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media/image6.jpg" ContentType="image/jpeg"/>
  <Override PartName="/ppt/media/image9.jpg" ContentType="image/jpeg"/>
  <Override PartName="/ppt/media/image10.jpg" ContentType="image/jpeg"/>
  <Override PartName="/ppt/media/image12.jpg" ContentType="image/jpeg"/>
  <Override PartName="/ppt/media/image13.jpg" ContentType="image/jpeg"/>
  <Override PartName="/ppt/media/image14.jpg" ContentType="image/jpeg"/>
  <Override PartName="/ppt/media/image15.jpg" ContentType="image/jpeg"/>
  <Override PartName="/ppt/media/image16.jpg" ContentType="image/jpeg"/>
  <Override PartName="/ppt/media/image17.jpg" ContentType="image/jpeg"/>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heme/theme8.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86" r:id="rId3"/>
    <p:sldMasterId id="2147483704" r:id="rId4"/>
    <p:sldMasterId id="2147483722" r:id="rId5"/>
    <p:sldMasterId id="2147483737" r:id="rId6"/>
    <p:sldMasterId id="2147483749" r:id="rId7"/>
  </p:sldMasterIdLst>
  <p:notesMasterIdLst>
    <p:notesMasterId r:id="rId50"/>
  </p:notesMasterIdLst>
  <p:sldIdLst>
    <p:sldId id="256" r:id="rId8"/>
    <p:sldId id="257" r:id="rId9"/>
    <p:sldId id="292" r:id="rId10"/>
    <p:sldId id="268" r:id="rId11"/>
    <p:sldId id="269" r:id="rId12"/>
    <p:sldId id="303" r:id="rId13"/>
    <p:sldId id="304" r:id="rId14"/>
    <p:sldId id="296" r:id="rId15"/>
    <p:sldId id="297" r:id="rId16"/>
    <p:sldId id="298" r:id="rId17"/>
    <p:sldId id="299" r:id="rId18"/>
    <p:sldId id="300" r:id="rId19"/>
    <p:sldId id="301" r:id="rId20"/>
    <p:sldId id="302" r:id="rId21"/>
    <p:sldId id="272" r:id="rId22"/>
    <p:sldId id="273" r:id="rId23"/>
    <p:sldId id="274" r:id="rId24"/>
    <p:sldId id="263" r:id="rId25"/>
    <p:sldId id="264" r:id="rId26"/>
    <p:sldId id="266" r:id="rId27"/>
    <p:sldId id="320" r:id="rId28"/>
    <p:sldId id="321" r:id="rId29"/>
    <p:sldId id="322" r:id="rId30"/>
    <p:sldId id="323" r:id="rId31"/>
    <p:sldId id="267" r:id="rId32"/>
    <p:sldId id="275" r:id="rId33"/>
    <p:sldId id="306" r:id="rId34"/>
    <p:sldId id="307" r:id="rId35"/>
    <p:sldId id="308" r:id="rId36"/>
    <p:sldId id="309" r:id="rId37"/>
    <p:sldId id="310" r:id="rId38"/>
    <p:sldId id="311" r:id="rId39"/>
    <p:sldId id="312" r:id="rId40"/>
    <p:sldId id="313" r:id="rId41"/>
    <p:sldId id="314" r:id="rId42"/>
    <p:sldId id="315" r:id="rId43"/>
    <p:sldId id="316" r:id="rId44"/>
    <p:sldId id="317" r:id="rId45"/>
    <p:sldId id="318" r:id="rId46"/>
    <p:sldId id="319" r:id="rId47"/>
    <p:sldId id="294" r:id="rId48"/>
    <p:sldId id="293" r:id="rId49"/>
  </p:sldIdLst>
  <p:sldSz cx="9144000" cy="6858000" type="screen4x3"/>
  <p:notesSz cx="9309100" cy="7023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5" d="100"/>
          <a:sy n="75" d="100"/>
        </p:scale>
        <p:origin x="-1014" y="-81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943" cy="3511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5273541" y="0"/>
            <a:ext cx="4033943" cy="351155"/>
          </a:xfrm>
          <a:prstGeom prst="rect">
            <a:avLst/>
          </a:prstGeom>
        </p:spPr>
        <p:txBody>
          <a:bodyPr vert="horz" lIns="93324" tIns="46662" rIns="93324" bIns="46662" rtlCol="0"/>
          <a:lstStyle>
            <a:lvl1pPr algn="r">
              <a:defRPr sz="1200"/>
            </a:lvl1pPr>
          </a:lstStyle>
          <a:p>
            <a:fld id="{C0AE31AB-EE45-402B-8461-7F11D8A67DAE}" type="datetimeFigureOut">
              <a:rPr lang="en-US" smtClean="0"/>
              <a:t>6/22/2017</a:t>
            </a:fld>
            <a:endParaRPr lang="en-US" dirty="0"/>
          </a:p>
        </p:txBody>
      </p:sp>
      <p:sp>
        <p:nvSpPr>
          <p:cNvPr id="4" name="Slide Image Placeholder 3"/>
          <p:cNvSpPr>
            <a:spLocks noGrp="1" noRot="1" noChangeAspect="1"/>
          </p:cNvSpPr>
          <p:nvPr>
            <p:ph type="sldImg" idx="2"/>
          </p:nvPr>
        </p:nvSpPr>
        <p:spPr>
          <a:xfrm>
            <a:off x="2900363" y="527050"/>
            <a:ext cx="3509962" cy="2633663"/>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930910" y="3335973"/>
            <a:ext cx="7447280" cy="31603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70320"/>
            <a:ext cx="4033943" cy="351155"/>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73541" y="6670320"/>
            <a:ext cx="4033943" cy="351155"/>
          </a:xfrm>
          <a:prstGeom prst="rect">
            <a:avLst/>
          </a:prstGeom>
        </p:spPr>
        <p:txBody>
          <a:bodyPr vert="horz" lIns="93324" tIns="46662" rIns="93324" bIns="46662" rtlCol="0" anchor="b"/>
          <a:lstStyle>
            <a:lvl1pPr algn="r">
              <a:defRPr sz="1200"/>
            </a:lvl1pPr>
          </a:lstStyle>
          <a:p>
            <a:fld id="{0EA630C4-0B22-4BA8-87A7-39D7709978EA}" type="slidenum">
              <a:rPr lang="en-US" smtClean="0"/>
              <a:t>‹#›</a:t>
            </a:fld>
            <a:endParaRPr lang="en-US" dirty="0"/>
          </a:p>
        </p:txBody>
      </p:sp>
    </p:spTree>
    <p:extLst>
      <p:ext uri="{BB962C8B-B14F-4D97-AF65-F5344CB8AC3E}">
        <p14:creationId xmlns:p14="http://schemas.microsoft.com/office/powerpoint/2010/main" val="1440506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b="1" i="1" dirty="0">
                <a:latin typeface="Arial" panose="020B0604020202020204" pitchFamily="34" charset="0"/>
                <a:cs typeface="Arial" panose="020B0604020202020204" pitchFamily="34" charset="0"/>
              </a:rPr>
              <a:t>Explain</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To provide for requests and/or requirements for reasonable accommodation of individuals, we may need to make modifications to rules, policies, practices, and procedures. We should be ready to provide reasonable accommodations. </a:t>
            </a:r>
          </a:p>
          <a:p>
            <a:pPr>
              <a:defRPr/>
            </a:pP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Let’s see what these modifications could include.</a:t>
            </a:r>
          </a:p>
          <a:p>
            <a:pPr marL="174982" indent="-174982">
              <a:buFont typeface="Arial" panose="020B0604020202020204" pitchFamily="34" charset="0"/>
              <a:buChar char="•"/>
              <a:defRPr/>
            </a:pPr>
            <a:r>
              <a:rPr lang="en-US" dirty="0">
                <a:latin typeface="Arial" panose="020B0604020202020204" pitchFamily="34" charset="0"/>
                <a:cs typeface="Arial" panose="020B0604020202020204" pitchFamily="34" charset="0"/>
              </a:rPr>
              <a:t>Changing or adapting the way we ask questions of clients. We may need language assistance, such as translators or assistive technology to help us communicate effectively. We need to have a good understanding of the cultures that exist in our local communities and develop partnerships to assist with communication.</a:t>
            </a:r>
          </a:p>
          <a:p>
            <a:pPr marL="174982" indent="-174982">
              <a:buFont typeface="Arial" panose="020B0604020202020204" pitchFamily="34" charset="0"/>
              <a:buChar char="•"/>
              <a:defRPr/>
            </a:pPr>
            <a:r>
              <a:rPr lang="en-US" dirty="0">
                <a:latin typeface="Arial" panose="020B0604020202020204" pitchFamily="34" charset="0"/>
                <a:cs typeface="Arial" panose="020B0604020202020204" pitchFamily="34" charset="0"/>
              </a:rPr>
              <a:t>Assisting with printed materials and forms by reading them aloud, and filling in answers.</a:t>
            </a:r>
          </a:p>
          <a:p>
            <a:pPr marL="174982" indent="-174982">
              <a:buFont typeface="Arial" panose="020B0604020202020204" pitchFamily="34" charset="0"/>
              <a:buChar char="•"/>
              <a:defRPr/>
            </a:pPr>
            <a:r>
              <a:rPr lang="en-US" dirty="0">
                <a:latin typeface="Arial" panose="020B0604020202020204" pitchFamily="34" charset="0"/>
                <a:cs typeface="Arial" panose="020B0604020202020204" pitchFamily="34" charset="0"/>
              </a:rPr>
              <a:t>Sharpening our listening and feedback skills so that we thoroughly understand the client’s needs.</a:t>
            </a:r>
          </a:p>
          <a:p>
            <a:pPr marL="174982" indent="-174982">
              <a:buFont typeface="Arial" panose="020B0604020202020204" pitchFamily="34" charset="0"/>
              <a:buChar char="•"/>
              <a:defRPr/>
            </a:pPr>
            <a:r>
              <a:rPr lang="en-US" dirty="0">
                <a:latin typeface="Arial" panose="020B0604020202020204" pitchFamily="34" charset="0"/>
                <a:cs typeface="Arial" panose="020B0604020202020204" pitchFamily="34" charset="0"/>
              </a:rPr>
              <a:t>Providing shelter residents with durable medical equipment, such as hospital beds, privacy screens, O2 Concentrators, shower chairs, and increased square footage area in the shelter. </a:t>
            </a:r>
          </a:p>
          <a:p>
            <a:pPr marL="174982" indent="-174982">
              <a:buFont typeface="Arial" panose="020B0604020202020204" pitchFamily="34" charset="0"/>
              <a:buChar char="•"/>
              <a:defRPr/>
            </a:pPr>
            <a:r>
              <a:rPr lang="en-US" dirty="0">
                <a:latin typeface="Arial" panose="020B0604020202020204" pitchFamily="34" charset="0"/>
                <a:cs typeface="Arial" panose="020B0604020202020204" pitchFamily="34" charset="0"/>
              </a:rPr>
              <a:t>Placing cots for shelter residents with electrically dependent equipment close to a power source. </a:t>
            </a:r>
          </a:p>
          <a:p>
            <a:pPr marL="174982" indent="-174982">
              <a:buFont typeface="Arial" panose="020B0604020202020204" pitchFamily="34" charset="0"/>
              <a:buChar char="•"/>
              <a:defRPr/>
            </a:pPr>
            <a:r>
              <a:rPr lang="en-US" dirty="0">
                <a:latin typeface="Arial" panose="020B0604020202020204" pitchFamily="34" charset="0"/>
                <a:cs typeface="Arial" panose="020B0604020202020204" pitchFamily="34" charset="0"/>
              </a:rPr>
              <a:t>Placing client cots close to a bathroom and/or the feeding area as requested.</a:t>
            </a:r>
          </a:p>
          <a:p>
            <a:pPr marL="174982" indent="-174982">
              <a:buFont typeface="Arial" panose="020B0604020202020204" pitchFamily="34" charset="0"/>
              <a:buChar char="•"/>
              <a:defRPr/>
            </a:pPr>
            <a:r>
              <a:rPr lang="en-US" dirty="0">
                <a:latin typeface="Arial" panose="020B0604020202020204" pitchFamily="34" charset="0"/>
                <a:cs typeface="Arial" panose="020B0604020202020204" pitchFamily="34" charset="0"/>
              </a:rPr>
              <a:t>Planning to obtain a supply of raised, stable cots (including bariatric cots), to be placed against a sturdy wall for those who must transfer from a wheelchair, or for whom a standard cot does not otherwise meet their needs. </a:t>
            </a:r>
          </a:p>
          <a:p>
            <a:pPr marL="174982" indent="-174982">
              <a:buFont typeface="Arial" panose="020B0604020202020204" pitchFamily="34" charset="0"/>
              <a:buChar char="•"/>
              <a:defRPr/>
            </a:pPr>
            <a:r>
              <a:rPr lang="en-US" dirty="0">
                <a:latin typeface="Arial" panose="020B0604020202020204" pitchFamily="34" charset="0"/>
                <a:cs typeface="Arial" panose="020B0604020202020204" pitchFamily="34" charset="0"/>
              </a:rPr>
              <a:t>Providing a quiet room or space for individuals who may need low stimulation, such as individuals with autism spectrum disorder, developmental and cognitive disabilities, dementia, Alzheimer’s, and individuals with mental health, safety or significant health maintenance needs, including post-surgical or end-of-life care.</a:t>
            </a:r>
          </a:p>
          <a:p>
            <a:pPr marL="174982" indent="-174982">
              <a:buFont typeface="Arial" panose="020B0604020202020204" pitchFamily="34" charset="0"/>
              <a:buChar char="•"/>
              <a:defRPr/>
            </a:pPr>
            <a:r>
              <a:rPr lang="en-US" dirty="0">
                <a:latin typeface="Arial" panose="020B0604020202020204" pitchFamily="34" charset="0"/>
                <a:cs typeface="Arial" panose="020B0604020202020204" pitchFamily="34" charset="0"/>
              </a:rPr>
              <a:t>Providing appropriate meals and snacks. For people with diabetes, having low sugar and low carbohydrate options, and for those with specific dietary needs, having low-salt or allergen-free options, such as food that does not contain tree-nuts, soy, or gluten. A “nut-free” area should be provided in the shelter environment with clear signage labelling it as such. Shelter staff will need to monitor this area to keep it clear of nut-free products.</a:t>
            </a:r>
          </a:p>
          <a:p>
            <a:pPr marL="174982" indent="-174982">
              <a:buFont typeface="Arial" panose="020B0604020202020204" pitchFamily="34" charset="0"/>
              <a:buChar char="•"/>
              <a:defRPr/>
            </a:pPr>
            <a:r>
              <a:rPr lang="en-US" dirty="0">
                <a:latin typeface="Arial" panose="020B0604020202020204" pitchFamily="34" charset="0"/>
                <a:cs typeface="Arial" panose="020B0604020202020204" pitchFamily="34" charset="0"/>
              </a:rPr>
              <a:t>Providing fragrance-free paper products, cleaning products, and soap if a client requests a fragrance free environment. Honor client requests when they ask to move to an area away from individuals wearing perfumes, colognes, or clothing with heavily scented detergents.</a:t>
            </a:r>
          </a:p>
          <a:p>
            <a:pPr>
              <a:defRPr/>
            </a:pPr>
            <a:r>
              <a:rPr lang="en-US" b="1" i="1"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a:defRPr/>
            </a:pPr>
            <a:r>
              <a:rPr lang="en-US" b="1" i="1" dirty="0">
                <a:latin typeface="Arial" panose="020B0604020202020204" pitchFamily="34" charset="0"/>
                <a:cs typeface="Arial" panose="020B0604020202020204" pitchFamily="34" charset="0"/>
              </a:rPr>
              <a:t>Next Slide</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48A719-750F-446F-90D8-693687F5A2A3}"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430839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94908-75EA-4057-942C-AD047CAC94FB}"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1068955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smtClean="0">
              <a:solidFill>
                <a:schemeClr val="tx1"/>
              </a:solidFill>
              <a:latin typeface="Arial" panose="020B0604020202020204" pitchFamily="34" charset="0"/>
              <a:cs typeface="Arial" panose="020B0604020202020204" pitchFamily="34" charset="0"/>
            </a:endParaRPr>
          </a:p>
          <a:p>
            <a:endParaRPr lang="en-US" b="0" i="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C4716AF-0EA5-450D-9898-B9545C70827B}"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2240362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138" indent="-233138" defTabSz="928930">
              <a:buFontTx/>
              <a:buAutoNum type="arabicPeriod"/>
              <a:defRPr/>
            </a:pPr>
            <a:r>
              <a:rPr lang="en-US" dirty="0">
                <a:latin typeface="Arial" panose="020B0604020202020204" pitchFamily="34" charset="0"/>
                <a:cs typeface="Arial" panose="020B0604020202020204" pitchFamily="34" charset="0"/>
              </a:rPr>
              <a:t>Working Group Updates</a:t>
            </a:r>
            <a:r>
              <a:rPr lang="en-US" dirty="0">
                <a:solidFill>
                  <a:srgbClr val="FF0000"/>
                </a:solidFill>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233138" indent="-233138" defTabSz="928930">
              <a:buFontTx/>
              <a:buAutoNum type="arabicPeriod"/>
              <a:defRPr/>
            </a:pPr>
            <a:endParaRPr lang="en-US" dirty="0"/>
          </a:p>
        </p:txBody>
      </p:sp>
      <p:sp>
        <p:nvSpPr>
          <p:cNvPr id="4" name="Slide Number Placeholder 3"/>
          <p:cNvSpPr>
            <a:spLocks noGrp="1"/>
          </p:cNvSpPr>
          <p:nvPr>
            <p:ph type="sldNum" sz="quarter" idx="10"/>
          </p:nvPr>
        </p:nvSpPr>
        <p:spPr/>
        <p:txBody>
          <a:bodyPr/>
          <a:lstStyle/>
          <a:p>
            <a:fld id="{0C4716AF-0EA5-450D-9898-B9545C70827B}"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1214139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138" indent="-233138" defTabSz="928930">
              <a:buFontTx/>
              <a:buAutoNum type="arabicPeriod"/>
              <a:defRPr/>
            </a:pPr>
            <a:r>
              <a:rPr lang="en-US" dirty="0">
                <a:latin typeface="Arial" panose="020B0604020202020204" pitchFamily="34" charset="0"/>
                <a:cs typeface="Arial" panose="020B0604020202020204" pitchFamily="34" charset="0"/>
              </a:rPr>
              <a:t>Working Group Updates</a:t>
            </a:r>
            <a:r>
              <a:rPr lang="en-US" dirty="0">
                <a:solidFill>
                  <a:srgbClr val="FF0000"/>
                </a:solidFill>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233138" indent="-233138" defTabSz="928930">
              <a:buFontTx/>
              <a:buAutoNum type="arabicPeriod"/>
              <a:defRPr/>
            </a:pPr>
            <a:endParaRPr lang="en-US" dirty="0"/>
          </a:p>
        </p:txBody>
      </p:sp>
      <p:sp>
        <p:nvSpPr>
          <p:cNvPr id="4" name="Slide Number Placeholder 3"/>
          <p:cNvSpPr>
            <a:spLocks noGrp="1"/>
          </p:cNvSpPr>
          <p:nvPr>
            <p:ph type="sldNum" sz="quarter" idx="10"/>
          </p:nvPr>
        </p:nvSpPr>
        <p:spPr/>
        <p:txBody>
          <a:bodyPr/>
          <a:lstStyle/>
          <a:p>
            <a:fld id="{0C4716AF-0EA5-450D-9898-B9545C70827B}"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1214139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i="1" smtClean="0">
                <a:latin typeface="Arial" pitchFamily="34" charset="0"/>
                <a:cs typeface="Arial" pitchFamily="34" charset="0"/>
              </a:rPr>
              <a:t>Explain</a:t>
            </a:r>
            <a:r>
              <a:rPr lang="en-US" altLang="en-US" b="1" smtClean="0">
                <a:latin typeface="Arial" pitchFamily="34" charset="0"/>
                <a:cs typeface="Arial" pitchFamily="34" charset="0"/>
              </a:rPr>
              <a:t>: </a:t>
            </a:r>
            <a:r>
              <a:rPr lang="en-US" altLang="en-US" smtClean="0">
                <a:latin typeface="Arial" pitchFamily="34" charset="0"/>
                <a:cs typeface="Arial" pitchFamily="34" charset="0"/>
              </a:rPr>
              <a:t>So, how do we ensure everyone’s welcome and receiving the same Red Cross services? </a:t>
            </a:r>
          </a:p>
          <a:p>
            <a:endParaRPr lang="en-US" altLang="en-US" b="1" i="1" smtClean="0">
              <a:latin typeface="Arial" pitchFamily="34" charset="0"/>
              <a:cs typeface="Arial" pitchFamily="34" charset="0"/>
            </a:endParaRPr>
          </a:p>
          <a:p>
            <a:r>
              <a:rPr lang="en-US" altLang="en-US" b="1" i="1" smtClean="0">
                <a:latin typeface="Arial" pitchFamily="34" charset="0"/>
                <a:cs typeface="Arial" pitchFamily="34" charset="0"/>
              </a:rPr>
              <a:t>Advance Slide</a:t>
            </a:r>
            <a:endParaRPr lang="en-US" altLang="en-US" smtClean="0">
              <a:latin typeface="Arial" pitchFamily="34" charset="0"/>
              <a:cs typeface="Arial" pitchFamily="34" charset="0"/>
            </a:endParaRPr>
          </a:p>
          <a:p>
            <a:r>
              <a:rPr lang="en-US" altLang="en-US" smtClean="0">
                <a:latin typeface="Arial" pitchFamily="34" charset="0"/>
                <a:cs typeface="Arial" pitchFamily="34" charset="0"/>
              </a:rPr>
              <a:t>We do it by ensuring that integration and inclusion are a part of all Red Cross services, so that disaster clients feel they are welcome and that they belong. </a:t>
            </a:r>
          </a:p>
          <a:p>
            <a:r>
              <a:rPr lang="en-US" altLang="en-US" smtClean="0">
                <a:latin typeface="Arial" pitchFamily="34" charset="0"/>
                <a:cs typeface="Arial" pitchFamily="34" charset="0"/>
              </a:rPr>
              <a:t> </a:t>
            </a:r>
          </a:p>
          <a:p>
            <a:r>
              <a:rPr lang="en-US" altLang="en-US" b="1" i="1" smtClean="0">
                <a:latin typeface="Arial" pitchFamily="34" charset="0"/>
                <a:cs typeface="Arial" pitchFamily="34" charset="0"/>
              </a:rPr>
              <a:t>Advance Slide</a:t>
            </a:r>
            <a:endParaRPr lang="en-US" altLang="en-US" smtClean="0">
              <a:latin typeface="Arial" pitchFamily="34" charset="0"/>
              <a:cs typeface="Arial" pitchFamily="34" charset="0"/>
            </a:endParaRPr>
          </a:p>
          <a:p>
            <a:r>
              <a:rPr lang="en-US" altLang="en-US" smtClean="0">
                <a:latin typeface="Arial" pitchFamily="34" charset="0"/>
                <a:cs typeface="Arial" pitchFamily="34" charset="0"/>
              </a:rPr>
              <a:t>Integration means incorporating access and functional needs support into all disaster services with an end goal of inclusion. Inclusion means being a part of the whole community by being welcomed and feeling that you belong.</a:t>
            </a:r>
          </a:p>
          <a:p>
            <a:endParaRPr lang="en-US" altLang="en-US" smtClean="0">
              <a:latin typeface="Arial" pitchFamily="34" charset="0"/>
              <a:cs typeface="Arial" pitchFamily="34" charset="0"/>
            </a:endParaRPr>
          </a:p>
          <a:p>
            <a:r>
              <a:rPr lang="en-US" altLang="en-US" smtClean="0">
                <a:latin typeface="Arial" pitchFamily="34" charset="0"/>
                <a:cs typeface="Arial" pitchFamily="34" charset="0"/>
              </a:rPr>
              <a:t>It also means that we are providing the client with access and functional needs, including those with disabilities, a way for self-determination; which is the ability for individuals to determine for themselves what accommodations, if any, they need. </a:t>
            </a:r>
          </a:p>
          <a:p>
            <a:endParaRPr lang="en-US" altLang="en-US" b="1" i="1" smtClean="0">
              <a:latin typeface="Arial" pitchFamily="34" charset="0"/>
              <a:cs typeface="Arial" pitchFamily="34" charset="0"/>
            </a:endParaRPr>
          </a:p>
          <a:p>
            <a:r>
              <a:rPr lang="en-US" altLang="en-US" b="1" i="1" smtClean="0">
                <a:latin typeface="Arial" pitchFamily="34" charset="0"/>
                <a:cs typeface="Arial" pitchFamily="34" charset="0"/>
              </a:rPr>
              <a:t>Next Slide</a:t>
            </a:r>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ABC65699-3736-4B3F-ABA1-983662B2512A}"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883938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The primary source of canvassers will be city employees who have volunteered to work on canvassing teams.</a:t>
            </a:r>
          </a:p>
          <a:p>
            <a:pPr lvl="0"/>
            <a:r>
              <a:rPr lang="en-US" dirty="0"/>
              <a:t>We contacted large pools of employees that live within a few miles of our pre-identified canvassing assembly points (so that they can more easily report if transit is down).</a:t>
            </a:r>
          </a:p>
          <a:p>
            <a:pPr lvl="0"/>
            <a:r>
              <a:rPr lang="en-US" dirty="0"/>
              <a:t>After describing the difficult nature of the work, we asked them if they would be willing to work on canvassing teams, and they said “Yes.”</a:t>
            </a:r>
          </a:p>
          <a:p>
            <a:pPr lvl="0"/>
            <a:r>
              <a:rPr lang="en-US" dirty="0"/>
              <a:t>We supplement these staff with volunteers from established volunteer agencies.</a:t>
            </a:r>
          </a:p>
          <a:p>
            <a:endParaRPr lang="en-US" dirty="0" smtClean="0"/>
          </a:p>
          <a:p>
            <a:endParaRPr lang="en-US" dirty="0"/>
          </a:p>
          <a:p>
            <a:r>
              <a:rPr lang="en-US" dirty="0" smtClean="0"/>
              <a:t>Each</a:t>
            </a:r>
            <a:r>
              <a:rPr lang="en-US" baseline="0" dirty="0" smtClean="0"/>
              <a:t> CAP is managing up to 20 teams</a:t>
            </a:r>
            <a:endParaRPr lang="en-US" dirty="0"/>
          </a:p>
          <a:p>
            <a:r>
              <a:rPr lang="en-US" dirty="0"/>
              <a:t>440 canvassing</a:t>
            </a:r>
            <a:r>
              <a:rPr lang="en-US" baseline="0" dirty="0"/>
              <a:t> staff</a:t>
            </a:r>
            <a:r>
              <a:rPr lang="en-US" dirty="0"/>
              <a:t> at 1 Canvassing</a:t>
            </a:r>
            <a:r>
              <a:rPr lang="en-US" baseline="0" dirty="0"/>
              <a:t> Assembly Point (CAP</a:t>
            </a:r>
            <a:r>
              <a:rPr lang="en-US" baseline="0" dirty="0" smtClean="0"/>
              <a: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BF4AE3B-556D-4A71-8F29-9130E590367B}"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318605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3761" y="3658985"/>
            <a:ext cx="7616134" cy="1468993"/>
          </a:xfrm>
        </p:spPr>
        <p:txBody>
          <a:bodyPr>
            <a:normAutofit lnSpcReduction="10000"/>
          </a:bodyPr>
          <a:lstStyle/>
          <a:p>
            <a:pPr marL="174982" indent="-174982">
              <a:buFont typeface="Arial" pitchFamily="34" charset="0"/>
              <a:buChar char="•"/>
            </a:pPr>
            <a:r>
              <a:rPr lang="en-US" dirty="0"/>
              <a:t>Extreme heat kills more New Yorkers than any other extreme weather event, and leads to an average of 450 heat-related emergency department visits, 150 hospital admissions, 13 heat-stroke deaths, as well as 115 deaths from natural causes exacerbated by extreme heat.</a:t>
            </a:r>
          </a:p>
          <a:p>
            <a:pPr marL="174982" indent="-174982">
              <a:buFont typeface="Arial" pitchFamily="34" charset="0"/>
              <a:buChar char="•"/>
            </a:pPr>
            <a:r>
              <a:rPr lang="en-US" dirty="0"/>
              <a:t>The New York City Panel on Climate Change (NPPC) projects up to a 5.7°F increase in average city temperatures and a doubling of the number of days above 90°F by the 2050s.</a:t>
            </a:r>
          </a:p>
          <a:p>
            <a:pPr marL="174982" indent="-174982">
              <a:buFont typeface="Arial" pitchFamily="34" charset="0"/>
              <a:buChar char="•"/>
            </a:pPr>
            <a:endParaRPr lang="en-US" dirty="0"/>
          </a:p>
        </p:txBody>
      </p:sp>
      <p:sp>
        <p:nvSpPr>
          <p:cNvPr id="4" name="Slide Number Placeholder 3"/>
          <p:cNvSpPr>
            <a:spLocks noGrp="1"/>
          </p:cNvSpPr>
          <p:nvPr>
            <p:ph type="sldNum" sz="quarter" idx="10"/>
          </p:nvPr>
        </p:nvSpPr>
        <p:spPr>
          <a:xfrm>
            <a:off x="5273007" y="6670728"/>
            <a:ext cx="4033943" cy="351155"/>
          </a:xfrm>
          <a:prstGeom prst="rect">
            <a:avLst/>
          </a:prstGeom>
        </p:spPr>
        <p:txBody>
          <a:bodyPr lIns="88266" tIns="44133" rIns="88266" bIns="44133"/>
          <a:lstStyle/>
          <a:p>
            <a:pPr>
              <a:defRPr/>
            </a:pPr>
            <a:fld id="{3C3A632B-FBDE-46D4-BF6F-6D14421E6342}" type="slidenum">
              <a:rPr lang="en-US" smtClean="0">
                <a:solidFill>
                  <a:prstClr val="black"/>
                </a:solidFill>
              </a:rPr>
              <a:pPr>
                <a:defRPr/>
              </a:pPr>
              <a:t>22</a:t>
            </a:fld>
            <a:endParaRPr lang="en-US" dirty="0">
              <a:solidFill>
                <a:prstClr val="black"/>
              </a:solidFill>
            </a:endParaRPr>
          </a:p>
        </p:txBody>
      </p:sp>
    </p:spTree>
    <p:extLst>
      <p:ext uri="{BB962C8B-B14F-4D97-AF65-F5344CB8AC3E}">
        <p14:creationId xmlns:p14="http://schemas.microsoft.com/office/powerpoint/2010/main" val="3656261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3761" y="3658985"/>
            <a:ext cx="7616134" cy="654852"/>
          </a:xfrm>
        </p:spPr>
        <p:txBody>
          <a:bodyPr/>
          <a:lstStyle/>
          <a:p>
            <a:r>
              <a:rPr lang="en-US" sz="1400" dirty="0">
                <a:solidFill>
                  <a:srgbClr val="808080">
                    <a:lumMod val="75000"/>
                  </a:srgbClr>
                </a:solidFill>
              </a:rPr>
              <a:t>The strengthening of social networks and planning within a community are critical to enhancing resiliency. This can entail building relationships with neighbors as well as the availability of adequate neighborhood gathering and resource centers. </a:t>
            </a:r>
            <a:endParaRPr lang="en-US" sz="1400" dirty="0"/>
          </a:p>
        </p:txBody>
      </p:sp>
      <p:sp>
        <p:nvSpPr>
          <p:cNvPr id="4" name="Slide Number Placeholder 3"/>
          <p:cNvSpPr>
            <a:spLocks noGrp="1"/>
          </p:cNvSpPr>
          <p:nvPr>
            <p:ph type="sldNum" sz="quarter" idx="10"/>
          </p:nvPr>
        </p:nvSpPr>
        <p:spPr/>
        <p:txBody>
          <a:bodyPr/>
          <a:lstStyle/>
          <a:p>
            <a:pPr>
              <a:defRPr/>
            </a:pPr>
            <a:fld id="{3C3A632B-FBDE-46D4-BF6F-6D14421E6342}" type="slidenum">
              <a:rPr lang="en-US" smtClean="0">
                <a:solidFill>
                  <a:prstClr val="black"/>
                </a:solidFill>
              </a:rPr>
              <a:pPr>
                <a:defRPr/>
              </a:pPr>
              <a:t>23</a:t>
            </a:fld>
            <a:endParaRPr lang="en-US" dirty="0">
              <a:solidFill>
                <a:prstClr val="black"/>
              </a:solidFill>
            </a:endParaRPr>
          </a:p>
        </p:txBody>
      </p:sp>
    </p:spTree>
    <p:extLst>
      <p:ext uri="{BB962C8B-B14F-4D97-AF65-F5344CB8AC3E}">
        <p14:creationId xmlns:p14="http://schemas.microsoft.com/office/powerpoint/2010/main" val="3656261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Launching </a:t>
            </a:r>
            <a:r>
              <a:rPr lang="en-US" b="1" i="1" dirty="0" smtClean="0"/>
              <a:t>Be a Buddy NYC</a:t>
            </a:r>
            <a:r>
              <a:rPr lang="en-US" b="1" dirty="0" smtClean="0"/>
              <a:t>:</a:t>
            </a:r>
            <a:r>
              <a:rPr lang="en-US" dirty="0" smtClean="0"/>
              <a:t> The City is launching a two-year, multi-stakeholder pilot to promote community cohesion. Through partnerships with community-based organizations, </a:t>
            </a:r>
            <a:r>
              <a:rPr lang="en-US" i="1" dirty="0" smtClean="0"/>
              <a:t>Be a Buddy NYC</a:t>
            </a:r>
            <a:r>
              <a:rPr lang="en-US" dirty="0" smtClean="0"/>
              <a:t> will develop and test strategies for protecting at-risk New Yorkers from the health impacts of extreme heat in the South Bronx, Central Brooklyn, and Northern Manhattan.</a:t>
            </a:r>
          </a:p>
          <a:p>
            <a:endParaRPr lang="en-US" dirty="0" smtClean="0"/>
          </a:p>
          <a:p>
            <a:r>
              <a:rPr lang="en-US" b="1" dirty="0" smtClean="0"/>
              <a:t>Partnering with home health aides</a:t>
            </a:r>
            <a:r>
              <a:rPr lang="en-US" dirty="0" smtClean="0"/>
              <a:t>: The City, in partnership with three home care agencies, will promote heat and climate-health information and engage home health aides as key players in building climate resiliency. The agencies will use their continuing education curriculum to educate nearly 8,000 home health aides on climate-related risks and to recognize and address early signs of heat-related illness. </a:t>
            </a:r>
          </a:p>
          <a:p>
            <a:endParaRPr lang="en-US" dirty="0" smtClean="0"/>
          </a:p>
          <a:p>
            <a:r>
              <a:rPr lang="en-US" b="1" dirty="0" smtClean="0"/>
              <a:t>Partnering with news reporters:</a:t>
            </a:r>
            <a:r>
              <a:rPr lang="en-US" dirty="0" smtClean="0"/>
              <a:t> The City will host a workshop and will conduct outreach to health and medical reporters and meteorologists to improve the way that New Yorkers receive crucial information about heat and the protective actions they need to take to stay safe indoors, and to encourage caregivers and social contacts to check on vulnerable neighbors, friends and family.</a:t>
            </a:r>
          </a:p>
          <a:p>
            <a:endParaRPr lang="en-US" dirty="0" smtClean="0"/>
          </a:p>
          <a:p>
            <a:r>
              <a:rPr lang="en-US" b="1" dirty="0" smtClean="0"/>
              <a:t>Collecting innovative data</a:t>
            </a:r>
            <a:r>
              <a:rPr lang="en-US" dirty="0" smtClean="0"/>
              <a:t>: The City will invest in the collection of baseline neighborhood-level temperature information to assess current risk, more effectively target new initiatives in the most heat-vulnerable neighborhoods, and in the long-term, provide baseline data to accurately measure the impact of interventions.  </a:t>
            </a:r>
          </a:p>
          <a:p>
            <a:endParaRPr lang="en-US" dirty="0"/>
          </a:p>
        </p:txBody>
      </p:sp>
      <p:sp>
        <p:nvSpPr>
          <p:cNvPr id="4" name="Slide Number Placeholder 3"/>
          <p:cNvSpPr>
            <a:spLocks noGrp="1"/>
          </p:cNvSpPr>
          <p:nvPr>
            <p:ph type="sldNum" sz="quarter" idx="10"/>
          </p:nvPr>
        </p:nvSpPr>
        <p:spPr/>
        <p:txBody>
          <a:bodyPr/>
          <a:lstStyle/>
          <a:p>
            <a:fld id="{F6EE4EC8-6C58-4336-A805-DCF8107E7407}"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168105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94908-75EA-4057-942C-AD047CAC94FB}" type="slidenum">
              <a:rPr lang="en-US" smtClean="0"/>
              <a:t>26</a:t>
            </a:fld>
            <a:endParaRPr lang="en-US" dirty="0"/>
          </a:p>
        </p:txBody>
      </p:sp>
    </p:spTree>
    <p:extLst>
      <p:ext uri="{BB962C8B-B14F-4D97-AF65-F5344CB8AC3E}">
        <p14:creationId xmlns:p14="http://schemas.microsoft.com/office/powerpoint/2010/main" val="1068955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48A719-750F-446F-90D8-693687F5A2A3}"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175835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00" b="0" i="0" u="sng">
                <a:solidFill>
                  <a:srgbClr val="009999"/>
                </a:solidFill>
                <a:latin typeface="Arial"/>
                <a:cs typeface="Arial"/>
              </a:defRPr>
            </a:lvl1pPr>
          </a:lstStyle>
          <a:p>
            <a:pPr marL="12700">
              <a:lnSpc>
                <a:spcPts val="1650"/>
              </a:lnSpc>
            </a:pPr>
            <a:r>
              <a:rPr spc="-15" dirty="0"/>
              <a:t>www.nyc.gov/mopd</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6/22/2017</a:t>
            </a:fld>
            <a:endParaRPr lang="en-US" dirty="0"/>
          </a:p>
        </p:txBody>
      </p:sp>
      <p:sp>
        <p:nvSpPr>
          <p:cNvPr id="6" name="Holder 6"/>
          <p:cNvSpPr>
            <a:spLocks noGrp="1"/>
          </p:cNvSpPr>
          <p:nvPr>
            <p:ph type="sldNum" sz="quarter" idx="7"/>
          </p:nvPr>
        </p:nvSpPr>
        <p:spPr/>
        <p:txBody>
          <a:bodyPr lIns="0" tIns="0" rIns="0" bIns="0"/>
          <a:lstStyle>
            <a:lvl1pPr>
              <a:defRPr sz="1200" b="0" i="0">
                <a:solidFill>
                  <a:schemeClr val="tx1"/>
                </a:solidFill>
                <a:latin typeface="Arial"/>
                <a:cs typeface="Arial"/>
              </a:defRPr>
            </a:lvl1pPr>
          </a:lstStyle>
          <a:p>
            <a:pPr marL="25400">
              <a:lnSpc>
                <a:spcPts val="1425"/>
              </a:lnSpc>
            </a:pPr>
            <a:fld id="{81D60167-4931-47E6-BA6A-407CBD079E47}" type="slidenum">
              <a:rPr spc="-5" dirty="0"/>
              <a:t>‹#›</a:t>
            </a:fld>
            <a:endParaRPr spc="-5"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2140412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v02">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2194560"/>
          </a:xfrm>
          <a:prstGeom prst="rect">
            <a:avLst/>
          </a:prstGeom>
          <a:noFill/>
          <a:ln>
            <a:noFill/>
          </a:ln>
        </p:spPr>
      </p:pic>
      <p:sp>
        <p:nvSpPr>
          <p:cNvPr id="35" name="Snip Single Corner Rectangle 34"/>
          <p:cNvSpPr/>
          <p:nvPr userDrawn="1"/>
        </p:nvSpPr>
        <p:spPr>
          <a:xfrm flipH="1">
            <a:off x="0" y="1188720"/>
            <a:ext cx="9144000" cy="914400"/>
          </a:xfrm>
          <a:prstGeom prst="snip1Rect">
            <a:avLst>
              <a:gd name="adj" fmla="val 26577"/>
            </a:avLst>
          </a:prstGeom>
          <a:gradFill>
            <a:gsLst>
              <a:gs pos="0">
                <a:srgbClr val="0E4486">
                  <a:alpha val="90000"/>
                </a:srgbClr>
              </a:gs>
              <a:gs pos="75000">
                <a:srgbClr val="0E4486"/>
              </a:gs>
            </a:gsLst>
            <a:lin ang="5400000" scaled="0"/>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black"/>
              </a:solidFill>
            </a:endParaRPr>
          </a:p>
        </p:txBody>
      </p:sp>
      <p:sp>
        <p:nvSpPr>
          <p:cNvPr id="36" name="Rectangle 35"/>
          <p:cNvSpPr/>
          <p:nvPr userDrawn="1"/>
        </p:nvSpPr>
        <p:spPr>
          <a:xfrm flipV="1">
            <a:off x="0" y="2103120"/>
            <a:ext cx="9144000" cy="91440"/>
          </a:xfrm>
          <a:prstGeom prst="rect">
            <a:avLst/>
          </a:prstGeom>
          <a:solidFill>
            <a:srgbClr val="599623">
              <a:alpha val="89804"/>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black"/>
              </a:solidFill>
            </a:endParaRPr>
          </a:p>
        </p:txBody>
      </p:sp>
      <p:grpSp>
        <p:nvGrpSpPr>
          <p:cNvPr id="4" name="Group 3"/>
          <p:cNvGrpSpPr>
            <a:grpSpLocks noChangeAspect="1"/>
          </p:cNvGrpSpPr>
          <p:nvPr/>
        </p:nvGrpSpPr>
        <p:grpSpPr>
          <a:xfrm>
            <a:off x="7896792" y="6472678"/>
            <a:ext cx="640080" cy="294678"/>
            <a:chOff x="238125" y="4943475"/>
            <a:chExt cx="3365500" cy="1549400"/>
          </a:xfrm>
          <a:solidFill>
            <a:schemeClr val="bg2"/>
          </a:solidFill>
        </p:grpSpPr>
        <p:sp>
          <p:nvSpPr>
            <p:cNvPr id="5" name="Freeform 5"/>
            <p:cNvSpPr>
              <a:spLocks/>
            </p:cNvSpPr>
            <p:nvPr/>
          </p:nvSpPr>
          <p:spPr bwMode="auto">
            <a:xfrm>
              <a:off x="2482850" y="4943475"/>
              <a:ext cx="1120775" cy="1120775"/>
            </a:xfrm>
            <a:custGeom>
              <a:avLst/>
              <a:gdLst>
                <a:gd name="T0" fmla="*/ 662 w 706"/>
                <a:gd name="T1" fmla="*/ 308 h 706"/>
                <a:gd name="T2" fmla="*/ 706 w 706"/>
                <a:gd name="T3" fmla="*/ 264 h 706"/>
                <a:gd name="T4" fmla="*/ 706 w 706"/>
                <a:gd name="T5" fmla="*/ 132 h 706"/>
                <a:gd name="T6" fmla="*/ 574 w 706"/>
                <a:gd name="T7" fmla="*/ 0 h 706"/>
                <a:gd name="T8" fmla="*/ 132 w 706"/>
                <a:gd name="T9" fmla="*/ 0 h 706"/>
                <a:gd name="T10" fmla="*/ 0 w 706"/>
                <a:gd name="T11" fmla="*/ 132 h 706"/>
                <a:gd name="T12" fmla="*/ 0 w 706"/>
                <a:gd name="T13" fmla="*/ 308 h 706"/>
                <a:gd name="T14" fmla="*/ 0 w 706"/>
                <a:gd name="T15" fmla="*/ 574 h 706"/>
                <a:gd name="T16" fmla="*/ 132 w 706"/>
                <a:gd name="T17" fmla="*/ 706 h 706"/>
                <a:gd name="T18" fmla="*/ 574 w 706"/>
                <a:gd name="T19" fmla="*/ 706 h 706"/>
                <a:gd name="T20" fmla="*/ 706 w 706"/>
                <a:gd name="T21" fmla="*/ 574 h 706"/>
                <a:gd name="T22" fmla="*/ 706 w 706"/>
                <a:gd name="T23" fmla="*/ 442 h 706"/>
                <a:gd name="T24" fmla="*/ 662 w 706"/>
                <a:gd name="T25" fmla="*/ 396 h 706"/>
                <a:gd name="T26" fmla="*/ 442 w 706"/>
                <a:gd name="T27" fmla="*/ 396 h 706"/>
                <a:gd name="T28" fmla="*/ 442 w 706"/>
                <a:gd name="T29" fmla="*/ 442 h 706"/>
                <a:gd name="T30" fmla="*/ 264 w 706"/>
                <a:gd name="T31" fmla="*/ 442 h 706"/>
                <a:gd name="T32" fmla="*/ 264 w 706"/>
                <a:gd name="T33" fmla="*/ 264 h 706"/>
                <a:gd name="T34" fmla="*/ 442 w 706"/>
                <a:gd name="T35" fmla="*/ 264 h 706"/>
                <a:gd name="T36" fmla="*/ 442 w 706"/>
                <a:gd name="T37" fmla="*/ 308 h 706"/>
                <a:gd name="T38" fmla="*/ 662 w 706"/>
                <a:gd name="T39" fmla="*/ 30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6" h="706">
                  <a:moveTo>
                    <a:pt x="662" y="308"/>
                  </a:moveTo>
                  <a:lnTo>
                    <a:pt x="706" y="264"/>
                  </a:lnTo>
                  <a:lnTo>
                    <a:pt x="706" y="132"/>
                  </a:lnTo>
                  <a:lnTo>
                    <a:pt x="574" y="0"/>
                  </a:lnTo>
                  <a:lnTo>
                    <a:pt x="132" y="0"/>
                  </a:lnTo>
                  <a:lnTo>
                    <a:pt x="0" y="132"/>
                  </a:lnTo>
                  <a:lnTo>
                    <a:pt x="0" y="308"/>
                  </a:lnTo>
                  <a:lnTo>
                    <a:pt x="0" y="574"/>
                  </a:lnTo>
                  <a:lnTo>
                    <a:pt x="132" y="706"/>
                  </a:lnTo>
                  <a:lnTo>
                    <a:pt x="574" y="706"/>
                  </a:lnTo>
                  <a:lnTo>
                    <a:pt x="706" y="574"/>
                  </a:lnTo>
                  <a:lnTo>
                    <a:pt x="706" y="442"/>
                  </a:lnTo>
                  <a:lnTo>
                    <a:pt x="662" y="396"/>
                  </a:lnTo>
                  <a:lnTo>
                    <a:pt x="442" y="396"/>
                  </a:lnTo>
                  <a:lnTo>
                    <a:pt x="442" y="442"/>
                  </a:lnTo>
                  <a:lnTo>
                    <a:pt x="264" y="442"/>
                  </a:lnTo>
                  <a:lnTo>
                    <a:pt x="264" y="264"/>
                  </a:lnTo>
                  <a:lnTo>
                    <a:pt x="442" y="264"/>
                  </a:lnTo>
                  <a:lnTo>
                    <a:pt x="442" y="308"/>
                  </a:lnTo>
                  <a:lnTo>
                    <a:pt x="662" y="3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 name="Freeform 6"/>
            <p:cNvSpPr>
              <a:spLocks/>
            </p:cNvSpPr>
            <p:nvPr/>
          </p:nvSpPr>
          <p:spPr bwMode="auto">
            <a:xfrm>
              <a:off x="238125" y="4943475"/>
              <a:ext cx="1120775" cy="1120775"/>
            </a:xfrm>
            <a:custGeom>
              <a:avLst/>
              <a:gdLst>
                <a:gd name="T0" fmla="*/ 220 w 706"/>
                <a:gd name="T1" fmla="*/ 706 h 706"/>
                <a:gd name="T2" fmla="*/ 266 w 706"/>
                <a:gd name="T3" fmla="*/ 662 h 706"/>
                <a:gd name="T4" fmla="*/ 266 w 706"/>
                <a:gd name="T5" fmla="*/ 486 h 706"/>
                <a:gd name="T6" fmla="*/ 486 w 706"/>
                <a:gd name="T7" fmla="*/ 706 h 706"/>
                <a:gd name="T8" fmla="*/ 662 w 706"/>
                <a:gd name="T9" fmla="*/ 706 h 706"/>
                <a:gd name="T10" fmla="*/ 706 w 706"/>
                <a:gd name="T11" fmla="*/ 662 h 706"/>
                <a:gd name="T12" fmla="*/ 706 w 706"/>
                <a:gd name="T13" fmla="*/ 44 h 706"/>
                <a:gd name="T14" fmla="*/ 662 w 706"/>
                <a:gd name="T15" fmla="*/ 0 h 706"/>
                <a:gd name="T16" fmla="*/ 486 w 706"/>
                <a:gd name="T17" fmla="*/ 0 h 706"/>
                <a:gd name="T18" fmla="*/ 442 w 706"/>
                <a:gd name="T19" fmla="*/ 44 h 706"/>
                <a:gd name="T20" fmla="*/ 442 w 706"/>
                <a:gd name="T21" fmla="*/ 220 h 706"/>
                <a:gd name="T22" fmla="*/ 220 w 706"/>
                <a:gd name="T23" fmla="*/ 0 h 706"/>
                <a:gd name="T24" fmla="*/ 44 w 706"/>
                <a:gd name="T25" fmla="*/ 0 h 706"/>
                <a:gd name="T26" fmla="*/ 0 w 706"/>
                <a:gd name="T27" fmla="*/ 44 h 706"/>
                <a:gd name="T28" fmla="*/ 0 w 706"/>
                <a:gd name="T29" fmla="*/ 662 h 706"/>
                <a:gd name="T30" fmla="*/ 44 w 706"/>
                <a:gd name="T31" fmla="*/ 706 h 706"/>
                <a:gd name="T32" fmla="*/ 220 w 706"/>
                <a:gd name="T33"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6" h="706">
                  <a:moveTo>
                    <a:pt x="220" y="706"/>
                  </a:moveTo>
                  <a:lnTo>
                    <a:pt x="266" y="662"/>
                  </a:lnTo>
                  <a:lnTo>
                    <a:pt x="266" y="486"/>
                  </a:lnTo>
                  <a:lnTo>
                    <a:pt x="486" y="706"/>
                  </a:lnTo>
                  <a:lnTo>
                    <a:pt x="662" y="706"/>
                  </a:lnTo>
                  <a:lnTo>
                    <a:pt x="706" y="662"/>
                  </a:lnTo>
                  <a:lnTo>
                    <a:pt x="706" y="44"/>
                  </a:lnTo>
                  <a:lnTo>
                    <a:pt x="662" y="0"/>
                  </a:lnTo>
                  <a:lnTo>
                    <a:pt x="486" y="0"/>
                  </a:lnTo>
                  <a:lnTo>
                    <a:pt x="442" y="44"/>
                  </a:lnTo>
                  <a:lnTo>
                    <a:pt x="442" y="220"/>
                  </a:lnTo>
                  <a:lnTo>
                    <a:pt x="220" y="0"/>
                  </a:lnTo>
                  <a:lnTo>
                    <a:pt x="44" y="0"/>
                  </a:lnTo>
                  <a:lnTo>
                    <a:pt x="0" y="44"/>
                  </a:lnTo>
                  <a:lnTo>
                    <a:pt x="0" y="662"/>
                  </a:lnTo>
                  <a:lnTo>
                    <a:pt x="44" y="706"/>
                  </a:lnTo>
                  <a:lnTo>
                    <a:pt x="220" y="7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 name="Freeform 7"/>
            <p:cNvSpPr>
              <a:spLocks/>
            </p:cNvSpPr>
            <p:nvPr/>
          </p:nvSpPr>
          <p:spPr bwMode="auto">
            <a:xfrm>
              <a:off x="1358900" y="4943475"/>
              <a:ext cx="1123950" cy="1120775"/>
            </a:xfrm>
            <a:custGeom>
              <a:avLst/>
              <a:gdLst>
                <a:gd name="T0" fmla="*/ 708 w 708"/>
                <a:gd name="T1" fmla="*/ 44 h 706"/>
                <a:gd name="T2" fmla="*/ 664 w 708"/>
                <a:gd name="T3" fmla="*/ 0 h 706"/>
                <a:gd name="T4" fmla="*/ 486 w 708"/>
                <a:gd name="T5" fmla="*/ 0 h 706"/>
                <a:gd name="T6" fmla="*/ 442 w 708"/>
                <a:gd name="T7" fmla="*/ 44 h 706"/>
                <a:gd name="T8" fmla="*/ 442 w 708"/>
                <a:gd name="T9" fmla="*/ 132 h 706"/>
                <a:gd name="T10" fmla="*/ 354 w 708"/>
                <a:gd name="T11" fmla="*/ 220 h 706"/>
                <a:gd name="T12" fmla="*/ 266 w 708"/>
                <a:gd name="T13" fmla="*/ 132 h 706"/>
                <a:gd name="T14" fmla="*/ 266 w 708"/>
                <a:gd name="T15" fmla="*/ 44 h 706"/>
                <a:gd name="T16" fmla="*/ 222 w 708"/>
                <a:gd name="T17" fmla="*/ 0 h 706"/>
                <a:gd name="T18" fmla="*/ 46 w 708"/>
                <a:gd name="T19" fmla="*/ 0 h 706"/>
                <a:gd name="T20" fmla="*/ 0 w 708"/>
                <a:gd name="T21" fmla="*/ 44 h 706"/>
                <a:gd name="T22" fmla="*/ 0 w 708"/>
                <a:gd name="T23" fmla="*/ 308 h 706"/>
                <a:gd name="T24" fmla="*/ 222 w 708"/>
                <a:gd name="T25" fmla="*/ 530 h 706"/>
                <a:gd name="T26" fmla="*/ 222 w 708"/>
                <a:gd name="T27" fmla="*/ 662 h 706"/>
                <a:gd name="T28" fmla="*/ 266 w 708"/>
                <a:gd name="T29" fmla="*/ 706 h 706"/>
                <a:gd name="T30" fmla="*/ 442 w 708"/>
                <a:gd name="T31" fmla="*/ 706 h 706"/>
                <a:gd name="T32" fmla="*/ 486 w 708"/>
                <a:gd name="T33" fmla="*/ 662 h 706"/>
                <a:gd name="T34" fmla="*/ 486 w 708"/>
                <a:gd name="T35" fmla="*/ 530 h 706"/>
                <a:gd name="T36" fmla="*/ 708 w 708"/>
                <a:gd name="T37" fmla="*/ 308 h 706"/>
                <a:gd name="T38" fmla="*/ 708 w 708"/>
                <a:gd name="T39" fmla="*/ 132 h 706"/>
                <a:gd name="T40" fmla="*/ 708 w 708"/>
                <a:gd name="T41" fmla="*/ 44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8" h="706">
                  <a:moveTo>
                    <a:pt x="708" y="44"/>
                  </a:moveTo>
                  <a:lnTo>
                    <a:pt x="664" y="0"/>
                  </a:lnTo>
                  <a:lnTo>
                    <a:pt x="486" y="0"/>
                  </a:lnTo>
                  <a:lnTo>
                    <a:pt x="442" y="44"/>
                  </a:lnTo>
                  <a:lnTo>
                    <a:pt x="442" y="132"/>
                  </a:lnTo>
                  <a:lnTo>
                    <a:pt x="354" y="220"/>
                  </a:lnTo>
                  <a:lnTo>
                    <a:pt x="266" y="132"/>
                  </a:lnTo>
                  <a:lnTo>
                    <a:pt x="266" y="44"/>
                  </a:lnTo>
                  <a:lnTo>
                    <a:pt x="222" y="0"/>
                  </a:lnTo>
                  <a:lnTo>
                    <a:pt x="46" y="0"/>
                  </a:lnTo>
                  <a:lnTo>
                    <a:pt x="0" y="44"/>
                  </a:lnTo>
                  <a:lnTo>
                    <a:pt x="0" y="308"/>
                  </a:lnTo>
                  <a:lnTo>
                    <a:pt x="222" y="530"/>
                  </a:lnTo>
                  <a:lnTo>
                    <a:pt x="222" y="662"/>
                  </a:lnTo>
                  <a:lnTo>
                    <a:pt x="266" y="706"/>
                  </a:lnTo>
                  <a:lnTo>
                    <a:pt x="442" y="706"/>
                  </a:lnTo>
                  <a:lnTo>
                    <a:pt x="486" y="662"/>
                  </a:lnTo>
                  <a:lnTo>
                    <a:pt x="486" y="530"/>
                  </a:lnTo>
                  <a:lnTo>
                    <a:pt x="708" y="308"/>
                  </a:lnTo>
                  <a:lnTo>
                    <a:pt x="708" y="132"/>
                  </a:lnTo>
                  <a:lnTo>
                    <a:pt x="708"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 name="Freeform 8"/>
            <p:cNvSpPr>
              <a:spLocks/>
            </p:cNvSpPr>
            <p:nvPr/>
          </p:nvSpPr>
          <p:spPr bwMode="auto">
            <a:xfrm>
              <a:off x="241300" y="6207125"/>
              <a:ext cx="241300" cy="279400"/>
            </a:xfrm>
            <a:custGeom>
              <a:avLst/>
              <a:gdLst>
                <a:gd name="T0" fmla="*/ 106 w 152"/>
                <a:gd name="T1" fmla="*/ 64 h 176"/>
                <a:gd name="T2" fmla="*/ 46 w 152"/>
                <a:gd name="T3" fmla="*/ 64 h 176"/>
                <a:gd name="T4" fmla="*/ 46 w 152"/>
                <a:gd name="T5" fmla="*/ 0 h 176"/>
                <a:gd name="T6" fmla="*/ 0 w 152"/>
                <a:gd name="T7" fmla="*/ 0 h 176"/>
                <a:gd name="T8" fmla="*/ 0 w 152"/>
                <a:gd name="T9" fmla="*/ 176 h 176"/>
                <a:gd name="T10" fmla="*/ 46 w 152"/>
                <a:gd name="T11" fmla="*/ 176 h 176"/>
                <a:gd name="T12" fmla="*/ 46 w 152"/>
                <a:gd name="T13" fmla="*/ 104 h 176"/>
                <a:gd name="T14" fmla="*/ 106 w 152"/>
                <a:gd name="T15" fmla="*/ 104 h 176"/>
                <a:gd name="T16" fmla="*/ 106 w 152"/>
                <a:gd name="T17" fmla="*/ 176 h 176"/>
                <a:gd name="T18" fmla="*/ 152 w 152"/>
                <a:gd name="T19" fmla="*/ 176 h 176"/>
                <a:gd name="T20" fmla="*/ 152 w 152"/>
                <a:gd name="T21" fmla="*/ 0 h 176"/>
                <a:gd name="T22" fmla="*/ 106 w 152"/>
                <a:gd name="T23" fmla="*/ 0 h 176"/>
                <a:gd name="T24" fmla="*/ 106 w 152"/>
                <a:gd name="T25" fmla="*/ 6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76">
                  <a:moveTo>
                    <a:pt x="106" y="64"/>
                  </a:moveTo>
                  <a:lnTo>
                    <a:pt x="46" y="64"/>
                  </a:lnTo>
                  <a:lnTo>
                    <a:pt x="46" y="0"/>
                  </a:lnTo>
                  <a:lnTo>
                    <a:pt x="0" y="0"/>
                  </a:lnTo>
                  <a:lnTo>
                    <a:pt x="0" y="176"/>
                  </a:lnTo>
                  <a:lnTo>
                    <a:pt x="46" y="176"/>
                  </a:lnTo>
                  <a:lnTo>
                    <a:pt x="46" y="104"/>
                  </a:lnTo>
                  <a:lnTo>
                    <a:pt x="106" y="104"/>
                  </a:lnTo>
                  <a:lnTo>
                    <a:pt x="106" y="176"/>
                  </a:lnTo>
                  <a:lnTo>
                    <a:pt x="152" y="176"/>
                  </a:lnTo>
                  <a:lnTo>
                    <a:pt x="152" y="0"/>
                  </a:lnTo>
                  <a:lnTo>
                    <a:pt x="106" y="0"/>
                  </a:lnTo>
                  <a:lnTo>
                    <a:pt x="106"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 name="Freeform 9"/>
            <p:cNvSpPr>
              <a:spLocks noEditPoints="1"/>
            </p:cNvSpPr>
            <p:nvPr/>
          </p:nvSpPr>
          <p:spPr bwMode="auto">
            <a:xfrm>
              <a:off x="508000" y="6276975"/>
              <a:ext cx="215900" cy="215900"/>
            </a:xfrm>
            <a:custGeom>
              <a:avLst/>
              <a:gdLst>
                <a:gd name="T0" fmla="*/ 68 w 136"/>
                <a:gd name="T1" fmla="*/ 0 h 136"/>
                <a:gd name="T2" fmla="*/ 68 w 136"/>
                <a:gd name="T3" fmla="*/ 0 h 136"/>
                <a:gd name="T4" fmla="*/ 56 w 136"/>
                <a:gd name="T5" fmla="*/ 2 h 136"/>
                <a:gd name="T6" fmla="*/ 42 w 136"/>
                <a:gd name="T7" fmla="*/ 6 h 136"/>
                <a:gd name="T8" fmla="*/ 30 w 136"/>
                <a:gd name="T9" fmla="*/ 12 h 136"/>
                <a:gd name="T10" fmla="*/ 20 w 136"/>
                <a:gd name="T11" fmla="*/ 20 h 136"/>
                <a:gd name="T12" fmla="*/ 12 w 136"/>
                <a:gd name="T13" fmla="*/ 30 h 136"/>
                <a:gd name="T14" fmla="*/ 6 w 136"/>
                <a:gd name="T15" fmla="*/ 40 h 136"/>
                <a:gd name="T16" fmla="*/ 2 w 136"/>
                <a:gd name="T17" fmla="*/ 54 h 136"/>
                <a:gd name="T18" fmla="*/ 0 w 136"/>
                <a:gd name="T19" fmla="*/ 68 h 136"/>
                <a:gd name="T20" fmla="*/ 0 w 136"/>
                <a:gd name="T21" fmla="*/ 68 h 136"/>
                <a:gd name="T22" fmla="*/ 2 w 136"/>
                <a:gd name="T23" fmla="*/ 82 h 136"/>
                <a:gd name="T24" fmla="*/ 6 w 136"/>
                <a:gd name="T25" fmla="*/ 96 h 136"/>
                <a:gd name="T26" fmla="*/ 12 w 136"/>
                <a:gd name="T27" fmla="*/ 108 h 136"/>
                <a:gd name="T28" fmla="*/ 20 w 136"/>
                <a:gd name="T29" fmla="*/ 118 h 136"/>
                <a:gd name="T30" fmla="*/ 30 w 136"/>
                <a:gd name="T31" fmla="*/ 126 h 136"/>
                <a:gd name="T32" fmla="*/ 42 w 136"/>
                <a:gd name="T33" fmla="*/ 130 h 136"/>
                <a:gd name="T34" fmla="*/ 54 w 136"/>
                <a:gd name="T35" fmla="*/ 134 h 136"/>
                <a:gd name="T36" fmla="*/ 70 w 136"/>
                <a:gd name="T37" fmla="*/ 136 h 136"/>
                <a:gd name="T38" fmla="*/ 70 w 136"/>
                <a:gd name="T39" fmla="*/ 136 h 136"/>
                <a:gd name="T40" fmla="*/ 80 w 136"/>
                <a:gd name="T41" fmla="*/ 134 h 136"/>
                <a:gd name="T42" fmla="*/ 90 w 136"/>
                <a:gd name="T43" fmla="*/ 134 h 136"/>
                <a:gd name="T44" fmla="*/ 100 w 136"/>
                <a:gd name="T45" fmla="*/ 130 h 136"/>
                <a:gd name="T46" fmla="*/ 110 w 136"/>
                <a:gd name="T47" fmla="*/ 126 h 136"/>
                <a:gd name="T48" fmla="*/ 118 w 136"/>
                <a:gd name="T49" fmla="*/ 120 h 136"/>
                <a:gd name="T50" fmla="*/ 124 w 136"/>
                <a:gd name="T51" fmla="*/ 112 h 136"/>
                <a:gd name="T52" fmla="*/ 130 w 136"/>
                <a:gd name="T53" fmla="*/ 104 h 136"/>
                <a:gd name="T54" fmla="*/ 134 w 136"/>
                <a:gd name="T55" fmla="*/ 94 h 136"/>
                <a:gd name="T56" fmla="*/ 94 w 136"/>
                <a:gd name="T57" fmla="*/ 94 h 136"/>
                <a:gd name="T58" fmla="*/ 94 w 136"/>
                <a:gd name="T59" fmla="*/ 94 h 136"/>
                <a:gd name="T60" fmla="*/ 90 w 136"/>
                <a:gd name="T61" fmla="*/ 100 h 136"/>
                <a:gd name="T62" fmla="*/ 84 w 136"/>
                <a:gd name="T63" fmla="*/ 104 h 136"/>
                <a:gd name="T64" fmla="*/ 78 w 136"/>
                <a:gd name="T65" fmla="*/ 106 h 136"/>
                <a:gd name="T66" fmla="*/ 70 w 136"/>
                <a:gd name="T67" fmla="*/ 108 h 136"/>
                <a:gd name="T68" fmla="*/ 70 w 136"/>
                <a:gd name="T69" fmla="*/ 108 h 136"/>
                <a:gd name="T70" fmla="*/ 58 w 136"/>
                <a:gd name="T71" fmla="*/ 106 h 136"/>
                <a:gd name="T72" fmla="*/ 50 w 136"/>
                <a:gd name="T73" fmla="*/ 100 h 136"/>
                <a:gd name="T74" fmla="*/ 44 w 136"/>
                <a:gd name="T75" fmla="*/ 90 h 136"/>
                <a:gd name="T76" fmla="*/ 42 w 136"/>
                <a:gd name="T77" fmla="*/ 78 h 136"/>
                <a:gd name="T78" fmla="*/ 136 w 136"/>
                <a:gd name="T79" fmla="*/ 78 h 136"/>
                <a:gd name="T80" fmla="*/ 136 w 136"/>
                <a:gd name="T81" fmla="*/ 78 h 136"/>
                <a:gd name="T82" fmla="*/ 134 w 136"/>
                <a:gd name="T83" fmla="*/ 62 h 136"/>
                <a:gd name="T84" fmla="*/ 132 w 136"/>
                <a:gd name="T85" fmla="*/ 48 h 136"/>
                <a:gd name="T86" fmla="*/ 128 w 136"/>
                <a:gd name="T87" fmla="*/ 34 h 136"/>
                <a:gd name="T88" fmla="*/ 120 w 136"/>
                <a:gd name="T89" fmla="*/ 24 h 136"/>
                <a:gd name="T90" fmla="*/ 110 w 136"/>
                <a:gd name="T91" fmla="*/ 14 h 136"/>
                <a:gd name="T92" fmla="*/ 98 w 136"/>
                <a:gd name="T93" fmla="*/ 6 h 136"/>
                <a:gd name="T94" fmla="*/ 84 w 136"/>
                <a:gd name="T95" fmla="*/ 2 h 136"/>
                <a:gd name="T96" fmla="*/ 68 w 136"/>
                <a:gd name="T97" fmla="*/ 0 h 136"/>
                <a:gd name="T98" fmla="*/ 68 w 136"/>
                <a:gd name="T99" fmla="*/ 0 h 136"/>
                <a:gd name="T100" fmla="*/ 42 w 136"/>
                <a:gd name="T101" fmla="*/ 54 h 136"/>
                <a:gd name="T102" fmla="*/ 42 w 136"/>
                <a:gd name="T103" fmla="*/ 54 h 136"/>
                <a:gd name="T104" fmla="*/ 44 w 136"/>
                <a:gd name="T105" fmla="*/ 44 h 136"/>
                <a:gd name="T106" fmla="*/ 50 w 136"/>
                <a:gd name="T107" fmla="*/ 36 h 136"/>
                <a:gd name="T108" fmla="*/ 58 w 136"/>
                <a:gd name="T109" fmla="*/ 30 h 136"/>
                <a:gd name="T110" fmla="*/ 68 w 136"/>
                <a:gd name="T111" fmla="*/ 28 h 136"/>
                <a:gd name="T112" fmla="*/ 68 w 136"/>
                <a:gd name="T113" fmla="*/ 28 h 136"/>
                <a:gd name="T114" fmla="*/ 78 w 136"/>
                <a:gd name="T115" fmla="*/ 30 h 136"/>
                <a:gd name="T116" fmla="*/ 86 w 136"/>
                <a:gd name="T117" fmla="*/ 36 h 136"/>
                <a:gd name="T118" fmla="*/ 92 w 136"/>
                <a:gd name="T119" fmla="*/ 44 h 136"/>
                <a:gd name="T120" fmla="*/ 94 w 136"/>
                <a:gd name="T121" fmla="*/ 54 h 136"/>
                <a:gd name="T122" fmla="*/ 42 w 136"/>
                <a:gd name="T123" fmla="*/ 5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6" h="136">
                  <a:moveTo>
                    <a:pt x="68" y="0"/>
                  </a:moveTo>
                  <a:lnTo>
                    <a:pt x="68" y="0"/>
                  </a:lnTo>
                  <a:lnTo>
                    <a:pt x="56" y="2"/>
                  </a:lnTo>
                  <a:lnTo>
                    <a:pt x="42" y="6"/>
                  </a:lnTo>
                  <a:lnTo>
                    <a:pt x="30" y="12"/>
                  </a:lnTo>
                  <a:lnTo>
                    <a:pt x="20" y="20"/>
                  </a:lnTo>
                  <a:lnTo>
                    <a:pt x="12" y="30"/>
                  </a:lnTo>
                  <a:lnTo>
                    <a:pt x="6" y="40"/>
                  </a:lnTo>
                  <a:lnTo>
                    <a:pt x="2" y="54"/>
                  </a:lnTo>
                  <a:lnTo>
                    <a:pt x="0" y="68"/>
                  </a:lnTo>
                  <a:lnTo>
                    <a:pt x="0" y="68"/>
                  </a:lnTo>
                  <a:lnTo>
                    <a:pt x="2" y="82"/>
                  </a:lnTo>
                  <a:lnTo>
                    <a:pt x="6" y="96"/>
                  </a:lnTo>
                  <a:lnTo>
                    <a:pt x="12" y="108"/>
                  </a:lnTo>
                  <a:lnTo>
                    <a:pt x="20" y="118"/>
                  </a:lnTo>
                  <a:lnTo>
                    <a:pt x="30" y="126"/>
                  </a:lnTo>
                  <a:lnTo>
                    <a:pt x="42" y="130"/>
                  </a:lnTo>
                  <a:lnTo>
                    <a:pt x="54" y="134"/>
                  </a:lnTo>
                  <a:lnTo>
                    <a:pt x="70" y="136"/>
                  </a:lnTo>
                  <a:lnTo>
                    <a:pt x="70" y="136"/>
                  </a:lnTo>
                  <a:lnTo>
                    <a:pt x="80" y="134"/>
                  </a:lnTo>
                  <a:lnTo>
                    <a:pt x="90" y="134"/>
                  </a:lnTo>
                  <a:lnTo>
                    <a:pt x="100" y="130"/>
                  </a:lnTo>
                  <a:lnTo>
                    <a:pt x="110" y="126"/>
                  </a:lnTo>
                  <a:lnTo>
                    <a:pt x="118" y="120"/>
                  </a:lnTo>
                  <a:lnTo>
                    <a:pt x="124" y="112"/>
                  </a:lnTo>
                  <a:lnTo>
                    <a:pt x="130" y="104"/>
                  </a:lnTo>
                  <a:lnTo>
                    <a:pt x="134" y="94"/>
                  </a:lnTo>
                  <a:lnTo>
                    <a:pt x="94" y="94"/>
                  </a:lnTo>
                  <a:lnTo>
                    <a:pt x="94" y="94"/>
                  </a:lnTo>
                  <a:lnTo>
                    <a:pt x="90" y="100"/>
                  </a:lnTo>
                  <a:lnTo>
                    <a:pt x="84" y="104"/>
                  </a:lnTo>
                  <a:lnTo>
                    <a:pt x="78" y="106"/>
                  </a:lnTo>
                  <a:lnTo>
                    <a:pt x="70" y="108"/>
                  </a:lnTo>
                  <a:lnTo>
                    <a:pt x="70" y="108"/>
                  </a:lnTo>
                  <a:lnTo>
                    <a:pt x="58" y="106"/>
                  </a:lnTo>
                  <a:lnTo>
                    <a:pt x="50" y="100"/>
                  </a:lnTo>
                  <a:lnTo>
                    <a:pt x="44" y="90"/>
                  </a:lnTo>
                  <a:lnTo>
                    <a:pt x="42" y="78"/>
                  </a:lnTo>
                  <a:lnTo>
                    <a:pt x="136" y="78"/>
                  </a:lnTo>
                  <a:lnTo>
                    <a:pt x="136" y="78"/>
                  </a:lnTo>
                  <a:lnTo>
                    <a:pt x="134" y="62"/>
                  </a:lnTo>
                  <a:lnTo>
                    <a:pt x="132" y="48"/>
                  </a:lnTo>
                  <a:lnTo>
                    <a:pt x="128" y="34"/>
                  </a:lnTo>
                  <a:lnTo>
                    <a:pt x="120" y="24"/>
                  </a:lnTo>
                  <a:lnTo>
                    <a:pt x="110" y="14"/>
                  </a:lnTo>
                  <a:lnTo>
                    <a:pt x="98" y="6"/>
                  </a:lnTo>
                  <a:lnTo>
                    <a:pt x="84" y="2"/>
                  </a:lnTo>
                  <a:lnTo>
                    <a:pt x="68" y="0"/>
                  </a:lnTo>
                  <a:lnTo>
                    <a:pt x="68" y="0"/>
                  </a:lnTo>
                  <a:close/>
                  <a:moveTo>
                    <a:pt x="42" y="54"/>
                  </a:moveTo>
                  <a:lnTo>
                    <a:pt x="42" y="54"/>
                  </a:lnTo>
                  <a:lnTo>
                    <a:pt x="44" y="44"/>
                  </a:lnTo>
                  <a:lnTo>
                    <a:pt x="50" y="36"/>
                  </a:lnTo>
                  <a:lnTo>
                    <a:pt x="58" y="30"/>
                  </a:lnTo>
                  <a:lnTo>
                    <a:pt x="68" y="28"/>
                  </a:lnTo>
                  <a:lnTo>
                    <a:pt x="68" y="28"/>
                  </a:lnTo>
                  <a:lnTo>
                    <a:pt x="78" y="30"/>
                  </a:lnTo>
                  <a:lnTo>
                    <a:pt x="86" y="36"/>
                  </a:lnTo>
                  <a:lnTo>
                    <a:pt x="92" y="44"/>
                  </a:lnTo>
                  <a:lnTo>
                    <a:pt x="94" y="54"/>
                  </a:lnTo>
                  <a:lnTo>
                    <a:pt x="42"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 name="Freeform 10"/>
            <p:cNvSpPr>
              <a:spLocks noEditPoints="1"/>
            </p:cNvSpPr>
            <p:nvPr/>
          </p:nvSpPr>
          <p:spPr bwMode="auto">
            <a:xfrm>
              <a:off x="736600" y="6276975"/>
              <a:ext cx="206375" cy="215900"/>
            </a:xfrm>
            <a:custGeom>
              <a:avLst/>
              <a:gdLst>
                <a:gd name="T0" fmla="*/ 124 w 130"/>
                <a:gd name="T1" fmla="*/ 44 h 136"/>
                <a:gd name="T2" fmla="*/ 120 w 130"/>
                <a:gd name="T3" fmla="*/ 22 h 136"/>
                <a:gd name="T4" fmla="*/ 106 w 130"/>
                <a:gd name="T5" fmla="*/ 8 h 136"/>
                <a:gd name="T6" fmla="*/ 88 w 130"/>
                <a:gd name="T7" fmla="*/ 2 h 136"/>
                <a:gd name="T8" fmla="*/ 66 w 130"/>
                <a:gd name="T9" fmla="*/ 0 h 136"/>
                <a:gd name="T10" fmla="*/ 34 w 130"/>
                <a:gd name="T11" fmla="*/ 6 h 136"/>
                <a:gd name="T12" fmla="*/ 24 w 130"/>
                <a:gd name="T13" fmla="*/ 10 h 136"/>
                <a:gd name="T14" fmla="*/ 10 w 130"/>
                <a:gd name="T15" fmla="*/ 22 h 136"/>
                <a:gd name="T16" fmla="*/ 4 w 130"/>
                <a:gd name="T17" fmla="*/ 44 h 136"/>
                <a:gd name="T18" fmla="*/ 44 w 130"/>
                <a:gd name="T19" fmla="*/ 44 h 136"/>
                <a:gd name="T20" fmla="*/ 50 w 130"/>
                <a:gd name="T21" fmla="*/ 32 h 136"/>
                <a:gd name="T22" fmla="*/ 64 w 130"/>
                <a:gd name="T23" fmla="*/ 28 h 136"/>
                <a:gd name="T24" fmla="*/ 72 w 130"/>
                <a:gd name="T25" fmla="*/ 28 h 136"/>
                <a:gd name="T26" fmla="*/ 82 w 130"/>
                <a:gd name="T27" fmla="*/ 34 h 136"/>
                <a:gd name="T28" fmla="*/ 84 w 130"/>
                <a:gd name="T29" fmla="*/ 40 h 136"/>
                <a:gd name="T30" fmla="*/ 82 w 130"/>
                <a:gd name="T31" fmla="*/ 50 h 136"/>
                <a:gd name="T32" fmla="*/ 74 w 130"/>
                <a:gd name="T33" fmla="*/ 52 h 136"/>
                <a:gd name="T34" fmla="*/ 50 w 130"/>
                <a:gd name="T35" fmla="*/ 56 h 136"/>
                <a:gd name="T36" fmla="*/ 26 w 130"/>
                <a:gd name="T37" fmla="*/ 62 h 136"/>
                <a:gd name="T38" fmla="*/ 8 w 130"/>
                <a:gd name="T39" fmla="*/ 74 h 136"/>
                <a:gd name="T40" fmla="*/ 0 w 130"/>
                <a:gd name="T41" fmla="*/ 96 h 136"/>
                <a:gd name="T42" fmla="*/ 0 w 130"/>
                <a:gd name="T43" fmla="*/ 106 h 136"/>
                <a:gd name="T44" fmla="*/ 6 w 130"/>
                <a:gd name="T45" fmla="*/ 120 h 136"/>
                <a:gd name="T46" fmla="*/ 18 w 130"/>
                <a:gd name="T47" fmla="*/ 130 h 136"/>
                <a:gd name="T48" fmla="*/ 34 w 130"/>
                <a:gd name="T49" fmla="*/ 134 h 136"/>
                <a:gd name="T50" fmla="*/ 44 w 130"/>
                <a:gd name="T51" fmla="*/ 136 h 136"/>
                <a:gd name="T52" fmla="*/ 66 w 130"/>
                <a:gd name="T53" fmla="*/ 132 h 136"/>
                <a:gd name="T54" fmla="*/ 86 w 130"/>
                <a:gd name="T55" fmla="*/ 120 h 136"/>
                <a:gd name="T56" fmla="*/ 88 w 130"/>
                <a:gd name="T57" fmla="*/ 132 h 136"/>
                <a:gd name="T58" fmla="*/ 130 w 130"/>
                <a:gd name="T59" fmla="*/ 132 h 136"/>
                <a:gd name="T60" fmla="*/ 126 w 130"/>
                <a:gd name="T61" fmla="*/ 116 h 136"/>
                <a:gd name="T62" fmla="*/ 124 w 130"/>
                <a:gd name="T63" fmla="*/ 44 h 136"/>
                <a:gd name="T64" fmla="*/ 58 w 130"/>
                <a:gd name="T65" fmla="*/ 110 h 136"/>
                <a:gd name="T66" fmla="*/ 46 w 130"/>
                <a:gd name="T67" fmla="*/ 106 h 136"/>
                <a:gd name="T68" fmla="*/ 42 w 130"/>
                <a:gd name="T69" fmla="*/ 96 h 136"/>
                <a:gd name="T70" fmla="*/ 42 w 130"/>
                <a:gd name="T71" fmla="*/ 88 h 136"/>
                <a:gd name="T72" fmla="*/ 52 w 130"/>
                <a:gd name="T73" fmla="*/ 82 h 136"/>
                <a:gd name="T74" fmla="*/ 58 w 130"/>
                <a:gd name="T75" fmla="*/ 78 h 136"/>
                <a:gd name="T76" fmla="*/ 80 w 130"/>
                <a:gd name="T77" fmla="*/ 74 h 136"/>
                <a:gd name="T78" fmla="*/ 84 w 130"/>
                <a:gd name="T79" fmla="*/ 72 h 136"/>
                <a:gd name="T80" fmla="*/ 82 w 130"/>
                <a:gd name="T81" fmla="*/ 96 h 136"/>
                <a:gd name="T82" fmla="*/ 76 w 130"/>
                <a:gd name="T83" fmla="*/ 104 h 136"/>
                <a:gd name="T84" fmla="*/ 66 w 130"/>
                <a:gd name="T85" fmla="*/ 110 h 136"/>
                <a:gd name="T86" fmla="*/ 58 w 130"/>
                <a:gd name="T87" fmla="*/ 11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0" h="136">
                  <a:moveTo>
                    <a:pt x="124" y="44"/>
                  </a:moveTo>
                  <a:lnTo>
                    <a:pt x="124" y="44"/>
                  </a:lnTo>
                  <a:lnTo>
                    <a:pt x="124" y="32"/>
                  </a:lnTo>
                  <a:lnTo>
                    <a:pt x="120" y="22"/>
                  </a:lnTo>
                  <a:lnTo>
                    <a:pt x="114" y="14"/>
                  </a:lnTo>
                  <a:lnTo>
                    <a:pt x="106" y="8"/>
                  </a:lnTo>
                  <a:lnTo>
                    <a:pt x="98" y="4"/>
                  </a:lnTo>
                  <a:lnTo>
                    <a:pt x="88" y="2"/>
                  </a:lnTo>
                  <a:lnTo>
                    <a:pt x="66" y="0"/>
                  </a:lnTo>
                  <a:lnTo>
                    <a:pt x="66" y="0"/>
                  </a:lnTo>
                  <a:lnTo>
                    <a:pt x="44" y="2"/>
                  </a:lnTo>
                  <a:lnTo>
                    <a:pt x="34" y="6"/>
                  </a:lnTo>
                  <a:lnTo>
                    <a:pt x="24" y="10"/>
                  </a:lnTo>
                  <a:lnTo>
                    <a:pt x="24" y="10"/>
                  </a:lnTo>
                  <a:lnTo>
                    <a:pt x="16" y="16"/>
                  </a:lnTo>
                  <a:lnTo>
                    <a:pt x="10" y="22"/>
                  </a:lnTo>
                  <a:lnTo>
                    <a:pt x="6" y="32"/>
                  </a:lnTo>
                  <a:lnTo>
                    <a:pt x="4" y="44"/>
                  </a:lnTo>
                  <a:lnTo>
                    <a:pt x="44" y="44"/>
                  </a:lnTo>
                  <a:lnTo>
                    <a:pt x="44" y="44"/>
                  </a:lnTo>
                  <a:lnTo>
                    <a:pt x="46" y="36"/>
                  </a:lnTo>
                  <a:lnTo>
                    <a:pt x="50" y="32"/>
                  </a:lnTo>
                  <a:lnTo>
                    <a:pt x="56" y="28"/>
                  </a:lnTo>
                  <a:lnTo>
                    <a:pt x="64" y="28"/>
                  </a:lnTo>
                  <a:lnTo>
                    <a:pt x="64" y="28"/>
                  </a:lnTo>
                  <a:lnTo>
                    <a:pt x="72" y="28"/>
                  </a:lnTo>
                  <a:lnTo>
                    <a:pt x="78" y="30"/>
                  </a:lnTo>
                  <a:lnTo>
                    <a:pt x="82" y="34"/>
                  </a:lnTo>
                  <a:lnTo>
                    <a:pt x="84" y="40"/>
                  </a:lnTo>
                  <a:lnTo>
                    <a:pt x="84" y="40"/>
                  </a:lnTo>
                  <a:lnTo>
                    <a:pt x="84" y="46"/>
                  </a:lnTo>
                  <a:lnTo>
                    <a:pt x="82" y="50"/>
                  </a:lnTo>
                  <a:lnTo>
                    <a:pt x="78" y="52"/>
                  </a:lnTo>
                  <a:lnTo>
                    <a:pt x="74" y="52"/>
                  </a:lnTo>
                  <a:lnTo>
                    <a:pt x="74" y="52"/>
                  </a:lnTo>
                  <a:lnTo>
                    <a:pt x="50" y="56"/>
                  </a:lnTo>
                  <a:lnTo>
                    <a:pt x="38" y="58"/>
                  </a:lnTo>
                  <a:lnTo>
                    <a:pt x="26" y="62"/>
                  </a:lnTo>
                  <a:lnTo>
                    <a:pt x="16" y="66"/>
                  </a:lnTo>
                  <a:lnTo>
                    <a:pt x="8" y="74"/>
                  </a:lnTo>
                  <a:lnTo>
                    <a:pt x="2" y="84"/>
                  </a:lnTo>
                  <a:lnTo>
                    <a:pt x="0" y="96"/>
                  </a:lnTo>
                  <a:lnTo>
                    <a:pt x="0" y="96"/>
                  </a:lnTo>
                  <a:lnTo>
                    <a:pt x="0" y="106"/>
                  </a:lnTo>
                  <a:lnTo>
                    <a:pt x="2" y="114"/>
                  </a:lnTo>
                  <a:lnTo>
                    <a:pt x="6" y="120"/>
                  </a:lnTo>
                  <a:lnTo>
                    <a:pt x="12" y="126"/>
                  </a:lnTo>
                  <a:lnTo>
                    <a:pt x="18" y="130"/>
                  </a:lnTo>
                  <a:lnTo>
                    <a:pt x="26" y="134"/>
                  </a:lnTo>
                  <a:lnTo>
                    <a:pt x="34" y="134"/>
                  </a:lnTo>
                  <a:lnTo>
                    <a:pt x="44" y="136"/>
                  </a:lnTo>
                  <a:lnTo>
                    <a:pt x="44" y="136"/>
                  </a:lnTo>
                  <a:lnTo>
                    <a:pt x="54" y="134"/>
                  </a:lnTo>
                  <a:lnTo>
                    <a:pt x="66" y="132"/>
                  </a:lnTo>
                  <a:lnTo>
                    <a:pt x="76" y="128"/>
                  </a:lnTo>
                  <a:lnTo>
                    <a:pt x="86" y="120"/>
                  </a:lnTo>
                  <a:lnTo>
                    <a:pt x="86" y="120"/>
                  </a:lnTo>
                  <a:lnTo>
                    <a:pt x="88" y="132"/>
                  </a:lnTo>
                  <a:lnTo>
                    <a:pt x="130" y="132"/>
                  </a:lnTo>
                  <a:lnTo>
                    <a:pt x="130" y="132"/>
                  </a:lnTo>
                  <a:lnTo>
                    <a:pt x="126" y="124"/>
                  </a:lnTo>
                  <a:lnTo>
                    <a:pt x="126" y="116"/>
                  </a:lnTo>
                  <a:lnTo>
                    <a:pt x="124" y="100"/>
                  </a:lnTo>
                  <a:lnTo>
                    <a:pt x="124" y="44"/>
                  </a:lnTo>
                  <a:close/>
                  <a:moveTo>
                    <a:pt x="58" y="110"/>
                  </a:moveTo>
                  <a:lnTo>
                    <a:pt x="58" y="110"/>
                  </a:lnTo>
                  <a:lnTo>
                    <a:pt x="52" y="108"/>
                  </a:lnTo>
                  <a:lnTo>
                    <a:pt x="46" y="106"/>
                  </a:lnTo>
                  <a:lnTo>
                    <a:pt x="42" y="102"/>
                  </a:lnTo>
                  <a:lnTo>
                    <a:pt x="42" y="96"/>
                  </a:lnTo>
                  <a:lnTo>
                    <a:pt x="42" y="96"/>
                  </a:lnTo>
                  <a:lnTo>
                    <a:pt x="42" y="88"/>
                  </a:lnTo>
                  <a:lnTo>
                    <a:pt x="46" y="84"/>
                  </a:lnTo>
                  <a:lnTo>
                    <a:pt x="52" y="82"/>
                  </a:lnTo>
                  <a:lnTo>
                    <a:pt x="58" y="78"/>
                  </a:lnTo>
                  <a:lnTo>
                    <a:pt x="58" y="78"/>
                  </a:lnTo>
                  <a:lnTo>
                    <a:pt x="72" y="76"/>
                  </a:lnTo>
                  <a:lnTo>
                    <a:pt x="80" y="74"/>
                  </a:lnTo>
                  <a:lnTo>
                    <a:pt x="84" y="72"/>
                  </a:lnTo>
                  <a:lnTo>
                    <a:pt x="84" y="72"/>
                  </a:lnTo>
                  <a:lnTo>
                    <a:pt x="84" y="90"/>
                  </a:lnTo>
                  <a:lnTo>
                    <a:pt x="82" y="96"/>
                  </a:lnTo>
                  <a:lnTo>
                    <a:pt x="80" y="100"/>
                  </a:lnTo>
                  <a:lnTo>
                    <a:pt x="76" y="104"/>
                  </a:lnTo>
                  <a:lnTo>
                    <a:pt x="72" y="108"/>
                  </a:lnTo>
                  <a:lnTo>
                    <a:pt x="66" y="110"/>
                  </a:lnTo>
                  <a:lnTo>
                    <a:pt x="58" y="110"/>
                  </a:lnTo>
                  <a:lnTo>
                    <a:pt x="58"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 name="Rectangle 11"/>
            <p:cNvSpPr>
              <a:spLocks noChangeArrowheads="1"/>
            </p:cNvSpPr>
            <p:nvPr/>
          </p:nvSpPr>
          <p:spPr bwMode="auto">
            <a:xfrm>
              <a:off x="971550" y="6207125"/>
              <a:ext cx="66675" cy="279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 name="Freeform 12"/>
            <p:cNvSpPr>
              <a:spLocks/>
            </p:cNvSpPr>
            <p:nvPr/>
          </p:nvSpPr>
          <p:spPr bwMode="auto">
            <a:xfrm>
              <a:off x="1057275" y="6223000"/>
              <a:ext cx="139700" cy="266700"/>
            </a:xfrm>
            <a:custGeom>
              <a:avLst/>
              <a:gdLst>
                <a:gd name="T0" fmla="*/ 62 w 88"/>
                <a:gd name="T1" fmla="*/ 0 h 168"/>
                <a:gd name="T2" fmla="*/ 20 w 88"/>
                <a:gd name="T3" fmla="*/ 0 h 168"/>
                <a:gd name="T4" fmla="*/ 20 w 88"/>
                <a:gd name="T5" fmla="*/ 38 h 168"/>
                <a:gd name="T6" fmla="*/ 0 w 88"/>
                <a:gd name="T7" fmla="*/ 38 h 168"/>
                <a:gd name="T8" fmla="*/ 0 w 88"/>
                <a:gd name="T9" fmla="*/ 66 h 168"/>
                <a:gd name="T10" fmla="*/ 20 w 88"/>
                <a:gd name="T11" fmla="*/ 66 h 168"/>
                <a:gd name="T12" fmla="*/ 20 w 88"/>
                <a:gd name="T13" fmla="*/ 122 h 168"/>
                <a:gd name="T14" fmla="*/ 20 w 88"/>
                <a:gd name="T15" fmla="*/ 122 h 168"/>
                <a:gd name="T16" fmla="*/ 20 w 88"/>
                <a:gd name="T17" fmla="*/ 134 h 168"/>
                <a:gd name="T18" fmla="*/ 22 w 88"/>
                <a:gd name="T19" fmla="*/ 144 h 168"/>
                <a:gd name="T20" fmla="*/ 26 w 88"/>
                <a:gd name="T21" fmla="*/ 152 h 168"/>
                <a:gd name="T22" fmla="*/ 30 w 88"/>
                <a:gd name="T23" fmla="*/ 158 h 168"/>
                <a:gd name="T24" fmla="*/ 36 w 88"/>
                <a:gd name="T25" fmla="*/ 162 h 168"/>
                <a:gd name="T26" fmla="*/ 44 w 88"/>
                <a:gd name="T27" fmla="*/ 164 h 168"/>
                <a:gd name="T28" fmla="*/ 54 w 88"/>
                <a:gd name="T29" fmla="*/ 166 h 168"/>
                <a:gd name="T30" fmla="*/ 66 w 88"/>
                <a:gd name="T31" fmla="*/ 168 h 168"/>
                <a:gd name="T32" fmla="*/ 66 w 88"/>
                <a:gd name="T33" fmla="*/ 168 h 168"/>
                <a:gd name="T34" fmla="*/ 88 w 88"/>
                <a:gd name="T35" fmla="*/ 166 h 168"/>
                <a:gd name="T36" fmla="*/ 88 w 88"/>
                <a:gd name="T37" fmla="*/ 136 h 168"/>
                <a:gd name="T38" fmla="*/ 88 w 88"/>
                <a:gd name="T39" fmla="*/ 136 h 168"/>
                <a:gd name="T40" fmla="*/ 78 w 88"/>
                <a:gd name="T41" fmla="*/ 136 h 168"/>
                <a:gd name="T42" fmla="*/ 78 w 88"/>
                <a:gd name="T43" fmla="*/ 136 h 168"/>
                <a:gd name="T44" fmla="*/ 72 w 88"/>
                <a:gd name="T45" fmla="*/ 136 h 168"/>
                <a:gd name="T46" fmla="*/ 66 w 88"/>
                <a:gd name="T47" fmla="*/ 134 h 168"/>
                <a:gd name="T48" fmla="*/ 64 w 88"/>
                <a:gd name="T49" fmla="*/ 130 h 168"/>
                <a:gd name="T50" fmla="*/ 62 w 88"/>
                <a:gd name="T51" fmla="*/ 124 h 168"/>
                <a:gd name="T52" fmla="*/ 62 w 88"/>
                <a:gd name="T53" fmla="*/ 66 h 168"/>
                <a:gd name="T54" fmla="*/ 88 w 88"/>
                <a:gd name="T55" fmla="*/ 66 h 168"/>
                <a:gd name="T56" fmla="*/ 88 w 88"/>
                <a:gd name="T57" fmla="*/ 38 h 168"/>
                <a:gd name="T58" fmla="*/ 62 w 88"/>
                <a:gd name="T59" fmla="*/ 38 h 168"/>
                <a:gd name="T60" fmla="*/ 62 w 88"/>
                <a:gd name="T6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68">
                  <a:moveTo>
                    <a:pt x="62" y="0"/>
                  </a:moveTo>
                  <a:lnTo>
                    <a:pt x="20" y="0"/>
                  </a:lnTo>
                  <a:lnTo>
                    <a:pt x="20" y="38"/>
                  </a:lnTo>
                  <a:lnTo>
                    <a:pt x="0" y="38"/>
                  </a:lnTo>
                  <a:lnTo>
                    <a:pt x="0" y="66"/>
                  </a:lnTo>
                  <a:lnTo>
                    <a:pt x="20" y="66"/>
                  </a:lnTo>
                  <a:lnTo>
                    <a:pt x="20" y="122"/>
                  </a:lnTo>
                  <a:lnTo>
                    <a:pt x="20" y="122"/>
                  </a:lnTo>
                  <a:lnTo>
                    <a:pt x="20" y="134"/>
                  </a:lnTo>
                  <a:lnTo>
                    <a:pt x="22" y="144"/>
                  </a:lnTo>
                  <a:lnTo>
                    <a:pt x="26" y="152"/>
                  </a:lnTo>
                  <a:lnTo>
                    <a:pt x="30" y="158"/>
                  </a:lnTo>
                  <a:lnTo>
                    <a:pt x="36" y="162"/>
                  </a:lnTo>
                  <a:lnTo>
                    <a:pt x="44" y="164"/>
                  </a:lnTo>
                  <a:lnTo>
                    <a:pt x="54" y="166"/>
                  </a:lnTo>
                  <a:lnTo>
                    <a:pt x="66" y="168"/>
                  </a:lnTo>
                  <a:lnTo>
                    <a:pt x="66" y="168"/>
                  </a:lnTo>
                  <a:lnTo>
                    <a:pt x="88" y="166"/>
                  </a:lnTo>
                  <a:lnTo>
                    <a:pt x="88" y="136"/>
                  </a:lnTo>
                  <a:lnTo>
                    <a:pt x="88" y="136"/>
                  </a:lnTo>
                  <a:lnTo>
                    <a:pt x="78" y="136"/>
                  </a:lnTo>
                  <a:lnTo>
                    <a:pt x="78" y="136"/>
                  </a:lnTo>
                  <a:lnTo>
                    <a:pt x="72" y="136"/>
                  </a:lnTo>
                  <a:lnTo>
                    <a:pt x="66" y="134"/>
                  </a:lnTo>
                  <a:lnTo>
                    <a:pt x="64" y="130"/>
                  </a:lnTo>
                  <a:lnTo>
                    <a:pt x="62" y="124"/>
                  </a:lnTo>
                  <a:lnTo>
                    <a:pt x="62" y="66"/>
                  </a:lnTo>
                  <a:lnTo>
                    <a:pt x="88" y="66"/>
                  </a:lnTo>
                  <a:lnTo>
                    <a:pt x="88" y="38"/>
                  </a:lnTo>
                  <a:lnTo>
                    <a:pt x="62" y="38"/>
                  </a:ln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3" name="Freeform 13"/>
            <p:cNvSpPr>
              <a:spLocks/>
            </p:cNvSpPr>
            <p:nvPr/>
          </p:nvSpPr>
          <p:spPr bwMode="auto">
            <a:xfrm>
              <a:off x="1216025" y="6207125"/>
              <a:ext cx="203200" cy="279400"/>
            </a:xfrm>
            <a:custGeom>
              <a:avLst/>
              <a:gdLst>
                <a:gd name="T0" fmla="*/ 82 w 128"/>
                <a:gd name="T1" fmla="*/ 44 h 176"/>
                <a:gd name="T2" fmla="*/ 82 w 128"/>
                <a:gd name="T3" fmla="*/ 44 h 176"/>
                <a:gd name="T4" fmla="*/ 70 w 128"/>
                <a:gd name="T5" fmla="*/ 46 h 176"/>
                <a:gd name="T6" fmla="*/ 60 w 128"/>
                <a:gd name="T7" fmla="*/ 50 h 176"/>
                <a:gd name="T8" fmla="*/ 50 w 128"/>
                <a:gd name="T9" fmla="*/ 56 h 176"/>
                <a:gd name="T10" fmla="*/ 44 w 128"/>
                <a:gd name="T11" fmla="*/ 66 h 176"/>
                <a:gd name="T12" fmla="*/ 42 w 128"/>
                <a:gd name="T13" fmla="*/ 66 h 176"/>
                <a:gd name="T14" fmla="*/ 42 w 128"/>
                <a:gd name="T15" fmla="*/ 0 h 176"/>
                <a:gd name="T16" fmla="*/ 0 w 128"/>
                <a:gd name="T17" fmla="*/ 0 h 176"/>
                <a:gd name="T18" fmla="*/ 0 w 128"/>
                <a:gd name="T19" fmla="*/ 176 h 176"/>
                <a:gd name="T20" fmla="*/ 42 w 128"/>
                <a:gd name="T21" fmla="*/ 176 h 176"/>
                <a:gd name="T22" fmla="*/ 42 w 128"/>
                <a:gd name="T23" fmla="*/ 106 h 176"/>
                <a:gd name="T24" fmla="*/ 42 w 128"/>
                <a:gd name="T25" fmla="*/ 106 h 176"/>
                <a:gd name="T26" fmla="*/ 44 w 128"/>
                <a:gd name="T27" fmla="*/ 96 h 176"/>
                <a:gd name="T28" fmla="*/ 48 w 128"/>
                <a:gd name="T29" fmla="*/ 88 h 176"/>
                <a:gd name="T30" fmla="*/ 56 w 128"/>
                <a:gd name="T31" fmla="*/ 82 h 176"/>
                <a:gd name="T32" fmla="*/ 60 w 128"/>
                <a:gd name="T33" fmla="*/ 80 h 176"/>
                <a:gd name="T34" fmla="*/ 66 w 128"/>
                <a:gd name="T35" fmla="*/ 78 h 176"/>
                <a:gd name="T36" fmla="*/ 66 w 128"/>
                <a:gd name="T37" fmla="*/ 78 h 176"/>
                <a:gd name="T38" fmla="*/ 72 w 128"/>
                <a:gd name="T39" fmla="*/ 80 h 176"/>
                <a:gd name="T40" fmla="*/ 78 w 128"/>
                <a:gd name="T41" fmla="*/ 82 h 176"/>
                <a:gd name="T42" fmla="*/ 82 w 128"/>
                <a:gd name="T43" fmla="*/ 86 h 176"/>
                <a:gd name="T44" fmla="*/ 84 w 128"/>
                <a:gd name="T45" fmla="*/ 90 h 176"/>
                <a:gd name="T46" fmla="*/ 86 w 128"/>
                <a:gd name="T47" fmla="*/ 102 h 176"/>
                <a:gd name="T48" fmla="*/ 86 w 128"/>
                <a:gd name="T49" fmla="*/ 114 h 176"/>
                <a:gd name="T50" fmla="*/ 86 w 128"/>
                <a:gd name="T51" fmla="*/ 176 h 176"/>
                <a:gd name="T52" fmla="*/ 128 w 128"/>
                <a:gd name="T53" fmla="*/ 176 h 176"/>
                <a:gd name="T54" fmla="*/ 128 w 128"/>
                <a:gd name="T55" fmla="*/ 94 h 176"/>
                <a:gd name="T56" fmla="*/ 128 w 128"/>
                <a:gd name="T57" fmla="*/ 94 h 176"/>
                <a:gd name="T58" fmla="*/ 126 w 128"/>
                <a:gd name="T59" fmla="*/ 78 h 176"/>
                <a:gd name="T60" fmla="*/ 124 w 128"/>
                <a:gd name="T61" fmla="*/ 70 h 176"/>
                <a:gd name="T62" fmla="*/ 120 w 128"/>
                <a:gd name="T63" fmla="*/ 62 h 176"/>
                <a:gd name="T64" fmla="*/ 116 w 128"/>
                <a:gd name="T65" fmla="*/ 56 h 176"/>
                <a:gd name="T66" fmla="*/ 108 w 128"/>
                <a:gd name="T67" fmla="*/ 50 h 176"/>
                <a:gd name="T68" fmla="*/ 96 w 128"/>
                <a:gd name="T69" fmla="*/ 46 h 176"/>
                <a:gd name="T70" fmla="*/ 82 w 128"/>
                <a:gd name="T71" fmla="*/ 44 h 176"/>
                <a:gd name="T72" fmla="*/ 82 w 128"/>
                <a:gd name="T73" fmla="*/ 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76">
                  <a:moveTo>
                    <a:pt x="82" y="44"/>
                  </a:moveTo>
                  <a:lnTo>
                    <a:pt x="82" y="44"/>
                  </a:lnTo>
                  <a:lnTo>
                    <a:pt x="70" y="46"/>
                  </a:lnTo>
                  <a:lnTo>
                    <a:pt x="60" y="50"/>
                  </a:lnTo>
                  <a:lnTo>
                    <a:pt x="50" y="56"/>
                  </a:lnTo>
                  <a:lnTo>
                    <a:pt x="44" y="66"/>
                  </a:lnTo>
                  <a:lnTo>
                    <a:pt x="42" y="66"/>
                  </a:lnTo>
                  <a:lnTo>
                    <a:pt x="42" y="0"/>
                  </a:lnTo>
                  <a:lnTo>
                    <a:pt x="0" y="0"/>
                  </a:lnTo>
                  <a:lnTo>
                    <a:pt x="0" y="176"/>
                  </a:lnTo>
                  <a:lnTo>
                    <a:pt x="42" y="176"/>
                  </a:lnTo>
                  <a:lnTo>
                    <a:pt x="42" y="106"/>
                  </a:lnTo>
                  <a:lnTo>
                    <a:pt x="42" y="106"/>
                  </a:lnTo>
                  <a:lnTo>
                    <a:pt x="44" y="96"/>
                  </a:lnTo>
                  <a:lnTo>
                    <a:pt x="48" y="88"/>
                  </a:lnTo>
                  <a:lnTo>
                    <a:pt x="56" y="82"/>
                  </a:lnTo>
                  <a:lnTo>
                    <a:pt x="60" y="80"/>
                  </a:lnTo>
                  <a:lnTo>
                    <a:pt x="66" y="78"/>
                  </a:lnTo>
                  <a:lnTo>
                    <a:pt x="66" y="78"/>
                  </a:lnTo>
                  <a:lnTo>
                    <a:pt x="72" y="80"/>
                  </a:lnTo>
                  <a:lnTo>
                    <a:pt x="78" y="82"/>
                  </a:lnTo>
                  <a:lnTo>
                    <a:pt x="82" y="86"/>
                  </a:lnTo>
                  <a:lnTo>
                    <a:pt x="84" y="90"/>
                  </a:lnTo>
                  <a:lnTo>
                    <a:pt x="86" y="102"/>
                  </a:lnTo>
                  <a:lnTo>
                    <a:pt x="86" y="114"/>
                  </a:lnTo>
                  <a:lnTo>
                    <a:pt x="86" y="176"/>
                  </a:lnTo>
                  <a:lnTo>
                    <a:pt x="128" y="176"/>
                  </a:lnTo>
                  <a:lnTo>
                    <a:pt x="128" y="94"/>
                  </a:lnTo>
                  <a:lnTo>
                    <a:pt x="128" y="94"/>
                  </a:lnTo>
                  <a:lnTo>
                    <a:pt x="126" y="78"/>
                  </a:lnTo>
                  <a:lnTo>
                    <a:pt x="124" y="70"/>
                  </a:lnTo>
                  <a:lnTo>
                    <a:pt x="120" y="62"/>
                  </a:lnTo>
                  <a:lnTo>
                    <a:pt x="116" y="56"/>
                  </a:lnTo>
                  <a:lnTo>
                    <a:pt x="108" y="50"/>
                  </a:lnTo>
                  <a:lnTo>
                    <a:pt x="96" y="46"/>
                  </a:lnTo>
                  <a:lnTo>
                    <a:pt x="82" y="44"/>
                  </a:lnTo>
                  <a:lnTo>
                    <a:pt x="82"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4" name="Freeform 14"/>
            <p:cNvSpPr>
              <a:spLocks/>
            </p:cNvSpPr>
            <p:nvPr/>
          </p:nvSpPr>
          <p:spPr bwMode="auto">
            <a:xfrm>
              <a:off x="3479800" y="4943475"/>
              <a:ext cx="50800" cy="57150"/>
            </a:xfrm>
            <a:custGeom>
              <a:avLst/>
              <a:gdLst>
                <a:gd name="T0" fmla="*/ 12 w 32"/>
                <a:gd name="T1" fmla="*/ 36 h 36"/>
                <a:gd name="T2" fmla="*/ 18 w 32"/>
                <a:gd name="T3" fmla="*/ 36 h 36"/>
                <a:gd name="T4" fmla="*/ 18 w 32"/>
                <a:gd name="T5" fmla="*/ 6 h 36"/>
                <a:gd name="T6" fmla="*/ 32 w 32"/>
                <a:gd name="T7" fmla="*/ 6 h 36"/>
                <a:gd name="T8" fmla="*/ 32 w 32"/>
                <a:gd name="T9" fmla="*/ 0 h 36"/>
                <a:gd name="T10" fmla="*/ 0 w 32"/>
                <a:gd name="T11" fmla="*/ 0 h 36"/>
                <a:gd name="T12" fmla="*/ 0 w 32"/>
                <a:gd name="T13" fmla="*/ 6 h 36"/>
                <a:gd name="T14" fmla="*/ 12 w 32"/>
                <a:gd name="T15" fmla="*/ 6 h 36"/>
                <a:gd name="T16" fmla="*/ 12 w 32"/>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12" y="36"/>
                  </a:moveTo>
                  <a:lnTo>
                    <a:pt x="18" y="36"/>
                  </a:lnTo>
                  <a:lnTo>
                    <a:pt x="18" y="6"/>
                  </a:lnTo>
                  <a:lnTo>
                    <a:pt x="32" y="6"/>
                  </a:lnTo>
                  <a:lnTo>
                    <a:pt x="32" y="0"/>
                  </a:lnTo>
                  <a:lnTo>
                    <a:pt x="0" y="0"/>
                  </a:lnTo>
                  <a:lnTo>
                    <a:pt x="0" y="6"/>
                  </a:lnTo>
                  <a:lnTo>
                    <a:pt x="12" y="6"/>
                  </a:lnTo>
                  <a:lnTo>
                    <a:pt x="1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5" name="Freeform 15"/>
            <p:cNvSpPr>
              <a:spLocks/>
            </p:cNvSpPr>
            <p:nvPr/>
          </p:nvSpPr>
          <p:spPr bwMode="auto">
            <a:xfrm>
              <a:off x="3540125" y="4943475"/>
              <a:ext cx="63500" cy="57150"/>
            </a:xfrm>
            <a:custGeom>
              <a:avLst/>
              <a:gdLst>
                <a:gd name="T0" fmla="*/ 6 w 40"/>
                <a:gd name="T1" fmla="*/ 6 h 36"/>
                <a:gd name="T2" fmla="*/ 18 w 40"/>
                <a:gd name="T3" fmla="*/ 36 h 36"/>
                <a:gd name="T4" fmla="*/ 24 w 40"/>
                <a:gd name="T5" fmla="*/ 36 h 36"/>
                <a:gd name="T6" fmla="*/ 34 w 40"/>
                <a:gd name="T7" fmla="*/ 6 h 36"/>
                <a:gd name="T8" fmla="*/ 34 w 40"/>
                <a:gd name="T9" fmla="*/ 36 h 36"/>
                <a:gd name="T10" fmla="*/ 40 w 40"/>
                <a:gd name="T11" fmla="*/ 36 h 36"/>
                <a:gd name="T12" fmla="*/ 40 w 40"/>
                <a:gd name="T13" fmla="*/ 0 h 36"/>
                <a:gd name="T14" fmla="*/ 30 w 40"/>
                <a:gd name="T15" fmla="*/ 0 h 36"/>
                <a:gd name="T16" fmla="*/ 20 w 40"/>
                <a:gd name="T17" fmla="*/ 26 h 36"/>
                <a:gd name="T18" fmla="*/ 10 w 40"/>
                <a:gd name="T19" fmla="*/ 0 h 36"/>
                <a:gd name="T20" fmla="*/ 0 w 40"/>
                <a:gd name="T21" fmla="*/ 0 h 36"/>
                <a:gd name="T22" fmla="*/ 0 w 40"/>
                <a:gd name="T23" fmla="*/ 36 h 36"/>
                <a:gd name="T24" fmla="*/ 6 w 40"/>
                <a:gd name="T25" fmla="*/ 36 h 36"/>
                <a:gd name="T26" fmla="*/ 6 w 40"/>
                <a:gd name="T27"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36">
                  <a:moveTo>
                    <a:pt x="6" y="6"/>
                  </a:moveTo>
                  <a:lnTo>
                    <a:pt x="18" y="36"/>
                  </a:lnTo>
                  <a:lnTo>
                    <a:pt x="24" y="36"/>
                  </a:lnTo>
                  <a:lnTo>
                    <a:pt x="34" y="6"/>
                  </a:lnTo>
                  <a:lnTo>
                    <a:pt x="34" y="36"/>
                  </a:lnTo>
                  <a:lnTo>
                    <a:pt x="40" y="36"/>
                  </a:lnTo>
                  <a:lnTo>
                    <a:pt x="40" y="0"/>
                  </a:lnTo>
                  <a:lnTo>
                    <a:pt x="30" y="0"/>
                  </a:lnTo>
                  <a:lnTo>
                    <a:pt x="20" y="26"/>
                  </a:lnTo>
                  <a:lnTo>
                    <a:pt x="10" y="0"/>
                  </a:lnTo>
                  <a:lnTo>
                    <a:pt x="0" y="0"/>
                  </a:lnTo>
                  <a:lnTo>
                    <a:pt x="0" y="36"/>
                  </a:lnTo>
                  <a:lnTo>
                    <a:pt x="6" y="36"/>
                  </a:lnTo>
                  <a:lnTo>
                    <a:pt x="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16" name="Right Triangle 15"/>
          <p:cNvSpPr>
            <a:spLocks noChangeAspect="1"/>
          </p:cNvSpPr>
          <p:nvPr/>
        </p:nvSpPr>
        <p:spPr>
          <a:xfrm rot="16200000">
            <a:off x="8595360" y="6309360"/>
            <a:ext cx="548640" cy="548640"/>
          </a:xfrm>
          <a:prstGeom prst="rtTriangle">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black"/>
              </a:solidFill>
            </a:endParaRPr>
          </a:p>
        </p:txBody>
      </p:sp>
      <p:sp>
        <p:nvSpPr>
          <p:cNvPr id="20" name="TextBox 19"/>
          <p:cNvSpPr txBox="1"/>
          <p:nvPr/>
        </p:nvSpPr>
        <p:spPr>
          <a:xfrm>
            <a:off x="8750808" y="6565392"/>
            <a:ext cx="371907" cy="276999"/>
          </a:xfrm>
          <a:prstGeom prst="rect">
            <a:avLst/>
          </a:prstGeom>
          <a:noFill/>
        </p:spPr>
        <p:txBody>
          <a:bodyPr wrap="square" lIns="0" tIns="45720" bIns="45720" rtlCol="0">
            <a:noAutofit/>
          </a:bodyPr>
          <a:lstStyle/>
          <a:p>
            <a:pPr algn="r"/>
            <a:fld id="{C9E378D0-1123-4A2F-B616-8D9E05FF92D2}" type="slidenum">
              <a:rPr lang="en-US" sz="1200" spc="-40" smtClean="0">
                <a:solidFill>
                  <a:prstClr val="white"/>
                </a:solidFill>
                <a:latin typeface="Franklin Gothic Medium Cond"/>
              </a:rPr>
              <a:pPr algn="r"/>
              <a:t>‹#›</a:t>
            </a:fld>
            <a:endParaRPr lang="en-US" sz="1200" spc="-40" dirty="0">
              <a:solidFill>
                <a:prstClr val="white"/>
              </a:solidFill>
              <a:latin typeface="Franklin Gothic Medium Cond"/>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6615741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and Content: v03">
    <p:spTree>
      <p:nvGrpSpPr>
        <p:cNvPr id="1" name=""/>
        <p:cNvGrpSpPr/>
        <p:nvPr/>
      </p:nvGrpSpPr>
      <p:grpSpPr>
        <a:xfrm>
          <a:off x="0" y="0"/>
          <a:ext cx="0" cy="0"/>
          <a:chOff x="0" y="0"/>
          <a:chExt cx="0" cy="0"/>
        </a:xfrm>
      </p:grpSpPr>
      <p:pic>
        <p:nvPicPr>
          <p:cNvPr id="36" name="Picture 35"/>
          <p:cNvPicPr>
            <a:picLocks noChangeAspect="1"/>
          </p:cNvPicPr>
          <p:nvPr userDrawn="1"/>
        </p:nvPicPr>
        <p:blipFill>
          <a:blip r:embed="rId2" cstate="print">
            <a:extLst>
              <a:ext uri="{BEBA8EAE-BF5A-486C-A8C5-ECC9F3942E4B}">
                <a14:imgProps xmlns:a14="http://schemas.microsoft.com/office/drawing/2010/main">
                  <a14:imgLayer r:embed="rId3">
                    <a14:imgEffect>
                      <a14:saturation sat="75000"/>
                    </a14:imgEffect>
                  </a14:imgLayer>
                </a14:imgProps>
              </a:ext>
              <a:ext uri="{28A0092B-C50C-407E-A947-70E740481C1C}">
                <a14:useLocalDpi xmlns:a14="http://schemas.microsoft.com/office/drawing/2010/main" val="0"/>
              </a:ext>
            </a:extLst>
          </a:blip>
          <a:stretch>
            <a:fillRect/>
          </a:stretch>
        </p:blipFill>
        <p:spPr>
          <a:xfrm>
            <a:off x="-1" y="0"/>
            <a:ext cx="9144000" cy="2194560"/>
          </a:xfrm>
          <a:prstGeom prst="rect">
            <a:avLst/>
          </a:prstGeom>
          <a:noFill/>
          <a:ln>
            <a:noFill/>
          </a:ln>
        </p:spPr>
      </p:pic>
      <p:sp>
        <p:nvSpPr>
          <p:cNvPr id="18" name="Snip Single Corner Rectangle 17"/>
          <p:cNvSpPr/>
          <p:nvPr/>
        </p:nvSpPr>
        <p:spPr>
          <a:xfrm flipH="1">
            <a:off x="0" y="1188720"/>
            <a:ext cx="9144000" cy="914400"/>
          </a:xfrm>
          <a:prstGeom prst="snip1Rect">
            <a:avLst>
              <a:gd name="adj" fmla="val 26577"/>
            </a:avLst>
          </a:prstGeom>
          <a:gradFill>
            <a:gsLst>
              <a:gs pos="0">
                <a:srgbClr val="0E4486">
                  <a:alpha val="90000"/>
                </a:srgbClr>
              </a:gs>
              <a:gs pos="75000">
                <a:srgbClr val="0E4486"/>
              </a:gs>
            </a:gsLst>
            <a:lin ang="5400000" scaled="0"/>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black"/>
              </a:solidFill>
            </a:endParaRPr>
          </a:p>
        </p:txBody>
      </p:sp>
      <p:sp>
        <p:nvSpPr>
          <p:cNvPr id="19" name="Rectangle 18"/>
          <p:cNvSpPr/>
          <p:nvPr/>
        </p:nvSpPr>
        <p:spPr>
          <a:xfrm flipV="1">
            <a:off x="0" y="2103120"/>
            <a:ext cx="9144000" cy="91440"/>
          </a:xfrm>
          <a:prstGeom prst="rect">
            <a:avLst/>
          </a:prstGeom>
          <a:solidFill>
            <a:srgbClr val="599623">
              <a:alpha val="89804"/>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black"/>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21" name="Group 20"/>
          <p:cNvGrpSpPr>
            <a:grpSpLocks noChangeAspect="1"/>
          </p:cNvGrpSpPr>
          <p:nvPr userDrawn="1"/>
        </p:nvGrpSpPr>
        <p:grpSpPr>
          <a:xfrm>
            <a:off x="7896792" y="6472678"/>
            <a:ext cx="640080" cy="294678"/>
            <a:chOff x="238125" y="4943475"/>
            <a:chExt cx="3365500" cy="1549400"/>
          </a:xfrm>
          <a:solidFill>
            <a:schemeClr val="bg2"/>
          </a:solidFill>
        </p:grpSpPr>
        <p:sp>
          <p:nvSpPr>
            <p:cNvPr id="22" name="Freeform 5"/>
            <p:cNvSpPr>
              <a:spLocks/>
            </p:cNvSpPr>
            <p:nvPr/>
          </p:nvSpPr>
          <p:spPr bwMode="auto">
            <a:xfrm>
              <a:off x="2482850" y="4943475"/>
              <a:ext cx="1120775" cy="1120775"/>
            </a:xfrm>
            <a:custGeom>
              <a:avLst/>
              <a:gdLst>
                <a:gd name="T0" fmla="*/ 662 w 706"/>
                <a:gd name="T1" fmla="*/ 308 h 706"/>
                <a:gd name="T2" fmla="*/ 706 w 706"/>
                <a:gd name="T3" fmla="*/ 264 h 706"/>
                <a:gd name="T4" fmla="*/ 706 w 706"/>
                <a:gd name="T5" fmla="*/ 132 h 706"/>
                <a:gd name="T6" fmla="*/ 574 w 706"/>
                <a:gd name="T7" fmla="*/ 0 h 706"/>
                <a:gd name="T8" fmla="*/ 132 w 706"/>
                <a:gd name="T9" fmla="*/ 0 h 706"/>
                <a:gd name="T10" fmla="*/ 0 w 706"/>
                <a:gd name="T11" fmla="*/ 132 h 706"/>
                <a:gd name="T12" fmla="*/ 0 w 706"/>
                <a:gd name="T13" fmla="*/ 308 h 706"/>
                <a:gd name="T14" fmla="*/ 0 w 706"/>
                <a:gd name="T15" fmla="*/ 574 h 706"/>
                <a:gd name="T16" fmla="*/ 132 w 706"/>
                <a:gd name="T17" fmla="*/ 706 h 706"/>
                <a:gd name="T18" fmla="*/ 574 w 706"/>
                <a:gd name="T19" fmla="*/ 706 h 706"/>
                <a:gd name="T20" fmla="*/ 706 w 706"/>
                <a:gd name="T21" fmla="*/ 574 h 706"/>
                <a:gd name="T22" fmla="*/ 706 w 706"/>
                <a:gd name="T23" fmla="*/ 442 h 706"/>
                <a:gd name="T24" fmla="*/ 662 w 706"/>
                <a:gd name="T25" fmla="*/ 396 h 706"/>
                <a:gd name="T26" fmla="*/ 442 w 706"/>
                <a:gd name="T27" fmla="*/ 396 h 706"/>
                <a:gd name="T28" fmla="*/ 442 w 706"/>
                <a:gd name="T29" fmla="*/ 442 h 706"/>
                <a:gd name="T30" fmla="*/ 264 w 706"/>
                <a:gd name="T31" fmla="*/ 442 h 706"/>
                <a:gd name="T32" fmla="*/ 264 w 706"/>
                <a:gd name="T33" fmla="*/ 264 h 706"/>
                <a:gd name="T34" fmla="*/ 442 w 706"/>
                <a:gd name="T35" fmla="*/ 264 h 706"/>
                <a:gd name="T36" fmla="*/ 442 w 706"/>
                <a:gd name="T37" fmla="*/ 308 h 706"/>
                <a:gd name="T38" fmla="*/ 662 w 706"/>
                <a:gd name="T39" fmla="*/ 30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6" h="706">
                  <a:moveTo>
                    <a:pt x="662" y="308"/>
                  </a:moveTo>
                  <a:lnTo>
                    <a:pt x="706" y="264"/>
                  </a:lnTo>
                  <a:lnTo>
                    <a:pt x="706" y="132"/>
                  </a:lnTo>
                  <a:lnTo>
                    <a:pt x="574" y="0"/>
                  </a:lnTo>
                  <a:lnTo>
                    <a:pt x="132" y="0"/>
                  </a:lnTo>
                  <a:lnTo>
                    <a:pt x="0" y="132"/>
                  </a:lnTo>
                  <a:lnTo>
                    <a:pt x="0" y="308"/>
                  </a:lnTo>
                  <a:lnTo>
                    <a:pt x="0" y="574"/>
                  </a:lnTo>
                  <a:lnTo>
                    <a:pt x="132" y="706"/>
                  </a:lnTo>
                  <a:lnTo>
                    <a:pt x="574" y="706"/>
                  </a:lnTo>
                  <a:lnTo>
                    <a:pt x="706" y="574"/>
                  </a:lnTo>
                  <a:lnTo>
                    <a:pt x="706" y="442"/>
                  </a:lnTo>
                  <a:lnTo>
                    <a:pt x="662" y="396"/>
                  </a:lnTo>
                  <a:lnTo>
                    <a:pt x="442" y="396"/>
                  </a:lnTo>
                  <a:lnTo>
                    <a:pt x="442" y="442"/>
                  </a:lnTo>
                  <a:lnTo>
                    <a:pt x="264" y="442"/>
                  </a:lnTo>
                  <a:lnTo>
                    <a:pt x="264" y="264"/>
                  </a:lnTo>
                  <a:lnTo>
                    <a:pt x="442" y="264"/>
                  </a:lnTo>
                  <a:lnTo>
                    <a:pt x="442" y="308"/>
                  </a:lnTo>
                  <a:lnTo>
                    <a:pt x="662" y="3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3" name="Freeform 6"/>
            <p:cNvSpPr>
              <a:spLocks/>
            </p:cNvSpPr>
            <p:nvPr/>
          </p:nvSpPr>
          <p:spPr bwMode="auto">
            <a:xfrm>
              <a:off x="238125" y="4943475"/>
              <a:ext cx="1120775" cy="1120775"/>
            </a:xfrm>
            <a:custGeom>
              <a:avLst/>
              <a:gdLst>
                <a:gd name="T0" fmla="*/ 220 w 706"/>
                <a:gd name="T1" fmla="*/ 706 h 706"/>
                <a:gd name="T2" fmla="*/ 266 w 706"/>
                <a:gd name="T3" fmla="*/ 662 h 706"/>
                <a:gd name="T4" fmla="*/ 266 w 706"/>
                <a:gd name="T5" fmla="*/ 486 h 706"/>
                <a:gd name="T6" fmla="*/ 486 w 706"/>
                <a:gd name="T7" fmla="*/ 706 h 706"/>
                <a:gd name="T8" fmla="*/ 662 w 706"/>
                <a:gd name="T9" fmla="*/ 706 h 706"/>
                <a:gd name="T10" fmla="*/ 706 w 706"/>
                <a:gd name="T11" fmla="*/ 662 h 706"/>
                <a:gd name="T12" fmla="*/ 706 w 706"/>
                <a:gd name="T13" fmla="*/ 44 h 706"/>
                <a:gd name="T14" fmla="*/ 662 w 706"/>
                <a:gd name="T15" fmla="*/ 0 h 706"/>
                <a:gd name="T16" fmla="*/ 486 w 706"/>
                <a:gd name="T17" fmla="*/ 0 h 706"/>
                <a:gd name="T18" fmla="*/ 442 w 706"/>
                <a:gd name="T19" fmla="*/ 44 h 706"/>
                <a:gd name="T20" fmla="*/ 442 w 706"/>
                <a:gd name="T21" fmla="*/ 220 h 706"/>
                <a:gd name="T22" fmla="*/ 220 w 706"/>
                <a:gd name="T23" fmla="*/ 0 h 706"/>
                <a:gd name="T24" fmla="*/ 44 w 706"/>
                <a:gd name="T25" fmla="*/ 0 h 706"/>
                <a:gd name="T26" fmla="*/ 0 w 706"/>
                <a:gd name="T27" fmla="*/ 44 h 706"/>
                <a:gd name="T28" fmla="*/ 0 w 706"/>
                <a:gd name="T29" fmla="*/ 662 h 706"/>
                <a:gd name="T30" fmla="*/ 44 w 706"/>
                <a:gd name="T31" fmla="*/ 706 h 706"/>
                <a:gd name="T32" fmla="*/ 220 w 706"/>
                <a:gd name="T33"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6" h="706">
                  <a:moveTo>
                    <a:pt x="220" y="706"/>
                  </a:moveTo>
                  <a:lnTo>
                    <a:pt x="266" y="662"/>
                  </a:lnTo>
                  <a:lnTo>
                    <a:pt x="266" y="486"/>
                  </a:lnTo>
                  <a:lnTo>
                    <a:pt x="486" y="706"/>
                  </a:lnTo>
                  <a:lnTo>
                    <a:pt x="662" y="706"/>
                  </a:lnTo>
                  <a:lnTo>
                    <a:pt x="706" y="662"/>
                  </a:lnTo>
                  <a:lnTo>
                    <a:pt x="706" y="44"/>
                  </a:lnTo>
                  <a:lnTo>
                    <a:pt x="662" y="0"/>
                  </a:lnTo>
                  <a:lnTo>
                    <a:pt x="486" y="0"/>
                  </a:lnTo>
                  <a:lnTo>
                    <a:pt x="442" y="44"/>
                  </a:lnTo>
                  <a:lnTo>
                    <a:pt x="442" y="220"/>
                  </a:lnTo>
                  <a:lnTo>
                    <a:pt x="220" y="0"/>
                  </a:lnTo>
                  <a:lnTo>
                    <a:pt x="44" y="0"/>
                  </a:lnTo>
                  <a:lnTo>
                    <a:pt x="0" y="44"/>
                  </a:lnTo>
                  <a:lnTo>
                    <a:pt x="0" y="662"/>
                  </a:lnTo>
                  <a:lnTo>
                    <a:pt x="44" y="706"/>
                  </a:lnTo>
                  <a:lnTo>
                    <a:pt x="220" y="7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4" name="Freeform 7"/>
            <p:cNvSpPr>
              <a:spLocks/>
            </p:cNvSpPr>
            <p:nvPr/>
          </p:nvSpPr>
          <p:spPr bwMode="auto">
            <a:xfrm>
              <a:off x="1358900" y="4943475"/>
              <a:ext cx="1123950" cy="1120775"/>
            </a:xfrm>
            <a:custGeom>
              <a:avLst/>
              <a:gdLst>
                <a:gd name="T0" fmla="*/ 708 w 708"/>
                <a:gd name="T1" fmla="*/ 44 h 706"/>
                <a:gd name="T2" fmla="*/ 664 w 708"/>
                <a:gd name="T3" fmla="*/ 0 h 706"/>
                <a:gd name="T4" fmla="*/ 486 w 708"/>
                <a:gd name="T5" fmla="*/ 0 h 706"/>
                <a:gd name="T6" fmla="*/ 442 w 708"/>
                <a:gd name="T7" fmla="*/ 44 h 706"/>
                <a:gd name="T8" fmla="*/ 442 w 708"/>
                <a:gd name="T9" fmla="*/ 132 h 706"/>
                <a:gd name="T10" fmla="*/ 354 w 708"/>
                <a:gd name="T11" fmla="*/ 220 h 706"/>
                <a:gd name="T12" fmla="*/ 266 w 708"/>
                <a:gd name="T13" fmla="*/ 132 h 706"/>
                <a:gd name="T14" fmla="*/ 266 w 708"/>
                <a:gd name="T15" fmla="*/ 44 h 706"/>
                <a:gd name="T16" fmla="*/ 222 w 708"/>
                <a:gd name="T17" fmla="*/ 0 h 706"/>
                <a:gd name="T18" fmla="*/ 46 w 708"/>
                <a:gd name="T19" fmla="*/ 0 h 706"/>
                <a:gd name="T20" fmla="*/ 0 w 708"/>
                <a:gd name="T21" fmla="*/ 44 h 706"/>
                <a:gd name="T22" fmla="*/ 0 w 708"/>
                <a:gd name="T23" fmla="*/ 308 h 706"/>
                <a:gd name="T24" fmla="*/ 222 w 708"/>
                <a:gd name="T25" fmla="*/ 530 h 706"/>
                <a:gd name="T26" fmla="*/ 222 w 708"/>
                <a:gd name="T27" fmla="*/ 662 h 706"/>
                <a:gd name="T28" fmla="*/ 266 w 708"/>
                <a:gd name="T29" fmla="*/ 706 h 706"/>
                <a:gd name="T30" fmla="*/ 442 w 708"/>
                <a:gd name="T31" fmla="*/ 706 h 706"/>
                <a:gd name="T32" fmla="*/ 486 w 708"/>
                <a:gd name="T33" fmla="*/ 662 h 706"/>
                <a:gd name="T34" fmla="*/ 486 w 708"/>
                <a:gd name="T35" fmla="*/ 530 h 706"/>
                <a:gd name="T36" fmla="*/ 708 w 708"/>
                <a:gd name="T37" fmla="*/ 308 h 706"/>
                <a:gd name="T38" fmla="*/ 708 w 708"/>
                <a:gd name="T39" fmla="*/ 132 h 706"/>
                <a:gd name="T40" fmla="*/ 708 w 708"/>
                <a:gd name="T41" fmla="*/ 44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8" h="706">
                  <a:moveTo>
                    <a:pt x="708" y="44"/>
                  </a:moveTo>
                  <a:lnTo>
                    <a:pt x="664" y="0"/>
                  </a:lnTo>
                  <a:lnTo>
                    <a:pt x="486" y="0"/>
                  </a:lnTo>
                  <a:lnTo>
                    <a:pt x="442" y="44"/>
                  </a:lnTo>
                  <a:lnTo>
                    <a:pt x="442" y="132"/>
                  </a:lnTo>
                  <a:lnTo>
                    <a:pt x="354" y="220"/>
                  </a:lnTo>
                  <a:lnTo>
                    <a:pt x="266" y="132"/>
                  </a:lnTo>
                  <a:lnTo>
                    <a:pt x="266" y="44"/>
                  </a:lnTo>
                  <a:lnTo>
                    <a:pt x="222" y="0"/>
                  </a:lnTo>
                  <a:lnTo>
                    <a:pt x="46" y="0"/>
                  </a:lnTo>
                  <a:lnTo>
                    <a:pt x="0" y="44"/>
                  </a:lnTo>
                  <a:lnTo>
                    <a:pt x="0" y="308"/>
                  </a:lnTo>
                  <a:lnTo>
                    <a:pt x="222" y="530"/>
                  </a:lnTo>
                  <a:lnTo>
                    <a:pt x="222" y="662"/>
                  </a:lnTo>
                  <a:lnTo>
                    <a:pt x="266" y="706"/>
                  </a:lnTo>
                  <a:lnTo>
                    <a:pt x="442" y="706"/>
                  </a:lnTo>
                  <a:lnTo>
                    <a:pt x="486" y="662"/>
                  </a:lnTo>
                  <a:lnTo>
                    <a:pt x="486" y="530"/>
                  </a:lnTo>
                  <a:lnTo>
                    <a:pt x="708" y="308"/>
                  </a:lnTo>
                  <a:lnTo>
                    <a:pt x="708" y="132"/>
                  </a:lnTo>
                  <a:lnTo>
                    <a:pt x="708"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5" name="Freeform 8"/>
            <p:cNvSpPr>
              <a:spLocks/>
            </p:cNvSpPr>
            <p:nvPr/>
          </p:nvSpPr>
          <p:spPr bwMode="auto">
            <a:xfrm>
              <a:off x="241300" y="6207125"/>
              <a:ext cx="241300" cy="279400"/>
            </a:xfrm>
            <a:custGeom>
              <a:avLst/>
              <a:gdLst>
                <a:gd name="T0" fmla="*/ 106 w 152"/>
                <a:gd name="T1" fmla="*/ 64 h 176"/>
                <a:gd name="T2" fmla="*/ 46 w 152"/>
                <a:gd name="T3" fmla="*/ 64 h 176"/>
                <a:gd name="T4" fmla="*/ 46 w 152"/>
                <a:gd name="T5" fmla="*/ 0 h 176"/>
                <a:gd name="T6" fmla="*/ 0 w 152"/>
                <a:gd name="T7" fmla="*/ 0 h 176"/>
                <a:gd name="T8" fmla="*/ 0 w 152"/>
                <a:gd name="T9" fmla="*/ 176 h 176"/>
                <a:gd name="T10" fmla="*/ 46 w 152"/>
                <a:gd name="T11" fmla="*/ 176 h 176"/>
                <a:gd name="T12" fmla="*/ 46 w 152"/>
                <a:gd name="T13" fmla="*/ 104 h 176"/>
                <a:gd name="T14" fmla="*/ 106 w 152"/>
                <a:gd name="T15" fmla="*/ 104 h 176"/>
                <a:gd name="T16" fmla="*/ 106 w 152"/>
                <a:gd name="T17" fmla="*/ 176 h 176"/>
                <a:gd name="T18" fmla="*/ 152 w 152"/>
                <a:gd name="T19" fmla="*/ 176 h 176"/>
                <a:gd name="T20" fmla="*/ 152 w 152"/>
                <a:gd name="T21" fmla="*/ 0 h 176"/>
                <a:gd name="T22" fmla="*/ 106 w 152"/>
                <a:gd name="T23" fmla="*/ 0 h 176"/>
                <a:gd name="T24" fmla="*/ 106 w 152"/>
                <a:gd name="T25" fmla="*/ 6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76">
                  <a:moveTo>
                    <a:pt x="106" y="64"/>
                  </a:moveTo>
                  <a:lnTo>
                    <a:pt x="46" y="64"/>
                  </a:lnTo>
                  <a:lnTo>
                    <a:pt x="46" y="0"/>
                  </a:lnTo>
                  <a:lnTo>
                    <a:pt x="0" y="0"/>
                  </a:lnTo>
                  <a:lnTo>
                    <a:pt x="0" y="176"/>
                  </a:lnTo>
                  <a:lnTo>
                    <a:pt x="46" y="176"/>
                  </a:lnTo>
                  <a:lnTo>
                    <a:pt x="46" y="104"/>
                  </a:lnTo>
                  <a:lnTo>
                    <a:pt x="106" y="104"/>
                  </a:lnTo>
                  <a:lnTo>
                    <a:pt x="106" y="176"/>
                  </a:lnTo>
                  <a:lnTo>
                    <a:pt x="152" y="176"/>
                  </a:lnTo>
                  <a:lnTo>
                    <a:pt x="152" y="0"/>
                  </a:lnTo>
                  <a:lnTo>
                    <a:pt x="106" y="0"/>
                  </a:lnTo>
                  <a:lnTo>
                    <a:pt x="106"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6" name="Freeform 9"/>
            <p:cNvSpPr>
              <a:spLocks noEditPoints="1"/>
            </p:cNvSpPr>
            <p:nvPr/>
          </p:nvSpPr>
          <p:spPr bwMode="auto">
            <a:xfrm>
              <a:off x="508000" y="6276975"/>
              <a:ext cx="215900" cy="215900"/>
            </a:xfrm>
            <a:custGeom>
              <a:avLst/>
              <a:gdLst>
                <a:gd name="T0" fmla="*/ 68 w 136"/>
                <a:gd name="T1" fmla="*/ 0 h 136"/>
                <a:gd name="T2" fmla="*/ 68 w 136"/>
                <a:gd name="T3" fmla="*/ 0 h 136"/>
                <a:gd name="T4" fmla="*/ 56 w 136"/>
                <a:gd name="T5" fmla="*/ 2 h 136"/>
                <a:gd name="T6" fmla="*/ 42 w 136"/>
                <a:gd name="T7" fmla="*/ 6 h 136"/>
                <a:gd name="T8" fmla="*/ 30 w 136"/>
                <a:gd name="T9" fmla="*/ 12 h 136"/>
                <a:gd name="T10" fmla="*/ 20 w 136"/>
                <a:gd name="T11" fmla="*/ 20 h 136"/>
                <a:gd name="T12" fmla="*/ 12 w 136"/>
                <a:gd name="T13" fmla="*/ 30 h 136"/>
                <a:gd name="T14" fmla="*/ 6 w 136"/>
                <a:gd name="T15" fmla="*/ 40 h 136"/>
                <a:gd name="T16" fmla="*/ 2 w 136"/>
                <a:gd name="T17" fmla="*/ 54 h 136"/>
                <a:gd name="T18" fmla="*/ 0 w 136"/>
                <a:gd name="T19" fmla="*/ 68 h 136"/>
                <a:gd name="T20" fmla="*/ 0 w 136"/>
                <a:gd name="T21" fmla="*/ 68 h 136"/>
                <a:gd name="T22" fmla="*/ 2 w 136"/>
                <a:gd name="T23" fmla="*/ 82 h 136"/>
                <a:gd name="T24" fmla="*/ 6 w 136"/>
                <a:gd name="T25" fmla="*/ 96 h 136"/>
                <a:gd name="T26" fmla="*/ 12 w 136"/>
                <a:gd name="T27" fmla="*/ 108 h 136"/>
                <a:gd name="T28" fmla="*/ 20 w 136"/>
                <a:gd name="T29" fmla="*/ 118 h 136"/>
                <a:gd name="T30" fmla="*/ 30 w 136"/>
                <a:gd name="T31" fmla="*/ 126 h 136"/>
                <a:gd name="T32" fmla="*/ 42 w 136"/>
                <a:gd name="T33" fmla="*/ 130 h 136"/>
                <a:gd name="T34" fmla="*/ 54 w 136"/>
                <a:gd name="T35" fmla="*/ 134 h 136"/>
                <a:gd name="T36" fmla="*/ 70 w 136"/>
                <a:gd name="T37" fmla="*/ 136 h 136"/>
                <a:gd name="T38" fmla="*/ 70 w 136"/>
                <a:gd name="T39" fmla="*/ 136 h 136"/>
                <a:gd name="T40" fmla="*/ 80 w 136"/>
                <a:gd name="T41" fmla="*/ 134 h 136"/>
                <a:gd name="T42" fmla="*/ 90 w 136"/>
                <a:gd name="T43" fmla="*/ 134 h 136"/>
                <a:gd name="T44" fmla="*/ 100 w 136"/>
                <a:gd name="T45" fmla="*/ 130 h 136"/>
                <a:gd name="T46" fmla="*/ 110 w 136"/>
                <a:gd name="T47" fmla="*/ 126 h 136"/>
                <a:gd name="T48" fmla="*/ 118 w 136"/>
                <a:gd name="T49" fmla="*/ 120 h 136"/>
                <a:gd name="T50" fmla="*/ 124 w 136"/>
                <a:gd name="T51" fmla="*/ 112 h 136"/>
                <a:gd name="T52" fmla="*/ 130 w 136"/>
                <a:gd name="T53" fmla="*/ 104 h 136"/>
                <a:gd name="T54" fmla="*/ 134 w 136"/>
                <a:gd name="T55" fmla="*/ 94 h 136"/>
                <a:gd name="T56" fmla="*/ 94 w 136"/>
                <a:gd name="T57" fmla="*/ 94 h 136"/>
                <a:gd name="T58" fmla="*/ 94 w 136"/>
                <a:gd name="T59" fmla="*/ 94 h 136"/>
                <a:gd name="T60" fmla="*/ 90 w 136"/>
                <a:gd name="T61" fmla="*/ 100 h 136"/>
                <a:gd name="T62" fmla="*/ 84 w 136"/>
                <a:gd name="T63" fmla="*/ 104 h 136"/>
                <a:gd name="T64" fmla="*/ 78 w 136"/>
                <a:gd name="T65" fmla="*/ 106 h 136"/>
                <a:gd name="T66" fmla="*/ 70 w 136"/>
                <a:gd name="T67" fmla="*/ 108 h 136"/>
                <a:gd name="T68" fmla="*/ 70 w 136"/>
                <a:gd name="T69" fmla="*/ 108 h 136"/>
                <a:gd name="T70" fmla="*/ 58 w 136"/>
                <a:gd name="T71" fmla="*/ 106 h 136"/>
                <a:gd name="T72" fmla="*/ 50 w 136"/>
                <a:gd name="T73" fmla="*/ 100 h 136"/>
                <a:gd name="T74" fmla="*/ 44 w 136"/>
                <a:gd name="T75" fmla="*/ 90 h 136"/>
                <a:gd name="T76" fmla="*/ 42 w 136"/>
                <a:gd name="T77" fmla="*/ 78 h 136"/>
                <a:gd name="T78" fmla="*/ 136 w 136"/>
                <a:gd name="T79" fmla="*/ 78 h 136"/>
                <a:gd name="T80" fmla="*/ 136 w 136"/>
                <a:gd name="T81" fmla="*/ 78 h 136"/>
                <a:gd name="T82" fmla="*/ 134 w 136"/>
                <a:gd name="T83" fmla="*/ 62 h 136"/>
                <a:gd name="T84" fmla="*/ 132 w 136"/>
                <a:gd name="T85" fmla="*/ 48 h 136"/>
                <a:gd name="T86" fmla="*/ 128 w 136"/>
                <a:gd name="T87" fmla="*/ 34 h 136"/>
                <a:gd name="T88" fmla="*/ 120 w 136"/>
                <a:gd name="T89" fmla="*/ 24 h 136"/>
                <a:gd name="T90" fmla="*/ 110 w 136"/>
                <a:gd name="T91" fmla="*/ 14 h 136"/>
                <a:gd name="T92" fmla="*/ 98 w 136"/>
                <a:gd name="T93" fmla="*/ 6 h 136"/>
                <a:gd name="T94" fmla="*/ 84 w 136"/>
                <a:gd name="T95" fmla="*/ 2 h 136"/>
                <a:gd name="T96" fmla="*/ 68 w 136"/>
                <a:gd name="T97" fmla="*/ 0 h 136"/>
                <a:gd name="T98" fmla="*/ 68 w 136"/>
                <a:gd name="T99" fmla="*/ 0 h 136"/>
                <a:gd name="T100" fmla="*/ 42 w 136"/>
                <a:gd name="T101" fmla="*/ 54 h 136"/>
                <a:gd name="T102" fmla="*/ 42 w 136"/>
                <a:gd name="T103" fmla="*/ 54 h 136"/>
                <a:gd name="T104" fmla="*/ 44 w 136"/>
                <a:gd name="T105" fmla="*/ 44 h 136"/>
                <a:gd name="T106" fmla="*/ 50 w 136"/>
                <a:gd name="T107" fmla="*/ 36 h 136"/>
                <a:gd name="T108" fmla="*/ 58 w 136"/>
                <a:gd name="T109" fmla="*/ 30 h 136"/>
                <a:gd name="T110" fmla="*/ 68 w 136"/>
                <a:gd name="T111" fmla="*/ 28 h 136"/>
                <a:gd name="T112" fmla="*/ 68 w 136"/>
                <a:gd name="T113" fmla="*/ 28 h 136"/>
                <a:gd name="T114" fmla="*/ 78 w 136"/>
                <a:gd name="T115" fmla="*/ 30 h 136"/>
                <a:gd name="T116" fmla="*/ 86 w 136"/>
                <a:gd name="T117" fmla="*/ 36 h 136"/>
                <a:gd name="T118" fmla="*/ 92 w 136"/>
                <a:gd name="T119" fmla="*/ 44 h 136"/>
                <a:gd name="T120" fmla="*/ 94 w 136"/>
                <a:gd name="T121" fmla="*/ 54 h 136"/>
                <a:gd name="T122" fmla="*/ 42 w 136"/>
                <a:gd name="T123" fmla="*/ 5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6" h="136">
                  <a:moveTo>
                    <a:pt x="68" y="0"/>
                  </a:moveTo>
                  <a:lnTo>
                    <a:pt x="68" y="0"/>
                  </a:lnTo>
                  <a:lnTo>
                    <a:pt x="56" y="2"/>
                  </a:lnTo>
                  <a:lnTo>
                    <a:pt x="42" y="6"/>
                  </a:lnTo>
                  <a:lnTo>
                    <a:pt x="30" y="12"/>
                  </a:lnTo>
                  <a:lnTo>
                    <a:pt x="20" y="20"/>
                  </a:lnTo>
                  <a:lnTo>
                    <a:pt x="12" y="30"/>
                  </a:lnTo>
                  <a:lnTo>
                    <a:pt x="6" y="40"/>
                  </a:lnTo>
                  <a:lnTo>
                    <a:pt x="2" y="54"/>
                  </a:lnTo>
                  <a:lnTo>
                    <a:pt x="0" y="68"/>
                  </a:lnTo>
                  <a:lnTo>
                    <a:pt x="0" y="68"/>
                  </a:lnTo>
                  <a:lnTo>
                    <a:pt x="2" y="82"/>
                  </a:lnTo>
                  <a:lnTo>
                    <a:pt x="6" y="96"/>
                  </a:lnTo>
                  <a:lnTo>
                    <a:pt x="12" y="108"/>
                  </a:lnTo>
                  <a:lnTo>
                    <a:pt x="20" y="118"/>
                  </a:lnTo>
                  <a:lnTo>
                    <a:pt x="30" y="126"/>
                  </a:lnTo>
                  <a:lnTo>
                    <a:pt x="42" y="130"/>
                  </a:lnTo>
                  <a:lnTo>
                    <a:pt x="54" y="134"/>
                  </a:lnTo>
                  <a:lnTo>
                    <a:pt x="70" y="136"/>
                  </a:lnTo>
                  <a:lnTo>
                    <a:pt x="70" y="136"/>
                  </a:lnTo>
                  <a:lnTo>
                    <a:pt x="80" y="134"/>
                  </a:lnTo>
                  <a:lnTo>
                    <a:pt x="90" y="134"/>
                  </a:lnTo>
                  <a:lnTo>
                    <a:pt x="100" y="130"/>
                  </a:lnTo>
                  <a:lnTo>
                    <a:pt x="110" y="126"/>
                  </a:lnTo>
                  <a:lnTo>
                    <a:pt x="118" y="120"/>
                  </a:lnTo>
                  <a:lnTo>
                    <a:pt x="124" y="112"/>
                  </a:lnTo>
                  <a:lnTo>
                    <a:pt x="130" y="104"/>
                  </a:lnTo>
                  <a:lnTo>
                    <a:pt x="134" y="94"/>
                  </a:lnTo>
                  <a:lnTo>
                    <a:pt x="94" y="94"/>
                  </a:lnTo>
                  <a:lnTo>
                    <a:pt x="94" y="94"/>
                  </a:lnTo>
                  <a:lnTo>
                    <a:pt x="90" y="100"/>
                  </a:lnTo>
                  <a:lnTo>
                    <a:pt x="84" y="104"/>
                  </a:lnTo>
                  <a:lnTo>
                    <a:pt x="78" y="106"/>
                  </a:lnTo>
                  <a:lnTo>
                    <a:pt x="70" y="108"/>
                  </a:lnTo>
                  <a:lnTo>
                    <a:pt x="70" y="108"/>
                  </a:lnTo>
                  <a:lnTo>
                    <a:pt x="58" y="106"/>
                  </a:lnTo>
                  <a:lnTo>
                    <a:pt x="50" y="100"/>
                  </a:lnTo>
                  <a:lnTo>
                    <a:pt x="44" y="90"/>
                  </a:lnTo>
                  <a:lnTo>
                    <a:pt x="42" y="78"/>
                  </a:lnTo>
                  <a:lnTo>
                    <a:pt x="136" y="78"/>
                  </a:lnTo>
                  <a:lnTo>
                    <a:pt x="136" y="78"/>
                  </a:lnTo>
                  <a:lnTo>
                    <a:pt x="134" y="62"/>
                  </a:lnTo>
                  <a:lnTo>
                    <a:pt x="132" y="48"/>
                  </a:lnTo>
                  <a:lnTo>
                    <a:pt x="128" y="34"/>
                  </a:lnTo>
                  <a:lnTo>
                    <a:pt x="120" y="24"/>
                  </a:lnTo>
                  <a:lnTo>
                    <a:pt x="110" y="14"/>
                  </a:lnTo>
                  <a:lnTo>
                    <a:pt x="98" y="6"/>
                  </a:lnTo>
                  <a:lnTo>
                    <a:pt x="84" y="2"/>
                  </a:lnTo>
                  <a:lnTo>
                    <a:pt x="68" y="0"/>
                  </a:lnTo>
                  <a:lnTo>
                    <a:pt x="68" y="0"/>
                  </a:lnTo>
                  <a:close/>
                  <a:moveTo>
                    <a:pt x="42" y="54"/>
                  </a:moveTo>
                  <a:lnTo>
                    <a:pt x="42" y="54"/>
                  </a:lnTo>
                  <a:lnTo>
                    <a:pt x="44" y="44"/>
                  </a:lnTo>
                  <a:lnTo>
                    <a:pt x="50" y="36"/>
                  </a:lnTo>
                  <a:lnTo>
                    <a:pt x="58" y="30"/>
                  </a:lnTo>
                  <a:lnTo>
                    <a:pt x="68" y="28"/>
                  </a:lnTo>
                  <a:lnTo>
                    <a:pt x="68" y="28"/>
                  </a:lnTo>
                  <a:lnTo>
                    <a:pt x="78" y="30"/>
                  </a:lnTo>
                  <a:lnTo>
                    <a:pt x="86" y="36"/>
                  </a:lnTo>
                  <a:lnTo>
                    <a:pt x="92" y="44"/>
                  </a:lnTo>
                  <a:lnTo>
                    <a:pt x="94" y="54"/>
                  </a:lnTo>
                  <a:lnTo>
                    <a:pt x="42"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7" name="Freeform 10"/>
            <p:cNvSpPr>
              <a:spLocks noEditPoints="1"/>
            </p:cNvSpPr>
            <p:nvPr/>
          </p:nvSpPr>
          <p:spPr bwMode="auto">
            <a:xfrm>
              <a:off x="736600" y="6276975"/>
              <a:ext cx="206375" cy="215900"/>
            </a:xfrm>
            <a:custGeom>
              <a:avLst/>
              <a:gdLst>
                <a:gd name="T0" fmla="*/ 124 w 130"/>
                <a:gd name="T1" fmla="*/ 44 h 136"/>
                <a:gd name="T2" fmla="*/ 120 w 130"/>
                <a:gd name="T3" fmla="*/ 22 h 136"/>
                <a:gd name="T4" fmla="*/ 106 w 130"/>
                <a:gd name="T5" fmla="*/ 8 h 136"/>
                <a:gd name="T6" fmla="*/ 88 w 130"/>
                <a:gd name="T7" fmla="*/ 2 h 136"/>
                <a:gd name="T8" fmla="*/ 66 w 130"/>
                <a:gd name="T9" fmla="*/ 0 h 136"/>
                <a:gd name="T10" fmla="*/ 34 w 130"/>
                <a:gd name="T11" fmla="*/ 6 h 136"/>
                <a:gd name="T12" fmla="*/ 24 w 130"/>
                <a:gd name="T13" fmla="*/ 10 h 136"/>
                <a:gd name="T14" fmla="*/ 10 w 130"/>
                <a:gd name="T15" fmla="*/ 22 h 136"/>
                <a:gd name="T16" fmla="*/ 4 w 130"/>
                <a:gd name="T17" fmla="*/ 44 h 136"/>
                <a:gd name="T18" fmla="*/ 44 w 130"/>
                <a:gd name="T19" fmla="*/ 44 h 136"/>
                <a:gd name="T20" fmla="*/ 50 w 130"/>
                <a:gd name="T21" fmla="*/ 32 h 136"/>
                <a:gd name="T22" fmla="*/ 64 w 130"/>
                <a:gd name="T23" fmla="*/ 28 h 136"/>
                <a:gd name="T24" fmla="*/ 72 w 130"/>
                <a:gd name="T25" fmla="*/ 28 h 136"/>
                <a:gd name="T26" fmla="*/ 82 w 130"/>
                <a:gd name="T27" fmla="*/ 34 h 136"/>
                <a:gd name="T28" fmla="*/ 84 w 130"/>
                <a:gd name="T29" fmla="*/ 40 h 136"/>
                <a:gd name="T30" fmla="*/ 82 w 130"/>
                <a:gd name="T31" fmla="*/ 50 h 136"/>
                <a:gd name="T32" fmla="*/ 74 w 130"/>
                <a:gd name="T33" fmla="*/ 52 h 136"/>
                <a:gd name="T34" fmla="*/ 50 w 130"/>
                <a:gd name="T35" fmla="*/ 56 h 136"/>
                <a:gd name="T36" fmla="*/ 26 w 130"/>
                <a:gd name="T37" fmla="*/ 62 h 136"/>
                <a:gd name="T38" fmla="*/ 8 w 130"/>
                <a:gd name="T39" fmla="*/ 74 h 136"/>
                <a:gd name="T40" fmla="*/ 0 w 130"/>
                <a:gd name="T41" fmla="*/ 96 h 136"/>
                <a:gd name="T42" fmla="*/ 0 w 130"/>
                <a:gd name="T43" fmla="*/ 106 h 136"/>
                <a:gd name="T44" fmla="*/ 6 w 130"/>
                <a:gd name="T45" fmla="*/ 120 h 136"/>
                <a:gd name="T46" fmla="*/ 18 w 130"/>
                <a:gd name="T47" fmla="*/ 130 h 136"/>
                <a:gd name="T48" fmla="*/ 34 w 130"/>
                <a:gd name="T49" fmla="*/ 134 h 136"/>
                <a:gd name="T50" fmla="*/ 44 w 130"/>
                <a:gd name="T51" fmla="*/ 136 h 136"/>
                <a:gd name="T52" fmla="*/ 66 w 130"/>
                <a:gd name="T53" fmla="*/ 132 h 136"/>
                <a:gd name="T54" fmla="*/ 86 w 130"/>
                <a:gd name="T55" fmla="*/ 120 h 136"/>
                <a:gd name="T56" fmla="*/ 88 w 130"/>
                <a:gd name="T57" fmla="*/ 132 h 136"/>
                <a:gd name="T58" fmla="*/ 130 w 130"/>
                <a:gd name="T59" fmla="*/ 132 h 136"/>
                <a:gd name="T60" fmla="*/ 126 w 130"/>
                <a:gd name="T61" fmla="*/ 116 h 136"/>
                <a:gd name="T62" fmla="*/ 124 w 130"/>
                <a:gd name="T63" fmla="*/ 44 h 136"/>
                <a:gd name="T64" fmla="*/ 58 w 130"/>
                <a:gd name="T65" fmla="*/ 110 h 136"/>
                <a:gd name="T66" fmla="*/ 46 w 130"/>
                <a:gd name="T67" fmla="*/ 106 h 136"/>
                <a:gd name="T68" fmla="*/ 42 w 130"/>
                <a:gd name="T69" fmla="*/ 96 h 136"/>
                <a:gd name="T70" fmla="*/ 42 w 130"/>
                <a:gd name="T71" fmla="*/ 88 h 136"/>
                <a:gd name="T72" fmla="*/ 52 w 130"/>
                <a:gd name="T73" fmla="*/ 82 h 136"/>
                <a:gd name="T74" fmla="*/ 58 w 130"/>
                <a:gd name="T75" fmla="*/ 78 h 136"/>
                <a:gd name="T76" fmla="*/ 80 w 130"/>
                <a:gd name="T77" fmla="*/ 74 h 136"/>
                <a:gd name="T78" fmla="*/ 84 w 130"/>
                <a:gd name="T79" fmla="*/ 72 h 136"/>
                <a:gd name="T80" fmla="*/ 82 w 130"/>
                <a:gd name="T81" fmla="*/ 96 h 136"/>
                <a:gd name="T82" fmla="*/ 76 w 130"/>
                <a:gd name="T83" fmla="*/ 104 h 136"/>
                <a:gd name="T84" fmla="*/ 66 w 130"/>
                <a:gd name="T85" fmla="*/ 110 h 136"/>
                <a:gd name="T86" fmla="*/ 58 w 130"/>
                <a:gd name="T87" fmla="*/ 11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0" h="136">
                  <a:moveTo>
                    <a:pt x="124" y="44"/>
                  </a:moveTo>
                  <a:lnTo>
                    <a:pt x="124" y="44"/>
                  </a:lnTo>
                  <a:lnTo>
                    <a:pt x="124" y="32"/>
                  </a:lnTo>
                  <a:lnTo>
                    <a:pt x="120" y="22"/>
                  </a:lnTo>
                  <a:lnTo>
                    <a:pt x="114" y="14"/>
                  </a:lnTo>
                  <a:lnTo>
                    <a:pt x="106" y="8"/>
                  </a:lnTo>
                  <a:lnTo>
                    <a:pt x="98" y="4"/>
                  </a:lnTo>
                  <a:lnTo>
                    <a:pt x="88" y="2"/>
                  </a:lnTo>
                  <a:lnTo>
                    <a:pt x="66" y="0"/>
                  </a:lnTo>
                  <a:lnTo>
                    <a:pt x="66" y="0"/>
                  </a:lnTo>
                  <a:lnTo>
                    <a:pt x="44" y="2"/>
                  </a:lnTo>
                  <a:lnTo>
                    <a:pt x="34" y="6"/>
                  </a:lnTo>
                  <a:lnTo>
                    <a:pt x="24" y="10"/>
                  </a:lnTo>
                  <a:lnTo>
                    <a:pt x="24" y="10"/>
                  </a:lnTo>
                  <a:lnTo>
                    <a:pt x="16" y="16"/>
                  </a:lnTo>
                  <a:lnTo>
                    <a:pt x="10" y="22"/>
                  </a:lnTo>
                  <a:lnTo>
                    <a:pt x="6" y="32"/>
                  </a:lnTo>
                  <a:lnTo>
                    <a:pt x="4" y="44"/>
                  </a:lnTo>
                  <a:lnTo>
                    <a:pt x="44" y="44"/>
                  </a:lnTo>
                  <a:lnTo>
                    <a:pt x="44" y="44"/>
                  </a:lnTo>
                  <a:lnTo>
                    <a:pt x="46" y="36"/>
                  </a:lnTo>
                  <a:lnTo>
                    <a:pt x="50" y="32"/>
                  </a:lnTo>
                  <a:lnTo>
                    <a:pt x="56" y="28"/>
                  </a:lnTo>
                  <a:lnTo>
                    <a:pt x="64" y="28"/>
                  </a:lnTo>
                  <a:lnTo>
                    <a:pt x="64" y="28"/>
                  </a:lnTo>
                  <a:lnTo>
                    <a:pt x="72" y="28"/>
                  </a:lnTo>
                  <a:lnTo>
                    <a:pt x="78" y="30"/>
                  </a:lnTo>
                  <a:lnTo>
                    <a:pt x="82" y="34"/>
                  </a:lnTo>
                  <a:lnTo>
                    <a:pt x="84" y="40"/>
                  </a:lnTo>
                  <a:lnTo>
                    <a:pt x="84" y="40"/>
                  </a:lnTo>
                  <a:lnTo>
                    <a:pt x="84" y="46"/>
                  </a:lnTo>
                  <a:lnTo>
                    <a:pt x="82" y="50"/>
                  </a:lnTo>
                  <a:lnTo>
                    <a:pt x="78" y="52"/>
                  </a:lnTo>
                  <a:lnTo>
                    <a:pt x="74" y="52"/>
                  </a:lnTo>
                  <a:lnTo>
                    <a:pt x="74" y="52"/>
                  </a:lnTo>
                  <a:lnTo>
                    <a:pt x="50" y="56"/>
                  </a:lnTo>
                  <a:lnTo>
                    <a:pt x="38" y="58"/>
                  </a:lnTo>
                  <a:lnTo>
                    <a:pt x="26" y="62"/>
                  </a:lnTo>
                  <a:lnTo>
                    <a:pt x="16" y="66"/>
                  </a:lnTo>
                  <a:lnTo>
                    <a:pt x="8" y="74"/>
                  </a:lnTo>
                  <a:lnTo>
                    <a:pt x="2" y="84"/>
                  </a:lnTo>
                  <a:lnTo>
                    <a:pt x="0" y="96"/>
                  </a:lnTo>
                  <a:lnTo>
                    <a:pt x="0" y="96"/>
                  </a:lnTo>
                  <a:lnTo>
                    <a:pt x="0" y="106"/>
                  </a:lnTo>
                  <a:lnTo>
                    <a:pt x="2" y="114"/>
                  </a:lnTo>
                  <a:lnTo>
                    <a:pt x="6" y="120"/>
                  </a:lnTo>
                  <a:lnTo>
                    <a:pt x="12" y="126"/>
                  </a:lnTo>
                  <a:lnTo>
                    <a:pt x="18" y="130"/>
                  </a:lnTo>
                  <a:lnTo>
                    <a:pt x="26" y="134"/>
                  </a:lnTo>
                  <a:lnTo>
                    <a:pt x="34" y="134"/>
                  </a:lnTo>
                  <a:lnTo>
                    <a:pt x="44" y="136"/>
                  </a:lnTo>
                  <a:lnTo>
                    <a:pt x="44" y="136"/>
                  </a:lnTo>
                  <a:lnTo>
                    <a:pt x="54" y="134"/>
                  </a:lnTo>
                  <a:lnTo>
                    <a:pt x="66" y="132"/>
                  </a:lnTo>
                  <a:lnTo>
                    <a:pt x="76" y="128"/>
                  </a:lnTo>
                  <a:lnTo>
                    <a:pt x="86" y="120"/>
                  </a:lnTo>
                  <a:lnTo>
                    <a:pt x="86" y="120"/>
                  </a:lnTo>
                  <a:lnTo>
                    <a:pt x="88" y="132"/>
                  </a:lnTo>
                  <a:lnTo>
                    <a:pt x="130" y="132"/>
                  </a:lnTo>
                  <a:lnTo>
                    <a:pt x="130" y="132"/>
                  </a:lnTo>
                  <a:lnTo>
                    <a:pt x="126" y="124"/>
                  </a:lnTo>
                  <a:lnTo>
                    <a:pt x="126" y="116"/>
                  </a:lnTo>
                  <a:lnTo>
                    <a:pt x="124" y="100"/>
                  </a:lnTo>
                  <a:lnTo>
                    <a:pt x="124" y="44"/>
                  </a:lnTo>
                  <a:close/>
                  <a:moveTo>
                    <a:pt x="58" y="110"/>
                  </a:moveTo>
                  <a:lnTo>
                    <a:pt x="58" y="110"/>
                  </a:lnTo>
                  <a:lnTo>
                    <a:pt x="52" y="108"/>
                  </a:lnTo>
                  <a:lnTo>
                    <a:pt x="46" y="106"/>
                  </a:lnTo>
                  <a:lnTo>
                    <a:pt x="42" y="102"/>
                  </a:lnTo>
                  <a:lnTo>
                    <a:pt x="42" y="96"/>
                  </a:lnTo>
                  <a:lnTo>
                    <a:pt x="42" y="96"/>
                  </a:lnTo>
                  <a:lnTo>
                    <a:pt x="42" y="88"/>
                  </a:lnTo>
                  <a:lnTo>
                    <a:pt x="46" y="84"/>
                  </a:lnTo>
                  <a:lnTo>
                    <a:pt x="52" y="82"/>
                  </a:lnTo>
                  <a:lnTo>
                    <a:pt x="58" y="78"/>
                  </a:lnTo>
                  <a:lnTo>
                    <a:pt x="58" y="78"/>
                  </a:lnTo>
                  <a:lnTo>
                    <a:pt x="72" y="76"/>
                  </a:lnTo>
                  <a:lnTo>
                    <a:pt x="80" y="74"/>
                  </a:lnTo>
                  <a:lnTo>
                    <a:pt x="84" y="72"/>
                  </a:lnTo>
                  <a:lnTo>
                    <a:pt x="84" y="72"/>
                  </a:lnTo>
                  <a:lnTo>
                    <a:pt x="84" y="90"/>
                  </a:lnTo>
                  <a:lnTo>
                    <a:pt x="82" y="96"/>
                  </a:lnTo>
                  <a:lnTo>
                    <a:pt x="80" y="100"/>
                  </a:lnTo>
                  <a:lnTo>
                    <a:pt x="76" y="104"/>
                  </a:lnTo>
                  <a:lnTo>
                    <a:pt x="72" y="108"/>
                  </a:lnTo>
                  <a:lnTo>
                    <a:pt x="66" y="110"/>
                  </a:lnTo>
                  <a:lnTo>
                    <a:pt x="58" y="110"/>
                  </a:lnTo>
                  <a:lnTo>
                    <a:pt x="58"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8" name="Rectangle 11"/>
            <p:cNvSpPr>
              <a:spLocks noChangeArrowheads="1"/>
            </p:cNvSpPr>
            <p:nvPr/>
          </p:nvSpPr>
          <p:spPr bwMode="auto">
            <a:xfrm>
              <a:off x="971550" y="6207125"/>
              <a:ext cx="66675" cy="279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9" name="Freeform 12"/>
            <p:cNvSpPr>
              <a:spLocks/>
            </p:cNvSpPr>
            <p:nvPr/>
          </p:nvSpPr>
          <p:spPr bwMode="auto">
            <a:xfrm>
              <a:off x="1057275" y="6223000"/>
              <a:ext cx="139700" cy="266700"/>
            </a:xfrm>
            <a:custGeom>
              <a:avLst/>
              <a:gdLst>
                <a:gd name="T0" fmla="*/ 62 w 88"/>
                <a:gd name="T1" fmla="*/ 0 h 168"/>
                <a:gd name="T2" fmla="*/ 20 w 88"/>
                <a:gd name="T3" fmla="*/ 0 h 168"/>
                <a:gd name="T4" fmla="*/ 20 w 88"/>
                <a:gd name="T5" fmla="*/ 38 h 168"/>
                <a:gd name="T6" fmla="*/ 0 w 88"/>
                <a:gd name="T7" fmla="*/ 38 h 168"/>
                <a:gd name="T8" fmla="*/ 0 w 88"/>
                <a:gd name="T9" fmla="*/ 66 h 168"/>
                <a:gd name="T10" fmla="*/ 20 w 88"/>
                <a:gd name="T11" fmla="*/ 66 h 168"/>
                <a:gd name="T12" fmla="*/ 20 w 88"/>
                <a:gd name="T13" fmla="*/ 122 h 168"/>
                <a:gd name="T14" fmla="*/ 20 w 88"/>
                <a:gd name="T15" fmla="*/ 122 h 168"/>
                <a:gd name="T16" fmla="*/ 20 w 88"/>
                <a:gd name="T17" fmla="*/ 134 h 168"/>
                <a:gd name="T18" fmla="*/ 22 w 88"/>
                <a:gd name="T19" fmla="*/ 144 h 168"/>
                <a:gd name="T20" fmla="*/ 26 w 88"/>
                <a:gd name="T21" fmla="*/ 152 h 168"/>
                <a:gd name="T22" fmla="*/ 30 w 88"/>
                <a:gd name="T23" fmla="*/ 158 h 168"/>
                <a:gd name="T24" fmla="*/ 36 w 88"/>
                <a:gd name="T25" fmla="*/ 162 h 168"/>
                <a:gd name="T26" fmla="*/ 44 w 88"/>
                <a:gd name="T27" fmla="*/ 164 h 168"/>
                <a:gd name="T28" fmla="*/ 54 w 88"/>
                <a:gd name="T29" fmla="*/ 166 h 168"/>
                <a:gd name="T30" fmla="*/ 66 w 88"/>
                <a:gd name="T31" fmla="*/ 168 h 168"/>
                <a:gd name="T32" fmla="*/ 66 w 88"/>
                <a:gd name="T33" fmla="*/ 168 h 168"/>
                <a:gd name="T34" fmla="*/ 88 w 88"/>
                <a:gd name="T35" fmla="*/ 166 h 168"/>
                <a:gd name="T36" fmla="*/ 88 w 88"/>
                <a:gd name="T37" fmla="*/ 136 h 168"/>
                <a:gd name="T38" fmla="*/ 88 w 88"/>
                <a:gd name="T39" fmla="*/ 136 h 168"/>
                <a:gd name="T40" fmla="*/ 78 w 88"/>
                <a:gd name="T41" fmla="*/ 136 h 168"/>
                <a:gd name="T42" fmla="*/ 78 w 88"/>
                <a:gd name="T43" fmla="*/ 136 h 168"/>
                <a:gd name="T44" fmla="*/ 72 w 88"/>
                <a:gd name="T45" fmla="*/ 136 h 168"/>
                <a:gd name="T46" fmla="*/ 66 w 88"/>
                <a:gd name="T47" fmla="*/ 134 h 168"/>
                <a:gd name="T48" fmla="*/ 64 w 88"/>
                <a:gd name="T49" fmla="*/ 130 h 168"/>
                <a:gd name="T50" fmla="*/ 62 w 88"/>
                <a:gd name="T51" fmla="*/ 124 h 168"/>
                <a:gd name="T52" fmla="*/ 62 w 88"/>
                <a:gd name="T53" fmla="*/ 66 h 168"/>
                <a:gd name="T54" fmla="*/ 88 w 88"/>
                <a:gd name="T55" fmla="*/ 66 h 168"/>
                <a:gd name="T56" fmla="*/ 88 w 88"/>
                <a:gd name="T57" fmla="*/ 38 h 168"/>
                <a:gd name="T58" fmla="*/ 62 w 88"/>
                <a:gd name="T59" fmla="*/ 38 h 168"/>
                <a:gd name="T60" fmla="*/ 62 w 88"/>
                <a:gd name="T6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68">
                  <a:moveTo>
                    <a:pt x="62" y="0"/>
                  </a:moveTo>
                  <a:lnTo>
                    <a:pt x="20" y="0"/>
                  </a:lnTo>
                  <a:lnTo>
                    <a:pt x="20" y="38"/>
                  </a:lnTo>
                  <a:lnTo>
                    <a:pt x="0" y="38"/>
                  </a:lnTo>
                  <a:lnTo>
                    <a:pt x="0" y="66"/>
                  </a:lnTo>
                  <a:lnTo>
                    <a:pt x="20" y="66"/>
                  </a:lnTo>
                  <a:lnTo>
                    <a:pt x="20" y="122"/>
                  </a:lnTo>
                  <a:lnTo>
                    <a:pt x="20" y="122"/>
                  </a:lnTo>
                  <a:lnTo>
                    <a:pt x="20" y="134"/>
                  </a:lnTo>
                  <a:lnTo>
                    <a:pt x="22" y="144"/>
                  </a:lnTo>
                  <a:lnTo>
                    <a:pt x="26" y="152"/>
                  </a:lnTo>
                  <a:lnTo>
                    <a:pt x="30" y="158"/>
                  </a:lnTo>
                  <a:lnTo>
                    <a:pt x="36" y="162"/>
                  </a:lnTo>
                  <a:lnTo>
                    <a:pt x="44" y="164"/>
                  </a:lnTo>
                  <a:lnTo>
                    <a:pt x="54" y="166"/>
                  </a:lnTo>
                  <a:lnTo>
                    <a:pt x="66" y="168"/>
                  </a:lnTo>
                  <a:lnTo>
                    <a:pt x="66" y="168"/>
                  </a:lnTo>
                  <a:lnTo>
                    <a:pt x="88" y="166"/>
                  </a:lnTo>
                  <a:lnTo>
                    <a:pt x="88" y="136"/>
                  </a:lnTo>
                  <a:lnTo>
                    <a:pt x="88" y="136"/>
                  </a:lnTo>
                  <a:lnTo>
                    <a:pt x="78" y="136"/>
                  </a:lnTo>
                  <a:lnTo>
                    <a:pt x="78" y="136"/>
                  </a:lnTo>
                  <a:lnTo>
                    <a:pt x="72" y="136"/>
                  </a:lnTo>
                  <a:lnTo>
                    <a:pt x="66" y="134"/>
                  </a:lnTo>
                  <a:lnTo>
                    <a:pt x="64" y="130"/>
                  </a:lnTo>
                  <a:lnTo>
                    <a:pt x="62" y="124"/>
                  </a:lnTo>
                  <a:lnTo>
                    <a:pt x="62" y="66"/>
                  </a:lnTo>
                  <a:lnTo>
                    <a:pt x="88" y="66"/>
                  </a:lnTo>
                  <a:lnTo>
                    <a:pt x="88" y="38"/>
                  </a:lnTo>
                  <a:lnTo>
                    <a:pt x="62" y="38"/>
                  </a:ln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0" name="Freeform 13"/>
            <p:cNvSpPr>
              <a:spLocks/>
            </p:cNvSpPr>
            <p:nvPr/>
          </p:nvSpPr>
          <p:spPr bwMode="auto">
            <a:xfrm>
              <a:off x="1216025" y="6207125"/>
              <a:ext cx="203200" cy="279400"/>
            </a:xfrm>
            <a:custGeom>
              <a:avLst/>
              <a:gdLst>
                <a:gd name="T0" fmla="*/ 82 w 128"/>
                <a:gd name="T1" fmla="*/ 44 h 176"/>
                <a:gd name="T2" fmla="*/ 82 w 128"/>
                <a:gd name="T3" fmla="*/ 44 h 176"/>
                <a:gd name="T4" fmla="*/ 70 w 128"/>
                <a:gd name="T5" fmla="*/ 46 h 176"/>
                <a:gd name="T6" fmla="*/ 60 w 128"/>
                <a:gd name="T7" fmla="*/ 50 h 176"/>
                <a:gd name="T8" fmla="*/ 50 w 128"/>
                <a:gd name="T9" fmla="*/ 56 h 176"/>
                <a:gd name="T10" fmla="*/ 44 w 128"/>
                <a:gd name="T11" fmla="*/ 66 h 176"/>
                <a:gd name="T12" fmla="*/ 42 w 128"/>
                <a:gd name="T13" fmla="*/ 66 h 176"/>
                <a:gd name="T14" fmla="*/ 42 w 128"/>
                <a:gd name="T15" fmla="*/ 0 h 176"/>
                <a:gd name="T16" fmla="*/ 0 w 128"/>
                <a:gd name="T17" fmla="*/ 0 h 176"/>
                <a:gd name="T18" fmla="*/ 0 w 128"/>
                <a:gd name="T19" fmla="*/ 176 h 176"/>
                <a:gd name="T20" fmla="*/ 42 w 128"/>
                <a:gd name="T21" fmla="*/ 176 h 176"/>
                <a:gd name="T22" fmla="*/ 42 w 128"/>
                <a:gd name="T23" fmla="*/ 106 h 176"/>
                <a:gd name="T24" fmla="*/ 42 w 128"/>
                <a:gd name="T25" fmla="*/ 106 h 176"/>
                <a:gd name="T26" fmla="*/ 44 w 128"/>
                <a:gd name="T27" fmla="*/ 96 h 176"/>
                <a:gd name="T28" fmla="*/ 48 w 128"/>
                <a:gd name="T29" fmla="*/ 88 h 176"/>
                <a:gd name="T30" fmla="*/ 56 w 128"/>
                <a:gd name="T31" fmla="*/ 82 h 176"/>
                <a:gd name="T32" fmla="*/ 60 w 128"/>
                <a:gd name="T33" fmla="*/ 80 h 176"/>
                <a:gd name="T34" fmla="*/ 66 w 128"/>
                <a:gd name="T35" fmla="*/ 78 h 176"/>
                <a:gd name="T36" fmla="*/ 66 w 128"/>
                <a:gd name="T37" fmla="*/ 78 h 176"/>
                <a:gd name="T38" fmla="*/ 72 w 128"/>
                <a:gd name="T39" fmla="*/ 80 h 176"/>
                <a:gd name="T40" fmla="*/ 78 w 128"/>
                <a:gd name="T41" fmla="*/ 82 h 176"/>
                <a:gd name="T42" fmla="*/ 82 w 128"/>
                <a:gd name="T43" fmla="*/ 86 h 176"/>
                <a:gd name="T44" fmla="*/ 84 w 128"/>
                <a:gd name="T45" fmla="*/ 90 h 176"/>
                <a:gd name="T46" fmla="*/ 86 w 128"/>
                <a:gd name="T47" fmla="*/ 102 h 176"/>
                <a:gd name="T48" fmla="*/ 86 w 128"/>
                <a:gd name="T49" fmla="*/ 114 h 176"/>
                <a:gd name="T50" fmla="*/ 86 w 128"/>
                <a:gd name="T51" fmla="*/ 176 h 176"/>
                <a:gd name="T52" fmla="*/ 128 w 128"/>
                <a:gd name="T53" fmla="*/ 176 h 176"/>
                <a:gd name="T54" fmla="*/ 128 w 128"/>
                <a:gd name="T55" fmla="*/ 94 h 176"/>
                <a:gd name="T56" fmla="*/ 128 w 128"/>
                <a:gd name="T57" fmla="*/ 94 h 176"/>
                <a:gd name="T58" fmla="*/ 126 w 128"/>
                <a:gd name="T59" fmla="*/ 78 h 176"/>
                <a:gd name="T60" fmla="*/ 124 w 128"/>
                <a:gd name="T61" fmla="*/ 70 h 176"/>
                <a:gd name="T62" fmla="*/ 120 w 128"/>
                <a:gd name="T63" fmla="*/ 62 h 176"/>
                <a:gd name="T64" fmla="*/ 116 w 128"/>
                <a:gd name="T65" fmla="*/ 56 h 176"/>
                <a:gd name="T66" fmla="*/ 108 w 128"/>
                <a:gd name="T67" fmla="*/ 50 h 176"/>
                <a:gd name="T68" fmla="*/ 96 w 128"/>
                <a:gd name="T69" fmla="*/ 46 h 176"/>
                <a:gd name="T70" fmla="*/ 82 w 128"/>
                <a:gd name="T71" fmla="*/ 44 h 176"/>
                <a:gd name="T72" fmla="*/ 82 w 128"/>
                <a:gd name="T73" fmla="*/ 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76">
                  <a:moveTo>
                    <a:pt x="82" y="44"/>
                  </a:moveTo>
                  <a:lnTo>
                    <a:pt x="82" y="44"/>
                  </a:lnTo>
                  <a:lnTo>
                    <a:pt x="70" y="46"/>
                  </a:lnTo>
                  <a:lnTo>
                    <a:pt x="60" y="50"/>
                  </a:lnTo>
                  <a:lnTo>
                    <a:pt x="50" y="56"/>
                  </a:lnTo>
                  <a:lnTo>
                    <a:pt x="44" y="66"/>
                  </a:lnTo>
                  <a:lnTo>
                    <a:pt x="42" y="66"/>
                  </a:lnTo>
                  <a:lnTo>
                    <a:pt x="42" y="0"/>
                  </a:lnTo>
                  <a:lnTo>
                    <a:pt x="0" y="0"/>
                  </a:lnTo>
                  <a:lnTo>
                    <a:pt x="0" y="176"/>
                  </a:lnTo>
                  <a:lnTo>
                    <a:pt x="42" y="176"/>
                  </a:lnTo>
                  <a:lnTo>
                    <a:pt x="42" y="106"/>
                  </a:lnTo>
                  <a:lnTo>
                    <a:pt x="42" y="106"/>
                  </a:lnTo>
                  <a:lnTo>
                    <a:pt x="44" y="96"/>
                  </a:lnTo>
                  <a:lnTo>
                    <a:pt x="48" y="88"/>
                  </a:lnTo>
                  <a:lnTo>
                    <a:pt x="56" y="82"/>
                  </a:lnTo>
                  <a:lnTo>
                    <a:pt x="60" y="80"/>
                  </a:lnTo>
                  <a:lnTo>
                    <a:pt x="66" y="78"/>
                  </a:lnTo>
                  <a:lnTo>
                    <a:pt x="66" y="78"/>
                  </a:lnTo>
                  <a:lnTo>
                    <a:pt x="72" y="80"/>
                  </a:lnTo>
                  <a:lnTo>
                    <a:pt x="78" y="82"/>
                  </a:lnTo>
                  <a:lnTo>
                    <a:pt x="82" y="86"/>
                  </a:lnTo>
                  <a:lnTo>
                    <a:pt x="84" y="90"/>
                  </a:lnTo>
                  <a:lnTo>
                    <a:pt x="86" y="102"/>
                  </a:lnTo>
                  <a:lnTo>
                    <a:pt x="86" y="114"/>
                  </a:lnTo>
                  <a:lnTo>
                    <a:pt x="86" y="176"/>
                  </a:lnTo>
                  <a:lnTo>
                    <a:pt x="128" y="176"/>
                  </a:lnTo>
                  <a:lnTo>
                    <a:pt x="128" y="94"/>
                  </a:lnTo>
                  <a:lnTo>
                    <a:pt x="128" y="94"/>
                  </a:lnTo>
                  <a:lnTo>
                    <a:pt x="126" y="78"/>
                  </a:lnTo>
                  <a:lnTo>
                    <a:pt x="124" y="70"/>
                  </a:lnTo>
                  <a:lnTo>
                    <a:pt x="120" y="62"/>
                  </a:lnTo>
                  <a:lnTo>
                    <a:pt x="116" y="56"/>
                  </a:lnTo>
                  <a:lnTo>
                    <a:pt x="108" y="50"/>
                  </a:lnTo>
                  <a:lnTo>
                    <a:pt x="96" y="46"/>
                  </a:lnTo>
                  <a:lnTo>
                    <a:pt x="82" y="44"/>
                  </a:lnTo>
                  <a:lnTo>
                    <a:pt x="82"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1" name="Freeform 14"/>
            <p:cNvSpPr>
              <a:spLocks/>
            </p:cNvSpPr>
            <p:nvPr/>
          </p:nvSpPr>
          <p:spPr bwMode="auto">
            <a:xfrm>
              <a:off x="3479800" y="4943475"/>
              <a:ext cx="50800" cy="57150"/>
            </a:xfrm>
            <a:custGeom>
              <a:avLst/>
              <a:gdLst>
                <a:gd name="T0" fmla="*/ 12 w 32"/>
                <a:gd name="T1" fmla="*/ 36 h 36"/>
                <a:gd name="T2" fmla="*/ 18 w 32"/>
                <a:gd name="T3" fmla="*/ 36 h 36"/>
                <a:gd name="T4" fmla="*/ 18 w 32"/>
                <a:gd name="T5" fmla="*/ 6 h 36"/>
                <a:gd name="T6" fmla="*/ 32 w 32"/>
                <a:gd name="T7" fmla="*/ 6 h 36"/>
                <a:gd name="T8" fmla="*/ 32 w 32"/>
                <a:gd name="T9" fmla="*/ 0 h 36"/>
                <a:gd name="T10" fmla="*/ 0 w 32"/>
                <a:gd name="T11" fmla="*/ 0 h 36"/>
                <a:gd name="T12" fmla="*/ 0 w 32"/>
                <a:gd name="T13" fmla="*/ 6 h 36"/>
                <a:gd name="T14" fmla="*/ 12 w 32"/>
                <a:gd name="T15" fmla="*/ 6 h 36"/>
                <a:gd name="T16" fmla="*/ 12 w 32"/>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12" y="36"/>
                  </a:moveTo>
                  <a:lnTo>
                    <a:pt x="18" y="36"/>
                  </a:lnTo>
                  <a:lnTo>
                    <a:pt x="18" y="6"/>
                  </a:lnTo>
                  <a:lnTo>
                    <a:pt x="32" y="6"/>
                  </a:lnTo>
                  <a:lnTo>
                    <a:pt x="32" y="0"/>
                  </a:lnTo>
                  <a:lnTo>
                    <a:pt x="0" y="0"/>
                  </a:lnTo>
                  <a:lnTo>
                    <a:pt x="0" y="6"/>
                  </a:lnTo>
                  <a:lnTo>
                    <a:pt x="12" y="6"/>
                  </a:lnTo>
                  <a:lnTo>
                    <a:pt x="1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2" name="Freeform 15"/>
            <p:cNvSpPr>
              <a:spLocks/>
            </p:cNvSpPr>
            <p:nvPr/>
          </p:nvSpPr>
          <p:spPr bwMode="auto">
            <a:xfrm>
              <a:off x="3540125" y="4943475"/>
              <a:ext cx="63500" cy="57150"/>
            </a:xfrm>
            <a:custGeom>
              <a:avLst/>
              <a:gdLst>
                <a:gd name="T0" fmla="*/ 6 w 40"/>
                <a:gd name="T1" fmla="*/ 6 h 36"/>
                <a:gd name="T2" fmla="*/ 18 w 40"/>
                <a:gd name="T3" fmla="*/ 36 h 36"/>
                <a:gd name="T4" fmla="*/ 24 w 40"/>
                <a:gd name="T5" fmla="*/ 36 h 36"/>
                <a:gd name="T6" fmla="*/ 34 w 40"/>
                <a:gd name="T7" fmla="*/ 6 h 36"/>
                <a:gd name="T8" fmla="*/ 34 w 40"/>
                <a:gd name="T9" fmla="*/ 36 h 36"/>
                <a:gd name="T10" fmla="*/ 40 w 40"/>
                <a:gd name="T11" fmla="*/ 36 h 36"/>
                <a:gd name="T12" fmla="*/ 40 w 40"/>
                <a:gd name="T13" fmla="*/ 0 h 36"/>
                <a:gd name="T14" fmla="*/ 30 w 40"/>
                <a:gd name="T15" fmla="*/ 0 h 36"/>
                <a:gd name="T16" fmla="*/ 20 w 40"/>
                <a:gd name="T17" fmla="*/ 26 h 36"/>
                <a:gd name="T18" fmla="*/ 10 w 40"/>
                <a:gd name="T19" fmla="*/ 0 h 36"/>
                <a:gd name="T20" fmla="*/ 0 w 40"/>
                <a:gd name="T21" fmla="*/ 0 h 36"/>
                <a:gd name="T22" fmla="*/ 0 w 40"/>
                <a:gd name="T23" fmla="*/ 36 h 36"/>
                <a:gd name="T24" fmla="*/ 6 w 40"/>
                <a:gd name="T25" fmla="*/ 36 h 36"/>
                <a:gd name="T26" fmla="*/ 6 w 40"/>
                <a:gd name="T27"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36">
                  <a:moveTo>
                    <a:pt x="6" y="6"/>
                  </a:moveTo>
                  <a:lnTo>
                    <a:pt x="18" y="36"/>
                  </a:lnTo>
                  <a:lnTo>
                    <a:pt x="24" y="36"/>
                  </a:lnTo>
                  <a:lnTo>
                    <a:pt x="34" y="6"/>
                  </a:lnTo>
                  <a:lnTo>
                    <a:pt x="34" y="36"/>
                  </a:lnTo>
                  <a:lnTo>
                    <a:pt x="40" y="36"/>
                  </a:lnTo>
                  <a:lnTo>
                    <a:pt x="40" y="0"/>
                  </a:lnTo>
                  <a:lnTo>
                    <a:pt x="30" y="0"/>
                  </a:lnTo>
                  <a:lnTo>
                    <a:pt x="20" y="26"/>
                  </a:lnTo>
                  <a:lnTo>
                    <a:pt x="10" y="0"/>
                  </a:lnTo>
                  <a:lnTo>
                    <a:pt x="0" y="0"/>
                  </a:lnTo>
                  <a:lnTo>
                    <a:pt x="0" y="36"/>
                  </a:lnTo>
                  <a:lnTo>
                    <a:pt x="6" y="36"/>
                  </a:lnTo>
                  <a:lnTo>
                    <a:pt x="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33" name="Right Triangle 32"/>
          <p:cNvSpPr>
            <a:spLocks noChangeAspect="1"/>
          </p:cNvSpPr>
          <p:nvPr/>
        </p:nvSpPr>
        <p:spPr>
          <a:xfrm rot="16200000">
            <a:off x="8595360" y="6309360"/>
            <a:ext cx="548640" cy="548640"/>
          </a:xfrm>
          <a:prstGeom prst="rtTriangle">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black"/>
              </a:solidFill>
            </a:endParaRPr>
          </a:p>
        </p:txBody>
      </p:sp>
      <p:sp>
        <p:nvSpPr>
          <p:cNvPr id="34" name="TextBox 33"/>
          <p:cNvSpPr txBox="1"/>
          <p:nvPr/>
        </p:nvSpPr>
        <p:spPr>
          <a:xfrm>
            <a:off x="8750808" y="6565392"/>
            <a:ext cx="371907" cy="276999"/>
          </a:xfrm>
          <a:prstGeom prst="rect">
            <a:avLst/>
          </a:prstGeom>
          <a:noFill/>
        </p:spPr>
        <p:txBody>
          <a:bodyPr wrap="square" lIns="0" tIns="45720" bIns="45720" rtlCol="0">
            <a:noAutofit/>
          </a:bodyPr>
          <a:lstStyle/>
          <a:p>
            <a:pPr algn="r"/>
            <a:fld id="{C9E378D0-1123-4A2F-B616-8D9E05FF92D2}" type="slidenum">
              <a:rPr lang="en-US" sz="1200" spc="-40" smtClean="0">
                <a:solidFill>
                  <a:prstClr val="white"/>
                </a:solidFill>
                <a:latin typeface="Franklin Gothic Medium Cond"/>
              </a:rPr>
              <a:pPr algn="r"/>
              <a:t>‹#›</a:t>
            </a:fld>
            <a:endParaRPr lang="en-US" sz="1200" spc="-40" dirty="0">
              <a:solidFill>
                <a:prstClr val="white"/>
              </a:solidFill>
              <a:latin typeface="Franklin Gothic Medium Cond"/>
            </a:endParaRPr>
          </a:p>
        </p:txBody>
      </p:sp>
    </p:spTree>
    <p:extLst>
      <p:ext uri="{BB962C8B-B14F-4D97-AF65-F5344CB8AC3E}">
        <p14:creationId xmlns:p14="http://schemas.microsoft.com/office/powerpoint/2010/main" val="372876996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v04">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2194560"/>
          </a:xfrm>
          <a:prstGeom prst="rect">
            <a:avLst/>
          </a:prstGeom>
          <a:noFill/>
          <a:ln>
            <a:noFill/>
          </a:ln>
        </p:spPr>
      </p:pic>
      <p:sp>
        <p:nvSpPr>
          <p:cNvPr id="18" name="Snip Single Corner Rectangle 17"/>
          <p:cNvSpPr/>
          <p:nvPr userDrawn="1"/>
        </p:nvSpPr>
        <p:spPr>
          <a:xfrm flipH="1">
            <a:off x="0" y="1188720"/>
            <a:ext cx="9144000" cy="914400"/>
          </a:xfrm>
          <a:prstGeom prst="snip1Rect">
            <a:avLst>
              <a:gd name="adj" fmla="val 26577"/>
            </a:avLst>
          </a:prstGeom>
          <a:gradFill>
            <a:gsLst>
              <a:gs pos="0">
                <a:srgbClr val="0E4486">
                  <a:alpha val="90000"/>
                </a:srgbClr>
              </a:gs>
              <a:gs pos="75000">
                <a:srgbClr val="0E4486"/>
              </a:gs>
            </a:gsLst>
            <a:lin ang="5400000" scaled="0"/>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black"/>
              </a:solidFill>
            </a:endParaRPr>
          </a:p>
        </p:txBody>
      </p:sp>
      <p:sp>
        <p:nvSpPr>
          <p:cNvPr id="19" name="Rectangle 18"/>
          <p:cNvSpPr/>
          <p:nvPr userDrawn="1"/>
        </p:nvSpPr>
        <p:spPr>
          <a:xfrm flipV="1">
            <a:off x="0" y="2103120"/>
            <a:ext cx="9144000" cy="91440"/>
          </a:xfrm>
          <a:prstGeom prst="rect">
            <a:avLst/>
          </a:prstGeom>
          <a:solidFill>
            <a:srgbClr val="599623">
              <a:alpha val="89804"/>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black"/>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21" name="Group 20"/>
          <p:cNvGrpSpPr>
            <a:grpSpLocks noChangeAspect="1"/>
          </p:cNvGrpSpPr>
          <p:nvPr/>
        </p:nvGrpSpPr>
        <p:grpSpPr>
          <a:xfrm>
            <a:off x="7896792" y="6472678"/>
            <a:ext cx="640080" cy="294678"/>
            <a:chOff x="238125" y="4943475"/>
            <a:chExt cx="3365500" cy="1549400"/>
          </a:xfrm>
          <a:solidFill>
            <a:schemeClr val="bg2"/>
          </a:solidFill>
        </p:grpSpPr>
        <p:sp>
          <p:nvSpPr>
            <p:cNvPr id="22" name="Freeform 5"/>
            <p:cNvSpPr>
              <a:spLocks/>
            </p:cNvSpPr>
            <p:nvPr/>
          </p:nvSpPr>
          <p:spPr bwMode="auto">
            <a:xfrm>
              <a:off x="2482850" y="4943475"/>
              <a:ext cx="1120775" cy="1120775"/>
            </a:xfrm>
            <a:custGeom>
              <a:avLst/>
              <a:gdLst>
                <a:gd name="T0" fmla="*/ 662 w 706"/>
                <a:gd name="T1" fmla="*/ 308 h 706"/>
                <a:gd name="T2" fmla="*/ 706 w 706"/>
                <a:gd name="T3" fmla="*/ 264 h 706"/>
                <a:gd name="T4" fmla="*/ 706 w 706"/>
                <a:gd name="T5" fmla="*/ 132 h 706"/>
                <a:gd name="T6" fmla="*/ 574 w 706"/>
                <a:gd name="T7" fmla="*/ 0 h 706"/>
                <a:gd name="T8" fmla="*/ 132 w 706"/>
                <a:gd name="T9" fmla="*/ 0 h 706"/>
                <a:gd name="T10" fmla="*/ 0 w 706"/>
                <a:gd name="T11" fmla="*/ 132 h 706"/>
                <a:gd name="T12" fmla="*/ 0 w 706"/>
                <a:gd name="T13" fmla="*/ 308 h 706"/>
                <a:gd name="T14" fmla="*/ 0 w 706"/>
                <a:gd name="T15" fmla="*/ 574 h 706"/>
                <a:gd name="T16" fmla="*/ 132 w 706"/>
                <a:gd name="T17" fmla="*/ 706 h 706"/>
                <a:gd name="T18" fmla="*/ 574 w 706"/>
                <a:gd name="T19" fmla="*/ 706 h 706"/>
                <a:gd name="T20" fmla="*/ 706 w 706"/>
                <a:gd name="T21" fmla="*/ 574 h 706"/>
                <a:gd name="T22" fmla="*/ 706 w 706"/>
                <a:gd name="T23" fmla="*/ 442 h 706"/>
                <a:gd name="T24" fmla="*/ 662 w 706"/>
                <a:gd name="T25" fmla="*/ 396 h 706"/>
                <a:gd name="T26" fmla="*/ 442 w 706"/>
                <a:gd name="T27" fmla="*/ 396 h 706"/>
                <a:gd name="T28" fmla="*/ 442 w 706"/>
                <a:gd name="T29" fmla="*/ 442 h 706"/>
                <a:gd name="T30" fmla="*/ 264 w 706"/>
                <a:gd name="T31" fmla="*/ 442 h 706"/>
                <a:gd name="T32" fmla="*/ 264 w 706"/>
                <a:gd name="T33" fmla="*/ 264 h 706"/>
                <a:gd name="T34" fmla="*/ 442 w 706"/>
                <a:gd name="T35" fmla="*/ 264 h 706"/>
                <a:gd name="T36" fmla="*/ 442 w 706"/>
                <a:gd name="T37" fmla="*/ 308 h 706"/>
                <a:gd name="T38" fmla="*/ 662 w 706"/>
                <a:gd name="T39" fmla="*/ 30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6" h="706">
                  <a:moveTo>
                    <a:pt x="662" y="308"/>
                  </a:moveTo>
                  <a:lnTo>
                    <a:pt x="706" y="264"/>
                  </a:lnTo>
                  <a:lnTo>
                    <a:pt x="706" y="132"/>
                  </a:lnTo>
                  <a:lnTo>
                    <a:pt x="574" y="0"/>
                  </a:lnTo>
                  <a:lnTo>
                    <a:pt x="132" y="0"/>
                  </a:lnTo>
                  <a:lnTo>
                    <a:pt x="0" y="132"/>
                  </a:lnTo>
                  <a:lnTo>
                    <a:pt x="0" y="308"/>
                  </a:lnTo>
                  <a:lnTo>
                    <a:pt x="0" y="574"/>
                  </a:lnTo>
                  <a:lnTo>
                    <a:pt x="132" y="706"/>
                  </a:lnTo>
                  <a:lnTo>
                    <a:pt x="574" y="706"/>
                  </a:lnTo>
                  <a:lnTo>
                    <a:pt x="706" y="574"/>
                  </a:lnTo>
                  <a:lnTo>
                    <a:pt x="706" y="442"/>
                  </a:lnTo>
                  <a:lnTo>
                    <a:pt x="662" y="396"/>
                  </a:lnTo>
                  <a:lnTo>
                    <a:pt x="442" y="396"/>
                  </a:lnTo>
                  <a:lnTo>
                    <a:pt x="442" y="442"/>
                  </a:lnTo>
                  <a:lnTo>
                    <a:pt x="264" y="442"/>
                  </a:lnTo>
                  <a:lnTo>
                    <a:pt x="264" y="264"/>
                  </a:lnTo>
                  <a:lnTo>
                    <a:pt x="442" y="264"/>
                  </a:lnTo>
                  <a:lnTo>
                    <a:pt x="442" y="308"/>
                  </a:lnTo>
                  <a:lnTo>
                    <a:pt x="662" y="3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3" name="Freeform 6"/>
            <p:cNvSpPr>
              <a:spLocks/>
            </p:cNvSpPr>
            <p:nvPr/>
          </p:nvSpPr>
          <p:spPr bwMode="auto">
            <a:xfrm>
              <a:off x="238125" y="4943475"/>
              <a:ext cx="1120775" cy="1120775"/>
            </a:xfrm>
            <a:custGeom>
              <a:avLst/>
              <a:gdLst>
                <a:gd name="T0" fmla="*/ 220 w 706"/>
                <a:gd name="T1" fmla="*/ 706 h 706"/>
                <a:gd name="T2" fmla="*/ 266 w 706"/>
                <a:gd name="T3" fmla="*/ 662 h 706"/>
                <a:gd name="T4" fmla="*/ 266 w 706"/>
                <a:gd name="T5" fmla="*/ 486 h 706"/>
                <a:gd name="T6" fmla="*/ 486 w 706"/>
                <a:gd name="T7" fmla="*/ 706 h 706"/>
                <a:gd name="T8" fmla="*/ 662 w 706"/>
                <a:gd name="T9" fmla="*/ 706 h 706"/>
                <a:gd name="T10" fmla="*/ 706 w 706"/>
                <a:gd name="T11" fmla="*/ 662 h 706"/>
                <a:gd name="T12" fmla="*/ 706 w 706"/>
                <a:gd name="T13" fmla="*/ 44 h 706"/>
                <a:gd name="T14" fmla="*/ 662 w 706"/>
                <a:gd name="T15" fmla="*/ 0 h 706"/>
                <a:gd name="T16" fmla="*/ 486 w 706"/>
                <a:gd name="T17" fmla="*/ 0 h 706"/>
                <a:gd name="T18" fmla="*/ 442 w 706"/>
                <a:gd name="T19" fmla="*/ 44 h 706"/>
                <a:gd name="T20" fmla="*/ 442 w 706"/>
                <a:gd name="T21" fmla="*/ 220 h 706"/>
                <a:gd name="T22" fmla="*/ 220 w 706"/>
                <a:gd name="T23" fmla="*/ 0 h 706"/>
                <a:gd name="T24" fmla="*/ 44 w 706"/>
                <a:gd name="T25" fmla="*/ 0 h 706"/>
                <a:gd name="T26" fmla="*/ 0 w 706"/>
                <a:gd name="T27" fmla="*/ 44 h 706"/>
                <a:gd name="T28" fmla="*/ 0 w 706"/>
                <a:gd name="T29" fmla="*/ 662 h 706"/>
                <a:gd name="T30" fmla="*/ 44 w 706"/>
                <a:gd name="T31" fmla="*/ 706 h 706"/>
                <a:gd name="T32" fmla="*/ 220 w 706"/>
                <a:gd name="T33"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6" h="706">
                  <a:moveTo>
                    <a:pt x="220" y="706"/>
                  </a:moveTo>
                  <a:lnTo>
                    <a:pt x="266" y="662"/>
                  </a:lnTo>
                  <a:lnTo>
                    <a:pt x="266" y="486"/>
                  </a:lnTo>
                  <a:lnTo>
                    <a:pt x="486" y="706"/>
                  </a:lnTo>
                  <a:lnTo>
                    <a:pt x="662" y="706"/>
                  </a:lnTo>
                  <a:lnTo>
                    <a:pt x="706" y="662"/>
                  </a:lnTo>
                  <a:lnTo>
                    <a:pt x="706" y="44"/>
                  </a:lnTo>
                  <a:lnTo>
                    <a:pt x="662" y="0"/>
                  </a:lnTo>
                  <a:lnTo>
                    <a:pt x="486" y="0"/>
                  </a:lnTo>
                  <a:lnTo>
                    <a:pt x="442" y="44"/>
                  </a:lnTo>
                  <a:lnTo>
                    <a:pt x="442" y="220"/>
                  </a:lnTo>
                  <a:lnTo>
                    <a:pt x="220" y="0"/>
                  </a:lnTo>
                  <a:lnTo>
                    <a:pt x="44" y="0"/>
                  </a:lnTo>
                  <a:lnTo>
                    <a:pt x="0" y="44"/>
                  </a:lnTo>
                  <a:lnTo>
                    <a:pt x="0" y="662"/>
                  </a:lnTo>
                  <a:lnTo>
                    <a:pt x="44" y="706"/>
                  </a:lnTo>
                  <a:lnTo>
                    <a:pt x="220" y="7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4" name="Freeform 7"/>
            <p:cNvSpPr>
              <a:spLocks/>
            </p:cNvSpPr>
            <p:nvPr/>
          </p:nvSpPr>
          <p:spPr bwMode="auto">
            <a:xfrm>
              <a:off x="1358900" y="4943475"/>
              <a:ext cx="1123950" cy="1120775"/>
            </a:xfrm>
            <a:custGeom>
              <a:avLst/>
              <a:gdLst>
                <a:gd name="T0" fmla="*/ 708 w 708"/>
                <a:gd name="T1" fmla="*/ 44 h 706"/>
                <a:gd name="T2" fmla="*/ 664 w 708"/>
                <a:gd name="T3" fmla="*/ 0 h 706"/>
                <a:gd name="T4" fmla="*/ 486 w 708"/>
                <a:gd name="T5" fmla="*/ 0 h 706"/>
                <a:gd name="T6" fmla="*/ 442 w 708"/>
                <a:gd name="T7" fmla="*/ 44 h 706"/>
                <a:gd name="T8" fmla="*/ 442 w 708"/>
                <a:gd name="T9" fmla="*/ 132 h 706"/>
                <a:gd name="T10" fmla="*/ 354 w 708"/>
                <a:gd name="T11" fmla="*/ 220 h 706"/>
                <a:gd name="T12" fmla="*/ 266 w 708"/>
                <a:gd name="T13" fmla="*/ 132 h 706"/>
                <a:gd name="T14" fmla="*/ 266 w 708"/>
                <a:gd name="T15" fmla="*/ 44 h 706"/>
                <a:gd name="T16" fmla="*/ 222 w 708"/>
                <a:gd name="T17" fmla="*/ 0 h 706"/>
                <a:gd name="T18" fmla="*/ 46 w 708"/>
                <a:gd name="T19" fmla="*/ 0 h 706"/>
                <a:gd name="T20" fmla="*/ 0 w 708"/>
                <a:gd name="T21" fmla="*/ 44 h 706"/>
                <a:gd name="T22" fmla="*/ 0 w 708"/>
                <a:gd name="T23" fmla="*/ 308 h 706"/>
                <a:gd name="T24" fmla="*/ 222 w 708"/>
                <a:gd name="T25" fmla="*/ 530 h 706"/>
                <a:gd name="T26" fmla="*/ 222 w 708"/>
                <a:gd name="T27" fmla="*/ 662 h 706"/>
                <a:gd name="T28" fmla="*/ 266 w 708"/>
                <a:gd name="T29" fmla="*/ 706 h 706"/>
                <a:gd name="T30" fmla="*/ 442 w 708"/>
                <a:gd name="T31" fmla="*/ 706 h 706"/>
                <a:gd name="T32" fmla="*/ 486 w 708"/>
                <a:gd name="T33" fmla="*/ 662 h 706"/>
                <a:gd name="T34" fmla="*/ 486 w 708"/>
                <a:gd name="T35" fmla="*/ 530 h 706"/>
                <a:gd name="T36" fmla="*/ 708 w 708"/>
                <a:gd name="T37" fmla="*/ 308 h 706"/>
                <a:gd name="T38" fmla="*/ 708 w 708"/>
                <a:gd name="T39" fmla="*/ 132 h 706"/>
                <a:gd name="T40" fmla="*/ 708 w 708"/>
                <a:gd name="T41" fmla="*/ 44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8" h="706">
                  <a:moveTo>
                    <a:pt x="708" y="44"/>
                  </a:moveTo>
                  <a:lnTo>
                    <a:pt x="664" y="0"/>
                  </a:lnTo>
                  <a:lnTo>
                    <a:pt x="486" y="0"/>
                  </a:lnTo>
                  <a:lnTo>
                    <a:pt x="442" y="44"/>
                  </a:lnTo>
                  <a:lnTo>
                    <a:pt x="442" y="132"/>
                  </a:lnTo>
                  <a:lnTo>
                    <a:pt x="354" y="220"/>
                  </a:lnTo>
                  <a:lnTo>
                    <a:pt x="266" y="132"/>
                  </a:lnTo>
                  <a:lnTo>
                    <a:pt x="266" y="44"/>
                  </a:lnTo>
                  <a:lnTo>
                    <a:pt x="222" y="0"/>
                  </a:lnTo>
                  <a:lnTo>
                    <a:pt x="46" y="0"/>
                  </a:lnTo>
                  <a:lnTo>
                    <a:pt x="0" y="44"/>
                  </a:lnTo>
                  <a:lnTo>
                    <a:pt x="0" y="308"/>
                  </a:lnTo>
                  <a:lnTo>
                    <a:pt x="222" y="530"/>
                  </a:lnTo>
                  <a:lnTo>
                    <a:pt x="222" y="662"/>
                  </a:lnTo>
                  <a:lnTo>
                    <a:pt x="266" y="706"/>
                  </a:lnTo>
                  <a:lnTo>
                    <a:pt x="442" y="706"/>
                  </a:lnTo>
                  <a:lnTo>
                    <a:pt x="486" y="662"/>
                  </a:lnTo>
                  <a:lnTo>
                    <a:pt x="486" y="530"/>
                  </a:lnTo>
                  <a:lnTo>
                    <a:pt x="708" y="308"/>
                  </a:lnTo>
                  <a:lnTo>
                    <a:pt x="708" y="132"/>
                  </a:lnTo>
                  <a:lnTo>
                    <a:pt x="708"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5" name="Freeform 8"/>
            <p:cNvSpPr>
              <a:spLocks/>
            </p:cNvSpPr>
            <p:nvPr/>
          </p:nvSpPr>
          <p:spPr bwMode="auto">
            <a:xfrm>
              <a:off x="241300" y="6207125"/>
              <a:ext cx="241300" cy="279400"/>
            </a:xfrm>
            <a:custGeom>
              <a:avLst/>
              <a:gdLst>
                <a:gd name="T0" fmla="*/ 106 w 152"/>
                <a:gd name="T1" fmla="*/ 64 h 176"/>
                <a:gd name="T2" fmla="*/ 46 w 152"/>
                <a:gd name="T3" fmla="*/ 64 h 176"/>
                <a:gd name="T4" fmla="*/ 46 w 152"/>
                <a:gd name="T5" fmla="*/ 0 h 176"/>
                <a:gd name="T6" fmla="*/ 0 w 152"/>
                <a:gd name="T7" fmla="*/ 0 h 176"/>
                <a:gd name="T8" fmla="*/ 0 w 152"/>
                <a:gd name="T9" fmla="*/ 176 h 176"/>
                <a:gd name="T10" fmla="*/ 46 w 152"/>
                <a:gd name="T11" fmla="*/ 176 h 176"/>
                <a:gd name="T12" fmla="*/ 46 w 152"/>
                <a:gd name="T13" fmla="*/ 104 h 176"/>
                <a:gd name="T14" fmla="*/ 106 w 152"/>
                <a:gd name="T15" fmla="*/ 104 h 176"/>
                <a:gd name="T16" fmla="*/ 106 w 152"/>
                <a:gd name="T17" fmla="*/ 176 h 176"/>
                <a:gd name="T18" fmla="*/ 152 w 152"/>
                <a:gd name="T19" fmla="*/ 176 h 176"/>
                <a:gd name="T20" fmla="*/ 152 w 152"/>
                <a:gd name="T21" fmla="*/ 0 h 176"/>
                <a:gd name="T22" fmla="*/ 106 w 152"/>
                <a:gd name="T23" fmla="*/ 0 h 176"/>
                <a:gd name="T24" fmla="*/ 106 w 152"/>
                <a:gd name="T25" fmla="*/ 6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76">
                  <a:moveTo>
                    <a:pt x="106" y="64"/>
                  </a:moveTo>
                  <a:lnTo>
                    <a:pt x="46" y="64"/>
                  </a:lnTo>
                  <a:lnTo>
                    <a:pt x="46" y="0"/>
                  </a:lnTo>
                  <a:lnTo>
                    <a:pt x="0" y="0"/>
                  </a:lnTo>
                  <a:lnTo>
                    <a:pt x="0" y="176"/>
                  </a:lnTo>
                  <a:lnTo>
                    <a:pt x="46" y="176"/>
                  </a:lnTo>
                  <a:lnTo>
                    <a:pt x="46" y="104"/>
                  </a:lnTo>
                  <a:lnTo>
                    <a:pt x="106" y="104"/>
                  </a:lnTo>
                  <a:lnTo>
                    <a:pt x="106" y="176"/>
                  </a:lnTo>
                  <a:lnTo>
                    <a:pt x="152" y="176"/>
                  </a:lnTo>
                  <a:lnTo>
                    <a:pt x="152" y="0"/>
                  </a:lnTo>
                  <a:lnTo>
                    <a:pt x="106" y="0"/>
                  </a:lnTo>
                  <a:lnTo>
                    <a:pt x="106"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6" name="Freeform 9"/>
            <p:cNvSpPr>
              <a:spLocks noEditPoints="1"/>
            </p:cNvSpPr>
            <p:nvPr/>
          </p:nvSpPr>
          <p:spPr bwMode="auto">
            <a:xfrm>
              <a:off x="508000" y="6276975"/>
              <a:ext cx="215900" cy="215900"/>
            </a:xfrm>
            <a:custGeom>
              <a:avLst/>
              <a:gdLst>
                <a:gd name="T0" fmla="*/ 68 w 136"/>
                <a:gd name="T1" fmla="*/ 0 h 136"/>
                <a:gd name="T2" fmla="*/ 68 w 136"/>
                <a:gd name="T3" fmla="*/ 0 h 136"/>
                <a:gd name="T4" fmla="*/ 56 w 136"/>
                <a:gd name="T5" fmla="*/ 2 h 136"/>
                <a:gd name="T6" fmla="*/ 42 w 136"/>
                <a:gd name="T7" fmla="*/ 6 h 136"/>
                <a:gd name="T8" fmla="*/ 30 w 136"/>
                <a:gd name="T9" fmla="*/ 12 h 136"/>
                <a:gd name="T10" fmla="*/ 20 w 136"/>
                <a:gd name="T11" fmla="*/ 20 h 136"/>
                <a:gd name="T12" fmla="*/ 12 w 136"/>
                <a:gd name="T13" fmla="*/ 30 h 136"/>
                <a:gd name="T14" fmla="*/ 6 w 136"/>
                <a:gd name="T15" fmla="*/ 40 h 136"/>
                <a:gd name="T16" fmla="*/ 2 w 136"/>
                <a:gd name="T17" fmla="*/ 54 h 136"/>
                <a:gd name="T18" fmla="*/ 0 w 136"/>
                <a:gd name="T19" fmla="*/ 68 h 136"/>
                <a:gd name="T20" fmla="*/ 0 w 136"/>
                <a:gd name="T21" fmla="*/ 68 h 136"/>
                <a:gd name="T22" fmla="*/ 2 w 136"/>
                <a:gd name="T23" fmla="*/ 82 h 136"/>
                <a:gd name="T24" fmla="*/ 6 w 136"/>
                <a:gd name="T25" fmla="*/ 96 h 136"/>
                <a:gd name="T26" fmla="*/ 12 w 136"/>
                <a:gd name="T27" fmla="*/ 108 h 136"/>
                <a:gd name="T28" fmla="*/ 20 w 136"/>
                <a:gd name="T29" fmla="*/ 118 h 136"/>
                <a:gd name="T30" fmla="*/ 30 w 136"/>
                <a:gd name="T31" fmla="*/ 126 h 136"/>
                <a:gd name="T32" fmla="*/ 42 w 136"/>
                <a:gd name="T33" fmla="*/ 130 h 136"/>
                <a:gd name="T34" fmla="*/ 54 w 136"/>
                <a:gd name="T35" fmla="*/ 134 h 136"/>
                <a:gd name="T36" fmla="*/ 70 w 136"/>
                <a:gd name="T37" fmla="*/ 136 h 136"/>
                <a:gd name="T38" fmla="*/ 70 w 136"/>
                <a:gd name="T39" fmla="*/ 136 h 136"/>
                <a:gd name="T40" fmla="*/ 80 w 136"/>
                <a:gd name="T41" fmla="*/ 134 h 136"/>
                <a:gd name="T42" fmla="*/ 90 w 136"/>
                <a:gd name="T43" fmla="*/ 134 h 136"/>
                <a:gd name="T44" fmla="*/ 100 w 136"/>
                <a:gd name="T45" fmla="*/ 130 h 136"/>
                <a:gd name="T46" fmla="*/ 110 w 136"/>
                <a:gd name="T47" fmla="*/ 126 h 136"/>
                <a:gd name="T48" fmla="*/ 118 w 136"/>
                <a:gd name="T49" fmla="*/ 120 h 136"/>
                <a:gd name="T50" fmla="*/ 124 w 136"/>
                <a:gd name="T51" fmla="*/ 112 h 136"/>
                <a:gd name="T52" fmla="*/ 130 w 136"/>
                <a:gd name="T53" fmla="*/ 104 h 136"/>
                <a:gd name="T54" fmla="*/ 134 w 136"/>
                <a:gd name="T55" fmla="*/ 94 h 136"/>
                <a:gd name="T56" fmla="*/ 94 w 136"/>
                <a:gd name="T57" fmla="*/ 94 h 136"/>
                <a:gd name="T58" fmla="*/ 94 w 136"/>
                <a:gd name="T59" fmla="*/ 94 h 136"/>
                <a:gd name="T60" fmla="*/ 90 w 136"/>
                <a:gd name="T61" fmla="*/ 100 h 136"/>
                <a:gd name="T62" fmla="*/ 84 w 136"/>
                <a:gd name="T63" fmla="*/ 104 h 136"/>
                <a:gd name="T64" fmla="*/ 78 w 136"/>
                <a:gd name="T65" fmla="*/ 106 h 136"/>
                <a:gd name="T66" fmla="*/ 70 w 136"/>
                <a:gd name="T67" fmla="*/ 108 h 136"/>
                <a:gd name="T68" fmla="*/ 70 w 136"/>
                <a:gd name="T69" fmla="*/ 108 h 136"/>
                <a:gd name="T70" fmla="*/ 58 w 136"/>
                <a:gd name="T71" fmla="*/ 106 h 136"/>
                <a:gd name="T72" fmla="*/ 50 w 136"/>
                <a:gd name="T73" fmla="*/ 100 h 136"/>
                <a:gd name="T74" fmla="*/ 44 w 136"/>
                <a:gd name="T75" fmla="*/ 90 h 136"/>
                <a:gd name="T76" fmla="*/ 42 w 136"/>
                <a:gd name="T77" fmla="*/ 78 h 136"/>
                <a:gd name="T78" fmla="*/ 136 w 136"/>
                <a:gd name="T79" fmla="*/ 78 h 136"/>
                <a:gd name="T80" fmla="*/ 136 w 136"/>
                <a:gd name="T81" fmla="*/ 78 h 136"/>
                <a:gd name="T82" fmla="*/ 134 w 136"/>
                <a:gd name="T83" fmla="*/ 62 h 136"/>
                <a:gd name="T84" fmla="*/ 132 w 136"/>
                <a:gd name="T85" fmla="*/ 48 h 136"/>
                <a:gd name="T86" fmla="*/ 128 w 136"/>
                <a:gd name="T87" fmla="*/ 34 h 136"/>
                <a:gd name="T88" fmla="*/ 120 w 136"/>
                <a:gd name="T89" fmla="*/ 24 h 136"/>
                <a:gd name="T90" fmla="*/ 110 w 136"/>
                <a:gd name="T91" fmla="*/ 14 h 136"/>
                <a:gd name="T92" fmla="*/ 98 w 136"/>
                <a:gd name="T93" fmla="*/ 6 h 136"/>
                <a:gd name="T94" fmla="*/ 84 w 136"/>
                <a:gd name="T95" fmla="*/ 2 h 136"/>
                <a:gd name="T96" fmla="*/ 68 w 136"/>
                <a:gd name="T97" fmla="*/ 0 h 136"/>
                <a:gd name="T98" fmla="*/ 68 w 136"/>
                <a:gd name="T99" fmla="*/ 0 h 136"/>
                <a:gd name="T100" fmla="*/ 42 w 136"/>
                <a:gd name="T101" fmla="*/ 54 h 136"/>
                <a:gd name="T102" fmla="*/ 42 w 136"/>
                <a:gd name="T103" fmla="*/ 54 h 136"/>
                <a:gd name="T104" fmla="*/ 44 w 136"/>
                <a:gd name="T105" fmla="*/ 44 h 136"/>
                <a:gd name="T106" fmla="*/ 50 w 136"/>
                <a:gd name="T107" fmla="*/ 36 h 136"/>
                <a:gd name="T108" fmla="*/ 58 w 136"/>
                <a:gd name="T109" fmla="*/ 30 h 136"/>
                <a:gd name="T110" fmla="*/ 68 w 136"/>
                <a:gd name="T111" fmla="*/ 28 h 136"/>
                <a:gd name="T112" fmla="*/ 68 w 136"/>
                <a:gd name="T113" fmla="*/ 28 h 136"/>
                <a:gd name="T114" fmla="*/ 78 w 136"/>
                <a:gd name="T115" fmla="*/ 30 h 136"/>
                <a:gd name="T116" fmla="*/ 86 w 136"/>
                <a:gd name="T117" fmla="*/ 36 h 136"/>
                <a:gd name="T118" fmla="*/ 92 w 136"/>
                <a:gd name="T119" fmla="*/ 44 h 136"/>
                <a:gd name="T120" fmla="*/ 94 w 136"/>
                <a:gd name="T121" fmla="*/ 54 h 136"/>
                <a:gd name="T122" fmla="*/ 42 w 136"/>
                <a:gd name="T123" fmla="*/ 5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6" h="136">
                  <a:moveTo>
                    <a:pt x="68" y="0"/>
                  </a:moveTo>
                  <a:lnTo>
                    <a:pt x="68" y="0"/>
                  </a:lnTo>
                  <a:lnTo>
                    <a:pt x="56" y="2"/>
                  </a:lnTo>
                  <a:lnTo>
                    <a:pt x="42" y="6"/>
                  </a:lnTo>
                  <a:lnTo>
                    <a:pt x="30" y="12"/>
                  </a:lnTo>
                  <a:lnTo>
                    <a:pt x="20" y="20"/>
                  </a:lnTo>
                  <a:lnTo>
                    <a:pt x="12" y="30"/>
                  </a:lnTo>
                  <a:lnTo>
                    <a:pt x="6" y="40"/>
                  </a:lnTo>
                  <a:lnTo>
                    <a:pt x="2" y="54"/>
                  </a:lnTo>
                  <a:lnTo>
                    <a:pt x="0" y="68"/>
                  </a:lnTo>
                  <a:lnTo>
                    <a:pt x="0" y="68"/>
                  </a:lnTo>
                  <a:lnTo>
                    <a:pt x="2" y="82"/>
                  </a:lnTo>
                  <a:lnTo>
                    <a:pt x="6" y="96"/>
                  </a:lnTo>
                  <a:lnTo>
                    <a:pt x="12" y="108"/>
                  </a:lnTo>
                  <a:lnTo>
                    <a:pt x="20" y="118"/>
                  </a:lnTo>
                  <a:lnTo>
                    <a:pt x="30" y="126"/>
                  </a:lnTo>
                  <a:lnTo>
                    <a:pt x="42" y="130"/>
                  </a:lnTo>
                  <a:lnTo>
                    <a:pt x="54" y="134"/>
                  </a:lnTo>
                  <a:lnTo>
                    <a:pt x="70" y="136"/>
                  </a:lnTo>
                  <a:lnTo>
                    <a:pt x="70" y="136"/>
                  </a:lnTo>
                  <a:lnTo>
                    <a:pt x="80" y="134"/>
                  </a:lnTo>
                  <a:lnTo>
                    <a:pt x="90" y="134"/>
                  </a:lnTo>
                  <a:lnTo>
                    <a:pt x="100" y="130"/>
                  </a:lnTo>
                  <a:lnTo>
                    <a:pt x="110" y="126"/>
                  </a:lnTo>
                  <a:lnTo>
                    <a:pt x="118" y="120"/>
                  </a:lnTo>
                  <a:lnTo>
                    <a:pt x="124" y="112"/>
                  </a:lnTo>
                  <a:lnTo>
                    <a:pt x="130" y="104"/>
                  </a:lnTo>
                  <a:lnTo>
                    <a:pt x="134" y="94"/>
                  </a:lnTo>
                  <a:lnTo>
                    <a:pt x="94" y="94"/>
                  </a:lnTo>
                  <a:lnTo>
                    <a:pt x="94" y="94"/>
                  </a:lnTo>
                  <a:lnTo>
                    <a:pt x="90" y="100"/>
                  </a:lnTo>
                  <a:lnTo>
                    <a:pt x="84" y="104"/>
                  </a:lnTo>
                  <a:lnTo>
                    <a:pt x="78" y="106"/>
                  </a:lnTo>
                  <a:lnTo>
                    <a:pt x="70" y="108"/>
                  </a:lnTo>
                  <a:lnTo>
                    <a:pt x="70" y="108"/>
                  </a:lnTo>
                  <a:lnTo>
                    <a:pt x="58" y="106"/>
                  </a:lnTo>
                  <a:lnTo>
                    <a:pt x="50" y="100"/>
                  </a:lnTo>
                  <a:lnTo>
                    <a:pt x="44" y="90"/>
                  </a:lnTo>
                  <a:lnTo>
                    <a:pt x="42" y="78"/>
                  </a:lnTo>
                  <a:lnTo>
                    <a:pt x="136" y="78"/>
                  </a:lnTo>
                  <a:lnTo>
                    <a:pt x="136" y="78"/>
                  </a:lnTo>
                  <a:lnTo>
                    <a:pt x="134" y="62"/>
                  </a:lnTo>
                  <a:lnTo>
                    <a:pt x="132" y="48"/>
                  </a:lnTo>
                  <a:lnTo>
                    <a:pt x="128" y="34"/>
                  </a:lnTo>
                  <a:lnTo>
                    <a:pt x="120" y="24"/>
                  </a:lnTo>
                  <a:lnTo>
                    <a:pt x="110" y="14"/>
                  </a:lnTo>
                  <a:lnTo>
                    <a:pt x="98" y="6"/>
                  </a:lnTo>
                  <a:lnTo>
                    <a:pt x="84" y="2"/>
                  </a:lnTo>
                  <a:lnTo>
                    <a:pt x="68" y="0"/>
                  </a:lnTo>
                  <a:lnTo>
                    <a:pt x="68" y="0"/>
                  </a:lnTo>
                  <a:close/>
                  <a:moveTo>
                    <a:pt x="42" y="54"/>
                  </a:moveTo>
                  <a:lnTo>
                    <a:pt x="42" y="54"/>
                  </a:lnTo>
                  <a:lnTo>
                    <a:pt x="44" y="44"/>
                  </a:lnTo>
                  <a:lnTo>
                    <a:pt x="50" y="36"/>
                  </a:lnTo>
                  <a:lnTo>
                    <a:pt x="58" y="30"/>
                  </a:lnTo>
                  <a:lnTo>
                    <a:pt x="68" y="28"/>
                  </a:lnTo>
                  <a:lnTo>
                    <a:pt x="68" y="28"/>
                  </a:lnTo>
                  <a:lnTo>
                    <a:pt x="78" y="30"/>
                  </a:lnTo>
                  <a:lnTo>
                    <a:pt x="86" y="36"/>
                  </a:lnTo>
                  <a:lnTo>
                    <a:pt x="92" y="44"/>
                  </a:lnTo>
                  <a:lnTo>
                    <a:pt x="94" y="54"/>
                  </a:lnTo>
                  <a:lnTo>
                    <a:pt x="42"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7" name="Freeform 10"/>
            <p:cNvSpPr>
              <a:spLocks noEditPoints="1"/>
            </p:cNvSpPr>
            <p:nvPr/>
          </p:nvSpPr>
          <p:spPr bwMode="auto">
            <a:xfrm>
              <a:off x="736600" y="6276975"/>
              <a:ext cx="206375" cy="215900"/>
            </a:xfrm>
            <a:custGeom>
              <a:avLst/>
              <a:gdLst>
                <a:gd name="T0" fmla="*/ 124 w 130"/>
                <a:gd name="T1" fmla="*/ 44 h 136"/>
                <a:gd name="T2" fmla="*/ 120 w 130"/>
                <a:gd name="T3" fmla="*/ 22 h 136"/>
                <a:gd name="T4" fmla="*/ 106 w 130"/>
                <a:gd name="T5" fmla="*/ 8 h 136"/>
                <a:gd name="T6" fmla="*/ 88 w 130"/>
                <a:gd name="T7" fmla="*/ 2 h 136"/>
                <a:gd name="T8" fmla="*/ 66 w 130"/>
                <a:gd name="T9" fmla="*/ 0 h 136"/>
                <a:gd name="T10" fmla="*/ 34 w 130"/>
                <a:gd name="T11" fmla="*/ 6 h 136"/>
                <a:gd name="T12" fmla="*/ 24 w 130"/>
                <a:gd name="T13" fmla="*/ 10 h 136"/>
                <a:gd name="T14" fmla="*/ 10 w 130"/>
                <a:gd name="T15" fmla="*/ 22 h 136"/>
                <a:gd name="T16" fmla="*/ 4 w 130"/>
                <a:gd name="T17" fmla="*/ 44 h 136"/>
                <a:gd name="T18" fmla="*/ 44 w 130"/>
                <a:gd name="T19" fmla="*/ 44 h 136"/>
                <a:gd name="T20" fmla="*/ 50 w 130"/>
                <a:gd name="T21" fmla="*/ 32 h 136"/>
                <a:gd name="T22" fmla="*/ 64 w 130"/>
                <a:gd name="T23" fmla="*/ 28 h 136"/>
                <a:gd name="T24" fmla="*/ 72 w 130"/>
                <a:gd name="T25" fmla="*/ 28 h 136"/>
                <a:gd name="T26" fmla="*/ 82 w 130"/>
                <a:gd name="T27" fmla="*/ 34 h 136"/>
                <a:gd name="T28" fmla="*/ 84 w 130"/>
                <a:gd name="T29" fmla="*/ 40 h 136"/>
                <a:gd name="T30" fmla="*/ 82 w 130"/>
                <a:gd name="T31" fmla="*/ 50 h 136"/>
                <a:gd name="T32" fmla="*/ 74 w 130"/>
                <a:gd name="T33" fmla="*/ 52 h 136"/>
                <a:gd name="T34" fmla="*/ 50 w 130"/>
                <a:gd name="T35" fmla="*/ 56 h 136"/>
                <a:gd name="T36" fmla="*/ 26 w 130"/>
                <a:gd name="T37" fmla="*/ 62 h 136"/>
                <a:gd name="T38" fmla="*/ 8 w 130"/>
                <a:gd name="T39" fmla="*/ 74 h 136"/>
                <a:gd name="T40" fmla="*/ 0 w 130"/>
                <a:gd name="T41" fmla="*/ 96 h 136"/>
                <a:gd name="T42" fmla="*/ 0 w 130"/>
                <a:gd name="T43" fmla="*/ 106 h 136"/>
                <a:gd name="T44" fmla="*/ 6 w 130"/>
                <a:gd name="T45" fmla="*/ 120 h 136"/>
                <a:gd name="T46" fmla="*/ 18 w 130"/>
                <a:gd name="T47" fmla="*/ 130 h 136"/>
                <a:gd name="T48" fmla="*/ 34 w 130"/>
                <a:gd name="T49" fmla="*/ 134 h 136"/>
                <a:gd name="T50" fmla="*/ 44 w 130"/>
                <a:gd name="T51" fmla="*/ 136 h 136"/>
                <a:gd name="T52" fmla="*/ 66 w 130"/>
                <a:gd name="T53" fmla="*/ 132 h 136"/>
                <a:gd name="T54" fmla="*/ 86 w 130"/>
                <a:gd name="T55" fmla="*/ 120 h 136"/>
                <a:gd name="T56" fmla="*/ 88 w 130"/>
                <a:gd name="T57" fmla="*/ 132 h 136"/>
                <a:gd name="T58" fmla="*/ 130 w 130"/>
                <a:gd name="T59" fmla="*/ 132 h 136"/>
                <a:gd name="T60" fmla="*/ 126 w 130"/>
                <a:gd name="T61" fmla="*/ 116 h 136"/>
                <a:gd name="T62" fmla="*/ 124 w 130"/>
                <a:gd name="T63" fmla="*/ 44 h 136"/>
                <a:gd name="T64" fmla="*/ 58 w 130"/>
                <a:gd name="T65" fmla="*/ 110 h 136"/>
                <a:gd name="T66" fmla="*/ 46 w 130"/>
                <a:gd name="T67" fmla="*/ 106 h 136"/>
                <a:gd name="T68" fmla="*/ 42 w 130"/>
                <a:gd name="T69" fmla="*/ 96 h 136"/>
                <a:gd name="T70" fmla="*/ 42 w 130"/>
                <a:gd name="T71" fmla="*/ 88 h 136"/>
                <a:gd name="T72" fmla="*/ 52 w 130"/>
                <a:gd name="T73" fmla="*/ 82 h 136"/>
                <a:gd name="T74" fmla="*/ 58 w 130"/>
                <a:gd name="T75" fmla="*/ 78 h 136"/>
                <a:gd name="T76" fmla="*/ 80 w 130"/>
                <a:gd name="T77" fmla="*/ 74 h 136"/>
                <a:gd name="T78" fmla="*/ 84 w 130"/>
                <a:gd name="T79" fmla="*/ 72 h 136"/>
                <a:gd name="T80" fmla="*/ 82 w 130"/>
                <a:gd name="T81" fmla="*/ 96 h 136"/>
                <a:gd name="T82" fmla="*/ 76 w 130"/>
                <a:gd name="T83" fmla="*/ 104 h 136"/>
                <a:gd name="T84" fmla="*/ 66 w 130"/>
                <a:gd name="T85" fmla="*/ 110 h 136"/>
                <a:gd name="T86" fmla="*/ 58 w 130"/>
                <a:gd name="T87" fmla="*/ 11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0" h="136">
                  <a:moveTo>
                    <a:pt x="124" y="44"/>
                  </a:moveTo>
                  <a:lnTo>
                    <a:pt x="124" y="44"/>
                  </a:lnTo>
                  <a:lnTo>
                    <a:pt x="124" y="32"/>
                  </a:lnTo>
                  <a:lnTo>
                    <a:pt x="120" y="22"/>
                  </a:lnTo>
                  <a:lnTo>
                    <a:pt x="114" y="14"/>
                  </a:lnTo>
                  <a:lnTo>
                    <a:pt x="106" y="8"/>
                  </a:lnTo>
                  <a:lnTo>
                    <a:pt x="98" y="4"/>
                  </a:lnTo>
                  <a:lnTo>
                    <a:pt x="88" y="2"/>
                  </a:lnTo>
                  <a:lnTo>
                    <a:pt x="66" y="0"/>
                  </a:lnTo>
                  <a:lnTo>
                    <a:pt x="66" y="0"/>
                  </a:lnTo>
                  <a:lnTo>
                    <a:pt x="44" y="2"/>
                  </a:lnTo>
                  <a:lnTo>
                    <a:pt x="34" y="6"/>
                  </a:lnTo>
                  <a:lnTo>
                    <a:pt x="24" y="10"/>
                  </a:lnTo>
                  <a:lnTo>
                    <a:pt x="24" y="10"/>
                  </a:lnTo>
                  <a:lnTo>
                    <a:pt x="16" y="16"/>
                  </a:lnTo>
                  <a:lnTo>
                    <a:pt x="10" y="22"/>
                  </a:lnTo>
                  <a:lnTo>
                    <a:pt x="6" y="32"/>
                  </a:lnTo>
                  <a:lnTo>
                    <a:pt x="4" y="44"/>
                  </a:lnTo>
                  <a:lnTo>
                    <a:pt x="44" y="44"/>
                  </a:lnTo>
                  <a:lnTo>
                    <a:pt x="44" y="44"/>
                  </a:lnTo>
                  <a:lnTo>
                    <a:pt x="46" y="36"/>
                  </a:lnTo>
                  <a:lnTo>
                    <a:pt x="50" y="32"/>
                  </a:lnTo>
                  <a:lnTo>
                    <a:pt x="56" y="28"/>
                  </a:lnTo>
                  <a:lnTo>
                    <a:pt x="64" y="28"/>
                  </a:lnTo>
                  <a:lnTo>
                    <a:pt x="64" y="28"/>
                  </a:lnTo>
                  <a:lnTo>
                    <a:pt x="72" y="28"/>
                  </a:lnTo>
                  <a:lnTo>
                    <a:pt x="78" y="30"/>
                  </a:lnTo>
                  <a:lnTo>
                    <a:pt x="82" y="34"/>
                  </a:lnTo>
                  <a:lnTo>
                    <a:pt x="84" y="40"/>
                  </a:lnTo>
                  <a:lnTo>
                    <a:pt x="84" y="40"/>
                  </a:lnTo>
                  <a:lnTo>
                    <a:pt x="84" y="46"/>
                  </a:lnTo>
                  <a:lnTo>
                    <a:pt x="82" y="50"/>
                  </a:lnTo>
                  <a:lnTo>
                    <a:pt x="78" y="52"/>
                  </a:lnTo>
                  <a:lnTo>
                    <a:pt x="74" y="52"/>
                  </a:lnTo>
                  <a:lnTo>
                    <a:pt x="74" y="52"/>
                  </a:lnTo>
                  <a:lnTo>
                    <a:pt x="50" y="56"/>
                  </a:lnTo>
                  <a:lnTo>
                    <a:pt x="38" y="58"/>
                  </a:lnTo>
                  <a:lnTo>
                    <a:pt x="26" y="62"/>
                  </a:lnTo>
                  <a:lnTo>
                    <a:pt x="16" y="66"/>
                  </a:lnTo>
                  <a:lnTo>
                    <a:pt x="8" y="74"/>
                  </a:lnTo>
                  <a:lnTo>
                    <a:pt x="2" y="84"/>
                  </a:lnTo>
                  <a:lnTo>
                    <a:pt x="0" y="96"/>
                  </a:lnTo>
                  <a:lnTo>
                    <a:pt x="0" y="96"/>
                  </a:lnTo>
                  <a:lnTo>
                    <a:pt x="0" y="106"/>
                  </a:lnTo>
                  <a:lnTo>
                    <a:pt x="2" y="114"/>
                  </a:lnTo>
                  <a:lnTo>
                    <a:pt x="6" y="120"/>
                  </a:lnTo>
                  <a:lnTo>
                    <a:pt x="12" y="126"/>
                  </a:lnTo>
                  <a:lnTo>
                    <a:pt x="18" y="130"/>
                  </a:lnTo>
                  <a:lnTo>
                    <a:pt x="26" y="134"/>
                  </a:lnTo>
                  <a:lnTo>
                    <a:pt x="34" y="134"/>
                  </a:lnTo>
                  <a:lnTo>
                    <a:pt x="44" y="136"/>
                  </a:lnTo>
                  <a:lnTo>
                    <a:pt x="44" y="136"/>
                  </a:lnTo>
                  <a:lnTo>
                    <a:pt x="54" y="134"/>
                  </a:lnTo>
                  <a:lnTo>
                    <a:pt x="66" y="132"/>
                  </a:lnTo>
                  <a:lnTo>
                    <a:pt x="76" y="128"/>
                  </a:lnTo>
                  <a:lnTo>
                    <a:pt x="86" y="120"/>
                  </a:lnTo>
                  <a:lnTo>
                    <a:pt x="86" y="120"/>
                  </a:lnTo>
                  <a:lnTo>
                    <a:pt x="88" y="132"/>
                  </a:lnTo>
                  <a:lnTo>
                    <a:pt x="130" y="132"/>
                  </a:lnTo>
                  <a:lnTo>
                    <a:pt x="130" y="132"/>
                  </a:lnTo>
                  <a:lnTo>
                    <a:pt x="126" y="124"/>
                  </a:lnTo>
                  <a:lnTo>
                    <a:pt x="126" y="116"/>
                  </a:lnTo>
                  <a:lnTo>
                    <a:pt x="124" y="100"/>
                  </a:lnTo>
                  <a:lnTo>
                    <a:pt x="124" y="44"/>
                  </a:lnTo>
                  <a:close/>
                  <a:moveTo>
                    <a:pt x="58" y="110"/>
                  </a:moveTo>
                  <a:lnTo>
                    <a:pt x="58" y="110"/>
                  </a:lnTo>
                  <a:lnTo>
                    <a:pt x="52" y="108"/>
                  </a:lnTo>
                  <a:lnTo>
                    <a:pt x="46" y="106"/>
                  </a:lnTo>
                  <a:lnTo>
                    <a:pt x="42" y="102"/>
                  </a:lnTo>
                  <a:lnTo>
                    <a:pt x="42" y="96"/>
                  </a:lnTo>
                  <a:lnTo>
                    <a:pt x="42" y="96"/>
                  </a:lnTo>
                  <a:lnTo>
                    <a:pt x="42" y="88"/>
                  </a:lnTo>
                  <a:lnTo>
                    <a:pt x="46" y="84"/>
                  </a:lnTo>
                  <a:lnTo>
                    <a:pt x="52" y="82"/>
                  </a:lnTo>
                  <a:lnTo>
                    <a:pt x="58" y="78"/>
                  </a:lnTo>
                  <a:lnTo>
                    <a:pt x="58" y="78"/>
                  </a:lnTo>
                  <a:lnTo>
                    <a:pt x="72" y="76"/>
                  </a:lnTo>
                  <a:lnTo>
                    <a:pt x="80" y="74"/>
                  </a:lnTo>
                  <a:lnTo>
                    <a:pt x="84" y="72"/>
                  </a:lnTo>
                  <a:lnTo>
                    <a:pt x="84" y="72"/>
                  </a:lnTo>
                  <a:lnTo>
                    <a:pt x="84" y="90"/>
                  </a:lnTo>
                  <a:lnTo>
                    <a:pt x="82" y="96"/>
                  </a:lnTo>
                  <a:lnTo>
                    <a:pt x="80" y="100"/>
                  </a:lnTo>
                  <a:lnTo>
                    <a:pt x="76" y="104"/>
                  </a:lnTo>
                  <a:lnTo>
                    <a:pt x="72" y="108"/>
                  </a:lnTo>
                  <a:lnTo>
                    <a:pt x="66" y="110"/>
                  </a:lnTo>
                  <a:lnTo>
                    <a:pt x="58" y="110"/>
                  </a:lnTo>
                  <a:lnTo>
                    <a:pt x="58"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8" name="Rectangle 11"/>
            <p:cNvSpPr>
              <a:spLocks noChangeArrowheads="1"/>
            </p:cNvSpPr>
            <p:nvPr/>
          </p:nvSpPr>
          <p:spPr bwMode="auto">
            <a:xfrm>
              <a:off x="971550" y="6207125"/>
              <a:ext cx="66675" cy="279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9" name="Freeform 12"/>
            <p:cNvSpPr>
              <a:spLocks/>
            </p:cNvSpPr>
            <p:nvPr/>
          </p:nvSpPr>
          <p:spPr bwMode="auto">
            <a:xfrm>
              <a:off x="1057275" y="6223000"/>
              <a:ext cx="139700" cy="266700"/>
            </a:xfrm>
            <a:custGeom>
              <a:avLst/>
              <a:gdLst>
                <a:gd name="T0" fmla="*/ 62 w 88"/>
                <a:gd name="T1" fmla="*/ 0 h 168"/>
                <a:gd name="T2" fmla="*/ 20 w 88"/>
                <a:gd name="T3" fmla="*/ 0 h 168"/>
                <a:gd name="T4" fmla="*/ 20 w 88"/>
                <a:gd name="T5" fmla="*/ 38 h 168"/>
                <a:gd name="T6" fmla="*/ 0 w 88"/>
                <a:gd name="T7" fmla="*/ 38 h 168"/>
                <a:gd name="T8" fmla="*/ 0 w 88"/>
                <a:gd name="T9" fmla="*/ 66 h 168"/>
                <a:gd name="T10" fmla="*/ 20 w 88"/>
                <a:gd name="T11" fmla="*/ 66 h 168"/>
                <a:gd name="T12" fmla="*/ 20 w 88"/>
                <a:gd name="T13" fmla="*/ 122 h 168"/>
                <a:gd name="T14" fmla="*/ 20 w 88"/>
                <a:gd name="T15" fmla="*/ 122 h 168"/>
                <a:gd name="T16" fmla="*/ 20 w 88"/>
                <a:gd name="T17" fmla="*/ 134 h 168"/>
                <a:gd name="T18" fmla="*/ 22 w 88"/>
                <a:gd name="T19" fmla="*/ 144 h 168"/>
                <a:gd name="T20" fmla="*/ 26 w 88"/>
                <a:gd name="T21" fmla="*/ 152 h 168"/>
                <a:gd name="T22" fmla="*/ 30 w 88"/>
                <a:gd name="T23" fmla="*/ 158 h 168"/>
                <a:gd name="T24" fmla="*/ 36 w 88"/>
                <a:gd name="T25" fmla="*/ 162 h 168"/>
                <a:gd name="T26" fmla="*/ 44 w 88"/>
                <a:gd name="T27" fmla="*/ 164 h 168"/>
                <a:gd name="T28" fmla="*/ 54 w 88"/>
                <a:gd name="T29" fmla="*/ 166 h 168"/>
                <a:gd name="T30" fmla="*/ 66 w 88"/>
                <a:gd name="T31" fmla="*/ 168 h 168"/>
                <a:gd name="T32" fmla="*/ 66 w 88"/>
                <a:gd name="T33" fmla="*/ 168 h 168"/>
                <a:gd name="T34" fmla="*/ 88 w 88"/>
                <a:gd name="T35" fmla="*/ 166 h 168"/>
                <a:gd name="T36" fmla="*/ 88 w 88"/>
                <a:gd name="T37" fmla="*/ 136 h 168"/>
                <a:gd name="T38" fmla="*/ 88 w 88"/>
                <a:gd name="T39" fmla="*/ 136 h 168"/>
                <a:gd name="T40" fmla="*/ 78 w 88"/>
                <a:gd name="T41" fmla="*/ 136 h 168"/>
                <a:gd name="T42" fmla="*/ 78 w 88"/>
                <a:gd name="T43" fmla="*/ 136 h 168"/>
                <a:gd name="T44" fmla="*/ 72 w 88"/>
                <a:gd name="T45" fmla="*/ 136 h 168"/>
                <a:gd name="T46" fmla="*/ 66 w 88"/>
                <a:gd name="T47" fmla="*/ 134 h 168"/>
                <a:gd name="T48" fmla="*/ 64 w 88"/>
                <a:gd name="T49" fmla="*/ 130 h 168"/>
                <a:gd name="T50" fmla="*/ 62 w 88"/>
                <a:gd name="T51" fmla="*/ 124 h 168"/>
                <a:gd name="T52" fmla="*/ 62 w 88"/>
                <a:gd name="T53" fmla="*/ 66 h 168"/>
                <a:gd name="T54" fmla="*/ 88 w 88"/>
                <a:gd name="T55" fmla="*/ 66 h 168"/>
                <a:gd name="T56" fmla="*/ 88 w 88"/>
                <a:gd name="T57" fmla="*/ 38 h 168"/>
                <a:gd name="T58" fmla="*/ 62 w 88"/>
                <a:gd name="T59" fmla="*/ 38 h 168"/>
                <a:gd name="T60" fmla="*/ 62 w 88"/>
                <a:gd name="T6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68">
                  <a:moveTo>
                    <a:pt x="62" y="0"/>
                  </a:moveTo>
                  <a:lnTo>
                    <a:pt x="20" y="0"/>
                  </a:lnTo>
                  <a:lnTo>
                    <a:pt x="20" y="38"/>
                  </a:lnTo>
                  <a:lnTo>
                    <a:pt x="0" y="38"/>
                  </a:lnTo>
                  <a:lnTo>
                    <a:pt x="0" y="66"/>
                  </a:lnTo>
                  <a:lnTo>
                    <a:pt x="20" y="66"/>
                  </a:lnTo>
                  <a:lnTo>
                    <a:pt x="20" y="122"/>
                  </a:lnTo>
                  <a:lnTo>
                    <a:pt x="20" y="122"/>
                  </a:lnTo>
                  <a:lnTo>
                    <a:pt x="20" y="134"/>
                  </a:lnTo>
                  <a:lnTo>
                    <a:pt x="22" y="144"/>
                  </a:lnTo>
                  <a:lnTo>
                    <a:pt x="26" y="152"/>
                  </a:lnTo>
                  <a:lnTo>
                    <a:pt x="30" y="158"/>
                  </a:lnTo>
                  <a:lnTo>
                    <a:pt x="36" y="162"/>
                  </a:lnTo>
                  <a:lnTo>
                    <a:pt x="44" y="164"/>
                  </a:lnTo>
                  <a:lnTo>
                    <a:pt x="54" y="166"/>
                  </a:lnTo>
                  <a:lnTo>
                    <a:pt x="66" y="168"/>
                  </a:lnTo>
                  <a:lnTo>
                    <a:pt x="66" y="168"/>
                  </a:lnTo>
                  <a:lnTo>
                    <a:pt x="88" y="166"/>
                  </a:lnTo>
                  <a:lnTo>
                    <a:pt x="88" y="136"/>
                  </a:lnTo>
                  <a:lnTo>
                    <a:pt x="88" y="136"/>
                  </a:lnTo>
                  <a:lnTo>
                    <a:pt x="78" y="136"/>
                  </a:lnTo>
                  <a:lnTo>
                    <a:pt x="78" y="136"/>
                  </a:lnTo>
                  <a:lnTo>
                    <a:pt x="72" y="136"/>
                  </a:lnTo>
                  <a:lnTo>
                    <a:pt x="66" y="134"/>
                  </a:lnTo>
                  <a:lnTo>
                    <a:pt x="64" y="130"/>
                  </a:lnTo>
                  <a:lnTo>
                    <a:pt x="62" y="124"/>
                  </a:lnTo>
                  <a:lnTo>
                    <a:pt x="62" y="66"/>
                  </a:lnTo>
                  <a:lnTo>
                    <a:pt x="88" y="66"/>
                  </a:lnTo>
                  <a:lnTo>
                    <a:pt x="88" y="38"/>
                  </a:lnTo>
                  <a:lnTo>
                    <a:pt x="62" y="38"/>
                  </a:ln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0" name="Freeform 13"/>
            <p:cNvSpPr>
              <a:spLocks/>
            </p:cNvSpPr>
            <p:nvPr/>
          </p:nvSpPr>
          <p:spPr bwMode="auto">
            <a:xfrm>
              <a:off x="1216025" y="6207125"/>
              <a:ext cx="203200" cy="279400"/>
            </a:xfrm>
            <a:custGeom>
              <a:avLst/>
              <a:gdLst>
                <a:gd name="T0" fmla="*/ 82 w 128"/>
                <a:gd name="T1" fmla="*/ 44 h 176"/>
                <a:gd name="T2" fmla="*/ 82 w 128"/>
                <a:gd name="T3" fmla="*/ 44 h 176"/>
                <a:gd name="T4" fmla="*/ 70 w 128"/>
                <a:gd name="T5" fmla="*/ 46 h 176"/>
                <a:gd name="T6" fmla="*/ 60 w 128"/>
                <a:gd name="T7" fmla="*/ 50 h 176"/>
                <a:gd name="T8" fmla="*/ 50 w 128"/>
                <a:gd name="T9" fmla="*/ 56 h 176"/>
                <a:gd name="T10" fmla="*/ 44 w 128"/>
                <a:gd name="T11" fmla="*/ 66 h 176"/>
                <a:gd name="T12" fmla="*/ 42 w 128"/>
                <a:gd name="T13" fmla="*/ 66 h 176"/>
                <a:gd name="T14" fmla="*/ 42 w 128"/>
                <a:gd name="T15" fmla="*/ 0 h 176"/>
                <a:gd name="T16" fmla="*/ 0 w 128"/>
                <a:gd name="T17" fmla="*/ 0 h 176"/>
                <a:gd name="T18" fmla="*/ 0 w 128"/>
                <a:gd name="T19" fmla="*/ 176 h 176"/>
                <a:gd name="T20" fmla="*/ 42 w 128"/>
                <a:gd name="T21" fmla="*/ 176 h 176"/>
                <a:gd name="T22" fmla="*/ 42 w 128"/>
                <a:gd name="T23" fmla="*/ 106 h 176"/>
                <a:gd name="T24" fmla="*/ 42 w 128"/>
                <a:gd name="T25" fmla="*/ 106 h 176"/>
                <a:gd name="T26" fmla="*/ 44 w 128"/>
                <a:gd name="T27" fmla="*/ 96 h 176"/>
                <a:gd name="T28" fmla="*/ 48 w 128"/>
                <a:gd name="T29" fmla="*/ 88 h 176"/>
                <a:gd name="T30" fmla="*/ 56 w 128"/>
                <a:gd name="T31" fmla="*/ 82 h 176"/>
                <a:gd name="T32" fmla="*/ 60 w 128"/>
                <a:gd name="T33" fmla="*/ 80 h 176"/>
                <a:gd name="T34" fmla="*/ 66 w 128"/>
                <a:gd name="T35" fmla="*/ 78 h 176"/>
                <a:gd name="T36" fmla="*/ 66 w 128"/>
                <a:gd name="T37" fmla="*/ 78 h 176"/>
                <a:gd name="T38" fmla="*/ 72 w 128"/>
                <a:gd name="T39" fmla="*/ 80 h 176"/>
                <a:gd name="T40" fmla="*/ 78 w 128"/>
                <a:gd name="T41" fmla="*/ 82 h 176"/>
                <a:gd name="T42" fmla="*/ 82 w 128"/>
                <a:gd name="T43" fmla="*/ 86 h 176"/>
                <a:gd name="T44" fmla="*/ 84 w 128"/>
                <a:gd name="T45" fmla="*/ 90 h 176"/>
                <a:gd name="T46" fmla="*/ 86 w 128"/>
                <a:gd name="T47" fmla="*/ 102 h 176"/>
                <a:gd name="T48" fmla="*/ 86 w 128"/>
                <a:gd name="T49" fmla="*/ 114 h 176"/>
                <a:gd name="T50" fmla="*/ 86 w 128"/>
                <a:gd name="T51" fmla="*/ 176 h 176"/>
                <a:gd name="T52" fmla="*/ 128 w 128"/>
                <a:gd name="T53" fmla="*/ 176 h 176"/>
                <a:gd name="T54" fmla="*/ 128 w 128"/>
                <a:gd name="T55" fmla="*/ 94 h 176"/>
                <a:gd name="T56" fmla="*/ 128 w 128"/>
                <a:gd name="T57" fmla="*/ 94 h 176"/>
                <a:gd name="T58" fmla="*/ 126 w 128"/>
                <a:gd name="T59" fmla="*/ 78 h 176"/>
                <a:gd name="T60" fmla="*/ 124 w 128"/>
                <a:gd name="T61" fmla="*/ 70 h 176"/>
                <a:gd name="T62" fmla="*/ 120 w 128"/>
                <a:gd name="T63" fmla="*/ 62 h 176"/>
                <a:gd name="T64" fmla="*/ 116 w 128"/>
                <a:gd name="T65" fmla="*/ 56 h 176"/>
                <a:gd name="T66" fmla="*/ 108 w 128"/>
                <a:gd name="T67" fmla="*/ 50 h 176"/>
                <a:gd name="T68" fmla="*/ 96 w 128"/>
                <a:gd name="T69" fmla="*/ 46 h 176"/>
                <a:gd name="T70" fmla="*/ 82 w 128"/>
                <a:gd name="T71" fmla="*/ 44 h 176"/>
                <a:gd name="T72" fmla="*/ 82 w 128"/>
                <a:gd name="T73" fmla="*/ 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76">
                  <a:moveTo>
                    <a:pt x="82" y="44"/>
                  </a:moveTo>
                  <a:lnTo>
                    <a:pt x="82" y="44"/>
                  </a:lnTo>
                  <a:lnTo>
                    <a:pt x="70" y="46"/>
                  </a:lnTo>
                  <a:lnTo>
                    <a:pt x="60" y="50"/>
                  </a:lnTo>
                  <a:lnTo>
                    <a:pt x="50" y="56"/>
                  </a:lnTo>
                  <a:lnTo>
                    <a:pt x="44" y="66"/>
                  </a:lnTo>
                  <a:lnTo>
                    <a:pt x="42" y="66"/>
                  </a:lnTo>
                  <a:lnTo>
                    <a:pt x="42" y="0"/>
                  </a:lnTo>
                  <a:lnTo>
                    <a:pt x="0" y="0"/>
                  </a:lnTo>
                  <a:lnTo>
                    <a:pt x="0" y="176"/>
                  </a:lnTo>
                  <a:lnTo>
                    <a:pt x="42" y="176"/>
                  </a:lnTo>
                  <a:lnTo>
                    <a:pt x="42" y="106"/>
                  </a:lnTo>
                  <a:lnTo>
                    <a:pt x="42" y="106"/>
                  </a:lnTo>
                  <a:lnTo>
                    <a:pt x="44" y="96"/>
                  </a:lnTo>
                  <a:lnTo>
                    <a:pt x="48" y="88"/>
                  </a:lnTo>
                  <a:lnTo>
                    <a:pt x="56" y="82"/>
                  </a:lnTo>
                  <a:lnTo>
                    <a:pt x="60" y="80"/>
                  </a:lnTo>
                  <a:lnTo>
                    <a:pt x="66" y="78"/>
                  </a:lnTo>
                  <a:lnTo>
                    <a:pt x="66" y="78"/>
                  </a:lnTo>
                  <a:lnTo>
                    <a:pt x="72" y="80"/>
                  </a:lnTo>
                  <a:lnTo>
                    <a:pt x="78" y="82"/>
                  </a:lnTo>
                  <a:lnTo>
                    <a:pt x="82" y="86"/>
                  </a:lnTo>
                  <a:lnTo>
                    <a:pt x="84" y="90"/>
                  </a:lnTo>
                  <a:lnTo>
                    <a:pt x="86" y="102"/>
                  </a:lnTo>
                  <a:lnTo>
                    <a:pt x="86" y="114"/>
                  </a:lnTo>
                  <a:lnTo>
                    <a:pt x="86" y="176"/>
                  </a:lnTo>
                  <a:lnTo>
                    <a:pt x="128" y="176"/>
                  </a:lnTo>
                  <a:lnTo>
                    <a:pt x="128" y="94"/>
                  </a:lnTo>
                  <a:lnTo>
                    <a:pt x="128" y="94"/>
                  </a:lnTo>
                  <a:lnTo>
                    <a:pt x="126" y="78"/>
                  </a:lnTo>
                  <a:lnTo>
                    <a:pt x="124" y="70"/>
                  </a:lnTo>
                  <a:lnTo>
                    <a:pt x="120" y="62"/>
                  </a:lnTo>
                  <a:lnTo>
                    <a:pt x="116" y="56"/>
                  </a:lnTo>
                  <a:lnTo>
                    <a:pt x="108" y="50"/>
                  </a:lnTo>
                  <a:lnTo>
                    <a:pt x="96" y="46"/>
                  </a:lnTo>
                  <a:lnTo>
                    <a:pt x="82" y="44"/>
                  </a:lnTo>
                  <a:lnTo>
                    <a:pt x="82"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1" name="Freeform 14"/>
            <p:cNvSpPr>
              <a:spLocks/>
            </p:cNvSpPr>
            <p:nvPr/>
          </p:nvSpPr>
          <p:spPr bwMode="auto">
            <a:xfrm>
              <a:off x="3479800" y="4943475"/>
              <a:ext cx="50800" cy="57150"/>
            </a:xfrm>
            <a:custGeom>
              <a:avLst/>
              <a:gdLst>
                <a:gd name="T0" fmla="*/ 12 w 32"/>
                <a:gd name="T1" fmla="*/ 36 h 36"/>
                <a:gd name="T2" fmla="*/ 18 w 32"/>
                <a:gd name="T3" fmla="*/ 36 h 36"/>
                <a:gd name="T4" fmla="*/ 18 w 32"/>
                <a:gd name="T5" fmla="*/ 6 h 36"/>
                <a:gd name="T6" fmla="*/ 32 w 32"/>
                <a:gd name="T7" fmla="*/ 6 h 36"/>
                <a:gd name="T8" fmla="*/ 32 w 32"/>
                <a:gd name="T9" fmla="*/ 0 h 36"/>
                <a:gd name="T10" fmla="*/ 0 w 32"/>
                <a:gd name="T11" fmla="*/ 0 h 36"/>
                <a:gd name="T12" fmla="*/ 0 w 32"/>
                <a:gd name="T13" fmla="*/ 6 h 36"/>
                <a:gd name="T14" fmla="*/ 12 w 32"/>
                <a:gd name="T15" fmla="*/ 6 h 36"/>
                <a:gd name="T16" fmla="*/ 12 w 32"/>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12" y="36"/>
                  </a:moveTo>
                  <a:lnTo>
                    <a:pt x="18" y="36"/>
                  </a:lnTo>
                  <a:lnTo>
                    <a:pt x="18" y="6"/>
                  </a:lnTo>
                  <a:lnTo>
                    <a:pt x="32" y="6"/>
                  </a:lnTo>
                  <a:lnTo>
                    <a:pt x="32" y="0"/>
                  </a:lnTo>
                  <a:lnTo>
                    <a:pt x="0" y="0"/>
                  </a:lnTo>
                  <a:lnTo>
                    <a:pt x="0" y="6"/>
                  </a:lnTo>
                  <a:lnTo>
                    <a:pt x="12" y="6"/>
                  </a:lnTo>
                  <a:lnTo>
                    <a:pt x="1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2" name="Freeform 15"/>
            <p:cNvSpPr>
              <a:spLocks/>
            </p:cNvSpPr>
            <p:nvPr/>
          </p:nvSpPr>
          <p:spPr bwMode="auto">
            <a:xfrm>
              <a:off x="3540125" y="4943475"/>
              <a:ext cx="63500" cy="57150"/>
            </a:xfrm>
            <a:custGeom>
              <a:avLst/>
              <a:gdLst>
                <a:gd name="T0" fmla="*/ 6 w 40"/>
                <a:gd name="T1" fmla="*/ 6 h 36"/>
                <a:gd name="T2" fmla="*/ 18 w 40"/>
                <a:gd name="T3" fmla="*/ 36 h 36"/>
                <a:gd name="T4" fmla="*/ 24 w 40"/>
                <a:gd name="T5" fmla="*/ 36 h 36"/>
                <a:gd name="T6" fmla="*/ 34 w 40"/>
                <a:gd name="T7" fmla="*/ 6 h 36"/>
                <a:gd name="T8" fmla="*/ 34 w 40"/>
                <a:gd name="T9" fmla="*/ 36 h 36"/>
                <a:gd name="T10" fmla="*/ 40 w 40"/>
                <a:gd name="T11" fmla="*/ 36 h 36"/>
                <a:gd name="T12" fmla="*/ 40 w 40"/>
                <a:gd name="T13" fmla="*/ 0 h 36"/>
                <a:gd name="T14" fmla="*/ 30 w 40"/>
                <a:gd name="T15" fmla="*/ 0 h 36"/>
                <a:gd name="T16" fmla="*/ 20 w 40"/>
                <a:gd name="T17" fmla="*/ 26 h 36"/>
                <a:gd name="T18" fmla="*/ 10 w 40"/>
                <a:gd name="T19" fmla="*/ 0 h 36"/>
                <a:gd name="T20" fmla="*/ 0 w 40"/>
                <a:gd name="T21" fmla="*/ 0 h 36"/>
                <a:gd name="T22" fmla="*/ 0 w 40"/>
                <a:gd name="T23" fmla="*/ 36 h 36"/>
                <a:gd name="T24" fmla="*/ 6 w 40"/>
                <a:gd name="T25" fmla="*/ 36 h 36"/>
                <a:gd name="T26" fmla="*/ 6 w 40"/>
                <a:gd name="T27"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36">
                  <a:moveTo>
                    <a:pt x="6" y="6"/>
                  </a:moveTo>
                  <a:lnTo>
                    <a:pt x="18" y="36"/>
                  </a:lnTo>
                  <a:lnTo>
                    <a:pt x="24" y="36"/>
                  </a:lnTo>
                  <a:lnTo>
                    <a:pt x="34" y="6"/>
                  </a:lnTo>
                  <a:lnTo>
                    <a:pt x="34" y="36"/>
                  </a:lnTo>
                  <a:lnTo>
                    <a:pt x="40" y="36"/>
                  </a:lnTo>
                  <a:lnTo>
                    <a:pt x="40" y="0"/>
                  </a:lnTo>
                  <a:lnTo>
                    <a:pt x="30" y="0"/>
                  </a:lnTo>
                  <a:lnTo>
                    <a:pt x="20" y="26"/>
                  </a:lnTo>
                  <a:lnTo>
                    <a:pt x="10" y="0"/>
                  </a:lnTo>
                  <a:lnTo>
                    <a:pt x="0" y="0"/>
                  </a:lnTo>
                  <a:lnTo>
                    <a:pt x="0" y="36"/>
                  </a:lnTo>
                  <a:lnTo>
                    <a:pt x="6" y="36"/>
                  </a:lnTo>
                  <a:lnTo>
                    <a:pt x="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33" name="Right Triangle 32"/>
          <p:cNvSpPr>
            <a:spLocks noChangeAspect="1"/>
          </p:cNvSpPr>
          <p:nvPr userDrawn="1"/>
        </p:nvSpPr>
        <p:spPr>
          <a:xfrm rot="16200000">
            <a:off x="8595360" y="6309360"/>
            <a:ext cx="548640" cy="548640"/>
          </a:xfrm>
          <a:prstGeom prst="rtTriangle">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black"/>
              </a:solidFill>
            </a:endParaRPr>
          </a:p>
        </p:txBody>
      </p:sp>
      <p:sp>
        <p:nvSpPr>
          <p:cNvPr id="34" name="TextBox 33"/>
          <p:cNvSpPr txBox="1"/>
          <p:nvPr userDrawn="1"/>
        </p:nvSpPr>
        <p:spPr>
          <a:xfrm>
            <a:off x="8750808" y="6565392"/>
            <a:ext cx="371907" cy="276999"/>
          </a:xfrm>
          <a:prstGeom prst="rect">
            <a:avLst/>
          </a:prstGeom>
          <a:noFill/>
        </p:spPr>
        <p:txBody>
          <a:bodyPr wrap="square" lIns="0" tIns="45720" bIns="45720" rtlCol="0">
            <a:noAutofit/>
          </a:bodyPr>
          <a:lstStyle/>
          <a:p>
            <a:pPr algn="r"/>
            <a:fld id="{C9E378D0-1123-4A2F-B616-8D9E05FF92D2}" type="slidenum">
              <a:rPr lang="en-US" sz="1200" spc="-40" smtClean="0">
                <a:solidFill>
                  <a:prstClr val="white"/>
                </a:solidFill>
                <a:latin typeface="Franklin Gothic Medium Cond"/>
              </a:rPr>
              <a:pPr algn="r"/>
              <a:t>‹#›</a:t>
            </a:fld>
            <a:endParaRPr lang="en-US" sz="1200" spc="-40" dirty="0">
              <a:solidFill>
                <a:prstClr val="white"/>
              </a:solidFill>
              <a:latin typeface="Franklin Gothic Medium Cond"/>
            </a:endParaRPr>
          </a:p>
        </p:txBody>
      </p:sp>
    </p:spTree>
    <p:extLst>
      <p:ext uri="{BB962C8B-B14F-4D97-AF65-F5344CB8AC3E}">
        <p14:creationId xmlns:p14="http://schemas.microsoft.com/office/powerpoint/2010/main" val="35441176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Lg Banner + Text: v01">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2926080"/>
          </a:xfrm>
          <a:prstGeom prst="rect">
            <a:avLst/>
          </a:prstGeom>
        </p:spPr>
      </p:pic>
      <p:sp>
        <p:nvSpPr>
          <p:cNvPr id="8" name="Snip Single Corner Rectangle 7"/>
          <p:cNvSpPr/>
          <p:nvPr userDrawn="1"/>
        </p:nvSpPr>
        <p:spPr>
          <a:xfrm flipH="1">
            <a:off x="0" y="1463040"/>
            <a:ext cx="9144000" cy="914400"/>
          </a:xfrm>
          <a:prstGeom prst="snip1Rect">
            <a:avLst>
              <a:gd name="adj" fmla="val 26577"/>
            </a:avLst>
          </a:prstGeom>
          <a:gradFill>
            <a:gsLst>
              <a:gs pos="0">
                <a:schemeClr val="accent3">
                  <a:alpha val="80000"/>
                </a:schemeClr>
              </a:gs>
              <a:gs pos="75000">
                <a:schemeClr val="accent3"/>
              </a:gs>
            </a:gsLst>
            <a:lin ang="5400000" scaled="0"/>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black"/>
              </a:solidFill>
            </a:endParaRPr>
          </a:p>
        </p:txBody>
      </p:sp>
      <p:sp>
        <p:nvSpPr>
          <p:cNvPr id="9" name="Snip Single Corner Rectangle 8"/>
          <p:cNvSpPr/>
          <p:nvPr userDrawn="1"/>
        </p:nvSpPr>
        <p:spPr>
          <a:xfrm flipV="1">
            <a:off x="0" y="2377440"/>
            <a:ext cx="9144000" cy="365760"/>
          </a:xfrm>
          <a:prstGeom prst="snip1Rect">
            <a:avLst>
              <a:gd name="adj" fmla="val 48199"/>
            </a:avLst>
          </a:prstGeom>
          <a:solidFill>
            <a:schemeClr val="tx2">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black"/>
              </a:solidFill>
            </a:endParaRPr>
          </a:p>
        </p:txBody>
      </p:sp>
      <p:sp>
        <p:nvSpPr>
          <p:cNvPr id="2" name="Title 1"/>
          <p:cNvSpPr>
            <a:spLocks noGrp="1"/>
          </p:cNvSpPr>
          <p:nvPr>
            <p:ph type="title"/>
          </p:nvPr>
        </p:nvSpPr>
        <p:spPr>
          <a:xfrm>
            <a:off x="457200" y="1554480"/>
            <a:ext cx="8229600" cy="82296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640080" y="3291840"/>
            <a:ext cx="7863840" cy="31089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0" hasCustomPrompt="1"/>
          </p:nvPr>
        </p:nvSpPr>
        <p:spPr>
          <a:xfrm>
            <a:off x="457200" y="2441448"/>
            <a:ext cx="8229600" cy="246888"/>
          </a:xfrm>
        </p:spPr>
        <p:txBody>
          <a:bodyPr lIns="0" rIns="0">
            <a:noAutofit/>
          </a:bodyPr>
          <a:lstStyle>
            <a:lvl1pPr marL="0" indent="0" algn="ctr">
              <a:lnSpc>
                <a:spcPct val="100000"/>
              </a:lnSpc>
              <a:spcBef>
                <a:spcPts val="0"/>
              </a:spcBef>
              <a:buNone/>
              <a:defRPr sz="1600" cap="all" spc="80" baseline="0">
                <a:solidFill>
                  <a:schemeClr val="bg1"/>
                </a:solidFill>
                <a:latin typeface="+mj-lt"/>
              </a:defRPr>
            </a:lvl1pPr>
          </a:lstStyle>
          <a:p>
            <a:pPr lvl="0"/>
            <a:r>
              <a:rPr lang="en-US" sz="1600" dirty="0" smtClean="0">
                <a:latin typeface="+mj-lt"/>
              </a:rPr>
              <a:t>More Detailed Subtitle can go here or be </a:t>
            </a:r>
            <a:r>
              <a:rPr lang="en-US" sz="1600" dirty="0" err="1" smtClean="0">
                <a:latin typeface="+mj-lt"/>
              </a:rPr>
              <a:t>deleteD</a:t>
            </a:r>
            <a:endParaRPr lang="en-US" dirty="0"/>
          </a:p>
        </p:txBody>
      </p:sp>
      <p:grpSp>
        <p:nvGrpSpPr>
          <p:cNvPr id="25" name="Group 24"/>
          <p:cNvGrpSpPr>
            <a:grpSpLocks noChangeAspect="1"/>
          </p:cNvGrpSpPr>
          <p:nvPr userDrawn="1"/>
        </p:nvGrpSpPr>
        <p:grpSpPr>
          <a:xfrm>
            <a:off x="7896792" y="6472678"/>
            <a:ext cx="640080" cy="294678"/>
            <a:chOff x="238125" y="4943475"/>
            <a:chExt cx="3365500" cy="1549400"/>
          </a:xfrm>
          <a:solidFill>
            <a:schemeClr val="bg2"/>
          </a:solidFill>
        </p:grpSpPr>
        <p:sp>
          <p:nvSpPr>
            <p:cNvPr id="26" name="Freeform 5"/>
            <p:cNvSpPr>
              <a:spLocks/>
            </p:cNvSpPr>
            <p:nvPr/>
          </p:nvSpPr>
          <p:spPr bwMode="auto">
            <a:xfrm>
              <a:off x="2482850" y="4943475"/>
              <a:ext cx="1120775" cy="1120775"/>
            </a:xfrm>
            <a:custGeom>
              <a:avLst/>
              <a:gdLst>
                <a:gd name="T0" fmla="*/ 662 w 706"/>
                <a:gd name="T1" fmla="*/ 308 h 706"/>
                <a:gd name="T2" fmla="*/ 706 w 706"/>
                <a:gd name="T3" fmla="*/ 264 h 706"/>
                <a:gd name="T4" fmla="*/ 706 w 706"/>
                <a:gd name="T5" fmla="*/ 132 h 706"/>
                <a:gd name="T6" fmla="*/ 574 w 706"/>
                <a:gd name="T7" fmla="*/ 0 h 706"/>
                <a:gd name="T8" fmla="*/ 132 w 706"/>
                <a:gd name="T9" fmla="*/ 0 h 706"/>
                <a:gd name="T10" fmla="*/ 0 w 706"/>
                <a:gd name="T11" fmla="*/ 132 h 706"/>
                <a:gd name="T12" fmla="*/ 0 w 706"/>
                <a:gd name="T13" fmla="*/ 308 h 706"/>
                <a:gd name="T14" fmla="*/ 0 w 706"/>
                <a:gd name="T15" fmla="*/ 574 h 706"/>
                <a:gd name="T16" fmla="*/ 132 w 706"/>
                <a:gd name="T17" fmla="*/ 706 h 706"/>
                <a:gd name="T18" fmla="*/ 574 w 706"/>
                <a:gd name="T19" fmla="*/ 706 h 706"/>
                <a:gd name="T20" fmla="*/ 706 w 706"/>
                <a:gd name="T21" fmla="*/ 574 h 706"/>
                <a:gd name="T22" fmla="*/ 706 w 706"/>
                <a:gd name="T23" fmla="*/ 442 h 706"/>
                <a:gd name="T24" fmla="*/ 662 w 706"/>
                <a:gd name="T25" fmla="*/ 396 h 706"/>
                <a:gd name="T26" fmla="*/ 442 w 706"/>
                <a:gd name="T27" fmla="*/ 396 h 706"/>
                <a:gd name="T28" fmla="*/ 442 w 706"/>
                <a:gd name="T29" fmla="*/ 442 h 706"/>
                <a:gd name="T30" fmla="*/ 264 w 706"/>
                <a:gd name="T31" fmla="*/ 442 h 706"/>
                <a:gd name="T32" fmla="*/ 264 w 706"/>
                <a:gd name="T33" fmla="*/ 264 h 706"/>
                <a:gd name="T34" fmla="*/ 442 w 706"/>
                <a:gd name="T35" fmla="*/ 264 h 706"/>
                <a:gd name="T36" fmla="*/ 442 w 706"/>
                <a:gd name="T37" fmla="*/ 308 h 706"/>
                <a:gd name="T38" fmla="*/ 662 w 706"/>
                <a:gd name="T39" fmla="*/ 30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6" h="706">
                  <a:moveTo>
                    <a:pt x="662" y="308"/>
                  </a:moveTo>
                  <a:lnTo>
                    <a:pt x="706" y="264"/>
                  </a:lnTo>
                  <a:lnTo>
                    <a:pt x="706" y="132"/>
                  </a:lnTo>
                  <a:lnTo>
                    <a:pt x="574" y="0"/>
                  </a:lnTo>
                  <a:lnTo>
                    <a:pt x="132" y="0"/>
                  </a:lnTo>
                  <a:lnTo>
                    <a:pt x="0" y="132"/>
                  </a:lnTo>
                  <a:lnTo>
                    <a:pt x="0" y="308"/>
                  </a:lnTo>
                  <a:lnTo>
                    <a:pt x="0" y="574"/>
                  </a:lnTo>
                  <a:lnTo>
                    <a:pt x="132" y="706"/>
                  </a:lnTo>
                  <a:lnTo>
                    <a:pt x="574" y="706"/>
                  </a:lnTo>
                  <a:lnTo>
                    <a:pt x="706" y="574"/>
                  </a:lnTo>
                  <a:lnTo>
                    <a:pt x="706" y="442"/>
                  </a:lnTo>
                  <a:lnTo>
                    <a:pt x="662" y="396"/>
                  </a:lnTo>
                  <a:lnTo>
                    <a:pt x="442" y="396"/>
                  </a:lnTo>
                  <a:lnTo>
                    <a:pt x="442" y="442"/>
                  </a:lnTo>
                  <a:lnTo>
                    <a:pt x="264" y="442"/>
                  </a:lnTo>
                  <a:lnTo>
                    <a:pt x="264" y="264"/>
                  </a:lnTo>
                  <a:lnTo>
                    <a:pt x="442" y="264"/>
                  </a:lnTo>
                  <a:lnTo>
                    <a:pt x="442" y="308"/>
                  </a:lnTo>
                  <a:lnTo>
                    <a:pt x="662" y="3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7" name="Freeform 6"/>
            <p:cNvSpPr>
              <a:spLocks/>
            </p:cNvSpPr>
            <p:nvPr/>
          </p:nvSpPr>
          <p:spPr bwMode="auto">
            <a:xfrm>
              <a:off x="238125" y="4943475"/>
              <a:ext cx="1120775" cy="1120775"/>
            </a:xfrm>
            <a:custGeom>
              <a:avLst/>
              <a:gdLst>
                <a:gd name="T0" fmla="*/ 220 w 706"/>
                <a:gd name="T1" fmla="*/ 706 h 706"/>
                <a:gd name="T2" fmla="*/ 266 w 706"/>
                <a:gd name="T3" fmla="*/ 662 h 706"/>
                <a:gd name="T4" fmla="*/ 266 w 706"/>
                <a:gd name="T5" fmla="*/ 486 h 706"/>
                <a:gd name="T6" fmla="*/ 486 w 706"/>
                <a:gd name="T7" fmla="*/ 706 h 706"/>
                <a:gd name="T8" fmla="*/ 662 w 706"/>
                <a:gd name="T9" fmla="*/ 706 h 706"/>
                <a:gd name="T10" fmla="*/ 706 w 706"/>
                <a:gd name="T11" fmla="*/ 662 h 706"/>
                <a:gd name="T12" fmla="*/ 706 w 706"/>
                <a:gd name="T13" fmla="*/ 44 h 706"/>
                <a:gd name="T14" fmla="*/ 662 w 706"/>
                <a:gd name="T15" fmla="*/ 0 h 706"/>
                <a:gd name="T16" fmla="*/ 486 w 706"/>
                <a:gd name="T17" fmla="*/ 0 h 706"/>
                <a:gd name="T18" fmla="*/ 442 w 706"/>
                <a:gd name="T19" fmla="*/ 44 h 706"/>
                <a:gd name="T20" fmla="*/ 442 w 706"/>
                <a:gd name="T21" fmla="*/ 220 h 706"/>
                <a:gd name="T22" fmla="*/ 220 w 706"/>
                <a:gd name="T23" fmla="*/ 0 h 706"/>
                <a:gd name="T24" fmla="*/ 44 w 706"/>
                <a:gd name="T25" fmla="*/ 0 h 706"/>
                <a:gd name="T26" fmla="*/ 0 w 706"/>
                <a:gd name="T27" fmla="*/ 44 h 706"/>
                <a:gd name="T28" fmla="*/ 0 w 706"/>
                <a:gd name="T29" fmla="*/ 662 h 706"/>
                <a:gd name="T30" fmla="*/ 44 w 706"/>
                <a:gd name="T31" fmla="*/ 706 h 706"/>
                <a:gd name="T32" fmla="*/ 220 w 706"/>
                <a:gd name="T33"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6" h="706">
                  <a:moveTo>
                    <a:pt x="220" y="706"/>
                  </a:moveTo>
                  <a:lnTo>
                    <a:pt x="266" y="662"/>
                  </a:lnTo>
                  <a:lnTo>
                    <a:pt x="266" y="486"/>
                  </a:lnTo>
                  <a:lnTo>
                    <a:pt x="486" y="706"/>
                  </a:lnTo>
                  <a:lnTo>
                    <a:pt x="662" y="706"/>
                  </a:lnTo>
                  <a:lnTo>
                    <a:pt x="706" y="662"/>
                  </a:lnTo>
                  <a:lnTo>
                    <a:pt x="706" y="44"/>
                  </a:lnTo>
                  <a:lnTo>
                    <a:pt x="662" y="0"/>
                  </a:lnTo>
                  <a:lnTo>
                    <a:pt x="486" y="0"/>
                  </a:lnTo>
                  <a:lnTo>
                    <a:pt x="442" y="44"/>
                  </a:lnTo>
                  <a:lnTo>
                    <a:pt x="442" y="220"/>
                  </a:lnTo>
                  <a:lnTo>
                    <a:pt x="220" y="0"/>
                  </a:lnTo>
                  <a:lnTo>
                    <a:pt x="44" y="0"/>
                  </a:lnTo>
                  <a:lnTo>
                    <a:pt x="0" y="44"/>
                  </a:lnTo>
                  <a:lnTo>
                    <a:pt x="0" y="662"/>
                  </a:lnTo>
                  <a:lnTo>
                    <a:pt x="44" y="706"/>
                  </a:lnTo>
                  <a:lnTo>
                    <a:pt x="220" y="7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8" name="Freeform 7"/>
            <p:cNvSpPr>
              <a:spLocks/>
            </p:cNvSpPr>
            <p:nvPr/>
          </p:nvSpPr>
          <p:spPr bwMode="auto">
            <a:xfrm>
              <a:off x="1358900" y="4943475"/>
              <a:ext cx="1123950" cy="1120775"/>
            </a:xfrm>
            <a:custGeom>
              <a:avLst/>
              <a:gdLst>
                <a:gd name="T0" fmla="*/ 708 w 708"/>
                <a:gd name="T1" fmla="*/ 44 h 706"/>
                <a:gd name="T2" fmla="*/ 664 w 708"/>
                <a:gd name="T3" fmla="*/ 0 h 706"/>
                <a:gd name="T4" fmla="*/ 486 w 708"/>
                <a:gd name="T5" fmla="*/ 0 h 706"/>
                <a:gd name="T6" fmla="*/ 442 w 708"/>
                <a:gd name="T7" fmla="*/ 44 h 706"/>
                <a:gd name="T8" fmla="*/ 442 w 708"/>
                <a:gd name="T9" fmla="*/ 132 h 706"/>
                <a:gd name="T10" fmla="*/ 354 w 708"/>
                <a:gd name="T11" fmla="*/ 220 h 706"/>
                <a:gd name="T12" fmla="*/ 266 w 708"/>
                <a:gd name="T13" fmla="*/ 132 h 706"/>
                <a:gd name="T14" fmla="*/ 266 w 708"/>
                <a:gd name="T15" fmla="*/ 44 h 706"/>
                <a:gd name="T16" fmla="*/ 222 w 708"/>
                <a:gd name="T17" fmla="*/ 0 h 706"/>
                <a:gd name="T18" fmla="*/ 46 w 708"/>
                <a:gd name="T19" fmla="*/ 0 h 706"/>
                <a:gd name="T20" fmla="*/ 0 w 708"/>
                <a:gd name="T21" fmla="*/ 44 h 706"/>
                <a:gd name="T22" fmla="*/ 0 w 708"/>
                <a:gd name="T23" fmla="*/ 308 h 706"/>
                <a:gd name="T24" fmla="*/ 222 w 708"/>
                <a:gd name="T25" fmla="*/ 530 h 706"/>
                <a:gd name="T26" fmla="*/ 222 w 708"/>
                <a:gd name="T27" fmla="*/ 662 h 706"/>
                <a:gd name="T28" fmla="*/ 266 w 708"/>
                <a:gd name="T29" fmla="*/ 706 h 706"/>
                <a:gd name="T30" fmla="*/ 442 w 708"/>
                <a:gd name="T31" fmla="*/ 706 h 706"/>
                <a:gd name="T32" fmla="*/ 486 w 708"/>
                <a:gd name="T33" fmla="*/ 662 h 706"/>
                <a:gd name="T34" fmla="*/ 486 w 708"/>
                <a:gd name="T35" fmla="*/ 530 h 706"/>
                <a:gd name="T36" fmla="*/ 708 w 708"/>
                <a:gd name="T37" fmla="*/ 308 h 706"/>
                <a:gd name="T38" fmla="*/ 708 w 708"/>
                <a:gd name="T39" fmla="*/ 132 h 706"/>
                <a:gd name="T40" fmla="*/ 708 w 708"/>
                <a:gd name="T41" fmla="*/ 44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8" h="706">
                  <a:moveTo>
                    <a:pt x="708" y="44"/>
                  </a:moveTo>
                  <a:lnTo>
                    <a:pt x="664" y="0"/>
                  </a:lnTo>
                  <a:lnTo>
                    <a:pt x="486" y="0"/>
                  </a:lnTo>
                  <a:lnTo>
                    <a:pt x="442" y="44"/>
                  </a:lnTo>
                  <a:lnTo>
                    <a:pt x="442" y="132"/>
                  </a:lnTo>
                  <a:lnTo>
                    <a:pt x="354" y="220"/>
                  </a:lnTo>
                  <a:lnTo>
                    <a:pt x="266" y="132"/>
                  </a:lnTo>
                  <a:lnTo>
                    <a:pt x="266" y="44"/>
                  </a:lnTo>
                  <a:lnTo>
                    <a:pt x="222" y="0"/>
                  </a:lnTo>
                  <a:lnTo>
                    <a:pt x="46" y="0"/>
                  </a:lnTo>
                  <a:lnTo>
                    <a:pt x="0" y="44"/>
                  </a:lnTo>
                  <a:lnTo>
                    <a:pt x="0" y="308"/>
                  </a:lnTo>
                  <a:lnTo>
                    <a:pt x="222" y="530"/>
                  </a:lnTo>
                  <a:lnTo>
                    <a:pt x="222" y="662"/>
                  </a:lnTo>
                  <a:lnTo>
                    <a:pt x="266" y="706"/>
                  </a:lnTo>
                  <a:lnTo>
                    <a:pt x="442" y="706"/>
                  </a:lnTo>
                  <a:lnTo>
                    <a:pt x="486" y="662"/>
                  </a:lnTo>
                  <a:lnTo>
                    <a:pt x="486" y="530"/>
                  </a:lnTo>
                  <a:lnTo>
                    <a:pt x="708" y="308"/>
                  </a:lnTo>
                  <a:lnTo>
                    <a:pt x="708" y="132"/>
                  </a:lnTo>
                  <a:lnTo>
                    <a:pt x="708"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9" name="Freeform 8"/>
            <p:cNvSpPr>
              <a:spLocks/>
            </p:cNvSpPr>
            <p:nvPr/>
          </p:nvSpPr>
          <p:spPr bwMode="auto">
            <a:xfrm>
              <a:off x="241300" y="6207125"/>
              <a:ext cx="241300" cy="279400"/>
            </a:xfrm>
            <a:custGeom>
              <a:avLst/>
              <a:gdLst>
                <a:gd name="T0" fmla="*/ 106 w 152"/>
                <a:gd name="T1" fmla="*/ 64 h 176"/>
                <a:gd name="T2" fmla="*/ 46 w 152"/>
                <a:gd name="T3" fmla="*/ 64 h 176"/>
                <a:gd name="T4" fmla="*/ 46 w 152"/>
                <a:gd name="T5" fmla="*/ 0 h 176"/>
                <a:gd name="T6" fmla="*/ 0 w 152"/>
                <a:gd name="T7" fmla="*/ 0 h 176"/>
                <a:gd name="T8" fmla="*/ 0 w 152"/>
                <a:gd name="T9" fmla="*/ 176 h 176"/>
                <a:gd name="T10" fmla="*/ 46 w 152"/>
                <a:gd name="T11" fmla="*/ 176 h 176"/>
                <a:gd name="T12" fmla="*/ 46 w 152"/>
                <a:gd name="T13" fmla="*/ 104 h 176"/>
                <a:gd name="T14" fmla="*/ 106 w 152"/>
                <a:gd name="T15" fmla="*/ 104 h 176"/>
                <a:gd name="T16" fmla="*/ 106 w 152"/>
                <a:gd name="T17" fmla="*/ 176 h 176"/>
                <a:gd name="T18" fmla="*/ 152 w 152"/>
                <a:gd name="T19" fmla="*/ 176 h 176"/>
                <a:gd name="T20" fmla="*/ 152 w 152"/>
                <a:gd name="T21" fmla="*/ 0 h 176"/>
                <a:gd name="T22" fmla="*/ 106 w 152"/>
                <a:gd name="T23" fmla="*/ 0 h 176"/>
                <a:gd name="T24" fmla="*/ 106 w 152"/>
                <a:gd name="T25" fmla="*/ 6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76">
                  <a:moveTo>
                    <a:pt x="106" y="64"/>
                  </a:moveTo>
                  <a:lnTo>
                    <a:pt x="46" y="64"/>
                  </a:lnTo>
                  <a:lnTo>
                    <a:pt x="46" y="0"/>
                  </a:lnTo>
                  <a:lnTo>
                    <a:pt x="0" y="0"/>
                  </a:lnTo>
                  <a:lnTo>
                    <a:pt x="0" y="176"/>
                  </a:lnTo>
                  <a:lnTo>
                    <a:pt x="46" y="176"/>
                  </a:lnTo>
                  <a:lnTo>
                    <a:pt x="46" y="104"/>
                  </a:lnTo>
                  <a:lnTo>
                    <a:pt x="106" y="104"/>
                  </a:lnTo>
                  <a:lnTo>
                    <a:pt x="106" y="176"/>
                  </a:lnTo>
                  <a:lnTo>
                    <a:pt x="152" y="176"/>
                  </a:lnTo>
                  <a:lnTo>
                    <a:pt x="152" y="0"/>
                  </a:lnTo>
                  <a:lnTo>
                    <a:pt x="106" y="0"/>
                  </a:lnTo>
                  <a:lnTo>
                    <a:pt x="106"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0" name="Freeform 9"/>
            <p:cNvSpPr>
              <a:spLocks noEditPoints="1"/>
            </p:cNvSpPr>
            <p:nvPr/>
          </p:nvSpPr>
          <p:spPr bwMode="auto">
            <a:xfrm>
              <a:off x="508000" y="6276975"/>
              <a:ext cx="215900" cy="215900"/>
            </a:xfrm>
            <a:custGeom>
              <a:avLst/>
              <a:gdLst>
                <a:gd name="T0" fmla="*/ 68 w 136"/>
                <a:gd name="T1" fmla="*/ 0 h 136"/>
                <a:gd name="T2" fmla="*/ 68 w 136"/>
                <a:gd name="T3" fmla="*/ 0 h 136"/>
                <a:gd name="T4" fmla="*/ 56 w 136"/>
                <a:gd name="T5" fmla="*/ 2 h 136"/>
                <a:gd name="T6" fmla="*/ 42 w 136"/>
                <a:gd name="T7" fmla="*/ 6 h 136"/>
                <a:gd name="T8" fmla="*/ 30 w 136"/>
                <a:gd name="T9" fmla="*/ 12 h 136"/>
                <a:gd name="T10" fmla="*/ 20 w 136"/>
                <a:gd name="T11" fmla="*/ 20 h 136"/>
                <a:gd name="T12" fmla="*/ 12 w 136"/>
                <a:gd name="T13" fmla="*/ 30 h 136"/>
                <a:gd name="T14" fmla="*/ 6 w 136"/>
                <a:gd name="T15" fmla="*/ 40 h 136"/>
                <a:gd name="T16" fmla="*/ 2 w 136"/>
                <a:gd name="T17" fmla="*/ 54 h 136"/>
                <a:gd name="T18" fmla="*/ 0 w 136"/>
                <a:gd name="T19" fmla="*/ 68 h 136"/>
                <a:gd name="T20" fmla="*/ 0 w 136"/>
                <a:gd name="T21" fmla="*/ 68 h 136"/>
                <a:gd name="T22" fmla="*/ 2 w 136"/>
                <a:gd name="T23" fmla="*/ 82 h 136"/>
                <a:gd name="T24" fmla="*/ 6 w 136"/>
                <a:gd name="T25" fmla="*/ 96 h 136"/>
                <a:gd name="T26" fmla="*/ 12 w 136"/>
                <a:gd name="T27" fmla="*/ 108 h 136"/>
                <a:gd name="T28" fmla="*/ 20 w 136"/>
                <a:gd name="T29" fmla="*/ 118 h 136"/>
                <a:gd name="T30" fmla="*/ 30 w 136"/>
                <a:gd name="T31" fmla="*/ 126 h 136"/>
                <a:gd name="T32" fmla="*/ 42 w 136"/>
                <a:gd name="T33" fmla="*/ 130 h 136"/>
                <a:gd name="T34" fmla="*/ 54 w 136"/>
                <a:gd name="T35" fmla="*/ 134 h 136"/>
                <a:gd name="T36" fmla="*/ 70 w 136"/>
                <a:gd name="T37" fmla="*/ 136 h 136"/>
                <a:gd name="T38" fmla="*/ 70 w 136"/>
                <a:gd name="T39" fmla="*/ 136 h 136"/>
                <a:gd name="T40" fmla="*/ 80 w 136"/>
                <a:gd name="T41" fmla="*/ 134 h 136"/>
                <a:gd name="T42" fmla="*/ 90 w 136"/>
                <a:gd name="T43" fmla="*/ 134 h 136"/>
                <a:gd name="T44" fmla="*/ 100 w 136"/>
                <a:gd name="T45" fmla="*/ 130 h 136"/>
                <a:gd name="T46" fmla="*/ 110 w 136"/>
                <a:gd name="T47" fmla="*/ 126 h 136"/>
                <a:gd name="T48" fmla="*/ 118 w 136"/>
                <a:gd name="T49" fmla="*/ 120 h 136"/>
                <a:gd name="T50" fmla="*/ 124 w 136"/>
                <a:gd name="T51" fmla="*/ 112 h 136"/>
                <a:gd name="T52" fmla="*/ 130 w 136"/>
                <a:gd name="T53" fmla="*/ 104 h 136"/>
                <a:gd name="T54" fmla="*/ 134 w 136"/>
                <a:gd name="T55" fmla="*/ 94 h 136"/>
                <a:gd name="T56" fmla="*/ 94 w 136"/>
                <a:gd name="T57" fmla="*/ 94 h 136"/>
                <a:gd name="T58" fmla="*/ 94 w 136"/>
                <a:gd name="T59" fmla="*/ 94 h 136"/>
                <a:gd name="T60" fmla="*/ 90 w 136"/>
                <a:gd name="T61" fmla="*/ 100 h 136"/>
                <a:gd name="T62" fmla="*/ 84 w 136"/>
                <a:gd name="T63" fmla="*/ 104 h 136"/>
                <a:gd name="T64" fmla="*/ 78 w 136"/>
                <a:gd name="T65" fmla="*/ 106 h 136"/>
                <a:gd name="T66" fmla="*/ 70 w 136"/>
                <a:gd name="T67" fmla="*/ 108 h 136"/>
                <a:gd name="T68" fmla="*/ 70 w 136"/>
                <a:gd name="T69" fmla="*/ 108 h 136"/>
                <a:gd name="T70" fmla="*/ 58 w 136"/>
                <a:gd name="T71" fmla="*/ 106 h 136"/>
                <a:gd name="T72" fmla="*/ 50 w 136"/>
                <a:gd name="T73" fmla="*/ 100 h 136"/>
                <a:gd name="T74" fmla="*/ 44 w 136"/>
                <a:gd name="T75" fmla="*/ 90 h 136"/>
                <a:gd name="T76" fmla="*/ 42 w 136"/>
                <a:gd name="T77" fmla="*/ 78 h 136"/>
                <a:gd name="T78" fmla="*/ 136 w 136"/>
                <a:gd name="T79" fmla="*/ 78 h 136"/>
                <a:gd name="T80" fmla="*/ 136 w 136"/>
                <a:gd name="T81" fmla="*/ 78 h 136"/>
                <a:gd name="T82" fmla="*/ 134 w 136"/>
                <a:gd name="T83" fmla="*/ 62 h 136"/>
                <a:gd name="T84" fmla="*/ 132 w 136"/>
                <a:gd name="T85" fmla="*/ 48 h 136"/>
                <a:gd name="T86" fmla="*/ 128 w 136"/>
                <a:gd name="T87" fmla="*/ 34 h 136"/>
                <a:gd name="T88" fmla="*/ 120 w 136"/>
                <a:gd name="T89" fmla="*/ 24 h 136"/>
                <a:gd name="T90" fmla="*/ 110 w 136"/>
                <a:gd name="T91" fmla="*/ 14 h 136"/>
                <a:gd name="T92" fmla="*/ 98 w 136"/>
                <a:gd name="T93" fmla="*/ 6 h 136"/>
                <a:gd name="T94" fmla="*/ 84 w 136"/>
                <a:gd name="T95" fmla="*/ 2 h 136"/>
                <a:gd name="T96" fmla="*/ 68 w 136"/>
                <a:gd name="T97" fmla="*/ 0 h 136"/>
                <a:gd name="T98" fmla="*/ 68 w 136"/>
                <a:gd name="T99" fmla="*/ 0 h 136"/>
                <a:gd name="T100" fmla="*/ 42 w 136"/>
                <a:gd name="T101" fmla="*/ 54 h 136"/>
                <a:gd name="T102" fmla="*/ 42 w 136"/>
                <a:gd name="T103" fmla="*/ 54 h 136"/>
                <a:gd name="T104" fmla="*/ 44 w 136"/>
                <a:gd name="T105" fmla="*/ 44 h 136"/>
                <a:gd name="T106" fmla="*/ 50 w 136"/>
                <a:gd name="T107" fmla="*/ 36 h 136"/>
                <a:gd name="T108" fmla="*/ 58 w 136"/>
                <a:gd name="T109" fmla="*/ 30 h 136"/>
                <a:gd name="T110" fmla="*/ 68 w 136"/>
                <a:gd name="T111" fmla="*/ 28 h 136"/>
                <a:gd name="T112" fmla="*/ 68 w 136"/>
                <a:gd name="T113" fmla="*/ 28 h 136"/>
                <a:gd name="T114" fmla="*/ 78 w 136"/>
                <a:gd name="T115" fmla="*/ 30 h 136"/>
                <a:gd name="T116" fmla="*/ 86 w 136"/>
                <a:gd name="T117" fmla="*/ 36 h 136"/>
                <a:gd name="T118" fmla="*/ 92 w 136"/>
                <a:gd name="T119" fmla="*/ 44 h 136"/>
                <a:gd name="T120" fmla="*/ 94 w 136"/>
                <a:gd name="T121" fmla="*/ 54 h 136"/>
                <a:gd name="T122" fmla="*/ 42 w 136"/>
                <a:gd name="T123" fmla="*/ 5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6" h="136">
                  <a:moveTo>
                    <a:pt x="68" y="0"/>
                  </a:moveTo>
                  <a:lnTo>
                    <a:pt x="68" y="0"/>
                  </a:lnTo>
                  <a:lnTo>
                    <a:pt x="56" y="2"/>
                  </a:lnTo>
                  <a:lnTo>
                    <a:pt x="42" y="6"/>
                  </a:lnTo>
                  <a:lnTo>
                    <a:pt x="30" y="12"/>
                  </a:lnTo>
                  <a:lnTo>
                    <a:pt x="20" y="20"/>
                  </a:lnTo>
                  <a:lnTo>
                    <a:pt x="12" y="30"/>
                  </a:lnTo>
                  <a:lnTo>
                    <a:pt x="6" y="40"/>
                  </a:lnTo>
                  <a:lnTo>
                    <a:pt x="2" y="54"/>
                  </a:lnTo>
                  <a:lnTo>
                    <a:pt x="0" y="68"/>
                  </a:lnTo>
                  <a:lnTo>
                    <a:pt x="0" y="68"/>
                  </a:lnTo>
                  <a:lnTo>
                    <a:pt x="2" y="82"/>
                  </a:lnTo>
                  <a:lnTo>
                    <a:pt x="6" y="96"/>
                  </a:lnTo>
                  <a:lnTo>
                    <a:pt x="12" y="108"/>
                  </a:lnTo>
                  <a:lnTo>
                    <a:pt x="20" y="118"/>
                  </a:lnTo>
                  <a:lnTo>
                    <a:pt x="30" y="126"/>
                  </a:lnTo>
                  <a:lnTo>
                    <a:pt x="42" y="130"/>
                  </a:lnTo>
                  <a:lnTo>
                    <a:pt x="54" y="134"/>
                  </a:lnTo>
                  <a:lnTo>
                    <a:pt x="70" y="136"/>
                  </a:lnTo>
                  <a:lnTo>
                    <a:pt x="70" y="136"/>
                  </a:lnTo>
                  <a:lnTo>
                    <a:pt x="80" y="134"/>
                  </a:lnTo>
                  <a:lnTo>
                    <a:pt x="90" y="134"/>
                  </a:lnTo>
                  <a:lnTo>
                    <a:pt x="100" y="130"/>
                  </a:lnTo>
                  <a:lnTo>
                    <a:pt x="110" y="126"/>
                  </a:lnTo>
                  <a:lnTo>
                    <a:pt x="118" y="120"/>
                  </a:lnTo>
                  <a:lnTo>
                    <a:pt x="124" y="112"/>
                  </a:lnTo>
                  <a:lnTo>
                    <a:pt x="130" y="104"/>
                  </a:lnTo>
                  <a:lnTo>
                    <a:pt x="134" y="94"/>
                  </a:lnTo>
                  <a:lnTo>
                    <a:pt x="94" y="94"/>
                  </a:lnTo>
                  <a:lnTo>
                    <a:pt x="94" y="94"/>
                  </a:lnTo>
                  <a:lnTo>
                    <a:pt x="90" y="100"/>
                  </a:lnTo>
                  <a:lnTo>
                    <a:pt x="84" y="104"/>
                  </a:lnTo>
                  <a:lnTo>
                    <a:pt x="78" y="106"/>
                  </a:lnTo>
                  <a:lnTo>
                    <a:pt x="70" y="108"/>
                  </a:lnTo>
                  <a:lnTo>
                    <a:pt x="70" y="108"/>
                  </a:lnTo>
                  <a:lnTo>
                    <a:pt x="58" y="106"/>
                  </a:lnTo>
                  <a:lnTo>
                    <a:pt x="50" y="100"/>
                  </a:lnTo>
                  <a:lnTo>
                    <a:pt x="44" y="90"/>
                  </a:lnTo>
                  <a:lnTo>
                    <a:pt x="42" y="78"/>
                  </a:lnTo>
                  <a:lnTo>
                    <a:pt x="136" y="78"/>
                  </a:lnTo>
                  <a:lnTo>
                    <a:pt x="136" y="78"/>
                  </a:lnTo>
                  <a:lnTo>
                    <a:pt x="134" y="62"/>
                  </a:lnTo>
                  <a:lnTo>
                    <a:pt x="132" y="48"/>
                  </a:lnTo>
                  <a:lnTo>
                    <a:pt x="128" y="34"/>
                  </a:lnTo>
                  <a:lnTo>
                    <a:pt x="120" y="24"/>
                  </a:lnTo>
                  <a:lnTo>
                    <a:pt x="110" y="14"/>
                  </a:lnTo>
                  <a:lnTo>
                    <a:pt x="98" y="6"/>
                  </a:lnTo>
                  <a:lnTo>
                    <a:pt x="84" y="2"/>
                  </a:lnTo>
                  <a:lnTo>
                    <a:pt x="68" y="0"/>
                  </a:lnTo>
                  <a:lnTo>
                    <a:pt x="68" y="0"/>
                  </a:lnTo>
                  <a:close/>
                  <a:moveTo>
                    <a:pt x="42" y="54"/>
                  </a:moveTo>
                  <a:lnTo>
                    <a:pt x="42" y="54"/>
                  </a:lnTo>
                  <a:lnTo>
                    <a:pt x="44" y="44"/>
                  </a:lnTo>
                  <a:lnTo>
                    <a:pt x="50" y="36"/>
                  </a:lnTo>
                  <a:lnTo>
                    <a:pt x="58" y="30"/>
                  </a:lnTo>
                  <a:lnTo>
                    <a:pt x="68" y="28"/>
                  </a:lnTo>
                  <a:lnTo>
                    <a:pt x="68" y="28"/>
                  </a:lnTo>
                  <a:lnTo>
                    <a:pt x="78" y="30"/>
                  </a:lnTo>
                  <a:lnTo>
                    <a:pt x="86" y="36"/>
                  </a:lnTo>
                  <a:lnTo>
                    <a:pt x="92" y="44"/>
                  </a:lnTo>
                  <a:lnTo>
                    <a:pt x="94" y="54"/>
                  </a:lnTo>
                  <a:lnTo>
                    <a:pt x="42"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1" name="Freeform 10"/>
            <p:cNvSpPr>
              <a:spLocks noEditPoints="1"/>
            </p:cNvSpPr>
            <p:nvPr/>
          </p:nvSpPr>
          <p:spPr bwMode="auto">
            <a:xfrm>
              <a:off x="736600" y="6276975"/>
              <a:ext cx="206375" cy="215900"/>
            </a:xfrm>
            <a:custGeom>
              <a:avLst/>
              <a:gdLst>
                <a:gd name="T0" fmla="*/ 124 w 130"/>
                <a:gd name="T1" fmla="*/ 44 h 136"/>
                <a:gd name="T2" fmla="*/ 120 w 130"/>
                <a:gd name="T3" fmla="*/ 22 h 136"/>
                <a:gd name="T4" fmla="*/ 106 w 130"/>
                <a:gd name="T5" fmla="*/ 8 h 136"/>
                <a:gd name="T6" fmla="*/ 88 w 130"/>
                <a:gd name="T7" fmla="*/ 2 h 136"/>
                <a:gd name="T8" fmla="*/ 66 w 130"/>
                <a:gd name="T9" fmla="*/ 0 h 136"/>
                <a:gd name="T10" fmla="*/ 34 w 130"/>
                <a:gd name="T11" fmla="*/ 6 h 136"/>
                <a:gd name="T12" fmla="*/ 24 w 130"/>
                <a:gd name="T13" fmla="*/ 10 h 136"/>
                <a:gd name="T14" fmla="*/ 10 w 130"/>
                <a:gd name="T15" fmla="*/ 22 h 136"/>
                <a:gd name="T16" fmla="*/ 4 w 130"/>
                <a:gd name="T17" fmla="*/ 44 h 136"/>
                <a:gd name="T18" fmla="*/ 44 w 130"/>
                <a:gd name="T19" fmla="*/ 44 h 136"/>
                <a:gd name="T20" fmla="*/ 50 w 130"/>
                <a:gd name="T21" fmla="*/ 32 h 136"/>
                <a:gd name="T22" fmla="*/ 64 w 130"/>
                <a:gd name="T23" fmla="*/ 28 h 136"/>
                <a:gd name="T24" fmla="*/ 72 w 130"/>
                <a:gd name="T25" fmla="*/ 28 h 136"/>
                <a:gd name="T26" fmla="*/ 82 w 130"/>
                <a:gd name="T27" fmla="*/ 34 h 136"/>
                <a:gd name="T28" fmla="*/ 84 w 130"/>
                <a:gd name="T29" fmla="*/ 40 h 136"/>
                <a:gd name="T30" fmla="*/ 82 w 130"/>
                <a:gd name="T31" fmla="*/ 50 h 136"/>
                <a:gd name="T32" fmla="*/ 74 w 130"/>
                <a:gd name="T33" fmla="*/ 52 h 136"/>
                <a:gd name="T34" fmla="*/ 50 w 130"/>
                <a:gd name="T35" fmla="*/ 56 h 136"/>
                <a:gd name="T36" fmla="*/ 26 w 130"/>
                <a:gd name="T37" fmla="*/ 62 h 136"/>
                <a:gd name="T38" fmla="*/ 8 w 130"/>
                <a:gd name="T39" fmla="*/ 74 h 136"/>
                <a:gd name="T40" fmla="*/ 0 w 130"/>
                <a:gd name="T41" fmla="*/ 96 h 136"/>
                <a:gd name="T42" fmla="*/ 0 w 130"/>
                <a:gd name="T43" fmla="*/ 106 h 136"/>
                <a:gd name="T44" fmla="*/ 6 w 130"/>
                <a:gd name="T45" fmla="*/ 120 h 136"/>
                <a:gd name="T46" fmla="*/ 18 w 130"/>
                <a:gd name="T47" fmla="*/ 130 h 136"/>
                <a:gd name="T48" fmla="*/ 34 w 130"/>
                <a:gd name="T49" fmla="*/ 134 h 136"/>
                <a:gd name="T50" fmla="*/ 44 w 130"/>
                <a:gd name="T51" fmla="*/ 136 h 136"/>
                <a:gd name="T52" fmla="*/ 66 w 130"/>
                <a:gd name="T53" fmla="*/ 132 h 136"/>
                <a:gd name="T54" fmla="*/ 86 w 130"/>
                <a:gd name="T55" fmla="*/ 120 h 136"/>
                <a:gd name="T56" fmla="*/ 88 w 130"/>
                <a:gd name="T57" fmla="*/ 132 h 136"/>
                <a:gd name="T58" fmla="*/ 130 w 130"/>
                <a:gd name="T59" fmla="*/ 132 h 136"/>
                <a:gd name="T60" fmla="*/ 126 w 130"/>
                <a:gd name="T61" fmla="*/ 116 h 136"/>
                <a:gd name="T62" fmla="*/ 124 w 130"/>
                <a:gd name="T63" fmla="*/ 44 h 136"/>
                <a:gd name="T64" fmla="*/ 58 w 130"/>
                <a:gd name="T65" fmla="*/ 110 h 136"/>
                <a:gd name="T66" fmla="*/ 46 w 130"/>
                <a:gd name="T67" fmla="*/ 106 h 136"/>
                <a:gd name="T68" fmla="*/ 42 w 130"/>
                <a:gd name="T69" fmla="*/ 96 h 136"/>
                <a:gd name="T70" fmla="*/ 42 w 130"/>
                <a:gd name="T71" fmla="*/ 88 h 136"/>
                <a:gd name="T72" fmla="*/ 52 w 130"/>
                <a:gd name="T73" fmla="*/ 82 h 136"/>
                <a:gd name="T74" fmla="*/ 58 w 130"/>
                <a:gd name="T75" fmla="*/ 78 h 136"/>
                <a:gd name="T76" fmla="*/ 80 w 130"/>
                <a:gd name="T77" fmla="*/ 74 h 136"/>
                <a:gd name="T78" fmla="*/ 84 w 130"/>
                <a:gd name="T79" fmla="*/ 72 h 136"/>
                <a:gd name="T80" fmla="*/ 82 w 130"/>
                <a:gd name="T81" fmla="*/ 96 h 136"/>
                <a:gd name="T82" fmla="*/ 76 w 130"/>
                <a:gd name="T83" fmla="*/ 104 h 136"/>
                <a:gd name="T84" fmla="*/ 66 w 130"/>
                <a:gd name="T85" fmla="*/ 110 h 136"/>
                <a:gd name="T86" fmla="*/ 58 w 130"/>
                <a:gd name="T87" fmla="*/ 11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0" h="136">
                  <a:moveTo>
                    <a:pt x="124" y="44"/>
                  </a:moveTo>
                  <a:lnTo>
                    <a:pt x="124" y="44"/>
                  </a:lnTo>
                  <a:lnTo>
                    <a:pt x="124" y="32"/>
                  </a:lnTo>
                  <a:lnTo>
                    <a:pt x="120" y="22"/>
                  </a:lnTo>
                  <a:lnTo>
                    <a:pt x="114" y="14"/>
                  </a:lnTo>
                  <a:lnTo>
                    <a:pt x="106" y="8"/>
                  </a:lnTo>
                  <a:lnTo>
                    <a:pt x="98" y="4"/>
                  </a:lnTo>
                  <a:lnTo>
                    <a:pt x="88" y="2"/>
                  </a:lnTo>
                  <a:lnTo>
                    <a:pt x="66" y="0"/>
                  </a:lnTo>
                  <a:lnTo>
                    <a:pt x="66" y="0"/>
                  </a:lnTo>
                  <a:lnTo>
                    <a:pt x="44" y="2"/>
                  </a:lnTo>
                  <a:lnTo>
                    <a:pt x="34" y="6"/>
                  </a:lnTo>
                  <a:lnTo>
                    <a:pt x="24" y="10"/>
                  </a:lnTo>
                  <a:lnTo>
                    <a:pt x="24" y="10"/>
                  </a:lnTo>
                  <a:lnTo>
                    <a:pt x="16" y="16"/>
                  </a:lnTo>
                  <a:lnTo>
                    <a:pt x="10" y="22"/>
                  </a:lnTo>
                  <a:lnTo>
                    <a:pt x="6" y="32"/>
                  </a:lnTo>
                  <a:lnTo>
                    <a:pt x="4" y="44"/>
                  </a:lnTo>
                  <a:lnTo>
                    <a:pt x="44" y="44"/>
                  </a:lnTo>
                  <a:lnTo>
                    <a:pt x="44" y="44"/>
                  </a:lnTo>
                  <a:lnTo>
                    <a:pt x="46" y="36"/>
                  </a:lnTo>
                  <a:lnTo>
                    <a:pt x="50" y="32"/>
                  </a:lnTo>
                  <a:lnTo>
                    <a:pt x="56" y="28"/>
                  </a:lnTo>
                  <a:lnTo>
                    <a:pt x="64" y="28"/>
                  </a:lnTo>
                  <a:lnTo>
                    <a:pt x="64" y="28"/>
                  </a:lnTo>
                  <a:lnTo>
                    <a:pt x="72" y="28"/>
                  </a:lnTo>
                  <a:lnTo>
                    <a:pt x="78" y="30"/>
                  </a:lnTo>
                  <a:lnTo>
                    <a:pt x="82" y="34"/>
                  </a:lnTo>
                  <a:lnTo>
                    <a:pt x="84" y="40"/>
                  </a:lnTo>
                  <a:lnTo>
                    <a:pt x="84" y="40"/>
                  </a:lnTo>
                  <a:lnTo>
                    <a:pt x="84" y="46"/>
                  </a:lnTo>
                  <a:lnTo>
                    <a:pt x="82" y="50"/>
                  </a:lnTo>
                  <a:lnTo>
                    <a:pt x="78" y="52"/>
                  </a:lnTo>
                  <a:lnTo>
                    <a:pt x="74" y="52"/>
                  </a:lnTo>
                  <a:lnTo>
                    <a:pt x="74" y="52"/>
                  </a:lnTo>
                  <a:lnTo>
                    <a:pt x="50" y="56"/>
                  </a:lnTo>
                  <a:lnTo>
                    <a:pt x="38" y="58"/>
                  </a:lnTo>
                  <a:lnTo>
                    <a:pt x="26" y="62"/>
                  </a:lnTo>
                  <a:lnTo>
                    <a:pt x="16" y="66"/>
                  </a:lnTo>
                  <a:lnTo>
                    <a:pt x="8" y="74"/>
                  </a:lnTo>
                  <a:lnTo>
                    <a:pt x="2" y="84"/>
                  </a:lnTo>
                  <a:lnTo>
                    <a:pt x="0" y="96"/>
                  </a:lnTo>
                  <a:lnTo>
                    <a:pt x="0" y="96"/>
                  </a:lnTo>
                  <a:lnTo>
                    <a:pt x="0" y="106"/>
                  </a:lnTo>
                  <a:lnTo>
                    <a:pt x="2" y="114"/>
                  </a:lnTo>
                  <a:lnTo>
                    <a:pt x="6" y="120"/>
                  </a:lnTo>
                  <a:lnTo>
                    <a:pt x="12" y="126"/>
                  </a:lnTo>
                  <a:lnTo>
                    <a:pt x="18" y="130"/>
                  </a:lnTo>
                  <a:lnTo>
                    <a:pt x="26" y="134"/>
                  </a:lnTo>
                  <a:lnTo>
                    <a:pt x="34" y="134"/>
                  </a:lnTo>
                  <a:lnTo>
                    <a:pt x="44" y="136"/>
                  </a:lnTo>
                  <a:lnTo>
                    <a:pt x="44" y="136"/>
                  </a:lnTo>
                  <a:lnTo>
                    <a:pt x="54" y="134"/>
                  </a:lnTo>
                  <a:lnTo>
                    <a:pt x="66" y="132"/>
                  </a:lnTo>
                  <a:lnTo>
                    <a:pt x="76" y="128"/>
                  </a:lnTo>
                  <a:lnTo>
                    <a:pt x="86" y="120"/>
                  </a:lnTo>
                  <a:lnTo>
                    <a:pt x="86" y="120"/>
                  </a:lnTo>
                  <a:lnTo>
                    <a:pt x="88" y="132"/>
                  </a:lnTo>
                  <a:lnTo>
                    <a:pt x="130" y="132"/>
                  </a:lnTo>
                  <a:lnTo>
                    <a:pt x="130" y="132"/>
                  </a:lnTo>
                  <a:lnTo>
                    <a:pt x="126" y="124"/>
                  </a:lnTo>
                  <a:lnTo>
                    <a:pt x="126" y="116"/>
                  </a:lnTo>
                  <a:lnTo>
                    <a:pt x="124" y="100"/>
                  </a:lnTo>
                  <a:lnTo>
                    <a:pt x="124" y="44"/>
                  </a:lnTo>
                  <a:close/>
                  <a:moveTo>
                    <a:pt x="58" y="110"/>
                  </a:moveTo>
                  <a:lnTo>
                    <a:pt x="58" y="110"/>
                  </a:lnTo>
                  <a:lnTo>
                    <a:pt x="52" y="108"/>
                  </a:lnTo>
                  <a:lnTo>
                    <a:pt x="46" y="106"/>
                  </a:lnTo>
                  <a:lnTo>
                    <a:pt x="42" y="102"/>
                  </a:lnTo>
                  <a:lnTo>
                    <a:pt x="42" y="96"/>
                  </a:lnTo>
                  <a:lnTo>
                    <a:pt x="42" y="96"/>
                  </a:lnTo>
                  <a:lnTo>
                    <a:pt x="42" y="88"/>
                  </a:lnTo>
                  <a:lnTo>
                    <a:pt x="46" y="84"/>
                  </a:lnTo>
                  <a:lnTo>
                    <a:pt x="52" y="82"/>
                  </a:lnTo>
                  <a:lnTo>
                    <a:pt x="58" y="78"/>
                  </a:lnTo>
                  <a:lnTo>
                    <a:pt x="58" y="78"/>
                  </a:lnTo>
                  <a:lnTo>
                    <a:pt x="72" y="76"/>
                  </a:lnTo>
                  <a:lnTo>
                    <a:pt x="80" y="74"/>
                  </a:lnTo>
                  <a:lnTo>
                    <a:pt x="84" y="72"/>
                  </a:lnTo>
                  <a:lnTo>
                    <a:pt x="84" y="72"/>
                  </a:lnTo>
                  <a:lnTo>
                    <a:pt x="84" y="90"/>
                  </a:lnTo>
                  <a:lnTo>
                    <a:pt x="82" y="96"/>
                  </a:lnTo>
                  <a:lnTo>
                    <a:pt x="80" y="100"/>
                  </a:lnTo>
                  <a:lnTo>
                    <a:pt x="76" y="104"/>
                  </a:lnTo>
                  <a:lnTo>
                    <a:pt x="72" y="108"/>
                  </a:lnTo>
                  <a:lnTo>
                    <a:pt x="66" y="110"/>
                  </a:lnTo>
                  <a:lnTo>
                    <a:pt x="58" y="110"/>
                  </a:lnTo>
                  <a:lnTo>
                    <a:pt x="58"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2" name="Rectangle 11"/>
            <p:cNvSpPr>
              <a:spLocks noChangeArrowheads="1"/>
            </p:cNvSpPr>
            <p:nvPr/>
          </p:nvSpPr>
          <p:spPr bwMode="auto">
            <a:xfrm>
              <a:off x="971550" y="6207125"/>
              <a:ext cx="66675" cy="279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3" name="Freeform 12"/>
            <p:cNvSpPr>
              <a:spLocks/>
            </p:cNvSpPr>
            <p:nvPr/>
          </p:nvSpPr>
          <p:spPr bwMode="auto">
            <a:xfrm>
              <a:off x="1057275" y="6223000"/>
              <a:ext cx="139700" cy="266700"/>
            </a:xfrm>
            <a:custGeom>
              <a:avLst/>
              <a:gdLst>
                <a:gd name="T0" fmla="*/ 62 w 88"/>
                <a:gd name="T1" fmla="*/ 0 h 168"/>
                <a:gd name="T2" fmla="*/ 20 w 88"/>
                <a:gd name="T3" fmla="*/ 0 h 168"/>
                <a:gd name="T4" fmla="*/ 20 w 88"/>
                <a:gd name="T5" fmla="*/ 38 h 168"/>
                <a:gd name="T6" fmla="*/ 0 w 88"/>
                <a:gd name="T7" fmla="*/ 38 h 168"/>
                <a:gd name="T8" fmla="*/ 0 w 88"/>
                <a:gd name="T9" fmla="*/ 66 h 168"/>
                <a:gd name="T10" fmla="*/ 20 w 88"/>
                <a:gd name="T11" fmla="*/ 66 h 168"/>
                <a:gd name="T12" fmla="*/ 20 w 88"/>
                <a:gd name="T13" fmla="*/ 122 h 168"/>
                <a:gd name="T14" fmla="*/ 20 w 88"/>
                <a:gd name="T15" fmla="*/ 122 h 168"/>
                <a:gd name="T16" fmla="*/ 20 w 88"/>
                <a:gd name="T17" fmla="*/ 134 h 168"/>
                <a:gd name="T18" fmla="*/ 22 w 88"/>
                <a:gd name="T19" fmla="*/ 144 h 168"/>
                <a:gd name="T20" fmla="*/ 26 w 88"/>
                <a:gd name="T21" fmla="*/ 152 h 168"/>
                <a:gd name="T22" fmla="*/ 30 w 88"/>
                <a:gd name="T23" fmla="*/ 158 h 168"/>
                <a:gd name="T24" fmla="*/ 36 w 88"/>
                <a:gd name="T25" fmla="*/ 162 h 168"/>
                <a:gd name="T26" fmla="*/ 44 w 88"/>
                <a:gd name="T27" fmla="*/ 164 h 168"/>
                <a:gd name="T28" fmla="*/ 54 w 88"/>
                <a:gd name="T29" fmla="*/ 166 h 168"/>
                <a:gd name="T30" fmla="*/ 66 w 88"/>
                <a:gd name="T31" fmla="*/ 168 h 168"/>
                <a:gd name="T32" fmla="*/ 66 w 88"/>
                <a:gd name="T33" fmla="*/ 168 h 168"/>
                <a:gd name="T34" fmla="*/ 88 w 88"/>
                <a:gd name="T35" fmla="*/ 166 h 168"/>
                <a:gd name="T36" fmla="*/ 88 w 88"/>
                <a:gd name="T37" fmla="*/ 136 h 168"/>
                <a:gd name="T38" fmla="*/ 88 w 88"/>
                <a:gd name="T39" fmla="*/ 136 h 168"/>
                <a:gd name="T40" fmla="*/ 78 w 88"/>
                <a:gd name="T41" fmla="*/ 136 h 168"/>
                <a:gd name="T42" fmla="*/ 78 w 88"/>
                <a:gd name="T43" fmla="*/ 136 h 168"/>
                <a:gd name="T44" fmla="*/ 72 w 88"/>
                <a:gd name="T45" fmla="*/ 136 h 168"/>
                <a:gd name="T46" fmla="*/ 66 w 88"/>
                <a:gd name="T47" fmla="*/ 134 h 168"/>
                <a:gd name="T48" fmla="*/ 64 w 88"/>
                <a:gd name="T49" fmla="*/ 130 h 168"/>
                <a:gd name="T50" fmla="*/ 62 w 88"/>
                <a:gd name="T51" fmla="*/ 124 h 168"/>
                <a:gd name="T52" fmla="*/ 62 w 88"/>
                <a:gd name="T53" fmla="*/ 66 h 168"/>
                <a:gd name="T54" fmla="*/ 88 w 88"/>
                <a:gd name="T55" fmla="*/ 66 h 168"/>
                <a:gd name="T56" fmla="*/ 88 w 88"/>
                <a:gd name="T57" fmla="*/ 38 h 168"/>
                <a:gd name="T58" fmla="*/ 62 w 88"/>
                <a:gd name="T59" fmla="*/ 38 h 168"/>
                <a:gd name="T60" fmla="*/ 62 w 88"/>
                <a:gd name="T6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68">
                  <a:moveTo>
                    <a:pt x="62" y="0"/>
                  </a:moveTo>
                  <a:lnTo>
                    <a:pt x="20" y="0"/>
                  </a:lnTo>
                  <a:lnTo>
                    <a:pt x="20" y="38"/>
                  </a:lnTo>
                  <a:lnTo>
                    <a:pt x="0" y="38"/>
                  </a:lnTo>
                  <a:lnTo>
                    <a:pt x="0" y="66"/>
                  </a:lnTo>
                  <a:lnTo>
                    <a:pt x="20" y="66"/>
                  </a:lnTo>
                  <a:lnTo>
                    <a:pt x="20" y="122"/>
                  </a:lnTo>
                  <a:lnTo>
                    <a:pt x="20" y="122"/>
                  </a:lnTo>
                  <a:lnTo>
                    <a:pt x="20" y="134"/>
                  </a:lnTo>
                  <a:lnTo>
                    <a:pt x="22" y="144"/>
                  </a:lnTo>
                  <a:lnTo>
                    <a:pt x="26" y="152"/>
                  </a:lnTo>
                  <a:lnTo>
                    <a:pt x="30" y="158"/>
                  </a:lnTo>
                  <a:lnTo>
                    <a:pt x="36" y="162"/>
                  </a:lnTo>
                  <a:lnTo>
                    <a:pt x="44" y="164"/>
                  </a:lnTo>
                  <a:lnTo>
                    <a:pt x="54" y="166"/>
                  </a:lnTo>
                  <a:lnTo>
                    <a:pt x="66" y="168"/>
                  </a:lnTo>
                  <a:lnTo>
                    <a:pt x="66" y="168"/>
                  </a:lnTo>
                  <a:lnTo>
                    <a:pt x="88" y="166"/>
                  </a:lnTo>
                  <a:lnTo>
                    <a:pt x="88" y="136"/>
                  </a:lnTo>
                  <a:lnTo>
                    <a:pt x="88" y="136"/>
                  </a:lnTo>
                  <a:lnTo>
                    <a:pt x="78" y="136"/>
                  </a:lnTo>
                  <a:lnTo>
                    <a:pt x="78" y="136"/>
                  </a:lnTo>
                  <a:lnTo>
                    <a:pt x="72" y="136"/>
                  </a:lnTo>
                  <a:lnTo>
                    <a:pt x="66" y="134"/>
                  </a:lnTo>
                  <a:lnTo>
                    <a:pt x="64" y="130"/>
                  </a:lnTo>
                  <a:lnTo>
                    <a:pt x="62" y="124"/>
                  </a:lnTo>
                  <a:lnTo>
                    <a:pt x="62" y="66"/>
                  </a:lnTo>
                  <a:lnTo>
                    <a:pt x="88" y="66"/>
                  </a:lnTo>
                  <a:lnTo>
                    <a:pt x="88" y="38"/>
                  </a:lnTo>
                  <a:lnTo>
                    <a:pt x="62" y="38"/>
                  </a:ln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4" name="Freeform 13"/>
            <p:cNvSpPr>
              <a:spLocks/>
            </p:cNvSpPr>
            <p:nvPr/>
          </p:nvSpPr>
          <p:spPr bwMode="auto">
            <a:xfrm>
              <a:off x="1216025" y="6207125"/>
              <a:ext cx="203200" cy="279400"/>
            </a:xfrm>
            <a:custGeom>
              <a:avLst/>
              <a:gdLst>
                <a:gd name="T0" fmla="*/ 82 w 128"/>
                <a:gd name="T1" fmla="*/ 44 h 176"/>
                <a:gd name="T2" fmla="*/ 82 w 128"/>
                <a:gd name="T3" fmla="*/ 44 h 176"/>
                <a:gd name="T4" fmla="*/ 70 w 128"/>
                <a:gd name="T5" fmla="*/ 46 h 176"/>
                <a:gd name="T6" fmla="*/ 60 w 128"/>
                <a:gd name="T7" fmla="*/ 50 h 176"/>
                <a:gd name="T8" fmla="*/ 50 w 128"/>
                <a:gd name="T9" fmla="*/ 56 h 176"/>
                <a:gd name="T10" fmla="*/ 44 w 128"/>
                <a:gd name="T11" fmla="*/ 66 h 176"/>
                <a:gd name="T12" fmla="*/ 42 w 128"/>
                <a:gd name="T13" fmla="*/ 66 h 176"/>
                <a:gd name="T14" fmla="*/ 42 w 128"/>
                <a:gd name="T15" fmla="*/ 0 h 176"/>
                <a:gd name="T16" fmla="*/ 0 w 128"/>
                <a:gd name="T17" fmla="*/ 0 h 176"/>
                <a:gd name="T18" fmla="*/ 0 w 128"/>
                <a:gd name="T19" fmla="*/ 176 h 176"/>
                <a:gd name="T20" fmla="*/ 42 w 128"/>
                <a:gd name="T21" fmla="*/ 176 h 176"/>
                <a:gd name="T22" fmla="*/ 42 w 128"/>
                <a:gd name="T23" fmla="*/ 106 h 176"/>
                <a:gd name="T24" fmla="*/ 42 w 128"/>
                <a:gd name="T25" fmla="*/ 106 h 176"/>
                <a:gd name="T26" fmla="*/ 44 w 128"/>
                <a:gd name="T27" fmla="*/ 96 h 176"/>
                <a:gd name="T28" fmla="*/ 48 w 128"/>
                <a:gd name="T29" fmla="*/ 88 h 176"/>
                <a:gd name="T30" fmla="*/ 56 w 128"/>
                <a:gd name="T31" fmla="*/ 82 h 176"/>
                <a:gd name="T32" fmla="*/ 60 w 128"/>
                <a:gd name="T33" fmla="*/ 80 h 176"/>
                <a:gd name="T34" fmla="*/ 66 w 128"/>
                <a:gd name="T35" fmla="*/ 78 h 176"/>
                <a:gd name="T36" fmla="*/ 66 w 128"/>
                <a:gd name="T37" fmla="*/ 78 h 176"/>
                <a:gd name="T38" fmla="*/ 72 w 128"/>
                <a:gd name="T39" fmla="*/ 80 h 176"/>
                <a:gd name="T40" fmla="*/ 78 w 128"/>
                <a:gd name="T41" fmla="*/ 82 h 176"/>
                <a:gd name="T42" fmla="*/ 82 w 128"/>
                <a:gd name="T43" fmla="*/ 86 h 176"/>
                <a:gd name="T44" fmla="*/ 84 w 128"/>
                <a:gd name="T45" fmla="*/ 90 h 176"/>
                <a:gd name="T46" fmla="*/ 86 w 128"/>
                <a:gd name="T47" fmla="*/ 102 h 176"/>
                <a:gd name="T48" fmla="*/ 86 w 128"/>
                <a:gd name="T49" fmla="*/ 114 h 176"/>
                <a:gd name="T50" fmla="*/ 86 w 128"/>
                <a:gd name="T51" fmla="*/ 176 h 176"/>
                <a:gd name="T52" fmla="*/ 128 w 128"/>
                <a:gd name="T53" fmla="*/ 176 h 176"/>
                <a:gd name="T54" fmla="*/ 128 w 128"/>
                <a:gd name="T55" fmla="*/ 94 h 176"/>
                <a:gd name="T56" fmla="*/ 128 w 128"/>
                <a:gd name="T57" fmla="*/ 94 h 176"/>
                <a:gd name="T58" fmla="*/ 126 w 128"/>
                <a:gd name="T59" fmla="*/ 78 h 176"/>
                <a:gd name="T60" fmla="*/ 124 w 128"/>
                <a:gd name="T61" fmla="*/ 70 h 176"/>
                <a:gd name="T62" fmla="*/ 120 w 128"/>
                <a:gd name="T63" fmla="*/ 62 h 176"/>
                <a:gd name="T64" fmla="*/ 116 w 128"/>
                <a:gd name="T65" fmla="*/ 56 h 176"/>
                <a:gd name="T66" fmla="*/ 108 w 128"/>
                <a:gd name="T67" fmla="*/ 50 h 176"/>
                <a:gd name="T68" fmla="*/ 96 w 128"/>
                <a:gd name="T69" fmla="*/ 46 h 176"/>
                <a:gd name="T70" fmla="*/ 82 w 128"/>
                <a:gd name="T71" fmla="*/ 44 h 176"/>
                <a:gd name="T72" fmla="*/ 82 w 128"/>
                <a:gd name="T73" fmla="*/ 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76">
                  <a:moveTo>
                    <a:pt x="82" y="44"/>
                  </a:moveTo>
                  <a:lnTo>
                    <a:pt x="82" y="44"/>
                  </a:lnTo>
                  <a:lnTo>
                    <a:pt x="70" y="46"/>
                  </a:lnTo>
                  <a:lnTo>
                    <a:pt x="60" y="50"/>
                  </a:lnTo>
                  <a:lnTo>
                    <a:pt x="50" y="56"/>
                  </a:lnTo>
                  <a:lnTo>
                    <a:pt x="44" y="66"/>
                  </a:lnTo>
                  <a:lnTo>
                    <a:pt x="42" y="66"/>
                  </a:lnTo>
                  <a:lnTo>
                    <a:pt x="42" y="0"/>
                  </a:lnTo>
                  <a:lnTo>
                    <a:pt x="0" y="0"/>
                  </a:lnTo>
                  <a:lnTo>
                    <a:pt x="0" y="176"/>
                  </a:lnTo>
                  <a:lnTo>
                    <a:pt x="42" y="176"/>
                  </a:lnTo>
                  <a:lnTo>
                    <a:pt x="42" y="106"/>
                  </a:lnTo>
                  <a:lnTo>
                    <a:pt x="42" y="106"/>
                  </a:lnTo>
                  <a:lnTo>
                    <a:pt x="44" y="96"/>
                  </a:lnTo>
                  <a:lnTo>
                    <a:pt x="48" y="88"/>
                  </a:lnTo>
                  <a:lnTo>
                    <a:pt x="56" y="82"/>
                  </a:lnTo>
                  <a:lnTo>
                    <a:pt x="60" y="80"/>
                  </a:lnTo>
                  <a:lnTo>
                    <a:pt x="66" y="78"/>
                  </a:lnTo>
                  <a:lnTo>
                    <a:pt x="66" y="78"/>
                  </a:lnTo>
                  <a:lnTo>
                    <a:pt x="72" y="80"/>
                  </a:lnTo>
                  <a:lnTo>
                    <a:pt x="78" y="82"/>
                  </a:lnTo>
                  <a:lnTo>
                    <a:pt x="82" y="86"/>
                  </a:lnTo>
                  <a:lnTo>
                    <a:pt x="84" y="90"/>
                  </a:lnTo>
                  <a:lnTo>
                    <a:pt x="86" y="102"/>
                  </a:lnTo>
                  <a:lnTo>
                    <a:pt x="86" y="114"/>
                  </a:lnTo>
                  <a:lnTo>
                    <a:pt x="86" y="176"/>
                  </a:lnTo>
                  <a:lnTo>
                    <a:pt x="128" y="176"/>
                  </a:lnTo>
                  <a:lnTo>
                    <a:pt x="128" y="94"/>
                  </a:lnTo>
                  <a:lnTo>
                    <a:pt x="128" y="94"/>
                  </a:lnTo>
                  <a:lnTo>
                    <a:pt x="126" y="78"/>
                  </a:lnTo>
                  <a:lnTo>
                    <a:pt x="124" y="70"/>
                  </a:lnTo>
                  <a:lnTo>
                    <a:pt x="120" y="62"/>
                  </a:lnTo>
                  <a:lnTo>
                    <a:pt x="116" y="56"/>
                  </a:lnTo>
                  <a:lnTo>
                    <a:pt x="108" y="50"/>
                  </a:lnTo>
                  <a:lnTo>
                    <a:pt x="96" y="46"/>
                  </a:lnTo>
                  <a:lnTo>
                    <a:pt x="82" y="44"/>
                  </a:lnTo>
                  <a:lnTo>
                    <a:pt x="82"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5" name="Freeform 14"/>
            <p:cNvSpPr>
              <a:spLocks/>
            </p:cNvSpPr>
            <p:nvPr/>
          </p:nvSpPr>
          <p:spPr bwMode="auto">
            <a:xfrm>
              <a:off x="3479800" y="4943475"/>
              <a:ext cx="50800" cy="57150"/>
            </a:xfrm>
            <a:custGeom>
              <a:avLst/>
              <a:gdLst>
                <a:gd name="T0" fmla="*/ 12 w 32"/>
                <a:gd name="T1" fmla="*/ 36 h 36"/>
                <a:gd name="T2" fmla="*/ 18 w 32"/>
                <a:gd name="T3" fmla="*/ 36 h 36"/>
                <a:gd name="T4" fmla="*/ 18 w 32"/>
                <a:gd name="T5" fmla="*/ 6 h 36"/>
                <a:gd name="T6" fmla="*/ 32 w 32"/>
                <a:gd name="T7" fmla="*/ 6 h 36"/>
                <a:gd name="T8" fmla="*/ 32 w 32"/>
                <a:gd name="T9" fmla="*/ 0 h 36"/>
                <a:gd name="T10" fmla="*/ 0 w 32"/>
                <a:gd name="T11" fmla="*/ 0 h 36"/>
                <a:gd name="T12" fmla="*/ 0 w 32"/>
                <a:gd name="T13" fmla="*/ 6 h 36"/>
                <a:gd name="T14" fmla="*/ 12 w 32"/>
                <a:gd name="T15" fmla="*/ 6 h 36"/>
                <a:gd name="T16" fmla="*/ 12 w 32"/>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12" y="36"/>
                  </a:moveTo>
                  <a:lnTo>
                    <a:pt x="18" y="36"/>
                  </a:lnTo>
                  <a:lnTo>
                    <a:pt x="18" y="6"/>
                  </a:lnTo>
                  <a:lnTo>
                    <a:pt x="32" y="6"/>
                  </a:lnTo>
                  <a:lnTo>
                    <a:pt x="32" y="0"/>
                  </a:lnTo>
                  <a:lnTo>
                    <a:pt x="0" y="0"/>
                  </a:lnTo>
                  <a:lnTo>
                    <a:pt x="0" y="6"/>
                  </a:lnTo>
                  <a:lnTo>
                    <a:pt x="12" y="6"/>
                  </a:lnTo>
                  <a:lnTo>
                    <a:pt x="1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6" name="Freeform 15"/>
            <p:cNvSpPr>
              <a:spLocks/>
            </p:cNvSpPr>
            <p:nvPr/>
          </p:nvSpPr>
          <p:spPr bwMode="auto">
            <a:xfrm>
              <a:off x="3540125" y="4943475"/>
              <a:ext cx="63500" cy="57150"/>
            </a:xfrm>
            <a:custGeom>
              <a:avLst/>
              <a:gdLst>
                <a:gd name="T0" fmla="*/ 6 w 40"/>
                <a:gd name="T1" fmla="*/ 6 h 36"/>
                <a:gd name="T2" fmla="*/ 18 w 40"/>
                <a:gd name="T3" fmla="*/ 36 h 36"/>
                <a:gd name="T4" fmla="*/ 24 w 40"/>
                <a:gd name="T5" fmla="*/ 36 h 36"/>
                <a:gd name="T6" fmla="*/ 34 w 40"/>
                <a:gd name="T7" fmla="*/ 6 h 36"/>
                <a:gd name="T8" fmla="*/ 34 w 40"/>
                <a:gd name="T9" fmla="*/ 36 h 36"/>
                <a:gd name="T10" fmla="*/ 40 w 40"/>
                <a:gd name="T11" fmla="*/ 36 h 36"/>
                <a:gd name="T12" fmla="*/ 40 w 40"/>
                <a:gd name="T13" fmla="*/ 0 h 36"/>
                <a:gd name="T14" fmla="*/ 30 w 40"/>
                <a:gd name="T15" fmla="*/ 0 h 36"/>
                <a:gd name="T16" fmla="*/ 20 w 40"/>
                <a:gd name="T17" fmla="*/ 26 h 36"/>
                <a:gd name="T18" fmla="*/ 10 w 40"/>
                <a:gd name="T19" fmla="*/ 0 h 36"/>
                <a:gd name="T20" fmla="*/ 0 w 40"/>
                <a:gd name="T21" fmla="*/ 0 h 36"/>
                <a:gd name="T22" fmla="*/ 0 w 40"/>
                <a:gd name="T23" fmla="*/ 36 h 36"/>
                <a:gd name="T24" fmla="*/ 6 w 40"/>
                <a:gd name="T25" fmla="*/ 36 h 36"/>
                <a:gd name="T26" fmla="*/ 6 w 40"/>
                <a:gd name="T27"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36">
                  <a:moveTo>
                    <a:pt x="6" y="6"/>
                  </a:moveTo>
                  <a:lnTo>
                    <a:pt x="18" y="36"/>
                  </a:lnTo>
                  <a:lnTo>
                    <a:pt x="24" y="36"/>
                  </a:lnTo>
                  <a:lnTo>
                    <a:pt x="34" y="6"/>
                  </a:lnTo>
                  <a:lnTo>
                    <a:pt x="34" y="36"/>
                  </a:lnTo>
                  <a:lnTo>
                    <a:pt x="40" y="36"/>
                  </a:lnTo>
                  <a:lnTo>
                    <a:pt x="40" y="0"/>
                  </a:lnTo>
                  <a:lnTo>
                    <a:pt x="30" y="0"/>
                  </a:lnTo>
                  <a:lnTo>
                    <a:pt x="20" y="26"/>
                  </a:lnTo>
                  <a:lnTo>
                    <a:pt x="10" y="0"/>
                  </a:lnTo>
                  <a:lnTo>
                    <a:pt x="0" y="0"/>
                  </a:lnTo>
                  <a:lnTo>
                    <a:pt x="0" y="36"/>
                  </a:lnTo>
                  <a:lnTo>
                    <a:pt x="6" y="36"/>
                  </a:lnTo>
                  <a:lnTo>
                    <a:pt x="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37" name="Right Triangle 36"/>
          <p:cNvSpPr>
            <a:spLocks noChangeAspect="1"/>
          </p:cNvSpPr>
          <p:nvPr userDrawn="1"/>
        </p:nvSpPr>
        <p:spPr>
          <a:xfrm rot="16200000">
            <a:off x="8595360" y="6309360"/>
            <a:ext cx="548640" cy="548640"/>
          </a:xfrm>
          <a:prstGeom prst="rtTriangle">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black"/>
              </a:solidFill>
            </a:endParaRPr>
          </a:p>
        </p:txBody>
      </p:sp>
      <p:sp>
        <p:nvSpPr>
          <p:cNvPr id="38" name="TextBox 37"/>
          <p:cNvSpPr txBox="1"/>
          <p:nvPr userDrawn="1"/>
        </p:nvSpPr>
        <p:spPr>
          <a:xfrm>
            <a:off x="8750808" y="6565392"/>
            <a:ext cx="371907" cy="276999"/>
          </a:xfrm>
          <a:prstGeom prst="rect">
            <a:avLst/>
          </a:prstGeom>
          <a:noFill/>
        </p:spPr>
        <p:txBody>
          <a:bodyPr wrap="square" lIns="0" tIns="45720" bIns="45720" rtlCol="0">
            <a:noAutofit/>
          </a:bodyPr>
          <a:lstStyle/>
          <a:p>
            <a:pPr algn="r"/>
            <a:fld id="{C9E378D0-1123-4A2F-B616-8D9E05FF92D2}" type="slidenum">
              <a:rPr lang="en-US" sz="1200" spc="-40" smtClean="0">
                <a:solidFill>
                  <a:prstClr val="white"/>
                </a:solidFill>
                <a:latin typeface="Franklin Gothic Medium Cond"/>
              </a:rPr>
              <a:pPr algn="r"/>
              <a:t>‹#›</a:t>
            </a:fld>
            <a:endParaRPr lang="en-US" sz="1200" spc="-40" dirty="0">
              <a:solidFill>
                <a:prstClr val="white"/>
              </a:solidFill>
              <a:latin typeface="Franklin Gothic Medium Cond"/>
            </a:endParaRPr>
          </a:p>
        </p:txBody>
      </p:sp>
    </p:spTree>
    <p:extLst>
      <p:ext uri="{BB962C8B-B14F-4D97-AF65-F5344CB8AC3E}">
        <p14:creationId xmlns:p14="http://schemas.microsoft.com/office/powerpoint/2010/main" val="2833291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Lg Banner + Text: v02">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2926080"/>
          </a:xfrm>
          <a:prstGeom prst="rect">
            <a:avLst/>
          </a:prstGeom>
        </p:spPr>
      </p:pic>
      <p:sp>
        <p:nvSpPr>
          <p:cNvPr id="39" name="Snip Single Corner Rectangle 38"/>
          <p:cNvSpPr/>
          <p:nvPr/>
        </p:nvSpPr>
        <p:spPr>
          <a:xfrm flipH="1">
            <a:off x="0" y="1463040"/>
            <a:ext cx="9144000" cy="914400"/>
          </a:xfrm>
          <a:prstGeom prst="snip1Rect">
            <a:avLst>
              <a:gd name="adj" fmla="val 26577"/>
            </a:avLst>
          </a:prstGeom>
          <a:gradFill>
            <a:gsLst>
              <a:gs pos="0">
                <a:schemeClr val="accent3">
                  <a:alpha val="80000"/>
                </a:schemeClr>
              </a:gs>
              <a:gs pos="75000">
                <a:schemeClr val="accent3"/>
              </a:gs>
            </a:gsLst>
            <a:lin ang="5400000" scaled="0"/>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black"/>
              </a:solidFill>
            </a:endParaRPr>
          </a:p>
        </p:txBody>
      </p:sp>
      <p:sp>
        <p:nvSpPr>
          <p:cNvPr id="40" name="Snip Single Corner Rectangle 39"/>
          <p:cNvSpPr/>
          <p:nvPr/>
        </p:nvSpPr>
        <p:spPr>
          <a:xfrm flipV="1">
            <a:off x="0" y="2377440"/>
            <a:ext cx="9144000" cy="365760"/>
          </a:xfrm>
          <a:prstGeom prst="snip1Rect">
            <a:avLst>
              <a:gd name="adj" fmla="val 48199"/>
            </a:avLst>
          </a:prstGeom>
          <a:solidFill>
            <a:schemeClr val="tx2">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black"/>
              </a:solidFill>
            </a:endParaRPr>
          </a:p>
        </p:txBody>
      </p:sp>
      <p:sp>
        <p:nvSpPr>
          <p:cNvPr id="2" name="Title 1"/>
          <p:cNvSpPr>
            <a:spLocks noGrp="1"/>
          </p:cNvSpPr>
          <p:nvPr>
            <p:ph type="title"/>
          </p:nvPr>
        </p:nvSpPr>
        <p:spPr>
          <a:xfrm>
            <a:off x="457200" y="1554480"/>
            <a:ext cx="8229600" cy="82296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640080" y="3291840"/>
            <a:ext cx="7863840" cy="31089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0" hasCustomPrompt="1"/>
          </p:nvPr>
        </p:nvSpPr>
        <p:spPr>
          <a:xfrm>
            <a:off x="457200" y="2441448"/>
            <a:ext cx="8229600" cy="246888"/>
          </a:xfrm>
        </p:spPr>
        <p:txBody>
          <a:bodyPr lIns="0" rIns="0">
            <a:noAutofit/>
          </a:bodyPr>
          <a:lstStyle>
            <a:lvl1pPr marL="0" indent="0" algn="ctr">
              <a:lnSpc>
                <a:spcPct val="100000"/>
              </a:lnSpc>
              <a:spcBef>
                <a:spcPts val="0"/>
              </a:spcBef>
              <a:buNone/>
              <a:defRPr sz="1600" cap="all" spc="80" baseline="0">
                <a:solidFill>
                  <a:schemeClr val="bg1"/>
                </a:solidFill>
                <a:latin typeface="+mj-lt"/>
              </a:defRPr>
            </a:lvl1pPr>
          </a:lstStyle>
          <a:p>
            <a:pPr lvl="0"/>
            <a:r>
              <a:rPr lang="en-US" sz="1600" dirty="0" smtClean="0">
                <a:latin typeface="+mj-lt"/>
              </a:rPr>
              <a:t>More Detailed Subtitle can go here or be </a:t>
            </a:r>
            <a:r>
              <a:rPr lang="en-US" sz="1600" dirty="0" err="1" smtClean="0">
                <a:latin typeface="+mj-lt"/>
              </a:rPr>
              <a:t>deleteD</a:t>
            </a:r>
            <a:endParaRPr lang="en-US" dirty="0"/>
          </a:p>
        </p:txBody>
      </p:sp>
      <p:grpSp>
        <p:nvGrpSpPr>
          <p:cNvPr id="41" name="Group 40"/>
          <p:cNvGrpSpPr>
            <a:grpSpLocks noChangeAspect="1"/>
          </p:cNvGrpSpPr>
          <p:nvPr userDrawn="1"/>
        </p:nvGrpSpPr>
        <p:grpSpPr>
          <a:xfrm>
            <a:off x="7896792" y="6472678"/>
            <a:ext cx="640080" cy="294678"/>
            <a:chOff x="238125" y="4943475"/>
            <a:chExt cx="3365500" cy="1549400"/>
          </a:xfrm>
          <a:solidFill>
            <a:schemeClr val="bg2"/>
          </a:solidFill>
        </p:grpSpPr>
        <p:sp>
          <p:nvSpPr>
            <p:cNvPr id="42" name="Freeform 5"/>
            <p:cNvSpPr>
              <a:spLocks/>
            </p:cNvSpPr>
            <p:nvPr/>
          </p:nvSpPr>
          <p:spPr bwMode="auto">
            <a:xfrm>
              <a:off x="2482850" y="4943475"/>
              <a:ext cx="1120775" cy="1120775"/>
            </a:xfrm>
            <a:custGeom>
              <a:avLst/>
              <a:gdLst>
                <a:gd name="T0" fmla="*/ 662 w 706"/>
                <a:gd name="T1" fmla="*/ 308 h 706"/>
                <a:gd name="T2" fmla="*/ 706 w 706"/>
                <a:gd name="T3" fmla="*/ 264 h 706"/>
                <a:gd name="T4" fmla="*/ 706 w 706"/>
                <a:gd name="T5" fmla="*/ 132 h 706"/>
                <a:gd name="T6" fmla="*/ 574 w 706"/>
                <a:gd name="T7" fmla="*/ 0 h 706"/>
                <a:gd name="T8" fmla="*/ 132 w 706"/>
                <a:gd name="T9" fmla="*/ 0 h 706"/>
                <a:gd name="T10" fmla="*/ 0 w 706"/>
                <a:gd name="T11" fmla="*/ 132 h 706"/>
                <a:gd name="T12" fmla="*/ 0 w 706"/>
                <a:gd name="T13" fmla="*/ 308 h 706"/>
                <a:gd name="T14" fmla="*/ 0 w 706"/>
                <a:gd name="T15" fmla="*/ 574 h 706"/>
                <a:gd name="T16" fmla="*/ 132 w 706"/>
                <a:gd name="T17" fmla="*/ 706 h 706"/>
                <a:gd name="T18" fmla="*/ 574 w 706"/>
                <a:gd name="T19" fmla="*/ 706 h 706"/>
                <a:gd name="T20" fmla="*/ 706 w 706"/>
                <a:gd name="T21" fmla="*/ 574 h 706"/>
                <a:gd name="T22" fmla="*/ 706 w 706"/>
                <a:gd name="T23" fmla="*/ 442 h 706"/>
                <a:gd name="T24" fmla="*/ 662 w 706"/>
                <a:gd name="T25" fmla="*/ 396 h 706"/>
                <a:gd name="T26" fmla="*/ 442 w 706"/>
                <a:gd name="T27" fmla="*/ 396 h 706"/>
                <a:gd name="T28" fmla="*/ 442 w 706"/>
                <a:gd name="T29" fmla="*/ 442 h 706"/>
                <a:gd name="T30" fmla="*/ 264 w 706"/>
                <a:gd name="T31" fmla="*/ 442 h 706"/>
                <a:gd name="T32" fmla="*/ 264 w 706"/>
                <a:gd name="T33" fmla="*/ 264 h 706"/>
                <a:gd name="T34" fmla="*/ 442 w 706"/>
                <a:gd name="T35" fmla="*/ 264 h 706"/>
                <a:gd name="T36" fmla="*/ 442 w 706"/>
                <a:gd name="T37" fmla="*/ 308 h 706"/>
                <a:gd name="T38" fmla="*/ 662 w 706"/>
                <a:gd name="T39" fmla="*/ 30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6" h="706">
                  <a:moveTo>
                    <a:pt x="662" y="308"/>
                  </a:moveTo>
                  <a:lnTo>
                    <a:pt x="706" y="264"/>
                  </a:lnTo>
                  <a:lnTo>
                    <a:pt x="706" y="132"/>
                  </a:lnTo>
                  <a:lnTo>
                    <a:pt x="574" y="0"/>
                  </a:lnTo>
                  <a:lnTo>
                    <a:pt x="132" y="0"/>
                  </a:lnTo>
                  <a:lnTo>
                    <a:pt x="0" y="132"/>
                  </a:lnTo>
                  <a:lnTo>
                    <a:pt x="0" y="308"/>
                  </a:lnTo>
                  <a:lnTo>
                    <a:pt x="0" y="574"/>
                  </a:lnTo>
                  <a:lnTo>
                    <a:pt x="132" y="706"/>
                  </a:lnTo>
                  <a:lnTo>
                    <a:pt x="574" y="706"/>
                  </a:lnTo>
                  <a:lnTo>
                    <a:pt x="706" y="574"/>
                  </a:lnTo>
                  <a:lnTo>
                    <a:pt x="706" y="442"/>
                  </a:lnTo>
                  <a:lnTo>
                    <a:pt x="662" y="396"/>
                  </a:lnTo>
                  <a:lnTo>
                    <a:pt x="442" y="396"/>
                  </a:lnTo>
                  <a:lnTo>
                    <a:pt x="442" y="442"/>
                  </a:lnTo>
                  <a:lnTo>
                    <a:pt x="264" y="442"/>
                  </a:lnTo>
                  <a:lnTo>
                    <a:pt x="264" y="264"/>
                  </a:lnTo>
                  <a:lnTo>
                    <a:pt x="442" y="264"/>
                  </a:lnTo>
                  <a:lnTo>
                    <a:pt x="442" y="308"/>
                  </a:lnTo>
                  <a:lnTo>
                    <a:pt x="662" y="3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3" name="Freeform 6"/>
            <p:cNvSpPr>
              <a:spLocks/>
            </p:cNvSpPr>
            <p:nvPr/>
          </p:nvSpPr>
          <p:spPr bwMode="auto">
            <a:xfrm>
              <a:off x="238125" y="4943475"/>
              <a:ext cx="1120775" cy="1120775"/>
            </a:xfrm>
            <a:custGeom>
              <a:avLst/>
              <a:gdLst>
                <a:gd name="T0" fmla="*/ 220 w 706"/>
                <a:gd name="T1" fmla="*/ 706 h 706"/>
                <a:gd name="T2" fmla="*/ 266 w 706"/>
                <a:gd name="T3" fmla="*/ 662 h 706"/>
                <a:gd name="T4" fmla="*/ 266 w 706"/>
                <a:gd name="T5" fmla="*/ 486 h 706"/>
                <a:gd name="T6" fmla="*/ 486 w 706"/>
                <a:gd name="T7" fmla="*/ 706 h 706"/>
                <a:gd name="T8" fmla="*/ 662 w 706"/>
                <a:gd name="T9" fmla="*/ 706 h 706"/>
                <a:gd name="T10" fmla="*/ 706 w 706"/>
                <a:gd name="T11" fmla="*/ 662 h 706"/>
                <a:gd name="T12" fmla="*/ 706 w 706"/>
                <a:gd name="T13" fmla="*/ 44 h 706"/>
                <a:gd name="T14" fmla="*/ 662 w 706"/>
                <a:gd name="T15" fmla="*/ 0 h 706"/>
                <a:gd name="T16" fmla="*/ 486 w 706"/>
                <a:gd name="T17" fmla="*/ 0 h 706"/>
                <a:gd name="T18" fmla="*/ 442 w 706"/>
                <a:gd name="T19" fmla="*/ 44 h 706"/>
                <a:gd name="T20" fmla="*/ 442 w 706"/>
                <a:gd name="T21" fmla="*/ 220 h 706"/>
                <a:gd name="T22" fmla="*/ 220 w 706"/>
                <a:gd name="T23" fmla="*/ 0 h 706"/>
                <a:gd name="T24" fmla="*/ 44 w 706"/>
                <a:gd name="T25" fmla="*/ 0 h 706"/>
                <a:gd name="T26" fmla="*/ 0 w 706"/>
                <a:gd name="T27" fmla="*/ 44 h 706"/>
                <a:gd name="T28" fmla="*/ 0 w 706"/>
                <a:gd name="T29" fmla="*/ 662 h 706"/>
                <a:gd name="T30" fmla="*/ 44 w 706"/>
                <a:gd name="T31" fmla="*/ 706 h 706"/>
                <a:gd name="T32" fmla="*/ 220 w 706"/>
                <a:gd name="T33"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6" h="706">
                  <a:moveTo>
                    <a:pt x="220" y="706"/>
                  </a:moveTo>
                  <a:lnTo>
                    <a:pt x="266" y="662"/>
                  </a:lnTo>
                  <a:lnTo>
                    <a:pt x="266" y="486"/>
                  </a:lnTo>
                  <a:lnTo>
                    <a:pt x="486" y="706"/>
                  </a:lnTo>
                  <a:lnTo>
                    <a:pt x="662" y="706"/>
                  </a:lnTo>
                  <a:lnTo>
                    <a:pt x="706" y="662"/>
                  </a:lnTo>
                  <a:lnTo>
                    <a:pt x="706" y="44"/>
                  </a:lnTo>
                  <a:lnTo>
                    <a:pt x="662" y="0"/>
                  </a:lnTo>
                  <a:lnTo>
                    <a:pt x="486" y="0"/>
                  </a:lnTo>
                  <a:lnTo>
                    <a:pt x="442" y="44"/>
                  </a:lnTo>
                  <a:lnTo>
                    <a:pt x="442" y="220"/>
                  </a:lnTo>
                  <a:lnTo>
                    <a:pt x="220" y="0"/>
                  </a:lnTo>
                  <a:lnTo>
                    <a:pt x="44" y="0"/>
                  </a:lnTo>
                  <a:lnTo>
                    <a:pt x="0" y="44"/>
                  </a:lnTo>
                  <a:lnTo>
                    <a:pt x="0" y="662"/>
                  </a:lnTo>
                  <a:lnTo>
                    <a:pt x="44" y="706"/>
                  </a:lnTo>
                  <a:lnTo>
                    <a:pt x="220" y="7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4" name="Freeform 7"/>
            <p:cNvSpPr>
              <a:spLocks/>
            </p:cNvSpPr>
            <p:nvPr/>
          </p:nvSpPr>
          <p:spPr bwMode="auto">
            <a:xfrm>
              <a:off x="1358900" y="4943475"/>
              <a:ext cx="1123950" cy="1120775"/>
            </a:xfrm>
            <a:custGeom>
              <a:avLst/>
              <a:gdLst>
                <a:gd name="T0" fmla="*/ 708 w 708"/>
                <a:gd name="T1" fmla="*/ 44 h 706"/>
                <a:gd name="T2" fmla="*/ 664 w 708"/>
                <a:gd name="T3" fmla="*/ 0 h 706"/>
                <a:gd name="T4" fmla="*/ 486 w 708"/>
                <a:gd name="T5" fmla="*/ 0 h 706"/>
                <a:gd name="T6" fmla="*/ 442 w 708"/>
                <a:gd name="T7" fmla="*/ 44 h 706"/>
                <a:gd name="T8" fmla="*/ 442 w 708"/>
                <a:gd name="T9" fmla="*/ 132 h 706"/>
                <a:gd name="T10" fmla="*/ 354 w 708"/>
                <a:gd name="T11" fmla="*/ 220 h 706"/>
                <a:gd name="T12" fmla="*/ 266 w 708"/>
                <a:gd name="T13" fmla="*/ 132 h 706"/>
                <a:gd name="T14" fmla="*/ 266 w 708"/>
                <a:gd name="T15" fmla="*/ 44 h 706"/>
                <a:gd name="T16" fmla="*/ 222 w 708"/>
                <a:gd name="T17" fmla="*/ 0 h 706"/>
                <a:gd name="T18" fmla="*/ 46 w 708"/>
                <a:gd name="T19" fmla="*/ 0 h 706"/>
                <a:gd name="T20" fmla="*/ 0 w 708"/>
                <a:gd name="T21" fmla="*/ 44 h 706"/>
                <a:gd name="T22" fmla="*/ 0 w 708"/>
                <a:gd name="T23" fmla="*/ 308 h 706"/>
                <a:gd name="T24" fmla="*/ 222 w 708"/>
                <a:gd name="T25" fmla="*/ 530 h 706"/>
                <a:gd name="T26" fmla="*/ 222 w 708"/>
                <a:gd name="T27" fmla="*/ 662 h 706"/>
                <a:gd name="T28" fmla="*/ 266 w 708"/>
                <a:gd name="T29" fmla="*/ 706 h 706"/>
                <a:gd name="T30" fmla="*/ 442 w 708"/>
                <a:gd name="T31" fmla="*/ 706 h 706"/>
                <a:gd name="T32" fmla="*/ 486 w 708"/>
                <a:gd name="T33" fmla="*/ 662 h 706"/>
                <a:gd name="T34" fmla="*/ 486 w 708"/>
                <a:gd name="T35" fmla="*/ 530 h 706"/>
                <a:gd name="T36" fmla="*/ 708 w 708"/>
                <a:gd name="T37" fmla="*/ 308 h 706"/>
                <a:gd name="T38" fmla="*/ 708 w 708"/>
                <a:gd name="T39" fmla="*/ 132 h 706"/>
                <a:gd name="T40" fmla="*/ 708 w 708"/>
                <a:gd name="T41" fmla="*/ 44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8" h="706">
                  <a:moveTo>
                    <a:pt x="708" y="44"/>
                  </a:moveTo>
                  <a:lnTo>
                    <a:pt x="664" y="0"/>
                  </a:lnTo>
                  <a:lnTo>
                    <a:pt x="486" y="0"/>
                  </a:lnTo>
                  <a:lnTo>
                    <a:pt x="442" y="44"/>
                  </a:lnTo>
                  <a:lnTo>
                    <a:pt x="442" y="132"/>
                  </a:lnTo>
                  <a:lnTo>
                    <a:pt x="354" y="220"/>
                  </a:lnTo>
                  <a:lnTo>
                    <a:pt x="266" y="132"/>
                  </a:lnTo>
                  <a:lnTo>
                    <a:pt x="266" y="44"/>
                  </a:lnTo>
                  <a:lnTo>
                    <a:pt x="222" y="0"/>
                  </a:lnTo>
                  <a:lnTo>
                    <a:pt x="46" y="0"/>
                  </a:lnTo>
                  <a:lnTo>
                    <a:pt x="0" y="44"/>
                  </a:lnTo>
                  <a:lnTo>
                    <a:pt x="0" y="308"/>
                  </a:lnTo>
                  <a:lnTo>
                    <a:pt x="222" y="530"/>
                  </a:lnTo>
                  <a:lnTo>
                    <a:pt x="222" y="662"/>
                  </a:lnTo>
                  <a:lnTo>
                    <a:pt x="266" y="706"/>
                  </a:lnTo>
                  <a:lnTo>
                    <a:pt x="442" y="706"/>
                  </a:lnTo>
                  <a:lnTo>
                    <a:pt x="486" y="662"/>
                  </a:lnTo>
                  <a:lnTo>
                    <a:pt x="486" y="530"/>
                  </a:lnTo>
                  <a:lnTo>
                    <a:pt x="708" y="308"/>
                  </a:lnTo>
                  <a:lnTo>
                    <a:pt x="708" y="132"/>
                  </a:lnTo>
                  <a:lnTo>
                    <a:pt x="708"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5" name="Freeform 8"/>
            <p:cNvSpPr>
              <a:spLocks/>
            </p:cNvSpPr>
            <p:nvPr/>
          </p:nvSpPr>
          <p:spPr bwMode="auto">
            <a:xfrm>
              <a:off x="241300" y="6207125"/>
              <a:ext cx="241300" cy="279400"/>
            </a:xfrm>
            <a:custGeom>
              <a:avLst/>
              <a:gdLst>
                <a:gd name="T0" fmla="*/ 106 w 152"/>
                <a:gd name="T1" fmla="*/ 64 h 176"/>
                <a:gd name="T2" fmla="*/ 46 w 152"/>
                <a:gd name="T3" fmla="*/ 64 h 176"/>
                <a:gd name="T4" fmla="*/ 46 w 152"/>
                <a:gd name="T5" fmla="*/ 0 h 176"/>
                <a:gd name="T6" fmla="*/ 0 w 152"/>
                <a:gd name="T7" fmla="*/ 0 h 176"/>
                <a:gd name="T8" fmla="*/ 0 w 152"/>
                <a:gd name="T9" fmla="*/ 176 h 176"/>
                <a:gd name="T10" fmla="*/ 46 w 152"/>
                <a:gd name="T11" fmla="*/ 176 h 176"/>
                <a:gd name="T12" fmla="*/ 46 w 152"/>
                <a:gd name="T13" fmla="*/ 104 h 176"/>
                <a:gd name="T14" fmla="*/ 106 w 152"/>
                <a:gd name="T15" fmla="*/ 104 h 176"/>
                <a:gd name="T16" fmla="*/ 106 w 152"/>
                <a:gd name="T17" fmla="*/ 176 h 176"/>
                <a:gd name="T18" fmla="*/ 152 w 152"/>
                <a:gd name="T19" fmla="*/ 176 h 176"/>
                <a:gd name="T20" fmla="*/ 152 w 152"/>
                <a:gd name="T21" fmla="*/ 0 h 176"/>
                <a:gd name="T22" fmla="*/ 106 w 152"/>
                <a:gd name="T23" fmla="*/ 0 h 176"/>
                <a:gd name="T24" fmla="*/ 106 w 152"/>
                <a:gd name="T25" fmla="*/ 6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76">
                  <a:moveTo>
                    <a:pt x="106" y="64"/>
                  </a:moveTo>
                  <a:lnTo>
                    <a:pt x="46" y="64"/>
                  </a:lnTo>
                  <a:lnTo>
                    <a:pt x="46" y="0"/>
                  </a:lnTo>
                  <a:lnTo>
                    <a:pt x="0" y="0"/>
                  </a:lnTo>
                  <a:lnTo>
                    <a:pt x="0" y="176"/>
                  </a:lnTo>
                  <a:lnTo>
                    <a:pt x="46" y="176"/>
                  </a:lnTo>
                  <a:lnTo>
                    <a:pt x="46" y="104"/>
                  </a:lnTo>
                  <a:lnTo>
                    <a:pt x="106" y="104"/>
                  </a:lnTo>
                  <a:lnTo>
                    <a:pt x="106" y="176"/>
                  </a:lnTo>
                  <a:lnTo>
                    <a:pt x="152" y="176"/>
                  </a:lnTo>
                  <a:lnTo>
                    <a:pt x="152" y="0"/>
                  </a:lnTo>
                  <a:lnTo>
                    <a:pt x="106" y="0"/>
                  </a:lnTo>
                  <a:lnTo>
                    <a:pt x="106"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6" name="Freeform 9"/>
            <p:cNvSpPr>
              <a:spLocks noEditPoints="1"/>
            </p:cNvSpPr>
            <p:nvPr/>
          </p:nvSpPr>
          <p:spPr bwMode="auto">
            <a:xfrm>
              <a:off x="508000" y="6276975"/>
              <a:ext cx="215900" cy="215900"/>
            </a:xfrm>
            <a:custGeom>
              <a:avLst/>
              <a:gdLst>
                <a:gd name="T0" fmla="*/ 68 w 136"/>
                <a:gd name="T1" fmla="*/ 0 h 136"/>
                <a:gd name="T2" fmla="*/ 68 w 136"/>
                <a:gd name="T3" fmla="*/ 0 h 136"/>
                <a:gd name="T4" fmla="*/ 56 w 136"/>
                <a:gd name="T5" fmla="*/ 2 h 136"/>
                <a:gd name="T6" fmla="*/ 42 w 136"/>
                <a:gd name="T7" fmla="*/ 6 h 136"/>
                <a:gd name="T8" fmla="*/ 30 w 136"/>
                <a:gd name="T9" fmla="*/ 12 h 136"/>
                <a:gd name="T10" fmla="*/ 20 w 136"/>
                <a:gd name="T11" fmla="*/ 20 h 136"/>
                <a:gd name="T12" fmla="*/ 12 w 136"/>
                <a:gd name="T13" fmla="*/ 30 h 136"/>
                <a:gd name="T14" fmla="*/ 6 w 136"/>
                <a:gd name="T15" fmla="*/ 40 h 136"/>
                <a:gd name="T16" fmla="*/ 2 w 136"/>
                <a:gd name="T17" fmla="*/ 54 h 136"/>
                <a:gd name="T18" fmla="*/ 0 w 136"/>
                <a:gd name="T19" fmla="*/ 68 h 136"/>
                <a:gd name="T20" fmla="*/ 0 w 136"/>
                <a:gd name="T21" fmla="*/ 68 h 136"/>
                <a:gd name="T22" fmla="*/ 2 w 136"/>
                <a:gd name="T23" fmla="*/ 82 h 136"/>
                <a:gd name="T24" fmla="*/ 6 w 136"/>
                <a:gd name="T25" fmla="*/ 96 h 136"/>
                <a:gd name="T26" fmla="*/ 12 w 136"/>
                <a:gd name="T27" fmla="*/ 108 h 136"/>
                <a:gd name="T28" fmla="*/ 20 w 136"/>
                <a:gd name="T29" fmla="*/ 118 h 136"/>
                <a:gd name="T30" fmla="*/ 30 w 136"/>
                <a:gd name="T31" fmla="*/ 126 h 136"/>
                <a:gd name="T32" fmla="*/ 42 w 136"/>
                <a:gd name="T33" fmla="*/ 130 h 136"/>
                <a:gd name="T34" fmla="*/ 54 w 136"/>
                <a:gd name="T35" fmla="*/ 134 h 136"/>
                <a:gd name="T36" fmla="*/ 70 w 136"/>
                <a:gd name="T37" fmla="*/ 136 h 136"/>
                <a:gd name="T38" fmla="*/ 70 w 136"/>
                <a:gd name="T39" fmla="*/ 136 h 136"/>
                <a:gd name="T40" fmla="*/ 80 w 136"/>
                <a:gd name="T41" fmla="*/ 134 h 136"/>
                <a:gd name="T42" fmla="*/ 90 w 136"/>
                <a:gd name="T43" fmla="*/ 134 h 136"/>
                <a:gd name="T44" fmla="*/ 100 w 136"/>
                <a:gd name="T45" fmla="*/ 130 h 136"/>
                <a:gd name="T46" fmla="*/ 110 w 136"/>
                <a:gd name="T47" fmla="*/ 126 h 136"/>
                <a:gd name="T48" fmla="*/ 118 w 136"/>
                <a:gd name="T49" fmla="*/ 120 h 136"/>
                <a:gd name="T50" fmla="*/ 124 w 136"/>
                <a:gd name="T51" fmla="*/ 112 h 136"/>
                <a:gd name="T52" fmla="*/ 130 w 136"/>
                <a:gd name="T53" fmla="*/ 104 h 136"/>
                <a:gd name="T54" fmla="*/ 134 w 136"/>
                <a:gd name="T55" fmla="*/ 94 h 136"/>
                <a:gd name="T56" fmla="*/ 94 w 136"/>
                <a:gd name="T57" fmla="*/ 94 h 136"/>
                <a:gd name="T58" fmla="*/ 94 w 136"/>
                <a:gd name="T59" fmla="*/ 94 h 136"/>
                <a:gd name="T60" fmla="*/ 90 w 136"/>
                <a:gd name="T61" fmla="*/ 100 h 136"/>
                <a:gd name="T62" fmla="*/ 84 w 136"/>
                <a:gd name="T63" fmla="*/ 104 h 136"/>
                <a:gd name="T64" fmla="*/ 78 w 136"/>
                <a:gd name="T65" fmla="*/ 106 h 136"/>
                <a:gd name="T66" fmla="*/ 70 w 136"/>
                <a:gd name="T67" fmla="*/ 108 h 136"/>
                <a:gd name="T68" fmla="*/ 70 w 136"/>
                <a:gd name="T69" fmla="*/ 108 h 136"/>
                <a:gd name="T70" fmla="*/ 58 w 136"/>
                <a:gd name="T71" fmla="*/ 106 h 136"/>
                <a:gd name="T72" fmla="*/ 50 w 136"/>
                <a:gd name="T73" fmla="*/ 100 h 136"/>
                <a:gd name="T74" fmla="*/ 44 w 136"/>
                <a:gd name="T75" fmla="*/ 90 h 136"/>
                <a:gd name="T76" fmla="*/ 42 w 136"/>
                <a:gd name="T77" fmla="*/ 78 h 136"/>
                <a:gd name="T78" fmla="*/ 136 w 136"/>
                <a:gd name="T79" fmla="*/ 78 h 136"/>
                <a:gd name="T80" fmla="*/ 136 w 136"/>
                <a:gd name="T81" fmla="*/ 78 h 136"/>
                <a:gd name="T82" fmla="*/ 134 w 136"/>
                <a:gd name="T83" fmla="*/ 62 h 136"/>
                <a:gd name="T84" fmla="*/ 132 w 136"/>
                <a:gd name="T85" fmla="*/ 48 h 136"/>
                <a:gd name="T86" fmla="*/ 128 w 136"/>
                <a:gd name="T87" fmla="*/ 34 h 136"/>
                <a:gd name="T88" fmla="*/ 120 w 136"/>
                <a:gd name="T89" fmla="*/ 24 h 136"/>
                <a:gd name="T90" fmla="*/ 110 w 136"/>
                <a:gd name="T91" fmla="*/ 14 h 136"/>
                <a:gd name="T92" fmla="*/ 98 w 136"/>
                <a:gd name="T93" fmla="*/ 6 h 136"/>
                <a:gd name="T94" fmla="*/ 84 w 136"/>
                <a:gd name="T95" fmla="*/ 2 h 136"/>
                <a:gd name="T96" fmla="*/ 68 w 136"/>
                <a:gd name="T97" fmla="*/ 0 h 136"/>
                <a:gd name="T98" fmla="*/ 68 w 136"/>
                <a:gd name="T99" fmla="*/ 0 h 136"/>
                <a:gd name="T100" fmla="*/ 42 w 136"/>
                <a:gd name="T101" fmla="*/ 54 h 136"/>
                <a:gd name="T102" fmla="*/ 42 w 136"/>
                <a:gd name="T103" fmla="*/ 54 h 136"/>
                <a:gd name="T104" fmla="*/ 44 w 136"/>
                <a:gd name="T105" fmla="*/ 44 h 136"/>
                <a:gd name="T106" fmla="*/ 50 w 136"/>
                <a:gd name="T107" fmla="*/ 36 h 136"/>
                <a:gd name="T108" fmla="*/ 58 w 136"/>
                <a:gd name="T109" fmla="*/ 30 h 136"/>
                <a:gd name="T110" fmla="*/ 68 w 136"/>
                <a:gd name="T111" fmla="*/ 28 h 136"/>
                <a:gd name="T112" fmla="*/ 68 w 136"/>
                <a:gd name="T113" fmla="*/ 28 h 136"/>
                <a:gd name="T114" fmla="*/ 78 w 136"/>
                <a:gd name="T115" fmla="*/ 30 h 136"/>
                <a:gd name="T116" fmla="*/ 86 w 136"/>
                <a:gd name="T117" fmla="*/ 36 h 136"/>
                <a:gd name="T118" fmla="*/ 92 w 136"/>
                <a:gd name="T119" fmla="*/ 44 h 136"/>
                <a:gd name="T120" fmla="*/ 94 w 136"/>
                <a:gd name="T121" fmla="*/ 54 h 136"/>
                <a:gd name="T122" fmla="*/ 42 w 136"/>
                <a:gd name="T123" fmla="*/ 5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6" h="136">
                  <a:moveTo>
                    <a:pt x="68" y="0"/>
                  </a:moveTo>
                  <a:lnTo>
                    <a:pt x="68" y="0"/>
                  </a:lnTo>
                  <a:lnTo>
                    <a:pt x="56" y="2"/>
                  </a:lnTo>
                  <a:lnTo>
                    <a:pt x="42" y="6"/>
                  </a:lnTo>
                  <a:lnTo>
                    <a:pt x="30" y="12"/>
                  </a:lnTo>
                  <a:lnTo>
                    <a:pt x="20" y="20"/>
                  </a:lnTo>
                  <a:lnTo>
                    <a:pt x="12" y="30"/>
                  </a:lnTo>
                  <a:lnTo>
                    <a:pt x="6" y="40"/>
                  </a:lnTo>
                  <a:lnTo>
                    <a:pt x="2" y="54"/>
                  </a:lnTo>
                  <a:lnTo>
                    <a:pt x="0" y="68"/>
                  </a:lnTo>
                  <a:lnTo>
                    <a:pt x="0" y="68"/>
                  </a:lnTo>
                  <a:lnTo>
                    <a:pt x="2" y="82"/>
                  </a:lnTo>
                  <a:lnTo>
                    <a:pt x="6" y="96"/>
                  </a:lnTo>
                  <a:lnTo>
                    <a:pt x="12" y="108"/>
                  </a:lnTo>
                  <a:lnTo>
                    <a:pt x="20" y="118"/>
                  </a:lnTo>
                  <a:lnTo>
                    <a:pt x="30" y="126"/>
                  </a:lnTo>
                  <a:lnTo>
                    <a:pt x="42" y="130"/>
                  </a:lnTo>
                  <a:lnTo>
                    <a:pt x="54" y="134"/>
                  </a:lnTo>
                  <a:lnTo>
                    <a:pt x="70" y="136"/>
                  </a:lnTo>
                  <a:lnTo>
                    <a:pt x="70" y="136"/>
                  </a:lnTo>
                  <a:lnTo>
                    <a:pt x="80" y="134"/>
                  </a:lnTo>
                  <a:lnTo>
                    <a:pt x="90" y="134"/>
                  </a:lnTo>
                  <a:lnTo>
                    <a:pt x="100" y="130"/>
                  </a:lnTo>
                  <a:lnTo>
                    <a:pt x="110" y="126"/>
                  </a:lnTo>
                  <a:lnTo>
                    <a:pt x="118" y="120"/>
                  </a:lnTo>
                  <a:lnTo>
                    <a:pt x="124" y="112"/>
                  </a:lnTo>
                  <a:lnTo>
                    <a:pt x="130" y="104"/>
                  </a:lnTo>
                  <a:lnTo>
                    <a:pt x="134" y="94"/>
                  </a:lnTo>
                  <a:lnTo>
                    <a:pt x="94" y="94"/>
                  </a:lnTo>
                  <a:lnTo>
                    <a:pt x="94" y="94"/>
                  </a:lnTo>
                  <a:lnTo>
                    <a:pt x="90" y="100"/>
                  </a:lnTo>
                  <a:lnTo>
                    <a:pt x="84" y="104"/>
                  </a:lnTo>
                  <a:lnTo>
                    <a:pt x="78" y="106"/>
                  </a:lnTo>
                  <a:lnTo>
                    <a:pt x="70" y="108"/>
                  </a:lnTo>
                  <a:lnTo>
                    <a:pt x="70" y="108"/>
                  </a:lnTo>
                  <a:lnTo>
                    <a:pt x="58" y="106"/>
                  </a:lnTo>
                  <a:lnTo>
                    <a:pt x="50" y="100"/>
                  </a:lnTo>
                  <a:lnTo>
                    <a:pt x="44" y="90"/>
                  </a:lnTo>
                  <a:lnTo>
                    <a:pt x="42" y="78"/>
                  </a:lnTo>
                  <a:lnTo>
                    <a:pt x="136" y="78"/>
                  </a:lnTo>
                  <a:lnTo>
                    <a:pt x="136" y="78"/>
                  </a:lnTo>
                  <a:lnTo>
                    <a:pt x="134" y="62"/>
                  </a:lnTo>
                  <a:lnTo>
                    <a:pt x="132" y="48"/>
                  </a:lnTo>
                  <a:lnTo>
                    <a:pt x="128" y="34"/>
                  </a:lnTo>
                  <a:lnTo>
                    <a:pt x="120" y="24"/>
                  </a:lnTo>
                  <a:lnTo>
                    <a:pt x="110" y="14"/>
                  </a:lnTo>
                  <a:lnTo>
                    <a:pt x="98" y="6"/>
                  </a:lnTo>
                  <a:lnTo>
                    <a:pt x="84" y="2"/>
                  </a:lnTo>
                  <a:lnTo>
                    <a:pt x="68" y="0"/>
                  </a:lnTo>
                  <a:lnTo>
                    <a:pt x="68" y="0"/>
                  </a:lnTo>
                  <a:close/>
                  <a:moveTo>
                    <a:pt x="42" y="54"/>
                  </a:moveTo>
                  <a:lnTo>
                    <a:pt x="42" y="54"/>
                  </a:lnTo>
                  <a:lnTo>
                    <a:pt x="44" y="44"/>
                  </a:lnTo>
                  <a:lnTo>
                    <a:pt x="50" y="36"/>
                  </a:lnTo>
                  <a:lnTo>
                    <a:pt x="58" y="30"/>
                  </a:lnTo>
                  <a:lnTo>
                    <a:pt x="68" y="28"/>
                  </a:lnTo>
                  <a:lnTo>
                    <a:pt x="68" y="28"/>
                  </a:lnTo>
                  <a:lnTo>
                    <a:pt x="78" y="30"/>
                  </a:lnTo>
                  <a:lnTo>
                    <a:pt x="86" y="36"/>
                  </a:lnTo>
                  <a:lnTo>
                    <a:pt x="92" y="44"/>
                  </a:lnTo>
                  <a:lnTo>
                    <a:pt x="94" y="54"/>
                  </a:lnTo>
                  <a:lnTo>
                    <a:pt x="42"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7" name="Freeform 10"/>
            <p:cNvSpPr>
              <a:spLocks noEditPoints="1"/>
            </p:cNvSpPr>
            <p:nvPr/>
          </p:nvSpPr>
          <p:spPr bwMode="auto">
            <a:xfrm>
              <a:off x="736600" y="6276975"/>
              <a:ext cx="206375" cy="215900"/>
            </a:xfrm>
            <a:custGeom>
              <a:avLst/>
              <a:gdLst>
                <a:gd name="T0" fmla="*/ 124 w 130"/>
                <a:gd name="T1" fmla="*/ 44 h 136"/>
                <a:gd name="T2" fmla="*/ 120 w 130"/>
                <a:gd name="T3" fmla="*/ 22 h 136"/>
                <a:gd name="T4" fmla="*/ 106 w 130"/>
                <a:gd name="T5" fmla="*/ 8 h 136"/>
                <a:gd name="T6" fmla="*/ 88 w 130"/>
                <a:gd name="T7" fmla="*/ 2 h 136"/>
                <a:gd name="T8" fmla="*/ 66 w 130"/>
                <a:gd name="T9" fmla="*/ 0 h 136"/>
                <a:gd name="T10" fmla="*/ 34 w 130"/>
                <a:gd name="T11" fmla="*/ 6 h 136"/>
                <a:gd name="T12" fmla="*/ 24 w 130"/>
                <a:gd name="T13" fmla="*/ 10 h 136"/>
                <a:gd name="T14" fmla="*/ 10 w 130"/>
                <a:gd name="T15" fmla="*/ 22 h 136"/>
                <a:gd name="T16" fmla="*/ 4 w 130"/>
                <a:gd name="T17" fmla="*/ 44 h 136"/>
                <a:gd name="T18" fmla="*/ 44 w 130"/>
                <a:gd name="T19" fmla="*/ 44 h 136"/>
                <a:gd name="T20" fmla="*/ 50 w 130"/>
                <a:gd name="T21" fmla="*/ 32 h 136"/>
                <a:gd name="T22" fmla="*/ 64 w 130"/>
                <a:gd name="T23" fmla="*/ 28 h 136"/>
                <a:gd name="T24" fmla="*/ 72 w 130"/>
                <a:gd name="T25" fmla="*/ 28 h 136"/>
                <a:gd name="T26" fmla="*/ 82 w 130"/>
                <a:gd name="T27" fmla="*/ 34 h 136"/>
                <a:gd name="T28" fmla="*/ 84 w 130"/>
                <a:gd name="T29" fmla="*/ 40 h 136"/>
                <a:gd name="T30" fmla="*/ 82 w 130"/>
                <a:gd name="T31" fmla="*/ 50 h 136"/>
                <a:gd name="T32" fmla="*/ 74 w 130"/>
                <a:gd name="T33" fmla="*/ 52 h 136"/>
                <a:gd name="T34" fmla="*/ 50 w 130"/>
                <a:gd name="T35" fmla="*/ 56 h 136"/>
                <a:gd name="T36" fmla="*/ 26 w 130"/>
                <a:gd name="T37" fmla="*/ 62 h 136"/>
                <a:gd name="T38" fmla="*/ 8 w 130"/>
                <a:gd name="T39" fmla="*/ 74 h 136"/>
                <a:gd name="T40" fmla="*/ 0 w 130"/>
                <a:gd name="T41" fmla="*/ 96 h 136"/>
                <a:gd name="T42" fmla="*/ 0 w 130"/>
                <a:gd name="T43" fmla="*/ 106 h 136"/>
                <a:gd name="T44" fmla="*/ 6 w 130"/>
                <a:gd name="T45" fmla="*/ 120 h 136"/>
                <a:gd name="T46" fmla="*/ 18 w 130"/>
                <a:gd name="T47" fmla="*/ 130 h 136"/>
                <a:gd name="T48" fmla="*/ 34 w 130"/>
                <a:gd name="T49" fmla="*/ 134 h 136"/>
                <a:gd name="T50" fmla="*/ 44 w 130"/>
                <a:gd name="T51" fmla="*/ 136 h 136"/>
                <a:gd name="T52" fmla="*/ 66 w 130"/>
                <a:gd name="T53" fmla="*/ 132 h 136"/>
                <a:gd name="T54" fmla="*/ 86 w 130"/>
                <a:gd name="T55" fmla="*/ 120 h 136"/>
                <a:gd name="T56" fmla="*/ 88 w 130"/>
                <a:gd name="T57" fmla="*/ 132 h 136"/>
                <a:gd name="T58" fmla="*/ 130 w 130"/>
                <a:gd name="T59" fmla="*/ 132 h 136"/>
                <a:gd name="T60" fmla="*/ 126 w 130"/>
                <a:gd name="T61" fmla="*/ 116 h 136"/>
                <a:gd name="T62" fmla="*/ 124 w 130"/>
                <a:gd name="T63" fmla="*/ 44 h 136"/>
                <a:gd name="T64" fmla="*/ 58 w 130"/>
                <a:gd name="T65" fmla="*/ 110 h 136"/>
                <a:gd name="T66" fmla="*/ 46 w 130"/>
                <a:gd name="T67" fmla="*/ 106 h 136"/>
                <a:gd name="T68" fmla="*/ 42 w 130"/>
                <a:gd name="T69" fmla="*/ 96 h 136"/>
                <a:gd name="T70" fmla="*/ 42 w 130"/>
                <a:gd name="T71" fmla="*/ 88 h 136"/>
                <a:gd name="T72" fmla="*/ 52 w 130"/>
                <a:gd name="T73" fmla="*/ 82 h 136"/>
                <a:gd name="T74" fmla="*/ 58 w 130"/>
                <a:gd name="T75" fmla="*/ 78 h 136"/>
                <a:gd name="T76" fmla="*/ 80 w 130"/>
                <a:gd name="T77" fmla="*/ 74 h 136"/>
                <a:gd name="T78" fmla="*/ 84 w 130"/>
                <a:gd name="T79" fmla="*/ 72 h 136"/>
                <a:gd name="T80" fmla="*/ 82 w 130"/>
                <a:gd name="T81" fmla="*/ 96 h 136"/>
                <a:gd name="T82" fmla="*/ 76 w 130"/>
                <a:gd name="T83" fmla="*/ 104 h 136"/>
                <a:gd name="T84" fmla="*/ 66 w 130"/>
                <a:gd name="T85" fmla="*/ 110 h 136"/>
                <a:gd name="T86" fmla="*/ 58 w 130"/>
                <a:gd name="T87" fmla="*/ 11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0" h="136">
                  <a:moveTo>
                    <a:pt x="124" y="44"/>
                  </a:moveTo>
                  <a:lnTo>
                    <a:pt x="124" y="44"/>
                  </a:lnTo>
                  <a:lnTo>
                    <a:pt x="124" y="32"/>
                  </a:lnTo>
                  <a:lnTo>
                    <a:pt x="120" y="22"/>
                  </a:lnTo>
                  <a:lnTo>
                    <a:pt x="114" y="14"/>
                  </a:lnTo>
                  <a:lnTo>
                    <a:pt x="106" y="8"/>
                  </a:lnTo>
                  <a:lnTo>
                    <a:pt x="98" y="4"/>
                  </a:lnTo>
                  <a:lnTo>
                    <a:pt x="88" y="2"/>
                  </a:lnTo>
                  <a:lnTo>
                    <a:pt x="66" y="0"/>
                  </a:lnTo>
                  <a:lnTo>
                    <a:pt x="66" y="0"/>
                  </a:lnTo>
                  <a:lnTo>
                    <a:pt x="44" y="2"/>
                  </a:lnTo>
                  <a:lnTo>
                    <a:pt x="34" y="6"/>
                  </a:lnTo>
                  <a:lnTo>
                    <a:pt x="24" y="10"/>
                  </a:lnTo>
                  <a:lnTo>
                    <a:pt x="24" y="10"/>
                  </a:lnTo>
                  <a:lnTo>
                    <a:pt x="16" y="16"/>
                  </a:lnTo>
                  <a:lnTo>
                    <a:pt x="10" y="22"/>
                  </a:lnTo>
                  <a:lnTo>
                    <a:pt x="6" y="32"/>
                  </a:lnTo>
                  <a:lnTo>
                    <a:pt x="4" y="44"/>
                  </a:lnTo>
                  <a:lnTo>
                    <a:pt x="44" y="44"/>
                  </a:lnTo>
                  <a:lnTo>
                    <a:pt x="44" y="44"/>
                  </a:lnTo>
                  <a:lnTo>
                    <a:pt x="46" y="36"/>
                  </a:lnTo>
                  <a:lnTo>
                    <a:pt x="50" y="32"/>
                  </a:lnTo>
                  <a:lnTo>
                    <a:pt x="56" y="28"/>
                  </a:lnTo>
                  <a:lnTo>
                    <a:pt x="64" y="28"/>
                  </a:lnTo>
                  <a:lnTo>
                    <a:pt x="64" y="28"/>
                  </a:lnTo>
                  <a:lnTo>
                    <a:pt x="72" y="28"/>
                  </a:lnTo>
                  <a:lnTo>
                    <a:pt x="78" y="30"/>
                  </a:lnTo>
                  <a:lnTo>
                    <a:pt x="82" y="34"/>
                  </a:lnTo>
                  <a:lnTo>
                    <a:pt x="84" y="40"/>
                  </a:lnTo>
                  <a:lnTo>
                    <a:pt x="84" y="40"/>
                  </a:lnTo>
                  <a:lnTo>
                    <a:pt x="84" y="46"/>
                  </a:lnTo>
                  <a:lnTo>
                    <a:pt x="82" y="50"/>
                  </a:lnTo>
                  <a:lnTo>
                    <a:pt x="78" y="52"/>
                  </a:lnTo>
                  <a:lnTo>
                    <a:pt x="74" y="52"/>
                  </a:lnTo>
                  <a:lnTo>
                    <a:pt x="74" y="52"/>
                  </a:lnTo>
                  <a:lnTo>
                    <a:pt x="50" y="56"/>
                  </a:lnTo>
                  <a:lnTo>
                    <a:pt x="38" y="58"/>
                  </a:lnTo>
                  <a:lnTo>
                    <a:pt x="26" y="62"/>
                  </a:lnTo>
                  <a:lnTo>
                    <a:pt x="16" y="66"/>
                  </a:lnTo>
                  <a:lnTo>
                    <a:pt x="8" y="74"/>
                  </a:lnTo>
                  <a:lnTo>
                    <a:pt x="2" y="84"/>
                  </a:lnTo>
                  <a:lnTo>
                    <a:pt x="0" y="96"/>
                  </a:lnTo>
                  <a:lnTo>
                    <a:pt x="0" y="96"/>
                  </a:lnTo>
                  <a:lnTo>
                    <a:pt x="0" y="106"/>
                  </a:lnTo>
                  <a:lnTo>
                    <a:pt x="2" y="114"/>
                  </a:lnTo>
                  <a:lnTo>
                    <a:pt x="6" y="120"/>
                  </a:lnTo>
                  <a:lnTo>
                    <a:pt x="12" y="126"/>
                  </a:lnTo>
                  <a:lnTo>
                    <a:pt x="18" y="130"/>
                  </a:lnTo>
                  <a:lnTo>
                    <a:pt x="26" y="134"/>
                  </a:lnTo>
                  <a:lnTo>
                    <a:pt x="34" y="134"/>
                  </a:lnTo>
                  <a:lnTo>
                    <a:pt x="44" y="136"/>
                  </a:lnTo>
                  <a:lnTo>
                    <a:pt x="44" y="136"/>
                  </a:lnTo>
                  <a:lnTo>
                    <a:pt x="54" y="134"/>
                  </a:lnTo>
                  <a:lnTo>
                    <a:pt x="66" y="132"/>
                  </a:lnTo>
                  <a:lnTo>
                    <a:pt x="76" y="128"/>
                  </a:lnTo>
                  <a:lnTo>
                    <a:pt x="86" y="120"/>
                  </a:lnTo>
                  <a:lnTo>
                    <a:pt x="86" y="120"/>
                  </a:lnTo>
                  <a:lnTo>
                    <a:pt x="88" y="132"/>
                  </a:lnTo>
                  <a:lnTo>
                    <a:pt x="130" y="132"/>
                  </a:lnTo>
                  <a:lnTo>
                    <a:pt x="130" y="132"/>
                  </a:lnTo>
                  <a:lnTo>
                    <a:pt x="126" y="124"/>
                  </a:lnTo>
                  <a:lnTo>
                    <a:pt x="126" y="116"/>
                  </a:lnTo>
                  <a:lnTo>
                    <a:pt x="124" y="100"/>
                  </a:lnTo>
                  <a:lnTo>
                    <a:pt x="124" y="44"/>
                  </a:lnTo>
                  <a:close/>
                  <a:moveTo>
                    <a:pt x="58" y="110"/>
                  </a:moveTo>
                  <a:lnTo>
                    <a:pt x="58" y="110"/>
                  </a:lnTo>
                  <a:lnTo>
                    <a:pt x="52" y="108"/>
                  </a:lnTo>
                  <a:lnTo>
                    <a:pt x="46" y="106"/>
                  </a:lnTo>
                  <a:lnTo>
                    <a:pt x="42" y="102"/>
                  </a:lnTo>
                  <a:lnTo>
                    <a:pt x="42" y="96"/>
                  </a:lnTo>
                  <a:lnTo>
                    <a:pt x="42" y="96"/>
                  </a:lnTo>
                  <a:lnTo>
                    <a:pt x="42" y="88"/>
                  </a:lnTo>
                  <a:lnTo>
                    <a:pt x="46" y="84"/>
                  </a:lnTo>
                  <a:lnTo>
                    <a:pt x="52" y="82"/>
                  </a:lnTo>
                  <a:lnTo>
                    <a:pt x="58" y="78"/>
                  </a:lnTo>
                  <a:lnTo>
                    <a:pt x="58" y="78"/>
                  </a:lnTo>
                  <a:lnTo>
                    <a:pt x="72" y="76"/>
                  </a:lnTo>
                  <a:lnTo>
                    <a:pt x="80" y="74"/>
                  </a:lnTo>
                  <a:lnTo>
                    <a:pt x="84" y="72"/>
                  </a:lnTo>
                  <a:lnTo>
                    <a:pt x="84" y="72"/>
                  </a:lnTo>
                  <a:lnTo>
                    <a:pt x="84" y="90"/>
                  </a:lnTo>
                  <a:lnTo>
                    <a:pt x="82" y="96"/>
                  </a:lnTo>
                  <a:lnTo>
                    <a:pt x="80" y="100"/>
                  </a:lnTo>
                  <a:lnTo>
                    <a:pt x="76" y="104"/>
                  </a:lnTo>
                  <a:lnTo>
                    <a:pt x="72" y="108"/>
                  </a:lnTo>
                  <a:lnTo>
                    <a:pt x="66" y="110"/>
                  </a:lnTo>
                  <a:lnTo>
                    <a:pt x="58" y="110"/>
                  </a:lnTo>
                  <a:lnTo>
                    <a:pt x="58"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8" name="Rectangle 11"/>
            <p:cNvSpPr>
              <a:spLocks noChangeArrowheads="1"/>
            </p:cNvSpPr>
            <p:nvPr/>
          </p:nvSpPr>
          <p:spPr bwMode="auto">
            <a:xfrm>
              <a:off x="971550" y="6207125"/>
              <a:ext cx="66675" cy="279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9" name="Freeform 12"/>
            <p:cNvSpPr>
              <a:spLocks/>
            </p:cNvSpPr>
            <p:nvPr/>
          </p:nvSpPr>
          <p:spPr bwMode="auto">
            <a:xfrm>
              <a:off x="1057275" y="6223000"/>
              <a:ext cx="139700" cy="266700"/>
            </a:xfrm>
            <a:custGeom>
              <a:avLst/>
              <a:gdLst>
                <a:gd name="T0" fmla="*/ 62 w 88"/>
                <a:gd name="T1" fmla="*/ 0 h 168"/>
                <a:gd name="T2" fmla="*/ 20 w 88"/>
                <a:gd name="T3" fmla="*/ 0 h 168"/>
                <a:gd name="T4" fmla="*/ 20 w 88"/>
                <a:gd name="T5" fmla="*/ 38 h 168"/>
                <a:gd name="T6" fmla="*/ 0 w 88"/>
                <a:gd name="T7" fmla="*/ 38 h 168"/>
                <a:gd name="T8" fmla="*/ 0 w 88"/>
                <a:gd name="T9" fmla="*/ 66 h 168"/>
                <a:gd name="T10" fmla="*/ 20 w 88"/>
                <a:gd name="T11" fmla="*/ 66 h 168"/>
                <a:gd name="T12" fmla="*/ 20 w 88"/>
                <a:gd name="T13" fmla="*/ 122 h 168"/>
                <a:gd name="T14" fmla="*/ 20 w 88"/>
                <a:gd name="T15" fmla="*/ 122 h 168"/>
                <a:gd name="T16" fmla="*/ 20 w 88"/>
                <a:gd name="T17" fmla="*/ 134 h 168"/>
                <a:gd name="T18" fmla="*/ 22 w 88"/>
                <a:gd name="T19" fmla="*/ 144 h 168"/>
                <a:gd name="T20" fmla="*/ 26 w 88"/>
                <a:gd name="T21" fmla="*/ 152 h 168"/>
                <a:gd name="T22" fmla="*/ 30 w 88"/>
                <a:gd name="T23" fmla="*/ 158 h 168"/>
                <a:gd name="T24" fmla="*/ 36 w 88"/>
                <a:gd name="T25" fmla="*/ 162 h 168"/>
                <a:gd name="T26" fmla="*/ 44 w 88"/>
                <a:gd name="T27" fmla="*/ 164 h 168"/>
                <a:gd name="T28" fmla="*/ 54 w 88"/>
                <a:gd name="T29" fmla="*/ 166 h 168"/>
                <a:gd name="T30" fmla="*/ 66 w 88"/>
                <a:gd name="T31" fmla="*/ 168 h 168"/>
                <a:gd name="T32" fmla="*/ 66 w 88"/>
                <a:gd name="T33" fmla="*/ 168 h 168"/>
                <a:gd name="T34" fmla="*/ 88 w 88"/>
                <a:gd name="T35" fmla="*/ 166 h 168"/>
                <a:gd name="T36" fmla="*/ 88 w 88"/>
                <a:gd name="T37" fmla="*/ 136 h 168"/>
                <a:gd name="T38" fmla="*/ 88 w 88"/>
                <a:gd name="T39" fmla="*/ 136 h 168"/>
                <a:gd name="T40" fmla="*/ 78 w 88"/>
                <a:gd name="T41" fmla="*/ 136 h 168"/>
                <a:gd name="T42" fmla="*/ 78 w 88"/>
                <a:gd name="T43" fmla="*/ 136 h 168"/>
                <a:gd name="T44" fmla="*/ 72 w 88"/>
                <a:gd name="T45" fmla="*/ 136 h 168"/>
                <a:gd name="T46" fmla="*/ 66 w 88"/>
                <a:gd name="T47" fmla="*/ 134 h 168"/>
                <a:gd name="T48" fmla="*/ 64 w 88"/>
                <a:gd name="T49" fmla="*/ 130 h 168"/>
                <a:gd name="T50" fmla="*/ 62 w 88"/>
                <a:gd name="T51" fmla="*/ 124 h 168"/>
                <a:gd name="T52" fmla="*/ 62 w 88"/>
                <a:gd name="T53" fmla="*/ 66 h 168"/>
                <a:gd name="T54" fmla="*/ 88 w 88"/>
                <a:gd name="T55" fmla="*/ 66 h 168"/>
                <a:gd name="T56" fmla="*/ 88 w 88"/>
                <a:gd name="T57" fmla="*/ 38 h 168"/>
                <a:gd name="T58" fmla="*/ 62 w 88"/>
                <a:gd name="T59" fmla="*/ 38 h 168"/>
                <a:gd name="T60" fmla="*/ 62 w 88"/>
                <a:gd name="T6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68">
                  <a:moveTo>
                    <a:pt x="62" y="0"/>
                  </a:moveTo>
                  <a:lnTo>
                    <a:pt x="20" y="0"/>
                  </a:lnTo>
                  <a:lnTo>
                    <a:pt x="20" y="38"/>
                  </a:lnTo>
                  <a:lnTo>
                    <a:pt x="0" y="38"/>
                  </a:lnTo>
                  <a:lnTo>
                    <a:pt x="0" y="66"/>
                  </a:lnTo>
                  <a:lnTo>
                    <a:pt x="20" y="66"/>
                  </a:lnTo>
                  <a:lnTo>
                    <a:pt x="20" y="122"/>
                  </a:lnTo>
                  <a:lnTo>
                    <a:pt x="20" y="122"/>
                  </a:lnTo>
                  <a:lnTo>
                    <a:pt x="20" y="134"/>
                  </a:lnTo>
                  <a:lnTo>
                    <a:pt x="22" y="144"/>
                  </a:lnTo>
                  <a:lnTo>
                    <a:pt x="26" y="152"/>
                  </a:lnTo>
                  <a:lnTo>
                    <a:pt x="30" y="158"/>
                  </a:lnTo>
                  <a:lnTo>
                    <a:pt x="36" y="162"/>
                  </a:lnTo>
                  <a:lnTo>
                    <a:pt x="44" y="164"/>
                  </a:lnTo>
                  <a:lnTo>
                    <a:pt x="54" y="166"/>
                  </a:lnTo>
                  <a:lnTo>
                    <a:pt x="66" y="168"/>
                  </a:lnTo>
                  <a:lnTo>
                    <a:pt x="66" y="168"/>
                  </a:lnTo>
                  <a:lnTo>
                    <a:pt x="88" y="166"/>
                  </a:lnTo>
                  <a:lnTo>
                    <a:pt x="88" y="136"/>
                  </a:lnTo>
                  <a:lnTo>
                    <a:pt x="88" y="136"/>
                  </a:lnTo>
                  <a:lnTo>
                    <a:pt x="78" y="136"/>
                  </a:lnTo>
                  <a:lnTo>
                    <a:pt x="78" y="136"/>
                  </a:lnTo>
                  <a:lnTo>
                    <a:pt x="72" y="136"/>
                  </a:lnTo>
                  <a:lnTo>
                    <a:pt x="66" y="134"/>
                  </a:lnTo>
                  <a:lnTo>
                    <a:pt x="64" y="130"/>
                  </a:lnTo>
                  <a:lnTo>
                    <a:pt x="62" y="124"/>
                  </a:lnTo>
                  <a:lnTo>
                    <a:pt x="62" y="66"/>
                  </a:lnTo>
                  <a:lnTo>
                    <a:pt x="88" y="66"/>
                  </a:lnTo>
                  <a:lnTo>
                    <a:pt x="88" y="38"/>
                  </a:lnTo>
                  <a:lnTo>
                    <a:pt x="62" y="38"/>
                  </a:ln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 name="Freeform 13"/>
            <p:cNvSpPr>
              <a:spLocks/>
            </p:cNvSpPr>
            <p:nvPr/>
          </p:nvSpPr>
          <p:spPr bwMode="auto">
            <a:xfrm>
              <a:off x="1216025" y="6207125"/>
              <a:ext cx="203200" cy="279400"/>
            </a:xfrm>
            <a:custGeom>
              <a:avLst/>
              <a:gdLst>
                <a:gd name="T0" fmla="*/ 82 w 128"/>
                <a:gd name="T1" fmla="*/ 44 h 176"/>
                <a:gd name="T2" fmla="*/ 82 w 128"/>
                <a:gd name="T3" fmla="*/ 44 h 176"/>
                <a:gd name="T4" fmla="*/ 70 w 128"/>
                <a:gd name="T5" fmla="*/ 46 h 176"/>
                <a:gd name="T6" fmla="*/ 60 w 128"/>
                <a:gd name="T7" fmla="*/ 50 h 176"/>
                <a:gd name="T8" fmla="*/ 50 w 128"/>
                <a:gd name="T9" fmla="*/ 56 h 176"/>
                <a:gd name="T10" fmla="*/ 44 w 128"/>
                <a:gd name="T11" fmla="*/ 66 h 176"/>
                <a:gd name="T12" fmla="*/ 42 w 128"/>
                <a:gd name="T13" fmla="*/ 66 h 176"/>
                <a:gd name="T14" fmla="*/ 42 w 128"/>
                <a:gd name="T15" fmla="*/ 0 h 176"/>
                <a:gd name="T16" fmla="*/ 0 w 128"/>
                <a:gd name="T17" fmla="*/ 0 h 176"/>
                <a:gd name="T18" fmla="*/ 0 w 128"/>
                <a:gd name="T19" fmla="*/ 176 h 176"/>
                <a:gd name="T20" fmla="*/ 42 w 128"/>
                <a:gd name="T21" fmla="*/ 176 h 176"/>
                <a:gd name="T22" fmla="*/ 42 w 128"/>
                <a:gd name="T23" fmla="*/ 106 h 176"/>
                <a:gd name="T24" fmla="*/ 42 w 128"/>
                <a:gd name="T25" fmla="*/ 106 h 176"/>
                <a:gd name="T26" fmla="*/ 44 w 128"/>
                <a:gd name="T27" fmla="*/ 96 h 176"/>
                <a:gd name="T28" fmla="*/ 48 w 128"/>
                <a:gd name="T29" fmla="*/ 88 h 176"/>
                <a:gd name="T30" fmla="*/ 56 w 128"/>
                <a:gd name="T31" fmla="*/ 82 h 176"/>
                <a:gd name="T32" fmla="*/ 60 w 128"/>
                <a:gd name="T33" fmla="*/ 80 h 176"/>
                <a:gd name="T34" fmla="*/ 66 w 128"/>
                <a:gd name="T35" fmla="*/ 78 h 176"/>
                <a:gd name="T36" fmla="*/ 66 w 128"/>
                <a:gd name="T37" fmla="*/ 78 h 176"/>
                <a:gd name="T38" fmla="*/ 72 w 128"/>
                <a:gd name="T39" fmla="*/ 80 h 176"/>
                <a:gd name="T40" fmla="*/ 78 w 128"/>
                <a:gd name="T41" fmla="*/ 82 h 176"/>
                <a:gd name="T42" fmla="*/ 82 w 128"/>
                <a:gd name="T43" fmla="*/ 86 h 176"/>
                <a:gd name="T44" fmla="*/ 84 w 128"/>
                <a:gd name="T45" fmla="*/ 90 h 176"/>
                <a:gd name="T46" fmla="*/ 86 w 128"/>
                <a:gd name="T47" fmla="*/ 102 h 176"/>
                <a:gd name="T48" fmla="*/ 86 w 128"/>
                <a:gd name="T49" fmla="*/ 114 h 176"/>
                <a:gd name="T50" fmla="*/ 86 w 128"/>
                <a:gd name="T51" fmla="*/ 176 h 176"/>
                <a:gd name="T52" fmla="*/ 128 w 128"/>
                <a:gd name="T53" fmla="*/ 176 h 176"/>
                <a:gd name="T54" fmla="*/ 128 w 128"/>
                <a:gd name="T55" fmla="*/ 94 h 176"/>
                <a:gd name="T56" fmla="*/ 128 w 128"/>
                <a:gd name="T57" fmla="*/ 94 h 176"/>
                <a:gd name="T58" fmla="*/ 126 w 128"/>
                <a:gd name="T59" fmla="*/ 78 h 176"/>
                <a:gd name="T60" fmla="*/ 124 w 128"/>
                <a:gd name="T61" fmla="*/ 70 h 176"/>
                <a:gd name="T62" fmla="*/ 120 w 128"/>
                <a:gd name="T63" fmla="*/ 62 h 176"/>
                <a:gd name="T64" fmla="*/ 116 w 128"/>
                <a:gd name="T65" fmla="*/ 56 h 176"/>
                <a:gd name="T66" fmla="*/ 108 w 128"/>
                <a:gd name="T67" fmla="*/ 50 h 176"/>
                <a:gd name="T68" fmla="*/ 96 w 128"/>
                <a:gd name="T69" fmla="*/ 46 h 176"/>
                <a:gd name="T70" fmla="*/ 82 w 128"/>
                <a:gd name="T71" fmla="*/ 44 h 176"/>
                <a:gd name="T72" fmla="*/ 82 w 128"/>
                <a:gd name="T73" fmla="*/ 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76">
                  <a:moveTo>
                    <a:pt x="82" y="44"/>
                  </a:moveTo>
                  <a:lnTo>
                    <a:pt x="82" y="44"/>
                  </a:lnTo>
                  <a:lnTo>
                    <a:pt x="70" y="46"/>
                  </a:lnTo>
                  <a:lnTo>
                    <a:pt x="60" y="50"/>
                  </a:lnTo>
                  <a:lnTo>
                    <a:pt x="50" y="56"/>
                  </a:lnTo>
                  <a:lnTo>
                    <a:pt x="44" y="66"/>
                  </a:lnTo>
                  <a:lnTo>
                    <a:pt x="42" y="66"/>
                  </a:lnTo>
                  <a:lnTo>
                    <a:pt x="42" y="0"/>
                  </a:lnTo>
                  <a:lnTo>
                    <a:pt x="0" y="0"/>
                  </a:lnTo>
                  <a:lnTo>
                    <a:pt x="0" y="176"/>
                  </a:lnTo>
                  <a:lnTo>
                    <a:pt x="42" y="176"/>
                  </a:lnTo>
                  <a:lnTo>
                    <a:pt x="42" y="106"/>
                  </a:lnTo>
                  <a:lnTo>
                    <a:pt x="42" y="106"/>
                  </a:lnTo>
                  <a:lnTo>
                    <a:pt x="44" y="96"/>
                  </a:lnTo>
                  <a:lnTo>
                    <a:pt x="48" y="88"/>
                  </a:lnTo>
                  <a:lnTo>
                    <a:pt x="56" y="82"/>
                  </a:lnTo>
                  <a:lnTo>
                    <a:pt x="60" y="80"/>
                  </a:lnTo>
                  <a:lnTo>
                    <a:pt x="66" y="78"/>
                  </a:lnTo>
                  <a:lnTo>
                    <a:pt x="66" y="78"/>
                  </a:lnTo>
                  <a:lnTo>
                    <a:pt x="72" y="80"/>
                  </a:lnTo>
                  <a:lnTo>
                    <a:pt x="78" y="82"/>
                  </a:lnTo>
                  <a:lnTo>
                    <a:pt x="82" y="86"/>
                  </a:lnTo>
                  <a:lnTo>
                    <a:pt x="84" y="90"/>
                  </a:lnTo>
                  <a:lnTo>
                    <a:pt x="86" y="102"/>
                  </a:lnTo>
                  <a:lnTo>
                    <a:pt x="86" y="114"/>
                  </a:lnTo>
                  <a:lnTo>
                    <a:pt x="86" y="176"/>
                  </a:lnTo>
                  <a:lnTo>
                    <a:pt x="128" y="176"/>
                  </a:lnTo>
                  <a:lnTo>
                    <a:pt x="128" y="94"/>
                  </a:lnTo>
                  <a:lnTo>
                    <a:pt x="128" y="94"/>
                  </a:lnTo>
                  <a:lnTo>
                    <a:pt x="126" y="78"/>
                  </a:lnTo>
                  <a:lnTo>
                    <a:pt x="124" y="70"/>
                  </a:lnTo>
                  <a:lnTo>
                    <a:pt x="120" y="62"/>
                  </a:lnTo>
                  <a:lnTo>
                    <a:pt x="116" y="56"/>
                  </a:lnTo>
                  <a:lnTo>
                    <a:pt x="108" y="50"/>
                  </a:lnTo>
                  <a:lnTo>
                    <a:pt x="96" y="46"/>
                  </a:lnTo>
                  <a:lnTo>
                    <a:pt x="82" y="44"/>
                  </a:lnTo>
                  <a:lnTo>
                    <a:pt x="82"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 name="Freeform 14"/>
            <p:cNvSpPr>
              <a:spLocks/>
            </p:cNvSpPr>
            <p:nvPr/>
          </p:nvSpPr>
          <p:spPr bwMode="auto">
            <a:xfrm>
              <a:off x="3479800" y="4943475"/>
              <a:ext cx="50800" cy="57150"/>
            </a:xfrm>
            <a:custGeom>
              <a:avLst/>
              <a:gdLst>
                <a:gd name="T0" fmla="*/ 12 w 32"/>
                <a:gd name="T1" fmla="*/ 36 h 36"/>
                <a:gd name="T2" fmla="*/ 18 w 32"/>
                <a:gd name="T3" fmla="*/ 36 h 36"/>
                <a:gd name="T4" fmla="*/ 18 w 32"/>
                <a:gd name="T5" fmla="*/ 6 h 36"/>
                <a:gd name="T6" fmla="*/ 32 w 32"/>
                <a:gd name="T7" fmla="*/ 6 h 36"/>
                <a:gd name="T8" fmla="*/ 32 w 32"/>
                <a:gd name="T9" fmla="*/ 0 h 36"/>
                <a:gd name="T10" fmla="*/ 0 w 32"/>
                <a:gd name="T11" fmla="*/ 0 h 36"/>
                <a:gd name="T12" fmla="*/ 0 w 32"/>
                <a:gd name="T13" fmla="*/ 6 h 36"/>
                <a:gd name="T14" fmla="*/ 12 w 32"/>
                <a:gd name="T15" fmla="*/ 6 h 36"/>
                <a:gd name="T16" fmla="*/ 12 w 32"/>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12" y="36"/>
                  </a:moveTo>
                  <a:lnTo>
                    <a:pt x="18" y="36"/>
                  </a:lnTo>
                  <a:lnTo>
                    <a:pt x="18" y="6"/>
                  </a:lnTo>
                  <a:lnTo>
                    <a:pt x="32" y="6"/>
                  </a:lnTo>
                  <a:lnTo>
                    <a:pt x="32" y="0"/>
                  </a:lnTo>
                  <a:lnTo>
                    <a:pt x="0" y="0"/>
                  </a:lnTo>
                  <a:lnTo>
                    <a:pt x="0" y="6"/>
                  </a:lnTo>
                  <a:lnTo>
                    <a:pt x="12" y="6"/>
                  </a:lnTo>
                  <a:lnTo>
                    <a:pt x="1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 name="Freeform 15"/>
            <p:cNvSpPr>
              <a:spLocks/>
            </p:cNvSpPr>
            <p:nvPr/>
          </p:nvSpPr>
          <p:spPr bwMode="auto">
            <a:xfrm>
              <a:off x="3540125" y="4943475"/>
              <a:ext cx="63500" cy="57150"/>
            </a:xfrm>
            <a:custGeom>
              <a:avLst/>
              <a:gdLst>
                <a:gd name="T0" fmla="*/ 6 w 40"/>
                <a:gd name="T1" fmla="*/ 6 h 36"/>
                <a:gd name="T2" fmla="*/ 18 w 40"/>
                <a:gd name="T3" fmla="*/ 36 h 36"/>
                <a:gd name="T4" fmla="*/ 24 w 40"/>
                <a:gd name="T5" fmla="*/ 36 h 36"/>
                <a:gd name="T6" fmla="*/ 34 w 40"/>
                <a:gd name="T7" fmla="*/ 6 h 36"/>
                <a:gd name="T8" fmla="*/ 34 w 40"/>
                <a:gd name="T9" fmla="*/ 36 h 36"/>
                <a:gd name="T10" fmla="*/ 40 w 40"/>
                <a:gd name="T11" fmla="*/ 36 h 36"/>
                <a:gd name="T12" fmla="*/ 40 w 40"/>
                <a:gd name="T13" fmla="*/ 0 h 36"/>
                <a:gd name="T14" fmla="*/ 30 w 40"/>
                <a:gd name="T15" fmla="*/ 0 h 36"/>
                <a:gd name="T16" fmla="*/ 20 w 40"/>
                <a:gd name="T17" fmla="*/ 26 h 36"/>
                <a:gd name="T18" fmla="*/ 10 w 40"/>
                <a:gd name="T19" fmla="*/ 0 h 36"/>
                <a:gd name="T20" fmla="*/ 0 w 40"/>
                <a:gd name="T21" fmla="*/ 0 h 36"/>
                <a:gd name="T22" fmla="*/ 0 w 40"/>
                <a:gd name="T23" fmla="*/ 36 h 36"/>
                <a:gd name="T24" fmla="*/ 6 w 40"/>
                <a:gd name="T25" fmla="*/ 36 h 36"/>
                <a:gd name="T26" fmla="*/ 6 w 40"/>
                <a:gd name="T27"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36">
                  <a:moveTo>
                    <a:pt x="6" y="6"/>
                  </a:moveTo>
                  <a:lnTo>
                    <a:pt x="18" y="36"/>
                  </a:lnTo>
                  <a:lnTo>
                    <a:pt x="24" y="36"/>
                  </a:lnTo>
                  <a:lnTo>
                    <a:pt x="34" y="6"/>
                  </a:lnTo>
                  <a:lnTo>
                    <a:pt x="34" y="36"/>
                  </a:lnTo>
                  <a:lnTo>
                    <a:pt x="40" y="36"/>
                  </a:lnTo>
                  <a:lnTo>
                    <a:pt x="40" y="0"/>
                  </a:lnTo>
                  <a:lnTo>
                    <a:pt x="30" y="0"/>
                  </a:lnTo>
                  <a:lnTo>
                    <a:pt x="20" y="26"/>
                  </a:lnTo>
                  <a:lnTo>
                    <a:pt x="10" y="0"/>
                  </a:lnTo>
                  <a:lnTo>
                    <a:pt x="0" y="0"/>
                  </a:lnTo>
                  <a:lnTo>
                    <a:pt x="0" y="36"/>
                  </a:lnTo>
                  <a:lnTo>
                    <a:pt x="6" y="36"/>
                  </a:lnTo>
                  <a:lnTo>
                    <a:pt x="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53" name="Right Triangle 52"/>
          <p:cNvSpPr>
            <a:spLocks noChangeAspect="1"/>
          </p:cNvSpPr>
          <p:nvPr userDrawn="1"/>
        </p:nvSpPr>
        <p:spPr>
          <a:xfrm rot="16200000">
            <a:off x="8595360" y="6309360"/>
            <a:ext cx="548640" cy="548640"/>
          </a:xfrm>
          <a:prstGeom prst="rtTriangle">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black"/>
              </a:solidFill>
            </a:endParaRPr>
          </a:p>
        </p:txBody>
      </p:sp>
      <p:sp>
        <p:nvSpPr>
          <p:cNvPr id="54" name="TextBox 53"/>
          <p:cNvSpPr txBox="1"/>
          <p:nvPr userDrawn="1"/>
        </p:nvSpPr>
        <p:spPr>
          <a:xfrm>
            <a:off x="8750808" y="6565392"/>
            <a:ext cx="371907" cy="276999"/>
          </a:xfrm>
          <a:prstGeom prst="rect">
            <a:avLst/>
          </a:prstGeom>
          <a:noFill/>
        </p:spPr>
        <p:txBody>
          <a:bodyPr wrap="square" lIns="0" tIns="45720" bIns="45720" rtlCol="0">
            <a:noAutofit/>
          </a:bodyPr>
          <a:lstStyle/>
          <a:p>
            <a:pPr algn="r"/>
            <a:fld id="{C9E378D0-1123-4A2F-B616-8D9E05FF92D2}" type="slidenum">
              <a:rPr lang="en-US" sz="1200" spc="-40" smtClean="0">
                <a:solidFill>
                  <a:prstClr val="white"/>
                </a:solidFill>
                <a:latin typeface="Franklin Gothic Medium Cond"/>
              </a:rPr>
              <a:pPr algn="r"/>
              <a:t>‹#›</a:t>
            </a:fld>
            <a:endParaRPr lang="en-US" sz="1200" spc="-40" dirty="0">
              <a:solidFill>
                <a:prstClr val="white"/>
              </a:solidFill>
              <a:latin typeface="Franklin Gothic Medium Cond"/>
            </a:endParaRPr>
          </a:p>
        </p:txBody>
      </p:sp>
    </p:spTree>
    <p:extLst>
      <p:ext uri="{BB962C8B-B14F-4D97-AF65-F5344CB8AC3E}">
        <p14:creationId xmlns:p14="http://schemas.microsoft.com/office/powerpoint/2010/main" val="1200465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Lg Banner + Text: v03">
    <p:spTree>
      <p:nvGrpSpPr>
        <p:cNvPr id="1" name=""/>
        <p:cNvGrpSpPr/>
        <p:nvPr/>
      </p:nvGrpSpPr>
      <p:grpSpPr>
        <a:xfrm>
          <a:off x="0" y="0"/>
          <a:ext cx="0" cy="0"/>
          <a:chOff x="0" y="0"/>
          <a:chExt cx="0" cy="0"/>
        </a:xfrm>
      </p:grpSpPr>
      <p:pic>
        <p:nvPicPr>
          <p:cNvPr id="41" name="Picture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2926080"/>
          </a:xfrm>
          <a:prstGeom prst="rect">
            <a:avLst/>
          </a:prstGeom>
        </p:spPr>
      </p:pic>
      <p:sp>
        <p:nvSpPr>
          <p:cNvPr id="25" name="Snip Single Corner Rectangle 24"/>
          <p:cNvSpPr/>
          <p:nvPr/>
        </p:nvSpPr>
        <p:spPr>
          <a:xfrm flipH="1">
            <a:off x="0" y="1463040"/>
            <a:ext cx="9144000" cy="914400"/>
          </a:xfrm>
          <a:prstGeom prst="snip1Rect">
            <a:avLst>
              <a:gd name="adj" fmla="val 26577"/>
            </a:avLst>
          </a:prstGeom>
          <a:gradFill>
            <a:gsLst>
              <a:gs pos="0">
                <a:schemeClr val="accent3">
                  <a:alpha val="80000"/>
                </a:schemeClr>
              </a:gs>
              <a:gs pos="75000">
                <a:schemeClr val="accent3"/>
              </a:gs>
            </a:gsLst>
            <a:lin ang="5400000" scaled="0"/>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black"/>
              </a:solidFill>
            </a:endParaRPr>
          </a:p>
        </p:txBody>
      </p:sp>
      <p:sp>
        <p:nvSpPr>
          <p:cNvPr id="26" name="Snip Single Corner Rectangle 25"/>
          <p:cNvSpPr/>
          <p:nvPr/>
        </p:nvSpPr>
        <p:spPr>
          <a:xfrm flipV="1">
            <a:off x="0" y="2377440"/>
            <a:ext cx="9144000" cy="365760"/>
          </a:xfrm>
          <a:prstGeom prst="snip1Rect">
            <a:avLst>
              <a:gd name="adj" fmla="val 48199"/>
            </a:avLst>
          </a:prstGeom>
          <a:solidFill>
            <a:schemeClr val="tx2">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black"/>
              </a:solidFill>
            </a:endParaRPr>
          </a:p>
        </p:txBody>
      </p:sp>
      <p:sp>
        <p:nvSpPr>
          <p:cNvPr id="2" name="Title 1"/>
          <p:cNvSpPr>
            <a:spLocks noGrp="1"/>
          </p:cNvSpPr>
          <p:nvPr>
            <p:ph type="title"/>
          </p:nvPr>
        </p:nvSpPr>
        <p:spPr>
          <a:xfrm>
            <a:off x="457200" y="1554480"/>
            <a:ext cx="8229600" cy="82296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640080" y="3291840"/>
            <a:ext cx="7863840" cy="31089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0" hasCustomPrompt="1"/>
          </p:nvPr>
        </p:nvSpPr>
        <p:spPr>
          <a:xfrm>
            <a:off x="457200" y="2441448"/>
            <a:ext cx="8229600" cy="246888"/>
          </a:xfrm>
        </p:spPr>
        <p:txBody>
          <a:bodyPr lIns="0" rIns="0">
            <a:noAutofit/>
          </a:bodyPr>
          <a:lstStyle>
            <a:lvl1pPr marL="0" indent="0" algn="ctr">
              <a:lnSpc>
                <a:spcPct val="100000"/>
              </a:lnSpc>
              <a:spcBef>
                <a:spcPts val="0"/>
              </a:spcBef>
              <a:buNone/>
              <a:defRPr sz="1600" cap="all" spc="80" baseline="0">
                <a:solidFill>
                  <a:schemeClr val="bg1"/>
                </a:solidFill>
                <a:latin typeface="+mj-lt"/>
              </a:defRPr>
            </a:lvl1pPr>
          </a:lstStyle>
          <a:p>
            <a:pPr lvl="0"/>
            <a:r>
              <a:rPr lang="en-US" sz="1600" dirty="0" smtClean="0">
                <a:latin typeface="+mj-lt"/>
              </a:rPr>
              <a:t>More Detailed Subtitle can go here or be </a:t>
            </a:r>
            <a:r>
              <a:rPr lang="en-US" sz="1600" dirty="0" err="1" smtClean="0">
                <a:latin typeface="+mj-lt"/>
              </a:rPr>
              <a:t>deleteD</a:t>
            </a:r>
            <a:endParaRPr lang="en-US" dirty="0"/>
          </a:p>
        </p:txBody>
      </p:sp>
      <p:grpSp>
        <p:nvGrpSpPr>
          <p:cNvPr id="27" name="Group 26"/>
          <p:cNvGrpSpPr>
            <a:grpSpLocks noChangeAspect="1"/>
          </p:cNvGrpSpPr>
          <p:nvPr userDrawn="1"/>
        </p:nvGrpSpPr>
        <p:grpSpPr>
          <a:xfrm>
            <a:off x="7896792" y="6472678"/>
            <a:ext cx="640080" cy="294678"/>
            <a:chOff x="238125" y="4943475"/>
            <a:chExt cx="3365500" cy="1549400"/>
          </a:xfrm>
          <a:solidFill>
            <a:schemeClr val="bg2"/>
          </a:solidFill>
        </p:grpSpPr>
        <p:sp>
          <p:nvSpPr>
            <p:cNvPr id="28" name="Freeform 5"/>
            <p:cNvSpPr>
              <a:spLocks/>
            </p:cNvSpPr>
            <p:nvPr/>
          </p:nvSpPr>
          <p:spPr bwMode="auto">
            <a:xfrm>
              <a:off x="2482850" y="4943475"/>
              <a:ext cx="1120775" cy="1120775"/>
            </a:xfrm>
            <a:custGeom>
              <a:avLst/>
              <a:gdLst>
                <a:gd name="T0" fmla="*/ 662 w 706"/>
                <a:gd name="T1" fmla="*/ 308 h 706"/>
                <a:gd name="T2" fmla="*/ 706 w 706"/>
                <a:gd name="T3" fmla="*/ 264 h 706"/>
                <a:gd name="T4" fmla="*/ 706 w 706"/>
                <a:gd name="T5" fmla="*/ 132 h 706"/>
                <a:gd name="T6" fmla="*/ 574 w 706"/>
                <a:gd name="T7" fmla="*/ 0 h 706"/>
                <a:gd name="T8" fmla="*/ 132 w 706"/>
                <a:gd name="T9" fmla="*/ 0 h 706"/>
                <a:gd name="T10" fmla="*/ 0 w 706"/>
                <a:gd name="T11" fmla="*/ 132 h 706"/>
                <a:gd name="T12" fmla="*/ 0 w 706"/>
                <a:gd name="T13" fmla="*/ 308 h 706"/>
                <a:gd name="T14" fmla="*/ 0 w 706"/>
                <a:gd name="T15" fmla="*/ 574 h 706"/>
                <a:gd name="T16" fmla="*/ 132 w 706"/>
                <a:gd name="T17" fmla="*/ 706 h 706"/>
                <a:gd name="T18" fmla="*/ 574 w 706"/>
                <a:gd name="T19" fmla="*/ 706 h 706"/>
                <a:gd name="T20" fmla="*/ 706 w 706"/>
                <a:gd name="T21" fmla="*/ 574 h 706"/>
                <a:gd name="T22" fmla="*/ 706 w 706"/>
                <a:gd name="T23" fmla="*/ 442 h 706"/>
                <a:gd name="T24" fmla="*/ 662 w 706"/>
                <a:gd name="T25" fmla="*/ 396 h 706"/>
                <a:gd name="T26" fmla="*/ 442 w 706"/>
                <a:gd name="T27" fmla="*/ 396 h 706"/>
                <a:gd name="T28" fmla="*/ 442 w 706"/>
                <a:gd name="T29" fmla="*/ 442 h 706"/>
                <a:gd name="T30" fmla="*/ 264 w 706"/>
                <a:gd name="T31" fmla="*/ 442 h 706"/>
                <a:gd name="T32" fmla="*/ 264 w 706"/>
                <a:gd name="T33" fmla="*/ 264 h 706"/>
                <a:gd name="T34" fmla="*/ 442 w 706"/>
                <a:gd name="T35" fmla="*/ 264 h 706"/>
                <a:gd name="T36" fmla="*/ 442 w 706"/>
                <a:gd name="T37" fmla="*/ 308 h 706"/>
                <a:gd name="T38" fmla="*/ 662 w 706"/>
                <a:gd name="T39" fmla="*/ 30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6" h="706">
                  <a:moveTo>
                    <a:pt x="662" y="308"/>
                  </a:moveTo>
                  <a:lnTo>
                    <a:pt x="706" y="264"/>
                  </a:lnTo>
                  <a:lnTo>
                    <a:pt x="706" y="132"/>
                  </a:lnTo>
                  <a:lnTo>
                    <a:pt x="574" y="0"/>
                  </a:lnTo>
                  <a:lnTo>
                    <a:pt x="132" y="0"/>
                  </a:lnTo>
                  <a:lnTo>
                    <a:pt x="0" y="132"/>
                  </a:lnTo>
                  <a:lnTo>
                    <a:pt x="0" y="308"/>
                  </a:lnTo>
                  <a:lnTo>
                    <a:pt x="0" y="574"/>
                  </a:lnTo>
                  <a:lnTo>
                    <a:pt x="132" y="706"/>
                  </a:lnTo>
                  <a:lnTo>
                    <a:pt x="574" y="706"/>
                  </a:lnTo>
                  <a:lnTo>
                    <a:pt x="706" y="574"/>
                  </a:lnTo>
                  <a:lnTo>
                    <a:pt x="706" y="442"/>
                  </a:lnTo>
                  <a:lnTo>
                    <a:pt x="662" y="396"/>
                  </a:lnTo>
                  <a:lnTo>
                    <a:pt x="442" y="396"/>
                  </a:lnTo>
                  <a:lnTo>
                    <a:pt x="442" y="442"/>
                  </a:lnTo>
                  <a:lnTo>
                    <a:pt x="264" y="442"/>
                  </a:lnTo>
                  <a:lnTo>
                    <a:pt x="264" y="264"/>
                  </a:lnTo>
                  <a:lnTo>
                    <a:pt x="442" y="264"/>
                  </a:lnTo>
                  <a:lnTo>
                    <a:pt x="442" y="308"/>
                  </a:lnTo>
                  <a:lnTo>
                    <a:pt x="662" y="3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9" name="Freeform 6"/>
            <p:cNvSpPr>
              <a:spLocks/>
            </p:cNvSpPr>
            <p:nvPr/>
          </p:nvSpPr>
          <p:spPr bwMode="auto">
            <a:xfrm>
              <a:off x="238125" y="4943475"/>
              <a:ext cx="1120775" cy="1120775"/>
            </a:xfrm>
            <a:custGeom>
              <a:avLst/>
              <a:gdLst>
                <a:gd name="T0" fmla="*/ 220 w 706"/>
                <a:gd name="T1" fmla="*/ 706 h 706"/>
                <a:gd name="T2" fmla="*/ 266 w 706"/>
                <a:gd name="T3" fmla="*/ 662 h 706"/>
                <a:gd name="T4" fmla="*/ 266 w 706"/>
                <a:gd name="T5" fmla="*/ 486 h 706"/>
                <a:gd name="T6" fmla="*/ 486 w 706"/>
                <a:gd name="T7" fmla="*/ 706 h 706"/>
                <a:gd name="T8" fmla="*/ 662 w 706"/>
                <a:gd name="T9" fmla="*/ 706 h 706"/>
                <a:gd name="T10" fmla="*/ 706 w 706"/>
                <a:gd name="T11" fmla="*/ 662 h 706"/>
                <a:gd name="T12" fmla="*/ 706 w 706"/>
                <a:gd name="T13" fmla="*/ 44 h 706"/>
                <a:gd name="T14" fmla="*/ 662 w 706"/>
                <a:gd name="T15" fmla="*/ 0 h 706"/>
                <a:gd name="T16" fmla="*/ 486 w 706"/>
                <a:gd name="T17" fmla="*/ 0 h 706"/>
                <a:gd name="T18" fmla="*/ 442 w 706"/>
                <a:gd name="T19" fmla="*/ 44 h 706"/>
                <a:gd name="T20" fmla="*/ 442 w 706"/>
                <a:gd name="T21" fmla="*/ 220 h 706"/>
                <a:gd name="T22" fmla="*/ 220 w 706"/>
                <a:gd name="T23" fmla="*/ 0 h 706"/>
                <a:gd name="T24" fmla="*/ 44 w 706"/>
                <a:gd name="T25" fmla="*/ 0 h 706"/>
                <a:gd name="T26" fmla="*/ 0 w 706"/>
                <a:gd name="T27" fmla="*/ 44 h 706"/>
                <a:gd name="T28" fmla="*/ 0 w 706"/>
                <a:gd name="T29" fmla="*/ 662 h 706"/>
                <a:gd name="T30" fmla="*/ 44 w 706"/>
                <a:gd name="T31" fmla="*/ 706 h 706"/>
                <a:gd name="T32" fmla="*/ 220 w 706"/>
                <a:gd name="T33"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6" h="706">
                  <a:moveTo>
                    <a:pt x="220" y="706"/>
                  </a:moveTo>
                  <a:lnTo>
                    <a:pt x="266" y="662"/>
                  </a:lnTo>
                  <a:lnTo>
                    <a:pt x="266" y="486"/>
                  </a:lnTo>
                  <a:lnTo>
                    <a:pt x="486" y="706"/>
                  </a:lnTo>
                  <a:lnTo>
                    <a:pt x="662" y="706"/>
                  </a:lnTo>
                  <a:lnTo>
                    <a:pt x="706" y="662"/>
                  </a:lnTo>
                  <a:lnTo>
                    <a:pt x="706" y="44"/>
                  </a:lnTo>
                  <a:lnTo>
                    <a:pt x="662" y="0"/>
                  </a:lnTo>
                  <a:lnTo>
                    <a:pt x="486" y="0"/>
                  </a:lnTo>
                  <a:lnTo>
                    <a:pt x="442" y="44"/>
                  </a:lnTo>
                  <a:lnTo>
                    <a:pt x="442" y="220"/>
                  </a:lnTo>
                  <a:lnTo>
                    <a:pt x="220" y="0"/>
                  </a:lnTo>
                  <a:lnTo>
                    <a:pt x="44" y="0"/>
                  </a:lnTo>
                  <a:lnTo>
                    <a:pt x="0" y="44"/>
                  </a:lnTo>
                  <a:lnTo>
                    <a:pt x="0" y="662"/>
                  </a:lnTo>
                  <a:lnTo>
                    <a:pt x="44" y="706"/>
                  </a:lnTo>
                  <a:lnTo>
                    <a:pt x="220" y="7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0" name="Freeform 7"/>
            <p:cNvSpPr>
              <a:spLocks/>
            </p:cNvSpPr>
            <p:nvPr/>
          </p:nvSpPr>
          <p:spPr bwMode="auto">
            <a:xfrm>
              <a:off x="1358900" y="4943475"/>
              <a:ext cx="1123950" cy="1120775"/>
            </a:xfrm>
            <a:custGeom>
              <a:avLst/>
              <a:gdLst>
                <a:gd name="T0" fmla="*/ 708 w 708"/>
                <a:gd name="T1" fmla="*/ 44 h 706"/>
                <a:gd name="T2" fmla="*/ 664 w 708"/>
                <a:gd name="T3" fmla="*/ 0 h 706"/>
                <a:gd name="T4" fmla="*/ 486 w 708"/>
                <a:gd name="T5" fmla="*/ 0 h 706"/>
                <a:gd name="T6" fmla="*/ 442 w 708"/>
                <a:gd name="T7" fmla="*/ 44 h 706"/>
                <a:gd name="T8" fmla="*/ 442 w 708"/>
                <a:gd name="T9" fmla="*/ 132 h 706"/>
                <a:gd name="T10" fmla="*/ 354 w 708"/>
                <a:gd name="T11" fmla="*/ 220 h 706"/>
                <a:gd name="T12" fmla="*/ 266 w 708"/>
                <a:gd name="T13" fmla="*/ 132 h 706"/>
                <a:gd name="T14" fmla="*/ 266 w 708"/>
                <a:gd name="T15" fmla="*/ 44 h 706"/>
                <a:gd name="T16" fmla="*/ 222 w 708"/>
                <a:gd name="T17" fmla="*/ 0 h 706"/>
                <a:gd name="T18" fmla="*/ 46 w 708"/>
                <a:gd name="T19" fmla="*/ 0 h 706"/>
                <a:gd name="T20" fmla="*/ 0 w 708"/>
                <a:gd name="T21" fmla="*/ 44 h 706"/>
                <a:gd name="T22" fmla="*/ 0 w 708"/>
                <a:gd name="T23" fmla="*/ 308 h 706"/>
                <a:gd name="T24" fmla="*/ 222 w 708"/>
                <a:gd name="T25" fmla="*/ 530 h 706"/>
                <a:gd name="T26" fmla="*/ 222 w 708"/>
                <a:gd name="T27" fmla="*/ 662 h 706"/>
                <a:gd name="T28" fmla="*/ 266 w 708"/>
                <a:gd name="T29" fmla="*/ 706 h 706"/>
                <a:gd name="T30" fmla="*/ 442 w 708"/>
                <a:gd name="T31" fmla="*/ 706 h 706"/>
                <a:gd name="T32" fmla="*/ 486 w 708"/>
                <a:gd name="T33" fmla="*/ 662 h 706"/>
                <a:gd name="T34" fmla="*/ 486 w 708"/>
                <a:gd name="T35" fmla="*/ 530 h 706"/>
                <a:gd name="T36" fmla="*/ 708 w 708"/>
                <a:gd name="T37" fmla="*/ 308 h 706"/>
                <a:gd name="T38" fmla="*/ 708 w 708"/>
                <a:gd name="T39" fmla="*/ 132 h 706"/>
                <a:gd name="T40" fmla="*/ 708 w 708"/>
                <a:gd name="T41" fmla="*/ 44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8" h="706">
                  <a:moveTo>
                    <a:pt x="708" y="44"/>
                  </a:moveTo>
                  <a:lnTo>
                    <a:pt x="664" y="0"/>
                  </a:lnTo>
                  <a:lnTo>
                    <a:pt x="486" y="0"/>
                  </a:lnTo>
                  <a:lnTo>
                    <a:pt x="442" y="44"/>
                  </a:lnTo>
                  <a:lnTo>
                    <a:pt x="442" y="132"/>
                  </a:lnTo>
                  <a:lnTo>
                    <a:pt x="354" y="220"/>
                  </a:lnTo>
                  <a:lnTo>
                    <a:pt x="266" y="132"/>
                  </a:lnTo>
                  <a:lnTo>
                    <a:pt x="266" y="44"/>
                  </a:lnTo>
                  <a:lnTo>
                    <a:pt x="222" y="0"/>
                  </a:lnTo>
                  <a:lnTo>
                    <a:pt x="46" y="0"/>
                  </a:lnTo>
                  <a:lnTo>
                    <a:pt x="0" y="44"/>
                  </a:lnTo>
                  <a:lnTo>
                    <a:pt x="0" y="308"/>
                  </a:lnTo>
                  <a:lnTo>
                    <a:pt x="222" y="530"/>
                  </a:lnTo>
                  <a:lnTo>
                    <a:pt x="222" y="662"/>
                  </a:lnTo>
                  <a:lnTo>
                    <a:pt x="266" y="706"/>
                  </a:lnTo>
                  <a:lnTo>
                    <a:pt x="442" y="706"/>
                  </a:lnTo>
                  <a:lnTo>
                    <a:pt x="486" y="662"/>
                  </a:lnTo>
                  <a:lnTo>
                    <a:pt x="486" y="530"/>
                  </a:lnTo>
                  <a:lnTo>
                    <a:pt x="708" y="308"/>
                  </a:lnTo>
                  <a:lnTo>
                    <a:pt x="708" y="132"/>
                  </a:lnTo>
                  <a:lnTo>
                    <a:pt x="708"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1" name="Freeform 8"/>
            <p:cNvSpPr>
              <a:spLocks/>
            </p:cNvSpPr>
            <p:nvPr/>
          </p:nvSpPr>
          <p:spPr bwMode="auto">
            <a:xfrm>
              <a:off x="241300" y="6207125"/>
              <a:ext cx="241300" cy="279400"/>
            </a:xfrm>
            <a:custGeom>
              <a:avLst/>
              <a:gdLst>
                <a:gd name="T0" fmla="*/ 106 w 152"/>
                <a:gd name="T1" fmla="*/ 64 h 176"/>
                <a:gd name="T2" fmla="*/ 46 w 152"/>
                <a:gd name="T3" fmla="*/ 64 h 176"/>
                <a:gd name="T4" fmla="*/ 46 w 152"/>
                <a:gd name="T5" fmla="*/ 0 h 176"/>
                <a:gd name="T6" fmla="*/ 0 w 152"/>
                <a:gd name="T7" fmla="*/ 0 h 176"/>
                <a:gd name="T8" fmla="*/ 0 w 152"/>
                <a:gd name="T9" fmla="*/ 176 h 176"/>
                <a:gd name="T10" fmla="*/ 46 w 152"/>
                <a:gd name="T11" fmla="*/ 176 h 176"/>
                <a:gd name="T12" fmla="*/ 46 w 152"/>
                <a:gd name="T13" fmla="*/ 104 h 176"/>
                <a:gd name="T14" fmla="*/ 106 w 152"/>
                <a:gd name="T15" fmla="*/ 104 h 176"/>
                <a:gd name="T16" fmla="*/ 106 w 152"/>
                <a:gd name="T17" fmla="*/ 176 h 176"/>
                <a:gd name="T18" fmla="*/ 152 w 152"/>
                <a:gd name="T19" fmla="*/ 176 h 176"/>
                <a:gd name="T20" fmla="*/ 152 w 152"/>
                <a:gd name="T21" fmla="*/ 0 h 176"/>
                <a:gd name="T22" fmla="*/ 106 w 152"/>
                <a:gd name="T23" fmla="*/ 0 h 176"/>
                <a:gd name="T24" fmla="*/ 106 w 152"/>
                <a:gd name="T25" fmla="*/ 6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76">
                  <a:moveTo>
                    <a:pt x="106" y="64"/>
                  </a:moveTo>
                  <a:lnTo>
                    <a:pt x="46" y="64"/>
                  </a:lnTo>
                  <a:lnTo>
                    <a:pt x="46" y="0"/>
                  </a:lnTo>
                  <a:lnTo>
                    <a:pt x="0" y="0"/>
                  </a:lnTo>
                  <a:lnTo>
                    <a:pt x="0" y="176"/>
                  </a:lnTo>
                  <a:lnTo>
                    <a:pt x="46" y="176"/>
                  </a:lnTo>
                  <a:lnTo>
                    <a:pt x="46" y="104"/>
                  </a:lnTo>
                  <a:lnTo>
                    <a:pt x="106" y="104"/>
                  </a:lnTo>
                  <a:lnTo>
                    <a:pt x="106" y="176"/>
                  </a:lnTo>
                  <a:lnTo>
                    <a:pt x="152" y="176"/>
                  </a:lnTo>
                  <a:lnTo>
                    <a:pt x="152" y="0"/>
                  </a:lnTo>
                  <a:lnTo>
                    <a:pt x="106" y="0"/>
                  </a:lnTo>
                  <a:lnTo>
                    <a:pt x="106"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2" name="Freeform 9"/>
            <p:cNvSpPr>
              <a:spLocks noEditPoints="1"/>
            </p:cNvSpPr>
            <p:nvPr/>
          </p:nvSpPr>
          <p:spPr bwMode="auto">
            <a:xfrm>
              <a:off x="508000" y="6276975"/>
              <a:ext cx="215900" cy="215900"/>
            </a:xfrm>
            <a:custGeom>
              <a:avLst/>
              <a:gdLst>
                <a:gd name="T0" fmla="*/ 68 w 136"/>
                <a:gd name="T1" fmla="*/ 0 h 136"/>
                <a:gd name="T2" fmla="*/ 68 w 136"/>
                <a:gd name="T3" fmla="*/ 0 h 136"/>
                <a:gd name="T4" fmla="*/ 56 w 136"/>
                <a:gd name="T5" fmla="*/ 2 h 136"/>
                <a:gd name="T6" fmla="*/ 42 w 136"/>
                <a:gd name="T7" fmla="*/ 6 h 136"/>
                <a:gd name="T8" fmla="*/ 30 w 136"/>
                <a:gd name="T9" fmla="*/ 12 h 136"/>
                <a:gd name="T10" fmla="*/ 20 w 136"/>
                <a:gd name="T11" fmla="*/ 20 h 136"/>
                <a:gd name="T12" fmla="*/ 12 w 136"/>
                <a:gd name="T13" fmla="*/ 30 h 136"/>
                <a:gd name="T14" fmla="*/ 6 w 136"/>
                <a:gd name="T15" fmla="*/ 40 h 136"/>
                <a:gd name="T16" fmla="*/ 2 w 136"/>
                <a:gd name="T17" fmla="*/ 54 h 136"/>
                <a:gd name="T18" fmla="*/ 0 w 136"/>
                <a:gd name="T19" fmla="*/ 68 h 136"/>
                <a:gd name="T20" fmla="*/ 0 w 136"/>
                <a:gd name="T21" fmla="*/ 68 h 136"/>
                <a:gd name="T22" fmla="*/ 2 w 136"/>
                <a:gd name="T23" fmla="*/ 82 h 136"/>
                <a:gd name="T24" fmla="*/ 6 w 136"/>
                <a:gd name="T25" fmla="*/ 96 h 136"/>
                <a:gd name="T26" fmla="*/ 12 w 136"/>
                <a:gd name="T27" fmla="*/ 108 h 136"/>
                <a:gd name="T28" fmla="*/ 20 w 136"/>
                <a:gd name="T29" fmla="*/ 118 h 136"/>
                <a:gd name="T30" fmla="*/ 30 w 136"/>
                <a:gd name="T31" fmla="*/ 126 h 136"/>
                <a:gd name="T32" fmla="*/ 42 w 136"/>
                <a:gd name="T33" fmla="*/ 130 h 136"/>
                <a:gd name="T34" fmla="*/ 54 w 136"/>
                <a:gd name="T35" fmla="*/ 134 h 136"/>
                <a:gd name="T36" fmla="*/ 70 w 136"/>
                <a:gd name="T37" fmla="*/ 136 h 136"/>
                <a:gd name="T38" fmla="*/ 70 w 136"/>
                <a:gd name="T39" fmla="*/ 136 h 136"/>
                <a:gd name="T40" fmla="*/ 80 w 136"/>
                <a:gd name="T41" fmla="*/ 134 h 136"/>
                <a:gd name="T42" fmla="*/ 90 w 136"/>
                <a:gd name="T43" fmla="*/ 134 h 136"/>
                <a:gd name="T44" fmla="*/ 100 w 136"/>
                <a:gd name="T45" fmla="*/ 130 h 136"/>
                <a:gd name="T46" fmla="*/ 110 w 136"/>
                <a:gd name="T47" fmla="*/ 126 h 136"/>
                <a:gd name="T48" fmla="*/ 118 w 136"/>
                <a:gd name="T49" fmla="*/ 120 h 136"/>
                <a:gd name="T50" fmla="*/ 124 w 136"/>
                <a:gd name="T51" fmla="*/ 112 h 136"/>
                <a:gd name="T52" fmla="*/ 130 w 136"/>
                <a:gd name="T53" fmla="*/ 104 h 136"/>
                <a:gd name="T54" fmla="*/ 134 w 136"/>
                <a:gd name="T55" fmla="*/ 94 h 136"/>
                <a:gd name="T56" fmla="*/ 94 w 136"/>
                <a:gd name="T57" fmla="*/ 94 h 136"/>
                <a:gd name="T58" fmla="*/ 94 w 136"/>
                <a:gd name="T59" fmla="*/ 94 h 136"/>
                <a:gd name="T60" fmla="*/ 90 w 136"/>
                <a:gd name="T61" fmla="*/ 100 h 136"/>
                <a:gd name="T62" fmla="*/ 84 w 136"/>
                <a:gd name="T63" fmla="*/ 104 h 136"/>
                <a:gd name="T64" fmla="*/ 78 w 136"/>
                <a:gd name="T65" fmla="*/ 106 h 136"/>
                <a:gd name="T66" fmla="*/ 70 w 136"/>
                <a:gd name="T67" fmla="*/ 108 h 136"/>
                <a:gd name="T68" fmla="*/ 70 w 136"/>
                <a:gd name="T69" fmla="*/ 108 h 136"/>
                <a:gd name="T70" fmla="*/ 58 w 136"/>
                <a:gd name="T71" fmla="*/ 106 h 136"/>
                <a:gd name="T72" fmla="*/ 50 w 136"/>
                <a:gd name="T73" fmla="*/ 100 h 136"/>
                <a:gd name="T74" fmla="*/ 44 w 136"/>
                <a:gd name="T75" fmla="*/ 90 h 136"/>
                <a:gd name="T76" fmla="*/ 42 w 136"/>
                <a:gd name="T77" fmla="*/ 78 h 136"/>
                <a:gd name="T78" fmla="*/ 136 w 136"/>
                <a:gd name="T79" fmla="*/ 78 h 136"/>
                <a:gd name="T80" fmla="*/ 136 w 136"/>
                <a:gd name="T81" fmla="*/ 78 h 136"/>
                <a:gd name="T82" fmla="*/ 134 w 136"/>
                <a:gd name="T83" fmla="*/ 62 h 136"/>
                <a:gd name="T84" fmla="*/ 132 w 136"/>
                <a:gd name="T85" fmla="*/ 48 h 136"/>
                <a:gd name="T86" fmla="*/ 128 w 136"/>
                <a:gd name="T87" fmla="*/ 34 h 136"/>
                <a:gd name="T88" fmla="*/ 120 w 136"/>
                <a:gd name="T89" fmla="*/ 24 h 136"/>
                <a:gd name="T90" fmla="*/ 110 w 136"/>
                <a:gd name="T91" fmla="*/ 14 h 136"/>
                <a:gd name="T92" fmla="*/ 98 w 136"/>
                <a:gd name="T93" fmla="*/ 6 h 136"/>
                <a:gd name="T94" fmla="*/ 84 w 136"/>
                <a:gd name="T95" fmla="*/ 2 h 136"/>
                <a:gd name="T96" fmla="*/ 68 w 136"/>
                <a:gd name="T97" fmla="*/ 0 h 136"/>
                <a:gd name="T98" fmla="*/ 68 w 136"/>
                <a:gd name="T99" fmla="*/ 0 h 136"/>
                <a:gd name="T100" fmla="*/ 42 w 136"/>
                <a:gd name="T101" fmla="*/ 54 h 136"/>
                <a:gd name="T102" fmla="*/ 42 w 136"/>
                <a:gd name="T103" fmla="*/ 54 h 136"/>
                <a:gd name="T104" fmla="*/ 44 w 136"/>
                <a:gd name="T105" fmla="*/ 44 h 136"/>
                <a:gd name="T106" fmla="*/ 50 w 136"/>
                <a:gd name="T107" fmla="*/ 36 h 136"/>
                <a:gd name="T108" fmla="*/ 58 w 136"/>
                <a:gd name="T109" fmla="*/ 30 h 136"/>
                <a:gd name="T110" fmla="*/ 68 w 136"/>
                <a:gd name="T111" fmla="*/ 28 h 136"/>
                <a:gd name="T112" fmla="*/ 68 w 136"/>
                <a:gd name="T113" fmla="*/ 28 h 136"/>
                <a:gd name="T114" fmla="*/ 78 w 136"/>
                <a:gd name="T115" fmla="*/ 30 h 136"/>
                <a:gd name="T116" fmla="*/ 86 w 136"/>
                <a:gd name="T117" fmla="*/ 36 h 136"/>
                <a:gd name="T118" fmla="*/ 92 w 136"/>
                <a:gd name="T119" fmla="*/ 44 h 136"/>
                <a:gd name="T120" fmla="*/ 94 w 136"/>
                <a:gd name="T121" fmla="*/ 54 h 136"/>
                <a:gd name="T122" fmla="*/ 42 w 136"/>
                <a:gd name="T123" fmla="*/ 5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6" h="136">
                  <a:moveTo>
                    <a:pt x="68" y="0"/>
                  </a:moveTo>
                  <a:lnTo>
                    <a:pt x="68" y="0"/>
                  </a:lnTo>
                  <a:lnTo>
                    <a:pt x="56" y="2"/>
                  </a:lnTo>
                  <a:lnTo>
                    <a:pt x="42" y="6"/>
                  </a:lnTo>
                  <a:lnTo>
                    <a:pt x="30" y="12"/>
                  </a:lnTo>
                  <a:lnTo>
                    <a:pt x="20" y="20"/>
                  </a:lnTo>
                  <a:lnTo>
                    <a:pt x="12" y="30"/>
                  </a:lnTo>
                  <a:lnTo>
                    <a:pt x="6" y="40"/>
                  </a:lnTo>
                  <a:lnTo>
                    <a:pt x="2" y="54"/>
                  </a:lnTo>
                  <a:lnTo>
                    <a:pt x="0" y="68"/>
                  </a:lnTo>
                  <a:lnTo>
                    <a:pt x="0" y="68"/>
                  </a:lnTo>
                  <a:lnTo>
                    <a:pt x="2" y="82"/>
                  </a:lnTo>
                  <a:lnTo>
                    <a:pt x="6" y="96"/>
                  </a:lnTo>
                  <a:lnTo>
                    <a:pt x="12" y="108"/>
                  </a:lnTo>
                  <a:lnTo>
                    <a:pt x="20" y="118"/>
                  </a:lnTo>
                  <a:lnTo>
                    <a:pt x="30" y="126"/>
                  </a:lnTo>
                  <a:lnTo>
                    <a:pt x="42" y="130"/>
                  </a:lnTo>
                  <a:lnTo>
                    <a:pt x="54" y="134"/>
                  </a:lnTo>
                  <a:lnTo>
                    <a:pt x="70" y="136"/>
                  </a:lnTo>
                  <a:lnTo>
                    <a:pt x="70" y="136"/>
                  </a:lnTo>
                  <a:lnTo>
                    <a:pt x="80" y="134"/>
                  </a:lnTo>
                  <a:lnTo>
                    <a:pt x="90" y="134"/>
                  </a:lnTo>
                  <a:lnTo>
                    <a:pt x="100" y="130"/>
                  </a:lnTo>
                  <a:lnTo>
                    <a:pt x="110" y="126"/>
                  </a:lnTo>
                  <a:lnTo>
                    <a:pt x="118" y="120"/>
                  </a:lnTo>
                  <a:lnTo>
                    <a:pt x="124" y="112"/>
                  </a:lnTo>
                  <a:lnTo>
                    <a:pt x="130" y="104"/>
                  </a:lnTo>
                  <a:lnTo>
                    <a:pt x="134" y="94"/>
                  </a:lnTo>
                  <a:lnTo>
                    <a:pt x="94" y="94"/>
                  </a:lnTo>
                  <a:lnTo>
                    <a:pt x="94" y="94"/>
                  </a:lnTo>
                  <a:lnTo>
                    <a:pt x="90" y="100"/>
                  </a:lnTo>
                  <a:lnTo>
                    <a:pt x="84" y="104"/>
                  </a:lnTo>
                  <a:lnTo>
                    <a:pt x="78" y="106"/>
                  </a:lnTo>
                  <a:lnTo>
                    <a:pt x="70" y="108"/>
                  </a:lnTo>
                  <a:lnTo>
                    <a:pt x="70" y="108"/>
                  </a:lnTo>
                  <a:lnTo>
                    <a:pt x="58" y="106"/>
                  </a:lnTo>
                  <a:lnTo>
                    <a:pt x="50" y="100"/>
                  </a:lnTo>
                  <a:lnTo>
                    <a:pt x="44" y="90"/>
                  </a:lnTo>
                  <a:lnTo>
                    <a:pt x="42" y="78"/>
                  </a:lnTo>
                  <a:lnTo>
                    <a:pt x="136" y="78"/>
                  </a:lnTo>
                  <a:lnTo>
                    <a:pt x="136" y="78"/>
                  </a:lnTo>
                  <a:lnTo>
                    <a:pt x="134" y="62"/>
                  </a:lnTo>
                  <a:lnTo>
                    <a:pt x="132" y="48"/>
                  </a:lnTo>
                  <a:lnTo>
                    <a:pt x="128" y="34"/>
                  </a:lnTo>
                  <a:lnTo>
                    <a:pt x="120" y="24"/>
                  </a:lnTo>
                  <a:lnTo>
                    <a:pt x="110" y="14"/>
                  </a:lnTo>
                  <a:lnTo>
                    <a:pt x="98" y="6"/>
                  </a:lnTo>
                  <a:lnTo>
                    <a:pt x="84" y="2"/>
                  </a:lnTo>
                  <a:lnTo>
                    <a:pt x="68" y="0"/>
                  </a:lnTo>
                  <a:lnTo>
                    <a:pt x="68" y="0"/>
                  </a:lnTo>
                  <a:close/>
                  <a:moveTo>
                    <a:pt x="42" y="54"/>
                  </a:moveTo>
                  <a:lnTo>
                    <a:pt x="42" y="54"/>
                  </a:lnTo>
                  <a:lnTo>
                    <a:pt x="44" y="44"/>
                  </a:lnTo>
                  <a:lnTo>
                    <a:pt x="50" y="36"/>
                  </a:lnTo>
                  <a:lnTo>
                    <a:pt x="58" y="30"/>
                  </a:lnTo>
                  <a:lnTo>
                    <a:pt x="68" y="28"/>
                  </a:lnTo>
                  <a:lnTo>
                    <a:pt x="68" y="28"/>
                  </a:lnTo>
                  <a:lnTo>
                    <a:pt x="78" y="30"/>
                  </a:lnTo>
                  <a:lnTo>
                    <a:pt x="86" y="36"/>
                  </a:lnTo>
                  <a:lnTo>
                    <a:pt x="92" y="44"/>
                  </a:lnTo>
                  <a:lnTo>
                    <a:pt x="94" y="54"/>
                  </a:lnTo>
                  <a:lnTo>
                    <a:pt x="42"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3" name="Freeform 10"/>
            <p:cNvSpPr>
              <a:spLocks noEditPoints="1"/>
            </p:cNvSpPr>
            <p:nvPr/>
          </p:nvSpPr>
          <p:spPr bwMode="auto">
            <a:xfrm>
              <a:off x="736600" y="6276975"/>
              <a:ext cx="206375" cy="215900"/>
            </a:xfrm>
            <a:custGeom>
              <a:avLst/>
              <a:gdLst>
                <a:gd name="T0" fmla="*/ 124 w 130"/>
                <a:gd name="T1" fmla="*/ 44 h 136"/>
                <a:gd name="T2" fmla="*/ 120 w 130"/>
                <a:gd name="T3" fmla="*/ 22 h 136"/>
                <a:gd name="T4" fmla="*/ 106 w 130"/>
                <a:gd name="T5" fmla="*/ 8 h 136"/>
                <a:gd name="T6" fmla="*/ 88 w 130"/>
                <a:gd name="T7" fmla="*/ 2 h 136"/>
                <a:gd name="T8" fmla="*/ 66 w 130"/>
                <a:gd name="T9" fmla="*/ 0 h 136"/>
                <a:gd name="T10" fmla="*/ 34 w 130"/>
                <a:gd name="T11" fmla="*/ 6 h 136"/>
                <a:gd name="T12" fmla="*/ 24 w 130"/>
                <a:gd name="T13" fmla="*/ 10 h 136"/>
                <a:gd name="T14" fmla="*/ 10 w 130"/>
                <a:gd name="T15" fmla="*/ 22 h 136"/>
                <a:gd name="T16" fmla="*/ 4 w 130"/>
                <a:gd name="T17" fmla="*/ 44 h 136"/>
                <a:gd name="T18" fmla="*/ 44 w 130"/>
                <a:gd name="T19" fmla="*/ 44 h 136"/>
                <a:gd name="T20" fmla="*/ 50 w 130"/>
                <a:gd name="T21" fmla="*/ 32 h 136"/>
                <a:gd name="T22" fmla="*/ 64 w 130"/>
                <a:gd name="T23" fmla="*/ 28 h 136"/>
                <a:gd name="T24" fmla="*/ 72 w 130"/>
                <a:gd name="T25" fmla="*/ 28 h 136"/>
                <a:gd name="T26" fmla="*/ 82 w 130"/>
                <a:gd name="T27" fmla="*/ 34 h 136"/>
                <a:gd name="T28" fmla="*/ 84 w 130"/>
                <a:gd name="T29" fmla="*/ 40 h 136"/>
                <a:gd name="T30" fmla="*/ 82 w 130"/>
                <a:gd name="T31" fmla="*/ 50 h 136"/>
                <a:gd name="T32" fmla="*/ 74 w 130"/>
                <a:gd name="T33" fmla="*/ 52 h 136"/>
                <a:gd name="T34" fmla="*/ 50 w 130"/>
                <a:gd name="T35" fmla="*/ 56 h 136"/>
                <a:gd name="T36" fmla="*/ 26 w 130"/>
                <a:gd name="T37" fmla="*/ 62 h 136"/>
                <a:gd name="T38" fmla="*/ 8 w 130"/>
                <a:gd name="T39" fmla="*/ 74 h 136"/>
                <a:gd name="T40" fmla="*/ 0 w 130"/>
                <a:gd name="T41" fmla="*/ 96 h 136"/>
                <a:gd name="T42" fmla="*/ 0 w 130"/>
                <a:gd name="T43" fmla="*/ 106 h 136"/>
                <a:gd name="T44" fmla="*/ 6 w 130"/>
                <a:gd name="T45" fmla="*/ 120 h 136"/>
                <a:gd name="T46" fmla="*/ 18 w 130"/>
                <a:gd name="T47" fmla="*/ 130 h 136"/>
                <a:gd name="T48" fmla="*/ 34 w 130"/>
                <a:gd name="T49" fmla="*/ 134 h 136"/>
                <a:gd name="T50" fmla="*/ 44 w 130"/>
                <a:gd name="T51" fmla="*/ 136 h 136"/>
                <a:gd name="T52" fmla="*/ 66 w 130"/>
                <a:gd name="T53" fmla="*/ 132 h 136"/>
                <a:gd name="T54" fmla="*/ 86 w 130"/>
                <a:gd name="T55" fmla="*/ 120 h 136"/>
                <a:gd name="T56" fmla="*/ 88 w 130"/>
                <a:gd name="T57" fmla="*/ 132 h 136"/>
                <a:gd name="T58" fmla="*/ 130 w 130"/>
                <a:gd name="T59" fmla="*/ 132 h 136"/>
                <a:gd name="T60" fmla="*/ 126 w 130"/>
                <a:gd name="T61" fmla="*/ 116 h 136"/>
                <a:gd name="T62" fmla="*/ 124 w 130"/>
                <a:gd name="T63" fmla="*/ 44 h 136"/>
                <a:gd name="T64" fmla="*/ 58 w 130"/>
                <a:gd name="T65" fmla="*/ 110 h 136"/>
                <a:gd name="T66" fmla="*/ 46 w 130"/>
                <a:gd name="T67" fmla="*/ 106 h 136"/>
                <a:gd name="T68" fmla="*/ 42 w 130"/>
                <a:gd name="T69" fmla="*/ 96 h 136"/>
                <a:gd name="T70" fmla="*/ 42 w 130"/>
                <a:gd name="T71" fmla="*/ 88 h 136"/>
                <a:gd name="T72" fmla="*/ 52 w 130"/>
                <a:gd name="T73" fmla="*/ 82 h 136"/>
                <a:gd name="T74" fmla="*/ 58 w 130"/>
                <a:gd name="T75" fmla="*/ 78 h 136"/>
                <a:gd name="T76" fmla="*/ 80 w 130"/>
                <a:gd name="T77" fmla="*/ 74 h 136"/>
                <a:gd name="T78" fmla="*/ 84 w 130"/>
                <a:gd name="T79" fmla="*/ 72 h 136"/>
                <a:gd name="T80" fmla="*/ 82 w 130"/>
                <a:gd name="T81" fmla="*/ 96 h 136"/>
                <a:gd name="T82" fmla="*/ 76 w 130"/>
                <a:gd name="T83" fmla="*/ 104 h 136"/>
                <a:gd name="T84" fmla="*/ 66 w 130"/>
                <a:gd name="T85" fmla="*/ 110 h 136"/>
                <a:gd name="T86" fmla="*/ 58 w 130"/>
                <a:gd name="T87" fmla="*/ 11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0" h="136">
                  <a:moveTo>
                    <a:pt x="124" y="44"/>
                  </a:moveTo>
                  <a:lnTo>
                    <a:pt x="124" y="44"/>
                  </a:lnTo>
                  <a:lnTo>
                    <a:pt x="124" y="32"/>
                  </a:lnTo>
                  <a:lnTo>
                    <a:pt x="120" y="22"/>
                  </a:lnTo>
                  <a:lnTo>
                    <a:pt x="114" y="14"/>
                  </a:lnTo>
                  <a:lnTo>
                    <a:pt x="106" y="8"/>
                  </a:lnTo>
                  <a:lnTo>
                    <a:pt x="98" y="4"/>
                  </a:lnTo>
                  <a:lnTo>
                    <a:pt x="88" y="2"/>
                  </a:lnTo>
                  <a:lnTo>
                    <a:pt x="66" y="0"/>
                  </a:lnTo>
                  <a:lnTo>
                    <a:pt x="66" y="0"/>
                  </a:lnTo>
                  <a:lnTo>
                    <a:pt x="44" y="2"/>
                  </a:lnTo>
                  <a:lnTo>
                    <a:pt x="34" y="6"/>
                  </a:lnTo>
                  <a:lnTo>
                    <a:pt x="24" y="10"/>
                  </a:lnTo>
                  <a:lnTo>
                    <a:pt x="24" y="10"/>
                  </a:lnTo>
                  <a:lnTo>
                    <a:pt x="16" y="16"/>
                  </a:lnTo>
                  <a:lnTo>
                    <a:pt x="10" y="22"/>
                  </a:lnTo>
                  <a:lnTo>
                    <a:pt x="6" y="32"/>
                  </a:lnTo>
                  <a:lnTo>
                    <a:pt x="4" y="44"/>
                  </a:lnTo>
                  <a:lnTo>
                    <a:pt x="44" y="44"/>
                  </a:lnTo>
                  <a:lnTo>
                    <a:pt x="44" y="44"/>
                  </a:lnTo>
                  <a:lnTo>
                    <a:pt x="46" y="36"/>
                  </a:lnTo>
                  <a:lnTo>
                    <a:pt x="50" y="32"/>
                  </a:lnTo>
                  <a:lnTo>
                    <a:pt x="56" y="28"/>
                  </a:lnTo>
                  <a:lnTo>
                    <a:pt x="64" y="28"/>
                  </a:lnTo>
                  <a:lnTo>
                    <a:pt x="64" y="28"/>
                  </a:lnTo>
                  <a:lnTo>
                    <a:pt x="72" y="28"/>
                  </a:lnTo>
                  <a:lnTo>
                    <a:pt x="78" y="30"/>
                  </a:lnTo>
                  <a:lnTo>
                    <a:pt x="82" y="34"/>
                  </a:lnTo>
                  <a:lnTo>
                    <a:pt x="84" y="40"/>
                  </a:lnTo>
                  <a:lnTo>
                    <a:pt x="84" y="40"/>
                  </a:lnTo>
                  <a:lnTo>
                    <a:pt x="84" y="46"/>
                  </a:lnTo>
                  <a:lnTo>
                    <a:pt x="82" y="50"/>
                  </a:lnTo>
                  <a:lnTo>
                    <a:pt x="78" y="52"/>
                  </a:lnTo>
                  <a:lnTo>
                    <a:pt x="74" y="52"/>
                  </a:lnTo>
                  <a:lnTo>
                    <a:pt x="74" y="52"/>
                  </a:lnTo>
                  <a:lnTo>
                    <a:pt x="50" y="56"/>
                  </a:lnTo>
                  <a:lnTo>
                    <a:pt x="38" y="58"/>
                  </a:lnTo>
                  <a:lnTo>
                    <a:pt x="26" y="62"/>
                  </a:lnTo>
                  <a:lnTo>
                    <a:pt x="16" y="66"/>
                  </a:lnTo>
                  <a:lnTo>
                    <a:pt x="8" y="74"/>
                  </a:lnTo>
                  <a:lnTo>
                    <a:pt x="2" y="84"/>
                  </a:lnTo>
                  <a:lnTo>
                    <a:pt x="0" y="96"/>
                  </a:lnTo>
                  <a:lnTo>
                    <a:pt x="0" y="96"/>
                  </a:lnTo>
                  <a:lnTo>
                    <a:pt x="0" y="106"/>
                  </a:lnTo>
                  <a:lnTo>
                    <a:pt x="2" y="114"/>
                  </a:lnTo>
                  <a:lnTo>
                    <a:pt x="6" y="120"/>
                  </a:lnTo>
                  <a:lnTo>
                    <a:pt x="12" y="126"/>
                  </a:lnTo>
                  <a:lnTo>
                    <a:pt x="18" y="130"/>
                  </a:lnTo>
                  <a:lnTo>
                    <a:pt x="26" y="134"/>
                  </a:lnTo>
                  <a:lnTo>
                    <a:pt x="34" y="134"/>
                  </a:lnTo>
                  <a:lnTo>
                    <a:pt x="44" y="136"/>
                  </a:lnTo>
                  <a:lnTo>
                    <a:pt x="44" y="136"/>
                  </a:lnTo>
                  <a:lnTo>
                    <a:pt x="54" y="134"/>
                  </a:lnTo>
                  <a:lnTo>
                    <a:pt x="66" y="132"/>
                  </a:lnTo>
                  <a:lnTo>
                    <a:pt x="76" y="128"/>
                  </a:lnTo>
                  <a:lnTo>
                    <a:pt x="86" y="120"/>
                  </a:lnTo>
                  <a:lnTo>
                    <a:pt x="86" y="120"/>
                  </a:lnTo>
                  <a:lnTo>
                    <a:pt x="88" y="132"/>
                  </a:lnTo>
                  <a:lnTo>
                    <a:pt x="130" y="132"/>
                  </a:lnTo>
                  <a:lnTo>
                    <a:pt x="130" y="132"/>
                  </a:lnTo>
                  <a:lnTo>
                    <a:pt x="126" y="124"/>
                  </a:lnTo>
                  <a:lnTo>
                    <a:pt x="126" y="116"/>
                  </a:lnTo>
                  <a:lnTo>
                    <a:pt x="124" y="100"/>
                  </a:lnTo>
                  <a:lnTo>
                    <a:pt x="124" y="44"/>
                  </a:lnTo>
                  <a:close/>
                  <a:moveTo>
                    <a:pt x="58" y="110"/>
                  </a:moveTo>
                  <a:lnTo>
                    <a:pt x="58" y="110"/>
                  </a:lnTo>
                  <a:lnTo>
                    <a:pt x="52" y="108"/>
                  </a:lnTo>
                  <a:lnTo>
                    <a:pt x="46" y="106"/>
                  </a:lnTo>
                  <a:lnTo>
                    <a:pt x="42" y="102"/>
                  </a:lnTo>
                  <a:lnTo>
                    <a:pt x="42" y="96"/>
                  </a:lnTo>
                  <a:lnTo>
                    <a:pt x="42" y="96"/>
                  </a:lnTo>
                  <a:lnTo>
                    <a:pt x="42" y="88"/>
                  </a:lnTo>
                  <a:lnTo>
                    <a:pt x="46" y="84"/>
                  </a:lnTo>
                  <a:lnTo>
                    <a:pt x="52" y="82"/>
                  </a:lnTo>
                  <a:lnTo>
                    <a:pt x="58" y="78"/>
                  </a:lnTo>
                  <a:lnTo>
                    <a:pt x="58" y="78"/>
                  </a:lnTo>
                  <a:lnTo>
                    <a:pt x="72" y="76"/>
                  </a:lnTo>
                  <a:lnTo>
                    <a:pt x="80" y="74"/>
                  </a:lnTo>
                  <a:lnTo>
                    <a:pt x="84" y="72"/>
                  </a:lnTo>
                  <a:lnTo>
                    <a:pt x="84" y="72"/>
                  </a:lnTo>
                  <a:lnTo>
                    <a:pt x="84" y="90"/>
                  </a:lnTo>
                  <a:lnTo>
                    <a:pt x="82" y="96"/>
                  </a:lnTo>
                  <a:lnTo>
                    <a:pt x="80" y="100"/>
                  </a:lnTo>
                  <a:lnTo>
                    <a:pt x="76" y="104"/>
                  </a:lnTo>
                  <a:lnTo>
                    <a:pt x="72" y="108"/>
                  </a:lnTo>
                  <a:lnTo>
                    <a:pt x="66" y="110"/>
                  </a:lnTo>
                  <a:lnTo>
                    <a:pt x="58" y="110"/>
                  </a:lnTo>
                  <a:lnTo>
                    <a:pt x="58"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4" name="Rectangle 11"/>
            <p:cNvSpPr>
              <a:spLocks noChangeArrowheads="1"/>
            </p:cNvSpPr>
            <p:nvPr/>
          </p:nvSpPr>
          <p:spPr bwMode="auto">
            <a:xfrm>
              <a:off x="971550" y="6207125"/>
              <a:ext cx="66675" cy="279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5" name="Freeform 12"/>
            <p:cNvSpPr>
              <a:spLocks/>
            </p:cNvSpPr>
            <p:nvPr/>
          </p:nvSpPr>
          <p:spPr bwMode="auto">
            <a:xfrm>
              <a:off x="1057275" y="6223000"/>
              <a:ext cx="139700" cy="266700"/>
            </a:xfrm>
            <a:custGeom>
              <a:avLst/>
              <a:gdLst>
                <a:gd name="T0" fmla="*/ 62 w 88"/>
                <a:gd name="T1" fmla="*/ 0 h 168"/>
                <a:gd name="T2" fmla="*/ 20 w 88"/>
                <a:gd name="T3" fmla="*/ 0 h 168"/>
                <a:gd name="T4" fmla="*/ 20 w 88"/>
                <a:gd name="T5" fmla="*/ 38 h 168"/>
                <a:gd name="T6" fmla="*/ 0 w 88"/>
                <a:gd name="T7" fmla="*/ 38 h 168"/>
                <a:gd name="T8" fmla="*/ 0 w 88"/>
                <a:gd name="T9" fmla="*/ 66 h 168"/>
                <a:gd name="T10" fmla="*/ 20 w 88"/>
                <a:gd name="T11" fmla="*/ 66 h 168"/>
                <a:gd name="T12" fmla="*/ 20 w 88"/>
                <a:gd name="T13" fmla="*/ 122 h 168"/>
                <a:gd name="T14" fmla="*/ 20 w 88"/>
                <a:gd name="T15" fmla="*/ 122 h 168"/>
                <a:gd name="T16" fmla="*/ 20 w 88"/>
                <a:gd name="T17" fmla="*/ 134 h 168"/>
                <a:gd name="T18" fmla="*/ 22 w 88"/>
                <a:gd name="T19" fmla="*/ 144 h 168"/>
                <a:gd name="T20" fmla="*/ 26 w 88"/>
                <a:gd name="T21" fmla="*/ 152 h 168"/>
                <a:gd name="T22" fmla="*/ 30 w 88"/>
                <a:gd name="T23" fmla="*/ 158 h 168"/>
                <a:gd name="T24" fmla="*/ 36 w 88"/>
                <a:gd name="T25" fmla="*/ 162 h 168"/>
                <a:gd name="T26" fmla="*/ 44 w 88"/>
                <a:gd name="T27" fmla="*/ 164 h 168"/>
                <a:gd name="T28" fmla="*/ 54 w 88"/>
                <a:gd name="T29" fmla="*/ 166 h 168"/>
                <a:gd name="T30" fmla="*/ 66 w 88"/>
                <a:gd name="T31" fmla="*/ 168 h 168"/>
                <a:gd name="T32" fmla="*/ 66 w 88"/>
                <a:gd name="T33" fmla="*/ 168 h 168"/>
                <a:gd name="T34" fmla="*/ 88 w 88"/>
                <a:gd name="T35" fmla="*/ 166 h 168"/>
                <a:gd name="T36" fmla="*/ 88 w 88"/>
                <a:gd name="T37" fmla="*/ 136 h 168"/>
                <a:gd name="T38" fmla="*/ 88 w 88"/>
                <a:gd name="T39" fmla="*/ 136 h 168"/>
                <a:gd name="T40" fmla="*/ 78 w 88"/>
                <a:gd name="T41" fmla="*/ 136 h 168"/>
                <a:gd name="T42" fmla="*/ 78 w 88"/>
                <a:gd name="T43" fmla="*/ 136 h 168"/>
                <a:gd name="T44" fmla="*/ 72 w 88"/>
                <a:gd name="T45" fmla="*/ 136 h 168"/>
                <a:gd name="T46" fmla="*/ 66 w 88"/>
                <a:gd name="T47" fmla="*/ 134 h 168"/>
                <a:gd name="T48" fmla="*/ 64 w 88"/>
                <a:gd name="T49" fmla="*/ 130 h 168"/>
                <a:gd name="T50" fmla="*/ 62 w 88"/>
                <a:gd name="T51" fmla="*/ 124 h 168"/>
                <a:gd name="T52" fmla="*/ 62 w 88"/>
                <a:gd name="T53" fmla="*/ 66 h 168"/>
                <a:gd name="T54" fmla="*/ 88 w 88"/>
                <a:gd name="T55" fmla="*/ 66 h 168"/>
                <a:gd name="T56" fmla="*/ 88 w 88"/>
                <a:gd name="T57" fmla="*/ 38 h 168"/>
                <a:gd name="T58" fmla="*/ 62 w 88"/>
                <a:gd name="T59" fmla="*/ 38 h 168"/>
                <a:gd name="T60" fmla="*/ 62 w 88"/>
                <a:gd name="T6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68">
                  <a:moveTo>
                    <a:pt x="62" y="0"/>
                  </a:moveTo>
                  <a:lnTo>
                    <a:pt x="20" y="0"/>
                  </a:lnTo>
                  <a:lnTo>
                    <a:pt x="20" y="38"/>
                  </a:lnTo>
                  <a:lnTo>
                    <a:pt x="0" y="38"/>
                  </a:lnTo>
                  <a:lnTo>
                    <a:pt x="0" y="66"/>
                  </a:lnTo>
                  <a:lnTo>
                    <a:pt x="20" y="66"/>
                  </a:lnTo>
                  <a:lnTo>
                    <a:pt x="20" y="122"/>
                  </a:lnTo>
                  <a:lnTo>
                    <a:pt x="20" y="122"/>
                  </a:lnTo>
                  <a:lnTo>
                    <a:pt x="20" y="134"/>
                  </a:lnTo>
                  <a:lnTo>
                    <a:pt x="22" y="144"/>
                  </a:lnTo>
                  <a:lnTo>
                    <a:pt x="26" y="152"/>
                  </a:lnTo>
                  <a:lnTo>
                    <a:pt x="30" y="158"/>
                  </a:lnTo>
                  <a:lnTo>
                    <a:pt x="36" y="162"/>
                  </a:lnTo>
                  <a:lnTo>
                    <a:pt x="44" y="164"/>
                  </a:lnTo>
                  <a:lnTo>
                    <a:pt x="54" y="166"/>
                  </a:lnTo>
                  <a:lnTo>
                    <a:pt x="66" y="168"/>
                  </a:lnTo>
                  <a:lnTo>
                    <a:pt x="66" y="168"/>
                  </a:lnTo>
                  <a:lnTo>
                    <a:pt x="88" y="166"/>
                  </a:lnTo>
                  <a:lnTo>
                    <a:pt x="88" y="136"/>
                  </a:lnTo>
                  <a:lnTo>
                    <a:pt x="88" y="136"/>
                  </a:lnTo>
                  <a:lnTo>
                    <a:pt x="78" y="136"/>
                  </a:lnTo>
                  <a:lnTo>
                    <a:pt x="78" y="136"/>
                  </a:lnTo>
                  <a:lnTo>
                    <a:pt x="72" y="136"/>
                  </a:lnTo>
                  <a:lnTo>
                    <a:pt x="66" y="134"/>
                  </a:lnTo>
                  <a:lnTo>
                    <a:pt x="64" y="130"/>
                  </a:lnTo>
                  <a:lnTo>
                    <a:pt x="62" y="124"/>
                  </a:lnTo>
                  <a:lnTo>
                    <a:pt x="62" y="66"/>
                  </a:lnTo>
                  <a:lnTo>
                    <a:pt x="88" y="66"/>
                  </a:lnTo>
                  <a:lnTo>
                    <a:pt x="88" y="38"/>
                  </a:lnTo>
                  <a:lnTo>
                    <a:pt x="62" y="38"/>
                  </a:ln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6" name="Freeform 13"/>
            <p:cNvSpPr>
              <a:spLocks/>
            </p:cNvSpPr>
            <p:nvPr/>
          </p:nvSpPr>
          <p:spPr bwMode="auto">
            <a:xfrm>
              <a:off x="1216025" y="6207125"/>
              <a:ext cx="203200" cy="279400"/>
            </a:xfrm>
            <a:custGeom>
              <a:avLst/>
              <a:gdLst>
                <a:gd name="T0" fmla="*/ 82 w 128"/>
                <a:gd name="T1" fmla="*/ 44 h 176"/>
                <a:gd name="T2" fmla="*/ 82 w 128"/>
                <a:gd name="T3" fmla="*/ 44 h 176"/>
                <a:gd name="T4" fmla="*/ 70 w 128"/>
                <a:gd name="T5" fmla="*/ 46 h 176"/>
                <a:gd name="T6" fmla="*/ 60 w 128"/>
                <a:gd name="T7" fmla="*/ 50 h 176"/>
                <a:gd name="T8" fmla="*/ 50 w 128"/>
                <a:gd name="T9" fmla="*/ 56 h 176"/>
                <a:gd name="T10" fmla="*/ 44 w 128"/>
                <a:gd name="T11" fmla="*/ 66 h 176"/>
                <a:gd name="T12" fmla="*/ 42 w 128"/>
                <a:gd name="T13" fmla="*/ 66 h 176"/>
                <a:gd name="T14" fmla="*/ 42 w 128"/>
                <a:gd name="T15" fmla="*/ 0 h 176"/>
                <a:gd name="T16" fmla="*/ 0 w 128"/>
                <a:gd name="T17" fmla="*/ 0 h 176"/>
                <a:gd name="T18" fmla="*/ 0 w 128"/>
                <a:gd name="T19" fmla="*/ 176 h 176"/>
                <a:gd name="T20" fmla="*/ 42 w 128"/>
                <a:gd name="T21" fmla="*/ 176 h 176"/>
                <a:gd name="T22" fmla="*/ 42 w 128"/>
                <a:gd name="T23" fmla="*/ 106 h 176"/>
                <a:gd name="T24" fmla="*/ 42 w 128"/>
                <a:gd name="T25" fmla="*/ 106 h 176"/>
                <a:gd name="T26" fmla="*/ 44 w 128"/>
                <a:gd name="T27" fmla="*/ 96 h 176"/>
                <a:gd name="T28" fmla="*/ 48 w 128"/>
                <a:gd name="T29" fmla="*/ 88 h 176"/>
                <a:gd name="T30" fmla="*/ 56 w 128"/>
                <a:gd name="T31" fmla="*/ 82 h 176"/>
                <a:gd name="T32" fmla="*/ 60 w 128"/>
                <a:gd name="T33" fmla="*/ 80 h 176"/>
                <a:gd name="T34" fmla="*/ 66 w 128"/>
                <a:gd name="T35" fmla="*/ 78 h 176"/>
                <a:gd name="T36" fmla="*/ 66 w 128"/>
                <a:gd name="T37" fmla="*/ 78 h 176"/>
                <a:gd name="T38" fmla="*/ 72 w 128"/>
                <a:gd name="T39" fmla="*/ 80 h 176"/>
                <a:gd name="T40" fmla="*/ 78 w 128"/>
                <a:gd name="T41" fmla="*/ 82 h 176"/>
                <a:gd name="T42" fmla="*/ 82 w 128"/>
                <a:gd name="T43" fmla="*/ 86 h 176"/>
                <a:gd name="T44" fmla="*/ 84 w 128"/>
                <a:gd name="T45" fmla="*/ 90 h 176"/>
                <a:gd name="T46" fmla="*/ 86 w 128"/>
                <a:gd name="T47" fmla="*/ 102 h 176"/>
                <a:gd name="T48" fmla="*/ 86 w 128"/>
                <a:gd name="T49" fmla="*/ 114 h 176"/>
                <a:gd name="T50" fmla="*/ 86 w 128"/>
                <a:gd name="T51" fmla="*/ 176 h 176"/>
                <a:gd name="T52" fmla="*/ 128 w 128"/>
                <a:gd name="T53" fmla="*/ 176 h 176"/>
                <a:gd name="T54" fmla="*/ 128 w 128"/>
                <a:gd name="T55" fmla="*/ 94 h 176"/>
                <a:gd name="T56" fmla="*/ 128 w 128"/>
                <a:gd name="T57" fmla="*/ 94 h 176"/>
                <a:gd name="T58" fmla="*/ 126 w 128"/>
                <a:gd name="T59" fmla="*/ 78 h 176"/>
                <a:gd name="T60" fmla="*/ 124 w 128"/>
                <a:gd name="T61" fmla="*/ 70 h 176"/>
                <a:gd name="T62" fmla="*/ 120 w 128"/>
                <a:gd name="T63" fmla="*/ 62 h 176"/>
                <a:gd name="T64" fmla="*/ 116 w 128"/>
                <a:gd name="T65" fmla="*/ 56 h 176"/>
                <a:gd name="T66" fmla="*/ 108 w 128"/>
                <a:gd name="T67" fmla="*/ 50 h 176"/>
                <a:gd name="T68" fmla="*/ 96 w 128"/>
                <a:gd name="T69" fmla="*/ 46 h 176"/>
                <a:gd name="T70" fmla="*/ 82 w 128"/>
                <a:gd name="T71" fmla="*/ 44 h 176"/>
                <a:gd name="T72" fmla="*/ 82 w 128"/>
                <a:gd name="T73" fmla="*/ 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76">
                  <a:moveTo>
                    <a:pt x="82" y="44"/>
                  </a:moveTo>
                  <a:lnTo>
                    <a:pt x="82" y="44"/>
                  </a:lnTo>
                  <a:lnTo>
                    <a:pt x="70" y="46"/>
                  </a:lnTo>
                  <a:lnTo>
                    <a:pt x="60" y="50"/>
                  </a:lnTo>
                  <a:lnTo>
                    <a:pt x="50" y="56"/>
                  </a:lnTo>
                  <a:lnTo>
                    <a:pt x="44" y="66"/>
                  </a:lnTo>
                  <a:lnTo>
                    <a:pt x="42" y="66"/>
                  </a:lnTo>
                  <a:lnTo>
                    <a:pt x="42" y="0"/>
                  </a:lnTo>
                  <a:lnTo>
                    <a:pt x="0" y="0"/>
                  </a:lnTo>
                  <a:lnTo>
                    <a:pt x="0" y="176"/>
                  </a:lnTo>
                  <a:lnTo>
                    <a:pt x="42" y="176"/>
                  </a:lnTo>
                  <a:lnTo>
                    <a:pt x="42" y="106"/>
                  </a:lnTo>
                  <a:lnTo>
                    <a:pt x="42" y="106"/>
                  </a:lnTo>
                  <a:lnTo>
                    <a:pt x="44" y="96"/>
                  </a:lnTo>
                  <a:lnTo>
                    <a:pt x="48" y="88"/>
                  </a:lnTo>
                  <a:lnTo>
                    <a:pt x="56" y="82"/>
                  </a:lnTo>
                  <a:lnTo>
                    <a:pt x="60" y="80"/>
                  </a:lnTo>
                  <a:lnTo>
                    <a:pt x="66" y="78"/>
                  </a:lnTo>
                  <a:lnTo>
                    <a:pt x="66" y="78"/>
                  </a:lnTo>
                  <a:lnTo>
                    <a:pt x="72" y="80"/>
                  </a:lnTo>
                  <a:lnTo>
                    <a:pt x="78" y="82"/>
                  </a:lnTo>
                  <a:lnTo>
                    <a:pt x="82" y="86"/>
                  </a:lnTo>
                  <a:lnTo>
                    <a:pt x="84" y="90"/>
                  </a:lnTo>
                  <a:lnTo>
                    <a:pt x="86" y="102"/>
                  </a:lnTo>
                  <a:lnTo>
                    <a:pt x="86" y="114"/>
                  </a:lnTo>
                  <a:lnTo>
                    <a:pt x="86" y="176"/>
                  </a:lnTo>
                  <a:lnTo>
                    <a:pt x="128" y="176"/>
                  </a:lnTo>
                  <a:lnTo>
                    <a:pt x="128" y="94"/>
                  </a:lnTo>
                  <a:lnTo>
                    <a:pt x="128" y="94"/>
                  </a:lnTo>
                  <a:lnTo>
                    <a:pt x="126" y="78"/>
                  </a:lnTo>
                  <a:lnTo>
                    <a:pt x="124" y="70"/>
                  </a:lnTo>
                  <a:lnTo>
                    <a:pt x="120" y="62"/>
                  </a:lnTo>
                  <a:lnTo>
                    <a:pt x="116" y="56"/>
                  </a:lnTo>
                  <a:lnTo>
                    <a:pt x="108" y="50"/>
                  </a:lnTo>
                  <a:lnTo>
                    <a:pt x="96" y="46"/>
                  </a:lnTo>
                  <a:lnTo>
                    <a:pt x="82" y="44"/>
                  </a:lnTo>
                  <a:lnTo>
                    <a:pt x="82"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7" name="Freeform 14"/>
            <p:cNvSpPr>
              <a:spLocks/>
            </p:cNvSpPr>
            <p:nvPr/>
          </p:nvSpPr>
          <p:spPr bwMode="auto">
            <a:xfrm>
              <a:off x="3479800" y="4943475"/>
              <a:ext cx="50800" cy="57150"/>
            </a:xfrm>
            <a:custGeom>
              <a:avLst/>
              <a:gdLst>
                <a:gd name="T0" fmla="*/ 12 w 32"/>
                <a:gd name="T1" fmla="*/ 36 h 36"/>
                <a:gd name="T2" fmla="*/ 18 w 32"/>
                <a:gd name="T3" fmla="*/ 36 h 36"/>
                <a:gd name="T4" fmla="*/ 18 w 32"/>
                <a:gd name="T5" fmla="*/ 6 h 36"/>
                <a:gd name="T6" fmla="*/ 32 w 32"/>
                <a:gd name="T7" fmla="*/ 6 h 36"/>
                <a:gd name="T8" fmla="*/ 32 w 32"/>
                <a:gd name="T9" fmla="*/ 0 h 36"/>
                <a:gd name="T10" fmla="*/ 0 w 32"/>
                <a:gd name="T11" fmla="*/ 0 h 36"/>
                <a:gd name="T12" fmla="*/ 0 w 32"/>
                <a:gd name="T13" fmla="*/ 6 h 36"/>
                <a:gd name="T14" fmla="*/ 12 w 32"/>
                <a:gd name="T15" fmla="*/ 6 h 36"/>
                <a:gd name="T16" fmla="*/ 12 w 32"/>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12" y="36"/>
                  </a:moveTo>
                  <a:lnTo>
                    <a:pt x="18" y="36"/>
                  </a:lnTo>
                  <a:lnTo>
                    <a:pt x="18" y="6"/>
                  </a:lnTo>
                  <a:lnTo>
                    <a:pt x="32" y="6"/>
                  </a:lnTo>
                  <a:lnTo>
                    <a:pt x="32" y="0"/>
                  </a:lnTo>
                  <a:lnTo>
                    <a:pt x="0" y="0"/>
                  </a:lnTo>
                  <a:lnTo>
                    <a:pt x="0" y="6"/>
                  </a:lnTo>
                  <a:lnTo>
                    <a:pt x="12" y="6"/>
                  </a:lnTo>
                  <a:lnTo>
                    <a:pt x="1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8" name="Freeform 15"/>
            <p:cNvSpPr>
              <a:spLocks/>
            </p:cNvSpPr>
            <p:nvPr/>
          </p:nvSpPr>
          <p:spPr bwMode="auto">
            <a:xfrm>
              <a:off x="3540125" y="4943475"/>
              <a:ext cx="63500" cy="57150"/>
            </a:xfrm>
            <a:custGeom>
              <a:avLst/>
              <a:gdLst>
                <a:gd name="T0" fmla="*/ 6 w 40"/>
                <a:gd name="T1" fmla="*/ 6 h 36"/>
                <a:gd name="T2" fmla="*/ 18 w 40"/>
                <a:gd name="T3" fmla="*/ 36 h 36"/>
                <a:gd name="T4" fmla="*/ 24 w 40"/>
                <a:gd name="T5" fmla="*/ 36 h 36"/>
                <a:gd name="T6" fmla="*/ 34 w 40"/>
                <a:gd name="T7" fmla="*/ 6 h 36"/>
                <a:gd name="T8" fmla="*/ 34 w 40"/>
                <a:gd name="T9" fmla="*/ 36 h 36"/>
                <a:gd name="T10" fmla="*/ 40 w 40"/>
                <a:gd name="T11" fmla="*/ 36 h 36"/>
                <a:gd name="T12" fmla="*/ 40 w 40"/>
                <a:gd name="T13" fmla="*/ 0 h 36"/>
                <a:gd name="T14" fmla="*/ 30 w 40"/>
                <a:gd name="T15" fmla="*/ 0 h 36"/>
                <a:gd name="T16" fmla="*/ 20 w 40"/>
                <a:gd name="T17" fmla="*/ 26 h 36"/>
                <a:gd name="T18" fmla="*/ 10 w 40"/>
                <a:gd name="T19" fmla="*/ 0 h 36"/>
                <a:gd name="T20" fmla="*/ 0 w 40"/>
                <a:gd name="T21" fmla="*/ 0 h 36"/>
                <a:gd name="T22" fmla="*/ 0 w 40"/>
                <a:gd name="T23" fmla="*/ 36 h 36"/>
                <a:gd name="T24" fmla="*/ 6 w 40"/>
                <a:gd name="T25" fmla="*/ 36 h 36"/>
                <a:gd name="T26" fmla="*/ 6 w 40"/>
                <a:gd name="T27"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36">
                  <a:moveTo>
                    <a:pt x="6" y="6"/>
                  </a:moveTo>
                  <a:lnTo>
                    <a:pt x="18" y="36"/>
                  </a:lnTo>
                  <a:lnTo>
                    <a:pt x="24" y="36"/>
                  </a:lnTo>
                  <a:lnTo>
                    <a:pt x="34" y="6"/>
                  </a:lnTo>
                  <a:lnTo>
                    <a:pt x="34" y="36"/>
                  </a:lnTo>
                  <a:lnTo>
                    <a:pt x="40" y="36"/>
                  </a:lnTo>
                  <a:lnTo>
                    <a:pt x="40" y="0"/>
                  </a:lnTo>
                  <a:lnTo>
                    <a:pt x="30" y="0"/>
                  </a:lnTo>
                  <a:lnTo>
                    <a:pt x="20" y="26"/>
                  </a:lnTo>
                  <a:lnTo>
                    <a:pt x="10" y="0"/>
                  </a:lnTo>
                  <a:lnTo>
                    <a:pt x="0" y="0"/>
                  </a:lnTo>
                  <a:lnTo>
                    <a:pt x="0" y="36"/>
                  </a:lnTo>
                  <a:lnTo>
                    <a:pt x="6" y="36"/>
                  </a:lnTo>
                  <a:lnTo>
                    <a:pt x="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39" name="Right Triangle 38"/>
          <p:cNvSpPr>
            <a:spLocks noChangeAspect="1"/>
          </p:cNvSpPr>
          <p:nvPr userDrawn="1"/>
        </p:nvSpPr>
        <p:spPr>
          <a:xfrm rot="16200000">
            <a:off x="8595360" y="6309360"/>
            <a:ext cx="548640" cy="548640"/>
          </a:xfrm>
          <a:prstGeom prst="rtTriangle">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black"/>
              </a:solidFill>
            </a:endParaRPr>
          </a:p>
        </p:txBody>
      </p:sp>
      <p:sp>
        <p:nvSpPr>
          <p:cNvPr id="40" name="TextBox 39"/>
          <p:cNvSpPr txBox="1"/>
          <p:nvPr userDrawn="1"/>
        </p:nvSpPr>
        <p:spPr>
          <a:xfrm>
            <a:off x="8750808" y="6565392"/>
            <a:ext cx="371907" cy="276999"/>
          </a:xfrm>
          <a:prstGeom prst="rect">
            <a:avLst/>
          </a:prstGeom>
          <a:noFill/>
        </p:spPr>
        <p:txBody>
          <a:bodyPr wrap="square" lIns="0" tIns="45720" bIns="45720" rtlCol="0">
            <a:noAutofit/>
          </a:bodyPr>
          <a:lstStyle/>
          <a:p>
            <a:pPr algn="r"/>
            <a:fld id="{C9E378D0-1123-4A2F-B616-8D9E05FF92D2}" type="slidenum">
              <a:rPr lang="en-US" sz="1200" spc="-40" smtClean="0">
                <a:solidFill>
                  <a:prstClr val="white"/>
                </a:solidFill>
                <a:latin typeface="Franklin Gothic Medium Cond"/>
              </a:rPr>
              <a:pPr algn="r"/>
              <a:t>‹#›</a:t>
            </a:fld>
            <a:endParaRPr lang="en-US" sz="1200" spc="-40" dirty="0">
              <a:solidFill>
                <a:prstClr val="white"/>
              </a:solidFill>
              <a:latin typeface="Franklin Gothic Medium Cond"/>
            </a:endParaRPr>
          </a:p>
        </p:txBody>
      </p:sp>
    </p:spTree>
    <p:extLst>
      <p:ext uri="{BB962C8B-B14F-4D97-AF65-F5344CB8AC3E}">
        <p14:creationId xmlns:p14="http://schemas.microsoft.com/office/powerpoint/2010/main" val="3670490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457200" y="2176272"/>
            <a:ext cx="8229600" cy="1645920"/>
          </a:xfrm>
        </p:spPr>
        <p:txBody>
          <a:bodyPr anchor="b">
            <a:noAutofit/>
          </a:bodyPr>
          <a:lstStyle>
            <a:lvl1pPr algn="ctr">
              <a:defRPr sz="6000" b="0" cap="none" baseline="0">
                <a:effectLst>
                  <a:outerShdw blurRad="127000" sx="102000" sy="102000" algn="ctr" rotWithShape="0">
                    <a:srgbClr val="314C14">
                      <a:alpha val="40000"/>
                    </a:srgbClr>
                  </a:outerShdw>
                </a:effectLst>
              </a:defRPr>
            </a:lvl1p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1005840" y="4005072"/>
            <a:ext cx="7132320" cy="457200"/>
          </a:xfrm>
        </p:spPr>
        <p:txBody>
          <a:bodyPr lIns="0" rIns="0" anchor="t">
            <a:normAutofit/>
          </a:bodyPr>
          <a:lstStyle>
            <a:lvl1pPr marL="0" indent="0" algn="ctr">
              <a:spcBef>
                <a:spcPts val="600"/>
              </a:spcBef>
              <a:buNone/>
              <a:defRPr sz="1600" cap="all" spc="180" baseline="0">
                <a:solidFill>
                  <a:schemeClr val="accent4"/>
                </a:solidFill>
                <a:effectLst>
                  <a:outerShdw blurRad="76200" sx="102000" sy="102000" algn="ctr" rotWithShape="0">
                    <a:srgbClr val="314C14">
                      <a:alpha val="40000"/>
                    </a:srgbClr>
                  </a:outerShdw>
                </a:effectLst>
                <a:latin typeface="Franklin Gothic Medium" panose="020B0603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cxnSp>
        <p:nvCxnSpPr>
          <p:cNvPr id="8" name="Straight Connector 7"/>
          <p:cNvCxnSpPr/>
          <p:nvPr/>
        </p:nvCxnSpPr>
        <p:spPr>
          <a:xfrm>
            <a:off x="1783080" y="3913632"/>
            <a:ext cx="5577840" cy="0"/>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6" name="Right Triangle 5"/>
          <p:cNvSpPr>
            <a:spLocks noChangeAspect="1"/>
          </p:cNvSpPr>
          <p:nvPr/>
        </p:nvSpPr>
        <p:spPr>
          <a:xfrm rot="16200000">
            <a:off x="8595360" y="6309360"/>
            <a:ext cx="548640" cy="548640"/>
          </a:xfrm>
          <a:prstGeom prst="rtTriangle">
            <a:avLst/>
          </a:prstGeom>
          <a:solidFill>
            <a:srgbClr val="59962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black"/>
              </a:solidFill>
            </a:endParaRPr>
          </a:p>
        </p:txBody>
      </p:sp>
      <p:sp>
        <p:nvSpPr>
          <p:cNvPr id="9" name="TextBox 8"/>
          <p:cNvSpPr txBox="1"/>
          <p:nvPr/>
        </p:nvSpPr>
        <p:spPr>
          <a:xfrm>
            <a:off x="8750808" y="6565392"/>
            <a:ext cx="371907" cy="276999"/>
          </a:xfrm>
          <a:prstGeom prst="rect">
            <a:avLst/>
          </a:prstGeom>
          <a:noFill/>
        </p:spPr>
        <p:txBody>
          <a:bodyPr wrap="square" lIns="0" tIns="45720" bIns="45720" rtlCol="0">
            <a:noAutofit/>
          </a:bodyPr>
          <a:lstStyle/>
          <a:p>
            <a:pPr algn="r"/>
            <a:fld id="{C9E378D0-1123-4A2F-B616-8D9E05FF92D2}" type="slidenum">
              <a:rPr lang="en-US" sz="1200" spc="-40" smtClean="0">
                <a:solidFill>
                  <a:prstClr val="white"/>
                </a:solidFill>
                <a:latin typeface="Franklin Gothic Medium Cond"/>
              </a:rPr>
              <a:pPr algn="r"/>
              <a:t>‹#›</a:t>
            </a:fld>
            <a:endParaRPr lang="en-US" sz="1200" spc="-40" dirty="0">
              <a:solidFill>
                <a:prstClr val="white"/>
              </a:solidFill>
              <a:latin typeface="Franklin Gothic Medium Cond"/>
            </a:endParaRPr>
          </a:p>
        </p:txBody>
      </p:sp>
      <p:grpSp>
        <p:nvGrpSpPr>
          <p:cNvPr id="22" name="Group 21"/>
          <p:cNvGrpSpPr>
            <a:grpSpLocks noChangeAspect="1"/>
          </p:cNvGrpSpPr>
          <p:nvPr/>
        </p:nvGrpSpPr>
        <p:grpSpPr>
          <a:xfrm>
            <a:off x="7896792" y="6472678"/>
            <a:ext cx="640080" cy="294678"/>
            <a:chOff x="238125" y="4943475"/>
            <a:chExt cx="3365500" cy="1549400"/>
          </a:xfrm>
          <a:solidFill>
            <a:srgbClr val="599623"/>
          </a:solidFill>
        </p:grpSpPr>
        <p:sp>
          <p:nvSpPr>
            <p:cNvPr id="23" name="Freeform 5"/>
            <p:cNvSpPr>
              <a:spLocks/>
            </p:cNvSpPr>
            <p:nvPr/>
          </p:nvSpPr>
          <p:spPr bwMode="auto">
            <a:xfrm>
              <a:off x="2482850" y="4943475"/>
              <a:ext cx="1120775" cy="1120775"/>
            </a:xfrm>
            <a:custGeom>
              <a:avLst/>
              <a:gdLst>
                <a:gd name="T0" fmla="*/ 662 w 706"/>
                <a:gd name="T1" fmla="*/ 308 h 706"/>
                <a:gd name="T2" fmla="*/ 706 w 706"/>
                <a:gd name="T3" fmla="*/ 264 h 706"/>
                <a:gd name="T4" fmla="*/ 706 w 706"/>
                <a:gd name="T5" fmla="*/ 132 h 706"/>
                <a:gd name="T6" fmla="*/ 574 w 706"/>
                <a:gd name="T7" fmla="*/ 0 h 706"/>
                <a:gd name="T8" fmla="*/ 132 w 706"/>
                <a:gd name="T9" fmla="*/ 0 h 706"/>
                <a:gd name="T10" fmla="*/ 0 w 706"/>
                <a:gd name="T11" fmla="*/ 132 h 706"/>
                <a:gd name="T12" fmla="*/ 0 w 706"/>
                <a:gd name="T13" fmla="*/ 308 h 706"/>
                <a:gd name="T14" fmla="*/ 0 w 706"/>
                <a:gd name="T15" fmla="*/ 574 h 706"/>
                <a:gd name="T16" fmla="*/ 132 w 706"/>
                <a:gd name="T17" fmla="*/ 706 h 706"/>
                <a:gd name="T18" fmla="*/ 574 w 706"/>
                <a:gd name="T19" fmla="*/ 706 h 706"/>
                <a:gd name="T20" fmla="*/ 706 w 706"/>
                <a:gd name="T21" fmla="*/ 574 h 706"/>
                <a:gd name="T22" fmla="*/ 706 w 706"/>
                <a:gd name="T23" fmla="*/ 442 h 706"/>
                <a:gd name="T24" fmla="*/ 662 w 706"/>
                <a:gd name="T25" fmla="*/ 396 h 706"/>
                <a:gd name="T26" fmla="*/ 442 w 706"/>
                <a:gd name="T27" fmla="*/ 396 h 706"/>
                <a:gd name="T28" fmla="*/ 442 w 706"/>
                <a:gd name="T29" fmla="*/ 442 h 706"/>
                <a:gd name="T30" fmla="*/ 264 w 706"/>
                <a:gd name="T31" fmla="*/ 442 h 706"/>
                <a:gd name="T32" fmla="*/ 264 w 706"/>
                <a:gd name="T33" fmla="*/ 264 h 706"/>
                <a:gd name="T34" fmla="*/ 442 w 706"/>
                <a:gd name="T35" fmla="*/ 264 h 706"/>
                <a:gd name="T36" fmla="*/ 442 w 706"/>
                <a:gd name="T37" fmla="*/ 308 h 706"/>
                <a:gd name="T38" fmla="*/ 662 w 706"/>
                <a:gd name="T39" fmla="*/ 30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6" h="706">
                  <a:moveTo>
                    <a:pt x="662" y="308"/>
                  </a:moveTo>
                  <a:lnTo>
                    <a:pt x="706" y="264"/>
                  </a:lnTo>
                  <a:lnTo>
                    <a:pt x="706" y="132"/>
                  </a:lnTo>
                  <a:lnTo>
                    <a:pt x="574" y="0"/>
                  </a:lnTo>
                  <a:lnTo>
                    <a:pt x="132" y="0"/>
                  </a:lnTo>
                  <a:lnTo>
                    <a:pt x="0" y="132"/>
                  </a:lnTo>
                  <a:lnTo>
                    <a:pt x="0" y="308"/>
                  </a:lnTo>
                  <a:lnTo>
                    <a:pt x="0" y="574"/>
                  </a:lnTo>
                  <a:lnTo>
                    <a:pt x="132" y="706"/>
                  </a:lnTo>
                  <a:lnTo>
                    <a:pt x="574" y="706"/>
                  </a:lnTo>
                  <a:lnTo>
                    <a:pt x="706" y="574"/>
                  </a:lnTo>
                  <a:lnTo>
                    <a:pt x="706" y="442"/>
                  </a:lnTo>
                  <a:lnTo>
                    <a:pt x="662" y="396"/>
                  </a:lnTo>
                  <a:lnTo>
                    <a:pt x="442" y="396"/>
                  </a:lnTo>
                  <a:lnTo>
                    <a:pt x="442" y="442"/>
                  </a:lnTo>
                  <a:lnTo>
                    <a:pt x="264" y="442"/>
                  </a:lnTo>
                  <a:lnTo>
                    <a:pt x="264" y="264"/>
                  </a:lnTo>
                  <a:lnTo>
                    <a:pt x="442" y="264"/>
                  </a:lnTo>
                  <a:lnTo>
                    <a:pt x="442" y="308"/>
                  </a:lnTo>
                  <a:lnTo>
                    <a:pt x="662" y="3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4" name="Freeform 6"/>
            <p:cNvSpPr>
              <a:spLocks/>
            </p:cNvSpPr>
            <p:nvPr/>
          </p:nvSpPr>
          <p:spPr bwMode="auto">
            <a:xfrm>
              <a:off x="238125" y="4943475"/>
              <a:ext cx="1120775" cy="1120775"/>
            </a:xfrm>
            <a:custGeom>
              <a:avLst/>
              <a:gdLst>
                <a:gd name="T0" fmla="*/ 220 w 706"/>
                <a:gd name="T1" fmla="*/ 706 h 706"/>
                <a:gd name="T2" fmla="*/ 266 w 706"/>
                <a:gd name="T3" fmla="*/ 662 h 706"/>
                <a:gd name="T4" fmla="*/ 266 w 706"/>
                <a:gd name="T5" fmla="*/ 486 h 706"/>
                <a:gd name="T6" fmla="*/ 486 w 706"/>
                <a:gd name="T7" fmla="*/ 706 h 706"/>
                <a:gd name="T8" fmla="*/ 662 w 706"/>
                <a:gd name="T9" fmla="*/ 706 h 706"/>
                <a:gd name="T10" fmla="*/ 706 w 706"/>
                <a:gd name="T11" fmla="*/ 662 h 706"/>
                <a:gd name="T12" fmla="*/ 706 w 706"/>
                <a:gd name="T13" fmla="*/ 44 h 706"/>
                <a:gd name="T14" fmla="*/ 662 w 706"/>
                <a:gd name="T15" fmla="*/ 0 h 706"/>
                <a:gd name="T16" fmla="*/ 486 w 706"/>
                <a:gd name="T17" fmla="*/ 0 h 706"/>
                <a:gd name="T18" fmla="*/ 442 w 706"/>
                <a:gd name="T19" fmla="*/ 44 h 706"/>
                <a:gd name="T20" fmla="*/ 442 w 706"/>
                <a:gd name="T21" fmla="*/ 220 h 706"/>
                <a:gd name="T22" fmla="*/ 220 w 706"/>
                <a:gd name="T23" fmla="*/ 0 h 706"/>
                <a:gd name="T24" fmla="*/ 44 w 706"/>
                <a:gd name="T25" fmla="*/ 0 h 706"/>
                <a:gd name="T26" fmla="*/ 0 w 706"/>
                <a:gd name="T27" fmla="*/ 44 h 706"/>
                <a:gd name="T28" fmla="*/ 0 w 706"/>
                <a:gd name="T29" fmla="*/ 662 h 706"/>
                <a:gd name="T30" fmla="*/ 44 w 706"/>
                <a:gd name="T31" fmla="*/ 706 h 706"/>
                <a:gd name="T32" fmla="*/ 220 w 706"/>
                <a:gd name="T33"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6" h="706">
                  <a:moveTo>
                    <a:pt x="220" y="706"/>
                  </a:moveTo>
                  <a:lnTo>
                    <a:pt x="266" y="662"/>
                  </a:lnTo>
                  <a:lnTo>
                    <a:pt x="266" y="486"/>
                  </a:lnTo>
                  <a:lnTo>
                    <a:pt x="486" y="706"/>
                  </a:lnTo>
                  <a:lnTo>
                    <a:pt x="662" y="706"/>
                  </a:lnTo>
                  <a:lnTo>
                    <a:pt x="706" y="662"/>
                  </a:lnTo>
                  <a:lnTo>
                    <a:pt x="706" y="44"/>
                  </a:lnTo>
                  <a:lnTo>
                    <a:pt x="662" y="0"/>
                  </a:lnTo>
                  <a:lnTo>
                    <a:pt x="486" y="0"/>
                  </a:lnTo>
                  <a:lnTo>
                    <a:pt x="442" y="44"/>
                  </a:lnTo>
                  <a:lnTo>
                    <a:pt x="442" y="220"/>
                  </a:lnTo>
                  <a:lnTo>
                    <a:pt x="220" y="0"/>
                  </a:lnTo>
                  <a:lnTo>
                    <a:pt x="44" y="0"/>
                  </a:lnTo>
                  <a:lnTo>
                    <a:pt x="0" y="44"/>
                  </a:lnTo>
                  <a:lnTo>
                    <a:pt x="0" y="662"/>
                  </a:lnTo>
                  <a:lnTo>
                    <a:pt x="44" y="706"/>
                  </a:lnTo>
                  <a:lnTo>
                    <a:pt x="220" y="7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5" name="Freeform 7"/>
            <p:cNvSpPr>
              <a:spLocks/>
            </p:cNvSpPr>
            <p:nvPr/>
          </p:nvSpPr>
          <p:spPr bwMode="auto">
            <a:xfrm>
              <a:off x="1358900" y="4943475"/>
              <a:ext cx="1123950" cy="1120775"/>
            </a:xfrm>
            <a:custGeom>
              <a:avLst/>
              <a:gdLst>
                <a:gd name="T0" fmla="*/ 708 w 708"/>
                <a:gd name="T1" fmla="*/ 44 h 706"/>
                <a:gd name="T2" fmla="*/ 664 w 708"/>
                <a:gd name="T3" fmla="*/ 0 h 706"/>
                <a:gd name="T4" fmla="*/ 486 w 708"/>
                <a:gd name="T5" fmla="*/ 0 h 706"/>
                <a:gd name="T6" fmla="*/ 442 w 708"/>
                <a:gd name="T7" fmla="*/ 44 h 706"/>
                <a:gd name="T8" fmla="*/ 442 w 708"/>
                <a:gd name="T9" fmla="*/ 132 h 706"/>
                <a:gd name="T10" fmla="*/ 354 w 708"/>
                <a:gd name="T11" fmla="*/ 220 h 706"/>
                <a:gd name="T12" fmla="*/ 266 w 708"/>
                <a:gd name="T13" fmla="*/ 132 h 706"/>
                <a:gd name="T14" fmla="*/ 266 w 708"/>
                <a:gd name="T15" fmla="*/ 44 h 706"/>
                <a:gd name="T16" fmla="*/ 222 w 708"/>
                <a:gd name="T17" fmla="*/ 0 h 706"/>
                <a:gd name="T18" fmla="*/ 46 w 708"/>
                <a:gd name="T19" fmla="*/ 0 h 706"/>
                <a:gd name="T20" fmla="*/ 0 w 708"/>
                <a:gd name="T21" fmla="*/ 44 h 706"/>
                <a:gd name="T22" fmla="*/ 0 w 708"/>
                <a:gd name="T23" fmla="*/ 308 h 706"/>
                <a:gd name="T24" fmla="*/ 222 w 708"/>
                <a:gd name="T25" fmla="*/ 530 h 706"/>
                <a:gd name="T26" fmla="*/ 222 w 708"/>
                <a:gd name="T27" fmla="*/ 662 h 706"/>
                <a:gd name="T28" fmla="*/ 266 w 708"/>
                <a:gd name="T29" fmla="*/ 706 h 706"/>
                <a:gd name="T30" fmla="*/ 442 w 708"/>
                <a:gd name="T31" fmla="*/ 706 h 706"/>
                <a:gd name="T32" fmla="*/ 486 w 708"/>
                <a:gd name="T33" fmla="*/ 662 h 706"/>
                <a:gd name="T34" fmla="*/ 486 w 708"/>
                <a:gd name="T35" fmla="*/ 530 h 706"/>
                <a:gd name="T36" fmla="*/ 708 w 708"/>
                <a:gd name="T37" fmla="*/ 308 h 706"/>
                <a:gd name="T38" fmla="*/ 708 w 708"/>
                <a:gd name="T39" fmla="*/ 132 h 706"/>
                <a:gd name="T40" fmla="*/ 708 w 708"/>
                <a:gd name="T41" fmla="*/ 44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8" h="706">
                  <a:moveTo>
                    <a:pt x="708" y="44"/>
                  </a:moveTo>
                  <a:lnTo>
                    <a:pt x="664" y="0"/>
                  </a:lnTo>
                  <a:lnTo>
                    <a:pt x="486" y="0"/>
                  </a:lnTo>
                  <a:lnTo>
                    <a:pt x="442" y="44"/>
                  </a:lnTo>
                  <a:lnTo>
                    <a:pt x="442" y="132"/>
                  </a:lnTo>
                  <a:lnTo>
                    <a:pt x="354" y="220"/>
                  </a:lnTo>
                  <a:lnTo>
                    <a:pt x="266" y="132"/>
                  </a:lnTo>
                  <a:lnTo>
                    <a:pt x="266" y="44"/>
                  </a:lnTo>
                  <a:lnTo>
                    <a:pt x="222" y="0"/>
                  </a:lnTo>
                  <a:lnTo>
                    <a:pt x="46" y="0"/>
                  </a:lnTo>
                  <a:lnTo>
                    <a:pt x="0" y="44"/>
                  </a:lnTo>
                  <a:lnTo>
                    <a:pt x="0" y="308"/>
                  </a:lnTo>
                  <a:lnTo>
                    <a:pt x="222" y="530"/>
                  </a:lnTo>
                  <a:lnTo>
                    <a:pt x="222" y="662"/>
                  </a:lnTo>
                  <a:lnTo>
                    <a:pt x="266" y="706"/>
                  </a:lnTo>
                  <a:lnTo>
                    <a:pt x="442" y="706"/>
                  </a:lnTo>
                  <a:lnTo>
                    <a:pt x="486" y="662"/>
                  </a:lnTo>
                  <a:lnTo>
                    <a:pt x="486" y="530"/>
                  </a:lnTo>
                  <a:lnTo>
                    <a:pt x="708" y="308"/>
                  </a:lnTo>
                  <a:lnTo>
                    <a:pt x="708" y="132"/>
                  </a:lnTo>
                  <a:lnTo>
                    <a:pt x="708"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6" name="Freeform 8"/>
            <p:cNvSpPr>
              <a:spLocks/>
            </p:cNvSpPr>
            <p:nvPr/>
          </p:nvSpPr>
          <p:spPr bwMode="auto">
            <a:xfrm>
              <a:off x="241300" y="6207125"/>
              <a:ext cx="241300" cy="279400"/>
            </a:xfrm>
            <a:custGeom>
              <a:avLst/>
              <a:gdLst>
                <a:gd name="T0" fmla="*/ 106 w 152"/>
                <a:gd name="T1" fmla="*/ 64 h 176"/>
                <a:gd name="T2" fmla="*/ 46 w 152"/>
                <a:gd name="T3" fmla="*/ 64 h 176"/>
                <a:gd name="T4" fmla="*/ 46 w 152"/>
                <a:gd name="T5" fmla="*/ 0 h 176"/>
                <a:gd name="T6" fmla="*/ 0 w 152"/>
                <a:gd name="T7" fmla="*/ 0 h 176"/>
                <a:gd name="T8" fmla="*/ 0 w 152"/>
                <a:gd name="T9" fmla="*/ 176 h 176"/>
                <a:gd name="T10" fmla="*/ 46 w 152"/>
                <a:gd name="T11" fmla="*/ 176 h 176"/>
                <a:gd name="T12" fmla="*/ 46 w 152"/>
                <a:gd name="T13" fmla="*/ 104 h 176"/>
                <a:gd name="T14" fmla="*/ 106 w 152"/>
                <a:gd name="T15" fmla="*/ 104 h 176"/>
                <a:gd name="T16" fmla="*/ 106 w 152"/>
                <a:gd name="T17" fmla="*/ 176 h 176"/>
                <a:gd name="T18" fmla="*/ 152 w 152"/>
                <a:gd name="T19" fmla="*/ 176 h 176"/>
                <a:gd name="T20" fmla="*/ 152 w 152"/>
                <a:gd name="T21" fmla="*/ 0 h 176"/>
                <a:gd name="T22" fmla="*/ 106 w 152"/>
                <a:gd name="T23" fmla="*/ 0 h 176"/>
                <a:gd name="T24" fmla="*/ 106 w 152"/>
                <a:gd name="T25" fmla="*/ 6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76">
                  <a:moveTo>
                    <a:pt x="106" y="64"/>
                  </a:moveTo>
                  <a:lnTo>
                    <a:pt x="46" y="64"/>
                  </a:lnTo>
                  <a:lnTo>
                    <a:pt x="46" y="0"/>
                  </a:lnTo>
                  <a:lnTo>
                    <a:pt x="0" y="0"/>
                  </a:lnTo>
                  <a:lnTo>
                    <a:pt x="0" y="176"/>
                  </a:lnTo>
                  <a:lnTo>
                    <a:pt x="46" y="176"/>
                  </a:lnTo>
                  <a:lnTo>
                    <a:pt x="46" y="104"/>
                  </a:lnTo>
                  <a:lnTo>
                    <a:pt x="106" y="104"/>
                  </a:lnTo>
                  <a:lnTo>
                    <a:pt x="106" y="176"/>
                  </a:lnTo>
                  <a:lnTo>
                    <a:pt x="152" y="176"/>
                  </a:lnTo>
                  <a:lnTo>
                    <a:pt x="152" y="0"/>
                  </a:lnTo>
                  <a:lnTo>
                    <a:pt x="106" y="0"/>
                  </a:lnTo>
                  <a:lnTo>
                    <a:pt x="106"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7" name="Freeform 9"/>
            <p:cNvSpPr>
              <a:spLocks noEditPoints="1"/>
            </p:cNvSpPr>
            <p:nvPr/>
          </p:nvSpPr>
          <p:spPr bwMode="auto">
            <a:xfrm>
              <a:off x="508000" y="6276975"/>
              <a:ext cx="215900" cy="215900"/>
            </a:xfrm>
            <a:custGeom>
              <a:avLst/>
              <a:gdLst>
                <a:gd name="T0" fmla="*/ 68 w 136"/>
                <a:gd name="T1" fmla="*/ 0 h 136"/>
                <a:gd name="T2" fmla="*/ 68 w 136"/>
                <a:gd name="T3" fmla="*/ 0 h 136"/>
                <a:gd name="T4" fmla="*/ 56 w 136"/>
                <a:gd name="T5" fmla="*/ 2 h 136"/>
                <a:gd name="T6" fmla="*/ 42 w 136"/>
                <a:gd name="T7" fmla="*/ 6 h 136"/>
                <a:gd name="T8" fmla="*/ 30 w 136"/>
                <a:gd name="T9" fmla="*/ 12 h 136"/>
                <a:gd name="T10" fmla="*/ 20 w 136"/>
                <a:gd name="T11" fmla="*/ 20 h 136"/>
                <a:gd name="T12" fmla="*/ 12 w 136"/>
                <a:gd name="T13" fmla="*/ 30 h 136"/>
                <a:gd name="T14" fmla="*/ 6 w 136"/>
                <a:gd name="T15" fmla="*/ 40 h 136"/>
                <a:gd name="T16" fmla="*/ 2 w 136"/>
                <a:gd name="T17" fmla="*/ 54 h 136"/>
                <a:gd name="T18" fmla="*/ 0 w 136"/>
                <a:gd name="T19" fmla="*/ 68 h 136"/>
                <a:gd name="T20" fmla="*/ 0 w 136"/>
                <a:gd name="T21" fmla="*/ 68 h 136"/>
                <a:gd name="T22" fmla="*/ 2 w 136"/>
                <a:gd name="T23" fmla="*/ 82 h 136"/>
                <a:gd name="T24" fmla="*/ 6 w 136"/>
                <a:gd name="T25" fmla="*/ 96 h 136"/>
                <a:gd name="T26" fmla="*/ 12 w 136"/>
                <a:gd name="T27" fmla="*/ 108 h 136"/>
                <a:gd name="T28" fmla="*/ 20 w 136"/>
                <a:gd name="T29" fmla="*/ 118 h 136"/>
                <a:gd name="T30" fmla="*/ 30 w 136"/>
                <a:gd name="T31" fmla="*/ 126 h 136"/>
                <a:gd name="T32" fmla="*/ 42 w 136"/>
                <a:gd name="T33" fmla="*/ 130 h 136"/>
                <a:gd name="T34" fmla="*/ 54 w 136"/>
                <a:gd name="T35" fmla="*/ 134 h 136"/>
                <a:gd name="T36" fmla="*/ 70 w 136"/>
                <a:gd name="T37" fmla="*/ 136 h 136"/>
                <a:gd name="T38" fmla="*/ 70 w 136"/>
                <a:gd name="T39" fmla="*/ 136 h 136"/>
                <a:gd name="T40" fmla="*/ 80 w 136"/>
                <a:gd name="T41" fmla="*/ 134 h 136"/>
                <a:gd name="T42" fmla="*/ 90 w 136"/>
                <a:gd name="T43" fmla="*/ 134 h 136"/>
                <a:gd name="T44" fmla="*/ 100 w 136"/>
                <a:gd name="T45" fmla="*/ 130 h 136"/>
                <a:gd name="T46" fmla="*/ 110 w 136"/>
                <a:gd name="T47" fmla="*/ 126 h 136"/>
                <a:gd name="T48" fmla="*/ 118 w 136"/>
                <a:gd name="T49" fmla="*/ 120 h 136"/>
                <a:gd name="T50" fmla="*/ 124 w 136"/>
                <a:gd name="T51" fmla="*/ 112 h 136"/>
                <a:gd name="T52" fmla="*/ 130 w 136"/>
                <a:gd name="T53" fmla="*/ 104 h 136"/>
                <a:gd name="T54" fmla="*/ 134 w 136"/>
                <a:gd name="T55" fmla="*/ 94 h 136"/>
                <a:gd name="T56" fmla="*/ 94 w 136"/>
                <a:gd name="T57" fmla="*/ 94 h 136"/>
                <a:gd name="T58" fmla="*/ 94 w 136"/>
                <a:gd name="T59" fmla="*/ 94 h 136"/>
                <a:gd name="T60" fmla="*/ 90 w 136"/>
                <a:gd name="T61" fmla="*/ 100 h 136"/>
                <a:gd name="T62" fmla="*/ 84 w 136"/>
                <a:gd name="T63" fmla="*/ 104 h 136"/>
                <a:gd name="T64" fmla="*/ 78 w 136"/>
                <a:gd name="T65" fmla="*/ 106 h 136"/>
                <a:gd name="T66" fmla="*/ 70 w 136"/>
                <a:gd name="T67" fmla="*/ 108 h 136"/>
                <a:gd name="T68" fmla="*/ 70 w 136"/>
                <a:gd name="T69" fmla="*/ 108 h 136"/>
                <a:gd name="T70" fmla="*/ 58 w 136"/>
                <a:gd name="T71" fmla="*/ 106 h 136"/>
                <a:gd name="T72" fmla="*/ 50 w 136"/>
                <a:gd name="T73" fmla="*/ 100 h 136"/>
                <a:gd name="T74" fmla="*/ 44 w 136"/>
                <a:gd name="T75" fmla="*/ 90 h 136"/>
                <a:gd name="T76" fmla="*/ 42 w 136"/>
                <a:gd name="T77" fmla="*/ 78 h 136"/>
                <a:gd name="T78" fmla="*/ 136 w 136"/>
                <a:gd name="T79" fmla="*/ 78 h 136"/>
                <a:gd name="T80" fmla="*/ 136 w 136"/>
                <a:gd name="T81" fmla="*/ 78 h 136"/>
                <a:gd name="T82" fmla="*/ 134 w 136"/>
                <a:gd name="T83" fmla="*/ 62 h 136"/>
                <a:gd name="T84" fmla="*/ 132 w 136"/>
                <a:gd name="T85" fmla="*/ 48 h 136"/>
                <a:gd name="T86" fmla="*/ 128 w 136"/>
                <a:gd name="T87" fmla="*/ 34 h 136"/>
                <a:gd name="T88" fmla="*/ 120 w 136"/>
                <a:gd name="T89" fmla="*/ 24 h 136"/>
                <a:gd name="T90" fmla="*/ 110 w 136"/>
                <a:gd name="T91" fmla="*/ 14 h 136"/>
                <a:gd name="T92" fmla="*/ 98 w 136"/>
                <a:gd name="T93" fmla="*/ 6 h 136"/>
                <a:gd name="T94" fmla="*/ 84 w 136"/>
                <a:gd name="T95" fmla="*/ 2 h 136"/>
                <a:gd name="T96" fmla="*/ 68 w 136"/>
                <a:gd name="T97" fmla="*/ 0 h 136"/>
                <a:gd name="T98" fmla="*/ 68 w 136"/>
                <a:gd name="T99" fmla="*/ 0 h 136"/>
                <a:gd name="T100" fmla="*/ 42 w 136"/>
                <a:gd name="T101" fmla="*/ 54 h 136"/>
                <a:gd name="T102" fmla="*/ 42 w 136"/>
                <a:gd name="T103" fmla="*/ 54 h 136"/>
                <a:gd name="T104" fmla="*/ 44 w 136"/>
                <a:gd name="T105" fmla="*/ 44 h 136"/>
                <a:gd name="T106" fmla="*/ 50 w 136"/>
                <a:gd name="T107" fmla="*/ 36 h 136"/>
                <a:gd name="T108" fmla="*/ 58 w 136"/>
                <a:gd name="T109" fmla="*/ 30 h 136"/>
                <a:gd name="T110" fmla="*/ 68 w 136"/>
                <a:gd name="T111" fmla="*/ 28 h 136"/>
                <a:gd name="T112" fmla="*/ 68 w 136"/>
                <a:gd name="T113" fmla="*/ 28 h 136"/>
                <a:gd name="T114" fmla="*/ 78 w 136"/>
                <a:gd name="T115" fmla="*/ 30 h 136"/>
                <a:gd name="T116" fmla="*/ 86 w 136"/>
                <a:gd name="T117" fmla="*/ 36 h 136"/>
                <a:gd name="T118" fmla="*/ 92 w 136"/>
                <a:gd name="T119" fmla="*/ 44 h 136"/>
                <a:gd name="T120" fmla="*/ 94 w 136"/>
                <a:gd name="T121" fmla="*/ 54 h 136"/>
                <a:gd name="T122" fmla="*/ 42 w 136"/>
                <a:gd name="T123" fmla="*/ 5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6" h="136">
                  <a:moveTo>
                    <a:pt x="68" y="0"/>
                  </a:moveTo>
                  <a:lnTo>
                    <a:pt x="68" y="0"/>
                  </a:lnTo>
                  <a:lnTo>
                    <a:pt x="56" y="2"/>
                  </a:lnTo>
                  <a:lnTo>
                    <a:pt x="42" y="6"/>
                  </a:lnTo>
                  <a:lnTo>
                    <a:pt x="30" y="12"/>
                  </a:lnTo>
                  <a:lnTo>
                    <a:pt x="20" y="20"/>
                  </a:lnTo>
                  <a:lnTo>
                    <a:pt x="12" y="30"/>
                  </a:lnTo>
                  <a:lnTo>
                    <a:pt x="6" y="40"/>
                  </a:lnTo>
                  <a:lnTo>
                    <a:pt x="2" y="54"/>
                  </a:lnTo>
                  <a:lnTo>
                    <a:pt x="0" y="68"/>
                  </a:lnTo>
                  <a:lnTo>
                    <a:pt x="0" y="68"/>
                  </a:lnTo>
                  <a:lnTo>
                    <a:pt x="2" y="82"/>
                  </a:lnTo>
                  <a:lnTo>
                    <a:pt x="6" y="96"/>
                  </a:lnTo>
                  <a:lnTo>
                    <a:pt x="12" y="108"/>
                  </a:lnTo>
                  <a:lnTo>
                    <a:pt x="20" y="118"/>
                  </a:lnTo>
                  <a:lnTo>
                    <a:pt x="30" y="126"/>
                  </a:lnTo>
                  <a:lnTo>
                    <a:pt x="42" y="130"/>
                  </a:lnTo>
                  <a:lnTo>
                    <a:pt x="54" y="134"/>
                  </a:lnTo>
                  <a:lnTo>
                    <a:pt x="70" y="136"/>
                  </a:lnTo>
                  <a:lnTo>
                    <a:pt x="70" y="136"/>
                  </a:lnTo>
                  <a:lnTo>
                    <a:pt x="80" y="134"/>
                  </a:lnTo>
                  <a:lnTo>
                    <a:pt x="90" y="134"/>
                  </a:lnTo>
                  <a:lnTo>
                    <a:pt x="100" y="130"/>
                  </a:lnTo>
                  <a:lnTo>
                    <a:pt x="110" y="126"/>
                  </a:lnTo>
                  <a:lnTo>
                    <a:pt x="118" y="120"/>
                  </a:lnTo>
                  <a:lnTo>
                    <a:pt x="124" y="112"/>
                  </a:lnTo>
                  <a:lnTo>
                    <a:pt x="130" y="104"/>
                  </a:lnTo>
                  <a:lnTo>
                    <a:pt x="134" y="94"/>
                  </a:lnTo>
                  <a:lnTo>
                    <a:pt x="94" y="94"/>
                  </a:lnTo>
                  <a:lnTo>
                    <a:pt x="94" y="94"/>
                  </a:lnTo>
                  <a:lnTo>
                    <a:pt x="90" y="100"/>
                  </a:lnTo>
                  <a:lnTo>
                    <a:pt x="84" y="104"/>
                  </a:lnTo>
                  <a:lnTo>
                    <a:pt x="78" y="106"/>
                  </a:lnTo>
                  <a:lnTo>
                    <a:pt x="70" y="108"/>
                  </a:lnTo>
                  <a:lnTo>
                    <a:pt x="70" y="108"/>
                  </a:lnTo>
                  <a:lnTo>
                    <a:pt x="58" y="106"/>
                  </a:lnTo>
                  <a:lnTo>
                    <a:pt x="50" y="100"/>
                  </a:lnTo>
                  <a:lnTo>
                    <a:pt x="44" y="90"/>
                  </a:lnTo>
                  <a:lnTo>
                    <a:pt x="42" y="78"/>
                  </a:lnTo>
                  <a:lnTo>
                    <a:pt x="136" y="78"/>
                  </a:lnTo>
                  <a:lnTo>
                    <a:pt x="136" y="78"/>
                  </a:lnTo>
                  <a:lnTo>
                    <a:pt x="134" y="62"/>
                  </a:lnTo>
                  <a:lnTo>
                    <a:pt x="132" y="48"/>
                  </a:lnTo>
                  <a:lnTo>
                    <a:pt x="128" y="34"/>
                  </a:lnTo>
                  <a:lnTo>
                    <a:pt x="120" y="24"/>
                  </a:lnTo>
                  <a:lnTo>
                    <a:pt x="110" y="14"/>
                  </a:lnTo>
                  <a:lnTo>
                    <a:pt x="98" y="6"/>
                  </a:lnTo>
                  <a:lnTo>
                    <a:pt x="84" y="2"/>
                  </a:lnTo>
                  <a:lnTo>
                    <a:pt x="68" y="0"/>
                  </a:lnTo>
                  <a:lnTo>
                    <a:pt x="68" y="0"/>
                  </a:lnTo>
                  <a:close/>
                  <a:moveTo>
                    <a:pt x="42" y="54"/>
                  </a:moveTo>
                  <a:lnTo>
                    <a:pt x="42" y="54"/>
                  </a:lnTo>
                  <a:lnTo>
                    <a:pt x="44" y="44"/>
                  </a:lnTo>
                  <a:lnTo>
                    <a:pt x="50" y="36"/>
                  </a:lnTo>
                  <a:lnTo>
                    <a:pt x="58" y="30"/>
                  </a:lnTo>
                  <a:lnTo>
                    <a:pt x="68" y="28"/>
                  </a:lnTo>
                  <a:lnTo>
                    <a:pt x="68" y="28"/>
                  </a:lnTo>
                  <a:lnTo>
                    <a:pt x="78" y="30"/>
                  </a:lnTo>
                  <a:lnTo>
                    <a:pt x="86" y="36"/>
                  </a:lnTo>
                  <a:lnTo>
                    <a:pt x="92" y="44"/>
                  </a:lnTo>
                  <a:lnTo>
                    <a:pt x="94" y="54"/>
                  </a:lnTo>
                  <a:lnTo>
                    <a:pt x="42"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8" name="Freeform 10"/>
            <p:cNvSpPr>
              <a:spLocks noEditPoints="1"/>
            </p:cNvSpPr>
            <p:nvPr/>
          </p:nvSpPr>
          <p:spPr bwMode="auto">
            <a:xfrm>
              <a:off x="736600" y="6276975"/>
              <a:ext cx="206375" cy="215900"/>
            </a:xfrm>
            <a:custGeom>
              <a:avLst/>
              <a:gdLst>
                <a:gd name="T0" fmla="*/ 124 w 130"/>
                <a:gd name="T1" fmla="*/ 44 h 136"/>
                <a:gd name="T2" fmla="*/ 120 w 130"/>
                <a:gd name="T3" fmla="*/ 22 h 136"/>
                <a:gd name="T4" fmla="*/ 106 w 130"/>
                <a:gd name="T5" fmla="*/ 8 h 136"/>
                <a:gd name="T6" fmla="*/ 88 w 130"/>
                <a:gd name="T7" fmla="*/ 2 h 136"/>
                <a:gd name="T8" fmla="*/ 66 w 130"/>
                <a:gd name="T9" fmla="*/ 0 h 136"/>
                <a:gd name="T10" fmla="*/ 34 w 130"/>
                <a:gd name="T11" fmla="*/ 6 h 136"/>
                <a:gd name="T12" fmla="*/ 24 w 130"/>
                <a:gd name="T13" fmla="*/ 10 h 136"/>
                <a:gd name="T14" fmla="*/ 10 w 130"/>
                <a:gd name="T15" fmla="*/ 22 h 136"/>
                <a:gd name="T16" fmla="*/ 4 w 130"/>
                <a:gd name="T17" fmla="*/ 44 h 136"/>
                <a:gd name="T18" fmla="*/ 44 w 130"/>
                <a:gd name="T19" fmla="*/ 44 h 136"/>
                <a:gd name="T20" fmla="*/ 50 w 130"/>
                <a:gd name="T21" fmla="*/ 32 h 136"/>
                <a:gd name="T22" fmla="*/ 64 w 130"/>
                <a:gd name="T23" fmla="*/ 28 h 136"/>
                <a:gd name="T24" fmla="*/ 72 w 130"/>
                <a:gd name="T25" fmla="*/ 28 h 136"/>
                <a:gd name="T26" fmla="*/ 82 w 130"/>
                <a:gd name="T27" fmla="*/ 34 h 136"/>
                <a:gd name="T28" fmla="*/ 84 w 130"/>
                <a:gd name="T29" fmla="*/ 40 h 136"/>
                <a:gd name="T30" fmla="*/ 82 w 130"/>
                <a:gd name="T31" fmla="*/ 50 h 136"/>
                <a:gd name="T32" fmla="*/ 74 w 130"/>
                <a:gd name="T33" fmla="*/ 52 h 136"/>
                <a:gd name="T34" fmla="*/ 50 w 130"/>
                <a:gd name="T35" fmla="*/ 56 h 136"/>
                <a:gd name="T36" fmla="*/ 26 w 130"/>
                <a:gd name="T37" fmla="*/ 62 h 136"/>
                <a:gd name="T38" fmla="*/ 8 w 130"/>
                <a:gd name="T39" fmla="*/ 74 h 136"/>
                <a:gd name="T40" fmla="*/ 0 w 130"/>
                <a:gd name="T41" fmla="*/ 96 h 136"/>
                <a:gd name="T42" fmla="*/ 0 w 130"/>
                <a:gd name="T43" fmla="*/ 106 h 136"/>
                <a:gd name="T44" fmla="*/ 6 w 130"/>
                <a:gd name="T45" fmla="*/ 120 h 136"/>
                <a:gd name="T46" fmla="*/ 18 w 130"/>
                <a:gd name="T47" fmla="*/ 130 h 136"/>
                <a:gd name="T48" fmla="*/ 34 w 130"/>
                <a:gd name="T49" fmla="*/ 134 h 136"/>
                <a:gd name="T50" fmla="*/ 44 w 130"/>
                <a:gd name="T51" fmla="*/ 136 h 136"/>
                <a:gd name="T52" fmla="*/ 66 w 130"/>
                <a:gd name="T53" fmla="*/ 132 h 136"/>
                <a:gd name="T54" fmla="*/ 86 w 130"/>
                <a:gd name="T55" fmla="*/ 120 h 136"/>
                <a:gd name="T56" fmla="*/ 88 w 130"/>
                <a:gd name="T57" fmla="*/ 132 h 136"/>
                <a:gd name="T58" fmla="*/ 130 w 130"/>
                <a:gd name="T59" fmla="*/ 132 h 136"/>
                <a:gd name="T60" fmla="*/ 126 w 130"/>
                <a:gd name="T61" fmla="*/ 116 h 136"/>
                <a:gd name="T62" fmla="*/ 124 w 130"/>
                <a:gd name="T63" fmla="*/ 44 h 136"/>
                <a:gd name="T64" fmla="*/ 58 w 130"/>
                <a:gd name="T65" fmla="*/ 110 h 136"/>
                <a:gd name="T66" fmla="*/ 46 w 130"/>
                <a:gd name="T67" fmla="*/ 106 h 136"/>
                <a:gd name="T68" fmla="*/ 42 w 130"/>
                <a:gd name="T69" fmla="*/ 96 h 136"/>
                <a:gd name="T70" fmla="*/ 42 w 130"/>
                <a:gd name="T71" fmla="*/ 88 h 136"/>
                <a:gd name="T72" fmla="*/ 52 w 130"/>
                <a:gd name="T73" fmla="*/ 82 h 136"/>
                <a:gd name="T74" fmla="*/ 58 w 130"/>
                <a:gd name="T75" fmla="*/ 78 h 136"/>
                <a:gd name="T76" fmla="*/ 80 w 130"/>
                <a:gd name="T77" fmla="*/ 74 h 136"/>
                <a:gd name="T78" fmla="*/ 84 w 130"/>
                <a:gd name="T79" fmla="*/ 72 h 136"/>
                <a:gd name="T80" fmla="*/ 82 w 130"/>
                <a:gd name="T81" fmla="*/ 96 h 136"/>
                <a:gd name="T82" fmla="*/ 76 w 130"/>
                <a:gd name="T83" fmla="*/ 104 h 136"/>
                <a:gd name="T84" fmla="*/ 66 w 130"/>
                <a:gd name="T85" fmla="*/ 110 h 136"/>
                <a:gd name="T86" fmla="*/ 58 w 130"/>
                <a:gd name="T87" fmla="*/ 11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0" h="136">
                  <a:moveTo>
                    <a:pt x="124" y="44"/>
                  </a:moveTo>
                  <a:lnTo>
                    <a:pt x="124" y="44"/>
                  </a:lnTo>
                  <a:lnTo>
                    <a:pt x="124" y="32"/>
                  </a:lnTo>
                  <a:lnTo>
                    <a:pt x="120" y="22"/>
                  </a:lnTo>
                  <a:lnTo>
                    <a:pt x="114" y="14"/>
                  </a:lnTo>
                  <a:lnTo>
                    <a:pt x="106" y="8"/>
                  </a:lnTo>
                  <a:lnTo>
                    <a:pt x="98" y="4"/>
                  </a:lnTo>
                  <a:lnTo>
                    <a:pt x="88" y="2"/>
                  </a:lnTo>
                  <a:lnTo>
                    <a:pt x="66" y="0"/>
                  </a:lnTo>
                  <a:lnTo>
                    <a:pt x="66" y="0"/>
                  </a:lnTo>
                  <a:lnTo>
                    <a:pt x="44" y="2"/>
                  </a:lnTo>
                  <a:lnTo>
                    <a:pt x="34" y="6"/>
                  </a:lnTo>
                  <a:lnTo>
                    <a:pt x="24" y="10"/>
                  </a:lnTo>
                  <a:lnTo>
                    <a:pt x="24" y="10"/>
                  </a:lnTo>
                  <a:lnTo>
                    <a:pt x="16" y="16"/>
                  </a:lnTo>
                  <a:lnTo>
                    <a:pt x="10" y="22"/>
                  </a:lnTo>
                  <a:lnTo>
                    <a:pt x="6" y="32"/>
                  </a:lnTo>
                  <a:lnTo>
                    <a:pt x="4" y="44"/>
                  </a:lnTo>
                  <a:lnTo>
                    <a:pt x="44" y="44"/>
                  </a:lnTo>
                  <a:lnTo>
                    <a:pt x="44" y="44"/>
                  </a:lnTo>
                  <a:lnTo>
                    <a:pt x="46" y="36"/>
                  </a:lnTo>
                  <a:lnTo>
                    <a:pt x="50" y="32"/>
                  </a:lnTo>
                  <a:lnTo>
                    <a:pt x="56" y="28"/>
                  </a:lnTo>
                  <a:lnTo>
                    <a:pt x="64" y="28"/>
                  </a:lnTo>
                  <a:lnTo>
                    <a:pt x="64" y="28"/>
                  </a:lnTo>
                  <a:lnTo>
                    <a:pt x="72" y="28"/>
                  </a:lnTo>
                  <a:lnTo>
                    <a:pt x="78" y="30"/>
                  </a:lnTo>
                  <a:lnTo>
                    <a:pt x="82" y="34"/>
                  </a:lnTo>
                  <a:lnTo>
                    <a:pt x="84" y="40"/>
                  </a:lnTo>
                  <a:lnTo>
                    <a:pt x="84" y="40"/>
                  </a:lnTo>
                  <a:lnTo>
                    <a:pt x="84" y="46"/>
                  </a:lnTo>
                  <a:lnTo>
                    <a:pt x="82" y="50"/>
                  </a:lnTo>
                  <a:lnTo>
                    <a:pt x="78" y="52"/>
                  </a:lnTo>
                  <a:lnTo>
                    <a:pt x="74" y="52"/>
                  </a:lnTo>
                  <a:lnTo>
                    <a:pt x="74" y="52"/>
                  </a:lnTo>
                  <a:lnTo>
                    <a:pt x="50" y="56"/>
                  </a:lnTo>
                  <a:lnTo>
                    <a:pt x="38" y="58"/>
                  </a:lnTo>
                  <a:lnTo>
                    <a:pt x="26" y="62"/>
                  </a:lnTo>
                  <a:lnTo>
                    <a:pt x="16" y="66"/>
                  </a:lnTo>
                  <a:lnTo>
                    <a:pt x="8" y="74"/>
                  </a:lnTo>
                  <a:lnTo>
                    <a:pt x="2" y="84"/>
                  </a:lnTo>
                  <a:lnTo>
                    <a:pt x="0" y="96"/>
                  </a:lnTo>
                  <a:lnTo>
                    <a:pt x="0" y="96"/>
                  </a:lnTo>
                  <a:lnTo>
                    <a:pt x="0" y="106"/>
                  </a:lnTo>
                  <a:lnTo>
                    <a:pt x="2" y="114"/>
                  </a:lnTo>
                  <a:lnTo>
                    <a:pt x="6" y="120"/>
                  </a:lnTo>
                  <a:lnTo>
                    <a:pt x="12" y="126"/>
                  </a:lnTo>
                  <a:lnTo>
                    <a:pt x="18" y="130"/>
                  </a:lnTo>
                  <a:lnTo>
                    <a:pt x="26" y="134"/>
                  </a:lnTo>
                  <a:lnTo>
                    <a:pt x="34" y="134"/>
                  </a:lnTo>
                  <a:lnTo>
                    <a:pt x="44" y="136"/>
                  </a:lnTo>
                  <a:lnTo>
                    <a:pt x="44" y="136"/>
                  </a:lnTo>
                  <a:lnTo>
                    <a:pt x="54" y="134"/>
                  </a:lnTo>
                  <a:lnTo>
                    <a:pt x="66" y="132"/>
                  </a:lnTo>
                  <a:lnTo>
                    <a:pt x="76" y="128"/>
                  </a:lnTo>
                  <a:lnTo>
                    <a:pt x="86" y="120"/>
                  </a:lnTo>
                  <a:lnTo>
                    <a:pt x="86" y="120"/>
                  </a:lnTo>
                  <a:lnTo>
                    <a:pt x="88" y="132"/>
                  </a:lnTo>
                  <a:lnTo>
                    <a:pt x="130" y="132"/>
                  </a:lnTo>
                  <a:lnTo>
                    <a:pt x="130" y="132"/>
                  </a:lnTo>
                  <a:lnTo>
                    <a:pt x="126" y="124"/>
                  </a:lnTo>
                  <a:lnTo>
                    <a:pt x="126" y="116"/>
                  </a:lnTo>
                  <a:lnTo>
                    <a:pt x="124" y="100"/>
                  </a:lnTo>
                  <a:lnTo>
                    <a:pt x="124" y="44"/>
                  </a:lnTo>
                  <a:close/>
                  <a:moveTo>
                    <a:pt x="58" y="110"/>
                  </a:moveTo>
                  <a:lnTo>
                    <a:pt x="58" y="110"/>
                  </a:lnTo>
                  <a:lnTo>
                    <a:pt x="52" y="108"/>
                  </a:lnTo>
                  <a:lnTo>
                    <a:pt x="46" y="106"/>
                  </a:lnTo>
                  <a:lnTo>
                    <a:pt x="42" y="102"/>
                  </a:lnTo>
                  <a:lnTo>
                    <a:pt x="42" y="96"/>
                  </a:lnTo>
                  <a:lnTo>
                    <a:pt x="42" y="96"/>
                  </a:lnTo>
                  <a:lnTo>
                    <a:pt x="42" y="88"/>
                  </a:lnTo>
                  <a:lnTo>
                    <a:pt x="46" y="84"/>
                  </a:lnTo>
                  <a:lnTo>
                    <a:pt x="52" y="82"/>
                  </a:lnTo>
                  <a:lnTo>
                    <a:pt x="58" y="78"/>
                  </a:lnTo>
                  <a:lnTo>
                    <a:pt x="58" y="78"/>
                  </a:lnTo>
                  <a:lnTo>
                    <a:pt x="72" y="76"/>
                  </a:lnTo>
                  <a:lnTo>
                    <a:pt x="80" y="74"/>
                  </a:lnTo>
                  <a:lnTo>
                    <a:pt x="84" y="72"/>
                  </a:lnTo>
                  <a:lnTo>
                    <a:pt x="84" y="72"/>
                  </a:lnTo>
                  <a:lnTo>
                    <a:pt x="84" y="90"/>
                  </a:lnTo>
                  <a:lnTo>
                    <a:pt x="82" y="96"/>
                  </a:lnTo>
                  <a:lnTo>
                    <a:pt x="80" y="100"/>
                  </a:lnTo>
                  <a:lnTo>
                    <a:pt x="76" y="104"/>
                  </a:lnTo>
                  <a:lnTo>
                    <a:pt x="72" y="108"/>
                  </a:lnTo>
                  <a:lnTo>
                    <a:pt x="66" y="110"/>
                  </a:lnTo>
                  <a:lnTo>
                    <a:pt x="58" y="110"/>
                  </a:lnTo>
                  <a:lnTo>
                    <a:pt x="58"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9" name="Rectangle 11"/>
            <p:cNvSpPr>
              <a:spLocks noChangeArrowheads="1"/>
            </p:cNvSpPr>
            <p:nvPr/>
          </p:nvSpPr>
          <p:spPr bwMode="auto">
            <a:xfrm>
              <a:off x="971550" y="6207125"/>
              <a:ext cx="66675" cy="279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0" name="Freeform 12"/>
            <p:cNvSpPr>
              <a:spLocks/>
            </p:cNvSpPr>
            <p:nvPr/>
          </p:nvSpPr>
          <p:spPr bwMode="auto">
            <a:xfrm>
              <a:off x="1057275" y="6223000"/>
              <a:ext cx="139700" cy="266700"/>
            </a:xfrm>
            <a:custGeom>
              <a:avLst/>
              <a:gdLst>
                <a:gd name="T0" fmla="*/ 62 w 88"/>
                <a:gd name="T1" fmla="*/ 0 h 168"/>
                <a:gd name="T2" fmla="*/ 20 w 88"/>
                <a:gd name="T3" fmla="*/ 0 h 168"/>
                <a:gd name="T4" fmla="*/ 20 w 88"/>
                <a:gd name="T5" fmla="*/ 38 h 168"/>
                <a:gd name="T6" fmla="*/ 0 w 88"/>
                <a:gd name="T7" fmla="*/ 38 h 168"/>
                <a:gd name="T8" fmla="*/ 0 w 88"/>
                <a:gd name="T9" fmla="*/ 66 h 168"/>
                <a:gd name="T10" fmla="*/ 20 w 88"/>
                <a:gd name="T11" fmla="*/ 66 h 168"/>
                <a:gd name="T12" fmla="*/ 20 w 88"/>
                <a:gd name="T13" fmla="*/ 122 h 168"/>
                <a:gd name="T14" fmla="*/ 20 w 88"/>
                <a:gd name="T15" fmla="*/ 122 h 168"/>
                <a:gd name="T16" fmla="*/ 20 w 88"/>
                <a:gd name="T17" fmla="*/ 134 h 168"/>
                <a:gd name="T18" fmla="*/ 22 w 88"/>
                <a:gd name="T19" fmla="*/ 144 h 168"/>
                <a:gd name="T20" fmla="*/ 26 w 88"/>
                <a:gd name="T21" fmla="*/ 152 h 168"/>
                <a:gd name="T22" fmla="*/ 30 w 88"/>
                <a:gd name="T23" fmla="*/ 158 h 168"/>
                <a:gd name="T24" fmla="*/ 36 w 88"/>
                <a:gd name="T25" fmla="*/ 162 h 168"/>
                <a:gd name="T26" fmla="*/ 44 w 88"/>
                <a:gd name="T27" fmla="*/ 164 h 168"/>
                <a:gd name="T28" fmla="*/ 54 w 88"/>
                <a:gd name="T29" fmla="*/ 166 h 168"/>
                <a:gd name="T30" fmla="*/ 66 w 88"/>
                <a:gd name="T31" fmla="*/ 168 h 168"/>
                <a:gd name="T32" fmla="*/ 66 w 88"/>
                <a:gd name="T33" fmla="*/ 168 h 168"/>
                <a:gd name="T34" fmla="*/ 88 w 88"/>
                <a:gd name="T35" fmla="*/ 166 h 168"/>
                <a:gd name="T36" fmla="*/ 88 w 88"/>
                <a:gd name="T37" fmla="*/ 136 h 168"/>
                <a:gd name="T38" fmla="*/ 88 w 88"/>
                <a:gd name="T39" fmla="*/ 136 h 168"/>
                <a:gd name="T40" fmla="*/ 78 w 88"/>
                <a:gd name="T41" fmla="*/ 136 h 168"/>
                <a:gd name="T42" fmla="*/ 78 w 88"/>
                <a:gd name="T43" fmla="*/ 136 h 168"/>
                <a:gd name="T44" fmla="*/ 72 w 88"/>
                <a:gd name="T45" fmla="*/ 136 h 168"/>
                <a:gd name="T46" fmla="*/ 66 w 88"/>
                <a:gd name="T47" fmla="*/ 134 h 168"/>
                <a:gd name="T48" fmla="*/ 64 w 88"/>
                <a:gd name="T49" fmla="*/ 130 h 168"/>
                <a:gd name="T50" fmla="*/ 62 w 88"/>
                <a:gd name="T51" fmla="*/ 124 h 168"/>
                <a:gd name="T52" fmla="*/ 62 w 88"/>
                <a:gd name="T53" fmla="*/ 66 h 168"/>
                <a:gd name="T54" fmla="*/ 88 w 88"/>
                <a:gd name="T55" fmla="*/ 66 h 168"/>
                <a:gd name="T56" fmla="*/ 88 w 88"/>
                <a:gd name="T57" fmla="*/ 38 h 168"/>
                <a:gd name="T58" fmla="*/ 62 w 88"/>
                <a:gd name="T59" fmla="*/ 38 h 168"/>
                <a:gd name="T60" fmla="*/ 62 w 88"/>
                <a:gd name="T6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68">
                  <a:moveTo>
                    <a:pt x="62" y="0"/>
                  </a:moveTo>
                  <a:lnTo>
                    <a:pt x="20" y="0"/>
                  </a:lnTo>
                  <a:lnTo>
                    <a:pt x="20" y="38"/>
                  </a:lnTo>
                  <a:lnTo>
                    <a:pt x="0" y="38"/>
                  </a:lnTo>
                  <a:lnTo>
                    <a:pt x="0" y="66"/>
                  </a:lnTo>
                  <a:lnTo>
                    <a:pt x="20" y="66"/>
                  </a:lnTo>
                  <a:lnTo>
                    <a:pt x="20" y="122"/>
                  </a:lnTo>
                  <a:lnTo>
                    <a:pt x="20" y="122"/>
                  </a:lnTo>
                  <a:lnTo>
                    <a:pt x="20" y="134"/>
                  </a:lnTo>
                  <a:lnTo>
                    <a:pt x="22" y="144"/>
                  </a:lnTo>
                  <a:lnTo>
                    <a:pt x="26" y="152"/>
                  </a:lnTo>
                  <a:lnTo>
                    <a:pt x="30" y="158"/>
                  </a:lnTo>
                  <a:lnTo>
                    <a:pt x="36" y="162"/>
                  </a:lnTo>
                  <a:lnTo>
                    <a:pt x="44" y="164"/>
                  </a:lnTo>
                  <a:lnTo>
                    <a:pt x="54" y="166"/>
                  </a:lnTo>
                  <a:lnTo>
                    <a:pt x="66" y="168"/>
                  </a:lnTo>
                  <a:lnTo>
                    <a:pt x="66" y="168"/>
                  </a:lnTo>
                  <a:lnTo>
                    <a:pt x="88" y="166"/>
                  </a:lnTo>
                  <a:lnTo>
                    <a:pt x="88" y="136"/>
                  </a:lnTo>
                  <a:lnTo>
                    <a:pt x="88" y="136"/>
                  </a:lnTo>
                  <a:lnTo>
                    <a:pt x="78" y="136"/>
                  </a:lnTo>
                  <a:lnTo>
                    <a:pt x="78" y="136"/>
                  </a:lnTo>
                  <a:lnTo>
                    <a:pt x="72" y="136"/>
                  </a:lnTo>
                  <a:lnTo>
                    <a:pt x="66" y="134"/>
                  </a:lnTo>
                  <a:lnTo>
                    <a:pt x="64" y="130"/>
                  </a:lnTo>
                  <a:lnTo>
                    <a:pt x="62" y="124"/>
                  </a:lnTo>
                  <a:lnTo>
                    <a:pt x="62" y="66"/>
                  </a:lnTo>
                  <a:lnTo>
                    <a:pt x="88" y="66"/>
                  </a:lnTo>
                  <a:lnTo>
                    <a:pt x="88" y="38"/>
                  </a:lnTo>
                  <a:lnTo>
                    <a:pt x="62" y="38"/>
                  </a:ln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1" name="Freeform 13"/>
            <p:cNvSpPr>
              <a:spLocks/>
            </p:cNvSpPr>
            <p:nvPr/>
          </p:nvSpPr>
          <p:spPr bwMode="auto">
            <a:xfrm>
              <a:off x="1216025" y="6207125"/>
              <a:ext cx="203200" cy="279400"/>
            </a:xfrm>
            <a:custGeom>
              <a:avLst/>
              <a:gdLst>
                <a:gd name="T0" fmla="*/ 82 w 128"/>
                <a:gd name="T1" fmla="*/ 44 h 176"/>
                <a:gd name="T2" fmla="*/ 82 w 128"/>
                <a:gd name="T3" fmla="*/ 44 h 176"/>
                <a:gd name="T4" fmla="*/ 70 w 128"/>
                <a:gd name="T5" fmla="*/ 46 h 176"/>
                <a:gd name="T6" fmla="*/ 60 w 128"/>
                <a:gd name="T7" fmla="*/ 50 h 176"/>
                <a:gd name="T8" fmla="*/ 50 w 128"/>
                <a:gd name="T9" fmla="*/ 56 h 176"/>
                <a:gd name="T10" fmla="*/ 44 w 128"/>
                <a:gd name="T11" fmla="*/ 66 h 176"/>
                <a:gd name="T12" fmla="*/ 42 w 128"/>
                <a:gd name="T13" fmla="*/ 66 h 176"/>
                <a:gd name="T14" fmla="*/ 42 w 128"/>
                <a:gd name="T15" fmla="*/ 0 h 176"/>
                <a:gd name="T16" fmla="*/ 0 w 128"/>
                <a:gd name="T17" fmla="*/ 0 h 176"/>
                <a:gd name="T18" fmla="*/ 0 w 128"/>
                <a:gd name="T19" fmla="*/ 176 h 176"/>
                <a:gd name="T20" fmla="*/ 42 w 128"/>
                <a:gd name="T21" fmla="*/ 176 h 176"/>
                <a:gd name="T22" fmla="*/ 42 w 128"/>
                <a:gd name="T23" fmla="*/ 106 h 176"/>
                <a:gd name="T24" fmla="*/ 42 w 128"/>
                <a:gd name="T25" fmla="*/ 106 h 176"/>
                <a:gd name="T26" fmla="*/ 44 w 128"/>
                <a:gd name="T27" fmla="*/ 96 h 176"/>
                <a:gd name="T28" fmla="*/ 48 w 128"/>
                <a:gd name="T29" fmla="*/ 88 h 176"/>
                <a:gd name="T30" fmla="*/ 56 w 128"/>
                <a:gd name="T31" fmla="*/ 82 h 176"/>
                <a:gd name="T32" fmla="*/ 60 w 128"/>
                <a:gd name="T33" fmla="*/ 80 h 176"/>
                <a:gd name="T34" fmla="*/ 66 w 128"/>
                <a:gd name="T35" fmla="*/ 78 h 176"/>
                <a:gd name="T36" fmla="*/ 66 w 128"/>
                <a:gd name="T37" fmla="*/ 78 h 176"/>
                <a:gd name="T38" fmla="*/ 72 w 128"/>
                <a:gd name="T39" fmla="*/ 80 h 176"/>
                <a:gd name="T40" fmla="*/ 78 w 128"/>
                <a:gd name="T41" fmla="*/ 82 h 176"/>
                <a:gd name="T42" fmla="*/ 82 w 128"/>
                <a:gd name="T43" fmla="*/ 86 h 176"/>
                <a:gd name="T44" fmla="*/ 84 w 128"/>
                <a:gd name="T45" fmla="*/ 90 h 176"/>
                <a:gd name="T46" fmla="*/ 86 w 128"/>
                <a:gd name="T47" fmla="*/ 102 h 176"/>
                <a:gd name="T48" fmla="*/ 86 w 128"/>
                <a:gd name="T49" fmla="*/ 114 h 176"/>
                <a:gd name="T50" fmla="*/ 86 w 128"/>
                <a:gd name="T51" fmla="*/ 176 h 176"/>
                <a:gd name="T52" fmla="*/ 128 w 128"/>
                <a:gd name="T53" fmla="*/ 176 h 176"/>
                <a:gd name="T54" fmla="*/ 128 w 128"/>
                <a:gd name="T55" fmla="*/ 94 h 176"/>
                <a:gd name="T56" fmla="*/ 128 w 128"/>
                <a:gd name="T57" fmla="*/ 94 h 176"/>
                <a:gd name="T58" fmla="*/ 126 w 128"/>
                <a:gd name="T59" fmla="*/ 78 h 176"/>
                <a:gd name="T60" fmla="*/ 124 w 128"/>
                <a:gd name="T61" fmla="*/ 70 h 176"/>
                <a:gd name="T62" fmla="*/ 120 w 128"/>
                <a:gd name="T63" fmla="*/ 62 h 176"/>
                <a:gd name="T64" fmla="*/ 116 w 128"/>
                <a:gd name="T65" fmla="*/ 56 h 176"/>
                <a:gd name="T66" fmla="*/ 108 w 128"/>
                <a:gd name="T67" fmla="*/ 50 h 176"/>
                <a:gd name="T68" fmla="*/ 96 w 128"/>
                <a:gd name="T69" fmla="*/ 46 h 176"/>
                <a:gd name="T70" fmla="*/ 82 w 128"/>
                <a:gd name="T71" fmla="*/ 44 h 176"/>
                <a:gd name="T72" fmla="*/ 82 w 128"/>
                <a:gd name="T73" fmla="*/ 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76">
                  <a:moveTo>
                    <a:pt x="82" y="44"/>
                  </a:moveTo>
                  <a:lnTo>
                    <a:pt x="82" y="44"/>
                  </a:lnTo>
                  <a:lnTo>
                    <a:pt x="70" y="46"/>
                  </a:lnTo>
                  <a:lnTo>
                    <a:pt x="60" y="50"/>
                  </a:lnTo>
                  <a:lnTo>
                    <a:pt x="50" y="56"/>
                  </a:lnTo>
                  <a:lnTo>
                    <a:pt x="44" y="66"/>
                  </a:lnTo>
                  <a:lnTo>
                    <a:pt x="42" y="66"/>
                  </a:lnTo>
                  <a:lnTo>
                    <a:pt x="42" y="0"/>
                  </a:lnTo>
                  <a:lnTo>
                    <a:pt x="0" y="0"/>
                  </a:lnTo>
                  <a:lnTo>
                    <a:pt x="0" y="176"/>
                  </a:lnTo>
                  <a:lnTo>
                    <a:pt x="42" y="176"/>
                  </a:lnTo>
                  <a:lnTo>
                    <a:pt x="42" y="106"/>
                  </a:lnTo>
                  <a:lnTo>
                    <a:pt x="42" y="106"/>
                  </a:lnTo>
                  <a:lnTo>
                    <a:pt x="44" y="96"/>
                  </a:lnTo>
                  <a:lnTo>
                    <a:pt x="48" y="88"/>
                  </a:lnTo>
                  <a:lnTo>
                    <a:pt x="56" y="82"/>
                  </a:lnTo>
                  <a:lnTo>
                    <a:pt x="60" y="80"/>
                  </a:lnTo>
                  <a:lnTo>
                    <a:pt x="66" y="78"/>
                  </a:lnTo>
                  <a:lnTo>
                    <a:pt x="66" y="78"/>
                  </a:lnTo>
                  <a:lnTo>
                    <a:pt x="72" y="80"/>
                  </a:lnTo>
                  <a:lnTo>
                    <a:pt x="78" y="82"/>
                  </a:lnTo>
                  <a:lnTo>
                    <a:pt x="82" y="86"/>
                  </a:lnTo>
                  <a:lnTo>
                    <a:pt x="84" y="90"/>
                  </a:lnTo>
                  <a:lnTo>
                    <a:pt x="86" y="102"/>
                  </a:lnTo>
                  <a:lnTo>
                    <a:pt x="86" y="114"/>
                  </a:lnTo>
                  <a:lnTo>
                    <a:pt x="86" y="176"/>
                  </a:lnTo>
                  <a:lnTo>
                    <a:pt x="128" y="176"/>
                  </a:lnTo>
                  <a:lnTo>
                    <a:pt x="128" y="94"/>
                  </a:lnTo>
                  <a:lnTo>
                    <a:pt x="128" y="94"/>
                  </a:lnTo>
                  <a:lnTo>
                    <a:pt x="126" y="78"/>
                  </a:lnTo>
                  <a:lnTo>
                    <a:pt x="124" y="70"/>
                  </a:lnTo>
                  <a:lnTo>
                    <a:pt x="120" y="62"/>
                  </a:lnTo>
                  <a:lnTo>
                    <a:pt x="116" y="56"/>
                  </a:lnTo>
                  <a:lnTo>
                    <a:pt x="108" y="50"/>
                  </a:lnTo>
                  <a:lnTo>
                    <a:pt x="96" y="46"/>
                  </a:lnTo>
                  <a:lnTo>
                    <a:pt x="82" y="44"/>
                  </a:lnTo>
                  <a:lnTo>
                    <a:pt x="82"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2" name="Freeform 14"/>
            <p:cNvSpPr>
              <a:spLocks/>
            </p:cNvSpPr>
            <p:nvPr/>
          </p:nvSpPr>
          <p:spPr bwMode="auto">
            <a:xfrm>
              <a:off x="3479800" y="4943475"/>
              <a:ext cx="50800" cy="57150"/>
            </a:xfrm>
            <a:custGeom>
              <a:avLst/>
              <a:gdLst>
                <a:gd name="T0" fmla="*/ 12 w 32"/>
                <a:gd name="T1" fmla="*/ 36 h 36"/>
                <a:gd name="T2" fmla="*/ 18 w 32"/>
                <a:gd name="T3" fmla="*/ 36 h 36"/>
                <a:gd name="T4" fmla="*/ 18 w 32"/>
                <a:gd name="T5" fmla="*/ 6 h 36"/>
                <a:gd name="T6" fmla="*/ 32 w 32"/>
                <a:gd name="T7" fmla="*/ 6 h 36"/>
                <a:gd name="T8" fmla="*/ 32 w 32"/>
                <a:gd name="T9" fmla="*/ 0 h 36"/>
                <a:gd name="T10" fmla="*/ 0 w 32"/>
                <a:gd name="T11" fmla="*/ 0 h 36"/>
                <a:gd name="T12" fmla="*/ 0 w 32"/>
                <a:gd name="T13" fmla="*/ 6 h 36"/>
                <a:gd name="T14" fmla="*/ 12 w 32"/>
                <a:gd name="T15" fmla="*/ 6 h 36"/>
                <a:gd name="T16" fmla="*/ 12 w 32"/>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12" y="36"/>
                  </a:moveTo>
                  <a:lnTo>
                    <a:pt x="18" y="36"/>
                  </a:lnTo>
                  <a:lnTo>
                    <a:pt x="18" y="6"/>
                  </a:lnTo>
                  <a:lnTo>
                    <a:pt x="32" y="6"/>
                  </a:lnTo>
                  <a:lnTo>
                    <a:pt x="32" y="0"/>
                  </a:lnTo>
                  <a:lnTo>
                    <a:pt x="0" y="0"/>
                  </a:lnTo>
                  <a:lnTo>
                    <a:pt x="0" y="6"/>
                  </a:lnTo>
                  <a:lnTo>
                    <a:pt x="12" y="6"/>
                  </a:lnTo>
                  <a:lnTo>
                    <a:pt x="1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3" name="Freeform 15"/>
            <p:cNvSpPr>
              <a:spLocks/>
            </p:cNvSpPr>
            <p:nvPr/>
          </p:nvSpPr>
          <p:spPr bwMode="auto">
            <a:xfrm>
              <a:off x="3540125" y="4943475"/>
              <a:ext cx="63500" cy="57150"/>
            </a:xfrm>
            <a:custGeom>
              <a:avLst/>
              <a:gdLst>
                <a:gd name="T0" fmla="*/ 6 w 40"/>
                <a:gd name="T1" fmla="*/ 6 h 36"/>
                <a:gd name="T2" fmla="*/ 18 w 40"/>
                <a:gd name="T3" fmla="*/ 36 h 36"/>
                <a:gd name="T4" fmla="*/ 24 w 40"/>
                <a:gd name="T5" fmla="*/ 36 h 36"/>
                <a:gd name="T6" fmla="*/ 34 w 40"/>
                <a:gd name="T7" fmla="*/ 6 h 36"/>
                <a:gd name="T8" fmla="*/ 34 w 40"/>
                <a:gd name="T9" fmla="*/ 36 h 36"/>
                <a:gd name="T10" fmla="*/ 40 w 40"/>
                <a:gd name="T11" fmla="*/ 36 h 36"/>
                <a:gd name="T12" fmla="*/ 40 w 40"/>
                <a:gd name="T13" fmla="*/ 0 h 36"/>
                <a:gd name="T14" fmla="*/ 30 w 40"/>
                <a:gd name="T15" fmla="*/ 0 h 36"/>
                <a:gd name="T16" fmla="*/ 20 w 40"/>
                <a:gd name="T17" fmla="*/ 26 h 36"/>
                <a:gd name="T18" fmla="*/ 10 w 40"/>
                <a:gd name="T19" fmla="*/ 0 h 36"/>
                <a:gd name="T20" fmla="*/ 0 w 40"/>
                <a:gd name="T21" fmla="*/ 0 h 36"/>
                <a:gd name="T22" fmla="*/ 0 w 40"/>
                <a:gd name="T23" fmla="*/ 36 h 36"/>
                <a:gd name="T24" fmla="*/ 6 w 40"/>
                <a:gd name="T25" fmla="*/ 36 h 36"/>
                <a:gd name="T26" fmla="*/ 6 w 40"/>
                <a:gd name="T27"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36">
                  <a:moveTo>
                    <a:pt x="6" y="6"/>
                  </a:moveTo>
                  <a:lnTo>
                    <a:pt x="18" y="36"/>
                  </a:lnTo>
                  <a:lnTo>
                    <a:pt x="24" y="36"/>
                  </a:lnTo>
                  <a:lnTo>
                    <a:pt x="34" y="6"/>
                  </a:lnTo>
                  <a:lnTo>
                    <a:pt x="34" y="36"/>
                  </a:lnTo>
                  <a:lnTo>
                    <a:pt x="40" y="36"/>
                  </a:lnTo>
                  <a:lnTo>
                    <a:pt x="40" y="0"/>
                  </a:lnTo>
                  <a:lnTo>
                    <a:pt x="30" y="0"/>
                  </a:lnTo>
                  <a:lnTo>
                    <a:pt x="20" y="26"/>
                  </a:lnTo>
                  <a:lnTo>
                    <a:pt x="10" y="0"/>
                  </a:lnTo>
                  <a:lnTo>
                    <a:pt x="0" y="0"/>
                  </a:lnTo>
                  <a:lnTo>
                    <a:pt x="0" y="36"/>
                  </a:lnTo>
                  <a:lnTo>
                    <a:pt x="6" y="36"/>
                  </a:lnTo>
                  <a:lnTo>
                    <a:pt x="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Tree>
    <p:extLst>
      <p:ext uri="{BB962C8B-B14F-4D97-AF65-F5344CB8AC3E}">
        <p14:creationId xmlns:p14="http://schemas.microsoft.com/office/powerpoint/2010/main" val="29116198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468880"/>
            <a:ext cx="4038600" cy="3749040"/>
          </a:xfrm>
        </p:spPr>
        <p:txBody>
          <a:bodyPr/>
          <a:lstStyle>
            <a:lvl1pPr>
              <a:defRPr sz="2600"/>
            </a:lvl1pPr>
            <a:lvl2pPr>
              <a:defRPr sz="2100"/>
            </a:lvl2pPr>
            <a:lvl3pPr>
              <a:defRPr sz="1900"/>
            </a:lvl3pPr>
            <a:lvl4pPr>
              <a:defRPr sz="1700"/>
            </a:lvl4pPr>
            <a:lvl5pPr>
              <a:defRPr sz="17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2468880"/>
            <a:ext cx="4038600" cy="3749040"/>
          </a:xfrm>
        </p:spPr>
        <p:txBody>
          <a:bodyPr/>
          <a:lstStyle>
            <a:lvl1pPr>
              <a:defRPr sz="2600"/>
            </a:lvl1pPr>
            <a:lvl2pPr>
              <a:defRPr sz="2100"/>
            </a:lvl2pPr>
            <a:lvl3pPr>
              <a:defRPr sz="1900"/>
            </a:lvl3pPr>
            <a:lvl4pPr>
              <a:defRPr sz="1700"/>
            </a:lvl4pPr>
            <a:lvl5pPr>
              <a:defRPr sz="17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426159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68636388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400" b="0" i="0" u="sng">
                <a:solidFill>
                  <a:srgbClr val="009999"/>
                </a:solidFill>
                <a:latin typeface="Arial"/>
                <a:cs typeface="Arial"/>
              </a:defRPr>
            </a:lvl1pPr>
          </a:lstStyle>
          <a:p>
            <a:pPr marL="12700">
              <a:lnSpc>
                <a:spcPts val="1650"/>
              </a:lnSpc>
            </a:pPr>
            <a:r>
              <a:rPr spc="-15" dirty="0"/>
              <a:t>www.nyc.gov/mopd</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6/22/2017</a:t>
            </a:fld>
            <a:endParaRPr lang="en-US" dirty="0"/>
          </a:p>
        </p:txBody>
      </p:sp>
      <p:sp>
        <p:nvSpPr>
          <p:cNvPr id="6" name="Holder 6"/>
          <p:cNvSpPr>
            <a:spLocks noGrp="1"/>
          </p:cNvSpPr>
          <p:nvPr>
            <p:ph type="sldNum" sz="quarter" idx="7"/>
          </p:nvPr>
        </p:nvSpPr>
        <p:spPr/>
        <p:txBody>
          <a:bodyPr lIns="0" tIns="0" rIns="0" bIns="0"/>
          <a:lstStyle>
            <a:lvl1pPr>
              <a:defRPr sz="1200" b="0" i="0">
                <a:solidFill>
                  <a:schemeClr val="tx1"/>
                </a:solidFill>
                <a:latin typeface="Arial"/>
                <a:cs typeface="Arial"/>
              </a:defRPr>
            </a:lvl1pPr>
          </a:lstStyle>
          <a:p>
            <a:pPr marL="25400">
              <a:lnSpc>
                <a:spcPts val="1425"/>
              </a:lnSpc>
            </a:pPr>
            <a:fld id="{81D60167-4931-47E6-BA6A-407CBD079E47}" type="slidenum">
              <a:rPr spc="-5" dirty="0"/>
              <a:t>‹#›</a:t>
            </a:fld>
            <a:endParaRPr spc="-5"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914400"/>
          </a:xfrm>
          <a:prstGeom prst="rect">
            <a:avLst/>
          </a:prstGeom>
          <a:noFill/>
          <a:ln>
            <a:noFill/>
          </a:ln>
        </p:spPr>
      </p:pic>
      <p:sp>
        <p:nvSpPr>
          <p:cNvPr id="22" name="Rectangle 21"/>
          <p:cNvSpPr/>
          <p:nvPr userDrawn="1"/>
        </p:nvSpPr>
        <p:spPr>
          <a:xfrm flipV="1">
            <a:off x="0" y="822960"/>
            <a:ext cx="9144000" cy="91440"/>
          </a:xfrm>
          <a:prstGeom prst="rect">
            <a:avLst/>
          </a:prstGeom>
          <a:solidFill>
            <a:schemeClr val="accent3">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black"/>
              </a:solidFill>
            </a:endParaRPr>
          </a:p>
        </p:txBody>
      </p:sp>
      <p:grpSp>
        <p:nvGrpSpPr>
          <p:cNvPr id="19" name="Group 18"/>
          <p:cNvGrpSpPr>
            <a:grpSpLocks noChangeAspect="1"/>
          </p:cNvGrpSpPr>
          <p:nvPr userDrawn="1"/>
        </p:nvGrpSpPr>
        <p:grpSpPr>
          <a:xfrm>
            <a:off x="7896792" y="6472678"/>
            <a:ext cx="640080" cy="294678"/>
            <a:chOff x="238125" y="4943475"/>
            <a:chExt cx="3365500" cy="1549400"/>
          </a:xfrm>
          <a:solidFill>
            <a:schemeClr val="bg2"/>
          </a:solidFill>
        </p:grpSpPr>
        <p:sp>
          <p:nvSpPr>
            <p:cNvPr id="20" name="Freeform 5"/>
            <p:cNvSpPr>
              <a:spLocks/>
            </p:cNvSpPr>
            <p:nvPr/>
          </p:nvSpPr>
          <p:spPr bwMode="auto">
            <a:xfrm>
              <a:off x="2482850" y="4943475"/>
              <a:ext cx="1120775" cy="1120775"/>
            </a:xfrm>
            <a:custGeom>
              <a:avLst/>
              <a:gdLst>
                <a:gd name="T0" fmla="*/ 662 w 706"/>
                <a:gd name="T1" fmla="*/ 308 h 706"/>
                <a:gd name="T2" fmla="*/ 706 w 706"/>
                <a:gd name="T3" fmla="*/ 264 h 706"/>
                <a:gd name="T4" fmla="*/ 706 w 706"/>
                <a:gd name="T5" fmla="*/ 132 h 706"/>
                <a:gd name="T6" fmla="*/ 574 w 706"/>
                <a:gd name="T7" fmla="*/ 0 h 706"/>
                <a:gd name="T8" fmla="*/ 132 w 706"/>
                <a:gd name="T9" fmla="*/ 0 h 706"/>
                <a:gd name="T10" fmla="*/ 0 w 706"/>
                <a:gd name="T11" fmla="*/ 132 h 706"/>
                <a:gd name="T12" fmla="*/ 0 w 706"/>
                <a:gd name="T13" fmla="*/ 308 h 706"/>
                <a:gd name="T14" fmla="*/ 0 w 706"/>
                <a:gd name="T15" fmla="*/ 574 h 706"/>
                <a:gd name="T16" fmla="*/ 132 w 706"/>
                <a:gd name="T17" fmla="*/ 706 h 706"/>
                <a:gd name="T18" fmla="*/ 574 w 706"/>
                <a:gd name="T19" fmla="*/ 706 h 706"/>
                <a:gd name="T20" fmla="*/ 706 w 706"/>
                <a:gd name="T21" fmla="*/ 574 h 706"/>
                <a:gd name="T22" fmla="*/ 706 w 706"/>
                <a:gd name="T23" fmla="*/ 442 h 706"/>
                <a:gd name="T24" fmla="*/ 662 w 706"/>
                <a:gd name="T25" fmla="*/ 396 h 706"/>
                <a:gd name="T26" fmla="*/ 442 w 706"/>
                <a:gd name="T27" fmla="*/ 396 h 706"/>
                <a:gd name="T28" fmla="*/ 442 w 706"/>
                <a:gd name="T29" fmla="*/ 442 h 706"/>
                <a:gd name="T30" fmla="*/ 264 w 706"/>
                <a:gd name="T31" fmla="*/ 442 h 706"/>
                <a:gd name="T32" fmla="*/ 264 w 706"/>
                <a:gd name="T33" fmla="*/ 264 h 706"/>
                <a:gd name="T34" fmla="*/ 442 w 706"/>
                <a:gd name="T35" fmla="*/ 264 h 706"/>
                <a:gd name="T36" fmla="*/ 442 w 706"/>
                <a:gd name="T37" fmla="*/ 308 h 706"/>
                <a:gd name="T38" fmla="*/ 662 w 706"/>
                <a:gd name="T39" fmla="*/ 30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6" h="706">
                  <a:moveTo>
                    <a:pt x="662" y="308"/>
                  </a:moveTo>
                  <a:lnTo>
                    <a:pt x="706" y="264"/>
                  </a:lnTo>
                  <a:lnTo>
                    <a:pt x="706" y="132"/>
                  </a:lnTo>
                  <a:lnTo>
                    <a:pt x="574" y="0"/>
                  </a:lnTo>
                  <a:lnTo>
                    <a:pt x="132" y="0"/>
                  </a:lnTo>
                  <a:lnTo>
                    <a:pt x="0" y="132"/>
                  </a:lnTo>
                  <a:lnTo>
                    <a:pt x="0" y="308"/>
                  </a:lnTo>
                  <a:lnTo>
                    <a:pt x="0" y="574"/>
                  </a:lnTo>
                  <a:lnTo>
                    <a:pt x="132" y="706"/>
                  </a:lnTo>
                  <a:lnTo>
                    <a:pt x="574" y="706"/>
                  </a:lnTo>
                  <a:lnTo>
                    <a:pt x="706" y="574"/>
                  </a:lnTo>
                  <a:lnTo>
                    <a:pt x="706" y="442"/>
                  </a:lnTo>
                  <a:lnTo>
                    <a:pt x="662" y="396"/>
                  </a:lnTo>
                  <a:lnTo>
                    <a:pt x="442" y="396"/>
                  </a:lnTo>
                  <a:lnTo>
                    <a:pt x="442" y="442"/>
                  </a:lnTo>
                  <a:lnTo>
                    <a:pt x="264" y="442"/>
                  </a:lnTo>
                  <a:lnTo>
                    <a:pt x="264" y="264"/>
                  </a:lnTo>
                  <a:lnTo>
                    <a:pt x="442" y="264"/>
                  </a:lnTo>
                  <a:lnTo>
                    <a:pt x="442" y="308"/>
                  </a:lnTo>
                  <a:lnTo>
                    <a:pt x="662" y="3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3" name="Freeform 6"/>
            <p:cNvSpPr>
              <a:spLocks/>
            </p:cNvSpPr>
            <p:nvPr/>
          </p:nvSpPr>
          <p:spPr bwMode="auto">
            <a:xfrm>
              <a:off x="238125" y="4943475"/>
              <a:ext cx="1120775" cy="1120775"/>
            </a:xfrm>
            <a:custGeom>
              <a:avLst/>
              <a:gdLst>
                <a:gd name="T0" fmla="*/ 220 w 706"/>
                <a:gd name="T1" fmla="*/ 706 h 706"/>
                <a:gd name="T2" fmla="*/ 266 w 706"/>
                <a:gd name="T3" fmla="*/ 662 h 706"/>
                <a:gd name="T4" fmla="*/ 266 w 706"/>
                <a:gd name="T5" fmla="*/ 486 h 706"/>
                <a:gd name="T6" fmla="*/ 486 w 706"/>
                <a:gd name="T7" fmla="*/ 706 h 706"/>
                <a:gd name="T8" fmla="*/ 662 w 706"/>
                <a:gd name="T9" fmla="*/ 706 h 706"/>
                <a:gd name="T10" fmla="*/ 706 w 706"/>
                <a:gd name="T11" fmla="*/ 662 h 706"/>
                <a:gd name="T12" fmla="*/ 706 w 706"/>
                <a:gd name="T13" fmla="*/ 44 h 706"/>
                <a:gd name="T14" fmla="*/ 662 w 706"/>
                <a:gd name="T15" fmla="*/ 0 h 706"/>
                <a:gd name="T16" fmla="*/ 486 w 706"/>
                <a:gd name="T17" fmla="*/ 0 h 706"/>
                <a:gd name="T18" fmla="*/ 442 w 706"/>
                <a:gd name="T19" fmla="*/ 44 h 706"/>
                <a:gd name="T20" fmla="*/ 442 w 706"/>
                <a:gd name="T21" fmla="*/ 220 h 706"/>
                <a:gd name="T22" fmla="*/ 220 w 706"/>
                <a:gd name="T23" fmla="*/ 0 h 706"/>
                <a:gd name="T24" fmla="*/ 44 w 706"/>
                <a:gd name="T25" fmla="*/ 0 h 706"/>
                <a:gd name="T26" fmla="*/ 0 w 706"/>
                <a:gd name="T27" fmla="*/ 44 h 706"/>
                <a:gd name="T28" fmla="*/ 0 w 706"/>
                <a:gd name="T29" fmla="*/ 662 h 706"/>
                <a:gd name="T30" fmla="*/ 44 w 706"/>
                <a:gd name="T31" fmla="*/ 706 h 706"/>
                <a:gd name="T32" fmla="*/ 220 w 706"/>
                <a:gd name="T33"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6" h="706">
                  <a:moveTo>
                    <a:pt x="220" y="706"/>
                  </a:moveTo>
                  <a:lnTo>
                    <a:pt x="266" y="662"/>
                  </a:lnTo>
                  <a:lnTo>
                    <a:pt x="266" y="486"/>
                  </a:lnTo>
                  <a:lnTo>
                    <a:pt x="486" y="706"/>
                  </a:lnTo>
                  <a:lnTo>
                    <a:pt x="662" y="706"/>
                  </a:lnTo>
                  <a:lnTo>
                    <a:pt x="706" y="662"/>
                  </a:lnTo>
                  <a:lnTo>
                    <a:pt x="706" y="44"/>
                  </a:lnTo>
                  <a:lnTo>
                    <a:pt x="662" y="0"/>
                  </a:lnTo>
                  <a:lnTo>
                    <a:pt x="486" y="0"/>
                  </a:lnTo>
                  <a:lnTo>
                    <a:pt x="442" y="44"/>
                  </a:lnTo>
                  <a:lnTo>
                    <a:pt x="442" y="220"/>
                  </a:lnTo>
                  <a:lnTo>
                    <a:pt x="220" y="0"/>
                  </a:lnTo>
                  <a:lnTo>
                    <a:pt x="44" y="0"/>
                  </a:lnTo>
                  <a:lnTo>
                    <a:pt x="0" y="44"/>
                  </a:lnTo>
                  <a:lnTo>
                    <a:pt x="0" y="662"/>
                  </a:lnTo>
                  <a:lnTo>
                    <a:pt x="44" y="706"/>
                  </a:lnTo>
                  <a:lnTo>
                    <a:pt x="220" y="7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4" name="Freeform 7"/>
            <p:cNvSpPr>
              <a:spLocks/>
            </p:cNvSpPr>
            <p:nvPr/>
          </p:nvSpPr>
          <p:spPr bwMode="auto">
            <a:xfrm>
              <a:off x="1358900" y="4943475"/>
              <a:ext cx="1123950" cy="1120775"/>
            </a:xfrm>
            <a:custGeom>
              <a:avLst/>
              <a:gdLst>
                <a:gd name="T0" fmla="*/ 708 w 708"/>
                <a:gd name="T1" fmla="*/ 44 h 706"/>
                <a:gd name="T2" fmla="*/ 664 w 708"/>
                <a:gd name="T3" fmla="*/ 0 h 706"/>
                <a:gd name="T4" fmla="*/ 486 w 708"/>
                <a:gd name="T5" fmla="*/ 0 h 706"/>
                <a:gd name="T6" fmla="*/ 442 w 708"/>
                <a:gd name="T7" fmla="*/ 44 h 706"/>
                <a:gd name="T8" fmla="*/ 442 w 708"/>
                <a:gd name="T9" fmla="*/ 132 h 706"/>
                <a:gd name="T10" fmla="*/ 354 w 708"/>
                <a:gd name="T11" fmla="*/ 220 h 706"/>
                <a:gd name="T12" fmla="*/ 266 w 708"/>
                <a:gd name="T13" fmla="*/ 132 h 706"/>
                <a:gd name="T14" fmla="*/ 266 w 708"/>
                <a:gd name="T15" fmla="*/ 44 h 706"/>
                <a:gd name="T16" fmla="*/ 222 w 708"/>
                <a:gd name="T17" fmla="*/ 0 h 706"/>
                <a:gd name="T18" fmla="*/ 46 w 708"/>
                <a:gd name="T19" fmla="*/ 0 h 706"/>
                <a:gd name="T20" fmla="*/ 0 w 708"/>
                <a:gd name="T21" fmla="*/ 44 h 706"/>
                <a:gd name="T22" fmla="*/ 0 w 708"/>
                <a:gd name="T23" fmla="*/ 308 h 706"/>
                <a:gd name="T24" fmla="*/ 222 w 708"/>
                <a:gd name="T25" fmla="*/ 530 h 706"/>
                <a:gd name="T26" fmla="*/ 222 w 708"/>
                <a:gd name="T27" fmla="*/ 662 h 706"/>
                <a:gd name="T28" fmla="*/ 266 w 708"/>
                <a:gd name="T29" fmla="*/ 706 h 706"/>
                <a:gd name="T30" fmla="*/ 442 w 708"/>
                <a:gd name="T31" fmla="*/ 706 h 706"/>
                <a:gd name="T32" fmla="*/ 486 w 708"/>
                <a:gd name="T33" fmla="*/ 662 h 706"/>
                <a:gd name="T34" fmla="*/ 486 w 708"/>
                <a:gd name="T35" fmla="*/ 530 h 706"/>
                <a:gd name="T36" fmla="*/ 708 w 708"/>
                <a:gd name="T37" fmla="*/ 308 h 706"/>
                <a:gd name="T38" fmla="*/ 708 w 708"/>
                <a:gd name="T39" fmla="*/ 132 h 706"/>
                <a:gd name="T40" fmla="*/ 708 w 708"/>
                <a:gd name="T41" fmla="*/ 44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8" h="706">
                  <a:moveTo>
                    <a:pt x="708" y="44"/>
                  </a:moveTo>
                  <a:lnTo>
                    <a:pt x="664" y="0"/>
                  </a:lnTo>
                  <a:lnTo>
                    <a:pt x="486" y="0"/>
                  </a:lnTo>
                  <a:lnTo>
                    <a:pt x="442" y="44"/>
                  </a:lnTo>
                  <a:lnTo>
                    <a:pt x="442" y="132"/>
                  </a:lnTo>
                  <a:lnTo>
                    <a:pt x="354" y="220"/>
                  </a:lnTo>
                  <a:lnTo>
                    <a:pt x="266" y="132"/>
                  </a:lnTo>
                  <a:lnTo>
                    <a:pt x="266" y="44"/>
                  </a:lnTo>
                  <a:lnTo>
                    <a:pt x="222" y="0"/>
                  </a:lnTo>
                  <a:lnTo>
                    <a:pt x="46" y="0"/>
                  </a:lnTo>
                  <a:lnTo>
                    <a:pt x="0" y="44"/>
                  </a:lnTo>
                  <a:lnTo>
                    <a:pt x="0" y="308"/>
                  </a:lnTo>
                  <a:lnTo>
                    <a:pt x="222" y="530"/>
                  </a:lnTo>
                  <a:lnTo>
                    <a:pt x="222" y="662"/>
                  </a:lnTo>
                  <a:lnTo>
                    <a:pt x="266" y="706"/>
                  </a:lnTo>
                  <a:lnTo>
                    <a:pt x="442" y="706"/>
                  </a:lnTo>
                  <a:lnTo>
                    <a:pt x="486" y="662"/>
                  </a:lnTo>
                  <a:lnTo>
                    <a:pt x="486" y="530"/>
                  </a:lnTo>
                  <a:lnTo>
                    <a:pt x="708" y="308"/>
                  </a:lnTo>
                  <a:lnTo>
                    <a:pt x="708" y="132"/>
                  </a:lnTo>
                  <a:lnTo>
                    <a:pt x="708"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5" name="Freeform 8"/>
            <p:cNvSpPr>
              <a:spLocks/>
            </p:cNvSpPr>
            <p:nvPr/>
          </p:nvSpPr>
          <p:spPr bwMode="auto">
            <a:xfrm>
              <a:off x="241300" y="6207125"/>
              <a:ext cx="241300" cy="279400"/>
            </a:xfrm>
            <a:custGeom>
              <a:avLst/>
              <a:gdLst>
                <a:gd name="T0" fmla="*/ 106 w 152"/>
                <a:gd name="T1" fmla="*/ 64 h 176"/>
                <a:gd name="T2" fmla="*/ 46 w 152"/>
                <a:gd name="T3" fmla="*/ 64 h 176"/>
                <a:gd name="T4" fmla="*/ 46 w 152"/>
                <a:gd name="T5" fmla="*/ 0 h 176"/>
                <a:gd name="T6" fmla="*/ 0 w 152"/>
                <a:gd name="T7" fmla="*/ 0 h 176"/>
                <a:gd name="T8" fmla="*/ 0 w 152"/>
                <a:gd name="T9" fmla="*/ 176 h 176"/>
                <a:gd name="T10" fmla="*/ 46 w 152"/>
                <a:gd name="T11" fmla="*/ 176 h 176"/>
                <a:gd name="T12" fmla="*/ 46 w 152"/>
                <a:gd name="T13" fmla="*/ 104 h 176"/>
                <a:gd name="T14" fmla="*/ 106 w 152"/>
                <a:gd name="T15" fmla="*/ 104 h 176"/>
                <a:gd name="T16" fmla="*/ 106 w 152"/>
                <a:gd name="T17" fmla="*/ 176 h 176"/>
                <a:gd name="T18" fmla="*/ 152 w 152"/>
                <a:gd name="T19" fmla="*/ 176 h 176"/>
                <a:gd name="T20" fmla="*/ 152 w 152"/>
                <a:gd name="T21" fmla="*/ 0 h 176"/>
                <a:gd name="T22" fmla="*/ 106 w 152"/>
                <a:gd name="T23" fmla="*/ 0 h 176"/>
                <a:gd name="T24" fmla="*/ 106 w 152"/>
                <a:gd name="T25" fmla="*/ 6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76">
                  <a:moveTo>
                    <a:pt x="106" y="64"/>
                  </a:moveTo>
                  <a:lnTo>
                    <a:pt x="46" y="64"/>
                  </a:lnTo>
                  <a:lnTo>
                    <a:pt x="46" y="0"/>
                  </a:lnTo>
                  <a:lnTo>
                    <a:pt x="0" y="0"/>
                  </a:lnTo>
                  <a:lnTo>
                    <a:pt x="0" y="176"/>
                  </a:lnTo>
                  <a:lnTo>
                    <a:pt x="46" y="176"/>
                  </a:lnTo>
                  <a:lnTo>
                    <a:pt x="46" y="104"/>
                  </a:lnTo>
                  <a:lnTo>
                    <a:pt x="106" y="104"/>
                  </a:lnTo>
                  <a:lnTo>
                    <a:pt x="106" y="176"/>
                  </a:lnTo>
                  <a:lnTo>
                    <a:pt x="152" y="176"/>
                  </a:lnTo>
                  <a:lnTo>
                    <a:pt x="152" y="0"/>
                  </a:lnTo>
                  <a:lnTo>
                    <a:pt x="106" y="0"/>
                  </a:lnTo>
                  <a:lnTo>
                    <a:pt x="106"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6" name="Freeform 9"/>
            <p:cNvSpPr>
              <a:spLocks noEditPoints="1"/>
            </p:cNvSpPr>
            <p:nvPr/>
          </p:nvSpPr>
          <p:spPr bwMode="auto">
            <a:xfrm>
              <a:off x="508000" y="6276975"/>
              <a:ext cx="215900" cy="215900"/>
            </a:xfrm>
            <a:custGeom>
              <a:avLst/>
              <a:gdLst>
                <a:gd name="T0" fmla="*/ 68 w 136"/>
                <a:gd name="T1" fmla="*/ 0 h 136"/>
                <a:gd name="T2" fmla="*/ 68 w 136"/>
                <a:gd name="T3" fmla="*/ 0 h 136"/>
                <a:gd name="T4" fmla="*/ 56 w 136"/>
                <a:gd name="T5" fmla="*/ 2 h 136"/>
                <a:gd name="T6" fmla="*/ 42 w 136"/>
                <a:gd name="T7" fmla="*/ 6 h 136"/>
                <a:gd name="T8" fmla="*/ 30 w 136"/>
                <a:gd name="T9" fmla="*/ 12 h 136"/>
                <a:gd name="T10" fmla="*/ 20 w 136"/>
                <a:gd name="T11" fmla="*/ 20 h 136"/>
                <a:gd name="T12" fmla="*/ 12 w 136"/>
                <a:gd name="T13" fmla="*/ 30 h 136"/>
                <a:gd name="T14" fmla="*/ 6 w 136"/>
                <a:gd name="T15" fmla="*/ 40 h 136"/>
                <a:gd name="T16" fmla="*/ 2 w 136"/>
                <a:gd name="T17" fmla="*/ 54 h 136"/>
                <a:gd name="T18" fmla="*/ 0 w 136"/>
                <a:gd name="T19" fmla="*/ 68 h 136"/>
                <a:gd name="T20" fmla="*/ 0 w 136"/>
                <a:gd name="T21" fmla="*/ 68 h 136"/>
                <a:gd name="T22" fmla="*/ 2 w 136"/>
                <a:gd name="T23" fmla="*/ 82 h 136"/>
                <a:gd name="T24" fmla="*/ 6 w 136"/>
                <a:gd name="T25" fmla="*/ 96 h 136"/>
                <a:gd name="T26" fmla="*/ 12 w 136"/>
                <a:gd name="T27" fmla="*/ 108 h 136"/>
                <a:gd name="T28" fmla="*/ 20 w 136"/>
                <a:gd name="T29" fmla="*/ 118 h 136"/>
                <a:gd name="T30" fmla="*/ 30 w 136"/>
                <a:gd name="T31" fmla="*/ 126 h 136"/>
                <a:gd name="T32" fmla="*/ 42 w 136"/>
                <a:gd name="T33" fmla="*/ 130 h 136"/>
                <a:gd name="T34" fmla="*/ 54 w 136"/>
                <a:gd name="T35" fmla="*/ 134 h 136"/>
                <a:gd name="T36" fmla="*/ 70 w 136"/>
                <a:gd name="T37" fmla="*/ 136 h 136"/>
                <a:gd name="T38" fmla="*/ 70 w 136"/>
                <a:gd name="T39" fmla="*/ 136 h 136"/>
                <a:gd name="T40" fmla="*/ 80 w 136"/>
                <a:gd name="T41" fmla="*/ 134 h 136"/>
                <a:gd name="T42" fmla="*/ 90 w 136"/>
                <a:gd name="T43" fmla="*/ 134 h 136"/>
                <a:gd name="T44" fmla="*/ 100 w 136"/>
                <a:gd name="T45" fmla="*/ 130 h 136"/>
                <a:gd name="T46" fmla="*/ 110 w 136"/>
                <a:gd name="T47" fmla="*/ 126 h 136"/>
                <a:gd name="T48" fmla="*/ 118 w 136"/>
                <a:gd name="T49" fmla="*/ 120 h 136"/>
                <a:gd name="T50" fmla="*/ 124 w 136"/>
                <a:gd name="T51" fmla="*/ 112 h 136"/>
                <a:gd name="T52" fmla="*/ 130 w 136"/>
                <a:gd name="T53" fmla="*/ 104 h 136"/>
                <a:gd name="T54" fmla="*/ 134 w 136"/>
                <a:gd name="T55" fmla="*/ 94 h 136"/>
                <a:gd name="T56" fmla="*/ 94 w 136"/>
                <a:gd name="T57" fmla="*/ 94 h 136"/>
                <a:gd name="T58" fmla="*/ 94 w 136"/>
                <a:gd name="T59" fmla="*/ 94 h 136"/>
                <a:gd name="T60" fmla="*/ 90 w 136"/>
                <a:gd name="T61" fmla="*/ 100 h 136"/>
                <a:gd name="T62" fmla="*/ 84 w 136"/>
                <a:gd name="T63" fmla="*/ 104 h 136"/>
                <a:gd name="T64" fmla="*/ 78 w 136"/>
                <a:gd name="T65" fmla="*/ 106 h 136"/>
                <a:gd name="T66" fmla="*/ 70 w 136"/>
                <a:gd name="T67" fmla="*/ 108 h 136"/>
                <a:gd name="T68" fmla="*/ 70 w 136"/>
                <a:gd name="T69" fmla="*/ 108 h 136"/>
                <a:gd name="T70" fmla="*/ 58 w 136"/>
                <a:gd name="T71" fmla="*/ 106 h 136"/>
                <a:gd name="T72" fmla="*/ 50 w 136"/>
                <a:gd name="T73" fmla="*/ 100 h 136"/>
                <a:gd name="T74" fmla="*/ 44 w 136"/>
                <a:gd name="T75" fmla="*/ 90 h 136"/>
                <a:gd name="T76" fmla="*/ 42 w 136"/>
                <a:gd name="T77" fmla="*/ 78 h 136"/>
                <a:gd name="T78" fmla="*/ 136 w 136"/>
                <a:gd name="T79" fmla="*/ 78 h 136"/>
                <a:gd name="T80" fmla="*/ 136 w 136"/>
                <a:gd name="T81" fmla="*/ 78 h 136"/>
                <a:gd name="T82" fmla="*/ 134 w 136"/>
                <a:gd name="T83" fmla="*/ 62 h 136"/>
                <a:gd name="T84" fmla="*/ 132 w 136"/>
                <a:gd name="T85" fmla="*/ 48 h 136"/>
                <a:gd name="T86" fmla="*/ 128 w 136"/>
                <a:gd name="T87" fmla="*/ 34 h 136"/>
                <a:gd name="T88" fmla="*/ 120 w 136"/>
                <a:gd name="T89" fmla="*/ 24 h 136"/>
                <a:gd name="T90" fmla="*/ 110 w 136"/>
                <a:gd name="T91" fmla="*/ 14 h 136"/>
                <a:gd name="T92" fmla="*/ 98 w 136"/>
                <a:gd name="T93" fmla="*/ 6 h 136"/>
                <a:gd name="T94" fmla="*/ 84 w 136"/>
                <a:gd name="T95" fmla="*/ 2 h 136"/>
                <a:gd name="T96" fmla="*/ 68 w 136"/>
                <a:gd name="T97" fmla="*/ 0 h 136"/>
                <a:gd name="T98" fmla="*/ 68 w 136"/>
                <a:gd name="T99" fmla="*/ 0 h 136"/>
                <a:gd name="T100" fmla="*/ 42 w 136"/>
                <a:gd name="T101" fmla="*/ 54 h 136"/>
                <a:gd name="T102" fmla="*/ 42 w 136"/>
                <a:gd name="T103" fmla="*/ 54 h 136"/>
                <a:gd name="T104" fmla="*/ 44 w 136"/>
                <a:gd name="T105" fmla="*/ 44 h 136"/>
                <a:gd name="T106" fmla="*/ 50 w 136"/>
                <a:gd name="T107" fmla="*/ 36 h 136"/>
                <a:gd name="T108" fmla="*/ 58 w 136"/>
                <a:gd name="T109" fmla="*/ 30 h 136"/>
                <a:gd name="T110" fmla="*/ 68 w 136"/>
                <a:gd name="T111" fmla="*/ 28 h 136"/>
                <a:gd name="T112" fmla="*/ 68 w 136"/>
                <a:gd name="T113" fmla="*/ 28 h 136"/>
                <a:gd name="T114" fmla="*/ 78 w 136"/>
                <a:gd name="T115" fmla="*/ 30 h 136"/>
                <a:gd name="T116" fmla="*/ 86 w 136"/>
                <a:gd name="T117" fmla="*/ 36 h 136"/>
                <a:gd name="T118" fmla="*/ 92 w 136"/>
                <a:gd name="T119" fmla="*/ 44 h 136"/>
                <a:gd name="T120" fmla="*/ 94 w 136"/>
                <a:gd name="T121" fmla="*/ 54 h 136"/>
                <a:gd name="T122" fmla="*/ 42 w 136"/>
                <a:gd name="T123" fmla="*/ 5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6" h="136">
                  <a:moveTo>
                    <a:pt x="68" y="0"/>
                  </a:moveTo>
                  <a:lnTo>
                    <a:pt x="68" y="0"/>
                  </a:lnTo>
                  <a:lnTo>
                    <a:pt x="56" y="2"/>
                  </a:lnTo>
                  <a:lnTo>
                    <a:pt x="42" y="6"/>
                  </a:lnTo>
                  <a:lnTo>
                    <a:pt x="30" y="12"/>
                  </a:lnTo>
                  <a:lnTo>
                    <a:pt x="20" y="20"/>
                  </a:lnTo>
                  <a:lnTo>
                    <a:pt x="12" y="30"/>
                  </a:lnTo>
                  <a:lnTo>
                    <a:pt x="6" y="40"/>
                  </a:lnTo>
                  <a:lnTo>
                    <a:pt x="2" y="54"/>
                  </a:lnTo>
                  <a:lnTo>
                    <a:pt x="0" y="68"/>
                  </a:lnTo>
                  <a:lnTo>
                    <a:pt x="0" y="68"/>
                  </a:lnTo>
                  <a:lnTo>
                    <a:pt x="2" y="82"/>
                  </a:lnTo>
                  <a:lnTo>
                    <a:pt x="6" y="96"/>
                  </a:lnTo>
                  <a:lnTo>
                    <a:pt x="12" y="108"/>
                  </a:lnTo>
                  <a:lnTo>
                    <a:pt x="20" y="118"/>
                  </a:lnTo>
                  <a:lnTo>
                    <a:pt x="30" y="126"/>
                  </a:lnTo>
                  <a:lnTo>
                    <a:pt x="42" y="130"/>
                  </a:lnTo>
                  <a:lnTo>
                    <a:pt x="54" y="134"/>
                  </a:lnTo>
                  <a:lnTo>
                    <a:pt x="70" y="136"/>
                  </a:lnTo>
                  <a:lnTo>
                    <a:pt x="70" y="136"/>
                  </a:lnTo>
                  <a:lnTo>
                    <a:pt x="80" y="134"/>
                  </a:lnTo>
                  <a:lnTo>
                    <a:pt x="90" y="134"/>
                  </a:lnTo>
                  <a:lnTo>
                    <a:pt x="100" y="130"/>
                  </a:lnTo>
                  <a:lnTo>
                    <a:pt x="110" y="126"/>
                  </a:lnTo>
                  <a:lnTo>
                    <a:pt x="118" y="120"/>
                  </a:lnTo>
                  <a:lnTo>
                    <a:pt x="124" y="112"/>
                  </a:lnTo>
                  <a:lnTo>
                    <a:pt x="130" y="104"/>
                  </a:lnTo>
                  <a:lnTo>
                    <a:pt x="134" y="94"/>
                  </a:lnTo>
                  <a:lnTo>
                    <a:pt x="94" y="94"/>
                  </a:lnTo>
                  <a:lnTo>
                    <a:pt x="94" y="94"/>
                  </a:lnTo>
                  <a:lnTo>
                    <a:pt x="90" y="100"/>
                  </a:lnTo>
                  <a:lnTo>
                    <a:pt x="84" y="104"/>
                  </a:lnTo>
                  <a:lnTo>
                    <a:pt x="78" y="106"/>
                  </a:lnTo>
                  <a:lnTo>
                    <a:pt x="70" y="108"/>
                  </a:lnTo>
                  <a:lnTo>
                    <a:pt x="70" y="108"/>
                  </a:lnTo>
                  <a:lnTo>
                    <a:pt x="58" y="106"/>
                  </a:lnTo>
                  <a:lnTo>
                    <a:pt x="50" y="100"/>
                  </a:lnTo>
                  <a:lnTo>
                    <a:pt x="44" y="90"/>
                  </a:lnTo>
                  <a:lnTo>
                    <a:pt x="42" y="78"/>
                  </a:lnTo>
                  <a:lnTo>
                    <a:pt x="136" y="78"/>
                  </a:lnTo>
                  <a:lnTo>
                    <a:pt x="136" y="78"/>
                  </a:lnTo>
                  <a:lnTo>
                    <a:pt x="134" y="62"/>
                  </a:lnTo>
                  <a:lnTo>
                    <a:pt x="132" y="48"/>
                  </a:lnTo>
                  <a:lnTo>
                    <a:pt x="128" y="34"/>
                  </a:lnTo>
                  <a:lnTo>
                    <a:pt x="120" y="24"/>
                  </a:lnTo>
                  <a:lnTo>
                    <a:pt x="110" y="14"/>
                  </a:lnTo>
                  <a:lnTo>
                    <a:pt x="98" y="6"/>
                  </a:lnTo>
                  <a:lnTo>
                    <a:pt x="84" y="2"/>
                  </a:lnTo>
                  <a:lnTo>
                    <a:pt x="68" y="0"/>
                  </a:lnTo>
                  <a:lnTo>
                    <a:pt x="68" y="0"/>
                  </a:lnTo>
                  <a:close/>
                  <a:moveTo>
                    <a:pt x="42" y="54"/>
                  </a:moveTo>
                  <a:lnTo>
                    <a:pt x="42" y="54"/>
                  </a:lnTo>
                  <a:lnTo>
                    <a:pt x="44" y="44"/>
                  </a:lnTo>
                  <a:lnTo>
                    <a:pt x="50" y="36"/>
                  </a:lnTo>
                  <a:lnTo>
                    <a:pt x="58" y="30"/>
                  </a:lnTo>
                  <a:lnTo>
                    <a:pt x="68" y="28"/>
                  </a:lnTo>
                  <a:lnTo>
                    <a:pt x="68" y="28"/>
                  </a:lnTo>
                  <a:lnTo>
                    <a:pt x="78" y="30"/>
                  </a:lnTo>
                  <a:lnTo>
                    <a:pt x="86" y="36"/>
                  </a:lnTo>
                  <a:lnTo>
                    <a:pt x="92" y="44"/>
                  </a:lnTo>
                  <a:lnTo>
                    <a:pt x="94" y="54"/>
                  </a:lnTo>
                  <a:lnTo>
                    <a:pt x="42"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7" name="Freeform 10"/>
            <p:cNvSpPr>
              <a:spLocks noEditPoints="1"/>
            </p:cNvSpPr>
            <p:nvPr/>
          </p:nvSpPr>
          <p:spPr bwMode="auto">
            <a:xfrm>
              <a:off x="736600" y="6276975"/>
              <a:ext cx="206375" cy="215900"/>
            </a:xfrm>
            <a:custGeom>
              <a:avLst/>
              <a:gdLst>
                <a:gd name="T0" fmla="*/ 124 w 130"/>
                <a:gd name="T1" fmla="*/ 44 h 136"/>
                <a:gd name="T2" fmla="*/ 120 w 130"/>
                <a:gd name="T3" fmla="*/ 22 h 136"/>
                <a:gd name="T4" fmla="*/ 106 w 130"/>
                <a:gd name="T5" fmla="*/ 8 h 136"/>
                <a:gd name="T6" fmla="*/ 88 w 130"/>
                <a:gd name="T7" fmla="*/ 2 h 136"/>
                <a:gd name="T8" fmla="*/ 66 w 130"/>
                <a:gd name="T9" fmla="*/ 0 h 136"/>
                <a:gd name="T10" fmla="*/ 34 w 130"/>
                <a:gd name="T11" fmla="*/ 6 h 136"/>
                <a:gd name="T12" fmla="*/ 24 w 130"/>
                <a:gd name="T13" fmla="*/ 10 h 136"/>
                <a:gd name="T14" fmla="*/ 10 w 130"/>
                <a:gd name="T15" fmla="*/ 22 h 136"/>
                <a:gd name="T16" fmla="*/ 4 w 130"/>
                <a:gd name="T17" fmla="*/ 44 h 136"/>
                <a:gd name="T18" fmla="*/ 44 w 130"/>
                <a:gd name="T19" fmla="*/ 44 h 136"/>
                <a:gd name="T20" fmla="*/ 50 w 130"/>
                <a:gd name="T21" fmla="*/ 32 h 136"/>
                <a:gd name="T22" fmla="*/ 64 w 130"/>
                <a:gd name="T23" fmla="*/ 28 h 136"/>
                <a:gd name="T24" fmla="*/ 72 w 130"/>
                <a:gd name="T25" fmla="*/ 28 h 136"/>
                <a:gd name="T26" fmla="*/ 82 w 130"/>
                <a:gd name="T27" fmla="*/ 34 h 136"/>
                <a:gd name="T28" fmla="*/ 84 w 130"/>
                <a:gd name="T29" fmla="*/ 40 h 136"/>
                <a:gd name="T30" fmla="*/ 82 w 130"/>
                <a:gd name="T31" fmla="*/ 50 h 136"/>
                <a:gd name="T32" fmla="*/ 74 w 130"/>
                <a:gd name="T33" fmla="*/ 52 h 136"/>
                <a:gd name="T34" fmla="*/ 50 w 130"/>
                <a:gd name="T35" fmla="*/ 56 h 136"/>
                <a:gd name="T36" fmla="*/ 26 w 130"/>
                <a:gd name="T37" fmla="*/ 62 h 136"/>
                <a:gd name="T38" fmla="*/ 8 w 130"/>
                <a:gd name="T39" fmla="*/ 74 h 136"/>
                <a:gd name="T40" fmla="*/ 0 w 130"/>
                <a:gd name="T41" fmla="*/ 96 h 136"/>
                <a:gd name="T42" fmla="*/ 0 w 130"/>
                <a:gd name="T43" fmla="*/ 106 h 136"/>
                <a:gd name="T44" fmla="*/ 6 w 130"/>
                <a:gd name="T45" fmla="*/ 120 h 136"/>
                <a:gd name="T46" fmla="*/ 18 w 130"/>
                <a:gd name="T47" fmla="*/ 130 h 136"/>
                <a:gd name="T48" fmla="*/ 34 w 130"/>
                <a:gd name="T49" fmla="*/ 134 h 136"/>
                <a:gd name="T50" fmla="*/ 44 w 130"/>
                <a:gd name="T51" fmla="*/ 136 h 136"/>
                <a:gd name="T52" fmla="*/ 66 w 130"/>
                <a:gd name="T53" fmla="*/ 132 h 136"/>
                <a:gd name="T54" fmla="*/ 86 w 130"/>
                <a:gd name="T55" fmla="*/ 120 h 136"/>
                <a:gd name="T56" fmla="*/ 88 w 130"/>
                <a:gd name="T57" fmla="*/ 132 h 136"/>
                <a:gd name="T58" fmla="*/ 130 w 130"/>
                <a:gd name="T59" fmla="*/ 132 h 136"/>
                <a:gd name="T60" fmla="*/ 126 w 130"/>
                <a:gd name="T61" fmla="*/ 116 h 136"/>
                <a:gd name="T62" fmla="*/ 124 w 130"/>
                <a:gd name="T63" fmla="*/ 44 h 136"/>
                <a:gd name="T64" fmla="*/ 58 w 130"/>
                <a:gd name="T65" fmla="*/ 110 h 136"/>
                <a:gd name="T66" fmla="*/ 46 w 130"/>
                <a:gd name="T67" fmla="*/ 106 h 136"/>
                <a:gd name="T68" fmla="*/ 42 w 130"/>
                <a:gd name="T69" fmla="*/ 96 h 136"/>
                <a:gd name="T70" fmla="*/ 42 w 130"/>
                <a:gd name="T71" fmla="*/ 88 h 136"/>
                <a:gd name="T72" fmla="*/ 52 w 130"/>
                <a:gd name="T73" fmla="*/ 82 h 136"/>
                <a:gd name="T74" fmla="*/ 58 w 130"/>
                <a:gd name="T75" fmla="*/ 78 h 136"/>
                <a:gd name="T76" fmla="*/ 80 w 130"/>
                <a:gd name="T77" fmla="*/ 74 h 136"/>
                <a:gd name="T78" fmla="*/ 84 w 130"/>
                <a:gd name="T79" fmla="*/ 72 h 136"/>
                <a:gd name="T80" fmla="*/ 82 w 130"/>
                <a:gd name="T81" fmla="*/ 96 h 136"/>
                <a:gd name="T82" fmla="*/ 76 w 130"/>
                <a:gd name="T83" fmla="*/ 104 h 136"/>
                <a:gd name="T84" fmla="*/ 66 w 130"/>
                <a:gd name="T85" fmla="*/ 110 h 136"/>
                <a:gd name="T86" fmla="*/ 58 w 130"/>
                <a:gd name="T87" fmla="*/ 11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0" h="136">
                  <a:moveTo>
                    <a:pt x="124" y="44"/>
                  </a:moveTo>
                  <a:lnTo>
                    <a:pt x="124" y="44"/>
                  </a:lnTo>
                  <a:lnTo>
                    <a:pt x="124" y="32"/>
                  </a:lnTo>
                  <a:lnTo>
                    <a:pt x="120" y="22"/>
                  </a:lnTo>
                  <a:lnTo>
                    <a:pt x="114" y="14"/>
                  </a:lnTo>
                  <a:lnTo>
                    <a:pt x="106" y="8"/>
                  </a:lnTo>
                  <a:lnTo>
                    <a:pt x="98" y="4"/>
                  </a:lnTo>
                  <a:lnTo>
                    <a:pt x="88" y="2"/>
                  </a:lnTo>
                  <a:lnTo>
                    <a:pt x="66" y="0"/>
                  </a:lnTo>
                  <a:lnTo>
                    <a:pt x="66" y="0"/>
                  </a:lnTo>
                  <a:lnTo>
                    <a:pt x="44" y="2"/>
                  </a:lnTo>
                  <a:lnTo>
                    <a:pt x="34" y="6"/>
                  </a:lnTo>
                  <a:lnTo>
                    <a:pt x="24" y="10"/>
                  </a:lnTo>
                  <a:lnTo>
                    <a:pt x="24" y="10"/>
                  </a:lnTo>
                  <a:lnTo>
                    <a:pt x="16" y="16"/>
                  </a:lnTo>
                  <a:lnTo>
                    <a:pt x="10" y="22"/>
                  </a:lnTo>
                  <a:lnTo>
                    <a:pt x="6" y="32"/>
                  </a:lnTo>
                  <a:lnTo>
                    <a:pt x="4" y="44"/>
                  </a:lnTo>
                  <a:lnTo>
                    <a:pt x="44" y="44"/>
                  </a:lnTo>
                  <a:lnTo>
                    <a:pt x="44" y="44"/>
                  </a:lnTo>
                  <a:lnTo>
                    <a:pt x="46" y="36"/>
                  </a:lnTo>
                  <a:lnTo>
                    <a:pt x="50" y="32"/>
                  </a:lnTo>
                  <a:lnTo>
                    <a:pt x="56" y="28"/>
                  </a:lnTo>
                  <a:lnTo>
                    <a:pt x="64" y="28"/>
                  </a:lnTo>
                  <a:lnTo>
                    <a:pt x="64" y="28"/>
                  </a:lnTo>
                  <a:lnTo>
                    <a:pt x="72" y="28"/>
                  </a:lnTo>
                  <a:lnTo>
                    <a:pt x="78" y="30"/>
                  </a:lnTo>
                  <a:lnTo>
                    <a:pt x="82" y="34"/>
                  </a:lnTo>
                  <a:lnTo>
                    <a:pt x="84" y="40"/>
                  </a:lnTo>
                  <a:lnTo>
                    <a:pt x="84" y="40"/>
                  </a:lnTo>
                  <a:lnTo>
                    <a:pt x="84" y="46"/>
                  </a:lnTo>
                  <a:lnTo>
                    <a:pt x="82" y="50"/>
                  </a:lnTo>
                  <a:lnTo>
                    <a:pt x="78" y="52"/>
                  </a:lnTo>
                  <a:lnTo>
                    <a:pt x="74" y="52"/>
                  </a:lnTo>
                  <a:lnTo>
                    <a:pt x="74" y="52"/>
                  </a:lnTo>
                  <a:lnTo>
                    <a:pt x="50" y="56"/>
                  </a:lnTo>
                  <a:lnTo>
                    <a:pt x="38" y="58"/>
                  </a:lnTo>
                  <a:lnTo>
                    <a:pt x="26" y="62"/>
                  </a:lnTo>
                  <a:lnTo>
                    <a:pt x="16" y="66"/>
                  </a:lnTo>
                  <a:lnTo>
                    <a:pt x="8" y="74"/>
                  </a:lnTo>
                  <a:lnTo>
                    <a:pt x="2" y="84"/>
                  </a:lnTo>
                  <a:lnTo>
                    <a:pt x="0" y="96"/>
                  </a:lnTo>
                  <a:lnTo>
                    <a:pt x="0" y="96"/>
                  </a:lnTo>
                  <a:lnTo>
                    <a:pt x="0" y="106"/>
                  </a:lnTo>
                  <a:lnTo>
                    <a:pt x="2" y="114"/>
                  </a:lnTo>
                  <a:lnTo>
                    <a:pt x="6" y="120"/>
                  </a:lnTo>
                  <a:lnTo>
                    <a:pt x="12" y="126"/>
                  </a:lnTo>
                  <a:lnTo>
                    <a:pt x="18" y="130"/>
                  </a:lnTo>
                  <a:lnTo>
                    <a:pt x="26" y="134"/>
                  </a:lnTo>
                  <a:lnTo>
                    <a:pt x="34" y="134"/>
                  </a:lnTo>
                  <a:lnTo>
                    <a:pt x="44" y="136"/>
                  </a:lnTo>
                  <a:lnTo>
                    <a:pt x="44" y="136"/>
                  </a:lnTo>
                  <a:lnTo>
                    <a:pt x="54" y="134"/>
                  </a:lnTo>
                  <a:lnTo>
                    <a:pt x="66" y="132"/>
                  </a:lnTo>
                  <a:lnTo>
                    <a:pt x="76" y="128"/>
                  </a:lnTo>
                  <a:lnTo>
                    <a:pt x="86" y="120"/>
                  </a:lnTo>
                  <a:lnTo>
                    <a:pt x="86" y="120"/>
                  </a:lnTo>
                  <a:lnTo>
                    <a:pt x="88" y="132"/>
                  </a:lnTo>
                  <a:lnTo>
                    <a:pt x="130" y="132"/>
                  </a:lnTo>
                  <a:lnTo>
                    <a:pt x="130" y="132"/>
                  </a:lnTo>
                  <a:lnTo>
                    <a:pt x="126" y="124"/>
                  </a:lnTo>
                  <a:lnTo>
                    <a:pt x="126" y="116"/>
                  </a:lnTo>
                  <a:lnTo>
                    <a:pt x="124" y="100"/>
                  </a:lnTo>
                  <a:lnTo>
                    <a:pt x="124" y="44"/>
                  </a:lnTo>
                  <a:close/>
                  <a:moveTo>
                    <a:pt x="58" y="110"/>
                  </a:moveTo>
                  <a:lnTo>
                    <a:pt x="58" y="110"/>
                  </a:lnTo>
                  <a:lnTo>
                    <a:pt x="52" y="108"/>
                  </a:lnTo>
                  <a:lnTo>
                    <a:pt x="46" y="106"/>
                  </a:lnTo>
                  <a:lnTo>
                    <a:pt x="42" y="102"/>
                  </a:lnTo>
                  <a:lnTo>
                    <a:pt x="42" y="96"/>
                  </a:lnTo>
                  <a:lnTo>
                    <a:pt x="42" y="96"/>
                  </a:lnTo>
                  <a:lnTo>
                    <a:pt x="42" y="88"/>
                  </a:lnTo>
                  <a:lnTo>
                    <a:pt x="46" y="84"/>
                  </a:lnTo>
                  <a:lnTo>
                    <a:pt x="52" y="82"/>
                  </a:lnTo>
                  <a:lnTo>
                    <a:pt x="58" y="78"/>
                  </a:lnTo>
                  <a:lnTo>
                    <a:pt x="58" y="78"/>
                  </a:lnTo>
                  <a:lnTo>
                    <a:pt x="72" y="76"/>
                  </a:lnTo>
                  <a:lnTo>
                    <a:pt x="80" y="74"/>
                  </a:lnTo>
                  <a:lnTo>
                    <a:pt x="84" y="72"/>
                  </a:lnTo>
                  <a:lnTo>
                    <a:pt x="84" y="72"/>
                  </a:lnTo>
                  <a:lnTo>
                    <a:pt x="84" y="90"/>
                  </a:lnTo>
                  <a:lnTo>
                    <a:pt x="82" y="96"/>
                  </a:lnTo>
                  <a:lnTo>
                    <a:pt x="80" y="100"/>
                  </a:lnTo>
                  <a:lnTo>
                    <a:pt x="76" y="104"/>
                  </a:lnTo>
                  <a:lnTo>
                    <a:pt x="72" y="108"/>
                  </a:lnTo>
                  <a:lnTo>
                    <a:pt x="66" y="110"/>
                  </a:lnTo>
                  <a:lnTo>
                    <a:pt x="58" y="110"/>
                  </a:lnTo>
                  <a:lnTo>
                    <a:pt x="58"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8" name="Rectangle 11"/>
            <p:cNvSpPr>
              <a:spLocks noChangeArrowheads="1"/>
            </p:cNvSpPr>
            <p:nvPr/>
          </p:nvSpPr>
          <p:spPr bwMode="auto">
            <a:xfrm>
              <a:off x="971550" y="6207125"/>
              <a:ext cx="66675" cy="279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9" name="Freeform 12"/>
            <p:cNvSpPr>
              <a:spLocks/>
            </p:cNvSpPr>
            <p:nvPr/>
          </p:nvSpPr>
          <p:spPr bwMode="auto">
            <a:xfrm>
              <a:off x="1057275" y="6223000"/>
              <a:ext cx="139700" cy="266700"/>
            </a:xfrm>
            <a:custGeom>
              <a:avLst/>
              <a:gdLst>
                <a:gd name="T0" fmla="*/ 62 w 88"/>
                <a:gd name="T1" fmla="*/ 0 h 168"/>
                <a:gd name="T2" fmla="*/ 20 w 88"/>
                <a:gd name="T3" fmla="*/ 0 h 168"/>
                <a:gd name="T4" fmla="*/ 20 w 88"/>
                <a:gd name="T5" fmla="*/ 38 h 168"/>
                <a:gd name="T6" fmla="*/ 0 w 88"/>
                <a:gd name="T7" fmla="*/ 38 h 168"/>
                <a:gd name="T8" fmla="*/ 0 w 88"/>
                <a:gd name="T9" fmla="*/ 66 h 168"/>
                <a:gd name="T10" fmla="*/ 20 w 88"/>
                <a:gd name="T11" fmla="*/ 66 h 168"/>
                <a:gd name="T12" fmla="*/ 20 w 88"/>
                <a:gd name="T13" fmla="*/ 122 h 168"/>
                <a:gd name="T14" fmla="*/ 20 w 88"/>
                <a:gd name="T15" fmla="*/ 122 h 168"/>
                <a:gd name="T16" fmla="*/ 20 w 88"/>
                <a:gd name="T17" fmla="*/ 134 h 168"/>
                <a:gd name="T18" fmla="*/ 22 w 88"/>
                <a:gd name="T19" fmla="*/ 144 h 168"/>
                <a:gd name="T20" fmla="*/ 26 w 88"/>
                <a:gd name="T21" fmla="*/ 152 h 168"/>
                <a:gd name="T22" fmla="*/ 30 w 88"/>
                <a:gd name="T23" fmla="*/ 158 h 168"/>
                <a:gd name="T24" fmla="*/ 36 w 88"/>
                <a:gd name="T25" fmla="*/ 162 h 168"/>
                <a:gd name="T26" fmla="*/ 44 w 88"/>
                <a:gd name="T27" fmla="*/ 164 h 168"/>
                <a:gd name="T28" fmla="*/ 54 w 88"/>
                <a:gd name="T29" fmla="*/ 166 h 168"/>
                <a:gd name="T30" fmla="*/ 66 w 88"/>
                <a:gd name="T31" fmla="*/ 168 h 168"/>
                <a:gd name="T32" fmla="*/ 66 w 88"/>
                <a:gd name="T33" fmla="*/ 168 h 168"/>
                <a:gd name="T34" fmla="*/ 88 w 88"/>
                <a:gd name="T35" fmla="*/ 166 h 168"/>
                <a:gd name="T36" fmla="*/ 88 w 88"/>
                <a:gd name="T37" fmla="*/ 136 h 168"/>
                <a:gd name="T38" fmla="*/ 88 w 88"/>
                <a:gd name="T39" fmla="*/ 136 h 168"/>
                <a:gd name="T40" fmla="*/ 78 w 88"/>
                <a:gd name="T41" fmla="*/ 136 h 168"/>
                <a:gd name="T42" fmla="*/ 78 w 88"/>
                <a:gd name="T43" fmla="*/ 136 h 168"/>
                <a:gd name="T44" fmla="*/ 72 w 88"/>
                <a:gd name="T45" fmla="*/ 136 h 168"/>
                <a:gd name="T46" fmla="*/ 66 w 88"/>
                <a:gd name="T47" fmla="*/ 134 h 168"/>
                <a:gd name="T48" fmla="*/ 64 w 88"/>
                <a:gd name="T49" fmla="*/ 130 h 168"/>
                <a:gd name="T50" fmla="*/ 62 w 88"/>
                <a:gd name="T51" fmla="*/ 124 h 168"/>
                <a:gd name="T52" fmla="*/ 62 w 88"/>
                <a:gd name="T53" fmla="*/ 66 h 168"/>
                <a:gd name="T54" fmla="*/ 88 w 88"/>
                <a:gd name="T55" fmla="*/ 66 h 168"/>
                <a:gd name="T56" fmla="*/ 88 w 88"/>
                <a:gd name="T57" fmla="*/ 38 h 168"/>
                <a:gd name="T58" fmla="*/ 62 w 88"/>
                <a:gd name="T59" fmla="*/ 38 h 168"/>
                <a:gd name="T60" fmla="*/ 62 w 88"/>
                <a:gd name="T6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68">
                  <a:moveTo>
                    <a:pt x="62" y="0"/>
                  </a:moveTo>
                  <a:lnTo>
                    <a:pt x="20" y="0"/>
                  </a:lnTo>
                  <a:lnTo>
                    <a:pt x="20" y="38"/>
                  </a:lnTo>
                  <a:lnTo>
                    <a:pt x="0" y="38"/>
                  </a:lnTo>
                  <a:lnTo>
                    <a:pt x="0" y="66"/>
                  </a:lnTo>
                  <a:lnTo>
                    <a:pt x="20" y="66"/>
                  </a:lnTo>
                  <a:lnTo>
                    <a:pt x="20" y="122"/>
                  </a:lnTo>
                  <a:lnTo>
                    <a:pt x="20" y="122"/>
                  </a:lnTo>
                  <a:lnTo>
                    <a:pt x="20" y="134"/>
                  </a:lnTo>
                  <a:lnTo>
                    <a:pt x="22" y="144"/>
                  </a:lnTo>
                  <a:lnTo>
                    <a:pt x="26" y="152"/>
                  </a:lnTo>
                  <a:lnTo>
                    <a:pt x="30" y="158"/>
                  </a:lnTo>
                  <a:lnTo>
                    <a:pt x="36" y="162"/>
                  </a:lnTo>
                  <a:lnTo>
                    <a:pt x="44" y="164"/>
                  </a:lnTo>
                  <a:lnTo>
                    <a:pt x="54" y="166"/>
                  </a:lnTo>
                  <a:lnTo>
                    <a:pt x="66" y="168"/>
                  </a:lnTo>
                  <a:lnTo>
                    <a:pt x="66" y="168"/>
                  </a:lnTo>
                  <a:lnTo>
                    <a:pt x="88" y="166"/>
                  </a:lnTo>
                  <a:lnTo>
                    <a:pt x="88" y="136"/>
                  </a:lnTo>
                  <a:lnTo>
                    <a:pt x="88" y="136"/>
                  </a:lnTo>
                  <a:lnTo>
                    <a:pt x="78" y="136"/>
                  </a:lnTo>
                  <a:lnTo>
                    <a:pt x="78" y="136"/>
                  </a:lnTo>
                  <a:lnTo>
                    <a:pt x="72" y="136"/>
                  </a:lnTo>
                  <a:lnTo>
                    <a:pt x="66" y="134"/>
                  </a:lnTo>
                  <a:lnTo>
                    <a:pt x="64" y="130"/>
                  </a:lnTo>
                  <a:lnTo>
                    <a:pt x="62" y="124"/>
                  </a:lnTo>
                  <a:lnTo>
                    <a:pt x="62" y="66"/>
                  </a:lnTo>
                  <a:lnTo>
                    <a:pt x="88" y="66"/>
                  </a:lnTo>
                  <a:lnTo>
                    <a:pt x="88" y="38"/>
                  </a:lnTo>
                  <a:lnTo>
                    <a:pt x="62" y="38"/>
                  </a:ln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0" name="Freeform 13"/>
            <p:cNvSpPr>
              <a:spLocks/>
            </p:cNvSpPr>
            <p:nvPr/>
          </p:nvSpPr>
          <p:spPr bwMode="auto">
            <a:xfrm>
              <a:off x="1216025" y="6207125"/>
              <a:ext cx="203200" cy="279400"/>
            </a:xfrm>
            <a:custGeom>
              <a:avLst/>
              <a:gdLst>
                <a:gd name="T0" fmla="*/ 82 w 128"/>
                <a:gd name="T1" fmla="*/ 44 h 176"/>
                <a:gd name="T2" fmla="*/ 82 w 128"/>
                <a:gd name="T3" fmla="*/ 44 h 176"/>
                <a:gd name="T4" fmla="*/ 70 w 128"/>
                <a:gd name="T5" fmla="*/ 46 h 176"/>
                <a:gd name="T6" fmla="*/ 60 w 128"/>
                <a:gd name="T7" fmla="*/ 50 h 176"/>
                <a:gd name="T8" fmla="*/ 50 w 128"/>
                <a:gd name="T9" fmla="*/ 56 h 176"/>
                <a:gd name="T10" fmla="*/ 44 w 128"/>
                <a:gd name="T11" fmla="*/ 66 h 176"/>
                <a:gd name="T12" fmla="*/ 42 w 128"/>
                <a:gd name="T13" fmla="*/ 66 h 176"/>
                <a:gd name="T14" fmla="*/ 42 w 128"/>
                <a:gd name="T15" fmla="*/ 0 h 176"/>
                <a:gd name="T16" fmla="*/ 0 w 128"/>
                <a:gd name="T17" fmla="*/ 0 h 176"/>
                <a:gd name="T18" fmla="*/ 0 w 128"/>
                <a:gd name="T19" fmla="*/ 176 h 176"/>
                <a:gd name="T20" fmla="*/ 42 w 128"/>
                <a:gd name="T21" fmla="*/ 176 h 176"/>
                <a:gd name="T22" fmla="*/ 42 w 128"/>
                <a:gd name="T23" fmla="*/ 106 h 176"/>
                <a:gd name="T24" fmla="*/ 42 w 128"/>
                <a:gd name="T25" fmla="*/ 106 h 176"/>
                <a:gd name="T26" fmla="*/ 44 w 128"/>
                <a:gd name="T27" fmla="*/ 96 h 176"/>
                <a:gd name="T28" fmla="*/ 48 w 128"/>
                <a:gd name="T29" fmla="*/ 88 h 176"/>
                <a:gd name="T30" fmla="*/ 56 w 128"/>
                <a:gd name="T31" fmla="*/ 82 h 176"/>
                <a:gd name="T32" fmla="*/ 60 w 128"/>
                <a:gd name="T33" fmla="*/ 80 h 176"/>
                <a:gd name="T34" fmla="*/ 66 w 128"/>
                <a:gd name="T35" fmla="*/ 78 h 176"/>
                <a:gd name="T36" fmla="*/ 66 w 128"/>
                <a:gd name="T37" fmla="*/ 78 h 176"/>
                <a:gd name="T38" fmla="*/ 72 w 128"/>
                <a:gd name="T39" fmla="*/ 80 h 176"/>
                <a:gd name="T40" fmla="*/ 78 w 128"/>
                <a:gd name="T41" fmla="*/ 82 h 176"/>
                <a:gd name="T42" fmla="*/ 82 w 128"/>
                <a:gd name="T43" fmla="*/ 86 h 176"/>
                <a:gd name="T44" fmla="*/ 84 w 128"/>
                <a:gd name="T45" fmla="*/ 90 h 176"/>
                <a:gd name="T46" fmla="*/ 86 w 128"/>
                <a:gd name="T47" fmla="*/ 102 h 176"/>
                <a:gd name="T48" fmla="*/ 86 w 128"/>
                <a:gd name="T49" fmla="*/ 114 h 176"/>
                <a:gd name="T50" fmla="*/ 86 w 128"/>
                <a:gd name="T51" fmla="*/ 176 h 176"/>
                <a:gd name="T52" fmla="*/ 128 w 128"/>
                <a:gd name="T53" fmla="*/ 176 h 176"/>
                <a:gd name="T54" fmla="*/ 128 w 128"/>
                <a:gd name="T55" fmla="*/ 94 h 176"/>
                <a:gd name="T56" fmla="*/ 128 w 128"/>
                <a:gd name="T57" fmla="*/ 94 h 176"/>
                <a:gd name="T58" fmla="*/ 126 w 128"/>
                <a:gd name="T59" fmla="*/ 78 h 176"/>
                <a:gd name="T60" fmla="*/ 124 w 128"/>
                <a:gd name="T61" fmla="*/ 70 h 176"/>
                <a:gd name="T62" fmla="*/ 120 w 128"/>
                <a:gd name="T63" fmla="*/ 62 h 176"/>
                <a:gd name="T64" fmla="*/ 116 w 128"/>
                <a:gd name="T65" fmla="*/ 56 h 176"/>
                <a:gd name="T66" fmla="*/ 108 w 128"/>
                <a:gd name="T67" fmla="*/ 50 h 176"/>
                <a:gd name="T68" fmla="*/ 96 w 128"/>
                <a:gd name="T69" fmla="*/ 46 h 176"/>
                <a:gd name="T70" fmla="*/ 82 w 128"/>
                <a:gd name="T71" fmla="*/ 44 h 176"/>
                <a:gd name="T72" fmla="*/ 82 w 128"/>
                <a:gd name="T73" fmla="*/ 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76">
                  <a:moveTo>
                    <a:pt x="82" y="44"/>
                  </a:moveTo>
                  <a:lnTo>
                    <a:pt x="82" y="44"/>
                  </a:lnTo>
                  <a:lnTo>
                    <a:pt x="70" y="46"/>
                  </a:lnTo>
                  <a:lnTo>
                    <a:pt x="60" y="50"/>
                  </a:lnTo>
                  <a:lnTo>
                    <a:pt x="50" y="56"/>
                  </a:lnTo>
                  <a:lnTo>
                    <a:pt x="44" y="66"/>
                  </a:lnTo>
                  <a:lnTo>
                    <a:pt x="42" y="66"/>
                  </a:lnTo>
                  <a:lnTo>
                    <a:pt x="42" y="0"/>
                  </a:lnTo>
                  <a:lnTo>
                    <a:pt x="0" y="0"/>
                  </a:lnTo>
                  <a:lnTo>
                    <a:pt x="0" y="176"/>
                  </a:lnTo>
                  <a:lnTo>
                    <a:pt x="42" y="176"/>
                  </a:lnTo>
                  <a:lnTo>
                    <a:pt x="42" y="106"/>
                  </a:lnTo>
                  <a:lnTo>
                    <a:pt x="42" y="106"/>
                  </a:lnTo>
                  <a:lnTo>
                    <a:pt x="44" y="96"/>
                  </a:lnTo>
                  <a:lnTo>
                    <a:pt x="48" y="88"/>
                  </a:lnTo>
                  <a:lnTo>
                    <a:pt x="56" y="82"/>
                  </a:lnTo>
                  <a:lnTo>
                    <a:pt x="60" y="80"/>
                  </a:lnTo>
                  <a:lnTo>
                    <a:pt x="66" y="78"/>
                  </a:lnTo>
                  <a:lnTo>
                    <a:pt x="66" y="78"/>
                  </a:lnTo>
                  <a:lnTo>
                    <a:pt x="72" y="80"/>
                  </a:lnTo>
                  <a:lnTo>
                    <a:pt x="78" y="82"/>
                  </a:lnTo>
                  <a:lnTo>
                    <a:pt x="82" y="86"/>
                  </a:lnTo>
                  <a:lnTo>
                    <a:pt x="84" y="90"/>
                  </a:lnTo>
                  <a:lnTo>
                    <a:pt x="86" y="102"/>
                  </a:lnTo>
                  <a:lnTo>
                    <a:pt x="86" y="114"/>
                  </a:lnTo>
                  <a:lnTo>
                    <a:pt x="86" y="176"/>
                  </a:lnTo>
                  <a:lnTo>
                    <a:pt x="128" y="176"/>
                  </a:lnTo>
                  <a:lnTo>
                    <a:pt x="128" y="94"/>
                  </a:lnTo>
                  <a:lnTo>
                    <a:pt x="128" y="94"/>
                  </a:lnTo>
                  <a:lnTo>
                    <a:pt x="126" y="78"/>
                  </a:lnTo>
                  <a:lnTo>
                    <a:pt x="124" y="70"/>
                  </a:lnTo>
                  <a:lnTo>
                    <a:pt x="120" y="62"/>
                  </a:lnTo>
                  <a:lnTo>
                    <a:pt x="116" y="56"/>
                  </a:lnTo>
                  <a:lnTo>
                    <a:pt x="108" y="50"/>
                  </a:lnTo>
                  <a:lnTo>
                    <a:pt x="96" y="46"/>
                  </a:lnTo>
                  <a:lnTo>
                    <a:pt x="82" y="44"/>
                  </a:lnTo>
                  <a:lnTo>
                    <a:pt x="82"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1" name="Freeform 14"/>
            <p:cNvSpPr>
              <a:spLocks/>
            </p:cNvSpPr>
            <p:nvPr/>
          </p:nvSpPr>
          <p:spPr bwMode="auto">
            <a:xfrm>
              <a:off x="3479800" y="4943475"/>
              <a:ext cx="50800" cy="57150"/>
            </a:xfrm>
            <a:custGeom>
              <a:avLst/>
              <a:gdLst>
                <a:gd name="T0" fmla="*/ 12 w 32"/>
                <a:gd name="T1" fmla="*/ 36 h 36"/>
                <a:gd name="T2" fmla="*/ 18 w 32"/>
                <a:gd name="T3" fmla="*/ 36 h 36"/>
                <a:gd name="T4" fmla="*/ 18 w 32"/>
                <a:gd name="T5" fmla="*/ 6 h 36"/>
                <a:gd name="T6" fmla="*/ 32 w 32"/>
                <a:gd name="T7" fmla="*/ 6 h 36"/>
                <a:gd name="T8" fmla="*/ 32 w 32"/>
                <a:gd name="T9" fmla="*/ 0 h 36"/>
                <a:gd name="T10" fmla="*/ 0 w 32"/>
                <a:gd name="T11" fmla="*/ 0 h 36"/>
                <a:gd name="T12" fmla="*/ 0 w 32"/>
                <a:gd name="T13" fmla="*/ 6 h 36"/>
                <a:gd name="T14" fmla="*/ 12 w 32"/>
                <a:gd name="T15" fmla="*/ 6 h 36"/>
                <a:gd name="T16" fmla="*/ 12 w 32"/>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12" y="36"/>
                  </a:moveTo>
                  <a:lnTo>
                    <a:pt x="18" y="36"/>
                  </a:lnTo>
                  <a:lnTo>
                    <a:pt x="18" y="6"/>
                  </a:lnTo>
                  <a:lnTo>
                    <a:pt x="32" y="6"/>
                  </a:lnTo>
                  <a:lnTo>
                    <a:pt x="32" y="0"/>
                  </a:lnTo>
                  <a:lnTo>
                    <a:pt x="0" y="0"/>
                  </a:lnTo>
                  <a:lnTo>
                    <a:pt x="0" y="6"/>
                  </a:lnTo>
                  <a:lnTo>
                    <a:pt x="12" y="6"/>
                  </a:lnTo>
                  <a:lnTo>
                    <a:pt x="1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2" name="Freeform 15"/>
            <p:cNvSpPr>
              <a:spLocks/>
            </p:cNvSpPr>
            <p:nvPr/>
          </p:nvSpPr>
          <p:spPr bwMode="auto">
            <a:xfrm>
              <a:off x="3540125" y="4943475"/>
              <a:ext cx="63500" cy="57150"/>
            </a:xfrm>
            <a:custGeom>
              <a:avLst/>
              <a:gdLst>
                <a:gd name="T0" fmla="*/ 6 w 40"/>
                <a:gd name="T1" fmla="*/ 6 h 36"/>
                <a:gd name="T2" fmla="*/ 18 w 40"/>
                <a:gd name="T3" fmla="*/ 36 h 36"/>
                <a:gd name="T4" fmla="*/ 24 w 40"/>
                <a:gd name="T5" fmla="*/ 36 h 36"/>
                <a:gd name="T6" fmla="*/ 34 w 40"/>
                <a:gd name="T7" fmla="*/ 6 h 36"/>
                <a:gd name="T8" fmla="*/ 34 w 40"/>
                <a:gd name="T9" fmla="*/ 36 h 36"/>
                <a:gd name="T10" fmla="*/ 40 w 40"/>
                <a:gd name="T11" fmla="*/ 36 h 36"/>
                <a:gd name="T12" fmla="*/ 40 w 40"/>
                <a:gd name="T13" fmla="*/ 0 h 36"/>
                <a:gd name="T14" fmla="*/ 30 w 40"/>
                <a:gd name="T15" fmla="*/ 0 h 36"/>
                <a:gd name="T16" fmla="*/ 20 w 40"/>
                <a:gd name="T17" fmla="*/ 26 h 36"/>
                <a:gd name="T18" fmla="*/ 10 w 40"/>
                <a:gd name="T19" fmla="*/ 0 h 36"/>
                <a:gd name="T20" fmla="*/ 0 w 40"/>
                <a:gd name="T21" fmla="*/ 0 h 36"/>
                <a:gd name="T22" fmla="*/ 0 w 40"/>
                <a:gd name="T23" fmla="*/ 36 h 36"/>
                <a:gd name="T24" fmla="*/ 6 w 40"/>
                <a:gd name="T25" fmla="*/ 36 h 36"/>
                <a:gd name="T26" fmla="*/ 6 w 40"/>
                <a:gd name="T27"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36">
                  <a:moveTo>
                    <a:pt x="6" y="6"/>
                  </a:moveTo>
                  <a:lnTo>
                    <a:pt x="18" y="36"/>
                  </a:lnTo>
                  <a:lnTo>
                    <a:pt x="24" y="36"/>
                  </a:lnTo>
                  <a:lnTo>
                    <a:pt x="34" y="6"/>
                  </a:lnTo>
                  <a:lnTo>
                    <a:pt x="34" y="36"/>
                  </a:lnTo>
                  <a:lnTo>
                    <a:pt x="40" y="36"/>
                  </a:lnTo>
                  <a:lnTo>
                    <a:pt x="40" y="0"/>
                  </a:lnTo>
                  <a:lnTo>
                    <a:pt x="30" y="0"/>
                  </a:lnTo>
                  <a:lnTo>
                    <a:pt x="20" y="26"/>
                  </a:lnTo>
                  <a:lnTo>
                    <a:pt x="10" y="0"/>
                  </a:lnTo>
                  <a:lnTo>
                    <a:pt x="0" y="0"/>
                  </a:lnTo>
                  <a:lnTo>
                    <a:pt x="0" y="36"/>
                  </a:lnTo>
                  <a:lnTo>
                    <a:pt x="6" y="36"/>
                  </a:lnTo>
                  <a:lnTo>
                    <a:pt x="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33" name="Right Triangle 32"/>
          <p:cNvSpPr>
            <a:spLocks noChangeAspect="1"/>
          </p:cNvSpPr>
          <p:nvPr userDrawn="1"/>
        </p:nvSpPr>
        <p:spPr>
          <a:xfrm rot="16200000">
            <a:off x="8595360" y="6309360"/>
            <a:ext cx="548640" cy="548640"/>
          </a:xfrm>
          <a:prstGeom prst="rtTriangle">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black"/>
              </a:solidFill>
            </a:endParaRPr>
          </a:p>
        </p:txBody>
      </p:sp>
      <p:sp>
        <p:nvSpPr>
          <p:cNvPr id="34" name="TextBox 33"/>
          <p:cNvSpPr txBox="1"/>
          <p:nvPr userDrawn="1"/>
        </p:nvSpPr>
        <p:spPr>
          <a:xfrm>
            <a:off x="8750808" y="6565392"/>
            <a:ext cx="371907" cy="276999"/>
          </a:xfrm>
          <a:prstGeom prst="rect">
            <a:avLst/>
          </a:prstGeom>
          <a:noFill/>
        </p:spPr>
        <p:txBody>
          <a:bodyPr wrap="square" lIns="0" tIns="45720" bIns="45720" rtlCol="0">
            <a:noAutofit/>
          </a:bodyPr>
          <a:lstStyle/>
          <a:p>
            <a:pPr algn="r"/>
            <a:fld id="{C9E378D0-1123-4A2F-B616-8D9E05FF92D2}" type="slidenum">
              <a:rPr lang="en-US" sz="1200" spc="-40" smtClean="0">
                <a:solidFill>
                  <a:prstClr val="white"/>
                </a:solidFill>
                <a:latin typeface="Franklin Gothic Medium Cond"/>
              </a:rPr>
              <a:pPr algn="r"/>
              <a:t>‹#›</a:t>
            </a:fld>
            <a:endParaRPr lang="en-US" sz="1200" spc="-40" dirty="0">
              <a:solidFill>
                <a:prstClr val="white"/>
              </a:solidFill>
              <a:latin typeface="Franklin Gothic Medium Cond"/>
            </a:endParaRPr>
          </a:p>
        </p:txBody>
      </p:sp>
    </p:spTree>
    <p:extLst>
      <p:ext uri="{BB962C8B-B14F-4D97-AF65-F5344CB8AC3E}">
        <p14:creationId xmlns:p14="http://schemas.microsoft.com/office/powerpoint/2010/main" val="99276955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Picture with Caption">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914400"/>
          </a:xfrm>
          <a:prstGeom prst="rect">
            <a:avLst/>
          </a:prstGeom>
          <a:noFill/>
          <a:ln>
            <a:noFill/>
          </a:ln>
        </p:spPr>
      </p:pic>
      <p:sp>
        <p:nvSpPr>
          <p:cNvPr id="3" name="Picture Placeholder 2"/>
          <p:cNvSpPr>
            <a:spLocks noGrp="1"/>
          </p:cNvSpPr>
          <p:nvPr>
            <p:ph type="pic" idx="1"/>
          </p:nvPr>
        </p:nvSpPr>
        <p:spPr>
          <a:xfrm>
            <a:off x="731520" y="1188720"/>
            <a:ext cx="768096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26" name="Text Placeholder 25"/>
          <p:cNvSpPr>
            <a:spLocks noGrp="1"/>
          </p:cNvSpPr>
          <p:nvPr>
            <p:ph type="body" sz="quarter" idx="10" hasCustomPrompt="1"/>
          </p:nvPr>
        </p:nvSpPr>
        <p:spPr>
          <a:xfrm>
            <a:off x="2103120" y="5897880"/>
            <a:ext cx="4937760" cy="640080"/>
          </a:xfrm>
        </p:spPr>
        <p:txBody>
          <a:bodyPr>
            <a:normAutofit/>
          </a:bodyPr>
          <a:lstStyle>
            <a:lvl1pPr marL="0" indent="0" algn="ctr">
              <a:buNone/>
              <a:defRPr sz="1100" baseline="0">
                <a:latin typeface="Franklin Gothic Medium" panose="020B0603020102020204" pitchFamily="34" charset="0"/>
              </a:defRPr>
            </a:lvl1pPr>
          </a:lstStyle>
          <a:p>
            <a:pPr lvl="0"/>
            <a:r>
              <a:rPr lang="en-US" sz="1100" dirty="0" smtClean="0">
                <a:latin typeface="Franklin Gothic Medium" panose="020B0603020102020204" pitchFamily="34" charset="0"/>
              </a:rPr>
              <a:t>Caption can be inserted here or this text box can be deleted</a:t>
            </a:r>
            <a:endParaRPr lang="en-US" dirty="0"/>
          </a:p>
        </p:txBody>
      </p:sp>
      <p:sp>
        <p:nvSpPr>
          <p:cNvPr id="42" name="Rectangle 41"/>
          <p:cNvSpPr/>
          <p:nvPr/>
        </p:nvSpPr>
        <p:spPr>
          <a:xfrm flipV="1">
            <a:off x="0" y="822960"/>
            <a:ext cx="9144000" cy="91440"/>
          </a:xfrm>
          <a:prstGeom prst="rect">
            <a:avLst/>
          </a:prstGeom>
          <a:solidFill>
            <a:schemeClr val="accent3">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black"/>
              </a:solidFill>
            </a:endParaRPr>
          </a:p>
        </p:txBody>
      </p:sp>
      <p:grpSp>
        <p:nvGrpSpPr>
          <p:cNvPr id="53" name="Group 52"/>
          <p:cNvGrpSpPr>
            <a:grpSpLocks noChangeAspect="1"/>
          </p:cNvGrpSpPr>
          <p:nvPr userDrawn="1"/>
        </p:nvGrpSpPr>
        <p:grpSpPr>
          <a:xfrm>
            <a:off x="7896792" y="6472678"/>
            <a:ext cx="640080" cy="294678"/>
            <a:chOff x="238125" y="4943475"/>
            <a:chExt cx="3365500" cy="1549400"/>
          </a:xfrm>
          <a:solidFill>
            <a:schemeClr val="bg2"/>
          </a:solidFill>
        </p:grpSpPr>
        <p:sp>
          <p:nvSpPr>
            <p:cNvPr id="54" name="Freeform 5"/>
            <p:cNvSpPr>
              <a:spLocks/>
            </p:cNvSpPr>
            <p:nvPr/>
          </p:nvSpPr>
          <p:spPr bwMode="auto">
            <a:xfrm>
              <a:off x="2482850" y="4943475"/>
              <a:ext cx="1120775" cy="1120775"/>
            </a:xfrm>
            <a:custGeom>
              <a:avLst/>
              <a:gdLst>
                <a:gd name="T0" fmla="*/ 662 w 706"/>
                <a:gd name="T1" fmla="*/ 308 h 706"/>
                <a:gd name="T2" fmla="*/ 706 w 706"/>
                <a:gd name="T3" fmla="*/ 264 h 706"/>
                <a:gd name="T4" fmla="*/ 706 w 706"/>
                <a:gd name="T5" fmla="*/ 132 h 706"/>
                <a:gd name="T6" fmla="*/ 574 w 706"/>
                <a:gd name="T7" fmla="*/ 0 h 706"/>
                <a:gd name="T8" fmla="*/ 132 w 706"/>
                <a:gd name="T9" fmla="*/ 0 h 706"/>
                <a:gd name="T10" fmla="*/ 0 w 706"/>
                <a:gd name="T11" fmla="*/ 132 h 706"/>
                <a:gd name="T12" fmla="*/ 0 w 706"/>
                <a:gd name="T13" fmla="*/ 308 h 706"/>
                <a:gd name="T14" fmla="*/ 0 w 706"/>
                <a:gd name="T15" fmla="*/ 574 h 706"/>
                <a:gd name="T16" fmla="*/ 132 w 706"/>
                <a:gd name="T17" fmla="*/ 706 h 706"/>
                <a:gd name="T18" fmla="*/ 574 w 706"/>
                <a:gd name="T19" fmla="*/ 706 h 706"/>
                <a:gd name="T20" fmla="*/ 706 w 706"/>
                <a:gd name="T21" fmla="*/ 574 h 706"/>
                <a:gd name="T22" fmla="*/ 706 w 706"/>
                <a:gd name="T23" fmla="*/ 442 h 706"/>
                <a:gd name="T24" fmla="*/ 662 w 706"/>
                <a:gd name="T25" fmla="*/ 396 h 706"/>
                <a:gd name="T26" fmla="*/ 442 w 706"/>
                <a:gd name="T27" fmla="*/ 396 h 706"/>
                <a:gd name="T28" fmla="*/ 442 w 706"/>
                <a:gd name="T29" fmla="*/ 442 h 706"/>
                <a:gd name="T30" fmla="*/ 264 w 706"/>
                <a:gd name="T31" fmla="*/ 442 h 706"/>
                <a:gd name="T32" fmla="*/ 264 w 706"/>
                <a:gd name="T33" fmla="*/ 264 h 706"/>
                <a:gd name="T34" fmla="*/ 442 w 706"/>
                <a:gd name="T35" fmla="*/ 264 h 706"/>
                <a:gd name="T36" fmla="*/ 442 w 706"/>
                <a:gd name="T37" fmla="*/ 308 h 706"/>
                <a:gd name="T38" fmla="*/ 662 w 706"/>
                <a:gd name="T39" fmla="*/ 30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6" h="706">
                  <a:moveTo>
                    <a:pt x="662" y="308"/>
                  </a:moveTo>
                  <a:lnTo>
                    <a:pt x="706" y="264"/>
                  </a:lnTo>
                  <a:lnTo>
                    <a:pt x="706" y="132"/>
                  </a:lnTo>
                  <a:lnTo>
                    <a:pt x="574" y="0"/>
                  </a:lnTo>
                  <a:lnTo>
                    <a:pt x="132" y="0"/>
                  </a:lnTo>
                  <a:lnTo>
                    <a:pt x="0" y="132"/>
                  </a:lnTo>
                  <a:lnTo>
                    <a:pt x="0" y="308"/>
                  </a:lnTo>
                  <a:lnTo>
                    <a:pt x="0" y="574"/>
                  </a:lnTo>
                  <a:lnTo>
                    <a:pt x="132" y="706"/>
                  </a:lnTo>
                  <a:lnTo>
                    <a:pt x="574" y="706"/>
                  </a:lnTo>
                  <a:lnTo>
                    <a:pt x="706" y="574"/>
                  </a:lnTo>
                  <a:lnTo>
                    <a:pt x="706" y="442"/>
                  </a:lnTo>
                  <a:lnTo>
                    <a:pt x="662" y="396"/>
                  </a:lnTo>
                  <a:lnTo>
                    <a:pt x="442" y="396"/>
                  </a:lnTo>
                  <a:lnTo>
                    <a:pt x="442" y="442"/>
                  </a:lnTo>
                  <a:lnTo>
                    <a:pt x="264" y="442"/>
                  </a:lnTo>
                  <a:lnTo>
                    <a:pt x="264" y="264"/>
                  </a:lnTo>
                  <a:lnTo>
                    <a:pt x="442" y="264"/>
                  </a:lnTo>
                  <a:lnTo>
                    <a:pt x="442" y="308"/>
                  </a:lnTo>
                  <a:lnTo>
                    <a:pt x="662" y="3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 name="Freeform 6"/>
            <p:cNvSpPr>
              <a:spLocks/>
            </p:cNvSpPr>
            <p:nvPr/>
          </p:nvSpPr>
          <p:spPr bwMode="auto">
            <a:xfrm>
              <a:off x="238125" y="4943475"/>
              <a:ext cx="1120775" cy="1120775"/>
            </a:xfrm>
            <a:custGeom>
              <a:avLst/>
              <a:gdLst>
                <a:gd name="T0" fmla="*/ 220 w 706"/>
                <a:gd name="T1" fmla="*/ 706 h 706"/>
                <a:gd name="T2" fmla="*/ 266 w 706"/>
                <a:gd name="T3" fmla="*/ 662 h 706"/>
                <a:gd name="T4" fmla="*/ 266 w 706"/>
                <a:gd name="T5" fmla="*/ 486 h 706"/>
                <a:gd name="T6" fmla="*/ 486 w 706"/>
                <a:gd name="T7" fmla="*/ 706 h 706"/>
                <a:gd name="T8" fmla="*/ 662 w 706"/>
                <a:gd name="T9" fmla="*/ 706 h 706"/>
                <a:gd name="T10" fmla="*/ 706 w 706"/>
                <a:gd name="T11" fmla="*/ 662 h 706"/>
                <a:gd name="T12" fmla="*/ 706 w 706"/>
                <a:gd name="T13" fmla="*/ 44 h 706"/>
                <a:gd name="T14" fmla="*/ 662 w 706"/>
                <a:gd name="T15" fmla="*/ 0 h 706"/>
                <a:gd name="T16" fmla="*/ 486 w 706"/>
                <a:gd name="T17" fmla="*/ 0 h 706"/>
                <a:gd name="T18" fmla="*/ 442 w 706"/>
                <a:gd name="T19" fmla="*/ 44 h 706"/>
                <a:gd name="T20" fmla="*/ 442 w 706"/>
                <a:gd name="T21" fmla="*/ 220 h 706"/>
                <a:gd name="T22" fmla="*/ 220 w 706"/>
                <a:gd name="T23" fmla="*/ 0 h 706"/>
                <a:gd name="T24" fmla="*/ 44 w 706"/>
                <a:gd name="T25" fmla="*/ 0 h 706"/>
                <a:gd name="T26" fmla="*/ 0 w 706"/>
                <a:gd name="T27" fmla="*/ 44 h 706"/>
                <a:gd name="T28" fmla="*/ 0 w 706"/>
                <a:gd name="T29" fmla="*/ 662 h 706"/>
                <a:gd name="T30" fmla="*/ 44 w 706"/>
                <a:gd name="T31" fmla="*/ 706 h 706"/>
                <a:gd name="T32" fmla="*/ 220 w 706"/>
                <a:gd name="T33"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6" h="706">
                  <a:moveTo>
                    <a:pt x="220" y="706"/>
                  </a:moveTo>
                  <a:lnTo>
                    <a:pt x="266" y="662"/>
                  </a:lnTo>
                  <a:lnTo>
                    <a:pt x="266" y="486"/>
                  </a:lnTo>
                  <a:lnTo>
                    <a:pt x="486" y="706"/>
                  </a:lnTo>
                  <a:lnTo>
                    <a:pt x="662" y="706"/>
                  </a:lnTo>
                  <a:lnTo>
                    <a:pt x="706" y="662"/>
                  </a:lnTo>
                  <a:lnTo>
                    <a:pt x="706" y="44"/>
                  </a:lnTo>
                  <a:lnTo>
                    <a:pt x="662" y="0"/>
                  </a:lnTo>
                  <a:lnTo>
                    <a:pt x="486" y="0"/>
                  </a:lnTo>
                  <a:lnTo>
                    <a:pt x="442" y="44"/>
                  </a:lnTo>
                  <a:lnTo>
                    <a:pt x="442" y="220"/>
                  </a:lnTo>
                  <a:lnTo>
                    <a:pt x="220" y="0"/>
                  </a:lnTo>
                  <a:lnTo>
                    <a:pt x="44" y="0"/>
                  </a:lnTo>
                  <a:lnTo>
                    <a:pt x="0" y="44"/>
                  </a:lnTo>
                  <a:lnTo>
                    <a:pt x="0" y="662"/>
                  </a:lnTo>
                  <a:lnTo>
                    <a:pt x="44" y="706"/>
                  </a:lnTo>
                  <a:lnTo>
                    <a:pt x="220" y="7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 name="Freeform 7"/>
            <p:cNvSpPr>
              <a:spLocks/>
            </p:cNvSpPr>
            <p:nvPr/>
          </p:nvSpPr>
          <p:spPr bwMode="auto">
            <a:xfrm>
              <a:off x="1358900" y="4943475"/>
              <a:ext cx="1123950" cy="1120775"/>
            </a:xfrm>
            <a:custGeom>
              <a:avLst/>
              <a:gdLst>
                <a:gd name="T0" fmla="*/ 708 w 708"/>
                <a:gd name="T1" fmla="*/ 44 h 706"/>
                <a:gd name="T2" fmla="*/ 664 w 708"/>
                <a:gd name="T3" fmla="*/ 0 h 706"/>
                <a:gd name="T4" fmla="*/ 486 w 708"/>
                <a:gd name="T5" fmla="*/ 0 h 706"/>
                <a:gd name="T6" fmla="*/ 442 w 708"/>
                <a:gd name="T7" fmla="*/ 44 h 706"/>
                <a:gd name="T8" fmla="*/ 442 w 708"/>
                <a:gd name="T9" fmla="*/ 132 h 706"/>
                <a:gd name="T10" fmla="*/ 354 w 708"/>
                <a:gd name="T11" fmla="*/ 220 h 706"/>
                <a:gd name="T12" fmla="*/ 266 w 708"/>
                <a:gd name="T13" fmla="*/ 132 h 706"/>
                <a:gd name="T14" fmla="*/ 266 w 708"/>
                <a:gd name="T15" fmla="*/ 44 h 706"/>
                <a:gd name="T16" fmla="*/ 222 w 708"/>
                <a:gd name="T17" fmla="*/ 0 h 706"/>
                <a:gd name="T18" fmla="*/ 46 w 708"/>
                <a:gd name="T19" fmla="*/ 0 h 706"/>
                <a:gd name="T20" fmla="*/ 0 w 708"/>
                <a:gd name="T21" fmla="*/ 44 h 706"/>
                <a:gd name="T22" fmla="*/ 0 w 708"/>
                <a:gd name="T23" fmla="*/ 308 h 706"/>
                <a:gd name="T24" fmla="*/ 222 w 708"/>
                <a:gd name="T25" fmla="*/ 530 h 706"/>
                <a:gd name="T26" fmla="*/ 222 w 708"/>
                <a:gd name="T27" fmla="*/ 662 h 706"/>
                <a:gd name="T28" fmla="*/ 266 w 708"/>
                <a:gd name="T29" fmla="*/ 706 h 706"/>
                <a:gd name="T30" fmla="*/ 442 w 708"/>
                <a:gd name="T31" fmla="*/ 706 h 706"/>
                <a:gd name="T32" fmla="*/ 486 w 708"/>
                <a:gd name="T33" fmla="*/ 662 h 706"/>
                <a:gd name="T34" fmla="*/ 486 w 708"/>
                <a:gd name="T35" fmla="*/ 530 h 706"/>
                <a:gd name="T36" fmla="*/ 708 w 708"/>
                <a:gd name="T37" fmla="*/ 308 h 706"/>
                <a:gd name="T38" fmla="*/ 708 w 708"/>
                <a:gd name="T39" fmla="*/ 132 h 706"/>
                <a:gd name="T40" fmla="*/ 708 w 708"/>
                <a:gd name="T41" fmla="*/ 44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8" h="706">
                  <a:moveTo>
                    <a:pt x="708" y="44"/>
                  </a:moveTo>
                  <a:lnTo>
                    <a:pt x="664" y="0"/>
                  </a:lnTo>
                  <a:lnTo>
                    <a:pt x="486" y="0"/>
                  </a:lnTo>
                  <a:lnTo>
                    <a:pt x="442" y="44"/>
                  </a:lnTo>
                  <a:lnTo>
                    <a:pt x="442" y="132"/>
                  </a:lnTo>
                  <a:lnTo>
                    <a:pt x="354" y="220"/>
                  </a:lnTo>
                  <a:lnTo>
                    <a:pt x="266" y="132"/>
                  </a:lnTo>
                  <a:lnTo>
                    <a:pt x="266" y="44"/>
                  </a:lnTo>
                  <a:lnTo>
                    <a:pt x="222" y="0"/>
                  </a:lnTo>
                  <a:lnTo>
                    <a:pt x="46" y="0"/>
                  </a:lnTo>
                  <a:lnTo>
                    <a:pt x="0" y="44"/>
                  </a:lnTo>
                  <a:lnTo>
                    <a:pt x="0" y="308"/>
                  </a:lnTo>
                  <a:lnTo>
                    <a:pt x="222" y="530"/>
                  </a:lnTo>
                  <a:lnTo>
                    <a:pt x="222" y="662"/>
                  </a:lnTo>
                  <a:lnTo>
                    <a:pt x="266" y="706"/>
                  </a:lnTo>
                  <a:lnTo>
                    <a:pt x="442" y="706"/>
                  </a:lnTo>
                  <a:lnTo>
                    <a:pt x="486" y="662"/>
                  </a:lnTo>
                  <a:lnTo>
                    <a:pt x="486" y="530"/>
                  </a:lnTo>
                  <a:lnTo>
                    <a:pt x="708" y="308"/>
                  </a:lnTo>
                  <a:lnTo>
                    <a:pt x="708" y="132"/>
                  </a:lnTo>
                  <a:lnTo>
                    <a:pt x="708"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 name="Freeform 8"/>
            <p:cNvSpPr>
              <a:spLocks/>
            </p:cNvSpPr>
            <p:nvPr/>
          </p:nvSpPr>
          <p:spPr bwMode="auto">
            <a:xfrm>
              <a:off x="241300" y="6207125"/>
              <a:ext cx="241300" cy="279400"/>
            </a:xfrm>
            <a:custGeom>
              <a:avLst/>
              <a:gdLst>
                <a:gd name="T0" fmla="*/ 106 w 152"/>
                <a:gd name="T1" fmla="*/ 64 h 176"/>
                <a:gd name="T2" fmla="*/ 46 w 152"/>
                <a:gd name="T3" fmla="*/ 64 h 176"/>
                <a:gd name="T4" fmla="*/ 46 w 152"/>
                <a:gd name="T5" fmla="*/ 0 h 176"/>
                <a:gd name="T6" fmla="*/ 0 w 152"/>
                <a:gd name="T7" fmla="*/ 0 h 176"/>
                <a:gd name="T8" fmla="*/ 0 w 152"/>
                <a:gd name="T9" fmla="*/ 176 h 176"/>
                <a:gd name="T10" fmla="*/ 46 w 152"/>
                <a:gd name="T11" fmla="*/ 176 h 176"/>
                <a:gd name="T12" fmla="*/ 46 w 152"/>
                <a:gd name="T13" fmla="*/ 104 h 176"/>
                <a:gd name="T14" fmla="*/ 106 w 152"/>
                <a:gd name="T15" fmla="*/ 104 h 176"/>
                <a:gd name="T16" fmla="*/ 106 w 152"/>
                <a:gd name="T17" fmla="*/ 176 h 176"/>
                <a:gd name="T18" fmla="*/ 152 w 152"/>
                <a:gd name="T19" fmla="*/ 176 h 176"/>
                <a:gd name="T20" fmla="*/ 152 w 152"/>
                <a:gd name="T21" fmla="*/ 0 h 176"/>
                <a:gd name="T22" fmla="*/ 106 w 152"/>
                <a:gd name="T23" fmla="*/ 0 h 176"/>
                <a:gd name="T24" fmla="*/ 106 w 152"/>
                <a:gd name="T25" fmla="*/ 6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76">
                  <a:moveTo>
                    <a:pt x="106" y="64"/>
                  </a:moveTo>
                  <a:lnTo>
                    <a:pt x="46" y="64"/>
                  </a:lnTo>
                  <a:lnTo>
                    <a:pt x="46" y="0"/>
                  </a:lnTo>
                  <a:lnTo>
                    <a:pt x="0" y="0"/>
                  </a:lnTo>
                  <a:lnTo>
                    <a:pt x="0" y="176"/>
                  </a:lnTo>
                  <a:lnTo>
                    <a:pt x="46" y="176"/>
                  </a:lnTo>
                  <a:lnTo>
                    <a:pt x="46" y="104"/>
                  </a:lnTo>
                  <a:lnTo>
                    <a:pt x="106" y="104"/>
                  </a:lnTo>
                  <a:lnTo>
                    <a:pt x="106" y="176"/>
                  </a:lnTo>
                  <a:lnTo>
                    <a:pt x="152" y="176"/>
                  </a:lnTo>
                  <a:lnTo>
                    <a:pt x="152" y="0"/>
                  </a:lnTo>
                  <a:lnTo>
                    <a:pt x="106" y="0"/>
                  </a:lnTo>
                  <a:lnTo>
                    <a:pt x="106"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 name="Freeform 9"/>
            <p:cNvSpPr>
              <a:spLocks noEditPoints="1"/>
            </p:cNvSpPr>
            <p:nvPr/>
          </p:nvSpPr>
          <p:spPr bwMode="auto">
            <a:xfrm>
              <a:off x="508000" y="6276975"/>
              <a:ext cx="215900" cy="215900"/>
            </a:xfrm>
            <a:custGeom>
              <a:avLst/>
              <a:gdLst>
                <a:gd name="T0" fmla="*/ 68 w 136"/>
                <a:gd name="T1" fmla="*/ 0 h 136"/>
                <a:gd name="T2" fmla="*/ 68 w 136"/>
                <a:gd name="T3" fmla="*/ 0 h 136"/>
                <a:gd name="T4" fmla="*/ 56 w 136"/>
                <a:gd name="T5" fmla="*/ 2 h 136"/>
                <a:gd name="T6" fmla="*/ 42 w 136"/>
                <a:gd name="T7" fmla="*/ 6 h 136"/>
                <a:gd name="T8" fmla="*/ 30 w 136"/>
                <a:gd name="T9" fmla="*/ 12 h 136"/>
                <a:gd name="T10" fmla="*/ 20 w 136"/>
                <a:gd name="T11" fmla="*/ 20 h 136"/>
                <a:gd name="T12" fmla="*/ 12 w 136"/>
                <a:gd name="T13" fmla="*/ 30 h 136"/>
                <a:gd name="T14" fmla="*/ 6 w 136"/>
                <a:gd name="T15" fmla="*/ 40 h 136"/>
                <a:gd name="T16" fmla="*/ 2 w 136"/>
                <a:gd name="T17" fmla="*/ 54 h 136"/>
                <a:gd name="T18" fmla="*/ 0 w 136"/>
                <a:gd name="T19" fmla="*/ 68 h 136"/>
                <a:gd name="T20" fmla="*/ 0 w 136"/>
                <a:gd name="T21" fmla="*/ 68 h 136"/>
                <a:gd name="T22" fmla="*/ 2 w 136"/>
                <a:gd name="T23" fmla="*/ 82 h 136"/>
                <a:gd name="T24" fmla="*/ 6 w 136"/>
                <a:gd name="T25" fmla="*/ 96 h 136"/>
                <a:gd name="T26" fmla="*/ 12 w 136"/>
                <a:gd name="T27" fmla="*/ 108 h 136"/>
                <a:gd name="T28" fmla="*/ 20 w 136"/>
                <a:gd name="T29" fmla="*/ 118 h 136"/>
                <a:gd name="T30" fmla="*/ 30 w 136"/>
                <a:gd name="T31" fmla="*/ 126 h 136"/>
                <a:gd name="T32" fmla="*/ 42 w 136"/>
                <a:gd name="T33" fmla="*/ 130 h 136"/>
                <a:gd name="T34" fmla="*/ 54 w 136"/>
                <a:gd name="T35" fmla="*/ 134 h 136"/>
                <a:gd name="T36" fmla="*/ 70 w 136"/>
                <a:gd name="T37" fmla="*/ 136 h 136"/>
                <a:gd name="T38" fmla="*/ 70 w 136"/>
                <a:gd name="T39" fmla="*/ 136 h 136"/>
                <a:gd name="T40" fmla="*/ 80 w 136"/>
                <a:gd name="T41" fmla="*/ 134 h 136"/>
                <a:gd name="T42" fmla="*/ 90 w 136"/>
                <a:gd name="T43" fmla="*/ 134 h 136"/>
                <a:gd name="T44" fmla="*/ 100 w 136"/>
                <a:gd name="T45" fmla="*/ 130 h 136"/>
                <a:gd name="T46" fmla="*/ 110 w 136"/>
                <a:gd name="T47" fmla="*/ 126 h 136"/>
                <a:gd name="T48" fmla="*/ 118 w 136"/>
                <a:gd name="T49" fmla="*/ 120 h 136"/>
                <a:gd name="T50" fmla="*/ 124 w 136"/>
                <a:gd name="T51" fmla="*/ 112 h 136"/>
                <a:gd name="T52" fmla="*/ 130 w 136"/>
                <a:gd name="T53" fmla="*/ 104 h 136"/>
                <a:gd name="T54" fmla="*/ 134 w 136"/>
                <a:gd name="T55" fmla="*/ 94 h 136"/>
                <a:gd name="T56" fmla="*/ 94 w 136"/>
                <a:gd name="T57" fmla="*/ 94 h 136"/>
                <a:gd name="T58" fmla="*/ 94 w 136"/>
                <a:gd name="T59" fmla="*/ 94 h 136"/>
                <a:gd name="T60" fmla="*/ 90 w 136"/>
                <a:gd name="T61" fmla="*/ 100 h 136"/>
                <a:gd name="T62" fmla="*/ 84 w 136"/>
                <a:gd name="T63" fmla="*/ 104 h 136"/>
                <a:gd name="T64" fmla="*/ 78 w 136"/>
                <a:gd name="T65" fmla="*/ 106 h 136"/>
                <a:gd name="T66" fmla="*/ 70 w 136"/>
                <a:gd name="T67" fmla="*/ 108 h 136"/>
                <a:gd name="T68" fmla="*/ 70 w 136"/>
                <a:gd name="T69" fmla="*/ 108 h 136"/>
                <a:gd name="T70" fmla="*/ 58 w 136"/>
                <a:gd name="T71" fmla="*/ 106 h 136"/>
                <a:gd name="T72" fmla="*/ 50 w 136"/>
                <a:gd name="T73" fmla="*/ 100 h 136"/>
                <a:gd name="T74" fmla="*/ 44 w 136"/>
                <a:gd name="T75" fmla="*/ 90 h 136"/>
                <a:gd name="T76" fmla="*/ 42 w 136"/>
                <a:gd name="T77" fmla="*/ 78 h 136"/>
                <a:gd name="T78" fmla="*/ 136 w 136"/>
                <a:gd name="T79" fmla="*/ 78 h 136"/>
                <a:gd name="T80" fmla="*/ 136 w 136"/>
                <a:gd name="T81" fmla="*/ 78 h 136"/>
                <a:gd name="T82" fmla="*/ 134 w 136"/>
                <a:gd name="T83" fmla="*/ 62 h 136"/>
                <a:gd name="T84" fmla="*/ 132 w 136"/>
                <a:gd name="T85" fmla="*/ 48 h 136"/>
                <a:gd name="T86" fmla="*/ 128 w 136"/>
                <a:gd name="T87" fmla="*/ 34 h 136"/>
                <a:gd name="T88" fmla="*/ 120 w 136"/>
                <a:gd name="T89" fmla="*/ 24 h 136"/>
                <a:gd name="T90" fmla="*/ 110 w 136"/>
                <a:gd name="T91" fmla="*/ 14 h 136"/>
                <a:gd name="T92" fmla="*/ 98 w 136"/>
                <a:gd name="T93" fmla="*/ 6 h 136"/>
                <a:gd name="T94" fmla="*/ 84 w 136"/>
                <a:gd name="T95" fmla="*/ 2 h 136"/>
                <a:gd name="T96" fmla="*/ 68 w 136"/>
                <a:gd name="T97" fmla="*/ 0 h 136"/>
                <a:gd name="T98" fmla="*/ 68 w 136"/>
                <a:gd name="T99" fmla="*/ 0 h 136"/>
                <a:gd name="T100" fmla="*/ 42 w 136"/>
                <a:gd name="T101" fmla="*/ 54 h 136"/>
                <a:gd name="T102" fmla="*/ 42 w 136"/>
                <a:gd name="T103" fmla="*/ 54 h 136"/>
                <a:gd name="T104" fmla="*/ 44 w 136"/>
                <a:gd name="T105" fmla="*/ 44 h 136"/>
                <a:gd name="T106" fmla="*/ 50 w 136"/>
                <a:gd name="T107" fmla="*/ 36 h 136"/>
                <a:gd name="T108" fmla="*/ 58 w 136"/>
                <a:gd name="T109" fmla="*/ 30 h 136"/>
                <a:gd name="T110" fmla="*/ 68 w 136"/>
                <a:gd name="T111" fmla="*/ 28 h 136"/>
                <a:gd name="T112" fmla="*/ 68 w 136"/>
                <a:gd name="T113" fmla="*/ 28 h 136"/>
                <a:gd name="T114" fmla="*/ 78 w 136"/>
                <a:gd name="T115" fmla="*/ 30 h 136"/>
                <a:gd name="T116" fmla="*/ 86 w 136"/>
                <a:gd name="T117" fmla="*/ 36 h 136"/>
                <a:gd name="T118" fmla="*/ 92 w 136"/>
                <a:gd name="T119" fmla="*/ 44 h 136"/>
                <a:gd name="T120" fmla="*/ 94 w 136"/>
                <a:gd name="T121" fmla="*/ 54 h 136"/>
                <a:gd name="T122" fmla="*/ 42 w 136"/>
                <a:gd name="T123" fmla="*/ 5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6" h="136">
                  <a:moveTo>
                    <a:pt x="68" y="0"/>
                  </a:moveTo>
                  <a:lnTo>
                    <a:pt x="68" y="0"/>
                  </a:lnTo>
                  <a:lnTo>
                    <a:pt x="56" y="2"/>
                  </a:lnTo>
                  <a:lnTo>
                    <a:pt x="42" y="6"/>
                  </a:lnTo>
                  <a:lnTo>
                    <a:pt x="30" y="12"/>
                  </a:lnTo>
                  <a:lnTo>
                    <a:pt x="20" y="20"/>
                  </a:lnTo>
                  <a:lnTo>
                    <a:pt x="12" y="30"/>
                  </a:lnTo>
                  <a:lnTo>
                    <a:pt x="6" y="40"/>
                  </a:lnTo>
                  <a:lnTo>
                    <a:pt x="2" y="54"/>
                  </a:lnTo>
                  <a:lnTo>
                    <a:pt x="0" y="68"/>
                  </a:lnTo>
                  <a:lnTo>
                    <a:pt x="0" y="68"/>
                  </a:lnTo>
                  <a:lnTo>
                    <a:pt x="2" y="82"/>
                  </a:lnTo>
                  <a:lnTo>
                    <a:pt x="6" y="96"/>
                  </a:lnTo>
                  <a:lnTo>
                    <a:pt x="12" y="108"/>
                  </a:lnTo>
                  <a:lnTo>
                    <a:pt x="20" y="118"/>
                  </a:lnTo>
                  <a:lnTo>
                    <a:pt x="30" y="126"/>
                  </a:lnTo>
                  <a:lnTo>
                    <a:pt x="42" y="130"/>
                  </a:lnTo>
                  <a:lnTo>
                    <a:pt x="54" y="134"/>
                  </a:lnTo>
                  <a:lnTo>
                    <a:pt x="70" y="136"/>
                  </a:lnTo>
                  <a:lnTo>
                    <a:pt x="70" y="136"/>
                  </a:lnTo>
                  <a:lnTo>
                    <a:pt x="80" y="134"/>
                  </a:lnTo>
                  <a:lnTo>
                    <a:pt x="90" y="134"/>
                  </a:lnTo>
                  <a:lnTo>
                    <a:pt x="100" y="130"/>
                  </a:lnTo>
                  <a:lnTo>
                    <a:pt x="110" y="126"/>
                  </a:lnTo>
                  <a:lnTo>
                    <a:pt x="118" y="120"/>
                  </a:lnTo>
                  <a:lnTo>
                    <a:pt x="124" y="112"/>
                  </a:lnTo>
                  <a:lnTo>
                    <a:pt x="130" y="104"/>
                  </a:lnTo>
                  <a:lnTo>
                    <a:pt x="134" y="94"/>
                  </a:lnTo>
                  <a:lnTo>
                    <a:pt x="94" y="94"/>
                  </a:lnTo>
                  <a:lnTo>
                    <a:pt x="94" y="94"/>
                  </a:lnTo>
                  <a:lnTo>
                    <a:pt x="90" y="100"/>
                  </a:lnTo>
                  <a:lnTo>
                    <a:pt x="84" y="104"/>
                  </a:lnTo>
                  <a:lnTo>
                    <a:pt x="78" y="106"/>
                  </a:lnTo>
                  <a:lnTo>
                    <a:pt x="70" y="108"/>
                  </a:lnTo>
                  <a:lnTo>
                    <a:pt x="70" y="108"/>
                  </a:lnTo>
                  <a:lnTo>
                    <a:pt x="58" y="106"/>
                  </a:lnTo>
                  <a:lnTo>
                    <a:pt x="50" y="100"/>
                  </a:lnTo>
                  <a:lnTo>
                    <a:pt x="44" y="90"/>
                  </a:lnTo>
                  <a:lnTo>
                    <a:pt x="42" y="78"/>
                  </a:lnTo>
                  <a:lnTo>
                    <a:pt x="136" y="78"/>
                  </a:lnTo>
                  <a:lnTo>
                    <a:pt x="136" y="78"/>
                  </a:lnTo>
                  <a:lnTo>
                    <a:pt x="134" y="62"/>
                  </a:lnTo>
                  <a:lnTo>
                    <a:pt x="132" y="48"/>
                  </a:lnTo>
                  <a:lnTo>
                    <a:pt x="128" y="34"/>
                  </a:lnTo>
                  <a:lnTo>
                    <a:pt x="120" y="24"/>
                  </a:lnTo>
                  <a:lnTo>
                    <a:pt x="110" y="14"/>
                  </a:lnTo>
                  <a:lnTo>
                    <a:pt x="98" y="6"/>
                  </a:lnTo>
                  <a:lnTo>
                    <a:pt x="84" y="2"/>
                  </a:lnTo>
                  <a:lnTo>
                    <a:pt x="68" y="0"/>
                  </a:lnTo>
                  <a:lnTo>
                    <a:pt x="68" y="0"/>
                  </a:lnTo>
                  <a:close/>
                  <a:moveTo>
                    <a:pt x="42" y="54"/>
                  </a:moveTo>
                  <a:lnTo>
                    <a:pt x="42" y="54"/>
                  </a:lnTo>
                  <a:lnTo>
                    <a:pt x="44" y="44"/>
                  </a:lnTo>
                  <a:lnTo>
                    <a:pt x="50" y="36"/>
                  </a:lnTo>
                  <a:lnTo>
                    <a:pt x="58" y="30"/>
                  </a:lnTo>
                  <a:lnTo>
                    <a:pt x="68" y="28"/>
                  </a:lnTo>
                  <a:lnTo>
                    <a:pt x="68" y="28"/>
                  </a:lnTo>
                  <a:lnTo>
                    <a:pt x="78" y="30"/>
                  </a:lnTo>
                  <a:lnTo>
                    <a:pt x="86" y="36"/>
                  </a:lnTo>
                  <a:lnTo>
                    <a:pt x="92" y="44"/>
                  </a:lnTo>
                  <a:lnTo>
                    <a:pt x="94" y="54"/>
                  </a:lnTo>
                  <a:lnTo>
                    <a:pt x="42"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 name="Freeform 10"/>
            <p:cNvSpPr>
              <a:spLocks noEditPoints="1"/>
            </p:cNvSpPr>
            <p:nvPr/>
          </p:nvSpPr>
          <p:spPr bwMode="auto">
            <a:xfrm>
              <a:off x="736600" y="6276975"/>
              <a:ext cx="206375" cy="215900"/>
            </a:xfrm>
            <a:custGeom>
              <a:avLst/>
              <a:gdLst>
                <a:gd name="T0" fmla="*/ 124 w 130"/>
                <a:gd name="T1" fmla="*/ 44 h 136"/>
                <a:gd name="T2" fmla="*/ 120 w 130"/>
                <a:gd name="T3" fmla="*/ 22 h 136"/>
                <a:gd name="T4" fmla="*/ 106 w 130"/>
                <a:gd name="T5" fmla="*/ 8 h 136"/>
                <a:gd name="T6" fmla="*/ 88 w 130"/>
                <a:gd name="T7" fmla="*/ 2 h 136"/>
                <a:gd name="T8" fmla="*/ 66 w 130"/>
                <a:gd name="T9" fmla="*/ 0 h 136"/>
                <a:gd name="T10" fmla="*/ 34 w 130"/>
                <a:gd name="T11" fmla="*/ 6 h 136"/>
                <a:gd name="T12" fmla="*/ 24 w 130"/>
                <a:gd name="T13" fmla="*/ 10 h 136"/>
                <a:gd name="T14" fmla="*/ 10 w 130"/>
                <a:gd name="T15" fmla="*/ 22 h 136"/>
                <a:gd name="T16" fmla="*/ 4 w 130"/>
                <a:gd name="T17" fmla="*/ 44 h 136"/>
                <a:gd name="T18" fmla="*/ 44 w 130"/>
                <a:gd name="T19" fmla="*/ 44 h 136"/>
                <a:gd name="T20" fmla="*/ 50 w 130"/>
                <a:gd name="T21" fmla="*/ 32 h 136"/>
                <a:gd name="T22" fmla="*/ 64 w 130"/>
                <a:gd name="T23" fmla="*/ 28 h 136"/>
                <a:gd name="T24" fmla="*/ 72 w 130"/>
                <a:gd name="T25" fmla="*/ 28 h 136"/>
                <a:gd name="T26" fmla="*/ 82 w 130"/>
                <a:gd name="T27" fmla="*/ 34 h 136"/>
                <a:gd name="T28" fmla="*/ 84 w 130"/>
                <a:gd name="T29" fmla="*/ 40 h 136"/>
                <a:gd name="T30" fmla="*/ 82 w 130"/>
                <a:gd name="T31" fmla="*/ 50 h 136"/>
                <a:gd name="T32" fmla="*/ 74 w 130"/>
                <a:gd name="T33" fmla="*/ 52 h 136"/>
                <a:gd name="T34" fmla="*/ 50 w 130"/>
                <a:gd name="T35" fmla="*/ 56 h 136"/>
                <a:gd name="T36" fmla="*/ 26 w 130"/>
                <a:gd name="T37" fmla="*/ 62 h 136"/>
                <a:gd name="T38" fmla="*/ 8 w 130"/>
                <a:gd name="T39" fmla="*/ 74 h 136"/>
                <a:gd name="T40" fmla="*/ 0 w 130"/>
                <a:gd name="T41" fmla="*/ 96 h 136"/>
                <a:gd name="T42" fmla="*/ 0 w 130"/>
                <a:gd name="T43" fmla="*/ 106 h 136"/>
                <a:gd name="T44" fmla="*/ 6 w 130"/>
                <a:gd name="T45" fmla="*/ 120 h 136"/>
                <a:gd name="T46" fmla="*/ 18 w 130"/>
                <a:gd name="T47" fmla="*/ 130 h 136"/>
                <a:gd name="T48" fmla="*/ 34 w 130"/>
                <a:gd name="T49" fmla="*/ 134 h 136"/>
                <a:gd name="T50" fmla="*/ 44 w 130"/>
                <a:gd name="T51" fmla="*/ 136 h 136"/>
                <a:gd name="T52" fmla="*/ 66 w 130"/>
                <a:gd name="T53" fmla="*/ 132 h 136"/>
                <a:gd name="T54" fmla="*/ 86 w 130"/>
                <a:gd name="T55" fmla="*/ 120 h 136"/>
                <a:gd name="T56" fmla="*/ 88 w 130"/>
                <a:gd name="T57" fmla="*/ 132 h 136"/>
                <a:gd name="T58" fmla="*/ 130 w 130"/>
                <a:gd name="T59" fmla="*/ 132 h 136"/>
                <a:gd name="T60" fmla="*/ 126 w 130"/>
                <a:gd name="T61" fmla="*/ 116 h 136"/>
                <a:gd name="T62" fmla="*/ 124 w 130"/>
                <a:gd name="T63" fmla="*/ 44 h 136"/>
                <a:gd name="T64" fmla="*/ 58 w 130"/>
                <a:gd name="T65" fmla="*/ 110 h 136"/>
                <a:gd name="T66" fmla="*/ 46 w 130"/>
                <a:gd name="T67" fmla="*/ 106 h 136"/>
                <a:gd name="T68" fmla="*/ 42 w 130"/>
                <a:gd name="T69" fmla="*/ 96 h 136"/>
                <a:gd name="T70" fmla="*/ 42 w 130"/>
                <a:gd name="T71" fmla="*/ 88 h 136"/>
                <a:gd name="T72" fmla="*/ 52 w 130"/>
                <a:gd name="T73" fmla="*/ 82 h 136"/>
                <a:gd name="T74" fmla="*/ 58 w 130"/>
                <a:gd name="T75" fmla="*/ 78 h 136"/>
                <a:gd name="T76" fmla="*/ 80 w 130"/>
                <a:gd name="T77" fmla="*/ 74 h 136"/>
                <a:gd name="T78" fmla="*/ 84 w 130"/>
                <a:gd name="T79" fmla="*/ 72 h 136"/>
                <a:gd name="T80" fmla="*/ 82 w 130"/>
                <a:gd name="T81" fmla="*/ 96 h 136"/>
                <a:gd name="T82" fmla="*/ 76 w 130"/>
                <a:gd name="T83" fmla="*/ 104 h 136"/>
                <a:gd name="T84" fmla="*/ 66 w 130"/>
                <a:gd name="T85" fmla="*/ 110 h 136"/>
                <a:gd name="T86" fmla="*/ 58 w 130"/>
                <a:gd name="T87" fmla="*/ 11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0" h="136">
                  <a:moveTo>
                    <a:pt x="124" y="44"/>
                  </a:moveTo>
                  <a:lnTo>
                    <a:pt x="124" y="44"/>
                  </a:lnTo>
                  <a:lnTo>
                    <a:pt x="124" y="32"/>
                  </a:lnTo>
                  <a:lnTo>
                    <a:pt x="120" y="22"/>
                  </a:lnTo>
                  <a:lnTo>
                    <a:pt x="114" y="14"/>
                  </a:lnTo>
                  <a:lnTo>
                    <a:pt x="106" y="8"/>
                  </a:lnTo>
                  <a:lnTo>
                    <a:pt x="98" y="4"/>
                  </a:lnTo>
                  <a:lnTo>
                    <a:pt x="88" y="2"/>
                  </a:lnTo>
                  <a:lnTo>
                    <a:pt x="66" y="0"/>
                  </a:lnTo>
                  <a:lnTo>
                    <a:pt x="66" y="0"/>
                  </a:lnTo>
                  <a:lnTo>
                    <a:pt x="44" y="2"/>
                  </a:lnTo>
                  <a:lnTo>
                    <a:pt x="34" y="6"/>
                  </a:lnTo>
                  <a:lnTo>
                    <a:pt x="24" y="10"/>
                  </a:lnTo>
                  <a:lnTo>
                    <a:pt x="24" y="10"/>
                  </a:lnTo>
                  <a:lnTo>
                    <a:pt x="16" y="16"/>
                  </a:lnTo>
                  <a:lnTo>
                    <a:pt x="10" y="22"/>
                  </a:lnTo>
                  <a:lnTo>
                    <a:pt x="6" y="32"/>
                  </a:lnTo>
                  <a:lnTo>
                    <a:pt x="4" y="44"/>
                  </a:lnTo>
                  <a:lnTo>
                    <a:pt x="44" y="44"/>
                  </a:lnTo>
                  <a:lnTo>
                    <a:pt x="44" y="44"/>
                  </a:lnTo>
                  <a:lnTo>
                    <a:pt x="46" y="36"/>
                  </a:lnTo>
                  <a:lnTo>
                    <a:pt x="50" y="32"/>
                  </a:lnTo>
                  <a:lnTo>
                    <a:pt x="56" y="28"/>
                  </a:lnTo>
                  <a:lnTo>
                    <a:pt x="64" y="28"/>
                  </a:lnTo>
                  <a:lnTo>
                    <a:pt x="64" y="28"/>
                  </a:lnTo>
                  <a:lnTo>
                    <a:pt x="72" y="28"/>
                  </a:lnTo>
                  <a:lnTo>
                    <a:pt x="78" y="30"/>
                  </a:lnTo>
                  <a:lnTo>
                    <a:pt x="82" y="34"/>
                  </a:lnTo>
                  <a:lnTo>
                    <a:pt x="84" y="40"/>
                  </a:lnTo>
                  <a:lnTo>
                    <a:pt x="84" y="40"/>
                  </a:lnTo>
                  <a:lnTo>
                    <a:pt x="84" y="46"/>
                  </a:lnTo>
                  <a:lnTo>
                    <a:pt x="82" y="50"/>
                  </a:lnTo>
                  <a:lnTo>
                    <a:pt x="78" y="52"/>
                  </a:lnTo>
                  <a:lnTo>
                    <a:pt x="74" y="52"/>
                  </a:lnTo>
                  <a:lnTo>
                    <a:pt x="74" y="52"/>
                  </a:lnTo>
                  <a:lnTo>
                    <a:pt x="50" y="56"/>
                  </a:lnTo>
                  <a:lnTo>
                    <a:pt x="38" y="58"/>
                  </a:lnTo>
                  <a:lnTo>
                    <a:pt x="26" y="62"/>
                  </a:lnTo>
                  <a:lnTo>
                    <a:pt x="16" y="66"/>
                  </a:lnTo>
                  <a:lnTo>
                    <a:pt x="8" y="74"/>
                  </a:lnTo>
                  <a:lnTo>
                    <a:pt x="2" y="84"/>
                  </a:lnTo>
                  <a:lnTo>
                    <a:pt x="0" y="96"/>
                  </a:lnTo>
                  <a:lnTo>
                    <a:pt x="0" y="96"/>
                  </a:lnTo>
                  <a:lnTo>
                    <a:pt x="0" y="106"/>
                  </a:lnTo>
                  <a:lnTo>
                    <a:pt x="2" y="114"/>
                  </a:lnTo>
                  <a:lnTo>
                    <a:pt x="6" y="120"/>
                  </a:lnTo>
                  <a:lnTo>
                    <a:pt x="12" y="126"/>
                  </a:lnTo>
                  <a:lnTo>
                    <a:pt x="18" y="130"/>
                  </a:lnTo>
                  <a:lnTo>
                    <a:pt x="26" y="134"/>
                  </a:lnTo>
                  <a:lnTo>
                    <a:pt x="34" y="134"/>
                  </a:lnTo>
                  <a:lnTo>
                    <a:pt x="44" y="136"/>
                  </a:lnTo>
                  <a:lnTo>
                    <a:pt x="44" y="136"/>
                  </a:lnTo>
                  <a:lnTo>
                    <a:pt x="54" y="134"/>
                  </a:lnTo>
                  <a:lnTo>
                    <a:pt x="66" y="132"/>
                  </a:lnTo>
                  <a:lnTo>
                    <a:pt x="76" y="128"/>
                  </a:lnTo>
                  <a:lnTo>
                    <a:pt x="86" y="120"/>
                  </a:lnTo>
                  <a:lnTo>
                    <a:pt x="86" y="120"/>
                  </a:lnTo>
                  <a:lnTo>
                    <a:pt x="88" y="132"/>
                  </a:lnTo>
                  <a:lnTo>
                    <a:pt x="130" y="132"/>
                  </a:lnTo>
                  <a:lnTo>
                    <a:pt x="130" y="132"/>
                  </a:lnTo>
                  <a:lnTo>
                    <a:pt x="126" y="124"/>
                  </a:lnTo>
                  <a:lnTo>
                    <a:pt x="126" y="116"/>
                  </a:lnTo>
                  <a:lnTo>
                    <a:pt x="124" y="100"/>
                  </a:lnTo>
                  <a:lnTo>
                    <a:pt x="124" y="44"/>
                  </a:lnTo>
                  <a:close/>
                  <a:moveTo>
                    <a:pt x="58" y="110"/>
                  </a:moveTo>
                  <a:lnTo>
                    <a:pt x="58" y="110"/>
                  </a:lnTo>
                  <a:lnTo>
                    <a:pt x="52" y="108"/>
                  </a:lnTo>
                  <a:lnTo>
                    <a:pt x="46" y="106"/>
                  </a:lnTo>
                  <a:lnTo>
                    <a:pt x="42" y="102"/>
                  </a:lnTo>
                  <a:lnTo>
                    <a:pt x="42" y="96"/>
                  </a:lnTo>
                  <a:lnTo>
                    <a:pt x="42" y="96"/>
                  </a:lnTo>
                  <a:lnTo>
                    <a:pt x="42" y="88"/>
                  </a:lnTo>
                  <a:lnTo>
                    <a:pt x="46" y="84"/>
                  </a:lnTo>
                  <a:lnTo>
                    <a:pt x="52" y="82"/>
                  </a:lnTo>
                  <a:lnTo>
                    <a:pt x="58" y="78"/>
                  </a:lnTo>
                  <a:lnTo>
                    <a:pt x="58" y="78"/>
                  </a:lnTo>
                  <a:lnTo>
                    <a:pt x="72" y="76"/>
                  </a:lnTo>
                  <a:lnTo>
                    <a:pt x="80" y="74"/>
                  </a:lnTo>
                  <a:lnTo>
                    <a:pt x="84" y="72"/>
                  </a:lnTo>
                  <a:lnTo>
                    <a:pt x="84" y="72"/>
                  </a:lnTo>
                  <a:lnTo>
                    <a:pt x="84" y="90"/>
                  </a:lnTo>
                  <a:lnTo>
                    <a:pt x="82" y="96"/>
                  </a:lnTo>
                  <a:lnTo>
                    <a:pt x="80" y="100"/>
                  </a:lnTo>
                  <a:lnTo>
                    <a:pt x="76" y="104"/>
                  </a:lnTo>
                  <a:lnTo>
                    <a:pt x="72" y="108"/>
                  </a:lnTo>
                  <a:lnTo>
                    <a:pt x="66" y="110"/>
                  </a:lnTo>
                  <a:lnTo>
                    <a:pt x="58" y="110"/>
                  </a:lnTo>
                  <a:lnTo>
                    <a:pt x="58"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0" name="Rectangle 11"/>
            <p:cNvSpPr>
              <a:spLocks noChangeArrowheads="1"/>
            </p:cNvSpPr>
            <p:nvPr/>
          </p:nvSpPr>
          <p:spPr bwMode="auto">
            <a:xfrm>
              <a:off x="971550" y="6207125"/>
              <a:ext cx="66675" cy="279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1" name="Freeform 12"/>
            <p:cNvSpPr>
              <a:spLocks/>
            </p:cNvSpPr>
            <p:nvPr/>
          </p:nvSpPr>
          <p:spPr bwMode="auto">
            <a:xfrm>
              <a:off x="1057275" y="6223000"/>
              <a:ext cx="139700" cy="266700"/>
            </a:xfrm>
            <a:custGeom>
              <a:avLst/>
              <a:gdLst>
                <a:gd name="T0" fmla="*/ 62 w 88"/>
                <a:gd name="T1" fmla="*/ 0 h 168"/>
                <a:gd name="T2" fmla="*/ 20 w 88"/>
                <a:gd name="T3" fmla="*/ 0 h 168"/>
                <a:gd name="T4" fmla="*/ 20 w 88"/>
                <a:gd name="T5" fmla="*/ 38 h 168"/>
                <a:gd name="T6" fmla="*/ 0 w 88"/>
                <a:gd name="T7" fmla="*/ 38 h 168"/>
                <a:gd name="T8" fmla="*/ 0 w 88"/>
                <a:gd name="T9" fmla="*/ 66 h 168"/>
                <a:gd name="T10" fmla="*/ 20 w 88"/>
                <a:gd name="T11" fmla="*/ 66 h 168"/>
                <a:gd name="T12" fmla="*/ 20 w 88"/>
                <a:gd name="T13" fmla="*/ 122 h 168"/>
                <a:gd name="T14" fmla="*/ 20 w 88"/>
                <a:gd name="T15" fmla="*/ 122 h 168"/>
                <a:gd name="T16" fmla="*/ 20 w 88"/>
                <a:gd name="T17" fmla="*/ 134 h 168"/>
                <a:gd name="T18" fmla="*/ 22 w 88"/>
                <a:gd name="T19" fmla="*/ 144 h 168"/>
                <a:gd name="T20" fmla="*/ 26 w 88"/>
                <a:gd name="T21" fmla="*/ 152 h 168"/>
                <a:gd name="T22" fmla="*/ 30 w 88"/>
                <a:gd name="T23" fmla="*/ 158 h 168"/>
                <a:gd name="T24" fmla="*/ 36 w 88"/>
                <a:gd name="T25" fmla="*/ 162 h 168"/>
                <a:gd name="T26" fmla="*/ 44 w 88"/>
                <a:gd name="T27" fmla="*/ 164 h 168"/>
                <a:gd name="T28" fmla="*/ 54 w 88"/>
                <a:gd name="T29" fmla="*/ 166 h 168"/>
                <a:gd name="T30" fmla="*/ 66 w 88"/>
                <a:gd name="T31" fmla="*/ 168 h 168"/>
                <a:gd name="T32" fmla="*/ 66 w 88"/>
                <a:gd name="T33" fmla="*/ 168 h 168"/>
                <a:gd name="T34" fmla="*/ 88 w 88"/>
                <a:gd name="T35" fmla="*/ 166 h 168"/>
                <a:gd name="T36" fmla="*/ 88 w 88"/>
                <a:gd name="T37" fmla="*/ 136 h 168"/>
                <a:gd name="T38" fmla="*/ 88 w 88"/>
                <a:gd name="T39" fmla="*/ 136 h 168"/>
                <a:gd name="T40" fmla="*/ 78 w 88"/>
                <a:gd name="T41" fmla="*/ 136 h 168"/>
                <a:gd name="T42" fmla="*/ 78 w 88"/>
                <a:gd name="T43" fmla="*/ 136 h 168"/>
                <a:gd name="T44" fmla="*/ 72 w 88"/>
                <a:gd name="T45" fmla="*/ 136 h 168"/>
                <a:gd name="T46" fmla="*/ 66 w 88"/>
                <a:gd name="T47" fmla="*/ 134 h 168"/>
                <a:gd name="T48" fmla="*/ 64 w 88"/>
                <a:gd name="T49" fmla="*/ 130 h 168"/>
                <a:gd name="T50" fmla="*/ 62 w 88"/>
                <a:gd name="T51" fmla="*/ 124 h 168"/>
                <a:gd name="T52" fmla="*/ 62 w 88"/>
                <a:gd name="T53" fmla="*/ 66 h 168"/>
                <a:gd name="T54" fmla="*/ 88 w 88"/>
                <a:gd name="T55" fmla="*/ 66 h 168"/>
                <a:gd name="T56" fmla="*/ 88 w 88"/>
                <a:gd name="T57" fmla="*/ 38 h 168"/>
                <a:gd name="T58" fmla="*/ 62 w 88"/>
                <a:gd name="T59" fmla="*/ 38 h 168"/>
                <a:gd name="T60" fmla="*/ 62 w 88"/>
                <a:gd name="T6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68">
                  <a:moveTo>
                    <a:pt x="62" y="0"/>
                  </a:moveTo>
                  <a:lnTo>
                    <a:pt x="20" y="0"/>
                  </a:lnTo>
                  <a:lnTo>
                    <a:pt x="20" y="38"/>
                  </a:lnTo>
                  <a:lnTo>
                    <a:pt x="0" y="38"/>
                  </a:lnTo>
                  <a:lnTo>
                    <a:pt x="0" y="66"/>
                  </a:lnTo>
                  <a:lnTo>
                    <a:pt x="20" y="66"/>
                  </a:lnTo>
                  <a:lnTo>
                    <a:pt x="20" y="122"/>
                  </a:lnTo>
                  <a:lnTo>
                    <a:pt x="20" y="122"/>
                  </a:lnTo>
                  <a:lnTo>
                    <a:pt x="20" y="134"/>
                  </a:lnTo>
                  <a:lnTo>
                    <a:pt x="22" y="144"/>
                  </a:lnTo>
                  <a:lnTo>
                    <a:pt x="26" y="152"/>
                  </a:lnTo>
                  <a:lnTo>
                    <a:pt x="30" y="158"/>
                  </a:lnTo>
                  <a:lnTo>
                    <a:pt x="36" y="162"/>
                  </a:lnTo>
                  <a:lnTo>
                    <a:pt x="44" y="164"/>
                  </a:lnTo>
                  <a:lnTo>
                    <a:pt x="54" y="166"/>
                  </a:lnTo>
                  <a:lnTo>
                    <a:pt x="66" y="168"/>
                  </a:lnTo>
                  <a:lnTo>
                    <a:pt x="66" y="168"/>
                  </a:lnTo>
                  <a:lnTo>
                    <a:pt x="88" y="166"/>
                  </a:lnTo>
                  <a:lnTo>
                    <a:pt x="88" y="136"/>
                  </a:lnTo>
                  <a:lnTo>
                    <a:pt x="88" y="136"/>
                  </a:lnTo>
                  <a:lnTo>
                    <a:pt x="78" y="136"/>
                  </a:lnTo>
                  <a:lnTo>
                    <a:pt x="78" y="136"/>
                  </a:lnTo>
                  <a:lnTo>
                    <a:pt x="72" y="136"/>
                  </a:lnTo>
                  <a:lnTo>
                    <a:pt x="66" y="134"/>
                  </a:lnTo>
                  <a:lnTo>
                    <a:pt x="64" y="130"/>
                  </a:lnTo>
                  <a:lnTo>
                    <a:pt x="62" y="124"/>
                  </a:lnTo>
                  <a:lnTo>
                    <a:pt x="62" y="66"/>
                  </a:lnTo>
                  <a:lnTo>
                    <a:pt x="88" y="66"/>
                  </a:lnTo>
                  <a:lnTo>
                    <a:pt x="88" y="38"/>
                  </a:lnTo>
                  <a:lnTo>
                    <a:pt x="62" y="38"/>
                  </a:ln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2" name="Freeform 13"/>
            <p:cNvSpPr>
              <a:spLocks/>
            </p:cNvSpPr>
            <p:nvPr/>
          </p:nvSpPr>
          <p:spPr bwMode="auto">
            <a:xfrm>
              <a:off x="1216025" y="6207125"/>
              <a:ext cx="203200" cy="279400"/>
            </a:xfrm>
            <a:custGeom>
              <a:avLst/>
              <a:gdLst>
                <a:gd name="T0" fmla="*/ 82 w 128"/>
                <a:gd name="T1" fmla="*/ 44 h 176"/>
                <a:gd name="T2" fmla="*/ 82 w 128"/>
                <a:gd name="T3" fmla="*/ 44 h 176"/>
                <a:gd name="T4" fmla="*/ 70 w 128"/>
                <a:gd name="T5" fmla="*/ 46 h 176"/>
                <a:gd name="T6" fmla="*/ 60 w 128"/>
                <a:gd name="T7" fmla="*/ 50 h 176"/>
                <a:gd name="T8" fmla="*/ 50 w 128"/>
                <a:gd name="T9" fmla="*/ 56 h 176"/>
                <a:gd name="T10" fmla="*/ 44 w 128"/>
                <a:gd name="T11" fmla="*/ 66 h 176"/>
                <a:gd name="T12" fmla="*/ 42 w 128"/>
                <a:gd name="T13" fmla="*/ 66 h 176"/>
                <a:gd name="T14" fmla="*/ 42 w 128"/>
                <a:gd name="T15" fmla="*/ 0 h 176"/>
                <a:gd name="T16" fmla="*/ 0 w 128"/>
                <a:gd name="T17" fmla="*/ 0 h 176"/>
                <a:gd name="T18" fmla="*/ 0 w 128"/>
                <a:gd name="T19" fmla="*/ 176 h 176"/>
                <a:gd name="T20" fmla="*/ 42 w 128"/>
                <a:gd name="T21" fmla="*/ 176 h 176"/>
                <a:gd name="T22" fmla="*/ 42 w 128"/>
                <a:gd name="T23" fmla="*/ 106 h 176"/>
                <a:gd name="T24" fmla="*/ 42 w 128"/>
                <a:gd name="T25" fmla="*/ 106 h 176"/>
                <a:gd name="T26" fmla="*/ 44 w 128"/>
                <a:gd name="T27" fmla="*/ 96 h 176"/>
                <a:gd name="T28" fmla="*/ 48 w 128"/>
                <a:gd name="T29" fmla="*/ 88 h 176"/>
                <a:gd name="T30" fmla="*/ 56 w 128"/>
                <a:gd name="T31" fmla="*/ 82 h 176"/>
                <a:gd name="T32" fmla="*/ 60 w 128"/>
                <a:gd name="T33" fmla="*/ 80 h 176"/>
                <a:gd name="T34" fmla="*/ 66 w 128"/>
                <a:gd name="T35" fmla="*/ 78 h 176"/>
                <a:gd name="T36" fmla="*/ 66 w 128"/>
                <a:gd name="T37" fmla="*/ 78 h 176"/>
                <a:gd name="T38" fmla="*/ 72 w 128"/>
                <a:gd name="T39" fmla="*/ 80 h 176"/>
                <a:gd name="T40" fmla="*/ 78 w 128"/>
                <a:gd name="T41" fmla="*/ 82 h 176"/>
                <a:gd name="T42" fmla="*/ 82 w 128"/>
                <a:gd name="T43" fmla="*/ 86 h 176"/>
                <a:gd name="T44" fmla="*/ 84 w 128"/>
                <a:gd name="T45" fmla="*/ 90 h 176"/>
                <a:gd name="T46" fmla="*/ 86 w 128"/>
                <a:gd name="T47" fmla="*/ 102 h 176"/>
                <a:gd name="T48" fmla="*/ 86 w 128"/>
                <a:gd name="T49" fmla="*/ 114 h 176"/>
                <a:gd name="T50" fmla="*/ 86 w 128"/>
                <a:gd name="T51" fmla="*/ 176 h 176"/>
                <a:gd name="T52" fmla="*/ 128 w 128"/>
                <a:gd name="T53" fmla="*/ 176 h 176"/>
                <a:gd name="T54" fmla="*/ 128 w 128"/>
                <a:gd name="T55" fmla="*/ 94 h 176"/>
                <a:gd name="T56" fmla="*/ 128 w 128"/>
                <a:gd name="T57" fmla="*/ 94 h 176"/>
                <a:gd name="T58" fmla="*/ 126 w 128"/>
                <a:gd name="T59" fmla="*/ 78 h 176"/>
                <a:gd name="T60" fmla="*/ 124 w 128"/>
                <a:gd name="T61" fmla="*/ 70 h 176"/>
                <a:gd name="T62" fmla="*/ 120 w 128"/>
                <a:gd name="T63" fmla="*/ 62 h 176"/>
                <a:gd name="T64" fmla="*/ 116 w 128"/>
                <a:gd name="T65" fmla="*/ 56 h 176"/>
                <a:gd name="T66" fmla="*/ 108 w 128"/>
                <a:gd name="T67" fmla="*/ 50 h 176"/>
                <a:gd name="T68" fmla="*/ 96 w 128"/>
                <a:gd name="T69" fmla="*/ 46 h 176"/>
                <a:gd name="T70" fmla="*/ 82 w 128"/>
                <a:gd name="T71" fmla="*/ 44 h 176"/>
                <a:gd name="T72" fmla="*/ 82 w 128"/>
                <a:gd name="T73" fmla="*/ 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76">
                  <a:moveTo>
                    <a:pt x="82" y="44"/>
                  </a:moveTo>
                  <a:lnTo>
                    <a:pt x="82" y="44"/>
                  </a:lnTo>
                  <a:lnTo>
                    <a:pt x="70" y="46"/>
                  </a:lnTo>
                  <a:lnTo>
                    <a:pt x="60" y="50"/>
                  </a:lnTo>
                  <a:lnTo>
                    <a:pt x="50" y="56"/>
                  </a:lnTo>
                  <a:lnTo>
                    <a:pt x="44" y="66"/>
                  </a:lnTo>
                  <a:lnTo>
                    <a:pt x="42" y="66"/>
                  </a:lnTo>
                  <a:lnTo>
                    <a:pt x="42" y="0"/>
                  </a:lnTo>
                  <a:lnTo>
                    <a:pt x="0" y="0"/>
                  </a:lnTo>
                  <a:lnTo>
                    <a:pt x="0" y="176"/>
                  </a:lnTo>
                  <a:lnTo>
                    <a:pt x="42" y="176"/>
                  </a:lnTo>
                  <a:lnTo>
                    <a:pt x="42" y="106"/>
                  </a:lnTo>
                  <a:lnTo>
                    <a:pt x="42" y="106"/>
                  </a:lnTo>
                  <a:lnTo>
                    <a:pt x="44" y="96"/>
                  </a:lnTo>
                  <a:lnTo>
                    <a:pt x="48" y="88"/>
                  </a:lnTo>
                  <a:lnTo>
                    <a:pt x="56" y="82"/>
                  </a:lnTo>
                  <a:lnTo>
                    <a:pt x="60" y="80"/>
                  </a:lnTo>
                  <a:lnTo>
                    <a:pt x="66" y="78"/>
                  </a:lnTo>
                  <a:lnTo>
                    <a:pt x="66" y="78"/>
                  </a:lnTo>
                  <a:lnTo>
                    <a:pt x="72" y="80"/>
                  </a:lnTo>
                  <a:lnTo>
                    <a:pt x="78" y="82"/>
                  </a:lnTo>
                  <a:lnTo>
                    <a:pt x="82" y="86"/>
                  </a:lnTo>
                  <a:lnTo>
                    <a:pt x="84" y="90"/>
                  </a:lnTo>
                  <a:lnTo>
                    <a:pt x="86" y="102"/>
                  </a:lnTo>
                  <a:lnTo>
                    <a:pt x="86" y="114"/>
                  </a:lnTo>
                  <a:lnTo>
                    <a:pt x="86" y="176"/>
                  </a:lnTo>
                  <a:lnTo>
                    <a:pt x="128" y="176"/>
                  </a:lnTo>
                  <a:lnTo>
                    <a:pt x="128" y="94"/>
                  </a:lnTo>
                  <a:lnTo>
                    <a:pt x="128" y="94"/>
                  </a:lnTo>
                  <a:lnTo>
                    <a:pt x="126" y="78"/>
                  </a:lnTo>
                  <a:lnTo>
                    <a:pt x="124" y="70"/>
                  </a:lnTo>
                  <a:lnTo>
                    <a:pt x="120" y="62"/>
                  </a:lnTo>
                  <a:lnTo>
                    <a:pt x="116" y="56"/>
                  </a:lnTo>
                  <a:lnTo>
                    <a:pt x="108" y="50"/>
                  </a:lnTo>
                  <a:lnTo>
                    <a:pt x="96" y="46"/>
                  </a:lnTo>
                  <a:lnTo>
                    <a:pt x="82" y="44"/>
                  </a:lnTo>
                  <a:lnTo>
                    <a:pt x="82"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3" name="Freeform 14"/>
            <p:cNvSpPr>
              <a:spLocks/>
            </p:cNvSpPr>
            <p:nvPr/>
          </p:nvSpPr>
          <p:spPr bwMode="auto">
            <a:xfrm>
              <a:off x="3479800" y="4943475"/>
              <a:ext cx="50800" cy="57150"/>
            </a:xfrm>
            <a:custGeom>
              <a:avLst/>
              <a:gdLst>
                <a:gd name="T0" fmla="*/ 12 w 32"/>
                <a:gd name="T1" fmla="*/ 36 h 36"/>
                <a:gd name="T2" fmla="*/ 18 w 32"/>
                <a:gd name="T3" fmla="*/ 36 h 36"/>
                <a:gd name="T4" fmla="*/ 18 w 32"/>
                <a:gd name="T5" fmla="*/ 6 h 36"/>
                <a:gd name="T6" fmla="*/ 32 w 32"/>
                <a:gd name="T7" fmla="*/ 6 h 36"/>
                <a:gd name="T8" fmla="*/ 32 w 32"/>
                <a:gd name="T9" fmla="*/ 0 h 36"/>
                <a:gd name="T10" fmla="*/ 0 w 32"/>
                <a:gd name="T11" fmla="*/ 0 h 36"/>
                <a:gd name="T12" fmla="*/ 0 w 32"/>
                <a:gd name="T13" fmla="*/ 6 h 36"/>
                <a:gd name="T14" fmla="*/ 12 w 32"/>
                <a:gd name="T15" fmla="*/ 6 h 36"/>
                <a:gd name="T16" fmla="*/ 12 w 32"/>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12" y="36"/>
                  </a:moveTo>
                  <a:lnTo>
                    <a:pt x="18" y="36"/>
                  </a:lnTo>
                  <a:lnTo>
                    <a:pt x="18" y="6"/>
                  </a:lnTo>
                  <a:lnTo>
                    <a:pt x="32" y="6"/>
                  </a:lnTo>
                  <a:lnTo>
                    <a:pt x="32" y="0"/>
                  </a:lnTo>
                  <a:lnTo>
                    <a:pt x="0" y="0"/>
                  </a:lnTo>
                  <a:lnTo>
                    <a:pt x="0" y="6"/>
                  </a:lnTo>
                  <a:lnTo>
                    <a:pt x="12" y="6"/>
                  </a:lnTo>
                  <a:lnTo>
                    <a:pt x="1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4" name="Freeform 15"/>
            <p:cNvSpPr>
              <a:spLocks/>
            </p:cNvSpPr>
            <p:nvPr/>
          </p:nvSpPr>
          <p:spPr bwMode="auto">
            <a:xfrm>
              <a:off x="3540125" y="4943475"/>
              <a:ext cx="63500" cy="57150"/>
            </a:xfrm>
            <a:custGeom>
              <a:avLst/>
              <a:gdLst>
                <a:gd name="T0" fmla="*/ 6 w 40"/>
                <a:gd name="T1" fmla="*/ 6 h 36"/>
                <a:gd name="T2" fmla="*/ 18 w 40"/>
                <a:gd name="T3" fmla="*/ 36 h 36"/>
                <a:gd name="T4" fmla="*/ 24 w 40"/>
                <a:gd name="T5" fmla="*/ 36 h 36"/>
                <a:gd name="T6" fmla="*/ 34 w 40"/>
                <a:gd name="T7" fmla="*/ 6 h 36"/>
                <a:gd name="T8" fmla="*/ 34 w 40"/>
                <a:gd name="T9" fmla="*/ 36 h 36"/>
                <a:gd name="T10" fmla="*/ 40 w 40"/>
                <a:gd name="T11" fmla="*/ 36 h 36"/>
                <a:gd name="T12" fmla="*/ 40 w 40"/>
                <a:gd name="T13" fmla="*/ 0 h 36"/>
                <a:gd name="T14" fmla="*/ 30 w 40"/>
                <a:gd name="T15" fmla="*/ 0 h 36"/>
                <a:gd name="T16" fmla="*/ 20 w 40"/>
                <a:gd name="T17" fmla="*/ 26 h 36"/>
                <a:gd name="T18" fmla="*/ 10 w 40"/>
                <a:gd name="T19" fmla="*/ 0 h 36"/>
                <a:gd name="T20" fmla="*/ 0 w 40"/>
                <a:gd name="T21" fmla="*/ 0 h 36"/>
                <a:gd name="T22" fmla="*/ 0 w 40"/>
                <a:gd name="T23" fmla="*/ 36 h 36"/>
                <a:gd name="T24" fmla="*/ 6 w 40"/>
                <a:gd name="T25" fmla="*/ 36 h 36"/>
                <a:gd name="T26" fmla="*/ 6 w 40"/>
                <a:gd name="T27"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36">
                  <a:moveTo>
                    <a:pt x="6" y="6"/>
                  </a:moveTo>
                  <a:lnTo>
                    <a:pt x="18" y="36"/>
                  </a:lnTo>
                  <a:lnTo>
                    <a:pt x="24" y="36"/>
                  </a:lnTo>
                  <a:lnTo>
                    <a:pt x="34" y="6"/>
                  </a:lnTo>
                  <a:lnTo>
                    <a:pt x="34" y="36"/>
                  </a:lnTo>
                  <a:lnTo>
                    <a:pt x="40" y="36"/>
                  </a:lnTo>
                  <a:lnTo>
                    <a:pt x="40" y="0"/>
                  </a:lnTo>
                  <a:lnTo>
                    <a:pt x="30" y="0"/>
                  </a:lnTo>
                  <a:lnTo>
                    <a:pt x="20" y="26"/>
                  </a:lnTo>
                  <a:lnTo>
                    <a:pt x="10" y="0"/>
                  </a:lnTo>
                  <a:lnTo>
                    <a:pt x="0" y="0"/>
                  </a:lnTo>
                  <a:lnTo>
                    <a:pt x="0" y="36"/>
                  </a:lnTo>
                  <a:lnTo>
                    <a:pt x="6" y="36"/>
                  </a:lnTo>
                  <a:lnTo>
                    <a:pt x="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65" name="Right Triangle 64"/>
          <p:cNvSpPr>
            <a:spLocks noChangeAspect="1"/>
          </p:cNvSpPr>
          <p:nvPr userDrawn="1"/>
        </p:nvSpPr>
        <p:spPr>
          <a:xfrm rot="16200000">
            <a:off x="8595360" y="6309360"/>
            <a:ext cx="548640" cy="548640"/>
          </a:xfrm>
          <a:prstGeom prst="rtTriangle">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black"/>
              </a:solidFill>
            </a:endParaRPr>
          </a:p>
        </p:txBody>
      </p:sp>
      <p:sp>
        <p:nvSpPr>
          <p:cNvPr id="66" name="TextBox 65"/>
          <p:cNvSpPr txBox="1"/>
          <p:nvPr userDrawn="1"/>
        </p:nvSpPr>
        <p:spPr>
          <a:xfrm>
            <a:off x="8750808" y="6565392"/>
            <a:ext cx="371907" cy="276999"/>
          </a:xfrm>
          <a:prstGeom prst="rect">
            <a:avLst/>
          </a:prstGeom>
          <a:noFill/>
        </p:spPr>
        <p:txBody>
          <a:bodyPr wrap="square" lIns="0" tIns="45720" bIns="45720" rtlCol="0">
            <a:noAutofit/>
          </a:bodyPr>
          <a:lstStyle/>
          <a:p>
            <a:pPr algn="r"/>
            <a:fld id="{C9E378D0-1123-4A2F-B616-8D9E05FF92D2}" type="slidenum">
              <a:rPr lang="en-US" sz="1200" spc="-40" smtClean="0">
                <a:solidFill>
                  <a:prstClr val="white"/>
                </a:solidFill>
                <a:latin typeface="Franklin Gothic Medium Cond"/>
              </a:rPr>
              <a:pPr algn="r"/>
              <a:t>‹#›</a:t>
            </a:fld>
            <a:endParaRPr lang="en-US" sz="1200" spc="-40" dirty="0">
              <a:solidFill>
                <a:prstClr val="white"/>
              </a:solidFill>
              <a:latin typeface="Franklin Gothic Medium Cond"/>
            </a:endParaRPr>
          </a:p>
        </p:txBody>
      </p:sp>
    </p:spTree>
    <p:extLst>
      <p:ext uri="{BB962C8B-B14F-4D97-AF65-F5344CB8AC3E}">
        <p14:creationId xmlns:p14="http://schemas.microsoft.com/office/powerpoint/2010/main" val="952875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Picture + Title">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914400"/>
          </a:xfrm>
          <a:prstGeom prst="rect">
            <a:avLst/>
          </a:prstGeom>
          <a:noFill/>
          <a:ln>
            <a:noFill/>
          </a:ln>
        </p:spPr>
      </p:pic>
      <p:sp>
        <p:nvSpPr>
          <p:cNvPr id="2" name="Title 1"/>
          <p:cNvSpPr>
            <a:spLocks noGrp="1"/>
          </p:cNvSpPr>
          <p:nvPr>
            <p:ph type="title"/>
          </p:nvPr>
        </p:nvSpPr>
        <p:spPr>
          <a:xfrm>
            <a:off x="457200" y="1188720"/>
            <a:ext cx="8229600" cy="548640"/>
          </a:xfrm>
        </p:spPr>
        <p:txBody>
          <a:bodyPr anchor="b">
            <a:normAutofit/>
          </a:bodyPr>
          <a:lstStyle>
            <a:lvl1pPr>
              <a:defRPr sz="3600">
                <a:solidFill>
                  <a:schemeClr val="tx2"/>
                </a:solidFill>
              </a:defRPr>
            </a:lvl1pPr>
          </a:lstStyle>
          <a:p>
            <a:r>
              <a:rPr lang="en-US" smtClean="0"/>
              <a:t>Click to edit Master title style</a:t>
            </a:r>
            <a:endParaRPr lang="en-US" dirty="0"/>
          </a:p>
        </p:txBody>
      </p:sp>
      <p:sp>
        <p:nvSpPr>
          <p:cNvPr id="5" name="Content Placeholder 4"/>
          <p:cNvSpPr>
            <a:spLocks noGrp="1"/>
          </p:cNvSpPr>
          <p:nvPr>
            <p:ph sz="quarter" idx="10" hasCustomPrompt="1"/>
          </p:nvPr>
        </p:nvSpPr>
        <p:spPr>
          <a:xfrm>
            <a:off x="731520" y="1920240"/>
            <a:ext cx="7680960" cy="4206240"/>
          </a:xfrm>
        </p:spPr>
        <p:txBody>
          <a:bodyPr/>
          <a:lstStyle>
            <a:lvl1pPr marL="0" indent="0" algn="ctr">
              <a:buNone/>
              <a:defRPr/>
            </a:lvl1pPr>
          </a:lstStyle>
          <a:p>
            <a:pPr lvl="0"/>
            <a:r>
              <a:rPr lang="en-US" dirty="0" smtClean="0"/>
              <a:t>Click photo icon (bottom left icon) to add image</a:t>
            </a:r>
          </a:p>
        </p:txBody>
      </p:sp>
      <p:sp>
        <p:nvSpPr>
          <p:cNvPr id="39" name="Rectangle 38"/>
          <p:cNvSpPr/>
          <p:nvPr/>
        </p:nvSpPr>
        <p:spPr>
          <a:xfrm flipV="1">
            <a:off x="0" y="822960"/>
            <a:ext cx="9144000" cy="91440"/>
          </a:xfrm>
          <a:prstGeom prst="rect">
            <a:avLst/>
          </a:prstGeom>
          <a:solidFill>
            <a:schemeClr val="accent3">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black"/>
              </a:solidFill>
            </a:endParaRPr>
          </a:p>
        </p:txBody>
      </p:sp>
      <p:grpSp>
        <p:nvGrpSpPr>
          <p:cNvPr id="52" name="Group 51"/>
          <p:cNvGrpSpPr>
            <a:grpSpLocks noChangeAspect="1"/>
          </p:cNvGrpSpPr>
          <p:nvPr userDrawn="1"/>
        </p:nvGrpSpPr>
        <p:grpSpPr>
          <a:xfrm>
            <a:off x="7896792" y="6472678"/>
            <a:ext cx="640080" cy="294678"/>
            <a:chOff x="238125" y="4943475"/>
            <a:chExt cx="3365500" cy="1549400"/>
          </a:xfrm>
          <a:solidFill>
            <a:schemeClr val="bg2"/>
          </a:solidFill>
        </p:grpSpPr>
        <p:sp>
          <p:nvSpPr>
            <p:cNvPr id="53" name="Freeform 5"/>
            <p:cNvSpPr>
              <a:spLocks/>
            </p:cNvSpPr>
            <p:nvPr/>
          </p:nvSpPr>
          <p:spPr bwMode="auto">
            <a:xfrm>
              <a:off x="2482850" y="4943475"/>
              <a:ext cx="1120775" cy="1120775"/>
            </a:xfrm>
            <a:custGeom>
              <a:avLst/>
              <a:gdLst>
                <a:gd name="T0" fmla="*/ 662 w 706"/>
                <a:gd name="T1" fmla="*/ 308 h 706"/>
                <a:gd name="T2" fmla="*/ 706 w 706"/>
                <a:gd name="T3" fmla="*/ 264 h 706"/>
                <a:gd name="T4" fmla="*/ 706 w 706"/>
                <a:gd name="T5" fmla="*/ 132 h 706"/>
                <a:gd name="T6" fmla="*/ 574 w 706"/>
                <a:gd name="T7" fmla="*/ 0 h 706"/>
                <a:gd name="T8" fmla="*/ 132 w 706"/>
                <a:gd name="T9" fmla="*/ 0 h 706"/>
                <a:gd name="T10" fmla="*/ 0 w 706"/>
                <a:gd name="T11" fmla="*/ 132 h 706"/>
                <a:gd name="T12" fmla="*/ 0 w 706"/>
                <a:gd name="T13" fmla="*/ 308 h 706"/>
                <a:gd name="T14" fmla="*/ 0 w 706"/>
                <a:gd name="T15" fmla="*/ 574 h 706"/>
                <a:gd name="T16" fmla="*/ 132 w 706"/>
                <a:gd name="T17" fmla="*/ 706 h 706"/>
                <a:gd name="T18" fmla="*/ 574 w 706"/>
                <a:gd name="T19" fmla="*/ 706 h 706"/>
                <a:gd name="T20" fmla="*/ 706 w 706"/>
                <a:gd name="T21" fmla="*/ 574 h 706"/>
                <a:gd name="T22" fmla="*/ 706 w 706"/>
                <a:gd name="T23" fmla="*/ 442 h 706"/>
                <a:gd name="T24" fmla="*/ 662 w 706"/>
                <a:gd name="T25" fmla="*/ 396 h 706"/>
                <a:gd name="T26" fmla="*/ 442 w 706"/>
                <a:gd name="T27" fmla="*/ 396 h 706"/>
                <a:gd name="T28" fmla="*/ 442 w 706"/>
                <a:gd name="T29" fmla="*/ 442 h 706"/>
                <a:gd name="T30" fmla="*/ 264 w 706"/>
                <a:gd name="T31" fmla="*/ 442 h 706"/>
                <a:gd name="T32" fmla="*/ 264 w 706"/>
                <a:gd name="T33" fmla="*/ 264 h 706"/>
                <a:gd name="T34" fmla="*/ 442 w 706"/>
                <a:gd name="T35" fmla="*/ 264 h 706"/>
                <a:gd name="T36" fmla="*/ 442 w 706"/>
                <a:gd name="T37" fmla="*/ 308 h 706"/>
                <a:gd name="T38" fmla="*/ 662 w 706"/>
                <a:gd name="T39" fmla="*/ 30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6" h="706">
                  <a:moveTo>
                    <a:pt x="662" y="308"/>
                  </a:moveTo>
                  <a:lnTo>
                    <a:pt x="706" y="264"/>
                  </a:lnTo>
                  <a:lnTo>
                    <a:pt x="706" y="132"/>
                  </a:lnTo>
                  <a:lnTo>
                    <a:pt x="574" y="0"/>
                  </a:lnTo>
                  <a:lnTo>
                    <a:pt x="132" y="0"/>
                  </a:lnTo>
                  <a:lnTo>
                    <a:pt x="0" y="132"/>
                  </a:lnTo>
                  <a:lnTo>
                    <a:pt x="0" y="308"/>
                  </a:lnTo>
                  <a:lnTo>
                    <a:pt x="0" y="574"/>
                  </a:lnTo>
                  <a:lnTo>
                    <a:pt x="132" y="706"/>
                  </a:lnTo>
                  <a:lnTo>
                    <a:pt x="574" y="706"/>
                  </a:lnTo>
                  <a:lnTo>
                    <a:pt x="706" y="574"/>
                  </a:lnTo>
                  <a:lnTo>
                    <a:pt x="706" y="442"/>
                  </a:lnTo>
                  <a:lnTo>
                    <a:pt x="662" y="396"/>
                  </a:lnTo>
                  <a:lnTo>
                    <a:pt x="442" y="396"/>
                  </a:lnTo>
                  <a:lnTo>
                    <a:pt x="442" y="442"/>
                  </a:lnTo>
                  <a:lnTo>
                    <a:pt x="264" y="442"/>
                  </a:lnTo>
                  <a:lnTo>
                    <a:pt x="264" y="264"/>
                  </a:lnTo>
                  <a:lnTo>
                    <a:pt x="442" y="264"/>
                  </a:lnTo>
                  <a:lnTo>
                    <a:pt x="442" y="308"/>
                  </a:lnTo>
                  <a:lnTo>
                    <a:pt x="662" y="3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 name="Freeform 6"/>
            <p:cNvSpPr>
              <a:spLocks/>
            </p:cNvSpPr>
            <p:nvPr/>
          </p:nvSpPr>
          <p:spPr bwMode="auto">
            <a:xfrm>
              <a:off x="238125" y="4943475"/>
              <a:ext cx="1120775" cy="1120775"/>
            </a:xfrm>
            <a:custGeom>
              <a:avLst/>
              <a:gdLst>
                <a:gd name="T0" fmla="*/ 220 w 706"/>
                <a:gd name="T1" fmla="*/ 706 h 706"/>
                <a:gd name="T2" fmla="*/ 266 w 706"/>
                <a:gd name="T3" fmla="*/ 662 h 706"/>
                <a:gd name="T4" fmla="*/ 266 w 706"/>
                <a:gd name="T5" fmla="*/ 486 h 706"/>
                <a:gd name="T6" fmla="*/ 486 w 706"/>
                <a:gd name="T7" fmla="*/ 706 h 706"/>
                <a:gd name="T8" fmla="*/ 662 w 706"/>
                <a:gd name="T9" fmla="*/ 706 h 706"/>
                <a:gd name="T10" fmla="*/ 706 w 706"/>
                <a:gd name="T11" fmla="*/ 662 h 706"/>
                <a:gd name="T12" fmla="*/ 706 w 706"/>
                <a:gd name="T13" fmla="*/ 44 h 706"/>
                <a:gd name="T14" fmla="*/ 662 w 706"/>
                <a:gd name="T15" fmla="*/ 0 h 706"/>
                <a:gd name="T16" fmla="*/ 486 w 706"/>
                <a:gd name="T17" fmla="*/ 0 h 706"/>
                <a:gd name="T18" fmla="*/ 442 w 706"/>
                <a:gd name="T19" fmla="*/ 44 h 706"/>
                <a:gd name="T20" fmla="*/ 442 w 706"/>
                <a:gd name="T21" fmla="*/ 220 h 706"/>
                <a:gd name="T22" fmla="*/ 220 w 706"/>
                <a:gd name="T23" fmla="*/ 0 h 706"/>
                <a:gd name="T24" fmla="*/ 44 w 706"/>
                <a:gd name="T25" fmla="*/ 0 h 706"/>
                <a:gd name="T26" fmla="*/ 0 w 706"/>
                <a:gd name="T27" fmla="*/ 44 h 706"/>
                <a:gd name="T28" fmla="*/ 0 w 706"/>
                <a:gd name="T29" fmla="*/ 662 h 706"/>
                <a:gd name="T30" fmla="*/ 44 w 706"/>
                <a:gd name="T31" fmla="*/ 706 h 706"/>
                <a:gd name="T32" fmla="*/ 220 w 706"/>
                <a:gd name="T33"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6" h="706">
                  <a:moveTo>
                    <a:pt x="220" y="706"/>
                  </a:moveTo>
                  <a:lnTo>
                    <a:pt x="266" y="662"/>
                  </a:lnTo>
                  <a:lnTo>
                    <a:pt x="266" y="486"/>
                  </a:lnTo>
                  <a:lnTo>
                    <a:pt x="486" y="706"/>
                  </a:lnTo>
                  <a:lnTo>
                    <a:pt x="662" y="706"/>
                  </a:lnTo>
                  <a:lnTo>
                    <a:pt x="706" y="662"/>
                  </a:lnTo>
                  <a:lnTo>
                    <a:pt x="706" y="44"/>
                  </a:lnTo>
                  <a:lnTo>
                    <a:pt x="662" y="0"/>
                  </a:lnTo>
                  <a:lnTo>
                    <a:pt x="486" y="0"/>
                  </a:lnTo>
                  <a:lnTo>
                    <a:pt x="442" y="44"/>
                  </a:lnTo>
                  <a:lnTo>
                    <a:pt x="442" y="220"/>
                  </a:lnTo>
                  <a:lnTo>
                    <a:pt x="220" y="0"/>
                  </a:lnTo>
                  <a:lnTo>
                    <a:pt x="44" y="0"/>
                  </a:lnTo>
                  <a:lnTo>
                    <a:pt x="0" y="44"/>
                  </a:lnTo>
                  <a:lnTo>
                    <a:pt x="0" y="662"/>
                  </a:lnTo>
                  <a:lnTo>
                    <a:pt x="44" y="706"/>
                  </a:lnTo>
                  <a:lnTo>
                    <a:pt x="220" y="7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 name="Freeform 7"/>
            <p:cNvSpPr>
              <a:spLocks/>
            </p:cNvSpPr>
            <p:nvPr/>
          </p:nvSpPr>
          <p:spPr bwMode="auto">
            <a:xfrm>
              <a:off x="1358900" y="4943475"/>
              <a:ext cx="1123950" cy="1120775"/>
            </a:xfrm>
            <a:custGeom>
              <a:avLst/>
              <a:gdLst>
                <a:gd name="T0" fmla="*/ 708 w 708"/>
                <a:gd name="T1" fmla="*/ 44 h 706"/>
                <a:gd name="T2" fmla="*/ 664 w 708"/>
                <a:gd name="T3" fmla="*/ 0 h 706"/>
                <a:gd name="T4" fmla="*/ 486 w 708"/>
                <a:gd name="T5" fmla="*/ 0 h 706"/>
                <a:gd name="T6" fmla="*/ 442 w 708"/>
                <a:gd name="T7" fmla="*/ 44 h 706"/>
                <a:gd name="T8" fmla="*/ 442 w 708"/>
                <a:gd name="T9" fmla="*/ 132 h 706"/>
                <a:gd name="T10" fmla="*/ 354 w 708"/>
                <a:gd name="T11" fmla="*/ 220 h 706"/>
                <a:gd name="T12" fmla="*/ 266 w 708"/>
                <a:gd name="T13" fmla="*/ 132 h 706"/>
                <a:gd name="T14" fmla="*/ 266 w 708"/>
                <a:gd name="T15" fmla="*/ 44 h 706"/>
                <a:gd name="T16" fmla="*/ 222 w 708"/>
                <a:gd name="T17" fmla="*/ 0 h 706"/>
                <a:gd name="T18" fmla="*/ 46 w 708"/>
                <a:gd name="T19" fmla="*/ 0 h 706"/>
                <a:gd name="T20" fmla="*/ 0 w 708"/>
                <a:gd name="T21" fmla="*/ 44 h 706"/>
                <a:gd name="T22" fmla="*/ 0 w 708"/>
                <a:gd name="T23" fmla="*/ 308 h 706"/>
                <a:gd name="T24" fmla="*/ 222 w 708"/>
                <a:gd name="T25" fmla="*/ 530 h 706"/>
                <a:gd name="T26" fmla="*/ 222 w 708"/>
                <a:gd name="T27" fmla="*/ 662 h 706"/>
                <a:gd name="T28" fmla="*/ 266 w 708"/>
                <a:gd name="T29" fmla="*/ 706 h 706"/>
                <a:gd name="T30" fmla="*/ 442 w 708"/>
                <a:gd name="T31" fmla="*/ 706 h 706"/>
                <a:gd name="T32" fmla="*/ 486 w 708"/>
                <a:gd name="T33" fmla="*/ 662 h 706"/>
                <a:gd name="T34" fmla="*/ 486 w 708"/>
                <a:gd name="T35" fmla="*/ 530 h 706"/>
                <a:gd name="T36" fmla="*/ 708 w 708"/>
                <a:gd name="T37" fmla="*/ 308 h 706"/>
                <a:gd name="T38" fmla="*/ 708 w 708"/>
                <a:gd name="T39" fmla="*/ 132 h 706"/>
                <a:gd name="T40" fmla="*/ 708 w 708"/>
                <a:gd name="T41" fmla="*/ 44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8" h="706">
                  <a:moveTo>
                    <a:pt x="708" y="44"/>
                  </a:moveTo>
                  <a:lnTo>
                    <a:pt x="664" y="0"/>
                  </a:lnTo>
                  <a:lnTo>
                    <a:pt x="486" y="0"/>
                  </a:lnTo>
                  <a:lnTo>
                    <a:pt x="442" y="44"/>
                  </a:lnTo>
                  <a:lnTo>
                    <a:pt x="442" y="132"/>
                  </a:lnTo>
                  <a:lnTo>
                    <a:pt x="354" y="220"/>
                  </a:lnTo>
                  <a:lnTo>
                    <a:pt x="266" y="132"/>
                  </a:lnTo>
                  <a:lnTo>
                    <a:pt x="266" y="44"/>
                  </a:lnTo>
                  <a:lnTo>
                    <a:pt x="222" y="0"/>
                  </a:lnTo>
                  <a:lnTo>
                    <a:pt x="46" y="0"/>
                  </a:lnTo>
                  <a:lnTo>
                    <a:pt x="0" y="44"/>
                  </a:lnTo>
                  <a:lnTo>
                    <a:pt x="0" y="308"/>
                  </a:lnTo>
                  <a:lnTo>
                    <a:pt x="222" y="530"/>
                  </a:lnTo>
                  <a:lnTo>
                    <a:pt x="222" y="662"/>
                  </a:lnTo>
                  <a:lnTo>
                    <a:pt x="266" y="706"/>
                  </a:lnTo>
                  <a:lnTo>
                    <a:pt x="442" y="706"/>
                  </a:lnTo>
                  <a:lnTo>
                    <a:pt x="486" y="662"/>
                  </a:lnTo>
                  <a:lnTo>
                    <a:pt x="486" y="530"/>
                  </a:lnTo>
                  <a:lnTo>
                    <a:pt x="708" y="308"/>
                  </a:lnTo>
                  <a:lnTo>
                    <a:pt x="708" y="132"/>
                  </a:lnTo>
                  <a:lnTo>
                    <a:pt x="708"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 name="Freeform 8"/>
            <p:cNvSpPr>
              <a:spLocks/>
            </p:cNvSpPr>
            <p:nvPr/>
          </p:nvSpPr>
          <p:spPr bwMode="auto">
            <a:xfrm>
              <a:off x="241300" y="6207125"/>
              <a:ext cx="241300" cy="279400"/>
            </a:xfrm>
            <a:custGeom>
              <a:avLst/>
              <a:gdLst>
                <a:gd name="T0" fmla="*/ 106 w 152"/>
                <a:gd name="T1" fmla="*/ 64 h 176"/>
                <a:gd name="T2" fmla="*/ 46 w 152"/>
                <a:gd name="T3" fmla="*/ 64 h 176"/>
                <a:gd name="T4" fmla="*/ 46 w 152"/>
                <a:gd name="T5" fmla="*/ 0 h 176"/>
                <a:gd name="T6" fmla="*/ 0 w 152"/>
                <a:gd name="T7" fmla="*/ 0 h 176"/>
                <a:gd name="T8" fmla="*/ 0 w 152"/>
                <a:gd name="T9" fmla="*/ 176 h 176"/>
                <a:gd name="T10" fmla="*/ 46 w 152"/>
                <a:gd name="T11" fmla="*/ 176 h 176"/>
                <a:gd name="T12" fmla="*/ 46 w 152"/>
                <a:gd name="T13" fmla="*/ 104 h 176"/>
                <a:gd name="T14" fmla="*/ 106 w 152"/>
                <a:gd name="T15" fmla="*/ 104 h 176"/>
                <a:gd name="T16" fmla="*/ 106 w 152"/>
                <a:gd name="T17" fmla="*/ 176 h 176"/>
                <a:gd name="T18" fmla="*/ 152 w 152"/>
                <a:gd name="T19" fmla="*/ 176 h 176"/>
                <a:gd name="T20" fmla="*/ 152 w 152"/>
                <a:gd name="T21" fmla="*/ 0 h 176"/>
                <a:gd name="T22" fmla="*/ 106 w 152"/>
                <a:gd name="T23" fmla="*/ 0 h 176"/>
                <a:gd name="T24" fmla="*/ 106 w 152"/>
                <a:gd name="T25" fmla="*/ 6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76">
                  <a:moveTo>
                    <a:pt x="106" y="64"/>
                  </a:moveTo>
                  <a:lnTo>
                    <a:pt x="46" y="64"/>
                  </a:lnTo>
                  <a:lnTo>
                    <a:pt x="46" y="0"/>
                  </a:lnTo>
                  <a:lnTo>
                    <a:pt x="0" y="0"/>
                  </a:lnTo>
                  <a:lnTo>
                    <a:pt x="0" y="176"/>
                  </a:lnTo>
                  <a:lnTo>
                    <a:pt x="46" y="176"/>
                  </a:lnTo>
                  <a:lnTo>
                    <a:pt x="46" y="104"/>
                  </a:lnTo>
                  <a:lnTo>
                    <a:pt x="106" y="104"/>
                  </a:lnTo>
                  <a:lnTo>
                    <a:pt x="106" y="176"/>
                  </a:lnTo>
                  <a:lnTo>
                    <a:pt x="152" y="176"/>
                  </a:lnTo>
                  <a:lnTo>
                    <a:pt x="152" y="0"/>
                  </a:lnTo>
                  <a:lnTo>
                    <a:pt x="106" y="0"/>
                  </a:lnTo>
                  <a:lnTo>
                    <a:pt x="106"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 name="Freeform 9"/>
            <p:cNvSpPr>
              <a:spLocks noEditPoints="1"/>
            </p:cNvSpPr>
            <p:nvPr/>
          </p:nvSpPr>
          <p:spPr bwMode="auto">
            <a:xfrm>
              <a:off x="508000" y="6276975"/>
              <a:ext cx="215900" cy="215900"/>
            </a:xfrm>
            <a:custGeom>
              <a:avLst/>
              <a:gdLst>
                <a:gd name="T0" fmla="*/ 68 w 136"/>
                <a:gd name="T1" fmla="*/ 0 h 136"/>
                <a:gd name="T2" fmla="*/ 68 w 136"/>
                <a:gd name="T3" fmla="*/ 0 h 136"/>
                <a:gd name="T4" fmla="*/ 56 w 136"/>
                <a:gd name="T5" fmla="*/ 2 h 136"/>
                <a:gd name="T6" fmla="*/ 42 w 136"/>
                <a:gd name="T7" fmla="*/ 6 h 136"/>
                <a:gd name="T8" fmla="*/ 30 w 136"/>
                <a:gd name="T9" fmla="*/ 12 h 136"/>
                <a:gd name="T10" fmla="*/ 20 w 136"/>
                <a:gd name="T11" fmla="*/ 20 h 136"/>
                <a:gd name="T12" fmla="*/ 12 w 136"/>
                <a:gd name="T13" fmla="*/ 30 h 136"/>
                <a:gd name="T14" fmla="*/ 6 w 136"/>
                <a:gd name="T15" fmla="*/ 40 h 136"/>
                <a:gd name="T16" fmla="*/ 2 w 136"/>
                <a:gd name="T17" fmla="*/ 54 h 136"/>
                <a:gd name="T18" fmla="*/ 0 w 136"/>
                <a:gd name="T19" fmla="*/ 68 h 136"/>
                <a:gd name="T20" fmla="*/ 0 w 136"/>
                <a:gd name="T21" fmla="*/ 68 h 136"/>
                <a:gd name="T22" fmla="*/ 2 w 136"/>
                <a:gd name="T23" fmla="*/ 82 h 136"/>
                <a:gd name="T24" fmla="*/ 6 w 136"/>
                <a:gd name="T25" fmla="*/ 96 h 136"/>
                <a:gd name="T26" fmla="*/ 12 w 136"/>
                <a:gd name="T27" fmla="*/ 108 h 136"/>
                <a:gd name="T28" fmla="*/ 20 w 136"/>
                <a:gd name="T29" fmla="*/ 118 h 136"/>
                <a:gd name="T30" fmla="*/ 30 w 136"/>
                <a:gd name="T31" fmla="*/ 126 h 136"/>
                <a:gd name="T32" fmla="*/ 42 w 136"/>
                <a:gd name="T33" fmla="*/ 130 h 136"/>
                <a:gd name="T34" fmla="*/ 54 w 136"/>
                <a:gd name="T35" fmla="*/ 134 h 136"/>
                <a:gd name="T36" fmla="*/ 70 w 136"/>
                <a:gd name="T37" fmla="*/ 136 h 136"/>
                <a:gd name="T38" fmla="*/ 70 w 136"/>
                <a:gd name="T39" fmla="*/ 136 h 136"/>
                <a:gd name="T40" fmla="*/ 80 w 136"/>
                <a:gd name="T41" fmla="*/ 134 h 136"/>
                <a:gd name="T42" fmla="*/ 90 w 136"/>
                <a:gd name="T43" fmla="*/ 134 h 136"/>
                <a:gd name="T44" fmla="*/ 100 w 136"/>
                <a:gd name="T45" fmla="*/ 130 h 136"/>
                <a:gd name="T46" fmla="*/ 110 w 136"/>
                <a:gd name="T47" fmla="*/ 126 h 136"/>
                <a:gd name="T48" fmla="*/ 118 w 136"/>
                <a:gd name="T49" fmla="*/ 120 h 136"/>
                <a:gd name="T50" fmla="*/ 124 w 136"/>
                <a:gd name="T51" fmla="*/ 112 h 136"/>
                <a:gd name="T52" fmla="*/ 130 w 136"/>
                <a:gd name="T53" fmla="*/ 104 h 136"/>
                <a:gd name="T54" fmla="*/ 134 w 136"/>
                <a:gd name="T55" fmla="*/ 94 h 136"/>
                <a:gd name="T56" fmla="*/ 94 w 136"/>
                <a:gd name="T57" fmla="*/ 94 h 136"/>
                <a:gd name="T58" fmla="*/ 94 w 136"/>
                <a:gd name="T59" fmla="*/ 94 h 136"/>
                <a:gd name="T60" fmla="*/ 90 w 136"/>
                <a:gd name="T61" fmla="*/ 100 h 136"/>
                <a:gd name="T62" fmla="*/ 84 w 136"/>
                <a:gd name="T63" fmla="*/ 104 h 136"/>
                <a:gd name="T64" fmla="*/ 78 w 136"/>
                <a:gd name="T65" fmla="*/ 106 h 136"/>
                <a:gd name="T66" fmla="*/ 70 w 136"/>
                <a:gd name="T67" fmla="*/ 108 h 136"/>
                <a:gd name="T68" fmla="*/ 70 w 136"/>
                <a:gd name="T69" fmla="*/ 108 h 136"/>
                <a:gd name="T70" fmla="*/ 58 w 136"/>
                <a:gd name="T71" fmla="*/ 106 h 136"/>
                <a:gd name="T72" fmla="*/ 50 w 136"/>
                <a:gd name="T73" fmla="*/ 100 h 136"/>
                <a:gd name="T74" fmla="*/ 44 w 136"/>
                <a:gd name="T75" fmla="*/ 90 h 136"/>
                <a:gd name="T76" fmla="*/ 42 w 136"/>
                <a:gd name="T77" fmla="*/ 78 h 136"/>
                <a:gd name="T78" fmla="*/ 136 w 136"/>
                <a:gd name="T79" fmla="*/ 78 h 136"/>
                <a:gd name="T80" fmla="*/ 136 w 136"/>
                <a:gd name="T81" fmla="*/ 78 h 136"/>
                <a:gd name="T82" fmla="*/ 134 w 136"/>
                <a:gd name="T83" fmla="*/ 62 h 136"/>
                <a:gd name="T84" fmla="*/ 132 w 136"/>
                <a:gd name="T85" fmla="*/ 48 h 136"/>
                <a:gd name="T86" fmla="*/ 128 w 136"/>
                <a:gd name="T87" fmla="*/ 34 h 136"/>
                <a:gd name="T88" fmla="*/ 120 w 136"/>
                <a:gd name="T89" fmla="*/ 24 h 136"/>
                <a:gd name="T90" fmla="*/ 110 w 136"/>
                <a:gd name="T91" fmla="*/ 14 h 136"/>
                <a:gd name="T92" fmla="*/ 98 w 136"/>
                <a:gd name="T93" fmla="*/ 6 h 136"/>
                <a:gd name="T94" fmla="*/ 84 w 136"/>
                <a:gd name="T95" fmla="*/ 2 h 136"/>
                <a:gd name="T96" fmla="*/ 68 w 136"/>
                <a:gd name="T97" fmla="*/ 0 h 136"/>
                <a:gd name="T98" fmla="*/ 68 w 136"/>
                <a:gd name="T99" fmla="*/ 0 h 136"/>
                <a:gd name="T100" fmla="*/ 42 w 136"/>
                <a:gd name="T101" fmla="*/ 54 h 136"/>
                <a:gd name="T102" fmla="*/ 42 w 136"/>
                <a:gd name="T103" fmla="*/ 54 h 136"/>
                <a:gd name="T104" fmla="*/ 44 w 136"/>
                <a:gd name="T105" fmla="*/ 44 h 136"/>
                <a:gd name="T106" fmla="*/ 50 w 136"/>
                <a:gd name="T107" fmla="*/ 36 h 136"/>
                <a:gd name="T108" fmla="*/ 58 w 136"/>
                <a:gd name="T109" fmla="*/ 30 h 136"/>
                <a:gd name="T110" fmla="*/ 68 w 136"/>
                <a:gd name="T111" fmla="*/ 28 h 136"/>
                <a:gd name="T112" fmla="*/ 68 w 136"/>
                <a:gd name="T113" fmla="*/ 28 h 136"/>
                <a:gd name="T114" fmla="*/ 78 w 136"/>
                <a:gd name="T115" fmla="*/ 30 h 136"/>
                <a:gd name="T116" fmla="*/ 86 w 136"/>
                <a:gd name="T117" fmla="*/ 36 h 136"/>
                <a:gd name="T118" fmla="*/ 92 w 136"/>
                <a:gd name="T119" fmla="*/ 44 h 136"/>
                <a:gd name="T120" fmla="*/ 94 w 136"/>
                <a:gd name="T121" fmla="*/ 54 h 136"/>
                <a:gd name="T122" fmla="*/ 42 w 136"/>
                <a:gd name="T123" fmla="*/ 5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6" h="136">
                  <a:moveTo>
                    <a:pt x="68" y="0"/>
                  </a:moveTo>
                  <a:lnTo>
                    <a:pt x="68" y="0"/>
                  </a:lnTo>
                  <a:lnTo>
                    <a:pt x="56" y="2"/>
                  </a:lnTo>
                  <a:lnTo>
                    <a:pt x="42" y="6"/>
                  </a:lnTo>
                  <a:lnTo>
                    <a:pt x="30" y="12"/>
                  </a:lnTo>
                  <a:lnTo>
                    <a:pt x="20" y="20"/>
                  </a:lnTo>
                  <a:lnTo>
                    <a:pt x="12" y="30"/>
                  </a:lnTo>
                  <a:lnTo>
                    <a:pt x="6" y="40"/>
                  </a:lnTo>
                  <a:lnTo>
                    <a:pt x="2" y="54"/>
                  </a:lnTo>
                  <a:lnTo>
                    <a:pt x="0" y="68"/>
                  </a:lnTo>
                  <a:lnTo>
                    <a:pt x="0" y="68"/>
                  </a:lnTo>
                  <a:lnTo>
                    <a:pt x="2" y="82"/>
                  </a:lnTo>
                  <a:lnTo>
                    <a:pt x="6" y="96"/>
                  </a:lnTo>
                  <a:lnTo>
                    <a:pt x="12" y="108"/>
                  </a:lnTo>
                  <a:lnTo>
                    <a:pt x="20" y="118"/>
                  </a:lnTo>
                  <a:lnTo>
                    <a:pt x="30" y="126"/>
                  </a:lnTo>
                  <a:lnTo>
                    <a:pt x="42" y="130"/>
                  </a:lnTo>
                  <a:lnTo>
                    <a:pt x="54" y="134"/>
                  </a:lnTo>
                  <a:lnTo>
                    <a:pt x="70" y="136"/>
                  </a:lnTo>
                  <a:lnTo>
                    <a:pt x="70" y="136"/>
                  </a:lnTo>
                  <a:lnTo>
                    <a:pt x="80" y="134"/>
                  </a:lnTo>
                  <a:lnTo>
                    <a:pt x="90" y="134"/>
                  </a:lnTo>
                  <a:lnTo>
                    <a:pt x="100" y="130"/>
                  </a:lnTo>
                  <a:lnTo>
                    <a:pt x="110" y="126"/>
                  </a:lnTo>
                  <a:lnTo>
                    <a:pt x="118" y="120"/>
                  </a:lnTo>
                  <a:lnTo>
                    <a:pt x="124" y="112"/>
                  </a:lnTo>
                  <a:lnTo>
                    <a:pt x="130" y="104"/>
                  </a:lnTo>
                  <a:lnTo>
                    <a:pt x="134" y="94"/>
                  </a:lnTo>
                  <a:lnTo>
                    <a:pt x="94" y="94"/>
                  </a:lnTo>
                  <a:lnTo>
                    <a:pt x="94" y="94"/>
                  </a:lnTo>
                  <a:lnTo>
                    <a:pt x="90" y="100"/>
                  </a:lnTo>
                  <a:lnTo>
                    <a:pt x="84" y="104"/>
                  </a:lnTo>
                  <a:lnTo>
                    <a:pt x="78" y="106"/>
                  </a:lnTo>
                  <a:lnTo>
                    <a:pt x="70" y="108"/>
                  </a:lnTo>
                  <a:lnTo>
                    <a:pt x="70" y="108"/>
                  </a:lnTo>
                  <a:lnTo>
                    <a:pt x="58" y="106"/>
                  </a:lnTo>
                  <a:lnTo>
                    <a:pt x="50" y="100"/>
                  </a:lnTo>
                  <a:lnTo>
                    <a:pt x="44" y="90"/>
                  </a:lnTo>
                  <a:lnTo>
                    <a:pt x="42" y="78"/>
                  </a:lnTo>
                  <a:lnTo>
                    <a:pt x="136" y="78"/>
                  </a:lnTo>
                  <a:lnTo>
                    <a:pt x="136" y="78"/>
                  </a:lnTo>
                  <a:lnTo>
                    <a:pt x="134" y="62"/>
                  </a:lnTo>
                  <a:lnTo>
                    <a:pt x="132" y="48"/>
                  </a:lnTo>
                  <a:lnTo>
                    <a:pt x="128" y="34"/>
                  </a:lnTo>
                  <a:lnTo>
                    <a:pt x="120" y="24"/>
                  </a:lnTo>
                  <a:lnTo>
                    <a:pt x="110" y="14"/>
                  </a:lnTo>
                  <a:lnTo>
                    <a:pt x="98" y="6"/>
                  </a:lnTo>
                  <a:lnTo>
                    <a:pt x="84" y="2"/>
                  </a:lnTo>
                  <a:lnTo>
                    <a:pt x="68" y="0"/>
                  </a:lnTo>
                  <a:lnTo>
                    <a:pt x="68" y="0"/>
                  </a:lnTo>
                  <a:close/>
                  <a:moveTo>
                    <a:pt x="42" y="54"/>
                  </a:moveTo>
                  <a:lnTo>
                    <a:pt x="42" y="54"/>
                  </a:lnTo>
                  <a:lnTo>
                    <a:pt x="44" y="44"/>
                  </a:lnTo>
                  <a:lnTo>
                    <a:pt x="50" y="36"/>
                  </a:lnTo>
                  <a:lnTo>
                    <a:pt x="58" y="30"/>
                  </a:lnTo>
                  <a:lnTo>
                    <a:pt x="68" y="28"/>
                  </a:lnTo>
                  <a:lnTo>
                    <a:pt x="68" y="28"/>
                  </a:lnTo>
                  <a:lnTo>
                    <a:pt x="78" y="30"/>
                  </a:lnTo>
                  <a:lnTo>
                    <a:pt x="86" y="36"/>
                  </a:lnTo>
                  <a:lnTo>
                    <a:pt x="92" y="44"/>
                  </a:lnTo>
                  <a:lnTo>
                    <a:pt x="94" y="54"/>
                  </a:lnTo>
                  <a:lnTo>
                    <a:pt x="42"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 name="Freeform 10"/>
            <p:cNvSpPr>
              <a:spLocks noEditPoints="1"/>
            </p:cNvSpPr>
            <p:nvPr/>
          </p:nvSpPr>
          <p:spPr bwMode="auto">
            <a:xfrm>
              <a:off x="736600" y="6276975"/>
              <a:ext cx="206375" cy="215900"/>
            </a:xfrm>
            <a:custGeom>
              <a:avLst/>
              <a:gdLst>
                <a:gd name="T0" fmla="*/ 124 w 130"/>
                <a:gd name="T1" fmla="*/ 44 h 136"/>
                <a:gd name="T2" fmla="*/ 120 w 130"/>
                <a:gd name="T3" fmla="*/ 22 h 136"/>
                <a:gd name="T4" fmla="*/ 106 w 130"/>
                <a:gd name="T5" fmla="*/ 8 h 136"/>
                <a:gd name="T6" fmla="*/ 88 w 130"/>
                <a:gd name="T7" fmla="*/ 2 h 136"/>
                <a:gd name="T8" fmla="*/ 66 w 130"/>
                <a:gd name="T9" fmla="*/ 0 h 136"/>
                <a:gd name="T10" fmla="*/ 34 w 130"/>
                <a:gd name="T11" fmla="*/ 6 h 136"/>
                <a:gd name="T12" fmla="*/ 24 w 130"/>
                <a:gd name="T13" fmla="*/ 10 h 136"/>
                <a:gd name="T14" fmla="*/ 10 w 130"/>
                <a:gd name="T15" fmla="*/ 22 h 136"/>
                <a:gd name="T16" fmla="*/ 4 w 130"/>
                <a:gd name="T17" fmla="*/ 44 h 136"/>
                <a:gd name="T18" fmla="*/ 44 w 130"/>
                <a:gd name="T19" fmla="*/ 44 h 136"/>
                <a:gd name="T20" fmla="*/ 50 w 130"/>
                <a:gd name="T21" fmla="*/ 32 h 136"/>
                <a:gd name="T22" fmla="*/ 64 w 130"/>
                <a:gd name="T23" fmla="*/ 28 h 136"/>
                <a:gd name="T24" fmla="*/ 72 w 130"/>
                <a:gd name="T25" fmla="*/ 28 h 136"/>
                <a:gd name="T26" fmla="*/ 82 w 130"/>
                <a:gd name="T27" fmla="*/ 34 h 136"/>
                <a:gd name="T28" fmla="*/ 84 w 130"/>
                <a:gd name="T29" fmla="*/ 40 h 136"/>
                <a:gd name="T30" fmla="*/ 82 w 130"/>
                <a:gd name="T31" fmla="*/ 50 h 136"/>
                <a:gd name="T32" fmla="*/ 74 w 130"/>
                <a:gd name="T33" fmla="*/ 52 h 136"/>
                <a:gd name="T34" fmla="*/ 50 w 130"/>
                <a:gd name="T35" fmla="*/ 56 h 136"/>
                <a:gd name="T36" fmla="*/ 26 w 130"/>
                <a:gd name="T37" fmla="*/ 62 h 136"/>
                <a:gd name="T38" fmla="*/ 8 w 130"/>
                <a:gd name="T39" fmla="*/ 74 h 136"/>
                <a:gd name="T40" fmla="*/ 0 w 130"/>
                <a:gd name="T41" fmla="*/ 96 h 136"/>
                <a:gd name="T42" fmla="*/ 0 w 130"/>
                <a:gd name="T43" fmla="*/ 106 h 136"/>
                <a:gd name="T44" fmla="*/ 6 w 130"/>
                <a:gd name="T45" fmla="*/ 120 h 136"/>
                <a:gd name="T46" fmla="*/ 18 w 130"/>
                <a:gd name="T47" fmla="*/ 130 h 136"/>
                <a:gd name="T48" fmla="*/ 34 w 130"/>
                <a:gd name="T49" fmla="*/ 134 h 136"/>
                <a:gd name="T50" fmla="*/ 44 w 130"/>
                <a:gd name="T51" fmla="*/ 136 h 136"/>
                <a:gd name="T52" fmla="*/ 66 w 130"/>
                <a:gd name="T53" fmla="*/ 132 h 136"/>
                <a:gd name="T54" fmla="*/ 86 w 130"/>
                <a:gd name="T55" fmla="*/ 120 h 136"/>
                <a:gd name="T56" fmla="*/ 88 w 130"/>
                <a:gd name="T57" fmla="*/ 132 h 136"/>
                <a:gd name="T58" fmla="*/ 130 w 130"/>
                <a:gd name="T59" fmla="*/ 132 h 136"/>
                <a:gd name="T60" fmla="*/ 126 w 130"/>
                <a:gd name="T61" fmla="*/ 116 h 136"/>
                <a:gd name="T62" fmla="*/ 124 w 130"/>
                <a:gd name="T63" fmla="*/ 44 h 136"/>
                <a:gd name="T64" fmla="*/ 58 w 130"/>
                <a:gd name="T65" fmla="*/ 110 h 136"/>
                <a:gd name="T66" fmla="*/ 46 w 130"/>
                <a:gd name="T67" fmla="*/ 106 h 136"/>
                <a:gd name="T68" fmla="*/ 42 w 130"/>
                <a:gd name="T69" fmla="*/ 96 h 136"/>
                <a:gd name="T70" fmla="*/ 42 w 130"/>
                <a:gd name="T71" fmla="*/ 88 h 136"/>
                <a:gd name="T72" fmla="*/ 52 w 130"/>
                <a:gd name="T73" fmla="*/ 82 h 136"/>
                <a:gd name="T74" fmla="*/ 58 w 130"/>
                <a:gd name="T75" fmla="*/ 78 h 136"/>
                <a:gd name="T76" fmla="*/ 80 w 130"/>
                <a:gd name="T77" fmla="*/ 74 h 136"/>
                <a:gd name="T78" fmla="*/ 84 w 130"/>
                <a:gd name="T79" fmla="*/ 72 h 136"/>
                <a:gd name="T80" fmla="*/ 82 w 130"/>
                <a:gd name="T81" fmla="*/ 96 h 136"/>
                <a:gd name="T82" fmla="*/ 76 w 130"/>
                <a:gd name="T83" fmla="*/ 104 h 136"/>
                <a:gd name="T84" fmla="*/ 66 w 130"/>
                <a:gd name="T85" fmla="*/ 110 h 136"/>
                <a:gd name="T86" fmla="*/ 58 w 130"/>
                <a:gd name="T87" fmla="*/ 11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0" h="136">
                  <a:moveTo>
                    <a:pt x="124" y="44"/>
                  </a:moveTo>
                  <a:lnTo>
                    <a:pt x="124" y="44"/>
                  </a:lnTo>
                  <a:lnTo>
                    <a:pt x="124" y="32"/>
                  </a:lnTo>
                  <a:lnTo>
                    <a:pt x="120" y="22"/>
                  </a:lnTo>
                  <a:lnTo>
                    <a:pt x="114" y="14"/>
                  </a:lnTo>
                  <a:lnTo>
                    <a:pt x="106" y="8"/>
                  </a:lnTo>
                  <a:lnTo>
                    <a:pt x="98" y="4"/>
                  </a:lnTo>
                  <a:lnTo>
                    <a:pt x="88" y="2"/>
                  </a:lnTo>
                  <a:lnTo>
                    <a:pt x="66" y="0"/>
                  </a:lnTo>
                  <a:lnTo>
                    <a:pt x="66" y="0"/>
                  </a:lnTo>
                  <a:lnTo>
                    <a:pt x="44" y="2"/>
                  </a:lnTo>
                  <a:lnTo>
                    <a:pt x="34" y="6"/>
                  </a:lnTo>
                  <a:lnTo>
                    <a:pt x="24" y="10"/>
                  </a:lnTo>
                  <a:lnTo>
                    <a:pt x="24" y="10"/>
                  </a:lnTo>
                  <a:lnTo>
                    <a:pt x="16" y="16"/>
                  </a:lnTo>
                  <a:lnTo>
                    <a:pt x="10" y="22"/>
                  </a:lnTo>
                  <a:lnTo>
                    <a:pt x="6" y="32"/>
                  </a:lnTo>
                  <a:lnTo>
                    <a:pt x="4" y="44"/>
                  </a:lnTo>
                  <a:lnTo>
                    <a:pt x="44" y="44"/>
                  </a:lnTo>
                  <a:lnTo>
                    <a:pt x="44" y="44"/>
                  </a:lnTo>
                  <a:lnTo>
                    <a:pt x="46" y="36"/>
                  </a:lnTo>
                  <a:lnTo>
                    <a:pt x="50" y="32"/>
                  </a:lnTo>
                  <a:lnTo>
                    <a:pt x="56" y="28"/>
                  </a:lnTo>
                  <a:lnTo>
                    <a:pt x="64" y="28"/>
                  </a:lnTo>
                  <a:lnTo>
                    <a:pt x="64" y="28"/>
                  </a:lnTo>
                  <a:lnTo>
                    <a:pt x="72" y="28"/>
                  </a:lnTo>
                  <a:lnTo>
                    <a:pt x="78" y="30"/>
                  </a:lnTo>
                  <a:lnTo>
                    <a:pt x="82" y="34"/>
                  </a:lnTo>
                  <a:lnTo>
                    <a:pt x="84" y="40"/>
                  </a:lnTo>
                  <a:lnTo>
                    <a:pt x="84" y="40"/>
                  </a:lnTo>
                  <a:lnTo>
                    <a:pt x="84" y="46"/>
                  </a:lnTo>
                  <a:lnTo>
                    <a:pt x="82" y="50"/>
                  </a:lnTo>
                  <a:lnTo>
                    <a:pt x="78" y="52"/>
                  </a:lnTo>
                  <a:lnTo>
                    <a:pt x="74" y="52"/>
                  </a:lnTo>
                  <a:lnTo>
                    <a:pt x="74" y="52"/>
                  </a:lnTo>
                  <a:lnTo>
                    <a:pt x="50" y="56"/>
                  </a:lnTo>
                  <a:lnTo>
                    <a:pt x="38" y="58"/>
                  </a:lnTo>
                  <a:lnTo>
                    <a:pt x="26" y="62"/>
                  </a:lnTo>
                  <a:lnTo>
                    <a:pt x="16" y="66"/>
                  </a:lnTo>
                  <a:lnTo>
                    <a:pt x="8" y="74"/>
                  </a:lnTo>
                  <a:lnTo>
                    <a:pt x="2" y="84"/>
                  </a:lnTo>
                  <a:lnTo>
                    <a:pt x="0" y="96"/>
                  </a:lnTo>
                  <a:lnTo>
                    <a:pt x="0" y="96"/>
                  </a:lnTo>
                  <a:lnTo>
                    <a:pt x="0" y="106"/>
                  </a:lnTo>
                  <a:lnTo>
                    <a:pt x="2" y="114"/>
                  </a:lnTo>
                  <a:lnTo>
                    <a:pt x="6" y="120"/>
                  </a:lnTo>
                  <a:lnTo>
                    <a:pt x="12" y="126"/>
                  </a:lnTo>
                  <a:lnTo>
                    <a:pt x="18" y="130"/>
                  </a:lnTo>
                  <a:lnTo>
                    <a:pt x="26" y="134"/>
                  </a:lnTo>
                  <a:lnTo>
                    <a:pt x="34" y="134"/>
                  </a:lnTo>
                  <a:lnTo>
                    <a:pt x="44" y="136"/>
                  </a:lnTo>
                  <a:lnTo>
                    <a:pt x="44" y="136"/>
                  </a:lnTo>
                  <a:lnTo>
                    <a:pt x="54" y="134"/>
                  </a:lnTo>
                  <a:lnTo>
                    <a:pt x="66" y="132"/>
                  </a:lnTo>
                  <a:lnTo>
                    <a:pt x="76" y="128"/>
                  </a:lnTo>
                  <a:lnTo>
                    <a:pt x="86" y="120"/>
                  </a:lnTo>
                  <a:lnTo>
                    <a:pt x="86" y="120"/>
                  </a:lnTo>
                  <a:lnTo>
                    <a:pt x="88" y="132"/>
                  </a:lnTo>
                  <a:lnTo>
                    <a:pt x="130" y="132"/>
                  </a:lnTo>
                  <a:lnTo>
                    <a:pt x="130" y="132"/>
                  </a:lnTo>
                  <a:lnTo>
                    <a:pt x="126" y="124"/>
                  </a:lnTo>
                  <a:lnTo>
                    <a:pt x="126" y="116"/>
                  </a:lnTo>
                  <a:lnTo>
                    <a:pt x="124" y="100"/>
                  </a:lnTo>
                  <a:lnTo>
                    <a:pt x="124" y="44"/>
                  </a:lnTo>
                  <a:close/>
                  <a:moveTo>
                    <a:pt x="58" y="110"/>
                  </a:moveTo>
                  <a:lnTo>
                    <a:pt x="58" y="110"/>
                  </a:lnTo>
                  <a:lnTo>
                    <a:pt x="52" y="108"/>
                  </a:lnTo>
                  <a:lnTo>
                    <a:pt x="46" y="106"/>
                  </a:lnTo>
                  <a:lnTo>
                    <a:pt x="42" y="102"/>
                  </a:lnTo>
                  <a:lnTo>
                    <a:pt x="42" y="96"/>
                  </a:lnTo>
                  <a:lnTo>
                    <a:pt x="42" y="96"/>
                  </a:lnTo>
                  <a:lnTo>
                    <a:pt x="42" y="88"/>
                  </a:lnTo>
                  <a:lnTo>
                    <a:pt x="46" y="84"/>
                  </a:lnTo>
                  <a:lnTo>
                    <a:pt x="52" y="82"/>
                  </a:lnTo>
                  <a:lnTo>
                    <a:pt x="58" y="78"/>
                  </a:lnTo>
                  <a:lnTo>
                    <a:pt x="58" y="78"/>
                  </a:lnTo>
                  <a:lnTo>
                    <a:pt x="72" y="76"/>
                  </a:lnTo>
                  <a:lnTo>
                    <a:pt x="80" y="74"/>
                  </a:lnTo>
                  <a:lnTo>
                    <a:pt x="84" y="72"/>
                  </a:lnTo>
                  <a:lnTo>
                    <a:pt x="84" y="72"/>
                  </a:lnTo>
                  <a:lnTo>
                    <a:pt x="84" y="90"/>
                  </a:lnTo>
                  <a:lnTo>
                    <a:pt x="82" y="96"/>
                  </a:lnTo>
                  <a:lnTo>
                    <a:pt x="80" y="100"/>
                  </a:lnTo>
                  <a:lnTo>
                    <a:pt x="76" y="104"/>
                  </a:lnTo>
                  <a:lnTo>
                    <a:pt x="72" y="108"/>
                  </a:lnTo>
                  <a:lnTo>
                    <a:pt x="66" y="110"/>
                  </a:lnTo>
                  <a:lnTo>
                    <a:pt x="58" y="110"/>
                  </a:lnTo>
                  <a:lnTo>
                    <a:pt x="58"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 name="Rectangle 11"/>
            <p:cNvSpPr>
              <a:spLocks noChangeArrowheads="1"/>
            </p:cNvSpPr>
            <p:nvPr/>
          </p:nvSpPr>
          <p:spPr bwMode="auto">
            <a:xfrm>
              <a:off x="971550" y="6207125"/>
              <a:ext cx="66675" cy="279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0" name="Freeform 12"/>
            <p:cNvSpPr>
              <a:spLocks/>
            </p:cNvSpPr>
            <p:nvPr/>
          </p:nvSpPr>
          <p:spPr bwMode="auto">
            <a:xfrm>
              <a:off x="1057275" y="6223000"/>
              <a:ext cx="139700" cy="266700"/>
            </a:xfrm>
            <a:custGeom>
              <a:avLst/>
              <a:gdLst>
                <a:gd name="T0" fmla="*/ 62 w 88"/>
                <a:gd name="T1" fmla="*/ 0 h 168"/>
                <a:gd name="T2" fmla="*/ 20 w 88"/>
                <a:gd name="T3" fmla="*/ 0 h 168"/>
                <a:gd name="T4" fmla="*/ 20 w 88"/>
                <a:gd name="T5" fmla="*/ 38 h 168"/>
                <a:gd name="T6" fmla="*/ 0 w 88"/>
                <a:gd name="T7" fmla="*/ 38 h 168"/>
                <a:gd name="T8" fmla="*/ 0 w 88"/>
                <a:gd name="T9" fmla="*/ 66 h 168"/>
                <a:gd name="T10" fmla="*/ 20 w 88"/>
                <a:gd name="T11" fmla="*/ 66 h 168"/>
                <a:gd name="T12" fmla="*/ 20 w 88"/>
                <a:gd name="T13" fmla="*/ 122 h 168"/>
                <a:gd name="T14" fmla="*/ 20 w 88"/>
                <a:gd name="T15" fmla="*/ 122 h 168"/>
                <a:gd name="T16" fmla="*/ 20 w 88"/>
                <a:gd name="T17" fmla="*/ 134 h 168"/>
                <a:gd name="T18" fmla="*/ 22 w 88"/>
                <a:gd name="T19" fmla="*/ 144 h 168"/>
                <a:gd name="T20" fmla="*/ 26 w 88"/>
                <a:gd name="T21" fmla="*/ 152 h 168"/>
                <a:gd name="T22" fmla="*/ 30 w 88"/>
                <a:gd name="T23" fmla="*/ 158 h 168"/>
                <a:gd name="T24" fmla="*/ 36 w 88"/>
                <a:gd name="T25" fmla="*/ 162 h 168"/>
                <a:gd name="T26" fmla="*/ 44 w 88"/>
                <a:gd name="T27" fmla="*/ 164 h 168"/>
                <a:gd name="T28" fmla="*/ 54 w 88"/>
                <a:gd name="T29" fmla="*/ 166 h 168"/>
                <a:gd name="T30" fmla="*/ 66 w 88"/>
                <a:gd name="T31" fmla="*/ 168 h 168"/>
                <a:gd name="T32" fmla="*/ 66 w 88"/>
                <a:gd name="T33" fmla="*/ 168 h 168"/>
                <a:gd name="T34" fmla="*/ 88 w 88"/>
                <a:gd name="T35" fmla="*/ 166 h 168"/>
                <a:gd name="T36" fmla="*/ 88 w 88"/>
                <a:gd name="T37" fmla="*/ 136 h 168"/>
                <a:gd name="T38" fmla="*/ 88 w 88"/>
                <a:gd name="T39" fmla="*/ 136 h 168"/>
                <a:gd name="T40" fmla="*/ 78 w 88"/>
                <a:gd name="T41" fmla="*/ 136 h 168"/>
                <a:gd name="T42" fmla="*/ 78 w 88"/>
                <a:gd name="T43" fmla="*/ 136 h 168"/>
                <a:gd name="T44" fmla="*/ 72 w 88"/>
                <a:gd name="T45" fmla="*/ 136 h 168"/>
                <a:gd name="T46" fmla="*/ 66 w 88"/>
                <a:gd name="T47" fmla="*/ 134 h 168"/>
                <a:gd name="T48" fmla="*/ 64 w 88"/>
                <a:gd name="T49" fmla="*/ 130 h 168"/>
                <a:gd name="T50" fmla="*/ 62 w 88"/>
                <a:gd name="T51" fmla="*/ 124 h 168"/>
                <a:gd name="T52" fmla="*/ 62 w 88"/>
                <a:gd name="T53" fmla="*/ 66 h 168"/>
                <a:gd name="T54" fmla="*/ 88 w 88"/>
                <a:gd name="T55" fmla="*/ 66 h 168"/>
                <a:gd name="T56" fmla="*/ 88 w 88"/>
                <a:gd name="T57" fmla="*/ 38 h 168"/>
                <a:gd name="T58" fmla="*/ 62 w 88"/>
                <a:gd name="T59" fmla="*/ 38 h 168"/>
                <a:gd name="T60" fmla="*/ 62 w 88"/>
                <a:gd name="T6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68">
                  <a:moveTo>
                    <a:pt x="62" y="0"/>
                  </a:moveTo>
                  <a:lnTo>
                    <a:pt x="20" y="0"/>
                  </a:lnTo>
                  <a:lnTo>
                    <a:pt x="20" y="38"/>
                  </a:lnTo>
                  <a:lnTo>
                    <a:pt x="0" y="38"/>
                  </a:lnTo>
                  <a:lnTo>
                    <a:pt x="0" y="66"/>
                  </a:lnTo>
                  <a:lnTo>
                    <a:pt x="20" y="66"/>
                  </a:lnTo>
                  <a:lnTo>
                    <a:pt x="20" y="122"/>
                  </a:lnTo>
                  <a:lnTo>
                    <a:pt x="20" y="122"/>
                  </a:lnTo>
                  <a:lnTo>
                    <a:pt x="20" y="134"/>
                  </a:lnTo>
                  <a:lnTo>
                    <a:pt x="22" y="144"/>
                  </a:lnTo>
                  <a:lnTo>
                    <a:pt x="26" y="152"/>
                  </a:lnTo>
                  <a:lnTo>
                    <a:pt x="30" y="158"/>
                  </a:lnTo>
                  <a:lnTo>
                    <a:pt x="36" y="162"/>
                  </a:lnTo>
                  <a:lnTo>
                    <a:pt x="44" y="164"/>
                  </a:lnTo>
                  <a:lnTo>
                    <a:pt x="54" y="166"/>
                  </a:lnTo>
                  <a:lnTo>
                    <a:pt x="66" y="168"/>
                  </a:lnTo>
                  <a:lnTo>
                    <a:pt x="66" y="168"/>
                  </a:lnTo>
                  <a:lnTo>
                    <a:pt x="88" y="166"/>
                  </a:lnTo>
                  <a:lnTo>
                    <a:pt x="88" y="136"/>
                  </a:lnTo>
                  <a:lnTo>
                    <a:pt x="88" y="136"/>
                  </a:lnTo>
                  <a:lnTo>
                    <a:pt x="78" y="136"/>
                  </a:lnTo>
                  <a:lnTo>
                    <a:pt x="78" y="136"/>
                  </a:lnTo>
                  <a:lnTo>
                    <a:pt x="72" y="136"/>
                  </a:lnTo>
                  <a:lnTo>
                    <a:pt x="66" y="134"/>
                  </a:lnTo>
                  <a:lnTo>
                    <a:pt x="64" y="130"/>
                  </a:lnTo>
                  <a:lnTo>
                    <a:pt x="62" y="124"/>
                  </a:lnTo>
                  <a:lnTo>
                    <a:pt x="62" y="66"/>
                  </a:lnTo>
                  <a:lnTo>
                    <a:pt x="88" y="66"/>
                  </a:lnTo>
                  <a:lnTo>
                    <a:pt x="88" y="38"/>
                  </a:lnTo>
                  <a:lnTo>
                    <a:pt x="62" y="38"/>
                  </a:ln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1" name="Freeform 13"/>
            <p:cNvSpPr>
              <a:spLocks/>
            </p:cNvSpPr>
            <p:nvPr/>
          </p:nvSpPr>
          <p:spPr bwMode="auto">
            <a:xfrm>
              <a:off x="1216025" y="6207125"/>
              <a:ext cx="203200" cy="279400"/>
            </a:xfrm>
            <a:custGeom>
              <a:avLst/>
              <a:gdLst>
                <a:gd name="T0" fmla="*/ 82 w 128"/>
                <a:gd name="T1" fmla="*/ 44 h 176"/>
                <a:gd name="T2" fmla="*/ 82 w 128"/>
                <a:gd name="T3" fmla="*/ 44 h 176"/>
                <a:gd name="T4" fmla="*/ 70 w 128"/>
                <a:gd name="T5" fmla="*/ 46 h 176"/>
                <a:gd name="T6" fmla="*/ 60 w 128"/>
                <a:gd name="T7" fmla="*/ 50 h 176"/>
                <a:gd name="T8" fmla="*/ 50 w 128"/>
                <a:gd name="T9" fmla="*/ 56 h 176"/>
                <a:gd name="T10" fmla="*/ 44 w 128"/>
                <a:gd name="T11" fmla="*/ 66 h 176"/>
                <a:gd name="T12" fmla="*/ 42 w 128"/>
                <a:gd name="T13" fmla="*/ 66 h 176"/>
                <a:gd name="T14" fmla="*/ 42 w 128"/>
                <a:gd name="T15" fmla="*/ 0 h 176"/>
                <a:gd name="T16" fmla="*/ 0 w 128"/>
                <a:gd name="T17" fmla="*/ 0 h 176"/>
                <a:gd name="T18" fmla="*/ 0 w 128"/>
                <a:gd name="T19" fmla="*/ 176 h 176"/>
                <a:gd name="T20" fmla="*/ 42 w 128"/>
                <a:gd name="T21" fmla="*/ 176 h 176"/>
                <a:gd name="T22" fmla="*/ 42 w 128"/>
                <a:gd name="T23" fmla="*/ 106 h 176"/>
                <a:gd name="T24" fmla="*/ 42 w 128"/>
                <a:gd name="T25" fmla="*/ 106 h 176"/>
                <a:gd name="T26" fmla="*/ 44 w 128"/>
                <a:gd name="T27" fmla="*/ 96 h 176"/>
                <a:gd name="T28" fmla="*/ 48 w 128"/>
                <a:gd name="T29" fmla="*/ 88 h 176"/>
                <a:gd name="T30" fmla="*/ 56 w 128"/>
                <a:gd name="T31" fmla="*/ 82 h 176"/>
                <a:gd name="T32" fmla="*/ 60 w 128"/>
                <a:gd name="T33" fmla="*/ 80 h 176"/>
                <a:gd name="T34" fmla="*/ 66 w 128"/>
                <a:gd name="T35" fmla="*/ 78 h 176"/>
                <a:gd name="T36" fmla="*/ 66 w 128"/>
                <a:gd name="T37" fmla="*/ 78 h 176"/>
                <a:gd name="T38" fmla="*/ 72 w 128"/>
                <a:gd name="T39" fmla="*/ 80 h 176"/>
                <a:gd name="T40" fmla="*/ 78 w 128"/>
                <a:gd name="T41" fmla="*/ 82 h 176"/>
                <a:gd name="T42" fmla="*/ 82 w 128"/>
                <a:gd name="T43" fmla="*/ 86 h 176"/>
                <a:gd name="T44" fmla="*/ 84 w 128"/>
                <a:gd name="T45" fmla="*/ 90 h 176"/>
                <a:gd name="T46" fmla="*/ 86 w 128"/>
                <a:gd name="T47" fmla="*/ 102 h 176"/>
                <a:gd name="T48" fmla="*/ 86 w 128"/>
                <a:gd name="T49" fmla="*/ 114 h 176"/>
                <a:gd name="T50" fmla="*/ 86 w 128"/>
                <a:gd name="T51" fmla="*/ 176 h 176"/>
                <a:gd name="T52" fmla="*/ 128 w 128"/>
                <a:gd name="T53" fmla="*/ 176 h 176"/>
                <a:gd name="T54" fmla="*/ 128 w 128"/>
                <a:gd name="T55" fmla="*/ 94 h 176"/>
                <a:gd name="T56" fmla="*/ 128 w 128"/>
                <a:gd name="T57" fmla="*/ 94 h 176"/>
                <a:gd name="T58" fmla="*/ 126 w 128"/>
                <a:gd name="T59" fmla="*/ 78 h 176"/>
                <a:gd name="T60" fmla="*/ 124 w 128"/>
                <a:gd name="T61" fmla="*/ 70 h 176"/>
                <a:gd name="T62" fmla="*/ 120 w 128"/>
                <a:gd name="T63" fmla="*/ 62 h 176"/>
                <a:gd name="T64" fmla="*/ 116 w 128"/>
                <a:gd name="T65" fmla="*/ 56 h 176"/>
                <a:gd name="T66" fmla="*/ 108 w 128"/>
                <a:gd name="T67" fmla="*/ 50 h 176"/>
                <a:gd name="T68" fmla="*/ 96 w 128"/>
                <a:gd name="T69" fmla="*/ 46 h 176"/>
                <a:gd name="T70" fmla="*/ 82 w 128"/>
                <a:gd name="T71" fmla="*/ 44 h 176"/>
                <a:gd name="T72" fmla="*/ 82 w 128"/>
                <a:gd name="T73" fmla="*/ 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76">
                  <a:moveTo>
                    <a:pt x="82" y="44"/>
                  </a:moveTo>
                  <a:lnTo>
                    <a:pt x="82" y="44"/>
                  </a:lnTo>
                  <a:lnTo>
                    <a:pt x="70" y="46"/>
                  </a:lnTo>
                  <a:lnTo>
                    <a:pt x="60" y="50"/>
                  </a:lnTo>
                  <a:lnTo>
                    <a:pt x="50" y="56"/>
                  </a:lnTo>
                  <a:lnTo>
                    <a:pt x="44" y="66"/>
                  </a:lnTo>
                  <a:lnTo>
                    <a:pt x="42" y="66"/>
                  </a:lnTo>
                  <a:lnTo>
                    <a:pt x="42" y="0"/>
                  </a:lnTo>
                  <a:lnTo>
                    <a:pt x="0" y="0"/>
                  </a:lnTo>
                  <a:lnTo>
                    <a:pt x="0" y="176"/>
                  </a:lnTo>
                  <a:lnTo>
                    <a:pt x="42" y="176"/>
                  </a:lnTo>
                  <a:lnTo>
                    <a:pt x="42" y="106"/>
                  </a:lnTo>
                  <a:lnTo>
                    <a:pt x="42" y="106"/>
                  </a:lnTo>
                  <a:lnTo>
                    <a:pt x="44" y="96"/>
                  </a:lnTo>
                  <a:lnTo>
                    <a:pt x="48" y="88"/>
                  </a:lnTo>
                  <a:lnTo>
                    <a:pt x="56" y="82"/>
                  </a:lnTo>
                  <a:lnTo>
                    <a:pt x="60" y="80"/>
                  </a:lnTo>
                  <a:lnTo>
                    <a:pt x="66" y="78"/>
                  </a:lnTo>
                  <a:lnTo>
                    <a:pt x="66" y="78"/>
                  </a:lnTo>
                  <a:lnTo>
                    <a:pt x="72" y="80"/>
                  </a:lnTo>
                  <a:lnTo>
                    <a:pt x="78" y="82"/>
                  </a:lnTo>
                  <a:lnTo>
                    <a:pt x="82" y="86"/>
                  </a:lnTo>
                  <a:lnTo>
                    <a:pt x="84" y="90"/>
                  </a:lnTo>
                  <a:lnTo>
                    <a:pt x="86" y="102"/>
                  </a:lnTo>
                  <a:lnTo>
                    <a:pt x="86" y="114"/>
                  </a:lnTo>
                  <a:lnTo>
                    <a:pt x="86" y="176"/>
                  </a:lnTo>
                  <a:lnTo>
                    <a:pt x="128" y="176"/>
                  </a:lnTo>
                  <a:lnTo>
                    <a:pt x="128" y="94"/>
                  </a:lnTo>
                  <a:lnTo>
                    <a:pt x="128" y="94"/>
                  </a:lnTo>
                  <a:lnTo>
                    <a:pt x="126" y="78"/>
                  </a:lnTo>
                  <a:lnTo>
                    <a:pt x="124" y="70"/>
                  </a:lnTo>
                  <a:lnTo>
                    <a:pt x="120" y="62"/>
                  </a:lnTo>
                  <a:lnTo>
                    <a:pt x="116" y="56"/>
                  </a:lnTo>
                  <a:lnTo>
                    <a:pt x="108" y="50"/>
                  </a:lnTo>
                  <a:lnTo>
                    <a:pt x="96" y="46"/>
                  </a:lnTo>
                  <a:lnTo>
                    <a:pt x="82" y="44"/>
                  </a:lnTo>
                  <a:lnTo>
                    <a:pt x="82"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2" name="Freeform 14"/>
            <p:cNvSpPr>
              <a:spLocks/>
            </p:cNvSpPr>
            <p:nvPr/>
          </p:nvSpPr>
          <p:spPr bwMode="auto">
            <a:xfrm>
              <a:off x="3479800" y="4943475"/>
              <a:ext cx="50800" cy="57150"/>
            </a:xfrm>
            <a:custGeom>
              <a:avLst/>
              <a:gdLst>
                <a:gd name="T0" fmla="*/ 12 w 32"/>
                <a:gd name="T1" fmla="*/ 36 h 36"/>
                <a:gd name="T2" fmla="*/ 18 w 32"/>
                <a:gd name="T3" fmla="*/ 36 h 36"/>
                <a:gd name="T4" fmla="*/ 18 w 32"/>
                <a:gd name="T5" fmla="*/ 6 h 36"/>
                <a:gd name="T6" fmla="*/ 32 w 32"/>
                <a:gd name="T7" fmla="*/ 6 h 36"/>
                <a:gd name="T8" fmla="*/ 32 w 32"/>
                <a:gd name="T9" fmla="*/ 0 h 36"/>
                <a:gd name="T10" fmla="*/ 0 w 32"/>
                <a:gd name="T11" fmla="*/ 0 h 36"/>
                <a:gd name="T12" fmla="*/ 0 w 32"/>
                <a:gd name="T13" fmla="*/ 6 h 36"/>
                <a:gd name="T14" fmla="*/ 12 w 32"/>
                <a:gd name="T15" fmla="*/ 6 h 36"/>
                <a:gd name="T16" fmla="*/ 12 w 32"/>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12" y="36"/>
                  </a:moveTo>
                  <a:lnTo>
                    <a:pt x="18" y="36"/>
                  </a:lnTo>
                  <a:lnTo>
                    <a:pt x="18" y="6"/>
                  </a:lnTo>
                  <a:lnTo>
                    <a:pt x="32" y="6"/>
                  </a:lnTo>
                  <a:lnTo>
                    <a:pt x="32" y="0"/>
                  </a:lnTo>
                  <a:lnTo>
                    <a:pt x="0" y="0"/>
                  </a:lnTo>
                  <a:lnTo>
                    <a:pt x="0" y="6"/>
                  </a:lnTo>
                  <a:lnTo>
                    <a:pt x="12" y="6"/>
                  </a:lnTo>
                  <a:lnTo>
                    <a:pt x="1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3" name="Freeform 15"/>
            <p:cNvSpPr>
              <a:spLocks/>
            </p:cNvSpPr>
            <p:nvPr/>
          </p:nvSpPr>
          <p:spPr bwMode="auto">
            <a:xfrm>
              <a:off x="3540125" y="4943475"/>
              <a:ext cx="63500" cy="57150"/>
            </a:xfrm>
            <a:custGeom>
              <a:avLst/>
              <a:gdLst>
                <a:gd name="T0" fmla="*/ 6 w 40"/>
                <a:gd name="T1" fmla="*/ 6 h 36"/>
                <a:gd name="T2" fmla="*/ 18 w 40"/>
                <a:gd name="T3" fmla="*/ 36 h 36"/>
                <a:gd name="T4" fmla="*/ 24 w 40"/>
                <a:gd name="T5" fmla="*/ 36 h 36"/>
                <a:gd name="T6" fmla="*/ 34 w 40"/>
                <a:gd name="T7" fmla="*/ 6 h 36"/>
                <a:gd name="T8" fmla="*/ 34 w 40"/>
                <a:gd name="T9" fmla="*/ 36 h 36"/>
                <a:gd name="T10" fmla="*/ 40 w 40"/>
                <a:gd name="T11" fmla="*/ 36 h 36"/>
                <a:gd name="T12" fmla="*/ 40 w 40"/>
                <a:gd name="T13" fmla="*/ 0 h 36"/>
                <a:gd name="T14" fmla="*/ 30 w 40"/>
                <a:gd name="T15" fmla="*/ 0 h 36"/>
                <a:gd name="T16" fmla="*/ 20 w 40"/>
                <a:gd name="T17" fmla="*/ 26 h 36"/>
                <a:gd name="T18" fmla="*/ 10 w 40"/>
                <a:gd name="T19" fmla="*/ 0 h 36"/>
                <a:gd name="T20" fmla="*/ 0 w 40"/>
                <a:gd name="T21" fmla="*/ 0 h 36"/>
                <a:gd name="T22" fmla="*/ 0 w 40"/>
                <a:gd name="T23" fmla="*/ 36 h 36"/>
                <a:gd name="T24" fmla="*/ 6 w 40"/>
                <a:gd name="T25" fmla="*/ 36 h 36"/>
                <a:gd name="T26" fmla="*/ 6 w 40"/>
                <a:gd name="T27"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36">
                  <a:moveTo>
                    <a:pt x="6" y="6"/>
                  </a:moveTo>
                  <a:lnTo>
                    <a:pt x="18" y="36"/>
                  </a:lnTo>
                  <a:lnTo>
                    <a:pt x="24" y="36"/>
                  </a:lnTo>
                  <a:lnTo>
                    <a:pt x="34" y="6"/>
                  </a:lnTo>
                  <a:lnTo>
                    <a:pt x="34" y="36"/>
                  </a:lnTo>
                  <a:lnTo>
                    <a:pt x="40" y="36"/>
                  </a:lnTo>
                  <a:lnTo>
                    <a:pt x="40" y="0"/>
                  </a:lnTo>
                  <a:lnTo>
                    <a:pt x="30" y="0"/>
                  </a:lnTo>
                  <a:lnTo>
                    <a:pt x="20" y="26"/>
                  </a:lnTo>
                  <a:lnTo>
                    <a:pt x="10" y="0"/>
                  </a:lnTo>
                  <a:lnTo>
                    <a:pt x="0" y="0"/>
                  </a:lnTo>
                  <a:lnTo>
                    <a:pt x="0" y="36"/>
                  </a:lnTo>
                  <a:lnTo>
                    <a:pt x="6" y="36"/>
                  </a:lnTo>
                  <a:lnTo>
                    <a:pt x="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64" name="Right Triangle 63"/>
          <p:cNvSpPr>
            <a:spLocks noChangeAspect="1"/>
          </p:cNvSpPr>
          <p:nvPr userDrawn="1"/>
        </p:nvSpPr>
        <p:spPr>
          <a:xfrm rot="16200000">
            <a:off x="8595360" y="6309360"/>
            <a:ext cx="548640" cy="548640"/>
          </a:xfrm>
          <a:prstGeom prst="rtTriangle">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black"/>
              </a:solidFill>
            </a:endParaRPr>
          </a:p>
        </p:txBody>
      </p:sp>
      <p:sp>
        <p:nvSpPr>
          <p:cNvPr id="65" name="TextBox 64"/>
          <p:cNvSpPr txBox="1"/>
          <p:nvPr userDrawn="1"/>
        </p:nvSpPr>
        <p:spPr>
          <a:xfrm>
            <a:off x="8750808" y="6565392"/>
            <a:ext cx="371907" cy="276999"/>
          </a:xfrm>
          <a:prstGeom prst="rect">
            <a:avLst/>
          </a:prstGeom>
          <a:noFill/>
        </p:spPr>
        <p:txBody>
          <a:bodyPr wrap="square" lIns="0" tIns="45720" bIns="45720" rtlCol="0">
            <a:noAutofit/>
          </a:bodyPr>
          <a:lstStyle/>
          <a:p>
            <a:pPr algn="r"/>
            <a:fld id="{C9E378D0-1123-4A2F-B616-8D9E05FF92D2}" type="slidenum">
              <a:rPr lang="en-US" sz="1200" spc="-40" smtClean="0">
                <a:solidFill>
                  <a:prstClr val="white"/>
                </a:solidFill>
                <a:latin typeface="Franklin Gothic Medium Cond"/>
              </a:rPr>
              <a:pPr algn="r"/>
              <a:t>‹#›</a:t>
            </a:fld>
            <a:endParaRPr lang="en-US" sz="1200" spc="-40" dirty="0">
              <a:solidFill>
                <a:prstClr val="white"/>
              </a:solidFill>
              <a:latin typeface="Franklin Gothic Medium Cond"/>
            </a:endParaRPr>
          </a:p>
        </p:txBody>
      </p:sp>
    </p:spTree>
    <p:extLst>
      <p:ext uri="{BB962C8B-B14F-4D97-AF65-F5344CB8AC3E}">
        <p14:creationId xmlns:p14="http://schemas.microsoft.com/office/powerpoint/2010/main" val="9057277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5" descr="note_card_2.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38313" y="1309688"/>
            <a:ext cx="5703887" cy="350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ARC_Logo_Bttn.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784600" y="592138"/>
            <a:ext cx="1474788"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ARC_Logo_WrdMrk_Horiz_RGB.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114675" y="5332413"/>
            <a:ext cx="3011488"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3"/>
          <p:cNvSpPr>
            <a:spLocks noGrp="1"/>
          </p:cNvSpPr>
          <p:nvPr>
            <p:ph type="body" sz="quarter" idx="10"/>
          </p:nvPr>
        </p:nvSpPr>
        <p:spPr>
          <a:xfrm>
            <a:off x="2031423" y="2614252"/>
            <a:ext cx="5144077" cy="1906948"/>
          </a:xfrm>
        </p:spPr>
        <p:txBody>
          <a:bodyPr>
            <a:noAutofit/>
          </a:bodyPr>
          <a:lstStyle>
            <a:lvl1pPr marL="0" indent="0" algn="ctr">
              <a:lnSpc>
                <a:spcPct val="80000"/>
              </a:lnSpc>
              <a:buNone/>
              <a:defRPr sz="4000"/>
            </a:lvl1pPr>
          </a:lstStyle>
          <a:p>
            <a:pPr lvl="0"/>
            <a:r>
              <a:rPr lang="en-US" dirty="0"/>
              <a:t>Click to edit Master text styles</a:t>
            </a:r>
          </a:p>
        </p:txBody>
      </p:sp>
      <p:sp>
        <p:nvSpPr>
          <p:cNvPr id="10"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a:p>
        </p:txBody>
      </p:sp>
    </p:spTree>
    <p:extLst>
      <p:ext uri="{BB962C8B-B14F-4D97-AF65-F5344CB8AC3E}">
        <p14:creationId xmlns:p14="http://schemas.microsoft.com/office/powerpoint/2010/main" val="40813532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cxnSp>
        <p:nvCxnSpPr>
          <p:cNvPr id="6" name="Straight Connector 4"/>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7" name="Picture 9" descr="ARC_Logo_Bttn_HorizStkd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3838" y="5911850"/>
            <a:ext cx="19002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1"/>
            <a:ext cx="2484032" cy="4114352"/>
          </a:xfrm>
        </p:spPr>
        <p:txBody>
          <a:bodyPr>
            <a:normAutofit/>
          </a:bodyPr>
          <a:lstStyle>
            <a:lvl1pPr marL="0" marR="0" indent="0" algn="r" defTabSz="457200" rtl="0" eaLnBrk="1" fontAlgn="auto" latinLnBrk="0" hangingPunct="1">
              <a:lnSpc>
                <a:spcPct val="100000"/>
              </a:lnSpc>
              <a:spcBef>
                <a:spcPct val="20000"/>
              </a:spcBef>
              <a:spcAft>
                <a:spcPts val="0"/>
              </a:spcAft>
              <a:buClrTx/>
              <a:buSzTx/>
              <a:buFont typeface="Arial"/>
              <a:buNone/>
              <a:tabLst/>
              <a:defRPr sz="2200">
                <a:latin typeface="Arial"/>
                <a:cs typeface="Arial"/>
              </a:defRPr>
            </a:lvl1pPr>
            <a:lvl2pPr marL="457200" indent="0" algn="r">
              <a:buNone/>
              <a:defRPr sz="2400"/>
            </a:lvl2pPr>
            <a:lvl3pPr marL="914400" indent="0" algn="r">
              <a:buNone/>
              <a:defRPr sz="2000"/>
            </a:lvl3pPr>
            <a:lvl4pPr marL="1371600" indent="0" algn="r">
              <a:buNone/>
              <a:defRPr sz="1800"/>
            </a:lvl4pPr>
            <a:lvl5pPr marL="1828800" indent="0" algn="r">
              <a:buNone/>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141770" y="1600200"/>
            <a:ext cx="5545030" cy="4114353"/>
          </a:xfrm>
        </p:spPr>
        <p:txBody>
          <a:bodyPr>
            <a:normAutofit/>
          </a:bodyPr>
          <a:lstStyle>
            <a:lvl1pPr marL="0" indent="0" algn="l">
              <a:buNone/>
              <a:defRPr sz="2200">
                <a:latin typeface="Arial"/>
                <a:cs typeface="Arial"/>
              </a:defRPr>
            </a:lvl1pPr>
            <a:lvl2pPr marL="457200" indent="0" algn="l">
              <a:buNone/>
              <a:defRPr sz="2400"/>
            </a:lvl2pPr>
            <a:lvl3pPr marL="914400" indent="0" algn="l">
              <a:buNone/>
              <a:defRPr sz="2000"/>
            </a:lvl3pPr>
            <a:lvl4pPr marL="1371600" indent="0" algn="l">
              <a:buNone/>
              <a:defRPr sz="1800"/>
            </a:lvl4pPr>
            <a:lvl5pPr marL="1828800" indent="0" algn="l">
              <a:buNone/>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a:p>
        </p:txBody>
      </p:sp>
      <p:sp>
        <p:nvSpPr>
          <p:cNvPr id="8" name="Slide Number Placeholder 5"/>
          <p:cNvSpPr>
            <a:spLocks noGrp="1"/>
          </p:cNvSpPr>
          <p:nvPr>
            <p:ph type="sldNum" sz="quarter" idx="12"/>
          </p:nvPr>
        </p:nvSpPr>
        <p:spPr>
          <a:xfrm>
            <a:off x="8167688" y="6238875"/>
            <a:ext cx="614362" cy="1841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457200" fontAlgn="base">
              <a:spcBef>
                <a:spcPct val="0"/>
              </a:spcBef>
              <a:spcAft>
                <a:spcPct val="0"/>
              </a:spcAft>
            </a:pPr>
            <a:fld id="{5B6A62FC-09BA-4CD8-A4E7-31532F02A588}" type="slidenum">
              <a:rPr lang="en-US" altLang="en-US">
                <a:solidFill>
                  <a:srgbClr val="6D6E70"/>
                </a:solidFill>
                <a:latin typeface="Arial" pitchFamily="34" charset="0"/>
                <a:cs typeface="Arial" pitchFamily="34" charset="0"/>
              </a:rPr>
              <a:pPr defTabSz="457200" fontAlgn="base">
                <a:spcBef>
                  <a:spcPct val="0"/>
                </a:spcBef>
                <a:spcAft>
                  <a:spcPct val="0"/>
                </a:spcAft>
              </a:pPr>
              <a:t>‹#›</a:t>
            </a:fld>
            <a:endParaRPr lang="en-US" altLang="en-US" dirty="0">
              <a:solidFill>
                <a:srgbClr val="6D6E70"/>
              </a:solidFill>
              <a:latin typeface="Arial" pitchFamily="34" charset="0"/>
              <a:cs typeface="Arial" pitchFamily="34" charset="0"/>
            </a:endParaRPr>
          </a:p>
        </p:txBody>
      </p:sp>
    </p:spTree>
    <p:extLst>
      <p:ext uri="{BB962C8B-B14F-4D97-AF65-F5344CB8AC3E}">
        <p14:creationId xmlns:p14="http://schemas.microsoft.com/office/powerpoint/2010/main" val="2545434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9" descr="note_card_2.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93900" y="1752600"/>
            <a:ext cx="5219700"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ARC_Logo_WrdMrk_Horiz_RGB.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114675" y="5332413"/>
            <a:ext cx="3011488"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ARC_Logo_Bttn.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797300" y="1014413"/>
            <a:ext cx="147478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a:p>
        </p:txBody>
      </p:sp>
      <p:sp>
        <p:nvSpPr>
          <p:cNvPr id="16" name="Text Placeholder 3"/>
          <p:cNvSpPr>
            <a:spLocks noGrp="1"/>
          </p:cNvSpPr>
          <p:nvPr>
            <p:ph type="body" sz="quarter" idx="10"/>
          </p:nvPr>
        </p:nvSpPr>
        <p:spPr>
          <a:xfrm>
            <a:off x="2425300" y="2528128"/>
            <a:ext cx="4308475" cy="415925"/>
          </a:xfrm>
        </p:spPr>
        <p:txBody>
          <a:bodyPr>
            <a:noAutofit/>
          </a:bodyPr>
          <a:lstStyle>
            <a:lvl1pPr marL="0" indent="0" algn="ctr">
              <a:buNone/>
              <a:defRPr sz="2500" baseline="0"/>
            </a:lvl1pPr>
          </a:lstStyle>
          <a:p>
            <a:pPr lvl="0"/>
            <a:r>
              <a:rPr lang="en-US" dirty="0"/>
              <a:t>Click to edit Master text style</a:t>
            </a:r>
          </a:p>
        </p:txBody>
      </p:sp>
      <p:sp>
        <p:nvSpPr>
          <p:cNvPr id="19" name="Text Placeholder 8"/>
          <p:cNvSpPr>
            <a:spLocks noGrp="1"/>
          </p:cNvSpPr>
          <p:nvPr>
            <p:ph type="body" sz="quarter" idx="13"/>
          </p:nvPr>
        </p:nvSpPr>
        <p:spPr>
          <a:xfrm>
            <a:off x="2425300" y="3074460"/>
            <a:ext cx="4308475" cy="1334558"/>
          </a:xfrm>
        </p:spPr>
        <p:txBody>
          <a:bodyPr/>
          <a:lstStyle>
            <a:lvl1pPr marL="0" indent="0" algn="ctr">
              <a:buNone/>
              <a:defRPr/>
            </a:lvl1pPr>
          </a:lstStyle>
          <a:p>
            <a:pPr lvl="0"/>
            <a:r>
              <a:rPr lang="en-US" dirty="0"/>
              <a:t>Click to edit Master text style</a:t>
            </a:r>
          </a:p>
        </p:txBody>
      </p:sp>
      <p:sp>
        <p:nvSpPr>
          <p:cNvPr id="9" name="Slide Number Placeholder 5"/>
          <p:cNvSpPr>
            <a:spLocks noGrp="1"/>
          </p:cNvSpPr>
          <p:nvPr>
            <p:ph type="sldNum" sz="quarter" idx="14"/>
          </p:nvPr>
        </p:nvSpPr>
        <p:spPr>
          <a:xfrm>
            <a:off x="8167688" y="6238875"/>
            <a:ext cx="614362" cy="1841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457200" fontAlgn="base">
              <a:spcBef>
                <a:spcPct val="0"/>
              </a:spcBef>
              <a:spcAft>
                <a:spcPct val="0"/>
              </a:spcAft>
            </a:pPr>
            <a:fld id="{6CFFDE9A-38A8-4F85-B876-D0C1B0E598B9}" type="slidenum">
              <a:rPr lang="en-US" altLang="en-US">
                <a:solidFill>
                  <a:srgbClr val="6D6E70"/>
                </a:solidFill>
                <a:latin typeface="Arial" pitchFamily="34" charset="0"/>
                <a:cs typeface="Arial" pitchFamily="34" charset="0"/>
              </a:rPr>
              <a:pPr defTabSz="457200" fontAlgn="base">
                <a:spcBef>
                  <a:spcPct val="0"/>
                </a:spcBef>
                <a:spcAft>
                  <a:spcPct val="0"/>
                </a:spcAft>
              </a:pPr>
              <a:t>‹#›</a:t>
            </a:fld>
            <a:endParaRPr lang="en-US" altLang="en-US" dirty="0">
              <a:solidFill>
                <a:srgbClr val="6D6E70"/>
              </a:solidFill>
              <a:latin typeface="Arial" pitchFamily="34" charset="0"/>
              <a:cs typeface="Arial" pitchFamily="34" charset="0"/>
            </a:endParaRPr>
          </a:p>
        </p:txBody>
      </p:sp>
    </p:spTree>
    <p:extLst>
      <p:ext uri="{BB962C8B-B14F-4D97-AF65-F5344CB8AC3E}">
        <p14:creationId xmlns:p14="http://schemas.microsoft.com/office/powerpoint/2010/main" val="32362909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5" name="Straight Connector 6"/>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6" name="Picture 9" descr="ARC_Logo_Bttn_HorizStkd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3838" y="5911850"/>
            <a:ext cx="19002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4114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a:p>
        </p:txBody>
      </p:sp>
      <p:sp>
        <p:nvSpPr>
          <p:cNvPr id="7" name="Slide Number Placeholder 5"/>
          <p:cNvSpPr>
            <a:spLocks noGrp="1"/>
          </p:cNvSpPr>
          <p:nvPr>
            <p:ph type="sldNum" sz="quarter" idx="12"/>
          </p:nvPr>
        </p:nvSpPr>
        <p:spPr>
          <a:xfrm>
            <a:off x="8167688" y="6238875"/>
            <a:ext cx="614362" cy="1841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457200" fontAlgn="base">
              <a:spcBef>
                <a:spcPct val="0"/>
              </a:spcBef>
              <a:spcAft>
                <a:spcPct val="0"/>
              </a:spcAft>
            </a:pPr>
            <a:fld id="{F4964F64-C4F9-48AF-946B-3E57C79F504E}" type="slidenum">
              <a:rPr lang="en-US" altLang="en-US">
                <a:solidFill>
                  <a:srgbClr val="6D6E70"/>
                </a:solidFill>
                <a:latin typeface="Arial" pitchFamily="34" charset="0"/>
                <a:cs typeface="Arial" pitchFamily="34" charset="0"/>
              </a:rPr>
              <a:pPr defTabSz="457200" fontAlgn="base">
                <a:spcBef>
                  <a:spcPct val="0"/>
                </a:spcBef>
                <a:spcAft>
                  <a:spcPct val="0"/>
                </a:spcAft>
              </a:pPr>
              <a:t>‹#›</a:t>
            </a:fld>
            <a:endParaRPr lang="en-US" altLang="en-US" dirty="0">
              <a:solidFill>
                <a:srgbClr val="6D6E70"/>
              </a:solidFill>
              <a:latin typeface="Arial" pitchFamily="34" charset="0"/>
              <a:cs typeface="Arial" pitchFamily="34" charset="0"/>
            </a:endParaRPr>
          </a:p>
        </p:txBody>
      </p:sp>
    </p:spTree>
    <p:extLst>
      <p:ext uri="{BB962C8B-B14F-4D97-AF65-F5344CB8AC3E}">
        <p14:creationId xmlns:p14="http://schemas.microsoft.com/office/powerpoint/2010/main" val="33243752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4" name="Straight Connector 5"/>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5" name="Picture 8" descr="ARC_Logo_Bttn_HorizStkd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3838" y="5911850"/>
            <a:ext cx="19002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7"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a:p>
        </p:txBody>
      </p:sp>
      <p:sp>
        <p:nvSpPr>
          <p:cNvPr id="6" name="Slide Number Placeholder 5"/>
          <p:cNvSpPr>
            <a:spLocks noGrp="1"/>
          </p:cNvSpPr>
          <p:nvPr>
            <p:ph type="sldNum" sz="quarter" idx="12"/>
          </p:nvPr>
        </p:nvSpPr>
        <p:spPr>
          <a:xfrm>
            <a:off x="8167688" y="6238875"/>
            <a:ext cx="614362" cy="1841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457200" fontAlgn="base">
              <a:spcBef>
                <a:spcPct val="0"/>
              </a:spcBef>
              <a:spcAft>
                <a:spcPct val="0"/>
              </a:spcAft>
            </a:pPr>
            <a:fld id="{F0686E2E-3ABB-4A08-BEF9-36124F67B209}" type="slidenum">
              <a:rPr lang="en-US" altLang="en-US">
                <a:solidFill>
                  <a:srgbClr val="6D6E70"/>
                </a:solidFill>
                <a:latin typeface="Arial" pitchFamily="34" charset="0"/>
                <a:cs typeface="Arial" pitchFamily="34" charset="0"/>
              </a:rPr>
              <a:pPr defTabSz="457200" fontAlgn="base">
                <a:spcBef>
                  <a:spcPct val="0"/>
                </a:spcBef>
                <a:spcAft>
                  <a:spcPct val="0"/>
                </a:spcAft>
              </a:pPr>
              <a:t>‹#›</a:t>
            </a:fld>
            <a:endParaRPr lang="en-US" altLang="en-US" dirty="0">
              <a:solidFill>
                <a:srgbClr val="6D6E70"/>
              </a:solidFill>
              <a:latin typeface="Arial" pitchFamily="34" charset="0"/>
              <a:cs typeface="Arial" pitchFamily="34" charset="0"/>
            </a:endParaRPr>
          </a:p>
        </p:txBody>
      </p:sp>
    </p:spTree>
    <p:extLst>
      <p:ext uri="{BB962C8B-B14F-4D97-AF65-F5344CB8AC3E}">
        <p14:creationId xmlns:p14="http://schemas.microsoft.com/office/powerpoint/2010/main" val="3680297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cxnSp>
        <p:nvCxnSpPr>
          <p:cNvPr id="6" name="Straight Connector 7"/>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7" name="Picture 10" descr="ARC_Logo_Bttn_HorizStkd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3838" y="5911850"/>
            <a:ext cx="19002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1143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11435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a:p>
        </p:txBody>
      </p:sp>
      <p:sp>
        <p:nvSpPr>
          <p:cNvPr id="8" name="Slide Number Placeholder 5"/>
          <p:cNvSpPr>
            <a:spLocks noGrp="1"/>
          </p:cNvSpPr>
          <p:nvPr>
            <p:ph type="sldNum" sz="quarter" idx="12"/>
          </p:nvPr>
        </p:nvSpPr>
        <p:spPr>
          <a:xfrm>
            <a:off x="8167688" y="6238875"/>
            <a:ext cx="614362" cy="1841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457200" fontAlgn="base">
              <a:spcBef>
                <a:spcPct val="0"/>
              </a:spcBef>
              <a:spcAft>
                <a:spcPct val="0"/>
              </a:spcAft>
            </a:pPr>
            <a:fld id="{1652F40C-8A9C-41AB-B419-D665B8223312}" type="slidenum">
              <a:rPr lang="en-US" altLang="en-US">
                <a:solidFill>
                  <a:srgbClr val="6D6E70"/>
                </a:solidFill>
                <a:latin typeface="Arial" pitchFamily="34" charset="0"/>
                <a:cs typeface="Arial" pitchFamily="34" charset="0"/>
              </a:rPr>
              <a:pPr defTabSz="457200" fontAlgn="base">
                <a:spcBef>
                  <a:spcPct val="0"/>
                </a:spcBef>
                <a:spcAft>
                  <a:spcPct val="0"/>
                </a:spcAft>
              </a:pPr>
              <a:t>‹#›</a:t>
            </a:fld>
            <a:endParaRPr lang="en-US" altLang="en-US" dirty="0">
              <a:solidFill>
                <a:srgbClr val="6D6E70"/>
              </a:solidFill>
              <a:latin typeface="Arial" pitchFamily="34" charset="0"/>
              <a:cs typeface="Arial" pitchFamily="34" charset="0"/>
            </a:endParaRPr>
          </a:p>
        </p:txBody>
      </p:sp>
    </p:spTree>
    <p:extLst>
      <p:ext uri="{BB962C8B-B14F-4D97-AF65-F5344CB8AC3E}">
        <p14:creationId xmlns:p14="http://schemas.microsoft.com/office/powerpoint/2010/main" val="766315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8" name="Straight Connector 9"/>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9" name="Picture 12" descr="ARC_Logo_Bttn_HorizStkd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3838" y="5911850"/>
            <a:ext cx="19002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000" b="1">
                <a:solidFill>
                  <a:srgbClr val="6D6E7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4496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solidFill>
                  <a:srgbClr val="6D6E7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4496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a:p>
        </p:txBody>
      </p:sp>
      <p:sp>
        <p:nvSpPr>
          <p:cNvPr id="10" name="Slide Number Placeholder 5"/>
          <p:cNvSpPr>
            <a:spLocks noGrp="1"/>
          </p:cNvSpPr>
          <p:nvPr>
            <p:ph type="sldNum" sz="quarter" idx="12"/>
          </p:nvPr>
        </p:nvSpPr>
        <p:spPr>
          <a:xfrm>
            <a:off x="8167688" y="6238875"/>
            <a:ext cx="614362" cy="1841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457200" fontAlgn="base">
              <a:spcBef>
                <a:spcPct val="0"/>
              </a:spcBef>
              <a:spcAft>
                <a:spcPct val="0"/>
              </a:spcAft>
            </a:pPr>
            <a:fld id="{2490DD3E-5483-4914-A9C5-C6F3677E40F2}" type="slidenum">
              <a:rPr lang="en-US" altLang="en-US">
                <a:solidFill>
                  <a:srgbClr val="6D6E70"/>
                </a:solidFill>
                <a:latin typeface="Arial" pitchFamily="34" charset="0"/>
                <a:cs typeface="Arial" pitchFamily="34" charset="0"/>
              </a:rPr>
              <a:pPr defTabSz="457200" fontAlgn="base">
                <a:spcBef>
                  <a:spcPct val="0"/>
                </a:spcBef>
                <a:spcAft>
                  <a:spcPct val="0"/>
                </a:spcAft>
              </a:pPr>
              <a:t>‹#›</a:t>
            </a:fld>
            <a:endParaRPr lang="en-US" altLang="en-US" dirty="0">
              <a:solidFill>
                <a:srgbClr val="6D6E70"/>
              </a:solidFill>
              <a:latin typeface="Arial" pitchFamily="34" charset="0"/>
              <a:cs typeface="Arial" pitchFamily="34" charset="0"/>
            </a:endParaRPr>
          </a:p>
        </p:txBody>
      </p:sp>
    </p:spTree>
    <p:extLst>
      <p:ext uri="{BB962C8B-B14F-4D97-AF65-F5344CB8AC3E}">
        <p14:creationId xmlns:p14="http://schemas.microsoft.com/office/powerpoint/2010/main" val="3372971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bg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400" b="0" i="0" u="sng">
                <a:solidFill>
                  <a:srgbClr val="009999"/>
                </a:solidFill>
                <a:latin typeface="Arial"/>
                <a:cs typeface="Arial"/>
              </a:defRPr>
            </a:lvl1pPr>
          </a:lstStyle>
          <a:p>
            <a:pPr marL="12700">
              <a:lnSpc>
                <a:spcPts val="1650"/>
              </a:lnSpc>
            </a:pPr>
            <a:r>
              <a:rPr spc="-15" dirty="0"/>
              <a:t>www.nyc.gov/mopd</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6/22/2017</a:t>
            </a:fld>
            <a:endParaRPr lang="en-US" dirty="0"/>
          </a:p>
        </p:txBody>
      </p:sp>
      <p:sp>
        <p:nvSpPr>
          <p:cNvPr id="7" name="Holder 7"/>
          <p:cNvSpPr>
            <a:spLocks noGrp="1"/>
          </p:cNvSpPr>
          <p:nvPr>
            <p:ph type="sldNum" sz="quarter" idx="7"/>
          </p:nvPr>
        </p:nvSpPr>
        <p:spPr/>
        <p:txBody>
          <a:bodyPr lIns="0" tIns="0" rIns="0" bIns="0"/>
          <a:lstStyle>
            <a:lvl1pPr>
              <a:defRPr sz="1200" b="0" i="0">
                <a:solidFill>
                  <a:schemeClr val="tx1"/>
                </a:solidFill>
                <a:latin typeface="Arial"/>
                <a:cs typeface="Arial"/>
              </a:defRPr>
            </a:lvl1pPr>
          </a:lstStyle>
          <a:p>
            <a:pPr marL="25400">
              <a:lnSpc>
                <a:spcPts val="1425"/>
              </a:lnSpc>
            </a:pPr>
            <a:fld id="{81D60167-4931-47E6-BA6A-407CBD079E47}" type="slidenum">
              <a:rPr spc="-5" dirty="0"/>
              <a:t>‹#›</a:t>
            </a:fld>
            <a:endParaRPr spc="-5"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cxnSp>
        <p:nvCxnSpPr>
          <p:cNvPr id="6" name="Straight Connector 4"/>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7" name="Picture 19" descr="background-border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82271" flipH="1">
            <a:off x="3219450" y="1238250"/>
            <a:ext cx="5724525" cy="454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ARC_Logo_Bttn_HorizStkd_RGB.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3838" y="5911850"/>
            <a:ext cx="19002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21" name="Picture Placeholder 14"/>
          <p:cNvSpPr>
            <a:spLocks noGrp="1"/>
          </p:cNvSpPr>
          <p:nvPr>
            <p:ph type="pic" sz="quarter" idx="10"/>
          </p:nvPr>
        </p:nvSpPr>
        <p:spPr>
          <a:xfrm rot="21575839">
            <a:off x="3973179" y="1857072"/>
            <a:ext cx="4301362" cy="3258324"/>
          </a:xfrm>
        </p:spPr>
        <p:txBody>
          <a:bodyPr rtlCol="0">
            <a:normAutofit/>
          </a:bodyPr>
          <a:lstStyle/>
          <a:p>
            <a:pPr lvl="0"/>
            <a:r>
              <a:rPr lang="en-US" noProof="0" dirty="0"/>
              <a:t>Drag picture to placeholder or click icon to add</a:t>
            </a:r>
          </a:p>
        </p:txBody>
      </p:sp>
      <p:sp>
        <p:nvSpPr>
          <p:cNvPr id="8" name="Content Placeholder 2"/>
          <p:cNvSpPr>
            <a:spLocks noGrp="1"/>
          </p:cNvSpPr>
          <p:nvPr>
            <p:ph sz="half" idx="1"/>
          </p:nvPr>
        </p:nvSpPr>
        <p:spPr>
          <a:xfrm>
            <a:off x="457200" y="1766028"/>
            <a:ext cx="2987285" cy="376655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a:p>
        </p:txBody>
      </p:sp>
      <p:sp>
        <p:nvSpPr>
          <p:cNvPr id="11" name="Slide Number Placeholder 5"/>
          <p:cNvSpPr>
            <a:spLocks noGrp="1"/>
          </p:cNvSpPr>
          <p:nvPr>
            <p:ph type="sldNum" sz="quarter" idx="12"/>
          </p:nvPr>
        </p:nvSpPr>
        <p:spPr>
          <a:xfrm>
            <a:off x="8167688" y="6238875"/>
            <a:ext cx="614362" cy="1841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457200" fontAlgn="base">
              <a:spcBef>
                <a:spcPct val="0"/>
              </a:spcBef>
              <a:spcAft>
                <a:spcPct val="0"/>
              </a:spcAft>
            </a:pPr>
            <a:fld id="{5B9D4224-DE99-41B2-9530-352598B240B1}" type="slidenum">
              <a:rPr lang="en-US" altLang="en-US">
                <a:solidFill>
                  <a:srgbClr val="6D6E70"/>
                </a:solidFill>
                <a:latin typeface="Arial" pitchFamily="34" charset="0"/>
                <a:cs typeface="Arial" pitchFamily="34" charset="0"/>
              </a:rPr>
              <a:pPr defTabSz="457200" fontAlgn="base">
                <a:spcBef>
                  <a:spcPct val="0"/>
                </a:spcBef>
                <a:spcAft>
                  <a:spcPct val="0"/>
                </a:spcAft>
              </a:pPr>
              <a:t>‹#›</a:t>
            </a:fld>
            <a:endParaRPr lang="en-US" altLang="en-US" dirty="0">
              <a:solidFill>
                <a:srgbClr val="6D6E70"/>
              </a:solidFill>
              <a:latin typeface="Arial" pitchFamily="34" charset="0"/>
              <a:cs typeface="Arial" pitchFamily="34" charset="0"/>
            </a:endParaRPr>
          </a:p>
        </p:txBody>
      </p:sp>
    </p:spTree>
    <p:extLst>
      <p:ext uri="{BB962C8B-B14F-4D97-AF65-F5344CB8AC3E}">
        <p14:creationId xmlns:p14="http://schemas.microsoft.com/office/powerpoint/2010/main" val="2873779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and Note Card">
    <p:spTree>
      <p:nvGrpSpPr>
        <p:cNvPr id="1" name=""/>
        <p:cNvGrpSpPr/>
        <p:nvPr/>
      </p:nvGrpSpPr>
      <p:grpSpPr>
        <a:xfrm>
          <a:off x="0" y="0"/>
          <a:ext cx="0" cy="0"/>
          <a:chOff x="0" y="0"/>
          <a:chExt cx="0" cy="0"/>
        </a:xfrm>
      </p:grpSpPr>
      <p:cxnSp>
        <p:nvCxnSpPr>
          <p:cNvPr id="6" name="Straight Connector 5"/>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7" name="Picture 12" descr="ARC_Logo_Bttn_HorizStkd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3838" y="5911850"/>
            <a:ext cx="19002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descr="note_card_2.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53078">
            <a:off x="4705350" y="2149475"/>
            <a:ext cx="3576638"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background-border2.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51312" flipH="1">
            <a:off x="82550" y="1481138"/>
            <a:ext cx="5272088"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11" name="Text Placeholder 2"/>
          <p:cNvSpPr>
            <a:spLocks noGrp="1"/>
          </p:cNvSpPr>
          <p:nvPr>
            <p:ph type="body" sz="quarter" idx="13"/>
          </p:nvPr>
        </p:nvSpPr>
        <p:spPr>
          <a:xfrm>
            <a:off x="2502267" y="6202338"/>
            <a:ext cx="4231508" cy="326406"/>
          </a:xfrm>
        </p:spPr>
        <p:txBody>
          <a:bodyPr>
            <a:normAutofit/>
          </a:bodyPr>
          <a:lstStyle>
            <a:lvl1pPr marL="0" indent="0" algn="ctr">
              <a:buNone/>
              <a:defRPr sz="1100"/>
            </a:lvl1pPr>
          </a:lstStyle>
          <a:p>
            <a:pPr lvl="0"/>
            <a:endParaRPr lang="en-US" dirty="0"/>
          </a:p>
        </p:txBody>
      </p:sp>
      <p:sp>
        <p:nvSpPr>
          <p:cNvPr id="17" name="Text Placeholder 8"/>
          <p:cNvSpPr>
            <a:spLocks noGrp="1"/>
          </p:cNvSpPr>
          <p:nvPr>
            <p:ph type="body" sz="quarter" idx="11"/>
          </p:nvPr>
        </p:nvSpPr>
        <p:spPr>
          <a:xfrm rot="153078">
            <a:off x="5188290" y="2464096"/>
            <a:ext cx="2739408" cy="2047006"/>
          </a:xfrm>
        </p:spPr>
        <p:txBody>
          <a:bodyPr>
            <a:noAutofit/>
          </a:bodyPr>
          <a:lstStyle>
            <a:lvl1pPr marL="0" indent="0">
              <a:buNone/>
              <a:defRPr sz="2000" baseline="0"/>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dirty="0" err="1"/>
              <a:t>Click to edit Master text styles</a:t>
            </a:r>
          </a:p>
        </p:txBody>
      </p:sp>
      <p:sp>
        <p:nvSpPr>
          <p:cNvPr id="19" name="Picture Placeholder 14"/>
          <p:cNvSpPr>
            <a:spLocks noGrp="1"/>
          </p:cNvSpPr>
          <p:nvPr>
            <p:ph type="pic" sz="quarter" idx="10"/>
          </p:nvPr>
        </p:nvSpPr>
        <p:spPr>
          <a:xfrm rot="21444880">
            <a:off x="772580" y="2048709"/>
            <a:ext cx="3960428" cy="2986050"/>
          </a:xfrm>
        </p:spPr>
        <p:txBody>
          <a:bodyPr rtlCol="0">
            <a:normAutofit/>
          </a:bodyPr>
          <a:lstStyle/>
          <a:p>
            <a:pPr lvl="0"/>
            <a:r>
              <a:rPr lang="en-US" noProof="0" dirty="0"/>
              <a:t>Drag picture to placeholder or click icon to add</a:t>
            </a:r>
          </a:p>
        </p:txBody>
      </p:sp>
      <p:sp>
        <p:nvSpPr>
          <p:cNvPr id="10" name="Slide Number Placeholder 5"/>
          <p:cNvSpPr>
            <a:spLocks noGrp="1"/>
          </p:cNvSpPr>
          <p:nvPr>
            <p:ph type="sldNum" sz="quarter" idx="14"/>
          </p:nvPr>
        </p:nvSpPr>
        <p:spPr>
          <a:xfrm>
            <a:off x="8167688" y="6238875"/>
            <a:ext cx="614362" cy="1841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457200" fontAlgn="base">
              <a:spcBef>
                <a:spcPct val="0"/>
              </a:spcBef>
              <a:spcAft>
                <a:spcPct val="0"/>
              </a:spcAft>
            </a:pPr>
            <a:fld id="{9E2DA8C1-45C0-477B-93CB-587A7CBA7CB3}" type="slidenum">
              <a:rPr lang="en-US" altLang="en-US">
                <a:solidFill>
                  <a:srgbClr val="6D6E70"/>
                </a:solidFill>
                <a:latin typeface="Arial" pitchFamily="34" charset="0"/>
                <a:cs typeface="Arial" pitchFamily="34" charset="0"/>
              </a:rPr>
              <a:pPr defTabSz="457200" fontAlgn="base">
                <a:spcBef>
                  <a:spcPct val="0"/>
                </a:spcBef>
                <a:spcAft>
                  <a:spcPct val="0"/>
                </a:spcAft>
              </a:pPr>
              <a:t>‹#›</a:t>
            </a:fld>
            <a:endParaRPr lang="en-US" altLang="en-US" dirty="0">
              <a:solidFill>
                <a:srgbClr val="6D6E70"/>
              </a:solidFill>
              <a:latin typeface="Arial" pitchFamily="34" charset="0"/>
              <a:cs typeface="Arial" pitchFamily="34" charset="0"/>
            </a:endParaRPr>
          </a:p>
        </p:txBody>
      </p:sp>
    </p:spTree>
    <p:extLst>
      <p:ext uri="{BB962C8B-B14F-4D97-AF65-F5344CB8AC3E}">
        <p14:creationId xmlns:p14="http://schemas.microsoft.com/office/powerpoint/2010/main" val="1007828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cxnSp>
        <p:nvCxnSpPr>
          <p:cNvPr id="6" name="Straight Connector 5"/>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7" name="Picture 12" descr="ARC_Logo_Bttn_HorizStkd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3838" y="5911850"/>
            <a:ext cx="19002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
        <p:nvSpPr>
          <p:cNvPr id="11" name="Picture Placeholder 14"/>
          <p:cNvSpPr>
            <a:spLocks noGrp="1"/>
          </p:cNvSpPr>
          <p:nvPr>
            <p:ph type="pic" sz="quarter" idx="10"/>
          </p:nvPr>
        </p:nvSpPr>
        <p:spPr>
          <a:xfrm rot="21575839">
            <a:off x="4991445" y="1765338"/>
            <a:ext cx="3694928" cy="3915400"/>
          </a:xfrm>
          <a:ln>
            <a:noFill/>
          </a:ln>
        </p:spPr>
        <p:txBody>
          <a:bodyPr rtlCol="0">
            <a:normAutofit/>
          </a:bodyPr>
          <a:lstStyle>
            <a:lvl1pPr>
              <a:defRPr baseline="0"/>
            </a:lvl1pPr>
          </a:lstStyle>
          <a:p>
            <a:pPr lvl="0"/>
            <a:r>
              <a:rPr lang="en-US" noProof="0" dirty="0"/>
              <a:t>Click icon to add picture</a:t>
            </a:r>
          </a:p>
        </p:txBody>
      </p:sp>
      <p:sp>
        <p:nvSpPr>
          <p:cNvPr id="12" name="Content Placeholder 2"/>
          <p:cNvSpPr>
            <a:spLocks noGrp="1"/>
          </p:cNvSpPr>
          <p:nvPr>
            <p:ph sz="half" idx="1"/>
          </p:nvPr>
        </p:nvSpPr>
        <p:spPr>
          <a:xfrm>
            <a:off x="457200" y="1766028"/>
            <a:ext cx="4038600" cy="39143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a:p>
        </p:txBody>
      </p:sp>
      <p:sp>
        <p:nvSpPr>
          <p:cNvPr id="8" name="Slide Number Placeholder 5"/>
          <p:cNvSpPr>
            <a:spLocks noGrp="1"/>
          </p:cNvSpPr>
          <p:nvPr>
            <p:ph type="sldNum" sz="quarter" idx="12"/>
          </p:nvPr>
        </p:nvSpPr>
        <p:spPr>
          <a:xfrm>
            <a:off x="8167688" y="6238875"/>
            <a:ext cx="614362" cy="1841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457200" fontAlgn="base">
              <a:spcBef>
                <a:spcPct val="0"/>
              </a:spcBef>
              <a:spcAft>
                <a:spcPct val="0"/>
              </a:spcAft>
            </a:pPr>
            <a:fld id="{41F117FC-6695-4047-9442-E0E0C392E2D6}" type="slidenum">
              <a:rPr lang="en-US" altLang="en-US">
                <a:solidFill>
                  <a:srgbClr val="6D6E70"/>
                </a:solidFill>
                <a:latin typeface="Arial" pitchFamily="34" charset="0"/>
                <a:cs typeface="Arial" pitchFamily="34" charset="0"/>
              </a:rPr>
              <a:pPr defTabSz="457200" fontAlgn="base">
                <a:spcBef>
                  <a:spcPct val="0"/>
                </a:spcBef>
                <a:spcAft>
                  <a:spcPct val="0"/>
                </a:spcAft>
              </a:pPr>
              <a:t>‹#›</a:t>
            </a:fld>
            <a:endParaRPr lang="en-US" altLang="en-US" dirty="0">
              <a:solidFill>
                <a:srgbClr val="6D6E70"/>
              </a:solidFill>
              <a:latin typeface="Arial" pitchFamily="34" charset="0"/>
              <a:cs typeface="Arial" pitchFamily="34" charset="0"/>
            </a:endParaRPr>
          </a:p>
        </p:txBody>
      </p:sp>
    </p:spTree>
    <p:extLst>
      <p:ext uri="{BB962C8B-B14F-4D97-AF65-F5344CB8AC3E}">
        <p14:creationId xmlns:p14="http://schemas.microsoft.com/office/powerpoint/2010/main" val="2408925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orz Image Only">
    <p:spTree>
      <p:nvGrpSpPr>
        <p:cNvPr id="1" name=""/>
        <p:cNvGrpSpPr/>
        <p:nvPr/>
      </p:nvGrpSpPr>
      <p:grpSpPr>
        <a:xfrm>
          <a:off x="0" y="0"/>
          <a:ext cx="0" cy="0"/>
          <a:chOff x="0" y="0"/>
          <a:chExt cx="0" cy="0"/>
        </a:xfrm>
      </p:grpSpPr>
      <p:pic>
        <p:nvPicPr>
          <p:cNvPr id="5" name="Picture 3" descr="ARC_Logo_Bttn_HorizStkd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3838" y="5911850"/>
            <a:ext cx="19002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7"/>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8" name="Picture 10" descr="background-border2.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81056" flipH="1">
            <a:off x="1423988" y="1192213"/>
            <a:ext cx="6153150"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7"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a:p>
        </p:txBody>
      </p:sp>
      <p:sp>
        <p:nvSpPr>
          <p:cNvPr id="12" name="Picture Placeholder 14"/>
          <p:cNvSpPr>
            <a:spLocks noGrp="1"/>
          </p:cNvSpPr>
          <p:nvPr>
            <p:ph type="pic" sz="quarter" idx="10"/>
          </p:nvPr>
        </p:nvSpPr>
        <p:spPr>
          <a:xfrm>
            <a:off x="2256373" y="1881275"/>
            <a:ext cx="4566426" cy="3456028"/>
          </a:xfrm>
        </p:spPr>
        <p:txBody>
          <a:bodyPr rtlCol="0">
            <a:normAutofit/>
          </a:bodyPr>
          <a:lstStyle/>
          <a:p>
            <a:pPr lvl="0"/>
            <a:r>
              <a:rPr lang="en-US" noProof="0" dirty="0"/>
              <a:t>Drag picture to placeholder or click icon to add</a:t>
            </a:r>
          </a:p>
        </p:txBody>
      </p:sp>
      <p:sp>
        <p:nvSpPr>
          <p:cNvPr id="9" name="Slide Number Placeholder 5"/>
          <p:cNvSpPr>
            <a:spLocks noGrp="1"/>
          </p:cNvSpPr>
          <p:nvPr>
            <p:ph type="sldNum" sz="quarter" idx="12"/>
          </p:nvPr>
        </p:nvSpPr>
        <p:spPr>
          <a:xfrm>
            <a:off x="8167688" y="6238875"/>
            <a:ext cx="614362" cy="1841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457200" fontAlgn="base">
              <a:spcBef>
                <a:spcPct val="0"/>
              </a:spcBef>
              <a:spcAft>
                <a:spcPct val="0"/>
              </a:spcAft>
            </a:pPr>
            <a:fld id="{5A3ADDD5-1CC4-4DCC-A07E-C94CB086CD10}" type="slidenum">
              <a:rPr lang="en-US" altLang="en-US">
                <a:solidFill>
                  <a:srgbClr val="6D6E70"/>
                </a:solidFill>
                <a:latin typeface="Arial" pitchFamily="34" charset="0"/>
                <a:cs typeface="Arial" pitchFamily="34" charset="0"/>
              </a:rPr>
              <a:pPr defTabSz="457200" fontAlgn="base">
                <a:spcBef>
                  <a:spcPct val="0"/>
                </a:spcBef>
                <a:spcAft>
                  <a:spcPct val="0"/>
                </a:spcAft>
              </a:pPr>
              <a:t>‹#›</a:t>
            </a:fld>
            <a:endParaRPr lang="en-US" altLang="en-US" dirty="0">
              <a:solidFill>
                <a:srgbClr val="6D6E70"/>
              </a:solidFill>
              <a:latin typeface="Arial" pitchFamily="34" charset="0"/>
              <a:cs typeface="Arial" pitchFamily="34" charset="0"/>
            </a:endParaRPr>
          </a:p>
        </p:txBody>
      </p:sp>
    </p:spTree>
    <p:extLst>
      <p:ext uri="{BB962C8B-B14F-4D97-AF65-F5344CB8AC3E}">
        <p14:creationId xmlns:p14="http://schemas.microsoft.com/office/powerpoint/2010/main" val="20646854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ertical Image Only">
    <p:spTree>
      <p:nvGrpSpPr>
        <p:cNvPr id="1" name=""/>
        <p:cNvGrpSpPr/>
        <p:nvPr/>
      </p:nvGrpSpPr>
      <p:grpSpPr>
        <a:xfrm>
          <a:off x="0" y="0"/>
          <a:ext cx="0" cy="0"/>
          <a:chOff x="0" y="0"/>
          <a:chExt cx="0" cy="0"/>
        </a:xfrm>
      </p:grpSpPr>
      <p:pic>
        <p:nvPicPr>
          <p:cNvPr id="5" name="Picture 3" descr="ARC_Logo_Bttn_HorizStkd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3838" y="5911850"/>
            <a:ext cx="19002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7"/>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8" name="Picture 8" descr="Photo_border_sq.psd"/>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6000" y="1363663"/>
            <a:ext cx="4740275" cy="454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7"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a:p>
        </p:txBody>
      </p:sp>
      <p:sp>
        <p:nvSpPr>
          <p:cNvPr id="10" name="Picture Placeholder 14"/>
          <p:cNvSpPr>
            <a:spLocks noGrp="1"/>
          </p:cNvSpPr>
          <p:nvPr>
            <p:ph type="pic" sz="quarter" idx="10"/>
          </p:nvPr>
        </p:nvSpPr>
        <p:spPr>
          <a:xfrm rot="21575839">
            <a:off x="2774142" y="1835962"/>
            <a:ext cx="3474426" cy="3489183"/>
          </a:xfrm>
          <a:ln>
            <a:noFill/>
          </a:ln>
        </p:spPr>
        <p:txBody>
          <a:bodyPr rtlCol="0">
            <a:normAutofit/>
          </a:bodyPr>
          <a:lstStyle/>
          <a:p>
            <a:pPr lvl="0"/>
            <a:r>
              <a:rPr lang="en-US" noProof="0" dirty="0"/>
              <a:t>Drag picture to placeholder or click icon to add</a:t>
            </a:r>
          </a:p>
        </p:txBody>
      </p:sp>
      <p:sp>
        <p:nvSpPr>
          <p:cNvPr id="9" name="Slide Number Placeholder 5"/>
          <p:cNvSpPr>
            <a:spLocks noGrp="1"/>
          </p:cNvSpPr>
          <p:nvPr>
            <p:ph type="sldNum" sz="quarter" idx="12"/>
          </p:nvPr>
        </p:nvSpPr>
        <p:spPr>
          <a:xfrm>
            <a:off x="8167688" y="6238875"/>
            <a:ext cx="614362" cy="1841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457200" fontAlgn="base">
              <a:spcBef>
                <a:spcPct val="0"/>
              </a:spcBef>
              <a:spcAft>
                <a:spcPct val="0"/>
              </a:spcAft>
            </a:pPr>
            <a:fld id="{2CE36F34-E9FB-47E5-B172-BA6693DC29BD}" type="slidenum">
              <a:rPr lang="en-US" altLang="en-US">
                <a:solidFill>
                  <a:srgbClr val="6D6E70"/>
                </a:solidFill>
                <a:latin typeface="Arial" pitchFamily="34" charset="0"/>
                <a:cs typeface="Arial" pitchFamily="34" charset="0"/>
              </a:rPr>
              <a:pPr defTabSz="457200" fontAlgn="base">
                <a:spcBef>
                  <a:spcPct val="0"/>
                </a:spcBef>
                <a:spcAft>
                  <a:spcPct val="0"/>
                </a:spcAft>
              </a:pPr>
              <a:t>‹#›</a:t>
            </a:fld>
            <a:endParaRPr lang="en-US" altLang="en-US" dirty="0">
              <a:solidFill>
                <a:srgbClr val="6D6E70"/>
              </a:solidFill>
              <a:latin typeface="Arial" pitchFamily="34" charset="0"/>
              <a:cs typeface="Arial" pitchFamily="34" charset="0"/>
            </a:endParaRPr>
          </a:p>
        </p:txBody>
      </p:sp>
    </p:spTree>
    <p:extLst>
      <p:ext uri="{BB962C8B-B14F-4D97-AF65-F5344CB8AC3E}">
        <p14:creationId xmlns:p14="http://schemas.microsoft.com/office/powerpoint/2010/main" val="26356311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Note Card Only">
    <p:spTree>
      <p:nvGrpSpPr>
        <p:cNvPr id="1" name=""/>
        <p:cNvGrpSpPr/>
        <p:nvPr/>
      </p:nvGrpSpPr>
      <p:grpSpPr>
        <a:xfrm>
          <a:off x="0" y="0"/>
          <a:ext cx="0" cy="0"/>
          <a:chOff x="0" y="0"/>
          <a:chExt cx="0" cy="0"/>
        </a:xfrm>
      </p:grpSpPr>
      <p:pic>
        <p:nvPicPr>
          <p:cNvPr id="5" name="Picture 3" descr="ARC_Logo_Bttn_HorizStkd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3838" y="5911850"/>
            <a:ext cx="19002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7"/>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8" name="Picture 12" descr="note_card_2.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60538" y="1919288"/>
            <a:ext cx="5680075"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7"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a:p>
        </p:txBody>
      </p:sp>
      <p:sp>
        <p:nvSpPr>
          <p:cNvPr id="14" name="Text Placeholder 11"/>
          <p:cNvSpPr>
            <a:spLocks noGrp="1"/>
          </p:cNvSpPr>
          <p:nvPr>
            <p:ph type="body" sz="quarter" idx="10"/>
          </p:nvPr>
        </p:nvSpPr>
        <p:spPr>
          <a:xfrm>
            <a:off x="2096165" y="2271185"/>
            <a:ext cx="5065713" cy="2710452"/>
          </a:xfrm>
        </p:spPr>
        <p:txBody>
          <a:bodyPr/>
          <a:lstStyle>
            <a:lvl1pPr marL="0" indent="0">
              <a:buNone/>
              <a:defRPr/>
            </a:lvl1pPr>
          </a:lstStyle>
          <a:p>
            <a:pPr lvl="0"/>
            <a:r>
              <a:rPr lang="en-US" dirty="0"/>
              <a:t>Click to edit Master text styles</a:t>
            </a:r>
          </a:p>
        </p:txBody>
      </p:sp>
      <p:sp>
        <p:nvSpPr>
          <p:cNvPr id="9" name="Slide Number Placeholder 5"/>
          <p:cNvSpPr>
            <a:spLocks noGrp="1"/>
          </p:cNvSpPr>
          <p:nvPr>
            <p:ph type="sldNum" sz="quarter" idx="12"/>
          </p:nvPr>
        </p:nvSpPr>
        <p:spPr>
          <a:xfrm>
            <a:off x="8167688" y="6238875"/>
            <a:ext cx="614362" cy="1841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457200" fontAlgn="base">
              <a:spcBef>
                <a:spcPct val="0"/>
              </a:spcBef>
              <a:spcAft>
                <a:spcPct val="0"/>
              </a:spcAft>
            </a:pPr>
            <a:fld id="{5D498BC6-C120-4B55-98F4-37C38289FD2D}" type="slidenum">
              <a:rPr lang="en-US" altLang="en-US">
                <a:solidFill>
                  <a:srgbClr val="6D6E70"/>
                </a:solidFill>
                <a:latin typeface="Arial" pitchFamily="34" charset="0"/>
                <a:cs typeface="Arial" pitchFamily="34" charset="0"/>
              </a:rPr>
              <a:pPr defTabSz="457200" fontAlgn="base">
                <a:spcBef>
                  <a:spcPct val="0"/>
                </a:spcBef>
                <a:spcAft>
                  <a:spcPct val="0"/>
                </a:spcAft>
              </a:pPr>
              <a:t>‹#›</a:t>
            </a:fld>
            <a:endParaRPr lang="en-US" altLang="en-US" dirty="0">
              <a:solidFill>
                <a:srgbClr val="6D6E70"/>
              </a:solidFill>
              <a:latin typeface="Arial" pitchFamily="34" charset="0"/>
              <a:cs typeface="Arial" pitchFamily="34" charset="0"/>
            </a:endParaRPr>
          </a:p>
        </p:txBody>
      </p:sp>
    </p:spTree>
    <p:extLst>
      <p:ext uri="{BB962C8B-B14F-4D97-AF65-F5344CB8AC3E}">
        <p14:creationId xmlns:p14="http://schemas.microsoft.com/office/powerpoint/2010/main" val="3447781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Note Cards">
    <p:spTree>
      <p:nvGrpSpPr>
        <p:cNvPr id="1" name=""/>
        <p:cNvGrpSpPr/>
        <p:nvPr/>
      </p:nvGrpSpPr>
      <p:grpSpPr>
        <a:xfrm>
          <a:off x="0" y="0"/>
          <a:ext cx="0" cy="0"/>
          <a:chOff x="0" y="0"/>
          <a:chExt cx="0" cy="0"/>
        </a:xfrm>
      </p:grpSpPr>
      <p:pic>
        <p:nvPicPr>
          <p:cNvPr id="6" name="Picture 3" descr="ARC_Logo_Bttn_HorizStkd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3838" y="5911850"/>
            <a:ext cx="19002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9" name="Picture 5" descr="note_card_2.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76238" y="2044700"/>
            <a:ext cx="4149725"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note_card_2.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756150" y="2044700"/>
            <a:ext cx="4149725"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7"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a:p>
        </p:txBody>
      </p:sp>
      <p:sp>
        <p:nvSpPr>
          <p:cNvPr id="10" name="Text Placeholder 11"/>
          <p:cNvSpPr>
            <a:spLocks noGrp="1"/>
          </p:cNvSpPr>
          <p:nvPr>
            <p:ph type="body" sz="quarter" idx="10"/>
          </p:nvPr>
        </p:nvSpPr>
        <p:spPr>
          <a:xfrm>
            <a:off x="646550" y="2397160"/>
            <a:ext cx="3579090" cy="2176136"/>
          </a:xfrm>
        </p:spPr>
        <p:txBody>
          <a:bodyPr/>
          <a:lstStyle>
            <a:lvl1pPr marL="0" indent="0">
              <a:buNone/>
              <a:defRPr/>
            </a:lvl1pPr>
          </a:lstStyle>
          <a:p>
            <a:pPr lvl="0"/>
            <a:r>
              <a:rPr lang="en-US" dirty="0"/>
              <a:t>Click to edit Master text styles</a:t>
            </a:r>
          </a:p>
        </p:txBody>
      </p:sp>
      <p:sp>
        <p:nvSpPr>
          <p:cNvPr id="12" name="Text Placeholder 11"/>
          <p:cNvSpPr>
            <a:spLocks noGrp="1"/>
          </p:cNvSpPr>
          <p:nvPr>
            <p:ph type="body" sz="quarter" idx="13"/>
          </p:nvPr>
        </p:nvSpPr>
        <p:spPr>
          <a:xfrm>
            <a:off x="5026895" y="2397160"/>
            <a:ext cx="3579090" cy="2176136"/>
          </a:xfrm>
        </p:spPr>
        <p:txBody>
          <a:bodyPr/>
          <a:lstStyle>
            <a:lvl1pPr marL="0" indent="0">
              <a:buNone/>
              <a:defRPr/>
            </a:lvl1pPr>
          </a:lstStyle>
          <a:p>
            <a:pPr lvl="0"/>
            <a:r>
              <a:rPr lang="en-US" dirty="0"/>
              <a:t>Click to edit Master text styles</a:t>
            </a:r>
          </a:p>
        </p:txBody>
      </p:sp>
      <p:sp>
        <p:nvSpPr>
          <p:cNvPr id="13" name="Slide Number Placeholder 5"/>
          <p:cNvSpPr>
            <a:spLocks noGrp="1"/>
          </p:cNvSpPr>
          <p:nvPr>
            <p:ph type="sldNum" sz="quarter" idx="14"/>
          </p:nvPr>
        </p:nvSpPr>
        <p:spPr>
          <a:xfrm>
            <a:off x="8167688" y="6238875"/>
            <a:ext cx="614362" cy="1841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457200" fontAlgn="base">
              <a:spcBef>
                <a:spcPct val="0"/>
              </a:spcBef>
              <a:spcAft>
                <a:spcPct val="0"/>
              </a:spcAft>
            </a:pPr>
            <a:fld id="{6898B639-2DA3-4814-93ED-9B6F47D9B43B}" type="slidenum">
              <a:rPr lang="en-US" altLang="en-US">
                <a:solidFill>
                  <a:srgbClr val="6D6E70"/>
                </a:solidFill>
                <a:latin typeface="Arial" pitchFamily="34" charset="0"/>
                <a:cs typeface="Arial" pitchFamily="34" charset="0"/>
              </a:rPr>
              <a:pPr defTabSz="457200" fontAlgn="base">
                <a:spcBef>
                  <a:spcPct val="0"/>
                </a:spcBef>
                <a:spcAft>
                  <a:spcPct val="0"/>
                </a:spcAft>
              </a:pPr>
              <a:t>‹#›</a:t>
            </a:fld>
            <a:endParaRPr lang="en-US" altLang="en-US" dirty="0">
              <a:solidFill>
                <a:srgbClr val="6D6E70"/>
              </a:solidFill>
              <a:latin typeface="Arial" pitchFamily="34" charset="0"/>
              <a:cs typeface="Arial" pitchFamily="34" charset="0"/>
            </a:endParaRPr>
          </a:p>
        </p:txBody>
      </p:sp>
    </p:spTree>
    <p:extLst>
      <p:ext uri="{BB962C8B-B14F-4D97-AF65-F5344CB8AC3E}">
        <p14:creationId xmlns:p14="http://schemas.microsoft.com/office/powerpoint/2010/main" val="39763786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a:xfrm>
            <a:off x="8167688" y="6238875"/>
            <a:ext cx="614362" cy="1841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457200" fontAlgn="base">
              <a:spcBef>
                <a:spcPct val="0"/>
              </a:spcBef>
              <a:spcAft>
                <a:spcPct val="0"/>
              </a:spcAft>
            </a:pPr>
            <a:fld id="{ADE1EC98-64F8-45D3-98C6-17CD8812B55D}" type="slidenum">
              <a:rPr lang="en-US" altLang="en-US">
                <a:solidFill>
                  <a:srgbClr val="6D6E70"/>
                </a:solidFill>
                <a:latin typeface="Arial" pitchFamily="34" charset="0"/>
                <a:cs typeface="Arial" pitchFamily="34" charset="0"/>
              </a:rPr>
              <a:pPr defTabSz="457200" fontAlgn="base">
                <a:spcBef>
                  <a:spcPct val="0"/>
                </a:spcBef>
                <a:spcAft>
                  <a:spcPct val="0"/>
                </a:spcAft>
              </a:pPr>
              <a:t>‹#›</a:t>
            </a:fld>
            <a:endParaRPr lang="en-US" altLang="en-US" dirty="0">
              <a:solidFill>
                <a:srgbClr val="6D6E70"/>
              </a:solidFill>
              <a:latin typeface="Arial" pitchFamily="34" charset="0"/>
              <a:cs typeface="Arial" pitchFamily="34" charset="0"/>
            </a:endParaRPr>
          </a:p>
        </p:txBody>
      </p:sp>
    </p:spTree>
    <p:extLst>
      <p:ext uri="{BB962C8B-B14F-4D97-AF65-F5344CB8AC3E}">
        <p14:creationId xmlns:p14="http://schemas.microsoft.com/office/powerpoint/2010/main" val="17565588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167688" y="6238875"/>
            <a:ext cx="614362" cy="1841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457200" fontAlgn="base">
              <a:spcBef>
                <a:spcPct val="0"/>
              </a:spcBef>
              <a:spcAft>
                <a:spcPct val="0"/>
              </a:spcAft>
            </a:pPr>
            <a:fld id="{B3006D8E-8E13-422F-AD74-7134B6FFC68D}" type="slidenum">
              <a:rPr lang="en-US" altLang="en-US">
                <a:solidFill>
                  <a:srgbClr val="6D6E70"/>
                </a:solidFill>
                <a:latin typeface="Arial" pitchFamily="34" charset="0"/>
                <a:cs typeface="Arial" pitchFamily="34" charset="0"/>
              </a:rPr>
              <a:pPr defTabSz="457200" fontAlgn="base">
                <a:spcBef>
                  <a:spcPct val="0"/>
                </a:spcBef>
                <a:spcAft>
                  <a:spcPct val="0"/>
                </a:spcAft>
              </a:pPr>
              <a:t>‹#›</a:t>
            </a:fld>
            <a:endParaRPr lang="en-US" altLang="en-US" dirty="0">
              <a:solidFill>
                <a:srgbClr val="6D6E70"/>
              </a:solidFill>
              <a:latin typeface="Arial" pitchFamily="34" charset="0"/>
              <a:cs typeface="Arial" pitchFamily="34" charset="0"/>
            </a:endParaRPr>
          </a:p>
        </p:txBody>
      </p:sp>
    </p:spTree>
    <p:extLst>
      <p:ext uri="{BB962C8B-B14F-4D97-AF65-F5344CB8AC3E}">
        <p14:creationId xmlns:p14="http://schemas.microsoft.com/office/powerpoint/2010/main" val="42933513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5" name="Picture 3" descr="ARC_Logo_Bttn_HorizStkd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3838" y="5911850"/>
            <a:ext cx="19002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7"/>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hart Placeholder 3"/>
          <p:cNvSpPr>
            <a:spLocks noGrp="1"/>
          </p:cNvSpPr>
          <p:nvPr>
            <p:ph type="chart" sz="quarter" idx="10"/>
          </p:nvPr>
        </p:nvSpPr>
        <p:spPr>
          <a:xfrm>
            <a:off x="1214495" y="1743430"/>
            <a:ext cx="6718391" cy="3780248"/>
          </a:xfrm>
        </p:spPr>
        <p:txBody>
          <a:bodyPr rtlCol="0">
            <a:normAutofit/>
          </a:bodyPr>
          <a:lstStyle/>
          <a:p>
            <a:pPr lvl="0"/>
            <a:endParaRPr lang="en-US" noProof="0" dirty="0"/>
          </a:p>
        </p:txBody>
      </p:sp>
      <p:sp>
        <p:nvSpPr>
          <p:cNvPr id="7"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a:p>
        </p:txBody>
      </p:sp>
      <p:sp>
        <p:nvSpPr>
          <p:cNvPr id="8" name="Slide Number Placeholder 5"/>
          <p:cNvSpPr>
            <a:spLocks noGrp="1"/>
          </p:cNvSpPr>
          <p:nvPr>
            <p:ph type="sldNum" sz="quarter" idx="12"/>
          </p:nvPr>
        </p:nvSpPr>
        <p:spPr>
          <a:xfrm>
            <a:off x="8167688" y="6238875"/>
            <a:ext cx="614362" cy="1841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457200" fontAlgn="base">
              <a:spcBef>
                <a:spcPct val="0"/>
              </a:spcBef>
              <a:spcAft>
                <a:spcPct val="0"/>
              </a:spcAft>
            </a:pPr>
            <a:fld id="{540636F6-B38E-44EB-8850-3BF0D7667567}" type="slidenum">
              <a:rPr lang="en-US" altLang="en-US">
                <a:solidFill>
                  <a:srgbClr val="6D6E70"/>
                </a:solidFill>
                <a:latin typeface="Arial" pitchFamily="34" charset="0"/>
                <a:cs typeface="Arial" pitchFamily="34" charset="0"/>
              </a:rPr>
              <a:pPr defTabSz="457200" fontAlgn="base">
                <a:spcBef>
                  <a:spcPct val="0"/>
                </a:spcBef>
                <a:spcAft>
                  <a:spcPct val="0"/>
                </a:spcAft>
              </a:pPr>
              <a:t>‹#›</a:t>
            </a:fld>
            <a:endParaRPr lang="en-US" altLang="en-US" dirty="0">
              <a:solidFill>
                <a:srgbClr val="6D6E70"/>
              </a:solidFill>
              <a:latin typeface="Arial" pitchFamily="34" charset="0"/>
              <a:cs typeface="Arial" pitchFamily="34" charset="0"/>
            </a:endParaRPr>
          </a:p>
        </p:txBody>
      </p:sp>
    </p:spTree>
    <p:extLst>
      <p:ext uri="{BB962C8B-B14F-4D97-AF65-F5344CB8AC3E}">
        <p14:creationId xmlns:p14="http://schemas.microsoft.com/office/powerpoint/2010/main" val="1142452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2225" y="0"/>
            <a:ext cx="3482974" cy="617537"/>
          </a:xfrm>
          <a:prstGeom prst="rect">
            <a:avLst/>
          </a:prstGeom>
          <a:blipFill>
            <a:blip r:embed="rId2" cstate="print"/>
            <a:stretch>
              <a:fillRect/>
            </a:stretch>
          </a:blipFill>
        </p:spPr>
        <p:txBody>
          <a:bodyPr wrap="square" lIns="0" tIns="0" rIns="0" bIns="0" rtlCol="0"/>
          <a:lstStyle/>
          <a:p>
            <a:endParaRPr dirty="0"/>
          </a:p>
        </p:txBody>
      </p:sp>
      <p:sp>
        <p:nvSpPr>
          <p:cNvPr id="17" name="bk object 17"/>
          <p:cNvSpPr/>
          <p:nvPr/>
        </p:nvSpPr>
        <p:spPr>
          <a:xfrm>
            <a:off x="6019800" y="0"/>
            <a:ext cx="3124199" cy="684212"/>
          </a:xfrm>
          <a:prstGeom prst="rect">
            <a:avLst/>
          </a:prstGeom>
          <a:blipFill>
            <a:blip r:embed="rId3" cstate="print"/>
            <a:stretch>
              <a:fillRect/>
            </a:stretch>
          </a:blipFill>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4400"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400" b="0" i="0" u="sng">
                <a:solidFill>
                  <a:srgbClr val="009999"/>
                </a:solidFill>
                <a:latin typeface="Arial"/>
                <a:cs typeface="Arial"/>
              </a:defRPr>
            </a:lvl1pPr>
          </a:lstStyle>
          <a:p>
            <a:pPr marL="12700">
              <a:lnSpc>
                <a:spcPts val="1650"/>
              </a:lnSpc>
            </a:pPr>
            <a:r>
              <a:rPr spc="-15" dirty="0"/>
              <a:t>www.nyc.gov/mopd</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6/22/2017</a:t>
            </a:fld>
            <a:endParaRPr lang="en-US" dirty="0"/>
          </a:p>
        </p:txBody>
      </p:sp>
      <p:sp>
        <p:nvSpPr>
          <p:cNvPr id="5" name="Holder 5"/>
          <p:cNvSpPr>
            <a:spLocks noGrp="1"/>
          </p:cNvSpPr>
          <p:nvPr>
            <p:ph type="sldNum" sz="quarter" idx="7"/>
          </p:nvPr>
        </p:nvSpPr>
        <p:spPr/>
        <p:txBody>
          <a:bodyPr lIns="0" tIns="0" rIns="0" bIns="0"/>
          <a:lstStyle>
            <a:lvl1pPr>
              <a:defRPr sz="1200" b="0" i="0">
                <a:solidFill>
                  <a:schemeClr val="tx1"/>
                </a:solidFill>
                <a:latin typeface="Arial"/>
                <a:cs typeface="Arial"/>
              </a:defRPr>
            </a:lvl1pPr>
          </a:lstStyle>
          <a:p>
            <a:pPr marL="25400">
              <a:lnSpc>
                <a:spcPts val="1425"/>
              </a:lnSpc>
            </a:pPr>
            <a:fld id="{81D60167-4931-47E6-BA6A-407CBD079E47}" type="slidenum">
              <a:rPr spc="-5" dirty="0"/>
              <a:t>‹#›</a:t>
            </a:fld>
            <a:endParaRPr spc="-5"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5" descr="note_card_2.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38313" y="1309688"/>
            <a:ext cx="5703887" cy="350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ARC_Logo_Bttn.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784600" y="592138"/>
            <a:ext cx="1474788"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ARC_Logo_WrdMrk_Horiz_RGB.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114675" y="5332413"/>
            <a:ext cx="3011488"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3"/>
          <p:cNvSpPr>
            <a:spLocks noGrp="1"/>
          </p:cNvSpPr>
          <p:nvPr>
            <p:ph type="body" sz="quarter" idx="10"/>
          </p:nvPr>
        </p:nvSpPr>
        <p:spPr>
          <a:xfrm>
            <a:off x="2031423" y="2614252"/>
            <a:ext cx="5144077" cy="1906948"/>
          </a:xfrm>
        </p:spPr>
        <p:txBody>
          <a:bodyPr>
            <a:noAutofit/>
          </a:bodyPr>
          <a:lstStyle>
            <a:lvl1pPr marL="0" indent="0" algn="ctr">
              <a:lnSpc>
                <a:spcPct val="80000"/>
              </a:lnSpc>
              <a:buNone/>
              <a:defRPr sz="4000"/>
            </a:lvl1pPr>
          </a:lstStyle>
          <a:p>
            <a:pPr lvl="0"/>
            <a:r>
              <a:rPr lang="en-US" dirty="0"/>
              <a:t>Click to edit Master text styles</a:t>
            </a:r>
          </a:p>
        </p:txBody>
      </p:sp>
      <p:sp>
        <p:nvSpPr>
          <p:cNvPr id="10"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a:p>
        </p:txBody>
      </p:sp>
    </p:spTree>
    <p:extLst>
      <p:ext uri="{BB962C8B-B14F-4D97-AF65-F5344CB8AC3E}">
        <p14:creationId xmlns:p14="http://schemas.microsoft.com/office/powerpoint/2010/main" val="31527384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cxnSp>
        <p:nvCxnSpPr>
          <p:cNvPr id="6" name="Straight Connector 4"/>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7" name="Picture 9" descr="ARC_Logo_Bttn_HorizStkd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3838" y="5911850"/>
            <a:ext cx="19002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1"/>
            <a:ext cx="2484032" cy="4114352"/>
          </a:xfrm>
        </p:spPr>
        <p:txBody>
          <a:bodyPr>
            <a:normAutofit/>
          </a:bodyPr>
          <a:lstStyle>
            <a:lvl1pPr marL="0" marR="0" indent="0" algn="r" defTabSz="457200" rtl="0" eaLnBrk="1" fontAlgn="auto" latinLnBrk="0" hangingPunct="1">
              <a:lnSpc>
                <a:spcPct val="100000"/>
              </a:lnSpc>
              <a:spcBef>
                <a:spcPct val="20000"/>
              </a:spcBef>
              <a:spcAft>
                <a:spcPts val="0"/>
              </a:spcAft>
              <a:buClrTx/>
              <a:buSzTx/>
              <a:buFont typeface="Arial"/>
              <a:buNone/>
              <a:tabLst/>
              <a:defRPr sz="2200">
                <a:latin typeface="Arial"/>
                <a:cs typeface="Arial"/>
              </a:defRPr>
            </a:lvl1pPr>
            <a:lvl2pPr marL="457200" indent="0" algn="r">
              <a:buNone/>
              <a:defRPr sz="2400"/>
            </a:lvl2pPr>
            <a:lvl3pPr marL="914400" indent="0" algn="r">
              <a:buNone/>
              <a:defRPr sz="2000"/>
            </a:lvl3pPr>
            <a:lvl4pPr marL="1371600" indent="0" algn="r">
              <a:buNone/>
              <a:defRPr sz="1800"/>
            </a:lvl4pPr>
            <a:lvl5pPr marL="1828800" indent="0" algn="r">
              <a:buNone/>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141770" y="1600200"/>
            <a:ext cx="5545030" cy="4114353"/>
          </a:xfrm>
        </p:spPr>
        <p:txBody>
          <a:bodyPr>
            <a:normAutofit/>
          </a:bodyPr>
          <a:lstStyle>
            <a:lvl1pPr marL="0" indent="0" algn="l">
              <a:buNone/>
              <a:defRPr sz="2200">
                <a:latin typeface="Arial"/>
                <a:cs typeface="Arial"/>
              </a:defRPr>
            </a:lvl1pPr>
            <a:lvl2pPr marL="457200" indent="0" algn="l">
              <a:buNone/>
              <a:defRPr sz="2400"/>
            </a:lvl2pPr>
            <a:lvl3pPr marL="914400" indent="0" algn="l">
              <a:buNone/>
              <a:defRPr sz="2000"/>
            </a:lvl3pPr>
            <a:lvl4pPr marL="1371600" indent="0" algn="l">
              <a:buNone/>
              <a:defRPr sz="1800"/>
            </a:lvl4pPr>
            <a:lvl5pPr marL="1828800" indent="0" algn="l">
              <a:buNone/>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a:p>
        </p:txBody>
      </p:sp>
      <p:sp>
        <p:nvSpPr>
          <p:cNvPr id="8" name="Slide Number Placeholder 5"/>
          <p:cNvSpPr>
            <a:spLocks noGrp="1"/>
          </p:cNvSpPr>
          <p:nvPr>
            <p:ph type="sldNum" sz="quarter" idx="12"/>
          </p:nvPr>
        </p:nvSpPr>
        <p:spPr>
          <a:xfrm>
            <a:off x="8167688" y="6238875"/>
            <a:ext cx="614362" cy="1841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457200" fontAlgn="base">
              <a:spcBef>
                <a:spcPct val="0"/>
              </a:spcBef>
              <a:spcAft>
                <a:spcPct val="0"/>
              </a:spcAft>
            </a:pPr>
            <a:fld id="{5B6A62FC-09BA-4CD8-A4E7-31532F02A588}" type="slidenum">
              <a:rPr lang="en-US" altLang="en-US">
                <a:solidFill>
                  <a:srgbClr val="6D6E70"/>
                </a:solidFill>
                <a:latin typeface="Arial" pitchFamily="34" charset="0"/>
                <a:cs typeface="Arial" pitchFamily="34" charset="0"/>
              </a:rPr>
              <a:pPr defTabSz="457200" fontAlgn="base">
                <a:spcBef>
                  <a:spcPct val="0"/>
                </a:spcBef>
                <a:spcAft>
                  <a:spcPct val="0"/>
                </a:spcAft>
              </a:pPr>
              <a:t>‹#›</a:t>
            </a:fld>
            <a:endParaRPr lang="en-US" altLang="en-US" dirty="0">
              <a:solidFill>
                <a:srgbClr val="6D6E70"/>
              </a:solidFill>
              <a:latin typeface="Arial" pitchFamily="34" charset="0"/>
              <a:cs typeface="Arial" pitchFamily="34" charset="0"/>
            </a:endParaRPr>
          </a:p>
        </p:txBody>
      </p:sp>
    </p:spTree>
    <p:extLst>
      <p:ext uri="{BB962C8B-B14F-4D97-AF65-F5344CB8AC3E}">
        <p14:creationId xmlns:p14="http://schemas.microsoft.com/office/powerpoint/2010/main" val="18811414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9" descr="note_card_2.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93900" y="1752600"/>
            <a:ext cx="5219700"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ARC_Logo_WrdMrk_Horiz_RGB.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114675" y="5332413"/>
            <a:ext cx="3011488"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ARC_Logo_Bttn.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797300" y="1014413"/>
            <a:ext cx="147478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a:p>
        </p:txBody>
      </p:sp>
      <p:sp>
        <p:nvSpPr>
          <p:cNvPr id="16" name="Text Placeholder 3"/>
          <p:cNvSpPr>
            <a:spLocks noGrp="1"/>
          </p:cNvSpPr>
          <p:nvPr>
            <p:ph type="body" sz="quarter" idx="10"/>
          </p:nvPr>
        </p:nvSpPr>
        <p:spPr>
          <a:xfrm>
            <a:off x="2425300" y="2528128"/>
            <a:ext cx="4308475" cy="415925"/>
          </a:xfrm>
        </p:spPr>
        <p:txBody>
          <a:bodyPr>
            <a:noAutofit/>
          </a:bodyPr>
          <a:lstStyle>
            <a:lvl1pPr marL="0" indent="0" algn="ctr">
              <a:buNone/>
              <a:defRPr sz="2500" baseline="0"/>
            </a:lvl1pPr>
          </a:lstStyle>
          <a:p>
            <a:pPr lvl="0"/>
            <a:r>
              <a:rPr lang="en-US" dirty="0"/>
              <a:t>Click to edit Master text style</a:t>
            </a:r>
          </a:p>
        </p:txBody>
      </p:sp>
      <p:sp>
        <p:nvSpPr>
          <p:cNvPr id="19" name="Text Placeholder 8"/>
          <p:cNvSpPr>
            <a:spLocks noGrp="1"/>
          </p:cNvSpPr>
          <p:nvPr>
            <p:ph type="body" sz="quarter" idx="13"/>
          </p:nvPr>
        </p:nvSpPr>
        <p:spPr>
          <a:xfrm>
            <a:off x="2425300" y="3074460"/>
            <a:ext cx="4308475" cy="1334558"/>
          </a:xfrm>
        </p:spPr>
        <p:txBody>
          <a:bodyPr/>
          <a:lstStyle>
            <a:lvl1pPr marL="0" indent="0" algn="ctr">
              <a:buNone/>
              <a:defRPr/>
            </a:lvl1pPr>
          </a:lstStyle>
          <a:p>
            <a:pPr lvl="0"/>
            <a:r>
              <a:rPr lang="en-US" dirty="0"/>
              <a:t>Click to edit Master text style</a:t>
            </a:r>
          </a:p>
        </p:txBody>
      </p:sp>
      <p:sp>
        <p:nvSpPr>
          <p:cNvPr id="9" name="Slide Number Placeholder 5"/>
          <p:cNvSpPr>
            <a:spLocks noGrp="1"/>
          </p:cNvSpPr>
          <p:nvPr>
            <p:ph type="sldNum" sz="quarter" idx="14"/>
          </p:nvPr>
        </p:nvSpPr>
        <p:spPr>
          <a:xfrm>
            <a:off x="8167688" y="6238875"/>
            <a:ext cx="614362" cy="1841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457200" fontAlgn="base">
              <a:spcBef>
                <a:spcPct val="0"/>
              </a:spcBef>
              <a:spcAft>
                <a:spcPct val="0"/>
              </a:spcAft>
            </a:pPr>
            <a:fld id="{6CFFDE9A-38A8-4F85-B876-D0C1B0E598B9}" type="slidenum">
              <a:rPr lang="en-US" altLang="en-US">
                <a:solidFill>
                  <a:srgbClr val="6D6E70"/>
                </a:solidFill>
                <a:latin typeface="Arial" pitchFamily="34" charset="0"/>
                <a:cs typeface="Arial" pitchFamily="34" charset="0"/>
              </a:rPr>
              <a:pPr defTabSz="457200" fontAlgn="base">
                <a:spcBef>
                  <a:spcPct val="0"/>
                </a:spcBef>
                <a:spcAft>
                  <a:spcPct val="0"/>
                </a:spcAft>
              </a:pPr>
              <a:t>‹#›</a:t>
            </a:fld>
            <a:endParaRPr lang="en-US" altLang="en-US" dirty="0">
              <a:solidFill>
                <a:srgbClr val="6D6E70"/>
              </a:solidFill>
              <a:latin typeface="Arial" pitchFamily="34" charset="0"/>
              <a:cs typeface="Arial" pitchFamily="34" charset="0"/>
            </a:endParaRPr>
          </a:p>
        </p:txBody>
      </p:sp>
    </p:spTree>
    <p:extLst>
      <p:ext uri="{BB962C8B-B14F-4D97-AF65-F5344CB8AC3E}">
        <p14:creationId xmlns:p14="http://schemas.microsoft.com/office/powerpoint/2010/main" val="38767926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5" name="Straight Connector 6"/>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6" name="Picture 9" descr="ARC_Logo_Bttn_HorizStkd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3838" y="5911850"/>
            <a:ext cx="19002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4114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a:p>
        </p:txBody>
      </p:sp>
      <p:sp>
        <p:nvSpPr>
          <p:cNvPr id="7" name="Slide Number Placeholder 5"/>
          <p:cNvSpPr>
            <a:spLocks noGrp="1"/>
          </p:cNvSpPr>
          <p:nvPr>
            <p:ph type="sldNum" sz="quarter" idx="12"/>
          </p:nvPr>
        </p:nvSpPr>
        <p:spPr>
          <a:xfrm>
            <a:off x="8167688" y="6238875"/>
            <a:ext cx="614362" cy="1841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457200" fontAlgn="base">
              <a:spcBef>
                <a:spcPct val="0"/>
              </a:spcBef>
              <a:spcAft>
                <a:spcPct val="0"/>
              </a:spcAft>
            </a:pPr>
            <a:fld id="{F4964F64-C4F9-48AF-946B-3E57C79F504E}" type="slidenum">
              <a:rPr lang="en-US" altLang="en-US">
                <a:solidFill>
                  <a:srgbClr val="6D6E70"/>
                </a:solidFill>
                <a:latin typeface="Arial" pitchFamily="34" charset="0"/>
                <a:cs typeface="Arial" pitchFamily="34" charset="0"/>
              </a:rPr>
              <a:pPr defTabSz="457200" fontAlgn="base">
                <a:spcBef>
                  <a:spcPct val="0"/>
                </a:spcBef>
                <a:spcAft>
                  <a:spcPct val="0"/>
                </a:spcAft>
              </a:pPr>
              <a:t>‹#›</a:t>
            </a:fld>
            <a:endParaRPr lang="en-US" altLang="en-US" dirty="0">
              <a:solidFill>
                <a:srgbClr val="6D6E70"/>
              </a:solidFill>
              <a:latin typeface="Arial" pitchFamily="34" charset="0"/>
              <a:cs typeface="Arial" pitchFamily="34" charset="0"/>
            </a:endParaRPr>
          </a:p>
        </p:txBody>
      </p:sp>
    </p:spTree>
    <p:extLst>
      <p:ext uri="{BB962C8B-B14F-4D97-AF65-F5344CB8AC3E}">
        <p14:creationId xmlns:p14="http://schemas.microsoft.com/office/powerpoint/2010/main" val="40162707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4" name="Straight Connector 5"/>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5" name="Picture 8" descr="ARC_Logo_Bttn_HorizStkd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3838" y="5911850"/>
            <a:ext cx="19002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7"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a:p>
        </p:txBody>
      </p:sp>
      <p:sp>
        <p:nvSpPr>
          <p:cNvPr id="6" name="Slide Number Placeholder 5"/>
          <p:cNvSpPr>
            <a:spLocks noGrp="1"/>
          </p:cNvSpPr>
          <p:nvPr>
            <p:ph type="sldNum" sz="quarter" idx="12"/>
          </p:nvPr>
        </p:nvSpPr>
        <p:spPr>
          <a:xfrm>
            <a:off x="8167688" y="6238875"/>
            <a:ext cx="614362" cy="1841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457200" fontAlgn="base">
              <a:spcBef>
                <a:spcPct val="0"/>
              </a:spcBef>
              <a:spcAft>
                <a:spcPct val="0"/>
              </a:spcAft>
            </a:pPr>
            <a:fld id="{F0686E2E-3ABB-4A08-BEF9-36124F67B209}" type="slidenum">
              <a:rPr lang="en-US" altLang="en-US">
                <a:solidFill>
                  <a:srgbClr val="6D6E70"/>
                </a:solidFill>
                <a:latin typeface="Arial" pitchFamily="34" charset="0"/>
                <a:cs typeface="Arial" pitchFamily="34" charset="0"/>
              </a:rPr>
              <a:pPr defTabSz="457200" fontAlgn="base">
                <a:spcBef>
                  <a:spcPct val="0"/>
                </a:spcBef>
                <a:spcAft>
                  <a:spcPct val="0"/>
                </a:spcAft>
              </a:pPr>
              <a:t>‹#›</a:t>
            </a:fld>
            <a:endParaRPr lang="en-US" altLang="en-US" dirty="0">
              <a:solidFill>
                <a:srgbClr val="6D6E70"/>
              </a:solidFill>
              <a:latin typeface="Arial" pitchFamily="34" charset="0"/>
              <a:cs typeface="Arial" pitchFamily="34" charset="0"/>
            </a:endParaRPr>
          </a:p>
        </p:txBody>
      </p:sp>
    </p:spTree>
    <p:extLst>
      <p:ext uri="{BB962C8B-B14F-4D97-AF65-F5344CB8AC3E}">
        <p14:creationId xmlns:p14="http://schemas.microsoft.com/office/powerpoint/2010/main" val="6953578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cxnSp>
        <p:nvCxnSpPr>
          <p:cNvPr id="6" name="Straight Connector 7"/>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7" name="Picture 10" descr="ARC_Logo_Bttn_HorizStkd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3838" y="5911850"/>
            <a:ext cx="19002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1143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11435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a:p>
        </p:txBody>
      </p:sp>
      <p:sp>
        <p:nvSpPr>
          <p:cNvPr id="8" name="Slide Number Placeholder 5"/>
          <p:cNvSpPr>
            <a:spLocks noGrp="1"/>
          </p:cNvSpPr>
          <p:nvPr>
            <p:ph type="sldNum" sz="quarter" idx="12"/>
          </p:nvPr>
        </p:nvSpPr>
        <p:spPr>
          <a:xfrm>
            <a:off x="8167688" y="6238875"/>
            <a:ext cx="614362" cy="1841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457200" fontAlgn="base">
              <a:spcBef>
                <a:spcPct val="0"/>
              </a:spcBef>
              <a:spcAft>
                <a:spcPct val="0"/>
              </a:spcAft>
            </a:pPr>
            <a:fld id="{1652F40C-8A9C-41AB-B419-D665B8223312}" type="slidenum">
              <a:rPr lang="en-US" altLang="en-US">
                <a:solidFill>
                  <a:srgbClr val="6D6E70"/>
                </a:solidFill>
                <a:latin typeface="Arial" pitchFamily="34" charset="0"/>
                <a:cs typeface="Arial" pitchFamily="34" charset="0"/>
              </a:rPr>
              <a:pPr defTabSz="457200" fontAlgn="base">
                <a:spcBef>
                  <a:spcPct val="0"/>
                </a:spcBef>
                <a:spcAft>
                  <a:spcPct val="0"/>
                </a:spcAft>
              </a:pPr>
              <a:t>‹#›</a:t>
            </a:fld>
            <a:endParaRPr lang="en-US" altLang="en-US" dirty="0">
              <a:solidFill>
                <a:srgbClr val="6D6E70"/>
              </a:solidFill>
              <a:latin typeface="Arial" pitchFamily="34" charset="0"/>
              <a:cs typeface="Arial" pitchFamily="34" charset="0"/>
            </a:endParaRPr>
          </a:p>
        </p:txBody>
      </p:sp>
    </p:spTree>
    <p:extLst>
      <p:ext uri="{BB962C8B-B14F-4D97-AF65-F5344CB8AC3E}">
        <p14:creationId xmlns:p14="http://schemas.microsoft.com/office/powerpoint/2010/main" val="40728597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8" name="Straight Connector 9"/>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9" name="Picture 12" descr="ARC_Logo_Bttn_HorizStkd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3838" y="5911850"/>
            <a:ext cx="19002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000" b="1">
                <a:solidFill>
                  <a:srgbClr val="6D6E7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4496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solidFill>
                  <a:srgbClr val="6D6E7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4496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a:p>
        </p:txBody>
      </p:sp>
      <p:sp>
        <p:nvSpPr>
          <p:cNvPr id="10" name="Slide Number Placeholder 5"/>
          <p:cNvSpPr>
            <a:spLocks noGrp="1"/>
          </p:cNvSpPr>
          <p:nvPr>
            <p:ph type="sldNum" sz="quarter" idx="12"/>
          </p:nvPr>
        </p:nvSpPr>
        <p:spPr>
          <a:xfrm>
            <a:off x="8167688" y="6238875"/>
            <a:ext cx="614362" cy="1841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457200" fontAlgn="base">
              <a:spcBef>
                <a:spcPct val="0"/>
              </a:spcBef>
              <a:spcAft>
                <a:spcPct val="0"/>
              </a:spcAft>
            </a:pPr>
            <a:fld id="{2490DD3E-5483-4914-A9C5-C6F3677E40F2}" type="slidenum">
              <a:rPr lang="en-US" altLang="en-US">
                <a:solidFill>
                  <a:srgbClr val="6D6E70"/>
                </a:solidFill>
                <a:latin typeface="Arial" pitchFamily="34" charset="0"/>
                <a:cs typeface="Arial" pitchFamily="34" charset="0"/>
              </a:rPr>
              <a:pPr defTabSz="457200" fontAlgn="base">
                <a:spcBef>
                  <a:spcPct val="0"/>
                </a:spcBef>
                <a:spcAft>
                  <a:spcPct val="0"/>
                </a:spcAft>
              </a:pPr>
              <a:t>‹#›</a:t>
            </a:fld>
            <a:endParaRPr lang="en-US" altLang="en-US" dirty="0">
              <a:solidFill>
                <a:srgbClr val="6D6E70"/>
              </a:solidFill>
              <a:latin typeface="Arial" pitchFamily="34" charset="0"/>
              <a:cs typeface="Arial" pitchFamily="34" charset="0"/>
            </a:endParaRPr>
          </a:p>
        </p:txBody>
      </p:sp>
    </p:spTree>
    <p:extLst>
      <p:ext uri="{BB962C8B-B14F-4D97-AF65-F5344CB8AC3E}">
        <p14:creationId xmlns:p14="http://schemas.microsoft.com/office/powerpoint/2010/main" val="11186502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cxnSp>
        <p:nvCxnSpPr>
          <p:cNvPr id="6" name="Straight Connector 4"/>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7" name="Picture 19" descr="background-border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82271" flipH="1">
            <a:off x="3219450" y="1238250"/>
            <a:ext cx="5724525" cy="454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ARC_Logo_Bttn_HorizStkd_RGB.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3838" y="5911850"/>
            <a:ext cx="19002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21" name="Picture Placeholder 14"/>
          <p:cNvSpPr>
            <a:spLocks noGrp="1"/>
          </p:cNvSpPr>
          <p:nvPr>
            <p:ph type="pic" sz="quarter" idx="10"/>
          </p:nvPr>
        </p:nvSpPr>
        <p:spPr>
          <a:xfrm rot="21575839">
            <a:off x="3973179" y="1857072"/>
            <a:ext cx="4301362" cy="3258324"/>
          </a:xfrm>
        </p:spPr>
        <p:txBody>
          <a:bodyPr rtlCol="0">
            <a:normAutofit/>
          </a:bodyPr>
          <a:lstStyle/>
          <a:p>
            <a:pPr lvl="0"/>
            <a:r>
              <a:rPr lang="en-US" noProof="0" dirty="0"/>
              <a:t>Drag picture to placeholder or click icon to add</a:t>
            </a:r>
          </a:p>
        </p:txBody>
      </p:sp>
      <p:sp>
        <p:nvSpPr>
          <p:cNvPr id="8" name="Content Placeholder 2"/>
          <p:cNvSpPr>
            <a:spLocks noGrp="1"/>
          </p:cNvSpPr>
          <p:nvPr>
            <p:ph sz="half" idx="1"/>
          </p:nvPr>
        </p:nvSpPr>
        <p:spPr>
          <a:xfrm>
            <a:off x="457200" y="1766028"/>
            <a:ext cx="2987285" cy="376655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a:p>
        </p:txBody>
      </p:sp>
      <p:sp>
        <p:nvSpPr>
          <p:cNvPr id="11" name="Slide Number Placeholder 5"/>
          <p:cNvSpPr>
            <a:spLocks noGrp="1"/>
          </p:cNvSpPr>
          <p:nvPr>
            <p:ph type="sldNum" sz="quarter" idx="12"/>
          </p:nvPr>
        </p:nvSpPr>
        <p:spPr>
          <a:xfrm>
            <a:off x="8167688" y="6238875"/>
            <a:ext cx="614362" cy="1841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457200" fontAlgn="base">
              <a:spcBef>
                <a:spcPct val="0"/>
              </a:spcBef>
              <a:spcAft>
                <a:spcPct val="0"/>
              </a:spcAft>
            </a:pPr>
            <a:fld id="{5B9D4224-DE99-41B2-9530-352598B240B1}" type="slidenum">
              <a:rPr lang="en-US" altLang="en-US">
                <a:solidFill>
                  <a:srgbClr val="6D6E70"/>
                </a:solidFill>
                <a:latin typeface="Arial" pitchFamily="34" charset="0"/>
                <a:cs typeface="Arial" pitchFamily="34" charset="0"/>
              </a:rPr>
              <a:pPr defTabSz="457200" fontAlgn="base">
                <a:spcBef>
                  <a:spcPct val="0"/>
                </a:spcBef>
                <a:spcAft>
                  <a:spcPct val="0"/>
                </a:spcAft>
              </a:pPr>
              <a:t>‹#›</a:t>
            </a:fld>
            <a:endParaRPr lang="en-US" altLang="en-US" dirty="0">
              <a:solidFill>
                <a:srgbClr val="6D6E70"/>
              </a:solidFill>
              <a:latin typeface="Arial" pitchFamily="34" charset="0"/>
              <a:cs typeface="Arial" pitchFamily="34" charset="0"/>
            </a:endParaRPr>
          </a:p>
        </p:txBody>
      </p:sp>
    </p:spTree>
    <p:extLst>
      <p:ext uri="{BB962C8B-B14F-4D97-AF65-F5344CB8AC3E}">
        <p14:creationId xmlns:p14="http://schemas.microsoft.com/office/powerpoint/2010/main" val="14797384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and Note Card">
    <p:spTree>
      <p:nvGrpSpPr>
        <p:cNvPr id="1" name=""/>
        <p:cNvGrpSpPr/>
        <p:nvPr/>
      </p:nvGrpSpPr>
      <p:grpSpPr>
        <a:xfrm>
          <a:off x="0" y="0"/>
          <a:ext cx="0" cy="0"/>
          <a:chOff x="0" y="0"/>
          <a:chExt cx="0" cy="0"/>
        </a:xfrm>
      </p:grpSpPr>
      <p:cxnSp>
        <p:nvCxnSpPr>
          <p:cNvPr id="6" name="Straight Connector 5"/>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7" name="Picture 12" descr="ARC_Logo_Bttn_HorizStkd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3838" y="5911850"/>
            <a:ext cx="19002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descr="note_card_2.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53078">
            <a:off x="4705350" y="2149475"/>
            <a:ext cx="3576638"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background-border2.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51312" flipH="1">
            <a:off x="82550" y="1481138"/>
            <a:ext cx="5272088"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11" name="Text Placeholder 2"/>
          <p:cNvSpPr>
            <a:spLocks noGrp="1"/>
          </p:cNvSpPr>
          <p:nvPr>
            <p:ph type="body" sz="quarter" idx="13"/>
          </p:nvPr>
        </p:nvSpPr>
        <p:spPr>
          <a:xfrm>
            <a:off x="2502267" y="6202338"/>
            <a:ext cx="4231508" cy="326406"/>
          </a:xfrm>
        </p:spPr>
        <p:txBody>
          <a:bodyPr>
            <a:normAutofit/>
          </a:bodyPr>
          <a:lstStyle>
            <a:lvl1pPr marL="0" indent="0" algn="ctr">
              <a:buNone/>
              <a:defRPr sz="1100"/>
            </a:lvl1pPr>
          </a:lstStyle>
          <a:p>
            <a:pPr lvl="0"/>
            <a:endParaRPr lang="en-US" dirty="0"/>
          </a:p>
        </p:txBody>
      </p:sp>
      <p:sp>
        <p:nvSpPr>
          <p:cNvPr id="17" name="Text Placeholder 8"/>
          <p:cNvSpPr>
            <a:spLocks noGrp="1"/>
          </p:cNvSpPr>
          <p:nvPr>
            <p:ph type="body" sz="quarter" idx="11"/>
          </p:nvPr>
        </p:nvSpPr>
        <p:spPr>
          <a:xfrm rot="153078">
            <a:off x="5188290" y="2464096"/>
            <a:ext cx="2739408" cy="2047006"/>
          </a:xfrm>
        </p:spPr>
        <p:txBody>
          <a:bodyPr>
            <a:noAutofit/>
          </a:bodyPr>
          <a:lstStyle>
            <a:lvl1pPr marL="0" indent="0">
              <a:buNone/>
              <a:defRPr sz="2000" baseline="0"/>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dirty="0" err="1"/>
              <a:t>Click to edit Master text styles</a:t>
            </a:r>
          </a:p>
        </p:txBody>
      </p:sp>
      <p:sp>
        <p:nvSpPr>
          <p:cNvPr id="19" name="Picture Placeholder 14"/>
          <p:cNvSpPr>
            <a:spLocks noGrp="1"/>
          </p:cNvSpPr>
          <p:nvPr>
            <p:ph type="pic" sz="quarter" idx="10"/>
          </p:nvPr>
        </p:nvSpPr>
        <p:spPr>
          <a:xfrm rot="21444880">
            <a:off x="772580" y="2048709"/>
            <a:ext cx="3960428" cy="2986050"/>
          </a:xfrm>
        </p:spPr>
        <p:txBody>
          <a:bodyPr rtlCol="0">
            <a:normAutofit/>
          </a:bodyPr>
          <a:lstStyle/>
          <a:p>
            <a:pPr lvl="0"/>
            <a:r>
              <a:rPr lang="en-US" noProof="0" dirty="0"/>
              <a:t>Drag picture to placeholder or click icon to add</a:t>
            </a:r>
          </a:p>
        </p:txBody>
      </p:sp>
      <p:sp>
        <p:nvSpPr>
          <p:cNvPr id="10" name="Slide Number Placeholder 5"/>
          <p:cNvSpPr>
            <a:spLocks noGrp="1"/>
          </p:cNvSpPr>
          <p:nvPr>
            <p:ph type="sldNum" sz="quarter" idx="14"/>
          </p:nvPr>
        </p:nvSpPr>
        <p:spPr>
          <a:xfrm>
            <a:off x="8167688" y="6238875"/>
            <a:ext cx="614362" cy="1841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457200" fontAlgn="base">
              <a:spcBef>
                <a:spcPct val="0"/>
              </a:spcBef>
              <a:spcAft>
                <a:spcPct val="0"/>
              </a:spcAft>
            </a:pPr>
            <a:fld id="{9E2DA8C1-45C0-477B-93CB-587A7CBA7CB3}" type="slidenum">
              <a:rPr lang="en-US" altLang="en-US">
                <a:solidFill>
                  <a:srgbClr val="6D6E70"/>
                </a:solidFill>
                <a:latin typeface="Arial" pitchFamily="34" charset="0"/>
                <a:cs typeface="Arial" pitchFamily="34" charset="0"/>
              </a:rPr>
              <a:pPr defTabSz="457200" fontAlgn="base">
                <a:spcBef>
                  <a:spcPct val="0"/>
                </a:spcBef>
                <a:spcAft>
                  <a:spcPct val="0"/>
                </a:spcAft>
              </a:pPr>
              <a:t>‹#›</a:t>
            </a:fld>
            <a:endParaRPr lang="en-US" altLang="en-US" dirty="0">
              <a:solidFill>
                <a:srgbClr val="6D6E70"/>
              </a:solidFill>
              <a:latin typeface="Arial" pitchFamily="34" charset="0"/>
              <a:cs typeface="Arial" pitchFamily="34" charset="0"/>
            </a:endParaRPr>
          </a:p>
        </p:txBody>
      </p:sp>
    </p:spTree>
    <p:extLst>
      <p:ext uri="{BB962C8B-B14F-4D97-AF65-F5344CB8AC3E}">
        <p14:creationId xmlns:p14="http://schemas.microsoft.com/office/powerpoint/2010/main" val="38662132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cxnSp>
        <p:nvCxnSpPr>
          <p:cNvPr id="6" name="Straight Connector 5"/>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7" name="Picture 12" descr="ARC_Logo_Bttn_HorizStkd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3838" y="5911850"/>
            <a:ext cx="19002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
        <p:nvSpPr>
          <p:cNvPr id="11" name="Picture Placeholder 14"/>
          <p:cNvSpPr>
            <a:spLocks noGrp="1"/>
          </p:cNvSpPr>
          <p:nvPr>
            <p:ph type="pic" sz="quarter" idx="10"/>
          </p:nvPr>
        </p:nvSpPr>
        <p:spPr>
          <a:xfrm rot="21575839">
            <a:off x="4991445" y="1765338"/>
            <a:ext cx="3694928" cy="3915400"/>
          </a:xfrm>
          <a:ln>
            <a:noFill/>
          </a:ln>
        </p:spPr>
        <p:txBody>
          <a:bodyPr rtlCol="0">
            <a:normAutofit/>
          </a:bodyPr>
          <a:lstStyle>
            <a:lvl1pPr>
              <a:defRPr baseline="0"/>
            </a:lvl1pPr>
          </a:lstStyle>
          <a:p>
            <a:pPr lvl="0"/>
            <a:r>
              <a:rPr lang="en-US" noProof="0" dirty="0"/>
              <a:t>Click icon to add picture</a:t>
            </a:r>
          </a:p>
        </p:txBody>
      </p:sp>
      <p:sp>
        <p:nvSpPr>
          <p:cNvPr id="12" name="Content Placeholder 2"/>
          <p:cNvSpPr>
            <a:spLocks noGrp="1"/>
          </p:cNvSpPr>
          <p:nvPr>
            <p:ph sz="half" idx="1"/>
          </p:nvPr>
        </p:nvSpPr>
        <p:spPr>
          <a:xfrm>
            <a:off x="457200" y="1766028"/>
            <a:ext cx="4038600" cy="39143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a:p>
        </p:txBody>
      </p:sp>
      <p:sp>
        <p:nvSpPr>
          <p:cNvPr id="8" name="Slide Number Placeholder 5"/>
          <p:cNvSpPr>
            <a:spLocks noGrp="1"/>
          </p:cNvSpPr>
          <p:nvPr>
            <p:ph type="sldNum" sz="quarter" idx="12"/>
          </p:nvPr>
        </p:nvSpPr>
        <p:spPr>
          <a:xfrm>
            <a:off x="8167688" y="6238875"/>
            <a:ext cx="614362" cy="1841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457200" fontAlgn="base">
              <a:spcBef>
                <a:spcPct val="0"/>
              </a:spcBef>
              <a:spcAft>
                <a:spcPct val="0"/>
              </a:spcAft>
            </a:pPr>
            <a:fld id="{41F117FC-6695-4047-9442-E0E0C392E2D6}" type="slidenum">
              <a:rPr lang="en-US" altLang="en-US">
                <a:solidFill>
                  <a:srgbClr val="6D6E70"/>
                </a:solidFill>
                <a:latin typeface="Arial" pitchFamily="34" charset="0"/>
                <a:cs typeface="Arial" pitchFamily="34" charset="0"/>
              </a:rPr>
              <a:pPr defTabSz="457200" fontAlgn="base">
                <a:spcBef>
                  <a:spcPct val="0"/>
                </a:spcBef>
                <a:spcAft>
                  <a:spcPct val="0"/>
                </a:spcAft>
              </a:pPr>
              <a:t>‹#›</a:t>
            </a:fld>
            <a:endParaRPr lang="en-US" altLang="en-US" dirty="0">
              <a:solidFill>
                <a:srgbClr val="6D6E70"/>
              </a:solidFill>
              <a:latin typeface="Arial" pitchFamily="34" charset="0"/>
              <a:cs typeface="Arial" pitchFamily="34" charset="0"/>
            </a:endParaRPr>
          </a:p>
        </p:txBody>
      </p:sp>
    </p:spTree>
    <p:extLst>
      <p:ext uri="{BB962C8B-B14F-4D97-AF65-F5344CB8AC3E}">
        <p14:creationId xmlns:p14="http://schemas.microsoft.com/office/powerpoint/2010/main" val="1763298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2225" y="0"/>
            <a:ext cx="3482974" cy="617537"/>
          </a:xfrm>
          <a:prstGeom prst="rect">
            <a:avLst/>
          </a:prstGeom>
          <a:blipFill>
            <a:blip r:embed="rId2" cstate="print"/>
            <a:stretch>
              <a:fillRect/>
            </a:stretch>
          </a:blipFill>
        </p:spPr>
        <p:txBody>
          <a:bodyPr wrap="square" lIns="0" tIns="0" rIns="0" bIns="0" rtlCol="0"/>
          <a:lstStyle/>
          <a:p>
            <a:endParaRPr dirty="0"/>
          </a:p>
        </p:txBody>
      </p:sp>
      <p:sp>
        <p:nvSpPr>
          <p:cNvPr id="17" name="bk object 17"/>
          <p:cNvSpPr/>
          <p:nvPr/>
        </p:nvSpPr>
        <p:spPr>
          <a:xfrm>
            <a:off x="6019800" y="0"/>
            <a:ext cx="3124199" cy="684212"/>
          </a:xfrm>
          <a:prstGeom prst="rect">
            <a:avLst/>
          </a:prstGeom>
          <a:blipFill>
            <a:blip r:embed="rId3" cstate="print"/>
            <a:stretch>
              <a:fillRect/>
            </a:stretch>
          </a:blipFill>
        </p:spPr>
        <p:txBody>
          <a:bodyPr wrap="square" lIns="0" tIns="0" rIns="0" bIns="0" rtlCol="0"/>
          <a:lstStyle/>
          <a:p>
            <a:endParaRPr dirty="0"/>
          </a:p>
        </p:txBody>
      </p:sp>
      <p:sp>
        <p:nvSpPr>
          <p:cNvPr id="2" name="Holder 2"/>
          <p:cNvSpPr>
            <a:spLocks noGrp="1"/>
          </p:cNvSpPr>
          <p:nvPr>
            <p:ph type="ftr" sz="quarter" idx="5"/>
          </p:nvPr>
        </p:nvSpPr>
        <p:spPr/>
        <p:txBody>
          <a:bodyPr lIns="0" tIns="0" rIns="0" bIns="0"/>
          <a:lstStyle>
            <a:lvl1pPr>
              <a:defRPr sz="1400" b="0" i="0" u="sng">
                <a:solidFill>
                  <a:srgbClr val="009999"/>
                </a:solidFill>
                <a:latin typeface="Arial"/>
                <a:cs typeface="Arial"/>
              </a:defRPr>
            </a:lvl1pPr>
          </a:lstStyle>
          <a:p>
            <a:pPr marL="12700">
              <a:lnSpc>
                <a:spcPts val="1650"/>
              </a:lnSpc>
            </a:pPr>
            <a:r>
              <a:rPr spc="-15" dirty="0"/>
              <a:t>www.nyc.gov/mopd</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6/22/2017</a:t>
            </a:fld>
            <a:endParaRPr lang="en-US" dirty="0"/>
          </a:p>
        </p:txBody>
      </p:sp>
      <p:sp>
        <p:nvSpPr>
          <p:cNvPr id="4" name="Holder 4"/>
          <p:cNvSpPr>
            <a:spLocks noGrp="1"/>
          </p:cNvSpPr>
          <p:nvPr>
            <p:ph type="sldNum" sz="quarter" idx="7"/>
          </p:nvPr>
        </p:nvSpPr>
        <p:spPr/>
        <p:txBody>
          <a:bodyPr lIns="0" tIns="0" rIns="0" bIns="0"/>
          <a:lstStyle>
            <a:lvl1pPr>
              <a:defRPr sz="1200" b="0" i="0">
                <a:solidFill>
                  <a:schemeClr val="tx1"/>
                </a:solidFill>
                <a:latin typeface="Arial"/>
                <a:cs typeface="Arial"/>
              </a:defRPr>
            </a:lvl1pPr>
          </a:lstStyle>
          <a:p>
            <a:pPr marL="25400">
              <a:lnSpc>
                <a:spcPts val="1425"/>
              </a:lnSpc>
            </a:pPr>
            <a:fld id="{81D60167-4931-47E6-BA6A-407CBD079E47}" type="slidenum">
              <a:rPr spc="-5" dirty="0"/>
              <a:t>‹#›</a:t>
            </a:fld>
            <a:endParaRPr spc="-5"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orz Image Only">
    <p:spTree>
      <p:nvGrpSpPr>
        <p:cNvPr id="1" name=""/>
        <p:cNvGrpSpPr/>
        <p:nvPr/>
      </p:nvGrpSpPr>
      <p:grpSpPr>
        <a:xfrm>
          <a:off x="0" y="0"/>
          <a:ext cx="0" cy="0"/>
          <a:chOff x="0" y="0"/>
          <a:chExt cx="0" cy="0"/>
        </a:xfrm>
      </p:grpSpPr>
      <p:pic>
        <p:nvPicPr>
          <p:cNvPr id="5" name="Picture 3" descr="ARC_Logo_Bttn_HorizStkd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3838" y="5911850"/>
            <a:ext cx="19002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7"/>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8" name="Picture 10" descr="background-border2.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81056" flipH="1">
            <a:off x="1423988" y="1192213"/>
            <a:ext cx="6153150"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7"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a:p>
        </p:txBody>
      </p:sp>
      <p:sp>
        <p:nvSpPr>
          <p:cNvPr id="12" name="Picture Placeholder 14"/>
          <p:cNvSpPr>
            <a:spLocks noGrp="1"/>
          </p:cNvSpPr>
          <p:nvPr>
            <p:ph type="pic" sz="quarter" idx="10"/>
          </p:nvPr>
        </p:nvSpPr>
        <p:spPr>
          <a:xfrm>
            <a:off x="2256373" y="1881275"/>
            <a:ext cx="4566426" cy="3456028"/>
          </a:xfrm>
        </p:spPr>
        <p:txBody>
          <a:bodyPr rtlCol="0">
            <a:normAutofit/>
          </a:bodyPr>
          <a:lstStyle/>
          <a:p>
            <a:pPr lvl="0"/>
            <a:r>
              <a:rPr lang="en-US" noProof="0" dirty="0"/>
              <a:t>Drag picture to placeholder or click icon to add</a:t>
            </a:r>
          </a:p>
        </p:txBody>
      </p:sp>
      <p:sp>
        <p:nvSpPr>
          <p:cNvPr id="9" name="Slide Number Placeholder 5"/>
          <p:cNvSpPr>
            <a:spLocks noGrp="1"/>
          </p:cNvSpPr>
          <p:nvPr>
            <p:ph type="sldNum" sz="quarter" idx="12"/>
          </p:nvPr>
        </p:nvSpPr>
        <p:spPr>
          <a:xfrm>
            <a:off x="8167688" y="6238875"/>
            <a:ext cx="614362" cy="1841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457200" fontAlgn="base">
              <a:spcBef>
                <a:spcPct val="0"/>
              </a:spcBef>
              <a:spcAft>
                <a:spcPct val="0"/>
              </a:spcAft>
            </a:pPr>
            <a:fld id="{5A3ADDD5-1CC4-4DCC-A07E-C94CB086CD10}" type="slidenum">
              <a:rPr lang="en-US" altLang="en-US">
                <a:solidFill>
                  <a:srgbClr val="6D6E70"/>
                </a:solidFill>
                <a:latin typeface="Arial" pitchFamily="34" charset="0"/>
                <a:cs typeface="Arial" pitchFamily="34" charset="0"/>
              </a:rPr>
              <a:pPr defTabSz="457200" fontAlgn="base">
                <a:spcBef>
                  <a:spcPct val="0"/>
                </a:spcBef>
                <a:spcAft>
                  <a:spcPct val="0"/>
                </a:spcAft>
              </a:pPr>
              <a:t>‹#›</a:t>
            </a:fld>
            <a:endParaRPr lang="en-US" altLang="en-US" dirty="0">
              <a:solidFill>
                <a:srgbClr val="6D6E70"/>
              </a:solidFill>
              <a:latin typeface="Arial" pitchFamily="34" charset="0"/>
              <a:cs typeface="Arial" pitchFamily="34" charset="0"/>
            </a:endParaRPr>
          </a:p>
        </p:txBody>
      </p:sp>
    </p:spTree>
    <p:extLst>
      <p:ext uri="{BB962C8B-B14F-4D97-AF65-F5344CB8AC3E}">
        <p14:creationId xmlns:p14="http://schemas.microsoft.com/office/powerpoint/2010/main" val="20649863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ertical Image Only">
    <p:spTree>
      <p:nvGrpSpPr>
        <p:cNvPr id="1" name=""/>
        <p:cNvGrpSpPr/>
        <p:nvPr/>
      </p:nvGrpSpPr>
      <p:grpSpPr>
        <a:xfrm>
          <a:off x="0" y="0"/>
          <a:ext cx="0" cy="0"/>
          <a:chOff x="0" y="0"/>
          <a:chExt cx="0" cy="0"/>
        </a:xfrm>
      </p:grpSpPr>
      <p:pic>
        <p:nvPicPr>
          <p:cNvPr id="5" name="Picture 3" descr="ARC_Logo_Bttn_HorizStkd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3838" y="5911850"/>
            <a:ext cx="19002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7"/>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8" name="Picture 8" descr="Photo_border_sq.psd"/>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6000" y="1363663"/>
            <a:ext cx="4740275" cy="454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7"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a:p>
        </p:txBody>
      </p:sp>
      <p:sp>
        <p:nvSpPr>
          <p:cNvPr id="10" name="Picture Placeholder 14"/>
          <p:cNvSpPr>
            <a:spLocks noGrp="1"/>
          </p:cNvSpPr>
          <p:nvPr>
            <p:ph type="pic" sz="quarter" idx="10"/>
          </p:nvPr>
        </p:nvSpPr>
        <p:spPr>
          <a:xfrm rot="21575839">
            <a:off x="2774142" y="1835962"/>
            <a:ext cx="3474426" cy="3489183"/>
          </a:xfrm>
          <a:ln>
            <a:noFill/>
          </a:ln>
        </p:spPr>
        <p:txBody>
          <a:bodyPr rtlCol="0">
            <a:normAutofit/>
          </a:bodyPr>
          <a:lstStyle/>
          <a:p>
            <a:pPr lvl="0"/>
            <a:r>
              <a:rPr lang="en-US" noProof="0" dirty="0"/>
              <a:t>Drag picture to placeholder or click icon to add</a:t>
            </a:r>
          </a:p>
        </p:txBody>
      </p:sp>
      <p:sp>
        <p:nvSpPr>
          <p:cNvPr id="9" name="Slide Number Placeholder 5"/>
          <p:cNvSpPr>
            <a:spLocks noGrp="1"/>
          </p:cNvSpPr>
          <p:nvPr>
            <p:ph type="sldNum" sz="quarter" idx="12"/>
          </p:nvPr>
        </p:nvSpPr>
        <p:spPr>
          <a:xfrm>
            <a:off x="8167688" y="6238875"/>
            <a:ext cx="614362" cy="1841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457200" fontAlgn="base">
              <a:spcBef>
                <a:spcPct val="0"/>
              </a:spcBef>
              <a:spcAft>
                <a:spcPct val="0"/>
              </a:spcAft>
            </a:pPr>
            <a:fld id="{2CE36F34-E9FB-47E5-B172-BA6693DC29BD}" type="slidenum">
              <a:rPr lang="en-US" altLang="en-US">
                <a:solidFill>
                  <a:srgbClr val="6D6E70"/>
                </a:solidFill>
                <a:latin typeface="Arial" pitchFamily="34" charset="0"/>
                <a:cs typeface="Arial" pitchFamily="34" charset="0"/>
              </a:rPr>
              <a:pPr defTabSz="457200" fontAlgn="base">
                <a:spcBef>
                  <a:spcPct val="0"/>
                </a:spcBef>
                <a:spcAft>
                  <a:spcPct val="0"/>
                </a:spcAft>
              </a:pPr>
              <a:t>‹#›</a:t>
            </a:fld>
            <a:endParaRPr lang="en-US" altLang="en-US" dirty="0">
              <a:solidFill>
                <a:srgbClr val="6D6E70"/>
              </a:solidFill>
              <a:latin typeface="Arial" pitchFamily="34" charset="0"/>
              <a:cs typeface="Arial" pitchFamily="34" charset="0"/>
            </a:endParaRPr>
          </a:p>
        </p:txBody>
      </p:sp>
    </p:spTree>
    <p:extLst>
      <p:ext uri="{BB962C8B-B14F-4D97-AF65-F5344CB8AC3E}">
        <p14:creationId xmlns:p14="http://schemas.microsoft.com/office/powerpoint/2010/main" val="38914438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ote Card Only">
    <p:spTree>
      <p:nvGrpSpPr>
        <p:cNvPr id="1" name=""/>
        <p:cNvGrpSpPr/>
        <p:nvPr/>
      </p:nvGrpSpPr>
      <p:grpSpPr>
        <a:xfrm>
          <a:off x="0" y="0"/>
          <a:ext cx="0" cy="0"/>
          <a:chOff x="0" y="0"/>
          <a:chExt cx="0" cy="0"/>
        </a:xfrm>
      </p:grpSpPr>
      <p:pic>
        <p:nvPicPr>
          <p:cNvPr id="5" name="Picture 3" descr="ARC_Logo_Bttn_HorizStkd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3838" y="5911850"/>
            <a:ext cx="19002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7"/>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8" name="Picture 12" descr="note_card_2.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60538" y="1919288"/>
            <a:ext cx="5680075"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7"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a:p>
        </p:txBody>
      </p:sp>
      <p:sp>
        <p:nvSpPr>
          <p:cNvPr id="14" name="Text Placeholder 11"/>
          <p:cNvSpPr>
            <a:spLocks noGrp="1"/>
          </p:cNvSpPr>
          <p:nvPr>
            <p:ph type="body" sz="quarter" idx="10"/>
          </p:nvPr>
        </p:nvSpPr>
        <p:spPr>
          <a:xfrm>
            <a:off x="2096165" y="2271185"/>
            <a:ext cx="5065713" cy="2710452"/>
          </a:xfrm>
        </p:spPr>
        <p:txBody>
          <a:bodyPr/>
          <a:lstStyle>
            <a:lvl1pPr marL="0" indent="0">
              <a:buNone/>
              <a:defRPr/>
            </a:lvl1pPr>
          </a:lstStyle>
          <a:p>
            <a:pPr lvl="0"/>
            <a:r>
              <a:rPr lang="en-US" dirty="0"/>
              <a:t>Click to edit Master text styles</a:t>
            </a:r>
          </a:p>
        </p:txBody>
      </p:sp>
      <p:sp>
        <p:nvSpPr>
          <p:cNvPr id="9" name="Slide Number Placeholder 5"/>
          <p:cNvSpPr>
            <a:spLocks noGrp="1"/>
          </p:cNvSpPr>
          <p:nvPr>
            <p:ph type="sldNum" sz="quarter" idx="12"/>
          </p:nvPr>
        </p:nvSpPr>
        <p:spPr>
          <a:xfrm>
            <a:off x="8167688" y="6238875"/>
            <a:ext cx="614362" cy="1841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457200" fontAlgn="base">
              <a:spcBef>
                <a:spcPct val="0"/>
              </a:spcBef>
              <a:spcAft>
                <a:spcPct val="0"/>
              </a:spcAft>
            </a:pPr>
            <a:fld id="{5D498BC6-C120-4B55-98F4-37C38289FD2D}" type="slidenum">
              <a:rPr lang="en-US" altLang="en-US">
                <a:solidFill>
                  <a:srgbClr val="6D6E70"/>
                </a:solidFill>
                <a:latin typeface="Arial" pitchFamily="34" charset="0"/>
                <a:cs typeface="Arial" pitchFamily="34" charset="0"/>
              </a:rPr>
              <a:pPr defTabSz="457200" fontAlgn="base">
                <a:spcBef>
                  <a:spcPct val="0"/>
                </a:spcBef>
                <a:spcAft>
                  <a:spcPct val="0"/>
                </a:spcAft>
              </a:pPr>
              <a:t>‹#›</a:t>
            </a:fld>
            <a:endParaRPr lang="en-US" altLang="en-US" dirty="0">
              <a:solidFill>
                <a:srgbClr val="6D6E70"/>
              </a:solidFill>
              <a:latin typeface="Arial" pitchFamily="34" charset="0"/>
              <a:cs typeface="Arial" pitchFamily="34" charset="0"/>
            </a:endParaRPr>
          </a:p>
        </p:txBody>
      </p:sp>
    </p:spTree>
    <p:extLst>
      <p:ext uri="{BB962C8B-B14F-4D97-AF65-F5344CB8AC3E}">
        <p14:creationId xmlns:p14="http://schemas.microsoft.com/office/powerpoint/2010/main" val="4009632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Note Cards">
    <p:spTree>
      <p:nvGrpSpPr>
        <p:cNvPr id="1" name=""/>
        <p:cNvGrpSpPr/>
        <p:nvPr/>
      </p:nvGrpSpPr>
      <p:grpSpPr>
        <a:xfrm>
          <a:off x="0" y="0"/>
          <a:ext cx="0" cy="0"/>
          <a:chOff x="0" y="0"/>
          <a:chExt cx="0" cy="0"/>
        </a:xfrm>
      </p:grpSpPr>
      <p:pic>
        <p:nvPicPr>
          <p:cNvPr id="6" name="Picture 3" descr="ARC_Logo_Bttn_HorizStkd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3838" y="5911850"/>
            <a:ext cx="19002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9" name="Picture 5" descr="note_card_2.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76238" y="2044700"/>
            <a:ext cx="4149725"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note_card_2.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756150" y="2044700"/>
            <a:ext cx="4149725"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7"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a:p>
        </p:txBody>
      </p:sp>
      <p:sp>
        <p:nvSpPr>
          <p:cNvPr id="10" name="Text Placeholder 11"/>
          <p:cNvSpPr>
            <a:spLocks noGrp="1"/>
          </p:cNvSpPr>
          <p:nvPr>
            <p:ph type="body" sz="quarter" idx="10"/>
          </p:nvPr>
        </p:nvSpPr>
        <p:spPr>
          <a:xfrm>
            <a:off x="646550" y="2397160"/>
            <a:ext cx="3579090" cy="2176136"/>
          </a:xfrm>
        </p:spPr>
        <p:txBody>
          <a:bodyPr/>
          <a:lstStyle>
            <a:lvl1pPr marL="0" indent="0">
              <a:buNone/>
              <a:defRPr/>
            </a:lvl1pPr>
          </a:lstStyle>
          <a:p>
            <a:pPr lvl="0"/>
            <a:r>
              <a:rPr lang="en-US" dirty="0"/>
              <a:t>Click to edit Master text styles</a:t>
            </a:r>
          </a:p>
        </p:txBody>
      </p:sp>
      <p:sp>
        <p:nvSpPr>
          <p:cNvPr id="12" name="Text Placeholder 11"/>
          <p:cNvSpPr>
            <a:spLocks noGrp="1"/>
          </p:cNvSpPr>
          <p:nvPr>
            <p:ph type="body" sz="quarter" idx="13"/>
          </p:nvPr>
        </p:nvSpPr>
        <p:spPr>
          <a:xfrm>
            <a:off x="5026895" y="2397160"/>
            <a:ext cx="3579090" cy="2176136"/>
          </a:xfrm>
        </p:spPr>
        <p:txBody>
          <a:bodyPr/>
          <a:lstStyle>
            <a:lvl1pPr marL="0" indent="0">
              <a:buNone/>
              <a:defRPr/>
            </a:lvl1pPr>
          </a:lstStyle>
          <a:p>
            <a:pPr lvl="0"/>
            <a:r>
              <a:rPr lang="en-US" dirty="0"/>
              <a:t>Click to edit Master text styles</a:t>
            </a:r>
          </a:p>
        </p:txBody>
      </p:sp>
      <p:sp>
        <p:nvSpPr>
          <p:cNvPr id="13" name="Slide Number Placeholder 5"/>
          <p:cNvSpPr>
            <a:spLocks noGrp="1"/>
          </p:cNvSpPr>
          <p:nvPr>
            <p:ph type="sldNum" sz="quarter" idx="14"/>
          </p:nvPr>
        </p:nvSpPr>
        <p:spPr>
          <a:xfrm>
            <a:off x="8167688" y="6238875"/>
            <a:ext cx="614362" cy="1841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457200" fontAlgn="base">
              <a:spcBef>
                <a:spcPct val="0"/>
              </a:spcBef>
              <a:spcAft>
                <a:spcPct val="0"/>
              </a:spcAft>
            </a:pPr>
            <a:fld id="{6898B639-2DA3-4814-93ED-9B6F47D9B43B}" type="slidenum">
              <a:rPr lang="en-US" altLang="en-US">
                <a:solidFill>
                  <a:srgbClr val="6D6E70"/>
                </a:solidFill>
                <a:latin typeface="Arial" pitchFamily="34" charset="0"/>
                <a:cs typeface="Arial" pitchFamily="34" charset="0"/>
              </a:rPr>
              <a:pPr defTabSz="457200" fontAlgn="base">
                <a:spcBef>
                  <a:spcPct val="0"/>
                </a:spcBef>
                <a:spcAft>
                  <a:spcPct val="0"/>
                </a:spcAft>
              </a:pPr>
              <a:t>‹#›</a:t>
            </a:fld>
            <a:endParaRPr lang="en-US" altLang="en-US" dirty="0">
              <a:solidFill>
                <a:srgbClr val="6D6E70"/>
              </a:solidFill>
              <a:latin typeface="Arial" pitchFamily="34" charset="0"/>
              <a:cs typeface="Arial" pitchFamily="34" charset="0"/>
            </a:endParaRPr>
          </a:p>
        </p:txBody>
      </p:sp>
    </p:spTree>
    <p:extLst>
      <p:ext uri="{BB962C8B-B14F-4D97-AF65-F5344CB8AC3E}">
        <p14:creationId xmlns:p14="http://schemas.microsoft.com/office/powerpoint/2010/main" val="4526657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a:xfrm>
            <a:off x="8167688" y="6238875"/>
            <a:ext cx="614362" cy="1841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457200" fontAlgn="base">
              <a:spcBef>
                <a:spcPct val="0"/>
              </a:spcBef>
              <a:spcAft>
                <a:spcPct val="0"/>
              </a:spcAft>
            </a:pPr>
            <a:fld id="{ADE1EC98-64F8-45D3-98C6-17CD8812B55D}" type="slidenum">
              <a:rPr lang="en-US" altLang="en-US">
                <a:solidFill>
                  <a:srgbClr val="6D6E70"/>
                </a:solidFill>
                <a:latin typeface="Arial" pitchFamily="34" charset="0"/>
                <a:cs typeface="Arial" pitchFamily="34" charset="0"/>
              </a:rPr>
              <a:pPr defTabSz="457200" fontAlgn="base">
                <a:spcBef>
                  <a:spcPct val="0"/>
                </a:spcBef>
                <a:spcAft>
                  <a:spcPct val="0"/>
                </a:spcAft>
              </a:pPr>
              <a:t>‹#›</a:t>
            </a:fld>
            <a:endParaRPr lang="en-US" altLang="en-US" dirty="0">
              <a:solidFill>
                <a:srgbClr val="6D6E70"/>
              </a:solidFill>
              <a:latin typeface="Arial" pitchFamily="34" charset="0"/>
              <a:cs typeface="Arial" pitchFamily="34" charset="0"/>
            </a:endParaRPr>
          </a:p>
        </p:txBody>
      </p:sp>
    </p:spTree>
    <p:extLst>
      <p:ext uri="{BB962C8B-B14F-4D97-AF65-F5344CB8AC3E}">
        <p14:creationId xmlns:p14="http://schemas.microsoft.com/office/powerpoint/2010/main" val="19552757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167688" y="6238875"/>
            <a:ext cx="614362" cy="1841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457200" fontAlgn="base">
              <a:spcBef>
                <a:spcPct val="0"/>
              </a:spcBef>
              <a:spcAft>
                <a:spcPct val="0"/>
              </a:spcAft>
            </a:pPr>
            <a:fld id="{B3006D8E-8E13-422F-AD74-7134B6FFC68D}" type="slidenum">
              <a:rPr lang="en-US" altLang="en-US">
                <a:solidFill>
                  <a:srgbClr val="6D6E70"/>
                </a:solidFill>
                <a:latin typeface="Arial" pitchFamily="34" charset="0"/>
                <a:cs typeface="Arial" pitchFamily="34" charset="0"/>
              </a:rPr>
              <a:pPr defTabSz="457200" fontAlgn="base">
                <a:spcBef>
                  <a:spcPct val="0"/>
                </a:spcBef>
                <a:spcAft>
                  <a:spcPct val="0"/>
                </a:spcAft>
              </a:pPr>
              <a:t>‹#›</a:t>
            </a:fld>
            <a:endParaRPr lang="en-US" altLang="en-US" dirty="0">
              <a:solidFill>
                <a:srgbClr val="6D6E70"/>
              </a:solidFill>
              <a:latin typeface="Arial" pitchFamily="34" charset="0"/>
              <a:cs typeface="Arial" pitchFamily="34" charset="0"/>
            </a:endParaRPr>
          </a:p>
        </p:txBody>
      </p:sp>
    </p:spTree>
    <p:extLst>
      <p:ext uri="{BB962C8B-B14F-4D97-AF65-F5344CB8AC3E}">
        <p14:creationId xmlns:p14="http://schemas.microsoft.com/office/powerpoint/2010/main" val="15721749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5" name="Picture 3" descr="ARC_Logo_Bttn_HorizStkd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3838" y="5911850"/>
            <a:ext cx="19002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7"/>
          <p:cNvCxnSpPr/>
          <p:nvPr userDrawn="1"/>
        </p:nvCxnSpPr>
        <p:spPr>
          <a:xfrm flipH="1">
            <a:off x="457200" y="5883275"/>
            <a:ext cx="82296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hart Placeholder 3"/>
          <p:cNvSpPr>
            <a:spLocks noGrp="1"/>
          </p:cNvSpPr>
          <p:nvPr>
            <p:ph type="chart" sz="quarter" idx="10"/>
          </p:nvPr>
        </p:nvSpPr>
        <p:spPr>
          <a:xfrm>
            <a:off x="1214495" y="1743430"/>
            <a:ext cx="6718391" cy="3780248"/>
          </a:xfrm>
        </p:spPr>
        <p:txBody>
          <a:bodyPr rtlCol="0">
            <a:normAutofit/>
          </a:bodyPr>
          <a:lstStyle/>
          <a:p>
            <a:pPr lvl="0"/>
            <a:endParaRPr lang="en-US" noProof="0" dirty="0"/>
          </a:p>
        </p:txBody>
      </p:sp>
      <p:sp>
        <p:nvSpPr>
          <p:cNvPr id="7" name="Text Placeholder 2"/>
          <p:cNvSpPr>
            <a:spLocks noGrp="1"/>
          </p:cNvSpPr>
          <p:nvPr>
            <p:ph type="body" sz="quarter" idx="11"/>
          </p:nvPr>
        </p:nvSpPr>
        <p:spPr>
          <a:xfrm>
            <a:off x="2502267" y="6202338"/>
            <a:ext cx="4231508" cy="326406"/>
          </a:xfrm>
        </p:spPr>
        <p:txBody>
          <a:bodyPr>
            <a:normAutofit/>
          </a:bodyPr>
          <a:lstStyle>
            <a:lvl1pPr marL="0" indent="0" algn="ctr">
              <a:buNone/>
              <a:defRPr sz="1100"/>
            </a:lvl1pPr>
          </a:lstStyle>
          <a:p>
            <a:pPr lvl="0"/>
            <a:endParaRPr lang="en-US" dirty="0"/>
          </a:p>
        </p:txBody>
      </p:sp>
      <p:sp>
        <p:nvSpPr>
          <p:cNvPr id="8" name="Slide Number Placeholder 5"/>
          <p:cNvSpPr>
            <a:spLocks noGrp="1"/>
          </p:cNvSpPr>
          <p:nvPr>
            <p:ph type="sldNum" sz="quarter" idx="12"/>
          </p:nvPr>
        </p:nvSpPr>
        <p:spPr>
          <a:xfrm>
            <a:off x="8167688" y="6238875"/>
            <a:ext cx="614362" cy="1841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457200" fontAlgn="base">
              <a:spcBef>
                <a:spcPct val="0"/>
              </a:spcBef>
              <a:spcAft>
                <a:spcPct val="0"/>
              </a:spcAft>
            </a:pPr>
            <a:fld id="{540636F6-B38E-44EB-8850-3BF0D7667567}" type="slidenum">
              <a:rPr lang="en-US" altLang="en-US">
                <a:solidFill>
                  <a:srgbClr val="6D6E70"/>
                </a:solidFill>
                <a:latin typeface="Arial" pitchFamily="34" charset="0"/>
                <a:cs typeface="Arial" pitchFamily="34" charset="0"/>
              </a:rPr>
              <a:pPr defTabSz="457200" fontAlgn="base">
                <a:spcBef>
                  <a:spcPct val="0"/>
                </a:spcBef>
                <a:spcAft>
                  <a:spcPct val="0"/>
                </a:spcAft>
              </a:pPr>
              <a:t>‹#›</a:t>
            </a:fld>
            <a:endParaRPr lang="en-US" altLang="en-US" dirty="0">
              <a:solidFill>
                <a:srgbClr val="6D6E70"/>
              </a:solidFill>
              <a:latin typeface="Arial" pitchFamily="34" charset="0"/>
              <a:cs typeface="Arial" pitchFamily="34" charset="0"/>
            </a:endParaRPr>
          </a:p>
        </p:txBody>
      </p:sp>
    </p:spTree>
    <p:extLst>
      <p:ext uri="{BB962C8B-B14F-4D97-AF65-F5344CB8AC3E}">
        <p14:creationId xmlns:p14="http://schemas.microsoft.com/office/powerpoint/2010/main" val="19454878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564D3D-72D6-40C6-8889-14EB2E371E17}" type="datetimeFigureOut">
              <a:rPr lang="en-US" smtClean="0">
                <a:solidFill>
                  <a:prstClr val="black">
                    <a:tint val="75000"/>
                  </a:prstClr>
                </a:solidFill>
              </a:rPr>
              <a:pPr/>
              <a:t>6/22/2017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EA84E4-E139-436E-AE92-91956D6054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84796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564D3D-72D6-40C6-8889-14EB2E371E17}" type="datetimeFigureOut">
              <a:rPr lang="en-US" smtClean="0">
                <a:solidFill>
                  <a:prstClr val="black">
                    <a:tint val="75000"/>
                  </a:prstClr>
                </a:solidFill>
              </a:rPr>
              <a:pPr/>
              <a:t>6/22/2017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EA84E4-E139-436E-AE92-91956D6054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16266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564D3D-72D6-40C6-8889-14EB2E371E17}" type="datetimeFigureOut">
              <a:rPr lang="en-US" smtClean="0">
                <a:solidFill>
                  <a:prstClr val="black">
                    <a:tint val="75000"/>
                  </a:prstClr>
                </a:solidFill>
              </a:rPr>
              <a:pPr/>
              <a:t>6/22/2017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EA84E4-E139-436E-AE92-91956D6054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12625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map for ppt_3.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6052"/>
          </a:xfrm>
          <a:prstGeom prst="rect">
            <a:avLst/>
          </a:prstGeom>
        </p:spPr>
      </p:pic>
      <p:pic>
        <p:nvPicPr>
          <p:cNvPr id="14" name="Picture 13" descr="OEM_Logo white.eps"/>
          <p:cNvPicPr>
            <a:picLocks noChangeAspect="1"/>
          </p:cNvPicPr>
          <p:nvPr userDrawn="1"/>
        </p:nvPicPr>
        <p:blipFill rotWithShape="1">
          <a:blip r:embed="rId3" cstate="print">
            <a:extLst>
              <a:ext uri="{28A0092B-C50C-407E-A947-70E740481C1C}">
                <a14:useLocalDpi xmlns:a14="http://schemas.microsoft.com/office/drawing/2010/main" val="0"/>
              </a:ext>
            </a:extLst>
          </a:blip>
          <a:srcRect l="-12672" t="-31254" r="-11719" b="-29023"/>
          <a:stretch/>
        </p:blipFill>
        <p:spPr>
          <a:xfrm>
            <a:off x="7754112" y="5815584"/>
            <a:ext cx="932688" cy="475488"/>
          </a:xfrm>
          <a:prstGeom prst="rect">
            <a:avLst/>
          </a:prstGeom>
        </p:spPr>
      </p:pic>
      <p:sp>
        <p:nvSpPr>
          <p:cNvPr id="15" name="Text Placeholder 2"/>
          <p:cNvSpPr>
            <a:spLocks noGrp="1"/>
          </p:cNvSpPr>
          <p:nvPr>
            <p:ph type="body" idx="13"/>
          </p:nvPr>
        </p:nvSpPr>
        <p:spPr>
          <a:xfrm>
            <a:off x="567758" y="695823"/>
            <a:ext cx="8031166" cy="299591"/>
          </a:xfrm>
          <a:prstGeom prst="rect">
            <a:avLst/>
          </a:prstGeom>
        </p:spPr>
        <p:txBody>
          <a:bodyPr lIns="0" tIns="0" rIns="0" bIns="0" anchor="t" anchorCtr="0">
            <a:normAutofit/>
          </a:bodyPr>
          <a:lstStyle>
            <a:lvl1pPr marL="0" indent="0">
              <a:buNone/>
              <a:defRPr sz="1800" b="0" i="0" kern="1600" spc="50">
                <a:solidFill>
                  <a:schemeClr val="bg1"/>
                </a:solidFill>
                <a:latin typeface="Interstate-Regular"/>
                <a:cs typeface="Interstate-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p:txBody>
      </p:sp>
      <p:sp>
        <p:nvSpPr>
          <p:cNvPr id="16" name="Text Placeholder 2"/>
          <p:cNvSpPr>
            <a:spLocks noGrp="1"/>
          </p:cNvSpPr>
          <p:nvPr>
            <p:ph type="body" idx="14"/>
          </p:nvPr>
        </p:nvSpPr>
        <p:spPr>
          <a:xfrm>
            <a:off x="567757" y="1040675"/>
            <a:ext cx="8031167" cy="1446172"/>
          </a:xfrm>
          <a:prstGeom prst="rect">
            <a:avLst/>
          </a:prstGeom>
        </p:spPr>
        <p:txBody>
          <a:bodyPr lIns="0" tIns="0" rIns="0" bIns="0" anchor="t" anchorCtr="0">
            <a:noAutofit/>
          </a:bodyPr>
          <a:lstStyle>
            <a:lvl1pPr marL="0" indent="0">
              <a:lnSpc>
                <a:spcPts val="6000"/>
              </a:lnSpc>
              <a:spcBef>
                <a:spcPts val="0"/>
              </a:spcBef>
              <a:spcAft>
                <a:spcPts val="0"/>
              </a:spcAft>
              <a:buNone/>
              <a:defRPr sz="6000" b="0" i="0" kern="6000" cap="all" spc="0">
                <a:solidFill>
                  <a:schemeClr val="bg1"/>
                </a:solidFill>
                <a:latin typeface="Interstate-Black"/>
                <a:cs typeface="Interstate-Black"/>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p:txBody>
      </p:sp>
      <p:sp>
        <p:nvSpPr>
          <p:cNvPr id="17" name="Text Placeholder 15"/>
          <p:cNvSpPr>
            <a:spLocks noGrp="1"/>
          </p:cNvSpPr>
          <p:nvPr>
            <p:ph type="body" sz="quarter" idx="15"/>
          </p:nvPr>
        </p:nvSpPr>
        <p:spPr>
          <a:xfrm>
            <a:off x="568421" y="2532926"/>
            <a:ext cx="8030503" cy="963613"/>
          </a:xfrm>
          <a:prstGeom prst="rect">
            <a:avLst/>
          </a:prstGeom>
        </p:spPr>
        <p:txBody>
          <a:bodyPr lIns="0" tIns="0" rIns="0" bIns="0"/>
          <a:lstStyle>
            <a:lvl1pPr marL="0" marR="0" indent="0" algn="l" defTabSz="457200" rtl="0" eaLnBrk="1" fontAlgn="auto" latinLnBrk="0" hangingPunct="1">
              <a:lnSpc>
                <a:spcPct val="100000"/>
              </a:lnSpc>
              <a:spcBef>
                <a:spcPts val="0"/>
              </a:spcBef>
              <a:spcAft>
                <a:spcPts val="0"/>
              </a:spcAft>
              <a:buClrTx/>
              <a:buSzTx/>
              <a:buFontTx/>
              <a:buNone/>
              <a:tabLst/>
              <a:defRPr sz="3200"/>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b="1" i="0" dirty="0" smtClean="0">
              <a:solidFill>
                <a:schemeClr val="bg1"/>
              </a:solidFill>
              <a:latin typeface="Interstate-Bold"/>
              <a:cs typeface="Interstate-Bold"/>
            </a:endParaRPr>
          </a:p>
        </p:txBody>
      </p:sp>
      <p:pic>
        <p:nvPicPr>
          <p:cNvPr id="10" name="Picture 9" descr="NYC Emergency Management logo-horizontal-white-01.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7492" y="5665841"/>
            <a:ext cx="2795339" cy="833427"/>
          </a:xfrm>
          <a:prstGeom prst="rect">
            <a:avLst/>
          </a:prstGeom>
        </p:spPr>
      </p:pic>
    </p:spTree>
    <p:extLst>
      <p:ext uri="{BB962C8B-B14F-4D97-AF65-F5344CB8AC3E}">
        <p14:creationId xmlns:p14="http://schemas.microsoft.com/office/powerpoint/2010/main" val="5692635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564D3D-72D6-40C6-8889-14EB2E371E17}" type="datetimeFigureOut">
              <a:rPr lang="en-US" smtClean="0">
                <a:solidFill>
                  <a:prstClr val="black">
                    <a:tint val="75000"/>
                  </a:prstClr>
                </a:solidFill>
              </a:rPr>
              <a:pPr/>
              <a:t>6/22/2017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EA84E4-E139-436E-AE92-91956D6054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120629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564D3D-72D6-40C6-8889-14EB2E371E17}" type="datetimeFigureOut">
              <a:rPr lang="en-US" smtClean="0">
                <a:solidFill>
                  <a:prstClr val="black">
                    <a:tint val="75000"/>
                  </a:prstClr>
                </a:solidFill>
              </a:rPr>
              <a:pPr/>
              <a:t>6/22/2017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AEA84E4-E139-436E-AE92-91956D6054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19345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564D3D-72D6-40C6-8889-14EB2E371E17}" type="datetimeFigureOut">
              <a:rPr lang="en-US" smtClean="0">
                <a:solidFill>
                  <a:prstClr val="black">
                    <a:tint val="75000"/>
                  </a:prstClr>
                </a:solidFill>
              </a:rPr>
              <a:pPr/>
              <a:t>6/22/2017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AEA84E4-E139-436E-AE92-91956D6054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500293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564D3D-72D6-40C6-8889-14EB2E371E17}" type="datetimeFigureOut">
              <a:rPr lang="en-US" smtClean="0">
                <a:solidFill>
                  <a:prstClr val="black">
                    <a:tint val="75000"/>
                  </a:prstClr>
                </a:solidFill>
              </a:rPr>
              <a:pPr/>
              <a:t>6/22/2017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AEA84E4-E139-436E-AE92-91956D6054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610259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564D3D-72D6-40C6-8889-14EB2E371E17}" type="datetimeFigureOut">
              <a:rPr lang="en-US" smtClean="0">
                <a:solidFill>
                  <a:prstClr val="black">
                    <a:tint val="75000"/>
                  </a:prstClr>
                </a:solidFill>
              </a:rPr>
              <a:pPr/>
              <a:t>6/22/2017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EA84E4-E139-436E-AE92-91956D6054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34650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564D3D-72D6-40C6-8889-14EB2E371E17}" type="datetimeFigureOut">
              <a:rPr lang="en-US" smtClean="0">
                <a:solidFill>
                  <a:prstClr val="black">
                    <a:tint val="75000"/>
                  </a:prstClr>
                </a:solidFill>
              </a:rPr>
              <a:pPr/>
              <a:t>6/22/2017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EA84E4-E139-436E-AE92-91956D6054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2055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564D3D-72D6-40C6-8889-14EB2E371E17}" type="datetimeFigureOut">
              <a:rPr lang="en-US" smtClean="0">
                <a:solidFill>
                  <a:prstClr val="black">
                    <a:tint val="75000"/>
                  </a:prstClr>
                </a:solidFill>
              </a:rPr>
              <a:pPr/>
              <a:t>6/22/2017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EA84E4-E139-436E-AE92-91956D6054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209365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564D3D-72D6-40C6-8889-14EB2E371E17}" type="datetimeFigureOut">
              <a:rPr lang="en-US" smtClean="0">
                <a:solidFill>
                  <a:prstClr val="black">
                    <a:tint val="75000"/>
                  </a:prstClr>
                </a:solidFill>
              </a:rPr>
              <a:pPr/>
              <a:t>6/22/2017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EA84E4-E139-436E-AE92-91956D6054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435433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4" name="Picture 3" descr="map for ppt_3.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6052"/>
          </a:xfrm>
          <a:prstGeom prst="rect">
            <a:avLst/>
          </a:prstGeom>
        </p:spPr>
      </p:pic>
      <p:pic>
        <p:nvPicPr>
          <p:cNvPr id="14" name="Picture 13" descr="OEM_Logo white.eps"/>
          <p:cNvPicPr>
            <a:picLocks noChangeAspect="1"/>
          </p:cNvPicPr>
          <p:nvPr userDrawn="1"/>
        </p:nvPicPr>
        <p:blipFill rotWithShape="1">
          <a:blip r:embed="rId3" cstate="print">
            <a:extLst>
              <a:ext uri="{28A0092B-C50C-407E-A947-70E740481C1C}">
                <a14:useLocalDpi xmlns:a14="http://schemas.microsoft.com/office/drawing/2010/main" val="0"/>
              </a:ext>
            </a:extLst>
          </a:blip>
          <a:srcRect l="-12672" t="-31254" r="-11719" b="-29023"/>
          <a:stretch/>
        </p:blipFill>
        <p:spPr>
          <a:xfrm>
            <a:off x="7754112" y="5815584"/>
            <a:ext cx="932688" cy="475488"/>
          </a:xfrm>
          <a:prstGeom prst="rect">
            <a:avLst/>
          </a:prstGeom>
        </p:spPr>
      </p:pic>
      <p:sp>
        <p:nvSpPr>
          <p:cNvPr id="15" name="Text Placeholder 2"/>
          <p:cNvSpPr>
            <a:spLocks noGrp="1"/>
          </p:cNvSpPr>
          <p:nvPr>
            <p:ph type="body" idx="13"/>
          </p:nvPr>
        </p:nvSpPr>
        <p:spPr>
          <a:xfrm>
            <a:off x="567758" y="695823"/>
            <a:ext cx="8031166" cy="299591"/>
          </a:xfrm>
          <a:prstGeom prst="rect">
            <a:avLst/>
          </a:prstGeom>
        </p:spPr>
        <p:txBody>
          <a:bodyPr lIns="0" tIns="0" rIns="0" bIns="0" anchor="t" anchorCtr="0">
            <a:normAutofit/>
          </a:bodyPr>
          <a:lstStyle>
            <a:lvl1pPr marL="0" indent="0">
              <a:buNone/>
              <a:defRPr sz="1800" b="0" i="0" kern="1600" spc="50">
                <a:solidFill>
                  <a:schemeClr val="bg1"/>
                </a:solidFill>
                <a:latin typeface="Interstate-Regular"/>
                <a:cs typeface="Interstate-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p:txBody>
      </p:sp>
      <p:sp>
        <p:nvSpPr>
          <p:cNvPr id="16" name="Text Placeholder 2"/>
          <p:cNvSpPr>
            <a:spLocks noGrp="1"/>
          </p:cNvSpPr>
          <p:nvPr>
            <p:ph type="body" idx="14"/>
          </p:nvPr>
        </p:nvSpPr>
        <p:spPr>
          <a:xfrm>
            <a:off x="567757" y="1040675"/>
            <a:ext cx="8031167" cy="1446172"/>
          </a:xfrm>
          <a:prstGeom prst="rect">
            <a:avLst/>
          </a:prstGeom>
        </p:spPr>
        <p:txBody>
          <a:bodyPr lIns="0" tIns="0" rIns="0" bIns="0" anchor="t" anchorCtr="0">
            <a:noAutofit/>
          </a:bodyPr>
          <a:lstStyle>
            <a:lvl1pPr marL="0" indent="0">
              <a:lnSpc>
                <a:spcPts val="6000"/>
              </a:lnSpc>
              <a:spcBef>
                <a:spcPts val="0"/>
              </a:spcBef>
              <a:spcAft>
                <a:spcPts val="0"/>
              </a:spcAft>
              <a:buNone/>
              <a:defRPr sz="6000" b="0" i="0" kern="6000" cap="all" spc="0">
                <a:solidFill>
                  <a:schemeClr val="bg1"/>
                </a:solidFill>
                <a:latin typeface="Interstate-Black"/>
                <a:cs typeface="Interstate-Black"/>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p:txBody>
      </p:sp>
      <p:sp>
        <p:nvSpPr>
          <p:cNvPr id="17" name="Text Placeholder 15"/>
          <p:cNvSpPr>
            <a:spLocks noGrp="1"/>
          </p:cNvSpPr>
          <p:nvPr>
            <p:ph type="body" sz="quarter" idx="15"/>
          </p:nvPr>
        </p:nvSpPr>
        <p:spPr>
          <a:xfrm>
            <a:off x="568421" y="2532926"/>
            <a:ext cx="8030503" cy="963613"/>
          </a:xfrm>
          <a:prstGeom prst="rect">
            <a:avLst/>
          </a:prstGeom>
        </p:spPr>
        <p:txBody>
          <a:bodyPr lIns="0" tIns="0" rIns="0" bIns="0"/>
          <a:lstStyle>
            <a:lvl1pPr marL="0" marR="0" indent="0" algn="l" defTabSz="457200" rtl="0" eaLnBrk="1" fontAlgn="auto" latinLnBrk="0" hangingPunct="1">
              <a:lnSpc>
                <a:spcPct val="100000"/>
              </a:lnSpc>
              <a:spcBef>
                <a:spcPts val="0"/>
              </a:spcBef>
              <a:spcAft>
                <a:spcPts val="0"/>
              </a:spcAft>
              <a:buClrTx/>
              <a:buSzTx/>
              <a:buFontTx/>
              <a:buNone/>
              <a:tabLst/>
              <a:defRPr sz="3200"/>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b="1" i="0" dirty="0" smtClean="0">
              <a:solidFill>
                <a:schemeClr val="bg1"/>
              </a:solidFill>
              <a:latin typeface="Interstate-Bold"/>
              <a:cs typeface="Interstate-Bold"/>
            </a:endParaRPr>
          </a:p>
        </p:txBody>
      </p:sp>
      <p:pic>
        <p:nvPicPr>
          <p:cNvPr id="10" name="Picture 9" descr="NYC Emergency Management logo-horizontal-white-01.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7492" y="5665841"/>
            <a:ext cx="2795339" cy="833427"/>
          </a:xfrm>
          <a:prstGeom prst="rect">
            <a:avLst/>
          </a:prstGeom>
        </p:spPr>
      </p:pic>
    </p:spTree>
    <p:extLst>
      <p:ext uri="{BB962C8B-B14F-4D97-AF65-F5344CB8AC3E}">
        <p14:creationId xmlns:p14="http://schemas.microsoft.com/office/powerpoint/2010/main" val="40755355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3" name="Picture Placeholder 9"/>
          <p:cNvSpPr>
            <a:spLocks noGrp="1"/>
          </p:cNvSpPr>
          <p:nvPr>
            <p:ph type="pic" sz="quarter" idx="11"/>
          </p:nvPr>
        </p:nvSpPr>
        <p:spPr>
          <a:xfrm>
            <a:off x="457200" y="1028699"/>
            <a:ext cx="4023360" cy="2511467"/>
          </a:xfrm>
          <a:prstGeom prst="rect">
            <a:avLst/>
          </a:prstGeom>
        </p:spPr>
        <p:txBody>
          <a:bodyPr vert="horz"/>
          <a:lstStyle>
            <a:lvl1pPr marL="0" indent="0">
              <a:buNone/>
              <a:defRPr/>
            </a:lvl1pPr>
          </a:lstStyle>
          <a:p>
            <a:endParaRPr lang="en-US" dirty="0"/>
          </a:p>
        </p:txBody>
      </p:sp>
      <p:sp>
        <p:nvSpPr>
          <p:cNvPr id="4" name="Picture Placeholder 9"/>
          <p:cNvSpPr>
            <a:spLocks noGrp="1"/>
          </p:cNvSpPr>
          <p:nvPr>
            <p:ph type="pic" sz="quarter" idx="12"/>
          </p:nvPr>
        </p:nvSpPr>
        <p:spPr>
          <a:xfrm>
            <a:off x="4663440" y="1028699"/>
            <a:ext cx="4023360" cy="2511467"/>
          </a:xfrm>
          <a:prstGeom prst="rect">
            <a:avLst/>
          </a:prstGeom>
        </p:spPr>
        <p:txBody>
          <a:bodyPr vert="horz"/>
          <a:lstStyle>
            <a:lvl1pPr marL="0" indent="0">
              <a:buNone/>
              <a:defRPr/>
            </a:lvl1pPr>
          </a:lstStyle>
          <a:p>
            <a:endParaRPr lang="en-US" dirty="0"/>
          </a:p>
        </p:txBody>
      </p:sp>
      <p:sp>
        <p:nvSpPr>
          <p:cNvPr id="5"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7" name="Rectangle 6"/>
          <p:cNvSpPr/>
          <p:nvPr userDrawn="1"/>
        </p:nvSpPr>
        <p:spPr>
          <a:xfrm>
            <a:off x="4659988" y="3540167"/>
            <a:ext cx="4029004" cy="2744705"/>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sp>
        <p:nvSpPr>
          <p:cNvPr id="8" name="Text Placeholder 4"/>
          <p:cNvSpPr>
            <a:spLocks noGrp="1"/>
          </p:cNvSpPr>
          <p:nvPr>
            <p:ph type="body" sz="quarter" idx="17"/>
          </p:nvPr>
        </p:nvSpPr>
        <p:spPr>
          <a:xfrm>
            <a:off x="4727298" y="3701758"/>
            <a:ext cx="3906109" cy="292100"/>
          </a:xfrm>
          <a:prstGeom prst="rect">
            <a:avLst/>
          </a:prstGeom>
        </p:spPr>
        <p:txBody>
          <a:bodyPr vert="horz" lIns="0" tIns="0"/>
          <a:lstStyle>
            <a:lvl1pPr marL="0" indent="0">
              <a:buNone/>
              <a:defRPr sz="2000" b="1" i="0">
                <a:solidFill>
                  <a:schemeClr val="bg1"/>
                </a:solidFill>
              </a:defRPr>
            </a:lvl1pPr>
          </a:lstStyle>
          <a:p>
            <a:pPr lvl="0"/>
            <a:r>
              <a:rPr lang="en-US" dirty="0" smtClean="0"/>
              <a:t>Click to edit</a:t>
            </a:r>
            <a:endParaRPr lang="en-US" dirty="0"/>
          </a:p>
        </p:txBody>
      </p:sp>
      <p:sp>
        <p:nvSpPr>
          <p:cNvPr id="9" name="Content Placeholder 5"/>
          <p:cNvSpPr>
            <a:spLocks noGrp="1"/>
          </p:cNvSpPr>
          <p:nvPr>
            <p:ph sz="quarter" idx="4"/>
          </p:nvPr>
        </p:nvSpPr>
        <p:spPr>
          <a:xfrm>
            <a:off x="4727298" y="4044497"/>
            <a:ext cx="3906109" cy="2119236"/>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Rectangle 10"/>
          <p:cNvSpPr/>
          <p:nvPr userDrawn="1"/>
        </p:nvSpPr>
        <p:spPr>
          <a:xfrm>
            <a:off x="451556" y="3540167"/>
            <a:ext cx="4029004" cy="2744705"/>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sp>
        <p:nvSpPr>
          <p:cNvPr id="12" name="Text Placeholder 4"/>
          <p:cNvSpPr>
            <a:spLocks noGrp="1"/>
          </p:cNvSpPr>
          <p:nvPr>
            <p:ph type="body" sz="quarter" idx="18"/>
          </p:nvPr>
        </p:nvSpPr>
        <p:spPr>
          <a:xfrm>
            <a:off x="521058" y="3701758"/>
            <a:ext cx="3906109" cy="292100"/>
          </a:xfrm>
          <a:prstGeom prst="rect">
            <a:avLst/>
          </a:prstGeom>
        </p:spPr>
        <p:txBody>
          <a:bodyPr vert="horz" lIns="0" tIns="0"/>
          <a:lstStyle>
            <a:lvl1pPr marL="0" indent="0">
              <a:buNone/>
              <a:defRPr sz="2000" b="1" i="0">
                <a:solidFill>
                  <a:schemeClr val="bg1"/>
                </a:solidFill>
              </a:defRPr>
            </a:lvl1pPr>
          </a:lstStyle>
          <a:p>
            <a:pPr lvl="0"/>
            <a:r>
              <a:rPr lang="en-US" dirty="0" smtClean="0"/>
              <a:t>Click to edit</a:t>
            </a:r>
            <a:endParaRPr lang="en-US" dirty="0"/>
          </a:p>
        </p:txBody>
      </p:sp>
      <p:sp>
        <p:nvSpPr>
          <p:cNvPr id="13" name="Content Placeholder 5"/>
          <p:cNvSpPr>
            <a:spLocks noGrp="1"/>
          </p:cNvSpPr>
          <p:nvPr>
            <p:ph sz="quarter" idx="19"/>
          </p:nvPr>
        </p:nvSpPr>
        <p:spPr>
          <a:xfrm>
            <a:off x="521058" y="4044497"/>
            <a:ext cx="3906109" cy="2119236"/>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49741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6" name="Picture 3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2926080"/>
          </a:xfrm>
          <a:prstGeom prst="rect">
            <a:avLst/>
          </a:prstGeom>
        </p:spPr>
      </p:pic>
      <p:sp>
        <p:nvSpPr>
          <p:cNvPr id="23" name="Snip Single Corner Rectangle 22"/>
          <p:cNvSpPr/>
          <p:nvPr userDrawn="1"/>
        </p:nvSpPr>
        <p:spPr>
          <a:xfrm flipV="1">
            <a:off x="0" y="5013960"/>
            <a:ext cx="9144000" cy="548640"/>
          </a:xfrm>
          <a:prstGeom prst="snip1Rect">
            <a:avLst>
              <a:gd name="adj" fmla="val 39796"/>
            </a:avLst>
          </a:prstGeom>
          <a:solidFill>
            <a:schemeClr val="accent3">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black"/>
              </a:solidFill>
            </a:endParaRPr>
          </a:p>
        </p:txBody>
      </p:sp>
      <p:sp>
        <p:nvSpPr>
          <p:cNvPr id="22" name="Snip Single Corner Rectangle 21"/>
          <p:cNvSpPr/>
          <p:nvPr userDrawn="1"/>
        </p:nvSpPr>
        <p:spPr>
          <a:xfrm flipH="1">
            <a:off x="0" y="3017520"/>
            <a:ext cx="9144000" cy="2011680"/>
          </a:xfrm>
          <a:prstGeom prst="snip1Rect">
            <a:avLst>
              <a:gd name="adj" fmla="val 16404"/>
            </a:avLst>
          </a:prstGeom>
          <a:solidFill>
            <a:schemeClr val="tx2">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black"/>
              </a:solidFill>
            </a:endParaRPr>
          </a:p>
        </p:txBody>
      </p:sp>
      <p:sp>
        <p:nvSpPr>
          <p:cNvPr id="2" name="Title 1"/>
          <p:cNvSpPr>
            <a:spLocks noGrp="1"/>
          </p:cNvSpPr>
          <p:nvPr>
            <p:ph type="ctrTitle" hasCustomPrompt="1"/>
          </p:nvPr>
        </p:nvSpPr>
        <p:spPr>
          <a:xfrm>
            <a:off x="457200" y="3059680"/>
            <a:ext cx="8229600" cy="1280160"/>
          </a:xfrm>
        </p:spPr>
        <p:txBody>
          <a:bodyPr lIns="0" rIns="0" anchor="b" anchorCtr="0">
            <a:noAutofit/>
          </a:bodyPr>
          <a:lstStyle>
            <a:lvl1pPr>
              <a:lnSpc>
                <a:spcPct val="80000"/>
              </a:lnSpc>
              <a:spcAft>
                <a:spcPts val="600"/>
              </a:spcAft>
              <a:defRPr sz="4800">
                <a:latin typeface="+mj-lt"/>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005840" y="4526100"/>
            <a:ext cx="7132320" cy="457200"/>
          </a:xfrm>
        </p:spPr>
        <p:txBody>
          <a:bodyPr lIns="0" rIns="0">
            <a:noAutofit/>
          </a:bodyPr>
          <a:lstStyle>
            <a:lvl1pPr marL="0" indent="0" algn="ctr">
              <a:lnSpc>
                <a:spcPct val="90000"/>
              </a:lnSpc>
              <a:spcBef>
                <a:spcPts val="600"/>
              </a:spcBef>
              <a:buNone/>
              <a:defRPr sz="1600" b="0" cap="all" spc="180" baseline="0">
                <a:solidFill>
                  <a:schemeClr val="accent4"/>
                </a:solidFill>
                <a:latin typeface="Franklin Gothic Medium" panose="020B06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cxnSp>
        <p:nvCxnSpPr>
          <p:cNvPr id="9" name="Straight Connector 8"/>
          <p:cNvCxnSpPr/>
          <p:nvPr/>
        </p:nvCxnSpPr>
        <p:spPr>
          <a:xfrm>
            <a:off x="1783080" y="4431790"/>
            <a:ext cx="5577840" cy="0"/>
          </a:xfrm>
          <a:prstGeom prst="line">
            <a:avLst/>
          </a:prstGeom>
          <a:ln w="12700">
            <a:solidFill>
              <a:schemeClr val="tx2">
                <a:lumMod val="60000"/>
                <a:lumOff val="40000"/>
              </a:schemeClr>
            </a:solidFill>
          </a:ln>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0" hasCustomPrompt="1"/>
          </p:nvPr>
        </p:nvSpPr>
        <p:spPr>
          <a:xfrm>
            <a:off x="1006475" y="5107936"/>
            <a:ext cx="7131050" cy="365760"/>
          </a:xfrm>
        </p:spPr>
        <p:txBody>
          <a:bodyPr anchor="ctr">
            <a:noAutofit/>
          </a:bodyPr>
          <a:lstStyle>
            <a:lvl1pPr marL="0" indent="0" algn="ctr">
              <a:spcBef>
                <a:spcPts val="0"/>
              </a:spcBef>
              <a:buNone/>
              <a:defRPr sz="1300" spc="80" baseline="0">
                <a:solidFill>
                  <a:schemeClr val="bg1"/>
                </a:solidFill>
                <a:latin typeface="Franklin Gothic Medium Cond" panose="020B0606030402020204" pitchFamily="34" charset="0"/>
              </a:defRPr>
            </a:lvl1pPr>
          </a:lstStyle>
          <a:p>
            <a:pPr lvl="0"/>
            <a:r>
              <a:rPr lang="en-US" dirty="0" smtClean="0"/>
              <a:t>Prepared by:</a:t>
            </a:r>
          </a:p>
        </p:txBody>
      </p:sp>
      <p:grpSp>
        <p:nvGrpSpPr>
          <p:cNvPr id="24" name="Group 23"/>
          <p:cNvGrpSpPr>
            <a:grpSpLocks noChangeAspect="1"/>
          </p:cNvGrpSpPr>
          <p:nvPr/>
        </p:nvGrpSpPr>
        <p:grpSpPr>
          <a:xfrm>
            <a:off x="3899129" y="1147638"/>
            <a:ext cx="1325880" cy="610406"/>
            <a:chOff x="238125" y="4943475"/>
            <a:chExt cx="3365500" cy="1549400"/>
          </a:xfrm>
          <a:solidFill>
            <a:schemeClr val="bg1"/>
          </a:solidFill>
        </p:grpSpPr>
        <p:sp>
          <p:nvSpPr>
            <p:cNvPr id="25" name="Freeform 5"/>
            <p:cNvSpPr>
              <a:spLocks/>
            </p:cNvSpPr>
            <p:nvPr/>
          </p:nvSpPr>
          <p:spPr bwMode="auto">
            <a:xfrm>
              <a:off x="2482850" y="4943475"/>
              <a:ext cx="1120775" cy="1120775"/>
            </a:xfrm>
            <a:custGeom>
              <a:avLst/>
              <a:gdLst>
                <a:gd name="T0" fmla="*/ 662 w 706"/>
                <a:gd name="T1" fmla="*/ 308 h 706"/>
                <a:gd name="T2" fmla="*/ 706 w 706"/>
                <a:gd name="T3" fmla="*/ 264 h 706"/>
                <a:gd name="T4" fmla="*/ 706 w 706"/>
                <a:gd name="T5" fmla="*/ 132 h 706"/>
                <a:gd name="T6" fmla="*/ 574 w 706"/>
                <a:gd name="T7" fmla="*/ 0 h 706"/>
                <a:gd name="T8" fmla="*/ 132 w 706"/>
                <a:gd name="T9" fmla="*/ 0 h 706"/>
                <a:gd name="T10" fmla="*/ 0 w 706"/>
                <a:gd name="T11" fmla="*/ 132 h 706"/>
                <a:gd name="T12" fmla="*/ 0 w 706"/>
                <a:gd name="T13" fmla="*/ 308 h 706"/>
                <a:gd name="T14" fmla="*/ 0 w 706"/>
                <a:gd name="T15" fmla="*/ 574 h 706"/>
                <a:gd name="T16" fmla="*/ 132 w 706"/>
                <a:gd name="T17" fmla="*/ 706 h 706"/>
                <a:gd name="T18" fmla="*/ 574 w 706"/>
                <a:gd name="T19" fmla="*/ 706 h 706"/>
                <a:gd name="T20" fmla="*/ 706 w 706"/>
                <a:gd name="T21" fmla="*/ 574 h 706"/>
                <a:gd name="T22" fmla="*/ 706 w 706"/>
                <a:gd name="T23" fmla="*/ 442 h 706"/>
                <a:gd name="T24" fmla="*/ 662 w 706"/>
                <a:gd name="T25" fmla="*/ 396 h 706"/>
                <a:gd name="T26" fmla="*/ 442 w 706"/>
                <a:gd name="T27" fmla="*/ 396 h 706"/>
                <a:gd name="T28" fmla="*/ 442 w 706"/>
                <a:gd name="T29" fmla="*/ 442 h 706"/>
                <a:gd name="T30" fmla="*/ 264 w 706"/>
                <a:gd name="T31" fmla="*/ 442 h 706"/>
                <a:gd name="T32" fmla="*/ 264 w 706"/>
                <a:gd name="T33" fmla="*/ 264 h 706"/>
                <a:gd name="T34" fmla="*/ 442 w 706"/>
                <a:gd name="T35" fmla="*/ 264 h 706"/>
                <a:gd name="T36" fmla="*/ 442 w 706"/>
                <a:gd name="T37" fmla="*/ 308 h 706"/>
                <a:gd name="T38" fmla="*/ 662 w 706"/>
                <a:gd name="T39" fmla="*/ 30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6" h="706">
                  <a:moveTo>
                    <a:pt x="662" y="308"/>
                  </a:moveTo>
                  <a:lnTo>
                    <a:pt x="706" y="264"/>
                  </a:lnTo>
                  <a:lnTo>
                    <a:pt x="706" y="132"/>
                  </a:lnTo>
                  <a:lnTo>
                    <a:pt x="574" y="0"/>
                  </a:lnTo>
                  <a:lnTo>
                    <a:pt x="132" y="0"/>
                  </a:lnTo>
                  <a:lnTo>
                    <a:pt x="0" y="132"/>
                  </a:lnTo>
                  <a:lnTo>
                    <a:pt x="0" y="308"/>
                  </a:lnTo>
                  <a:lnTo>
                    <a:pt x="0" y="574"/>
                  </a:lnTo>
                  <a:lnTo>
                    <a:pt x="132" y="706"/>
                  </a:lnTo>
                  <a:lnTo>
                    <a:pt x="574" y="706"/>
                  </a:lnTo>
                  <a:lnTo>
                    <a:pt x="706" y="574"/>
                  </a:lnTo>
                  <a:lnTo>
                    <a:pt x="706" y="442"/>
                  </a:lnTo>
                  <a:lnTo>
                    <a:pt x="662" y="396"/>
                  </a:lnTo>
                  <a:lnTo>
                    <a:pt x="442" y="396"/>
                  </a:lnTo>
                  <a:lnTo>
                    <a:pt x="442" y="442"/>
                  </a:lnTo>
                  <a:lnTo>
                    <a:pt x="264" y="442"/>
                  </a:lnTo>
                  <a:lnTo>
                    <a:pt x="264" y="264"/>
                  </a:lnTo>
                  <a:lnTo>
                    <a:pt x="442" y="264"/>
                  </a:lnTo>
                  <a:lnTo>
                    <a:pt x="442" y="308"/>
                  </a:lnTo>
                  <a:lnTo>
                    <a:pt x="662" y="3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6" name="Freeform 6"/>
            <p:cNvSpPr>
              <a:spLocks/>
            </p:cNvSpPr>
            <p:nvPr/>
          </p:nvSpPr>
          <p:spPr bwMode="auto">
            <a:xfrm>
              <a:off x="238125" y="4943475"/>
              <a:ext cx="1120775" cy="1120775"/>
            </a:xfrm>
            <a:custGeom>
              <a:avLst/>
              <a:gdLst>
                <a:gd name="T0" fmla="*/ 220 w 706"/>
                <a:gd name="T1" fmla="*/ 706 h 706"/>
                <a:gd name="T2" fmla="*/ 266 w 706"/>
                <a:gd name="T3" fmla="*/ 662 h 706"/>
                <a:gd name="T4" fmla="*/ 266 w 706"/>
                <a:gd name="T5" fmla="*/ 486 h 706"/>
                <a:gd name="T6" fmla="*/ 486 w 706"/>
                <a:gd name="T7" fmla="*/ 706 h 706"/>
                <a:gd name="T8" fmla="*/ 662 w 706"/>
                <a:gd name="T9" fmla="*/ 706 h 706"/>
                <a:gd name="T10" fmla="*/ 706 w 706"/>
                <a:gd name="T11" fmla="*/ 662 h 706"/>
                <a:gd name="T12" fmla="*/ 706 w 706"/>
                <a:gd name="T13" fmla="*/ 44 h 706"/>
                <a:gd name="T14" fmla="*/ 662 w 706"/>
                <a:gd name="T15" fmla="*/ 0 h 706"/>
                <a:gd name="T16" fmla="*/ 486 w 706"/>
                <a:gd name="T17" fmla="*/ 0 h 706"/>
                <a:gd name="T18" fmla="*/ 442 w 706"/>
                <a:gd name="T19" fmla="*/ 44 h 706"/>
                <a:gd name="T20" fmla="*/ 442 w 706"/>
                <a:gd name="T21" fmla="*/ 220 h 706"/>
                <a:gd name="T22" fmla="*/ 220 w 706"/>
                <a:gd name="T23" fmla="*/ 0 h 706"/>
                <a:gd name="T24" fmla="*/ 44 w 706"/>
                <a:gd name="T25" fmla="*/ 0 h 706"/>
                <a:gd name="T26" fmla="*/ 0 w 706"/>
                <a:gd name="T27" fmla="*/ 44 h 706"/>
                <a:gd name="T28" fmla="*/ 0 w 706"/>
                <a:gd name="T29" fmla="*/ 662 h 706"/>
                <a:gd name="T30" fmla="*/ 44 w 706"/>
                <a:gd name="T31" fmla="*/ 706 h 706"/>
                <a:gd name="T32" fmla="*/ 220 w 706"/>
                <a:gd name="T33"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6" h="706">
                  <a:moveTo>
                    <a:pt x="220" y="706"/>
                  </a:moveTo>
                  <a:lnTo>
                    <a:pt x="266" y="662"/>
                  </a:lnTo>
                  <a:lnTo>
                    <a:pt x="266" y="486"/>
                  </a:lnTo>
                  <a:lnTo>
                    <a:pt x="486" y="706"/>
                  </a:lnTo>
                  <a:lnTo>
                    <a:pt x="662" y="706"/>
                  </a:lnTo>
                  <a:lnTo>
                    <a:pt x="706" y="662"/>
                  </a:lnTo>
                  <a:lnTo>
                    <a:pt x="706" y="44"/>
                  </a:lnTo>
                  <a:lnTo>
                    <a:pt x="662" y="0"/>
                  </a:lnTo>
                  <a:lnTo>
                    <a:pt x="486" y="0"/>
                  </a:lnTo>
                  <a:lnTo>
                    <a:pt x="442" y="44"/>
                  </a:lnTo>
                  <a:lnTo>
                    <a:pt x="442" y="220"/>
                  </a:lnTo>
                  <a:lnTo>
                    <a:pt x="220" y="0"/>
                  </a:lnTo>
                  <a:lnTo>
                    <a:pt x="44" y="0"/>
                  </a:lnTo>
                  <a:lnTo>
                    <a:pt x="0" y="44"/>
                  </a:lnTo>
                  <a:lnTo>
                    <a:pt x="0" y="662"/>
                  </a:lnTo>
                  <a:lnTo>
                    <a:pt x="44" y="706"/>
                  </a:lnTo>
                  <a:lnTo>
                    <a:pt x="220" y="7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7" name="Freeform 7"/>
            <p:cNvSpPr>
              <a:spLocks/>
            </p:cNvSpPr>
            <p:nvPr/>
          </p:nvSpPr>
          <p:spPr bwMode="auto">
            <a:xfrm>
              <a:off x="1358900" y="4943475"/>
              <a:ext cx="1123950" cy="1120775"/>
            </a:xfrm>
            <a:custGeom>
              <a:avLst/>
              <a:gdLst>
                <a:gd name="T0" fmla="*/ 708 w 708"/>
                <a:gd name="T1" fmla="*/ 44 h 706"/>
                <a:gd name="T2" fmla="*/ 664 w 708"/>
                <a:gd name="T3" fmla="*/ 0 h 706"/>
                <a:gd name="T4" fmla="*/ 486 w 708"/>
                <a:gd name="T5" fmla="*/ 0 h 706"/>
                <a:gd name="T6" fmla="*/ 442 w 708"/>
                <a:gd name="T7" fmla="*/ 44 h 706"/>
                <a:gd name="T8" fmla="*/ 442 w 708"/>
                <a:gd name="T9" fmla="*/ 132 h 706"/>
                <a:gd name="T10" fmla="*/ 354 w 708"/>
                <a:gd name="T11" fmla="*/ 220 h 706"/>
                <a:gd name="T12" fmla="*/ 266 w 708"/>
                <a:gd name="T13" fmla="*/ 132 h 706"/>
                <a:gd name="T14" fmla="*/ 266 w 708"/>
                <a:gd name="T15" fmla="*/ 44 h 706"/>
                <a:gd name="T16" fmla="*/ 222 w 708"/>
                <a:gd name="T17" fmla="*/ 0 h 706"/>
                <a:gd name="T18" fmla="*/ 46 w 708"/>
                <a:gd name="T19" fmla="*/ 0 h 706"/>
                <a:gd name="T20" fmla="*/ 0 w 708"/>
                <a:gd name="T21" fmla="*/ 44 h 706"/>
                <a:gd name="T22" fmla="*/ 0 w 708"/>
                <a:gd name="T23" fmla="*/ 308 h 706"/>
                <a:gd name="T24" fmla="*/ 222 w 708"/>
                <a:gd name="T25" fmla="*/ 530 h 706"/>
                <a:gd name="T26" fmla="*/ 222 w 708"/>
                <a:gd name="T27" fmla="*/ 662 h 706"/>
                <a:gd name="T28" fmla="*/ 266 w 708"/>
                <a:gd name="T29" fmla="*/ 706 h 706"/>
                <a:gd name="T30" fmla="*/ 442 w 708"/>
                <a:gd name="T31" fmla="*/ 706 h 706"/>
                <a:gd name="T32" fmla="*/ 486 w 708"/>
                <a:gd name="T33" fmla="*/ 662 h 706"/>
                <a:gd name="T34" fmla="*/ 486 w 708"/>
                <a:gd name="T35" fmla="*/ 530 h 706"/>
                <a:gd name="T36" fmla="*/ 708 w 708"/>
                <a:gd name="T37" fmla="*/ 308 h 706"/>
                <a:gd name="T38" fmla="*/ 708 w 708"/>
                <a:gd name="T39" fmla="*/ 132 h 706"/>
                <a:gd name="T40" fmla="*/ 708 w 708"/>
                <a:gd name="T41" fmla="*/ 44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8" h="706">
                  <a:moveTo>
                    <a:pt x="708" y="44"/>
                  </a:moveTo>
                  <a:lnTo>
                    <a:pt x="664" y="0"/>
                  </a:lnTo>
                  <a:lnTo>
                    <a:pt x="486" y="0"/>
                  </a:lnTo>
                  <a:lnTo>
                    <a:pt x="442" y="44"/>
                  </a:lnTo>
                  <a:lnTo>
                    <a:pt x="442" y="132"/>
                  </a:lnTo>
                  <a:lnTo>
                    <a:pt x="354" y="220"/>
                  </a:lnTo>
                  <a:lnTo>
                    <a:pt x="266" y="132"/>
                  </a:lnTo>
                  <a:lnTo>
                    <a:pt x="266" y="44"/>
                  </a:lnTo>
                  <a:lnTo>
                    <a:pt x="222" y="0"/>
                  </a:lnTo>
                  <a:lnTo>
                    <a:pt x="46" y="0"/>
                  </a:lnTo>
                  <a:lnTo>
                    <a:pt x="0" y="44"/>
                  </a:lnTo>
                  <a:lnTo>
                    <a:pt x="0" y="308"/>
                  </a:lnTo>
                  <a:lnTo>
                    <a:pt x="222" y="530"/>
                  </a:lnTo>
                  <a:lnTo>
                    <a:pt x="222" y="662"/>
                  </a:lnTo>
                  <a:lnTo>
                    <a:pt x="266" y="706"/>
                  </a:lnTo>
                  <a:lnTo>
                    <a:pt x="442" y="706"/>
                  </a:lnTo>
                  <a:lnTo>
                    <a:pt x="486" y="662"/>
                  </a:lnTo>
                  <a:lnTo>
                    <a:pt x="486" y="530"/>
                  </a:lnTo>
                  <a:lnTo>
                    <a:pt x="708" y="308"/>
                  </a:lnTo>
                  <a:lnTo>
                    <a:pt x="708" y="132"/>
                  </a:lnTo>
                  <a:lnTo>
                    <a:pt x="708"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8" name="Freeform 8"/>
            <p:cNvSpPr>
              <a:spLocks/>
            </p:cNvSpPr>
            <p:nvPr/>
          </p:nvSpPr>
          <p:spPr bwMode="auto">
            <a:xfrm>
              <a:off x="241300" y="6207125"/>
              <a:ext cx="241300" cy="279400"/>
            </a:xfrm>
            <a:custGeom>
              <a:avLst/>
              <a:gdLst>
                <a:gd name="T0" fmla="*/ 106 w 152"/>
                <a:gd name="T1" fmla="*/ 64 h 176"/>
                <a:gd name="T2" fmla="*/ 46 w 152"/>
                <a:gd name="T3" fmla="*/ 64 h 176"/>
                <a:gd name="T4" fmla="*/ 46 w 152"/>
                <a:gd name="T5" fmla="*/ 0 h 176"/>
                <a:gd name="T6" fmla="*/ 0 w 152"/>
                <a:gd name="T7" fmla="*/ 0 h 176"/>
                <a:gd name="T8" fmla="*/ 0 w 152"/>
                <a:gd name="T9" fmla="*/ 176 h 176"/>
                <a:gd name="T10" fmla="*/ 46 w 152"/>
                <a:gd name="T11" fmla="*/ 176 h 176"/>
                <a:gd name="T12" fmla="*/ 46 w 152"/>
                <a:gd name="T13" fmla="*/ 104 h 176"/>
                <a:gd name="T14" fmla="*/ 106 w 152"/>
                <a:gd name="T15" fmla="*/ 104 h 176"/>
                <a:gd name="T16" fmla="*/ 106 w 152"/>
                <a:gd name="T17" fmla="*/ 176 h 176"/>
                <a:gd name="T18" fmla="*/ 152 w 152"/>
                <a:gd name="T19" fmla="*/ 176 h 176"/>
                <a:gd name="T20" fmla="*/ 152 w 152"/>
                <a:gd name="T21" fmla="*/ 0 h 176"/>
                <a:gd name="T22" fmla="*/ 106 w 152"/>
                <a:gd name="T23" fmla="*/ 0 h 176"/>
                <a:gd name="T24" fmla="*/ 106 w 152"/>
                <a:gd name="T25" fmla="*/ 6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76">
                  <a:moveTo>
                    <a:pt x="106" y="64"/>
                  </a:moveTo>
                  <a:lnTo>
                    <a:pt x="46" y="64"/>
                  </a:lnTo>
                  <a:lnTo>
                    <a:pt x="46" y="0"/>
                  </a:lnTo>
                  <a:lnTo>
                    <a:pt x="0" y="0"/>
                  </a:lnTo>
                  <a:lnTo>
                    <a:pt x="0" y="176"/>
                  </a:lnTo>
                  <a:lnTo>
                    <a:pt x="46" y="176"/>
                  </a:lnTo>
                  <a:lnTo>
                    <a:pt x="46" y="104"/>
                  </a:lnTo>
                  <a:lnTo>
                    <a:pt x="106" y="104"/>
                  </a:lnTo>
                  <a:lnTo>
                    <a:pt x="106" y="176"/>
                  </a:lnTo>
                  <a:lnTo>
                    <a:pt x="152" y="176"/>
                  </a:lnTo>
                  <a:lnTo>
                    <a:pt x="152" y="0"/>
                  </a:lnTo>
                  <a:lnTo>
                    <a:pt x="106" y="0"/>
                  </a:lnTo>
                  <a:lnTo>
                    <a:pt x="106"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9" name="Freeform 9"/>
            <p:cNvSpPr>
              <a:spLocks noEditPoints="1"/>
            </p:cNvSpPr>
            <p:nvPr/>
          </p:nvSpPr>
          <p:spPr bwMode="auto">
            <a:xfrm>
              <a:off x="508000" y="6276975"/>
              <a:ext cx="215900" cy="215900"/>
            </a:xfrm>
            <a:custGeom>
              <a:avLst/>
              <a:gdLst>
                <a:gd name="T0" fmla="*/ 68 w 136"/>
                <a:gd name="T1" fmla="*/ 0 h 136"/>
                <a:gd name="T2" fmla="*/ 68 w 136"/>
                <a:gd name="T3" fmla="*/ 0 h 136"/>
                <a:gd name="T4" fmla="*/ 56 w 136"/>
                <a:gd name="T5" fmla="*/ 2 h 136"/>
                <a:gd name="T6" fmla="*/ 42 w 136"/>
                <a:gd name="T7" fmla="*/ 6 h 136"/>
                <a:gd name="T8" fmla="*/ 30 w 136"/>
                <a:gd name="T9" fmla="*/ 12 h 136"/>
                <a:gd name="T10" fmla="*/ 20 w 136"/>
                <a:gd name="T11" fmla="*/ 20 h 136"/>
                <a:gd name="T12" fmla="*/ 12 w 136"/>
                <a:gd name="T13" fmla="*/ 30 h 136"/>
                <a:gd name="T14" fmla="*/ 6 w 136"/>
                <a:gd name="T15" fmla="*/ 40 h 136"/>
                <a:gd name="T16" fmla="*/ 2 w 136"/>
                <a:gd name="T17" fmla="*/ 54 h 136"/>
                <a:gd name="T18" fmla="*/ 0 w 136"/>
                <a:gd name="T19" fmla="*/ 68 h 136"/>
                <a:gd name="T20" fmla="*/ 0 w 136"/>
                <a:gd name="T21" fmla="*/ 68 h 136"/>
                <a:gd name="T22" fmla="*/ 2 w 136"/>
                <a:gd name="T23" fmla="*/ 82 h 136"/>
                <a:gd name="T24" fmla="*/ 6 w 136"/>
                <a:gd name="T25" fmla="*/ 96 h 136"/>
                <a:gd name="T26" fmla="*/ 12 w 136"/>
                <a:gd name="T27" fmla="*/ 108 h 136"/>
                <a:gd name="T28" fmla="*/ 20 w 136"/>
                <a:gd name="T29" fmla="*/ 118 h 136"/>
                <a:gd name="T30" fmla="*/ 30 w 136"/>
                <a:gd name="T31" fmla="*/ 126 h 136"/>
                <a:gd name="T32" fmla="*/ 42 w 136"/>
                <a:gd name="T33" fmla="*/ 130 h 136"/>
                <a:gd name="T34" fmla="*/ 54 w 136"/>
                <a:gd name="T35" fmla="*/ 134 h 136"/>
                <a:gd name="T36" fmla="*/ 70 w 136"/>
                <a:gd name="T37" fmla="*/ 136 h 136"/>
                <a:gd name="T38" fmla="*/ 70 w 136"/>
                <a:gd name="T39" fmla="*/ 136 h 136"/>
                <a:gd name="T40" fmla="*/ 80 w 136"/>
                <a:gd name="T41" fmla="*/ 134 h 136"/>
                <a:gd name="T42" fmla="*/ 90 w 136"/>
                <a:gd name="T43" fmla="*/ 134 h 136"/>
                <a:gd name="T44" fmla="*/ 100 w 136"/>
                <a:gd name="T45" fmla="*/ 130 h 136"/>
                <a:gd name="T46" fmla="*/ 110 w 136"/>
                <a:gd name="T47" fmla="*/ 126 h 136"/>
                <a:gd name="T48" fmla="*/ 118 w 136"/>
                <a:gd name="T49" fmla="*/ 120 h 136"/>
                <a:gd name="T50" fmla="*/ 124 w 136"/>
                <a:gd name="T51" fmla="*/ 112 h 136"/>
                <a:gd name="T52" fmla="*/ 130 w 136"/>
                <a:gd name="T53" fmla="*/ 104 h 136"/>
                <a:gd name="T54" fmla="*/ 134 w 136"/>
                <a:gd name="T55" fmla="*/ 94 h 136"/>
                <a:gd name="T56" fmla="*/ 94 w 136"/>
                <a:gd name="T57" fmla="*/ 94 h 136"/>
                <a:gd name="T58" fmla="*/ 94 w 136"/>
                <a:gd name="T59" fmla="*/ 94 h 136"/>
                <a:gd name="T60" fmla="*/ 90 w 136"/>
                <a:gd name="T61" fmla="*/ 100 h 136"/>
                <a:gd name="T62" fmla="*/ 84 w 136"/>
                <a:gd name="T63" fmla="*/ 104 h 136"/>
                <a:gd name="T64" fmla="*/ 78 w 136"/>
                <a:gd name="T65" fmla="*/ 106 h 136"/>
                <a:gd name="T66" fmla="*/ 70 w 136"/>
                <a:gd name="T67" fmla="*/ 108 h 136"/>
                <a:gd name="T68" fmla="*/ 70 w 136"/>
                <a:gd name="T69" fmla="*/ 108 h 136"/>
                <a:gd name="T70" fmla="*/ 58 w 136"/>
                <a:gd name="T71" fmla="*/ 106 h 136"/>
                <a:gd name="T72" fmla="*/ 50 w 136"/>
                <a:gd name="T73" fmla="*/ 100 h 136"/>
                <a:gd name="T74" fmla="*/ 44 w 136"/>
                <a:gd name="T75" fmla="*/ 90 h 136"/>
                <a:gd name="T76" fmla="*/ 42 w 136"/>
                <a:gd name="T77" fmla="*/ 78 h 136"/>
                <a:gd name="T78" fmla="*/ 136 w 136"/>
                <a:gd name="T79" fmla="*/ 78 h 136"/>
                <a:gd name="T80" fmla="*/ 136 w 136"/>
                <a:gd name="T81" fmla="*/ 78 h 136"/>
                <a:gd name="T82" fmla="*/ 134 w 136"/>
                <a:gd name="T83" fmla="*/ 62 h 136"/>
                <a:gd name="T84" fmla="*/ 132 w 136"/>
                <a:gd name="T85" fmla="*/ 48 h 136"/>
                <a:gd name="T86" fmla="*/ 128 w 136"/>
                <a:gd name="T87" fmla="*/ 34 h 136"/>
                <a:gd name="T88" fmla="*/ 120 w 136"/>
                <a:gd name="T89" fmla="*/ 24 h 136"/>
                <a:gd name="T90" fmla="*/ 110 w 136"/>
                <a:gd name="T91" fmla="*/ 14 h 136"/>
                <a:gd name="T92" fmla="*/ 98 w 136"/>
                <a:gd name="T93" fmla="*/ 6 h 136"/>
                <a:gd name="T94" fmla="*/ 84 w 136"/>
                <a:gd name="T95" fmla="*/ 2 h 136"/>
                <a:gd name="T96" fmla="*/ 68 w 136"/>
                <a:gd name="T97" fmla="*/ 0 h 136"/>
                <a:gd name="T98" fmla="*/ 68 w 136"/>
                <a:gd name="T99" fmla="*/ 0 h 136"/>
                <a:gd name="T100" fmla="*/ 42 w 136"/>
                <a:gd name="T101" fmla="*/ 54 h 136"/>
                <a:gd name="T102" fmla="*/ 42 w 136"/>
                <a:gd name="T103" fmla="*/ 54 h 136"/>
                <a:gd name="T104" fmla="*/ 44 w 136"/>
                <a:gd name="T105" fmla="*/ 44 h 136"/>
                <a:gd name="T106" fmla="*/ 50 w 136"/>
                <a:gd name="T107" fmla="*/ 36 h 136"/>
                <a:gd name="T108" fmla="*/ 58 w 136"/>
                <a:gd name="T109" fmla="*/ 30 h 136"/>
                <a:gd name="T110" fmla="*/ 68 w 136"/>
                <a:gd name="T111" fmla="*/ 28 h 136"/>
                <a:gd name="T112" fmla="*/ 68 w 136"/>
                <a:gd name="T113" fmla="*/ 28 h 136"/>
                <a:gd name="T114" fmla="*/ 78 w 136"/>
                <a:gd name="T115" fmla="*/ 30 h 136"/>
                <a:gd name="T116" fmla="*/ 86 w 136"/>
                <a:gd name="T117" fmla="*/ 36 h 136"/>
                <a:gd name="T118" fmla="*/ 92 w 136"/>
                <a:gd name="T119" fmla="*/ 44 h 136"/>
                <a:gd name="T120" fmla="*/ 94 w 136"/>
                <a:gd name="T121" fmla="*/ 54 h 136"/>
                <a:gd name="T122" fmla="*/ 42 w 136"/>
                <a:gd name="T123" fmla="*/ 5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6" h="136">
                  <a:moveTo>
                    <a:pt x="68" y="0"/>
                  </a:moveTo>
                  <a:lnTo>
                    <a:pt x="68" y="0"/>
                  </a:lnTo>
                  <a:lnTo>
                    <a:pt x="56" y="2"/>
                  </a:lnTo>
                  <a:lnTo>
                    <a:pt x="42" y="6"/>
                  </a:lnTo>
                  <a:lnTo>
                    <a:pt x="30" y="12"/>
                  </a:lnTo>
                  <a:lnTo>
                    <a:pt x="20" y="20"/>
                  </a:lnTo>
                  <a:lnTo>
                    <a:pt x="12" y="30"/>
                  </a:lnTo>
                  <a:lnTo>
                    <a:pt x="6" y="40"/>
                  </a:lnTo>
                  <a:lnTo>
                    <a:pt x="2" y="54"/>
                  </a:lnTo>
                  <a:lnTo>
                    <a:pt x="0" y="68"/>
                  </a:lnTo>
                  <a:lnTo>
                    <a:pt x="0" y="68"/>
                  </a:lnTo>
                  <a:lnTo>
                    <a:pt x="2" y="82"/>
                  </a:lnTo>
                  <a:lnTo>
                    <a:pt x="6" y="96"/>
                  </a:lnTo>
                  <a:lnTo>
                    <a:pt x="12" y="108"/>
                  </a:lnTo>
                  <a:lnTo>
                    <a:pt x="20" y="118"/>
                  </a:lnTo>
                  <a:lnTo>
                    <a:pt x="30" y="126"/>
                  </a:lnTo>
                  <a:lnTo>
                    <a:pt x="42" y="130"/>
                  </a:lnTo>
                  <a:lnTo>
                    <a:pt x="54" y="134"/>
                  </a:lnTo>
                  <a:lnTo>
                    <a:pt x="70" y="136"/>
                  </a:lnTo>
                  <a:lnTo>
                    <a:pt x="70" y="136"/>
                  </a:lnTo>
                  <a:lnTo>
                    <a:pt x="80" y="134"/>
                  </a:lnTo>
                  <a:lnTo>
                    <a:pt x="90" y="134"/>
                  </a:lnTo>
                  <a:lnTo>
                    <a:pt x="100" y="130"/>
                  </a:lnTo>
                  <a:lnTo>
                    <a:pt x="110" y="126"/>
                  </a:lnTo>
                  <a:lnTo>
                    <a:pt x="118" y="120"/>
                  </a:lnTo>
                  <a:lnTo>
                    <a:pt x="124" y="112"/>
                  </a:lnTo>
                  <a:lnTo>
                    <a:pt x="130" y="104"/>
                  </a:lnTo>
                  <a:lnTo>
                    <a:pt x="134" y="94"/>
                  </a:lnTo>
                  <a:lnTo>
                    <a:pt x="94" y="94"/>
                  </a:lnTo>
                  <a:lnTo>
                    <a:pt x="94" y="94"/>
                  </a:lnTo>
                  <a:lnTo>
                    <a:pt x="90" y="100"/>
                  </a:lnTo>
                  <a:lnTo>
                    <a:pt x="84" y="104"/>
                  </a:lnTo>
                  <a:lnTo>
                    <a:pt x="78" y="106"/>
                  </a:lnTo>
                  <a:lnTo>
                    <a:pt x="70" y="108"/>
                  </a:lnTo>
                  <a:lnTo>
                    <a:pt x="70" y="108"/>
                  </a:lnTo>
                  <a:lnTo>
                    <a:pt x="58" y="106"/>
                  </a:lnTo>
                  <a:lnTo>
                    <a:pt x="50" y="100"/>
                  </a:lnTo>
                  <a:lnTo>
                    <a:pt x="44" y="90"/>
                  </a:lnTo>
                  <a:lnTo>
                    <a:pt x="42" y="78"/>
                  </a:lnTo>
                  <a:lnTo>
                    <a:pt x="136" y="78"/>
                  </a:lnTo>
                  <a:lnTo>
                    <a:pt x="136" y="78"/>
                  </a:lnTo>
                  <a:lnTo>
                    <a:pt x="134" y="62"/>
                  </a:lnTo>
                  <a:lnTo>
                    <a:pt x="132" y="48"/>
                  </a:lnTo>
                  <a:lnTo>
                    <a:pt x="128" y="34"/>
                  </a:lnTo>
                  <a:lnTo>
                    <a:pt x="120" y="24"/>
                  </a:lnTo>
                  <a:lnTo>
                    <a:pt x="110" y="14"/>
                  </a:lnTo>
                  <a:lnTo>
                    <a:pt x="98" y="6"/>
                  </a:lnTo>
                  <a:lnTo>
                    <a:pt x="84" y="2"/>
                  </a:lnTo>
                  <a:lnTo>
                    <a:pt x="68" y="0"/>
                  </a:lnTo>
                  <a:lnTo>
                    <a:pt x="68" y="0"/>
                  </a:lnTo>
                  <a:close/>
                  <a:moveTo>
                    <a:pt x="42" y="54"/>
                  </a:moveTo>
                  <a:lnTo>
                    <a:pt x="42" y="54"/>
                  </a:lnTo>
                  <a:lnTo>
                    <a:pt x="44" y="44"/>
                  </a:lnTo>
                  <a:lnTo>
                    <a:pt x="50" y="36"/>
                  </a:lnTo>
                  <a:lnTo>
                    <a:pt x="58" y="30"/>
                  </a:lnTo>
                  <a:lnTo>
                    <a:pt x="68" y="28"/>
                  </a:lnTo>
                  <a:lnTo>
                    <a:pt x="68" y="28"/>
                  </a:lnTo>
                  <a:lnTo>
                    <a:pt x="78" y="30"/>
                  </a:lnTo>
                  <a:lnTo>
                    <a:pt x="86" y="36"/>
                  </a:lnTo>
                  <a:lnTo>
                    <a:pt x="92" y="44"/>
                  </a:lnTo>
                  <a:lnTo>
                    <a:pt x="94" y="54"/>
                  </a:lnTo>
                  <a:lnTo>
                    <a:pt x="42"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0" name="Freeform 10"/>
            <p:cNvSpPr>
              <a:spLocks noEditPoints="1"/>
            </p:cNvSpPr>
            <p:nvPr/>
          </p:nvSpPr>
          <p:spPr bwMode="auto">
            <a:xfrm>
              <a:off x="736600" y="6276975"/>
              <a:ext cx="206375" cy="215900"/>
            </a:xfrm>
            <a:custGeom>
              <a:avLst/>
              <a:gdLst>
                <a:gd name="T0" fmla="*/ 124 w 130"/>
                <a:gd name="T1" fmla="*/ 44 h 136"/>
                <a:gd name="T2" fmla="*/ 120 w 130"/>
                <a:gd name="T3" fmla="*/ 22 h 136"/>
                <a:gd name="T4" fmla="*/ 106 w 130"/>
                <a:gd name="T5" fmla="*/ 8 h 136"/>
                <a:gd name="T6" fmla="*/ 88 w 130"/>
                <a:gd name="T7" fmla="*/ 2 h 136"/>
                <a:gd name="T8" fmla="*/ 66 w 130"/>
                <a:gd name="T9" fmla="*/ 0 h 136"/>
                <a:gd name="T10" fmla="*/ 34 w 130"/>
                <a:gd name="T11" fmla="*/ 6 h 136"/>
                <a:gd name="T12" fmla="*/ 24 w 130"/>
                <a:gd name="T13" fmla="*/ 10 h 136"/>
                <a:gd name="T14" fmla="*/ 10 w 130"/>
                <a:gd name="T15" fmla="*/ 22 h 136"/>
                <a:gd name="T16" fmla="*/ 4 w 130"/>
                <a:gd name="T17" fmla="*/ 44 h 136"/>
                <a:gd name="T18" fmla="*/ 44 w 130"/>
                <a:gd name="T19" fmla="*/ 44 h 136"/>
                <a:gd name="T20" fmla="*/ 50 w 130"/>
                <a:gd name="T21" fmla="*/ 32 h 136"/>
                <a:gd name="T22" fmla="*/ 64 w 130"/>
                <a:gd name="T23" fmla="*/ 28 h 136"/>
                <a:gd name="T24" fmla="*/ 72 w 130"/>
                <a:gd name="T25" fmla="*/ 28 h 136"/>
                <a:gd name="T26" fmla="*/ 82 w 130"/>
                <a:gd name="T27" fmla="*/ 34 h 136"/>
                <a:gd name="T28" fmla="*/ 84 w 130"/>
                <a:gd name="T29" fmla="*/ 40 h 136"/>
                <a:gd name="T30" fmla="*/ 82 w 130"/>
                <a:gd name="T31" fmla="*/ 50 h 136"/>
                <a:gd name="T32" fmla="*/ 74 w 130"/>
                <a:gd name="T33" fmla="*/ 52 h 136"/>
                <a:gd name="T34" fmla="*/ 50 w 130"/>
                <a:gd name="T35" fmla="*/ 56 h 136"/>
                <a:gd name="T36" fmla="*/ 26 w 130"/>
                <a:gd name="T37" fmla="*/ 62 h 136"/>
                <a:gd name="T38" fmla="*/ 8 w 130"/>
                <a:gd name="T39" fmla="*/ 74 h 136"/>
                <a:gd name="T40" fmla="*/ 0 w 130"/>
                <a:gd name="T41" fmla="*/ 96 h 136"/>
                <a:gd name="T42" fmla="*/ 0 w 130"/>
                <a:gd name="T43" fmla="*/ 106 h 136"/>
                <a:gd name="T44" fmla="*/ 6 w 130"/>
                <a:gd name="T45" fmla="*/ 120 h 136"/>
                <a:gd name="T46" fmla="*/ 18 w 130"/>
                <a:gd name="T47" fmla="*/ 130 h 136"/>
                <a:gd name="T48" fmla="*/ 34 w 130"/>
                <a:gd name="T49" fmla="*/ 134 h 136"/>
                <a:gd name="T50" fmla="*/ 44 w 130"/>
                <a:gd name="T51" fmla="*/ 136 h 136"/>
                <a:gd name="T52" fmla="*/ 66 w 130"/>
                <a:gd name="T53" fmla="*/ 132 h 136"/>
                <a:gd name="T54" fmla="*/ 86 w 130"/>
                <a:gd name="T55" fmla="*/ 120 h 136"/>
                <a:gd name="T56" fmla="*/ 88 w 130"/>
                <a:gd name="T57" fmla="*/ 132 h 136"/>
                <a:gd name="T58" fmla="*/ 130 w 130"/>
                <a:gd name="T59" fmla="*/ 132 h 136"/>
                <a:gd name="T60" fmla="*/ 126 w 130"/>
                <a:gd name="T61" fmla="*/ 116 h 136"/>
                <a:gd name="T62" fmla="*/ 124 w 130"/>
                <a:gd name="T63" fmla="*/ 44 h 136"/>
                <a:gd name="T64" fmla="*/ 58 w 130"/>
                <a:gd name="T65" fmla="*/ 110 h 136"/>
                <a:gd name="T66" fmla="*/ 46 w 130"/>
                <a:gd name="T67" fmla="*/ 106 h 136"/>
                <a:gd name="T68" fmla="*/ 42 w 130"/>
                <a:gd name="T69" fmla="*/ 96 h 136"/>
                <a:gd name="T70" fmla="*/ 42 w 130"/>
                <a:gd name="T71" fmla="*/ 88 h 136"/>
                <a:gd name="T72" fmla="*/ 52 w 130"/>
                <a:gd name="T73" fmla="*/ 82 h 136"/>
                <a:gd name="T74" fmla="*/ 58 w 130"/>
                <a:gd name="T75" fmla="*/ 78 h 136"/>
                <a:gd name="T76" fmla="*/ 80 w 130"/>
                <a:gd name="T77" fmla="*/ 74 h 136"/>
                <a:gd name="T78" fmla="*/ 84 w 130"/>
                <a:gd name="T79" fmla="*/ 72 h 136"/>
                <a:gd name="T80" fmla="*/ 82 w 130"/>
                <a:gd name="T81" fmla="*/ 96 h 136"/>
                <a:gd name="T82" fmla="*/ 76 w 130"/>
                <a:gd name="T83" fmla="*/ 104 h 136"/>
                <a:gd name="T84" fmla="*/ 66 w 130"/>
                <a:gd name="T85" fmla="*/ 110 h 136"/>
                <a:gd name="T86" fmla="*/ 58 w 130"/>
                <a:gd name="T87" fmla="*/ 11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0" h="136">
                  <a:moveTo>
                    <a:pt x="124" y="44"/>
                  </a:moveTo>
                  <a:lnTo>
                    <a:pt x="124" y="44"/>
                  </a:lnTo>
                  <a:lnTo>
                    <a:pt x="124" y="32"/>
                  </a:lnTo>
                  <a:lnTo>
                    <a:pt x="120" y="22"/>
                  </a:lnTo>
                  <a:lnTo>
                    <a:pt x="114" y="14"/>
                  </a:lnTo>
                  <a:lnTo>
                    <a:pt x="106" y="8"/>
                  </a:lnTo>
                  <a:lnTo>
                    <a:pt x="98" y="4"/>
                  </a:lnTo>
                  <a:lnTo>
                    <a:pt x="88" y="2"/>
                  </a:lnTo>
                  <a:lnTo>
                    <a:pt x="66" y="0"/>
                  </a:lnTo>
                  <a:lnTo>
                    <a:pt x="66" y="0"/>
                  </a:lnTo>
                  <a:lnTo>
                    <a:pt x="44" y="2"/>
                  </a:lnTo>
                  <a:lnTo>
                    <a:pt x="34" y="6"/>
                  </a:lnTo>
                  <a:lnTo>
                    <a:pt x="24" y="10"/>
                  </a:lnTo>
                  <a:lnTo>
                    <a:pt x="24" y="10"/>
                  </a:lnTo>
                  <a:lnTo>
                    <a:pt x="16" y="16"/>
                  </a:lnTo>
                  <a:lnTo>
                    <a:pt x="10" y="22"/>
                  </a:lnTo>
                  <a:lnTo>
                    <a:pt x="6" y="32"/>
                  </a:lnTo>
                  <a:lnTo>
                    <a:pt x="4" y="44"/>
                  </a:lnTo>
                  <a:lnTo>
                    <a:pt x="44" y="44"/>
                  </a:lnTo>
                  <a:lnTo>
                    <a:pt x="44" y="44"/>
                  </a:lnTo>
                  <a:lnTo>
                    <a:pt x="46" y="36"/>
                  </a:lnTo>
                  <a:lnTo>
                    <a:pt x="50" y="32"/>
                  </a:lnTo>
                  <a:lnTo>
                    <a:pt x="56" y="28"/>
                  </a:lnTo>
                  <a:lnTo>
                    <a:pt x="64" y="28"/>
                  </a:lnTo>
                  <a:lnTo>
                    <a:pt x="64" y="28"/>
                  </a:lnTo>
                  <a:lnTo>
                    <a:pt x="72" y="28"/>
                  </a:lnTo>
                  <a:lnTo>
                    <a:pt x="78" y="30"/>
                  </a:lnTo>
                  <a:lnTo>
                    <a:pt x="82" y="34"/>
                  </a:lnTo>
                  <a:lnTo>
                    <a:pt x="84" y="40"/>
                  </a:lnTo>
                  <a:lnTo>
                    <a:pt x="84" y="40"/>
                  </a:lnTo>
                  <a:lnTo>
                    <a:pt x="84" y="46"/>
                  </a:lnTo>
                  <a:lnTo>
                    <a:pt x="82" y="50"/>
                  </a:lnTo>
                  <a:lnTo>
                    <a:pt x="78" y="52"/>
                  </a:lnTo>
                  <a:lnTo>
                    <a:pt x="74" y="52"/>
                  </a:lnTo>
                  <a:lnTo>
                    <a:pt x="74" y="52"/>
                  </a:lnTo>
                  <a:lnTo>
                    <a:pt x="50" y="56"/>
                  </a:lnTo>
                  <a:lnTo>
                    <a:pt x="38" y="58"/>
                  </a:lnTo>
                  <a:lnTo>
                    <a:pt x="26" y="62"/>
                  </a:lnTo>
                  <a:lnTo>
                    <a:pt x="16" y="66"/>
                  </a:lnTo>
                  <a:lnTo>
                    <a:pt x="8" y="74"/>
                  </a:lnTo>
                  <a:lnTo>
                    <a:pt x="2" y="84"/>
                  </a:lnTo>
                  <a:lnTo>
                    <a:pt x="0" y="96"/>
                  </a:lnTo>
                  <a:lnTo>
                    <a:pt x="0" y="96"/>
                  </a:lnTo>
                  <a:lnTo>
                    <a:pt x="0" y="106"/>
                  </a:lnTo>
                  <a:lnTo>
                    <a:pt x="2" y="114"/>
                  </a:lnTo>
                  <a:lnTo>
                    <a:pt x="6" y="120"/>
                  </a:lnTo>
                  <a:lnTo>
                    <a:pt x="12" y="126"/>
                  </a:lnTo>
                  <a:lnTo>
                    <a:pt x="18" y="130"/>
                  </a:lnTo>
                  <a:lnTo>
                    <a:pt x="26" y="134"/>
                  </a:lnTo>
                  <a:lnTo>
                    <a:pt x="34" y="134"/>
                  </a:lnTo>
                  <a:lnTo>
                    <a:pt x="44" y="136"/>
                  </a:lnTo>
                  <a:lnTo>
                    <a:pt x="44" y="136"/>
                  </a:lnTo>
                  <a:lnTo>
                    <a:pt x="54" y="134"/>
                  </a:lnTo>
                  <a:lnTo>
                    <a:pt x="66" y="132"/>
                  </a:lnTo>
                  <a:lnTo>
                    <a:pt x="76" y="128"/>
                  </a:lnTo>
                  <a:lnTo>
                    <a:pt x="86" y="120"/>
                  </a:lnTo>
                  <a:lnTo>
                    <a:pt x="86" y="120"/>
                  </a:lnTo>
                  <a:lnTo>
                    <a:pt x="88" y="132"/>
                  </a:lnTo>
                  <a:lnTo>
                    <a:pt x="130" y="132"/>
                  </a:lnTo>
                  <a:lnTo>
                    <a:pt x="130" y="132"/>
                  </a:lnTo>
                  <a:lnTo>
                    <a:pt x="126" y="124"/>
                  </a:lnTo>
                  <a:lnTo>
                    <a:pt x="126" y="116"/>
                  </a:lnTo>
                  <a:lnTo>
                    <a:pt x="124" y="100"/>
                  </a:lnTo>
                  <a:lnTo>
                    <a:pt x="124" y="44"/>
                  </a:lnTo>
                  <a:close/>
                  <a:moveTo>
                    <a:pt x="58" y="110"/>
                  </a:moveTo>
                  <a:lnTo>
                    <a:pt x="58" y="110"/>
                  </a:lnTo>
                  <a:lnTo>
                    <a:pt x="52" y="108"/>
                  </a:lnTo>
                  <a:lnTo>
                    <a:pt x="46" y="106"/>
                  </a:lnTo>
                  <a:lnTo>
                    <a:pt x="42" y="102"/>
                  </a:lnTo>
                  <a:lnTo>
                    <a:pt x="42" y="96"/>
                  </a:lnTo>
                  <a:lnTo>
                    <a:pt x="42" y="96"/>
                  </a:lnTo>
                  <a:lnTo>
                    <a:pt x="42" y="88"/>
                  </a:lnTo>
                  <a:lnTo>
                    <a:pt x="46" y="84"/>
                  </a:lnTo>
                  <a:lnTo>
                    <a:pt x="52" y="82"/>
                  </a:lnTo>
                  <a:lnTo>
                    <a:pt x="58" y="78"/>
                  </a:lnTo>
                  <a:lnTo>
                    <a:pt x="58" y="78"/>
                  </a:lnTo>
                  <a:lnTo>
                    <a:pt x="72" y="76"/>
                  </a:lnTo>
                  <a:lnTo>
                    <a:pt x="80" y="74"/>
                  </a:lnTo>
                  <a:lnTo>
                    <a:pt x="84" y="72"/>
                  </a:lnTo>
                  <a:lnTo>
                    <a:pt x="84" y="72"/>
                  </a:lnTo>
                  <a:lnTo>
                    <a:pt x="84" y="90"/>
                  </a:lnTo>
                  <a:lnTo>
                    <a:pt x="82" y="96"/>
                  </a:lnTo>
                  <a:lnTo>
                    <a:pt x="80" y="100"/>
                  </a:lnTo>
                  <a:lnTo>
                    <a:pt x="76" y="104"/>
                  </a:lnTo>
                  <a:lnTo>
                    <a:pt x="72" y="108"/>
                  </a:lnTo>
                  <a:lnTo>
                    <a:pt x="66" y="110"/>
                  </a:lnTo>
                  <a:lnTo>
                    <a:pt x="58" y="110"/>
                  </a:lnTo>
                  <a:lnTo>
                    <a:pt x="58"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1" name="Rectangle 11"/>
            <p:cNvSpPr>
              <a:spLocks noChangeArrowheads="1"/>
            </p:cNvSpPr>
            <p:nvPr/>
          </p:nvSpPr>
          <p:spPr bwMode="auto">
            <a:xfrm>
              <a:off x="971550" y="6207125"/>
              <a:ext cx="66675" cy="279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2" name="Freeform 12"/>
            <p:cNvSpPr>
              <a:spLocks/>
            </p:cNvSpPr>
            <p:nvPr/>
          </p:nvSpPr>
          <p:spPr bwMode="auto">
            <a:xfrm>
              <a:off x="1057275" y="6223000"/>
              <a:ext cx="139700" cy="266700"/>
            </a:xfrm>
            <a:custGeom>
              <a:avLst/>
              <a:gdLst>
                <a:gd name="T0" fmla="*/ 62 w 88"/>
                <a:gd name="T1" fmla="*/ 0 h 168"/>
                <a:gd name="T2" fmla="*/ 20 w 88"/>
                <a:gd name="T3" fmla="*/ 0 h 168"/>
                <a:gd name="T4" fmla="*/ 20 w 88"/>
                <a:gd name="T5" fmla="*/ 38 h 168"/>
                <a:gd name="T6" fmla="*/ 0 w 88"/>
                <a:gd name="T7" fmla="*/ 38 h 168"/>
                <a:gd name="T8" fmla="*/ 0 w 88"/>
                <a:gd name="T9" fmla="*/ 66 h 168"/>
                <a:gd name="T10" fmla="*/ 20 w 88"/>
                <a:gd name="T11" fmla="*/ 66 h 168"/>
                <a:gd name="T12" fmla="*/ 20 w 88"/>
                <a:gd name="T13" fmla="*/ 122 h 168"/>
                <a:gd name="T14" fmla="*/ 20 w 88"/>
                <a:gd name="T15" fmla="*/ 122 h 168"/>
                <a:gd name="T16" fmla="*/ 20 w 88"/>
                <a:gd name="T17" fmla="*/ 134 h 168"/>
                <a:gd name="T18" fmla="*/ 22 w 88"/>
                <a:gd name="T19" fmla="*/ 144 h 168"/>
                <a:gd name="T20" fmla="*/ 26 w 88"/>
                <a:gd name="T21" fmla="*/ 152 h 168"/>
                <a:gd name="T22" fmla="*/ 30 w 88"/>
                <a:gd name="T23" fmla="*/ 158 h 168"/>
                <a:gd name="T24" fmla="*/ 36 w 88"/>
                <a:gd name="T25" fmla="*/ 162 h 168"/>
                <a:gd name="T26" fmla="*/ 44 w 88"/>
                <a:gd name="T27" fmla="*/ 164 h 168"/>
                <a:gd name="T28" fmla="*/ 54 w 88"/>
                <a:gd name="T29" fmla="*/ 166 h 168"/>
                <a:gd name="T30" fmla="*/ 66 w 88"/>
                <a:gd name="T31" fmla="*/ 168 h 168"/>
                <a:gd name="T32" fmla="*/ 66 w 88"/>
                <a:gd name="T33" fmla="*/ 168 h 168"/>
                <a:gd name="T34" fmla="*/ 88 w 88"/>
                <a:gd name="T35" fmla="*/ 166 h 168"/>
                <a:gd name="T36" fmla="*/ 88 w 88"/>
                <a:gd name="T37" fmla="*/ 136 h 168"/>
                <a:gd name="T38" fmla="*/ 88 w 88"/>
                <a:gd name="T39" fmla="*/ 136 h 168"/>
                <a:gd name="T40" fmla="*/ 78 w 88"/>
                <a:gd name="T41" fmla="*/ 136 h 168"/>
                <a:gd name="T42" fmla="*/ 78 w 88"/>
                <a:gd name="T43" fmla="*/ 136 h 168"/>
                <a:gd name="T44" fmla="*/ 72 w 88"/>
                <a:gd name="T45" fmla="*/ 136 h 168"/>
                <a:gd name="T46" fmla="*/ 66 w 88"/>
                <a:gd name="T47" fmla="*/ 134 h 168"/>
                <a:gd name="T48" fmla="*/ 64 w 88"/>
                <a:gd name="T49" fmla="*/ 130 h 168"/>
                <a:gd name="T50" fmla="*/ 62 w 88"/>
                <a:gd name="T51" fmla="*/ 124 h 168"/>
                <a:gd name="T52" fmla="*/ 62 w 88"/>
                <a:gd name="T53" fmla="*/ 66 h 168"/>
                <a:gd name="T54" fmla="*/ 88 w 88"/>
                <a:gd name="T55" fmla="*/ 66 h 168"/>
                <a:gd name="T56" fmla="*/ 88 w 88"/>
                <a:gd name="T57" fmla="*/ 38 h 168"/>
                <a:gd name="T58" fmla="*/ 62 w 88"/>
                <a:gd name="T59" fmla="*/ 38 h 168"/>
                <a:gd name="T60" fmla="*/ 62 w 88"/>
                <a:gd name="T6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68">
                  <a:moveTo>
                    <a:pt x="62" y="0"/>
                  </a:moveTo>
                  <a:lnTo>
                    <a:pt x="20" y="0"/>
                  </a:lnTo>
                  <a:lnTo>
                    <a:pt x="20" y="38"/>
                  </a:lnTo>
                  <a:lnTo>
                    <a:pt x="0" y="38"/>
                  </a:lnTo>
                  <a:lnTo>
                    <a:pt x="0" y="66"/>
                  </a:lnTo>
                  <a:lnTo>
                    <a:pt x="20" y="66"/>
                  </a:lnTo>
                  <a:lnTo>
                    <a:pt x="20" y="122"/>
                  </a:lnTo>
                  <a:lnTo>
                    <a:pt x="20" y="122"/>
                  </a:lnTo>
                  <a:lnTo>
                    <a:pt x="20" y="134"/>
                  </a:lnTo>
                  <a:lnTo>
                    <a:pt x="22" y="144"/>
                  </a:lnTo>
                  <a:lnTo>
                    <a:pt x="26" y="152"/>
                  </a:lnTo>
                  <a:lnTo>
                    <a:pt x="30" y="158"/>
                  </a:lnTo>
                  <a:lnTo>
                    <a:pt x="36" y="162"/>
                  </a:lnTo>
                  <a:lnTo>
                    <a:pt x="44" y="164"/>
                  </a:lnTo>
                  <a:lnTo>
                    <a:pt x="54" y="166"/>
                  </a:lnTo>
                  <a:lnTo>
                    <a:pt x="66" y="168"/>
                  </a:lnTo>
                  <a:lnTo>
                    <a:pt x="66" y="168"/>
                  </a:lnTo>
                  <a:lnTo>
                    <a:pt x="88" y="166"/>
                  </a:lnTo>
                  <a:lnTo>
                    <a:pt x="88" y="136"/>
                  </a:lnTo>
                  <a:lnTo>
                    <a:pt x="88" y="136"/>
                  </a:lnTo>
                  <a:lnTo>
                    <a:pt x="78" y="136"/>
                  </a:lnTo>
                  <a:lnTo>
                    <a:pt x="78" y="136"/>
                  </a:lnTo>
                  <a:lnTo>
                    <a:pt x="72" y="136"/>
                  </a:lnTo>
                  <a:lnTo>
                    <a:pt x="66" y="134"/>
                  </a:lnTo>
                  <a:lnTo>
                    <a:pt x="64" y="130"/>
                  </a:lnTo>
                  <a:lnTo>
                    <a:pt x="62" y="124"/>
                  </a:lnTo>
                  <a:lnTo>
                    <a:pt x="62" y="66"/>
                  </a:lnTo>
                  <a:lnTo>
                    <a:pt x="88" y="66"/>
                  </a:lnTo>
                  <a:lnTo>
                    <a:pt x="88" y="38"/>
                  </a:lnTo>
                  <a:lnTo>
                    <a:pt x="62" y="38"/>
                  </a:ln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3" name="Freeform 13"/>
            <p:cNvSpPr>
              <a:spLocks/>
            </p:cNvSpPr>
            <p:nvPr/>
          </p:nvSpPr>
          <p:spPr bwMode="auto">
            <a:xfrm>
              <a:off x="1216025" y="6207125"/>
              <a:ext cx="203200" cy="279400"/>
            </a:xfrm>
            <a:custGeom>
              <a:avLst/>
              <a:gdLst>
                <a:gd name="T0" fmla="*/ 82 w 128"/>
                <a:gd name="T1" fmla="*/ 44 h 176"/>
                <a:gd name="T2" fmla="*/ 82 w 128"/>
                <a:gd name="T3" fmla="*/ 44 h 176"/>
                <a:gd name="T4" fmla="*/ 70 w 128"/>
                <a:gd name="T5" fmla="*/ 46 h 176"/>
                <a:gd name="T6" fmla="*/ 60 w 128"/>
                <a:gd name="T7" fmla="*/ 50 h 176"/>
                <a:gd name="T8" fmla="*/ 50 w 128"/>
                <a:gd name="T9" fmla="*/ 56 h 176"/>
                <a:gd name="T10" fmla="*/ 44 w 128"/>
                <a:gd name="T11" fmla="*/ 66 h 176"/>
                <a:gd name="T12" fmla="*/ 42 w 128"/>
                <a:gd name="T13" fmla="*/ 66 h 176"/>
                <a:gd name="T14" fmla="*/ 42 w 128"/>
                <a:gd name="T15" fmla="*/ 0 h 176"/>
                <a:gd name="T16" fmla="*/ 0 w 128"/>
                <a:gd name="T17" fmla="*/ 0 h 176"/>
                <a:gd name="T18" fmla="*/ 0 w 128"/>
                <a:gd name="T19" fmla="*/ 176 h 176"/>
                <a:gd name="T20" fmla="*/ 42 w 128"/>
                <a:gd name="T21" fmla="*/ 176 h 176"/>
                <a:gd name="T22" fmla="*/ 42 w 128"/>
                <a:gd name="T23" fmla="*/ 106 h 176"/>
                <a:gd name="T24" fmla="*/ 42 w 128"/>
                <a:gd name="T25" fmla="*/ 106 h 176"/>
                <a:gd name="T26" fmla="*/ 44 w 128"/>
                <a:gd name="T27" fmla="*/ 96 h 176"/>
                <a:gd name="T28" fmla="*/ 48 w 128"/>
                <a:gd name="T29" fmla="*/ 88 h 176"/>
                <a:gd name="T30" fmla="*/ 56 w 128"/>
                <a:gd name="T31" fmla="*/ 82 h 176"/>
                <a:gd name="T32" fmla="*/ 60 w 128"/>
                <a:gd name="T33" fmla="*/ 80 h 176"/>
                <a:gd name="T34" fmla="*/ 66 w 128"/>
                <a:gd name="T35" fmla="*/ 78 h 176"/>
                <a:gd name="T36" fmla="*/ 66 w 128"/>
                <a:gd name="T37" fmla="*/ 78 h 176"/>
                <a:gd name="T38" fmla="*/ 72 w 128"/>
                <a:gd name="T39" fmla="*/ 80 h 176"/>
                <a:gd name="T40" fmla="*/ 78 w 128"/>
                <a:gd name="T41" fmla="*/ 82 h 176"/>
                <a:gd name="T42" fmla="*/ 82 w 128"/>
                <a:gd name="T43" fmla="*/ 86 h 176"/>
                <a:gd name="T44" fmla="*/ 84 w 128"/>
                <a:gd name="T45" fmla="*/ 90 h 176"/>
                <a:gd name="T46" fmla="*/ 86 w 128"/>
                <a:gd name="T47" fmla="*/ 102 h 176"/>
                <a:gd name="T48" fmla="*/ 86 w 128"/>
                <a:gd name="T49" fmla="*/ 114 h 176"/>
                <a:gd name="T50" fmla="*/ 86 w 128"/>
                <a:gd name="T51" fmla="*/ 176 h 176"/>
                <a:gd name="T52" fmla="*/ 128 w 128"/>
                <a:gd name="T53" fmla="*/ 176 h 176"/>
                <a:gd name="T54" fmla="*/ 128 w 128"/>
                <a:gd name="T55" fmla="*/ 94 h 176"/>
                <a:gd name="T56" fmla="*/ 128 w 128"/>
                <a:gd name="T57" fmla="*/ 94 h 176"/>
                <a:gd name="T58" fmla="*/ 126 w 128"/>
                <a:gd name="T59" fmla="*/ 78 h 176"/>
                <a:gd name="T60" fmla="*/ 124 w 128"/>
                <a:gd name="T61" fmla="*/ 70 h 176"/>
                <a:gd name="T62" fmla="*/ 120 w 128"/>
                <a:gd name="T63" fmla="*/ 62 h 176"/>
                <a:gd name="T64" fmla="*/ 116 w 128"/>
                <a:gd name="T65" fmla="*/ 56 h 176"/>
                <a:gd name="T66" fmla="*/ 108 w 128"/>
                <a:gd name="T67" fmla="*/ 50 h 176"/>
                <a:gd name="T68" fmla="*/ 96 w 128"/>
                <a:gd name="T69" fmla="*/ 46 h 176"/>
                <a:gd name="T70" fmla="*/ 82 w 128"/>
                <a:gd name="T71" fmla="*/ 44 h 176"/>
                <a:gd name="T72" fmla="*/ 82 w 128"/>
                <a:gd name="T73" fmla="*/ 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76">
                  <a:moveTo>
                    <a:pt x="82" y="44"/>
                  </a:moveTo>
                  <a:lnTo>
                    <a:pt x="82" y="44"/>
                  </a:lnTo>
                  <a:lnTo>
                    <a:pt x="70" y="46"/>
                  </a:lnTo>
                  <a:lnTo>
                    <a:pt x="60" y="50"/>
                  </a:lnTo>
                  <a:lnTo>
                    <a:pt x="50" y="56"/>
                  </a:lnTo>
                  <a:lnTo>
                    <a:pt x="44" y="66"/>
                  </a:lnTo>
                  <a:lnTo>
                    <a:pt x="42" y="66"/>
                  </a:lnTo>
                  <a:lnTo>
                    <a:pt x="42" y="0"/>
                  </a:lnTo>
                  <a:lnTo>
                    <a:pt x="0" y="0"/>
                  </a:lnTo>
                  <a:lnTo>
                    <a:pt x="0" y="176"/>
                  </a:lnTo>
                  <a:lnTo>
                    <a:pt x="42" y="176"/>
                  </a:lnTo>
                  <a:lnTo>
                    <a:pt x="42" y="106"/>
                  </a:lnTo>
                  <a:lnTo>
                    <a:pt x="42" y="106"/>
                  </a:lnTo>
                  <a:lnTo>
                    <a:pt x="44" y="96"/>
                  </a:lnTo>
                  <a:lnTo>
                    <a:pt x="48" y="88"/>
                  </a:lnTo>
                  <a:lnTo>
                    <a:pt x="56" y="82"/>
                  </a:lnTo>
                  <a:lnTo>
                    <a:pt x="60" y="80"/>
                  </a:lnTo>
                  <a:lnTo>
                    <a:pt x="66" y="78"/>
                  </a:lnTo>
                  <a:lnTo>
                    <a:pt x="66" y="78"/>
                  </a:lnTo>
                  <a:lnTo>
                    <a:pt x="72" y="80"/>
                  </a:lnTo>
                  <a:lnTo>
                    <a:pt x="78" y="82"/>
                  </a:lnTo>
                  <a:lnTo>
                    <a:pt x="82" y="86"/>
                  </a:lnTo>
                  <a:lnTo>
                    <a:pt x="84" y="90"/>
                  </a:lnTo>
                  <a:lnTo>
                    <a:pt x="86" y="102"/>
                  </a:lnTo>
                  <a:lnTo>
                    <a:pt x="86" y="114"/>
                  </a:lnTo>
                  <a:lnTo>
                    <a:pt x="86" y="176"/>
                  </a:lnTo>
                  <a:lnTo>
                    <a:pt x="128" y="176"/>
                  </a:lnTo>
                  <a:lnTo>
                    <a:pt x="128" y="94"/>
                  </a:lnTo>
                  <a:lnTo>
                    <a:pt x="128" y="94"/>
                  </a:lnTo>
                  <a:lnTo>
                    <a:pt x="126" y="78"/>
                  </a:lnTo>
                  <a:lnTo>
                    <a:pt x="124" y="70"/>
                  </a:lnTo>
                  <a:lnTo>
                    <a:pt x="120" y="62"/>
                  </a:lnTo>
                  <a:lnTo>
                    <a:pt x="116" y="56"/>
                  </a:lnTo>
                  <a:lnTo>
                    <a:pt x="108" y="50"/>
                  </a:lnTo>
                  <a:lnTo>
                    <a:pt x="96" y="46"/>
                  </a:lnTo>
                  <a:lnTo>
                    <a:pt x="82" y="44"/>
                  </a:lnTo>
                  <a:lnTo>
                    <a:pt x="82"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4" name="Freeform 14"/>
            <p:cNvSpPr>
              <a:spLocks/>
            </p:cNvSpPr>
            <p:nvPr/>
          </p:nvSpPr>
          <p:spPr bwMode="auto">
            <a:xfrm>
              <a:off x="3479800" y="4943475"/>
              <a:ext cx="50800" cy="57150"/>
            </a:xfrm>
            <a:custGeom>
              <a:avLst/>
              <a:gdLst>
                <a:gd name="T0" fmla="*/ 12 w 32"/>
                <a:gd name="T1" fmla="*/ 36 h 36"/>
                <a:gd name="T2" fmla="*/ 18 w 32"/>
                <a:gd name="T3" fmla="*/ 36 h 36"/>
                <a:gd name="T4" fmla="*/ 18 w 32"/>
                <a:gd name="T5" fmla="*/ 6 h 36"/>
                <a:gd name="T6" fmla="*/ 32 w 32"/>
                <a:gd name="T7" fmla="*/ 6 h 36"/>
                <a:gd name="T8" fmla="*/ 32 w 32"/>
                <a:gd name="T9" fmla="*/ 0 h 36"/>
                <a:gd name="T10" fmla="*/ 0 w 32"/>
                <a:gd name="T11" fmla="*/ 0 h 36"/>
                <a:gd name="T12" fmla="*/ 0 w 32"/>
                <a:gd name="T13" fmla="*/ 6 h 36"/>
                <a:gd name="T14" fmla="*/ 12 w 32"/>
                <a:gd name="T15" fmla="*/ 6 h 36"/>
                <a:gd name="T16" fmla="*/ 12 w 32"/>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12" y="36"/>
                  </a:moveTo>
                  <a:lnTo>
                    <a:pt x="18" y="36"/>
                  </a:lnTo>
                  <a:lnTo>
                    <a:pt x="18" y="6"/>
                  </a:lnTo>
                  <a:lnTo>
                    <a:pt x="32" y="6"/>
                  </a:lnTo>
                  <a:lnTo>
                    <a:pt x="32" y="0"/>
                  </a:lnTo>
                  <a:lnTo>
                    <a:pt x="0" y="0"/>
                  </a:lnTo>
                  <a:lnTo>
                    <a:pt x="0" y="6"/>
                  </a:lnTo>
                  <a:lnTo>
                    <a:pt x="12" y="6"/>
                  </a:lnTo>
                  <a:lnTo>
                    <a:pt x="1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5" name="Freeform 15"/>
            <p:cNvSpPr>
              <a:spLocks/>
            </p:cNvSpPr>
            <p:nvPr/>
          </p:nvSpPr>
          <p:spPr bwMode="auto">
            <a:xfrm>
              <a:off x="3540125" y="4943475"/>
              <a:ext cx="63500" cy="57150"/>
            </a:xfrm>
            <a:custGeom>
              <a:avLst/>
              <a:gdLst>
                <a:gd name="T0" fmla="*/ 6 w 40"/>
                <a:gd name="T1" fmla="*/ 6 h 36"/>
                <a:gd name="T2" fmla="*/ 18 w 40"/>
                <a:gd name="T3" fmla="*/ 36 h 36"/>
                <a:gd name="T4" fmla="*/ 24 w 40"/>
                <a:gd name="T5" fmla="*/ 36 h 36"/>
                <a:gd name="T6" fmla="*/ 34 w 40"/>
                <a:gd name="T7" fmla="*/ 6 h 36"/>
                <a:gd name="T8" fmla="*/ 34 w 40"/>
                <a:gd name="T9" fmla="*/ 36 h 36"/>
                <a:gd name="T10" fmla="*/ 40 w 40"/>
                <a:gd name="T11" fmla="*/ 36 h 36"/>
                <a:gd name="T12" fmla="*/ 40 w 40"/>
                <a:gd name="T13" fmla="*/ 0 h 36"/>
                <a:gd name="T14" fmla="*/ 30 w 40"/>
                <a:gd name="T15" fmla="*/ 0 h 36"/>
                <a:gd name="T16" fmla="*/ 20 w 40"/>
                <a:gd name="T17" fmla="*/ 26 h 36"/>
                <a:gd name="T18" fmla="*/ 10 w 40"/>
                <a:gd name="T19" fmla="*/ 0 h 36"/>
                <a:gd name="T20" fmla="*/ 0 w 40"/>
                <a:gd name="T21" fmla="*/ 0 h 36"/>
                <a:gd name="T22" fmla="*/ 0 w 40"/>
                <a:gd name="T23" fmla="*/ 36 h 36"/>
                <a:gd name="T24" fmla="*/ 6 w 40"/>
                <a:gd name="T25" fmla="*/ 36 h 36"/>
                <a:gd name="T26" fmla="*/ 6 w 40"/>
                <a:gd name="T27"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36">
                  <a:moveTo>
                    <a:pt x="6" y="6"/>
                  </a:moveTo>
                  <a:lnTo>
                    <a:pt x="18" y="36"/>
                  </a:lnTo>
                  <a:lnTo>
                    <a:pt x="24" y="36"/>
                  </a:lnTo>
                  <a:lnTo>
                    <a:pt x="34" y="6"/>
                  </a:lnTo>
                  <a:lnTo>
                    <a:pt x="34" y="36"/>
                  </a:lnTo>
                  <a:lnTo>
                    <a:pt x="40" y="36"/>
                  </a:lnTo>
                  <a:lnTo>
                    <a:pt x="40" y="0"/>
                  </a:lnTo>
                  <a:lnTo>
                    <a:pt x="30" y="0"/>
                  </a:lnTo>
                  <a:lnTo>
                    <a:pt x="20" y="26"/>
                  </a:lnTo>
                  <a:lnTo>
                    <a:pt x="10" y="0"/>
                  </a:lnTo>
                  <a:lnTo>
                    <a:pt x="0" y="0"/>
                  </a:lnTo>
                  <a:lnTo>
                    <a:pt x="0" y="36"/>
                  </a:lnTo>
                  <a:lnTo>
                    <a:pt x="6" y="36"/>
                  </a:lnTo>
                  <a:lnTo>
                    <a:pt x="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37" name="Group 36"/>
          <p:cNvGrpSpPr>
            <a:grpSpLocks noChangeAspect="1"/>
          </p:cNvGrpSpPr>
          <p:nvPr userDrawn="1"/>
        </p:nvGrpSpPr>
        <p:grpSpPr>
          <a:xfrm>
            <a:off x="3899129" y="1147638"/>
            <a:ext cx="1325880" cy="610406"/>
            <a:chOff x="238125" y="4943475"/>
            <a:chExt cx="3365500" cy="1549400"/>
          </a:xfrm>
          <a:solidFill>
            <a:schemeClr val="bg1"/>
          </a:solidFill>
        </p:grpSpPr>
        <p:sp>
          <p:nvSpPr>
            <p:cNvPr id="38" name="Freeform 5"/>
            <p:cNvSpPr>
              <a:spLocks/>
            </p:cNvSpPr>
            <p:nvPr/>
          </p:nvSpPr>
          <p:spPr bwMode="auto">
            <a:xfrm>
              <a:off x="2482850" y="4943475"/>
              <a:ext cx="1120775" cy="1120775"/>
            </a:xfrm>
            <a:custGeom>
              <a:avLst/>
              <a:gdLst>
                <a:gd name="T0" fmla="*/ 662 w 706"/>
                <a:gd name="T1" fmla="*/ 308 h 706"/>
                <a:gd name="T2" fmla="*/ 706 w 706"/>
                <a:gd name="T3" fmla="*/ 264 h 706"/>
                <a:gd name="T4" fmla="*/ 706 w 706"/>
                <a:gd name="T5" fmla="*/ 132 h 706"/>
                <a:gd name="T6" fmla="*/ 574 w 706"/>
                <a:gd name="T7" fmla="*/ 0 h 706"/>
                <a:gd name="T8" fmla="*/ 132 w 706"/>
                <a:gd name="T9" fmla="*/ 0 h 706"/>
                <a:gd name="T10" fmla="*/ 0 w 706"/>
                <a:gd name="T11" fmla="*/ 132 h 706"/>
                <a:gd name="T12" fmla="*/ 0 w 706"/>
                <a:gd name="T13" fmla="*/ 308 h 706"/>
                <a:gd name="T14" fmla="*/ 0 w 706"/>
                <a:gd name="T15" fmla="*/ 574 h 706"/>
                <a:gd name="T16" fmla="*/ 132 w 706"/>
                <a:gd name="T17" fmla="*/ 706 h 706"/>
                <a:gd name="T18" fmla="*/ 574 w 706"/>
                <a:gd name="T19" fmla="*/ 706 h 706"/>
                <a:gd name="T20" fmla="*/ 706 w 706"/>
                <a:gd name="T21" fmla="*/ 574 h 706"/>
                <a:gd name="T22" fmla="*/ 706 w 706"/>
                <a:gd name="T23" fmla="*/ 442 h 706"/>
                <a:gd name="T24" fmla="*/ 662 w 706"/>
                <a:gd name="T25" fmla="*/ 396 h 706"/>
                <a:gd name="T26" fmla="*/ 442 w 706"/>
                <a:gd name="T27" fmla="*/ 396 h 706"/>
                <a:gd name="T28" fmla="*/ 442 w 706"/>
                <a:gd name="T29" fmla="*/ 442 h 706"/>
                <a:gd name="T30" fmla="*/ 264 w 706"/>
                <a:gd name="T31" fmla="*/ 442 h 706"/>
                <a:gd name="T32" fmla="*/ 264 w 706"/>
                <a:gd name="T33" fmla="*/ 264 h 706"/>
                <a:gd name="T34" fmla="*/ 442 w 706"/>
                <a:gd name="T35" fmla="*/ 264 h 706"/>
                <a:gd name="T36" fmla="*/ 442 w 706"/>
                <a:gd name="T37" fmla="*/ 308 h 706"/>
                <a:gd name="T38" fmla="*/ 662 w 706"/>
                <a:gd name="T39" fmla="*/ 30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6" h="706">
                  <a:moveTo>
                    <a:pt x="662" y="308"/>
                  </a:moveTo>
                  <a:lnTo>
                    <a:pt x="706" y="264"/>
                  </a:lnTo>
                  <a:lnTo>
                    <a:pt x="706" y="132"/>
                  </a:lnTo>
                  <a:lnTo>
                    <a:pt x="574" y="0"/>
                  </a:lnTo>
                  <a:lnTo>
                    <a:pt x="132" y="0"/>
                  </a:lnTo>
                  <a:lnTo>
                    <a:pt x="0" y="132"/>
                  </a:lnTo>
                  <a:lnTo>
                    <a:pt x="0" y="308"/>
                  </a:lnTo>
                  <a:lnTo>
                    <a:pt x="0" y="574"/>
                  </a:lnTo>
                  <a:lnTo>
                    <a:pt x="132" y="706"/>
                  </a:lnTo>
                  <a:lnTo>
                    <a:pt x="574" y="706"/>
                  </a:lnTo>
                  <a:lnTo>
                    <a:pt x="706" y="574"/>
                  </a:lnTo>
                  <a:lnTo>
                    <a:pt x="706" y="442"/>
                  </a:lnTo>
                  <a:lnTo>
                    <a:pt x="662" y="396"/>
                  </a:lnTo>
                  <a:lnTo>
                    <a:pt x="442" y="396"/>
                  </a:lnTo>
                  <a:lnTo>
                    <a:pt x="442" y="442"/>
                  </a:lnTo>
                  <a:lnTo>
                    <a:pt x="264" y="442"/>
                  </a:lnTo>
                  <a:lnTo>
                    <a:pt x="264" y="264"/>
                  </a:lnTo>
                  <a:lnTo>
                    <a:pt x="442" y="264"/>
                  </a:lnTo>
                  <a:lnTo>
                    <a:pt x="442" y="308"/>
                  </a:lnTo>
                  <a:lnTo>
                    <a:pt x="662" y="3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9" name="Freeform 6"/>
            <p:cNvSpPr>
              <a:spLocks/>
            </p:cNvSpPr>
            <p:nvPr/>
          </p:nvSpPr>
          <p:spPr bwMode="auto">
            <a:xfrm>
              <a:off x="238125" y="4943475"/>
              <a:ext cx="1120775" cy="1120775"/>
            </a:xfrm>
            <a:custGeom>
              <a:avLst/>
              <a:gdLst>
                <a:gd name="T0" fmla="*/ 220 w 706"/>
                <a:gd name="T1" fmla="*/ 706 h 706"/>
                <a:gd name="T2" fmla="*/ 266 w 706"/>
                <a:gd name="T3" fmla="*/ 662 h 706"/>
                <a:gd name="T4" fmla="*/ 266 w 706"/>
                <a:gd name="T5" fmla="*/ 486 h 706"/>
                <a:gd name="T6" fmla="*/ 486 w 706"/>
                <a:gd name="T7" fmla="*/ 706 h 706"/>
                <a:gd name="T8" fmla="*/ 662 w 706"/>
                <a:gd name="T9" fmla="*/ 706 h 706"/>
                <a:gd name="T10" fmla="*/ 706 w 706"/>
                <a:gd name="T11" fmla="*/ 662 h 706"/>
                <a:gd name="T12" fmla="*/ 706 w 706"/>
                <a:gd name="T13" fmla="*/ 44 h 706"/>
                <a:gd name="T14" fmla="*/ 662 w 706"/>
                <a:gd name="T15" fmla="*/ 0 h 706"/>
                <a:gd name="T16" fmla="*/ 486 w 706"/>
                <a:gd name="T17" fmla="*/ 0 h 706"/>
                <a:gd name="T18" fmla="*/ 442 w 706"/>
                <a:gd name="T19" fmla="*/ 44 h 706"/>
                <a:gd name="T20" fmla="*/ 442 w 706"/>
                <a:gd name="T21" fmla="*/ 220 h 706"/>
                <a:gd name="T22" fmla="*/ 220 w 706"/>
                <a:gd name="T23" fmla="*/ 0 h 706"/>
                <a:gd name="T24" fmla="*/ 44 w 706"/>
                <a:gd name="T25" fmla="*/ 0 h 706"/>
                <a:gd name="T26" fmla="*/ 0 w 706"/>
                <a:gd name="T27" fmla="*/ 44 h 706"/>
                <a:gd name="T28" fmla="*/ 0 w 706"/>
                <a:gd name="T29" fmla="*/ 662 h 706"/>
                <a:gd name="T30" fmla="*/ 44 w 706"/>
                <a:gd name="T31" fmla="*/ 706 h 706"/>
                <a:gd name="T32" fmla="*/ 220 w 706"/>
                <a:gd name="T33"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6" h="706">
                  <a:moveTo>
                    <a:pt x="220" y="706"/>
                  </a:moveTo>
                  <a:lnTo>
                    <a:pt x="266" y="662"/>
                  </a:lnTo>
                  <a:lnTo>
                    <a:pt x="266" y="486"/>
                  </a:lnTo>
                  <a:lnTo>
                    <a:pt x="486" y="706"/>
                  </a:lnTo>
                  <a:lnTo>
                    <a:pt x="662" y="706"/>
                  </a:lnTo>
                  <a:lnTo>
                    <a:pt x="706" y="662"/>
                  </a:lnTo>
                  <a:lnTo>
                    <a:pt x="706" y="44"/>
                  </a:lnTo>
                  <a:lnTo>
                    <a:pt x="662" y="0"/>
                  </a:lnTo>
                  <a:lnTo>
                    <a:pt x="486" y="0"/>
                  </a:lnTo>
                  <a:lnTo>
                    <a:pt x="442" y="44"/>
                  </a:lnTo>
                  <a:lnTo>
                    <a:pt x="442" y="220"/>
                  </a:lnTo>
                  <a:lnTo>
                    <a:pt x="220" y="0"/>
                  </a:lnTo>
                  <a:lnTo>
                    <a:pt x="44" y="0"/>
                  </a:lnTo>
                  <a:lnTo>
                    <a:pt x="0" y="44"/>
                  </a:lnTo>
                  <a:lnTo>
                    <a:pt x="0" y="662"/>
                  </a:lnTo>
                  <a:lnTo>
                    <a:pt x="44" y="706"/>
                  </a:lnTo>
                  <a:lnTo>
                    <a:pt x="220" y="7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0" name="Freeform 7"/>
            <p:cNvSpPr>
              <a:spLocks/>
            </p:cNvSpPr>
            <p:nvPr/>
          </p:nvSpPr>
          <p:spPr bwMode="auto">
            <a:xfrm>
              <a:off x="1358900" y="4943475"/>
              <a:ext cx="1123950" cy="1120775"/>
            </a:xfrm>
            <a:custGeom>
              <a:avLst/>
              <a:gdLst>
                <a:gd name="T0" fmla="*/ 708 w 708"/>
                <a:gd name="T1" fmla="*/ 44 h 706"/>
                <a:gd name="T2" fmla="*/ 664 w 708"/>
                <a:gd name="T3" fmla="*/ 0 h 706"/>
                <a:gd name="T4" fmla="*/ 486 w 708"/>
                <a:gd name="T5" fmla="*/ 0 h 706"/>
                <a:gd name="T6" fmla="*/ 442 w 708"/>
                <a:gd name="T7" fmla="*/ 44 h 706"/>
                <a:gd name="T8" fmla="*/ 442 w 708"/>
                <a:gd name="T9" fmla="*/ 132 h 706"/>
                <a:gd name="T10" fmla="*/ 354 w 708"/>
                <a:gd name="T11" fmla="*/ 220 h 706"/>
                <a:gd name="T12" fmla="*/ 266 w 708"/>
                <a:gd name="T13" fmla="*/ 132 h 706"/>
                <a:gd name="T14" fmla="*/ 266 w 708"/>
                <a:gd name="T15" fmla="*/ 44 h 706"/>
                <a:gd name="T16" fmla="*/ 222 w 708"/>
                <a:gd name="T17" fmla="*/ 0 h 706"/>
                <a:gd name="T18" fmla="*/ 46 w 708"/>
                <a:gd name="T19" fmla="*/ 0 h 706"/>
                <a:gd name="T20" fmla="*/ 0 w 708"/>
                <a:gd name="T21" fmla="*/ 44 h 706"/>
                <a:gd name="T22" fmla="*/ 0 w 708"/>
                <a:gd name="T23" fmla="*/ 308 h 706"/>
                <a:gd name="T24" fmla="*/ 222 w 708"/>
                <a:gd name="T25" fmla="*/ 530 h 706"/>
                <a:gd name="T26" fmla="*/ 222 w 708"/>
                <a:gd name="T27" fmla="*/ 662 h 706"/>
                <a:gd name="T28" fmla="*/ 266 w 708"/>
                <a:gd name="T29" fmla="*/ 706 h 706"/>
                <a:gd name="T30" fmla="*/ 442 w 708"/>
                <a:gd name="T31" fmla="*/ 706 h 706"/>
                <a:gd name="T32" fmla="*/ 486 w 708"/>
                <a:gd name="T33" fmla="*/ 662 h 706"/>
                <a:gd name="T34" fmla="*/ 486 w 708"/>
                <a:gd name="T35" fmla="*/ 530 h 706"/>
                <a:gd name="T36" fmla="*/ 708 w 708"/>
                <a:gd name="T37" fmla="*/ 308 h 706"/>
                <a:gd name="T38" fmla="*/ 708 w 708"/>
                <a:gd name="T39" fmla="*/ 132 h 706"/>
                <a:gd name="T40" fmla="*/ 708 w 708"/>
                <a:gd name="T41" fmla="*/ 44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8" h="706">
                  <a:moveTo>
                    <a:pt x="708" y="44"/>
                  </a:moveTo>
                  <a:lnTo>
                    <a:pt x="664" y="0"/>
                  </a:lnTo>
                  <a:lnTo>
                    <a:pt x="486" y="0"/>
                  </a:lnTo>
                  <a:lnTo>
                    <a:pt x="442" y="44"/>
                  </a:lnTo>
                  <a:lnTo>
                    <a:pt x="442" y="132"/>
                  </a:lnTo>
                  <a:lnTo>
                    <a:pt x="354" y="220"/>
                  </a:lnTo>
                  <a:lnTo>
                    <a:pt x="266" y="132"/>
                  </a:lnTo>
                  <a:lnTo>
                    <a:pt x="266" y="44"/>
                  </a:lnTo>
                  <a:lnTo>
                    <a:pt x="222" y="0"/>
                  </a:lnTo>
                  <a:lnTo>
                    <a:pt x="46" y="0"/>
                  </a:lnTo>
                  <a:lnTo>
                    <a:pt x="0" y="44"/>
                  </a:lnTo>
                  <a:lnTo>
                    <a:pt x="0" y="308"/>
                  </a:lnTo>
                  <a:lnTo>
                    <a:pt x="222" y="530"/>
                  </a:lnTo>
                  <a:lnTo>
                    <a:pt x="222" y="662"/>
                  </a:lnTo>
                  <a:lnTo>
                    <a:pt x="266" y="706"/>
                  </a:lnTo>
                  <a:lnTo>
                    <a:pt x="442" y="706"/>
                  </a:lnTo>
                  <a:lnTo>
                    <a:pt x="486" y="662"/>
                  </a:lnTo>
                  <a:lnTo>
                    <a:pt x="486" y="530"/>
                  </a:lnTo>
                  <a:lnTo>
                    <a:pt x="708" y="308"/>
                  </a:lnTo>
                  <a:lnTo>
                    <a:pt x="708" y="132"/>
                  </a:lnTo>
                  <a:lnTo>
                    <a:pt x="708"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1" name="Freeform 8"/>
            <p:cNvSpPr>
              <a:spLocks/>
            </p:cNvSpPr>
            <p:nvPr/>
          </p:nvSpPr>
          <p:spPr bwMode="auto">
            <a:xfrm>
              <a:off x="241300" y="6207125"/>
              <a:ext cx="241300" cy="279400"/>
            </a:xfrm>
            <a:custGeom>
              <a:avLst/>
              <a:gdLst>
                <a:gd name="T0" fmla="*/ 106 w 152"/>
                <a:gd name="T1" fmla="*/ 64 h 176"/>
                <a:gd name="T2" fmla="*/ 46 w 152"/>
                <a:gd name="T3" fmla="*/ 64 h 176"/>
                <a:gd name="T4" fmla="*/ 46 w 152"/>
                <a:gd name="T5" fmla="*/ 0 h 176"/>
                <a:gd name="T6" fmla="*/ 0 w 152"/>
                <a:gd name="T7" fmla="*/ 0 h 176"/>
                <a:gd name="T8" fmla="*/ 0 w 152"/>
                <a:gd name="T9" fmla="*/ 176 h 176"/>
                <a:gd name="T10" fmla="*/ 46 w 152"/>
                <a:gd name="T11" fmla="*/ 176 h 176"/>
                <a:gd name="T12" fmla="*/ 46 w 152"/>
                <a:gd name="T13" fmla="*/ 104 h 176"/>
                <a:gd name="T14" fmla="*/ 106 w 152"/>
                <a:gd name="T15" fmla="*/ 104 h 176"/>
                <a:gd name="T16" fmla="*/ 106 w 152"/>
                <a:gd name="T17" fmla="*/ 176 h 176"/>
                <a:gd name="T18" fmla="*/ 152 w 152"/>
                <a:gd name="T19" fmla="*/ 176 h 176"/>
                <a:gd name="T20" fmla="*/ 152 w 152"/>
                <a:gd name="T21" fmla="*/ 0 h 176"/>
                <a:gd name="T22" fmla="*/ 106 w 152"/>
                <a:gd name="T23" fmla="*/ 0 h 176"/>
                <a:gd name="T24" fmla="*/ 106 w 152"/>
                <a:gd name="T25" fmla="*/ 6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76">
                  <a:moveTo>
                    <a:pt x="106" y="64"/>
                  </a:moveTo>
                  <a:lnTo>
                    <a:pt x="46" y="64"/>
                  </a:lnTo>
                  <a:lnTo>
                    <a:pt x="46" y="0"/>
                  </a:lnTo>
                  <a:lnTo>
                    <a:pt x="0" y="0"/>
                  </a:lnTo>
                  <a:lnTo>
                    <a:pt x="0" y="176"/>
                  </a:lnTo>
                  <a:lnTo>
                    <a:pt x="46" y="176"/>
                  </a:lnTo>
                  <a:lnTo>
                    <a:pt x="46" y="104"/>
                  </a:lnTo>
                  <a:lnTo>
                    <a:pt x="106" y="104"/>
                  </a:lnTo>
                  <a:lnTo>
                    <a:pt x="106" y="176"/>
                  </a:lnTo>
                  <a:lnTo>
                    <a:pt x="152" y="176"/>
                  </a:lnTo>
                  <a:lnTo>
                    <a:pt x="152" y="0"/>
                  </a:lnTo>
                  <a:lnTo>
                    <a:pt x="106" y="0"/>
                  </a:lnTo>
                  <a:lnTo>
                    <a:pt x="106"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2" name="Freeform 9"/>
            <p:cNvSpPr>
              <a:spLocks noEditPoints="1"/>
            </p:cNvSpPr>
            <p:nvPr/>
          </p:nvSpPr>
          <p:spPr bwMode="auto">
            <a:xfrm>
              <a:off x="508000" y="6276975"/>
              <a:ext cx="215900" cy="215900"/>
            </a:xfrm>
            <a:custGeom>
              <a:avLst/>
              <a:gdLst>
                <a:gd name="T0" fmla="*/ 68 w 136"/>
                <a:gd name="T1" fmla="*/ 0 h 136"/>
                <a:gd name="T2" fmla="*/ 68 w 136"/>
                <a:gd name="T3" fmla="*/ 0 h 136"/>
                <a:gd name="T4" fmla="*/ 56 w 136"/>
                <a:gd name="T5" fmla="*/ 2 h 136"/>
                <a:gd name="T6" fmla="*/ 42 w 136"/>
                <a:gd name="T7" fmla="*/ 6 h 136"/>
                <a:gd name="T8" fmla="*/ 30 w 136"/>
                <a:gd name="T9" fmla="*/ 12 h 136"/>
                <a:gd name="T10" fmla="*/ 20 w 136"/>
                <a:gd name="T11" fmla="*/ 20 h 136"/>
                <a:gd name="T12" fmla="*/ 12 w 136"/>
                <a:gd name="T13" fmla="*/ 30 h 136"/>
                <a:gd name="T14" fmla="*/ 6 w 136"/>
                <a:gd name="T15" fmla="*/ 40 h 136"/>
                <a:gd name="T16" fmla="*/ 2 w 136"/>
                <a:gd name="T17" fmla="*/ 54 h 136"/>
                <a:gd name="T18" fmla="*/ 0 w 136"/>
                <a:gd name="T19" fmla="*/ 68 h 136"/>
                <a:gd name="T20" fmla="*/ 0 w 136"/>
                <a:gd name="T21" fmla="*/ 68 h 136"/>
                <a:gd name="T22" fmla="*/ 2 w 136"/>
                <a:gd name="T23" fmla="*/ 82 h 136"/>
                <a:gd name="T24" fmla="*/ 6 w 136"/>
                <a:gd name="T25" fmla="*/ 96 h 136"/>
                <a:gd name="T26" fmla="*/ 12 w 136"/>
                <a:gd name="T27" fmla="*/ 108 h 136"/>
                <a:gd name="T28" fmla="*/ 20 w 136"/>
                <a:gd name="T29" fmla="*/ 118 h 136"/>
                <a:gd name="T30" fmla="*/ 30 w 136"/>
                <a:gd name="T31" fmla="*/ 126 h 136"/>
                <a:gd name="T32" fmla="*/ 42 w 136"/>
                <a:gd name="T33" fmla="*/ 130 h 136"/>
                <a:gd name="T34" fmla="*/ 54 w 136"/>
                <a:gd name="T35" fmla="*/ 134 h 136"/>
                <a:gd name="T36" fmla="*/ 70 w 136"/>
                <a:gd name="T37" fmla="*/ 136 h 136"/>
                <a:gd name="T38" fmla="*/ 70 w 136"/>
                <a:gd name="T39" fmla="*/ 136 h 136"/>
                <a:gd name="T40" fmla="*/ 80 w 136"/>
                <a:gd name="T41" fmla="*/ 134 h 136"/>
                <a:gd name="T42" fmla="*/ 90 w 136"/>
                <a:gd name="T43" fmla="*/ 134 h 136"/>
                <a:gd name="T44" fmla="*/ 100 w 136"/>
                <a:gd name="T45" fmla="*/ 130 h 136"/>
                <a:gd name="T46" fmla="*/ 110 w 136"/>
                <a:gd name="T47" fmla="*/ 126 h 136"/>
                <a:gd name="T48" fmla="*/ 118 w 136"/>
                <a:gd name="T49" fmla="*/ 120 h 136"/>
                <a:gd name="T50" fmla="*/ 124 w 136"/>
                <a:gd name="T51" fmla="*/ 112 h 136"/>
                <a:gd name="T52" fmla="*/ 130 w 136"/>
                <a:gd name="T53" fmla="*/ 104 h 136"/>
                <a:gd name="T54" fmla="*/ 134 w 136"/>
                <a:gd name="T55" fmla="*/ 94 h 136"/>
                <a:gd name="T56" fmla="*/ 94 w 136"/>
                <a:gd name="T57" fmla="*/ 94 h 136"/>
                <a:gd name="T58" fmla="*/ 94 w 136"/>
                <a:gd name="T59" fmla="*/ 94 h 136"/>
                <a:gd name="T60" fmla="*/ 90 w 136"/>
                <a:gd name="T61" fmla="*/ 100 h 136"/>
                <a:gd name="T62" fmla="*/ 84 w 136"/>
                <a:gd name="T63" fmla="*/ 104 h 136"/>
                <a:gd name="T64" fmla="*/ 78 w 136"/>
                <a:gd name="T65" fmla="*/ 106 h 136"/>
                <a:gd name="T66" fmla="*/ 70 w 136"/>
                <a:gd name="T67" fmla="*/ 108 h 136"/>
                <a:gd name="T68" fmla="*/ 70 w 136"/>
                <a:gd name="T69" fmla="*/ 108 h 136"/>
                <a:gd name="T70" fmla="*/ 58 w 136"/>
                <a:gd name="T71" fmla="*/ 106 h 136"/>
                <a:gd name="T72" fmla="*/ 50 w 136"/>
                <a:gd name="T73" fmla="*/ 100 h 136"/>
                <a:gd name="T74" fmla="*/ 44 w 136"/>
                <a:gd name="T75" fmla="*/ 90 h 136"/>
                <a:gd name="T76" fmla="*/ 42 w 136"/>
                <a:gd name="T77" fmla="*/ 78 h 136"/>
                <a:gd name="T78" fmla="*/ 136 w 136"/>
                <a:gd name="T79" fmla="*/ 78 h 136"/>
                <a:gd name="T80" fmla="*/ 136 w 136"/>
                <a:gd name="T81" fmla="*/ 78 h 136"/>
                <a:gd name="T82" fmla="*/ 134 w 136"/>
                <a:gd name="T83" fmla="*/ 62 h 136"/>
                <a:gd name="T84" fmla="*/ 132 w 136"/>
                <a:gd name="T85" fmla="*/ 48 h 136"/>
                <a:gd name="T86" fmla="*/ 128 w 136"/>
                <a:gd name="T87" fmla="*/ 34 h 136"/>
                <a:gd name="T88" fmla="*/ 120 w 136"/>
                <a:gd name="T89" fmla="*/ 24 h 136"/>
                <a:gd name="T90" fmla="*/ 110 w 136"/>
                <a:gd name="T91" fmla="*/ 14 h 136"/>
                <a:gd name="T92" fmla="*/ 98 w 136"/>
                <a:gd name="T93" fmla="*/ 6 h 136"/>
                <a:gd name="T94" fmla="*/ 84 w 136"/>
                <a:gd name="T95" fmla="*/ 2 h 136"/>
                <a:gd name="T96" fmla="*/ 68 w 136"/>
                <a:gd name="T97" fmla="*/ 0 h 136"/>
                <a:gd name="T98" fmla="*/ 68 w 136"/>
                <a:gd name="T99" fmla="*/ 0 h 136"/>
                <a:gd name="T100" fmla="*/ 42 w 136"/>
                <a:gd name="T101" fmla="*/ 54 h 136"/>
                <a:gd name="T102" fmla="*/ 42 w 136"/>
                <a:gd name="T103" fmla="*/ 54 h 136"/>
                <a:gd name="T104" fmla="*/ 44 w 136"/>
                <a:gd name="T105" fmla="*/ 44 h 136"/>
                <a:gd name="T106" fmla="*/ 50 w 136"/>
                <a:gd name="T107" fmla="*/ 36 h 136"/>
                <a:gd name="T108" fmla="*/ 58 w 136"/>
                <a:gd name="T109" fmla="*/ 30 h 136"/>
                <a:gd name="T110" fmla="*/ 68 w 136"/>
                <a:gd name="T111" fmla="*/ 28 h 136"/>
                <a:gd name="T112" fmla="*/ 68 w 136"/>
                <a:gd name="T113" fmla="*/ 28 h 136"/>
                <a:gd name="T114" fmla="*/ 78 w 136"/>
                <a:gd name="T115" fmla="*/ 30 h 136"/>
                <a:gd name="T116" fmla="*/ 86 w 136"/>
                <a:gd name="T117" fmla="*/ 36 h 136"/>
                <a:gd name="T118" fmla="*/ 92 w 136"/>
                <a:gd name="T119" fmla="*/ 44 h 136"/>
                <a:gd name="T120" fmla="*/ 94 w 136"/>
                <a:gd name="T121" fmla="*/ 54 h 136"/>
                <a:gd name="T122" fmla="*/ 42 w 136"/>
                <a:gd name="T123" fmla="*/ 5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6" h="136">
                  <a:moveTo>
                    <a:pt x="68" y="0"/>
                  </a:moveTo>
                  <a:lnTo>
                    <a:pt x="68" y="0"/>
                  </a:lnTo>
                  <a:lnTo>
                    <a:pt x="56" y="2"/>
                  </a:lnTo>
                  <a:lnTo>
                    <a:pt x="42" y="6"/>
                  </a:lnTo>
                  <a:lnTo>
                    <a:pt x="30" y="12"/>
                  </a:lnTo>
                  <a:lnTo>
                    <a:pt x="20" y="20"/>
                  </a:lnTo>
                  <a:lnTo>
                    <a:pt x="12" y="30"/>
                  </a:lnTo>
                  <a:lnTo>
                    <a:pt x="6" y="40"/>
                  </a:lnTo>
                  <a:lnTo>
                    <a:pt x="2" y="54"/>
                  </a:lnTo>
                  <a:lnTo>
                    <a:pt x="0" y="68"/>
                  </a:lnTo>
                  <a:lnTo>
                    <a:pt x="0" y="68"/>
                  </a:lnTo>
                  <a:lnTo>
                    <a:pt x="2" y="82"/>
                  </a:lnTo>
                  <a:lnTo>
                    <a:pt x="6" y="96"/>
                  </a:lnTo>
                  <a:lnTo>
                    <a:pt x="12" y="108"/>
                  </a:lnTo>
                  <a:lnTo>
                    <a:pt x="20" y="118"/>
                  </a:lnTo>
                  <a:lnTo>
                    <a:pt x="30" y="126"/>
                  </a:lnTo>
                  <a:lnTo>
                    <a:pt x="42" y="130"/>
                  </a:lnTo>
                  <a:lnTo>
                    <a:pt x="54" y="134"/>
                  </a:lnTo>
                  <a:lnTo>
                    <a:pt x="70" y="136"/>
                  </a:lnTo>
                  <a:lnTo>
                    <a:pt x="70" y="136"/>
                  </a:lnTo>
                  <a:lnTo>
                    <a:pt x="80" y="134"/>
                  </a:lnTo>
                  <a:lnTo>
                    <a:pt x="90" y="134"/>
                  </a:lnTo>
                  <a:lnTo>
                    <a:pt x="100" y="130"/>
                  </a:lnTo>
                  <a:lnTo>
                    <a:pt x="110" y="126"/>
                  </a:lnTo>
                  <a:lnTo>
                    <a:pt x="118" y="120"/>
                  </a:lnTo>
                  <a:lnTo>
                    <a:pt x="124" y="112"/>
                  </a:lnTo>
                  <a:lnTo>
                    <a:pt x="130" y="104"/>
                  </a:lnTo>
                  <a:lnTo>
                    <a:pt x="134" y="94"/>
                  </a:lnTo>
                  <a:lnTo>
                    <a:pt x="94" y="94"/>
                  </a:lnTo>
                  <a:lnTo>
                    <a:pt x="94" y="94"/>
                  </a:lnTo>
                  <a:lnTo>
                    <a:pt x="90" y="100"/>
                  </a:lnTo>
                  <a:lnTo>
                    <a:pt x="84" y="104"/>
                  </a:lnTo>
                  <a:lnTo>
                    <a:pt x="78" y="106"/>
                  </a:lnTo>
                  <a:lnTo>
                    <a:pt x="70" y="108"/>
                  </a:lnTo>
                  <a:lnTo>
                    <a:pt x="70" y="108"/>
                  </a:lnTo>
                  <a:lnTo>
                    <a:pt x="58" y="106"/>
                  </a:lnTo>
                  <a:lnTo>
                    <a:pt x="50" y="100"/>
                  </a:lnTo>
                  <a:lnTo>
                    <a:pt x="44" y="90"/>
                  </a:lnTo>
                  <a:lnTo>
                    <a:pt x="42" y="78"/>
                  </a:lnTo>
                  <a:lnTo>
                    <a:pt x="136" y="78"/>
                  </a:lnTo>
                  <a:lnTo>
                    <a:pt x="136" y="78"/>
                  </a:lnTo>
                  <a:lnTo>
                    <a:pt x="134" y="62"/>
                  </a:lnTo>
                  <a:lnTo>
                    <a:pt x="132" y="48"/>
                  </a:lnTo>
                  <a:lnTo>
                    <a:pt x="128" y="34"/>
                  </a:lnTo>
                  <a:lnTo>
                    <a:pt x="120" y="24"/>
                  </a:lnTo>
                  <a:lnTo>
                    <a:pt x="110" y="14"/>
                  </a:lnTo>
                  <a:lnTo>
                    <a:pt x="98" y="6"/>
                  </a:lnTo>
                  <a:lnTo>
                    <a:pt x="84" y="2"/>
                  </a:lnTo>
                  <a:lnTo>
                    <a:pt x="68" y="0"/>
                  </a:lnTo>
                  <a:lnTo>
                    <a:pt x="68" y="0"/>
                  </a:lnTo>
                  <a:close/>
                  <a:moveTo>
                    <a:pt x="42" y="54"/>
                  </a:moveTo>
                  <a:lnTo>
                    <a:pt x="42" y="54"/>
                  </a:lnTo>
                  <a:lnTo>
                    <a:pt x="44" y="44"/>
                  </a:lnTo>
                  <a:lnTo>
                    <a:pt x="50" y="36"/>
                  </a:lnTo>
                  <a:lnTo>
                    <a:pt x="58" y="30"/>
                  </a:lnTo>
                  <a:lnTo>
                    <a:pt x="68" y="28"/>
                  </a:lnTo>
                  <a:lnTo>
                    <a:pt x="68" y="28"/>
                  </a:lnTo>
                  <a:lnTo>
                    <a:pt x="78" y="30"/>
                  </a:lnTo>
                  <a:lnTo>
                    <a:pt x="86" y="36"/>
                  </a:lnTo>
                  <a:lnTo>
                    <a:pt x="92" y="44"/>
                  </a:lnTo>
                  <a:lnTo>
                    <a:pt x="94" y="54"/>
                  </a:lnTo>
                  <a:lnTo>
                    <a:pt x="42"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3" name="Freeform 10"/>
            <p:cNvSpPr>
              <a:spLocks noEditPoints="1"/>
            </p:cNvSpPr>
            <p:nvPr/>
          </p:nvSpPr>
          <p:spPr bwMode="auto">
            <a:xfrm>
              <a:off x="736600" y="6276975"/>
              <a:ext cx="206375" cy="215900"/>
            </a:xfrm>
            <a:custGeom>
              <a:avLst/>
              <a:gdLst>
                <a:gd name="T0" fmla="*/ 124 w 130"/>
                <a:gd name="T1" fmla="*/ 44 h 136"/>
                <a:gd name="T2" fmla="*/ 120 w 130"/>
                <a:gd name="T3" fmla="*/ 22 h 136"/>
                <a:gd name="T4" fmla="*/ 106 w 130"/>
                <a:gd name="T5" fmla="*/ 8 h 136"/>
                <a:gd name="T6" fmla="*/ 88 w 130"/>
                <a:gd name="T7" fmla="*/ 2 h 136"/>
                <a:gd name="T8" fmla="*/ 66 w 130"/>
                <a:gd name="T9" fmla="*/ 0 h 136"/>
                <a:gd name="T10" fmla="*/ 34 w 130"/>
                <a:gd name="T11" fmla="*/ 6 h 136"/>
                <a:gd name="T12" fmla="*/ 24 w 130"/>
                <a:gd name="T13" fmla="*/ 10 h 136"/>
                <a:gd name="T14" fmla="*/ 10 w 130"/>
                <a:gd name="T15" fmla="*/ 22 h 136"/>
                <a:gd name="T16" fmla="*/ 4 w 130"/>
                <a:gd name="T17" fmla="*/ 44 h 136"/>
                <a:gd name="T18" fmla="*/ 44 w 130"/>
                <a:gd name="T19" fmla="*/ 44 h 136"/>
                <a:gd name="T20" fmla="*/ 50 w 130"/>
                <a:gd name="T21" fmla="*/ 32 h 136"/>
                <a:gd name="T22" fmla="*/ 64 w 130"/>
                <a:gd name="T23" fmla="*/ 28 h 136"/>
                <a:gd name="T24" fmla="*/ 72 w 130"/>
                <a:gd name="T25" fmla="*/ 28 h 136"/>
                <a:gd name="T26" fmla="*/ 82 w 130"/>
                <a:gd name="T27" fmla="*/ 34 h 136"/>
                <a:gd name="T28" fmla="*/ 84 w 130"/>
                <a:gd name="T29" fmla="*/ 40 h 136"/>
                <a:gd name="T30" fmla="*/ 82 w 130"/>
                <a:gd name="T31" fmla="*/ 50 h 136"/>
                <a:gd name="T32" fmla="*/ 74 w 130"/>
                <a:gd name="T33" fmla="*/ 52 h 136"/>
                <a:gd name="T34" fmla="*/ 50 w 130"/>
                <a:gd name="T35" fmla="*/ 56 h 136"/>
                <a:gd name="T36" fmla="*/ 26 w 130"/>
                <a:gd name="T37" fmla="*/ 62 h 136"/>
                <a:gd name="T38" fmla="*/ 8 w 130"/>
                <a:gd name="T39" fmla="*/ 74 h 136"/>
                <a:gd name="T40" fmla="*/ 0 w 130"/>
                <a:gd name="T41" fmla="*/ 96 h 136"/>
                <a:gd name="T42" fmla="*/ 0 w 130"/>
                <a:gd name="T43" fmla="*/ 106 h 136"/>
                <a:gd name="T44" fmla="*/ 6 w 130"/>
                <a:gd name="T45" fmla="*/ 120 h 136"/>
                <a:gd name="T46" fmla="*/ 18 w 130"/>
                <a:gd name="T47" fmla="*/ 130 h 136"/>
                <a:gd name="T48" fmla="*/ 34 w 130"/>
                <a:gd name="T49" fmla="*/ 134 h 136"/>
                <a:gd name="T50" fmla="*/ 44 w 130"/>
                <a:gd name="T51" fmla="*/ 136 h 136"/>
                <a:gd name="T52" fmla="*/ 66 w 130"/>
                <a:gd name="T53" fmla="*/ 132 h 136"/>
                <a:gd name="T54" fmla="*/ 86 w 130"/>
                <a:gd name="T55" fmla="*/ 120 h 136"/>
                <a:gd name="T56" fmla="*/ 88 w 130"/>
                <a:gd name="T57" fmla="*/ 132 h 136"/>
                <a:gd name="T58" fmla="*/ 130 w 130"/>
                <a:gd name="T59" fmla="*/ 132 h 136"/>
                <a:gd name="T60" fmla="*/ 126 w 130"/>
                <a:gd name="T61" fmla="*/ 116 h 136"/>
                <a:gd name="T62" fmla="*/ 124 w 130"/>
                <a:gd name="T63" fmla="*/ 44 h 136"/>
                <a:gd name="T64" fmla="*/ 58 w 130"/>
                <a:gd name="T65" fmla="*/ 110 h 136"/>
                <a:gd name="T66" fmla="*/ 46 w 130"/>
                <a:gd name="T67" fmla="*/ 106 h 136"/>
                <a:gd name="T68" fmla="*/ 42 w 130"/>
                <a:gd name="T69" fmla="*/ 96 h 136"/>
                <a:gd name="T70" fmla="*/ 42 w 130"/>
                <a:gd name="T71" fmla="*/ 88 h 136"/>
                <a:gd name="T72" fmla="*/ 52 w 130"/>
                <a:gd name="T73" fmla="*/ 82 h 136"/>
                <a:gd name="T74" fmla="*/ 58 w 130"/>
                <a:gd name="T75" fmla="*/ 78 h 136"/>
                <a:gd name="T76" fmla="*/ 80 w 130"/>
                <a:gd name="T77" fmla="*/ 74 h 136"/>
                <a:gd name="T78" fmla="*/ 84 w 130"/>
                <a:gd name="T79" fmla="*/ 72 h 136"/>
                <a:gd name="T80" fmla="*/ 82 w 130"/>
                <a:gd name="T81" fmla="*/ 96 h 136"/>
                <a:gd name="T82" fmla="*/ 76 w 130"/>
                <a:gd name="T83" fmla="*/ 104 h 136"/>
                <a:gd name="T84" fmla="*/ 66 w 130"/>
                <a:gd name="T85" fmla="*/ 110 h 136"/>
                <a:gd name="T86" fmla="*/ 58 w 130"/>
                <a:gd name="T87" fmla="*/ 11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0" h="136">
                  <a:moveTo>
                    <a:pt x="124" y="44"/>
                  </a:moveTo>
                  <a:lnTo>
                    <a:pt x="124" y="44"/>
                  </a:lnTo>
                  <a:lnTo>
                    <a:pt x="124" y="32"/>
                  </a:lnTo>
                  <a:lnTo>
                    <a:pt x="120" y="22"/>
                  </a:lnTo>
                  <a:lnTo>
                    <a:pt x="114" y="14"/>
                  </a:lnTo>
                  <a:lnTo>
                    <a:pt x="106" y="8"/>
                  </a:lnTo>
                  <a:lnTo>
                    <a:pt x="98" y="4"/>
                  </a:lnTo>
                  <a:lnTo>
                    <a:pt x="88" y="2"/>
                  </a:lnTo>
                  <a:lnTo>
                    <a:pt x="66" y="0"/>
                  </a:lnTo>
                  <a:lnTo>
                    <a:pt x="66" y="0"/>
                  </a:lnTo>
                  <a:lnTo>
                    <a:pt x="44" y="2"/>
                  </a:lnTo>
                  <a:lnTo>
                    <a:pt x="34" y="6"/>
                  </a:lnTo>
                  <a:lnTo>
                    <a:pt x="24" y="10"/>
                  </a:lnTo>
                  <a:lnTo>
                    <a:pt x="24" y="10"/>
                  </a:lnTo>
                  <a:lnTo>
                    <a:pt x="16" y="16"/>
                  </a:lnTo>
                  <a:lnTo>
                    <a:pt x="10" y="22"/>
                  </a:lnTo>
                  <a:lnTo>
                    <a:pt x="6" y="32"/>
                  </a:lnTo>
                  <a:lnTo>
                    <a:pt x="4" y="44"/>
                  </a:lnTo>
                  <a:lnTo>
                    <a:pt x="44" y="44"/>
                  </a:lnTo>
                  <a:lnTo>
                    <a:pt x="44" y="44"/>
                  </a:lnTo>
                  <a:lnTo>
                    <a:pt x="46" y="36"/>
                  </a:lnTo>
                  <a:lnTo>
                    <a:pt x="50" y="32"/>
                  </a:lnTo>
                  <a:lnTo>
                    <a:pt x="56" y="28"/>
                  </a:lnTo>
                  <a:lnTo>
                    <a:pt x="64" y="28"/>
                  </a:lnTo>
                  <a:lnTo>
                    <a:pt x="64" y="28"/>
                  </a:lnTo>
                  <a:lnTo>
                    <a:pt x="72" y="28"/>
                  </a:lnTo>
                  <a:lnTo>
                    <a:pt x="78" y="30"/>
                  </a:lnTo>
                  <a:lnTo>
                    <a:pt x="82" y="34"/>
                  </a:lnTo>
                  <a:lnTo>
                    <a:pt x="84" y="40"/>
                  </a:lnTo>
                  <a:lnTo>
                    <a:pt x="84" y="40"/>
                  </a:lnTo>
                  <a:lnTo>
                    <a:pt x="84" y="46"/>
                  </a:lnTo>
                  <a:lnTo>
                    <a:pt x="82" y="50"/>
                  </a:lnTo>
                  <a:lnTo>
                    <a:pt x="78" y="52"/>
                  </a:lnTo>
                  <a:lnTo>
                    <a:pt x="74" y="52"/>
                  </a:lnTo>
                  <a:lnTo>
                    <a:pt x="74" y="52"/>
                  </a:lnTo>
                  <a:lnTo>
                    <a:pt x="50" y="56"/>
                  </a:lnTo>
                  <a:lnTo>
                    <a:pt x="38" y="58"/>
                  </a:lnTo>
                  <a:lnTo>
                    <a:pt x="26" y="62"/>
                  </a:lnTo>
                  <a:lnTo>
                    <a:pt x="16" y="66"/>
                  </a:lnTo>
                  <a:lnTo>
                    <a:pt x="8" y="74"/>
                  </a:lnTo>
                  <a:lnTo>
                    <a:pt x="2" y="84"/>
                  </a:lnTo>
                  <a:lnTo>
                    <a:pt x="0" y="96"/>
                  </a:lnTo>
                  <a:lnTo>
                    <a:pt x="0" y="96"/>
                  </a:lnTo>
                  <a:lnTo>
                    <a:pt x="0" y="106"/>
                  </a:lnTo>
                  <a:lnTo>
                    <a:pt x="2" y="114"/>
                  </a:lnTo>
                  <a:lnTo>
                    <a:pt x="6" y="120"/>
                  </a:lnTo>
                  <a:lnTo>
                    <a:pt x="12" y="126"/>
                  </a:lnTo>
                  <a:lnTo>
                    <a:pt x="18" y="130"/>
                  </a:lnTo>
                  <a:lnTo>
                    <a:pt x="26" y="134"/>
                  </a:lnTo>
                  <a:lnTo>
                    <a:pt x="34" y="134"/>
                  </a:lnTo>
                  <a:lnTo>
                    <a:pt x="44" y="136"/>
                  </a:lnTo>
                  <a:lnTo>
                    <a:pt x="44" y="136"/>
                  </a:lnTo>
                  <a:lnTo>
                    <a:pt x="54" y="134"/>
                  </a:lnTo>
                  <a:lnTo>
                    <a:pt x="66" y="132"/>
                  </a:lnTo>
                  <a:lnTo>
                    <a:pt x="76" y="128"/>
                  </a:lnTo>
                  <a:lnTo>
                    <a:pt x="86" y="120"/>
                  </a:lnTo>
                  <a:lnTo>
                    <a:pt x="86" y="120"/>
                  </a:lnTo>
                  <a:lnTo>
                    <a:pt x="88" y="132"/>
                  </a:lnTo>
                  <a:lnTo>
                    <a:pt x="130" y="132"/>
                  </a:lnTo>
                  <a:lnTo>
                    <a:pt x="130" y="132"/>
                  </a:lnTo>
                  <a:lnTo>
                    <a:pt x="126" y="124"/>
                  </a:lnTo>
                  <a:lnTo>
                    <a:pt x="126" y="116"/>
                  </a:lnTo>
                  <a:lnTo>
                    <a:pt x="124" y="100"/>
                  </a:lnTo>
                  <a:lnTo>
                    <a:pt x="124" y="44"/>
                  </a:lnTo>
                  <a:close/>
                  <a:moveTo>
                    <a:pt x="58" y="110"/>
                  </a:moveTo>
                  <a:lnTo>
                    <a:pt x="58" y="110"/>
                  </a:lnTo>
                  <a:lnTo>
                    <a:pt x="52" y="108"/>
                  </a:lnTo>
                  <a:lnTo>
                    <a:pt x="46" y="106"/>
                  </a:lnTo>
                  <a:lnTo>
                    <a:pt x="42" y="102"/>
                  </a:lnTo>
                  <a:lnTo>
                    <a:pt x="42" y="96"/>
                  </a:lnTo>
                  <a:lnTo>
                    <a:pt x="42" y="96"/>
                  </a:lnTo>
                  <a:lnTo>
                    <a:pt x="42" y="88"/>
                  </a:lnTo>
                  <a:lnTo>
                    <a:pt x="46" y="84"/>
                  </a:lnTo>
                  <a:lnTo>
                    <a:pt x="52" y="82"/>
                  </a:lnTo>
                  <a:lnTo>
                    <a:pt x="58" y="78"/>
                  </a:lnTo>
                  <a:lnTo>
                    <a:pt x="58" y="78"/>
                  </a:lnTo>
                  <a:lnTo>
                    <a:pt x="72" y="76"/>
                  </a:lnTo>
                  <a:lnTo>
                    <a:pt x="80" y="74"/>
                  </a:lnTo>
                  <a:lnTo>
                    <a:pt x="84" y="72"/>
                  </a:lnTo>
                  <a:lnTo>
                    <a:pt x="84" y="72"/>
                  </a:lnTo>
                  <a:lnTo>
                    <a:pt x="84" y="90"/>
                  </a:lnTo>
                  <a:lnTo>
                    <a:pt x="82" y="96"/>
                  </a:lnTo>
                  <a:lnTo>
                    <a:pt x="80" y="100"/>
                  </a:lnTo>
                  <a:lnTo>
                    <a:pt x="76" y="104"/>
                  </a:lnTo>
                  <a:lnTo>
                    <a:pt x="72" y="108"/>
                  </a:lnTo>
                  <a:lnTo>
                    <a:pt x="66" y="110"/>
                  </a:lnTo>
                  <a:lnTo>
                    <a:pt x="58" y="110"/>
                  </a:lnTo>
                  <a:lnTo>
                    <a:pt x="58"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5" name="Freeform 12"/>
            <p:cNvSpPr>
              <a:spLocks/>
            </p:cNvSpPr>
            <p:nvPr/>
          </p:nvSpPr>
          <p:spPr bwMode="auto">
            <a:xfrm>
              <a:off x="1057275" y="6223000"/>
              <a:ext cx="139700" cy="266700"/>
            </a:xfrm>
            <a:custGeom>
              <a:avLst/>
              <a:gdLst>
                <a:gd name="T0" fmla="*/ 62 w 88"/>
                <a:gd name="T1" fmla="*/ 0 h 168"/>
                <a:gd name="T2" fmla="*/ 20 w 88"/>
                <a:gd name="T3" fmla="*/ 0 h 168"/>
                <a:gd name="T4" fmla="*/ 20 w 88"/>
                <a:gd name="T5" fmla="*/ 38 h 168"/>
                <a:gd name="T6" fmla="*/ 0 w 88"/>
                <a:gd name="T7" fmla="*/ 38 h 168"/>
                <a:gd name="T8" fmla="*/ 0 w 88"/>
                <a:gd name="T9" fmla="*/ 66 h 168"/>
                <a:gd name="T10" fmla="*/ 20 w 88"/>
                <a:gd name="T11" fmla="*/ 66 h 168"/>
                <a:gd name="T12" fmla="*/ 20 w 88"/>
                <a:gd name="T13" fmla="*/ 122 h 168"/>
                <a:gd name="T14" fmla="*/ 20 w 88"/>
                <a:gd name="T15" fmla="*/ 122 h 168"/>
                <a:gd name="T16" fmla="*/ 20 w 88"/>
                <a:gd name="T17" fmla="*/ 134 h 168"/>
                <a:gd name="T18" fmla="*/ 22 w 88"/>
                <a:gd name="T19" fmla="*/ 144 h 168"/>
                <a:gd name="T20" fmla="*/ 26 w 88"/>
                <a:gd name="T21" fmla="*/ 152 h 168"/>
                <a:gd name="T22" fmla="*/ 30 w 88"/>
                <a:gd name="T23" fmla="*/ 158 h 168"/>
                <a:gd name="T24" fmla="*/ 36 w 88"/>
                <a:gd name="T25" fmla="*/ 162 h 168"/>
                <a:gd name="T26" fmla="*/ 44 w 88"/>
                <a:gd name="T27" fmla="*/ 164 h 168"/>
                <a:gd name="T28" fmla="*/ 54 w 88"/>
                <a:gd name="T29" fmla="*/ 166 h 168"/>
                <a:gd name="T30" fmla="*/ 66 w 88"/>
                <a:gd name="T31" fmla="*/ 168 h 168"/>
                <a:gd name="T32" fmla="*/ 66 w 88"/>
                <a:gd name="T33" fmla="*/ 168 h 168"/>
                <a:gd name="T34" fmla="*/ 88 w 88"/>
                <a:gd name="T35" fmla="*/ 166 h 168"/>
                <a:gd name="T36" fmla="*/ 88 w 88"/>
                <a:gd name="T37" fmla="*/ 136 h 168"/>
                <a:gd name="T38" fmla="*/ 88 w 88"/>
                <a:gd name="T39" fmla="*/ 136 h 168"/>
                <a:gd name="T40" fmla="*/ 78 w 88"/>
                <a:gd name="T41" fmla="*/ 136 h 168"/>
                <a:gd name="T42" fmla="*/ 78 w 88"/>
                <a:gd name="T43" fmla="*/ 136 h 168"/>
                <a:gd name="T44" fmla="*/ 72 w 88"/>
                <a:gd name="T45" fmla="*/ 136 h 168"/>
                <a:gd name="T46" fmla="*/ 66 w 88"/>
                <a:gd name="T47" fmla="*/ 134 h 168"/>
                <a:gd name="T48" fmla="*/ 64 w 88"/>
                <a:gd name="T49" fmla="*/ 130 h 168"/>
                <a:gd name="T50" fmla="*/ 62 w 88"/>
                <a:gd name="T51" fmla="*/ 124 h 168"/>
                <a:gd name="T52" fmla="*/ 62 w 88"/>
                <a:gd name="T53" fmla="*/ 66 h 168"/>
                <a:gd name="T54" fmla="*/ 88 w 88"/>
                <a:gd name="T55" fmla="*/ 66 h 168"/>
                <a:gd name="T56" fmla="*/ 88 w 88"/>
                <a:gd name="T57" fmla="*/ 38 h 168"/>
                <a:gd name="T58" fmla="*/ 62 w 88"/>
                <a:gd name="T59" fmla="*/ 38 h 168"/>
                <a:gd name="T60" fmla="*/ 62 w 88"/>
                <a:gd name="T6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68">
                  <a:moveTo>
                    <a:pt x="62" y="0"/>
                  </a:moveTo>
                  <a:lnTo>
                    <a:pt x="20" y="0"/>
                  </a:lnTo>
                  <a:lnTo>
                    <a:pt x="20" y="38"/>
                  </a:lnTo>
                  <a:lnTo>
                    <a:pt x="0" y="38"/>
                  </a:lnTo>
                  <a:lnTo>
                    <a:pt x="0" y="66"/>
                  </a:lnTo>
                  <a:lnTo>
                    <a:pt x="20" y="66"/>
                  </a:lnTo>
                  <a:lnTo>
                    <a:pt x="20" y="122"/>
                  </a:lnTo>
                  <a:lnTo>
                    <a:pt x="20" y="122"/>
                  </a:lnTo>
                  <a:lnTo>
                    <a:pt x="20" y="134"/>
                  </a:lnTo>
                  <a:lnTo>
                    <a:pt x="22" y="144"/>
                  </a:lnTo>
                  <a:lnTo>
                    <a:pt x="26" y="152"/>
                  </a:lnTo>
                  <a:lnTo>
                    <a:pt x="30" y="158"/>
                  </a:lnTo>
                  <a:lnTo>
                    <a:pt x="36" y="162"/>
                  </a:lnTo>
                  <a:lnTo>
                    <a:pt x="44" y="164"/>
                  </a:lnTo>
                  <a:lnTo>
                    <a:pt x="54" y="166"/>
                  </a:lnTo>
                  <a:lnTo>
                    <a:pt x="66" y="168"/>
                  </a:lnTo>
                  <a:lnTo>
                    <a:pt x="66" y="168"/>
                  </a:lnTo>
                  <a:lnTo>
                    <a:pt x="88" y="166"/>
                  </a:lnTo>
                  <a:lnTo>
                    <a:pt x="88" y="136"/>
                  </a:lnTo>
                  <a:lnTo>
                    <a:pt x="88" y="136"/>
                  </a:lnTo>
                  <a:lnTo>
                    <a:pt x="78" y="136"/>
                  </a:lnTo>
                  <a:lnTo>
                    <a:pt x="78" y="136"/>
                  </a:lnTo>
                  <a:lnTo>
                    <a:pt x="72" y="136"/>
                  </a:lnTo>
                  <a:lnTo>
                    <a:pt x="66" y="134"/>
                  </a:lnTo>
                  <a:lnTo>
                    <a:pt x="64" y="130"/>
                  </a:lnTo>
                  <a:lnTo>
                    <a:pt x="62" y="124"/>
                  </a:lnTo>
                  <a:lnTo>
                    <a:pt x="62" y="66"/>
                  </a:lnTo>
                  <a:lnTo>
                    <a:pt x="88" y="66"/>
                  </a:lnTo>
                  <a:lnTo>
                    <a:pt x="88" y="38"/>
                  </a:lnTo>
                  <a:lnTo>
                    <a:pt x="62" y="38"/>
                  </a:ln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6" name="Freeform 13"/>
            <p:cNvSpPr>
              <a:spLocks/>
            </p:cNvSpPr>
            <p:nvPr/>
          </p:nvSpPr>
          <p:spPr bwMode="auto">
            <a:xfrm>
              <a:off x="1216025" y="6207125"/>
              <a:ext cx="203200" cy="279400"/>
            </a:xfrm>
            <a:custGeom>
              <a:avLst/>
              <a:gdLst>
                <a:gd name="T0" fmla="*/ 82 w 128"/>
                <a:gd name="T1" fmla="*/ 44 h 176"/>
                <a:gd name="T2" fmla="*/ 82 w 128"/>
                <a:gd name="T3" fmla="*/ 44 h 176"/>
                <a:gd name="T4" fmla="*/ 70 w 128"/>
                <a:gd name="T5" fmla="*/ 46 h 176"/>
                <a:gd name="T6" fmla="*/ 60 w 128"/>
                <a:gd name="T7" fmla="*/ 50 h 176"/>
                <a:gd name="T8" fmla="*/ 50 w 128"/>
                <a:gd name="T9" fmla="*/ 56 h 176"/>
                <a:gd name="T10" fmla="*/ 44 w 128"/>
                <a:gd name="T11" fmla="*/ 66 h 176"/>
                <a:gd name="T12" fmla="*/ 42 w 128"/>
                <a:gd name="T13" fmla="*/ 66 h 176"/>
                <a:gd name="T14" fmla="*/ 42 w 128"/>
                <a:gd name="T15" fmla="*/ 0 h 176"/>
                <a:gd name="T16" fmla="*/ 0 w 128"/>
                <a:gd name="T17" fmla="*/ 0 h 176"/>
                <a:gd name="T18" fmla="*/ 0 w 128"/>
                <a:gd name="T19" fmla="*/ 176 h 176"/>
                <a:gd name="T20" fmla="*/ 42 w 128"/>
                <a:gd name="T21" fmla="*/ 176 h 176"/>
                <a:gd name="T22" fmla="*/ 42 w 128"/>
                <a:gd name="T23" fmla="*/ 106 h 176"/>
                <a:gd name="T24" fmla="*/ 42 w 128"/>
                <a:gd name="T25" fmla="*/ 106 h 176"/>
                <a:gd name="T26" fmla="*/ 44 w 128"/>
                <a:gd name="T27" fmla="*/ 96 h 176"/>
                <a:gd name="T28" fmla="*/ 48 w 128"/>
                <a:gd name="T29" fmla="*/ 88 h 176"/>
                <a:gd name="T30" fmla="*/ 56 w 128"/>
                <a:gd name="T31" fmla="*/ 82 h 176"/>
                <a:gd name="T32" fmla="*/ 60 w 128"/>
                <a:gd name="T33" fmla="*/ 80 h 176"/>
                <a:gd name="T34" fmla="*/ 66 w 128"/>
                <a:gd name="T35" fmla="*/ 78 h 176"/>
                <a:gd name="T36" fmla="*/ 66 w 128"/>
                <a:gd name="T37" fmla="*/ 78 h 176"/>
                <a:gd name="T38" fmla="*/ 72 w 128"/>
                <a:gd name="T39" fmla="*/ 80 h 176"/>
                <a:gd name="T40" fmla="*/ 78 w 128"/>
                <a:gd name="T41" fmla="*/ 82 h 176"/>
                <a:gd name="T42" fmla="*/ 82 w 128"/>
                <a:gd name="T43" fmla="*/ 86 h 176"/>
                <a:gd name="T44" fmla="*/ 84 w 128"/>
                <a:gd name="T45" fmla="*/ 90 h 176"/>
                <a:gd name="T46" fmla="*/ 86 w 128"/>
                <a:gd name="T47" fmla="*/ 102 h 176"/>
                <a:gd name="T48" fmla="*/ 86 w 128"/>
                <a:gd name="T49" fmla="*/ 114 h 176"/>
                <a:gd name="T50" fmla="*/ 86 w 128"/>
                <a:gd name="T51" fmla="*/ 176 h 176"/>
                <a:gd name="T52" fmla="*/ 128 w 128"/>
                <a:gd name="T53" fmla="*/ 176 h 176"/>
                <a:gd name="T54" fmla="*/ 128 w 128"/>
                <a:gd name="T55" fmla="*/ 94 h 176"/>
                <a:gd name="T56" fmla="*/ 128 w 128"/>
                <a:gd name="T57" fmla="*/ 94 h 176"/>
                <a:gd name="T58" fmla="*/ 126 w 128"/>
                <a:gd name="T59" fmla="*/ 78 h 176"/>
                <a:gd name="T60" fmla="*/ 124 w 128"/>
                <a:gd name="T61" fmla="*/ 70 h 176"/>
                <a:gd name="T62" fmla="*/ 120 w 128"/>
                <a:gd name="T63" fmla="*/ 62 h 176"/>
                <a:gd name="T64" fmla="*/ 116 w 128"/>
                <a:gd name="T65" fmla="*/ 56 h 176"/>
                <a:gd name="T66" fmla="*/ 108 w 128"/>
                <a:gd name="T67" fmla="*/ 50 h 176"/>
                <a:gd name="T68" fmla="*/ 96 w 128"/>
                <a:gd name="T69" fmla="*/ 46 h 176"/>
                <a:gd name="T70" fmla="*/ 82 w 128"/>
                <a:gd name="T71" fmla="*/ 44 h 176"/>
                <a:gd name="T72" fmla="*/ 82 w 128"/>
                <a:gd name="T73" fmla="*/ 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76">
                  <a:moveTo>
                    <a:pt x="82" y="44"/>
                  </a:moveTo>
                  <a:lnTo>
                    <a:pt x="82" y="44"/>
                  </a:lnTo>
                  <a:lnTo>
                    <a:pt x="70" y="46"/>
                  </a:lnTo>
                  <a:lnTo>
                    <a:pt x="60" y="50"/>
                  </a:lnTo>
                  <a:lnTo>
                    <a:pt x="50" y="56"/>
                  </a:lnTo>
                  <a:lnTo>
                    <a:pt x="44" y="66"/>
                  </a:lnTo>
                  <a:lnTo>
                    <a:pt x="42" y="66"/>
                  </a:lnTo>
                  <a:lnTo>
                    <a:pt x="42" y="0"/>
                  </a:lnTo>
                  <a:lnTo>
                    <a:pt x="0" y="0"/>
                  </a:lnTo>
                  <a:lnTo>
                    <a:pt x="0" y="176"/>
                  </a:lnTo>
                  <a:lnTo>
                    <a:pt x="42" y="176"/>
                  </a:lnTo>
                  <a:lnTo>
                    <a:pt x="42" y="106"/>
                  </a:lnTo>
                  <a:lnTo>
                    <a:pt x="42" y="106"/>
                  </a:lnTo>
                  <a:lnTo>
                    <a:pt x="44" y="96"/>
                  </a:lnTo>
                  <a:lnTo>
                    <a:pt x="48" y="88"/>
                  </a:lnTo>
                  <a:lnTo>
                    <a:pt x="56" y="82"/>
                  </a:lnTo>
                  <a:lnTo>
                    <a:pt x="60" y="80"/>
                  </a:lnTo>
                  <a:lnTo>
                    <a:pt x="66" y="78"/>
                  </a:lnTo>
                  <a:lnTo>
                    <a:pt x="66" y="78"/>
                  </a:lnTo>
                  <a:lnTo>
                    <a:pt x="72" y="80"/>
                  </a:lnTo>
                  <a:lnTo>
                    <a:pt x="78" y="82"/>
                  </a:lnTo>
                  <a:lnTo>
                    <a:pt x="82" y="86"/>
                  </a:lnTo>
                  <a:lnTo>
                    <a:pt x="84" y="90"/>
                  </a:lnTo>
                  <a:lnTo>
                    <a:pt x="86" y="102"/>
                  </a:lnTo>
                  <a:lnTo>
                    <a:pt x="86" y="114"/>
                  </a:lnTo>
                  <a:lnTo>
                    <a:pt x="86" y="176"/>
                  </a:lnTo>
                  <a:lnTo>
                    <a:pt x="128" y="176"/>
                  </a:lnTo>
                  <a:lnTo>
                    <a:pt x="128" y="94"/>
                  </a:lnTo>
                  <a:lnTo>
                    <a:pt x="128" y="94"/>
                  </a:lnTo>
                  <a:lnTo>
                    <a:pt x="126" y="78"/>
                  </a:lnTo>
                  <a:lnTo>
                    <a:pt x="124" y="70"/>
                  </a:lnTo>
                  <a:lnTo>
                    <a:pt x="120" y="62"/>
                  </a:lnTo>
                  <a:lnTo>
                    <a:pt x="116" y="56"/>
                  </a:lnTo>
                  <a:lnTo>
                    <a:pt x="108" y="50"/>
                  </a:lnTo>
                  <a:lnTo>
                    <a:pt x="96" y="46"/>
                  </a:lnTo>
                  <a:lnTo>
                    <a:pt x="82" y="44"/>
                  </a:lnTo>
                  <a:lnTo>
                    <a:pt x="82"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7" name="Freeform 14"/>
            <p:cNvSpPr>
              <a:spLocks/>
            </p:cNvSpPr>
            <p:nvPr/>
          </p:nvSpPr>
          <p:spPr bwMode="auto">
            <a:xfrm>
              <a:off x="3479800" y="4943475"/>
              <a:ext cx="50800" cy="57150"/>
            </a:xfrm>
            <a:custGeom>
              <a:avLst/>
              <a:gdLst>
                <a:gd name="T0" fmla="*/ 12 w 32"/>
                <a:gd name="T1" fmla="*/ 36 h 36"/>
                <a:gd name="T2" fmla="*/ 18 w 32"/>
                <a:gd name="T3" fmla="*/ 36 h 36"/>
                <a:gd name="T4" fmla="*/ 18 w 32"/>
                <a:gd name="T5" fmla="*/ 6 h 36"/>
                <a:gd name="T6" fmla="*/ 32 w 32"/>
                <a:gd name="T7" fmla="*/ 6 h 36"/>
                <a:gd name="T8" fmla="*/ 32 w 32"/>
                <a:gd name="T9" fmla="*/ 0 h 36"/>
                <a:gd name="T10" fmla="*/ 0 w 32"/>
                <a:gd name="T11" fmla="*/ 0 h 36"/>
                <a:gd name="T12" fmla="*/ 0 w 32"/>
                <a:gd name="T13" fmla="*/ 6 h 36"/>
                <a:gd name="T14" fmla="*/ 12 w 32"/>
                <a:gd name="T15" fmla="*/ 6 h 36"/>
                <a:gd name="T16" fmla="*/ 12 w 32"/>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12" y="36"/>
                  </a:moveTo>
                  <a:lnTo>
                    <a:pt x="18" y="36"/>
                  </a:lnTo>
                  <a:lnTo>
                    <a:pt x="18" y="6"/>
                  </a:lnTo>
                  <a:lnTo>
                    <a:pt x="32" y="6"/>
                  </a:lnTo>
                  <a:lnTo>
                    <a:pt x="32" y="0"/>
                  </a:lnTo>
                  <a:lnTo>
                    <a:pt x="0" y="0"/>
                  </a:lnTo>
                  <a:lnTo>
                    <a:pt x="0" y="6"/>
                  </a:lnTo>
                  <a:lnTo>
                    <a:pt x="12" y="6"/>
                  </a:lnTo>
                  <a:lnTo>
                    <a:pt x="1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8" name="Freeform 15"/>
            <p:cNvSpPr>
              <a:spLocks/>
            </p:cNvSpPr>
            <p:nvPr/>
          </p:nvSpPr>
          <p:spPr bwMode="auto">
            <a:xfrm>
              <a:off x="3540125" y="4943475"/>
              <a:ext cx="63500" cy="57150"/>
            </a:xfrm>
            <a:custGeom>
              <a:avLst/>
              <a:gdLst>
                <a:gd name="T0" fmla="*/ 6 w 40"/>
                <a:gd name="T1" fmla="*/ 6 h 36"/>
                <a:gd name="T2" fmla="*/ 18 w 40"/>
                <a:gd name="T3" fmla="*/ 36 h 36"/>
                <a:gd name="T4" fmla="*/ 24 w 40"/>
                <a:gd name="T5" fmla="*/ 36 h 36"/>
                <a:gd name="T6" fmla="*/ 34 w 40"/>
                <a:gd name="T7" fmla="*/ 6 h 36"/>
                <a:gd name="T8" fmla="*/ 34 w 40"/>
                <a:gd name="T9" fmla="*/ 36 h 36"/>
                <a:gd name="T10" fmla="*/ 40 w 40"/>
                <a:gd name="T11" fmla="*/ 36 h 36"/>
                <a:gd name="T12" fmla="*/ 40 w 40"/>
                <a:gd name="T13" fmla="*/ 0 h 36"/>
                <a:gd name="T14" fmla="*/ 30 w 40"/>
                <a:gd name="T15" fmla="*/ 0 h 36"/>
                <a:gd name="T16" fmla="*/ 20 w 40"/>
                <a:gd name="T17" fmla="*/ 26 h 36"/>
                <a:gd name="T18" fmla="*/ 10 w 40"/>
                <a:gd name="T19" fmla="*/ 0 h 36"/>
                <a:gd name="T20" fmla="*/ 0 w 40"/>
                <a:gd name="T21" fmla="*/ 0 h 36"/>
                <a:gd name="T22" fmla="*/ 0 w 40"/>
                <a:gd name="T23" fmla="*/ 36 h 36"/>
                <a:gd name="T24" fmla="*/ 6 w 40"/>
                <a:gd name="T25" fmla="*/ 36 h 36"/>
                <a:gd name="T26" fmla="*/ 6 w 40"/>
                <a:gd name="T27"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36">
                  <a:moveTo>
                    <a:pt x="6" y="6"/>
                  </a:moveTo>
                  <a:lnTo>
                    <a:pt x="18" y="36"/>
                  </a:lnTo>
                  <a:lnTo>
                    <a:pt x="24" y="36"/>
                  </a:lnTo>
                  <a:lnTo>
                    <a:pt x="34" y="6"/>
                  </a:lnTo>
                  <a:lnTo>
                    <a:pt x="34" y="36"/>
                  </a:lnTo>
                  <a:lnTo>
                    <a:pt x="40" y="36"/>
                  </a:lnTo>
                  <a:lnTo>
                    <a:pt x="40" y="0"/>
                  </a:lnTo>
                  <a:lnTo>
                    <a:pt x="30" y="0"/>
                  </a:lnTo>
                  <a:lnTo>
                    <a:pt x="20" y="26"/>
                  </a:lnTo>
                  <a:lnTo>
                    <a:pt x="10" y="0"/>
                  </a:lnTo>
                  <a:lnTo>
                    <a:pt x="0" y="0"/>
                  </a:lnTo>
                  <a:lnTo>
                    <a:pt x="0" y="36"/>
                  </a:lnTo>
                  <a:lnTo>
                    <a:pt x="6" y="36"/>
                  </a:lnTo>
                  <a:lnTo>
                    <a:pt x="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Tree>
    <p:extLst>
      <p:ext uri="{BB962C8B-B14F-4D97-AF65-F5344CB8AC3E}">
        <p14:creationId xmlns:p14="http://schemas.microsoft.com/office/powerpoint/2010/main" val="4240838881"/>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4"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Tree>
    <p:extLst>
      <p:ext uri="{BB962C8B-B14F-4D97-AF65-F5344CB8AC3E}">
        <p14:creationId xmlns:p14="http://schemas.microsoft.com/office/powerpoint/2010/main" val="24002477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541067-E0C0-4CAE-A50F-8CD15A79BD9D}" type="datetimeFigureOut">
              <a:rPr lang="en-US" smtClean="0">
                <a:solidFill>
                  <a:prstClr val="black">
                    <a:tint val="75000"/>
                  </a:prstClr>
                </a:solidFill>
              </a:rPr>
              <a:pPr/>
              <a:t>6/22/2017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30DD0E2-39CE-4E52-A036-31FB2A1114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12060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541067-E0C0-4CAE-A50F-8CD15A79BD9D}" type="datetimeFigureOut">
              <a:rPr lang="en-US" smtClean="0">
                <a:solidFill>
                  <a:prstClr val="black">
                    <a:tint val="75000"/>
                  </a:prstClr>
                </a:solidFill>
              </a:rPr>
              <a:pPr/>
              <a:t>6/22/2017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30DD0E2-39CE-4E52-A036-31FB2A1114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51539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541067-E0C0-4CAE-A50F-8CD15A79BD9D}" type="datetimeFigureOut">
              <a:rPr lang="en-US" smtClean="0">
                <a:solidFill>
                  <a:prstClr val="black">
                    <a:tint val="75000"/>
                  </a:prstClr>
                </a:solidFill>
              </a:rPr>
              <a:pPr/>
              <a:t>6/22/2017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30DD0E2-39CE-4E52-A036-31FB2A1114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96034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541067-E0C0-4CAE-A50F-8CD15A79BD9D}" type="datetimeFigureOut">
              <a:rPr lang="en-US" smtClean="0">
                <a:solidFill>
                  <a:prstClr val="black">
                    <a:tint val="75000"/>
                  </a:prstClr>
                </a:solidFill>
              </a:rPr>
              <a:pPr/>
              <a:t>6/22/2017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30DD0E2-39CE-4E52-A036-31FB2A1114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215195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541067-E0C0-4CAE-A50F-8CD15A79BD9D}" type="datetimeFigureOut">
              <a:rPr lang="en-US" smtClean="0">
                <a:solidFill>
                  <a:prstClr val="black">
                    <a:tint val="75000"/>
                  </a:prstClr>
                </a:solidFill>
              </a:rPr>
              <a:pPr/>
              <a:t>6/22/2017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30DD0E2-39CE-4E52-A036-31FB2A1114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958253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541067-E0C0-4CAE-A50F-8CD15A79BD9D}" type="datetimeFigureOut">
              <a:rPr lang="en-US" smtClean="0">
                <a:solidFill>
                  <a:prstClr val="black">
                    <a:tint val="75000"/>
                  </a:prstClr>
                </a:solidFill>
              </a:rPr>
              <a:pPr/>
              <a:t>6/22/2017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30DD0E2-39CE-4E52-A036-31FB2A1114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27858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1067-E0C0-4CAE-A50F-8CD15A79BD9D}" type="datetimeFigureOut">
              <a:rPr lang="en-US" smtClean="0">
                <a:solidFill>
                  <a:prstClr val="black">
                    <a:tint val="75000"/>
                  </a:prstClr>
                </a:solidFill>
              </a:rPr>
              <a:pPr/>
              <a:t>6/22/2017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30DD0E2-39CE-4E52-A036-31FB2A1114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88997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541067-E0C0-4CAE-A50F-8CD15A79BD9D}" type="datetimeFigureOut">
              <a:rPr lang="en-US" smtClean="0">
                <a:solidFill>
                  <a:prstClr val="black">
                    <a:tint val="75000"/>
                  </a:prstClr>
                </a:solidFill>
              </a:rPr>
              <a:pPr/>
              <a:t>6/22/2017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30DD0E2-39CE-4E52-A036-31FB2A1114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71072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541067-E0C0-4CAE-A50F-8CD15A79BD9D}" type="datetimeFigureOut">
              <a:rPr lang="en-US" smtClean="0">
                <a:solidFill>
                  <a:prstClr val="black">
                    <a:tint val="75000"/>
                  </a:prstClr>
                </a:solidFill>
              </a:rPr>
              <a:pPr/>
              <a:t>6/22/2017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30DD0E2-39CE-4E52-A036-31FB2A1114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98815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 v0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2" name="Snip Single Corner Rectangle 21"/>
          <p:cNvSpPr/>
          <p:nvPr userDrawn="1"/>
        </p:nvSpPr>
        <p:spPr>
          <a:xfrm flipH="1">
            <a:off x="0" y="2232980"/>
            <a:ext cx="9144000" cy="2011680"/>
          </a:xfrm>
          <a:prstGeom prst="snip1Rect">
            <a:avLst>
              <a:gd name="adj" fmla="val 16404"/>
            </a:avLst>
          </a:prstGeom>
          <a:solidFill>
            <a:schemeClr val="tx2">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black"/>
              </a:solidFill>
            </a:endParaRPr>
          </a:p>
        </p:txBody>
      </p:sp>
      <p:sp>
        <p:nvSpPr>
          <p:cNvPr id="23" name="Snip Single Corner Rectangle 22"/>
          <p:cNvSpPr/>
          <p:nvPr userDrawn="1"/>
        </p:nvSpPr>
        <p:spPr>
          <a:xfrm flipV="1">
            <a:off x="0" y="4313432"/>
            <a:ext cx="9144000" cy="548640"/>
          </a:xfrm>
          <a:prstGeom prst="snip1Rect">
            <a:avLst>
              <a:gd name="adj" fmla="val 39796"/>
            </a:avLst>
          </a:prstGeom>
          <a:solidFill>
            <a:schemeClr val="accent3">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black"/>
              </a:solidFill>
            </a:endParaRPr>
          </a:p>
        </p:txBody>
      </p:sp>
      <p:sp>
        <p:nvSpPr>
          <p:cNvPr id="2" name="Title 1"/>
          <p:cNvSpPr>
            <a:spLocks noGrp="1"/>
          </p:cNvSpPr>
          <p:nvPr>
            <p:ph type="ctrTitle" hasCustomPrompt="1"/>
          </p:nvPr>
        </p:nvSpPr>
        <p:spPr>
          <a:xfrm>
            <a:off x="457200" y="2359152"/>
            <a:ext cx="8229600" cy="1280160"/>
          </a:xfrm>
        </p:spPr>
        <p:txBody>
          <a:bodyPr lIns="0" rIns="0" anchor="b" anchorCtr="0">
            <a:noAutofit/>
          </a:bodyPr>
          <a:lstStyle>
            <a:lvl1pPr>
              <a:lnSpc>
                <a:spcPct val="80000"/>
              </a:lnSpc>
              <a:spcAft>
                <a:spcPts val="600"/>
              </a:spcAft>
              <a:defRPr sz="4800">
                <a:latin typeface="+mj-lt"/>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005840" y="3825572"/>
            <a:ext cx="7132320" cy="457200"/>
          </a:xfrm>
        </p:spPr>
        <p:txBody>
          <a:bodyPr lIns="0" rIns="0">
            <a:noAutofit/>
          </a:bodyPr>
          <a:lstStyle>
            <a:lvl1pPr marL="0" indent="0" algn="ctr">
              <a:lnSpc>
                <a:spcPct val="90000"/>
              </a:lnSpc>
              <a:spcBef>
                <a:spcPts val="600"/>
              </a:spcBef>
              <a:buNone/>
              <a:defRPr sz="1600" b="0" cap="all" spc="180" baseline="0">
                <a:solidFill>
                  <a:schemeClr val="accent4"/>
                </a:solidFill>
                <a:latin typeface="Franklin Gothic Medium" panose="020B06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cxnSp>
        <p:nvCxnSpPr>
          <p:cNvPr id="9" name="Straight Connector 8"/>
          <p:cNvCxnSpPr/>
          <p:nvPr/>
        </p:nvCxnSpPr>
        <p:spPr>
          <a:xfrm>
            <a:off x="1783080" y="3731262"/>
            <a:ext cx="5577840" cy="0"/>
          </a:xfrm>
          <a:prstGeom prst="line">
            <a:avLst/>
          </a:prstGeom>
          <a:ln w="12700">
            <a:solidFill>
              <a:schemeClr val="tx2">
                <a:lumMod val="60000"/>
                <a:lumOff val="40000"/>
              </a:schemeClr>
            </a:solidFill>
          </a:ln>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0" hasCustomPrompt="1"/>
          </p:nvPr>
        </p:nvSpPr>
        <p:spPr>
          <a:xfrm>
            <a:off x="1006475" y="4407408"/>
            <a:ext cx="7131050" cy="365760"/>
          </a:xfrm>
        </p:spPr>
        <p:txBody>
          <a:bodyPr anchor="ctr">
            <a:noAutofit/>
          </a:bodyPr>
          <a:lstStyle>
            <a:lvl1pPr marL="0" indent="0" algn="ctr">
              <a:spcBef>
                <a:spcPts val="0"/>
              </a:spcBef>
              <a:buNone/>
              <a:defRPr sz="1300" spc="80" baseline="0">
                <a:solidFill>
                  <a:schemeClr val="bg1"/>
                </a:solidFill>
                <a:latin typeface="Franklin Gothic Medium Cond" panose="020B0606030402020204" pitchFamily="34" charset="0"/>
              </a:defRPr>
            </a:lvl1pPr>
          </a:lstStyle>
          <a:p>
            <a:pPr lvl="0"/>
            <a:r>
              <a:rPr lang="en-US" dirty="0" smtClean="0"/>
              <a:t>Prepared by:</a:t>
            </a:r>
          </a:p>
        </p:txBody>
      </p:sp>
      <p:grpSp>
        <p:nvGrpSpPr>
          <p:cNvPr id="59" name="Group 58"/>
          <p:cNvGrpSpPr>
            <a:grpSpLocks noChangeAspect="1"/>
          </p:cNvGrpSpPr>
          <p:nvPr userDrawn="1"/>
        </p:nvGrpSpPr>
        <p:grpSpPr>
          <a:xfrm>
            <a:off x="3899129" y="1147638"/>
            <a:ext cx="1325880" cy="610406"/>
            <a:chOff x="238125" y="4943475"/>
            <a:chExt cx="3365500" cy="1549400"/>
          </a:xfrm>
          <a:solidFill>
            <a:schemeClr val="bg1"/>
          </a:solidFill>
          <a:effectLst>
            <a:glow rad="508000">
              <a:schemeClr val="tx1">
                <a:lumMod val="65000"/>
                <a:lumOff val="35000"/>
                <a:alpha val="40000"/>
              </a:schemeClr>
            </a:glow>
          </a:effectLst>
        </p:grpSpPr>
        <p:sp>
          <p:nvSpPr>
            <p:cNvPr id="60" name="Freeform 5"/>
            <p:cNvSpPr>
              <a:spLocks/>
            </p:cNvSpPr>
            <p:nvPr/>
          </p:nvSpPr>
          <p:spPr bwMode="auto">
            <a:xfrm>
              <a:off x="2482850" y="4943475"/>
              <a:ext cx="1120775" cy="1120775"/>
            </a:xfrm>
            <a:custGeom>
              <a:avLst/>
              <a:gdLst>
                <a:gd name="T0" fmla="*/ 662 w 706"/>
                <a:gd name="T1" fmla="*/ 308 h 706"/>
                <a:gd name="T2" fmla="*/ 706 w 706"/>
                <a:gd name="T3" fmla="*/ 264 h 706"/>
                <a:gd name="T4" fmla="*/ 706 w 706"/>
                <a:gd name="T5" fmla="*/ 132 h 706"/>
                <a:gd name="T6" fmla="*/ 574 w 706"/>
                <a:gd name="T7" fmla="*/ 0 h 706"/>
                <a:gd name="T8" fmla="*/ 132 w 706"/>
                <a:gd name="T9" fmla="*/ 0 h 706"/>
                <a:gd name="T10" fmla="*/ 0 w 706"/>
                <a:gd name="T11" fmla="*/ 132 h 706"/>
                <a:gd name="T12" fmla="*/ 0 w 706"/>
                <a:gd name="T13" fmla="*/ 308 h 706"/>
                <a:gd name="T14" fmla="*/ 0 w 706"/>
                <a:gd name="T15" fmla="*/ 574 h 706"/>
                <a:gd name="T16" fmla="*/ 132 w 706"/>
                <a:gd name="T17" fmla="*/ 706 h 706"/>
                <a:gd name="T18" fmla="*/ 574 w 706"/>
                <a:gd name="T19" fmla="*/ 706 h 706"/>
                <a:gd name="T20" fmla="*/ 706 w 706"/>
                <a:gd name="T21" fmla="*/ 574 h 706"/>
                <a:gd name="T22" fmla="*/ 706 w 706"/>
                <a:gd name="T23" fmla="*/ 442 h 706"/>
                <a:gd name="T24" fmla="*/ 662 w 706"/>
                <a:gd name="T25" fmla="*/ 396 h 706"/>
                <a:gd name="T26" fmla="*/ 442 w 706"/>
                <a:gd name="T27" fmla="*/ 396 h 706"/>
                <a:gd name="T28" fmla="*/ 442 w 706"/>
                <a:gd name="T29" fmla="*/ 442 h 706"/>
                <a:gd name="T30" fmla="*/ 264 w 706"/>
                <a:gd name="T31" fmla="*/ 442 h 706"/>
                <a:gd name="T32" fmla="*/ 264 w 706"/>
                <a:gd name="T33" fmla="*/ 264 h 706"/>
                <a:gd name="T34" fmla="*/ 442 w 706"/>
                <a:gd name="T35" fmla="*/ 264 h 706"/>
                <a:gd name="T36" fmla="*/ 442 w 706"/>
                <a:gd name="T37" fmla="*/ 308 h 706"/>
                <a:gd name="T38" fmla="*/ 662 w 706"/>
                <a:gd name="T39" fmla="*/ 30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6" h="706">
                  <a:moveTo>
                    <a:pt x="662" y="308"/>
                  </a:moveTo>
                  <a:lnTo>
                    <a:pt x="706" y="264"/>
                  </a:lnTo>
                  <a:lnTo>
                    <a:pt x="706" y="132"/>
                  </a:lnTo>
                  <a:lnTo>
                    <a:pt x="574" y="0"/>
                  </a:lnTo>
                  <a:lnTo>
                    <a:pt x="132" y="0"/>
                  </a:lnTo>
                  <a:lnTo>
                    <a:pt x="0" y="132"/>
                  </a:lnTo>
                  <a:lnTo>
                    <a:pt x="0" y="308"/>
                  </a:lnTo>
                  <a:lnTo>
                    <a:pt x="0" y="574"/>
                  </a:lnTo>
                  <a:lnTo>
                    <a:pt x="132" y="706"/>
                  </a:lnTo>
                  <a:lnTo>
                    <a:pt x="574" y="706"/>
                  </a:lnTo>
                  <a:lnTo>
                    <a:pt x="706" y="574"/>
                  </a:lnTo>
                  <a:lnTo>
                    <a:pt x="706" y="442"/>
                  </a:lnTo>
                  <a:lnTo>
                    <a:pt x="662" y="396"/>
                  </a:lnTo>
                  <a:lnTo>
                    <a:pt x="442" y="396"/>
                  </a:lnTo>
                  <a:lnTo>
                    <a:pt x="442" y="442"/>
                  </a:lnTo>
                  <a:lnTo>
                    <a:pt x="264" y="442"/>
                  </a:lnTo>
                  <a:lnTo>
                    <a:pt x="264" y="264"/>
                  </a:lnTo>
                  <a:lnTo>
                    <a:pt x="442" y="264"/>
                  </a:lnTo>
                  <a:lnTo>
                    <a:pt x="442" y="308"/>
                  </a:lnTo>
                  <a:lnTo>
                    <a:pt x="662" y="3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1" name="Freeform 6"/>
            <p:cNvSpPr>
              <a:spLocks/>
            </p:cNvSpPr>
            <p:nvPr/>
          </p:nvSpPr>
          <p:spPr bwMode="auto">
            <a:xfrm>
              <a:off x="238125" y="4943475"/>
              <a:ext cx="1120775" cy="1120775"/>
            </a:xfrm>
            <a:custGeom>
              <a:avLst/>
              <a:gdLst>
                <a:gd name="T0" fmla="*/ 220 w 706"/>
                <a:gd name="T1" fmla="*/ 706 h 706"/>
                <a:gd name="T2" fmla="*/ 266 w 706"/>
                <a:gd name="T3" fmla="*/ 662 h 706"/>
                <a:gd name="T4" fmla="*/ 266 w 706"/>
                <a:gd name="T5" fmla="*/ 486 h 706"/>
                <a:gd name="T6" fmla="*/ 486 w 706"/>
                <a:gd name="T7" fmla="*/ 706 h 706"/>
                <a:gd name="T8" fmla="*/ 662 w 706"/>
                <a:gd name="T9" fmla="*/ 706 h 706"/>
                <a:gd name="T10" fmla="*/ 706 w 706"/>
                <a:gd name="T11" fmla="*/ 662 h 706"/>
                <a:gd name="T12" fmla="*/ 706 w 706"/>
                <a:gd name="T13" fmla="*/ 44 h 706"/>
                <a:gd name="T14" fmla="*/ 662 w 706"/>
                <a:gd name="T15" fmla="*/ 0 h 706"/>
                <a:gd name="T16" fmla="*/ 486 w 706"/>
                <a:gd name="T17" fmla="*/ 0 h 706"/>
                <a:gd name="T18" fmla="*/ 442 w 706"/>
                <a:gd name="T19" fmla="*/ 44 h 706"/>
                <a:gd name="T20" fmla="*/ 442 w 706"/>
                <a:gd name="T21" fmla="*/ 220 h 706"/>
                <a:gd name="T22" fmla="*/ 220 w 706"/>
                <a:gd name="T23" fmla="*/ 0 h 706"/>
                <a:gd name="T24" fmla="*/ 44 w 706"/>
                <a:gd name="T25" fmla="*/ 0 h 706"/>
                <a:gd name="T26" fmla="*/ 0 w 706"/>
                <a:gd name="T27" fmla="*/ 44 h 706"/>
                <a:gd name="T28" fmla="*/ 0 w 706"/>
                <a:gd name="T29" fmla="*/ 662 h 706"/>
                <a:gd name="T30" fmla="*/ 44 w 706"/>
                <a:gd name="T31" fmla="*/ 706 h 706"/>
                <a:gd name="T32" fmla="*/ 220 w 706"/>
                <a:gd name="T33"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6" h="706">
                  <a:moveTo>
                    <a:pt x="220" y="706"/>
                  </a:moveTo>
                  <a:lnTo>
                    <a:pt x="266" y="662"/>
                  </a:lnTo>
                  <a:lnTo>
                    <a:pt x="266" y="486"/>
                  </a:lnTo>
                  <a:lnTo>
                    <a:pt x="486" y="706"/>
                  </a:lnTo>
                  <a:lnTo>
                    <a:pt x="662" y="706"/>
                  </a:lnTo>
                  <a:lnTo>
                    <a:pt x="706" y="662"/>
                  </a:lnTo>
                  <a:lnTo>
                    <a:pt x="706" y="44"/>
                  </a:lnTo>
                  <a:lnTo>
                    <a:pt x="662" y="0"/>
                  </a:lnTo>
                  <a:lnTo>
                    <a:pt x="486" y="0"/>
                  </a:lnTo>
                  <a:lnTo>
                    <a:pt x="442" y="44"/>
                  </a:lnTo>
                  <a:lnTo>
                    <a:pt x="442" y="220"/>
                  </a:lnTo>
                  <a:lnTo>
                    <a:pt x="220" y="0"/>
                  </a:lnTo>
                  <a:lnTo>
                    <a:pt x="44" y="0"/>
                  </a:lnTo>
                  <a:lnTo>
                    <a:pt x="0" y="44"/>
                  </a:lnTo>
                  <a:lnTo>
                    <a:pt x="0" y="662"/>
                  </a:lnTo>
                  <a:lnTo>
                    <a:pt x="44" y="706"/>
                  </a:lnTo>
                  <a:lnTo>
                    <a:pt x="220" y="7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2" name="Freeform 7"/>
            <p:cNvSpPr>
              <a:spLocks/>
            </p:cNvSpPr>
            <p:nvPr/>
          </p:nvSpPr>
          <p:spPr bwMode="auto">
            <a:xfrm>
              <a:off x="1358900" y="4943475"/>
              <a:ext cx="1123950" cy="1120775"/>
            </a:xfrm>
            <a:custGeom>
              <a:avLst/>
              <a:gdLst>
                <a:gd name="T0" fmla="*/ 708 w 708"/>
                <a:gd name="T1" fmla="*/ 44 h 706"/>
                <a:gd name="T2" fmla="*/ 664 w 708"/>
                <a:gd name="T3" fmla="*/ 0 h 706"/>
                <a:gd name="T4" fmla="*/ 486 w 708"/>
                <a:gd name="T5" fmla="*/ 0 h 706"/>
                <a:gd name="T6" fmla="*/ 442 w 708"/>
                <a:gd name="T7" fmla="*/ 44 h 706"/>
                <a:gd name="T8" fmla="*/ 442 w 708"/>
                <a:gd name="T9" fmla="*/ 132 h 706"/>
                <a:gd name="T10" fmla="*/ 354 w 708"/>
                <a:gd name="T11" fmla="*/ 220 h 706"/>
                <a:gd name="T12" fmla="*/ 266 w 708"/>
                <a:gd name="T13" fmla="*/ 132 h 706"/>
                <a:gd name="T14" fmla="*/ 266 w 708"/>
                <a:gd name="T15" fmla="*/ 44 h 706"/>
                <a:gd name="T16" fmla="*/ 222 w 708"/>
                <a:gd name="T17" fmla="*/ 0 h 706"/>
                <a:gd name="T18" fmla="*/ 46 w 708"/>
                <a:gd name="T19" fmla="*/ 0 h 706"/>
                <a:gd name="T20" fmla="*/ 0 w 708"/>
                <a:gd name="T21" fmla="*/ 44 h 706"/>
                <a:gd name="T22" fmla="*/ 0 w 708"/>
                <a:gd name="T23" fmla="*/ 308 h 706"/>
                <a:gd name="T24" fmla="*/ 222 w 708"/>
                <a:gd name="T25" fmla="*/ 530 h 706"/>
                <a:gd name="T26" fmla="*/ 222 w 708"/>
                <a:gd name="T27" fmla="*/ 662 h 706"/>
                <a:gd name="T28" fmla="*/ 266 w 708"/>
                <a:gd name="T29" fmla="*/ 706 h 706"/>
                <a:gd name="T30" fmla="*/ 442 w 708"/>
                <a:gd name="T31" fmla="*/ 706 h 706"/>
                <a:gd name="T32" fmla="*/ 486 w 708"/>
                <a:gd name="T33" fmla="*/ 662 h 706"/>
                <a:gd name="T34" fmla="*/ 486 w 708"/>
                <a:gd name="T35" fmla="*/ 530 h 706"/>
                <a:gd name="T36" fmla="*/ 708 w 708"/>
                <a:gd name="T37" fmla="*/ 308 h 706"/>
                <a:gd name="T38" fmla="*/ 708 w 708"/>
                <a:gd name="T39" fmla="*/ 132 h 706"/>
                <a:gd name="T40" fmla="*/ 708 w 708"/>
                <a:gd name="T41" fmla="*/ 44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8" h="706">
                  <a:moveTo>
                    <a:pt x="708" y="44"/>
                  </a:moveTo>
                  <a:lnTo>
                    <a:pt x="664" y="0"/>
                  </a:lnTo>
                  <a:lnTo>
                    <a:pt x="486" y="0"/>
                  </a:lnTo>
                  <a:lnTo>
                    <a:pt x="442" y="44"/>
                  </a:lnTo>
                  <a:lnTo>
                    <a:pt x="442" y="132"/>
                  </a:lnTo>
                  <a:lnTo>
                    <a:pt x="354" y="220"/>
                  </a:lnTo>
                  <a:lnTo>
                    <a:pt x="266" y="132"/>
                  </a:lnTo>
                  <a:lnTo>
                    <a:pt x="266" y="44"/>
                  </a:lnTo>
                  <a:lnTo>
                    <a:pt x="222" y="0"/>
                  </a:lnTo>
                  <a:lnTo>
                    <a:pt x="46" y="0"/>
                  </a:lnTo>
                  <a:lnTo>
                    <a:pt x="0" y="44"/>
                  </a:lnTo>
                  <a:lnTo>
                    <a:pt x="0" y="308"/>
                  </a:lnTo>
                  <a:lnTo>
                    <a:pt x="222" y="530"/>
                  </a:lnTo>
                  <a:lnTo>
                    <a:pt x="222" y="662"/>
                  </a:lnTo>
                  <a:lnTo>
                    <a:pt x="266" y="706"/>
                  </a:lnTo>
                  <a:lnTo>
                    <a:pt x="442" y="706"/>
                  </a:lnTo>
                  <a:lnTo>
                    <a:pt x="486" y="662"/>
                  </a:lnTo>
                  <a:lnTo>
                    <a:pt x="486" y="530"/>
                  </a:lnTo>
                  <a:lnTo>
                    <a:pt x="708" y="308"/>
                  </a:lnTo>
                  <a:lnTo>
                    <a:pt x="708" y="132"/>
                  </a:lnTo>
                  <a:lnTo>
                    <a:pt x="708"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3" name="Freeform 8"/>
            <p:cNvSpPr>
              <a:spLocks/>
            </p:cNvSpPr>
            <p:nvPr/>
          </p:nvSpPr>
          <p:spPr bwMode="auto">
            <a:xfrm>
              <a:off x="241300" y="6207125"/>
              <a:ext cx="241300" cy="279400"/>
            </a:xfrm>
            <a:custGeom>
              <a:avLst/>
              <a:gdLst>
                <a:gd name="T0" fmla="*/ 106 w 152"/>
                <a:gd name="T1" fmla="*/ 64 h 176"/>
                <a:gd name="T2" fmla="*/ 46 w 152"/>
                <a:gd name="T3" fmla="*/ 64 h 176"/>
                <a:gd name="T4" fmla="*/ 46 w 152"/>
                <a:gd name="T5" fmla="*/ 0 h 176"/>
                <a:gd name="T6" fmla="*/ 0 w 152"/>
                <a:gd name="T7" fmla="*/ 0 h 176"/>
                <a:gd name="T8" fmla="*/ 0 w 152"/>
                <a:gd name="T9" fmla="*/ 176 h 176"/>
                <a:gd name="T10" fmla="*/ 46 w 152"/>
                <a:gd name="T11" fmla="*/ 176 h 176"/>
                <a:gd name="T12" fmla="*/ 46 w 152"/>
                <a:gd name="T13" fmla="*/ 104 h 176"/>
                <a:gd name="T14" fmla="*/ 106 w 152"/>
                <a:gd name="T15" fmla="*/ 104 h 176"/>
                <a:gd name="T16" fmla="*/ 106 w 152"/>
                <a:gd name="T17" fmla="*/ 176 h 176"/>
                <a:gd name="T18" fmla="*/ 152 w 152"/>
                <a:gd name="T19" fmla="*/ 176 h 176"/>
                <a:gd name="T20" fmla="*/ 152 w 152"/>
                <a:gd name="T21" fmla="*/ 0 h 176"/>
                <a:gd name="T22" fmla="*/ 106 w 152"/>
                <a:gd name="T23" fmla="*/ 0 h 176"/>
                <a:gd name="T24" fmla="*/ 106 w 152"/>
                <a:gd name="T25" fmla="*/ 6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76">
                  <a:moveTo>
                    <a:pt x="106" y="64"/>
                  </a:moveTo>
                  <a:lnTo>
                    <a:pt x="46" y="64"/>
                  </a:lnTo>
                  <a:lnTo>
                    <a:pt x="46" y="0"/>
                  </a:lnTo>
                  <a:lnTo>
                    <a:pt x="0" y="0"/>
                  </a:lnTo>
                  <a:lnTo>
                    <a:pt x="0" y="176"/>
                  </a:lnTo>
                  <a:lnTo>
                    <a:pt x="46" y="176"/>
                  </a:lnTo>
                  <a:lnTo>
                    <a:pt x="46" y="104"/>
                  </a:lnTo>
                  <a:lnTo>
                    <a:pt x="106" y="104"/>
                  </a:lnTo>
                  <a:lnTo>
                    <a:pt x="106" y="176"/>
                  </a:lnTo>
                  <a:lnTo>
                    <a:pt x="152" y="176"/>
                  </a:lnTo>
                  <a:lnTo>
                    <a:pt x="152" y="0"/>
                  </a:lnTo>
                  <a:lnTo>
                    <a:pt x="106" y="0"/>
                  </a:lnTo>
                  <a:lnTo>
                    <a:pt x="106"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4" name="Freeform 9"/>
            <p:cNvSpPr>
              <a:spLocks noEditPoints="1"/>
            </p:cNvSpPr>
            <p:nvPr/>
          </p:nvSpPr>
          <p:spPr bwMode="auto">
            <a:xfrm>
              <a:off x="508000" y="6276975"/>
              <a:ext cx="215900" cy="215900"/>
            </a:xfrm>
            <a:custGeom>
              <a:avLst/>
              <a:gdLst>
                <a:gd name="T0" fmla="*/ 68 w 136"/>
                <a:gd name="T1" fmla="*/ 0 h 136"/>
                <a:gd name="T2" fmla="*/ 68 w 136"/>
                <a:gd name="T3" fmla="*/ 0 h 136"/>
                <a:gd name="T4" fmla="*/ 56 w 136"/>
                <a:gd name="T5" fmla="*/ 2 h 136"/>
                <a:gd name="T6" fmla="*/ 42 w 136"/>
                <a:gd name="T7" fmla="*/ 6 h 136"/>
                <a:gd name="T8" fmla="*/ 30 w 136"/>
                <a:gd name="T9" fmla="*/ 12 h 136"/>
                <a:gd name="T10" fmla="*/ 20 w 136"/>
                <a:gd name="T11" fmla="*/ 20 h 136"/>
                <a:gd name="T12" fmla="*/ 12 w 136"/>
                <a:gd name="T13" fmla="*/ 30 h 136"/>
                <a:gd name="T14" fmla="*/ 6 w 136"/>
                <a:gd name="T15" fmla="*/ 40 h 136"/>
                <a:gd name="T16" fmla="*/ 2 w 136"/>
                <a:gd name="T17" fmla="*/ 54 h 136"/>
                <a:gd name="T18" fmla="*/ 0 w 136"/>
                <a:gd name="T19" fmla="*/ 68 h 136"/>
                <a:gd name="T20" fmla="*/ 0 w 136"/>
                <a:gd name="T21" fmla="*/ 68 h 136"/>
                <a:gd name="T22" fmla="*/ 2 w 136"/>
                <a:gd name="T23" fmla="*/ 82 h 136"/>
                <a:gd name="T24" fmla="*/ 6 w 136"/>
                <a:gd name="T25" fmla="*/ 96 h 136"/>
                <a:gd name="T26" fmla="*/ 12 w 136"/>
                <a:gd name="T27" fmla="*/ 108 h 136"/>
                <a:gd name="T28" fmla="*/ 20 w 136"/>
                <a:gd name="T29" fmla="*/ 118 h 136"/>
                <a:gd name="T30" fmla="*/ 30 w 136"/>
                <a:gd name="T31" fmla="*/ 126 h 136"/>
                <a:gd name="T32" fmla="*/ 42 w 136"/>
                <a:gd name="T33" fmla="*/ 130 h 136"/>
                <a:gd name="T34" fmla="*/ 54 w 136"/>
                <a:gd name="T35" fmla="*/ 134 h 136"/>
                <a:gd name="T36" fmla="*/ 70 w 136"/>
                <a:gd name="T37" fmla="*/ 136 h 136"/>
                <a:gd name="T38" fmla="*/ 70 w 136"/>
                <a:gd name="T39" fmla="*/ 136 h 136"/>
                <a:gd name="T40" fmla="*/ 80 w 136"/>
                <a:gd name="T41" fmla="*/ 134 h 136"/>
                <a:gd name="T42" fmla="*/ 90 w 136"/>
                <a:gd name="T43" fmla="*/ 134 h 136"/>
                <a:gd name="T44" fmla="*/ 100 w 136"/>
                <a:gd name="T45" fmla="*/ 130 h 136"/>
                <a:gd name="T46" fmla="*/ 110 w 136"/>
                <a:gd name="T47" fmla="*/ 126 h 136"/>
                <a:gd name="T48" fmla="*/ 118 w 136"/>
                <a:gd name="T49" fmla="*/ 120 h 136"/>
                <a:gd name="T50" fmla="*/ 124 w 136"/>
                <a:gd name="T51" fmla="*/ 112 h 136"/>
                <a:gd name="T52" fmla="*/ 130 w 136"/>
                <a:gd name="T53" fmla="*/ 104 h 136"/>
                <a:gd name="T54" fmla="*/ 134 w 136"/>
                <a:gd name="T55" fmla="*/ 94 h 136"/>
                <a:gd name="T56" fmla="*/ 94 w 136"/>
                <a:gd name="T57" fmla="*/ 94 h 136"/>
                <a:gd name="T58" fmla="*/ 94 w 136"/>
                <a:gd name="T59" fmla="*/ 94 h 136"/>
                <a:gd name="T60" fmla="*/ 90 w 136"/>
                <a:gd name="T61" fmla="*/ 100 h 136"/>
                <a:gd name="T62" fmla="*/ 84 w 136"/>
                <a:gd name="T63" fmla="*/ 104 h 136"/>
                <a:gd name="T64" fmla="*/ 78 w 136"/>
                <a:gd name="T65" fmla="*/ 106 h 136"/>
                <a:gd name="T66" fmla="*/ 70 w 136"/>
                <a:gd name="T67" fmla="*/ 108 h 136"/>
                <a:gd name="T68" fmla="*/ 70 w 136"/>
                <a:gd name="T69" fmla="*/ 108 h 136"/>
                <a:gd name="T70" fmla="*/ 58 w 136"/>
                <a:gd name="T71" fmla="*/ 106 h 136"/>
                <a:gd name="T72" fmla="*/ 50 w 136"/>
                <a:gd name="T73" fmla="*/ 100 h 136"/>
                <a:gd name="T74" fmla="*/ 44 w 136"/>
                <a:gd name="T75" fmla="*/ 90 h 136"/>
                <a:gd name="T76" fmla="*/ 42 w 136"/>
                <a:gd name="T77" fmla="*/ 78 h 136"/>
                <a:gd name="T78" fmla="*/ 136 w 136"/>
                <a:gd name="T79" fmla="*/ 78 h 136"/>
                <a:gd name="T80" fmla="*/ 136 w 136"/>
                <a:gd name="T81" fmla="*/ 78 h 136"/>
                <a:gd name="T82" fmla="*/ 134 w 136"/>
                <a:gd name="T83" fmla="*/ 62 h 136"/>
                <a:gd name="T84" fmla="*/ 132 w 136"/>
                <a:gd name="T85" fmla="*/ 48 h 136"/>
                <a:gd name="T86" fmla="*/ 128 w 136"/>
                <a:gd name="T87" fmla="*/ 34 h 136"/>
                <a:gd name="T88" fmla="*/ 120 w 136"/>
                <a:gd name="T89" fmla="*/ 24 h 136"/>
                <a:gd name="T90" fmla="*/ 110 w 136"/>
                <a:gd name="T91" fmla="*/ 14 h 136"/>
                <a:gd name="T92" fmla="*/ 98 w 136"/>
                <a:gd name="T93" fmla="*/ 6 h 136"/>
                <a:gd name="T94" fmla="*/ 84 w 136"/>
                <a:gd name="T95" fmla="*/ 2 h 136"/>
                <a:gd name="T96" fmla="*/ 68 w 136"/>
                <a:gd name="T97" fmla="*/ 0 h 136"/>
                <a:gd name="T98" fmla="*/ 68 w 136"/>
                <a:gd name="T99" fmla="*/ 0 h 136"/>
                <a:gd name="T100" fmla="*/ 42 w 136"/>
                <a:gd name="T101" fmla="*/ 54 h 136"/>
                <a:gd name="T102" fmla="*/ 42 w 136"/>
                <a:gd name="T103" fmla="*/ 54 h 136"/>
                <a:gd name="T104" fmla="*/ 44 w 136"/>
                <a:gd name="T105" fmla="*/ 44 h 136"/>
                <a:gd name="T106" fmla="*/ 50 w 136"/>
                <a:gd name="T107" fmla="*/ 36 h 136"/>
                <a:gd name="T108" fmla="*/ 58 w 136"/>
                <a:gd name="T109" fmla="*/ 30 h 136"/>
                <a:gd name="T110" fmla="*/ 68 w 136"/>
                <a:gd name="T111" fmla="*/ 28 h 136"/>
                <a:gd name="T112" fmla="*/ 68 w 136"/>
                <a:gd name="T113" fmla="*/ 28 h 136"/>
                <a:gd name="T114" fmla="*/ 78 w 136"/>
                <a:gd name="T115" fmla="*/ 30 h 136"/>
                <a:gd name="T116" fmla="*/ 86 w 136"/>
                <a:gd name="T117" fmla="*/ 36 h 136"/>
                <a:gd name="T118" fmla="*/ 92 w 136"/>
                <a:gd name="T119" fmla="*/ 44 h 136"/>
                <a:gd name="T120" fmla="*/ 94 w 136"/>
                <a:gd name="T121" fmla="*/ 54 h 136"/>
                <a:gd name="T122" fmla="*/ 42 w 136"/>
                <a:gd name="T123" fmla="*/ 5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6" h="136">
                  <a:moveTo>
                    <a:pt x="68" y="0"/>
                  </a:moveTo>
                  <a:lnTo>
                    <a:pt x="68" y="0"/>
                  </a:lnTo>
                  <a:lnTo>
                    <a:pt x="56" y="2"/>
                  </a:lnTo>
                  <a:lnTo>
                    <a:pt x="42" y="6"/>
                  </a:lnTo>
                  <a:lnTo>
                    <a:pt x="30" y="12"/>
                  </a:lnTo>
                  <a:lnTo>
                    <a:pt x="20" y="20"/>
                  </a:lnTo>
                  <a:lnTo>
                    <a:pt x="12" y="30"/>
                  </a:lnTo>
                  <a:lnTo>
                    <a:pt x="6" y="40"/>
                  </a:lnTo>
                  <a:lnTo>
                    <a:pt x="2" y="54"/>
                  </a:lnTo>
                  <a:lnTo>
                    <a:pt x="0" y="68"/>
                  </a:lnTo>
                  <a:lnTo>
                    <a:pt x="0" y="68"/>
                  </a:lnTo>
                  <a:lnTo>
                    <a:pt x="2" y="82"/>
                  </a:lnTo>
                  <a:lnTo>
                    <a:pt x="6" y="96"/>
                  </a:lnTo>
                  <a:lnTo>
                    <a:pt x="12" y="108"/>
                  </a:lnTo>
                  <a:lnTo>
                    <a:pt x="20" y="118"/>
                  </a:lnTo>
                  <a:lnTo>
                    <a:pt x="30" y="126"/>
                  </a:lnTo>
                  <a:lnTo>
                    <a:pt x="42" y="130"/>
                  </a:lnTo>
                  <a:lnTo>
                    <a:pt x="54" y="134"/>
                  </a:lnTo>
                  <a:lnTo>
                    <a:pt x="70" y="136"/>
                  </a:lnTo>
                  <a:lnTo>
                    <a:pt x="70" y="136"/>
                  </a:lnTo>
                  <a:lnTo>
                    <a:pt x="80" y="134"/>
                  </a:lnTo>
                  <a:lnTo>
                    <a:pt x="90" y="134"/>
                  </a:lnTo>
                  <a:lnTo>
                    <a:pt x="100" y="130"/>
                  </a:lnTo>
                  <a:lnTo>
                    <a:pt x="110" y="126"/>
                  </a:lnTo>
                  <a:lnTo>
                    <a:pt x="118" y="120"/>
                  </a:lnTo>
                  <a:lnTo>
                    <a:pt x="124" y="112"/>
                  </a:lnTo>
                  <a:lnTo>
                    <a:pt x="130" y="104"/>
                  </a:lnTo>
                  <a:lnTo>
                    <a:pt x="134" y="94"/>
                  </a:lnTo>
                  <a:lnTo>
                    <a:pt x="94" y="94"/>
                  </a:lnTo>
                  <a:lnTo>
                    <a:pt x="94" y="94"/>
                  </a:lnTo>
                  <a:lnTo>
                    <a:pt x="90" y="100"/>
                  </a:lnTo>
                  <a:lnTo>
                    <a:pt x="84" y="104"/>
                  </a:lnTo>
                  <a:lnTo>
                    <a:pt x="78" y="106"/>
                  </a:lnTo>
                  <a:lnTo>
                    <a:pt x="70" y="108"/>
                  </a:lnTo>
                  <a:lnTo>
                    <a:pt x="70" y="108"/>
                  </a:lnTo>
                  <a:lnTo>
                    <a:pt x="58" y="106"/>
                  </a:lnTo>
                  <a:lnTo>
                    <a:pt x="50" y="100"/>
                  </a:lnTo>
                  <a:lnTo>
                    <a:pt x="44" y="90"/>
                  </a:lnTo>
                  <a:lnTo>
                    <a:pt x="42" y="78"/>
                  </a:lnTo>
                  <a:lnTo>
                    <a:pt x="136" y="78"/>
                  </a:lnTo>
                  <a:lnTo>
                    <a:pt x="136" y="78"/>
                  </a:lnTo>
                  <a:lnTo>
                    <a:pt x="134" y="62"/>
                  </a:lnTo>
                  <a:lnTo>
                    <a:pt x="132" y="48"/>
                  </a:lnTo>
                  <a:lnTo>
                    <a:pt x="128" y="34"/>
                  </a:lnTo>
                  <a:lnTo>
                    <a:pt x="120" y="24"/>
                  </a:lnTo>
                  <a:lnTo>
                    <a:pt x="110" y="14"/>
                  </a:lnTo>
                  <a:lnTo>
                    <a:pt x="98" y="6"/>
                  </a:lnTo>
                  <a:lnTo>
                    <a:pt x="84" y="2"/>
                  </a:lnTo>
                  <a:lnTo>
                    <a:pt x="68" y="0"/>
                  </a:lnTo>
                  <a:lnTo>
                    <a:pt x="68" y="0"/>
                  </a:lnTo>
                  <a:close/>
                  <a:moveTo>
                    <a:pt x="42" y="54"/>
                  </a:moveTo>
                  <a:lnTo>
                    <a:pt x="42" y="54"/>
                  </a:lnTo>
                  <a:lnTo>
                    <a:pt x="44" y="44"/>
                  </a:lnTo>
                  <a:lnTo>
                    <a:pt x="50" y="36"/>
                  </a:lnTo>
                  <a:lnTo>
                    <a:pt x="58" y="30"/>
                  </a:lnTo>
                  <a:lnTo>
                    <a:pt x="68" y="28"/>
                  </a:lnTo>
                  <a:lnTo>
                    <a:pt x="68" y="28"/>
                  </a:lnTo>
                  <a:lnTo>
                    <a:pt x="78" y="30"/>
                  </a:lnTo>
                  <a:lnTo>
                    <a:pt x="86" y="36"/>
                  </a:lnTo>
                  <a:lnTo>
                    <a:pt x="92" y="44"/>
                  </a:lnTo>
                  <a:lnTo>
                    <a:pt x="94" y="54"/>
                  </a:lnTo>
                  <a:lnTo>
                    <a:pt x="42"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5" name="Freeform 10"/>
            <p:cNvSpPr>
              <a:spLocks noEditPoints="1"/>
            </p:cNvSpPr>
            <p:nvPr/>
          </p:nvSpPr>
          <p:spPr bwMode="auto">
            <a:xfrm>
              <a:off x="736600" y="6276975"/>
              <a:ext cx="206375" cy="215900"/>
            </a:xfrm>
            <a:custGeom>
              <a:avLst/>
              <a:gdLst>
                <a:gd name="T0" fmla="*/ 124 w 130"/>
                <a:gd name="T1" fmla="*/ 44 h 136"/>
                <a:gd name="T2" fmla="*/ 120 w 130"/>
                <a:gd name="T3" fmla="*/ 22 h 136"/>
                <a:gd name="T4" fmla="*/ 106 w 130"/>
                <a:gd name="T5" fmla="*/ 8 h 136"/>
                <a:gd name="T6" fmla="*/ 88 w 130"/>
                <a:gd name="T7" fmla="*/ 2 h 136"/>
                <a:gd name="T8" fmla="*/ 66 w 130"/>
                <a:gd name="T9" fmla="*/ 0 h 136"/>
                <a:gd name="T10" fmla="*/ 34 w 130"/>
                <a:gd name="T11" fmla="*/ 6 h 136"/>
                <a:gd name="T12" fmla="*/ 24 w 130"/>
                <a:gd name="T13" fmla="*/ 10 h 136"/>
                <a:gd name="T14" fmla="*/ 10 w 130"/>
                <a:gd name="T15" fmla="*/ 22 h 136"/>
                <a:gd name="T16" fmla="*/ 4 w 130"/>
                <a:gd name="T17" fmla="*/ 44 h 136"/>
                <a:gd name="T18" fmla="*/ 44 w 130"/>
                <a:gd name="T19" fmla="*/ 44 h 136"/>
                <a:gd name="T20" fmla="*/ 50 w 130"/>
                <a:gd name="T21" fmla="*/ 32 h 136"/>
                <a:gd name="T22" fmla="*/ 64 w 130"/>
                <a:gd name="T23" fmla="*/ 28 h 136"/>
                <a:gd name="T24" fmla="*/ 72 w 130"/>
                <a:gd name="T25" fmla="*/ 28 h 136"/>
                <a:gd name="T26" fmla="*/ 82 w 130"/>
                <a:gd name="T27" fmla="*/ 34 h 136"/>
                <a:gd name="T28" fmla="*/ 84 w 130"/>
                <a:gd name="T29" fmla="*/ 40 h 136"/>
                <a:gd name="T30" fmla="*/ 82 w 130"/>
                <a:gd name="T31" fmla="*/ 50 h 136"/>
                <a:gd name="T32" fmla="*/ 74 w 130"/>
                <a:gd name="T33" fmla="*/ 52 h 136"/>
                <a:gd name="T34" fmla="*/ 50 w 130"/>
                <a:gd name="T35" fmla="*/ 56 h 136"/>
                <a:gd name="T36" fmla="*/ 26 w 130"/>
                <a:gd name="T37" fmla="*/ 62 h 136"/>
                <a:gd name="T38" fmla="*/ 8 w 130"/>
                <a:gd name="T39" fmla="*/ 74 h 136"/>
                <a:gd name="T40" fmla="*/ 0 w 130"/>
                <a:gd name="T41" fmla="*/ 96 h 136"/>
                <a:gd name="T42" fmla="*/ 0 w 130"/>
                <a:gd name="T43" fmla="*/ 106 h 136"/>
                <a:gd name="T44" fmla="*/ 6 w 130"/>
                <a:gd name="T45" fmla="*/ 120 h 136"/>
                <a:gd name="T46" fmla="*/ 18 w 130"/>
                <a:gd name="T47" fmla="*/ 130 h 136"/>
                <a:gd name="T48" fmla="*/ 34 w 130"/>
                <a:gd name="T49" fmla="*/ 134 h 136"/>
                <a:gd name="T50" fmla="*/ 44 w 130"/>
                <a:gd name="T51" fmla="*/ 136 h 136"/>
                <a:gd name="T52" fmla="*/ 66 w 130"/>
                <a:gd name="T53" fmla="*/ 132 h 136"/>
                <a:gd name="T54" fmla="*/ 86 w 130"/>
                <a:gd name="T55" fmla="*/ 120 h 136"/>
                <a:gd name="T56" fmla="*/ 88 w 130"/>
                <a:gd name="T57" fmla="*/ 132 h 136"/>
                <a:gd name="T58" fmla="*/ 130 w 130"/>
                <a:gd name="T59" fmla="*/ 132 h 136"/>
                <a:gd name="T60" fmla="*/ 126 w 130"/>
                <a:gd name="T61" fmla="*/ 116 h 136"/>
                <a:gd name="T62" fmla="*/ 124 w 130"/>
                <a:gd name="T63" fmla="*/ 44 h 136"/>
                <a:gd name="T64" fmla="*/ 58 w 130"/>
                <a:gd name="T65" fmla="*/ 110 h 136"/>
                <a:gd name="T66" fmla="*/ 46 w 130"/>
                <a:gd name="T67" fmla="*/ 106 h 136"/>
                <a:gd name="T68" fmla="*/ 42 w 130"/>
                <a:gd name="T69" fmla="*/ 96 h 136"/>
                <a:gd name="T70" fmla="*/ 42 w 130"/>
                <a:gd name="T71" fmla="*/ 88 h 136"/>
                <a:gd name="T72" fmla="*/ 52 w 130"/>
                <a:gd name="T73" fmla="*/ 82 h 136"/>
                <a:gd name="T74" fmla="*/ 58 w 130"/>
                <a:gd name="T75" fmla="*/ 78 h 136"/>
                <a:gd name="T76" fmla="*/ 80 w 130"/>
                <a:gd name="T77" fmla="*/ 74 h 136"/>
                <a:gd name="T78" fmla="*/ 84 w 130"/>
                <a:gd name="T79" fmla="*/ 72 h 136"/>
                <a:gd name="T80" fmla="*/ 82 w 130"/>
                <a:gd name="T81" fmla="*/ 96 h 136"/>
                <a:gd name="T82" fmla="*/ 76 w 130"/>
                <a:gd name="T83" fmla="*/ 104 h 136"/>
                <a:gd name="T84" fmla="*/ 66 w 130"/>
                <a:gd name="T85" fmla="*/ 110 h 136"/>
                <a:gd name="T86" fmla="*/ 58 w 130"/>
                <a:gd name="T87" fmla="*/ 11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0" h="136">
                  <a:moveTo>
                    <a:pt x="124" y="44"/>
                  </a:moveTo>
                  <a:lnTo>
                    <a:pt x="124" y="44"/>
                  </a:lnTo>
                  <a:lnTo>
                    <a:pt x="124" y="32"/>
                  </a:lnTo>
                  <a:lnTo>
                    <a:pt x="120" y="22"/>
                  </a:lnTo>
                  <a:lnTo>
                    <a:pt x="114" y="14"/>
                  </a:lnTo>
                  <a:lnTo>
                    <a:pt x="106" y="8"/>
                  </a:lnTo>
                  <a:lnTo>
                    <a:pt x="98" y="4"/>
                  </a:lnTo>
                  <a:lnTo>
                    <a:pt x="88" y="2"/>
                  </a:lnTo>
                  <a:lnTo>
                    <a:pt x="66" y="0"/>
                  </a:lnTo>
                  <a:lnTo>
                    <a:pt x="66" y="0"/>
                  </a:lnTo>
                  <a:lnTo>
                    <a:pt x="44" y="2"/>
                  </a:lnTo>
                  <a:lnTo>
                    <a:pt x="34" y="6"/>
                  </a:lnTo>
                  <a:lnTo>
                    <a:pt x="24" y="10"/>
                  </a:lnTo>
                  <a:lnTo>
                    <a:pt x="24" y="10"/>
                  </a:lnTo>
                  <a:lnTo>
                    <a:pt x="16" y="16"/>
                  </a:lnTo>
                  <a:lnTo>
                    <a:pt x="10" y="22"/>
                  </a:lnTo>
                  <a:lnTo>
                    <a:pt x="6" y="32"/>
                  </a:lnTo>
                  <a:lnTo>
                    <a:pt x="4" y="44"/>
                  </a:lnTo>
                  <a:lnTo>
                    <a:pt x="44" y="44"/>
                  </a:lnTo>
                  <a:lnTo>
                    <a:pt x="44" y="44"/>
                  </a:lnTo>
                  <a:lnTo>
                    <a:pt x="46" y="36"/>
                  </a:lnTo>
                  <a:lnTo>
                    <a:pt x="50" y="32"/>
                  </a:lnTo>
                  <a:lnTo>
                    <a:pt x="56" y="28"/>
                  </a:lnTo>
                  <a:lnTo>
                    <a:pt x="64" y="28"/>
                  </a:lnTo>
                  <a:lnTo>
                    <a:pt x="64" y="28"/>
                  </a:lnTo>
                  <a:lnTo>
                    <a:pt x="72" y="28"/>
                  </a:lnTo>
                  <a:lnTo>
                    <a:pt x="78" y="30"/>
                  </a:lnTo>
                  <a:lnTo>
                    <a:pt x="82" y="34"/>
                  </a:lnTo>
                  <a:lnTo>
                    <a:pt x="84" y="40"/>
                  </a:lnTo>
                  <a:lnTo>
                    <a:pt x="84" y="40"/>
                  </a:lnTo>
                  <a:lnTo>
                    <a:pt x="84" y="46"/>
                  </a:lnTo>
                  <a:lnTo>
                    <a:pt x="82" y="50"/>
                  </a:lnTo>
                  <a:lnTo>
                    <a:pt x="78" y="52"/>
                  </a:lnTo>
                  <a:lnTo>
                    <a:pt x="74" y="52"/>
                  </a:lnTo>
                  <a:lnTo>
                    <a:pt x="74" y="52"/>
                  </a:lnTo>
                  <a:lnTo>
                    <a:pt x="50" y="56"/>
                  </a:lnTo>
                  <a:lnTo>
                    <a:pt x="38" y="58"/>
                  </a:lnTo>
                  <a:lnTo>
                    <a:pt x="26" y="62"/>
                  </a:lnTo>
                  <a:lnTo>
                    <a:pt x="16" y="66"/>
                  </a:lnTo>
                  <a:lnTo>
                    <a:pt x="8" y="74"/>
                  </a:lnTo>
                  <a:lnTo>
                    <a:pt x="2" y="84"/>
                  </a:lnTo>
                  <a:lnTo>
                    <a:pt x="0" y="96"/>
                  </a:lnTo>
                  <a:lnTo>
                    <a:pt x="0" y="96"/>
                  </a:lnTo>
                  <a:lnTo>
                    <a:pt x="0" y="106"/>
                  </a:lnTo>
                  <a:lnTo>
                    <a:pt x="2" y="114"/>
                  </a:lnTo>
                  <a:lnTo>
                    <a:pt x="6" y="120"/>
                  </a:lnTo>
                  <a:lnTo>
                    <a:pt x="12" y="126"/>
                  </a:lnTo>
                  <a:lnTo>
                    <a:pt x="18" y="130"/>
                  </a:lnTo>
                  <a:lnTo>
                    <a:pt x="26" y="134"/>
                  </a:lnTo>
                  <a:lnTo>
                    <a:pt x="34" y="134"/>
                  </a:lnTo>
                  <a:lnTo>
                    <a:pt x="44" y="136"/>
                  </a:lnTo>
                  <a:lnTo>
                    <a:pt x="44" y="136"/>
                  </a:lnTo>
                  <a:lnTo>
                    <a:pt x="54" y="134"/>
                  </a:lnTo>
                  <a:lnTo>
                    <a:pt x="66" y="132"/>
                  </a:lnTo>
                  <a:lnTo>
                    <a:pt x="76" y="128"/>
                  </a:lnTo>
                  <a:lnTo>
                    <a:pt x="86" y="120"/>
                  </a:lnTo>
                  <a:lnTo>
                    <a:pt x="86" y="120"/>
                  </a:lnTo>
                  <a:lnTo>
                    <a:pt x="88" y="132"/>
                  </a:lnTo>
                  <a:lnTo>
                    <a:pt x="130" y="132"/>
                  </a:lnTo>
                  <a:lnTo>
                    <a:pt x="130" y="132"/>
                  </a:lnTo>
                  <a:lnTo>
                    <a:pt x="126" y="124"/>
                  </a:lnTo>
                  <a:lnTo>
                    <a:pt x="126" y="116"/>
                  </a:lnTo>
                  <a:lnTo>
                    <a:pt x="124" y="100"/>
                  </a:lnTo>
                  <a:lnTo>
                    <a:pt x="124" y="44"/>
                  </a:lnTo>
                  <a:close/>
                  <a:moveTo>
                    <a:pt x="58" y="110"/>
                  </a:moveTo>
                  <a:lnTo>
                    <a:pt x="58" y="110"/>
                  </a:lnTo>
                  <a:lnTo>
                    <a:pt x="52" y="108"/>
                  </a:lnTo>
                  <a:lnTo>
                    <a:pt x="46" y="106"/>
                  </a:lnTo>
                  <a:lnTo>
                    <a:pt x="42" y="102"/>
                  </a:lnTo>
                  <a:lnTo>
                    <a:pt x="42" y="96"/>
                  </a:lnTo>
                  <a:lnTo>
                    <a:pt x="42" y="96"/>
                  </a:lnTo>
                  <a:lnTo>
                    <a:pt x="42" y="88"/>
                  </a:lnTo>
                  <a:lnTo>
                    <a:pt x="46" y="84"/>
                  </a:lnTo>
                  <a:lnTo>
                    <a:pt x="52" y="82"/>
                  </a:lnTo>
                  <a:lnTo>
                    <a:pt x="58" y="78"/>
                  </a:lnTo>
                  <a:lnTo>
                    <a:pt x="58" y="78"/>
                  </a:lnTo>
                  <a:lnTo>
                    <a:pt x="72" y="76"/>
                  </a:lnTo>
                  <a:lnTo>
                    <a:pt x="80" y="74"/>
                  </a:lnTo>
                  <a:lnTo>
                    <a:pt x="84" y="72"/>
                  </a:lnTo>
                  <a:lnTo>
                    <a:pt x="84" y="72"/>
                  </a:lnTo>
                  <a:lnTo>
                    <a:pt x="84" y="90"/>
                  </a:lnTo>
                  <a:lnTo>
                    <a:pt x="82" y="96"/>
                  </a:lnTo>
                  <a:lnTo>
                    <a:pt x="80" y="100"/>
                  </a:lnTo>
                  <a:lnTo>
                    <a:pt x="76" y="104"/>
                  </a:lnTo>
                  <a:lnTo>
                    <a:pt x="72" y="108"/>
                  </a:lnTo>
                  <a:lnTo>
                    <a:pt x="66" y="110"/>
                  </a:lnTo>
                  <a:lnTo>
                    <a:pt x="58" y="110"/>
                  </a:lnTo>
                  <a:lnTo>
                    <a:pt x="58"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6" name="Rectangle 11"/>
            <p:cNvSpPr>
              <a:spLocks noChangeArrowheads="1"/>
            </p:cNvSpPr>
            <p:nvPr/>
          </p:nvSpPr>
          <p:spPr bwMode="auto">
            <a:xfrm>
              <a:off x="971550" y="6207125"/>
              <a:ext cx="66675" cy="279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7" name="Freeform 12"/>
            <p:cNvSpPr>
              <a:spLocks/>
            </p:cNvSpPr>
            <p:nvPr/>
          </p:nvSpPr>
          <p:spPr bwMode="auto">
            <a:xfrm>
              <a:off x="1057275" y="6223000"/>
              <a:ext cx="139700" cy="266700"/>
            </a:xfrm>
            <a:custGeom>
              <a:avLst/>
              <a:gdLst>
                <a:gd name="T0" fmla="*/ 62 w 88"/>
                <a:gd name="T1" fmla="*/ 0 h 168"/>
                <a:gd name="T2" fmla="*/ 20 w 88"/>
                <a:gd name="T3" fmla="*/ 0 h 168"/>
                <a:gd name="T4" fmla="*/ 20 w 88"/>
                <a:gd name="T5" fmla="*/ 38 h 168"/>
                <a:gd name="T6" fmla="*/ 0 w 88"/>
                <a:gd name="T7" fmla="*/ 38 h 168"/>
                <a:gd name="T8" fmla="*/ 0 w 88"/>
                <a:gd name="T9" fmla="*/ 66 h 168"/>
                <a:gd name="T10" fmla="*/ 20 w 88"/>
                <a:gd name="T11" fmla="*/ 66 h 168"/>
                <a:gd name="T12" fmla="*/ 20 w 88"/>
                <a:gd name="T13" fmla="*/ 122 h 168"/>
                <a:gd name="T14" fmla="*/ 20 w 88"/>
                <a:gd name="T15" fmla="*/ 122 h 168"/>
                <a:gd name="T16" fmla="*/ 20 w 88"/>
                <a:gd name="T17" fmla="*/ 134 h 168"/>
                <a:gd name="T18" fmla="*/ 22 w 88"/>
                <a:gd name="T19" fmla="*/ 144 h 168"/>
                <a:gd name="T20" fmla="*/ 26 w 88"/>
                <a:gd name="T21" fmla="*/ 152 h 168"/>
                <a:gd name="T22" fmla="*/ 30 w 88"/>
                <a:gd name="T23" fmla="*/ 158 h 168"/>
                <a:gd name="T24" fmla="*/ 36 w 88"/>
                <a:gd name="T25" fmla="*/ 162 h 168"/>
                <a:gd name="T26" fmla="*/ 44 w 88"/>
                <a:gd name="T27" fmla="*/ 164 h 168"/>
                <a:gd name="T28" fmla="*/ 54 w 88"/>
                <a:gd name="T29" fmla="*/ 166 h 168"/>
                <a:gd name="T30" fmla="*/ 66 w 88"/>
                <a:gd name="T31" fmla="*/ 168 h 168"/>
                <a:gd name="T32" fmla="*/ 66 w 88"/>
                <a:gd name="T33" fmla="*/ 168 h 168"/>
                <a:gd name="T34" fmla="*/ 88 w 88"/>
                <a:gd name="T35" fmla="*/ 166 h 168"/>
                <a:gd name="T36" fmla="*/ 88 w 88"/>
                <a:gd name="T37" fmla="*/ 136 h 168"/>
                <a:gd name="T38" fmla="*/ 88 w 88"/>
                <a:gd name="T39" fmla="*/ 136 h 168"/>
                <a:gd name="T40" fmla="*/ 78 w 88"/>
                <a:gd name="T41" fmla="*/ 136 h 168"/>
                <a:gd name="T42" fmla="*/ 78 w 88"/>
                <a:gd name="T43" fmla="*/ 136 h 168"/>
                <a:gd name="T44" fmla="*/ 72 w 88"/>
                <a:gd name="T45" fmla="*/ 136 h 168"/>
                <a:gd name="T46" fmla="*/ 66 w 88"/>
                <a:gd name="T47" fmla="*/ 134 h 168"/>
                <a:gd name="T48" fmla="*/ 64 w 88"/>
                <a:gd name="T49" fmla="*/ 130 h 168"/>
                <a:gd name="T50" fmla="*/ 62 w 88"/>
                <a:gd name="T51" fmla="*/ 124 h 168"/>
                <a:gd name="T52" fmla="*/ 62 w 88"/>
                <a:gd name="T53" fmla="*/ 66 h 168"/>
                <a:gd name="T54" fmla="*/ 88 w 88"/>
                <a:gd name="T55" fmla="*/ 66 h 168"/>
                <a:gd name="T56" fmla="*/ 88 w 88"/>
                <a:gd name="T57" fmla="*/ 38 h 168"/>
                <a:gd name="T58" fmla="*/ 62 w 88"/>
                <a:gd name="T59" fmla="*/ 38 h 168"/>
                <a:gd name="T60" fmla="*/ 62 w 88"/>
                <a:gd name="T6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68">
                  <a:moveTo>
                    <a:pt x="62" y="0"/>
                  </a:moveTo>
                  <a:lnTo>
                    <a:pt x="20" y="0"/>
                  </a:lnTo>
                  <a:lnTo>
                    <a:pt x="20" y="38"/>
                  </a:lnTo>
                  <a:lnTo>
                    <a:pt x="0" y="38"/>
                  </a:lnTo>
                  <a:lnTo>
                    <a:pt x="0" y="66"/>
                  </a:lnTo>
                  <a:lnTo>
                    <a:pt x="20" y="66"/>
                  </a:lnTo>
                  <a:lnTo>
                    <a:pt x="20" y="122"/>
                  </a:lnTo>
                  <a:lnTo>
                    <a:pt x="20" y="122"/>
                  </a:lnTo>
                  <a:lnTo>
                    <a:pt x="20" y="134"/>
                  </a:lnTo>
                  <a:lnTo>
                    <a:pt x="22" y="144"/>
                  </a:lnTo>
                  <a:lnTo>
                    <a:pt x="26" y="152"/>
                  </a:lnTo>
                  <a:lnTo>
                    <a:pt x="30" y="158"/>
                  </a:lnTo>
                  <a:lnTo>
                    <a:pt x="36" y="162"/>
                  </a:lnTo>
                  <a:lnTo>
                    <a:pt x="44" y="164"/>
                  </a:lnTo>
                  <a:lnTo>
                    <a:pt x="54" y="166"/>
                  </a:lnTo>
                  <a:lnTo>
                    <a:pt x="66" y="168"/>
                  </a:lnTo>
                  <a:lnTo>
                    <a:pt x="66" y="168"/>
                  </a:lnTo>
                  <a:lnTo>
                    <a:pt x="88" y="166"/>
                  </a:lnTo>
                  <a:lnTo>
                    <a:pt x="88" y="136"/>
                  </a:lnTo>
                  <a:lnTo>
                    <a:pt x="88" y="136"/>
                  </a:lnTo>
                  <a:lnTo>
                    <a:pt x="78" y="136"/>
                  </a:lnTo>
                  <a:lnTo>
                    <a:pt x="78" y="136"/>
                  </a:lnTo>
                  <a:lnTo>
                    <a:pt x="72" y="136"/>
                  </a:lnTo>
                  <a:lnTo>
                    <a:pt x="66" y="134"/>
                  </a:lnTo>
                  <a:lnTo>
                    <a:pt x="64" y="130"/>
                  </a:lnTo>
                  <a:lnTo>
                    <a:pt x="62" y="124"/>
                  </a:lnTo>
                  <a:lnTo>
                    <a:pt x="62" y="66"/>
                  </a:lnTo>
                  <a:lnTo>
                    <a:pt x="88" y="66"/>
                  </a:lnTo>
                  <a:lnTo>
                    <a:pt x="88" y="38"/>
                  </a:lnTo>
                  <a:lnTo>
                    <a:pt x="62" y="38"/>
                  </a:ln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8" name="Freeform 13"/>
            <p:cNvSpPr>
              <a:spLocks/>
            </p:cNvSpPr>
            <p:nvPr/>
          </p:nvSpPr>
          <p:spPr bwMode="auto">
            <a:xfrm>
              <a:off x="1216025" y="6207125"/>
              <a:ext cx="203200" cy="279400"/>
            </a:xfrm>
            <a:custGeom>
              <a:avLst/>
              <a:gdLst>
                <a:gd name="T0" fmla="*/ 82 w 128"/>
                <a:gd name="T1" fmla="*/ 44 h 176"/>
                <a:gd name="T2" fmla="*/ 82 w 128"/>
                <a:gd name="T3" fmla="*/ 44 h 176"/>
                <a:gd name="T4" fmla="*/ 70 w 128"/>
                <a:gd name="T5" fmla="*/ 46 h 176"/>
                <a:gd name="T6" fmla="*/ 60 w 128"/>
                <a:gd name="T7" fmla="*/ 50 h 176"/>
                <a:gd name="T8" fmla="*/ 50 w 128"/>
                <a:gd name="T9" fmla="*/ 56 h 176"/>
                <a:gd name="T10" fmla="*/ 44 w 128"/>
                <a:gd name="T11" fmla="*/ 66 h 176"/>
                <a:gd name="T12" fmla="*/ 42 w 128"/>
                <a:gd name="T13" fmla="*/ 66 h 176"/>
                <a:gd name="T14" fmla="*/ 42 w 128"/>
                <a:gd name="T15" fmla="*/ 0 h 176"/>
                <a:gd name="T16" fmla="*/ 0 w 128"/>
                <a:gd name="T17" fmla="*/ 0 h 176"/>
                <a:gd name="T18" fmla="*/ 0 w 128"/>
                <a:gd name="T19" fmla="*/ 176 h 176"/>
                <a:gd name="T20" fmla="*/ 42 w 128"/>
                <a:gd name="T21" fmla="*/ 176 h 176"/>
                <a:gd name="T22" fmla="*/ 42 w 128"/>
                <a:gd name="T23" fmla="*/ 106 h 176"/>
                <a:gd name="T24" fmla="*/ 42 w 128"/>
                <a:gd name="T25" fmla="*/ 106 h 176"/>
                <a:gd name="T26" fmla="*/ 44 w 128"/>
                <a:gd name="T27" fmla="*/ 96 h 176"/>
                <a:gd name="T28" fmla="*/ 48 w 128"/>
                <a:gd name="T29" fmla="*/ 88 h 176"/>
                <a:gd name="T30" fmla="*/ 56 w 128"/>
                <a:gd name="T31" fmla="*/ 82 h 176"/>
                <a:gd name="T32" fmla="*/ 60 w 128"/>
                <a:gd name="T33" fmla="*/ 80 h 176"/>
                <a:gd name="T34" fmla="*/ 66 w 128"/>
                <a:gd name="T35" fmla="*/ 78 h 176"/>
                <a:gd name="T36" fmla="*/ 66 w 128"/>
                <a:gd name="T37" fmla="*/ 78 h 176"/>
                <a:gd name="T38" fmla="*/ 72 w 128"/>
                <a:gd name="T39" fmla="*/ 80 h 176"/>
                <a:gd name="T40" fmla="*/ 78 w 128"/>
                <a:gd name="T41" fmla="*/ 82 h 176"/>
                <a:gd name="T42" fmla="*/ 82 w 128"/>
                <a:gd name="T43" fmla="*/ 86 h 176"/>
                <a:gd name="T44" fmla="*/ 84 w 128"/>
                <a:gd name="T45" fmla="*/ 90 h 176"/>
                <a:gd name="T46" fmla="*/ 86 w 128"/>
                <a:gd name="T47" fmla="*/ 102 h 176"/>
                <a:gd name="T48" fmla="*/ 86 w 128"/>
                <a:gd name="T49" fmla="*/ 114 h 176"/>
                <a:gd name="T50" fmla="*/ 86 w 128"/>
                <a:gd name="T51" fmla="*/ 176 h 176"/>
                <a:gd name="T52" fmla="*/ 128 w 128"/>
                <a:gd name="T53" fmla="*/ 176 h 176"/>
                <a:gd name="T54" fmla="*/ 128 w 128"/>
                <a:gd name="T55" fmla="*/ 94 h 176"/>
                <a:gd name="T56" fmla="*/ 128 w 128"/>
                <a:gd name="T57" fmla="*/ 94 h 176"/>
                <a:gd name="T58" fmla="*/ 126 w 128"/>
                <a:gd name="T59" fmla="*/ 78 h 176"/>
                <a:gd name="T60" fmla="*/ 124 w 128"/>
                <a:gd name="T61" fmla="*/ 70 h 176"/>
                <a:gd name="T62" fmla="*/ 120 w 128"/>
                <a:gd name="T63" fmla="*/ 62 h 176"/>
                <a:gd name="T64" fmla="*/ 116 w 128"/>
                <a:gd name="T65" fmla="*/ 56 h 176"/>
                <a:gd name="T66" fmla="*/ 108 w 128"/>
                <a:gd name="T67" fmla="*/ 50 h 176"/>
                <a:gd name="T68" fmla="*/ 96 w 128"/>
                <a:gd name="T69" fmla="*/ 46 h 176"/>
                <a:gd name="T70" fmla="*/ 82 w 128"/>
                <a:gd name="T71" fmla="*/ 44 h 176"/>
                <a:gd name="T72" fmla="*/ 82 w 128"/>
                <a:gd name="T73" fmla="*/ 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76">
                  <a:moveTo>
                    <a:pt x="82" y="44"/>
                  </a:moveTo>
                  <a:lnTo>
                    <a:pt x="82" y="44"/>
                  </a:lnTo>
                  <a:lnTo>
                    <a:pt x="70" y="46"/>
                  </a:lnTo>
                  <a:lnTo>
                    <a:pt x="60" y="50"/>
                  </a:lnTo>
                  <a:lnTo>
                    <a:pt x="50" y="56"/>
                  </a:lnTo>
                  <a:lnTo>
                    <a:pt x="44" y="66"/>
                  </a:lnTo>
                  <a:lnTo>
                    <a:pt x="42" y="66"/>
                  </a:lnTo>
                  <a:lnTo>
                    <a:pt x="42" y="0"/>
                  </a:lnTo>
                  <a:lnTo>
                    <a:pt x="0" y="0"/>
                  </a:lnTo>
                  <a:lnTo>
                    <a:pt x="0" y="176"/>
                  </a:lnTo>
                  <a:lnTo>
                    <a:pt x="42" y="176"/>
                  </a:lnTo>
                  <a:lnTo>
                    <a:pt x="42" y="106"/>
                  </a:lnTo>
                  <a:lnTo>
                    <a:pt x="42" y="106"/>
                  </a:lnTo>
                  <a:lnTo>
                    <a:pt x="44" y="96"/>
                  </a:lnTo>
                  <a:lnTo>
                    <a:pt x="48" y="88"/>
                  </a:lnTo>
                  <a:lnTo>
                    <a:pt x="56" y="82"/>
                  </a:lnTo>
                  <a:lnTo>
                    <a:pt x="60" y="80"/>
                  </a:lnTo>
                  <a:lnTo>
                    <a:pt x="66" y="78"/>
                  </a:lnTo>
                  <a:lnTo>
                    <a:pt x="66" y="78"/>
                  </a:lnTo>
                  <a:lnTo>
                    <a:pt x="72" y="80"/>
                  </a:lnTo>
                  <a:lnTo>
                    <a:pt x="78" y="82"/>
                  </a:lnTo>
                  <a:lnTo>
                    <a:pt x="82" y="86"/>
                  </a:lnTo>
                  <a:lnTo>
                    <a:pt x="84" y="90"/>
                  </a:lnTo>
                  <a:lnTo>
                    <a:pt x="86" y="102"/>
                  </a:lnTo>
                  <a:lnTo>
                    <a:pt x="86" y="114"/>
                  </a:lnTo>
                  <a:lnTo>
                    <a:pt x="86" y="176"/>
                  </a:lnTo>
                  <a:lnTo>
                    <a:pt x="128" y="176"/>
                  </a:lnTo>
                  <a:lnTo>
                    <a:pt x="128" y="94"/>
                  </a:lnTo>
                  <a:lnTo>
                    <a:pt x="128" y="94"/>
                  </a:lnTo>
                  <a:lnTo>
                    <a:pt x="126" y="78"/>
                  </a:lnTo>
                  <a:lnTo>
                    <a:pt x="124" y="70"/>
                  </a:lnTo>
                  <a:lnTo>
                    <a:pt x="120" y="62"/>
                  </a:lnTo>
                  <a:lnTo>
                    <a:pt x="116" y="56"/>
                  </a:lnTo>
                  <a:lnTo>
                    <a:pt x="108" y="50"/>
                  </a:lnTo>
                  <a:lnTo>
                    <a:pt x="96" y="46"/>
                  </a:lnTo>
                  <a:lnTo>
                    <a:pt x="82" y="44"/>
                  </a:lnTo>
                  <a:lnTo>
                    <a:pt x="82"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9" name="Freeform 14"/>
            <p:cNvSpPr>
              <a:spLocks/>
            </p:cNvSpPr>
            <p:nvPr/>
          </p:nvSpPr>
          <p:spPr bwMode="auto">
            <a:xfrm>
              <a:off x="3479800" y="4943475"/>
              <a:ext cx="50800" cy="57150"/>
            </a:xfrm>
            <a:custGeom>
              <a:avLst/>
              <a:gdLst>
                <a:gd name="T0" fmla="*/ 12 w 32"/>
                <a:gd name="T1" fmla="*/ 36 h 36"/>
                <a:gd name="T2" fmla="*/ 18 w 32"/>
                <a:gd name="T3" fmla="*/ 36 h 36"/>
                <a:gd name="T4" fmla="*/ 18 w 32"/>
                <a:gd name="T5" fmla="*/ 6 h 36"/>
                <a:gd name="T6" fmla="*/ 32 w 32"/>
                <a:gd name="T7" fmla="*/ 6 h 36"/>
                <a:gd name="T8" fmla="*/ 32 w 32"/>
                <a:gd name="T9" fmla="*/ 0 h 36"/>
                <a:gd name="T10" fmla="*/ 0 w 32"/>
                <a:gd name="T11" fmla="*/ 0 h 36"/>
                <a:gd name="T12" fmla="*/ 0 w 32"/>
                <a:gd name="T13" fmla="*/ 6 h 36"/>
                <a:gd name="T14" fmla="*/ 12 w 32"/>
                <a:gd name="T15" fmla="*/ 6 h 36"/>
                <a:gd name="T16" fmla="*/ 12 w 32"/>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12" y="36"/>
                  </a:moveTo>
                  <a:lnTo>
                    <a:pt x="18" y="36"/>
                  </a:lnTo>
                  <a:lnTo>
                    <a:pt x="18" y="6"/>
                  </a:lnTo>
                  <a:lnTo>
                    <a:pt x="32" y="6"/>
                  </a:lnTo>
                  <a:lnTo>
                    <a:pt x="32" y="0"/>
                  </a:lnTo>
                  <a:lnTo>
                    <a:pt x="0" y="0"/>
                  </a:lnTo>
                  <a:lnTo>
                    <a:pt x="0" y="6"/>
                  </a:lnTo>
                  <a:lnTo>
                    <a:pt x="12" y="6"/>
                  </a:lnTo>
                  <a:lnTo>
                    <a:pt x="1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0" name="Freeform 15"/>
            <p:cNvSpPr>
              <a:spLocks/>
            </p:cNvSpPr>
            <p:nvPr/>
          </p:nvSpPr>
          <p:spPr bwMode="auto">
            <a:xfrm>
              <a:off x="3540125" y="4943475"/>
              <a:ext cx="63500" cy="57150"/>
            </a:xfrm>
            <a:custGeom>
              <a:avLst/>
              <a:gdLst>
                <a:gd name="T0" fmla="*/ 6 w 40"/>
                <a:gd name="T1" fmla="*/ 6 h 36"/>
                <a:gd name="T2" fmla="*/ 18 w 40"/>
                <a:gd name="T3" fmla="*/ 36 h 36"/>
                <a:gd name="T4" fmla="*/ 24 w 40"/>
                <a:gd name="T5" fmla="*/ 36 h 36"/>
                <a:gd name="T6" fmla="*/ 34 w 40"/>
                <a:gd name="T7" fmla="*/ 6 h 36"/>
                <a:gd name="T8" fmla="*/ 34 w 40"/>
                <a:gd name="T9" fmla="*/ 36 h 36"/>
                <a:gd name="T10" fmla="*/ 40 w 40"/>
                <a:gd name="T11" fmla="*/ 36 h 36"/>
                <a:gd name="T12" fmla="*/ 40 w 40"/>
                <a:gd name="T13" fmla="*/ 0 h 36"/>
                <a:gd name="T14" fmla="*/ 30 w 40"/>
                <a:gd name="T15" fmla="*/ 0 h 36"/>
                <a:gd name="T16" fmla="*/ 20 w 40"/>
                <a:gd name="T17" fmla="*/ 26 h 36"/>
                <a:gd name="T18" fmla="*/ 10 w 40"/>
                <a:gd name="T19" fmla="*/ 0 h 36"/>
                <a:gd name="T20" fmla="*/ 0 w 40"/>
                <a:gd name="T21" fmla="*/ 0 h 36"/>
                <a:gd name="T22" fmla="*/ 0 w 40"/>
                <a:gd name="T23" fmla="*/ 36 h 36"/>
                <a:gd name="T24" fmla="*/ 6 w 40"/>
                <a:gd name="T25" fmla="*/ 36 h 36"/>
                <a:gd name="T26" fmla="*/ 6 w 40"/>
                <a:gd name="T27"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36">
                  <a:moveTo>
                    <a:pt x="6" y="6"/>
                  </a:moveTo>
                  <a:lnTo>
                    <a:pt x="18" y="36"/>
                  </a:lnTo>
                  <a:lnTo>
                    <a:pt x="24" y="36"/>
                  </a:lnTo>
                  <a:lnTo>
                    <a:pt x="34" y="6"/>
                  </a:lnTo>
                  <a:lnTo>
                    <a:pt x="34" y="36"/>
                  </a:lnTo>
                  <a:lnTo>
                    <a:pt x="40" y="36"/>
                  </a:lnTo>
                  <a:lnTo>
                    <a:pt x="40" y="0"/>
                  </a:lnTo>
                  <a:lnTo>
                    <a:pt x="30" y="0"/>
                  </a:lnTo>
                  <a:lnTo>
                    <a:pt x="20" y="26"/>
                  </a:lnTo>
                  <a:lnTo>
                    <a:pt x="10" y="0"/>
                  </a:lnTo>
                  <a:lnTo>
                    <a:pt x="0" y="0"/>
                  </a:lnTo>
                  <a:lnTo>
                    <a:pt x="0" y="36"/>
                  </a:lnTo>
                  <a:lnTo>
                    <a:pt x="6" y="36"/>
                  </a:lnTo>
                  <a:lnTo>
                    <a:pt x="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Tree>
    <p:extLst>
      <p:ext uri="{BB962C8B-B14F-4D97-AF65-F5344CB8AC3E}">
        <p14:creationId xmlns:p14="http://schemas.microsoft.com/office/powerpoint/2010/main" val="1564872719"/>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541067-E0C0-4CAE-A50F-8CD15A79BD9D}" type="datetimeFigureOut">
              <a:rPr lang="en-US" smtClean="0">
                <a:solidFill>
                  <a:prstClr val="black">
                    <a:tint val="75000"/>
                  </a:prstClr>
                </a:solidFill>
              </a:rPr>
              <a:pPr/>
              <a:t>6/22/2017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30DD0E2-39CE-4E52-A036-31FB2A1114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76098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541067-E0C0-4CAE-A50F-8CD15A79BD9D}" type="datetimeFigureOut">
              <a:rPr lang="en-US" smtClean="0">
                <a:solidFill>
                  <a:prstClr val="black">
                    <a:tint val="75000"/>
                  </a:prstClr>
                </a:solidFill>
              </a:rPr>
              <a:pPr/>
              <a:t>6/22/2017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30DD0E2-39CE-4E52-A036-31FB2A1114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26749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a:lstStyle>
            <a:lvl1pPr>
              <a:defRPr baseline="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51137564"/>
      </p:ext>
    </p:extLst>
  </p:cSld>
  <p:clrMapOvr>
    <a:masterClrMapping/>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041438913"/>
      </p:ext>
    </p:extLst>
  </p:cSld>
  <p:clrMapOvr>
    <a:masterClrMapping/>
  </p:clrMapOvr>
  <p:transition>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6711982"/>
      </p:ext>
    </p:extLst>
  </p:cSld>
  <p:clrMapOvr>
    <a:masterClrMapping/>
  </p:clrMapOvr>
  <p:transition>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McK 2. Slide Title"/>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29769407"/>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12486" y="1143000"/>
            <a:ext cx="8423564" cy="4953000"/>
          </a:xfrm>
        </p:spPr>
        <p:txBody>
          <a:bodyPr/>
          <a:lstStyle>
            <a:lvl1pPr>
              <a:defRPr sz="2000"/>
            </a:lvl1pPr>
            <a:lvl2pPr>
              <a:defRPr sz="1800"/>
            </a:lvl2pPr>
            <a:lvl3pPr>
              <a:defRPr sz="18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p:nvPr>
        </p:nvSpPr>
        <p:spPr>
          <a:xfrm>
            <a:off x="415636" y="6324600"/>
            <a:ext cx="8423564" cy="152400"/>
          </a:xfrm>
        </p:spPr>
        <p:txBody>
          <a:bodyPr/>
          <a:lstStyle>
            <a:lvl1pPr marL="0" indent="0">
              <a:spcBef>
                <a:spcPts val="0"/>
              </a:spcBef>
              <a:buNone/>
              <a:defRPr sz="900" b="0"/>
            </a:lvl1pPr>
            <a:lvl2pPr>
              <a:defRPr sz="900"/>
            </a:lvl2pPr>
            <a:lvl3pPr>
              <a:defRPr sz="900"/>
            </a:lvl3pPr>
            <a:lvl4pPr>
              <a:defRPr sz="900"/>
            </a:lvl4pPr>
            <a:lvl5pPr>
              <a:defRPr sz="900"/>
            </a:lvl5pPr>
          </a:lstStyle>
          <a:p>
            <a:pPr lvl="0"/>
            <a:r>
              <a:rPr lang="en-US" smtClean="0"/>
              <a:t>Click to edit Master text styles</a:t>
            </a:r>
          </a:p>
        </p:txBody>
      </p:sp>
      <p:sp>
        <p:nvSpPr>
          <p:cNvPr id="6" name="Slide Number Placeholder 5"/>
          <p:cNvSpPr>
            <a:spLocks noGrp="1"/>
          </p:cNvSpPr>
          <p:nvPr>
            <p:ph type="sldNum" sz="quarter" idx="4"/>
          </p:nvPr>
        </p:nvSpPr>
        <p:spPr>
          <a:xfrm>
            <a:off x="75515" y="6477000"/>
            <a:ext cx="583917" cy="365125"/>
          </a:xfrm>
          <a:prstGeom prst="rect">
            <a:avLst/>
          </a:prstGeom>
        </p:spPr>
        <p:txBody>
          <a:bodyPr vert="horz" lIns="91440" tIns="45720" rIns="91440" bIns="45720" rtlCol="0" anchor="ctr"/>
          <a:lstStyle>
            <a:lvl1pPr algn="r">
              <a:defRPr sz="1200">
                <a:solidFill>
                  <a:schemeClr val="tx1"/>
                </a:solidFill>
              </a:defRPr>
            </a:lvl1pPr>
          </a:lstStyle>
          <a:p>
            <a:pPr algn="l" defTabSz="457200"/>
            <a:fld id="{96A2B768-8B3F-1F46-8258-5512BFAFE2D0}" type="slidenum">
              <a:rPr lang="en-US" smtClean="0">
                <a:solidFill>
                  <a:prstClr val="black"/>
                </a:solidFill>
              </a:rPr>
              <a:pPr algn="l" defTabSz="457200"/>
              <a:t>‹#›</a:t>
            </a:fld>
            <a:endParaRPr lang="en-US" dirty="0">
              <a:solidFill>
                <a:prstClr val="black"/>
              </a:solidFill>
            </a:endParaRPr>
          </a:p>
        </p:txBody>
      </p:sp>
    </p:spTree>
    <p:extLst>
      <p:ext uri="{BB962C8B-B14F-4D97-AF65-F5344CB8AC3E}">
        <p14:creationId xmlns:p14="http://schemas.microsoft.com/office/powerpoint/2010/main" val="852479079"/>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12486" y="1143000"/>
            <a:ext cx="8423564" cy="4953000"/>
          </a:xfrm>
        </p:spPr>
        <p:txBody>
          <a:bodyPr/>
          <a:lstStyle>
            <a:lvl1pPr>
              <a:defRPr sz="2000"/>
            </a:lvl1pPr>
            <a:lvl2pPr>
              <a:defRPr sz="1800"/>
            </a:lvl2pPr>
            <a:lvl3pPr>
              <a:defRPr sz="18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p:nvPr>
        </p:nvSpPr>
        <p:spPr>
          <a:xfrm>
            <a:off x="415636" y="6324600"/>
            <a:ext cx="8423564" cy="152400"/>
          </a:xfrm>
        </p:spPr>
        <p:txBody>
          <a:bodyPr/>
          <a:lstStyle>
            <a:lvl1pPr marL="0" indent="0">
              <a:spcBef>
                <a:spcPts val="0"/>
              </a:spcBef>
              <a:buNone/>
              <a:defRPr sz="900" b="0"/>
            </a:lvl1pPr>
            <a:lvl2pPr>
              <a:defRPr sz="900"/>
            </a:lvl2pPr>
            <a:lvl3pPr>
              <a:defRPr sz="900"/>
            </a:lvl3pPr>
            <a:lvl4pPr>
              <a:defRPr sz="900"/>
            </a:lvl4pPr>
            <a:lvl5pPr>
              <a:defRPr sz="900"/>
            </a:lvl5pPr>
          </a:lstStyle>
          <a:p>
            <a:pPr lvl="0"/>
            <a:r>
              <a:rPr lang="en-US" smtClean="0"/>
              <a:t>Click to edit Master text styles</a:t>
            </a:r>
          </a:p>
        </p:txBody>
      </p:sp>
      <p:sp>
        <p:nvSpPr>
          <p:cNvPr id="6" name="Slide Number Placeholder 5"/>
          <p:cNvSpPr>
            <a:spLocks noGrp="1"/>
          </p:cNvSpPr>
          <p:nvPr>
            <p:ph type="sldNum" sz="quarter" idx="4"/>
          </p:nvPr>
        </p:nvSpPr>
        <p:spPr>
          <a:xfrm>
            <a:off x="75515" y="6477000"/>
            <a:ext cx="583917" cy="365125"/>
          </a:xfrm>
          <a:prstGeom prst="rect">
            <a:avLst/>
          </a:prstGeom>
        </p:spPr>
        <p:txBody>
          <a:bodyPr vert="horz" lIns="91440" tIns="45720" rIns="91440" bIns="45720" rtlCol="0" anchor="ctr"/>
          <a:lstStyle>
            <a:lvl1pPr algn="r">
              <a:defRPr sz="1200">
                <a:solidFill>
                  <a:schemeClr val="tx1"/>
                </a:solidFill>
              </a:defRPr>
            </a:lvl1pPr>
          </a:lstStyle>
          <a:p>
            <a:pPr algn="l" defTabSz="457200"/>
            <a:fld id="{96A2B768-8B3F-1F46-8258-5512BFAFE2D0}" type="slidenum">
              <a:rPr lang="en-US" smtClean="0">
                <a:solidFill>
                  <a:prstClr val="black"/>
                </a:solidFill>
              </a:rPr>
              <a:pPr algn="l" defTabSz="457200"/>
              <a:t>‹#›</a:t>
            </a:fld>
            <a:endParaRPr lang="en-US" dirty="0">
              <a:solidFill>
                <a:prstClr val="black"/>
              </a:solidFill>
            </a:endParaRPr>
          </a:p>
        </p:txBody>
      </p:sp>
    </p:spTree>
    <p:extLst>
      <p:ext uri="{BB962C8B-B14F-4D97-AF65-F5344CB8AC3E}">
        <p14:creationId xmlns:p14="http://schemas.microsoft.com/office/powerpoint/2010/main" val="2974230857"/>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12486" y="1143000"/>
            <a:ext cx="8423564" cy="4953000"/>
          </a:xfrm>
        </p:spPr>
        <p:txBody>
          <a:bodyPr/>
          <a:lstStyle>
            <a:lvl1pPr>
              <a:defRPr sz="2000"/>
            </a:lvl1pPr>
            <a:lvl2pPr>
              <a:defRPr sz="1800"/>
            </a:lvl2pPr>
            <a:lvl3pPr>
              <a:defRPr sz="18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p:nvPr>
        </p:nvSpPr>
        <p:spPr>
          <a:xfrm>
            <a:off x="415636" y="6324600"/>
            <a:ext cx="8423564" cy="152400"/>
          </a:xfrm>
        </p:spPr>
        <p:txBody>
          <a:bodyPr/>
          <a:lstStyle>
            <a:lvl1pPr marL="0" indent="0">
              <a:spcBef>
                <a:spcPts val="0"/>
              </a:spcBef>
              <a:buNone/>
              <a:defRPr sz="900" b="0"/>
            </a:lvl1pPr>
            <a:lvl2pPr>
              <a:defRPr sz="900"/>
            </a:lvl2pPr>
            <a:lvl3pPr>
              <a:defRPr sz="900"/>
            </a:lvl3pPr>
            <a:lvl4pPr>
              <a:defRPr sz="900"/>
            </a:lvl4pPr>
            <a:lvl5pPr>
              <a:defRPr sz="900"/>
            </a:lvl5pPr>
          </a:lstStyle>
          <a:p>
            <a:pPr lvl="0"/>
            <a:r>
              <a:rPr lang="en-US" smtClean="0"/>
              <a:t>Click to edit Master text styles</a:t>
            </a:r>
          </a:p>
        </p:txBody>
      </p:sp>
      <p:sp>
        <p:nvSpPr>
          <p:cNvPr id="6" name="Slide Number Placeholder 5"/>
          <p:cNvSpPr>
            <a:spLocks noGrp="1"/>
          </p:cNvSpPr>
          <p:nvPr>
            <p:ph type="sldNum" sz="quarter" idx="4"/>
          </p:nvPr>
        </p:nvSpPr>
        <p:spPr>
          <a:xfrm>
            <a:off x="75515" y="6477000"/>
            <a:ext cx="583917" cy="365125"/>
          </a:xfrm>
          <a:prstGeom prst="rect">
            <a:avLst/>
          </a:prstGeom>
        </p:spPr>
        <p:txBody>
          <a:bodyPr vert="horz" lIns="91440" tIns="45720" rIns="91440" bIns="45720" rtlCol="0" anchor="ctr"/>
          <a:lstStyle>
            <a:lvl1pPr algn="r">
              <a:defRPr sz="1200">
                <a:solidFill>
                  <a:schemeClr val="tx1"/>
                </a:solidFill>
              </a:defRPr>
            </a:lvl1pPr>
          </a:lstStyle>
          <a:p>
            <a:pPr algn="l" defTabSz="457200"/>
            <a:fld id="{96A2B768-8B3F-1F46-8258-5512BFAFE2D0}" type="slidenum">
              <a:rPr lang="en-US" smtClean="0">
                <a:solidFill>
                  <a:prstClr val="black"/>
                </a:solidFill>
              </a:rPr>
              <a:pPr algn="l" defTabSz="457200"/>
              <a:t>‹#›</a:t>
            </a:fld>
            <a:endParaRPr lang="en-US" dirty="0">
              <a:solidFill>
                <a:prstClr val="black"/>
              </a:solidFill>
            </a:endParaRPr>
          </a:p>
        </p:txBody>
      </p:sp>
    </p:spTree>
    <p:extLst>
      <p:ext uri="{BB962C8B-B14F-4D97-AF65-F5344CB8AC3E}">
        <p14:creationId xmlns:p14="http://schemas.microsoft.com/office/powerpoint/2010/main" val="669482572"/>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Divider">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457200" y="2176272"/>
            <a:ext cx="8229600" cy="1645920"/>
          </a:xfrm>
        </p:spPr>
        <p:txBody>
          <a:bodyPr lIns="0" rIns="0" anchor="b" anchorCtr="0">
            <a:noAutofit/>
          </a:bodyPr>
          <a:lstStyle>
            <a:lvl1pPr>
              <a:lnSpc>
                <a:spcPct val="80000"/>
              </a:lnSpc>
              <a:spcAft>
                <a:spcPts val="600"/>
              </a:spcAft>
              <a:defRPr sz="6000">
                <a:effectLst>
                  <a:outerShdw blurRad="127000" sx="102000" sy="102000" algn="ctr" rotWithShape="0">
                    <a:schemeClr val="tx1">
                      <a:lumMod val="85000"/>
                      <a:lumOff val="15000"/>
                      <a:alpha val="40000"/>
                    </a:schemeClr>
                  </a:outerShdw>
                </a:effectLst>
                <a:latin typeface="+mj-lt"/>
              </a:defRPr>
            </a:lvl1pPr>
          </a:lstStyle>
          <a:p>
            <a:r>
              <a:rPr lang="en-US" dirty="0" smtClean="0"/>
              <a:t>Click to edit </a:t>
            </a:r>
            <a:br>
              <a:rPr lang="en-US" dirty="0" smtClean="0"/>
            </a:br>
            <a:r>
              <a:rPr lang="en-US" dirty="0" smtClean="0"/>
              <a:t>Master title style</a:t>
            </a:r>
            <a:endParaRPr lang="en-US" dirty="0"/>
          </a:p>
        </p:txBody>
      </p:sp>
      <p:sp>
        <p:nvSpPr>
          <p:cNvPr id="4" name="Right Triangle 3"/>
          <p:cNvSpPr>
            <a:spLocks noChangeAspect="1"/>
          </p:cNvSpPr>
          <p:nvPr userDrawn="1"/>
        </p:nvSpPr>
        <p:spPr>
          <a:xfrm rot="16200000">
            <a:off x="8595360" y="6309360"/>
            <a:ext cx="548640" cy="548640"/>
          </a:xfrm>
          <a:prstGeom prst="rtTriangle">
            <a:avLst/>
          </a:prstGeom>
          <a:solidFill>
            <a:schemeClr val="tx1">
              <a:lumMod val="50000"/>
              <a:lumOff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black"/>
              </a:solidFill>
            </a:endParaRPr>
          </a:p>
        </p:txBody>
      </p:sp>
      <p:sp>
        <p:nvSpPr>
          <p:cNvPr id="5" name="TextBox 4"/>
          <p:cNvSpPr txBox="1"/>
          <p:nvPr/>
        </p:nvSpPr>
        <p:spPr>
          <a:xfrm>
            <a:off x="8750808" y="6565392"/>
            <a:ext cx="371907" cy="276999"/>
          </a:xfrm>
          <a:prstGeom prst="rect">
            <a:avLst/>
          </a:prstGeom>
          <a:noFill/>
        </p:spPr>
        <p:txBody>
          <a:bodyPr wrap="square" lIns="0" tIns="45720" bIns="45720" rtlCol="0">
            <a:noAutofit/>
          </a:bodyPr>
          <a:lstStyle/>
          <a:p>
            <a:pPr algn="r"/>
            <a:fld id="{C9E378D0-1123-4A2F-B616-8D9E05FF92D2}" type="slidenum">
              <a:rPr lang="en-US" sz="1200" spc="-40" smtClean="0">
                <a:solidFill>
                  <a:prstClr val="white"/>
                </a:solidFill>
                <a:latin typeface="Franklin Gothic Medium Cond"/>
              </a:rPr>
              <a:pPr algn="r"/>
              <a:t>‹#›</a:t>
            </a:fld>
            <a:endParaRPr lang="en-US" sz="1200" spc="-40" dirty="0">
              <a:solidFill>
                <a:prstClr val="white"/>
              </a:solidFill>
              <a:latin typeface="Franklin Gothic Medium Cond"/>
            </a:endParaRPr>
          </a:p>
        </p:txBody>
      </p:sp>
      <p:grpSp>
        <p:nvGrpSpPr>
          <p:cNvPr id="6" name="Group 5"/>
          <p:cNvGrpSpPr>
            <a:grpSpLocks noChangeAspect="1"/>
          </p:cNvGrpSpPr>
          <p:nvPr userDrawn="1"/>
        </p:nvGrpSpPr>
        <p:grpSpPr>
          <a:xfrm>
            <a:off x="7896792" y="6472678"/>
            <a:ext cx="640080" cy="294678"/>
            <a:chOff x="238125" y="4943475"/>
            <a:chExt cx="3365500" cy="1549400"/>
          </a:xfrm>
          <a:solidFill>
            <a:schemeClr val="tx1">
              <a:lumMod val="50000"/>
              <a:lumOff val="50000"/>
            </a:schemeClr>
          </a:solidFill>
        </p:grpSpPr>
        <p:sp>
          <p:nvSpPr>
            <p:cNvPr id="8" name="Freeform 5"/>
            <p:cNvSpPr>
              <a:spLocks/>
            </p:cNvSpPr>
            <p:nvPr/>
          </p:nvSpPr>
          <p:spPr bwMode="auto">
            <a:xfrm>
              <a:off x="2482850" y="4943475"/>
              <a:ext cx="1120775" cy="1120775"/>
            </a:xfrm>
            <a:custGeom>
              <a:avLst/>
              <a:gdLst>
                <a:gd name="T0" fmla="*/ 662 w 706"/>
                <a:gd name="T1" fmla="*/ 308 h 706"/>
                <a:gd name="T2" fmla="*/ 706 w 706"/>
                <a:gd name="T3" fmla="*/ 264 h 706"/>
                <a:gd name="T4" fmla="*/ 706 w 706"/>
                <a:gd name="T5" fmla="*/ 132 h 706"/>
                <a:gd name="T6" fmla="*/ 574 w 706"/>
                <a:gd name="T7" fmla="*/ 0 h 706"/>
                <a:gd name="T8" fmla="*/ 132 w 706"/>
                <a:gd name="T9" fmla="*/ 0 h 706"/>
                <a:gd name="T10" fmla="*/ 0 w 706"/>
                <a:gd name="T11" fmla="*/ 132 h 706"/>
                <a:gd name="T12" fmla="*/ 0 w 706"/>
                <a:gd name="T13" fmla="*/ 308 h 706"/>
                <a:gd name="T14" fmla="*/ 0 w 706"/>
                <a:gd name="T15" fmla="*/ 574 h 706"/>
                <a:gd name="T16" fmla="*/ 132 w 706"/>
                <a:gd name="T17" fmla="*/ 706 h 706"/>
                <a:gd name="T18" fmla="*/ 574 w 706"/>
                <a:gd name="T19" fmla="*/ 706 h 706"/>
                <a:gd name="T20" fmla="*/ 706 w 706"/>
                <a:gd name="T21" fmla="*/ 574 h 706"/>
                <a:gd name="T22" fmla="*/ 706 w 706"/>
                <a:gd name="T23" fmla="*/ 442 h 706"/>
                <a:gd name="T24" fmla="*/ 662 w 706"/>
                <a:gd name="T25" fmla="*/ 396 h 706"/>
                <a:gd name="T26" fmla="*/ 442 w 706"/>
                <a:gd name="T27" fmla="*/ 396 h 706"/>
                <a:gd name="T28" fmla="*/ 442 w 706"/>
                <a:gd name="T29" fmla="*/ 442 h 706"/>
                <a:gd name="T30" fmla="*/ 264 w 706"/>
                <a:gd name="T31" fmla="*/ 442 h 706"/>
                <a:gd name="T32" fmla="*/ 264 w 706"/>
                <a:gd name="T33" fmla="*/ 264 h 706"/>
                <a:gd name="T34" fmla="*/ 442 w 706"/>
                <a:gd name="T35" fmla="*/ 264 h 706"/>
                <a:gd name="T36" fmla="*/ 442 w 706"/>
                <a:gd name="T37" fmla="*/ 308 h 706"/>
                <a:gd name="T38" fmla="*/ 662 w 706"/>
                <a:gd name="T39" fmla="*/ 30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6" h="706">
                  <a:moveTo>
                    <a:pt x="662" y="308"/>
                  </a:moveTo>
                  <a:lnTo>
                    <a:pt x="706" y="264"/>
                  </a:lnTo>
                  <a:lnTo>
                    <a:pt x="706" y="132"/>
                  </a:lnTo>
                  <a:lnTo>
                    <a:pt x="574" y="0"/>
                  </a:lnTo>
                  <a:lnTo>
                    <a:pt x="132" y="0"/>
                  </a:lnTo>
                  <a:lnTo>
                    <a:pt x="0" y="132"/>
                  </a:lnTo>
                  <a:lnTo>
                    <a:pt x="0" y="308"/>
                  </a:lnTo>
                  <a:lnTo>
                    <a:pt x="0" y="574"/>
                  </a:lnTo>
                  <a:lnTo>
                    <a:pt x="132" y="706"/>
                  </a:lnTo>
                  <a:lnTo>
                    <a:pt x="574" y="706"/>
                  </a:lnTo>
                  <a:lnTo>
                    <a:pt x="706" y="574"/>
                  </a:lnTo>
                  <a:lnTo>
                    <a:pt x="706" y="442"/>
                  </a:lnTo>
                  <a:lnTo>
                    <a:pt x="662" y="396"/>
                  </a:lnTo>
                  <a:lnTo>
                    <a:pt x="442" y="396"/>
                  </a:lnTo>
                  <a:lnTo>
                    <a:pt x="442" y="442"/>
                  </a:lnTo>
                  <a:lnTo>
                    <a:pt x="264" y="442"/>
                  </a:lnTo>
                  <a:lnTo>
                    <a:pt x="264" y="264"/>
                  </a:lnTo>
                  <a:lnTo>
                    <a:pt x="442" y="264"/>
                  </a:lnTo>
                  <a:lnTo>
                    <a:pt x="442" y="308"/>
                  </a:lnTo>
                  <a:lnTo>
                    <a:pt x="662" y="3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 name="Freeform 6"/>
            <p:cNvSpPr>
              <a:spLocks/>
            </p:cNvSpPr>
            <p:nvPr/>
          </p:nvSpPr>
          <p:spPr bwMode="auto">
            <a:xfrm>
              <a:off x="238125" y="4943475"/>
              <a:ext cx="1120775" cy="1120775"/>
            </a:xfrm>
            <a:custGeom>
              <a:avLst/>
              <a:gdLst>
                <a:gd name="T0" fmla="*/ 220 w 706"/>
                <a:gd name="T1" fmla="*/ 706 h 706"/>
                <a:gd name="T2" fmla="*/ 266 w 706"/>
                <a:gd name="T3" fmla="*/ 662 h 706"/>
                <a:gd name="T4" fmla="*/ 266 w 706"/>
                <a:gd name="T5" fmla="*/ 486 h 706"/>
                <a:gd name="T6" fmla="*/ 486 w 706"/>
                <a:gd name="T7" fmla="*/ 706 h 706"/>
                <a:gd name="T8" fmla="*/ 662 w 706"/>
                <a:gd name="T9" fmla="*/ 706 h 706"/>
                <a:gd name="T10" fmla="*/ 706 w 706"/>
                <a:gd name="T11" fmla="*/ 662 h 706"/>
                <a:gd name="T12" fmla="*/ 706 w 706"/>
                <a:gd name="T13" fmla="*/ 44 h 706"/>
                <a:gd name="T14" fmla="*/ 662 w 706"/>
                <a:gd name="T15" fmla="*/ 0 h 706"/>
                <a:gd name="T16" fmla="*/ 486 w 706"/>
                <a:gd name="T17" fmla="*/ 0 h 706"/>
                <a:gd name="T18" fmla="*/ 442 w 706"/>
                <a:gd name="T19" fmla="*/ 44 h 706"/>
                <a:gd name="T20" fmla="*/ 442 w 706"/>
                <a:gd name="T21" fmla="*/ 220 h 706"/>
                <a:gd name="T22" fmla="*/ 220 w 706"/>
                <a:gd name="T23" fmla="*/ 0 h 706"/>
                <a:gd name="T24" fmla="*/ 44 w 706"/>
                <a:gd name="T25" fmla="*/ 0 h 706"/>
                <a:gd name="T26" fmla="*/ 0 w 706"/>
                <a:gd name="T27" fmla="*/ 44 h 706"/>
                <a:gd name="T28" fmla="*/ 0 w 706"/>
                <a:gd name="T29" fmla="*/ 662 h 706"/>
                <a:gd name="T30" fmla="*/ 44 w 706"/>
                <a:gd name="T31" fmla="*/ 706 h 706"/>
                <a:gd name="T32" fmla="*/ 220 w 706"/>
                <a:gd name="T33"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6" h="706">
                  <a:moveTo>
                    <a:pt x="220" y="706"/>
                  </a:moveTo>
                  <a:lnTo>
                    <a:pt x="266" y="662"/>
                  </a:lnTo>
                  <a:lnTo>
                    <a:pt x="266" y="486"/>
                  </a:lnTo>
                  <a:lnTo>
                    <a:pt x="486" y="706"/>
                  </a:lnTo>
                  <a:lnTo>
                    <a:pt x="662" y="706"/>
                  </a:lnTo>
                  <a:lnTo>
                    <a:pt x="706" y="662"/>
                  </a:lnTo>
                  <a:lnTo>
                    <a:pt x="706" y="44"/>
                  </a:lnTo>
                  <a:lnTo>
                    <a:pt x="662" y="0"/>
                  </a:lnTo>
                  <a:lnTo>
                    <a:pt x="486" y="0"/>
                  </a:lnTo>
                  <a:lnTo>
                    <a:pt x="442" y="44"/>
                  </a:lnTo>
                  <a:lnTo>
                    <a:pt x="442" y="220"/>
                  </a:lnTo>
                  <a:lnTo>
                    <a:pt x="220" y="0"/>
                  </a:lnTo>
                  <a:lnTo>
                    <a:pt x="44" y="0"/>
                  </a:lnTo>
                  <a:lnTo>
                    <a:pt x="0" y="44"/>
                  </a:lnTo>
                  <a:lnTo>
                    <a:pt x="0" y="662"/>
                  </a:lnTo>
                  <a:lnTo>
                    <a:pt x="44" y="706"/>
                  </a:lnTo>
                  <a:lnTo>
                    <a:pt x="220" y="7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 name="Freeform 7"/>
            <p:cNvSpPr>
              <a:spLocks/>
            </p:cNvSpPr>
            <p:nvPr/>
          </p:nvSpPr>
          <p:spPr bwMode="auto">
            <a:xfrm>
              <a:off x="1358900" y="4943475"/>
              <a:ext cx="1123950" cy="1120775"/>
            </a:xfrm>
            <a:custGeom>
              <a:avLst/>
              <a:gdLst>
                <a:gd name="T0" fmla="*/ 708 w 708"/>
                <a:gd name="T1" fmla="*/ 44 h 706"/>
                <a:gd name="T2" fmla="*/ 664 w 708"/>
                <a:gd name="T3" fmla="*/ 0 h 706"/>
                <a:gd name="T4" fmla="*/ 486 w 708"/>
                <a:gd name="T5" fmla="*/ 0 h 706"/>
                <a:gd name="T6" fmla="*/ 442 w 708"/>
                <a:gd name="T7" fmla="*/ 44 h 706"/>
                <a:gd name="T8" fmla="*/ 442 w 708"/>
                <a:gd name="T9" fmla="*/ 132 h 706"/>
                <a:gd name="T10" fmla="*/ 354 w 708"/>
                <a:gd name="T11" fmla="*/ 220 h 706"/>
                <a:gd name="T12" fmla="*/ 266 w 708"/>
                <a:gd name="T13" fmla="*/ 132 h 706"/>
                <a:gd name="T14" fmla="*/ 266 w 708"/>
                <a:gd name="T15" fmla="*/ 44 h 706"/>
                <a:gd name="T16" fmla="*/ 222 w 708"/>
                <a:gd name="T17" fmla="*/ 0 h 706"/>
                <a:gd name="T18" fmla="*/ 46 w 708"/>
                <a:gd name="T19" fmla="*/ 0 h 706"/>
                <a:gd name="T20" fmla="*/ 0 w 708"/>
                <a:gd name="T21" fmla="*/ 44 h 706"/>
                <a:gd name="T22" fmla="*/ 0 w 708"/>
                <a:gd name="T23" fmla="*/ 308 h 706"/>
                <a:gd name="T24" fmla="*/ 222 w 708"/>
                <a:gd name="T25" fmla="*/ 530 h 706"/>
                <a:gd name="T26" fmla="*/ 222 w 708"/>
                <a:gd name="T27" fmla="*/ 662 h 706"/>
                <a:gd name="T28" fmla="*/ 266 w 708"/>
                <a:gd name="T29" fmla="*/ 706 h 706"/>
                <a:gd name="T30" fmla="*/ 442 w 708"/>
                <a:gd name="T31" fmla="*/ 706 h 706"/>
                <a:gd name="T32" fmla="*/ 486 w 708"/>
                <a:gd name="T33" fmla="*/ 662 h 706"/>
                <a:gd name="T34" fmla="*/ 486 w 708"/>
                <a:gd name="T35" fmla="*/ 530 h 706"/>
                <a:gd name="T36" fmla="*/ 708 w 708"/>
                <a:gd name="T37" fmla="*/ 308 h 706"/>
                <a:gd name="T38" fmla="*/ 708 w 708"/>
                <a:gd name="T39" fmla="*/ 132 h 706"/>
                <a:gd name="T40" fmla="*/ 708 w 708"/>
                <a:gd name="T41" fmla="*/ 44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8" h="706">
                  <a:moveTo>
                    <a:pt x="708" y="44"/>
                  </a:moveTo>
                  <a:lnTo>
                    <a:pt x="664" y="0"/>
                  </a:lnTo>
                  <a:lnTo>
                    <a:pt x="486" y="0"/>
                  </a:lnTo>
                  <a:lnTo>
                    <a:pt x="442" y="44"/>
                  </a:lnTo>
                  <a:lnTo>
                    <a:pt x="442" y="132"/>
                  </a:lnTo>
                  <a:lnTo>
                    <a:pt x="354" y="220"/>
                  </a:lnTo>
                  <a:lnTo>
                    <a:pt x="266" y="132"/>
                  </a:lnTo>
                  <a:lnTo>
                    <a:pt x="266" y="44"/>
                  </a:lnTo>
                  <a:lnTo>
                    <a:pt x="222" y="0"/>
                  </a:lnTo>
                  <a:lnTo>
                    <a:pt x="46" y="0"/>
                  </a:lnTo>
                  <a:lnTo>
                    <a:pt x="0" y="44"/>
                  </a:lnTo>
                  <a:lnTo>
                    <a:pt x="0" y="308"/>
                  </a:lnTo>
                  <a:lnTo>
                    <a:pt x="222" y="530"/>
                  </a:lnTo>
                  <a:lnTo>
                    <a:pt x="222" y="662"/>
                  </a:lnTo>
                  <a:lnTo>
                    <a:pt x="266" y="706"/>
                  </a:lnTo>
                  <a:lnTo>
                    <a:pt x="442" y="706"/>
                  </a:lnTo>
                  <a:lnTo>
                    <a:pt x="486" y="662"/>
                  </a:lnTo>
                  <a:lnTo>
                    <a:pt x="486" y="530"/>
                  </a:lnTo>
                  <a:lnTo>
                    <a:pt x="708" y="308"/>
                  </a:lnTo>
                  <a:lnTo>
                    <a:pt x="708" y="132"/>
                  </a:lnTo>
                  <a:lnTo>
                    <a:pt x="708"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 name="Freeform 8"/>
            <p:cNvSpPr>
              <a:spLocks/>
            </p:cNvSpPr>
            <p:nvPr/>
          </p:nvSpPr>
          <p:spPr bwMode="auto">
            <a:xfrm>
              <a:off x="241300" y="6207125"/>
              <a:ext cx="241300" cy="279400"/>
            </a:xfrm>
            <a:custGeom>
              <a:avLst/>
              <a:gdLst>
                <a:gd name="T0" fmla="*/ 106 w 152"/>
                <a:gd name="T1" fmla="*/ 64 h 176"/>
                <a:gd name="T2" fmla="*/ 46 w 152"/>
                <a:gd name="T3" fmla="*/ 64 h 176"/>
                <a:gd name="T4" fmla="*/ 46 w 152"/>
                <a:gd name="T5" fmla="*/ 0 h 176"/>
                <a:gd name="T6" fmla="*/ 0 w 152"/>
                <a:gd name="T7" fmla="*/ 0 h 176"/>
                <a:gd name="T8" fmla="*/ 0 w 152"/>
                <a:gd name="T9" fmla="*/ 176 h 176"/>
                <a:gd name="T10" fmla="*/ 46 w 152"/>
                <a:gd name="T11" fmla="*/ 176 h 176"/>
                <a:gd name="T12" fmla="*/ 46 w 152"/>
                <a:gd name="T13" fmla="*/ 104 h 176"/>
                <a:gd name="T14" fmla="*/ 106 w 152"/>
                <a:gd name="T15" fmla="*/ 104 h 176"/>
                <a:gd name="T16" fmla="*/ 106 w 152"/>
                <a:gd name="T17" fmla="*/ 176 h 176"/>
                <a:gd name="T18" fmla="*/ 152 w 152"/>
                <a:gd name="T19" fmla="*/ 176 h 176"/>
                <a:gd name="T20" fmla="*/ 152 w 152"/>
                <a:gd name="T21" fmla="*/ 0 h 176"/>
                <a:gd name="T22" fmla="*/ 106 w 152"/>
                <a:gd name="T23" fmla="*/ 0 h 176"/>
                <a:gd name="T24" fmla="*/ 106 w 152"/>
                <a:gd name="T25" fmla="*/ 6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76">
                  <a:moveTo>
                    <a:pt x="106" y="64"/>
                  </a:moveTo>
                  <a:lnTo>
                    <a:pt x="46" y="64"/>
                  </a:lnTo>
                  <a:lnTo>
                    <a:pt x="46" y="0"/>
                  </a:lnTo>
                  <a:lnTo>
                    <a:pt x="0" y="0"/>
                  </a:lnTo>
                  <a:lnTo>
                    <a:pt x="0" y="176"/>
                  </a:lnTo>
                  <a:lnTo>
                    <a:pt x="46" y="176"/>
                  </a:lnTo>
                  <a:lnTo>
                    <a:pt x="46" y="104"/>
                  </a:lnTo>
                  <a:lnTo>
                    <a:pt x="106" y="104"/>
                  </a:lnTo>
                  <a:lnTo>
                    <a:pt x="106" y="176"/>
                  </a:lnTo>
                  <a:lnTo>
                    <a:pt x="152" y="176"/>
                  </a:lnTo>
                  <a:lnTo>
                    <a:pt x="152" y="0"/>
                  </a:lnTo>
                  <a:lnTo>
                    <a:pt x="106" y="0"/>
                  </a:lnTo>
                  <a:lnTo>
                    <a:pt x="106"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 name="Freeform 9"/>
            <p:cNvSpPr>
              <a:spLocks noEditPoints="1"/>
            </p:cNvSpPr>
            <p:nvPr/>
          </p:nvSpPr>
          <p:spPr bwMode="auto">
            <a:xfrm>
              <a:off x="508000" y="6276975"/>
              <a:ext cx="215900" cy="215900"/>
            </a:xfrm>
            <a:custGeom>
              <a:avLst/>
              <a:gdLst>
                <a:gd name="T0" fmla="*/ 68 w 136"/>
                <a:gd name="T1" fmla="*/ 0 h 136"/>
                <a:gd name="T2" fmla="*/ 68 w 136"/>
                <a:gd name="T3" fmla="*/ 0 h 136"/>
                <a:gd name="T4" fmla="*/ 56 w 136"/>
                <a:gd name="T5" fmla="*/ 2 h 136"/>
                <a:gd name="T6" fmla="*/ 42 w 136"/>
                <a:gd name="T7" fmla="*/ 6 h 136"/>
                <a:gd name="T8" fmla="*/ 30 w 136"/>
                <a:gd name="T9" fmla="*/ 12 h 136"/>
                <a:gd name="T10" fmla="*/ 20 w 136"/>
                <a:gd name="T11" fmla="*/ 20 h 136"/>
                <a:gd name="T12" fmla="*/ 12 w 136"/>
                <a:gd name="T13" fmla="*/ 30 h 136"/>
                <a:gd name="T14" fmla="*/ 6 w 136"/>
                <a:gd name="T15" fmla="*/ 40 h 136"/>
                <a:gd name="T16" fmla="*/ 2 w 136"/>
                <a:gd name="T17" fmla="*/ 54 h 136"/>
                <a:gd name="T18" fmla="*/ 0 w 136"/>
                <a:gd name="T19" fmla="*/ 68 h 136"/>
                <a:gd name="T20" fmla="*/ 0 w 136"/>
                <a:gd name="T21" fmla="*/ 68 h 136"/>
                <a:gd name="T22" fmla="*/ 2 w 136"/>
                <a:gd name="T23" fmla="*/ 82 h 136"/>
                <a:gd name="T24" fmla="*/ 6 w 136"/>
                <a:gd name="T25" fmla="*/ 96 h 136"/>
                <a:gd name="T26" fmla="*/ 12 w 136"/>
                <a:gd name="T27" fmla="*/ 108 h 136"/>
                <a:gd name="T28" fmla="*/ 20 w 136"/>
                <a:gd name="T29" fmla="*/ 118 h 136"/>
                <a:gd name="T30" fmla="*/ 30 w 136"/>
                <a:gd name="T31" fmla="*/ 126 h 136"/>
                <a:gd name="T32" fmla="*/ 42 w 136"/>
                <a:gd name="T33" fmla="*/ 130 h 136"/>
                <a:gd name="T34" fmla="*/ 54 w 136"/>
                <a:gd name="T35" fmla="*/ 134 h 136"/>
                <a:gd name="T36" fmla="*/ 70 w 136"/>
                <a:gd name="T37" fmla="*/ 136 h 136"/>
                <a:gd name="T38" fmla="*/ 70 w 136"/>
                <a:gd name="T39" fmla="*/ 136 h 136"/>
                <a:gd name="T40" fmla="*/ 80 w 136"/>
                <a:gd name="T41" fmla="*/ 134 h 136"/>
                <a:gd name="T42" fmla="*/ 90 w 136"/>
                <a:gd name="T43" fmla="*/ 134 h 136"/>
                <a:gd name="T44" fmla="*/ 100 w 136"/>
                <a:gd name="T45" fmla="*/ 130 h 136"/>
                <a:gd name="T46" fmla="*/ 110 w 136"/>
                <a:gd name="T47" fmla="*/ 126 h 136"/>
                <a:gd name="T48" fmla="*/ 118 w 136"/>
                <a:gd name="T49" fmla="*/ 120 h 136"/>
                <a:gd name="T50" fmla="*/ 124 w 136"/>
                <a:gd name="T51" fmla="*/ 112 h 136"/>
                <a:gd name="T52" fmla="*/ 130 w 136"/>
                <a:gd name="T53" fmla="*/ 104 h 136"/>
                <a:gd name="T54" fmla="*/ 134 w 136"/>
                <a:gd name="T55" fmla="*/ 94 h 136"/>
                <a:gd name="T56" fmla="*/ 94 w 136"/>
                <a:gd name="T57" fmla="*/ 94 h 136"/>
                <a:gd name="T58" fmla="*/ 94 w 136"/>
                <a:gd name="T59" fmla="*/ 94 h 136"/>
                <a:gd name="T60" fmla="*/ 90 w 136"/>
                <a:gd name="T61" fmla="*/ 100 h 136"/>
                <a:gd name="T62" fmla="*/ 84 w 136"/>
                <a:gd name="T63" fmla="*/ 104 h 136"/>
                <a:gd name="T64" fmla="*/ 78 w 136"/>
                <a:gd name="T65" fmla="*/ 106 h 136"/>
                <a:gd name="T66" fmla="*/ 70 w 136"/>
                <a:gd name="T67" fmla="*/ 108 h 136"/>
                <a:gd name="T68" fmla="*/ 70 w 136"/>
                <a:gd name="T69" fmla="*/ 108 h 136"/>
                <a:gd name="T70" fmla="*/ 58 w 136"/>
                <a:gd name="T71" fmla="*/ 106 h 136"/>
                <a:gd name="T72" fmla="*/ 50 w 136"/>
                <a:gd name="T73" fmla="*/ 100 h 136"/>
                <a:gd name="T74" fmla="*/ 44 w 136"/>
                <a:gd name="T75" fmla="*/ 90 h 136"/>
                <a:gd name="T76" fmla="*/ 42 w 136"/>
                <a:gd name="T77" fmla="*/ 78 h 136"/>
                <a:gd name="T78" fmla="*/ 136 w 136"/>
                <a:gd name="T79" fmla="*/ 78 h 136"/>
                <a:gd name="T80" fmla="*/ 136 w 136"/>
                <a:gd name="T81" fmla="*/ 78 h 136"/>
                <a:gd name="T82" fmla="*/ 134 w 136"/>
                <a:gd name="T83" fmla="*/ 62 h 136"/>
                <a:gd name="T84" fmla="*/ 132 w 136"/>
                <a:gd name="T85" fmla="*/ 48 h 136"/>
                <a:gd name="T86" fmla="*/ 128 w 136"/>
                <a:gd name="T87" fmla="*/ 34 h 136"/>
                <a:gd name="T88" fmla="*/ 120 w 136"/>
                <a:gd name="T89" fmla="*/ 24 h 136"/>
                <a:gd name="T90" fmla="*/ 110 w 136"/>
                <a:gd name="T91" fmla="*/ 14 h 136"/>
                <a:gd name="T92" fmla="*/ 98 w 136"/>
                <a:gd name="T93" fmla="*/ 6 h 136"/>
                <a:gd name="T94" fmla="*/ 84 w 136"/>
                <a:gd name="T95" fmla="*/ 2 h 136"/>
                <a:gd name="T96" fmla="*/ 68 w 136"/>
                <a:gd name="T97" fmla="*/ 0 h 136"/>
                <a:gd name="T98" fmla="*/ 68 w 136"/>
                <a:gd name="T99" fmla="*/ 0 h 136"/>
                <a:gd name="T100" fmla="*/ 42 w 136"/>
                <a:gd name="T101" fmla="*/ 54 h 136"/>
                <a:gd name="T102" fmla="*/ 42 w 136"/>
                <a:gd name="T103" fmla="*/ 54 h 136"/>
                <a:gd name="T104" fmla="*/ 44 w 136"/>
                <a:gd name="T105" fmla="*/ 44 h 136"/>
                <a:gd name="T106" fmla="*/ 50 w 136"/>
                <a:gd name="T107" fmla="*/ 36 h 136"/>
                <a:gd name="T108" fmla="*/ 58 w 136"/>
                <a:gd name="T109" fmla="*/ 30 h 136"/>
                <a:gd name="T110" fmla="*/ 68 w 136"/>
                <a:gd name="T111" fmla="*/ 28 h 136"/>
                <a:gd name="T112" fmla="*/ 68 w 136"/>
                <a:gd name="T113" fmla="*/ 28 h 136"/>
                <a:gd name="T114" fmla="*/ 78 w 136"/>
                <a:gd name="T115" fmla="*/ 30 h 136"/>
                <a:gd name="T116" fmla="*/ 86 w 136"/>
                <a:gd name="T117" fmla="*/ 36 h 136"/>
                <a:gd name="T118" fmla="*/ 92 w 136"/>
                <a:gd name="T119" fmla="*/ 44 h 136"/>
                <a:gd name="T120" fmla="*/ 94 w 136"/>
                <a:gd name="T121" fmla="*/ 54 h 136"/>
                <a:gd name="T122" fmla="*/ 42 w 136"/>
                <a:gd name="T123" fmla="*/ 5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6" h="136">
                  <a:moveTo>
                    <a:pt x="68" y="0"/>
                  </a:moveTo>
                  <a:lnTo>
                    <a:pt x="68" y="0"/>
                  </a:lnTo>
                  <a:lnTo>
                    <a:pt x="56" y="2"/>
                  </a:lnTo>
                  <a:lnTo>
                    <a:pt x="42" y="6"/>
                  </a:lnTo>
                  <a:lnTo>
                    <a:pt x="30" y="12"/>
                  </a:lnTo>
                  <a:lnTo>
                    <a:pt x="20" y="20"/>
                  </a:lnTo>
                  <a:lnTo>
                    <a:pt x="12" y="30"/>
                  </a:lnTo>
                  <a:lnTo>
                    <a:pt x="6" y="40"/>
                  </a:lnTo>
                  <a:lnTo>
                    <a:pt x="2" y="54"/>
                  </a:lnTo>
                  <a:lnTo>
                    <a:pt x="0" y="68"/>
                  </a:lnTo>
                  <a:lnTo>
                    <a:pt x="0" y="68"/>
                  </a:lnTo>
                  <a:lnTo>
                    <a:pt x="2" y="82"/>
                  </a:lnTo>
                  <a:lnTo>
                    <a:pt x="6" y="96"/>
                  </a:lnTo>
                  <a:lnTo>
                    <a:pt x="12" y="108"/>
                  </a:lnTo>
                  <a:lnTo>
                    <a:pt x="20" y="118"/>
                  </a:lnTo>
                  <a:lnTo>
                    <a:pt x="30" y="126"/>
                  </a:lnTo>
                  <a:lnTo>
                    <a:pt x="42" y="130"/>
                  </a:lnTo>
                  <a:lnTo>
                    <a:pt x="54" y="134"/>
                  </a:lnTo>
                  <a:lnTo>
                    <a:pt x="70" y="136"/>
                  </a:lnTo>
                  <a:lnTo>
                    <a:pt x="70" y="136"/>
                  </a:lnTo>
                  <a:lnTo>
                    <a:pt x="80" y="134"/>
                  </a:lnTo>
                  <a:lnTo>
                    <a:pt x="90" y="134"/>
                  </a:lnTo>
                  <a:lnTo>
                    <a:pt x="100" y="130"/>
                  </a:lnTo>
                  <a:lnTo>
                    <a:pt x="110" y="126"/>
                  </a:lnTo>
                  <a:lnTo>
                    <a:pt x="118" y="120"/>
                  </a:lnTo>
                  <a:lnTo>
                    <a:pt x="124" y="112"/>
                  </a:lnTo>
                  <a:lnTo>
                    <a:pt x="130" y="104"/>
                  </a:lnTo>
                  <a:lnTo>
                    <a:pt x="134" y="94"/>
                  </a:lnTo>
                  <a:lnTo>
                    <a:pt x="94" y="94"/>
                  </a:lnTo>
                  <a:lnTo>
                    <a:pt x="94" y="94"/>
                  </a:lnTo>
                  <a:lnTo>
                    <a:pt x="90" y="100"/>
                  </a:lnTo>
                  <a:lnTo>
                    <a:pt x="84" y="104"/>
                  </a:lnTo>
                  <a:lnTo>
                    <a:pt x="78" y="106"/>
                  </a:lnTo>
                  <a:lnTo>
                    <a:pt x="70" y="108"/>
                  </a:lnTo>
                  <a:lnTo>
                    <a:pt x="70" y="108"/>
                  </a:lnTo>
                  <a:lnTo>
                    <a:pt x="58" y="106"/>
                  </a:lnTo>
                  <a:lnTo>
                    <a:pt x="50" y="100"/>
                  </a:lnTo>
                  <a:lnTo>
                    <a:pt x="44" y="90"/>
                  </a:lnTo>
                  <a:lnTo>
                    <a:pt x="42" y="78"/>
                  </a:lnTo>
                  <a:lnTo>
                    <a:pt x="136" y="78"/>
                  </a:lnTo>
                  <a:lnTo>
                    <a:pt x="136" y="78"/>
                  </a:lnTo>
                  <a:lnTo>
                    <a:pt x="134" y="62"/>
                  </a:lnTo>
                  <a:lnTo>
                    <a:pt x="132" y="48"/>
                  </a:lnTo>
                  <a:lnTo>
                    <a:pt x="128" y="34"/>
                  </a:lnTo>
                  <a:lnTo>
                    <a:pt x="120" y="24"/>
                  </a:lnTo>
                  <a:lnTo>
                    <a:pt x="110" y="14"/>
                  </a:lnTo>
                  <a:lnTo>
                    <a:pt x="98" y="6"/>
                  </a:lnTo>
                  <a:lnTo>
                    <a:pt x="84" y="2"/>
                  </a:lnTo>
                  <a:lnTo>
                    <a:pt x="68" y="0"/>
                  </a:lnTo>
                  <a:lnTo>
                    <a:pt x="68" y="0"/>
                  </a:lnTo>
                  <a:close/>
                  <a:moveTo>
                    <a:pt x="42" y="54"/>
                  </a:moveTo>
                  <a:lnTo>
                    <a:pt x="42" y="54"/>
                  </a:lnTo>
                  <a:lnTo>
                    <a:pt x="44" y="44"/>
                  </a:lnTo>
                  <a:lnTo>
                    <a:pt x="50" y="36"/>
                  </a:lnTo>
                  <a:lnTo>
                    <a:pt x="58" y="30"/>
                  </a:lnTo>
                  <a:lnTo>
                    <a:pt x="68" y="28"/>
                  </a:lnTo>
                  <a:lnTo>
                    <a:pt x="68" y="28"/>
                  </a:lnTo>
                  <a:lnTo>
                    <a:pt x="78" y="30"/>
                  </a:lnTo>
                  <a:lnTo>
                    <a:pt x="86" y="36"/>
                  </a:lnTo>
                  <a:lnTo>
                    <a:pt x="92" y="44"/>
                  </a:lnTo>
                  <a:lnTo>
                    <a:pt x="94" y="54"/>
                  </a:lnTo>
                  <a:lnTo>
                    <a:pt x="42"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3" name="Freeform 10"/>
            <p:cNvSpPr>
              <a:spLocks noEditPoints="1"/>
            </p:cNvSpPr>
            <p:nvPr/>
          </p:nvSpPr>
          <p:spPr bwMode="auto">
            <a:xfrm>
              <a:off x="736600" y="6276975"/>
              <a:ext cx="206375" cy="215900"/>
            </a:xfrm>
            <a:custGeom>
              <a:avLst/>
              <a:gdLst>
                <a:gd name="T0" fmla="*/ 124 w 130"/>
                <a:gd name="T1" fmla="*/ 44 h 136"/>
                <a:gd name="T2" fmla="*/ 120 w 130"/>
                <a:gd name="T3" fmla="*/ 22 h 136"/>
                <a:gd name="T4" fmla="*/ 106 w 130"/>
                <a:gd name="T5" fmla="*/ 8 h 136"/>
                <a:gd name="T6" fmla="*/ 88 w 130"/>
                <a:gd name="T7" fmla="*/ 2 h 136"/>
                <a:gd name="T8" fmla="*/ 66 w 130"/>
                <a:gd name="T9" fmla="*/ 0 h 136"/>
                <a:gd name="T10" fmla="*/ 34 w 130"/>
                <a:gd name="T11" fmla="*/ 6 h 136"/>
                <a:gd name="T12" fmla="*/ 24 w 130"/>
                <a:gd name="T13" fmla="*/ 10 h 136"/>
                <a:gd name="T14" fmla="*/ 10 w 130"/>
                <a:gd name="T15" fmla="*/ 22 h 136"/>
                <a:gd name="T16" fmla="*/ 4 w 130"/>
                <a:gd name="T17" fmla="*/ 44 h 136"/>
                <a:gd name="T18" fmla="*/ 44 w 130"/>
                <a:gd name="T19" fmla="*/ 44 h 136"/>
                <a:gd name="T20" fmla="*/ 50 w 130"/>
                <a:gd name="T21" fmla="*/ 32 h 136"/>
                <a:gd name="T22" fmla="*/ 64 w 130"/>
                <a:gd name="T23" fmla="*/ 28 h 136"/>
                <a:gd name="T24" fmla="*/ 72 w 130"/>
                <a:gd name="T25" fmla="*/ 28 h 136"/>
                <a:gd name="T26" fmla="*/ 82 w 130"/>
                <a:gd name="T27" fmla="*/ 34 h 136"/>
                <a:gd name="T28" fmla="*/ 84 w 130"/>
                <a:gd name="T29" fmla="*/ 40 h 136"/>
                <a:gd name="T30" fmla="*/ 82 w 130"/>
                <a:gd name="T31" fmla="*/ 50 h 136"/>
                <a:gd name="T32" fmla="*/ 74 w 130"/>
                <a:gd name="T33" fmla="*/ 52 h 136"/>
                <a:gd name="T34" fmla="*/ 50 w 130"/>
                <a:gd name="T35" fmla="*/ 56 h 136"/>
                <a:gd name="T36" fmla="*/ 26 w 130"/>
                <a:gd name="T37" fmla="*/ 62 h 136"/>
                <a:gd name="T38" fmla="*/ 8 w 130"/>
                <a:gd name="T39" fmla="*/ 74 h 136"/>
                <a:gd name="T40" fmla="*/ 0 w 130"/>
                <a:gd name="T41" fmla="*/ 96 h 136"/>
                <a:gd name="T42" fmla="*/ 0 w 130"/>
                <a:gd name="T43" fmla="*/ 106 h 136"/>
                <a:gd name="T44" fmla="*/ 6 w 130"/>
                <a:gd name="T45" fmla="*/ 120 h 136"/>
                <a:gd name="T46" fmla="*/ 18 w 130"/>
                <a:gd name="T47" fmla="*/ 130 h 136"/>
                <a:gd name="T48" fmla="*/ 34 w 130"/>
                <a:gd name="T49" fmla="*/ 134 h 136"/>
                <a:gd name="T50" fmla="*/ 44 w 130"/>
                <a:gd name="T51" fmla="*/ 136 h 136"/>
                <a:gd name="T52" fmla="*/ 66 w 130"/>
                <a:gd name="T53" fmla="*/ 132 h 136"/>
                <a:gd name="T54" fmla="*/ 86 w 130"/>
                <a:gd name="T55" fmla="*/ 120 h 136"/>
                <a:gd name="T56" fmla="*/ 88 w 130"/>
                <a:gd name="T57" fmla="*/ 132 h 136"/>
                <a:gd name="T58" fmla="*/ 130 w 130"/>
                <a:gd name="T59" fmla="*/ 132 h 136"/>
                <a:gd name="T60" fmla="*/ 126 w 130"/>
                <a:gd name="T61" fmla="*/ 116 h 136"/>
                <a:gd name="T62" fmla="*/ 124 w 130"/>
                <a:gd name="T63" fmla="*/ 44 h 136"/>
                <a:gd name="T64" fmla="*/ 58 w 130"/>
                <a:gd name="T65" fmla="*/ 110 h 136"/>
                <a:gd name="T66" fmla="*/ 46 w 130"/>
                <a:gd name="T67" fmla="*/ 106 h 136"/>
                <a:gd name="T68" fmla="*/ 42 w 130"/>
                <a:gd name="T69" fmla="*/ 96 h 136"/>
                <a:gd name="T70" fmla="*/ 42 w 130"/>
                <a:gd name="T71" fmla="*/ 88 h 136"/>
                <a:gd name="T72" fmla="*/ 52 w 130"/>
                <a:gd name="T73" fmla="*/ 82 h 136"/>
                <a:gd name="T74" fmla="*/ 58 w 130"/>
                <a:gd name="T75" fmla="*/ 78 h 136"/>
                <a:gd name="T76" fmla="*/ 80 w 130"/>
                <a:gd name="T77" fmla="*/ 74 h 136"/>
                <a:gd name="T78" fmla="*/ 84 w 130"/>
                <a:gd name="T79" fmla="*/ 72 h 136"/>
                <a:gd name="T80" fmla="*/ 82 w 130"/>
                <a:gd name="T81" fmla="*/ 96 h 136"/>
                <a:gd name="T82" fmla="*/ 76 w 130"/>
                <a:gd name="T83" fmla="*/ 104 h 136"/>
                <a:gd name="T84" fmla="*/ 66 w 130"/>
                <a:gd name="T85" fmla="*/ 110 h 136"/>
                <a:gd name="T86" fmla="*/ 58 w 130"/>
                <a:gd name="T87" fmla="*/ 11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0" h="136">
                  <a:moveTo>
                    <a:pt x="124" y="44"/>
                  </a:moveTo>
                  <a:lnTo>
                    <a:pt x="124" y="44"/>
                  </a:lnTo>
                  <a:lnTo>
                    <a:pt x="124" y="32"/>
                  </a:lnTo>
                  <a:lnTo>
                    <a:pt x="120" y="22"/>
                  </a:lnTo>
                  <a:lnTo>
                    <a:pt x="114" y="14"/>
                  </a:lnTo>
                  <a:lnTo>
                    <a:pt x="106" y="8"/>
                  </a:lnTo>
                  <a:lnTo>
                    <a:pt x="98" y="4"/>
                  </a:lnTo>
                  <a:lnTo>
                    <a:pt x="88" y="2"/>
                  </a:lnTo>
                  <a:lnTo>
                    <a:pt x="66" y="0"/>
                  </a:lnTo>
                  <a:lnTo>
                    <a:pt x="66" y="0"/>
                  </a:lnTo>
                  <a:lnTo>
                    <a:pt x="44" y="2"/>
                  </a:lnTo>
                  <a:lnTo>
                    <a:pt x="34" y="6"/>
                  </a:lnTo>
                  <a:lnTo>
                    <a:pt x="24" y="10"/>
                  </a:lnTo>
                  <a:lnTo>
                    <a:pt x="24" y="10"/>
                  </a:lnTo>
                  <a:lnTo>
                    <a:pt x="16" y="16"/>
                  </a:lnTo>
                  <a:lnTo>
                    <a:pt x="10" y="22"/>
                  </a:lnTo>
                  <a:lnTo>
                    <a:pt x="6" y="32"/>
                  </a:lnTo>
                  <a:lnTo>
                    <a:pt x="4" y="44"/>
                  </a:lnTo>
                  <a:lnTo>
                    <a:pt x="44" y="44"/>
                  </a:lnTo>
                  <a:lnTo>
                    <a:pt x="44" y="44"/>
                  </a:lnTo>
                  <a:lnTo>
                    <a:pt x="46" y="36"/>
                  </a:lnTo>
                  <a:lnTo>
                    <a:pt x="50" y="32"/>
                  </a:lnTo>
                  <a:lnTo>
                    <a:pt x="56" y="28"/>
                  </a:lnTo>
                  <a:lnTo>
                    <a:pt x="64" y="28"/>
                  </a:lnTo>
                  <a:lnTo>
                    <a:pt x="64" y="28"/>
                  </a:lnTo>
                  <a:lnTo>
                    <a:pt x="72" y="28"/>
                  </a:lnTo>
                  <a:lnTo>
                    <a:pt x="78" y="30"/>
                  </a:lnTo>
                  <a:lnTo>
                    <a:pt x="82" y="34"/>
                  </a:lnTo>
                  <a:lnTo>
                    <a:pt x="84" y="40"/>
                  </a:lnTo>
                  <a:lnTo>
                    <a:pt x="84" y="40"/>
                  </a:lnTo>
                  <a:lnTo>
                    <a:pt x="84" y="46"/>
                  </a:lnTo>
                  <a:lnTo>
                    <a:pt x="82" y="50"/>
                  </a:lnTo>
                  <a:lnTo>
                    <a:pt x="78" y="52"/>
                  </a:lnTo>
                  <a:lnTo>
                    <a:pt x="74" y="52"/>
                  </a:lnTo>
                  <a:lnTo>
                    <a:pt x="74" y="52"/>
                  </a:lnTo>
                  <a:lnTo>
                    <a:pt x="50" y="56"/>
                  </a:lnTo>
                  <a:lnTo>
                    <a:pt x="38" y="58"/>
                  </a:lnTo>
                  <a:lnTo>
                    <a:pt x="26" y="62"/>
                  </a:lnTo>
                  <a:lnTo>
                    <a:pt x="16" y="66"/>
                  </a:lnTo>
                  <a:lnTo>
                    <a:pt x="8" y="74"/>
                  </a:lnTo>
                  <a:lnTo>
                    <a:pt x="2" y="84"/>
                  </a:lnTo>
                  <a:lnTo>
                    <a:pt x="0" y="96"/>
                  </a:lnTo>
                  <a:lnTo>
                    <a:pt x="0" y="96"/>
                  </a:lnTo>
                  <a:lnTo>
                    <a:pt x="0" y="106"/>
                  </a:lnTo>
                  <a:lnTo>
                    <a:pt x="2" y="114"/>
                  </a:lnTo>
                  <a:lnTo>
                    <a:pt x="6" y="120"/>
                  </a:lnTo>
                  <a:lnTo>
                    <a:pt x="12" y="126"/>
                  </a:lnTo>
                  <a:lnTo>
                    <a:pt x="18" y="130"/>
                  </a:lnTo>
                  <a:lnTo>
                    <a:pt x="26" y="134"/>
                  </a:lnTo>
                  <a:lnTo>
                    <a:pt x="34" y="134"/>
                  </a:lnTo>
                  <a:lnTo>
                    <a:pt x="44" y="136"/>
                  </a:lnTo>
                  <a:lnTo>
                    <a:pt x="44" y="136"/>
                  </a:lnTo>
                  <a:lnTo>
                    <a:pt x="54" y="134"/>
                  </a:lnTo>
                  <a:lnTo>
                    <a:pt x="66" y="132"/>
                  </a:lnTo>
                  <a:lnTo>
                    <a:pt x="76" y="128"/>
                  </a:lnTo>
                  <a:lnTo>
                    <a:pt x="86" y="120"/>
                  </a:lnTo>
                  <a:lnTo>
                    <a:pt x="86" y="120"/>
                  </a:lnTo>
                  <a:lnTo>
                    <a:pt x="88" y="132"/>
                  </a:lnTo>
                  <a:lnTo>
                    <a:pt x="130" y="132"/>
                  </a:lnTo>
                  <a:lnTo>
                    <a:pt x="130" y="132"/>
                  </a:lnTo>
                  <a:lnTo>
                    <a:pt x="126" y="124"/>
                  </a:lnTo>
                  <a:lnTo>
                    <a:pt x="126" y="116"/>
                  </a:lnTo>
                  <a:lnTo>
                    <a:pt x="124" y="100"/>
                  </a:lnTo>
                  <a:lnTo>
                    <a:pt x="124" y="44"/>
                  </a:lnTo>
                  <a:close/>
                  <a:moveTo>
                    <a:pt x="58" y="110"/>
                  </a:moveTo>
                  <a:lnTo>
                    <a:pt x="58" y="110"/>
                  </a:lnTo>
                  <a:lnTo>
                    <a:pt x="52" y="108"/>
                  </a:lnTo>
                  <a:lnTo>
                    <a:pt x="46" y="106"/>
                  </a:lnTo>
                  <a:lnTo>
                    <a:pt x="42" y="102"/>
                  </a:lnTo>
                  <a:lnTo>
                    <a:pt x="42" y="96"/>
                  </a:lnTo>
                  <a:lnTo>
                    <a:pt x="42" y="96"/>
                  </a:lnTo>
                  <a:lnTo>
                    <a:pt x="42" y="88"/>
                  </a:lnTo>
                  <a:lnTo>
                    <a:pt x="46" y="84"/>
                  </a:lnTo>
                  <a:lnTo>
                    <a:pt x="52" y="82"/>
                  </a:lnTo>
                  <a:lnTo>
                    <a:pt x="58" y="78"/>
                  </a:lnTo>
                  <a:lnTo>
                    <a:pt x="58" y="78"/>
                  </a:lnTo>
                  <a:lnTo>
                    <a:pt x="72" y="76"/>
                  </a:lnTo>
                  <a:lnTo>
                    <a:pt x="80" y="74"/>
                  </a:lnTo>
                  <a:lnTo>
                    <a:pt x="84" y="72"/>
                  </a:lnTo>
                  <a:lnTo>
                    <a:pt x="84" y="72"/>
                  </a:lnTo>
                  <a:lnTo>
                    <a:pt x="84" y="90"/>
                  </a:lnTo>
                  <a:lnTo>
                    <a:pt x="82" y="96"/>
                  </a:lnTo>
                  <a:lnTo>
                    <a:pt x="80" y="100"/>
                  </a:lnTo>
                  <a:lnTo>
                    <a:pt x="76" y="104"/>
                  </a:lnTo>
                  <a:lnTo>
                    <a:pt x="72" y="108"/>
                  </a:lnTo>
                  <a:lnTo>
                    <a:pt x="66" y="110"/>
                  </a:lnTo>
                  <a:lnTo>
                    <a:pt x="58" y="110"/>
                  </a:lnTo>
                  <a:lnTo>
                    <a:pt x="58"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4" name="Rectangle 11"/>
            <p:cNvSpPr>
              <a:spLocks noChangeArrowheads="1"/>
            </p:cNvSpPr>
            <p:nvPr/>
          </p:nvSpPr>
          <p:spPr bwMode="auto">
            <a:xfrm>
              <a:off x="971550" y="6207125"/>
              <a:ext cx="66675" cy="279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5" name="Freeform 12"/>
            <p:cNvSpPr>
              <a:spLocks/>
            </p:cNvSpPr>
            <p:nvPr/>
          </p:nvSpPr>
          <p:spPr bwMode="auto">
            <a:xfrm>
              <a:off x="1057275" y="6223000"/>
              <a:ext cx="139700" cy="266700"/>
            </a:xfrm>
            <a:custGeom>
              <a:avLst/>
              <a:gdLst>
                <a:gd name="T0" fmla="*/ 62 w 88"/>
                <a:gd name="T1" fmla="*/ 0 h 168"/>
                <a:gd name="T2" fmla="*/ 20 w 88"/>
                <a:gd name="T3" fmla="*/ 0 h 168"/>
                <a:gd name="T4" fmla="*/ 20 w 88"/>
                <a:gd name="T5" fmla="*/ 38 h 168"/>
                <a:gd name="T6" fmla="*/ 0 w 88"/>
                <a:gd name="T7" fmla="*/ 38 h 168"/>
                <a:gd name="T8" fmla="*/ 0 w 88"/>
                <a:gd name="T9" fmla="*/ 66 h 168"/>
                <a:gd name="T10" fmla="*/ 20 w 88"/>
                <a:gd name="T11" fmla="*/ 66 h 168"/>
                <a:gd name="T12" fmla="*/ 20 w 88"/>
                <a:gd name="T13" fmla="*/ 122 h 168"/>
                <a:gd name="T14" fmla="*/ 20 w 88"/>
                <a:gd name="T15" fmla="*/ 122 h 168"/>
                <a:gd name="T16" fmla="*/ 20 w 88"/>
                <a:gd name="T17" fmla="*/ 134 h 168"/>
                <a:gd name="T18" fmla="*/ 22 w 88"/>
                <a:gd name="T19" fmla="*/ 144 h 168"/>
                <a:gd name="T20" fmla="*/ 26 w 88"/>
                <a:gd name="T21" fmla="*/ 152 h 168"/>
                <a:gd name="T22" fmla="*/ 30 w 88"/>
                <a:gd name="T23" fmla="*/ 158 h 168"/>
                <a:gd name="T24" fmla="*/ 36 w 88"/>
                <a:gd name="T25" fmla="*/ 162 h 168"/>
                <a:gd name="T26" fmla="*/ 44 w 88"/>
                <a:gd name="T27" fmla="*/ 164 h 168"/>
                <a:gd name="T28" fmla="*/ 54 w 88"/>
                <a:gd name="T29" fmla="*/ 166 h 168"/>
                <a:gd name="T30" fmla="*/ 66 w 88"/>
                <a:gd name="T31" fmla="*/ 168 h 168"/>
                <a:gd name="T32" fmla="*/ 66 w 88"/>
                <a:gd name="T33" fmla="*/ 168 h 168"/>
                <a:gd name="T34" fmla="*/ 88 w 88"/>
                <a:gd name="T35" fmla="*/ 166 h 168"/>
                <a:gd name="T36" fmla="*/ 88 w 88"/>
                <a:gd name="T37" fmla="*/ 136 h 168"/>
                <a:gd name="T38" fmla="*/ 88 w 88"/>
                <a:gd name="T39" fmla="*/ 136 h 168"/>
                <a:gd name="T40" fmla="*/ 78 w 88"/>
                <a:gd name="T41" fmla="*/ 136 h 168"/>
                <a:gd name="T42" fmla="*/ 78 w 88"/>
                <a:gd name="T43" fmla="*/ 136 h 168"/>
                <a:gd name="T44" fmla="*/ 72 w 88"/>
                <a:gd name="T45" fmla="*/ 136 h 168"/>
                <a:gd name="T46" fmla="*/ 66 w 88"/>
                <a:gd name="T47" fmla="*/ 134 h 168"/>
                <a:gd name="T48" fmla="*/ 64 w 88"/>
                <a:gd name="T49" fmla="*/ 130 h 168"/>
                <a:gd name="T50" fmla="*/ 62 w 88"/>
                <a:gd name="T51" fmla="*/ 124 h 168"/>
                <a:gd name="T52" fmla="*/ 62 w 88"/>
                <a:gd name="T53" fmla="*/ 66 h 168"/>
                <a:gd name="T54" fmla="*/ 88 w 88"/>
                <a:gd name="T55" fmla="*/ 66 h 168"/>
                <a:gd name="T56" fmla="*/ 88 w 88"/>
                <a:gd name="T57" fmla="*/ 38 h 168"/>
                <a:gd name="T58" fmla="*/ 62 w 88"/>
                <a:gd name="T59" fmla="*/ 38 h 168"/>
                <a:gd name="T60" fmla="*/ 62 w 88"/>
                <a:gd name="T6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68">
                  <a:moveTo>
                    <a:pt x="62" y="0"/>
                  </a:moveTo>
                  <a:lnTo>
                    <a:pt x="20" y="0"/>
                  </a:lnTo>
                  <a:lnTo>
                    <a:pt x="20" y="38"/>
                  </a:lnTo>
                  <a:lnTo>
                    <a:pt x="0" y="38"/>
                  </a:lnTo>
                  <a:lnTo>
                    <a:pt x="0" y="66"/>
                  </a:lnTo>
                  <a:lnTo>
                    <a:pt x="20" y="66"/>
                  </a:lnTo>
                  <a:lnTo>
                    <a:pt x="20" y="122"/>
                  </a:lnTo>
                  <a:lnTo>
                    <a:pt x="20" y="122"/>
                  </a:lnTo>
                  <a:lnTo>
                    <a:pt x="20" y="134"/>
                  </a:lnTo>
                  <a:lnTo>
                    <a:pt x="22" y="144"/>
                  </a:lnTo>
                  <a:lnTo>
                    <a:pt x="26" y="152"/>
                  </a:lnTo>
                  <a:lnTo>
                    <a:pt x="30" y="158"/>
                  </a:lnTo>
                  <a:lnTo>
                    <a:pt x="36" y="162"/>
                  </a:lnTo>
                  <a:lnTo>
                    <a:pt x="44" y="164"/>
                  </a:lnTo>
                  <a:lnTo>
                    <a:pt x="54" y="166"/>
                  </a:lnTo>
                  <a:lnTo>
                    <a:pt x="66" y="168"/>
                  </a:lnTo>
                  <a:lnTo>
                    <a:pt x="66" y="168"/>
                  </a:lnTo>
                  <a:lnTo>
                    <a:pt x="88" y="166"/>
                  </a:lnTo>
                  <a:lnTo>
                    <a:pt x="88" y="136"/>
                  </a:lnTo>
                  <a:lnTo>
                    <a:pt x="88" y="136"/>
                  </a:lnTo>
                  <a:lnTo>
                    <a:pt x="78" y="136"/>
                  </a:lnTo>
                  <a:lnTo>
                    <a:pt x="78" y="136"/>
                  </a:lnTo>
                  <a:lnTo>
                    <a:pt x="72" y="136"/>
                  </a:lnTo>
                  <a:lnTo>
                    <a:pt x="66" y="134"/>
                  </a:lnTo>
                  <a:lnTo>
                    <a:pt x="64" y="130"/>
                  </a:lnTo>
                  <a:lnTo>
                    <a:pt x="62" y="124"/>
                  </a:lnTo>
                  <a:lnTo>
                    <a:pt x="62" y="66"/>
                  </a:lnTo>
                  <a:lnTo>
                    <a:pt x="88" y="66"/>
                  </a:lnTo>
                  <a:lnTo>
                    <a:pt x="88" y="38"/>
                  </a:lnTo>
                  <a:lnTo>
                    <a:pt x="62" y="38"/>
                  </a:ln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6" name="Freeform 13"/>
            <p:cNvSpPr>
              <a:spLocks/>
            </p:cNvSpPr>
            <p:nvPr/>
          </p:nvSpPr>
          <p:spPr bwMode="auto">
            <a:xfrm>
              <a:off x="1216025" y="6207125"/>
              <a:ext cx="203200" cy="279400"/>
            </a:xfrm>
            <a:custGeom>
              <a:avLst/>
              <a:gdLst>
                <a:gd name="T0" fmla="*/ 82 w 128"/>
                <a:gd name="T1" fmla="*/ 44 h 176"/>
                <a:gd name="T2" fmla="*/ 82 w 128"/>
                <a:gd name="T3" fmla="*/ 44 h 176"/>
                <a:gd name="T4" fmla="*/ 70 w 128"/>
                <a:gd name="T5" fmla="*/ 46 h 176"/>
                <a:gd name="T6" fmla="*/ 60 w 128"/>
                <a:gd name="T7" fmla="*/ 50 h 176"/>
                <a:gd name="T8" fmla="*/ 50 w 128"/>
                <a:gd name="T9" fmla="*/ 56 h 176"/>
                <a:gd name="T10" fmla="*/ 44 w 128"/>
                <a:gd name="T11" fmla="*/ 66 h 176"/>
                <a:gd name="T12" fmla="*/ 42 w 128"/>
                <a:gd name="T13" fmla="*/ 66 h 176"/>
                <a:gd name="T14" fmla="*/ 42 w 128"/>
                <a:gd name="T15" fmla="*/ 0 h 176"/>
                <a:gd name="T16" fmla="*/ 0 w 128"/>
                <a:gd name="T17" fmla="*/ 0 h 176"/>
                <a:gd name="T18" fmla="*/ 0 w 128"/>
                <a:gd name="T19" fmla="*/ 176 h 176"/>
                <a:gd name="T20" fmla="*/ 42 w 128"/>
                <a:gd name="T21" fmla="*/ 176 h 176"/>
                <a:gd name="T22" fmla="*/ 42 w 128"/>
                <a:gd name="T23" fmla="*/ 106 h 176"/>
                <a:gd name="T24" fmla="*/ 42 w 128"/>
                <a:gd name="T25" fmla="*/ 106 h 176"/>
                <a:gd name="T26" fmla="*/ 44 w 128"/>
                <a:gd name="T27" fmla="*/ 96 h 176"/>
                <a:gd name="T28" fmla="*/ 48 w 128"/>
                <a:gd name="T29" fmla="*/ 88 h 176"/>
                <a:gd name="T30" fmla="*/ 56 w 128"/>
                <a:gd name="T31" fmla="*/ 82 h 176"/>
                <a:gd name="T32" fmla="*/ 60 w 128"/>
                <a:gd name="T33" fmla="*/ 80 h 176"/>
                <a:gd name="T34" fmla="*/ 66 w 128"/>
                <a:gd name="T35" fmla="*/ 78 h 176"/>
                <a:gd name="T36" fmla="*/ 66 w 128"/>
                <a:gd name="T37" fmla="*/ 78 h 176"/>
                <a:gd name="T38" fmla="*/ 72 w 128"/>
                <a:gd name="T39" fmla="*/ 80 h 176"/>
                <a:gd name="T40" fmla="*/ 78 w 128"/>
                <a:gd name="T41" fmla="*/ 82 h 176"/>
                <a:gd name="T42" fmla="*/ 82 w 128"/>
                <a:gd name="T43" fmla="*/ 86 h 176"/>
                <a:gd name="T44" fmla="*/ 84 w 128"/>
                <a:gd name="T45" fmla="*/ 90 h 176"/>
                <a:gd name="T46" fmla="*/ 86 w 128"/>
                <a:gd name="T47" fmla="*/ 102 h 176"/>
                <a:gd name="T48" fmla="*/ 86 w 128"/>
                <a:gd name="T49" fmla="*/ 114 h 176"/>
                <a:gd name="T50" fmla="*/ 86 w 128"/>
                <a:gd name="T51" fmla="*/ 176 h 176"/>
                <a:gd name="T52" fmla="*/ 128 w 128"/>
                <a:gd name="T53" fmla="*/ 176 h 176"/>
                <a:gd name="T54" fmla="*/ 128 w 128"/>
                <a:gd name="T55" fmla="*/ 94 h 176"/>
                <a:gd name="T56" fmla="*/ 128 w 128"/>
                <a:gd name="T57" fmla="*/ 94 h 176"/>
                <a:gd name="T58" fmla="*/ 126 w 128"/>
                <a:gd name="T59" fmla="*/ 78 h 176"/>
                <a:gd name="T60" fmla="*/ 124 w 128"/>
                <a:gd name="T61" fmla="*/ 70 h 176"/>
                <a:gd name="T62" fmla="*/ 120 w 128"/>
                <a:gd name="T63" fmla="*/ 62 h 176"/>
                <a:gd name="T64" fmla="*/ 116 w 128"/>
                <a:gd name="T65" fmla="*/ 56 h 176"/>
                <a:gd name="T66" fmla="*/ 108 w 128"/>
                <a:gd name="T67" fmla="*/ 50 h 176"/>
                <a:gd name="T68" fmla="*/ 96 w 128"/>
                <a:gd name="T69" fmla="*/ 46 h 176"/>
                <a:gd name="T70" fmla="*/ 82 w 128"/>
                <a:gd name="T71" fmla="*/ 44 h 176"/>
                <a:gd name="T72" fmla="*/ 82 w 128"/>
                <a:gd name="T73" fmla="*/ 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76">
                  <a:moveTo>
                    <a:pt x="82" y="44"/>
                  </a:moveTo>
                  <a:lnTo>
                    <a:pt x="82" y="44"/>
                  </a:lnTo>
                  <a:lnTo>
                    <a:pt x="70" y="46"/>
                  </a:lnTo>
                  <a:lnTo>
                    <a:pt x="60" y="50"/>
                  </a:lnTo>
                  <a:lnTo>
                    <a:pt x="50" y="56"/>
                  </a:lnTo>
                  <a:lnTo>
                    <a:pt x="44" y="66"/>
                  </a:lnTo>
                  <a:lnTo>
                    <a:pt x="42" y="66"/>
                  </a:lnTo>
                  <a:lnTo>
                    <a:pt x="42" y="0"/>
                  </a:lnTo>
                  <a:lnTo>
                    <a:pt x="0" y="0"/>
                  </a:lnTo>
                  <a:lnTo>
                    <a:pt x="0" y="176"/>
                  </a:lnTo>
                  <a:lnTo>
                    <a:pt x="42" y="176"/>
                  </a:lnTo>
                  <a:lnTo>
                    <a:pt x="42" y="106"/>
                  </a:lnTo>
                  <a:lnTo>
                    <a:pt x="42" y="106"/>
                  </a:lnTo>
                  <a:lnTo>
                    <a:pt x="44" y="96"/>
                  </a:lnTo>
                  <a:lnTo>
                    <a:pt x="48" y="88"/>
                  </a:lnTo>
                  <a:lnTo>
                    <a:pt x="56" y="82"/>
                  </a:lnTo>
                  <a:lnTo>
                    <a:pt x="60" y="80"/>
                  </a:lnTo>
                  <a:lnTo>
                    <a:pt x="66" y="78"/>
                  </a:lnTo>
                  <a:lnTo>
                    <a:pt x="66" y="78"/>
                  </a:lnTo>
                  <a:lnTo>
                    <a:pt x="72" y="80"/>
                  </a:lnTo>
                  <a:lnTo>
                    <a:pt x="78" y="82"/>
                  </a:lnTo>
                  <a:lnTo>
                    <a:pt x="82" y="86"/>
                  </a:lnTo>
                  <a:lnTo>
                    <a:pt x="84" y="90"/>
                  </a:lnTo>
                  <a:lnTo>
                    <a:pt x="86" y="102"/>
                  </a:lnTo>
                  <a:lnTo>
                    <a:pt x="86" y="114"/>
                  </a:lnTo>
                  <a:lnTo>
                    <a:pt x="86" y="176"/>
                  </a:lnTo>
                  <a:lnTo>
                    <a:pt x="128" y="176"/>
                  </a:lnTo>
                  <a:lnTo>
                    <a:pt x="128" y="94"/>
                  </a:lnTo>
                  <a:lnTo>
                    <a:pt x="128" y="94"/>
                  </a:lnTo>
                  <a:lnTo>
                    <a:pt x="126" y="78"/>
                  </a:lnTo>
                  <a:lnTo>
                    <a:pt x="124" y="70"/>
                  </a:lnTo>
                  <a:lnTo>
                    <a:pt x="120" y="62"/>
                  </a:lnTo>
                  <a:lnTo>
                    <a:pt x="116" y="56"/>
                  </a:lnTo>
                  <a:lnTo>
                    <a:pt x="108" y="50"/>
                  </a:lnTo>
                  <a:lnTo>
                    <a:pt x="96" y="46"/>
                  </a:lnTo>
                  <a:lnTo>
                    <a:pt x="82" y="44"/>
                  </a:lnTo>
                  <a:lnTo>
                    <a:pt x="82"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7" name="Freeform 14"/>
            <p:cNvSpPr>
              <a:spLocks/>
            </p:cNvSpPr>
            <p:nvPr/>
          </p:nvSpPr>
          <p:spPr bwMode="auto">
            <a:xfrm>
              <a:off x="3479800" y="4943475"/>
              <a:ext cx="50800" cy="57150"/>
            </a:xfrm>
            <a:custGeom>
              <a:avLst/>
              <a:gdLst>
                <a:gd name="T0" fmla="*/ 12 w 32"/>
                <a:gd name="T1" fmla="*/ 36 h 36"/>
                <a:gd name="T2" fmla="*/ 18 w 32"/>
                <a:gd name="T3" fmla="*/ 36 h 36"/>
                <a:gd name="T4" fmla="*/ 18 w 32"/>
                <a:gd name="T5" fmla="*/ 6 h 36"/>
                <a:gd name="T6" fmla="*/ 32 w 32"/>
                <a:gd name="T7" fmla="*/ 6 h 36"/>
                <a:gd name="T8" fmla="*/ 32 w 32"/>
                <a:gd name="T9" fmla="*/ 0 h 36"/>
                <a:gd name="T10" fmla="*/ 0 w 32"/>
                <a:gd name="T11" fmla="*/ 0 h 36"/>
                <a:gd name="T12" fmla="*/ 0 w 32"/>
                <a:gd name="T13" fmla="*/ 6 h 36"/>
                <a:gd name="T14" fmla="*/ 12 w 32"/>
                <a:gd name="T15" fmla="*/ 6 h 36"/>
                <a:gd name="T16" fmla="*/ 12 w 32"/>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12" y="36"/>
                  </a:moveTo>
                  <a:lnTo>
                    <a:pt x="18" y="36"/>
                  </a:lnTo>
                  <a:lnTo>
                    <a:pt x="18" y="6"/>
                  </a:lnTo>
                  <a:lnTo>
                    <a:pt x="32" y="6"/>
                  </a:lnTo>
                  <a:lnTo>
                    <a:pt x="32" y="0"/>
                  </a:lnTo>
                  <a:lnTo>
                    <a:pt x="0" y="0"/>
                  </a:lnTo>
                  <a:lnTo>
                    <a:pt x="0" y="6"/>
                  </a:lnTo>
                  <a:lnTo>
                    <a:pt x="12" y="6"/>
                  </a:lnTo>
                  <a:lnTo>
                    <a:pt x="1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 name="Freeform 15"/>
            <p:cNvSpPr>
              <a:spLocks/>
            </p:cNvSpPr>
            <p:nvPr/>
          </p:nvSpPr>
          <p:spPr bwMode="auto">
            <a:xfrm>
              <a:off x="3540125" y="4943475"/>
              <a:ext cx="63500" cy="57150"/>
            </a:xfrm>
            <a:custGeom>
              <a:avLst/>
              <a:gdLst>
                <a:gd name="T0" fmla="*/ 6 w 40"/>
                <a:gd name="T1" fmla="*/ 6 h 36"/>
                <a:gd name="T2" fmla="*/ 18 w 40"/>
                <a:gd name="T3" fmla="*/ 36 h 36"/>
                <a:gd name="T4" fmla="*/ 24 w 40"/>
                <a:gd name="T5" fmla="*/ 36 h 36"/>
                <a:gd name="T6" fmla="*/ 34 w 40"/>
                <a:gd name="T7" fmla="*/ 6 h 36"/>
                <a:gd name="T8" fmla="*/ 34 w 40"/>
                <a:gd name="T9" fmla="*/ 36 h 36"/>
                <a:gd name="T10" fmla="*/ 40 w 40"/>
                <a:gd name="T11" fmla="*/ 36 h 36"/>
                <a:gd name="T12" fmla="*/ 40 w 40"/>
                <a:gd name="T13" fmla="*/ 0 h 36"/>
                <a:gd name="T14" fmla="*/ 30 w 40"/>
                <a:gd name="T15" fmla="*/ 0 h 36"/>
                <a:gd name="T16" fmla="*/ 20 w 40"/>
                <a:gd name="T17" fmla="*/ 26 h 36"/>
                <a:gd name="T18" fmla="*/ 10 w 40"/>
                <a:gd name="T19" fmla="*/ 0 h 36"/>
                <a:gd name="T20" fmla="*/ 0 w 40"/>
                <a:gd name="T21" fmla="*/ 0 h 36"/>
                <a:gd name="T22" fmla="*/ 0 w 40"/>
                <a:gd name="T23" fmla="*/ 36 h 36"/>
                <a:gd name="T24" fmla="*/ 6 w 40"/>
                <a:gd name="T25" fmla="*/ 36 h 36"/>
                <a:gd name="T26" fmla="*/ 6 w 40"/>
                <a:gd name="T27"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36">
                  <a:moveTo>
                    <a:pt x="6" y="6"/>
                  </a:moveTo>
                  <a:lnTo>
                    <a:pt x="18" y="36"/>
                  </a:lnTo>
                  <a:lnTo>
                    <a:pt x="24" y="36"/>
                  </a:lnTo>
                  <a:lnTo>
                    <a:pt x="34" y="6"/>
                  </a:lnTo>
                  <a:lnTo>
                    <a:pt x="34" y="36"/>
                  </a:lnTo>
                  <a:lnTo>
                    <a:pt x="40" y="36"/>
                  </a:lnTo>
                  <a:lnTo>
                    <a:pt x="40" y="0"/>
                  </a:lnTo>
                  <a:lnTo>
                    <a:pt x="30" y="0"/>
                  </a:lnTo>
                  <a:lnTo>
                    <a:pt x="20" y="26"/>
                  </a:lnTo>
                  <a:lnTo>
                    <a:pt x="10" y="0"/>
                  </a:lnTo>
                  <a:lnTo>
                    <a:pt x="0" y="0"/>
                  </a:lnTo>
                  <a:lnTo>
                    <a:pt x="0" y="36"/>
                  </a:lnTo>
                  <a:lnTo>
                    <a:pt x="6" y="36"/>
                  </a:lnTo>
                  <a:lnTo>
                    <a:pt x="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Tree>
    <p:extLst>
      <p:ext uri="{BB962C8B-B14F-4D97-AF65-F5344CB8AC3E}">
        <p14:creationId xmlns:p14="http://schemas.microsoft.com/office/powerpoint/2010/main" val="274461623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image" Target="../media/image6.jp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theme" Target="../theme/theme2.xml"/><Relationship Id="rId2" Type="http://schemas.openxmlformats.org/officeDocument/2006/relationships/slideLayout" Target="../slideLayouts/slideLayout8.xml"/><Relationship Id="rId16" Type="http://schemas.openxmlformats.org/officeDocument/2006/relationships/slideLayout" Target="../slideLayouts/slideLayout2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5.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6.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13" Type="http://schemas.openxmlformats.org/officeDocument/2006/relationships/image" Target="../media/image26.jpe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image" Target="../media/image25.emf"/><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oleObject" Target="../embeddings/oleObject1.bin"/><Relationship Id="rId5" Type="http://schemas.openxmlformats.org/officeDocument/2006/relationships/slideLayout" Target="../slideLayouts/slideLayout86.xml"/><Relationship Id="rId10" Type="http://schemas.openxmlformats.org/officeDocument/2006/relationships/tags" Target="../tags/tag1.xml"/><Relationship Id="rId4" Type="http://schemas.openxmlformats.org/officeDocument/2006/relationships/slideLayout" Target="../slideLayouts/slideLayout85.xml"/><Relationship Id="rId9"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2225" y="0"/>
            <a:ext cx="3482974" cy="617537"/>
          </a:xfrm>
          <a:prstGeom prst="rect">
            <a:avLst/>
          </a:prstGeom>
          <a:blipFill>
            <a:blip r:embed="rId8" cstate="print"/>
            <a:stretch>
              <a:fillRect/>
            </a:stretch>
          </a:blipFill>
        </p:spPr>
        <p:txBody>
          <a:bodyPr wrap="square" lIns="0" tIns="0" rIns="0" bIns="0" rtlCol="0"/>
          <a:lstStyle/>
          <a:p>
            <a:endParaRPr dirty="0"/>
          </a:p>
        </p:txBody>
      </p:sp>
      <p:sp>
        <p:nvSpPr>
          <p:cNvPr id="2" name="Holder 2"/>
          <p:cNvSpPr>
            <a:spLocks noGrp="1"/>
          </p:cNvSpPr>
          <p:nvPr>
            <p:ph type="title"/>
          </p:nvPr>
        </p:nvSpPr>
        <p:spPr>
          <a:xfrm>
            <a:off x="519017" y="1038859"/>
            <a:ext cx="8105965" cy="1367789"/>
          </a:xfrm>
          <a:prstGeom prst="rect">
            <a:avLst/>
          </a:prstGeom>
        </p:spPr>
        <p:txBody>
          <a:bodyPr wrap="square" lIns="0" tIns="0" rIns="0" bIns="0">
            <a:spAutoFit/>
          </a:bodyPr>
          <a:lstStyle>
            <a:lvl1pPr>
              <a:defRPr sz="4400" b="0" i="0">
                <a:solidFill>
                  <a:schemeClr val="bg1"/>
                </a:solidFill>
                <a:latin typeface="Arial"/>
                <a:cs typeface="Arial"/>
              </a:defRPr>
            </a:lvl1pPr>
          </a:lstStyle>
          <a:p>
            <a:endParaRPr/>
          </a:p>
        </p:txBody>
      </p:sp>
      <p:sp>
        <p:nvSpPr>
          <p:cNvPr id="3" name="Holder 3"/>
          <p:cNvSpPr>
            <a:spLocks noGrp="1"/>
          </p:cNvSpPr>
          <p:nvPr>
            <p:ph type="body" idx="1"/>
          </p:nvPr>
        </p:nvSpPr>
        <p:spPr>
          <a:xfrm>
            <a:off x="357504" y="2583179"/>
            <a:ext cx="8428990" cy="3154679"/>
          </a:xfrm>
          <a:prstGeom prst="rect">
            <a:avLst/>
          </a:prstGeom>
        </p:spPr>
        <p:txBody>
          <a:bodyPr wrap="square" lIns="0" tIns="0" rIns="0" bIns="0">
            <a:spAutoFit/>
          </a:bodyPr>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3801903" y="6510018"/>
            <a:ext cx="1552575" cy="224790"/>
          </a:xfrm>
          <a:prstGeom prst="rect">
            <a:avLst/>
          </a:prstGeom>
        </p:spPr>
        <p:txBody>
          <a:bodyPr wrap="square" lIns="0" tIns="0" rIns="0" bIns="0">
            <a:spAutoFit/>
          </a:bodyPr>
          <a:lstStyle>
            <a:lvl1pPr>
              <a:defRPr sz="1400" b="0" i="0" u="sng">
                <a:solidFill>
                  <a:srgbClr val="009999"/>
                </a:solidFill>
                <a:latin typeface="Arial"/>
                <a:cs typeface="Arial"/>
              </a:defRPr>
            </a:lvl1pPr>
          </a:lstStyle>
          <a:p>
            <a:pPr marL="12700">
              <a:lnSpc>
                <a:spcPts val="1650"/>
              </a:lnSpc>
            </a:pPr>
            <a:r>
              <a:rPr spc="-15" dirty="0"/>
              <a:t>www.nyc.gov/mopd</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6/22/2017</a:t>
            </a:fld>
            <a:endParaRPr lang="en-US" dirty="0"/>
          </a:p>
        </p:txBody>
      </p:sp>
      <p:sp>
        <p:nvSpPr>
          <p:cNvPr id="6" name="Holder 6"/>
          <p:cNvSpPr>
            <a:spLocks noGrp="1"/>
          </p:cNvSpPr>
          <p:nvPr>
            <p:ph type="sldNum" sz="quarter" idx="7"/>
          </p:nvPr>
        </p:nvSpPr>
        <p:spPr>
          <a:xfrm>
            <a:off x="8754174" y="6510359"/>
            <a:ext cx="221615" cy="196215"/>
          </a:xfrm>
          <a:prstGeom prst="rect">
            <a:avLst/>
          </a:prstGeom>
        </p:spPr>
        <p:txBody>
          <a:bodyPr wrap="square" lIns="0" tIns="0" rIns="0" bIns="0">
            <a:spAutoFit/>
          </a:bodyPr>
          <a:lstStyle>
            <a:lvl1pPr>
              <a:defRPr sz="1200" b="0" i="0">
                <a:solidFill>
                  <a:schemeClr val="tx1"/>
                </a:solidFill>
                <a:latin typeface="Arial"/>
                <a:cs typeface="Arial"/>
              </a:defRPr>
            </a:lvl1pPr>
          </a:lstStyle>
          <a:p>
            <a:pPr marL="25400">
              <a:lnSpc>
                <a:spcPts val="1425"/>
              </a:lnSpc>
            </a:pPr>
            <a:fld id="{81D60167-4931-47E6-BA6A-407CBD079E47}" type="slidenum">
              <a:rPr spc="-5" dirty="0"/>
              <a:t>‹#›</a:t>
            </a:fld>
            <a:endParaRPr spc="-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83"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0" y="0"/>
            <a:ext cx="9144000" cy="2194560"/>
          </a:xfrm>
          <a:prstGeom prst="rect">
            <a:avLst/>
          </a:prstGeom>
          <a:noFill/>
          <a:ln>
            <a:noFill/>
          </a:ln>
        </p:spPr>
      </p:pic>
      <p:sp>
        <p:nvSpPr>
          <p:cNvPr id="38" name="Snip Single Corner Rectangle 37"/>
          <p:cNvSpPr/>
          <p:nvPr userDrawn="1"/>
        </p:nvSpPr>
        <p:spPr>
          <a:xfrm flipH="1">
            <a:off x="0" y="1188720"/>
            <a:ext cx="9144000" cy="914400"/>
          </a:xfrm>
          <a:prstGeom prst="snip1Rect">
            <a:avLst>
              <a:gd name="adj" fmla="val 26577"/>
            </a:avLst>
          </a:prstGeom>
          <a:gradFill>
            <a:gsLst>
              <a:gs pos="0">
                <a:schemeClr val="tx2">
                  <a:alpha val="90000"/>
                </a:schemeClr>
              </a:gs>
              <a:gs pos="75000">
                <a:schemeClr val="tx2"/>
              </a:gs>
            </a:gsLst>
            <a:lin ang="5400000" scaled="0"/>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black"/>
              </a:solidFill>
            </a:endParaRPr>
          </a:p>
        </p:txBody>
      </p:sp>
      <p:sp>
        <p:nvSpPr>
          <p:cNvPr id="39" name="Rectangle 38"/>
          <p:cNvSpPr/>
          <p:nvPr userDrawn="1"/>
        </p:nvSpPr>
        <p:spPr>
          <a:xfrm flipV="1">
            <a:off x="0" y="2103120"/>
            <a:ext cx="9144000" cy="91440"/>
          </a:xfrm>
          <a:prstGeom prst="rect">
            <a:avLst/>
          </a:prstGeom>
          <a:solidFill>
            <a:schemeClr val="accent3">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black"/>
              </a:solidFill>
            </a:endParaRPr>
          </a:p>
        </p:txBody>
      </p:sp>
      <p:grpSp>
        <p:nvGrpSpPr>
          <p:cNvPr id="10" name="Group 9"/>
          <p:cNvGrpSpPr>
            <a:grpSpLocks noChangeAspect="1"/>
          </p:cNvGrpSpPr>
          <p:nvPr userDrawn="1"/>
        </p:nvGrpSpPr>
        <p:grpSpPr>
          <a:xfrm>
            <a:off x="7896792" y="6472678"/>
            <a:ext cx="640080" cy="294678"/>
            <a:chOff x="238125" y="4943475"/>
            <a:chExt cx="3365500" cy="1549400"/>
          </a:xfrm>
          <a:solidFill>
            <a:schemeClr val="bg2"/>
          </a:solidFill>
        </p:grpSpPr>
        <p:sp>
          <p:nvSpPr>
            <p:cNvPr id="11" name="Freeform 5"/>
            <p:cNvSpPr>
              <a:spLocks/>
            </p:cNvSpPr>
            <p:nvPr/>
          </p:nvSpPr>
          <p:spPr bwMode="auto">
            <a:xfrm>
              <a:off x="2482850" y="4943475"/>
              <a:ext cx="1120775" cy="1120775"/>
            </a:xfrm>
            <a:custGeom>
              <a:avLst/>
              <a:gdLst>
                <a:gd name="T0" fmla="*/ 662 w 706"/>
                <a:gd name="T1" fmla="*/ 308 h 706"/>
                <a:gd name="T2" fmla="*/ 706 w 706"/>
                <a:gd name="T3" fmla="*/ 264 h 706"/>
                <a:gd name="T4" fmla="*/ 706 w 706"/>
                <a:gd name="T5" fmla="*/ 132 h 706"/>
                <a:gd name="T6" fmla="*/ 574 w 706"/>
                <a:gd name="T7" fmla="*/ 0 h 706"/>
                <a:gd name="T8" fmla="*/ 132 w 706"/>
                <a:gd name="T9" fmla="*/ 0 h 706"/>
                <a:gd name="T10" fmla="*/ 0 w 706"/>
                <a:gd name="T11" fmla="*/ 132 h 706"/>
                <a:gd name="T12" fmla="*/ 0 w 706"/>
                <a:gd name="T13" fmla="*/ 308 h 706"/>
                <a:gd name="T14" fmla="*/ 0 w 706"/>
                <a:gd name="T15" fmla="*/ 574 h 706"/>
                <a:gd name="T16" fmla="*/ 132 w 706"/>
                <a:gd name="T17" fmla="*/ 706 h 706"/>
                <a:gd name="T18" fmla="*/ 574 w 706"/>
                <a:gd name="T19" fmla="*/ 706 h 706"/>
                <a:gd name="T20" fmla="*/ 706 w 706"/>
                <a:gd name="T21" fmla="*/ 574 h 706"/>
                <a:gd name="T22" fmla="*/ 706 w 706"/>
                <a:gd name="T23" fmla="*/ 442 h 706"/>
                <a:gd name="T24" fmla="*/ 662 w 706"/>
                <a:gd name="T25" fmla="*/ 396 h 706"/>
                <a:gd name="T26" fmla="*/ 442 w 706"/>
                <a:gd name="T27" fmla="*/ 396 h 706"/>
                <a:gd name="T28" fmla="*/ 442 w 706"/>
                <a:gd name="T29" fmla="*/ 442 h 706"/>
                <a:gd name="T30" fmla="*/ 264 w 706"/>
                <a:gd name="T31" fmla="*/ 442 h 706"/>
                <a:gd name="T32" fmla="*/ 264 w 706"/>
                <a:gd name="T33" fmla="*/ 264 h 706"/>
                <a:gd name="T34" fmla="*/ 442 w 706"/>
                <a:gd name="T35" fmla="*/ 264 h 706"/>
                <a:gd name="T36" fmla="*/ 442 w 706"/>
                <a:gd name="T37" fmla="*/ 308 h 706"/>
                <a:gd name="T38" fmla="*/ 662 w 706"/>
                <a:gd name="T39" fmla="*/ 30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6" h="706">
                  <a:moveTo>
                    <a:pt x="662" y="308"/>
                  </a:moveTo>
                  <a:lnTo>
                    <a:pt x="706" y="264"/>
                  </a:lnTo>
                  <a:lnTo>
                    <a:pt x="706" y="132"/>
                  </a:lnTo>
                  <a:lnTo>
                    <a:pt x="574" y="0"/>
                  </a:lnTo>
                  <a:lnTo>
                    <a:pt x="132" y="0"/>
                  </a:lnTo>
                  <a:lnTo>
                    <a:pt x="0" y="132"/>
                  </a:lnTo>
                  <a:lnTo>
                    <a:pt x="0" y="308"/>
                  </a:lnTo>
                  <a:lnTo>
                    <a:pt x="0" y="574"/>
                  </a:lnTo>
                  <a:lnTo>
                    <a:pt x="132" y="706"/>
                  </a:lnTo>
                  <a:lnTo>
                    <a:pt x="574" y="706"/>
                  </a:lnTo>
                  <a:lnTo>
                    <a:pt x="706" y="574"/>
                  </a:lnTo>
                  <a:lnTo>
                    <a:pt x="706" y="442"/>
                  </a:lnTo>
                  <a:lnTo>
                    <a:pt x="662" y="396"/>
                  </a:lnTo>
                  <a:lnTo>
                    <a:pt x="442" y="396"/>
                  </a:lnTo>
                  <a:lnTo>
                    <a:pt x="442" y="442"/>
                  </a:lnTo>
                  <a:lnTo>
                    <a:pt x="264" y="442"/>
                  </a:lnTo>
                  <a:lnTo>
                    <a:pt x="264" y="264"/>
                  </a:lnTo>
                  <a:lnTo>
                    <a:pt x="442" y="264"/>
                  </a:lnTo>
                  <a:lnTo>
                    <a:pt x="442" y="308"/>
                  </a:lnTo>
                  <a:lnTo>
                    <a:pt x="662" y="3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 name="Freeform 6"/>
            <p:cNvSpPr>
              <a:spLocks/>
            </p:cNvSpPr>
            <p:nvPr/>
          </p:nvSpPr>
          <p:spPr bwMode="auto">
            <a:xfrm>
              <a:off x="238125" y="4943475"/>
              <a:ext cx="1120775" cy="1120775"/>
            </a:xfrm>
            <a:custGeom>
              <a:avLst/>
              <a:gdLst>
                <a:gd name="T0" fmla="*/ 220 w 706"/>
                <a:gd name="T1" fmla="*/ 706 h 706"/>
                <a:gd name="T2" fmla="*/ 266 w 706"/>
                <a:gd name="T3" fmla="*/ 662 h 706"/>
                <a:gd name="T4" fmla="*/ 266 w 706"/>
                <a:gd name="T5" fmla="*/ 486 h 706"/>
                <a:gd name="T6" fmla="*/ 486 w 706"/>
                <a:gd name="T7" fmla="*/ 706 h 706"/>
                <a:gd name="T8" fmla="*/ 662 w 706"/>
                <a:gd name="T9" fmla="*/ 706 h 706"/>
                <a:gd name="T10" fmla="*/ 706 w 706"/>
                <a:gd name="T11" fmla="*/ 662 h 706"/>
                <a:gd name="T12" fmla="*/ 706 w 706"/>
                <a:gd name="T13" fmla="*/ 44 h 706"/>
                <a:gd name="T14" fmla="*/ 662 w 706"/>
                <a:gd name="T15" fmla="*/ 0 h 706"/>
                <a:gd name="T16" fmla="*/ 486 w 706"/>
                <a:gd name="T17" fmla="*/ 0 h 706"/>
                <a:gd name="T18" fmla="*/ 442 w 706"/>
                <a:gd name="T19" fmla="*/ 44 h 706"/>
                <a:gd name="T20" fmla="*/ 442 w 706"/>
                <a:gd name="T21" fmla="*/ 220 h 706"/>
                <a:gd name="T22" fmla="*/ 220 w 706"/>
                <a:gd name="T23" fmla="*/ 0 h 706"/>
                <a:gd name="T24" fmla="*/ 44 w 706"/>
                <a:gd name="T25" fmla="*/ 0 h 706"/>
                <a:gd name="T26" fmla="*/ 0 w 706"/>
                <a:gd name="T27" fmla="*/ 44 h 706"/>
                <a:gd name="T28" fmla="*/ 0 w 706"/>
                <a:gd name="T29" fmla="*/ 662 h 706"/>
                <a:gd name="T30" fmla="*/ 44 w 706"/>
                <a:gd name="T31" fmla="*/ 706 h 706"/>
                <a:gd name="T32" fmla="*/ 220 w 706"/>
                <a:gd name="T33"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6" h="706">
                  <a:moveTo>
                    <a:pt x="220" y="706"/>
                  </a:moveTo>
                  <a:lnTo>
                    <a:pt x="266" y="662"/>
                  </a:lnTo>
                  <a:lnTo>
                    <a:pt x="266" y="486"/>
                  </a:lnTo>
                  <a:lnTo>
                    <a:pt x="486" y="706"/>
                  </a:lnTo>
                  <a:lnTo>
                    <a:pt x="662" y="706"/>
                  </a:lnTo>
                  <a:lnTo>
                    <a:pt x="706" y="662"/>
                  </a:lnTo>
                  <a:lnTo>
                    <a:pt x="706" y="44"/>
                  </a:lnTo>
                  <a:lnTo>
                    <a:pt x="662" y="0"/>
                  </a:lnTo>
                  <a:lnTo>
                    <a:pt x="486" y="0"/>
                  </a:lnTo>
                  <a:lnTo>
                    <a:pt x="442" y="44"/>
                  </a:lnTo>
                  <a:lnTo>
                    <a:pt x="442" y="220"/>
                  </a:lnTo>
                  <a:lnTo>
                    <a:pt x="220" y="0"/>
                  </a:lnTo>
                  <a:lnTo>
                    <a:pt x="44" y="0"/>
                  </a:lnTo>
                  <a:lnTo>
                    <a:pt x="0" y="44"/>
                  </a:lnTo>
                  <a:lnTo>
                    <a:pt x="0" y="662"/>
                  </a:lnTo>
                  <a:lnTo>
                    <a:pt x="44" y="706"/>
                  </a:lnTo>
                  <a:lnTo>
                    <a:pt x="220" y="7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3" name="Freeform 7"/>
            <p:cNvSpPr>
              <a:spLocks/>
            </p:cNvSpPr>
            <p:nvPr/>
          </p:nvSpPr>
          <p:spPr bwMode="auto">
            <a:xfrm>
              <a:off x="1358900" y="4943475"/>
              <a:ext cx="1123950" cy="1120775"/>
            </a:xfrm>
            <a:custGeom>
              <a:avLst/>
              <a:gdLst>
                <a:gd name="T0" fmla="*/ 708 w 708"/>
                <a:gd name="T1" fmla="*/ 44 h 706"/>
                <a:gd name="T2" fmla="*/ 664 w 708"/>
                <a:gd name="T3" fmla="*/ 0 h 706"/>
                <a:gd name="T4" fmla="*/ 486 w 708"/>
                <a:gd name="T5" fmla="*/ 0 h 706"/>
                <a:gd name="T6" fmla="*/ 442 w 708"/>
                <a:gd name="T7" fmla="*/ 44 h 706"/>
                <a:gd name="T8" fmla="*/ 442 w 708"/>
                <a:gd name="T9" fmla="*/ 132 h 706"/>
                <a:gd name="T10" fmla="*/ 354 w 708"/>
                <a:gd name="T11" fmla="*/ 220 h 706"/>
                <a:gd name="T12" fmla="*/ 266 w 708"/>
                <a:gd name="T13" fmla="*/ 132 h 706"/>
                <a:gd name="T14" fmla="*/ 266 w 708"/>
                <a:gd name="T15" fmla="*/ 44 h 706"/>
                <a:gd name="T16" fmla="*/ 222 w 708"/>
                <a:gd name="T17" fmla="*/ 0 h 706"/>
                <a:gd name="T18" fmla="*/ 46 w 708"/>
                <a:gd name="T19" fmla="*/ 0 h 706"/>
                <a:gd name="T20" fmla="*/ 0 w 708"/>
                <a:gd name="T21" fmla="*/ 44 h 706"/>
                <a:gd name="T22" fmla="*/ 0 w 708"/>
                <a:gd name="T23" fmla="*/ 308 h 706"/>
                <a:gd name="T24" fmla="*/ 222 w 708"/>
                <a:gd name="T25" fmla="*/ 530 h 706"/>
                <a:gd name="T26" fmla="*/ 222 w 708"/>
                <a:gd name="T27" fmla="*/ 662 h 706"/>
                <a:gd name="T28" fmla="*/ 266 w 708"/>
                <a:gd name="T29" fmla="*/ 706 h 706"/>
                <a:gd name="T30" fmla="*/ 442 w 708"/>
                <a:gd name="T31" fmla="*/ 706 h 706"/>
                <a:gd name="T32" fmla="*/ 486 w 708"/>
                <a:gd name="T33" fmla="*/ 662 h 706"/>
                <a:gd name="T34" fmla="*/ 486 w 708"/>
                <a:gd name="T35" fmla="*/ 530 h 706"/>
                <a:gd name="T36" fmla="*/ 708 w 708"/>
                <a:gd name="T37" fmla="*/ 308 h 706"/>
                <a:gd name="T38" fmla="*/ 708 w 708"/>
                <a:gd name="T39" fmla="*/ 132 h 706"/>
                <a:gd name="T40" fmla="*/ 708 w 708"/>
                <a:gd name="T41" fmla="*/ 44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8" h="706">
                  <a:moveTo>
                    <a:pt x="708" y="44"/>
                  </a:moveTo>
                  <a:lnTo>
                    <a:pt x="664" y="0"/>
                  </a:lnTo>
                  <a:lnTo>
                    <a:pt x="486" y="0"/>
                  </a:lnTo>
                  <a:lnTo>
                    <a:pt x="442" y="44"/>
                  </a:lnTo>
                  <a:lnTo>
                    <a:pt x="442" y="132"/>
                  </a:lnTo>
                  <a:lnTo>
                    <a:pt x="354" y="220"/>
                  </a:lnTo>
                  <a:lnTo>
                    <a:pt x="266" y="132"/>
                  </a:lnTo>
                  <a:lnTo>
                    <a:pt x="266" y="44"/>
                  </a:lnTo>
                  <a:lnTo>
                    <a:pt x="222" y="0"/>
                  </a:lnTo>
                  <a:lnTo>
                    <a:pt x="46" y="0"/>
                  </a:lnTo>
                  <a:lnTo>
                    <a:pt x="0" y="44"/>
                  </a:lnTo>
                  <a:lnTo>
                    <a:pt x="0" y="308"/>
                  </a:lnTo>
                  <a:lnTo>
                    <a:pt x="222" y="530"/>
                  </a:lnTo>
                  <a:lnTo>
                    <a:pt x="222" y="662"/>
                  </a:lnTo>
                  <a:lnTo>
                    <a:pt x="266" y="706"/>
                  </a:lnTo>
                  <a:lnTo>
                    <a:pt x="442" y="706"/>
                  </a:lnTo>
                  <a:lnTo>
                    <a:pt x="486" y="662"/>
                  </a:lnTo>
                  <a:lnTo>
                    <a:pt x="486" y="530"/>
                  </a:lnTo>
                  <a:lnTo>
                    <a:pt x="708" y="308"/>
                  </a:lnTo>
                  <a:lnTo>
                    <a:pt x="708" y="132"/>
                  </a:lnTo>
                  <a:lnTo>
                    <a:pt x="708"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4" name="Freeform 8"/>
            <p:cNvSpPr>
              <a:spLocks/>
            </p:cNvSpPr>
            <p:nvPr/>
          </p:nvSpPr>
          <p:spPr bwMode="auto">
            <a:xfrm>
              <a:off x="241300" y="6207125"/>
              <a:ext cx="241300" cy="279400"/>
            </a:xfrm>
            <a:custGeom>
              <a:avLst/>
              <a:gdLst>
                <a:gd name="T0" fmla="*/ 106 w 152"/>
                <a:gd name="T1" fmla="*/ 64 h 176"/>
                <a:gd name="T2" fmla="*/ 46 w 152"/>
                <a:gd name="T3" fmla="*/ 64 h 176"/>
                <a:gd name="T4" fmla="*/ 46 w 152"/>
                <a:gd name="T5" fmla="*/ 0 h 176"/>
                <a:gd name="T6" fmla="*/ 0 w 152"/>
                <a:gd name="T7" fmla="*/ 0 h 176"/>
                <a:gd name="T8" fmla="*/ 0 w 152"/>
                <a:gd name="T9" fmla="*/ 176 h 176"/>
                <a:gd name="T10" fmla="*/ 46 w 152"/>
                <a:gd name="T11" fmla="*/ 176 h 176"/>
                <a:gd name="T12" fmla="*/ 46 w 152"/>
                <a:gd name="T13" fmla="*/ 104 h 176"/>
                <a:gd name="T14" fmla="*/ 106 w 152"/>
                <a:gd name="T15" fmla="*/ 104 h 176"/>
                <a:gd name="T16" fmla="*/ 106 w 152"/>
                <a:gd name="T17" fmla="*/ 176 h 176"/>
                <a:gd name="T18" fmla="*/ 152 w 152"/>
                <a:gd name="T19" fmla="*/ 176 h 176"/>
                <a:gd name="T20" fmla="*/ 152 w 152"/>
                <a:gd name="T21" fmla="*/ 0 h 176"/>
                <a:gd name="T22" fmla="*/ 106 w 152"/>
                <a:gd name="T23" fmla="*/ 0 h 176"/>
                <a:gd name="T24" fmla="*/ 106 w 152"/>
                <a:gd name="T25" fmla="*/ 6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76">
                  <a:moveTo>
                    <a:pt x="106" y="64"/>
                  </a:moveTo>
                  <a:lnTo>
                    <a:pt x="46" y="64"/>
                  </a:lnTo>
                  <a:lnTo>
                    <a:pt x="46" y="0"/>
                  </a:lnTo>
                  <a:lnTo>
                    <a:pt x="0" y="0"/>
                  </a:lnTo>
                  <a:lnTo>
                    <a:pt x="0" y="176"/>
                  </a:lnTo>
                  <a:lnTo>
                    <a:pt x="46" y="176"/>
                  </a:lnTo>
                  <a:lnTo>
                    <a:pt x="46" y="104"/>
                  </a:lnTo>
                  <a:lnTo>
                    <a:pt x="106" y="104"/>
                  </a:lnTo>
                  <a:lnTo>
                    <a:pt x="106" y="176"/>
                  </a:lnTo>
                  <a:lnTo>
                    <a:pt x="152" y="176"/>
                  </a:lnTo>
                  <a:lnTo>
                    <a:pt x="152" y="0"/>
                  </a:lnTo>
                  <a:lnTo>
                    <a:pt x="106" y="0"/>
                  </a:lnTo>
                  <a:lnTo>
                    <a:pt x="106"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5" name="Freeform 9"/>
            <p:cNvSpPr>
              <a:spLocks noEditPoints="1"/>
            </p:cNvSpPr>
            <p:nvPr/>
          </p:nvSpPr>
          <p:spPr bwMode="auto">
            <a:xfrm>
              <a:off x="508000" y="6276975"/>
              <a:ext cx="215900" cy="215900"/>
            </a:xfrm>
            <a:custGeom>
              <a:avLst/>
              <a:gdLst>
                <a:gd name="T0" fmla="*/ 68 w 136"/>
                <a:gd name="T1" fmla="*/ 0 h 136"/>
                <a:gd name="T2" fmla="*/ 68 w 136"/>
                <a:gd name="T3" fmla="*/ 0 h 136"/>
                <a:gd name="T4" fmla="*/ 56 w 136"/>
                <a:gd name="T5" fmla="*/ 2 h 136"/>
                <a:gd name="T6" fmla="*/ 42 w 136"/>
                <a:gd name="T7" fmla="*/ 6 h 136"/>
                <a:gd name="T8" fmla="*/ 30 w 136"/>
                <a:gd name="T9" fmla="*/ 12 h 136"/>
                <a:gd name="T10" fmla="*/ 20 w 136"/>
                <a:gd name="T11" fmla="*/ 20 h 136"/>
                <a:gd name="T12" fmla="*/ 12 w 136"/>
                <a:gd name="T13" fmla="*/ 30 h 136"/>
                <a:gd name="T14" fmla="*/ 6 w 136"/>
                <a:gd name="T15" fmla="*/ 40 h 136"/>
                <a:gd name="T16" fmla="*/ 2 w 136"/>
                <a:gd name="T17" fmla="*/ 54 h 136"/>
                <a:gd name="T18" fmla="*/ 0 w 136"/>
                <a:gd name="T19" fmla="*/ 68 h 136"/>
                <a:gd name="T20" fmla="*/ 0 w 136"/>
                <a:gd name="T21" fmla="*/ 68 h 136"/>
                <a:gd name="T22" fmla="*/ 2 w 136"/>
                <a:gd name="T23" fmla="*/ 82 h 136"/>
                <a:gd name="T24" fmla="*/ 6 w 136"/>
                <a:gd name="T25" fmla="*/ 96 h 136"/>
                <a:gd name="T26" fmla="*/ 12 w 136"/>
                <a:gd name="T27" fmla="*/ 108 h 136"/>
                <a:gd name="T28" fmla="*/ 20 w 136"/>
                <a:gd name="T29" fmla="*/ 118 h 136"/>
                <a:gd name="T30" fmla="*/ 30 w 136"/>
                <a:gd name="T31" fmla="*/ 126 h 136"/>
                <a:gd name="T32" fmla="*/ 42 w 136"/>
                <a:gd name="T33" fmla="*/ 130 h 136"/>
                <a:gd name="T34" fmla="*/ 54 w 136"/>
                <a:gd name="T35" fmla="*/ 134 h 136"/>
                <a:gd name="T36" fmla="*/ 70 w 136"/>
                <a:gd name="T37" fmla="*/ 136 h 136"/>
                <a:gd name="T38" fmla="*/ 70 w 136"/>
                <a:gd name="T39" fmla="*/ 136 h 136"/>
                <a:gd name="T40" fmla="*/ 80 w 136"/>
                <a:gd name="T41" fmla="*/ 134 h 136"/>
                <a:gd name="T42" fmla="*/ 90 w 136"/>
                <a:gd name="T43" fmla="*/ 134 h 136"/>
                <a:gd name="T44" fmla="*/ 100 w 136"/>
                <a:gd name="T45" fmla="*/ 130 h 136"/>
                <a:gd name="T46" fmla="*/ 110 w 136"/>
                <a:gd name="T47" fmla="*/ 126 h 136"/>
                <a:gd name="T48" fmla="*/ 118 w 136"/>
                <a:gd name="T49" fmla="*/ 120 h 136"/>
                <a:gd name="T50" fmla="*/ 124 w 136"/>
                <a:gd name="T51" fmla="*/ 112 h 136"/>
                <a:gd name="T52" fmla="*/ 130 w 136"/>
                <a:gd name="T53" fmla="*/ 104 h 136"/>
                <a:gd name="T54" fmla="*/ 134 w 136"/>
                <a:gd name="T55" fmla="*/ 94 h 136"/>
                <a:gd name="T56" fmla="*/ 94 w 136"/>
                <a:gd name="T57" fmla="*/ 94 h 136"/>
                <a:gd name="T58" fmla="*/ 94 w 136"/>
                <a:gd name="T59" fmla="*/ 94 h 136"/>
                <a:gd name="T60" fmla="*/ 90 w 136"/>
                <a:gd name="T61" fmla="*/ 100 h 136"/>
                <a:gd name="T62" fmla="*/ 84 w 136"/>
                <a:gd name="T63" fmla="*/ 104 h 136"/>
                <a:gd name="T64" fmla="*/ 78 w 136"/>
                <a:gd name="T65" fmla="*/ 106 h 136"/>
                <a:gd name="T66" fmla="*/ 70 w 136"/>
                <a:gd name="T67" fmla="*/ 108 h 136"/>
                <a:gd name="T68" fmla="*/ 70 w 136"/>
                <a:gd name="T69" fmla="*/ 108 h 136"/>
                <a:gd name="T70" fmla="*/ 58 w 136"/>
                <a:gd name="T71" fmla="*/ 106 h 136"/>
                <a:gd name="T72" fmla="*/ 50 w 136"/>
                <a:gd name="T73" fmla="*/ 100 h 136"/>
                <a:gd name="T74" fmla="*/ 44 w 136"/>
                <a:gd name="T75" fmla="*/ 90 h 136"/>
                <a:gd name="T76" fmla="*/ 42 w 136"/>
                <a:gd name="T77" fmla="*/ 78 h 136"/>
                <a:gd name="T78" fmla="*/ 136 w 136"/>
                <a:gd name="T79" fmla="*/ 78 h 136"/>
                <a:gd name="T80" fmla="*/ 136 w 136"/>
                <a:gd name="T81" fmla="*/ 78 h 136"/>
                <a:gd name="T82" fmla="*/ 134 w 136"/>
                <a:gd name="T83" fmla="*/ 62 h 136"/>
                <a:gd name="T84" fmla="*/ 132 w 136"/>
                <a:gd name="T85" fmla="*/ 48 h 136"/>
                <a:gd name="T86" fmla="*/ 128 w 136"/>
                <a:gd name="T87" fmla="*/ 34 h 136"/>
                <a:gd name="T88" fmla="*/ 120 w 136"/>
                <a:gd name="T89" fmla="*/ 24 h 136"/>
                <a:gd name="T90" fmla="*/ 110 w 136"/>
                <a:gd name="T91" fmla="*/ 14 h 136"/>
                <a:gd name="T92" fmla="*/ 98 w 136"/>
                <a:gd name="T93" fmla="*/ 6 h 136"/>
                <a:gd name="T94" fmla="*/ 84 w 136"/>
                <a:gd name="T95" fmla="*/ 2 h 136"/>
                <a:gd name="T96" fmla="*/ 68 w 136"/>
                <a:gd name="T97" fmla="*/ 0 h 136"/>
                <a:gd name="T98" fmla="*/ 68 w 136"/>
                <a:gd name="T99" fmla="*/ 0 h 136"/>
                <a:gd name="T100" fmla="*/ 42 w 136"/>
                <a:gd name="T101" fmla="*/ 54 h 136"/>
                <a:gd name="T102" fmla="*/ 42 w 136"/>
                <a:gd name="T103" fmla="*/ 54 h 136"/>
                <a:gd name="T104" fmla="*/ 44 w 136"/>
                <a:gd name="T105" fmla="*/ 44 h 136"/>
                <a:gd name="T106" fmla="*/ 50 w 136"/>
                <a:gd name="T107" fmla="*/ 36 h 136"/>
                <a:gd name="T108" fmla="*/ 58 w 136"/>
                <a:gd name="T109" fmla="*/ 30 h 136"/>
                <a:gd name="T110" fmla="*/ 68 w 136"/>
                <a:gd name="T111" fmla="*/ 28 h 136"/>
                <a:gd name="T112" fmla="*/ 68 w 136"/>
                <a:gd name="T113" fmla="*/ 28 h 136"/>
                <a:gd name="T114" fmla="*/ 78 w 136"/>
                <a:gd name="T115" fmla="*/ 30 h 136"/>
                <a:gd name="T116" fmla="*/ 86 w 136"/>
                <a:gd name="T117" fmla="*/ 36 h 136"/>
                <a:gd name="T118" fmla="*/ 92 w 136"/>
                <a:gd name="T119" fmla="*/ 44 h 136"/>
                <a:gd name="T120" fmla="*/ 94 w 136"/>
                <a:gd name="T121" fmla="*/ 54 h 136"/>
                <a:gd name="T122" fmla="*/ 42 w 136"/>
                <a:gd name="T123" fmla="*/ 5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6" h="136">
                  <a:moveTo>
                    <a:pt x="68" y="0"/>
                  </a:moveTo>
                  <a:lnTo>
                    <a:pt x="68" y="0"/>
                  </a:lnTo>
                  <a:lnTo>
                    <a:pt x="56" y="2"/>
                  </a:lnTo>
                  <a:lnTo>
                    <a:pt x="42" y="6"/>
                  </a:lnTo>
                  <a:lnTo>
                    <a:pt x="30" y="12"/>
                  </a:lnTo>
                  <a:lnTo>
                    <a:pt x="20" y="20"/>
                  </a:lnTo>
                  <a:lnTo>
                    <a:pt x="12" y="30"/>
                  </a:lnTo>
                  <a:lnTo>
                    <a:pt x="6" y="40"/>
                  </a:lnTo>
                  <a:lnTo>
                    <a:pt x="2" y="54"/>
                  </a:lnTo>
                  <a:lnTo>
                    <a:pt x="0" y="68"/>
                  </a:lnTo>
                  <a:lnTo>
                    <a:pt x="0" y="68"/>
                  </a:lnTo>
                  <a:lnTo>
                    <a:pt x="2" y="82"/>
                  </a:lnTo>
                  <a:lnTo>
                    <a:pt x="6" y="96"/>
                  </a:lnTo>
                  <a:lnTo>
                    <a:pt x="12" y="108"/>
                  </a:lnTo>
                  <a:lnTo>
                    <a:pt x="20" y="118"/>
                  </a:lnTo>
                  <a:lnTo>
                    <a:pt x="30" y="126"/>
                  </a:lnTo>
                  <a:lnTo>
                    <a:pt x="42" y="130"/>
                  </a:lnTo>
                  <a:lnTo>
                    <a:pt x="54" y="134"/>
                  </a:lnTo>
                  <a:lnTo>
                    <a:pt x="70" y="136"/>
                  </a:lnTo>
                  <a:lnTo>
                    <a:pt x="70" y="136"/>
                  </a:lnTo>
                  <a:lnTo>
                    <a:pt x="80" y="134"/>
                  </a:lnTo>
                  <a:lnTo>
                    <a:pt x="90" y="134"/>
                  </a:lnTo>
                  <a:lnTo>
                    <a:pt x="100" y="130"/>
                  </a:lnTo>
                  <a:lnTo>
                    <a:pt x="110" y="126"/>
                  </a:lnTo>
                  <a:lnTo>
                    <a:pt x="118" y="120"/>
                  </a:lnTo>
                  <a:lnTo>
                    <a:pt x="124" y="112"/>
                  </a:lnTo>
                  <a:lnTo>
                    <a:pt x="130" y="104"/>
                  </a:lnTo>
                  <a:lnTo>
                    <a:pt x="134" y="94"/>
                  </a:lnTo>
                  <a:lnTo>
                    <a:pt x="94" y="94"/>
                  </a:lnTo>
                  <a:lnTo>
                    <a:pt x="94" y="94"/>
                  </a:lnTo>
                  <a:lnTo>
                    <a:pt x="90" y="100"/>
                  </a:lnTo>
                  <a:lnTo>
                    <a:pt x="84" y="104"/>
                  </a:lnTo>
                  <a:lnTo>
                    <a:pt x="78" y="106"/>
                  </a:lnTo>
                  <a:lnTo>
                    <a:pt x="70" y="108"/>
                  </a:lnTo>
                  <a:lnTo>
                    <a:pt x="70" y="108"/>
                  </a:lnTo>
                  <a:lnTo>
                    <a:pt x="58" y="106"/>
                  </a:lnTo>
                  <a:lnTo>
                    <a:pt x="50" y="100"/>
                  </a:lnTo>
                  <a:lnTo>
                    <a:pt x="44" y="90"/>
                  </a:lnTo>
                  <a:lnTo>
                    <a:pt x="42" y="78"/>
                  </a:lnTo>
                  <a:lnTo>
                    <a:pt x="136" y="78"/>
                  </a:lnTo>
                  <a:lnTo>
                    <a:pt x="136" y="78"/>
                  </a:lnTo>
                  <a:lnTo>
                    <a:pt x="134" y="62"/>
                  </a:lnTo>
                  <a:lnTo>
                    <a:pt x="132" y="48"/>
                  </a:lnTo>
                  <a:lnTo>
                    <a:pt x="128" y="34"/>
                  </a:lnTo>
                  <a:lnTo>
                    <a:pt x="120" y="24"/>
                  </a:lnTo>
                  <a:lnTo>
                    <a:pt x="110" y="14"/>
                  </a:lnTo>
                  <a:lnTo>
                    <a:pt x="98" y="6"/>
                  </a:lnTo>
                  <a:lnTo>
                    <a:pt x="84" y="2"/>
                  </a:lnTo>
                  <a:lnTo>
                    <a:pt x="68" y="0"/>
                  </a:lnTo>
                  <a:lnTo>
                    <a:pt x="68" y="0"/>
                  </a:lnTo>
                  <a:close/>
                  <a:moveTo>
                    <a:pt x="42" y="54"/>
                  </a:moveTo>
                  <a:lnTo>
                    <a:pt x="42" y="54"/>
                  </a:lnTo>
                  <a:lnTo>
                    <a:pt x="44" y="44"/>
                  </a:lnTo>
                  <a:lnTo>
                    <a:pt x="50" y="36"/>
                  </a:lnTo>
                  <a:lnTo>
                    <a:pt x="58" y="30"/>
                  </a:lnTo>
                  <a:lnTo>
                    <a:pt x="68" y="28"/>
                  </a:lnTo>
                  <a:lnTo>
                    <a:pt x="68" y="28"/>
                  </a:lnTo>
                  <a:lnTo>
                    <a:pt x="78" y="30"/>
                  </a:lnTo>
                  <a:lnTo>
                    <a:pt x="86" y="36"/>
                  </a:lnTo>
                  <a:lnTo>
                    <a:pt x="92" y="44"/>
                  </a:lnTo>
                  <a:lnTo>
                    <a:pt x="94" y="54"/>
                  </a:lnTo>
                  <a:lnTo>
                    <a:pt x="42"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6" name="Freeform 10"/>
            <p:cNvSpPr>
              <a:spLocks noEditPoints="1"/>
            </p:cNvSpPr>
            <p:nvPr/>
          </p:nvSpPr>
          <p:spPr bwMode="auto">
            <a:xfrm>
              <a:off x="736600" y="6276975"/>
              <a:ext cx="206375" cy="215900"/>
            </a:xfrm>
            <a:custGeom>
              <a:avLst/>
              <a:gdLst>
                <a:gd name="T0" fmla="*/ 124 w 130"/>
                <a:gd name="T1" fmla="*/ 44 h 136"/>
                <a:gd name="T2" fmla="*/ 120 w 130"/>
                <a:gd name="T3" fmla="*/ 22 h 136"/>
                <a:gd name="T4" fmla="*/ 106 w 130"/>
                <a:gd name="T5" fmla="*/ 8 h 136"/>
                <a:gd name="T6" fmla="*/ 88 w 130"/>
                <a:gd name="T7" fmla="*/ 2 h 136"/>
                <a:gd name="T8" fmla="*/ 66 w 130"/>
                <a:gd name="T9" fmla="*/ 0 h 136"/>
                <a:gd name="T10" fmla="*/ 34 w 130"/>
                <a:gd name="T11" fmla="*/ 6 h 136"/>
                <a:gd name="T12" fmla="*/ 24 w 130"/>
                <a:gd name="T13" fmla="*/ 10 h 136"/>
                <a:gd name="T14" fmla="*/ 10 w 130"/>
                <a:gd name="T15" fmla="*/ 22 h 136"/>
                <a:gd name="T16" fmla="*/ 4 w 130"/>
                <a:gd name="T17" fmla="*/ 44 h 136"/>
                <a:gd name="T18" fmla="*/ 44 w 130"/>
                <a:gd name="T19" fmla="*/ 44 h 136"/>
                <a:gd name="T20" fmla="*/ 50 w 130"/>
                <a:gd name="T21" fmla="*/ 32 h 136"/>
                <a:gd name="T22" fmla="*/ 64 w 130"/>
                <a:gd name="T23" fmla="*/ 28 h 136"/>
                <a:gd name="T24" fmla="*/ 72 w 130"/>
                <a:gd name="T25" fmla="*/ 28 h 136"/>
                <a:gd name="T26" fmla="*/ 82 w 130"/>
                <a:gd name="T27" fmla="*/ 34 h 136"/>
                <a:gd name="T28" fmla="*/ 84 w 130"/>
                <a:gd name="T29" fmla="*/ 40 h 136"/>
                <a:gd name="T30" fmla="*/ 82 w 130"/>
                <a:gd name="T31" fmla="*/ 50 h 136"/>
                <a:gd name="T32" fmla="*/ 74 w 130"/>
                <a:gd name="T33" fmla="*/ 52 h 136"/>
                <a:gd name="T34" fmla="*/ 50 w 130"/>
                <a:gd name="T35" fmla="*/ 56 h 136"/>
                <a:gd name="T36" fmla="*/ 26 w 130"/>
                <a:gd name="T37" fmla="*/ 62 h 136"/>
                <a:gd name="T38" fmla="*/ 8 w 130"/>
                <a:gd name="T39" fmla="*/ 74 h 136"/>
                <a:gd name="T40" fmla="*/ 0 w 130"/>
                <a:gd name="T41" fmla="*/ 96 h 136"/>
                <a:gd name="T42" fmla="*/ 0 w 130"/>
                <a:gd name="T43" fmla="*/ 106 h 136"/>
                <a:gd name="T44" fmla="*/ 6 w 130"/>
                <a:gd name="T45" fmla="*/ 120 h 136"/>
                <a:gd name="T46" fmla="*/ 18 w 130"/>
                <a:gd name="T47" fmla="*/ 130 h 136"/>
                <a:gd name="T48" fmla="*/ 34 w 130"/>
                <a:gd name="T49" fmla="*/ 134 h 136"/>
                <a:gd name="T50" fmla="*/ 44 w 130"/>
                <a:gd name="T51" fmla="*/ 136 h 136"/>
                <a:gd name="T52" fmla="*/ 66 w 130"/>
                <a:gd name="T53" fmla="*/ 132 h 136"/>
                <a:gd name="T54" fmla="*/ 86 w 130"/>
                <a:gd name="T55" fmla="*/ 120 h 136"/>
                <a:gd name="T56" fmla="*/ 88 w 130"/>
                <a:gd name="T57" fmla="*/ 132 h 136"/>
                <a:gd name="T58" fmla="*/ 130 w 130"/>
                <a:gd name="T59" fmla="*/ 132 h 136"/>
                <a:gd name="T60" fmla="*/ 126 w 130"/>
                <a:gd name="T61" fmla="*/ 116 h 136"/>
                <a:gd name="T62" fmla="*/ 124 w 130"/>
                <a:gd name="T63" fmla="*/ 44 h 136"/>
                <a:gd name="T64" fmla="*/ 58 w 130"/>
                <a:gd name="T65" fmla="*/ 110 h 136"/>
                <a:gd name="T66" fmla="*/ 46 w 130"/>
                <a:gd name="T67" fmla="*/ 106 h 136"/>
                <a:gd name="T68" fmla="*/ 42 w 130"/>
                <a:gd name="T69" fmla="*/ 96 h 136"/>
                <a:gd name="T70" fmla="*/ 42 w 130"/>
                <a:gd name="T71" fmla="*/ 88 h 136"/>
                <a:gd name="T72" fmla="*/ 52 w 130"/>
                <a:gd name="T73" fmla="*/ 82 h 136"/>
                <a:gd name="T74" fmla="*/ 58 w 130"/>
                <a:gd name="T75" fmla="*/ 78 h 136"/>
                <a:gd name="T76" fmla="*/ 80 w 130"/>
                <a:gd name="T77" fmla="*/ 74 h 136"/>
                <a:gd name="T78" fmla="*/ 84 w 130"/>
                <a:gd name="T79" fmla="*/ 72 h 136"/>
                <a:gd name="T80" fmla="*/ 82 w 130"/>
                <a:gd name="T81" fmla="*/ 96 h 136"/>
                <a:gd name="T82" fmla="*/ 76 w 130"/>
                <a:gd name="T83" fmla="*/ 104 h 136"/>
                <a:gd name="T84" fmla="*/ 66 w 130"/>
                <a:gd name="T85" fmla="*/ 110 h 136"/>
                <a:gd name="T86" fmla="*/ 58 w 130"/>
                <a:gd name="T87" fmla="*/ 11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0" h="136">
                  <a:moveTo>
                    <a:pt x="124" y="44"/>
                  </a:moveTo>
                  <a:lnTo>
                    <a:pt x="124" y="44"/>
                  </a:lnTo>
                  <a:lnTo>
                    <a:pt x="124" y="32"/>
                  </a:lnTo>
                  <a:lnTo>
                    <a:pt x="120" y="22"/>
                  </a:lnTo>
                  <a:lnTo>
                    <a:pt x="114" y="14"/>
                  </a:lnTo>
                  <a:lnTo>
                    <a:pt x="106" y="8"/>
                  </a:lnTo>
                  <a:lnTo>
                    <a:pt x="98" y="4"/>
                  </a:lnTo>
                  <a:lnTo>
                    <a:pt x="88" y="2"/>
                  </a:lnTo>
                  <a:lnTo>
                    <a:pt x="66" y="0"/>
                  </a:lnTo>
                  <a:lnTo>
                    <a:pt x="66" y="0"/>
                  </a:lnTo>
                  <a:lnTo>
                    <a:pt x="44" y="2"/>
                  </a:lnTo>
                  <a:lnTo>
                    <a:pt x="34" y="6"/>
                  </a:lnTo>
                  <a:lnTo>
                    <a:pt x="24" y="10"/>
                  </a:lnTo>
                  <a:lnTo>
                    <a:pt x="24" y="10"/>
                  </a:lnTo>
                  <a:lnTo>
                    <a:pt x="16" y="16"/>
                  </a:lnTo>
                  <a:lnTo>
                    <a:pt x="10" y="22"/>
                  </a:lnTo>
                  <a:lnTo>
                    <a:pt x="6" y="32"/>
                  </a:lnTo>
                  <a:lnTo>
                    <a:pt x="4" y="44"/>
                  </a:lnTo>
                  <a:lnTo>
                    <a:pt x="44" y="44"/>
                  </a:lnTo>
                  <a:lnTo>
                    <a:pt x="44" y="44"/>
                  </a:lnTo>
                  <a:lnTo>
                    <a:pt x="46" y="36"/>
                  </a:lnTo>
                  <a:lnTo>
                    <a:pt x="50" y="32"/>
                  </a:lnTo>
                  <a:lnTo>
                    <a:pt x="56" y="28"/>
                  </a:lnTo>
                  <a:lnTo>
                    <a:pt x="64" y="28"/>
                  </a:lnTo>
                  <a:lnTo>
                    <a:pt x="64" y="28"/>
                  </a:lnTo>
                  <a:lnTo>
                    <a:pt x="72" y="28"/>
                  </a:lnTo>
                  <a:lnTo>
                    <a:pt x="78" y="30"/>
                  </a:lnTo>
                  <a:lnTo>
                    <a:pt x="82" y="34"/>
                  </a:lnTo>
                  <a:lnTo>
                    <a:pt x="84" y="40"/>
                  </a:lnTo>
                  <a:lnTo>
                    <a:pt x="84" y="40"/>
                  </a:lnTo>
                  <a:lnTo>
                    <a:pt x="84" y="46"/>
                  </a:lnTo>
                  <a:lnTo>
                    <a:pt x="82" y="50"/>
                  </a:lnTo>
                  <a:lnTo>
                    <a:pt x="78" y="52"/>
                  </a:lnTo>
                  <a:lnTo>
                    <a:pt x="74" y="52"/>
                  </a:lnTo>
                  <a:lnTo>
                    <a:pt x="74" y="52"/>
                  </a:lnTo>
                  <a:lnTo>
                    <a:pt x="50" y="56"/>
                  </a:lnTo>
                  <a:lnTo>
                    <a:pt x="38" y="58"/>
                  </a:lnTo>
                  <a:lnTo>
                    <a:pt x="26" y="62"/>
                  </a:lnTo>
                  <a:lnTo>
                    <a:pt x="16" y="66"/>
                  </a:lnTo>
                  <a:lnTo>
                    <a:pt x="8" y="74"/>
                  </a:lnTo>
                  <a:lnTo>
                    <a:pt x="2" y="84"/>
                  </a:lnTo>
                  <a:lnTo>
                    <a:pt x="0" y="96"/>
                  </a:lnTo>
                  <a:lnTo>
                    <a:pt x="0" y="96"/>
                  </a:lnTo>
                  <a:lnTo>
                    <a:pt x="0" y="106"/>
                  </a:lnTo>
                  <a:lnTo>
                    <a:pt x="2" y="114"/>
                  </a:lnTo>
                  <a:lnTo>
                    <a:pt x="6" y="120"/>
                  </a:lnTo>
                  <a:lnTo>
                    <a:pt x="12" y="126"/>
                  </a:lnTo>
                  <a:lnTo>
                    <a:pt x="18" y="130"/>
                  </a:lnTo>
                  <a:lnTo>
                    <a:pt x="26" y="134"/>
                  </a:lnTo>
                  <a:lnTo>
                    <a:pt x="34" y="134"/>
                  </a:lnTo>
                  <a:lnTo>
                    <a:pt x="44" y="136"/>
                  </a:lnTo>
                  <a:lnTo>
                    <a:pt x="44" y="136"/>
                  </a:lnTo>
                  <a:lnTo>
                    <a:pt x="54" y="134"/>
                  </a:lnTo>
                  <a:lnTo>
                    <a:pt x="66" y="132"/>
                  </a:lnTo>
                  <a:lnTo>
                    <a:pt x="76" y="128"/>
                  </a:lnTo>
                  <a:lnTo>
                    <a:pt x="86" y="120"/>
                  </a:lnTo>
                  <a:lnTo>
                    <a:pt x="86" y="120"/>
                  </a:lnTo>
                  <a:lnTo>
                    <a:pt x="88" y="132"/>
                  </a:lnTo>
                  <a:lnTo>
                    <a:pt x="130" y="132"/>
                  </a:lnTo>
                  <a:lnTo>
                    <a:pt x="130" y="132"/>
                  </a:lnTo>
                  <a:lnTo>
                    <a:pt x="126" y="124"/>
                  </a:lnTo>
                  <a:lnTo>
                    <a:pt x="126" y="116"/>
                  </a:lnTo>
                  <a:lnTo>
                    <a:pt x="124" y="100"/>
                  </a:lnTo>
                  <a:lnTo>
                    <a:pt x="124" y="44"/>
                  </a:lnTo>
                  <a:close/>
                  <a:moveTo>
                    <a:pt x="58" y="110"/>
                  </a:moveTo>
                  <a:lnTo>
                    <a:pt x="58" y="110"/>
                  </a:lnTo>
                  <a:lnTo>
                    <a:pt x="52" y="108"/>
                  </a:lnTo>
                  <a:lnTo>
                    <a:pt x="46" y="106"/>
                  </a:lnTo>
                  <a:lnTo>
                    <a:pt x="42" y="102"/>
                  </a:lnTo>
                  <a:lnTo>
                    <a:pt x="42" y="96"/>
                  </a:lnTo>
                  <a:lnTo>
                    <a:pt x="42" y="96"/>
                  </a:lnTo>
                  <a:lnTo>
                    <a:pt x="42" y="88"/>
                  </a:lnTo>
                  <a:lnTo>
                    <a:pt x="46" y="84"/>
                  </a:lnTo>
                  <a:lnTo>
                    <a:pt x="52" y="82"/>
                  </a:lnTo>
                  <a:lnTo>
                    <a:pt x="58" y="78"/>
                  </a:lnTo>
                  <a:lnTo>
                    <a:pt x="58" y="78"/>
                  </a:lnTo>
                  <a:lnTo>
                    <a:pt x="72" y="76"/>
                  </a:lnTo>
                  <a:lnTo>
                    <a:pt x="80" y="74"/>
                  </a:lnTo>
                  <a:lnTo>
                    <a:pt x="84" y="72"/>
                  </a:lnTo>
                  <a:lnTo>
                    <a:pt x="84" y="72"/>
                  </a:lnTo>
                  <a:lnTo>
                    <a:pt x="84" y="90"/>
                  </a:lnTo>
                  <a:lnTo>
                    <a:pt x="82" y="96"/>
                  </a:lnTo>
                  <a:lnTo>
                    <a:pt x="80" y="100"/>
                  </a:lnTo>
                  <a:lnTo>
                    <a:pt x="76" y="104"/>
                  </a:lnTo>
                  <a:lnTo>
                    <a:pt x="72" y="108"/>
                  </a:lnTo>
                  <a:lnTo>
                    <a:pt x="66" y="110"/>
                  </a:lnTo>
                  <a:lnTo>
                    <a:pt x="58" y="110"/>
                  </a:lnTo>
                  <a:lnTo>
                    <a:pt x="58"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7" name="Rectangle 11"/>
            <p:cNvSpPr>
              <a:spLocks noChangeArrowheads="1"/>
            </p:cNvSpPr>
            <p:nvPr/>
          </p:nvSpPr>
          <p:spPr bwMode="auto">
            <a:xfrm>
              <a:off x="971550" y="6207125"/>
              <a:ext cx="66675" cy="279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 name="Freeform 12"/>
            <p:cNvSpPr>
              <a:spLocks/>
            </p:cNvSpPr>
            <p:nvPr/>
          </p:nvSpPr>
          <p:spPr bwMode="auto">
            <a:xfrm>
              <a:off x="1057275" y="6223000"/>
              <a:ext cx="139700" cy="266700"/>
            </a:xfrm>
            <a:custGeom>
              <a:avLst/>
              <a:gdLst>
                <a:gd name="T0" fmla="*/ 62 w 88"/>
                <a:gd name="T1" fmla="*/ 0 h 168"/>
                <a:gd name="T2" fmla="*/ 20 w 88"/>
                <a:gd name="T3" fmla="*/ 0 h 168"/>
                <a:gd name="T4" fmla="*/ 20 w 88"/>
                <a:gd name="T5" fmla="*/ 38 h 168"/>
                <a:gd name="T6" fmla="*/ 0 w 88"/>
                <a:gd name="T7" fmla="*/ 38 h 168"/>
                <a:gd name="T8" fmla="*/ 0 w 88"/>
                <a:gd name="T9" fmla="*/ 66 h 168"/>
                <a:gd name="T10" fmla="*/ 20 w 88"/>
                <a:gd name="T11" fmla="*/ 66 h 168"/>
                <a:gd name="T12" fmla="*/ 20 w 88"/>
                <a:gd name="T13" fmla="*/ 122 h 168"/>
                <a:gd name="T14" fmla="*/ 20 w 88"/>
                <a:gd name="T15" fmla="*/ 122 h 168"/>
                <a:gd name="T16" fmla="*/ 20 w 88"/>
                <a:gd name="T17" fmla="*/ 134 h 168"/>
                <a:gd name="T18" fmla="*/ 22 w 88"/>
                <a:gd name="T19" fmla="*/ 144 h 168"/>
                <a:gd name="T20" fmla="*/ 26 w 88"/>
                <a:gd name="T21" fmla="*/ 152 h 168"/>
                <a:gd name="T22" fmla="*/ 30 w 88"/>
                <a:gd name="T23" fmla="*/ 158 h 168"/>
                <a:gd name="T24" fmla="*/ 36 w 88"/>
                <a:gd name="T25" fmla="*/ 162 h 168"/>
                <a:gd name="T26" fmla="*/ 44 w 88"/>
                <a:gd name="T27" fmla="*/ 164 h 168"/>
                <a:gd name="T28" fmla="*/ 54 w 88"/>
                <a:gd name="T29" fmla="*/ 166 h 168"/>
                <a:gd name="T30" fmla="*/ 66 w 88"/>
                <a:gd name="T31" fmla="*/ 168 h 168"/>
                <a:gd name="T32" fmla="*/ 66 w 88"/>
                <a:gd name="T33" fmla="*/ 168 h 168"/>
                <a:gd name="T34" fmla="*/ 88 w 88"/>
                <a:gd name="T35" fmla="*/ 166 h 168"/>
                <a:gd name="T36" fmla="*/ 88 w 88"/>
                <a:gd name="T37" fmla="*/ 136 h 168"/>
                <a:gd name="T38" fmla="*/ 88 w 88"/>
                <a:gd name="T39" fmla="*/ 136 h 168"/>
                <a:gd name="T40" fmla="*/ 78 w 88"/>
                <a:gd name="T41" fmla="*/ 136 h 168"/>
                <a:gd name="T42" fmla="*/ 78 w 88"/>
                <a:gd name="T43" fmla="*/ 136 h 168"/>
                <a:gd name="T44" fmla="*/ 72 w 88"/>
                <a:gd name="T45" fmla="*/ 136 h 168"/>
                <a:gd name="T46" fmla="*/ 66 w 88"/>
                <a:gd name="T47" fmla="*/ 134 h 168"/>
                <a:gd name="T48" fmla="*/ 64 w 88"/>
                <a:gd name="T49" fmla="*/ 130 h 168"/>
                <a:gd name="T50" fmla="*/ 62 w 88"/>
                <a:gd name="T51" fmla="*/ 124 h 168"/>
                <a:gd name="T52" fmla="*/ 62 w 88"/>
                <a:gd name="T53" fmla="*/ 66 h 168"/>
                <a:gd name="T54" fmla="*/ 88 w 88"/>
                <a:gd name="T55" fmla="*/ 66 h 168"/>
                <a:gd name="T56" fmla="*/ 88 w 88"/>
                <a:gd name="T57" fmla="*/ 38 h 168"/>
                <a:gd name="T58" fmla="*/ 62 w 88"/>
                <a:gd name="T59" fmla="*/ 38 h 168"/>
                <a:gd name="T60" fmla="*/ 62 w 88"/>
                <a:gd name="T6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68">
                  <a:moveTo>
                    <a:pt x="62" y="0"/>
                  </a:moveTo>
                  <a:lnTo>
                    <a:pt x="20" y="0"/>
                  </a:lnTo>
                  <a:lnTo>
                    <a:pt x="20" y="38"/>
                  </a:lnTo>
                  <a:lnTo>
                    <a:pt x="0" y="38"/>
                  </a:lnTo>
                  <a:lnTo>
                    <a:pt x="0" y="66"/>
                  </a:lnTo>
                  <a:lnTo>
                    <a:pt x="20" y="66"/>
                  </a:lnTo>
                  <a:lnTo>
                    <a:pt x="20" y="122"/>
                  </a:lnTo>
                  <a:lnTo>
                    <a:pt x="20" y="122"/>
                  </a:lnTo>
                  <a:lnTo>
                    <a:pt x="20" y="134"/>
                  </a:lnTo>
                  <a:lnTo>
                    <a:pt x="22" y="144"/>
                  </a:lnTo>
                  <a:lnTo>
                    <a:pt x="26" y="152"/>
                  </a:lnTo>
                  <a:lnTo>
                    <a:pt x="30" y="158"/>
                  </a:lnTo>
                  <a:lnTo>
                    <a:pt x="36" y="162"/>
                  </a:lnTo>
                  <a:lnTo>
                    <a:pt x="44" y="164"/>
                  </a:lnTo>
                  <a:lnTo>
                    <a:pt x="54" y="166"/>
                  </a:lnTo>
                  <a:lnTo>
                    <a:pt x="66" y="168"/>
                  </a:lnTo>
                  <a:lnTo>
                    <a:pt x="66" y="168"/>
                  </a:lnTo>
                  <a:lnTo>
                    <a:pt x="88" y="166"/>
                  </a:lnTo>
                  <a:lnTo>
                    <a:pt x="88" y="136"/>
                  </a:lnTo>
                  <a:lnTo>
                    <a:pt x="88" y="136"/>
                  </a:lnTo>
                  <a:lnTo>
                    <a:pt x="78" y="136"/>
                  </a:lnTo>
                  <a:lnTo>
                    <a:pt x="78" y="136"/>
                  </a:lnTo>
                  <a:lnTo>
                    <a:pt x="72" y="136"/>
                  </a:lnTo>
                  <a:lnTo>
                    <a:pt x="66" y="134"/>
                  </a:lnTo>
                  <a:lnTo>
                    <a:pt x="64" y="130"/>
                  </a:lnTo>
                  <a:lnTo>
                    <a:pt x="62" y="124"/>
                  </a:lnTo>
                  <a:lnTo>
                    <a:pt x="62" y="66"/>
                  </a:lnTo>
                  <a:lnTo>
                    <a:pt x="88" y="66"/>
                  </a:lnTo>
                  <a:lnTo>
                    <a:pt x="88" y="38"/>
                  </a:lnTo>
                  <a:lnTo>
                    <a:pt x="62" y="38"/>
                  </a:ln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 name="Freeform 13"/>
            <p:cNvSpPr>
              <a:spLocks/>
            </p:cNvSpPr>
            <p:nvPr/>
          </p:nvSpPr>
          <p:spPr bwMode="auto">
            <a:xfrm>
              <a:off x="1216025" y="6207125"/>
              <a:ext cx="203200" cy="279400"/>
            </a:xfrm>
            <a:custGeom>
              <a:avLst/>
              <a:gdLst>
                <a:gd name="T0" fmla="*/ 82 w 128"/>
                <a:gd name="T1" fmla="*/ 44 h 176"/>
                <a:gd name="T2" fmla="*/ 82 w 128"/>
                <a:gd name="T3" fmla="*/ 44 h 176"/>
                <a:gd name="T4" fmla="*/ 70 w 128"/>
                <a:gd name="T5" fmla="*/ 46 h 176"/>
                <a:gd name="T6" fmla="*/ 60 w 128"/>
                <a:gd name="T7" fmla="*/ 50 h 176"/>
                <a:gd name="T8" fmla="*/ 50 w 128"/>
                <a:gd name="T9" fmla="*/ 56 h 176"/>
                <a:gd name="T10" fmla="*/ 44 w 128"/>
                <a:gd name="T11" fmla="*/ 66 h 176"/>
                <a:gd name="T12" fmla="*/ 42 w 128"/>
                <a:gd name="T13" fmla="*/ 66 h 176"/>
                <a:gd name="T14" fmla="*/ 42 w 128"/>
                <a:gd name="T15" fmla="*/ 0 h 176"/>
                <a:gd name="T16" fmla="*/ 0 w 128"/>
                <a:gd name="T17" fmla="*/ 0 h 176"/>
                <a:gd name="T18" fmla="*/ 0 w 128"/>
                <a:gd name="T19" fmla="*/ 176 h 176"/>
                <a:gd name="T20" fmla="*/ 42 w 128"/>
                <a:gd name="T21" fmla="*/ 176 h 176"/>
                <a:gd name="T22" fmla="*/ 42 w 128"/>
                <a:gd name="T23" fmla="*/ 106 h 176"/>
                <a:gd name="T24" fmla="*/ 42 w 128"/>
                <a:gd name="T25" fmla="*/ 106 h 176"/>
                <a:gd name="T26" fmla="*/ 44 w 128"/>
                <a:gd name="T27" fmla="*/ 96 h 176"/>
                <a:gd name="T28" fmla="*/ 48 w 128"/>
                <a:gd name="T29" fmla="*/ 88 h 176"/>
                <a:gd name="T30" fmla="*/ 56 w 128"/>
                <a:gd name="T31" fmla="*/ 82 h 176"/>
                <a:gd name="T32" fmla="*/ 60 w 128"/>
                <a:gd name="T33" fmla="*/ 80 h 176"/>
                <a:gd name="T34" fmla="*/ 66 w 128"/>
                <a:gd name="T35" fmla="*/ 78 h 176"/>
                <a:gd name="T36" fmla="*/ 66 w 128"/>
                <a:gd name="T37" fmla="*/ 78 h 176"/>
                <a:gd name="T38" fmla="*/ 72 w 128"/>
                <a:gd name="T39" fmla="*/ 80 h 176"/>
                <a:gd name="T40" fmla="*/ 78 w 128"/>
                <a:gd name="T41" fmla="*/ 82 h 176"/>
                <a:gd name="T42" fmla="*/ 82 w 128"/>
                <a:gd name="T43" fmla="*/ 86 h 176"/>
                <a:gd name="T44" fmla="*/ 84 w 128"/>
                <a:gd name="T45" fmla="*/ 90 h 176"/>
                <a:gd name="T46" fmla="*/ 86 w 128"/>
                <a:gd name="T47" fmla="*/ 102 h 176"/>
                <a:gd name="T48" fmla="*/ 86 w 128"/>
                <a:gd name="T49" fmla="*/ 114 h 176"/>
                <a:gd name="T50" fmla="*/ 86 w 128"/>
                <a:gd name="T51" fmla="*/ 176 h 176"/>
                <a:gd name="T52" fmla="*/ 128 w 128"/>
                <a:gd name="T53" fmla="*/ 176 h 176"/>
                <a:gd name="T54" fmla="*/ 128 w 128"/>
                <a:gd name="T55" fmla="*/ 94 h 176"/>
                <a:gd name="T56" fmla="*/ 128 w 128"/>
                <a:gd name="T57" fmla="*/ 94 h 176"/>
                <a:gd name="T58" fmla="*/ 126 w 128"/>
                <a:gd name="T59" fmla="*/ 78 h 176"/>
                <a:gd name="T60" fmla="*/ 124 w 128"/>
                <a:gd name="T61" fmla="*/ 70 h 176"/>
                <a:gd name="T62" fmla="*/ 120 w 128"/>
                <a:gd name="T63" fmla="*/ 62 h 176"/>
                <a:gd name="T64" fmla="*/ 116 w 128"/>
                <a:gd name="T65" fmla="*/ 56 h 176"/>
                <a:gd name="T66" fmla="*/ 108 w 128"/>
                <a:gd name="T67" fmla="*/ 50 h 176"/>
                <a:gd name="T68" fmla="*/ 96 w 128"/>
                <a:gd name="T69" fmla="*/ 46 h 176"/>
                <a:gd name="T70" fmla="*/ 82 w 128"/>
                <a:gd name="T71" fmla="*/ 44 h 176"/>
                <a:gd name="T72" fmla="*/ 82 w 128"/>
                <a:gd name="T73" fmla="*/ 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76">
                  <a:moveTo>
                    <a:pt x="82" y="44"/>
                  </a:moveTo>
                  <a:lnTo>
                    <a:pt x="82" y="44"/>
                  </a:lnTo>
                  <a:lnTo>
                    <a:pt x="70" y="46"/>
                  </a:lnTo>
                  <a:lnTo>
                    <a:pt x="60" y="50"/>
                  </a:lnTo>
                  <a:lnTo>
                    <a:pt x="50" y="56"/>
                  </a:lnTo>
                  <a:lnTo>
                    <a:pt x="44" y="66"/>
                  </a:lnTo>
                  <a:lnTo>
                    <a:pt x="42" y="66"/>
                  </a:lnTo>
                  <a:lnTo>
                    <a:pt x="42" y="0"/>
                  </a:lnTo>
                  <a:lnTo>
                    <a:pt x="0" y="0"/>
                  </a:lnTo>
                  <a:lnTo>
                    <a:pt x="0" y="176"/>
                  </a:lnTo>
                  <a:lnTo>
                    <a:pt x="42" y="176"/>
                  </a:lnTo>
                  <a:lnTo>
                    <a:pt x="42" y="106"/>
                  </a:lnTo>
                  <a:lnTo>
                    <a:pt x="42" y="106"/>
                  </a:lnTo>
                  <a:lnTo>
                    <a:pt x="44" y="96"/>
                  </a:lnTo>
                  <a:lnTo>
                    <a:pt x="48" y="88"/>
                  </a:lnTo>
                  <a:lnTo>
                    <a:pt x="56" y="82"/>
                  </a:lnTo>
                  <a:lnTo>
                    <a:pt x="60" y="80"/>
                  </a:lnTo>
                  <a:lnTo>
                    <a:pt x="66" y="78"/>
                  </a:lnTo>
                  <a:lnTo>
                    <a:pt x="66" y="78"/>
                  </a:lnTo>
                  <a:lnTo>
                    <a:pt x="72" y="80"/>
                  </a:lnTo>
                  <a:lnTo>
                    <a:pt x="78" y="82"/>
                  </a:lnTo>
                  <a:lnTo>
                    <a:pt x="82" y="86"/>
                  </a:lnTo>
                  <a:lnTo>
                    <a:pt x="84" y="90"/>
                  </a:lnTo>
                  <a:lnTo>
                    <a:pt x="86" y="102"/>
                  </a:lnTo>
                  <a:lnTo>
                    <a:pt x="86" y="114"/>
                  </a:lnTo>
                  <a:lnTo>
                    <a:pt x="86" y="176"/>
                  </a:lnTo>
                  <a:lnTo>
                    <a:pt x="128" y="176"/>
                  </a:lnTo>
                  <a:lnTo>
                    <a:pt x="128" y="94"/>
                  </a:lnTo>
                  <a:lnTo>
                    <a:pt x="128" y="94"/>
                  </a:lnTo>
                  <a:lnTo>
                    <a:pt x="126" y="78"/>
                  </a:lnTo>
                  <a:lnTo>
                    <a:pt x="124" y="70"/>
                  </a:lnTo>
                  <a:lnTo>
                    <a:pt x="120" y="62"/>
                  </a:lnTo>
                  <a:lnTo>
                    <a:pt x="116" y="56"/>
                  </a:lnTo>
                  <a:lnTo>
                    <a:pt x="108" y="50"/>
                  </a:lnTo>
                  <a:lnTo>
                    <a:pt x="96" y="46"/>
                  </a:lnTo>
                  <a:lnTo>
                    <a:pt x="82" y="44"/>
                  </a:lnTo>
                  <a:lnTo>
                    <a:pt x="82"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 name="Freeform 14"/>
            <p:cNvSpPr>
              <a:spLocks/>
            </p:cNvSpPr>
            <p:nvPr/>
          </p:nvSpPr>
          <p:spPr bwMode="auto">
            <a:xfrm>
              <a:off x="3479800" y="4943475"/>
              <a:ext cx="50800" cy="57150"/>
            </a:xfrm>
            <a:custGeom>
              <a:avLst/>
              <a:gdLst>
                <a:gd name="T0" fmla="*/ 12 w 32"/>
                <a:gd name="T1" fmla="*/ 36 h 36"/>
                <a:gd name="T2" fmla="*/ 18 w 32"/>
                <a:gd name="T3" fmla="*/ 36 h 36"/>
                <a:gd name="T4" fmla="*/ 18 w 32"/>
                <a:gd name="T5" fmla="*/ 6 h 36"/>
                <a:gd name="T6" fmla="*/ 32 w 32"/>
                <a:gd name="T7" fmla="*/ 6 h 36"/>
                <a:gd name="T8" fmla="*/ 32 w 32"/>
                <a:gd name="T9" fmla="*/ 0 h 36"/>
                <a:gd name="T10" fmla="*/ 0 w 32"/>
                <a:gd name="T11" fmla="*/ 0 h 36"/>
                <a:gd name="T12" fmla="*/ 0 w 32"/>
                <a:gd name="T13" fmla="*/ 6 h 36"/>
                <a:gd name="T14" fmla="*/ 12 w 32"/>
                <a:gd name="T15" fmla="*/ 6 h 36"/>
                <a:gd name="T16" fmla="*/ 12 w 32"/>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12" y="36"/>
                  </a:moveTo>
                  <a:lnTo>
                    <a:pt x="18" y="36"/>
                  </a:lnTo>
                  <a:lnTo>
                    <a:pt x="18" y="6"/>
                  </a:lnTo>
                  <a:lnTo>
                    <a:pt x="32" y="6"/>
                  </a:lnTo>
                  <a:lnTo>
                    <a:pt x="32" y="0"/>
                  </a:lnTo>
                  <a:lnTo>
                    <a:pt x="0" y="0"/>
                  </a:lnTo>
                  <a:lnTo>
                    <a:pt x="0" y="6"/>
                  </a:lnTo>
                  <a:lnTo>
                    <a:pt x="12" y="6"/>
                  </a:lnTo>
                  <a:lnTo>
                    <a:pt x="1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1" name="Freeform 15"/>
            <p:cNvSpPr>
              <a:spLocks/>
            </p:cNvSpPr>
            <p:nvPr/>
          </p:nvSpPr>
          <p:spPr bwMode="auto">
            <a:xfrm>
              <a:off x="3540125" y="4943475"/>
              <a:ext cx="63500" cy="57150"/>
            </a:xfrm>
            <a:custGeom>
              <a:avLst/>
              <a:gdLst>
                <a:gd name="T0" fmla="*/ 6 w 40"/>
                <a:gd name="T1" fmla="*/ 6 h 36"/>
                <a:gd name="T2" fmla="*/ 18 w 40"/>
                <a:gd name="T3" fmla="*/ 36 h 36"/>
                <a:gd name="T4" fmla="*/ 24 w 40"/>
                <a:gd name="T5" fmla="*/ 36 h 36"/>
                <a:gd name="T6" fmla="*/ 34 w 40"/>
                <a:gd name="T7" fmla="*/ 6 h 36"/>
                <a:gd name="T8" fmla="*/ 34 w 40"/>
                <a:gd name="T9" fmla="*/ 36 h 36"/>
                <a:gd name="T10" fmla="*/ 40 w 40"/>
                <a:gd name="T11" fmla="*/ 36 h 36"/>
                <a:gd name="T12" fmla="*/ 40 w 40"/>
                <a:gd name="T13" fmla="*/ 0 h 36"/>
                <a:gd name="T14" fmla="*/ 30 w 40"/>
                <a:gd name="T15" fmla="*/ 0 h 36"/>
                <a:gd name="T16" fmla="*/ 20 w 40"/>
                <a:gd name="T17" fmla="*/ 26 h 36"/>
                <a:gd name="T18" fmla="*/ 10 w 40"/>
                <a:gd name="T19" fmla="*/ 0 h 36"/>
                <a:gd name="T20" fmla="*/ 0 w 40"/>
                <a:gd name="T21" fmla="*/ 0 h 36"/>
                <a:gd name="T22" fmla="*/ 0 w 40"/>
                <a:gd name="T23" fmla="*/ 36 h 36"/>
                <a:gd name="T24" fmla="*/ 6 w 40"/>
                <a:gd name="T25" fmla="*/ 36 h 36"/>
                <a:gd name="T26" fmla="*/ 6 w 40"/>
                <a:gd name="T27"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36">
                  <a:moveTo>
                    <a:pt x="6" y="6"/>
                  </a:moveTo>
                  <a:lnTo>
                    <a:pt x="18" y="36"/>
                  </a:lnTo>
                  <a:lnTo>
                    <a:pt x="24" y="36"/>
                  </a:lnTo>
                  <a:lnTo>
                    <a:pt x="34" y="6"/>
                  </a:lnTo>
                  <a:lnTo>
                    <a:pt x="34" y="36"/>
                  </a:lnTo>
                  <a:lnTo>
                    <a:pt x="40" y="36"/>
                  </a:lnTo>
                  <a:lnTo>
                    <a:pt x="40" y="0"/>
                  </a:lnTo>
                  <a:lnTo>
                    <a:pt x="30" y="0"/>
                  </a:lnTo>
                  <a:lnTo>
                    <a:pt x="20" y="26"/>
                  </a:lnTo>
                  <a:lnTo>
                    <a:pt x="10" y="0"/>
                  </a:lnTo>
                  <a:lnTo>
                    <a:pt x="0" y="0"/>
                  </a:lnTo>
                  <a:lnTo>
                    <a:pt x="0" y="36"/>
                  </a:lnTo>
                  <a:lnTo>
                    <a:pt x="6" y="36"/>
                  </a:lnTo>
                  <a:lnTo>
                    <a:pt x="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2" name="Right Triangle 21"/>
          <p:cNvSpPr>
            <a:spLocks noChangeAspect="1"/>
          </p:cNvSpPr>
          <p:nvPr userDrawn="1"/>
        </p:nvSpPr>
        <p:spPr>
          <a:xfrm rot="16200000">
            <a:off x="8595360" y="6309360"/>
            <a:ext cx="548640" cy="548640"/>
          </a:xfrm>
          <a:prstGeom prst="rtTriangle">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black"/>
              </a:solidFill>
            </a:endParaRPr>
          </a:p>
        </p:txBody>
      </p:sp>
      <p:sp>
        <p:nvSpPr>
          <p:cNvPr id="2" name="Title Placeholder 1"/>
          <p:cNvSpPr>
            <a:spLocks noGrp="1"/>
          </p:cNvSpPr>
          <p:nvPr>
            <p:ph type="title"/>
          </p:nvPr>
        </p:nvSpPr>
        <p:spPr>
          <a:xfrm>
            <a:off x="457200" y="1280160"/>
            <a:ext cx="8229600" cy="822960"/>
          </a:xfrm>
          <a:prstGeom prst="rect">
            <a:avLst/>
          </a:prstGeom>
        </p:spPr>
        <p:txBody>
          <a:bodyPr vert="horz" lIns="91440" tIns="0" rIns="91440" bIns="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40080" y="2560320"/>
            <a:ext cx="7863840" cy="3749040"/>
          </a:xfrm>
          <a:prstGeom prst="rect">
            <a:avLst/>
          </a:prstGeom>
        </p:spPr>
        <p:txBody>
          <a:bodyPr vert="horz" lIns="91440" tIns="0" rIns="9144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3" name="TextBox 22"/>
          <p:cNvSpPr txBox="1"/>
          <p:nvPr userDrawn="1"/>
        </p:nvSpPr>
        <p:spPr>
          <a:xfrm>
            <a:off x="8750808" y="6565392"/>
            <a:ext cx="371907" cy="276999"/>
          </a:xfrm>
          <a:prstGeom prst="rect">
            <a:avLst/>
          </a:prstGeom>
          <a:noFill/>
        </p:spPr>
        <p:txBody>
          <a:bodyPr wrap="square" lIns="0" tIns="45720" bIns="45720" rtlCol="0">
            <a:noAutofit/>
          </a:bodyPr>
          <a:lstStyle/>
          <a:p>
            <a:pPr algn="r"/>
            <a:fld id="{C9E378D0-1123-4A2F-B616-8D9E05FF92D2}" type="slidenum">
              <a:rPr lang="en-US" sz="1200" spc="-40" smtClean="0">
                <a:solidFill>
                  <a:prstClr val="white"/>
                </a:solidFill>
                <a:latin typeface="Franklin Gothic Medium Cond"/>
              </a:rPr>
              <a:pPr algn="r"/>
              <a:t>‹#›</a:t>
            </a:fld>
            <a:endParaRPr lang="en-US" sz="1200" spc="-40" dirty="0">
              <a:solidFill>
                <a:prstClr val="white"/>
              </a:solidFill>
              <a:latin typeface="Franklin Gothic Medium Cond"/>
            </a:endParaRPr>
          </a:p>
        </p:txBody>
      </p:sp>
    </p:spTree>
    <p:extLst>
      <p:ext uri="{BB962C8B-B14F-4D97-AF65-F5344CB8AC3E}">
        <p14:creationId xmlns:p14="http://schemas.microsoft.com/office/powerpoint/2010/main" val="167739557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Lst>
  <p:timing>
    <p:tnLst>
      <p:par>
        <p:cTn id="1" dur="indefinite" restart="never" nodeType="tmRoot"/>
      </p:par>
    </p:tnLst>
  </p:timing>
  <p:txStyles>
    <p:titleStyle>
      <a:lvl1pPr algn="ctr" defTabSz="457200" rtl="0" eaLnBrk="1" latinLnBrk="0" hangingPunct="1">
        <a:lnSpc>
          <a:spcPct val="80000"/>
        </a:lnSpc>
        <a:spcBef>
          <a:spcPct val="0"/>
        </a:spcBef>
        <a:buNone/>
        <a:defRPr sz="4200" kern="1200" spc="-40" baseline="0">
          <a:solidFill>
            <a:schemeClr val="bg1"/>
          </a:solidFill>
          <a:latin typeface="+mj-lt"/>
          <a:ea typeface="+mj-ea"/>
          <a:cs typeface="+mj-cs"/>
        </a:defRPr>
      </a:lvl1pPr>
    </p:titleStyle>
    <p:bodyStyle>
      <a:lvl1pPr marL="230188" indent="-230188" algn="l" defTabSz="457200" rtl="0" eaLnBrk="1" latinLnBrk="0" hangingPunct="1">
        <a:lnSpc>
          <a:spcPct val="90000"/>
        </a:lnSpc>
        <a:spcBef>
          <a:spcPts val="1500"/>
        </a:spcBef>
        <a:buClr>
          <a:schemeClr val="accent3"/>
        </a:buClr>
        <a:buSzPct val="70000"/>
        <a:buFont typeface="Wingdings 3" panose="05040102010807070707" pitchFamily="18" charset="2"/>
        <a:buChar char="}"/>
        <a:defRPr sz="2600" kern="1200" spc="-20" baseline="0">
          <a:solidFill>
            <a:schemeClr val="tx1"/>
          </a:solidFill>
          <a:latin typeface="Franklin Gothic Medium Cond" panose="020B0606030402020204" pitchFamily="34" charset="0"/>
          <a:ea typeface="+mn-ea"/>
          <a:cs typeface="+mn-cs"/>
        </a:defRPr>
      </a:lvl1pPr>
      <a:lvl2pPr marL="684213" indent="-223838" algn="l" defTabSz="457200" rtl="0" eaLnBrk="1" latinLnBrk="0" hangingPunct="1">
        <a:lnSpc>
          <a:spcPct val="90000"/>
        </a:lnSpc>
        <a:spcBef>
          <a:spcPts val="900"/>
        </a:spcBef>
        <a:buClr>
          <a:schemeClr val="tx2"/>
        </a:buClr>
        <a:buFont typeface="Arial" panose="020B0604020202020204" pitchFamily="34" charset="0"/>
        <a:buChar char="•"/>
        <a:defRPr sz="2100" kern="1200">
          <a:solidFill>
            <a:schemeClr val="tx1"/>
          </a:solidFill>
          <a:latin typeface="+mn-lt"/>
          <a:ea typeface="+mn-ea"/>
          <a:cs typeface="+mn-cs"/>
        </a:defRPr>
      </a:lvl2pPr>
      <a:lvl3pPr marL="1143000" indent="-228600" algn="l" defTabSz="457200" rtl="0" eaLnBrk="1" latinLnBrk="0" hangingPunct="1">
        <a:spcBef>
          <a:spcPct val="20000"/>
        </a:spcBef>
        <a:buClr>
          <a:schemeClr val="bg2">
            <a:lumMod val="50000"/>
          </a:schemeClr>
        </a:buClr>
        <a:buFont typeface="Arial"/>
        <a:buChar char="•"/>
        <a:defRPr sz="19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7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7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53591274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Lst>
  <p:hf hdr="0" ftr="0" dt="0"/>
  <p:txStyles>
    <p:titleStyle>
      <a:lvl1pPr algn="ctr" defTabSz="457200" rtl="0" eaLnBrk="0" fontAlgn="base" hangingPunct="0">
        <a:spcBef>
          <a:spcPct val="0"/>
        </a:spcBef>
        <a:spcAft>
          <a:spcPct val="0"/>
        </a:spcAft>
        <a:defRPr sz="4000" kern="1200">
          <a:solidFill>
            <a:schemeClr val="accent1"/>
          </a:solidFill>
          <a:latin typeface="Aril"/>
          <a:ea typeface="Aril"/>
          <a:cs typeface="Aril"/>
        </a:defRPr>
      </a:lvl1pPr>
      <a:lvl2pPr algn="ctr" defTabSz="457200" rtl="0" eaLnBrk="0" fontAlgn="base" hangingPunct="0">
        <a:spcBef>
          <a:spcPct val="0"/>
        </a:spcBef>
        <a:spcAft>
          <a:spcPct val="0"/>
        </a:spcAft>
        <a:defRPr sz="4000">
          <a:solidFill>
            <a:schemeClr val="accent1"/>
          </a:solidFill>
          <a:latin typeface="Aril"/>
          <a:ea typeface="Aril"/>
          <a:cs typeface="Aril"/>
        </a:defRPr>
      </a:lvl2pPr>
      <a:lvl3pPr algn="ctr" defTabSz="457200" rtl="0" eaLnBrk="0" fontAlgn="base" hangingPunct="0">
        <a:spcBef>
          <a:spcPct val="0"/>
        </a:spcBef>
        <a:spcAft>
          <a:spcPct val="0"/>
        </a:spcAft>
        <a:defRPr sz="4000">
          <a:solidFill>
            <a:schemeClr val="accent1"/>
          </a:solidFill>
          <a:latin typeface="Aril"/>
          <a:ea typeface="Aril"/>
          <a:cs typeface="Aril"/>
        </a:defRPr>
      </a:lvl3pPr>
      <a:lvl4pPr algn="ctr" defTabSz="457200" rtl="0" eaLnBrk="0" fontAlgn="base" hangingPunct="0">
        <a:spcBef>
          <a:spcPct val="0"/>
        </a:spcBef>
        <a:spcAft>
          <a:spcPct val="0"/>
        </a:spcAft>
        <a:defRPr sz="4000">
          <a:solidFill>
            <a:schemeClr val="accent1"/>
          </a:solidFill>
          <a:latin typeface="Aril"/>
          <a:ea typeface="Aril"/>
          <a:cs typeface="Aril"/>
        </a:defRPr>
      </a:lvl4pPr>
      <a:lvl5pPr algn="ctr" defTabSz="457200" rtl="0" eaLnBrk="0" fontAlgn="base" hangingPunct="0">
        <a:spcBef>
          <a:spcPct val="0"/>
        </a:spcBef>
        <a:spcAft>
          <a:spcPct val="0"/>
        </a:spcAft>
        <a:defRPr sz="4000">
          <a:solidFill>
            <a:schemeClr val="accent1"/>
          </a:solidFill>
          <a:latin typeface="Aril"/>
          <a:ea typeface="Aril"/>
          <a:cs typeface="Aril"/>
        </a:defRPr>
      </a:lvl5pPr>
      <a:lvl6pPr marL="457200" algn="ctr" defTabSz="457200" rtl="0" fontAlgn="base">
        <a:spcBef>
          <a:spcPct val="0"/>
        </a:spcBef>
        <a:spcAft>
          <a:spcPct val="0"/>
        </a:spcAft>
        <a:defRPr sz="4000">
          <a:solidFill>
            <a:schemeClr val="accent1"/>
          </a:solidFill>
          <a:latin typeface="Aril"/>
          <a:ea typeface="Aril"/>
          <a:cs typeface="Aril"/>
        </a:defRPr>
      </a:lvl6pPr>
      <a:lvl7pPr marL="914400" algn="ctr" defTabSz="457200" rtl="0" fontAlgn="base">
        <a:spcBef>
          <a:spcPct val="0"/>
        </a:spcBef>
        <a:spcAft>
          <a:spcPct val="0"/>
        </a:spcAft>
        <a:defRPr sz="4000">
          <a:solidFill>
            <a:schemeClr val="accent1"/>
          </a:solidFill>
          <a:latin typeface="Aril"/>
          <a:ea typeface="Aril"/>
          <a:cs typeface="Aril"/>
        </a:defRPr>
      </a:lvl7pPr>
      <a:lvl8pPr marL="1371600" algn="ctr" defTabSz="457200" rtl="0" fontAlgn="base">
        <a:spcBef>
          <a:spcPct val="0"/>
        </a:spcBef>
        <a:spcAft>
          <a:spcPct val="0"/>
        </a:spcAft>
        <a:defRPr sz="4000">
          <a:solidFill>
            <a:schemeClr val="accent1"/>
          </a:solidFill>
          <a:latin typeface="Aril"/>
          <a:ea typeface="Aril"/>
          <a:cs typeface="Aril"/>
        </a:defRPr>
      </a:lvl8pPr>
      <a:lvl9pPr marL="1828800" algn="ctr" defTabSz="457200" rtl="0" fontAlgn="base">
        <a:spcBef>
          <a:spcPct val="0"/>
        </a:spcBef>
        <a:spcAft>
          <a:spcPct val="0"/>
        </a:spcAft>
        <a:defRPr sz="4000">
          <a:solidFill>
            <a:schemeClr val="accent1"/>
          </a:solidFill>
          <a:latin typeface="Aril"/>
          <a:ea typeface="Aril"/>
          <a:cs typeface="Aril"/>
        </a:defRPr>
      </a:lvl9pPr>
    </p:titleStyle>
    <p:bodyStyle>
      <a:lvl1pPr marL="342900" indent="-342900" algn="l" defTabSz="457200" rtl="0" eaLnBrk="0" fontAlgn="base" hangingPunct="0">
        <a:spcBef>
          <a:spcPct val="20000"/>
        </a:spcBef>
        <a:spcAft>
          <a:spcPct val="0"/>
        </a:spcAft>
        <a:buClr>
          <a:schemeClr val="accent1"/>
        </a:buClr>
        <a:buSzPct val="75000"/>
        <a:buFont typeface="Wingdings" pitchFamily="2" charset="2"/>
        <a:buChar char="§"/>
        <a:defRPr sz="3200" kern="1200">
          <a:solidFill>
            <a:schemeClr val="tx1"/>
          </a:solidFill>
          <a:latin typeface="Arial"/>
          <a:ea typeface="+mn-ea"/>
          <a:cs typeface="Arial"/>
        </a:defRPr>
      </a:lvl1pPr>
      <a:lvl2pPr marL="742950" indent="-285750" algn="l" defTabSz="457200" rtl="0" eaLnBrk="0" fontAlgn="base" hangingPunct="0">
        <a:spcBef>
          <a:spcPct val="20000"/>
        </a:spcBef>
        <a:spcAft>
          <a:spcPct val="0"/>
        </a:spcAft>
        <a:buClr>
          <a:schemeClr val="accent1"/>
        </a:buClr>
        <a:buSzPct val="75000"/>
        <a:buFont typeface="Wingdings" pitchFamily="2" charset="2"/>
        <a:buChar char="§"/>
        <a:defRPr sz="2800" kern="1200">
          <a:solidFill>
            <a:schemeClr val="tx1"/>
          </a:solidFill>
          <a:latin typeface="Arial"/>
          <a:ea typeface="+mn-ea"/>
          <a:cs typeface="Arial"/>
        </a:defRPr>
      </a:lvl2pPr>
      <a:lvl3pPr marL="1143000" indent="-228600" algn="l" defTabSz="457200" rtl="0" eaLnBrk="0" fontAlgn="base" hangingPunct="0">
        <a:spcBef>
          <a:spcPct val="20000"/>
        </a:spcBef>
        <a:spcAft>
          <a:spcPct val="0"/>
        </a:spcAft>
        <a:buClr>
          <a:schemeClr val="accent1"/>
        </a:buClr>
        <a:buSzPct val="75000"/>
        <a:buFont typeface="Wingdings" pitchFamily="2" charset="2"/>
        <a:buChar char="§"/>
        <a:defRPr sz="2400" kern="1200">
          <a:solidFill>
            <a:schemeClr val="tx1"/>
          </a:solidFill>
          <a:latin typeface="Arial"/>
          <a:ea typeface="+mn-ea"/>
          <a:cs typeface="Arial"/>
        </a:defRPr>
      </a:lvl3pPr>
      <a:lvl4pPr marL="1600200" indent="-228600" algn="l" defTabSz="457200" rtl="0" eaLnBrk="0" fontAlgn="base" hangingPunct="0">
        <a:spcBef>
          <a:spcPct val="20000"/>
        </a:spcBef>
        <a:spcAft>
          <a:spcPct val="0"/>
        </a:spcAft>
        <a:buClr>
          <a:schemeClr val="accent1"/>
        </a:buClr>
        <a:buSzPct val="75000"/>
        <a:buFont typeface="Wingdings" pitchFamily="2" charset="2"/>
        <a:buChar char="§"/>
        <a:defRPr sz="2000" kern="1200">
          <a:solidFill>
            <a:schemeClr val="tx1"/>
          </a:solidFill>
          <a:latin typeface="Arial"/>
          <a:ea typeface="+mn-ea"/>
          <a:cs typeface="Arial"/>
        </a:defRPr>
      </a:lvl4pPr>
      <a:lvl5pPr marL="2057400" indent="-228600" algn="l" defTabSz="457200" rtl="0" eaLnBrk="0" fontAlgn="base" hangingPunct="0">
        <a:spcBef>
          <a:spcPct val="20000"/>
        </a:spcBef>
        <a:spcAft>
          <a:spcPct val="0"/>
        </a:spcAft>
        <a:buClr>
          <a:schemeClr val="accent1"/>
        </a:buClr>
        <a:buSzPct val="75000"/>
        <a:buFont typeface="Wingdings" pitchFamily="2" charset="2"/>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81511073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Lst>
  <p:hf hdr="0" ftr="0" dt="0"/>
  <p:txStyles>
    <p:titleStyle>
      <a:lvl1pPr algn="ctr" defTabSz="457200" rtl="0" eaLnBrk="0" fontAlgn="base" hangingPunct="0">
        <a:spcBef>
          <a:spcPct val="0"/>
        </a:spcBef>
        <a:spcAft>
          <a:spcPct val="0"/>
        </a:spcAft>
        <a:defRPr sz="4000" kern="1200">
          <a:solidFill>
            <a:schemeClr val="accent1"/>
          </a:solidFill>
          <a:latin typeface="Aril"/>
          <a:ea typeface="Aril"/>
          <a:cs typeface="Aril"/>
        </a:defRPr>
      </a:lvl1pPr>
      <a:lvl2pPr algn="ctr" defTabSz="457200" rtl="0" eaLnBrk="0" fontAlgn="base" hangingPunct="0">
        <a:spcBef>
          <a:spcPct val="0"/>
        </a:spcBef>
        <a:spcAft>
          <a:spcPct val="0"/>
        </a:spcAft>
        <a:defRPr sz="4000">
          <a:solidFill>
            <a:schemeClr val="accent1"/>
          </a:solidFill>
          <a:latin typeface="Aril"/>
          <a:ea typeface="Aril"/>
          <a:cs typeface="Aril"/>
        </a:defRPr>
      </a:lvl2pPr>
      <a:lvl3pPr algn="ctr" defTabSz="457200" rtl="0" eaLnBrk="0" fontAlgn="base" hangingPunct="0">
        <a:spcBef>
          <a:spcPct val="0"/>
        </a:spcBef>
        <a:spcAft>
          <a:spcPct val="0"/>
        </a:spcAft>
        <a:defRPr sz="4000">
          <a:solidFill>
            <a:schemeClr val="accent1"/>
          </a:solidFill>
          <a:latin typeface="Aril"/>
          <a:ea typeface="Aril"/>
          <a:cs typeface="Aril"/>
        </a:defRPr>
      </a:lvl3pPr>
      <a:lvl4pPr algn="ctr" defTabSz="457200" rtl="0" eaLnBrk="0" fontAlgn="base" hangingPunct="0">
        <a:spcBef>
          <a:spcPct val="0"/>
        </a:spcBef>
        <a:spcAft>
          <a:spcPct val="0"/>
        </a:spcAft>
        <a:defRPr sz="4000">
          <a:solidFill>
            <a:schemeClr val="accent1"/>
          </a:solidFill>
          <a:latin typeface="Aril"/>
          <a:ea typeface="Aril"/>
          <a:cs typeface="Aril"/>
        </a:defRPr>
      </a:lvl4pPr>
      <a:lvl5pPr algn="ctr" defTabSz="457200" rtl="0" eaLnBrk="0" fontAlgn="base" hangingPunct="0">
        <a:spcBef>
          <a:spcPct val="0"/>
        </a:spcBef>
        <a:spcAft>
          <a:spcPct val="0"/>
        </a:spcAft>
        <a:defRPr sz="4000">
          <a:solidFill>
            <a:schemeClr val="accent1"/>
          </a:solidFill>
          <a:latin typeface="Aril"/>
          <a:ea typeface="Aril"/>
          <a:cs typeface="Aril"/>
        </a:defRPr>
      </a:lvl5pPr>
      <a:lvl6pPr marL="457200" algn="ctr" defTabSz="457200" rtl="0" fontAlgn="base">
        <a:spcBef>
          <a:spcPct val="0"/>
        </a:spcBef>
        <a:spcAft>
          <a:spcPct val="0"/>
        </a:spcAft>
        <a:defRPr sz="4000">
          <a:solidFill>
            <a:schemeClr val="accent1"/>
          </a:solidFill>
          <a:latin typeface="Aril"/>
          <a:ea typeface="Aril"/>
          <a:cs typeface="Aril"/>
        </a:defRPr>
      </a:lvl6pPr>
      <a:lvl7pPr marL="914400" algn="ctr" defTabSz="457200" rtl="0" fontAlgn="base">
        <a:spcBef>
          <a:spcPct val="0"/>
        </a:spcBef>
        <a:spcAft>
          <a:spcPct val="0"/>
        </a:spcAft>
        <a:defRPr sz="4000">
          <a:solidFill>
            <a:schemeClr val="accent1"/>
          </a:solidFill>
          <a:latin typeface="Aril"/>
          <a:ea typeface="Aril"/>
          <a:cs typeface="Aril"/>
        </a:defRPr>
      </a:lvl7pPr>
      <a:lvl8pPr marL="1371600" algn="ctr" defTabSz="457200" rtl="0" fontAlgn="base">
        <a:spcBef>
          <a:spcPct val="0"/>
        </a:spcBef>
        <a:spcAft>
          <a:spcPct val="0"/>
        </a:spcAft>
        <a:defRPr sz="4000">
          <a:solidFill>
            <a:schemeClr val="accent1"/>
          </a:solidFill>
          <a:latin typeface="Aril"/>
          <a:ea typeface="Aril"/>
          <a:cs typeface="Aril"/>
        </a:defRPr>
      </a:lvl8pPr>
      <a:lvl9pPr marL="1828800" algn="ctr" defTabSz="457200" rtl="0" fontAlgn="base">
        <a:spcBef>
          <a:spcPct val="0"/>
        </a:spcBef>
        <a:spcAft>
          <a:spcPct val="0"/>
        </a:spcAft>
        <a:defRPr sz="4000">
          <a:solidFill>
            <a:schemeClr val="accent1"/>
          </a:solidFill>
          <a:latin typeface="Aril"/>
          <a:ea typeface="Aril"/>
          <a:cs typeface="Aril"/>
        </a:defRPr>
      </a:lvl9pPr>
    </p:titleStyle>
    <p:bodyStyle>
      <a:lvl1pPr marL="342900" indent="-342900" algn="l" defTabSz="457200" rtl="0" eaLnBrk="0" fontAlgn="base" hangingPunct="0">
        <a:spcBef>
          <a:spcPct val="20000"/>
        </a:spcBef>
        <a:spcAft>
          <a:spcPct val="0"/>
        </a:spcAft>
        <a:buClr>
          <a:schemeClr val="accent1"/>
        </a:buClr>
        <a:buSzPct val="75000"/>
        <a:buFont typeface="Wingdings" pitchFamily="2" charset="2"/>
        <a:buChar char="§"/>
        <a:defRPr sz="3200" kern="1200">
          <a:solidFill>
            <a:schemeClr val="tx1"/>
          </a:solidFill>
          <a:latin typeface="Arial"/>
          <a:ea typeface="+mn-ea"/>
          <a:cs typeface="Arial"/>
        </a:defRPr>
      </a:lvl1pPr>
      <a:lvl2pPr marL="742950" indent="-285750" algn="l" defTabSz="457200" rtl="0" eaLnBrk="0" fontAlgn="base" hangingPunct="0">
        <a:spcBef>
          <a:spcPct val="20000"/>
        </a:spcBef>
        <a:spcAft>
          <a:spcPct val="0"/>
        </a:spcAft>
        <a:buClr>
          <a:schemeClr val="accent1"/>
        </a:buClr>
        <a:buSzPct val="75000"/>
        <a:buFont typeface="Wingdings" pitchFamily="2" charset="2"/>
        <a:buChar char="§"/>
        <a:defRPr sz="2800" kern="1200">
          <a:solidFill>
            <a:schemeClr val="tx1"/>
          </a:solidFill>
          <a:latin typeface="Arial"/>
          <a:ea typeface="+mn-ea"/>
          <a:cs typeface="Arial"/>
        </a:defRPr>
      </a:lvl2pPr>
      <a:lvl3pPr marL="1143000" indent="-228600" algn="l" defTabSz="457200" rtl="0" eaLnBrk="0" fontAlgn="base" hangingPunct="0">
        <a:spcBef>
          <a:spcPct val="20000"/>
        </a:spcBef>
        <a:spcAft>
          <a:spcPct val="0"/>
        </a:spcAft>
        <a:buClr>
          <a:schemeClr val="accent1"/>
        </a:buClr>
        <a:buSzPct val="75000"/>
        <a:buFont typeface="Wingdings" pitchFamily="2" charset="2"/>
        <a:buChar char="§"/>
        <a:defRPr sz="2400" kern="1200">
          <a:solidFill>
            <a:schemeClr val="tx1"/>
          </a:solidFill>
          <a:latin typeface="Arial"/>
          <a:ea typeface="+mn-ea"/>
          <a:cs typeface="Arial"/>
        </a:defRPr>
      </a:lvl3pPr>
      <a:lvl4pPr marL="1600200" indent="-228600" algn="l" defTabSz="457200" rtl="0" eaLnBrk="0" fontAlgn="base" hangingPunct="0">
        <a:spcBef>
          <a:spcPct val="20000"/>
        </a:spcBef>
        <a:spcAft>
          <a:spcPct val="0"/>
        </a:spcAft>
        <a:buClr>
          <a:schemeClr val="accent1"/>
        </a:buClr>
        <a:buSzPct val="75000"/>
        <a:buFont typeface="Wingdings" pitchFamily="2" charset="2"/>
        <a:buChar char="§"/>
        <a:defRPr sz="2000" kern="1200">
          <a:solidFill>
            <a:schemeClr val="tx1"/>
          </a:solidFill>
          <a:latin typeface="Arial"/>
          <a:ea typeface="+mn-ea"/>
          <a:cs typeface="Arial"/>
        </a:defRPr>
      </a:lvl4pPr>
      <a:lvl5pPr marL="2057400" indent="-228600" algn="l" defTabSz="457200" rtl="0" eaLnBrk="0" fontAlgn="base" hangingPunct="0">
        <a:spcBef>
          <a:spcPct val="20000"/>
        </a:spcBef>
        <a:spcAft>
          <a:spcPct val="0"/>
        </a:spcAft>
        <a:buClr>
          <a:schemeClr val="accent1"/>
        </a:buClr>
        <a:buSzPct val="75000"/>
        <a:buFont typeface="Wingdings" pitchFamily="2" charset="2"/>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564D3D-72D6-40C6-8889-14EB2E371E17}" type="datetimeFigureOut">
              <a:rPr lang="en-US" smtClean="0">
                <a:solidFill>
                  <a:prstClr val="black">
                    <a:tint val="75000"/>
                  </a:prstClr>
                </a:solidFill>
              </a:rPr>
              <a:pPr/>
              <a:t>6/22/2017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EA84E4-E139-436E-AE92-91956D6054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396397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541067-E0C0-4CAE-A50F-8CD15A79BD9D}" type="datetimeFigureOut">
              <a:rPr lang="en-US" smtClean="0">
                <a:solidFill>
                  <a:prstClr val="black">
                    <a:tint val="75000"/>
                  </a:prstClr>
                </a:solidFill>
              </a:rPr>
              <a:pPr/>
              <a:t>6/22/2017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0DD0E2-39CE-4E52-A036-31FB2A1114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441977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p:cNvSpPr/>
          <p:nvPr userDrawn="1"/>
        </p:nvSpPr>
        <p:spPr>
          <a:xfrm>
            <a:off x="38100" y="6356351"/>
            <a:ext cx="9144000" cy="5192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aphicFrame>
        <p:nvGraphicFramePr>
          <p:cNvPr id="5" name="Object 4" hidden="1"/>
          <p:cNvGraphicFramePr>
            <a:graphicFrameLocks noChangeAspect="1"/>
          </p:cNvGraphicFramePr>
          <p:nvPr>
            <p:custDataLst>
              <p:tags r:id="rId10"/>
            </p:custDataLst>
            <p:extLst>
              <p:ext uri="{D42A27DB-BD31-4B8C-83A1-F6EECF244321}">
                <p14:modId xmlns:p14="http://schemas.microsoft.com/office/powerpoint/2010/main" val="66419405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42" name="think-cell Slide" r:id="rId11" imgW="270" imgH="270" progId="TCLayout.ActiveDocument.1">
                  <p:embed/>
                </p:oleObj>
              </mc:Choice>
              <mc:Fallback>
                <p:oleObj name="think-cell Slide" r:id="rId11" imgW="270" imgH="270" progId="TCLayout.ActiveDocument.1">
                  <p:embed/>
                  <p:pic>
                    <p:nvPicPr>
                      <p:cNvPr id="0" name=""/>
                      <p:cNvPicPr/>
                      <p:nvPr/>
                    </p:nvPicPr>
                    <p:blipFill>
                      <a:blip r:embed="rId12"/>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381000" y="-7620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7" name="TextBox 6"/>
          <p:cNvSpPr txBox="1"/>
          <p:nvPr/>
        </p:nvSpPr>
        <p:spPr>
          <a:xfrm>
            <a:off x="304800" y="6629400"/>
            <a:ext cx="4648200" cy="246221"/>
          </a:xfrm>
          <a:prstGeom prst="rect">
            <a:avLst/>
          </a:prstGeom>
          <a:noFill/>
        </p:spPr>
        <p:txBody>
          <a:bodyPr wrap="square" rtlCol="0">
            <a:spAutoFit/>
          </a:bodyPr>
          <a:lstStyle/>
          <a:p>
            <a:pPr defTabSz="457200"/>
            <a:r>
              <a:rPr lang="en-US" sz="1000" dirty="0">
                <a:solidFill>
                  <a:prstClr val="white"/>
                </a:solidFill>
              </a:rPr>
              <a:t>CONFIDENTIAL</a:t>
            </a:r>
          </a:p>
        </p:txBody>
      </p:sp>
      <p:sp>
        <p:nvSpPr>
          <p:cNvPr id="9" name="Slide Number Placeholder 5"/>
          <p:cNvSpPr txBox="1">
            <a:spLocks/>
          </p:cNvSpPr>
          <p:nvPr/>
        </p:nvSpPr>
        <p:spPr>
          <a:xfrm>
            <a:off x="0" y="6492875"/>
            <a:ext cx="58391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6A2B768-8B3F-1F46-8258-5512BFAFE2D0}" type="slidenum">
              <a:rPr lang="en-US" sz="1400" smtClean="0">
                <a:solidFill>
                  <a:prstClr val="white"/>
                </a:solidFill>
              </a:rPr>
              <a:pPr/>
              <a:t>‹#›</a:t>
            </a:fld>
            <a:endParaRPr lang="en-US" sz="1400" dirty="0">
              <a:solidFill>
                <a:prstClr val="white"/>
              </a:solidFill>
            </a:endParaRPr>
          </a:p>
        </p:txBody>
      </p:sp>
      <p:cxnSp>
        <p:nvCxnSpPr>
          <p:cNvPr id="16" name="Straight Connector 15"/>
          <p:cNvCxnSpPr/>
          <p:nvPr userDrawn="1"/>
        </p:nvCxnSpPr>
        <p:spPr>
          <a:xfrm>
            <a:off x="-304800" y="6476999"/>
            <a:ext cx="9906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01418" y="6548945"/>
            <a:ext cx="1700784" cy="252984"/>
          </a:xfrm>
          <a:prstGeom prst="rect">
            <a:avLst/>
          </a:prstGeom>
        </p:spPr>
      </p:pic>
    </p:spTree>
    <p:extLst>
      <p:ext uri="{BB962C8B-B14F-4D97-AF65-F5344CB8AC3E}">
        <p14:creationId xmlns:p14="http://schemas.microsoft.com/office/powerpoint/2010/main" val="367630462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Lst>
  <p:transition>
    <p:fade/>
  </p:transition>
  <p:timing>
    <p:tnLst>
      <p:par>
        <p:cTn id="1" dur="indefinite" restart="never" nodeType="tmRoot"/>
      </p:par>
    </p:tnLst>
  </p:timing>
  <p:hf hdr="0" ftr="0" dt="0"/>
  <p:txStyles>
    <p:titleStyle>
      <a:lvl1pPr algn="l" defTabSz="457200" rtl="0" eaLnBrk="1" latinLnBrk="0" hangingPunct="1">
        <a:spcBef>
          <a:spcPct val="0"/>
        </a:spcBef>
        <a:buNone/>
        <a:defRPr sz="3600" b="1" kern="1200">
          <a:solidFill>
            <a:srgbClr val="004B8D"/>
          </a:solidFill>
          <a:latin typeface="+mj-lt"/>
          <a:ea typeface="+mj-ea"/>
          <a:cs typeface="Arial"/>
        </a:defRPr>
      </a:lvl1pPr>
    </p:titleStyle>
    <p:bodyStyle>
      <a:lvl1pPr marL="342900" indent="-342900" algn="l" defTabSz="457200" rtl="0" eaLnBrk="1" latinLnBrk="0" hangingPunct="1">
        <a:spcBef>
          <a:spcPct val="20000"/>
        </a:spcBef>
        <a:buClr>
          <a:srgbClr val="E44398"/>
        </a:buClr>
        <a:buFont typeface="Wingdings" panose="05000000000000000000" pitchFamily="2" charset="2"/>
        <a:buChar char="§"/>
        <a:defRPr sz="2400" kern="1200">
          <a:solidFill>
            <a:schemeClr val="tx1"/>
          </a:solidFill>
          <a:latin typeface="+mn-lt"/>
          <a:ea typeface="+mn-ea"/>
          <a:cs typeface="Arial"/>
        </a:defRPr>
      </a:lvl1pPr>
      <a:lvl2pPr marL="742950" indent="-285750" algn="l" defTabSz="457200" rtl="0" eaLnBrk="1" latinLnBrk="0" hangingPunct="1">
        <a:spcBef>
          <a:spcPct val="20000"/>
        </a:spcBef>
        <a:buClr>
          <a:srgbClr val="E44398"/>
        </a:buClr>
        <a:buFont typeface="Wingdings" panose="05000000000000000000" pitchFamily="2" charset="2"/>
        <a:buChar char="§"/>
        <a:defRPr sz="2000" kern="1200">
          <a:solidFill>
            <a:schemeClr val="tx1"/>
          </a:solidFill>
          <a:latin typeface="+mn-lt"/>
          <a:ea typeface="+mn-ea"/>
          <a:cs typeface="Arial"/>
        </a:defRPr>
      </a:lvl2pPr>
      <a:lvl3pPr marL="1143000" indent="-228600" algn="l" defTabSz="457200" rtl="0" eaLnBrk="1" latinLnBrk="0" hangingPunct="1">
        <a:spcBef>
          <a:spcPct val="20000"/>
        </a:spcBef>
        <a:buClr>
          <a:srgbClr val="E44398"/>
        </a:buClr>
        <a:buFont typeface="Wingdings" panose="05000000000000000000" pitchFamily="2" charset="2"/>
        <a:buChar char="§"/>
        <a:defRPr sz="2000" kern="1200">
          <a:solidFill>
            <a:schemeClr val="tx1"/>
          </a:solidFill>
          <a:latin typeface="+mn-lt"/>
          <a:ea typeface="+mn-ea"/>
          <a:cs typeface="Arial"/>
        </a:defRPr>
      </a:lvl3pPr>
      <a:lvl4pPr marL="1600200" indent="-228600" algn="l" defTabSz="457200" rtl="0" eaLnBrk="1" latinLnBrk="0" hangingPunct="1">
        <a:spcBef>
          <a:spcPct val="20000"/>
        </a:spcBef>
        <a:buClr>
          <a:srgbClr val="E44398"/>
        </a:buClr>
        <a:buFont typeface="Wingdings" panose="05000000000000000000" pitchFamily="2" charset="2"/>
        <a:buChar char="§"/>
        <a:defRPr sz="2000" kern="1200">
          <a:solidFill>
            <a:schemeClr val="tx1"/>
          </a:solidFill>
          <a:latin typeface="+mn-lt"/>
          <a:ea typeface="+mn-ea"/>
          <a:cs typeface="Arial"/>
        </a:defRPr>
      </a:lvl4pPr>
      <a:lvl5pPr marL="2057400" indent="-228600" algn="l" defTabSz="457200" rtl="0" eaLnBrk="1" latinLnBrk="0" hangingPunct="1">
        <a:spcBef>
          <a:spcPct val="20000"/>
        </a:spcBef>
        <a:buClr>
          <a:srgbClr val="E44398"/>
        </a:buClr>
        <a:buFont typeface="Wingdings" panose="05000000000000000000" pitchFamily="2" charset="2"/>
        <a:buChar char="§"/>
        <a:defRPr sz="20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www.nyc.gov/mopd"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6.xml"/><Relationship Id="rId1" Type="http://schemas.openxmlformats.org/officeDocument/2006/relationships/tags" Target="../tags/tag2.xml"/><Relationship Id="rId5" Type="http://schemas.openxmlformats.org/officeDocument/2006/relationships/image" Target="../media/image37.jpe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hyperlink" Target="http://www.nyc.gov/mopd" TargetMode="Externa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hyperlink" Target="http://www1.nyc.gov/site/nycha/index.page"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nyc.gov/mopd" TargetMode="Externa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hyperlink" Target="http://www.nyc.gov/mopd"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nyc.gov/mopd" TargetMode="Externa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tags" Target="../tags/tag5.xml"/><Relationship Id="rId7" Type="http://schemas.openxmlformats.org/officeDocument/2006/relationships/image" Target="../media/image50.emf"/><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5.xml"/><Relationship Id="rId4" Type="http://schemas.openxmlformats.org/officeDocument/2006/relationships/slideLayout" Target="../slideLayouts/slideLayout85.xml"/></Relationships>
</file>

<file path=ppt/slides/_rels/slide2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tags" Target="../tags/tag7.xml"/><Relationship Id="rId7" Type="http://schemas.openxmlformats.org/officeDocument/2006/relationships/image" Target="../media/image50.emf"/><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6.xml"/><Relationship Id="rId4" Type="http://schemas.openxmlformats.org/officeDocument/2006/relationships/slideLayout" Target="../slideLayouts/slideLayout85.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84.xml"/></Relationships>
</file>

<file path=ppt/slides/_rels/slide25.xml.rels><?xml version="1.0" encoding="UTF-8" standalone="yes"?>
<Relationships xmlns="http://schemas.openxmlformats.org/package/2006/relationships"><Relationship Id="rId3" Type="http://schemas.openxmlformats.org/officeDocument/2006/relationships/hyperlink" Target="http://www.nyc.gov/mopd" TargetMode="Externa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3" Type="http://schemas.openxmlformats.org/officeDocument/2006/relationships/hyperlink" Target="http://www.nyc.gov/mopd" TargetMode="Externa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58.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1.png"/><Relationship Id="rId3" Type="http://schemas.openxmlformats.org/officeDocument/2006/relationships/image" Target="../media/image62.png"/><Relationship Id="rId7" Type="http://schemas.openxmlformats.org/officeDocument/2006/relationships/image" Target="../media/image65.jpeg"/><Relationship Id="rId12" Type="http://schemas.openxmlformats.org/officeDocument/2006/relationships/image" Target="../media/image70.png"/><Relationship Id="rId2" Type="http://schemas.openxmlformats.org/officeDocument/2006/relationships/notesSlide" Target="../notesSlides/notesSlide10.xml"/><Relationship Id="rId16" Type="http://schemas.openxmlformats.org/officeDocument/2006/relationships/image" Target="../media/image74.png"/><Relationship Id="rId1" Type="http://schemas.openxmlformats.org/officeDocument/2006/relationships/slideLayout" Target="../slideLayouts/slideLayout58.xml"/><Relationship Id="rId6" Type="http://schemas.openxmlformats.org/officeDocument/2006/relationships/hyperlink" Target="http://www.google.com/url?sa=i&amp;source=images&amp;cd=&amp;cad=rja&amp;uact=8&amp;docid=HOkNsnma0f24PM&amp;tbnid=I_BaeOEGsdAoXM&amp;ved=0CAgQjRw&amp;url=http://chillreport.com/2011/01/cool-vibes/&amp;ei=FHdVU77wCK_isATT0oLIAw&amp;psig=AFQjCNGE7u58VxC7c0eegiQKSjE9FpCCIw&amp;ust=1398196372298051" TargetMode="External"/><Relationship Id="rId11" Type="http://schemas.openxmlformats.org/officeDocument/2006/relationships/image" Target="../media/image69.jpeg"/><Relationship Id="rId5" Type="http://schemas.openxmlformats.org/officeDocument/2006/relationships/image" Target="../media/image64.png"/><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image" Target="../media/image63.jpeg"/><Relationship Id="rId9" Type="http://schemas.openxmlformats.org/officeDocument/2006/relationships/image" Target="../media/image67.png"/><Relationship Id="rId14" Type="http://schemas.openxmlformats.org/officeDocument/2006/relationships/image" Target="../media/image72.png"/></Relationships>
</file>

<file path=ppt/slides/_rels/slide3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image" Target="../media/image75.png"/><Relationship Id="rId1" Type="http://schemas.openxmlformats.org/officeDocument/2006/relationships/slideLayout" Target="../slideLayouts/slideLayout5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69.jpeg"/><Relationship Id="rId9" Type="http://schemas.openxmlformats.org/officeDocument/2006/relationships/image" Target="../media/image81.jpeg"/></Relationships>
</file>

<file path=ppt/slides/_rels/slide34.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1.png"/><Relationship Id="rId18" Type="http://schemas.openxmlformats.org/officeDocument/2006/relationships/image" Target="../media/image95.png"/><Relationship Id="rId3" Type="http://schemas.openxmlformats.org/officeDocument/2006/relationships/image" Target="../media/image83.png"/><Relationship Id="rId21" Type="http://schemas.openxmlformats.org/officeDocument/2006/relationships/image" Target="../media/image98.png"/><Relationship Id="rId7" Type="http://schemas.openxmlformats.org/officeDocument/2006/relationships/image" Target="../media/image87.png"/><Relationship Id="rId12" Type="http://schemas.openxmlformats.org/officeDocument/2006/relationships/image" Target="../media/image90.jpeg"/><Relationship Id="rId17" Type="http://schemas.openxmlformats.org/officeDocument/2006/relationships/image" Target="../media/image94.png"/><Relationship Id="rId2" Type="http://schemas.openxmlformats.org/officeDocument/2006/relationships/image" Target="../media/image82.jpeg"/><Relationship Id="rId16" Type="http://schemas.openxmlformats.org/officeDocument/2006/relationships/image" Target="../media/image69.jpeg"/><Relationship Id="rId20" Type="http://schemas.openxmlformats.org/officeDocument/2006/relationships/image" Target="../media/image97.jpeg"/><Relationship Id="rId1" Type="http://schemas.openxmlformats.org/officeDocument/2006/relationships/slideLayout" Target="../slideLayouts/slideLayout58.xml"/><Relationship Id="rId6" Type="http://schemas.openxmlformats.org/officeDocument/2006/relationships/image" Target="../media/image86.jpeg"/><Relationship Id="rId11" Type="http://schemas.openxmlformats.org/officeDocument/2006/relationships/hyperlink" Target="http://www.google.com/url?sa=i&amp;source=images&amp;cd=&amp;cad=rja&amp;uact=8&amp;docid=ZAjyzgiVyeNWsM&amp;tbnid=b7EHT_SliiUXfM&amp;ved=0CAgQjRw&amp;url=http://fr.wikipedia.org/wiki/Fichier:Consolidated_Edison_logo.png&amp;ei=LndVU_n3DKazsASzhICwCg&amp;psig=AFQjCNHGnRpHqv-SqtR8z77DEzHVUqaezQ&amp;ust=1398196398295821" TargetMode="External"/><Relationship Id="rId5" Type="http://schemas.openxmlformats.org/officeDocument/2006/relationships/image" Target="../media/image85.png"/><Relationship Id="rId15" Type="http://schemas.openxmlformats.org/officeDocument/2006/relationships/image" Target="../media/image93.png"/><Relationship Id="rId10" Type="http://schemas.openxmlformats.org/officeDocument/2006/relationships/image" Target="../media/image89.png"/><Relationship Id="rId19" Type="http://schemas.openxmlformats.org/officeDocument/2006/relationships/image" Target="../media/image96.png"/><Relationship Id="rId4" Type="http://schemas.openxmlformats.org/officeDocument/2006/relationships/image" Target="../media/image84.png"/><Relationship Id="rId9" Type="http://schemas.openxmlformats.org/officeDocument/2006/relationships/image" Target="../media/image72.png"/><Relationship Id="rId14" Type="http://schemas.openxmlformats.org/officeDocument/2006/relationships/image" Target="../media/image92.png"/></Relationships>
</file>

<file path=ppt/slides/_rels/slide35.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0.jpeg"/><Relationship Id="rId7" Type="http://schemas.openxmlformats.org/officeDocument/2006/relationships/image" Target="../media/image103.png"/><Relationship Id="rId2" Type="http://schemas.openxmlformats.org/officeDocument/2006/relationships/image" Target="../media/image99.jpeg"/><Relationship Id="rId1" Type="http://schemas.openxmlformats.org/officeDocument/2006/relationships/slideLayout" Target="../slideLayouts/slideLayout58.xml"/><Relationship Id="rId6" Type="http://schemas.openxmlformats.org/officeDocument/2006/relationships/image" Target="../media/image72.png"/><Relationship Id="rId5" Type="http://schemas.openxmlformats.org/officeDocument/2006/relationships/image" Target="../media/image102.jpeg"/><Relationship Id="rId4" Type="http://schemas.openxmlformats.org/officeDocument/2006/relationships/image" Target="../media/image101.png"/><Relationship Id="rId9" Type="http://schemas.openxmlformats.org/officeDocument/2006/relationships/image" Target="../media/image10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2.xml"/><Relationship Id="rId1" Type="http://schemas.openxmlformats.org/officeDocument/2006/relationships/slideLayout" Target="../slideLayouts/slideLayout69.xml"/><Relationship Id="rId6" Type="http://schemas.openxmlformats.org/officeDocument/2006/relationships/image" Target="cid:D473B20C-581E-425F-A4C9-8C007B30970A" TargetMode="External"/><Relationship Id="rId5" Type="http://schemas.openxmlformats.org/officeDocument/2006/relationships/image" Target="../media/image107.jpeg"/><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xml"/><Relationship Id="rId1" Type="http://schemas.openxmlformats.org/officeDocument/2006/relationships/slideLayout" Target="../slideLayouts/slideLayout70.xml"/><Relationship Id="rId4" Type="http://schemas.openxmlformats.org/officeDocument/2006/relationships/image" Target="../media/image109.png"/></Relationships>
</file>

<file path=ppt/slides/_rels/slide4.xml.rels><?xml version="1.0" encoding="UTF-8" standalone="yes"?>
<Relationships xmlns="http://schemas.openxmlformats.org/package/2006/relationships"><Relationship Id="rId3" Type="http://schemas.openxmlformats.org/officeDocument/2006/relationships/hyperlink" Target="http://www.nyc.gov/mopd" TargetMode="External"/><Relationship Id="rId7" Type="http://schemas.openxmlformats.org/officeDocument/2006/relationships/image" Target="../media/image33.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hyperlink" Target="http://www.sociallearningsummit.com/"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0.xml"/></Relationships>
</file>

<file path=ppt/slides/_rels/slide41.xml.rels><?xml version="1.0" encoding="UTF-8" standalone="yes"?>
<Relationships xmlns="http://schemas.openxmlformats.org/package/2006/relationships"><Relationship Id="rId3" Type="http://schemas.openxmlformats.org/officeDocument/2006/relationships/hyperlink" Target="mailto:cpagnotta@oem.nyc.gov" TargetMode="Externa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hyperlink" Target="http://www.nyc.gov/mopd" TargetMode="External"/><Relationship Id="rId4" Type="http://schemas.openxmlformats.org/officeDocument/2006/relationships/hyperlink" Target="mailto:jfresquez@cityhall.nyc.gov"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nyc.gov/mopd" TargetMode="Externa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10.gif"/></Relationships>
</file>

<file path=ppt/slides/_rels/slide5.xml.rels><?xml version="1.0" encoding="UTF-8" standalone="yes"?>
<Relationships xmlns="http://schemas.openxmlformats.org/package/2006/relationships"><Relationship Id="rId3" Type="http://schemas.openxmlformats.org/officeDocument/2006/relationships/hyperlink" Target="http://www.nyc.gov/mopd"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01903" y="6493127"/>
            <a:ext cx="1552575" cy="239395"/>
          </a:xfrm>
          <a:prstGeom prst="rect">
            <a:avLst/>
          </a:prstGeom>
        </p:spPr>
        <p:txBody>
          <a:bodyPr vert="horz" wrap="square" lIns="0" tIns="13335" rIns="0" bIns="0" rtlCol="0">
            <a:spAutoFit/>
          </a:bodyPr>
          <a:lstStyle/>
          <a:p>
            <a:pPr marL="12700">
              <a:lnSpc>
                <a:spcPct val="100000"/>
              </a:lnSpc>
              <a:spcBef>
                <a:spcPts val="105"/>
              </a:spcBef>
            </a:pPr>
            <a:r>
              <a:rPr sz="1400" u="heavy" spc="-15" dirty="0">
                <a:solidFill>
                  <a:srgbClr val="009999"/>
                </a:solidFill>
                <a:latin typeface="Arial"/>
                <a:cs typeface="Arial"/>
                <a:hlinkClick r:id="rId2"/>
              </a:rPr>
              <a:t>www.nyc.gov/mopd</a:t>
            </a:r>
            <a:endParaRPr sz="1400" dirty="0">
              <a:latin typeface="Arial"/>
              <a:cs typeface="Arial"/>
            </a:endParaRPr>
          </a:p>
        </p:txBody>
      </p:sp>
      <p:sp>
        <p:nvSpPr>
          <p:cNvPr id="3" name="object 3"/>
          <p:cNvSpPr/>
          <p:nvPr/>
        </p:nvSpPr>
        <p:spPr>
          <a:xfrm>
            <a:off x="6019800" y="0"/>
            <a:ext cx="3124199" cy="684212"/>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0" y="1752587"/>
            <a:ext cx="9144000" cy="838835"/>
          </a:xfrm>
          <a:custGeom>
            <a:avLst/>
            <a:gdLst/>
            <a:ahLst/>
            <a:cxnLst/>
            <a:rect l="l" t="t" r="r" b="b"/>
            <a:pathLst>
              <a:path w="9144000" h="838835">
                <a:moveTo>
                  <a:pt x="0" y="838212"/>
                </a:moveTo>
                <a:lnTo>
                  <a:pt x="9144000" y="838212"/>
                </a:lnTo>
                <a:lnTo>
                  <a:pt x="9144000" y="0"/>
                </a:lnTo>
                <a:lnTo>
                  <a:pt x="0" y="0"/>
                </a:lnTo>
                <a:lnTo>
                  <a:pt x="0" y="838212"/>
                </a:lnTo>
                <a:close/>
              </a:path>
            </a:pathLst>
          </a:custGeom>
          <a:solidFill>
            <a:srgbClr val="0E002D"/>
          </a:solidFill>
        </p:spPr>
        <p:txBody>
          <a:bodyPr wrap="square" lIns="0" tIns="0" rIns="0" bIns="0" rtlCol="0"/>
          <a:lstStyle/>
          <a:p>
            <a:endParaRPr dirty="0"/>
          </a:p>
        </p:txBody>
      </p:sp>
      <p:sp>
        <p:nvSpPr>
          <p:cNvPr id="5" name="object 5"/>
          <p:cNvSpPr txBox="1">
            <a:spLocks noGrp="1"/>
          </p:cNvSpPr>
          <p:nvPr>
            <p:ph type="title"/>
          </p:nvPr>
        </p:nvSpPr>
        <p:spPr>
          <a:xfrm>
            <a:off x="2224117" y="1827038"/>
            <a:ext cx="4708145" cy="689932"/>
          </a:xfrm>
          <a:prstGeom prst="rect">
            <a:avLst/>
          </a:prstGeom>
        </p:spPr>
        <p:txBody>
          <a:bodyPr vert="horz" wrap="square" lIns="0" tIns="12700" rIns="0" bIns="0" rtlCol="0">
            <a:spAutoFit/>
          </a:bodyPr>
          <a:lstStyle/>
          <a:p>
            <a:pPr marL="12700" algn="ctr">
              <a:lnSpc>
                <a:spcPct val="100000"/>
              </a:lnSpc>
              <a:spcBef>
                <a:spcPts val="100"/>
              </a:spcBef>
            </a:pPr>
            <a:r>
              <a:rPr lang="en-US" dirty="0" smtClean="0"/>
              <a:t>MOPD Task Force </a:t>
            </a:r>
            <a:endParaRPr dirty="0"/>
          </a:p>
        </p:txBody>
      </p:sp>
      <p:sp>
        <p:nvSpPr>
          <p:cNvPr id="6" name="object 6"/>
          <p:cNvSpPr txBox="1"/>
          <p:nvPr/>
        </p:nvSpPr>
        <p:spPr>
          <a:xfrm>
            <a:off x="762000" y="4724400"/>
            <a:ext cx="7391400" cy="459741"/>
          </a:xfrm>
          <a:prstGeom prst="rect">
            <a:avLst/>
          </a:prstGeom>
        </p:spPr>
        <p:txBody>
          <a:bodyPr vert="horz" wrap="square" lIns="0" tIns="12700" rIns="0" bIns="0" rtlCol="0">
            <a:spAutoFit/>
          </a:bodyPr>
          <a:lstStyle/>
          <a:p>
            <a:pPr marL="12700" marR="5080" indent="969010" algn="ctr">
              <a:lnSpc>
                <a:spcPct val="120800"/>
              </a:lnSpc>
              <a:spcBef>
                <a:spcPts val="100"/>
              </a:spcBef>
            </a:pPr>
            <a:r>
              <a:rPr lang="en-US" sz="2400" spc="-5" dirty="0" smtClean="0">
                <a:latin typeface="Arial"/>
                <a:cs typeface="Arial"/>
              </a:rPr>
              <a:t>Quarterly Meeting: </a:t>
            </a:r>
            <a:r>
              <a:rPr lang="en-US" sz="2400" spc="-5" dirty="0" smtClean="0">
                <a:latin typeface="Arial"/>
                <a:cs typeface="Arial"/>
              </a:rPr>
              <a:t>June </a:t>
            </a:r>
            <a:r>
              <a:rPr lang="en-US" sz="2400" spc="-5" dirty="0" smtClean="0">
                <a:latin typeface="Arial"/>
                <a:cs typeface="Arial"/>
              </a:rPr>
              <a:t>23</a:t>
            </a:r>
            <a:r>
              <a:rPr lang="en-US" sz="2400" spc="-5" baseline="30000" dirty="0" smtClean="0">
                <a:latin typeface="Arial"/>
                <a:cs typeface="Arial"/>
              </a:rPr>
              <a:t>rd</a:t>
            </a:r>
            <a:r>
              <a:rPr lang="en-US" sz="2400" spc="-5" dirty="0" smtClean="0">
                <a:latin typeface="Arial"/>
                <a:cs typeface="Arial"/>
              </a:rPr>
              <a:t> </a:t>
            </a:r>
            <a:r>
              <a:rPr lang="en-US" sz="2400" spc="-5" dirty="0" smtClean="0">
                <a:latin typeface="Arial"/>
                <a:cs typeface="Arial"/>
              </a:rPr>
              <a:t>2017</a:t>
            </a:r>
            <a:endParaRPr sz="2400" dirty="0">
              <a:latin typeface="Arial"/>
              <a:cs typeface="Arial"/>
            </a:endParaRPr>
          </a:p>
        </p:txBody>
      </p:sp>
      <p:sp>
        <p:nvSpPr>
          <p:cNvPr id="7" name="object 7"/>
          <p:cNvSpPr/>
          <p:nvPr/>
        </p:nvSpPr>
        <p:spPr>
          <a:xfrm>
            <a:off x="0" y="2781300"/>
            <a:ext cx="9143999" cy="1295399"/>
          </a:xfrm>
          <a:prstGeom prst="rect">
            <a:avLst/>
          </a:prstGeom>
          <a:blipFill>
            <a:blip r:embed="rId4" cstate="print"/>
            <a:stretch>
              <a:fillRect/>
            </a:stretch>
          </a:blipFill>
        </p:spPr>
        <p:txBody>
          <a:bodyPr wrap="square" lIns="0" tIns="0" rIns="0" bIns="0" rtlCol="0"/>
          <a:lstStyle/>
          <a:p>
            <a:endParaRP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76850" y="1849438"/>
            <a:ext cx="3422650" cy="356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76850" y="1936750"/>
            <a:ext cx="3403600"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sz="3200" dirty="0">
                <a:solidFill>
                  <a:srgbClr val="C00000"/>
                </a:solidFill>
                <a:latin typeface="+mj-lt"/>
                <a:cs typeface="Segoe UI" panose="020B0502040204020203" pitchFamily="34" charset="0"/>
              </a:rPr>
              <a:t>Integration, Inclusion – What’s It Mean?</a:t>
            </a:r>
            <a:endParaRPr lang="en-US" sz="3200" dirty="0">
              <a:solidFill>
                <a:srgbClr val="C00000"/>
              </a:solidFill>
              <a:latin typeface="+mj-lt"/>
            </a:endParaRPr>
          </a:p>
        </p:txBody>
      </p:sp>
      <p:sp>
        <p:nvSpPr>
          <p:cNvPr id="3" name="Content Placeholder 2"/>
          <p:cNvSpPr>
            <a:spLocks noGrp="1"/>
          </p:cNvSpPr>
          <p:nvPr>
            <p:ph idx="1"/>
          </p:nvPr>
        </p:nvSpPr>
        <p:spPr>
          <a:xfrm>
            <a:off x="457200" y="1600200"/>
            <a:ext cx="5081588" cy="4114800"/>
          </a:xfrm>
        </p:spPr>
        <p:txBody>
          <a:bodyPr/>
          <a:lstStyle/>
          <a:p>
            <a:pPr marL="0" indent="0">
              <a:spcBef>
                <a:spcPts val="1200"/>
              </a:spcBef>
              <a:buFont typeface="Wingdings" pitchFamily="2" charset="2"/>
              <a:buNone/>
              <a:defRPr/>
            </a:pPr>
            <a:r>
              <a:rPr lang="en-US" sz="2400" b="1" dirty="0">
                <a:solidFill>
                  <a:schemeClr val="tx1">
                    <a:lumMod val="75000"/>
                  </a:schemeClr>
                </a:solidFill>
              </a:rPr>
              <a:t>Integration:</a:t>
            </a:r>
          </a:p>
          <a:p>
            <a:pPr>
              <a:spcBef>
                <a:spcPts val="1200"/>
              </a:spcBef>
              <a:defRPr/>
            </a:pPr>
            <a:r>
              <a:rPr lang="en-US" sz="2400" dirty="0">
                <a:solidFill>
                  <a:schemeClr val="tx1">
                    <a:lumMod val="75000"/>
                  </a:schemeClr>
                </a:solidFill>
              </a:rPr>
              <a:t>Incorporating access and functional needs support into all disaster services, with an end goal of…</a:t>
            </a:r>
          </a:p>
          <a:p>
            <a:pPr marL="0" indent="0">
              <a:spcBef>
                <a:spcPts val="1200"/>
              </a:spcBef>
              <a:buFont typeface="Wingdings" pitchFamily="2" charset="2"/>
              <a:buNone/>
              <a:defRPr/>
            </a:pPr>
            <a:r>
              <a:rPr lang="en-US" sz="2400" b="1" dirty="0">
                <a:solidFill>
                  <a:schemeClr val="tx1">
                    <a:lumMod val="75000"/>
                  </a:schemeClr>
                </a:solidFill>
              </a:rPr>
              <a:t>Inclusion:</a:t>
            </a:r>
            <a:endParaRPr lang="en-US" sz="2400" dirty="0">
              <a:solidFill>
                <a:schemeClr val="tx1">
                  <a:lumMod val="75000"/>
                </a:schemeClr>
              </a:solidFill>
            </a:endParaRPr>
          </a:p>
          <a:p>
            <a:pPr>
              <a:spcBef>
                <a:spcPts val="1200"/>
              </a:spcBef>
              <a:defRPr/>
            </a:pPr>
            <a:r>
              <a:rPr lang="en-US" sz="2400" dirty="0">
                <a:solidFill>
                  <a:schemeClr val="tx1">
                    <a:lumMod val="75000"/>
                  </a:schemeClr>
                </a:solidFill>
              </a:rPr>
              <a:t>Being a part of the whole community by being welcomed, and feeling that you belong</a:t>
            </a:r>
          </a:p>
          <a:p>
            <a:pPr>
              <a:defRPr/>
            </a:pPr>
            <a:endParaRPr lang="en-US" sz="2400" dirty="0">
              <a:solidFill>
                <a:schemeClr val="tx1">
                  <a:lumMod val="75000"/>
                </a:schemeClr>
              </a:solidFill>
            </a:endParaRPr>
          </a:p>
        </p:txBody>
      </p:sp>
      <p:sp>
        <p:nvSpPr>
          <p:cNvPr id="26630" name="Text Placeholder 3"/>
          <p:cNvSpPr>
            <a:spLocks noGrp="1"/>
          </p:cNvSpPr>
          <p:nvPr>
            <p:ph type="body" sz="quarter" idx="11"/>
          </p:nvPr>
        </p:nvSpPr>
        <p:spPr>
          <a:xfrm>
            <a:off x="2501900" y="6202363"/>
            <a:ext cx="4232275" cy="327025"/>
          </a:xfrm>
        </p:spPr>
        <p:txBody>
          <a:bodyPr/>
          <a:lstStyle/>
          <a:p>
            <a:r>
              <a:rPr lang="en-US" altLang="en-US" smtClean="0">
                <a:latin typeface="Arial" pitchFamily="34" charset="0"/>
                <a:cs typeface="Arial" pitchFamily="34" charset="0"/>
              </a:rPr>
              <a:t>Greater New York Region</a:t>
            </a:r>
          </a:p>
          <a:p>
            <a:endParaRPr lang="en-US" altLang="en-US" smtClean="0">
              <a:latin typeface="Arial" pitchFamily="34" charset="0"/>
              <a:cs typeface="Arial" pitchFamily="34" charset="0"/>
            </a:endParaRPr>
          </a:p>
        </p:txBody>
      </p:sp>
      <p:sp>
        <p:nvSpPr>
          <p:cNvPr id="2663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Wingdings" pitchFamily="2" charset="2"/>
              <a:buChar char="§"/>
              <a:defRPr sz="3200">
                <a:solidFill>
                  <a:schemeClr val="tx1"/>
                </a:solidFill>
                <a:latin typeface="Arial" pitchFamily="34" charset="0"/>
                <a:cs typeface="Arial" pitchFamily="34" charset="0"/>
              </a:defRPr>
            </a:lvl1pPr>
            <a:lvl2pPr marL="742950" indent="-285750">
              <a:spcBef>
                <a:spcPct val="20000"/>
              </a:spcBef>
              <a:buClr>
                <a:schemeClr val="accent1"/>
              </a:buClr>
              <a:buSzPct val="75000"/>
              <a:buFont typeface="Wingdings" pitchFamily="2" charset="2"/>
              <a:buChar char="§"/>
              <a:defRPr sz="2800">
                <a:solidFill>
                  <a:schemeClr val="tx1"/>
                </a:solidFill>
                <a:latin typeface="Arial" pitchFamily="34" charset="0"/>
                <a:cs typeface="Arial" pitchFamily="34" charset="0"/>
              </a:defRPr>
            </a:lvl2pPr>
            <a:lvl3pPr marL="1143000" indent="-228600">
              <a:spcBef>
                <a:spcPct val="20000"/>
              </a:spcBef>
              <a:buClr>
                <a:schemeClr val="accent1"/>
              </a:buClr>
              <a:buSzPct val="75000"/>
              <a:buFont typeface="Wingdings" pitchFamily="2" charset="2"/>
              <a:buChar char="§"/>
              <a:defRPr sz="2400">
                <a:solidFill>
                  <a:schemeClr val="tx1"/>
                </a:solidFill>
                <a:latin typeface="Arial" pitchFamily="34" charset="0"/>
                <a:cs typeface="Arial" pitchFamily="34" charset="0"/>
              </a:defRPr>
            </a:lvl3pPr>
            <a:lvl4pPr marL="1600200" indent="-228600">
              <a:spcBef>
                <a:spcPct val="20000"/>
              </a:spcBef>
              <a:buClr>
                <a:schemeClr val="accent1"/>
              </a:buClr>
              <a:buSzPct val="75000"/>
              <a:buFont typeface="Wingdings" pitchFamily="2" charset="2"/>
              <a:buChar char="§"/>
              <a:defRPr sz="2000">
                <a:solidFill>
                  <a:schemeClr val="tx1"/>
                </a:solidFill>
                <a:latin typeface="Arial" pitchFamily="34" charset="0"/>
                <a:cs typeface="Arial"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cs typeface="Arial" pitchFamily="34" charset="0"/>
              </a:defRPr>
            </a:lvl9pPr>
          </a:lstStyle>
          <a:p>
            <a:pPr>
              <a:spcBef>
                <a:spcPct val="0"/>
              </a:spcBef>
              <a:buClrTx/>
              <a:buSzTx/>
              <a:buFontTx/>
              <a:buNone/>
            </a:pPr>
            <a:fld id="{E51DC80A-AFC7-448C-906B-D5E1FC26EF7E}" type="slidenum">
              <a:rPr lang="en-US" altLang="en-US" sz="1000">
                <a:solidFill>
                  <a:srgbClr val="6D6E70"/>
                </a:solidFill>
              </a:rPr>
              <a:pPr>
                <a:spcBef>
                  <a:spcPct val="0"/>
                </a:spcBef>
                <a:buClrTx/>
                <a:buSzTx/>
                <a:buFontTx/>
                <a:buNone/>
              </a:pPr>
              <a:t>10</a:t>
            </a:fld>
            <a:endParaRPr lang="en-US" altLang="en-US" sz="1000">
              <a:solidFill>
                <a:srgbClr val="6D6E70"/>
              </a:solidFill>
            </a:endParaRPr>
          </a:p>
        </p:txBody>
      </p:sp>
    </p:spTree>
    <p:custDataLst>
      <p:tags r:id="rId1"/>
    </p:custDataLst>
    <p:extLst>
      <p:ext uri="{BB962C8B-B14F-4D97-AF65-F5344CB8AC3E}">
        <p14:creationId xmlns:p14="http://schemas.microsoft.com/office/powerpoint/2010/main" val="145997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smtClean="0"/>
              <a:t>Care Assistant Fundamentals</a:t>
            </a:r>
          </a:p>
        </p:txBody>
      </p:sp>
      <p:sp>
        <p:nvSpPr>
          <p:cNvPr id="28675" name="Text Placeholder 4"/>
          <p:cNvSpPr>
            <a:spLocks noGrp="1"/>
          </p:cNvSpPr>
          <p:nvPr>
            <p:ph type="body" sz="quarter" idx="11"/>
          </p:nvPr>
        </p:nvSpPr>
        <p:spPr>
          <a:xfrm>
            <a:off x="2501900" y="6202363"/>
            <a:ext cx="4232275" cy="327025"/>
          </a:xfrm>
        </p:spPr>
        <p:txBody>
          <a:bodyPr/>
          <a:lstStyle/>
          <a:p>
            <a:r>
              <a:rPr lang="en-US" altLang="en-US" smtClean="0">
                <a:latin typeface="Arial" pitchFamily="34" charset="0"/>
                <a:cs typeface="Arial" pitchFamily="34" charset="0"/>
              </a:rPr>
              <a:t>Greater New York Region</a:t>
            </a:r>
          </a:p>
          <a:p>
            <a:endParaRPr lang="en-US" altLang="en-US" smtClean="0">
              <a:latin typeface="Arial" pitchFamily="34" charset="0"/>
              <a:cs typeface="Arial" pitchFamily="34" charset="0"/>
            </a:endParaRPr>
          </a:p>
        </p:txBody>
      </p:sp>
      <p:sp>
        <p:nvSpPr>
          <p:cNvPr id="2867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Wingdings" pitchFamily="2" charset="2"/>
              <a:buChar char="§"/>
              <a:defRPr sz="3200">
                <a:solidFill>
                  <a:schemeClr val="tx1"/>
                </a:solidFill>
                <a:latin typeface="Arial" pitchFamily="34" charset="0"/>
                <a:cs typeface="Arial" pitchFamily="34" charset="0"/>
              </a:defRPr>
            </a:lvl1pPr>
            <a:lvl2pPr marL="742950" indent="-285750">
              <a:spcBef>
                <a:spcPct val="20000"/>
              </a:spcBef>
              <a:buClr>
                <a:schemeClr val="accent1"/>
              </a:buClr>
              <a:buSzPct val="75000"/>
              <a:buFont typeface="Wingdings" pitchFamily="2" charset="2"/>
              <a:buChar char="§"/>
              <a:defRPr sz="2800">
                <a:solidFill>
                  <a:schemeClr val="tx1"/>
                </a:solidFill>
                <a:latin typeface="Arial" pitchFamily="34" charset="0"/>
                <a:cs typeface="Arial" pitchFamily="34" charset="0"/>
              </a:defRPr>
            </a:lvl2pPr>
            <a:lvl3pPr marL="1143000" indent="-228600">
              <a:spcBef>
                <a:spcPct val="20000"/>
              </a:spcBef>
              <a:buClr>
                <a:schemeClr val="accent1"/>
              </a:buClr>
              <a:buSzPct val="75000"/>
              <a:buFont typeface="Wingdings" pitchFamily="2" charset="2"/>
              <a:buChar char="§"/>
              <a:defRPr sz="2400">
                <a:solidFill>
                  <a:schemeClr val="tx1"/>
                </a:solidFill>
                <a:latin typeface="Arial" pitchFamily="34" charset="0"/>
                <a:cs typeface="Arial" pitchFamily="34" charset="0"/>
              </a:defRPr>
            </a:lvl3pPr>
            <a:lvl4pPr marL="1600200" indent="-228600">
              <a:spcBef>
                <a:spcPct val="20000"/>
              </a:spcBef>
              <a:buClr>
                <a:schemeClr val="accent1"/>
              </a:buClr>
              <a:buSzPct val="75000"/>
              <a:buFont typeface="Wingdings" pitchFamily="2" charset="2"/>
              <a:buChar char="§"/>
              <a:defRPr sz="2000">
                <a:solidFill>
                  <a:schemeClr val="tx1"/>
                </a:solidFill>
                <a:latin typeface="Arial" pitchFamily="34" charset="0"/>
                <a:cs typeface="Arial"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cs typeface="Arial" pitchFamily="34" charset="0"/>
              </a:defRPr>
            </a:lvl9pPr>
          </a:lstStyle>
          <a:p>
            <a:pPr>
              <a:spcBef>
                <a:spcPct val="0"/>
              </a:spcBef>
              <a:buClrTx/>
              <a:buSzTx/>
              <a:buFontTx/>
              <a:buNone/>
            </a:pPr>
            <a:fld id="{EA32FE5F-E39C-4034-8D63-579821A471F6}" type="slidenum">
              <a:rPr lang="en-US" altLang="en-US" sz="1000">
                <a:solidFill>
                  <a:srgbClr val="6D6E70"/>
                </a:solidFill>
              </a:rPr>
              <a:pPr>
                <a:spcBef>
                  <a:spcPct val="0"/>
                </a:spcBef>
                <a:buClrTx/>
                <a:buSzTx/>
                <a:buFontTx/>
                <a:buNone/>
              </a:pPr>
              <a:t>11</a:t>
            </a:fld>
            <a:endParaRPr lang="en-US" altLang="en-US" sz="1000">
              <a:solidFill>
                <a:srgbClr val="6D6E70"/>
              </a:solidFill>
            </a:endParaRPr>
          </a:p>
        </p:txBody>
      </p:sp>
      <p:sp>
        <p:nvSpPr>
          <p:cNvPr id="3" name="Content Placeholder 2"/>
          <p:cNvSpPr>
            <a:spLocks noGrp="1"/>
          </p:cNvSpPr>
          <p:nvPr>
            <p:ph sz="half" idx="2"/>
          </p:nvPr>
        </p:nvSpPr>
        <p:spPr>
          <a:xfrm>
            <a:off x="635000" y="1246188"/>
            <a:ext cx="8051800" cy="4468812"/>
          </a:xfrm>
        </p:spPr>
        <p:txBody>
          <a:bodyPr/>
          <a:lstStyle/>
          <a:p>
            <a:pPr algn="ctr">
              <a:defRPr/>
            </a:pPr>
            <a:r>
              <a:rPr lang="en-US" dirty="0">
                <a:latin typeface="Cambria" panose="02040503050406030204" pitchFamily="18" charset="0"/>
              </a:rPr>
              <a:t>Purpose</a:t>
            </a:r>
          </a:p>
          <a:p>
            <a:pPr>
              <a:defRPr/>
            </a:pPr>
            <a:r>
              <a:rPr lang="en-US" sz="1600" dirty="0">
                <a:latin typeface="Cambria" panose="02040503050406030204" pitchFamily="18" charset="0"/>
              </a:rPr>
              <a:t>To prepare all disaster responders and partners to safely assist people with Disabilities and other Access and Functional needs access and utilize Red Cross facilities and services while promoting the independence of the clients served.</a:t>
            </a:r>
          </a:p>
          <a:p>
            <a:pPr>
              <a:defRPr/>
            </a:pPr>
            <a:endParaRPr lang="en-US" sz="1600" dirty="0">
              <a:latin typeface="Cambria" panose="02040503050406030204" pitchFamily="18" charset="0"/>
            </a:endParaRPr>
          </a:p>
          <a:p>
            <a:pPr algn="ctr">
              <a:defRPr/>
            </a:pPr>
            <a:r>
              <a:rPr lang="en-US" sz="2000" b="1" dirty="0">
                <a:latin typeface="Cambria" panose="02040503050406030204" pitchFamily="18" charset="0"/>
              </a:rPr>
              <a:t>Goal is to maintain and promote client independence</a:t>
            </a:r>
          </a:p>
          <a:p>
            <a:pPr algn="ctr">
              <a:defRPr/>
            </a:pPr>
            <a:endParaRPr lang="en-US" sz="1800" dirty="0">
              <a:latin typeface="Cambria" panose="02040503050406030204" pitchFamily="18" charset="0"/>
            </a:endParaRPr>
          </a:p>
          <a:p>
            <a:pPr marL="342900" indent="-342900" algn="ctr">
              <a:buFont typeface="Wingdings" pitchFamily="2" charset="2"/>
              <a:buChar char="ü"/>
              <a:defRPr/>
            </a:pPr>
            <a:r>
              <a:rPr lang="en-US" dirty="0">
                <a:latin typeface="Cambria" panose="02040503050406030204" pitchFamily="18" charset="0"/>
              </a:rPr>
              <a:t>Standard Precautions</a:t>
            </a:r>
          </a:p>
          <a:p>
            <a:pPr marL="342900" indent="-342900" algn="ctr">
              <a:buFont typeface="Wingdings" pitchFamily="2" charset="2"/>
              <a:buChar char="ü"/>
              <a:defRPr/>
            </a:pPr>
            <a:r>
              <a:rPr lang="en-US" dirty="0">
                <a:latin typeface="Cambria" panose="02040503050406030204" pitchFamily="18" charset="0"/>
              </a:rPr>
              <a:t>Mobility Assistance</a:t>
            </a:r>
          </a:p>
          <a:p>
            <a:pPr marL="342900" indent="-342900" algn="ctr">
              <a:buFont typeface="Wingdings" pitchFamily="2" charset="2"/>
              <a:buChar char="ü"/>
              <a:defRPr/>
            </a:pPr>
            <a:r>
              <a:rPr lang="en-US" dirty="0">
                <a:latin typeface="Cambria" panose="02040503050406030204" pitchFamily="18" charset="0"/>
              </a:rPr>
              <a:t>Transferring Assistance</a:t>
            </a:r>
          </a:p>
          <a:p>
            <a:pPr marL="342900" indent="-342900" algn="ctr">
              <a:buFont typeface="Wingdings" pitchFamily="2" charset="2"/>
              <a:buChar char="ü"/>
              <a:defRPr/>
            </a:pPr>
            <a:r>
              <a:rPr lang="en-US" dirty="0">
                <a:latin typeface="Cambria" panose="02040503050406030204" pitchFamily="18" charset="0"/>
              </a:rPr>
              <a:t>Feeding Assistance</a:t>
            </a:r>
          </a:p>
          <a:p>
            <a:pPr marL="342900" indent="-342900" algn="ctr">
              <a:buFont typeface="Wingdings" pitchFamily="2" charset="2"/>
              <a:buChar char="ü"/>
              <a:defRPr/>
            </a:pPr>
            <a:r>
              <a:rPr lang="en-US" dirty="0">
                <a:latin typeface="Cambria" panose="02040503050406030204" pitchFamily="18" charset="0"/>
              </a:rPr>
              <a:t>Observation of clients </a:t>
            </a:r>
          </a:p>
          <a:p>
            <a:pPr algn="ctr">
              <a:defRPr/>
            </a:pPr>
            <a:endParaRPr lang="en-US" dirty="0"/>
          </a:p>
        </p:txBody>
      </p:sp>
    </p:spTree>
    <p:extLst>
      <p:ext uri="{BB962C8B-B14F-4D97-AF65-F5344CB8AC3E}">
        <p14:creationId xmlns:p14="http://schemas.microsoft.com/office/powerpoint/2010/main" val="32011611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mtClean="0"/>
              <a:t>Toolkits and Job Tools</a:t>
            </a:r>
          </a:p>
        </p:txBody>
      </p:sp>
      <p:sp>
        <p:nvSpPr>
          <p:cNvPr id="3" name="Content Placeholder 2"/>
          <p:cNvSpPr>
            <a:spLocks noGrp="1"/>
          </p:cNvSpPr>
          <p:nvPr>
            <p:ph sz="half" idx="1"/>
          </p:nvPr>
        </p:nvSpPr>
        <p:spPr>
          <a:xfrm>
            <a:off x="457200" y="1600200"/>
            <a:ext cx="3636963" cy="4429125"/>
          </a:xfrm>
        </p:spPr>
        <p:txBody>
          <a:bodyPr>
            <a:normAutofit fontScale="77500" lnSpcReduction="20000"/>
          </a:bodyPr>
          <a:lstStyle/>
          <a:p>
            <a:pPr marL="342900" indent="-342900" algn="l">
              <a:buFont typeface="Arial" panose="020B0604020202020204" pitchFamily="34" charset="0"/>
              <a:buChar char="•"/>
              <a:defRPr/>
            </a:pPr>
            <a:r>
              <a:rPr lang="en-US" dirty="0"/>
              <a:t>Senior Services </a:t>
            </a:r>
          </a:p>
          <a:p>
            <a:pPr marL="342900" indent="-342900" algn="l">
              <a:buFont typeface="Arial" panose="020B0604020202020204" pitchFamily="34" charset="0"/>
              <a:buChar char="•"/>
              <a:defRPr/>
            </a:pPr>
            <a:r>
              <a:rPr lang="en-US" dirty="0"/>
              <a:t>Children</a:t>
            </a:r>
          </a:p>
          <a:p>
            <a:pPr marL="342900" indent="-342900" algn="l">
              <a:buFont typeface="Arial" panose="020B0604020202020204" pitchFamily="34" charset="0"/>
              <a:buChar char="•"/>
              <a:defRPr/>
            </a:pPr>
            <a:r>
              <a:rPr lang="en-US" dirty="0"/>
              <a:t>Autism</a:t>
            </a:r>
          </a:p>
          <a:p>
            <a:pPr marL="342900" indent="-342900" algn="l">
              <a:buFont typeface="Arial" panose="020B0604020202020204" pitchFamily="34" charset="0"/>
              <a:buChar char="•"/>
              <a:defRPr/>
            </a:pPr>
            <a:r>
              <a:rPr lang="en-US" dirty="0"/>
              <a:t>Service Animals</a:t>
            </a:r>
          </a:p>
          <a:p>
            <a:pPr marL="342900" indent="-342900" algn="l">
              <a:buFont typeface="Arial" panose="020B0604020202020204" pitchFamily="34" charset="0"/>
              <a:buChar char="•"/>
              <a:defRPr/>
            </a:pPr>
            <a:r>
              <a:rPr lang="en-US" dirty="0"/>
              <a:t>Mental Illness</a:t>
            </a:r>
          </a:p>
          <a:p>
            <a:pPr marL="342900" indent="-342900" algn="l">
              <a:buFont typeface="Arial" panose="020B0604020202020204" pitchFamily="34" charset="0"/>
              <a:buChar char="•"/>
              <a:defRPr/>
            </a:pPr>
            <a:r>
              <a:rPr lang="en-US" dirty="0"/>
              <a:t>Mobility Disabilities</a:t>
            </a:r>
          </a:p>
          <a:p>
            <a:pPr marL="342900" indent="-342900" algn="l">
              <a:buFont typeface="Arial" panose="020B0604020202020204" pitchFamily="34" charset="0"/>
              <a:buChar char="•"/>
              <a:defRPr/>
            </a:pPr>
            <a:r>
              <a:rPr lang="en-US" dirty="0"/>
              <a:t>Wheelchair Transfers</a:t>
            </a:r>
          </a:p>
          <a:p>
            <a:pPr marL="342900" indent="-342900" algn="l">
              <a:buFont typeface="Arial" panose="020B0604020202020204" pitchFamily="34" charset="0"/>
              <a:buChar char="•"/>
              <a:defRPr/>
            </a:pPr>
            <a:r>
              <a:rPr lang="en-US" dirty="0"/>
              <a:t>Cognitive Disabilities</a:t>
            </a:r>
          </a:p>
          <a:p>
            <a:pPr marL="342900" indent="-342900" algn="l">
              <a:buFont typeface="Arial" panose="020B0604020202020204" pitchFamily="34" charset="0"/>
              <a:buChar char="•"/>
              <a:defRPr/>
            </a:pPr>
            <a:r>
              <a:rPr lang="en-US" dirty="0"/>
              <a:t>Communication Aids</a:t>
            </a:r>
          </a:p>
          <a:p>
            <a:pPr marL="342900" indent="-342900" algn="l">
              <a:buFont typeface="Arial" panose="020B0604020202020204" pitchFamily="34" charset="0"/>
              <a:buChar char="•"/>
              <a:defRPr/>
            </a:pPr>
            <a:r>
              <a:rPr lang="en-US" dirty="0"/>
              <a:t>Limited English Proficiency</a:t>
            </a:r>
          </a:p>
          <a:p>
            <a:pPr marL="342900" indent="-342900" algn="l">
              <a:buFont typeface="Arial" panose="020B0604020202020204" pitchFamily="34" charset="0"/>
              <a:buChar char="•"/>
              <a:defRPr/>
            </a:pPr>
            <a:r>
              <a:rPr lang="en-US" dirty="0"/>
              <a:t>Deaf and Hard of Hearing</a:t>
            </a:r>
          </a:p>
          <a:p>
            <a:pPr marL="342900" indent="-342900" algn="l">
              <a:buFont typeface="Arial" panose="020B0604020202020204" pitchFamily="34" charset="0"/>
              <a:buChar char="•"/>
              <a:defRPr/>
            </a:pPr>
            <a:r>
              <a:rPr lang="en-US" dirty="0"/>
              <a:t>Blind and Low Vision</a:t>
            </a:r>
          </a:p>
          <a:p>
            <a:pPr marL="342900" indent="-342900" algn="l">
              <a:buFont typeface="Arial" panose="020B0604020202020204" pitchFamily="34" charset="0"/>
              <a:buChar char="•"/>
              <a:defRPr/>
            </a:pPr>
            <a:r>
              <a:rPr lang="en-US" dirty="0"/>
              <a:t>Evacuating Wheelchair Users</a:t>
            </a:r>
          </a:p>
          <a:p>
            <a:pPr marL="342900" indent="-342900" algn="l">
              <a:buFont typeface="Arial" panose="020B0604020202020204" pitchFamily="34" charset="0"/>
              <a:buChar char="•"/>
              <a:defRPr/>
            </a:pPr>
            <a:r>
              <a:rPr lang="en-US" dirty="0"/>
              <a:t>Brain Injuries/Seizure Disorders</a:t>
            </a:r>
          </a:p>
          <a:p>
            <a:pPr>
              <a:defRPr/>
            </a:pPr>
            <a:endParaRPr lang="en-US" dirty="0"/>
          </a:p>
        </p:txBody>
      </p:sp>
      <p:pic>
        <p:nvPicPr>
          <p:cNvPr id="29700"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310063" y="1600200"/>
            <a:ext cx="3208337" cy="4114800"/>
          </a:xfrm>
        </p:spPr>
      </p:pic>
      <p:sp>
        <p:nvSpPr>
          <p:cNvPr id="29701" name="Text Placeholder 4"/>
          <p:cNvSpPr>
            <a:spLocks noGrp="1"/>
          </p:cNvSpPr>
          <p:nvPr>
            <p:ph type="body" sz="quarter" idx="11"/>
          </p:nvPr>
        </p:nvSpPr>
        <p:spPr>
          <a:xfrm>
            <a:off x="2501900" y="6202363"/>
            <a:ext cx="4232275" cy="327025"/>
          </a:xfrm>
        </p:spPr>
        <p:txBody>
          <a:bodyPr/>
          <a:lstStyle/>
          <a:p>
            <a:r>
              <a:rPr lang="en-US" altLang="en-US" smtClean="0">
                <a:latin typeface="Arial" pitchFamily="34" charset="0"/>
                <a:cs typeface="Arial" pitchFamily="34" charset="0"/>
              </a:rPr>
              <a:t>Greater New York Region</a:t>
            </a:r>
          </a:p>
          <a:p>
            <a:endParaRPr lang="en-US" altLang="en-US" smtClean="0">
              <a:latin typeface="Arial" pitchFamily="34" charset="0"/>
              <a:cs typeface="Arial" pitchFamily="34" charset="0"/>
            </a:endParaRPr>
          </a:p>
        </p:txBody>
      </p:sp>
      <p:sp>
        <p:nvSpPr>
          <p:cNvPr id="2970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Wingdings" pitchFamily="2" charset="2"/>
              <a:buChar char="§"/>
              <a:defRPr sz="3200">
                <a:solidFill>
                  <a:schemeClr val="tx1"/>
                </a:solidFill>
                <a:latin typeface="Arial" pitchFamily="34" charset="0"/>
                <a:cs typeface="Arial" pitchFamily="34" charset="0"/>
              </a:defRPr>
            </a:lvl1pPr>
            <a:lvl2pPr marL="742950" indent="-285750">
              <a:spcBef>
                <a:spcPct val="20000"/>
              </a:spcBef>
              <a:buClr>
                <a:schemeClr val="accent1"/>
              </a:buClr>
              <a:buSzPct val="75000"/>
              <a:buFont typeface="Wingdings" pitchFamily="2" charset="2"/>
              <a:buChar char="§"/>
              <a:defRPr sz="2800">
                <a:solidFill>
                  <a:schemeClr val="tx1"/>
                </a:solidFill>
                <a:latin typeface="Arial" pitchFamily="34" charset="0"/>
                <a:cs typeface="Arial" pitchFamily="34" charset="0"/>
              </a:defRPr>
            </a:lvl2pPr>
            <a:lvl3pPr marL="1143000" indent="-228600">
              <a:spcBef>
                <a:spcPct val="20000"/>
              </a:spcBef>
              <a:buClr>
                <a:schemeClr val="accent1"/>
              </a:buClr>
              <a:buSzPct val="75000"/>
              <a:buFont typeface="Wingdings" pitchFamily="2" charset="2"/>
              <a:buChar char="§"/>
              <a:defRPr sz="2400">
                <a:solidFill>
                  <a:schemeClr val="tx1"/>
                </a:solidFill>
                <a:latin typeface="Arial" pitchFamily="34" charset="0"/>
                <a:cs typeface="Arial" pitchFamily="34" charset="0"/>
              </a:defRPr>
            </a:lvl3pPr>
            <a:lvl4pPr marL="1600200" indent="-228600">
              <a:spcBef>
                <a:spcPct val="20000"/>
              </a:spcBef>
              <a:buClr>
                <a:schemeClr val="accent1"/>
              </a:buClr>
              <a:buSzPct val="75000"/>
              <a:buFont typeface="Wingdings" pitchFamily="2" charset="2"/>
              <a:buChar char="§"/>
              <a:defRPr sz="2000">
                <a:solidFill>
                  <a:schemeClr val="tx1"/>
                </a:solidFill>
                <a:latin typeface="Arial" pitchFamily="34" charset="0"/>
                <a:cs typeface="Arial"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cs typeface="Arial" pitchFamily="34" charset="0"/>
              </a:defRPr>
            </a:lvl9pPr>
          </a:lstStyle>
          <a:p>
            <a:pPr>
              <a:spcBef>
                <a:spcPct val="0"/>
              </a:spcBef>
              <a:buClrTx/>
              <a:buSzTx/>
              <a:buFontTx/>
              <a:buNone/>
            </a:pPr>
            <a:fld id="{CF5FF80B-C994-45DD-858D-2F1D34469FDF}" type="slidenum">
              <a:rPr lang="en-US" altLang="en-US" sz="1000">
                <a:solidFill>
                  <a:srgbClr val="6D6E70"/>
                </a:solidFill>
              </a:rPr>
              <a:pPr>
                <a:spcBef>
                  <a:spcPct val="0"/>
                </a:spcBef>
                <a:buClrTx/>
                <a:buSzTx/>
                <a:buFontTx/>
                <a:buNone/>
              </a:pPr>
              <a:t>12</a:t>
            </a:fld>
            <a:endParaRPr lang="en-US" altLang="en-US" sz="1000">
              <a:solidFill>
                <a:srgbClr val="6D6E70"/>
              </a:solidFill>
            </a:endParaRPr>
          </a:p>
        </p:txBody>
      </p:sp>
    </p:spTree>
    <p:extLst>
      <p:ext uri="{BB962C8B-B14F-4D97-AF65-F5344CB8AC3E}">
        <p14:creationId xmlns:p14="http://schemas.microsoft.com/office/powerpoint/2010/main" val="15670353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smtClean="0"/>
              <a:t>Shelter Surveys</a:t>
            </a:r>
          </a:p>
        </p:txBody>
      </p:sp>
      <p:sp>
        <p:nvSpPr>
          <p:cNvPr id="30723" name="Content Placeholder 2"/>
          <p:cNvSpPr>
            <a:spLocks noGrp="1"/>
          </p:cNvSpPr>
          <p:nvPr>
            <p:ph sz="half" idx="1"/>
          </p:nvPr>
        </p:nvSpPr>
        <p:spPr>
          <a:xfrm>
            <a:off x="457200" y="1246188"/>
            <a:ext cx="3346450" cy="4468812"/>
          </a:xfrm>
        </p:spPr>
        <p:txBody>
          <a:bodyPr/>
          <a:lstStyle/>
          <a:p>
            <a:pPr marL="342900" indent="-342900" algn="l" fontAlgn="base">
              <a:spcAft>
                <a:spcPct val="0"/>
              </a:spcAft>
              <a:buFont typeface="Arial" pitchFamily="34" charset="0"/>
              <a:buChar char="•"/>
            </a:pPr>
            <a:r>
              <a:rPr lang="en-US" altLang="en-US" smtClean="0">
                <a:latin typeface="Arial" pitchFamily="34" charset="0"/>
                <a:cs typeface="Arial" pitchFamily="34" charset="0"/>
              </a:rPr>
              <a:t>Parking areas</a:t>
            </a:r>
          </a:p>
          <a:p>
            <a:pPr marL="342900" indent="-342900" algn="l" fontAlgn="base">
              <a:spcAft>
                <a:spcPct val="0"/>
              </a:spcAft>
              <a:buFont typeface="Arial" pitchFamily="34" charset="0"/>
              <a:buChar char="•"/>
            </a:pPr>
            <a:r>
              <a:rPr lang="en-US" altLang="en-US" smtClean="0">
                <a:latin typeface="Arial" pitchFamily="34" charset="0"/>
                <a:cs typeface="Arial" pitchFamily="34" charset="0"/>
              </a:rPr>
              <a:t>Facility entrance</a:t>
            </a:r>
          </a:p>
          <a:p>
            <a:pPr marL="342900" indent="-342900" algn="l" fontAlgn="base">
              <a:spcAft>
                <a:spcPct val="0"/>
              </a:spcAft>
              <a:buFont typeface="Arial" pitchFamily="34" charset="0"/>
              <a:buChar char="•"/>
            </a:pPr>
            <a:r>
              <a:rPr lang="en-US" altLang="en-US" smtClean="0">
                <a:latin typeface="Arial" pitchFamily="34" charset="0"/>
                <a:cs typeface="Arial" pitchFamily="34" charset="0"/>
              </a:rPr>
              <a:t>Routes to service delivery areas</a:t>
            </a:r>
          </a:p>
          <a:p>
            <a:pPr marL="342900" indent="-342900" algn="l" fontAlgn="base">
              <a:spcAft>
                <a:spcPct val="0"/>
              </a:spcAft>
              <a:buFont typeface="Arial" pitchFamily="34" charset="0"/>
              <a:buChar char="•"/>
            </a:pPr>
            <a:r>
              <a:rPr lang="en-US" altLang="en-US" smtClean="0">
                <a:latin typeface="Arial" pitchFamily="34" charset="0"/>
                <a:cs typeface="Arial" pitchFamily="34" charset="0"/>
              </a:rPr>
              <a:t>Ramps</a:t>
            </a:r>
          </a:p>
          <a:p>
            <a:pPr marL="342900" indent="-342900" algn="l" fontAlgn="base">
              <a:spcAft>
                <a:spcPct val="0"/>
              </a:spcAft>
              <a:buFont typeface="Arial" pitchFamily="34" charset="0"/>
              <a:buChar char="•"/>
            </a:pPr>
            <a:r>
              <a:rPr lang="en-US" altLang="en-US" smtClean="0">
                <a:latin typeface="Arial" pitchFamily="34" charset="0"/>
                <a:cs typeface="Arial" pitchFamily="34" charset="0"/>
              </a:rPr>
              <a:t>Restrooms</a:t>
            </a:r>
          </a:p>
          <a:p>
            <a:pPr marL="342900" indent="-342900" algn="l" fontAlgn="base">
              <a:spcAft>
                <a:spcPct val="0"/>
              </a:spcAft>
              <a:buFont typeface="Arial" pitchFamily="34" charset="0"/>
              <a:buChar char="•"/>
            </a:pPr>
            <a:r>
              <a:rPr lang="en-US" altLang="en-US" smtClean="0">
                <a:latin typeface="Arial" pitchFamily="34" charset="0"/>
                <a:cs typeface="Arial" pitchFamily="34" charset="0"/>
              </a:rPr>
              <a:t>Showers</a:t>
            </a:r>
          </a:p>
          <a:p>
            <a:pPr marL="342900" indent="-342900" algn="l" fontAlgn="base">
              <a:spcAft>
                <a:spcPct val="0"/>
              </a:spcAft>
              <a:buFont typeface="Arial" pitchFamily="34" charset="0"/>
              <a:buChar char="•"/>
            </a:pPr>
            <a:r>
              <a:rPr lang="en-US" altLang="en-US" smtClean="0">
                <a:latin typeface="Arial" pitchFamily="34" charset="0"/>
                <a:cs typeface="Arial" pitchFamily="34" charset="0"/>
              </a:rPr>
              <a:t>Eating areas</a:t>
            </a:r>
          </a:p>
          <a:p>
            <a:pPr marL="342900" indent="-342900" algn="l" fontAlgn="base">
              <a:spcAft>
                <a:spcPct val="0"/>
              </a:spcAft>
              <a:buFont typeface="Arial" pitchFamily="34" charset="0"/>
              <a:buChar char="•"/>
            </a:pPr>
            <a:r>
              <a:rPr lang="en-US" altLang="en-US" smtClean="0">
                <a:latin typeface="Arial" pitchFamily="34" charset="0"/>
                <a:cs typeface="Arial" pitchFamily="34" charset="0"/>
              </a:rPr>
              <a:t>Assessment</a:t>
            </a:r>
          </a:p>
        </p:txBody>
      </p:sp>
      <p:pic>
        <p:nvPicPr>
          <p:cNvPr id="30724"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311650" y="1246188"/>
            <a:ext cx="3481388" cy="4468812"/>
          </a:xfrm>
        </p:spPr>
      </p:pic>
      <p:sp>
        <p:nvSpPr>
          <p:cNvPr id="30725" name="Text Placeholder 4"/>
          <p:cNvSpPr>
            <a:spLocks noGrp="1"/>
          </p:cNvSpPr>
          <p:nvPr>
            <p:ph type="body" sz="quarter" idx="11"/>
          </p:nvPr>
        </p:nvSpPr>
        <p:spPr>
          <a:xfrm>
            <a:off x="2501900" y="6202363"/>
            <a:ext cx="4232275" cy="327025"/>
          </a:xfrm>
        </p:spPr>
        <p:txBody>
          <a:bodyPr/>
          <a:lstStyle/>
          <a:p>
            <a:r>
              <a:rPr lang="en-US" altLang="en-US" smtClean="0">
                <a:latin typeface="Arial" pitchFamily="34" charset="0"/>
                <a:cs typeface="Arial" pitchFamily="34" charset="0"/>
              </a:rPr>
              <a:t>Greater New York Region</a:t>
            </a:r>
          </a:p>
          <a:p>
            <a:endParaRPr lang="en-US" altLang="en-US" smtClean="0">
              <a:latin typeface="Arial" pitchFamily="34" charset="0"/>
              <a:cs typeface="Arial" pitchFamily="34" charset="0"/>
            </a:endParaRPr>
          </a:p>
        </p:txBody>
      </p:sp>
      <p:sp>
        <p:nvSpPr>
          <p:cNvPr id="3072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Wingdings" pitchFamily="2" charset="2"/>
              <a:buChar char="§"/>
              <a:defRPr sz="3200">
                <a:solidFill>
                  <a:schemeClr val="tx1"/>
                </a:solidFill>
                <a:latin typeface="Arial" pitchFamily="34" charset="0"/>
                <a:cs typeface="Arial" pitchFamily="34" charset="0"/>
              </a:defRPr>
            </a:lvl1pPr>
            <a:lvl2pPr marL="742950" indent="-285750">
              <a:spcBef>
                <a:spcPct val="20000"/>
              </a:spcBef>
              <a:buClr>
                <a:schemeClr val="accent1"/>
              </a:buClr>
              <a:buSzPct val="75000"/>
              <a:buFont typeface="Wingdings" pitchFamily="2" charset="2"/>
              <a:buChar char="§"/>
              <a:defRPr sz="2800">
                <a:solidFill>
                  <a:schemeClr val="tx1"/>
                </a:solidFill>
                <a:latin typeface="Arial" pitchFamily="34" charset="0"/>
                <a:cs typeface="Arial" pitchFamily="34" charset="0"/>
              </a:defRPr>
            </a:lvl2pPr>
            <a:lvl3pPr marL="1143000" indent="-228600">
              <a:spcBef>
                <a:spcPct val="20000"/>
              </a:spcBef>
              <a:buClr>
                <a:schemeClr val="accent1"/>
              </a:buClr>
              <a:buSzPct val="75000"/>
              <a:buFont typeface="Wingdings" pitchFamily="2" charset="2"/>
              <a:buChar char="§"/>
              <a:defRPr sz="2400">
                <a:solidFill>
                  <a:schemeClr val="tx1"/>
                </a:solidFill>
                <a:latin typeface="Arial" pitchFamily="34" charset="0"/>
                <a:cs typeface="Arial" pitchFamily="34" charset="0"/>
              </a:defRPr>
            </a:lvl3pPr>
            <a:lvl4pPr marL="1600200" indent="-228600">
              <a:spcBef>
                <a:spcPct val="20000"/>
              </a:spcBef>
              <a:buClr>
                <a:schemeClr val="accent1"/>
              </a:buClr>
              <a:buSzPct val="75000"/>
              <a:buFont typeface="Wingdings" pitchFamily="2" charset="2"/>
              <a:buChar char="§"/>
              <a:defRPr sz="2000">
                <a:solidFill>
                  <a:schemeClr val="tx1"/>
                </a:solidFill>
                <a:latin typeface="Arial" pitchFamily="34" charset="0"/>
                <a:cs typeface="Arial"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cs typeface="Arial" pitchFamily="34" charset="0"/>
              </a:defRPr>
            </a:lvl9pPr>
          </a:lstStyle>
          <a:p>
            <a:pPr>
              <a:spcBef>
                <a:spcPct val="0"/>
              </a:spcBef>
              <a:buClrTx/>
              <a:buSzTx/>
              <a:buFontTx/>
              <a:buNone/>
            </a:pPr>
            <a:fld id="{24651638-4422-4A9B-8B2A-4689B0E77B60}" type="slidenum">
              <a:rPr lang="en-US" altLang="en-US" sz="1000">
                <a:solidFill>
                  <a:srgbClr val="6D6E70"/>
                </a:solidFill>
              </a:rPr>
              <a:pPr>
                <a:spcBef>
                  <a:spcPct val="0"/>
                </a:spcBef>
                <a:buClrTx/>
                <a:buSzTx/>
                <a:buFontTx/>
                <a:buNone/>
              </a:pPr>
              <a:t>13</a:t>
            </a:fld>
            <a:endParaRPr lang="en-US" altLang="en-US" sz="1000">
              <a:solidFill>
                <a:srgbClr val="6D6E70"/>
              </a:solidFill>
            </a:endParaRPr>
          </a:p>
        </p:txBody>
      </p:sp>
    </p:spTree>
    <p:extLst>
      <p:ext uri="{BB962C8B-B14F-4D97-AF65-F5344CB8AC3E}">
        <p14:creationId xmlns:p14="http://schemas.microsoft.com/office/powerpoint/2010/main" val="32042392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smtClean="0"/>
              <a:t>C-MIST Worksheet</a:t>
            </a:r>
          </a:p>
        </p:txBody>
      </p:sp>
      <p:sp>
        <p:nvSpPr>
          <p:cNvPr id="31748" name="Content Placeholder 3"/>
          <p:cNvSpPr>
            <a:spLocks noGrp="1"/>
          </p:cNvSpPr>
          <p:nvPr>
            <p:ph sz="half" idx="2"/>
          </p:nvPr>
        </p:nvSpPr>
        <p:spPr>
          <a:xfrm>
            <a:off x="457200" y="1417638"/>
            <a:ext cx="8229600" cy="4297362"/>
          </a:xfrm>
        </p:spPr>
        <p:txBody>
          <a:bodyPr>
            <a:normAutofit fontScale="62500" lnSpcReduction="20000"/>
          </a:bodyPr>
          <a:lstStyle/>
          <a:p>
            <a:pPr>
              <a:defRPr/>
            </a:pPr>
            <a:endParaRPr lang="en-US" dirty="0"/>
          </a:p>
          <a:p>
            <a:pPr>
              <a:defRPr/>
            </a:pPr>
            <a:r>
              <a:rPr lang="en-US" b="1" dirty="0"/>
              <a:t>C = Communication</a:t>
            </a:r>
            <a:r>
              <a:rPr lang="en-US" dirty="0"/>
              <a:t> – You can help improve residents’ communication by providing: large print, Braille, translators, readers, sign language interpreters, pen and paper, replacement eyeglasses, and replacement hearing aids. </a:t>
            </a:r>
          </a:p>
          <a:p>
            <a:pPr>
              <a:defRPr/>
            </a:pPr>
            <a:r>
              <a:rPr lang="en-US" dirty="0"/>
              <a:t> </a:t>
            </a:r>
          </a:p>
          <a:p>
            <a:pPr>
              <a:defRPr/>
            </a:pPr>
            <a:r>
              <a:rPr lang="en-US" b="1" dirty="0"/>
              <a:t>M = Maintaining Health</a:t>
            </a:r>
            <a:r>
              <a:rPr lang="en-US" dirty="0"/>
              <a:t>– Daily medical needs you can help to meet include: special diet care, wound care, replacement medication, durable medical equipment, diabetes management, oxygen supplies, storage of refrigerated medication, prenatal support, access to quiet rooms, mental health care, and infection control. </a:t>
            </a:r>
          </a:p>
          <a:p>
            <a:pPr>
              <a:defRPr/>
            </a:pPr>
            <a:r>
              <a:rPr lang="en-US" dirty="0"/>
              <a:t> </a:t>
            </a:r>
          </a:p>
          <a:p>
            <a:pPr>
              <a:defRPr/>
            </a:pPr>
            <a:r>
              <a:rPr lang="en-US" b="1" dirty="0"/>
              <a:t>I = Independence</a:t>
            </a:r>
            <a:r>
              <a:rPr lang="en-US" dirty="0"/>
              <a:t> – You can support individuals’ independence by providing: wheelchairs, walkers, canes, crutches, equipment for bathing, equipment for toileting, cribs, bariatric cots, power sources for electric devices, and service animal accommodations. </a:t>
            </a:r>
          </a:p>
          <a:p>
            <a:pPr>
              <a:defRPr/>
            </a:pPr>
            <a:r>
              <a:rPr lang="en-US" dirty="0"/>
              <a:t> </a:t>
            </a:r>
          </a:p>
          <a:p>
            <a:pPr>
              <a:defRPr/>
            </a:pPr>
            <a:r>
              <a:rPr lang="en-US" b="1" dirty="0"/>
              <a:t>S = Services, Support, and Self-Determination</a:t>
            </a:r>
            <a:r>
              <a:rPr lang="en-US" dirty="0"/>
              <a:t> – You can provide for support, special services, and self-determination needs by: identifying caregivers, assigning qualified shelter volunteers to provide personal assistance, contacting local agencies, coordinating childcare, coordinating age appropriate activities, and providing equal access to resources. </a:t>
            </a:r>
          </a:p>
          <a:p>
            <a:pPr>
              <a:defRPr/>
            </a:pPr>
            <a:r>
              <a:rPr lang="en-US" dirty="0"/>
              <a:t> </a:t>
            </a:r>
          </a:p>
          <a:p>
            <a:pPr>
              <a:defRPr/>
            </a:pPr>
            <a:r>
              <a:rPr lang="en-US" b="1" dirty="0"/>
              <a:t>T = Transportation</a:t>
            </a:r>
            <a:r>
              <a:rPr lang="en-US" dirty="0"/>
              <a:t> – You can assist with special transportation needs by: coordinating transportation to dialysis, coordinating transportation to medical appointments, transporting residents to the emergency room, and transporting residents to alternative housing.</a:t>
            </a:r>
          </a:p>
          <a:p>
            <a:pPr>
              <a:defRPr/>
            </a:pPr>
            <a:endParaRPr lang="en-US" altLang="en-US" dirty="0">
              <a:latin typeface="Arial" panose="020B0604020202020204" pitchFamily="34" charset="0"/>
              <a:cs typeface="Arial" panose="020B0604020202020204" pitchFamily="34" charset="0"/>
            </a:endParaRPr>
          </a:p>
        </p:txBody>
      </p:sp>
      <p:sp>
        <p:nvSpPr>
          <p:cNvPr id="2" name="Text Placeholder 4"/>
          <p:cNvSpPr>
            <a:spLocks noGrp="1"/>
          </p:cNvSpPr>
          <p:nvPr>
            <p:ph type="body" sz="quarter" idx="11"/>
          </p:nvPr>
        </p:nvSpPr>
        <p:spPr>
          <a:xfrm>
            <a:off x="2501900" y="6202363"/>
            <a:ext cx="4232275" cy="327025"/>
          </a:xfrm>
        </p:spPr>
        <p:txBody>
          <a:bodyPr/>
          <a:lstStyle/>
          <a:p>
            <a:r>
              <a:rPr lang="en-US" altLang="en-US" smtClean="0">
                <a:latin typeface="Arial" pitchFamily="34" charset="0"/>
                <a:cs typeface="Arial" pitchFamily="34" charset="0"/>
              </a:rPr>
              <a:t>Greater New York Region</a:t>
            </a:r>
          </a:p>
          <a:p>
            <a:endParaRPr lang="en-US" altLang="en-US" smtClean="0">
              <a:latin typeface="Arial" pitchFamily="34" charset="0"/>
              <a:cs typeface="Arial" pitchFamily="34" charset="0"/>
            </a:endParaRPr>
          </a:p>
        </p:txBody>
      </p:sp>
      <p:sp>
        <p:nvSpPr>
          <p:cNvPr id="3174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Wingdings" pitchFamily="2" charset="2"/>
              <a:buChar char="§"/>
              <a:defRPr sz="3200">
                <a:solidFill>
                  <a:schemeClr val="tx1"/>
                </a:solidFill>
                <a:latin typeface="Arial" pitchFamily="34" charset="0"/>
                <a:cs typeface="Arial" pitchFamily="34" charset="0"/>
              </a:defRPr>
            </a:lvl1pPr>
            <a:lvl2pPr marL="742950" indent="-285750">
              <a:spcBef>
                <a:spcPct val="20000"/>
              </a:spcBef>
              <a:buClr>
                <a:schemeClr val="accent1"/>
              </a:buClr>
              <a:buSzPct val="75000"/>
              <a:buFont typeface="Wingdings" pitchFamily="2" charset="2"/>
              <a:buChar char="§"/>
              <a:defRPr sz="2800">
                <a:solidFill>
                  <a:schemeClr val="tx1"/>
                </a:solidFill>
                <a:latin typeface="Arial" pitchFamily="34" charset="0"/>
                <a:cs typeface="Arial" pitchFamily="34" charset="0"/>
              </a:defRPr>
            </a:lvl2pPr>
            <a:lvl3pPr marL="1143000" indent="-228600">
              <a:spcBef>
                <a:spcPct val="20000"/>
              </a:spcBef>
              <a:buClr>
                <a:schemeClr val="accent1"/>
              </a:buClr>
              <a:buSzPct val="75000"/>
              <a:buFont typeface="Wingdings" pitchFamily="2" charset="2"/>
              <a:buChar char="§"/>
              <a:defRPr sz="2400">
                <a:solidFill>
                  <a:schemeClr val="tx1"/>
                </a:solidFill>
                <a:latin typeface="Arial" pitchFamily="34" charset="0"/>
                <a:cs typeface="Arial" pitchFamily="34" charset="0"/>
              </a:defRPr>
            </a:lvl3pPr>
            <a:lvl4pPr marL="1600200" indent="-228600">
              <a:spcBef>
                <a:spcPct val="20000"/>
              </a:spcBef>
              <a:buClr>
                <a:schemeClr val="accent1"/>
              </a:buClr>
              <a:buSzPct val="75000"/>
              <a:buFont typeface="Wingdings" pitchFamily="2" charset="2"/>
              <a:buChar char="§"/>
              <a:defRPr sz="2000">
                <a:solidFill>
                  <a:schemeClr val="tx1"/>
                </a:solidFill>
                <a:latin typeface="Arial" pitchFamily="34" charset="0"/>
                <a:cs typeface="Arial"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cs typeface="Arial" pitchFamily="34" charset="0"/>
              </a:defRPr>
            </a:lvl9pPr>
          </a:lstStyle>
          <a:p>
            <a:pPr>
              <a:spcBef>
                <a:spcPct val="0"/>
              </a:spcBef>
              <a:buClrTx/>
              <a:buSzTx/>
              <a:buFontTx/>
              <a:buNone/>
            </a:pPr>
            <a:fld id="{46E2D862-0D62-41A3-8929-9BF253DB84D2}" type="slidenum">
              <a:rPr lang="en-US" altLang="en-US" sz="1000">
                <a:solidFill>
                  <a:srgbClr val="6D6E70"/>
                </a:solidFill>
              </a:rPr>
              <a:pPr>
                <a:spcBef>
                  <a:spcPct val="0"/>
                </a:spcBef>
                <a:buClrTx/>
                <a:buSzTx/>
                <a:buFontTx/>
                <a:buNone/>
              </a:pPr>
              <a:t>14</a:t>
            </a:fld>
            <a:endParaRPr lang="en-US" altLang="en-US" sz="1000">
              <a:solidFill>
                <a:srgbClr val="6D6E70"/>
              </a:solidFill>
            </a:endParaRPr>
          </a:p>
        </p:txBody>
      </p:sp>
    </p:spTree>
    <p:extLst>
      <p:ext uri="{BB962C8B-B14F-4D97-AF65-F5344CB8AC3E}">
        <p14:creationId xmlns:p14="http://schemas.microsoft.com/office/powerpoint/2010/main" val="18181938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PECO</a:t>
            </a:r>
            <a:r>
              <a:rPr lang="en-US" dirty="0"/>
              <a:t> </a:t>
            </a:r>
            <a:r>
              <a:rPr lang="en-US" dirty="0" smtClean="0"/>
              <a:t>Community Input Sessions</a:t>
            </a:r>
            <a:endParaRPr lang="en-US" dirty="0"/>
          </a:p>
        </p:txBody>
      </p:sp>
      <p:sp>
        <p:nvSpPr>
          <p:cNvPr id="3" name="Content Placeholder 2"/>
          <p:cNvSpPr>
            <a:spLocks noGrp="1"/>
          </p:cNvSpPr>
          <p:nvPr>
            <p:ph idx="1"/>
          </p:nvPr>
        </p:nvSpPr>
        <p:spPr>
          <a:xfrm>
            <a:off x="152400" y="2286000"/>
            <a:ext cx="4038600" cy="4343400"/>
          </a:xfrm>
        </p:spPr>
        <p:txBody>
          <a:bodyPr>
            <a:normAutofit/>
          </a:bodyPr>
          <a:lstStyle/>
          <a:p>
            <a:r>
              <a:rPr lang="en-US" dirty="0" smtClean="0"/>
              <a:t>30  organizations participated in three community input sessions</a:t>
            </a:r>
          </a:p>
          <a:p>
            <a:r>
              <a:rPr lang="en-US" dirty="0" smtClean="0"/>
              <a:t>Participants received 10 procedures on interacting with residents with disabilities and access or functional needs</a:t>
            </a:r>
          </a:p>
          <a:p>
            <a:r>
              <a:rPr lang="en-US" dirty="0" smtClean="0"/>
              <a:t>Major themes validated need for shared leadership with community partners in planning and response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618740"/>
            <a:ext cx="4267200" cy="3200400"/>
          </a:xfrm>
          <a:prstGeom prst="rect">
            <a:avLst/>
          </a:prstGeom>
        </p:spPr>
      </p:pic>
    </p:spTree>
    <p:extLst>
      <p:ext uri="{BB962C8B-B14F-4D97-AF65-F5344CB8AC3E}">
        <p14:creationId xmlns:p14="http://schemas.microsoft.com/office/powerpoint/2010/main" val="22515222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a:t>
            </a:r>
            <a:r>
              <a:rPr lang="en-US" dirty="0" smtClean="0"/>
              <a:t>Potential Field </a:t>
            </a:r>
            <a:r>
              <a:rPr lang="en-US" dirty="0"/>
              <a:t>Structure and Scale of PECO</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7065818"/>
          </a:xfrm>
          <a:prstGeom prst="rect">
            <a:avLst/>
          </a:prstGeom>
        </p:spPr>
      </p:pic>
    </p:spTree>
    <p:extLst>
      <p:ext uri="{BB962C8B-B14F-4D97-AF65-F5344CB8AC3E}">
        <p14:creationId xmlns:p14="http://schemas.microsoft.com/office/powerpoint/2010/main" val="418148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PECO Training</a:t>
            </a:r>
            <a:endParaRPr lang="en-US" dirty="0"/>
          </a:p>
        </p:txBody>
      </p:sp>
      <p:sp>
        <p:nvSpPr>
          <p:cNvPr id="3" name="Content Placeholder 2"/>
          <p:cNvSpPr>
            <a:spLocks noGrp="1"/>
          </p:cNvSpPr>
          <p:nvPr>
            <p:ph idx="1"/>
          </p:nvPr>
        </p:nvSpPr>
        <p:spPr>
          <a:xfrm>
            <a:off x="4191000" y="2560320"/>
            <a:ext cx="4800600" cy="3749040"/>
          </a:xfrm>
        </p:spPr>
        <p:txBody>
          <a:bodyPr>
            <a:normAutofit/>
          </a:bodyPr>
          <a:lstStyle/>
          <a:p>
            <a:r>
              <a:rPr lang="en-US" dirty="0" smtClean="0"/>
              <a:t>Goal to train 2,000 volunteer canvassers this summer</a:t>
            </a:r>
          </a:p>
          <a:p>
            <a:pPr lvl="1"/>
            <a:r>
              <a:rPr lang="en-US" dirty="0"/>
              <a:t>Comprised of DOHMH staff, City agency staff, and MRC </a:t>
            </a:r>
            <a:r>
              <a:rPr lang="en-US" dirty="0" smtClean="0"/>
              <a:t>volunteers</a:t>
            </a:r>
          </a:p>
          <a:p>
            <a:r>
              <a:rPr lang="en-US" dirty="0" smtClean="0"/>
              <a:t>New 3.5 hour training curriculum kicking off this afternoon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2448560"/>
            <a:ext cx="2895600" cy="3860800"/>
          </a:xfrm>
          <a:prstGeom prst="rect">
            <a:avLst/>
          </a:prstGeom>
        </p:spPr>
      </p:pic>
    </p:spTree>
    <p:extLst>
      <p:ext uri="{BB962C8B-B14F-4D97-AF65-F5344CB8AC3E}">
        <p14:creationId xmlns:p14="http://schemas.microsoft.com/office/powerpoint/2010/main" val="32072992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19800" y="0"/>
            <a:ext cx="3124199" cy="684212"/>
          </a:xfrm>
          <a:prstGeom prst="rect">
            <a:avLst/>
          </a:prstGeom>
          <a:blipFill>
            <a:blip r:embed="rId2" cstate="print"/>
            <a:stretch>
              <a:fillRect/>
            </a:stretch>
          </a:blipFill>
        </p:spPr>
        <p:txBody>
          <a:bodyPr wrap="square" lIns="0" tIns="0" rIns="0" bIns="0" rtlCol="0"/>
          <a:lstStyle/>
          <a:p>
            <a:endParaRPr dirty="0"/>
          </a:p>
        </p:txBody>
      </p:sp>
      <p:sp>
        <p:nvSpPr>
          <p:cNvPr id="3" name="object 3"/>
          <p:cNvSpPr txBox="1">
            <a:spLocks noGrp="1"/>
          </p:cNvSpPr>
          <p:nvPr>
            <p:ph type="body" idx="1"/>
          </p:nvPr>
        </p:nvSpPr>
        <p:spPr>
          <a:xfrm>
            <a:off x="357505" y="2615044"/>
            <a:ext cx="8428990" cy="3783087"/>
          </a:xfrm>
          <a:prstGeom prst="rect">
            <a:avLst/>
          </a:prstGeom>
        </p:spPr>
        <p:txBody>
          <a:bodyPr vert="horz" wrap="square" lIns="0" tIns="12700" rIns="0" bIns="0" rtlCol="0">
            <a:spAutoFit/>
          </a:bodyPr>
          <a:lstStyle/>
          <a:p>
            <a:pPr marL="480695" marR="5080" indent="-457200">
              <a:lnSpc>
                <a:spcPct val="100000"/>
              </a:lnSpc>
              <a:spcBef>
                <a:spcPts val="100"/>
              </a:spcBef>
              <a:buSzPct val="125000"/>
              <a:buFont typeface="+mj-lt"/>
              <a:buAutoNum type="arabicPeriod"/>
              <a:tabLst>
                <a:tab pos="365760" algn="l"/>
                <a:tab pos="366395" algn="l"/>
              </a:tabLst>
            </a:pPr>
            <a:r>
              <a:rPr lang="en-US" b="1" spc="-5" dirty="0" smtClean="0"/>
              <a:t>Redesigning annual recertification process including “on the fly” registration </a:t>
            </a:r>
          </a:p>
          <a:p>
            <a:pPr marL="480695" marR="5080" indent="-457200">
              <a:lnSpc>
                <a:spcPct val="100000"/>
              </a:lnSpc>
              <a:spcBef>
                <a:spcPts val="100"/>
              </a:spcBef>
              <a:buSzPct val="125000"/>
              <a:buFont typeface="+mj-lt"/>
              <a:buAutoNum type="arabicPeriod"/>
              <a:tabLst>
                <a:tab pos="365760" algn="l"/>
                <a:tab pos="366395" algn="l"/>
              </a:tabLst>
            </a:pPr>
            <a:endParaRPr lang="en-US" b="1" spc="-5" dirty="0" smtClean="0"/>
          </a:p>
          <a:p>
            <a:pPr marL="480695" marR="5080" indent="-457200">
              <a:lnSpc>
                <a:spcPct val="100000"/>
              </a:lnSpc>
              <a:spcBef>
                <a:spcPts val="100"/>
              </a:spcBef>
              <a:buSzPct val="125000"/>
              <a:buFont typeface="+mj-lt"/>
              <a:buAutoNum type="arabicPeriod"/>
              <a:tabLst>
                <a:tab pos="365760" algn="l"/>
                <a:tab pos="366395" algn="l"/>
              </a:tabLst>
            </a:pPr>
            <a:r>
              <a:rPr lang="en-US" b="1" spc="-5" dirty="0" smtClean="0"/>
              <a:t>Redesign public postings to advise on emergency protective measures (EPMs)</a:t>
            </a:r>
          </a:p>
          <a:p>
            <a:pPr marL="480695" marR="5080" indent="-457200">
              <a:lnSpc>
                <a:spcPct val="100000"/>
              </a:lnSpc>
              <a:spcBef>
                <a:spcPts val="100"/>
              </a:spcBef>
              <a:buSzPct val="125000"/>
              <a:buFont typeface="+mj-lt"/>
              <a:buAutoNum type="arabicPeriod"/>
              <a:tabLst>
                <a:tab pos="365760" algn="l"/>
                <a:tab pos="366395" algn="l"/>
              </a:tabLst>
            </a:pPr>
            <a:endParaRPr lang="en-US" b="1" spc="-5" dirty="0" smtClean="0"/>
          </a:p>
          <a:p>
            <a:pPr marL="480695" marR="5080" indent="-457200">
              <a:lnSpc>
                <a:spcPct val="100000"/>
              </a:lnSpc>
              <a:spcBef>
                <a:spcPts val="100"/>
              </a:spcBef>
              <a:buSzPct val="125000"/>
              <a:buFont typeface="+mj-lt"/>
              <a:buAutoNum type="arabicPeriod"/>
              <a:tabLst>
                <a:tab pos="365760" algn="l"/>
                <a:tab pos="366395" algn="l"/>
              </a:tabLst>
            </a:pPr>
            <a:r>
              <a:rPr lang="en-US" b="1" spc="-5" dirty="0" smtClean="0"/>
              <a:t>More efficient public communication support tool  </a:t>
            </a:r>
          </a:p>
          <a:p>
            <a:pPr marL="480695" marR="5080" indent="-457200">
              <a:lnSpc>
                <a:spcPct val="100000"/>
              </a:lnSpc>
              <a:spcBef>
                <a:spcPts val="100"/>
              </a:spcBef>
              <a:buSzPct val="125000"/>
              <a:buFont typeface="+mj-lt"/>
              <a:buAutoNum type="arabicPeriod"/>
              <a:tabLst>
                <a:tab pos="365760" algn="l"/>
                <a:tab pos="366395" algn="l"/>
              </a:tabLst>
            </a:pPr>
            <a:endParaRPr lang="en-US" b="1" spc="-5" dirty="0" smtClean="0"/>
          </a:p>
          <a:p>
            <a:pPr marL="480695" marR="5080" indent="-457200">
              <a:lnSpc>
                <a:spcPct val="100000"/>
              </a:lnSpc>
              <a:spcBef>
                <a:spcPts val="100"/>
              </a:spcBef>
              <a:buSzPct val="125000"/>
              <a:buFont typeface="+mj-lt"/>
              <a:buAutoNum type="arabicPeriod"/>
              <a:tabLst>
                <a:tab pos="365760" algn="l"/>
                <a:tab pos="366395" algn="l"/>
              </a:tabLst>
            </a:pPr>
            <a:r>
              <a:rPr lang="en-US" b="1" spc="-5" dirty="0" smtClean="0"/>
              <a:t>Integrate disability and access and functional needs advisor or advisory panel into planning and operations </a:t>
            </a:r>
            <a:r>
              <a:rPr lang="en-US" b="1" spc="-5" dirty="0" smtClean="0"/>
              <a:t> </a:t>
            </a:r>
            <a:endParaRPr spc="-5" dirty="0"/>
          </a:p>
        </p:txBody>
      </p:sp>
      <p:sp>
        <p:nvSpPr>
          <p:cNvPr id="4" name="object 4"/>
          <p:cNvSpPr/>
          <p:nvPr/>
        </p:nvSpPr>
        <p:spPr>
          <a:xfrm>
            <a:off x="0" y="1066787"/>
            <a:ext cx="9144000" cy="1296035"/>
          </a:xfrm>
          <a:custGeom>
            <a:avLst/>
            <a:gdLst/>
            <a:ahLst/>
            <a:cxnLst/>
            <a:rect l="l" t="t" r="r" b="b"/>
            <a:pathLst>
              <a:path w="9144000" h="1296035">
                <a:moveTo>
                  <a:pt x="0" y="1295412"/>
                </a:moveTo>
                <a:lnTo>
                  <a:pt x="9144000" y="1295412"/>
                </a:lnTo>
                <a:lnTo>
                  <a:pt x="9144000" y="0"/>
                </a:lnTo>
                <a:lnTo>
                  <a:pt x="0" y="0"/>
                </a:lnTo>
                <a:lnTo>
                  <a:pt x="0" y="1295412"/>
                </a:lnTo>
                <a:close/>
              </a:path>
            </a:pathLst>
          </a:custGeom>
          <a:solidFill>
            <a:srgbClr val="0E002D"/>
          </a:solidFill>
        </p:spPr>
        <p:txBody>
          <a:bodyPr wrap="square" lIns="0" tIns="0" rIns="0" bIns="0" rtlCol="0"/>
          <a:lstStyle/>
          <a:p>
            <a:endParaRPr dirty="0"/>
          </a:p>
        </p:txBody>
      </p:sp>
      <p:sp>
        <p:nvSpPr>
          <p:cNvPr id="5" name="object 5"/>
          <p:cNvSpPr txBox="1">
            <a:spLocks noGrp="1"/>
          </p:cNvSpPr>
          <p:nvPr>
            <p:ph type="title"/>
          </p:nvPr>
        </p:nvSpPr>
        <p:spPr>
          <a:xfrm>
            <a:off x="519017" y="1038859"/>
            <a:ext cx="8105965" cy="1367041"/>
          </a:xfrm>
          <a:prstGeom prst="rect">
            <a:avLst/>
          </a:prstGeom>
        </p:spPr>
        <p:txBody>
          <a:bodyPr vert="horz" wrap="square" lIns="0" tIns="12700" rIns="0" bIns="0" rtlCol="0">
            <a:noAutofit/>
          </a:bodyPr>
          <a:lstStyle/>
          <a:p>
            <a:pPr marL="2713990" marR="5080" indent="-2376170" algn="ctr">
              <a:lnSpc>
                <a:spcPct val="100000"/>
              </a:lnSpc>
              <a:spcBef>
                <a:spcPts val="100"/>
              </a:spcBef>
            </a:pPr>
            <a:r>
              <a:rPr lang="en-US" spc="5" dirty="0" smtClean="0"/>
              <a:t>NYC Housing Authority</a:t>
            </a:r>
            <a:endParaRPr dirty="0"/>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spc="-15" dirty="0">
                <a:hlinkClick r:id="rId3"/>
              </a:rPr>
              <a:t>www.nyc.gov/mopd</a:t>
            </a: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t>18</a:t>
            </a:fld>
            <a:endParaRPr spc="-5" dirty="0"/>
          </a:p>
        </p:txBody>
      </p:sp>
      <p:pic>
        <p:nvPicPr>
          <p:cNvPr id="13" name="Picture 12" descr="NYC Housing Authority">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8115299" y="3200400"/>
            <a:ext cx="876301" cy="1066800"/>
          </a:xfrm>
          <a:prstGeom prst="rect">
            <a:avLst/>
          </a:prstGeom>
          <a:noFill/>
          <a:ln>
            <a:noFill/>
          </a:ln>
        </p:spPr>
      </p:pic>
    </p:spTree>
    <p:extLst>
      <p:ext uri="{BB962C8B-B14F-4D97-AF65-F5344CB8AC3E}">
        <p14:creationId xmlns:p14="http://schemas.microsoft.com/office/powerpoint/2010/main" val="9756815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19800" y="0"/>
            <a:ext cx="3124199" cy="684212"/>
          </a:xfrm>
          <a:prstGeom prst="rect">
            <a:avLst/>
          </a:prstGeom>
          <a:blipFill>
            <a:blip r:embed="rId2" cstate="print"/>
            <a:stretch>
              <a:fillRect/>
            </a:stretch>
          </a:blipFill>
        </p:spPr>
        <p:txBody>
          <a:bodyPr wrap="square" lIns="0" tIns="0" rIns="0" bIns="0" rtlCol="0"/>
          <a:lstStyle/>
          <a:p>
            <a:endParaRPr dirty="0"/>
          </a:p>
        </p:txBody>
      </p:sp>
      <p:sp>
        <p:nvSpPr>
          <p:cNvPr id="3" name="object 3"/>
          <p:cNvSpPr txBox="1">
            <a:spLocks noGrp="1"/>
          </p:cNvSpPr>
          <p:nvPr>
            <p:ph type="body" idx="1"/>
          </p:nvPr>
        </p:nvSpPr>
        <p:spPr>
          <a:xfrm>
            <a:off x="357504" y="2583179"/>
            <a:ext cx="8428990" cy="2662267"/>
          </a:xfrm>
          <a:prstGeom prst="rect">
            <a:avLst/>
          </a:prstGeom>
        </p:spPr>
        <p:txBody>
          <a:bodyPr vert="horz" wrap="square" lIns="0" tIns="12700" rIns="0" bIns="0" rtlCol="0">
            <a:spAutoFit/>
          </a:bodyPr>
          <a:lstStyle/>
          <a:p>
            <a:pPr marL="480695" marR="5080" indent="-457200">
              <a:lnSpc>
                <a:spcPct val="100000"/>
              </a:lnSpc>
              <a:spcBef>
                <a:spcPts val="100"/>
              </a:spcBef>
              <a:buSzPct val="125000"/>
              <a:buFont typeface="+mj-lt"/>
              <a:buAutoNum type="arabicPeriod"/>
              <a:tabLst>
                <a:tab pos="365760" algn="l"/>
                <a:tab pos="366395" algn="l"/>
              </a:tabLst>
            </a:pPr>
            <a:r>
              <a:rPr lang="en-US" b="1" spc="-5" dirty="0" smtClean="0"/>
              <a:t>Interim Text-to-911 to go live in early 2018 </a:t>
            </a:r>
          </a:p>
          <a:p>
            <a:pPr marL="480695" marR="5080" indent="-457200">
              <a:lnSpc>
                <a:spcPct val="100000"/>
              </a:lnSpc>
              <a:spcBef>
                <a:spcPts val="100"/>
              </a:spcBef>
              <a:buSzPct val="125000"/>
              <a:buFont typeface="+mj-lt"/>
              <a:buAutoNum type="arabicPeriod"/>
              <a:tabLst>
                <a:tab pos="365760" algn="l"/>
                <a:tab pos="366395" algn="l"/>
              </a:tabLst>
            </a:pPr>
            <a:endParaRPr lang="en-US" b="1" spc="-5" dirty="0" smtClean="0"/>
          </a:p>
          <a:p>
            <a:pPr marL="480695" marR="5080" indent="-457200">
              <a:lnSpc>
                <a:spcPct val="100000"/>
              </a:lnSpc>
              <a:spcBef>
                <a:spcPts val="100"/>
              </a:spcBef>
              <a:buSzPct val="125000"/>
              <a:buFont typeface="+mj-lt"/>
              <a:buAutoNum type="arabicPeriod"/>
              <a:tabLst>
                <a:tab pos="365760" algn="l"/>
                <a:tab pos="366395" algn="l"/>
              </a:tabLst>
            </a:pPr>
            <a:r>
              <a:rPr lang="en-US" b="1" spc="-5" dirty="0" smtClean="0"/>
              <a:t>DoITT commences Next Generation 911 Project:</a:t>
            </a:r>
          </a:p>
          <a:p>
            <a:pPr marL="937895" marR="5080" lvl="1" indent="-457200">
              <a:spcBef>
                <a:spcPts val="100"/>
              </a:spcBef>
              <a:buSzPct val="125000"/>
              <a:buFont typeface="Wingdings" panose="05000000000000000000" pitchFamily="2" charset="2"/>
              <a:buChar char="§"/>
              <a:tabLst>
                <a:tab pos="365760" algn="l"/>
                <a:tab pos="366395" algn="l"/>
              </a:tabLst>
            </a:pPr>
            <a:r>
              <a:rPr lang="en-US" sz="2400" b="1" spc="-5" dirty="0" smtClean="0"/>
              <a:t>IP-based system that will be able to accept 911 messages via text, images and more </a:t>
            </a:r>
          </a:p>
          <a:p>
            <a:pPr marL="480695" marR="5080" indent="-457200">
              <a:lnSpc>
                <a:spcPct val="100000"/>
              </a:lnSpc>
              <a:spcBef>
                <a:spcPts val="100"/>
              </a:spcBef>
              <a:buSzPct val="125000"/>
              <a:buFont typeface="+mj-lt"/>
              <a:buAutoNum type="arabicPeriod"/>
              <a:tabLst>
                <a:tab pos="365760" algn="l"/>
                <a:tab pos="366395" algn="l"/>
              </a:tabLst>
            </a:pPr>
            <a:endParaRPr lang="en-US" b="1" spc="-5" dirty="0" smtClean="0"/>
          </a:p>
          <a:p>
            <a:pPr marL="23495" marR="5080">
              <a:lnSpc>
                <a:spcPct val="100000"/>
              </a:lnSpc>
              <a:spcBef>
                <a:spcPts val="100"/>
              </a:spcBef>
              <a:buSzPct val="125000"/>
              <a:tabLst>
                <a:tab pos="365760" algn="l"/>
                <a:tab pos="366395" algn="l"/>
              </a:tabLst>
            </a:pPr>
            <a:r>
              <a:rPr lang="en-US" b="1" spc="-5" dirty="0" smtClean="0"/>
              <a:t>	</a:t>
            </a:r>
          </a:p>
        </p:txBody>
      </p:sp>
      <p:sp>
        <p:nvSpPr>
          <p:cNvPr id="4" name="object 4"/>
          <p:cNvSpPr/>
          <p:nvPr/>
        </p:nvSpPr>
        <p:spPr>
          <a:xfrm>
            <a:off x="0" y="1066787"/>
            <a:ext cx="9144000" cy="1296035"/>
          </a:xfrm>
          <a:custGeom>
            <a:avLst/>
            <a:gdLst/>
            <a:ahLst/>
            <a:cxnLst/>
            <a:rect l="l" t="t" r="r" b="b"/>
            <a:pathLst>
              <a:path w="9144000" h="1296035">
                <a:moveTo>
                  <a:pt x="0" y="1295412"/>
                </a:moveTo>
                <a:lnTo>
                  <a:pt x="9144000" y="1295412"/>
                </a:lnTo>
                <a:lnTo>
                  <a:pt x="9144000" y="0"/>
                </a:lnTo>
                <a:lnTo>
                  <a:pt x="0" y="0"/>
                </a:lnTo>
                <a:lnTo>
                  <a:pt x="0" y="1295412"/>
                </a:lnTo>
                <a:close/>
              </a:path>
            </a:pathLst>
          </a:custGeom>
          <a:solidFill>
            <a:srgbClr val="0E002D"/>
          </a:solidFill>
        </p:spPr>
        <p:txBody>
          <a:bodyPr wrap="square" lIns="0" tIns="0" rIns="0" bIns="0" rtlCol="0"/>
          <a:lstStyle/>
          <a:p>
            <a:endParaRPr dirty="0"/>
          </a:p>
        </p:txBody>
      </p:sp>
      <p:sp>
        <p:nvSpPr>
          <p:cNvPr id="5" name="object 5"/>
          <p:cNvSpPr txBox="1">
            <a:spLocks noGrp="1"/>
          </p:cNvSpPr>
          <p:nvPr>
            <p:ph type="title"/>
          </p:nvPr>
        </p:nvSpPr>
        <p:spPr>
          <a:xfrm>
            <a:off x="519017" y="1038859"/>
            <a:ext cx="8105965" cy="689932"/>
          </a:xfrm>
          <a:prstGeom prst="rect">
            <a:avLst/>
          </a:prstGeom>
        </p:spPr>
        <p:txBody>
          <a:bodyPr vert="horz" wrap="square" lIns="0" tIns="12700" rIns="0" bIns="0" rtlCol="0">
            <a:spAutoFit/>
          </a:bodyPr>
          <a:lstStyle/>
          <a:p>
            <a:pPr marL="2713990" marR="5080" indent="-2376170" algn="ctr">
              <a:lnSpc>
                <a:spcPct val="100000"/>
              </a:lnSpc>
              <a:spcBef>
                <a:spcPts val="100"/>
              </a:spcBef>
            </a:pPr>
            <a:r>
              <a:rPr lang="en-US" dirty="0" smtClean="0"/>
              <a:t>DoITT Text-to-911</a:t>
            </a:r>
            <a:endParaRPr dirty="0"/>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spc="-15" dirty="0">
                <a:hlinkClick r:id="rId3"/>
              </a:rPr>
              <a:t>www.nyc.gov/mopd</a:t>
            </a: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t>19</a:t>
            </a:fld>
            <a:endParaRPr spc="-5" dirty="0"/>
          </a:p>
        </p:txBody>
      </p:sp>
      <p:pic>
        <p:nvPicPr>
          <p:cNvPr id="8" name="Picture 7" descr="Department of Information Technology and Telecommunications Commences NextGenera&#10;                                           "/>
          <p:cNvPicPr/>
          <p:nvPr/>
        </p:nvPicPr>
        <p:blipFill>
          <a:blip r:embed="rId4">
            <a:extLst>
              <a:ext uri="{28A0092B-C50C-407E-A947-70E740481C1C}">
                <a14:useLocalDpi xmlns:a14="http://schemas.microsoft.com/office/drawing/2010/main" val="0"/>
              </a:ext>
            </a:extLst>
          </a:blip>
          <a:srcRect/>
          <a:stretch>
            <a:fillRect/>
          </a:stretch>
        </p:blipFill>
        <p:spPr bwMode="auto">
          <a:xfrm>
            <a:off x="5105401" y="4267201"/>
            <a:ext cx="3352800" cy="2057400"/>
          </a:xfrm>
          <a:prstGeom prst="rect">
            <a:avLst/>
          </a:prstGeom>
          <a:noFill/>
          <a:ln>
            <a:noFill/>
          </a:ln>
        </p:spPr>
      </p:pic>
    </p:spTree>
    <p:extLst>
      <p:ext uri="{BB962C8B-B14F-4D97-AF65-F5344CB8AC3E}">
        <p14:creationId xmlns:p14="http://schemas.microsoft.com/office/powerpoint/2010/main" val="40196406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19800" y="0"/>
            <a:ext cx="3124199" cy="684212"/>
          </a:xfrm>
          <a:prstGeom prst="rect">
            <a:avLst/>
          </a:prstGeom>
          <a:blipFill>
            <a:blip r:embed="rId2" cstate="print"/>
            <a:stretch>
              <a:fillRect/>
            </a:stretch>
          </a:blipFill>
        </p:spPr>
        <p:txBody>
          <a:bodyPr wrap="square" lIns="0" tIns="0" rIns="0" bIns="0" rtlCol="0"/>
          <a:lstStyle/>
          <a:p>
            <a:endParaRPr dirty="0"/>
          </a:p>
        </p:txBody>
      </p:sp>
      <p:sp>
        <p:nvSpPr>
          <p:cNvPr id="3" name="object 3"/>
          <p:cNvSpPr txBox="1">
            <a:spLocks noGrp="1"/>
          </p:cNvSpPr>
          <p:nvPr>
            <p:ph type="body" idx="1"/>
          </p:nvPr>
        </p:nvSpPr>
        <p:spPr>
          <a:xfrm>
            <a:off x="357504" y="2583179"/>
            <a:ext cx="8428990" cy="3942105"/>
          </a:xfrm>
          <a:prstGeom prst="rect">
            <a:avLst/>
          </a:prstGeom>
        </p:spPr>
        <p:txBody>
          <a:bodyPr vert="horz" wrap="square" lIns="0" tIns="12700" rIns="0" bIns="0" rtlCol="0">
            <a:spAutoFit/>
          </a:bodyPr>
          <a:lstStyle/>
          <a:p>
            <a:pPr marL="480695" marR="5080" indent="-457200">
              <a:lnSpc>
                <a:spcPct val="150000"/>
              </a:lnSpc>
              <a:spcBef>
                <a:spcPts val="100"/>
              </a:spcBef>
              <a:buSzPct val="125000"/>
              <a:buFont typeface="+mj-lt"/>
              <a:buAutoNum type="arabicPeriod"/>
              <a:tabLst>
                <a:tab pos="365760" algn="l"/>
                <a:tab pos="366395" algn="l"/>
              </a:tabLst>
            </a:pPr>
            <a:r>
              <a:rPr b="1" spc="-5" dirty="0" smtClean="0"/>
              <a:t>We</a:t>
            </a:r>
            <a:r>
              <a:rPr lang="en-US" b="1" spc="-5" dirty="0" smtClean="0"/>
              <a:t>lcome: </a:t>
            </a:r>
            <a:r>
              <a:rPr lang="en-US" b="1" spc="-5" dirty="0" smtClean="0"/>
              <a:t>Commissioner </a:t>
            </a:r>
            <a:r>
              <a:rPr lang="en-US" b="1" spc="-5" dirty="0" smtClean="0"/>
              <a:t>Victor Calise </a:t>
            </a:r>
            <a:endParaRPr lang="en-US" b="1" spc="-5" dirty="0" smtClean="0"/>
          </a:p>
          <a:p>
            <a:pPr marL="480695" marR="5080" indent="-457200" algn="l">
              <a:lnSpc>
                <a:spcPct val="150000"/>
              </a:lnSpc>
              <a:spcBef>
                <a:spcPts val="100"/>
              </a:spcBef>
              <a:buSzPct val="125000"/>
              <a:buFont typeface="+mj-lt"/>
              <a:buAutoNum type="arabicPeriod"/>
              <a:tabLst>
                <a:tab pos="365760" algn="l"/>
                <a:tab pos="366395" algn="l"/>
              </a:tabLst>
            </a:pPr>
            <a:r>
              <a:rPr lang="en-US" b="1" spc="-5" dirty="0" smtClean="0"/>
              <a:t>MOPD </a:t>
            </a:r>
            <a:r>
              <a:rPr lang="en-US" b="1" spc="-5" dirty="0" smtClean="0"/>
              <a:t>Updates</a:t>
            </a:r>
          </a:p>
          <a:p>
            <a:pPr marL="480695" marR="5080" indent="-457200">
              <a:lnSpc>
                <a:spcPct val="150000"/>
              </a:lnSpc>
              <a:spcBef>
                <a:spcPts val="100"/>
              </a:spcBef>
              <a:buSzPct val="125000"/>
              <a:buFont typeface="+mj-lt"/>
              <a:buAutoNum type="arabicPeriod"/>
              <a:tabLst>
                <a:tab pos="365760" algn="l"/>
                <a:tab pos="366395" algn="l"/>
              </a:tabLst>
            </a:pPr>
            <a:r>
              <a:rPr lang="en-US" b="1" spc="-5" dirty="0" smtClean="0"/>
              <a:t>Partner Updates: (Red Cross, DOHMH, NYCHA, DoITT, ORR, GOSR, DFTA)</a:t>
            </a:r>
            <a:r>
              <a:rPr lang="en-US" b="1" spc="-5" dirty="0" smtClean="0"/>
              <a:t> </a:t>
            </a:r>
            <a:endParaRPr lang="en-US" b="1" spc="-5" dirty="0" smtClean="0"/>
          </a:p>
          <a:p>
            <a:pPr marL="480695" marR="5080" indent="-457200">
              <a:lnSpc>
                <a:spcPct val="150000"/>
              </a:lnSpc>
              <a:spcBef>
                <a:spcPts val="100"/>
              </a:spcBef>
              <a:buSzPct val="125000"/>
              <a:buFont typeface="+mj-lt"/>
              <a:buAutoNum type="arabicPeriod"/>
              <a:tabLst>
                <a:tab pos="365760" algn="l"/>
                <a:tab pos="366395" algn="l"/>
              </a:tabLst>
            </a:pPr>
            <a:r>
              <a:rPr lang="en-US" b="1" spc="-5" dirty="0" smtClean="0"/>
              <a:t>NYCEM Updates: (Summer Heat, Advance Warning System)</a:t>
            </a:r>
            <a:endParaRPr lang="en-US" b="1" spc="-5" dirty="0" smtClean="0"/>
          </a:p>
          <a:p>
            <a:pPr marL="23495" marR="5080">
              <a:lnSpc>
                <a:spcPct val="150000"/>
              </a:lnSpc>
              <a:spcBef>
                <a:spcPts val="100"/>
              </a:spcBef>
              <a:buSzPct val="125000"/>
              <a:tabLst>
                <a:tab pos="365760" algn="l"/>
                <a:tab pos="366395" algn="l"/>
              </a:tabLst>
            </a:pPr>
            <a:endParaRPr spc="-5" dirty="0"/>
          </a:p>
        </p:txBody>
      </p:sp>
      <p:sp>
        <p:nvSpPr>
          <p:cNvPr id="4" name="object 4"/>
          <p:cNvSpPr/>
          <p:nvPr/>
        </p:nvSpPr>
        <p:spPr>
          <a:xfrm>
            <a:off x="0" y="1066787"/>
            <a:ext cx="9144000" cy="1296035"/>
          </a:xfrm>
          <a:custGeom>
            <a:avLst/>
            <a:gdLst/>
            <a:ahLst/>
            <a:cxnLst/>
            <a:rect l="l" t="t" r="r" b="b"/>
            <a:pathLst>
              <a:path w="9144000" h="1296035">
                <a:moveTo>
                  <a:pt x="0" y="1295412"/>
                </a:moveTo>
                <a:lnTo>
                  <a:pt x="9144000" y="1295412"/>
                </a:lnTo>
                <a:lnTo>
                  <a:pt x="9144000" y="0"/>
                </a:lnTo>
                <a:lnTo>
                  <a:pt x="0" y="0"/>
                </a:lnTo>
                <a:lnTo>
                  <a:pt x="0" y="1295412"/>
                </a:lnTo>
                <a:close/>
              </a:path>
            </a:pathLst>
          </a:custGeom>
          <a:solidFill>
            <a:srgbClr val="0E002D"/>
          </a:solidFill>
        </p:spPr>
        <p:txBody>
          <a:bodyPr wrap="square" lIns="0" tIns="0" rIns="0" bIns="0" rtlCol="0"/>
          <a:lstStyle/>
          <a:p>
            <a:endParaRPr dirty="0"/>
          </a:p>
        </p:txBody>
      </p:sp>
      <p:sp>
        <p:nvSpPr>
          <p:cNvPr id="5" name="object 5"/>
          <p:cNvSpPr txBox="1">
            <a:spLocks noGrp="1"/>
          </p:cNvSpPr>
          <p:nvPr>
            <p:ph type="title"/>
          </p:nvPr>
        </p:nvSpPr>
        <p:spPr>
          <a:xfrm>
            <a:off x="519017" y="1038859"/>
            <a:ext cx="8105965" cy="689932"/>
          </a:xfrm>
          <a:prstGeom prst="rect">
            <a:avLst/>
          </a:prstGeom>
        </p:spPr>
        <p:txBody>
          <a:bodyPr vert="horz" wrap="square" lIns="0" tIns="12700" rIns="0" bIns="0" rtlCol="0">
            <a:spAutoFit/>
          </a:bodyPr>
          <a:lstStyle/>
          <a:p>
            <a:pPr marL="2713990" marR="5080" indent="-2376170" algn="ctr">
              <a:lnSpc>
                <a:spcPct val="100000"/>
              </a:lnSpc>
              <a:spcBef>
                <a:spcPts val="100"/>
              </a:spcBef>
            </a:pPr>
            <a:r>
              <a:rPr lang="en-US" spc="5" dirty="0" smtClean="0"/>
              <a:t>Today’s Agenda</a:t>
            </a:r>
            <a:endParaRPr dirty="0"/>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spc="-15" dirty="0">
                <a:hlinkClick r:id="rId3"/>
              </a:rPr>
              <a:t>www.nyc.gov/mopd</a:t>
            </a: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t>2</a:t>
            </a:fld>
            <a:endParaRPr spc="-5"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19800" y="0"/>
            <a:ext cx="3124199" cy="684212"/>
          </a:xfrm>
          <a:prstGeom prst="rect">
            <a:avLst/>
          </a:prstGeom>
          <a:blipFill>
            <a:blip r:embed="rId2" cstate="print"/>
            <a:stretch>
              <a:fillRect/>
            </a:stretch>
          </a:blipFill>
        </p:spPr>
        <p:txBody>
          <a:bodyPr wrap="square" lIns="0" tIns="0" rIns="0" bIns="0" rtlCol="0"/>
          <a:lstStyle/>
          <a:p>
            <a:endParaRPr dirty="0"/>
          </a:p>
        </p:txBody>
      </p:sp>
      <p:sp>
        <p:nvSpPr>
          <p:cNvPr id="3" name="object 3"/>
          <p:cNvSpPr txBox="1">
            <a:spLocks noGrp="1"/>
          </p:cNvSpPr>
          <p:nvPr>
            <p:ph type="body" idx="1"/>
          </p:nvPr>
        </p:nvSpPr>
        <p:spPr>
          <a:xfrm>
            <a:off x="357504" y="2583179"/>
            <a:ext cx="8428990" cy="1133644"/>
          </a:xfrm>
          <a:prstGeom prst="rect">
            <a:avLst/>
          </a:prstGeom>
        </p:spPr>
        <p:txBody>
          <a:bodyPr vert="horz" wrap="square" lIns="0" tIns="12700" rIns="0" bIns="0" rtlCol="0">
            <a:spAutoFit/>
          </a:bodyPr>
          <a:lstStyle/>
          <a:p>
            <a:pPr marL="23495" marR="5080">
              <a:lnSpc>
                <a:spcPct val="100000"/>
              </a:lnSpc>
              <a:spcBef>
                <a:spcPts val="100"/>
              </a:spcBef>
              <a:buSzPct val="125000"/>
              <a:tabLst>
                <a:tab pos="365760" algn="l"/>
                <a:tab pos="366395" algn="l"/>
              </a:tabLst>
            </a:pPr>
            <a:r>
              <a:rPr lang="en-US" b="1" spc="-5" dirty="0" smtClean="0"/>
              <a:t>Community Reconstruction program and NY Rising Community Centers   </a:t>
            </a:r>
          </a:p>
          <a:p>
            <a:pPr marL="480695" marR="5080" indent="-457200">
              <a:lnSpc>
                <a:spcPct val="100000"/>
              </a:lnSpc>
              <a:spcBef>
                <a:spcPts val="100"/>
              </a:spcBef>
              <a:buSzPct val="125000"/>
              <a:buFont typeface="+mj-lt"/>
              <a:buAutoNum type="arabicPeriod"/>
              <a:tabLst>
                <a:tab pos="365760" algn="l"/>
                <a:tab pos="366395" algn="l"/>
              </a:tabLst>
            </a:pPr>
            <a:endParaRPr spc="-5" dirty="0"/>
          </a:p>
        </p:txBody>
      </p:sp>
      <p:sp>
        <p:nvSpPr>
          <p:cNvPr id="5" name="object 5"/>
          <p:cNvSpPr txBox="1">
            <a:spLocks noGrp="1"/>
          </p:cNvSpPr>
          <p:nvPr>
            <p:ph type="title"/>
          </p:nvPr>
        </p:nvSpPr>
        <p:spPr>
          <a:xfrm flipV="1">
            <a:off x="2590800" y="2405900"/>
            <a:ext cx="6034182" cy="1367041"/>
          </a:xfrm>
          <a:prstGeom prst="rect">
            <a:avLst/>
          </a:prstGeom>
        </p:spPr>
        <p:txBody>
          <a:bodyPr vert="horz" wrap="square" lIns="0" tIns="12700" rIns="0" bIns="0" rtlCol="0">
            <a:spAutoFit/>
          </a:bodyPr>
          <a:lstStyle/>
          <a:p>
            <a:pPr marL="2713990" marR="5080" indent="-2376170" algn="ctr">
              <a:spcBef>
                <a:spcPts val="100"/>
              </a:spcBef>
            </a:pPr>
            <a:r>
              <a:rPr lang="en-US" altLang="en-US" dirty="0">
                <a:solidFill>
                  <a:srgbClr val="FFFFFF"/>
                </a:solidFill>
                <a:latin typeface="Avenir Black" charset="0"/>
                <a:ea typeface="Avenir Black" charset="0"/>
                <a:cs typeface="Avenir Black" charset="0"/>
                <a:sym typeface="Avenir Black" charset="0"/>
              </a:rPr>
              <a:t/>
            </a:r>
            <a:br>
              <a:rPr lang="en-US" altLang="en-US" dirty="0">
                <a:solidFill>
                  <a:srgbClr val="FFFFFF"/>
                </a:solidFill>
                <a:latin typeface="Avenir Black" charset="0"/>
                <a:ea typeface="Avenir Black" charset="0"/>
                <a:cs typeface="Avenir Black" charset="0"/>
                <a:sym typeface="Avenir Black" charset="0"/>
              </a:rPr>
            </a:br>
            <a:endParaRPr dirty="0"/>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spc="-15" dirty="0">
                <a:hlinkClick r:id="rId3"/>
              </a:rPr>
              <a:t>www.nyc.gov/mopd</a:t>
            </a: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t>20</a:t>
            </a:fld>
            <a:endParaRPr spc="-5" dirty="0"/>
          </a:p>
        </p:txBody>
      </p:sp>
      <p:pic>
        <p:nvPicPr>
          <p:cNvPr id="2050" name="Picture 2" descr="Governor Cuomo Announces More Than $1.5 Billion in Recovery Funding Has Supported New York Property Owners and Business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000" y="3686174"/>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3535329"/>
            <a:ext cx="3493856" cy="2532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3686174"/>
            <a:ext cx="1704975" cy="2337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6"/>
          <p:cNvSpPr>
            <a:spLocks/>
          </p:cNvSpPr>
          <p:nvPr/>
        </p:nvSpPr>
        <p:spPr bwMode="auto">
          <a:xfrm>
            <a:off x="0" y="1066800"/>
            <a:ext cx="9144000" cy="1241425"/>
          </a:xfrm>
          <a:prstGeom prst="rect">
            <a:avLst/>
          </a:prstGeom>
          <a:solidFill>
            <a:srgbClr val="0E002D"/>
          </a:solidFill>
          <a:ln>
            <a:noFill/>
          </a:ln>
          <a:extLst>
            <a:ext uri="{91240B29-F687-4F45-9708-019B960494DF}">
              <a14:hiddenLine xmlns:a14="http://schemas.microsoft.com/office/drawing/2010/main" w="12700" cap="rnd">
                <a:solidFill>
                  <a:srgbClr val="000000"/>
                </a:solidFill>
                <a:round/>
                <a:headEnd/>
                <a:tailEnd/>
              </a14:hiddenLine>
            </a:ext>
          </a:extLst>
        </p:spPr>
        <p:txBody>
          <a:bodyPr lIns="0" tIns="0" rIns="0" bIns="0"/>
          <a:lstStyle>
            <a:lvl1pPr algn="l" eaLnBrk="0" hangingPunct="0">
              <a:spcBef>
                <a:spcPts val="800"/>
              </a:spcBef>
              <a:defRPr sz="2400">
                <a:solidFill>
                  <a:schemeClr val="tx1"/>
                </a:solidFill>
                <a:latin typeface="Avenir Book" charset="0"/>
                <a:ea typeface="ヒラギノ角ゴ ProN W3" charset="0"/>
                <a:cs typeface="ヒラギノ角ゴ ProN W3" charset="0"/>
                <a:sym typeface="Avenir Book" charset="0"/>
              </a:defRPr>
            </a:lvl1pPr>
            <a:lvl2pPr marL="742950" indent="-285750" algn="l" eaLnBrk="0" hangingPunct="0">
              <a:spcBef>
                <a:spcPts val="700"/>
              </a:spcBef>
              <a:defRPr>
                <a:solidFill>
                  <a:schemeClr val="tx1"/>
                </a:solidFill>
                <a:latin typeface="Avenir Book" charset="0"/>
                <a:ea typeface="ヒラギノ角ゴ ProN W3" charset="0"/>
                <a:cs typeface="ヒラギノ角ゴ ProN W3" charset="0"/>
                <a:sym typeface="Avenir Book" charset="0"/>
              </a:defRPr>
            </a:lvl2pPr>
            <a:lvl3pPr marL="1143000" indent="-228600" algn="l" eaLnBrk="0" hangingPunct="0">
              <a:spcBef>
                <a:spcPts val="600"/>
              </a:spcBef>
              <a:defRPr>
                <a:solidFill>
                  <a:schemeClr val="tx1"/>
                </a:solidFill>
                <a:latin typeface="Avenir Book" charset="0"/>
                <a:ea typeface="ヒラギノ角ゴ ProN W3" charset="0"/>
                <a:cs typeface="ヒラギノ角ゴ ProN W3" charset="0"/>
                <a:sym typeface="Avenir Book" charset="0"/>
              </a:defRPr>
            </a:lvl3pPr>
            <a:lvl4pPr marL="1600200" indent="-228600" algn="l" eaLnBrk="0" hangingPunct="0">
              <a:spcBef>
                <a:spcPts val="500"/>
              </a:spcBef>
              <a:defRPr sz="1400">
                <a:solidFill>
                  <a:schemeClr val="tx1"/>
                </a:solidFill>
                <a:latin typeface="Avenir Book" charset="0"/>
                <a:ea typeface="ヒラギノ角ゴ ProN W3" charset="0"/>
                <a:cs typeface="ヒラギノ角ゴ ProN W3" charset="0"/>
                <a:sym typeface="Avenir Book" charset="0"/>
              </a:defRPr>
            </a:lvl4pPr>
            <a:lvl5pPr marL="2057400" indent="-228600" algn="l" eaLnBrk="0" hangingPunct="0">
              <a:spcBef>
                <a:spcPts val="500"/>
              </a:spcBef>
              <a:defRPr sz="1400">
                <a:solidFill>
                  <a:schemeClr val="tx1"/>
                </a:solidFill>
                <a:latin typeface="Avenir Book" charset="0"/>
                <a:ea typeface="ヒラギノ角ゴ ProN W3" charset="0"/>
                <a:cs typeface="ヒラギノ角ゴ ProN W3" charset="0"/>
                <a:sym typeface="Avenir Book" charset="0"/>
              </a:defRPr>
            </a:lvl5pPr>
            <a:lvl6pPr marL="2514600" indent="-228600" eaLnBrk="0" fontAlgn="base" hangingPunct="0">
              <a:spcBef>
                <a:spcPts val="500"/>
              </a:spcBef>
              <a:spcAft>
                <a:spcPct val="0"/>
              </a:spcAft>
              <a:defRPr sz="1400">
                <a:solidFill>
                  <a:schemeClr val="tx1"/>
                </a:solidFill>
                <a:latin typeface="Avenir Book" charset="0"/>
                <a:ea typeface="ヒラギノ角ゴ ProN W3" charset="0"/>
                <a:cs typeface="ヒラギノ角ゴ ProN W3" charset="0"/>
                <a:sym typeface="Avenir Book" charset="0"/>
              </a:defRPr>
            </a:lvl6pPr>
            <a:lvl7pPr marL="2971800" indent="-228600" eaLnBrk="0" fontAlgn="base" hangingPunct="0">
              <a:spcBef>
                <a:spcPts val="500"/>
              </a:spcBef>
              <a:spcAft>
                <a:spcPct val="0"/>
              </a:spcAft>
              <a:defRPr sz="1400">
                <a:solidFill>
                  <a:schemeClr val="tx1"/>
                </a:solidFill>
                <a:latin typeface="Avenir Book" charset="0"/>
                <a:ea typeface="ヒラギノ角ゴ ProN W3" charset="0"/>
                <a:cs typeface="ヒラギノ角ゴ ProN W3" charset="0"/>
                <a:sym typeface="Avenir Book" charset="0"/>
              </a:defRPr>
            </a:lvl7pPr>
            <a:lvl8pPr marL="3429000" indent="-228600" eaLnBrk="0" fontAlgn="base" hangingPunct="0">
              <a:spcBef>
                <a:spcPts val="500"/>
              </a:spcBef>
              <a:spcAft>
                <a:spcPct val="0"/>
              </a:spcAft>
              <a:defRPr sz="1400">
                <a:solidFill>
                  <a:schemeClr val="tx1"/>
                </a:solidFill>
                <a:latin typeface="Avenir Book" charset="0"/>
                <a:ea typeface="ヒラギノ角ゴ ProN W3" charset="0"/>
                <a:cs typeface="ヒラギノ角ゴ ProN W3" charset="0"/>
                <a:sym typeface="Avenir Book" charset="0"/>
              </a:defRPr>
            </a:lvl8pPr>
            <a:lvl9pPr marL="3886200" indent="-228600" eaLnBrk="0" fontAlgn="base" hangingPunct="0">
              <a:spcBef>
                <a:spcPts val="500"/>
              </a:spcBef>
              <a:spcAft>
                <a:spcPct val="0"/>
              </a:spcAft>
              <a:defRPr sz="1400">
                <a:solidFill>
                  <a:schemeClr val="tx1"/>
                </a:solidFill>
                <a:latin typeface="Avenir Book" charset="0"/>
                <a:ea typeface="ヒラギノ角ゴ ProN W3" charset="0"/>
                <a:cs typeface="ヒラギノ角ゴ ProN W3" charset="0"/>
                <a:sym typeface="Avenir Book"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200" b="0" i="0" u="none" strike="noStrike" kern="0" cap="none" spc="0" normalizeH="0" baseline="0" noProof="0" dirty="0" smtClean="0">
                <a:ln>
                  <a:noFill/>
                </a:ln>
                <a:solidFill>
                  <a:srgbClr val="FFFFFF"/>
                </a:solidFill>
                <a:effectLst/>
                <a:uLnTx/>
                <a:uFillTx/>
                <a:latin typeface="Avenir Black" charset="0"/>
                <a:ea typeface="Avenir Black" charset="0"/>
                <a:cs typeface="Avenir Black" charset="0"/>
                <a:sym typeface="Avenir Black" charset="0"/>
              </a:rPr>
              <a:t>NYS Governor’s Office of Storm Recovery</a:t>
            </a:r>
          </a:p>
        </p:txBody>
      </p:sp>
    </p:spTree>
    <p:extLst>
      <p:ext uri="{BB962C8B-B14F-4D97-AF65-F5344CB8AC3E}">
        <p14:creationId xmlns:p14="http://schemas.microsoft.com/office/powerpoint/2010/main" val="12137010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44193" y="161973"/>
            <a:ext cx="2818923" cy="419303"/>
          </a:xfrm>
          <a:prstGeom prst="rect">
            <a:avLst/>
          </a:prstGeom>
        </p:spPr>
      </p:pic>
      <p:sp>
        <p:nvSpPr>
          <p:cNvPr id="6" name="Rectangle 5"/>
          <p:cNvSpPr/>
          <p:nvPr/>
        </p:nvSpPr>
        <p:spPr>
          <a:xfrm>
            <a:off x="-571500" y="685800"/>
            <a:ext cx="10287000" cy="2286000"/>
          </a:xfrm>
          <a:prstGeom prst="rect">
            <a:avLst/>
          </a:prstGeom>
          <a:solidFill>
            <a:srgbClr val="FFFFFF">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233441" y="838199"/>
            <a:ext cx="9848373" cy="2005854"/>
          </a:xfrm>
          <a:prstGeom prst="rect">
            <a:avLst/>
          </a:prstGeom>
          <a:noFill/>
        </p:spPr>
        <p:txBody>
          <a:bodyPr wrap="square" numCol="1" rtlCol="0">
            <a:spAutoFit/>
          </a:bodyPr>
          <a:lstStyle/>
          <a:p>
            <a:pPr algn="r" defTabSz="888257" fontAlgn="base">
              <a:spcBef>
                <a:spcPct val="0"/>
              </a:spcBef>
              <a:spcAft>
                <a:spcPct val="0"/>
              </a:spcAft>
              <a:tabLst>
                <a:tab pos="267738" algn="l"/>
              </a:tabLst>
            </a:pPr>
            <a:r>
              <a:rPr lang="en-US" sz="2800" b="1" dirty="0" smtClean="0">
                <a:solidFill>
                  <a:prstClr val="black"/>
                </a:solidFill>
              </a:rPr>
              <a:t>Cool Neighborhoods NYC</a:t>
            </a:r>
            <a:endParaRPr lang="en-US" sz="2800" b="1" dirty="0">
              <a:solidFill>
                <a:prstClr val="black"/>
              </a:solidFill>
            </a:endParaRPr>
          </a:p>
          <a:p>
            <a:pPr algn="r" defTabSz="888257" fontAlgn="base">
              <a:spcBef>
                <a:spcPct val="0"/>
              </a:spcBef>
              <a:spcAft>
                <a:spcPct val="0"/>
              </a:spcAft>
              <a:tabLst>
                <a:tab pos="267738" algn="l"/>
              </a:tabLst>
            </a:pPr>
            <a:r>
              <a:rPr lang="en-US" sz="2000" b="1" kern="0" dirty="0" smtClean="0">
                <a:solidFill>
                  <a:prstClr val="black"/>
                </a:solidFill>
              </a:rPr>
              <a:t>MOPD Sandy Recovery Task Force </a:t>
            </a:r>
            <a:endParaRPr lang="en-US" sz="2000" b="1" i="1" kern="0" dirty="0">
              <a:solidFill>
                <a:prstClr val="black"/>
              </a:solidFill>
            </a:endParaRPr>
          </a:p>
          <a:p>
            <a:pPr algn="r" defTabSz="888257" fontAlgn="base">
              <a:spcBef>
                <a:spcPct val="0"/>
              </a:spcBef>
              <a:spcAft>
                <a:spcPct val="0"/>
              </a:spcAft>
              <a:tabLst>
                <a:tab pos="267738" algn="l"/>
              </a:tabLst>
            </a:pPr>
            <a:r>
              <a:rPr lang="en-US" sz="2000" kern="0" dirty="0" smtClean="0">
                <a:solidFill>
                  <a:prstClr val="black"/>
                </a:solidFill>
              </a:rPr>
              <a:t>June 23, </a:t>
            </a:r>
            <a:r>
              <a:rPr lang="en-US" sz="2000" kern="0" dirty="0">
                <a:solidFill>
                  <a:prstClr val="black"/>
                </a:solidFill>
              </a:rPr>
              <a:t>2017</a:t>
            </a:r>
          </a:p>
          <a:p>
            <a:pPr algn="r" defTabSz="888257" fontAlgn="base">
              <a:spcBef>
                <a:spcPct val="0"/>
              </a:spcBef>
              <a:spcAft>
                <a:spcPct val="0"/>
              </a:spcAft>
              <a:tabLst>
                <a:tab pos="267738" algn="l"/>
              </a:tabLst>
            </a:pPr>
            <a:endParaRPr lang="en-US" kern="0" dirty="0">
              <a:solidFill>
                <a:prstClr val="black"/>
              </a:solidFill>
            </a:endParaRPr>
          </a:p>
          <a:p>
            <a:pPr algn="r" defTabSz="888257" fontAlgn="base">
              <a:spcBef>
                <a:spcPct val="0"/>
              </a:spcBef>
              <a:spcAft>
                <a:spcPct val="0"/>
              </a:spcAft>
              <a:tabLst>
                <a:tab pos="267738" algn="l"/>
              </a:tabLst>
            </a:pPr>
            <a:r>
              <a:rPr lang="en-US" b="1" kern="0" dirty="0" smtClean="0">
                <a:solidFill>
                  <a:prstClr val="black"/>
                </a:solidFill>
              </a:rPr>
              <a:t>Kizzy Charles-Guzman</a:t>
            </a:r>
            <a:endParaRPr lang="en-US" b="1" dirty="0" smtClean="0">
              <a:solidFill>
                <a:prstClr val="black"/>
              </a:solidFill>
            </a:endParaRPr>
          </a:p>
          <a:p>
            <a:pPr algn="r" defTabSz="888257" fontAlgn="base">
              <a:spcBef>
                <a:spcPct val="0"/>
              </a:spcBef>
              <a:spcAft>
                <a:spcPct val="0"/>
              </a:spcAft>
              <a:tabLst>
                <a:tab pos="267738" algn="l"/>
              </a:tabLst>
            </a:pPr>
            <a:r>
              <a:rPr lang="en-US" sz="1600" kern="0" dirty="0" smtClean="0">
                <a:solidFill>
                  <a:prstClr val="black"/>
                </a:solidFill>
              </a:rPr>
              <a:t>Mayor’s </a:t>
            </a:r>
            <a:r>
              <a:rPr lang="en-US" sz="1600" kern="0" dirty="0">
                <a:solidFill>
                  <a:prstClr val="black"/>
                </a:solidFill>
              </a:rPr>
              <a:t>Office of </a:t>
            </a:r>
            <a:r>
              <a:rPr lang="en-US" sz="1600" kern="0" dirty="0" smtClean="0">
                <a:solidFill>
                  <a:prstClr val="black"/>
                </a:solidFill>
              </a:rPr>
              <a:t>Recovery &amp; </a:t>
            </a:r>
            <a:r>
              <a:rPr lang="en-US" sz="1600" kern="0" dirty="0">
                <a:solidFill>
                  <a:prstClr val="black"/>
                </a:solidFill>
              </a:rPr>
              <a:t>Resiliency</a:t>
            </a:r>
          </a:p>
        </p:txBody>
      </p:sp>
    </p:spTree>
    <p:extLst>
      <p:ext uri="{BB962C8B-B14F-4D97-AF65-F5344CB8AC3E}">
        <p14:creationId xmlns:p14="http://schemas.microsoft.com/office/powerpoint/2010/main" val="22885063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9745" name="Object 709744" hidden="1"/>
          <p:cNvGraphicFramePr>
            <a:graphicFrameLocks noChangeAspect="1"/>
          </p:cNvGraphicFramePr>
          <p:nvPr>
            <p:custDataLst>
              <p:tags r:id="rId2"/>
            </p:custDataLst>
            <p:extLst/>
          </p:nvPr>
        </p:nvGraphicFramePr>
        <p:xfrm>
          <a:off x="1622" y="1824"/>
          <a:ext cx="1619" cy="1619"/>
        </p:xfrm>
        <a:graphic>
          <a:graphicData uri="http://schemas.openxmlformats.org/presentationml/2006/ole">
            <mc:AlternateContent xmlns:mc="http://schemas.openxmlformats.org/markup-compatibility/2006">
              <mc:Choice xmlns:v="urn:schemas-microsoft-com:vml" Requires="v">
                <p:oleObj spid="_x0000_s6166"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622" y="1824"/>
                        <a:ext cx="1619" cy="1619"/>
                      </a:xfrm>
                      <a:prstGeom prst="rect">
                        <a:avLst/>
                      </a:prstGeom>
                    </p:spPr>
                  </p:pic>
                </p:oleObj>
              </mc:Fallback>
            </mc:AlternateContent>
          </a:graphicData>
        </a:graphic>
      </p:graphicFrame>
      <p:sp>
        <p:nvSpPr>
          <p:cNvPr id="4" name="Rectangle 3" hidden="1"/>
          <p:cNvSpPr/>
          <p:nvPr>
            <p:custDataLst>
              <p:tags r:id="rId3"/>
            </p:custDataLst>
          </p:nvPr>
        </p:nvSpPr>
        <p:spPr bwMode="auto">
          <a:xfrm>
            <a:off x="0" y="202"/>
            <a:ext cx="161984" cy="16196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457200"/>
            <a:endParaRPr lang="en-US" sz="1300" dirty="0">
              <a:solidFill>
                <a:prstClr val="black"/>
              </a:solidFill>
              <a:sym typeface="+mn-lt"/>
            </a:endParaRPr>
          </a:p>
        </p:txBody>
      </p:sp>
      <p:pic>
        <p:nvPicPr>
          <p:cNvPr id="28" name="Picture 41" descr="C:\Users\Nicola fiona doll\Desktop\image 3-0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934"/>
          <a:stretch/>
        </p:blipFill>
        <p:spPr bwMode="auto">
          <a:xfrm>
            <a:off x="457200" y="1600200"/>
            <a:ext cx="5038725" cy="4755645"/>
          </a:xfrm>
          <a:prstGeom prst="rect">
            <a:avLst/>
          </a:prstGeom>
          <a:noFill/>
          <a:ln w="9525">
            <a:solidFill>
              <a:schemeClr val="bg1">
                <a:lumMod val="50000"/>
              </a:schemeClr>
            </a:solidFill>
          </a:ln>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5752519" y="5105400"/>
            <a:ext cx="2043243" cy="1264331"/>
            <a:chOff x="197826" y="2298823"/>
            <a:chExt cx="2002449" cy="1239234"/>
          </a:xfrm>
        </p:grpSpPr>
        <p:sp>
          <p:nvSpPr>
            <p:cNvPr id="5" name="Rectangle 6"/>
            <p:cNvSpPr txBox="1">
              <a:spLocks/>
            </p:cNvSpPr>
            <p:nvPr/>
          </p:nvSpPr>
          <p:spPr>
            <a:xfrm>
              <a:off x="461109" y="2307053"/>
              <a:ext cx="1380186" cy="1508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88257" eaLnBrk="1" hangingPunct="1">
                <a:buClr>
                  <a:schemeClr val="tx2"/>
                </a:buClr>
                <a:defRPr baseline="0">
                  <a:latin typeface="+mn-lt"/>
                </a:defRPr>
              </a:lvl1pPr>
              <a:lvl2pPr marL="192142" lvl="1" indent="-190569" defTabSz="888257" eaLnBrk="1" hangingPunct="1">
                <a:buClr>
                  <a:schemeClr val="tx2"/>
                </a:buClr>
                <a:buSzPct val="125000"/>
                <a:buFont typeface="Arial" charset="0"/>
                <a:buChar char="▪"/>
                <a:defRPr baseline="0">
                  <a:latin typeface="+mn-lt"/>
                </a:defRPr>
              </a:lvl2pPr>
              <a:lvl3pPr marL="453535" lvl="2" indent="-259865" defTabSz="888257" eaLnBrk="1" hangingPunct="1">
                <a:buClr>
                  <a:schemeClr val="tx2"/>
                </a:buClr>
                <a:buSzPct val="120000"/>
                <a:buFont typeface="Arial" charset="0"/>
                <a:buChar char="–"/>
                <a:defRPr baseline="0">
                  <a:latin typeface="+mn-lt"/>
                </a:defRPr>
              </a:lvl3pPr>
              <a:lvl4pPr marL="609498" lvl="3" indent="-154350" defTabSz="888257" eaLnBrk="1" hangingPunct="1">
                <a:buClr>
                  <a:schemeClr val="tx2"/>
                </a:buClr>
                <a:buSzPct val="120000"/>
                <a:buFont typeface="Arial" charset="0"/>
                <a:buChar char="▫"/>
                <a:defRPr baseline="0">
                  <a:latin typeface="+mn-lt"/>
                </a:defRPr>
              </a:lvl4pPr>
              <a:lvl5pPr marL="743871" lvl="4" indent="-129144" defTabSz="888257" eaLnBrk="1" hangingPunct="1">
                <a:buClr>
                  <a:schemeClr val="tx2"/>
                </a:buClr>
                <a:buSzPct val="89000"/>
                <a:buFont typeface="Arial" charset="0"/>
                <a:buChar char="-"/>
                <a:defRPr baseline="0">
                  <a:latin typeface="+mn-lt"/>
                </a:defRPr>
              </a:lvl5pPr>
              <a:lvl6pPr marL="743871" indent="-129144" defTabSz="888257" fontAlgn="base">
                <a:spcBef>
                  <a:spcPct val="0"/>
                </a:spcBef>
                <a:spcAft>
                  <a:spcPct val="0"/>
                </a:spcAft>
                <a:buClr>
                  <a:schemeClr val="tx2"/>
                </a:buClr>
                <a:buSzPct val="89000"/>
                <a:buFont typeface="Arial" charset="0"/>
                <a:buChar char="-"/>
                <a:defRPr baseline="0">
                  <a:latin typeface="+mn-lt"/>
                </a:defRPr>
              </a:lvl6pPr>
              <a:lvl7pPr marL="743871" indent="-129144" defTabSz="888257" fontAlgn="base">
                <a:spcBef>
                  <a:spcPct val="0"/>
                </a:spcBef>
                <a:spcAft>
                  <a:spcPct val="0"/>
                </a:spcAft>
                <a:buClr>
                  <a:schemeClr val="tx2"/>
                </a:buClr>
                <a:buSzPct val="89000"/>
                <a:buFont typeface="Arial" charset="0"/>
                <a:buChar char="-"/>
                <a:defRPr baseline="0">
                  <a:latin typeface="+mn-lt"/>
                </a:defRPr>
              </a:lvl7pPr>
              <a:lvl8pPr marL="743871" indent="-129144" defTabSz="888257" fontAlgn="base">
                <a:spcBef>
                  <a:spcPct val="0"/>
                </a:spcBef>
                <a:spcAft>
                  <a:spcPct val="0"/>
                </a:spcAft>
                <a:buClr>
                  <a:schemeClr val="tx2"/>
                </a:buClr>
                <a:buSzPct val="89000"/>
                <a:buFont typeface="Arial" charset="0"/>
                <a:buChar char="-"/>
                <a:defRPr baseline="0">
                  <a:latin typeface="+mn-lt"/>
                </a:defRPr>
              </a:lvl8pPr>
              <a:lvl9pPr marL="743871" indent="-129144" defTabSz="888257" fontAlgn="base">
                <a:spcBef>
                  <a:spcPct val="0"/>
                </a:spcBef>
                <a:spcAft>
                  <a:spcPct val="0"/>
                </a:spcAft>
                <a:buClr>
                  <a:schemeClr val="tx2"/>
                </a:buClr>
                <a:buSzPct val="89000"/>
                <a:buFont typeface="Arial" charset="0"/>
                <a:buChar char="-"/>
                <a:defRPr baseline="0">
                  <a:latin typeface="+mn-lt"/>
                </a:defRPr>
              </a:lvl9pPr>
            </a:lstStyle>
            <a:p>
              <a:pPr>
                <a:buClr>
                  <a:srgbClr val="004B8D"/>
                </a:buClr>
              </a:pPr>
              <a:r>
                <a:rPr lang="en-US" sz="1000" dirty="0">
                  <a:solidFill>
                    <a:prstClr val="black"/>
                  </a:solidFill>
                </a:rPr>
                <a:t>Low vulnerability</a:t>
              </a:r>
            </a:p>
          </p:txBody>
        </p:sp>
        <p:sp>
          <p:nvSpPr>
            <p:cNvPr id="9" name="Rectangle 8"/>
            <p:cNvSpPr/>
            <p:nvPr/>
          </p:nvSpPr>
          <p:spPr>
            <a:xfrm>
              <a:off x="197826" y="2298823"/>
              <a:ext cx="198781" cy="185737"/>
            </a:xfrm>
            <a:prstGeom prst="rect">
              <a:avLst/>
            </a:prstGeom>
            <a:solidFill>
              <a:srgbClr val="EB9CC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100" dirty="0">
                <a:solidFill>
                  <a:prstClr val="black"/>
                </a:solidFill>
              </a:endParaRPr>
            </a:p>
          </p:txBody>
        </p:sp>
        <p:sp>
          <p:nvSpPr>
            <p:cNvPr id="30" name="Rectangle 6"/>
            <p:cNvSpPr txBox="1">
              <a:spLocks/>
            </p:cNvSpPr>
            <p:nvPr/>
          </p:nvSpPr>
          <p:spPr>
            <a:xfrm>
              <a:off x="461109" y="2833801"/>
              <a:ext cx="1380186" cy="1508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88257" eaLnBrk="1" hangingPunct="1">
                <a:buClr>
                  <a:schemeClr val="tx2"/>
                </a:buClr>
                <a:defRPr baseline="0">
                  <a:latin typeface="+mn-lt"/>
                </a:defRPr>
              </a:lvl1pPr>
              <a:lvl2pPr marL="192142" lvl="1" indent="-190569" defTabSz="888257" eaLnBrk="1" hangingPunct="1">
                <a:buClr>
                  <a:schemeClr val="tx2"/>
                </a:buClr>
                <a:buSzPct val="125000"/>
                <a:buFont typeface="Arial" charset="0"/>
                <a:buChar char="▪"/>
                <a:defRPr baseline="0">
                  <a:latin typeface="+mn-lt"/>
                </a:defRPr>
              </a:lvl2pPr>
              <a:lvl3pPr marL="453535" lvl="2" indent="-259865" defTabSz="888257" eaLnBrk="1" hangingPunct="1">
                <a:buClr>
                  <a:schemeClr val="tx2"/>
                </a:buClr>
                <a:buSzPct val="120000"/>
                <a:buFont typeface="Arial" charset="0"/>
                <a:buChar char="–"/>
                <a:defRPr baseline="0">
                  <a:latin typeface="+mn-lt"/>
                </a:defRPr>
              </a:lvl3pPr>
              <a:lvl4pPr marL="609498" lvl="3" indent="-154350" defTabSz="888257" eaLnBrk="1" hangingPunct="1">
                <a:buClr>
                  <a:schemeClr val="tx2"/>
                </a:buClr>
                <a:buSzPct val="120000"/>
                <a:buFont typeface="Arial" charset="0"/>
                <a:buChar char="▫"/>
                <a:defRPr baseline="0">
                  <a:latin typeface="+mn-lt"/>
                </a:defRPr>
              </a:lvl4pPr>
              <a:lvl5pPr marL="743871" lvl="4" indent="-129144" defTabSz="888257" eaLnBrk="1" hangingPunct="1">
                <a:buClr>
                  <a:schemeClr val="tx2"/>
                </a:buClr>
                <a:buSzPct val="89000"/>
                <a:buFont typeface="Arial" charset="0"/>
                <a:buChar char="-"/>
                <a:defRPr baseline="0">
                  <a:latin typeface="+mn-lt"/>
                </a:defRPr>
              </a:lvl5pPr>
              <a:lvl6pPr marL="743871" indent="-129144" defTabSz="888257" fontAlgn="base">
                <a:spcBef>
                  <a:spcPct val="0"/>
                </a:spcBef>
                <a:spcAft>
                  <a:spcPct val="0"/>
                </a:spcAft>
                <a:buClr>
                  <a:schemeClr val="tx2"/>
                </a:buClr>
                <a:buSzPct val="89000"/>
                <a:buFont typeface="Arial" charset="0"/>
                <a:buChar char="-"/>
                <a:defRPr baseline="0">
                  <a:latin typeface="+mn-lt"/>
                </a:defRPr>
              </a:lvl6pPr>
              <a:lvl7pPr marL="743871" indent="-129144" defTabSz="888257" fontAlgn="base">
                <a:spcBef>
                  <a:spcPct val="0"/>
                </a:spcBef>
                <a:spcAft>
                  <a:spcPct val="0"/>
                </a:spcAft>
                <a:buClr>
                  <a:schemeClr val="tx2"/>
                </a:buClr>
                <a:buSzPct val="89000"/>
                <a:buFont typeface="Arial" charset="0"/>
                <a:buChar char="-"/>
                <a:defRPr baseline="0">
                  <a:latin typeface="+mn-lt"/>
                </a:defRPr>
              </a:lvl7pPr>
              <a:lvl8pPr marL="743871" indent="-129144" defTabSz="888257" fontAlgn="base">
                <a:spcBef>
                  <a:spcPct val="0"/>
                </a:spcBef>
                <a:spcAft>
                  <a:spcPct val="0"/>
                </a:spcAft>
                <a:buClr>
                  <a:schemeClr val="tx2"/>
                </a:buClr>
                <a:buSzPct val="89000"/>
                <a:buFont typeface="Arial" charset="0"/>
                <a:buChar char="-"/>
                <a:defRPr baseline="0">
                  <a:latin typeface="+mn-lt"/>
                </a:defRPr>
              </a:lvl8pPr>
              <a:lvl9pPr marL="743871" indent="-129144" defTabSz="888257" fontAlgn="base">
                <a:spcBef>
                  <a:spcPct val="0"/>
                </a:spcBef>
                <a:spcAft>
                  <a:spcPct val="0"/>
                </a:spcAft>
                <a:buClr>
                  <a:schemeClr val="tx2"/>
                </a:buClr>
                <a:buSzPct val="89000"/>
                <a:buFont typeface="Arial" charset="0"/>
                <a:buChar char="-"/>
                <a:defRPr baseline="0">
                  <a:latin typeface="+mn-lt"/>
                </a:defRPr>
              </a:lvl9pPr>
            </a:lstStyle>
            <a:p>
              <a:pPr>
                <a:buClr>
                  <a:srgbClr val="004B8D"/>
                </a:buClr>
              </a:pPr>
              <a:r>
                <a:rPr lang="en-US" sz="1000" dirty="0">
                  <a:solidFill>
                    <a:prstClr val="black"/>
                  </a:solidFill>
                </a:rPr>
                <a:t>Moderate vulnerability</a:t>
              </a:r>
            </a:p>
          </p:txBody>
        </p:sp>
        <p:sp>
          <p:nvSpPr>
            <p:cNvPr id="41" name="Rectangle 40"/>
            <p:cNvSpPr/>
            <p:nvPr/>
          </p:nvSpPr>
          <p:spPr>
            <a:xfrm>
              <a:off x="197826" y="2825571"/>
              <a:ext cx="198781" cy="185737"/>
            </a:xfrm>
            <a:prstGeom prst="rect">
              <a:avLst/>
            </a:prstGeom>
            <a:solidFill>
              <a:srgbClr val="985AA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100" dirty="0">
                <a:solidFill>
                  <a:prstClr val="black"/>
                </a:solidFill>
              </a:endParaRPr>
            </a:p>
          </p:txBody>
        </p:sp>
        <p:sp>
          <p:nvSpPr>
            <p:cNvPr id="31" name="Rectangle 6"/>
            <p:cNvSpPr txBox="1">
              <a:spLocks/>
            </p:cNvSpPr>
            <p:nvPr/>
          </p:nvSpPr>
          <p:spPr>
            <a:xfrm>
              <a:off x="461109" y="3360550"/>
              <a:ext cx="1380186" cy="1508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88257" eaLnBrk="1" hangingPunct="1">
                <a:buClr>
                  <a:schemeClr val="tx2"/>
                </a:buClr>
                <a:defRPr baseline="0">
                  <a:latin typeface="+mn-lt"/>
                </a:defRPr>
              </a:lvl1pPr>
              <a:lvl2pPr marL="192142" lvl="1" indent="-190569" defTabSz="888257" eaLnBrk="1" hangingPunct="1">
                <a:buClr>
                  <a:schemeClr val="tx2"/>
                </a:buClr>
                <a:buSzPct val="125000"/>
                <a:buFont typeface="Arial" charset="0"/>
                <a:buChar char="▪"/>
                <a:defRPr baseline="0">
                  <a:latin typeface="+mn-lt"/>
                </a:defRPr>
              </a:lvl2pPr>
              <a:lvl3pPr marL="453535" lvl="2" indent="-259865" defTabSz="888257" eaLnBrk="1" hangingPunct="1">
                <a:buClr>
                  <a:schemeClr val="tx2"/>
                </a:buClr>
                <a:buSzPct val="120000"/>
                <a:buFont typeface="Arial" charset="0"/>
                <a:buChar char="–"/>
                <a:defRPr baseline="0">
                  <a:latin typeface="+mn-lt"/>
                </a:defRPr>
              </a:lvl3pPr>
              <a:lvl4pPr marL="609498" lvl="3" indent="-154350" defTabSz="888257" eaLnBrk="1" hangingPunct="1">
                <a:buClr>
                  <a:schemeClr val="tx2"/>
                </a:buClr>
                <a:buSzPct val="120000"/>
                <a:buFont typeface="Arial" charset="0"/>
                <a:buChar char="▫"/>
                <a:defRPr baseline="0">
                  <a:latin typeface="+mn-lt"/>
                </a:defRPr>
              </a:lvl4pPr>
              <a:lvl5pPr marL="743871" lvl="4" indent="-129144" defTabSz="888257" eaLnBrk="1" hangingPunct="1">
                <a:buClr>
                  <a:schemeClr val="tx2"/>
                </a:buClr>
                <a:buSzPct val="89000"/>
                <a:buFont typeface="Arial" charset="0"/>
                <a:buChar char="-"/>
                <a:defRPr baseline="0">
                  <a:latin typeface="+mn-lt"/>
                </a:defRPr>
              </a:lvl5pPr>
              <a:lvl6pPr marL="743871" indent="-129144" defTabSz="888257" fontAlgn="base">
                <a:spcBef>
                  <a:spcPct val="0"/>
                </a:spcBef>
                <a:spcAft>
                  <a:spcPct val="0"/>
                </a:spcAft>
                <a:buClr>
                  <a:schemeClr val="tx2"/>
                </a:buClr>
                <a:buSzPct val="89000"/>
                <a:buFont typeface="Arial" charset="0"/>
                <a:buChar char="-"/>
                <a:defRPr baseline="0">
                  <a:latin typeface="+mn-lt"/>
                </a:defRPr>
              </a:lvl6pPr>
              <a:lvl7pPr marL="743871" indent="-129144" defTabSz="888257" fontAlgn="base">
                <a:spcBef>
                  <a:spcPct val="0"/>
                </a:spcBef>
                <a:spcAft>
                  <a:spcPct val="0"/>
                </a:spcAft>
                <a:buClr>
                  <a:schemeClr val="tx2"/>
                </a:buClr>
                <a:buSzPct val="89000"/>
                <a:buFont typeface="Arial" charset="0"/>
                <a:buChar char="-"/>
                <a:defRPr baseline="0">
                  <a:latin typeface="+mn-lt"/>
                </a:defRPr>
              </a:lvl7pPr>
              <a:lvl8pPr marL="743871" indent="-129144" defTabSz="888257" fontAlgn="base">
                <a:spcBef>
                  <a:spcPct val="0"/>
                </a:spcBef>
                <a:spcAft>
                  <a:spcPct val="0"/>
                </a:spcAft>
                <a:buClr>
                  <a:schemeClr val="tx2"/>
                </a:buClr>
                <a:buSzPct val="89000"/>
                <a:buFont typeface="Arial" charset="0"/>
                <a:buChar char="-"/>
                <a:defRPr baseline="0">
                  <a:latin typeface="+mn-lt"/>
                </a:defRPr>
              </a:lvl8pPr>
              <a:lvl9pPr marL="743871" indent="-129144" defTabSz="888257" fontAlgn="base">
                <a:spcBef>
                  <a:spcPct val="0"/>
                </a:spcBef>
                <a:spcAft>
                  <a:spcPct val="0"/>
                </a:spcAft>
                <a:buClr>
                  <a:schemeClr val="tx2"/>
                </a:buClr>
                <a:buSzPct val="89000"/>
                <a:buFont typeface="Arial" charset="0"/>
                <a:buChar char="-"/>
                <a:defRPr baseline="0">
                  <a:latin typeface="+mn-lt"/>
                </a:defRPr>
              </a:lvl9pPr>
            </a:lstStyle>
            <a:p>
              <a:pPr>
                <a:buClr>
                  <a:srgbClr val="004B8D"/>
                </a:buClr>
              </a:pPr>
              <a:r>
                <a:rPr lang="en-US" sz="1000" dirty="0">
                  <a:solidFill>
                    <a:prstClr val="black"/>
                  </a:solidFill>
                </a:rPr>
                <a:t>High vulnerability</a:t>
              </a:r>
            </a:p>
          </p:txBody>
        </p:sp>
        <p:sp>
          <p:nvSpPr>
            <p:cNvPr id="43" name="Rectangle 42"/>
            <p:cNvSpPr/>
            <p:nvPr/>
          </p:nvSpPr>
          <p:spPr>
            <a:xfrm>
              <a:off x="197826" y="3352320"/>
              <a:ext cx="198781" cy="185737"/>
            </a:xfrm>
            <a:prstGeom prst="rect">
              <a:avLst/>
            </a:prstGeom>
            <a:solidFill>
              <a:srgbClr val="64439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100" dirty="0">
                <a:solidFill>
                  <a:prstClr val="black"/>
                </a:solidFill>
              </a:endParaRPr>
            </a:p>
          </p:txBody>
        </p:sp>
        <p:sp>
          <p:nvSpPr>
            <p:cNvPr id="40" name="Rectangle 39"/>
            <p:cNvSpPr/>
            <p:nvPr/>
          </p:nvSpPr>
          <p:spPr>
            <a:xfrm>
              <a:off x="197826" y="2562197"/>
              <a:ext cx="198781" cy="185737"/>
            </a:xfrm>
            <a:prstGeom prst="rect">
              <a:avLst/>
            </a:prstGeom>
            <a:solidFill>
              <a:srgbClr val="BD5CA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100" dirty="0">
                <a:solidFill>
                  <a:prstClr val="black"/>
                </a:solidFill>
              </a:endParaRPr>
            </a:p>
          </p:txBody>
        </p:sp>
        <p:sp>
          <p:nvSpPr>
            <p:cNvPr id="44" name="Rectangle 6"/>
            <p:cNvSpPr txBox="1">
              <a:spLocks/>
            </p:cNvSpPr>
            <p:nvPr/>
          </p:nvSpPr>
          <p:spPr>
            <a:xfrm>
              <a:off x="461109" y="2570427"/>
              <a:ext cx="1739166" cy="1508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88257" eaLnBrk="1" hangingPunct="1">
                <a:buClr>
                  <a:schemeClr val="tx2"/>
                </a:buClr>
                <a:defRPr baseline="0">
                  <a:latin typeface="+mn-lt"/>
                </a:defRPr>
              </a:lvl1pPr>
              <a:lvl2pPr marL="192142" lvl="1" indent="-190569" defTabSz="888257" eaLnBrk="1" hangingPunct="1">
                <a:buClr>
                  <a:schemeClr val="tx2"/>
                </a:buClr>
                <a:buSzPct val="125000"/>
                <a:buFont typeface="Arial" charset="0"/>
                <a:buChar char="▪"/>
                <a:defRPr baseline="0">
                  <a:latin typeface="+mn-lt"/>
                </a:defRPr>
              </a:lvl2pPr>
              <a:lvl3pPr marL="453535" lvl="2" indent="-259865" defTabSz="888257" eaLnBrk="1" hangingPunct="1">
                <a:buClr>
                  <a:schemeClr val="tx2"/>
                </a:buClr>
                <a:buSzPct val="120000"/>
                <a:buFont typeface="Arial" charset="0"/>
                <a:buChar char="–"/>
                <a:defRPr baseline="0">
                  <a:latin typeface="+mn-lt"/>
                </a:defRPr>
              </a:lvl3pPr>
              <a:lvl4pPr marL="609498" lvl="3" indent="-154350" defTabSz="888257" eaLnBrk="1" hangingPunct="1">
                <a:buClr>
                  <a:schemeClr val="tx2"/>
                </a:buClr>
                <a:buSzPct val="120000"/>
                <a:buFont typeface="Arial" charset="0"/>
                <a:buChar char="▫"/>
                <a:defRPr baseline="0">
                  <a:latin typeface="+mn-lt"/>
                </a:defRPr>
              </a:lvl4pPr>
              <a:lvl5pPr marL="743871" lvl="4" indent="-129144" defTabSz="888257" eaLnBrk="1" hangingPunct="1">
                <a:buClr>
                  <a:schemeClr val="tx2"/>
                </a:buClr>
                <a:buSzPct val="89000"/>
                <a:buFont typeface="Arial" charset="0"/>
                <a:buChar char="-"/>
                <a:defRPr baseline="0">
                  <a:latin typeface="+mn-lt"/>
                </a:defRPr>
              </a:lvl5pPr>
              <a:lvl6pPr marL="743871" indent="-129144" defTabSz="888257" fontAlgn="base">
                <a:spcBef>
                  <a:spcPct val="0"/>
                </a:spcBef>
                <a:spcAft>
                  <a:spcPct val="0"/>
                </a:spcAft>
                <a:buClr>
                  <a:schemeClr val="tx2"/>
                </a:buClr>
                <a:buSzPct val="89000"/>
                <a:buFont typeface="Arial" charset="0"/>
                <a:buChar char="-"/>
                <a:defRPr baseline="0">
                  <a:latin typeface="+mn-lt"/>
                </a:defRPr>
              </a:lvl6pPr>
              <a:lvl7pPr marL="743871" indent="-129144" defTabSz="888257" fontAlgn="base">
                <a:spcBef>
                  <a:spcPct val="0"/>
                </a:spcBef>
                <a:spcAft>
                  <a:spcPct val="0"/>
                </a:spcAft>
                <a:buClr>
                  <a:schemeClr val="tx2"/>
                </a:buClr>
                <a:buSzPct val="89000"/>
                <a:buFont typeface="Arial" charset="0"/>
                <a:buChar char="-"/>
                <a:defRPr baseline="0">
                  <a:latin typeface="+mn-lt"/>
                </a:defRPr>
              </a:lvl7pPr>
              <a:lvl8pPr marL="743871" indent="-129144" defTabSz="888257" fontAlgn="base">
                <a:spcBef>
                  <a:spcPct val="0"/>
                </a:spcBef>
                <a:spcAft>
                  <a:spcPct val="0"/>
                </a:spcAft>
                <a:buClr>
                  <a:schemeClr val="tx2"/>
                </a:buClr>
                <a:buSzPct val="89000"/>
                <a:buFont typeface="Arial" charset="0"/>
                <a:buChar char="-"/>
                <a:defRPr baseline="0">
                  <a:latin typeface="+mn-lt"/>
                </a:defRPr>
              </a:lvl8pPr>
              <a:lvl9pPr marL="743871" indent="-129144" defTabSz="888257" fontAlgn="base">
                <a:spcBef>
                  <a:spcPct val="0"/>
                </a:spcBef>
                <a:spcAft>
                  <a:spcPct val="0"/>
                </a:spcAft>
                <a:buClr>
                  <a:schemeClr val="tx2"/>
                </a:buClr>
                <a:buSzPct val="89000"/>
                <a:buFont typeface="Arial" charset="0"/>
                <a:buChar char="-"/>
                <a:defRPr baseline="0">
                  <a:latin typeface="+mn-lt"/>
                </a:defRPr>
              </a:lvl9pPr>
            </a:lstStyle>
            <a:p>
              <a:pPr>
                <a:buClr>
                  <a:srgbClr val="004B8D"/>
                </a:buClr>
              </a:pPr>
              <a:r>
                <a:rPr lang="en-US" sz="1000" dirty="0">
                  <a:solidFill>
                    <a:prstClr val="black"/>
                  </a:solidFill>
                </a:rPr>
                <a:t>Low-moderate vulnerability</a:t>
              </a:r>
            </a:p>
          </p:txBody>
        </p:sp>
        <p:sp>
          <p:nvSpPr>
            <p:cNvPr id="42" name="Rectangle 41"/>
            <p:cNvSpPr/>
            <p:nvPr/>
          </p:nvSpPr>
          <p:spPr>
            <a:xfrm>
              <a:off x="197826" y="3088945"/>
              <a:ext cx="198781" cy="185737"/>
            </a:xfrm>
            <a:prstGeom prst="rect">
              <a:avLst/>
            </a:prstGeom>
            <a:solidFill>
              <a:srgbClr val="794B9E"/>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100" dirty="0">
                <a:solidFill>
                  <a:prstClr val="black"/>
                </a:solidFill>
              </a:endParaRPr>
            </a:p>
          </p:txBody>
        </p:sp>
        <p:sp>
          <p:nvSpPr>
            <p:cNvPr id="45" name="Rectangle 6"/>
            <p:cNvSpPr txBox="1">
              <a:spLocks/>
            </p:cNvSpPr>
            <p:nvPr/>
          </p:nvSpPr>
          <p:spPr>
            <a:xfrm>
              <a:off x="461109" y="3097175"/>
              <a:ext cx="1739166" cy="1508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88257" eaLnBrk="1" hangingPunct="1">
                <a:buClr>
                  <a:schemeClr val="tx2"/>
                </a:buClr>
                <a:defRPr baseline="0">
                  <a:latin typeface="+mn-lt"/>
                </a:defRPr>
              </a:lvl1pPr>
              <a:lvl2pPr marL="192142" lvl="1" indent="-190569" defTabSz="888257" eaLnBrk="1" hangingPunct="1">
                <a:buClr>
                  <a:schemeClr val="tx2"/>
                </a:buClr>
                <a:buSzPct val="125000"/>
                <a:buFont typeface="Arial" charset="0"/>
                <a:buChar char="▪"/>
                <a:defRPr baseline="0">
                  <a:latin typeface="+mn-lt"/>
                </a:defRPr>
              </a:lvl2pPr>
              <a:lvl3pPr marL="453535" lvl="2" indent="-259865" defTabSz="888257" eaLnBrk="1" hangingPunct="1">
                <a:buClr>
                  <a:schemeClr val="tx2"/>
                </a:buClr>
                <a:buSzPct val="120000"/>
                <a:buFont typeface="Arial" charset="0"/>
                <a:buChar char="–"/>
                <a:defRPr baseline="0">
                  <a:latin typeface="+mn-lt"/>
                </a:defRPr>
              </a:lvl3pPr>
              <a:lvl4pPr marL="609498" lvl="3" indent="-154350" defTabSz="888257" eaLnBrk="1" hangingPunct="1">
                <a:buClr>
                  <a:schemeClr val="tx2"/>
                </a:buClr>
                <a:buSzPct val="120000"/>
                <a:buFont typeface="Arial" charset="0"/>
                <a:buChar char="▫"/>
                <a:defRPr baseline="0">
                  <a:latin typeface="+mn-lt"/>
                </a:defRPr>
              </a:lvl4pPr>
              <a:lvl5pPr marL="743871" lvl="4" indent="-129144" defTabSz="888257" eaLnBrk="1" hangingPunct="1">
                <a:buClr>
                  <a:schemeClr val="tx2"/>
                </a:buClr>
                <a:buSzPct val="89000"/>
                <a:buFont typeface="Arial" charset="0"/>
                <a:buChar char="-"/>
                <a:defRPr baseline="0">
                  <a:latin typeface="+mn-lt"/>
                </a:defRPr>
              </a:lvl5pPr>
              <a:lvl6pPr marL="743871" indent="-129144" defTabSz="888257" fontAlgn="base">
                <a:spcBef>
                  <a:spcPct val="0"/>
                </a:spcBef>
                <a:spcAft>
                  <a:spcPct val="0"/>
                </a:spcAft>
                <a:buClr>
                  <a:schemeClr val="tx2"/>
                </a:buClr>
                <a:buSzPct val="89000"/>
                <a:buFont typeface="Arial" charset="0"/>
                <a:buChar char="-"/>
                <a:defRPr baseline="0">
                  <a:latin typeface="+mn-lt"/>
                </a:defRPr>
              </a:lvl6pPr>
              <a:lvl7pPr marL="743871" indent="-129144" defTabSz="888257" fontAlgn="base">
                <a:spcBef>
                  <a:spcPct val="0"/>
                </a:spcBef>
                <a:spcAft>
                  <a:spcPct val="0"/>
                </a:spcAft>
                <a:buClr>
                  <a:schemeClr val="tx2"/>
                </a:buClr>
                <a:buSzPct val="89000"/>
                <a:buFont typeface="Arial" charset="0"/>
                <a:buChar char="-"/>
                <a:defRPr baseline="0">
                  <a:latin typeface="+mn-lt"/>
                </a:defRPr>
              </a:lvl7pPr>
              <a:lvl8pPr marL="743871" indent="-129144" defTabSz="888257" fontAlgn="base">
                <a:spcBef>
                  <a:spcPct val="0"/>
                </a:spcBef>
                <a:spcAft>
                  <a:spcPct val="0"/>
                </a:spcAft>
                <a:buClr>
                  <a:schemeClr val="tx2"/>
                </a:buClr>
                <a:buSzPct val="89000"/>
                <a:buFont typeface="Arial" charset="0"/>
                <a:buChar char="-"/>
                <a:defRPr baseline="0">
                  <a:latin typeface="+mn-lt"/>
                </a:defRPr>
              </a:lvl8pPr>
              <a:lvl9pPr marL="743871" indent="-129144" defTabSz="888257" fontAlgn="base">
                <a:spcBef>
                  <a:spcPct val="0"/>
                </a:spcBef>
                <a:spcAft>
                  <a:spcPct val="0"/>
                </a:spcAft>
                <a:buClr>
                  <a:schemeClr val="tx2"/>
                </a:buClr>
                <a:buSzPct val="89000"/>
                <a:buFont typeface="Arial" charset="0"/>
                <a:buChar char="-"/>
                <a:defRPr baseline="0">
                  <a:latin typeface="+mn-lt"/>
                </a:defRPr>
              </a:lvl9pPr>
            </a:lstStyle>
            <a:p>
              <a:pPr>
                <a:buClr>
                  <a:srgbClr val="004B8D"/>
                </a:buClr>
              </a:pPr>
              <a:r>
                <a:rPr lang="en-US" sz="1000" dirty="0">
                  <a:solidFill>
                    <a:prstClr val="black"/>
                  </a:solidFill>
                </a:rPr>
                <a:t>Moderate-high vulnerability</a:t>
              </a:r>
            </a:p>
          </p:txBody>
        </p:sp>
      </p:grpSp>
      <p:sp>
        <p:nvSpPr>
          <p:cNvPr id="29" name="Rectangle 28"/>
          <p:cNvSpPr>
            <a:spLocks/>
          </p:cNvSpPr>
          <p:nvPr/>
        </p:nvSpPr>
        <p:spPr bwMode="gray">
          <a:xfrm>
            <a:off x="522738" y="1600200"/>
            <a:ext cx="5072564" cy="43088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defTabSz="457200"/>
            <a:r>
              <a:rPr lang="en-US" sz="1400" b="1" dirty="0">
                <a:solidFill>
                  <a:prstClr val="black"/>
                </a:solidFill>
              </a:rPr>
              <a:t>Heat Vulnerability Index (HVI) for </a:t>
            </a:r>
          </a:p>
          <a:p>
            <a:pPr defTabSz="457200"/>
            <a:r>
              <a:rPr lang="en-US" sz="1400" b="1" dirty="0">
                <a:solidFill>
                  <a:prstClr val="black"/>
                </a:solidFill>
              </a:rPr>
              <a:t>New York City Community Districts</a:t>
            </a:r>
          </a:p>
        </p:txBody>
      </p:sp>
      <p:sp>
        <p:nvSpPr>
          <p:cNvPr id="19" name="Title 1"/>
          <p:cNvSpPr txBox="1">
            <a:spLocks/>
          </p:cNvSpPr>
          <p:nvPr/>
        </p:nvSpPr>
        <p:spPr bwMode="gray">
          <a:xfrm>
            <a:off x="457199" y="228600"/>
            <a:ext cx="792480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defRPr sz="2200" b="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r>
              <a:rPr lang="en-US" sz="3600" b="1" dirty="0" smtClean="0">
                <a:solidFill>
                  <a:srgbClr val="004B8D"/>
                </a:solidFill>
                <a:cs typeface="Arial" pitchFamily="34" charset="0"/>
              </a:rPr>
              <a:t>Climate Change/Extreme Heat Threat</a:t>
            </a:r>
          </a:p>
          <a:p>
            <a:r>
              <a:rPr lang="en-US" sz="1800" dirty="0" smtClean="0">
                <a:solidFill>
                  <a:prstClr val="black"/>
                </a:solidFill>
              </a:rPr>
              <a:t>Heat kills more New Yorkers than any other extreme weather event, with certain neighborhoods at higher risk.</a:t>
            </a:r>
            <a:endParaRPr lang="en-US" sz="1800" dirty="0">
              <a:solidFill>
                <a:prstClr val="black"/>
              </a:solidFill>
            </a:endParaRPr>
          </a:p>
        </p:txBody>
      </p:sp>
      <p:graphicFrame>
        <p:nvGraphicFramePr>
          <p:cNvPr id="20" name="Table 19"/>
          <p:cNvGraphicFramePr>
            <a:graphicFrameLocks noGrp="1"/>
          </p:cNvGraphicFramePr>
          <p:nvPr>
            <p:extLst>
              <p:ext uri="{D42A27DB-BD31-4B8C-83A1-F6EECF244321}">
                <p14:modId xmlns:p14="http://schemas.microsoft.com/office/powerpoint/2010/main" val="1977769708"/>
              </p:ext>
            </p:extLst>
          </p:nvPr>
        </p:nvGraphicFramePr>
        <p:xfrm>
          <a:off x="5752519" y="1600201"/>
          <a:ext cx="3222148" cy="2230446"/>
        </p:xfrm>
        <a:graphic>
          <a:graphicData uri="http://schemas.openxmlformats.org/drawingml/2006/table">
            <a:tbl>
              <a:tblPr firstRow="1" bandRow="1">
                <a:tableStyleId>{10A1B5D5-9B99-4C35-A422-299274C87663}</a:tableStyleId>
              </a:tblPr>
              <a:tblGrid>
                <a:gridCol w="572081"/>
                <a:gridCol w="2650067"/>
              </a:tblGrid>
              <a:tr h="150155">
                <a:tc gridSpan="2">
                  <a:txBody>
                    <a:bodyPr/>
                    <a:lstStyle/>
                    <a:p>
                      <a:pPr algn="ctr"/>
                      <a:r>
                        <a:rPr lang="en-US" sz="1200" dirty="0" smtClean="0">
                          <a:latin typeface="+mn-lt"/>
                        </a:rPr>
                        <a:t>Top Tier Heat Vulnerable Neighborhoods</a:t>
                      </a:r>
                      <a:endParaRPr lang="en-US" sz="1200" b="1" baseline="30000" dirty="0">
                        <a:solidFill>
                          <a:schemeClr val="bg1"/>
                        </a:solidFill>
                        <a:latin typeface="+mn-lt"/>
                        <a:cs typeface="Arial" pitchFamily="34" charset="0"/>
                      </a:endParaRPr>
                    </a:p>
                  </a:txBody>
                  <a:tcPr marL="93765" marR="93765" marT="46882" marB="46882"/>
                </a:tc>
                <a:tc hMerge="1">
                  <a:txBody>
                    <a:bodyPr/>
                    <a:lstStyle/>
                    <a:p>
                      <a:pPr algn="ctr"/>
                      <a:endParaRPr lang="en-US" sz="1200" b="1" baseline="30000" dirty="0">
                        <a:solidFill>
                          <a:schemeClr val="bg1"/>
                        </a:solidFill>
                        <a:latin typeface="+mn-lt"/>
                        <a:cs typeface="Arial" pitchFamily="34" charset="0"/>
                      </a:endParaRPr>
                    </a:p>
                  </a:txBody>
                  <a:tcPr marL="93765" marR="93765" marT="46882" marB="46882"/>
                </a:tc>
              </a:tr>
              <a:tr h="146091">
                <a:tc>
                  <a:txBody>
                    <a:bodyPr/>
                    <a:lstStyle/>
                    <a:p>
                      <a:pPr algn="r" fontAlgn="ctr"/>
                      <a:r>
                        <a:rPr lang="en-US" sz="1000" b="0" i="0" u="none" strike="noStrike" dirty="0" smtClean="0">
                          <a:solidFill>
                            <a:srgbClr val="000000"/>
                          </a:solidFill>
                          <a:effectLst/>
                          <a:latin typeface="Arial"/>
                        </a:rPr>
                        <a:t>CD 316</a:t>
                      </a:r>
                      <a:endParaRPr lang="en-US" sz="1000" b="0" i="0" u="none" strike="noStrike" dirty="0">
                        <a:solidFill>
                          <a:srgbClr val="000000"/>
                        </a:solidFill>
                        <a:effectLst/>
                        <a:latin typeface="Arial"/>
                      </a:endParaRPr>
                    </a:p>
                  </a:txBody>
                  <a:tcPr marL="9525" marR="9525" marT="9525" marB="0" anchor="ctr"/>
                </a:tc>
                <a:tc>
                  <a:txBody>
                    <a:bodyPr/>
                    <a:lstStyle/>
                    <a:p>
                      <a:pPr algn="l" fontAlgn="ctr"/>
                      <a:r>
                        <a:rPr lang="en-US" sz="1000" b="0" i="0" u="none" strike="noStrike" dirty="0" smtClean="0">
                          <a:solidFill>
                            <a:srgbClr val="000000"/>
                          </a:solidFill>
                          <a:effectLst/>
                          <a:latin typeface="Arial"/>
                        </a:rPr>
                        <a:t> Brownsville</a:t>
                      </a:r>
                      <a:r>
                        <a:rPr lang="en-US" sz="1000" b="0" i="0" u="none" strike="noStrike" dirty="0">
                          <a:solidFill>
                            <a:srgbClr val="000000"/>
                          </a:solidFill>
                          <a:effectLst/>
                          <a:latin typeface="Arial"/>
                        </a:rPr>
                        <a:t>, Ocean Hill</a:t>
                      </a:r>
                    </a:p>
                  </a:txBody>
                  <a:tcPr marL="9525" marR="9525" marT="9525" marB="0" anchor="ctr"/>
                </a:tc>
              </a:tr>
              <a:tr h="208877">
                <a:tc>
                  <a:txBody>
                    <a:bodyPr/>
                    <a:lstStyle/>
                    <a:p>
                      <a:pPr algn="r" fontAlgn="ctr"/>
                      <a:r>
                        <a:rPr lang="en-US" sz="1000" b="0" i="0" u="none" strike="noStrike" dirty="0" smtClean="0">
                          <a:solidFill>
                            <a:srgbClr val="000000"/>
                          </a:solidFill>
                          <a:effectLst/>
                          <a:latin typeface="Arial"/>
                        </a:rPr>
                        <a:t>CD 203</a:t>
                      </a:r>
                      <a:endParaRPr lang="en-US" sz="1000" b="0" i="0" u="none" strike="noStrike" dirty="0">
                        <a:solidFill>
                          <a:srgbClr val="000000"/>
                        </a:solidFill>
                        <a:effectLst/>
                        <a:latin typeface="Arial"/>
                      </a:endParaRPr>
                    </a:p>
                  </a:txBody>
                  <a:tcPr marL="9525" marR="9525" marT="9525" marB="0" anchor="ctr"/>
                </a:tc>
                <a:tc>
                  <a:txBody>
                    <a:bodyPr/>
                    <a:lstStyle/>
                    <a:p>
                      <a:pPr algn="l" fontAlgn="ctr"/>
                      <a:r>
                        <a:rPr lang="en-US" sz="1000" b="0" i="0" u="none" strike="noStrike" dirty="0" smtClean="0">
                          <a:solidFill>
                            <a:srgbClr val="000000"/>
                          </a:solidFill>
                          <a:effectLst/>
                          <a:latin typeface="Arial"/>
                        </a:rPr>
                        <a:t> </a:t>
                      </a:r>
                      <a:r>
                        <a:rPr lang="en-US" sz="1000" b="0" i="0" u="none" strike="noStrike" dirty="0" err="1" smtClean="0">
                          <a:solidFill>
                            <a:srgbClr val="000000"/>
                          </a:solidFill>
                          <a:effectLst/>
                          <a:latin typeface="Arial"/>
                        </a:rPr>
                        <a:t>Morrisania</a:t>
                      </a:r>
                      <a:r>
                        <a:rPr lang="en-US" sz="1000" b="0" i="0" u="none" strike="noStrike" dirty="0">
                          <a:solidFill>
                            <a:srgbClr val="000000"/>
                          </a:solidFill>
                          <a:effectLst/>
                          <a:latin typeface="Arial"/>
                        </a:rPr>
                        <a:t>, Crotona Park East</a:t>
                      </a:r>
                    </a:p>
                  </a:txBody>
                  <a:tcPr marL="9525" marR="9525" marT="9525" marB="0" anchor="ctr"/>
                </a:tc>
              </a:tr>
              <a:tr h="197875">
                <a:tc>
                  <a:txBody>
                    <a:bodyPr/>
                    <a:lstStyle/>
                    <a:p>
                      <a:pPr algn="r" fontAlgn="ctr"/>
                      <a:r>
                        <a:rPr lang="en-US" sz="1000" b="0" i="0" u="none" strike="noStrike" dirty="0" smtClean="0">
                          <a:solidFill>
                            <a:srgbClr val="000000"/>
                          </a:solidFill>
                          <a:effectLst/>
                          <a:latin typeface="Arial"/>
                        </a:rPr>
                        <a:t>CD 202</a:t>
                      </a:r>
                      <a:endParaRPr lang="en-US" sz="1000" b="0" i="0" u="none" strike="noStrike" dirty="0">
                        <a:solidFill>
                          <a:srgbClr val="000000"/>
                        </a:solidFill>
                        <a:effectLst/>
                        <a:latin typeface="Arial"/>
                      </a:endParaRPr>
                    </a:p>
                  </a:txBody>
                  <a:tcPr marL="9525" marR="9525" marT="9525" marB="0" anchor="ctr"/>
                </a:tc>
                <a:tc>
                  <a:txBody>
                    <a:bodyPr/>
                    <a:lstStyle/>
                    <a:p>
                      <a:pPr algn="l" fontAlgn="ctr"/>
                      <a:r>
                        <a:rPr lang="en-US" sz="1000" b="0" i="0" u="none" strike="noStrike" dirty="0" smtClean="0">
                          <a:solidFill>
                            <a:srgbClr val="000000"/>
                          </a:solidFill>
                          <a:effectLst/>
                          <a:latin typeface="Arial"/>
                        </a:rPr>
                        <a:t> Hunts </a:t>
                      </a:r>
                      <a:r>
                        <a:rPr lang="en-US" sz="1000" b="0" i="0" u="none" strike="noStrike" dirty="0">
                          <a:solidFill>
                            <a:srgbClr val="000000"/>
                          </a:solidFill>
                          <a:effectLst/>
                          <a:latin typeface="Arial"/>
                        </a:rPr>
                        <a:t>Point, Longwood</a:t>
                      </a:r>
                    </a:p>
                  </a:txBody>
                  <a:tcPr marL="9525" marR="9525" marT="9525" marB="0" anchor="ctr"/>
                </a:tc>
              </a:tr>
              <a:tr h="197875">
                <a:tc>
                  <a:txBody>
                    <a:bodyPr/>
                    <a:lstStyle/>
                    <a:p>
                      <a:pPr algn="r" fontAlgn="ctr"/>
                      <a:r>
                        <a:rPr lang="en-US" sz="1000" b="0" i="0" u="none" strike="noStrike" dirty="0" smtClean="0">
                          <a:solidFill>
                            <a:srgbClr val="000000"/>
                          </a:solidFill>
                          <a:effectLst/>
                          <a:latin typeface="Arial"/>
                        </a:rPr>
                        <a:t>CD</a:t>
                      </a:r>
                      <a:r>
                        <a:rPr lang="en-US" sz="1000" b="0" i="0" u="none" strike="noStrike" baseline="0" dirty="0" smtClean="0">
                          <a:solidFill>
                            <a:srgbClr val="000000"/>
                          </a:solidFill>
                          <a:effectLst/>
                          <a:latin typeface="Arial"/>
                        </a:rPr>
                        <a:t> </a:t>
                      </a:r>
                      <a:r>
                        <a:rPr lang="en-US" sz="1000" b="0" i="0" u="none" strike="noStrike" dirty="0" smtClean="0">
                          <a:solidFill>
                            <a:srgbClr val="000000"/>
                          </a:solidFill>
                          <a:effectLst/>
                          <a:latin typeface="Arial"/>
                        </a:rPr>
                        <a:t>201</a:t>
                      </a:r>
                      <a:endParaRPr lang="en-US" sz="1000" b="0" i="0" u="none" strike="noStrike" dirty="0">
                        <a:solidFill>
                          <a:srgbClr val="000000"/>
                        </a:solidFill>
                        <a:effectLst/>
                        <a:latin typeface="Arial"/>
                      </a:endParaRPr>
                    </a:p>
                  </a:txBody>
                  <a:tcPr marL="9525" marR="9525" marT="9525" marB="0" anchor="ctr"/>
                </a:tc>
                <a:tc>
                  <a:txBody>
                    <a:bodyPr/>
                    <a:lstStyle/>
                    <a:p>
                      <a:pPr algn="l" fontAlgn="ctr"/>
                      <a:r>
                        <a:rPr lang="nb-NO" sz="1000" b="0" i="0" u="none" strike="noStrike" dirty="0" smtClean="0">
                          <a:solidFill>
                            <a:srgbClr val="000000"/>
                          </a:solidFill>
                          <a:effectLst/>
                          <a:latin typeface="Arial"/>
                        </a:rPr>
                        <a:t> Melrose</a:t>
                      </a:r>
                      <a:r>
                        <a:rPr lang="nb-NO" sz="1000" b="0" i="0" u="none" strike="noStrike" dirty="0">
                          <a:solidFill>
                            <a:srgbClr val="000000"/>
                          </a:solidFill>
                          <a:effectLst/>
                          <a:latin typeface="Arial"/>
                        </a:rPr>
                        <a:t>, Mott Haven, Port Morris</a:t>
                      </a:r>
                    </a:p>
                  </a:txBody>
                  <a:tcPr marL="9525" marR="9525" marT="9525" marB="0" anchor="ctr"/>
                </a:tc>
              </a:tr>
              <a:tr h="197875">
                <a:tc>
                  <a:txBody>
                    <a:bodyPr/>
                    <a:lstStyle/>
                    <a:p>
                      <a:pPr algn="r" fontAlgn="ctr"/>
                      <a:r>
                        <a:rPr lang="en-US" sz="1000" b="0" i="0" u="none" strike="noStrike" dirty="0" smtClean="0">
                          <a:solidFill>
                            <a:srgbClr val="000000"/>
                          </a:solidFill>
                          <a:effectLst/>
                          <a:latin typeface="Arial"/>
                        </a:rPr>
                        <a:t>CD 206</a:t>
                      </a:r>
                      <a:endParaRPr lang="en-US" sz="1000" b="0" i="0" u="none" strike="noStrike" dirty="0">
                        <a:solidFill>
                          <a:srgbClr val="000000"/>
                        </a:solidFill>
                        <a:effectLst/>
                        <a:latin typeface="Arial"/>
                      </a:endParaRPr>
                    </a:p>
                  </a:txBody>
                  <a:tcPr marL="9525" marR="9525" marT="9525" marB="0" anchor="ctr"/>
                </a:tc>
                <a:tc>
                  <a:txBody>
                    <a:bodyPr/>
                    <a:lstStyle/>
                    <a:p>
                      <a:pPr algn="l" fontAlgn="ctr"/>
                      <a:r>
                        <a:rPr lang="en-US" sz="1000" b="0" i="0" u="none" strike="noStrike" dirty="0" smtClean="0">
                          <a:solidFill>
                            <a:srgbClr val="000000"/>
                          </a:solidFill>
                          <a:effectLst/>
                          <a:latin typeface="Arial"/>
                        </a:rPr>
                        <a:t> East </a:t>
                      </a:r>
                      <a:r>
                        <a:rPr lang="en-US" sz="1000" b="0" i="0" u="none" strike="noStrike" dirty="0">
                          <a:solidFill>
                            <a:srgbClr val="000000"/>
                          </a:solidFill>
                          <a:effectLst/>
                          <a:latin typeface="Arial"/>
                        </a:rPr>
                        <a:t>Tremont, Belmont</a:t>
                      </a:r>
                    </a:p>
                  </a:txBody>
                  <a:tcPr marL="9525" marR="9525" marT="9525" marB="0" anchor="ctr"/>
                </a:tc>
              </a:tr>
              <a:tr h="197875">
                <a:tc>
                  <a:txBody>
                    <a:bodyPr/>
                    <a:lstStyle/>
                    <a:p>
                      <a:pPr algn="r" fontAlgn="ctr"/>
                      <a:r>
                        <a:rPr lang="en-US" sz="1000" b="0" i="0" u="none" strike="noStrike" dirty="0" smtClean="0">
                          <a:solidFill>
                            <a:srgbClr val="000000"/>
                          </a:solidFill>
                          <a:effectLst/>
                          <a:latin typeface="Arial"/>
                        </a:rPr>
                        <a:t>CD 303</a:t>
                      </a:r>
                      <a:endParaRPr lang="en-US" sz="1000" b="0" i="0" u="none" strike="noStrike" dirty="0">
                        <a:solidFill>
                          <a:srgbClr val="000000"/>
                        </a:solidFill>
                        <a:effectLst/>
                        <a:latin typeface="Arial"/>
                      </a:endParaRPr>
                    </a:p>
                  </a:txBody>
                  <a:tcPr marL="9525" marR="9525" marT="9525" marB="0" anchor="ctr"/>
                </a:tc>
                <a:tc>
                  <a:txBody>
                    <a:bodyPr/>
                    <a:lstStyle/>
                    <a:p>
                      <a:pPr algn="l" fontAlgn="ctr"/>
                      <a:r>
                        <a:rPr lang="en-US" sz="1000" b="0" i="0" u="none" strike="noStrike" dirty="0" smtClean="0">
                          <a:solidFill>
                            <a:srgbClr val="000000"/>
                          </a:solidFill>
                          <a:effectLst/>
                          <a:latin typeface="Arial"/>
                        </a:rPr>
                        <a:t> Bedford </a:t>
                      </a:r>
                      <a:r>
                        <a:rPr lang="en-US" sz="1000" b="0" i="0" u="none" strike="noStrike" dirty="0">
                          <a:solidFill>
                            <a:srgbClr val="000000"/>
                          </a:solidFill>
                          <a:effectLst/>
                          <a:latin typeface="Arial"/>
                        </a:rPr>
                        <a:t>Stuyvesant</a:t>
                      </a:r>
                    </a:p>
                  </a:txBody>
                  <a:tcPr marL="9525" marR="9525" marT="9525" marB="0" anchor="ctr"/>
                </a:tc>
              </a:tr>
              <a:tr h="197875">
                <a:tc>
                  <a:txBody>
                    <a:bodyPr/>
                    <a:lstStyle/>
                    <a:p>
                      <a:pPr algn="r" fontAlgn="ctr"/>
                      <a:r>
                        <a:rPr lang="en-US" sz="1000" b="0" i="0" u="none" strike="noStrike" dirty="0" smtClean="0">
                          <a:solidFill>
                            <a:srgbClr val="000000"/>
                          </a:solidFill>
                          <a:effectLst/>
                          <a:latin typeface="Arial"/>
                        </a:rPr>
                        <a:t>CD 110</a:t>
                      </a:r>
                      <a:endParaRPr lang="en-US" sz="1000" b="0" i="0" u="none" strike="noStrike" dirty="0">
                        <a:solidFill>
                          <a:srgbClr val="000000"/>
                        </a:solidFill>
                        <a:effectLst/>
                        <a:latin typeface="Arial"/>
                      </a:endParaRPr>
                    </a:p>
                  </a:txBody>
                  <a:tcPr marL="9525" marR="9525" marT="9525" marB="0" anchor="ctr"/>
                </a:tc>
                <a:tc>
                  <a:txBody>
                    <a:bodyPr/>
                    <a:lstStyle/>
                    <a:p>
                      <a:pPr algn="l" fontAlgn="ctr"/>
                      <a:r>
                        <a:rPr lang="en-US" sz="1000" b="0" i="0" u="none" strike="noStrike" dirty="0" smtClean="0">
                          <a:solidFill>
                            <a:srgbClr val="000000"/>
                          </a:solidFill>
                          <a:effectLst/>
                          <a:latin typeface="Arial"/>
                        </a:rPr>
                        <a:t> Central </a:t>
                      </a:r>
                      <a:r>
                        <a:rPr lang="en-US" sz="1000" b="0" i="0" u="none" strike="noStrike" dirty="0">
                          <a:solidFill>
                            <a:srgbClr val="000000"/>
                          </a:solidFill>
                          <a:effectLst/>
                          <a:latin typeface="Arial"/>
                        </a:rPr>
                        <a:t>Harlem</a:t>
                      </a:r>
                    </a:p>
                  </a:txBody>
                  <a:tcPr marL="9525" marR="9525" marT="9525" marB="0" anchor="ctr"/>
                </a:tc>
              </a:tr>
              <a:tr h="197875">
                <a:tc>
                  <a:txBody>
                    <a:bodyPr/>
                    <a:lstStyle/>
                    <a:p>
                      <a:pPr algn="r" fontAlgn="ctr"/>
                      <a:r>
                        <a:rPr lang="en-US" sz="1000" b="0" i="0" u="none" strike="noStrike" dirty="0" smtClean="0">
                          <a:solidFill>
                            <a:srgbClr val="000000"/>
                          </a:solidFill>
                          <a:effectLst/>
                          <a:latin typeface="Arial"/>
                        </a:rPr>
                        <a:t>CD 304</a:t>
                      </a:r>
                      <a:endParaRPr lang="en-US" sz="1000" b="0" i="0" u="none" strike="noStrike" dirty="0">
                        <a:solidFill>
                          <a:srgbClr val="000000"/>
                        </a:solidFill>
                        <a:effectLst/>
                        <a:latin typeface="Arial"/>
                      </a:endParaRPr>
                    </a:p>
                  </a:txBody>
                  <a:tcPr marL="9525" marR="9525" marT="9525" marB="0" anchor="ctr"/>
                </a:tc>
                <a:tc>
                  <a:txBody>
                    <a:bodyPr/>
                    <a:lstStyle/>
                    <a:p>
                      <a:pPr algn="l" fontAlgn="ctr"/>
                      <a:r>
                        <a:rPr lang="en-US" sz="1000" b="0" i="0" u="none" strike="noStrike" dirty="0" smtClean="0">
                          <a:solidFill>
                            <a:srgbClr val="000000"/>
                          </a:solidFill>
                          <a:effectLst/>
                          <a:latin typeface="Arial"/>
                        </a:rPr>
                        <a:t> </a:t>
                      </a:r>
                      <a:r>
                        <a:rPr lang="en-US" sz="1000" b="0" i="0" u="none" strike="noStrike" dirty="0" err="1" smtClean="0">
                          <a:solidFill>
                            <a:srgbClr val="000000"/>
                          </a:solidFill>
                          <a:effectLst/>
                          <a:latin typeface="Arial"/>
                        </a:rPr>
                        <a:t>Bushwick</a:t>
                      </a:r>
                      <a:endParaRPr lang="en-US" sz="1000" b="0" i="0" u="none" strike="noStrike" dirty="0">
                        <a:solidFill>
                          <a:srgbClr val="000000"/>
                        </a:solidFill>
                        <a:effectLst/>
                        <a:latin typeface="Arial"/>
                      </a:endParaRPr>
                    </a:p>
                  </a:txBody>
                  <a:tcPr marL="9525" marR="9525" marT="9525" marB="0" anchor="ctr"/>
                </a:tc>
              </a:tr>
              <a:tr h="197875">
                <a:tc>
                  <a:txBody>
                    <a:bodyPr/>
                    <a:lstStyle/>
                    <a:p>
                      <a:pPr algn="r" fontAlgn="ctr"/>
                      <a:r>
                        <a:rPr lang="en-US" sz="1000" b="0" i="0" u="none" strike="noStrike" dirty="0" smtClean="0">
                          <a:solidFill>
                            <a:srgbClr val="000000"/>
                          </a:solidFill>
                          <a:effectLst/>
                          <a:latin typeface="Arial"/>
                        </a:rPr>
                        <a:t>CD 205</a:t>
                      </a:r>
                      <a:endParaRPr lang="en-US" sz="1000" b="0" i="0" u="none" strike="noStrike" dirty="0">
                        <a:solidFill>
                          <a:srgbClr val="000000"/>
                        </a:solidFill>
                        <a:effectLst/>
                        <a:latin typeface="Arial"/>
                      </a:endParaRPr>
                    </a:p>
                  </a:txBody>
                  <a:tcPr marL="9525" marR="9525" marT="9525" marB="0" anchor="ctr"/>
                </a:tc>
                <a:tc>
                  <a:txBody>
                    <a:bodyPr/>
                    <a:lstStyle/>
                    <a:p>
                      <a:pPr algn="l" fontAlgn="ctr"/>
                      <a:r>
                        <a:rPr lang="en-US" sz="1000" b="0" i="0" u="none" strike="noStrike" dirty="0" smtClean="0">
                          <a:solidFill>
                            <a:srgbClr val="000000"/>
                          </a:solidFill>
                          <a:effectLst/>
                          <a:latin typeface="Arial"/>
                        </a:rPr>
                        <a:t> University </a:t>
                      </a:r>
                      <a:r>
                        <a:rPr lang="en-US" sz="1000" b="0" i="0" u="none" strike="noStrike" dirty="0">
                          <a:solidFill>
                            <a:srgbClr val="000000"/>
                          </a:solidFill>
                          <a:effectLst/>
                          <a:latin typeface="Arial"/>
                        </a:rPr>
                        <a:t>Hts., Fordham, Mt. Hope</a:t>
                      </a:r>
                    </a:p>
                  </a:txBody>
                  <a:tcPr marL="9525" marR="9525" marT="9525" marB="0" anchor="ctr"/>
                </a:tc>
              </a:tr>
              <a:tr h="197875">
                <a:tc>
                  <a:txBody>
                    <a:bodyPr/>
                    <a:lstStyle/>
                    <a:p>
                      <a:pPr algn="r" fontAlgn="ctr"/>
                      <a:r>
                        <a:rPr lang="en-US" sz="1000" b="0" i="0" u="none" strike="noStrike" dirty="0" smtClean="0">
                          <a:solidFill>
                            <a:srgbClr val="000000"/>
                          </a:solidFill>
                          <a:effectLst/>
                          <a:latin typeface="Arial"/>
                        </a:rPr>
                        <a:t>CD 317</a:t>
                      </a:r>
                      <a:endParaRPr lang="en-US" sz="1000" b="0" i="0" u="none" strike="noStrike" dirty="0">
                        <a:solidFill>
                          <a:srgbClr val="000000"/>
                        </a:solidFill>
                        <a:effectLst/>
                        <a:latin typeface="Arial"/>
                      </a:endParaRPr>
                    </a:p>
                  </a:txBody>
                  <a:tcPr marL="9525" marR="9525" marT="9525" marB="0" anchor="ctr"/>
                </a:tc>
                <a:tc>
                  <a:txBody>
                    <a:bodyPr/>
                    <a:lstStyle/>
                    <a:p>
                      <a:pPr algn="l" fontAlgn="ctr"/>
                      <a:r>
                        <a:rPr lang="en-US" sz="1000" b="0" i="0" u="none" strike="noStrike" dirty="0" smtClean="0">
                          <a:solidFill>
                            <a:srgbClr val="000000"/>
                          </a:solidFill>
                          <a:effectLst/>
                          <a:latin typeface="Arial"/>
                        </a:rPr>
                        <a:t> East </a:t>
                      </a:r>
                      <a:r>
                        <a:rPr lang="en-US" sz="1000" b="0" i="0" u="none" strike="noStrike" dirty="0">
                          <a:solidFill>
                            <a:srgbClr val="000000"/>
                          </a:solidFill>
                          <a:effectLst/>
                          <a:latin typeface="Arial"/>
                        </a:rPr>
                        <a:t>Flatbush, Rugby, Farragut</a:t>
                      </a:r>
                    </a:p>
                  </a:txBody>
                  <a:tcPr marL="9525" marR="9525" marT="9525" marB="0" anchor="ctr"/>
                </a:tc>
              </a:tr>
            </a:tbl>
          </a:graphicData>
        </a:graphic>
      </p:graphicFrame>
      <p:sp>
        <p:nvSpPr>
          <p:cNvPr id="21" name="Rectangle 20"/>
          <p:cNvSpPr/>
          <p:nvPr/>
        </p:nvSpPr>
        <p:spPr>
          <a:xfrm>
            <a:off x="5752519" y="3962400"/>
            <a:ext cx="3222148" cy="830997"/>
          </a:xfrm>
          <a:prstGeom prst="rect">
            <a:avLst/>
          </a:prstGeom>
        </p:spPr>
        <p:txBody>
          <a:bodyPr wrap="square">
            <a:spAutoFit/>
          </a:bodyPr>
          <a:lstStyle/>
          <a:p>
            <a:pPr algn="ctr" defTabSz="457200">
              <a:buClr>
                <a:srgbClr val="E44398"/>
              </a:buClr>
            </a:pPr>
            <a:r>
              <a:rPr lang="en-US" sz="1600" b="1" dirty="0" smtClean="0">
                <a:solidFill>
                  <a:prstClr val="black"/>
                </a:solidFill>
                <a:cs typeface="Arial" pitchFamily="34" charset="0"/>
              </a:rPr>
              <a:t>Also, </a:t>
            </a:r>
            <a:r>
              <a:rPr lang="en-US" sz="1600" b="1" dirty="0">
                <a:solidFill>
                  <a:prstClr val="black"/>
                </a:solidFill>
                <a:cs typeface="Arial" pitchFamily="34" charset="0"/>
              </a:rPr>
              <a:t>there are vulnerable populations living in all of the city’s neighborhoods</a:t>
            </a:r>
          </a:p>
        </p:txBody>
      </p:sp>
    </p:spTree>
    <p:extLst>
      <p:ext uri="{BB962C8B-B14F-4D97-AF65-F5344CB8AC3E}">
        <p14:creationId xmlns:p14="http://schemas.microsoft.com/office/powerpoint/2010/main" val="305263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9745" name="Object 709744" hidden="1"/>
          <p:cNvGraphicFramePr>
            <a:graphicFrameLocks noChangeAspect="1"/>
          </p:cNvGraphicFramePr>
          <p:nvPr>
            <p:custDataLst>
              <p:tags r:id="rId2"/>
            </p:custDataLst>
            <p:extLst/>
          </p:nvPr>
        </p:nvGraphicFramePr>
        <p:xfrm>
          <a:off x="1622" y="1824"/>
          <a:ext cx="1619" cy="1619"/>
        </p:xfrm>
        <a:graphic>
          <a:graphicData uri="http://schemas.openxmlformats.org/presentationml/2006/ole">
            <mc:AlternateContent xmlns:mc="http://schemas.openxmlformats.org/markup-compatibility/2006">
              <mc:Choice xmlns:v="urn:schemas-microsoft-com:vml" Requires="v">
                <p:oleObj spid="_x0000_s7190"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622" y="1824"/>
                        <a:ext cx="1619" cy="1619"/>
                      </a:xfrm>
                      <a:prstGeom prst="rect">
                        <a:avLst/>
                      </a:prstGeom>
                    </p:spPr>
                  </p:pic>
                </p:oleObj>
              </mc:Fallback>
            </mc:AlternateContent>
          </a:graphicData>
        </a:graphic>
      </p:graphicFrame>
      <p:sp>
        <p:nvSpPr>
          <p:cNvPr id="4" name="Rectangle 3" hidden="1"/>
          <p:cNvSpPr/>
          <p:nvPr>
            <p:custDataLst>
              <p:tags r:id="rId3"/>
            </p:custDataLst>
          </p:nvPr>
        </p:nvSpPr>
        <p:spPr bwMode="auto">
          <a:xfrm>
            <a:off x="0" y="202"/>
            <a:ext cx="161984" cy="16196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1300" dirty="0">
              <a:solidFill>
                <a:prstClr val="black"/>
              </a:solidFill>
              <a:sym typeface="+mn-lt"/>
            </a:endParaRPr>
          </a:p>
        </p:txBody>
      </p:sp>
      <p:sp>
        <p:nvSpPr>
          <p:cNvPr id="49" name="Rectangle 48"/>
          <p:cNvSpPr>
            <a:spLocks/>
          </p:cNvSpPr>
          <p:nvPr/>
        </p:nvSpPr>
        <p:spPr>
          <a:xfrm>
            <a:off x="4859255" y="2114490"/>
            <a:ext cx="4132345" cy="46166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400" b="1" dirty="0" smtClean="0">
                <a:solidFill>
                  <a:prstClr val="white"/>
                </a:solidFill>
                <a:cs typeface="Arial" pitchFamily="34" charset="0"/>
              </a:rPr>
              <a:t>INITIATIVES</a:t>
            </a:r>
            <a:endParaRPr lang="en-US" sz="2400" b="1" dirty="0">
              <a:solidFill>
                <a:prstClr val="white"/>
              </a:solidFill>
              <a:cs typeface="Arial" pitchFamily="34" charset="0"/>
            </a:endParaRPr>
          </a:p>
        </p:txBody>
      </p:sp>
      <p:sp>
        <p:nvSpPr>
          <p:cNvPr id="50" name="Rectangle 20"/>
          <p:cNvSpPr txBox="1"/>
          <p:nvPr/>
        </p:nvSpPr>
        <p:spPr>
          <a:xfrm>
            <a:off x="4859255" y="2713434"/>
            <a:ext cx="4132345" cy="352404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88257" eaLnBrk="1" hangingPunct="1">
              <a:buClr>
                <a:schemeClr val="tx2"/>
              </a:buClr>
              <a:defRPr baseline="0">
                <a:latin typeface="+mn-lt"/>
              </a:defRPr>
            </a:lvl1pPr>
            <a:lvl2pPr marL="192142" lvl="1" indent="-190569" defTabSz="888257" eaLnBrk="1" hangingPunct="1">
              <a:buClr>
                <a:schemeClr val="tx2"/>
              </a:buClr>
              <a:buSzPct val="125000"/>
              <a:buFont typeface="Arial" charset="0"/>
              <a:buChar char="▪"/>
              <a:defRPr baseline="0">
                <a:latin typeface="+mn-lt"/>
              </a:defRPr>
            </a:lvl2pPr>
            <a:lvl3pPr marL="453535" lvl="2" indent="-259865" defTabSz="888257" eaLnBrk="1" hangingPunct="1">
              <a:buClr>
                <a:schemeClr val="tx2"/>
              </a:buClr>
              <a:buSzPct val="120000"/>
              <a:buFont typeface="Arial" charset="0"/>
              <a:buChar char="–"/>
              <a:defRPr baseline="0">
                <a:latin typeface="+mn-lt"/>
              </a:defRPr>
            </a:lvl3pPr>
            <a:lvl4pPr marL="609498" lvl="3" indent="-154350" defTabSz="888257" eaLnBrk="1" hangingPunct="1">
              <a:buClr>
                <a:schemeClr val="tx2"/>
              </a:buClr>
              <a:buSzPct val="120000"/>
              <a:buFont typeface="Arial" charset="0"/>
              <a:buChar char="▫"/>
              <a:defRPr baseline="0">
                <a:latin typeface="+mn-lt"/>
              </a:defRPr>
            </a:lvl4pPr>
            <a:lvl5pPr marL="743871" lvl="4" indent="-129144" defTabSz="888257" eaLnBrk="1" hangingPunct="1">
              <a:buClr>
                <a:schemeClr val="tx2"/>
              </a:buClr>
              <a:buSzPct val="89000"/>
              <a:buFont typeface="Arial" charset="0"/>
              <a:buChar char="-"/>
              <a:defRPr baseline="0">
                <a:latin typeface="+mn-lt"/>
              </a:defRPr>
            </a:lvl5pPr>
            <a:lvl6pPr marL="743871" indent="-129144" defTabSz="888257" fontAlgn="base">
              <a:spcBef>
                <a:spcPct val="0"/>
              </a:spcBef>
              <a:spcAft>
                <a:spcPct val="0"/>
              </a:spcAft>
              <a:buClr>
                <a:schemeClr val="tx2"/>
              </a:buClr>
              <a:buSzPct val="89000"/>
              <a:buFont typeface="Arial" charset="0"/>
              <a:buChar char="-"/>
              <a:defRPr baseline="0">
                <a:latin typeface="+mn-lt"/>
              </a:defRPr>
            </a:lvl6pPr>
            <a:lvl7pPr marL="743871" indent="-129144" defTabSz="888257" fontAlgn="base">
              <a:spcBef>
                <a:spcPct val="0"/>
              </a:spcBef>
              <a:spcAft>
                <a:spcPct val="0"/>
              </a:spcAft>
              <a:buClr>
                <a:schemeClr val="tx2"/>
              </a:buClr>
              <a:buSzPct val="89000"/>
              <a:buFont typeface="Arial" charset="0"/>
              <a:buChar char="-"/>
              <a:defRPr baseline="0">
                <a:latin typeface="+mn-lt"/>
              </a:defRPr>
            </a:lvl7pPr>
            <a:lvl8pPr marL="743871" indent="-129144" defTabSz="888257" fontAlgn="base">
              <a:spcBef>
                <a:spcPct val="0"/>
              </a:spcBef>
              <a:spcAft>
                <a:spcPct val="0"/>
              </a:spcAft>
              <a:buClr>
                <a:schemeClr val="tx2"/>
              </a:buClr>
              <a:buSzPct val="89000"/>
              <a:buFont typeface="Arial" charset="0"/>
              <a:buChar char="-"/>
              <a:defRPr baseline="0">
                <a:latin typeface="+mn-lt"/>
              </a:defRPr>
            </a:lvl8pPr>
            <a:lvl9pPr marL="743871" indent="-129144" defTabSz="888257" fontAlgn="base">
              <a:spcBef>
                <a:spcPct val="0"/>
              </a:spcBef>
              <a:spcAft>
                <a:spcPct val="0"/>
              </a:spcAft>
              <a:buClr>
                <a:schemeClr val="tx2"/>
              </a:buClr>
              <a:buSzPct val="89000"/>
              <a:buFont typeface="Arial" charset="0"/>
              <a:buChar char="-"/>
              <a:defRPr baseline="0">
                <a:latin typeface="+mn-lt"/>
              </a:defRPr>
            </a:lvl9pPr>
          </a:lstStyle>
          <a:p>
            <a:pPr marL="228600" lvl="1" indent="-227013">
              <a:spcAft>
                <a:spcPts val="1224"/>
              </a:spcAft>
              <a:buClr>
                <a:srgbClr val="E44398"/>
              </a:buClr>
              <a:buFont typeface="Wingdings" panose="05000000000000000000" pitchFamily="2" charset="2"/>
              <a:buChar char="§"/>
            </a:pPr>
            <a:r>
              <a:rPr lang="en-US" sz="2100" dirty="0" smtClean="0">
                <a:solidFill>
                  <a:prstClr val="black"/>
                </a:solidFill>
              </a:rPr>
              <a:t>Strengthen community organizations</a:t>
            </a:r>
          </a:p>
          <a:p>
            <a:pPr marL="228600" lvl="1" indent="-227013">
              <a:spcAft>
                <a:spcPts val="1224"/>
              </a:spcAft>
              <a:buClr>
                <a:srgbClr val="E44398"/>
              </a:buClr>
              <a:buFont typeface="Wingdings" panose="05000000000000000000" pitchFamily="2" charset="2"/>
              <a:buChar char="§"/>
            </a:pPr>
            <a:r>
              <a:rPr lang="en-US" sz="2100" dirty="0" smtClean="0">
                <a:solidFill>
                  <a:prstClr val="black"/>
                </a:solidFill>
              </a:rPr>
              <a:t>Improve </a:t>
            </a:r>
            <a:r>
              <a:rPr lang="en-US" sz="2100" dirty="0">
                <a:solidFill>
                  <a:prstClr val="black"/>
                </a:solidFill>
              </a:rPr>
              <a:t>emergency preparedness </a:t>
            </a:r>
            <a:r>
              <a:rPr lang="en-US" sz="2100" dirty="0" smtClean="0">
                <a:solidFill>
                  <a:prstClr val="black"/>
                </a:solidFill>
              </a:rPr>
              <a:t>&amp; </a:t>
            </a:r>
            <a:r>
              <a:rPr lang="en-US" sz="2100" dirty="0">
                <a:solidFill>
                  <a:prstClr val="black"/>
                </a:solidFill>
              </a:rPr>
              <a:t>planning</a:t>
            </a:r>
          </a:p>
          <a:p>
            <a:pPr marL="228600" lvl="1" indent="-227013">
              <a:spcAft>
                <a:spcPts val="1224"/>
              </a:spcAft>
              <a:buClr>
                <a:srgbClr val="E44398"/>
              </a:buClr>
              <a:buFont typeface="Wingdings" panose="05000000000000000000" pitchFamily="2" charset="2"/>
              <a:buChar char="§"/>
            </a:pPr>
            <a:r>
              <a:rPr lang="en-US" sz="2100" dirty="0">
                <a:solidFill>
                  <a:prstClr val="black"/>
                </a:solidFill>
              </a:rPr>
              <a:t>Support small businesses </a:t>
            </a:r>
            <a:r>
              <a:rPr lang="en-US" sz="2100" dirty="0" smtClean="0">
                <a:solidFill>
                  <a:prstClr val="black"/>
                </a:solidFill>
              </a:rPr>
              <a:t>&amp; </a:t>
            </a:r>
            <a:r>
              <a:rPr lang="en-US" sz="2100" dirty="0">
                <a:solidFill>
                  <a:prstClr val="black"/>
                </a:solidFill>
              </a:rPr>
              <a:t>commercial corridors</a:t>
            </a:r>
          </a:p>
          <a:p>
            <a:pPr marL="228600" lvl="1" indent="-227013">
              <a:spcAft>
                <a:spcPts val="1224"/>
              </a:spcAft>
              <a:buClr>
                <a:srgbClr val="E44398"/>
              </a:buClr>
              <a:buFont typeface="Wingdings" panose="05000000000000000000" pitchFamily="2" charset="2"/>
              <a:buChar char="§"/>
            </a:pPr>
            <a:r>
              <a:rPr lang="en-US" sz="2100" dirty="0">
                <a:solidFill>
                  <a:prstClr val="black"/>
                </a:solidFill>
              </a:rPr>
              <a:t>Ensure that workforce development is a part of </a:t>
            </a:r>
            <a:r>
              <a:rPr lang="en-US" sz="2100" dirty="0" smtClean="0">
                <a:solidFill>
                  <a:prstClr val="black"/>
                </a:solidFill>
              </a:rPr>
              <a:t>resiliency </a:t>
            </a:r>
            <a:r>
              <a:rPr lang="en-US" sz="2100" dirty="0">
                <a:solidFill>
                  <a:prstClr val="black"/>
                </a:solidFill>
              </a:rPr>
              <a:t>investments</a:t>
            </a:r>
          </a:p>
          <a:p>
            <a:pPr marL="228600" lvl="1" indent="-227013">
              <a:spcAft>
                <a:spcPts val="1224"/>
              </a:spcAft>
              <a:buClr>
                <a:srgbClr val="E44398"/>
              </a:buClr>
              <a:buFont typeface="Wingdings" panose="05000000000000000000" pitchFamily="2" charset="2"/>
              <a:buChar char="§"/>
            </a:pPr>
            <a:r>
              <a:rPr lang="en-US" sz="2100" dirty="0">
                <a:solidFill>
                  <a:prstClr val="black"/>
                </a:solidFill>
              </a:rPr>
              <a:t>Mitigate the risks of heat</a:t>
            </a:r>
          </a:p>
        </p:txBody>
      </p:sp>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l="2614" t="-1" r="14747" b="1745"/>
          <a:stretch/>
        </p:blipFill>
        <p:spPr>
          <a:xfrm>
            <a:off x="533400" y="2114490"/>
            <a:ext cx="3733800" cy="2971800"/>
          </a:xfrm>
          <a:prstGeom prst="rect">
            <a:avLst/>
          </a:prstGeom>
          <a:ln>
            <a:solidFill>
              <a:schemeClr val="tx1"/>
            </a:solidFill>
          </a:ln>
          <a:effectLst>
            <a:outerShdw blurRad="50800" dist="38100" dir="2700000" algn="tl" rotWithShape="0">
              <a:prstClr val="black">
                <a:alpha val="40000"/>
              </a:prstClr>
            </a:outerShdw>
          </a:effectLst>
        </p:spPr>
      </p:pic>
      <p:sp>
        <p:nvSpPr>
          <p:cNvPr id="11" name="Title 1"/>
          <p:cNvSpPr txBox="1">
            <a:spLocks/>
          </p:cNvSpPr>
          <p:nvPr/>
        </p:nvSpPr>
        <p:spPr bwMode="gray">
          <a:xfrm>
            <a:off x="533400" y="304800"/>
            <a:ext cx="81534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defRPr sz="2200" b="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r>
              <a:rPr lang="en-US" sz="3600" b="1" dirty="0" smtClean="0">
                <a:solidFill>
                  <a:srgbClr val="004B8D"/>
                </a:solidFill>
                <a:cs typeface="Arial" pitchFamily="34" charset="0"/>
              </a:rPr>
              <a:t>Our Resilient City: Neighborhoods</a:t>
            </a:r>
          </a:p>
          <a:p>
            <a:r>
              <a:rPr lang="en-US" sz="2000" dirty="0" smtClean="0">
                <a:solidFill>
                  <a:prstClr val="black"/>
                </a:solidFill>
              </a:rPr>
              <a:t>With OneNYC, city neighborhoods </a:t>
            </a:r>
            <a:r>
              <a:rPr lang="en-US" sz="2000" dirty="0">
                <a:solidFill>
                  <a:prstClr val="black"/>
                </a:solidFill>
              </a:rPr>
              <a:t>will be safer by strengthening community, social and economic </a:t>
            </a:r>
            <a:r>
              <a:rPr lang="en-US" sz="2000" dirty="0" smtClean="0">
                <a:solidFill>
                  <a:prstClr val="black"/>
                </a:solidFill>
              </a:rPr>
              <a:t>resiliency</a:t>
            </a:r>
            <a:endParaRPr lang="en-US" sz="2000" dirty="0">
              <a:solidFill>
                <a:prstClr val="black"/>
              </a:solidFill>
              <a:cs typeface="Arial" pitchFamily="34" charset="0"/>
            </a:endParaRPr>
          </a:p>
        </p:txBody>
      </p:sp>
      <p:sp>
        <p:nvSpPr>
          <p:cNvPr id="3" name="Slide Number Placeholder 2"/>
          <p:cNvSpPr>
            <a:spLocks noGrp="1"/>
          </p:cNvSpPr>
          <p:nvPr>
            <p:ph type="sldNum" sz="quarter" idx="4294967295"/>
          </p:nvPr>
        </p:nvSpPr>
        <p:spPr>
          <a:xfrm>
            <a:off x="75515" y="6477000"/>
            <a:ext cx="583917" cy="365125"/>
          </a:xfrm>
          <a:prstGeom prst="rect">
            <a:avLst/>
          </a:prstGeom>
        </p:spPr>
        <p:txBody>
          <a:bodyPr/>
          <a:lstStyle/>
          <a:p>
            <a:fld id="{96A2B768-8B3F-1F46-8258-5512BFAFE2D0}"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8525140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Cool Neighborhoods NYC </a:t>
            </a:r>
            <a:endParaRPr lang="en-US" dirty="0"/>
          </a:p>
        </p:txBody>
      </p:sp>
      <p:pic>
        <p:nvPicPr>
          <p:cNvPr id="5" name="Content Placeholder 4"/>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r="23614"/>
          <a:stretch/>
        </p:blipFill>
        <p:spPr>
          <a:xfrm>
            <a:off x="304800" y="2114490"/>
            <a:ext cx="4145539" cy="3603922"/>
          </a:xfrm>
          <a:ln>
            <a:solidFill>
              <a:schemeClr val="tx1"/>
            </a:solidFill>
          </a:ln>
        </p:spPr>
      </p:pic>
      <p:sp>
        <p:nvSpPr>
          <p:cNvPr id="4" name="Content Placeholder 3"/>
          <p:cNvSpPr>
            <a:spLocks noGrp="1"/>
          </p:cNvSpPr>
          <p:nvPr>
            <p:ph sz="half" idx="2"/>
          </p:nvPr>
        </p:nvSpPr>
        <p:spPr>
          <a:xfrm>
            <a:off x="4648200" y="2713037"/>
            <a:ext cx="4343400" cy="3154363"/>
          </a:xfrm>
        </p:spPr>
        <p:txBody>
          <a:bodyPr>
            <a:normAutofit/>
          </a:bodyPr>
          <a:lstStyle/>
          <a:p>
            <a:pPr indent="-222250"/>
            <a:r>
              <a:rPr lang="en-US" sz="2200" dirty="0" smtClean="0"/>
              <a:t>Targeted tree plantings</a:t>
            </a:r>
          </a:p>
          <a:p>
            <a:pPr indent="-222250"/>
            <a:r>
              <a:rPr lang="en-US" sz="2200" dirty="0" smtClean="0"/>
              <a:t>Targeted </a:t>
            </a:r>
            <a:r>
              <a:rPr lang="en-US" sz="2200" b="1" i="1" dirty="0" smtClean="0"/>
              <a:t>NYC </a:t>
            </a:r>
            <a:r>
              <a:rPr lang="en-US" sz="2200" b="1" i="1" baseline="30000" dirty="0" err="1" smtClean="0"/>
              <a:t>o</a:t>
            </a:r>
            <a:r>
              <a:rPr lang="en-US" sz="2200" b="1" i="1" dirty="0" err="1" smtClean="0"/>
              <a:t>Cool</a:t>
            </a:r>
            <a:r>
              <a:rPr lang="en-US" sz="2200" b="1" i="1" dirty="0" smtClean="0"/>
              <a:t> </a:t>
            </a:r>
            <a:r>
              <a:rPr lang="en-US" sz="2200" b="1" i="1" dirty="0"/>
              <a:t>Roofs</a:t>
            </a:r>
          </a:p>
          <a:p>
            <a:pPr indent="-222250"/>
            <a:r>
              <a:rPr lang="en-US" sz="2200" b="1" i="1" dirty="0" smtClean="0"/>
              <a:t>Be </a:t>
            </a:r>
            <a:r>
              <a:rPr lang="en-US" sz="2200" b="1" i="1" dirty="0"/>
              <a:t>a Buddy </a:t>
            </a:r>
            <a:r>
              <a:rPr lang="en-US" sz="2200" b="1" i="1" dirty="0" smtClean="0"/>
              <a:t>NYC</a:t>
            </a:r>
          </a:p>
          <a:p>
            <a:pPr indent="-222250"/>
            <a:r>
              <a:rPr lang="en-US" sz="2200" dirty="0" smtClean="0"/>
              <a:t>Home Health Aide trainings</a:t>
            </a:r>
            <a:endParaRPr lang="en-US" sz="2200" dirty="0"/>
          </a:p>
          <a:p>
            <a:pPr indent="-222250"/>
            <a:r>
              <a:rPr lang="en-US" sz="2200" dirty="0" smtClean="0"/>
              <a:t>Partnering </a:t>
            </a:r>
            <a:r>
              <a:rPr lang="en-US" sz="2200" dirty="0"/>
              <a:t>with news </a:t>
            </a:r>
            <a:r>
              <a:rPr lang="en-US" sz="2200" dirty="0" smtClean="0"/>
              <a:t>reporters</a:t>
            </a:r>
            <a:endParaRPr lang="en-US" sz="2200" dirty="0"/>
          </a:p>
          <a:p>
            <a:pPr indent="-222250"/>
            <a:r>
              <a:rPr lang="en-US" sz="2200" dirty="0"/>
              <a:t>Collecting innovative </a:t>
            </a:r>
            <a:r>
              <a:rPr lang="en-US" sz="2200" dirty="0" smtClean="0"/>
              <a:t>data</a:t>
            </a:r>
          </a:p>
          <a:p>
            <a:endParaRPr lang="en-US" sz="2200" dirty="0"/>
          </a:p>
        </p:txBody>
      </p:sp>
      <p:sp>
        <p:nvSpPr>
          <p:cNvPr id="6" name="Rectangle 5"/>
          <p:cNvSpPr>
            <a:spLocks/>
          </p:cNvSpPr>
          <p:nvPr/>
        </p:nvSpPr>
        <p:spPr>
          <a:xfrm>
            <a:off x="4859255" y="2114490"/>
            <a:ext cx="4132345" cy="46166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400" b="1" dirty="0" smtClean="0">
                <a:solidFill>
                  <a:prstClr val="white"/>
                </a:solidFill>
                <a:cs typeface="Arial" pitchFamily="34" charset="0"/>
              </a:rPr>
              <a:t>INITIATIVES</a:t>
            </a:r>
            <a:endParaRPr lang="en-US" sz="2400" b="1" dirty="0">
              <a:solidFill>
                <a:prstClr val="white"/>
              </a:solidFill>
              <a:cs typeface="Arial" pitchFamily="34" charset="0"/>
            </a:endParaRPr>
          </a:p>
        </p:txBody>
      </p:sp>
      <p:sp>
        <p:nvSpPr>
          <p:cNvPr id="3" name="Rectangle 2"/>
          <p:cNvSpPr/>
          <p:nvPr/>
        </p:nvSpPr>
        <p:spPr>
          <a:xfrm>
            <a:off x="457200" y="739914"/>
            <a:ext cx="7772400" cy="707886"/>
          </a:xfrm>
          <a:prstGeom prst="rect">
            <a:avLst/>
          </a:prstGeom>
        </p:spPr>
        <p:txBody>
          <a:bodyPr wrap="square">
            <a:spAutoFit/>
          </a:bodyPr>
          <a:lstStyle/>
          <a:p>
            <a:r>
              <a:rPr lang="en-US" sz="2000" dirty="0" smtClean="0">
                <a:solidFill>
                  <a:prstClr val="black"/>
                </a:solidFill>
              </a:rPr>
              <a:t>A comprehensive strategy to mitigate and adapt to extreme heat and rising temperatures</a:t>
            </a:r>
            <a:endParaRPr lang="en-US" sz="2000" dirty="0">
              <a:solidFill>
                <a:prstClr val="black"/>
              </a:solidFill>
              <a:cs typeface="Arial" pitchFamily="34" charset="0"/>
            </a:endParaRPr>
          </a:p>
        </p:txBody>
      </p:sp>
    </p:spTree>
    <p:extLst>
      <p:ext uri="{BB962C8B-B14F-4D97-AF65-F5344CB8AC3E}">
        <p14:creationId xmlns:p14="http://schemas.microsoft.com/office/powerpoint/2010/main" val="865536947"/>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19800" y="0"/>
            <a:ext cx="3124199" cy="684212"/>
          </a:xfrm>
          <a:prstGeom prst="rect">
            <a:avLst/>
          </a:prstGeom>
          <a:blipFill>
            <a:blip r:embed="rId2" cstate="print"/>
            <a:stretch>
              <a:fillRect/>
            </a:stretch>
          </a:blipFill>
        </p:spPr>
        <p:txBody>
          <a:bodyPr wrap="square" lIns="0" tIns="0" rIns="0" bIns="0" rtlCol="0"/>
          <a:lstStyle/>
          <a:p>
            <a:endParaRPr dirty="0"/>
          </a:p>
        </p:txBody>
      </p:sp>
      <p:sp>
        <p:nvSpPr>
          <p:cNvPr id="3" name="object 3"/>
          <p:cNvSpPr txBox="1">
            <a:spLocks noGrp="1"/>
          </p:cNvSpPr>
          <p:nvPr>
            <p:ph type="body" idx="1"/>
          </p:nvPr>
        </p:nvSpPr>
        <p:spPr>
          <a:xfrm>
            <a:off x="357505" y="2819400"/>
            <a:ext cx="8428990" cy="1528624"/>
          </a:xfrm>
          <a:prstGeom prst="rect">
            <a:avLst/>
          </a:prstGeom>
        </p:spPr>
        <p:txBody>
          <a:bodyPr vert="horz" wrap="square" lIns="0" tIns="12700" rIns="0" bIns="0" rtlCol="0">
            <a:spAutoFit/>
          </a:bodyPr>
          <a:lstStyle/>
          <a:p>
            <a:pPr marL="480695" marR="5080" indent="-457200">
              <a:lnSpc>
                <a:spcPct val="100000"/>
              </a:lnSpc>
              <a:spcBef>
                <a:spcPts val="100"/>
              </a:spcBef>
              <a:buSzPct val="125000"/>
              <a:buAutoNum type="arabicPeriod"/>
              <a:tabLst>
                <a:tab pos="365760" algn="l"/>
                <a:tab pos="366395" algn="l"/>
              </a:tabLst>
            </a:pPr>
            <a:r>
              <a:rPr lang="en-US" b="1" spc="-5" dirty="0" smtClean="0"/>
              <a:t>Partners in extreme heat – Cooling Centers</a:t>
            </a:r>
          </a:p>
          <a:p>
            <a:pPr marL="480695" marR="5080" indent="-457200">
              <a:lnSpc>
                <a:spcPct val="100000"/>
              </a:lnSpc>
              <a:spcBef>
                <a:spcPts val="100"/>
              </a:spcBef>
              <a:buSzPct val="125000"/>
              <a:buAutoNum type="arabicPeriod"/>
              <a:tabLst>
                <a:tab pos="365760" algn="l"/>
                <a:tab pos="366395" algn="l"/>
              </a:tabLst>
            </a:pPr>
            <a:r>
              <a:rPr lang="en-US" b="1" spc="-5" dirty="0" smtClean="0"/>
              <a:t>THRIVE NYC </a:t>
            </a:r>
          </a:p>
          <a:p>
            <a:pPr marL="480695" marR="5080" indent="-457200">
              <a:lnSpc>
                <a:spcPct val="100000"/>
              </a:lnSpc>
              <a:spcBef>
                <a:spcPts val="100"/>
              </a:spcBef>
              <a:buSzPct val="125000"/>
              <a:buAutoNum type="arabicPeriod"/>
              <a:tabLst>
                <a:tab pos="365760" algn="l"/>
                <a:tab pos="366395" algn="l"/>
              </a:tabLst>
            </a:pPr>
            <a:r>
              <a:rPr lang="en-US" b="1" spc="-5" dirty="0" smtClean="0"/>
              <a:t>Elder Abuse and Caregiver Survey </a:t>
            </a:r>
          </a:p>
          <a:p>
            <a:pPr marL="23495" marR="5080">
              <a:lnSpc>
                <a:spcPct val="100000"/>
              </a:lnSpc>
              <a:spcBef>
                <a:spcPts val="100"/>
              </a:spcBef>
              <a:buSzPct val="125000"/>
              <a:tabLst>
                <a:tab pos="365760" algn="l"/>
                <a:tab pos="366395" algn="l"/>
              </a:tabLst>
            </a:pPr>
            <a:endParaRPr spc="-5" dirty="0"/>
          </a:p>
        </p:txBody>
      </p:sp>
      <p:sp>
        <p:nvSpPr>
          <p:cNvPr id="4" name="object 4"/>
          <p:cNvSpPr/>
          <p:nvPr/>
        </p:nvSpPr>
        <p:spPr>
          <a:xfrm>
            <a:off x="0" y="1066787"/>
            <a:ext cx="9144000" cy="1296035"/>
          </a:xfrm>
          <a:custGeom>
            <a:avLst/>
            <a:gdLst/>
            <a:ahLst/>
            <a:cxnLst/>
            <a:rect l="l" t="t" r="r" b="b"/>
            <a:pathLst>
              <a:path w="9144000" h="1296035">
                <a:moveTo>
                  <a:pt x="0" y="1295412"/>
                </a:moveTo>
                <a:lnTo>
                  <a:pt x="9144000" y="1295412"/>
                </a:lnTo>
                <a:lnTo>
                  <a:pt x="9144000" y="0"/>
                </a:lnTo>
                <a:lnTo>
                  <a:pt x="0" y="0"/>
                </a:lnTo>
                <a:lnTo>
                  <a:pt x="0" y="1295412"/>
                </a:lnTo>
                <a:close/>
              </a:path>
            </a:pathLst>
          </a:custGeom>
          <a:solidFill>
            <a:srgbClr val="0E002D"/>
          </a:solidFill>
        </p:spPr>
        <p:txBody>
          <a:bodyPr wrap="square" lIns="0" tIns="0" rIns="0" bIns="0" rtlCol="0"/>
          <a:lstStyle/>
          <a:p>
            <a:endParaRPr dirty="0"/>
          </a:p>
        </p:txBody>
      </p:sp>
      <p:sp>
        <p:nvSpPr>
          <p:cNvPr id="5" name="object 5"/>
          <p:cNvSpPr txBox="1">
            <a:spLocks noGrp="1"/>
          </p:cNvSpPr>
          <p:nvPr>
            <p:ph type="title"/>
          </p:nvPr>
        </p:nvSpPr>
        <p:spPr>
          <a:xfrm>
            <a:off x="519017" y="1038859"/>
            <a:ext cx="8105965" cy="689932"/>
          </a:xfrm>
          <a:prstGeom prst="rect">
            <a:avLst/>
          </a:prstGeom>
        </p:spPr>
        <p:txBody>
          <a:bodyPr vert="horz" wrap="square" lIns="0" tIns="12700" rIns="0" bIns="0" rtlCol="0">
            <a:spAutoFit/>
          </a:bodyPr>
          <a:lstStyle/>
          <a:p>
            <a:pPr marL="2713990" marR="5080" indent="-2376170" algn="ctr">
              <a:lnSpc>
                <a:spcPct val="100000"/>
              </a:lnSpc>
              <a:spcBef>
                <a:spcPts val="100"/>
              </a:spcBef>
            </a:pPr>
            <a:r>
              <a:rPr lang="en-US" dirty="0" smtClean="0"/>
              <a:t>NYC Department for the Aging </a:t>
            </a:r>
            <a:endParaRPr dirty="0"/>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spc="-15" dirty="0">
                <a:hlinkClick r:id="rId3"/>
              </a:rPr>
              <a:t>www.nyc.gov/mopd</a:t>
            </a: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t>25</a:t>
            </a:fld>
            <a:endParaRPr spc="-5" dirty="0"/>
          </a:p>
        </p:txBody>
      </p:sp>
      <p:pic>
        <p:nvPicPr>
          <p:cNvPr id="3074" name="Picture 2" descr="C:\Users\jfresquez\AppData\Local\Microsoft\Windows\Temporary Internet Files\Content.Outlook\IUHBUOGF\Image-1 (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800" y="4318000"/>
            <a:ext cx="1972713" cy="197271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jfresquez\AppData\Local\Microsoft\Windows\Temporary Internet Files\Content.Outlook\IUHBUOGF\Image-1 (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0" y="4343399"/>
            <a:ext cx="1947313" cy="19473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jfresquez\AppData\Local\Microsoft\Windows\Temporary Internet Files\Content.Outlook\IUHBUOGF\Image-1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19200" y="4397280"/>
            <a:ext cx="1210721" cy="1880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9080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4"/>
          </p:nvPr>
        </p:nvSpPr>
        <p:spPr/>
        <p:txBody>
          <a:bodyPr/>
          <a:lstStyle/>
          <a:p>
            <a:r>
              <a:rPr lang="en-US" sz="4800" dirty="0" smtClean="0">
                <a:latin typeface="+mn-lt"/>
              </a:rPr>
              <a:t>NYC Emergency management </a:t>
            </a:r>
            <a:r>
              <a:rPr lang="en-US" sz="4800" dirty="0" err="1" smtClean="0">
                <a:latin typeface="+mn-lt"/>
              </a:rPr>
              <a:t>UPdate</a:t>
            </a:r>
            <a:endParaRPr lang="en-US" sz="4800" dirty="0">
              <a:latin typeface="+mn-lt"/>
            </a:endParaRPr>
          </a:p>
        </p:txBody>
      </p:sp>
      <p:sp>
        <p:nvSpPr>
          <p:cNvPr id="5" name="Text Placeholder 2"/>
          <p:cNvSpPr>
            <a:spLocks noGrp="1"/>
          </p:cNvSpPr>
          <p:nvPr>
            <p:ph type="body" idx="14"/>
          </p:nvPr>
        </p:nvSpPr>
        <p:spPr>
          <a:xfrm>
            <a:off x="533400" y="2895600"/>
            <a:ext cx="8031167" cy="1446172"/>
          </a:xfrm>
        </p:spPr>
        <p:txBody>
          <a:bodyPr/>
          <a:lstStyle/>
          <a:p>
            <a:pPr marL="1028700" indent="-1028700">
              <a:buAutoNum type="romanUcPeriod"/>
            </a:pPr>
            <a:r>
              <a:rPr lang="en-US" sz="3200" dirty="0" smtClean="0">
                <a:latin typeface="+mn-lt"/>
              </a:rPr>
              <a:t>Heat  Plan</a:t>
            </a:r>
          </a:p>
          <a:p>
            <a:pPr marL="1028700" indent="-1028700">
              <a:buAutoNum type="romanUcPeriod"/>
            </a:pPr>
            <a:r>
              <a:rPr lang="en-US" sz="3200" dirty="0" smtClean="0">
                <a:latin typeface="+mn-lt"/>
              </a:rPr>
              <a:t>DAFN </a:t>
            </a:r>
            <a:r>
              <a:rPr lang="en-US" sz="3200" dirty="0" err="1" smtClean="0">
                <a:latin typeface="+mn-lt"/>
              </a:rPr>
              <a:t>COOrdinator</a:t>
            </a:r>
            <a:r>
              <a:rPr lang="en-US" sz="3200" dirty="0" smtClean="0">
                <a:latin typeface="+mn-lt"/>
              </a:rPr>
              <a:t> Training</a:t>
            </a:r>
            <a:endParaRPr lang="en-US" sz="3200" dirty="0">
              <a:latin typeface="+mn-lt"/>
            </a:endParaRPr>
          </a:p>
        </p:txBody>
      </p:sp>
    </p:spTree>
    <p:extLst>
      <p:ext uri="{BB962C8B-B14F-4D97-AF65-F5344CB8AC3E}">
        <p14:creationId xmlns:p14="http://schemas.microsoft.com/office/powerpoint/2010/main" val="36933107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694" y="0"/>
            <a:ext cx="98298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990600" y="1447800"/>
            <a:ext cx="7772400" cy="1470025"/>
          </a:xfrm>
        </p:spPr>
        <p:txBody>
          <a:bodyPr>
            <a:noAutofit/>
          </a:bodyPr>
          <a:lstStyle/>
          <a:p>
            <a:r>
              <a:rPr lang="en-US" sz="5200" b="1" dirty="0" smtClean="0"/>
              <a:t>NYC Heat Plan</a:t>
            </a:r>
            <a:endParaRPr lang="en-US" sz="5200" b="1" dirty="0"/>
          </a:p>
        </p:txBody>
      </p:sp>
      <p:sp>
        <p:nvSpPr>
          <p:cNvPr id="4" name="Subtitle 3"/>
          <p:cNvSpPr>
            <a:spLocks noGrp="1"/>
          </p:cNvSpPr>
          <p:nvPr>
            <p:ph type="subTitle" idx="1"/>
          </p:nvPr>
        </p:nvSpPr>
        <p:spPr>
          <a:xfrm>
            <a:off x="1506806" y="2895600"/>
            <a:ext cx="6400800" cy="1752600"/>
          </a:xfrm>
        </p:spPr>
        <p:txBody>
          <a:bodyPr/>
          <a:lstStyle/>
          <a:p>
            <a:r>
              <a:rPr lang="en-US" dirty="0" smtClean="0">
                <a:solidFill>
                  <a:schemeClr val="tx1"/>
                </a:solidFill>
              </a:rPr>
              <a:t>Summer 2017</a:t>
            </a:r>
            <a:endParaRPr lang="en-US" dirty="0">
              <a:solidFill>
                <a:schemeClr val="tx1"/>
              </a:solidFill>
            </a:endParaRPr>
          </a:p>
        </p:txBody>
      </p:sp>
    </p:spTree>
    <p:extLst>
      <p:ext uri="{BB962C8B-B14F-4D97-AF65-F5344CB8AC3E}">
        <p14:creationId xmlns:p14="http://schemas.microsoft.com/office/powerpoint/2010/main" val="33714604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038"/>
            <a:ext cx="8229600" cy="715962"/>
          </a:xfrm>
        </p:spPr>
        <p:txBody>
          <a:bodyPr>
            <a:normAutofit fontScale="90000"/>
          </a:bodyPr>
          <a:lstStyle/>
          <a:p>
            <a:r>
              <a:rPr lang="en-US" dirty="0" smtClean="0"/>
              <a:t>Heat Plan Triggers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413297184"/>
              </p:ext>
            </p:extLst>
          </p:nvPr>
        </p:nvGraphicFramePr>
        <p:xfrm>
          <a:off x="914400" y="1295400"/>
          <a:ext cx="7010400" cy="944880"/>
        </p:xfrm>
        <a:graphic>
          <a:graphicData uri="http://schemas.openxmlformats.org/drawingml/2006/table">
            <a:tbl>
              <a:tblPr firstRow="1" bandRow="1">
                <a:tableStyleId>{93296810-A885-4BE3-A3E7-6D5BEEA58F35}</a:tableStyleId>
              </a:tblPr>
              <a:tblGrid>
                <a:gridCol w="7010400"/>
              </a:tblGrid>
              <a:tr h="294640">
                <a:tc>
                  <a:txBody>
                    <a:bodyPr/>
                    <a:lstStyle/>
                    <a:p>
                      <a:pPr algn="ctr"/>
                      <a:r>
                        <a:rPr lang="en-US" dirty="0" smtClean="0"/>
                        <a:t>Activation Criteria</a:t>
                      </a:r>
                      <a:endParaRPr lang="en-US" dirty="0"/>
                    </a:p>
                  </a:txBody>
                  <a:tcPr/>
                </a:tc>
              </a:tr>
              <a:tr h="370840">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t>Predicted HI </a:t>
                      </a:r>
                      <a:r>
                        <a:rPr lang="en-US" sz="1600" baseline="0" dirty="0" smtClean="0"/>
                        <a:t>of 100</a:t>
                      </a:r>
                      <a:r>
                        <a:rPr lang="en-US" sz="1600" baseline="0" dirty="0" smtClean="0">
                          <a:sym typeface="Symbol"/>
                        </a:rPr>
                        <a:t></a:t>
                      </a:r>
                      <a:r>
                        <a:rPr lang="en-US" sz="1600" baseline="0" dirty="0" smtClean="0"/>
                        <a:t> F or higher for one day or more, or</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smtClean="0"/>
                        <a:t>Predicted HI of 95</a:t>
                      </a:r>
                      <a:r>
                        <a:rPr lang="en-US" sz="1600" baseline="0" dirty="0" smtClean="0">
                          <a:sym typeface="Symbol"/>
                        </a:rPr>
                        <a:t></a:t>
                      </a:r>
                      <a:r>
                        <a:rPr lang="en-US" sz="1600" baseline="0" dirty="0" smtClean="0"/>
                        <a:t> F or higher at any point for two consecutive days or more</a:t>
                      </a:r>
                      <a:endParaRPr lang="en-US" sz="1600" dirty="0"/>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666954188"/>
              </p:ext>
            </p:extLst>
          </p:nvPr>
        </p:nvGraphicFramePr>
        <p:xfrm>
          <a:off x="914400" y="2743200"/>
          <a:ext cx="7010400" cy="960120"/>
        </p:xfrm>
        <a:graphic>
          <a:graphicData uri="http://schemas.openxmlformats.org/drawingml/2006/table">
            <a:tbl>
              <a:tblPr firstRow="1" bandRow="1">
                <a:tableStyleId>{93296810-A885-4BE3-A3E7-6D5BEEA58F35}</a:tableStyleId>
              </a:tblPr>
              <a:tblGrid>
                <a:gridCol w="7010400"/>
              </a:tblGrid>
              <a:tr h="381000">
                <a:tc>
                  <a:txBody>
                    <a:bodyPr/>
                    <a:lstStyle/>
                    <a:p>
                      <a:pPr algn="ctr"/>
                      <a:r>
                        <a:rPr lang="en-US" dirty="0" smtClean="0"/>
                        <a:t>Excessive Heat Considerations Criteria</a:t>
                      </a:r>
                      <a:endParaRPr lang="en-US" dirty="0"/>
                    </a:p>
                  </a:txBody>
                  <a:tcPr>
                    <a:solidFill>
                      <a:schemeClr val="bg1">
                        <a:lumMod val="50000"/>
                      </a:schemeClr>
                    </a:solidFill>
                  </a:tcPr>
                </a:tc>
              </a:tr>
              <a:tr h="370840">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t>Predicted HI </a:t>
                      </a:r>
                      <a:r>
                        <a:rPr lang="en-US" sz="1600" baseline="0" dirty="0" smtClean="0"/>
                        <a:t>of 105</a:t>
                      </a:r>
                      <a:r>
                        <a:rPr lang="en-US" sz="1600" baseline="0" dirty="0" smtClean="0">
                          <a:sym typeface="Symbol"/>
                        </a:rPr>
                        <a:t></a:t>
                      </a:r>
                      <a:r>
                        <a:rPr lang="en-US" sz="1600" baseline="0" dirty="0" smtClean="0"/>
                        <a:t> F for any duration, or</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smtClean="0"/>
                        <a:t>Predicted HI of 95</a:t>
                      </a:r>
                      <a:r>
                        <a:rPr lang="en-US" sz="1600" baseline="0" dirty="0" smtClean="0">
                          <a:sym typeface="Symbol"/>
                        </a:rPr>
                        <a:t></a:t>
                      </a:r>
                      <a:r>
                        <a:rPr lang="en-US" sz="1600" baseline="0" dirty="0" smtClean="0"/>
                        <a:t> F for four days or more</a:t>
                      </a:r>
                      <a:endParaRPr lang="en-US" sz="1600" dirty="0"/>
                    </a:p>
                  </a:txBody>
                  <a:tcPr/>
                </a:tc>
              </a:tr>
            </a:tbl>
          </a:graphicData>
        </a:graphic>
      </p:graphicFrame>
      <p:sp>
        <p:nvSpPr>
          <p:cNvPr id="3" name="TextBox 2"/>
          <p:cNvSpPr txBox="1"/>
          <p:nvPr/>
        </p:nvSpPr>
        <p:spPr>
          <a:xfrm>
            <a:off x="762000" y="4343400"/>
            <a:ext cx="7620000" cy="1631216"/>
          </a:xfrm>
          <a:prstGeom prst="rect">
            <a:avLst/>
          </a:prstGeom>
          <a:noFill/>
        </p:spPr>
        <p:txBody>
          <a:bodyPr wrap="square" rtlCol="0">
            <a:spAutoFit/>
          </a:bodyPr>
          <a:lstStyle/>
          <a:p>
            <a:r>
              <a:rPr lang="en-US" sz="2000" b="1" dirty="0" smtClean="0">
                <a:solidFill>
                  <a:prstClr val="black"/>
                </a:solidFill>
              </a:rPr>
              <a:t>Heat Emergency Steering Committee</a:t>
            </a:r>
          </a:p>
          <a:p>
            <a:pPr marL="285750" indent="-285750">
              <a:buFontTx/>
              <a:buChar char="-"/>
            </a:pPr>
            <a:r>
              <a:rPr lang="en-US" sz="2000" dirty="0" smtClean="0">
                <a:solidFill>
                  <a:prstClr val="black"/>
                </a:solidFill>
              </a:rPr>
              <a:t>Triggered by Heat Advisory issuance</a:t>
            </a:r>
          </a:p>
          <a:p>
            <a:pPr marL="285750" indent="-285750">
              <a:buFontTx/>
              <a:buChar char="-"/>
            </a:pPr>
            <a:r>
              <a:rPr lang="en-US" sz="2000" dirty="0" smtClean="0">
                <a:solidFill>
                  <a:prstClr val="black"/>
                </a:solidFill>
              </a:rPr>
              <a:t>Provides situational awareness</a:t>
            </a:r>
          </a:p>
          <a:p>
            <a:pPr marL="285750" indent="-285750">
              <a:buFontTx/>
              <a:buChar char="-"/>
            </a:pPr>
            <a:r>
              <a:rPr lang="en-US" sz="2000" dirty="0" smtClean="0">
                <a:solidFill>
                  <a:prstClr val="black"/>
                </a:solidFill>
              </a:rPr>
              <a:t>Gather agency specific data and concerns</a:t>
            </a:r>
          </a:p>
          <a:p>
            <a:pPr marL="285750" indent="-285750">
              <a:buFontTx/>
              <a:buChar char="-"/>
            </a:pPr>
            <a:r>
              <a:rPr lang="en-US" sz="2000" dirty="0" smtClean="0">
                <a:solidFill>
                  <a:prstClr val="black"/>
                </a:solidFill>
              </a:rPr>
              <a:t>Discuss near-term and medium-term planning issues</a:t>
            </a:r>
            <a:endParaRPr lang="en-US" sz="2000" dirty="0">
              <a:solidFill>
                <a:prstClr val="black"/>
              </a:solidFill>
            </a:endParaRPr>
          </a:p>
        </p:txBody>
      </p:sp>
    </p:spTree>
    <p:extLst>
      <p:ext uri="{BB962C8B-B14F-4D97-AF65-F5344CB8AC3E}">
        <p14:creationId xmlns:p14="http://schemas.microsoft.com/office/powerpoint/2010/main" val="20506223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fontScale="90000"/>
          </a:bodyPr>
          <a:lstStyle/>
          <a:p>
            <a:r>
              <a:rPr lang="en-US" dirty="0" smtClean="0"/>
              <a:t>Heat Index and NWS Heat Products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827243838"/>
              </p:ext>
            </p:extLst>
          </p:nvPr>
        </p:nvGraphicFramePr>
        <p:xfrm>
          <a:off x="381000" y="868362"/>
          <a:ext cx="8458200" cy="1955800"/>
        </p:xfrm>
        <a:graphic>
          <a:graphicData uri="http://schemas.openxmlformats.org/drawingml/2006/table">
            <a:tbl>
              <a:tblPr firstRow="1" bandRow="1">
                <a:tableStyleId>{93296810-A885-4BE3-A3E7-6D5BEEA58F35}</a:tableStyleId>
              </a:tblPr>
              <a:tblGrid>
                <a:gridCol w="1219200"/>
                <a:gridCol w="7239000"/>
              </a:tblGrid>
              <a:tr h="294640">
                <a:tc>
                  <a:txBody>
                    <a:bodyPr/>
                    <a:lstStyle/>
                    <a:p>
                      <a:r>
                        <a:rPr lang="en-US" sz="1300" dirty="0" smtClean="0">
                          <a:solidFill>
                            <a:schemeClr val="tx1"/>
                          </a:solidFill>
                        </a:rPr>
                        <a:t>Product</a:t>
                      </a:r>
                      <a:endParaRPr lang="en-US" sz="1300" dirty="0">
                        <a:solidFill>
                          <a:schemeClr val="tx1"/>
                        </a:solidFill>
                      </a:endParaRPr>
                    </a:p>
                  </a:txBody>
                  <a:tcPr/>
                </a:tc>
                <a:tc>
                  <a:txBody>
                    <a:bodyPr/>
                    <a:lstStyle/>
                    <a:p>
                      <a:r>
                        <a:rPr lang="en-US" sz="1300" dirty="0" smtClean="0">
                          <a:solidFill>
                            <a:schemeClr val="tx1"/>
                          </a:solidFill>
                        </a:rPr>
                        <a:t>Description</a:t>
                      </a:r>
                      <a:endParaRPr lang="en-US" sz="1300" dirty="0">
                        <a:solidFill>
                          <a:schemeClr val="tx1"/>
                        </a:solidFill>
                      </a:endParaRPr>
                    </a:p>
                  </a:txBody>
                  <a:tcPr/>
                </a:tc>
              </a:tr>
              <a:tr h="370840">
                <a:tc>
                  <a:txBody>
                    <a:bodyPr/>
                    <a:lstStyle/>
                    <a:p>
                      <a:r>
                        <a:rPr lang="en-US" sz="1300" dirty="0" smtClean="0"/>
                        <a:t>Heat Advisory</a:t>
                      </a:r>
                      <a:endParaRPr lang="en-US" sz="1300" dirty="0"/>
                    </a:p>
                  </a:txBody>
                  <a:tcPr anchor="ctr"/>
                </a:tc>
                <a:tc>
                  <a:txBody>
                    <a:bodyPr/>
                    <a:lstStyle/>
                    <a:p>
                      <a:r>
                        <a:rPr lang="en-US" sz="1300" dirty="0" smtClean="0"/>
                        <a:t>Issued within 24</a:t>
                      </a:r>
                      <a:r>
                        <a:rPr lang="en-US" sz="1300" baseline="0" dirty="0" smtClean="0"/>
                        <a:t> </a:t>
                      </a:r>
                      <a:r>
                        <a:rPr lang="en-US" sz="1300" baseline="0" dirty="0" err="1" smtClean="0"/>
                        <a:t>hrs</a:t>
                      </a:r>
                      <a:r>
                        <a:rPr lang="en-US" sz="1300" baseline="0" dirty="0" smtClean="0"/>
                        <a:t> of onset of either of the following conditions:</a:t>
                      </a:r>
                    </a:p>
                    <a:p>
                      <a:r>
                        <a:rPr lang="en-US" sz="1300" baseline="0" dirty="0" smtClean="0"/>
                        <a:t>- HI of at least 100</a:t>
                      </a:r>
                      <a:r>
                        <a:rPr lang="en-US" sz="1300" baseline="0" dirty="0" smtClean="0">
                          <a:sym typeface="Symbol"/>
                        </a:rPr>
                        <a:t></a:t>
                      </a:r>
                      <a:r>
                        <a:rPr lang="en-US" sz="1300" baseline="0" dirty="0" smtClean="0"/>
                        <a:t> F but less than 105</a:t>
                      </a:r>
                      <a:r>
                        <a:rPr lang="en-US" sz="1300" baseline="0" dirty="0" smtClean="0">
                          <a:sym typeface="Symbol"/>
                        </a:rPr>
                        <a:t></a:t>
                      </a:r>
                      <a:r>
                        <a:rPr lang="en-US" sz="1300" baseline="0" dirty="0" smtClean="0"/>
                        <a:t> F for  any period of time</a:t>
                      </a:r>
                    </a:p>
                    <a:p>
                      <a:r>
                        <a:rPr lang="en-US" sz="1300" baseline="0" dirty="0" smtClean="0"/>
                        <a:t>- Maximum HI of 95</a:t>
                      </a:r>
                      <a:r>
                        <a:rPr lang="en-US" sz="1300" baseline="0" dirty="0" smtClean="0">
                          <a:sym typeface="Symbol"/>
                        </a:rPr>
                        <a:t></a:t>
                      </a:r>
                      <a:r>
                        <a:rPr lang="en-US" sz="1300" baseline="0" dirty="0" smtClean="0"/>
                        <a:t> F or higher for two consecutive days</a:t>
                      </a:r>
                      <a:endParaRPr lang="en-US" sz="1300" dirty="0"/>
                    </a:p>
                  </a:txBody>
                  <a:tcPr anchor="ctr"/>
                </a:tc>
              </a:tr>
              <a:tr h="370840">
                <a:tc>
                  <a:txBody>
                    <a:bodyPr/>
                    <a:lstStyle/>
                    <a:p>
                      <a:r>
                        <a:rPr lang="en-US" sz="1300" dirty="0" smtClean="0"/>
                        <a:t>Excessive</a:t>
                      </a:r>
                      <a:r>
                        <a:rPr lang="en-US" sz="1300" baseline="0" dirty="0" smtClean="0"/>
                        <a:t> Heat Watch</a:t>
                      </a:r>
                      <a:endParaRPr lang="en-US" sz="13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smtClean="0"/>
                        <a:t>Issued</a:t>
                      </a:r>
                      <a:r>
                        <a:rPr lang="en-US" sz="1300" baseline="0" dirty="0" smtClean="0"/>
                        <a:t> when HI is forecast to reach or exceed 105</a:t>
                      </a:r>
                      <a:r>
                        <a:rPr lang="en-US" sz="1300" baseline="0" dirty="0" smtClean="0">
                          <a:sym typeface="Symbol"/>
                        </a:rPr>
                        <a:t></a:t>
                      </a:r>
                      <a:r>
                        <a:rPr lang="en-US" sz="1300" baseline="0" dirty="0" smtClean="0"/>
                        <a:t> F for at least 2consecutive </a:t>
                      </a:r>
                      <a:r>
                        <a:rPr lang="en-US" sz="1300" baseline="0" dirty="0" err="1" smtClean="0"/>
                        <a:t>hrs</a:t>
                      </a:r>
                      <a:r>
                        <a:rPr lang="en-US" sz="1300" baseline="0" dirty="0" smtClean="0"/>
                        <a:t> in the next 24-48 </a:t>
                      </a:r>
                      <a:r>
                        <a:rPr lang="en-US" sz="1300" baseline="0" dirty="0" err="1" smtClean="0"/>
                        <a:t>hrs</a:t>
                      </a:r>
                      <a:endParaRPr lang="en-US" sz="1300" dirty="0" smtClean="0"/>
                    </a:p>
                  </a:txBody>
                  <a:tcPr anchor="ctr"/>
                </a:tc>
              </a:tr>
              <a:tr h="370840">
                <a:tc>
                  <a:txBody>
                    <a:bodyPr/>
                    <a:lstStyle/>
                    <a:p>
                      <a:r>
                        <a:rPr lang="en-US" sz="1300" dirty="0" smtClean="0"/>
                        <a:t>Excessive Heat Warning</a:t>
                      </a:r>
                      <a:endParaRPr lang="en-US" sz="1300" dirty="0"/>
                    </a:p>
                  </a:txBody>
                  <a:tcPr anchor="ctr"/>
                </a:tc>
                <a:tc>
                  <a:txBody>
                    <a:bodyPr/>
                    <a:lstStyle/>
                    <a:p>
                      <a:r>
                        <a:rPr lang="en-US" sz="1300" dirty="0" smtClean="0"/>
                        <a:t>Issued</a:t>
                      </a:r>
                      <a:r>
                        <a:rPr lang="en-US" sz="1300" baseline="0" dirty="0" smtClean="0"/>
                        <a:t> when HI is forecast to reach or exceed 105</a:t>
                      </a:r>
                      <a:r>
                        <a:rPr lang="en-US" sz="1300" baseline="0" dirty="0" smtClean="0">
                          <a:sym typeface="Symbol"/>
                        </a:rPr>
                        <a:t></a:t>
                      </a:r>
                      <a:r>
                        <a:rPr lang="en-US" sz="1300" baseline="0" dirty="0" smtClean="0"/>
                        <a:t> F for at least 2 consecutive </a:t>
                      </a:r>
                      <a:r>
                        <a:rPr lang="en-US" sz="1300" baseline="0" dirty="0" err="1" smtClean="0"/>
                        <a:t>hrs</a:t>
                      </a:r>
                      <a:r>
                        <a:rPr lang="en-US" sz="1300" baseline="0" dirty="0" smtClean="0"/>
                        <a:t> within the next 24 </a:t>
                      </a:r>
                      <a:r>
                        <a:rPr lang="en-US" sz="1300" baseline="0" dirty="0" err="1" smtClean="0"/>
                        <a:t>hrs</a:t>
                      </a:r>
                      <a:endParaRPr lang="en-US" sz="1300" dirty="0"/>
                    </a:p>
                  </a:txBody>
                  <a:tcPr anchor="ctr"/>
                </a:tc>
              </a:tr>
            </a:tbl>
          </a:graphicData>
        </a:graphic>
      </p:graphicFrame>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382962"/>
            <a:ext cx="2286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1860" y="2925761"/>
            <a:ext cx="6617588" cy="3886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36961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19800" y="0"/>
            <a:ext cx="3124199" cy="684212"/>
          </a:xfrm>
          <a:prstGeom prst="rect">
            <a:avLst/>
          </a:prstGeom>
          <a:blipFill>
            <a:blip r:embed="rId2" cstate="print"/>
            <a:stretch>
              <a:fillRect/>
            </a:stretch>
          </a:blipFill>
        </p:spPr>
        <p:txBody>
          <a:bodyPr wrap="square" lIns="0" tIns="0" rIns="0" bIns="0" rtlCol="0"/>
          <a:lstStyle/>
          <a:p>
            <a:endParaRPr dirty="0"/>
          </a:p>
        </p:txBody>
      </p:sp>
      <p:sp>
        <p:nvSpPr>
          <p:cNvPr id="3" name="object 3"/>
          <p:cNvSpPr txBox="1">
            <a:spLocks noGrp="1"/>
          </p:cNvSpPr>
          <p:nvPr>
            <p:ph type="body" idx="1"/>
          </p:nvPr>
        </p:nvSpPr>
        <p:spPr>
          <a:xfrm>
            <a:off x="357504" y="2583179"/>
            <a:ext cx="8428990" cy="1910779"/>
          </a:xfrm>
          <a:prstGeom prst="rect">
            <a:avLst/>
          </a:prstGeom>
        </p:spPr>
        <p:txBody>
          <a:bodyPr vert="horz" wrap="square" lIns="0" tIns="12700" rIns="0" bIns="0" rtlCol="0">
            <a:spAutoFit/>
          </a:bodyPr>
          <a:lstStyle/>
          <a:p>
            <a:pPr marL="355600" marR="283845" indent="-342900">
              <a:lnSpc>
                <a:spcPct val="100000"/>
              </a:lnSpc>
              <a:spcBef>
                <a:spcPts val="100"/>
              </a:spcBef>
              <a:buFont typeface="Arial"/>
              <a:buChar char="•"/>
              <a:tabLst>
                <a:tab pos="354965" algn="l"/>
                <a:tab pos="355600" algn="l"/>
              </a:tabLst>
            </a:pPr>
            <a:r>
              <a:rPr lang="en-US" spc="-5" dirty="0" smtClean="0"/>
              <a:t>Official </a:t>
            </a:r>
            <a:r>
              <a:rPr lang="en-US" spc="-5" dirty="0"/>
              <a:t>Launch: Inclusive Design Guidelines (IDG)</a:t>
            </a:r>
          </a:p>
          <a:p>
            <a:pPr marL="355600" marR="283845" indent="-342900">
              <a:lnSpc>
                <a:spcPct val="100000"/>
              </a:lnSpc>
              <a:spcBef>
                <a:spcPts val="100"/>
              </a:spcBef>
              <a:buFont typeface="Arial"/>
              <a:buChar char="•"/>
              <a:tabLst>
                <a:tab pos="354965" algn="l"/>
                <a:tab pos="355600" algn="l"/>
              </a:tabLst>
            </a:pPr>
            <a:r>
              <a:rPr lang="en-US" spc="-5" dirty="0" err="1" smtClean="0"/>
              <a:t>AccessibleNYC</a:t>
            </a:r>
            <a:endParaRPr lang="en-US" spc="-5" dirty="0" smtClean="0"/>
          </a:p>
          <a:p>
            <a:pPr marL="355600" marR="283845" indent="-342900">
              <a:lnSpc>
                <a:spcPct val="100000"/>
              </a:lnSpc>
              <a:spcBef>
                <a:spcPts val="100"/>
              </a:spcBef>
              <a:buFont typeface="Arial"/>
              <a:buChar char="•"/>
              <a:tabLst>
                <a:tab pos="354965" algn="l"/>
                <a:tab pos="355600" algn="l"/>
              </a:tabLst>
            </a:pPr>
            <a:r>
              <a:rPr lang="en-US" spc="-5" dirty="0"/>
              <a:t>Disability Pride Parade July 9</a:t>
            </a:r>
            <a:r>
              <a:rPr lang="en-US" spc="-5" baseline="30000" dirty="0"/>
              <a:t>th</a:t>
            </a:r>
            <a:endParaRPr lang="en-US" dirty="0"/>
          </a:p>
          <a:p>
            <a:pPr marL="480695" marR="5080" indent="-457200">
              <a:lnSpc>
                <a:spcPct val="100000"/>
              </a:lnSpc>
              <a:spcBef>
                <a:spcPts val="100"/>
              </a:spcBef>
              <a:buSzPct val="125000"/>
              <a:buFont typeface="+mj-lt"/>
              <a:buAutoNum type="arabicPeriod"/>
              <a:tabLst>
                <a:tab pos="365760" algn="l"/>
                <a:tab pos="366395" algn="l"/>
              </a:tabLst>
            </a:pPr>
            <a:endParaRPr lang="en-US" b="1" spc="-5" dirty="0" smtClean="0"/>
          </a:p>
          <a:p>
            <a:pPr marL="23495" marR="5080">
              <a:lnSpc>
                <a:spcPct val="100000"/>
              </a:lnSpc>
              <a:spcBef>
                <a:spcPts val="100"/>
              </a:spcBef>
              <a:buSzPct val="125000"/>
              <a:tabLst>
                <a:tab pos="365760" algn="l"/>
                <a:tab pos="366395" algn="l"/>
              </a:tabLst>
            </a:pPr>
            <a:endParaRPr spc="-5" dirty="0"/>
          </a:p>
        </p:txBody>
      </p:sp>
      <p:sp>
        <p:nvSpPr>
          <p:cNvPr id="4" name="object 4"/>
          <p:cNvSpPr/>
          <p:nvPr/>
        </p:nvSpPr>
        <p:spPr>
          <a:xfrm>
            <a:off x="0" y="1066787"/>
            <a:ext cx="9144000" cy="1296035"/>
          </a:xfrm>
          <a:custGeom>
            <a:avLst/>
            <a:gdLst/>
            <a:ahLst/>
            <a:cxnLst/>
            <a:rect l="l" t="t" r="r" b="b"/>
            <a:pathLst>
              <a:path w="9144000" h="1296035">
                <a:moveTo>
                  <a:pt x="0" y="1295412"/>
                </a:moveTo>
                <a:lnTo>
                  <a:pt x="9144000" y="1295412"/>
                </a:lnTo>
                <a:lnTo>
                  <a:pt x="9144000" y="0"/>
                </a:lnTo>
                <a:lnTo>
                  <a:pt x="0" y="0"/>
                </a:lnTo>
                <a:lnTo>
                  <a:pt x="0" y="1295412"/>
                </a:lnTo>
                <a:close/>
              </a:path>
            </a:pathLst>
          </a:custGeom>
          <a:solidFill>
            <a:srgbClr val="0E002D"/>
          </a:solidFill>
        </p:spPr>
        <p:txBody>
          <a:bodyPr wrap="square" lIns="0" tIns="0" rIns="0" bIns="0" rtlCol="0"/>
          <a:lstStyle/>
          <a:p>
            <a:endParaRPr dirty="0"/>
          </a:p>
        </p:txBody>
      </p:sp>
      <p:sp>
        <p:nvSpPr>
          <p:cNvPr id="5" name="object 5"/>
          <p:cNvSpPr txBox="1">
            <a:spLocks noGrp="1"/>
          </p:cNvSpPr>
          <p:nvPr>
            <p:ph type="title"/>
          </p:nvPr>
        </p:nvSpPr>
        <p:spPr>
          <a:xfrm>
            <a:off x="519017" y="1038859"/>
            <a:ext cx="8105965" cy="689932"/>
          </a:xfrm>
          <a:prstGeom prst="rect">
            <a:avLst/>
          </a:prstGeom>
        </p:spPr>
        <p:txBody>
          <a:bodyPr vert="horz" wrap="square" lIns="0" tIns="12700" rIns="0" bIns="0" rtlCol="0">
            <a:spAutoFit/>
          </a:bodyPr>
          <a:lstStyle/>
          <a:p>
            <a:pPr marL="2713990" marR="5080" indent="-2376170" algn="ctr">
              <a:lnSpc>
                <a:spcPct val="100000"/>
              </a:lnSpc>
              <a:spcBef>
                <a:spcPts val="100"/>
              </a:spcBef>
            </a:pPr>
            <a:r>
              <a:rPr lang="en-US" spc="5" dirty="0" smtClean="0"/>
              <a:t>MOPD Updates</a:t>
            </a:r>
            <a:endParaRPr dirty="0"/>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spc="-15" dirty="0">
                <a:hlinkClick r:id="rId3"/>
              </a:rPr>
              <a:t>www.nyc.gov/mopd</a:t>
            </a: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t>3</a:t>
            </a:fld>
            <a:endParaRPr spc="-5" dirty="0"/>
          </a:p>
        </p:txBody>
      </p:sp>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3927360"/>
            <a:ext cx="1959138" cy="2489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9000" y="3927360"/>
            <a:ext cx="3186358" cy="216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1800" y="3927360"/>
            <a:ext cx="1959138" cy="2016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67303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038"/>
            <a:ext cx="8229600" cy="715962"/>
          </a:xfrm>
        </p:spPr>
        <p:txBody>
          <a:bodyPr>
            <a:normAutofit fontScale="90000"/>
          </a:bodyPr>
          <a:lstStyle/>
          <a:p>
            <a:r>
              <a:rPr lang="en-US" dirty="0" smtClean="0"/>
              <a:t>Heat Plan</a:t>
            </a:r>
            <a:endParaRPr lang="en-US" dirty="0"/>
          </a:p>
        </p:txBody>
      </p:sp>
      <p:sp>
        <p:nvSpPr>
          <p:cNvPr id="4" name="TextBox 3"/>
          <p:cNvSpPr txBox="1"/>
          <p:nvPr/>
        </p:nvSpPr>
        <p:spPr>
          <a:xfrm>
            <a:off x="381000" y="1295400"/>
            <a:ext cx="8382000" cy="4420890"/>
          </a:xfrm>
          <a:prstGeom prst="rect">
            <a:avLst/>
          </a:prstGeom>
          <a:noFill/>
        </p:spPr>
        <p:txBody>
          <a:bodyPr wrap="square" rtlCol="0">
            <a:spAutoFit/>
          </a:bodyPr>
          <a:lstStyle/>
          <a:p>
            <a:pPr>
              <a:lnSpc>
                <a:spcPct val="200000"/>
              </a:lnSpc>
            </a:pPr>
            <a:r>
              <a:rPr lang="en-US" sz="2400" dirty="0" smtClean="0">
                <a:solidFill>
                  <a:prstClr val="black"/>
                </a:solidFill>
              </a:rPr>
              <a:t>Operational Strategy 1: NYC Advance Warning System</a:t>
            </a:r>
          </a:p>
          <a:p>
            <a:pPr>
              <a:lnSpc>
                <a:spcPct val="200000"/>
              </a:lnSpc>
            </a:pPr>
            <a:r>
              <a:rPr lang="en-US" sz="2400" dirty="0" smtClean="0">
                <a:solidFill>
                  <a:prstClr val="black"/>
                </a:solidFill>
              </a:rPr>
              <a:t>Operational Strategy 2: Cooling Centers</a:t>
            </a:r>
          </a:p>
          <a:p>
            <a:pPr>
              <a:lnSpc>
                <a:spcPct val="200000"/>
              </a:lnSpc>
            </a:pPr>
            <a:r>
              <a:rPr lang="en-US" sz="2400" dirty="0">
                <a:solidFill>
                  <a:prstClr val="black"/>
                </a:solidFill>
              </a:rPr>
              <a:t>Operational Strategy </a:t>
            </a:r>
            <a:r>
              <a:rPr lang="en-US" sz="2400" dirty="0" smtClean="0">
                <a:solidFill>
                  <a:prstClr val="black"/>
                </a:solidFill>
              </a:rPr>
              <a:t>3: Homeless Outreach</a:t>
            </a:r>
            <a:endParaRPr lang="en-US" sz="2400" dirty="0">
              <a:solidFill>
                <a:prstClr val="black"/>
              </a:solidFill>
            </a:endParaRPr>
          </a:p>
          <a:p>
            <a:pPr>
              <a:lnSpc>
                <a:spcPct val="200000"/>
              </a:lnSpc>
            </a:pPr>
            <a:r>
              <a:rPr lang="en-US" sz="2400" dirty="0">
                <a:solidFill>
                  <a:prstClr val="black"/>
                </a:solidFill>
              </a:rPr>
              <a:t>Operational Strategy </a:t>
            </a:r>
            <a:r>
              <a:rPr lang="en-US" sz="2400" dirty="0" smtClean="0">
                <a:solidFill>
                  <a:prstClr val="black"/>
                </a:solidFill>
              </a:rPr>
              <a:t>4: Excavation Safety Alert (Power Disruption Plan and other Infrastructure Protection)</a:t>
            </a:r>
            <a:endParaRPr lang="en-US" sz="2400" dirty="0">
              <a:solidFill>
                <a:prstClr val="black"/>
              </a:solidFill>
            </a:endParaRPr>
          </a:p>
          <a:p>
            <a:pPr>
              <a:lnSpc>
                <a:spcPct val="200000"/>
              </a:lnSpc>
            </a:pPr>
            <a:r>
              <a:rPr lang="en-US" sz="2400" dirty="0">
                <a:solidFill>
                  <a:prstClr val="black"/>
                </a:solidFill>
              </a:rPr>
              <a:t>Operational Strategy </a:t>
            </a:r>
            <a:r>
              <a:rPr lang="en-US" sz="2400" dirty="0" smtClean="0">
                <a:solidFill>
                  <a:prstClr val="black"/>
                </a:solidFill>
              </a:rPr>
              <a:t>5: Spray Cap Program</a:t>
            </a:r>
            <a:endParaRPr lang="en-US" sz="2400" dirty="0">
              <a:solidFill>
                <a:prstClr val="black"/>
              </a:solidFill>
            </a:endParaRPr>
          </a:p>
        </p:txBody>
      </p:sp>
      <p:pic>
        <p:nvPicPr>
          <p:cNvPr id="7170" name="Picture 2" descr="Image result for cooling cent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724400"/>
            <a:ext cx="2562773" cy="192208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2745" y="2362200"/>
            <a:ext cx="1905000" cy="1309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07418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038"/>
            <a:ext cx="8229600" cy="715962"/>
          </a:xfrm>
        </p:spPr>
        <p:txBody>
          <a:bodyPr>
            <a:normAutofit fontScale="90000"/>
          </a:bodyPr>
          <a:lstStyle/>
          <a:p>
            <a:r>
              <a:rPr lang="en-US" dirty="0" smtClean="0"/>
              <a:t>Heat Plan</a:t>
            </a:r>
            <a:endParaRPr lang="en-US" dirty="0"/>
          </a:p>
        </p:txBody>
      </p:sp>
      <p:sp>
        <p:nvSpPr>
          <p:cNvPr id="4" name="TextBox 3"/>
          <p:cNvSpPr txBox="1"/>
          <p:nvPr/>
        </p:nvSpPr>
        <p:spPr>
          <a:xfrm>
            <a:off x="381000" y="1066800"/>
            <a:ext cx="8382000" cy="5139869"/>
          </a:xfrm>
          <a:prstGeom prst="rect">
            <a:avLst/>
          </a:prstGeom>
          <a:noFill/>
        </p:spPr>
        <p:txBody>
          <a:bodyPr wrap="square" rtlCol="0">
            <a:spAutoFit/>
          </a:bodyPr>
          <a:lstStyle/>
          <a:p>
            <a:pPr>
              <a:lnSpc>
                <a:spcPct val="200000"/>
              </a:lnSpc>
            </a:pPr>
            <a:r>
              <a:rPr lang="en-US" sz="2200" b="1" dirty="0" smtClean="0">
                <a:solidFill>
                  <a:prstClr val="black"/>
                </a:solidFill>
              </a:rPr>
              <a:t>Operational Strategy 1: NYC Advance Warning System</a:t>
            </a:r>
          </a:p>
          <a:p>
            <a:pPr>
              <a:lnSpc>
                <a:spcPct val="200000"/>
              </a:lnSpc>
            </a:pPr>
            <a:endParaRPr lang="en-US" sz="500" b="1" dirty="0" smtClean="0">
              <a:solidFill>
                <a:prstClr val="black"/>
              </a:solidFill>
            </a:endParaRPr>
          </a:p>
          <a:p>
            <a:pPr marL="342900" indent="-342900">
              <a:buFont typeface="Arial" panose="020B0604020202020204" pitchFamily="34" charset="0"/>
              <a:buChar char="•"/>
            </a:pPr>
            <a:r>
              <a:rPr lang="en-US" sz="2400" dirty="0" smtClean="0">
                <a:solidFill>
                  <a:prstClr val="black"/>
                </a:solidFill>
              </a:rPr>
              <a:t>Heat alerts are delivered via e-mail to </a:t>
            </a:r>
            <a:r>
              <a:rPr lang="en-US" sz="2400" dirty="0">
                <a:solidFill>
                  <a:prstClr val="black"/>
                </a:solidFill>
              </a:rPr>
              <a:t>agencies and organizations that have developed trusted relationships with their clients </a:t>
            </a:r>
          </a:p>
          <a:p>
            <a:pPr marL="845820" lvl="2" indent="-342900">
              <a:buFont typeface="Arial" panose="020B0604020202020204" pitchFamily="34" charset="0"/>
              <a:buChar char="•"/>
            </a:pPr>
            <a:r>
              <a:rPr lang="en-US" sz="2400" dirty="0">
                <a:solidFill>
                  <a:prstClr val="black"/>
                </a:solidFill>
              </a:rPr>
              <a:t>Agencies and organizations can tailor communication and support to their client’s specific needs </a:t>
            </a:r>
            <a:endParaRPr lang="en-US" sz="2400" dirty="0" smtClean="0">
              <a:solidFill>
                <a:prstClr val="black"/>
              </a:solidFill>
            </a:endParaRPr>
          </a:p>
          <a:p>
            <a:pPr marL="800100" lvl="1" indent="-342900">
              <a:buFont typeface="Arial" panose="020B0604020202020204" pitchFamily="34" charset="0"/>
              <a:buChar char="•"/>
            </a:pPr>
            <a:r>
              <a:rPr lang="en-US" sz="2200" dirty="0" smtClean="0">
                <a:solidFill>
                  <a:prstClr val="black"/>
                </a:solidFill>
              </a:rPr>
              <a:t>1,000 + Organizations</a:t>
            </a:r>
          </a:p>
          <a:p>
            <a:endParaRPr lang="en-US" sz="2200" dirty="0" smtClean="0">
              <a:solidFill>
                <a:prstClr val="black"/>
              </a:solidFill>
            </a:endParaRPr>
          </a:p>
          <a:p>
            <a:pPr marL="342900" indent="-342900">
              <a:buFont typeface="Arial" panose="020B0604020202020204" pitchFamily="34" charset="0"/>
              <a:buChar char="•"/>
            </a:pPr>
            <a:r>
              <a:rPr lang="en-US" sz="2200" dirty="0" smtClean="0">
                <a:solidFill>
                  <a:prstClr val="black"/>
                </a:solidFill>
              </a:rPr>
              <a:t>Messages are developed in consultation with the Department of Health and Mental Hygiene and geared toward service provider organizations</a:t>
            </a:r>
          </a:p>
          <a:p>
            <a:pPr marL="342900" indent="-342900">
              <a:buFont typeface="Arial" panose="020B0604020202020204" pitchFamily="34" charset="0"/>
              <a:buChar char="•"/>
            </a:pPr>
            <a:r>
              <a:rPr lang="en-US" sz="2200" dirty="0" smtClean="0">
                <a:solidFill>
                  <a:prstClr val="black"/>
                </a:solidFill>
              </a:rPr>
              <a:t>Conference Calls are held with pre-identified umbrella service agencies</a:t>
            </a:r>
          </a:p>
        </p:txBody>
      </p:sp>
    </p:spTree>
    <p:extLst>
      <p:ext uri="{BB962C8B-B14F-4D97-AF65-F5344CB8AC3E}">
        <p14:creationId xmlns:p14="http://schemas.microsoft.com/office/powerpoint/2010/main" val="14421625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038"/>
            <a:ext cx="8229600" cy="715962"/>
          </a:xfrm>
        </p:spPr>
        <p:txBody>
          <a:bodyPr>
            <a:normAutofit fontScale="90000"/>
          </a:bodyPr>
          <a:lstStyle/>
          <a:p>
            <a:r>
              <a:rPr lang="en-US" dirty="0" smtClean="0"/>
              <a:t>Heat Plan</a:t>
            </a:r>
            <a:endParaRPr lang="en-US" dirty="0"/>
          </a:p>
        </p:txBody>
      </p:sp>
      <p:sp>
        <p:nvSpPr>
          <p:cNvPr id="4" name="TextBox 3"/>
          <p:cNvSpPr txBox="1"/>
          <p:nvPr/>
        </p:nvSpPr>
        <p:spPr>
          <a:xfrm>
            <a:off x="381000" y="1066800"/>
            <a:ext cx="8382000" cy="674672"/>
          </a:xfrm>
          <a:prstGeom prst="rect">
            <a:avLst/>
          </a:prstGeom>
          <a:noFill/>
        </p:spPr>
        <p:txBody>
          <a:bodyPr wrap="square" rtlCol="0">
            <a:spAutoFit/>
          </a:bodyPr>
          <a:lstStyle/>
          <a:p>
            <a:pPr>
              <a:lnSpc>
                <a:spcPct val="200000"/>
              </a:lnSpc>
            </a:pPr>
            <a:r>
              <a:rPr lang="en-US" sz="2200" b="1" dirty="0" smtClean="0">
                <a:solidFill>
                  <a:prstClr val="black"/>
                </a:solidFill>
              </a:rPr>
              <a:t>Operational Strategy 2: Cooling Centers</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42634"/>
            <a:ext cx="2728991" cy="1233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81000" y="1066800"/>
            <a:ext cx="8382000" cy="1446550"/>
          </a:xfrm>
          <a:prstGeom prst="rect">
            <a:avLst/>
          </a:prstGeom>
          <a:noFill/>
        </p:spPr>
        <p:txBody>
          <a:bodyPr wrap="square" rtlCol="0">
            <a:spAutoFit/>
          </a:bodyPr>
          <a:lstStyle/>
          <a:p>
            <a:pPr marL="342900" indent="-342900">
              <a:lnSpc>
                <a:spcPct val="200000"/>
              </a:lnSpc>
              <a:buFont typeface="Arial" panose="020B0604020202020204" pitchFamily="34" charset="0"/>
              <a:buChar char="•"/>
            </a:pPr>
            <a:endParaRPr lang="en-US" sz="2200" dirty="0" smtClean="0">
              <a:solidFill>
                <a:prstClr val="black"/>
              </a:solidFill>
            </a:endParaRPr>
          </a:p>
          <a:p>
            <a:r>
              <a:rPr lang="en-US" sz="2200" dirty="0" smtClean="0">
                <a:solidFill>
                  <a:prstClr val="black"/>
                </a:solidFill>
              </a:rPr>
              <a:t>Protocols for opening air-conditioned facilities (DFTA senior centers and community centers) to the public</a:t>
            </a:r>
          </a:p>
        </p:txBody>
      </p:sp>
      <p:grpSp>
        <p:nvGrpSpPr>
          <p:cNvPr id="11" name="Group 10"/>
          <p:cNvGrpSpPr/>
          <p:nvPr/>
        </p:nvGrpSpPr>
        <p:grpSpPr>
          <a:xfrm>
            <a:off x="5722574" y="2402166"/>
            <a:ext cx="3295909" cy="1778583"/>
            <a:chOff x="5619491" y="4774617"/>
            <a:chExt cx="3295909" cy="1778583"/>
          </a:xfrm>
        </p:grpSpPr>
        <p:pic>
          <p:nvPicPr>
            <p:cNvPr id="14" name="Picture 5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5830326"/>
              <a:ext cx="567973" cy="722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9070" y="5363567"/>
              <a:ext cx="838200" cy="548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http://t2.gstatic.com/images?q=tbn:ANd9GcT0FQ3Jq5dPI047BQ_CBDhTmsl6gyYVxfD05HF78H2VUO7vpGGC">
              <a:hlinkClick r:id="rId6"/>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185" t="13215" r="3241" b="14135"/>
            <a:stretch/>
          </p:blipFill>
          <p:spPr bwMode="auto">
            <a:xfrm>
              <a:off x="5630230" y="5381835"/>
              <a:ext cx="1288840" cy="45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6" descr="W:\Transportation &amp; Infrastructure\Mitigation\2014 HMP\Graphics\Agency Logos\NYC_DOE_Log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8325" y="4837814"/>
              <a:ext cx="8604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16055" y="4804122"/>
              <a:ext cx="936625" cy="48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65206" y="4774617"/>
              <a:ext cx="650194" cy="834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0" descr="https://encrypted-tbn0.gstatic.com/images?q=tbn:ANd9GcR23W2R34EZHgb27KVj-Zoj5C67G4q_qBnlWXDunq-6G0cWHaIm8Q"/>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81128" y="5325467"/>
              <a:ext cx="569906" cy="569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72450" y="5867400"/>
              <a:ext cx="547381" cy="548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rotWithShape="1">
            <a:blip r:embed="rId13">
              <a:extLst>
                <a:ext uri="{28A0092B-C50C-407E-A947-70E740481C1C}">
                  <a14:useLocalDpi xmlns:a14="http://schemas.microsoft.com/office/drawing/2010/main" val="0"/>
                </a:ext>
              </a:extLst>
            </a:blip>
            <a:srcRect l="6996" t="7347" r="2754" b="5349"/>
            <a:stretch/>
          </p:blipFill>
          <p:spPr bwMode="auto">
            <a:xfrm>
              <a:off x="7483992" y="4827225"/>
              <a:ext cx="775576" cy="465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descr="image00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39000" y="5961600"/>
              <a:ext cx="868414" cy="51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19491" y="5835574"/>
              <a:ext cx="889259" cy="510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TextBox 9"/>
          <p:cNvSpPr txBox="1"/>
          <p:nvPr/>
        </p:nvSpPr>
        <p:spPr>
          <a:xfrm>
            <a:off x="533401" y="2575061"/>
            <a:ext cx="4876799" cy="3785652"/>
          </a:xfrm>
          <a:prstGeom prst="rect">
            <a:avLst/>
          </a:prstGeom>
          <a:noFill/>
        </p:spPr>
        <p:txBody>
          <a:bodyPr wrap="square" rtlCol="0">
            <a:spAutoFit/>
          </a:bodyPr>
          <a:lstStyle/>
          <a:p>
            <a:pPr marL="285750" lvl="1" indent="-285750">
              <a:buFont typeface="Arial" panose="020B0604020202020204" pitchFamily="34" charset="0"/>
              <a:buChar char="•"/>
            </a:pPr>
            <a:r>
              <a:rPr lang="en-US" sz="1600" dirty="0">
                <a:solidFill>
                  <a:prstClr val="black"/>
                </a:solidFill>
              </a:rPr>
              <a:t>Operate during daytime </a:t>
            </a:r>
            <a:r>
              <a:rPr lang="en-US" sz="1600" dirty="0" smtClean="0">
                <a:solidFill>
                  <a:prstClr val="black"/>
                </a:solidFill>
              </a:rPr>
              <a:t>hours </a:t>
            </a:r>
          </a:p>
          <a:p>
            <a:pPr marL="285750" lvl="1" indent="-285750">
              <a:buFont typeface="Arial" panose="020B0604020202020204" pitchFamily="34" charset="0"/>
              <a:buChar char="•"/>
            </a:pPr>
            <a:r>
              <a:rPr lang="en-US" sz="1600" dirty="0" smtClean="0">
                <a:solidFill>
                  <a:prstClr val="black"/>
                </a:solidFill>
              </a:rPr>
              <a:t>Free and open to the public, air-conditioned facilities</a:t>
            </a:r>
          </a:p>
          <a:p>
            <a:pPr marL="800100" lvl="2" indent="-342900">
              <a:buFont typeface="+mj-lt"/>
              <a:buAutoNum type="arabicPeriod"/>
            </a:pPr>
            <a:r>
              <a:rPr lang="en-US" sz="1600" dirty="0" smtClean="0">
                <a:solidFill>
                  <a:prstClr val="black"/>
                </a:solidFill>
              </a:rPr>
              <a:t>Libraries, Senior Centers, Recreation Centers Centers</a:t>
            </a:r>
          </a:p>
          <a:p>
            <a:pPr marL="800100" lvl="2" indent="-342900">
              <a:buFont typeface="+mj-lt"/>
              <a:buAutoNum type="arabicPeriod"/>
            </a:pPr>
            <a:r>
              <a:rPr lang="en-US" sz="1600" dirty="0" smtClean="0">
                <a:solidFill>
                  <a:prstClr val="black"/>
                </a:solidFill>
              </a:rPr>
              <a:t>Run by 8 partner agencies: NYPL, QPL, BPL, DFTA, DYCD, NYCHA, Parks, Salvation Army </a:t>
            </a:r>
          </a:p>
          <a:p>
            <a:pPr marL="342900" lvl="1" indent="-342900">
              <a:buFont typeface="Arial" panose="020B0604020202020204" pitchFamily="34" charset="0"/>
              <a:buChar char="•"/>
            </a:pPr>
            <a:r>
              <a:rPr lang="en-US" sz="1600" dirty="0" smtClean="0">
                <a:solidFill>
                  <a:prstClr val="black"/>
                </a:solidFill>
              </a:rPr>
              <a:t>550 facilities available for summer of 2017, find nearest location through:</a:t>
            </a:r>
          </a:p>
          <a:p>
            <a:pPr marL="800100" lvl="2" indent="-342900">
              <a:buFont typeface="Arial" panose="020B0604020202020204" pitchFamily="34" charset="0"/>
              <a:buChar char="•"/>
            </a:pPr>
            <a:r>
              <a:rPr lang="en-US" sz="1600" dirty="0" smtClean="0">
                <a:solidFill>
                  <a:prstClr val="black"/>
                </a:solidFill>
              </a:rPr>
              <a:t>311 </a:t>
            </a:r>
          </a:p>
          <a:p>
            <a:pPr marL="800100" lvl="2" indent="-342900">
              <a:buFont typeface="Arial" panose="020B0604020202020204" pitchFamily="34" charset="0"/>
              <a:buChar char="•"/>
            </a:pPr>
            <a:r>
              <a:rPr lang="en-US" sz="1600" dirty="0" smtClean="0">
                <a:solidFill>
                  <a:prstClr val="black"/>
                </a:solidFill>
              </a:rPr>
              <a:t>Cooling Center finder on Emergency Management website</a:t>
            </a:r>
          </a:p>
          <a:p>
            <a:pPr marL="342900" lvl="1" indent="-342900">
              <a:buFont typeface="Arial" panose="020B0604020202020204" pitchFamily="34" charset="0"/>
              <a:buChar char="•"/>
            </a:pPr>
            <a:r>
              <a:rPr lang="en-US" sz="1600" dirty="0" smtClean="0">
                <a:solidFill>
                  <a:prstClr val="black"/>
                </a:solidFill>
              </a:rPr>
              <a:t>Extended Hours – may be considered when forecast of HI </a:t>
            </a:r>
            <a:r>
              <a:rPr lang="en-US" sz="1600" dirty="0">
                <a:solidFill>
                  <a:prstClr val="black"/>
                </a:solidFill>
              </a:rPr>
              <a:t>100</a:t>
            </a:r>
            <a:r>
              <a:rPr lang="en-US" sz="1600" dirty="0">
                <a:solidFill>
                  <a:prstClr val="black"/>
                </a:solidFill>
                <a:sym typeface="Symbol"/>
              </a:rPr>
              <a:t></a:t>
            </a:r>
            <a:r>
              <a:rPr lang="en-US" sz="1600" dirty="0" smtClean="0">
                <a:solidFill>
                  <a:prstClr val="black"/>
                </a:solidFill>
              </a:rPr>
              <a:t>F for more than two consecutive days</a:t>
            </a:r>
          </a:p>
          <a:p>
            <a:pPr marL="342900" lvl="1" indent="-342900">
              <a:buFont typeface="Arial" panose="020B0604020202020204" pitchFamily="34" charset="0"/>
              <a:buChar char="•"/>
            </a:pPr>
            <a:r>
              <a:rPr lang="en-US" sz="1600" dirty="0" smtClean="0">
                <a:solidFill>
                  <a:prstClr val="black"/>
                </a:solidFill>
              </a:rPr>
              <a:t>Parks may extend pool hours and coordinate with NYPD for increased security</a:t>
            </a:r>
          </a:p>
        </p:txBody>
      </p:sp>
      <p:sp>
        <p:nvSpPr>
          <p:cNvPr id="3" name="AutoShape 2" descr="Image result for nyc dept of youth and community developme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027" name="Picture 3"/>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951" t="1632" r="1223" b="1429"/>
          <a:stretch/>
        </p:blipFill>
        <p:spPr bwMode="auto">
          <a:xfrm>
            <a:off x="5882912" y="4043430"/>
            <a:ext cx="730975" cy="482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06516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7600" y="3281577"/>
            <a:ext cx="573955" cy="671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W:\Transportation &amp; Infrastructure\Mitigation\2014 HMP\Graphics\Agency Logos\DHS.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6883" y="2523557"/>
            <a:ext cx="1033144" cy="66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0" descr="https://encrypted-tbn0.gstatic.com/images?q=tbn:ANd9GcR23W2R34EZHgb27KVj-Zoj5C67G4q_qBnlWXDunq-6G0cWHaIm8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9313" y="3219450"/>
            <a:ext cx="562986" cy="615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http://cdn.marketplaceimages.windowsphone.com/v8/images/a3a037ee-4353-45bc-92a8-071c9d88176d?imageType=ws_icon_larg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3055" b="23902"/>
          <a:stretch/>
        </p:blipFill>
        <p:spPr bwMode="auto">
          <a:xfrm>
            <a:off x="6025544" y="3225859"/>
            <a:ext cx="908656" cy="4275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3400" y="2523557"/>
            <a:ext cx="572004" cy="802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43800" y="2523557"/>
            <a:ext cx="576844" cy="705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427038"/>
            <a:ext cx="8229600" cy="715962"/>
          </a:xfrm>
        </p:spPr>
        <p:txBody>
          <a:bodyPr>
            <a:normAutofit fontScale="90000"/>
          </a:bodyPr>
          <a:lstStyle/>
          <a:p>
            <a:r>
              <a:rPr lang="en-US" dirty="0" smtClean="0"/>
              <a:t>Heat Plan</a:t>
            </a:r>
            <a:endParaRPr lang="en-US" dirty="0"/>
          </a:p>
        </p:txBody>
      </p:sp>
      <p:sp>
        <p:nvSpPr>
          <p:cNvPr id="4" name="TextBox 3"/>
          <p:cNvSpPr txBox="1"/>
          <p:nvPr/>
        </p:nvSpPr>
        <p:spPr>
          <a:xfrm>
            <a:off x="381000" y="914400"/>
            <a:ext cx="8382000" cy="674672"/>
          </a:xfrm>
          <a:prstGeom prst="rect">
            <a:avLst/>
          </a:prstGeom>
          <a:noFill/>
        </p:spPr>
        <p:txBody>
          <a:bodyPr wrap="square" rtlCol="0">
            <a:spAutoFit/>
          </a:bodyPr>
          <a:lstStyle/>
          <a:p>
            <a:pPr>
              <a:lnSpc>
                <a:spcPct val="200000"/>
              </a:lnSpc>
            </a:pPr>
            <a:r>
              <a:rPr lang="en-US" sz="2200" b="1" dirty="0" smtClean="0">
                <a:solidFill>
                  <a:prstClr val="black"/>
                </a:solidFill>
              </a:rPr>
              <a:t>Operational </a:t>
            </a:r>
            <a:r>
              <a:rPr lang="en-US" sz="2200" b="1" dirty="0">
                <a:solidFill>
                  <a:prstClr val="black"/>
                </a:solidFill>
              </a:rPr>
              <a:t>Strategy </a:t>
            </a:r>
            <a:r>
              <a:rPr lang="en-US" sz="2200" b="1" dirty="0" smtClean="0">
                <a:solidFill>
                  <a:prstClr val="black"/>
                </a:solidFill>
              </a:rPr>
              <a:t>3: Homeless Outreach</a:t>
            </a:r>
            <a:endParaRPr lang="en-US" sz="2200" b="1" dirty="0">
              <a:solidFill>
                <a:prstClr val="black"/>
              </a:solidFill>
            </a:endParaRPr>
          </a:p>
        </p:txBody>
      </p:sp>
      <p:sp>
        <p:nvSpPr>
          <p:cNvPr id="3" name="AutoShape 2" descr="Image result for homeless outreac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512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76270" y="628998"/>
            <a:ext cx="1747242" cy="1264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60375" y="1676400"/>
            <a:ext cx="6705600"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prstClr val="black"/>
                </a:solidFill>
              </a:rPr>
              <a:t>DSS, MTA, Parks and Rec, DSNY, 311</a:t>
            </a:r>
          </a:p>
          <a:p>
            <a:pPr marL="285750" indent="-285750">
              <a:buFont typeface="Arial" panose="020B0604020202020204" pitchFamily="34" charset="0"/>
              <a:buChar char="•"/>
            </a:pPr>
            <a:r>
              <a:rPr lang="en-US" dirty="0" smtClean="0">
                <a:solidFill>
                  <a:prstClr val="black"/>
                </a:solidFill>
              </a:rPr>
              <a:t>Focus on priority list of clients at </a:t>
            </a:r>
            <a:r>
              <a:rPr lang="en-US" dirty="0">
                <a:solidFill>
                  <a:prstClr val="black"/>
                </a:solidFill>
              </a:rPr>
              <a:t>h</a:t>
            </a:r>
            <a:r>
              <a:rPr lang="en-US" dirty="0" smtClean="0">
                <a:solidFill>
                  <a:prstClr val="black"/>
                </a:solidFill>
              </a:rPr>
              <a:t>igh risk for heat-related illness:</a:t>
            </a:r>
          </a:p>
          <a:p>
            <a:pPr marL="742950" lvl="1" indent="-285750">
              <a:buFont typeface="Arial" panose="020B0604020202020204" pitchFamily="34" charset="0"/>
              <a:buChar char="•"/>
            </a:pPr>
            <a:r>
              <a:rPr lang="en-US" dirty="0" smtClean="0">
                <a:solidFill>
                  <a:prstClr val="black"/>
                </a:solidFill>
              </a:rPr>
              <a:t>Those in vehicles, 65+ </a:t>
            </a:r>
            <a:r>
              <a:rPr lang="en-US" dirty="0" err="1" smtClean="0">
                <a:solidFill>
                  <a:prstClr val="black"/>
                </a:solidFill>
              </a:rPr>
              <a:t>yrs</a:t>
            </a:r>
            <a:r>
              <a:rPr lang="en-US" dirty="0" smtClean="0">
                <a:solidFill>
                  <a:prstClr val="black"/>
                </a:solidFill>
              </a:rPr>
              <a:t>, chronic conditions, substance abuse, etc. </a:t>
            </a:r>
          </a:p>
          <a:p>
            <a:endParaRPr lang="en-US" dirty="0" smtClean="0">
              <a:solidFill>
                <a:prstClr val="black"/>
              </a:solidFill>
            </a:endParaRPr>
          </a:p>
          <a:p>
            <a:pPr marL="285750" indent="-285750">
              <a:buFont typeface="Arial" panose="020B0604020202020204" pitchFamily="34" charset="0"/>
              <a:buChar char="•"/>
            </a:pPr>
            <a:endParaRPr lang="en-US" dirty="0">
              <a:solidFill>
                <a:prstClr val="black"/>
              </a:solidFill>
            </a:endParaRPr>
          </a:p>
        </p:txBody>
      </p:sp>
      <p:sp>
        <p:nvSpPr>
          <p:cNvPr id="13" name="TextBox 12"/>
          <p:cNvSpPr txBox="1"/>
          <p:nvPr/>
        </p:nvSpPr>
        <p:spPr>
          <a:xfrm>
            <a:off x="327025" y="3654902"/>
            <a:ext cx="8640555" cy="2862322"/>
          </a:xfrm>
          <a:prstGeom prst="rect">
            <a:avLst/>
          </a:prstGeom>
          <a:noFill/>
          <a:ln>
            <a:solidFill>
              <a:schemeClr val="tx1"/>
            </a:solidFill>
          </a:ln>
        </p:spPr>
        <p:txBody>
          <a:bodyPr wrap="square" rtlCol="0">
            <a:spAutoFit/>
          </a:bodyPr>
          <a:lstStyle/>
          <a:p>
            <a:pPr>
              <a:lnSpc>
                <a:spcPct val="150000"/>
              </a:lnSpc>
            </a:pPr>
            <a:r>
              <a:rPr lang="en-US" sz="1500" dirty="0" smtClean="0">
                <a:solidFill>
                  <a:prstClr val="black"/>
                </a:solidFill>
              </a:rPr>
              <a:t>Level 1:	HI reaches 95</a:t>
            </a:r>
            <a:r>
              <a:rPr lang="en-US" sz="1500" dirty="0" smtClean="0">
                <a:solidFill>
                  <a:prstClr val="black"/>
                </a:solidFill>
                <a:sym typeface="Symbol"/>
              </a:rPr>
              <a:t>F for 6 consecutive hours</a:t>
            </a:r>
          </a:p>
          <a:p>
            <a:pPr marL="285750" indent="-285750">
              <a:lnSpc>
                <a:spcPct val="150000"/>
              </a:lnSpc>
              <a:buFont typeface="Arial" panose="020B0604020202020204" pitchFamily="34" charset="0"/>
              <a:buChar char="•"/>
            </a:pPr>
            <a:r>
              <a:rPr lang="en-US" sz="1500" dirty="0" smtClean="0">
                <a:solidFill>
                  <a:prstClr val="black"/>
                </a:solidFill>
                <a:sym typeface="Symbol"/>
              </a:rPr>
              <a:t>Priority list contacted once per Code Red Period</a:t>
            </a:r>
            <a:endParaRPr lang="en-US" sz="1500" dirty="0" smtClean="0">
              <a:solidFill>
                <a:prstClr val="black"/>
              </a:solidFill>
            </a:endParaRPr>
          </a:p>
          <a:p>
            <a:pPr>
              <a:lnSpc>
                <a:spcPct val="150000"/>
              </a:lnSpc>
            </a:pPr>
            <a:r>
              <a:rPr lang="en-US" sz="1500" dirty="0" smtClean="0">
                <a:solidFill>
                  <a:prstClr val="black"/>
                </a:solidFill>
              </a:rPr>
              <a:t>Level 2: 	NWS issues Heat Advisory </a:t>
            </a:r>
          </a:p>
          <a:p>
            <a:pPr>
              <a:lnSpc>
                <a:spcPct val="150000"/>
              </a:lnSpc>
            </a:pPr>
            <a:r>
              <a:rPr lang="en-US" sz="1500" dirty="0">
                <a:solidFill>
                  <a:prstClr val="black"/>
                </a:solidFill>
              </a:rPr>
              <a:t>	</a:t>
            </a:r>
            <a:r>
              <a:rPr lang="en-US" sz="1500" dirty="0" smtClean="0">
                <a:solidFill>
                  <a:prstClr val="black"/>
                </a:solidFill>
              </a:rPr>
              <a:t>(HI reaches 95-99</a:t>
            </a:r>
            <a:r>
              <a:rPr lang="en-US" sz="1500" dirty="0" smtClean="0">
                <a:solidFill>
                  <a:prstClr val="black"/>
                </a:solidFill>
                <a:sym typeface="Symbol"/>
              </a:rPr>
              <a:t> F for at least 2 consecutive days or 100-104F for any length of time)</a:t>
            </a:r>
          </a:p>
          <a:p>
            <a:pPr marL="285750" indent="-285750">
              <a:lnSpc>
                <a:spcPct val="150000"/>
              </a:lnSpc>
              <a:buFont typeface="Arial" panose="020B0604020202020204" pitchFamily="34" charset="0"/>
              <a:buChar char="•"/>
            </a:pPr>
            <a:r>
              <a:rPr lang="en-US" sz="1500" dirty="0" smtClean="0">
                <a:solidFill>
                  <a:prstClr val="black"/>
                </a:solidFill>
              </a:rPr>
              <a:t>Priority list contacted twice per period</a:t>
            </a:r>
          </a:p>
          <a:p>
            <a:pPr>
              <a:lnSpc>
                <a:spcPct val="150000"/>
              </a:lnSpc>
            </a:pPr>
            <a:r>
              <a:rPr lang="en-US" sz="1500" dirty="0" smtClean="0">
                <a:solidFill>
                  <a:prstClr val="black"/>
                </a:solidFill>
              </a:rPr>
              <a:t>Level 3: 	NWS issues Excessive Heat Warning </a:t>
            </a:r>
          </a:p>
          <a:p>
            <a:pPr>
              <a:lnSpc>
                <a:spcPct val="150000"/>
              </a:lnSpc>
            </a:pPr>
            <a:r>
              <a:rPr lang="en-US" sz="1500" dirty="0">
                <a:solidFill>
                  <a:prstClr val="black"/>
                </a:solidFill>
              </a:rPr>
              <a:t>	</a:t>
            </a:r>
            <a:r>
              <a:rPr lang="en-US" sz="1500" dirty="0" smtClean="0">
                <a:solidFill>
                  <a:prstClr val="black"/>
                </a:solidFill>
              </a:rPr>
              <a:t>(HI reaches or exceeds at least 105</a:t>
            </a:r>
            <a:r>
              <a:rPr lang="en-US" sz="1500" dirty="0">
                <a:solidFill>
                  <a:prstClr val="black"/>
                </a:solidFill>
                <a:sym typeface="Symbol"/>
              </a:rPr>
              <a:t> </a:t>
            </a:r>
            <a:r>
              <a:rPr lang="en-US" sz="1500" dirty="0" smtClean="0">
                <a:solidFill>
                  <a:prstClr val="black"/>
                </a:solidFill>
                <a:sym typeface="Symbol"/>
              </a:rPr>
              <a:t>F for at least 2 consecutive hours within the next 24 hours)</a:t>
            </a:r>
          </a:p>
          <a:p>
            <a:pPr marL="285750" indent="-285750">
              <a:lnSpc>
                <a:spcPct val="150000"/>
              </a:lnSpc>
              <a:buFont typeface="Arial" panose="020B0604020202020204" pitchFamily="34" charset="0"/>
              <a:buChar char="•"/>
            </a:pPr>
            <a:r>
              <a:rPr lang="en-US" sz="1500" dirty="0" smtClean="0">
                <a:solidFill>
                  <a:prstClr val="black"/>
                </a:solidFill>
                <a:sym typeface="Symbol"/>
              </a:rPr>
              <a:t>Priority list contacted twice per shift</a:t>
            </a:r>
            <a:endParaRPr lang="en-US" sz="1500" dirty="0">
              <a:solidFill>
                <a:prstClr val="black"/>
              </a:solidFill>
            </a:endParaRPr>
          </a:p>
        </p:txBody>
      </p:sp>
      <p:sp>
        <p:nvSpPr>
          <p:cNvPr id="11" name="TextBox 10"/>
          <p:cNvSpPr txBox="1"/>
          <p:nvPr/>
        </p:nvSpPr>
        <p:spPr>
          <a:xfrm>
            <a:off x="282957" y="2973228"/>
            <a:ext cx="2157933" cy="492443"/>
          </a:xfrm>
          <a:prstGeom prst="rect">
            <a:avLst/>
          </a:prstGeom>
          <a:noFill/>
        </p:spPr>
        <p:txBody>
          <a:bodyPr wrap="square" rtlCol="0">
            <a:spAutoFit/>
          </a:bodyPr>
          <a:lstStyle/>
          <a:p>
            <a:r>
              <a:rPr lang="en-US" sz="2600" b="1" dirty="0" smtClean="0">
                <a:solidFill>
                  <a:srgbClr val="FF0000"/>
                </a:solidFill>
              </a:rPr>
              <a:t>DHS Code Red</a:t>
            </a:r>
            <a:endParaRPr lang="en-US" sz="2600" b="1" dirty="0">
              <a:solidFill>
                <a:srgbClr val="FF0000"/>
              </a:solidFill>
            </a:endParaRPr>
          </a:p>
        </p:txBody>
      </p:sp>
      <p:pic>
        <p:nvPicPr>
          <p:cNvPr id="7" name="Picture 4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34200" y="2523557"/>
            <a:ext cx="607769" cy="662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67435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908576">
            <a:off x="187228" y="2894906"/>
            <a:ext cx="798152"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427038"/>
            <a:ext cx="8229600" cy="715962"/>
          </a:xfrm>
        </p:spPr>
        <p:txBody>
          <a:bodyPr>
            <a:normAutofit fontScale="90000"/>
          </a:bodyPr>
          <a:lstStyle/>
          <a:p>
            <a:r>
              <a:rPr lang="en-US" dirty="0" smtClean="0"/>
              <a:t>Heat Plan</a:t>
            </a:r>
            <a:endParaRPr lang="en-US" dirty="0"/>
          </a:p>
        </p:txBody>
      </p:sp>
      <p:sp>
        <p:nvSpPr>
          <p:cNvPr id="4" name="TextBox 3"/>
          <p:cNvSpPr txBox="1"/>
          <p:nvPr/>
        </p:nvSpPr>
        <p:spPr>
          <a:xfrm>
            <a:off x="381000" y="1066799"/>
            <a:ext cx="8382000" cy="2031325"/>
          </a:xfrm>
          <a:prstGeom prst="rect">
            <a:avLst/>
          </a:prstGeom>
          <a:noFill/>
        </p:spPr>
        <p:txBody>
          <a:bodyPr wrap="square" rtlCol="0">
            <a:spAutoFit/>
          </a:bodyPr>
          <a:lstStyle/>
          <a:p>
            <a:pPr>
              <a:lnSpc>
                <a:spcPct val="200000"/>
              </a:lnSpc>
            </a:pPr>
            <a:r>
              <a:rPr lang="en-US" sz="2200" b="1" dirty="0" smtClean="0">
                <a:solidFill>
                  <a:prstClr val="black"/>
                </a:solidFill>
              </a:rPr>
              <a:t>Operational </a:t>
            </a:r>
            <a:r>
              <a:rPr lang="en-US" sz="2200" b="1" dirty="0">
                <a:solidFill>
                  <a:prstClr val="black"/>
                </a:solidFill>
              </a:rPr>
              <a:t>Strategy </a:t>
            </a:r>
            <a:r>
              <a:rPr lang="en-US" sz="2200" b="1" dirty="0" smtClean="0">
                <a:solidFill>
                  <a:prstClr val="black"/>
                </a:solidFill>
              </a:rPr>
              <a:t>4: Excavation Safety Alert (ESA)</a:t>
            </a:r>
          </a:p>
          <a:p>
            <a:r>
              <a:rPr lang="en-US" sz="2000" dirty="0" smtClean="0">
                <a:solidFill>
                  <a:prstClr val="black"/>
                </a:solidFill>
              </a:rPr>
              <a:t>NYC issues an Excavation Safety Alert (ESA) during heat emergencies to heighten awareness of safe excavation practices to </a:t>
            </a:r>
            <a:r>
              <a:rPr lang="en-US" sz="2000" dirty="0">
                <a:solidFill>
                  <a:prstClr val="black"/>
                </a:solidFill>
              </a:rPr>
              <a:t>protect the integrity of the underground critical </a:t>
            </a:r>
            <a:r>
              <a:rPr lang="en-US" sz="2000" dirty="0" smtClean="0">
                <a:solidFill>
                  <a:prstClr val="black"/>
                </a:solidFill>
              </a:rPr>
              <a:t>facilities</a:t>
            </a:r>
          </a:p>
          <a:p>
            <a:endParaRPr lang="en-US" sz="2200" b="1" dirty="0">
              <a:solidFill>
                <a:prstClr val="black"/>
              </a:solidFill>
            </a:endParaRPr>
          </a:p>
        </p:txBody>
      </p:sp>
      <p:sp>
        <p:nvSpPr>
          <p:cNvPr id="3" name="AutoShape 2" descr="Image result for 811 no dig excav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167" y="4026950"/>
            <a:ext cx="992530" cy="83453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 name="AutoShape 2" descr="Image result for nyc DDC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22" name="Group 21"/>
          <p:cNvGrpSpPr/>
          <p:nvPr/>
        </p:nvGrpSpPr>
        <p:grpSpPr>
          <a:xfrm>
            <a:off x="258197" y="5144027"/>
            <a:ext cx="2354014" cy="1624763"/>
            <a:chOff x="251010" y="4771009"/>
            <a:chExt cx="2904164" cy="2018166"/>
          </a:xfrm>
        </p:grpSpPr>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975" y="6303400"/>
              <a:ext cx="1675512"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251010" y="4771009"/>
              <a:ext cx="2904164" cy="1634020"/>
              <a:chOff x="202908" y="4946101"/>
              <a:chExt cx="3226092" cy="1835699"/>
            </a:xfrm>
          </p:grpSpPr>
          <p:pic>
            <p:nvPicPr>
              <p:cNvPr id="10" name="Picture 6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6400" y="5784301"/>
                <a:ext cx="527894" cy="619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17866" y="5555701"/>
                <a:ext cx="575131" cy="824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02720" y="4946101"/>
                <a:ext cx="666377" cy="8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2908" y="6154476"/>
                <a:ext cx="838200" cy="50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descr="image0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2133" y="5174700"/>
                <a:ext cx="820731" cy="487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46806" y="5062686"/>
                <a:ext cx="845643" cy="650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 descr="http://t3.gstatic.com/images?q=tbn:ANd9GcSX9EwEUQQSGEU0rll1rkEOkIcHr_BveTqlWodQgWKmchzEtevP9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69097" y="4946101"/>
                <a:ext cx="640618" cy="51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1"/>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27326" b="27636"/>
              <a:stretch/>
            </p:blipFill>
            <p:spPr bwMode="auto">
              <a:xfrm>
                <a:off x="2442593" y="6408353"/>
                <a:ext cx="986407" cy="248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2"/>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7475" t="22576" r="7115" b="23463"/>
              <a:stretch/>
            </p:blipFill>
            <p:spPr bwMode="auto">
              <a:xfrm>
                <a:off x="1136639" y="6524626"/>
                <a:ext cx="1199269" cy="257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15">
                <a:extLst>
                  <a:ext uri="{28A0092B-C50C-407E-A947-70E740481C1C}">
                    <a14:useLocalDpi xmlns:a14="http://schemas.microsoft.com/office/drawing/2010/main" val="0"/>
                  </a:ext>
                </a:extLst>
              </a:blip>
              <a:srcRect t="15686" b="22467"/>
              <a:stretch/>
            </p:blipFill>
            <p:spPr bwMode="auto">
              <a:xfrm>
                <a:off x="208307" y="5666109"/>
                <a:ext cx="1481205" cy="470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0" descr="https://encrypted-tbn0.gstatic.com/images?q=tbn:ANd9GcR23W2R34EZHgb27KVj-Zoj5C67G4q_qBnlWXDunq-6G0cWHaIm8Q"/>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249997" y="5794368"/>
                <a:ext cx="531470" cy="59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2793" t="5373" r="2823" b="4541"/>
              <a:stretch/>
            </p:blipFill>
            <p:spPr bwMode="auto">
              <a:xfrm>
                <a:off x="1096457" y="6154476"/>
                <a:ext cx="579943" cy="344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11" name="Picture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890696">
            <a:off x="7014845" y="1104562"/>
            <a:ext cx="1931042" cy="294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960076" y="2934315"/>
            <a:ext cx="1310267" cy="461665"/>
          </a:xfrm>
          <a:prstGeom prst="rect">
            <a:avLst/>
          </a:prstGeom>
          <a:noFill/>
        </p:spPr>
        <p:txBody>
          <a:bodyPr wrap="square" rtlCol="0">
            <a:spAutoFit/>
          </a:bodyPr>
          <a:lstStyle/>
          <a:p>
            <a:r>
              <a:rPr lang="en-US" sz="1200" dirty="0" smtClean="0">
                <a:solidFill>
                  <a:prstClr val="black"/>
                </a:solidFill>
              </a:rPr>
              <a:t>Call 811 two days prior to digging</a:t>
            </a:r>
            <a:endParaRPr lang="en-US" sz="1200" dirty="0">
              <a:solidFill>
                <a:prstClr val="black"/>
              </a:solidFill>
            </a:endParaRPr>
          </a:p>
        </p:txBody>
      </p:sp>
      <p:pic>
        <p:nvPicPr>
          <p:cNvPr id="3080" name="Picture 8" descr="New York 81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56856" y="2902947"/>
            <a:ext cx="1830288" cy="970052"/>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1225658" y="3493418"/>
            <a:ext cx="1627989" cy="276999"/>
          </a:xfrm>
          <a:prstGeom prst="rect">
            <a:avLst/>
          </a:prstGeom>
          <a:noFill/>
        </p:spPr>
        <p:txBody>
          <a:bodyPr wrap="square" rtlCol="0">
            <a:spAutoFit/>
          </a:bodyPr>
          <a:lstStyle/>
          <a:p>
            <a:r>
              <a:rPr lang="en-US" sz="1200" dirty="0" smtClean="0">
                <a:solidFill>
                  <a:prstClr val="black"/>
                </a:solidFill>
              </a:rPr>
              <a:t>Wait the required time</a:t>
            </a:r>
            <a:endParaRPr lang="en-US" sz="1200" dirty="0">
              <a:solidFill>
                <a:prstClr val="black"/>
              </a:solidFill>
            </a:endParaRPr>
          </a:p>
        </p:txBody>
      </p:sp>
      <p:sp>
        <p:nvSpPr>
          <p:cNvPr id="32" name="TextBox 31"/>
          <p:cNvSpPr txBox="1"/>
          <p:nvPr/>
        </p:nvSpPr>
        <p:spPr>
          <a:xfrm>
            <a:off x="1640775" y="3770417"/>
            <a:ext cx="1761339" cy="276999"/>
          </a:xfrm>
          <a:prstGeom prst="rect">
            <a:avLst/>
          </a:prstGeom>
          <a:noFill/>
        </p:spPr>
        <p:txBody>
          <a:bodyPr wrap="square" rtlCol="0">
            <a:spAutoFit/>
          </a:bodyPr>
          <a:lstStyle/>
          <a:p>
            <a:r>
              <a:rPr lang="en-US" sz="1200" dirty="0" smtClean="0">
                <a:solidFill>
                  <a:prstClr val="black"/>
                </a:solidFill>
              </a:rPr>
              <a:t>Confirm utility response</a:t>
            </a:r>
            <a:endParaRPr lang="en-US" sz="1200" dirty="0">
              <a:solidFill>
                <a:prstClr val="black"/>
              </a:solidFill>
            </a:endParaRPr>
          </a:p>
        </p:txBody>
      </p:sp>
      <p:sp>
        <p:nvSpPr>
          <p:cNvPr id="33" name="TextBox 32"/>
          <p:cNvSpPr txBox="1"/>
          <p:nvPr/>
        </p:nvSpPr>
        <p:spPr>
          <a:xfrm>
            <a:off x="2166279" y="4050694"/>
            <a:ext cx="1627989" cy="276999"/>
          </a:xfrm>
          <a:prstGeom prst="rect">
            <a:avLst/>
          </a:prstGeom>
          <a:noFill/>
        </p:spPr>
        <p:txBody>
          <a:bodyPr wrap="square" rtlCol="0">
            <a:spAutoFit/>
          </a:bodyPr>
          <a:lstStyle/>
          <a:p>
            <a:r>
              <a:rPr lang="en-US" sz="1200" dirty="0" smtClean="0">
                <a:solidFill>
                  <a:prstClr val="black"/>
                </a:solidFill>
              </a:rPr>
              <a:t>Respect the markings</a:t>
            </a:r>
            <a:endParaRPr lang="en-US" sz="1200" dirty="0">
              <a:solidFill>
                <a:prstClr val="black"/>
              </a:solidFill>
            </a:endParaRPr>
          </a:p>
        </p:txBody>
      </p:sp>
      <p:sp>
        <p:nvSpPr>
          <p:cNvPr id="34" name="TextBox 33"/>
          <p:cNvSpPr txBox="1"/>
          <p:nvPr/>
        </p:nvSpPr>
        <p:spPr>
          <a:xfrm>
            <a:off x="2624040" y="4444219"/>
            <a:ext cx="3249077" cy="461665"/>
          </a:xfrm>
          <a:prstGeom prst="rect">
            <a:avLst/>
          </a:prstGeom>
          <a:noFill/>
        </p:spPr>
        <p:txBody>
          <a:bodyPr wrap="square" rtlCol="0">
            <a:spAutoFit/>
          </a:bodyPr>
          <a:lstStyle/>
          <a:p>
            <a:r>
              <a:rPr lang="en-US" sz="1200" dirty="0" smtClean="0">
                <a:solidFill>
                  <a:prstClr val="black"/>
                </a:solidFill>
              </a:rPr>
              <a:t>Dig with care: Take all reasonable steps necessary to avoid damages to underground facilities</a:t>
            </a:r>
            <a:endParaRPr lang="en-US" sz="1200" dirty="0">
              <a:solidFill>
                <a:prstClr val="black"/>
              </a:solidFill>
            </a:endParaRPr>
          </a:p>
        </p:txBody>
      </p:sp>
      <p:cxnSp>
        <p:nvCxnSpPr>
          <p:cNvPr id="56" name="Straight Arrow Connector 55"/>
          <p:cNvCxnSpPr/>
          <p:nvPr/>
        </p:nvCxnSpPr>
        <p:spPr>
          <a:xfrm>
            <a:off x="691919" y="3505200"/>
            <a:ext cx="1833252" cy="12192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083" name="Picture 11" descr="Image result for excavation clipart"/>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573535" y="5301978"/>
            <a:ext cx="1996930" cy="10533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21">
            <a:extLst>
              <a:ext uri="{28A0092B-C50C-407E-A947-70E740481C1C}">
                <a14:useLocalDpi xmlns:a14="http://schemas.microsoft.com/office/drawing/2010/main" val="0"/>
              </a:ext>
            </a:extLst>
          </a:blip>
          <a:srcRect/>
          <a:stretch/>
        </p:blipFill>
        <p:spPr bwMode="auto">
          <a:xfrm>
            <a:off x="5885817" y="2677806"/>
            <a:ext cx="3116601" cy="35328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824794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038"/>
            <a:ext cx="8229600" cy="715962"/>
          </a:xfrm>
        </p:spPr>
        <p:txBody>
          <a:bodyPr>
            <a:normAutofit fontScale="90000"/>
          </a:bodyPr>
          <a:lstStyle/>
          <a:p>
            <a:r>
              <a:rPr lang="en-US" dirty="0" smtClean="0"/>
              <a:t>Heat Plan</a:t>
            </a:r>
            <a:endParaRPr lang="en-US" dirty="0"/>
          </a:p>
        </p:txBody>
      </p:sp>
      <p:sp>
        <p:nvSpPr>
          <p:cNvPr id="4" name="TextBox 3"/>
          <p:cNvSpPr txBox="1"/>
          <p:nvPr/>
        </p:nvSpPr>
        <p:spPr>
          <a:xfrm>
            <a:off x="381000" y="914400"/>
            <a:ext cx="7391400" cy="3631763"/>
          </a:xfrm>
          <a:prstGeom prst="rect">
            <a:avLst/>
          </a:prstGeom>
          <a:noFill/>
        </p:spPr>
        <p:txBody>
          <a:bodyPr wrap="square" rtlCol="0">
            <a:spAutoFit/>
          </a:bodyPr>
          <a:lstStyle/>
          <a:p>
            <a:pPr>
              <a:lnSpc>
                <a:spcPct val="200000"/>
              </a:lnSpc>
            </a:pPr>
            <a:r>
              <a:rPr lang="en-US" sz="2200" b="1" dirty="0" smtClean="0">
                <a:solidFill>
                  <a:prstClr val="black"/>
                </a:solidFill>
              </a:rPr>
              <a:t>Operational </a:t>
            </a:r>
            <a:r>
              <a:rPr lang="en-US" sz="2200" b="1" dirty="0">
                <a:solidFill>
                  <a:prstClr val="black"/>
                </a:solidFill>
              </a:rPr>
              <a:t>Strategy </a:t>
            </a:r>
            <a:r>
              <a:rPr lang="en-US" sz="2200" b="1" dirty="0" smtClean="0">
                <a:solidFill>
                  <a:prstClr val="black"/>
                </a:solidFill>
              </a:rPr>
              <a:t>5: Spray Cap Program</a:t>
            </a:r>
            <a:endParaRPr lang="en-US" sz="2200" b="1" dirty="0">
              <a:solidFill>
                <a:prstClr val="black"/>
              </a:solidFill>
            </a:endParaRPr>
          </a:p>
          <a:p>
            <a:r>
              <a:rPr lang="en-US" sz="2000" dirty="0" smtClean="0">
                <a:solidFill>
                  <a:prstClr val="black"/>
                </a:solidFill>
              </a:rPr>
              <a:t>Fire hydrants are often illegally opened and used as sprinkler</a:t>
            </a:r>
            <a:r>
              <a:rPr lang="en-US" sz="2000" dirty="0">
                <a:solidFill>
                  <a:prstClr val="black"/>
                </a:solidFill>
              </a:rPr>
              <a:t> </a:t>
            </a:r>
            <a:r>
              <a:rPr lang="en-US" sz="2000" dirty="0" smtClean="0">
                <a:solidFill>
                  <a:prstClr val="black"/>
                </a:solidFill>
              </a:rPr>
              <a:t>creating drop in system water pressure</a:t>
            </a:r>
          </a:p>
          <a:p>
            <a:endParaRPr lang="en-US" sz="2000" dirty="0">
              <a:solidFill>
                <a:prstClr val="black"/>
              </a:solidFill>
            </a:endParaRPr>
          </a:p>
          <a:p>
            <a:pPr marL="285750" indent="-285750">
              <a:buFont typeface="Arial" panose="020B0604020202020204" pitchFamily="34" charset="0"/>
              <a:buChar char="•"/>
            </a:pPr>
            <a:r>
              <a:rPr lang="en-US" dirty="0" smtClean="0">
                <a:solidFill>
                  <a:prstClr val="black"/>
                </a:solidFill>
              </a:rPr>
              <a:t>FDNY distributes hydrant spray caps to the public </a:t>
            </a:r>
          </a:p>
          <a:p>
            <a:pPr marL="285750" indent="-285750">
              <a:buFont typeface="Arial" panose="020B0604020202020204" pitchFamily="34" charset="0"/>
              <a:buChar char="•"/>
            </a:pPr>
            <a:r>
              <a:rPr lang="en-US" dirty="0" smtClean="0">
                <a:solidFill>
                  <a:prstClr val="black"/>
                </a:solidFill>
              </a:rPr>
              <a:t>Applicants (+18 </a:t>
            </a:r>
            <a:r>
              <a:rPr lang="en-US" dirty="0" err="1" smtClean="0">
                <a:solidFill>
                  <a:prstClr val="black"/>
                </a:solidFill>
              </a:rPr>
              <a:t>yrs</a:t>
            </a:r>
            <a:r>
              <a:rPr lang="en-US" dirty="0" smtClean="0">
                <a:solidFill>
                  <a:prstClr val="black"/>
                </a:solidFill>
              </a:rPr>
              <a:t> old) can complete request form from FDNY firehouses</a:t>
            </a:r>
          </a:p>
          <a:p>
            <a:pPr marL="285750" indent="-285750">
              <a:buFont typeface="Arial" panose="020B0604020202020204" pitchFamily="34" charset="0"/>
              <a:buChar char="•"/>
            </a:pPr>
            <a:r>
              <a:rPr lang="en-US" dirty="0" smtClean="0">
                <a:solidFill>
                  <a:prstClr val="black"/>
                </a:solidFill>
              </a:rPr>
              <a:t>NYPD may request that FDNY install and turn on locked hydrants in sensitive location</a:t>
            </a:r>
          </a:p>
          <a:p>
            <a:pPr marL="285750" indent="-285750">
              <a:buFont typeface="Arial" panose="020B0604020202020204" pitchFamily="34" charset="0"/>
              <a:buChar char="•"/>
            </a:pPr>
            <a:r>
              <a:rPr lang="en-US" dirty="0" smtClean="0">
                <a:solidFill>
                  <a:prstClr val="black"/>
                </a:solidFill>
              </a:rPr>
              <a:t>DEP installs custodian locking devices on hydrants which require custodian hydrant wrench to open (FDNY and DEP have these wrenches)</a:t>
            </a:r>
          </a:p>
          <a:p>
            <a:pPr marL="285750" indent="-285750">
              <a:buFont typeface="Arial" panose="020B0604020202020204" pitchFamily="34" charset="0"/>
              <a:buChar char="•"/>
            </a:pPr>
            <a:r>
              <a:rPr lang="en-US" dirty="0" smtClean="0">
                <a:solidFill>
                  <a:prstClr val="black"/>
                </a:solidFill>
              </a:rPr>
              <a:t>Con Ed may request assistant to unlock hydrants (DEP, FDNY)</a:t>
            </a:r>
          </a:p>
        </p:txBody>
      </p:sp>
      <p:pic>
        <p:nvPicPr>
          <p:cNvPr id="3074" name="Picture 2" descr="A hydrant equipped with a spray cap helps children beat the heat in the July 2013 heat wa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4876800"/>
            <a:ext cx="1199754" cy="179726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fdny spray c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5128280"/>
            <a:ext cx="1329862" cy="132986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7392522" y="4162200"/>
            <a:ext cx="1563410" cy="1493758"/>
            <a:chOff x="3029428" y="4724400"/>
            <a:chExt cx="1271174" cy="1199312"/>
          </a:xfrm>
        </p:grpSpPr>
        <p:pic>
          <p:nvPicPr>
            <p:cNvPr id="7" name="Picture 4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9428" y="4739463"/>
              <a:ext cx="528741" cy="639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4085" y="5315786"/>
              <a:ext cx="438070" cy="607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descr="image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9428" y="5437889"/>
              <a:ext cx="713432" cy="458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58169" y="4724400"/>
              <a:ext cx="742433" cy="618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099"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3828" t="3497"/>
          <a:stretch/>
        </p:blipFill>
        <p:spPr bwMode="auto">
          <a:xfrm>
            <a:off x="5334000" y="5041945"/>
            <a:ext cx="1660579" cy="1466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l="1963" t="4016"/>
          <a:stretch/>
        </p:blipFill>
        <p:spPr bwMode="auto">
          <a:xfrm>
            <a:off x="3168266" y="5220871"/>
            <a:ext cx="2013334" cy="1301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5762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
            <a:ext cx="8229600" cy="904100"/>
          </a:xfrm>
        </p:spPr>
        <p:txBody>
          <a:bodyPr>
            <a:normAutofit/>
          </a:bodyPr>
          <a:lstStyle/>
          <a:p>
            <a:r>
              <a:rPr lang="en-US" sz="3000" dirty="0" smtClean="0"/>
              <a:t>Important Emergency Management  Issues</a:t>
            </a:r>
            <a:endParaRPr lang="en-US" sz="3000" dirty="0"/>
          </a:p>
        </p:txBody>
      </p:sp>
      <p:sp>
        <p:nvSpPr>
          <p:cNvPr id="4" name="Rectangle 3"/>
          <p:cNvSpPr/>
          <p:nvPr/>
        </p:nvSpPr>
        <p:spPr>
          <a:xfrm>
            <a:off x="304800" y="954900"/>
            <a:ext cx="3810000" cy="5632311"/>
          </a:xfrm>
          <a:prstGeom prst="rect">
            <a:avLst/>
          </a:prstGeom>
        </p:spPr>
        <p:txBody>
          <a:bodyPr wrap="square">
            <a:spAutoFit/>
          </a:bodyPr>
          <a:lstStyle/>
          <a:p>
            <a:pPr marL="285750" indent="-285750">
              <a:buFont typeface="Wingdings" panose="05000000000000000000" pitchFamily="2" charset="2"/>
              <a:buChar char="q"/>
            </a:pPr>
            <a:r>
              <a:rPr lang="en-US" dirty="0">
                <a:solidFill>
                  <a:prstClr val="black"/>
                </a:solidFill>
              </a:rPr>
              <a:t>Monitor </a:t>
            </a:r>
            <a:r>
              <a:rPr lang="en-US" dirty="0">
                <a:solidFill>
                  <a:srgbClr val="0070C0"/>
                </a:solidFill>
              </a:rPr>
              <a:t>system stability </a:t>
            </a:r>
            <a:r>
              <a:rPr lang="en-US" dirty="0">
                <a:solidFill>
                  <a:prstClr val="black"/>
                </a:solidFill>
              </a:rPr>
              <a:t>and report partial/full disruptions</a:t>
            </a:r>
          </a:p>
          <a:p>
            <a:endParaRPr lang="en-US" dirty="0">
              <a:solidFill>
                <a:prstClr val="black"/>
              </a:solidFill>
            </a:endParaRPr>
          </a:p>
          <a:p>
            <a:pPr marL="285750" indent="-285750">
              <a:buFont typeface="Wingdings" panose="05000000000000000000" pitchFamily="2" charset="2"/>
              <a:buChar char="q"/>
            </a:pPr>
            <a:r>
              <a:rPr lang="en-US" dirty="0">
                <a:solidFill>
                  <a:prstClr val="black"/>
                </a:solidFill>
              </a:rPr>
              <a:t>Monitor feeder outages, multiple contingencies, next-worst contingencies, voltage reductions, load shedding, ETRs</a:t>
            </a:r>
          </a:p>
          <a:p>
            <a:pPr marL="285750" indent="-285750">
              <a:buFont typeface="Wingdings" panose="05000000000000000000" pitchFamily="2" charset="2"/>
              <a:buChar char="q"/>
            </a:pPr>
            <a:endParaRPr lang="en-US" dirty="0">
              <a:solidFill>
                <a:prstClr val="black"/>
              </a:solidFill>
            </a:endParaRPr>
          </a:p>
          <a:p>
            <a:pPr marL="285750" indent="-285750">
              <a:buFont typeface="Wingdings" panose="05000000000000000000" pitchFamily="2" charset="2"/>
              <a:buChar char="q"/>
            </a:pPr>
            <a:r>
              <a:rPr lang="en-US" dirty="0">
                <a:solidFill>
                  <a:prstClr val="black"/>
                </a:solidFill>
              </a:rPr>
              <a:t>Assist in dissemination of information about </a:t>
            </a:r>
            <a:r>
              <a:rPr lang="en-US" dirty="0">
                <a:solidFill>
                  <a:srgbClr val="0070C0"/>
                </a:solidFill>
              </a:rPr>
              <a:t>voluntary load reduction</a:t>
            </a:r>
          </a:p>
          <a:p>
            <a:endParaRPr lang="en-US" dirty="0">
              <a:solidFill>
                <a:prstClr val="black"/>
              </a:solidFill>
            </a:endParaRPr>
          </a:p>
          <a:p>
            <a:pPr marL="285750" indent="-285750">
              <a:buFont typeface="Wingdings" panose="05000000000000000000" pitchFamily="2" charset="2"/>
              <a:buChar char="q"/>
            </a:pPr>
            <a:r>
              <a:rPr lang="en-US" dirty="0">
                <a:solidFill>
                  <a:prstClr val="black"/>
                </a:solidFill>
              </a:rPr>
              <a:t>Voltage reduction strategy may impact </a:t>
            </a:r>
            <a:r>
              <a:rPr lang="en-US" dirty="0">
                <a:solidFill>
                  <a:srgbClr val="0070C0"/>
                </a:solidFill>
              </a:rPr>
              <a:t>NYCHA elevators</a:t>
            </a:r>
          </a:p>
          <a:p>
            <a:endParaRPr lang="en-US" dirty="0">
              <a:solidFill>
                <a:prstClr val="black"/>
              </a:solidFill>
            </a:endParaRPr>
          </a:p>
          <a:p>
            <a:pPr marL="285750" indent="-285750">
              <a:buFont typeface="Wingdings" panose="05000000000000000000" pitchFamily="2" charset="2"/>
              <a:buChar char="q"/>
            </a:pPr>
            <a:r>
              <a:rPr lang="en-US" dirty="0">
                <a:solidFill>
                  <a:prstClr val="black"/>
                </a:solidFill>
              </a:rPr>
              <a:t>Impacts on </a:t>
            </a:r>
            <a:r>
              <a:rPr lang="en-US" dirty="0">
                <a:solidFill>
                  <a:srgbClr val="0070C0"/>
                </a:solidFill>
              </a:rPr>
              <a:t>sensitive customers </a:t>
            </a:r>
            <a:r>
              <a:rPr lang="en-US" dirty="0">
                <a:solidFill>
                  <a:prstClr val="black"/>
                </a:solidFill>
              </a:rPr>
              <a:t>– status of LSEs, hospitals, nursing homes, dialysis centers, seniors, </a:t>
            </a:r>
            <a:r>
              <a:rPr lang="en-US" dirty="0" smtClean="0">
                <a:solidFill>
                  <a:prstClr val="black"/>
                </a:solidFill>
              </a:rPr>
              <a:t>DAFN</a:t>
            </a:r>
          </a:p>
          <a:p>
            <a:endParaRPr lang="en-US" dirty="0" smtClean="0">
              <a:solidFill>
                <a:prstClr val="black"/>
              </a:solidFill>
            </a:endParaRPr>
          </a:p>
        </p:txBody>
      </p:sp>
      <p:sp>
        <p:nvSpPr>
          <p:cNvPr id="5" name="Rectangle 4"/>
          <p:cNvSpPr/>
          <p:nvPr/>
        </p:nvSpPr>
        <p:spPr>
          <a:xfrm>
            <a:off x="4508500" y="697091"/>
            <a:ext cx="3949700" cy="6186309"/>
          </a:xfrm>
          <a:prstGeom prst="rect">
            <a:avLst/>
          </a:prstGeom>
        </p:spPr>
        <p:txBody>
          <a:bodyPr wrap="square">
            <a:spAutoFit/>
          </a:bodyPr>
          <a:lstStyle/>
          <a:p>
            <a:endParaRPr lang="en-US" dirty="0" smtClean="0">
              <a:solidFill>
                <a:prstClr val="black"/>
              </a:solidFill>
            </a:endParaRPr>
          </a:p>
          <a:p>
            <a:pPr marL="342900" indent="-342900">
              <a:buFont typeface="Wingdings" panose="05000000000000000000" pitchFamily="2" charset="2"/>
              <a:buChar char="q"/>
            </a:pPr>
            <a:r>
              <a:rPr lang="en-US" dirty="0" smtClean="0">
                <a:solidFill>
                  <a:prstClr val="black"/>
                </a:solidFill>
              </a:rPr>
              <a:t>Facilitate </a:t>
            </a:r>
            <a:r>
              <a:rPr lang="en-US" dirty="0">
                <a:solidFill>
                  <a:prstClr val="black"/>
                </a:solidFill>
              </a:rPr>
              <a:t>issuance of </a:t>
            </a:r>
            <a:r>
              <a:rPr lang="en-US" dirty="0">
                <a:solidFill>
                  <a:srgbClr val="0070C0"/>
                </a:solidFill>
              </a:rPr>
              <a:t>Excavation Safety </a:t>
            </a:r>
            <a:r>
              <a:rPr lang="en-US" dirty="0" smtClean="0">
                <a:solidFill>
                  <a:srgbClr val="0070C0"/>
                </a:solidFill>
              </a:rPr>
              <a:t>Alert</a:t>
            </a:r>
          </a:p>
          <a:p>
            <a:endParaRPr lang="en-US" dirty="0" smtClean="0">
              <a:solidFill>
                <a:srgbClr val="0070C0"/>
              </a:solidFill>
            </a:endParaRPr>
          </a:p>
          <a:p>
            <a:pPr marL="342900" indent="-342900">
              <a:buFont typeface="Wingdings" panose="05000000000000000000" pitchFamily="2" charset="2"/>
              <a:buChar char="q"/>
            </a:pPr>
            <a:r>
              <a:rPr lang="en-US" dirty="0">
                <a:solidFill>
                  <a:prstClr val="black"/>
                </a:solidFill>
              </a:rPr>
              <a:t>Confirm </a:t>
            </a:r>
            <a:r>
              <a:rPr lang="en-US" dirty="0">
                <a:solidFill>
                  <a:srgbClr val="0070C0"/>
                </a:solidFill>
              </a:rPr>
              <a:t>homeless outreach </a:t>
            </a:r>
            <a:r>
              <a:rPr lang="en-US" dirty="0">
                <a:solidFill>
                  <a:prstClr val="black"/>
                </a:solidFill>
              </a:rPr>
              <a:t>efforts with agency partners (Parks, DSNY</a:t>
            </a:r>
            <a:r>
              <a:rPr lang="en-US" dirty="0" smtClean="0">
                <a:solidFill>
                  <a:prstClr val="black"/>
                </a:solidFill>
              </a:rPr>
              <a:t>)</a:t>
            </a:r>
            <a:endParaRPr lang="en-US" dirty="0">
              <a:solidFill>
                <a:srgbClr val="0070C0"/>
              </a:solidFill>
            </a:endParaRPr>
          </a:p>
          <a:p>
            <a:endParaRPr lang="en-US" dirty="0">
              <a:solidFill>
                <a:srgbClr val="0070C0"/>
              </a:solidFill>
            </a:endParaRPr>
          </a:p>
          <a:p>
            <a:pPr marL="342900" indent="-342900">
              <a:buFont typeface="Wingdings" panose="05000000000000000000" pitchFamily="2" charset="2"/>
              <a:buChar char="q"/>
            </a:pPr>
            <a:r>
              <a:rPr lang="en-US" dirty="0">
                <a:solidFill>
                  <a:prstClr val="black"/>
                </a:solidFill>
              </a:rPr>
              <a:t>Monitor </a:t>
            </a:r>
            <a:r>
              <a:rPr lang="en-US" dirty="0">
                <a:solidFill>
                  <a:srgbClr val="0070C0"/>
                </a:solidFill>
              </a:rPr>
              <a:t>hydrants</a:t>
            </a:r>
            <a:r>
              <a:rPr lang="en-US" dirty="0">
                <a:solidFill>
                  <a:prstClr val="black"/>
                </a:solidFill>
              </a:rPr>
              <a:t>, water pressure, and water levels (DEP)</a:t>
            </a:r>
          </a:p>
          <a:p>
            <a:endParaRPr lang="en-US" dirty="0">
              <a:solidFill>
                <a:prstClr val="black"/>
              </a:solidFill>
            </a:endParaRPr>
          </a:p>
          <a:p>
            <a:pPr marL="342900" indent="-342900">
              <a:buFont typeface="Wingdings" panose="05000000000000000000" pitchFamily="2" charset="2"/>
              <a:buChar char="q"/>
            </a:pPr>
            <a:r>
              <a:rPr lang="en-US" dirty="0">
                <a:solidFill>
                  <a:prstClr val="black"/>
                </a:solidFill>
              </a:rPr>
              <a:t>Supply </a:t>
            </a:r>
            <a:r>
              <a:rPr lang="en-US" dirty="0">
                <a:solidFill>
                  <a:srgbClr val="0070C0"/>
                </a:solidFill>
              </a:rPr>
              <a:t>spray caps </a:t>
            </a:r>
            <a:r>
              <a:rPr lang="en-US" dirty="0">
                <a:solidFill>
                  <a:prstClr val="black"/>
                </a:solidFill>
              </a:rPr>
              <a:t>(DEP, FDNY)</a:t>
            </a:r>
          </a:p>
          <a:p>
            <a:endParaRPr lang="en-US" dirty="0">
              <a:solidFill>
                <a:prstClr val="black"/>
              </a:solidFill>
            </a:endParaRPr>
          </a:p>
          <a:p>
            <a:pPr marL="342900" indent="-342900">
              <a:buFont typeface="Wingdings" panose="05000000000000000000" pitchFamily="2" charset="2"/>
              <a:buChar char="q"/>
            </a:pPr>
            <a:r>
              <a:rPr lang="en-US" dirty="0">
                <a:solidFill>
                  <a:prstClr val="black"/>
                </a:solidFill>
              </a:rPr>
              <a:t>Assess need to extend </a:t>
            </a:r>
            <a:r>
              <a:rPr lang="en-US" dirty="0">
                <a:solidFill>
                  <a:srgbClr val="0070C0"/>
                </a:solidFill>
              </a:rPr>
              <a:t>pool hours </a:t>
            </a:r>
            <a:r>
              <a:rPr lang="en-US" dirty="0">
                <a:solidFill>
                  <a:prstClr val="black"/>
                </a:solidFill>
              </a:rPr>
              <a:t>(Parks)</a:t>
            </a:r>
          </a:p>
          <a:p>
            <a:endParaRPr lang="en-US" dirty="0">
              <a:solidFill>
                <a:prstClr val="black"/>
              </a:solidFill>
            </a:endParaRPr>
          </a:p>
          <a:p>
            <a:pPr marL="342900" indent="-342900">
              <a:buFont typeface="Wingdings" panose="05000000000000000000" pitchFamily="2" charset="2"/>
              <a:buChar char="q"/>
            </a:pPr>
            <a:r>
              <a:rPr lang="en-US" dirty="0">
                <a:solidFill>
                  <a:prstClr val="black"/>
                </a:solidFill>
              </a:rPr>
              <a:t>Consider increased </a:t>
            </a:r>
            <a:r>
              <a:rPr lang="en-US" dirty="0">
                <a:solidFill>
                  <a:srgbClr val="0070C0"/>
                </a:solidFill>
              </a:rPr>
              <a:t>garbage</a:t>
            </a:r>
            <a:r>
              <a:rPr lang="en-US" dirty="0">
                <a:solidFill>
                  <a:prstClr val="black"/>
                </a:solidFill>
              </a:rPr>
              <a:t> pick-ups due to food spoilage (DSNY)</a:t>
            </a:r>
          </a:p>
          <a:p>
            <a:endParaRPr lang="en-US" dirty="0">
              <a:solidFill>
                <a:prstClr val="black"/>
              </a:solidFill>
            </a:endParaRPr>
          </a:p>
          <a:p>
            <a:pPr marL="342900" indent="-342900">
              <a:buFont typeface="Wingdings" panose="05000000000000000000" pitchFamily="2" charset="2"/>
              <a:buChar char="q"/>
            </a:pPr>
            <a:r>
              <a:rPr lang="en-US" dirty="0">
                <a:solidFill>
                  <a:prstClr val="black"/>
                </a:solidFill>
              </a:rPr>
              <a:t>Vet </a:t>
            </a:r>
            <a:r>
              <a:rPr lang="en-US" dirty="0">
                <a:solidFill>
                  <a:srgbClr val="0070C0"/>
                </a:solidFill>
              </a:rPr>
              <a:t>resource requests </a:t>
            </a:r>
            <a:r>
              <a:rPr lang="en-US" dirty="0">
                <a:solidFill>
                  <a:prstClr val="black"/>
                </a:solidFill>
              </a:rPr>
              <a:t>for generators, water, fuel, ice, light towers</a:t>
            </a:r>
          </a:p>
          <a:p>
            <a:pPr marL="285750" indent="-285750">
              <a:buFont typeface="Wingdings" panose="05000000000000000000" pitchFamily="2" charset="2"/>
              <a:buChar char="q"/>
            </a:pPr>
            <a:endParaRPr lang="en-US" dirty="0">
              <a:solidFill>
                <a:prstClr val="black"/>
              </a:solidFill>
            </a:endParaRPr>
          </a:p>
        </p:txBody>
      </p:sp>
    </p:spTree>
    <p:extLst>
      <p:ext uri="{BB962C8B-B14F-4D97-AF65-F5344CB8AC3E}">
        <p14:creationId xmlns:p14="http://schemas.microsoft.com/office/powerpoint/2010/main" val="22210621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4"/>
          </p:nvPr>
        </p:nvSpPr>
        <p:spPr/>
        <p:txBody>
          <a:bodyPr/>
          <a:lstStyle/>
          <a:p>
            <a:r>
              <a:rPr lang="en-US" sz="4800" dirty="0" smtClean="0">
                <a:latin typeface="+mn-lt"/>
              </a:rPr>
              <a:t>Disability and access and functional needs coordinator Training</a:t>
            </a:r>
            <a:endParaRPr lang="en-US" sz="4800" dirty="0">
              <a:latin typeface="+mn-lt"/>
            </a:endParaRPr>
          </a:p>
        </p:txBody>
      </p:sp>
    </p:spTree>
    <p:extLst>
      <p:ext uri="{BB962C8B-B14F-4D97-AF65-F5344CB8AC3E}">
        <p14:creationId xmlns:p14="http://schemas.microsoft.com/office/powerpoint/2010/main" val="33982479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1"/>
          </p:nvPr>
        </p:nvPicPr>
        <p:blipFill>
          <a:blip r:embed="rId3">
            <a:extLst>
              <a:ext uri="{BEBA8EAE-BF5A-486C-A8C5-ECC9F3942E4B}">
                <a14:imgProps xmlns:a14="http://schemas.microsoft.com/office/drawing/2010/main">
                  <a14:imgLayer r:embed="rId4">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quarter" idx="3"/>
          </p:nvPr>
        </p:nvSpPr>
        <p:spPr>
          <a:xfrm>
            <a:off x="457200" y="-1"/>
            <a:ext cx="8229600" cy="876301"/>
          </a:xfrm>
        </p:spPr>
        <p:txBody>
          <a:bodyPr>
            <a:noAutofit/>
          </a:bodyPr>
          <a:lstStyle/>
          <a:p>
            <a:r>
              <a:rPr lang="en-US" dirty="0" smtClean="0"/>
              <a:t>KEY ACCESSIBILITY AND NONDISCRIMINATION CONCEPTS </a:t>
            </a:r>
            <a:endParaRPr lang="en-US" dirty="0"/>
          </a:p>
        </p:txBody>
      </p:sp>
      <p:sp>
        <p:nvSpPr>
          <p:cNvPr id="6" name="Text Placeholder 5"/>
          <p:cNvSpPr>
            <a:spLocks noGrp="1"/>
          </p:cNvSpPr>
          <p:nvPr>
            <p:ph type="body" sz="quarter" idx="17"/>
          </p:nvPr>
        </p:nvSpPr>
        <p:spPr/>
        <p:txBody>
          <a:bodyPr>
            <a:normAutofit fontScale="25000" lnSpcReduction="20000"/>
          </a:bodyPr>
          <a:lstStyle/>
          <a:p>
            <a:pPr algn="ctr" fontAlgn="base">
              <a:lnSpc>
                <a:spcPct val="170000"/>
              </a:lnSpc>
            </a:pPr>
            <a:r>
              <a:rPr lang="en-US" sz="7200" b="0" dirty="0"/>
              <a:t>Physical </a:t>
            </a:r>
            <a:r>
              <a:rPr lang="en-US" sz="7200" b="0" dirty="0" smtClean="0"/>
              <a:t>and programmatic </a:t>
            </a:r>
            <a:r>
              <a:rPr lang="en-US" sz="7200" b="0" dirty="0"/>
              <a:t>a</a:t>
            </a:r>
            <a:r>
              <a:rPr lang="en-US" sz="7200" b="0" dirty="0" smtClean="0"/>
              <a:t>ccess</a:t>
            </a:r>
            <a:endParaRPr lang="en-US" sz="7200" b="0" dirty="0"/>
          </a:p>
          <a:p>
            <a:pPr algn="ctr" fontAlgn="base">
              <a:lnSpc>
                <a:spcPct val="170000"/>
              </a:lnSpc>
            </a:pPr>
            <a:r>
              <a:rPr lang="en-US" sz="7200" b="0" dirty="0"/>
              <a:t>Equal access</a:t>
            </a:r>
          </a:p>
          <a:p>
            <a:pPr algn="ctr" fontAlgn="base">
              <a:lnSpc>
                <a:spcPct val="170000"/>
              </a:lnSpc>
            </a:pPr>
            <a:r>
              <a:rPr lang="en-US" sz="7200" b="0" dirty="0"/>
              <a:t>Effective communication</a:t>
            </a:r>
          </a:p>
          <a:p>
            <a:pPr algn="ctr" fontAlgn="base">
              <a:lnSpc>
                <a:spcPct val="170000"/>
              </a:lnSpc>
            </a:pPr>
            <a:r>
              <a:rPr lang="en-US" sz="7200" b="0" dirty="0" smtClean="0"/>
              <a:t>Modifications</a:t>
            </a:r>
            <a:endParaRPr lang="en-US" sz="7200" b="0" dirty="0"/>
          </a:p>
          <a:p>
            <a:pPr algn="ctr" fontAlgn="base">
              <a:lnSpc>
                <a:spcPct val="170000"/>
              </a:lnSpc>
            </a:pPr>
            <a:r>
              <a:rPr lang="en-US" sz="7200" b="0" dirty="0"/>
              <a:t>No </a:t>
            </a:r>
            <a:r>
              <a:rPr lang="en-US" sz="7200" b="0" dirty="0" smtClean="0"/>
              <a:t>charge</a:t>
            </a:r>
            <a:endParaRPr lang="en-US" sz="7200" b="0" dirty="0"/>
          </a:p>
          <a:p>
            <a:endParaRPr lang="en-US" dirty="0"/>
          </a:p>
        </p:txBody>
      </p:sp>
      <p:sp>
        <p:nvSpPr>
          <p:cNvPr id="8" name="Text Placeholder 7"/>
          <p:cNvSpPr>
            <a:spLocks noGrp="1"/>
          </p:cNvSpPr>
          <p:nvPr>
            <p:ph type="body" sz="quarter" idx="18"/>
          </p:nvPr>
        </p:nvSpPr>
        <p:spPr/>
        <p:txBody>
          <a:bodyPr>
            <a:normAutofit fontScale="25000" lnSpcReduction="20000"/>
          </a:bodyPr>
          <a:lstStyle/>
          <a:p>
            <a:pPr algn="ctr" fontAlgn="base">
              <a:lnSpc>
                <a:spcPct val="170000"/>
              </a:lnSpc>
            </a:pPr>
            <a:r>
              <a:rPr lang="en-US" sz="7200" b="0" dirty="0"/>
              <a:t>Self-determination</a:t>
            </a:r>
          </a:p>
          <a:p>
            <a:pPr algn="ctr" fontAlgn="base">
              <a:lnSpc>
                <a:spcPct val="170000"/>
              </a:lnSpc>
            </a:pPr>
            <a:r>
              <a:rPr lang="en-US" sz="7200" b="0" dirty="0" smtClean="0"/>
              <a:t>“Case by Case” assessment</a:t>
            </a:r>
            <a:endParaRPr lang="en-US" sz="7200" b="0" dirty="0"/>
          </a:p>
          <a:p>
            <a:pPr algn="ctr" fontAlgn="base">
              <a:lnSpc>
                <a:spcPct val="170000"/>
              </a:lnSpc>
            </a:pPr>
            <a:r>
              <a:rPr lang="en-US" sz="7200" b="0" dirty="0"/>
              <a:t>Equal opportunity to benefits</a:t>
            </a:r>
          </a:p>
          <a:p>
            <a:pPr algn="ctr" fontAlgn="base">
              <a:lnSpc>
                <a:spcPct val="170000"/>
              </a:lnSpc>
            </a:pPr>
            <a:r>
              <a:rPr lang="en-US" sz="7200" b="0" dirty="0"/>
              <a:t>Inclusion</a:t>
            </a:r>
          </a:p>
          <a:p>
            <a:pPr algn="ctr" fontAlgn="base">
              <a:lnSpc>
                <a:spcPct val="170000"/>
              </a:lnSpc>
            </a:pPr>
            <a:r>
              <a:rPr lang="en-US" sz="7200" b="0" dirty="0"/>
              <a:t>Integration</a:t>
            </a:r>
          </a:p>
          <a:p>
            <a:endParaRPr lang="en-US" dirty="0"/>
          </a:p>
        </p:txBody>
      </p:sp>
      <p:sp>
        <p:nvSpPr>
          <p:cNvPr id="10" name="Title Placeholder 2"/>
          <p:cNvSpPr txBox="1">
            <a:spLocks/>
          </p:cNvSpPr>
          <p:nvPr/>
        </p:nvSpPr>
        <p:spPr>
          <a:xfrm>
            <a:off x="5931626" y="6300549"/>
            <a:ext cx="1462217" cy="481251"/>
          </a:xfrm>
          <a:prstGeom prst="rect">
            <a:avLst/>
          </a:prstGeom>
        </p:spPr>
        <p:txBody>
          <a:bodyPr vert="horz" lIns="0" tIns="45720" rIns="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900" b="1" dirty="0">
              <a:solidFill>
                <a:prstClr val="black"/>
              </a:solidFill>
            </a:endParaRPr>
          </a:p>
        </p:txBody>
      </p:sp>
      <p:sp>
        <p:nvSpPr>
          <p:cNvPr id="11" name="Title Placeholder 2"/>
          <p:cNvSpPr txBox="1">
            <a:spLocks/>
          </p:cNvSpPr>
          <p:nvPr/>
        </p:nvSpPr>
        <p:spPr>
          <a:xfrm>
            <a:off x="7470043" y="6300549"/>
            <a:ext cx="866206" cy="247135"/>
          </a:xfrm>
          <a:prstGeom prst="rect">
            <a:avLst/>
          </a:prstGeom>
        </p:spPr>
        <p:txBody>
          <a:bodyPr vert="horz" lIns="0" tIns="45720" rIns="91440" bIns="45720" rtlCol="0" anchor="ctr">
            <a:normAutofit/>
          </a:bodyPr>
          <a:lstStyle>
            <a:lvl1pPr marL="0" marR="0" indent="0" algn="l" defTabSz="457200" rtl="0" eaLnBrk="1" fontAlgn="auto" latinLnBrk="0" hangingPunct="1">
              <a:lnSpc>
                <a:spcPct val="100000"/>
              </a:lnSpc>
              <a:spcBef>
                <a:spcPts val="0"/>
              </a:spcBef>
              <a:spcAft>
                <a:spcPts val="0"/>
              </a:spcAft>
              <a:buClrTx/>
              <a:buSzTx/>
              <a:buFontTx/>
              <a:buNone/>
              <a:tabLst/>
              <a:defRPr sz="900" b="1" i="0" kern="1200" baseline="0">
                <a:solidFill>
                  <a:schemeClr val="tx2"/>
                </a:solidFill>
                <a:latin typeface="Arial"/>
                <a:ea typeface="+mj-ea"/>
                <a:cs typeface="Arial"/>
              </a:defRPr>
            </a:lvl1pPr>
          </a:lstStyle>
          <a:p>
            <a:pPr algn="r"/>
            <a:endParaRPr lang="en-US" b="0" dirty="0">
              <a:solidFill>
                <a:prstClr val="black"/>
              </a:solidFill>
            </a:endParaRPr>
          </a:p>
        </p:txBody>
      </p:sp>
      <p:sp>
        <p:nvSpPr>
          <p:cNvPr id="18" name="Rectangle 17"/>
          <p:cNvSpPr/>
          <p:nvPr/>
        </p:nvSpPr>
        <p:spPr>
          <a:xfrm>
            <a:off x="4653098" y="2743200"/>
            <a:ext cx="4109901" cy="689344"/>
          </a:xfrm>
          <a:prstGeom prst="rect">
            <a:avLst/>
          </a:prstGeom>
          <a:solidFill>
            <a:srgbClr val="FFFFFE">
              <a:alpha val="8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b="1" dirty="0" smtClean="0">
              <a:solidFill>
                <a:prstClr val="black"/>
              </a:solidFill>
            </a:endParaRPr>
          </a:p>
          <a:p>
            <a:pPr algn="ctr"/>
            <a:endParaRPr lang="en-US" sz="1400" b="1" dirty="0">
              <a:solidFill>
                <a:prstClr val="black"/>
              </a:solidFill>
            </a:endParaRPr>
          </a:p>
          <a:p>
            <a:pPr algn="ctr"/>
            <a:r>
              <a:rPr lang="en-US" sz="1400" b="1" dirty="0" smtClean="0">
                <a:solidFill>
                  <a:prstClr val="black"/>
                </a:solidFill>
              </a:rPr>
              <a:t>. </a:t>
            </a:r>
            <a:endParaRPr lang="en-US" sz="1400" b="1" dirty="0">
              <a:solidFill>
                <a:prstClr val="black"/>
              </a:solidFill>
            </a:endParaRPr>
          </a:p>
        </p:txBody>
      </p:sp>
      <p:pic>
        <p:nvPicPr>
          <p:cNvPr id="16" name="Picture Placeholder 15" descr="cid:D473B20C-581E-425F-A4C9-8C007B30970A"/>
          <p:cNvPicPr>
            <a:picLocks noGrp="1"/>
          </p:cNvPicPr>
          <p:nvPr>
            <p:ph type="pic" sz="quarter" idx="12"/>
          </p:nvPr>
        </p:nvPicPr>
        <p:blipFill>
          <a:blip r:embed="rId5" r:link="rId6">
            <a:extLst>
              <a:ext uri="{28A0092B-C50C-407E-A947-70E740481C1C}">
                <a14:useLocalDpi xmlns:a14="http://schemas.microsoft.com/office/drawing/2010/main" val="0"/>
              </a:ext>
            </a:extLst>
          </a:blip>
          <a:srcRect/>
          <a:stretch>
            <a:fillRect/>
          </a:stretch>
        </p:blipFill>
        <p:spPr bwMode="auto">
          <a:xfrm>
            <a:off x="4663440" y="1028699"/>
            <a:ext cx="4023360" cy="2511467"/>
          </a:xfrm>
          <a:prstGeom prst="rect">
            <a:avLst/>
          </a:prstGeom>
          <a:noFill/>
          <a:ln>
            <a:noFill/>
          </a:ln>
        </p:spPr>
      </p:pic>
    </p:spTree>
    <p:extLst>
      <p:ext uri="{BB962C8B-B14F-4D97-AF65-F5344CB8AC3E}">
        <p14:creationId xmlns:p14="http://schemas.microsoft.com/office/powerpoint/2010/main" val="3330737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37" t="15152" r="17951" b="9091"/>
          <a:stretch/>
        </p:blipFill>
        <p:spPr bwMode="auto">
          <a:xfrm>
            <a:off x="38100" y="0"/>
            <a:ext cx="91821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0" y="-1"/>
            <a:ext cx="9144000" cy="898635"/>
          </a:xfrm>
          <a:prstGeom prst="rect">
            <a:avLst/>
          </a:prstGeom>
          <a:solidFill>
            <a:srgbClr val="0070C0"/>
          </a:solidFill>
        </p:spPr>
        <p:txBody>
          <a:bodyPr wrap="square" lIns="0" tIns="0" rtlCol="0" anchor="ctr">
            <a:noAutofit/>
          </a:bodyPr>
          <a:lstStyle/>
          <a:p>
            <a:pPr algn="ctr"/>
            <a:r>
              <a:rPr lang="en-US" sz="2800" b="1" dirty="0" smtClean="0">
                <a:solidFill>
                  <a:prstClr val="white"/>
                </a:solidFill>
              </a:rPr>
              <a:t>NYC Emergency Shelter System </a:t>
            </a:r>
            <a:endParaRPr lang="en-US" sz="2800" b="1" dirty="0">
              <a:solidFill>
                <a:prstClr val="white"/>
              </a:solidFill>
            </a:endParaRPr>
          </a:p>
        </p:txBody>
      </p:sp>
      <p:sp>
        <p:nvSpPr>
          <p:cNvPr id="2" name="TextBox 1"/>
          <p:cNvSpPr txBox="1"/>
          <p:nvPr/>
        </p:nvSpPr>
        <p:spPr>
          <a:xfrm>
            <a:off x="139700" y="1003300"/>
            <a:ext cx="4940300" cy="5080000"/>
          </a:xfrm>
          <a:prstGeom prst="rect">
            <a:avLst/>
          </a:prstGeom>
        </p:spPr>
        <p:txBody>
          <a:bodyPr wrap="square" lIns="0" tIns="0" rtlCol="0">
            <a:noAutofit/>
          </a:bodyPr>
          <a:lstStyle/>
          <a:p>
            <a:pPr marL="342900" indent="-342900">
              <a:buFont typeface="Arial" panose="020B0604020202020204" pitchFamily="34" charset="0"/>
              <a:buChar char="•"/>
            </a:pPr>
            <a:r>
              <a:rPr lang="en-US" sz="2200" b="1" dirty="0" smtClean="0">
                <a:solidFill>
                  <a:srgbClr val="C00000"/>
                </a:solidFill>
                <a:cs typeface="Arial" panose="020B0604020202020204" pitchFamily="34" charset="0"/>
              </a:rPr>
              <a:t>2.99 million </a:t>
            </a:r>
            <a:r>
              <a:rPr lang="en-US" sz="2200" b="1" dirty="0" smtClean="0">
                <a:solidFill>
                  <a:prstClr val="black"/>
                </a:solidFill>
                <a:cs typeface="Arial" panose="020B0604020202020204" pitchFamily="34" charset="0"/>
              </a:rPr>
              <a:t>residents within 6 EVAC zones</a:t>
            </a:r>
          </a:p>
          <a:p>
            <a:pPr marL="342900" indent="-342900">
              <a:buFont typeface="Arial" panose="020B0604020202020204" pitchFamily="34" charset="0"/>
              <a:buChar char="•"/>
            </a:pPr>
            <a:r>
              <a:rPr lang="en-US" sz="2200" b="1" dirty="0" smtClean="0">
                <a:solidFill>
                  <a:srgbClr val="C00000"/>
                </a:solidFill>
                <a:cs typeface="Arial" panose="020B0604020202020204" pitchFamily="34" charset="0"/>
              </a:rPr>
              <a:t>3.4 million </a:t>
            </a:r>
            <a:r>
              <a:rPr lang="en-US" sz="2200" b="1" dirty="0" smtClean="0">
                <a:solidFill>
                  <a:prstClr val="black"/>
                </a:solidFill>
                <a:cs typeface="Arial" panose="020B0604020202020204" pitchFamily="34" charset="0"/>
              </a:rPr>
              <a:t>housing units in NYC</a:t>
            </a:r>
          </a:p>
          <a:p>
            <a:pPr marL="342900" indent="-342900">
              <a:buFont typeface="Arial" panose="020B0604020202020204" pitchFamily="34" charset="0"/>
              <a:buChar char="•"/>
            </a:pPr>
            <a:r>
              <a:rPr lang="en-US" sz="2200" b="1" dirty="0" smtClean="0">
                <a:solidFill>
                  <a:srgbClr val="C00000"/>
                </a:solidFill>
                <a:cs typeface="Arial" panose="020B0604020202020204" pitchFamily="34" charset="0"/>
              </a:rPr>
              <a:t>1.3 million </a:t>
            </a:r>
            <a:r>
              <a:rPr lang="en-US" sz="2200" b="1" dirty="0" smtClean="0">
                <a:solidFill>
                  <a:prstClr val="black"/>
                </a:solidFill>
                <a:cs typeface="Arial" panose="020B0604020202020204" pitchFamily="34" charset="0"/>
              </a:rPr>
              <a:t>units</a:t>
            </a:r>
            <a:r>
              <a:rPr lang="en-US" sz="2200" b="1" dirty="0" smtClean="0">
                <a:solidFill>
                  <a:srgbClr val="C00000"/>
                </a:solidFill>
                <a:cs typeface="Arial" panose="020B0604020202020204" pitchFamily="34" charset="0"/>
              </a:rPr>
              <a:t> </a:t>
            </a:r>
            <a:r>
              <a:rPr lang="en-US" sz="2200" b="1" dirty="0" smtClean="0">
                <a:solidFill>
                  <a:prstClr val="black"/>
                </a:solidFill>
                <a:cs typeface="Arial" panose="020B0604020202020204" pitchFamily="34" charset="0"/>
              </a:rPr>
              <a:t>lie within 6 EVAC zones</a:t>
            </a:r>
          </a:p>
          <a:p>
            <a:pPr marL="342900" indent="-342900">
              <a:buFont typeface="Arial" panose="020B0604020202020204" pitchFamily="34" charset="0"/>
              <a:buChar char="•"/>
            </a:pPr>
            <a:r>
              <a:rPr lang="en-US" sz="2200" b="1" dirty="0" smtClean="0">
                <a:solidFill>
                  <a:srgbClr val="C00000"/>
                </a:solidFill>
                <a:cs typeface="Arial" panose="020B0604020202020204" pitchFamily="34" charset="0"/>
              </a:rPr>
              <a:t>605,000 </a:t>
            </a:r>
            <a:r>
              <a:rPr lang="en-US" sz="2200" b="1" dirty="0" smtClean="0">
                <a:solidFill>
                  <a:prstClr val="black"/>
                </a:solidFill>
                <a:cs typeface="Arial" panose="020B0604020202020204" pitchFamily="34" charset="0"/>
              </a:rPr>
              <a:t>resident capacity in the shelter system</a:t>
            </a:r>
          </a:p>
          <a:p>
            <a:pPr marL="342900" indent="-342900">
              <a:buFont typeface="Arial" panose="020B0604020202020204" pitchFamily="34" charset="0"/>
              <a:buChar char="•"/>
            </a:pPr>
            <a:r>
              <a:rPr lang="en-US" sz="2200" b="1" dirty="0" smtClean="0">
                <a:solidFill>
                  <a:srgbClr val="C00000"/>
                </a:solidFill>
                <a:cs typeface="Arial" panose="020B0604020202020204" pitchFamily="34" charset="0"/>
              </a:rPr>
              <a:t>800,000</a:t>
            </a:r>
            <a:r>
              <a:rPr lang="en-US" sz="2200" dirty="0" smtClean="0">
                <a:solidFill>
                  <a:prstClr val="black"/>
                </a:solidFill>
                <a:cs typeface="Arial" panose="020B0604020202020204" pitchFamily="34" charset="0"/>
              </a:rPr>
              <a:t> </a:t>
            </a:r>
            <a:r>
              <a:rPr lang="en-US" sz="2200" b="1" dirty="0" smtClean="0">
                <a:solidFill>
                  <a:prstClr val="black"/>
                </a:solidFill>
                <a:cs typeface="Arial" panose="020B0604020202020204" pitchFamily="34" charset="0"/>
              </a:rPr>
              <a:t>residents (estimated) with a disability or other access/functional need</a:t>
            </a: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4900" y="5876769"/>
            <a:ext cx="2450818" cy="657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27224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19800" y="0"/>
            <a:ext cx="3124199" cy="684212"/>
          </a:xfrm>
          <a:prstGeom prst="rect">
            <a:avLst/>
          </a:prstGeom>
          <a:blipFill>
            <a:blip r:embed="rId2" cstate="print"/>
            <a:stretch>
              <a:fillRect/>
            </a:stretch>
          </a:blipFill>
        </p:spPr>
        <p:txBody>
          <a:bodyPr wrap="square" lIns="0" tIns="0" rIns="0" bIns="0" rtlCol="0"/>
          <a:lstStyle/>
          <a:p>
            <a:endParaRPr dirty="0"/>
          </a:p>
        </p:txBody>
      </p:sp>
      <p:sp>
        <p:nvSpPr>
          <p:cNvPr id="3" name="object 3"/>
          <p:cNvSpPr txBox="1">
            <a:spLocks noGrp="1"/>
          </p:cNvSpPr>
          <p:nvPr>
            <p:ph type="body" idx="1"/>
          </p:nvPr>
        </p:nvSpPr>
        <p:spPr>
          <a:xfrm>
            <a:off x="357504" y="2583179"/>
            <a:ext cx="8428990" cy="2736647"/>
          </a:xfrm>
          <a:prstGeom prst="rect">
            <a:avLst/>
          </a:prstGeom>
        </p:spPr>
        <p:txBody>
          <a:bodyPr vert="horz" wrap="square" lIns="0" tIns="12700" rIns="0" bIns="0" rtlCol="0">
            <a:spAutoFit/>
          </a:bodyPr>
          <a:lstStyle/>
          <a:p>
            <a:pPr marL="480695" marR="5080" indent="-457200">
              <a:lnSpc>
                <a:spcPct val="100000"/>
              </a:lnSpc>
              <a:spcBef>
                <a:spcPts val="100"/>
              </a:spcBef>
              <a:buSzPct val="125000"/>
              <a:buFont typeface="+mj-lt"/>
              <a:buAutoNum type="arabicPeriod"/>
              <a:tabLst>
                <a:tab pos="365760" algn="l"/>
                <a:tab pos="366395" algn="l"/>
              </a:tabLst>
            </a:pPr>
            <a:r>
              <a:rPr lang="en-US" b="1" spc="-5" dirty="0" smtClean="0"/>
              <a:t>Nation ADA Symposium in Chicago </a:t>
            </a:r>
          </a:p>
          <a:p>
            <a:pPr marL="480695" marR="5080" indent="-457200">
              <a:lnSpc>
                <a:spcPct val="100000"/>
              </a:lnSpc>
              <a:spcBef>
                <a:spcPts val="100"/>
              </a:spcBef>
              <a:buSzPct val="125000"/>
              <a:buFont typeface="+mj-lt"/>
              <a:buAutoNum type="arabicPeriod"/>
              <a:tabLst>
                <a:tab pos="365760" algn="l"/>
                <a:tab pos="366395" algn="l"/>
              </a:tabLst>
            </a:pPr>
            <a:endParaRPr lang="en-US" b="1" spc="-5" dirty="0" smtClean="0"/>
          </a:p>
          <a:p>
            <a:pPr marL="480695" marR="5080" indent="-457200">
              <a:lnSpc>
                <a:spcPct val="100000"/>
              </a:lnSpc>
              <a:spcBef>
                <a:spcPts val="100"/>
              </a:spcBef>
              <a:buSzPct val="125000"/>
              <a:buFont typeface="+mj-lt"/>
              <a:buAutoNum type="arabicPeriod"/>
              <a:tabLst>
                <a:tab pos="365760" algn="l"/>
                <a:tab pos="366395" algn="l"/>
              </a:tabLst>
            </a:pPr>
            <a:endParaRPr lang="en-US" b="1" spc="-5" dirty="0" smtClean="0"/>
          </a:p>
          <a:p>
            <a:pPr marL="480695" marR="5080" indent="-457200">
              <a:lnSpc>
                <a:spcPct val="100000"/>
              </a:lnSpc>
              <a:spcBef>
                <a:spcPts val="100"/>
              </a:spcBef>
              <a:buSzPct val="125000"/>
              <a:buFont typeface="+mj-lt"/>
              <a:buAutoNum type="arabicPeriod"/>
              <a:tabLst>
                <a:tab pos="365760" algn="l"/>
                <a:tab pos="366395" algn="l"/>
              </a:tabLst>
            </a:pPr>
            <a:endParaRPr lang="en-US" b="1" spc="-5" dirty="0" smtClean="0"/>
          </a:p>
          <a:p>
            <a:pPr marL="480695" marR="5080" indent="-457200">
              <a:lnSpc>
                <a:spcPct val="100000"/>
              </a:lnSpc>
              <a:spcBef>
                <a:spcPts val="100"/>
              </a:spcBef>
              <a:buSzPct val="125000"/>
              <a:buFont typeface="+mj-lt"/>
              <a:buAutoNum type="arabicPeriod"/>
              <a:tabLst>
                <a:tab pos="365760" algn="l"/>
                <a:tab pos="366395" algn="l"/>
              </a:tabLst>
            </a:pPr>
            <a:endParaRPr lang="en-US" b="1" spc="-5" dirty="0"/>
          </a:p>
          <a:p>
            <a:pPr marL="480695" marR="5080" indent="-457200">
              <a:lnSpc>
                <a:spcPct val="100000"/>
              </a:lnSpc>
              <a:spcBef>
                <a:spcPts val="100"/>
              </a:spcBef>
              <a:buSzPct val="125000"/>
              <a:buFont typeface="+mj-lt"/>
              <a:buAutoNum type="arabicPeriod"/>
              <a:tabLst>
                <a:tab pos="365760" algn="l"/>
                <a:tab pos="366395" algn="l"/>
              </a:tabLst>
            </a:pPr>
            <a:r>
              <a:rPr lang="en-US" b="1" spc="-5" dirty="0" smtClean="0"/>
              <a:t>Philadelphia OEM: EPIC  </a:t>
            </a:r>
            <a:r>
              <a:rPr lang="en-US" b="1" spc="-5" dirty="0" smtClean="0"/>
              <a:t>	</a:t>
            </a:r>
            <a:r>
              <a:rPr lang="en-US" sz="2800" b="1" spc="-5" dirty="0" smtClean="0"/>
              <a:t>3. </a:t>
            </a:r>
            <a:r>
              <a:rPr lang="en-US" b="1" spc="-5" dirty="0" smtClean="0"/>
              <a:t>  NYPD NCO Program </a:t>
            </a:r>
            <a:endParaRPr lang="en-US" b="1" spc="-5" dirty="0" smtClean="0"/>
          </a:p>
          <a:p>
            <a:pPr marL="480695" marR="5080" indent="-457200">
              <a:lnSpc>
                <a:spcPct val="100000"/>
              </a:lnSpc>
              <a:spcBef>
                <a:spcPts val="100"/>
              </a:spcBef>
              <a:buSzPct val="125000"/>
              <a:buFont typeface="+mj-lt"/>
              <a:buAutoNum type="arabicPeriod"/>
              <a:tabLst>
                <a:tab pos="365760" algn="l"/>
                <a:tab pos="366395" algn="l"/>
              </a:tabLst>
            </a:pPr>
            <a:endParaRPr spc="-5" dirty="0"/>
          </a:p>
        </p:txBody>
      </p:sp>
      <p:sp>
        <p:nvSpPr>
          <p:cNvPr id="4" name="object 4"/>
          <p:cNvSpPr/>
          <p:nvPr/>
        </p:nvSpPr>
        <p:spPr>
          <a:xfrm>
            <a:off x="0" y="1066787"/>
            <a:ext cx="9144000" cy="1296035"/>
          </a:xfrm>
          <a:custGeom>
            <a:avLst/>
            <a:gdLst/>
            <a:ahLst/>
            <a:cxnLst/>
            <a:rect l="l" t="t" r="r" b="b"/>
            <a:pathLst>
              <a:path w="9144000" h="1296035">
                <a:moveTo>
                  <a:pt x="0" y="1295412"/>
                </a:moveTo>
                <a:lnTo>
                  <a:pt x="9144000" y="1295412"/>
                </a:lnTo>
                <a:lnTo>
                  <a:pt x="9144000" y="0"/>
                </a:lnTo>
                <a:lnTo>
                  <a:pt x="0" y="0"/>
                </a:lnTo>
                <a:lnTo>
                  <a:pt x="0" y="1295412"/>
                </a:lnTo>
                <a:close/>
              </a:path>
            </a:pathLst>
          </a:custGeom>
          <a:solidFill>
            <a:srgbClr val="0E002D"/>
          </a:solidFill>
        </p:spPr>
        <p:txBody>
          <a:bodyPr wrap="square" lIns="0" tIns="0" rIns="0" bIns="0" rtlCol="0"/>
          <a:lstStyle/>
          <a:p>
            <a:endParaRPr dirty="0"/>
          </a:p>
        </p:txBody>
      </p:sp>
      <p:sp>
        <p:nvSpPr>
          <p:cNvPr id="5" name="object 5"/>
          <p:cNvSpPr txBox="1">
            <a:spLocks noGrp="1"/>
          </p:cNvSpPr>
          <p:nvPr>
            <p:ph type="title"/>
          </p:nvPr>
        </p:nvSpPr>
        <p:spPr>
          <a:xfrm>
            <a:off x="519017" y="1038859"/>
            <a:ext cx="8105965" cy="689932"/>
          </a:xfrm>
          <a:prstGeom prst="rect">
            <a:avLst/>
          </a:prstGeom>
        </p:spPr>
        <p:txBody>
          <a:bodyPr vert="horz" wrap="square" lIns="0" tIns="12700" rIns="0" bIns="0" rtlCol="0">
            <a:spAutoFit/>
          </a:bodyPr>
          <a:lstStyle/>
          <a:p>
            <a:pPr marL="2713990" marR="5080" indent="-2376170" algn="ctr">
              <a:lnSpc>
                <a:spcPct val="100000"/>
              </a:lnSpc>
              <a:spcBef>
                <a:spcPts val="100"/>
              </a:spcBef>
            </a:pPr>
            <a:r>
              <a:rPr lang="en-US" dirty="0" smtClean="0"/>
              <a:t>MOPD Updates</a:t>
            </a:r>
            <a:endParaRPr dirty="0"/>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spc="-15" dirty="0">
                <a:hlinkClick r:id="rId3"/>
              </a:rPr>
              <a:t>www.nyc.gov/mopd</a:t>
            </a: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t>4</a:t>
            </a:fld>
            <a:endParaRPr spc="-5" dirty="0"/>
          </a:p>
        </p:txBody>
      </p:sp>
      <p:pic>
        <p:nvPicPr>
          <p:cNvPr id="11" name="Picture 10" descr="National ADA Symposium logo">
            <a:hlinkClick r:id="rId4" tgtFrame="&quot;_blank&quot;"/>
          </p:cNvPr>
          <p:cNvPicPr/>
          <p:nvPr/>
        </p:nvPicPr>
        <p:blipFill>
          <a:blip r:embed="rId5">
            <a:extLst>
              <a:ext uri="{28A0092B-C50C-407E-A947-70E740481C1C}">
                <a14:useLocalDpi xmlns:a14="http://schemas.microsoft.com/office/drawing/2010/main" val="0"/>
              </a:ext>
            </a:extLst>
          </a:blip>
          <a:srcRect/>
          <a:stretch>
            <a:fillRect/>
          </a:stretch>
        </p:blipFill>
        <p:spPr bwMode="auto">
          <a:xfrm>
            <a:off x="709013" y="2993473"/>
            <a:ext cx="2415187" cy="1401205"/>
          </a:xfrm>
          <a:prstGeom prst="rect">
            <a:avLst/>
          </a:prstGeom>
          <a:noFill/>
          <a:ln>
            <a:noFill/>
          </a:ln>
        </p:spPr>
      </p:pic>
      <p:pic>
        <p:nvPicPr>
          <p:cNvPr id="14" name="Picture 1" descr="https://img.evbuc.com/https%3A%2F%2Fcdn.evbuc.com%2Fimages%2F30801948%2F121648557559%2F1%2Foriginal.jpg?w=800&amp;rect=0%2C174%2C1888%2C944&amp;s=3549b8ff519ea7f201f6455ff418fc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9013" y="4953000"/>
            <a:ext cx="3124199" cy="15609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95817" y="5022291"/>
            <a:ext cx="1081184" cy="997510"/>
          </a:xfrm>
          <a:prstGeom prst="rect">
            <a:avLst/>
          </a:prstGeom>
        </p:spPr>
      </p:pic>
    </p:spTree>
    <p:extLst>
      <p:ext uri="{BB962C8B-B14F-4D97-AF65-F5344CB8AC3E}">
        <p14:creationId xmlns:p14="http://schemas.microsoft.com/office/powerpoint/2010/main" val="22295037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457200" y="1295400"/>
            <a:ext cx="8229600" cy="52578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solidFill>
                  <a:prstClr val="black"/>
                </a:solidFill>
              </a:rPr>
              <a:t>Centralizes economic and social service programs provided by governmental, non-profit, and faith-based organizations</a:t>
            </a:r>
          </a:p>
          <a:p>
            <a:endParaRPr lang="en-US" sz="2000" dirty="0" smtClean="0">
              <a:solidFill>
                <a:prstClr val="black"/>
              </a:solidFill>
            </a:endParaRPr>
          </a:p>
          <a:p>
            <a:r>
              <a:rPr lang="en-US" sz="2000" dirty="0" smtClean="0">
                <a:solidFill>
                  <a:prstClr val="black"/>
                </a:solidFill>
              </a:rPr>
              <a:t>Provides a single facility with all necessary services and latest information:</a:t>
            </a:r>
          </a:p>
          <a:p>
            <a:pPr lvl="1"/>
            <a:r>
              <a:rPr lang="en-US" sz="2000" dirty="0" smtClean="0">
                <a:solidFill>
                  <a:prstClr val="black"/>
                </a:solidFill>
              </a:rPr>
              <a:t>Economic relief</a:t>
            </a:r>
          </a:p>
          <a:p>
            <a:pPr lvl="1"/>
            <a:r>
              <a:rPr lang="en-US" sz="2000" dirty="0" smtClean="0">
                <a:solidFill>
                  <a:prstClr val="black"/>
                </a:solidFill>
              </a:rPr>
              <a:t>Mental health and spiritual care</a:t>
            </a:r>
          </a:p>
          <a:p>
            <a:pPr lvl="1"/>
            <a:r>
              <a:rPr lang="en-US" sz="2000" dirty="0" smtClean="0">
                <a:solidFill>
                  <a:prstClr val="black"/>
                </a:solidFill>
              </a:rPr>
              <a:t>First official contact point for most; can transition into recovery services</a:t>
            </a:r>
          </a:p>
          <a:p>
            <a:endParaRPr lang="en-US" sz="2000" dirty="0" smtClean="0">
              <a:solidFill>
                <a:prstClr val="black"/>
              </a:solidFill>
            </a:endParaRPr>
          </a:p>
          <a:p>
            <a:r>
              <a:rPr lang="en-US" sz="2000" dirty="0" smtClean="0">
                <a:solidFill>
                  <a:prstClr val="black"/>
                </a:solidFill>
              </a:rPr>
              <a:t>Past activations: Katrina DASC, Post-Sandy Restoration Centers, East Harlem Resident Services Center, St. Marks, Elmhurst </a:t>
            </a:r>
          </a:p>
          <a:p>
            <a:endParaRPr lang="en-US" dirty="0">
              <a:solidFill>
                <a:prstClr val="black"/>
              </a:solidFill>
            </a:endParaRPr>
          </a:p>
        </p:txBody>
      </p:sp>
      <p:sp>
        <p:nvSpPr>
          <p:cNvPr id="8" name="TextBox 7"/>
          <p:cNvSpPr txBox="1"/>
          <p:nvPr/>
        </p:nvSpPr>
        <p:spPr>
          <a:xfrm>
            <a:off x="0" y="-1"/>
            <a:ext cx="9144000" cy="898635"/>
          </a:xfrm>
          <a:prstGeom prst="rect">
            <a:avLst/>
          </a:prstGeom>
          <a:solidFill>
            <a:srgbClr val="0070C0"/>
          </a:solidFill>
          <a:ln>
            <a:noFill/>
          </a:ln>
        </p:spPr>
        <p:txBody>
          <a:bodyPr wrap="square" lIns="0" tIns="0" rtlCol="0" anchor="ctr">
            <a:noAutofit/>
          </a:bodyPr>
          <a:lstStyle/>
          <a:p>
            <a:pPr algn="ctr"/>
            <a:r>
              <a:rPr lang="en-US" sz="2800" b="1" dirty="0">
                <a:solidFill>
                  <a:prstClr val="white"/>
                </a:solidFill>
              </a:rPr>
              <a:t>Service Center Plan</a:t>
            </a:r>
          </a:p>
        </p:txBody>
      </p:sp>
    </p:spTree>
    <p:extLst>
      <p:ext uri="{BB962C8B-B14F-4D97-AF65-F5344CB8AC3E}">
        <p14:creationId xmlns:p14="http://schemas.microsoft.com/office/powerpoint/2010/main" val="24911045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19800" y="0"/>
            <a:ext cx="3124199" cy="684212"/>
          </a:xfrm>
          <a:prstGeom prst="rect">
            <a:avLst/>
          </a:prstGeom>
          <a:blipFill>
            <a:blip r:embed="rId2" cstate="print"/>
            <a:stretch>
              <a:fillRect/>
            </a:stretch>
          </a:blipFill>
        </p:spPr>
        <p:txBody>
          <a:bodyPr wrap="square" lIns="0" tIns="0" rIns="0" bIns="0" rtlCol="0"/>
          <a:lstStyle/>
          <a:p>
            <a:endParaRPr dirty="0"/>
          </a:p>
        </p:txBody>
      </p:sp>
      <p:sp>
        <p:nvSpPr>
          <p:cNvPr id="3" name="object 3"/>
          <p:cNvSpPr txBox="1">
            <a:spLocks noGrp="1"/>
          </p:cNvSpPr>
          <p:nvPr>
            <p:ph type="body" idx="1"/>
          </p:nvPr>
        </p:nvSpPr>
        <p:spPr>
          <a:xfrm>
            <a:off x="357505" y="2400922"/>
            <a:ext cx="8428990" cy="4788490"/>
          </a:xfrm>
          <a:prstGeom prst="rect">
            <a:avLst/>
          </a:prstGeom>
        </p:spPr>
        <p:txBody>
          <a:bodyPr vert="horz" wrap="square" lIns="0" tIns="12700" rIns="0" bIns="0" rtlCol="0">
            <a:spAutoFit/>
          </a:bodyPr>
          <a:lstStyle/>
          <a:p>
            <a:pPr algn="l">
              <a:lnSpc>
                <a:spcPct val="90000"/>
              </a:lnSpc>
              <a:spcBef>
                <a:spcPts val="300"/>
              </a:spcBef>
            </a:pPr>
            <a:endParaRPr lang="en-US" altLang="en-US" sz="500" dirty="0" smtClean="0"/>
          </a:p>
          <a:p>
            <a:pPr algn="l">
              <a:lnSpc>
                <a:spcPct val="90000"/>
              </a:lnSpc>
              <a:spcBef>
                <a:spcPts val="300"/>
              </a:spcBef>
            </a:pPr>
            <a:r>
              <a:rPr lang="en-US" altLang="en-US" sz="2000" dirty="0" smtClean="0"/>
              <a:t>New </a:t>
            </a:r>
            <a:r>
              <a:rPr lang="en-US" altLang="en-US" sz="2000" dirty="0"/>
              <a:t>York City Emergency Management </a:t>
            </a:r>
          </a:p>
          <a:p>
            <a:pPr algn="l">
              <a:lnSpc>
                <a:spcPct val="90000"/>
              </a:lnSpc>
              <a:spcBef>
                <a:spcPts val="300"/>
              </a:spcBef>
            </a:pPr>
            <a:r>
              <a:rPr lang="en-US" altLang="en-US" sz="2000" b="1" dirty="0"/>
              <a:t>Chris Pagnotta  </a:t>
            </a:r>
          </a:p>
          <a:p>
            <a:pPr algn="l">
              <a:lnSpc>
                <a:spcPct val="90000"/>
              </a:lnSpc>
              <a:spcBef>
                <a:spcPts val="300"/>
              </a:spcBef>
            </a:pPr>
            <a:r>
              <a:rPr lang="en-US" altLang="en-US" sz="2000" dirty="0"/>
              <a:t>718-422-8922</a:t>
            </a:r>
          </a:p>
          <a:p>
            <a:pPr algn="l">
              <a:lnSpc>
                <a:spcPct val="90000"/>
              </a:lnSpc>
              <a:spcBef>
                <a:spcPts val="300"/>
              </a:spcBef>
            </a:pPr>
            <a:r>
              <a:rPr lang="en-US" altLang="en-US" sz="2000" dirty="0">
                <a:hlinkClick r:id="rId3"/>
              </a:rPr>
              <a:t>cpagnotta@oem.nyc.gov</a:t>
            </a:r>
            <a:endParaRPr lang="en-US" altLang="en-US" sz="2000" dirty="0"/>
          </a:p>
          <a:p>
            <a:pPr algn="l">
              <a:lnSpc>
                <a:spcPct val="90000"/>
              </a:lnSpc>
              <a:spcBef>
                <a:spcPts val="300"/>
              </a:spcBef>
            </a:pPr>
            <a:endParaRPr lang="en-US" altLang="en-US" sz="1000" dirty="0" smtClean="0"/>
          </a:p>
          <a:p>
            <a:pPr algn="l">
              <a:lnSpc>
                <a:spcPct val="90000"/>
              </a:lnSpc>
              <a:spcBef>
                <a:spcPts val="300"/>
              </a:spcBef>
            </a:pPr>
            <a:r>
              <a:rPr lang="en-US" altLang="en-US" sz="2000" dirty="0" smtClean="0"/>
              <a:t>Mayor’s </a:t>
            </a:r>
            <a:r>
              <a:rPr lang="en-US" altLang="en-US" sz="2000" dirty="0"/>
              <a:t>Office for People </a:t>
            </a:r>
            <a:r>
              <a:rPr lang="en-US" altLang="en-US" sz="2000" dirty="0" smtClean="0"/>
              <a:t>With </a:t>
            </a:r>
            <a:r>
              <a:rPr lang="en-US" altLang="en-US" sz="2000" dirty="0"/>
              <a:t>Disabilities</a:t>
            </a:r>
          </a:p>
          <a:p>
            <a:pPr algn="l">
              <a:lnSpc>
                <a:spcPct val="90000"/>
              </a:lnSpc>
              <a:spcBef>
                <a:spcPts val="300"/>
              </a:spcBef>
            </a:pPr>
            <a:r>
              <a:rPr lang="en-US" altLang="en-US" sz="2000" b="1" dirty="0"/>
              <a:t>Eli Fresquez </a:t>
            </a:r>
          </a:p>
          <a:p>
            <a:pPr algn="l">
              <a:lnSpc>
                <a:spcPct val="90000"/>
              </a:lnSpc>
              <a:spcBef>
                <a:spcPts val="300"/>
              </a:spcBef>
            </a:pPr>
            <a:r>
              <a:rPr lang="en-US" altLang="en-US" sz="2000" dirty="0"/>
              <a:t>212-788-2505</a:t>
            </a:r>
          </a:p>
          <a:p>
            <a:pPr algn="l">
              <a:lnSpc>
                <a:spcPct val="90000"/>
              </a:lnSpc>
              <a:spcBef>
                <a:spcPts val="300"/>
              </a:spcBef>
            </a:pPr>
            <a:r>
              <a:rPr lang="en-US" altLang="en-US" sz="2000" dirty="0" smtClean="0">
                <a:hlinkClick r:id="rId4"/>
              </a:rPr>
              <a:t>jfresquez@cityhall.nyc.gov</a:t>
            </a:r>
            <a:endParaRPr lang="en-US" altLang="en-US" sz="2000" dirty="0" smtClean="0"/>
          </a:p>
          <a:p>
            <a:pPr algn="l">
              <a:lnSpc>
                <a:spcPct val="90000"/>
              </a:lnSpc>
              <a:spcBef>
                <a:spcPts val="300"/>
              </a:spcBef>
            </a:pPr>
            <a:endParaRPr lang="en-US" altLang="en-US" sz="1000" dirty="0"/>
          </a:p>
          <a:p>
            <a:pPr algn="l">
              <a:lnSpc>
                <a:spcPct val="90000"/>
              </a:lnSpc>
              <a:spcBef>
                <a:spcPts val="300"/>
              </a:spcBef>
            </a:pPr>
            <a:r>
              <a:rPr lang="en-US" altLang="en-US" sz="2000" dirty="0"/>
              <a:t>Mayor’s Office for People </a:t>
            </a:r>
            <a:r>
              <a:rPr lang="en-US" altLang="en-US" sz="2000" dirty="0" smtClean="0"/>
              <a:t>With </a:t>
            </a:r>
            <a:r>
              <a:rPr lang="en-US" altLang="en-US" sz="2000" dirty="0"/>
              <a:t>Disabilities</a:t>
            </a:r>
          </a:p>
          <a:p>
            <a:pPr algn="l">
              <a:lnSpc>
                <a:spcPct val="90000"/>
              </a:lnSpc>
              <a:spcBef>
                <a:spcPts val="300"/>
              </a:spcBef>
            </a:pPr>
            <a:r>
              <a:rPr lang="en-US" altLang="en-US" sz="2000" b="1" dirty="0" smtClean="0"/>
              <a:t>Christian Valle</a:t>
            </a:r>
            <a:endParaRPr lang="en-US" altLang="en-US" sz="2000" b="1" dirty="0"/>
          </a:p>
          <a:p>
            <a:pPr algn="l">
              <a:lnSpc>
                <a:spcPct val="90000"/>
              </a:lnSpc>
              <a:spcBef>
                <a:spcPts val="300"/>
              </a:spcBef>
            </a:pPr>
            <a:r>
              <a:rPr lang="en-US" altLang="en-US" sz="2000" dirty="0" smtClean="0"/>
              <a:t>212-341-3961</a:t>
            </a:r>
            <a:endParaRPr lang="en-US" altLang="en-US" sz="2000" dirty="0"/>
          </a:p>
          <a:p>
            <a:pPr algn="l">
              <a:lnSpc>
                <a:spcPct val="90000"/>
              </a:lnSpc>
              <a:spcBef>
                <a:spcPts val="300"/>
              </a:spcBef>
            </a:pPr>
            <a:r>
              <a:rPr lang="en-US" altLang="en-US" sz="2000" dirty="0" smtClean="0">
                <a:hlinkClick r:id="rId4"/>
              </a:rPr>
              <a:t>cvalle@cityhall.nyc.gov</a:t>
            </a:r>
            <a:endParaRPr lang="en-US" altLang="en-US" sz="2000" dirty="0"/>
          </a:p>
          <a:p>
            <a:pPr marL="23495" marR="5080">
              <a:lnSpc>
                <a:spcPct val="150000"/>
              </a:lnSpc>
              <a:spcBef>
                <a:spcPts val="100"/>
              </a:spcBef>
              <a:buSzPct val="125000"/>
              <a:tabLst>
                <a:tab pos="365760" algn="l"/>
                <a:tab pos="366395" algn="l"/>
              </a:tabLst>
            </a:pPr>
            <a:endParaRPr spc="-5" dirty="0"/>
          </a:p>
        </p:txBody>
      </p:sp>
      <p:sp>
        <p:nvSpPr>
          <p:cNvPr id="4" name="object 4"/>
          <p:cNvSpPr/>
          <p:nvPr/>
        </p:nvSpPr>
        <p:spPr>
          <a:xfrm>
            <a:off x="0" y="1066787"/>
            <a:ext cx="9144000" cy="1296035"/>
          </a:xfrm>
          <a:custGeom>
            <a:avLst/>
            <a:gdLst/>
            <a:ahLst/>
            <a:cxnLst/>
            <a:rect l="l" t="t" r="r" b="b"/>
            <a:pathLst>
              <a:path w="9144000" h="1296035">
                <a:moveTo>
                  <a:pt x="0" y="1295412"/>
                </a:moveTo>
                <a:lnTo>
                  <a:pt x="9144000" y="1295412"/>
                </a:lnTo>
                <a:lnTo>
                  <a:pt x="9144000" y="0"/>
                </a:lnTo>
                <a:lnTo>
                  <a:pt x="0" y="0"/>
                </a:lnTo>
                <a:lnTo>
                  <a:pt x="0" y="1295412"/>
                </a:lnTo>
                <a:close/>
              </a:path>
            </a:pathLst>
          </a:custGeom>
          <a:solidFill>
            <a:srgbClr val="0E002D"/>
          </a:solidFill>
        </p:spPr>
        <p:txBody>
          <a:bodyPr wrap="square" lIns="0" tIns="0" rIns="0" bIns="0" rtlCol="0"/>
          <a:lstStyle/>
          <a:p>
            <a:endParaRPr dirty="0"/>
          </a:p>
        </p:txBody>
      </p:sp>
      <p:sp>
        <p:nvSpPr>
          <p:cNvPr id="5" name="object 5"/>
          <p:cNvSpPr txBox="1">
            <a:spLocks noGrp="1"/>
          </p:cNvSpPr>
          <p:nvPr>
            <p:ph type="title"/>
          </p:nvPr>
        </p:nvSpPr>
        <p:spPr>
          <a:xfrm>
            <a:off x="519017" y="1038859"/>
            <a:ext cx="8105965" cy="689932"/>
          </a:xfrm>
          <a:prstGeom prst="rect">
            <a:avLst/>
          </a:prstGeom>
        </p:spPr>
        <p:txBody>
          <a:bodyPr vert="horz" wrap="square" lIns="0" tIns="12700" rIns="0" bIns="0" rtlCol="0">
            <a:spAutoFit/>
          </a:bodyPr>
          <a:lstStyle/>
          <a:p>
            <a:pPr marL="2713990" marR="5080" indent="-2376170" algn="ctr">
              <a:lnSpc>
                <a:spcPct val="100000"/>
              </a:lnSpc>
              <a:spcBef>
                <a:spcPts val="100"/>
              </a:spcBef>
            </a:pPr>
            <a:r>
              <a:rPr lang="en-US" spc="5" dirty="0" smtClean="0"/>
              <a:t>Contacts &amp; Questions </a:t>
            </a:r>
            <a:endParaRPr dirty="0"/>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spc="-15" dirty="0">
                <a:hlinkClick r:id="rId5"/>
              </a:rPr>
              <a:t>www.nyc.gov/mopd</a:t>
            </a: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t>41</a:t>
            </a:fld>
            <a:endParaRPr spc="-5" dirty="0"/>
          </a:p>
        </p:txBody>
      </p:sp>
      <p:sp>
        <p:nvSpPr>
          <p:cNvPr id="10" name="Rectangle 5"/>
          <p:cNvSpPr txBox="1">
            <a:spLocks noChangeArrowheads="1"/>
          </p:cNvSpPr>
          <p:nvPr/>
        </p:nvSpPr>
        <p:spPr>
          <a:xfrm>
            <a:off x="1143000" y="2209800"/>
            <a:ext cx="6629400" cy="1428083"/>
          </a:xfrm>
          <a:prstGeom prst="rect">
            <a:avLst/>
          </a:prstGeom>
        </p:spPr>
        <p:txBody>
          <a:bodyPr wrap="square" lIns="0" tIns="0" rIns="0" bIns="0">
            <a:spAutoFit/>
          </a:bodyPr>
          <a:lstStyle>
            <a:lvl1pPr marL="0">
              <a:defRPr sz="24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90000"/>
              </a:lnSpc>
              <a:spcBef>
                <a:spcPts val="300"/>
              </a:spcBef>
            </a:pPr>
            <a:endParaRPr lang="en-US" altLang="en-US" sz="2000" kern="0" dirty="0" smtClean="0"/>
          </a:p>
          <a:p>
            <a:pPr algn="ctr">
              <a:lnSpc>
                <a:spcPct val="90000"/>
              </a:lnSpc>
              <a:spcBef>
                <a:spcPts val="300"/>
              </a:spcBef>
            </a:pPr>
            <a:endParaRPr lang="en-US" altLang="en-US" sz="2000" kern="0" dirty="0" smtClean="0"/>
          </a:p>
          <a:p>
            <a:pPr algn="ctr">
              <a:lnSpc>
                <a:spcPct val="90000"/>
              </a:lnSpc>
              <a:spcBef>
                <a:spcPts val="300"/>
              </a:spcBef>
            </a:pPr>
            <a:endParaRPr lang="en-US" altLang="en-US" sz="1200" kern="0" dirty="0" smtClean="0"/>
          </a:p>
          <a:p>
            <a:pPr algn="ctr">
              <a:lnSpc>
                <a:spcPct val="90000"/>
              </a:lnSpc>
              <a:spcBef>
                <a:spcPts val="300"/>
              </a:spcBef>
            </a:pPr>
            <a:endParaRPr lang="en-US" altLang="en-US" sz="1200" kern="0" dirty="0" smtClean="0"/>
          </a:p>
          <a:p>
            <a:pPr algn="ctr">
              <a:lnSpc>
                <a:spcPct val="90000"/>
              </a:lnSpc>
              <a:spcBef>
                <a:spcPts val="300"/>
              </a:spcBef>
            </a:pPr>
            <a:endParaRPr lang="en-US" altLang="en-US" sz="2800" kern="0" dirty="0" smtClean="0"/>
          </a:p>
        </p:txBody>
      </p:sp>
    </p:spTree>
    <p:extLst>
      <p:ext uri="{BB962C8B-B14F-4D97-AF65-F5344CB8AC3E}">
        <p14:creationId xmlns:p14="http://schemas.microsoft.com/office/powerpoint/2010/main" val="27674157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19800" y="0"/>
            <a:ext cx="3124199" cy="684212"/>
          </a:xfrm>
          <a:prstGeom prst="rect">
            <a:avLst/>
          </a:prstGeom>
          <a:blipFill>
            <a:blip r:embed="rId2" cstate="print"/>
            <a:stretch>
              <a:fillRect/>
            </a:stretch>
          </a:blipFill>
        </p:spPr>
        <p:txBody>
          <a:bodyPr wrap="square" lIns="0" tIns="0" rIns="0" bIns="0" rtlCol="0"/>
          <a:lstStyle/>
          <a:p>
            <a:endParaRPr dirty="0"/>
          </a:p>
        </p:txBody>
      </p:sp>
      <p:sp>
        <p:nvSpPr>
          <p:cNvPr id="3" name="object 3"/>
          <p:cNvSpPr txBox="1">
            <a:spLocks noGrp="1"/>
          </p:cNvSpPr>
          <p:nvPr>
            <p:ph type="body" idx="1"/>
          </p:nvPr>
        </p:nvSpPr>
        <p:spPr>
          <a:xfrm>
            <a:off x="357504" y="2583179"/>
            <a:ext cx="8428990" cy="579326"/>
          </a:xfrm>
          <a:prstGeom prst="rect">
            <a:avLst/>
          </a:prstGeom>
        </p:spPr>
        <p:txBody>
          <a:bodyPr vert="horz" wrap="square" lIns="0" tIns="12700" rIns="0" bIns="0" rtlCol="0">
            <a:spAutoFit/>
          </a:bodyPr>
          <a:lstStyle/>
          <a:p>
            <a:pPr marL="23495" marR="5080" algn="ctr">
              <a:lnSpc>
                <a:spcPct val="150000"/>
              </a:lnSpc>
              <a:spcBef>
                <a:spcPts val="100"/>
              </a:spcBef>
              <a:buSzPct val="125000"/>
              <a:tabLst>
                <a:tab pos="365760" algn="l"/>
                <a:tab pos="366395" algn="l"/>
              </a:tabLst>
            </a:pPr>
            <a:r>
              <a:rPr lang="en-US" sz="2800" spc="-5" dirty="0" smtClean="0"/>
              <a:t>Stay </a:t>
            </a:r>
            <a:r>
              <a:rPr lang="en-US" sz="2800" spc="-5" dirty="0">
                <a:solidFill>
                  <a:srgbClr val="0070C0"/>
                </a:solidFill>
              </a:rPr>
              <a:t>C</a:t>
            </a:r>
            <a:r>
              <a:rPr lang="en-US" sz="2800" spc="-5" dirty="0" smtClean="0">
                <a:solidFill>
                  <a:srgbClr val="0070C0"/>
                </a:solidFill>
              </a:rPr>
              <a:t>ool</a:t>
            </a:r>
            <a:r>
              <a:rPr lang="en-US" sz="2800" spc="-5" dirty="0" smtClean="0"/>
              <a:t> this summer</a:t>
            </a:r>
            <a:endParaRPr spc="-5" dirty="0"/>
          </a:p>
        </p:txBody>
      </p:sp>
      <p:sp>
        <p:nvSpPr>
          <p:cNvPr id="4" name="object 4"/>
          <p:cNvSpPr/>
          <p:nvPr/>
        </p:nvSpPr>
        <p:spPr>
          <a:xfrm>
            <a:off x="0" y="1066787"/>
            <a:ext cx="9144000" cy="1296035"/>
          </a:xfrm>
          <a:custGeom>
            <a:avLst/>
            <a:gdLst/>
            <a:ahLst/>
            <a:cxnLst/>
            <a:rect l="l" t="t" r="r" b="b"/>
            <a:pathLst>
              <a:path w="9144000" h="1296035">
                <a:moveTo>
                  <a:pt x="0" y="1295412"/>
                </a:moveTo>
                <a:lnTo>
                  <a:pt x="9144000" y="1295412"/>
                </a:lnTo>
                <a:lnTo>
                  <a:pt x="9144000" y="0"/>
                </a:lnTo>
                <a:lnTo>
                  <a:pt x="0" y="0"/>
                </a:lnTo>
                <a:lnTo>
                  <a:pt x="0" y="1295412"/>
                </a:lnTo>
                <a:close/>
              </a:path>
            </a:pathLst>
          </a:custGeom>
          <a:solidFill>
            <a:srgbClr val="0E002D"/>
          </a:solidFill>
        </p:spPr>
        <p:txBody>
          <a:bodyPr wrap="square" lIns="0" tIns="0" rIns="0" bIns="0" rtlCol="0"/>
          <a:lstStyle/>
          <a:p>
            <a:endParaRPr dirty="0"/>
          </a:p>
        </p:txBody>
      </p:sp>
      <p:sp>
        <p:nvSpPr>
          <p:cNvPr id="5" name="object 5"/>
          <p:cNvSpPr txBox="1">
            <a:spLocks noGrp="1"/>
          </p:cNvSpPr>
          <p:nvPr>
            <p:ph type="title"/>
          </p:nvPr>
        </p:nvSpPr>
        <p:spPr>
          <a:xfrm>
            <a:off x="519017" y="1038859"/>
            <a:ext cx="8105965" cy="689932"/>
          </a:xfrm>
          <a:prstGeom prst="rect">
            <a:avLst/>
          </a:prstGeom>
        </p:spPr>
        <p:txBody>
          <a:bodyPr vert="horz" wrap="square" lIns="0" tIns="12700" rIns="0" bIns="0" rtlCol="0">
            <a:spAutoFit/>
          </a:bodyPr>
          <a:lstStyle/>
          <a:p>
            <a:pPr marL="2713990" marR="5080" indent="-2376170" algn="ctr">
              <a:lnSpc>
                <a:spcPct val="100000"/>
              </a:lnSpc>
              <a:spcBef>
                <a:spcPts val="100"/>
              </a:spcBef>
            </a:pPr>
            <a:r>
              <a:rPr lang="en-US" spc="5" dirty="0" smtClean="0"/>
              <a:t>Thank You For Attending  </a:t>
            </a:r>
            <a:endParaRPr dirty="0"/>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spc="-15" dirty="0">
                <a:hlinkClick r:id="rId3"/>
              </a:rPr>
              <a:t>www.nyc.gov/mopd</a:t>
            </a: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t>42</a:t>
            </a:fld>
            <a:endParaRPr spc="-5" dirty="0"/>
          </a:p>
        </p:txBody>
      </p:sp>
      <p:pic>
        <p:nvPicPr>
          <p:cNvPr id="4099" name="Picture 3" descr="C:\Users\jfresquez\Desktop\giphy-downsized (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38193" y="3352800"/>
            <a:ext cx="4067614" cy="2286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5"/>
          <p:cNvSpPr txBox="1">
            <a:spLocks noChangeArrowheads="1"/>
          </p:cNvSpPr>
          <p:nvPr/>
        </p:nvSpPr>
        <p:spPr>
          <a:xfrm>
            <a:off x="1143000" y="2209800"/>
            <a:ext cx="6629400" cy="1428083"/>
          </a:xfrm>
          <a:prstGeom prst="rect">
            <a:avLst/>
          </a:prstGeom>
        </p:spPr>
        <p:txBody>
          <a:bodyPr wrap="square" lIns="0" tIns="0" rIns="0" bIns="0">
            <a:spAutoFit/>
          </a:bodyPr>
          <a:lstStyle>
            <a:lvl1pPr marL="0">
              <a:defRPr sz="24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90000"/>
              </a:lnSpc>
              <a:spcBef>
                <a:spcPts val="300"/>
              </a:spcBef>
            </a:pPr>
            <a:endParaRPr lang="en-US" altLang="en-US" sz="2000" kern="0" dirty="0" smtClean="0"/>
          </a:p>
          <a:p>
            <a:pPr algn="ctr">
              <a:lnSpc>
                <a:spcPct val="90000"/>
              </a:lnSpc>
              <a:spcBef>
                <a:spcPts val="300"/>
              </a:spcBef>
            </a:pPr>
            <a:endParaRPr lang="en-US" altLang="en-US" sz="2000" kern="0" dirty="0" smtClean="0"/>
          </a:p>
          <a:p>
            <a:pPr algn="ctr">
              <a:lnSpc>
                <a:spcPct val="90000"/>
              </a:lnSpc>
              <a:spcBef>
                <a:spcPts val="300"/>
              </a:spcBef>
            </a:pPr>
            <a:endParaRPr lang="en-US" altLang="en-US" sz="1200" kern="0" dirty="0" smtClean="0"/>
          </a:p>
          <a:p>
            <a:pPr algn="ctr">
              <a:lnSpc>
                <a:spcPct val="90000"/>
              </a:lnSpc>
              <a:spcBef>
                <a:spcPts val="300"/>
              </a:spcBef>
            </a:pPr>
            <a:endParaRPr lang="en-US" altLang="en-US" sz="1200" kern="0" dirty="0" smtClean="0"/>
          </a:p>
          <a:p>
            <a:pPr algn="ctr">
              <a:lnSpc>
                <a:spcPct val="90000"/>
              </a:lnSpc>
              <a:spcBef>
                <a:spcPts val="300"/>
              </a:spcBef>
            </a:pPr>
            <a:endParaRPr lang="en-US" altLang="en-US" sz="2800" kern="0" dirty="0" smtClean="0"/>
          </a:p>
        </p:txBody>
      </p:sp>
    </p:spTree>
    <p:extLst>
      <p:ext uri="{BB962C8B-B14F-4D97-AF65-F5344CB8AC3E}">
        <p14:creationId xmlns:p14="http://schemas.microsoft.com/office/powerpoint/2010/main" val="40562454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19800" y="0"/>
            <a:ext cx="3124199" cy="684212"/>
          </a:xfrm>
          <a:prstGeom prst="rect">
            <a:avLst/>
          </a:prstGeom>
          <a:blipFill>
            <a:blip r:embed="rId2" cstate="print"/>
            <a:stretch>
              <a:fillRect/>
            </a:stretch>
          </a:blipFill>
        </p:spPr>
        <p:txBody>
          <a:bodyPr wrap="square" lIns="0" tIns="0" rIns="0" bIns="0" rtlCol="0"/>
          <a:lstStyle/>
          <a:p>
            <a:endParaRPr dirty="0"/>
          </a:p>
        </p:txBody>
      </p:sp>
      <p:sp>
        <p:nvSpPr>
          <p:cNvPr id="3" name="object 3"/>
          <p:cNvSpPr txBox="1">
            <a:spLocks noGrp="1"/>
          </p:cNvSpPr>
          <p:nvPr>
            <p:ph type="body" idx="1"/>
          </p:nvPr>
        </p:nvSpPr>
        <p:spPr>
          <a:xfrm>
            <a:off x="357504" y="2583179"/>
            <a:ext cx="8428990" cy="5324535"/>
          </a:xfrm>
          <a:prstGeom prst="rect">
            <a:avLst/>
          </a:prstGeom>
        </p:spPr>
        <p:txBody>
          <a:bodyPr vert="horz" wrap="square" lIns="0" tIns="12700" rIns="0" bIns="0" rtlCol="0">
            <a:spAutoFit/>
          </a:bodyPr>
          <a:lstStyle/>
          <a:p>
            <a:pPr marL="480695" marR="5080" indent="-457200">
              <a:spcBef>
                <a:spcPts val="100"/>
              </a:spcBef>
              <a:buSzPct val="125000"/>
              <a:buFont typeface="+mj-lt"/>
              <a:buAutoNum type="arabicPeriod"/>
              <a:tabLst>
                <a:tab pos="365760" algn="l"/>
                <a:tab pos="366395" algn="l"/>
              </a:tabLst>
            </a:pPr>
            <a:r>
              <a:rPr lang="en-US" b="1" spc="-5" dirty="0" smtClean="0"/>
              <a:t>Name: MOPD Disaster Resilience and Resource Network </a:t>
            </a:r>
            <a:endParaRPr lang="en-US" b="1" spc="-5" dirty="0" smtClean="0"/>
          </a:p>
          <a:p>
            <a:pPr marL="480695" marR="5080" indent="-457200">
              <a:spcBef>
                <a:spcPts val="100"/>
              </a:spcBef>
              <a:buSzPct val="125000"/>
              <a:buFont typeface="+mj-lt"/>
              <a:buAutoNum type="arabicPeriod"/>
              <a:tabLst>
                <a:tab pos="365760" algn="l"/>
                <a:tab pos="366395" algn="l"/>
              </a:tabLst>
            </a:pPr>
            <a:endParaRPr lang="en-US" b="1" spc="-5" dirty="0" smtClean="0"/>
          </a:p>
          <a:p>
            <a:pPr marL="480695" marR="5080" indent="-457200">
              <a:spcBef>
                <a:spcPts val="100"/>
              </a:spcBef>
              <a:buSzPct val="125000"/>
              <a:buFont typeface="+mj-lt"/>
              <a:buAutoNum type="arabicPeriod"/>
              <a:tabLst>
                <a:tab pos="365760" algn="l"/>
                <a:tab pos="366395" algn="l"/>
              </a:tabLst>
            </a:pPr>
            <a:r>
              <a:rPr lang="en-US" b="1" spc="-5" dirty="0" smtClean="0"/>
              <a:t>Goal</a:t>
            </a:r>
            <a:r>
              <a:rPr lang="en-US" b="1" spc="-5" dirty="0" smtClean="0"/>
              <a:t>:</a:t>
            </a:r>
            <a:endParaRPr lang="en-US" b="1" spc="-5" dirty="0" smtClean="0"/>
          </a:p>
          <a:p>
            <a:pPr marL="937895" marR="5080" lvl="1" indent="-457200">
              <a:spcBef>
                <a:spcPts val="100"/>
              </a:spcBef>
              <a:buSzPct val="125000"/>
              <a:buFont typeface="Wingdings" panose="05000000000000000000" pitchFamily="2" charset="2"/>
              <a:buChar char="§"/>
              <a:tabLst>
                <a:tab pos="365760" algn="l"/>
                <a:tab pos="366395" algn="l"/>
              </a:tabLst>
            </a:pPr>
            <a:r>
              <a:rPr lang="en-US" sz="2400" b="1" spc="-5" dirty="0" smtClean="0"/>
              <a:t>Quarterly </a:t>
            </a:r>
            <a:r>
              <a:rPr lang="en-US" sz="2400" b="1" spc="-5" dirty="0"/>
              <a:t>m</a:t>
            </a:r>
            <a:r>
              <a:rPr lang="en-US" sz="2400" b="1" spc="-5" dirty="0" smtClean="0"/>
              <a:t>eetings</a:t>
            </a:r>
            <a:endParaRPr lang="en-US" sz="2400" b="1" spc="-5" dirty="0" smtClean="0"/>
          </a:p>
          <a:p>
            <a:pPr marL="937895" marR="5080" lvl="1" indent="-457200">
              <a:spcBef>
                <a:spcPts val="100"/>
              </a:spcBef>
              <a:buSzPct val="125000"/>
              <a:buFont typeface="Wingdings" panose="05000000000000000000" pitchFamily="2" charset="2"/>
              <a:buChar char="§"/>
              <a:tabLst>
                <a:tab pos="365760" algn="l"/>
                <a:tab pos="366395" algn="l"/>
              </a:tabLst>
            </a:pPr>
            <a:r>
              <a:rPr lang="en-US" sz="2400" b="1" spc="-5" dirty="0" smtClean="0"/>
              <a:t>Information </a:t>
            </a:r>
            <a:r>
              <a:rPr lang="en-US" sz="2400" b="1" spc="-5" dirty="0" smtClean="0"/>
              <a:t>sharing </a:t>
            </a:r>
            <a:r>
              <a:rPr lang="en-US" sz="2400" b="1" spc="-5" dirty="0" smtClean="0"/>
              <a:t>both between partners and the </a:t>
            </a:r>
            <a:r>
              <a:rPr lang="en-US" sz="2400" b="1" spc="-5" dirty="0" smtClean="0"/>
              <a:t>public</a:t>
            </a:r>
          </a:p>
          <a:p>
            <a:pPr marL="937895" marR="5080" lvl="1" indent="-457200">
              <a:spcBef>
                <a:spcPts val="100"/>
              </a:spcBef>
              <a:buSzPct val="125000"/>
              <a:buFont typeface="Wingdings" panose="05000000000000000000" pitchFamily="2" charset="2"/>
              <a:buChar char="§"/>
              <a:tabLst>
                <a:tab pos="365760" algn="l"/>
                <a:tab pos="366395" algn="l"/>
              </a:tabLst>
            </a:pPr>
            <a:r>
              <a:rPr lang="en-US" sz="2400" b="1" spc="-5" dirty="0" smtClean="0"/>
              <a:t>Developing MOPD Inclusive Emergency Management webpage</a:t>
            </a:r>
          </a:p>
          <a:p>
            <a:pPr marL="937895" marR="5080" lvl="1" indent="-457200">
              <a:spcBef>
                <a:spcPts val="100"/>
              </a:spcBef>
              <a:buSzPct val="125000"/>
              <a:buFont typeface="Wingdings" panose="05000000000000000000" pitchFamily="2" charset="2"/>
              <a:buChar char="§"/>
              <a:tabLst>
                <a:tab pos="365760" algn="l"/>
                <a:tab pos="366395" algn="l"/>
              </a:tabLst>
            </a:pPr>
            <a:endParaRPr lang="en-US" sz="2400" b="1" spc="-5" dirty="0" smtClean="0"/>
          </a:p>
          <a:p>
            <a:pPr marL="480695" marR="5080" indent="-457200">
              <a:spcBef>
                <a:spcPts val="100"/>
              </a:spcBef>
              <a:buSzPct val="125000"/>
              <a:buFont typeface="+mj-lt"/>
              <a:buAutoNum type="arabicPeriod"/>
              <a:tabLst>
                <a:tab pos="365760" algn="l"/>
                <a:tab pos="366395" algn="l"/>
              </a:tabLst>
            </a:pPr>
            <a:r>
              <a:rPr lang="en-US" b="1" spc="-5" dirty="0" smtClean="0"/>
              <a:t>Membership </a:t>
            </a:r>
            <a:r>
              <a:rPr lang="en-US" b="1" spc="-5" dirty="0" smtClean="0"/>
              <a:t>and </a:t>
            </a:r>
            <a:r>
              <a:rPr lang="en-US" b="1" spc="-5" dirty="0" smtClean="0"/>
              <a:t>participation </a:t>
            </a:r>
          </a:p>
          <a:p>
            <a:pPr marL="480695" marR="5080" indent="-457200">
              <a:spcBef>
                <a:spcPts val="100"/>
              </a:spcBef>
              <a:buSzPct val="125000"/>
              <a:buFont typeface="+mj-lt"/>
              <a:buAutoNum type="arabicPeriod"/>
              <a:tabLst>
                <a:tab pos="365760" algn="l"/>
                <a:tab pos="366395" algn="l"/>
              </a:tabLst>
            </a:pPr>
            <a:endParaRPr lang="en-US" b="1" spc="-5" dirty="0" smtClean="0"/>
          </a:p>
          <a:p>
            <a:pPr marL="480695" marR="5080" indent="-457200">
              <a:lnSpc>
                <a:spcPct val="100000"/>
              </a:lnSpc>
              <a:spcBef>
                <a:spcPts val="100"/>
              </a:spcBef>
              <a:buSzPct val="125000"/>
              <a:buFont typeface="+mj-lt"/>
              <a:buAutoNum type="arabicPeriod"/>
              <a:tabLst>
                <a:tab pos="365760" algn="l"/>
                <a:tab pos="366395" algn="l"/>
              </a:tabLst>
            </a:pPr>
            <a:endParaRPr lang="en-US" b="1" spc="-5" dirty="0" smtClean="0"/>
          </a:p>
          <a:p>
            <a:pPr marL="480695" marR="5080" indent="-457200">
              <a:lnSpc>
                <a:spcPct val="100000"/>
              </a:lnSpc>
              <a:spcBef>
                <a:spcPts val="100"/>
              </a:spcBef>
              <a:buSzPct val="125000"/>
              <a:buFont typeface="+mj-lt"/>
              <a:buAutoNum type="arabicPeriod"/>
              <a:tabLst>
                <a:tab pos="365760" algn="l"/>
                <a:tab pos="366395" algn="l"/>
              </a:tabLst>
            </a:pPr>
            <a:endParaRPr lang="en-US" b="1" spc="-5" dirty="0" smtClean="0"/>
          </a:p>
          <a:p>
            <a:pPr marL="480695" marR="5080" indent="-457200">
              <a:lnSpc>
                <a:spcPct val="100000"/>
              </a:lnSpc>
              <a:spcBef>
                <a:spcPts val="100"/>
              </a:spcBef>
              <a:buSzPct val="125000"/>
              <a:buFont typeface="+mj-lt"/>
              <a:buAutoNum type="arabicPeriod"/>
              <a:tabLst>
                <a:tab pos="365760" algn="l"/>
                <a:tab pos="366395" algn="l"/>
              </a:tabLst>
            </a:pPr>
            <a:endParaRPr spc="-5" dirty="0"/>
          </a:p>
        </p:txBody>
      </p:sp>
      <p:sp>
        <p:nvSpPr>
          <p:cNvPr id="4" name="object 4"/>
          <p:cNvSpPr/>
          <p:nvPr/>
        </p:nvSpPr>
        <p:spPr>
          <a:xfrm>
            <a:off x="0" y="1066787"/>
            <a:ext cx="9144000" cy="1296035"/>
          </a:xfrm>
          <a:custGeom>
            <a:avLst/>
            <a:gdLst/>
            <a:ahLst/>
            <a:cxnLst/>
            <a:rect l="l" t="t" r="r" b="b"/>
            <a:pathLst>
              <a:path w="9144000" h="1296035">
                <a:moveTo>
                  <a:pt x="0" y="1295412"/>
                </a:moveTo>
                <a:lnTo>
                  <a:pt x="9144000" y="1295412"/>
                </a:lnTo>
                <a:lnTo>
                  <a:pt x="9144000" y="0"/>
                </a:lnTo>
                <a:lnTo>
                  <a:pt x="0" y="0"/>
                </a:lnTo>
                <a:lnTo>
                  <a:pt x="0" y="1295412"/>
                </a:lnTo>
                <a:close/>
              </a:path>
            </a:pathLst>
          </a:custGeom>
          <a:solidFill>
            <a:srgbClr val="0E002D"/>
          </a:solidFill>
        </p:spPr>
        <p:txBody>
          <a:bodyPr wrap="square" lIns="0" tIns="0" rIns="0" bIns="0" rtlCol="0"/>
          <a:lstStyle/>
          <a:p>
            <a:endParaRPr dirty="0"/>
          </a:p>
        </p:txBody>
      </p:sp>
      <p:sp>
        <p:nvSpPr>
          <p:cNvPr id="5" name="object 5"/>
          <p:cNvSpPr txBox="1">
            <a:spLocks noGrp="1"/>
          </p:cNvSpPr>
          <p:nvPr>
            <p:ph type="title"/>
          </p:nvPr>
        </p:nvSpPr>
        <p:spPr>
          <a:xfrm>
            <a:off x="519017" y="1038859"/>
            <a:ext cx="8105965" cy="689932"/>
          </a:xfrm>
          <a:prstGeom prst="rect">
            <a:avLst/>
          </a:prstGeom>
        </p:spPr>
        <p:txBody>
          <a:bodyPr vert="horz" wrap="square" lIns="0" tIns="12700" rIns="0" bIns="0" rtlCol="0">
            <a:spAutoFit/>
          </a:bodyPr>
          <a:lstStyle/>
          <a:p>
            <a:pPr marL="2713990" marR="5080" indent="-2376170" algn="ctr">
              <a:lnSpc>
                <a:spcPct val="100000"/>
              </a:lnSpc>
              <a:spcBef>
                <a:spcPts val="100"/>
              </a:spcBef>
            </a:pPr>
            <a:r>
              <a:rPr lang="en-US" dirty="0" smtClean="0"/>
              <a:t>Task Force – New </a:t>
            </a:r>
            <a:r>
              <a:rPr lang="en-US" dirty="0" smtClean="0"/>
              <a:t>Vision</a:t>
            </a:r>
            <a:endParaRPr dirty="0"/>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spc="-15" dirty="0">
                <a:hlinkClick r:id="rId3"/>
              </a:rPr>
              <a:t>www.nyc.gov/mopd</a:t>
            </a: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t>5</a:t>
            </a:fld>
            <a:endParaRPr spc="-5" dirty="0"/>
          </a:p>
        </p:txBody>
      </p:sp>
    </p:spTree>
    <p:extLst>
      <p:ext uri="{BB962C8B-B14F-4D97-AF65-F5344CB8AC3E}">
        <p14:creationId xmlns:p14="http://schemas.microsoft.com/office/powerpoint/2010/main" val="41273510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Placeholder 1"/>
          <p:cNvSpPr>
            <a:spLocks noGrp="1"/>
          </p:cNvSpPr>
          <p:nvPr>
            <p:ph type="body" sz="quarter" idx="10"/>
          </p:nvPr>
        </p:nvSpPr>
        <p:spPr>
          <a:xfrm>
            <a:off x="1922463" y="2614613"/>
            <a:ext cx="5364162" cy="1906587"/>
          </a:xfrm>
        </p:spPr>
        <p:txBody>
          <a:bodyPr/>
          <a:lstStyle/>
          <a:p>
            <a:pPr eaLnBrk="1" hangingPunct="1"/>
            <a:r>
              <a:rPr lang="en-US" altLang="en-US" sz="3200" smtClean="0">
                <a:latin typeface="Arial" pitchFamily="34" charset="0"/>
                <a:cs typeface="Arial" pitchFamily="34" charset="0"/>
              </a:rPr>
              <a:t>Mayor’s Office for People with Disabilities </a:t>
            </a:r>
          </a:p>
          <a:p>
            <a:pPr eaLnBrk="1" hangingPunct="1"/>
            <a:r>
              <a:rPr lang="en-US" altLang="en-US" sz="3200" smtClean="0">
                <a:latin typeface="Arial" pitchFamily="34" charset="0"/>
                <a:cs typeface="Arial" pitchFamily="34" charset="0"/>
              </a:rPr>
              <a:t>Recovery Task Force</a:t>
            </a:r>
          </a:p>
          <a:p>
            <a:pPr eaLnBrk="1" hangingPunct="1"/>
            <a:endParaRPr lang="en-US" altLang="en-US" sz="2000" smtClean="0">
              <a:latin typeface="Arial" pitchFamily="34" charset="0"/>
              <a:cs typeface="Arial" pitchFamily="34" charset="0"/>
            </a:endParaRPr>
          </a:p>
          <a:p>
            <a:pPr eaLnBrk="1" hangingPunct="1"/>
            <a:endParaRPr lang="en-US" altLang="en-US" sz="2000" smtClean="0">
              <a:latin typeface="Arial" pitchFamily="34" charset="0"/>
              <a:cs typeface="Arial" pitchFamily="34" charset="0"/>
            </a:endParaRPr>
          </a:p>
          <a:p>
            <a:pPr eaLnBrk="1" hangingPunct="1"/>
            <a:endParaRPr lang="en-US" altLang="en-US" smtClean="0">
              <a:latin typeface="Arial" pitchFamily="34" charset="0"/>
              <a:cs typeface="Arial" pitchFamily="34" charset="0"/>
            </a:endParaRPr>
          </a:p>
        </p:txBody>
      </p:sp>
      <p:sp>
        <p:nvSpPr>
          <p:cNvPr id="21507" name="Text Placeholder 2"/>
          <p:cNvSpPr>
            <a:spLocks noGrp="1"/>
          </p:cNvSpPr>
          <p:nvPr>
            <p:ph type="body" sz="quarter" idx="11"/>
          </p:nvPr>
        </p:nvSpPr>
        <p:spPr>
          <a:xfrm>
            <a:off x="2501900" y="6202363"/>
            <a:ext cx="4232275" cy="327025"/>
          </a:xfrm>
        </p:spPr>
        <p:txBody>
          <a:bodyPr/>
          <a:lstStyle/>
          <a:p>
            <a:pPr eaLnBrk="1" hangingPunct="1"/>
            <a:r>
              <a:rPr lang="en-US" altLang="en-US" smtClean="0">
                <a:latin typeface="Arial" pitchFamily="34" charset="0"/>
                <a:cs typeface="Arial" pitchFamily="34" charset="0"/>
              </a:rPr>
              <a:t>Greater New York Region</a:t>
            </a:r>
          </a:p>
        </p:txBody>
      </p:sp>
    </p:spTree>
    <p:extLst>
      <p:ext uri="{BB962C8B-B14F-4D97-AF65-F5344CB8AC3E}">
        <p14:creationId xmlns:p14="http://schemas.microsoft.com/office/powerpoint/2010/main" val="39793346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smtClean="0"/>
              <a:t>Agenda</a:t>
            </a:r>
          </a:p>
        </p:txBody>
      </p:sp>
      <p:sp>
        <p:nvSpPr>
          <p:cNvPr id="22531" name="Content Placeholder 3"/>
          <p:cNvSpPr>
            <a:spLocks noGrp="1"/>
          </p:cNvSpPr>
          <p:nvPr>
            <p:ph sz="half" idx="2"/>
          </p:nvPr>
        </p:nvSpPr>
        <p:spPr>
          <a:xfrm>
            <a:off x="457200" y="1600200"/>
            <a:ext cx="8229600" cy="4114800"/>
          </a:xfrm>
        </p:spPr>
        <p:txBody>
          <a:bodyPr/>
          <a:lstStyle/>
          <a:p>
            <a:pPr marL="342900" indent="-342900">
              <a:buFont typeface="Arial" panose="020B0604020202020204" pitchFamily="34" charset="0"/>
              <a:buChar char="•"/>
              <a:defRPr/>
            </a:pPr>
            <a:r>
              <a:rPr lang="en-US" altLang="en-US" dirty="0" smtClean="0">
                <a:latin typeface="Arial" panose="020B0604020202020204" pitchFamily="34" charset="0"/>
                <a:cs typeface="Arial" panose="020B0604020202020204" pitchFamily="34" charset="0"/>
              </a:rPr>
              <a:t>Introduction to Greater New York Region</a:t>
            </a:r>
          </a:p>
          <a:p>
            <a:pPr marL="342900" indent="-342900">
              <a:buFont typeface="Arial" panose="020B0604020202020204" pitchFamily="34" charset="0"/>
              <a:buChar char="•"/>
              <a:defRPr/>
            </a:pPr>
            <a:r>
              <a:rPr lang="en-US" altLang="en-US" dirty="0" smtClean="0">
                <a:latin typeface="Arial" panose="020B0604020202020204" pitchFamily="34" charset="0"/>
                <a:cs typeface="Arial" panose="020B0604020202020204" pitchFamily="34" charset="0"/>
              </a:rPr>
              <a:t>Training Initiatives</a:t>
            </a:r>
          </a:p>
          <a:p>
            <a:pPr marL="800100" lvl="1" indent="-342900">
              <a:buFont typeface="Arial" panose="020B0604020202020204" pitchFamily="34" charset="0"/>
              <a:buChar char="•"/>
              <a:defRPr/>
            </a:pPr>
            <a:r>
              <a:rPr lang="en-US" altLang="en-US" sz="2000" dirty="0" smtClean="0">
                <a:latin typeface="Arial" panose="020B0604020202020204" pitchFamily="34" charset="0"/>
                <a:cs typeface="Arial" panose="020B0604020202020204" pitchFamily="34" charset="0"/>
              </a:rPr>
              <a:t>Everyone is Welcome</a:t>
            </a:r>
          </a:p>
          <a:p>
            <a:pPr marL="800100" lvl="1" indent="-342900">
              <a:buFont typeface="Arial" panose="020B0604020202020204" pitchFamily="34" charset="0"/>
              <a:buChar char="•"/>
              <a:defRPr/>
            </a:pPr>
            <a:r>
              <a:rPr lang="en-US" altLang="en-US" sz="2000" dirty="0" smtClean="0">
                <a:latin typeface="Arial" panose="020B0604020202020204" pitchFamily="34" charset="0"/>
                <a:cs typeface="Arial" panose="020B0604020202020204" pitchFamily="34" charset="0"/>
              </a:rPr>
              <a:t>Care Assistant Fundamentals Training</a:t>
            </a:r>
          </a:p>
          <a:p>
            <a:pPr marL="342900" indent="-342900">
              <a:buFont typeface="Arial" panose="020B0604020202020204" pitchFamily="34" charset="0"/>
              <a:buChar char="•"/>
              <a:defRPr/>
            </a:pPr>
            <a:r>
              <a:rPr lang="en-US" altLang="en-US" dirty="0" smtClean="0">
                <a:latin typeface="Arial" panose="020B0604020202020204" pitchFamily="34" charset="0"/>
                <a:cs typeface="Arial" panose="020B0604020202020204" pitchFamily="34" charset="0"/>
              </a:rPr>
              <a:t>Processes</a:t>
            </a:r>
          </a:p>
          <a:p>
            <a:pPr marL="800100" lvl="1" indent="-342900">
              <a:buFont typeface="Arial" panose="020B0604020202020204" pitchFamily="34" charset="0"/>
              <a:buChar char="•"/>
              <a:defRPr/>
            </a:pPr>
            <a:r>
              <a:rPr lang="en-US" altLang="en-US" sz="2000" dirty="0" smtClean="0">
                <a:latin typeface="Arial" panose="020B0604020202020204" pitchFamily="34" charset="0"/>
                <a:cs typeface="Arial" panose="020B0604020202020204" pitchFamily="34" charset="0"/>
              </a:rPr>
              <a:t>Shelter Surveys</a:t>
            </a:r>
          </a:p>
          <a:p>
            <a:pPr marL="800100" lvl="1" indent="-342900">
              <a:buFont typeface="Arial" panose="020B0604020202020204" pitchFamily="34" charset="0"/>
              <a:buChar char="•"/>
              <a:defRPr/>
            </a:pPr>
            <a:r>
              <a:rPr lang="en-US" altLang="en-US" sz="2000" dirty="0" smtClean="0">
                <a:latin typeface="Arial" panose="020B0604020202020204" pitchFamily="34" charset="0"/>
                <a:cs typeface="Arial" panose="020B0604020202020204" pitchFamily="34" charset="0"/>
              </a:rPr>
              <a:t>C-MIST</a:t>
            </a:r>
          </a:p>
          <a:p>
            <a:pPr marL="800100" lvl="1" indent="-342900">
              <a:buFont typeface="Arial" panose="020B0604020202020204" pitchFamily="34" charset="0"/>
              <a:buChar char="•"/>
              <a:defRPr/>
            </a:pPr>
            <a:r>
              <a:rPr lang="en-US" altLang="en-US" sz="2000" dirty="0" smtClean="0">
                <a:latin typeface="Arial" panose="020B0604020202020204" pitchFamily="34" charset="0"/>
                <a:cs typeface="Arial" panose="020B0604020202020204" pitchFamily="34" charset="0"/>
              </a:rPr>
              <a:t>Centers for Independent Living</a:t>
            </a:r>
          </a:p>
          <a:p>
            <a:pPr>
              <a:defRPr/>
            </a:pPr>
            <a:endParaRPr lang="en-US" altLang="en-US"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endParaRPr lang="en-US" altLang="en-US" dirty="0" smtClean="0">
              <a:latin typeface="Arial" panose="020B0604020202020204" pitchFamily="34" charset="0"/>
              <a:cs typeface="Arial" panose="020B0604020202020204" pitchFamily="34" charset="0"/>
            </a:endParaRPr>
          </a:p>
        </p:txBody>
      </p:sp>
      <p:sp>
        <p:nvSpPr>
          <p:cNvPr id="22532" name="Text Placeholder 4"/>
          <p:cNvSpPr>
            <a:spLocks noGrp="1"/>
          </p:cNvSpPr>
          <p:nvPr>
            <p:ph type="body" sz="quarter" idx="11"/>
          </p:nvPr>
        </p:nvSpPr>
        <p:spPr>
          <a:xfrm>
            <a:off x="2501900" y="6202363"/>
            <a:ext cx="4232275" cy="327025"/>
          </a:xfrm>
        </p:spPr>
        <p:txBody>
          <a:bodyPr/>
          <a:lstStyle/>
          <a:p>
            <a:r>
              <a:rPr lang="en-US" altLang="en-US" smtClean="0">
                <a:latin typeface="Arial" pitchFamily="34" charset="0"/>
                <a:cs typeface="Arial" pitchFamily="34" charset="0"/>
              </a:rPr>
              <a:t>Greater New York Region</a:t>
            </a:r>
          </a:p>
          <a:p>
            <a:endParaRPr lang="en-US" altLang="en-US" smtClean="0">
              <a:latin typeface="Arial" pitchFamily="34" charset="0"/>
              <a:cs typeface="Arial" pitchFamily="34" charset="0"/>
            </a:endParaRPr>
          </a:p>
        </p:txBody>
      </p:sp>
      <p:sp>
        <p:nvSpPr>
          <p:cNvPr id="2253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Wingdings" pitchFamily="2" charset="2"/>
              <a:buChar char="§"/>
              <a:defRPr sz="3200">
                <a:solidFill>
                  <a:schemeClr val="tx1"/>
                </a:solidFill>
                <a:latin typeface="Arial" pitchFamily="34" charset="0"/>
                <a:cs typeface="Arial" pitchFamily="34" charset="0"/>
              </a:defRPr>
            </a:lvl1pPr>
            <a:lvl2pPr marL="742950" indent="-285750">
              <a:spcBef>
                <a:spcPct val="20000"/>
              </a:spcBef>
              <a:buClr>
                <a:schemeClr val="accent1"/>
              </a:buClr>
              <a:buSzPct val="75000"/>
              <a:buFont typeface="Wingdings" pitchFamily="2" charset="2"/>
              <a:buChar char="§"/>
              <a:defRPr sz="2800">
                <a:solidFill>
                  <a:schemeClr val="tx1"/>
                </a:solidFill>
                <a:latin typeface="Arial" pitchFamily="34" charset="0"/>
                <a:cs typeface="Arial" pitchFamily="34" charset="0"/>
              </a:defRPr>
            </a:lvl2pPr>
            <a:lvl3pPr marL="1143000" indent="-228600">
              <a:spcBef>
                <a:spcPct val="20000"/>
              </a:spcBef>
              <a:buClr>
                <a:schemeClr val="accent1"/>
              </a:buClr>
              <a:buSzPct val="75000"/>
              <a:buFont typeface="Wingdings" pitchFamily="2" charset="2"/>
              <a:buChar char="§"/>
              <a:defRPr sz="2400">
                <a:solidFill>
                  <a:schemeClr val="tx1"/>
                </a:solidFill>
                <a:latin typeface="Arial" pitchFamily="34" charset="0"/>
                <a:cs typeface="Arial" pitchFamily="34" charset="0"/>
              </a:defRPr>
            </a:lvl3pPr>
            <a:lvl4pPr marL="1600200" indent="-228600">
              <a:spcBef>
                <a:spcPct val="20000"/>
              </a:spcBef>
              <a:buClr>
                <a:schemeClr val="accent1"/>
              </a:buClr>
              <a:buSzPct val="75000"/>
              <a:buFont typeface="Wingdings" pitchFamily="2" charset="2"/>
              <a:buChar char="§"/>
              <a:defRPr sz="2000">
                <a:solidFill>
                  <a:schemeClr val="tx1"/>
                </a:solidFill>
                <a:latin typeface="Arial" pitchFamily="34" charset="0"/>
                <a:cs typeface="Arial"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cs typeface="Arial" pitchFamily="34" charset="0"/>
              </a:defRPr>
            </a:lvl9pPr>
          </a:lstStyle>
          <a:p>
            <a:pPr>
              <a:spcBef>
                <a:spcPct val="0"/>
              </a:spcBef>
              <a:buClrTx/>
              <a:buSzTx/>
              <a:buFontTx/>
              <a:buNone/>
            </a:pPr>
            <a:fld id="{B74AFA31-D87E-4C24-99A0-93DD34E45AFC}" type="slidenum">
              <a:rPr lang="en-US" altLang="en-US" sz="1000">
                <a:solidFill>
                  <a:srgbClr val="6D6E70"/>
                </a:solidFill>
              </a:rPr>
              <a:pPr>
                <a:spcBef>
                  <a:spcPct val="0"/>
                </a:spcBef>
                <a:buClrTx/>
                <a:buSzTx/>
                <a:buFontTx/>
                <a:buNone/>
              </a:pPr>
              <a:t>7</a:t>
            </a:fld>
            <a:endParaRPr lang="en-US" altLang="en-US" sz="1000">
              <a:solidFill>
                <a:srgbClr val="6D6E70"/>
              </a:solidFill>
            </a:endParaRPr>
          </a:p>
        </p:txBody>
      </p:sp>
    </p:spTree>
    <p:extLst>
      <p:ext uri="{BB962C8B-B14F-4D97-AF65-F5344CB8AC3E}">
        <p14:creationId xmlns:p14="http://schemas.microsoft.com/office/powerpoint/2010/main" val="41775523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mtClean="0"/>
              <a:t>Greater New York Region</a:t>
            </a:r>
          </a:p>
        </p:txBody>
      </p:sp>
      <p:sp>
        <p:nvSpPr>
          <p:cNvPr id="3" name="Content Placeholder 2"/>
          <p:cNvSpPr>
            <a:spLocks noGrp="1"/>
          </p:cNvSpPr>
          <p:nvPr>
            <p:ph sz="half" idx="1"/>
          </p:nvPr>
        </p:nvSpPr>
        <p:spPr>
          <a:xfrm>
            <a:off x="457200" y="1600200"/>
            <a:ext cx="2484438" cy="4114800"/>
          </a:xfrm>
        </p:spPr>
        <p:txBody>
          <a:bodyPr>
            <a:normAutofit fontScale="92500"/>
          </a:bodyPr>
          <a:lstStyle/>
          <a:p>
            <a:pPr marL="342900" indent="-342900" algn="l">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Three chapters</a:t>
            </a:r>
          </a:p>
          <a:p>
            <a:pPr marL="800100" lvl="1" indent="-342900" algn="l">
              <a:buFont typeface="Arial" panose="020B0604020202020204" pitchFamily="34" charset="0"/>
              <a:buChar char="•"/>
              <a:defRPr/>
            </a:pPr>
            <a:r>
              <a:rPr lang="en-US" altLang="en-US" sz="2000" dirty="0">
                <a:latin typeface="Arial" panose="020B0604020202020204" pitchFamily="34" charset="0"/>
                <a:cs typeface="Arial" panose="020B0604020202020204" pitchFamily="34" charset="0"/>
              </a:rPr>
              <a:t>Greater New York: </a:t>
            </a:r>
            <a:r>
              <a:rPr lang="en-US" altLang="en-US" sz="1600" dirty="0">
                <a:latin typeface="Arial" panose="020B0604020202020204" pitchFamily="34" charset="0"/>
                <a:cs typeface="Arial" panose="020B0604020202020204" pitchFamily="34" charset="0"/>
              </a:rPr>
              <a:t>Bronx, Kings, New York, Queens, Richmond </a:t>
            </a:r>
          </a:p>
          <a:p>
            <a:pPr marL="800100" lvl="1" indent="-342900" algn="l">
              <a:buFont typeface="Arial" panose="020B0604020202020204" pitchFamily="34" charset="0"/>
              <a:buChar char="•"/>
              <a:defRPr/>
            </a:pPr>
            <a:r>
              <a:rPr lang="en-US" altLang="en-US" sz="2000" dirty="0">
                <a:latin typeface="Arial" panose="020B0604020202020204" pitchFamily="34" charset="0"/>
                <a:cs typeface="Arial" panose="020B0604020202020204" pitchFamily="34" charset="0"/>
              </a:rPr>
              <a:t>Long Island: </a:t>
            </a:r>
            <a:r>
              <a:rPr lang="en-US" altLang="en-US" sz="1600" dirty="0">
                <a:latin typeface="Arial" panose="020B0604020202020204" pitchFamily="34" charset="0"/>
                <a:cs typeface="Arial" panose="020B0604020202020204" pitchFamily="34" charset="0"/>
              </a:rPr>
              <a:t>Nassau, Suffolk</a:t>
            </a:r>
          </a:p>
          <a:p>
            <a:pPr marL="800100" lvl="1" indent="-342900" algn="l">
              <a:buFont typeface="Arial" panose="020B0604020202020204" pitchFamily="34" charset="0"/>
              <a:buChar char="•"/>
              <a:defRPr/>
            </a:pPr>
            <a:r>
              <a:rPr lang="en-US" altLang="en-US" sz="2000" dirty="0">
                <a:latin typeface="Arial" panose="020B0604020202020204" pitchFamily="34" charset="0"/>
                <a:cs typeface="Arial" panose="020B0604020202020204" pitchFamily="34" charset="0"/>
              </a:rPr>
              <a:t>Metro New York North: </a:t>
            </a:r>
            <a:r>
              <a:rPr lang="en-US" altLang="en-US" sz="1600" dirty="0">
                <a:latin typeface="Arial" panose="020B0604020202020204" pitchFamily="34" charset="0"/>
                <a:cs typeface="Arial" panose="020B0604020202020204" pitchFamily="34" charset="0"/>
              </a:rPr>
              <a:t>Orange, Putnam, Rockland, Sullivan, Westchester &amp; Greenwich, CT</a:t>
            </a:r>
          </a:p>
          <a:p>
            <a:pPr>
              <a:defRPr/>
            </a:pPr>
            <a:endParaRPr lang="en-US" dirty="0"/>
          </a:p>
        </p:txBody>
      </p:sp>
      <p:pic>
        <p:nvPicPr>
          <p:cNvPr id="23556"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141663" y="1905000"/>
            <a:ext cx="5545137" cy="3495675"/>
          </a:xfrm>
        </p:spPr>
      </p:pic>
      <p:sp>
        <p:nvSpPr>
          <p:cNvPr id="23557" name="Text Placeholder 4"/>
          <p:cNvSpPr>
            <a:spLocks noGrp="1"/>
          </p:cNvSpPr>
          <p:nvPr>
            <p:ph type="body" sz="quarter" idx="11"/>
          </p:nvPr>
        </p:nvSpPr>
        <p:spPr>
          <a:xfrm>
            <a:off x="2501900" y="6202363"/>
            <a:ext cx="4232275" cy="327025"/>
          </a:xfrm>
        </p:spPr>
        <p:txBody>
          <a:bodyPr/>
          <a:lstStyle/>
          <a:p>
            <a:r>
              <a:rPr lang="en-US" altLang="en-US" smtClean="0">
                <a:latin typeface="Arial" pitchFamily="34" charset="0"/>
                <a:cs typeface="Arial" pitchFamily="34" charset="0"/>
              </a:rPr>
              <a:t>Greater New York Region</a:t>
            </a:r>
          </a:p>
          <a:p>
            <a:endParaRPr lang="en-US" altLang="en-US" smtClean="0">
              <a:latin typeface="Arial" pitchFamily="34" charset="0"/>
              <a:cs typeface="Arial" pitchFamily="34" charset="0"/>
            </a:endParaRPr>
          </a:p>
        </p:txBody>
      </p:sp>
      <p:sp>
        <p:nvSpPr>
          <p:cNvPr id="2355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Wingdings" pitchFamily="2" charset="2"/>
              <a:buChar char="§"/>
              <a:defRPr sz="3200">
                <a:solidFill>
                  <a:schemeClr val="tx1"/>
                </a:solidFill>
                <a:latin typeface="Arial" pitchFamily="34" charset="0"/>
                <a:cs typeface="Arial" pitchFamily="34" charset="0"/>
              </a:defRPr>
            </a:lvl1pPr>
            <a:lvl2pPr marL="742950" indent="-285750">
              <a:spcBef>
                <a:spcPct val="20000"/>
              </a:spcBef>
              <a:buClr>
                <a:schemeClr val="accent1"/>
              </a:buClr>
              <a:buSzPct val="75000"/>
              <a:buFont typeface="Wingdings" pitchFamily="2" charset="2"/>
              <a:buChar char="§"/>
              <a:defRPr sz="2800">
                <a:solidFill>
                  <a:schemeClr val="tx1"/>
                </a:solidFill>
                <a:latin typeface="Arial" pitchFamily="34" charset="0"/>
                <a:cs typeface="Arial" pitchFamily="34" charset="0"/>
              </a:defRPr>
            </a:lvl2pPr>
            <a:lvl3pPr marL="1143000" indent="-228600">
              <a:spcBef>
                <a:spcPct val="20000"/>
              </a:spcBef>
              <a:buClr>
                <a:schemeClr val="accent1"/>
              </a:buClr>
              <a:buSzPct val="75000"/>
              <a:buFont typeface="Wingdings" pitchFamily="2" charset="2"/>
              <a:buChar char="§"/>
              <a:defRPr sz="2400">
                <a:solidFill>
                  <a:schemeClr val="tx1"/>
                </a:solidFill>
                <a:latin typeface="Arial" pitchFamily="34" charset="0"/>
                <a:cs typeface="Arial" pitchFamily="34" charset="0"/>
              </a:defRPr>
            </a:lvl3pPr>
            <a:lvl4pPr marL="1600200" indent="-228600">
              <a:spcBef>
                <a:spcPct val="20000"/>
              </a:spcBef>
              <a:buClr>
                <a:schemeClr val="accent1"/>
              </a:buClr>
              <a:buSzPct val="75000"/>
              <a:buFont typeface="Wingdings" pitchFamily="2" charset="2"/>
              <a:buChar char="§"/>
              <a:defRPr sz="2000">
                <a:solidFill>
                  <a:schemeClr val="tx1"/>
                </a:solidFill>
                <a:latin typeface="Arial" pitchFamily="34" charset="0"/>
                <a:cs typeface="Arial"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cs typeface="Arial" pitchFamily="34" charset="0"/>
              </a:defRPr>
            </a:lvl9pPr>
          </a:lstStyle>
          <a:p>
            <a:pPr>
              <a:spcBef>
                <a:spcPct val="0"/>
              </a:spcBef>
              <a:buClrTx/>
              <a:buSzTx/>
              <a:buFontTx/>
              <a:buNone/>
            </a:pPr>
            <a:fld id="{2DD6D529-4768-44B2-A40A-DFA443E6F8D0}" type="slidenum">
              <a:rPr lang="en-US" altLang="en-US" sz="1000">
                <a:solidFill>
                  <a:srgbClr val="6D6E70"/>
                </a:solidFill>
              </a:rPr>
              <a:pPr>
                <a:spcBef>
                  <a:spcPct val="0"/>
                </a:spcBef>
                <a:buClrTx/>
                <a:buSzTx/>
                <a:buFontTx/>
                <a:buNone/>
              </a:pPr>
              <a:t>8</a:t>
            </a:fld>
            <a:endParaRPr lang="en-US" altLang="en-US" sz="1000">
              <a:solidFill>
                <a:srgbClr val="6D6E70"/>
              </a:solidFill>
            </a:endParaRPr>
          </a:p>
        </p:txBody>
      </p:sp>
    </p:spTree>
    <p:extLst>
      <p:ext uri="{BB962C8B-B14F-4D97-AF65-F5344CB8AC3E}">
        <p14:creationId xmlns:p14="http://schemas.microsoft.com/office/powerpoint/2010/main" val="9395910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2"/>
          <p:cNvSpPr>
            <a:spLocks noGrp="1"/>
          </p:cNvSpPr>
          <p:nvPr>
            <p:ph type="title"/>
          </p:nvPr>
        </p:nvSpPr>
        <p:spPr/>
        <p:txBody>
          <a:bodyPr/>
          <a:lstStyle/>
          <a:p>
            <a:r>
              <a:rPr lang="en-US" altLang="en-US" smtClean="0"/>
              <a:t>Reasonable Accommodation</a:t>
            </a:r>
          </a:p>
        </p:txBody>
      </p:sp>
      <p:pic>
        <p:nvPicPr>
          <p:cNvPr id="24579"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57200" y="1527175"/>
            <a:ext cx="4038600" cy="4038600"/>
          </a:xfrm>
        </p:spPr>
      </p:pic>
      <p:sp>
        <p:nvSpPr>
          <p:cNvPr id="24580" name="Content Placeholder 7"/>
          <p:cNvSpPr>
            <a:spLocks noGrp="1"/>
          </p:cNvSpPr>
          <p:nvPr>
            <p:ph sz="half" idx="2"/>
          </p:nvPr>
        </p:nvSpPr>
        <p:spPr>
          <a:xfrm>
            <a:off x="4648200" y="1544638"/>
            <a:ext cx="4038600" cy="4113212"/>
          </a:xfrm>
        </p:spPr>
        <p:txBody>
          <a:bodyPr/>
          <a:lstStyle/>
          <a:p>
            <a:pPr marL="123825" indent="-123825">
              <a:lnSpc>
                <a:spcPct val="115000"/>
              </a:lnSpc>
              <a:spcBef>
                <a:spcPct val="0"/>
              </a:spcBef>
              <a:buFont typeface="Arial" pitchFamily="34" charset="0"/>
              <a:buChar char="•"/>
              <a:tabLst>
                <a:tab pos="914400" algn="l"/>
              </a:tabLst>
            </a:pPr>
            <a:r>
              <a:rPr lang="en-US" altLang="en-US" sz="1800" smtClean="0">
                <a:latin typeface="Arial" pitchFamily="34" charset="0"/>
                <a:cs typeface="Arial" pitchFamily="34" charset="0"/>
              </a:rPr>
              <a:t>The way we ask questions of clients</a:t>
            </a:r>
          </a:p>
          <a:p>
            <a:pPr marL="123825" indent="-123825">
              <a:lnSpc>
                <a:spcPct val="115000"/>
              </a:lnSpc>
              <a:spcBef>
                <a:spcPct val="0"/>
              </a:spcBef>
              <a:buFont typeface="Arial" pitchFamily="34" charset="0"/>
              <a:buChar char="•"/>
              <a:tabLst>
                <a:tab pos="914400" algn="l"/>
              </a:tabLst>
            </a:pPr>
            <a:r>
              <a:rPr lang="en-US" altLang="en-US" sz="1800" smtClean="0">
                <a:latin typeface="Arial" pitchFamily="34" charset="0"/>
                <a:cs typeface="Arial" pitchFamily="34" charset="0"/>
              </a:rPr>
              <a:t>Assisting with printed materials and forms</a:t>
            </a:r>
          </a:p>
          <a:p>
            <a:pPr marL="123825" indent="-123825">
              <a:lnSpc>
                <a:spcPct val="115000"/>
              </a:lnSpc>
              <a:spcBef>
                <a:spcPct val="0"/>
              </a:spcBef>
              <a:buFont typeface="Arial" pitchFamily="34" charset="0"/>
              <a:buChar char="•"/>
              <a:tabLst>
                <a:tab pos="914400" algn="l"/>
              </a:tabLst>
            </a:pPr>
            <a:r>
              <a:rPr lang="en-US" altLang="en-US" sz="1800" smtClean="0">
                <a:latin typeface="Arial" pitchFamily="34" charset="0"/>
                <a:cs typeface="Arial" pitchFamily="34" charset="0"/>
              </a:rPr>
              <a:t>Sharpening our listening and feedback skills </a:t>
            </a:r>
          </a:p>
          <a:p>
            <a:pPr marL="123825" indent="-123825">
              <a:lnSpc>
                <a:spcPct val="115000"/>
              </a:lnSpc>
              <a:spcBef>
                <a:spcPct val="0"/>
              </a:spcBef>
              <a:buFont typeface="Arial" pitchFamily="34" charset="0"/>
              <a:buChar char="•"/>
              <a:tabLst>
                <a:tab pos="914400" algn="l"/>
              </a:tabLst>
            </a:pPr>
            <a:r>
              <a:rPr lang="en-US" altLang="en-US" sz="1800" smtClean="0">
                <a:latin typeface="Arial" pitchFamily="34" charset="0"/>
                <a:cs typeface="Arial" pitchFamily="34" charset="0"/>
              </a:rPr>
              <a:t>Durable medical equipment </a:t>
            </a:r>
            <a:endParaRPr lang="en-US" altLang="en-US" sz="1800" smtClean="0">
              <a:latin typeface="Arial" pitchFamily="34" charset="0"/>
              <a:cs typeface="Times New Roman" pitchFamily="18" charset="0"/>
            </a:endParaRPr>
          </a:p>
          <a:p>
            <a:pPr marL="123825" indent="-123825">
              <a:lnSpc>
                <a:spcPct val="115000"/>
              </a:lnSpc>
              <a:spcBef>
                <a:spcPct val="0"/>
              </a:spcBef>
              <a:buFont typeface="Arial" pitchFamily="34" charset="0"/>
              <a:buChar char="•"/>
              <a:tabLst>
                <a:tab pos="914400" algn="l"/>
              </a:tabLst>
            </a:pPr>
            <a:r>
              <a:rPr lang="en-US" altLang="en-US" sz="1800" smtClean="0">
                <a:latin typeface="Arial" pitchFamily="34" charset="0"/>
                <a:cs typeface="Arial" pitchFamily="34" charset="0"/>
              </a:rPr>
              <a:t>Placement of cots</a:t>
            </a:r>
          </a:p>
          <a:p>
            <a:pPr marL="123825" indent="-123825">
              <a:lnSpc>
                <a:spcPct val="115000"/>
              </a:lnSpc>
              <a:spcBef>
                <a:spcPct val="0"/>
              </a:spcBef>
              <a:buFont typeface="Arial" pitchFamily="34" charset="0"/>
              <a:buChar char="•"/>
              <a:tabLst>
                <a:tab pos="914400" algn="l"/>
              </a:tabLst>
            </a:pPr>
            <a:r>
              <a:rPr lang="en-US" altLang="en-US" sz="1800" smtClean="0">
                <a:latin typeface="Arial" pitchFamily="34" charset="0"/>
                <a:cs typeface="Arial" pitchFamily="34" charset="0"/>
              </a:rPr>
              <a:t>Supply of stable cots</a:t>
            </a:r>
          </a:p>
          <a:p>
            <a:pPr marL="123825" indent="-123825">
              <a:lnSpc>
                <a:spcPct val="115000"/>
              </a:lnSpc>
              <a:spcBef>
                <a:spcPct val="0"/>
              </a:spcBef>
              <a:buFont typeface="Arial" pitchFamily="34" charset="0"/>
              <a:buChar char="•"/>
              <a:tabLst>
                <a:tab pos="914400" algn="l"/>
              </a:tabLst>
            </a:pPr>
            <a:r>
              <a:rPr lang="en-US" altLang="en-US" sz="1800" smtClean="0">
                <a:latin typeface="Arial" pitchFamily="34" charset="0"/>
                <a:cs typeface="Arial" pitchFamily="34" charset="0"/>
              </a:rPr>
              <a:t>Providing a quiet room</a:t>
            </a:r>
          </a:p>
          <a:p>
            <a:pPr marL="123825" indent="-123825">
              <a:lnSpc>
                <a:spcPct val="115000"/>
              </a:lnSpc>
              <a:spcBef>
                <a:spcPct val="0"/>
              </a:spcBef>
              <a:buFont typeface="Arial" pitchFamily="34" charset="0"/>
              <a:buChar char="•"/>
              <a:tabLst>
                <a:tab pos="914400" algn="l"/>
              </a:tabLst>
            </a:pPr>
            <a:r>
              <a:rPr lang="en-US" altLang="en-US" sz="1800" smtClean="0">
                <a:latin typeface="Arial" pitchFamily="34" charset="0"/>
                <a:cs typeface="Arial" pitchFamily="34" charset="0"/>
              </a:rPr>
              <a:t>Providing appropriate meals and snacks</a:t>
            </a:r>
          </a:p>
          <a:p>
            <a:pPr marL="123825" indent="-123825">
              <a:lnSpc>
                <a:spcPct val="115000"/>
              </a:lnSpc>
              <a:spcBef>
                <a:spcPct val="0"/>
              </a:spcBef>
              <a:buFont typeface="Arial" pitchFamily="34" charset="0"/>
              <a:buChar char="•"/>
              <a:tabLst>
                <a:tab pos="914400" algn="l"/>
              </a:tabLst>
            </a:pPr>
            <a:r>
              <a:rPr lang="en-US" altLang="en-US" sz="1800" smtClean="0">
                <a:latin typeface="Arial" pitchFamily="34" charset="0"/>
                <a:cs typeface="Arial" pitchFamily="34" charset="0"/>
              </a:rPr>
              <a:t>Providing fragrance-free products</a:t>
            </a:r>
          </a:p>
        </p:txBody>
      </p:sp>
      <p:sp>
        <p:nvSpPr>
          <p:cNvPr id="24581" name="Text Placeholder 8"/>
          <p:cNvSpPr>
            <a:spLocks noGrp="1"/>
          </p:cNvSpPr>
          <p:nvPr>
            <p:ph type="body" sz="quarter" idx="11"/>
          </p:nvPr>
        </p:nvSpPr>
        <p:spPr>
          <a:xfrm>
            <a:off x="2501900" y="6202363"/>
            <a:ext cx="4232275" cy="327025"/>
          </a:xfrm>
        </p:spPr>
        <p:txBody>
          <a:bodyPr/>
          <a:lstStyle/>
          <a:p>
            <a:r>
              <a:rPr lang="en-US" altLang="en-US" smtClean="0">
                <a:latin typeface="Arial" pitchFamily="34" charset="0"/>
                <a:cs typeface="Arial" pitchFamily="34" charset="0"/>
              </a:rPr>
              <a:t>Greater New York Region</a:t>
            </a:r>
          </a:p>
          <a:p>
            <a:endParaRPr lang="en-US" altLang="en-US" smtClean="0">
              <a:latin typeface="Arial" pitchFamily="34" charset="0"/>
              <a:cs typeface="Arial" pitchFamily="34" charset="0"/>
            </a:endParaRPr>
          </a:p>
        </p:txBody>
      </p:sp>
      <p:sp>
        <p:nvSpPr>
          <p:cNvPr id="10" name="Slide Number Placeholder 4"/>
          <p:cNvSpPr txBox="1">
            <a:spLocks/>
          </p:cNvSpPr>
          <p:nvPr/>
        </p:nvSpPr>
        <p:spPr>
          <a:xfrm>
            <a:off x="7791450" y="6238875"/>
            <a:ext cx="993775" cy="290513"/>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mn-cs"/>
              </a:defRPr>
            </a:lvl1pPr>
            <a:lvl2pPr marL="457200" algn="l" defTabSz="457200" rtl="0" fontAlgn="base">
              <a:spcBef>
                <a:spcPct val="0"/>
              </a:spcBef>
              <a:spcAft>
                <a:spcPct val="0"/>
              </a:spcAft>
              <a:defRPr kern="1200">
                <a:solidFill>
                  <a:schemeClr val="tx1"/>
                </a:solidFill>
                <a:latin typeface="Arial" pitchFamily="34" charset="0"/>
                <a:ea typeface="+mn-ea"/>
                <a:cs typeface="+mn-cs"/>
              </a:defRPr>
            </a:lvl2pPr>
            <a:lvl3pPr marL="914400" algn="l" defTabSz="457200" rtl="0" fontAlgn="base">
              <a:spcBef>
                <a:spcPct val="0"/>
              </a:spcBef>
              <a:spcAft>
                <a:spcPct val="0"/>
              </a:spcAft>
              <a:defRPr kern="1200">
                <a:solidFill>
                  <a:schemeClr val="tx1"/>
                </a:solidFill>
                <a:latin typeface="Arial" pitchFamily="34" charset="0"/>
                <a:ea typeface="+mn-ea"/>
                <a:cs typeface="+mn-cs"/>
              </a:defRPr>
            </a:lvl3pPr>
            <a:lvl4pPr marL="1371600" algn="l" defTabSz="457200" rtl="0" fontAlgn="base">
              <a:spcBef>
                <a:spcPct val="0"/>
              </a:spcBef>
              <a:spcAft>
                <a:spcPct val="0"/>
              </a:spcAft>
              <a:defRPr kern="1200">
                <a:solidFill>
                  <a:schemeClr val="tx1"/>
                </a:solidFill>
                <a:latin typeface="Arial" pitchFamily="34" charset="0"/>
                <a:ea typeface="+mn-ea"/>
                <a:cs typeface="+mn-cs"/>
              </a:defRPr>
            </a:lvl4pPr>
            <a:lvl5pPr marL="1828800" algn="l" defTabSz="457200"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eaLnBrk="0" fontAlgn="auto" hangingPunct="0">
              <a:spcBef>
                <a:spcPts val="0"/>
              </a:spcBef>
              <a:spcAft>
                <a:spcPts val="0"/>
              </a:spcAft>
              <a:defRPr/>
            </a:pPr>
            <a:endParaRPr lang="en-US" sz="1400" b="1" dirty="0">
              <a:solidFill>
                <a:srgbClr val="6D6E70">
                  <a:lumMod val="75000"/>
                </a:srgbClr>
              </a:solidFill>
              <a:latin typeface="Arial"/>
              <a:cs typeface="Arial"/>
            </a:endParaRPr>
          </a:p>
        </p:txBody>
      </p:sp>
      <p:sp>
        <p:nvSpPr>
          <p:cNvPr id="2458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Wingdings" pitchFamily="2" charset="2"/>
              <a:buChar char="§"/>
              <a:defRPr sz="3200">
                <a:solidFill>
                  <a:schemeClr val="tx1"/>
                </a:solidFill>
                <a:latin typeface="Arial" pitchFamily="34" charset="0"/>
                <a:cs typeface="Arial" pitchFamily="34" charset="0"/>
              </a:defRPr>
            </a:lvl1pPr>
            <a:lvl2pPr marL="742950" indent="-285750">
              <a:spcBef>
                <a:spcPct val="20000"/>
              </a:spcBef>
              <a:buClr>
                <a:schemeClr val="accent1"/>
              </a:buClr>
              <a:buSzPct val="75000"/>
              <a:buFont typeface="Wingdings" pitchFamily="2" charset="2"/>
              <a:buChar char="§"/>
              <a:defRPr sz="2800">
                <a:solidFill>
                  <a:schemeClr val="tx1"/>
                </a:solidFill>
                <a:latin typeface="Arial" pitchFamily="34" charset="0"/>
                <a:cs typeface="Arial" pitchFamily="34" charset="0"/>
              </a:defRPr>
            </a:lvl2pPr>
            <a:lvl3pPr marL="1143000" indent="-228600">
              <a:spcBef>
                <a:spcPct val="20000"/>
              </a:spcBef>
              <a:buClr>
                <a:schemeClr val="accent1"/>
              </a:buClr>
              <a:buSzPct val="75000"/>
              <a:buFont typeface="Wingdings" pitchFamily="2" charset="2"/>
              <a:buChar char="§"/>
              <a:defRPr sz="2400">
                <a:solidFill>
                  <a:schemeClr val="tx1"/>
                </a:solidFill>
                <a:latin typeface="Arial" pitchFamily="34" charset="0"/>
                <a:cs typeface="Arial" pitchFamily="34" charset="0"/>
              </a:defRPr>
            </a:lvl3pPr>
            <a:lvl4pPr marL="1600200" indent="-228600">
              <a:spcBef>
                <a:spcPct val="20000"/>
              </a:spcBef>
              <a:buClr>
                <a:schemeClr val="accent1"/>
              </a:buClr>
              <a:buSzPct val="75000"/>
              <a:buFont typeface="Wingdings" pitchFamily="2" charset="2"/>
              <a:buChar char="§"/>
              <a:defRPr sz="2000">
                <a:solidFill>
                  <a:schemeClr val="tx1"/>
                </a:solidFill>
                <a:latin typeface="Arial" pitchFamily="34" charset="0"/>
                <a:cs typeface="Arial"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cs typeface="Arial" pitchFamily="34" charset="0"/>
              </a:defRPr>
            </a:lvl9pPr>
          </a:lstStyle>
          <a:p>
            <a:pPr>
              <a:spcBef>
                <a:spcPct val="0"/>
              </a:spcBef>
              <a:buClrTx/>
              <a:buSzTx/>
              <a:buFontTx/>
              <a:buNone/>
            </a:pPr>
            <a:fld id="{DB487079-E31B-4D95-9312-4AF746E86009}" type="slidenum">
              <a:rPr lang="en-US" altLang="en-US" sz="1000">
                <a:solidFill>
                  <a:srgbClr val="6D6E70"/>
                </a:solidFill>
              </a:rPr>
              <a:pPr>
                <a:spcBef>
                  <a:spcPct val="0"/>
                </a:spcBef>
                <a:buClrTx/>
                <a:buSzTx/>
                <a:buFontTx/>
                <a:buNone/>
              </a:pPr>
              <a:t>9</a:t>
            </a:fld>
            <a:endParaRPr lang="en-US" altLang="en-US" sz="1000">
              <a:solidFill>
                <a:srgbClr val="6D6E70"/>
              </a:solidFill>
            </a:endParaRPr>
          </a:p>
        </p:txBody>
      </p:sp>
    </p:spTree>
    <p:extLst>
      <p:ext uri="{BB962C8B-B14F-4D97-AF65-F5344CB8AC3E}">
        <p14:creationId xmlns:p14="http://schemas.microsoft.com/office/powerpoint/2010/main" val="86072002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AUDIO_ID" val="388"/>
  <p:tag name="ANNOTATION_COUNT" val="0"/>
  <p:tag name="ARTICULATE_NAV_LEVEL" val="2"/>
  <p:tag name="ARTICULATE_SLIDE_PRESENTER_GUID" val="4f75f2fc-ca35-41dc-93e8-8b9329aa37af"/>
  <p:tag name="ARTICULATE_SLIDE_PAUSE" val="1"/>
  <p:tag name="ARTICULATE_LOCK_SLIDE" val="0"/>
  <p:tag name="ARTICULATE_HIDE_SLIDE" val="0"/>
  <p:tag name="ARTICULATE_PLAYER_CONTROL_PREVIOUS" val="True"/>
  <p:tag name="ARTICULATE_PLAYER_CONTROL_NEXT" val="True"/>
  <p:tag name="ARTICULATE_NEXT_BUTTON_ID" val="389"/>
  <p:tag name="ARTICULATE_PREV_BUTTON_ID" val="415"/>
  <p:tag name="ORIGINAL_AUDIO_FILEPATH" val="C:\Users\trainingdev\Desktop\Everyone is Welcome\Audio\Slide_012.mp3"/>
  <p:tag name="ELAPSEDTIME" val="54.622"/>
  <p:tag name="TIMELINE" val="6.80/13.50"/>
  <p:tag name="ARTICULATE_USED_LAYOUT" val="4"/>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BULLET_8" val="8226"/>
  <p:tag name="BULLET_9" val="8226"/>
  <p:tag name="BULLET_10" val="8226"/>
  <p:tag name="BULLET_11" val="8226"/>
  <p:tag name="BULLET_12" val="8226"/>
  <p:tag name="BULLET_13" val="8226"/>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0"/>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iO7GI1dbYkK3EGIuXm9mT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iO7GI1dbYkK3EGIuXm9mT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NYC_Health_PECO">
  <a:themeElements>
    <a:clrScheme name="NYC Health PECO">
      <a:dk1>
        <a:sysClr val="windowText" lastClr="000000"/>
      </a:dk1>
      <a:lt1>
        <a:sysClr val="window" lastClr="FFFFFF"/>
      </a:lt1>
      <a:dk2>
        <a:srgbClr val="0E4486"/>
      </a:dk2>
      <a:lt2>
        <a:srgbClr val="BFBFBF"/>
      </a:lt2>
      <a:accent1>
        <a:srgbClr val="F47F1C"/>
      </a:accent1>
      <a:accent2>
        <a:srgbClr val="7C380E"/>
      </a:accent2>
      <a:accent3>
        <a:srgbClr val="599623"/>
      </a:accent3>
      <a:accent4>
        <a:srgbClr val="8EE242"/>
      </a:accent4>
      <a:accent5>
        <a:srgbClr val="3ECFDE"/>
      </a:accent5>
      <a:accent6>
        <a:srgbClr val="764694"/>
      </a:accent6>
      <a:hlink>
        <a:srgbClr val="0000FF"/>
      </a:hlink>
      <a:folHlink>
        <a:srgbClr val="800080"/>
      </a:folHlink>
    </a:clrScheme>
    <a:fontScheme name="NYC Health PPT">
      <a:majorFont>
        <a:latin typeface="Franklin Gothic Medium Cond"/>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Red Cross Theme">
  <a:themeElements>
    <a:clrScheme name="Custom 2">
      <a:dk1>
        <a:srgbClr val="6D6E70"/>
      </a:dk1>
      <a:lt1>
        <a:sysClr val="window" lastClr="FFFFFF"/>
      </a:lt1>
      <a:dk2>
        <a:srgbClr val="6D6E70"/>
      </a:dk2>
      <a:lt2>
        <a:srgbClr val="F8F8F8"/>
      </a:lt2>
      <a:accent1>
        <a:srgbClr val="D33320"/>
      </a:accent1>
      <a:accent2>
        <a:srgbClr val="ED1B2E"/>
      </a:accent2>
      <a:accent3>
        <a:srgbClr val="6D6E70"/>
      </a:accent3>
      <a:accent4>
        <a:srgbClr val="9F9FA3"/>
      </a:accent4>
      <a:accent5>
        <a:srgbClr val="D7D7D8"/>
      </a:accent5>
      <a:accent6>
        <a:srgbClr val="000000"/>
      </a:accent6>
      <a:hlink>
        <a:srgbClr val="0091CD"/>
      </a:hlink>
      <a:folHlink>
        <a:srgbClr val="004B79"/>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Red Cross Theme">
  <a:themeElements>
    <a:clrScheme name="Custom 2">
      <a:dk1>
        <a:srgbClr val="6D6E70"/>
      </a:dk1>
      <a:lt1>
        <a:sysClr val="window" lastClr="FFFFFF"/>
      </a:lt1>
      <a:dk2>
        <a:srgbClr val="6D6E70"/>
      </a:dk2>
      <a:lt2>
        <a:srgbClr val="F8F8F8"/>
      </a:lt2>
      <a:accent1>
        <a:srgbClr val="D33320"/>
      </a:accent1>
      <a:accent2>
        <a:srgbClr val="ED1B2E"/>
      </a:accent2>
      <a:accent3>
        <a:srgbClr val="6D6E70"/>
      </a:accent3>
      <a:accent4>
        <a:srgbClr val="9F9FA3"/>
      </a:accent4>
      <a:accent5>
        <a:srgbClr val="D7D7D8"/>
      </a:accent5>
      <a:accent6>
        <a:srgbClr val="000000"/>
      </a:accent6>
      <a:hlink>
        <a:srgbClr val="0091CD"/>
      </a:hlink>
      <a:folHlink>
        <a:srgbClr val="004B79"/>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0_Office Theme">
  <a:themeElements>
    <a:clrScheme name="Custom 13">
      <a:dk1>
        <a:sysClr val="windowText" lastClr="000000"/>
      </a:dk1>
      <a:lt1>
        <a:sysClr val="window" lastClr="FFFFFF"/>
      </a:lt1>
      <a:dk2>
        <a:srgbClr val="004B8D"/>
      </a:dk2>
      <a:lt2>
        <a:srgbClr val="EEECE1"/>
      </a:lt2>
      <a:accent1>
        <a:srgbClr val="004B8D"/>
      </a:accent1>
      <a:accent2>
        <a:srgbClr val="009AC7"/>
      </a:accent2>
      <a:accent3>
        <a:srgbClr val="95B93A"/>
      </a:accent3>
      <a:accent4>
        <a:srgbClr val="F68A33"/>
      </a:accent4>
      <a:accent5>
        <a:srgbClr val="B5121B"/>
      </a:accent5>
      <a:accent6>
        <a:srgbClr val="808080"/>
      </a:accent6>
      <a:hlink>
        <a:srgbClr val="009AC7"/>
      </a:hlink>
      <a:folHlink>
        <a:srgbClr val="808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3042</TotalTime>
  <Words>2839</Words>
  <Application>Microsoft Office PowerPoint</Application>
  <PresentationFormat>On-screen Show (4:3)</PresentationFormat>
  <Paragraphs>454</Paragraphs>
  <Slides>42</Slides>
  <Notes>14</Notes>
  <HiddenSlides>0</HiddenSlides>
  <MMClips>0</MMClips>
  <ScaleCrop>false</ScaleCrop>
  <HeadingPairs>
    <vt:vector size="6" baseType="variant">
      <vt:variant>
        <vt:lpstr>Theme</vt:lpstr>
      </vt:variant>
      <vt:variant>
        <vt:i4>7</vt:i4>
      </vt:variant>
      <vt:variant>
        <vt:lpstr>Embedded OLE Servers</vt:lpstr>
      </vt:variant>
      <vt:variant>
        <vt:i4>1</vt:i4>
      </vt:variant>
      <vt:variant>
        <vt:lpstr>Slide Titles</vt:lpstr>
      </vt:variant>
      <vt:variant>
        <vt:i4>42</vt:i4>
      </vt:variant>
    </vt:vector>
  </HeadingPairs>
  <TitlesOfParts>
    <vt:vector size="50" baseType="lpstr">
      <vt:lpstr>Office Theme</vt:lpstr>
      <vt:lpstr>3_NYC_Health_PECO</vt:lpstr>
      <vt:lpstr>Red Cross Theme</vt:lpstr>
      <vt:lpstr>1_Red Cross Theme</vt:lpstr>
      <vt:lpstr>1_Office Theme</vt:lpstr>
      <vt:lpstr>2_Office Theme</vt:lpstr>
      <vt:lpstr>20_Office Theme</vt:lpstr>
      <vt:lpstr>think-cell Slide</vt:lpstr>
      <vt:lpstr>MOPD Task Force </vt:lpstr>
      <vt:lpstr>Today’s Agenda</vt:lpstr>
      <vt:lpstr>MOPD Updates</vt:lpstr>
      <vt:lpstr>MOPD Updates</vt:lpstr>
      <vt:lpstr>Task Force – New Vision</vt:lpstr>
      <vt:lpstr>PowerPoint Presentation</vt:lpstr>
      <vt:lpstr>Agenda</vt:lpstr>
      <vt:lpstr>Greater New York Region</vt:lpstr>
      <vt:lpstr>Reasonable Accommodation</vt:lpstr>
      <vt:lpstr>Integration, Inclusion – What’s It Mean?</vt:lpstr>
      <vt:lpstr>Care Assistant Fundamentals</vt:lpstr>
      <vt:lpstr>Toolkits and Job Tools</vt:lpstr>
      <vt:lpstr>Shelter Surveys</vt:lpstr>
      <vt:lpstr>C-MIST Worksheet</vt:lpstr>
      <vt:lpstr>PECO Community Input Sessions</vt:lpstr>
      <vt:lpstr>The Potential Field Structure and Scale of PECO</vt:lpstr>
      <vt:lpstr>PECO Training</vt:lpstr>
      <vt:lpstr>NYC Housing Authority</vt:lpstr>
      <vt:lpstr>DoITT Text-to-911</vt:lpstr>
      <vt:lpstr> </vt:lpstr>
      <vt:lpstr>PowerPoint Presentation</vt:lpstr>
      <vt:lpstr>PowerPoint Presentation</vt:lpstr>
      <vt:lpstr>PowerPoint Presentation</vt:lpstr>
      <vt:lpstr>Cool Neighborhoods NYC </vt:lpstr>
      <vt:lpstr>NYC Department for the Aging </vt:lpstr>
      <vt:lpstr>PowerPoint Presentation</vt:lpstr>
      <vt:lpstr>NYC Heat Plan</vt:lpstr>
      <vt:lpstr>Heat Plan Triggers</vt:lpstr>
      <vt:lpstr>Heat Index and NWS Heat Products</vt:lpstr>
      <vt:lpstr>Heat Plan</vt:lpstr>
      <vt:lpstr>Heat Plan</vt:lpstr>
      <vt:lpstr>Heat Plan</vt:lpstr>
      <vt:lpstr>Heat Plan</vt:lpstr>
      <vt:lpstr>Heat Plan</vt:lpstr>
      <vt:lpstr>Heat Plan</vt:lpstr>
      <vt:lpstr>Important Emergency Management  Issues</vt:lpstr>
      <vt:lpstr>PowerPoint Presentation</vt:lpstr>
      <vt:lpstr>PowerPoint Presentation</vt:lpstr>
      <vt:lpstr>PowerPoint Presentation</vt:lpstr>
      <vt:lpstr>PowerPoint Presentation</vt:lpstr>
      <vt:lpstr>Contacts &amp; Questions </vt:lpstr>
      <vt:lpstr>Thank You For Attending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Practicing Disability Etiquette</dc:title>
  <dc:creator>EPVA User</dc:creator>
  <cp:lastModifiedBy>Fresquez III, Jose Eli</cp:lastModifiedBy>
  <cp:revision>62</cp:revision>
  <cp:lastPrinted>2017-06-22T21:48:06Z</cp:lastPrinted>
  <dcterms:created xsi:type="dcterms:W3CDTF">2017-05-18T12:19:25Z</dcterms:created>
  <dcterms:modified xsi:type="dcterms:W3CDTF">2017-06-23T12:52:26Z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2017-02-13T00:00:00Z</vt:filetime>
  </property>
  <property fmtid="{D5CDD505-2E9C-101B-9397-08002B2CF9AE}" pid="3" name="Creator">
    <vt:lpwstr>Acrobat PDFMaker 15 for PowerPoint</vt:lpwstr>
  </property>
  <property fmtid="{D5CDD505-2E9C-101B-9397-08002B2CF9AE}" pid="4" name="LastSaved">
    <vt:filetime>2017-05-18T00:00:00Z</vt:filetime>
  </property>
</Properties>
</file>