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Lst>
  <p:notesMasterIdLst>
    <p:notesMasterId r:id="rId71"/>
  </p:notesMasterIdLst>
  <p:handoutMasterIdLst>
    <p:handoutMasterId r:id="rId72"/>
  </p:handoutMasterIdLst>
  <p:sldIdLst>
    <p:sldId id="467" r:id="rId2"/>
    <p:sldId id="309" r:id="rId3"/>
    <p:sldId id="423" r:id="rId4"/>
    <p:sldId id="421" r:id="rId5"/>
    <p:sldId id="268" r:id="rId6"/>
    <p:sldId id="299" r:id="rId7"/>
    <p:sldId id="311" r:id="rId8"/>
    <p:sldId id="312" r:id="rId9"/>
    <p:sldId id="508" r:id="rId10"/>
    <p:sldId id="519" r:id="rId11"/>
    <p:sldId id="475" r:id="rId12"/>
    <p:sldId id="428" r:id="rId13"/>
    <p:sldId id="466" r:id="rId14"/>
    <p:sldId id="419" r:id="rId15"/>
    <p:sldId id="469" r:id="rId16"/>
    <p:sldId id="432" r:id="rId17"/>
    <p:sldId id="510" r:id="rId18"/>
    <p:sldId id="511" r:id="rId19"/>
    <p:sldId id="512" r:id="rId20"/>
    <p:sldId id="513" r:id="rId21"/>
    <p:sldId id="515" r:id="rId22"/>
    <p:sldId id="493" r:id="rId23"/>
    <p:sldId id="494" r:id="rId24"/>
    <p:sldId id="501" r:id="rId25"/>
    <p:sldId id="497" r:id="rId26"/>
    <p:sldId id="498" r:id="rId27"/>
    <p:sldId id="499" r:id="rId28"/>
    <p:sldId id="453" r:id="rId29"/>
    <p:sldId id="506" r:id="rId30"/>
    <p:sldId id="516" r:id="rId31"/>
    <p:sldId id="454" r:id="rId32"/>
    <p:sldId id="455" r:id="rId33"/>
    <p:sldId id="407" r:id="rId34"/>
    <p:sldId id="416" r:id="rId35"/>
    <p:sldId id="461" r:id="rId36"/>
    <p:sldId id="437" r:id="rId37"/>
    <p:sldId id="520" r:id="rId38"/>
    <p:sldId id="262" r:id="rId39"/>
    <p:sldId id="415" r:id="rId40"/>
    <p:sldId id="340" r:id="rId41"/>
    <p:sldId id="345" r:id="rId42"/>
    <p:sldId id="346" r:id="rId43"/>
    <p:sldId id="316" r:id="rId44"/>
    <p:sldId id="347" r:id="rId45"/>
    <p:sldId id="481" r:id="rId46"/>
    <p:sldId id="482" r:id="rId47"/>
    <p:sldId id="264" r:id="rId48"/>
    <p:sldId id="439" r:id="rId49"/>
    <p:sldId id="440" r:id="rId50"/>
    <p:sldId id="442" r:id="rId51"/>
    <p:sldId id="443" r:id="rId52"/>
    <p:sldId id="452" r:id="rId53"/>
    <p:sldId id="445" r:id="rId54"/>
    <p:sldId id="446" r:id="rId55"/>
    <p:sldId id="462" r:id="rId56"/>
    <p:sldId id="505" r:id="rId57"/>
    <p:sldId id="483" r:id="rId58"/>
    <p:sldId id="484" r:id="rId59"/>
    <p:sldId id="507" r:id="rId60"/>
    <p:sldId id="464" r:id="rId61"/>
    <p:sldId id="448" r:id="rId62"/>
    <p:sldId id="485" r:id="rId63"/>
    <p:sldId id="458" r:id="rId64"/>
    <p:sldId id="459" r:id="rId65"/>
    <p:sldId id="542" r:id="rId66"/>
    <p:sldId id="425" r:id="rId67"/>
    <p:sldId id="518" r:id="rId68"/>
    <p:sldId id="457" r:id="rId69"/>
    <p:sldId id="281" r:id="rId7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Lundquist" initials="JL" lastIdx="13" clrIdx="0">
    <p:extLst>
      <p:ext uri="{19B8F6BF-5375-455C-9EA6-DF929625EA0E}">
        <p15:presenceInfo xmlns:p15="http://schemas.microsoft.com/office/powerpoint/2012/main" userId="fb2403bf1cbbfa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92" autoAdjust="0"/>
    <p:restoredTop sz="58671" autoAdjust="0"/>
  </p:normalViewPr>
  <p:slideViewPr>
    <p:cSldViewPr>
      <p:cViewPr varScale="1">
        <p:scale>
          <a:sx n="42" d="100"/>
          <a:sy n="42" d="100"/>
        </p:scale>
        <p:origin x="163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220"/>
    </p:cViewPr>
  </p:sorterViewPr>
  <p:notesViewPr>
    <p:cSldViewPr>
      <p:cViewPr>
        <p:scale>
          <a:sx n="66" d="100"/>
          <a:sy n="66" d="100"/>
        </p:scale>
        <p:origin x="-16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037BDBE8-E05A-45A2-A397-38A8C3CDD3D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93219" name="Rectangle 3">
            <a:extLst>
              <a:ext uri="{FF2B5EF4-FFF2-40B4-BE49-F238E27FC236}">
                <a16:creationId xmlns:a16="http://schemas.microsoft.com/office/drawing/2014/main" id="{72D9D4E7-6CDD-4D20-9E64-2A8676EBD92F}"/>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3220" name="Rectangle 4">
            <a:extLst>
              <a:ext uri="{FF2B5EF4-FFF2-40B4-BE49-F238E27FC236}">
                <a16:creationId xmlns:a16="http://schemas.microsoft.com/office/drawing/2014/main" id="{C6C260B7-4AFF-4013-B91B-9C71A119BDBC}"/>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93221" name="Rectangle 5">
            <a:extLst>
              <a:ext uri="{FF2B5EF4-FFF2-40B4-BE49-F238E27FC236}">
                <a16:creationId xmlns:a16="http://schemas.microsoft.com/office/drawing/2014/main" id="{2E585050-2F78-4E6C-BE60-CF3EA023838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F997CB59-9552-4D23-B469-543CA07E86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A2E5112-4D72-4E95-AFE2-93D4348C9E0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1139" name="Rectangle 3">
            <a:extLst>
              <a:ext uri="{FF2B5EF4-FFF2-40B4-BE49-F238E27FC236}">
                <a16:creationId xmlns:a16="http://schemas.microsoft.com/office/drawing/2014/main" id="{4D9D81BA-2799-4540-9DC2-47B5DEC67ED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214A81DC-EB60-498A-99C7-25C6C28BE19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a:extLst>
              <a:ext uri="{FF2B5EF4-FFF2-40B4-BE49-F238E27FC236}">
                <a16:creationId xmlns:a16="http://schemas.microsoft.com/office/drawing/2014/main" id="{81971AB1-37D5-4109-82E2-2CE4C73D9F9D}"/>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142" name="Rectangle 6">
            <a:extLst>
              <a:ext uri="{FF2B5EF4-FFF2-40B4-BE49-F238E27FC236}">
                <a16:creationId xmlns:a16="http://schemas.microsoft.com/office/drawing/2014/main" id="{CADAFDF8-0DC5-49A7-8330-242BA1C6C26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1143" name="Rectangle 7">
            <a:extLst>
              <a:ext uri="{FF2B5EF4-FFF2-40B4-BE49-F238E27FC236}">
                <a16:creationId xmlns:a16="http://schemas.microsoft.com/office/drawing/2014/main" id="{686233DE-4C98-4EFE-BCF0-9498773EDC8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EFA51DC0-EBBE-4F5C-8317-C0EBBF0F90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88E6B05A-D2BC-46A7-B8CA-9A6BD55EAD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AA516B8-DF50-4093-BCEF-0F43A10FE676}"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BE26DC8B-ABB4-467B-A150-85796F2734CF}"/>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597B6B89-6097-4933-90DF-C00B94FFCC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u="sng" dirty="0">
                <a:solidFill>
                  <a:srgbClr val="FFFF00"/>
                </a:solidFill>
              </a:rPr>
              <a:t>PS: need to draft NYC 15/15 version of Things You Should Know?</a:t>
            </a:r>
          </a:p>
          <a:p>
            <a:pPr marL="0" indent="0">
              <a:buFontTx/>
              <a:buNone/>
            </a:pPr>
            <a:r>
              <a:rPr lang="en-US" dirty="0"/>
              <a:t> </a:t>
            </a:r>
          </a:p>
          <a:p>
            <a:pPr marL="171450" indent="-171450">
              <a:buFontTx/>
              <a:buChar char="-"/>
            </a:pPr>
            <a:r>
              <a:rPr lang="en-US" dirty="0"/>
              <a:t>Sign the “Things you should know” document, </a:t>
            </a:r>
            <a:r>
              <a:rPr lang="en-US" b="1" dirty="0"/>
              <a:t>which will be included in your NYC 15/15 application when it is submitted to HPD.</a:t>
            </a:r>
          </a:p>
          <a:p>
            <a:pPr marL="0" indent="0">
              <a:buFontTx/>
              <a:buNone/>
            </a:pPr>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13</a:t>
            </a:fld>
            <a:endParaRPr lang="en-US"/>
          </a:p>
        </p:txBody>
      </p:sp>
    </p:spTree>
    <p:extLst>
      <p:ext uri="{BB962C8B-B14F-4D97-AF65-F5344CB8AC3E}">
        <p14:creationId xmlns:p14="http://schemas.microsoft.com/office/powerpoint/2010/main" val="299240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AF449F-6CC3-40C0-9BED-77BFA95EAB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E962E85-A0CA-4735-973D-2A03B518436D}"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25603" name="Rectangle 2">
            <a:extLst>
              <a:ext uri="{FF2B5EF4-FFF2-40B4-BE49-F238E27FC236}">
                <a16:creationId xmlns:a16="http://schemas.microsoft.com/office/drawing/2014/main" id="{90788280-5831-481E-9CEC-4CFE88BBB99A}"/>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5A47C41-2E24-4591-9795-BD2C603C21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NYC 15/15 is different from the Section 8 Housing Choice Voucher Program: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In NYC 15/15, the subsidy is “attached” to the unit.  This means that if you receive a NYC 15/15 subsidy, you must live in the specific apartment assigned by HPD and the building owner or sponsor or you will lose your subsidy.  You may only transfer to another unit that has the appropriate NYC 15/15 services.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NYC 15/15 tenants must also be eligible for the supportive services offered by the development.  </a:t>
            </a:r>
            <a:endParaRPr lang="en-US" altLang="en-US" dirty="0">
              <a:solidFill>
                <a:srgbClr val="FF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02E380C-B9B1-49E8-A253-49A756D27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71932A0-D3C1-4390-97E9-53724D64B816}"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861AE6C0-D2B4-4C69-9281-659003B53671}"/>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7BA38B1D-E165-4D1A-97A0-03171918A3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HPD will base the amount of your assistance on the unit size.  The unit size refers to the number of bedrooms HPD has determined are needed to house your family.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unit size is based on:</a:t>
            </a:r>
          </a:p>
          <a:p>
            <a:pPr eaLnBrk="1" hangingPunct="1"/>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The number of people in your family</a:t>
            </a:r>
          </a:p>
          <a:p>
            <a:pPr eaLnBrk="1" hangingPunct="1">
              <a:buFontTx/>
              <a:buChar char="-"/>
            </a:pPr>
            <a:r>
              <a:rPr lang="en-US" altLang="en-US" dirty="0">
                <a:latin typeface="Arial" panose="020B0604020202020204" pitchFamily="34" charset="0"/>
              </a:rPr>
              <a:t>Their relationship to each other (such as whether two household members are spouses)</a:t>
            </a:r>
          </a:p>
          <a:p>
            <a:pPr eaLnBrk="1" hangingPunct="1">
              <a:buFontTx/>
              <a:buChar char="-"/>
            </a:pPr>
            <a:r>
              <a:rPr lang="en-US" altLang="en-US" dirty="0">
                <a:latin typeface="Arial" panose="020B0604020202020204" pitchFamily="34" charset="0"/>
              </a:rPr>
              <a:t>Age of family members</a:t>
            </a:r>
          </a:p>
          <a:p>
            <a:pPr eaLnBrk="1" hangingPunct="1">
              <a:buFontTx/>
              <a:buChar char="-"/>
            </a:pPr>
            <a:r>
              <a:rPr lang="en-US" altLang="en-US" dirty="0">
                <a:latin typeface="Arial" panose="020B0604020202020204" pitchFamily="34" charset="0"/>
              </a:rPr>
              <a:t>Sex of family members </a:t>
            </a:r>
          </a:p>
          <a:p>
            <a:pPr eaLnBrk="1" hangingPunct="1">
              <a:buFontTx/>
              <a:buChar char="-"/>
            </a:pPr>
            <a:r>
              <a:rPr lang="en-US" altLang="en-US" dirty="0">
                <a:latin typeface="Arial" panose="020B0604020202020204" pitchFamily="34" charset="0"/>
              </a:rPr>
              <a:t>Whether you have a family member with a disability that requires an additional bedroom as a reasonable accommodation for their needs.</a:t>
            </a:r>
          </a:p>
          <a:p>
            <a:pPr eaLnBrk="1" hangingPunct="1">
              <a:buFontTx/>
              <a:buChar char="-"/>
            </a:pPr>
            <a:endParaRPr lang="en-US" altLang="en-US" dirty="0">
              <a:latin typeface="Arial" panose="020B0604020202020204" pitchFamily="34" charset="0"/>
            </a:endParaRPr>
          </a:p>
          <a:p>
            <a:pPr eaLnBrk="1" hangingPunct="1"/>
            <a:r>
              <a:rPr lang="en-US" altLang="en-US" i="1" dirty="0">
                <a:solidFill>
                  <a:srgbClr val="FF0000"/>
                </a:solidFill>
                <a:latin typeface="Arial" panose="020B0604020202020204" pitchFamily="34" charset="0"/>
              </a:rPr>
              <a:t>Your Briefing Book has more information on how HPD determines the unit size (Chapter 4)</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2CD4CD5-7625-45D4-A0DD-41A3B7AF7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A133C96-77D3-48D6-916D-ECA85759644B}"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7F541C9B-4870-4BC4-9780-098E2250BB6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4DB68D82-7643-4996-856C-83CC1F212C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E166CB4-8CD6-4903-8491-5BD586EA27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EBAF426-4D6A-485E-9838-1FCDC64352DA}" type="slidenum">
              <a:rPr lang="en-US" altLang="en-US">
                <a:latin typeface="Arial" panose="020B0604020202020204" pitchFamily="34" charset="0"/>
              </a:rPr>
              <a:pPr/>
              <a:t>18</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E6B1EEC3-38D1-43B5-829F-F3F779DECD67}"/>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0152F648-C2FC-41E5-8B0F-49C2DBE581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rPr>
              <a:t>At the time of the development’s conversion, HPD will determine which</a:t>
            </a:r>
          </a:p>
          <a:p>
            <a:pPr marL="228600" indent="-228600" eaLnBrk="1" hangingPunct="1"/>
            <a:r>
              <a:rPr lang="en-US" altLang="en-US" dirty="0">
                <a:latin typeface="Arial" panose="020B0604020202020204" pitchFamily="34" charset="0"/>
              </a:rPr>
              <a:t>families in the development are </a:t>
            </a:r>
            <a:r>
              <a:rPr lang="en-US" altLang="en-US" u="sng" dirty="0" err="1">
                <a:latin typeface="Arial" panose="020B0604020202020204" pitchFamily="34" charset="0"/>
              </a:rPr>
              <a:t>overhoused</a:t>
            </a:r>
            <a:r>
              <a:rPr lang="en-US" altLang="en-US" dirty="0">
                <a:latin typeface="Arial" panose="020B0604020202020204" pitchFamily="34" charset="0"/>
              </a:rPr>
              <a:t> and will inform the development </a:t>
            </a:r>
          </a:p>
          <a:p>
            <a:pPr marL="228600" indent="-228600" eaLnBrk="1" hangingPunct="1"/>
            <a:r>
              <a:rPr lang="en-US" altLang="en-US" dirty="0">
                <a:latin typeface="Arial" panose="020B0604020202020204" pitchFamily="34" charset="0"/>
              </a:rPr>
              <a:t>management. Management has an obligation to offer </a:t>
            </a:r>
            <a:r>
              <a:rPr lang="en-US" altLang="en-US" dirty="0" err="1">
                <a:latin typeface="Arial" panose="020B0604020202020204" pitchFamily="34" charset="0"/>
              </a:rPr>
              <a:t>overhoused</a:t>
            </a:r>
            <a:r>
              <a:rPr lang="en-US" altLang="en-US" dirty="0">
                <a:latin typeface="Arial" panose="020B0604020202020204" pitchFamily="34" charset="0"/>
              </a:rPr>
              <a:t> families an</a:t>
            </a:r>
          </a:p>
          <a:p>
            <a:pPr marL="228600" indent="-228600" eaLnBrk="1" hangingPunct="1"/>
            <a:r>
              <a:rPr lang="en-US" altLang="en-US" dirty="0">
                <a:latin typeface="Arial" panose="020B0604020202020204" pitchFamily="34" charset="0"/>
              </a:rPr>
              <a:t>appropriately-sized apartment in the development if one is available.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A4A9365-0CB2-48C6-904E-4EBB74042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EE11A44-ACE7-4ED9-96DB-AB1CEAA84D37}"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F0CD219F-2FF3-48B6-A0A5-FCF7E09C62F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88A4DBA-7265-4E5B-886C-9C377A23A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20</a:t>
            </a:fld>
            <a:endParaRPr lang="en-US" altLang="en-US"/>
          </a:p>
        </p:txBody>
      </p:sp>
    </p:spTree>
    <p:extLst>
      <p:ext uri="{BB962C8B-B14F-4D97-AF65-F5344CB8AC3E}">
        <p14:creationId xmlns:p14="http://schemas.microsoft.com/office/powerpoint/2010/main" val="2511927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3A5E757-C484-415A-B721-B71A8343B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3FD7C6E-5A78-417F-B2A5-47AE2F31380E}" type="slidenum">
              <a:rPr lang="en-US" altLang="en-US">
                <a:latin typeface="Arial" panose="020B0604020202020204" pitchFamily="34" charset="0"/>
              </a:rPr>
              <a:pPr/>
              <a:t>21</a:t>
            </a:fld>
            <a:endParaRPr lang="en-US" altLang="en-US">
              <a:latin typeface="Arial" panose="020B0604020202020204" pitchFamily="34" charset="0"/>
            </a:endParaRPr>
          </a:p>
        </p:txBody>
      </p:sp>
      <p:sp>
        <p:nvSpPr>
          <p:cNvPr id="37891" name="Rectangle 2">
            <a:extLst>
              <a:ext uri="{FF2B5EF4-FFF2-40B4-BE49-F238E27FC236}">
                <a16:creationId xmlns:a16="http://schemas.microsoft.com/office/drawing/2014/main" id="{F3449C71-D594-4DF0-AF67-6F3976261048}"/>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54A79DA8-2B95-4365-AC2C-E82204D55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An</a:t>
            </a:r>
            <a:r>
              <a:rPr lang="en-US" altLang="en-US" b="1">
                <a:latin typeface="Arial" panose="020B0604020202020204" pitchFamily="34" charset="0"/>
              </a:rPr>
              <a:t> Overcrowded family</a:t>
            </a:r>
            <a:r>
              <a:rPr lang="en-US" altLang="en-US">
                <a:latin typeface="Arial" panose="020B0604020202020204" pitchFamily="34" charset="0"/>
              </a:rPr>
              <a:t> is a family that has a greater number of household members than the maximum number allowed by HPD regulations for your unit size.</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Subsidy standards</a:t>
            </a:r>
            <a:r>
              <a:rPr lang="en-US" altLang="en-US">
                <a:latin typeface="Arial" panose="020B0604020202020204" pitchFamily="34" charset="0"/>
              </a:rPr>
              <a:t>, also known as “occupancy standards,” are used to determine the appropriate number of bedrooms </a:t>
            </a:r>
            <a:r>
              <a:rPr lang="en-US" altLang="en-US" i="1">
                <a:latin typeface="Arial" panose="020B0604020202020204" pitchFamily="34" charset="0"/>
              </a:rPr>
              <a:t>(the voucher size) </a:t>
            </a:r>
            <a:r>
              <a:rPr lang="en-US" altLang="en-US">
                <a:latin typeface="Arial" panose="020B0604020202020204" pitchFamily="34" charset="0"/>
              </a:rPr>
              <a:t>for families.</a:t>
            </a:r>
          </a:p>
          <a:p>
            <a:pPr eaLnBrk="1" hangingPunct="1"/>
            <a:r>
              <a:rPr lang="en-US" altLang="en-US">
                <a:latin typeface="Arial" panose="020B0604020202020204" pitchFamily="34" charset="0"/>
              </a:rPr>
              <a:t>Subsidy standards provide for the smallest number of bedrooms needed to house a family without overcrowding.</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Chapter 4 in your Briefing Book explains how subsidy standards are used to calculate your voucher size.</a:t>
            </a:r>
          </a:p>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93291D9-9AD7-4E51-8B73-60D75D4772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6AADB72-A886-49D2-B32B-61F0F0D6EAC0}"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39939" name="Rectangle 2">
            <a:extLst>
              <a:ext uri="{FF2B5EF4-FFF2-40B4-BE49-F238E27FC236}">
                <a16:creationId xmlns:a16="http://schemas.microsoft.com/office/drawing/2014/main" id="{4CDD8320-69E3-470A-95E5-4263700FE7C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521D1FFF-62B8-477C-8D96-3D2827880A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For the purposes of determining whether a family is overcrowded, HPD’s space requirements specify that there must be at least one bedroom or living/sleeping room for each two persons, based upon the subsidy standards guidelines.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 living/sleeping room must have: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Two working electrical outlets; or one working outlet and one working light fixture; and</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 window if the room is used primarily for sleeping</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Living/sleeping rooms do not count as bedrooms in determining your payment standard.</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67E14F5-00A5-405D-98ED-5B451B56F5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D29B18C-1FAB-47B7-ADB5-7546B6F0CA6D}"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41987" name="Rectangle 2">
            <a:extLst>
              <a:ext uri="{FF2B5EF4-FFF2-40B4-BE49-F238E27FC236}">
                <a16:creationId xmlns:a16="http://schemas.microsoft.com/office/drawing/2014/main" id="{F73C090F-1C74-423B-B5CD-01F320AAF69E}"/>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6FF353B6-962F-4FD0-BE6C-9EA88740B8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AF474084-0A4E-4C59-B5C3-DDD04AD792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68AF262-1638-42A4-831C-A3C4C85C9AAE}"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7171" name="Rectangle 2">
            <a:extLst>
              <a:ext uri="{FF2B5EF4-FFF2-40B4-BE49-F238E27FC236}">
                <a16:creationId xmlns:a16="http://schemas.microsoft.com/office/drawing/2014/main" id="{C2D2D428-4ECA-4E04-9DCF-35AE485A8AF1}"/>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C2341979-772D-43F9-ABA6-5A04D3DE73DC}"/>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highlight>
                  <a:srgbClr val="FFFF00"/>
                </a:highlight>
              </a:rPr>
              <a:t>This briefing will be conducted via this PowerPoint presentation. </a:t>
            </a:r>
            <a:r>
              <a:rPr lang="en-US" i="1" dirty="0">
                <a:highlight>
                  <a:srgbClr val="FFFF00"/>
                </a:highlight>
              </a:rPr>
              <a:t>You no longer will need to visit the HPD offices to receive your briefing or Briefing Book.</a:t>
            </a:r>
          </a:p>
          <a:p>
            <a:pPr eaLnBrk="1" hangingPunct="1">
              <a:defRPr/>
            </a:pPr>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04811EA1-2C8C-422C-9A58-6AD35F08C1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FEBF9BC-5BC7-4127-9DF0-2C81E4145BAB}"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46083" name="Rectangle 2">
            <a:extLst>
              <a:ext uri="{FF2B5EF4-FFF2-40B4-BE49-F238E27FC236}">
                <a16:creationId xmlns:a16="http://schemas.microsoft.com/office/drawing/2014/main" id="{015D99E0-9918-4059-B37C-65E6D472538B}"/>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C0593611-5581-45D1-A7C3-52CD29A3FA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8B3FC27-4668-43DC-BDCF-5266F66B8A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96F46A2-DF71-4BE6-AC40-B4951BB255E4}" type="slidenum">
              <a:rPr lang="en-US" altLang="en-US">
                <a:latin typeface="Arial" panose="020B0604020202020204" pitchFamily="34" charset="0"/>
              </a:rPr>
              <a:pPr/>
              <a:t>26</a:t>
            </a:fld>
            <a:endParaRPr lang="en-US" altLang="en-US">
              <a:latin typeface="Arial" panose="020B0604020202020204" pitchFamily="34" charset="0"/>
            </a:endParaRPr>
          </a:p>
        </p:txBody>
      </p:sp>
      <p:sp>
        <p:nvSpPr>
          <p:cNvPr id="48131" name="Rectangle 2">
            <a:extLst>
              <a:ext uri="{FF2B5EF4-FFF2-40B4-BE49-F238E27FC236}">
                <a16:creationId xmlns:a16="http://schemas.microsoft.com/office/drawing/2014/main" id="{76B4C08C-8F78-41D2-A174-CA12B81419BD}"/>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33A2D778-4586-44DC-A309-B5EDE833BD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1DC1D6C-A0C5-4C1E-B8C9-3AB97B8085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A078A31-A342-4537-947C-AEBB904007F0}" type="slidenum">
              <a:rPr lang="en-US" altLang="en-US">
                <a:latin typeface="Arial" panose="020B0604020202020204" pitchFamily="34" charset="0"/>
              </a:rPr>
              <a:pPr/>
              <a:t>27</a:t>
            </a:fld>
            <a:endParaRPr lang="en-US" altLang="en-US">
              <a:latin typeface="Arial" panose="020B0604020202020204" pitchFamily="34" charset="0"/>
            </a:endParaRPr>
          </a:p>
        </p:txBody>
      </p:sp>
      <p:sp>
        <p:nvSpPr>
          <p:cNvPr id="50179" name="Rectangle 2">
            <a:extLst>
              <a:ext uri="{FF2B5EF4-FFF2-40B4-BE49-F238E27FC236}">
                <a16:creationId xmlns:a16="http://schemas.microsoft.com/office/drawing/2014/main" id="{43B172AA-F9CB-41E3-90FF-B21055AD0961}"/>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2ECE000-E527-45BE-AD37-2C03B8F0D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21B3FC1-E69F-41D8-83CA-1884BF5993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A7CCD78-3408-4011-913C-138169F6B71D}"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54275" name="Rectangle 2">
            <a:extLst>
              <a:ext uri="{FF2B5EF4-FFF2-40B4-BE49-F238E27FC236}">
                <a16:creationId xmlns:a16="http://schemas.microsoft.com/office/drawing/2014/main" id="{741F7B08-5CB9-4DBA-9672-13C5574688F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EB15F8CE-CE58-473A-95C4-D2163BF291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HPD will determine your income, based on HPD’s policies for how to calculate income, the sources of income that are countable, and allowable deductions from your income.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HPD first calculates your g</a:t>
            </a:r>
            <a:r>
              <a:rPr lang="en-US" altLang="en-US" u="sng" dirty="0">
                <a:latin typeface="Arial" panose="020B0604020202020204" pitchFamily="34" charset="0"/>
              </a:rPr>
              <a:t>ross income</a:t>
            </a:r>
            <a:r>
              <a:rPr lang="en-US" altLang="en-US" dirty="0">
                <a:latin typeface="Arial" panose="020B0604020202020204" pitchFamily="34" charset="0"/>
              </a:rPr>
              <a:t> which includes: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Income from all sources for all applicable family members.  Some examples: wages, Social Security, SSI, Public Assistance, pensions, unemployment insurance, child support, self-employment income.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HPD also calculates any </a:t>
            </a:r>
            <a:r>
              <a:rPr lang="en-US" altLang="en-US" dirty="0" err="1">
                <a:latin typeface="Arial" panose="020B0604020202020204" pitchFamily="34" charset="0"/>
              </a:rPr>
              <a:t>inncome</a:t>
            </a:r>
            <a:r>
              <a:rPr lang="en-US" altLang="en-US" dirty="0">
                <a:latin typeface="Arial" panose="020B0604020202020204" pitchFamily="34" charset="0"/>
              </a:rPr>
              <a:t> from any assets that you have.  This is calculated using HPD’s formula.</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Some income sources do not count towards your gross income (they are considered “excluded” from your income).  Examples of excluded income include earned income of minors and payments for care of foster children.  </a:t>
            </a:r>
          </a:p>
          <a:p>
            <a:endParaRPr lang="en-US"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29</a:t>
            </a:fld>
            <a:endParaRPr lang="en-US" altLang="en-US"/>
          </a:p>
        </p:txBody>
      </p:sp>
    </p:spTree>
    <p:extLst>
      <p:ext uri="{BB962C8B-B14F-4D97-AF65-F5344CB8AC3E}">
        <p14:creationId xmlns:p14="http://schemas.microsoft.com/office/powerpoint/2010/main" val="1070578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You need to report </a:t>
            </a:r>
            <a:r>
              <a:rPr lang="en-US" altLang="en-US" u="sng" dirty="0">
                <a:latin typeface="Arial" panose="020B0604020202020204" pitchFamily="34" charset="0"/>
              </a:rPr>
              <a:t>all income</a:t>
            </a:r>
            <a:r>
              <a:rPr lang="en-US" altLang="en-US" dirty="0">
                <a:latin typeface="Arial" panose="020B0604020202020204" pitchFamily="34" charset="0"/>
              </a:rPr>
              <a:t> for your household, and HPD will determine if any of this income is excluded.</a:t>
            </a:r>
          </a:p>
          <a:p>
            <a:endParaRPr lang="en-US"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30</a:t>
            </a:fld>
            <a:endParaRPr lang="en-US" altLang="en-US"/>
          </a:p>
        </p:txBody>
      </p:sp>
    </p:spTree>
    <p:extLst>
      <p:ext uri="{BB962C8B-B14F-4D97-AF65-F5344CB8AC3E}">
        <p14:creationId xmlns:p14="http://schemas.microsoft.com/office/powerpoint/2010/main" val="3457234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2027545-378D-425C-91FF-789F38E51E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29DDBD4-15DC-4800-B110-3165EC9FB31D}" type="slidenum">
              <a:rPr lang="en-US" altLang="en-US">
                <a:latin typeface="Arial" panose="020B0604020202020204" pitchFamily="34" charset="0"/>
              </a:rPr>
              <a:pPr/>
              <a:t>31</a:t>
            </a:fld>
            <a:endParaRPr lang="en-US" altLang="en-US">
              <a:latin typeface="Arial" panose="020B0604020202020204" pitchFamily="34" charset="0"/>
            </a:endParaRPr>
          </a:p>
        </p:txBody>
      </p:sp>
      <p:sp>
        <p:nvSpPr>
          <p:cNvPr id="58371" name="Rectangle 2">
            <a:extLst>
              <a:ext uri="{FF2B5EF4-FFF2-40B4-BE49-F238E27FC236}">
                <a16:creationId xmlns:a16="http://schemas.microsoft.com/office/drawing/2014/main" id="{BEE3AF37-E021-4753-BC7B-373027C35D7E}"/>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B4A1E218-7FFF-4E26-BE95-A0E93B0AE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rPr>
              <a:t>HPD then subtracts </a:t>
            </a:r>
            <a:r>
              <a:rPr lang="en-US" altLang="en-US" u="sng" dirty="0">
                <a:latin typeface="Arial" panose="020B0604020202020204" pitchFamily="34" charset="0"/>
              </a:rPr>
              <a:t>allowable deductions, which include: </a:t>
            </a: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 For minor  children, seniors, persons with disabilities,</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-Eligible medical expenses for all of your family members if the head of household or spouse is elderly or disabled, </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Eligible disability assistance expenses include expenses to cover attendant care or an auxiliary apparatus (such as a wheelchair or medical equipment) for a disabled member of your family if this allows a household member to be employed, </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And Childcare expenses if the childcare enables the </a:t>
            </a:r>
            <a:r>
              <a:rPr lang="en-US" altLang="en-US" dirty="0" err="1">
                <a:latin typeface="Arial" panose="020B0604020202020204" pitchFamily="34" charset="0"/>
              </a:rPr>
              <a:t>HoH</a:t>
            </a:r>
            <a:r>
              <a:rPr lang="en-US" altLang="en-US" dirty="0">
                <a:latin typeface="Arial" panose="020B0604020202020204" pitchFamily="34" charset="0"/>
              </a:rPr>
              <a:t> to be employed, to actively seek employment, or to further their education. </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HPD will determine whether you are eligible for any deductions from your gross income.</a:t>
            </a:r>
          </a:p>
          <a:p>
            <a:pPr eaLnBrk="1" hangingPunct="1">
              <a:lnSpc>
                <a:spcPct val="90000"/>
              </a:lnSpc>
            </a:pPr>
            <a:endParaRPr lang="en-US" altLang="en-US"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59734AF-82C5-417E-96C6-C428BD696A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5A3B764-EFB9-4317-A0F9-1A27E912EA6B}" type="slidenum">
              <a:rPr lang="en-US" altLang="en-US">
                <a:latin typeface="Arial" panose="020B0604020202020204" pitchFamily="34" charset="0"/>
              </a:rPr>
              <a:pPr/>
              <a:t>32</a:t>
            </a:fld>
            <a:endParaRPr lang="en-US" altLang="en-US">
              <a:latin typeface="Arial" panose="020B0604020202020204" pitchFamily="34" charset="0"/>
            </a:endParaRPr>
          </a:p>
        </p:txBody>
      </p:sp>
      <p:sp>
        <p:nvSpPr>
          <p:cNvPr id="61443" name="Rectangle 2">
            <a:extLst>
              <a:ext uri="{FF2B5EF4-FFF2-40B4-BE49-F238E27FC236}">
                <a16:creationId xmlns:a16="http://schemas.microsoft.com/office/drawing/2014/main" id="{B749DEAA-872D-449B-A7F4-F980205CAE8C}"/>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813C07F2-BAEC-46AE-B926-28BE885B7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HPD subtracts the amount of your allowable deductions from the amount of your gross income to determine your </a:t>
            </a:r>
            <a:r>
              <a:rPr lang="en-US" altLang="en-US" u="sng" dirty="0">
                <a:latin typeface="Arial" panose="020B0604020202020204" pitchFamily="34" charset="0"/>
              </a:rPr>
              <a:t>adjusted income</a:t>
            </a:r>
            <a:r>
              <a:rPr lang="en-US" altLang="en-US" dirty="0">
                <a:latin typeface="Arial" panose="020B0604020202020204" pitchFamily="34" charset="0"/>
              </a:rPr>
              <a:t>.  Your adjusted income is used to calculate your Total Tenant Payment.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B451AFB-4495-431A-970A-09F5FFDA2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E3A8C6C-9913-4DFE-A457-A3B27CC362B0}" type="slidenum">
              <a:rPr lang="en-US" altLang="en-US">
                <a:latin typeface="Arial" panose="020B0604020202020204" pitchFamily="34" charset="0"/>
              </a:rPr>
              <a:pPr/>
              <a:t>33</a:t>
            </a:fld>
            <a:endParaRPr lang="en-US" altLang="en-US">
              <a:latin typeface="Arial" panose="020B0604020202020204" pitchFamily="34" charset="0"/>
            </a:endParaRPr>
          </a:p>
        </p:txBody>
      </p:sp>
      <p:sp>
        <p:nvSpPr>
          <p:cNvPr id="65539" name="Rectangle 2">
            <a:extLst>
              <a:ext uri="{FF2B5EF4-FFF2-40B4-BE49-F238E27FC236}">
                <a16:creationId xmlns:a16="http://schemas.microsoft.com/office/drawing/2014/main" id="{38543B8B-C04C-4B7A-83F7-45B9008DECE0}"/>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A50B433-66A5-4E83-8CD3-F80900A316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Now that you can calculate the size apartment that you are eligible for we will go into how much can the rent be for that size apartment.  </a:t>
            </a:r>
          </a:p>
          <a:p>
            <a:pPr eaLnBrk="1" hangingPunct="1"/>
            <a:endParaRPr lang="en-US" altLang="en-US" b="1" dirty="0">
              <a:latin typeface="Arial" panose="020B0604020202020204" pitchFamily="34" charset="0"/>
            </a:endParaRPr>
          </a:p>
          <a:p>
            <a:pPr eaLnBrk="1" hangingPunct="1"/>
            <a:r>
              <a:rPr lang="en-US" altLang="en-US" i="1" dirty="0">
                <a:latin typeface="Arial" panose="020B0604020202020204" pitchFamily="34" charset="0"/>
              </a:rPr>
              <a:t>This is the maximum amount of rent that you can find an apartment for.  You can look at the chart on page.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81056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CF45187-90E1-4953-B063-3E834A9525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B5EED2C-B2B7-4605-B2B7-92B7EF1E170C}"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63491" name="Rectangle 2">
            <a:extLst>
              <a:ext uri="{FF2B5EF4-FFF2-40B4-BE49-F238E27FC236}">
                <a16:creationId xmlns:a16="http://schemas.microsoft.com/office/drawing/2014/main" id="{31F1913E-BE2D-4462-AE3E-A31B2F70819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AD95E52-B9BF-461E-8151-03642BEB66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Your total rent (also called the “gross rent”) is your entire housing cost, which includes both the rent paid to the owner and any additional utility costs that you will need to pay.  If all of the utilities are included in the rent, the rent paid to the owner and the gross rent will be the same.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 are responsible for paying for utilities, HPD provides a Utility Allowance to assist you with utility costs.  The Utility Allowance  covers the basic utility costs for an energy-conservative household, based on the unit size and on which utilities your family is required to pay for in addition to the rent.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HPD will determine whether the rent for your unit is </a:t>
            </a:r>
            <a:r>
              <a:rPr lang="en-US" altLang="en-US" b="1" dirty="0">
                <a:latin typeface="Arial" panose="020B0604020202020204" pitchFamily="34" charset="0"/>
              </a:rPr>
              <a:t>reasonable</a:t>
            </a:r>
            <a:r>
              <a:rPr lang="en-US" altLang="en-US" dirty="0">
                <a:latin typeface="Arial" panose="020B0604020202020204" pitchFamily="34" charset="0"/>
              </a:rPr>
              <a:t>.  This means that the rent is comparable to the rents that are being charged for similar apartments in the same neighborhood.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3</a:t>
            </a:fld>
            <a:endParaRPr lang="en-US" altLang="en-US"/>
          </a:p>
        </p:txBody>
      </p:sp>
    </p:spTree>
    <p:extLst>
      <p:ext uri="{BB962C8B-B14F-4D97-AF65-F5344CB8AC3E}">
        <p14:creationId xmlns:p14="http://schemas.microsoft.com/office/powerpoint/2010/main" val="3689899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CFE1196-E2C8-43D5-9213-4A212C6C3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0FF9307-DBF4-4584-BE61-970A51E78A12}" type="slidenum">
              <a:rPr lang="en-US" altLang="en-US">
                <a:latin typeface="Arial" panose="020B0604020202020204" pitchFamily="34" charset="0"/>
              </a:rPr>
              <a:pPr/>
              <a:t>35</a:t>
            </a:fld>
            <a:endParaRPr lang="en-US" altLang="en-US">
              <a:latin typeface="Arial" panose="020B0604020202020204" pitchFamily="34" charset="0"/>
            </a:endParaRPr>
          </a:p>
        </p:txBody>
      </p:sp>
      <p:sp>
        <p:nvSpPr>
          <p:cNvPr id="67587" name="Rectangle 2">
            <a:extLst>
              <a:ext uri="{FF2B5EF4-FFF2-40B4-BE49-F238E27FC236}">
                <a16:creationId xmlns:a16="http://schemas.microsoft.com/office/drawing/2014/main" id="{97312239-7973-4FD0-87C8-00A93ACC6F9E}"/>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634BFBD5-2A2A-4A63-BC4E-6E71AD2214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Font typeface="Wingdings" panose="05000000000000000000" pitchFamily="2" charset="2"/>
              <a:buNone/>
            </a:pPr>
            <a:r>
              <a:rPr lang="en-US" altLang="en-US" dirty="0">
                <a:latin typeface="Arial" panose="020B0604020202020204" pitchFamily="34" charset="0"/>
              </a:rPr>
              <a:t>The tenant share is </a:t>
            </a:r>
            <a:r>
              <a:rPr lang="en-US" altLang="en-US" b="1" u="sng" dirty="0">
                <a:solidFill>
                  <a:schemeClr val="hlink"/>
                </a:solidFill>
                <a:latin typeface="Arial" panose="020B0604020202020204" pitchFamily="34" charset="0"/>
              </a:rPr>
              <a:t>the greatest of</a:t>
            </a:r>
            <a:r>
              <a:rPr lang="en-US" altLang="en-US" dirty="0">
                <a:latin typeface="Arial" panose="020B0604020202020204" pitchFamily="34" charset="0"/>
              </a:rPr>
              <a:t> the below </a:t>
            </a:r>
          </a:p>
          <a:p>
            <a:pPr eaLnBrk="1" hangingPunct="1">
              <a:lnSpc>
                <a:spcPct val="90000"/>
              </a:lnSpc>
              <a:buFont typeface="Wingdings" panose="05000000000000000000" pitchFamily="2" charset="2"/>
              <a:buNone/>
            </a:pPr>
            <a:r>
              <a:rPr lang="en-US" altLang="en-US" dirty="0">
                <a:latin typeface="Arial" panose="020B0604020202020204" pitchFamily="34" charset="0"/>
              </a:rPr>
              <a:t>numbers </a:t>
            </a:r>
            <a:r>
              <a:rPr lang="en-US" altLang="en-US" u="sng" dirty="0">
                <a:latin typeface="Arial" panose="020B0604020202020204" pitchFamily="34" charset="0"/>
              </a:rPr>
              <a:t>minus</a:t>
            </a:r>
            <a:r>
              <a:rPr lang="en-US" altLang="en-US" dirty="0">
                <a:latin typeface="Arial" panose="020B0604020202020204" pitchFamily="34" charset="0"/>
              </a:rPr>
              <a:t> an allowance for any utility costs:</a:t>
            </a:r>
          </a:p>
          <a:p>
            <a:pPr eaLnBrk="1" hangingPunct="1">
              <a:lnSpc>
                <a:spcPct val="90000"/>
              </a:lnSpc>
              <a:buFont typeface="Wingdings" panose="05000000000000000000" pitchFamily="2" charset="2"/>
              <a:buNone/>
            </a:pPr>
            <a:endParaRPr lang="en-US" altLang="en-US" sz="1100" dirty="0">
              <a:latin typeface="Arial" panose="020B0604020202020204" pitchFamily="34" charset="0"/>
            </a:endParaRPr>
          </a:p>
          <a:p>
            <a:pPr eaLnBrk="1" hangingPunct="1">
              <a:lnSpc>
                <a:spcPct val="90000"/>
              </a:lnSpc>
            </a:pPr>
            <a:r>
              <a:rPr lang="en-US" altLang="en-US" dirty="0">
                <a:latin typeface="Arial" panose="020B0604020202020204" pitchFamily="34" charset="0"/>
              </a:rPr>
              <a:t>30% of your monthly adjusted income</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10% of your monthly gross income</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Welfare rent (if applicable)</a:t>
            </a:r>
          </a:p>
          <a:p>
            <a:pPr eaLnBrk="1" hangingPunct="1">
              <a:lnSpc>
                <a:spcPct val="90000"/>
              </a:lnSpc>
              <a:buFont typeface="Wingdings" panose="05000000000000000000" pitchFamily="2" charset="2"/>
              <a:buNone/>
            </a:pPr>
            <a:r>
              <a:rPr lang="en-US" altLang="en-US" dirty="0">
                <a:latin typeface="Arial" panose="020B0604020202020204" pitchFamily="34" charset="0"/>
              </a:rPr>
              <a:t>    </a:t>
            </a:r>
          </a:p>
          <a:p>
            <a:pPr eaLnBrk="1" hangingPunct="1"/>
            <a:endParaRPr lang="en-US" altLang="en-US"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9648626B-BAB3-4F89-999C-56E2EE21E9A5}" type="slidenum">
              <a:rPr lang="en-US" smtClean="0">
                <a:latin typeface="Arial" charset="0"/>
              </a:rPr>
              <a:pPr eaLnBrk="1" hangingPunct="1"/>
              <a:t>36</a:t>
            </a:fld>
            <a:endParaRPr lang="en-US">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u="sng" dirty="0"/>
              <a:t>How do you Start Receiving Assistance </a:t>
            </a:r>
            <a:r>
              <a:rPr lang="en-US" sz="1000" u="sng" dirty="0"/>
              <a:t>(continued)</a:t>
            </a:r>
            <a:r>
              <a:rPr lang="en-US" sz="1200" u="sng" dirty="0"/>
              <a:t>? </a:t>
            </a:r>
            <a:br>
              <a:rPr lang="en-US" sz="1200" i="1" kern="1200" dirty="0">
                <a:solidFill>
                  <a:schemeClr val="tx1"/>
                </a:solidFill>
                <a:effectLst/>
                <a:latin typeface="Arial" charset="0"/>
                <a:ea typeface="+mn-ea"/>
                <a:cs typeface="+mn-cs"/>
              </a:rPr>
            </a:br>
            <a:endParaRPr lang="en-US" sz="1200" i="1" kern="1200" dirty="0">
              <a:solidFill>
                <a:schemeClr val="tx1"/>
              </a:solidFill>
              <a:effectLst/>
              <a:latin typeface="Arial" charset="0"/>
              <a:ea typeface="+mn-ea"/>
              <a:cs typeface="+mn-cs"/>
            </a:endParaRPr>
          </a:p>
          <a:p>
            <a:pPr marL="609600" indent="-609600" eaLnBrk="1" hangingPunct="1">
              <a:lnSpc>
                <a:spcPct val="80000"/>
              </a:lnSpc>
              <a:defRPr/>
            </a:pPr>
            <a:r>
              <a:rPr lang="en-US" sz="2000" dirty="0">
                <a:solidFill>
                  <a:srgbClr val="00B050"/>
                </a:solidFill>
              </a:rPr>
              <a:t>Step 1: Attend the NYC 15/15 briefing</a:t>
            </a:r>
            <a:br>
              <a:rPr lang="en-US" sz="2000" dirty="0">
                <a:solidFill>
                  <a:srgbClr val="00B050"/>
                </a:solidFill>
              </a:rPr>
            </a:br>
            <a:endParaRPr lang="en-US" sz="2000" dirty="0">
              <a:solidFill>
                <a:srgbClr val="00B050"/>
              </a:solidFill>
            </a:endParaRPr>
          </a:p>
          <a:p>
            <a:pPr marL="609600" indent="-609600" eaLnBrk="1" hangingPunct="1">
              <a:lnSpc>
                <a:spcPct val="80000"/>
              </a:lnSpc>
              <a:defRPr/>
            </a:pPr>
            <a:r>
              <a:rPr lang="en-US" sz="2000" dirty="0">
                <a:solidFill>
                  <a:srgbClr val="00B050"/>
                </a:solidFill>
              </a:rPr>
              <a:t>Step 2: Complete NYC 15/15 application with the owner, manager, or service provider for the NYC 15/15 building</a:t>
            </a:r>
          </a:p>
          <a:p>
            <a:pPr marL="1009650" lvl="1" indent="-609600" eaLnBrk="1" hangingPunct="1">
              <a:lnSpc>
                <a:spcPct val="80000"/>
              </a:lnSpc>
              <a:defRPr/>
            </a:pPr>
            <a:r>
              <a:rPr lang="en-US" sz="2000" dirty="0">
                <a:solidFill>
                  <a:srgbClr val="00B050"/>
                </a:solidFill>
              </a:rPr>
              <a:t>Please review the NYC 15/ 15 application carefully before signing. You will sign a statement at the end of this briefing certifying that you have fully reviewed your NYC  15/15 application, and that the information in the application is true and complete</a:t>
            </a:r>
            <a:br>
              <a:rPr lang="en-US" sz="2000" dirty="0"/>
            </a:br>
            <a:endParaRPr lang="en-US" sz="2000" dirty="0"/>
          </a:p>
          <a:p>
            <a:pPr marL="609600" indent="-609600" eaLnBrk="1" hangingPunct="1">
              <a:lnSpc>
                <a:spcPct val="80000"/>
              </a:lnSpc>
              <a:defRPr/>
            </a:pPr>
            <a:r>
              <a:rPr lang="en-US" sz="2000" dirty="0"/>
              <a:t>Step 3: </a:t>
            </a:r>
            <a:r>
              <a:rPr lang="en-US" sz="2000" dirty="0">
                <a:solidFill>
                  <a:srgbClr val="00B050"/>
                </a:solidFill>
              </a:rPr>
              <a:t>Owner, manager, or service provider submits </a:t>
            </a:r>
            <a:r>
              <a:rPr lang="en-US" sz="2000" dirty="0"/>
              <a:t>the PBV application to HPD</a:t>
            </a:r>
            <a:br>
              <a:rPr lang="en-US" sz="2000" dirty="0"/>
            </a:br>
            <a:endParaRPr lang="en-US" sz="2000" strike="noStrike" dirty="0"/>
          </a:p>
          <a:p>
            <a:pPr marL="609600" indent="-609600" eaLnBrk="1" hangingPunct="1">
              <a:lnSpc>
                <a:spcPct val="80000"/>
              </a:lnSpc>
              <a:defRPr/>
            </a:pPr>
            <a:r>
              <a:rPr lang="en-US" sz="2000" strike="noStrike" dirty="0">
                <a:solidFill>
                  <a:srgbClr val="00B050"/>
                </a:solidFill>
              </a:rPr>
              <a:t>Step 4: HPD will review the application for completeness and eligibility:</a:t>
            </a:r>
            <a:endParaRPr lang="en-US" sz="2000" dirty="0"/>
          </a:p>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eaLnBrk="1" hangingPunct="1">
              <a:lnSpc>
                <a:spcPct val="80000"/>
              </a:lnSpc>
              <a:defRPr/>
            </a:pPr>
            <a:r>
              <a:rPr lang="en-US" sz="2000" dirty="0"/>
              <a:t>Step 5: </a:t>
            </a:r>
            <a:r>
              <a:rPr lang="en-US" sz="2000" b="1" dirty="0">
                <a:solidFill>
                  <a:schemeClr val="accent1">
                    <a:lumMod val="60000"/>
                    <a:lumOff val="40000"/>
                  </a:schemeClr>
                </a:solidFill>
              </a:rPr>
              <a:t>HPD will review the application </a:t>
            </a:r>
            <a:r>
              <a:rPr lang="en-US" sz="2000" dirty="0"/>
              <a:t>for completeness and eligibility</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6: </a:t>
            </a:r>
            <a:r>
              <a:rPr lang="en-US" sz="2100" b="1" dirty="0">
                <a:solidFill>
                  <a:schemeClr val="accent1">
                    <a:lumMod val="60000"/>
                    <a:lumOff val="40000"/>
                  </a:schemeClr>
                </a:solidFill>
              </a:rPr>
              <a:t>HPD will review unit eligibility and approve rent</a:t>
            </a:r>
          </a:p>
          <a:p>
            <a:pPr marL="1009650" lvl="1" indent="-609600" eaLnBrk="1" hangingPunct="1">
              <a:lnSpc>
                <a:spcPct val="80000"/>
              </a:lnSpc>
              <a:defRPr/>
            </a:pPr>
            <a:r>
              <a:rPr lang="en-US" sz="2100" dirty="0"/>
              <a:t>HPD must review if the unit has passed the Housing Quality Standards (HQS) inspection and approve the rent as reasonable. </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7: </a:t>
            </a:r>
            <a:r>
              <a:rPr lang="en-US" sz="2100" b="1" dirty="0">
                <a:solidFill>
                  <a:schemeClr val="accent1">
                    <a:lumMod val="60000"/>
                    <a:lumOff val="40000"/>
                  </a:schemeClr>
                </a:solidFill>
              </a:rPr>
              <a:t>HPD will review the leasing documents and complete a final review of the file</a:t>
            </a:r>
          </a:p>
          <a:p>
            <a:pPr marL="609600" indent="-609600" eaLnBrk="1" hangingPunct="1">
              <a:defRPr/>
            </a:pPr>
            <a:endParaRPr lang="en-US" sz="2100" dirty="0"/>
          </a:p>
          <a:p>
            <a:pPr marL="609600" indent="-609600" eaLnBrk="1" hangingPunct="1">
              <a:defRPr/>
            </a:pPr>
            <a:r>
              <a:rPr lang="en-US" sz="2100" dirty="0"/>
              <a:t>Step 8: </a:t>
            </a:r>
            <a:r>
              <a:rPr lang="en-US" sz="2100" b="1" dirty="0">
                <a:solidFill>
                  <a:schemeClr val="accent1">
                    <a:lumMod val="60000"/>
                    <a:lumOff val="40000"/>
                  </a:schemeClr>
                </a:solidFill>
              </a:rPr>
              <a:t>HPD will mail you </a:t>
            </a:r>
            <a:r>
              <a:rPr lang="en-US" sz="2100" dirty="0"/>
              <a:t>a </a:t>
            </a:r>
            <a:r>
              <a:rPr lang="en-US" sz="2100" dirty="0">
                <a:solidFill>
                  <a:srgbClr val="FFC000"/>
                </a:solidFill>
              </a:rPr>
              <a:t>rent breakdown letter </a:t>
            </a:r>
            <a:r>
              <a:rPr lang="en-US" sz="2100" dirty="0"/>
              <a:t>outlining the contract rent, HPD’s RAP share of rent and your tenant share of rent</a:t>
            </a:r>
          </a:p>
          <a:p>
            <a:pPr marL="1009650" lvl="1" indent="-609600" eaLnBrk="1" hangingPunct="1">
              <a:defRPr/>
            </a:pPr>
            <a:r>
              <a:rPr lang="en-US" sz="2100" dirty="0"/>
              <a:t>You are an NYC 15/15 participant once you receive this letter</a:t>
            </a:r>
          </a:p>
          <a:p>
            <a:pPr marL="609600" indent="-609600" eaLnBrk="1" hangingPunct="1">
              <a:lnSpc>
                <a:spcPct val="80000"/>
              </a:lnSpc>
              <a:buNone/>
              <a:defRPr/>
            </a:pPr>
            <a:endParaRPr lang="en-US" sz="2100" dirty="0"/>
          </a:p>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37</a:t>
            </a:fld>
            <a:endParaRPr lang="en-US"/>
          </a:p>
        </p:txBody>
      </p:sp>
    </p:spTree>
    <p:extLst>
      <p:ext uri="{BB962C8B-B14F-4D97-AF65-F5344CB8AC3E}">
        <p14:creationId xmlns:p14="http://schemas.microsoft.com/office/powerpoint/2010/main" val="613347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36208453-99A4-49EB-9BEB-D03FFC0B8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D396FE5-3A61-4D78-BB13-4B808BA9E6D9}" type="slidenum">
              <a:rPr lang="en-US" altLang="en-US">
                <a:latin typeface="Arial" panose="020B0604020202020204" pitchFamily="34" charset="0"/>
              </a:rPr>
              <a:pPr/>
              <a:t>38</a:t>
            </a:fld>
            <a:endParaRPr lang="en-US" altLang="en-US">
              <a:latin typeface="Arial" panose="020B0604020202020204" pitchFamily="34" charset="0"/>
            </a:endParaRPr>
          </a:p>
        </p:txBody>
      </p:sp>
      <p:sp>
        <p:nvSpPr>
          <p:cNvPr id="69635" name="Rectangle 2">
            <a:extLst>
              <a:ext uri="{FF2B5EF4-FFF2-40B4-BE49-F238E27FC236}">
                <a16:creationId xmlns:a16="http://schemas.microsoft.com/office/drawing/2014/main" id="{6755C5D1-9A73-493A-A7B1-BAAA428EED5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D3CECB6A-07EA-4794-AFB1-7373F37C38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 order to participate in the NYC 15/15 program, you and all members of your household must always follow the program rules.   Some of the most important family obligations for participating in the program include: </a:t>
            </a:r>
          </a:p>
          <a:p>
            <a:pPr eaLnBrk="1" hangingPunct="1"/>
            <a:endParaRPr lang="en-US" altLang="en-US" dirty="0">
              <a:latin typeface="Arial" panose="020B0604020202020204" pitchFamily="34" charset="0"/>
            </a:endParaRPr>
          </a:p>
          <a:p>
            <a:pPr marL="171450" indent="-171450" eaLnBrk="1" hangingPunct="1">
              <a:buFontTx/>
              <a:buChar char="-"/>
            </a:pPr>
            <a:r>
              <a:rPr lang="en-US" altLang="en-US" dirty="0">
                <a:latin typeface="Arial" panose="020B0604020202020204" pitchFamily="34" charset="0"/>
              </a:rPr>
              <a:t>Supplying </a:t>
            </a:r>
            <a:r>
              <a:rPr lang="en-US" altLang="en-US" b="1" dirty="0">
                <a:latin typeface="Arial" panose="020B0604020202020204" pitchFamily="34" charset="0"/>
              </a:rPr>
              <a:t>all information</a:t>
            </a:r>
            <a:r>
              <a:rPr lang="en-US" altLang="en-US" dirty="0">
                <a:latin typeface="Arial" panose="020B0604020202020204" pitchFamily="34" charset="0"/>
              </a:rPr>
              <a:t> requested by HPD and responding to all HPD requests for information on a timely basis.  </a:t>
            </a:r>
          </a:p>
          <a:p>
            <a:pPr marL="171450" indent="-171450" eaLnBrk="1" hangingPunct="1">
              <a:buFontTx/>
              <a:buChar char="-"/>
            </a:pPr>
            <a:endParaRPr lang="en-US" altLang="en-US" dirty="0">
              <a:latin typeface="Arial" panose="020B0604020202020204" pitchFamily="34" charset="0"/>
            </a:endParaRPr>
          </a:p>
          <a:p>
            <a:pPr marL="171450" indent="-171450" eaLnBrk="1" hangingPunct="1">
              <a:buFontTx/>
              <a:buChar char="-"/>
            </a:pPr>
            <a:r>
              <a:rPr lang="en-US" altLang="en-US" dirty="0">
                <a:latin typeface="Arial" panose="020B0604020202020204" pitchFamily="34" charset="0"/>
              </a:rPr>
              <a:t>HPD will require that you submit detailed information on every household member, including Social Security numbers if you declare one, income, and other information.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All of the information you provide to HPD must be </a:t>
            </a:r>
            <a:r>
              <a:rPr lang="en-US" altLang="en-US" b="1" dirty="0">
                <a:latin typeface="Arial" panose="020B0604020202020204" pitchFamily="34" charset="0"/>
              </a:rPr>
              <a:t>true and complete</a:t>
            </a:r>
          </a:p>
          <a:p>
            <a:pPr eaLnBrk="1" hangingPunct="1"/>
            <a:endParaRPr lang="en-US" altLang="en-US" dirty="0">
              <a:latin typeface="Arial" panose="020B0604020202020204" pitchFamily="34" charset="0"/>
            </a:endParaRPr>
          </a:p>
          <a:p>
            <a:pPr eaLnBrk="1" hangingPunct="1"/>
            <a:endParaRPr lang="en-US" altLang="en-US" sz="900" dirty="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4975124D-F1D4-430A-AC0C-C7F83F82B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43D0346-0262-4515-89FC-79E7BF737D2F}" type="slidenum">
              <a:rPr lang="en-US" altLang="en-US">
                <a:latin typeface="Arial" panose="020B0604020202020204" pitchFamily="34" charset="0"/>
              </a:rPr>
              <a:pPr/>
              <a:t>39</a:t>
            </a:fld>
            <a:endParaRPr lang="en-US" altLang="en-US">
              <a:latin typeface="Arial" panose="020B0604020202020204" pitchFamily="34" charset="0"/>
            </a:endParaRPr>
          </a:p>
        </p:txBody>
      </p:sp>
      <p:sp>
        <p:nvSpPr>
          <p:cNvPr id="71683" name="Rectangle 2">
            <a:extLst>
              <a:ext uri="{FF2B5EF4-FFF2-40B4-BE49-F238E27FC236}">
                <a16:creationId xmlns:a16="http://schemas.microsoft.com/office/drawing/2014/main" id="{CCAD6F27-4F75-4CAE-A955-C02183A826BE}"/>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FEB03970-7353-421F-ABF9-AB38F2097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must comply with all of the terms and conditions of the lease between you and the landlord, including paying your rent on a timely basis.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allow HPD to inspect the apartment with reasonable notice.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your family causes damage to the apartment, you are responsible for correcting any damage that you’ve caused (in accordance with the terms of your lease).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097D35BB-0A63-4796-82DD-728E4B0863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8D418BA-FBED-46A3-BB67-E1DA0FABBEC9}" type="slidenum">
              <a:rPr lang="en-US" altLang="en-US">
                <a:latin typeface="Arial" panose="020B0604020202020204" pitchFamily="34" charset="0"/>
              </a:rPr>
              <a:pPr/>
              <a:t>40</a:t>
            </a:fld>
            <a:endParaRPr lang="en-US" altLang="en-US">
              <a:latin typeface="Arial" panose="020B0604020202020204" pitchFamily="34" charset="0"/>
            </a:endParaRPr>
          </a:p>
        </p:txBody>
      </p:sp>
      <p:sp>
        <p:nvSpPr>
          <p:cNvPr id="73731" name="Rectangle 2">
            <a:extLst>
              <a:ext uri="{FF2B5EF4-FFF2-40B4-BE49-F238E27FC236}">
                <a16:creationId xmlns:a16="http://schemas.microsoft.com/office/drawing/2014/main" id="{42844DF4-EDA6-4AA6-97E6-4B6B68CD95A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311CB36D-970D-4EC0-B94C-1EB37D0FA6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apartment subsidized by HPD must be your only residence.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not sublet or lease the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cannot own the apartment in whole or in part.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owner of the apartment that you lease cannot be the parent, child, grandparent, grandchild, sister, or brother of any member of the family that receives an NYC 15/15 subsidy. HPD may waive this restriction as a reasonable accommodation for a family member who is a person with a disability.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8167A1EC-E4B9-4E2D-9FC5-13B46D34F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8524F9A-1A8A-4C86-97FD-BDC45BC8ACCF}" type="slidenum">
              <a:rPr lang="en-US" altLang="en-US">
                <a:latin typeface="Arial" panose="020B0604020202020204" pitchFamily="34" charset="0"/>
              </a:rPr>
              <a:pPr/>
              <a:t>41</a:t>
            </a:fld>
            <a:endParaRPr lang="en-US" altLang="en-US">
              <a:latin typeface="Arial" panose="020B0604020202020204" pitchFamily="34" charset="0"/>
            </a:endParaRPr>
          </a:p>
        </p:txBody>
      </p:sp>
      <p:sp>
        <p:nvSpPr>
          <p:cNvPr id="75779" name="Rectangle 2">
            <a:extLst>
              <a:ext uri="{FF2B5EF4-FFF2-40B4-BE49-F238E27FC236}">
                <a16:creationId xmlns:a16="http://schemas.microsoft.com/office/drawing/2014/main" id="{3A703185-C5FF-4635-9B75-4E266618F4AE}"/>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5939F4EA-E978-457D-9BBA-FF6CA33E7A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notify both HPD and the landlord </a:t>
            </a:r>
            <a:r>
              <a:rPr lang="en-US" altLang="en-US" b="1" dirty="0">
                <a:latin typeface="Arial" panose="020B0604020202020204" pitchFamily="34" charset="0"/>
              </a:rPr>
              <a:t>before you move out.</a:t>
            </a:r>
          </a:p>
          <a:p>
            <a:pPr eaLnBrk="1" hangingPunct="1"/>
            <a:endParaRPr lang="en-US" altLang="en-US" b="1" dirty="0">
              <a:latin typeface="Arial" panose="020B0604020202020204" pitchFamily="34" charset="0"/>
            </a:endParaRPr>
          </a:p>
          <a:p>
            <a:pPr eaLnBrk="1" hangingPunct="1"/>
            <a:r>
              <a:rPr lang="en-US" altLang="en-US" dirty="0">
                <a:latin typeface="Arial" panose="020B0604020202020204" pitchFamily="34" charset="0"/>
              </a:rPr>
              <a:t>You must notify HPD if you have been given an eviction notice by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notify HPD immediately if your family will be absent from the apartment for 90 days or more.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81B80FE-B758-450D-835D-6AC44C837E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EB5CE86-8B62-46E0-846E-0FEB03ECDE2D}" type="slidenum">
              <a:rPr lang="en-US" altLang="en-US">
                <a:latin typeface="Arial" panose="020B0604020202020204" pitchFamily="34" charset="0"/>
              </a:rPr>
              <a:pPr/>
              <a:t>42</a:t>
            </a:fld>
            <a:endParaRPr lang="en-US" altLang="en-US">
              <a:latin typeface="Arial" panose="020B0604020202020204" pitchFamily="34" charset="0"/>
            </a:endParaRPr>
          </a:p>
        </p:txBody>
      </p:sp>
      <p:sp>
        <p:nvSpPr>
          <p:cNvPr id="77827" name="Rectangle 2">
            <a:extLst>
              <a:ext uri="{FF2B5EF4-FFF2-40B4-BE49-F238E27FC236}">
                <a16:creationId xmlns:a16="http://schemas.microsoft.com/office/drawing/2014/main" id="{783DFCAB-9769-4E54-892E-36D80F310FF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1776595E-E349-4F5D-8E75-A359415138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members of the family must not commit fraud, bribery, or any other corrupt or criminal act in connection with the program.    </a:t>
            </a:r>
          </a:p>
          <a:p>
            <a:pPr eaLnBrk="1" hangingPunct="1"/>
            <a:r>
              <a:rPr lang="en-US" altLang="en-US" dirty="0">
                <a:latin typeface="Arial" panose="020B0604020202020204" pitchFamily="34" charset="0"/>
              </a:rPr>
              <a:t>- Nor may members of the family lie or conceal information.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B23FE4E-3AB4-4438-8D2F-6007F35DC4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011CD89-0A1C-4B3F-B467-46C6A60B9ED4}" type="slidenum">
              <a:rPr lang="en-US" altLang="en-US">
                <a:latin typeface="Arial" panose="020B0604020202020204" pitchFamily="34" charset="0"/>
              </a:rPr>
              <a:pPr/>
              <a:t>43</a:t>
            </a:fld>
            <a:endParaRPr lang="en-US" altLang="en-US">
              <a:latin typeface="Arial" panose="020B0604020202020204" pitchFamily="34" charset="0"/>
            </a:endParaRPr>
          </a:p>
        </p:txBody>
      </p:sp>
      <p:sp>
        <p:nvSpPr>
          <p:cNvPr id="79875" name="Rectangle 2">
            <a:extLst>
              <a:ext uri="{FF2B5EF4-FFF2-40B4-BE49-F238E27FC236}">
                <a16:creationId xmlns:a16="http://schemas.microsoft.com/office/drawing/2014/main" id="{43B8BB7B-D818-4326-AA4A-9CFFD927C584}"/>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C5FB2B1C-847B-44E4-9276-62528E353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727CCF08-DDD2-47CB-85DE-BFF4243803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D3FBB81-029D-46F1-A276-DB4655A1EC9E}" type="slidenum">
              <a:rPr lang="en-US" altLang="en-US">
                <a:latin typeface="Arial" panose="020B0604020202020204" pitchFamily="34" charset="0"/>
              </a:rPr>
              <a:pPr/>
              <a:t>44</a:t>
            </a:fld>
            <a:endParaRPr lang="en-US" altLang="en-US">
              <a:latin typeface="Arial" panose="020B0604020202020204" pitchFamily="34" charset="0"/>
            </a:endParaRPr>
          </a:p>
        </p:txBody>
      </p:sp>
      <p:sp>
        <p:nvSpPr>
          <p:cNvPr id="81923" name="Rectangle 2">
            <a:extLst>
              <a:ext uri="{FF2B5EF4-FFF2-40B4-BE49-F238E27FC236}">
                <a16:creationId xmlns:a16="http://schemas.microsoft.com/office/drawing/2014/main" id="{AAF9CB17-056D-4461-A7E2-7D66C8870F84}"/>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34738662-1357-4A34-A10D-7D05D1B60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930B566B-0254-43A1-B252-DAE3817A93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A32C33D-EE83-487B-84ED-310C8469DC5A}"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0243" name="Rectangle 2">
            <a:extLst>
              <a:ext uri="{FF2B5EF4-FFF2-40B4-BE49-F238E27FC236}">
                <a16:creationId xmlns:a16="http://schemas.microsoft.com/office/drawing/2014/main" id="{B52296B1-0400-4F58-A84B-8EA653A41FE2}"/>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7CC8202A-66E1-48C3-9DE7-F77FBC9F74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B4E1759A-1486-46D4-90EE-9011A4A45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26730C5-9B6E-47FE-957A-BDAAA23B3E6F}" type="slidenum">
              <a:rPr lang="en-US" altLang="en-US">
                <a:latin typeface="Arial" panose="020B0604020202020204" pitchFamily="34" charset="0"/>
              </a:rPr>
              <a:pPr/>
              <a:t>45</a:t>
            </a:fld>
            <a:endParaRPr lang="en-US" altLang="en-US">
              <a:latin typeface="Arial" panose="020B0604020202020204" pitchFamily="34" charset="0"/>
            </a:endParaRPr>
          </a:p>
        </p:txBody>
      </p:sp>
      <p:sp>
        <p:nvSpPr>
          <p:cNvPr id="83971" name="Rectangle 2">
            <a:extLst>
              <a:ext uri="{FF2B5EF4-FFF2-40B4-BE49-F238E27FC236}">
                <a16:creationId xmlns:a16="http://schemas.microsoft.com/office/drawing/2014/main" id="{1DB20C3B-7359-4B7C-82CD-B034590A33BD}"/>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EA17296-C291-48D1-9977-CF9D8E5343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You must notify HPD immediately if there is a change in your </a:t>
            </a:r>
            <a:r>
              <a:rPr lang="en-US" altLang="en-US" b="1">
                <a:latin typeface="Arial" panose="020B0604020202020204" pitchFamily="34" charset="0"/>
              </a:rPr>
              <a:t>household composition (who lives in your household)</a:t>
            </a:r>
            <a:r>
              <a:rPr lang="en-US" altLang="en-US">
                <a:latin typeface="Arial" panose="020B0604020202020204" pitchFamily="34" charset="0"/>
              </a:rPr>
              <a:t>. </a:t>
            </a:r>
          </a:p>
          <a:p>
            <a:pPr eaLnBrk="1" hangingPunct="1"/>
            <a:r>
              <a:rPr lang="en-US" altLang="en-US">
                <a:latin typeface="Arial" panose="020B0604020202020204" pitchFamily="34" charset="0"/>
              </a:rPr>
              <a:t> </a:t>
            </a:r>
          </a:p>
          <a:p>
            <a:pPr eaLnBrk="1" hangingPunct="1"/>
            <a:r>
              <a:rPr lang="en-US" altLang="en-US">
                <a:latin typeface="Arial" panose="020B0604020202020204" pitchFamily="34" charset="0"/>
              </a:rPr>
              <a:t>Except for marriage, legally-recognized domestic partnership, or the birth or adoption of a child, you </a:t>
            </a:r>
            <a:r>
              <a:rPr lang="en-US" altLang="en-US" u="sng">
                <a:latin typeface="Arial" panose="020B0604020202020204" pitchFamily="34" charset="0"/>
              </a:rPr>
              <a:t>must not</a:t>
            </a:r>
            <a:r>
              <a:rPr lang="en-US" altLang="en-US">
                <a:latin typeface="Arial" panose="020B0604020202020204" pitchFamily="34" charset="0"/>
              </a:rPr>
              <a:t> allow any person to join your household unless you have notified HPD and obtained HPD’s approval.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sz="9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46</a:t>
            </a:fld>
            <a:endParaRPr lang="en-US"/>
          </a:p>
        </p:txBody>
      </p:sp>
    </p:spTree>
    <p:extLst>
      <p:ext uri="{BB962C8B-B14F-4D97-AF65-F5344CB8AC3E}">
        <p14:creationId xmlns:p14="http://schemas.microsoft.com/office/powerpoint/2010/main" val="133571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D2B4330B-ABFE-4A66-AECB-0F8A079FA0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3C6F677-8E23-46AC-89A8-79BDA7480740}" type="slidenum">
              <a:rPr lang="en-US" altLang="en-US">
                <a:latin typeface="Arial" panose="020B0604020202020204" pitchFamily="34" charset="0"/>
              </a:rPr>
              <a:pPr/>
              <a:t>47</a:t>
            </a:fld>
            <a:endParaRPr lang="en-US" altLang="en-US">
              <a:latin typeface="Arial" panose="020B0604020202020204" pitchFamily="34" charset="0"/>
            </a:endParaRPr>
          </a:p>
        </p:txBody>
      </p:sp>
      <p:sp>
        <p:nvSpPr>
          <p:cNvPr id="86019" name="Rectangle 2">
            <a:extLst>
              <a:ext uri="{FF2B5EF4-FFF2-40B4-BE49-F238E27FC236}">
                <a16:creationId xmlns:a16="http://schemas.microsoft.com/office/drawing/2014/main" id="{318443DF-B0D4-4E2A-AA2A-ACFB310881A8}"/>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01A9B54F-50A6-4598-BB26-16182CE0B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Your Family obligations are described in the Welcome Packet.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Your obligations to your landlord are described in detail on your </a:t>
            </a:r>
            <a:r>
              <a:rPr lang="en-US" altLang="en-US" b="1">
                <a:latin typeface="Arial" panose="020B0604020202020204" pitchFamily="34" charset="0"/>
              </a:rPr>
              <a:t>lease</a:t>
            </a:r>
            <a:r>
              <a:rPr lang="en-US" altLang="en-US">
                <a:latin typeface="Arial" panose="020B0604020202020204" pitchFamily="34"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26913A77-81D3-4CDE-BD0E-68B5AF041A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029E0A3-4132-4FFB-B0B8-B222B99EF252}" type="slidenum">
              <a:rPr lang="en-US" altLang="en-US">
                <a:latin typeface="Arial" panose="020B0604020202020204" pitchFamily="34" charset="0"/>
              </a:rPr>
              <a:pPr/>
              <a:t>48</a:t>
            </a:fld>
            <a:endParaRPr lang="en-US" altLang="en-US">
              <a:latin typeface="Arial" panose="020B0604020202020204" pitchFamily="34" charset="0"/>
            </a:endParaRPr>
          </a:p>
        </p:txBody>
      </p:sp>
      <p:sp>
        <p:nvSpPr>
          <p:cNvPr id="88067" name="Rectangle 2">
            <a:extLst>
              <a:ext uri="{FF2B5EF4-FFF2-40B4-BE49-F238E27FC236}">
                <a16:creationId xmlns:a16="http://schemas.microsoft.com/office/drawing/2014/main" id="{2CE8BC4A-459F-46FB-9871-96A0D1A4450B}"/>
              </a:ext>
            </a:extLst>
          </p:cNvPr>
          <p:cNvSpPr>
            <a:spLocks noGrp="1" noRot="1" noChangeAspect="1" noChangeArrowheads="1" noTextEdit="1"/>
          </p:cNvSpPr>
          <p:nvPr>
            <p:ph type="sldImg"/>
          </p:nvPr>
        </p:nvSpPr>
        <p:spPr>
          <a:xfrm>
            <a:off x="1219200" y="685800"/>
            <a:ext cx="4572000" cy="3429000"/>
          </a:xfrm>
          <a:ln/>
        </p:spPr>
      </p:sp>
      <p:sp>
        <p:nvSpPr>
          <p:cNvPr id="88068" name="Rectangle 3">
            <a:extLst>
              <a:ext uri="{FF2B5EF4-FFF2-40B4-BE49-F238E27FC236}">
                <a16:creationId xmlns:a16="http://schemas.microsoft.com/office/drawing/2014/main" id="{1818ECFC-7363-460F-AB58-653128B4F6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landlord or owner’s responsibilities are defined in the RAC </a:t>
            </a:r>
            <a:r>
              <a:rPr lang="en-US" altLang="en-US" dirty="0">
                <a:solidFill>
                  <a:schemeClr val="accent2"/>
                </a:solidFill>
                <a:latin typeface="Arial" panose="020B0604020202020204" pitchFamily="34" charset="0"/>
              </a:rPr>
              <a:t>(Rental Assistance Contract), the lease, and HPD regulations.</a:t>
            </a:r>
            <a:r>
              <a:rPr lang="en-US" altLang="en-US" dirty="0">
                <a:latin typeface="Arial" panose="020B0604020202020204" pitchFamily="34" charset="0"/>
              </a:rPr>
              <a:t>  These include: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Screening, selecting, and entering into leases with tenants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Landlords must comply with fair housing and equal opportunity requirements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Landlords must comply with the provisions of the RAC contract, lease</a:t>
            </a:r>
            <a:r>
              <a:rPr lang="en-US" altLang="en-US" i="1" dirty="0">
                <a:latin typeface="Arial" panose="020B0604020202020204" pitchFamily="34" charset="0"/>
              </a:rPr>
              <a:t>, service contract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3890902F-94B9-43AA-9ED4-C91CF41B6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556BBB-7BB6-4CBD-AAF6-95FAF31D7C65}" type="slidenum">
              <a:rPr lang="en-US" altLang="en-US">
                <a:latin typeface="Arial" panose="020B0604020202020204" pitchFamily="34" charset="0"/>
              </a:rPr>
              <a:pPr/>
              <a:t>49</a:t>
            </a:fld>
            <a:endParaRPr lang="en-US" altLang="en-US">
              <a:latin typeface="Arial" panose="020B0604020202020204" pitchFamily="34" charset="0"/>
            </a:endParaRPr>
          </a:p>
        </p:txBody>
      </p:sp>
      <p:sp>
        <p:nvSpPr>
          <p:cNvPr id="90115" name="Rectangle 2">
            <a:extLst>
              <a:ext uri="{FF2B5EF4-FFF2-40B4-BE49-F238E27FC236}">
                <a16:creationId xmlns:a16="http://schemas.microsoft.com/office/drawing/2014/main" id="{6101435D-1C19-4FEA-9989-2D0B03532C17}"/>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804CE049-DA3A-4B4B-8511-659E9C9E30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landlord must carry out normal owner functions during the lease term, such as enforcing the lease, collecting the family share of rent from the family, and charging tenants for any damage to the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landlord must maintain the apartment in good condition according to </a:t>
            </a:r>
            <a:r>
              <a:rPr lang="en-US" altLang="en-US">
                <a:solidFill>
                  <a:schemeClr val="accent2"/>
                </a:solidFill>
                <a:latin typeface="Arial" panose="020B0604020202020204" pitchFamily="34" charset="0"/>
              </a:rPr>
              <a:t>Housing Quality Standards (HQS) standards.</a:t>
            </a:r>
            <a:r>
              <a:rPr lang="en-US" altLang="en-US">
                <a:latin typeface="Arial" panose="020B0604020202020204" pitchFamily="34" charset="0"/>
              </a:rPr>
              <a:t>  You must allow the landlord access to your apartment to do so.</a:t>
            </a:r>
          </a:p>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8F1B255-97C4-40C8-801F-EA758BA087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74515D3-E4BA-4218-94E8-A75959F1D323}" type="slidenum">
              <a:rPr lang="en-US" altLang="en-US">
                <a:latin typeface="Arial" panose="020B0604020202020204" pitchFamily="34" charset="0"/>
              </a:rPr>
              <a:pPr/>
              <a:t>50</a:t>
            </a:fld>
            <a:endParaRPr lang="en-US" altLang="en-US">
              <a:latin typeface="Arial" panose="020B0604020202020204" pitchFamily="34" charset="0"/>
            </a:endParaRPr>
          </a:p>
        </p:txBody>
      </p:sp>
      <p:sp>
        <p:nvSpPr>
          <p:cNvPr id="92163" name="Rectangle 2">
            <a:extLst>
              <a:ext uri="{FF2B5EF4-FFF2-40B4-BE49-F238E27FC236}">
                <a16:creationId xmlns:a16="http://schemas.microsoft.com/office/drawing/2014/main" id="{2C3F3887-4672-4702-96B1-A61F37EC378C}"/>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192A17C2-53C8-427E-8658-CF1F4311C6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landlord must NOT charge any amounts to the tenant other than those listed in the Rent Breakdown letter prepared by HPD</a:t>
            </a:r>
          </a:p>
          <a:p>
            <a:pPr eaLnBrk="1" hangingPunct="1"/>
            <a:r>
              <a:rPr lang="en-US" altLang="en-US" dirty="0">
                <a:solidFill>
                  <a:schemeClr val="accent2"/>
                </a:solidFill>
                <a:latin typeface="Arial" panose="020B0604020202020204" pitchFamily="34" charset="0"/>
              </a:rPr>
              <a:t>DO NOT PAY ANYTHING DIFFERENT THAN WHAT IT SAYS ON YOUR RENT BREAKDOWN LETTER</a:t>
            </a:r>
          </a:p>
          <a:p>
            <a:pPr eaLnBrk="1" hangingPunct="1"/>
            <a:endParaRPr lang="en-US" altLang="en-US" dirty="0">
              <a:solidFill>
                <a:schemeClr val="accent2"/>
              </a:solidFill>
              <a:latin typeface="Arial" panose="020B0604020202020204" pitchFamily="34" charset="0"/>
            </a:endParaRPr>
          </a:p>
          <a:p>
            <a:pPr eaLnBrk="1" hangingPunct="1"/>
            <a:r>
              <a:rPr lang="en-US" altLang="en-US" dirty="0">
                <a:latin typeface="Arial" panose="020B0604020202020204" pitchFamily="34" charset="0"/>
              </a:rPr>
              <a:t>The landlord must NOT be a relative of the NYC 15/15 rental assistance.</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Your landlord’s obligations are described in Chapter 9 of your Briefing Book.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DFD5E17-F978-4807-B93E-ED49902FD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B1B2608-E7B1-4102-BF38-33208517782B}" type="slidenum">
              <a:rPr lang="en-US" altLang="en-US">
                <a:latin typeface="Arial" panose="020B0604020202020204" pitchFamily="34" charset="0"/>
              </a:rPr>
              <a:pPr/>
              <a:t>51</a:t>
            </a:fld>
            <a:endParaRPr lang="en-US" altLang="en-US">
              <a:latin typeface="Arial" panose="020B0604020202020204" pitchFamily="34" charset="0"/>
            </a:endParaRPr>
          </a:p>
        </p:txBody>
      </p:sp>
      <p:sp>
        <p:nvSpPr>
          <p:cNvPr id="94211" name="Rectangle 2">
            <a:extLst>
              <a:ext uri="{FF2B5EF4-FFF2-40B4-BE49-F238E27FC236}">
                <a16:creationId xmlns:a16="http://schemas.microsoft.com/office/drawing/2014/main" id="{14D700D7-16E9-4DCE-AA86-D9C6F7D9B2AD}"/>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2F2BC145-A259-4834-9EC3-3FDEC6E01A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F14C42DF-F62A-4A65-A562-FCAA282473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A007BD3-91C0-4C68-98B6-49220DA285F8}" type="slidenum">
              <a:rPr lang="en-US" altLang="en-US">
                <a:latin typeface="Arial" panose="020B0604020202020204" pitchFamily="34" charset="0"/>
              </a:rPr>
              <a:pPr/>
              <a:t>52</a:t>
            </a:fld>
            <a:endParaRPr lang="en-US" altLang="en-US">
              <a:latin typeface="Arial" panose="020B0604020202020204" pitchFamily="34" charset="0"/>
            </a:endParaRPr>
          </a:p>
        </p:txBody>
      </p:sp>
      <p:sp>
        <p:nvSpPr>
          <p:cNvPr id="96259" name="Rectangle 2">
            <a:extLst>
              <a:ext uri="{FF2B5EF4-FFF2-40B4-BE49-F238E27FC236}">
                <a16:creationId xmlns:a16="http://schemas.microsoft.com/office/drawing/2014/main" id="{430434E9-A4C7-45AF-B883-7DBC09603740}"/>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F6C6132D-F1D7-4E42-8D65-F7464A51A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should contact your landlord directly to resolve any problems with your apartment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 are unable to resolve the problem by contacting the landlord, you may contact HPD.  HPD will schedule an inspection of the apartment.</a:t>
            </a:r>
          </a:p>
          <a:p>
            <a:pPr eaLnBrk="1" hangingPunct="1"/>
            <a:br>
              <a:rPr lang="en-US" altLang="en-US" dirty="0">
                <a:latin typeface="Arial" panose="020B0604020202020204" pitchFamily="34" charset="0"/>
              </a:rPr>
            </a:br>
            <a:r>
              <a:rPr lang="en-US" altLang="en-US" dirty="0">
                <a:solidFill>
                  <a:schemeClr val="accent2"/>
                </a:solidFill>
                <a:latin typeface="Arial" panose="020B0604020202020204" pitchFamily="34" charset="0"/>
              </a:rPr>
              <a:t>TN’s should also call 311 for issues that we cannot handle such as: noise, garbage, leaks, etc.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7DD83AC-9A55-4D01-8797-8873E373AC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C007927-9804-4908-8BA9-51734EAFAF90}" type="slidenum">
              <a:rPr lang="en-US" altLang="en-US">
                <a:latin typeface="Arial" panose="020B0604020202020204" pitchFamily="34" charset="0"/>
              </a:rPr>
              <a:pPr/>
              <a:t>53</a:t>
            </a:fld>
            <a:endParaRPr lang="en-US" altLang="en-US">
              <a:latin typeface="Arial" panose="020B0604020202020204" pitchFamily="34" charset="0"/>
            </a:endParaRPr>
          </a:p>
        </p:txBody>
      </p:sp>
      <p:sp>
        <p:nvSpPr>
          <p:cNvPr id="98307" name="Rectangle 2">
            <a:extLst>
              <a:ext uri="{FF2B5EF4-FFF2-40B4-BE49-F238E27FC236}">
                <a16:creationId xmlns:a16="http://schemas.microsoft.com/office/drawing/2014/main" id="{1245D2E3-9888-49BB-B17F-AFEA6EEA8982}"/>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255C5FFD-A2FB-49C5-ACEC-DA8BB9511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Once you are an NYC 15/15 participant, HPD must recertify your eligibility each year: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Once each year, HPD will send you a Recertification Packet in the mail.  You must respond within 30 days to the recertification mailing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allow HPD to inspect your apartment at least once per year</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741F884B-0041-4E58-8D50-6297C67C2B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67A0A3D-3216-419C-9EA1-EFBECC56E20E}" type="slidenum">
              <a:rPr lang="en-US" altLang="en-US">
                <a:latin typeface="Arial" panose="020B0604020202020204" pitchFamily="34" charset="0"/>
              </a:rPr>
              <a:pPr/>
              <a:t>54</a:t>
            </a:fld>
            <a:endParaRPr lang="en-US" altLang="en-US">
              <a:latin typeface="Arial" panose="020B0604020202020204" pitchFamily="34" charset="0"/>
            </a:endParaRPr>
          </a:p>
        </p:txBody>
      </p:sp>
      <p:sp>
        <p:nvSpPr>
          <p:cNvPr id="100355" name="Rectangle 2">
            <a:extLst>
              <a:ext uri="{FF2B5EF4-FFF2-40B4-BE49-F238E27FC236}">
                <a16:creationId xmlns:a16="http://schemas.microsoft.com/office/drawing/2014/main" id="{534029EF-7C07-48E4-A1A1-48873B184CD3}"/>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5EF0640C-6826-44E9-B5CE-1717398CB7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 addition to the recertification mailing, you must also respond promptly to all HPD requests for information.</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You must notify</a:t>
            </a:r>
            <a:r>
              <a:rPr lang="en-US" altLang="en-US">
                <a:latin typeface="Arial" panose="020B0604020202020204" pitchFamily="34" charset="0"/>
              </a:rPr>
              <a:t> HPD immediately of any change in who is living in your household.</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6CFCA0D-CBB3-4011-8A49-9E24AB016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4DF7D4A-08FE-4401-A4BF-117E0DD21EC5}"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2291" name="Rectangle 2">
            <a:extLst>
              <a:ext uri="{FF2B5EF4-FFF2-40B4-BE49-F238E27FC236}">
                <a16:creationId xmlns:a16="http://schemas.microsoft.com/office/drawing/2014/main" id="{6FB77970-473F-47E9-8FEA-26569D691783}"/>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2975E4C-E74E-4357-930D-AB7A485BE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accent2"/>
                </a:solidFill>
                <a:latin typeface="Arial" panose="020B0604020202020204" pitchFamily="34" charset="0"/>
              </a:rPr>
              <a:t>Mission statement</a:t>
            </a:r>
          </a:p>
          <a:p>
            <a:pPr eaLnBrk="1" hangingPunct="1"/>
            <a:r>
              <a:rPr lang="en-US" altLang="en-US">
                <a:solidFill>
                  <a:schemeClr val="accent2"/>
                </a:solidFill>
                <a:latin typeface="Arial" panose="020B0604020202020204" pitchFamily="34" charset="0"/>
              </a:rPr>
              <a:t>Purpose of having people pay 30% </a:t>
            </a:r>
          </a:p>
          <a:p>
            <a:pPr eaLnBrk="1" hangingPunct="1"/>
            <a:endParaRPr lang="en-US" altLang="en-US">
              <a:solidFill>
                <a:schemeClr val="accent2"/>
              </a:solidFill>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81087902-E6BB-44D4-8628-54A11AE24C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18D92B9-522F-4110-8A32-EF1782F6B53E}" type="slidenum">
              <a:rPr lang="en-US" altLang="en-US">
                <a:latin typeface="Arial" panose="020B0604020202020204" pitchFamily="34" charset="0"/>
              </a:rPr>
              <a:pPr/>
              <a:t>55</a:t>
            </a:fld>
            <a:endParaRPr lang="en-US" altLang="en-US">
              <a:latin typeface="Arial" panose="020B0604020202020204" pitchFamily="34" charset="0"/>
            </a:endParaRPr>
          </a:p>
        </p:txBody>
      </p:sp>
      <p:sp>
        <p:nvSpPr>
          <p:cNvPr id="102403" name="Rectangle 2">
            <a:extLst>
              <a:ext uri="{FF2B5EF4-FFF2-40B4-BE49-F238E27FC236}">
                <a16:creationId xmlns:a16="http://schemas.microsoft.com/office/drawing/2014/main" id="{5F10DFC7-92CE-4F35-A441-7D55DFD84A09}"/>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B0FF93FE-7BA1-45DB-9E83-EDB17B74E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you do not meet your family obligations, HPD may deny you assistance or terminate you from the program after giving you proper notice.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fail to report all your family’s income or under-report income, HPD may terminate your assistance.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have committed fraud or committed a crime, you may be referred to federal and local law enforcement for prosecution</a:t>
            </a:r>
          </a:p>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9893EB26-8A7E-4E3E-A7AA-2C1009DB1343}"/>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167BF7CF-D7BA-4FFE-9CEA-BD819C18E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8548" name="Slide Number Placeholder 3">
            <a:extLst>
              <a:ext uri="{FF2B5EF4-FFF2-40B4-BE49-F238E27FC236}">
                <a16:creationId xmlns:a16="http://schemas.microsoft.com/office/drawing/2014/main" id="{C3744166-4B7F-4EEF-9E2E-23FB28BA6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C9B6754-4F72-4483-8123-700479AD946D}" type="slidenum">
              <a:rPr lang="en-US" altLang="en-US">
                <a:latin typeface="Arial" panose="020B0604020202020204" pitchFamily="34" charset="0"/>
              </a:rPr>
              <a:pPr/>
              <a:t>56</a:t>
            </a:fld>
            <a:endParaRPr lang="en-US" altLang="en-US">
              <a:latin typeface="Arial" panose="020B0604020202020204" pitchFamily="34" charset="0"/>
            </a:endParaRPr>
          </a:p>
        </p:txBody>
      </p:sp>
    </p:spTree>
    <p:extLst>
      <p:ext uri="{BB962C8B-B14F-4D97-AF65-F5344CB8AC3E}">
        <p14:creationId xmlns:p14="http://schemas.microsoft.com/office/powerpoint/2010/main" val="1539475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58</a:t>
            </a:fld>
            <a:endParaRPr lang="en-US" altLang="en-US"/>
          </a:p>
        </p:txBody>
      </p:sp>
    </p:spTree>
    <p:extLst>
      <p:ext uri="{BB962C8B-B14F-4D97-AF65-F5344CB8AC3E}">
        <p14:creationId xmlns:p14="http://schemas.microsoft.com/office/powerpoint/2010/main" val="1457824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1340633-88CE-41DC-92D5-F4E12F48AEC4}"/>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38B2FA5D-509D-4CEF-8A09-5B69A7C21D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500" name="Slide Number Placeholder 3">
            <a:extLst>
              <a:ext uri="{FF2B5EF4-FFF2-40B4-BE49-F238E27FC236}">
                <a16:creationId xmlns:a16="http://schemas.microsoft.com/office/drawing/2014/main" id="{8AB29FBF-4AD5-4342-8765-63BA3D8560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68B5436-1575-41E4-A07E-294D49FD34C4}" type="slidenum">
              <a:rPr lang="en-US" altLang="en-US">
                <a:latin typeface="Arial" panose="020B0604020202020204" pitchFamily="34" charset="0"/>
              </a:rPr>
              <a:pPr/>
              <a:t>59</a:t>
            </a:fld>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475EBE23-57FB-4718-A696-484789EF20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91209D2-7FB7-46DF-B176-279F53928F96}" type="slidenum">
              <a:rPr lang="en-US" altLang="en-US">
                <a:latin typeface="Arial" panose="020B0604020202020204" pitchFamily="34" charset="0"/>
              </a:rPr>
              <a:pPr/>
              <a:t>60</a:t>
            </a:fld>
            <a:endParaRPr lang="en-US" altLang="en-US">
              <a:latin typeface="Arial" panose="020B0604020202020204" pitchFamily="34" charset="0"/>
            </a:endParaRPr>
          </a:p>
        </p:txBody>
      </p:sp>
      <p:sp>
        <p:nvSpPr>
          <p:cNvPr id="110595" name="Rectangle 2">
            <a:extLst>
              <a:ext uri="{FF2B5EF4-FFF2-40B4-BE49-F238E27FC236}">
                <a16:creationId xmlns:a16="http://schemas.microsoft.com/office/drawing/2014/main" id="{A8AB87E6-DF7D-4CC2-ADA5-F0AD94D12366}"/>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5B01621-149E-48AC-BE32-7F6304B72B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There are ways for you to resolve disputes with HPD that do not involve legal action and to correct errors that might have occurred in the decision-making process.  </a:t>
            </a:r>
            <a:r>
              <a:rPr lang="en-US" altLang="en-US" i="1">
                <a:solidFill>
                  <a:srgbClr val="FF0000"/>
                </a:solidFill>
                <a:latin typeface="Arial" panose="020B0604020202020204" pitchFamily="34" charset="0"/>
              </a:rPr>
              <a:t>Chapter 16 in your Briefing Book contains information to help you understand your options for resolving disputes with HPD.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C62CDA68-1EDC-41BB-9975-CFA07B26D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5E03811-4AD6-45B9-A9EC-2AB102A44CA7}" type="slidenum">
              <a:rPr lang="en-US" altLang="en-US">
                <a:latin typeface="Arial" panose="020B0604020202020204" pitchFamily="34" charset="0"/>
              </a:rPr>
              <a:pPr/>
              <a:t>61</a:t>
            </a:fld>
            <a:endParaRPr lang="en-US" altLang="en-US">
              <a:latin typeface="Arial" panose="020B0604020202020204" pitchFamily="34" charset="0"/>
            </a:endParaRPr>
          </a:p>
        </p:txBody>
      </p:sp>
      <p:sp>
        <p:nvSpPr>
          <p:cNvPr id="112643" name="Rectangle 2">
            <a:extLst>
              <a:ext uri="{FF2B5EF4-FFF2-40B4-BE49-F238E27FC236}">
                <a16:creationId xmlns:a16="http://schemas.microsoft.com/office/drawing/2014/main" id="{D4D6C407-78F3-4079-B34F-F8768DB310D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28104C68-702B-4654-B17A-495C7F5394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solidFill>
                  <a:srgbClr val="FF0000"/>
                </a:solidFill>
                <a:latin typeface="Arial" panose="020B0604020202020204" pitchFamily="34" charset="0"/>
              </a:rPr>
              <a:t>If you do not wish to stay in your current apartment, you may move outside of  the development and use your voucher for another apartment.  </a:t>
            </a:r>
          </a:p>
          <a:p>
            <a:pPr eaLnBrk="1" hangingPunct="1"/>
            <a:endParaRPr lang="en-US" altLang="en-US" i="1">
              <a:solidFill>
                <a:srgbClr val="FF0000"/>
              </a:solidFill>
              <a:latin typeface="Arial" panose="020B0604020202020204" pitchFamily="34" charset="0"/>
            </a:endParaRPr>
          </a:p>
          <a:p>
            <a:pPr eaLnBrk="1" hangingPunct="1"/>
            <a:r>
              <a:rPr lang="en-US" altLang="en-US" i="1">
                <a:solidFill>
                  <a:srgbClr val="FF0000"/>
                </a:solidFill>
                <a:latin typeface="Arial" panose="020B0604020202020204" pitchFamily="34" charset="0"/>
              </a:rPr>
              <a:t>You must find an apartment that meets program requirements and submit a Landlord Package before your voucher expires.  Enhanced Voucher holders do not need to submit a Landlord Package since HPD has already obtained this information from the landlord, but you will need to have your landlord complete and return one if you move outside of the development.  Chapter 6 in your Briefing Book has information about the Landlord Package. </a:t>
            </a:r>
          </a:p>
          <a:p>
            <a:pPr eaLnBrk="1" hangingPunct="1"/>
            <a:endParaRPr lang="en-US" altLang="en-US" i="1">
              <a:solidFill>
                <a:srgbClr val="FF0000"/>
              </a:solidFill>
              <a:latin typeface="Arial" panose="020B0604020202020204" pitchFamily="34" charset="0"/>
            </a:endParaRPr>
          </a:p>
          <a:p>
            <a:pPr eaLnBrk="1" hangingPunct="1"/>
            <a:r>
              <a:rPr lang="en-US" altLang="en-US" i="1">
                <a:solidFill>
                  <a:srgbClr val="FF0000"/>
                </a:solidFill>
                <a:latin typeface="Arial" panose="020B0604020202020204" pitchFamily="34" charset="0"/>
              </a:rPr>
              <a:t>Your voucher will expire 120 days from the issue date.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62</a:t>
            </a:fld>
            <a:endParaRPr lang="en-US" altLang="en-US"/>
          </a:p>
        </p:txBody>
      </p:sp>
    </p:spTree>
    <p:extLst>
      <p:ext uri="{BB962C8B-B14F-4D97-AF65-F5344CB8AC3E}">
        <p14:creationId xmlns:p14="http://schemas.microsoft.com/office/powerpoint/2010/main" val="3523617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003F4286-2E95-479E-B04D-C34DD29D40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D3551E4-0686-4233-9F29-2A8760979573}" type="slidenum">
              <a:rPr lang="en-US" altLang="en-US">
                <a:latin typeface="Arial" panose="020B0604020202020204" pitchFamily="34" charset="0"/>
              </a:rPr>
              <a:pPr/>
              <a:t>63</a:t>
            </a:fld>
            <a:endParaRPr lang="en-US" altLang="en-US">
              <a:latin typeface="Arial" panose="020B0604020202020204" pitchFamily="34" charset="0"/>
            </a:endParaRPr>
          </a:p>
        </p:txBody>
      </p:sp>
      <p:sp>
        <p:nvSpPr>
          <p:cNvPr id="115715" name="Rectangle 2">
            <a:extLst>
              <a:ext uri="{FF2B5EF4-FFF2-40B4-BE49-F238E27FC236}">
                <a16:creationId xmlns:a16="http://schemas.microsoft.com/office/drawing/2014/main" id="{52810F75-6D4C-4033-B97D-065D9456EA54}"/>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465159E4-2FD2-440D-B721-A637AD380D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will not deny any family or individual the equal opportunity to apply for or receive assistance under the NYC 15/15 Program on the basis of race, color, sex, religion, creed, or national or ethnic origin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8DD5F074-7C85-471C-8C3F-F1E480851F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206F850-B250-4F4C-8986-3F700BA3A326}" type="slidenum">
              <a:rPr lang="en-US" altLang="en-US">
                <a:latin typeface="Arial" panose="020B0604020202020204" pitchFamily="34" charset="0"/>
              </a:rPr>
              <a:pPr/>
              <a:t>64</a:t>
            </a:fld>
            <a:endParaRPr lang="en-US" altLang="en-US">
              <a:latin typeface="Arial" panose="020B0604020202020204" pitchFamily="34" charset="0"/>
            </a:endParaRPr>
          </a:p>
        </p:txBody>
      </p:sp>
      <p:sp>
        <p:nvSpPr>
          <p:cNvPr id="117763" name="Rectangle 2">
            <a:extLst>
              <a:ext uri="{FF2B5EF4-FFF2-40B4-BE49-F238E27FC236}">
                <a16:creationId xmlns:a16="http://schemas.microsoft.com/office/drawing/2014/main" id="{6BF101D1-62F3-4387-9658-C3109DADEBAB}"/>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9854836B-70E9-4FA6-BAA5-4158BDFFB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will not deny any family or individual the equal opportunity to apply for or receive assistance under the NYC 15/15 program on the basis of familial or marital status, handicap or disability, sexual orientation, gender identity, prior record of arrest or conviction, or status as a victim of domestic violence.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A51DC0-EBBE-4F5C-8317-C0EBBF0F9065}" type="slidenum">
              <a:rPr lang="en-US" altLang="en-US" smtClean="0"/>
              <a:pPr>
                <a:defRPr/>
              </a:pPr>
              <a:t>66</a:t>
            </a:fld>
            <a:endParaRPr lang="en-US" altLang="en-US"/>
          </a:p>
        </p:txBody>
      </p:sp>
    </p:spTree>
    <p:extLst>
      <p:ext uri="{BB962C8B-B14F-4D97-AF65-F5344CB8AC3E}">
        <p14:creationId xmlns:p14="http://schemas.microsoft.com/office/powerpoint/2010/main" val="389966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A4F7BB5F-9558-44A9-AC24-1114DAA19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3CF4E5B-3F3C-4797-9E27-2ED8736E7558}"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14339" name="Rectangle 2">
            <a:extLst>
              <a:ext uri="{FF2B5EF4-FFF2-40B4-BE49-F238E27FC236}">
                <a16:creationId xmlns:a16="http://schemas.microsoft.com/office/drawing/2014/main" id="{50D173E2-C81C-4DDD-BB9F-AFFE41D8DC2C}"/>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F4AA403F-682A-43EA-9AA5-00D464D338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a:t>
            </a:r>
          </a:p>
          <a:p>
            <a:pPr eaLnBrk="1" hangingPunct="1"/>
            <a:r>
              <a:rPr lang="en-US" altLang="en-US" dirty="0">
                <a:latin typeface="Arial" panose="020B0604020202020204" pitchFamily="34" charset="0"/>
              </a:rPr>
              <a:t>Your family must move into the NYC 15/15 </a:t>
            </a:r>
            <a:r>
              <a:rPr lang="en-US" altLang="en-US" b="1" dirty="0">
                <a:latin typeface="Arial" panose="020B0604020202020204" pitchFamily="34" charset="0"/>
              </a:rPr>
              <a:t>apartment</a:t>
            </a:r>
            <a:r>
              <a:rPr lang="en-US" altLang="en-US" dirty="0">
                <a:latin typeface="Arial" panose="020B0604020202020204" pitchFamily="34" charset="0"/>
              </a:rPr>
              <a:t> that passes HPD’s inspection and is within the established rent limits as determined by the NYC 15/15 rent schedule.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Once HPD has determined that your apartment meets program requirements, you will sign a lease with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and all family members must comply at all times with the program’s </a:t>
            </a:r>
            <a:r>
              <a:rPr lang="en-US" altLang="en-US" b="1" dirty="0">
                <a:latin typeface="Arial" panose="020B0604020202020204" pitchFamily="34" charset="0"/>
              </a:rPr>
              <a:t>Family Obligations and your lease. </a:t>
            </a:r>
            <a:r>
              <a:rPr lang="en-US" altLang="en-US" dirty="0">
                <a:latin typeface="Arial" panose="020B0604020202020204" pitchFamily="34" charset="0"/>
              </a:rPr>
              <a:t>We will talk about your family obligations later in the briefing.</a:t>
            </a:r>
          </a:p>
          <a:p>
            <a:pPr eaLnBrk="1" hangingPunct="1"/>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EEF10C6A-221F-420C-941B-37AEC41E88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D7E472F-7F25-471D-B7F8-0F32A00AD0E7}" type="slidenum">
              <a:rPr lang="en-US" altLang="en-US">
                <a:latin typeface="Arial" panose="020B0604020202020204" pitchFamily="34" charset="0"/>
              </a:rPr>
              <a:pPr/>
              <a:t>69</a:t>
            </a:fld>
            <a:endParaRPr lang="en-US" altLang="en-US">
              <a:latin typeface="Arial" panose="020B0604020202020204" pitchFamily="34" charset="0"/>
            </a:endParaRPr>
          </a:p>
        </p:txBody>
      </p:sp>
      <p:sp>
        <p:nvSpPr>
          <p:cNvPr id="122883" name="Rectangle 2">
            <a:extLst>
              <a:ext uri="{FF2B5EF4-FFF2-40B4-BE49-F238E27FC236}">
                <a16:creationId xmlns:a16="http://schemas.microsoft.com/office/drawing/2014/main" id="{0ACC13EE-CA5C-45E8-A261-4BB2CCAFC1D6}"/>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55FD8C65-E38B-41B6-BB6E-17A57AF622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If you have questions regarding what was presented today you can contact the PBV department via our email address, </a:t>
            </a:r>
            <a:r>
              <a:rPr lang="en-US" dirty="0" err="1"/>
              <a:t>pbv@hpd.nyc.gov</a:t>
            </a:r>
            <a:r>
              <a:rPr lang="en-US" dirty="0"/>
              <a:t>, call us at (212) 863-8320 or fax us at (212) 863 – 8828. </a:t>
            </a:r>
          </a:p>
          <a:p>
            <a:pPr eaLnBrk="1" hangingPunct="1"/>
            <a:endParaRPr lang="en-US" dirty="0"/>
          </a:p>
          <a:p>
            <a:pPr eaLnBrk="1" hangingPunct="1"/>
            <a:r>
              <a:rPr lang="en-US" sz="1200" dirty="0"/>
              <a:t>Thank you for joining the NYC 15/15 Briefing Session for the Project-Based Programs Unit </a:t>
            </a:r>
          </a:p>
          <a:p>
            <a:pPr eaLnBrk="1" hangingPunct="1"/>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New York City Department of Housing Preservation and Development</a:t>
            </a:r>
          </a:p>
          <a:p>
            <a:pPr eaLnBrk="1" hangingPunct="1"/>
            <a:endParaRPr lang="en-US" dirty="0"/>
          </a:p>
          <a:p>
            <a:pPr eaLnBrk="1" hangingPunct="1"/>
            <a:endParaRPr lang="en-US" dirty="0"/>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B426E24-5794-406E-8A4F-0F25635A1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204B516-827A-41EE-9685-5B214859A12E}"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16387" name="Rectangle 2">
            <a:extLst>
              <a:ext uri="{FF2B5EF4-FFF2-40B4-BE49-F238E27FC236}">
                <a16:creationId xmlns:a16="http://schemas.microsoft.com/office/drawing/2014/main" id="{C5E4325C-5D19-4B23-8416-6B7B062ABE76}"/>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08474F0B-DD5D-4CAF-B159-AE949B3D5D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Your landlord will sign a lease with you and will sign a RAC with HPD. </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Arial" panose="020B0604020202020204" pitchFamily="34" charset="0"/>
              </a:rPr>
              <a:t>-Your landlord must </a:t>
            </a:r>
            <a:r>
              <a:rPr lang="en-US" altLang="en-US" dirty="0">
                <a:latin typeface="Arial" panose="020B0604020202020204" pitchFamily="34" charset="0"/>
              </a:rPr>
              <a:t>provide all supportive services required under the project’s supportive services contract and comply with the term of that contract. The landlord may have a separate service provider provide and administer these services and hold the supportive services contract with the agency providing funding for services</a:t>
            </a:r>
            <a:endParaRPr lang="en-US" altLang="en-US" b="1"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-Your landlord must </a:t>
            </a:r>
            <a:r>
              <a:rPr lang="en-US" altLang="en-US" dirty="0">
                <a:latin typeface="Arial" panose="020B0604020202020204" pitchFamily="34" charset="0"/>
              </a:rPr>
              <a:t>comply with NYC 15/15 program requirements and your lease requirements at all times.  This includes maintaining the apartment according to HQS standards.</a:t>
            </a:r>
          </a:p>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C6306FD-102E-4922-9134-C01478B056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B33749-0601-4A10-93D7-A5B93CFEB67A}"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18435" name="Rectangle 2">
            <a:extLst>
              <a:ext uri="{FF2B5EF4-FFF2-40B4-BE49-F238E27FC236}">
                <a16:creationId xmlns:a16="http://schemas.microsoft.com/office/drawing/2014/main" id="{9D11F65A-40A6-4D92-90C6-AF8175536F30}"/>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4B52D021-02A1-4E3D-9B56-3FDD34092F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HPD will </a:t>
            </a:r>
            <a:r>
              <a:rPr lang="en-US" altLang="en-US" b="1" dirty="0">
                <a:latin typeface="Arial" panose="020B0604020202020204" pitchFamily="34" charset="0"/>
              </a:rPr>
              <a:t>review</a:t>
            </a:r>
            <a:r>
              <a:rPr lang="en-US" altLang="en-US" dirty="0">
                <a:latin typeface="Arial" panose="020B0604020202020204" pitchFamily="34" charset="0"/>
              </a:rPr>
              <a:t> your family income and your household to determine if you are eligible to participate in the NYC 15/15 program. HPD will also review your income and household annually once you are in the program in order to determine whether you remain eligible for assistance.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HPD determines your eligibility for the NYC 15/15 program and provides rental assistance to eligible families.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HPD conducts HQS inspections at least once every two years and whenever needed</a:t>
            </a:r>
          </a:p>
          <a:p>
            <a:pPr eaLnBrk="1" hangingPunct="1"/>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HPD makes RAP payments to your landlord to assist with your rent.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9D26A30-CC2B-4111-8D4B-D5DD8E4B369D}"/>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670C849-E552-43E3-9C79-14E4FAD520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2532" name="Slide Number Placeholder 3">
            <a:extLst>
              <a:ext uri="{FF2B5EF4-FFF2-40B4-BE49-F238E27FC236}">
                <a16:creationId xmlns:a16="http://schemas.microsoft.com/office/drawing/2014/main" id="{00441CED-38D4-48A4-AA0B-91102F3E0D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65A9CB1-9883-4DE1-A3CE-0B6189E9F95D}" type="slidenum">
              <a:rPr lang="en-US" altLang="en-US">
                <a:latin typeface="Arial" panose="020B0604020202020204" pitchFamily="34" charset="0"/>
              </a:rPr>
              <a:pPr/>
              <a:t>12</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6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86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8B34FC8-EC61-427A-992B-F700BFBBC3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8D856E-8194-4893-84B0-1EF7E7C794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24C65C-67FF-4921-A23B-8AECB589896C}"/>
              </a:ext>
            </a:extLst>
          </p:cNvPr>
          <p:cNvSpPr>
            <a:spLocks noGrp="1" noChangeArrowheads="1"/>
          </p:cNvSpPr>
          <p:nvPr>
            <p:ph type="sldNum" sz="quarter" idx="12"/>
          </p:nvPr>
        </p:nvSpPr>
        <p:spPr>
          <a:ln/>
        </p:spPr>
        <p:txBody>
          <a:bodyPr/>
          <a:lstStyle>
            <a:lvl1pPr>
              <a:defRPr/>
            </a:lvl1pPr>
          </a:lstStyle>
          <a:p>
            <a:pPr>
              <a:defRPr/>
            </a:pPr>
            <a:fld id="{36B81DE4-CDE7-4958-8B69-9961131417E3}" type="slidenum">
              <a:rPr lang="en-US" altLang="en-US"/>
              <a:pPr>
                <a:defRPr/>
              </a:pPr>
              <a:t>‹#›</a:t>
            </a:fld>
            <a:endParaRPr lang="en-US" altLang="en-US"/>
          </a:p>
        </p:txBody>
      </p:sp>
    </p:spTree>
    <p:extLst>
      <p:ext uri="{BB962C8B-B14F-4D97-AF65-F5344CB8AC3E}">
        <p14:creationId xmlns:p14="http://schemas.microsoft.com/office/powerpoint/2010/main" val="2911050219"/>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E44824-CC64-434B-872D-2ADE600C7E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69EA6D-E7F0-4F15-8E59-3FACD74A91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CC7E68-A78A-4520-93A0-159AA0882BF5}"/>
              </a:ext>
            </a:extLst>
          </p:cNvPr>
          <p:cNvSpPr>
            <a:spLocks noGrp="1" noChangeArrowheads="1"/>
          </p:cNvSpPr>
          <p:nvPr>
            <p:ph type="sldNum" sz="quarter" idx="12"/>
          </p:nvPr>
        </p:nvSpPr>
        <p:spPr>
          <a:ln/>
        </p:spPr>
        <p:txBody>
          <a:bodyPr/>
          <a:lstStyle>
            <a:lvl1pPr>
              <a:defRPr/>
            </a:lvl1pPr>
          </a:lstStyle>
          <a:p>
            <a:pPr>
              <a:defRPr/>
            </a:pPr>
            <a:fld id="{97A6BDC2-4AE8-424F-AC03-612C3894A482}" type="slidenum">
              <a:rPr lang="en-US" altLang="en-US"/>
              <a:pPr>
                <a:defRPr/>
              </a:pPr>
              <a:t>‹#›</a:t>
            </a:fld>
            <a:endParaRPr lang="en-US" altLang="en-US"/>
          </a:p>
        </p:txBody>
      </p:sp>
    </p:spTree>
    <p:extLst>
      <p:ext uri="{BB962C8B-B14F-4D97-AF65-F5344CB8AC3E}">
        <p14:creationId xmlns:p14="http://schemas.microsoft.com/office/powerpoint/2010/main" val="4066958362"/>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4F5241-8E7C-4CEE-8C29-BC276A3FF2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F4FA71-C9C7-4038-8B8E-8A4ADF7B3A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DA2286-FFD1-4FA2-A934-47D259153BD6}"/>
              </a:ext>
            </a:extLst>
          </p:cNvPr>
          <p:cNvSpPr>
            <a:spLocks noGrp="1" noChangeArrowheads="1"/>
          </p:cNvSpPr>
          <p:nvPr>
            <p:ph type="sldNum" sz="quarter" idx="12"/>
          </p:nvPr>
        </p:nvSpPr>
        <p:spPr>
          <a:ln/>
        </p:spPr>
        <p:txBody>
          <a:bodyPr/>
          <a:lstStyle>
            <a:lvl1pPr>
              <a:defRPr/>
            </a:lvl1pPr>
          </a:lstStyle>
          <a:p>
            <a:pPr>
              <a:defRPr/>
            </a:pPr>
            <a:fld id="{1EE1A68A-57FF-452E-9DB6-39D69D3A65C9}" type="slidenum">
              <a:rPr lang="en-US" altLang="en-US"/>
              <a:pPr>
                <a:defRPr/>
              </a:pPr>
              <a:t>‹#›</a:t>
            </a:fld>
            <a:endParaRPr lang="en-US" altLang="en-US"/>
          </a:p>
        </p:txBody>
      </p:sp>
    </p:spTree>
    <p:extLst>
      <p:ext uri="{BB962C8B-B14F-4D97-AF65-F5344CB8AC3E}">
        <p14:creationId xmlns:p14="http://schemas.microsoft.com/office/powerpoint/2010/main" val="1375866625"/>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8EA524-FEF3-4E1D-AF98-560161DED5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1B4E93-5E10-4983-8EFD-F68B6F8CA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8CACB1-5F3A-4231-939E-F914F8DE5400}"/>
              </a:ext>
            </a:extLst>
          </p:cNvPr>
          <p:cNvSpPr>
            <a:spLocks noGrp="1" noChangeArrowheads="1"/>
          </p:cNvSpPr>
          <p:nvPr>
            <p:ph type="sldNum" sz="quarter" idx="12"/>
          </p:nvPr>
        </p:nvSpPr>
        <p:spPr>
          <a:ln/>
        </p:spPr>
        <p:txBody>
          <a:bodyPr/>
          <a:lstStyle>
            <a:lvl1pPr>
              <a:defRPr/>
            </a:lvl1pPr>
          </a:lstStyle>
          <a:p>
            <a:pPr>
              <a:defRPr/>
            </a:pPr>
            <a:fld id="{6EAA4E3C-349E-4FED-BA93-FD2EE4E36E0D}" type="slidenum">
              <a:rPr lang="en-US" altLang="en-US"/>
              <a:pPr>
                <a:defRPr/>
              </a:pPr>
              <a:t>‹#›</a:t>
            </a:fld>
            <a:endParaRPr lang="en-US" altLang="en-US"/>
          </a:p>
        </p:txBody>
      </p:sp>
    </p:spTree>
    <p:extLst>
      <p:ext uri="{BB962C8B-B14F-4D97-AF65-F5344CB8AC3E}">
        <p14:creationId xmlns:p14="http://schemas.microsoft.com/office/powerpoint/2010/main" val="1967416170"/>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DCA109-22C8-44D7-956E-55CFA805D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2ED5D2-9E14-4D0E-936A-9A196288EA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65F803-1303-43E6-AF64-DF0AC3255BCA}"/>
              </a:ext>
            </a:extLst>
          </p:cNvPr>
          <p:cNvSpPr>
            <a:spLocks noGrp="1" noChangeArrowheads="1"/>
          </p:cNvSpPr>
          <p:nvPr>
            <p:ph type="sldNum" sz="quarter" idx="12"/>
          </p:nvPr>
        </p:nvSpPr>
        <p:spPr>
          <a:ln/>
        </p:spPr>
        <p:txBody>
          <a:bodyPr/>
          <a:lstStyle>
            <a:lvl1pPr>
              <a:defRPr/>
            </a:lvl1pPr>
          </a:lstStyle>
          <a:p>
            <a:pPr>
              <a:defRPr/>
            </a:pPr>
            <a:fld id="{25170585-FAFD-4A31-9855-7DC0CD8F7E00}" type="slidenum">
              <a:rPr lang="en-US" altLang="en-US"/>
              <a:pPr>
                <a:defRPr/>
              </a:pPr>
              <a:t>‹#›</a:t>
            </a:fld>
            <a:endParaRPr lang="en-US" altLang="en-US"/>
          </a:p>
        </p:txBody>
      </p:sp>
    </p:spTree>
    <p:extLst>
      <p:ext uri="{BB962C8B-B14F-4D97-AF65-F5344CB8AC3E}">
        <p14:creationId xmlns:p14="http://schemas.microsoft.com/office/powerpoint/2010/main" val="286490159"/>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DEFB89-C522-4FD3-8C99-E458E69BE7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5BF720-8CAA-4F27-BD67-D4F123662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553AFD-AF51-4134-A8A2-B6F522C80B68}"/>
              </a:ext>
            </a:extLst>
          </p:cNvPr>
          <p:cNvSpPr>
            <a:spLocks noGrp="1" noChangeArrowheads="1"/>
          </p:cNvSpPr>
          <p:nvPr>
            <p:ph type="sldNum" sz="quarter" idx="12"/>
          </p:nvPr>
        </p:nvSpPr>
        <p:spPr>
          <a:ln/>
        </p:spPr>
        <p:txBody>
          <a:bodyPr/>
          <a:lstStyle>
            <a:lvl1pPr>
              <a:defRPr/>
            </a:lvl1pPr>
          </a:lstStyle>
          <a:p>
            <a:pPr>
              <a:defRPr/>
            </a:pPr>
            <a:fld id="{72B858EF-08FD-42B2-AE1C-79CFB1C52761}" type="slidenum">
              <a:rPr lang="en-US" altLang="en-US"/>
              <a:pPr>
                <a:defRPr/>
              </a:pPr>
              <a:t>‹#›</a:t>
            </a:fld>
            <a:endParaRPr lang="en-US" altLang="en-US"/>
          </a:p>
        </p:txBody>
      </p:sp>
    </p:spTree>
    <p:extLst>
      <p:ext uri="{BB962C8B-B14F-4D97-AF65-F5344CB8AC3E}">
        <p14:creationId xmlns:p14="http://schemas.microsoft.com/office/powerpoint/2010/main" val="144786423"/>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7C097D-B799-47E5-A4EC-7D60A9F9DE4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CA5A9C-54A2-43C9-A392-430F5855B9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CE99C3-0234-4CD5-9AA0-A58C2CDDD5A9}"/>
              </a:ext>
            </a:extLst>
          </p:cNvPr>
          <p:cNvSpPr>
            <a:spLocks noGrp="1" noChangeArrowheads="1"/>
          </p:cNvSpPr>
          <p:nvPr>
            <p:ph type="sldNum" sz="quarter" idx="12"/>
          </p:nvPr>
        </p:nvSpPr>
        <p:spPr>
          <a:ln/>
        </p:spPr>
        <p:txBody>
          <a:bodyPr/>
          <a:lstStyle>
            <a:lvl1pPr>
              <a:defRPr/>
            </a:lvl1pPr>
          </a:lstStyle>
          <a:p>
            <a:pPr>
              <a:defRPr/>
            </a:pPr>
            <a:fld id="{A0A75C14-6845-407A-B96C-09D8809AC992}" type="slidenum">
              <a:rPr lang="en-US" altLang="en-US"/>
              <a:pPr>
                <a:defRPr/>
              </a:pPr>
              <a:t>‹#›</a:t>
            </a:fld>
            <a:endParaRPr lang="en-US" altLang="en-US"/>
          </a:p>
        </p:txBody>
      </p:sp>
    </p:spTree>
    <p:extLst>
      <p:ext uri="{BB962C8B-B14F-4D97-AF65-F5344CB8AC3E}">
        <p14:creationId xmlns:p14="http://schemas.microsoft.com/office/powerpoint/2010/main" val="509170224"/>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C841B6-46DF-4B33-AFDB-EF8F1513F5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3BBB08-A680-444C-85C9-458BA83767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AFBE55-1387-43D9-B138-CB4DA853F6B0}"/>
              </a:ext>
            </a:extLst>
          </p:cNvPr>
          <p:cNvSpPr>
            <a:spLocks noGrp="1" noChangeArrowheads="1"/>
          </p:cNvSpPr>
          <p:nvPr>
            <p:ph type="sldNum" sz="quarter" idx="12"/>
          </p:nvPr>
        </p:nvSpPr>
        <p:spPr>
          <a:ln/>
        </p:spPr>
        <p:txBody>
          <a:bodyPr/>
          <a:lstStyle>
            <a:lvl1pPr>
              <a:defRPr/>
            </a:lvl1pPr>
          </a:lstStyle>
          <a:p>
            <a:pPr>
              <a:defRPr/>
            </a:pPr>
            <a:fld id="{B63782D2-5A1B-4C25-893C-DB49B873FEA7}" type="slidenum">
              <a:rPr lang="en-US" altLang="en-US"/>
              <a:pPr>
                <a:defRPr/>
              </a:pPr>
              <a:t>‹#›</a:t>
            </a:fld>
            <a:endParaRPr lang="en-US" altLang="en-US"/>
          </a:p>
        </p:txBody>
      </p:sp>
    </p:spTree>
    <p:extLst>
      <p:ext uri="{BB962C8B-B14F-4D97-AF65-F5344CB8AC3E}">
        <p14:creationId xmlns:p14="http://schemas.microsoft.com/office/powerpoint/2010/main" val="2426340953"/>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E829D6-86C1-46A8-8CA0-D8FA2880DD4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378A60-2EED-4757-8BBC-D2512B1682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F5961B0-B3CD-4913-A6D0-0F965C06A189}"/>
              </a:ext>
            </a:extLst>
          </p:cNvPr>
          <p:cNvSpPr>
            <a:spLocks noGrp="1" noChangeArrowheads="1"/>
          </p:cNvSpPr>
          <p:nvPr>
            <p:ph type="sldNum" sz="quarter" idx="12"/>
          </p:nvPr>
        </p:nvSpPr>
        <p:spPr>
          <a:ln/>
        </p:spPr>
        <p:txBody>
          <a:bodyPr/>
          <a:lstStyle>
            <a:lvl1pPr>
              <a:defRPr/>
            </a:lvl1pPr>
          </a:lstStyle>
          <a:p>
            <a:pPr>
              <a:defRPr/>
            </a:pPr>
            <a:fld id="{B13715CA-ABCC-4F5E-8521-E93E0B4A083F}" type="slidenum">
              <a:rPr lang="en-US" altLang="en-US"/>
              <a:pPr>
                <a:defRPr/>
              </a:pPr>
              <a:t>‹#›</a:t>
            </a:fld>
            <a:endParaRPr lang="en-US" altLang="en-US"/>
          </a:p>
        </p:txBody>
      </p:sp>
    </p:spTree>
    <p:extLst>
      <p:ext uri="{BB962C8B-B14F-4D97-AF65-F5344CB8AC3E}">
        <p14:creationId xmlns:p14="http://schemas.microsoft.com/office/powerpoint/2010/main" val="4233701446"/>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690AE1-717F-4265-8180-AD47B01FAD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A1FDC7-0611-4D44-BFA3-90C78A8E73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FDA8DC-BDAA-4A64-9A9B-51F7343C6DE0}"/>
              </a:ext>
            </a:extLst>
          </p:cNvPr>
          <p:cNvSpPr>
            <a:spLocks noGrp="1" noChangeArrowheads="1"/>
          </p:cNvSpPr>
          <p:nvPr>
            <p:ph type="sldNum" sz="quarter" idx="12"/>
          </p:nvPr>
        </p:nvSpPr>
        <p:spPr>
          <a:ln/>
        </p:spPr>
        <p:txBody>
          <a:bodyPr/>
          <a:lstStyle>
            <a:lvl1pPr>
              <a:defRPr/>
            </a:lvl1pPr>
          </a:lstStyle>
          <a:p>
            <a:pPr>
              <a:defRPr/>
            </a:pPr>
            <a:fld id="{2CC2C5CC-2BA1-407F-BE7A-499DFD007687}" type="slidenum">
              <a:rPr lang="en-US" altLang="en-US"/>
              <a:pPr>
                <a:defRPr/>
              </a:pPr>
              <a:t>‹#›</a:t>
            </a:fld>
            <a:endParaRPr lang="en-US" altLang="en-US"/>
          </a:p>
        </p:txBody>
      </p:sp>
    </p:spTree>
    <p:extLst>
      <p:ext uri="{BB962C8B-B14F-4D97-AF65-F5344CB8AC3E}">
        <p14:creationId xmlns:p14="http://schemas.microsoft.com/office/powerpoint/2010/main" val="3231361027"/>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A0BAAD-57D4-4302-9AFC-03988744D6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C5B6A9-0251-47C4-8458-79CB1D92B1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9913F3-D661-4A8A-A3E5-E1E33DC00E1A}"/>
              </a:ext>
            </a:extLst>
          </p:cNvPr>
          <p:cNvSpPr>
            <a:spLocks noGrp="1" noChangeArrowheads="1"/>
          </p:cNvSpPr>
          <p:nvPr>
            <p:ph type="sldNum" sz="quarter" idx="12"/>
          </p:nvPr>
        </p:nvSpPr>
        <p:spPr>
          <a:ln/>
        </p:spPr>
        <p:txBody>
          <a:bodyPr/>
          <a:lstStyle>
            <a:lvl1pPr>
              <a:defRPr/>
            </a:lvl1pPr>
          </a:lstStyle>
          <a:p>
            <a:pPr>
              <a:defRPr/>
            </a:pPr>
            <a:fld id="{D029A8C4-C1BA-4CE5-B69F-D3B302E174A1}" type="slidenum">
              <a:rPr lang="en-US" altLang="en-US"/>
              <a:pPr>
                <a:defRPr/>
              </a:pPr>
              <a:t>‹#›</a:t>
            </a:fld>
            <a:endParaRPr lang="en-US" altLang="en-US"/>
          </a:p>
        </p:txBody>
      </p:sp>
    </p:spTree>
    <p:extLst>
      <p:ext uri="{BB962C8B-B14F-4D97-AF65-F5344CB8AC3E}">
        <p14:creationId xmlns:p14="http://schemas.microsoft.com/office/powerpoint/2010/main" val="3015074645"/>
      </p:ext>
    </p:extLst>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941DA87-6B10-4234-AD9D-923F3C3E97D7}"/>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a:extLst>
              <a:ext uri="{FF2B5EF4-FFF2-40B4-BE49-F238E27FC236}">
                <a16:creationId xmlns:a16="http://schemas.microsoft.com/office/drawing/2014/main" id="{31D74EEB-FBB4-45BA-AB91-D42F19276DC9}"/>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Rectangle 4">
            <a:extLst>
              <a:ext uri="{FF2B5EF4-FFF2-40B4-BE49-F238E27FC236}">
                <a16:creationId xmlns:a16="http://schemas.microsoft.com/office/drawing/2014/main" id="{7A0A8ACA-9308-4997-A88A-E08E9CBC887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7" name="Rectangle 5">
            <a:extLst>
              <a:ext uri="{FF2B5EF4-FFF2-40B4-BE49-F238E27FC236}">
                <a16:creationId xmlns:a16="http://schemas.microsoft.com/office/drawing/2014/main" id="{A05D30B6-A808-40B5-9ADA-BB9D41A1236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8" name="Rectangle 6">
            <a:extLst>
              <a:ext uri="{FF2B5EF4-FFF2-40B4-BE49-F238E27FC236}">
                <a16:creationId xmlns:a16="http://schemas.microsoft.com/office/drawing/2014/main" id="{88769647-C501-4101-9FBB-45169D5A4D3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EF81AFF5-CE4F-467E-8AED-688A508B525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p14:dur="10" advTm="20"/>
    </mc:Choice>
    <mc:Fallback xmlns="">
      <p:transition advTm="20"/>
    </mc:Fallback>
  </mc:AlternateConten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png"/><Relationship Id="rId5" Type="http://schemas.openxmlformats.org/officeDocument/2006/relationships/hyperlink" Target="http://www.nyc.gov/housingconnect" TargetMode="External"/><Relationship Id="rId4"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png"/><Relationship Id="rId4"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2.png"/><Relationship Id="rId5" Type="http://schemas.openxmlformats.org/officeDocument/2006/relationships/hyperlink" Target="mailto:PBV@HPD.NYC.GOV" TargetMode="External"/><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F2D87B61-352F-4DE3-96D9-EB2133377903}"/>
              </a:ext>
            </a:extLst>
          </p:cNvPr>
          <p:cNvSpPr>
            <a:spLocks noGrp="1" noChangeArrowheads="1"/>
          </p:cNvSpPr>
          <p:nvPr>
            <p:ph type="ctrTitle"/>
          </p:nvPr>
        </p:nvSpPr>
        <p:spPr>
          <a:xfrm>
            <a:off x="609600" y="1600200"/>
            <a:ext cx="7772400" cy="1828800"/>
          </a:xfrm>
        </p:spPr>
        <p:txBody>
          <a:bodyPr/>
          <a:lstStyle/>
          <a:p>
            <a:pPr eaLnBrk="1" hangingPunct="1">
              <a:defRPr/>
            </a:pPr>
            <a:r>
              <a:rPr lang="en-US" sz="4000" dirty="0"/>
              <a:t>NYC 15/15</a:t>
            </a:r>
            <a:br>
              <a:rPr lang="en-US" sz="4000" dirty="0"/>
            </a:br>
            <a:r>
              <a:rPr lang="en-US" sz="4000" dirty="0"/>
              <a:t>Briefing Session –</a:t>
            </a:r>
            <a:br>
              <a:rPr lang="en-US" sz="4000" dirty="0"/>
            </a:br>
            <a:r>
              <a:rPr lang="en-US" sz="4000" dirty="0"/>
              <a:t>Project-Based Programs</a:t>
            </a:r>
          </a:p>
        </p:txBody>
      </p:sp>
      <p:sp>
        <p:nvSpPr>
          <p:cNvPr id="466947" name="Rectangle 3">
            <a:extLst>
              <a:ext uri="{FF2B5EF4-FFF2-40B4-BE49-F238E27FC236}">
                <a16:creationId xmlns:a16="http://schemas.microsoft.com/office/drawing/2014/main" id="{4E60F89A-E3E5-449F-9F61-2DA8513F8DEE}"/>
              </a:ext>
            </a:extLst>
          </p:cNvPr>
          <p:cNvSpPr>
            <a:spLocks noGrp="1" noChangeArrowheads="1"/>
          </p:cNvSpPr>
          <p:nvPr>
            <p:ph type="subTitle" idx="1"/>
          </p:nvPr>
        </p:nvSpPr>
        <p:spPr/>
        <p:txBody>
          <a:bodyPr/>
          <a:lstStyle/>
          <a:p>
            <a:pPr eaLnBrk="1" hangingPunct="1">
              <a:defRPr/>
            </a:pPr>
            <a:r>
              <a:rPr lang="en-US"/>
              <a:t>New York City Department of Housing Preservation and Development</a:t>
            </a:r>
          </a:p>
        </p:txBody>
      </p:sp>
      <p:pic>
        <p:nvPicPr>
          <p:cNvPr id="2" name="Slide 1.m4a" descr="Slide 1.m4a">
            <a:hlinkClick r:id="" action="ppaction://media"/>
            <a:extLst>
              <a:ext uri="{FF2B5EF4-FFF2-40B4-BE49-F238E27FC236}">
                <a16:creationId xmlns:a16="http://schemas.microsoft.com/office/drawing/2014/main" id="{EAF99414-C0BD-EC4A-AD09-6B488D4B9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3218" y="43561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1000"/>
    </mc:Choice>
    <mc:Fallback xmlns="">
      <p:transition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F55C-548F-486E-9423-08DEAD9FAEB8}"/>
              </a:ext>
            </a:extLst>
          </p:cNvPr>
          <p:cNvSpPr>
            <a:spLocks noGrp="1"/>
          </p:cNvSpPr>
          <p:nvPr>
            <p:ph type="title"/>
          </p:nvPr>
        </p:nvSpPr>
        <p:spPr/>
        <p:txBody>
          <a:bodyPr/>
          <a:lstStyle/>
          <a:p>
            <a:pPr>
              <a:defRPr/>
            </a:pPr>
            <a:r>
              <a:rPr lang="en-US" b="1" dirty="0"/>
              <a:t>Program Integrity</a:t>
            </a:r>
            <a:endParaRPr lang="en-US" dirty="0"/>
          </a:p>
        </p:txBody>
      </p:sp>
      <p:sp>
        <p:nvSpPr>
          <p:cNvPr id="3" name="Content Placeholder 2">
            <a:extLst>
              <a:ext uri="{FF2B5EF4-FFF2-40B4-BE49-F238E27FC236}">
                <a16:creationId xmlns:a16="http://schemas.microsoft.com/office/drawing/2014/main" id="{2E895A7F-5EE1-453F-8545-2EE6D54B5DF7}"/>
              </a:ext>
            </a:extLst>
          </p:cNvPr>
          <p:cNvSpPr>
            <a:spLocks noGrp="1"/>
          </p:cNvSpPr>
          <p:nvPr>
            <p:ph idx="1"/>
          </p:nvPr>
        </p:nvSpPr>
        <p:spPr/>
        <p:txBody>
          <a:bodyPr/>
          <a:lstStyle/>
          <a:p>
            <a:pPr>
              <a:defRPr/>
            </a:pPr>
            <a:r>
              <a:rPr lang="en-US" dirty="0"/>
              <a:t>Your assistance may be denied or terminated if you or a family member has willfully and intentionally committed fraud, bribery, or any other corrupt or criminal act in connection with any HPD housing program. You may also face arrest and criminal prosecution. </a:t>
            </a:r>
          </a:p>
          <a:p>
            <a:pPr>
              <a:defRPr/>
            </a:pPr>
            <a:endParaRPr lang="en-US" dirty="0"/>
          </a:p>
        </p:txBody>
      </p:sp>
      <p:sp>
        <p:nvSpPr>
          <p:cNvPr id="4" name="Slide Number Placeholder 3">
            <a:extLst>
              <a:ext uri="{FF2B5EF4-FFF2-40B4-BE49-F238E27FC236}">
                <a16:creationId xmlns:a16="http://schemas.microsoft.com/office/drawing/2014/main" id="{322B27E5-6444-48A9-8E5D-81D6C00DBA3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A4E1CD6-E037-42A8-BA0A-3B362C79059B}" type="slidenum">
              <a:rPr lang="en-US" altLang="en-US" smtClean="0">
                <a:latin typeface="Arial" panose="020B0604020202020204" pitchFamily="34" charset="0"/>
              </a:rPr>
              <a:pPr>
                <a:defRPr/>
              </a:pPr>
              <a:t>10</a:t>
            </a:fld>
            <a:endParaRPr lang="en-US" altLang="en-US">
              <a:latin typeface="Arial" panose="020B0604020202020204" pitchFamily="34" charset="0"/>
            </a:endParaRPr>
          </a:p>
        </p:txBody>
      </p:sp>
      <p:pic>
        <p:nvPicPr>
          <p:cNvPr id="5" name="Slide 10.m4a" descr="Slide 10.m4a">
            <a:hlinkClick r:id="" action="ppaction://media"/>
            <a:extLst>
              <a:ext uri="{FF2B5EF4-FFF2-40B4-BE49-F238E27FC236}">
                <a16:creationId xmlns:a16="http://schemas.microsoft.com/office/drawing/2014/main" id="{9BB94854-B9E1-4B4D-9453-A081E404F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600" y="3022600"/>
            <a:ext cx="812800" cy="812800"/>
          </a:xfrm>
          <a:prstGeom prst="rect">
            <a:avLst/>
          </a:prstGeom>
        </p:spPr>
      </p:pic>
    </p:spTree>
    <p:extLst>
      <p:ext uri="{BB962C8B-B14F-4D97-AF65-F5344CB8AC3E}">
        <p14:creationId xmlns:p14="http://schemas.microsoft.com/office/powerpoint/2010/main" val="1925668791"/>
      </p:ext>
    </p:extLst>
  </p:cSld>
  <p:clrMapOvr>
    <a:masterClrMapping/>
  </p:clrMapOvr>
  <mc:AlternateContent xmlns:mc="http://schemas.openxmlformats.org/markup-compatibility/2006" xmlns:p14="http://schemas.microsoft.com/office/powerpoint/2010/main">
    <mc:Choice Requires="p14">
      <p:transition p14:dur="10" advTm="16000"/>
    </mc:Choice>
    <mc:Fallback xmlns="">
      <p:transition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FC2656D-110B-4BEC-9BF0-668DE9CAB77E}" type="slidenum">
              <a:rPr lang="en-US"/>
              <a:pPr>
                <a:defRPr/>
              </a:pPr>
              <a:t>11</a:t>
            </a:fld>
            <a:endParaRPr lang="en-US"/>
          </a:p>
        </p:txBody>
      </p:sp>
      <p:sp>
        <p:nvSpPr>
          <p:cNvPr id="483330" name="Rectangle 2"/>
          <p:cNvSpPr>
            <a:spLocks noGrp="1" noChangeArrowheads="1"/>
          </p:cNvSpPr>
          <p:nvPr>
            <p:ph type="title"/>
          </p:nvPr>
        </p:nvSpPr>
        <p:spPr/>
        <p:txBody>
          <a:bodyPr/>
          <a:lstStyle/>
          <a:p>
            <a:pPr eaLnBrk="1" hangingPunct="1">
              <a:defRPr/>
            </a:pPr>
            <a:r>
              <a:rPr lang="en-US" sz="4000" b="1" dirty="0"/>
              <a:t>Program Integrity</a:t>
            </a:r>
          </a:p>
        </p:txBody>
      </p:sp>
      <p:sp>
        <p:nvSpPr>
          <p:cNvPr id="483331" name="Rectangle 3"/>
          <p:cNvSpPr>
            <a:spLocks noGrp="1" noChangeArrowheads="1"/>
          </p:cNvSpPr>
          <p:nvPr>
            <p:ph type="body" idx="1"/>
          </p:nvPr>
        </p:nvSpPr>
        <p:spPr/>
        <p:txBody>
          <a:bodyPr/>
          <a:lstStyle/>
          <a:p>
            <a:pPr eaLnBrk="1" hangingPunct="1">
              <a:lnSpc>
                <a:spcPct val="80000"/>
              </a:lnSpc>
              <a:defRPr/>
            </a:pPr>
            <a:r>
              <a:rPr lang="en-US" sz="2800" dirty="0"/>
              <a:t>HPD uses databases and tools such as the Welfare Management System (WMS) to identify families who have unreported and/or underreported income. </a:t>
            </a:r>
          </a:p>
          <a:p>
            <a:pPr eaLnBrk="1" hangingPunct="1">
              <a:lnSpc>
                <a:spcPct val="80000"/>
              </a:lnSpc>
              <a:defRPr/>
            </a:pPr>
            <a:r>
              <a:rPr lang="en-US" sz="2800" dirty="0"/>
              <a:t>WMS provides HPD with information about certain sources of income for various households, including wages (including employer information),unemployment compensation, and monthly Social Security (SS) and Supplement Security Income (SSI) benefits. </a:t>
            </a:r>
          </a:p>
        </p:txBody>
      </p:sp>
      <p:pic>
        <p:nvPicPr>
          <p:cNvPr id="2" name="Slide 11.m4a" descr="Slide 11.m4a">
            <a:hlinkClick r:id="" action="ppaction://media"/>
            <a:extLst>
              <a:ext uri="{FF2B5EF4-FFF2-40B4-BE49-F238E27FC236}">
                <a16:creationId xmlns:a16="http://schemas.microsoft.com/office/drawing/2014/main" id="{CFAB75CE-CE0B-3042-8EC1-0C688D3BF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54324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5800"/>
    </mc:Choice>
    <mc:Fallback xmlns="">
      <p:transition advTm="2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D9C5806-A7CE-413C-9C55-A83F0D555AB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6A71E59-6FAD-4B45-98A9-6ED6A249D845}" type="slidenum">
              <a:rPr lang="en-US" altLang="en-US" smtClean="0">
                <a:latin typeface="Arial" panose="020B0604020202020204" pitchFamily="34" charset="0"/>
              </a:rPr>
              <a:pPr>
                <a:defRPr/>
              </a:pPr>
              <a:t>12</a:t>
            </a:fld>
            <a:endParaRPr lang="en-US" altLang="en-US">
              <a:latin typeface="Arial" panose="020B0604020202020204" pitchFamily="34" charset="0"/>
            </a:endParaRPr>
          </a:p>
        </p:txBody>
      </p:sp>
      <p:sp>
        <p:nvSpPr>
          <p:cNvPr id="396290" name="Rectangle 2">
            <a:extLst>
              <a:ext uri="{FF2B5EF4-FFF2-40B4-BE49-F238E27FC236}">
                <a16:creationId xmlns:a16="http://schemas.microsoft.com/office/drawing/2014/main" id="{E93EF7F2-8E12-4DFA-B96B-14E7B43371EE}"/>
              </a:ext>
            </a:extLst>
          </p:cNvPr>
          <p:cNvSpPr>
            <a:spLocks noGrp="1" noChangeArrowheads="1"/>
          </p:cNvSpPr>
          <p:nvPr>
            <p:ph type="title"/>
          </p:nvPr>
        </p:nvSpPr>
        <p:spPr>
          <a:xfrm>
            <a:off x="304800" y="381000"/>
            <a:ext cx="8229600" cy="1371600"/>
          </a:xfrm>
        </p:spPr>
        <p:txBody>
          <a:bodyPr/>
          <a:lstStyle/>
          <a:p>
            <a:pPr eaLnBrk="1" hangingPunct="1">
              <a:defRPr/>
            </a:pPr>
            <a:r>
              <a:rPr lang="en-US" sz="4000" b="1" dirty="0"/>
              <a:t>Program Integrity</a:t>
            </a:r>
          </a:p>
        </p:txBody>
      </p:sp>
      <p:sp>
        <p:nvSpPr>
          <p:cNvPr id="396291" name="Rectangle 3">
            <a:extLst>
              <a:ext uri="{FF2B5EF4-FFF2-40B4-BE49-F238E27FC236}">
                <a16:creationId xmlns:a16="http://schemas.microsoft.com/office/drawing/2014/main" id="{2C9CBDC6-64C9-4928-B346-2A0335964C20}"/>
              </a:ext>
            </a:extLst>
          </p:cNvPr>
          <p:cNvSpPr>
            <a:spLocks noGrp="1" noChangeArrowheads="1"/>
          </p:cNvSpPr>
          <p:nvPr>
            <p:ph type="body" idx="1"/>
          </p:nvPr>
        </p:nvSpPr>
        <p:spPr>
          <a:xfrm>
            <a:off x="457200" y="1447800"/>
            <a:ext cx="8229600" cy="4648200"/>
          </a:xfrm>
        </p:spPr>
        <p:txBody>
          <a:bodyPr/>
          <a:lstStyle/>
          <a:p>
            <a:pPr lvl="1" eaLnBrk="1" hangingPunct="1">
              <a:lnSpc>
                <a:spcPct val="80000"/>
              </a:lnSpc>
              <a:buFont typeface="Wingdings" panose="05000000000000000000" pitchFamily="2" charset="2"/>
              <a:buNone/>
              <a:defRPr/>
            </a:pPr>
            <a:r>
              <a:rPr lang="en-US" sz="2400" dirty="0"/>
              <a:t>	If you know of anyone who provided false information on a housing assistance application or recertification, or if anyone tells you to provide false information, report that person to:</a:t>
            </a:r>
          </a:p>
          <a:p>
            <a:pPr lvl="1" eaLnBrk="1" hangingPunct="1">
              <a:lnSpc>
                <a:spcPct val="80000"/>
              </a:lnSpc>
              <a:buFont typeface="Wingdings" panose="05000000000000000000" pitchFamily="2" charset="2"/>
              <a:buNone/>
              <a:defRPr/>
            </a:pPr>
            <a:endParaRPr lang="en-US" sz="2400" dirty="0"/>
          </a:p>
          <a:p>
            <a:pPr eaLnBrk="1" hangingPunct="1">
              <a:lnSpc>
                <a:spcPct val="80000"/>
              </a:lnSpc>
              <a:defRPr/>
            </a:pPr>
            <a:r>
              <a:rPr lang="en-US" sz="2400" dirty="0"/>
              <a:t>The New York City Department of Investigation at: </a:t>
            </a:r>
            <a:r>
              <a:rPr lang="en-US" sz="2400" b="1" dirty="0"/>
              <a:t>212-825-5900 </a:t>
            </a:r>
          </a:p>
          <a:p>
            <a:pPr marL="0" indent="0" eaLnBrk="1" hangingPunct="1">
              <a:lnSpc>
                <a:spcPct val="80000"/>
              </a:lnSpc>
              <a:buNone/>
              <a:defRPr/>
            </a:pPr>
            <a:endParaRPr lang="en-US" sz="2400" b="1" dirty="0"/>
          </a:p>
          <a:p>
            <a:pPr marL="0" indent="0" eaLnBrk="1" hangingPunct="1">
              <a:lnSpc>
                <a:spcPct val="80000"/>
              </a:lnSpc>
              <a:buNone/>
              <a:defRPr/>
            </a:pPr>
            <a:r>
              <a:rPr lang="en-US" sz="2400" b="1" dirty="0"/>
              <a:t>Or</a:t>
            </a:r>
            <a:endParaRPr lang="en-US" sz="2400" dirty="0"/>
          </a:p>
          <a:p>
            <a:pPr marL="0" indent="0" eaLnBrk="1" hangingPunct="1">
              <a:lnSpc>
                <a:spcPct val="80000"/>
              </a:lnSpc>
              <a:buNone/>
              <a:defRPr/>
            </a:pPr>
            <a:endParaRPr lang="en-US" sz="2400" b="1" dirty="0"/>
          </a:p>
          <a:p>
            <a:pPr eaLnBrk="1" hangingPunct="1">
              <a:lnSpc>
                <a:spcPct val="80000"/>
              </a:lnSpc>
              <a:defRPr/>
            </a:pPr>
            <a:r>
              <a:rPr lang="en-US" sz="2400" dirty="0"/>
              <a:t>HPD’s Program Integrity and Compliance Unit at: </a:t>
            </a:r>
            <a:r>
              <a:rPr lang="en-US" sz="2400" b="1" dirty="0"/>
              <a:t>917-286-4300, </a:t>
            </a:r>
            <a:r>
              <a:rPr lang="en-US" sz="2400" dirty="0"/>
              <a:t>extension </a:t>
            </a:r>
            <a:r>
              <a:rPr lang="en-US" sz="2400" b="1" dirty="0"/>
              <a:t>8032</a:t>
            </a:r>
          </a:p>
          <a:p>
            <a:pPr eaLnBrk="1" hangingPunct="1">
              <a:lnSpc>
                <a:spcPct val="80000"/>
              </a:lnSpc>
              <a:buFont typeface="Wingdings" panose="05000000000000000000" pitchFamily="2" charset="2"/>
              <a:buNone/>
              <a:defRPr/>
            </a:pPr>
            <a:endParaRPr lang="en-US" sz="2400" b="1" dirty="0"/>
          </a:p>
          <a:p>
            <a:pPr eaLnBrk="1" hangingPunct="1">
              <a:lnSpc>
                <a:spcPct val="80000"/>
              </a:lnSpc>
              <a:buFont typeface="Wingdings" panose="05000000000000000000" pitchFamily="2" charset="2"/>
              <a:buNone/>
              <a:defRPr/>
            </a:pPr>
            <a:r>
              <a:rPr lang="en-US" sz="2400" b="1" dirty="0"/>
              <a:t>Or </a:t>
            </a:r>
            <a:endParaRPr lang="en-US" sz="2400" dirty="0"/>
          </a:p>
          <a:p>
            <a:pPr eaLnBrk="1" hangingPunct="1">
              <a:lnSpc>
                <a:spcPct val="80000"/>
              </a:lnSpc>
              <a:defRPr/>
            </a:pPr>
            <a:r>
              <a:rPr lang="en-US" sz="2400" dirty="0"/>
              <a:t>Call </a:t>
            </a:r>
            <a:r>
              <a:rPr lang="en-US" sz="2400" b="1" dirty="0"/>
              <a:t>311</a:t>
            </a:r>
          </a:p>
        </p:txBody>
      </p:sp>
      <p:pic>
        <p:nvPicPr>
          <p:cNvPr id="2" name="Slide 12.m4a" descr="Slide 12.m4a">
            <a:hlinkClick r:id="" action="ppaction://media"/>
            <a:extLst>
              <a:ext uri="{FF2B5EF4-FFF2-40B4-BE49-F238E27FC236}">
                <a16:creationId xmlns:a16="http://schemas.microsoft.com/office/drawing/2014/main" id="{D9E237E7-A395-DD42-B8CC-C966CDBEC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37719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600"/>
    </mc:Choice>
    <mc:Fallback xmlns="">
      <p:transition advTm="2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6FFAFC9-8CD6-4A12-A25E-627FF5A701E6}" type="slidenum">
              <a:rPr lang="en-US"/>
              <a:pPr>
                <a:defRPr/>
              </a:pPr>
              <a:t>13</a:t>
            </a:fld>
            <a:endParaRPr lang="en-US"/>
          </a:p>
        </p:txBody>
      </p:sp>
      <p:sp>
        <p:nvSpPr>
          <p:cNvPr id="465923" name="Rectangle 3"/>
          <p:cNvSpPr>
            <a:spLocks noGrp="1" noChangeArrowheads="1"/>
          </p:cNvSpPr>
          <p:nvPr>
            <p:ph type="body" idx="1"/>
          </p:nvPr>
        </p:nvSpPr>
        <p:spPr>
          <a:xfrm>
            <a:off x="457200" y="1903412"/>
            <a:ext cx="8229600" cy="4114800"/>
          </a:xfrm>
        </p:spPr>
        <p:txBody>
          <a:bodyPr/>
          <a:lstStyle/>
          <a:p>
            <a:pPr eaLnBrk="1" hangingPunct="1">
              <a:defRPr/>
            </a:pPr>
            <a:r>
              <a:rPr lang="en-US" dirty="0"/>
              <a:t>Please carefully read and then sign</a:t>
            </a:r>
            <a:r>
              <a:rPr lang="en-US" dirty="0">
                <a:effectLst>
                  <a:outerShdw blurRad="38100" dist="38100" dir="2700000" algn="tl">
                    <a:srgbClr val="000000">
                      <a:alpha val="43137"/>
                    </a:srgbClr>
                  </a:outerShdw>
                </a:effectLst>
              </a:rPr>
              <a:t> the two documents in your briefing package entitled “Things You Should Know.”</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a:p>
            <a:pPr lvl="1" eaLnBrk="1" hangingPunct="1">
              <a:defRPr/>
            </a:pPr>
            <a:r>
              <a:rPr lang="en-US" dirty="0">
                <a:effectLst>
                  <a:outerShdw blurRad="38100" dist="38100" dir="2700000" algn="tl">
                    <a:srgbClr val="000000">
                      <a:alpha val="43137"/>
                    </a:srgbClr>
                  </a:outerShdw>
                </a:effectLst>
              </a:rPr>
              <a:t>This will be included in your NYC 15/15 application when it is submitted to HPD. </a:t>
            </a:r>
          </a:p>
          <a:p>
            <a:pPr eaLnBrk="1" hangingPunct="1">
              <a:buFont typeface="Wingdings" pitchFamily="2" charset="2"/>
              <a:buNone/>
              <a:defRPr/>
            </a:pPr>
            <a:endParaRPr lang="en-US" dirty="0"/>
          </a:p>
        </p:txBody>
      </p:sp>
      <p:sp>
        <p:nvSpPr>
          <p:cNvPr id="465924" name="Rectangle 4"/>
          <p:cNvSpPr>
            <a:spLocks noGrp="1" noChangeArrowheads="1"/>
          </p:cNvSpPr>
          <p:nvPr>
            <p:ph type="title"/>
          </p:nvPr>
        </p:nvSpPr>
        <p:spPr>
          <a:xfrm>
            <a:off x="489045" y="304800"/>
            <a:ext cx="8229600" cy="1371600"/>
          </a:xfrm>
        </p:spPr>
        <p:txBody>
          <a:bodyPr/>
          <a:lstStyle/>
          <a:p>
            <a:pPr eaLnBrk="1" hangingPunct="1">
              <a:defRPr/>
            </a:pPr>
            <a:r>
              <a:rPr lang="en-US" sz="4000" b="1" dirty="0"/>
              <a:t>Program Integrity (Chapter 2)</a:t>
            </a:r>
          </a:p>
        </p:txBody>
      </p:sp>
      <p:pic>
        <p:nvPicPr>
          <p:cNvPr id="3" name="Slide 13.m4a" descr="Slide 13.m4a">
            <a:hlinkClick r:id="" action="ppaction://media"/>
            <a:extLst>
              <a:ext uri="{FF2B5EF4-FFF2-40B4-BE49-F238E27FC236}">
                <a16:creationId xmlns:a16="http://schemas.microsoft.com/office/drawing/2014/main" id="{A7EB0F51-8BC6-2E4B-8005-2DE0B141C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7855" y="520541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2600"/>
    </mc:Choice>
    <mc:Fallback xmlns="">
      <p:transition advTm="1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46172BF-3FC9-4DA6-A815-52A1D518CBD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A138BB4-3A48-4E5E-B8A9-C38304FF48C1}" type="slidenum">
              <a:rPr lang="en-US" altLang="en-US" smtClean="0">
                <a:latin typeface="Arial" panose="020B0604020202020204" pitchFamily="34" charset="0"/>
              </a:rPr>
              <a:pPr>
                <a:defRPr/>
              </a:pPr>
              <a:t>14</a:t>
            </a:fld>
            <a:endParaRPr lang="en-US" altLang="en-US">
              <a:latin typeface="Arial" panose="020B0604020202020204" pitchFamily="34" charset="0"/>
            </a:endParaRPr>
          </a:p>
        </p:txBody>
      </p:sp>
      <p:sp>
        <p:nvSpPr>
          <p:cNvPr id="379906" name="Rectangle 2">
            <a:extLst>
              <a:ext uri="{FF2B5EF4-FFF2-40B4-BE49-F238E27FC236}">
                <a16:creationId xmlns:a16="http://schemas.microsoft.com/office/drawing/2014/main" id="{1E0CC79A-FA75-46BB-8550-0CFAE277E79A}"/>
              </a:ext>
            </a:extLst>
          </p:cNvPr>
          <p:cNvSpPr>
            <a:spLocks noGrp="1" noChangeArrowheads="1"/>
          </p:cNvSpPr>
          <p:nvPr>
            <p:ph type="title"/>
          </p:nvPr>
        </p:nvSpPr>
        <p:spPr/>
        <p:txBody>
          <a:bodyPr/>
          <a:lstStyle/>
          <a:p>
            <a:pPr eaLnBrk="1" hangingPunct="1">
              <a:defRPr/>
            </a:pPr>
            <a:r>
              <a:rPr lang="en-US" sz="4000" u="sng" dirty="0"/>
              <a:t>Eligibility for Rental Assistance</a:t>
            </a:r>
          </a:p>
        </p:txBody>
      </p:sp>
      <p:sp>
        <p:nvSpPr>
          <p:cNvPr id="379907" name="Rectangle 3">
            <a:extLst>
              <a:ext uri="{FF2B5EF4-FFF2-40B4-BE49-F238E27FC236}">
                <a16:creationId xmlns:a16="http://schemas.microsoft.com/office/drawing/2014/main" id="{7329EACB-CDE7-42DC-AE62-1883E8A03CFD}"/>
              </a:ext>
            </a:extLst>
          </p:cNvPr>
          <p:cNvSpPr>
            <a:spLocks noGrp="1" noChangeArrowheads="1"/>
          </p:cNvSpPr>
          <p:nvPr>
            <p:ph type="body" idx="1"/>
          </p:nvPr>
        </p:nvSpPr>
        <p:spPr/>
        <p:txBody>
          <a:bodyPr/>
          <a:lstStyle/>
          <a:p>
            <a:pPr eaLnBrk="1" hangingPunct="1">
              <a:lnSpc>
                <a:spcPct val="90000"/>
              </a:lnSpc>
              <a:defRPr/>
            </a:pPr>
            <a:r>
              <a:rPr lang="en-US" sz="2500" dirty="0"/>
              <a:t>Must be a member of an NYC 15/15-eligible population as determined by</a:t>
            </a:r>
            <a:r>
              <a:rPr lang="en-US" sz="2500" dirty="0">
                <a:solidFill>
                  <a:srgbClr val="FFFF00"/>
                </a:solidFill>
              </a:rPr>
              <a:t> </a:t>
            </a:r>
            <a:r>
              <a:rPr lang="en-US" sz="2500" dirty="0"/>
              <a:t>the NYC Human Resources Administration (HRA) </a:t>
            </a:r>
          </a:p>
          <a:p>
            <a:pPr eaLnBrk="1" hangingPunct="1">
              <a:lnSpc>
                <a:spcPct val="90000"/>
              </a:lnSpc>
              <a:defRPr/>
            </a:pPr>
            <a:r>
              <a:rPr lang="en-US" sz="2500" dirty="0"/>
              <a:t>Must be eligible for a Rental Assistance Payment (RAP payment) based on your income and the contract rent for the unit </a:t>
            </a:r>
          </a:p>
          <a:p>
            <a:pPr eaLnBrk="1" hangingPunct="1">
              <a:lnSpc>
                <a:spcPct val="90000"/>
              </a:lnSpc>
              <a:defRPr/>
            </a:pPr>
            <a:r>
              <a:rPr lang="en-US" sz="2500" dirty="0"/>
              <a:t>At least one household member must be eligible for the supportive services offered at the development</a:t>
            </a:r>
          </a:p>
          <a:p>
            <a:pPr eaLnBrk="1" hangingPunct="1">
              <a:lnSpc>
                <a:spcPct val="90000"/>
              </a:lnSpc>
              <a:defRPr/>
            </a:pPr>
            <a:r>
              <a:rPr lang="en-US" sz="2500" dirty="0"/>
              <a:t>Must provide all requested information</a:t>
            </a:r>
          </a:p>
          <a:p>
            <a:pPr eaLnBrk="1" hangingPunct="1">
              <a:lnSpc>
                <a:spcPct val="90000"/>
              </a:lnSpc>
              <a:buFont typeface="Wingdings" panose="05000000000000000000" pitchFamily="2" charset="2"/>
              <a:buNone/>
              <a:defRPr/>
            </a:pPr>
            <a:endParaRPr lang="en-US" sz="2400" dirty="0"/>
          </a:p>
        </p:txBody>
      </p:sp>
      <p:pic>
        <p:nvPicPr>
          <p:cNvPr id="2" name="Slide 14.m4a" descr="Slide 14.m4a">
            <a:hlinkClick r:id="" action="ppaction://media"/>
            <a:extLst>
              <a:ext uri="{FF2B5EF4-FFF2-40B4-BE49-F238E27FC236}">
                <a16:creationId xmlns:a16="http://schemas.microsoft.com/office/drawing/2014/main" id="{809CEA4E-19B0-1543-888B-D8E33BEB53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175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7900"/>
    </mc:Choice>
    <mc:Fallback xmlns="">
      <p:transition advTm="2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65A59C3-FC86-47FE-AB10-1C5B85A4A9A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499F6F4-1412-425D-AC74-5E8CCF50325F}" type="slidenum">
              <a:rPr lang="en-US" altLang="en-US" smtClean="0">
                <a:latin typeface="Arial" panose="020B0604020202020204" pitchFamily="34" charset="0"/>
              </a:rPr>
              <a:pPr>
                <a:defRPr/>
              </a:pPr>
              <a:t>15</a:t>
            </a:fld>
            <a:endParaRPr lang="en-US" altLang="en-US">
              <a:latin typeface="Arial" panose="020B0604020202020204" pitchFamily="34" charset="0"/>
            </a:endParaRPr>
          </a:p>
        </p:txBody>
      </p:sp>
      <p:sp>
        <p:nvSpPr>
          <p:cNvPr id="470018" name="Rectangle 2">
            <a:extLst>
              <a:ext uri="{FF2B5EF4-FFF2-40B4-BE49-F238E27FC236}">
                <a16:creationId xmlns:a16="http://schemas.microsoft.com/office/drawing/2014/main" id="{0ED1C6AF-8090-4850-AFDF-87BE43ACF327}"/>
              </a:ext>
            </a:extLst>
          </p:cNvPr>
          <p:cNvSpPr>
            <a:spLocks noGrp="1" noChangeArrowheads="1"/>
          </p:cNvSpPr>
          <p:nvPr>
            <p:ph type="title"/>
          </p:nvPr>
        </p:nvSpPr>
        <p:spPr/>
        <p:txBody>
          <a:bodyPr/>
          <a:lstStyle/>
          <a:p>
            <a:pPr eaLnBrk="1" hangingPunct="1">
              <a:defRPr/>
            </a:pPr>
            <a:r>
              <a:rPr lang="en-US" sz="4000" dirty="0"/>
              <a:t>How is NYC 15/15 different from the Section 8 Housing Choice Voucher (HCV) Program?</a:t>
            </a:r>
          </a:p>
        </p:txBody>
      </p:sp>
      <p:sp>
        <p:nvSpPr>
          <p:cNvPr id="470019" name="Rectangle 3">
            <a:extLst>
              <a:ext uri="{FF2B5EF4-FFF2-40B4-BE49-F238E27FC236}">
                <a16:creationId xmlns:a16="http://schemas.microsoft.com/office/drawing/2014/main" id="{7907CBD2-396A-4547-9B7F-351FDA82D482}"/>
              </a:ext>
            </a:extLst>
          </p:cNvPr>
          <p:cNvSpPr>
            <a:spLocks noGrp="1" noChangeArrowheads="1"/>
          </p:cNvSpPr>
          <p:nvPr>
            <p:ph type="body" idx="1"/>
          </p:nvPr>
        </p:nvSpPr>
        <p:spPr>
          <a:xfrm>
            <a:off x="457200" y="2209800"/>
            <a:ext cx="8229600" cy="3886200"/>
          </a:xfrm>
        </p:spPr>
        <p:txBody>
          <a:bodyPr/>
          <a:lstStyle/>
          <a:p>
            <a:pPr eaLnBrk="1" hangingPunct="1">
              <a:defRPr/>
            </a:pPr>
            <a:r>
              <a:rPr lang="en-US" sz="2600" dirty="0"/>
              <a:t>Subsidy is</a:t>
            </a:r>
            <a:r>
              <a:rPr lang="en-US" sz="2600" b="1" dirty="0">
                <a:solidFill>
                  <a:schemeClr val="hlink"/>
                </a:solidFill>
              </a:rPr>
              <a:t> “attached” to the unit</a:t>
            </a:r>
            <a:r>
              <a:rPr lang="en-US" sz="2600" dirty="0"/>
              <a:t>. You cannot move out of your unit with continued NYC 15/15 assistance unless you move into another contract unit.</a:t>
            </a:r>
            <a:r>
              <a:rPr lang="en-US" sz="2600" b="1" dirty="0">
                <a:solidFill>
                  <a:schemeClr val="hlink"/>
                </a:solidFill>
              </a:rPr>
              <a:t> </a:t>
            </a:r>
          </a:p>
          <a:p>
            <a:pPr marL="0" indent="0" eaLnBrk="1" hangingPunct="1">
              <a:buFont typeface="Wingdings" panose="05000000000000000000" pitchFamily="2" charset="2"/>
              <a:buNone/>
              <a:defRPr/>
            </a:pPr>
            <a:endParaRPr lang="en-US" sz="2600" b="1" dirty="0">
              <a:solidFill>
                <a:schemeClr val="hlink"/>
              </a:solidFill>
            </a:endParaRPr>
          </a:p>
          <a:p>
            <a:pPr eaLnBrk="1" hangingPunct="1">
              <a:defRPr/>
            </a:pPr>
            <a:r>
              <a:rPr lang="en-US" sz="2600" dirty="0"/>
              <a:t>Must be eligible for </a:t>
            </a:r>
            <a:r>
              <a:rPr lang="en-US" sz="2600" b="1" dirty="0">
                <a:solidFill>
                  <a:schemeClr val="hlink"/>
                </a:solidFill>
              </a:rPr>
              <a:t>supportive services</a:t>
            </a:r>
            <a:r>
              <a:rPr lang="en-US" sz="2600" dirty="0"/>
              <a:t> offered by the development</a:t>
            </a:r>
            <a:endParaRPr lang="en-US" sz="2600" b="1" strike="sngStrike" dirty="0">
              <a:solidFill>
                <a:schemeClr val="hlink"/>
              </a:solidFill>
            </a:endParaRPr>
          </a:p>
        </p:txBody>
      </p:sp>
      <p:pic>
        <p:nvPicPr>
          <p:cNvPr id="2" name="Slide 15.m4a" descr="Slide 15.m4a">
            <a:hlinkClick r:id="" action="ppaction://media"/>
            <a:extLst>
              <a:ext uri="{FF2B5EF4-FFF2-40B4-BE49-F238E27FC236}">
                <a16:creationId xmlns:a16="http://schemas.microsoft.com/office/drawing/2014/main" id="{BC38B5C7-6C3F-C44C-A3C4-3E47572A6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9060" y="37465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2500"/>
    </mc:Choice>
    <mc:Fallback xmlns="">
      <p:transition advTm="3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CEDBBFC-78DD-4600-B66A-6C4FEEE3C1C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05CE47B-B793-42FF-8BB4-6648D2EEA697}" type="slidenum">
              <a:rPr lang="en-US" altLang="en-US" smtClean="0">
                <a:latin typeface="Arial" panose="020B0604020202020204" pitchFamily="34" charset="0"/>
              </a:rPr>
              <a:pPr>
                <a:defRPr/>
              </a:pPr>
              <a:t>16</a:t>
            </a:fld>
            <a:endParaRPr lang="en-US" altLang="en-US">
              <a:latin typeface="Arial" panose="020B0604020202020204" pitchFamily="34" charset="0"/>
            </a:endParaRPr>
          </a:p>
        </p:txBody>
      </p:sp>
      <p:sp>
        <p:nvSpPr>
          <p:cNvPr id="401410" name="Rectangle 2">
            <a:extLst>
              <a:ext uri="{FF2B5EF4-FFF2-40B4-BE49-F238E27FC236}">
                <a16:creationId xmlns:a16="http://schemas.microsoft.com/office/drawing/2014/main" id="{2D0E20A0-1E90-448F-8D38-E15242A338B5}"/>
              </a:ext>
            </a:extLst>
          </p:cNvPr>
          <p:cNvSpPr>
            <a:spLocks noGrp="1" noChangeArrowheads="1"/>
          </p:cNvSpPr>
          <p:nvPr>
            <p:ph type="title"/>
          </p:nvPr>
        </p:nvSpPr>
        <p:spPr>
          <a:xfrm>
            <a:off x="228600" y="381000"/>
            <a:ext cx="8686800" cy="1371600"/>
          </a:xfrm>
        </p:spPr>
        <p:txBody>
          <a:bodyPr/>
          <a:lstStyle/>
          <a:p>
            <a:pPr eaLnBrk="1" hangingPunct="1">
              <a:defRPr/>
            </a:pPr>
            <a:r>
              <a:rPr lang="en-US" sz="4000" u="sng" dirty="0"/>
              <a:t>How does HPD Determine NYC 15/15 Bedroom Size? </a:t>
            </a:r>
          </a:p>
        </p:txBody>
      </p:sp>
      <p:sp>
        <p:nvSpPr>
          <p:cNvPr id="401411" name="Rectangle 3">
            <a:extLst>
              <a:ext uri="{FF2B5EF4-FFF2-40B4-BE49-F238E27FC236}">
                <a16:creationId xmlns:a16="http://schemas.microsoft.com/office/drawing/2014/main" id="{628AAEB3-9713-4F7E-BB8F-70C97EB8719C}"/>
              </a:ext>
            </a:extLst>
          </p:cNvPr>
          <p:cNvSpPr>
            <a:spLocks noGrp="1" noChangeArrowheads="1"/>
          </p:cNvSpPr>
          <p:nvPr>
            <p:ph type="body" idx="1"/>
          </p:nvPr>
        </p:nvSpPr>
        <p:spPr>
          <a:xfrm>
            <a:off x="228600" y="1981200"/>
            <a:ext cx="8686800" cy="4572000"/>
          </a:xfrm>
        </p:spPr>
        <p:txBody>
          <a:bodyPr/>
          <a:lstStyle/>
          <a:p>
            <a:pPr eaLnBrk="1" hangingPunct="1">
              <a:lnSpc>
                <a:spcPct val="80000"/>
              </a:lnSpc>
              <a:defRPr/>
            </a:pPr>
            <a:r>
              <a:rPr lang="en-US" sz="2400" dirty="0"/>
              <a:t>Number of people in your family</a:t>
            </a:r>
          </a:p>
          <a:p>
            <a:pPr lvl="1" eaLnBrk="1" hangingPunct="1">
              <a:lnSpc>
                <a:spcPct val="80000"/>
              </a:lnSpc>
              <a:defRPr/>
            </a:pPr>
            <a:r>
              <a:rPr lang="en-US" sz="2200" dirty="0"/>
              <a:t>If you are pregnant at the time of your application please make sure to indicate this as this will be an additional member in your family</a:t>
            </a:r>
          </a:p>
          <a:p>
            <a:pPr lvl="1" eaLnBrk="1" hangingPunct="1">
              <a:lnSpc>
                <a:spcPct val="80000"/>
              </a:lnSpc>
              <a:defRPr/>
            </a:pPr>
            <a:r>
              <a:rPr lang="en-US" sz="2200" dirty="0"/>
              <a:t>Foster children and live in aides need to be added to the household composition and must be supported by proper documentation.</a:t>
            </a:r>
          </a:p>
          <a:p>
            <a:pPr marL="457200" lvl="1" indent="0" eaLnBrk="1" hangingPunct="1">
              <a:lnSpc>
                <a:spcPct val="80000"/>
              </a:lnSpc>
              <a:buFont typeface="Wingdings" panose="05000000000000000000" pitchFamily="2" charset="2"/>
              <a:buNone/>
              <a:defRPr/>
            </a:pPr>
            <a:endParaRPr lang="en-US" sz="2000" dirty="0"/>
          </a:p>
          <a:p>
            <a:pPr eaLnBrk="1" hangingPunct="1">
              <a:lnSpc>
                <a:spcPct val="80000"/>
              </a:lnSpc>
              <a:defRPr/>
            </a:pPr>
            <a:r>
              <a:rPr lang="en-US" sz="2400" dirty="0"/>
              <a:t>2 people per living space </a:t>
            </a:r>
          </a:p>
          <a:p>
            <a:pPr marL="0" indent="0" eaLnBrk="1" hangingPunct="1">
              <a:lnSpc>
                <a:spcPct val="80000"/>
              </a:lnSpc>
              <a:buFont typeface="Wingdings" panose="05000000000000000000" pitchFamily="2" charset="2"/>
              <a:buNone/>
              <a:defRPr/>
            </a:pPr>
            <a:r>
              <a:rPr lang="en-US" sz="2400" dirty="0"/>
              <a:t> </a:t>
            </a:r>
          </a:p>
          <a:p>
            <a:pPr eaLnBrk="1" hangingPunct="1">
              <a:lnSpc>
                <a:spcPct val="80000"/>
              </a:lnSpc>
              <a:defRPr/>
            </a:pPr>
            <a:r>
              <a:rPr lang="en-US" sz="2400" dirty="0"/>
              <a:t>Single-member households may reside in a 1-bedroom, studio or Single Room Occupancy (SRO) unit</a:t>
            </a:r>
          </a:p>
          <a:p>
            <a:pPr marL="0" indent="0" eaLnBrk="1" hangingPunct="1">
              <a:lnSpc>
                <a:spcPct val="80000"/>
              </a:lnSpc>
              <a:buFont typeface="Wingdings" panose="05000000000000000000" pitchFamily="2" charset="2"/>
              <a:buNone/>
              <a:defRPr/>
            </a:pPr>
            <a:endParaRPr lang="en-US" sz="2400" dirty="0"/>
          </a:p>
        </p:txBody>
      </p:sp>
      <p:pic>
        <p:nvPicPr>
          <p:cNvPr id="3" name="Slide 16.m4a" descr="Slide 16.m4a">
            <a:hlinkClick r:id="" action="ppaction://media"/>
            <a:extLst>
              <a:ext uri="{FF2B5EF4-FFF2-40B4-BE49-F238E27FC236}">
                <a16:creationId xmlns:a16="http://schemas.microsoft.com/office/drawing/2014/main" id="{8C95BC8E-C195-9F40-A666-2B24E8CCD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54324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7800"/>
    </mc:Choice>
    <mc:Fallback xmlns="">
      <p:transition advTm="2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93DEC7-438D-46E6-84DB-267BCC70BB4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609E808-6B64-4A4A-A2AB-8270F486E085}" type="slidenum">
              <a:rPr lang="en-US" altLang="en-US" smtClean="0">
                <a:latin typeface="Arial" panose="020B0604020202020204" pitchFamily="34" charset="0"/>
              </a:rPr>
              <a:pPr>
                <a:defRPr/>
              </a:pPr>
              <a:t>17</a:t>
            </a:fld>
            <a:endParaRPr lang="en-US" altLang="en-US">
              <a:latin typeface="Arial" panose="020B0604020202020204" pitchFamily="34" charset="0"/>
            </a:endParaRPr>
          </a:p>
        </p:txBody>
      </p:sp>
      <p:sp>
        <p:nvSpPr>
          <p:cNvPr id="269314" name="Rectangle 2">
            <a:extLst>
              <a:ext uri="{FF2B5EF4-FFF2-40B4-BE49-F238E27FC236}">
                <a16:creationId xmlns:a16="http://schemas.microsoft.com/office/drawing/2014/main" id="{0EA65B9C-5566-49E1-B007-13A4269D54BC}"/>
              </a:ext>
            </a:extLst>
          </p:cNvPr>
          <p:cNvSpPr>
            <a:spLocks noGrp="1" noChangeArrowheads="1"/>
          </p:cNvSpPr>
          <p:nvPr>
            <p:ph type="title"/>
          </p:nvPr>
        </p:nvSpPr>
        <p:spPr>
          <a:xfrm>
            <a:off x="228600" y="457200"/>
            <a:ext cx="8686800" cy="838200"/>
          </a:xfrm>
        </p:spPr>
        <p:txBody>
          <a:bodyPr/>
          <a:lstStyle/>
          <a:p>
            <a:pPr eaLnBrk="1" hangingPunct="1">
              <a:defRPr/>
            </a:pPr>
            <a:r>
              <a:rPr lang="en-US" sz="4000" dirty="0" err="1"/>
              <a:t>Overhoused</a:t>
            </a:r>
            <a:r>
              <a:rPr lang="en-US" sz="4000" dirty="0"/>
              <a:t> families</a:t>
            </a:r>
          </a:p>
        </p:txBody>
      </p:sp>
      <p:sp>
        <p:nvSpPr>
          <p:cNvPr id="269315" name="Rectangle 3">
            <a:extLst>
              <a:ext uri="{FF2B5EF4-FFF2-40B4-BE49-F238E27FC236}">
                <a16:creationId xmlns:a16="http://schemas.microsoft.com/office/drawing/2014/main" id="{D7BAB42F-F97A-4C40-B5EF-D85E97038433}"/>
              </a:ext>
            </a:extLst>
          </p:cNvPr>
          <p:cNvSpPr>
            <a:spLocks noGrp="1" noChangeArrowheads="1"/>
          </p:cNvSpPr>
          <p:nvPr>
            <p:ph type="body" idx="1"/>
          </p:nvPr>
        </p:nvSpPr>
        <p:spPr>
          <a:xfrm>
            <a:off x="228600" y="1981200"/>
            <a:ext cx="8686800" cy="3581400"/>
          </a:xfrm>
        </p:spPr>
        <p:txBody>
          <a:bodyPr/>
          <a:lstStyle/>
          <a:p>
            <a:pPr eaLnBrk="1" hangingPunct="1">
              <a:buFont typeface="Wingdings" panose="05000000000000000000" pitchFamily="2" charset="2"/>
              <a:buNone/>
              <a:defRPr/>
            </a:pPr>
            <a:r>
              <a:rPr lang="en-US" b="1" dirty="0" err="1">
                <a:solidFill>
                  <a:schemeClr val="hlink"/>
                </a:solidFill>
              </a:rPr>
              <a:t>Overhoused</a:t>
            </a:r>
            <a:r>
              <a:rPr lang="en-US" b="1" dirty="0">
                <a:solidFill>
                  <a:schemeClr val="hlink"/>
                </a:solidFill>
              </a:rPr>
              <a:t> family</a:t>
            </a:r>
            <a:r>
              <a:rPr lang="en-US" dirty="0"/>
              <a:t> = family residing in a</a:t>
            </a:r>
          </a:p>
          <a:p>
            <a:pPr eaLnBrk="1" hangingPunct="1">
              <a:buFont typeface="Wingdings" panose="05000000000000000000" pitchFamily="2" charset="2"/>
              <a:buNone/>
              <a:defRPr/>
            </a:pPr>
            <a:r>
              <a:rPr lang="en-US" dirty="0"/>
              <a:t>unit that has more bedrooms than the </a:t>
            </a:r>
          </a:p>
          <a:p>
            <a:pPr marL="0" eaLnBrk="1" hangingPunct="1">
              <a:buFont typeface="Wingdings" panose="05000000000000000000" pitchFamily="2" charset="2"/>
              <a:buNone/>
              <a:defRPr/>
            </a:pPr>
            <a:r>
              <a:rPr lang="en-US" dirty="0"/>
              <a:t>appropriate number based on your NYC 15/15 bedroom size (2 household members per bedroom), for example two people living in a 2-bedroom apartment</a:t>
            </a:r>
          </a:p>
        </p:txBody>
      </p:sp>
      <p:pic>
        <p:nvPicPr>
          <p:cNvPr id="2" name="Slide 17.m4a" descr="Slide 17.m4a">
            <a:hlinkClick r:id="" action="ppaction://media"/>
            <a:extLst>
              <a:ext uri="{FF2B5EF4-FFF2-40B4-BE49-F238E27FC236}">
                <a16:creationId xmlns:a16="http://schemas.microsoft.com/office/drawing/2014/main" id="{8E064E44-E53C-D441-A8AA-E9ECBE0433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4572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200"/>
    </mc:Choice>
    <mc:Fallback xmlns="">
      <p:transition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B394322-A1A5-4B8D-B3DD-CFAB2563666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96C188C-1FAC-4168-8E0F-F5ABC872A1C1}" type="slidenum">
              <a:rPr lang="en-US" altLang="en-US" smtClean="0">
                <a:latin typeface="Arial" panose="020B0604020202020204" pitchFamily="34" charset="0"/>
              </a:rPr>
              <a:pPr>
                <a:defRPr/>
              </a:pPr>
              <a:t>18</a:t>
            </a:fld>
            <a:endParaRPr lang="en-US" altLang="en-US">
              <a:latin typeface="Arial" panose="020B0604020202020204" pitchFamily="34" charset="0"/>
            </a:endParaRPr>
          </a:p>
        </p:txBody>
      </p:sp>
      <p:sp>
        <p:nvSpPr>
          <p:cNvPr id="274435" name="Rectangle 3">
            <a:extLst>
              <a:ext uri="{FF2B5EF4-FFF2-40B4-BE49-F238E27FC236}">
                <a16:creationId xmlns:a16="http://schemas.microsoft.com/office/drawing/2014/main" id="{46BD58B4-8D3F-44C0-BC80-1DCAA8528C92}"/>
              </a:ext>
            </a:extLst>
          </p:cNvPr>
          <p:cNvSpPr>
            <a:spLocks noGrp="1" noChangeArrowheads="1"/>
          </p:cNvSpPr>
          <p:nvPr>
            <p:ph type="body" idx="1"/>
          </p:nvPr>
        </p:nvSpPr>
        <p:spPr>
          <a:xfrm>
            <a:off x="228600" y="457200"/>
            <a:ext cx="8686800" cy="6096000"/>
          </a:xfrm>
        </p:spPr>
        <p:txBody>
          <a:bodyPr/>
          <a:lstStyle/>
          <a:p>
            <a:pPr marL="0" eaLnBrk="1" hangingPunct="1">
              <a:buFont typeface="Wingdings" panose="05000000000000000000" pitchFamily="2" charset="2"/>
              <a:buNone/>
              <a:defRPr/>
            </a:pPr>
            <a:endParaRPr lang="en-US" dirty="0"/>
          </a:p>
          <a:p>
            <a:pPr marL="0" eaLnBrk="1" hangingPunct="1">
              <a:buFont typeface="Wingdings" panose="05000000000000000000" pitchFamily="2" charset="2"/>
              <a:buNone/>
              <a:defRPr/>
            </a:pPr>
            <a:endParaRPr lang="en-US" dirty="0"/>
          </a:p>
          <a:p>
            <a:pPr marL="0" eaLnBrk="1" hangingPunct="1">
              <a:buFont typeface="Wingdings" panose="05000000000000000000" pitchFamily="2" charset="2"/>
              <a:buNone/>
              <a:defRPr/>
            </a:pPr>
            <a:r>
              <a:rPr lang="en-US" dirty="0"/>
              <a:t>If you are </a:t>
            </a:r>
            <a:r>
              <a:rPr lang="en-US" dirty="0" err="1"/>
              <a:t>overhoused</a:t>
            </a:r>
            <a:r>
              <a:rPr lang="en-US" dirty="0"/>
              <a:t>, and an appropriately-sized NYC 15/15 unit is available at the development, you </a:t>
            </a:r>
            <a:r>
              <a:rPr lang="en-US" b="1" u="sng" dirty="0">
                <a:solidFill>
                  <a:schemeClr val="hlink"/>
                </a:solidFill>
              </a:rPr>
              <a:t>must</a:t>
            </a:r>
            <a:r>
              <a:rPr lang="en-US" b="1" dirty="0">
                <a:solidFill>
                  <a:schemeClr val="hlink"/>
                </a:solidFill>
              </a:rPr>
              <a:t> move to that unit when it is offered</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u="sng" dirty="0"/>
          </a:p>
        </p:txBody>
      </p:sp>
      <p:pic>
        <p:nvPicPr>
          <p:cNvPr id="2" name="Slide 18.m4a" descr="Slide 18.m4a">
            <a:hlinkClick r:id="" action="ppaction://media"/>
            <a:extLst>
              <a:ext uri="{FF2B5EF4-FFF2-40B4-BE49-F238E27FC236}">
                <a16:creationId xmlns:a16="http://schemas.microsoft.com/office/drawing/2014/main" id="{51B661B9-DEA7-D54B-A7E3-FA5AE7FDD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302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B868AC3-064E-488A-A5D6-0CD8441805E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D7B1B64-6F1E-4B6E-A73C-46377E51CCA6}" type="slidenum">
              <a:rPr lang="en-US" altLang="en-US" smtClean="0">
                <a:latin typeface="Arial" panose="020B0604020202020204" pitchFamily="34" charset="0"/>
              </a:rPr>
              <a:pPr>
                <a:defRPr/>
              </a:pPr>
              <a:t>19</a:t>
            </a:fld>
            <a:endParaRPr lang="en-US" altLang="en-US">
              <a:latin typeface="Arial" panose="020B0604020202020204" pitchFamily="34" charset="0"/>
            </a:endParaRPr>
          </a:p>
        </p:txBody>
      </p:sp>
      <p:sp>
        <p:nvSpPr>
          <p:cNvPr id="272387" name="Rectangle 3">
            <a:extLst>
              <a:ext uri="{FF2B5EF4-FFF2-40B4-BE49-F238E27FC236}">
                <a16:creationId xmlns:a16="http://schemas.microsoft.com/office/drawing/2014/main" id="{06A32885-9C7A-4782-9596-EF42BF261121}"/>
              </a:ext>
            </a:extLst>
          </p:cNvPr>
          <p:cNvSpPr>
            <a:spLocks noGrp="1" noChangeArrowheads="1"/>
          </p:cNvSpPr>
          <p:nvPr>
            <p:ph type="body" idx="1"/>
          </p:nvPr>
        </p:nvSpPr>
        <p:spPr>
          <a:xfrm>
            <a:off x="457200" y="685800"/>
            <a:ext cx="8382000" cy="5638800"/>
          </a:xfrm>
        </p:spPr>
        <p:txBody>
          <a:bodyPr/>
          <a:lstStyle/>
          <a:p>
            <a:pPr marL="1185863" lvl="2" indent="-266700" eaLnBrk="1" hangingPunct="1">
              <a:lnSpc>
                <a:spcPct val="90000"/>
              </a:lnSpc>
              <a:buFont typeface="Wingdings" panose="05000000000000000000" pitchFamily="2" charset="2"/>
              <a:buNone/>
              <a:defRPr/>
            </a:pPr>
            <a:endParaRPr lang="en-US" sz="1800" u="sng" dirty="0"/>
          </a:p>
          <a:p>
            <a:pPr marL="0" indent="0" eaLnBrk="1" hangingPunct="1">
              <a:lnSpc>
                <a:spcPct val="90000"/>
              </a:lnSpc>
              <a:buFontTx/>
              <a:buNone/>
              <a:defRPr/>
            </a:pPr>
            <a:r>
              <a:rPr lang="en-US" sz="2800" dirty="0"/>
              <a:t>You may request an </a:t>
            </a:r>
            <a:r>
              <a:rPr lang="en-US" sz="2800" b="1" dirty="0">
                <a:solidFill>
                  <a:schemeClr val="hlink"/>
                </a:solidFill>
              </a:rPr>
              <a:t>exception</a:t>
            </a:r>
            <a:r>
              <a:rPr lang="en-US" sz="2800" dirty="0"/>
              <a:t> if you need a larger apartment as a reasonable accommodation for a household member with a disability.  </a:t>
            </a:r>
          </a:p>
          <a:p>
            <a:pPr marL="0" indent="0" eaLnBrk="1" hangingPunct="1">
              <a:lnSpc>
                <a:spcPct val="90000"/>
              </a:lnSpc>
              <a:buFontTx/>
              <a:buNone/>
              <a:defRPr/>
            </a:pPr>
            <a:endParaRPr lang="en-US" sz="2800" dirty="0"/>
          </a:p>
          <a:p>
            <a:pPr marL="0" indent="0" eaLnBrk="1" hangingPunct="1">
              <a:lnSpc>
                <a:spcPct val="90000"/>
              </a:lnSpc>
              <a:buFontTx/>
              <a:buNone/>
              <a:defRPr/>
            </a:pPr>
            <a:r>
              <a:rPr lang="en-US" sz="2800" dirty="0"/>
              <a:t>You will need to provide medical </a:t>
            </a:r>
          </a:p>
          <a:p>
            <a:pPr marL="0" indent="0" eaLnBrk="1" hangingPunct="1">
              <a:lnSpc>
                <a:spcPct val="90000"/>
              </a:lnSpc>
              <a:buFontTx/>
              <a:buNone/>
              <a:defRPr/>
            </a:pPr>
            <a:r>
              <a:rPr lang="en-US" sz="2800" dirty="0"/>
              <a:t>documentation that justifies the exception.  </a:t>
            </a:r>
          </a:p>
          <a:p>
            <a:pPr marL="0" indent="0" eaLnBrk="1" hangingPunct="1">
              <a:lnSpc>
                <a:spcPct val="90000"/>
              </a:lnSpc>
              <a:buFontTx/>
              <a:buNone/>
              <a:defRPr/>
            </a:pPr>
            <a:endParaRPr lang="en-US" sz="2800" dirty="0"/>
          </a:p>
          <a:p>
            <a:pPr marL="0" indent="0" eaLnBrk="1" hangingPunct="1">
              <a:lnSpc>
                <a:spcPct val="90000"/>
              </a:lnSpc>
              <a:buFontTx/>
              <a:buNone/>
              <a:defRPr/>
            </a:pPr>
            <a:r>
              <a:rPr lang="en-US" sz="2800" dirty="0"/>
              <a:t>HPD will notify you in writing regarding whether your request was approved or denied.</a:t>
            </a:r>
          </a:p>
        </p:txBody>
      </p:sp>
      <p:sp>
        <p:nvSpPr>
          <p:cNvPr id="272388" name="Rectangle 4">
            <a:extLst>
              <a:ext uri="{FF2B5EF4-FFF2-40B4-BE49-F238E27FC236}">
                <a16:creationId xmlns:a16="http://schemas.microsoft.com/office/drawing/2014/main" id="{90789438-2132-4534-B12D-ACD7B44B6475}"/>
              </a:ext>
            </a:extLst>
          </p:cNvPr>
          <p:cNvSpPr>
            <a:spLocks noGrp="1" noChangeArrowheads="1"/>
          </p:cNvSpPr>
          <p:nvPr>
            <p:ph type="title"/>
          </p:nvPr>
        </p:nvSpPr>
        <p:spPr/>
        <p:txBody>
          <a:bodyPr/>
          <a:lstStyle/>
          <a:p>
            <a:pPr eaLnBrk="1" hangingPunct="1">
              <a:defRPr/>
            </a:pPr>
            <a:r>
              <a:rPr lang="en-US"/>
              <a:t> </a:t>
            </a:r>
          </a:p>
        </p:txBody>
      </p:sp>
      <p:pic>
        <p:nvPicPr>
          <p:cNvPr id="2" name="Slide 19.m4a" descr="Slide 19.m4a">
            <a:hlinkClick r:id="" action="ppaction://media"/>
            <a:extLst>
              <a:ext uri="{FF2B5EF4-FFF2-40B4-BE49-F238E27FC236}">
                <a16:creationId xmlns:a16="http://schemas.microsoft.com/office/drawing/2014/main" id="{40649D46-2922-954A-A006-6AEE41A54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114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6300"/>
    </mc:Choice>
    <mc:Fallback xmlns="">
      <p:transition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4D4CD33-03B9-4FB8-BD83-F62043407D0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46ADE3C-F626-4FEB-BFD6-092E670C36D9}" type="slidenum">
              <a:rPr lang="en-US" altLang="en-US" smtClean="0">
                <a:latin typeface="Arial" panose="020B0604020202020204" pitchFamily="34" charset="0"/>
              </a:rPr>
              <a:pPr>
                <a:defRPr/>
              </a:pPr>
              <a:t>2</a:t>
            </a:fld>
            <a:endParaRPr lang="en-US" altLang="en-US">
              <a:latin typeface="Arial" panose="020B0604020202020204" pitchFamily="34" charset="0"/>
            </a:endParaRPr>
          </a:p>
        </p:txBody>
      </p:sp>
      <p:sp>
        <p:nvSpPr>
          <p:cNvPr id="151554" name="Rectangle 2">
            <a:extLst>
              <a:ext uri="{FF2B5EF4-FFF2-40B4-BE49-F238E27FC236}">
                <a16:creationId xmlns:a16="http://schemas.microsoft.com/office/drawing/2014/main" id="{74D216B1-28AB-41F9-8F81-049B49E21AA1}"/>
              </a:ext>
            </a:extLst>
          </p:cNvPr>
          <p:cNvSpPr>
            <a:spLocks noGrp="1" noChangeArrowheads="1"/>
          </p:cNvSpPr>
          <p:nvPr>
            <p:ph type="title"/>
          </p:nvPr>
        </p:nvSpPr>
        <p:spPr/>
        <p:txBody>
          <a:bodyPr/>
          <a:lstStyle/>
          <a:p>
            <a:pPr eaLnBrk="1" hangingPunct="1">
              <a:defRPr/>
            </a:pPr>
            <a:r>
              <a:rPr lang="en-US" u="sng"/>
              <a:t>Today’s Briefing</a:t>
            </a:r>
          </a:p>
        </p:txBody>
      </p:sp>
      <p:sp>
        <p:nvSpPr>
          <p:cNvPr id="151555" name="Rectangle 3">
            <a:extLst>
              <a:ext uri="{FF2B5EF4-FFF2-40B4-BE49-F238E27FC236}">
                <a16:creationId xmlns:a16="http://schemas.microsoft.com/office/drawing/2014/main" id="{1662739B-0586-44FD-B7D8-D7B3A3E2EADB}"/>
              </a:ext>
            </a:extLst>
          </p:cNvPr>
          <p:cNvSpPr>
            <a:spLocks noGrp="1" noChangeArrowheads="1"/>
          </p:cNvSpPr>
          <p:nvPr>
            <p:ph type="body" idx="1"/>
          </p:nvPr>
        </p:nvSpPr>
        <p:spPr>
          <a:xfrm>
            <a:off x="457200" y="1752600"/>
            <a:ext cx="8229600" cy="4724400"/>
          </a:xfrm>
        </p:spPr>
        <p:txBody>
          <a:bodyPr/>
          <a:lstStyle/>
          <a:p>
            <a:pPr eaLnBrk="1" hangingPunct="1">
              <a:defRPr/>
            </a:pPr>
            <a:r>
              <a:rPr lang="en-US" dirty="0"/>
              <a:t>Overview of the NYC 15/15 program, your family obligations, and the owner’s obligations </a:t>
            </a:r>
          </a:p>
          <a:p>
            <a:pPr eaLnBrk="1" hangingPunct="1">
              <a:buFont typeface="Wingdings" panose="05000000000000000000" pitchFamily="2" charset="2"/>
              <a:buNone/>
              <a:defRPr/>
            </a:pPr>
            <a:endParaRPr lang="en-US" dirty="0"/>
          </a:p>
          <a:p>
            <a:pPr eaLnBrk="1" hangingPunct="1">
              <a:defRPr/>
            </a:pPr>
            <a:r>
              <a:rPr lang="en-US" dirty="0"/>
              <a:t>What you need to do to start receiving NYC 15/15 assistance</a:t>
            </a:r>
          </a:p>
          <a:p>
            <a:pPr eaLnBrk="1" hangingPunct="1">
              <a:defRPr/>
            </a:pPr>
            <a:endParaRPr lang="en-US" dirty="0"/>
          </a:p>
        </p:txBody>
      </p:sp>
      <p:pic>
        <p:nvPicPr>
          <p:cNvPr id="2" name="Slide 2.m4a" descr="Slide 2.m4a">
            <a:hlinkClick r:id="" action="ppaction://media"/>
            <a:extLst>
              <a:ext uri="{FF2B5EF4-FFF2-40B4-BE49-F238E27FC236}">
                <a16:creationId xmlns:a16="http://schemas.microsoft.com/office/drawing/2014/main" id="{0D9C0CA3-BC82-224D-AB24-01673FCCA0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4782" y="4419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6400"/>
    </mc:Choice>
    <mc:Fallback xmlns="">
      <p:transition advTm="1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39BB8-A08C-4549-98C4-C993E383C933}"/>
              </a:ext>
            </a:extLst>
          </p:cNvPr>
          <p:cNvSpPr>
            <a:spLocks noGrp="1"/>
          </p:cNvSpPr>
          <p:nvPr>
            <p:ph idx="1"/>
          </p:nvPr>
        </p:nvSpPr>
        <p:spPr>
          <a:xfrm>
            <a:off x="304800" y="152399"/>
            <a:ext cx="8610600" cy="6569075"/>
          </a:xfrm>
        </p:spPr>
        <p:txBody>
          <a:bodyPr/>
          <a:lstStyle/>
          <a:p>
            <a:pPr marL="0" indent="0">
              <a:buFont typeface="Wingdings" panose="05000000000000000000" pitchFamily="2" charset="2"/>
              <a:buNone/>
              <a:defRPr/>
            </a:pPr>
            <a:r>
              <a:rPr lang="en-US" sz="2700" b="1" dirty="0">
                <a:solidFill>
                  <a:schemeClr val="hlink"/>
                </a:solidFill>
              </a:rPr>
              <a:t>An </a:t>
            </a:r>
            <a:r>
              <a:rPr lang="en-US" sz="2700" b="1" dirty="0" err="1">
                <a:solidFill>
                  <a:schemeClr val="hlink"/>
                </a:solidFill>
              </a:rPr>
              <a:t>overhoused</a:t>
            </a:r>
            <a:r>
              <a:rPr lang="en-US" sz="2700" b="1" dirty="0">
                <a:solidFill>
                  <a:schemeClr val="hlink"/>
                </a:solidFill>
              </a:rPr>
              <a:t> family with NYC 15/15 subsidy has three options:</a:t>
            </a:r>
          </a:p>
          <a:p>
            <a:pPr marL="0" indent="0">
              <a:buFont typeface="Wingdings" panose="05000000000000000000" pitchFamily="2" charset="2"/>
              <a:buNone/>
              <a:defRPr/>
            </a:pPr>
            <a:endParaRPr lang="en-US" sz="2700" dirty="0"/>
          </a:p>
          <a:p>
            <a:pPr marL="0" indent="0">
              <a:buFont typeface="Wingdings" panose="05000000000000000000" pitchFamily="2" charset="2"/>
              <a:buNone/>
              <a:defRPr/>
            </a:pPr>
            <a:r>
              <a:rPr lang="en-US" sz="2700" b="1" dirty="0">
                <a:solidFill>
                  <a:schemeClr val="hlink"/>
                </a:solidFill>
              </a:rPr>
              <a:t>1.</a:t>
            </a:r>
            <a:r>
              <a:rPr lang="en-US" sz="2700" dirty="0"/>
              <a:t> If an appropriately-sized NYC 15/15 unit is available and offered to you, </a:t>
            </a:r>
            <a:r>
              <a:rPr lang="en-US" sz="2700" b="1" dirty="0">
                <a:solidFill>
                  <a:schemeClr val="hlink"/>
                </a:solidFill>
              </a:rPr>
              <a:t>you must move to that unit</a:t>
            </a:r>
            <a:r>
              <a:rPr lang="en-US" sz="2700" dirty="0"/>
              <a:t>. </a:t>
            </a:r>
          </a:p>
          <a:p>
            <a:pPr marL="457200" lvl="1" indent="0">
              <a:buFont typeface="Wingdings" panose="05000000000000000000" pitchFamily="2" charset="2"/>
              <a:buNone/>
              <a:defRPr/>
            </a:pPr>
            <a:endParaRPr lang="en-US" sz="2700" dirty="0"/>
          </a:p>
          <a:p>
            <a:pPr marL="0" indent="0">
              <a:buFont typeface="Wingdings" panose="05000000000000000000" pitchFamily="2" charset="2"/>
              <a:buNone/>
              <a:defRPr/>
            </a:pPr>
            <a:r>
              <a:rPr lang="en-US" sz="2700" b="1" dirty="0">
                <a:solidFill>
                  <a:schemeClr val="hlink"/>
                </a:solidFill>
              </a:rPr>
              <a:t>2. </a:t>
            </a:r>
            <a:r>
              <a:rPr lang="en-US" sz="2700" dirty="0"/>
              <a:t>If an appropriately-sized NYC 15/15 unit is not available, you may remain </a:t>
            </a:r>
            <a:r>
              <a:rPr lang="en-US" sz="2700" b="1" dirty="0">
                <a:solidFill>
                  <a:schemeClr val="hlink"/>
                </a:solidFill>
              </a:rPr>
              <a:t>in your current apartment</a:t>
            </a:r>
            <a:r>
              <a:rPr lang="en-US" sz="2700" dirty="0"/>
              <a:t> until one is offered to you.</a:t>
            </a:r>
          </a:p>
          <a:p>
            <a:pPr marL="0" indent="0">
              <a:buFont typeface="Wingdings" panose="05000000000000000000" pitchFamily="2" charset="2"/>
              <a:buNone/>
              <a:defRPr/>
            </a:pPr>
            <a:endParaRPr lang="en-US" sz="2700" dirty="0"/>
          </a:p>
          <a:p>
            <a:pPr eaLnBrk="1" hangingPunct="1">
              <a:buNone/>
              <a:defRPr/>
            </a:pPr>
            <a:r>
              <a:rPr lang="en-US" sz="2700" b="1" dirty="0">
                <a:solidFill>
                  <a:schemeClr val="hlink"/>
                </a:solidFill>
              </a:rPr>
              <a:t>3.</a:t>
            </a:r>
            <a:r>
              <a:rPr lang="en-US" sz="2700" dirty="0"/>
              <a:t> You may </a:t>
            </a:r>
            <a:r>
              <a:rPr lang="en-US" sz="2700" b="1" dirty="0">
                <a:solidFill>
                  <a:schemeClr val="hlink"/>
                </a:solidFill>
              </a:rPr>
              <a:t>move outside the</a:t>
            </a:r>
          </a:p>
          <a:p>
            <a:pPr eaLnBrk="1" hangingPunct="1">
              <a:buNone/>
              <a:defRPr/>
            </a:pPr>
            <a:r>
              <a:rPr lang="en-US" sz="2700" b="1" dirty="0">
                <a:solidFill>
                  <a:schemeClr val="hlink"/>
                </a:solidFill>
              </a:rPr>
              <a:t>development</a:t>
            </a:r>
            <a:r>
              <a:rPr lang="en-US" sz="2700" dirty="0"/>
              <a:t> or into a unit not under the </a:t>
            </a:r>
          </a:p>
          <a:p>
            <a:pPr eaLnBrk="1" hangingPunct="1">
              <a:buNone/>
              <a:defRPr/>
            </a:pPr>
            <a:r>
              <a:rPr lang="en-US" sz="2700" dirty="0"/>
              <a:t>NYC 15/15 contract. </a:t>
            </a:r>
            <a:r>
              <a:rPr lang="en-US" sz="2700" b="1" dirty="0"/>
              <a:t>You will lose your </a:t>
            </a:r>
          </a:p>
          <a:p>
            <a:pPr eaLnBrk="1" hangingPunct="1">
              <a:buNone/>
              <a:defRPr/>
            </a:pPr>
            <a:r>
              <a:rPr lang="en-US" sz="2700" b="1" dirty="0"/>
              <a:t>NYC 15/15 assistance.</a:t>
            </a:r>
          </a:p>
          <a:p>
            <a:pPr marL="0" indent="0">
              <a:buFont typeface="Wingdings" panose="05000000000000000000" pitchFamily="2" charset="2"/>
              <a:buNone/>
              <a:defRPr/>
            </a:pPr>
            <a:endParaRPr lang="en-US" sz="2800" dirty="0"/>
          </a:p>
        </p:txBody>
      </p:sp>
      <p:sp>
        <p:nvSpPr>
          <p:cNvPr id="4" name="Slide Number Placeholder 3">
            <a:extLst>
              <a:ext uri="{FF2B5EF4-FFF2-40B4-BE49-F238E27FC236}">
                <a16:creationId xmlns:a16="http://schemas.microsoft.com/office/drawing/2014/main" id="{119D3F0A-F65E-45BB-94F3-48E93481070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9BD874A-1DAB-48E3-875E-99F205C8DD2D}" type="slidenum">
              <a:rPr lang="en-US" altLang="en-US" smtClean="0">
                <a:latin typeface="Arial" panose="020B0604020202020204" pitchFamily="34" charset="0"/>
              </a:rPr>
              <a:pPr>
                <a:defRPr/>
              </a:pPr>
              <a:t>20</a:t>
            </a:fld>
            <a:endParaRPr lang="en-US" altLang="en-US">
              <a:latin typeface="Arial" panose="020B0604020202020204" pitchFamily="34" charset="0"/>
            </a:endParaRPr>
          </a:p>
        </p:txBody>
      </p:sp>
      <p:pic>
        <p:nvPicPr>
          <p:cNvPr id="5" name="Slide 20.m4a" descr="Slide 20.m4a">
            <a:hlinkClick r:id="" action="ppaction://media"/>
            <a:extLst>
              <a:ext uri="{FF2B5EF4-FFF2-40B4-BE49-F238E27FC236}">
                <a16:creationId xmlns:a16="http://schemas.microsoft.com/office/drawing/2014/main" id="{8D5251C9-3699-D84F-8436-8A179BA1C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303053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1900"/>
    </mc:Choice>
    <mc:Fallback xmlns="">
      <p:transition advTm="31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346A86A-6784-4592-BC68-52A2252F35F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D2D933F-D3B6-45D7-A521-4335B6CF931D}" type="slidenum">
              <a:rPr lang="en-US" altLang="en-US" smtClean="0">
                <a:latin typeface="Arial" panose="020B0604020202020204" pitchFamily="34" charset="0"/>
              </a:rPr>
              <a:pPr>
                <a:defRPr/>
              </a:pPr>
              <a:t>21</a:t>
            </a:fld>
            <a:endParaRPr lang="en-US" altLang="en-US">
              <a:latin typeface="Arial" panose="020B0604020202020204" pitchFamily="34" charset="0"/>
            </a:endParaRPr>
          </a:p>
        </p:txBody>
      </p:sp>
      <p:sp>
        <p:nvSpPr>
          <p:cNvPr id="278530" name="Rectangle 2">
            <a:extLst>
              <a:ext uri="{FF2B5EF4-FFF2-40B4-BE49-F238E27FC236}">
                <a16:creationId xmlns:a16="http://schemas.microsoft.com/office/drawing/2014/main" id="{CFAC350A-2361-42CC-B30E-625841B73124}"/>
              </a:ext>
            </a:extLst>
          </p:cNvPr>
          <p:cNvSpPr>
            <a:spLocks noGrp="1" noChangeArrowheads="1"/>
          </p:cNvSpPr>
          <p:nvPr>
            <p:ph type="title"/>
          </p:nvPr>
        </p:nvSpPr>
        <p:spPr>
          <a:xfrm>
            <a:off x="457200" y="381000"/>
            <a:ext cx="8229600" cy="1066800"/>
          </a:xfrm>
        </p:spPr>
        <p:txBody>
          <a:bodyPr/>
          <a:lstStyle/>
          <a:p>
            <a:pPr eaLnBrk="1" hangingPunct="1">
              <a:defRPr/>
            </a:pPr>
            <a:r>
              <a:rPr lang="en-US"/>
              <a:t>Overcrowded families</a:t>
            </a:r>
          </a:p>
        </p:txBody>
      </p:sp>
      <p:sp>
        <p:nvSpPr>
          <p:cNvPr id="278531" name="Rectangle 3">
            <a:extLst>
              <a:ext uri="{FF2B5EF4-FFF2-40B4-BE49-F238E27FC236}">
                <a16:creationId xmlns:a16="http://schemas.microsoft.com/office/drawing/2014/main" id="{2205406C-BFF5-4302-865C-01F40D6C0C49}"/>
              </a:ext>
            </a:extLst>
          </p:cNvPr>
          <p:cNvSpPr>
            <a:spLocks noGrp="1" noChangeArrowheads="1"/>
          </p:cNvSpPr>
          <p:nvPr>
            <p:ph type="body" idx="1"/>
          </p:nvPr>
        </p:nvSpPr>
        <p:spPr>
          <a:xfrm>
            <a:off x="457200" y="2057400"/>
            <a:ext cx="8229600" cy="3352800"/>
          </a:xfrm>
        </p:spPr>
        <p:txBody>
          <a:bodyPr/>
          <a:lstStyle/>
          <a:p>
            <a:pPr eaLnBrk="1" hangingPunct="1">
              <a:buFont typeface="Wingdings" panose="05000000000000000000" pitchFamily="2" charset="2"/>
              <a:buNone/>
              <a:defRPr/>
            </a:pPr>
            <a:r>
              <a:rPr lang="en-US" b="1" dirty="0">
                <a:solidFill>
                  <a:schemeClr val="hlink"/>
                </a:solidFill>
              </a:rPr>
              <a:t>Overcrowded family</a:t>
            </a:r>
            <a:r>
              <a:rPr lang="en-US" dirty="0"/>
              <a:t> = family that has </a:t>
            </a:r>
          </a:p>
          <a:p>
            <a:pPr eaLnBrk="1" hangingPunct="1">
              <a:buFont typeface="Wingdings" panose="05000000000000000000" pitchFamily="2" charset="2"/>
              <a:buNone/>
              <a:defRPr/>
            </a:pPr>
            <a:r>
              <a:rPr lang="en-US" dirty="0"/>
              <a:t>more household members than the </a:t>
            </a:r>
          </a:p>
          <a:p>
            <a:pPr eaLnBrk="1" hangingPunct="1">
              <a:buFont typeface="Wingdings" panose="05000000000000000000" pitchFamily="2" charset="2"/>
              <a:buNone/>
              <a:defRPr/>
            </a:pPr>
            <a:r>
              <a:rPr lang="en-US" dirty="0"/>
              <a:t>maximum number that HPD allows to live in </a:t>
            </a:r>
          </a:p>
          <a:p>
            <a:pPr eaLnBrk="1" hangingPunct="1">
              <a:buFont typeface="Wingdings" panose="05000000000000000000" pitchFamily="2" charset="2"/>
              <a:buNone/>
              <a:defRPr/>
            </a:pPr>
            <a:r>
              <a:rPr lang="en-US" dirty="0"/>
              <a:t>the unit (two people per bedroom or </a:t>
            </a:r>
          </a:p>
          <a:p>
            <a:pPr eaLnBrk="1" hangingPunct="1">
              <a:buFont typeface="Wingdings" panose="05000000000000000000" pitchFamily="2" charset="2"/>
              <a:buNone/>
              <a:defRPr/>
            </a:pPr>
            <a:r>
              <a:rPr lang="en-US" dirty="0"/>
              <a:t>living/sleeping room)</a:t>
            </a:r>
          </a:p>
          <a:p>
            <a:pPr lvl="1" eaLnBrk="1" hangingPunct="1">
              <a:lnSpc>
                <a:spcPct val="80000"/>
              </a:lnSpc>
              <a:defRPr/>
            </a:pPr>
            <a:r>
              <a:rPr lang="en-US" dirty="0"/>
              <a:t>More than one person in an SRO unit is considered overcrowded. </a:t>
            </a:r>
          </a:p>
          <a:p>
            <a:pPr eaLnBrk="1" hangingPunct="1">
              <a:buFont typeface="Wingdings" panose="05000000000000000000" pitchFamily="2" charset="2"/>
              <a:buNone/>
              <a:defRPr/>
            </a:pPr>
            <a:endParaRPr lang="en-US" sz="2800" dirty="0"/>
          </a:p>
        </p:txBody>
      </p:sp>
      <p:pic>
        <p:nvPicPr>
          <p:cNvPr id="2" name="Slide 21.m4a" descr="Slide 21.m4a">
            <a:hlinkClick r:id="" action="ppaction://media"/>
            <a:extLst>
              <a:ext uri="{FF2B5EF4-FFF2-40B4-BE49-F238E27FC236}">
                <a16:creationId xmlns:a16="http://schemas.microsoft.com/office/drawing/2014/main" id="{E056BD87-6850-354E-99EC-4A4EBE738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58388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3200"/>
    </mc:Choice>
    <mc:Fallback xmlns="">
      <p:transition advTm="1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A339791-386B-4657-B6CB-DD3839B5274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C80AD38-835C-49AE-A31A-8045EF944224}" type="slidenum">
              <a:rPr lang="en-US" altLang="en-US" smtClean="0">
                <a:latin typeface="Arial" panose="020B0604020202020204" pitchFamily="34" charset="0"/>
              </a:rPr>
              <a:pPr>
                <a:defRPr/>
              </a:pPr>
              <a:t>22</a:t>
            </a:fld>
            <a:endParaRPr lang="en-US" altLang="en-US">
              <a:latin typeface="Arial" panose="020B0604020202020204" pitchFamily="34" charset="0"/>
            </a:endParaRPr>
          </a:p>
        </p:txBody>
      </p:sp>
      <p:sp>
        <p:nvSpPr>
          <p:cNvPr id="307203" name="Rectangle 3">
            <a:extLst>
              <a:ext uri="{FF2B5EF4-FFF2-40B4-BE49-F238E27FC236}">
                <a16:creationId xmlns:a16="http://schemas.microsoft.com/office/drawing/2014/main" id="{C22BACA9-5901-46B2-8B18-4642E17E8B03}"/>
              </a:ext>
            </a:extLst>
          </p:cNvPr>
          <p:cNvSpPr>
            <a:spLocks noGrp="1" noChangeArrowheads="1"/>
          </p:cNvSpPr>
          <p:nvPr>
            <p:ph type="body" idx="1"/>
          </p:nvPr>
        </p:nvSpPr>
        <p:spPr>
          <a:xfrm>
            <a:off x="457200" y="609600"/>
            <a:ext cx="8229600" cy="5791200"/>
          </a:xfrm>
        </p:spPr>
        <p:txBody>
          <a:bodyPr/>
          <a:lstStyle/>
          <a:p>
            <a:pPr eaLnBrk="1" hangingPunct="1">
              <a:lnSpc>
                <a:spcPct val="80000"/>
              </a:lnSpc>
              <a:buFont typeface="Wingdings" panose="05000000000000000000" pitchFamily="2" charset="2"/>
              <a:buNone/>
              <a:defRPr/>
            </a:pPr>
            <a:endParaRPr lang="en-US" dirty="0"/>
          </a:p>
          <a:p>
            <a:pPr eaLnBrk="1" hangingPunct="1">
              <a:lnSpc>
                <a:spcPct val="80000"/>
              </a:lnSpc>
              <a:buFont typeface="Wingdings" panose="05000000000000000000" pitchFamily="2" charset="2"/>
              <a:buNone/>
              <a:defRPr/>
            </a:pPr>
            <a:r>
              <a:rPr lang="en-US" dirty="0"/>
              <a:t>The living/sleeping room must have:</a:t>
            </a:r>
          </a:p>
          <a:p>
            <a:pPr eaLnBrk="1" hangingPunct="1">
              <a:lnSpc>
                <a:spcPct val="80000"/>
              </a:lnSpc>
              <a:defRPr/>
            </a:pPr>
            <a:r>
              <a:rPr lang="en-US" dirty="0"/>
              <a:t>Two working electrical outlets; or one working outlet and one working light fixture; </a:t>
            </a:r>
            <a:r>
              <a:rPr lang="en-US" u="sng" dirty="0"/>
              <a:t>and</a:t>
            </a:r>
          </a:p>
          <a:p>
            <a:pPr eaLnBrk="1" hangingPunct="1">
              <a:lnSpc>
                <a:spcPct val="80000"/>
              </a:lnSpc>
              <a:buFont typeface="Wingdings" panose="05000000000000000000" pitchFamily="2" charset="2"/>
              <a:buNone/>
              <a:defRPr/>
            </a:pPr>
            <a:endParaRPr lang="en-US" sz="2800" u="sng" dirty="0"/>
          </a:p>
          <a:p>
            <a:pPr eaLnBrk="1" hangingPunct="1">
              <a:lnSpc>
                <a:spcPct val="80000"/>
              </a:lnSpc>
              <a:defRPr/>
            </a:pPr>
            <a:r>
              <a:rPr lang="en-US" dirty="0"/>
              <a:t>A window if the room is used primarily for sleeping</a:t>
            </a:r>
          </a:p>
          <a:p>
            <a:pPr eaLnBrk="1" hangingPunct="1">
              <a:lnSpc>
                <a:spcPct val="80000"/>
              </a:lnSpc>
              <a:buFont typeface="Wingdings" panose="05000000000000000000" pitchFamily="2" charset="2"/>
              <a:buNone/>
              <a:defRPr/>
            </a:pPr>
            <a:endParaRPr lang="en-US" dirty="0"/>
          </a:p>
          <a:p>
            <a:pPr eaLnBrk="1" hangingPunct="1">
              <a:lnSpc>
                <a:spcPct val="80000"/>
              </a:lnSpc>
              <a:defRPr/>
            </a:pPr>
            <a:endParaRPr lang="en-US" dirty="0"/>
          </a:p>
        </p:txBody>
      </p:sp>
      <p:pic>
        <p:nvPicPr>
          <p:cNvPr id="2" name="Slide 22.m4a" descr="Slide 22.m4a">
            <a:hlinkClick r:id="" action="ppaction://media"/>
            <a:extLst>
              <a:ext uri="{FF2B5EF4-FFF2-40B4-BE49-F238E27FC236}">
                <a16:creationId xmlns:a16="http://schemas.microsoft.com/office/drawing/2014/main" id="{0E47E8FF-428E-2A43-8D7A-00959711EE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3886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1200"/>
    </mc:Choice>
    <mc:Fallback xmlns="">
      <p:transition advTm="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5C23058-B73E-4549-B943-28780247772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674AF6A-4907-4683-988C-AB3A8E648AB0}" type="slidenum">
              <a:rPr lang="en-US" altLang="en-US" smtClean="0">
                <a:latin typeface="Arial" panose="020B0604020202020204" pitchFamily="34" charset="0"/>
              </a:rPr>
              <a:pPr>
                <a:defRPr/>
              </a:pPr>
              <a:t>23</a:t>
            </a:fld>
            <a:endParaRPr lang="en-US" altLang="en-US">
              <a:latin typeface="Arial" panose="020B0604020202020204" pitchFamily="34" charset="0"/>
            </a:endParaRPr>
          </a:p>
        </p:txBody>
      </p:sp>
      <p:sp>
        <p:nvSpPr>
          <p:cNvPr id="312323" name="Rectangle 3">
            <a:extLst>
              <a:ext uri="{FF2B5EF4-FFF2-40B4-BE49-F238E27FC236}">
                <a16:creationId xmlns:a16="http://schemas.microsoft.com/office/drawing/2014/main" id="{9E5140E8-7CBB-4EDE-8BD1-FE9AEACD1D15}"/>
              </a:ext>
            </a:extLst>
          </p:cNvPr>
          <p:cNvSpPr>
            <a:spLocks noGrp="1" noChangeArrowheads="1"/>
          </p:cNvSpPr>
          <p:nvPr>
            <p:ph type="body" idx="1"/>
          </p:nvPr>
        </p:nvSpPr>
        <p:spPr>
          <a:xfrm>
            <a:off x="304800" y="685800"/>
            <a:ext cx="8382000" cy="5181600"/>
          </a:xfrm>
        </p:spPr>
        <p:txBody>
          <a:bodyPr/>
          <a:lstStyle/>
          <a:p>
            <a:pPr marL="0" indent="0" eaLnBrk="1" hangingPunct="1">
              <a:lnSpc>
                <a:spcPct val="80000"/>
              </a:lnSpc>
              <a:buFont typeface="Wingdings" panose="05000000000000000000" pitchFamily="2" charset="2"/>
              <a:buNone/>
              <a:defRPr/>
            </a:pPr>
            <a:r>
              <a:rPr lang="en-US" sz="2800" dirty="0"/>
              <a:t>If your family is overcrowded, you </a:t>
            </a:r>
            <a:r>
              <a:rPr lang="en-US" sz="2800" u="sng" dirty="0"/>
              <a:t>cannot</a:t>
            </a:r>
          </a:p>
          <a:p>
            <a:pPr marL="0" indent="0" eaLnBrk="1" hangingPunct="1">
              <a:lnSpc>
                <a:spcPct val="80000"/>
              </a:lnSpc>
              <a:buFont typeface="Wingdings" panose="05000000000000000000" pitchFamily="2" charset="2"/>
              <a:buNone/>
              <a:defRPr/>
            </a:pPr>
            <a:r>
              <a:rPr lang="en-US" sz="2800" dirty="0"/>
              <a:t>receive NYC 15/15 subsidy.</a:t>
            </a:r>
          </a:p>
          <a:p>
            <a:pPr marL="0" indent="0" eaLnBrk="1" hangingPunct="1">
              <a:lnSpc>
                <a:spcPct val="80000"/>
              </a:lnSpc>
              <a:buFont typeface="Wingdings" panose="05000000000000000000" pitchFamily="2" charset="2"/>
              <a:buNone/>
              <a:defRPr/>
            </a:pPr>
            <a:endParaRPr lang="en-US" sz="2800" dirty="0"/>
          </a:p>
          <a:p>
            <a:pPr marL="0" indent="0" eaLnBrk="1" hangingPunct="1">
              <a:lnSpc>
                <a:spcPct val="80000"/>
              </a:lnSpc>
              <a:buFont typeface="Wingdings" panose="05000000000000000000" pitchFamily="2" charset="2"/>
              <a:buNone/>
              <a:defRPr/>
            </a:pPr>
            <a:r>
              <a:rPr lang="en-US" sz="2800" dirty="0"/>
              <a:t>Management has an obligation to offer you</a:t>
            </a:r>
          </a:p>
          <a:p>
            <a:pPr marL="0" indent="0" eaLnBrk="1" hangingPunct="1">
              <a:lnSpc>
                <a:spcPct val="80000"/>
              </a:lnSpc>
              <a:buFont typeface="Wingdings" panose="05000000000000000000" pitchFamily="2" charset="2"/>
              <a:buNone/>
              <a:defRPr/>
            </a:pPr>
            <a:r>
              <a:rPr lang="en-US" sz="2800" dirty="0"/>
              <a:t>an appropriately-sized NYC 15/15 unit in the development if one is available.</a:t>
            </a:r>
          </a:p>
          <a:p>
            <a:pPr marL="0" indent="0" eaLnBrk="1" hangingPunct="1">
              <a:lnSpc>
                <a:spcPct val="80000"/>
              </a:lnSpc>
              <a:buFont typeface="Wingdings" panose="05000000000000000000" pitchFamily="2" charset="2"/>
              <a:buNone/>
              <a:defRPr/>
            </a:pPr>
            <a:endParaRPr lang="en-US" sz="2800" dirty="0"/>
          </a:p>
          <a:p>
            <a:pPr marL="0" indent="0" eaLnBrk="1" hangingPunct="1">
              <a:lnSpc>
                <a:spcPct val="80000"/>
              </a:lnSpc>
              <a:buFont typeface="Wingdings" panose="05000000000000000000" pitchFamily="2" charset="2"/>
              <a:buNone/>
              <a:defRPr/>
            </a:pPr>
            <a:r>
              <a:rPr lang="en-US" sz="2800" dirty="0"/>
              <a:t>If an appropriately-sized NYC 15/15 unit in the development is not available, HPD and management will attempt to find alternate housing with appropriate size and services for your household</a:t>
            </a:r>
          </a:p>
        </p:txBody>
      </p:sp>
      <p:pic>
        <p:nvPicPr>
          <p:cNvPr id="2" name="Slide 23.m4a" descr="Slide 23.m4a">
            <a:hlinkClick r:id="" action="ppaction://media"/>
            <a:extLst>
              <a:ext uri="{FF2B5EF4-FFF2-40B4-BE49-F238E27FC236}">
                <a16:creationId xmlns:a16="http://schemas.microsoft.com/office/drawing/2014/main" id="{24880B0D-0872-B247-9379-B20B73B6B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543242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4600"/>
    </mc:Choice>
    <mc:Fallback xmlns="">
      <p:transition advTm="2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03ED7-AAF7-43DF-8D05-0FDA9539E816}"/>
              </a:ext>
            </a:extLst>
          </p:cNvPr>
          <p:cNvSpPr>
            <a:spLocks noGrp="1"/>
          </p:cNvSpPr>
          <p:nvPr>
            <p:ph idx="1"/>
          </p:nvPr>
        </p:nvSpPr>
        <p:spPr>
          <a:xfrm>
            <a:off x="457200" y="152399"/>
            <a:ext cx="8686800" cy="6569076"/>
          </a:xfrm>
        </p:spPr>
        <p:txBody>
          <a:bodyPr/>
          <a:lstStyle/>
          <a:p>
            <a:pPr marL="0" indent="0">
              <a:buFont typeface="Wingdings" panose="05000000000000000000" pitchFamily="2" charset="2"/>
              <a:buNone/>
              <a:defRPr/>
            </a:pPr>
            <a:r>
              <a:rPr lang="en-US" sz="3600" b="1" dirty="0">
                <a:solidFill>
                  <a:schemeClr val="hlink"/>
                </a:solidFill>
              </a:rPr>
              <a:t>An overcrowded family with NYC 15/15 subsidy has three options:</a:t>
            </a:r>
          </a:p>
          <a:p>
            <a:pPr marL="0" indent="0">
              <a:buFont typeface="Wingdings" panose="05000000000000000000" pitchFamily="2" charset="2"/>
              <a:buNone/>
              <a:defRPr/>
            </a:pPr>
            <a:endParaRPr lang="en-US" b="1" dirty="0">
              <a:solidFill>
                <a:schemeClr val="hlink"/>
              </a:solidFill>
            </a:endParaRPr>
          </a:p>
          <a:p>
            <a:pPr marL="0" indent="0">
              <a:buFont typeface="Wingdings" panose="05000000000000000000" pitchFamily="2" charset="2"/>
              <a:buNone/>
              <a:defRPr/>
            </a:pPr>
            <a:r>
              <a:rPr lang="en-US" sz="2800" b="1" dirty="0">
                <a:solidFill>
                  <a:schemeClr val="hlink"/>
                </a:solidFill>
              </a:rPr>
              <a:t>1.</a:t>
            </a:r>
            <a:r>
              <a:rPr lang="en-US" sz="2800" dirty="0"/>
              <a:t> If an appropriately-sized NYC 15/15 unit is available and offered to you, </a:t>
            </a:r>
            <a:r>
              <a:rPr lang="en-US" sz="2800" b="1" dirty="0">
                <a:solidFill>
                  <a:schemeClr val="hlink"/>
                </a:solidFill>
              </a:rPr>
              <a:t>you must move to that unit</a:t>
            </a:r>
            <a:r>
              <a:rPr lang="en-US" sz="2800" dirty="0"/>
              <a:t>. </a:t>
            </a:r>
            <a:endParaRPr lang="en-US" sz="2800" b="1" dirty="0">
              <a:solidFill>
                <a:schemeClr val="hlink"/>
              </a:solidFill>
            </a:endParaRPr>
          </a:p>
          <a:p>
            <a:pPr marL="0" indent="0">
              <a:buFont typeface="Wingdings" panose="05000000000000000000" pitchFamily="2" charset="2"/>
              <a:buNone/>
              <a:defRPr/>
            </a:pPr>
            <a:r>
              <a:rPr lang="en-US" sz="2800" b="1" dirty="0">
                <a:solidFill>
                  <a:schemeClr val="hlink"/>
                </a:solidFill>
              </a:rPr>
              <a:t>2.</a:t>
            </a:r>
            <a:r>
              <a:rPr lang="en-US" sz="2800" dirty="0"/>
              <a:t> You may </a:t>
            </a:r>
            <a:r>
              <a:rPr lang="en-US" sz="2800" b="1" dirty="0">
                <a:solidFill>
                  <a:schemeClr val="hlink"/>
                </a:solidFill>
              </a:rPr>
              <a:t>reduce the number of people in your</a:t>
            </a:r>
          </a:p>
          <a:p>
            <a:pPr marL="0" indent="0">
              <a:buFont typeface="Wingdings" panose="05000000000000000000" pitchFamily="2" charset="2"/>
              <a:buNone/>
              <a:defRPr/>
            </a:pPr>
            <a:r>
              <a:rPr lang="en-US" sz="2800" b="1" dirty="0">
                <a:solidFill>
                  <a:schemeClr val="hlink"/>
                </a:solidFill>
              </a:rPr>
              <a:t> household</a:t>
            </a:r>
            <a:r>
              <a:rPr lang="en-US" sz="2800" dirty="0"/>
              <a:t> so that you are not overcrowded in your current unit.</a:t>
            </a:r>
          </a:p>
          <a:p>
            <a:pPr eaLnBrk="1" hangingPunct="1">
              <a:buNone/>
              <a:defRPr/>
            </a:pPr>
            <a:r>
              <a:rPr lang="en-US" sz="2800" b="1" dirty="0">
                <a:solidFill>
                  <a:schemeClr val="hlink"/>
                </a:solidFill>
              </a:rPr>
              <a:t>3.</a:t>
            </a:r>
            <a:r>
              <a:rPr lang="en-US" sz="2800" dirty="0"/>
              <a:t> You may </a:t>
            </a:r>
            <a:r>
              <a:rPr lang="en-US" sz="2800" b="1" dirty="0">
                <a:solidFill>
                  <a:schemeClr val="hlink"/>
                </a:solidFill>
              </a:rPr>
              <a:t>move outside the</a:t>
            </a:r>
          </a:p>
          <a:p>
            <a:pPr eaLnBrk="1" hangingPunct="1">
              <a:buNone/>
              <a:defRPr/>
            </a:pPr>
            <a:r>
              <a:rPr lang="en-US" sz="2800" b="1" dirty="0">
                <a:solidFill>
                  <a:schemeClr val="hlink"/>
                </a:solidFill>
              </a:rPr>
              <a:t>development</a:t>
            </a:r>
            <a:r>
              <a:rPr lang="en-US" sz="2800" dirty="0"/>
              <a:t> or into a unit not under the </a:t>
            </a:r>
          </a:p>
          <a:p>
            <a:pPr eaLnBrk="1" hangingPunct="1">
              <a:buNone/>
              <a:defRPr/>
            </a:pPr>
            <a:r>
              <a:rPr lang="en-US" sz="2800" dirty="0"/>
              <a:t>NYC 15/15 contract. </a:t>
            </a:r>
            <a:r>
              <a:rPr lang="en-US" sz="2800" b="1" dirty="0"/>
              <a:t>If you move, you will </a:t>
            </a:r>
          </a:p>
          <a:p>
            <a:pPr eaLnBrk="1" hangingPunct="1">
              <a:buNone/>
              <a:defRPr/>
            </a:pPr>
            <a:r>
              <a:rPr lang="en-US" sz="2800" b="1" dirty="0"/>
              <a:t>lose your NYC 15/15 assistance.</a:t>
            </a:r>
          </a:p>
          <a:p>
            <a:pPr marL="0" indent="0">
              <a:buFont typeface="Wingdings" panose="05000000000000000000" pitchFamily="2" charset="2"/>
              <a:buNone/>
              <a:defRPr/>
            </a:pPr>
            <a:endParaRPr lang="en-US" dirty="0"/>
          </a:p>
        </p:txBody>
      </p:sp>
      <p:sp>
        <p:nvSpPr>
          <p:cNvPr id="4" name="Slide Number Placeholder 3">
            <a:extLst>
              <a:ext uri="{FF2B5EF4-FFF2-40B4-BE49-F238E27FC236}">
                <a16:creationId xmlns:a16="http://schemas.microsoft.com/office/drawing/2014/main" id="{A5ADA564-9ED9-43B5-8086-0D49D59F508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AA4E43A-9E82-4DD3-B3E6-52CCCF45E1F0}" type="slidenum">
              <a:rPr lang="en-US" altLang="en-US" smtClean="0">
                <a:latin typeface="Arial" panose="020B0604020202020204" pitchFamily="34" charset="0"/>
              </a:rPr>
              <a:pPr>
                <a:defRPr/>
              </a:pPr>
              <a:t>24</a:t>
            </a:fld>
            <a:endParaRPr lang="en-US" altLang="en-US">
              <a:latin typeface="Arial" panose="020B0604020202020204" pitchFamily="34" charset="0"/>
            </a:endParaRPr>
          </a:p>
        </p:txBody>
      </p:sp>
      <p:pic>
        <p:nvPicPr>
          <p:cNvPr id="2" name="Slide 24.m4a" descr="Slide 24.m4a">
            <a:hlinkClick r:id="" action="ppaction://media"/>
            <a:extLst>
              <a:ext uri="{FF2B5EF4-FFF2-40B4-BE49-F238E27FC236}">
                <a16:creationId xmlns:a16="http://schemas.microsoft.com/office/drawing/2014/main" id="{20199030-D01A-0244-844F-B7327C023F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50927" y="3962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9500"/>
    </mc:Choice>
    <mc:Fallback xmlns="">
      <p:transition advTm="2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36D249-ECA5-4CD3-B418-DFFB824E8F2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9AA73D0-194D-4E42-8DF3-5F6E061A99AD}" type="slidenum">
              <a:rPr lang="en-US" altLang="en-US" smtClean="0">
                <a:latin typeface="Arial" panose="020B0604020202020204" pitchFamily="34" charset="0"/>
              </a:rPr>
              <a:pPr>
                <a:defRPr/>
              </a:pPr>
              <a:t>25</a:t>
            </a:fld>
            <a:endParaRPr lang="en-US" altLang="en-US">
              <a:latin typeface="Arial" panose="020B0604020202020204" pitchFamily="34" charset="0"/>
            </a:endParaRPr>
          </a:p>
        </p:txBody>
      </p:sp>
      <p:sp>
        <p:nvSpPr>
          <p:cNvPr id="323586" name="Rectangle 2">
            <a:extLst>
              <a:ext uri="{FF2B5EF4-FFF2-40B4-BE49-F238E27FC236}">
                <a16:creationId xmlns:a16="http://schemas.microsoft.com/office/drawing/2014/main" id="{BC64F8E7-90EE-4C1B-AF86-C507AAF3EAB8}"/>
              </a:ext>
            </a:extLst>
          </p:cNvPr>
          <p:cNvSpPr>
            <a:spLocks noGrp="1" noChangeArrowheads="1"/>
          </p:cNvSpPr>
          <p:nvPr>
            <p:ph type="title"/>
          </p:nvPr>
        </p:nvSpPr>
        <p:spPr/>
        <p:txBody>
          <a:bodyPr/>
          <a:lstStyle/>
          <a:p>
            <a:pPr eaLnBrk="1" hangingPunct="1">
              <a:defRPr/>
            </a:pPr>
            <a:r>
              <a:rPr lang="en-US"/>
              <a:t>Underhoused families</a:t>
            </a:r>
          </a:p>
        </p:txBody>
      </p:sp>
      <p:sp>
        <p:nvSpPr>
          <p:cNvPr id="323587" name="Rectangle 3">
            <a:extLst>
              <a:ext uri="{FF2B5EF4-FFF2-40B4-BE49-F238E27FC236}">
                <a16:creationId xmlns:a16="http://schemas.microsoft.com/office/drawing/2014/main" id="{AAAFB02D-BC7E-4B63-9841-B05660B46CBD}"/>
              </a:ext>
            </a:extLst>
          </p:cNvPr>
          <p:cNvSpPr>
            <a:spLocks noGrp="1" noChangeArrowheads="1"/>
          </p:cNvSpPr>
          <p:nvPr>
            <p:ph type="body" idx="1"/>
          </p:nvPr>
        </p:nvSpPr>
        <p:spPr>
          <a:xfrm>
            <a:off x="457200" y="2286000"/>
            <a:ext cx="8229600" cy="3810000"/>
          </a:xfrm>
        </p:spPr>
        <p:txBody>
          <a:bodyPr/>
          <a:lstStyle/>
          <a:p>
            <a:pPr eaLnBrk="1" hangingPunct="1">
              <a:buFont typeface="Wingdings" panose="05000000000000000000" pitchFamily="2" charset="2"/>
              <a:buNone/>
              <a:defRPr/>
            </a:pPr>
            <a:r>
              <a:rPr lang="en-US" b="1" dirty="0" err="1">
                <a:solidFill>
                  <a:schemeClr val="hlink"/>
                </a:solidFill>
              </a:rPr>
              <a:t>Underhoused</a:t>
            </a:r>
            <a:r>
              <a:rPr lang="en-US" b="1" dirty="0">
                <a:solidFill>
                  <a:schemeClr val="hlink"/>
                </a:solidFill>
              </a:rPr>
              <a:t> family</a:t>
            </a:r>
            <a:r>
              <a:rPr lang="en-US" dirty="0"/>
              <a:t> = family residing in a</a:t>
            </a:r>
          </a:p>
          <a:p>
            <a:pPr marL="0" eaLnBrk="1" hangingPunct="1">
              <a:lnSpc>
                <a:spcPct val="80000"/>
              </a:lnSpc>
              <a:buFont typeface="Wingdings" panose="05000000000000000000" pitchFamily="2" charset="2"/>
              <a:buNone/>
              <a:defRPr/>
            </a:pPr>
            <a:r>
              <a:rPr lang="en-US" dirty="0"/>
              <a:t>unit with fewer bedrooms than the appropriate number based your NYC 15/15 bedroom size (2 household members per bedroom), but who is not overcrowded. </a:t>
            </a:r>
          </a:p>
        </p:txBody>
      </p:sp>
      <p:pic>
        <p:nvPicPr>
          <p:cNvPr id="2" name="Slide 25.m4a" descr="Slide 25.m4a">
            <a:hlinkClick r:id="" action="ppaction://media"/>
            <a:extLst>
              <a:ext uri="{FF2B5EF4-FFF2-40B4-BE49-F238E27FC236}">
                <a16:creationId xmlns:a16="http://schemas.microsoft.com/office/drawing/2014/main" id="{246C8088-6BCA-6D41-88EE-945237899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3429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1300"/>
    </mc:Choice>
    <mc:Fallback xmlns="">
      <p:transition advTm="1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D2BF256-A0B1-404A-9C7D-6011175C435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AE1DABA-9339-4D45-94A9-63B8BD3581C3}" type="slidenum">
              <a:rPr lang="en-US" altLang="en-US" smtClean="0">
                <a:latin typeface="Arial" panose="020B0604020202020204" pitchFamily="34" charset="0"/>
              </a:rPr>
              <a:pPr>
                <a:defRPr/>
              </a:pPr>
              <a:t>26</a:t>
            </a:fld>
            <a:endParaRPr lang="en-US" altLang="en-US">
              <a:latin typeface="Arial" panose="020B0604020202020204" pitchFamily="34" charset="0"/>
            </a:endParaRPr>
          </a:p>
        </p:txBody>
      </p:sp>
      <p:sp>
        <p:nvSpPr>
          <p:cNvPr id="325634" name="Rectangle 2">
            <a:extLst>
              <a:ext uri="{FF2B5EF4-FFF2-40B4-BE49-F238E27FC236}">
                <a16:creationId xmlns:a16="http://schemas.microsoft.com/office/drawing/2014/main" id="{18573084-3A3C-4BCD-A3FB-DB99AF89F386}"/>
              </a:ext>
            </a:extLst>
          </p:cNvPr>
          <p:cNvSpPr>
            <a:spLocks noGrp="1" noChangeArrowheads="1"/>
          </p:cNvSpPr>
          <p:nvPr>
            <p:ph type="body" idx="1"/>
          </p:nvPr>
        </p:nvSpPr>
        <p:spPr>
          <a:xfrm>
            <a:off x="457200" y="1219200"/>
            <a:ext cx="8229600" cy="5105400"/>
          </a:xfrm>
        </p:spPr>
        <p:txBody>
          <a:bodyPr/>
          <a:lstStyle/>
          <a:p>
            <a:pPr eaLnBrk="1" hangingPunct="1">
              <a:buFont typeface="Wingdings" panose="05000000000000000000" pitchFamily="2" charset="2"/>
              <a:buNone/>
              <a:defRPr/>
            </a:pPr>
            <a:r>
              <a:rPr lang="en-US" dirty="0"/>
              <a:t>If your family is </a:t>
            </a:r>
            <a:r>
              <a:rPr lang="en-US" dirty="0" err="1"/>
              <a:t>underhoused</a:t>
            </a:r>
            <a:r>
              <a:rPr lang="en-US" dirty="0"/>
              <a:t>, you </a:t>
            </a:r>
            <a:r>
              <a:rPr lang="en-US" u="sng" dirty="0"/>
              <a:t>can</a:t>
            </a:r>
          </a:p>
          <a:p>
            <a:pPr eaLnBrk="1" hangingPunct="1">
              <a:buFont typeface="Wingdings" panose="05000000000000000000" pitchFamily="2" charset="2"/>
              <a:buNone/>
              <a:defRPr/>
            </a:pPr>
            <a:r>
              <a:rPr lang="en-US" dirty="0"/>
              <a:t>remain in your apartment and receive</a:t>
            </a:r>
          </a:p>
          <a:p>
            <a:pPr eaLnBrk="1" hangingPunct="1">
              <a:buFont typeface="Wingdings" panose="05000000000000000000" pitchFamily="2" charset="2"/>
              <a:buNone/>
              <a:defRPr/>
            </a:pPr>
            <a:r>
              <a:rPr lang="en-US" dirty="0"/>
              <a:t>NYC 15/15 assistance.</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r>
              <a:rPr lang="en-US" dirty="0"/>
              <a:t>Management does not have an obligation to</a:t>
            </a:r>
          </a:p>
          <a:p>
            <a:pPr eaLnBrk="1" hangingPunct="1">
              <a:buFont typeface="Wingdings" panose="05000000000000000000" pitchFamily="2" charset="2"/>
              <a:buNone/>
              <a:defRPr/>
            </a:pPr>
            <a:r>
              <a:rPr lang="en-US" dirty="0"/>
              <a:t>offer you an appropriately-sized NYC 15/15 </a:t>
            </a:r>
          </a:p>
          <a:p>
            <a:pPr eaLnBrk="1" hangingPunct="1">
              <a:buFont typeface="Wingdings" panose="05000000000000000000" pitchFamily="2" charset="2"/>
              <a:buNone/>
              <a:defRPr/>
            </a:pPr>
            <a:r>
              <a:rPr lang="en-US" dirty="0"/>
              <a:t>unit in the development.</a:t>
            </a:r>
          </a:p>
          <a:p>
            <a:pPr eaLnBrk="1" hangingPunct="1">
              <a:defRPr/>
            </a:pPr>
            <a:endParaRPr lang="en-US" dirty="0"/>
          </a:p>
          <a:p>
            <a:pPr eaLnBrk="1" hangingPunct="1">
              <a:buFont typeface="Wingdings" panose="05000000000000000000" pitchFamily="2" charset="2"/>
              <a:buNone/>
              <a:defRPr/>
            </a:pPr>
            <a:endParaRPr lang="en-US" dirty="0"/>
          </a:p>
        </p:txBody>
      </p:sp>
      <p:pic>
        <p:nvPicPr>
          <p:cNvPr id="2" name="Slide 26.m4a" descr="Slide 26.m4a">
            <a:hlinkClick r:id="" action="ppaction://media"/>
            <a:extLst>
              <a:ext uri="{FF2B5EF4-FFF2-40B4-BE49-F238E27FC236}">
                <a16:creationId xmlns:a16="http://schemas.microsoft.com/office/drawing/2014/main" id="{7AF93155-0E1A-2347-B96B-58539E908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112221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3900"/>
    </mc:Choice>
    <mc:Fallback xmlns="">
      <p:transition advTm="1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F1F788E-B46F-4A9A-8A92-D6537A8528D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EAF5A62-5DC0-466E-94A0-3021BF045BF0}" type="slidenum">
              <a:rPr lang="en-US" altLang="en-US" smtClean="0">
                <a:latin typeface="Arial" panose="020B0604020202020204" pitchFamily="34" charset="0"/>
              </a:rPr>
              <a:pPr>
                <a:defRPr/>
              </a:pPr>
              <a:t>27</a:t>
            </a:fld>
            <a:endParaRPr lang="en-US" altLang="en-US">
              <a:latin typeface="Arial" panose="020B0604020202020204" pitchFamily="34" charset="0"/>
            </a:endParaRPr>
          </a:p>
        </p:txBody>
      </p:sp>
      <p:sp>
        <p:nvSpPr>
          <p:cNvPr id="324610" name="Rectangle 2">
            <a:extLst>
              <a:ext uri="{FF2B5EF4-FFF2-40B4-BE49-F238E27FC236}">
                <a16:creationId xmlns:a16="http://schemas.microsoft.com/office/drawing/2014/main" id="{3AC9FED7-3219-4B9E-B159-EE308EC8DECA}"/>
              </a:ext>
            </a:extLst>
          </p:cNvPr>
          <p:cNvSpPr>
            <a:spLocks noGrp="1" noChangeArrowheads="1"/>
          </p:cNvSpPr>
          <p:nvPr>
            <p:ph type="body" idx="1"/>
          </p:nvPr>
        </p:nvSpPr>
        <p:spPr>
          <a:xfrm>
            <a:off x="457200" y="228600"/>
            <a:ext cx="8229600" cy="6400800"/>
          </a:xfrm>
        </p:spPr>
        <p:txBody>
          <a:bodyPr/>
          <a:lstStyle/>
          <a:p>
            <a:pPr eaLnBrk="1" hangingPunct="1">
              <a:buFont typeface="Wingdings" panose="05000000000000000000" pitchFamily="2" charset="2"/>
              <a:buNone/>
              <a:defRPr/>
            </a:pPr>
            <a:r>
              <a:rPr lang="en-US" dirty="0"/>
              <a:t>An underhoused family with an NYC 15/15 subsidy has </a:t>
            </a:r>
            <a:r>
              <a:rPr lang="en-US" u="sng" dirty="0"/>
              <a:t>three options</a:t>
            </a:r>
            <a:r>
              <a:rPr lang="en-US" dirty="0"/>
              <a:t>:</a:t>
            </a:r>
          </a:p>
          <a:p>
            <a:pPr eaLnBrk="1" hangingPunct="1">
              <a:buFont typeface="Wingdings" panose="05000000000000000000" pitchFamily="2" charset="2"/>
              <a:buNone/>
              <a:defRPr/>
            </a:pPr>
            <a:r>
              <a:rPr lang="en-US" b="1" dirty="0">
                <a:solidFill>
                  <a:schemeClr val="hlink"/>
                </a:solidFill>
              </a:rPr>
              <a:t>1.</a:t>
            </a:r>
            <a:r>
              <a:rPr lang="en-US" dirty="0"/>
              <a:t> Remain </a:t>
            </a:r>
            <a:r>
              <a:rPr lang="en-US" b="1" dirty="0">
                <a:solidFill>
                  <a:schemeClr val="hlink"/>
                </a:solidFill>
              </a:rPr>
              <a:t>in your current apartment</a:t>
            </a:r>
            <a:r>
              <a:rPr lang="en-US" dirty="0"/>
              <a:t>.</a:t>
            </a:r>
            <a:endParaRPr lang="en-US" sz="3600" dirty="0"/>
          </a:p>
          <a:p>
            <a:pPr eaLnBrk="1" hangingPunct="1">
              <a:spcBef>
                <a:spcPts val="600"/>
              </a:spcBef>
              <a:buFont typeface="Wingdings" panose="05000000000000000000" pitchFamily="2" charset="2"/>
              <a:buNone/>
              <a:defRPr/>
            </a:pPr>
            <a:r>
              <a:rPr lang="en-US" b="1" dirty="0">
                <a:solidFill>
                  <a:schemeClr val="hlink"/>
                </a:solidFill>
              </a:rPr>
              <a:t>2.</a:t>
            </a:r>
            <a:r>
              <a:rPr lang="en-US" dirty="0"/>
              <a:t> If management offers you an</a:t>
            </a:r>
          </a:p>
          <a:p>
            <a:pPr eaLnBrk="1" hangingPunct="1">
              <a:spcBef>
                <a:spcPts val="600"/>
              </a:spcBef>
              <a:buFont typeface="Wingdings" panose="05000000000000000000" pitchFamily="2" charset="2"/>
              <a:buNone/>
              <a:defRPr/>
            </a:pPr>
            <a:r>
              <a:rPr lang="en-US" dirty="0"/>
              <a:t>appropriately-sized NYC 15/15 unit  at the </a:t>
            </a:r>
          </a:p>
          <a:p>
            <a:pPr eaLnBrk="1" hangingPunct="1">
              <a:spcBef>
                <a:spcPts val="600"/>
              </a:spcBef>
              <a:buFont typeface="Wingdings" panose="05000000000000000000" pitchFamily="2" charset="2"/>
              <a:buNone/>
              <a:defRPr/>
            </a:pPr>
            <a:r>
              <a:rPr lang="en-US" dirty="0"/>
              <a:t>development, you </a:t>
            </a:r>
            <a:r>
              <a:rPr lang="en-US" b="1" dirty="0">
                <a:solidFill>
                  <a:schemeClr val="hlink"/>
                </a:solidFill>
              </a:rPr>
              <a:t>may move to that unit </a:t>
            </a:r>
          </a:p>
          <a:p>
            <a:pPr eaLnBrk="1" hangingPunct="1">
              <a:spcBef>
                <a:spcPts val="600"/>
              </a:spcBef>
              <a:buFont typeface="Wingdings" panose="05000000000000000000" pitchFamily="2" charset="2"/>
              <a:buNone/>
              <a:defRPr/>
            </a:pPr>
            <a:r>
              <a:rPr lang="en-US" b="1" dirty="0">
                <a:solidFill>
                  <a:schemeClr val="hlink"/>
                </a:solidFill>
              </a:rPr>
              <a:t>if you wish</a:t>
            </a:r>
            <a:r>
              <a:rPr lang="en-US" dirty="0"/>
              <a:t>. </a:t>
            </a:r>
          </a:p>
          <a:p>
            <a:pPr eaLnBrk="1" hangingPunct="1">
              <a:buNone/>
              <a:defRPr/>
            </a:pPr>
            <a:r>
              <a:rPr lang="en-US" b="1" dirty="0">
                <a:solidFill>
                  <a:schemeClr val="hlink"/>
                </a:solidFill>
              </a:rPr>
              <a:t>3.</a:t>
            </a:r>
            <a:r>
              <a:rPr lang="en-US" dirty="0"/>
              <a:t> You may </a:t>
            </a:r>
            <a:r>
              <a:rPr lang="en-US" b="1" dirty="0">
                <a:solidFill>
                  <a:schemeClr val="hlink"/>
                </a:solidFill>
              </a:rPr>
              <a:t>move outside the</a:t>
            </a:r>
          </a:p>
          <a:p>
            <a:pPr eaLnBrk="1" hangingPunct="1">
              <a:buNone/>
              <a:defRPr/>
            </a:pPr>
            <a:r>
              <a:rPr lang="en-US" b="1" dirty="0">
                <a:solidFill>
                  <a:schemeClr val="hlink"/>
                </a:solidFill>
              </a:rPr>
              <a:t>development</a:t>
            </a:r>
            <a:r>
              <a:rPr lang="en-US" dirty="0"/>
              <a:t> or into a unit not under the </a:t>
            </a:r>
          </a:p>
          <a:p>
            <a:pPr eaLnBrk="1" hangingPunct="1">
              <a:buNone/>
              <a:defRPr/>
            </a:pPr>
            <a:r>
              <a:rPr lang="en-US" dirty="0"/>
              <a:t>NYC 15/15 contract. </a:t>
            </a:r>
            <a:r>
              <a:rPr lang="en-US" b="1" dirty="0"/>
              <a:t>You will lose your </a:t>
            </a:r>
          </a:p>
          <a:p>
            <a:pPr eaLnBrk="1" hangingPunct="1">
              <a:buNone/>
              <a:defRPr/>
            </a:pPr>
            <a:r>
              <a:rPr lang="en-US" b="1" dirty="0"/>
              <a:t>NYC 15/15 assistance.</a:t>
            </a:r>
          </a:p>
          <a:p>
            <a:pPr eaLnBrk="1" hangingPunct="1">
              <a:spcBef>
                <a:spcPts val="600"/>
              </a:spcBef>
              <a:buFont typeface="Wingdings" panose="05000000000000000000" pitchFamily="2" charset="2"/>
              <a:buNone/>
              <a:defRPr/>
            </a:pPr>
            <a:endParaRPr lang="en-US" dirty="0"/>
          </a:p>
        </p:txBody>
      </p:sp>
      <p:pic>
        <p:nvPicPr>
          <p:cNvPr id="2" name="Slide 27.m4a" descr="Slide 27.m4a">
            <a:hlinkClick r:id="" action="ppaction://media"/>
            <a:extLst>
              <a:ext uri="{FF2B5EF4-FFF2-40B4-BE49-F238E27FC236}">
                <a16:creationId xmlns:a16="http://schemas.microsoft.com/office/drawing/2014/main" id="{C460B646-A118-4B4B-AECC-F26A5A957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4876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9800"/>
    </mc:Choice>
    <mc:Fallback xmlns="">
      <p:transition advTm="2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C9C635C-C9DC-4DAD-9E88-FFE0CDA2E0E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D41C12D-A9E1-4E5E-8B30-E3888B556DC6}" type="slidenum">
              <a:rPr lang="en-US" altLang="en-US" smtClean="0">
                <a:latin typeface="Arial" panose="020B0604020202020204" pitchFamily="34" charset="0"/>
              </a:rPr>
              <a:pPr>
                <a:defRPr/>
              </a:pPr>
              <a:t>28</a:t>
            </a:fld>
            <a:endParaRPr lang="en-US" altLang="en-US">
              <a:latin typeface="Arial" panose="020B0604020202020204" pitchFamily="34" charset="0"/>
            </a:endParaRPr>
          </a:p>
        </p:txBody>
      </p:sp>
      <p:sp>
        <p:nvSpPr>
          <p:cNvPr id="439298" name="Rectangle 2">
            <a:extLst>
              <a:ext uri="{FF2B5EF4-FFF2-40B4-BE49-F238E27FC236}">
                <a16:creationId xmlns:a16="http://schemas.microsoft.com/office/drawing/2014/main" id="{F85BB142-118D-4D2D-B90A-85E05A8D1886}"/>
              </a:ext>
            </a:extLst>
          </p:cNvPr>
          <p:cNvSpPr>
            <a:spLocks noGrp="1" noChangeArrowheads="1"/>
          </p:cNvSpPr>
          <p:nvPr>
            <p:ph type="title"/>
          </p:nvPr>
        </p:nvSpPr>
        <p:spPr/>
        <p:txBody>
          <a:bodyPr/>
          <a:lstStyle/>
          <a:p>
            <a:pPr eaLnBrk="1" hangingPunct="1">
              <a:defRPr/>
            </a:pPr>
            <a:r>
              <a:rPr lang="en-US" sz="4000" u="sng" dirty="0"/>
              <a:t>How does HPD Determine </a:t>
            </a:r>
            <a:br>
              <a:rPr lang="en-US" sz="4000" u="sng" dirty="0"/>
            </a:br>
            <a:r>
              <a:rPr lang="en-US" sz="4000" u="sng" dirty="0"/>
              <a:t>your Income? </a:t>
            </a:r>
          </a:p>
        </p:txBody>
      </p:sp>
      <p:sp>
        <p:nvSpPr>
          <p:cNvPr id="439299" name="Rectangle 3">
            <a:extLst>
              <a:ext uri="{FF2B5EF4-FFF2-40B4-BE49-F238E27FC236}">
                <a16:creationId xmlns:a16="http://schemas.microsoft.com/office/drawing/2014/main" id="{1D4738FC-F71F-43D3-8B77-D9EB18E5A0E5}"/>
              </a:ext>
            </a:extLst>
          </p:cNvPr>
          <p:cNvSpPr>
            <a:spLocks noGrp="1" noChangeArrowheads="1"/>
          </p:cNvSpPr>
          <p:nvPr>
            <p:ph type="body" idx="1"/>
          </p:nvPr>
        </p:nvSpPr>
        <p:spPr>
          <a:xfrm>
            <a:off x="533400" y="1752600"/>
            <a:ext cx="8229600" cy="4114800"/>
          </a:xfrm>
        </p:spPr>
        <p:txBody>
          <a:bodyPr/>
          <a:lstStyle/>
          <a:p>
            <a:pPr eaLnBrk="1" hangingPunct="1">
              <a:lnSpc>
                <a:spcPct val="90000"/>
              </a:lnSpc>
              <a:buFont typeface="Wingdings" panose="05000000000000000000" pitchFamily="2" charset="2"/>
              <a:buNone/>
              <a:defRPr/>
            </a:pPr>
            <a:r>
              <a:rPr lang="en-US" b="1" u="sng" dirty="0">
                <a:solidFill>
                  <a:schemeClr val="hlink"/>
                </a:solidFill>
              </a:rPr>
              <a:t>Gross income</a:t>
            </a:r>
            <a:r>
              <a:rPr lang="en-US" dirty="0"/>
              <a:t>:</a:t>
            </a:r>
          </a:p>
          <a:p>
            <a:pPr eaLnBrk="1" hangingPunct="1">
              <a:lnSpc>
                <a:spcPct val="90000"/>
              </a:lnSpc>
              <a:defRPr/>
            </a:pPr>
            <a:r>
              <a:rPr lang="en-US" dirty="0"/>
              <a:t>Income for all family members: wages </a:t>
            </a:r>
            <a:r>
              <a:rPr lang="en-US" dirty="0">
                <a:solidFill>
                  <a:schemeClr val="folHlink"/>
                </a:solidFill>
              </a:rPr>
              <a:t>(before taxes),</a:t>
            </a:r>
            <a:r>
              <a:rPr lang="en-US" dirty="0"/>
              <a:t> SS, SSI, Public Assistance, pensions, unemployment, self-employment, child support</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Income from assets</a:t>
            </a:r>
          </a:p>
          <a:p>
            <a:pPr eaLnBrk="1" hangingPunct="1">
              <a:lnSpc>
                <a:spcPct val="90000"/>
              </a:lnSpc>
              <a:defRPr/>
            </a:pPr>
            <a:endParaRPr lang="en-US" dirty="0"/>
          </a:p>
          <a:p>
            <a:pPr eaLnBrk="1" hangingPunct="1">
              <a:lnSpc>
                <a:spcPct val="90000"/>
              </a:lnSpc>
              <a:defRPr/>
            </a:pPr>
            <a:endParaRPr lang="en-US" dirty="0"/>
          </a:p>
        </p:txBody>
      </p:sp>
      <p:pic>
        <p:nvPicPr>
          <p:cNvPr id="2" name="Slide 28.m4a" descr="Slide 28.m4a">
            <a:hlinkClick r:id="" action="ppaction://media"/>
            <a:extLst>
              <a:ext uri="{FF2B5EF4-FFF2-40B4-BE49-F238E27FC236}">
                <a16:creationId xmlns:a16="http://schemas.microsoft.com/office/drawing/2014/main" id="{EBAA216A-80A8-884B-8AA2-CF30273017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3810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4500"/>
    </mc:Choice>
    <mc:Fallback xmlns="">
      <p:transition advTm="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A41E-C105-4040-9867-EBEB93AE9246}"/>
              </a:ext>
            </a:extLst>
          </p:cNvPr>
          <p:cNvSpPr>
            <a:spLocks noGrp="1"/>
          </p:cNvSpPr>
          <p:nvPr>
            <p:ph type="title"/>
          </p:nvPr>
        </p:nvSpPr>
        <p:spPr/>
        <p:txBody>
          <a:bodyPr/>
          <a:lstStyle/>
          <a:p>
            <a:pPr>
              <a:defRPr/>
            </a:pPr>
            <a:r>
              <a:rPr lang="en-US" u="sng" dirty="0"/>
              <a:t>How does HPD Determine </a:t>
            </a:r>
            <a:br>
              <a:rPr lang="en-US" u="sng" dirty="0"/>
            </a:br>
            <a:r>
              <a:rPr lang="en-US" u="sng" dirty="0"/>
              <a:t>your Income? (Continued)</a:t>
            </a:r>
            <a:endParaRPr lang="en-US" dirty="0"/>
          </a:p>
        </p:txBody>
      </p:sp>
      <p:sp>
        <p:nvSpPr>
          <p:cNvPr id="3" name="Content Placeholder 2">
            <a:extLst>
              <a:ext uri="{FF2B5EF4-FFF2-40B4-BE49-F238E27FC236}">
                <a16:creationId xmlns:a16="http://schemas.microsoft.com/office/drawing/2014/main" id="{206C28ED-5DB1-4035-8421-1B171EBE9048}"/>
              </a:ext>
            </a:extLst>
          </p:cNvPr>
          <p:cNvSpPr>
            <a:spLocks noGrp="1"/>
          </p:cNvSpPr>
          <p:nvPr>
            <p:ph idx="1"/>
          </p:nvPr>
        </p:nvSpPr>
        <p:spPr/>
        <p:txBody>
          <a:bodyPr/>
          <a:lstStyle/>
          <a:p>
            <a:pPr eaLnBrk="1" hangingPunct="1">
              <a:defRPr/>
            </a:pPr>
            <a:r>
              <a:rPr lang="en-US" dirty="0">
                <a:latin typeface="Arial" pitchFamily="34" charset="0"/>
              </a:rPr>
              <a:t>Some types of income do not count towards your gross income (they are considered “excluded” from your income), such as wages for minors and payments for care of foster children.  </a:t>
            </a:r>
          </a:p>
          <a:p>
            <a:pPr>
              <a:defRPr/>
            </a:pPr>
            <a:endParaRPr lang="en-US" dirty="0"/>
          </a:p>
        </p:txBody>
      </p:sp>
      <p:sp>
        <p:nvSpPr>
          <p:cNvPr id="4" name="Slide Number Placeholder 3">
            <a:extLst>
              <a:ext uri="{FF2B5EF4-FFF2-40B4-BE49-F238E27FC236}">
                <a16:creationId xmlns:a16="http://schemas.microsoft.com/office/drawing/2014/main" id="{B946CB0C-8DC5-4C5D-AF94-87E64731A15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96BECB5-A31F-4236-A7E7-0C215F7B2932}" type="slidenum">
              <a:rPr lang="en-US" altLang="en-US" smtClean="0">
                <a:latin typeface="Arial" panose="020B0604020202020204" pitchFamily="34" charset="0"/>
              </a:rPr>
              <a:pPr>
                <a:defRPr/>
              </a:pPr>
              <a:t>29</a:t>
            </a:fld>
            <a:endParaRPr lang="en-US" altLang="en-US">
              <a:latin typeface="Arial" panose="020B0604020202020204" pitchFamily="34" charset="0"/>
            </a:endParaRPr>
          </a:p>
        </p:txBody>
      </p:sp>
      <p:pic>
        <p:nvPicPr>
          <p:cNvPr id="5" name="Slide 29.m4a" descr="Slide 29.m4a">
            <a:hlinkClick r:id="" action="ppaction://media"/>
            <a:extLst>
              <a:ext uri="{FF2B5EF4-FFF2-40B4-BE49-F238E27FC236}">
                <a16:creationId xmlns:a16="http://schemas.microsoft.com/office/drawing/2014/main" id="{D66E109F-6B78-9C42-BCA8-CCCA4283F7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3886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3520934-D0D3-4E1E-90E9-A562E0A6B18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29E06D7-E2EA-4599-81D2-7991F0FD8B09}" type="slidenum">
              <a:rPr lang="en-US" altLang="en-US" smtClean="0">
                <a:latin typeface="Arial" panose="020B0604020202020204" pitchFamily="34" charset="0"/>
              </a:rPr>
              <a:pPr>
                <a:defRPr/>
              </a:pPr>
              <a:t>3</a:t>
            </a:fld>
            <a:endParaRPr lang="en-US" altLang="en-US">
              <a:latin typeface="Arial" panose="020B0604020202020204" pitchFamily="34" charset="0"/>
            </a:endParaRPr>
          </a:p>
        </p:txBody>
      </p:sp>
      <p:sp>
        <p:nvSpPr>
          <p:cNvPr id="386050" name="Rectangle 2">
            <a:extLst>
              <a:ext uri="{FF2B5EF4-FFF2-40B4-BE49-F238E27FC236}">
                <a16:creationId xmlns:a16="http://schemas.microsoft.com/office/drawing/2014/main" id="{E55792A0-2FC5-4C2D-9DE9-73E1669EAC6B}"/>
              </a:ext>
            </a:extLst>
          </p:cNvPr>
          <p:cNvSpPr>
            <a:spLocks noGrp="1" noChangeArrowheads="1"/>
          </p:cNvSpPr>
          <p:nvPr>
            <p:ph type="title"/>
          </p:nvPr>
        </p:nvSpPr>
        <p:spPr/>
        <p:txBody>
          <a:bodyPr/>
          <a:lstStyle/>
          <a:p>
            <a:pPr eaLnBrk="1" hangingPunct="1">
              <a:defRPr/>
            </a:pPr>
            <a:r>
              <a:rPr lang="en-US" u="sng" dirty="0"/>
              <a:t>What is NYC 15/15?</a:t>
            </a:r>
          </a:p>
        </p:txBody>
      </p:sp>
      <p:sp>
        <p:nvSpPr>
          <p:cNvPr id="386051" name="Rectangle 3">
            <a:extLst>
              <a:ext uri="{FF2B5EF4-FFF2-40B4-BE49-F238E27FC236}">
                <a16:creationId xmlns:a16="http://schemas.microsoft.com/office/drawing/2014/main" id="{65F6E22F-7B36-4CD6-BE34-D1870B696172}"/>
              </a:ext>
            </a:extLst>
          </p:cNvPr>
          <p:cNvSpPr>
            <a:spLocks noGrp="1" noChangeArrowheads="1"/>
          </p:cNvSpPr>
          <p:nvPr>
            <p:ph type="body" idx="1"/>
          </p:nvPr>
        </p:nvSpPr>
        <p:spPr/>
        <p:txBody>
          <a:bodyPr/>
          <a:lstStyle/>
          <a:p>
            <a:pPr eaLnBrk="1" hangingPunct="1">
              <a:defRPr/>
            </a:pPr>
            <a:r>
              <a:rPr lang="en-US" sz="2800" dirty="0"/>
              <a:t>NYC 15/15 is a City funded rental assistance program </a:t>
            </a:r>
          </a:p>
          <a:p>
            <a:pPr eaLnBrk="1" hangingPunct="1">
              <a:defRPr/>
            </a:pPr>
            <a:endParaRPr lang="en-US" sz="2800" dirty="0"/>
          </a:p>
          <a:p>
            <a:pPr eaLnBrk="1" hangingPunct="1">
              <a:defRPr/>
            </a:pPr>
            <a:r>
              <a:rPr lang="en-US" sz="2800" dirty="0"/>
              <a:t>NYC 15/15 assists eligible households to afford their rents so that they pay approximately 30% of their adjusted incomes toward rent.</a:t>
            </a:r>
          </a:p>
          <a:p>
            <a:pPr marL="0" indent="0" eaLnBrk="1" hangingPunct="1">
              <a:buFont typeface="Wingdings" panose="05000000000000000000" pitchFamily="2" charset="2"/>
              <a:buNone/>
              <a:defRPr/>
            </a:pPr>
            <a:endParaRPr lang="en-US" sz="2800" dirty="0"/>
          </a:p>
          <a:p>
            <a:pPr eaLnBrk="1" hangingPunct="1">
              <a:defRPr/>
            </a:pPr>
            <a:r>
              <a:rPr lang="en-US" sz="2800" dirty="0"/>
              <a:t>NYC 15/15 is a part of the NYC Supportive Housing Initiative, a plan that combines rental assistance with matching supportive services.</a:t>
            </a:r>
          </a:p>
        </p:txBody>
      </p:sp>
      <p:pic>
        <p:nvPicPr>
          <p:cNvPr id="2" name="Slide 3.m4a" descr="Slide 3.m4a">
            <a:hlinkClick r:id="" action="ppaction://media"/>
            <a:extLst>
              <a:ext uri="{FF2B5EF4-FFF2-40B4-BE49-F238E27FC236}">
                <a16:creationId xmlns:a16="http://schemas.microsoft.com/office/drawing/2014/main" id="{6EFC353D-68E5-8E43-80CF-06E3113116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78636" y="3632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4200"/>
    </mc:Choice>
    <mc:Fallback xmlns="">
      <p:transition advTm="2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9BF8-FC1C-4854-945F-66589835C794}"/>
              </a:ext>
            </a:extLst>
          </p:cNvPr>
          <p:cNvSpPr>
            <a:spLocks noGrp="1"/>
          </p:cNvSpPr>
          <p:nvPr>
            <p:ph type="title"/>
          </p:nvPr>
        </p:nvSpPr>
        <p:spPr/>
        <p:txBody>
          <a:bodyPr/>
          <a:lstStyle/>
          <a:p>
            <a:pPr>
              <a:defRPr/>
            </a:pPr>
            <a:r>
              <a:rPr lang="en-US" u="sng" dirty="0"/>
              <a:t>How does HPD Determine </a:t>
            </a:r>
            <a:br>
              <a:rPr lang="en-US" u="sng" dirty="0"/>
            </a:br>
            <a:r>
              <a:rPr lang="en-US" u="sng" dirty="0"/>
              <a:t>your Income? (Continued)</a:t>
            </a:r>
            <a:endParaRPr lang="en-US" dirty="0"/>
          </a:p>
        </p:txBody>
      </p:sp>
      <p:sp>
        <p:nvSpPr>
          <p:cNvPr id="3" name="Content Placeholder 2">
            <a:extLst>
              <a:ext uri="{FF2B5EF4-FFF2-40B4-BE49-F238E27FC236}">
                <a16:creationId xmlns:a16="http://schemas.microsoft.com/office/drawing/2014/main" id="{2E0E4D73-2370-49A1-88F8-ED890E49D647}"/>
              </a:ext>
            </a:extLst>
          </p:cNvPr>
          <p:cNvSpPr>
            <a:spLocks noGrp="1"/>
          </p:cNvSpPr>
          <p:nvPr>
            <p:ph idx="1"/>
          </p:nvPr>
        </p:nvSpPr>
        <p:spPr/>
        <p:txBody>
          <a:bodyPr/>
          <a:lstStyle/>
          <a:p>
            <a:pPr>
              <a:defRPr/>
            </a:pPr>
            <a:r>
              <a:rPr lang="en-US" dirty="0">
                <a:latin typeface="Arial" pitchFamily="34" charset="0"/>
              </a:rPr>
              <a:t>You need to report </a:t>
            </a:r>
            <a:r>
              <a:rPr lang="en-US" u="sng" dirty="0">
                <a:latin typeface="Arial" pitchFamily="34" charset="0"/>
              </a:rPr>
              <a:t>all income</a:t>
            </a:r>
            <a:r>
              <a:rPr lang="en-US" dirty="0">
                <a:latin typeface="Arial" pitchFamily="34" charset="0"/>
              </a:rPr>
              <a:t> for your household, and HPD will determine if any of this income is excluded.</a:t>
            </a:r>
          </a:p>
        </p:txBody>
      </p:sp>
      <p:sp>
        <p:nvSpPr>
          <p:cNvPr id="4" name="Slide Number Placeholder 3">
            <a:extLst>
              <a:ext uri="{FF2B5EF4-FFF2-40B4-BE49-F238E27FC236}">
                <a16:creationId xmlns:a16="http://schemas.microsoft.com/office/drawing/2014/main" id="{D23C36D5-A3CA-487E-AB6B-4C268A176FA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C86D502-E0DD-4D57-8BA9-788BD26DDEBC}" type="slidenum">
              <a:rPr lang="en-US" altLang="en-US" smtClean="0">
                <a:latin typeface="Arial" panose="020B0604020202020204" pitchFamily="34" charset="0"/>
              </a:rPr>
              <a:pPr>
                <a:defRPr/>
              </a:pPr>
              <a:t>30</a:t>
            </a:fld>
            <a:endParaRPr lang="en-US" altLang="en-US">
              <a:latin typeface="Arial" panose="020B0604020202020204" pitchFamily="34" charset="0"/>
            </a:endParaRPr>
          </a:p>
        </p:txBody>
      </p:sp>
      <p:pic>
        <p:nvPicPr>
          <p:cNvPr id="5" name="Slide 30.m4a" descr="Slide 30.m4a">
            <a:hlinkClick r:id="" action="ppaction://media"/>
            <a:extLst>
              <a:ext uri="{FF2B5EF4-FFF2-40B4-BE49-F238E27FC236}">
                <a16:creationId xmlns:a16="http://schemas.microsoft.com/office/drawing/2014/main" id="{193D36F2-AB25-7D43-AB32-32C7856CC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4876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C2DC6DD-0916-4A06-BBA3-65E6EDB9A12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F70B69A-F6CD-4356-B98F-A159CB817EF8}" type="slidenum">
              <a:rPr lang="en-US" altLang="en-US" smtClean="0">
                <a:latin typeface="Arial" panose="020B0604020202020204" pitchFamily="34" charset="0"/>
              </a:rPr>
              <a:pPr>
                <a:defRPr/>
              </a:pPr>
              <a:t>31</a:t>
            </a:fld>
            <a:endParaRPr lang="en-US" altLang="en-US">
              <a:latin typeface="Arial" panose="020B0604020202020204" pitchFamily="34" charset="0"/>
            </a:endParaRPr>
          </a:p>
        </p:txBody>
      </p:sp>
      <p:sp>
        <p:nvSpPr>
          <p:cNvPr id="441346" name="Rectangle 2">
            <a:extLst>
              <a:ext uri="{FF2B5EF4-FFF2-40B4-BE49-F238E27FC236}">
                <a16:creationId xmlns:a16="http://schemas.microsoft.com/office/drawing/2014/main" id="{7AF7613B-EEFD-4592-86F1-A20AB6F80E35}"/>
              </a:ext>
            </a:extLst>
          </p:cNvPr>
          <p:cNvSpPr>
            <a:spLocks noGrp="1" noChangeArrowheads="1"/>
          </p:cNvSpPr>
          <p:nvPr>
            <p:ph type="body" idx="1"/>
          </p:nvPr>
        </p:nvSpPr>
        <p:spPr>
          <a:xfrm>
            <a:off x="457200" y="1752600"/>
            <a:ext cx="8229600" cy="4343400"/>
          </a:xfrm>
        </p:spPr>
        <p:txBody>
          <a:bodyPr/>
          <a:lstStyle/>
          <a:p>
            <a:pPr eaLnBrk="1" hangingPunct="1">
              <a:buFont typeface="Wingdings" panose="05000000000000000000" pitchFamily="2" charset="2"/>
              <a:buNone/>
              <a:defRPr/>
            </a:pPr>
            <a:r>
              <a:rPr lang="en-US" b="1" u="sng" dirty="0">
                <a:solidFill>
                  <a:schemeClr val="hlink"/>
                </a:solidFill>
              </a:rPr>
              <a:t>Deductions</a:t>
            </a:r>
            <a:r>
              <a:rPr lang="en-US" dirty="0"/>
              <a:t>:</a:t>
            </a:r>
          </a:p>
          <a:p>
            <a:pPr eaLnBrk="1" hangingPunct="1">
              <a:defRPr/>
            </a:pPr>
            <a:r>
              <a:rPr lang="en-US" dirty="0"/>
              <a:t>HPD makes deductions for the following:</a:t>
            </a:r>
          </a:p>
          <a:p>
            <a:pPr lvl="1" eaLnBrk="1" hangingPunct="1">
              <a:defRPr/>
            </a:pPr>
            <a:r>
              <a:rPr lang="en-US" dirty="0"/>
              <a:t>Minor children</a:t>
            </a:r>
          </a:p>
          <a:p>
            <a:pPr lvl="1" eaLnBrk="1" hangingPunct="1">
              <a:defRPr/>
            </a:pPr>
            <a:r>
              <a:rPr lang="en-US" dirty="0"/>
              <a:t>Seniors and persons with disabilities</a:t>
            </a:r>
          </a:p>
          <a:p>
            <a:pPr lvl="1" eaLnBrk="1" hangingPunct="1">
              <a:defRPr/>
            </a:pPr>
            <a:r>
              <a:rPr lang="en-US" dirty="0"/>
              <a:t>Medical and disability assistance expenses</a:t>
            </a:r>
          </a:p>
          <a:p>
            <a:pPr lvl="1" eaLnBrk="1" hangingPunct="1">
              <a:defRPr/>
            </a:pPr>
            <a:r>
              <a:rPr lang="en-US" dirty="0"/>
              <a:t>Childcare expenses</a:t>
            </a:r>
          </a:p>
          <a:p>
            <a:pPr eaLnBrk="1" hangingPunct="1">
              <a:buFont typeface="Wingdings" panose="05000000000000000000" pitchFamily="2" charset="2"/>
              <a:buNone/>
              <a:defRPr/>
            </a:pPr>
            <a:endParaRPr lang="en-US" dirty="0"/>
          </a:p>
        </p:txBody>
      </p:sp>
      <p:sp>
        <p:nvSpPr>
          <p:cNvPr id="4" name="Title 1">
            <a:extLst>
              <a:ext uri="{FF2B5EF4-FFF2-40B4-BE49-F238E27FC236}">
                <a16:creationId xmlns:a16="http://schemas.microsoft.com/office/drawing/2014/main" id="{155EE35B-CEA0-433D-A704-AFE54727E6F9}"/>
              </a:ext>
            </a:extLst>
          </p:cNvPr>
          <p:cNvSpPr>
            <a:spLocks noGrp="1"/>
          </p:cNvSpPr>
          <p:nvPr>
            <p:ph type="title"/>
          </p:nvPr>
        </p:nvSpPr>
        <p:spPr/>
        <p:txBody>
          <a:bodyPr/>
          <a:lstStyle/>
          <a:p>
            <a:pPr>
              <a:defRPr/>
            </a:pPr>
            <a:r>
              <a:rPr lang="en-US" u="sng" dirty="0"/>
              <a:t>How does HPD Determine </a:t>
            </a:r>
            <a:br>
              <a:rPr lang="en-US" u="sng" dirty="0"/>
            </a:br>
            <a:r>
              <a:rPr lang="en-US" u="sng" dirty="0"/>
              <a:t>your Income? (Continued)</a:t>
            </a:r>
            <a:endParaRPr lang="en-US" dirty="0"/>
          </a:p>
        </p:txBody>
      </p:sp>
      <p:pic>
        <p:nvPicPr>
          <p:cNvPr id="2" name="Slide 31">
            <a:hlinkClick r:id="" action="ppaction://media"/>
            <a:extLst>
              <a:ext uri="{FF2B5EF4-FFF2-40B4-BE49-F238E27FC236}">
                <a16:creationId xmlns:a16="http://schemas.microsoft.com/office/drawing/2014/main" id="{95344B1A-31D2-4AE2-849F-724CCDAB6B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429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4200"/>
    </mc:Choice>
    <mc:Fallback xmlns="">
      <p:transition advTm="3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95215EF-DAE3-4884-A6F0-8DE784304C3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490B1A0-88B0-4958-8EB9-132E4702C346}" type="slidenum">
              <a:rPr lang="en-US" altLang="en-US" smtClean="0">
                <a:latin typeface="Arial" panose="020B0604020202020204" pitchFamily="34" charset="0"/>
              </a:rPr>
              <a:pPr>
                <a:defRPr/>
              </a:pPr>
              <a:t>32</a:t>
            </a:fld>
            <a:endParaRPr lang="en-US" altLang="en-US">
              <a:latin typeface="Arial" panose="020B0604020202020204" pitchFamily="34" charset="0"/>
            </a:endParaRPr>
          </a:p>
        </p:txBody>
      </p:sp>
      <p:sp>
        <p:nvSpPr>
          <p:cNvPr id="443394" name="Rectangle 2">
            <a:extLst>
              <a:ext uri="{FF2B5EF4-FFF2-40B4-BE49-F238E27FC236}">
                <a16:creationId xmlns:a16="http://schemas.microsoft.com/office/drawing/2014/main" id="{777C9441-1444-441C-A1A6-423164DF0EB2}"/>
              </a:ext>
            </a:extLst>
          </p:cNvPr>
          <p:cNvSpPr>
            <a:spLocks noGrp="1" noChangeArrowheads="1"/>
          </p:cNvSpPr>
          <p:nvPr>
            <p:ph type="body" idx="1"/>
          </p:nvPr>
        </p:nvSpPr>
        <p:spPr>
          <a:xfrm>
            <a:off x="457200" y="2133600"/>
            <a:ext cx="8229600" cy="3962400"/>
          </a:xfrm>
        </p:spPr>
        <p:txBody>
          <a:bodyPr/>
          <a:lstStyle/>
          <a:p>
            <a:pPr eaLnBrk="1" hangingPunct="1">
              <a:buFont typeface="Wingdings" panose="05000000000000000000" pitchFamily="2" charset="2"/>
              <a:buNone/>
              <a:defRPr/>
            </a:pPr>
            <a:r>
              <a:rPr lang="en-US"/>
              <a:t>Your gross income </a:t>
            </a:r>
            <a:r>
              <a:rPr lang="en-US">
                <a:solidFill>
                  <a:schemeClr val="folHlink"/>
                </a:solidFill>
              </a:rPr>
              <a:t>(before taxes)</a:t>
            </a:r>
            <a:r>
              <a:rPr lang="en-US"/>
              <a:t> -</a:t>
            </a:r>
          </a:p>
          <a:p>
            <a:pPr eaLnBrk="1" hangingPunct="1">
              <a:buFont typeface="Wingdings" panose="05000000000000000000" pitchFamily="2" charset="2"/>
              <a:buNone/>
              <a:defRPr/>
            </a:pPr>
            <a:r>
              <a:rPr lang="en-US" u="sng"/>
              <a:t>Your allowable deductions =</a:t>
            </a:r>
          </a:p>
          <a:p>
            <a:pPr eaLnBrk="1" hangingPunct="1">
              <a:buFont typeface="Wingdings" panose="05000000000000000000" pitchFamily="2" charset="2"/>
              <a:buNone/>
              <a:defRPr/>
            </a:pPr>
            <a:r>
              <a:rPr lang="en-US"/>
              <a:t>Your</a:t>
            </a:r>
            <a:r>
              <a:rPr lang="en-US" b="1">
                <a:solidFill>
                  <a:schemeClr val="hlink"/>
                </a:solidFill>
              </a:rPr>
              <a:t> adjusted income</a:t>
            </a:r>
          </a:p>
          <a:p>
            <a:pPr eaLnBrk="1" hangingPunct="1">
              <a:defRPr/>
            </a:pPr>
            <a:endParaRPr lang="en-US"/>
          </a:p>
        </p:txBody>
      </p:sp>
      <p:sp>
        <p:nvSpPr>
          <p:cNvPr id="4" name="Title 1">
            <a:extLst>
              <a:ext uri="{FF2B5EF4-FFF2-40B4-BE49-F238E27FC236}">
                <a16:creationId xmlns:a16="http://schemas.microsoft.com/office/drawing/2014/main" id="{5350032B-5DA8-43C1-B169-A12684F0DC0F}"/>
              </a:ext>
            </a:extLst>
          </p:cNvPr>
          <p:cNvSpPr>
            <a:spLocks noGrp="1"/>
          </p:cNvSpPr>
          <p:nvPr>
            <p:ph type="title"/>
          </p:nvPr>
        </p:nvSpPr>
        <p:spPr/>
        <p:txBody>
          <a:bodyPr/>
          <a:lstStyle/>
          <a:p>
            <a:pPr>
              <a:defRPr/>
            </a:pPr>
            <a:r>
              <a:rPr lang="en-US" u="sng" dirty="0"/>
              <a:t>How does HPD Determine </a:t>
            </a:r>
            <a:br>
              <a:rPr lang="en-US" u="sng" dirty="0"/>
            </a:br>
            <a:r>
              <a:rPr lang="en-US" u="sng" dirty="0"/>
              <a:t>your Income? (Continued)</a:t>
            </a:r>
            <a:endParaRPr lang="en-US" dirty="0"/>
          </a:p>
        </p:txBody>
      </p:sp>
      <p:pic>
        <p:nvPicPr>
          <p:cNvPr id="5" name="audi3471.wav">
            <a:hlinkClick r:id="" action="ppaction://media"/>
            <a:extLst>
              <a:ext uri="{FF2B5EF4-FFF2-40B4-BE49-F238E27FC236}">
                <a16:creationId xmlns:a16="http://schemas.microsoft.com/office/drawing/2014/main" id="{3818FCF6-ADE9-FD44-8B9E-1E26F4D47776}"/>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480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12500"/>
    </mc:Choice>
    <mc:Fallback xmlns="">
      <p:transition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3799531-73F9-4050-BADA-963DAAB0949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5E169DD-0C01-48B9-A62A-A51675E2641F}" type="slidenum">
              <a:rPr lang="en-US" altLang="en-US" smtClean="0">
                <a:latin typeface="Arial" panose="020B0604020202020204" pitchFamily="34" charset="0"/>
              </a:rPr>
              <a:pPr>
                <a:defRPr/>
              </a:pPr>
              <a:t>33</a:t>
            </a:fld>
            <a:endParaRPr lang="en-US" altLang="en-US">
              <a:latin typeface="Arial" panose="020B0604020202020204" pitchFamily="34" charset="0"/>
            </a:endParaRPr>
          </a:p>
        </p:txBody>
      </p:sp>
      <p:sp>
        <p:nvSpPr>
          <p:cNvPr id="352258" name="Rectangle 2">
            <a:extLst>
              <a:ext uri="{FF2B5EF4-FFF2-40B4-BE49-F238E27FC236}">
                <a16:creationId xmlns:a16="http://schemas.microsoft.com/office/drawing/2014/main" id="{2DB277AC-FF60-4705-B7F7-A283A5CB10EA}"/>
              </a:ext>
            </a:extLst>
          </p:cNvPr>
          <p:cNvSpPr>
            <a:spLocks noGrp="1" noChangeArrowheads="1"/>
          </p:cNvSpPr>
          <p:nvPr>
            <p:ph type="title"/>
          </p:nvPr>
        </p:nvSpPr>
        <p:spPr/>
        <p:txBody>
          <a:bodyPr/>
          <a:lstStyle/>
          <a:p>
            <a:pPr eaLnBrk="1" hangingPunct="1">
              <a:defRPr/>
            </a:pPr>
            <a:br>
              <a:rPr lang="en-US" sz="4000" dirty="0"/>
            </a:br>
            <a:r>
              <a:rPr lang="en-US" sz="4000" u="sng" dirty="0"/>
              <a:t>How does HPD Calculate </a:t>
            </a:r>
            <a:br>
              <a:rPr lang="en-US" sz="4000" u="sng" dirty="0"/>
            </a:br>
            <a:r>
              <a:rPr lang="en-US" sz="4000" u="sng" dirty="0"/>
              <a:t>your Share of the Total Rent? </a:t>
            </a:r>
          </a:p>
        </p:txBody>
      </p:sp>
      <p:sp>
        <p:nvSpPr>
          <p:cNvPr id="352259" name="Rectangle 3">
            <a:extLst>
              <a:ext uri="{FF2B5EF4-FFF2-40B4-BE49-F238E27FC236}">
                <a16:creationId xmlns:a16="http://schemas.microsoft.com/office/drawing/2014/main" id="{96A2FB28-B852-4283-9110-DB8589701B62}"/>
              </a:ext>
            </a:extLst>
          </p:cNvPr>
          <p:cNvSpPr>
            <a:spLocks noGrp="1" noChangeArrowheads="1"/>
          </p:cNvSpPr>
          <p:nvPr>
            <p:ph type="body" idx="1"/>
          </p:nvPr>
        </p:nvSpPr>
        <p:spPr>
          <a:xfrm>
            <a:off x="304800" y="2209800"/>
            <a:ext cx="8534400" cy="4648200"/>
          </a:xfrm>
        </p:spPr>
        <p:txBody>
          <a:bodyPr/>
          <a:lstStyle/>
          <a:p>
            <a:pPr eaLnBrk="1" hangingPunct="1">
              <a:defRPr/>
            </a:pPr>
            <a:r>
              <a:rPr lang="en-US" sz="2800" dirty="0"/>
              <a:t>Determines your </a:t>
            </a:r>
            <a:r>
              <a:rPr lang="en-US" sz="2800" b="1" dirty="0">
                <a:solidFill>
                  <a:schemeClr val="hlink"/>
                </a:solidFill>
              </a:rPr>
              <a:t>total rent</a:t>
            </a:r>
            <a:r>
              <a:rPr lang="en-US" sz="2800" dirty="0"/>
              <a:t> (“gross rent”)</a:t>
            </a:r>
          </a:p>
          <a:p>
            <a:pPr eaLnBrk="1" hangingPunct="1">
              <a:defRPr/>
            </a:pPr>
            <a:endParaRPr lang="en-US" sz="2800" dirty="0"/>
          </a:p>
          <a:p>
            <a:pPr eaLnBrk="1" hangingPunct="1">
              <a:defRPr/>
            </a:pPr>
            <a:r>
              <a:rPr lang="en-US" sz="2800" dirty="0"/>
              <a:t>Determines your </a:t>
            </a:r>
            <a:r>
              <a:rPr lang="en-US" sz="2800" b="1" dirty="0">
                <a:solidFill>
                  <a:schemeClr val="hlink"/>
                </a:solidFill>
              </a:rPr>
              <a:t>income</a:t>
            </a:r>
          </a:p>
          <a:p>
            <a:pPr eaLnBrk="1" hangingPunct="1">
              <a:buFont typeface="Wingdings" panose="05000000000000000000" pitchFamily="2" charset="2"/>
              <a:buNone/>
              <a:defRPr/>
            </a:pPr>
            <a:endParaRPr lang="en-US" sz="2800" dirty="0"/>
          </a:p>
          <a:p>
            <a:pPr eaLnBrk="1" hangingPunct="1">
              <a:defRPr/>
            </a:pPr>
            <a:r>
              <a:rPr lang="en-US" sz="2800" dirty="0"/>
              <a:t>Calculates your </a:t>
            </a:r>
            <a:r>
              <a:rPr lang="en-US" sz="2800" b="1" dirty="0">
                <a:solidFill>
                  <a:schemeClr val="hlink"/>
                </a:solidFill>
              </a:rPr>
              <a:t>tenant share</a:t>
            </a:r>
            <a:endParaRPr lang="en-US" sz="2800" dirty="0"/>
          </a:p>
          <a:p>
            <a:pPr eaLnBrk="1" hangingPunct="1">
              <a:defRPr/>
            </a:pPr>
            <a:endParaRPr lang="en-US" sz="2800" dirty="0"/>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p:txBody>
      </p:sp>
      <p:pic>
        <p:nvPicPr>
          <p:cNvPr id="5" name="audi3487.wav">
            <a:hlinkClick r:id="" action="ppaction://media"/>
            <a:extLst>
              <a:ext uri="{FF2B5EF4-FFF2-40B4-BE49-F238E27FC236}">
                <a16:creationId xmlns:a16="http://schemas.microsoft.com/office/drawing/2014/main" id="{621ACFD8-D2AB-7F40-908B-0D8737EFF6C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753600" y="3924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703349"/>
      </p:ext>
    </p:extLst>
  </p:cSld>
  <p:clrMapOvr>
    <a:masterClrMapping/>
  </p:clrMapOvr>
  <mc:AlternateContent xmlns:mc="http://schemas.openxmlformats.org/markup-compatibility/2006" xmlns:p14="http://schemas.microsoft.com/office/powerpoint/2010/main">
    <mc:Choice Requires="p14">
      <p:transition p14:dur="10" advTm="17100"/>
    </mc:Choice>
    <mc:Fallback xmlns="">
      <p:transition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F9C417D-570F-4287-880D-25794114F18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FE4C430-201C-4A87-8A34-C85CB79C3265}" type="slidenum">
              <a:rPr lang="en-US" altLang="en-US" smtClean="0">
                <a:latin typeface="Arial" panose="020B0604020202020204" pitchFamily="34" charset="0"/>
              </a:rPr>
              <a:pPr>
                <a:defRPr/>
              </a:pPr>
              <a:t>34</a:t>
            </a:fld>
            <a:endParaRPr lang="en-US" altLang="en-US">
              <a:latin typeface="Arial" panose="020B0604020202020204" pitchFamily="34" charset="0"/>
            </a:endParaRPr>
          </a:p>
        </p:txBody>
      </p:sp>
      <p:sp>
        <p:nvSpPr>
          <p:cNvPr id="372738" name="Rectangle 2">
            <a:extLst>
              <a:ext uri="{FF2B5EF4-FFF2-40B4-BE49-F238E27FC236}">
                <a16:creationId xmlns:a16="http://schemas.microsoft.com/office/drawing/2014/main" id="{7286BC6F-B9EA-4146-AEDC-D1FAB07ED922}"/>
              </a:ext>
            </a:extLst>
          </p:cNvPr>
          <p:cNvSpPr>
            <a:spLocks noGrp="1" noChangeArrowheads="1"/>
          </p:cNvSpPr>
          <p:nvPr>
            <p:ph type="title"/>
          </p:nvPr>
        </p:nvSpPr>
        <p:spPr>
          <a:xfrm>
            <a:off x="304800" y="304800"/>
            <a:ext cx="8534400" cy="990600"/>
          </a:xfrm>
        </p:spPr>
        <p:txBody>
          <a:bodyPr/>
          <a:lstStyle/>
          <a:p>
            <a:pPr eaLnBrk="1" hangingPunct="1">
              <a:defRPr/>
            </a:pPr>
            <a:r>
              <a:rPr lang="en-US" sz="4000" u="sng"/>
              <a:t>How does HPD Determine</a:t>
            </a:r>
            <a:br>
              <a:rPr lang="en-US" sz="4000" u="sng"/>
            </a:br>
            <a:r>
              <a:rPr lang="en-US" sz="4000" u="sng"/>
              <a:t> your Total Rent? </a:t>
            </a:r>
          </a:p>
        </p:txBody>
      </p:sp>
      <p:sp>
        <p:nvSpPr>
          <p:cNvPr id="372739" name="Rectangle 3">
            <a:extLst>
              <a:ext uri="{FF2B5EF4-FFF2-40B4-BE49-F238E27FC236}">
                <a16:creationId xmlns:a16="http://schemas.microsoft.com/office/drawing/2014/main" id="{B3BD161C-ABA5-4065-ACE3-A53F702EF6C9}"/>
              </a:ext>
            </a:extLst>
          </p:cNvPr>
          <p:cNvSpPr>
            <a:spLocks noGrp="1" noChangeArrowheads="1"/>
          </p:cNvSpPr>
          <p:nvPr>
            <p:ph type="body" idx="1"/>
          </p:nvPr>
        </p:nvSpPr>
        <p:spPr>
          <a:xfrm>
            <a:off x="457200" y="2209800"/>
            <a:ext cx="8229600" cy="4343400"/>
          </a:xfrm>
        </p:spPr>
        <p:txBody>
          <a:bodyPr/>
          <a:lstStyle/>
          <a:p>
            <a:pPr eaLnBrk="1" hangingPunct="1">
              <a:lnSpc>
                <a:spcPct val="90000"/>
              </a:lnSpc>
              <a:defRPr/>
            </a:pPr>
            <a:r>
              <a:rPr lang="en-US" dirty="0"/>
              <a:t>Rent you pay to the owner (tenant share) + NYC 15/15 subsidy payments (HPD share) + your utility costs =  your </a:t>
            </a:r>
            <a:r>
              <a:rPr lang="en-US" b="1" dirty="0">
                <a:solidFill>
                  <a:schemeClr val="hlink"/>
                </a:solidFill>
              </a:rPr>
              <a:t>total rent</a:t>
            </a:r>
            <a:r>
              <a:rPr lang="en-US" dirty="0"/>
              <a:t> (“gross rent”)</a:t>
            </a:r>
          </a:p>
          <a:p>
            <a:pPr eaLnBrk="1" hangingPunct="1">
              <a:lnSpc>
                <a:spcPct val="90000"/>
              </a:lnSpc>
              <a:buFont typeface="Wingdings" panose="05000000000000000000" pitchFamily="2" charset="2"/>
              <a:buNone/>
              <a:defRPr/>
            </a:pPr>
            <a:endParaRPr lang="en-US" sz="2400" dirty="0"/>
          </a:p>
          <a:p>
            <a:pPr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dirty="0"/>
              <a:t>HPD will determine whether the rent for your unit is </a:t>
            </a:r>
            <a:r>
              <a:rPr lang="en-US" b="1" dirty="0">
                <a:solidFill>
                  <a:schemeClr val="hlink"/>
                </a:solidFill>
              </a:rPr>
              <a:t>reasonable</a:t>
            </a:r>
            <a:endParaRPr lang="en-US" dirty="0"/>
          </a:p>
          <a:p>
            <a:pPr eaLnBrk="1" hangingPunct="1">
              <a:lnSpc>
                <a:spcPct val="90000"/>
              </a:lnSpc>
              <a:defRPr/>
            </a:pPr>
            <a:endParaRPr lang="en-US" dirty="0"/>
          </a:p>
          <a:p>
            <a:pPr lvl="8">
              <a:lnSpc>
                <a:spcPct val="90000"/>
              </a:lnSpc>
              <a:defRPr/>
            </a:pPr>
            <a:endParaRPr lang="en-US" dirty="0"/>
          </a:p>
          <a:p>
            <a:pPr eaLnBrk="1" hangingPunct="1">
              <a:lnSpc>
                <a:spcPct val="90000"/>
              </a:lnSpc>
              <a:buFont typeface="Wingdings" panose="05000000000000000000" pitchFamily="2" charset="2"/>
              <a:buNone/>
              <a:defRPr/>
            </a:pPr>
            <a:endParaRPr lang="en-US" sz="2400" dirty="0"/>
          </a:p>
        </p:txBody>
      </p:sp>
      <p:pic>
        <p:nvPicPr>
          <p:cNvPr id="5" name="audi3503.wav">
            <a:hlinkClick r:id="" action="ppaction://media"/>
            <a:extLst>
              <a:ext uri="{FF2B5EF4-FFF2-40B4-BE49-F238E27FC236}">
                <a16:creationId xmlns:a16="http://schemas.microsoft.com/office/drawing/2014/main" id="{F61EECE1-B86C-6C45-8105-1999222E9312}"/>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372600" y="190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10300"/>
    </mc:Choice>
    <mc:Fallback xmlns="">
      <p:transition advTm="1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5F691F-7D0F-4BBD-AC1E-91046A9419E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3D4FE8A-609C-4223-AC9A-17028B53EBF7}" type="slidenum">
              <a:rPr lang="en-US" altLang="en-US" smtClean="0">
                <a:latin typeface="Arial" panose="020B0604020202020204" pitchFamily="34" charset="0"/>
              </a:rPr>
              <a:pPr>
                <a:defRPr/>
              </a:pPr>
              <a:t>35</a:t>
            </a:fld>
            <a:endParaRPr lang="en-US" altLang="en-US">
              <a:latin typeface="Arial" panose="020B0604020202020204" pitchFamily="34" charset="0"/>
            </a:endParaRPr>
          </a:p>
        </p:txBody>
      </p:sp>
      <p:sp>
        <p:nvSpPr>
          <p:cNvPr id="455682" name="Rectangle 2">
            <a:extLst>
              <a:ext uri="{FF2B5EF4-FFF2-40B4-BE49-F238E27FC236}">
                <a16:creationId xmlns:a16="http://schemas.microsoft.com/office/drawing/2014/main" id="{73D75148-8398-4EA3-9154-725B573A5BF3}"/>
              </a:ext>
            </a:extLst>
          </p:cNvPr>
          <p:cNvSpPr>
            <a:spLocks noGrp="1" noChangeArrowheads="1"/>
          </p:cNvSpPr>
          <p:nvPr>
            <p:ph type="title"/>
          </p:nvPr>
        </p:nvSpPr>
        <p:spPr>
          <a:xfrm>
            <a:off x="228600" y="381000"/>
            <a:ext cx="8915400" cy="1371600"/>
          </a:xfrm>
        </p:spPr>
        <p:txBody>
          <a:bodyPr/>
          <a:lstStyle/>
          <a:p>
            <a:pPr eaLnBrk="1" hangingPunct="1">
              <a:defRPr/>
            </a:pPr>
            <a:r>
              <a:rPr lang="en-US"/>
              <a:t> </a:t>
            </a:r>
          </a:p>
        </p:txBody>
      </p:sp>
      <p:sp>
        <p:nvSpPr>
          <p:cNvPr id="455683" name="Rectangle 3">
            <a:extLst>
              <a:ext uri="{FF2B5EF4-FFF2-40B4-BE49-F238E27FC236}">
                <a16:creationId xmlns:a16="http://schemas.microsoft.com/office/drawing/2014/main" id="{CCB5DE03-9DAB-4E9F-B111-CBB0DE8BC9C8}"/>
              </a:ext>
            </a:extLst>
          </p:cNvPr>
          <p:cNvSpPr>
            <a:spLocks noGrp="1" noChangeArrowheads="1"/>
          </p:cNvSpPr>
          <p:nvPr>
            <p:ph type="body" idx="1"/>
          </p:nvPr>
        </p:nvSpPr>
        <p:spPr>
          <a:xfrm>
            <a:off x="457200" y="533400"/>
            <a:ext cx="8229600" cy="5943600"/>
          </a:xfrm>
        </p:spPr>
        <p:txBody>
          <a:bodyPr/>
          <a:lstStyle/>
          <a:p>
            <a:pPr eaLnBrk="1" hangingPunct="1">
              <a:lnSpc>
                <a:spcPct val="90000"/>
              </a:lnSpc>
              <a:buFont typeface="Wingdings" panose="05000000000000000000" pitchFamily="2" charset="2"/>
              <a:buNone/>
              <a:defRPr/>
            </a:pPr>
            <a:r>
              <a:rPr lang="en-US" sz="2800" dirty="0"/>
              <a:t>The tenant share is </a:t>
            </a:r>
            <a:r>
              <a:rPr lang="en-US" sz="2800" b="1" u="sng" dirty="0">
                <a:solidFill>
                  <a:schemeClr val="hlink"/>
                </a:solidFill>
              </a:rPr>
              <a:t>the greatest of</a:t>
            </a:r>
            <a:r>
              <a:rPr lang="en-US" sz="2800" dirty="0"/>
              <a:t> the below </a:t>
            </a:r>
          </a:p>
          <a:p>
            <a:pPr eaLnBrk="1" hangingPunct="1">
              <a:lnSpc>
                <a:spcPct val="90000"/>
              </a:lnSpc>
              <a:buFont typeface="Wingdings" panose="05000000000000000000" pitchFamily="2" charset="2"/>
              <a:buNone/>
              <a:defRPr/>
            </a:pPr>
            <a:r>
              <a:rPr lang="en-US" sz="2800" dirty="0"/>
              <a:t>numbers </a:t>
            </a:r>
            <a:r>
              <a:rPr lang="en-US" sz="2800" u="sng" dirty="0"/>
              <a:t>minus</a:t>
            </a:r>
            <a:r>
              <a:rPr lang="en-US" sz="2800" dirty="0"/>
              <a:t> an allowance for any utility costs:</a:t>
            </a:r>
          </a:p>
          <a:p>
            <a:pPr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sz="2800" dirty="0"/>
              <a:t>30% of your monthly adjusted income</a:t>
            </a:r>
          </a:p>
          <a:p>
            <a:pPr eaLnBrk="1" hangingPunct="1">
              <a:lnSpc>
                <a:spcPct val="90000"/>
              </a:lnSpc>
              <a:defRPr/>
            </a:pPr>
            <a:endParaRPr lang="en-US" sz="2800" dirty="0"/>
          </a:p>
          <a:p>
            <a:pPr eaLnBrk="1" hangingPunct="1">
              <a:lnSpc>
                <a:spcPct val="90000"/>
              </a:lnSpc>
              <a:defRPr/>
            </a:pPr>
            <a:r>
              <a:rPr lang="en-US" sz="2800" dirty="0"/>
              <a:t>10% of your monthly gross income</a:t>
            </a:r>
          </a:p>
          <a:p>
            <a:pPr eaLnBrk="1" hangingPunct="1">
              <a:lnSpc>
                <a:spcPct val="90000"/>
              </a:lnSpc>
              <a:defRPr/>
            </a:pPr>
            <a:endParaRPr lang="en-US" sz="2800" dirty="0"/>
          </a:p>
          <a:p>
            <a:pPr eaLnBrk="1" hangingPunct="1">
              <a:lnSpc>
                <a:spcPct val="90000"/>
              </a:lnSpc>
              <a:defRPr/>
            </a:pPr>
            <a:r>
              <a:rPr lang="en-US" sz="2800" dirty="0"/>
              <a:t>Welfare rent (if applicable)</a:t>
            </a:r>
          </a:p>
          <a:p>
            <a:pPr marL="0" indent="0" eaLnBrk="1" hangingPunct="1">
              <a:lnSpc>
                <a:spcPct val="90000"/>
              </a:lnSpc>
              <a:buFont typeface="Wingdings" panose="05000000000000000000" pitchFamily="2" charset="2"/>
              <a:buNone/>
              <a:defRPr/>
            </a:pPr>
            <a:r>
              <a:rPr lang="en-US" sz="2800" dirty="0"/>
              <a:t>    </a:t>
            </a:r>
          </a:p>
          <a:p>
            <a:pPr eaLnBrk="1" hangingPunct="1">
              <a:lnSpc>
                <a:spcPct val="90000"/>
              </a:lnSpc>
              <a:defRPr/>
            </a:pPr>
            <a:endParaRPr lang="en-US" sz="2800" dirty="0"/>
          </a:p>
          <a:p>
            <a:pPr eaLnBrk="1" hangingPunct="1">
              <a:lnSpc>
                <a:spcPct val="90000"/>
              </a:lnSpc>
              <a:defRPr/>
            </a:pPr>
            <a:endParaRPr lang="en-US" sz="2800" dirty="0"/>
          </a:p>
        </p:txBody>
      </p:sp>
      <p:pic>
        <p:nvPicPr>
          <p:cNvPr id="2" name="Slide 35.m4a" descr="Slide 35.m4a">
            <a:hlinkClick r:id="" action="ppaction://media"/>
            <a:extLst>
              <a:ext uri="{FF2B5EF4-FFF2-40B4-BE49-F238E27FC236}">
                <a16:creationId xmlns:a16="http://schemas.microsoft.com/office/drawing/2014/main" id="{A3B26181-4063-6742-A9BE-B27779BFD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2286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3100"/>
    </mc:Choice>
    <mc:Fallback xmlns="">
      <p:transition advTm="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6E6B7D49-2EA8-42BA-B418-160BDAC4EE1D}" type="slidenum">
              <a:rPr lang="en-US"/>
              <a:pPr>
                <a:defRPr/>
              </a:pPr>
              <a:t>36</a:t>
            </a:fld>
            <a:endParaRPr lang="en-US"/>
          </a:p>
        </p:txBody>
      </p:sp>
      <p:sp>
        <p:nvSpPr>
          <p:cNvPr id="408578" name="Rectangle 2"/>
          <p:cNvSpPr>
            <a:spLocks noGrp="1" noChangeArrowheads="1"/>
          </p:cNvSpPr>
          <p:nvPr>
            <p:ph type="body" idx="1"/>
          </p:nvPr>
        </p:nvSpPr>
        <p:spPr>
          <a:xfrm>
            <a:off x="457200" y="1597025"/>
            <a:ext cx="8229600" cy="4648200"/>
          </a:xfrm>
        </p:spPr>
        <p:txBody>
          <a:bodyPr/>
          <a:lstStyle/>
          <a:p>
            <a:pPr marL="609600" indent="-609600" eaLnBrk="1" hangingPunct="1">
              <a:lnSpc>
                <a:spcPct val="80000"/>
              </a:lnSpc>
              <a:defRPr/>
            </a:pPr>
            <a:r>
              <a:rPr lang="en-US" sz="2200" dirty="0"/>
              <a:t>Step 1: </a:t>
            </a:r>
            <a:r>
              <a:rPr lang="en-US" sz="2200" b="1" dirty="0">
                <a:solidFill>
                  <a:schemeClr val="accent1">
                    <a:lumMod val="60000"/>
                    <a:lumOff val="40000"/>
                  </a:schemeClr>
                </a:solidFill>
              </a:rPr>
              <a:t>Attend the NYC 15/15 briefing</a:t>
            </a:r>
            <a:br>
              <a:rPr lang="en-US" sz="2200" dirty="0"/>
            </a:br>
            <a:endParaRPr lang="en-US" sz="2200" dirty="0"/>
          </a:p>
          <a:p>
            <a:pPr marL="609600" indent="-609600" eaLnBrk="1" hangingPunct="1">
              <a:lnSpc>
                <a:spcPct val="80000"/>
              </a:lnSpc>
              <a:defRPr/>
            </a:pPr>
            <a:r>
              <a:rPr lang="en-US" sz="2200" dirty="0"/>
              <a:t>Step 2: </a:t>
            </a:r>
            <a:r>
              <a:rPr lang="en-US" sz="2200" b="1" dirty="0">
                <a:solidFill>
                  <a:schemeClr val="accent1">
                    <a:lumMod val="60000"/>
                    <a:lumOff val="40000"/>
                  </a:schemeClr>
                </a:solidFill>
              </a:rPr>
              <a:t>Complete NYC 15/15 application </a:t>
            </a:r>
            <a:r>
              <a:rPr lang="en-US" sz="2200" dirty="0"/>
              <a:t>with the owner, manager, or service provider for the NYC 15/15 building</a:t>
            </a:r>
          </a:p>
          <a:p>
            <a:pPr marL="1009650" lvl="1" indent="-609600" eaLnBrk="1" hangingPunct="1">
              <a:lnSpc>
                <a:spcPct val="80000"/>
              </a:lnSpc>
              <a:defRPr/>
            </a:pPr>
            <a:r>
              <a:rPr lang="en-US" sz="2200" dirty="0"/>
              <a:t>Please review the NYC 15/15 application carefully before signing. You will sign a statement at the end of this briefing certifying that you have fully reviewed your NYC 15/15 application, and that the information in the application is true and complete</a:t>
            </a:r>
            <a:br>
              <a:rPr lang="en-US" sz="2200" dirty="0"/>
            </a:br>
            <a:endParaRPr lang="en-US" sz="2200" dirty="0"/>
          </a:p>
          <a:p>
            <a:pPr marL="609600" indent="-609600" eaLnBrk="1" hangingPunct="1">
              <a:lnSpc>
                <a:spcPct val="80000"/>
              </a:lnSpc>
              <a:defRPr/>
            </a:pPr>
            <a:r>
              <a:rPr lang="en-US" sz="2200" dirty="0"/>
              <a:t>Step 3: Once approved to move in by the owner or manager, you must </a:t>
            </a:r>
            <a:r>
              <a:rPr lang="en-US" sz="2200" b="1" dirty="0">
                <a:solidFill>
                  <a:schemeClr val="accent1">
                    <a:lumMod val="60000"/>
                    <a:lumOff val="40000"/>
                  </a:schemeClr>
                </a:solidFill>
              </a:rPr>
              <a:t>sign a lease with the landlord </a:t>
            </a:r>
            <a:r>
              <a:rPr lang="en-US" sz="2200" dirty="0"/>
              <a:t>and </a:t>
            </a:r>
            <a:r>
              <a:rPr lang="en-US" sz="2200" b="1" dirty="0">
                <a:solidFill>
                  <a:schemeClr val="accent1">
                    <a:lumMod val="60000"/>
                    <a:lumOff val="40000"/>
                  </a:schemeClr>
                </a:solidFill>
              </a:rPr>
              <a:t>take occupancy </a:t>
            </a:r>
            <a:r>
              <a:rPr lang="en-US" sz="2200" dirty="0"/>
              <a:t>of the NYC 15/15 unit</a:t>
            </a:r>
            <a:endParaRPr lang="en-US" sz="2000" b="1" dirty="0">
              <a:solidFill>
                <a:srgbClr val="FFC000"/>
              </a:solidFill>
            </a:endParaRPr>
          </a:p>
          <a:p>
            <a:pPr marL="0" indent="0" eaLnBrk="1" hangingPunct="1">
              <a:lnSpc>
                <a:spcPct val="80000"/>
              </a:lnSpc>
              <a:buNone/>
              <a:defRPr/>
            </a:pPr>
            <a:endParaRPr lang="en-US" sz="2200" dirty="0"/>
          </a:p>
          <a:p>
            <a:pPr marL="609600" indent="-609600" eaLnBrk="1" hangingPunct="1">
              <a:lnSpc>
                <a:spcPct val="80000"/>
              </a:lnSpc>
              <a:defRPr/>
            </a:pPr>
            <a:r>
              <a:rPr lang="en-US" sz="2200" dirty="0"/>
              <a:t>Step 4: Owner, manager, or service provider </a:t>
            </a:r>
            <a:r>
              <a:rPr lang="en-US" sz="2200" b="1" dirty="0">
                <a:solidFill>
                  <a:schemeClr val="accent1">
                    <a:lumMod val="60000"/>
                    <a:lumOff val="40000"/>
                  </a:schemeClr>
                </a:solidFill>
              </a:rPr>
              <a:t>submits the NYC 15/15 application </a:t>
            </a:r>
            <a:r>
              <a:rPr lang="en-US" sz="2200" dirty="0"/>
              <a:t>to HPD</a:t>
            </a:r>
          </a:p>
        </p:txBody>
      </p:sp>
      <p:sp>
        <p:nvSpPr>
          <p:cNvPr id="408579" name="Rectangle 3"/>
          <p:cNvSpPr>
            <a:spLocks noGrp="1" noChangeArrowheads="1"/>
          </p:cNvSpPr>
          <p:nvPr>
            <p:ph type="title"/>
          </p:nvPr>
        </p:nvSpPr>
        <p:spPr>
          <a:xfrm>
            <a:off x="533400" y="152400"/>
            <a:ext cx="8229600" cy="1371600"/>
          </a:xfrm>
        </p:spPr>
        <p:txBody>
          <a:bodyPr/>
          <a:lstStyle/>
          <a:p>
            <a:pPr eaLnBrk="1" hangingPunct="1">
              <a:defRPr/>
            </a:pPr>
            <a:r>
              <a:rPr lang="en-US" sz="3600" u="sng" dirty="0"/>
              <a:t>How do you Start Receiving NYC 15/15</a:t>
            </a:r>
            <a:br>
              <a:rPr lang="en-US" sz="3600" u="sng" dirty="0"/>
            </a:br>
            <a:r>
              <a:rPr lang="en-US" sz="3600" u="sng" dirty="0"/>
              <a:t> Assistance? </a:t>
            </a:r>
          </a:p>
        </p:txBody>
      </p:sp>
      <p:pic>
        <p:nvPicPr>
          <p:cNvPr id="2" name="Slide 36.m4a" descr="Slide 36.m4a">
            <a:hlinkClick r:id="" action="ppaction://media"/>
            <a:extLst>
              <a:ext uri="{FF2B5EF4-FFF2-40B4-BE49-F238E27FC236}">
                <a16:creationId xmlns:a16="http://schemas.microsoft.com/office/drawing/2014/main" id="{FB766884-A2E7-7244-BADF-726945760F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2057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5900"/>
    </mc:Choice>
    <mc:Fallback xmlns="">
      <p:transition advTm="4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7B832A-BAF4-4FEF-AE31-C82FCD6DC1E4}"/>
              </a:ext>
            </a:extLst>
          </p:cNvPr>
          <p:cNvSpPr>
            <a:spLocks noGrp="1"/>
          </p:cNvSpPr>
          <p:nvPr>
            <p:ph idx="1"/>
          </p:nvPr>
        </p:nvSpPr>
        <p:spPr>
          <a:xfrm>
            <a:off x="457200" y="1524000"/>
            <a:ext cx="8229600" cy="4114800"/>
          </a:xfrm>
        </p:spPr>
        <p:txBody>
          <a:bodyPr/>
          <a:lstStyle/>
          <a:p>
            <a:pPr marL="609600" indent="-609600" eaLnBrk="1" hangingPunct="1">
              <a:lnSpc>
                <a:spcPct val="80000"/>
              </a:lnSpc>
              <a:defRPr/>
            </a:pPr>
            <a:r>
              <a:rPr lang="en-US" sz="2000" dirty="0"/>
              <a:t>Step 5: </a:t>
            </a:r>
            <a:r>
              <a:rPr lang="en-US" sz="2000" b="1" dirty="0">
                <a:solidFill>
                  <a:schemeClr val="accent1">
                    <a:lumMod val="60000"/>
                    <a:lumOff val="40000"/>
                  </a:schemeClr>
                </a:solidFill>
              </a:rPr>
              <a:t>HPD will review the application </a:t>
            </a:r>
            <a:r>
              <a:rPr lang="en-US" sz="2000" dirty="0"/>
              <a:t>for completeness and eligibility</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6: </a:t>
            </a:r>
            <a:r>
              <a:rPr lang="en-US" sz="2100" b="1" dirty="0">
                <a:solidFill>
                  <a:schemeClr val="accent1">
                    <a:lumMod val="60000"/>
                    <a:lumOff val="40000"/>
                  </a:schemeClr>
                </a:solidFill>
              </a:rPr>
              <a:t>HPD will review unit eligibility and approve rent</a:t>
            </a:r>
          </a:p>
          <a:p>
            <a:pPr marL="1009650" lvl="1" indent="-609600" eaLnBrk="1" hangingPunct="1">
              <a:lnSpc>
                <a:spcPct val="80000"/>
              </a:lnSpc>
              <a:defRPr/>
            </a:pPr>
            <a:r>
              <a:rPr lang="en-US" sz="2100" dirty="0"/>
              <a:t>HPD must review if the unit has passed the Housing Quality Standards (HQS) inspection and approve the rent as reasonable. </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7: </a:t>
            </a:r>
            <a:r>
              <a:rPr lang="en-US" sz="2100" b="1" dirty="0">
                <a:solidFill>
                  <a:schemeClr val="accent1">
                    <a:lumMod val="60000"/>
                    <a:lumOff val="40000"/>
                  </a:schemeClr>
                </a:solidFill>
              </a:rPr>
              <a:t>HPD will review the leasing documents and complete a final review of the file</a:t>
            </a:r>
          </a:p>
          <a:p>
            <a:pPr marL="609600" indent="-609600" eaLnBrk="1" hangingPunct="1">
              <a:defRPr/>
            </a:pPr>
            <a:endParaRPr lang="en-US" sz="2100" dirty="0"/>
          </a:p>
          <a:p>
            <a:pPr marL="609600" indent="-609600" eaLnBrk="1" hangingPunct="1">
              <a:defRPr/>
            </a:pPr>
            <a:r>
              <a:rPr lang="en-US" sz="2100" dirty="0"/>
              <a:t>Step 8: </a:t>
            </a:r>
            <a:r>
              <a:rPr lang="en-US" sz="2100" b="1" dirty="0">
                <a:solidFill>
                  <a:schemeClr val="accent1">
                    <a:lumMod val="60000"/>
                    <a:lumOff val="40000"/>
                  </a:schemeClr>
                </a:solidFill>
              </a:rPr>
              <a:t>HPD will mail you </a:t>
            </a:r>
            <a:r>
              <a:rPr lang="en-US" sz="2100" dirty="0"/>
              <a:t>a </a:t>
            </a:r>
            <a:r>
              <a:rPr lang="en-US" sz="2100" dirty="0">
                <a:solidFill>
                  <a:srgbClr val="FFC000"/>
                </a:solidFill>
              </a:rPr>
              <a:t>rent breakdown letter </a:t>
            </a:r>
            <a:r>
              <a:rPr lang="en-US" sz="2100" dirty="0"/>
              <a:t>outlining the contract rent, HPD’s RAP share of rent and your tenant share of rent</a:t>
            </a:r>
          </a:p>
          <a:p>
            <a:pPr marL="1009650" lvl="1" indent="-609600" eaLnBrk="1" hangingPunct="1">
              <a:defRPr/>
            </a:pPr>
            <a:r>
              <a:rPr lang="en-US" sz="2100" dirty="0"/>
              <a:t>You are an NYC 15/15 participant once you receive this letter</a:t>
            </a:r>
          </a:p>
          <a:p>
            <a:pPr marL="609600" indent="-609600" eaLnBrk="1" hangingPunct="1">
              <a:lnSpc>
                <a:spcPct val="80000"/>
              </a:lnSpc>
              <a:buNone/>
              <a:defRPr/>
            </a:pPr>
            <a:endParaRPr lang="en-US" sz="2100" dirty="0"/>
          </a:p>
          <a:p>
            <a:endParaRPr lang="en-US" dirty="0"/>
          </a:p>
        </p:txBody>
      </p:sp>
      <p:sp>
        <p:nvSpPr>
          <p:cNvPr id="4" name="Slide Number Placeholder 3">
            <a:extLst>
              <a:ext uri="{FF2B5EF4-FFF2-40B4-BE49-F238E27FC236}">
                <a16:creationId xmlns:a16="http://schemas.microsoft.com/office/drawing/2014/main" id="{44A725A6-1F3B-4C6C-AD10-F2348FABDF4D}"/>
              </a:ext>
            </a:extLst>
          </p:cNvPr>
          <p:cNvSpPr>
            <a:spLocks noGrp="1"/>
          </p:cNvSpPr>
          <p:nvPr>
            <p:ph type="sldNum" sz="quarter" idx="12"/>
          </p:nvPr>
        </p:nvSpPr>
        <p:spPr>
          <a:xfrm>
            <a:off x="6553200" y="6245225"/>
            <a:ext cx="2133600" cy="476250"/>
          </a:xfrm>
        </p:spPr>
        <p:txBody>
          <a:bodyPr/>
          <a:lstStyle/>
          <a:p>
            <a:pPr>
              <a:defRPr/>
            </a:pPr>
            <a:fld id="{5B3F659F-D852-4F91-9F2C-C53B26CBFF4C}" type="slidenum">
              <a:rPr lang="en-US" smtClean="0"/>
              <a:pPr>
                <a:defRPr/>
              </a:pPr>
              <a:t>37</a:t>
            </a:fld>
            <a:endParaRPr lang="en-US" dirty="0"/>
          </a:p>
        </p:txBody>
      </p:sp>
      <p:sp>
        <p:nvSpPr>
          <p:cNvPr id="5" name="Rectangle 3">
            <a:extLst>
              <a:ext uri="{FF2B5EF4-FFF2-40B4-BE49-F238E27FC236}">
                <a16:creationId xmlns:a16="http://schemas.microsoft.com/office/drawing/2014/main" id="{3FD7F08E-AED7-4AAA-92D5-8C7E8B2A8208}"/>
              </a:ext>
            </a:extLst>
          </p:cNvPr>
          <p:cNvSpPr txBox="1">
            <a:spLocks noChangeArrowheads="1"/>
          </p:cNvSpPr>
          <p:nvPr/>
        </p:nvSpPr>
        <p:spPr bwMode="auto">
          <a:xfrm>
            <a:off x="-877438" y="136525"/>
            <a:ext cx="10898875"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3200" u="sng" kern="0" dirty="0"/>
              <a:t>How do you Start Receiving Assistance </a:t>
            </a:r>
            <a:r>
              <a:rPr lang="en-US" sz="2000" u="sng" kern="0" dirty="0"/>
              <a:t>(continued)</a:t>
            </a:r>
            <a:r>
              <a:rPr lang="en-US" sz="3200" u="sng" kern="0" dirty="0"/>
              <a:t>?</a:t>
            </a:r>
          </a:p>
          <a:p>
            <a:pPr eaLnBrk="1" hangingPunct="1">
              <a:defRPr/>
            </a:pPr>
            <a:r>
              <a:rPr lang="en-US" sz="3200" u="sng" kern="0" dirty="0"/>
              <a:t>(Chapter 7)</a:t>
            </a:r>
          </a:p>
        </p:txBody>
      </p:sp>
      <p:pic>
        <p:nvPicPr>
          <p:cNvPr id="6" name="Slide 37.m4a" descr="Slide 37.m4a">
            <a:hlinkClick r:id="" action="ppaction://media"/>
            <a:extLst>
              <a:ext uri="{FF2B5EF4-FFF2-40B4-BE49-F238E27FC236}">
                <a16:creationId xmlns:a16="http://schemas.microsoft.com/office/drawing/2014/main" id="{D7307F3F-747B-5442-A033-4B606E7A7C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8637" y="2657475"/>
            <a:ext cx="812800" cy="812800"/>
          </a:xfrm>
          <a:prstGeom prst="rect">
            <a:avLst/>
          </a:prstGeom>
        </p:spPr>
      </p:pic>
    </p:spTree>
    <p:extLst>
      <p:ext uri="{BB962C8B-B14F-4D97-AF65-F5344CB8AC3E}">
        <p14:creationId xmlns:p14="http://schemas.microsoft.com/office/powerpoint/2010/main" val="2925549139"/>
      </p:ext>
    </p:extLst>
  </p:cSld>
  <p:clrMapOvr>
    <a:masterClrMapping/>
  </p:clrMapOvr>
  <mc:AlternateContent xmlns:mc="http://schemas.openxmlformats.org/markup-compatibility/2006" xmlns:p14="http://schemas.microsoft.com/office/powerpoint/2010/main">
    <mc:Choice Requires="p14">
      <p:transition p14:dur="10" advTm="38500"/>
    </mc:Choice>
    <mc:Fallback xmlns="">
      <p:transition advTm="3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8609432-8CEE-421E-943B-ECCBB16BF3A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731F200-F766-4F0B-B7AD-056B22FD5E6C}" type="slidenum">
              <a:rPr lang="en-US" altLang="en-US" smtClean="0">
                <a:latin typeface="Arial" panose="020B0604020202020204" pitchFamily="34" charset="0"/>
              </a:rPr>
              <a:pPr>
                <a:defRPr/>
              </a:pPr>
              <a:t>38</a:t>
            </a:fld>
            <a:endParaRPr lang="en-US" altLang="en-US">
              <a:latin typeface="Arial" panose="020B0604020202020204" pitchFamily="34" charset="0"/>
            </a:endParaRPr>
          </a:p>
        </p:txBody>
      </p:sp>
      <p:sp>
        <p:nvSpPr>
          <p:cNvPr id="8194" name="Rectangle 2">
            <a:extLst>
              <a:ext uri="{FF2B5EF4-FFF2-40B4-BE49-F238E27FC236}">
                <a16:creationId xmlns:a16="http://schemas.microsoft.com/office/drawing/2014/main" id="{2EA1B766-3793-4F3F-9460-17260DA4E58C}"/>
              </a:ext>
            </a:extLst>
          </p:cNvPr>
          <p:cNvSpPr>
            <a:spLocks noGrp="1" noChangeArrowheads="1"/>
          </p:cNvSpPr>
          <p:nvPr>
            <p:ph type="title"/>
          </p:nvPr>
        </p:nvSpPr>
        <p:spPr>
          <a:xfrm>
            <a:off x="457200" y="457200"/>
            <a:ext cx="8229600" cy="1295400"/>
          </a:xfrm>
        </p:spPr>
        <p:txBody>
          <a:bodyPr/>
          <a:lstStyle/>
          <a:p>
            <a:pPr eaLnBrk="1" hangingPunct="1">
              <a:defRPr/>
            </a:pPr>
            <a:r>
              <a:rPr lang="en-US" sz="4000" dirty="0"/>
              <a:t>What are your family obligations? </a:t>
            </a:r>
          </a:p>
        </p:txBody>
      </p:sp>
      <p:sp>
        <p:nvSpPr>
          <p:cNvPr id="8195" name="Rectangle 3">
            <a:extLst>
              <a:ext uri="{FF2B5EF4-FFF2-40B4-BE49-F238E27FC236}">
                <a16:creationId xmlns:a16="http://schemas.microsoft.com/office/drawing/2014/main" id="{BAA32A3D-8FF0-474A-A8FF-2B1A2B88E6B8}"/>
              </a:ext>
            </a:extLst>
          </p:cNvPr>
          <p:cNvSpPr>
            <a:spLocks noGrp="1" noChangeArrowheads="1"/>
          </p:cNvSpPr>
          <p:nvPr>
            <p:ph type="body" idx="1"/>
          </p:nvPr>
        </p:nvSpPr>
        <p:spPr>
          <a:xfrm>
            <a:off x="609600" y="1524000"/>
            <a:ext cx="8153400" cy="5715000"/>
          </a:xfrm>
        </p:spPr>
        <p:txBody>
          <a:bodyPr/>
          <a:lstStyle/>
          <a:p>
            <a:pPr eaLnBrk="1" hangingPunct="1">
              <a:defRPr/>
            </a:pPr>
            <a:r>
              <a:rPr lang="en-US" dirty="0"/>
              <a:t>Supply </a:t>
            </a:r>
            <a:r>
              <a:rPr lang="en-US" b="1" dirty="0">
                <a:solidFill>
                  <a:schemeClr val="hlink"/>
                </a:solidFill>
              </a:rPr>
              <a:t>all information</a:t>
            </a:r>
            <a:r>
              <a:rPr lang="en-US" dirty="0"/>
              <a:t> requested by HPD </a:t>
            </a:r>
          </a:p>
          <a:p>
            <a:pPr eaLnBrk="1" hangingPunct="1">
              <a:buFont typeface="Wingdings" panose="05000000000000000000" pitchFamily="2" charset="2"/>
              <a:buNone/>
              <a:defRPr/>
            </a:pPr>
            <a:endParaRPr lang="en-US" sz="2000" dirty="0"/>
          </a:p>
          <a:p>
            <a:pPr eaLnBrk="1" hangingPunct="1">
              <a:buNone/>
              <a:defRPr/>
            </a:pPr>
            <a:r>
              <a:rPr lang="en-US" u="sng" dirty="0"/>
              <a:t>All information must be true and complete </a:t>
            </a:r>
          </a:p>
          <a:p>
            <a:pPr eaLnBrk="1" hangingPunct="1">
              <a:buNone/>
              <a:defRPr/>
            </a:pPr>
            <a:r>
              <a:rPr lang="en-US" u="sng" dirty="0"/>
              <a:t>including all </a:t>
            </a:r>
            <a:r>
              <a:rPr lang="en-US" u="sng" dirty="0">
                <a:solidFill>
                  <a:srgbClr val="FFC000"/>
                </a:solidFill>
              </a:rPr>
              <a:t>INCOME</a:t>
            </a:r>
            <a:r>
              <a:rPr lang="en-US" u="sng" dirty="0"/>
              <a:t> for </a:t>
            </a:r>
            <a:r>
              <a:rPr lang="en-US" u="sng" dirty="0">
                <a:solidFill>
                  <a:srgbClr val="FFC000"/>
                </a:solidFill>
              </a:rPr>
              <a:t>ALL</a:t>
            </a:r>
            <a:r>
              <a:rPr lang="en-US" u="sng" dirty="0"/>
              <a:t> household </a:t>
            </a:r>
          </a:p>
          <a:p>
            <a:pPr eaLnBrk="1" hangingPunct="1">
              <a:buNone/>
              <a:defRPr/>
            </a:pPr>
            <a:r>
              <a:rPr lang="en-US" u="sng" dirty="0"/>
              <a:t>members at every annual recertification</a:t>
            </a:r>
          </a:p>
          <a:p>
            <a:pPr eaLnBrk="1" hangingPunct="1">
              <a:buNone/>
              <a:defRPr/>
            </a:pPr>
            <a:endParaRPr lang="en-US" sz="2000" dirty="0">
              <a:solidFill>
                <a:schemeClr val="folHlink"/>
              </a:solidFill>
            </a:endParaRP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3600" dirty="0"/>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3" name="Slide 38.m4a" descr="Slide 38.m4a">
            <a:hlinkClick r:id="" action="ppaction://media"/>
            <a:extLst>
              <a:ext uri="{FF2B5EF4-FFF2-40B4-BE49-F238E27FC236}">
                <a16:creationId xmlns:a16="http://schemas.microsoft.com/office/drawing/2014/main" id="{DBE310C4-1B2F-704D-9B6C-AB6C310571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429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900"/>
    </mc:Choice>
    <mc:Fallback xmlns="">
      <p:transition advTm="35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2C36089-7B95-425D-BF9C-FC0AF8BA010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A1D6B1B-9F11-45FE-B4F3-E1BFDBC39CDA}" type="slidenum">
              <a:rPr lang="en-US" altLang="en-US" smtClean="0">
                <a:latin typeface="Arial" panose="020B0604020202020204" pitchFamily="34" charset="0"/>
              </a:rPr>
              <a:pPr>
                <a:defRPr/>
              </a:pPr>
              <a:t>39</a:t>
            </a:fld>
            <a:endParaRPr lang="en-US" altLang="en-US">
              <a:latin typeface="Arial" panose="020B0604020202020204" pitchFamily="34" charset="0"/>
            </a:endParaRPr>
          </a:p>
        </p:txBody>
      </p:sp>
      <p:sp>
        <p:nvSpPr>
          <p:cNvPr id="370690" name="Rectangle 2">
            <a:extLst>
              <a:ext uri="{FF2B5EF4-FFF2-40B4-BE49-F238E27FC236}">
                <a16:creationId xmlns:a16="http://schemas.microsoft.com/office/drawing/2014/main" id="{169674D4-5600-41FA-8158-64D2A7AB5520}"/>
              </a:ext>
            </a:extLst>
          </p:cNvPr>
          <p:cNvSpPr>
            <a:spLocks noGrp="1" noChangeArrowheads="1"/>
          </p:cNvSpPr>
          <p:nvPr>
            <p:ph type="body" idx="1"/>
          </p:nvPr>
        </p:nvSpPr>
        <p:spPr>
          <a:xfrm>
            <a:off x="457200" y="838200"/>
            <a:ext cx="8229600" cy="5486400"/>
          </a:xfrm>
        </p:spPr>
        <p:txBody>
          <a:bodyPr/>
          <a:lstStyle/>
          <a:p>
            <a:pPr eaLnBrk="1" hangingPunct="1">
              <a:defRPr/>
            </a:pPr>
            <a:r>
              <a:rPr lang="en-US" dirty="0"/>
              <a:t>Comply with the</a:t>
            </a:r>
            <a:r>
              <a:rPr lang="en-US" b="1" dirty="0">
                <a:solidFill>
                  <a:schemeClr val="hlink"/>
                </a:solidFill>
              </a:rPr>
              <a:t> lease</a:t>
            </a:r>
          </a:p>
          <a:p>
            <a:pPr eaLnBrk="1" hangingPunct="1">
              <a:buFont typeface="Wingdings" panose="05000000000000000000" pitchFamily="2" charset="2"/>
              <a:buNone/>
              <a:defRPr/>
            </a:pPr>
            <a:endParaRPr lang="en-US" b="1" dirty="0">
              <a:solidFill>
                <a:schemeClr val="hlink"/>
              </a:solidFill>
            </a:endParaRPr>
          </a:p>
          <a:p>
            <a:pPr eaLnBrk="1" hangingPunct="1">
              <a:defRPr/>
            </a:pPr>
            <a:r>
              <a:rPr lang="en-US" dirty="0"/>
              <a:t>Allow HPD to </a:t>
            </a:r>
            <a:r>
              <a:rPr lang="en-US" b="1" dirty="0">
                <a:solidFill>
                  <a:schemeClr val="hlink"/>
                </a:solidFill>
              </a:rPr>
              <a:t>inspect</a:t>
            </a:r>
            <a:r>
              <a:rPr lang="en-US" dirty="0"/>
              <a:t> the apartment </a:t>
            </a:r>
          </a:p>
          <a:p>
            <a:pPr eaLnBrk="1" hangingPunct="1">
              <a:buFont typeface="Wingdings" panose="05000000000000000000" pitchFamily="2" charset="2"/>
              <a:buNone/>
              <a:defRPr/>
            </a:pPr>
            <a:endParaRPr lang="en-US" dirty="0"/>
          </a:p>
          <a:p>
            <a:pPr eaLnBrk="1" hangingPunct="1">
              <a:defRPr/>
            </a:pPr>
            <a:r>
              <a:rPr lang="en-US" dirty="0"/>
              <a:t>Allow management </a:t>
            </a:r>
            <a:r>
              <a:rPr lang="en-US" b="1" dirty="0">
                <a:solidFill>
                  <a:schemeClr val="hlink"/>
                </a:solidFill>
              </a:rPr>
              <a:t>access</a:t>
            </a:r>
            <a:r>
              <a:rPr lang="en-US" dirty="0"/>
              <a:t> to make required repairs in your apartment</a:t>
            </a:r>
          </a:p>
          <a:p>
            <a:pPr eaLnBrk="1" hangingPunct="1">
              <a:defRPr/>
            </a:pPr>
            <a:endParaRPr lang="en-US" dirty="0"/>
          </a:p>
          <a:p>
            <a:pPr eaLnBrk="1" hangingPunct="1">
              <a:defRPr/>
            </a:pPr>
            <a:r>
              <a:rPr lang="en-US" dirty="0"/>
              <a:t>Correct any</a:t>
            </a:r>
            <a:r>
              <a:rPr lang="en-US" b="1" dirty="0">
                <a:solidFill>
                  <a:schemeClr val="hlink"/>
                </a:solidFill>
              </a:rPr>
              <a:t> damage</a:t>
            </a:r>
            <a:r>
              <a:rPr lang="en-US" dirty="0"/>
              <a:t> that your family causes to the apartment</a:t>
            </a:r>
          </a:p>
          <a:p>
            <a:pPr eaLnBrk="1" hangingPunct="1">
              <a:defRPr/>
            </a:pPr>
            <a:endParaRPr lang="en-US" dirty="0"/>
          </a:p>
          <a:p>
            <a:pPr eaLnBrk="1" hangingPunct="1">
              <a:buFont typeface="Wingdings" panose="05000000000000000000" pitchFamily="2" charset="2"/>
              <a:buNone/>
              <a:defRPr/>
            </a:pPr>
            <a:endParaRPr lang="en-US" dirty="0"/>
          </a:p>
        </p:txBody>
      </p:sp>
      <p:pic>
        <p:nvPicPr>
          <p:cNvPr id="2" name="Slide 39.m4a" descr="Slide 39.m4a">
            <a:hlinkClick r:id="" action="ppaction://media"/>
            <a:extLst>
              <a:ext uri="{FF2B5EF4-FFF2-40B4-BE49-F238E27FC236}">
                <a16:creationId xmlns:a16="http://schemas.microsoft.com/office/drawing/2014/main" id="{B8C16390-DFD9-DB43-B317-0095366E1A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1600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1200"/>
    </mc:Choice>
    <mc:Fallback xmlns="">
      <p:transition advTm="2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D6BB3A8-F6F1-47E4-A4A1-FE9A5CAA4B3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4556D1B-27F2-4629-8C2E-3BE6CA2119ED}" type="slidenum">
              <a:rPr lang="en-US" altLang="en-US" smtClean="0">
                <a:latin typeface="Arial" panose="020B0604020202020204" pitchFamily="34" charset="0"/>
              </a:rPr>
              <a:pPr>
                <a:defRPr/>
              </a:pPr>
              <a:t>4</a:t>
            </a:fld>
            <a:endParaRPr lang="en-US" altLang="en-US">
              <a:latin typeface="Arial" panose="020B0604020202020204" pitchFamily="34" charset="0"/>
            </a:endParaRPr>
          </a:p>
        </p:txBody>
      </p:sp>
      <p:sp>
        <p:nvSpPr>
          <p:cNvPr id="9219" name="Rectangle 2">
            <a:extLst>
              <a:ext uri="{FF2B5EF4-FFF2-40B4-BE49-F238E27FC236}">
                <a16:creationId xmlns:a16="http://schemas.microsoft.com/office/drawing/2014/main" id="{565A6B83-61D3-43A0-936B-AB31154B7D21}"/>
              </a:ext>
            </a:extLst>
          </p:cNvPr>
          <p:cNvSpPr>
            <a:spLocks noGrp="1" noChangeArrowheads="1"/>
          </p:cNvSpPr>
          <p:nvPr>
            <p:ph type="title"/>
          </p:nvPr>
        </p:nvSpPr>
        <p:spPr>
          <a:xfrm>
            <a:off x="457200" y="381000"/>
            <a:ext cx="8686800" cy="1371600"/>
          </a:xfrm>
        </p:spPr>
        <p:txBody>
          <a:bodyPr/>
          <a:lstStyle/>
          <a:p>
            <a:pPr eaLnBrk="1" hangingPunct="1"/>
            <a:r>
              <a:rPr lang="en-US" altLang="en-US" sz="4000" u="sng" dirty="0">
                <a:solidFill>
                  <a:schemeClr val="tx1"/>
                </a:solidFill>
                <a:effectLst/>
              </a:rPr>
              <a:t>Why are you Receiving this Briefing Today?</a:t>
            </a:r>
          </a:p>
        </p:txBody>
      </p:sp>
      <p:sp>
        <p:nvSpPr>
          <p:cNvPr id="382979" name="Rectangle 3">
            <a:extLst>
              <a:ext uri="{FF2B5EF4-FFF2-40B4-BE49-F238E27FC236}">
                <a16:creationId xmlns:a16="http://schemas.microsoft.com/office/drawing/2014/main" id="{5F9938AF-7391-467B-BD7C-5376164F1F43}"/>
              </a:ext>
            </a:extLst>
          </p:cNvPr>
          <p:cNvSpPr>
            <a:spLocks noGrp="1" noChangeArrowheads="1"/>
          </p:cNvSpPr>
          <p:nvPr>
            <p:ph type="body" idx="1"/>
          </p:nvPr>
        </p:nvSpPr>
        <p:spPr>
          <a:xfrm>
            <a:off x="457200" y="2438400"/>
            <a:ext cx="8229600" cy="4114800"/>
          </a:xfrm>
        </p:spPr>
        <p:txBody>
          <a:bodyPr/>
          <a:lstStyle/>
          <a:p>
            <a:pPr eaLnBrk="1" hangingPunct="1">
              <a:defRPr/>
            </a:pPr>
            <a:r>
              <a:rPr lang="en-US" dirty="0"/>
              <a:t>To make sure that you understand how the NYC 15/15 Program works </a:t>
            </a:r>
          </a:p>
          <a:p>
            <a:pPr eaLnBrk="1" hangingPunct="1">
              <a:defRPr/>
            </a:pPr>
            <a:endParaRPr lang="en-US" dirty="0">
              <a:solidFill>
                <a:srgbClr val="FF0000"/>
              </a:solidFill>
            </a:endParaRPr>
          </a:p>
          <a:p>
            <a:pPr eaLnBrk="1" hangingPunct="1">
              <a:defRPr/>
            </a:pPr>
            <a:r>
              <a:rPr lang="en-US" dirty="0"/>
              <a:t>To receive your written Briefing Packet</a:t>
            </a:r>
          </a:p>
          <a:p>
            <a:pPr eaLnBrk="1" hangingPunct="1">
              <a:buFont typeface="Wingdings" panose="05000000000000000000" pitchFamily="2" charset="2"/>
              <a:buNone/>
              <a:defRPr/>
            </a:pPr>
            <a:endParaRPr lang="en-US" dirty="0"/>
          </a:p>
        </p:txBody>
      </p:sp>
      <p:pic>
        <p:nvPicPr>
          <p:cNvPr id="3" name="Slide 4.m4a" descr="Slide 4.m4a">
            <a:hlinkClick r:id="" action="ppaction://media"/>
            <a:extLst>
              <a:ext uri="{FF2B5EF4-FFF2-40B4-BE49-F238E27FC236}">
                <a16:creationId xmlns:a16="http://schemas.microsoft.com/office/drawing/2014/main" id="{626CB3CF-2A11-CB42-8DD1-F7A6D7BAD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318611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6100"/>
    </mc:Choice>
    <mc:Fallback xmlns="">
      <p:transition advTm="16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963E317-8B23-4CDF-9C5E-BFB8DA22CF4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C42975D-76DF-4D78-A094-5A328FFF25FA}" type="slidenum">
              <a:rPr lang="en-US" altLang="en-US" smtClean="0">
                <a:latin typeface="Arial" panose="020B0604020202020204" pitchFamily="34" charset="0"/>
              </a:rPr>
              <a:pPr>
                <a:defRPr/>
              </a:pPr>
              <a:t>40</a:t>
            </a:fld>
            <a:endParaRPr lang="en-US" altLang="en-US">
              <a:latin typeface="Arial" panose="020B0604020202020204" pitchFamily="34" charset="0"/>
            </a:endParaRPr>
          </a:p>
        </p:txBody>
      </p:sp>
      <p:sp>
        <p:nvSpPr>
          <p:cNvPr id="214019" name="Rectangle 3">
            <a:extLst>
              <a:ext uri="{FF2B5EF4-FFF2-40B4-BE49-F238E27FC236}">
                <a16:creationId xmlns:a16="http://schemas.microsoft.com/office/drawing/2014/main" id="{3B4981E5-A454-4EFC-9398-8CD08ACF342B}"/>
              </a:ext>
            </a:extLst>
          </p:cNvPr>
          <p:cNvSpPr>
            <a:spLocks noGrp="1" noChangeArrowheads="1"/>
          </p:cNvSpPr>
          <p:nvPr>
            <p:ph type="body" idx="1"/>
          </p:nvPr>
        </p:nvSpPr>
        <p:spPr>
          <a:xfrm>
            <a:off x="457200" y="228600"/>
            <a:ext cx="8305800" cy="6096000"/>
          </a:xfrm>
        </p:spPr>
        <p:txBody>
          <a:bodyPr/>
          <a:lstStyle/>
          <a:p>
            <a:pPr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dirty="0"/>
              <a:t>Subsidized apartment must be your</a:t>
            </a:r>
            <a:r>
              <a:rPr lang="en-US" b="1" dirty="0">
                <a:solidFill>
                  <a:schemeClr val="hlink"/>
                </a:solidFill>
              </a:rPr>
              <a:t> only residence</a:t>
            </a:r>
          </a:p>
          <a:p>
            <a:pPr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defRPr/>
            </a:pPr>
            <a:r>
              <a:rPr lang="en-US" dirty="0"/>
              <a:t>You must not </a:t>
            </a:r>
            <a:r>
              <a:rPr lang="en-US" b="1" dirty="0">
                <a:solidFill>
                  <a:schemeClr val="hlink"/>
                </a:solidFill>
              </a:rPr>
              <a:t>sublet </a:t>
            </a:r>
            <a:r>
              <a:rPr lang="en-US" dirty="0"/>
              <a:t>the apartment</a:t>
            </a:r>
          </a:p>
          <a:p>
            <a:pPr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defRPr/>
            </a:pPr>
            <a:r>
              <a:rPr lang="en-US" dirty="0"/>
              <a:t>You </a:t>
            </a:r>
            <a:r>
              <a:rPr lang="en-US" b="1" dirty="0">
                <a:solidFill>
                  <a:schemeClr val="hlink"/>
                </a:solidFill>
              </a:rPr>
              <a:t>cannot own</a:t>
            </a:r>
            <a:r>
              <a:rPr lang="en-US" dirty="0"/>
              <a:t> the apartment</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Owner </a:t>
            </a:r>
            <a:r>
              <a:rPr lang="en-US" b="1" dirty="0">
                <a:solidFill>
                  <a:schemeClr val="hlink"/>
                </a:solidFill>
              </a:rPr>
              <a:t>cannot be a relative</a:t>
            </a:r>
            <a:endParaRPr lang="en-US" dirty="0"/>
          </a:p>
          <a:p>
            <a:pPr eaLnBrk="1" hangingPunct="1">
              <a:lnSpc>
                <a:spcPct val="90000"/>
              </a:lnSpc>
              <a:defRPr/>
            </a:pPr>
            <a:endParaRPr lang="en-US" dirty="0"/>
          </a:p>
          <a:p>
            <a:pPr eaLnBrk="1" hangingPunct="1">
              <a:lnSpc>
                <a:spcPct val="90000"/>
              </a:lnSpc>
              <a:buFont typeface="Wingdings" panose="05000000000000000000" pitchFamily="2" charset="2"/>
              <a:buNone/>
              <a:defRPr/>
            </a:pPr>
            <a:endParaRPr lang="en-US" dirty="0"/>
          </a:p>
        </p:txBody>
      </p:sp>
      <p:pic>
        <p:nvPicPr>
          <p:cNvPr id="2" name="Slide 40.m4a" descr="Slide 40.m4a">
            <a:hlinkClick r:id="" action="ppaction://media"/>
            <a:extLst>
              <a:ext uri="{FF2B5EF4-FFF2-40B4-BE49-F238E27FC236}">
                <a16:creationId xmlns:a16="http://schemas.microsoft.com/office/drawing/2014/main" id="{EB80D1D6-95AE-8B4C-9986-FDC578D0F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0927" y="302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7500"/>
    </mc:Choice>
    <mc:Fallback xmlns="">
      <p:transition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F1E5038-A231-4792-8E8E-0EFFF742DB3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D0BFAA7-23B9-4470-93F4-2810E7D1BAF5}" type="slidenum">
              <a:rPr lang="en-US" altLang="en-US" smtClean="0">
                <a:latin typeface="Arial" panose="020B0604020202020204" pitchFamily="34" charset="0"/>
              </a:rPr>
              <a:pPr>
                <a:defRPr/>
              </a:pPr>
              <a:t>41</a:t>
            </a:fld>
            <a:endParaRPr lang="en-US" altLang="en-US">
              <a:latin typeface="Arial" panose="020B0604020202020204" pitchFamily="34" charset="0"/>
            </a:endParaRPr>
          </a:p>
        </p:txBody>
      </p:sp>
      <p:sp>
        <p:nvSpPr>
          <p:cNvPr id="223235" name="Rectangle 3">
            <a:extLst>
              <a:ext uri="{FF2B5EF4-FFF2-40B4-BE49-F238E27FC236}">
                <a16:creationId xmlns:a16="http://schemas.microsoft.com/office/drawing/2014/main" id="{97644CA1-6005-459D-ABD8-EE1EBC4AA5AB}"/>
              </a:ext>
            </a:extLst>
          </p:cNvPr>
          <p:cNvSpPr>
            <a:spLocks noGrp="1" noChangeArrowheads="1"/>
          </p:cNvSpPr>
          <p:nvPr>
            <p:ph type="body" idx="1"/>
          </p:nvPr>
        </p:nvSpPr>
        <p:spPr>
          <a:xfrm>
            <a:off x="457200" y="1143000"/>
            <a:ext cx="8229600" cy="4800600"/>
          </a:xfrm>
        </p:spPr>
        <p:txBody>
          <a:bodyPr/>
          <a:lstStyle/>
          <a:p>
            <a:pPr eaLnBrk="1" hangingPunct="1">
              <a:defRPr/>
            </a:pPr>
            <a:r>
              <a:rPr lang="en-US" dirty="0"/>
              <a:t>Notify HPD if you have been given </a:t>
            </a:r>
            <a:r>
              <a:rPr lang="en-US" b="1" dirty="0">
                <a:solidFill>
                  <a:schemeClr val="hlink"/>
                </a:solidFill>
              </a:rPr>
              <a:t>court papers </a:t>
            </a:r>
            <a:r>
              <a:rPr lang="en-US" dirty="0"/>
              <a:t>by management</a:t>
            </a:r>
            <a:r>
              <a:rPr lang="en-US" b="1" dirty="0">
                <a:solidFill>
                  <a:schemeClr val="hlink"/>
                </a:solidFill>
              </a:rPr>
              <a:t> </a:t>
            </a:r>
            <a:r>
              <a:rPr lang="en-US" dirty="0"/>
              <a:t>or an </a:t>
            </a:r>
            <a:r>
              <a:rPr lang="en-US" b="1" dirty="0">
                <a:solidFill>
                  <a:schemeClr val="hlink"/>
                </a:solidFill>
              </a:rPr>
              <a:t>eviction notice</a:t>
            </a:r>
          </a:p>
          <a:p>
            <a:pPr eaLnBrk="1" hangingPunct="1">
              <a:buFont typeface="Wingdings" panose="05000000000000000000" pitchFamily="2" charset="2"/>
              <a:buNone/>
              <a:defRPr/>
            </a:pPr>
            <a:endParaRPr lang="en-US" b="1" dirty="0">
              <a:solidFill>
                <a:schemeClr val="hlink"/>
              </a:solidFill>
            </a:endParaRPr>
          </a:p>
          <a:p>
            <a:pPr eaLnBrk="1" hangingPunct="1">
              <a:defRPr/>
            </a:pPr>
            <a:r>
              <a:rPr lang="en-US" dirty="0"/>
              <a:t>Notify HPD if your family will be </a:t>
            </a:r>
            <a:r>
              <a:rPr lang="en-US" b="1" dirty="0">
                <a:solidFill>
                  <a:schemeClr val="hlink"/>
                </a:solidFill>
              </a:rPr>
              <a:t>absent from the apartment</a:t>
            </a:r>
            <a:r>
              <a:rPr lang="en-US" dirty="0"/>
              <a:t> for 90 days or more</a:t>
            </a:r>
          </a:p>
          <a:p>
            <a:pPr eaLnBrk="1" hangingPunct="1">
              <a:defRPr/>
            </a:pPr>
            <a:endParaRPr lang="en-US" dirty="0"/>
          </a:p>
        </p:txBody>
      </p:sp>
      <p:pic>
        <p:nvPicPr>
          <p:cNvPr id="4" name="Slide 41.m4a" descr="Slide 41.m4a">
            <a:hlinkClick r:id="" action="ppaction://media"/>
            <a:extLst>
              <a:ext uri="{FF2B5EF4-FFF2-40B4-BE49-F238E27FC236}">
                <a16:creationId xmlns:a16="http://schemas.microsoft.com/office/drawing/2014/main" id="{3E20709F-A820-E945-AB53-A24F9A07A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5130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7000"/>
    </mc:Choice>
    <mc:Fallback xmlns="">
      <p:transition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071C11-86AE-4FA8-8104-8E24DA9A2B5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6D8AD52-BF22-46C5-ACF2-BC78D6FB01E0}" type="slidenum">
              <a:rPr lang="en-US" altLang="en-US" smtClean="0">
                <a:latin typeface="Arial" panose="020B0604020202020204" pitchFamily="34" charset="0"/>
              </a:rPr>
              <a:pPr>
                <a:defRPr/>
              </a:pPr>
              <a:t>42</a:t>
            </a:fld>
            <a:endParaRPr lang="en-US" altLang="en-US">
              <a:latin typeface="Arial" panose="020B0604020202020204" pitchFamily="34" charset="0"/>
            </a:endParaRPr>
          </a:p>
        </p:txBody>
      </p:sp>
      <p:sp>
        <p:nvSpPr>
          <p:cNvPr id="225283" name="Rectangle 3">
            <a:extLst>
              <a:ext uri="{FF2B5EF4-FFF2-40B4-BE49-F238E27FC236}">
                <a16:creationId xmlns:a16="http://schemas.microsoft.com/office/drawing/2014/main" id="{9015FCF2-905D-4A60-9E22-F6E1B001B528}"/>
              </a:ext>
            </a:extLst>
          </p:cNvPr>
          <p:cNvSpPr>
            <a:spLocks noGrp="1" noChangeArrowheads="1"/>
          </p:cNvSpPr>
          <p:nvPr>
            <p:ph type="body" idx="1"/>
          </p:nvPr>
        </p:nvSpPr>
        <p:spPr>
          <a:xfrm>
            <a:off x="457200" y="2057400"/>
            <a:ext cx="8229600" cy="4572000"/>
          </a:xfrm>
        </p:spPr>
        <p:txBody>
          <a:bodyPr/>
          <a:lstStyle/>
          <a:p>
            <a:pPr eaLnBrk="1" hangingPunct="1">
              <a:defRPr/>
            </a:pPr>
            <a:r>
              <a:rPr lang="en-US"/>
              <a:t>Do not commit</a:t>
            </a:r>
            <a:r>
              <a:rPr lang="en-US" b="1">
                <a:solidFill>
                  <a:schemeClr val="hlink"/>
                </a:solidFill>
              </a:rPr>
              <a:t> fraud</a:t>
            </a:r>
          </a:p>
          <a:p>
            <a:pPr eaLnBrk="1" hangingPunct="1">
              <a:buFont typeface="Wingdings" panose="05000000000000000000" pitchFamily="2" charset="2"/>
              <a:buNone/>
              <a:defRPr/>
            </a:pPr>
            <a:endParaRPr lang="en-US" b="1">
              <a:solidFill>
                <a:schemeClr val="hlink"/>
              </a:solidFill>
            </a:endParaRPr>
          </a:p>
          <a:p>
            <a:pPr eaLnBrk="1" hangingPunct="1">
              <a:defRPr/>
            </a:pPr>
            <a:r>
              <a:rPr lang="en-US"/>
              <a:t>Do not engage in</a:t>
            </a:r>
            <a:r>
              <a:rPr lang="en-US" b="1">
                <a:solidFill>
                  <a:schemeClr val="hlink"/>
                </a:solidFill>
              </a:rPr>
              <a:t> criminal activity</a:t>
            </a:r>
          </a:p>
          <a:p>
            <a:pPr eaLnBrk="1" hangingPunct="1">
              <a:buFont typeface="Wingdings" panose="05000000000000000000" pitchFamily="2" charset="2"/>
              <a:buNone/>
              <a:defRPr/>
            </a:pPr>
            <a:endParaRPr lang="en-US" b="1">
              <a:solidFill>
                <a:schemeClr val="hlink"/>
              </a:solidFill>
            </a:endParaRPr>
          </a:p>
          <a:p>
            <a:pPr eaLnBrk="1" hangingPunct="1">
              <a:defRPr/>
            </a:pPr>
            <a:r>
              <a:rPr lang="en-US" b="1">
                <a:solidFill>
                  <a:schemeClr val="hlink"/>
                </a:solidFill>
              </a:rPr>
              <a:t>Do not lie or conceal information</a:t>
            </a:r>
          </a:p>
          <a:p>
            <a:pPr eaLnBrk="1" hangingPunct="1">
              <a:buFont typeface="Wingdings" panose="05000000000000000000" pitchFamily="2" charset="2"/>
              <a:buNone/>
              <a:defRPr/>
            </a:pPr>
            <a:endParaRPr lang="en-US"/>
          </a:p>
          <a:p>
            <a:pPr eaLnBrk="1" hangingPunct="1">
              <a:buFont typeface="Wingdings" panose="05000000000000000000" pitchFamily="2" charset="2"/>
              <a:buNone/>
              <a:defRPr/>
            </a:pPr>
            <a:endParaRPr lang="en-US" u="sng"/>
          </a:p>
          <a:p>
            <a:pPr eaLnBrk="1" hangingPunct="1">
              <a:defRPr/>
            </a:pPr>
            <a:endParaRPr lang="en-US" sz="2800"/>
          </a:p>
        </p:txBody>
      </p:sp>
      <p:pic>
        <p:nvPicPr>
          <p:cNvPr id="2" name="Slide 42.m4a" descr="Slide 42.m4a">
            <a:hlinkClick r:id="" action="ppaction://media"/>
            <a:extLst>
              <a:ext uri="{FF2B5EF4-FFF2-40B4-BE49-F238E27FC236}">
                <a16:creationId xmlns:a16="http://schemas.microsoft.com/office/drawing/2014/main" id="{750748D5-1358-6341-8BEE-4C0EC14D1F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3200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800"/>
    </mc:Choice>
    <mc:Fallback xmlns="">
      <p:transition advTm="10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43AED0F-33E6-4B3F-9A71-A83FC7EB0C0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123B4C9-66B9-4FB3-A274-45C90533E089}" type="slidenum">
              <a:rPr lang="en-US" altLang="en-US" smtClean="0">
                <a:latin typeface="Arial" panose="020B0604020202020204" pitchFamily="34" charset="0"/>
              </a:rPr>
              <a:pPr>
                <a:defRPr/>
              </a:pPr>
              <a:t>43</a:t>
            </a:fld>
            <a:endParaRPr lang="en-US" altLang="en-US">
              <a:latin typeface="Arial" panose="020B0604020202020204" pitchFamily="34" charset="0"/>
            </a:endParaRPr>
          </a:p>
        </p:txBody>
      </p:sp>
      <p:sp>
        <p:nvSpPr>
          <p:cNvPr id="162818" name="Rectangle 2">
            <a:extLst>
              <a:ext uri="{FF2B5EF4-FFF2-40B4-BE49-F238E27FC236}">
                <a16:creationId xmlns:a16="http://schemas.microsoft.com/office/drawing/2014/main" id="{8EFF4525-B3A9-4BF6-BC42-0F2B2AF64733}"/>
              </a:ext>
            </a:extLst>
          </p:cNvPr>
          <p:cNvSpPr>
            <a:spLocks noGrp="1" noChangeArrowheads="1"/>
          </p:cNvSpPr>
          <p:nvPr>
            <p:ph type="title"/>
          </p:nvPr>
        </p:nvSpPr>
        <p:spPr/>
        <p:txBody>
          <a:bodyPr/>
          <a:lstStyle/>
          <a:p>
            <a:pPr eaLnBrk="1" hangingPunct="1">
              <a:defRPr/>
            </a:pPr>
            <a:r>
              <a:rPr lang="en-US"/>
              <a:t>      </a:t>
            </a:r>
          </a:p>
        </p:txBody>
      </p:sp>
      <p:sp>
        <p:nvSpPr>
          <p:cNvPr id="162819" name="Rectangle 3">
            <a:extLst>
              <a:ext uri="{FF2B5EF4-FFF2-40B4-BE49-F238E27FC236}">
                <a16:creationId xmlns:a16="http://schemas.microsoft.com/office/drawing/2014/main" id="{8C72D03D-5F59-4235-AE2E-056FEA233389}"/>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u="sng" dirty="0"/>
              <a:t>If you do not accurately report all of your</a:t>
            </a:r>
          </a:p>
          <a:p>
            <a:pPr eaLnBrk="1" hangingPunct="1">
              <a:buFont typeface="Wingdings" panose="05000000000000000000" pitchFamily="2" charset="2"/>
              <a:buNone/>
              <a:defRPr/>
            </a:pPr>
            <a:r>
              <a:rPr lang="en-US" u="sng" dirty="0"/>
              <a:t>income and assets, HPD may deny you</a:t>
            </a:r>
          </a:p>
          <a:p>
            <a:pPr eaLnBrk="1" hangingPunct="1">
              <a:buFont typeface="Wingdings" panose="05000000000000000000" pitchFamily="2" charset="2"/>
              <a:buNone/>
              <a:defRPr/>
            </a:pPr>
            <a:r>
              <a:rPr lang="en-US" u="sng" dirty="0"/>
              <a:t>assistance or terminate you from the NYC </a:t>
            </a:r>
          </a:p>
          <a:p>
            <a:pPr eaLnBrk="1" hangingPunct="1">
              <a:buFont typeface="Wingdings" panose="05000000000000000000" pitchFamily="2" charset="2"/>
              <a:buNone/>
              <a:defRPr/>
            </a:pPr>
            <a:r>
              <a:rPr lang="en-US" u="sng" dirty="0"/>
              <a:t>15/15 program.</a:t>
            </a:r>
          </a:p>
        </p:txBody>
      </p:sp>
      <p:pic>
        <p:nvPicPr>
          <p:cNvPr id="2" name="Slide 43.m4a" descr="Slide 43.m4a">
            <a:hlinkClick r:id="" action="ppaction://media"/>
            <a:extLst>
              <a:ext uri="{FF2B5EF4-FFF2-40B4-BE49-F238E27FC236}">
                <a16:creationId xmlns:a16="http://schemas.microsoft.com/office/drawing/2014/main" id="{9FDEC58E-DA38-E64F-B744-6AA8E3432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178103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9500"/>
    </mc:Choice>
    <mc:Fallback xmlns="">
      <p:transition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33FF372-6C44-4D1E-9891-3999D5E4777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1197721-50C7-4187-8EF4-FBA0FB7C8656}" type="slidenum">
              <a:rPr lang="en-US" altLang="en-US" smtClean="0">
                <a:latin typeface="Arial" panose="020B0604020202020204" pitchFamily="34" charset="0"/>
              </a:rPr>
              <a:pPr>
                <a:defRPr/>
              </a:pPr>
              <a:t>44</a:t>
            </a:fld>
            <a:endParaRPr lang="en-US" altLang="en-US">
              <a:latin typeface="Arial" panose="020B0604020202020204" pitchFamily="34" charset="0"/>
            </a:endParaRPr>
          </a:p>
        </p:txBody>
      </p:sp>
      <p:sp>
        <p:nvSpPr>
          <p:cNvPr id="227330" name="Rectangle 2">
            <a:extLst>
              <a:ext uri="{FF2B5EF4-FFF2-40B4-BE49-F238E27FC236}">
                <a16:creationId xmlns:a16="http://schemas.microsoft.com/office/drawing/2014/main" id="{FBAF4343-3C28-4030-8F87-5B42F8583133}"/>
              </a:ext>
            </a:extLst>
          </p:cNvPr>
          <p:cNvSpPr>
            <a:spLocks noGrp="1" noChangeArrowheads="1"/>
          </p:cNvSpPr>
          <p:nvPr>
            <p:ph type="title"/>
          </p:nvPr>
        </p:nvSpPr>
        <p:spPr/>
        <p:txBody>
          <a:bodyPr/>
          <a:lstStyle/>
          <a:p>
            <a:pPr eaLnBrk="1" hangingPunct="1">
              <a:defRPr/>
            </a:pPr>
            <a:r>
              <a:rPr lang="en-US"/>
              <a:t>  </a:t>
            </a:r>
          </a:p>
        </p:txBody>
      </p:sp>
      <p:sp>
        <p:nvSpPr>
          <p:cNvPr id="227331" name="Rectangle 3">
            <a:extLst>
              <a:ext uri="{FF2B5EF4-FFF2-40B4-BE49-F238E27FC236}">
                <a16:creationId xmlns:a16="http://schemas.microsoft.com/office/drawing/2014/main" id="{BA02A2AD-0EA5-4A36-9F96-52F54B1E56CB}"/>
              </a:ext>
            </a:extLst>
          </p:cNvPr>
          <p:cNvSpPr>
            <a:spLocks noGrp="1" noChangeArrowheads="1"/>
          </p:cNvSpPr>
          <p:nvPr>
            <p:ph type="body" idx="1"/>
          </p:nvPr>
        </p:nvSpPr>
        <p:spPr>
          <a:xfrm>
            <a:off x="457200" y="1981200"/>
            <a:ext cx="8229600" cy="4419600"/>
          </a:xfrm>
        </p:spPr>
        <p:txBody>
          <a:bodyPr/>
          <a:lstStyle/>
          <a:p>
            <a:pPr eaLnBrk="1" hangingPunct="1">
              <a:buFont typeface="Wingdings" panose="05000000000000000000" pitchFamily="2" charset="2"/>
              <a:buNone/>
              <a:defRPr/>
            </a:pPr>
            <a:r>
              <a:rPr lang="en-US" u="sng" dirty="0"/>
              <a:t>No member of the family can receive </a:t>
            </a:r>
            <a:r>
              <a:rPr lang="en-US" b="1" u="sng" dirty="0"/>
              <a:t>any</a:t>
            </a:r>
          </a:p>
          <a:p>
            <a:pPr eaLnBrk="1" hangingPunct="1">
              <a:buFont typeface="Wingdings" panose="05000000000000000000" pitchFamily="2" charset="2"/>
              <a:buNone/>
              <a:defRPr/>
            </a:pPr>
            <a:r>
              <a:rPr lang="en-US" b="1" u="sng" dirty="0"/>
              <a:t>other</a:t>
            </a:r>
            <a:r>
              <a:rPr lang="en-US" u="sng" dirty="0"/>
              <a:t> public housing or rental assistance for</a:t>
            </a:r>
          </a:p>
          <a:p>
            <a:pPr eaLnBrk="1" hangingPunct="1">
              <a:buFont typeface="Wingdings" panose="05000000000000000000" pitchFamily="2" charset="2"/>
              <a:buNone/>
              <a:defRPr/>
            </a:pPr>
            <a:r>
              <a:rPr lang="en-US" u="sng" dirty="0"/>
              <a:t>your NYC 15/15 unit or for any other </a:t>
            </a:r>
          </a:p>
          <a:p>
            <a:pPr eaLnBrk="1" hangingPunct="1">
              <a:buFont typeface="Wingdings" panose="05000000000000000000" pitchFamily="2" charset="2"/>
              <a:buNone/>
              <a:defRPr/>
            </a:pPr>
            <a:r>
              <a:rPr lang="en-US" u="sng" dirty="0"/>
              <a:t>housing unit.</a:t>
            </a:r>
          </a:p>
          <a:p>
            <a:pPr eaLnBrk="1" hangingPunct="1">
              <a:buFont typeface="Wingdings" panose="05000000000000000000" pitchFamily="2" charset="2"/>
              <a:buNone/>
              <a:defRPr/>
            </a:pPr>
            <a:endParaRPr lang="en-US" u="sng" dirty="0">
              <a:solidFill>
                <a:schemeClr val="folHlink"/>
              </a:solidFill>
            </a:endParaRPr>
          </a:p>
          <a:p>
            <a:pPr eaLnBrk="1" hangingPunct="1">
              <a:defRPr/>
            </a:pPr>
            <a:endParaRPr lang="en-US" u="sng" dirty="0">
              <a:solidFill>
                <a:schemeClr val="folHlink"/>
              </a:solidFill>
            </a:endParaRPr>
          </a:p>
          <a:p>
            <a:pPr eaLnBrk="1" hangingPunct="1">
              <a:defRPr/>
            </a:pPr>
            <a:endParaRPr lang="en-US" sz="2800" dirty="0"/>
          </a:p>
        </p:txBody>
      </p:sp>
      <p:pic>
        <p:nvPicPr>
          <p:cNvPr id="2" name="Slide 44.m4a" descr="Slide 44.m4a">
            <a:hlinkClick r:id="" action="ppaction://media"/>
            <a:extLst>
              <a:ext uri="{FF2B5EF4-FFF2-40B4-BE49-F238E27FC236}">
                <a16:creationId xmlns:a16="http://schemas.microsoft.com/office/drawing/2014/main" id="{D76A56B7-3CEF-6D45-AFBC-EA90DD33A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939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9400"/>
    </mc:Choice>
    <mc:Fallback xmlns="">
      <p:transition advTm="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6375501-DB3F-481A-8690-64E8CCFB946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0D3ABCB-6D05-4DD9-BC69-10B2D3B7C4DA}" type="slidenum">
              <a:rPr lang="en-US" altLang="en-US" smtClean="0">
                <a:latin typeface="Arial" panose="020B0604020202020204" pitchFamily="34" charset="0"/>
              </a:rPr>
              <a:pPr>
                <a:defRPr/>
              </a:pPr>
              <a:t>45</a:t>
            </a:fld>
            <a:endParaRPr lang="en-US" altLang="en-US">
              <a:latin typeface="Arial" panose="020B0604020202020204" pitchFamily="34" charset="0"/>
            </a:endParaRPr>
          </a:p>
        </p:txBody>
      </p:sp>
      <p:sp>
        <p:nvSpPr>
          <p:cNvPr id="494594" name="Rectangle 2">
            <a:extLst>
              <a:ext uri="{FF2B5EF4-FFF2-40B4-BE49-F238E27FC236}">
                <a16:creationId xmlns:a16="http://schemas.microsoft.com/office/drawing/2014/main" id="{6B3865F9-499D-4803-81A9-9752DF883AA5}"/>
              </a:ext>
            </a:extLst>
          </p:cNvPr>
          <p:cNvSpPr>
            <a:spLocks noGrp="1" noChangeArrowheads="1"/>
          </p:cNvSpPr>
          <p:nvPr>
            <p:ph type="body" idx="1"/>
          </p:nvPr>
        </p:nvSpPr>
        <p:spPr>
          <a:xfrm>
            <a:off x="457200" y="914400"/>
            <a:ext cx="8153400" cy="5715000"/>
          </a:xfrm>
        </p:spPr>
        <p:txBody>
          <a:bodyPr/>
          <a:lstStyle/>
          <a:p>
            <a:pPr eaLnBrk="1" hangingPunct="1">
              <a:defRPr/>
            </a:pPr>
            <a:r>
              <a:rPr lang="en-US" dirty="0"/>
              <a:t>Report any changes in your</a:t>
            </a:r>
            <a:r>
              <a:rPr lang="en-US" b="1" dirty="0">
                <a:solidFill>
                  <a:schemeClr val="hlink"/>
                </a:solidFill>
              </a:rPr>
              <a:t> household composition to HPD immediately </a:t>
            </a:r>
            <a:endParaRPr lang="en-US" dirty="0"/>
          </a:p>
          <a:p>
            <a:pPr eaLnBrk="1" hangingPunct="1">
              <a:buFont typeface="Wingdings" panose="05000000000000000000" pitchFamily="2" charset="2"/>
              <a:buNone/>
              <a:defRPr/>
            </a:pPr>
            <a:r>
              <a:rPr lang="en-US" dirty="0"/>
              <a:t>	</a:t>
            </a:r>
            <a:r>
              <a:rPr lang="en-US" u="sng" dirty="0"/>
              <a:t>You must not allow any person to move into your household unless you have obtained prior approval from HPD or they have moved in because of marriage, domestic partnership, birth, adoption, or court-awarded custody-in which case you must report the change to HPD </a:t>
            </a:r>
            <a:r>
              <a:rPr lang="en-US" b="1" u="sng" dirty="0">
                <a:solidFill>
                  <a:schemeClr val="hlink"/>
                </a:solidFill>
              </a:rPr>
              <a:t>within 30 days</a:t>
            </a:r>
            <a:r>
              <a:rPr lang="en-US" u="sng" dirty="0"/>
              <a:t>.</a:t>
            </a:r>
          </a:p>
          <a:p>
            <a:pPr eaLnBrk="1" hangingPunct="1">
              <a:buFont typeface="Wingdings" panose="05000000000000000000" pitchFamily="2" charset="2"/>
              <a:buNone/>
              <a:defRPr/>
            </a:pPr>
            <a:endParaRPr lang="en-US" dirty="0">
              <a:solidFill>
                <a:schemeClr val="folHlink"/>
              </a:solidFill>
            </a:endParaRPr>
          </a:p>
          <a:p>
            <a:pPr eaLnBrk="1" hangingPunct="1">
              <a:defRPr/>
            </a:pPr>
            <a:endParaRPr lang="en-US" sz="3600" dirty="0">
              <a:solidFill>
                <a:schemeClr val="folHlink"/>
              </a:solidFill>
            </a:endParaRPr>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2" name="Slide 45.m4a" descr="Slide 45.m4a">
            <a:hlinkClick r:id="" action="ppaction://media"/>
            <a:extLst>
              <a:ext uri="{FF2B5EF4-FFF2-40B4-BE49-F238E27FC236}">
                <a16:creationId xmlns:a16="http://schemas.microsoft.com/office/drawing/2014/main" id="{833F92A5-6566-0D4D-9B21-84AC433CB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508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8200"/>
    </mc:Choice>
    <mc:Fallback xmlns="">
      <p:transition advTm="1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B9D1C535-0AA1-49EB-9D97-477011B1A7FC}" type="slidenum">
              <a:rPr lang="en-US"/>
              <a:pPr>
                <a:defRPr/>
              </a:pPr>
              <a:t>46</a:t>
            </a:fld>
            <a:endParaRPr lang="en-US"/>
          </a:p>
        </p:txBody>
      </p:sp>
      <p:sp>
        <p:nvSpPr>
          <p:cNvPr id="497666" name="Rectangle 2"/>
          <p:cNvSpPr>
            <a:spLocks noGrp="1" noChangeArrowheads="1"/>
          </p:cNvSpPr>
          <p:nvPr>
            <p:ph type="title"/>
          </p:nvPr>
        </p:nvSpPr>
        <p:spPr/>
        <p:txBody>
          <a:bodyPr/>
          <a:lstStyle/>
          <a:p>
            <a:pPr eaLnBrk="1" hangingPunct="1">
              <a:defRPr/>
            </a:pPr>
            <a:r>
              <a:rPr lang="en-US" u="sng"/>
              <a:t>Reporting Changes to HPD</a:t>
            </a:r>
          </a:p>
        </p:txBody>
      </p:sp>
      <p:sp>
        <p:nvSpPr>
          <p:cNvPr id="497667" name="Rectangle 3"/>
          <p:cNvSpPr>
            <a:spLocks noGrp="1" noChangeArrowheads="1"/>
          </p:cNvSpPr>
          <p:nvPr>
            <p:ph type="body" idx="1"/>
          </p:nvPr>
        </p:nvSpPr>
        <p:spPr/>
        <p:txBody>
          <a:bodyPr/>
          <a:lstStyle/>
          <a:p>
            <a:pPr eaLnBrk="1" hangingPunct="1">
              <a:defRPr/>
            </a:pPr>
            <a:r>
              <a:rPr lang="en-US" sz="2800" dirty="0"/>
              <a:t>If you experience any changes of household income, family composition or family assets after you complete your NYC 15/15 application and before you receive your rent breakdown letter</a:t>
            </a:r>
            <a:r>
              <a:rPr lang="en-US" sz="2800" b="1" dirty="0"/>
              <a:t> </a:t>
            </a:r>
            <a:r>
              <a:rPr lang="en-US" sz="2800" dirty="0"/>
              <a:t>you must contact HPD immediately. You must submit a </a:t>
            </a:r>
            <a:r>
              <a:rPr lang="en-US" sz="2800" i="1" dirty="0"/>
              <a:t>“Declaration of Change in Household Composition or Income”</a:t>
            </a:r>
            <a:r>
              <a:rPr lang="en-US" sz="2800" dirty="0"/>
              <a:t> form and include supporting documentation </a:t>
            </a:r>
            <a:r>
              <a:rPr lang="en-US" sz="2800" dirty="0">
                <a:solidFill>
                  <a:srgbClr val="FFC000"/>
                </a:solidFill>
              </a:rPr>
              <a:t>promptly</a:t>
            </a:r>
            <a:r>
              <a:rPr lang="en-US" sz="2800" dirty="0"/>
              <a:t>. </a:t>
            </a:r>
          </a:p>
        </p:txBody>
      </p:sp>
      <p:pic>
        <p:nvPicPr>
          <p:cNvPr id="3" name="Slide 46.m4a" descr="Slide 46.m4a">
            <a:hlinkClick r:id="" action="ppaction://media"/>
            <a:extLst>
              <a:ext uri="{FF2B5EF4-FFF2-40B4-BE49-F238E27FC236}">
                <a16:creationId xmlns:a16="http://schemas.microsoft.com/office/drawing/2014/main" id="{B136F282-98B9-E347-9D18-433F7FFF3D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1981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2300"/>
    </mc:Choice>
    <mc:Fallback xmlns="">
      <p:transition advTm="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153DDFF-56E1-4C3B-858A-80B89D4790F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D32398E-92CD-4EC3-9A13-79D7A07FB72B}" type="slidenum">
              <a:rPr lang="en-US" altLang="en-US" smtClean="0">
                <a:latin typeface="Arial" panose="020B0604020202020204" pitchFamily="34" charset="0"/>
              </a:rPr>
              <a:pPr>
                <a:defRPr/>
              </a:pPr>
              <a:t>47</a:t>
            </a:fld>
            <a:endParaRPr lang="en-US" altLang="en-US">
              <a:latin typeface="Arial" panose="020B0604020202020204" pitchFamily="34" charset="0"/>
            </a:endParaRPr>
          </a:p>
        </p:txBody>
      </p:sp>
      <p:sp>
        <p:nvSpPr>
          <p:cNvPr id="10243" name="Rectangle 3">
            <a:extLst>
              <a:ext uri="{FF2B5EF4-FFF2-40B4-BE49-F238E27FC236}">
                <a16:creationId xmlns:a16="http://schemas.microsoft.com/office/drawing/2014/main" id="{DB5026A9-483F-4858-B35F-962D93915BA9}"/>
              </a:ext>
            </a:extLst>
          </p:cNvPr>
          <p:cNvSpPr>
            <a:spLocks noGrp="1" noChangeArrowheads="1"/>
          </p:cNvSpPr>
          <p:nvPr>
            <p:ph type="body" idx="1"/>
          </p:nvPr>
        </p:nvSpPr>
        <p:spPr>
          <a:xfrm>
            <a:off x="457200" y="1143000"/>
            <a:ext cx="8229600" cy="4953000"/>
          </a:xfrm>
        </p:spPr>
        <p:txBody>
          <a:bodyPr/>
          <a:lstStyle/>
          <a:p>
            <a:pPr eaLnBrk="1" hangingPunct="1">
              <a:buFont typeface="Wingdings" panose="05000000000000000000" pitchFamily="2" charset="2"/>
              <a:buNone/>
              <a:defRPr/>
            </a:pPr>
            <a:r>
              <a:rPr lang="en-US" dirty="0"/>
              <a:t>Your family obligations for the NYC 15/15 </a:t>
            </a:r>
          </a:p>
          <a:p>
            <a:pPr eaLnBrk="1" hangingPunct="1">
              <a:buFont typeface="Wingdings" panose="05000000000000000000" pitchFamily="2" charset="2"/>
              <a:buNone/>
              <a:defRPr/>
            </a:pPr>
            <a:r>
              <a:rPr lang="en-US" dirty="0"/>
              <a:t>program are described in detail in your </a:t>
            </a:r>
          </a:p>
          <a:p>
            <a:pPr eaLnBrk="1" hangingPunct="1">
              <a:buFont typeface="Wingdings" panose="05000000000000000000" pitchFamily="2" charset="2"/>
              <a:buNone/>
              <a:defRPr/>
            </a:pPr>
            <a:r>
              <a:rPr lang="en-US" b="1" dirty="0">
                <a:solidFill>
                  <a:schemeClr val="hlink"/>
                </a:solidFill>
              </a:rPr>
              <a:t>Briefing Packet</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r>
              <a:rPr lang="en-US" dirty="0"/>
              <a:t>Your obligations to the owner are described </a:t>
            </a:r>
          </a:p>
          <a:p>
            <a:pPr eaLnBrk="1" hangingPunct="1">
              <a:buFont typeface="Wingdings" panose="05000000000000000000" pitchFamily="2" charset="2"/>
              <a:buNone/>
              <a:defRPr/>
            </a:pPr>
            <a:r>
              <a:rPr lang="en-US" dirty="0"/>
              <a:t>in detail on your </a:t>
            </a:r>
            <a:r>
              <a:rPr lang="en-US" b="1" dirty="0">
                <a:solidFill>
                  <a:schemeClr val="hlink"/>
                </a:solidFill>
              </a:rPr>
              <a:t>lease</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b="1" dirty="0">
              <a:solidFill>
                <a:schemeClr val="hlink"/>
              </a:solidFill>
            </a:endParaRPr>
          </a:p>
          <a:p>
            <a:pPr eaLnBrk="1" hangingPunct="1">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p:txBody>
      </p:sp>
      <p:pic>
        <p:nvPicPr>
          <p:cNvPr id="2" name="Slide 47.m4a" descr="Slide 47.m4a">
            <a:hlinkClick r:id="" action="ppaction://media"/>
            <a:extLst>
              <a:ext uri="{FF2B5EF4-FFF2-40B4-BE49-F238E27FC236}">
                <a16:creationId xmlns:a16="http://schemas.microsoft.com/office/drawing/2014/main" id="{11F42846-88DD-EC46-8EFD-315F4B1A0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1676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1200"/>
    </mc:Choice>
    <mc:Fallback xmlns="">
      <p:transition advTm="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BA38A57-DC55-44E7-A68A-FD19E6F464C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C43B9DE-D743-403F-859A-25B88B905054}" type="slidenum">
              <a:rPr lang="en-US" altLang="en-US" smtClean="0">
                <a:latin typeface="Arial" panose="020B0604020202020204" pitchFamily="34" charset="0"/>
              </a:rPr>
              <a:pPr>
                <a:defRPr/>
              </a:pPr>
              <a:t>48</a:t>
            </a:fld>
            <a:endParaRPr lang="en-US" altLang="en-US">
              <a:latin typeface="Arial" panose="020B0604020202020204" pitchFamily="34" charset="0"/>
            </a:endParaRPr>
          </a:p>
        </p:txBody>
      </p:sp>
      <p:sp>
        <p:nvSpPr>
          <p:cNvPr id="411650" name="Rectangle 2">
            <a:extLst>
              <a:ext uri="{FF2B5EF4-FFF2-40B4-BE49-F238E27FC236}">
                <a16:creationId xmlns:a16="http://schemas.microsoft.com/office/drawing/2014/main" id="{87F5F8E7-0EB7-44A2-8BA3-1AA8E9FBCA51}"/>
              </a:ext>
            </a:extLst>
          </p:cNvPr>
          <p:cNvSpPr>
            <a:spLocks noGrp="1" noChangeArrowheads="1"/>
          </p:cNvSpPr>
          <p:nvPr>
            <p:ph type="title"/>
          </p:nvPr>
        </p:nvSpPr>
        <p:spPr>
          <a:xfrm>
            <a:off x="457200" y="381000"/>
            <a:ext cx="8382000" cy="1371600"/>
          </a:xfrm>
        </p:spPr>
        <p:txBody>
          <a:bodyPr/>
          <a:lstStyle/>
          <a:p>
            <a:pPr eaLnBrk="1" hangingPunct="1">
              <a:defRPr/>
            </a:pPr>
            <a:r>
              <a:rPr lang="en-US" sz="4000" u="sng" dirty="0"/>
              <a:t>What are the Owner’s Obligations?</a:t>
            </a:r>
          </a:p>
        </p:txBody>
      </p:sp>
      <p:sp>
        <p:nvSpPr>
          <p:cNvPr id="411651" name="Rectangle 3">
            <a:extLst>
              <a:ext uri="{FF2B5EF4-FFF2-40B4-BE49-F238E27FC236}">
                <a16:creationId xmlns:a16="http://schemas.microsoft.com/office/drawing/2014/main" id="{9C76E2A4-F460-4F77-9171-A49B98C0BB9C}"/>
              </a:ext>
            </a:extLst>
          </p:cNvPr>
          <p:cNvSpPr>
            <a:spLocks noGrp="1" noChangeArrowheads="1"/>
          </p:cNvSpPr>
          <p:nvPr>
            <p:ph type="body" idx="1"/>
          </p:nvPr>
        </p:nvSpPr>
        <p:spPr>
          <a:xfrm>
            <a:off x="490330" y="1600200"/>
            <a:ext cx="8229600" cy="4114800"/>
          </a:xfrm>
        </p:spPr>
        <p:txBody>
          <a:bodyPr/>
          <a:lstStyle/>
          <a:p>
            <a:pPr eaLnBrk="1" hangingPunct="1">
              <a:lnSpc>
                <a:spcPct val="90000"/>
              </a:lnSpc>
              <a:defRPr/>
            </a:pPr>
            <a:r>
              <a:rPr lang="en-US" dirty="0"/>
              <a:t>Screen, select, and enter into </a:t>
            </a:r>
            <a:r>
              <a:rPr lang="en-US" b="1" dirty="0">
                <a:solidFill>
                  <a:schemeClr val="hlink"/>
                </a:solidFill>
              </a:rPr>
              <a:t>leases</a:t>
            </a:r>
            <a:r>
              <a:rPr lang="en-US" dirty="0"/>
              <a:t> with tenants </a:t>
            </a:r>
          </a:p>
          <a:p>
            <a:pPr eaLnBrk="1" hangingPunct="1">
              <a:lnSpc>
                <a:spcPct val="90000"/>
              </a:lnSpc>
              <a:defRPr/>
            </a:pPr>
            <a:endParaRPr lang="en-US" dirty="0"/>
          </a:p>
          <a:p>
            <a:pPr eaLnBrk="1" hangingPunct="1">
              <a:lnSpc>
                <a:spcPct val="90000"/>
              </a:lnSpc>
              <a:defRPr/>
            </a:pPr>
            <a:r>
              <a:rPr lang="en-US" dirty="0"/>
              <a:t>Comply with </a:t>
            </a:r>
            <a:r>
              <a:rPr lang="en-US" b="1" dirty="0">
                <a:solidFill>
                  <a:schemeClr val="hlink"/>
                </a:solidFill>
              </a:rPr>
              <a:t>fair housing</a:t>
            </a:r>
            <a:r>
              <a:rPr lang="en-US" dirty="0"/>
              <a:t> and equal opportunity requirements</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Comply with the </a:t>
            </a:r>
            <a:r>
              <a:rPr lang="en-US" b="1" dirty="0">
                <a:solidFill>
                  <a:schemeClr val="hlink"/>
                </a:solidFill>
              </a:rPr>
              <a:t>Rental Assistance Contract (RAC) and lease</a:t>
            </a:r>
            <a:endParaRPr lang="en-US" dirty="0"/>
          </a:p>
          <a:p>
            <a:pPr eaLnBrk="1" hangingPunct="1">
              <a:lnSpc>
                <a:spcPct val="90000"/>
              </a:lnSpc>
              <a:buFont typeface="Wingdings" panose="05000000000000000000" pitchFamily="2" charset="2"/>
              <a:buNone/>
              <a:defRPr/>
            </a:pPr>
            <a:endParaRPr lang="en-US" dirty="0"/>
          </a:p>
        </p:txBody>
      </p:sp>
      <p:pic>
        <p:nvPicPr>
          <p:cNvPr id="2" name="Slide 48.m4a" descr="Slide 48.m4a">
            <a:hlinkClick r:id="" action="ppaction://media"/>
            <a:extLst>
              <a:ext uri="{FF2B5EF4-FFF2-40B4-BE49-F238E27FC236}">
                <a16:creationId xmlns:a16="http://schemas.microsoft.com/office/drawing/2014/main" id="{7B3993F4-8414-8743-97A9-DB11D04518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2133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9900"/>
    </mc:Choice>
    <mc:Fallback xmlns="">
      <p:transition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A1CB3AC-D09C-4D54-8128-9CBD7F4EB8B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5ECC825-0641-4C44-9542-CDF06122AAF4}" type="slidenum">
              <a:rPr lang="en-US" altLang="en-US" smtClean="0">
                <a:latin typeface="Arial" panose="020B0604020202020204" pitchFamily="34" charset="0"/>
              </a:rPr>
              <a:pPr>
                <a:defRPr/>
              </a:pPr>
              <a:t>49</a:t>
            </a:fld>
            <a:endParaRPr lang="en-US" altLang="en-US">
              <a:latin typeface="Arial" panose="020B0604020202020204" pitchFamily="34" charset="0"/>
            </a:endParaRPr>
          </a:p>
        </p:txBody>
      </p:sp>
      <p:sp>
        <p:nvSpPr>
          <p:cNvPr id="413698" name="Rectangle 2">
            <a:extLst>
              <a:ext uri="{FF2B5EF4-FFF2-40B4-BE49-F238E27FC236}">
                <a16:creationId xmlns:a16="http://schemas.microsoft.com/office/drawing/2014/main" id="{CB6D56FB-4635-400B-8981-8A9603E5D1D9}"/>
              </a:ext>
            </a:extLst>
          </p:cNvPr>
          <p:cNvSpPr>
            <a:spLocks noGrp="1" noChangeArrowheads="1"/>
          </p:cNvSpPr>
          <p:nvPr>
            <p:ph type="body" idx="1"/>
          </p:nvPr>
        </p:nvSpPr>
        <p:spPr>
          <a:xfrm>
            <a:off x="457200" y="1295400"/>
            <a:ext cx="8229600" cy="4800600"/>
          </a:xfrm>
        </p:spPr>
        <p:txBody>
          <a:bodyPr/>
          <a:lstStyle/>
          <a:p>
            <a:pPr eaLnBrk="1" hangingPunct="1">
              <a:defRPr/>
            </a:pPr>
            <a:r>
              <a:rPr lang="en-US" dirty="0"/>
              <a:t>Carry out normal </a:t>
            </a:r>
            <a:r>
              <a:rPr lang="en-US" b="1" dirty="0">
                <a:solidFill>
                  <a:schemeClr val="hlink"/>
                </a:solidFill>
              </a:rPr>
              <a:t>owner functions</a:t>
            </a:r>
            <a:r>
              <a:rPr lang="en-US" dirty="0"/>
              <a:t>: enforcing the lease, collecting tenant share of the rent, charging tenants for damage </a:t>
            </a:r>
          </a:p>
          <a:p>
            <a:pPr eaLnBrk="1" hangingPunct="1">
              <a:defRPr/>
            </a:pPr>
            <a:endParaRPr lang="en-US" dirty="0"/>
          </a:p>
          <a:p>
            <a:pPr eaLnBrk="1" hangingPunct="1">
              <a:lnSpc>
                <a:spcPct val="90000"/>
              </a:lnSpc>
              <a:defRPr/>
            </a:pPr>
            <a:r>
              <a:rPr lang="en-US" dirty="0"/>
              <a:t>Provide required </a:t>
            </a:r>
            <a:r>
              <a:rPr lang="en-US" b="1" dirty="0">
                <a:solidFill>
                  <a:schemeClr val="hlink"/>
                </a:solidFill>
              </a:rPr>
              <a:t>supportive services</a:t>
            </a:r>
          </a:p>
          <a:p>
            <a:pPr eaLnBrk="1" hangingPunct="1">
              <a:buFont typeface="Wingdings" panose="05000000000000000000" pitchFamily="2" charset="2"/>
              <a:buNone/>
              <a:defRPr/>
            </a:pPr>
            <a:endParaRPr lang="en-US" dirty="0"/>
          </a:p>
          <a:p>
            <a:pPr eaLnBrk="1" hangingPunct="1">
              <a:defRPr/>
            </a:pPr>
            <a:r>
              <a:rPr lang="en-US" b="1" dirty="0">
                <a:solidFill>
                  <a:schemeClr val="hlink"/>
                </a:solidFill>
              </a:rPr>
              <a:t>Maintain</a:t>
            </a:r>
            <a:r>
              <a:rPr lang="en-US" dirty="0"/>
              <a:t> the apartment</a:t>
            </a:r>
          </a:p>
        </p:txBody>
      </p:sp>
      <p:pic>
        <p:nvPicPr>
          <p:cNvPr id="2" name="Slide 49.m4a" descr="Slide 49.m4a">
            <a:hlinkClick r:id="" action="ppaction://media"/>
            <a:extLst>
              <a:ext uri="{FF2B5EF4-FFF2-40B4-BE49-F238E27FC236}">
                <a16:creationId xmlns:a16="http://schemas.microsoft.com/office/drawing/2014/main" id="{C770E10A-5BFF-3648-8DD7-FA30E3615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2057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9800"/>
    </mc:Choice>
    <mc:Fallback xmlns="">
      <p:transition advTm="19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7134E2F-FF16-4F71-89E0-92D4B7440D7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BDF589D-5D5F-46C7-85C0-4C7D7DEC51FB}" type="slidenum">
              <a:rPr lang="en-US" altLang="en-US" smtClean="0">
                <a:latin typeface="Arial" panose="020B0604020202020204" pitchFamily="34" charset="0"/>
              </a:rPr>
              <a:pPr>
                <a:defRPr/>
              </a:pPr>
              <a:t>5</a:t>
            </a:fld>
            <a:endParaRPr lang="en-US" altLang="en-US">
              <a:latin typeface="Arial" panose="020B0604020202020204" pitchFamily="34" charset="0"/>
            </a:endParaRPr>
          </a:p>
        </p:txBody>
      </p:sp>
      <p:sp>
        <p:nvSpPr>
          <p:cNvPr id="15362" name="Rectangle 2">
            <a:extLst>
              <a:ext uri="{FF2B5EF4-FFF2-40B4-BE49-F238E27FC236}">
                <a16:creationId xmlns:a16="http://schemas.microsoft.com/office/drawing/2014/main" id="{AF2F5C2C-DEB2-4621-B52E-E42D2CA1E379}"/>
              </a:ext>
            </a:extLst>
          </p:cNvPr>
          <p:cNvSpPr>
            <a:spLocks noGrp="1" noChangeArrowheads="1"/>
          </p:cNvSpPr>
          <p:nvPr>
            <p:ph type="title"/>
          </p:nvPr>
        </p:nvSpPr>
        <p:spPr>
          <a:xfrm>
            <a:off x="457200" y="152400"/>
            <a:ext cx="8229600" cy="1295400"/>
          </a:xfrm>
        </p:spPr>
        <p:txBody>
          <a:bodyPr/>
          <a:lstStyle/>
          <a:p>
            <a:pPr eaLnBrk="1" hangingPunct="1">
              <a:defRPr/>
            </a:pPr>
            <a:r>
              <a:rPr lang="en-US" sz="4000" u="sng" dirty="0"/>
              <a:t>Quick Overview of NYC 15/15</a:t>
            </a:r>
          </a:p>
        </p:txBody>
      </p:sp>
      <p:sp>
        <p:nvSpPr>
          <p:cNvPr id="15363" name="Rectangle 3">
            <a:extLst>
              <a:ext uri="{FF2B5EF4-FFF2-40B4-BE49-F238E27FC236}">
                <a16:creationId xmlns:a16="http://schemas.microsoft.com/office/drawing/2014/main" id="{E21BC978-CF6F-4753-8524-89C9FA5770A4}"/>
              </a:ext>
            </a:extLst>
          </p:cNvPr>
          <p:cNvSpPr>
            <a:spLocks noGrp="1" noChangeArrowheads="1"/>
          </p:cNvSpPr>
          <p:nvPr>
            <p:ph type="body" idx="1"/>
          </p:nvPr>
        </p:nvSpPr>
        <p:spPr>
          <a:xfrm>
            <a:off x="228600" y="1524000"/>
            <a:ext cx="8915400" cy="5029200"/>
          </a:xfrm>
        </p:spPr>
        <p:txBody>
          <a:bodyPr/>
          <a:lstStyle/>
          <a:p>
            <a:pPr eaLnBrk="1" hangingPunct="1">
              <a:defRPr/>
            </a:pPr>
            <a:r>
              <a:rPr lang="en-US" dirty="0"/>
              <a:t>NYC 15/15 provides </a:t>
            </a:r>
            <a:r>
              <a:rPr lang="en-US" b="1" dirty="0">
                <a:solidFill>
                  <a:schemeClr val="hlink"/>
                </a:solidFill>
              </a:rPr>
              <a:t>rental assistance</a:t>
            </a:r>
            <a:r>
              <a:rPr lang="en-US" dirty="0"/>
              <a:t> to eligible households to assist them in renting privately-owned apartments with matching </a:t>
            </a:r>
            <a:r>
              <a:rPr lang="en-US" b="1" dirty="0">
                <a:solidFill>
                  <a:schemeClr val="hlink"/>
                </a:solidFill>
              </a:rPr>
              <a:t>supportive services</a:t>
            </a:r>
            <a:r>
              <a:rPr lang="en-US" dirty="0"/>
              <a:t> in buildings that are under an NYC 15/15 contract</a:t>
            </a:r>
          </a:p>
          <a:p>
            <a:pPr marL="0" indent="0" eaLnBrk="1" hangingPunct="1">
              <a:buNone/>
              <a:defRPr/>
            </a:pPr>
            <a:endParaRPr lang="en-US" dirty="0"/>
          </a:p>
          <a:p>
            <a:pPr eaLnBrk="1" hangingPunct="1">
              <a:defRPr/>
            </a:pPr>
            <a:r>
              <a:rPr lang="en-US" dirty="0"/>
              <a:t>There are </a:t>
            </a:r>
            <a:r>
              <a:rPr lang="en-US" b="1" dirty="0">
                <a:solidFill>
                  <a:schemeClr val="hlink"/>
                </a:solidFill>
              </a:rPr>
              <a:t>3 participants</a:t>
            </a:r>
            <a:r>
              <a:rPr lang="en-US" dirty="0"/>
              <a:t> in the NYC 15/15 program: </a:t>
            </a:r>
            <a:r>
              <a:rPr lang="en-US" b="1" dirty="0">
                <a:solidFill>
                  <a:schemeClr val="hlink"/>
                </a:solidFill>
              </a:rPr>
              <a:t>the</a:t>
            </a:r>
            <a:r>
              <a:rPr lang="en-US" dirty="0"/>
              <a:t> </a:t>
            </a:r>
            <a:r>
              <a:rPr lang="en-US" b="1" dirty="0">
                <a:solidFill>
                  <a:schemeClr val="hlink"/>
                </a:solidFill>
              </a:rPr>
              <a:t>family</a:t>
            </a:r>
            <a:r>
              <a:rPr lang="en-US" dirty="0"/>
              <a:t>, </a:t>
            </a:r>
            <a:r>
              <a:rPr lang="en-US" b="1" dirty="0">
                <a:solidFill>
                  <a:schemeClr val="hlink"/>
                </a:solidFill>
              </a:rPr>
              <a:t>the owner</a:t>
            </a:r>
            <a:r>
              <a:rPr lang="en-US" dirty="0"/>
              <a:t>, and </a:t>
            </a:r>
            <a:r>
              <a:rPr lang="en-US" b="1" dirty="0">
                <a:solidFill>
                  <a:schemeClr val="hlink"/>
                </a:solidFill>
              </a:rPr>
              <a:t>HPD</a:t>
            </a:r>
          </a:p>
          <a:p>
            <a:pPr eaLnBrk="1" hangingPunct="1">
              <a:defRPr/>
            </a:pPr>
            <a:endParaRPr lang="en-US" dirty="0"/>
          </a:p>
          <a:p>
            <a:pPr eaLnBrk="1" hangingPunct="1">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2800" dirty="0"/>
          </a:p>
        </p:txBody>
      </p:sp>
      <p:pic>
        <p:nvPicPr>
          <p:cNvPr id="2" name="Picture 1">
            <a:extLst>
              <a:ext uri="{FF2B5EF4-FFF2-40B4-BE49-F238E27FC236}">
                <a16:creationId xmlns:a16="http://schemas.microsoft.com/office/drawing/2014/main" id="{105A5D20-66E0-2544-83AF-40ACBF80DE85}"/>
              </a:ext>
            </a:extLst>
          </p:cNvPr>
          <p:cNvPicPr>
            <a:picLocks noChangeAspect="1"/>
          </p:cNvPicPr>
          <p:nvPr/>
        </p:nvPicPr>
        <p:blipFill>
          <a:blip r:embed="rId5"/>
          <a:stretch>
            <a:fillRect/>
          </a:stretch>
        </p:blipFill>
        <p:spPr>
          <a:xfrm>
            <a:off x="0" y="0"/>
            <a:ext cx="9144000" cy="6858000"/>
          </a:xfrm>
          <a:prstGeom prst="rect">
            <a:avLst/>
          </a:prstGeom>
        </p:spPr>
      </p:pic>
      <p:pic>
        <p:nvPicPr>
          <p:cNvPr id="3" name="Slide 5.m4a" descr="Slide 5.m4a">
            <a:hlinkClick r:id="" action="ppaction://media"/>
            <a:extLst>
              <a:ext uri="{FF2B5EF4-FFF2-40B4-BE49-F238E27FC236}">
                <a16:creationId xmlns:a16="http://schemas.microsoft.com/office/drawing/2014/main" id="{98BBD453-7A54-934C-9827-00229B4A7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0" y="3632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0300"/>
    </mc:Choice>
    <mc:Fallback xmlns="">
      <p:transition advTm="2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7A3C42F-2E32-4560-843A-4E17D089A6F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0E400D1-15C6-432B-A3E8-C67CDC1044F6}" type="slidenum">
              <a:rPr lang="en-US" altLang="en-US" smtClean="0">
                <a:latin typeface="Arial" panose="020B0604020202020204" pitchFamily="34" charset="0"/>
              </a:rPr>
              <a:pPr>
                <a:defRPr/>
              </a:pPr>
              <a:t>50</a:t>
            </a:fld>
            <a:endParaRPr lang="en-US" altLang="en-US">
              <a:latin typeface="Arial" panose="020B0604020202020204" pitchFamily="34" charset="0"/>
            </a:endParaRPr>
          </a:p>
        </p:txBody>
      </p:sp>
      <p:sp>
        <p:nvSpPr>
          <p:cNvPr id="416770" name="Rectangle 2">
            <a:extLst>
              <a:ext uri="{FF2B5EF4-FFF2-40B4-BE49-F238E27FC236}">
                <a16:creationId xmlns:a16="http://schemas.microsoft.com/office/drawing/2014/main" id="{E0299759-29C5-4F2C-A3E3-37D73CF095B4}"/>
              </a:ext>
            </a:extLst>
          </p:cNvPr>
          <p:cNvSpPr>
            <a:spLocks noGrp="1" noChangeArrowheads="1"/>
          </p:cNvSpPr>
          <p:nvPr>
            <p:ph type="body" idx="1"/>
          </p:nvPr>
        </p:nvSpPr>
        <p:spPr>
          <a:xfrm>
            <a:off x="381000" y="533400"/>
            <a:ext cx="8229600" cy="4038600"/>
          </a:xfrm>
        </p:spPr>
        <p:txBody>
          <a:bodyPr/>
          <a:lstStyle/>
          <a:p>
            <a:pPr eaLnBrk="1" hangingPunct="1">
              <a:defRPr/>
            </a:pPr>
            <a:r>
              <a:rPr lang="en-US" sz="2800" dirty="0"/>
              <a:t>Must </a:t>
            </a:r>
            <a:r>
              <a:rPr lang="en-US" sz="2800" b="1" dirty="0">
                <a:solidFill>
                  <a:schemeClr val="hlink"/>
                </a:solidFill>
              </a:rPr>
              <a:t>NOT charge any extra amounts</a:t>
            </a:r>
            <a:r>
              <a:rPr lang="en-US" sz="2800" dirty="0"/>
              <a:t> to the family except for what is listed in the Rent Breakdown letter and reasonable charges to the tenant for damages</a:t>
            </a:r>
          </a:p>
          <a:p>
            <a:pPr lvl="1" eaLnBrk="1" hangingPunct="1">
              <a:defRPr/>
            </a:pPr>
            <a:r>
              <a:rPr lang="en-US" sz="2400" dirty="0"/>
              <a:t>Landlords may request a rent increase annually at lease expiration.</a:t>
            </a:r>
            <a:r>
              <a:rPr lang="en-US" sz="2400" dirty="0">
                <a:solidFill>
                  <a:srgbClr val="FF3300"/>
                </a:solidFill>
              </a:rPr>
              <a:t> </a:t>
            </a:r>
            <a:r>
              <a:rPr lang="en-US" sz="2400" dirty="0"/>
              <a:t>NYC 15/15 participants are not responsible for any increases in the rent until the rent increase is approved by HPD, and will then receive a rent breakdown letter listing the new contract rent. </a:t>
            </a:r>
          </a:p>
          <a:p>
            <a:pPr eaLnBrk="1" hangingPunct="1">
              <a:buFont typeface="Wingdings" panose="05000000000000000000" pitchFamily="2" charset="2"/>
              <a:buNone/>
              <a:defRPr/>
            </a:pPr>
            <a:r>
              <a:rPr lang="en-US" sz="2800" dirty="0"/>
              <a:t> </a:t>
            </a:r>
          </a:p>
          <a:p>
            <a:pPr eaLnBrk="1" hangingPunct="1">
              <a:buFont typeface="Wingdings" panose="05000000000000000000" pitchFamily="2" charset="2"/>
              <a:buNone/>
              <a:defRPr/>
            </a:pPr>
            <a:r>
              <a:rPr lang="en-US" sz="2800" dirty="0"/>
              <a:t>Must </a:t>
            </a:r>
            <a:r>
              <a:rPr lang="en-US" sz="2800" b="1" dirty="0">
                <a:solidFill>
                  <a:schemeClr val="hlink"/>
                </a:solidFill>
              </a:rPr>
              <a:t>NOT be a relative </a:t>
            </a:r>
            <a:r>
              <a:rPr lang="en-US" sz="2800" dirty="0"/>
              <a:t>of the NYC 15/15 </a:t>
            </a:r>
          </a:p>
          <a:p>
            <a:pPr eaLnBrk="1" hangingPunct="1">
              <a:buFont typeface="Wingdings" panose="05000000000000000000" pitchFamily="2" charset="2"/>
              <a:buNone/>
              <a:defRPr/>
            </a:pPr>
            <a:r>
              <a:rPr lang="en-US" sz="2800" dirty="0"/>
              <a:t>household</a:t>
            </a:r>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p:txBody>
      </p:sp>
      <p:pic>
        <p:nvPicPr>
          <p:cNvPr id="2" name="Slide 50.m4a" descr="Slide 50.m4a">
            <a:hlinkClick r:id="" action="ppaction://media"/>
            <a:extLst>
              <a:ext uri="{FF2B5EF4-FFF2-40B4-BE49-F238E27FC236}">
                <a16:creationId xmlns:a16="http://schemas.microsoft.com/office/drawing/2014/main" id="{9BB5FF9A-2D59-2741-8EC3-19C8E4B1A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1371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2300"/>
    </mc:Choice>
    <mc:Fallback xmlns="">
      <p:transition advTm="3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6F6E772-1684-4E89-A856-A3407FF3668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009BE6A-5918-4D2F-A96A-08729B3C9087}" type="slidenum">
              <a:rPr lang="en-US" altLang="en-US" smtClean="0">
                <a:latin typeface="Arial" panose="020B0604020202020204" pitchFamily="34" charset="0"/>
              </a:rPr>
              <a:pPr>
                <a:defRPr/>
              </a:pPr>
              <a:t>51</a:t>
            </a:fld>
            <a:endParaRPr lang="en-US" altLang="en-US">
              <a:latin typeface="Arial" panose="020B0604020202020204" pitchFamily="34" charset="0"/>
            </a:endParaRPr>
          </a:p>
        </p:txBody>
      </p:sp>
      <p:sp>
        <p:nvSpPr>
          <p:cNvPr id="418818" name="Rectangle 2">
            <a:extLst>
              <a:ext uri="{FF2B5EF4-FFF2-40B4-BE49-F238E27FC236}">
                <a16:creationId xmlns:a16="http://schemas.microsoft.com/office/drawing/2014/main" id="{0574E2C2-F162-48ED-A581-A010FC6D89C8}"/>
              </a:ext>
            </a:extLst>
          </p:cNvPr>
          <p:cNvSpPr>
            <a:spLocks noGrp="1" noChangeArrowheads="1"/>
          </p:cNvSpPr>
          <p:nvPr>
            <p:ph type="title"/>
          </p:nvPr>
        </p:nvSpPr>
        <p:spPr>
          <a:xfrm>
            <a:off x="0" y="381000"/>
            <a:ext cx="9144000" cy="1371600"/>
          </a:xfrm>
        </p:spPr>
        <p:txBody>
          <a:bodyPr/>
          <a:lstStyle/>
          <a:p>
            <a:pPr eaLnBrk="1" hangingPunct="1">
              <a:defRPr/>
            </a:pPr>
            <a:r>
              <a:rPr lang="en-US" sz="3600"/>
              <a:t>  </a:t>
            </a:r>
          </a:p>
        </p:txBody>
      </p:sp>
      <p:sp>
        <p:nvSpPr>
          <p:cNvPr id="418819" name="Rectangle 3">
            <a:extLst>
              <a:ext uri="{FF2B5EF4-FFF2-40B4-BE49-F238E27FC236}">
                <a16:creationId xmlns:a16="http://schemas.microsoft.com/office/drawing/2014/main" id="{22D780E9-6CE6-4988-A906-8FAED4B2E5D2}"/>
              </a:ext>
            </a:extLst>
          </p:cNvPr>
          <p:cNvSpPr>
            <a:spLocks noGrp="1" noChangeArrowheads="1"/>
          </p:cNvSpPr>
          <p:nvPr>
            <p:ph type="body" idx="1"/>
          </p:nvPr>
        </p:nvSpPr>
        <p:spPr>
          <a:xfrm>
            <a:off x="457200" y="1600200"/>
            <a:ext cx="8229600" cy="4343400"/>
          </a:xfrm>
        </p:spPr>
        <p:txBody>
          <a:bodyPr/>
          <a:lstStyle/>
          <a:p>
            <a:pPr eaLnBrk="1" hangingPunct="1">
              <a:buFont typeface="Wingdings" panose="05000000000000000000" pitchFamily="2" charset="2"/>
              <a:buNone/>
              <a:defRPr/>
            </a:pPr>
            <a:r>
              <a:rPr lang="en-US" u="sng" dirty="0"/>
              <a:t>Management is responsible for making all </a:t>
            </a:r>
          </a:p>
          <a:p>
            <a:pPr eaLnBrk="1" hangingPunct="1">
              <a:buFont typeface="Wingdings" panose="05000000000000000000" pitchFamily="2" charset="2"/>
              <a:buNone/>
              <a:defRPr/>
            </a:pPr>
            <a:r>
              <a:rPr lang="en-US" u="sng" dirty="0"/>
              <a:t>repairs to your apartment unless your family</a:t>
            </a:r>
          </a:p>
          <a:p>
            <a:pPr eaLnBrk="1" hangingPunct="1">
              <a:buFont typeface="Wingdings" panose="05000000000000000000" pitchFamily="2" charset="2"/>
              <a:buNone/>
              <a:defRPr/>
            </a:pPr>
            <a:r>
              <a:rPr lang="en-US" u="sng" dirty="0"/>
              <a:t>caused the problem</a:t>
            </a:r>
            <a:r>
              <a:rPr lang="en-US" dirty="0"/>
              <a:t>.  </a:t>
            </a:r>
          </a:p>
          <a:p>
            <a:pPr eaLnBrk="1" hangingPunct="1">
              <a:buFont typeface="Wingdings" panose="05000000000000000000" pitchFamily="2" charset="2"/>
              <a:buNone/>
              <a:defRPr/>
            </a:pPr>
            <a:endParaRPr lang="en-US" u="sng" dirty="0"/>
          </a:p>
          <a:p>
            <a:pPr eaLnBrk="1" hangingPunct="1">
              <a:buFont typeface="Wingdings" panose="05000000000000000000" pitchFamily="2" charset="2"/>
              <a:buNone/>
              <a:defRPr/>
            </a:pPr>
            <a:r>
              <a:rPr lang="en-US" u="sng" dirty="0"/>
              <a:t>You must allow management access to your </a:t>
            </a:r>
          </a:p>
          <a:p>
            <a:pPr eaLnBrk="1" hangingPunct="1">
              <a:buFont typeface="Wingdings" panose="05000000000000000000" pitchFamily="2" charset="2"/>
              <a:buNone/>
              <a:defRPr/>
            </a:pPr>
            <a:r>
              <a:rPr lang="en-US" u="sng" dirty="0"/>
              <a:t>apartment to make any necessary repairs</a:t>
            </a:r>
            <a:r>
              <a:rPr lang="en-US" dirty="0"/>
              <a:t>.</a:t>
            </a:r>
          </a:p>
          <a:p>
            <a:pPr eaLnBrk="1" hangingPunct="1">
              <a:defRPr/>
            </a:pPr>
            <a:endParaRPr lang="en-US" dirty="0"/>
          </a:p>
        </p:txBody>
      </p:sp>
      <p:pic>
        <p:nvPicPr>
          <p:cNvPr id="2" name="Slide 51.m4a" descr="Slide 51.m4a">
            <a:hlinkClick r:id="" action="ppaction://media"/>
            <a:extLst>
              <a:ext uri="{FF2B5EF4-FFF2-40B4-BE49-F238E27FC236}">
                <a16:creationId xmlns:a16="http://schemas.microsoft.com/office/drawing/2014/main" id="{6DCE498E-D02D-8E49-8BD2-DF748E56EF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318611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1800"/>
    </mc:Choice>
    <mc:Fallback xmlns="">
      <p:transition advTm="1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438BE22-CC4D-4CFB-B5A7-513AE936A57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E807506-BE5C-4D08-B106-A778078F18A3}" type="slidenum">
              <a:rPr lang="en-US" altLang="en-US" smtClean="0">
                <a:latin typeface="Arial" panose="020B0604020202020204" pitchFamily="34" charset="0"/>
              </a:rPr>
              <a:pPr>
                <a:defRPr/>
              </a:pPr>
              <a:t>52</a:t>
            </a:fld>
            <a:endParaRPr lang="en-US" altLang="en-US">
              <a:latin typeface="Arial" panose="020B0604020202020204" pitchFamily="34" charset="0"/>
            </a:endParaRPr>
          </a:p>
        </p:txBody>
      </p:sp>
      <p:sp>
        <p:nvSpPr>
          <p:cNvPr id="437250" name="Rectangle 2">
            <a:extLst>
              <a:ext uri="{FF2B5EF4-FFF2-40B4-BE49-F238E27FC236}">
                <a16:creationId xmlns:a16="http://schemas.microsoft.com/office/drawing/2014/main" id="{12200912-CE78-4F64-97DE-2B234C6B6F74}"/>
              </a:ext>
            </a:extLst>
          </p:cNvPr>
          <p:cNvSpPr>
            <a:spLocks noGrp="1" noChangeArrowheads="1"/>
          </p:cNvSpPr>
          <p:nvPr>
            <p:ph type="title"/>
          </p:nvPr>
        </p:nvSpPr>
        <p:spPr>
          <a:xfrm>
            <a:off x="0" y="381000"/>
            <a:ext cx="9144000" cy="1371600"/>
          </a:xfrm>
        </p:spPr>
        <p:txBody>
          <a:bodyPr/>
          <a:lstStyle/>
          <a:p>
            <a:pPr eaLnBrk="1" hangingPunct="1">
              <a:defRPr/>
            </a:pPr>
            <a:r>
              <a:rPr lang="en-US" sz="4000" u="sng"/>
              <a:t>What if you Have a Problem </a:t>
            </a:r>
            <a:br>
              <a:rPr lang="en-US" sz="4000" u="sng"/>
            </a:br>
            <a:r>
              <a:rPr lang="en-US" sz="4000" u="sng"/>
              <a:t>with your Apartment? </a:t>
            </a:r>
          </a:p>
        </p:txBody>
      </p:sp>
      <p:sp>
        <p:nvSpPr>
          <p:cNvPr id="437251" name="Rectangle 3">
            <a:extLst>
              <a:ext uri="{FF2B5EF4-FFF2-40B4-BE49-F238E27FC236}">
                <a16:creationId xmlns:a16="http://schemas.microsoft.com/office/drawing/2014/main" id="{C3B600C8-CC63-4BCF-BD35-AF03F65C7505}"/>
              </a:ext>
            </a:extLst>
          </p:cNvPr>
          <p:cNvSpPr>
            <a:spLocks noGrp="1" noChangeArrowheads="1"/>
          </p:cNvSpPr>
          <p:nvPr>
            <p:ph type="body" idx="1"/>
          </p:nvPr>
        </p:nvSpPr>
        <p:spPr>
          <a:xfrm>
            <a:off x="457200" y="2057400"/>
            <a:ext cx="8229600" cy="3886200"/>
          </a:xfrm>
        </p:spPr>
        <p:txBody>
          <a:bodyPr/>
          <a:lstStyle/>
          <a:p>
            <a:pPr eaLnBrk="1" hangingPunct="1">
              <a:defRPr/>
            </a:pPr>
            <a:r>
              <a:rPr lang="en-US" b="1" dirty="0">
                <a:solidFill>
                  <a:schemeClr val="hlink"/>
                </a:solidFill>
              </a:rPr>
              <a:t>Contact</a:t>
            </a:r>
            <a:r>
              <a:rPr lang="en-US" dirty="0"/>
              <a:t> </a:t>
            </a:r>
            <a:r>
              <a:rPr lang="en-US" b="1" dirty="0">
                <a:solidFill>
                  <a:schemeClr val="hlink"/>
                </a:solidFill>
              </a:rPr>
              <a:t>management</a:t>
            </a:r>
            <a:r>
              <a:rPr lang="en-US" dirty="0"/>
              <a:t> directly </a:t>
            </a:r>
          </a:p>
          <a:p>
            <a:pPr eaLnBrk="1" hangingPunct="1">
              <a:buFont typeface="Wingdings" panose="05000000000000000000" pitchFamily="2" charset="2"/>
              <a:buNone/>
              <a:defRPr/>
            </a:pPr>
            <a:endParaRPr lang="en-US" dirty="0"/>
          </a:p>
          <a:p>
            <a:pPr eaLnBrk="1" hangingPunct="1">
              <a:defRPr/>
            </a:pPr>
            <a:r>
              <a:rPr lang="en-US" dirty="0"/>
              <a:t>If you are unable to resolve the problem, contact 311 to request a </a:t>
            </a:r>
            <a:r>
              <a:rPr lang="en-US" b="1" dirty="0">
                <a:solidFill>
                  <a:schemeClr val="hlink"/>
                </a:solidFill>
              </a:rPr>
              <a:t>Housing Quality Standards (HQS)</a:t>
            </a:r>
            <a:r>
              <a:rPr lang="en-US" dirty="0"/>
              <a:t> inspection of your apartment</a:t>
            </a:r>
          </a:p>
        </p:txBody>
      </p:sp>
      <p:pic>
        <p:nvPicPr>
          <p:cNvPr id="3" name="Slide 52.m4a" descr="Slide 52.m4a">
            <a:hlinkClick r:id="" action="ppaction://media"/>
            <a:extLst>
              <a:ext uri="{FF2B5EF4-FFF2-40B4-BE49-F238E27FC236}">
                <a16:creationId xmlns:a16="http://schemas.microsoft.com/office/drawing/2014/main" id="{2E342227-A496-034C-B7DC-9D9801AD6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02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5650"/>
    </mc:Choice>
    <mc:Fallback xmlns="">
      <p:transition advTm="25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0F2A463-4C58-4857-8BC0-38A8508E710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75CC4E7-7609-4AD2-8BF7-22C53F0F51A0}" type="slidenum">
              <a:rPr lang="en-US" altLang="en-US" smtClean="0">
                <a:latin typeface="Arial" panose="020B0604020202020204" pitchFamily="34" charset="0"/>
              </a:rPr>
              <a:pPr>
                <a:defRPr/>
              </a:pPr>
              <a:t>53</a:t>
            </a:fld>
            <a:endParaRPr lang="en-US" altLang="en-US">
              <a:latin typeface="Arial" panose="020B0604020202020204" pitchFamily="34" charset="0"/>
            </a:endParaRPr>
          </a:p>
        </p:txBody>
      </p:sp>
      <p:sp>
        <p:nvSpPr>
          <p:cNvPr id="422914" name="Rectangle 2">
            <a:extLst>
              <a:ext uri="{FF2B5EF4-FFF2-40B4-BE49-F238E27FC236}">
                <a16:creationId xmlns:a16="http://schemas.microsoft.com/office/drawing/2014/main" id="{2165635E-5A7B-48F3-ABF4-126EB55F40A1}"/>
              </a:ext>
            </a:extLst>
          </p:cNvPr>
          <p:cNvSpPr>
            <a:spLocks noGrp="1" noChangeArrowheads="1"/>
          </p:cNvSpPr>
          <p:nvPr>
            <p:ph type="title"/>
          </p:nvPr>
        </p:nvSpPr>
        <p:spPr/>
        <p:txBody>
          <a:bodyPr/>
          <a:lstStyle/>
          <a:p>
            <a:pPr eaLnBrk="1" hangingPunct="1">
              <a:defRPr/>
            </a:pPr>
            <a:r>
              <a:rPr lang="en-US" sz="4000" u="sng" dirty="0"/>
              <a:t>What do You Need to do After you Start Receiving NYC 15/15 Assistance? </a:t>
            </a:r>
          </a:p>
        </p:txBody>
      </p:sp>
      <p:sp>
        <p:nvSpPr>
          <p:cNvPr id="422915" name="Rectangle 3">
            <a:extLst>
              <a:ext uri="{FF2B5EF4-FFF2-40B4-BE49-F238E27FC236}">
                <a16:creationId xmlns:a16="http://schemas.microsoft.com/office/drawing/2014/main" id="{BDC0F0B3-4525-40D1-B1F2-B23513C29141}"/>
              </a:ext>
            </a:extLst>
          </p:cNvPr>
          <p:cNvSpPr>
            <a:spLocks noGrp="1" noChangeArrowheads="1"/>
          </p:cNvSpPr>
          <p:nvPr>
            <p:ph type="body" idx="1"/>
          </p:nvPr>
        </p:nvSpPr>
        <p:spPr>
          <a:xfrm>
            <a:off x="457200" y="2057400"/>
            <a:ext cx="8382000" cy="4664075"/>
          </a:xfrm>
        </p:spPr>
        <p:txBody>
          <a:bodyPr/>
          <a:lstStyle/>
          <a:p>
            <a:pPr eaLnBrk="1" hangingPunct="1">
              <a:defRPr/>
            </a:pPr>
            <a:r>
              <a:rPr lang="en-US" sz="2400" dirty="0"/>
              <a:t>HPD must </a:t>
            </a:r>
            <a:r>
              <a:rPr lang="en-US" sz="2400" b="1" dirty="0">
                <a:solidFill>
                  <a:schemeClr val="hlink"/>
                </a:solidFill>
              </a:rPr>
              <a:t>recertify</a:t>
            </a:r>
            <a:r>
              <a:rPr lang="en-US" sz="2400" dirty="0"/>
              <a:t> your household and income every year and must </a:t>
            </a:r>
            <a:r>
              <a:rPr lang="en-US" sz="2400" b="1" dirty="0">
                <a:solidFill>
                  <a:schemeClr val="hlink"/>
                </a:solidFill>
              </a:rPr>
              <a:t>inspect </a:t>
            </a:r>
            <a:r>
              <a:rPr lang="en-US" sz="2400" dirty="0"/>
              <a:t>your apartment every two years.  </a:t>
            </a:r>
          </a:p>
          <a:p>
            <a:pPr eaLnBrk="1" hangingPunct="1">
              <a:buFont typeface="Wingdings" panose="05000000000000000000" pitchFamily="2" charset="2"/>
              <a:buNone/>
              <a:defRPr/>
            </a:pPr>
            <a:endParaRPr lang="en-US" sz="2400" dirty="0"/>
          </a:p>
          <a:p>
            <a:pPr eaLnBrk="1" hangingPunct="1">
              <a:defRPr/>
            </a:pPr>
            <a:r>
              <a:rPr lang="en-US" sz="2400" dirty="0"/>
              <a:t> You must </a:t>
            </a:r>
            <a:r>
              <a:rPr lang="en-US" sz="2400" b="1" dirty="0">
                <a:solidFill>
                  <a:schemeClr val="hlink"/>
                </a:solidFill>
              </a:rPr>
              <a:t>respond</a:t>
            </a:r>
            <a:r>
              <a:rPr lang="en-US" sz="2400" dirty="0"/>
              <a:t> to the recertification</a:t>
            </a:r>
          </a:p>
          <a:p>
            <a:pPr eaLnBrk="1" hangingPunct="1">
              <a:buFont typeface="Wingdings" panose="05000000000000000000" pitchFamily="2" charset="2"/>
              <a:buNone/>
              <a:defRPr/>
            </a:pPr>
            <a:r>
              <a:rPr lang="en-US" sz="2400" dirty="0"/>
              <a:t>    mailing within 30 days</a:t>
            </a:r>
          </a:p>
          <a:p>
            <a:pPr eaLnBrk="1" hangingPunct="1">
              <a:defRPr/>
            </a:pPr>
            <a:endParaRPr lang="en-US" sz="2400" dirty="0"/>
          </a:p>
          <a:p>
            <a:pPr eaLnBrk="1" hangingPunct="1">
              <a:defRPr/>
            </a:pPr>
            <a:r>
              <a:rPr lang="en-US" sz="2400" dirty="0"/>
              <a:t> You must </a:t>
            </a:r>
            <a:r>
              <a:rPr lang="en-US" sz="2400" b="1" dirty="0">
                <a:solidFill>
                  <a:schemeClr val="hlink"/>
                </a:solidFill>
              </a:rPr>
              <a:t>allow HPD to inspect</a:t>
            </a:r>
            <a:r>
              <a:rPr lang="en-US" sz="2400" dirty="0"/>
              <a:t> your</a:t>
            </a:r>
          </a:p>
          <a:p>
            <a:pPr marL="0" indent="0" eaLnBrk="1" hangingPunct="1">
              <a:buFont typeface="Wingdings" panose="05000000000000000000" pitchFamily="2" charset="2"/>
              <a:buNone/>
              <a:defRPr/>
            </a:pPr>
            <a:r>
              <a:rPr lang="en-US" sz="2400" dirty="0"/>
              <a:t>    apartment at least once every two years if  </a:t>
            </a:r>
          </a:p>
          <a:p>
            <a:pPr marL="0" indent="0" eaLnBrk="1" hangingPunct="1">
              <a:buFont typeface="Wingdings" panose="05000000000000000000" pitchFamily="2" charset="2"/>
              <a:buNone/>
              <a:defRPr/>
            </a:pPr>
            <a:r>
              <a:rPr lang="en-US" sz="2400" dirty="0"/>
              <a:t>    needed</a:t>
            </a:r>
          </a:p>
          <a:p>
            <a:pPr eaLnBrk="1" hangingPunct="1">
              <a:buFont typeface="Wingdings" panose="05000000000000000000" pitchFamily="2" charset="2"/>
              <a:buNone/>
              <a:defRPr/>
            </a:pPr>
            <a:endParaRPr lang="en-US" sz="2400" dirty="0"/>
          </a:p>
        </p:txBody>
      </p:sp>
      <p:pic>
        <p:nvPicPr>
          <p:cNvPr id="2" name="Slide 53.m4a" descr="Slide 53.m4a">
            <a:hlinkClick r:id="" action="ppaction://media"/>
            <a:extLst>
              <a:ext uri="{FF2B5EF4-FFF2-40B4-BE49-F238E27FC236}">
                <a16:creationId xmlns:a16="http://schemas.microsoft.com/office/drawing/2014/main" id="{EE9D002B-A1B8-3E47-B1B1-36480FE9C3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2057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5200"/>
    </mc:Choice>
    <mc:Fallback xmlns="">
      <p:transition advTm="2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4ED11ED-ABA0-42B7-B967-AD8B55C987F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F16017F-56EF-4FF9-87F7-E5B0F249BAC7}" type="slidenum">
              <a:rPr lang="en-US" altLang="en-US" smtClean="0">
                <a:latin typeface="Arial" panose="020B0604020202020204" pitchFamily="34" charset="0"/>
              </a:rPr>
              <a:pPr>
                <a:defRPr/>
              </a:pPr>
              <a:t>54</a:t>
            </a:fld>
            <a:endParaRPr lang="en-US" altLang="en-US">
              <a:latin typeface="Arial" panose="020B0604020202020204" pitchFamily="34" charset="0"/>
            </a:endParaRPr>
          </a:p>
        </p:txBody>
      </p:sp>
      <p:sp>
        <p:nvSpPr>
          <p:cNvPr id="424962" name="Rectangle 2">
            <a:extLst>
              <a:ext uri="{FF2B5EF4-FFF2-40B4-BE49-F238E27FC236}">
                <a16:creationId xmlns:a16="http://schemas.microsoft.com/office/drawing/2014/main" id="{C90BE5A1-D965-4DE5-82E9-1D8C2EAD7C76}"/>
              </a:ext>
            </a:extLst>
          </p:cNvPr>
          <p:cNvSpPr>
            <a:spLocks noGrp="1" noChangeArrowheads="1"/>
          </p:cNvSpPr>
          <p:nvPr>
            <p:ph type="body" idx="1"/>
          </p:nvPr>
        </p:nvSpPr>
        <p:spPr>
          <a:xfrm>
            <a:off x="457200" y="685800"/>
            <a:ext cx="8229600" cy="4800600"/>
          </a:xfrm>
        </p:spPr>
        <p:txBody>
          <a:bodyPr/>
          <a:lstStyle/>
          <a:p>
            <a:pPr eaLnBrk="1" hangingPunct="1">
              <a:defRPr/>
            </a:pPr>
            <a:r>
              <a:rPr lang="en-US" b="1" dirty="0">
                <a:solidFill>
                  <a:schemeClr val="hlink"/>
                </a:solidFill>
              </a:rPr>
              <a:t>Respond</a:t>
            </a:r>
            <a:r>
              <a:rPr lang="en-US" dirty="0"/>
              <a:t> promptly to all HPD requests for information</a:t>
            </a:r>
          </a:p>
          <a:p>
            <a:pPr eaLnBrk="1" hangingPunct="1">
              <a:buFont typeface="Wingdings" panose="05000000000000000000" pitchFamily="2" charset="2"/>
              <a:buNone/>
              <a:defRPr/>
            </a:pPr>
            <a:endParaRPr lang="en-US" dirty="0"/>
          </a:p>
          <a:p>
            <a:pPr eaLnBrk="1" hangingPunct="1">
              <a:defRPr/>
            </a:pPr>
            <a:r>
              <a:rPr lang="en-US" b="1" dirty="0">
                <a:solidFill>
                  <a:schemeClr val="hlink"/>
                </a:solidFill>
              </a:rPr>
              <a:t>Notify</a:t>
            </a:r>
            <a:r>
              <a:rPr lang="en-US" dirty="0"/>
              <a:t> HPD immediately of any change in who is living in your household </a:t>
            </a:r>
          </a:p>
          <a:p>
            <a:pPr eaLnBrk="1" hangingPunct="1">
              <a:defRPr/>
            </a:pPr>
            <a:endParaRPr lang="en-US" dirty="0"/>
          </a:p>
          <a:p>
            <a:pPr eaLnBrk="1" hangingPunct="1">
              <a:defRPr/>
            </a:pPr>
            <a:r>
              <a:rPr lang="en-US" dirty="0"/>
              <a:t>You </a:t>
            </a:r>
            <a:r>
              <a:rPr lang="en-US" b="1" dirty="0">
                <a:solidFill>
                  <a:schemeClr val="hlink"/>
                </a:solidFill>
              </a:rPr>
              <a:t>may report any decrease </a:t>
            </a:r>
            <a:r>
              <a:rPr lang="en-US" dirty="0"/>
              <a:t>in your household income so that HPD can adjust your tenant share of the rent</a:t>
            </a:r>
          </a:p>
          <a:p>
            <a:pPr eaLnBrk="1" hangingPunct="1">
              <a:buFont typeface="Wingdings" panose="05000000000000000000" pitchFamily="2" charset="2"/>
              <a:buNone/>
              <a:defRPr/>
            </a:pPr>
            <a:endParaRPr lang="en-US" dirty="0"/>
          </a:p>
        </p:txBody>
      </p:sp>
      <p:pic>
        <p:nvPicPr>
          <p:cNvPr id="2" name="Slide 54.m4a" descr="Slide 54.m4a">
            <a:hlinkClick r:id="" action="ppaction://media"/>
            <a:extLst>
              <a:ext uri="{FF2B5EF4-FFF2-40B4-BE49-F238E27FC236}">
                <a16:creationId xmlns:a16="http://schemas.microsoft.com/office/drawing/2014/main" id="{5577D417-B05E-8F43-86AB-2E987C599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5000" y="1066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9550"/>
    </mc:Choice>
    <mc:Fallback xmlns="">
      <p:transition advTm="1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6E86B7-FA69-4D97-B1EF-62B0BDBA7FB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959E06F-731B-4EB5-B99F-D59162813D94}" type="slidenum">
              <a:rPr lang="en-US" altLang="en-US" smtClean="0">
                <a:latin typeface="Arial" panose="020B0604020202020204" pitchFamily="34" charset="0"/>
              </a:rPr>
              <a:pPr>
                <a:defRPr/>
              </a:pPr>
              <a:t>55</a:t>
            </a:fld>
            <a:endParaRPr lang="en-US" altLang="en-US">
              <a:latin typeface="Arial" panose="020B0604020202020204" pitchFamily="34" charset="0"/>
            </a:endParaRPr>
          </a:p>
        </p:txBody>
      </p:sp>
      <p:sp>
        <p:nvSpPr>
          <p:cNvPr id="457730" name="Rectangle 2">
            <a:extLst>
              <a:ext uri="{FF2B5EF4-FFF2-40B4-BE49-F238E27FC236}">
                <a16:creationId xmlns:a16="http://schemas.microsoft.com/office/drawing/2014/main" id="{8D3B0C7A-4A08-403B-9AAD-76757AE51F15}"/>
              </a:ext>
            </a:extLst>
          </p:cNvPr>
          <p:cNvSpPr>
            <a:spLocks noGrp="1" noChangeArrowheads="1"/>
          </p:cNvSpPr>
          <p:nvPr>
            <p:ph type="title"/>
          </p:nvPr>
        </p:nvSpPr>
        <p:spPr/>
        <p:txBody>
          <a:bodyPr/>
          <a:lstStyle/>
          <a:p>
            <a:pPr eaLnBrk="1" hangingPunct="1">
              <a:defRPr/>
            </a:pPr>
            <a:r>
              <a:rPr lang="en-US" sz="4000" u="sng" dirty="0"/>
              <a:t>What Happens if you Don’t Meet your Family Obligations? </a:t>
            </a:r>
            <a:br>
              <a:rPr lang="en-US" sz="4000" u="sng" dirty="0"/>
            </a:br>
            <a:endParaRPr lang="en-US" sz="4000" u="sng" dirty="0"/>
          </a:p>
        </p:txBody>
      </p:sp>
      <p:sp>
        <p:nvSpPr>
          <p:cNvPr id="457731" name="Rectangle 3">
            <a:extLst>
              <a:ext uri="{FF2B5EF4-FFF2-40B4-BE49-F238E27FC236}">
                <a16:creationId xmlns:a16="http://schemas.microsoft.com/office/drawing/2014/main" id="{E16DCABB-7DD3-4266-B002-11D26933538B}"/>
              </a:ext>
            </a:extLst>
          </p:cNvPr>
          <p:cNvSpPr>
            <a:spLocks noGrp="1" noChangeArrowheads="1"/>
          </p:cNvSpPr>
          <p:nvPr>
            <p:ph type="body" idx="1"/>
          </p:nvPr>
        </p:nvSpPr>
        <p:spPr>
          <a:xfrm>
            <a:off x="457200" y="1524000"/>
            <a:ext cx="8229600" cy="4114800"/>
          </a:xfrm>
        </p:spPr>
        <p:txBody>
          <a:bodyPr/>
          <a:lstStyle/>
          <a:p>
            <a:pPr eaLnBrk="1" hangingPunct="1">
              <a:defRPr/>
            </a:pPr>
            <a:r>
              <a:rPr lang="en-US" dirty="0"/>
              <a:t>You may be </a:t>
            </a:r>
            <a:r>
              <a:rPr lang="en-US" b="1" dirty="0">
                <a:solidFill>
                  <a:schemeClr val="hlink"/>
                </a:solidFill>
              </a:rPr>
              <a:t>denied assistance</a:t>
            </a:r>
            <a:r>
              <a:rPr lang="en-US" dirty="0"/>
              <a:t> or your NYC 15/15 assistance may be </a:t>
            </a:r>
            <a:r>
              <a:rPr lang="en-US" b="1" dirty="0">
                <a:solidFill>
                  <a:schemeClr val="hlink"/>
                </a:solidFill>
              </a:rPr>
              <a:t>terminated</a:t>
            </a:r>
          </a:p>
          <a:p>
            <a:pPr lvl="1" eaLnBrk="1" hangingPunct="1">
              <a:defRPr/>
            </a:pPr>
            <a:r>
              <a:rPr lang="en-US" dirty="0"/>
              <a:t>HPD will notify you in writing if you are denied assistance or subject to termination.</a:t>
            </a:r>
          </a:p>
          <a:p>
            <a:pPr eaLnBrk="1" hangingPunct="1">
              <a:buFont typeface="Wingdings" panose="05000000000000000000" pitchFamily="2" charset="2"/>
              <a:buNone/>
              <a:defRPr/>
            </a:pPr>
            <a:endParaRPr lang="en-US" dirty="0"/>
          </a:p>
          <a:p>
            <a:pPr eaLnBrk="1" hangingPunct="1">
              <a:defRPr/>
            </a:pPr>
            <a:r>
              <a:rPr lang="en-US" dirty="0"/>
              <a:t>If you have committed fraud or committed a crime, you may also be referred to local law enforcement for </a:t>
            </a:r>
            <a:r>
              <a:rPr lang="en-US" b="1" dirty="0">
                <a:solidFill>
                  <a:schemeClr val="hlink"/>
                </a:solidFill>
              </a:rPr>
              <a:t>prosecution</a:t>
            </a:r>
          </a:p>
          <a:p>
            <a:pPr eaLnBrk="1" hangingPunct="1">
              <a:buFont typeface="Wingdings" panose="05000000000000000000" pitchFamily="2" charset="2"/>
              <a:buNone/>
              <a:defRPr/>
            </a:pPr>
            <a:endParaRPr lang="en-US" dirty="0"/>
          </a:p>
        </p:txBody>
      </p:sp>
      <p:pic>
        <p:nvPicPr>
          <p:cNvPr id="2" name="Slide 55.m4a" descr="Slide 55.m4a">
            <a:hlinkClick r:id="" action="ppaction://media"/>
            <a:extLst>
              <a:ext uri="{FF2B5EF4-FFF2-40B4-BE49-F238E27FC236}">
                <a16:creationId xmlns:a16="http://schemas.microsoft.com/office/drawing/2014/main" id="{1991E19B-086D-364F-ACF7-E974D8B85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343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1500"/>
    </mc:Choice>
    <mc:Fallback xmlns="">
      <p:transition advTm="2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43ECE27-C9E4-432B-9ED1-53A277576B8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E9A49EC-325A-4F09-AEB7-13F23ECA809C}" type="slidenum">
              <a:rPr lang="en-US" altLang="en-US" smtClean="0">
                <a:latin typeface="Arial" panose="020B0604020202020204" pitchFamily="34" charset="0"/>
              </a:rPr>
              <a:pPr>
                <a:defRPr/>
              </a:pPr>
              <a:t>56</a:t>
            </a:fld>
            <a:endParaRPr lang="en-US" altLang="en-US">
              <a:latin typeface="Arial" panose="020B0604020202020204" pitchFamily="34" charset="0"/>
            </a:endParaRPr>
          </a:p>
        </p:txBody>
      </p:sp>
      <p:sp>
        <p:nvSpPr>
          <p:cNvPr id="409603" name="Rectangle 3">
            <a:extLst>
              <a:ext uri="{FF2B5EF4-FFF2-40B4-BE49-F238E27FC236}">
                <a16:creationId xmlns:a16="http://schemas.microsoft.com/office/drawing/2014/main" id="{BCEE76A2-3D2D-421E-AB65-A6207C5E55DD}"/>
              </a:ext>
            </a:extLst>
          </p:cNvPr>
          <p:cNvSpPr>
            <a:spLocks noGrp="1" noChangeArrowheads="1"/>
          </p:cNvSpPr>
          <p:nvPr>
            <p:ph type="body" idx="1"/>
          </p:nvPr>
        </p:nvSpPr>
        <p:spPr>
          <a:xfrm>
            <a:off x="228600" y="990600"/>
            <a:ext cx="8534400" cy="4648200"/>
          </a:xfrm>
        </p:spPr>
        <p:txBody>
          <a:bodyPr/>
          <a:lstStyle/>
          <a:p>
            <a:pPr eaLnBrk="1" hangingPunct="1">
              <a:defRPr/>
            </a:pPr>
            <a:r>
              <a:rPr lang="en-US" sz="2600" dirty="0"/>
              <a:t>NYC 15/15 program rules require that at least one household member be eligible for NYC 15/15 subsidy </a:t>
            </a:r>
            <a:r>
              <a:rPr lang="en-US" sz="2600" b="1" dirty="0">
                <a:solidFill>
                  <a:schemeClr val="accent1">
                    <a:lumMod val="60000"/>
                    <a:lumOff val="40000"/>
                  </a:schemeClr>
                </a:solidFill>
              </a:rPr>
              <a:t>and</a:t>
            </a:r>
            <a:r>
              <a:rPr lang="en-US" sz="2600" dirty="0"/>
              <a:t> qualify for the supportive services offered at the development (called the </a:t>
            </a:r>
            <a:r>
              <a:rPr lang="en-US" sz="2600" b="1" dirty="0">
                <a:solidFill>
                  <a:schemeClr val="hlink"/>
                </a:solidFill>
              </a:rPr>
              <a:t>qualifying member</a:t>
            </a:r>
            <a:r>
              <a:rPr lang="en-US" sz="2600" dirty="0"/>
              <a:t>).</a:t>
            </a:r>
          </a:p>
          <a:p>
            <a:pPr eaLnBrk="1" hangingPunct="1">
              <a:defRPr/>
            </a:pPr>
            <a:endParaRPr lang="en-US" sz="2600" dirty="0"/>
          </a:p>
          <a:p>
            <a:pPr eaLnBrk="1" hangingPunct="1">
              <a:defRPr/>
            </a:pPr>
            <a:r>
              <a:rPr lang="en-US" sz="2600" dirty="0"/>
              <a:t>If the qualifying member leaves the household, household members remaining in the NYC 15/15 unit </a:t>
            </a:r>
            <a:r>
              <a:rPr lang="en-US" sz="2600" b="1" dirty="0">
                <a:solidFill>
                  <a:schemeClr val="hlink"/>
                </a:solidFill>
              </a:rPr>
              <a:t>may be able to continue receiving NYC 15/15 assistance </a:t>
            </a:r>
            <a:r>
              <a:rPr lang="en-US" sz="2600" b="1" u="sng" dirty="0">
                <a:solidFill>
                  <a:schemeClr val="hlink"/>
                </a:solidFill>
              </a:rPr>
              <a:t>for 120 days</a:t>
            </a:r>
            <a:r>
              <a:rPr lang="en-US" sz="2600" dirty="0"/>
              <a:t>. </a:t>
            </a:r>
          </a:p>
          <a:p>
            <a:pPr lvl="1" eaLnBrk="1" hangingPunct="1">
              <a:defRPr/>
            </a:pPr>
            <a:r>
              <a:rPr lang="en-US" sz="2200" dirty="0"/>
              <a:t>After 120 days, </a:t>
            </a:r>
            <a:r>
              <a:rPr lang="en-US" sz="2200" u="sng" dirty="0"/>
              <a:t>HPD will terminate your NYC 15/15 assistance unless someone in the household was also eligible for NYC 15/15 assistance when the household first moved into the NYC 15/15 unit</a:t>
            </a:r>
            <a:endParaRPr lang="en-US" sz="2200" dirty="0"/>
          </a:p>
        </p:txBody>
      </p:sp>
      <p:sp>
        <p:nvSpPr>
          <p:cNvPr id="4" name="Rectangle 2">
            <a:extLst>
              <a:ext uri="{FF2B5EF4-FFF2-40B4-BE49-F238E27FC236}">
                <a16:creationId xmlns:a16="http://schemas.microsoft.com/office/drawing/2014/main" id="{23D51148-9CE3-494F-8A42-87879B8E81A6}"/>
              </a:ext>
            </a:extLst>
          </p:cNvPr>
          <p:cNvSpPr>
            <a:spLocks noGrp="1" noChangeArrowheads="1"/>
          </p:cNvSpPr>
          <p:nvPr>
            <p:ph type="title"/>
          </p:nvPr>
        </p:nvSpPr>
        <p:spPr>
          <a:xfrm>
            <a:off x="381000" y="-1588"/>
            <a:ext cx="8229600" cy="763588"/>
          </a:xfrm>
        </p:spPr>
        <p:txBody>
          <a:bodyPr/>
          <a:lstStyle/>
          <a:p>
            <a:pPr eaLnBrk="1" hangingPunct="1">
              <a:defRPr/>
            </a:pPr>
            <a:r>
              <a:rPr lang="en-US" dirty="0"/>
              <a:t>Remaining Household Members</a:t>
            </a:r>
          </a:p>
        </p:txBody>
      </p:sp>
      <p:pic>
        <p:nvPicPr>
          <p:cNvPr id="2" name="Slide 56.m4a" descr="Slide 56.m4a">
            <a:hlinkClick r:id="" action="ppaction://media"/>
            <a:extLst>
              <a:ext uri="{FF2B5EF4-FFF2-40B4-BE49-F238E27FC236}">
                <a16:creationId xmlns:a16="http://schemas.microsoft.com/office/drawing/2014/main" id="{1B63D063-B2D0-804E-A7CE-F3C971714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2501900"/>
            <a:ext cx="812800" cy="812800"/>
          </a:xfrm>
          <a:prstGeom prst="rect">
            <a:avLst/>
          </a:prstGeom>
        </p:spPr>
      </p:pic>
    </p:spTree>
    <p:extLst>
      <p:ext uri="{BB962C8B-B14F-4D97-AF65-F5344CB8AC3E}">
        <p14:creationId xmlns:p14="http://schemas.microsoft.com/office/powerpoint/2010/main" val="1606197385"/>
      </p:ext>
    </p:extLst>
  </p:cSld>
  <p:clrMapOvr>
    <a:masterClrMapping/>
  </p:clrMapOvr>
  <mc:AlternateContent xmlns:mc="http://schemas.openxmlformats.org/markup-compatibility/2006" xmlns:p14="http://schemas.microsoft.com/office/powerpoint/2010/main">
    <mc:Choice Requires="p14">
      <p:transition p14:dur="10" advTm="40200"/>
    </mc:Choice>
    <mc:Fallback xmlns="">
      <p:transition advTm="4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7C401AE-172C-4C27-AEBF-972D33957E0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7640330-BBF0-43D1-8E8E-2DC8D640E049}" type="slidenum">
              <a:rPr lang="en-US" altLang="en-US" smtClean="0">
                <a:latin typeface="Arial" panose="020B0604020202020204" pitchFamily="34" charset="0"/>
              </a:rPr>
              <a:pPr>
                <a:defRPr/>
              </a:pPr>
              <a:t>57</a:t>
            </a:fld>
            <a:endParaRPr lang="en-US" altLang="en-US">
              <a:latin typeface="Arial" panose="020B0604020202020204" pitchFamily="34" charset="0"/>
            </a:endParaRPr>
          </a:p>
        </p:txBody>
      </p:sp>
      <p:sp>
        <p:nvSpPr>
          <p:cNvPr id="408578" name="Rectangle 2">
            <a:extLst>
              <a:ext uri="{FF2B5EF4-FFF2-40B4-BE49-F238E27FC236}">
                <a16:creationId xmlns:a16="http://schemas.microsoft.com/office/drawing/2014/main" id="{BD2A4354-5275-4D35-8D58-192B1AF88770}"/>
              </a:ext>
            </a:extLst>
          </p:cNvPr>
          <p:cNvSpPr>
            <a:spLocks noGrp="1" noChangeArrowheads="1"/>
          </p:cNvSpPr>
          <p:nvPr>
            <p:ph type="title"/>
          </p:nvPr>
        </p:nvSpPr>
        <p:spPr/>
        <p:txBody>
          <a:bodyPr/>
          <a:lstStyle/>
          <a:p>
            <a:pPr eaLnBrk="1" hangingPunct="1">
              <a:defRPr/>
            </a:pPr>
            <a:r>
              <a:rPr lang="en-US" dirty="0"/>
              <a:t>Termination of Assistance</a:t>
            </a:r>
          </a:p>
        </p:txBody>
      </p:sp>
      <p:sp>
        <p:nvSpPr>
          <p:cNvPr id="408579" name="Rectangle 3">
            <a:extLst>
              <a:ext uri="{FF2B5EF4-FFF2-40B4-BE49-F238E27FC236}">
                <a16:creationId xmlns:a16="http://schemas.microsoft.com/office/drawing/2014/main" id="{3ED44BD8-A03B-4C9A-87B7-FF3A93318191}"/>
              </a:ext>
            </a:extLst>
          </p:cNvPr>
          <p:cNvSpPr>
            <a:spLocks noGrp="1" noChangeArrowheads="1"/>
          </p:cNvSpPr>
          <p:nvPr>
            <p:ph type="body" idx="1"/>
          </p:nvPr>
        </p:nvSpPr>
        <p:spPr>
          <a:xfrm>
            <a:off x="457200" y="1597025"/>
            <a:ext cx="8229600" cy="4648200"/>
          </a:xfrm>
        </p:spPr>
        <p:txBody>
          <a:bodyPr/>
          <a:lstStyle/>
          <a:p>
            <a:pPr eaLnBrk="1" hangingPunct="1">
              <a:lnSpc>
                <a:spcPct val="80000"/>
              </a:lnSpc>
              <a:buFont typeface="Wingdings" panose="05000000000000000000" pitchFamily="2" charset="2"/>
              <a:buNone/>
              <a:defRPr/>
            </a:pPr>
            <a:r>
              <a:rPr lang="en-US" sz="2800" dirty="0"/>
              <a:t>HPD </a:t>
            </a:r>
            <a:r>
              <a:rPr lang="en-US" sz="2800" b="1" u="sng" dirty="0"/>
              <a:t>must</a:t>
            </a:r>
            <a:r>
              <a:rPr lang="en-US" sz="2800" b="1" dirty="0"/>
              <a:t> </a:t>
            </a:r>
            <a:r>
              <a:rPr lang="en-US" sz="2800" dirty="0"/>
              <a:t>terminate Assistance if:</a:t>
            </a:r>
          </a:p>
          <a:p>
            <a:pPr eaLnBrk="1" hangingPunct="1">
              <a:lnSpc>
                <a:spcPct val="80000"/>
              </a:lnSpc>
              <a:buFont typeface="Wingdings" panose="05000000000000000000" pitchFamily="2" charset="2"/>
              <a:buNone/>
              <a:defRPr/>
            </a:pPr>
            <a:endParaRPr lang="en-US" sz="2800" dirty="0"/>
          </a:p>
          <a:p>
            <a:pPr eaLnBrk="1" hangingPunct="1">
              <a:lnSpc>
                <a:spcPct val="80000"/>
              </a:lnSpc>
              <a:defRPr/>
            </a:pPr>
            <a:r>
              <a:rPr lang="en-US" sz="2400" dirty="0"/>
              <a:t>Any family member fails to sign and submit consent forms for obtaining information that HPD requires</a:t>
            </a:r>
          </a:p>
          <a:p>
            <a:pPr eaLnBrk="1" hangingPunct="1">
              <a:lnSpc>
                <a:spcPct val="80000"/>
              </a:lnSpc>
              <a:defRPr/>
            </a:pPr>
            <a:endParaRPr lang="en-US" sz="2400" dirty="0"/>
          </a:p>
          <a:p>
            <a:pPr eaLnBrk="1" hangingPunct="1">
              <a:lnSpc>
                <a:spcPct val="80000"/>
              </a:lnSpc>
              <a:defRPr/>
            </a:pPr>
            <a:r>
              <a:rPr lang="en-US" sz="2400" dirty="0"/>
              <a:t>Your family is</a:t>
            </a:r>
            <a:r>
              <a:rPr lang="en-US" sz="2400" dirty="0">
                <a:solidFill>
                  <a:schemeClr val="hlink"/>
                </a:solidFill>
              </a:rPr>
              <a:t> absent from the assisted unit </a:t>
            </a:r>
            <a:r>
              <a:rPr lang="en-US" sz="2400" dirty="0"/>
              <a:t>for more than 180 days in a single year </a:t>
            </a:r>
          </a:p>
          <a:p>
            <a:pPr marL="0" indent="0" eaLnBrk="1" hangingPunct="1">
              <a:lnSpc>
                <a:spcPct val="80000"/>
              </a:lnSpc>
              <a:buNone/>
              <a:defRPr/>
            </a:pPr>
            <a:r>
              <a:rPr lang="en-US" sz="2400" dirty="0"/>
              <a:t> </a:t>
            </a:r>
          </a:p>
          <a:p>
            <a:pPr eaLnBrk="1" hangingPunct="1">
              <a:lnSpc>
                <a:spcPct val="80000"/>
              </a:lnSpc>
              <a:defRPr/>
            </a:pPr>
            <a:r>
              <a:rPr lang="en-US" sz="2400" dirty="0"/>
              <a:t>Your family </a:t>
            </a:r>
            <a:r>
              <a:rPr lang="en-US" sz="2400" dirty="0">
                <a:solidFill>
                  <a:schemeClr val="hlink"/>
                </a:solidFill>
              </a:rPr>
              <a:t>abandons, relinquishes, or is evicted from the assisted unit </a:t>
            </a:r>
          </a:p>
          <a:p>
            <a:pPr marL="0" indent="0" eaLnBrk="1" hangingPunct="1">
              <a:lnSpc>
                <a:spcPct val="80000"/>
              </a:lnSpc>
              <a:buNone/>
              <a:defRPr/>
            </a:pPr>
            <a:endParaRPr lang="en-US" sz="2400" dirty="0">
              <a:solidFill>
                <a:schemeClr val="hlink"/>
              </a:solidFill>
            </a:endParaRPr>
          </a:p>
          <a:p>
            <a:pPr eaLnBrk="1" hangingPunct="1">
              <a:lnSpc>
                <a:spcPct val="80000"/>
              </a:lnSpc>
              <a:defRPr/>
            </a:pPr>
            <a:r>
              <a:rPr lang="en-US" sz="2400" dirty="0">
                <a:solidFill>
                  <a:schemeClr val="hlink"/>
                </a:solidFill>
              </a:rPr>
              <a:t>The head of household (qualifying household member) is no longer in the assisted unit</a:t>
            </a:r>
            <a:r>
              <a:rPr lang="en-US" sz="2400" dirty="0"/>
              <a:t> and no remaining household members qualify for NYC 15/15 assistance</a:t>
            </a:r>
          </a:p>
        </p:txBody>
      </p:sp>
      <p:pic>
        <p:nvPicPr>
          <p:cNvPr id="2" name="Slide 57.m4a" descr="Slide 57.m4a">
            <a:hlinkClick r:id="" action="ppaction://media"/>
            <a:extLst>
              <a:ext uri="{FF2B5EF4-FFF2-40B4-BE49-F238E27FC236}">
                <a16:creationId xmlns:a16="http://schemas.microsoft.com/office/drawing/2014/main" id="{8BB35002-C56C-0648-9F01-79C77663B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0" y="343592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7600"/>
    </mc:Choice>
    <mc:Fallback xmlns="">
      <p:transition advTm="2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CC33F68-85BA-47CC-A24A-8347E99044D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C9FC98E-A2ED-4EAE-89BC-D0B8AA7B32E7}" type="slidenum">
              <a:rPr lang="en-US" altLang="en-US" smtClean="0">
                <a:latin typeface="Arial" panose="020B0604020202020204" pitchFamily="34" charset="0"/>
              </a:rPr>
              <a:pPr>
                <a:defRPr/>
              </a:pPr>
              <a:t>58</a:t>
            </a:fld>
            <a:endParaRPr lang="en-US" altLang="en-US">
              <a:latin typeface="Arial" panose="020B0604020202020204" pitchFamily="34" charset="0"/>
            </a:endParaRPr>
          </a:p>
        </p:txBody>
      </p:sp>
      <p:sp>
        <p:nvSpPr>
          <p:cNvPr id="409603" name="Rectangle 3">
            <a:extLst>
              <a:ext uri="{FF2B5EF4-FFF2-40B4-BE49-F238E27FC236}">
                <a16:creationId xmlns:a16="http://schemas.microsoft.com/office/drawing/2014/main" id="{E1347F8B-8731-437F-8E4F-BE6EA6B809C8}"/>
              </a:ext>
            </a:extLst>
          </p:cNvPr>
          <p:cNvSpPr>
            <a:spLocks noGrp="1" noChangeArrowheads="1"/>
          </p:cNvSpPr>
          <p:nvPr>
            <p:ph type="body" idx="1"/>
          </p:nvPr>
        </p:nvSpPr>
        <p:spPr>
          <a:xfrm>
            <a:off x="457200" y="1745673"/>
            <a:ext cx="8534400" cy="4731327"/>
          </a:xfrm>
        </p:spPr>
        <p:txBody>
          <a:bodyPr/>
          <a:lstStyle/>
          <a:p>
            <a:pPr eaLnBrk="1" hangingPunct="1">
              <a:lnSpc>
                <a:spcPct val="90000"/>
              </a:lnSpc>
              <a:spcBef>
                <a:spcPct val="25000"/>
              </a:spcBef>
              <a:buFont typeface="Wingdings" panose="05000000000000000000" pitchFamily="2" charset="2"/>
              <a:buNone/>
              <a:defRPr/>
            </a:pPr>
            <a:r>
              <a:rPr lang="en-US" sz="2400" dirty="0"/>
              <a:t>HPD may terminate assistance if</a:t>
            </a:r>
          </a:p>
          <a:p>
            <a:pPr eaLnBrk="1" hangingPunct="1">
              <a:lnSpc>
                <a:spcPct val="90000"/>
              </a:lnSpc>
              <a:spcBef>
                <a:spcPct val="25000"/>
              </a:spcBef>
              <a:buFont typeface="Wingdings" panose="05000000000000000000" pitchFamily="2" charset="2"/>
              <a:buNone/>
              <a:defRPr/>
            </a:pPr>
            <a:endParaRPr lang="en-US" sz="2400" dirty="0"/>
          </a:p>
          <a:p>
            <a:pPr eaLnBrk="1" hangingPunct="1">
              <a:lnSpc>
                <a:spcPct val="90000"/>
              </a:lnSpc>
              <a:spcBef>
                <a:spcPct val="25000"/>
              </a:spcBef>
              <a:defRPr/>
            </a:pPr>
            <a:r>
              <a:rPr lang="en-US" sz="2400" dirty="0"/>
              <a:t>There is reasonable cause to believe that a family member’s criminal activity threatens the health, safety, or right to peaceful enjoyment of the premises by other residents </a:t>
            </a:r>
          </a:p>
          <a:p>
            <a:pPr eaLnBrk="1" hangingPunct="1">
              <a:lnSpc>
                <a:spcPct val="90000"/>
              </a:lnSpc>
              <a:spcBef>
                <a:spcPct val="25000"/>
              </a:spcBef>
              <a:defRPr/>
            </a:pPr>
            <a:endParaRPr lang="en-US" sz="2400" dirty="0"/>
          </a:p>
          <a:p>
            <a:pPr eaLnBrk="1" hangingPunct="1">
              <a:lnSpc>
                <a:spcPct val="90000"/>
              </a:lnSpc>
              <a:spcBef>
                <a:spcPct val="25000"/>
              </a:spcBef>
              <a:defRPr/>
            </a:pPr>
            <a:r>
              <a:rPr lang="en-US" sz="2400" dirty="0"/>
              <a:t>Anyone in your family has engaged in or threatened abusive or violent behavior toward HPD personnel </a:t>
            </a:r>
          </a:p>
          <a:p>
            <a:pPr marL="0" indent="0" eaLnBrk="1" hangingPunct="1">
              <a:lnSpc>
                <a:spcPct val="90000"/>
              </a:lnSpc>
              <a:spcBef>
                <a:spcPct val="25000"/>
              </a:spcBef>
              <a:buNone/>
              <a:defRPr/>
            </a:pPr>
            <a:r>
              <a:rPr lang="en-US" sz="2400" dirty="0"/>
              <a:t> </a:t>
            </a:r>
          </a:p>
          <a:p>
            <a:pPr eaLnBrk="1" hangingPunct="1">
              <a:lnSpc>
                <a:spcPct val="90000"/>
              </a:lnSpc>
              <a:spcBef>
                <a:spcPct val="25000"/>
              </a:spcBef>
              <a:defRPr/>
            </a:pPr>
            <a:r>
              <a:rPr lang="en-US" sz="2400" dirty="0"/>
              <a:t>Anyone in your family has misrepresented income, household members, or other reported information </a:t>
            </a:r>
          </a:p>
          <a:p>
            <a:pPr marL="0" indent="0" eaLnBrk="1" hangingPunct="1">
              <a:lnSpc>
                <a:spcPct val="90000"/>
              </a:lnSpc>
              <a:spcBef>
                <a:spcPct val="25000"/>
              </a:spcBef>
              <a:buNone/>
              <a:defRPr/>
            </a:pPr>
            <a:endParaRPr lang="en-US" sz="2400" dirty="0"/>
          </a:p>
        </p:txBody>
      </p:sp>
      <p:sp>
        <p:nvSpPr>
          <p:cNvPr id="4" name="Rectangle 2">
            <a:extLst>
              <a:ext uri="{FF2B5EF4-FFF2-40B4-BE49-F238E27FC236}">
                <a16:creationId xmlns:a16="http://schemas.microsoft.com/office/drawing/2014/main" id="{1513AD93-F2C4-458F-8072-2933E8388965}"/>
              </a:ext>
            </a:extLst>
          </p:cNvPr>
          <p:cNvSpPr>
            <a:spLocks noGrp="1" noChangeArrowheads="1"/>
          </p:cNvSpPr>
          <p:nvPr>
            <p:ph type="title"/>
          </p:nvPr>
        </p:nvSpPr>
        <p:spPr>
          <a:xfrm>
            <a:off x="457200" y="374073"/>
            <a:ext cx="8229600" cy="1371600"/>
          </a:xfrm>
        </p:spPr>
        <p:txBody>
          <a:bodyPr/>
          <a:lstStyle/>
          <a:p>
            <a:pPr eaLnBrk="1" hangingPunct="1">
              <a:defRPr/>
            </a:pPr>
            <a:r>
              <a:rPr lang="en-US" dirty="0"/>
              <a:t>Termination of Assistance (Continued)</a:t>
            </a:r>
          </a:p>
        </p:txBody>
      </p:sp>
      <p:pic>
        <p:nvPicPr>
          <p:cNvPr id="2" name="Slide 58.m4a" descr="Slide 58.m4a">
            <a:hlinkClick r:id="" action="ppaction://media"/>
            <a:extLst>
              <a:ext uri="{FF2B5EF4-FFF2-40B4-BE49-F238E27FC236}">
                <a16:creationId xmlns:a16="http://schemas.microsoft.com/office/drawing/2014/main" id="{6696016A-F04A-7B47-A277-EC735E6E73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329853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4900"/>
    </mc:Choice>
    <mc:Fallback xmlns="">
      <p:transition advTm="2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D7E2C-7035-40BD-B7EB-E761A0351169}"/>
              </a:ext>
            </a:extLst>
          </p:cNvPr>
          <p:cNvSpPr>
            <a:spLocks noGrp="1"/>
          </p:cNvSpPr>
          <p:nvPr>
            <p:ph idx="1"/>
          </p:nvPr>
        </p:nvSpPr>
        <p:spPr/>
        <p:txBody>
          <a:bodyPr/>
          <a:lstStyle/>
          <a:p>
            <a:pPr marL="0" indent="0" eaLnBrk="1" hangingPunct="1">
              <a:lnSpc>
                <a:spcPct val="90000"/>
              </a:lnSpc>
              <a:spcBef>
                <a:spcPct val="25000"/>
              </a:spcBef>
              <a:buFont typeface="Wingdings" panose="05000000000000000000" pitchFamily="2" charset="2"/>
              <a:buNone/>
              <a:defRPr/>
            </a:pPr>
            <a:r>
              <a:rPr lang="en-US" sz="2400" dirty="0"/>
              <a:t>HPD </a:t>
            </a:r>
            <a:r>
              <a:rPr lang="en-US" sz="2400" dirty="0">
                <a:solidFill>
                  <a:schemeClr val="hlink"/>
                </a:solidFill>
              </a:rPr>
              <a:t>may </a:t>
            </a:r>
            <a:r>
              <a:rPr lang="en-US" sz="2400" dirty="0"/>
              <a:t>terminate assistance if:</a:t>
            </a:r>
          </a:p>
          <a:p>
            <a:pPr marL="0" indent="0" eaLnBrk="1" hangingPunct="1">
              <a:lnSpc>
                <a:spcPct val="90000"/>
              </a:lnSpc>
              <a:spcBef>
                <a:spcPct val="25000"/>
              </a:spcBef>
              <a:buFont typeface="Wingdings" panose="05000000000000000000" pitchFamily="2" charset="2"/>
              <a:buNone/>
              <a:defRPr/>
            </a:pPr>
            <a:endParaRPr lang="en-US" sz="2400" dirty="0"/>
          </a:p>
          <a:p>
            <a:pPr eaLnBrk="1" hangingPunct="1">
              <a:lnSpc>
                <a:spcPct val="90000"/>
              </a:lnSpc>
              <a:spcBef>
                <a:spcPct val="25000"/>
              </a:spcBef>
              <a:defRPr/>
            </a:pPr>
            <a:r>
              <a:rPr lang="en-US" sz="2400" dirty="0"/>
              <a:t>Your family has violated one of the NYC 15/15 family obligations listed in this briefing or your written Briefing Packet</a:t>
            </a:r>
          </a:p>
          <a:p>
            <a:pPr eaLnBrk="1" hangingPunct="1">
              <a:lnSpc>
                <a:spcPct val="90000"/>
              </a:lnSpc>
              <a:spcBef>
                <a:spcPct val="25000"/>
              </a:spcBef>
              <a:defRPr/>
            </a:pPr>
            <a:r>
              <a:rPr lang="en-US" sz="2400" dirty="0"/>
              <a:t>Your family has failed to provide requested information or failed to attend a mandatory conference </a:t>
            </a:r>
          </a:p>
          <a:p>
            <a:pPr eaLnBrk="1" hangingPunct="1">
              <a:lnSpc>
                <a:spcPct val="90000"/>
              </a:lnSpc>
              <a:spcBef>
                <a:spcPct val="25000"/>
              </a:spcBef>
              <a:defRPr/>
            </a:pPr>
            <a:r>
              <a:rPr lang="en-US" sz="2400" dirty="0"/>
              <a:t>Your family currently owes rent or other amounts to HPD for the NYC 15/15 program</a:t>
            </a:r>
          </a:p>
          <a:p>
            <a:pPr eaLnBrk="1" hangingPunct="1">
              <a:lnSpc>
                <a:spcPct val="90000"/>
              </a:lnSpc>
              <a:spcBef>
                <a:spcPct val="25000"/>
              </a:spcBef>
              <a:defRPr/>
            </a:pPr>
            <a:r>
              <a:rPr lang="en-US" sz="2400" dirty="0"/>
              <a:t>Your family has breached a repayment agreement with HPD for the NYC 15/15 program</a:t>
            </a:r>
          </a:p>
          <a:p>
            <a:pPr>
              <a:defRPr/>
            </a:pPr>
            <a:endParaRPr lang="en-US" sz="2400" dirty="0"/>
          </a:p>
        </p:txBody>
      </p:sp>
      <p:sp>
        <p:nvSpPr>
          <p:cNvPr id="4" name="Slide Number Placeholder 3">
            <a:extLst>
              <a:ext uri="{FF2B5EF4-FFF2-40B4-BE49-F238E27FC236}">
                <a16:creationId xmlns:a16="http://schemas.microsoft.com/office/drawing/2014/main" id="{355EEB72-F759-4E7C-A4F7-701747C93F4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4F7C3A8-3102-4418-98A7-CFB729FF1D5F}" type="slidenum">
              <a:rPr lang="en-US" altLang="en-US" smtClean="0">
                <a:latin typeface="Arial" panose="020B0604020202020204" pitchFamily="34" charset="0"/>
              </a:rPr>
              <a:pPr>
                <a:defRPr/>
              </a:pPr>
              <a:t>59</a:t>
            </a:fld>
            <a:endParaRPr lang="en-US" altLang="en-US">
              <a:latin typeface="Arial" panose="020B0604020202020204" pitchFamily="34" charset="0"/>
            </a:endParaRPr>
          </a:p>
        </p:txBody>
      </p:sp>
      <p:sp>
        <p:nvSpPr>
          <p:cNvPr id="7" name="Rectangle 2">
            <a:extLst>
              <a:ext uri="{FF2B5EF4-FFF2-40B4-BE49-F238E27FC236}">
                <a16:creationId xmlns:a16="http://schemas.microsoft.com/office/drawing/2014/main" id="{A330DADE-9E66-4766-BD7E-9704ADF4A3D1}"/>
              </a:ext>
            </a:extLst>
          </p:cNvPr>
          <p:cNvSpPr txBox="1">
            <a:spLocks noChangeArrowheads="1"/>
          </p:cNvSpPr>
          <p:nvPr/>
        </p:nvSpPr>
        <p:spPr bwMode="auto">
          <a:xfrm>
            <a:off x="609600" y="533400"/>
            <a:ext cx="8229600" cy="1371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a:t>Termination of Assistance (Continued)</a:t>
            </a:r>
            <a:endParaRPr lang="en-US" dirty="0"/>
          </a:p>
        </p:txBody>
      </p:sp>
      <p:pic>
        <p:nvPicPr>
          <p:cNvPr id="2" name="Slide 59.m4a" descr="Slide 59.m4a">
            <a:hlinkClick r:id="" action="ppaction://media"/>
            <a:extLst>
              <a:ext uri="{FF2B5EF4-FFF2-40B4-BE49-F238E27FC236}">
                <a16:creationId xmlns:a16="http://schemas.microsoft.com/office/drawing/2014/main" id="{515CFB28-CB98-0343-8D6F-7A9ED96DA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4419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5000"/>
    </mc:Choice>
    <mc:Fallback xmlns="">
      <p:transition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2E13F7E-BE96-48AE-ABCC-6A03A6FC9E3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C96159F-4BCA-46CD-BF95-CCB3C654A741}" type="slidenum">
              <a:rPr lang="en-US" altLang="en-US" smtClean="0">
                <a:latin typeface="Arial" panose="020B0604020202020204" pitchFamily="34" charset="0"/>
              </a:rPr>
              <a:pPr>
                <a:defRPr/>
              </a:pPr>
              <a:t>6</a:t>
            </a:fld>
            <a:endParaRPr lang="en-US" altLang="en-US">
              <a:latin typeface="Arial" panose="020B0604020202020204" pitchFamily="34" charset="0"/>
            </a:endParaRPr>
          </a:p>
        </p:txBody>
      </p:sp>
      <p:sp>
        <p:nvSpPr>
          <p:cNvPr id="101379" name="Rectangle 3">
            <a:extLst>
              <a:ext uri="{FF2B5EF4-FFF2-40B4-BE49-F238E27FC236}">
                <a16:creationId xmlns:a16="http://schemas.microsoft.com/office/drawing/2014/main" id="{034A7142-0BF5-4E0E-BC30-D57C09DF74E2}"/>
              </a:ext>
            </a:extLst>
          </p:cNvPr>
          <p:cNvSpPr>
            <a:spLocks noGrp="1" noChangeArrowheads="1"/>
          </p:cNvSpPr>
          <p:nvPr>
            <p:ph type="body" idx="1"/>
          </p:nvPr>
        </p:nvSpPr>
        <p:spPr>
          <a:xfrm>
            <a:off x="457200" y="1676400"/>
            <a:ext cx="7924800" cy="4876800"/>
          </a:xfrm>
        </p:spPr>
        <p:txBody>
          <a:bodyPr/>
          <a:lstStyle/>
          <a:p>
            <a:pPr eaLnBrk="1" hangingPunct="1">
              <a:lnSpc>
                <a:spcPct val="90000"/>
              </a:lnSpc>
              <a:defRPr/>
            </a:pPr>
            <a:r>
              <a:rPr lang="en-US" sz="2800" b="1" dirty="0"/>
              <a:t>Move into the NYC 15/15 unit</a:t>
            </a:r>
          </a:p>
          <a:p>
            <a:pPr marL="0" indent="0" eaLnBrk="1" hangingPunct="1">
              <a:lnSpc>
                <a:spcPct val="90000"/>
              </a:lnSpc>
              <a:buNone/>
              <a:defRPr/>
            </a:pPr>
            <a:r>
              <a:rPr lang="en-US" sz="2800" b="1" dirty="0">
                <a:solidFill>
                  <a:schemeClr val="hlink"/>
                </a:solidFill>
              </a:rPr>
              <a:t> </a:t>
            </a:r>
          </a:p>
          <a:p>
            <a:pPr eaLnBrk="1" hangingPunct="1">
              <a:lnSpc>
                <a:spcPct val="90000"/>
              </a:lnSpc>
              <a:defRPr/>
            </a:pPr>
            <a:r>
              <a:rPr lang="en-US" sz="2800" b="1" dirty="0">
                <a:solidFill>
                  <a:schemeClr val="hlink"/>
                </a:solidFill>
              </a:rPr>
              <a:t>Complete a NYC 15/ 15 application </a:t>
            </a:r>
            <a:r>
              <a:rPr lang="en-US" sz="2800" dirty="0"/>
              <a:t>and</a:t>
            </a:r>
            <a:r>
              <a:rPr lang="en-US" sz="2800" b="1" dirty="0">
                <a:solidFill>
                  <a:schemeClr val="hlink"/>
                </a:solidFill>
              </a:rPr>
              <a:t> sign a lease</a:t>
            </a:r>
            <a:r>
              <a:rPr lang="en-US" sz="2800" dirty="0">
                <a:solidFill>
                  <a:schemeClr val="hlink"/>
                </a:solidFill>
              </a:rPr>
              <a:t> </a:t>
            </a:r>
            <a:r>
              <a:rPr lang="en-US" sz="2800" dirty="0"/>
              <a:t>with the owner</a:t>
            </a:r>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sz="2800" dirty="0"/>
              <a:t>Comply with the program’s </a:t>
            </a:r>
            <a:r>
              <a:rPr lang="en-US" sz="2800" b="1" dirty="0">
                <a:solidFill>
                  <a:schemeClr val="hlink"/>
                </a:solidFill>
              </a:rPr>
              <a:t>family obligations  </a:t>
            </a:r>
            <a:r>
              <a:rPr lang="en-US" sz="2800" b="1" dirty="0"/>
              <a:t>(listed in the written Briefing Packet)</a:t>
            </a:r>
          </a:p>
          <a:p>
            <a:pPr eaLnBrk="1" hangingPunct="1">
              <a:lnSpc>
                <a:spcPct val="90000"/>
              </a:lnSpc>
              <a:buFont typeface="Wingdings" panose="05000000000000000000" pitchFamily="2" charset="2"/>
              <a:buNone/>
              <a:defRPr/>
            </a:pPr>
            <a:endParaRPr lang="en-US" sz="2800" b="1" dirty="0"/>
          </a:p>
          <a:p>
            <a:pPr eaLnBrk="1" hangingPunct="1">
              <a:lnSpc>
                <a:spcPct val="90000"/>
              </a:lnSpc>
              <a:defRPr/>
            </a:pPr>
            <a:r>
              <a:rPr lang="en-US" sz="2800" dirty="0"/>
              <a:t>Comply with your </a:t>
            </a:r>
            <a:r>
              <a:rPr lang="en-US" sz="2800" b="1" dirty="0">
                <a:solidFill>
                  <a:schemeClr val="hlink"/>
                </a:solidFill>
              </a:rPr>
              <a:t>lease requirements</a:t>
            </a:r>
            <a:endParaRPr lang="en-US" sz="2800" strike="sngStrike" dirty="0">
              <a:effectLst/>
            </a:endParaRPr>
          </a:p>
        </p:txBody>
      </p:sp>
      <p:sp>
        <p:nvSpPr>
          <p:cNvPr id="13316" name="Text Box 4">
            <a:extLst>
              <a:ext uri="{FF2B5EF4-FFF2-40B4-BE49-F238E27FC236}">
                <a16:creationId xmlns:a16="http://schemas.microsoft.com/office/drawing/2014/main" id="{376E0485-57EC-40BB-8E8F-744478B07888}"/>
              </a:ext>
            </a:extLst>
          </p:cNvPr>
          <p:cNvSpPr txBox="1">
            <a:spLocks noChangeArrowheads="1"/>
          </p:cNvSpPr>
          <p:nvPr/>
        </p:nvSpPr>
        <p:spPr bwMode="auto">
          <a:xfrm>
            <a:off x="609600" y="152400"/>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4000" u="sng">
                <a:solidFill>
                  <a:schemeClr val="tx2"/>
                </a:solidFill>
              </a:rPr>
              <a:t>What is the Family’s Role </a:t>
            </a:r>
          </a:p>
          <a:p>
            <a:pPr algn="ctr">
              <a:spcBef>
                <a:spcPct val="0"/>
              </a:spcBef>
              <a:buClrTx/>
              <a:buSzTx/>
              <a:buFontTx/>
              <a:buNone/>
            </a:pPr>
            <a:r>
              <a:rPr lang="en-US" altLang="en-US" sz="4000" u="sng">
                <a:solidFill>
                  <a:schemeClr val="tx2"/>
                </a:solidFill>
              </a:rPr>
              <a:t>in the NYC 15/15 Program? </a:t>
            </a:r>
          </a:p>
        </p:txBody>
      </p:sp>
      <p:pic>
        <p:nvPicPr>
          <p:cNvPr id="3" name="Slide 6">
            <a:hlinkClick r:id="" action="ppaction://media"/>
            <a:extLst>
              <a:ext uri="{FF2B5EF4-FFF2-40B4-BE49-F238E27FC236}">
                <a16:creationId xmlns:a16="http://schemas.microsoft.com/office/drawing/2014/main" id="{767D198E-D34F-4A0B-A1EF-9E0D6CE723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3276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1900"/>
    </mc:Choice>
    <mc:Fallback xmlns="">
      <p:transition advTm="2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67DBC88-44E3-4A90-88BB-36ABB262675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94E0EB9-720E-4EB9-8B93-4BEBF197A447}" type="slidenum">
              <a:rPr lang="en-US" altLang="en-US" smtClean="0">
                <a:latin typeface="Arial" panose="020B0604020202020204" pitchFamily="34" charset="0"/>
              </a:rPr>
              <a:pPr>
                <a:defRPr/>
              </a:pPr>
              <a:t>60</a:t>
            </a:fld>
            <a:endParaRPr lang="en-US" altLang="en-US">
              <a:latin typeface="Arial" panose="020B0604020202020204" pitchFamily="34" charset="0"/>
            </a:endParaRPr>
          </a:p>
        </p:txBody>
      </p:sp>
      <p:sp>
        <p:nvSpPr>
          <p:cNvPr id="461826" name="Rectangle 2">
            <a:extLst>
              <a:ext uri="{FF2B5EF4-FFF2-40B4-BE49-F238E27FC236}">
                <a16:creationId xmlns:a16="http://schemas.microsoft.com/office/drawing/2014/main" id="{2E1897E2-A256-4A89-AA47-4A52CE5888E3}"/>
              </a:ext>
            </a:extLst>
          </p:cNvPr>
          <p:cNvSpPr>
            <a:spLocks noGrp="1" noChangeArrowheads="1"/>
          </p:cNvSpPr>
          <p:nvPr>
            <p:ph type="title"/>
          </p:nvPr>
        </p:nvSpPr>
        <p:spPr>
          <a:xfrm>
            <a:off x="228600" y="381000"/>
            <a:ext cx="8915400" cy="1371600"/>
          </a:xfrm>
        </p:spPr>
        <p:txBody>
          <a:bodyPr/>
          <a:lstStyle/>
          <a:p>
            <a:pPr eaLnBrk="1" hangingPunct="1">
              <a:defRPr/>
            </a:pPr>
            <a:r>
              <a:rPr lang="en-US" sz="4000" u="sng" dirty="0"/>
              <a:t>What if I Don’t Agree with </a:t>
            </a:r>
            <a:br>
              <a:rPr lang="en-US" sz="4000" u="sng" dirty="0"/>
            </a:br>
            <a:r>
              <a:rPr lang="en-US" sz="4000" u="sng" dirty="0"/>
              <a:t>HPD’s Decisions About my </a:t>
            </a:r>
            <a:br>
              <a:rPr lang="en-US" sz="4000" u="sng" dirty="0"/>
            </a:br>
            <a:r>
              <a:rPr lang="en-US" sz="4000" u="sng" dirty="0"/>
              <a:t>Eligibility or Assistance?</a:t>
            </a:r>
          </a:p>
        </p:txBody>
      </p:sp>
      <p:sp>
        <p:nvSpPr>
          <p:cNvPr id="461827" name="Rectangle 3">
            <a:extLst>
              <a:ext uri="{FF2B5EF4-FFF2-40B4-BE49-F238E27FC236}">
                <a16:creationId xmlns:a16="http://schemas.microsoft.com/office/drawing/2014/main" id="{8DBA00EA-90CC-484F-8F9F-BAD5B1472C65}"/>
              </a:ext>
            </a:extLst>
          </p:cNvPr>
          <p:cNvSpPr>
            <a:spLocks noGrp="1" noChangeArrowheads="1"/>
          </p:cNvSpPr>
          <p:nvPr>
            <p:ph type="body" idx="1"/>
          </p:nvPr>
        </p:nvSpPr>
        <p:spPr>
          <a:xfrm>
            <a:off x="457200" y="2362200"/>
            <a:ext cx="8229600" cy="4495800"/>
          </a:xfrm>
        </p:spPr>
        <p:txBody>
          <a:bodyPr/>
          <a:lstStyle/>
          <a:p>
            <a:pPr eaLnBrk="1" hangingPunct="1">
              <a:lnSpc>
                <a:spcPct val="90000"/>
              </a:lnSpc>
              <a:defRPr/>
            </a:pPr>
            <a:r>
              <a:rPr lang="en-US" sz="2800" dirty="0"/>
              <a:t>You may </a:t>
            </a:r>
            <a:r>
              <a:rPr lang="en-US" sz="2800" b="1" dirty="0">
                <a:solidFill>
                  <a:schemeClr val="hlink"/>
                </a:solidFill>
              </a:rPr>
              <a:t>appeal</a:t>
            </a:r>
            <a:r>
              <a:rPr lang="en-US" sz="2800" dirty="0"/>
              <a:t> a decision by HPD affecting your eligibility or the amount of your assistance, including if your assistance is denied or your subsidy is terminated.</a:t>
            </a:r>
          </a:p>
          <a:p>
            <a:pPr marL="0" indent="0" eaLnBrk="1" hangingPunct="1">
              <a:lnSpc>
                <a:spcPct val="90000"/>
              </a:lnSpc>
              <a:buFont typeface="Wingdings" panose="05000000000000000000" pitchFamily="2" charset="2"/>
              <a:buNone/>
              <a:defRPr/>
            </a:pPr>
            <a:r>
              <a:rPr lang="en-US" sz="2800" dirty="0"/>
              <a:t> </a:t>
            </a:r>
          </a:p>
          <a:p>
            <a:pPr eaLnBrk="1" hangingPunct="1">
              <a:lnSpc>
                <a:spcPct val="90000"/>
              </a:lnSpc>
              <a:defRPr/>
            </a:pPr>
            <a:r>
              <a:rPr lang="en-US" sz="2800" dirty="0"/>
              <a:t>The instructions for filing an appeal will be sent with your denial or termination notice.</a:t>
            </a:r>
          </a:p>
        </p:txBody>
      </p:sp>
      <p:pic>
        <p:nvPicPr>
          <p:cNvPr id="2" name="Slide 60.m4a" descr="Slide 60.m4a">
            <a:hlinkClick r:id="" action="ppaction://media"/>
            <a:extLst>
              <a:ext uri="{FF2B5EF4-FFF2-40B4-BE49-F238E27FC236}">
                <a16:creationId xmlns:a16="http://schemas.microsoft.com/office/drawing/2014/main" id="{C2809960-F912-3849-ADD7-30FBB19E9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2819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9900"/>
    </mc:Choice>
    <mc:Fallback xmlns="">
      <p:transition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692A8CB-BB47-4662-B402-E4BAC2DC83C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1ECE550-0473-4B7A-B7EB-9983259564CF}" type="slidenum">
              <a:rPr lang="en-US" altLang="en-US" smtClean="0">
                <a:latin typeface="Arial" panose="020B0604020202020204" pitchFamily="34" charset="0"/>
              </a:rPr>
              <a:pPr>
                <a:defRPr/>
              </a:pPr>
              <a:t>61</a:t>
            </a:fld>
            <a:endParaRPr lang="en-US" altLang="en-US">
              <a:latin typeface="Arial" panose="020B0604020202020204" pitchFamily="34" charset="0"/>
            </a:endParaRPr>
          </a:p>
        </p:txBody>
      </p:sp>
      <p:sp>
        <p:nvSpPr>
          <p:cNvPr id="429058" name="Rectangle 2">
            <a:extLst>
              <a:ext uri="{FF2B5EF4-FFF2-40B4-BE49-F238E27FC236}">
                <a16:creationId xmlns:a16="http://schemas.microsoft.com/office/drawing/2014/main" id="{176280B3-42FB-461D-BF6B-265DE89D0477}"/>
              </a:ext>
            </a:extLst>
          </p:cNvPr>
          <p:cNvSpPr>
            <a:spLocks noGrp="1" noChangeArrowheads="1"/>
          </p:cNvSpPr>
          <p:nvPr>
            <p:ph type="title"/>
          </p:nvPr>
        </p:nvSpPr>
        <p:spPr>
          <a:xfrm>
            <a:off x="228600" y="381000"/>
            <a:ext cx="8915400" cy="1066800"/>
          </a:xfrm>
        </p:spPr>
        <p:txBody>
          <a:bodyPr/>
          <a:lstStyle/>
          <a:p>
            <a:pPr eaLnBrk="1" hangingPunct="1">
              <a:defRPr/>
            </a:pPr>
            <a:r>
              <a:rPr lang="en-US" sz="3600" u="sng" dirty="0"/>
              <a:t>How can you Move </a:t>
            </a:r>
            <a:br>
              <a:rPr lang="en-US" sz="3600" u="sng" dirty="0"/>
            </a:br>
            <a:r>
              <a:rPr lang="en-US" sz="3600" u="sng" dirty="0"/>
              <a:t>out of your NYC 15/15 Unit?</a:t>
            </a:r>
          </a:p>
        </p:txBody>
      </p:sp>
      <p:sp>
        <p:nvSpPr>
          <p:cNvPr id="429059" name="Rectangle 3">
            <a:extLst>
              <a:ext uri="{FF2B5EF4-FFF2-40B4-BE49-F238E27FC236}">
                <a16:creationId xmlns:a16="http://schemas.microsoft.com/office/drawing/2014/main" id="{F233D57A-99EF-4586-8039-5FC70E6EC945}"/>
              </a:ext>
            </a:extLst>
          </p:cNvPr>
          <p:cNvSpPr>
            <a:spLocks noGrp="1" noChangeArrowheads="1"/>
          </p:cNvSpPr>
          <p:nvPr>
            <p:ph type="body" idx="1"/>
          </p:nvPr>
        </p:nvSpPr>
        <p:spPr>
          <a:xfrm>
            <a:off x="457200" y="2133600"/>
            <a:ext cx="8229600" cy="4419600"/>
          </a:xfrm>
        </p:spPr>
        <p:txBody>
          <a:bodyPr/>
          <a:lstStyle/>
          <a:p>
            <a:pPr eaLnBrk="1" hangingPunct="1">
              <a:lnSpc>
                <a:spcPct val="80000"/>
              </a:lnSpc>
              <a:defRPr/>
            </a:pPr>
            <a:r>
              <a:rPr lang="en-US" sz="2800" dirty="0"/>
              <a:t>Your NYC 15/15 assistance is tied to your unit.</a:t>
            </a:r>
          </a:p>
          <a:p>
            <a:pPr marL="0" indent="0" eaLnBrk="1" hangingPunct="1">
              <a:lnSpc>
                <a:spcPct val="80000"/>
              </a:lnSpc>
              <a:buFont typeface="Wingdings" panose="05000000000000000000" pitchFamily="2" charset="2"/>
              <a:buNone/>
              <a:defRPr/>
            </a:pPr>
            <a:r>
              <a:rPr lang="en-US" sz="2800" dirty="0"/>
              <a:t> </a:t>
            </a:r>
          </a:p>
          <a:p>
            <a:pPr eaLnBrk="1" hangingPunct="1">
              <a:lnSpc>
                <a:spcPct val="80000"/>
              </a:lnSpc>
              <a:defRPr/>
            </a:pPr>
            <a:r>
              <a:rPr lang="en-US" sz="2800" u="sng" dirty="0"/>
              <a:t>You cannot move out of your unit with continued rental assistance under the NYC 15/15 program </a:t>
            </a:r>
            <a:r>
              <a:rPr lang="en-US" sz="2800" b="1" u="sng" dirty="0"/>
              <a:t>unless</a:t>
            </a:r>
            <a:r>
              <a:rPr lang="en-US" sz="2800" u="sng" dirty="0"/>
              <a:t> you are transferring into another NYC 15/15 unit.  </a:t>
            </a:r>
          </a:p>
          <a:p>
            <a:pPr marL="0" indent="0" eaLnBrk="1" hangingPunct="1">
              <a:lnSpc>
                <a:spcPct val="80000"/>
              </a:lnSpc>
              <a:buFont typeface="Wingdings" panose="05000000000000000000" pitchFamily="2" charset="2"/>
              <a:buNone/>
              <a:defRPr/>
            </a:pPr>
            <a:endParaRPr lang="en-US" sz="2800" u="sng" dirty="0"/>
          </a:p>
          <a:p>
            <a:pPr eaLnBrk="1" hangingPunct="1">
              <a:lnSpc>
                <a:spcPct val="80000"/>
              </a:lnSpc>
              <a:defRPr/>
            </a:pPr>
            <a:r>
              <a:rPr lang="en-US" sz="2800" dirty="0"/>
              <a:t>If you are transferring to another unit under the same NYC 15/15 contract, the unit must pass inspection and the transfer must be approved </a:t>
            </a:r>
            <a:r>
              <a:rPr lang="en-US" sz="2800" u="sng" dirty="0"/>
              <a:t>before</a:t>
            </a:r>
            <a:r>
              <a:rPr lang="en-US" sz="2800" dirty="0"/>
              <a:t> you move.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buFont typeface="Wingdings" panose="05000000000000000000" pitchFamily="2" charset="2"/>
              <a:buNone/>
              <a:defRPr/>
            </a:pPr>
            <a:endParaRPr lang="en-US" sz="2400" dirty="0"/>
          </a:p>
        </p:txBody>
      </p:sp>
      <p:pic>
        <p:nvPicPr>
          <p:cNvPr id="2" name="Slide 61.m4a" descr="Slide 61.m4a">
            <a:hlinkClick r:id="" action="ppaction://media"/>
            <a:extLst>
              <a:ext uri="{FF2B5EF4-FFF2-40B4-BE49-F238E27FC236}">
                <a16:creationId xmlns:a16="http://schemas.microsoft.com/office/drawing/2014/main" id="{BA34EC97-6340-4848-87C0-A1FDD66A4A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5105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9300"/>
    </mc:Choice>
    <mc:Fallback xmlns="">
      <p:transition advTm="2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E763-201E-4AA6-AEF3-52E9236ACAAB}"/>
              </a:ext>
            </a:extLst>
          </p:cNvPr>
          <p:cNvSpPr>
            <a:spLocks noGrp="1"/>
          </p:cNvSpPr>
          <p:nvPr>
            <p:ph type="title"/>
          </p:nvPr>
        </p:nvSpPr>
        <p:spPr>
          <a:xfrm>
            <a:off x="76200" y="152400"/>
            <a:ext cx="8613775" cy="1371600"/>
          </a:xfrm>
        </p:spPr>
        <p:txBody>
          <a:bodyPr/>
          <a:lstStyle/>
          <a:p>
            <a:pPr>
              <a:defRPr/>
            </a:pPr>
            <a:r>
              <a:rPr lang="en-US" sz="4000" u="sng" dirty="0"/>
              <a:t>How can you Move </a:t>
            </a:r>
            <a:br>
              <a:rPr lang="en-US" sz="4000" u="sng" dirty="0"/>
            </a:br>
            <a:r>
              <a:rPr lang="en-US" sz="4000" u="sng" dirty="0"/>
              <a:t>out of your NYC 15/15 Unit? (Continued)</a:t>
            </a:r>
            <a:endParaRPr lang="en-US" sz="4000" dirty="0"/>
          </a:p>
        </p:txBody>
      </p:sp>
      <p:sp>
        <p:nvSpPr>
          <p:cNvPr id="3" name="Content Placeholder 2">
            <a:extLst>
              <a:ext uri="{FF2B5EF4-FFF2-40B4-BE49-F238E27FC236}">
                <a16:creationId xmlns:a16="http://schemas.microsoft.com/office/drawing/2014/main" id="{34DA9F0D-3967-44CC-94E4-5B15E4B24FDA}"/>
              </a:ext>
            </a:extLst>
          </p:cNvPr>
          <p:cNvSpPr>
            <a:spLocks noGrp="1"/>
          </p:cNvSpPr>
          <p:nvPr>
            <p:ph idx="1"/>
          </p:nvPr>
        </p:nvSpPr>
        <p:spPr>
          <a:xfrm>
            <a:off x="73025" y="1905000"/>
            <a:ext cx="8842375" cy="3733800"/>
          </a:xfrm>
        </p:spPr>
        <p:txBody>
          <a:bodyPr/>
          <a:lstStyle/>
          <a:p>
            <a:pPr eaLnBrk="1" hangingPunct="1">
              <a:lnSpc>
                <a:spcPct val="80000"/>
              </a:lnSpc>
              <a:defRPr/>
            </a:pPr>
            <a:r>
              <a:rPr lang="en-US" dirty="0"/>
              <a:t>You may also apply for other affordable housing developments. More information about available affordable housing in New York City can be found at NYC Housing Connect: </a:t>
            </a:r>
            <a:r>
              <a:rPr lang="en-US" dirty="0">
                <a:hlinkClick r:id="rId5"/>
              </a:rPr>
              <a:t>www.nyc.gov/housingconnect</a:t>
            </a:r>
            <a:r>
              <a:rPr lang="en-US" dirty="0"/>
              <a:t>  </a:t>
            </a:r>
          </a:p>
          <a:p>
            <a:pPr marL="0" indent="0" eaLnBrk="1" hangingPunct="1">
              <a:lnSpc>
                <a:spcPct val="80000"/>
              </a:lnSpc>
              <a:buFont typeface="Wingdings" panose="05000000000000000000" pitchFamily="2" charset="2"/>
              <a:buNone/>
              <a:defRPr/>
            </a:pPr>
            <a:r>
              <a:rPr lang="en-US" u="sng" dirty="0"/>
              <a:t> </a:t>
            </a:r>
          </a:p>
          <a:p>
            <a:pPr eaLnBrk="1" hangingPunct="1">
              <a:lnSpc>
                <a:spcPct val="80000"/>
              </a:lnSpc>
              <a:defRPr/>
            </a:pPr>
            <a:r>
              <a:rPr lang="en-US" u="sng" dirty="0"/>
              <a:t>You must notify HPD immediately if you will be temporarily relocated from your unit for any reason (including rehabilitation of the unit).</a:t>
            </a:r>
            <a:r>
              <a:rPr lang="en-US" dirty="0"/>
              <a:t> </a:t>
            </a:r>
          </a:p>
          <a:p>
            <a:pPr>
              <a:defRPr/>
            </a:pPr>
            <a:endParaRPr lang="en-US" dirty="0"/>
          </a:p>
        </p:txBody>
      </p:sp>
      <p:sp>
        <p:nvSpPr>
          <p:cNvPr id="4" name="Slide Number Placeholder 3">
            <a:extLst>
              <a:ext uri="{FF2B5EF4-FFF2-40B4-BE49-F238E27FC236}">
                <a16:creationId xmlns:a16="http://schemas.microsoft.com/office/drawing/2014/main" id="{C6BE1053-2D48-4518-9C96-96D8D203F66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D938F29-6703-4914-ACFF-B703500A72AA}" type="slidenum">
              <a:rPr lang="en-US" altLang="en-US" smtClean="0">
                <a:latin typeface="Arial" panose="020B0604020202020204" pitchFamily="34" charset="0"/>
              </a:rPr>
              <a:pPr>
                <a:defRPr/>
              </a:pPr>
              <a:t>62</a:t>
            </a:fld>
            <a:endParaRPr lang="en-US" altLang="en-US">
              <a:latin typeface="Arial" panose="020B0604020202020204" pitchFamily="34" charset="0"/>
            </a:endParaRPr>
          </a:p>
        </p:txBody>
      </p:sp>
      <p:pic>
        <p:nvPicPr>
          <p:cNvPr id="5" name="Slide 62.m4a" descr="Slide 62.m4a">
            <a:hlinkClick r:id="" action="ppaction://media"/>
            <a:extLst>
              <a:ext uri="{FF2B5EF4-FFF2-40B4-BE49-F238E27FC236}">
                <a16:creationId xmlns:a16="http://schemas.microsoft.com/office/drawing/2014/main" id="{69678EF3-769C-5A46-BEE7-C70B342B73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000" y="4648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4400"/>
    </mc:Choice>
    <mc:Fallback xmlns="">
      <p:transition advTm="2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B8D25-4658-4B8D-AAED-1D5BB35A4A2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53F9C1F-9C58-438C-9CDC-DA5C2F54C953}" type="slidenum">
              <a:rPr lang="en-US" altLang="en-US" smtClean="0">
                <a:latin typeface="Arial" panose="020B0604020202020204" pitchFamily="34" charset="0"/>
              </a:rPr>
              <a:pPr>
                <a:defRPr/>
              </a:pPr>
              <a:t>63</a:t>
            </a:fld>
            <a:endParaRPr lang="en-US" altLang="en-US">
              <a:latin typeface="Arial" panose="020B0604020202020204" pitchFamily="34" charset="0"/>
            </a:endParaRPr>
          </a:p>
        </p:txBody>
      </p:sp>
      <p:sp>
        <p:nvSpPr>
          <p:cNvPr id="449538" name="Rectangle 2">
            <a:extLst>
              <a:ext uri="{FF2B5EF4-FFF2-40B4-BE49-F238E27FC236}">
                <a16:creationId xmlns:a16="http://schemas.microsoft.com/office/drawing/2014/main" id="{CCFC9CE3-783E-42A2-945A-28F77DB3667A}"/>
              </a:ext>
            </a:extLst>
          </p:cNvPr>
          <p:cNvSpPr>
            <a:spLocks noGrp="1" noChangeArrowheads="1"/>
          </p:cNvSpPr>
          <p:nvPr>
            <p:ph type="title"/>
          </p:nvPr>
        </p:nvSpPr>
        <p:spPr>
          <a:xfrm>
            <a:off x="457200" y="381000"/>
            <a:ext cx="8229600" cy="1219200"/>
          </a:xfrm>
        </p:spPr>
        <p:txBody>
          <a:bodyPr/>
          <a:lstStyle/>
          <a:p>
            <a:pPr eaLnBrk="1" hangingPunct="1">
              <a:defRPr/>
            </a:pPr>
            <a:r>
              <a:rPr lang="en-US" u="sng"/>
              <a:t>Housing Discrimination</a:t>
            </a:r>
          </a:p>
        </p:txBody>
      </p:sp>
      <p:sp>
        <p:nvSpPr>
          <p:cNvPr id="449539" name="Rectangle 3">
            <a:extLst>
              <a:ext uri="{FF2B5EF4-FFF2-40B4-BE49-F238E27FC236}">
                <a16:creationId xmlns:a16="http://schemas.microsoft.com/office/drawing/2014/main" id="{0333DC61-1D1E-45F0-9FE8-2602C856A967}"/>
              </a:ext>
            </a:extLst>
          </p:cNvPr>
          <p:cNvSpPr>
            <a:spLocks noGrp="1" noChangeArrowheads="1"/>
          </p:cNvSpPr>
          <p:nvPr>
            <p:ph type="body" idx="1"/>
          </p:nvPr>
        </p:nvSpPr>
        <p:spPr>
          <a:xfrm>
            <a:off x="457200" y="1676400"/>
            <a:ext cx="8458200" cy="4267200"/>
          </a:xfrm>
        </p:spPr>
        <p:txBody>
          <a:bodyPr/>
          <a:lstStyle/>
          <a:p>
            <a:pPr eaLnBrk="1" hangingPunct="1">
              <a:lnSpc>
                <a:spcPct val="80000"/>
              </a:lnSpc>
              <a:buFont typeface="Wingdings" panose="05000000000000000000" pitchFamily="2" charset="2"/>
              <a:buNone/>
              <a:defRPr/>
            </a:pPr>
            <a:r>
              <a:rPr lang="en-US"/>
              <a:t>HPD will not deny you the equal opportunity</a:t>
            </a:r>
          </a:p>
          <a:p>
            <a:pPr eaLnBrk="1" hangingPunct="1">
              <a:lnSpc>
                <a:spcPct val="80000"/>
              </a:lnSpc>
              <a:buFont typeface="Wingdings" panose="05000000000000000000" pitchFamily="2" charset="2"/>
              <a:buNone/>
              <a:defRPr/>
            </a:pPr>
            <a:r>
              <a:rPr lang="en-US"/>
              <a:t>to apply for or receive assistance based on</a:t>
            </a:r>
          </a:p>
          <a:p>
            <a:pPr eaLnBrk="1" hangingPunct="1">
              <a:lnSpc>
                <a:spcPct val="80000"/>
              </a:lnSpc>
              <a:buFont typeface="Wingdings" panose="05000000000000000000" pitchFamily="2" charset="2"/>
              <a:buNone/>
              <a:defRPr/>
            </a:pPr>
            <a:r>
              <a:rPr lang="en-US"/>
              <a:t>your:</a:t>
            </a:r>
          </a:p>
          <a:p>
            <a:pPr eaLnBrk="1" hangingPunct="1">
              <a:lnSpc>
                <a:spcPct val="80000"/>
              </a:lnSpc>
              <a:buFont typeface="Wingdings" panose="05000000000000000000" pitchFamily="2" charset="2"/>
              <a:buNone/>
              <a:defRPr/>
            </a:pPr>
            <a:endParaRPr lang="en-US" sz="2800"/>
          </a:p>
          <a:p>
            <a:pPr eaLnBrk="1" hangingPunct="1">
              <a:lnSpc>
                <a:spcPct val="80000"/>
              </a:lnSpc>
              <a:defRPr/>
            </a:pPr>
            <a:r>
              <a:rPr lang="en-US"/>
              <a:t> Race			 </a:t>
            </a:r>
          </a:p>
          <a:p>
            <a:pPr eaLnBrk="1" hangingPunct="1">
              <a:lnSpc>
                <a:spcPct val="80000"/>
              </a:lnSpc>
              <a:defRPr/>
            </a:pPr>
            <a:r>
              <a:rPr lang="en-US"/>
              <a:t> Color</a:t>
            </a:r>
          </a:p>
          <a:p>
            <a:pPr eaLnBrk="1" hangingPunct="1">
              <a:lnSpc>
                <a:spcPct val="80000"/>
              </a:lnSpc>
              <a:defRPr/>
            </a:pPr>
            <a:r>
              <a:rPr lang="en-US"/>
              <a:t> Sex</a:t>
            </a:r>
          </a:p>
          <a:p>
            <a:pPr eaLnBrk="1" hangingPunct="1">
              <a:lnSpc>
                <a:spcPct val="80000"/>
              </a:lnSpc>
              <a:defRPr/>
            </a:pPr>
            <a:r>
              <a:rPr lang="en-US"/>
              <a:t> Religion or creed </a:t>
            </a:r>
          </a:p>
          <a:p>
            <a:pPr eaLnBrk="1" hangingPunct="1">
              <a:lnSpc>
                <a:spcPct val="80000"/>
              </a:lnSpc>
              <a:defRPr/>
            </a:pPr>
            <a:r>
              <a:rPr lang="en-US"/>
              <a:t> National or ethnic origin</a:t>
            </a:r>
          </a:p>
        </p:txBody>
      </p:sp>
      <p:pic>
        <p:nvPicPr>
          <p:cNvPr id="2" name="Slide 63.m4a" descr="Slide 63.m4a">
            <a:hlinkClick r:id="" action="ppaction://media"/>
            <a:extLst>
              <a:ext uri="{FF2B5EF4-FFF2-40B4-BE49-F238E27FC236}">
                <a16:creationId xmlns:a16="http://schemas.microsoft.com/office/drawing/2014/main" id="{12A5D2DF-45F7-3049-A184-44C37D77F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308032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2300"/>
    </mc:Choice>
    <mc:Fallback xmlns="">
      <p:transition advTm="1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6979E8-963E-4A47-8D9D-3405B020D79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6A2FD48-6DC9-4010-9D55-370C49066807}" type="slidenum">
              <a:rPr lang="en-US" altLang="en-US" smtClean="0">
                <a:latin typeface="Arial" panose="020B0604020202020204" pitchFamily="34" charset="0"/>
              </a:rPr>
              <a:pPr>
                <a:defRPr/>
              </a:pPr>
              <a:t>64</a:t>
            </a:fld>
            <a:endParaRPr lang="en-US" altLang="en-US">
              <a:latin typeface="Arial" panose="020B0604020202020204" pitchFamily="34" charset="0"/>
            </a:endParaRPr>
          </a:p>
        </p:txBody>
      </p:sp>
      <p:sp>
        <p:nvSpPr>
          <p:cNvPr id="451586" name="Rectangle 2">
            <a:extLst>
              <a:ext uri="{FF2B5EF4-FFF2-40B4-BE49-F238E27FC236}">
                <a16:creationId xmlns:a16="http://schemas.microsoft.com/office/drawing/2014/main" id="{A1936E51-F8A1-46BE-ABD8-DAEEF2D4BD07}"/>
              </a:ext>
            </a:extLst>
          </p:cNvPr>
          <p:cNvSpPr>
            <a:spLocks noGrp="1" noChangeArrowheads="1"/>
          </p:cNvSpPr>
          <p:nvPr>
            <p:ph type="body" idx="1"/>
          </p:nvPr>
        </p:nvSpPr>
        <p:spPr>
          <a:xfrm>
            <a:off x="533400" y="838200"/>
            <a:ext cx="8305800" cy="5486400"/>
          </a:xfrm>
        </p:spPr>
        <p:txBody>
          <a:bodyPr/>
          <a:lstStyle/>
          <a:p>
            <a:pPr eaLnBrk="1" hangingPunct="1">
              <a:buFont typeface="Wingdings" panose="05000000000000000000" pitchFamily="2" charset="2"/>
              <a:buNone/>
              <a:defRPr/>
            </a:pPr>
            <a:r>
              <a:rPr lang="en-US" dirty="0"/>
              <a:t>HPD will not deny you the equal opportunity</a:t>
            </a:r>
          </a:p>
          <a:p>
            <a:pPr eaLnBrk="1" hangingPunct="1">
              <a:buFont typeface="Wingdings" panose="05000000000000000000" pitchFamily="2" charset="2"/>
              <a:buNone/>
              <a:defRPr/>
            </a:pPr>
            <a:r>
              <a:rPr lang="en-US" dirty="0"/>
              <a:t>to apply for or receive assistance based on</a:t>
            </a:r>
          </a:p>
          <a:p>
            <a:pPr eaLnBrk="1" hangingPunct="1">
              <a:buFont typeface="Wingdings" panose="05000000000000000000" pitchFamily="2" charset="2"/>
              <a:buNone/>
              <a:defRPr/>
            </a:pPr>
            <a:r>
              <a:rPr lang="en-US" dirty="0"/>
              <a:t>your:</a:t>
            </a:r>
          </a:p>
          <a:p>
            <a:pPr eaLnBrk="1" hangingPunct="1">
              <a:buFont typeface="Wingdings" panose="05000000000000000000" pitchFamily="2" charset="2"/>
              <a:buNone/>
              <a:defRPr/>
            </a:pPr>
            <a:endParaRPr lang="en-US" sz="2800" dirty="0"/>
          </a:p>
          <a:p>
            <a:pPr eaLnBrk="1" hangingPunct="1">
              <a:defRPr/>
            </a:pPr>
            <a:r>
              <a:rPr lang="en-US" dirty="0"/>
              <a:t>Family or marital status</a:t>
            </a:r>
          </a:p>
          <a:p>
            <a:pPr eaLnBrk="1" hangingPunct="1">
              <a:defRPr/>
            </a:pPr>
            <a:r>
              <a:rPr lang="en-US" dirty="0"/>
              <a:t>Handicap or disability</a:t>
            </a:r>
          </a:p>
          <a:p>
            <a:pPr eaLnBrk="1" hangingPunct="1">
              <a:defRPr/>
            </a:pPr>
            <a:r>
              <a:rPr lang="en-US" dirty="0"/>
              <a:t>Sexual orientation or gender identity</a:t>
            </a:r>
          </a:p>
          <a:p>
            <a:pPr eaLnBrk="1" hangingPunct="1">
              <a:defRPr/>
            </a:pPr>
            <a:r>
              <a:rPr lang="en-US" dirty="0"/>
              <a:t>Prior arrest or conviction record</a:t>
            </a:r>
          </a:p>
          <a:p>
            <a:pPr eaLnBrk="1" hangingPunct="1">
              <a:defRPr/>
            </a:pPr>
            <a:r>
              <a:rPr lang="en-US" dirty="0"/>
              <a:t>Status as a victim of domestic violence</a:t>
            </a:r>
          </a:p>
        </p:txBody>
      </p:sp>
      <p:pic>
        <p:nvPicPr>
          <p:cNvPr id="2" name="Slide 64.m4a" descr="Slide 64.m4a">
            <a:hlinkClick r:id="" action="ppaction://media"/>
            <a:extLst>
              <a:ext uri="{FF2B5EF4-FFF2-40B4-BE49-F238E27FC236}">
                <a16:creationId xmlns:a16="http://schemas.microsoft.com/office/drawing/2014/main" id="{11157833-67F8-274B-AD49-F9EC772C3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4782" y="302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6900"/>
    </mc:Choice>
    <mc:Fallback xmlns="">
      <p:transition advTm="1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C488-526F-4A43-BD5D-7A344C009326}"/>
              </a:ext>
            </a:extLst>
          </p:cNvPr>
          <p:cNvSpPr>
            <a:spLocks noGrp="1"/>
          </p:cNvSpPr>
          <p:nvPr>
            <p:ph type="title"/>
          </p:nvPr>
        </p:nvSpPr>
        <p:spPr>
          <a:xfrm>
            <a:off x="457200" y="152400"/>
            <a:ext cx="8229600" cy="1371600"/>
          </a:xfrm>
        </p:spPr>
        <p:txBody>
          <a:bodyPr/>
          <a:lstStyle/>
          <a:p>
            <a:r>
              <a:rPr lang="en-US" u="sng" dirty="0"/>
              <a:t>Reasonable Accommodations</a:t>
            </a:r>
          </a:p>
        </p:txBody>
      </p:sp>
      <p:sp>
        <p:nvSpPr>
          <p:cNvPr id="3" name="Content Placeholder 2">
            <a:extLst>
              <a:ext uri="{FF2B5EF4-FFF2-40B4-BE49-F238E27FC236}">
                <a16:creationId xmlns:a16="http://schemas.microsoft.com/office/drawing/2014/main" id="{928825B4-1864-43AF-815D-861D431B2745}"/>
              </a:ext>
            </a:extLst>
          </p:cNvPr>
          <p:cNvSpPr>
            <a:spLocks noGrp="1"/>
          </p:cNvSpPr>
          <p:nvPr>
            <p:ph idx="1"/>
          </p:nvPr>
        </p:nvSpPr>
        <p:spPr>
          <a:xfrm>
            <a:off x="457200" y="1524000"/>
            <a:ext cx="8229600" cy="4876800"/>
          </a:xfrm>
        </p:spPr>
        <p:txBody>
          <a:bodyPr/>
          <a:lstStyle/>
          <a:p>
            <a:r>
              <a:rPr lang="en-US" sz="2400" dirty="0">
                <a:effectLst/>
              </a:rPr>
              <a:t>A reasonable accommodation is a </a:t>
            </a:r>
            <a:r>
              <a:rPr lang="en-US" sz="2400" b="1" dirty="0">
                <a:effectLst/>
              </a:rPr>
              <a:t>change that HPD makes to help people with disabilities participate in HPD’s programs.</a:t>
            </a:r>
          </a:p>
          <a:p>
            <a:pPr marL="0" indent="0">
              <a:buNone/>
            </a:pPr>
            <a:endParaRPr lang="en-US" sz="2400" dirty="0">
              <a:effectLst/>
            </a:endParaRPr>
          </a:p>
          <a:p>
            <a:r>
              <a:rPr lang="en-US" sz="2400" dirty="0">
                <a:effectLst/>
              </a:rPr>
              <a:t>The best way to request a reasonable accommodation is by filling out and submitting to HPD the Reasonable Accommodation Request form on our website.</a:t>
            </a:r>
          </a:p>
          <a:p>
            <a:pPr marL="0" indent="0">
              <a:buNone/>
            </a:pPr>
            <a:endParaRPr lang="en-US" sz="2400" dirty="0">
              <a:effectLst/>
            </a:endParaRPr>
          </a:p>
          <a:p>
            <a:r>
              <a:rPr lang="en-US" sz="2400" dirty="0">
                <a:effectLst/>
              </a:rPr>
              <a:t>If you have any questions about reasonable accommodations, please contact us using the contact information provided at the end of this presentation.</a:t>
            </a:r>
            <a:endParaRPr lang="en-US" sz="2000" dirty="0"/>
          </a:p>
        </p:txBody>
      </p:sp>
      <p:sp>
        <p:nvSpPr>
          <p:cNvPr id="4" name="Slide Number Placeholder 3">
            <a:extLst>
              <a:ext uri="{FF2B5EF4-FFF2-40B4-BE49-F238E27FC236}">
                <a16:creationId xmlns:a16="http://schemas.microsoft.com/office/drawing/2014/main" id="{9EDF6E68-682D-4D2C-81B3-28BD3489D9D2}"/>
              </a:ext>
            </a:extLst>
          </p:cNvPr>
          <p:cNvSpPr>
            <a:spLocks noGrp="1"/>
          </p:cNvSpPr>
          <p:nvPr>
            <p:ph type="sldNum" sz="quarter" idx="12"/>
          </p:nvPr>
        </p:nvSpPr>
        <p:spPr/>
        <p:txBody>
          <a:bodyPr/>
          <a:lstStyle/>
          <a:p>
            <a:pPr>
              <a:defRPr/>
            </a:pPr>
            <a:fld id="{955CDB18-DE45-485D-800E-ACC589486C75}" type="slidenum">
              <a:rPr lang="en-US" altLang="en-US" smtClean="0"/>
              <a:pPr>
                <a:defRPr/>
              </a:pPr>
              <a:t>65</a:t>
            </a:fld>
            <a:endParaRPr lang="en-US" altLang="en-US" dirty="0"/>
          </a:p>
        </p:txBody>
      </p:sp>
      <p:pic>
        <p:nvPicPr>
          <p:cNvPr id="5" name="SPC slide 64">
            <a:hlinkClick r:id="" action="ppaction://media"/>
            <a:extLst>
              <a:ext uri="{FF2B5EF4-FFF2-40B4-BE49-F238E27FC236}">
                <a16:creationId xmlns:a16="http://schemas.microsoft.com/office/drawing/2014/main" id="{CE0FE28B-3396-4789-B94A-CF3B20E09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3454400"/>
            <a:ext cx="609600" cy="609600"/>
          </a:xfrm>
          <a:prstGeom prst="rect">
            <a:avLst/>
          </a:prstGeom>
        </p:spPr>
      </p:pic>
    </p:spTree>
    <p:extLst>
      <p:ext uri="{BB962C8B-B14F-4D97-AF65-F5344CB8AC3E}">
        <p14:creationId xmlns:p14="http://schemas.microsoft.com/office/powerpoint/2010/main" val="3948850587"/>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E97FFF1-31E2-486A-99FC-F0D899A14A8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F14A455-F703-40A4-90A2-1221BEE6FFD7}" type="slidenum">
              <a:rPr lang="en-US" altLang="en-US" smtClean="0">
                <a:latin typeface="Arial" panose="020B0604020202020204" pitchFamily="34" charset="0"/>
              </a:rPr>
              <a:pPr>
                <a:defRPr/>
              </a:pPr>
              <a:t>66</a:t>
            </a:fld>
            <a:endParaRPr lang="en-US" altLang="en-US">
              <a:latin typeface="Arial" panose="020B0604020202020204" pitchFamily="34" charset="0"/>
            </a:endParaRPr>
          </a:p>
        </p:txBody>
      </p:sp>
      <p:sp>
        <p:nvSpPr>
          <p:cNvPr id="391170" name="Rectangle 2">
            <a:extLst>
              <a:ext uri="{FF2B5EF4-FFF2-40B4-BE49-F238E27FC236}">
                <a16:creationId xmlns:a16="http://schemas.microsoft.com/office/drawing/2014/main" id="{48F79FE8-0366-4970-B991-0BFDCEFCD606}"/>
              </a:ext>
            </a:extLst>
          </p:cNvPr>
          <p:cNvSpPr>
            <a:spLocks noGrp="1" noChangeArrowheads="1"/>
          </p:cNvSpPr>
          <p:nvPr>
            <p:ph type="title"/>
          </p:nvPr>
        </p:nvSpPr>
        <p:spPr>
          <a:xfrm>
            <a:off x="495300" y="136525"/>
            <a:ext cx="8229600" cy="1371600"/>
          </a:xfrm>
        </p:spPr>
        <p:txBody>
          <a:bodyPr/>
          <a:lstStyle/>
          <a:p>
            <a:pPr eaLnBrk="1" hangingPunct="1">
              <a:defRPr/>
            </a:pPr>
            <a:r>
              <a:rPr lang="en-US" dirty="0"/>
              <a:t>Important things to Remember</a:t>
            </a:r>
          </a:p>
        </p:txBody>
      </p:sp>
      <p:sp>
        <p:nvSpPr>
          <p:cNvPr id="391171" name="Rectangle 3">
            <a:extLst>
              <a:ext uri="{FF2B5EF4-FFF2-40B4-BE49-F238E27FC236}">
                <a16:creationId xmlns:a16="http://schemas.microsoft.com/office/drawing/2014/main" id="{7C97A21F-B6D4-42D5-9FC5-3EEEA8025C9A}"/>
              </a:ext>
            </a:extLst>
          </p:cNvPr>
          <p:cNvSpPr>
            <a:spLocks noGrp="1" noChangeArrowheads="1"/>
          </p:cNvSpPr>
          <p:nvPr>
            <p:ph type="body" idx="1"/>
          </p:nvPr>
        </p:nvSpPr>
        <p:spPr>
          <a:xfrm>
            <a:off x="457200" y="1447800"/>
            <a:ext cx="8305800" cy="5029200"/>
          </a:xfrm>
        </p:spPr>
        <p:txBody>
          <a:bodyPr/>
          <a:lstStyle/>
          <a:p>
            <a:pPr eaLnBrk="1" hangingPunct="1">
              <a:lnSpc>
                <a:spcPct val="80000"/>
              </a:lnSpc>
              <a:spcAft>
                <a:spcPts val="0"/>
              </a:spcAft>
              <a:defRPr/>
            </a:pPr>
            <a:r>
              <a:rPr lang="en-US" sz="2400" dirty="0"/>
              <a:t>Keep your Briefing Packet as a reference so that you know your rights and responsibilities as a program participant.</a:t>
            </a:r>
          </a:p>
          <a:p>
            <a:pPr eaLnBrk="1" hangingPunct="1">
              <a:lnSpc>
                <a:spcPct val="80000"/>
              </a:lnSpc>
              <a:spcAft>
                <a:spcPts val="0"/>
              </a:spcAft>
              <a:defRPr/>
            </a:pPr>
            <a:endParaRPr lang="en-US" sz="2400" dirty="0"/>
          </a:p>
          <a:p>
            <a:pPr eaLnBrk="1" hangingPunct="1">
              <a:lnSpc>
                <a:spcPct val="80000"/>
              </a:lnSpc>
              <a:spcAft>
                <a:spcPts val="0"/>
              </a:spcAft>
              <a:defRPr/>
            </a:pPr>
            <a:r>
              <a:rPr lang="en-US" sz="2400" dirty="0"/>
              <a:t>Be sure to read all letters, notices, or forms that you receive from HPD. Pay special attention if there is an appointment date or a deadline to return materials to HPD. If you do not completely understand something, contact us for assistance.</a:t>
            </a:r>
          </a:p>
          <a:p>
            <a:pPr eaLnBrk="1" hangingPunct="1">
              <a:lnSpc>
                <a:spcPct val="80000"/>
              </a:lnSpc>
              <a:spcAft>
                <a:spcPts val="0"/>
              </a:spcAft>
              <a:defRPr/>
            </a:pPr>
            <a:endParaRPr lang="en-US" sz="2400" dirty="0"/>
          </a:p>
          <a:p>
            <a:pPr eaLnBrk="1" hangingPunct="1">
              <a:lnSpc>
                <a:spcPct val="80000"/>
              </a:lnSpc>
              <a:spcAft>
                <a:spcPts val="0"/>
              </a:spcAft>
              <a:defRPr/>
            </a:pPr>
            <a:r>
              <a:rPr lang="en-US" sz="2400" dirty="0"/>
              <a:t>Supply all information requested by HPD and respond to all HPD requests for information on a timely basis. All of the information you provide to HPD must be true and complete.</a:t>
            </a:r>
          </a:p>
          <a:p>
            <a:pPr eaLnBrk="1" hangingPunct="1">
              <a:lnSpc>
                <a:spcPct val="80000"/>
              </a:lnSpc>
              <a:spcAft>
                <a:spcPts val="0"/>
              </a:spcAft>
              <a:defRPr/>
            </a:pPr>
            <a:endParaRPr lang="en-US" sz="2400" b="1" dirty="0"/>
          </a:p>
          <a:p>
            <a:pPr eaLnBrk="1" hangingPunct="1">
              <a:lnSpc>
                <a:spcPct val="80000"/>
              </a:lnSpc>
              <a:spcAft>
                <a:spcPts val="0"/>
              </a:spcAft>
              <a:defRPr/>
            </a:pPr>
            <a:r>
              <a:rPr lang="en-US" sz="2400" dirty="0"/>
              <a:t>Keep copies of all documents that you submit to HPD.</a:t>
            </a:r>
          </a:p>
          <a:p>
            <a:pPr marL="0" indent="0" eaLnBrk="1" hangingPunct="1">
              <a:lnSpc>
                <a:spcPct val="80000"/>
              </a:lnSpc>
              <a:spcAft>
                <a:spcPts val="0"/>
              </a:spcAft>
              <a:buFont typeface="Wingdings" panose="05000000000000000000" pitchFamily="2" charset="2"/>
              <a:buNone/>
              <a:defRPr/>
            </a:pPr>
            <a:endParaRPr lang="en-US" sz="2400" dirty="0"/>
          </a:p>
        </p:txBody>
      </p:sp>
      <p:pic>
        <p:nvPicPr>
          <p:cNvPr id="2" name="Slide 65.m4a" descr="Slide 65.m4a">
            <a:hlinkClick r:id="" action="ppaction://media"/>
            <a:extLst>
              <a:ext uri="{FF2B5EF4-FFF2-40B4-BE49-F238E27FC236}">
                <a16:creationId xmlns:a16="http://schemas.microsoft.com/office/drawing/2014/main" id="{1D6B4D18-319B-504C-9DFE-A2CC55609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6345" y="565727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6550"/>
    </mc:Choice>
    <mc:Fallback xmlns="">
      <p:transition advTm="3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122B-DD2E-4670-855B-AEFE1DBF60DE}"/>
              </a:ext>
            </a:extLst>
          </p:cNvPr>
          <p:cNvSpPr>
            <a:spLocks noGrp="1"/>
          </p:cNvSpPr>
          <p:nvPr>
            <p:ph type="title"/>
          </p:nvPr>
        </p:nvSpPr>
        <p:spPr>
          <a:xfrm>
            <a:off x="477982" y="164234"/>
            <a:ext cx="8229600" cy="1371600"/>
          </a:xfrm>
        </p:spPr>
        <p:txBody>
          <a:bodyPr/>
          <a:lstStyle/>
          <a:p>
            <a:pPr>
              <a:defRPr/>
            </a:pPr>
            <a:r>
              <a:rPr lang="en-US" dirty="0"/>
              <a:t>Important things to Remember</a:t>
            </a:r>
          </a:p>
        </p:txBody>
      </p:sp>
      <p:sp>
        <p:nvSpPr>
          <p:cNvPr id="3" name="Content Placeholder 2">
            <a:extLst>
              <a:ext uri="{FF2B5EF4-FFF2-40B4-BE49-F238E27FC236}">
                <a16:creationId xmlns:a16="http://schemas.microsoft.com/office/drawing/2014/main" id="{904A77C7-66CA-4F04-BBED-ADAB7BF38714}"/>
              </a:ext>
            </a:extLst>
          </p:cNvPr>
          <p:cNvSpPr>
            <a:spLocks noGrp="1"/>
          </p:cNvSpPr>
          <p:nvPr>
            <p:ph idx="1"/>
          </p:nvPr>
        </p:nvSpPr>
        <p:spPr>
          <a:xfrm>
            <a:off x="457200" y="1371600"/>
            <a:ext cx="8229600" cy="5105400"/>
          </a:xfrm>
        </p:spPr>
        <p:txBody>
          <a:bodyPr/>
          <a:lstStyle/>
          <a:p>
            <a:pPr eaLnBrk="1" hangingPunct="1">
              <a:spcBef>
                <a:spcPts val="0"/>
              </a:spcBef>
              <a:spcAft>
                <a:spcPts val="600"/>
              </a:spcAft>
              <a:defRPr/>
            </a:pPr>
            <a:r>
              <a:rPr lang="en-US" sz="2400" dirty="0"/>
              <a:t>Keep a copy of your lease so that you know your rights as a tenant and your obligations to the owner.</a:t>
            </a:r>
          </a:p>
          <a:p>
            <a:pPr eaLnBrk="1" hangingPunct="1">
              <a:spcBef>
                <a:spcPts val="0"/>
              </a:spcBef>
              <a:spcAft>
                <a:spcPts val="600"/>
              </a:spcAft>
              <a:defRPr/>
            </a:pPr>
            <a:r>
              <a:rPr lang="en-US" sz="2400" dirty="0"/>
              <a:t>Comply with all of the terms and conditions of the lease between you and the owner, including paying your rent on a timely basis.</a:t>
            </a:r>
          </a:p>
          <a:p>
            <a:pPr eaLnBrk="1" hangingPunct="1">
              <a:spcBef>
                <a:spcPts val="0"/>
              </a:spcBef>
              <a:spcAft>
                <a:spcPts val="600"/>
              </a:spcAft>
              <a:defRPr/>
            </a:pPr>
            <a:r>
              <a:rPr lang="en-US" sz="2400" dirty="0"/>
              <a:t>Notify HPD immediately if you have been given court papers or an eviction notice by the owner.</a:t>
            </a:r>
          </a:p>
          <a:p>
            <a:pPr eaLnBrk="1" hangingPunct="1">
              <a:spcBef>
                <a:spcPts val="0"/>
              </a:spcBef>
              <a:spcAft>
                <a:spcPts val="600"/>
              </a:spcAft>
              <a:defRPr/>
            </a:pPr>
            <a:r>
              <a:rPr lang="en-US" sz="2400" dirty="0"/>
              <a:t>Notify HPD immediately if your family will be absent from the apartment for 90 days or more.</a:t>
            </a:r>
          </a:p>
          <a:p>
            <a:pPr eaLnBrk="1" hangingPunct="1">
              <a:spcBef>
                <a:spcPts val="0"/>
              </a:spcBef>
              <a:spcAft>
                <a:spcPts val="600"/>
              </a:spcAft>
              <a:defRPr/>
            </a:pPr>
            <a:r>
              <a:rPr lang="en-US" sz="2400" dirty="0"/>
              <a:t>Notify HPD immediately if there is a change in your household composition (who lives in your household).</a:t>
            </a:r>
          </a:p>
          <a:p>
            <a:pPr eaLnBrk="1" hangingPunct="1">
              <a:spcBef>
                <a:spcPts val="0"/>
              </a:spcBef>
              <a:defRPr/>
            </a:pPr>
            <a:endParaRPr lang="en-US" sz="2400" dirty="0"/>
          </a:p>
          <a:p>
            <a:pPr>
              <a:spcBef>
                <a:spcPts val="0"/>
              </a:spcBef>
              <a:defRPr/>
            </a:pPr>
            <a:endParaRPr lang="en-US" sz="2400" dirty="0"/>
          </a:p>
        </p:txBody>
      </p:sp>
      <p:sp>
        <p:nvSpPr>
          <p:cNvPr id="4" name="Slide Number Placeholder 3">
            <a:extLst>
              <a:ext uri="{FF2B5EF4-FFF2-40B4-BE49-F238E27FC236}">
                <a16:creationId xmlns:a16="http://schemas.microsoft.com/office/drawing/2014/main" id="{59BF6BEC-013B-4303-9560-68E50E1CC30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494C726-C067-44F0-8ECC-4F05F0A9BDA8}" type="slidenum">
              <a:rPr lang="en-US" altLang="en-US" smtClean="0">
                <a:latin typeface="Arial" panose="020B0604020202020204" pitchFamily="34" charset="0"/>
              </a:rPr>
              <a:pPr>
                <a:defRPr/>
              </a:pPr>
              <a:t>67</a:t>
            </a:fld>
            <a:endParaRPr lang="en-US" altLang="en-US">
              <a:latin typeface="Arial" panose="020B0604020202020204" pitchFamily="34" charset="0"/>
            </a:endParaRPr>
          </a:p>
        </p:txBody>
      </p:sp>
      <p:pic>
        <p:nvPicPr>
          <p:cNvPr id="5" name="Slide 66.m4a" descr="Slide 66.m4a">
            <a:hlinkClick r:id="" action="ppaction://media"/>
            <a:extLst>
              <a:ext uri="{FF2B5EF4-FFF2-40B4-BE49-F238E27FC236}">
                <a16:creationId xmlns:a16="http://schemas.microsoft.com/office/drawing/2014/main" id="{690FD205-24C7-9A4B-9BA7-BAC83B1D88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01200" y="5283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9500"/>
    </mc:Choice>
    <mc:Fallback xmlns="">
      <p:transition advTm="2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4B38610-F35E-49A3-9D6A-6D91CB94E28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3E977B8-6A7F-4EB8-8A98-E03ED3838E18}" type="slidenum">
              <a:rPr lang="en-US" altLang="en-US" smtClean="0">
                <a:latin typeface="Arial" panose="020B0604020202020204" pitchFamily="34" charset="0"/>
              </a:rPr>
              <a:pPr>
                <a:defRPr/>
              </a:pPr>
              <a:t>68</a:t>
            </a:fld>
            <a:endParaRPr lang="en-US" altLang="en-US">
              <a:latin typeface="Arial" panose="020B0604020202020204" pitchFamily="34" charset="0"/>
            </a:endParaRPr>
          </a:p>
        </p:txBody>
      </p:sp>
      <p:sp>
        <p:nvSpPr>
          <p:cNvPr id="447490" name="Rectangle 2">
            <a:extLst>
              <a:ext uri="{FF2B5EF4-FFF2-40B4-BE49-F238E27FC236}">
                <a16:creationId xmlns:a16="http://schemas.microsoft.com/office/drawing/2014/main" id="{8D655216-AEDE-4C14-997E-221BE5EE7EB7}"/>
              </a:ext>
            </a:extLst>
          </p:cNvPr>
          <p:cNvSpPr>
            <a:spLocks noGrp="1" noChangeArrowheads="1"/>
          </p:cNvSpPr>
          <p:nvPr>
            <p:ph type="title"/>
          </p:nvPr>
        </p:nvSpPr>
        <p:spPr>
          <a:xfrm>
            <a:off x="457200" y="136525"/>
            <a:ext cx="8229600" cy="1371600"/>
          </a:xfrm>
        </p:spPr>
        <p:txBody>
          <a:bodyPr/>
          <a:lstStyle/>
          <a:p>
            <a:pPr eaLnBrk="1" hangingPunct="1">
              <a:defRPr/>
            </a:pPr>
            <a:r>
              <a:rPr lang="en-US" dirty="0"/>
              <a:t>Important things to Remember</a:t>
            </a:r>
          </a:p>
        </p:txBody>
      </p:sp>
      <p:sp>
        <p:nvSpPr>
          <p:cNvPr id="447491" name="Rectangle 3">
            <a:extLst>
              <a:ext uri="{FF2B5EF4-FFF2-40B4-BE49-F238E27FC236}">
                <a16:creationId xmlns:a16="http://schemas.microsoft.com/office/drawing/2014/main" id="{FF7BADD7-34C7-46FF-94CB-98D0C2EEED9B}"/>
              </a:ext>
            </a:extLst>
          </p:cNvPr>
          <p:cNvSpPr>
            <a:spLocks noGrp="1" noChangeArrowheads="1"/>
          </p:cNvSpPr>
          <p:nvPr>
            <p:ph type="body" idx="1"/>
          </p:nvPr>
        </p:nvSpPr>
        <p:spPr>
          <a:xfrm>
            <a:off x="457200" y="1508125"/>
            <a:ext cx="8229600" cy="4587875"/>
          </a:xfrm>
        </p:spPr>
        <p:txBody>
          <a:bodyPr/>
          <a:lstStyle/>
          <a:p>
            <a:pPr eaLnBrk="1" hangingPunct="1">
              <a:lnSpc>
                <a:spcPct val="80000"/>
              </a:lnSpc>
              <a:spcAft>
                <a:spcPts val="600"/>
              </a:spcAft>
              <a:defRPr/>
            </a:pPr>
            <a:r>
              <a:rPr lang="en-US" sz="2400" dirty="0"/>
              <a:t>Report all income for all household members at your annual recertification, including income for members who are in the household part time (such as full-time students who are away at school).</a:t>
            </a:r>
          </a:p>
          <a:p>
            <a:pPr eaLnBrk="1" hangingPunct="1">
              <a:lnSpc>
                <a:spcPct val="80000"/>
              </a:lnSpc>
              <a:spcAft>
                <a:spcPts val="600"/>
              </a:spcAft>
              <a:defRPr/>
            </a:pPr>
            <a:endParaRPr lang="en-US" sz="2400" dirty="0"/>
          </a:p>
          <a:p>
            <a:pPr eaLnBrk="1" hangingPunct="1">
              <a:lnSpc>
                <a:spcPct val="80000"/>
              </a:lnSpc>
              <a:spcAft>
                <a:spcPts val="600"/>
              </a:spcAft>
              <a:defRPr/>
            </a:pPr>
            <a:r>
              <a:rPr lang="en-US" sz="2400" dirty="0"/>
              <a:t>Except for marriage, legally-recognized domestic partnership, or the birth or adoption of a child, you must not allow any person to move into your household unless you have notified HPD and obtained HPD’s approval.</a:t>
            </a:r>
          </a:p>
          <a:p>
            <a:pPr eaLnBrk="1" hangingPunct="1">
              <a:lnSpc>
                <a:spcPct val="80000"/>
              </a:lnSpc>
              <a:spcAft>
                <a:spcPts val="600"/>
              </a:spcAft>
              <a:defRPr/>
            </a:pPr>
            <a:endParaRPr lang="en-US" sz="2400" dirty="0"/>
          </a:p>
          <a:p>
            <a:pPr eaLnBrk="1" hangingPunct="1">
              <a:lnSpc>
                <a:spcPct val="80000"/>
              </a:lnSpc>
              <a:spcAft>
                <a:spcPts val="600"/>
              </a:spcAft>
              <a:defRPr/>
            </a:pPr>
            <a:r>
              <a:rPr lang="en-US" sz="2400" dirty="0"/>
              <a:t>The members of your family must not commit fraud, bribery, or any other corrupt or criminal act in connection with the program.</a:t>
            </a:r>
          </a:p>
          <a:p>
            <a:pPr marL="0" indent="0" eaLnBrk="1" hangingPunct="1">
              <a:lnSpc>
                <a:spcPct val="80000"/>
              </a:lnSpc>
              <a:buNone/>
              <a:defRPr/>
            </a:pPr>
            <a:endParaRPr lang="en-US" sz="2000" dirty="0"/>
          </a:p>
        </p:txBody>
      </p:sp>
      <p:pic>
        <p:nvPicPr>
          <p:cNvPr id="2" name="Slide 67.m4a" descr="Slide 67.m4a">
            <a:hlinkClick r:id="" action="ppaction://media"/>
            <a:extLst>
              <a:ext uri="{FF2B5EF4-FFF2-40B4-BE49-F238E27FC236}">
                <a16:creationId xmlns:a16="http://schemas.microsoft.com/office/drawing/2014/main" id="{57295BE4-4B9C-B24A-A4D9-0A1DB5819E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600" y="2819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1750"/>
    </mc:Choice>
    <mc:Fallback xmlns="">
      <p:transition advTm="3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A0349FF-6D2F-4A1B-ADB8-C4C56F17AE5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4FC7CA8-3D97-4061-A8DE-51FDB6CD3AFB}" type="slidenum">
              <a:rPr lang="en-US" altLang="en-US" smtClean="0">
                <a:latin typeface="Arial" panose="020B0604020202020204" pitchFamily="34" charset="0"/>
              </a:rPr>
              <a:pPr>
                <a:defRPr/>
              </a:pPr>
              <a:t>69</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5ADC2B30-C9C7-4BEF-B215-9023C995E295}"/>
              </a:ext>
            </a:extLst>
          </p:cNvPr>
          <p:cNvSpPr>
            <a:spLocks noGrp="1" noChangeArrowheads="1"/>
          </p:cNvSpPr>
          <p:nvPr>
            <p:ph type="title"/>
          </p:nvPr>
        </p:nvSpPr>
        <p:spPr>
          <a:xfrm>
            <a:off x="457200" y="304800"/>
            <a:ext cx="8229600" cy="1371600"/>
          </a:xfrm>
        </p:spPr>
        <p:txBody>
          <a:bodyPr/>
          <a:lstStyle/>
          <a:p>
            <a:pPr eaLnBrk="1" hangingPunct="1">
              <a:defRPr/>
            </a:pPr>
            <a:r>
              <a:rPr lang="en-US" u="sng" dirty="0"/>
              <a:t>Have Questions?</a:t>
            </a:r>
          </a:p>
        </p:txBody>
      </p:sp>
      <p:sp>
        <p:nvSpPr>
          <p:cNvPr id="2" name="TextBox 1">
            <a:extLst>
              <a:ext uri="{FF2B5EF4-FFF2-40B4-BE49-F238E27FC236}">
                <a16:creationId xmlns:a16="http://schemas.microsoft.com/office/drawing/2014/main" id="{A659F65F-9494-BD4B-8B75-4F721B381191}"/>
              </a:ext>
            </a:extLst>
          </p:cNvPr>
          <p:cNvSpPr txBox="1"/>
          <p:nvPr/>
        </p:nvSpPr>
        <p:spPr>
          <a:xfrm>
            <a:off x="838200" y="1676399"/>
            <a:ext cx="7696200" cy="4154984"/>
          </a:xfrm>
          <a:prstGeom prst="rect">
            <a:avLst/>
          </a:prstGeom>
          <a:noFill/>
        </p:spPr>
        <p:txBody>
          <a:bodyPr wrap="square" rtlCol="0">
            <a:spAutoFit/>
          </a:bodyPr>
          <a:lstStyle/>
          <a:p>
            <a:r>
              <a:rPr lang="en-US" sz="2400" dirty="0"/>
              <a:t>Email: </a:t>
            </a:r>
            <a:r>
              <a:rPr lang="en-US" sz="2400" dirty="0">
                <a:hlinkClick r:id="rId5"/>
              </a:rPr>
              <a:t>PBV@HPD.NYC.GOV</a:t>
            </a:r>
            <a:r>
              <a:rPr lang="en-US" sz="2400" dirty="0"/>
              <a:t> </a:t>
            </a:r>
          </a:p>
          <a:p>
            <a:r>
              <a:rPr lang="en-US" sz="2400" dirty="0"/>
              <a:t>Phone: (212) -863-8320</a:t>
            </a:r>
          </a:p>
          <a:p>
            <a:r>
              <a:rPr lang="en-US" sz="2400" dirty="0"/>
              <a:t>Fax: (212) 863- 8828 </a:t>
            </a:r>
          </a:p>
          <a:p>
            <a:endParaRPr lang="en-US" sz="2400" dirty="0"/>
          </a:p>
          <a:p>
            <a:endParaRPr lang="en-US" sz="2400" dirty="0"/>
          </a:p>
          <a:p>
            <a:pPr algn="ctr"/>
            <a:r>
              <a:rPr lang="en-US" sz="2400" b="1" dirty="0"/>
              <a:t>NYC 15/15 Briefing Session </a:t>
            </a:r>
          </a:p>
          <a:p>
            <a:pPr algn="ctr"/>
            <a:r>
              <a:rPr lang="en-US" sz="2400" b="1" dirty="0"/>
              <a:t>Project-Based Programs </a:t>
            </a:r>
          </a:p>
          <a:p>
            <a:pPr algn="ctr"/>
            <a:endParaRPr lang="en-US" sz="2400" b="1" dirty="0"/>
          </a:p>
          <a:p>
            <a:pPr algn="ctr"/>
            <a:endParaRPr lang="en-US" sz="2400" b="1" dirty="0"/>
          </a:p>
          <a:p>
            <a:pPr algn="ctr"/>
            <a:r>
              <a:rPr lang="en-US" sz="2400" b="1" dirty="0"/>
              <a:t>New York City Department of Housing </a:t>
            </a:r>
          </a:p>
          <a:p>
            <a:pPr algn="ctr"/>
            <a:r>
              <a:rPr lang="en-US" sz="2400" b="1" dirty="0"/>
              <a:t>Preservation and Development </a:t>
            </a:r>
          </a:p>
        </p:txBody>
      </p:sp>
      <p:pic>
        <p:nvPicPr>
          <p:cNvPr id="4" name="Slide 68.m4a" descr="Slide 68.m4a">
            <a:hlinkClick r:id="" action="ppaction://media"/>
            <a:extLst>
              <a:ext uri="{FF2B5EF4-FFF2-40B4-BE49-F238E27FC236}">
                <a16:creationId xmlns:a16="http://schemas.microsoft.com/office/drawing/2014/main" id="{3B4FEC3D-265C-E146-83CE-4D41DF3F3F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01200" y="39624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0"/>
    </mc:Choice>
    <mc:Fallback xmlns="">
      <p:transition advTm="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3627A3B-4F52-41E9-A9F8-CFF29DBED6B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4C73B6F-939E-4C40-B8FC-FA3B6CEB3DEA}" type="slidenum">
              <a:rPr lang="en-US" altLang="en-US" smtClean="0">
                <a:latin typeface="Arial" panose="020B0604020202020204" pitchFamily="34" charset="0"/>
              </a:rPr>
              <a:pPr>
                <a:defRPr/>
              </a:pPr>
              <a:t>7</a:t>
            </a:fld>
            <a:endParaRPr lang="en-US" altLang="en-US">
              <a:latin typeface="Arial" panose="020B0604020202020204" pitchFamily="34" charset="0"/>
            </a:endParaRPr>
          </a:p>
        </p:txBody>
      </p:sp>
      <p:sp>
        <p:nvSpPr>
          <p:cNvPr id="153602" name="Rectangle 2">
            <a:extLst>
              <a:ext uri="{FF2B5EF4-FFF2-40B4-BE49-F238E27FC236}">
                <a16:creationId xmlns:a16="http://schemas.microsoft.com/office/drawing/2014/main" id="{9E06DB89-E450-4372-81E3-FA090D81A274}"/>
              </a:ext>
            </a:extLst>
          </p:cNvPr>
          <p:cNvSpPr>
            <a:spLocks noGrp="1" noChangeArrowheads="1"/>
          </p:cNvSpPr>
          <p:nvPr>
            <p:ph type="body" idx="1"/>
          </p:nvPr>
        </p:nvSpPr>
        <p:spPr>
          <a:xfrm>
            <a:off x="457200" y="1463675"/>
            <a:ext cx="7924800" cy="4267200"/>
          </a:xfrm>
        </p:spPr>
        <p:txBody>
          <a:bodyPr/>
          <a:lstStyle/>
          <a:p>
            <a:pPr eaLnBrk="1" hangingPunct="1">
              <a:lnSpc>
                <a:spcPct val="90000"/>
              </a:lnSpc>
              <a:defRPr/>
            </a:pPr>
            <a:r>
              <a:rPr lang="en-US" b="1" dirty="0">
                <a:solidFill>
                  <a:schemeClr val="hlink"/>
                </a:solidFill>
              </a:rPr>
              <a:t>Sign a lease</a:t>
            </a:r>
            <a:r>
              <a:rPr lang="en-US" dirty="0"/>
              <a:t> with the family and provide required </a:t>
            </a:r>
            <a:r>
              <a:rPr lang="en-US" b="1" dirty="0">
                <a:solidFill>
                  <a:schemeClr val="hlink"/>
                </a:solidFill>
              </a:rPr>
              <a:t>supportive services </a:t>
            </a:r>
            <a:endParaRPr lang="en-US" dirty="0"/>
          </a:p>
          <a:p>
            <a:pPr eaLnBrk="1" hangingPunct="1">
              <a:lnSpc>
                <a:spcPct val="90000"/>
              </a:lnSpc>
              <a:defRPr/>
            </a:pPr>
            <a:endParaRPr lang="en-US" sz="2800" dirty="0"/>
          </a:p>
          <a:p>
            <a:pPr eaLnBrk="1" hangingPunct="1">
              <a:lnSpc>
                <a:spcPct val="90000"/>
              </a:lnSpc>
              <a:defRPr/>
            </a:pPr>
            <a:r>
              <a:rPr lang="en-US" dirty="0"/>
              <a:t>Comply with requirements of the </a:t>
            </a:r>
            <a:r>
              <a:rPr lang="en-US" b="1" dirty="0">
                <a:solidFill>
                  <a:schemeClr val="hlink"/>
                </a:solidFill>
              </a:rPr>
              <a:t>lease </a:t>
            </a:r>
            <a:r>
              <a:rPr lang="en-US" dirty="0"/>
              <a:t>and </a:t>
            </a:r>
            <a:r>
              <a:rPr lang="en-US" b="1" dirty="0">
                <a:solidFill>
                  <a:schemeClr val="hlink"/>
                </a:solidFill>
              </a:rPr>
              <a:t>supportive services contract</a:t>
            </a:r>
          </a:p>
          <a:p>
            <a:pPr eaLnBrk="1" hangingPunct="1">
              <a:lnSpc>
                <a:spcPct val="90000"/>
              </a:lnSpc>
              <a:defRPr/>
            </a:pPr>
            <a:endParaRPr lang="en-US" sz="2800" dirty="0"/>
          </a:p>
          <a:p>
            <a:pPr eaLnBrk="1" hangingPunct="1">
              <a:lnSpc>
                <a:spcPct val="90000"/>
              </a:lnSpc>
              <a:defRPr/>
            </a:pPr>
            <a:r>
              <a:rPr lang="en-US" b="1" dirty="0">
                <a:solidFill>
                  <a:schemeClr val="hlink"/>
                </a:solidFill>
              </a:rPr>
              <a:t>Sign a</a:t>
            </a:r>
            <a:r>
              <a:rPr lang="en-US" dirty="0"/>
              <a:t> </a:t>
            </a:r>
            <a:r>
              <a:rPr lang="en-US" b="1" dirty="0">
                <a:solidFill>
                  <a:schemeClr val="hlink"/>
                </a:solidFill>
              </a:rPr>
              <a:t>Rental Assistance Contract (RAC)</a:t>
            </a:r>
            <a:r>
              <a:rPr lang="en-US" dirty="0"/>
              <a:t> with HPD </a:t>
            </a:r>
          </a:p>
          <a:p>
            <a:pPr eaLnBrk="1" hangingPunct="1">
              <a:lnSpc>
                <a:spcPct val="90000"/>
              </a:lnSpc>
              <a:defRPr/>
            </a:pPr>
            <a:endParaRPr lang="en-US" sz="2800" dirty="0"/>
          </a:p>
          <a:p>
            <a:pPr eaLnBrk="1" hangingPunct="1">
              <a:lnSpc>
                <a:spcPct val="90000"/>
              </a:lnSpc>
              <a:defRPr/>
            </a:pPr>
            <a:r>
              <a:rPr lang="en-US" dirty="0"/>
              <a:t>Comply with the program’s </a:t>
            </a:r>
            <a:r>
              <a:rPr lang="en-US" b="1" dirty="0">
                <a:solidFill>
                  <a:schemeClr val="hlink"/>
                </a:solidFill>
              </a:rPr>
              <a:t>owner obligations</a:t>
            </a:r>
            <a:endParaRPr lang="en-US" dirty="0"/>
          </a:p>
          <a:p>
            <a:pPr eaLnBrk="1" hangingPunct="1">
              <a:lnSpc>
                <a:spcPct val="90000"/>
              </a:lnSpc>
              <a:defRPr/>
            </a:pPr>
            <a:endParaRPr lang="en-US" b="1" dirty="0">
              <a:solidFill>
                <a:schemeClr val="hlink"/>
              </a:solidFill>
            </a:endParaRPr>
          </a:p>
          <a:p>
            <a:pPr eaLnBrk="1" hangingPunct="1">
              <a:lnSpc>
                <a:spcPct val="90000"/>
              </a:lnSpc>
              <a:defRPr/>
            </a:pPr>
            <a:endParaRPr lang="en-US" dirty="0"/>
          </a:p>
        </p:txBody>
      </p:sp>
      <p:sp>
        <p:nvSpPr>
          <p:cNvPr id="15364" name="Text Box 3">
            <a:extLst>
              <a:ext uri="{FF2B5EF4-FFF2-40B4-BE49-F238E27FC236}">
                <a16:creationId xmlns:a16="http://schemas.microsoft.com/office/drawing/2014/main" id="{C447E9EA-9A36-4B27-8EFB-5328A6E1F939}"/>
              </a:ext>
            </a:extLst>
          </p:cNvPr>
          <p:cNvSpPr txBox="1">
            <a:spLocks noChangeArrowheads="1"/>
          </p:cNvSpPr>
          <p:nvPr/>
        </p:nvSpPr>
        <p:spPr bwMode="auto">
          <a:xfrm>
            <a:off x="533400" y="228600"/>
            <a:ext cx="777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4000" u="sng">
                <a:solidFill>
                  <a:schemeClr val="tx2"/>
                </a:solidFill>
              </a:rPr>
              <a:t>What is the Owner’s Role in the NYC 15/15 Program? </a:t>
            </a:r>
          </a:p>
        </p:txBody>
      </p:sp>
      <p:pic>
        <p:nvPicPr>
          <p:cNvPr id="2" name="Slide 7.m4a" descr="Slide 7.m4a">
            <a:hlinkClick r:id="" action="ppaction://media"/>
            <a:extLst>
              <a:ext uri="{FF2B5EF4-FFF2-40B4-BE49-F238E27FC236}">
                <a16:creationId xmlns:a16="http://schemas.microsoft.com/office/drawing/2014/main" id="{0469A657-B0C2-EF42-AF14-E8E9B03EA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800" y="6451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7300"/>
    </mc:Choice>
    <mc:Fallback xmlns="">
      <p:transition advTm="3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9657CC3-9FF5-4EDF-907B-D4166EBBA4FF}"/>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35CB1C3-3F71-49AD-93F2-A905DF2D3BC7}" type="slidenum">
              <a:rPr lang="en-US" altLang="en-US" smtClean="0">
                <a:latin typeface="Arial" panose="020B0604020202020204" pitchFamily="34" charset="0"/>
              </a:rPr>
              <a:pPr>
                <a:defRPr/>
              </a:pPr>
              <a:t>8</a:t>
            </a:fld>
            <a:endParaRPr lang="en-US" altLang="en-US">
              <a:latin typeface="Arial" panose="020B0604020202020204" pitchFamily="34" charset="0"/>
            </a:endParaRPr>
          </a:p>
        </p:txBody>
      </p:sp>
      <p:sp>
        <p:nvSpPr>
          <p:cNvPr id="155650" name="Rectangle 2">
            <a:extLst>
              <a:ext uri="{FF2B5EF4-FFF2-40B4-BE49-F238E27FC236}">
                <a16:creationId xmlns:a16="http://schemas.microsoft.com/office/drawing/2014/main" id="{7A2244A6-3695-49C8-BB88-BE5A5AF9BBD2}"/>
              </a:ext>
            </a:extLst>
          </p:cNvPr>
          <p:cNvSpPr>
            <a:spLocks noGrp="1" noChangeArrowheads="1"/>
          </p:cNvSpPr>
          <p:nvPr>
            <p:ph type="body" idx="1"/>
          </p:nvPr>
        </p:nvSpPr>
        <p:spPr>
          <a:xfrm>
            <a:off x="457200" y="1981200"/>
            <a:ext cx="7924800" cy="4191000"/>
          </a:xfrm>
        </p:spPr>
        <p:txBody>
          <a:bodyPr/>
          <a:lstStyle/>
          <a:p>
            <a:pPr eaLnBrk="1" hangingPunct="1">
              <a:lnSpc>
                <a:spcPct val="90000"/>
              </a:lnSpc>
              <a:defRPr/>
            </a:pPr>
            <a:r>
              <a:rPr lang="en-US" b="1" dirty="0">
                <a:solidFill>
                  <a:schemeClr val="hlink"/>
                </a:solidFill>
              </a:rPr>
              <a:t>Review</a:t>
            </a:r>
            <a:r>
              <a:rPr lang="en-US" dirty="0"/>
              <a:t> your household and income</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b="1" dirty="0">
                <a:solidFill>
                  <a:schemeClr val="hlink"/>
                </a:solidFill>
              </a:rPr>
              <a:t>Determine eligibility</a:t>
            </a:r>
          </a:p>
          <a:p>
            <a:pPr marL="0" indent="0"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defRPr/>
            </a:pPr>
            <a:r>
              <a:rPr lang="en-US" b="1" dirty="0">
                <a:solidFill>
                  <a:schemeClr val="hlink"/>
                </a:solidFill>
              </a:rPr>
              <a:t>Conduct inspections</a:t>
            </a:r>
          </a:p>
          <a:p>
            <a:pPr eaLnBrk="1" hangingPunct="1">
              <a:lnSpc>
                <a:spcPct val="90000"/>
              </a:lnSpc>
              <a:defRPr/>
            </a:pPr>
            <a:endParaRPr lang="en-US" b="1" dirty="0">
              <a:solidFill>
                <a:schemeClr val="hlink"/>
              </a:solidFill>
            </a:endParaRPr>
          </a:p>
          <a:p>
            <a:pPr eaLnBrk="1" hangingPunct="1">
              <a:lnSpc>
                <a:spcPct val="90000"/>
              </a:lnSpc>
              <a:defRPr/>
            </a:pPr>
            <a:r>
              <a:rPr lang="en-US" b="1" dirty="0">
                <a:solidFill>
                  <a:schemeClr val="hlink"/>
                </a:solidFill>
              </a:rPr>
              <a:t>Make subsidy payments </a:t>
            </a:r>
            <a:r>
              <a:rPr lang="en-US" dirty="0"/>
              <a:t>to owners</a:t>
            </a:r>
          </a:p>
          <a:p>
            <a:pPr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defRPr/>
            </a:pPr>
            <a:endParaRPr lang="en-US" dirty="0"/>
          </a:p>
          <a:p>
            <a:pPr eaLnBrk="1" hangingPunct="1">
              <a:lnSpc>
                <a:spcPct val="90000"/>
              </a:lnSpc>
              <a:defRPr/>
            </a:pPr>
            <a:endParaRPr lang="en-US" dirty="0"/>
          </a:p>
        </p:txBody>
      </p:sp>
      <p:sp>
        <p:nvSpPr>
          <p:cNvPr id="17412" name="Text Box 3">
            <a:extLst>
              <a:ext uri="{FF2B5EF4-FFF2-40B4-BE49-F238E27FC236}">
                <a16:creationId xmlns:a16="http://schemas.microsoft.com/office/drawing/2014/main" id="{1EC9329A-E917-40B1-B886-70AEA8407554}"/>
              </a:ext>
            </a:extLst>
          </p:cNvPr>
          <p:cNvSpPr txBox="1">
            <a:spLocks noChangeArrowheads="1"/>
          </p:cNvSpPr>
          <p:nvPr/>
        </p:nvSpPr>
        <p:spPr bwMode="auto">
          <a:xfrm>
            <a:off x="1219200" y="152400"/>
            <a:ext cx="7010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4000" u="sng">
                <a:solidFill>
                  <a:schemeClr val="tx2"/>
                </a:solidFill>
              </a:rPr>
              <a:t>What is HPD’s Role </a:t>
            </a:r>
          </a:p>
          <a:p>
            <a:pPr algn="ctr">
              <a:spcBef>
                <a:spcPct val="0"/>
              </a:spcBef>
              <a:buClrTx/>
              <a:buSzTx/>
              <a:buFontTx/>
              <a:buNone/>
            </a:pPr>
            <a:r>
              <a:rPr lang="en-US" altLang="en-US" sz="4000" u="sng">
                <a:solidFill>
                  <a:schemeClr val="tx2"/>
                </a:solidFill>
              </a:rPr>
              <a:t>in the NYC 15/15 Program?  </a:t>
            </a:r>
          </a:p>
        </p:txBody>
      </p:sp>
      <p:pic>
        <p:nvPicPr>
          <p:cNvPr id="2" name="Slide 8.m4a" descr="Slide 8.m4a">
            <a:hlinkClick r:id="" action="ppaction://media"/>
            <a:extLst>
              <a:ext uri="{FF2B5EF4-FFF2-40B4-BE49-F238E27FC236}">
                <a16:creationId xmlns:a16="http://schemas.microsoft.com/office/drawing/2014/main" id="{7F90FF57-71E0-AB4A-B74D-A733DC0DB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02436" y="253307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600"/>
    </mc:Choice>
    <mc:Fallback xmlns="">
      <p:transition advTm="3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7FF76E0-9C28-44D0-A455-B93890D4F3B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6D334CD-0B54-4104-A483-8625495F2C40}" type="slidenum">
              <a:rPr lang="en-US" altLang="en-US" smtClean="0">
                <a:latin typeface="Arial" panose="020B0604020202020204" pitchFamily="34" charset="0"/>
              </a:rPr>
              <a:pPr>
                <a:defRPr/>
              </a:pPr>
              <a:t>9</a:t>
            </a:fld>
            <a:endParaRPr lang="en-US" altLang="en-US">
              <a:latin typeface="Arial" panose="020B0604020202020204" pitchFamily="34" charset="0"/>
            </a:endParaRPr>
          </a:p>
        </p:txBody>
      </p:sp>
      <p:sp>
        <p:nvSpPr>
          <p:cNvPr id="395266" name="Rectangle 2">
            <a:extLst>
              <a:ext uri="{FF2B5EF4-FFF2-40B4-BE49-F238E27FC236}">
                <a16:creationId xmlns:a16="http://schemas.microsoft.com/office/drawing/2014/main" id="{8FFF320B-26B1-4893-B692-8C68D68950E2}"/>
              </a:ext>
            </a:extLst>
          </p:cNvPr>
          <p:cNvSpPr>
            <a:spLocks noGrp="1" noChangeArrowheads="1"/>
          </p:cNvSpPr>
          <p:nvPr>
            <p:ph type="title"/>
          </p:nvPr>
        </p:nvSpPr>
        <p:spPr/>
        <p:txBody>
          <a:bodyPr/>
          <a:lstStyle/>
          <a:p>
            <a:pPr eaLnBrk="1" hangingPunct="1">
              <a:defRPr/>
            </a:pPr>
            <a:r>
              <a:rPr lang="en-US" sz="4000" b="1" dirty="0"/>
              <a:t>Program Integrity</a:t>
            </a:r>
            <a:endParaRPr lang="en-US" sz="4000" dirty="0"/>
          </a:p>
        </p:txBody>
      </p:sp>
      <p:sp>
        <p:nvSpPr>
          <p:cNvPr id="395267" name="Rectangle 3">
            <a:extLst>
              <a:ext uri="{FF2B5EF4-FFF2-40B4-BE49-F238E27FC236}">
                <a16:creationId xmlns:a16="http://schemas.microsoft.com/office/drawing/2014/main" id="{C6BBEF94-4862-401B-A8F5-B45DFEA2E4EA}"/>
              </a:ext>
            </a:extLst>
          </p:cNvPr>
          <p:cNvSpPr>
            <a:spLocks noGrp="1" noChangeArrowheads="1"/>
          </p:cNvSpPr>
          <p:nvPr>
            <p:ph type="body" idx="1"/>
          </p:nvPr>
        </p:nvSpPr>
        <p:spPr/>
        <p:txBody>
          <a:bodyPr/>
          <a:lstStyle/>
          <a:p>
            <a:pPr eaLnBrk="1" hangingPunct="1">
              <a:lnSpc>
                <a:spcPct val="80000"/>
              </a:lnSpc>
              <a:defRPr/>
            </a:pPr>
            <a:r>
              <a:rPr lang="en-US" dirty="0"/>
              <a:t>Fraud and program abuse are single acts or a pattern of actions that are intended to deceive or mislead.  </a:t>
            </a:r>
          </a:p>
          <a:p>
            <a:pPr marL="0" indent="0" eaLnBrk="1" hangingPunct="1">
              <a:lnSpc>
                <a:spcPct val="80000"/>
              </a:lnSpc>
              <a:buFont typeface="Wingdings" panose="05000000000000000000" pitchFamily="2" charset="2"/>
              <a:buNone/>
              <a:defRPr/>
            </a:pPr>
            <a:r>
              <a:rPr lang="en-US" dirty="0"/>
              <a:t> </a:t>
            </a:r>
          </a:p>
          <a:p>
            <a:pPr eaLnBrk="1" hangingPunct="1">
              <a:lnSpc>
                <a:spcPct val="80000"/>
              </a:lnSpc>
              <a:defRPr/>
            </a:pPr>
            <a:r>
              <a:rPr lang="en-US" dirty="0"/>
              <a:t>Making a false statement, omitting information, or concealing information in order to obtain NYC 15/15 assistance or to reduce the amount of rent you pay are all considered fraud and program abuse.</a:t>
            </a:r>
          </a:p>
          <a:p>
            <a:pPr eaLnBrk="1" hangingPunct="1">
              <a:lnSpc>
                <a:spcPct val="80000"/>
              </a:lnSpc>
              <a:defRPr/>
            </a:pPr>
            <a:endParaRPr lang="en-US" dirty="0"/>
          </a:p>
        </p:txBody>
      </p:sp>
      <p:pic>
        <p:nvPicPr>
          <p:cNvPr id="2" name="Slide 9.m4a" descr="Slide 9.m4a">
            <a:hlinkClick r:id="" action="ppaction://media"/>
            <a:extLst>
              <a:ext uri="{FF2B5EF4-FFF2-40B4-BE49-F238E27FC236}">
                <a16:creationId xmlns:a16="http://schemas.microsoft.com/office/drawing/2014/main" id="{1C2316CE-C6CE-6C45-B0B1-C8DCD70C79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64782" y="38862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11933</TotalTime>
  <Words>6042</Words>
  <Application>Microsoft Office PowerPoint</Application>
  <PresentationFormat>On-screen Show (4:3)</PresentationFormat>
  <Paragraphs>771</Paragraphs>
  <Slides>69</Slides>
  <Notes>60</Notes>
  <HiddenSlides>0</HiddenSlides>
  <MMClips>69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Tahoma</vt:lpstr>
      <vt:lpstr>Wingdings</vt:lpstr>
      <vt:lpstr>Textured</vt:lpstr>
      <vt:lpstr>NYC 15/15 Briefing Session – Project-Based Programs</vt:lpstr>
      <vt:lpstr>Today’s Briefing</vt:lpstr>
      <vt:lpstr>What is NYC 15/15?</vt:lpstr>
      <vt:lpstr>Why are you Receiving this Briefing Today?</vt:lpstr>
      <vt:lpstr>Quick Overview of NYC 15/15</vt:lpstr>
      <vt:lpstr>PowerPoint Presentation</vt:lpstr>
      <vt:lpstr>PowerPoint Presentation</vt:lpstr>
      <vt:lpstr>PowerPoint Presentation</vt:lpstr>
      <vt:lpstr>Program Integrity</vt:lpstr>
      <vt:lpstr>Program Integrity</vt:lpstr>
      <vt:lpstr>Program Integrity</vt:lpstr>
      <vt:lpstr>Program Integrity</vt:lpstr>
      <vt:lpstr>Program Integrity (Chapter 2)</vt:lpstr>
      <vt:lpstr>Eligibility for Rental Assistance</vt:lpstr>
      <vt:lpstr>How is NYC 15/15 different from the Section 8 Housing Choice Voucher (HCV) Program?</vt:lpstr>
      <vt:lpstr>How does HPD Determine NYC 15/15 Bedroom Size? </vt:lpstr>
      <vt:lpstr>Overhoused families</vt:lpstr>
      <vt:lpstr>PowerPoint Presentation</vt:lpstr>
      <vt:lpstr> </vt:lpstr>
      <vt:lpstr>PowerPoint Presentation</vt:lpstr>
      <vt:lpstr>Overcrowded families</vt:lpstr>
      <vt:lpstr>PowerPoint Presentation</vt:lpstr>
      <vt:lpstr>PowerPoint Presentation</vt:lpstr>
      <vt:lpstr>PowerPoint Presentation</vt:lpstr>
      <vt:lpstr>Underhoused families</vt:lpstr>
      <vt:lpstr>PowerPoint Presentation</vt:lpstr>
      <vt:lpstr>PowerPoint Presentation</vt:lpstr>
      <vt:lpstr>How does HPD Determine  your Income? </vt:lpstr>
      <vt:lpstr>How does HPD Determine  your Income? (Continued)</vt:lpstr>
      <vt:lpstr>How does HPD Determine  your Income? (Continued)</vt:lpstr>
      <vt:lpstr>How does HPD Determine  your Income? (Continued)</vt:lpstr>
      <vt:lpstr>How does HPD Determine  your Income? (Continued)</vt:lpstr>
      <vt:lpstr> How does HPD Calculate  your Share of the Total Rent? </vt:lpstr>
      <vt:lpstr>How does HPD Determine  your Total Rent? </vt:lpstr>
      <vt:lpstr> </vt:lpstr>
      <vt:lpstr>How do you Start Receiving NYC 15/15  Assistance? </vt:lpstr>
      <vt:lpstr>PowerPoint Presentation</vt:lpstr>
      <vt:lpstr>What are your family obligations? </vt:lpstr>
      <vt:lpstr>PowerPoint Presentation</vt:lpstr>
      <vt:lpstr>PowerPoint Presentation</vt:lpstr>
      <vt:lpstr>PowerPoint Presentation</vt:lpstr>
      <vt:lpstr>PowerPoint Presentation</vt:lpstr>
      <vt:lpstr>      </vt:lpstr>
      <vt:lpstr>  </vt:lpstr>
      <vt:lpstr>PowerPoint Presentation</vt:lpstr>
      <vt:lpstr>Reporting Changes to HPD</vt:lpstr>
      <vt:lpstr>PowerPoint Presentation</vt:lpstr>
      <vt:lpstr>What are the Owner’s Obligations?</vt:lpstr>
      <vt:lpstr>PowerPoint Presentation</vt:lpstr>
      <vt:lpstr>PowerPoint Presentation</vt:lpstr>
      <vt:lpstr>  </vt:lpstr>
      <vt:lpstr>What if you Have a Problem  with your Apartment? </vt:lpstr>
      <vt:lpstr>What do You Need to do After you Start Receiving NYC 15/15 Assistance? </vt:lpstr>
      <vt:lpstr>PowerPoint Presentation</vt:lpstr>
      <vt:lpstr>What Happens if you Don’t Meet your Family Obligations?  </vt:lpstr>
      <vt:lpstr>Remaining Household Members</vt:lpstr>
      <vt:lpstr>Termination of Assistance</vt:lpstr>
      <vt:lpstr>Termination of Assistance (Continued)</vt:lpstr>
      <vt:lpstr>PowerPoint Presentation</vt:lpstr>
      <vt:lpstr>What if I Don’t Agree with  HPD’s Decisions About my  Eligibility or Assistance?</vt:lpstr>
      <vt:lpstr>How can you Move  out of your NYC 15/15 Unit?</vt:lpstr>
      <vt:lpstr>How can you Move  out of your NYC 15/15 Unit? (Continued)</vt:lpstr>
      <vt:lpstr>Housing Discrimination</vt:lpstr>
      <vt:lpstr>PowerPoint Presentation</vt:lpstr>
      <vt:lpstr>Reasonable Accommodations</vt:lpstr>
      <vt:lpstr>Important things to Remember</vt:lpstr>
      <vt:lpstr>Important things to Remember</vt:lpstr>
      <vt:lpstr>Important things to Remember</vt:lpstr>
      <vt:lpstr>Have Questions?</vt:lpstr>
    </vt:vector>
  </TitlesOfParts>
  <Company>Edgemere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HCV Briefing Session</dc:title>
  <dc:creator>John</dc:creator>
  <cp:lastModifiedBy>Anand, Puja  (HPD)</cp:lastModifiedBy>
  <cp:revision>304</cp:revision>
  <dcterms:created xsi:type="dcterms:W3CDTF">2008-07-17T13:20:48Z</dcterms:created>
  <dcterms:modified xsi:type="dcterms:W3CDTF">2020-04-06T16:48:46Z</dcterms:modified>
</cp:coreProperties>
</file>