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9" r:id="rId1"/>
  </p:sldMasterIdLst>
  <p:notesMasterIdLst>
    <p:notesMasterId r:id="rId70"/>
  </p:notesMasterIdLst>
  <p:handoutMasterIdLst>
    <p:handoutMasterId r:id="rId71"/>
  </p:handoutMasterIdLst>
  <p:sldIdLst>
    <p:sldId id="522" r:id="rId2"/>
    <p:sldId id="523" r:id="rId3"/>
    <p:sldId id="524" r:id="rId4"/>
    <p:sldId id="525" r:id="rId5"/>
    <p:sldId id="526" r:id="rId6"/>
    <p:sldId id="527" r:id="rId7"/>
    <p:sldId id="528" r:id="rId8"/>
    <p:sldId id="540" r:id="rId9"/>
    <p:sldId id="541" r:id="rId10"/>
    <p:sldId id="531" r:id="rId11"/>
    <p:sldId id="475" r:id="rId12"/>
    <p:sldId id="521" r:id="rId13"/>
    <p:sldId id="466" r:id="rId14"/>
    <p:sldId id="532" r:id="rId15"/>
    <p:sldId id="469" r:id="rId16"/>
    <p:sldId id="432" r:id="rId17"/>
    <p:sldId id="510" r:id="rId18"/>
    <p:sldId id="511" r:id="rId19"/>
    <p:sldId id="512" r:id="rId20"/>
    <p:sldId id="513" r:id="rId21"/>
    <p:sldId id="514" r:id="rId22"/>
    <p:sldId id="515" r:id="rId23"/>
    <p:sldId id="493" r:id="rId24"/>
    <p:sldId id="494" r:id="rId25"/>
    <p:sldId id="501" r:id="rId26"/>
    <p:sldId id="503" r:id="rId27"/>
    <p:sldId id="497" r:id="rId28"/>
    <p:sldId id="498" r:id="rId29"/>
    <p:sldId id="499" r:id="rId30"/>
    <p:sldId id="500" r:id="rId31"/>
    <p:sldId id="533" r:id="rId32"/>
    <p:sldId id="534" r:id="rId33"/>
    <p:sldId id="455" r:id="rId34"/>
    <p:sldId id="416" r:id="rId35"/>
    <p:sldId id="437" r:id="rId36"/>
    <p:sldId id="520" r:id="rId37"/>
    <p:sldId id="262" r:id="rId38"/>
    <p:sldId id="535" r:id="rId39"/>
    <p:sldId id="536" r:id="rId40"/>
    <p:sldId id="345" r:id="rId41"/>
    <p:sldId id="537" r:id="rId42"/>
    <p:sldId id="316" r:id="rId43"/>
    <p:sldId id="347" r:id="rId44"/>
    <p:sldId id="481" r:id="rId45"/>
    <p:sldId id="482" r:id="rId46"/>
    <p:sldId id="264" r:id="rId47"/>
    <p:sldId id="439" r:id="rId48"/>
    <p:sldId id="440" r:id="rId49"/>
    <p:sldId id="442" r:id="rId50"/>
    <p:sldId id="443" r:id="rId51"/>
    <p:sldId id="452" r:id="rId52"/>
    <p:sldId id="445" r:id="rId53"/>
    <p:sldId id="446" r:id="rId54"/>
    <p:sldId id="462" r:id="rId55"/>
    <p:sldId id="505" r:id="rId56"/>
    <p:sldId id="483" r:id="rId57"/>
    <p:sldId id="484" r:id="rId58"/>
    <p:sldId id="507" r:id="rId59"/>
    <p:sldId id="464" r:id="rId60"/>
    <p:sldId id="448" r:id="rId61"/>
    <p:sldId id="485" r:id="rId62"/>
    <p:sldId id="538" r:id="rId63"/>
    <p:sldId id="539" r:id="rId64"/>
    <p:sldId id="542" r:id="rId65"/>
    <p:sldId id="425" r:id="rId66"/>
    <p:sldId id="518" r:id="rId67"/>
    <p:sldId id="457" r:id="rId68"/>
    <p:sldId id="496" r:id="rId6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F77213-4616-49CF-9602-838AE7F94495}" v="58" dt="2020-03-26T18:22:27.2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6" autoAdjust="0"/>
    <p:restoredTop sz="65452" autoAdjust="0"/>
  </p:normalViewPr>
  <p:slideViewPr>
    <p:cSldViewPr>
      <p:cViewPr varScale="1">
        <p:scale>
          <a:sx n="47" d="100"/>
          <a:sy n="47" d="100"/>
        </p:scale>
        <p:origin x="205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5220"/>
    </p:cViewPr>
  </p:sorterViewPr>
  <p:notesViewPr>
    <p:cSldViewPr>
      <p:cViewPr>
        <p:scale>
          <a:sx n="66" d="100"/>
          <a:sy n="66" d="100"/>
        </p:scale>
        <p:origin x="-160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3218" name="Rectangle 2">
            <a:extLst>
              <a:ext uri="{FF2B5EF4-FFF2-40B4-BE49-F238E27FC236}">
                <a16:creationId xmlns:a16="http://schemas.microsoft.com/office/drawing/2014/main" id="{784BE94B-CB9C-485F-8545-F77F15D58ED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393219" name="Rectangle 3">
            <a:extLst>
              <a:ext uri="{FF2B5EF4-FFF2-40B4-BE49-F238E27FC236}">
                <a16:creationId xmlns:a16="http://schemas.microsoft.com/office/drawing/2014/main" id="{68301838-6E13-4253-AFB6-31414FD50BFE}"/>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93220" name="Rectangle 4">
            <a:extLst>
              <a:ext uri="{FF2B5EF4-FFF2-40B4-BE49-F238E27FC236}">
                <a16:creationId xmlns:a16="http://schemas.microsoft.com/office/drawing/2014/main" id="{41F595C4-2EDB-4CAE-A5CB-D92FC5430001}"/>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393221" name="Rectangle 5">
            <a:extLst>
              <a:ext uri="{FF2B5EF4-FFF2-40B4-BE49-F238E27FC236}">
                <a16:creationId xmlns:a16="http://schemas.microsoft.com/office/drawing/2014/main" id="{DBFD1387-0CD0-412F-8502-62286778C727}"/>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a:defRPr/>
            </a:pPr>
            <a:fld id="{9F634786-F286-4E64-86B2-7FDCDEEF8CB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26F1308E-AC01-4F41-9260-3903AF6CA7A1}"/>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91139" name="Rectangle 3">
            <a:extLst>
              <a:ext uri="{FF2B5EF4-FFF2-40B4-BE49-F238E27FC236}">
                <a16:creationId xmlns:a16="http://schemas.microsoft.com/office/drawing/2014/main" id="{4048B7F2-0BB9-441A-88A3-EE0A6AE3B1D9}"/>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4F3E9682-F1D4-40E0-9ABB-989DE75177F5}"/>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1" name="Rectangle 5">
            <a:extLst>
              <a:ext uri="{FF2B5EF4-FFF2-40B4-BE49-F238E27FC236}">
                <a16:creationId xmlns:a16="http://schemas.microsoft.com/office/drawing/2014/main" id="{A5E3ADD5-38F2-4EAB-AB31-DEB9B9F2487B}"/>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1142" name="Rectangle 6">
            <a:extLst>
              <a:ext uri="{FF2B5EF4-FFF2-40B4-BE49-F238E27FC236}">
                <a16:creationId xmlns:a16="http://schemas.microsoft.com/office/drawing/2014/main" id="{E5316692-88F5-4FDE-849E-9A41BA7CE6BE}"/>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91143" name="Rectangle 7">
            <a:extLst>
              <a:ext uri="{FF2B5EF4-FFF2-40B4-BE49-F238E27FC236}">
                <a16:creationId xmlns:a16="http://schemas.microsoft.com/office/drawing/2014/main" id="{99D4EB47-6FB1-4662-8499-CA01C8F17722}"/>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a:defRPr/>
            </a:pPr>
            <a:fld id="{0782D920-4283-4202-A92D-5E8FA11AD0E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103FFC4C-F3C2-40D0-98B4-B7FD709859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62676F3-5707-4EDD-A7CC-BAE0F4B289BF}" type="slidenum">
              <a:rPr lang="en-US" altLang="en-US">
                <a:latin typeface="Arial" panose="020B0604020202020204" pitchFamily="34" charset="0"/>
              </a:rPr>
              <a:pPr/>
              <a:t>1</a:t>
            </a:fld>
            <a:endParaRPr lang="en-US" altLang="en-US">
              <a:latin typeface="Arial" panose="020B0604020202020204" pitchFamily="34" charset="0"/>
            </a:endParaRPr>
          </a:p>
        </p:txBody>
      </p:sp>
      <p:sp>
        <p:nvSpPr>
          <p:cNvPr id="5123" name="Rectangle 2">
            <a:extLst>
              <a:ext uri="{FF2B5EF4-FFF2-40B4-BE49-F238E27FC236}">
                <a16:creationId xmlns:a16="http://schemas.microsoft.com/office/drawing/2014/main" id="{049988DA-81BB-4632-8124-0E09DEB5E478}"/>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E611D046-20A3-4000-931F-528E1F02B0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rPr>
              <a:t>Hello &amp; Welcome to the Continuum of Care Shelter Plus Care Briefing Session for Project-Based Programs with the New York City Department of Housing Preservation &amp; Development or HPD</a:t>
            </a:r>
          </a:p>
          <a:p>
            <a:pPr eaLnBrk="1" hangingPunct="1"/>
            <a:endParaRPr lang="en-US" altLang="en-US"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782D920-4283-4202-A92D-5E8FA11AD0EA}" type="slidenum">
              <a:rPr lang="en-US" altLang="en-US" smtClean="0"/>
              <a:pPr>
                <a:defRPr/>
              </a:pPr>
              <a:t>12</a:t>
            </a:fld>
            <a:endParaRPr lang="en-US" altLang="en-US"/>
          </a:p>
        </p:txBody>
      </p:sp>
    </p:spTree>
    <p:extLst>
      <p:ext uri="{BB962C8B-B14F-4D97-AF65-F5344CB8AC3E}">
        <p14:creationId xmlns:p14="http://schemas.microsoft.com/office/powerpoint/2010/main" val="795675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a:t>Please carefully read and then sign</a:t>
            </a:r>
            <a:r>
              <a:rPr lang="en-US" dirty="0">
                <a:effectLst>
                  <a:outerShdw blurRad="38100" dist="38100" dir="2700000" algn="tl">
                    <a:srgbClr val="000000">
                      <a:alpha val="43137"/>
                    </a:srgbClr>
                  </a:outerShdw>
                </a:effectLst>
              </a:rPr>
              <a:t> the two documents in your briefing package entitled “Things You Should Know.” This will be included in your CoC SPC application when it is submitted to HPD. </a:t>
            </a:r>
          </a:p>
          <a:p>
            <a:pPr marL="0" indent="0">
              <a:buFontTx/>
              <a:buNone/>
            </a:pPr>
            <a:endParaRPr lang="en-US" dirty="0"/>
          </a:p>
        </p:txBody>
      </p:sp>
      <p:sp>
        <p:nvSpPr>
          <p:cNvPr id="4" name="Slide Number Placeholder 3"/>
          <p:cNvSpPr>
            <a:spLocks noGrp="1"/>
          </p:cNvSpPr>
          <p:nvPr>
            <p:ph type="sldNum" sz="quarter" idx="5"/>
          </p:nvPr>
        </p:nvSpPr>
        <p:spPr/>
        <p:txBody>
          <a:bodyPr/>
          <a:lstStyle/>
          <a:p>
            <a:pPr>
              <a:defRPr/>
            </a:pPr>
            <a:fld id="{867958DC-ABAB-4E0F-B2C7-EC2917E0795D}" type="slidenum">
              <a:rPr lang="en-US" smtClean="0"/>
              <a:pPr>
                <a:defRPr/>
              </a:pPr>
              <a:t>13</a:t>
            </a:fld>
            <a:endParaRPr lang="en-US"/>
          </a:p>
        </p:txBody>
      </p:sp>
    </p:spTree>
    <p:extLst>
      <p:ext uri="{BB962C8B-B14F-4D97-AF65-F5344CB8AC3E}">
        <p14:creationId xmlns:p14="http://schemas.microsoft.com/office/powerpoint/2010/main" val="2992403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kern="1200" dirty="0">
                <a:solidFill>
                  <a:schemeClr val="tx1"/>
                </a:solidFill>
                <a:effectLst/>
                <a:latin typeface="Arial" charset="0"/>
                <a:ea typeface="+mn-ea"/>
                <a:cs typeface="+mn-cs"/>
              </a:rPr>
              <a:t>Who is eligible for CoC SPC rental assistance?</a:t>
            </a:r>
          </a:p>
          <a:p>
            <a:pPr lvl="0"/>
            <a:r>
              <a:rPr lang="en-US" sz="1200" u="none" kern="1200" dirty="0">
                <a:solidFill>
                  <a:schemeClr val="tx1"/>
                </a:solidFill>
                <a:effectLst/>
                <a:latin typeface="Arial" charset="0"/>
                <a:ea typeface="+mn-ea"/>
                <a:cs typeface="+mn-cs"/>
              </a:rPr>
              <a:t>The qualifying member or head of household :</a:t>
            </a:r>
          </a:p>
          <a:p>
            <a:pPr lvl="0"/>
            <a:r>
              <a:rPr lang="en-US" sz="1200" kern="1200" dirty="0">
                <a:solidFill>
                  <a:schemeClr val="tx1"/>
                </a:solidFill>
                <a:effectLst/>
                <a:latin typeface="Arial" charset="0"/>
                <a:ea typeface="+mn-ea"/>
                <a:cs typeface="+mn-cs"/>
              </a:rPr>
              <a:t>Must meet the HUD definition of chronically homeless</a:t>
            </a:r>
          </a:p>
          <a:p>
            <a:pPr lvl="0"/>
            <a:r>
              <a:rPr lang="en-US" sz="1200" kern="1200" dirty="0">
                <a:solidFill>
                  <a:schemeClr val="tx1"/>
                </a:solidFill>
                <a:effectLst/>
                <a:latin typeface="Arial" charset="0"/>
                <a:ea typeface="+mn-ea"/>
                <a:cs typeface="+mn-cs"/>
              </a:rPr>
              <a:t>Must be eligible for a HAP payment based on the household income and gross rent for the apartment</a:t>
            </a:r>
          </a:p>
          <a:p>
            <a:pPr lvl="0"/>
            <a:r>
              <a:rPr lang="en-US" sz="1200" kern="1200" dirty="0">
                <a:solidFill>
                  <a:schemeClr val="tx1"/>
                </a:solidFill>
                <a:effectLst/>
                <a:latin typeface="Arial" charset="0"/>
                <a:ea typeface="+mn-ea"/>
                <a:cs typeface="+mn-cs"/>
              </a:rPr>
              <a:t>The Head of Household (HOH) must have a qualifying disability and be eligible for the supportive services offered at the development, but participation in those services is not mandatory.</a:t>
            </a:r>
          </a:p>
          <a:p>
            <a:pPr lvl="0"/>
            <a:r>
              <a:rPr lang="en-US" sz="1200" kern="1200" dirty="0">
                <a:solidFill>
                  <a:schemeClr val="tx1"/>
                </a:solidFill>
                <a:effectLst/>
                <a:latin typeface="Arial" charset="0"/>
                <a:ea typeface="+mn-ea"/>
                <a:cs typeface="+mn-cs"/>
              </a:rPr>
              <a:t>The family must provide all requested information to HPD</a:t>
            </a:r>
          </a:p>
          <a:p>
            <a:pPr lvl="0"/>
            <a:r>
              <a:rPr lang="en-US" sz="1200" kern="1200" dirty="0">
                <a:solidFill>
                  <a:schemeClr val="tx1"/>
                </a:solidFill>
                <a:effectLst/>
                <a:latin typeface="Arial" charset="0"/>
                <a:ea typeface="+mn-ea"/>
                <a:cs typeface="+mn-cs"/>
              </a:rPr>
              <a:t>At least one household member must be a legal resident or citizen</a:t>
            </a:r>
          </a:p>
          <a:p>
            <a:endParaRPr lang="en-US" dirty="0"/>
          </a:p>
        </p:txBody>
      </p:sp>
      <p:sp>
        <p:nvSpPr>
          <p:cNvPr id="4" name="Slide Number Placeholder 3"/>
          <p:cNvSpPr>
            <a:spLocks noGrp="1"/>
          </p:cNvSpPr>
          <p:nvPr>
            <p:ph type="sldNum" sz="quarter" idx="5"/>
          </p:nvPr>
        </p:nvSpPr>
        <p:spPr/>
        <p:txBody>
          <a:bodyPr/>
          <a:lstStyle/>
          <a:p>
            <a:pPr>
              <a:defRPr/>
            </a:pPr>
            <a:fld id="{0782D920-4283-4202-A92D-5E8FA11AD0EA}" type="slidenum">
              <a:rPr lang="en-US" altLang="en-US" smtClean="0"/>
              <a:pPr>
                <a:defRPr/>
              </a:pPr>
              <a:t>14</a:t>
            </a:fld>
            <a:endParaRPr lang="en-US" altLang="en-US"/>
          </a:p>
        </p:txBody>
      </p:sp>
    </p:spTree>
    <p:extLst>
      <p:ext uri="{BB962C8B-B14F-4D97-AF65-F5344CB8AC3E}">
        <p14:creationId xmlns:p14="http://schemas.microsoft.com/office/powerpoint/2010/main" val="1266323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B182A22F-5E77-4054-83F4-22496A161D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09574EF-F19C-43A2-910F-9B8C16B3526D}" type="slidenum">
              <a:rPr lang="en-US" altLang="en-US">
                <a:latin typeface="Arial" panose="020B0604020202020204" pitchFamily="34" charset="0"/>
              </a:rPr>
              <a:pPr/>
              <a:t>15</a:t>
            </a:fld>
            <a:endParaRPr lang="en-US" altLang="en-US">
              <a:latin typeface="Arial" panose="020B0604020202020204" pitchFamily="34" charset="0"/>
            </a:endParaRPr>
          </a:p>
        </p:txBody>
      </p:sp>
      <p:sp>
        <p:nvSpPr>
          <p:cNvPr id="27651" name="Rectangle 2">
            <a:extLst>
              <a:ext uri="{FF2B5EF4-FFF2-40B4-BE49-F238E27FC236}">
                <a16:creationId xmlns:a16="http://schemas.microsoft.com/office/drawing/2014/main" id="{95D15FAB-7A63-46BC-A2C6-CFC6EB89BC47}"/>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4CB237B6-3D64-46A6-94D0-6EC96236D8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 CoC SPC Project-Based rental assistance program is different from regular vouchers in several ways. These include: The subsidy is “attached” to the unit.  This means that if you receive CoC SPC rental assistance, you must live in the specific apartment assigned by HPD and the building owner or sponsor </a:t>
            </a:r>
            <a:r>
              <a:rPr lang="en-US" altLang="en-US" b="1" dirty="0">
                <a:latin typeface="Arial" panose="020B0604020202020204" pitchFamily="34" charset="0"/>
              </a:rPr>
              <a:t>or</a:t>
            </a:r>
            <a:r>
              <a:rPr lang="en-US" altLang="en-US" dirty="0">
                <a:latin typeface="Arial" panose="020B0604020202020204" pitchFamily="34" charset="0"/>
              </a:rPr>
              <a:t> you will be responsible for the full contract rent. The assigned apartment must be your primary residence. The head of household must qualify for the supportive services offered by the development.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BA8F5A35-88E8-44F8-92D3-9F31ADA9E3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5EBACC4D-4BDB-4155-8FCD-02FE4E131CBF}" type="slidenum">
              <a:rPr lang="en-US" altLang="en-US">
                <a:latin typeface="Arial" panose="020B0604020202020204" pitchFamily="34" charset="0"/>
              </a:rPr>
              <a:pPr/>
              <a:t>16</a:t>
            </a:fld>
            <a:endParaRPr lang="en-US" altLang="en-US">
              <a:latin typeface="Arial" panose="020B0604020202020204" pitchFamily="34" charset="0"/>
            </a:endParaRPr>
          </a:p>
        </p:txBody>
      </p:sp>
      <p:sp>
        <p:nvSpPr>
          <p:cNvPr id="29699" name="Rectangle 2">
            <a:extLst>
              <a:ext uri="{FF2B5EF4-FFF2-40B4-BE49-F238E27FC236}">
                <a16:creationId xmlns:a16="http://schemas.microsoft.com/office/drawing/2014/main" id="{8E75365F-6C07-4C6A-B55E-DA71D49FB891}"/>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B4ABC609-15F2-4FA7-8301-50E2AE064F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HPD will base the amount of your assistance on the size of the unit.  The unit size refers to the number of bedrooms HPD has determined are needed to house your family.</a:t>
            </a:r>
          </a:p>
          <a:p>
            <a:pPr eaLnBrk="1" hangingPunct="1"/>
            <a:r>
              <a:rPr lang="en-US" altLang="en-US" dirty="0">
                <a:latin typeface="Arial" panose="020B0604020202020204" pitchFamily="34" charset="0"/>
              </a:rPr>
              <a:t>The unit size is based on: </a:t>
            </a:r>
            <a:r>
              <a:rPr lang="en-US" sz="2000" dirty="0"/>
              <a:t> </a:t>
            </a:r>
          </a:p>
          <a:p>
            <a:pPr eaLnBrk="1" hangingPunct="1"/>
            <a:r>
              <a:rPr lang="en-US" sz="2000" dirty="0"/>
              <a:t>-Number of people in your family</a:t>
            </a:r>
          </a:p>
          <a:p>
            <a:pPr eaLnBrk="1" hangingPunct="1">
              <a:lnSpc>
                <a:spcPct val="80000"/>
              </a:lnSpc>
              <a:defRPr/>
            </a:pPr>
            <a:r>
              <a:rPr lang="en-US" sz="1800" dirty="0"/>
              <a:t>        - If you are pregnant at the time of your application please make sure to indicate this as this will be an additional member in your family. Foster children and live in aides need to be added to the household composition and must be supported by proper documentation.</a:t>
            </a:r>
          </a:p>
          <a:p>
            <a:pPr eaLnBrk="1" hangingPunct="1">
              <a:lnSpc>
                <a:spcPct val="80000"/>
              </a:lnSpc>
              <a:defRPr/>
            </a:pPr>
            <a:r>
              <a:rPr lang="en-US" sz="2000" dirty="0"/>
              <a:t>- 2 people per living space </a:t>
            </a:r>
          </a:p>
          <a:p>
            <a:pPr marL="0" indent="0" eaLnBrk="1" hangingPunct="1">
              <a:lnSpc>
                <a:spcPct val="80000"/>
              </a:lnSpc>
              <a:buFont typeface="Wingdings" panose="05000000000000000000" pitchFamily="2" charset="2"/>
              <a:buNone/>
              <a:defRPr/>
            </a:pPr>
            <a:r>
              <a:rPr lang="en-US" sz="2000" i="1" dirty="0"/>
              <a:t>Single-member households may reside in a studio or Single Room Occupancy (SRO) unit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AB36EB94-11DA-4A75-AE50-A6B2A16010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DF22F1E-D083-4B4D-B3EE-604A58EE07BD}" type="slidenum">
              <a:rPr lang="en-US" altLang="en-US">
                <a:latin typeface="Arial" panose="020B0604020202020204" pitchFamily="34" charset="0"/>
              </a:rPr>
              <a:pPr/>
              <a:t>17</a:t>
            </a:fld>
            <a:endParaRPr lang="en-US" altLang="en-US">
              <a:latin typeface="Arial" panose="020B0604020202020204" pitchFamily="34" charset="0"/>
            </a:endParaRPr>
          </a:p>
        </p:txBody>
      </p:sp>
      <p:sp>
        <p:nvSpPr>
          <p:cNvPr id="31747" name="Rectangle 2">
            <a:extLst>
              <a:ext uri="{FF2B5EF4-FFF2-40B4-BE49-F238E27FC236}">
                <a16:creationId xmlns:a16="http://schemas.microsoft.com/office/drawing/2014/main" id="{A9634E77-D999-4B4D-9DE5-D825BA44C18E}"/>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7D8B876C-C66A-4D87-96A1-65F859E9ED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buFont typeface="Wingdings" panose="05000000000000000000" pitchFamily="2" charset="2"/>
              <a:buNone/>
              <a:defRPr/>
            </a:pPr>
            <a:r>
              <a:rPr lang="en-US" b="1" dirty="0" err="1">
                <a:solidFill>
                  <a:schemeClr val="hlink"/>
                </a:solidFill>
              </a:rPr>
              <a:t>Overhoused</a:t>
            </a:r>
            <a:r>
              <a:rPr lang="en-US" b="1" dirty="0">
                <a:solidFill>
                  <a:schemeClr val="hlink"/>
                </a:solidFill>
              </a:rPr>
              <a:t> families are</a:t>
            </a:r>
            <a:r>
              <a:rPr lang="en-US" dirty="0"/>
              <a:t> families residing in a unit that has more bedrooms than the appropriate number based on your CoC SPC bedroom size which allow 2 household members per bedroom</a:t>
            </a:r>
          </a:p>
          <a:p>
            <a:pPr eaLnBrk="1" hangingPunct="1"/>
            <a:endParaRPr lang="en-US" altLang="en-US" dirty="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76AFCD07-0DDE-4A37-B3BD-6724152A61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773D8CA-50A9-45E0-B09E-512000775D8F}" type="slidenum">
              <a:rPr lang="en-US" altLang="en-US">
                <a:latin typeface="Arial" panose="020B0604020202020204" pitchFamily="34" charset="0"/>
              </a:rPr>
              <a:pPr/>
              <a:t>18</a:t>
            </a:fld>
            <a:endParaRPr lang="en-US" altLang="en-US">
              <a:latin typeface="Arial" panose="020B0604020202020204" pitchFamily="34" charset="0"/>
            </a:endParaRPr>
          </a:p>
        </p:txBody>
      </p:sp>
      <p:sp>
        <p:nvSpPr>
          <p:cNvPr id="33795" name="Rectangle 2">
            <a:extLst>
              <a:ext uri="{FF2B5EF4-FFF2-40B4-BE49-F238E27FC236}">
                <a16:creationId xmlns:a16="http://schemas.microsoft.com/office/drawing/2014/main" id="{01706CDE-8E20-487A-AA04-91690B9D6A48}"/>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35B1DDCD-98D2-4C16-8323-782FBDA9FF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eaLnBrk="1" hangingPunct="1">
              <a:buFont typeface="Wingdings" panose="05000000000000000000" pitchFamily="2" charset="2"/>
              <a:buNone/>
              <a:defRPr/>
            </a:pPr>
            <a:r>
              <a:rPr lang="en-US" dirty="0"/>
              <a:t>If you are </a:t>
            </a:r>
            <a:r>
              <a:rPr lang="en-US" dirty="0" err="1"/>
              <a:t>overhoused</a:t>
            </a:r>
            <a:r>
              <a:rPr lang="en-US" dirty="0"/>
              <a:t>, and an appropriately-sized CoC SPC unit is available at the development, you </a:t>
            </a:r>
            <a:r>
              <a:rPr lang="en-US" b="1" u="sng" dirty="0">
                <a:solidFill>
                  <a:schemeClr val="hlink"/>
                </a:solidFill>
              </a:rPr>
              <a:t>must</a:t>
            </a:r>
            <a:r>
              <a:rPr lang="en-US" b="1" dirty="0">
                <a:solidFill>
                  <a:schemeClr val="hlink"/>
                </a:solidFill>
              </a:rPr>
              <a:t> move to that unit when it is offered</a:t>
            </a:r>
            <a:r>
              <a:rPr lang="en-US" dirty="0"/>
              <a:t>.</a:t>
            </a:r>
          </a:p>
          <a:p>
            <a:pPr marL="228600" indent="-228600" eaLnBrk="1" hangingPunct="1"/>
            <a:endParaRPr lang="en-US" altLang="en-US" dirty="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DF3E9CC8-468D-4517-B60A-2B41617E98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D434C29-0864-4D16-8CB9-CB287A4F1A82}" type="slidenum">
              <a:rPr lang="en-US" altLang="en-US">
                <a:latin typeface="Arial" panose="020B0604020202020204" pitchFamily="34" charset="0"/>
              </a:rPr>
              <a:pPr/>
              <a:t>19</a:t>
            </a:fld>
            <a:endParaRPr lang="en-US" altLang="en-US">
              <a:latin typeface="Arial" panose="020B0604020202020204" pitchFamily="34" charset="0"/>
            </a:endParaRPr>
          </a:p>
        </p:txBody>
      </p:sp>
      <p:sp>
        <p:nvSpPr>
          <p:cNvPr id="35843" name="Rectangle 2">
            <a:extLst>
              <a:ext uri="{FF2B5EF4-FFF2-40B4-BE49-F238E27FC236}">
                <a16:creationId xmlns:a16="http://schemas.microsoft.com/office/drawing/2014/main" id="{23F1C9F4-7931-4089-9F59-14D93260699E}"/>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F528DE2E-D7C8-45C6-B639-69C577763E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6A3B2FF2-757B-420C-A4B5-05BE09033F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2AFBC2E9-40D1-41F8-8055-4514EF9E7A75}" type="slidenum">
              <a:rPr lang="en-US" altLang="en-US">
                <a:latin typeface="Arial" panose="020B0604020202020204" pitchFamily="34" charset="0"/>
              </a:rPr>
              <a:pPr/>
              <a:t>22</a:t>
            </a:fld>
            <a:endParaRPr lang="en-US" altLang="en-US">
              <a:latin typeface="Arial" panose="020B0604020202020204" pitchFamily="34" charset="0"/>
            </a:endParaRPr>
          </a:p>
        </p:txBody>
      </p:sp>
      <p:sp>
        <p:nvSpPr>
          <p:cNvPr id="39939" name="Rectangle 2">
            <a:extLst>
              <a:ext uri="{FF2B5EF4-FFF2-40B4-BE49-F238E27FC236}">
                <a16:creationId xmlns:a16="http://schemas.microsoft.com/office/drawing/2014/main" id="{EB042061-9826-4CFB-BFD8-AE18DFD89BF6}"/>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59DC2550-4FFB-40D9-A4AF-D777A83F14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An</a:t>
            </a:r>
            <a:r>
              <a:rPr lang="en-US" altLang="en-US" b="1" dirty="0">
                <a:latin typeface="Arial" panose="020B0604020202020204" pitchFamily="34" charset="0"/>
              </a:rPr>
              <a:t> Overcrowded family</a:t>
            </a:r>
            <a:r>
              <a:rPr lang="en-US" altLang="en-US" dirty="0">
                <a:latin typeface="Arial" panose="020B0604020202020204" pitchFamily="34" charset="0"/>
              </a:rPr>
              <a:t> is a family that has a greater number of household members than the maximum number allowed by HUD regulations for your unit size. </a:t>
            </a:r>
            <a:r>
              <a:rPr lang="en-US" dirty="0"/>
              <a:t>More than one person in an SRO unit is considered overcrowded. </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7670871-E04B-4B3C-8F44-33BBBFEA20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5C6C8A6-6BE9-4984-9679-202ACFDAEA51}" type="slidenum">
              <a:rPr lang="en-US" altLang="en-US">
                <a:latin typeface="Arial" panose="020B0604020202020204" pitchFamily="34" charset="0"/>
              </a:rPr>
              <a:pPr/>
              <a:t>23</a:t>
            </a:fld>
            <a:endParaRPr lang="en-US" altLang="en-US">
              <a:latin typeface="Arial" panose="020B0604020202020204" pitchFamily="34" charset="0"/>
            </a:endParaRPr>
          </a:p>
        </p:txBody>
      </p:sp>
      <p:sp>
        <p:nvSpPr>
          <p:cNvPr id="41987" name="Rectangle 2">
            <a:extLst>
              <a:ext uri="{FF2B5EF4-FFF2-40B4-BE49-F238E27FC236}">
                <a16:creationId xmlns:a16="http://schemas.microsoft.com/office/drawing/2014/main" id="{F7E42818-9F8F-488F-AC43-ADE38C3E9073}"/>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AD851B14-D478-4782-9AF6-BC844D44EE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For the purposes of determining whether a family is overcrowded, HUD’s space requirements specify that there must be at least one bedroom or living/sleeping room for each two persons.  </a:t>
            </a:r>
          </a:p>
          <a:p>
            <a:pPr eaLnBrk="1" hangingPunct="1"/>
            <a:r>
              <a:rPr lang="en-US" altLang="en-US" dirty="0">
                <a:latin typeface="Arial" panose="020B0604020202020204" pitchFamily="34" charset="0"/>
              </a:rPr>
              <a:t>A living/sleeping room must have:    Two working electrical outlets; or one working outlet and one working light fixture; and  A window if the room is used primarily for sleeping. </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2B4E2C0E-419C-41E1-AC7E-A04F9E2E56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4B7D614-4DC6-4752-8D00-FB4A87F76FB7}" type="slidenum">
              <a:rPr lang="en-US" altLang="en-US">
                <a:latin typeface="Arial" panose="020B0604020202020204" pitchFamily="34" charset="0"/>
              </a:rPr>
              <a:pPr/>
              <a:t>2</a:t>
            </a:fld>
            <a:endParaRPr lang="en-US" altLang="en-US">
              <a:latin typeface="Arial" panose="020B0604020202020204" pitchFamily="34" charset="0"/>
            </a:endParaRPr>
          </a:p>
        </p:txBody>
      </p:sp>
      <p:sp>
        <p:nvSpPr>
          <p:cNvPr id="7171" name="Rectangle 2">
            <a:extLst>
              <a:ext uri="{FF2B5EF4-FFF2-40B4-BE49-F238E27FC236}">
                <a16:creationId xmlns:a16="http://schemas.microsoft.com/office/drawing/2014/main" id="{45BF4B98-F6DF-40ED-AEB4-E8CE1828A365}"/>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4FD32E1F-6A83-4159-9301-B816486358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rPr>
              <a:t>Today’s briefing will include an overview of the Continuum of Care (CoC) Shelter Plus Care (SPC) program, your family's obligation and your landlords obligation under the CoC SPC program and what you need to do to  start receiving CoC SPC rental assistance.</a:t>
            </a:r>
          </a:p>
          <a:p>
            <a:pPr eaLnBrk="1" hangingPunct="1"/>
            <a:endParaRPr lang="en-US" altLang="en-US" dirty="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C455CAB1-CA28-4FE2-80C6-1BACF5E683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5872D262-5A4D-4937-BCC7-BB1A6EE7D79F}" type="slidenum">
              <a:rPr lang="en-US" altLang="en-US">
                <a:latin typeface="Arial" panose="020B0604020202020204" pitchFamily="34" charset="0"/>
              </a:rPr>
              <a:pPr/>
              <a:t>24</a:t>
            </a:fld>
            <a:endParaRPr lang="en-US" altLang="en-US">
              <a:latin typeface="Arial" panose="020B0604020202020204" pitchFamily="34" charset="0"/>
            </a:endParaRPr>
          </a:p>
        </p:txBody>
      </p:sp>
      <p:sp>
        <p:nvSpPr>
          <p:cNvPr id="44035" name="Rectangle 2">
            <a:extLst>
              <a:ext uri="{FF2B5EF4-FFF2-40B4-BE49-F238E27FC236}">
                <a16:creationId xmlns:a16="http://schemas.microsoft.com/office/drawing/2014/main" id="{D8A29CB8-92D3-40D3-92F3-497DB72455DD}"/>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CC832070-E219-41CA-BA03-A57C292DDC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EF718B62-8D08-4292-8302-120DC50E3D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B6738AE-3BFA-4E67-9D96-E554BFF74411}" type="slidenum">
              <a:rPr lang="en-US" altLang="en-US">
                <a:latin typeface="Arial" panose="020B0604020202020204" pitchFamily="34" charset="0"/>
              </a:rPr>
              <a:pPr/>
              <a:t>27</a:t>
            </a:fld>
            <a:endParaRPr lang="en-US" altLang="en-US">
              <a:latin typeface="Arial" panose="020B0604020202020204" pitchFamily="34" charset="0"/>
            </a:endParaRPr>
          </a:p>
        </p:txBody>
      </p:sp>
      <p:sp>
        <p:nvSpPr>
          <p:cNvPr id="48131" name="Rectangle 2">
            <a:extLst>
              <a:ext uri="{FF2B5EF4-FFF2-40B4-BE49-F238E27FC236}">
                <a16:creationId xmlns:a16="http://schemas.microsoft.com/office/drawing/2014/main" id="{0C9E2858-17C3-41D2-98D0-376EB9BC7E19}"/>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B9690BF0-8EE7-4DE2-A0B8-57EB72BC0F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defRPr/>
            </a:pPr>
            <a:r>
              <a:rPr lang="en-US" b="1" dirty="0">
                <a:solidFill>
                  <a:schemeClr val="hlink"/>
                </a:solidFill>
              </a:rPr>
              <a:t>Underhoused families are</a:t>
            </a:r>
            <a:r>
              <a:rPr lang="en-US" dirty="0"/>
              <a:t> any families residing in a unit with fewer bedrooms than the appropriate number based your CoC SPC bedroom size, but who is not overcrowded.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C94702E5-E3CC-4736-AC03-EDB434BF6F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B58C10D-C4A1-423C-9DF5-07505AFE0D91}" type="slidenum">
              <a:rPr lang="en-US" altLang="en-US">
                <a:latin typeface="Arial" panose="020B0604020202020204" pitchFamily="34" charset="0"/>
              </a:rPr>
              <a:pPr/>
              <a:t>28</a:t>
            </a:fld>
            <a:endParaRPr lang="en-US" altLang="en-US">
              <a:latin typeface="Arial" panose="020B0604020202020204" pitchFamily="34" charset="0"/>
            </a:endParaRPr>
          </a:p>
        </p:txBody>
      </p:sp>
      <p:sp>
        <p:nvSpPr>
          <p:cNvPr id="50179" name="Rectangle 2">
            <a:extLst>
              <a:ext uri="{FF2B5EF4-FFF2-40B4-BE49-F238E27FC236}">
                <a16:creationId xmlns:a16="http://schemas.microsoft.com/office/drawing/2014/main" id="{F587B808-4966-4EB0-BB9A-1B71CAE0D522}"/>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AD72D623-8C79-4460-9F1C-02EB31F87C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48F4F9F7-7685-401A-B251-0989F94133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13319FAE-61AF-437C-81E8-2488B1664D13}" type="slidenum">
              <a:rPr lang="en-US" altLang="en-US">
                <a:latin typeface="Arial" panose="020B0604020202020204" pitchFamily="34" charset="0"/>
              </a:rPr>
              <a:pPr/>
              <a:t>29</a:t>
            </a:fld>
            <a:endParaRPr lang="en-US" altLang="en-US">
              <a:latin typeface="Arial" panose="020B0604020202020204" pitchFamily="34" charset="0"/>
            </a:endParaRPr>
          </a:p>
        </p:txBody>
      </p:sp>
      <p:sp>
        <p:nvSpPr>
          <p:cNvPr id="52227" name="Rectangle 2">
            <a:extLst>
              <a:ext uri="{FF2B5EF4-FFF2-40B4-BE49-F238E27FC236}">
                <a16:creationId xmlns:a16="http://schemas.microsoft.com/office/drawing/2014/main" id="{6D52386A-54B5-4753-A8B2-7B2EC7F2AA71}"/>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D6DA6C60-A4A8-4A8B-8AA8-E2DDF5EE20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EE36AF80-CA3A-4563-BBA0-AF0725E159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D9AAA41-BC34-4CE8-BB06-9F267656DB4A}" type="slidenum">
              <a:rPr lang="en-US" altLang="en-US">
                <a:latin typeface="Arial" panose="020B0604020202020204" pitchFamily="34" charset="0"/>
              </a:rPr>
              <a:pPr/>
              <a:t>30</a:t>
            </a:fld>
            <a:endParaRPr lang="en-US" altLang="en-US">
              <a:latin typeface="Arial" panose="020B0604020202020204" pitchFamily="34" charset="0"/>
            </a:endParaRPr>
          </a:p>
        </p:txBody>
      </p:sp>
      <p:sp>
        <p:nvSpPr>
          <p:cNvPr id="54275" name="Rectangle 2">
            <a:extLst>
              <a:ext uri="{FF2B5EF4-FFF2-40B4-BE49-F238E27FC236}">
                <a16:creationId xmlns:a16="http://schemas.microsoft.com/office/drawing/2014/main" id="{45C540D6-46B3-41B8-B837-BC9C6409ED73}"/>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BA24589F-9CEF-42CB-B8C0-54FA54F098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7CABA200-6299-4280-8A25-FD3C4E3BE62A}" type="slidenum">
              <a:rPr lang="en-US" smtClean="0">
                <a:latin typeface="Arial" charset="0"/>
              </a:rPr>
              <a:pPr eaLnBrk="1" hangingPunct="1"/>
              <a:t>31</a:t>
            </a:fld>
            <a:endParaRPr lang="en-US">
              <a:latin typeface="Arial"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How does HPD determine your income under the CoC SPC program?</a:t>
            </a:r>
          </a:p>
          <a:p>
            <a:pPr eaLnBrk="1" hangingPunct="1"/>
            <a:r>
              <a:rPr lang="en-US" dirty="0"/>
              <a:t>HPD will determine your income, based on the HUD’s policies for how to calculate income, the sources of income that are countable, and allowable deductions from your income. </a:t>
            </a:r>
          </a:p>
          <a:p>
            <a:pPr eaLnBrk="1" hangingPunct="1"/>
            <a:r>
              <a:rPr lang="en-US" dirty="0"/>
              <a:t>HPD first calculates your g</a:t>
            </a:r>
            <a:r>
              <a:rPr lang="en-US" u="sng" dirty="0"/>
              <a:t>ross income</a:t>
            </a:r>
            <a:r>
              <a:rPr lang="en-US" dirty="0"/>
              <a:t> which includes:</a:t>
            </a:r>
          </a:p>
          <a:p>
            <a:pPr eaLnBrk="1" hangingPunct="1"/>
            <a:r>
              <a:rPr lang="en-US" dirty="0"/>
              <a:t>- Income from all sources for all applicable family members.  </a:t>
            </a:r>
            <a:r>
              <a:rPr lang="en-US"/>
              <a:t>Some examples are </a:t>
            </a:r>
            <a:r>
              <a:rPr lang="en-US" dirty="0"/>
              <a:t>wages, Social Security, SSI, Public Assistance, pensions, unemployment insurance, child support, self-employment income.</a:t>
            </a:r>
          </a:p>
          <a:p>
            <a:pPr eaLnBrk="1" hangingPunct="1"/>
            <a:r>
              <a:rPr lang="en-US" dirty="0"/>
              <a:t>- HPD also calculates Income from any assets that you have.  This is calculated using HUD’s formula.</a:t>
            </a:r>
          </a:p>
          <a:p>
            <a:pPr eaLnBrk="1" hangingPunct="1"/>
            <a:r>
              <a:rPr lang="en-US" dirty="0"/>
              <a:t>Some income sources do not count towards your gross income (they are considered “excluded” from your income).  Examples of excluded income include earned income of minors and payments for the care of foster children.  </a:t>
            </a:r>
          </a:p>
          <a:p>
            <a:pPr eaLnBrk="1" hangingPunct="1"/>
            <a:r>
              <a:rPr lang="en-US" dirty="0"/>
              <a:t>You need to report </a:t>
            </a:r>
            <a:r>
              <a:rPr lang="en-US" u="sng" dirty="0"/>
              <a:t>all income</a:t>
            </a:r>
            <a:r>
              <a:rPr lang="en-US" dirty="0"/>
              <a:t> for your household, and HPD will determine if any of this income is excluded.</a:t>
            </a:r>
          </a:p>
          <a:p>
            <a:pPr eaLnBrk="1" hangingPunct="1"/>
            <a:endParaRPr lang="en-US" dirty="0"/>
          </a:p>
          <a:p>
            <a:pPr eaLnBrk="1" hangingPunct="1"/>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A11A8A0A-10C4-4C19-A634-1327EFC8CB19}" type="slidenum">
              <a:rPr lang="en-US" smtClean="0">
                <a:latin typeface="Arial" charset="0"/>
              </a:rPr>
              <a:pPr eaLnBrk="1" hangingPunct="1"/>
              <a:t>32</a:t>
            </a:fld>
            <a:endParaRPr lang="en-US">
              <a:latin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dirty="0"/>
              <a:t>HPD then subtracts </a:t>
            </a:r>
            <a:r>
              <a:rPr lang="en-US" u="sng" dirty="0"/>
              <a:t>allowable deductions</a:t>
            </a:r>
            <a:r>
              <a:rPr lang="en-US" dirty="0"/>
              <a:t>.  Allowable deductions include:</a:t>
            </a:r>
          </a:p>
          <a:p>
            <a:pPr eaLnBrk="1" hangingPunct="1">
              <a:lnSpc>
                <a:spcPct val="90000"/>
              </a:lnSpc>
            </a:pPr>
            <a:endParaRPr lang="en-US" dirty="0"/>
          </a:p>
          <a:p>
            <a:pPr eaLnBrk="1" hangingPunct="1">
              <a:lnSpc>
                <a:spcPct val="90000"/>
              </a:lnSpc>
            </a:pPr>
            <a:r>
              <a:rPr lang="en-US" dirty="0"/>
              <a:t>Standard deductions for households with children, seniors, or persons with disabilities.</a:t>
            </a:r>
          </a:p>
          <a:p>
            <a:pPr eaLnBrk="1" hangingPunct="1">
              <a:lnSpc>
                <a:spcPct val="90000"/>
              </a:lnSpc>
            </a:pPr>
            <a:endParaRPr lang="en-US" dirty="0"/>
          </a:p>
          <a:p>
            <a:pPr eaLnBrk="1" hangingPunct="1">
              <a:lnSpc>
                <a:spcPct val="90000"/>
              </a:lnSpc>
            </a:pPr>
            <a:r>
              <a:rPr lang="en-US" dirty="0"/>
              <a:t>Eligible medical expenses for all of your family members if the head of household or spouse is elderly or disabled. </a:t>
            </a:r>
          </a:p>
          <a:p>
            <a:pPr eaLnBrk="1" hangingPunct="1">
              <a:lnSpc>
                <a:spcPct val="90000"/>
              </a:lnSpc>
            </a:pPr>
            <a:endParaRPr lang="en-US" dirty="0"/>
          </a:p>
          <a:p>
            <a:pPr eaLnBrk="1" hangingPunct="1">
              <a:lnSpc>
                <a:spcPct val="90000"/>
              </a:lnSpc>
            </a:pPr>
            <a:r>
              <a:rPr lang="en-US" dirty="0"/>
              <a:t>Eligible disability assistance expenses include expenses to cover attendant care or an auxiliary apparatus (such as a wheelchair or medical equipment) for a disabled member of your family if this allows a household member to be employed. </a:t>
            </a:r>
          </a:p>
          <a:p>
            <a:pPr eaLnBrk="1" hangingPunct="1">
              <a:lnSpc>
                <a:spcPct val="90000"/>
              </a:lnSpc>
            </a:pPr>
            <a:endParaRPr lang="en-US" dirty="0"/>
          </a:p>
          <a:p>
            <a:pPr eaLnBrk="1" hangingPunct="1">
              <a:lnSpc>
                <a:spcPct val="90000"/>
              </a:lnSpc>
            </a:pPr>
            <a:r>
              <a:rPr lang="en-US" dirty="0"/>
              <a:t>Childcare expenses if the childcare enables an adult family member of your household to be employed, to actively seek employment, or to further his or her education.</a:t>
            </a:r>
          </a:p>
          <a:p>
            <a:pPr eaLnBrk="1" hangingPunct="1">
              <a:lnSpc>
                <a:spcPct val="90000"/>
              </a:lnSpc>
            </a:pPr>
            <a:endParaRPr lang="en-US" dirty="0"/>
          </a:p>
          <a:p>
            <a:pPr eaLnBrk="1" hangingPunct="1">
              <a:lnSpc>
                <a:spcPct val="90000"/>
              </a:lnSpc>
            </a:pPr>
            <a:r>
              <a:rPr lang="en-US" dirty="0"/>
              <a:t>HPD will determine whether you are eligible for any deductions from your gross income.</a:t>
            </a:r>
          </a:p>
          <a:p>
            <a:pPr eaLnBrk="1" hangingPunct="1">
              <a:lnSpc>
                <a:spcPct val="90000"/>
              </a:lnSpc>
            </a:pP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3A93C4CF-C097-4E01-AAE0-E3C0F898E8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54BF1235-CF87-49A9-9848-1C548284AF48}" type="slidenum">
              <a:rPr lang="en-US" altLang="en-US">
                <a:latin typeface="Arial" panose="020B0604020202020204" pitchFamily="34" charset="0"/>
              </a:rPr>
              <a:pPr/>
              <a:t>33</a:t>
            </a:fld>
            <a:endParaRPr lang="en-US" altLang="en-US">
              <a:latin typeface="Arial" panose="020B0604020202020204" pitchFamily="34" charset="0"/>
            </a:endParaRPr>
          </a:p>
        </p:txBody>
      </p:sp>
      <p:sp>
        <p:nvSpPr>
          <p:cNvPr id="63491" name="Rectangle 2">
            <a:extLst>
              <a:ext uri="{FF2B5EF4-FFF2-40B4-BE49-F238E27FC236}">
                <a16:creationId xmlns:a16="http://schemas.microsoft.com/office/drawing/2014/main" id="{9BE85F6E-C3B5-4329-A4A4-5B5CBEFB8557}"/>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DF53ECB1-5BCB-4EEA-92CD-F7CDC4FB4E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HPD subtracts the amount of your allowable deductions from the amount of your gross income to determine your </a:t>
            </a:r>
            <a:r>
              <a:rPr lang="en-US" altLang="en-US" u="sng">
                <a:latin typeface="Arial" panose="020B0604020202020204" pitchFamily="34" charset="0"/>
              </a:rPr>
              <a:t>adjusted income</a:t>
            </a:r>
            <a:r>
              <a:rPr lang="en-US" altLang="en-US">
                <a:latin typeface="Arial" panose="020B0604020202020204" pitchFamily="34" charset="0"/>
              </a:rPr>
              <a:t>.  Your adjusted income is used to calculate your Total Tenant Payment.</a:t>
            </a:r>
          </a:p>
          <a:p>
            <a:pPr eaLnBrk="1" hangingPunct="1"/>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81051112-5368-42A0-9CA6-7E435A75A5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C7C74B3-0919-4A2F-A98E-FF560732DA6B}" type="slidenum">
              <a:rPr lang="en-US" altLang="en-US">
                <a:latin typeface="Arial" panose="020B0604020202020204" pitchFamily="34" charset="0"/>
              </a:rPr>
              <a:pPr/>
              <a:t>34</a:t>
            </a:fld>
            <a:endParaRPr lang="en-US" altLang="en-US">
              <a:latin typeface="Arial" panose="020B0604020202020204" pitchFamily="34" charset="0"/>
            </a:endParaRPr>
          </a:p>
        </p:txBody>
      </p:sp>
      <p:sp>
        <p:nvSpPr>
          <p:cNvPr id="67587" name="Rectangle 2">
            <a:extLst>
              <a:ext uri="{FF2B5EF4-FFF2-40B4-BE49-F238E27FC236}">
                <a16:creationId xmlns:a16="http://schemas.microsoft.com/office/drawing/2014/main" id="{7742B7E3-7643-4986-88DA-35E6A3B6F04E}"/>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14075247-1733-4329-9180-088D940F52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Your total rent (also called the “gross rent”) is your entire housing cost, which includes both the rent paid to the owner and any additional utility costs that </a:t>
            </a:r>
            <a:r>
              <a:rPr lang="en-US" altLang="en-US" b="1" dirty="0">
                <a:latin typeface="Arial" panose="020B0604020202020204" pitchFamily="34" charset="0"/>
              </a:rPr>
              <a:t>you</a:t>
            </a:r>
            <a:r>
              <a:rPr lang="en-US" altLang="en-US" dirty="0">
                <a:latin typeface="Arial" panose="020B0604020202020204" pitchFamily="34" charset="0"/>
              </a:rPr>
              <a:t> will need to pay.  If all of the utilities are included in the rent, the rent paid to the owner and the gross rent will be the same.      If you are responsible for paying for utilities, HPD provides a Utility Allowance to assist you with utility costs.  The Utility Allowance  covers the basic utility costs for an energy-conservative household, based on the unit size and on which utilities your family is required to pay for, in addition to the rent.   HPD will determine whether the rent for your unit is </a:t>
            </a:r>
            <a:r>
              <a:rPr lang="en-US" altLang="en-US" b="1" dirty="0">
                <a:latin typeface="Arial" panose="020B0604020202020204" pitchFamily="34" charset="0"/>
              </a:rPr>
              <a:t>reasonable in </a:t>
            </a:r>
            <a:r>
              <a:rPr lang="en-US" altLang="en-US" dirty="0">
                <a:latin typeface="Arial" panose="020B0604020202020204" pitchFamily="34" charset="0"/>
              </a:rPr>
              <a:t>comparison to the rents that are being charged for similar apartments in the same neighborhood.</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68438B09-62EE-4CFC-B271-7622440166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439AFF-1863-4C29-9BA0-F47A8FC176EE}" type="slidenum">
              <a:rPr lang="en-US" altLang="en-US"/>
              <a:pPr>
                <a:spcBef>
                  <a:spcPct val="0"/>
                </a:spcBef>
              </a:pPr>
              <a:t>35</a:t>
            </a:fld>
            <a:endParaRPr lang="en-US" altLang="en-US"/>
          </a:p>
        </p:txBody>
      </p:sp>
      <p:sp>
        <p:nvSpPr>
          <p:cNvPr id="71683" name="Rectangle 2">
            <a:extLst>
              <a:ext uri="{FF2B5EF4-FFF2-40B4-BE49-F238E27FC236}">
                <a16:creationId xmlns:a16="http://schemas.microsoft.com/office/drawing/2014/main" id="{A97E98F7-EE9B-414C-8591-89356D476200}"/>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0C0A45FA-94A4-4DC9-B0F1-75F318ECC1ED}"/>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u="sng" dirty="0"/>
              <a:t>How do you Start Receiving Assistance?</a:t>
            </a:r>
            <a:br>
              <a:rPr lang="en-US" i="1" dirty="0"/>
            </a:br>
            <a:r>
              <a:rPr lang="en-US" sz="2000" b="1" dirty="0">
                <a:solidFill>
                  <a:srgbClr val="00B050"/>
                </a:solidFill>
              </a:rPr>
              <a:t>Step 1: </a:t>
            </a:r>
            <a:r>
              <a:rPr lang="en-US" sz="2000" dirty="0">
                <a:solidFill>
                  <a:srgbClr val="00B050"/>
                </a:solidFill>
              </a:rPr>
              <a:t>Attend the CoC SPC briefing</a:t>
            </a:r>
            <a:br>
              <a:rPr lang="en-US" sz="2000" dirty="0">
                <a:solidFill>
                  <a:srgbClr val="00B050"/>
                </a:solidFill>
              </a:rPr>
            </a:br>
            <a:r>
              <a:rPr lang="en-US" sz="2000" b="1" dirty="0">
                <a:solidFill>
                  <a:srgbClr val="00B050"/>
                </a:solidFill>
              </a:rPr>
              <a:t>Step 2: </a:t>
            </a:r>
            <a:r>
              <a:rPr lang="en-US" sz="2000" dirty="0">
                <a:solidFill>
                  <a:srgbClr val="00B050"/>
                </a:solidFill>
              </a:rPr>
              <a:t>Complete CoC SPC application with the owner, manager, or service provider for the CoC SPC building</a:t>
            </a:r>
          </a:p>
          <a:p>
            <a:pPr eaLnBrk="1" hangingPunct="1">
              <a:defRPr/>
            </a:pPr>
            <a:r>
              <a:rPr lang="en-US" sz="2000" i="1" dirty="0">
                <a:solidFill>
                  <a:srgbClr val="00B050"/>
                </a:solidFill>
              </a:rPr>
              <a:t>Please review the CoC SPC application carefully before signing. You will sign a statement at the end of this briefing certifying that you have fully reviewed your application, and that the information in the application is true and complete</a:t>
            </a:r>
            <a:br>
              <a:rPr lang="en-US" sz="2000" dirty="0"/>
            </a:br>
            <a:r>
              <a:rPr lang="en-US" sz="2000" b="1" dirty="0"/>
              <a:t>Step 3: </a:t>
            </a:r>
            <a:r>
              <a:rPr lang="en-US" sz="2000" dirty="0">
                <a:solidFill>
                  <a:srgbClr val="00B050"/>
                </a:solidFill>
              </a:rPr>
              <a:t>Owner, manager, or service provider submits </a:t>
            </a:r>
            <a:r>
              <a:rPr lang="en-US" sz="2000" dirty="0"/>
              <a:t>the completed application to HPD</a:t>
            </a:r>
            <a:br>
              <a:rPr lang="en-US" sz="2000" dirty="0"/>
            </a:br>
            <a:r>
              <a:rPr lang="en-US" sz="2000" b="1" dirty="0">
                <a:solidFill>
                  <a:srgbClr val="00B050"/>
                </a:solidFill>
              </a:rPr>
              <a:t>Step 4: </a:t>
            </a:r>
            <a:r>
              <a:rPr lang="en-US" sz="2000" dirty="0">
                <a:solidFill>
                  <a:srgbClr val="00B050"/>
                </a:solidFill>
              </a:rPr>
              <a:t>HPD will review the application for completeness and eligibility</a:t>
            </a:r>
            <a:endParaRPr lang="en-US" sz="20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u="sng" dirty="0"/>
              <a:t>What is Shelter Plus Care (SPC)?</a:t>
            </a:r>
            <a:endParaRPr lang="en-US" sz="1200" dirty="0"/>
          </a:p>
          <a:p>
            <a:pPr eaLnBrk="1" hangingPunct="1">
              <a:defRPr/>
            </a:pPr>
            <a:r>
              <a:rPr lang="en-US" sz="1200" dirty="0"/>
              <a:t>SPC is a federally funded rental assistance program. SPC assists chronically homeless households with rent burdens to afford their rents after they pay approximately 30% of their adjusted incomes. SPC is a part of the Continuum of Care or CoC program. Under CoC programs, rental assistance is combined with matching supportive services.</a:t>
            </a:r>
          </a:p>
          <a:p>
            <a:endParaRPr lang="en-US" dirty="0"/>
          </a:p>
        </p:txBody>
      </p:sp>
      <p:sp>
        <p:nvSpPr>
          <p:cNvPr id="4" name="Slide Number Placeholder 3"/>
          <p:cNvSpPr>
            <a:spLocks noGrp="1"/>
          </p:cNvSpPr>
          <p:nvPr>
            <p:ph type="sldNum" sz="quarter" idx="5"/>
          </p:nvPr>
        </p:nvSpPr>
        <p:spPr/>
        <p:txBody>
          <a:bodyPr/>
          <a:lstStyle/>
          <a:p>
            <a:pPr>
              <a:defRPr/>
            </a:pPr>
            <a:fld id="{0782D920-4283-4202-A92D-5E8FA11AD0EA}" type="slidenum">
              <a:rPr lang="en-US" altLang="en-US" smtClean="0"/>
              <a:pPr>
                <a:defRPr/>
              </a:pPr>
              <a:t>3</a:t>
            </a:fld>
            <a:endParaRPr lang="en-US" altLang="en-US"/>
          </a:p>
        </p:txBody>
      </p:sp>
    </p:spTree>
    <p:extLst>
      <p:ext uri="{BB962C8B-B14F-4D97-AF65-F5344CB8AC3E}">
        <p14:creationId xmlns:p14="http://schemas.microsoft.com/office/powerpoint/2010/main" val="21744157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1D2FA214-077B-4838-B303-9C4ED339332F}"/>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9027C40F-AAF3-4095-9E7C-3921DA2216FD}"/>
              </a:ext>
            </a:extLst>
          </p:cNvPr>
          <p:cNvSpPr>
            <a:spLocks noGrp="1"/>
          </p:cNvSpPr>
          <p:nvPr>
            <p:ph type="body" idx="1"/>
          </p:nvPr>
        </p:nvSpPr>
        <p:spPr/>
        <p:txBody>
          <a:bodyPr/>
          <a:lstStyle/>
          <a:p>
            <a:pPr eaLnBrk="1" hangingPunct="1">
              <a:defRPr/>
            </a:pPr>
            <a:endParaRPr lang="en-US" b="1" i="1" dirty="0"/>
          </a:p>
          <a:p>
            <a:pPr marL="609600" indent="-609600" eaLnBrk="1" hangingPunct="1">
              <a:lnSpc>
                <a:spcPct val="80000"/>
              </a:lnSpc>
              <a:defRPr/>
            </a:pPr>
            <a:r>
              <a:rPr lang="en-US" sz="2000" dirty="0"/>
              <a:t>Step 5: HPD will review unit eligibility and approve rent</a:t>
            </a:r>
          </a:p>
          <a:p>
            <a:pPr marL="1009650" lvl="1" indent="-609600" eaLnBrk="1" hangingPunct="1">
              <a:lnSpc>
                <a:spcPct val="80000"/>
              </a:lnSpc>
              <a:defRPr/>
            </a:pPr>
            <a:r>
              <a:rPr lang="en-US" sz="2000" dirty="0">
                <a:solidFill>
                  <a:srgbClr val="FFC000"/>
                </a:solidFill>
              </a:rPr>
              <a:t>Once HPD approves the PBV application, we must also review if the unit has passed the Housing Quality Standard (HQS) inspection and approve the rent as reasonable. </a:t>
            </a:r>
          </a:p>
          <a:p>
            <a:pPr marL="609600" indent="-609600" eaLnBrk="1" hangingPunct="1">
              <a:lnSpc>
                <a:spcPct val="80000"/>
              </a:lnSpc>
              <a:defRPr/>
            </a:pPr>
            <a:endParaRPr lang="en-US" sz="2400" dirty="0">
              <a:solidFill>
                <a:srgbClr val="00B050"/>
              </a:solidFill>
            </a:endParaRPr>
          </a:p>
          <a:p>
            <a:pPr marL="609600" indent="-609600" eaLnBrk="1" hangingPunct="1">
              <a:lnSpc>
                <a:spcPct val="80000"/>
              </a:lnSpc>
              <a:defRPr/>
            </a:pPr>
            <a:r>
              <a:rPr lang="en-US" sz="2400" dirty="0">
                <a:solidFill>
                  <a:srgbClr val="00B050"/>
                </a:solidFill>
              </a:rPr>
              <a:t>Step 6: HPD issues you a move-in approval notice listing the date you can move into and begin receiving PBV assistance in the unit: </a:t>
            </a:r>
            <a:r>
              <a:rPr lang="en-US" sz="2000" dirty="0"/>
              <a:t>Once the review of the unit and rent is approved, the PBV participant is notified of when they can move into the unit. </a:t>
            </a:r>
            <a:br>
              <a:rPr lang="en-US" sz="2000" dirty="0"/>
            </a:br>
            <a:endParaRPr lang="en-US" sz="2000" dirty="0"/>
          </a:p>
          <a:p>
            <a:pPr marL="609600" indent="-609600" eaLnBrk="1" hangingPunct="1">
              <a:lnSpc>
                <a:spcPct val="80000"/>
              </a:lnSpc>
              <a:defRPr/>
            </a:pPr>
            <a:r>
              <a:rPr lang="en-US" sz="2400" dirty="0"/>
              <a:t>Step 7: You must take occupancy of the PBV unit.</a:t>
            </a:r>
          </a:p>
          <a:p>
            <a:pPr marL="609600" indent="-609600" eaLnBrk="1" hangingPunct="1">
              <a:lnSpc>
                <a:spcPct val="80000"/>
              </a:lnSpc>
              <a:defRPr/>
            </a:pPr>
            <a:endParaRPr lang="en-US" sz="2400" dirty="0"/>
          </a:p>
          <a:p>
            <a:pPr marL="609600" indent="-609600" eaLnBrk="1" hangingPunct="1">
              <a:lnSpc>
                <a:spcPct val="80000"/>
              </a:lnSpc>
              <a:defRPr/>
            </a:pPr>
            <a:r>
              <a:rPr lang="en-US" sz="2400" dirty="0"/>
              <a:t>Step 8: </a:t>
            </a:r>
            <a:r>
              <a:rPr lang="en-US" dirty="0"/>
              <a:t>If HPD approves the apartment, you will sign a lease and tenancy addendum with the landlord.  </a:t>
            </a:r>
          </a:p>
          <a:p>
            <a:pPr eaLnBrk="1" hangingPunct="1">
              <a:defRPr/>
            </a:pPr>
            <a:endParaRPr lang="en-US" dirty="0"/>
          </a:p>
          <a:p>
            <a:pPr eaLnBrk="1" hangingPunct="1">
              <a:defRPr/>
            </a:pPr>
            <a:r>
              <a:rPr lang="en-US" b="1" i="1" dirty="0"/>
              <a:t>In addition to the lease and tenancy addendum, new tenants must sign The Statement of Family Responsibility. This document lists your rights and responsibilities as a PBV participant as well as information about your subsidy and current household composition.</a:t>
            </a:r>
          </a:p>
          <a:p>
            <a:pPr eaLnBrk="1" hangingPunct="1">
              <a:defRPr/>
            </a:pPr>
            <a:endParaRPr lang="en-US" b="1" i="1" dirty="0"/>
          </a:p>
        </p:txBody>
      </p:sp>
      <p:sp>
        <p:nvSpPr>
          <p:cNvPr id="73732" name="Slide Number Placeholder 3">
            <a:extLst>
              <a:ext uri="{FF2B5EF4-FFF2-40B4-BE49-F238E27FC236}">
                <a16:creationId xmlns:a16="http://schemas.microsoft.com/office/drawing/2014/main" id="{2BED189A-E8B7-462E-A6A1-256AC5276C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99E4C2BC-D3C0-415B-A379-6E89ECC4919C}" type="slidenum">
              <a:rPr lang="en-US" altLang="en-US">
                <a:latin typeface="Arial" panose="020B0604020202020204" pitchFamily="34" charset="0"/>
              </a:rPr>
              <a:pPr/>
              <a:t>36</a:t>
            </a:fld>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FB2E9A55-622B-4F38-B8B3-844D82EBFA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8968F8F-B1F0-4C91-A42D-6E1A7E9B89E5}" type="slidenum">
              <a:rPr lang="en-US" altLang="en-US">
                <a:latin typeface="Arial" panose="020B0604020202020204" pitchFamily="34" charset="0"/>
              </a:rPr>
              <a:pPr/>
              <a:t>37</a:t>
            </a:fld>
            <a:endParaRPr lang="en-US" altLang="en-US">
              <a:latin typeface="Arial" panose="020B0604020202020204" pitchFamily="34" charset="0"/>
            </a:endParaRPr>
          </a:p>
        </p:txBody>
      </p:sp>
      <p:sp>
        <p:nvSpPr>
          <p:cNvPr id="75779" name="Rectangle 2">
            <a:extLst>
              <a:ext uri="{FF2B5EF4-FFF2-40B4-BE49-F238E27FC236}">
                <a16:creationId xmlns:a16="http://schemas.microsoft.com/office/drawing/2014/main" id="{862D8064-1800-4F96-A4CF-C8AF9A5D565C}"/>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D8D37CB9-9EB1-4412-8CC0-9F595CE9D1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In order to participate in the HCV program, you and all members of your household must always follow the program rules.   Some of the most important family obligations for participating in the program include: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You must supply </a:t>
            </a:r>
            <a:r>
              <a:rPr lang="en-US" altLang="en-US" b="1">
                <a:latin typeface="Arial" panose="020B0604020202020204" pitchFamily="34" charset="0"/>
              </a:rPr>
              <a:t>all information</a:t>
            </a:r>
            <a:r>
              <a:rPr lang="en-US" altLang="en-US">
                <a:latin typeface="Arial" panose="020B0604020202020204" pitchFamily="34" charset="0"/>
              </a:rPr>
              <a:t> requested by HPD and respond to all HPD requests for information on a timely basis.  HPD will require that you submit detailed information on every household member including citizenship status, Social Security numbers, income, and other information.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All of the information you provide to HPD must be </a:t>
            </a:r>
            <a:r>
              <a:rPr lang="en-US" altLang="en-US" b="1">
                <a:latin typeface="Arial" panose="020B0604020202020204" pitchFamily="34" charset="0"/>
              </a:rPr>
              <a:t>true and complete</a:t>
            </a:r>
          </a:p>
          <a:p>
            <a:pPr eaLnBrk="1" hangingPunct="1"/>
            <a:endParaRPr lang="en-US" altLang="en-US" b="1">
              <a:latin typeface="Arial" panose="020B0604020202020204" pitchFamily="34" charset="0"/>
            </a:endParaRPr>
          </a:p>
          <a:p>
            <a:pPr eaLnBrk="1" hangingPunct="1"/>
            <a:r>
              <a:rPr lang="en-US" altLang="en-US">
                <a:latin typeface="Arial" panose="020B0604020202020204" pitchFamily="34" charset="0"/>
              </a:rPr>
              <a:t>--You must sign consent forms that allow HPD to verify the information which you have provided to HPD by contacting “third parties” such as your employer, the Social Security Administration, and others</a:t>
            </a:r>
          </a:p>
          <a:p>
            <a:pPr eaLnBrk="1" hangingPunct="1"/>
            <a:endParaRPr lang="en-US" altLang="en-US" b="1">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sz="900">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BD0D37FD-29BA-489C-A4AC-0A2FF817E506}" type="slidenum">
              <a:rPr lang="en-US" smtClean="0">
                <a:latin typeface="Arial" charset="0"/>
              </a:rPr>
              <a:pPr eaLnBrk="1" hangingPunct="1"/>
              <a:t>38</a:t>
            </a:fld>
            <a:endParaRPr lang="en-US">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You must comply with all of the terms and conditions of the lease between you and the landlord, including paying your rent on a timely basis.</a:t>
            </a:r>
          </a:p>
          <a:p>
            <a:pPr eaLnBrk="1" hangingPunct="1"/>
            <a:endParaRPr lang="en-US" dirty="0"/>
          </a:p>
          <a:p>
            <a:pPr eaLnBrk="1" hangingPunct="1"/>
            <a:r>
              <a:rPr lang="en-US" dirty="0"/>
              <a:t>You must allow HPD to inspect the apartment with reasonable notice.</a:t>
            </a:r>
          </a:p>
          <a:p>
            <a:pPr eaLnBrk="1" hangingPunct="1"/>
            <a:endParaRPr lang="en-US" dirty="0"/>
          </a:p>
          <a:p>
            <a:pPr eaLnBrk="1" hangingPunct="1"/>
            <a:r>
              <a:rPr lang="en-US" dirty="0"/>
              <a:t>If your family causes damage to the apartment, you are responsible for correcting any damage that you’ve caused (in accordance with the terms of your lease).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083C63C2-4A35-4BB2-9CC9-A35119E5EB62}" type="slidenum">
              <a:rPr lang="en-US" smtClean="0">
                <a:latin typeface="Arial" charset="0"/>
              </a:rPr>
              <a:pPr eaLnBrk="1" hangingPunct="1"/>
              <a:t>39</a:t>
            </a:fld>
            <a:endParaRPr lang="en-US">
              <a:latin typeface="Arial"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 apartment subsidized by HPD must be your only residence.</a:t>
            </a:r>
          </a:p>
          <a:p>
            <a:pPr eaLnBrk="1" hangingPunct="1"/>
            <a:endParaRPr lang="en-US" dirty="0"/>
          </a:p>
          <a:p>
            <a:pPr eaLnBrk="1" hangingPunct="1"/>
            <a:r>
              <a:rPr lang="en-US" dirty="0"/>
              <a:t>You must not sublet or lease the apartment.</a:t>
            </a:r>
          </a:p>
          <a:p>
            <a:pPr eaLnBrk="1" hangingPunct="1"/>
            <a:endParaRPr lang="en-US" dirty="0"/>
          </a:p>
          <a:p>
            <a:pPr eaLnBrk="1" hangingPunct="1"/>
            <a:r>
              <a:rPr lang="en-US" dirty="0"/>
              <a:t>You cannot own the apartment in whole or in part.</a:t>
            </a:r>
          </a:p>
          <a:p>
            <a:pPr eaLnBrk="1" hangingPunct="1"/>
            <a:endParaRPr lang="en-US" dirty="0"/>
          </a:p>
          <a:p>
            <a:pPr eaLnBrk="1" hangingPunct="1"/>
            <a:r>
              <a:rPr lang="en-US" dirty="0"/>
              <a:t>The owner of the apartment that you lease cannot be the parent, child, grandparent, grandchild, sister, or brother of any member of the family that receives an HCV voucher.  HPD may waive this restriction as a reasonable accommodation for a family member who is a person with a disability. </a:t>
            </a:r>
          </a:p>
          <a:p>
            <a:pPr eaLnBrk="1" hangingPunct="1"/>
            <a:endParaRPr lang="en-US" dirty="0"/>
          </a:p>
          <a:p>
            <a:pPr eaLnBrk="1" hangingPunct="1"/>
            <a:endParaRPr lang="en-US" dirty="0"/>
          </a:p>
          <a:p>
            <a:pPr eaLnBrk="1" hangingPunct="1"/>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3F429D97-33BA-4F0A-9A02-78A3D8E6B7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8FA8243-1328-473E-A744-E3EA216F5652}" type="slidenum">
              <a:rPr lang="en-US" altLang="en-US">
                <a:latin typeface="Arial" panose="020B0604020202020204" pitchFamily="34" charset="0"/>
              </a:rPr>
              <a:pPr/>
              <a:t>40</a:t>
            </a:fld>
            <a:endParaRPr lang="en-US" altLang="en-US">
              <a:latin typeface="Arial" panose="020B0604020202020204" pitchFamily="34" charset="0"/>
            </a:endParaRPr>
          </a:p>
        </p:txBody>
      </p:sp>
      <p:sp>
        <p:nvSpPr>
          <p:cNvPr id="81923" name="Rectangle 2">
            <a:extLst>
              <a:ext uri="{FF2B5EF4-FFF2-40B4-BE49-F238E27FC236}">
                <a16:creationId xmlns:a16="http://schemas.microsoft.com/office/drawing/2014/main" id="{F484A208-B038-4A0C-8FD2-102E38C66CCC}"/>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344CD54D-DBFD-4BC0-B557-E3219CC8B5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You must notify both HPD and the landlord </a:t>
            </a:r>
            <a:r>
              <a:rPr lang="en-US" altLang="en-US" b="1" dirty="0">
                <a:latin typeface="Arial" panose="020B0604020202020204" pitchFamily="34" charset="0"/>
              </a:rPr>
              <a:t>before you move out.</a:t>
            </a:r>
          </a:p>
          <a:p>
            <a:pPr eaLnBrk="1" hangingPunct="1"/>
            <a:endParaRPr lang="en-US" altLang="en-US" b="1" dirty="0">
              <a:latin typeface="Arial" panose="020B0604020202020204" pitchFamily="34" charset="0"/>
            </a:endParaRPr>
          </a:p>
          <a:p>
            <a:pPr eaLnBrk="1" hangingPunct="1"/>
            <a:r>
              <a:rPr lang="en-US" altLang="en-US" dirty="0">
                <a:latin typeface="Arial" panose="020B0604020202020204" pitchFamily="34" charset="0"/>
              </a:rPr>
              <a:t>You must notify HPD if you have been given an eviction notice by your landlord.</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You must notify HPD immediately if your family will be absent from the apartment for 30 days or more.</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0BBBEBA1-7691-4533-B70A-0C119A57AA59}" type="slidenum">
              <a:rPr lang="en-US" smtClean="0">
                <a:latin typeface="Arial" charset="0"/>
              </a:rPr>
              <a:pPr eaLnBrk="1" hangingPunct="1"/>
              <a:t>41</a:t>
            </a:fld>
            <a:endParaRPr lang="en-US">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The members of the family must not commit fraud, bribery, or any other corrupt or criminal act in connection with the program.    </a:t>
            </a:r>
          </a:p>
          <a:p>
            <a:pPr eaLnBrk="1" hangingPunct="1"/>
            <a:r>
              <a:rPr lang="en-US"/>
              <a:t>The members of the family may not engage in drug-related criminal activity or violent criminal activity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4EECA40E-9267-4EF1-917E-269D59348B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1DD8B61-3856-4A23-A365-66BE99364177}" type="slidenum">
              <a:rPr lang="en-US" altLang="en-US">
                <a:latin typeface="Arial" panose="020B0604020202020204" pitchFamily="34" charset="0"/>
              </a:rPr>
              <a:pPr/>
              <a:t>42</a:t>
            </a:fld>
            <a:endParaRPr lang="en-US" altLang="en-US">
              <a:latin typeface="Arial" panose="020B0604020202020204" pitchFamily="34" charset="0"/>
            </a:endParaRPr>
          </a:p>
        </p:txBody>
      </p:sp>
      <p:sp>
        <p:nvSpPr>
          <p:cNvPr id="86019" name="Rectangle 2">
            <a:extLst>
              <a:ext uri="{FF2B5EF4-FFF2-40B4-BE49-F238E27FC236}">
                <a16:creationId xmlns:a16="http://schemas.microsoft.com/office/drawing/2014/main" id="{4CACC997-6DA5-4F1E-BC3D-56CC71F34EA9}"/>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F16905D8-6BE0-4074-9891-FC2C409D2C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0B14EDB0-9696-46A3-93F3-9976AB7033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FAB4B66-A1FB-43BC-BC21-1B96AA556E28}" type="slidenum">
              <a:rPr lang="en-US" altLang="en-US">
                <a:latin typeface="Arial" panose="020B0604020202020204" pitchFamily="34" charset="0"/>
              </a:rPr>
              <a:pPr/>
              <a:t>43</a:t>
            </a:fld>
            <a:endParaRPr lang="en-US" altLang="en-US">
              <a:latin typeface="Arial" panose="020B0604020202020204" pitchFamily="34" charset="0"/>
            </a:endParaRPr>
          </a:p>
        </p:txBody>
      </p:sp>
      <p:sp>
        <p:nvSpPr>
          <p:cNvPr id="88067" name="Rectangle 2">
            <a:extLst>
              <a:ext uri="{FF2B5EF4-FFF2-40B4-BE49-F238E27FC236}">
                <a16:creationId xmlns:a16="http://schemas.microsoft.com/office/drawing/2014/main" id="{92113542-F99B-4C15-AB13-B8C5541AF8D4}"/>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C68FEE2F-16B2-4D0A-89B5-ABC66EA8FF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D6ABE588-8969-4D58-AFBF-4295DB594C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92813B0-A135-4838-B2E9-21F920C306CD}" type="slidenum">
              <a:rPr lang="en-US" altLang="en-US">
                <a:latin typeface="Arial" panose="020B0604020202020204" pitchFamily="34" charset="0"/>
              </a:rPr>
              <a:pPr/>
              <a:t>44</a:t>
            </a:fld>
            <a:endParaRPr lang="en-US" altLang="en-US">
              <a:latin typeface="Arial" panose="020B0604020202020204" pitchFamily="34" charset="0"/>
            </a:endParaRPr>
          </a:p>
        </p:txBody>
      </p:sp>
      <p:sp>
        <p:nvSpPr>
          <p:cNvPr id="90115" name="Rectangle 2">
            <a:extLst>
              <a:ext uri="{FF2B5EF4-FFF2-40B4-BE49-F238E27FC236}">
                <a16:creationId xmlns:a16="http://schemas.microsoft.com/office/drawing/2014/main" id="{4B7E9CAE-581C-4909-8EFA-3195C873F0DA}"/>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2C7E4038-4811-401B-9546-C2B999C92C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a:latin typeface="Arial" panose="020B0604020202020204" pitchFamily="34" charset="0"/>
            </a:endParaRPr>
          </a:p>
          <a:p>
            <a:pPr eaLnBrk="1" hangingPunct="1"/>
            <a:r>
              <a:rPr lang="en-US" altLang="en-US">
                <a:latin typeface="Arial" panose="020B0604020202020204" pitchFamily="34" charset="0"/>
              </a:rPr>
              <a:t>You must notify HPD immediately if there is a change in your </a:t>
            </a:r>
            <a:r>
              <a:rPr lang="en-US" altLang="en-US" b="1">
                <a:latin typeface="Arial" panose="020B0604020202020204" pitchFamily="34" charset="0"/>
              </a:rPr>
              <a:t>household composition (who lives in your household)</a:t>
            </a:r>
            <a:r>
              <a:rPr lang="en-US" altLang="en-US">
                <a:latin typeface="Arial" panose="020B0604020202020204" pitchFamily="34" charset="0"/>
              </a:rPr>
              <a:t>. </a:t>
            </a:r>
          </a:p>
          <a:p>
            <a:pPr eaLnBrk="1" hangingPunct="1"/>
            <a:r>
              <a:rPr lang="en-US" altLang="en-US">
                <a:latin typeface="Arial" panose="020B0604020202020204" pitchFamily="34" charset="0"/>
              </a:rPr>
              <a:t> </a:t>
            </a:r>
          </a:p>
          <a:p>
            <a:pPr eaLnBrk="1" hangingPunct="1"/>
            <a:r>
              <a:rPr lang="en-US" altLang="en-US">
                <a:latin typeface="Arial" panose="020B0604020202020204" pitchFamily="34" charset="0"/>
              </a:rPr>
              <a:t>Except for marriage, legally-recognized domestic partnership, or the birth or adoption of a child, you </a:t>
            </a:r>
            <a:r>
              <a:rPr lang="en-US" altLang="en-US" u="sng">
                <a:latin typeface="Arial" panose="020B0604020202020204" pitchFamily="34" charset="0"/>
              </a:rPr>
              <a:t>must not</a:t>
            </a:r>
            <a:r>
              <a:rPr lang="en-US" altLang="en-US">
                <a:latin typeface="Arial" panose="020B0604020202020204" pitchFamily="34" charset="0"/>
              </a:rPr>
              <a:t> allow any person to join your household unless you have notified HPD and obtained HPD’s approval.  </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sz="900">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AE03ED15-B472-4592-A6F5-619230600C48}"/>
              </a:ext>
            </a:extLst>
          </p:cNvPr>
          <p:cNvSpPr>
            <a:spLocks noGrp="1" noRot="1" noChangeAspect="1" noChangeArrowheads="1" noTextEdit="1"/>
          </p:cNvSpPr>
          <p:nvPr>
            <p:ph type="sldImg"/>
          </p:nvPr>
        </p:nvSpPr>
        <p:spPr>
          <a:ln/>
        </p:spPr>
      </p:sp>
      <p:sp>
        <p:nvSpPr>
          <p:cNvPr id="92163" name="Notes Placeholder 2">
            <a:extLst>
              <a:ext uri="{FF2B5EF4-FFF2-40B4-BE49-F238E27FC236}">
                <a16:creationId xmlns:a16="http://schemas.microsoft.com/office/drawing/2014/main" id="{CCB2580E-57DC-471A-A46A-4FA43B4D18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2164" name="Slide Number Placeholder 3">
            <a:extLst>
              <a:ext uri="{FF2B5EF4-FFF2-40B4-BE49-F238E27FC236}">
                <a16:creationId xmlns:a16="http://schemas.microsoft.com/office/drawing/2014/main" id="{A537CFBD-C96A-4EA9-8E77-FDF361D42F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1E608BF5-E762-4931-9F11-3C18810E275F}" type="slidenum">
              <a:rPr lang="en-US" altLang="en-US">
                <a:latin typeface="Arial" panose="020B0604020202020204" pitchFamily="34" charset="0"/>
              </a:rPr>
              <a:pPr/>
              <a:t>45</a:t>
            </a:fld>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3F4F10BD-0B1E-4655-B47A-FBD8627F19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8EA87480-4655-4FB0-992E-F18C0B835BE1}" type="slidenum">
              <a:rPr lang="en-US" altLang="en-US">
                <a:latin typeface="Arial" panose="020B0604020202020204" pitchFamily="34" charset="0"/>
              </a:rPr>
              <a:pPr/>
              <a:t>4</a:t>
            </a:fld>
            <a:endParaRPr lang="en-US" altLang="en-US">
              <a:latin typeface="Arial" panose="020B0604020202020204" pitchFamily="34" charset="0"/>
            </a:endParaRPr>
          </a:p>
        </p:txBody>
      </p:sp>
      <p:sp>
        <p:nvSpPr>
          <p:cNvPr id="10243" name="Rectangle 2">
            <a:extLst>
              <a:ext uri="{FF2B5EF4-FFF2-40B4-BE49-F238E27FC236}">
                <a16:creationId xmlns:a16="http://schemas.microsoft.com/office/drawing/2014/main" id="{F8F89A64-5AF6-4E88-9F9A-578C450043AA}"/>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B8347EA7-6DF1-4EBA-9200-459E09CF72D9}"/>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ighlight>
                  <a:srgbClr val="FFFF00"/>
                </a:highlight>
              </a:rPr>
              <a:t>This briefing will be conducted via this PowerPoint presentation.</a:t>
            </a:r>
            <a:r>
              <a:rPr lang="en-US" i="1" dirty="0">
                <a:highlight>
                  <a:srgbClr val="FFFF00"/>
                </a:highlight>
              </a:rPr>
              <a:t> W</a:t>
            </a:r>
            <a:r>
              <a:rPr lang="en-US" dirty="0">
                <a:highlight>
                  <a:srgbClr val="FFFF00"/>
                </a:highlight>
              </a:rPr>
              <a:t>e want to make sure that you understand your responsibilities in program so that you can be a successful participant. You will also be provided with a CoC SPC </a:t>
            </a:r>
            <a:r>
              <a:rPr lang="en-US" sz="1200" kern="1200" dirty="0">
                <a:solidFill>
                  <a:schemeClr val="tx1"/>
                </a:solidFill>
                <a:effectLst/>
                <a:highlight>
                  <a:srgbClr val="FFFF00"/>
                </a:highlight>
                <a:latin typeface="Arial" charset="0"/>
                <a:ea typeface="+mn-ea"/>
                <a:cs typeface="+mn-cs"/>
              </a:rPr>
              <a:t>written briefing </a:t>
            </a:r>
            <a:r>
              <a:rPr lang="en-US" dirty="0">
                <a:highlight>
                  <a:srgbClr val="FFFF00"/>
                </a:highlight>
              </a:rPr>
              <a:t>packet at the end of this session.</a:t>
            </a:r>
            <a:endParaRPr lang="en-US" i="1" dirty="0">
              <a:highlight>
                <a:srgbClr val="FFFF00"/>
              </a:highlight>
            </a:endParaRPr>
          </a:p>
          <a:p>
            <a:pPr eaLnBrk="1" hangingPunct="1">
              <a:defRPr/>
            </a:pPr>
            <a:endParaRPr lang="en-US" altLang="en-US" dirty="0">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4115A679-A896-42A6-A2A0-D46F09A462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443E14B-F496-4E62-9045-5973AE29A7C6}" type="slidenum">
              <a:rPr lang="en-US" altLang="en-US">
                <a:latin typeface="Arial" panose="020B0604020202020204" pitchFamily="34" charset="0"/>
              </a:rPr>
              <a:pPr/>
              <a:t>46</a:t>
            </a:fld>
            <a:endParaRPr lang="en-US" altLang="en-US">
              <a:latin typeface="Arial" panose="020B0604020202020204" pitchFamily="34" charset="0"/>
            </a:endParaRPr>
          </a:p>
        </p:txBody>
      </p:sp>
      <p:sp>
        <p:nvSpPr>
          <p:cNvPr id="94211" name="Rectangle 2">
            <a:extLst>
              <a:ext uri="{FF2B5EF4-FFF2-40B4-BE49-F238E27FC236}">
                <a16:creationId xmlns:a16="http://schemas.microsoft.com/office/drawing/2014/main" id="{CA000521-0DFB-4762-93E1-86F20ABAE808}"/>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4222196F-E944-43A8-80A2-EC3281FC70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Your Family obligations are described in the Briefing Packet.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Your obligations to your landlord are described in detail on your </a:t>
            </a:r>
            <a:r>
              <a:rPr lang="en-US" altLang="en-US" b="1" dirty="0">
                <a:latin typeface="Arial" panose="020B0604020202020204" pitchFamily="34" charset="0"/>
              </a:rPr>
              <a:t>lease</a:t>
            </a:r>
            <a:r>
              <a:rPr lang="en-US" altLang="en-US" dirty="0">
                <a:latin typeface="Arial" panose="020B0604020202020204" pitchFamily="34" charset="0"/>
              </a:rPr>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77580A5E-8BFD-4D6F-A780-2CD8E874CC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919A433D-B4E2-4BF8-A45F-155AEFC6EA08}" type="slidenum">
              <a:rPr lang="en-US" altLang="en-US">
                <a:latin typeface="Arial" panose="020B0604020202020204" pitchFamily="34" charset="0"/>
              </a:rPr>
              <a:pPr/>
              <a:t>47</a:t>
            </a:fld>
            <a:endParaRPr lang="en-US" altLang="en-US">
              <a:latin typeface="Arial" panose="020B0604020202020204" pitchFamily="34" charset="0"/>
            </a:endParaRPr>
          </a:p>
        </p:txBody>
      </p:sp>
      <p:sp>
        <p:nvSpPr>
          <p:cNvPr id="96259" name="Rectangle 2">
            <a:extLst>
              <a:ext uri="{FF2B5EF4-FFF2-40B4-BE49-F238E27FC236}">
                <a16:creationId xmlns:a16="http://schemas.microsoft.com/office/drawing/2014/main" id="{9A1DEDF1-9E3D-4180-B311-AC418850D341}"/>
              </a:ext>
            </a:extLst>
          </p:cNvPr>
          <p:cNvSpPr>
            <a:spLocks noGrp="1" noRot="1" noChangeAspect="1" noChangeArrowheads="1" noTextEdit="1"/>
          </p:cNvSpPr>
          <p:nvPr>
            <p:ph type="sldImg"/>
          </p:nvPr>
        </p:nvSpPr>
        <p:spPr>
          <a:xfrm>
            <a:off x="1219200" y="685800"/>
            <a:ext cx="4572000" cy="3429000"/>
          </a:xfrm>
          <a:ln/>
        </p:spPr>
      </p:sp>
      <p:sp>
        <p:nvSpPr>
          <p:cNvPr id="96260" name="Rectangle 3">
            <a:extLst>
              <a:ext uri="{FF2B5EF4-FFF2-40B4-BE49-F238E27FC236}">
                <a16:creationId xmlns:a16="http://schemas.microsoft.com/office/drawing/2014/main" id="{D4A05C9D-A8B4-4771-A780-B5C7B85506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 landlord or owner’s responsibilities are defined in the Continuum of Care </a:t>
            </a:r>
            <a:r>
              <a:rPr lang="en-US" altLang="en-US" dirty="0">
                <a:solidFill>
                  <a:schemeClr val="accent2"/>
                </a:solidFill>
                <a:latin typeface="Arial" panose="020B0604020202020204" pitchFamily="34" charset="0"/>
              </a:rPr>
              <a:t>contract, the lease, and HUD Federal</a:t>
            </a:r>
            <a:r>
              <a:rPr lang="en-US" altLang="en-US" dirty="0">
                <a:latin typeface="Arial" panose="020B0604020202020204" pitchFamily="34" charset="0"/>
              </a:rPr>
              <a:t> regulations.  </a:t>
            </a:r>
          </a:p>
          <a:p>
            <a:pPr eaLnBrk="1" hangingPunct="1"/>
            <a:r>
              <a:rPr lang="en-US" altLang="en-US" dirty="0">
                <a:latin typeface="Arial" panose="020B0604020202020204" pitchFamily="34" charset="0"/>
              </a:rPr>
              <a:t>These include: Screening, selecting, and entering into leases with tenants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Landlords must comply with fair housing and equal opportunity requirements</a:t>
            </a:r>
          </a:p>
          <a:p>
            <a:pPr eaLnBrk="1" hangingPunct="1"/>
            <a:r>
              <a:rPr lang="en-US" altLang="en-US" dirty="0">
                <a:latin typeface="Arial" panose="020B0604020202020204" pitchFamily="34" charset="0"/>
              </a:rPr>
              <a:t>Landlords must comply also with the provisions of the Continuum of Care </a:t>
            </a:r>
            <a:r>
              <a:rPr lang="en-US" altLang="en-US" dirty="0">
                <a:solidFill>
                  <a:schemeClr val="accent2"/>
                </a:solidFill>
                <a:latin typeface="Arial" panose="020B0604020202020204" pitchFamily="34" charset="0"/>
              </a:rPr>
              <a:t>contract &amp; lease</a:t>
            </a:r>
            <a:endParaRPr lang="en-US" altLang="en-US" dirty="0">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52F01826-7F2D-4C27-AD0E-C248895EB1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085B8797-4499-40F1-A825-D339555B84E4}" type="slidenum">
              <a:rPr lang="en-US" altLang="en-US">
                <a:latin typeface="Arial" panose="020B0604020202020204" pitchFamily="34" charset="0"/>
              </a:rPr>
              <a:pPr/>
              <a:t>48</a:t>
            </a:fld>
            <a:endParaRPr lang="en-US" altLang="en-US">
              <a:latin typeface="Arial" panose="020B0604020202020204" pitchFamily="34" charset="0"/>
            </a:endParaRPr>
          </a:p>
        </p:txBody>
      </p:sp>
      <p:sp>
        <p:nvSpPr>
          <p:cNvPr id="98307" name="Rectangle 2">
            <a:extLst>
              <a:ext uri="{FF2B5EF4-FFF2-40B4-BE49-F238E27FC236}">
                <a16:creationId xmlns:a16="http://schemas.microsoft.com/office/drawing/2014/main" id="{F5895B63-84CC-4D67-9FBD-3384DC6C80E2}"/>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80DBD5AB-7582-4353-A34C-2FD395C992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The landlord must carry out normal owner functions during the lease term, such as enforcing the lease, collecting the family share of rent from the family, and charging tenants for any damage to the apartment</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The landlord must maintain the apartment in good condition according to </a:t>
            </a:r>
            <a:r>
              <a:rPr lang="en-US" altLang="en-US">
                <a:solidFill>
                  <a:schemeClr val="accent2"/>
                </a:solidFill>
                <a:latin typeface="Arial" panose="020B0604020202020204" pitchFamily="34" charset="0"/>
              </a:rPr>
              <a:t>Housing Quality Standards (HQS) standards.</a:t>
            </a:r>
            <a:r>
              <a:rPr lang="en-US" altLang="en-US">
                <a:latin typeface="Arial" panose="020B0604020202020204" pitchFamily="34" charset="0"/>
              </a:rPr>
              <a:t>  You must allow the landlord access to your apartment to do so.</a:t>
            </a:r>
          </a:p>
          <a:p>
            <a:pPr eaLnBrk="1" hangingPunct="1"/>
            <a:endParaRPr lang="en-US" alt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29D40AB8-8776-411E-A391-0E696676E6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983A7DE-D3B8-470F-A347-C58F357AF115}" type="slidenum">
              <a:rPr lang="en-US" altLang="en-US">
                <a:latin typeface="Arial" panose="020B0604020202020204" pitchFamily="34" charset="0"/>
              </a:rPr>
              <a:pPr/>
              <a:t>49</a:t>
            </a:fld>
            <a:endParaRPr lang="en-US" altLang="en-US">
              <a:latin typeface="Arial" panose="020B0604020202020204" pitchFamily="34" charset="0"/>
            </a:endParaRPr>
          </a:p>
        </p:txBody>
      </p:sp>
      <p:sp>
        <p:nvSpPr>
          <p:cNvPr id="100355" name="Rectangle 2">
            <a:extLst>
              <a:ext uri="{FF2B5EF4-FFF2-40B4-BE49-F238E27FC236}">
                <a16:creationId xmlns:a16="http://schemas.microsoft.com/office/drawing/2014/main" id="{AE2AE6B4-D729-476F-BB86-56628CA9AF83}"/>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2891722B-23C7-4DDE-9106-D0CD8C624C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The landlord  must NOT charge any amounts to the tenant other than those listed in the Rent Breakdown letter prepared by HPD</a:t>
            </a:r>
          </a:p>
          <a:p>
            <a:pPr eaLnBrk="1" hangingPunct="1"/>
            <a:r>
              <a:rPr lang="en-US" altLang="en-US">
                <a:solidFill>
                  <a:schemeClr val="accent2"/>
                </a:solidFill>
                <a:latin typeface="Arial" panose="020B0604020202020204" pitchFamily="34" charset="0"/>
              </a:rPr>
              <a:t>DO NOT PAY ANYTHING DIFFERENT THAN WHAT IT SAYS ON YOUR RENT BREAKDOWN LETTER</a:t>
            </a:r>
          </a:p>
          <a:p>
            <a:pPr eaLnBrk="1" hangingPunct="1"/>
            <a:endParaRPr lang="en-US" altLang="en-US">
              <a:solidFill>
                <a:schemeClr val="accent2"/>
              </a:solidFill>
              <a:latin typeface="Arial" panose="020B0604020202020204" pitchFamily="34" charset="0"/>
            </a:endParaRPr>
          </a:p>
          <a:p>
            <a:pPr eaLnBrk="1" hangingPunct="1"/>
            <a:r>
              <a:rPr lang="en-US" altLang="en-US">
                <a:latin typeface="Arial" panose="020B0604020202020204" pitchFamily="34" charset="0"/>
              </a:rPr>
              <a:t>The landlord must NOT be a relative of the CoC SPC rental assistance recipient.</a:t>
            </a:r>
          </a:p>
          <a:p>
            <a:pPr eaLnBrk="1" hangingPunct="1"/>
            <a:endParaRPr lang="en-US"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602DBB4E-AB7A-4A88-95E2-97305A428A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ADB9F7E-19B9-4B92-8ABA-48A485E87CF9}" type="slidenum">
              <a:rPr lang="en-US" altLang="en-US">
                <a:latin typeface="Arial" panose="020B0604020202020204" pitchFamily="34" charset="0"/>
              </a:rPr>
              <a:pPr/>
              <a:t>50</a:t>
            </a:fld>
            <a:endParaRPr lang="en-US" altLang="en-US">
              <a:latin typeface="Arial" panose="020B0604020202020204" pitchFamily="34" charset="0"/>
            </a:endParaRPr>
          </a:p>
        </p:txBody>
      </p:sp>
      <p:sp>
        <p:nvSpPr>
          <p:cNvPr id="102403" name="Rectangle 2">
            <a:extLst>
              <a:ext uri="{FF2B5EF4-FFF2-40B4-BE49-F238E27FC236}">
                <a16:creationId xmlns:a16="http://schemas.microsoft.com/office/drawing/2014/main" id="{D73607A6-57F3-40EB-A34D-77D47616D7A9}"/>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5F281572-3F0C-4966-A0FB-6B36AEB121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3B52331E-7E22-43EC-9D7A-E3142FEE09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71805C4F-A85D-46D5-8664-BF9E95F48CB6}" type="slidenum">
              <a:rPr lang="en-US" altLang="en-US">
                <a:latin typeface="Arial" panose="020B0604020202020204" pitchFamily="34" charset="0"/>
              </a:rPr>
              <a:pPr/>
              <a:t>51</a:t>
            </a:fld>
            <a:endParaRPr lang="en-US" altLang="en-US">
              <a:latin typeface="Arial" panose="020B0604020202020204" pitchFamily="34" charset="0"/>
            </a:endParaRPr>
          </a:p>
        </p:txBody>
      </p:sp>
      <p:sp>
        <p:nvSpPr>
          <p:cNvPr id="104451" name="Rectangle 2">
            <a:extLst>
              <a:ext uri="{FF2B5EF4-FFF2-40B4-BE49-F238E27FC236}">
                <a16:creationId xmlns:a16="http://schemas.microsoft.com/office/drawing/2014/main" id="{DC27E851-86F2-41CF-B4BE-6D0F3AE9ABB1}"/>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B7CA0D2E-0252-4174-88F8-161F901AA9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You should contact your landlord directly to resolve any problems with your apartment</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If you are unable to resolve the problem by contacting the landlord, you may contact HPD.  HPD will schedule an inspection of the apartment.</a:t>
            </a:r>
            <a:br>
              <a:rPr lang="en-US" altLang="en-US">
                <a:latin typeface="Arial" panose="020B0604020202020204" pitchFamily="34" charset="0"/>
              </a:rPr>
            </a:br>
            <a:r>
              <a:rPr lang="en-US" altLang="en-US">
                <a:solidFill>
                  <a:schemeClr val="accent2"/>
                </a:solidFill>
                <a:latin typeface="Arial" panose="020B0604020202020204" pitchFamily="34" charset="0"/>
              </a:rPr>
              <a:t>TN’s should also call 311 for issues that we cannot handle such as: noise, garbage, leaks, etc.  </a:t>
            </a:r>
          </a:p>
          <a:p>
            <a:pPr eaLnBrk="1" hangingPunct="1"/>
            <a:endParaRPr lang="en-US" altLang="en-US">
              <a:solidFill>
                <a:schemeClr val="accent2"/>
              </a:solidFill>
              <a:latin typeface="Arial" panose="020B0604020202020204" pitchFamily="34" charset="0"/>
            </a:endParaRPr>
          </a:p>
          <a:p>
            <a:pPr eaLnBrk="1" hangingPunct="1"/>
            <a:r>
              <a:rPr lang="en-US" altLang="en-US">
                <a:latin typeface="Arial" panose="020B0604020202020204" pitchFamily="34" charset="0"/>
              </a:rPr>
              <a:t>You can choose  to move out when your lease term is over, subject to meeting all of HPD’s requirements</a:t>
            </a:r>
          </a:p>
          <a:p>
            <a:pPr eaLnBrk="1" hangingPunct="1"/>
            <a:endParaRPr lang="en-US" altLang="en-US">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61B56F59-B9BF-4FE1-80E1-E35B4B3EA7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03D4AD9-CD96-4CB1-B26F-EBCC2546D9D0}" type="slidenum">
              <a:rPr lang="en-US" altLang="en-US">
                <a:latin typeface="Arial" panose="020B0604020202020204" pitchFamily="34" charset="0"/>
              </a:rPr>
              <a:pPr/>
              <a:t>52</a:t>
            </a:fld>
            <a:endParaRPr lang="en-US" altLang="en-US">
              <a:latin typeface="Arial" panose="020B0604020202020204" pitchFamily="34" charset="0"/>
            </a:endParaRPr>
          </a:p>
        </p:txBody>
      </p:sp>
      <p:sp>
        <p:nvSpPr>
          <p:cNvPr id="106499" name="Rectangle 2">
            <a:extLst>
              <a:ext uri="{FF2B5EF4-FFF2-40B4-BE49-F238E27FC236}">
                <a16:creationId xmlns:a16="http://schemas.microsoft.com/office/drawing/2014/main" id="{3BE10226-50C0-4768-9801-54058A1CC16C}"/>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84F7C6EF-C414-4070-A465-B4E057D039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Once you are an CoC SPC participant, HPD must recertify your </a:t>
            </a:r>
          </a:p>
          <a:p>
            <a:pPr eaLnBrk="1" hangingPunct="1"/>
            <a:r>
              <a:rPr lang="en-US" altLang="en-US">
                <a:latin typeface="Arial" panose="020B0604020202020204" pitchFamily="34" charset="0"/>
              </a:rPr>
              <a:t>eligibility each year: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Once each year, HPD will send you a Recertification Packet in the mail.  You must respond within 30 days to the recertification mailing</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You must allow HPD to inspect your apartment at least once per year</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8369EC02-2C19-4FFF-B75B-D657802B19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40C3959-9B94-48BD-A642-0D2B51B4CA6D}" type="slidenum">
              <a:rPr lang="en-US" altLang="en-US">
                <a:latin typeface="Arial" panose="020B0604020202020204" pitchFamily="34" charset="0"/>
              </a:rPr>
              <a:pPr/>
              <a:t>53</a:t>
            </a:fld>
            <a:endParaRPr lang="en-US" altLang="en-US">
              <a:latin typeface="Arial" panose="020B0604020202020204" pitchFamily="34" charset="0"/>
            </a:endParaRPr>
          </a:p>
        </p:txBody>
      </p:sp>
      <p:sp>
        <p:nvSpPr>
          <p:cNvPr id="108547" name="Rectangle 2">
            <a:extLst>
              <a:ext uri="{FF2B5EF4-FFF2-40B4-BE49-F238E27FC236}">
                <a16:creationId xmlns:a16="http://schemas.microsoft.com/office/drawing/2014/main" id="{501D4FDF-2A1E-4A43-94BA-D860D291FE74}"/>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875E4882-08BF-4329-83C7-5E1762C36F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In addition to the recertification mailing, you must also respond promptly to all HPD requests for information.</a:t>
            </a:r>
          </a:p>
          <a:p>
            <a:pPr eaLnBrk="1" hangingPunct="1"/>
            <a:r>
              <a:rPr lang="en-US" altLang="en-US" b="1" dirty="0">
                <a:latin typeface="Arial" panose="020B0604020202020204" pitchFamily="34" charset="0"/>
              </a:rPr>
              <a:t>You must notify</a:t>
            </a:r>
            <a:r>
              <a:rPr lang="en-US" altLang="en-US" dirty="0">
                <a:latin typeface="Arial" panose="020B0604020202020204" pitchFamily="34" charset="0"/>
              </a:rPr>
              <a:t> HPD immediately of any change in who is living in your household.</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2B89BE71-1FAD-4BAD-8032-706561C90E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D2F1EDE3-FE8D-4E02-925A-79DBA978F100}" type="slidenum">
              <a:rPr lang="en-US" altLang="en-US">
                <a:latin typeface="Arial" panose="020B0604020202020204" pitchFamily="34" charset="0"/>
              </a:rPr>
              <a:pPr/>
              <a:t>54</a:t>
            </a:fld>
            <a:endParaRPr lang="en-US" altLang="en-US">
              <a:latin typeface="Arial" panose="020B0604020202020204" pitchFamily="34" charset="0"/>
            </a:endParaRPr>
          </a:p>
        </p:txBody>
      </p:sp>
      <p:sp>
        <p:nvSpPr>
          <p:cNvPr id="110595" name="Rectangle 2">
            <a:extLst>
              <a:ext uri="{FF2B5EF4-FFF2-40B4-BE49-F238E27FC236}">
                <a16:creationId xmlns:a16="http://schemas.microsoft.com/office/drawing/2014/main" id="{A50E7B76-AF8D-4D35-AE5E-2DF371D9416A}"/>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AA6F1ADE-94BA-4D94-9290-AC1393F6CF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If you do not meet your family obligations, HPD may deny you assistance or terminate you from the program after giving you proper notice.</a:t>
            </a:r>
          </a:p>
          <a:p>
            <a:pPr eaLnBrk="1" hangingPunct="1"/>
            <a:r>
              <a:rPr lang="en-US" altLang="en-US" dirty="0">
                <a:latin typeface="Arial" panose="020B0604020202020204" pitchFamily="34" charset="0"/>
              </a:rPr>
              <a:t>If you fail to report all your family’s income or under-report income, HPD may terminate your assistance.</a:t>
            </a:r>
          </a:p>
          <a:p>
            <a:pPr eaLnBrk="1" hangingPunct="1"/>
            <a:r>
              <a:rPr lang="en-US" altLang="en-US" dirty="0">
                <a:latin typeface="Arial" panose="020B0604020202020204" pitchFamily="34" charset="0"/>
              </a:rPr>
              <a:t>If you have committed fraud or committed a crime, you may be referred to federal and local law enforcement for prosecution</a:t>
            </a:r>
          </a:p>
          <a:p>
            <a:pPr eaLnBrk="1" hangingPunct="1"/>
            <a:endParaRPr lang="en-US" altLang="en-US" dirty="0">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9DD037C7-AEC6-4AEB-84A8-3734CB7C29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43EA246-7157-466C-A567-FF49FC0042EB}" type="slidenum">
              <a:rPr lang="en-US" altLang="en-US">
                <a:latin typeface="Arial" panose="020B0604020202020204" pitchFamily="34" charset="0"/>
              </a:rPr>
              <a:pPr/>
              <a:t>59</a:t>
            </a:fld>
            <a:endParaRPr lang="en-US" altLang="en-US">
              <a:latin typeface="Arial" panose="020B0604020202020204" pitchFamily="34" charset="0"/>
            </a:endParaRPr>
          </a:p>
        </p:txBody>
      </p:sp>
      <p:sp>
        <p:nvSpPr>
          <p:cNvPr id="116739" name="Rectangle 2">
            <a:extLst>
              <a:ext uri="{FF2B5EF4-FFF2-40B4-BE49-F238E27FC236}">
                <a16:creationId xmlns:a16="http://schemas.microsoft.com/office/drawing/2014/main" id="{46874CB0-C65A-4F03-AA5D-90129E018372}"/>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4BCD8BC0-93AF-422B-8B7F-7BCB2F3554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sz="1200" u="sng" dirty="0"/>
              <a:t>What if </a:t>
            </a:r>
            <a:r>
              <a:rPr lang="en-US" sz="1200" b="1" u="sng" dirty="0"/>
              <a:t>You</a:t>
            </a:r>
            <a:r>
              <a:rPr lang="en-US" sz="1200" u="sng" dirty="0"/>
              <a:t> Don’t Agree with HPD’s Decisions About </a:t>
            </a:r>
            <a:r>
              <a:rPr lang="en-US" sz="1200" b="1" u="sng" dirty="0"/>
              <a:t>Your</a:t>
            </a:r>
            <a:r>
              <a:rPr lang="en-US" sz="1200" u="sng" dirty="0"/>
              <a:t> Eligibility or Assistance?</a:t>
            </a:r>
          </a:p>
          <a:p>
            <a:pPr eaLnBrk="1" hangingPunct="1">
              <a:lnSpc>
                <a:spcPct val="90000"/>
              </a:lnSpc>
              <a:defRPr/>
            </a:pPr>
            <a:r>
              <a:rPr lang="en-US" sz="1200" dirty="0"/>
              <a:t>You may </a:t>
            </a:r>
            <a:r>
              <a:rPr lang="en-US" sz="1200" b="1" dirty="0">
                <a:solidFill>
                  <a:schemeClr val="hlink"/>
                </a:solidFill>
              </a:rPr>
              <a:t>appeal</a:t>
            </a:r>
            <a:r>
              <a:rPr lang="en-US" sz="1200" dirty="0"/>
              <a:t> a decision by HPD affecting your eligibility or the amount of your assistance, including if your assistance is denied or your subsidy is terminated.</a:t>
            </a:r>
          </a:p>
          <a:p>
            <a:pPr eaLnBrk="1" hangingPunct="1">
              <a:lnSpc>
                <a:spcPct val="90000"/>
              </a:lnSpc>
              <a:defRPr/>
            </a:pPr>
            <a:r>
              <a:rPr lang="en-US" sz="1200" dirty="0"/>
              <a:t>The instructions for filing an appeal will be sent with your denial or termination notice.</a:t>
            </a:r>
          </a:p>
          <a:p>
            <a:pPr algn="l" eaLnBrk="1" hangingPunct="1"/>
            <a:endParaRPr lang="en-US" altLang="en-US" dirty="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606C1297-BDF4-471A-960C-B255F9D3B9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79C90457-31EF-4038-8094-6453F05A65C3}" type="slidenum">
              <a:rPr lang="en-US" altLang="en-US">
                <a:latin typeface="Arial" panose="020B0604020202020204" pitchFamily="34" charset="0"/>
              </a:rPr>
              <a:pPr/>
              <a:t>5</a:t>
            </a:fld>
            <a:endParaRPr lang="en-US" altLang="en-US">
              <a:latin typeface="Arial" panose="020B0604020202020204" pitchFamily="34" charset="0"/>
            </a:endParaRPr>
          </a:p>
        </p:txBody>
      </p:sp>
      <p:sp>
        <p:nvSpPr>
          <p:cNvPr id="12291" name="Rectangle 2">
            <a:extLst>
              <a:ext uri="{FF2B5EF4-FFF2-40B4-BE49-F238E27FC236}">
                <a16:creationId xmlns:a16="http://schemas.microsoft.com/office/drawing/2014/main" id="{EBD912A2-5AD8-487B-AFBC-5204CB652B35}"/>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DC80F4DC-2671-4B3C-A4E2-B62BACF882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a:t>CoC SPC provides </a:t>
            </a:r>
            <a:r>
              <a:rPr lang="en-US" b="1" dirty="0">
                <a:solidFill>
                  <a:schemeClr val="hlink"/>
                </a:solidFill>
              </a:rPr>
              <a:t>rental assistance</a:t>
            </a:r>
            <a:r>
              <a:rPr lang="en-US" dirty="0"/>
              <a:t> to eligible households to assist them in renting privately-owned apartments under CoC SPC contract from owners providing permanent, affordable housing with matching </a:t>
            </a:r>
            <a:r>
              <a:rPr lang="en-US" b="1" dirty="0">
                <a:solidFill>
                  <a:schemeClr val="hlink"/>
                </a:solidFill>
              </a:rPr>
              <a:t>supportive services. </a:t>
            </a:r>
            <a:r>
              <a:rPr lang="en-US" dirty="0"/>
              <a:t>There are </a:t>
            </a:r>
            <a:r>
              <a:rPr lang="en-US" b="1" dirty="0">
                <a:solidFill>
                  <a:schemeClr val="hlink"/>
                </a:solidFill>
              </a:rPr>
              <a:t>3 participants</a:t>
            </a:r>
            <a:r>
              <a:rPr lang="en-US" dirty="0"/>
              <a:t> in the CoC SPC program: </a:t>
            </a:r>
            <a:r>
              <a:rPr lang="en-US" b="1" dirty="0">
                <a:solidFill>
                  <a:schemeClr val="hlink"/>
                </a:solidFill>
              </a:rPr>
              <a:t>the</a:t>
            </a:r>
            <a:r>
              <a:rPr lang="en-US" dirty="0"/>
              <a:t> </a:t>
            </a:r>
            <a:r>
              <a:rPr lang="en-US" b="1" dirty="0">
                <a:solidFill>
                  <a:schemeClr val="hlink"/>
                </a:solidFill>
              </a:rPr>
              <a:t>family</a:t>
            </a:r>
            <a:r>
              <a:rPr lang="en-US" dirty="0"/>
              <a:t>, </a:t>
            </a:r>
            <a:r>
              <a:rPr lang="en-US" b="1" dirty="0">
                <a:solidFill>
                  <a:schemeClr val="hlink"/>
                </a:solidFill>
              </a:rPr>
              <a:t>the owner</a:t>
            </a:r>
            <a:r>
              <a:rPr lang="en-US" dirty="0"/>
              <a:t>, and </a:t>
            </a:r>
            <a:r>
              <a:rPr lang="en-US" b="1" dirty="0">
                <a:solidFill>
                  <a:schemeClr val="hlink"/>
                </a:solidFill>
              </a:rPr>
              <a:t>HPD</a:t>
            </a:r>
          </a:p>
          <a:p>
            <a:pPr eaLnBrk="1" hangingPunct="1"/>
            <a:endParaRPr lang="en-US" altLang="en-US" dirty="0">
              <a:solidFill>
                <a:schemeClr val="accent2"/>
              </a:solidFill>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143D111A-6326-46F5-B6EC-544FD493E4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6677F29D-FF16-48C9-9121-D1F89C8C074B}" type="slidenum">
              <a:rPr lang="en-US" altLang="en-US">
                <a:latin typeface="Arial" panose="020B0604020202020204" pitchFamily="34" charset="0"/>
              </a:rPr>
              <a:pPr/>
              <a:t>60</a:t>
            </a:fld>
            <a:endParaRPr lang="en-US" altLang="en-US">
              <a:latin typeface="Arial" panose="020B0604020202020204" pitchFamily="34" charset="0"/>
            </a:endParaRPr>
          </a:p>
        </p:txBody>
      </p:sp>
      <p:sp>
        <p:nvSpPr>
          <p:cNvPr id="118787" name="Rectangle 2">
            <a:extLst>
              <a:ext uri="{FF2B5EF4-FFF2-40B4-BE49-F238E27FC236}">
                <a16:creationId xmlns:a16="http://schemas.microsoft.com/office/drawing/2014/main" id="{F14277F5-0C25-42A7-8552-743319146FE1}"/>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028AE723-BCF4-40AD-86CC-B3506FA74A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If you do not wish to stay in your current apartment, you may move outside of  the development and use your voucher for another apartment.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You must find an apartment that meets program requirements and submit a Landlord Package before your voucher expires.  Enhanced Voucher holders do not need to submit a Landlord Package since HPD has already obtained this information from the landlord, but you will need to have your landlord complete and return one if you move outside of the development.  Chapter 6 in your Briefing Book has information about the Landlord Package.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Your voucher will expire 120 days from the issue date.</a:t>
            </a: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6219A9ED-5C3A-4FF9-A278-F1F10C371F62}" type="slidenum">
              <a:rPr lang="en-US" smtClean="0">
                <a:latin typeface="Arial" charset="0"/>
              </a:rPr>
              <a:pPr eaLnBrk="1" hangingPunct="1"/>
              <a:t>62</a:t>
            </a:fld>
            <a:endParaRPr lang="en-US">
              <a:latin typeface="Arial"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HPD will not deny any family or individual the equal opportunity to apply for or receive assistance under the HCV Program on the basis of race, color, sex, religion, creed, or national or ethnic origin</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888B69B2-ADB6-47C5-BB35-0DA0EC2481DA}" type="slidenum">
              <a:rPr lang="en-US" smtClean="0">
                <a:latin typeface="Arial" charset="0"/>
              </a:rPr>
              <a:pPr eaLnBrk="1" hangingPunct="1"/>
              <a:t>63</a:t>
            </a:fld>
            <a:endParaRPr lang="en-US">
              <a:latin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HPD will not deny any family or individual the equal opportunity to apply for or receive assistance under the HCV Program on the basis of familial or marital status, handicap or disability, sexual orientation, gender identity, prior record of arrest or conviction, or status as a victim of domestic violence.</a:t>
            </a:r>
          </a:p>
          <a:p>
            <a:pPr eaLnBrk="1" hangingPunct="1"/>
            <a:endParaRPr lang="en-US"/>
          </a:p>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spcAft>
                <a:spcPts val="600"/>
              </a:spcAft>
              <a:defRPr/>
            </a:pPr>
            <a:r>
              <a:rPr lang="en-US" sz="1200" dirty="0"/>
              <a:t>Keep your CoC SPC Briefing Packet as a reference so that you know your rights and responsibilities as a program participant.</a:t>
            </a:r>
          </a:p>
          <a:p>
            <a:pPr eaLnBrk="1" hangingPunct="1">
              <a:lnSpc>
                <a:spcPct val="80000"/>
              </a:lnSpc>
              <a:spcAft>
                <a:spcPts val="600"/>
              </a:spcAft>
              <a:defRPr/>
            </a:pPr>
            <a:endParaRPr lang="en-US" sz="1200" dirty="0"/>
          </a:p>
          <a:p>
            <a:pPr eaLnBrk="1" hangingPunct="1">
              <a:lnSpc>
                <a:spcPct val="80000"/>
              </a:lnSpc>
              <a:spcAft>
                <a:spcPts val="600"/>
              </a:spcAft>
              <a:defRPr/>
            </a:pPr>
            <a:r>
              <a:rPr lang="en-US" sz="1200" dirty="0"/>
              <a:t>Be sure to read all letters, notices, or forms that you receive from HPD. Pay special attention if there is an appointment date or a deadline to return materials to HPD. If you do not completely understand something, contact us for assistance.</a:t>
            </a:r>
          </a:p>
          <a:p>
            <a:pPr eaLnBrk="1" hangingPunct="1">
              <a:lnSpc>
                <a:spcPct val="80000"/>
              </a:lnSpc>
              <a:spcAft>
                <a:spcPts val="600"/>
              </a:spcAft>
              <a:defRPr/>
            </a:pPr>
            <a:endParaRPr lang="en-US" sz="1200" dirty="0"/>
          </a:p>
          <a:p>
            <a:pPr eaLnBrk="1" hangingPunct="1">
              <a:lnSpc>
                <a:spcPct val="80000"/>
              </a:lnSpc>
              <a:spcAft>
                <a:spcPts val="600"/>
              </a:spcAft>
              <a:defRPr/>
            </a:pPr>
            <a:r>
              <a:rPr lang="en-US" sz="1200" dirty="0"/>
              <a:t>Supply all information requested by HPD and respond to all HPD requests for information on a timely basis. All of the information you provide to HPD must be true and complete.</a:t>
            </a:r>
          </a:p>
          <a:p>
            <a:pPr eaLnBrk="1" hangingPunct="1">
              <a:lnSpc>
                <a:spcPct val="80000"/>
              </a:lnSpc>
              <a:spcAft>
                <a:spcPts val="600"/>
              </a:spcAft>
              <a:defRPr/>
            </a:pPr>
            <a:endParaRPr lang="en-US" sz="1200" b="1" dirty="0"/>
          </a:p>
          <a:p>
            <a:pPr eaLnBrk="1" hangingPunct="1">
              <a:lnSpc>
                <a:spcPct val="80000"/>
              </a:lnSpc>
              <a:spcAft>
                <a:spcPts val="600"/>
              </a:spcAft>
              <a:defRPr/>
            </a:pPr>
            <a:r>
              <a:rPr lang="en-US" sz="1200" dirty="0"/>
              <a:t>Keep copies of all documents that you submit to HPD.</a:t>
            </a:r>
          </a:p>
          <a:p>
            <a:endParaRPr lang="en-US" dirty="0"/>
          </a:p>
        </p:txBody>
      </p:sp>
      <p:sp>
        <p:nvSpPr>
          <p:cNvPr id="4" name="Slide Number Placeholder 3"/>
          <p:cNvSpPr>
            <a:spLocks noGrp="1"/>
          </p:cNvSpPr>
          <p:nvPr>
            <p:ph type="sldNum" sz="quarter" idx="5"/>
          </p:nvPr>
        </p:nvSpPr>
        <p:spPr/>
        <p:txBody>
          <a:bodyPr/>
          <a:lstStyle/>
          <a:p>
            <a:pPr>
              <a:defRPr/>
            </a:pPr>
            <a:fld id="{0782D920-4283-4202-A92D-5E8FA11AD0EA}" type="slidenum">
              <a:rPr lang="en-US" altLang="en-US" smtClean="0"/>
              <a:pPr>
                <a:defRPr/>
              </a:pPr>
              <a:t>65</a:t>
            </a:fld>
            <a:endParaRPr lang="en-US" altLang="en-US"/>
          </a:p>
        </p:txBody>
      </p:sp>
    </p:spTree>
    <p:extLst>
      <p:ext uri="{BB962C8B-B14F-4D97-AF65-F5344CB8AC3E}">
        <p14:creationId xmlns:p14="http://schemas.microsoft.com/office/powerpoint/2010/main" val="1282446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72D9B70F-A6E1-4130-A0D7-9C1A3F06105B}" type="slidenum">
              <a:rPr lang="en-US" smtClean="0">
                <a:latin typeface="Arial" charset="0"/>
              </a:rPr>
              <a:pPr eaLnBrk="1" hangingPunct="1"/>
              <a:t>68</a:t>
            </a:fld>
            <a:endParaRPr lang="en-US">
              <a:latin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If you have any questions regarding what was presented today you can contact the Project-Based Programs department via our email address, pbv@hpd.nyc.gov, or call us at (212) 863-8320 or fax us at (212) 863 – 8828. </a:t>
            </a:r>
          </a:p>
          <a:p>
            <a:pPr eaLnBrk="1" hangingPunct="1"/>
            <a:endParaRPr lang="en-US" dirty="0"/>
          </a:p>
          <a:p>
            <a:pPr eaLnBrk="1" hangingPunct="1"/>
            <a:r>
              <a:rPr lang="en-US" sz="1200" dirty="0"/>
              <a:t>Thank you for joining the Continuum of Care Shelter Plus Care Rental Assistance Briefing Session</a:t>
            </a:r>
          </a:p>
          <a:p>
            <a:pPr eaLnBrk="1" hangingPunct="1"/>
            <a:r>
              <a:rPr lang="en-US" sz="1200" dirty="0"/>
              <a:t>Presented by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New York City Department of Housing Preservation and Development</a:t>
            </a:r>
          </a:p>
          <a:p>
            <a:pPr eaLnBrk="1" hangingPunct="1"/>
            <a:endParaRPr lang="en-US" dirty="0"/>
          </a:p>
          <a:p>
            <a:pPr eaLnBrk="1" hangingPunct="1"/>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24187AD5-A174-47FC-85BD-ABB5AE306E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F74FCAD-D67B-4C86-9F1A-9A2A4169DFC6}" type="slidenum">
              <a:rPr lang="en-US" altLang="en-US">
                <a:latin typeface="Arial" panose="020B0604020202020204" pitchFamily="34" charset="0"/>
              </a:rPr>
              <a:pPr/>
              <a:t>6</a:t>
            </a:fld>
            <a:endParaRPr lang="en-US" altLang="en-US">
              <a:latin typeface="Arial" panose="020B0604020202020204" pitchFamily="34" charset="0"/>
            </a:endParaRPr>
          </a:p>
        </p:txBody>
      </p:sp>
      <p:sp>
        <p:nvSpPr>
          <p:cNvPr id="16387" name="Rectangle 2">
            <a:extLst>
              <a:ext uri="{FF2B5EF4-FFF2-40B4-BE49-F238E27FC236}">
                <a16:creationId xmlns:a16="http://schemas.microsoft.com/office/drawing/2014/main" id="{EC1DC40D-57F8-452F-983A-1E0FFEA2D79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101CDED5-90E5-4217-AB74-A0A5B3794C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spcBef>
                <a:spcPct val="0"/>
              </a:spcBef>
              <a:buClrTx/>
              <a:buSzTx/>
              <a:buFontTx/>
              <a:buNone/>
            </a:pPr>
            <a:r>
              <a:rPr lang="en-US" altLang="en-US" sz="1200" u="sng" dirty="0">
                <a:solidFill>
                  <a:schemeClr val="tx2"/>
                </a:solidFill>
              </a:rPr>
              <a:t>What is the Family’s Role in the CoC SPC Program? </a:t>
            </a:r>
          </a:p>
          <a:p>
            <a:pPr algn="l" eaLnBrk="1" hangingPunct="1"/>
            <a:r>
              <a:rPr lang="en-US" dirty="0"/>
              <a:t>The qualifying family member must move in to the assigned CoC SPC unit, complete a CoC SPC application and sign a lease with the owner. You and all family members must comply at all times with the program’s </a:t>
            </a:r>
            <a:r>
              <a:rPr lang="en-US" b="1" dirty="0"/>
              <a:t>Family Obligations and your lease. </a:t>
            </a:r>
            <a:r>
              <a:rPr lang="en-US" dirty="0"/>
              <a:t>The program’s family obligations will be listed in your CoC SPC briefing packet</a:t>
            </a:r>
          </a:p>
          <a:p>
            <a:pPr algn="l" eaLnBrk="1" hangingPunct="1"/>
            <a:endParaRPr lang="en-US" altLang="en-US" b="1" dirty="0">
              <a:latin typeface="Arial" panose="020B0604020202020204" pitchFamily="34" charset="0"/>
            </a:endParaRPr>
          </a:p>
          <a:p>
            <a:pPr algn="l" eaLnBrk="1" hangingPunct="1"/>
            <a:endParaRPr lang="en-US" altLang="en-US" dirty="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8037301A-337A-4991-B2B0-10DB53E23E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CF2C1B6E-0610-4668-BB9F-7318E65E3D81}" type="slidenum">
              <a:rPr lang="en-US" altLang="en-US">
                <a:latin typeface="Arial" panose="020B0604020202020204" pitchFamily="34" charset="0"/>
              </a:rPr>
              <a:pPr/>
              <a:t>7</a:t>
            </a:fld>
            <a:endParaRPr lang="en-US" altLang="en-US">
              <a:latin typeface="Arial" panose="020B0604020202020204" pitchFamily="34" charset="0"/>
            </a:endParaRPr>
          </a:p>
        </p:txBody>
      </p:sp>
      <p:sp>
        <p:nvSpPr>
          <p:cNvPr id="18435" name="Rectangle 2">
            <a:extLst>
              <a:ext uri="{FF2B5EF4-FFF2-40B4-BE49-F238E27FC236}">
                <a16:creationId xmlns:a16="http://schemas.microsoft.com/office/drawing/2014/main" id="{794154A8-E10F-4696-A84C-8BC42F006E31}"/>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EE9B024D-B425-4297-BAEA-F0251E7E29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u="sng" dirty="0">
                <a:solidFill>
                  <a:schemeClr val="tx2"/>
                </a:solidFill>
              </a:rPr>
              <a:t>What is the Owner’s Role in the CoC SPC Program? </a:t>
            </a:r>
          </a:p>
          <a:p>
            <a:pPr eaLnBrk="1" hangingPunct="1"/>
            <a:r>
              <a:rPr lang="en-US" altLang="en-US" dirty="0">
                <a:latin typeface="Arial" panose="020B0604020202020204" pitchFamily="34" charset="0"/>
              </a:rPr>
              <a:t>Your landlord will sign a CoC contract with HPD and will sign a lease with you.</a:t>
            </a:r>
            <a:endParaRPr lang="en-US" altLang="en-US" b="1" dirty="0">
              <a:latin typeface="Arial" panose="020B0604020202020204" pitchFamily="34" charset="0"/>
            </a:endParaRPr>
          </a:p>
          <a:p>
            <a:pPr eaLnBrk="1" hangingPunct="1"/>
            <a:r>
              <a:rPr lang="en-US" altLang="en-US" b="1" dirty="0">
                <a:latin typeface="Arial" panose="020B0604020202020204" pitchFamily="34" charset="0"/>
              </a:rPr>
              <a:t>-Your landlord must </a:t>
            </a:r>
            <a:r>
              <a:rPr lang="en-US" altLang="en-US" dirty="0">
                <a:latin typeface="Arial" panose="020B0604020202020204" pitchFamily="34" charset="0"/>
              </a:rPr>
              <a:t>comply with program requirements by providing supportive services and must meet the lease requirements at all times. </a:t>
            </a:r>
          </a:p>
          <a:p>
            <a:pPr eaLnBrk="1" hangingPunct="1"/>
            <a:r>
              <a:rPr lang="en-US" altLang="en-US" dirty="0">
                <a:latin typeface="Arial" panose="020B0604020202020204" pitchFamily="34" charset="0"/>
              </a:rPr>
              <a:t>This includes maintaining the apartment according to HQS standards.</a:t>
            </a:r>
          </a:p>
          <a:p>
            <a:pPr eaLnBrk="1" hangingPunct="1"/>
            <a:endParaRPr lang="en-US" altLang="en-US" dirty="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00E8D624-874D-4990-8386-89CE603889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ECE7C285-53C1-4AAE-A4C2-D4BC2AE0CE55}" type="slidenum">
              <a:rPr lang="en-US" altLang="en-US">
                <a:latin typeface="Arial" panose="020B0604020202020204" pitchFamily="34" charset="0"/>
              </a:rPr>
              <a:pPr/>
              <a:t>8</a:t>
            </a:fld>
            <a:endParaRPr lang="en-US" altLang="en-US">
              <a:latin typeface="Arial" panose="020B0604020202020204" pitchFamily="34" charset="0"/>
            </a:endParaRPr>
          </a:p>
        </p:txBody>
      </p:sp>
      <p:sp>
        <p:nvSpPr>
          <p:cNvPr id="20483" name="Rectangle 2">
            <a:extLst>
              <a:ext uri="{FF2B5EF4-FFF2-40B4-BE49-F238E27FC236}">
                <a16:creationId xmlns:a16="http://schemas.microsoft.com/office/drawing/2014/main" id="{AC677EF3-9921-4145-A58C-DBAE2B2849C9}"/>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8D1FB756-81F3-4755-8608-6FEEB073F1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dirty="0">
                <a:latin typeface="Arial" panose="020B0604020202020204" pitchFamily="34" charset="0"/>
              </a:rPr>
              <a:t>HPD will </a:t>
            </a:r>
            <a:r>
              <a:rPr lang="en-US" altLang="en-US" b="1" dirty="0">
                <a:latin typeface="Arial" panose="020B0604020202020204" pitchFamily="34" charset="0"/>
              </a:rPr>
              <a:t>review</a:t>
            </a:r>
            <a:r>
              <a:rPr lang="en-US" altLang="en-US" dirty="0">
                <a:latin typeface="Arial" panose="020B0604020202020204" pitchFamily="34" charset="0"/>
              </a:rPr>
              <a:t> your family income and your household to determine if you are eligible to participate in the CoC SPC program. HPD will also review your income and household annually once you are in the program in order to determine whether you remain eligible for assistance. HPD determines your eligibility for the CoC SPC program and issues rental assistance to eligible families. HPD conducts HQS inspections at least once a year and whenever needed. HPD makes HAP payments to your landlord to assist with your rent.</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782D920-4283-4202-A92D-5E8FA11AD0EA}" type="slidenum">
              <a:rPr lang="en-US" altLang="en-US" smtClean="0"/>
              <a:pPr>
                <a:defRPr/>
              </a:pPr>
              <a:t>9</a:t>
            </a:fld>
            <a:endParaRPr lang="en-US" altLang="en-US"/>
          </a:p>
        </p:txBody>
      </p:sp>
    </p:spTree>
    <p:extLst>
      <p:ext uri="{BB962C8B-B14F-4D97-AF65-F5344CB8AC3E}">
        <p14:creationId xmlns:p14="http://schemas.microsoft.com/office/powerpoint/2010/main" val="1257827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6018"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86019"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4F15E711-99E1-4048-8D95-D1B3222719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AB0C22-B3ED-49BA-B92F-454B67B915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EDDB045-A92B-45A1-81F6-511360C96C67}"/>
              </a:ext>
            </a:extLst>
          </p:cNvPr>
          <p:cNvSpPr>
            <a:spLocks noGrp="1" noChangeArrowheads="1"/>
          </p:cNvSpPr>
          <p:nvPr>
            <p:ph type="sldNum" sz="quarter" idx="12"/>
          </p:nvPr>
        </p:nvSpPr>
        <p:spPr>
          <a:ln/>
        </p:spPr>
        <p:txBody>
          <a:bodyPr/>
          <a:lstStyle>
            <a:lvl1pPr>
              <a:defRPr/>
            </a:lvl1pPr>
          </a:lstStyle>
          <a:p>
            <a:pPr>
              <a:defRPr/>
            </a:pPr>
            <a:fld id="{877C1584-13A7-4A89-8D96-B7BDDAB3D24C}" type="slidenum">
              <a:rPr lang="en-US" altLang="en-US"/>
              <a:pPr>
                <a:defRPr/>
              </a:pPr>
              <a:t>‹#›</a:t>
            </a:fld>
            <a:endParaRPr lang="en-US" altLang="en-US"/>
          </a:p>
        </p:txBody>
      </p:sp>
    </p:spTree>
    <p:extLst>
      <p:ext uri="{BB962C8B-B14F-4D97-AF65-F5344CB8AC3E}">
        <p14:creationId xmlns:p14="http://schemas.microsoft.com/office/powerpoint/2010/main" val="1931417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F5D5FF6-1C15-4559-B62E-8A30901CE1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21F9803-9C8A-47DF-A779-A6EED092AF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DA4A09B-A16F-4962-96C4-913297FF8F28}"/>
              </a:ext>
            </a:extLst>
          </p:cNvPr>
          <p:cNvSpPr>
            <a:spLocks noGrp="1" noChangeArrowheads="1"/>
          </p:cNvSpPr>
          <p:nvPr>
            <p:ph type="sldNum" sz="quarter" idx="12"/>
          </p:nvPr>
        </p:nvSpPr>
        <p:spPr>
          <a:ln/>
        </p:spPr>
        <p:txBody>
          <a:bodyPr/>
          <a:lstStyle>
            <a:lvl1pPr>
              <a:defRPr/>
            </a:lvl1pPr>
          </a:lstStyle>
          <a:p>
            <a:pPr>
              <a:defRPr/>
            </a:pPr>
            <a:fld id="{31B9AF66-47E8-4CF5-A7A9-882509260D7C}" type="slidenum">
              <a:rPr lang="en-US" altLang="en-US"/>
              <a:pPr>
                <a:defRPr/>
              </a:pPr>
              <a:t>‹#›</a:t>
            </a:fld>
            <a:endParaRPr lang="en-US" altLang="en-US"/>
          </a:p>
        </p:txBody>
      </p:sp>
    </p:spTree>
    <p:extLst>
      <p:ext uri="{BB962C8B-B14F-4D97-AF65-F5344CB8AC3E}">
        <p14:creationId xmlns:p14="http://schemas.microsoft.com/office/powerpoint/2010/main" val="489092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9EBC940-3A5B-4D60-9B19-7B384F71B4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F7E0C1-676A-4139-8085-7B5E64B125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FE7172-DC51-4443-82B7-367A86C9F94F}"/>
              </a:ext>
            </a:extLst>
          </p:cNvPr>
          <p:cNvSpPr>
            <a:spLocks noGrp="1" noChangeArrowheads="1"/>
          </p:cNvSpPr>
          <p:nvPr>
            <p:ph type="sldNum" sz="quarter" idx="12"/>
          </p:nvPr>
        </p:nvSpPr>
        <p:spPr>
          <a:ln/>
        </p:spPr>
        <p:txBody>
          <a:bodyPr/>
          <a:lstStyle>
            <a:lvl1pPr>
              <a:defRPr/>
            </a:lvl1pPr>
          </a:lstStyle>
          <a:p>
            <a:pPr>
              <a:defRPr/>
            </a:pPr>
            <a:fld id="{578F93F4-10FB-45ED-A888-2EA31BA855CB}" type="slidenum">
              <a:rPr lang="en-US" altLang="en-US"/>
              <a:pPr>
                <a:defRPr/>
              </a:pPr>
              <a:t>‹#›</a:t>
            </a:fld>
            <a:endParaRPr lang="en-US" altLang="en-US"/>
          </a:p>
        </p:txBody>
      </p:sp>
    </p:spTree>
    <p:extLst>
      <p:ext uri="{BB962C8B-B14F-4D97-AF65-F5344CB8AC3E}">
        <p14:creationId xmlns:p14="http://schemas.microsoft.com/office/powerpoint/2010/main" val="1994814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FC312B1-D06F-49F5-9E28-E7B8731A14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84C8916-A237-42E9-B8FE-D37C2B357D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91FCC8-28C4-4199-88E9-D0408D700392}"/>
              </a:ext>
            </a:extLst>
          </p:cNvPr>
          <p:cNvSpPr>
            <a:spLocks noGrp="1" noChangeArrowheads="1"/>
          </p:cNvSpPr>
          <p:nvPr>
            <p:ph type="sldNum" sz="quarter" idx="12"/>
          </p:nvPr>
        </p:nvSpPr>
        <p:spPr>
          <a:ln/>
        </p:spPr>
        <p:txBody>
          <a:bodyPr/>
          <a:lstStyle>
            <a:lvl1pPr>
              <a:defRPr/>
            </a:lvl1pPr>
          </a:lstStyle>
          <a:p>
            <a:pPr>
              <a:defRPr/>
            </a:pPr>
            <a:fld id="{955CDB18-DE45-485D-800E-ACC589486C75}" type="slidenum">
              <a:rPr lang="en-US" altLang="en-US"/>
              <a:pPr>
                <a:defRPr/>
              </a:pPr>
              <a:t>‹#›</a:t>
            </a:fld>
            <a:endParaRPr lang="en-US" altLang="en-US"/>
          </a:p>
        </p:txBody>
      </p:sp>
    </p:spTree>
    <p:extLst>
      <p:ext uri="{BB962C8B-B14F-4D97-AF65-F5344CB8AC3E}">
        <p14:creationId xmlns:p14="http://schemas.microsoft.com/office/powerpoint/2010/main" val="3164507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9360DFD-B8F1-41DC-97C4-974BD5C4C64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26ADA2-8660-4FB3-AF65-ECD4262D33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2AAE8D0-AEA8-48D5-B93A-E5BC851A0D31}"/>
              </a:ext>
            </a:extLst>
          </p:cNvPr>
          <p:cNvSpPr>
            <a:spLocks noGrp="1" noChangeArrowheads="1"/>
          </p:cNvSpPr>
          <p:nvPr>
            <p:ph type="sldNum" sz="quarter" idx="12"/>
          </p:nvPr>
        </p:nvSpPr>
        <p:spPr>
          <a:ln/>
        </p:spPr>
        <p:txBody>
          <a:bodyPr/>
          <a:lstStyle>
            <a:lvl1pPr>
              <a:defRPr/>
            </a:lvl1pPr>
          </a:lstStyle>
          <a:p>
            <a:pPr>
              <a:defRPr/>
            </a:pPr>
            <a:fld id="{F7B92E30-422E-47D5-BEEA-3DDDBE45E038}" type="slidenum">
              <a:rPr lang="en-US" altLang="en-US"/>
              <a:pPr>
                <a:defRPr/>
              </a:pPr>
              <a:t>‹#›</a:t>
            </a:fld>
            <a:endParaRPr lang="en-US" altLang="en-US"/>
          </a:p>
        </p:txBody>
      </p:sp>
    </p:spTree>
    <p:extLst>
      <p:ext uri="{BB962C8B-B14F-4D97-AF65-F5344CB8AC3E}">
        <p14:creationId xmlns:p14="http://schemas.microsoft.com/office/powerpoint/2010/main" val="993402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01087F1-1213-46FF-B4E7-EA280A3F60A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EB399B-34D9-48F3-B63C-F22A833255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3287B0-FBD0-4A23-A707-57F27A050317}"/>
              </a:ext>
            </a:extLst>
          </p:cNvPr>
          <p:cNvSpPr>
            <a:spLocks noGrp="1" noChangeArrowheads="1"/>
          </p:cNvSpPr>
          <p:nvPr>
            <p:ph type="sldNum" sz="quarter" idx="12"/>
          </p:nvPr>
        </p:nvSpPr>
        <p:spPr>
          <a:ln/>
        </p:spPr>
        <p:txBody>
          <a:bodyPr/>
          <a:lstStyle>
            <a:lvl1pPr>
              <a:defRPr/>
            </a:lvl1pPr>
          </a:lstStyle>
          <a:p>
            <a:pPr>
              <a:defRPr/>
            </a:pPr>
            <a:fld id="{0657B28E-69C4-4CAD-8622-62D912FE38D9}" type="slidenum">
              <a:rPr lang="en-US" altLang="en-US"/>
              <a:pPr>
                <a:defRPr/>
              </a:pPr>
              <a:t>‹#›</a:t>
            </a:fld>
            <a:endParaRPr lang="en-US" altLang="en-US"/>
          </a:p>
        </p:txBody>
      </p:sp>
    </p:spTree>
    <p:extLst>
      <p:ext uri="{BB962C8B-B14F-4D97-AF65-F5344CB8AC3E}">
        <p14:creationId xmlns:p14="http://schemas.microsoft.com/office/powerpoint/2010/main" val="889158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71B499B-B9FE-46BF-93FE-D6401283654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3681B94-ABD0-4C7A-91F8-16ABFAEB20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8C2E4CD-863A-49F2-9B48-B93EF311ABF5}"/>
              </a:ext>
            </a:extLst>
          </p:cNvPr>
          <p:cNvSpPr>
            <a:spLocks noGrp="1" noChangeArrowheads="1"/>
          </p:cNvSpPr>
          <p:nvPr>
            <p:ph type="sldNum" sz="quarter" idx="12"/>
          </p:nvPr>
        </p:nvSpPr>
        <p:spPr>
          <a:ln/>
        </p:spPr>
        <p:txBody>
          <a:bodyPr/>
          <a:lstStyle>
            <a:lvl1pPr>
              <a:defRPr/>
            </a:lvl1pPr>
          </a:lstStyle>
          <a:p>
            <a:pPr>
              <a:defRPr/>
            </a:pPr>
            <a:fld id="{583C964D-1F1B-4EB3-BC62-FB17BBC1A3B2}" type="slidenum">
              <a:rPr lang="en-US" altLang="en-US"/>
              <a:pPr>
                <a:defRPr/>
              </a:pPr>
              <a:t>‹#›</a:t>
            </a:fld>
            <a:endParaRPr lang="en-US" altLang="en-US"/>
          </a:p>
        </p:txBody>
      </p:sp>
    </p:spTree>
    <p:extLst>
      <p:ext uri="{BB962C8B-B14F-4D97-AF65-F5344CB8AC3E}">
        <p14:creationId xmlns:p14="http://schemas.microsoft.com/office/powerpoint/2010/main" val="837463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3FFD03E-93B5-4BE3-94B5-159EF608244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C4E976E-4837-4C83-92D3-94519E4347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2E068C9-C4B6-45AC-97A2-D77A4E2F58B1}"/>
              </a:ext>
            </a:extLst>
          </p:cNvPr>
          <p:cNvSpPr>
            <a:spLocks noGrp="1" noChangeArrowheads="1"/>
          </p:cNvSpPr>
          <p:nvPr>
            <p:ph type="sldNum" sz="quarter" idx="12"/>
          </p:nvPr>
        </p:nvSpPr>
        <p:spPr>
          <a:ln/>
        </p:spPr>
        <p:txBody>
          <a:bodyPr/>
          <a:lstStyle>
            <a:lvl1pPr>
              <a:defRPr/>
            </a:lvl1pPr>
          </a:lstStyle>
          <a:p>
            <a:pPr>
              <a:defRPr/>
            </a:pPr>
            <a:fld id="{8015AD50-9BEC-4F16-AC80-B4A8B368BC04}" type="slidenum">
              <a:rPr lang="en-US" altLang="en-US"/>
              <a:pPr>
                <a:defRPr/>
              </a:pPr>
              <a:t>‹#›</a:t>
            </a:fld>
            <a:endParaRPr lang="en-US" altLang="en-US"/>
          </a:p>
        </p:txBody>
      </p:sp>
    </p:spTree>
    <p:extLst>
      <p:ext uri="{BB962C8B-B14F-4D97-AF65-F5344CB8AC3E}">
        <p14:creationId xmlns:p14="http://schemas.microsoft.com/office/powerpoint/2010/main" val="704568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CF3B130-5546-4738-861C-4D805C9EF9B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079D3D4-4172-46C7-9C86-D880A9B4C8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BF15C70-2C62-499D-8A81-7781B9F78D75}"/>
              </a:ext>
            </a:extLst>
          </p:cNvPr>
          <p:cNvSpPr>
            <a:spLocks noGrp="1" noChangeArrowheads="1"/>
          </p:cNvSpPr>
          <p:nvPr>
            <p:ph type="sldNum" sz="quarter" idx="12"/>
          </p:nvPr>
        </p:nvSpPr>
        <p:spPr>
          <a:ln/>
        </p:spPr>
        <p:txBody>
          <a:bodyPr/>
          <a:lstStyle>
            <a:lvl1pPr>
              <a:defRPr/>
            </a:lvl1pPr>
          </a:lstStyle>
          <a:p>
            <a:pPr>
              <a:defRPr/>
            </a:pPr>
            <a:fld id="{75117AFC-0D7A-4C81-B90A-1417A89291FF}" type="slidenum">
              <a:rPr lang="en-US" altLang="en-US"/>
              <a:pPr>
                <a:defRPr/>
              </a:pPr>
              <a:t>‹#›</a:t>
            </a:fld>
            <a:endParaRPr lang="en-US" altLang="en-US"/>
          </a:p>
        </p:txBody>
      </p:sp>
    </p:spTree>
    <p:extLst>
      <p:ext uri="{BB962C8B-B14F-4D97-AF65-F5344CB8AC3E}">
        <p14:creationId xmlns:p14="http://schemas.microsoft.com/office/powerpoint/2010/main" val="3171133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FC9706A-3EB3-4C57-8911-C77390BEC2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3B67B18-F7E6-405F-97B6-F967B6FAF9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F195FF7-02A2-4AF7-A56F-CC817849B4C1}"/>
              </a:ext>
            </a:extLst>
          </p:cNvPr>
          <p:cNvSpPr>
            <a:spLocks noGrp="1" noChangeArrowheads="1"/>
          </p:cNvSpPr>
          <p:nvPr>
            <p:ph type="sldNum" sz="quarter" idx="12"/>
          </p:nvPr>
        </p:nvSpPr>
        <p:spPr>
          <a:ln/>
        </p:spPr>
        <p:txBody>
          <a:bodyPr/>
          <a:lstStyle>
            <a:lvl1pPr>
              <a:defRPr/>
            </a:lvl1pPr>
          </a:lstStyle>
          <a:p>
            <a:pPr>
              <a:defRPr/>
            </a:pPr>
            <a:fld id="{A5F27C59-9887-497D-9814-D32EC769E6B8}" type="slidenum">
              <a:rPr lang="en-US" altLang="en-US"/>
              <a:pPr>
                <a:defRPr/>
              </a:pPr>
              <a:t>‹#›</a:t>
            </a:fld>
            <a:endParaRPr lang="en-US" altLang="en-US"/>
          </a:p>
        </p:txBody>
      </p:sp>
    </p:spTree>
    <p:extLst>
      <p:ext uri="{BB962C8B-B14F-4D97-AF65-F5344CB8AC3E}">
        <p14:creationId xmlns:p14="http://schemas.microsoft.com/office/powerpoint/2010/main" val="332459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35FDAA4-077F-4917-BF2B-CCB578AE28D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8E3CF38-0A15-4755-91AB-8121A325EB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A6C5005-ACE3-4E29-8DBF-DA491342E5E6}"/>
              </a:ext>
            </a:extLst>
          </p:cNvPr>
          <p:cNvSpPr>
            <a:spLocks noGrp="1" noChangeArrowheads="1"/>
          </p:cNvSpPr>
          <p:nvPr>
            <p:ph type="sldNum" sz="quarter" idx="12"/>
          </p:nvPr>
        </p:nvSpPr>
        <p:spPr>
          <a:ln/>
        </p:spPr>
        <p:txBody>
          <a:bodyPr/>
          <a:lstStyle>
            <a:lvl1pPr>
              <a:defRPr/>
            </a:lvl1pPr>
          </a:lstStyle>
          <a:p>
            <a:pPr>
              <a:defRPr/>
            </a:pPr>
            <a:fld id="{29DB7BB3-3940-40C8-A570-EB52103CDEF9}" type="slidenum">
              <a:rPr lang="en-US" altLang="en-US"/>
              <a:pPr>
                <a:defRPr/>
              </a:pPr>
              <a:t>‹#›</a:t>
            </a:fld>
            <a:endParaRPr lang="en-US" altLang="en-US"/>
          </a:p>
        </p:txBody>
      </p:sp>
    </p:spTree>
    <p:extLst>
      <p:ext uri="{BB962C8B-B14F-4D97-AF65-F5344CB8AC3E}">
        <p14:creationId xmlns:p14="http://schemas.microsoft.com/office/powerpoint/2010/main" val="486374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4CBF0E7D-B4C9-4786-B067-6CD90F43E7B4}"/>
              </a:ext>
            </a:extLst>
          </p:cNvPr>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995" name="Rectangle 3">
            <a:extLst>
              <a:ext uri="{FF2B5EF4-FFF2-40B4-BE49-F238E27FC236}">
                <a16:creationId xmlns:a16="http://schemas.microsoft.com/office/drawing/2014/main" id="{645697E1-588F-4901-9B2E-D37F0BB73E77}"/>
              </a:ext>
            </a:extLst>
          </p:cNvPr>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996" name="Rectangle 4">
            <a:extLst>
              <a:ext uri="{FF2B5EF4-FFF2-40B4-BE49-F238E27FC236}">
                <a16:creationId xmlns:a16="http://schemas.microsoft.com/office/drawing/2014/main" id="{1361AA63-367B-4B45-99D7-2B25FCA8FEA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defRPr/>
            </a:pPr>
            <a:endParaRPr lang="en-US"/>
          </a:p>
        </p:txBody>
      </p:sp>
      <p:sp>
        <p:nvSpPr>
          <p:cNvPr id="84997" name="Rectangle 5">
            <a:extLst>
              <a:ext uri="{FF2B5EF4-FFF2-40B4-BE49-F238E27FC236}">
                <a16:creationId xmlns:a16="http://schemas.microsoft.com/office/drawing/2014/main" id="{6A2312D1-2B2C-48C5-9737-4BDF0AE10DF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a:defRPr/>
            </a:pPr>
            <a:endParaRPr lang="en-US"/>
          </a:p>
        </p:txBody>
      </p:sp>
      <p:sp>
        <p:nvSpPr>
          <p:cNvPr id="84998" name="Rectangle 6">
            <a:extLst>
              <a:ext uri="{FF2B5EF4-FFF2-40B4-BE49-F238E27FC236}">
                <a16:creationId xmlns:a16="http://schemas.microsoft.com/office/drawing/2014/main" id="{4F1C4007-F19A-48FE-9CFF-AD972523E6F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latin typeface="Arial" panose="020B0604020202020204" pitchFamily="34" charset="0"/>
              </a:defRPr>
            </a:lvl1pPr>
          </a:lstStyle>
          <a:p>
            <a:pPr>
              <a:defRPr/>
            </a:pPr>
            <a:fld id="{22992783-D3F3-4BF5-8B43-4A9483572A26}"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2.png"/><Relationship Id="rId4"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2.png"/><Relationship Id="rId4"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2.png"/><Relationship Id="rId4"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2.png"/><Relationship Id="rId4"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2.png"/><Relationship Id="rId4"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2.png"/><Relationship Id="rId4"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2.png"/><Relationship Id="rId4"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2.png"/><Relationship Id="rId4" Type="http://schemas.openxmlformats.org/officeDocument/2006/relationships/notesSlide" Target="../notesSlides/notesSlide4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2.png"/><Relationship Id="rId4" Type="http://schemas.openxmlformats.org/officeDocument/2006/relationships/notesSlide" Target="../notesSlides/notesSlide45.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2.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46.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2.png"/><Relationship Id="rId4" Type="http://schemas.openxmlformats.org/officeDocument/2006/relationships/notesSlide" Target="../notesSlides/notesSlide4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2.png"/><Relationship Id="rId4" Type="http://schemas.openxmlformats.org/officeDocument/2006/relationships/notesSlide" Target="../notesSlides/notesSlide48.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5.m4a"/><Relationship Id="rId1" Type="http://schemas.openxmlformats.org/officeDocument/2006/relationships/audio" Target="NULL" TargetMode="Externa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2.png"/><Relationship Id="rId4" Type="http://schemas.openxmlformats.org/officeDocument/2006/relationships/notesSlide" Target="../notesSlides/notesSlide4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2.png"/><Relationship Id="rId4" Type="http://schemas.openxmlformats.org/officeDocument/2006/relationships/notesSlide" Target="../notesSlides/notesSlide5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2.png"/><Relationship Id="rId4" Type="http://schemas.openxmlformats.org/officeDocument/2006/relationships/hyperlink" Target="http://www.nyc.gov/housingconnect" TargetMode="Externa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3.png"/><Relationship Id="rId4" Type="http://schemas.openxmlformats.org/officeDocument/2006/relationships/notesSlide" Target="../notesSlides/notesSlide5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3.png"/><Relationship Id="rId4" Type="http://schemas.openxmlformats.org/officeDocument/2006/relationships/notesSlide" Target="../notesSlides/notesSlide5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5" Type="http://schemas.openxmlformats.org/officeDocument/2006/relationships/image" Target="../media/image2.png"/><Relationship Id="rId4" Type="http://schemas.openxmlformats.org/officeDocument/2006/relationships/notesSlide" Target="../notesSlides/notesSlide53.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4a"/><Relationship Id="rId1" Type="http://schemas.microsoft.com/office/2007/relationships/media" Target="../media/media67.m4a"/><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4a"/><Relationship Id="rId1" Type="http://schemas.microsoft.com/office/2007/relationships/media" Target="../media/media68.m4a"/><Relationship Id="rId5" Type="http://schemas.openxmlformats.org/officeDocument/2006/relationships/image" Target="../media/image2.png"/><Relationship Id="rId4" Type="http://schemas.openxmlformats.org/officeDocument/2006/relationships/notesSlide" Target="../notesSlides/notesSlide5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a:extLst>
              <a:ext uri="{FF2B5EF4-FFF2-40B4-BE49-F238E27FC236}">
                <a16:creationId xmlns:a16="http://schemas.microsoft.com/office/drawing/2014/main" id="{68899EFE-F389-4113-83F0-5DE00D2BB4C9}"/>
              </a:ext>
            </a:extLst>
          </p:cNvPr>
          <p:cNvSpPr>
            <a:spLocks noGrp="1" noChangeArrowheads="1"/>
          </p:cNvSpPr>
          <p:nvPr>
            <p:ph type="ctrTitle"/>
          </p:nvPr>
        </p:nvSpPr>
        <p:spPr>
          <a:xfrm>
            <a:off x="609600" y="1600200"/>
            <a:ext cx="7772400" cy="1828800"/>
          </a:xfrm>
        </p:spPr>
        <p:txBody>
          <a:bodyPr/>
          <a:lstStyle/>
          <a:p>
            <a:pPr eaLnBrk="1" hangingPunct="1">
              <a:defRPr/>
            </a:pPr>
            <a:r>
              <a:rPr lang="en-US" sz="4000" dirty="0"/>
              <a:t>Continuum of Care</a:t>
            </a:r>
            <a:br>
              <a:rPr lang="en-US" sz="4000" dirty="0"/>
            </a:br>
            <a:r>
              <a:rPr lang="en-US" sz="4000" dirty="0"/>
              <a:t>Shelter Plus Care </a:t>
            </a:r>
            <a:br>
              <a:rPr lang="en-US" sz="4000" dirty="0"/>
            </a:br>
            <a:r>
              <a:rPr lang="en-US" sz="4000" dirty="0"/>
              <a:t>Briefing Session –</a:t>
            </a:r>
            <a:br>
              <a:rPr lang="en-US" sz="4000" dirty="0"/>
            </a:br>
            <a:r>
              <a:rPr lang="en-US" sz="4000" dirty="0"/>
              <a:t>Project-Based Programs</a:t>
            </a:r>
          </a:p>
        </p:txBody>
      </p:sp>
      <p:sp>
        <p:nvSpPr>
          <p:cNvPr id="466947" name="Rectangle 3">
            <a:extLst>
              <a:ext uri="{FF2B5EF4-FFF2-40B4-BE49-F238E27FC236}">
                <a16:creationId xmlns:a16="http://schemas.microsoft.com/office/drawing/2014/main" id="{057BDFFE-806D-44BF-AAC6-914797998573}"/>
              </a:ext>
            </a:extLst>
          </p:cNvPr>
          <p:cNvSpPr>
            <a:spLocks noGrp="1" noChangeArrowheads="1"/>
          </p:cNvSpPr>
          <p:nvPr>
            <p:ph type="subTitle" idx="1"/>
          </p:nvPr>
        </p:nvSpPr>
        <p:spPr/>
        <p:txBody>
          <a:bodyPr/>
          <a:lstStyle/>
          <a:p>
            <a:pPr eaLnBrk="1" hangingPunct="1">
              <a:defRPr/>
            </a:pPr>
            <a:r>
              <a:rPr lang="en-US"/>
              <a:t>New York City Department of Housing Preservation and Development</a:t>
            </a:r>
          </a:p>
        </p:txBody>
      </p:sp>
      <p:pic>
        <p:nvPicPr>
          <p:cNvPr id="4" name="Audio 3">
            <a:hlinkClick r:id="" action="ppaction://media"/>
            <a:extLst>
              <a:ext uri="{FF2B5EF4-FFF2-40B4-BE49-F238E27FC236}">
                <a16:creationId xmlns:a16="http://schemas.microsoft.com/office/drawing/2014/main" id="{C647BE19-8484-4E54-8F8C-3FEDCC663C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443"/>
    </mc:Choice>
    <mc:Fallback xmlns="">
      <p:transition spd="slow" advTm="11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85B56-C117-455F-A9A8-B7CE50CFB3A4}"/>
              </a:ext>
            </a:extLst>
          </p:cNvPr>
          <p:cNvSpPr>
            <a:spLocks noGrp="1"/>
          </p:cNvSpPr>
          <p:nvPr>
            <p:ph type="title"/>
          </p:nvPr>
        </p:nvSpPr>
        <p:spPr/>
        <p:txBody>
          <a:bodyPr/>
          <a:lstStyle/>
          <a:p>
            <a:pPr>
              <a:defRPr/>
            </a:pPr>
            <a:r>
              <a:rPr lang="en-US" b="1" dirty="0"/>
              <a:t>Program Integrity</a:t>
            </a:r>
            <a:endParaRPr lang="en-US" dirty="0"/>
          </a:p>
        </p:txBody>
      </p:sp>
      <p:sp>
        <p:nvSpPr>
          <p:cNvPr id="3" name="Content Placeholder 2">
            <a:extLst>
              <a:ext uri="{FF2B5EF4-FFF2-40B4-BE49-F238E27FC236}">
                <a16:creationId xmlns:a16="http://schemas.microsoft.com/office/drawing/2014/main" id="{30BBD7A2-D0B8-4CE0-A699-7824B79EBA1B}"/>
              </a:ext>
            </a:extLst>
          </p:cNvPr>
          <p:cNvSpPr>
            <a:spLocks noGrp="1"/>
          </p:cNvSpPr>
          <p:nvPr>
            <p:ph idx="1"/>
          </p:nvPr>
        </p:nvSpPr>
        <p:spPr/>
        <p:txBody>
          <a:bodyPr/>
          <a:lstStyle/>
          <a:p>
            <a:pPr>
              <a:defRPr/>
            </a:pPr>
            <a:r>
              <a:rPr lang="en-US" dirty="0"/>
              <a:t>Your assistance may be denied or terminated if you or a family member has willfully and intentionally committed fraud, bribery, or any other corrupt or criminal act in connection with HPD’s </a:t>
            </a:r>
            <a:r>
              <a:rPr lang="en-US" dirty="0" err="1"/>
              <a:t>CoC</a:t>
            </a:r>
            <a:r>
              <a:rPr lang="en-US" dirty="0"/>
              <a:t> SPC program. You may also face arrest and criminal prosecution. </a:t>
            </a:r>
          </a:p>
          <a:p>
            <a:pPr>
              <a:defRPr/>
            </a:pPr>
            <a:endParaRPr lang="en-US" dirty="0"/>
          </a:p>
        </p:txBody>
      </p:sp>
      <p:sp>
        <p:nvSpPr>
          <p:cNvPr id="4" name="Slide Number Placeholder 3">
            <a:extLst>
              <a:ext uri="{FF2B5EF4-FFF2-40B4-BE49-F238E27FC236}">
                <a16:creationId xmlns:a16="http://schemas.microsoft.com/office/drawing/2014/main" id="{076E4A69-88F5-4B0E-9099-C090340E80EB}"/>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41792303-B800-414F-8485-F1AFC51E060F}" type="slidenum">
              <a:rPr lang="en-US" altLang="en-US" smtClean="0">
                <a:latin typeface="Arial" panose="020B0604020202020204" pitchFamily="34" charset="0"/>
              </a:rPr>
              <a:pPr>
                <a:defRPr/>
              </a:pPr>
              <a:t>10</a:t>
            </a:fld>
            <a:endParaRPr lang="en-US" altLang="en-US">
              <a:latin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C0F91153-97DB-4748-8655-5B63F93C1E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836"/>
    </mc:Choice>
    <mc:Fallback xmlns="">
      <p:transition spd="slow" advTm="17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1FC2656D-110B-4BEC-9BF0-668DE9CAB77E}" type="slidenum">
              <a:rPr lang="en-US"/>
              <a:pPr>
                <a:defRPr/>
              </a:pPr>
              <a:t>11</a:t>
            </a:fld>
            <a:endParaRPr lang="en-US"/>
          </a:p>
        </p:txBody>
      </p:sp>
      <p:sp>
        <p:nvSpPr>
          <p:cNvPr id="483330" name="Rectangle 2"/>
          <p:cNvSpPr>
            <a:spLocks noGrp="1" noChangeArrowheads="1"/>
          </p:cNvSpPr>
          <p:nvPr>
            <p:ph type="title"/>
          </p:nvPr>
        </p:nvSpPr>
        <p:spPr/>
        <p:txBody>
          <a:bodyPr/>
          <a:lstStyle/>
          <a:p>
            <a:pPr eaLnBrk="1" hangingPunct="1">
              <a:defRPr/>
            </a:pPr>
            <a:r>
              <a:rPr lang="en-US" sz="4000" b="1"/>
              <a:t>Program Integrity (Chapter 2)</a:t>
            </a:r>
          </a:p>
        </p:txBody>
      </p:sp>
      <p:sp>
        <p:nvSpPr>
          <p:cNvPr id="483331" name="Rectangle 3"/>
          <p:cNvSpPr>
            <a:spLocks noGrp="1" noChangeArrowheads="1"/>
          </p:cNvSpPr>
          <p:nvPr>
            <p:ph type="body" idx="1"/>
          </p:nvPr>
        </p:nvSpPr>
        <p:spPr/>
        <p:txBody>
          <a:bodyPr/>
          <a:lstStyle/>
          <a:p>
            <a:pPr eaLnBrk="1" hangingPunct="1">
              <a:lnSpc>
                <a:spcPct val="80000"/>
              </a:lnSpc>
              <a:defRPr/>
            </a:pPr>
            <a:r>
              <a:rPr lang="en-US" sz="2400"/>
              <a:t>HPD uses HUD’s Enterprise Income Verification (EIV) internet database to identify families who have unreported and/or underreported income. EIV provides HPD with information about monthly employer new hires, quarterly wages (including employer information), quarterly unemployment compensation, and monthly Social Security (SS) and Supplement Security Income (SSI) benefits. </a:t>
            </a:r>
          </a:p>
          <a:p>
            <a:pPr eaLnBrk="1" hangingPunct="1">
              <a:lnSpc>
                <a:spcPct val="80000"/>
              </a:lnSpc>
              <a:buFont typeface="Wingdings" pitchFamily="2" charset="2"/>
              <a:buNone/>
              <a:defRPr/>
            </a:pPr>
            <a:endParaRPr lang="en-US" sz="2400"/>
          </a:p>
          <a:p>
            <a:pPr eaLnBrk="1" hangingPunct="1">
              <a:lnSpc>
                <a:spcPct val="80000"/>
              </a:lnSpc>
              <a:defRPr/>
            </a:pPr>
            <a:r>
              <a:rPr lang="en-US" sz="2400"/>
              <a:t>A EIV brochure is included in your Briefing Packet.</a:t>
            </a:r>
          </a:p>
        </p:txBody>
      </p:sp>
      <p:pic>
        <p:nvPicPr>
          <p:cNvPr id="3" name="audi344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9525000" y="2971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27500"/>
    </mc:Choice>
    <mc:Fallback xmlns="">
      <p:transition advClick="0" advTm="275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74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27F4D904-2A7E-48D0-8D36-E7BD49BC0E2A}" type="slidenum">
              <a:rPr lang="en-US"/>
              <a:pPr>
                <a:defRPr/>
              </a:pPr>
              <a:t>12</a:t>
            </a:fld>
            <a:endParaRPr lang="en-US"/>
          </a:p>
        </p:txBody>
      </p:sp>
      <p:sp>
        <p:nvSpPr>
          <p:cNvPr id="396290" name="Rectangle 2"/>
          <p:cNvSpPr>
            <a:spLocks noGrp="1" noChangeArrowheads="1"/>
          </p:cNvSpPr>
          <p:nvPr>
            <p:ph type="title"/>
          </p:nvPr>
        </p:nvSpPr>
        <p:spPr/>
        <p:txBody>
          <a:bodyPr/>
          <a:lstStyle/>
          <a:p>
            <a:pPr eaLnBrk="1" hangingPunct="1">
              <a:defRPr/>
            </a:pPr>
            <a:r>
              <a:rPr lang="en-US" sz="4000" b="1"/>
              <a:t>Program Integrity (Chapter 2)</a:t>
            </a:r>
          </a:p>
        </p:txBody>
      </p:sp>
      <p:sp>
        <p:nvSpPr>
          <p:cNvPr id="396291" name="Rectangle 3"/>
          <p:cNvSpPr>
            <a:spLocks noGrp="1" noChangeArrowheads="1"/>
          </p:cNvSpPr>
          <p:nvPr>
            <p:ph type="body" idx="1"/>
          </p:nvPr>
        </p:nvSpPr>
        <p:spPr/>
        <p:txBody>
          <a:bodyPr/>
          <a:lstStyle/>
          <a:p>
            <a:pPr marL="0" lvl="1" indent="0" algn="ctr" eaLnBrk="1" hangingPunct="1">
              <a:lnSpc>
                <a:spcPct val="80000"/>
              </a:lnSpc>
              <a:buFont typeface="Wingdings" pitchFamily="2" charset="2"/>
              <a:buNone/>
              <a:defRPr/>
            </a:pPr>
            <a:r>
              <a:rPr lang="en-US" sz="2200" dirty="0"/>
              <a:t>	If you know of anyone who provided false information on a housing assistance application or recertification, or if anyone tells you to provide false information, report that person to:</a:t>
            </a:r>
          </a:p>
          <a:p>
            <a:pPr marL="0" indent="0" algn="ctr" eaLnBrk="1" hangingPunct="1">
              <a:lnSpc>
                <a:spcPct val="80000"/>
              </a:lnSpc>
              <a:buNone/>
              <a:defRPr/>
            </a:pPr>
            <a:endParaRPr lang="en-US" sz="2000" dirty="0"/>
          </a:p>
          <a:p>
            <a:pPr marL="0" indent="0" algn="ctr" eaLnBrk="1" hangingPunct="1">
              <a:lnSpc>
                <a:spcPct val="80000"/>
              </a:lnSpc>
              <a:buNone/>
              <a:defRPr/>
            </a:pPr>
            <a:r>
              <a:rPr lang="en-US" sz="2000" dirty="0"/>
              <a:t>HPD’s Program Integrity and Compliance Unit at: </a:t>
            </a:r>
            <a:r>
              <a:rPr lang="en-US" sz="2000" b="1" dirty="0"/>
              <a:t>917-286-4300, </a:t>
            </a:r>
            <a:r>
              <a:rPr lang="en-US" sz="2000" dirty="0"/>
              <a:t>extension </a:t>
            </a:r>
            <a:r>
              <a:rPr lang="en-US" sz="2000" b="1" dirty="0"/>
              <a:t>8032</a:t>
            </a:r>
          </a:p>
          <a:p>
            <a:pPr marL="0" indent="0" algn="ctr" eaLnBrk="1" hangingPunct="1">
              <a:lnSpc>
                <a:spcPct val="80000"/>
              </a:lnSpc>
              <a:buFont typeface="Wingdings" pitchFamily="2" charset="2"/>
              <a:buNone/>
              <a:defRPr/>
            </a:pPr>
            <a:r>
              <a:rPr lang="en-US" sz="2000" b="1" dirty="0"/>
              <a:t>Or</a:t>
            </a:r>
          </a:p>
          <a:p>
            <a:pPr marL="0" indent="0" algn="ctr" eaLnBrk="1" hangingPunct="1">
              <a:lnSpc>
                <a:spcPct val="80000"/>
              </a:lnSpc>
              <a:buFont typeface="Wingdings" pitchFamily="2" charset="2"/>
              <a:buNone/>
              <a:defRPr/>
            </a:pPr>
            <a:endParaRPr lang="en-US" sz="2000" b="1" dirty="0"/>
          </a:p>
          <a:p>
            <a:pPr marL="0" indent="0" algn="ctr" eaLnBrk="1" hangingPunct="1">
              <a:lnSpc>
                <a:spcPct val="80000"/>
              </a:lnSpc>
              <a:buFont typeface="Wingdings" pitchFamily="2" charset="2"/>
              <a:buNone/>
              <a:defRPr/>
            </a:pPr>
            <a:r>
              <a:rPr lang="en-US" sz="2000" dirty="0"/>
              <a:t>The New York City Department of Investigation at: </a:t>
            </a:r>
            <a:r>
              <a:rPr lang="en-US" sz="2000" b="1" dirty="0"/>
              <a:t>212-825-5900</a:t>
            </a:r>
          </a:p>
          <a:p>
            <a:pPr marL="0" indent="0" algn="ctr" eaLnBrk="1" hangingPunct="1">
              <a:lnSpc>
                <a:spcPct val="80000"/>
              </a:lnSpc>
              <a:buFont typeface="Wingdings" pitchFamily="2" charset="2"/>
              <a:buNone/>
              <a:defRPr/>
            </a:pPr>
            <a:r>
              <a:rPr lang="en-US" sz="2000" b="1" dirty="0"/>
              <a:t>Or</a:t>
            </a:r>
          </a:p>
          <a:p>
            <a:pPr marL="0" indent="0" algn="ctr" eaLnBrk="1" hangingPunct="1">
              <a:lnSpc>
                <a:spcPct val="80000"/>
              </a:lnSpc>
              <a:buFont typeface="Wingdings" pitchFamily="2" charset="2"/>
              <a:buNone/>
              <a:defRPr/>
            </a:pPr>
            <a:endParaRPr lang="en-US" sz="2000" b="1" dirty="0"/>
          </a:p>
          <a:p>
            <a:pPr marL="0" indent="0" algn="ctr" eaLnBrk="1" hangingPunct="1">
              <a:lnSpc>
                <a:spcPct val="80000"/>
              </a:lnSpc>
              <a:buFont typeface="Wingdings" pitchFamily="2" charset="2"/>
              <a:buNone/>
              <a:defRPr/>
            </a:pPr>
            <a:r>
              <a:rPr lang="en-US" sz="2000" dirty="0"/>
              <a:t>HUD Office of Inspector General Hotline at: </a:t>
            </a:r>
            <a:r>
              <a:rPr lang="en-US" sz="2000" b="1" dirty="0"/>
              <a:t>1-800-347-3735</a:t>
            </a:r>
          </a:p>
          <a:p>
            <a:pPr marL="0" indent="0" algn="ctr" eaLnBrk="1" hangingPunct="1">
              <a:lnSpc>
                <a:spcPct val="80000"/>
              </a:lnSpc>
              <a:buFont typeface="Wingdings" pitchFamily="2" charset="2"/>
              <a:buNone/>
              <a:defRPr/>
            </a:pPr>
            <a:r>
              <a:rPr lang="en-US" sz="2000" b="1" dirty="0"/>
              <a:t>Or </a:t>
            </a:r>
          </a:p>
          <a:p>
            <a:pPr marL="0" indent="0" algn="ctr" eaLnBrk="1" hangingPunct="1">
              <a:lnSpc>
                <a:spcPct val="80000"/>
              </a:lnSpc>
              <a:buFont typeface="Wingdings" pitchFamily="2" charset="2"/>
              <a:buNone/>
              <a:defRPr/>
            </a:pPr>
            <a:endParaRPr lang="en-US" sz="2000" b="1" dirty="0"/>
          </a:p>
          <a:p>
            <a:pPr marL="0" indent="0" algn="ctr" eaLnBrk="1" hangingPunct="1">
              <a:lnSpc>
                <a:spcPct val="80000"/>
              </a:lnSpc>
              <a:buFont typeface="Wingdings" pitchFamily="2" charset="2"/>
              <a:buNone/>
              <a:defRPr/>
            </a:pPr>
            <a:r>
              <a:rPr lang="en-US" sz="2000" dirty="0"/>
              <a:t>Call </a:t>
            </a:r>
            <a:r>
              <a:rPr lang="en-US" sz="2000" b="1" dirty="0"/>
              <a:t>311</a:t>
            </a:r>
          </a:p>
        </p:txBody>
      </p:sp>
      <p:pic>
        <p:nvPicPr>
          <p:cNvPr id="3" name="audi345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0299290" y="256222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36450"/>
    </mc:Choice>
    <mc:Fallback xmlns="">
      <p:transition advClick="0" advTm="3645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65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F6FFAFC9-8CD6-4A12-A25E-627FF5A701E6}" type="slidenum">
              <a:rPr lang="en-US"/>
              <a:pPr>
                <a:defRPr/>
              </a:pPr>
              <a:t>13</a:t>
            </a:fld>
            <a:endParaRPr lang="en-US"/>
          </a:p>
        </p:txBody>
      </p:sp>
      <p:sp>
        <p:nvSpPr>
          <p:cNvPr id="465923" name="Rectangle 3"/>
          <p:cNvSpPr>
            <a:spLocks noGrp="1" noChangeArrowheads="1"/>
          </p:cNvSpPr>
          <p:nvPr>
            <p:ph type="body" idx="1"/>
          </p:nvPr>
        </p:nvSpPr>
        <p:spPr>
          <a:xfrm>
            <a:off x="457200" y="1903412"/>
            <a:ext cx="8229600" cy="4114800"/>
          </a:xfrm>
        </p:spPr>
        <p:txBody>
          <a:bodyPr anchor="ctr"/>
          <a:lstStyle/>
          <a:p>
            <a:pPr eaLnBrk="1" hangingPunct="1">
              <a:defRPr/>
            </a:pPr>
            <a:r>
              <a:rPr lang="en-US" dirty="0"/>
              <a:t>Please carefully read and then sign</a:t>
            </a:r>
            <a:r>
              <a:rPr lang="en-US" dirty="0">
                <a:effectLst>
                  <a:outerShdw blurRad="38100" dist="38100" dir="2700000" algn="tl">
                    <a:srgbClr val="000000">
                      <a:alpha val="43137"/>
                    </a:srgbClr>
                  </a:outerShdw>
                </a:effectLst>
              </a:rPr>
              <a:t> </a:t>
            </a:r>
            <a:r>
              <a:rPr lang="en-US" dirty="0"/>
              <a:t>the two documents in your briefing package entitled “Things You Should Know.”</a:t>
            </a:r>
          </a:p>
          <a:p>
            <a:pPr lvl="1" eaLnBrk="1" hangingPunct="1">
              <a:defRPr/>
            </a:pPr>
            <a:r>
              <a:rPr lang="en-US" sz="2000" dirty="0">
                <a:ea typeface="+mn-ea"/>
                <a:cs typeface="+mn-cs"/>
              </a:rPr>
              <a:t>This will be included in your CoC SPC application when it is submitted to HPD. </a:t>
            </a:r>
          </a:p>
          <a:p>
            <a:pPr eaLnBrk="1" hangingPunct="1">
              <a:buFont typeface="Wingdings" pitchFamily="2" charset="2"/>
              <a:buNone/>
              <a:defRPr/>
            </a:pPr>
            <a:endParaRPr lang="en-US" dirty="0"/>
          </a:p>
        </p:txBody>
      </p:sp>
      <p:sp>
        <p:nvSpPr>
          <p:cNvPr id="465924" name="Rectangle 4"/>
          <p:cNvSpPr>
            <a:spLocks noGrp="1" noChangeArrowheads="1"/>
          </p:cNvSpPr>
          <p:nvPr>
            <p:ph type="title"/>
          </p:nvPr>
        </p:nvSpPr>
        <p:spPr>
          <a:xfrm>
            <a:off x="489045" y="304800"/>
            <a:ext cx="8229600" cy="1371600"/>
          </a:xfrm>
        </p:spPr>
        <p:txBody>
          <a:bodyPr/>
          <a:lstStyle/>
          <a:p>
            <a:pPr eaLnBrk="1" hangingPunct="1">
              <a:defRPr/>
            </a:pPr>
            <a:r>
              <a:rPr lang="en-US" sz="4000" b="1" dirty="0"/>
              <a:t>Program Integrity (Chapter 2)</a:t>
            </a:r>
          </a:p>
        </p:txBody>
      </p:sp>
      <p:pic>
        <p:nvPicPr>
          <p:cNvPr id="8" name="Audio 7">
            <a:hlinkClick r:id="" action="ppaction://media"/>
            <a:extLst>
              <a:ext uri="{FF2B5EF4-FFF2-40B4-BE49-F238E27FC236}">
                <a16:creationId xmlns:a16="http://schemas.microsoft.com/office/drawing/2014/main" id="{C261F9E7-7006-4B1F-8EEB-02B0635DC4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2946"/>
    </mc:Choice>
    <mc:Fallback xmlns="">
      <p:transition advTm="12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AFE28E27-43A3-43A3-8353-80E6B0F30C3F}" type="slidenum">
              <a:rPr lang="en-US"/>
              <a:pPr>
                <a:defRPr/>
              </a:pPr>
              <a:t>14</a:t>
            </a:fld>
            <a:endParaRPr lang="en-US"/>
          </a:p>
        </p:txBody>
      </p:sp>
      <p:sp>
        <p:nvSpPr>
          <p:cNvPr id="379906" name="Rectangle 2"/>
          <p:cNvSpPr>
            <a:spLocks noGrp="1" noChangeArrowheads="1"/>
          </p:cNvSpPr>
          <p:nvPr>
            <p:ph type="title"/>
          </p:nvPr>
        </p:nvSpPr>
        <p:spPr/>
        <p:txBody>
          <a:bodyPr/>
          <a:lstStyle/>
          <a:p>
            <a:pPr eaLnBrk="1" hangingPunct="1">
              <a:defRPr/>
            </a:pPr>
            <a:r>
              <a:rPr lang="en-US" sz="4000" u="sng" dirty="0"/>
              <a:t>Eligibility for Subsidy</a:t>
            </a:r>
          </a:p>
        </p:txBody>
      </p:sp>
      <p:sp>
        <p:nvSpPr>
          <p:cNvPr id="379907" name="Rectangle 3"/>
          <p:cNvSpPr>
            <a:spLocks noGrp="1" noChangeArrowheads="1"/>
          </p:cNvSpPr>
          <p:nvPr>
            <p:ph type="body" idx="1"/>
          </p:nvPr>
        </p:nvSpPr>
        <p:spPr/>
        <p:txBody>
          <a:bodyPr/>
          <a:lstStyle/>
          <a:p>
            <a:pPr lvl="0"/>
            <a:r>
              <a:rPr lang="en-US" sz="2400" dirty="0">
                <a:solidFill>
                  <a:schemeClr val="tx2"/>
                </a:solidFill>
                <a:latin typeface="Tahoma (headings)"/>
                <a:ea typeface="+mj-ea"/>
                <a:cs typeface="+mj-cs"/>
              </a:rPr>
              <a:t>Must meet the HUD definition of chronically homeless</a:t>
            </a:r>
          </a:p>
          <a:p>
            <a:pPr eaLnBrk="1" hangingPunct="1">
              <a:defRPr/>
            </a:pPr>
            <a:r>
              <a:rPr lang="en-US" sz="2400" dirty="0">
                <a:solidFill>
                  <a:srgbClr val="FFFFFF"/>
                </a:solidFill>
                <a:latin typeface="Tahoma (headings)"/>
              </a:rPr>
              <a:t>Must be eligible for a Housing Assistance Payment (HAP) based on your income and the contract rent for the unit</a:t>
            </a:r>
          </a:p>
          <a:p>
            <a:pPr eaLnBrk="1" hangingPunct="1">
              <a:defRPr/>
            </a:pPr>
            <a:r>
              <a:rPr lang="en-US" sz="2400" dirty="0">
                <a:solidFill>
                  <a:srgbClr val="FFFFFF"/>
                </a:solidFill>
                <a:latin typeface="Tahoma (headings)"/>
              </a:rPr>
              <a:t>Must be eligible for the supportive services offered at the development—services are offered but participation is not mandatory</a:t>
            </a:r>
          </a:p>
          <a:p>
            <a:pPr lvl="0"/>
            <a:r>
              <a:rPr lang="en-US" sz="2400" dirty="0">
                <a:solidFill>
                  <a:schemeClr val="tx2"/>
                </a:solidFill>
                <a:latin typeface="Tahoma (headings)"/>
                <a:ea typeface="+mj-ea"/>
                <a:cs typeface="+mj-cs"/>
              </a:rPr>
              <a:t>Head of Household (</a:t>
            </a:r>
            <a:r>
              <a:rPr lang="en-US" sz="2400" dirty="0" err="1">
                <a:solidFill>
                  <a:schemeClr val="tx2"/>
                </a:solidFill>
                <a:latin typeface="Tahoma (headings)"/>
                <a:ea typeface="+mj-ea"/>
                <a:cs typeface="+mj-cs"/>
              </a:rPr>
              <a:t>HoH</a:t>
            </a:r>
            <a:r>
              <a:rPr lang="en-US" sz="2400" dirty="0">
                <a:solidFill>
                  <a:schemeClr val="tx2"/>
                </a:solidFill>
                <a:latin typeface="Tahoma (headings)"/>
                <a:ea typeface="+mj-ea"/>
                <a:cs typeface="+mj-cs"/>
              </a:rPr>
              <a:t>) must have a qualifying disability</a:t>
            </a:r>
          </a:p>
          <a:p>
            <a:pPr lvl="0"/>
            <a:r>
              <a:rPr lang="en-US" sz="2400" dirty="0">
                <a:solidFill>
                  <a:schemeClr val="tx2"/>
                </a:solidFill>
                <a:latin typeface="Tahoma (headings)"/>
                <a:ea typeface="+mj-ea"/>
                <a:cs typeface="+mj-cs"/>
              </a:rPr>
              <a:t>Must provide all requested information to HPD</a:t>
            </a:r>
          </a:p>
          <a:p>
            <a:pPr lvl="0"/>
            <a:r>
              <a:rPr lang="en-US" sz="2400" dirty="0">
                <a:solidFill>
                  <a:schemeClr val="tx2"/>
                </a:solidFill>
                <a:latin typeface="Tahoma (headings)"/>
                <a:ea typeface="+mj-ea"/>
                <a:cs typeface="+mj-cs"/>
              </a:rPr>
              <a:t>At least one household member must be a legal resident or citizen</a:t>
            </a:r>
          </a:p>
          <a:p>
            <a:pPr eaLnBrk="1" hangingPunct="1">
              <a:lnSpc>
                <a:spcPct val="90000"/>
              </a:lnSpc>
              <a:buFont typeface="Wingdings" pitchFamily="2" charset="2"/>
              <a:buNone/>
              <a:defRPr/>
            </a:pPr>
            <a:endParaRPr lang="en-US" sz="2400" dirty="0">
              <a:latin typeface="Tahoma (headings)"/>
            </a:endParaRPr>
          </a:p>
        </p:txBody>
      </p:sp>
      <p:pic>
        <p:nvPicPr>
          <p:cNvPr id="6" name="Audio 5">
            <a:hlinkClick r:id="" action="ppaction://media"/>
            <a:extLst>
              <a:ext uri="{FF2B5EF4-FFF2-40B4-BE49-F238E27FC236}">
                <a16:creationId xmlns:a16="http://schemas.microsoft.com/office/drawing/2014/main" id="{54C8D89E-2EC9-489B-A940-003630FE7A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2977"/>
    </mc:Choice>
    <mc:Fallback xmlns="">
      <p:transition advTm="32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CEFEC71F-A411-4645-A4EB-121A0F058152}"/>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D4AE52D3-0385-40A5-93B3-44A72AE7683F}" type="slidenum">
              <a:rPr lang="en-US" altLang="en-US" smtClean="0">
                <a:latin typeface="Arial" panose="020B0604020202020204" pitchFamily="34" charset="0"/>
              </a:rPr>
              <a:pPr>
                <a:defRPr/>
              </a:pPr>
              <a:t>15</a:t>
            </a:fld>
            <a:endParaRPr lang="en-US" altLang="en-US">
              <a:latin typeface="Arial" panose="020B0604020202020204" pitchFamily="34" charset="0"/>
            </a:endParaRPr>
          </a:p>
        </p:txBody>
      </p:sp>
      <p:sp>
        <p:nvSpPr>
          <p:cNvPr id="470018" name="Rectangle 2">
            <a:extLst>
              <a:ext uri="{FF2B5EF4-FFF2-40B4-BE49-F238E27FC236}">
                <a16:creationId xmlns:a16="http://schemas.microsoft.com/office/drawing/2014/main" id="{2C7D443C-B286-44BD-8965-EC94F251B9CF}"/>
              </a:ext>
            </a:extLst>
          </p:cNvPr>
          <p:cNvSpPr>
            <a:spLocks noGrp="1" noChangeArrowheads="1"/>
          </p:cNvSpPr>
          <p:nvPr>
            <p:ph type="title"/>
          </p:nvPr>
        </p:nvSpPr>
        <p:spPr/>
        <p:txBody>
          <a:bodyPr/>
          <a:lstStyle/>
          <a:p>
            <a:pPr eaLnBrk="1" hangingPunct="1">
              <a:defRPr/>
            </a:pPr>
            <a:r>
              <a:rPr lang="en-US" sz="4000" dirty="0"/>
              <a:t>How is </a:t>
            </a:r>
            <a:r>
              <a:rPr lang="en-US" sz="4000" dirty="0" err="1"/>
              <a:t>CoC</a:t>
            </a:r>
            <a:r>
              <a:rPr lang="en-US" sz="4000" dirty="0"/>
              <a:t> SPC different from the Section 8 Housing Choice Voucher (HCV) Program?</a:t>
            </a:r>
          </a:p>
        </p:txBody>
      </p:sp>
      <p:sp>
        <p:nvSpPr>
          <p:cNvPr id="470019" name="Rectangle 3">
            <a:extLst>
              <a:ext uri="{FF2B5EF4-FFF2-40B4-BE49-F238E27FC236}">
                <a16:creationId xmlns:a16="http://schemas.microsoft.com/office/drawing/2014/main" id="{37932E84-5ACA-4667-BC2B-FF0E8A506103}"/>
              </a:ext>
            </a:extLst>
          </p:cNvPr>
          <p:cNvSpPr>
            <a:spLocks noGrp="1" noChangeArrowheads="1"/>
          </p:cNvSpPr>
          <p:nvPr>
            <p:ph type="body" idx="1"/>
          </p:nvPr>
        </p:nvSpPr>
        <p:spPr>
          <a:xfrm>
            <a:off x="457200" y="2359025"/>
            <a:ext cx="8229600" cy="4038600"/>
          </a:xfrm>
        </p:spPr>
        <p:txBody>
          <a:bodyPr/>
          <a:lstStyle/>
          <a:p>
            <a:pPr eaLnBrk="1" hangingPunct="1">
              <a:defRPr/>
            </a:pPr>
            <a:r>
              <a:rPr lang="en-US" sz="2800" dirty="0"/>
              <a:t>Subsidy is</a:t>
            </a:r>
            <a:r>
              <a:rPr lang="en-US" sz="2800" b="1" dirty="0">
                <a:solidFill>
                  <a:schemeClr val="hlink"/>
                </a:solidFill>
              </a:rPr>
              <a:t> “attached” to the unit</a:t>
            </a:r>
            <a:r>
              <a:rPr lang="en-US" sz="2800" dirty="0"/>
              <a:t>. You cannot move out of your unit with continued </a:t>
            </a:r>
            <a:r>
              <a:rPr lang="en-US" sz="2800" dirty="0" err="1"/>
              <a:t>CoC</a:t>
            </a:r>
            <a:r>
              <a:rPr lang="en-US" sz="2800" dirty="0"/>
              <a:t> SPC assistance unless you move into another contract unit.</a:t>
            </a:r>
            <a:r>
              <a:rPr lang="en-US" sz="2800" b="1" dirty="0">
                <a:solidFill>
                  <a:schemeClr val="hlink"/>
                </a:solidFill>
              </a:rPr>
              <a:t> </a:t>
            </a:r>
          </a:p>
          <a:p>
            <a:pPr eaLnBrk="1" hangingPunct="1">
              <a:defRPr/>
            </a:pPr>
            <a:endParaRPr lang="en-US" sz="2800" dirty="0"/>
          </a:p>
          <a:p>
            <a:pPr eaLnBrk="1" hangingPunct="1">
              <a:defRPr/>
            </a:pPr>
            <a:r>
              <a:rPr lang="en-US" sz="2800" dirty="0"/>
              <a:t>Family must qualify for </a:t>
            </a:r>
            <a:r>
              <a:rPr lang="en-US" sz="2800" b="1" dirty="0">
                <a:solidFill>
                  <a:schemeClr val="hlink"/>
                </a:solidFill>
              </a:rPr>
              <a:t>supportive services</a:t>
            </a:r>
            <a:r>
              <a:rPr lang="en-US" sz="2800" dirty="0"/>
              <a:t> offered by the development </a:t>
            </a:r>
          </a:p>
          <a:p>
            <a:pPr eaLnBrk="1" hangingPunct="1">
              <a:defRPr/>
            </a:pPr>
            <a:endParaRPr lang="en-US" b="1" dirty="0">
              <a:solidFill>
                <a:schemeClr val="hlink"/>
              </a:solidFill>
            </a:endParaRPr>
          </a:p>
        </p:txBody>
      </p:sp>
      <p:pic>
        <p:nvPicPr>
          <p:cNvPr id="6" name="Audio 5">
            <a:hlinkClick r:id="" action="ppaction://media"/>
            <a:extLst>
              <a:ext uri="{FF2B5EF4-FFF2-40B4-BE49-F238E27FC236}">
                <a16:creationId xmlns:a16="http://schemas.microsoft.com/office/drawing/2014/main" id="{8A2D5D83-8F4C-46A6-9A0E-05829489D0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636"/>
    </mc:Choice>
    <mc:Fallback xmlns="">
      <p:transition spd="slow" advTm="29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EBA0834-7F9D-4E16-8328-9272D5DFDA0C}"/>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0184BA11-E44C-4BB1-9AD6-2F326DFF4D3E}" type="slidenum">
              <a:rPr lang="en-US" altLang="en-US" smtClean="0">
                <a:latin typeface="Arial" panose="020B0604020202020204" pitchFamily="34" charset="0"/>
              </a:rPr>
              <a:pPr>
                <a:defRPr/>
              </a:pPr>
              <a:t>16</a:t>
            </a:fld>
            <a:endParaRPr lang="en-US" altLang="en-US">
              <a:latin typeface="Arial" panose="020B0604020202020204" pitchFamily="34" charset="0"/>
            </a:endParaRPr>
          </a:p>
        </p:txBody>
      </p:sp>
      <p:sp>
        <p:nvSpPr>
          <p:cNvPr id="401410" name="Rectangle 2">
            <a:extLst>
              <a:ext uri="{FF2B5EF4-FFF2-40B4-BE49-F238E27FC236}">
                <a16:creationId xmlns:a16="http://schemas.microsoft.com/office/drawing/2014/main" id="{1CA396D7-D3B5-4D24-A471-4ADCDBC1CEBB}"/>
              </a:ext>
            </a:extLst>
          </p:cNvPr>
          <p:cNvSpPr>
            <a:spLocks noGrp="1" noChangeArrowheads="1"/>
          </p:cNvSpPr>
          <p:nvPr>
            <p:ph type="title"/>
          </p:nvPr>
        </p:nvSpPr>
        <p:spPr>
          <a:xfrm>
            <a:off x="228600" y="381000"/>
            <a:ext cx="8686800" cy="1371600"/>
          </a:xfrm>
        </p:spPr>
        <p:txBody>
          <a:bodyPr/>
          <a:lstStyle/>
          <a:p>
            <a:pPr eaLnBrk="1" hangingPunct="1">
              <a:defRPr/>
            </a:pPr>
            <a:r>
              <a:rPr lang="en-US" sz="4000" u="sng" dirty="0"/>
              <a:t>How does HPD Determine </a:t>
            </a:r>
            <a:r>
              <a:rPr lang="en-US" sz="4000" u="sng" dirty="0" err="1"/>
              <a:t>CoC</a:t>
            </a:r>
            <a:r>
              <a:rPr lang="en-US" sz="4000" u="sng" dirty="0"/>
              <a:t> SPC Bedroom Size? </a:t>
            </a:r>
          </a:p>
        </p:txBody>
      </p:sp>
      <p:sp>
        <p:nvSpPr>
          <p:cNvPr id="401411" name="Rectangle 3">
            <a:extLst>
              <a:ext uri="{FF2B5EF4-FFF2-40B4-BE49-F238E27FC236}">
                <a16:creationId xmlns:a16="http://schemas.microsoft.com/office/drawing/2014/main" id="{19EF964F-84D1-41FC-A4BE-006F3710D784}"/>
              </a:ext>
            </a:extLst>
          </p:cNvPr>
          <p:cNvSpPr>
            <a:spLocks noGrp="1" noChangeArrowheads="1"/>
          </p:cNvSpPr>
          <p:nvPr>
            <p:ph type="body" idx="1"/>
          </p:nvPr>
        </p:nvSpPr>
        <p:spPr>
          <a:xfrm>
            <a:off x="228600" y="2286000"/>
            <a:ext cx="8686800" cy="4267200"/>
          </a:xfrm>
        </p:spPr>
        <p:txBody>
          <a:bodyPr/>
          <a:lstStyle/>
          <a:p>
            <a:pPr eaLnBrk="1" hangingPunct="1">
              <a:lnSpc>
                <a:spcPct val="80000"/>
              </a:lnSpc>
              <a:defRPr/>
            </a:pPr>
            <a:r>
              <a:rPr lang="en-US" sz="2000" dirty="0"/>
              <a:t>Number of people in your family</a:t>
            </a:r>
          </a:p>
          <a:p>
            <a:pPr lvl="1" eaLnBrk="1" hangingPunct="1">
              <a:lnSpc>
                <a:spcPct val="80000"/>
              </a:lnSpc>
              <a:defRPr/>
            </a:pPr>
            <a:r>
              <a:rPr lang="en-US" sz="1800" dirty="0"/>
              <a:t>If you are pregnant at the time of your application please make sure to indicate this as this will be an additional member in your family</a:t>
            </a:r>
          </a:p>
          <a:p>
            <a:pPr lvl="1" eaLnBrk="1" hangingPunct="1">
              <a:lnSpc>
                <a:spcPct val="80000"/>
              </a:lnSpc>
              <a:defRPr/>
            </a:pPr>
            <a:r>
              <a:rPr lang="en-US" sz="1800" dirty="0"/>
              <a:t>Foster children and live in aides need to be added to the household composition and must be supported by proper documentation.</a:t>
            </a:r>
          </a:p>
          <a:p>
            <a:pPr marL="457200" lvl="1" indent="0" eaLnBrk="1" hangingPunct="1">
              <a:lnSpc>
                <a:spcPct val="80000"/>
              </a:lnSpc>
              <a:buFont typeface="Wingdings" panose="05000000000000000000" pitchFamily="2" charset="2"/>
              <a:buNone/>
              <a:defRPr/>
            </a:pPr>
            <a:endParaRPr lang="en-US" sz="1800" dirty="0"/>
          </a:p>
          <a:p>
            <a:pPr eaLnBrk="1" hangingPunct="1">
              <a:lnSpc>
                <a:spcPct val="80000"/>
              </a:lnSpc>
              <a:defRPr/>
            </a:pPr>
            <a:r>
              <a:rPr lang="en-US" sz="2000" dirty="0"/>
              <a:t>2 people per living space </a:t>
            </a:r>
          </a:p>
          <a:p>
            <a:pPr marL="0" indent="0" eaLnBrk="1" hangingPunct="1">
              <a:lnSpc>
                <a:spcPct val="80000"/>
              </a:lnSpc>
              <a:buFont typeface="Wingdings" panose="05000000000000000000" pitchFamily="2" charset="2"/>
              <a:buNone/>
              <a:defRPr/>
            </a:pPr>
            <a:r>
              <a:rPr lang="en-US" sz="2000" dirty="0"/>
              <a:t> </a:t>
            </a:r>
          </a:p>
          <a:p>
            <a:pPr eaLnBrk="1" hangingPunct="1">
              <a:lnSpc>
                <a:spcPct val="80000"/>
              </a:lnSpc>
              <a:defRPr/>
            </a:pPr>
            <a:r>
              <a:rPr lang="en-US" sz="2000" dirty="0"/>
              <a:t>Single-member households may reside in a studio or Single Room Occupancy (SRO) unit</a:t>
            </a:r>
          </a:p>
          <a:p>
            <a:pPr marL="0" indent="0" eaLnBrk="1" hangingPunct="1">
              <a:lnSpc>
                <a:spcPct val="80000"/>
              </a:lnSpc>
              <a:buFont typeface="Wingdings" panose="05000000000000000000" pitchFamily="2" charset="2"/>
              <a:buNone/>
              <a:defRPr/>
            </a:pPr>
            <a:endParaRPr lang="en-US" sz="2000" dirty="0"/>
          </a:p>
        </p:txBody>
      </p:sp>
      <p:pic>
        <p:nvPicPr>
          <p:cNvPr id="22" name="Audio 21">
            <a:hlinkClick r:id="" action="ppaction://media"/>
            <a:extLst>
              <a:ext uri="{FF2B5EF4-FFF2-40B4-BE49-F238E27FC236}">
                <a16:creationId xmlns:a16="http://schemas.microsoft.com/office/drawing/2014/main" id="{1485C65E-9611-402D-9F31-09DA107242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100"/>
    </mc:Choice>
    <mc:Fallback xmlns="">
      <p:transition spd="slow" advTm="41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8EC6DC8-E281-49F1-B6C3-301C4A421606}"/>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F3E0DA38-B84F-4AA9-97F3-6328D4860666}" type="slidenum">
              <a:rPr lang="en-US" altLang="en-US" smtClean="0">
                <a:latin typeface="Arial" panose="020B0604020202020204" pitchFamily="34" charset="0"/>
              </a:rPr>
              <a:pPr>
                <a:defRPr/>
              </a:pPr>
              <a:t>17</a:t>
            </a:fld>
            <a:endParaRPr lang="en-US" altLang="en-US">
              <a:latin typeface="Arial" panose="020B0604020202020204" pitchFamily="34" charset="0"/>
            </a:endParaRPr>
          </a:p>
        </p:txBody>
      </p:sp>
      <p:sp>
        <p:nvSpPr>
          <p:cNvPr id="269314" name="Rectangle 2">
            <a:extLst>
              <a:ext uri="{FF2B5EF4-FFF2-40B4-BE49-F238E27FC236}">
                <a16:creationId xmlns:a16="http://schemas.microsoft.com/office/drawing/2014/main" id="{4594A798-E0AB-480E-8711-2C7B435E9F8B}"/>
              </a:ext>
            </a:extLst>
          </p:cNvPr>
          <p:cNvSpPr>
            <a:spLocks noGrp="1" noChangeArrowheads="1"/>
          </p:cNvSpPr>
          <p:nvPr>
            <p:ph type="title"/>
          </p:nvPr>
        </p:nvSpPr>
        <p:spPr>
          <a:xfrm>
            <a:off x="228600" y="457200"/>
            <a:ext cx="8686800" cy="838200"/>
          </a:xfrm>
        </p:spPr>
        <p:txBody>
          <a:bodyPr/>
          <a:lstStyle/>
          <a:p>
            <a:pPr eaLnBrk="1" hangingPunct="1">
              <a:defRPr/>
            </a:pPr>
            <a:r>
              <a:rPr lang="en-US" sz="4000" dirty="0" err="1"/>
              <a:t>Overhoused</a:t>
            </a:r>
            <a:r>
              <a:rPr lang="en-US" sz="4000" dirty="0"/>
              <a:t> families</a:t>
            </a:r>
          </a:p>
        </p:txBody>
      </p:sp>
      <p:sp>
        <p:nvSpPr>
          <p:cNvPr id="269315" name="Rectangle 3">
            <a:extLst>
              <a:ext uri="{FF2B5EF4-FFF2-40B4-BE49-F238E27FC236}">
                <a16:creationId xmlns:a16="http://schemas.microsoft.com/office/drawing/2014/main" id="{BB857F2F-1032-4019-A109-6B9555E9C61A}"/>
              </a:ext>
            </a:extLst>
          </p:cNvPr>
          <p:cNvSpPr>
            <a:spLocks noGrp="1" noChangeArrowheads="1"/>
          </p:cNvSpPr>
          <p:nvPr>
            <p:ph type="body" idx="1"/>
          </p:nvPr>
        </p:nvSpPr>
        <p:spPr>
          <a:xfrm>
            <a:off x="228600" y="2514600"/>
            <a:ext cx="8686800" cy="3048000"/>
          </a:xfrm>
        </p:spPr>
        <p:txBody>
          <a:bodyPr/>
          <a:lstStyle/>
          <a:p>
            <a:pPr eaLnBrk="1" hangingPunct="1">
              <a:lnSpc>
                <a:spcPct val="80000"/>
              </a:lnSpc>
              <a:buFont typeface="Wingdings" panose="05000000000000000000" pitchFamily="2" charset="2"/>
              <a:buNone/>
              <a:defRPr/>
            </a:pPr>
            <a:r>
              <a:rPr lang="en-US" b="1" dirty="0" err="1">
                <a:solidFill>
                  <a:schemeClr val="hlink"/>
                </a:solidFill>
              </a:rPr>
              <a:t>Overhoused</a:t>
            </a:r>
            <a:r>
              <a:rPr lang="en-US" b="1" dirty="0">
                <a:solidFill>
                  <a:schemeClr val="hlink"/>
                </a:solidFill>
              </a:rPr>
              <a:t> family</a:t>
            </a:r>
            <a:r>
              <a:rPr lang="en-US" dirty="0"/>
              <a:t> = family residing in a</a:t>
            </a:r>
          </a:p>
          <a:p>
            <a:pPr eaLnBrk="1" hangingPunct="1">
              <a:lnSpc>
                <a:spcPct val="80000"/>
              </a:lnSpc>
              <a:buFont typeface="Wingdings" panose="05000000000000000000" pitchFamily="2" charset="2"/>
              <a:buNone/>
              <a:defRPr/>
            </a:pPr>
            <a:r>
              <a:rPr lang="en-US" dirty="0"/>
              <a:t>unit that has more bedrooms than the </a:t>
            </a:r>
          </a:p>
          <a:p>
            <a:pPr marL="0" eaLnBrk="1" hangingPunct="1">
              <a:lnSpc>
                <a:spcPct val="80000"/>
              </a:lnSpc>
              <a:buFont typeface="Wingdings" panose="05000000000000000000" pitchFamily="2" charset="2"/>
              <a:buNone/>
              <a:defRPr/>
            </a:pPr>
            <a:r>
              <a:rPr lang="en-US" dirty="0"/>
              <a:t>appropriate number based on your </a:t>
            </a:r>
            <a:r>
              <a:rPr lang="en-US" dirty="0" err="1"/>
              <a:t>CoC</a:t>
            </a:r>
            <a:r>
              <a:rPr lang="en-US" dirty="0"/>
              <a:t> SPC bedroom size (2 household members per bedroom) </a:t>
            </a:r>
          </a:p>
          <a:p>
            <a:pPr eaLnBrk="1" hangingPunct="1">
              <a:lnSpc>
                <a:spcPct val="80000"/>
              </a:lnSpc>
              <a:buFont typeface="Wingdings" panose="05000000000000000000" pitchFamily="2" charset="2"/>
              <a:buNone/>
              <a:defRPr/>
            </a:pPr>
            <a:endParaRPr lang="en-US" dirty="0"/>
          </a:p>
        </p:txBody>
      </p:sp>
      <p:pic>
        <p:nvPicPr>
          <p:cNvPr id="6" name="Audio 5">
            <a:hlinkClick r:id="" action="ppaction://media"/>
            <a:extLst>
              <a:ext uri="{FF2B5EF4-FFF2-40B4-BE49-F238E27FC236}">
                <a16:creationId xmlns:a16="http://schemas.microsoft.com/office/drawing/2014/main" id="{B6FA62D1-5934-4A87-BB6D-03270B31B3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733"/>
    </mc:Choice>
    <mc:Fallback xmlns="">
      <p:transition spd="slow" advTm="11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53B4443-AC95-40F0-BA9E-83946819A730}"/>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E8B9E905-9077-4813-A002-6020597F21FC}" type="slidenum">
              <a:rPr lang="en-US" altLang="en-US" smtClean="0">
                <a:latin typeface="Arial" panose="020B0604020202020204" pitchFamily="34" charset="0"/>
              </a:rPr>
              <a:pPr>
                <a:defRPr/>
              </a:pPr>
              <a:t>18</a:t>
            </a:fld>
            <a:endParaRPr lang="en-US" altLang="en-US">
              <a:latin typeface="Arial" panose="020B0604020202020204" pitchFamily="34" charset="0"/>
            </a:endParaRPr>
          </a:p>
        </p:txBody>
      </p:sp>
      <p:sp>
        <p:nvSpPr>
          <p:cNvPr id="274435" name="Rectangle 3">
            <a:extLst>
              <a:ext uri="{FF2B5EF4-FFF2-40B4-BE49-F238E27FC236}">
                <a16:creationId xmlns:a16="http://schemas.microsoft.com/office/drawing/2014/main" id="{C02BBC98-697C-4AEF-9FC8-19BC1A0EF4CC}"/>
              </a:ext>
            </a:extLst>
          </p:cNvPr>
          <p:cNvSpPr>
            <a:spLocks noGrp="1" noChangeArrowheads="1"/>
          </p:cNvSpPr>
          <p:nvPr>
            <p:ph type="body" idx="1"/>
          </p:nvPr>
        </p:nvSpPr>
        <p:spPr>
          <a:xfrm>
            <a:off x="228600" y="457200"/>
            <a:ext cx="8686800" cy="6096000"/>
          </a:xfrm>
        </p:spPr>
        <p:txBody>
          <a:bodyPr/>
          <a:lstStyle/>
          <a:p>
            <a:pPr marL="0" eaLnBrk="1" hangingPunct="1">
              <a:buFont typeface="Wingdings" panose="05000000000000000000" pitchFamily="2" charset="2"/>
              <a:buNone/>
              <a:defRPr/>
            </a:pPr>
            <a:endParaRPr lang="en-US" dirty="0"/>
          </a:p>
          <a:p>
            <a:pPr marL="0" eaLnBrk="1" hangingPunct="1">
              <a:buFont typeface="Wingdings" panose="05000000000000000000" pitchFamily="2" charset="2"/>
              <a:buNone/>
              <a:defRPr/>
            </a:pPr>
            <a:endParaRPr lang="en-US" dirty="0"/>
          </a:p>
          <a:p>
            <a:pPr marL="0" eaLnBrk="1" hangingPunct="1">
              <a:buFont typeface="Wingdings" panose="05000000000000000000" pitchFamily="2" charset="2"/>
              <a:buNone/>
              <a:defRPr/>
            </a:pPr>
            <a:r>
              <a:rPr lang="en-US" dirty="0"/>
              <a:t>If you are </a:t>
            </a:r>
            <a:r>
              <a:rPr lang="en-US" dirty="0" err="1"/>
              <a:t>overhoused</a:t>
            </a:r>
            <a:r>
              <a:rPr lang="en-US" dirty="0"/>
              <a:t>, and an appropriately-sized CoC SPC unit is available at the development, you </a:t>
            </a:r>
            <a:r>
              <a:rPr lang="en-US" b="1" u="sng" dirty="0">
                <a:solidFill>
                  <a:schemeClr val="hlink"/>
                </a:solidFill>
              </a:rPr>
              <a:t>must</a:t>
            </a:r>
            <a:r>
              <a:rPr lang="en-US" b="1" dirty="0">
                <a:solidFill>
                  <a:schemeClr val="hlink"/>
                </a:solidFill>
              </a:rPr>
              <a:t> move to that unit when it is offered</a:t>
            </a:r>
            <a:r>
              <a:rPr lang="en-US" dirty="0"/>
              <a:t>.</a:t>
            </a:r>
          </a:p>
          <a:p>
            <a:pPr eaLnBrk="1" hangingPunct="1">
              <a:buFont typeface="Wingdings" panose="05000000000000000000" pitchFamily="2" charset="2"/>
              <a:buNone/>
              <a:defRPr/>
            </a:pPr>
            <a:endParaRPr lang="en-US" dirty="0"/>
          </a:p>
          <a:p>
            <a:pPr eaLnBrk="1" hangingPunct="1">
              <a:buFont typeface="Wingdings" panose="05000000000000000000" pitchFamily="2" charset="2"/>
              <a:buNone/>
              <a:defRPr/>
            </a:pPr>
            <a:endParaRPr lang="en-US" dirty="0"/>
          </a:p>
          <a:p>
            <a:pPr eaLnBrk="1" hangingPunct="1">
              <a:buFont typeface="Wingdings" panose="05000000000000000000" pitchFamily="2" charset="2"/>
              <a:buNone/>
              <a:defRPr/>
            </a:pPr>
            <a:endParaRPr lang="en-US" dirty="0"/>
          </a:p>
          <a:p>
            <a:pPr eaLnBrk="1" hangingPunct="1">
              <a:buFont typeface="Wingdings" panose="05000000000000000000" pitchFamily="2" charset="2"/>
              <a:buNone/>
              <a:defRPr/>
            </a:pPr>
            <a:endParaRPr lang="en-US" u="sng" dirty="0"/>
          </a:p>
        </p:txBody>
      </p:sp>
      <p:pic>
        <p:nvPicPr>
          <p:cNvPr id="6" name="Audio 5">
            <a:hlinkClick r:id="" action="ppaction://media"/>
            <a:extLst>
              <a:ext uri="{FF2B5EF4-FFF2-40B4-BE49-F238E27FC236}">
                <a16:creationId xmlns:a16="http://schemas.microsoft.com/office/drawing/2014/main" id="{6FD380F9-6AD3-453C-B813-C47035C74A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899"/>
    </mc:Choice>
    <mc:Fallback xmlns="">
      <p:transition spd="slow" advTm="9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B96B669-B17A-418D-BC97-36D724FD240B}"/>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AAB1FB5F-B913-4F13-8AB1-C0F56367351B}" type="slidenum">
              <a:rPr lang="en-US" altLang="en-US" smtClean="0">
                <a:latin typeface="Arial" panose="020B0604020202020204" pitchFamily="34" charset="0"/>
              </a:rPr>
              <a:pPr>
                <a:defRPr/>
              </a:pPr>
              <a:t>19</a:t>
            </a:fld>
            <a:endParaRPr lang="en-US" altLang="en-US">
              <a:latin typeface="Arial" panose="020B0604020202020204" pitchFamily="34" charset="0"/>
            </a:endParaRPr>
          </a:p>
        </p:txBody>
      </p:sp>
      <p:sp>
        <p:nvSpPr>
          <p:cNvPr id="272387" name="Rectangle 3">
            <a:extLst>
              <a:ext uri="{FF2B5EF4-FFF2-40B4-BE49-F238E27FC236}">
                <a16:creationId xmlns:a16="http://schemas.microsoft.com/office/drawing/2014/main" id="{62DA1C74-3871-47BF-956D-E31F27541E02}"/>
              </a:ext>
            </a:extLst>
          </p:cNvPr>
          <p:cNvSpPr>
            <a:spLocks noGrp="1" noChangeArrowheads="1"/>
          </p:cNvSpPr>
          <p:nvPr>
            <p:ph type="body" idx="1"/>
          </p:nvPr>
        </p:nvSpPr>
        <p:spPr>
          <a:xfrm>
            <a:off x="457200" y="685800"/>
            <a:ext cx="8382000" cy="5638800"/>
          </a:xfrm>
        </p:spPr>
        <p:txBody>
          <a:bodyPr anchor="t"/>
          <a:lstStyle/>
          <a:p>
            <a:pPr marL="1185863" lvl="2" indent="-266700" eaLnBrk="1" hangingPunct="1">
              <a:lnSpc>
                <a:spcPct val="90000"/>
              </a:lnSpc>
              <a:buFont typeface="Wingdings" panose="05000000000000000000" pitchFamily="2" charset="2"/>
              <a:buNone/>
              <a:defRPr/>
            </a:pPr>
            <a:endParaRPr lang="en-US" sz="1800" u="sng" dirty="0"/>
          </a:p>
          <a:p>
            <a:pPr marL="0" indent="0" eaLnBrk="1" hangingPunct="1">
              <a:lnSpc>
                <a:spcPct val="90000"/>
              </a:lnSpc>
              <a:buFontTx/>
              <a:buNone/>
              <a:defRPr/>
            </a:pPr>
            <a:r>
              <a:rPr lang="en-US" sz="2800" dirty="0"/>
              <a:t>You may request an </a:t>
            </a:r>
            <a:r>
              <a:rPr lang="en-US" sz="2800" b="1" dirty="0">
                <a:solidFill>
                  <a:schemeClr val="hlink"/>
                </a:solidFill>
              </a:rPr>
              <a:t>exception</a:t>
            </a:r>
            <a:r>
              <a:rPr lang="en-US" sz="2800" dirty="0"/>
              <a:t> if you need a larger apartment as a reasonable accommodation for a household member with a disability.  </a:t>
            </a:r>
          </a:p>
          <a:p>
            <a:pPr marL="0" indent="0" eaLnBrk="1" hangingPunct="1">
              <a:lnSpc>
                <a:spcPct val="90000"/>
              </a:lnSpc>
              <a:buFontTx/>
              <a:buNone/>
              <a:defRPr/>
            </a:pPr>
            <a:endParaRPr lang="en-US" sz="2800" dirty="0"/>
          </a:p>
          <a:p>
            <a:pPr marL="0" indent="0" eaLnBrk="1" hangingPunct="1">
              <a:lnSpc>
                <a:spcPct val="90000"/>
              </a:lnSpc>
              <a:buFontTx/>
              <a:buNone/>
              <a:defRPr/>
            </a:pPr>
            <a:r>
              <a:rPr lang="en-US" sz="2800" dirty="0"/>
              <a:t>You will need to provide medical </a:t>
            </a:r>
          </a:p>
          <a:p>
            <a:pPr marL="0" indent="0" eaLnBrk="1" hangingPunct="1">
              <a:lnSpc>
                <a:spcPct val="90000"/>
              </a:lnSpc>
              <a:buFontTx/>
              <a:buNone/>
              <a:defRPr/>
            </a:pPr>
            <a:r>
              <a:rPr lang="en-US" sz="2800" dirty="0"/>
              <a:t>documentation that justifies the exception.  </a:t>
            </a:r>
          </a:p>
          <a:p>
            <a:pPr marL="0" indent="0" eaLnBrk="1" hangingPunct="1">
              <a:lnSpc>
                <a:spcPct val="90000"/>
              </a:lnSpc>
              <a:buFontTx/>
              <a:buNone/>
              <a:defRPr/>
            </a:pPr>
            <a:endParaRPr lang="en-US" sz="2800" dirty="0"/>
          </a:p>
          <a:p>
            <a:pPr marL="0" indent="0" eaLnBrk="1" hangingPunct="1">
              <a:lnSpc>
                <a:spcPct val="90000"/>
              </a:lnSpc>
              <a:buFontTx/>
              <a:buNone/>
              <a:defRPr/>
            </a:pPr>
            <a:r>
              <a:rPr lang="en-US" sz="2800" dirty="0"/>
              <a:t>HPD will notify you in writing regarding whether your request was approved or denied.</a:t>
            </a:r>
          </a:p>
        </p:txBody>
      </p:sp>
      <p:pic>
        <p:nvPicPr>
          <p:cNvPr id="7" name="Audio 6">
            <a:hlinkClick r:id="" action="ppaction://media"/>
            <a:extLst>
              <a:ext uri="{FF2B5EF4-FFF2-40B4-BE49-F238E27FC236}">
                <a16:creationId xmlns:a16="http://schemas.microsoft.com/office/drawing/2014/main" id="{97071577-2534-44E8-A0B9-E34FA04F60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792"/>
    </mc:Choice>
    <mc:Fallback xmlns="">
      <p:transition spd="slow" advTm="16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313A15A-93D5-4883-9488-216E2DA6EFC0}"/>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91EE7F94-E655-4EA7-9A01-2DEB40D1F863}" type="slidenum">
              <a:rPr lang="en-US" altLang="en-US" smtClean="0">
                <a:latin typeface="Arial" panose="020B0604020202020204" pitchFamily="34" charset="0"/>
              </a:rPr>
              <a:pPr>
                <a:defRPr/>
              </a:pPr>
              <a:t>2</a:t>
            </a:fld>
            <a:endParaRPr lang="en-US" altLang="en-US">
              <a:latin typeface="Arial" panose="020B0604020202020204" pitchFamily="34" charset="0"/>
            </a:endParaRPr>
          </a:p>
        </p:txBody>
      </p:sp>
      <p:sp>
        <p:nvSpPr>
          <p:cNvPr id="151554" name="Rectangle 2">
            <a:extLst>
              <a:ext uri="{FF2B5EF4-FFF2-40B4-BE49-F238E27FC236}">
                <a16:creationId xmlns:a16="http://schemas.microsoft.com/office/drawing/2014/main" id="{22738F15-5D91-4F2F-A255-C4280620E853}"/>
              </a:ext>
            </a:extLst>
          </p:cNvPr>
          <p:cNvSpPr>
            <a:spLocks noGrp="1" noChangeArrowheads="1"/>
          </p:cNvSpPr>
          <p:nvPr>
            <p:ph type="title"/>
          </p:nvPr>
        </p:nvSpPr>
        <p:spPr/>
        <p:txBody>
          <a:bodyPr/>
          <a:lstStyle/>
          <a:p>
            <a:pPr eaLnBrk="1" hangingPunct="1">
              <a:defRPr/>
            </a:pPr>
            <a:r>
              <a:rPr lang="en-US" u="sng"/>
              <a:t>Today’s Briefing</a:t>
            </a:r>
          </a:p>
        </p:txBody>
      </p:sp>
      <p:sp>
        <p:nvSpPr>
          <p:cNvPr id="151555" name="Rectangle 3">
            <a:extLst>
              <a:ext uri="{FF2B5EF4-FFF2-40B4-BE49-F238E27FC236}">
                <a16:creationId xmlns:a16="http://schemas.microsoft.com/office/drawing/2014/main" id="{A3072421-76F1-40D9-B700-1A31D0CC76A4}"/>
              </a:ext>
            </a:extLst>
          </p:cNvPr>
          <p:cNvSpPr>
            <a:spLocks noGrp="1" noChangeArrowheads="1"/>
          </p:cNvSpPr>
          <p:nvPr>
            <p:ph type="body" idx="1"/>
          </p:nvPr>
        </p:nvSpPr>
        <p:spPr>
          <a:xfrm>
            <a:off x="457200" y="1752600"/>
            <a:ext cx="8229600" cy="4724400"/>
          </a:xfrm>
        </p:spPr>
        <p:txBody>
          <a:bodyPr/>
          <a:lstStyle/>
          <a:p>
            <a:pPr eaLnBrk="1" hangingPunct="1">
              <a:defRPr/>
            </a:pPr>
            <a:r>
              <a:rPr lang="en-US" dirty="0"/>
              <a:t>Overview of the Continuum of Care Shelter Plus Care (</a:t>
            </a:r>
            <a:r>
              <a:rPr lang="en-US" dirty="0" err="1"/>
              <a:t>CoC</a:t>
            </a:r>
            <a:r>
              <a:rPr lang="en-US" dirty="0"/>
              <a:t> SPC) program, your family obligations, and the owner’s obligations </a:t>
            </a:r>
          </a:p>
          <a:p>
            <a:pPr eaLnBrk="1" hangingPunct="1">
              <a:buFont typeface="Wingdings" panose="05000000000000000000" pitchFamily="2" charset="2"/>
              <a:buNone/>
              <a:defRPr/>
            </a:pPr>
            <a:endParaRPr lang="en-US" dirty="0"/>
          </a:p>
          <a:p>
            <a:pPr eaLnBrk="1" hangingPunct="1">
              <a:defRPr/>
            </a:pPr>
            <a:r>
              <a:rPr lang="en-US" dirty="0"/>
              <a:t>What you need to do to start </a:t>
            </a:r>
            <a:r>
              <a:rPr lang="en-US" dirty="0" err="1"/>
              <a:t>CoC</a:t>
            </a:r>
            <a:r>
              <a:rPr lang="en-US" dirty="0"/>
              <a:t> SPC assistance</a:t>
            </a:r>
          </a:p>
          <a:p>
            <a:pPr eaLnBrk="1" hangingPunct="1">
              <a:defRPr/>
            </a:pPr>
            <a:endParaRPr lang="en-US" dirty="0"/>
          </a:p>
        </p:txBody>
      </p:sp>
      <p:pic>
        <p:nvPicPr>
          <p:cNvPr id="5" name="Audio 4">
            <a:hlinkClick r:id="" action="ppaction://media"/>
            <a:extLst>
              <a:ext uri="{FF2B5EF4-FFF2-40B4-BE49-F238E27FC236}">
                <a16:creationId xmlns:a16="http://schemas.microsoft.com/office/drawing/2014/main" id="{98138784-40D2-4EF5-875B-B479CD0766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553"/>
    </mc:Choice>
    <mc:Fallback xmlns="">
      <p:transition spd="slow" advTm="17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38F803-3ED0-42C2-8B54-CC2681CFAE51}"/>
              </a:ext>
            </a:extLst>
          </p:cNvPr>
          <p:cNvSpPr>
            <a:spLocks noGrp="1"/>
          </p:cNvSpPr>
          <p:nvPr>
            <p:ph idx="1"/>
          </p:nvPr>
        </p:nvSpPr>
        <p:spPr>
          <a:xfrm>
            <a:off x="457200" y="152400"/>
            <a:ext cx="8229600" cy="5943600"/>
          </a:xfrm>
        </p:spPr>
        <p:txBody>
          <a:bodyPr/>
          <a:lstStyle/>
          <a:p>
            <a:pPr marL="0" indent="0">
              <a:buFont typeface="Wingdings" panose="05000000000000000000" pitchFamily="2" charset="2"/>
              <a:buNone/>
              <a:defRPr/>
            </a:pPr>
            <a:r>
              <a:rPr lang="en-US" b="1" dirty="0">
                <a:solidFill>
                  <a:schemeClr val="hlink"/>
                </a:solidFill>
              </a:rPr>
              <a:t>An </a:t>
            </a:r>
            <a:r>
              <a:rPr lang="en-US" b="1" dirty="0" err="1">
                <a:solidFill>
                  <a:schemeClr val="hlink"/>
                </a:solidFill>
              </a:rPr>
              <a:t>overhoused</a:t>
            </a:r>
            <a:r>
              <a:rPr lang="en-US" b="1" dirty="0">
                <a:solidFill>
                  <a:schemeClr val="hlink"/>
                </a:solidFill>
              </a:rPr>
              <a:t> family with </a:t>
            </a:r>
            <a:r>
              <a:rPr lang="en-US" b="1" dirty="0" err="1">
                <a:solidFill>
                  <a:schemeClr val="hlink"/>
                </a:solidFill>
              </a:rPr>
              <a:t>CoC</a:t>
            </a:r>
            <a:r>
              <a:rPr lang="en-US" b="1" dirty="0">
                <a:solidFill>
                  <a:schemeClr val="hlink"/>
                </a:solidFill>
              </a:rPr>
              <a:t> SPC subsidy has three options:</a:t>
            </a:r>
          </a:p>
          <a:p>
            <a:pPr marL="0" indent="0">
              <a:buFont typeface="Wingdings" panose="05000000000000000000" pitchFamily="2" charset="2"/>
              <a:buNone/>
              <a:defRPr/>
            </a:pPr>
            <a:endParaRPr lang="en-US" dirty="0"/>
          </a:p>
          <a:p>
            <a:pPr marL="0" indent="0">
              <a:buFont typeface="Wingdings" panose="05000000000000000000" pitchFamily="2" charset="2"/>
              <a:buNone/>
              <a:defRPr/>
            </a:pPr>
            <a:r>
              <a:rPr lang="en-US" sz="2800" b="1" dirty="0">
                <a:solidFill>
                  <a:schemeClr val="hlink"/>
                </a:solidFill>
              </a:rPr>
              <a:t>1.</a:t>
            </a:r>
            <a:r>
              <a:rPr lang="en-US" sz="2800" dirty="0"/>
              <a:t> If an appropriately-sized </a:t>
            </a:r>
            <a:r>
              <a:rPr lang="en-US" sz="2800" dirty="0" err="1"/>
              <a:t>CoC</a:t>
            </a:r>
            <a:r>
              <a:rPr lang="en-US" sz="2800" dirty="0"/>
              <a:t> SPC unit is available and offered to you, </a:t>
            </a:r>
            <a:r>
              <a:rPr lang="en-US" sz="2800" b="1" dirty="0">
                <a:solidFill>
                  <a:schemeClr val="hlink"/>
                </a:solidFill>
              </a:rPr>
              <a:t>you must move to that unit</a:t>
            </a:r>
            <a:r>
              <a:rPr lang="en-US" sz="2800" dirty="0"/>
              <a:t>. </a:t>
            </a:r>
          </a:p>
          <a:p>
            <a:pPr marL="457200" lvl="1" indent="0">
              <a:buFont typeface="Wingdings" panose="05000000000000000000" pitchFamily="2" charset="2"/>
              <a:buNone/>
              <a:defRPr/>
            </a:pPr>
            <a:endParaRPr lang="en-US" sz="2400" dirty="0"/>
          </a:p>
          <a:p>
            <a:pPr marL="0" indent="0">
              <a:buFont typeface="Wingdings" panose="05000000000000000000" pitchFamily="2" charset="2"/>
              <a:buNone/>
              <a:defRPr/>
            </a:pPr>
            <a:r>
              <a:rPr lang="en-US" sz="2800" b="1" dirty="0">
                <a:solidFill>
                  <a:schemeClr val="hlink"/>
                </a:solidFill>
              </a:rPr>
              <a:t>2. </a:t>
            </a:r>
            <a:r>
              <a:rPr lang="en-US" sz="2800" dirty="0"/>
              <a:t>If an appropriately-sized </a:t>
            </a:r>
            <a:r>
              <a:rPr lang="en-US" sz="2800" dirty="0" err="1"/>
              <a:t>CoC</a:t>
            </a:r>
            <a:r>
              <a:rPr lang="en-US" sz="2800" dirty="0"/>
              <a:t> SPC unit is not available, you may remain </a:t>
            </a:r>
            <a:r>
              <a:rPr lang="en-US" sz="2800" b="1" dirty="0">
                <a:solidFill>
                  <a:schemeClr val="hlink"/>
                </a:solidFill>
              </a:rPr>
              <a:t>in your current apartment</a:t>
            </a:r>
            <a:r>
              <a:rPr lang="en-US" sz="2800" dirty="0"/>
              <a:t> until one is offered to you.</a:t>
            </a:r>
          </a:p>
        </p:txBody>
      </p:sp>
      <p:sp>
        <p:nvSpPr>
          <p:cNvPr id="4" name="Slide Number Placeholder 3">
            <a:extLst>
              <a:ext uri="{FF2B5EF4-FFF2-40B4-BE49-F238E27FC236}">
                <a16:creationId xmlns:a16="http://schemas.microsoft.com/office/drawing/2014/main" id="{64092438-0CCB-4836-AD69-7932421CB7D3}"/>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AEE7B952-64F4-4D03-B82B-ADD3B895101A}" type="slidenum">
              <a:rPr lang="en-US" altLang="en-US" smtClean="0">
                <a:latin typeface="Arial" panose="020B0604020202020204" pitchFamily="34" charset="0"/>
              </a:rPr>
              <a:pPr>
                <a:defRPr/>
              </a:pPr>
              <a:t>20</a:t>
            </a:fld>
            <a:endParaRPr lang="en-US" altLang="en-US">
              <a:latin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08588EAC-0E9D-4DA0-8D82-16FC05FA73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012"/>
    </mc:Choice>
    <mc:Fallback xmlns="">
      <p:transition spd="slow" advTm="20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044F37-42E0-4837-8234-10C73A6B54CA}"/>
              </a:ext>
            </a:extLst>
          </p:cNvPr>
          <p:cNvSpPr>
            <a:spLocks noGrp="1"/>
          </p:cNvSpPr>
          <p:nvPr>
            <p:ph idx="1"/>
          </p:nvPr>
        </p:nvSpPr>
        <p:spPr>
          <a:xfrm>
            <a:off x="457200" y="1676400"/>
            <a:ext cx="8229600" cy="4114800"/>
          </a:xfrm>
        </p:spPr>
        <p:txBody>
          <a:bodyPr/>
          <a:lstStyle/>
          <a:p>
            <a:pPr eaLnBrk="1" hangingPunct="1">
              <a:buFont typeface="Wingdings" panose="05000000000000000000" pitchFamily="2" charset="2"/>
              <a:buNone/>
              <a:defRPr/>
            </a:pPr>
            <a:r>
              <a:rPr lang="en-US" b="1" dirty="0">
                <a:solidFill>
                  <a:schemeClr val="hlink"/>
                </a:solidFill>
              </a:rPr>
              <a:t>3.</a:t>
            </a:r>
            <a:r>
              <a:rPr lang="en-US" dirty="0"/>
              <a:t> You may move outside the</a:t>
            </a:r>
          </a:p>
          <a:p>
            <a:pPr eaLnBrk="1" hangingPunct="1">
              <a:buFont typeface="Wingdings" panose="05000000000000000000" pitchFamily="2" charset="2"/>
              <a:buNone/>
              <a:defRPr/>
            </a:pPr>
            <a:r>
              <a:rPr lang="en-US" dirty="0"/>
              <a:t>development or into a unit not under the </a:t>
            </a:r>
          </a:p>
          <a:p>
            <a:pPr marL="0" indent="0" eaLnBrk="1" hangingPunct="1">
              <a:buFont typeface="Wingdings" panose="05000000000000000000" pitchFamily="2" charset="2"/>
              <a:buNone/>
              <a:defRPr/>
            </a:pPr>
            <a:r>
              <a:rPr lang="en-US" dirty="0" err="1"/>
              <a:t>CoC</a:t>
            </a:r>
            <a:r>
              <a:rPr lang="en-US" dirty="0"/>
              <a:t> SPC grant. </a:t>
            </a:r>
            <a:r>
              <a:rPr lang="en-US" b="1" dirty="0">
                <a:solidFill>
                  <a:srgbClr val="00B0F0"/>
                </a:solidFill>
              </a:rPr>
              <a:t>You will lose your </a:t>
            </a:r>
            <a:r>
              <a:rPr lang="en-US" b="1" dirty="0" err="1">
                <a:solidFill>
                  <a:srgbClr val="00B0F0"/>
                </a:solidFill>
              </a:rPr>
              <a:t>CoC</a:t>
            </a:r>
            <a:r>
              <a:rPr lang="en-US" b="1" dirty="0">
                <a:solidFill>
                  <a:srgbClr val="00B0F0"/>
                </a:solidFill>
              </a:rPr>
              <a:t> SPC assistance.</a:t>
            </a:r>
          </a:p>
          <a:p>
            <a:pPr marL="0" indent="0">
              <a:buFont typeface="Wingdings" panose="05000000000000000000" pitchFamily="2" charset="2"/>
              <a:buNone/>
              <a:defRPr/>
            </a:pPr>
            <a:endParaRPr lang="en-US" dirty="0"/>
          </a:p>
        </p:txBody>
      </p:sp>
      <p:sp>
        <p:nvSpPr>
          <p:cNvPr id="4" name="Slide Number Placeholder 3">
            <a:extLst>
              <a:ext uri="{FF2B5EF4-FFF2-40B4-BE49-F238E27FC236}">
                <a16:creationId xmlns:a16="http://schemas.microsoft.com/office/drawing/2014/main" id="{98E6E8A2-FCB7-499D-8A18-30E3F98738D9}"/>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9811BBF6-5AA4-48FB-B602-85B7D18B6167}" type="slidenum">
              <a:rPr lang="en-US" altLang="en-US" smtClean="0">
                <a:latin typeface="Arial" panose="020B0604020202020204" pitchFamily="34" charset="0"/>
              </a:rPr>
              <a:pPr>
                <a:defRPr/>
              </a:pPr>
              <a:t>21</a:t>
            </a:fld>
            <a:endParaRPr lang="en-US" altLang="en-US">
              <a:latin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D2DACE06-3A02-4B39-9466-3A28F7DBC8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901"/>
    </mc:Choice>
    <mc:Fallback xmlns="">
      <p:transition spd="slow" advTm="9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7445170-B0FE-4293-AA3F-5334DE634029}"/>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4551C001-2023-4EF8-AB3A-82C5133B59B5}" type="slidenum">
              <a:rPr lang="en-US" altLang="en-US" smtClean="0">
                <a:latin typeface="Arial" panose="020B0604020202020204" pitchFamily="34" charset="0"/>
              </a:rPr>
              <a:pPr>
                <a:defRPr/>
              </a:pPr>
              <a:t>22</a:t>
            </a:fld>
            <a:endParaRPr lang="en-US" altLang="en-US">
              <a:latin typeface="Arial" panose="020B0604020202020204" pitchFamily="34" charset="0"/>
            </a:endParaRPr>
          </a:p>
        </p:txBody>
      </p:sp>
      <p:sp>
        <p:nvSpPr>
          <p:cNvPr id="278530" name="Rectangle 2">
            <a:extLst>
              <a:ext uri="{FF2B5EF4-FFF2-40B4-BE49-F238E27FC236}">
                <a16:creationId xmlns:a16="http://schemas.microsoft.com/office/drawing/2014/main" id="{A1C72FC7-3BB8-471C-8ED0-76508308A758}"/>
              </a:ext>
            </a:extLst>
          </p:cNvPr>
          <p:cNvSpPr>
            <a:spLocks noGrp="1" noChangeArrowheads="1"/>
          </p:cNvSpPr>
          <p:nvPr>
            <p:ph type="title"/>
          </p:nvPr>
        </p:nvSpPr>
        <p:spPr>
          <a:xfrm>
            <a:off x="457200" y="381000"/>
            <a:ext cx="8229600" cy="1066800"/>
          </a:xfrm>
        </p:spPr>
        <p:txBody>
          <a:bodyPr/>
          <a:lstStyle/>
          <a:p>
            <a:pPr eaLnBrk="1" hangingPunct="1">
              <a:defRPr/>
            </a:pPr>
            <a:r>
              <a:rPr lang="en-US"/>
              <a:t>Overcrowded families</a:t>
            </a:r>
          </a:p>
        </p:txBody>
      </p:sp>
      <p:sp>
        <p:nvSpPr>
          <p:cNvPr id="278531" name="Rectangle 3">
            <a:extLst>
              <a:ext uri="{FF2B5EF4-FFF2-40B4-BE49-F238E27FC236}">
                <a16:creationId xmlns:a16="http://schemas.microsoft.com/office/drawing/2014/main" id="{628F55F4-E7DD-4D11-92DD-D58A6DC0EE25}"/>
              </a:ext>
            </a:extLst>
          </p:cNvPr>
          <p:cNvSpPr>
            <a:spLocks noGrp="1" noChangeArrowheads="1"/>
          </p:cNvSpPr>
          <p:nvPr>
            <p:ph type="body" idx="1"/>
          </p:nvPr>
        </p:nvSpPr>
        <p:spPr>
          <a:xfrm>
            <a:off x="457200" y="2057400"/>
            <a:ext cx="8229600" cy="3352800"/>
          </a:xfrm>
        </p:spPr>
        <p:txBody>
          <a:bodyPr/>
          <a:lstStyle/>
          <a:p>
            <a:pPr eaLnBrk="1" hangingPunct="1">
              <a:buFont typeface="Wingdings" panose="05000000000000000000" pitchFamily="2" charset="2"/>
              <a:buNone/>
              <a:defRPr/>
            </a:pPr>
            <a:r>
              <a:rPr lang="en-US" b="1" dirty="0">
                <a:solidFill>
                  <a:schemeClr val="hlink"/>
                </a:solidFill>
              </a:rPr>
              <a:t>Overcrowded family</a:t>
            </a:r>
            <a:r>
              <a:rPr lang="en-US" dirty="0"/>
              <a:t> = family that has </a:t>
            </a:r>
          </a:p>
          <a:p>
            <a:pPr eaLnBrk="1" hangingPunct="1">
              <a:buFont typeface="Wingdings" panose="05000000000000000000" pitchFamily="2" charset="2"/>
              <a:buNone/>
              <a:defRPr/>
            </a:pPr>
            <a:r>
              <a:rPr lang="en-US" dirty="0"/>
              <a:t>more household members than the </a:t>
            </a:r>
          </a:p>
          <a:p>
            <a:pPr eaLnBrk="1" hangingPunct="1">
              <a:buFont typeface="Wingdings" panose="05000000000000000000" pitchFamily="2" charset="2"/>
              <a:buNone/>
              <a:defRPr/>
            </a:pPr>
            <a:r>
              <a:rPr lang="en-US" dirty="0"/>
              <a:t>maximum number that HUD allows to live in </a:t>
            </a:r>
          </a:p>
          <a:p>
            <a:pPr eaLnBrk="1" hangingPunct="1">
              <a:buFont typeface="Wingdings" panose="05000000000000000000" pitchFamily="2" charset="2"/>
              <a:buNone/>
              <a:defRPr/>
            </a:pPr>
            <a:r>
              <a:rPr lang="en-US" dirty="0"/>
              <a:t>the unit (two people per bedroom or </a:t>
            </a:r>
          </a:p>
          <a:p>
            <a:pPr eaLnBrk="1" hangingPunct="1">
              <a:buFont typeface="Wingdings" panose="05000000000000000000" pitchFamily="2" charset="2"/>
              <a:buNone/>
              <a:defRPr/>
            </a:pPr>
            <a:r>
              <a:rPr lang="en-US" dirty="0"/>
              <a:t>living/sleeping room)</a:t>
            </a:r>
          </a:p>
          <a:p>
            <a:pPr lvl="1" eaLnBrk="1" hangingPunct="1">
              <a:lnSpc>
                <a:spcPct val="80000"/>
              </a:lnSpc>
              <a:defRPr/>
            </a:pPr>
            <a:r>
              <a:rPr lang="en-US" dirty="0"/>
              <a:t>More than one person in an SRO unit is considered overcrowded. </a:t>
            </a:r>
          </a:p>
          <a:p>
            <a:pPr eaLnBrk="1" hangingPunct="1">
              <a:buFont typeface="Wingdings" panose="05000000000000000000" pitchFamily="2" charset="2"/>
              <a:buNone/>
              <a:defRPr/>
            </a:pPr>
            <a:endParaRPr lang="en-US" sz="2800" dirty="0"/>
          </a:p>
        </p:txBody>
      </p:sp>
      <p:pic>
        <p:nvPicPr>
          <p:cNvPr id="2" name="Audio 1">
            <a:hlinkClick r:id="" action="ppaction://media"/>
            <a:extLst>
              <a:ext uri="{FF2B5EF4-FFF2-40B4-BE49-F238E27FC236}">
                <a16:creationId xmlns:a16="http://schemas.microsoft.com/office/drawing/2014/main" id="{01EF1661-5C3D-4504-8EF0-A02F85F054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022"/>
    </mc:Choice>
    <mc:Fallback xmlns="">
      <p:transition spd="slow" advTm="13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918345B-49B0-4C34-A896-AC160F6EE5D9}"/>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99E69CD4-0312-4F69-BA2C-33869D018768}" type="slidenum">
              <a:rPr lang="en-US" altLang="en-US" smtClean="0">
                <a:latin typeface="Arial" panose="020B0604020202020204" pitchFamily="34" charset="0"/>
              </a:rPr>
              <a:pPr>
                <a:defRPr/>
              </a:pPr>
              <a:t>23</a:t>
            </a:fld>
            <a:endParaRPr lang="en-US" altLang="en-US">
              <a:latin typeface="Arial" panose="020B0604020202020204" pitchFamily="34" charset="0"/>
            </a:endParaRPr>
          </a:p>
        </p:txBody>
      </p:sp>
      <p:sp>
        <p:nvSpPr>
          <p:cNvPr id="307203" name="Rectangle 3">
            <a:extLst>
              <a:ext uri="{FF2B5EF4-FFF2-40B4-BE49-F238E27FC236}">
                <a16:creationId xmlns:a16="http://schemas.microsoft.com/office/drawing/2014/main" id="{B72C4829-AB54-42C8-9E28-6D5F5C865DE7}"/>
              </a:ext>
            </a:extLst>
          </p:cNvPr>
          <p:cNvSpPr>
            <a:spLocks noGrp="1" noChangeArrowheads="1"/>
          </p:cNvSpPr>
          <p:nvPr>
            <p:ph type="body" idx="1"/>
          </p:nvPr>
        </p:nvSpPr>
        <p:spPr>
          <a:xfrm>
            <a:off x="457200" y="609600"/>
            <a:ext cx="8229600" cy="5791200"/>
          </a:xfrm>
        </p:spPr>
        <p:txBody>
          <a:bodyPr/>
          <a:lstStyle/>
          <a:p>
            <a:pPr eaLnBrk="1" hangingPunct="1">
              <a:lnSpc>
                <a:spcPct val="80000"/>
              </a:lnSpc>
              <a:buFont typeface="Wingdings" panose="05000000000000000000" pitchFamily="2" charset="2"/>
              <a:buNone/>
              <a:defRPr/>
            </a:pPr>
            <a:endParaRPr lang="en-US" dirty="0"/>
          </a:p>
          <a:p>
            <a:pPr eaLnBrk="1" hangingPunct="1">
              <a:lnSpc>
                <a:spcPct val="80000"/>
              </a:lnSpc>
              <a:buFont typeface="Wingdings" panose="05000000000000000000" pitchFamily="2" charset="2"/>
              <a:buNone/>
              <a:defRPr/>
            </a:pPr>
            <a:r>
              <a:rPr lang="en-US" sz="3600" dirty="0"/>
              <a:t>The living/sleeping room must have:</a:t>
            </a:r>
          </a:p>
          <a:p>
            <a:pPr eaLnBrk="1" hangingPunct="1">
              <a:lnSpc>
                <a:spcPct val="80000"/>
              </a:lnSpc>
              <a:buFont typeface="Wingdings" panose="05000000000000000000" pitchFamily="2" charset="2"/>
              <a:buNone/>
              <a:defRPr/>
            </a:pPr>
            <a:endParaRPr lang="en-US" sz="3600" dirty="0"/>
          </a:p>
          <a:p>
            <a:pPr eaLnBrk="1" hangingPunct="1">
              <a:lnSpc>
                <a:spcPct val="80000"/>
              </a:lnSpc>
              <a:defRPr/>
            </a:pPr>
            <a:r>
              <a:rPr lang="en-US" dirty="0"/>
              <a:t>Two working electrical outlets; or one working outlet and one working light fixture; </a:t>
            </a:r>
            <a:r>
              <a:rPr lang="en-US" u="sng" dirty="0"/>
              <a:t>and</a:t>
            </a:r>
          </a:p>
          <a:p>
            <a:pPr eaLnBrk="1" hangingPunct="1">
              <a:lnSpc>
                <a:spcPct val="80000"/>
              </a:lnSpc>
              <a:buFont typeface="Wingdings" panose="05000000000000000000" pitchFamily="2" charset="2"/>
              <a:buNone/>
              <a:defRPr/>
            </a:pPr>
            <a:endParaRPr lang="en-US" sz="2800" u="sng" dirty="0"/>
          </a:p>
          <a:p>
            <a:pPr eaLnBrk="1" hangingPunct="1">
              <a:lnSpc>
                <a:spcPct val="80000"/>
              </a:lnSpc>
              <a:defRPr/>
            </a:pPr>
            <a:r>
              <a:rPr lang="en-US" dirty="0"/>
              <a:t>A window if the room is used primarily for sleeping</a:t>
            </a:r>
          </a:p>
          <a:p>
            <a:pPr eaLnBrk="1" hangingPunct="1">
              <a:lnSpc>
                <a:spcPct val="80000"/>
              </a:lnSpc>
              <a:buFont typeface="Wingdings" panose="05000000000000000000" pitchFamily="2" charset="2"/>
              <a:buNone/>
              <a:defRPr/>
            </a:pPr>
            <a:endParaRPr lang="en-US" dirty="0"/>
          </a:p>
          <a:p>
            <a:pPr eaLnBrk="1" hangingPunct="1">
              <a:lnSpc>
                <a:spcPct val="80000"/>
              </a:lnSpc>
              <a:defRPr/>
            </a:pPr>
            <a:endParaRPr lang="en-US" dirty="0"/>
          </a:p>
        </p:txBody>
      </p:sp>
      <p:pic>
        <p:nvPicPr>
          <p:cNvPr id="2" name="Audio 1">
            <a:hlinkClick r:id="" action="ppaction://media"/>
            <a:extLst>
              <a:ext uri="{FF2B5EF4-FFF2-40B4-BE49-F238E27FC236}">
                <a16:creationId xmlns:a16="http://schemas.microsoft.com/office/drawing/2014/main" id="{4359DFF7-B122-4E3C-A813-CE0E3C779C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469"/>
    </mc:Choice>
    <mc:Fallback xmlns="">
      <p:transition spd="slow" advTm="25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F8DE879B-4F77-432B-A7C5-900C967D1347}"/>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5ACB31EE-AAD4-45DF-ABB0-D76E9540B857}" type="slidenum">
              <a:rPr lang="en-US" altLang="en-US" smtClean="0">
                <a:latin typeface="Arial" panose="020B0604020202020204" pitchFamily="34" charset="0"/>
              </a:rPr>
              <a:pPr>
                <a:defRPr/>
              </a:pPr>
              <a:t>24</a:t>
            </a:fld>
            <a:endParaRPr lang="en-US" altLang="en-US">
              <a:latin typeface="Arial" panose="020B0604020202020204" pitchFamily="34" charset="0"/>
            </a:endParaRPr>
          </a:p>
        </p:txBody>
      </p:sp>
      <p:sp>
        <p:nvSpPr>
          <p:cNvPr id="312323" name="Rectangle 3">
            <a:extLst>
              <a:ext uri="{FF2B5EF4-FFF2-40B4-BE49-F238E27FC236}">
                <a16:creationId xmlns:a16="http://schemas.microsoft.com/office/drawing/2014/main" id="{5758CED5-27A1-409F-9CD6-154318EA98D5}"/>
              </a:ext>
            </a:extLst>
          </p:cNvPr>
          <p:cNvSpPr>
            <a:spLocks noGrp="1" noChangeArrowheads="1"/>
          </p:cNvSpPr>
          <p:nvPr>
            <p:ph type="body" idx="1"/>
          </p:nvPr>
        </p:nvSpPr>
        <p:spPr>
          <a:xfrm>
            <a:off x="304800" y="762000"/>
            <a:ext cx="8382000" cy="5181600"/>
          </a:xfrm>
        </p:spPr>
        <p:txBody>
          <a:bodyPr/>
          <a:lstStyle/>
          <a:p>
            <a:pPr marL="0" indent="0" eaLnBrk="1" hangingPunct="1">
              <a:lnSpc>
                <a:spcPct val="80000"/>
              </a:lnSpc>
              <a:buFont typeface="Wingdings" panose="05000000000000000000" pitchFamily="2" charset="2"/>
              <a:buNone/>
              <a:defRPr/>
            </a:pPr>
            <a:r>
              <a:rPr lang="en-US" sz="2800" dirty="0"/>
              <a:t>If your family is overcrowded, you </a:t>
            </a:r>
            <a:r>
              <a:rPr lang="en-US" sz="2800" u="sng" dirty="0"/>
              <a:t>cannot</a:t>
            </a:r>
          </a:p>
          <a:p>
            <a:pPr marL="0" indent="0" eaLnBrk="1" hangingPunct="1">
              <a:lnSpc>
                <a:spcPct val="80000"/>
              </a:lnSpc>
              <a:buFont typeface="Wingdings" panose="05000000000000000000" pitchFamily="2" charset="2"/>
              <a:buNone/>
              <a:defRPr/>
            </a:pPr>
            <a:r>
              <a:rPr lang="en-US" sz="2800" dirty="0"/>
              <a:t>receive CoC SPC subsidy.</a:t>
            </a:r>
          </a:p>
          <a:p>
            <a:pPr marL="0" indent="0" eaLnBrk="1" hangingPunct="1">
              <a:lnSpc>
                <a:spcPct val="80000"/>
              </a:lnSpc>
              <a:buFont typeface="Wingdings" panose="05000000000000000000" pitchFamily="2" charset="2"/>
              <a:buNone/>
              <a:defRPr/>
            </a:pPr>
            <a:endParaRPr lang="en-US" sz="2800" dirty="0"/>
          </a:p>
          <a:p>
            <a:pPr marL="0" indent="0" eaLnBrk="1" hangingPunct="1">
              <a:lnSpc>
                <a:spcPct val="80000"/>
              </a:lnSpc>
              <a:buFont typeface="Wingdings" panose="05000000000000000000" pitchFamily="2" charset="2"/>
              <a:buNone/>
              <a:defRPr/>
            </a:pPr>
            <a:r>
              <a:rPr lang="en-US" sz="2800" dirty="0"/>
              <a:t>Management has an obligation to offer you</a:t>
            </a:r>
          </a:p>
          <a:p>
            <a:pPr marL="0" indent="0" eaLnBrk="1" hangingPunct="1">
              <a:lnSpc>
                <a:spcPct val="80000"/>
              </a:lnSpc>
              <a:buFont typeface="Wingdings" panose="05000000000000000000" pitchFamily="2" charset="2"/>
              <a:buNone/>
              <a:defRPr/>
            </a:pPr>
            <a:r>
              <a:rPr lang="en-US" sz="2800" dirty="0"/>
              <a:t>an appropriately-sized CoC SPC unit in the development if one is available.</a:t>
            </a:r>
          </a:p>
          <a:p>
            <a:pPr marL="0" indent="0" eaLnBrk="1" hangingPunct="1">
              <a:lnSpc>
                <a:spcPct val="80000"/>
              </a:lnSpc>
              <a:buFont typeface="Wingdings" panose="05000000000000000000" pitchFamily="2" charset="2"/>
              <a:buNone/>
              <a:defRPr/>
            </a:pPr>
            <a:endParaRPr lang="en-US" sz="2800" dirty="0"/>
          </a:p>
          <a:p>
            <a:pPr marL="0" indent="0" eaLnBrk="1" hangingPunct="1">
              <a:lnSpc>
                <a:spcPct val="80000"/>
              </a:lnSpc>
              <a:buFont typeface="Wingdings" panose="05000000000000000000" pitchFamily="2" charset="2"/>
              <a:buNone/>
              <a:defRPr/>
            </a:pPr>
            <a:r>
              <a:rPr lang="en-US" sz="2800" dirty="0"/>
              <a:t>If an appropriately-sized CoC SPC unit in the development is not available, HPD and management will attempt to find alternate housing with appropriate size and services for your household</a:t>
            </a:r>
          </a:p>
          <a:p>
            <a:pPr marL="0" indent="0" eaLnBrk="1" hangingPunct="1">
              <a:lnSpc>
                <a:spcPct val="80000"/>
              </a:lnSpc>
              <a:buFont typeface="Wingdings" panose="05000000000000000000" pitchFamily="2" charset="2"/>
              <a:buNone/>
              <a:defRPr/>
            </a:pPr>
            <a:endParaRPr lang="en-US" sz="2800" dirty="0"/>
          </a:p>
        </p:txBody>
      </p:sp>
      <p:pic>
        <p:nvPicPr>
          <p:cNvPr id="5" name="Audio 4">
            <a:hlinkClick r:id="" action="ppaction://media"/>
            <a:extLst>
              <a:ext uri="{FF2B5EF4-FFF2-40B4-BE49-F238E27FC236}">
                <a16:creationId xmlns:a16="http://schemas.microsoft.com/office/drawing/2014/main" id="{975379AB-6D9E-41B6-B624-AEB45C2F02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285"/>
    </mc:Choice>
    <mc:Fallback xmlns="">
      <p:transition spd="slow" advTm="26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262D4F-83F8-4B10-AB5E-AC04E2DD88A9}"/>
              </a:ext>
            </a:extLst>
          </p:cNvPr>
          <p:cNvSpPr>
            <a:spLocks noGrp="1"/>
          </p:cNvSpPr>
          <p:nvPr>
            <p:ph idx="1"/>
          </p:nvPr>
        </p:nvSpPr>
        <p:spPr>
          <a:xfrm>
            <a:off x="457200" y="152400"/>
            <a:ext cx="8229600" cy="5943600"/>
          </a:xfrm>
        </p:spPr>
        <p:txBody>
          <a:bodyPr/>
          <a:lstStyle/>
          <a:p>
            <a:pPr marL="0" indent="0">
              <a:buFont typeface="Wingdings" panose="05000000000000000000" pitchFamily="2" charset="2"/>
              <a:buNone/>
              <a:defRPr/>
            </a:pPr>
            <a:r>
              <a:rPr lang="en-US" sz="3600" b="1" dirty="0">
                <a:solidFill>
                  <a:schemeClr val="hlink"/>
                </a:solidFill>
              </a:rPr>
              <a:t>An overcrowded family with </a:t>
            </a:r>
            <a:r>
              <a:rPr lang="en-US" sz="3600" b="1" dirty="0" err="1">
                <a:solidFill>
                  <a:schemeClr val="hlink"/>
                </a:solidFill>
              </a:rPr>
              <a:t>CoC</a:t>
            </a:r>
            <a:r>
              <a:rPr lang="en-US" sz="3600" b="1" dirty="0">
                <a:solidFill>
                  <a:schemeClr val="hlink"/>
                </a:solidFill>
              </a:rPr>
              <a:t> SPC subsidy has three options:</a:t>
            </a:r>
            <a:endParaRPr lang="en-US" sz="3600" dirty="0"/>
          </a:p>
          <a:p>
            <a:pPr marL="0" indent="0">
              <a:buFont typeface="Wingdings" panose="05000000000000000000" pitchFamily="2" charset="2"/>
              <a:buNone/>
              <a:defRPr/>
            </a:pPr>
            <a:endParaRPr lang="en-US" b="1" dirty="0">
              <a:solidFill>
                <a:schemeClr val="hlink"/>
              </a:solidFill>
            </a:endParaRPr>
          </a:p>
          <a:p>
            <a:pPr marL="0" indent="0">
              <a:buFont typeface="Wingdings" panose="05000000000000000000" pitchFamily="2" charset="2"/>
              <a:buNone/>
              <a:defRPr/>
            </a:pPr>
            <a:r>
              <a:rPr lang="en-US" b="1" dirty="0">
                <a:solidFill>
                  <a:schemeClr val="hlink"/>
                </a:solidFill>
              </a:rPr>
              <a:t>1.</a:t>
            </a:r>
            <a:r>
              <a:rPr lang="en-US" dirty="0"/>
              <a:t> If an appropriately-sized </a:t>
            </a:r>
            <a:r>
              <a:rPr lang="en-US" dirty="0" err="1"/>
              <a:t>CoC</a:t>
            </a:r>
            <a:r>
              <a:rPr lang="en-US" dirty="0"/>
              <a:t> SPC unit is available and offered to you, </a:t>
            </a:r>
            <a:r>
              <a:rPr lang="en-US" b="1" dirty="0">
                <a:solidFill>
                  <a:schemeClr val="hlink"/>
                </a:solidFill>
              </a:rPr>
              <a:t>you must move to that unit</a:t>
            </a:r>
            <a:r>
              <a:rPr lang="en-US" dirty="0"/>
              <a:t>. </a:t>
            </a:r>
          </a:p>
          <a:p>
            <a:pPr marL="0" indent="0">
              <a:buFont typeface="Wingdings" panose="05000000000000000000" pitchFamily="2" charset="2"/>
              <a:buNone/>
              <a:defRPr/>
            </a:pPr>
            <a:endParaRPr lang="en-US" b="1" dirty="0">
              <a:solidFill>
                <a:schemeClr val="hlink"/>
              </a:solidFill>
            </a:endParaRPr>
          </a:p>
          <a:p>
            <a:pPr marL="0" indent="0">
              <a:buFont typeface="Wingdings" panose="05000000000000000000" pitchFamily="2" charset="2"/>
              <a:buNone/>
              <a:defRPr/>
            </a:pPr>
            <a:r>
              <a:rPr lang="en-US" b="1" dirty="0">
                <a:solidFill>
                  <a:schemeClr val="hlink"/>
                </a:solidFill>
              </a:rPr>
              <a:t>2.</a:t>
            </a:r>
            <a:r>
              <a:rPr lang="en-US" dirty="0"/>
              <a:t> You may </a:t>
            </a:r>
            <a:r>
              <a:rPr lang="en-US" b="1" dirty="0">
                <a:solidFill>
                  <a:schemeClr val="hlink"/>
                </a:solidFill>
              </a:rPr>
              <a:t>reduce the number of people in your household</a:t>
            </a:r>
            <a:r>
              <a:rPr lang="en-US" dirty="0"/>
              <a:t> so that you are not overcrowded in your current unit.</a:t>
            </a:r>
          </a:p>
        </p:txBody>
      </p:sp>
      <p:sp>
        <p:nvSpPr>
          <p:cNvPr id="4" name="Slide Number Placeholder 3">
            <a:extLst>
              <a:ext uri="{FF2B5EF4-FFF2-40B4-BE49-F238E27FC236}">
                <a16:creationId xmlns:a16="http://schemas.microsoft.com/office/drawing/2014/main" id="{209AF7C1-90E1-45AC-A289-C227851DC28D}"/>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6DBC8B56-997B-4ED1-858B-444700B0160D}" type="slidenum">
              <a:rPr lang="en-US" altLang="en-US" smtClean="0">
                <a:latin typeface="Arial" panose="020B0604020202020204" pitchFamily="34" charset="0"/>
              </a:rPr>
              <a:pPr>
                <a:defRPr/>
              </a:pPr>
              <a:t>25</a:t>
            </a:fld>
            <a:endParaRPr lang="en-US" altLang="en-US">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D3AEFD54-C73C-43A2-82EE-6C413C33BA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025"/>
    </mc:Choice>
    <mc:Fallback xmlns="">
      <p:transition spd="slow" advTm="17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8F2BA-F825-4357-8008-E24BB6ECD8CC}"/>
              </a:ext>
            </a:extLst>
          </p:cNvPr>
          <p:cNvSpPr>
            <a:spLocks noGrp="1"/>
          </p:cNvSpPr>
          <p:nvPr>
            <p:ph idx="1"/>
          </p:nvPr>
        </p:nvSpPr>
        <p:spPr/>
        <p:txBody>
          <a:bodyPr/>
          <a:lstStyle/>
          <a:p>
            <a:pPr eaLnBrk="1" hangingPunct="1">
              <a:buFont typeface="Wingdings" panose="05000000000000000000" pitchFamily="2" charset="2"/>
              <a:buNone/>
              <a:defRPr/>
            </a:pPr>
            <a:r>
              <a:rPr lang="en-US" b="1" dirty="0">
                <a:solidFill>
                  <a:schemeClr val="hlink"/>
                </a:solidFill>
              </a:rPr>
              <a:t>3.</a:t>
            </a:r>
            <a:r>
              <a:rPr lang="en-US" dirty="0"/>
              <a:t> You may </a:t>
            </a:r>
            <a:r>
              <a:rPr lang="en-US" b="1" dirty="0">
                <a:solidFill>
                  <a:schemeClr val="hlink"/>
                </a:solidFill>
              </a:rPr>
              <a:t>move outside the</a:t>
            </a:r>
          </a:p>
          <a:p>
            <a:pPr eaLnBrk="1" hangingPunct="1">
              <a:buFont typeface="Wingdings" panose="05000000000000000000" pitchFamily="2" charset="2"/>
              <a:buNone/>
              <a:defRPr/>
            </a:pPr>
            <a:r>
              <a:rPr lang="en-US" b="1" dirty="0">
                <a:solidFill>
                  <a:schemeClr val="hlink"/>
                </a:solidFill>
              </a:rPr>
              <a:t>development</a:t>
            </a:r>
            <a:r>
              <a:rPr lang="en-US" dirty="0"/>
              <a:t> or into a unit not under the </a:t>
            </a:r>
          </a:p>
          <a:p>
            <a:pPr eaLnBrk="1" hangingPunct="1">
              <a:buFont typeface="Wingdings" panose="05000000000000000000" pitchFamily="2" charset="2"/>
              <a:buNone/>
              <a:defRPr/>
            </a:pPr>
            <a:r>
              <a:rPr lang="en-US" dirty="0" err="1"/>
              <a:t>CoC</a:t>
            </a:r>
            <a:r>
              <a:rPr lang="en-US" dirty="0"/>
              <a:t> SPC grant. </a:t>
            </a:r>
            <a:r>
              <a:rPr lang="en-US" b="1" dirty="0"/>
              <a:t>You will lose your </a:t>
            </a:r>
            <a:r>
              <a:rPr lang="en-US" b="1" dirty="0" err="1"/>
              <a:t>CoC</a:t>
            </a:r>
            <a:r>
              <a:rPr lang="en-US" b="1" dirty="0"/>
              <a:t> </a:t>
            </a:r>
          </a:p>
          <a:p>
            <a:pPr eaLnBrk="1" hangingPunct="1">
              <a:buFont typeface="Wingdings" panose="05000000000000000000" pitchFamily="2" charset="2"/>
              <a:buNone/>
              <a:defRPr/>
            </a:pPr>
            <a:r>
              <a:rPr lang="en-US" b="1" dirty="0"/>
              <a:t>SPC assistance.</a:t>
            </a:r>
          </a:p>
        </p:txBody>
      </p:sp>
      <p:sp>
        <p:nvSpPr>
          <p:cNvPr id="4" name="Slide Number Placeholder 3">
            <a:extLst>
              <a:ext uri="{FF2B5EF4-FFF2-40B4-BE49-F238E27FC236}">
                <a16:creationId xmlns:a16="http://schemas.microsoft.com/office/drawing/2014/main" id="{8B214BAB-7501-4222-894C-7CDF35A0C39D}"/>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9A33C009-BF5F-4698-94A6-25D038A2F6EA}" type="slidenum">
              <a:rPr lang="en-US" altLang="en-US" smtClean="0">
                <a:latin typeface="Arial" panose="020B0604020202020204" pitchFamily="34" charset="0"/>
              </a:rPr>
              <a:pPr>
                <a:defRPr/>
              </a:pPr>
              <a:t>26</a:t>
            </a:fld>
            <a:endParaRPr lang="en-US" altLang="en-US">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F8205B7B-4C59-409D-879E-7245CC40B6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318"/>
    </mc:Choice>
    <mc:Fallback xmlns="">
      <p:transition spd="slow" advTm="10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ADDB1C0-DBA2-49E1-8198-CE5F0A553ED1}"/>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E74E6ECA-EA17-4E5A-A5D6-32E9072D7D4E}" type="slidenum">
              <a:rPr lang="en-US" altLang="en-US" smtClean="0">
                <a:latin typeface="Arial" panose="020B0604020202020204" pitchFamily="34" charset="0"/>
              </a:rPr>
              <a:pPr>
                <a:defRPr/>
              </a:pPr>
              <a:t>27</a:t>
            </a:fld>
            <a:endParaRPr lang="en-US" altLang="en-US">
              <a:latin typeface="Arial" panose="020B0604020202020204" pitchFamily="34" charset="0"/>
            </a:endParaRPr>
          </a:p>
        </p:txBody>
      </p:sp>
      <p:sp>
        <p:nvSpPr>
          <p:cNvPr id="323586" name="Rectangle 2">
            <a:extLst>
              <a:ext uri="{FF2B5EF4-FFF2-40B4-BE49-F238E27FC236}">
                <a16:creationId xmlns:a16="http://schemas.microsoft.com/office/drawing/2014/main" id="{DEF538CF-F0BD-4FD5-8EB8-F319F7752162}"/>
              </a:ext>
            </a:extLst>
          </p:cNvPr>
          <p:cNvSpPr>
            <a:spLocks noGrp="1" noChangeArrowheads="1"/>
          </p:cNvSpPr>
          <p:nvPr>
            <p:ph type="title"/>
          </p:nvPr>
        </p:nvSpPr>
        <p:spPr/>
        <p:txBody>
          <a:bodyPr/>
          <a:lstStyle/>
          <a:p>
            <a:pPr eaLnBrk="1" hangingPunct="1">
              <a:defRPr/>
            </a:pPr>
            <a:r>
              <a:rPr lang="en-US"/>
              <a:t>Underhoused families</a:t>
            </a:r>
          </a:p>
        </p:txBody>
      </p:sp>
      <p:sp>
        <p:nvSpPr>
          <p:cNvPr id="323587" name="Rectangle 3">
            <a:extLst>
              <a:ext uri="{FF2B5EF4-FFF2-40B4-BE49-F238E27FC236}">
                <a16:creationId xmlns:a16="http://schemas.microsoft.com/office/drawing/2014/main" id="{1EA8A6CE-43EB-43AB-8990-F414BCCBD2CF}"/>
              </a:ext>
            </a:extLst>
          </p:cNvPr>
          <p:cNvSpPr>
            <a:spLocks noGrp="1" noChangeArrowheads="1"/>
          </p:cNvSpPr>
          <p:nvPr>
            <p:ph type="body" idx="1"/>
          </p:nvPr>
        </p:nvSpPr>
        <p:spPr>
          <a:xfrm>
            <a:off x="457200" y="2286000"/>
            <a:ext cx="8229600" cy="3810000"/>
          </a:xfrm>
        </p:spPr>
        <p:txBody>
          <a:bodyPr/>
          <a:lstStyle/>
          <a:p>
            <a:pPr eaLnBrk="1" hangingPunct="1">
              <a:buFont typeface="Wingdings" panose="05000000000000000000" pitchFamily="2" charset="2"/>
              <a:buNone/>
              <a:defRPr/>
            </a:pPr>
            <a:r>
              <a:rPr lang="en-US" b="1" dirty="0" err="1">
                <a:solidFill>
                  <a:schemeClr val="hlink"/>
                </a:solidFill>
              </a:rPr>
              <a:t>Underhoused</a:t>
            </a:r>
            <a:r>
              <a:rPr lang="en-US" b="1" dirty="0">
                <a:solidFill>
                  <a:schemeClr val="hlink"/>
                </a:solidFill>
              </a:rPr>
              <a:t> family</a:t>
            </a:r>
            <a:r>
              <a:rPr lang="en-US" dirty="0"/>
              <a:t> = family residing in a</a:t>
            </a:r>
          </a:p>
          <a:p>
            <a:pPr marL="0" eaLnBrk="1" hangingPunct="1">
              <a:lnSpc>
                <a:spcPct val="80000"/>
              </a:lnSpc>
              <a:buFont typeface="Wingdings" panose="05000000000000000000" pitchFamily="2" charset="2"/>
              <a:buNone/>
              <a:defRPr/>
            </a:pPr>
            <a:r>
              <a:rPr lang="en-US" dirty="0"/>
              <a:t>unit with fewer bedrooms than the appropriate number based your </a:t>
            </a:r>
            <a:r>
              <a:rPr lang="en-US" dirty="0" err="1"/>
              <a:t>CoC</a:t>
            </a:r>
            <a:r>
              <a:rPr lang="en-US" dirty="0"/>
              <a:t> SPC bedroom size (2 household members per bedroom), but who is not overcrowded. </a:t>
            </a:r>
          </a:p>
        </p:txBody>
      </p:sp>
      <p:pic>
        <p:nvPicPr>
          <p:cNvPr id="8" name="Audio 7">
            <a:hlinkClick r:id="" action="ppaction://media"/>
            <a:extLst>
              <a:ext uri="{FF2B5EF4-FFF2-40B4-BE49-F238E27FC236}">
                <a16:creationId xmlns:a16="http://schemas.microsoft.com/office/drawing/2014/main" id="{D1B73FFC-1FBC-4819-BD74-C6107D4460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100"/>
    </mc:Choice>
    <mc:Fallback xmlns="">
      <p:transition spd="slow" advTm="11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A598284-B1DC-49E7-8CEA-376B4A7E3F85}"/>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09A92D86-E2F1-4B0C-BBAB-68A9551A4140}" type="slidenum">
              <a:rPr lang="en-US" altLang="en-US" smtClean="0">
                <a:latin typeface="Arial" panose="020B0604020202020204" pitchFamily="34" charset="0"/>
              </a:rPr>
              <a:pPr>
                <a:defRPr/>
              </a:pPr>
              <a:t>28</a:t>
            </a:fld>
            <a:endParaRPr lang="en-US" altLang="en-US">
              <a:latin typeface="Arial" panose="020B0604020202020204" pitchFamily="34" charset="0"/>
            </a:endParaRPr>
          </a:p>
        </p:txBody>
      </p:sp>
      <p:sp>
        <p:nvSpPr>
          <p:cNvPr id="325634" name="Rectangle 2">
            <a:extLst>
              <a:ext uri="{FF2B5EF4-FFF2-40B4-BE49-F238E27FC236}">
                <a16:creationId xmlns:a16="http://schemas.microsoft.com/office/drawing/2014/main" id="{420C0CCD-6CEA-4CC3-AAF7-830ABDBAAED1}"/>
              </a:ext>
            </a:extLst>
          </p:cNvPr>
          <p:cNvSpPr>
            <a:spLocks noGrp="1" noChangeArrowheads="1"/>
          </p:cNvSpPr>
          <p:nvPr>
            <p:ph type="body" idx="1"/>
          </p:nvPr>
        </p:nvSpPr>
        <p:spPr>
          <a:xfrm>
            <a:off x="457200" y="1219200"/>
            <a:ext cx="8229600" cy="5105400"/>
          </a:xfrm>
        </p:spPr>
        <p:txBody>
          <a:bodyPr/>
          <a:lstStyle/>
          <a:p>
            <a:pPr eaLnBrk="1" hangingPunct="1">
              <a:buFont typeface="Wingdings" panose="05000000000000000000" pitchFamily="2" charset="2"/>
              <a:buNone/>
              <a:defRPr/>
            </a:pPr>
            <a:r>
              <a:rPr lang="en-US" dirty="0"/>
              <a:t>If your family is </a:t>
            </a:r>
            <a:r>
              <a:rPr lang="en-US" dirty="0" err="1"/>
              <a:t>underhoused</a:t>
            </a:r>
            <a:r>
              <a:rPr lang="en-US" dirty="0"/>
              <a:t>, you </a:t>
            </a:r>
            <a:r>
              <a:rPr lang="en-US" u="sng" dirty="0"/>
              <a:t>can</a:t>
            </a:r>
          </a:p>
          <a:p>
            <a:pPr eaLnBrk="1" hangingPunct="1">
              <a:buFont typeface="Wingdings" panose="05000000000000000000" pitchFamily="2" charset="2"/>
              <a:buNone/>
              <a:defRPr/>
            </a:pPr>
            <a:r>
              <a:rPr lang="en-US" dirty="0"/>
              <a:t>remain in your apartment and receive</a:t>
            </a:r>
          </a:p>
          <a:p>
            <a:pPr eaLnBrk="1" hangingPunct="1">
              <a:buFont typeface="Wingdings" panose="05000000000000000000" pitchFamily="2" charset="2"/>
              <a:buNone/>
              <a:defRPr/>
            </a:pPr>
            <a:r>
              <a:rPr lang="en-US" dirty="0" err="1"/>
              <a:t>CoC</a:t>
            </a:r>
            <a:r>
              <a:rPr lang="en-US" dirty="0"/>
              <a:t> SPC assistance.</a:t>
            </a:r>
          </a:p>
          <a:p>
            <a:pPr eaLnBrk="1" hangingPunct="1">
              <a:buFont typeface="Wingdings" panose="05000000000000000000" pitchFamily="2" charset="2"/>
              <a:buNone/>
              <a:defRPr/>
            </a:pPr>
            <a:endParaRPr lang="en-US" dirty="0"/>
          </a:p>
          <a:p>
            <a:pPr eaLnBrk="1" hangingPunct="1">
              <a:buFont typeface="Wingdings" panose="05000000000000000000" pitchFamily="2" charset="2"/>
              <a:buNone/>
              <a:defRPr/>
            </a:pPr>
            <a:r>
              <a:rPr lang="en-US" dirty="0"/>
              <a:t>Management does not have an obligation to</a:t>
            </a:r>
          </a:p>
          <a:p>
            <a:pPr eaLnBrk="1" hangingPunct="1">
              <a:buFont typeface="Wingdings" panose="05000000000000000000" pitchFamily="2" charset="2"/>
              <a:buNone/>
              <a:defRPr/>
            </a:pPr>
            <a:r>
              <a:rPr lang="en-US" dirty="0"/>
              <a:t>offer you an appropriately-sized </a:t>
            </a:r>
            <a:r>
              <a:rPr lang="en-US" dirty="0" err="1"/>
              <a:t>CoC</a:t>
            </a:r>
            <a:r>
              <a:rPr lang="en-US" dirty="0"/>
              <a:t> SPC </a:t>
            </a:r>
          </a:p>
          <a:p>
            <a:pPr eaLnBrk="1" hangingPunct="1">
              <a:buFont typeface="Wingdings" panose="05000000000000000000" pitchFamily="2" charset="2"/>
              <a:buNone/>
              <a:defRPr/>
            </a:pPr>
            <a:r>
              <a:rPr lang="en-US" dirty="0"/>
              <a:t>unit in the development.</a:t>
            </a:r>
          </a:p>
          <a:p>
            <a:pPr eaLnBrk="1" hangingPunct="1">
              <a:defRPr/>
            </a:pPr>
            <a:endParaRPr lang="en-US" dirty="0"/>
          </a:p>
          <a:p>
            <a:pPr eaLnBrk="1" hangingPunct="1">
              <a:buFont typeface="Wingdings" panose="05000000000000000000" pitchFamily="2" charset="2"/>
              <a:buNone/>
              <a:defRPr/>
            </a:pPr>
            <a:endParaRPr lang="en-US" dirty="0"/>
          </a:p>
        </p:txBody>
      </p:sp>
      <p:pic>
        <p:nvPicPr>
          <p:cNvPr id="2" name="Audio 1">
            <a:hlinkClick r:id="" action="ppaction://media"/>
            <a:extLst>
              <a:ext uri="{FF2B5EF4-FFF2-40B4-BE49-F238E27FC236}">
                <a16:creationId xmlns:a16="http://schemas.microsoft.com/office/drawing/2014/main" id="{50BB5EA4-FF14-4DC7-A1B3-AC4A069FCC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152"/>
    </mc:Choice>
    <mc:Fallback xmlns="">
      <p:transition spd="slow" advTm="13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6098"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D4FCA0F-6A71-4F48-8079-C087A86F59CE}"/>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F9F565B9-99D2-42DC-98CA-BF780AD2777B}" type="slidenum">
              <a:rPr lang="en-US" altLang="en-US" smtClean="0">
                <a:latin typeface="Arial" panose="020B0604020202020204" pitchFamily="34" charset="0"/>
              </a:rPr>
              <a:pPr>
                <a:defRPr/>
              </a:pPr>
              <a:t>29</a:t>
            </a:fld>
            <a:endParaRPr lang="en-US" altLang="en-US">
              <a:latin typeface="Arial" panose="020B0604020202020204" pitchFamily="34" charset="0"/>
            </a:endParaRPr>
          </a:p>
        </p:txBody>
      </p:sp>
      <p:sp>
        <p:nvSpPr>
          <p:cNvPr id="324610" name="Rectangle 2">
            <a:extLst>
              <a:ext uri="{FF2B5EF4-FFF2-40B4-BE49-F238E27FC236}">
                <a16:creationId xmlns:a16="http://schemas.microsoft.com/office/drawing/2014/main" id="{324BA8C2-2431-42E2-B6F4-51DEF1C25709}"/>
              </a:ext>
            </a:extLst>
          </p:cNvPr>
          <p:cNvSpPr>
            <a:spLocks noGrp="1" noChangeArrowheads="1"/>
          </p:cNvSpPr>
          <p:nvPr>
            <p:ph type="body" idx="1"/>
          </p:nvPr>
        </p:nvSpPr>
        <p:spPr>
          <a:xfrm>
            <a:off x="457200" y="228600"/>
            <a:ext cx="8229600" cy="6400800"/>
          </a:xfrm>
        </p:spPr>
        <p:txBody>
          <a:bodyPr/>
          <a:lstStyle/>
          <a:p>
            <a:pPr eaLnBrk="1" hangingPunct="1">
              <a:buFont typeface="Wingdings" panose="05000000000000000000" pitchFamily="2" charset="2"/>
              <a:buNone/>
              <a:defRPr/>
            </a:pPr>
            <a:r>
              <a:rPr lang="en-US" dirty="0"/>
              <a:t>An underhoused family with a </a:t>
            </a:r>
            <a:r>
              <a:rPr lang="en-US" dirty="0" err="1"/>
              <a:t>CoC</a:t>
            </a:r>
            <a:r>
              <a:rPr lang="en-US" dirty="0"/>
              <a:t> SPC subsidy has </a:t>
            </a:r>
            <a:r>
              <a:rPr lang="en-US" u="sng" dirty="0"/>
              <a:t>three options</a:t>
            </a:r>
            <a:r>
              <a:rPr lang="en-US" dirty="0"/>
              <a:t>:</a:t>
            </a:r>
          </a:p>
          <a:p>
            <a:pPr eaLnBrk="1" hangingPunct="1">
              <a:buFont typeface="Wingdings" panose="05000000000000000000" pitchFamily="2" charset="2"/>
              <a:buNone/>
              <a:defRPr/>
            </a:pPr>
            <a:endParaRPr lang="en-US" dirty="0"/>
          </a:p>
          <a:p>
            <a:pPr eaLnBrk="1" hangingPunct="1">
              <a:buFont typeface="Wingdings" panose="05000000000000000000" pitchFamily="2" charset="2"/>
              <a:buNone/>
              <a:defRPr/>
            </a:pPr>
            <a:r>
              <a:rPr lang="en-US" b="1" dirty="0">
                <a:solidFill>
                  <a:schemeClr val="hlink"/>
                </a:solidFill>
              </a:rPr>
              <a:t>1.</a:t>
            </a:r>
            <a:r>
              <a:rPr lang="en-US" dirty="0"/>
              <a:t> Remain </a:t>
            </a:r>
            <a:r>
              <a:rPr lang="en-US" b="1" dirty="0">
                <a:solidFill>
                  <a:schemeClr val="hlink"/>
                </a:solidFill>
              </a:rPr>
              <a:t>in your current apartment</a:t>
            </a:r>
            <a:r>
              <a:rPr lang="en-US" dirty="0"/>
              <a:t>.</a:t>
            </a:r>
          </a:p>
          <a:p>
            <a:pPr eaLnBrk="1" hangingPunct="1">
              <a:buFont typeface="Wingdings" panose="05000000000000000000" pitchFamily="2" charset="2"/>
              <a:buNone/>
              <a:defRPr/>
            </a:pPr>
            <a:endParaRPr lang="en-US" sz="3600" dirty="0"/>
          </a:p>
          <a:p>
            <a:pPr eaLnBrk="1" hangingPunct="1">
              <a:spcBef>
                <a:spcPts val="600"/>
              </a:spcBef>
              <a:buFont typeface="Wingdings" panose="05000000000000000000" pitchFamily="2" charset="2"/>
              <a:buNone/>
              <a:defRPr/>
            </a:pPr>
            <a:r>
              <a:rPr lang="en-US" b="1" dirty="0">
                <a:solidFill>
                  <a:schemeClr val="hlink"/>
                </a:solidFill>
              </a:rPr>
              <a:t>2.</a:t>
            </a:r>
            <a:r>
              <a:rPr lang="en-US" dirty="0"/>
              <a:t> If management offers you an</a:t>
            </a:r>
          </a:p>
          <a:p>
            <a:pPr eaLnBrk="1" hangingPunct="1">
              <a:spcBef>
                <a:spcPts val="600"/>
              </a:spcBef>
              <a:buFont typeface="Wingdings" panose="05000000000000000000" pitchFamily="2" charset="2"/>
              <a:buNone/>
              <a:defRPr/>
            </a:pPr>
            <a:r>
              <a:rPr lang="en-US" dirty="0"/>
              <a:t>appropriately-sized </a:t>
            </a:r>
            <a:r>
              <a:rPr lang="en-US" dirty="0" err="1"/>
              <a:t>CoC</a:t>
            </a:r>
            <a:r>
              <a:rPr lang="en-US" dirty="0"/>
              <a:t> SPC unit  at the </a:t>
            </a:r>
          </a:p>
          <a:p>
            <a:pPr eaLnBrk="1" hangingPunct="1">
              <a:spcBef>
                <a:spcPts val="600"/>
              </a:spcBef>
              <a:buFont typeface="Wingdings" panose="05000000000000000000" pitchFamily="2" charset="2"/>
              <a:buNone/>
              <a:defRPr/>
            </a:pPr>
            <a:r>
              <a:rPr lang="en-US" dirty="0"/>
              <a:t>development, you </a:t>
            </a:r>
            <a:r>
              <a:rPr lang="en-US" b="1" dirty="0">
                <a:solidFill>
                  <a:schemeClr val="hlink"/>
                </a:solidFill>
              </a:rPr>
              <a:t>may move to that unit </a:t>
            </a:r>
          </a:p>
          <a:p>
            <a:pPr eaLnBrk="1" hangingPunct="1">
              <a:spcBef>
                <a:spcPts val="600"/>
              </a:spcBef>
              <a:buFont typeface="Wingdings" panose="05000000000000000000" pitchFamily="2" charset="2"/>
              <a:buNone/>
              <a:defRPr/>
            </a:pPr>
            <a:r>
              <a:rPr lang="en-US" b="1" dirty="0">
                <a:solidFill>
                  <a:schemeClr val="hlink"/>
                </a:solidFill>
              </a:rPr>
              <a:t>if you wish</a:t>
            </a:r>
            <a:r>
              <a:rPr lang="en-US" dirty="0"/>
              <a:t>. </a:t>
            </a:r>
          </a:p>
        </p:txBody>
      </p:sp>
      <p:pic>
        <p:nvPicPr>
          <p:cNvPr id="2" name="Audio 1">
            <a:hlinkClick r:id="" action="ppaction://media"/>
            <a:extLst>
              <a:ext uri="{FF2B5EF4-FFF2-40B4-BE49-F238E27FC236}">
                <a16:creationId xmlns:a16="http://schemas.microsoft.com/office/drawing/2014/main" id="{4810F4D2-2F05-4DF3-B7A6-38EDAEC93F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536"/>
    </mc:Choice>
    <mc:Fallback xmlns="">
      <p:transition spd="slow" advTm="15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9CA5029-6436-47DE-8475-8EC5DC2EF618}"/>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5CC753EA-9B42-4046-B8A2-AE12063BADF2}" type="slidenum">
              <a:rPr lang="en-US" altLang="en-US" smtClean="0">
                <a:latin typeface="Arial" panose="020B0604020202020204" pitchFamily="34" charset="0"/>
              </a:rPr>
              <a:pPr>
                <a:defRPr/>
              </a:pPr>
              <a:t>3</a:t>
            </a:fld>
            <a:endParaRPr lang="en-US" altLang="en-US">
              <a:latin typeface="Arial" panose="020B0604020202020204" pitchFamily="34" charset="0"/>
            </a:endParaRPr>
          </a:p>
        </p:txBody>
      </p:sp>
      <p:sp>
        <p:nvSpPr>
          <p:cNvPr id="386050" name="Rectangle 2">
            <a:extLst>
              <a:ext uri="{FF2B5EF4-FFF2-40B4-BE49-F238E27FC236}">
                <a16:creationId xmlns:a16="http://schemas.microsoft.com/office/drawing/2014/main" id="{062D19DD-05EB-4A7D-BDE3-51A62935CB93}"/>
              </a:ext>
            </a:extLst>
          </p:cNvPr>
          <p:cNvSpPr>
            <a:spLocks noGrp="1" noChangeArrowheads="1"/>
          </p:cNvSpPr>
          <p:nvPr>
            <p:ph type="title"/>
          </p:nvPr>
        </p:nvSpPr>
        <p:spPr/>
        <p:txBody>
          <a:bodyPr/>
          <a:lstStyle/>
          <a:p>
            <a:pPr eaLnBrk="1" hangingPunct="1">
              <a:defRPr/>
            </a:pPr>
            <a:r>
              <a:rPr lang="en-US" u="sng" dirty="0"/>
              <a:t>What is Continuum of Care Shelter Plus Care (CoC SPC)?</a:t>
            </a:r>
          </a:p>
        </p:txBody>
      </p:sp>
      <p:sp>
        <p:nvSpPr>
          <p:cNvPr id="386051" name="Rectangle 3">
            <a:extLst>
              <a:ext uri="{FF2B5EF4-FFF2-40B4-BE49-F238E27FC236}">
                <a16:creationId xmlns:a16="http://schemas.microsoft.com/office/drawing/2014/main" id="{17B38F7D-D9C9-41C9-96C4-70507656242A}"/>
              </a:ext>
            </a:extLst>
          </p:cNvPr>
          <p:cNvSpPr>
            <a:spLocks noGrp="1" noChangeArrowheads="1"/>
          </p:cNvSpPr>
          <p:nvPr>
            <p:ph type="body" idx="1"/>
          </p:nvPr>
        </p:nvSpPr>
        <p:spPr/>
        <p:txBody>
          <a:bodyPr/>
          <a:lstStyle/>
          <a:p>
            <a:pPr eaLnBrk="1" hangingPunct="1">
              <a:defRPr/>
            </a:pPr>
            <a:r>
              <a:rPr lang="en-US" sz="2800" dirty="0"/>
              <a:t>A federally funded rental assistance program. </a:t>
            </a:r>
            <a:r>
              <a:rPr lang="en-US" sz="2800" dirty="0" err="1"/>
              <a:t>CoC</a:t>
            </a:r>
            <a:r>
              <a:rPr lang="en-US" sz="2800" dirty="0"/>
              <a:t> SPC assists chronically homeless households with rent burdens to afford their rents by paying approximately 30% of their adjusted incomes towards rent.</a:t>
            </a:r>
          </a:p>
          <a:p>
            <a:pPr marL="0" indent="0" eaLnBrk="1" hangingPunct="1">
              <a:buFont typeface="Wingdings" panose="05000000000000000000" pitchFamily="2" charset="2"/>
              <a:buNone/>
              <a:defRPr/>
            </a:pPr>
            <a:endParaRPr lang="en-US" sz="2800" dirty="0"/>
          </a:p>
          <a:p>
            <a:pPr eaLnBrk="1" hangingPunct="1">
              <a:defRPr/>
            </a:pPr>
            <a:r>
              <a:rPr lang="en-US" sz="2800" dirty="0" err="1"/>
              <a:t>CoC</a:t>
            </a:r>
            <a:r>
              <a:rPr lang="en-US" sz="2800" dirty="0"/>
              <a:t> SPC is a part of the Continuum of Care (</a:t>
            </a:r>
            <a:r>
              <a:rPr lang="en-US" sz="2800" dirty="0" err="1"/>
              <a:t>CoC</a:t>
            </a:r>
            <a:r>
              <a:rPr lang="en-US" sz="2800" dirty="0"/>
              <a:t>) program, where rental assistance is combined with matching supportive services.</a:t>
            </a:r>
          </a:p>
        </p:txBody>
      </p:sp>
      <p:pic>
        <p:nvPicPr>
          <p:cNvPr id="8" name="Audio 7">
            <a:hlinkClick r:id="" action="ppaction://media"/>
            <a:extLst>
              <a:ext uri="{FF2B5EF4-FFF2-40B4-BE49-F238E27FC236}">
                <a16:creationId xmlns:a16="http://schemas.microsoft.com/office/drawing/2014/main" id="{6EC8BE8C-8CD9-45AB-A83F-C3A4970BFC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958"/>
    </mc:Choice>
    <mc:Fallback xmlns="">
      <p:transition spd="slow" advTm="24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8F66F1A-4CE8-455C-8C69-42054F8C0C63}"/>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E3CA8BC0-98B3-4BD0-B989-4584D8FA7A62}" type="slidenum">
              <a:rPr lang="en-US" altLang="en-US" smtClean="0">
                <a:latin typeface="Arial" panose="020B0604020202020204" pitchFamily="34" charset="0"/>
              </a:rPr>
              <a:pPr>
                <a:defRPr/>
              </a:pPr>
              <a:t>30</a:t>
            </a:fld>
            <a:endParaRPr lang="en-US" altLang="en-US">
              <a:latin typeface="Arial" panose="020B0604020202020204" pitchFamily="34" charset="0"/>
            </a:endParaRPr>
          </a:p>
        </p:txBody>
      </p:sp>
      <p:sp>
        <p:nvSpPr>
          <p:cNvPr id="329731" name="Rectangle 3">
            <a:extLst>
              <a:ext uri="{FF2B5EF4-FFF2-40B4-BE49-F238E27FC236}">
                <a16:creationId xmlns:a16="http://schemas.microsoft.com/office/drawing/2014/main" id="{19D5DCD3-78C0-4181-9D28-0367ADD93F56}"/>
              </a:ext>
            </a:extLst>
          </p:cNvPr>
          <p:cNvSpPr>
            <a:spLocks noGrp="1" noChangeArrowheads="1"/>
          </p:cNvSpPr>
          <p:nvPr>
            <p:ph type="body" idx="1"/>
          </p:nvPr>
        </p:nvSpPr>
        <p:spPr>
          <a:xfrm>
            <a:off x="457200" y="1143000"/>
            <a:ext cx="8229600" cy="4953000"/>
          </a:xfrm>
        </p:spPr>
        <p:txBody>
          <a:bodyPr/>
          <a:lstStyle/>
          <a:p>
            <a:pPr eaLnBrk="1" hangingPunct="1">
              <a:buFont typeface="Wingdings" panose="05000000000000000000" pitchFamily="2" charset="2"/>
              <a:buNone/>
              <a:defRPr/>
            </a:pPr>
            <a:r>
              <a:rPr lang="en-US" b="1" dirty="0">
                <a:solidFill>
                  <a:schemeClr val="hlink"/>
                </a:solidFill>
              </a:rPr>
              <a:t>3.</a:t>
            </a:r>
            <a:r>
              <a:rPr lang="en-US" dirty="0"/>
              <a:t> You may </a:t>
            </a:r>
            <a:r>
              <a:rPr lang="en-US" b="1" dirty="0">
                <a:solidFill>
                  <a:schemeClr val="hlink"/>
                </a:solidFill>
              </a:rPr>
              <a:t>move outside the</a:t>
            </a:r>
          </a:p>
          <a:p>
            <a:pPr eaLnBrk="1" hangingPunct="1">
              <a:buFont typeface="Wingdings" panose="05000000000000000000" pitchFamily="2" charset="2"/>
              <a:buNone/>
              <a:defRPr/>
            </a:pPr>
            <a:r>
              <a:rPr lang="en-US" b="1" dirty="0">
                <a:solidFill>
                  <a:schemeClr val="hlink"/>
                </a:solidFill>
              </a:rPr>
              <a:t>development</a:t>
            </a:r>
            <a:r>
              <a:rPr lang="en-US" dirty="0"/>
              <a:t> or into a unit not under the </a:t>
            </a:r>
          </a:p>
          <a:p>
            <a:pPr eaLnBrk="1" hangingPunct="1">
              <a:buFont typeface="Wingdings" panose="05000000000000000000" pitchFamily="2" charset="2"/>
              <a:buNone/>
              <a:defRPr/>
            </a:pPr>
            <a:r>
              <a:rPr lang="en-US" dirty="0" err="1"/>
              <a:t>CoC</a:t>
            </a:r>
            <a:r>
              <a:rPr lang="en-US" dirty="0"/>
              <a:t> SPC grant. </a:t>
            </a:r>
            <a:r>
              <a:rPr lang="en-US" b="1" dirty="0"/>
              <a:t>You will lose your </a:t>
            </a:r>
            <a:r>
              <a:rPr lang="en-US" b="1" dirty="0" err="1"/>
              <a:t>CoC</a:t>
            </a:r>
            <a:r>
              <a:rPr lang="en-US" b="1" dirty="0"/>
              <a:t> </a:t>
            </a:r>
          </a:p>
          <a:p>
            <a:pPr eaLnBrk="1" hangingPunct="1">
              <a:buFont typeface="Wingdings" panose="05000000000000000000" pitchFamily="2" charset="2"/>
              <a:buNone/>
              <a:defRPr/>
            </a:pPr>
            <a:r>
              <a:rPr lang="en-US" b="1" dirty="0"/>
              <a:t>SPC assistance.</a:t>
            </a:r>
          </a:p>
          <a:p>
            <a:pPr eaLnBrk="1" hangingPunct="1">
              <a:buFont typeface="Wingdings" panose="05000000000000000000" pitchFamily="2" charset="2"/>
              <a:buNone/>
              <a:defRPr/>
            </a:pPr>
            <a:endParaRPr lang="en-US" dirty="0"/>
          </a:p>
        </p:txBody>
      </p:sp>
      <p:pic>
        <p:nvPicPr>
          <p:cNvPr id="4" name="Audio 3">
            <a:hlinkClick r:id="" action="ppaction://media"/>
            <a:extLst>
              <a:ext uri="{FF2B5EF4-FFF2-40B4-BE49-F238E27FC236}">
                <a16:creationId xmlns:a16="http://schemas.microsoft.com/office/drawing/2014/main" id="{74BA69F4-A6E3-4B9F-BDA8-7B3816969F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925"/>
    </mc:Choice>
    <mc:Fallback xmlns="">
      <p:transition spd="slow" advTm="10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E3A875A7-7777-429A-A923-C9C5187D31EA}" type="slidenum">
              <a:rPr lang="en-US"/>
              <a:pPr>
                <a:defRPr/>
              </a:pPr>
              <a:t>31</a:t>
            </a:fld>
            <a:endParaRPr lang="en-US"/>
          </a:p>
        </p:txBody>
      </p:sp>
      <p:sp>
        <p:nvSpPr>
          <p:cNvPr id="439298" name="Rectangle 2"/>
          <p:cNvSpPr>
            <a:spLocks noGrp="1" noChangeArrowheads="1"/>
          </p:cNvSpPr>
          <p:nvPr>
            <p:ph type="title"/>
          </p:nvPr>
        </p:nvSpPr>
        <p:spPr/>
        <p:txBody>
          <a:bodyPr/>
          <a:lstStyle/>
          <a:p>
            <a:pPr eaLnBrk="1" hangingPunct="1">
              <a:defRPr/>
            </a:pPr>
            <a:r>
              <a:rPr lang="en-US" sz="4000" u="sng" dirty="0"/>
              <a:t>How does HPD Determine </a:t>
            </a:r>
            <a:br>
              <a:rPr lang="en-US" sz="4000" u="sng" dirty="0"/>
            </a:br>
            <a:r>
              <a:rPr lang="en-US" sz="4000" u="sng" dirty="0"/>
              <a:t>your Income?</a:t>
            </a:r>
          </a:p>
        </p:txBody>
      </p:sp>
      <p:sp>
        <p:nvSpPr>
          <p:cNvPr id="439299" name="Rectangle 3"/>
          <p:cNvSpPr>
            <a:spLocks noGrp="1" noChangeArrowheads="1"/>
          </p:cNvSpPr>
          <p:nvPr>
            <p:ph type="body" idx="1"/>
          </p:nvPr>
        </p:nvSpPr>
        <p:spPr>
          <a:xfrm>
            <a:off x="457200" y="1524000"/>
            <a:ext cx="8229600" cy="4724400"/>
          </a:xfrm>
        </p:spPr>
        <p:txBody>
          <a:bodyPr/>
          <a:lstStyle/>
          <a:p>
            <a:pPr eaLnBrk="1" hangingPunct="1">
              <a:lnSpc>
                <a:spcPct val="90000"/>
              </a:lnSpc>
              <a:buFont typeface="Wingdings" pitchFamily="2" charset="2"/>
              <a:buNone/>
              <a:defRPr/>
            </a:pPr>
            <a:r>
              <a:rPr lang="en-US" b="1" u="sng" dirty="0">
                <a:solidFill>
                  <a:schemeClr val="hlink"/>
                </a:solidFill>
              </a:rPr>
              <a:t>Gross income</a:t>
            </a:r>
            <a:r>
              <a:rPr lang="en-US" dirty="0"/>
              <a:t>:</a:t>
            </a:r>
          </a:p>
          <a:p>
            <a:pPr eaLnBrk="1" hangingPunct="1">
              <a:lnSpc>
                <a:spcPct val="90000"/>
              </a:lnSpc>
              <a:defRPr/>
            </a:pPr>
            <a:r>
              <a:rPr lang="en-US" sz="2800" dirty="0"/>
              <a:t>Income for all family members: wages </a:t>
            </a:r>
            <a:r>
              <a:rPr lang="en-US" sz="2800" dirty="0">
                <a:solidFill>
                  <a:schemeClr val="folHlink"/>
                </a:solidFill>
              </a:rPr>
              <a:t>(before taxes),</a:t>
            </a:r>
            <a:r>
              <a:rPr lang="en-US" sz="2800" dirty="0"/>
              <a:t> SS, SSI, Public Assistance, pensions, unemployment, self-employment, child support</a:t>
            </a:r>
          </a:p>
          <a:p>
            <a:pPr eaLnBrk="1" hangingPunct="1">
              <a:lnSpc>
                <a:spcPct val="90000"/>
              </a:lnSpc>
              <a:defRPr/>
            </a:pPr>
            <a:r>
              <a:rPr lang="en-US" sz="2800" dirty="0"/>
              <a:t>Income from assets</a:t>
            </a:r>
          </a:p>
          <a:p>
            <a:pPr eaLnBrk="1" hangingPunct="1">
              <a:lnSpc>
                <a:spcPct val="90000"/>
              </a:lnSpc>
              <a:defRPr/>
            </a:pPr>
            <a:r>
              <a:rPr lang="en-US" sz="2800" dirty="0">
                <a:latin typeface="Arial" pitchFamily="34" charset="0"/>
              </a:rPr>
              <a:t>Some types of income do not count towards your gross income (they are considered “excluded” from your income), such as wages for minors and payments for care of foster children.  </a:t>
            </a:r>
          </a:p>
          <a:p>
            <a:pPr eaLnBrk="1" hangingPunct="1">
              <a:lnSpc>
                <a:spcPct val="90000"/>
              </a:lnSpc>
              <a:defRPr/>
            </a:pPr>
            <a:r>
              <a:rPr lang="en-US" sz="2800" dirty="0">
                <a:latin typeface="Arial" pitchFamily="34" charset="0"/>
              </a:rPr>
              <a:t>You need to report </a:t>
            </a:r>
            <a:r>
              <a:rPr lang="en-US" sz="2800" u="sng" dirty="0">
                <a:latin typeface="Arial" pitchFamily="34" charset="0"/>
              </a:rPr>
              <a:t>all income</a:t>
            </a:r>
            <a:r>
              <a:rPr lang="en-US" sz="2800" dirty="0">
                <a:latin typeface="Arial" pitchFamily="34" charset="0"/>
              </a:rPr>
              <a:t> for your household, and HPD will determine if any of this income is excluded</a:t>
            </a:r>
            <a:r>
              <a:rPr lang="en-US" dirty="0">
                <a:latin typeface="Arial" pitchFamily="34" charset="0"/>
              </a:rPr>
              <a:t>.</a:t>
            </a:r>
          </a:p>
          <a:p>
            <a:pPr eaLnBrk="1" hangingPunct="1">
              <a:lnSpc>
                <a:spcPct val="90000"/>
              </a:lnSpc>
              <a:defRPr/>
            </a:pPr>
            <a:endParaRPr lang="en-US" dirty="0"/>
          </a:p>
          <a:p>
            <a:pPr eaLnBrk="1" hangingPunct="1">
              <a:lnSpc>
                <a:spcPct val="90000"/>
              </a:lnSpc>
              <a:defRPr/>
            </a:pPr>
            <a:endParaRPr lang="en-US" dirty="0"/>
          </a:p>
        </p:txBody>
      </p:sp>
      <p:pic>
        <p:nvPicPr>
          <p:cNvPr id="439304" name="Audio 439303">
            <a:hlinkClick r:id="" action="ppaction://media"/>
            <a:extLst>
              <a:ext uri="{FF2B5EF4-FFF2-40B4-BE49-F238E27FC236}">
                <a16:creationId xmlns:a16="http://schemas.microsoft.com/office/drawing/2014/main" id="{4228EB55-EE5C-4353-8E45-E02F0C8B84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56605"/>
    </mc:Choice>
    <mc:Fallback xmlns="">
      <p:transition advTm="56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930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930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C90A67-D7DE-4581-9AD3-7BCA371FF4B8}"/>
              </a:ext>
            </a:extLst>
          </p:cNvPr>
          <p:cNvSpPr>
            <a:spLocks noGrp="1"/>
          </p:cNvSpPr>
          <p:nvPr>
            <p:ph type="title"/>
          </p:nvPr>
        </p:nvSpPr>
        <p:spPr>
          <a:xfrm>
            <a:off x="457200" y="381000"/>
            <a:ext cx="8229600" cy="990600"/>
          </a:xfrm>
        </p:spPr>
        <p:txBody>
          <a:bodyPr/>
          <a:lstStyle/>
          <a:p>
            <a:r>
              <a:rPr lang="en-US" sz="4000" u="sng" dirty="0"/>
              <a:t>How does HPD Determine </a:t>
            </a:r>
            <a:br>
              <a:rPr lang="en-US" sz="4000" u="sng" dirty="0"/>
            </a:br>
            <a:r>
              <a:rPr lang="en-US" sz="4000" u="sng" dirty="0"/>
              <a:t>your Income? (cont.)</a:t>
            </a:r>
            <a:endParaRPr lang="en-US" sz="4000" dirty="0"/>
          </a:p>
        </p:txBody>
      </p:sp>
      <p:sp>
        <p:nvSpPr>
          <p:cNvPr id="441346" name="Rectangle 2"/>
          <p:cNvSpPr>
            <a:spLocks noGrp="1" noChangeArrowheads="1"/>
          </p:cNvSpPr>
          <p:nvPr>
            <p:ph idx="1"/>
          </p:nvPr>
        </p:nvSpPr>
        <p:spPr>
          <a:xfrm>
            <a:off x="457200" y="1371600"/>
            <a:ext cx="8229600" cy="4724400"/>
          </a:xfrm>
        </p:spPr>
        <p:txBody>
          <a:bodyPr/>
          <a:lstStyle/>
          <a:p>
            <a:pPr eaLnBrk="1" hangingPunct="1">
              <a:buFont typeface="Wingdings" pitchFamily="2" charset="2"/>
              <a:buNone/>
              <a:defRPr/>
            </a:pPr>
            <a:r>
              <a:rPr lang="en-US" sz="2800" b="1" u="sng" dirty="0">
                <a:solidFill>
                  <a:schemeClr val="hlink"/>
                </a:solidFill>
              </a:rPr>
              <a:t>Deductions</a:t>
            </a:r>
            <a:r>
              <a:rPr lang="en-US" sz="2800" dirty="0"/>
              <a:t>:</a:t>
            </a:r>
          </a:p>
          <a:p>
            <a:pPr eaLnBrk="1" hangingPunct="1">
              <a:defRPr/>
            </a:pPr>
            <a:r>
              <a:rPr lang="en-US" sz="2400" dirty="0"/>
              <a:t>HPD makes deductions for the following:</a:t>
            </a:r>
          </a:p>
          <a:p>
            <a:pPr lvl="1" eaLnBrk="1" hangingPunct="1">
              <a:lnSpc>
                <a:spcPct val="90000"/>
              </a:lnSpc>
              <a:defRPr/>
            </a:pPr>
            <a:r>
              <a:rPr lang="en-US" sz="2000" dirty="0"/>
              <a:t>Minor Children: any minor 17 or younger</a:t>
            </a:r>
          </a:p>
          <a:p>
            <a:pPr lvl="1" eaLnBrk="1" hangingPunct="1">
              <a:lnSpc>
                <a:spcPct val="90000"/>
              </a:lnSpc>
              <a:defRPr/>
            </a:pPr>
            <a:r>
              <a:rPr lang="en-US" sz="2000" dirty="0"/>
              <a:t>Seniors and Persons with Disabilities: disabled or elderly (62+) head of household, co-head, or spouse with unreimbursed medical or pharmacy expenses</a:t>
            </a:r>
          </a:p>
          <a:p>
            <a:pPr lvl="1" eaLnBrk="1" hangingPunct="1">
              <a:lnSpc>
                <a:spcPct val="90000"/>
              </a:lnSpc>
              <a:defRPr/>
            </a:pPr>
            <a:r>
              <a:rPr lang="en-US" sz="2000" dirty="0"/>
              <a:t>Disability Assistance: unreimbursed expenses for family members 13 or older which allow a family member or disabled person to be employed </a:t>
            </a:r>
          </a:p>
          <a:p>
            <a:pPr lvl="1" eaLnBrk="1" hangingPunct="1">
              <a:lnSpc>
                <a:spcPct val="90000"/>
              </a:lnSpc>
              <a:defRPr/>
            </a:pPr>
            <a:r>
              <a:rPr lang="en-US" sz="2000" dirty="0"/>
              <a:t>Medical Expense: Unreimbursed medical expenses that exceed 3% of the household income for any member of the family</a:t>
            </a:r>
          </a:p>
          <a:p>
            <a:pPr lvl="1" eaLnBrk="1" hangingPunct="1">
              <a:lnSpc>
                <a:spcPct val="90000"/>
              </a:lnSpc>
              <a:defRPr/>
            </a:pPr>
            <a:r>
              <a:rPr lang="en-US" sz="2000" dirty="0"/>
              <a:t>Childcare Expense: minors 12 or younger; expenses that allow the head of household to be employed and/or further education</a:t>
            </a:r>
          </a:p>
          <a:p>
            <a:pPr marL="457200" lvl="1" indent="0" eaLnBrk="1" hangingPunct="1">
              <a:lnSpc>
                <a:spcPct val="90000"/>
              </a:lnSpc>
              <a:buNone/>
              <a:defRPr/>
            </a:pPr>
            <a:endParaRPr lang="en-US" sz="2400" dirty="0"/>
          </a:p>
          <a:p>
            <a:pPr eaLnBrk="1" hangingPunct="1">
              <a:buFont typeface="Wingdings" pitchFamily="2" charset="2"/>
              <a:buNone/>
              <a:defRPr/>
            </a:pPr>
            <a:endParaRPr lang="en-US" dirty="0"/>
          </a:p>
        </p:txBody>
      </p:sp>
      <p:sp>
        <p:nvSpPr>
          <p:cNvPr id="3" name="Slide Number Placeholder 5"/>
          <p:cNvSpPr>
            <a:spLocks noGrp="1"/>
          </p:cNvSpPr>
          <p:nvPr>
            <p:ph type="sldNum" sz="quarter" idx="12"/>
          </p:nvPr>
        </p:nvSpPr>
        <p:spPr/>
        <p:txBody>
          <a:bodyPr/>
          <a:lstStyle/>
          <a:p>
            <a:pPr>
              <a:defRPr/>
            </a:pPr>
            <a:fld id="{67B0347D-3F19-4A04-BF4C-4DB5FAFF620B}" type="slidenum">
              <a:rPr lang="en-US"/>
              <a:pPr>
                <a:defRPr/>
              </a:pPr>
              <a:t>32</a:t>
            </a:fld>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4116" y="3429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7500"/>
    </mc:Choice>
    <mc:Fallback xmlns="">
      <p:transition advTm="3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283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E0D4572-0458-495A-AAAF-F5E7135090E3}"/>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95A17011-7129-4FF5-AA4B-CAE54DBC184D}" type="slidenum">
              <a:rPr lang="en-US" altLang="en-US" smtClean="0">
                <a:latin typeface="Arial" panose="020B0604020202020204" pitchFamily="34" charset="0"/>
              </a:rPr>
              <a:pPr>
                <a:defRPr/>
              </a:pPr>
              <a:t>33</a:t>
            </a:fld>
            <a:endParaRPr lang="en-US" altLang="en-US">
              <a:latin typeface="Arial" panose="020B0604020202020204" pitchFamily="34" charset="0"/>
            </a:endParaRPr>
          </a:p>
        </p:txBody>
      </p:sp>
      <p:sp>
        <p:nvSpPr>
          <p:cNvPr id="443394" name="Rectangle 2">
            <a:extLst>
              <a:ext uri="{FF2B5EF4-FFF2-40B4-BE49-F238E27FC236}">
                <a16:creationId xmlns:a16="http://schemas.microsoft.com/office/drawing/2014/main" id="{B9D6D9E6-FDE9-4B54-A001-FDFC6AD9C563}"/>
              </a:ext>
            </a:extLst>
          </p:cNvPr>
          <p:cNvSpPr>
            <a:spLocks noGrp="1" noChangeArrowheads="1"/>
          </p:cNvSpPr>
          <p:nvPr>
            <p:ph type="body" idx="1"/>
          </p:nvPr>
        </p:nvSpPr>
        <p:spPr>
          <a:xfrm>
            <a:off x="457200" y="2133600"/>
            <a:ext cx="8229600" cy="3962400"/>
          </a:xfrm>
        </p:spPr>
        <p:txBody>
          <a:bodyPr/>
          <a:lstStyle/>
          <a:p>
            <a:pPr eaLnBrk="1" hangingPunct="1">
              <a:buFont typeface="Wingdings" panose="05000000000000000000" pitchFamily="2" charset="2"/>
              <a:buNone/>
              <a:defRPr/>
            </a:pPr>
            <a:r>
              <a:rPr lang="en-US"/>
              <a:t>Your gross income </a:t>
            </a:r>
            <a:r>
              <a:rPr lang="en-US">
                <a:solidFill>
                  <a:schemeClr val="folHlink"/>
                </a:solidFill>
              </a:rPr>
              <a:t>(before taxes)</a:t>
            </a:r>
            <a:r>
              <a:rPr lang="en-US"/>
              <a:t> -</a:t>
            </a:r>
          </a:p>
          <a:p>
            <a:pPr eaLnBrk="1" hangingPunct="1">
              <a:buFont typeface="Wingdings" panose="05000000000000000000" pitchFamily="2" charset="2"/>
              <a:buNone/>
              <a:defRPr/>
            </a:pPr>
            <a:r>
              <a:rPr lang="en-US" u="sng"/>
              <a:t>Your allowable deductions =</a:t>
            </a:r>
          </a:p>
          <a:p>
            <a:pPr eaLnBrk="1" hangingPunct="1">
              <a:buFont typeface="Wingdings" panose="05000000000000000000" pitchFamily="2" charset="2"/>
              <a:buNone/>
              <a:defRPr/>
            </a:pPr>
            <a:r>
              <a:rPr lang="en-US"/>
              <a:t>Your</a:t>
            </a:r>
            <a:r>
              <a:rPr lang="en-US" b="1">
                <a:solidFill>
                  <a:schemeClr val="hlink"/>
                </a:solidFill>
              </a:rPr>
              <a:t> adjusted income</a:t>
            </a:r>
          </a:p>
          <a:p>
            <a:pPr eaLnBrk="1" hangingPunct="1">
              <a:defRPr/>
            </a:pPr>
            <a:endParaRPr lang="en-US"/>
          </a:p>
        </p:txBody>
      </p:sp>
      <p:sp>
        <p:nvSpPr>
          <p:cNvPr id="4" name="Title 1">
            <a:extLst>
              <a:ext uri="{FF2B5EF4-FFF2-40B4-BE49-F238E27FC236}">
                <a16:creationId xmlns:a16="http://schemas.microsoft.com/office/drawing/2014/main" id="{BA741130-66BF-4BDF-8225-2E7782AABD7E}"/>
              </a:ext>
            </a:extLst>
          </p:cNvPr>
          <p:cNvSpPr>
            <a:spLocks noGrp="1"/>
          </p:cNvSpPr>
          <p:nvPr>
            <p:ph type="title"/>
          </p:nvPr>
        </p:nvSpPr>
        <p:spPr/>
        <p:txBody>
          <a:bodyPr/>
          <a:lstStyle/>
          <a:p>
            <a:pPr>
              <a:defRPr/>
            </a:pPr>
            <a:r>
              <a:rPr lang="en-US" u="sng" dirty="0"/>
              <a:t>How does HPD Determine </a:t>
            </a:r>
            <a:br>
              <a:rPr lang="en-US" u="sng" dirty="0"/>
            </a:br>
            <a:r>
              <a:rPr lang="en-US" u="sng" dirty="0"/>
              <a:t>your Income? (Continued)</a:t>
            </a:r>
            <a:endParaRPr lang="en-US" dirty="0"/>
          </a:p>
        </p:txBody>
      </p:sp>
      <p:pic>
        <p:nvPicPr>
          <p:cNvPr id="6" name="audi3471.wav">
            <a:hlinkClick r:id="" action="ppaction://media"/>
            <a:extLst>
              <a:ext uri="{FF2B5EF4-FFF2-40B4-BE49-F238E27FC236}">
                <a16:creationId xmlns:a16="http://schemas.microsoft.com/office/drawing/2014/main" id="{2801DF63-5826-418C-B6E8-92BBE656E0BC}"/>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372600" y="2514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Tm="12100"/>
    </mc:Choice>
    <mc:Fallback xmlns="">
      <p:transition advTm="12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remove"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61452EA-76B1-4FE7-86D2-40791D39A0F0}"/>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3C4A1D47-3670-4B94-B81A-5D6405D8B08E}" type="slidenum">
              <a:rPr lang="en-US" altLang="en-US" smtClean="0">
                <a:latin typeface="Arial" panose="020B0604020202020204" pitchFamily="34" charset="0"/>
              </a:rPr>
              <a:pPr>
                <a:defRPr/>
              </a:pPr>
              <a:t>34</a:t>
            </a:fld>
            <a:endParaRPr lang="en-US" altLang="en-US">
              <a:latin typeface="Arial" panose="020B0604020202020204" pitchFamily="34" charset="0"/>
            </a:endParaRPr>
          </a:p>
        </p:txBody>
      </p:sp>
      <p:sp>
        <p:nvSpPr>
          <p:cNvPr id="372738" name="Rectangle 2">
            <a:extLst>
              <a:ext uri="{FF2B5EF4-FFF2-40B4-BE49-F238E27FC236}">
                <a16:creationId xmlns:a16="http://schemas.microsoft.com/office/drawing/2014/main" id="{E1C67456-D34C-49F4-A3B6-31D3CE93ABFF}"/>
              </a:ext>
            </a:extLst>
          </p:cNvPr>
          <p:cNvSpPr>
            <a:spLocks noGrp="1" noChangeArrowheads="1"/>
          </p:cNvSpPr>
          <p:nvPr>
            <p:ph type="title"/>
          </p:nvPr>
        </p:nvSpPr>
        <p:spPr>
          <a:xfrm>
            <a:off x="304800" y="304800"/>
            <a:ext cx="8534400" cy="990600"/>
          </a:xfrm>
        </p:spPr>
        <p:txBody>
          <a:bodyPr/>
          <a:lstStyle/>
          <a:p>
            <a:pPr eaLnBrk="1" hangingPunct="1">
              <a:defRPr/>
            </a:pPr>
            <a:r>
              <a:rPr lang="en-US" sz="4000" u="sng"/>
              <a:t>How does HPD Determine</a:t>
            </a:r>
            <a:br>
              <a:rPr lang="en-US" sz="4000" u="sng"/>
            </a:br>
            <a:r>
              <a:rPr lang="en-US" sz="4000" u="sng"/>
              <a:t> your Total Rent? </a:t>
            </a:r>
          </a:p>
        </p:txBody>
      </p:sp>
      <p:sp>
        <p:nvSpPr>
          <p:cNvPr id="372739" name="Rectangle 3">
            <a:extLst>
              <a:ext uri="{FF2B5EF4-FFF2-40B4-BE49-F238E27FC236}">
                <a16:creationId xmlns:a16="http://schemas.microsoft.com/office/drawing/2014/main" id="{85F6AC73-5739-415E-AD04-0E4555EE4ECA}"/>
              </a:ext>
            </a:extLst>
          </p:cNvPr>
          <p:cNvSpPr>
            <a:spLocks noGrp="1" noChangeArrowheads="1"/>
          </p:cNvSpPr>
          <p:nvPr>
            <p:ph type="body" idx="1"/>
          </p:nvPr>
        </p:nvSpPr>
        <p:spPr>
          <a:xfrm>
            <a:off x="457200" y="2209800"/>
            <a:ext cx="8229600" cy="4343400"/>
          </a:xfrm>
        </p:spPr>
        <p:txBody>
          <a:bodyPr/>
          <a:lstStyle/>
          <a:p>
            <a:pPr eaLnBrk="1" hangingPunct="1">
              <a:lnSpc>
                <a:spcPct val="90000"/>
              </a:lnSpc>
              <a:defRPr/>
            </a:pPr>
            <a:r>
              <a:rPr lang="en-US" dirty="0"/>
              <a:t>Rent you pay to the owner (tenant share) + </a:t>
            </a:r>
            <a:r>
              <a:rPr lang="en-US" dirty="0" err="1"/>
              <a:t>CoC</a:t>
            </a:r>
            <a:r>
              <a:rPr lang="en-US" dirty="0"/>
              <a:t> SPC subsidy payments (HPD share) + your utility costs =  your </a:t>
            </a:r>
            <a:r>
              <a:rPr lang="en-US" b="1" dirty="0">
                <a:solidFill>
                  <a:schemeClr val="hlink"/>
                </a:solidFill>
              </a:rPr>
              <a:t>total rent</a:t>
            </a:r>
            <a:r>
              <a:rPr lang="en-US" dirty="0"/>
              <a:t> </a:t>
            </a:r>
          </a:p>
          <a:p>
            <a:pPr eaLnBrk="1" hangingPunct="1">
              <a:lnSpc>
                <a:spcPct val="90000"/>
              </a:lnSpc>
              <a:buFont typeface="Wingdings" panose="05000000000000000000" pitchFamily="2" charset="2"/>
              <a:buNone/>
              <a:defRPr/>
            </a:pPr>
            <a:r>
              <a:rPr lang="en-US" dirty="0"/>
              <a:t>   (“gross rent”)</a:t>
            </a:r>
          </a:p>
          <a:p>
            <a:pPr eaLnBrk="1" hangingPunct="1">
              <a:lnSpc>
                <a:spcPct val="90000"/>
              </a:lnSpc>
              <a:buFont typeface="Wingdings" panose="05000000000000000000" pitchFamily="2" charset="2"/>
              <a:buNone/>
              <a:defRPr/>
            </a:pPr>
            <a:endParaRPr lang="en-US" sz="2400" dirty="0"/>
          </a:p>
          <a:p>
            <a:pPr eaLnBrk="1" hangingPunct="1">
              <a:lnSpc>
                <a:spcPct val="90000"/>
              </a:lnSpc>
              <a:buFont typeface="Wingdings" panose="05000000000000000000" pitchFamily="2" charset="2"/>
              <a:buNone/>
              <a:defRPr/>
            </a:pPr>
            <a:endParaRPr lang="en-US" sz="2400" dirty="0"/>
          </a:p>
          <a:p>
            <a:pPr eaLnBrk="1" hangingPunct="1">
              <a:lnSpc>
                <a:spcPct val="90000"/>
              </a:lnSpc>
              <a:defRPr/>
            </a:pPr>
            <a:r>
              <a:rPr lang="en-US" dirty="0"/>
              <a:t>HPD will determine whether the rent for your unit is </a:t>
            </a:r>
            <a:r>
              <a:rPr lang="en-US" b="1" dirty="0">
                <a:solidFill>
                  <a:schemeClr val="hlink"/>
                </a:solidFill>
              </a:rPr>
              <a:t>reasonable</a:t>
            </a:r>
            <a:endParaRPr lang="en-US" dirty="0"/>
          </a:p>
          <a:p>
            <a:pPr eaLnBrk="1" hangingPunct="1">
              <a:lnSpc>
                <a:spcPct val="90000"/>
              </a:lnSpc>
              <a:defRPr/>
            </a:pPr>
            <a:endParaRPr lang="en-US" dirty="0"/>
          </a:p>
          <a:p>
            <a:pPr eaLnBrk="1" hangingPunct="1">
              <a:lnSpc>
                <a:spcPct val="90000"/>
              </a:lnSpc>
              <a:defRPr/>
            </a:pPr>
            <a:endParaRPr lang="en-US" dirty="0"/>
          </a:p>
          <a:p>
            <a:pPr eaLnBrk="1" hangingPunct="1">
              <a:lnSpc>
                <a:spcPct val="90000"/>
              </a:lnSpc>
              <a:buFont typeface="Wingdings" panose="05000000000000000000" pitchFamily="2" charset="2"/>
              <a:buNone/>
              <a:defRPr/>
            </a:pPr>
            <a:endParaRPr lang="en-US" sz="2400" dirty="0"/>
          </a:p>
        </p:txBody>
      </p:sp>
      <p:pic>
        <p:nvPicPr>
          <p:cNvPr id="9" name="Audio 8">
            <a:hlinkClick r:id="" action="ppaction://media"/>
            <a:extLst>
              <a:ext uri="{FF2B5EF4-FFF2-40B4-BE49-F238E27FC236}">
                <a16:creationId xmlns:a16="http://schemas.microsoft.com/office/drawing/2014/main" id="{F4570FD2-5B05-48CB-8E62-B8179E54B4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04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489"/>
    </mc:Choice>
    <mc:Fallback xmlns="">
      <p:transition spd="slow" advTm="43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CF68B2D-443B-4596-A0B3-055189F3FE16}"/>
              </a:ext>
            </a:extLst>
          </p:cNvPr>
          <p:cNvSpPr>
            <a:spLocks noGrp="1"/>
          </p:cNvSpPr>
          <p:nvPr>
            <p:ph type="sldNum" sz="quarter" idx="12"/>
          </p:nvPr>
        </p:nvSpPr>
        <p:spPr/>
        <p:txBody>
          <a:bodyPr/>
          <a:lstStyle/>
          <a:p>
            <a:pPr>
              <a:defRPr/>
            </a:pPr>
            <a:fld id="{9C13A2A8-9099-40FA-906D-4D43017F24F0}" type="slidenum">
              <a:rPr lang="en-US"/>
              <a:pPr>
                <a:defRPr/>
              </a:pPr>
              <a:t>35</a:t>
            </a:fld>
            <a:endParaRPr lang="en-US"/>
          </a:p>
        </p:txBody>
      </p:sp>
      <p:sp>
        <p:nvSpPr>
          <p:cNvPr id="408578" name="Rectangle 2">
            <a:extLst>
              <a:ext uri="{FF2B5EF4-FFF2-40B4-BE49-F238E27FC236}">
                <a16:creationId xmlns:a16="http://schemas.microsoft.com/office/drawing/2014/main" id="{079A7376-2EF1-4138-9543-B8CFBD90DAE1}"/>
              </a:ext>
            </a:extLst>
          </p:cNvPr>
          <p:cNvSpPr>
            <a:spLocks noGrp="1" noChangeArrowheads="1"/>
          </p:cNvSpPr>
          <p:nvPr>
            <p:ph type="body" idx="1"/>
          </p:nvPr>
        </p:nvSpPr>
        <p:spPr>
          <a:xfrm>
            <a:off x="457200" y="1597025"/>
            <a:ext cx="8229600" cy="4648200"/>
          </a:xfrm>
        </p:spPr>
        <p:txBody>
          <a:bodyPr/>
          <a:lstStyle/>
          <a:p>
            <a:pPr marL="609600" indent="-609600" eaLnBrk="1" hangingPunct="1">
              <a:lnSpc>
                <a:spcPct val="80000"/>
              </a:lnSpc>
              <a:defRPr/>
            </a:pPr>
            <a:r>
              <a:rPr lang="en-US" sz="2200" dirty="0"/>
              <a:t>Step 1: </a:t>
            </a:r>
            <a:r>
              <a:rPr lang="en-US" sz="2200" b="1" dirty="0">
                <a:solidFill>
                  <a:schemeClr val="accent1">
                    <a:lumMod val="60000"/>
                    <a:lumOff val="40000"/>
                  </a:schemeClr>
                </a:solidFill>
              </a:rPr>
              <a:t>Attend the CoC SPC briefing</a:t>
            </a:r>
            <a:br>
              <a:rPr lang="en-US" sz="2200" dirty="0"/>
            </a:br>
            <a:endParaRPr lang="en-US" sz="2200" dirty="0"/>
          </a:p>
          <a:p>
            <a:pPr marL="609600" indent="-609600" eaLnBrk="1" hangingPunct="1">
              <a:lnSpc>
                <a:spcPct val="80000"/>
              </a:lnSpc>
              <a:defRPr/>
            </a:pPr>
            <a:r>
              <a:rPr lang="en-US" sz="2200" dirty="0"/>
              <a:t>Step 2: </a:t>
            </a:r>
            <a:r>
              <a:rPr lang="en-US" sz="2200" b="1" dirty="0">
                <a:solidFill>
                  <a:schemeClr val="accent1">
                    <a:lumMod val="60000"/>
                    <a:lumOff val="40000"/>
                  </a:schemeClr>
                </a:solidFill>
              </a:rPr>
              <a:t>Complete CoC SPC application </a:t>
            </a:r>
            <a:r>
              <a:rPr lang="en-US" sz="2200" dirty="0"/>
              <a:t>with the owner, manager, or service provider for the CoC SPC building</a:t>
            </a:r>
          </a:p>
          <a:p>
            <a:pPr marL="1009650" lvl="1" indent="-609600" eaLnBrk="1" hangingPunct="1">
              <a:lnSpc>
                <a:spcPct val="80000"/>
              </a:lnSpc>
              <a:defRPr/>
            </a:pPr>
            <a:r>
              <a:rPr lang="en-US" sz="2200" dirty="0"/>
              <a:t>Please review the CoC SPC application carefully before signing. You will sign a statement at the end of this briefing certifying that you have fully reviewed your CoC SPC application, and that the information in the application is true and complete</a:t>
            </a:r>
            <a:br>
              <a:rPr lang="en-US" sz="2200" dirty="0"/>
            </a:br>
            <a:endParaRPr lang="en-US" sz="2200" dirty="0"/>
          </a:p>
          <a:p>
            <a:pPr marL="609600" indent="-609600" eaLnBrk="1" hangingPunct="1">
              <a:lnSpc>
                <a:spcPct val="80000"/>
              </a:lnSpc>
              <a:defRPr/>
            </a:pPr>
            <a:r>
              <a:rPr lang="en-US" sz="2200" dirty="0"/>
              <a:t>Step 3: Once approved to move in by the owner or manager, you must </a:t>
            </a:r>
            <a:r>
              <a:rPr lang="en-US" sz="2200" b="1" dirty="0">
                <a:solidFill>
                  <a:schemeClr val="accent1">
                    <a:lumMod val="60000"/>
                    <a:lumOff val="40000"/>
                  </a:schemeClr>
                </a:solidFill>
              </a:rPr>
              <a:t>sign a lease with the landlord </a:t>
            </a:r>
            <a:r>
              <a:rPr lang="en-US" sz="2200" dirty="0"/>
              <a:t>and </a:t>
            </a:r>
            <a:r>
              <a:rPr lang="en-US" sz="2200" b="1" dirty="0">
                <a:solidFill>
                  <a:schemeClr val="accent1">
                    <a:lumMod val="60000"/>
                    <a:lumOff val="40000"/>
                  </a:schemeClr>
                </a:solidFill>
              </a:rPr>
              <a:t>take occupancy </a:t>
            </a:r>
            <a:r>
              <a:rPr lang="en-US" sz="2200" dirty="0"/>
              <a:t>of the CoC SPC unit</a:t>
            </a:r>
            <a:endParaRPr lang="en-US" sz="2000" b="1" dirty="0">
              <a:solidFill>
                <a:srgbClr val="FFC000"/>
              </a:solidFill>
            </a:endParaRPr>
          </a:p>
          <a:p>
            <a:pPr marL="0" indent="0" eaLnBrk="1" hangingPunct="1">
              <a:lnSpc>
                <a:spcPct val="80000"/>
              </a:lnSpc>
              <a:buFont typeface="Wingdings" panose="05000000000000000000" pitchFamily="2" charset="2"/>
              <a:buNone/>
              <a:defRPr/>
            </a:pPr>
            <a:endParaRPr lang="en-US" sz="2200" dirty="0"/>
          </a:p>
          <a:p>
            <a:pPr marL="609600" indent="-609600" eaLnBrk="1" hangingPunct="1">
              <a:lnSpc>
                <a:spcPct val="80000"/>
              </a:lnSpc>
              <a:defRPr/>
            </a:pPr>
            <a:r>
              <a:rPr lang="en-US" sz="2200" dirty="0"/>
              <a:t>Step 4: Owner, manager, or service </a:t>
            </a:r>
            <a:r>
              <a:rPr lang="en-US" sz="2200" b="1" dirty="0">
                <a:solidFill>
                  <a:schemeClr val="accent1">
                    <a:lumMod val="60000"/>
                    <a:lumOff val="40000"/>
                  </a:schemeClr>
                </a:solidFill>
              </a:rPr>
              <a:t>provider submits the CoC SPC application </a:t>
            </a:r>
            <a:r>
              <a:rPr lang="en-US" sz="2200" dirty="0"/>
              <a:t>to HPD</a:t>
            </a:r>
          </a:p>
        </p:txBody>
      </p:sp>
      <p:sp>
        <p:nvSpPr>
          <p:cNvPr id="408579" name="Rectangle 3">
            <a:extLst>
              <a:ext uri="{FF2B5EF4-FFF2-40B4-BE49-F238E27FC236}">
                <a16:creationId xmlns:a16="http://schemas.microsoft.com/office/drawing/2014/main" id="{00C3271F-D8DC-466C-935C-5281559A7FFF}"/>
              </a:ext>
            </a:extLst>
          </p:cNvPr>
          <p:cNvSpPr>
            <a:spLocks noGrp="1" noChangeArrowheads="1"/>
          </p:cNvSpPr>
          <p:nvPr>
            <p:ph type="title"/>
          </p:nvPr>
        </p:nvSpPr>
        <p:spPr>
          <a:xfrm>
            <a:off x="533400" y="152400"/>
            <a:ext cx="8229600" cy="1371600"/>
          </a:xfrm>
        </p:spPr>
        <p:txBody>
          <a:bodyPr/>
          <a:lstStyle/>
          <a:p>
            <a:pPr eaLnBrk="1" hangingPunct="1">
              <a:defRPr/>
            </a:pPr>
            <a:r>
              <a:rPr lang="en-US" sz="3600" u="sng" dirty="0"/>
              <a:t>How do you Start Receiving </a:t>
            </a:r>
            <a:br>
              <a:rPr lang="en-US" sz="3600" u="sng" dirty="0"/>
            </a:br>
            <a:r>
              <a:rPr lang="en-US" sz="3600" u="sng" dirty="0"/>
              <a:t> Assistance?</a:t>
            </a:r>
          </a:p>
        </p:txBody>
      </p:sp>
      <p:pic>
        <p:nvPicPr>
          <p:cNvPr id="9" name="Audio 8">
            <a:hlinkClick r:id="" action="ppaction://media"/>
            <a:extLst>
              <a:ext uri="{FF2B5EF4-FFF2-40B4-BE49-F238E27FC236}">
                <a16:creationId xmlns:a16="http://schemas.microsoft.com/office/drawing/2014/main" id="{87452425-81DC-49CA-A6F8-62179AD4F1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495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7B832A-BAF4-4FEF-AE31-C82FCD6DC1E4}"/>
              </a:ext>
            </a:extLst>
          </p:cNvPr>
          <p:cNvSpPr>
            <a:spLocks noGrp="1"/>
          </p:cNvSpPr>
          <p:nvPr>
            <p:ph idx="1"/>
          </p:nvPr>
        </p:nvSpPr>
        <p:spPr>
          <a:xfrm>
            <a:off x="457200" y="1524000"/>
            <a:ext cx="8229600" cy="4114800"/>
          </a:xfrm>
        </p:spPr>
        <p:txBody>
          <a:bodyPr/>
          <a:lstStyle/>
          <a:p>
            <a:pPr marL="609600" indent="-609600" eaLnBrk="1" hangingPunct="1">
              <a:lnSpc>
                <a:spcPct val="80000"/>
              </a:lnSpc>
              <a:defRPr/>
            </a:pPr>
            <a:r>
              <a:rPr lang="en-US" sz="2000" dirty="0"/>
              <a:t>Step 5: </a:t>
            </a:r>
            <a:r>
              <a:rPr lang="en-US" sz="2000" b="1" dirty="0">
                <a:solidFill>
                  <a:schemeClr val="accent1">
                    <a:lumMod val="60000"/>
                    <a:lumOff val="40000"/>
                  </a:schemeClr>
                </a:solidFill>
              </a:rPr>
              <a:t>HPD will review the application </a:t>
            </a:r>
            <a:r>
              <a:rPr lang="en-US" sz="2000" dirty="0"/>
              <a:t>for completeness and eligibility</a:t>
            </a:r>
          </a:p>
          <a:p>
            <a:pPr marL="609600" indent="-609600" eaLnBrk="1" hangingPunct="1">
              <a:lnSpc>
                <a:spcPct val="80000"/>
              </a:lnSpc>
              <a:defRPr/>
            </a:pPr>
            <a:endParaRPr lang="en-US" sz="2100" dirty="0"/>
          </a:p>
          <a:p>
            <a:pPr marL="609600" indent="-609600" eaLnBrk="1" hangingPunct="1">
              <a:lnSpc>
                <a:spcPct val="80000"/>
              </a:lnSpc>
              <a:defRPr/>
            </a:pPr>
            <a:r>
              <a:rPr lang="en-US" sz="2100" dirty="0"/>
              <a:t>Step 6: </a:t>
            </a:r>
            <a:r>
              <a:rPr lang="en-US" sz="2100" b="1" dirty="0">
                <a:solidFill>
                  <a:schemeClr val="accent1">
                    <a:lumMod val="60000"/>
                    <a:lumOff val="40000"/>
                  </a:schemeClr>
                </a:solidFill>
              </a:rPr>
              <a:t>HPD will review unit eligibility and approve rent</a:t>
            </a:r>
          </a:p>
          <a:p>
            <a:pPr marL="1009650" lvl="1" indent="-609600" eaLnBrk="1" hangingPunct="1">
              <a:lnSpc>
                <a:spcPct val="80000"/>
              </a:lnSpc>
              <a:defRPr/>
            </a:pPr>
            <a:r>
              <a:rPr lang="en-US" sz="2100" dirty="0"/>
              <a:t>HPD must review if the unit has passed the Housing Quality Standards (HQS) inspection and approve the rent as reasonable. </a:t>
            </a:r>
          </a:p>
          <a:p>
            <a:pPr marL="609600" indent="-609600" eaLnBrk="1" hangingPunct="1">
              <a:lnSpc>
                <a:spcPct val="80000"/>
              </a:lnSpc>
              <a:defRPr/>
            </a:pPr>
            <a:endParaRPr lang="en-US" sz="2100" dirty="0"/>
          </a:p>
          <a:p>
            <a:pPr marL="609600" indent="-609600" eaLnBrk="1" hangingPunct="1">
              <a:lnSpc>
                <a:spcPct val="80000"/>
              </a:lnSpc>
              <a:defRPr/>
            </a:pPr>
            <a:r>
              <a:rPr lang="en-US" sz="2100" dirty="0"/>
              <a:t>Step 7: </a:t>
            </a:r>
            <a:r>
              <a:rPr lang="en-US" sz="2100" b="1" dirty="0">
                <a:solidFill>
                  <a:schemeClr val="accent1">
                    <a:lumMod val="60000"/>
                    <a:lumOff val="40000"/>
                  </a:schemeClr>
                </a:solidFill>
              </a:rPr>
              <a:t>HPD will review the leasing documents and complete a final review of the file</a:t>
            </a:r>
          </a:p>
          <a:p>
            <a:pPr marL="609600" indent="-609600" eaLnBrk="1" hangingPunct="1">
              <a:defRPr/>
            </a:pPr>
            <a:endParaRPr lang="en-US" sz="2100" dirty="0"/>
          </a:p>
          <a:p>
            <a:pPr marL="609600" indent="-609600" eaLnBrk="1" hangingPunct="1">
              <a:defRPr/>
            </a:pPr>
            <a:r>
              <a:rPr lang="en-US" sz="2100" dirty="0"/>
              <a:t>Step 8: </a:t>
            </a:r>
            <a:r>
              <a:rPr lang="en-US" sz="2100" b="1" dirty="0">
                <a:solidFill>
                  <a:schemeClr val="accent1">
                    <a:lumMod val="60000"/>
                    <a:lumOff val="40000"/>
                  </a:schemeClr>
                </a:solidFill>
              </a:rPr>
              <a:t>HPD will mail you </a:t>
            </a:r>
            <a:r>
              <a:rPr lang="en-US" sz="2100" dirty="0"/>
              <a:t>a </a:t>
            </a:r>
            <a:r>
              <a:rPr lang="en-US" sz="2100" dirty="0">
                <a:solidFill>
                  <a:srgbClr val="FFC000"/>
                </a:solidFill>
              </a:rPr>
              <a:t>rent breakdown letter </a:t>
            </a:r>
            <a:r>
              <a:rPr lang="en-US" sz="2100" dirty="0"/>
              <a:t>outlining the contract rent, HPD’s HAP share of rent and your tenant share of rent</a:t>
            </a:r>
          </a:p>
          <a:p>
            <a:pPr marL="1009650" lvl="1" indent="-609600" eaLnBrk="1" hangingPunct="1">
              <a:defRPr/>
            </a:pPr>
            <a:r>
              <a:rPr lang="en-US" sz="2100" dirty="0"/>
              <a:t>You are a CoC SPC participant once you receive this letter</a:t>
            </a:r>
          </a:p>
          <a:p>
            <a:pPr marL="609600" indent="-609600" eaLnBrk="1" hangingPunct="1">
              <a:lnSpc>
                <a:spcPct val="80000"/>
              </a:lnSpc>
              <a:buFont typeface="Wingdings" panose="05000000000000000000" pitchFamily="2" charset="2"/>
              <a:buNone/>
              <a:defRPr/>
            </a:pPr>
            <a:endParaRPr lang="en-US" sz="2100" dirty="0"/>
          </a:p>
          <a:p>
            <a:pPr>
              <a:defRPr/>
            </a:pPr>
            <a:endParaRPr lang="en-US" dirty="0"/>
          </a:p>
        </p:txBody>
      </p:sp>
      <p:sp>
        <p:nvSpPr>
          <p:cNvPr id="4" name="Slide Number Placeholder 3">
            <a:extLst>
              <a:ext uri="{FF2B5EF4-FFF2-40B4-BE49-F238E27FC236}">
                <a16:creationId xmlns:a16="http://schemas.microsoft.com/office/drawing/2014/main" id="{44A725A6-1F3B-4C6C-AD10-F2348FABDF4D}"/>
              </a:ext>
            </a:extLst>
          </p:cNvPr>
          <p:cNvSpPr>
            <a:spLocks noGrp="1"/>
          </p:cNvSpPr>
          <p:nvPr>
            <p:ph type="sldNum" sz="quarter" idx="12"/>
          </p:nvPr>
        </p:nvSpPr>
        <p:spPr/>
        <p:txBody>
          <a:bodyPr/>
          <a:lstStyle/>
          <a:p>
            <a:pPr>
              <a:defRPr/>
            </a:pPr>
            <a:fld id="{0C901FC2-6C49-48FC-AC15-BEE379092A48}" type="slidenum">
              <a:rPr lang="en-US"/>
              <a:pPr>
                <a:defRPr/>
              </a:pPr>
              <a:t>36</a:t>
            </a:fld>
            <a:endParaRPr lang="en-US" dirty="0"/>
          </a:p>
        </p:txBody>
      </p:sp>
      <p:sp>
        <p:nvSpPr>
          <p:cNvPr id="5" name="Rectangle 3">
            <a:extLst>
              <a:ext uri="{FF2B5EF4-FFF2-40B4-BE49-F238E27FC236}">
                <a16:creationId xmlns:a16="http://schemas.microsoft.com/office/drawing/2014/main" id="{3FD7F08E-AED7-4AAA-92D5-8C7E8B2A8208}"/>
              </a:ext>
            </a:extLst>
          </p:cNvPr>
          <p:cNvSpPr txBox="1">
            <a:spLocks noChangeArrowheads="1"/>
          </p:cNvSpPr>
          <p:nvPr/>
        </p:nvSpPr>
        <p:spPr bwMode="auto">
          <a:xfrm>
            <a:off x="-877888" y="136525"/>
            <a:ext cx="10899776" cy="13716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eaLnBrk="1" hangingPunct="1">
              <a:defRPr/>
            </a:pPr>
            <a:r>
              <a:rPr lang="en-US" sz="3200" u="sng" kern="0" dirty="0"/>
              <a:t>How do you Start Receiving Assistance </a:t>
            </a:r>
            <a:r>
              <a:rPr lang="en-US" sz="2000" u="sng" kern="0" dirty="0"/>
              <a:t>(continued)</a:t>
            </a:r>
            <a:r>
              <a:rPr lang="en-US" sz="3200" u="sng" kern="0" dirty="0"/>
              <a:t>?</a:t>
            </a:r>
          </a:p>
        </p:txBody>
      </p:sp>
      <p:pic>
        <p:nvPicPr>
          <p:cNvPr id="8" name="Audio 7">
            <a:hlinkClick r:id="" action="ppaction://media"/>
            <a:extLst>
              <a:ext uri="{FF2B5EF4-FFF2-40B4-BE49-F238E27FC236}">
                <a16:creationId xmlns:a16="http://schemas.microsoft.com/office/drawing/2014/main" id="{C9E8EFEA-4C54-43DC-8CB4-C38FD49D16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368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101021E-E454-47BA-95CA-9C359A1D48E6}"/>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78AF3171-6D2F-4683-A2C1-DF7E97D084E9}" type="slidenum">
              <a:rPr lang="en-US" altLang="en-US" smtClean="0">
                <a:latin typeface="Arial" panose="020B0604020202020204" pitchFamily="34" charset="0"/>
              </a:rPr>
              <a:pPr>
                <a:defRPr/>
              </a:pPr>
              <a:t>37</a:t>
            </a:fld>
            <a:endParaRPr lang="en-US" altLang="en-US">
              <a:latin typeface="Arial" panose="020B0604020202020204" pitchFamily="34" charset="0"/>
            </a:endParaRPr>
          </a:p>
        </p:txBody>
      </p:sp>
      <p:sp>
        <p:nvSpPr>
          <p:cNvPr id="8194" name="Rectangle 2">
            <a:extLst>
              <a:ext uri="{FF2B5EF4-FFF2-40B4-BE49-F238E27FC236}">
                <a16:creationId xmlns:a16="http://schemas.microsoft.com/office/drawing/2014/main" id="{083F0392-2D07-4C08-A311-966C5DB74C35}"/>
              </a:ext>
            </a:extLst>
          </p:cNvPr>
          <p:cNvSpPr>
            <a:spLocks noGrp="1" noChangeArrowheads="1"/>
          </p:cNvSpPr>
          <p:nvPr>
            <p:ph type="title"/>
          </p:nvPr>
        </p:nvSpPr>
        <p:spPr>
          <a:xfrm>
            <a:off x="457200" y="457200"/>
            <a:ext cx="8229600" cy="1295400"/>
          </a:xfrm>
        </p:spPr>
        <p:txBody>
          <a:bodyPr/>
          <a:lstStyle/>
          <a:p>
            <a:pPr eaLnBrk="1" hangingPunct="1">
              <a:defRPr/>
            </a:pPr>
            <a:r>
              <a:rPr lang="en-US" sz="4000" dirty="0"/>
              <a:t>What are your family obligations? </a:t>
            </a:r>
          </a:p>
        </p:txBody>
      </p:sp>
      <p:sp>
        <p:nvSpPr>
          <p:cNvPr id="8195" name="Rectangle 3">
            <a:extLst>
              <a:ext uri="{FF2B5EF4-FFF2-40B4-BE49-F238E27FC236}">
                <a16:creationId xmlns:a16="http://schemas.microsoft.com/office/drawing/2014/main" id="{4222A76E-1B5B-47C1-8B51-78F6C020A2A8}"/>
              </a:ext>
            </a:extLst>
          </p:cNvPr>
          <p:cNvSpPr>
            <a:spLocks noGrp="1" noChangeArrowheads="1"/>
          </p:cNvSpPr>
          <p:nvPr>
            <p:ph type="body" idx="1"/>
          </p:nvPr>
        </p:nvSpPr>
        <p:spPr>
          <a:xfrm>
            <a:off x="609600" y="1524000"/>
            <a:ext cx="8153400" cy="5715000"/>
          </a:xfrm>
        </p:spPr>
        <p:txBody>
          <a:bodyPr/>
          <a:lstStyle/>
          <a:p>
            <a:pPr eaLnBrk="1" hangingPunct="1">
              <a:defRPr/>
            </a:pPr>
            <a:r>
              <a:rPr lang="en-US" dirty="0"/>
              <a:t>Supply </a:t>
            </a:r>
            <a:r>
              <a:rPr lang="en-US" b="1" dirty="0">
                <a:solidFill>
                  <a:schemeClr val="hlink"/>
                </a:solidFill>
              </a:rPr>
              <a:t>all information</a:t>
            </a:r>
            <a:r>
              <a:rPr lang="en-US" dirty="0"/>
              <a:t> requested by HPD  </a:t>
            </a:r>
          </a:p>
          <a:p>
            <a:pPr eaLnBrk="1" hangingPunct="1">
              <a:defRPr/>
            </a:pPr>
            <a:endParaRPr lang="en-US" dirty="0"/>
          </a:p>
          <a:p>
            <a:pPr eaLnBrk="1" hangingPunct="1">
              <a:buNone/>
              <a:defRPr/>
            </a:pPr>
            <a:r>
              <a:rPr lang="en-US" u="sng" dirty="0"/>
              <a:t>All information must be true and complete </a:t>
            </a:r>
          </a:p>
          <a:p>
            <a:pPr eaLnBrk="1" hangingPunct="1">
              <a:buNone/>
              <a:defRPr/>
            </a:pPr>
            <a:r>
              <a:rPr lang="en-US" u="sng" dirty="0"/>
              <a:t>including all </a:t>
            </a:r>
            <a:r>
              <a:rPr lang="en-US" u="sng" dirty="0">
                <a:solidFill>
                  <a:srgbClr val="FFC000"/>
                </a:solidFill>
              </a:rPr>
              <a:t>INCOME</a:t>
            </a:r>
            <a:r>
              <a:rPr lang="en-US" u="sng" dirty="0"/>
              <a:t> for </a:t>
            </a:r>
            <a:r>
              <a:rPr lang="en-US" u="sng" dirty="0">
                <a:solidFill>
                  <a:srgbClr val="FFC000"/>
                </a:solidFill>
              </a:rPr>
              <a:t>ALL</a:t>
            </a:r>
            <a:r>
              <a:rPr lang="en-US" u="sng" dirty="0"/>
              <a:t> household </a:t>
            </a:r>
          </a:p>
          <a:p>
            <a:pPr eaLnBrk="1" hangingPunct="1">
              <a:buNone/>
              <a:defRPr/>
            </a:pPr>
            <a:r>
              <a:rPr lang="en-US" u="sng" dirty="0"/>
              <a:t>members at every annual recertification</a:t>
            </a:r>
            <a:endParaRPr lang="en-US" dirty="0"/>
          </a:p>
          <a:p>
            <a:pPr marL="0" indent="0" eaLnBrk="1" hangingPunct="1">
              <a:buNone/>
              <a:defRPr/>
            </a:pPr>
            <a:endParaRPr lang="en-US" dirty="0"/>
          </a:p>
          <a:p>
            <a:pPr eaLnBrk="1" hangingPunct="1">
              <a:defRPr/>
            </a:pPr>
            <a:r>
              <a:rPr lang="en-US" dirty="0"/>
              <a:t>Sign</a:t>
            </a:r>
            <a:r>
              <a:rPr lang="en-US" b="1" dirty="0">
                <a:solidFill>
                  <a:schemeClr val="hlink"/>
                </a:solidFill>
              </a:rPr>
              <a:t> consent forms</a:t>
            </a:r>
            <a:endParaRPr lang="en-US" dirty="0"/>
          </a:p>
          <a:p>
            <a:pPr eaLnBrk="1" hangingPunct="1">
              <a:buFont typeface="Wingdings" panose="05000000000000000000" pitchFamily="2" charset="2"/>
              <a:buNone/>
              <a:defRPr/>
            </a:pPr>
            <a:endParaRPr lang="en-US" sz="2000" dirty="0"/>
          </a:p>
          <a:p>
            <a:pPr eaLnBrk="1" hangingPunct="1">
              <a:buFont typeface="Wingdings" panose="05000000000000000000" pitchFamily="2" charset="2"/>
              <a:buNone/>
              <a:defRPr/>
            </a:pPr>
            <a:endParaRPr lang="en-US" u="sng" dirty="0"/>
          </a:p>
          <a:p>
            <a:pPr eaLnBrk="1" hangingPunct="1">
              <a:buFont typeface="Wingdings" panose="05000000000000000000" pitchFamily="2" charset="2"/>
              <a:buNone/>
              <a:defRPr/>
            </a:pPr>
            <a:endParaRPr lang="en-US" dirty="0"/>
          </a:p>
          <a:p>
            <a:pPr eaLnBrk="1" hangingPunct="1">
              <a:buFont typeface="Wingdings" panose="05000000000000000000" pitchFamily="2" charset="2"/>
              <a:buNone/>
              <a:defRPr/>
            </a:pPr>
            <a:endParaRPr lang="en-US" sz="3600" dirty="0"/>
          </a:p>
          <a:p>
            <a:pPr eaLnBrk="1" hangingPunct="1">
              <a:buFont typeface="Wingdings" panose="05000000000000000000" pitchFamily="2" charset="2"/>
              <a:buNone/>
              <a:defRPr/>
            </a:pPr>
            <a:endParaRPr lang="en-US" sz="1000" dirty="0"/>
          </a:p>
          <a:p>
            <a:pPr eaLnBrk="1" hangingPunct="1">
              <a:buFont typeface="Wingdings" panose="05000000000000000000" pitchFamily="2" charset="2"/>
              <a:buNone/>
              <a:defRPr/>
            </a:pPr>
            <a:endParaRPr lang="en-US" sz="1000" dirty="0"/>
          </a:p>
        </p:txBody>
      </p:sp>
      <p:pic>
        <p:nvPicPr>
          <p:cNvPr id="2" name="Audio 1">
            <a:hlinkClick r:id="" action="ppaction://media"/>
            <a:extLst>
              <a:ext uri="{FF2B5EF4-FFF2-40B4-BE49-F238E27FC236}">
                <a16:creationId xmlns:a16="http://schemas.microsoft.com/office/drawing/2014/main" id="{721BD4DE-15A5-42D0-8AC5-C2E3157231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849"/>
    </mc:Choice>
    <mc:Fallback xmlns="">
      <p:transition spd="slow" advTm="17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716DA700-FF81-47B9-BA6E-26CF7CCF8CA2}" type="slidenum">
              <a:rPr lang="en-US"/>
              <a:pPr>
                <a:defRPr/>
              </a:pPr>
              <a:t>38</a:t>
            </a:fld>
            <a:endParaRPr lang="en-US"/>
          </a:p>
        </p:txBody>
      </p:sp>
      <p:sp>
        <p:nvSpPr>
          <p:cNvPr id="370690" name="Rectangle 2"/>
          <p:cNvSpPr>
            <a:spLocks noGrp="1" noChangeArrowheads="1"/>
          </p:cNvSpPr>
          <p:nvPr>
            <p:ph type="body" idx="1"/>
          </p:nvPr>
        </p:nvSpPr>
        <p:spPr>
          <a:xfrm>
            <a:off x="457200" y="838200"/>
            <a:ext cx="8229600" cy="5486400"/>
          </a:xfrm>
        </p:spPr>
        <p:txBody>
          <a:bodyPr/>
          <a:lstStyle/>
          <a:p>
            <a:pPr eaLnBrk="1" hangingPunct="1">
              <a:defRPr/>
            </a:pPr>
            <a:r>
              <a:rPr lang="en-US"/>
              <a:t>Comply with the</a:t>
            </a:r>
            <a:r>
              <a:rPr lang="en-US" b="1">
                <a:solidFill>
                  <a:schemeClr val="hlink"/>
                </a:solidFill>
              </a:rPr>
              <a:t> lease</a:t>
            </a:r>
          </a:p>
          <a:p>
            <a:pPr eaLnBrk="1" hangingPunct="1">
              <a:buFont typeface="Wingdings" pitchFamily="2" charset="2"/>
              <a:buNone/>
              <a:defRPr/>
            </a:pPr>
            <a:endParaRPr lang="en-US" b="1">
              <a:solidFill>
                <a:schemeClr val="hlink"/>
              </a:solidFill>
            </a:endParaRPr>
          </a:p>
          <a:p>
            <a:pPr eaLnBrk="1" hangingPunct="1">
              <a:defRPr/>
            </a:pPr>
            <a:r>
              <a:rPr lang="en-US"/>
              <a:t>Allow HPD to </a:t>
            </a:r>
            <a:r>
              <a:rPr lang="en-US" b="1">
                <a:solidFill>
                  <a:schemeClr val="hlink"/>
                </a:solidFill>
              </a:rPr>
              <a:t>inspect</a:t>
            </a:r>
            <a:r>
              <a:rPr lang="en-US"/>
              <a:t> the apartment </a:t>
            </a:r>
          </a:p>
          <a:p>
            <a:pPr eaLnBrk="1" hangingPunct="1">
              <a:buFont typeface="Wingdings" pitchFamily="2" charset="2"/>
              <a:buNone/>
              <a:defRPr/>
            </a:pPr>
            <a:endParaRPr lang="en-US"/>
          </a:p>
          <a:p>
            <a:pPr eaLnBrk="1" hangingPunct="1">
              <a:defRPr/>
            </a:pPr>
            <a:r>
              <a:rPr lang="en-US"/>
              <a:t>Allow your landlord </a:t>
            </a:r>
            <a:r>
              <a:rPr lang="en-US" b="1">
                <a:solidFill>
                  <a:schemeClr val="hlink"/>
                </a:solidFill>
              </a:rPr>
              <a:t>access</a:t>
            </a:r>
            <a:r>
              <a:rPr lang="en-US"/>
              <a:t> to make required repairs in your apartment</a:t>
            </a:r>
          </a:p>
          <a:p>
            <a:pPr eaLnBrk="1" hangingPunct="1">
              <a:defRPr/>
            </a:pPr>
            <a:endParaRPr lang="en-US"/>
          </a:p>
          <a:p>
            <a:pPr eaLnBrk="1" hangingPunct="1">
              <a:defRPr/>
            </a:pPr>
            <a:r>
              <a:rPr lang="en-US"/>
              <a:t>Correct any</a:t>
            </a:r>
            <a:r>
              <a:rPr lang="en-US" b="1">
                <a:solidFill>
                  <a:schemeClr val="hlink"/>
                </a:solidFill>
              </a:rPr>
              <a:t> damage</a:t>
            </a:r>
            <a:r>
              <a:rPr lang="en-US"/>
              <a:t> that your family causes to the apartment</a:t>
            </a:r>
          </a:p>
          <a:p>
            <a:pPr eaLnBrk="1" hangingPunct="1">
              <a:defRPr/>
            </a:pPr>
            <a:endParaRPr lang="en-US"/>
          </a:p>
          <a:p>
            <a:pPr eaLnBrk="1" hangingPunct="1">
              <a:buFont typeface="Wingdings" pitchFamily="2" charset="2"/>
              <a:buNone/>
              <a:defRPr/>
            </a:pPr>
            <a:endParaRPr lang="en-US"/>
          </a:p>
        </p:txBody>
      </p:sp>
      <p:pic>
        <p:nvPicPr>
          <p:cNvPr id="2" name="3C65351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0134600" y="2438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2400"/>
    </mc:Choice>
    <mc:Fallback xmlns="">
      <p:transition advClick="0" advTm="124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3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150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4642A19B-C490-4F23-9A78-41C229257619}" type="slidenum">
              <a:rPr lang="en-US"/>
              <a:pPr>
                <a:defRPr/>
              </a:pPr>
              <a:t>39</a:t>
            </a:fld>
            <a:endParaRPr lang="en-US"/>
          </a:p>
        </p:txBody>
      </p:sp>
      <p:sp>
        <p:nvSpPr>
          <p:cNvPr id="214019" name="Rectangle 3"/>
          <p:cNvSpPr>
            <a:spLocks noGrp="1" noChangeArrowheads="1"/>
          </p:cNvSpPr>
          <p:nvPr>
            <p:ph type="body" idx="1"/>
          </p:nvPr>
        </p:nvSpPr>
        <p:spPr>
          <a:xfrm>
            <a:off x="457200" y="228600"/>
            <a:ext cx="8305800" cy="6096000"/>
          </a:xfrm>
        </p:spPr>
        <p:txBody>
          <a:bodyPr/>
          <a:lstStyle/>
          <a:p>
            <a:pPr eaLnBrk="1" hangingPunct="1">
              <a:lnSpc>
                <a:spcPct val="90000"/>
              </a:lnSpc>
              <a:buFont typeface="Wingdings" pitchFamily="2" charset="2"/>
              <a:buNone/>
              <a:defRPr/>
            </a:pPr>
            <a:endParaRPr lang="en-US" sz="2400"/>
          </a:p>
          <a:p>
            <a:pPr eaLnBrk="1" hangingPunct="1">
              <a:lnSpc>
                <a:spcPct val="90000"/>
              </a:lnSpc>
              <a:defRPr/>
            </a:pPr>
            <a:r>
              <a:rPr lang="en-US"/>
              <a:t>Subsidized apartment must be your</a:t>
            </a:r>
            <a:r>
              <a:rPr lang="en-US" b="1">
                <a:solidFill>
                  <a:schemeClr val="hlink"/>
                </a:solidFill>
              </a:rPr>
              <a:t> only residence</a:t>
            </a:r>
          </a:p>
          <a:p>
            <a:pPr eaLnBrk="1" hangingPunct="1">
              <a:lnSpc>
                <a:spcPct val="90000"/>
              </a:lnSpc>
              <a:buFont typeface="Wingdings" pitchFamily="2" charset="2"/>
              <a:buNone/>
              <a:defRPr/>
            </a:pPr>
            <a:endParaRPr lang="en-US" b="1">
              <a:solidFill>
                <a:schemeClr val="hlink"/>
              </a:solidFill>
            </a:endParaRPr>
          </a:p>
          <a:p>
            <a:pPr eaLnBrk="1" hangingPunct="1">
              <a:lnSpc>
                <a:spcPct val="90000"/>
              </a:lnSpc>
              <a:defRPr/>
            </a:pPr>
            <a:r>
              <a:rPr lang="en-US"/>
              <a:t>You must not </a:t>
            </a:r>
            <a:r>
              <a:rPr lang="en-US" b="1">
                <a:solidFill>
                  <a:schemeClr val="hlink"/>
                </a:solidFill>
              </a:rPr>
              <a:t>sublet or lease</a:t>
            </a:r>
            <a:r>
              <a:rPr lang="en-US"/>
              <a:t> the apartment</a:t>
            </a:r>
          </a:p>
          <a:p>
            <a:pPr eaLnBrk="1" hangingPunct="1">
              <a:lnSpc>
                <a:spcPct val="90000"/>
              </a:lnSpc>
              <a:buFont typeface="Wingdings" pitchFamily="2" charset="2"/>
              <a:buNone/>
              <a:defRPr/>
            </a:pPr>
            <a:endParaRPr lang="en-US" b="1">
              <a:solidFill>
                <a:schemeClr val="hlink"/>
              </a:solidFill>
            </a:endParaRPr>
          </a:p>
          <a:p>
            <a:pPr eaLnBrk="1" hangingPunct="1">
              <a:lnSpc>
                <a:spcPct val="90000"/>
              </a:lnSpc>
              <a:defRPr/>
            </a:pPr>
            <a:r>
              <a:rPr lang="en-US"/>
              <a:t>You </a:t>
            </a:r>
            <a:r>
              <a:rPr lang="en-US" b="1">
                <a:solidFill>
                  <a:schemeClr val="hlink"/>
                </a:solidFill>
              </a:rPr>
              <a:t>cannot own</a:t>
            </a:r>
            <a:r>
              <a:rPr lang="en-US"/>
              <a:t> the apartment</a:t>
            </a:r>
          </a:p>
          <a:p>
            <a:pPr eaLnBrk="1" hangingPunct="1">
              <a:lnSpc>
                <a:spcPct val="90000"/>
              </a:lnSpc>
              <a:buFont typeface="Wingdings" pitchFamily="2" charset="2"/>
              <a:buNone/>
              <a:defRPr/>
            </a:pPr>
            <a:endParaRPr lang="en-US"/>
          </a:p>
          <a:p>
            <a:pPr eaLnBrk="1" hangingPunct="1">
              <a:lnSpc>
                <a:spcPct val="90000"/>
              </a:lnSpc>
              <a:defRPr/>
            </a:pPr>
            <a:r>
              <a:rPr lang="en-US"/>
              <a:t>Owner </a:t>
            </a:r>
            <a:r>
              <a:rPr lang="en-US" b="1">
                <a:solidFill>
                  <a:schemeClr val="hlink"/>
                </a:solidFill>
              </a:rPr>
              <a:t>cannot be a relative</a:t>
            </a:r>
          </a:p>
          <a:p>
            <a:pPr eaLnBrk="1" hangingPunct="1">
              <a:lnSpc>
                <a:spcPct val="90000"/>
              </a:lnSpc>
              <a:buFont typeface="Wingdings" pitchFamily="2" charset="2"/>
              <a:buNone/>
              <a:defRPr/>
            </a:pPr>
            <a:r>
              <a:rPr lang="en-US"/>
              <a:t>  (except as a reasonable accommodation for a person with a disability) </a:t>
            </a:r>
          </a:p>
          <a:p>
            <a:pPr eaLnBrk="1" hangingPunct="1">
              <a:lnSpc>
                <a:spcPct val="90000"/>
              </a:lnSpc>
              <a:buFont typeface="Wingdings" pitchFamily="2" charset="2"/>
              <a:buNone/>
              <a:defRPr/>
            </a:pPr>
            <a:endParaRPr lang="en-US"/>
          </a:p>
          <a:p>
            <a:pPr eaLnBrk="1" hangingPunct="1">
              <a:lnSpc>
                <a:spcPct val="90000"/>
              </a:lnSpc>
              <a:defRPr/>
            </a:pPr>
            <a:endParaRPr lang="en-US"/>
          </a:p>
          <a:p>
            <a:pPr eaLnBrk="1" hangingPunct="1">
              <a:lnSpc>
                <a:spcPct val="90000"/>
              </a:lnSpc>
              <a:buFont typeface="Wingdings" pitchFamily="2" charset="2"/>
              <a:buNone/>
              <a:defRPr/>
            </a:pPr>
            <a:endParaRPr lang="en-US"/>
          </a:p>
        </p:txBody>
      </p:sp>
      <p:pic>
        <p:nvPicPr>
          <p:cNvPr id="4" name="audi351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448800" y="2895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7900"/>
    </mc:Choice>
    <mc:Fallback xmlns="">
      <p:transition advClick="0" advTm="179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7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15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1C3C41E-2F24-4A4E-B2FD-57EDC17B59B1}"/>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20D56DD7-C2C1-4D26-820E-7BA640B0C8FF}" type="slidenum">
              <a:rPr lang="en-US" altLang="en-US" smtClean="0">
                <a:latin typeface="Arial" panose="020B0604020202020204" pitchFamily="34" charset="0"/>
              </a:rPr>
              <a:pPr>
                <a:defRPr/>
              </a:pPr>
              <a:t>4</a:t>
            </a:fld>
            <a:endParaRPr lang="en-US" altLang="en-US">
              <a:latin typeface="Arial" panose="020B0604020202020204" pitchFamily="34" charset="0"/>
            </a:endParaRPr>
          </a:p>
        </p:txBody>
      </p:sp>
      <p:sp>
        <p:nvSpPr>
          <p:cNvPr id="382978" name="Rectangle 2">
            <a:extLst>
              <a:ext uri="{FF2B5EF4-FFF2-40B4-BE49-F238E27FC236}">
                <a16:creationId xmlns:a16="http://schemas.microsoft.com/office/drawing/2014/main" id="{B88617F3-3604-4E1E-B6B9-B20AB6ED7AA1}"/>
              </a:ext>
            </a:extLst>
          </p:cNvPr>
          <p:cNvSpPr>
            <a:spLocks noGrp="1" noChangeArrowheads="1"/>
          </p:cNvSpPr>
          <p:nvPr>
            <p:ph type="title"/>
          </p:nvPr>
        </p:nvSpPr>
        <p:spPr>
          <a:xfrm>
            <a:off x="457200" y="381000"/>
            <a:ext cx="8686800" cy="1371600"/>
          </a:xfrm>
        </p:spPr>
        <p:txBody>
          <a:bodyPr/>
          <a:lstStyle/>
          <a:p>
            <a:pPr algn="l" eaLnBrk="1" hangingPunct="1">
              <a:defRPr/>
            </a:pPr>
            <a:r>
              <a:rPr lang="en-US" sz="4000" u="sng" dirty="0"/>
              <a:t>Why are you Receiving this Briefing Today?</a:t>
            </a:r>
          </a:p>
        </p:txBody>
      </p:sp>
      <p:sp>
        <p:nvSpPr>
          <p:cNvPr id="382979" name="Rectangle 3">
            <a:extLst>
              <a:ext uri="{FF2B5EF4-FFF2-40B4-BE49-F238E27FC236}">
                <a16:creationId xmlns:a16="http://schemas.microsoft.com/office/drawing/2014/main" id="{F91D222B-16C2-439F-B333-B785196D405D}"/>
              </a:ext>
            </a:extLst>
          </p:cNvPr>
          <p:cNvSpPr>
            <a:spLocks noGrp="1" noChangeArrowheads="1"/>
          </p:cNvSpPr>
          <p:nvPr>
            <p:ph type="body" idx="1"/>
          </p:nvPr>
        </p:nvSpPr>
        <p:spPr>
          <a:xfrm>
            <a:off x="457200" y="1905000"/>
            <a:ext cx="8229600" cy="4648200"/>
          </a:xfrm>
        </p:spPr>
        <p:txBody>
          <a:bodyPr/>
          <a:lstStyle/>
          <a:p>
            <a:pPr eaLnBrk="1" hangingPunct="1">
              <a:defRPr/>
            </a:pPr>
            <a:r>
              <a:rPr lang="en-US" dirty="0"/>
              <a:t>To make sure that you understand how the Continuum of Care Shelter Plus Care (</a:t>
            </a:r>
            <a:r>
              <a:rPr lang="en-US" dirty="0" err="1"/>
              <a:t>CoC</a:t>
            </a:r>
            <a:r>
              <a:rPr lang="en-US" dirty="0"/>
              <a:t> SPC) Program works</a:t>
            </a:r>
          </a:p>
          <a:p>
            <a:pPr marL="0" indent="0" eaLnBrk="1" hangingPunct="1">
              <a:buNone/>
              <a:defRPr/>
            </a:pPr>
            <a:r>
              <a:rPr lang="en-US" dirty="0"/>
              <a:t> </a:t>
            </a:r>
          </a:p>
          <a:p>
            <a:pPr eaLnBrk="1" hangingPunct="1">
              <a:defRPr/>
            </a:pPr>
            <a:r>
              <a:rPr lang="en-US" dirty="0"/>
              <a:t>To receive your </a:t>
            </a:r>
            <a:r>
              <a:rPr lang="en-US" b="1" dirty="0">
                <a:solidFill>
                  <a:srgbClr val="00B0F0"/>
                </a:solidFill>
              </a:rPr>
              <a:t>written Briefing Packet</a:t>
            </a:r>
            <a:endParaRPr lang="en-US" dirty="0"/>
          </a:p>
          <a:p>
            <a:pPr eaLnBrk="1" hangingPunct="1">
              <a:buFont typeface="Wingdings" panose="05000000000000000000" pitchFamily="2" charset="2"/>
              <a:buNone/>
              <a:defRPr/>
            </a:pPr>
            <a:endParaRPr lang="en-US" dirty="0"/>
          </a:p>
        </p:txBody>
      </p:sp>
      <p:pic>
        <p:nvPicPr>
          <p:cNvPr id="8" name="Audio 7">
            <a:hlinkClick r:id="" action="ppaction://media"/>
            <a:extLst>
              <a:ext uri="{FF2B5EF4-FFF2-40B4-BE49-F238E27FC236}">
                <a16:creationId xmlns:a16="http://schemas.microsoft.com/office/drawing/2014/main" id="{F5E7DEEB-95F8-40DF-A981-0365EFB93A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709"/>
    </mc:Choice>
    <mc:Fallback xmlns="">
      <p:transition spd="slow" advTm="15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A095E7D2-E894-417C-973E-9FC01B7E82CE}"/>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B3E6320C-06A1-4E9A-B2A1-8A6CFAFC24B6}" type="slidenum">
              <a:rPr lang="en-US" altLang="en-US" smtClean="0">
                <a:latin typeface="Arial" panose="020B0604020202020204" pitchFamily="34" charset="0"/>
              </a:rPr>
              <a:pPr>
                <a:defRPr/>
              </a:pPr>
              <a:t>40</a:t>
            </a:fld>
            <a:endParaRPr lang="en-US" altLang="en-US">
              <a:latin typeface="Arial" panose="020B0604020202020204" pitchFamily="34" charset="0"/>
            </a:endParaRPr>
          </a:p>
        </p:txBody>
      </p:sp>
      <p:sp>
        <p:nvSpPr>
          <p:cNvPr id="223235" name="Rectangle 3">
            <a:extLst>
              <a:ext uri="{FF2B5EF4-FFF2-40B4-BE49-F238E27FC236}">
                <a16:creationId xmlns:a16="http://schemas.microsoft.com/office/drawing/2014/main" id="{5A0D10BB-38C9-4130-8B95-A899556102DA}"/>
              </a:ext>
            </a:extLst>
          </p:cNvPr>
          <p:cNvSpPr>
            <a:spLocks noGrp="1" noChangeArrowheads="1"/>
          </p:cNvSpPr>
          <p:nvPr>
            <p:ph type="body" idx="1"/>
          </p:nvPr>
        </p:nvSpPr>
        <p:spPr>
          <a:xfrm>
            <a:off x="457200" y="1143000"/>
            <a:ext cx="8229600" cy="4800600"/>
          </a:xfrm>
        </p:spPr>
        <p:txBody>
          <a:bodyPr/>
          <a:lstStyle/>
          <a:p>
            <a:pPr eaLnBrk="1" hangingPunct="1">
              <a:defRPr/>
            </a:pPr>
            <a:r>
              <a:rPr lang="en-US" dirty="0"/>
              <a:t>Notify HPD if you have been given </a:t>
            </a:r>
            <a:r>
              <a:rPr lang="en-US" b="1" dirty="0">
                <a:solidFill>
                  <a:schemeClr val="hlink"/>
                </a:solidFill>
              </a:rPr>
              <a:t>court papers </a:t>
            </a:r>
            <a:r>
              <a:rPr lang="en-US" dirty="0"/>
              <a:t>by management</a:t>
            </a:r>
            <a:r>
              <a:rPr lang="en-US" b="1" dirty="0">
                <a:solidFill>
                  <a:schemeClr val="hlink"/>
                </a:solidFill>
              </a:rPr>
              <a:t> </a:t>
            </a:r>
            <a:r>
              <a:rPr lang="en-US" dirty="0"/>
              <a:t>or an </a:t>
            </a:r>
            <a:r>
              <a:rPr lang="en-US" b="1" dirty="0">
                <a:solidFill>
                  <a:schemeClr val="hlink"/>
                </a:solidFill>
              </a:rPr>
              <a:t>eviction notice</a:t>
            </a:r>
          </a:p>
          <a:p>
            <a:pPr eaLnBrk="1" hangingPunct="1">
              <a:buFont typeface="Wingdings" panose="05000000000000000000" pitchFamily="2" charset="2"/>
              <a:buNone/>
              <a:defRPr/>
            </a:pPr>
            <a:endParaRPr lang="en-US" b="1" dirty="0">
              <a:solidFill>
                <a:schemeClr val="hlink"/>
              </a:solidFill>
            </a:endParaRPr>
          </a:p>
          <a:p>
            <a:pPr eaLnBrk="1" hangingPunct="1">
              <a:defRPr/>
            </a:pPr>
            <a:r>
              <a:rPr lang="en-US" dirty="0"/>
              <a:t>Notify HPD if your family will be </a:t>
            </a:r>
            <a:r>
              <a:rPr lang="en-US" b="1" dirty="0">
                <a:solidFill>
                  <a:schemeClr val="hlink"/>
                </a:solidFill>
              </a:rPr>
              <a:t>absent from the apartment</a:t>
            </a:r>
            <a:r>
              <a:rPr lang="en-US" dirty="0"/>
              <a:t> for 30 days or more</a:t>
            </a:r>
          </a:p>
          <a:p>
            <a:pPr eaLnBrk="1" hangingPunct="1">
              <a:defRPr/>
            </a:pPr>
            <a:endParaRPr lang="en-US" dirty="0"/>
          </a:p>
        </p:txBody>
      </p:sp>
      <p:pic>
        <p:nvPicPr>
          <p:cNvPr id="12" name="Audio 11">
            <a:hlinkClick r:id="" action="ppaction://media"/>
            <a:extLst>
              <a:ext uri="{FF2B5EF4-FFF2-40B4-BE49-F238E27FC236}">
                <a16:creationId xmlns:a16="http://schemas.microsoft.com/office/drawing/2014/main" id="{1563BA70-E15B-4DAA-A6AB-AD8186617D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204"/>
    </mc:Choice>
    <mc:Fallback xmlns="">
      <p:transition spd="slow" advTm="14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E38EF54A-C9BB-4287-ADD3-AE26D7FD7036}" type="slidenum">
              <a:rPr lang="en-US"/>
              <a:pPr>
                <a:defRPr/>
              </a:pPr>
              <a:t>41</a:t>
            </a:fld>
            <a:endParaRPr lang="en-US"/>
          </a:p>
        </p:txBody>
      </p:sp>
      <p:sp>
        <p:nvSpPr>
          <p:cNvPr id="225283" name="Rectangle 3"/>
          <p:cNvSpPr>
            <a:spLocks noGrp="1" noChangeArrowheads="1"/>
          </p:cNvSpPr>
          <p:nvPr>
            <p:ph type="body" idx="1"/>
          </p:nvPr>
        </p:nvSpPr>
        <p:spPr>
          <a:xfrm>
            <a:off x="457200" y="2057400"/>
            <a:ext cx="8229600" cy="4572000"/>
          </a:xfrm>
        </p:spPr>
        <p:txBody>
          <a:bodyPr/>
          <a:lstStyle/>
          <a:p>
            <a:pPr eaLnBrk="1" hangingPunct="1">
              <a:defRPr/>
            </a:pPr>
            <a:r>
              <a:rPr lang="en-US" dirty="0"/>
              <a:t>Do not commit</a:t>
            </a:r>
            <a:r>
              <a:rPr lang="en-US" b="1" dirty="0">
                <a:solidFill>
                  <a:schemeClr val="hlink"/>
                </a:solidFill>
              </a:rPr>
              <a:t> fraud</a:t>
            </a:r>
          </a:p>
          <a:p>
            <a:pPr eaLnBrk="1" hangingPunct="1">
              <a:buFont typeface="Wingdings" pitchFamily="2" charset="2"/>
              <a:buNone/>
              <a:defRPr/>
            </a:pPr>
            <a:endParaRPr lang="en-US" b="1" dirty="0">
              <a:solidFill>
                <a:schemeClr val="hlink"/>
              </a:solidFill>
            </a:endParaRPr>
          </a:p>
          <a:p>
            <a:pPr eaLnBrk="1" hangingPunct="1">
              <a:defRPr/>
            </a:pPr>
            <a:r>
              <a:rPr lang="en-US" dirty="0"/>
              <a:t>Do not engage in</a:t>
            </a:r>
            <a:r>
              <a:rPr lang="en-US" b="1" dirty="0">
                <a:solidFill>
                  <a:schemeClr val="hlink"/>
                </a:solidFill>
              </a:rPr>
              <a:t> criminal activity</a:t>
            </a:r>
          </a:p>
          <a:p>
            <a:pPr eaLnBrk="1" hangingPunct="1">
              <a:buFont typeface="Wingdings" pitchFamily="2" charset="2"/>
              <a:buNone/>
              <a:defRPr/>
            </a:pPr>
            <a:endParaRPr lang="en-US" b="1" dirty="0">
              <a:solidFill>
                <a:schemeClr val="hlink"/>
              </a:solidFill>
            </a:endParaRPr>
          </a:p>
          <a:p>
            <a:pPr eaLnBrk="1" hangingPunct="1">
              <a:defRPr/>
            </a:pPr>
            <a:r>
              <a:rPr lang="en-US" b="1" dirty="0">
                <a:solidFill>
                  <a:schemeClr val="hlink"/>
                </a:solidFill>
              </a:rPr>
              <a:t>Do not lie or conceal information</a:t>
            </a:r>
          </a:p>
          <a:p>
            <a:pPr eaLnBrk="1" hangingPunct="1">
              <a:buFont typeface="Wingdings" pitchFamily="2" charset="2"/>
              <a:buNone/>
              <a:defRPr/>
            </a:pPr>
            <a:endParaRPr lang="en-US" dirty="0"/>
          </a:p>
          <a:p>
            <a:pPr eaLnBrk="1" hangingPunct="1">
              <a:buFont typeface="Wingdings" pitchFamily="2" charset="2"/>
              <a:buNone/>
              <a:defRPr/>
            </a:pPr>
            <a:endParaRPr lang="en-US" u="sng" dirty="0"/>
          </a:p>
          <a:p>
            <a:pPr eaLnBrk="1" hangingPunct="1">
              <a:defRPr/>
            </a:pPr>
            <a:endParaRPr lang="en-US" sz="2800" dirty="0"/>
          </a:p>
        </p:txBody>
      </p:sp>
      <p:pic>
        <p:nvPicPr>
          <p:cNvPr id="2" name="EB31353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677400" y="3505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6600"/>
    </mc:Choice>
    <mc:Fallback xmlns="">
      <p:transition advClick="0" advTm="66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4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377"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8997E1F-9E44-42FA-85A0-F246D31882A1}"/>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E088324D-C62D-4CCC-BFEF-B0CA1808B9C0}" type="slidenum">
              <a:rPr lang="en-US" altLang="en-US" smtClean="0">
                <a:latin typeface="Arial" panose="020B0604020202020204" pitchFamily="34" charset="0"/>
              </a:rPr>
              <a:pPr>
                <a:defRPr/>
              </a:pPr>
              <a:t>42</a:t>
            </a:fld>
            <a:endParaRPr lang="en-US" altLang="en-US">
              <a:latin typeface="Arial" panose="020B0604020202020204" pitchFamily="34" charset="0"/>
            </a:endParaRPr>
          </a:p>
        </p:txBody>
      </p:sp>
      <p:sp>
        <p:nvSpPr>
          <p:cNvPr id="162818" name="Rectangle 2">
            <a:extLst>
              <a:ext uri="{FF2B5EF4-FFF2-40B4-BE49-F238E27FC236}">
                <a16:creationId xmlns:a16="http://schemas.microsoft.com/office/drawing/2014/main" id="{F4A1DF7B-9A2F-4C65-A4CF-7916CDC7FA13}"/>
              </a:ext>
            </a:extLst>
          </p:cNvPr>
          <p:cNvSpPr>
            <a:spLocks noGrp="1" noChangeArrowheads="1"/>
          </p:cNvSpPr>
          <p:nvPr>
            <p:ph type="title"/>
          </p:nvPr>
        </p:nvSpPr>
        <p:spPr/>
        <p:txBody>
          <a:bodyPr/>
          <a:lstStyle/>
          <a:p>
            <a:pPr eaLnBrk="1" hangingPunct="1">
              <a:defRPr/>
            </a:pPr>
            <a:r>
              <a:rPr lang="en-US"/>
              <a:t>      </a:t>
            </a:r>
          </a:p>
        </p:txBody>
      </p:sp>
      <p:sp>
        <p:nvSpPr>
          <p:cNvPr id="162819" name="Rectangle 3">
            <a:extLst>
              <a:ext uri="{FF2B5EF4-FFF2-40B4-BE49-F238E27FC236}">
                <a16:creationId xmlns:a16="http://schemas.microsoft.com/office/drawing/2014/main" id="{5703C2E2-5DA2-4DDC-9FAB-51ABE3BC454F}"/>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n-US" u="sng" dirty="0"/>
              <a:t>If you do not accurately report all of your</a:t>
            </a:r>
          </a:p>
          <a:p>
            <a:pPr eaLnBrk="1" hangingPunct="1">
              <a:buFont typeface="Wingdings" panose="05000000000000000000" pitchFamily="2" charset="2"/>
              <a:buNone/>
              <a:defRPr/>
            </a:pPr>
            <a:r>
              <a:rPr lang="en-US" u="sng" dirty="0"/>
              <a:t>income and assets, HPD may deny you</a:t>
            </a:r>
          </a:p>
          <a:p>
            <a:pPr marL="0" indent="0" eaLnBrk="1" hangingPunct="1">
              <a:buFont typeface="Wingdings" panose="05000000000000000000" pitchFamily="2" charset="2"/>
              <a:buNone/>
              <a:defRPr/>
            </a:pPr>
            <a:r>
              <a:rPr lang="en-US" u="sng" dirty="0"/>
              <a:t>assistance or terminate you from the CoC SPC program.</a:t>
            </a:r>
          </a:p>
        </p:txBody>
      </p:sp>
      <p:pic>
        <p:nvPicPr>
          <p:cNvPr id="3" name="Audio 2">
            <a:hlinkClick r:id="" action="ppaction://media"/>
            <a:extLst>
              <a:ext uri="{FF2B5EF4-FFF2-40B4-BE49-F238E27FC236}">
                <a16:creationId xmlns:a16="http://schemas.microsoft.com/office/drawing/2014/main" id="{1F50FA31-8A05-43FE-B6E4-6C47A74C03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789"/>
    </mc:Choice>
    <mc:Fallback xmlns="">
      <p:transition spd="slow" advTm="10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7923EAA-7FA2-4086-B065-C9FB00D953C7}"/>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86F5D541-8DB5-4D39-A461-F0EB7CAB940A}" type="slidenum">
              <a:rPr lang="en-US" altLang="en-US" smtClean="0">
                <a:latin typeface="Arial" panose="020B0604020202020204" pitchFamily="34" charset="0"/>
              </a:rPr>
              <a:pPr>
                <a:defRPr/>
              </a:pPr>
              <a:t>43</a:t>
            </a:fld>
            <a:endParaRPr lang="en-US" altLang="en-US">
              <a:latin typeface="Arial" panose="020B0604020202020204" pitchFamily="34" charset="0"/>
            </a:endParaRPr>
          </a:p>
        </p:txBody>
      </p:sp>
      <p:sp>
        <p:nvSpPr>
          <p:cNvPr id="227330" name="Rectangle 2">
            <a:extLst>
              <a:ext uri="{FF2B5EF4-FFF2-40B4-BE49-F238E27FC236}">
                <a16:creationId xmlns:a16="http://schemas.microsoft.com/office/drawing/2014/main" id="{7E0B7707-48BE-49FF-92B5-608FCB856F9E}"/>
              </a:ext>
            </a:extLst>
          </p:cNvPr>
          <p:cNvSpPr>
            <a:spLocks noGrp="1" noChangeArrowheads="1"/>
          </p:cNvSpPr>
          <p:nvPr>
            <p:ph type="title"/>
          </p:nvPr>
        </p:nvSpPr>
        <p:spPr/>
        <p:txBody>
          <a:bodyPr/>
          <a:lstStyle/>
          <a:p>
            <a:pPr eaLnBrk="1" hangingPunct="1">
              <a:defRPr/>
            </a:pPr>
            <a:r>
              <a:rPr lang="en-US"/>
              <a:t>  </a:t>
            </a:r>
          </a:p>
        </p:txBody>
      </p:sp>
      <p:sp>
        <p:nvSpPr>
          <p:cNvPr id="227331" name="Rectangle 3">
            <a:extLst>
              <a:ext uri="{FF2B5EF4-FFF2-40B4-BE49-F238E27FC236}">
                <a16:creationId xmlns:a16="http://schemas.microsoft.com/office/drawing/2014/main" id="{B44ED210-2192-431B-A537-E4F495B93C24}"/>
              </a:ext>
            </a:extLst>
          </p:cNvPr>
          <p:cNvSpPr>
            <a:spLocks noGrp="1" noChangeArrowheads="1"/>
          </p:cNvSpPr>
          <p:nvPr>
            <p:ph type="body" idx="1"/>
          </p:nvPr>
        </p:nvSpPr>
        <p:spPr>
          <a:xfrm>
            <a:off x="457200" y="1981200"/>
            <a:ext cx="8229600" cy="4419600"/>
          </a:xfrm>
        </p:spPr>
        <p:txBody>
          <a:bodyPr/>
          <a:lstStyle/>
          <a:p>
            <a:pPr eaLnBrk="1" hangingPunct="1">
              <a:buFont typeface="Wingdings" panose="05000000000000000000" pitchFamily="2" charset="2"/>
              <a:buNone/>
              <a:defRPr/>
            </a:pPr>
            <a:r>
              <a:rPr lang="en-US" u="sng" dirty="0"/>
              <a:t>No member of the family can receive </a:t>
            </a:r>
            <a:r>
              <a:rPr lang="en-US" b="1" u="sng" dirty="0"/>
              <a:t>any</a:t>
            </a:r>
          </a:p>
          <a:p>
            <a:pPr eaLnBrk="1" hangingPunct="1">
              <a:buFont typeface="Wingdings" panose="05000000000000000000" pitchFamily="2" charset="2"/>
              <a:buNone/>
              <a:defRPr/>
            </a:pPr>
            <a:r>
              <a:rPr lang="en-US" b="1" u="sng" dirty="0"/>
              <a:t>other</a:t>
            </a:r>
            <a:r>
              <a:rPr lang="en-US" u="sng" dirty="0"/>
              <a:t> public housing or rental assistance for</a:t>
            </a:r>
          </a:p>
          <a:p>
            <a:pPr marL="0" indent="0" eaLnBrk="1" hangingPunct="1">
              <a:buFont typeface="Wingdings" panose="05000000000000000000" pitchFamily="2" charset="2"/>
              <a:buNone/>
              <a:defRPr/>
            </a:pPr>
            <a:r>
              <a:rPr lang="en-US" u="sng" dirty="0"/>
              <a:t>Your CoC SPC unit or for any other housing unit.</a:t>
            </a:r>
          </a:p>
          <a:p>
            <a:pPr eaLnBrk="1" hangingPunct="1">
              <a:buFont typeface="Wingdings" panose="05000000000000000000" pitchFamily="2" charset="2"/>
              <a:buNone/>
              <a:defRPr/>
            </a:pPr>
            <a:endParaRPr lang="en-US" u="sng" dirty="0">
              <a:solidFill>
                <a:schemeClr val="folHlink"/>
              </a:solidFill>
            </a:endParaRPr>
          </a:p>
          <a:p>
            <a:pPr eaLnBrk="1" hangingPunct="1">
              <a:defRPr/>
            </a:pPr>
            <a:endParaRPr lang="en-US" u="sng" dirty="0">
              <a:solidFill>
                <a:schemeClr val="folHlink"/>
              </a:solidFill>
            </a:endParaRPr>
          </a:p>
          <a:p>
            <a:pPr eaLnBrk="1" hangingPunct="1">
              <a:defRPr/>
            </a:pPr>
            <a:endParaRPr lang="en-US" sz="2800" dirty="0"/>
          </a:p>
        </p:txBody>
      </p:sp>
      <p:pic>
        <p:nvPicPr>
          <p:cNvPr id="2" name="Audio 1">
            <a:hlinkClick r:id="" action="ppaction://media"/>
            <a:extLst>
              <a:ext uri="{FF2B5EF4-FFF2-40B4-BE49-F238E27FC236}">
                <a16:creationId xmlns:a16="http://schemas.microsoft.com/office/drawing/2014/main" id="{377772E4-30AD-4311-8F03-5B2FBEE5AD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773"/>
    </mc:Choice>
    <mc:Fallback xmlns="">
      <p:transition spd="slow" advTm="10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5BD5E8FD-FFC5-43BB-8F7E-37C88C4976DA}"/>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DF04402D-92F8-42F4-91B2-DA3DD4BE024B}" type="slidenum">
              <a:rPr lang="en-US" altLang="en-US" smtClean="0">
                <a:latin typeface="Arial" panose="020B0604020202020204" pitchFamily="34" charset="0"/>
              </a:rPr>
              <a:pPr>
                <a:defRPr/>
              </a:pPr>
              <a:t>44</a:t>
            </a:fld>
            <a:endParaRPr lang="en-US" altLang="en-US">
              <a:latin typeface="Arial" panose="020B0604020202020204" pitchFamily="34" charset="0"/>
            </a:endParaRPr>
          </a:p>
        </p:txBody>
      </p:sp>
      <p:sp>
        <p:nvSpPr>
          <p:cNvPr id="494594" name="Rectangle 2">
            <a:extLst>
              <a:ext uri="{FF2B5EF4-FFF2-40B4-BE49-F238E27FC236}">
                <a16:creationId xmlns:a16="http://schemas.microsoft.com/office/drawing/2014/main" id="{EF5A4079-7938-45DE-A540-AC6385857F67}"/>
              </a:ext>
            </a:extLst>
          </p:cNvPr>
          <p:cNvSpPr>
            <a:spLocks noGrp="1" noChangeArrowheads="1"/>
          </p:cNvSpPr>
          <p:nvPr>
            <p:ph type="body" idx="1"/>
          </p:nvPr>
        </p:nvSpPr>
        <p:spPr>
          <a:xfrm>
            <a:off x="457200" y="914400"/>
            <a:ext cx="8153400" cy="5715000"/>
          </a:xfrm>
        </p:spPr>
        <p:txBody>
          <a:bodyPr/>
          <a:lstStyle/>
          <a:p>
            <a:pPr eaLnBrk="1" hangingPunct="1">
              <a:defRPr/>
            </a:pPr>
            <a:r>
              <a:rPr lang="en-US" dirty="0"/>
              <a:t>Report any changes in your</a:t>
            </a:r>
            <a:r>
              <a:rPr lang="en-US" b="1" dirty="0">
                <a:solidFill>
                  <a:schemeClr val="hlink"/>
                </a:solidFill>
              </a:rPr>
              <a:t> household composition to HPD immediately </a:t>
            </a:r>
            <a:endParaRPr lang="en-US" dirty="0"/>
          </a:p>
          <a:p>
            <a:pPr eaLnBrk="1" hangingPunct="1">
              <a:buFont typeface="Wingdings" panose="05000000000000000000" pitchFamily="2" charset="2"/>
              <a:buNone/>
              <a:defRPr/>
            </a:pPr>
            <a:r>
              <a:rPr lang="en-US" dirty="0"/>
              <a:t>	</a:t>
            </a:r>
            <a:r>
              <a:rPr lang="en-US" u="sng" dirty="0"/>
              <a:t>You must not allow any person to move into your household unless you have obtained prior approval from HPD or they have moved in because of marriage, domestic partnership, birth, adoption, or court-awarded custody-in which case you must report the change to HPD </a:t>
            </a:r>
            <a:r>
              <a:rPr lang="en-US" b="1" u="sng" dirty="0">
                <a:solidFill>
                  <a:schemeClr val="hlink"/>
                </a:solidFill>
              </a:rPr>
              <a:t>within 30 days</a:t>
            </a:r>
            <a:r>
              <a:rPr lang="en-US" u="sng" dirty="0"/>
              <a:t>.</a:t>
            </a:r>
          </a:p>
          <a:p>
            <a:pPr eaLnBrk="1" hangingPunct="1">
              <a:buFont typeface="Wingdings" panose="05000000000000000000" pitchFamily="2" charset="2"/>
              <a:buNone/>
              <a:defRPr/>
            </a:pPr>
            <a:endParaRPr lang="en-US" dirty="0">
              <a:solidFill>
                <a:schemeClr val="folHlink"/>
              </a:solidFill>
            </a:endParaRPr>
          </a:p>
          <a:p>
            <a:pPr eaLnBrk="1" hangingPunct="1">
              <a:defRPr/>
            </a:pPr>
            <a:endParaRPr lang="en-US" sz="3600" dirty="0">
              <a:solidFill>
                <a:schemeClr val="folHlink"/>
              </a:solidFill>
            </a:endParaRPr>
          </a:p>
          <a:p>
            <a:pPr eaLnBrk="1" hangingPunct="1">
              <a:buFont typeface="Wingdings" panose="05000000000000000000" pitchFamily="2" charset="2"/>
              <a:buNone/>
              <a:defRPr/>
            </a:pPr>
            <a:endParaRPr lang="en-US" sz="1000" dirty="0"/>
          </a:p>
          <a:p>
            <a:pPr eaLnBrk="1" hangingPunct="1">
              <a:buFont typeface="Wingdings" panose="05000000000000000000" pitchFamily="2" charset="2"/>
              <a:buNone/>
              <a:defRPr/>
            </a:pPr>
            <a:endParaRPr lang="en-US" sz="1000" dirty="0"/>
          </a:p>
        </p:txBody>
      </p:sp>
      <p:pic>
        <p:nvPicPr>
          <p:cNvPr id="5" name="Audio 4">
            <a:hlinkClick r:id="" action="ppaction://media"/>
            <a:extLst>
              <a:ext uri="{FF2B5EF4-FFF2-40B4-BE49-F238E27FC236}">
                <a16:creationId xmlns:a16="http://schemas.microsoft.com/office/drawing/2014/main" id="{939F1B90-AE22-4EF6-8968-923D736ACE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686"/>
    </mc:Choice>
    <mc:Fallback xmlns="">
      <p:transition spd="slow" advTm="23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CE93154-E61B-4509-90C5-FB45FD6388F6}"/>
              </a:ext>
            </a:extLst>
          </p:cNvPr>
          <p:cNvSpPr>
            <a:spLocks noGrp="1"/>
          </p:cNvSpPr>
          <p:nvPr>
            <p:ph type="sldNum" sz="quarter" idx="12"/>
          </p:nvPr>
        </p:nvSpPr>
        <p:spPr/>
        <p:txBody>
          <a:bodyPr/>
          <a:lstStyle/>
          <a:p>
            <a:pPr>
              <a:defRPr/>
            </a:pPr>
            <a:fld id="{03E6B793-D4A8-40DD-BCB1-D122DA1CFFB8}" type="slidenum">
              <a:rPr lang="en-US"/>
              <a:pPr>
                <a:defRPr/>
              </a:pPr>
              <a:t>45</a:t>
            </a:fld>
            <a:endParaRPr lang="en-US"/>
          </a:p>
        </p:txBody>
      </p:sp>
      <p:sp>
        <p:nvSpPr>
          <p:cNvPr id="497666" name="Rectangle 2">
            <a:extLst>
              <a:ext uri="{FF2B5EF4-FFF2-40B4-BE49-F238E27FC236}">
                <a16:creationId xmlns:a16="http://schemas.microsoft.com/office/drawing/2014/main" id="{4FF35020-2C63-4E64-873D-0B33AE28FA29}"/>
              </a:ext>
            </a:extLst>
          </p:cNvPr>
          <p:cNvSpPr>
            <a:spLocks noGrp="1" noChangeArrowheads="1"/>
          </p:cNvSpPr>
          <p:nvPr>
            <p:ph type="title"/>
          </p:nvPr>
        </p:nvSpPr>
        <p:spPr/>
        <p:txBody>
          <a:bodyPr/>
          <a:lstStyle/>
          <a:p>
            <a:pPr eaLnBrk="1" hangingPunct="1">
              <a:defRPr/>
            </a:pPr>
            <a:r>
              <a:rPr lang="en-US" u="sng"/>
              <a:t>Reporting Changes to HPD</a:t>
            </a:r>
          </a:p>
        </p:txBody>
      </p:sp>
      <p:sp>
        <p:nvSpPr>
          <p:cNvPr id="497667" name="Rectangle 3">
            <a:extLst>
              <a:ext uri="{FF2B5EF4-FFF2-40B4-BE49-F238E27FC236}">
                <a16:creationId xmlns:a16="http://schemas.microsoft.com/office/drawing/2014/main" id="{9BD9430C-4087-4EB7-9A67-446D437D3FE5}"/>
              </a:ext>
            </a:extLst>
          </p:cNvPr>
          <p:cNvSpPr>
            <a:spLocks noGrp="1" noChangeArrowheads="1"/>
          </p:cNvSpPr>
          <p:nvPr>
            <p:ph type="body" idx="1"/>
          </p:nvPr>
        </p:nvSpPr>
        <p:spPr/>
        <p:txBody>
          <a:bodyPr/>
          <a:lstStyle/>
          <a:p>
            <a:pPr eaLnBrk="1" hangingPunct="1">
              <a:defRPr/>
            </a:pPr>
            <a:r>
              <a:rPr lang="en-US" sz="2800" dirty="0"/>
              <a:t>If you experience any change of household income, family composition or family assets after you complete your </a:t>
            </a:r>
            <a:r>
              <a:rPr lang="en-US" sz="2800" dirty="0" err="1"/>
              <a:t>CoC</a:t>
            </a:r>
            <a:r>
              <a:rPr lang="en-US" sz="2800" dirty="0"/>
              <a:t> SPC application and before you receive your rent breakdown letter</a:t>
            </a:r>
            <a:r>
              <a:rPr lang="en-US" sz="2800" b="1" dirty="0"/>
              <a:t> </a:t>
            </a:r>
            <a:r>
              <a:rPr lang="en-US" sz="2800" dirty="0"/>
              <a:t>you must contact HPD immediately. You must submit a </a:t>
            </a:r>
            <a:r>
              <a:rPr lang="en-US" sz="2800" i="1" dirty="0"/>
              <a:t>“Declaration of Change in Household Composition or Income”</a:t>
            </a:r>
            <a:r>
              <a:rPr lang="en-US" sz="2800" dirty="0"/>
              <a:t> form and include supporting documentation </a:t>
            </a:r>
            <a:r>
              <a:rPr lang="en-US" sz="2800" dirty="0">
                <a:solidFill>
                  <a:srgbClr val="FFC000"/>
                </a:solidFill>
              </a:rPr>
              <a:t>promptly</a:t>
            </a:r>
            <a:r>
              <a:rPr lang="en-US" sz="2800" dirty="0"/>
              <a:t>. </a:t>
            </a:r>
          </a:p>
        </p:txBody>
      </p:sp>
      <p:pic>
        <p:nvPicPr>
          <p:cNvPr id="2" name="PBV slide 36">
            <a:hlinkClick r:id="" action="ppaction://media"/>
            <a:extLst>
              <a:ext uri="{FF2B5EF4-FFF2-40B4-BE49-F238E27FC236}">
                <a16:creationId xmlns:a16="http://schemas.microsoft.com/office/drawing/2014/main" id="{E52E344B-A039-48A7-815E-E8BC2AA568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9187" y="33528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a16="http://schemas.microsoft.com/office/drawing/2014/main" id="{1A31ABDA-4CDE-4213-8875-AC014EAF64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225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9A60844-0A82-44A7-8B08-70020A093660}"/>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45447C44-E9A0-422F-98CA-FFC565261154}" type="slidenum">
              <a:rPr lang="en-US" altLang="en-US" smtClean="0">
                <a:latin typeface="Arial" panose="020B0604020202020204" pitchFamily="34" charset="0"/>
              </a:rPr>
              <a:pPr>
                <a:defRPr/>
              </a:pPr>
              <a:t>46</a:t>
            </a:fld>
            <a:endParaRPr lang="en-US" altLang="en-US">
              <a:latin typeface="Arial" panose="020B0604020202020204" pitchFamily="34" charset="0"/>
            </a:endParaRPr>
          </a:p>
        </p:txBody>
      </p:sp>
      <p:sp>
        <p:nvSpPr>
          <p:cNvPr id="10243" name="Rectangle 3">
            <a:extLst>
              <a:ext uri="{FF2B5EF4-FFF2-40B4-BE49-F238E27FC236}">
                <a16:creationId xmlns:a16="http://schemas.microsoft.com/office/drawing/2014/main" id="{5F99E7D4-B928-41CC-9A10-C62624D1CC60}"/>
              </a:ext>
            </a:extLst>
          </p:cNvPr>
          <p:cNvSpPr>
            <a:spLocks noGrp="1" noChangeArrowheads="1"/>
          </p:cNvSpPr>
          <p:nvPr>
            <p:ph type="body" idx="1"/>
          </p:nvPr>
        </p:nvSpPr>
        <p:spPr>
          <a:xfrm>
            <a:off x="457200" y="1143000"/>
            <a:ext cx="8229600" cy="4953000"/>
          </a:xfrm>
        </p:spPr>
        <p:txBody>
          <a:bodyPr/>
          <a:lstStyle/>
          <a:p>
            <a:pPr eaLnBrk="1" hangingPunct="1">
              <a:buFont typeface="Wingdings" panose="05000000000000000000" pitchFamily="2" charset="2"/>
              <a:buNone/>
              <a:defRPr/>
            </a:pPr>
            <a:r>
              <a:rPr lang="en-US" dirty="0"/>
              <a:t>Your family obligations for the CoC SPC </a:t>
            </a:r>
          </a:p>
          <a:p>
            <a:pPr eaLnBrk="1" hangingPunct="1">
              <a:buFont typeface="Wingdings" panose="05000000000000000000" pitchFamily="2" charset="2"/>
              <a:buNone/>
              <a:defRPr/>
            </a:pPr>
            <a:r>
              <a:rPr lang="en-US" dirty="0"/>
              <a:t>Program are described in detail in your </a:t>
            </a:r>
          </a:p>
          <a:p>
            <a:pPr eaLnBrk="1" hangingPunct="1">
              <a:buFont typeface="Wingdings" panose="05000000000000000000" pitchFamily="2" charset="2"/>
              <a:buNone/>
              <a:defRPr/>
            </a:pPr>
            <a:r>
              <a:rPr lang="en-US" dirty="0"/>
              <a:t>written </a:t>
            </a:r>
            <a:r>
              <a:rPr lang="en-US" b="1" dirty="0">
                <a:solidFill>
                  <a:schemeClr val="hlink"/>
                </a:solidFill>
              </a:rPr>
              <a:t>Briefing Package</a:t>
            </a:r>
            <a:r>
              <a:rPr lang="en-US" dirty="0"/>
              <a:t>.</a:t>
            </a:r>
          </a:p>
          <a:p>
            <a:pPr eaLnBrk="1" hangingPunct="1">
              <a:buFont typeface="Wingdings" panose="05000000000000000000" pitchFamily="2" charset="2"/>
              <a:buNone/>
              <a:defRPr/>
            </a:pPr>
            <a:endParaRPr lang="en-US" dirty="0"/>
          </a:p>
          <a:p>
            <a:pPr eaLnBrk="1" hangingPunct="1">
              <a:buFont typeface="Wingdings" panose="05000000000000000000" pitchFamily="2" charset="2"/>
              <a:buNone/>
              <a:defRPr/>
            </a:pPr>
            <a:r>
              <a:rPr lang="en-US" dirty="0"/>
              <a:t>Your obligations to the owner are described </a:t>
            </a:r>
          </a:p>
          <a:p>
            <a:pPr eaLnBrk="1" hangingPunct="1">
              <a:buFont typeface="Wingdings" panose="05000000000000000000" pitchFamily="2" charset="2"/>
              <a:buNone/>
              <a:defRPr/>
            </a:pPr>
            <a:r>
              <a:rPr lang="en-US" dirty="0"/>
              <a:t>in detail on your </a:t>
            </a:r>
            <a:r>
              <a:rPr lang="en-US" b="1" dirty="0">
                <a:solidFill>
                  <a:schemeClr val="hlink"/>
                </a:solidFill>
              </a:rPr>
              <a:t>lease</a:t>
            </a:r>
            <a:r>
              <a:rPr lang="en-US" dirty="0"/>
              <a:t>.</a:t>
            </a:r>
          </a:p>
          <a:p>
            <a:pPr eaLnBrk="1" hangingPunct="1">
              <a:buFont typeface="Wingdings" panose="05000000000000000000" pitchFamily="2" charset="2"/>
              <a:buNone/>
              <a:defRPr/>
            </a:pPr>
            <a:endParaRPr lang="en-US" dirty="0"/>
          </a:p>
          <a:p>
            <a:pPr eaLnBrk="1" hangingPunct="1">
              <a:buFont typeface="Wingdings" panose="05000000000000000000" pitchFamily="2" charset="2"/>
              <a:buNone/>
              <a:defRPr/>
            </a:pPr>
            <a:endParaRPr lang="en-US" b="1" dirty="0">
              <a:solidFill>
                <a:schemeClr val="hlink"/>
              </a:solidFill>
            </a:endParaRPr>
          </a:p>
          <a:p>
            <a:pPr eaLnBrk="1" hangingPunct="1">
              <a:defRPr/>
            </a:pPr>
            <a:endParaRPr lang="en-US" dirty="0"/>
          </a:p>
          <a:p>
            <a:pPr eaLnBrk="1" hangingPunct="1">
              <a:buFont typeface="Wingdings" panose="05000000000000000000" pitchFamily="2" charset="2"/>
              <a:buNone/>
              <a:defRPr/>
            </a:pPr>
            <a:endParaRPr lang="en-US" dirty="0"/>
          </a:p>
          <a:p>
            <a:pPr eaLnBrk="1" hangingPunct="1">
              <a:buFont typeface="Wingdings" panose="05000000000000000000" pitchFamily="2" charset="2"/>
              <a:buNone/>
              <a:defRPr/>
            </a:pPr>
            <a:endParaRPr lang="en-US" dirty="0"/>
          </a:p>
        </p:txBody>
      </p:sp>
      <p:pic>
        <p:nvPicPr>
          <p:cNvPr id="11" name="Audio 10">
            <a:hlinkClick r:id="" action="ppaction://media"/>
            <a:extLst>
              <a:ext uri="{FF2B5EF4-FFF2-40B4-BE49-F238E27FC236}">
                <a16:creationId xmlns:a16="http://schemas.microsoft.com/office/drawing/2014/main" id="{6BC27058-4AC5-4E0D-B4C5-549440FB15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258"/>
    </mc:Choice>
    <mc:Fallback xmlns="">
      <p:transition spd="slow" advTm="12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35FCE46-D787-4218-89A3-6FEEBA9F04FC}"/>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B7533D9D-52C0-42DF-95E1-523A7F0D26C5}" type="slidenum">
              <a:rPr lang="en-US" altLang="en-US" smtClean="0">
                <a:latin typeface="Arial" panose="020B0604020202020204" pitchFamily="34" charset="0"/>
              </a:rPr>
              <a:pPr>
                <a:defRPr/>
              </a:pPr>
              <a:t>47</a:t>
            </a:fld>
            <a:endParaRPr lang="en-US" altLang="en-US">
              <a:latin typeface="Arial" panose="020B0604020202020204" pitchFamily="34" charset="0"/>
            </a:endParaRPr>
          </a:p>
        </p:txBody>
      </p:sp>
      <p:sp>
        <p:nvSpPr>
          <p:cNvPr id="411650" name="Rectangle 2">
            <a:extLst>
              <a:ext uri="{FF2B5EF4-FFF2-40B4-BE49-F238E27FC236}">
                <a16:creationId xmlns:a16="http://schemas.microsoft.com/office/drawing/2014/main" id="{6F4DE40A-9259-43C1-83C2-9ED6DAD2BC96}"/>
              </a:ext>
            </a:extLst>
          </p:cNvPr>
          <p:cNvSpPr>
            <a:spLocks noGrp="1" noChangeArrowheads="1"/>
          </p:cNvSpPr>
          <p:nvPr>
            <p:ph type="title"/>
          </p:nvPr>
        </p:nvSpPr>
        <p:spPr>
          <a:xfrm>
            <a:off x="457200" y="381000"/>
            <a:ext cx="8382000" cy="1371600"/>
          </a:xfrm>
        </p:spPr>
        <p:txBody>
          <a:bodyPr/>
          <a:lstStyle/>
          <a:p>
            <a:pPr eaLnBrk="1" hangingPunct="1">
              <a:defRPr/>
            </a:pPr>
            <a:r>
              <a:rPr lang="en-US" sz="4000" u="sng" dirty="0"/>
              <a:t>What are the Owner’s Obligations?</a:t>
            </a:r>
          </a:p>
        </p:txBody>
      </p:sp>
      <p:sp>
        <p:nvSpPr>
          <p:cNvPr id="411651" name="Rectangle 3">
            <a:extLst>
              <a:ext uri="{FF2B5EF4-FFF2-40B4-BE49-F238E27FC236}">
                <a16:creationId xmlns:a16="http://schemas.microsoft.com/office/drawing/2014/main" id="{5BB31428-67D8-43F8-BC38-604A21C6550C}"/>
              </a:ext>
            </a:extLst>
          </p:cNvPr>
          <p:cNvSpPr>
            <a:spLocks noGrp="1" noChangeArrowheads="1"/>
          </p:cNvSpPr>
          <p:nvPr>
            <p:ph type="body" idx="1"/>
          </p:nvPr>
        </p:nvSpPr>
        <p:spPr/>
        <p:txBody>
          <a:bodyPr/>
          <a:lstStyle/>
          <a:p>
            <a:pPr eaLnBrk="1" hangingPunct="1">
              <a:lnSpc>
                <a:spcPct val="90000"/>
              </a:lnSpc>
              <a:defRPr/>
            </a:pPr>
            <a:r>
              <a:rPr lang="en-US" dirty="0"/>
              <a:t>Screen, select, and enter into </a:t>
            </a:r>
            <a:r>
              <a:rPr lang="en-US" b="1" dirty="0">
                <a:solidFill>
                  <a:schemeClr val="hlink"/>
                </a:solidFill>
              </a:rPr>
              <a:t>leases</a:t>
            </a:r>
            <a:r>
              <a:rPr lang="en-US" dirty="0"/>
              <a:t> with tenants</a:t>
            </a:r>
          </a:p>
          <a:p>
            <a:pPr eaLnBrk="1" hangingPunct="1">
              <a:lnSpc>
                <a:spcPct val="90000"/>
              </a:lnSpc>
              <a:buFont typeface="Wingdings" panose="05000000000000000000" pitchFamily="2" charset="2"/>
              <a:buNone/>
              <a:defRPr/>
            </a:pPr>
            <a:endParaRPr lang="en-US" dirty="0"/>
          </a:p>
          <a:p>
            <a:pPr eaLnBrk="1" hangingPunct="1">
              <a:lnSpc>
                <a:spcPct val="90000"/>
              </a:lnSpc>
              <a:defRPr/>
            </a:pPr>
            <a:r>
              <a:rPr lang="en-US" dirty="0"/>
              <a:t>Comply with </a:t>
            </a:r>
            <a:r>
              <a:rPr lang="en-US" b="1" dirty="0">
                <a:solidFill>
                  <a:schemeClr val="hlink"/>
                </a:solidFill>
              </a:rPr>
              <a:t>fair housing</a:t>
            </a:r>
            <a:r>
              <a:rPr lang="en-US" dirty="0"/>
              <a:t> and equal opportunity requirements</a:t>
            </a:r>
          </a:p>
          <a:p>
            <a:pPr eaLnBrk="1" hangingPunct="1">
              <a:lnSpc>
                <a:spcPct val="90000"/>
              </a:lnSpc>
              <a:buFont typeface="Wingdings" panose="05000000000000000000" pitchFamily="2" charset="2"/>
              <a:buNone/>
              <a:defRPr/>
            </a:pPr>
            <a:endParaRPr lang="en-US" dirty="0"/>
          </a:p>
          <a:p>
            <a:pPr eaLnBrk="1" hangingPunct="1">
              <a:lnSpc>
                <a:spcPct val="90000"/>
              </a:lnSpc>
              <a:defRPr/>
            </a:pPr>
            <a:r>
              <a:rPr lang="en-US" dirty="0"/>
              <a:t>Comply with the </a:t>
            </a:r>
            <a:r>
              <a:rPr lang="en-US" b="1" dirty="0">
                <a:solidFill>
                  <a:schemeClr val="hlink"/>
                </a:solidFill>
              </a:rPr>
              <a:t>Continuum of Care (</a:t>
            </a:r>
            <a:r>
              <a:rPr lang="en-US" b="1" dirty="0" err="1">
                <a:solidFill>
                  <a:schemeClr val="hlink"/>
                </a:solidFill>
              </a:rPr>
              <a:t>CoC</a:t>
            </a:r>
            <a:r>
              <a:rPr lang="en-US" b="1" dirty="0">
                <a:solidFill>
                  <a:schemeClr val="hlink"/>
                </a:solidFill>
              </a:rPr>
              <a:t>) contract and lease</a:t>
            </a:r>
            <a:endParaRPr lang="en-US" dirty="0"/>
          </a:p>
          <a:p>
            <a:pPr eaLnBrk="1" hangingPunct="1">
              <a:lnSpc>
                <a:spcPct val="90000"/>
              </a:lnSpc>
              <a:buFont typeface="Wingdings" panose="05000000000000000000" pitchFamily="2" charset="2"/>
              <a:buNone/>
              <a:defRPr/>
            </a:pPr>
            <a:endParaRPr lang="en-US" dirty="0"/>
          </a:p>
        </p:txBody>
      </p:sp>
      <p:pic>
        <p:nvPicPr>
          <p:cNvPr id="12" name="Audio 11">
            <a:hlinkClick r:id="" action="ppaction://media"/>
            <a:extLst>
              <a:ext uri="{FF2B5EF4-FFF2-40B4-BE49-F238E27FC236}">
                <a16:creationId xmlns:a16="http://schemas.microsoft.com/office/drawing/2014/main" id="{E433F136-E694-4A3E-A17C-81F07EEEDB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580"/>
    </mc:Choice>
    <mc:Fallback xmlns="">
      <p:transition spd="slow" advTm="24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0186FD09-3E0C-4533-AE50-922E1A8A8CA2}"/>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309F591B-6CC0-419E-A454-5D863EDC7F97}" type="slidenum">
              <a:rPr lang="en-US" altLang="en-US" smtClean="0">
                <a:latin typeface="Arial" panose="020B0604020202020204" pitchFamily="34" charset="0"/>
              </a:rPr>
              <a:pPr>
                <a:defRPr/>
              </a:pPr>
              <a:t>48</a:t>
            </a:fld>
            <a:endParaRPr lang="en-US" altLang="en-US">
              <a:latin typeface="Arial" panose="020B0604020202020204" pitchFamily="34" charset="0"/>
            </a:endParaRPr>
          </a:p>
        </p:txBody>
      </p:sp>
      <p:sp>
        <p:nvSpPr>
          <p:cNvPr id="413698" name="Rectangle 2">
            <a:extLst>
              <a:ext uri="{FF2B5EF4-FFF2-40B4-BE49-F238E27FC236}">
                <a16:creationId xmlns:a16="http://schemas.microsoft.com/office/drawing/2014/main" id="{532E3CF9-D163-4F60-8314-7A7CA37D48E7}"/>
              </a:ext>
            </a:extLst>
          </p:cNvPr>
          <p:cNvSpPr>
            <a:spLocks noGrp="1" noChangeArrowheads="1"/>
          </p:cNvSpPr>
          <p:nvPr>
            <p:ph type="body" idx="1"/>
          </p:nvPr>
        </p:nvSpPr>
        <p:spPr>
          <a:xfrm>
            <a:off x="457200" y="1295400"/>
            <a:ext cx="8229600" cy="4800600"/>
          </a:xfrm>
        </p:spPr>
        <p:txBody>
          <a:bodyPr/>
          <a:lstStyle/>
          <a:p>
            <a:pPr eaLnBrk="1" hangingPunct="1">
              <a:defRPr/>
            </a:pPr>
            <a:r>
              <a:rPr lang="en-US" dirty="0"/>
              <a:t>Carry out normal </a:t>
            </a:r>
            <a:r>
              <a:rPr lang="en-US" b="1" dirty="0">
                <a:solidFill>
                  <a:schemeClr val="hlink"/>
                </a:solidFill>
              </a:rPr>
              <a:t>owner functions</a:t>
            </a:r>
            <a:r>
              <a:rPr lang="en-US" dirty="0"/>
              <a:t>: enforcing the lease, collecting tenant share of the rent, charging tenants for damage </a:t>
            </a:r>
          </a:p>
          <a:p>
            <a:pPr eaLnBrk="1" hangingPunct="1">
              <a:defRPr/>
            </a:pPr>
            <a:endParaRPr lang="en-US" dirty="0"/>
          </a:p>
          <a:p>
            <a:pPr eaLnBrk="1" hangingPunct="1">
              <a:defRPr/>
            </a:pPr>
            <a:r>
              <a:rPr lang="en-US" dirty="0"/>
              <a:t>Offer the family </a:t>
            </a:r>
            <a:r>
              <a:rPr lang="en-US" b="1" dirty="0">
                <a:solidFill>
                  <a:schemeClr val="hlink"/>
                </a:solidFill>
              </a:rPr>
              <a:t>supportive service </a:t>
            </a:r>
            <a:r>
              <a:rPr lang="en-US" dirty="0"/>
              <a:t>provided by the development</a:t>
            </a:r>
          </a:p>
          <a:p>
            <a:pPr eaLnBrk="1" hangingPunct="1">
              <a:buFont typeface="Wingdings" panose="05000000000000000000" pitchFamily="2" charset="2"/>
              <a:buNone/>
              <a:defRPr/>
            </a:pPr>
            <a:endParaRPr lang="en-US" dirty="0"/>
          </a:p>
          <a:p>
            <a:pPr eaLnBrk="1" hangingPunct="1">
              <a:defRPr/>
            </a:pPr>
            <a:r>
              <a:rPr lang="en-US" b="1" dirty="0">
                <a:solidFill>
                  <a:schemeClr val="hlink"/>
                </a:solidFill>
              </a:rPr>
              <a:t>Maintain</a:t>
            </a:r>
            <a:r>
              <a:rPr lang="en-US" dirty="0"/>
              <a:t> the apartment</a:t>
            </a:r>
          </a:p>
        </p:txBody>
      </p:sp>
      <p:pic>
        <p:nvPicPr>
          <p:cNvPr id="4" name="Audio 3">
            <a:hlinkClick r:id="" action="ppaction://media"/>
            <a:extLst>
              <a:ext uri="{FF2B5EF4-FFF2-40B4-BE49-F238E27FC236}">
                <a16:creationId xmlns:a16="http://schemas.microsoft.com/office/drawing/2014/main" id="{FCFC9DB0-FDEC-4022-88FA-7538D484F8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947"/>
    </mc:Choice>
    <mc:Fallback xmlns="">
      <p:transition spd="slow" advTm="16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6A81D05-4B74-4969-AF8A-477DD0BB0264}"/>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8CB0A687-8890-4229-9455-0475B0EA17C7}" type="slidenum">
              <a:rPr lang="en-US" altLang="en-US" smtClean="0">
                <a:latin typeface="Arial" panose="020B0604020202020204" pitchFamily="34" charset="0"/>
              </a:rPr>
              <a:pPr>
                <a:defRPr/>
              </a:pPr>
              <a:t>49</a:t>
            </a:fld>
            <a:endParaRPr lang="en-US" altLang="en-US">
              <a:latin typeface="Arial" panose="020B0604020202020204" pitchFamily="34" charset="0"/>
            </a:endParaRPr>
          </a:p>
        </p:txBody>
      </p:sp>
      <p:sp>
        <p:nvSpPr>
          <p:cNvPr id="416770" name="Rectangle 2">
            <a:extLst>
              <a:ext uri="{FF2B5EF4-FFF2-40B4-BE49-F238E27FC236}">
                <a16:creationId xmlns:a16="http://schemas.microsoft.com/office/drawing/2014/main" id="{1FDE81C6-F454-4ED9-9085-5356587BE658}"/>
              </a:ext>
            </a:extLst>
          </p:cNvPr>
          <p:cNvSpPr>
            <a:spLocks noGrp="1" noChangeArrowheads="1"/>
          </p:cNvSpPr>
          <p:nvPr>
            <p:ph type="body" idx="1"/>
          </p:nvPr>
        </p:nvSpPr>
        <p:spPr>
          <a:xfrm>
            <a:off x="381000" y="533400"/>
            <a:ext cx="8229600" cy="4038600"/>
          </a:xfrm>
        </p:spPr>
        <p:txBody>
          <a:bodyPr/>
          <a:lstStyle/>
          <a:p>
            <a:pPr eaLnBrk="1" hangingPunct="1">
              <a:defRPr/>
            </a:pPr>
            <a:r>
              <a:rPr lang="en-US" sz="2800" dirty="0"/>
              <a:t>Must </a:t>
            </a:r>
            <a:r>
              <a:rPr lang="en-US" sz="2800" b="1" dirty="0">
                <a:solidFill>
                  <a:schemeClr val="hlink"/>
                </a:solidFill>
              </a:rPr>
              <a:t>NOT charge any extra amounts</a:t>
            </a:r>
            <a:r>
              <a:rPr lang="en-US" sz="2800" dirty="0"/>
              <a:t> to the family except for what is listed in the Rent Breakdown letter and reasonable charges to tenant for damages</a:t>
            </a:r>
          </a:p>
          <a:p>
            <a:pPr lvl="1" eaLnBrk="1" hangingPunct="1">
              <a:defRPr/>
            </a:pPr>
            <a:r>
              <a:rPr lang="en-US" sz="2400" dirty="0"/>
              <a:t>Landlords may request a rent increase annually at lease expiration.</a:t>
            </a:r>
            <a:r>
              <a:rPr lang="en-US" sz="2400" dirty="0">
                <a:solidFill>
                  <a:srgbClr val="FF3300"/>
                </a:solidFill>
              </a:rPr>
              <a:t> </a:t>
            </a:r>
            <a:r>
              <a:rPr lang="en-US" sz="2400" dirty="0" err="1"/>
              <a:t>CoC</a:t>
            </a:r>
            <a:r>
              <a:rPr lang="en-US" sz="2400" dirty="0"/>
              <a:t> SPC participants are not responsible for any increases in the rent until the rent increase is approved by HPD, and will then receive a rent breakdown letter listing the new contract rent. </a:t>
            </a:r>
          </a:p>
          <a:p>
            <a:pPr eaLnBrk="1" hangingPunct="1">
              <a:buFont typeface="Wingdings" panose="05000000000000000000" pitchFamily="2" charset="2"/>
              <a:buNone/>
              <a:defRPr/>
            </a:pPr>
            <a:r>
              <a:rPr lang="en-US" sz="2800" dirty="0"/>
              <a:t> </a:t>
            </a:r>
          </a:p>
          <a:p>
            <a:pPr eaLnBrk="1" hangingPunct="1">
              <a:buFont typeface="Wingdings" panose="05000000000000000000" pitchFamily="2" charset="2"/>
              <a:buNone/>
              <a:defRPr/>
            </a:pPr>
            <a:r>
              <a:rPr lang="en-US" sz="2800" dirty="0"/>
              <a:t>Must </a:t>
            </a:r>
            <a:r>
              <a:rPr lang="en-US" sz="2800" b="1" dirty="0">
                <a:solidFill>
                  <a:schemeClr val="hlink"/>
                </a:solidFill>
              </a:rPr>
              <a:t>NOT be a relative </a:t>
            </a:r>
            <a:r>
              <a:rPr lang="en-US" sz="2800" dirty="0"/>
              <a:t>of the </a:t>
            </a:r>
            <a:r>
              <a:rPr lang="en-US" sz="2800" dirty="0" err="1"/>
              <a:t>CoC</a:t>
            </a:r>
            <a:r>
              <a:rPr lang="en-US" sz="2800" dirty="0"/>
              <a:t> SPC </a:t>
            </a:r>
          </a:p>
          <a:p>
            <a:pPr eaLnBrk="1" hangingPunct="1">
              <a:buFont typeface="Wingdings" panose="05000000000000000000" pitchFamily="2" charset="2"/>
              <a:buNone/>
              <a:defRPr/>
            </a:pPr>
            <a:r>
              <a:rPr lang="en-US" sz="2800" dirty="0"/>
              <a:t>household</a:t>
            </a:r>
          </a:p>
          <a:p>
            <a:pPr eaLnBrk="1" hangingPunct="1">
              <a:buFont typeface="Wingdings" panose="05000000000000000000" pitchFamily="2" charset="2"/>
              <a:buNone/>
              <a:defRPr/>
            </a:pPr>
            <a:endParaRPr lang="en-US" sz="2800" dirty="0"/>
          </a:p>
          <a:p>
            <a:pPr eaLnBrk="1" hangingPunct="1">
              <a:buFont typeface="Wingdings" panose="05000000000000000000" pitchFamily="2" charset="2"/>
              <a:buNone/>
              <a:defRPr/>
            </a:pPr>
            <a:endParaRPr lang="en-US" sz="2800" dirty="0"/>
          </a:p>
        </p:txBody>
      </p:sp>
      <p:pic>
        <p:nvPicPr>
          <p:cNvPr id="4" name="Audio 3">
            <a:hlinkClick r:id="" action="ppaction://media"/>
            <a:extLst>
              <a:ext uri="{FF2B5EF4-FFF2-40B4-BE49-F238E27FC236}">
                <a16:creationId xmlns:a16="http://schemas.microsoft.com/office/drawing/2014/main" id="{7E8F92EA-F52C-4F43-A2B7-0F661D7B71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38"/>
    </mc:Choice>
    <mc:Fallback xmlns="">
      <p:transition spd="slow" advTm="30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196017A-A491-400A-BEA3-A1C8EC9992AE}"/>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1822BC68-8AEF-4A44-9605-5E94AADB1718}" type="slidenum">
              <a:rPr lang="en-US" altLang="en-US" smtClean="0">
                <a:latin typeface="Arial" panose="020B0604020202020204" pitchFamily="34" charset="0"/>
              </a:rPr>
              <a:pPr>
                <a:defRPr/>
              </a:pPr>
              <a:t>5</a:t>
            </a:fld>
            <a:endParaRPr lang="en-US" altLang="en-US">
              <a:latin typeface="Arial" panose="020B0604020202020204" pitchFamily="34" charset="0"/>
            </a:endParaRPr>
          </a:p>
        </p:txBody>
      </p:sp>
      <p:sp>
        <p:nvSpPr>
          <p:cNvPr id="15362" name="Rectangle 2">
            <a:extLst>
              <a:ext uri="{FF2B5EF4-FFF2-40B4-BE49-F238E27FC236}">
                <a16:creationId xmlns:a16="http://schemas.microsoft.com/office/drawing/2014/main" id="{47EBBBAA-44C3-4A6C-A458-9137103E09C6}"/>
              </a:ext>
            </a:extLst>
          </p:cNvPr>
          <p:cNvSpPr>
            <a:spLocks noGrp="1" noChangeArrowheads="1"/>
          </p:cNvSpPr>
          <p:nvPr>
            <p:ph type="title"/>
          </p:nvPr>
        </p:nvSpPr>
        <p:spPr>
          <a:xfrm>
            <a:off x="457200" y="152400"/>
            <a:ext cx="8229600" cy="1295400"/>
          </a:xfrm>
        </p:spPr>
        <p:txBody>
          <a:bodyPr/>
          <a:lstStyle/>
          <a:p>
            <a:pPr eaLnBrk="1" hangingPunct="1">
              <a:defRPr/>
            </a:pPr>
            <a:r>
              <a:rPr lang="en-US" sz="4000" u="sng" dirty="0"/>
              <a:t>Quick Overview of the </a:t>
            </a:r>
            <a:r>
              <a:rPr lang="en-US" sz="4000" u="sng" dirty="0" err="1"/>
              <a:t>CoC</a:t>
            </a:r>
            <a:r>
              <a:rPr lang="en-US" sz="4000" u="sng" dirty="0"/>
              <a:t> SPC</a:t>
            </a:r>
          </a:p>
        </p:txBody>
      </p:sp>
      <p:sp>
        <p:nvSpPr>
          <p:cNvPr id="15363" name="Rectangle 3">
            <a:extLst>
              <a:ext uri="{FF2B5EF4-FFF2-40B4-BE49-F238E27FC236}">
                <a16:creationId xmlns:a16="http://schemas.microsoft.com/office/drawing/2014/main" id="{0F63E96C-2BD0-4E2B-9DD6-506D2419ECAC}"/>
              </a:ext>
            </a:extLst>
          </p:cNvPr>
          <p:cNvSpPr>
            <a:spLocks noGrp="1" noChangeArrowheads="1"/>
          </p:cNvSpPr>
          <p:nvPr>
            <p:ph type="body" idx="1"/>
          </p:nvPr>
        </p:nvSpPr>
        <p:spPr>
          <a:xfrm>
            <a:off x="228600" y="1524000"/>
            <a:ext cx="8915400" cy="5029200"/>
          </a:xfrm>
        </p:spPr>
        <p:txBody>
          <a:bodyPr/>
          <a:lstStyle/>
          <a:p>
            <a:pPr eaLnBrk="1" hangingPunct="1">
              <a:defRPr/>
            </a:pPr>
            <a:r>
              <a:rPr lang="en-US" dirty="0" err="1"/>
              <a:t>CoC</a:t>
            </a:r>
            <a:r>
              <a:rPr lang="en-US" dirty="0"/>
              <a:t> SPC provides </a:t>
            </a:r>
            <a:r>
              <a:rPr lang="en-US" b="1" dirty="0">
                <a:solidFill>
                  <a:schemeClr val="hlink"/>
                </a:solidFill>
              </a:rPr>
              <a:t>rental assistance</a:t>
            </a:r>
            <a:r>
              <a:rPr lang="en-US" dirty="0"/>
              <a:t> to eligible chronically homeless households to assist them in renting privately-owned apartments with matching </a:t>
            </a:r>
            <a:r>
              <a:rPr lang="en-US" b="1" dirty="0">
                <a:solidFill>
                  <a:schemeClr val="hlink"/>
                </a:solidFill>
              </a:rPr>
              <a:t>supportive services</a:t>
            </a:r>
            <a:r>
              <a:rPr lang="en-US" dirty="0"/>
              <a:t> in buildings with a </a:t>
            </a:r>
            <a:r>
              <a:rPr lang="en-US" dirty="0" err="1"/>
              <a:t>CoC</a:t>
            </a:r>
            <a:r>
              <a:rPr lang="en-US" dirty="0"/>
              <a:t> SPC grant </a:t>
            </a:r>
          </a:p>
          <a:p>
            <a:pPr eaLnBrk="1" hangingPunct="1">
              <a:buFont typeface="Wingdings" panose="05000000000000000000" pitchFamily="2" charset="2"/>
              <a:buNone/>
              <a:defRPr/>
            </a:pPr>
            <a:endParaRPr lang="en-US" dirty="0"/>
          </a:p>
          <a:p>
            <a:pPr eaLnBrk="1" hangingPunct="1">
              <a:defRPr/>
            </a:pPr>
            <a:r>
              <a:rPr lang="en-US" dirty="0"/>
              <a:t>There are </a:t>
            </a:r>
            <a:r>
              <a:rPr lang="en-US" b="1" dirty="0">
                <a:solidFill>
                  <a:schemeClr val="hlink"/>
                </a:solidFill>
              </a:rPr>
              <a:t>3 participants</a:t>
            </a:r>
            <a:r>
              <a:rPr lang="en-US" dirty="0"/>
              <a:t> in the </a:t>
            </a:r>
            <a:r>
              <a:rPr lang="en-US" dirty="0" err="1"/>
              <a:t>CoC</a:t>
            </a:r>
            <a:r>
              <a:rPr lang="en-US" dirty="0"/>
              <a:t> SPC program: </a:t>
            </a:r>
            <a:r>
              <a:rPr lang="en-US" b="1" dirty="0">
                <a:solidFill>
                  <a:schemeClr val="hlink"/>
                </a:solidFill>
              </a:rPr>
              <a:t>the</a:t>
            </a:r>
            <a:r>
              <a:rPr lang="en-US" dirty="0"/>
              <a:t> </a:t>
            </a:r>
            <a:r>
              <a:rPr lang="en-US" b="1" dirty="0">
                <a:solidFill>
                  <a:schemeClr val="hlink"/>
                </a:solidFill>
              </a:rPr>
              <a:t>family</a:t>
            </a:r>
            <a:r>
              <a:rPr lang="en-US" dirty="0"/>
              <a:t>, </a:t>
            </a:r>
            <a:r>
              <a:rPr lang="en-US" b="1" dirty="0">
                <a:solidFill>
                  <a:schemeClr val="hlink"/>
                </a:solidFill>
              </a:rPr>
              <a:t>the owner</a:t>
            </a:r>
            <a:r>
              <a:rPr lang="en-US" dirty="0"/>
              <a:t>, and </a:t>
            </a:r>
            <a:r>
              <a:rPr lang="en-US" b="1" dirty="0">
                <a:solidFill>
                  <a:schemeClr val="hlink"/>
                </a:solidFill>
              </a:rPr>
              <a:t>HPD</a:t>
            </a:r>
          </a:p>
          <a:p>
            <a:pPr eaLnBrk="1" hangingPunct="1">
              <a:defRPr/>
            </a:pPr>
            <a:endParaRPr lang="en-US" dirty="0"/>
          </a:p>
          <a:p>
            <a:pPr eaLnBrk="1" hangingPunct="1">
              <a:defRPr/>
            </a:pPr>
            <a:endParaRPr lang="en-US" dirty="0"/>
          </a:p>
          <a:p>
            <a:pPr eaLnBrk="1" hangingPunct="1">
              <a:buFont typeface="Wingdings" panose="05000000000000000000" pitchFamily="2" charset="2"/>
              <a:buNone/>
              <a:defRPr/>
            </a:pPr>
            <a:endParaRPr lang="en-US" dirty="0"/>
          </a:p>
          <a:p>
            <a:pPr eaLnBrk="1" hangingPunct="1">
              <a:buFont typeface="Wingdings" panose="05000000000000000000" pitchFamily="2" charset="2"/>
              <a:buNone/>
              <a:defRPr/>
            </a:pPr>
            <a:endParaRPr lang="en-US" sz="2800" dirty="0"/>
          </a:p>
        </p:txBody>
      </p:sp>
      <p:pic>
        <p:nvPicPr>
          <p:cNvPr id="9" name="Audio 8">
            <a:hlinkClick r:id="" action="ppaction://media"/>
            <a:extLst>
              <a:ext uri="{FF2B5EF4-FFF2-40B4-BE49-F238E27FC236}">
                <a16:creationId xmlns:a16="http://schemas.microsoft.com/office/drawing/2014/main" id="{10B0930B-7765-42B1-8E40-1641E9BEF9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571"/>
    </mc:Choice>
    <mc:Fallback xmlns="">
      <p:transition spd="slow" advTm="19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87BC5BF-5D41-46C7-A4BA-4C218C3137A3}"/>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293DA169-AEEC-4932-97B1-9EDB9F166260}" type="slidenum">
              <a:rPr lang="en-US" altLang="en-US" smtClean="0">
                <a:latin typeface="Arial" panose="020B0604020202020204" pitchFamily="34" charset="0"/>
              </a:rPr>
              <a:pPr>
                <a:defRPr/>
              </a:pPr>
              <a:t>50</a:t>
            </a:fld>
            <a:endParaRPr lang="en-US" altLang="en-US">
              <a:latin typeface="Arial" panose="020B0604020202020204" pitchFamily="34" charset="0"/>
            </a:endParaRPr>
          </a:p>
        </p:txBody>
      </p:sp>
      <p:sp>
        <p:nvSpPr>
          <p:cNvPr id="418818" name="Rectangle 2">
            <a:extLst>
              <a:ext uri="{FF2B5EF4-FFF2-40B4-BE49-F238E27FC236}">
                <a16:creationId xmlns:a16="http://schemas.microsoft.com/office/drawing/2014/main" id="{8017B00D-C7A8-474B-B022-765562737819}"/>
              </a:ext>
            </a:extLst>
          </p:cNvPr>
          <p:cNvSpPr>
            <a:spLocks noGrp="1" noChangeArrowheads="1"/>
          </p:cNvSpPr>
          <p:nvPr>
            <p:ph type="title"/>
          </p:nvPr>
        </p:nvSpPr>
        <p:spPr>
          <a:xfrm>
            <a:off x="0" y="381000"/>
            <a:ext cx="9144000" cy="1371600"/>
          </a:xfrm>
        </p:spPr>
        <p:txBody>
          <a:bodyPr/>
          <a:lstStyle/>
          <a:p>
            <a:pPr eaLnBrk="1" hangingPunct="1">
              <a:defRPr/>
            </a:pPr>
            <a:r>
              <a:rPr lang="en-US" sz="3600"/>
              <a:t>  </a:t>
            </a:r>
          </a:p>
        </p:txBody>
      </p:sp>
      <p:sp>
        <p:nvSpPr>
          <p:cNvPr id="418819" name="Rectangle 3">
            <a:extLst>
              <a:ext uri="{FF2B5EF4-FFF2-40B4-BE49-F238E27FC236}">
                <a16:creationId xmlns:a16="http://schemas.microsoft.com/office/drawing/2014/main" id="{62580E20-BE32-460C-87E1-A67BF3E7B88C}"/>
              </a:ext>
            </a:extLst>
          </p:cNvPr>
          <p:cNvSpPr>
            <a:spLocks noGrp="1" noChangeArrowheads="1"/>
          </p:cNvSpPr>
          <p:nvPr>
            <p:ph type="body" idx="1"/>
          </p:nvPr>
        </p:nvSpPr>
        <p:spPr>
          <a:xfrm>
            <a:off x="457200" y="1600200"/>
            <a:ext cx="8229600" cy="4343400"/>
          </a:xfrm>
        </p:spPr>
        <p:txBody>
          <a:bodyPr/>
          <a:lstStyle/>
          <a:p>
            <a:pPr eaLnBrk="1" hangingPunct="1">
              <a:buFont typeface="Wingdings" panose="05000000000000000000" pitchFamily="2" charset="2"/>
              <a:buNone/>
              <a:defRPr/>
            </a:pPr>
            <a:r>
              <a:rPr lang="en-US" u="sng" dirty="0"/>
              <a:t>Management is responsible for making all </a:t>
            </a:r>
          </a:p>
          <a:p>
            <a:pPr eaLnBrk="1" hangingPunct="1">
              <a:buFont typeface="Wingdings" panose="05000000000000000000" pitchFamily="2" charset="2"/>
              <a:buNone/>
              <a:defRPr/>
            </a:pPr>
            <a:r>
              <a:rPr lang="en-US" u="sng" dirty="0"/>
              <a:t>repairs to your apartment unless your family</a:t>
            </a:r>
          </a:p>
          <a:p>
            <a:pPr eaLnBrk="1" hangingPunct="1">
              <a:buFont typeface="Wingdings" panose="05000000000000000000" pitchFamily="2" charset="2"/>
              <a:buNone/>
              <a:defRPr/>
            </a:pPr>
            <a:r>
              <a:rPr lang="en-US" u="sng" dirty="0"/>
              <a:t>caused the problem</a:t>
            </a:r>
            <a:r>
              <a:rPr lang="en-US" dirty="0"/>
              <a:t>.  </a:t>
            </a:r>
            <a:r>
              <a:rPr lang="en-US" u="sng" dirty="0"/>
              <a:t>You must allow </a:t>
            </a:r>
          </a:p>
          <a:p>
            <a:pPr eaLnBrk="1" hangingPunct="1">
              <a:buFont typeface="Wingdings" panose="05000000000000000000" pitchFamily="2" charset="2"/>
              <a:buNone/>
              <a:defRPr/>
            </a:pPr>
            <a:r>
              <a:rPr lang="en-US" u="sng" dirty="0"/>
              <a:t>management access to your apartment to </a:t>
            </a:r>
          </a:p>
          <a:p>
            <a:pPr eaLnBrk="1" hangingPunct="1">
              <a:buFont typeface="Wingdings" panose="05000000000000000000" pitchFamily="2" charset="2"/>
              <a:buNone/>
              <a:defRPr/>
            </a:pPr>
            <a:r>
              <a:rPr lang="en-US" u="sng" dirty="0"/>
              <a:t>make any necessary repairs</a:t>
            </a:r>
            <a:r>
              <a:rPr lang="en-US" dirty="0"/>
              <a:t>.</a:t>
            </a:r>
          </a:p>
          <a:p>
            <a:pPr eaLnBrk="1" hangingPunct="1">
              <a:defRPr/>
            </a:pPr>
            <a:endParaRPr lang="en-US" dirty="0"/>
          </a:p>
        </p:txBody>
      </p:sp>
      <p:pic>
        <p:nvPicPr>
          <p:cNvPr id="2" name="Audio 1">
            <a:hlinkClick r:id="" action="ppaction://media"/>
            <a:extLst>
              <a:ext uri="{FF2B5EF4-FFF2-40B4-BE49-F238E27FC236}">
                <a16:creationId xmlns:a16="http://schemas.microsoft.com/office/drawing/2014/main" id="{71708B90-59CC-4EAE-8CA6-8C49ECE670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416"/>
    </mc:Choice>
    <mc:Fallback xmlns="">
      <p:transition spd="slow" advTm="11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BCBC114-309E-40E0-821E-18A9064A2FB9}"/>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049C5B8C-65BF-434E-92AF-142D1FE57349}" type="slidenum">
              <a:rPr lang="en-US" altLang="en-US" smtClean="0">
                <a:latin typeface="Arial" panose="020B0604020202020204" pitchFamily="34" charset="0"/>
              </a:rPr>
              <a:pPr>
                <a:defRPr/>
              </a:pPr>
              <a:t>51</a:t>
            </a:fld>
            <a:endParaRPr lang="en-US" altLang="en-US">
              <a:latin typeface="Arial" panose="020B0604020202020204" pitchFamily="34" charset="0"/>
            </a:endParaRPr>
          </a:p>
        </p:txBody>
      </p:sp>
      <p:sp>
        <p:nvSpPr>
          <p:cNvPr id="437250" name="Rectangle 2">
            <a:extLst>
              <a:ext uri="{FF2B5EF4-FFF2-40B4-BE49-F238E27FC236}">
                <a16:creationId xmlns:a16="http://schemas.microsoft.com/office/drawing/2014/main" id="{F5FA0BDF-5707-4E58-8ED7-49DF69BEFB4C}"/>
              </a:ext>
            </a:extLst>
          </p:cNvPr>
          <p:cNvSpPr>
            <a:spLocks noGrp="1" noChangeArrowheads="1"/>
          </p:cNvSpPr>
          <p:nvPr>
            <p:ph type="title"/>
          </p:nvPr>
        </p:nvSpPr>
        <p:spPr>
          <a:xfrm>
            <a:off x="0" y="381000"/>
            <a:ext cx="9144000" cy="1371600"/>
          </a:xfrm>
        </p:spPr>
        <p:txBody>
          <a:bodyPr/>
          <a:lstStyle/>
          <a:p>
            <a:pPr eaLnBrk="1" hangingPunct="1">
              <a:defRPr/>
            </a:pPr>
            <a:r>
              <a:rPr lang="en-US" sz="4000" u="sng"/>
              <a:t>What if you Have a Problem </a:t>
            </a:r>
            <a:br>
              <a:rPr lang="en-US" sz="4000" u="sng"/>
            </a:br>
            <a:r>
              <a:rPr lang="en-US" sz="4000" u="sng"/>
              <a:t>with your Apartment? </a:t>
            </a:r>
          </a:p>
        </p:txBody>
      </p:sp>
      <p:sp>
        <p:nvSpPr>
          <p:cNvPr id="437251" name="Rectangle 3">
            <a:extLst>
              <a:ext uri="{FF2B5EF4-FFF2-40B4-BE49-F238E27FC236}">
                <a16:creationId xmlns:a16="http://schemas.microsoft.com/office/drawing/2014/main" id="{ACB6E87A-ECEF-4728-8DE0-220C4DE33168}"/>
              </a:ext>
            </a:extLst>
          </p:cNvPr>
          <p:cNvSpPr>
            <a:spLocks noGrp="1" noChangeArrowheads="1"/>
          </p:cNvSpPr>
          <p:nvPr>
            <p:ph type="body" idx="1"/>
          </p:nvPr>
        </p:nvSpPr>
        <p:spPr>
          <a:xfrm>
            <a:off x="457200" y="2057400"/>
            <a:ext cx="8229600" cy="3886200"/>
          </a:xfrm>
        </p:spPr>
        <p:txBody>
          <a:bodyPr/>
          <a:lstStyle/>
          <a:p>
            <a:pPr eaLnBrk="1" hangingPunct="1">
              <a:defRPr/>
            </a:pPr>
            <a:r>
              <a:rPr lang="en-US" b="1" dirty="0">
                <a:solidFill>
                  <a:schemeClr val="hlink"/>
                </a:solidFill>
              </a:rPr>
              <a:t>Contact</a:t>
            </a:r>
            <a:r>
              <a:rPr lang="en-US" dirty="0"/>
              <a:t> </a:t>
            </a:r>
            <a:r>
              <a:rPr lang="en-US" b="1" dirty="0">
                <a:solidFill>
                  <a:schemeClr val="hlink"/>
                </a:solidFill>
              </a:rPr>
              <a:t>management</a:t>
            </a:r>
            <a:r>
              <a:rPr lang="en-US" dirty="0"/>
              <a:t> directly </a:t>
            </a:r>
          </a:p>
          <a:p>
            <a:pPr eaLnBrk="1" hangingPunct="1">
              <a:buFont typeface="Wingdings" panose="05000000000000000000" pitchFamily="2" charset="2"/>
              <a:buNone/>
              <a:defRPr/>
            </a:pPr>
            <a:endParaRPr lang="en-US" dirty="0"/>
          </a:p>
          <a:p>
            <a:pPr eaLnBrk="1" hangingPunct="1">
              <a:defRPr/>
            </a:pPr>
            <a:r>
              <a:rPr lang="en-US" dirty="0"/>
              <a:t>If you are unable to resolve the problem, contact 311 to request a </a:t>
            </a:r>
            <a:r>
              <a:rPr lang="en-US" b="1" dirty="0">
                <a:solidFill>
                  <a:schemeClr val="hlink"/>
                </a:solidFill>
              </a:rPr>
              <a:t>Housing Quality Standards (HQS)</a:t>
            </a:r>
            <a:r>
              <a:rPr lang="en-US" dirty="0"/>
              <a:t> inspection of your apartment</a:t>
            </a:r>
          </a:p>
        </p:txBody>
      </p:sp>
      <p:pic>
        <p:nvPicPr>
          <p:cNvPr id="3" name="Audio 2">
            <a:hlinkClick r:id="" action="ppaction://media"/>
            <a:extLst>
              <a:ext uri="{FF2B5EF4-FFF2-40B4-BE49-F238E27FC236}">
                <a16:creationId xmlns:a16="http://schemas.microsoft.com/office/drawing/2014/main" id="{82F2587A-C601-483A-85B9-72A69449D1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572"/>
    </mc:Choice>
    <mc:Fallback xmlns="">
      <p:transition spd="slow" advTm="15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586435C-79E0-4D8D-8291-C8BE72FE633A}"/>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5F9FF1BE-FC74-412B-AAE4-5B115E1AA9D9}" type="slidenum">
              <a:rPr lang="en-US" altLang="en-US" smtClean="0">
                <a:latin typeface="Arial" panose="020B0604020202020204" pitchFamily="34" charset="0"/>
              </a:rPr>
              <a:pPr>
                <a:defRPr/>
              </a:pPr>
              <a:t>52</a:t>
            </a:fld>
            <a:endParaRPr lang="en-US" altLang="en-US">
              <a:latin typeface="Arial" panose="020B0604020202020204" pitchFamily="34" charset="0"/>
            </a:endParaRPr>
          </a:p>
        </p:txBody>
      </p:sp>
      <p:sp>
        <p:nvSpPr>
          <p:cNvPr id="422914" name="Rectangle 2">
            <a:extLst>
              <a:ext uri="{FF2B5EF4-FFF2-40B4-BE49-F238E27FC236}">
                <a16:creationId xmlns:a16="http://schemas.microsoft.com/office/drawing/2014/main" id="{C09243CF-35E8-4D45-95F6-6C375A24E64B}"/>
              </a:ext>
            </a:extLst>
          </p:cNvPr>
          <p:cNvSpPr>
            <a:spLocks noGrp="1" noChangeArrowheads="1"/>
          </p:cNvSpPr>
          <p:nvPr>
            <p:ph type="title"/>
          </p:nvPr>
        </p:nvSpPr>
        <p:spPr>
          <a:xfrm>
            <a:off x="304800" y="304800"/>
            <a:ext cx="8382000" cy="1371600"/>
          </a:xfrm>
        </p:spPr>
        <p:txBody>
          <a:bodyPr/>
          <a:lstStyle/>
          <a:p>
            <a:pPr eaLnBrk="1" hangingPunct="1">
              <a:defRPr/>
            </a:pPr>
            <a:r>
              <a:rPr lang="en-US" sz="4000" u="sng" dirty="0"/>
              <a:t>What do You Need to do After you Start Receiving </a:t>
            </a:r>
            <a:r>
              <a:rPr lang="en-US" sz="4000" u="sng" dirty="0" err="1"/>
              <a:t>CoC</a:t>
            </a:r>
            <a:r>
              <a:rPr lang="en-US" sz="4000" u="sng" dirty="0"/>
              <a:t> SPC Assistance? </a:t>
            </a:r>
          </a:p>
        </p:txBody>
      </p:sp>
      <p:sp>
        <p:nvSpPr>
          <p:cNvPr id="422915" name="Rectangle 3">
            <a:extLst>
              <a:ext uri="{FF2B5EF4-FFF2-40B4-BE49-F238E27FC236}">
                <a16:creationId xmlns:a16="http://schemas.microsoft.com/office/drawing/2014/main" id="{6288802D-B264-4060-8D63-E9CBAB7FFF60}"/>
              </a:ext>
            </a:extLst>
          </p:cNvPr>
          <p:cNvSpPr>
            <a:spLocks noGrp="1" noChangeArrowheads="1"/>
          </p:cNvSpPr>
          <p:nvPr>
            <p:ph type="body" idx="1"/>
          </p:nvPr>
        </p:nvSpPr>
        <p:spPr>
          <a:xfrm>
            <a:off x="457200" y="1676400"/>
            <a:ext cx="8382000" cy="4876800"/>
          </a:xfrm>
        </p:spPr>
        <p:txBody>
          <a:bodyPr/>
          <a:lstStyle/>
          <a:p>
            <a:pPr eaLnBrk="1" hangingPunct="1">
              <a:defRPr/>
            </a:pPr>
            <a:r>
              <a:rPr lang="en-US" sz="2800" dirty="0"/>
              <a:t>HPD must </a:t>
            </a:r>
            <a:r>
              <a:rPr lang="en-US" sz="2800" b="1" dirty="0">
                <a:solidFill>
                  <a:schemeClr val="hlink"/>
                </a:solidFill>
              </a:rPr>
              <a:t>recertify</a:t>
            </a:r>
            <a:r>
              <a:rPr lang="en-US" sz="2800" dirty="0"/>
              <a:t> your household and income and must </a:t>
            </a:r>
            <a:r>
              <a:rPr lang="en-US" sz="2800" b="1" dirty="0">
                <a:solidFill>
                  <a:schemeClr val="hlink"/>
                </a:solidFill>
              </a:rPr>
              <a:t>inspect </a:t>
            </a:r>
            <a:r>
              <a:rPr lang="en-US" sz="2800" dirty="0"/>
              <a:t>your apartment each year.  </a:t>
            </a:r>
          </a:p>
          <a:p>
            <a:pPr eaLnBrk="1" hangingPunct="1">
              <a:buFont typeface="Wingdings" panose="05000000000000000000" pitchFamily="2" charset="2"/>
              <a:buNone/>
              <a:defRPr/>
            </a:pPr>
            <a:endParaRPr lang="en-US" sz="2800" dirty="0"/>
          </a:p>
          <a:p>
            <a:pPr eaLnBrk="1" hangingPunct="1">
              <a:defRPr/>
            </a:pPr>
            <a:r>
              <a:rPr lang="en-US" sz="2800" dirty="0"/>
              <a:t> You must </a:t>
            </a:r>
            <a:r>
              <a:rPr lang="en-US" sz="2800" b="1" dirty="0">
                <a:solidFill>
                  <a:schemeClr val="hlink"/>
                </a:solidFill>
              </a:rPr>
              <a:t>respond</a:t>
            </a:r>
            <a:r>
              <a:rPr lang="en-US" sz="2800" dirty="0"/>
              <a:t> to the recertification</a:t>
            </a:r>
          </a:p>
          <a:p>
            <a:pPr eaLnBrk="1" hangingPunct="1">
              <a:buFont typeface="Wingdings" panose="05000000000000000000" pitchFamily="2" charset="2"/>
              <a:buNone/>
              <a:defRPr/>
            </a:pPr>
            <a:r>
              <a:rPr lang="en-US" sz="2800" dirty="0"/>
              <a:t>    mailing within 30 days</a:t>
            </a:r>
          </a:p>
          <a:p>
            <a:pPr eaLnBrk="1" hangingPunct="1">
              <a:defRPr/>
            </a:pPr>
            <a:endParaRPr lang="en-US" sz="2800" dirty="0"/>
          </a:p>
          <a:p>
            <a:pPr eaLnBrk="1" hangingPunct="1">
              <a:defRPr/>
            </a:pPr>
            <a:r>
              <a:rPr lang="en-US" sz="2800" dirty="0"/>
              <a:t> You must </a:t>
            </a:r>
            <a:r>
              <a:rPr lang="en-US" sz="2800" b="1" dirty="0">
                <a:solidFill>
                  <a:schemeClr val="hlink"/>
                </a:solidFill>
              </a:rPr>
              <a:t>allow HPD to inspect</a:t>
            </a:r>
            <a:r>
              <a:rPr lang="en-US" sz="2800" dirty="0"/>
              <a:t> your</a:t>
            </a:r>
          </a:p>
          <a:p>
            <a:pPr marL="0" indent="0" eaLnBrk="1" hangingPunct="1">
              <a:buFont typeface="Wingdings" panose="05000000000000000000" pitchFamily="2" charset="2"/>
              <a:buNone/>
              <a:defRPr/>
            </a:pPr>
            <a:r>
              <a:rPr lang="en-US" sz="2800" dirty="0"/>
              <a:t>    apartment at least once each year</a:t>
            </a:r>
          </a:p>
        </p:txBody>
      </p:sp>
      <p:pic>
        <p:nvPicPr>
          <p:cNvPr id="8" name="Audio 7">
            <a:hlinkClick r:id="" action="ppaction://media"/>
            <a:extLst>
              <a:ext uri="{FF2B5EF4-FFF2-40B4-BE49-F238E27FC236}">
                <a16:creationId xmlns:a16="http://schemas.microsoft.com/office/drawing/2014/main" id="{1EB34437-4457-4DA3-9561-94A2ABDC3AB6}"/>
              </a:ext>
            </a:extLst>
          </p:cNvPr>
          <p:cNvPicPr>
            <a:picLocks noChangeAspect="1"/>
          </p:cNvPicPr>
          <p:nvPr>
            <a:audioFile r:link="rId1"/>
            <p:extLst>
              <p:ext uri="{DAA4B4D4-6D71-4841-9C94-3DE7FCFB9230}">
                <p14:media xmlns:p14="http://schemas.microsoft.com/office/powerpoint/2010/main" r:embed="rId2">
                  <p14:trim end="4418.0181"/>
                </p14:media>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100"/>
    </mc:Choice>
    <mc:Fallback xmlns="">
      <p:transition spd="slow" advTm="17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A7271FB1-9FC1-4F25-9172-0D509EAF7508}"/>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F990C4E3-BFF2-4244-B677-0746D9D088E4}" type="slidenum">
              <a:rPr lang="en-US" altLang="en-US" smtClean="0">
                <a:latin typeface="Arial" panose="020B0604020202020204" pitchFamily="34" charset="0"/>
              </a:rPr>
              <a:pPr>
                <a:defRPr/>
              </a:pPr>
              <a:t>53</a:t>
            </a:fld>
            <a:endParaRPr lang="en-US" altLang="en-US">
              <a:latin typeface="Arial" panose="020B0604020202020204" pitchFamily="34" charset="0"/>
            </a:endParaRPr>
          </a:p>
        </p:txBody>
      </p:sp>
      <p:sp>
        <p:nvSpPr>
          <p:cNvPr id="424962" name="Rectangle 2">
            <a:extLst>
              <a:ext uri="{FF2B5EF4-FFF2-40B4-BE49-F238E27FC236}">
                <a16:creationId xmlns:a16="http://schemas.microsoft.com/office/drawing/2014/main" id="{0A4F431D-98FF-4F8D-B344-1483C31C30E1}"/>
              </a:ext>
            </a:extLst>
          </p:cNvPr>
          <p:cNvSpPr>
            <a:spLocks noGrp="1" noChangeArrowheads="1"/>
          </p:cNvSpPr>
          <p:nvPr>
            <p:ph type="body" idx="1"/>
          </p:nvPr>
        </p:nvSpPr>
        <p:spPr>
          <a:xfrm>
            <a:off x="457200" y="685800"/>
            <a:ext cx="8229600" cy="4800600"/>
          </a:xfrm>
        </p:spPr>
        <p:txBody>
          <a:bodyPr/>
          <a:lstStyle/>
          <a:p>
            <a:pPr eaLnBrk="1" hangingPunct="1">
              <a:defRPr/>
            </a:pPr>
            <a:r>
              <a:rPr lang="en-US" b="1" dirty="0">
                <a:solidFill>
                  <a:schemeClr val="hlink"/>
                </a:solidFill>
              </a:rPr>
              <a:t>Respond</a:t>
            </a:r>
            <a:r>
              <a:rPr lang="en-US" dirty="0"/>
              <a:t> promptly to all HPD requests for information</a:t>
            </a:r>
          </a:p>
          <a:p>
            <a:pPr eaLnBrk="1" hangingPunct="1">
              <a:buFont typeface="Wingdings" panose="05000000000000000000" pitchFamily="2" charset="2"/>
              <a:buNone/>
              <a:defRPr/>
            </a:pPr>
            <a:endParaRPr lang="en-US" dirty="0"/>
          </a:p>
          <a:p>
            <a:pPr eaLnBrk="1" hangingPunct="1">
              <a:defRPr/>
            </a:pPr>
            <a:r>
              <a:rPr lang="en-US" b="1" dirty="0">
                <a:solidFill>
                  <a:schemeClr val="hlink"/>
                </a:solidFill>
              </a:rPr>
              <a:t>Notify</a:t>
            </a:r>
            <a:r>
              <a:rPr lang="en-US" dirty="0"/>
              <a:t> HPD immediately of any change in who is living in your household </a:t>
            </a:r>
          </a:p>
          <a:p>
            <a:pPr eaLnBrk="1" hangingPunct="1">
              <a:defRPr/>
            </a:pPr>
            <a:endParaRPr lang="en-US" dirty="0"/>
          </a:p>
          <a:p>
            <a:pPr eaLnBrk="1" hangingPunct="1">
              <a:defRPr/>
            </a:pPr>
            <a:r>
              <a:rPr lang="en-US" dirty="0"/>
              <a:t>You </a:t>
            </a:r>
            <a:r>
              <a:rPr lang="en-US" b="1" dirty="0">
                <a:solidFill>
                  <a:schemeClr val="hlink"/>
                </a:solidFill>
              </a:rPr>
              <a:t>may report any decrease </a:t>
            </a:r>
            <a:r>
              <a:rPr lang="en-US" dirty="0"/>
              <a:t>in your household income so that HPD can adjust your tenant share of the rent</a:t>
            </a:r>
          </a:p>
          <a:p>
            <a:pPr eaLnBrk="1" hangingPunct="1">
              <a:buFont typeface="Wingdings" panose="05000000000000000000" pitchFamily="2" charset="2"/>
              <a:buNone/>
              <a:defRPr/>
            </a:pPr>
            <a:endParaRPr lang="en-US" dirty="0"/>
          </a:p>
        </p:txBody>
      </p:sp>
      <p:pic>
        <p:nvPicPr>
          <p:cNvPr id="5" name="Audio 4">
            <a:hlinkClick r:id="" action="ppaction://media"/>
            <a:extLst>
              <a:ext uri="{FF2B5EF4-FFF2-40B4-BE49-F238E27FC236}">
                <a16:creationId xmlns:a16="http://schemas.microsoft.com/office/drawing/2014/main" id="{3A1F2DEE-AC2D-46A8-80B1-94E8083152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967"/>
    </mc:Choice>
    <mc:Fallback xmlns="">
      <p:transition spd="slow" advTm="18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8E640F7-3998-42A1-8643-A1648BEBC95E}"/>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A2D3535F-94B7-451E-871C-1ABE6B94F82D}" type="slidenum">
              <a:rPr lang="en-US" altLang="en-US" smtClean="0">
                <a:latin typeface="Arial" panose="020B0604020202020204" pitchFamily="34" charset="0"/>
              </a:rPr>
              <a:pPr>
                <a:defRPr/>
              </a:pPr>
              <a:t>54</a:t>
            </a:fld>
            <a:endParaRPr lang="en-US" altLang="en-US">
              <a:latin typeface="Arial" panose="020B0604020202020204" pitchFamily="34" charset="0"/>
            </a:endParaRPr>
          </a:p>
        </p:txBody>
      </p:sp>
      <p:sp>
        <p:nvSpPr>
          <p:cNvPr id="457730" name="Rectangle 2">
            <a:extLst>
              <a:ext uri="{FF2B5EF4-FFF2-40B4-BE49-F238E27FC236}">
                <a16:creationId xmlns:a16="http://schemas.microsoft.com/office/drawing/2014/main" id="{12C50152-C2CB-4DB7-8DF5-05ED4ACC1D4E}"/>
              </a:ext>
            </a:extLst>
          </p:cNvPr>
          <p:cNvSpPr>
            <a:spLocks noGrp="1" noChangeArrowheads="1"/>
          </p:cNvSpPr>
          <p:nvPr>
            <p:ph type="title"/>
          </p:nvPr>
        </p:nvSpPr>
        <p:spPr/>
        <p:txBody>
          <a:bodyPr/>
          <a:lstStyle/>
          <a:p>
            <a:pPr eaLnBrk="1" hangingPunct="1">
              <a:defRPr/>
            </a:pPr>
            <a:r>
              <a:rPr lang="en-US" sz="4000" u="sng" dirty="0"/>
              <a:t>What Happens if you Don’t Meet your Family Obligations? </a:t>
            </a:r>
            <a:br>
              <a:rPr lang="en-US" sz="4000" u="sng" dirty="0"/>
            </a:br>
            <a:endParaRPr lang="en-US" sz="4000" u="sng" dirty="0"/>
          </a:p>
        </p:txBody>
      </p:sp>
      <p:sp>
        <p:nvSpPr>
          <p:cNvPr id="457731" name="Rectangle 3">
            <a:extLst>
              <a:ext uri="{FF2B5EF4-FFF2-40B4-BE49-F238E27FC236}">
                <a16:creationId xmlns:a16="http://schemas.microsoft.com/office/drawing/2014/main" id="{07465C6B-AAAF-4CFC-ABA7-E179605D5291}"/>
              </a:ext>
            </a:extLst>
          </p:cNvPr>
          <p:cNvSpPr>
            <a:spLocks noGrp="1" noChangeArrowheads="1"/>
          </p:cNvSpPr>
          <p:nvPr>
            <p:ph type="body" idx="1"/>
          </p:nvPr>
        </p:nvSpPr>
        <p:spPr>
          <a:xfrm>
            <a:off x="457200" y="1524000"/>
            <a:ext cx="8229600" cy="4114800"/>
          </a:xfrm>
        </p:spPr>
        <p:txBody>
          <a:bodyPr/>
          <a:lstStyle/>
          <a:p>
            <a:pPr eaLnBrk="1" hangingPunct="1">
              <a:defRPr/>
            </a:pPr>
            <a:r>
              <a:rPr lang="en-US" dirty="0"/>
              <a:t>You may be </a:t>
            </a:r>
            <a:r>
              <a:rPr lang="en-US" b="1" dirty="0">
                <a:solidFill>
                  <a:schemeClr val="hlink"/>
                </a:solidFill>
              </a:rPr>
              <a:t>denied assistance</a:t>
            </a:r>
            <a:r>
              <a:rPr lang="en-US" dirty="0"/>
              <a:t> or your </a:t>
            </a:r>
            <a:r>
              <a:rPr lang="en-US" dirty="0" err="1"/>
              <a:t>CoC</a:t>
            </a:r>
            <a:r>
              <a:rPr lang="en-US" dirty="0"/>
              <a:t> SPC assistance may be </a:t>
            </a:r>
            <a:r>
              <a:rPr lang="en-US" b="1" dirty="0">
                <a:solidFill>
                  <a:schemeClr val="hlink"/>
                </a:solidFill>
              </a:rPr>
              <a:t>terminated</a:t>
            </a:r>
          </a:p>
          <a:p>
            <a:pPr lvl="1" eaLnBrk="1" hangingPunct="1">
              <a:defRPr/>
            </a:pPr>
            <a:r>
              <a:rPr lang="en-US" dirty="0"/>
              <a:t>HPD will notify you in writing if you are denied assistance or subject to termination.</a:t>
            </a:r>
          </a:p>
          <a:p>
            <a:pPr eaLnBrk="1" hangingPunct="1">
              <a:buFont typeface="Wingdings" panose="05000000000000000000" pitchFamily="2" charset="2"/>
              <a:buNone/>
              <a:defRPr/>
            </a:pPr>
            <a:endParaRPr lang="en-US" dirty="0"/>
          </a:p>
          <a:p>
            <a:pPr eaLnBrk="1" hangingPunct="1">
              <a:defRPr/>
            </a:pPr>
            <a:r>
              <a:rPr lang="en-US" dirty="0"/>
              <a:t>If you have committed fraud or committed a crime, you may also be referred to federal and local law enforcement for </a:t>
            </a:r>
            <a:r>
              <a:rPr lang="en-US" b="1" dirty="0">
                <a:solidFill>
                  <a:schemeClr val="hlink"/>
                </a:solidFill>
              </a:rPr>
              <a:t>prosecution</a:t>
            </a:r>
          </a:p>
          <a:p>
            <a:pPr eaLnBrk="1" hangingPunct="1">
              <a:buFont typeface="Wingdings" panose="05000000000000000000" pitchFamily="2" charset="2"/>
              <a:buNone/>
              <a:defRPr/>
            </a:pPr>
            <a:endParaRPr lang="en-US" dirty="0"/>
          </a:p>
        </p:txBody>
      </p:sp>
      <p:pic>
        <p:nvPicPr>
          <p:cNvPr id="5" name="Audio 4">
            <a:hlinkClick r:id="" action="ppaction://media"/>
            <a:extLst>
              <a:ext uri="{FF2B5EF4-FFF2-40B4-BE49-F238E27FC236}">
                <a16:creationId xmlns:a16="http://schemas.microsoft.com/office/drawing/2014/main" id="{B39A651A-FC18-41DC-A5D4-EC56050994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365"/>
    </mc:Choice>
    <mc:Fallback xmlns="">
      <p:transition spd="slow" advTm="22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48C5CC26-9269-4ACC-9781-0CB0AC60063C}"/>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F51BAD14-402A-4104-B51C-6C897B3FD3E2}" type="slidenum">
              <a:rPr lang="en-US" altLang="en-US" smtClean="0">
                <a:latin typeface="Arial" panose="020B0604020202020204" pitchFamily="34" charset="0"/>
              </a:rPr>
              <a:pPr>
                <a:defRPr/>
              </a:pPr>
              <a:t>55</a:t>
            </a:fld>
            <a:endParaRPr lang="en-US" altLang="en-US">
              <a:latin typeface="Arial" panose="020B0604020202020204" pitchFamily="34" charset="0"/>
            </a:endParaRPr>
          </a:p>
        </p:txBody>
      </p:sp>
      <p:sp>
        <p:nvSpPr>
          <p:cNvPr id="409603" name="Rectangle 3">
            <a:extLst>
              <a:ext uri="{FF2B5EF4-FFF2-40B4-BE49-F238E27FC236}">
                <a16:creationId xmlns:a16="http://schemas.microsoft.com/office/drawing/2014/main" id="{A27FA282-D2B3-4304-82A0-4D28361EB0F8}"/>
              </a:ext>
            </a:extLst>
          </p:cNvPr>
          <p:cNvSpPr>
            <a:spLocks noGrp="1" noChangeArrowheads="1"/>
          </p:cNvSpPr>
          <p:nvPr>
            <p:ph type="body" idx="1"/>
          </p:nvPr>
        </p:nvSpPr>
        <p:spPr>
          <a:xfrm>
            <a:off x="228600" y="990600"/>
            <a:ext cx="8534400" cy="4648200"/>
          </a:xfrm>
        </p:spPr>
        <p:txBody>
          <a:bodyPr/>
          <a:lstStyle/>
          <a:p>
            <a:pPr eaLnBrk="1" hangingPunct="1">
              <a:defRPr/>
            </a:pPr>
            <a:r>
              <a:rPr lang="en-US" sz="2600" dirty="0" err="1"/>
              <a:t>CoC</a:t>
            </a:r>
            <a:r>
              <a:rPr lang="en-US" sz="2600" dirty="0"/>
              <a:t> SPC program rules require that at least one household member be eligible for </a:t>
            </a:r>
            <a:r>
              <a:rPr lang="en-US" sz="2600" dirty="0" err="1"/>
              <a:t>CoC</a:t>
            </a:r>
            <a:r>
              <a:rPr lang="en-US" sz="2600" dirty="0"/>
              <a:t> SPC subsidy </a:t>
            </a:r>
            <a:r>
              <a:rPr lang="en-US" sz="2600" b="1" dirty="0">
                <a:solidFill>
                  <a:schemeClr val="tx2">
                    <a:lumMod val="75000"/>
                  </a:schemeClr>
                </a:solidFill>
              </a:rPr>
              <a:t>and</a:t>
            </a:r>
            <a:r>
              <a:rPr lang="en-US" sz="2600" dirty="0"/>
              <a:t> qualify for the supportive services offered at the development (called the </a:t>
            </a:r>
            <a:r>
              <a:rPr lang="en-US" sz="2600" b="1" dirty="0">
                <a:solidFill>
                  <a:schemeClr val="hlink"/>
                </a:solidFill>
              </a:rPr>
              <a:t>qualifying member</a:t>
            </a:r>
            <a:r>
              <a:rPr lang="en-US" sz="2600" dirty="0"/>
              <a:t>).</a:t>
            </a:r>
          </a:p>
          <a:p>
            <a:pPr eaLnBrk="1" hangingPunct="1">
              <a:defRPr/>
            </a:pPr>
            <a:endParaRPr lang="en-US" sz="2600" dirty="0"/>
          </a:p>
          <a:p>
            <a:pPr eaLnBrk="1" hangingPunct="1">
              <a:defRPr/>
            </a:pPr>
            <a:r>
              <a:rPr lang="en-US" sz="2600" dirty="0"/>
              <a:t>If the qualifying member leaves the household, household members remaining in the CoC SPC unit </a:t>
            </a:r>
            <a:r>
              <a:rPr lang="en-US" sz="2600" b="1" dirty="0">
                <a:solidFill>
                  <a:schemeClr val="hlink"/>
                </a:solidFill>
              </a:rPr>
              <a:t>may be able to continue receiving CoC SPC assistance </a:t>
            </a:r>
            <a:r>
              <a:rPr lang="en-US" sz="2600" b="1" u="sng" dirty="0">
                <a:solidFill>
                  <a:schemeClr val="hlink"/>
                </a:solidFill>
              </a:rPr>
              <a:t>until the lease that was in effect when they left </a:t>
            </a:r>
            <a:r>
              <a:rPr lang="en-US" sz="2600" b="1" u="sng" dirty="0" err="1">
                <a:solidFill>
                  <a:schemeClr val="hlink"/>
                </a:solidFill>
              </a:rPr>
              <a:t>th</a:t>
            </a:r>
            <a:r>
              <a:rPr lang="en-US" sz="2600" b="1" u="sng" dirty="0">
                <a:solidFill>
                  <a:schemeClr val="hlink"/>
                </a:solidFill>
              </a:rPr>
              <a:t> household expires</a:t>
            </a:r>
            <a:r>
              <a:rPr lang="en-US" sz="2600" dirty="0"/>
              <a:t>. </a:t>
            </a:r>
          </a:p>
          <a:p>
            <a:pPr lvl="1" eaLnBrk="1" hangingPunct="1">
              <a:defRPr/>
            </a:pPr>
            <a:r>
              <a:rPr lang="en-US" sz="2200" dirty="0"/>
              <a:t>Once that lease expires, </a:t>
            </a:r>
            <a:r>
              <a:rPr lang="en-US" sz="2200" u="sng" dirty="0"/>
              <a:t>HPD will terminate your </a:t>
            </a:r>
            <a:r>
              <a:rPr lang="en-US" sz="2200" u="sng" dirty="0" err="1"/>
              <a:t>CoC</a:t>
            </a:r>
            <a:r>
              <a:rPr lang="en-US" sz="2200" u="sng" dirty="0"/>
              <a:t> SPC assistance unless someone in the household was independently eligible for </a:t>
            </a:r>
            <a:r>
              <a:rPr lang="en-US" sz="2200" u="sng" dirty="0" err="1"/>
              <a:t>CoC</a:t>
            </a:r>
            <a:r>
              <a:rPr lang="en-US" sz="2200" u="sng" dirty="0"/>
              <a:t> SPC assistance when the household first moved into the </a:t>
            </a:r>
            <a:r>
              <a:rPr lang="en-US" sz="2200" u="sng" dirty="0" err="1"/>
              <a:t>CoC</a:t>
            </a:r>
            <a:r>
              <a:rPr lang="en-US" sz="2200" u="sng" dirty="0"/>
              <a:t> SPC unit</a:t>
            </a:r>
            <a:r>
              <a:rPr lang="en-US" sz="2200" dirty="0"/>
              <a:t>.</a:t>
            </a:r>
            <a:endParaRPr lang="en-US" sz="2600" dirty="0"/>
          </a:p>
        </p:txBody>
      </p:sp>
      <p:sp>
        <p:nvSpPr>
          <p:cNvPr id="4" name="Rectangle 2">
            <a:extLst>
              <a:ext uri="{FF2B5EF4-FFF2-40B4-BE49-F238E27FC236}">
                <a16:creationId xmlns:a16="http://schemas.microsoft.com/office/drawing/2014/main" id="{9D71A4BD-2EEE-4D95-92A8-F0B546EF4559}"/>
              </a:ext>
            </a:extLst>
          </p:cNvPr>
          <p:cNvSpPr>
            <a:spLocks noGrp="1" noChangeArrowheads="1"/>
          </p:cNvSpPr>
          <p:nvPr>
            <p:ph type="title"/>
          </p:nvPr>
        </p:nvSpPr>
        <p:spPr>
          <a:xfrm>
            <a:off x="381000" y="-1588"/>
            <a:ext cx="8229600" cy="763588"/>
          </a:xfrm>
        </p:spPr>
        <p:txBody>
          <a:bodyPr/>
          <a:lstStyle/>
          <a:p>
            <a:pPr eaLnBrk="1" hangingPunct="1">
              <a:defRPr/>
            </a:pPr>
            <a:r>
              <a:rPr lang="en-US" dirty="0"/>
              <a:t>Remaining Household Members</a:t>
            </a:r>
          </a:p>
        </p:txBody>
      </p:sp>
      <p:pic>
        <p:nvPicPr>
          <p:cNvPr id="5" name="Audio 4">
            <a:hlinkClick r:id="" action="ppaction://media"/>
            <a:extLst>
              <a:ext uri="{FF2B5EF4-FFF2-40B4-BE49-F238E27FC236}">
                <a16:creationId xmlns:a16="http://schemas.microsoft.com/office/drawing/2014/main" id="{A755029F-4A82-48DE-B165-631430681E3C}"/>
              </a:ext>
            </a:extLst>
          </p:cNvPr>
          <p:cNvPicPr>
            <a:picLocks noChangeAspect="1"/>
          </p:cNvPicPr>
          <p:nvPr>
            <a:audioFile r:link="rId1"/>
            <p:extLst>
              <p:ext uri="{DAA4B4D4-6D71-4841-9C94-3DE7FCFB9230}">
                <p14:media xmlns:p14="http://schemas.microsoft.com/office/powerpoint/2010/main" r:embed="rId2">
                  <p14:trim end="1813.0521"/>
                </p14:media>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85062486"/>
      </p:ext>
    </p:extLst>
  </p:cSld>
  <p:clrMapOvr>
    <a:masterClrMapping/>
  </p:clrMapOvr>
  <mc:AlternateContent xmlns:mc="http://schemas.openxmlformats.org/markup-compatibility/2006" xmlns:p14="http://schemas.microsoft.com/office/powerpoint/2010/main">
    <mc:Choice Requires="p14">
      <p:transition spd="slow" p14:dur="2000" advTm="43300"/>
    </mc:Choice>
    <mc:Fallback xmlns="">
      <p:transition spd="slow" advTm="43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4509E54-235E-464F-A930-0CC56497D5A8}"/>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9E6B04A9-2198-4802-9A99-2FAD2EE7DAE8}" type="slidenum">
              <a:rPr lang="en-US" altLang="en-US" smtClean="0">
                <a:latin typeface="Arial" panose="020B0604020202020204" pitchFamily="34" charset="0"/>
              </a:rPr>
              <a:pPr>
                <a:defRPr/>
              </a:pPr>
              <a:t>56</a:t>
            </a:fld>
            <a:endParaRPr lang="en-US" altLang="en-US">
              <a:latin typeface="Arial" panose="020B0604020202020204" pitchFamily="34" charset="0"/>
            </a:endParaRPr>
          </a:p>
        </p:txBody>
      </p:sp>
      <p:sp>
        <p:nvSpPr>
          <p:cNvPr id="408578" name="Rectangle 2">
            <a:extLst>
              <a:ext uri="{FF2B5EF4-FFF2-40B4-BE49-F238E27FC236}">
                <a16:creationId xmlns:a16="http://schemas.microsoft.com/office/drawing/2014/main" id="{A88098CF-4FDB-4A3A-A9B3-F3629CB6351C}"/>
              </a:ext>
            </a:extLst>
          </p:cNvPr>
          <p:cNvSpPr>
            <a:spLocks noGrp="1" noChangeArrowheads="1"/>
          </p:cNvSpPr>
          <p:nvPr>
            <p:ph type="title"/>
          </p:nvPr>
        </p:nvSpPr>
        <p:spPr/>
        <p:txBody>
          <a:bodyPr/>
          <a:lstStyle/>
          <a:p>
            <a:pPr eaLnBrk="1" hangingPunct="1">
              <a:defRPr/>
            </a:pPr>
            <a:r>
              <a:rPr lang="en-US" u="sng" dirty="0"/>
              <a:t>Termination of Assistance</a:t>
            </a:r>
          </a:p>
        </p:txBody>
      </p:sp>
      <p:sp>
        <p:nvSpPr>
          <p:cNvPr id="408579" name="Rectangle 3">
            <a:extLst>
              <a:ext uri="{FF2B5EF4-FFF2-40B4-BE49-F238E27FC236}">
                <a16:creationId xmlns:a16="http://schemas.microsoft.com/office/drawing/2014/main" id="{5B846614-3065-4229-A296-41DE1BDF4378}"/>
              </a:ext>
            </a:extLst>
          </p:cNvPr>
          <p:cNvSpPr>
            <a:spLocks noGrp="1" noChangeArrowheads="1"/>
          </p:cNvSpPr>
          <p:nvPr>
            <p:ph type="body" idx="1"/>
          </p:nvPr>
        </p:nvSpPr>
        <p:spPr>
          <a:xfrm>
            <a:off x="452438" y="1674813"/>
            <a:ext cx="8229600" cy="4648200"/>
          </a:xfrm>
        </p:spPr>
        <p:txBody>
          <a:bodyPr/>
          <a:lstStyle/>
          <a:p>
            <a:pPr eaLnBrk="1" hangingPunct="1">
              <a:lnSpc>
                <a:spcPct val="80000"/>
              </a:lnSpc>
              <a:buFont typeface="Wingdings" panose="05000000000000000000" pitchFamily="2" charset="2"/>
              <a:buNone/>
              <a:defRPr/>
            </a:pPr>
            <a:r>
              <a:rPr lang="en-US" sz="2800" dirty="0"/>
              <a:t>HPD Must terminate Assistance if:</a:t>
            </a:r>
          </a:p>
          <a:p>
            <a:pPr eaLnBrk="1" hangingPunct="1">
              <a:lnSpc>
                <a:spcPct val="80000"/>
              </a:lnSpc>
              <a:buFont typeface="Wingdings" panose="05000000000000000000" pitchFamily="2" charset="2"/>
              <a:buNone/>
              <a:defRPr/>
            </a:pPr>
            <a:endParaRPr lang="en-US" sz="2800" dirty="0"/>
          </a:p>
          <a:p>
            <a:pPr eaLnBrk="1" hangingPunct="1">
              <a:lnSpc>
                <a:spcPct val="80000"/>
              </a:lnSpc>
              <a:defRPr/>
            </a:pPr>
            <a:r>
              <a:rPr lang="en-US" sz="2400" dirty="0"/>
              <a:t>Any family member fails to sign and submit consent forms for obtaining information that HUD requires</a:t>
            </a:r>
          </a:p>
          <a:p>
            <a:pPr eaLnBrk="1" hangingPunct="1">
              <a:lnSpc>
                <a:spcPct val="80000"/>
              </a:lnSpc>
              <a:defRPr/>
            </a:pPr>
            <a:r>
              <a:rPr lang="en-US" sz="2400" dirty="0">
                <a:solidFill>
                  <a:schemeClr val="hlink"/>
                </a:solidFill>
              </a:rPr>
              <a:t>No member</a:t>
            </a:r>
            <a:r>
              <a:rPr lang="en-US" sz="2400" dirty="0"/>
              <a:t> of your family is either a U.S. citizen or eligible immigrant. Your assistance will not be terminated while verification of immigration status is pending</a:t>
            </a:r>
          </a:p>
          <a:p>
            <a:pPr eaLnBrk="1" hangingPunct="1">
              <a:lnSpc>
                <a:spcPct val="80000"/>
              </a:lnSpc>
              <a:defRPr/>
            </a:pPr>
            <a:r>
              <a:rPr lang="en-US" sz="2400" dirty="0"/>
              <a:t>Your family </a:t>
            </a:r>
            <a:r>
              <a:rPr lang="en-US" sz="2400" dirty="0">
                <a:solidFill>
                  <a:schemeClr val="hlink"/>
                </a:solidFill>
              </a:rPr>
              <a:t>vacates the assisted unit </a:t>
            </a:r>
            <a:r>
              <a:rPr lang="en-US" sz="2400" dirty="0"/>
              <a:t>or is </a:t>
            </a:r>
            <a:r>
              <a:rPr lang="en-US" sz="2400" dirty="0">
                <a:solidFill>
                  <a:schemeClr val="hlink"/>
                </a:solidFill>
              </a:rPr>
              <a:t>absent from the assisted unit for 90 days or more</a:t>
            </a:r>
            <a:r>
              <a:rPr lang="en-US" sz="2400" dirty="0"/>
              <a:t> for any reason</a:t>
            </a:r>
            <a:endParaRPr lang="en-US" sz="2400" dirty="0">
              <a:solidFill>
                <a:schemeClr val="hlink"/>
              </a:solidFill>
            </a:endParaRPr>
          </a:p>
          <a:p>
            <a:pPr eaLnBrk="1" hangingPunct="1">
              <a:lnSpc>
                <a:spcPct val="80000"/>
              </a:lnSpc>
              <a:defRPr/>
            </a:pPr>
            <a:r>
              <a:rPr lang="en-US" sz="2400" dirty="0">
                <a:solidFill>
                  <a:schemeClr val="hlink"/>
                </a:solidFill>
              </a:rPr>
              <a:t>The head of household (qualifying household member) is no longer in the assisted unit</a:t>
            </a:r>
            <a:r>
              <a:rPr lang="en-US" sz="2400" dirty="0"/>
              <a:t> and no remaining household members qualify for CoC SPC assistance</a:t>
            </a:r>
          </a:p>
          <a:p>
            <a:pPr eaLnBrk="1" hangingPunct="1">
              <a:lnSpc>
                <a:spcPct val="80000"/>
              </a:lnSpc>
              <a:defRPr/>
            </a:pPr>
            <a:endParaRPr lang="en-US" sz="2400" dirty="0"/>
          </a:p>
        </p:txBody>
      </p:sp>
      <p:pic>
        <p:nvPicPr>
          <p:cNvPr id="7" name="Audio 6">
            <a:hlinkClick r:id="" action="ppaction://media"/>
            <a:extLst>
              <a:ext uri="{FF2B5EF4-FFF2-40B4-BE49-F238E27FC236}">
                <a16:creationId xmlns:a16="http://schemas.microsoft.com/office/drawing/2014/main" id="{8C26090E-50FD-4286-952D-6A08225100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552"/>
    </mc:Choice>
    <mc:Fallback xmlns="">
      <p:transition spd="slow" advTm="38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C1B3EF1-E843-4A5F-A4BA-CD4C1ADFCC6C}"/>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0304ECFB-F583-46F5-A149-B6647F71D679}" type="slidenum">
              <a:rPr lang="en-US" altLang="en-US" smtClean="0">
                <a:latin typeface="Arial" panose="020B0604020202020204" pitchFamily="34" charset="0"/>
              </a:rPr>
              <a:pPr>
                <a:defRPr/>
              </a:pPr>
              <a:t>57</a:t>
            </a:fld>
            <a:endParaRPr lang="en-US" altLang="en-US">
              <a:latin typeface="Arial" panose="020B0604020202020204" pitchFamily="34" charset="0"/>
            </a:endParaRPr>
          </a:p>
        </p:txBody>
      </p:sp>
      <p:sp>
        <p:nvSpPr>
          <p:cNvPr id="409603" name="Rectangle 3">
            <a:extLst>
              <a:ext uri="{FF2B5EF4-FFF2-40B4-BE49-F238E27FC236}">
                <a16:creationId xmlns:a16="http://schemas.microsoft.com/office/drawing/2014/main" id="{2D4ABA3D-BD97-4CA1-A53C-F7CCCD07DA8D}"/>
              </a:ext>
            </a:extLst>
          </p:cNvPr>
          <p:cNvSpPr>
            <a:spLocks noGrp="1" noChangeArrowheads="1"/>
          </p:cNvSpPr>
          <p:nvPr>
            <p:ph type="body" idx="1"/>
          </p:nvPr>
        </p:nvSpPr>
        <p:spPr>
          <a:xfrm>
            <a:off x="457200" y="2057400"/>
            <a:ext cx="8534400" cy="4419600"/>
          </a:xfrm>
        </p:spPr>
        <p:txBody>
          <a:bodyPr/>
          <a:lstStyle/>
          <a:p>
            <a:pPr eaLnBrk="1" hangingPunct="1">
              <a:lnSpc>
                <a:spcPct val="90000"/>
              </a:lnSpc>
              <a:spcBef>
                <a:spcPct val="25000"/>
              </a:spcBef>
              <a:buFont typeface="Wingdings" panose="05000000000000000000" pitchFamily="2" charset="2"/>
              <a:buNone/>
              <a:defRPr/>
            </a:pPr>
            <a:r>
              <a:rPr lang="en-US" sz="2000" dirty="0"/>
              <a:t>HPD </a:t>
            </a:r>
            <a:r>
              <a:rPr lang="en-US" sz="2000" dirty="0">
                <a:solidFill>
                  <a:schemeClr val="hlink"/>
                </a:solidFill>
              </a:rPr>
              <a:t>may </a:t>
            </a:r>
            <a:r>
              <a:rPr lang="en-US" sz="2000" dirty="0"/>
              <a:t>terminate assistance</a:t>
            </a:r>
          </a:p>
          <a:p>
            <a:pPr eaLnBrk="1" hangingPunct="1">
              <a:lnSpc>
                <a:spcPct val="90000"/>
              </a:lnSpc>
              <a:spcBef>
                <a:spcPct val="25000"/>
              </a:spcBef>
              <a:defRPr/>
            </a:pPr>
            <a:r>
              <a:rPr lang="en-US" sz="2000" dirty="0"/>
              <a:t>Any family member has committed fraud, bribery, or any other corrupt or criminal act in connection with any federal housing program</a:t>
            </a:r>
          </a:p>
          <a:p>
            <a:pPr eaLnBrk="1" hangingPunct="1">
              <a:lnSpc>
                <a:spcPct val="90000"/>
              </a:lnSpc>
              <a:spcBef>
                <a:spcPct val="25000"/>
              </a:spcBef>
              <a:defRPr/>
            </a:pPr>
            <a:r>
              <a:rPr lang="en-US" sz="2000" dirty="0"/>
              <a:t>There is reasonable cause to believe that a family member’s criminal activity threatens the health, safety, or right to peaceful enjoyment of the premises by other residents </a:t>
            </a:r>
          </a:p>
          <a:p>
            <a:pPr eaLnBrk="1" hangingPunct="1">
              <a:lnSpc>
                <a:spcPct val="90000"/>
              </a:lnSpc>
              <a:spcBef>
                <a:spcPct val="25000"/>
              </a:spcBef>
              <a:defRPr/>
            </a:pPr>
            <a:r>
              <a:rPr lang="en-US" sz="2000" dirty="0"/>
              <a:t>Anyone in your family has engaged in or threatened abusive or violent behavior toward HPD personnel</a:t>
            </a:r>
          </a:p>
        </p:txBody>
      </p:sp>
      <p:sp>
        <p:nvSpPr>
          <p:cNvPr id="4" name="Rectangle 2">
            <a:extLst>
              <a:ext uri="{FF2B5EF4-FFF2-40B4-BE49-F238E27FC236}">
                <a16:creationId xmlns:a16="http://schemas.microsoft.com/office/drawing/2014/main" id="{59C321F3-E3A6-4ED2-A5F9-A1672F29AE9F}"/>
              </a:ext>
            </a:extLst>
          </p:cNvPr>
          <p:cNvSpPr>
            <a:spLocks noGrp="1" noChangeArrowheads="1"/>
          </p:cNvSpPr>
          <p:nvPr>
            <p:ph type="title"/>
          </p:nvPr>
        </p:nvSpPr>
        <p:spPr/>
        <p:txBody>
          <a:bodyPr/>
          <a:lstStyle/>
          <a:p>
            <a:pPr eaLnBrk="1" hangingPunct="1">
              <a:defRPr/>
            </a:pPr>
            <a:r>
              <a:rPr lang="en-US" dirty="0"/>
              <a:t>Termination of Assistance (Continued)</a:t>
            </a:r>
          </a:p>
        </p:txBody>
      </p:sp>
      <p:pic>
        <p:nvPicPr>
          <p:cNvPr id="7" name="Audio 6">
            <a:hlinkClick r:id="" action="ppaction://media"/>
            <a:extLst>
              <a:ext uri="{FF2B5EF4-FFF2-40B4-BE49-F238E27FC236}">
                <a16:creationId xmlns:a16="http://schemas.microsoft.com/office/drawing/2014/main" id="{52362B4B-69F1-4278-BFF4-0761155302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285"/>
    </mc:Choice>
    <mc:Fallback xmlns="">
      <p:transition spd="slow" advTm="29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65CCEA-91D7-41E6-91A5-21B37AC60FC5}"/>
              </a:ext>
            </a:extLst>
          </p:cNvPr>
          <p:cNvSpPr>
            <a:spLocks noGrp="1"/>
          </p:cNvSpPr>
          <p:nvPr>
            <p:ph idx="1"/>
          </p:nvPr>
        </p:nvSpPr>
        <p:spPr/>
        <p:txBody>
          <a:bodyPr/>
          <a:lstStyle/>
          <a:p>
            <a:pPr marL="0" indent="0" eaLnBrk="1" hangingPunct="1">
              <a:lnSpc>
                <a:spcPct val="90000"/>
              </a:lnSpc>
              <a:spcBef>
                <a:spcPct val="25000"/>
              </a:spcBef>
              <a:buFont typeface="Wingdings" panose="05000000000000000000" pitchFamily="2" charset="2"/>
              <a:buNone/>
              <a:defRPr/>
            </a:pPr>
            <a:r>
              <a:rPr lang="en-US" sz="2000" dirty="0"/>
              <a:t>HPD </a:t>
            </a:r>
            <a:r>
              <a:rPr lang="en-US" sz="2000" dirty="0">
                <a:solidFill>
                  <a:schemeClr val="hlink"/>
                </a:solidFill>
              </a:rPr>
              <a:t>may </a:t>
            </a:r>
            <a:r>
              <a:rPr lang="en-US" sz="2000" dirty="0"/>
              <a:t>terminate assistance if:</a:t>
            </a:r>
          </a:p>
          <a:p>
            <a:pPr marL="0" indent="0" eaLnBrk="1" hangingPunct="1">
              <a:lnSpc>
                <a:spcPct val="90000"/>
              </a:lnSpc>
              <a:spcBef>
                <a:spcPct val="25000"/>
              </a:spcBef>
              <a:buFont typeface="Wingdings" panose="05000000000000000000" pitchFamily="2" charset="2"/>
              <a:buNone/>
              <a:defRPr/>
            </a:pPr>
            <a:endParaRPr lang="en-US" sz="2000" dirty="0"/>
          </a:p>
          <a:p>
            <a:pPr eaLnBrk="1" hangingPunct="1">
              <a:lnSpc>
                <a:spcPct val="90000"/>
              </a:lnSpc>
              <a:spcBef>
                <a:spcPct val="25000"/>
              </a:spcBef>
              <a:defRPr/>
            </a:pPr>
            <a:r>
              <a:rPr lang="en-US" sz="2000" dirty="0"/>
              <a:t>Anyone in your family has misrepresented income, household members, or other reported information </a:t>
            </a:r>
          </a:p>
          <a:p>
            <a:pPr eaLnBrk="1" hangingPunct="1">
              <a:lnSpc>
                <a:spcPct val="90000"/>
              </a:lnSpc>
              <a:spcBef>
                <a:spcPct val="25000"/>
              </a:spcBef>
              <a:defRPr/>
            </a:pPr>
            <a:r>
              <a:rPr lang="en-US" sz="2000" dirty="0"/>
              <a:t>Your family has violated one of the family obligations </a:t>
            </a:r>
          </a:p>
          <a:p>
            <a:pPr eaLnBrk="1" hangingPunct="1">
              <a:lnSpc>
                <a:spcPct val="90000"/>
              </a:lnSpc>
              <a:spcBef>
                <a:spcPct val="25000"/>
              </a:spcBef>
              <a:defRPr/>
            </a:pPr>
            <a:r>
              <a:rPr lang="en-US" sz="2000" dirty="0"/>
              <a:t>Your family has failed to provide requested information or failed to attend a mandatory conference </a:t>
            </a:r>
          </a:p>
          <a:p>
            <a:pPr eaLnBrk="1" hangingPunct="1">
              <a:lnSpc>
                <a:spcPct val="90000"/>
              </a:lnSpc>
              <a:spcBef>
                <a:spcPct val="25000"/>
              </a:spcBef>
              <a:defRPr/>
            </a:pPr>
            <a:r>
              <a:rPr lang="en-US" sz="2000" dirty="0"/>
              <a:t>Your family currently owes rent or other amounts to HPD for the </a:t>
            </a:r>
            <a:r>
              <a:rPr lang="en-US" sz="2000" dirty="0" err="1"/>
              <a:t>CoC</a:t>
            </a:r>
            <a:r>
              <a:rPr lang="en-US" sz="2000" dirty="0"/>
              <a:t> SPC program</a:t>
            </a:r>
          </a:p>
          <a:p>
            <a:pPr eaLnBrk="1" hangingPunct="1">
              <a:lnSpc>
                <a:spcPct val="90000"/>
              </a:lnSpc>
              <a:spcBef>
                <a:spcPct val="25000"/>
              </a:spcBef>
              <a:defRPr/>
            </a:pPr>
            <a:r>
              <a:rPr lang="en-US" sz="2000" dirty="0"/>
              <a:t>Your family has breached a repayment agreement with HPD for the </a:t>
            </a:r>
            <a:r>
              <a:rPr lang="en-US" sz="2000" dirty="0" err="1"/>
              <a:t>CoC</a:t>
            </a:r>
            <a:r>
              <a:rPr lang="en-US" sz="2000" dirty="0"/>
              <a:t> SPC program</a:t>
            </a:r>
          </a:p>
          <a:p>
            <a:pPr>
              <a:defRPr/>
            </a:pPr>
            <a:endParaRPr lang="en-US" sz="2000" dirty="0"/>
          </a:p>
        </p:txBody>
      </p:sp>
      <p:sp>
        <p:nvSpPr>
          <p:cNvPr id="4" name="Slide Number Placeholder 3">
            <a:extLst>
              <a:ext uri="{FF2B5EF4-FFF2-40B4-BE49-F238E27FC236}">
                <a16:creationId xmlns:a16="http://schemas.microsoft.com/office/drawing/2014/main" id="{72B75F1A-BCF0-4192-9D48-9FAE8B7E81E7}"/>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88619EFA-C76D-474A-80C4-BD1911094B89}" type="slidenum">
              <a:rPr lang="en-US" altLang="en-US" smtClean="0">
                <a:latin typeface="Arial" panose="020B0604020202020204" pitchFamily="34" charset="0"/>
              </a:rPr>
              <a:pPr>
                <a:defRPr/>
              </a:pPr>
              <a:t>58</a:t>
            </a:fld>
            <a:endParaRPr lang="en-US" altLang="en-US">
              <a:latin typeface="Arial" panose="020B0604020202020204" pitchFamily="34" charset="0"/>
            </a:endParaRPr>
          </a:p>
        </p:txBody>
      </p:sp>
      <p:sp>
        <p:nvSpPr>
          <p:cNvPr id="7" name="Rectangle 2">
            <a:extLst>
              <a:ext uri="{FF2B5EF4-FFF2-40B4-BE49-F238E27FC236}">
                <a16:creationId xmlns:a16="http://schemas.microsoft.com/office/drawing/2014/main" id="{6C9B270E-D25A-4BBB-AC11-67A2A187C7C1}"/>
              </a:ext>
            </a:extLst>
          </p:cNvPr>
          <p:cNvSpPr txBox="1">
            <a:spLocks noChangeArrowheads="1"/>
          </p:cNvSpPr>
          <p:nvPr/>
        </p:nvSpPr>
        <p:spPr bwMode="auto">
          <a:xfrm>
            <a:off x="609600" y="533400"/>
            <a:ext cx="8229600" cy="13716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eaLnBrk="1" hangingPunct="1">
              <a:defRPr/>
            </a:pPr>
            <a:r>
              <a:rPr lang="en-US"/>
              <a:t>Termination of Assistance (Continued)</a:t>
            </a:r>
            <a:endParaRPr lang="en-US" dirty="0"/>
          </a:p>
        </p:txBody>
      </p:sp>
      <p:pic>
        <p:nvPicPr>
          <p:cNvPr id="8" name="Audio 7">
            <a:hlinkClick r:id="" action="ppaction://media"/>
            <a:extLst>
              <a:ext uri="{FF2B5EF4-FFF2-40B4-BE49-F238E27FC236}">
                <a16:creationId xmlns:a16="http://schemas.microsoft.com/office/drawing/2014/main" id="{963259A7-6272-495E-9F81-BABDFA7492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447"/>
    </mc:Choice>
    <mc:Fallback xmlns="">
      <p:transition spd="slow" advTm="36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DD0CC81-2AC0-46EF-9ABD-981BB6EE3FC4}"/>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A7E45432-2AF6-4734-9254-2418C037714C}" type="slidenum">
              <a:rPr lang="en-US" altLang="en-US" smtClean="0">
                <a:latin typeface="Arial" panose="020B0604020202020204" pitchFamily="34" charset="0"/>
              </a:rPr>
              <a:pPr>
                <a:defRPr/>
              </a:pPr>
              <a:t>59</a:t>
            </a:fld>
            <a:endParaRPr lang="en-US" altLang="en-US">
              <a:latin typeface="Arial" panose="020B0604020202020204" pitchFamily="34" charset="0"/>
            </a:endParaRPr>
          </a:p>
        </p:txBody>
      </p:sp>
      <p:sp>
        <p:nvSpPr>
          <p:cNvPr id="461826" name="Rectangle 2">
            <a:extLst>
              <a:ext uri="{FF2B5EF4-FFF2-40B4-BE49-F238E27FC236}">
                <a16:creationId xmlns:a16="http://schemas.microsoft.com/office/drawing/2014/main" id="{8714A958-150E-4204-B2F3-58944ECD89DC}"/>
              </a:ext>
            </a:extLst>
          </p:cNvPr>
          <p:cNvSpPr>
            <a:spLocks noGrp="1" noChangeArrowheads="1"/>
          </p:cNvSpPr>
          <p:nvPr>
            <p:ph type="title"/>
          </p:nvPr>
        </p:nvSpPr>
        <p:spPr>
          <a:xfrm>
            <a:off x="228600" y="381000"/>
            <a:ext cx="8915400" cy="1371600"/>
          </a:xfrm>
        </p:spPr>
        <p:txBody>
          <a:bodyPr/>
          <a:lstStyle/>
          <a:p>
            <a:pPr eaLnBrk="1" hangingPunct="1">
              <a:defRPr/>
            </a:pPr>
            <a:r>
              <a:rPr lang="en-US" sz="4000" u="sng" dirty="0"/>
              <a:t>What if I Don’t Agree with </a:t>
            </a:r>
            <a:br>
              <a:rPr lang="en-US" sz="4000" u="sng" dirty="0"/>
            </a:br>
            <a:r>
              <a:rPr lang="en-US" sz="4000" u="sng" dirty="0"/>
              <a:t>HPD’s Decisions About my </a:t>
            </a:r>
            <a:br>
              <a:rPr lang="en-US" sz="4000" u="sng" dirty="0"/>
            </a:br>
            <a:r>
              <a:rPr lang="en-US" sz="4000" u="sng" dirty="0"/>
              <a:t>Eligibility or Assistance?</a:t>
            </a:r>
          </a:p>
        </p:txBody>
      </p:sp>
      <p:sp>
        <p:nvSpPr>
          <p:cNvPr id="461827" name="Rectangle 3">
            <a:extLst>
              <a:ext uri="{FF2B5EF4-FFF2-40B4-BE49-F238E27FC236}">
                <a16:creationId xmlns:a16="http://schemas.microsoft.com/office/drawing/2014/main" id="{ABD837C2-5AB4-4462-81DA-ABFEDF800A31}"/>
              </a:ext>
            </a:extLst>
          </p:cNvPr>
          <p:cNvSpPr>
            <a:spLocks noGrp="1" noChangeArrowheads="1"/>
          </p:cNvSpPr>
          <p:nvPr>
            <p:ph type="body" idx="1"/>
          </p:nvPr>
        </p:nvSpPr>
        <p:spPr>
          <a:xfrm>
            <a:off x="457200" y="2362200"/>
            <a:ext cx="8229600" cy="4495800"/>
          </a:xfrm>
        </p:spPr>
        <p:txBody>
          <a:bodyPr/>
          <a:lstStyle/>
          <a:p>
            <a:pPr eaLnBrk="1" hangingPunct="1">
              <a:lnSpc>
                <a:spcPct val="90000"/>
              </a:lnSpc>
              <a:defRPr/>
            </a:pPr>
            <a:r>
              <a:rPr lang="en-US" sz="2800" dirty="0"/>
              <a:t>You may </a:t>
            </a:r>
            <a:r>
              <a:rPr lang="en-US" sz="2800" b="1" dirty="0">
                <a:solidFill>
                  <a:schemeClr val="hlink"/>
                </a:solidFill>
              </a:rPr>
              <a:t>appeal</a:t>
            </a:r>
            <a:r>
              <a:rPr lang="en-US" sz="2800" dirty="0"/>
              <a:t> a decision by HPD affecting your eligibility or the amount of your assistance, including if your assistance is denied or your subsidy is terminated.</a:t>
            </a:r>
          </a:p>
          <a:p>
            <a:pPr marL="0" indent="0" eaLnBrk="1" hangingPunct="1">
              <a:lnSpc>
                <a:spcPct val="90000"/>
              </a:lnSpc>
              <a:buFont typeface="Wingdings" panose="05000000000000000000" pitchFamily="2" charset="2"/>
              <a:buNone/>
              <a:defRPr/>
            </a:pPr>
            <a:r>
              <a:rPr lang="en-US" sz="2800" dirty="0"/>
              <a:t> </a:t>
            </a:r>
          </a:p>
          <a:p>
            <a:pPr eaLnBrk="1" hangingPunct="1">
              <a:lnSpc>
                <a:spcPct val="90000"/>
              </a:lnSpc>
              <a:defRPr/>
            </a:pPr>
            <a:r>
              <a:rPr lang="en-US" sz="2800" dirty="0"/>
              <a:t>The instructions for filing an appeal will be sent with your denial or termination notice.</a:t>
            </a:r>
          </a:p>
        </p:txBody>
      </p:sp>
      <p:pic>
        <p:nvPicPr>
          <p:cNvPr id="3" name="Audio 2">
            <a:hlinkClick r:id="" action="ppaction://media"/>
            <a:extLst>
              <a:ext uri="{FF2B5EF4-FFF2-40B4-BE49-F238E27FC236}">
                <a16:creationId xmlns:a16="http://schemas.microsoft.com/office/drawing/2014/main" id="{D1E0E133-CB49-4AD1-8FE8-1676A49B01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943"/>
    </mc:Choice>
    <mc:Fallback xmlns="">
      <p:transition spd="slow" advTm="21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60A71CD-B276-485A-A168-DB0523033DFC}"/>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555B84BB-6A2D-4E28-A15B-3B55A685ED03}" type="slidenum">
              <a:rPr lang="en-US" altLang="en-US" smtClean="0">
                <a:latin typeface="Arial" panose="020B0604020202020204" pitchFamily="34" charset="0"/>
              </a:rPr>
              <a:pPr>
                <a:defRPr/>
              </a:pPr>
              <a:t>6</a:t>
            </a:fld>
            <a:endParaRPr lang="en-US" altLang="en-US">
              <a:latin typeface="Arial" panose="020B0604020202020204" pitchFamily="34" charset="0"/>
            </a:endParaRPr>
          </a:p>
        </p:txBody>
      </p:sp>
      <p:sp>
        <p:nvSpPr>
          <p:cNvPr id="101379" name="Rectangle 3">
            <a:extLst>
              <a:ext uri="{FF2B5EF4-FFF2-40B4-BE49-F238E27FC236}">
                <a16:creationId xmlns:a16="http://schemas.microsoft.com/office/drawing/2014/main" id="{DB1D8696-F762-4E2B-8336-92C9C6B56F2B}"/>
              </a:ext>
            </a:extLst>
          </p:cNvPr>
          <p:cNvSpPr>
            <a:spLocks noGrp="1" noChangeArrowheads="1"/>
          </p:cNvSpPr>
          <p:nvPr>
            <p:ph type="body" idx="1"/>
          </p:nvPr>
        </p:nvSpPr>
        <p:spPr>
          <a:xfrm>
            <a:off x="457200" y="1676400"/>
            <a:ext cx="7924800" cy="4876800"/>
          </a:xfrm>
        </p:spPr>
        <p:txBody>
          <a:bodyPr/>
          <a:lstStyle/>
          <a:p>
            <a:pPr eaLnBrk="1" hangingPunct="1">
              <a:lnSpc>
                <a:spcPct val="90000"/>
              </a:lnSpc>
              <a:defRPr/>
            </a:pPr>
            <a:r>
              <a:rPr lang="en-US" sz="2800" b="1" dirty="0">
                <a:solidFill>
                  <a:schemeClr val="hlink"/>
                </a:solidFill>
              </a:rPr>
              <a:t>Move into the </a:t>
            </a:r>
            <a:r>
              <a:rPr lang="en-US" sz="2800" b="1" dirty="0" err="1">
                <a:solidFill>
                  <a:schemeClr val="hlink"/>
                </a:solidFill>
              </a:rPr>
              <a:t>CoC</a:t>
            </a:r>
            <a:r>
              <a:rPr lang="en-US" sz="2800" b="1" dirty="0">
                <a:solidFill>
                  <a:schemeClr val="hlink"/>
                </a:solidFill>
              </a:rPr>
              <a:t> SPC unit </a:t>
            </a:r>
          </a:p>
          <a:p>
            <a:pPr marL="0" indent="0" eaLnBrk="1" hangingPunct="1">
              <a:lnSpc>
                <a:spcPct val="90000"/>
              </a:lnSpc>
              <a:buNone/>
              <a:defRPr/>
            </a:pPr>
            <a:r>
              <a:rPr lang="en-US" sz="2800" b="1" dirty="0">
                <a:solidFill>
                  <a:schemeClr val="hlink"/>
                </a:solidFill>
              </a:rPr>
              <a:t> </a:t>
            </a:r>
          </a:p>
          <a:p>
            <a:pPr eaLnBrk="1" hangingPunct="1">
              <a:lnSpc>
                <a:spcPct val="90000"/>
              </a:lnSpc>
              <a:defRPr/>
            </a:pPr>
            <a:r>
              <a:rPr lang="en-US" sz="2800" b="1" dirty="0">
                <a:solidFill>
                  <a:schemeClr val="hlink"/>
                </a:solidFill>
              </a:rPr>
              <a:t>Compete a CoC SPC application &amp; sign a lease</a:t>
            </a:r>
            <a:r>
              <a:rPr lang="en-US" sz="2800" dirty="0">
                <a:solidFill>
                  <a:schemeClr val="hlink"/>
                </a:solidFill>
              </a:rPr>
              <a:t> </a:t>
            </a:r>
            <a:r>
              <a:rPr lang="en-US" sz="2800" dirty="0"/>
              <a:t>with the owner</a:t>
            </a:r>
          </a:p>
          <a:p>
            <a:pPr eaLnBrk="1" hangingPunct="1">
              <a:lnSpc>
                <a:spcPct val="90000"/>
              </a:lnSpc>
              <a:buFont typeface="Wingdings" panose="05000000000000000000" pitchFamily="2" charset="2"/>
              <a:buNone/>
              <a:defRPr/>
            </a:pPr>
            <a:endParaRPr lang="en-US" sz="2800" dirty="0"/>
          </a:p>
          <a:p>
            <a:pPr eaLnBrk="1" hangingPunct="1">
              <a:lnSpc>
                <a:spcPct val="90000"/>
              </a:lnSpc>
              <a:defRPr/>
            </a:pPr>
            <a:r>
              <a:rPr lang="en-US" sz="2800" dirty="0"/>
              <a:t>Comply with the program’s </a:t>
            </a:r>
            <a:r>
              <a:rPr lang="en-US" sz="2800" b="1" dirty="0">
                <a:solidFill>
                  <a:schemeClr val="hlink"/>
                </a:solidFill>
              </a:rPr>
              <a:t>family obligations  </a:t>
            </a:r>
            <a:r>
              <a:rPr lang="en-US" sz="2800" b="1" dirty="0"/>
              <a:t>(listed in the written Briefing Packet)</a:t>
            </a:r>
          </a:p>
          <a:p>
            <a:pPr eaLnBrk="1" hangingPunct="1">
              <a:lnSpc>
                <a:spcPct val="90000"/>
              </a:lnSpc>
              <a:buFont typeface="Wingdings" panose="05000000000000000000" pitchFamily="2" charset="2"/>
              <a:buNone/>
              <a:defRPr/>
            </a:pPr>
            <a:endParaRPr lang="en-US" sz="2800" b="1" dirty="0"/>
          </a:p>
          <a:p>
            <a:pPr eaLnBrk="1" hangingPunct="1">
              <a:lnSpc>
                <a:spcPct val="90000"/>
              </a:lnSpc>
              <a:defRPr/>
            </a:pPr>
            <a:r>
              <a:rPr lang="en-US" sz="2800" dirty="0"/>
              <a:t>Comply with your </a:t>
            </a:r>
            <a:r>
              <a:rPr lang="en-US" sz="2800" b="1" dirty="0">
                <a:solidFill>
                  <a:schemeClr val="hlink"/>
                </a:solidFill>
              </a:rPr>
              <a:t>lease requirements</a:t>
            </a:r>
            <a:endParaRPr lang="en-US" sz="2800" dirty="0"/>
          </a:p>
        </p:txBody>
      </p:sp>
      <p:sp>
        <p:nvSpPr>
          <p:cNvPr id="15364" name="Text Box 4">
            <a:extLst>
              <a:ext uri="{FF2B5EF4-FFF2-40B4-BE49-F238E27FC236}">
                <a16:creationId xmlns:a16="http://schemas.microsoft.com/office/drawing/2014/main" id="{0D7296C7-7318-43BE-A0E9-E464F6B91578}"/>
              </a:ext>
            </a:extLst>
          </p:cNvPr>
          <p:cNvSpPr txBox="1">
            <a:spLocks noChangeArrowheads="1"/>
          </p:cNvSpPr>
          <p:nvPr/>
        </p:nvSpPr>
        <p:spPr bwMode="auto">
          <a:xfrm>
            <a:off x="609600" y="152400"/>
            <a:ext cx="7772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4000" u="sng" dirty="0">
                <a:solidFill>
                  <a:schemeClr val="tx2"/>
                </a:solidFill>
              </a:rPr>
              <a:t>What is the Family’s Role </a:t>
            </a:r>
          </a:p>
          <a:p>
            <a:pPr algn="ctr">
              <a:spcBef>
                <a:spcPct val="0"/>
              </a:spcBef>
              <a:buClrTx/>
              <a:buSzTx/>
              <a:buFontTx/>
              <a:buNone/>
            </a:pPr>
            <a:r>
              <a:rPr lang="en-US" altLang="en-US" sz="4000" u="sng" dirty="0">
                <a:solidFill>
                  <a:schemeClr val="tx2"/>
                </a:solidFill>
              </a:rPr>
              <a:t>in the CoC SPC Program? </a:t>
            </a:r>
          </a:p>
        </p:txBody>
      </p:sp>
      <p:pic>
        <p:nvPicPr>
          <p:cNvPr id="6" name="Audio 5">
            <a:hlinkClick r:id="" action="ppaction://media"/>
            <a:extLst>
              <a:ext uri="{FF2B5EF4-FFF2-40B4-BE49-F238E27FC236}">
                <a16:creationId xmlns:a16="http://schemas.microsoft.com/office/drawing/2014/main" id="{F36A3847-9DB4-49B2-8277-2159BD875A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39400" y="4140200"/>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520"/>
    </mc:Choice>
    <mc:Fallback xmlns="">
      <p:transition spd="slow" advTm="26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74242"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8D2BFF6-FED0-48FF-966C-6A5B40979760}"/>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481EC620-597C-41BB-9448-B93A03383489}" type="slidenum">
              <a:rPr lang="en-US" altLang="en-US" smtClean="0">
                <a:latin typeface="Arial" panose="020B0604020202020204" pitchFamily="34" charset="0"/>
              </a:rPr>
              <a:pPr>
                <a:defRPr/>
              </a:pPr>
              <a:t>60</a:t>
            </a:fld>
            <a:endParaRPr lang="en-US" altLang="en-US">
              <a:latin typeface="Arial" panose="020B0604020202020204" pitchFamily="34" charset="0"/>
            </a:endParaRPr>
          </a:p>
        </p:txBody>
      </p:sp>
      <p:sp>
        <p:nvSpPr>
          <p:cNvPr id="429058" name="Rectangle 2">
            <a:extLst>
              <a:ext uri="{FF2B5EF4-FFF2-40B4-BE49-F238E27FC236}">
                <a16:creationId xmlns:a16="http://schemas.microsoft.com/office/drawing/2014/main" id="{36C34EB8-89B2-40C2-A48D-1BFB24E4D970}"/>
              </a:ext>
            </a:extLst>
          </p:cNvPr>
          <p:cNvSpPr>
            <a:spLocks noGrp="1" noChangeArrowheads="1"/>
          </p:cNvSpPr>
          <p:nvPr>
            <p:ph type="title"/>
          </p:nvPr>
        </p:nvSpPr>
        <p:spPr>
          <a:xfrm>
            <a:off x="228600" y="381000"/>
            <a:ext cx="8915400" cy="1066800"/>
          </a:xfrm>
        </p:spPr>
        <p:txBody>
          <a:bodyPr/>
          <a:lstStyle/>
          <a:p>
            <a:pPr eaLnBrk="1" hangingPunct="1">
              <a:defRPr/>
            </a:pPr>
            <a:r>
              <a:rPr lang="en-US" sz="3600" u="sng" dirty="0"/>
              <a:t>How can you Move </a:t>
            </a:r>
            <a:br>
              <a:rPr lang="en-US" sz="3600" u="sng" dirty="0"/>
            </a:br>
            <a:r>
              <a:rPr lang="en-US" sz="3600" u="sng" dirty="0"/>
              <a:t>out of your </a:t>
            </a:r>
            <a:r>
              <a:rPr lang="en-US" sz="3600" u="sng" dirty="0" err="1"/>
              <a:t>CoC</a:t>
            </a:r>
            <a:r>
              <a:rPr lang="en-US" sz="3600" u="sng" dirty="0"/>
              <a:t> SPC Unit?</a:t>
            </a:r>
          </a:p>
        </p:txBody>
      </p:sp>
      <p:sp>
        <p:nvSpPr>
          <p:cNvPr id="429059" name="Rectangle 3">
            <a:extLst>
              <a:ext uri="{FF2B5EF4-FFF2-40B4-BE49-F238E27FC236}">
                <a16:creationId xmlns:a16="http://schemas.microsoft.com/office/drawing/2014/main" id="{409EEDE2-30A6-4DC5-B1BA-95CD25A0F1A4}"/>
              </a:ext>
            </a:extLst>
          </p:cNvPr>
          <p:cNvSpPr>
            <a:spLocks noGrp="1" noChangeArrowheads="1"/>
          </p:cNvSpPr>
          <p:nvPr>
            <p:ph type="body" idx="1"/>
          </p:nvPr>
        </p:nvSpPr>
        <p:spPr>
          <a:xfrm>
            <a:off x="457200" y="2133600"/>
            <a:ext cx="8229600" cy="4419600"/>
          </a:xfrm>
        </p:spPr>
        <p:txBody>
          <a:bodyPr/>
          <a:lstStyle/>
          <a:p>
            <a:pPr eaLnBrk="1" hangingPunct="1">
              <a:lnSpc>
                <a:spcPct val="80000"/>
              </a:lnSpc>
              <a:defRPr/>
            </a:pPr>
            <a:r>
              <a:rPr lang="en-US" sz="2800" dirty="0"/>
              <a:t>Your CoC SPC assistance is tied to your unit.</a:t>
            </a:r>
          </a:p>
          <a:p>
            <a:pPr marL="0" indent="0" eaLnBrk="1" hangingPunct="1">
              <a:lnSpc>
                <a:spcPct val="80000"/>
              </a:lnSpc>
              <a:buFont typeface="Wingdings" panose="05000000000000000000" pitchFamily="2" charset="2"/>
              <a:buNone/>
              <a:defRPr/>
            </a:pPr>
            <a:r>
              <a:rPr lang="en-US" sz="2800" dirty="0"/>
              <a:t> </a:t>
            </a:r>
          </a:p>
          <a:p>
            <a:pPr eaLnBrk="1" hangingPunct="1">
              <a:lnSpc>
                <a:spcPct val="80000"/>
              </a:lnSpc>
              <a:defRPr/>
            </a:pPr>
            <a:r>
              <a:rPr lang="en-US" sz="2800" u="sng" dirty="0"/>
              <a:t>You cannot move out of your unit with continued rental assistance under the CoC SPC program </a:t>
            </a:r>
            <a:r>
              <a:rPr lang="en-US" sz="2800" b="1" u="sng" dirty="0"/>
              <a:t>unless</a:t>
            </a:r>
            <a:r>
              <a:rPr lang="en-US" sz="2800" u="sng" dirty="0"/>
              <a:t> you are transferring into another unit under the CoC SPC contract in the same development. </a:t>
            </a:r>
          </a:p>
          <a:p>
            <a:pPr eaLnBrk="1" hangingPunct="1">
              <a:lnSpc>
                <a:spcPct val="80000"/>
              </a:lnSpc>
              <a:defRPr/>
            </a:pPr>
            <a:endParaRPr lang="en-US" sz="2800" u="sng" dirty="0"/>
          </a:p>
          <a:p>
            <a:pPr eaLnBrk="1" hangingPunct="1">
              <a:lnSpc>
                <a:spcPct val="80000"/>
              </a:lnSpc>
              <a:defRPr/>
            </a:pPr>
            <a:r>
              <a:rPr lang="en-US" sz="2800" dirty="0"/>
              <a:t>If you are transferring to another unit under the same CoC SPC contract, the unit must pass inspection and the transfer must be approved </a:t>
            </a:r>
            <a:r>
              <a:rPr lang="en-US" sz="2800" u="sng" dirty="0"/>
              <a:t>before</a:t>
            </a:r>
            <a:r>
              <a:rPr lang="en-US" sz="2800" dirty="0"/>
              <a:t> you move.</a:t>
            </a:r>
          </a:p>
          <a:p>
            <a:pPr eaLnBrk="1" hangingPunct="1">
              <a:lnSpc>
                <a:spcPct val="80000"/>
              </a:lnSpc>
              <a:defRPr/>
            </a:pPr>
            <a:endParaRPr lang="en-US" sz="2800" dirty="0"/>
          </a:p>
          <a:p>
            <a:pPr eaLnBrk="1" hangingPunct="1">
              <a:lnSpc>
                <a:spcPct val="80000"/>
              </a:lnSpc>
              <a:defRPr/>
            </a:pPr>
            <a:endParaRPr lang="en-US" sz="2800" dirty="0"/>
          </a:p>
          <a:p>
            <a:pPr eaLnBrk="1" hangingPunct="1">
              <a:lnSpc>
                <a:spcPct val="80000"/>
              </a:lnSpc>
              <a:buFont typeface="Wingdings" panose="05000000000000000000" pitchFamily="2" charset="2"/>
              <a:buNone/>
              <a:defRPr/>
            </a:pPr>
            <a:endParaRPr lang="en-US" sz="2400" dirty="0"/>
          </a:p>
        </p:txBody>
      </p:sp>
      <p:pic>
        <p:nvPicPr>
          <p:cNvPr id="6" name="Audio 5">
            <a:hlinkClick r:id="" action="ppaction://media"/>
            <a:extLst>
              <a:ext uri="{FF2B5EF4-FFF2-40B4-BE49-F238E27FC236}">
                <a16:creationId xmlns:a16="http://schemas.microsoft.com/office/drawing/2014/main" id="{0BCABEC7-B28B-448A-821B-480383C9F5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306"/>
    </mc:Choice>
    <mc:Fallback xmlns="">
      <p:transition spd="slow" advTm="29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3374D-AB42-4DF2-9148-C85558E52E4C}"/>
              </a:ext>
            </a:extLst>
          </p:cNvPr>
          <p:cNvSpPr>
            <a:spLocks noGrp="1"/>
          </p:cNvSpPr>
          <p:nvPr>
            <p:ph type="title"/>
          </p:nvPr>
        </p:nvSpPr>
        <p:spPr>
          <a:xfrm>
            <a:off x="460375" y="152400"/>
            <a:ext cx="8229600" cy="1371600"/>
          </a:xfrm>
        </p:spPr>
        <p:txBody>
          <a:bodyPr/>
          <a:lstStyle/>
          <a:p>
            <a:pPr>
              <a:defRPr/>
            </a:pPr>
            <a:r>
              <a:rPr lang="en-US" sz="4000" u="sng" dirty="0"/>
              <a:t>How can you Move </a:t>
            </a:r>
            <a:br>
              <a:rPr lang="en-US" sz="4000" u="sng" dirty="0"/>
            </a:br>
            <a:r>
              <a:rPr lang="en-US" sz="4000" u="sng" dirty="0"/>
              <a:t>out of your SPC Unit? (Continued)</a:t>
            </a:r>
            <a:endParaRPr lang="en-US" sz="4000" dirty="0"/>
          </a:p>
        </p:txBody>
      </p:sp>
      <p:sp>
        <p:nvSpPr>
          <p:cNvPr id="3" name="Content Placeholder 2">
            <a:extLst>
              <a:ext uri="{FF2B5EF4-FFF2-40B4-BE49-F238E27FC236}">
                <a16:creationId xmlns:a16="http://schemas.microsoft.com/office/drawing/2014/main" id="{5191AD16-28DC-4D5F-B850-C81AE4009FCE}"/>
              </a:ext>
            </a:extLst>
          </p:cNvPr>
          <p:cNvSpPr>
            <a:spLocks noGrp="1"/>
          </p:cNvSpPr>
          <p:nvPr>
            <p:ph idx="1"/>
          </p:nvPr>
        </p:nvSpPr>
        <p:spPr>
          <a:xfrm>
            <a:off x="457200" y="1524000"/>
            <a:ext cx="8229600" cy="4114800"/>
          </a:xfrm>
        </p:spPr>
        <p:txBody>
          <a:bodyPr/>
          <a:lstStyle/>
          <a:p>
            <a:pPr eaLnBrk="1" hangingPunct="1">
              <a:lnSpc>
                <a:spcPct val="80000"/>
              </a:lnSpc>
              <a:defRPr/>
            </a:pPr>
            <a:r>
              <a:rPr lang="en-US" dirty="0"/>
              <a:t>You may also apply for other affordable housing developments.</a:t>
            </a:r>
          </a:p>
          <a:p>
            <a:pPr lvl="1" eaLnBrk="1" hangingPunct="1">
              <a:lnSpc>
                <a:spcPct val="80000"/>
              </a:lnSpc>
              <a:defRPr/>
            </a:pPr>
            <a:r>
              <a:rPr lang="en-US" dirty="0"/>
              <a:t>More information about available affordable housing in New York City can be found at NYC Housing Connect: </a:t>
            </a:r>
            <a:r>
              <a:rPr lang="en-US" dirty="0">
                <a:hlinkClick r:id="rId4"/>
              </a:rPr>
              <a:t>www.nyc.gov/housingconnect</a:t>
            </a:r>
            <a:r>
              <a:rPr lang="en-US" dirty="0"/>
              <a:t>  </a:t>
            </a:r>
          </a:p>
          <a:p>
            <a:pPr marL="0" indent="0" eaLnBrk="1" hangingPunct="1">
              <a:lnSpc>
                <a:spcPct val="80000"/>
              </a:lnSpc>
              <a:buFont typeface="Wingdings" panose="05000000000000000000" pitchFamily="2" charset="2"/>
              <a:buNone/>
              <a:defRPr/>
            </a:pPr>
            <a:r>
              <a:rPr lang="en-US" u="sng" dirty="0"/>
              <a:t> </a:t>
            </a:r>
          </a:p>
          <a:p>
            <a:pPr eaLnBrk="1" hangingPunct="1">
              <a:lnSpc>
                <a:spcPct val="80000"/>
              </a:lnSpc>
              <a:defRPr/>
            </a:pPr>
            <a:r>
              <a:rPr lang="en-US" u="sng" dirty="0"/>
              <a:t>You must notify HPD immediately if you will be temporarily relocated from your unit for any reason (including rehabilitation of the unit).</a:t>
            </a:r>
            <a:r>
              <a:rPr lang="en-US" dirty="0"/>
              <a:t> </a:t>
            </a:r>
          </a:p>
          <a:p>
            <a:pPr>
              <a:defRPr/>
            </a:pPr>
            <a:endParaRPr lang="en-US" dirty="0"/>
          </a:p>
        </p:txBody>
      </p:sp>
      <p:sp>
        <p:nvSpPr>
          <p:cNvPr id="4" name="Slide Number Placeholder 3">
            <a:extLst>
              <a:ext uri="{FF2B5EF4-FFF2-40B4-BE49-F238E27FC236}">
                <a16:creationId xmlns:a16="http://schemas.microsoft.com/office/drawing/2014/main" id="{909D47AA-97A9-4080-89DC-E505278CD3D1}"/>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ED3AEB9A-FA1C-4849-95E5-BD16A7AD6A90}" type="slidenum">
              <a:rPr lang="en-US" altLang="en-US" smtClean="0">
                <a:latin typeface="Arial" panose="020B0604020202020204" pitchFamily="34" charset="0"/>
              </a:rPr>
              <a:pPr>
                <a:defRPr/>
              </a:pPr>
              <a:t>61</a:t>
            </a:fld>
            <a:endParaRPr lang="en-US" altLang="en-US">
              <a:latin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F59E0F82-2321-45E4-9DFD-37EABC7B84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927"/>
    </mc:Choice>
    <mc:Fallback xmlns="">
      <p:transition spd="slow" advTm="15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FDC9EA2D-C246-4F58-9F89-1303A0F6612A}" type="slidenum">
              <a:rPr lang="en-US"/>
              <a:pPr>
                <a:defRPr/>
              </a:pPr>
              <a:t>62</a:t>
            </a:fld>
            <a:endParaRPr lang="en-US"/>
          </a:p>
        </p:txBody>
      </p:sp>
      <p:sp>
        <p:nvSpPr>
          <p:cNvPr id="449538" name="Rectangle 2"/>
          <p:cNvSpPr>
            <a:spLocks noGrp="1" noChangeArrowheads="1"/>
          </p:cNvSpPr>
          <p:nvPr>
            <p:ph type="title"/>
          </p:nvPr>
        </p:nvSpPr>
        <p:spPr>
          <a:xfrm>
            <a:off x="457200" y="381000"/>
            <a:ext cx="8229600" cy="1219200"/>
          </a:xfrm>
        </p:spPr>
        <p:txBody>
          <a:bodyPr/>
          <a:lstStyle/>
          <a:p>
            <a:pPr eaLnBrk="1" hangingPunct="1">
              <a:defRPr/>
            </a:pPr>
            <a:r>
              <a:rPr lang="en-US" u="sng"/>
              <a:t>Housing Discrimination</a:t>
            </a:r>
          </a:p>
        </p:txBody>
      </p:sp>
      <p:sp>
        <p:nvSpPr>
          <p:cNvPr id="449539" name="Rectangle 3"/>
          <p:cNvSpPr>
            <a:spLocks noGrp="1" noChangeArrowheads="1"/>
          </p:cNvSpPr>
          <p:nvPr>
            <p:ph type="body" idx="1"/>
          </p:nvPr>
        </p:nvSpPr>
        <p:spPr>
          <a:xfrm>
            <a:off x="457200" y="1676400"/>
            <a:ext cx="8458200" cy="4267200"/>
          </a:xfrm>
        </p:spPr>
        <p:txBody>
          <a:bodyPr/>
          <a:lstStyle/>
          <a:p>
            <a:pPr eaLnBrk="1" hangingPunct="1">
              <a:lnSpc>
                <a:spcPct val="80000"/>
              </a:lnSpc>
              <a:buFont typeface="Wingdings" pitchFamily="2" charset="2"/>
              <a:buNone/>
              <a:defRPr/>
            </a:pPr>
            <a:r>
              <a:rPr lang="en-US" dirty="0"/>
              <a:t>HPD will not deny you the equal </a:t>
            </a:r>
          </a:p>
          <a:p>
            <a:pPr eaLnBrk="1" hangingPunct="1">
              <a:lnSpc>
                <a:spcPct val="80000"/>
              </a:lnSpc>
              <a:buFont typeface="Wingdings" pitchFamily="2" charset="2"/>
              <a:buNone/>
              <a:defRPr/>
            </a:pPr>
            <a:r>
              <a:rPr lang="en-US" dirty="0"/>
              <a:t>opportunity to apply for or receive </a:t>
            </a:r>
          </a:p>
          <a:p>
            <a:pPr eaLnBrk="1" hangingPunct="1">
              <a:lnSpc>
                <a:spcPct val="80000"/>
              </a:lnSpc>
              <a:buFont typeface="Wingdings" pitchFamily="2" charset="2"/>
              <a:buNone/>
              <a:defRPr/>
            </a:pPr>
            <a:r>
              <a:rPr lang="en-US" dirty="0"/>
              <a:t>assistance based on your:</a:t>
            </a:r>
          </a:p>
          <a:p>
            <a:pPr eaLnBrk="1" hangingPunct="1">
              <a:lnSpc>
                <a:spcPct val="80000"/>
              </a:lnSpc>
              <a:buFont typeface="Wingdings" pitchFamily="2" charset="2"/>
              <a:buNone/>
              <a:defRPr/>
            </a:pPr>
            <a:endParaRPr lang="en-US" sz="2800" dirty="0"/>
          </a:p>
          <a:p>
            <a:pPr eaLnBrk="1" hangingPunct="1">
              <a:lnSpc>
                <a:spcPct val="80000"/>
              </a:lnSpc>
              <a:defRPr/>
            </a:pPr>
            <a:r>
              <a:rPr lang="en-US" dirty="0"/>
              <a:t> Race			 </a:t>
            </a:r>
          </a:p>
          <a:p>
            <a:pPr eaLnBrk="1" hangingPunct="1">
              <a:lnSpc>
                <a:spcPct val="80000"/>
              </a:lnSpc>
              <a:defRPr/>
            </a:pPr>
            <a:r>
              <a:rPr lang="en-US" dirty="0"/>
              <a:t> Color</a:t>
            </a:r>
          </a:p>
          <a:p>
            <a:pPr eaLnBrk="1" hangingPunct="1">
              <a:lnSpc>
                <a:spcPct val="80000"/>
              </a:lnSpc>
              <a:defRPr/>
            </a:pPr>
            <a:r>
              <a:rPr lang="en-US" dirty="0"/>
              <a:t> Sex</a:t>
            </a:r>
          </a:p>
          <a:p>
            <a:pPr eaLnBrk="1" hangingPunct="1">
              <a:lnSpc>
                <a:spcPct val="80000"/>
              </a:lnSpc>
              <a:defRPr/>
            </a:pPr>
            <a:r>
              <a:rPr lang="en-US" dirty="0"/>
              <a:t> Religion or creed </a:t>
            </a:r>
          </a:p>
          <a:p>
            <a:pPr eaLnBrk="1" hangingPunct="1">
              <a:lnSpc>
                <a:spcPct val="80000"/>
              </a:lnSpc>
              <a:defRPr/>
            </a:pPr>
            <a:r>
              <a:rPr lang="en-US" dirty="0"/>
              <a:t> National or ethnic origin</a:t>
            </a:r>
          </a:p>
        </p:txBody>
      </p:sp>
      <p:pic>
        <p:nvPicPr>
          <p:cNvPr id="2" name="6F4F359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296400" y="2819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2500"/>
    </mc:Choice>
    <mc:Fallback xmlns="">
      <p:transition advClick="0" advTm="125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3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377"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1A104CF6-690F-4A07-85E5-6D984DD1126E}" type="slidenum">
              <a:rPr lang="en-US"/>
              <a:pPr>
                <a:defRPr/>
              </a:pPr>
              <a:t>63</a:t>
            </a:fld>
            <a:endParaRPr lang="en-US"/>
          </a:p>
        </p:txBody>
      </p:sp>
      <p:sp>
        <p:nvSpPr>
          <p:cNvPr id="451586" name="Rectangle 2"/>
          <p:cNvSpPr>
            <a:spLocks noGrp="1" noChangeArrowheads="1"/>
          </p:cNvSpPr>
          <p:nvPr>
            <p:ph type="body" idx="1"/>
          </p:nvPr>
        </p:nvSpPr>
        <p:spPr>
          <a:xfrm>
            <a:off x="533400" y="838200"/>
            <a:ext cx="8305800" cy="5486400"/>
          </a:xfrm>
        </p:spPr>
        <p:txBody>
          <a:bodyPr/>
          <a:lstStyle/>
          <a:p>
            <a:pPr eaLnBrk="1" hangingPunct="1">
              <a:buFont typeface="Wingdings" pitchFamily="2" charset="2"/>
              <a:buNone/>
              <a:defRPr/>
            </a:pPr>
            <a:r>
              <a:rPr lang="en-US" dirty="0"/>
              <a:t>HPD will not deny you the equal </a:t>
            </a:r>
          </a:p>
          <a:p>
            <a:pPr eaLnBrk="1" hangingPunct="1">
              <a:buFont typeface="Wingdings" pitchFamily="2" charset="2"/>
              <a:buNone/>
              <a:defRPr/>
            </a:pPr>
            <a:r>
              <a:rPr lang="en-US" dirty="0"/>
              <a:t>opportunity to apply for or receive </a:t>
            </a:r>
          </a:p>
          <a:p>
            <a:pPr eaLnBrk="1" hangingPunct="1">
              <a:buFont typeface="Wingdings" pitchFamily="2" charset="2"/>
              <a:buNone/>
              <a:defRPr/>
            </a:pPr>
            <a:r>
              <a:rPr lang="en-US" dirty="0"/>
              <a:t>assistance based on your:</a:t>
            </a:r>
          </a:p>
          <a:p>
            <a:pPr eaLnBrk="1" hangingPunct="1">
              <a:buFont typeface="Wingdings" pitchFamily="2" charset="2"/>
              <a:buNone/>
              <a:defRPr/>
            </a:pPr>
            <a:endParaRPr lang="en-US" sz="2800" dirty="0"/>
          </a:p>
          <a:p>
            <a:pPr eaLnBrk="1" hangingPunct="1">
              <a:defRPr/>
            </a:pPr>
            <a:r>
              <a:rPr lang="en-US" dirty="0"/>
              <a:t>Family or marital status</a:t>
            </a:r>
          </a:p>
          <a:p>
            <a:pPr eaLnBrk="1" hangingPunct="1">
              <a:defRPr/>
            </a:pPr>
            <a:r>
              <a:rPr lang="en-US" dirty="0"/>
              <a:t>Handicap or disability</a:t>
            </a:r>
          </a:p>
          <a:p>
            <a:pPr eaLnBrk="1" hangingPunct="1">
              <a:defRPr/>
            </a:pPr>
            <a:r>
              <a:rPr lang="en-US" dirty="0"/>
              <a:t>Sexual orientation or gender identity</a:t>
            </a:r>
          </a:p>
          <a:p>
            <a:pPr eaLnBrk="1" hangingPunct="1">
              <a:defRPr/>
            </a:pPr>
            <a:r>
              <a:rPr lang="en-US" dirty="0"/>
              <a:t>Prior arrest or conviction record</a:t>
            </a:r>
          </a:p>
          <a:p>
            <a:pPr eaLnBrk="1" hangingPunct="1">
              <a:defRPr/>
            </a:pPr>
            <a:r>
              <a:rPr lang="en-US" dirty="0"/>
              <a:t>Status as a victim of domestic violence</a:t>
            </a:r>
          </a:p>
        </p:txBody>
      </p:sp>
      <p:pic>
        <p:nvPicPr>
          <p:cNvPr id="2" name="C6D2361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9448800" y="28146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advTm="11500"/>
    </mc:Choice>
    <mc:Fallback xmlns="">
      <p:transition advClick="0" advTm="115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4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9057"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7C488-526F-4A43-BD5D-7A344C009326}"/>
              </a:ext>
            </a:extLst>
          </p:cNvPr>
          <p:cNvSpPr>
            <a:spLocks noGrp="1"/>
          </p:cNvSpPr>
          <p:nvPr>
            <p:ph type="title"/>
          </p:nvPr>
        </p:nvSpPr>
        <p:spPr>
          <a:xfrm>
            <a:off x="457200" y="152400"/>
            <a:ext cx="8229600" cy="1371600"/>
          </a:xfrm>
        </p:spPr>
        <p:txBody>
          <a:bodyPr/>
          <a:lstStyle/>
          <a:p>
            <a:r>
              <a:rPr lang="en-US" u="sng" dirty="0"/>
              <a:t>Reasonable Accommodations</a:t>
            </a:r>
          </a:p>
        </p:txBody>
      </p:sp>
      <p:sp>
        <p:nvSpPr>
          <p:cNvPr id="3" name="Content Placeholder 2">
            <a:extLst>
              <a:ext uri="{FF2B5EF4-FFF2-40B4-BE49-F238E27FC236}">
                <a16:creationId xmlns:a16="http://schemas.microsoft.com/office/drawing/2014/main" id="{928825B4-1864-43AF-815D-861D431B2745}"/>
              </a:ext>
            </a:extLst>
          </p:cNvPr>
          <p:cNvSpPr>
            <a:spLocks noGrp="1"/>
          </p:cNvSpPr>
          <p:nvPr>
            <p:ph idx="1"/>
          </p:nvPr>
        </p:nvSpPr>
        <p:spPr>
          <a:xfrm>
            <a:off x="457200" y="1524000"/>
            <a:ext cx="8229600" cy="4876800"/>
          </a:xfrm>
        </p:spPr>
        <p:txBody>
          <a:bodyPr/>
          <a:lstStyle/>
          <a:p>
            <a:r>
              <a:rPr lang="en-US" sz="2400" dirty="0">
                <a:effectLst/>
              </a:rPr>
              <a:t>A reasonable accommodation is a </a:t>
            </a:r>
            <a:r>
              <a:rPr lang="en-US" sz="2400" b="1" dirty="0">
                <a:effectLst/>
              </a:rPr>
              <a:t>change that HPD makes to help people with disabilities participate in HPD’s programs.</a:t>
            </a:r>
          </a:p>
          <a:p>
            <a:pPr marL="0" indent="0">
              <a:buNone/>
            </a:pPr>
            <a:endParaRPr lang="en-US" sz="2400" dirty="0">
              <a:effectLst/>
            </a:endParaRPr>
          </a:p>
          <a:p>
            <a:r>
              <a:rPr lang="en-US" sz="2400" dirty="0">
                <a:effectLst/>
              </a:rPr>
              <a:t>The best way to request a reasonable accommodation is by filling out and submitting to HPD the Reasonable Accommodation Request form on our website.</a:t>
            </a:r>
          </a:p>
          <a:p>
            <a:pPr marL="0" indent="0">
              <a:buNone/>
            </a:pPr>
            <a:endParaRPr lang="en-US" sz="2400" dirty="0">
              <a:effectLst/>
            </a:endParaRPr>
          </a:p>
          <a:p>
            <a:r>
              <a:rPr lang="en-US" sz="2400" dirty="0">
                <a:effectLst/>
              </a:rPr>
              <a:t>If you have any questions about reasonable accommodations, please contact us using the contact information provided at the end of this presentation.</a:t>
            </a:r>
            <a:endParaRPr lang="en-US" sz="2000" dirty="0"/>
          </a:p>
        </p:txBody>
      </p:sp>
      <p:sp>
        <p:nvSpPr>
          <p:cNvPr id="4" name="Slide Number Placeholder 3">
            <a:extLst>
              <a:ext uri="{FF2B5EF4-FFF2-40B4-BE49-F238E27FC236}">
                <a16:creationId xmlns:a16="http://schemas.microsoft.com/office/drawing/2014/main" id="{9EDF6E68-682D-4D2C-81B3-28BD3489D9D2}"/>
              </a:ext>
            </a:extLst>
          </p:cNvPr>
          <p:cNvSpPr>
            <a:spLocks noGrp="1"/>
          </p:cNvSpPr>
          <p:nvPr>
            <p:ph type="sldNum" sz="quarter" idx="12"/>
          </p:nvPr>
        </p:nvSpPr>
        <p:spPr/>
        <p:txBody>
          <a:bodyPr/>
          <a:lstStyle/>
          <a:p>
            <a:pPr>
              <a:defRPr/>
            </a:pPr>
            <a:fld id="{955CDB18-DE45-485D-800E-ACC589486C75}" type="slidenum">
              <a:rPr lang="en-US" altLang="en-US" smtClean="0"/>
              <a:pPr>
                <a:defRPr/>
              </a:pPr>
              <a:t>64</a:t>
            </a:fld>
            <a:endParaRPr lang="en-US" altLang="en-US" dirty="0"/>
          </a:p>
        </p:txBody>
      </p:sp>
      <p:pic>
        <p:nvPicPr>
          <p:cNvPr id="5" name="SPC slide 64">
            <a:hlinkClick r:id="" action="ppaction://media"/>
            <a:extLst>
              <a:ext uri="{FF2B5EF4-FFF2-40B4-BE49-F238E27FC236}">
                <a16:creationId xmlns:a16="http://schemas.microsoft.com/office/drawing/2014/main" id="{CE0FE28B-3396-4789-B94A-CF3B20E09F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77400" y="3454400"/>
            <a:ext cx="609600" cy="609600"/>
          </a:xfrm>
          <a:prstGeom prst="rect">
            <a:avLst/>
          </a:prstGeom>
        </p:spPr>
      </p:pic>
    </p:spTree>
    <p:extLst>
      <p:ext uri="{BB962C8B-B14F-4D97-AF65-F5344CB8AC3E}">
        <p14:creationId xmlns:p14="http://schemas.microsoft.com/office/powerpoint/2010/main" val="3948850587"/>
      </p:ext>
    </p:extLst>
  </p:cSld>
  <p:clrMapOvr>
    <a:masterClrMapping/>
  </p:clrMapOvr>
  <mc:AlternateContent xmlns:mc="http://schemas.openxmlformats.org/markup-compatibility/2006" xmlns:p14="http://schemas.microsoft.com/office/powerpoint/2010/main">
    <mc:Choice Requires="p14">
      <p:transition spd="slow" p14:dur="2000" advTm="26200"/>
    </mc:Choice>
    <mc:Fallback xmlns="">
      <p:transition spd="slow" advTm="26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25A6AC03-CE0B-4E5D-AC92-62B993644A5B}"/>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D092D9D0-457E-40B2-8ACD-BF3E049D6346}" type="slidenum">
              <a:rPr lang="en-US" altLang="en-US" smtClean="0">
                <a:latin typeface="Arial" panose="020B0604020202020204" pitchFamily="34" charset="0"/>
              </a:rPr>
              <a:pPr>
                <a:defRPr/>
              </a:pPr>
              <a:t>65</a:t>
            </a:fld>
            <a:endParaRPr lang="en-US" altLang="en-US">
              <a:latin typeface="Arial" panose="020B0604020202020204" pitchFamily="34" charset="0"/>
            </a:endParaRPr>
          </a:p>
        </p:txBody>
      </p:sp>
      <p:sp>
        <p:nvSpPr>
          <p:cNvPr id="391170" name="Rectangle 2">
            <a:extLst>
              <a:ext uri="{FF2B5EF4-FFF2-40B4-BE49-F238E27FC236}">
                <a16:creationId xmlns:a16="http://schemas.microsoft.com/office/drawing/2014/main" id="{549DCA33-49E2-4034-AEAC-D55C65416EAA}"/>
              </a:ext>
            </a:extLst>
          </p:cNvPr>
          <p:cNvSpPr>
            <a:spLocks noGrp="1" noChangeArrowheads="1"/>
          </p:cNvSpPr>
          <p:nvPr>
            <p:ph type="title"/>
          </p:nvPr>
        </p:nvSpPr>
        <p:spPr/>
        <p:txBody>
          <a:bodyPr/>
          <a:lstStyle/>
          <a:p>
            <a:pPr eaLnBrk="1" hangingPunct="1">
              <a:defRPr/>
            </a:pPr>
            <a:r>
              <a:rPr lang="en-US" u="sng" dirty="0"/>
              <a:t>Important things to Remember</a:t>
            </a:r>
          </a:p>
        </p:txBody>
      </p:sp>
      <p:sp>
        <p:nvSpPr>
          <p:cNvPr id="391171" name="Rectangle 3">
            <a:extLst>
              <a:ext uri="{FF2B5EF4-FFF2-40B4-BE49-F238E27FC236}">
                <a16:creationId xmlns:a16="http://schemas.microsoft.com/office/drawing/2014/main" id="{B8B7A801-A0A2-4CC3-9562-4B2F431DEB50}"/>
              </a:ext>
            </a:extLst>
          </p:cNvPr>
          <p:cNvSpPr>
            <a:spLocks noGrp="1" noChangeArrowheads="1"/>
          </p:cNvSpPr>
          <p:nvPr>
            <p:ph type="body" idx="1"/>
          </p:nvPr>
        </p:nvSpPr>
        <p:spPr>
          <a:xfrm>
            <a:off x="457200" y="1981200"/>
            <a:ext cx="8305800" cy="4495800"/>
          </a:xfrm>
        </p:spPr>
        <p:txBody>
          <a:bodyPr/>
          <a:lstStyle/>
          <a:p>
            <a:pPr eaLnBrk="1" hangingPunct="1">
              <a:lnSpc>
                <a:spcPct val="80000"/>
              </a:lnSpc>
              <a:spcAft>
                <a:spcPts val="600"/>
              </a:spcAft>
              <a:defRPr/>
            </a:pPr>
            <a:r>
              <a:rPr lang="en-US" sz="2200" dirty="0"/>
              <a:t>Keep your Briefing Packet as a reference so that you know your rights and responsibilities as a program participant.</a:t>
            </a:r>
          </a:p>
          <a:p>
            <a:pPr eaLnBrk="1" hangingPunct="1">
              <a:lnSpc>
                <a:spcPct val="80000"/>
              </a:lnSpc>
              <a:spcAft>
                <a:spcPts val="600"/>
              </a:spcAft>
              <a:defRPr/>
            </a:pPr>
            <a:endParaRPr lang="en-US" sz="2200" dirty="0"/>
          </a:p>
          <a:p>
            <a:pPr eaLnBrk="1" hangingPunct="1">
              <a:lnSpc>
                <a:spcPct val="80000"/>
              </a:lnSpc>
              <a:spcAft>
                <a:spcPts val="600"/>
              </a:spcAft>
              <a:defRPr/>
            </a:pPr>
            <a:r>
              <a:rPr lang="en-US" sz="2200" dirty="0"/>
              <a:t>Be sure to read all letters, notices, or forms that you receive from HPD. Pay special attention if there is an appointment date or a deadline to return materials to HPD. If you do not completely understand something, contact us for assistance.</a:t>
            </a:r>
          </a:p>
          <a:p>
            <a:pPr eaLnBrk="1" hangingPunct="1">
              <a:lnSpc>
                <a:spcPct val="80000"/>
              </a:lnSpc>
              <a:spcAft>
                <a:spcPts val="600"/>
              </a:spcAft>
              <a:defRPr/>
            </a:pPr>
            <a:endParaRPr lang="en-US" sz="2200" dirty="0"/>
          </a:p>
          <a:p>
            <a:pPr eaLnBrk="1" hangingPunct="1">
              <a:lnSpc>
                <a:spcPct val="80000"/>
              </a:lnSpc>
              <a:spcAft>
                <a:spcPts val="600"/>
              </a:spcAft>
              <a:defRPr/>
            </a:pPr>
            <a:r>
              <a:rPr lang="en-US" sz="2200" dirty="0"/>
              <a:t>Supply all information requested by HPD and respond to all HPD requests for information on a timely basis. All of the information you provide to HPD must be true and complete.</a:t>
            </a:r>
          </a:p>
          <a:p>
            <a:pPr eaLnBrk="1" hangingPunct="1">
              <a:lnSpc>
                <a:spcPct val="80000"/>
              </a:lnSpc>
              <a:spcAft>
                <a:spcPts val="600"/>
              </a:spcAft>
              <a:defRPr/>
            </a:pPr>
            <a:endParaRPr lang="en-US" sz="2200" b="1" dirty="0"/>
          </a:p>
          <a:p>
            <a:pPr eaLnBrk="1" hangingPunct="1">
              <a:lnSpc>
                <a:spcPct val="80000"/>
              </a:lnSpc>
              <a:spcAft>
                <a:spcPts val="600"/>
              </a:spcAft>
              <a:defRPr/>
            </a:pPr>
            <a:r>
              <a:rPr lang="en-US" sz="2200" dirty="0"/>
              <a:t>Keep copies of all documents that you submit to HPD.</a:t>
            </a:r>
          </a:p>
          <a:p>
            <a:pPr marL="0" indent="0" eaLnBrk="1" hangingPunct="1">
              <a:lnSpc>
                <a:spcPct val="80000"/>
              </a:lnSpc>
              <a:spcAft>
                <a:spcPts val="600"/>
              </a:spcAft>
              <a:buFont typeface="Wingdings" panose="05000000000000000000" pitchFamily="2" charset="2"/>
              <a:buNone/>
              <a:defRPr/>
            </a:pPr>
            <a:endParaRPr lang="en-US" sz="2000" dirty="0"/>
          </a:p>
        </p:txBody>
      </p:sp>
      <p:pic>
        <p:nvPicPr>
          <p:cNvPr id="7" name="Audio 6">
            <a:hlinkClick r:id="" action="ppaction://media"/>
            <a:extLst>
              <a:ext uri="{FF2B5EF4-FFF2-40B4-BE49-F238E27FC236}">
                <a16:creationId xmlns:a16="http://schemas.microsoft.com/office/drawing/2014/main" id="{3B7B87F4-ED4A-4CD1-A51D-5C7BE7BFB9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289"/>
    </mc:Choice>
    <mc:Fallback xmlns="">
      <p:transition spd="slow" advTm="40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A3995-2466-4AE0-A973-5C9450C2ED50}"/>
              </a:ext>
            </a:extLst>
          </p:cNvPr>
          <p:cNvSpPr>
            <a:spLocks noGrp="1"/>
          </p:cNvSpPr>
          <p:nvPr>
            <p:ph type="title"/>
          </p:nvPr>
        </p:nvSpPr>
        <p:spPr/>
        <p:txBody>
          <a:bodyPr/>
          <a:lstStyle/>
          <a:p>
            <a:pPr>
              <a:defRPr/>
            </a:pPr>
            <a:r>
              <a:rPr lang="en-US" dirty="0"/>
              <a:t>Important things to Remember</a:t>
            </a:r>
          </a:p>
        </p:txBody>
      </p:sp>
      <p:sp>
        <p:nvSpPr>
          <p:cNvPr id="3" name="Content Placeholder 2">
            <a:extLst>
              <a:ext uri="{FF2B5EF4-FFF2-40B4-BE49-F238E27FC236}">
                <a16:creationId xmlns:a16="http://schemas.microsoft.com/office/drawing/2014/main" id="{18B5173E-2B77-4D44-81CA-C06931B2740D}"/>
              </a:ext>
            </a:extLst>
          </p:cNvPr>
          <p:cNvSpPr>
            <a:spLocks noGrp="1"/>
          </p:cNvSpPr>
          <p:nvPr>
            <p:ph idx="1"/>
          </p:nvPr>
        </p:nvSpPr>
        <p:spPr/>
        <p:txBody>
          <a:bodyPr/>
          <a:lstStyle/>
          <a:p>
            <a:pPr eaLnBrk="1" hangingPunct="1">
              <a:lnSpc>
                <a:spcPct val="80000"/>
              </a:lnSpc>
              <a:spcAft>
                <a:spcPts val="600"/>
              </a:spcAft>
              <a:defRPr/>
            </a:pPr>
            <a:r>
              <a:rPr lang="en-US" sz="2200" dirty="0"/>
              <a:t>Keep a copy of your lease so that you know your rights as a tenant and your obligations to the owner.</a:t>
            </a:r>
          </a:p>
          <a:p>
            <a:pPr eaLnBrk="1" hangingPunct="1">
              <a:lnSpc>
                <a:spcPct val="80000"/>
              </a:lnSpc>
              <a:spcAft>
                <a:spcPts val="600"/>
              </a:spcAft>
              <a:defRPr/>
            </a:pPr>
            <a:r>
              <a:rPr lang="en-US" sz="2200" dirty="0"/>
              <a:t>Comply with all of the terms and conditions of the lease between you and the owner, including paying your rent on a timely basis.</a:t>
            </a:r>
          </a:p>
          <a:p>
            <a:pPr eaLnBrk="1" hangingPunct="1">
              <a:lnSpc>
                <a:spcPct val="80000"/>
              </a:lnSpc>
              <a:spcAft>
                <a:spcPts val="600"/>
              </a:spcAft>
              <a:defRPr/>
            </a:pPr>
            <a:r>
              <a:rPr lang="en-US" sz="2200" dirty="0"/>
              <a:t>Notify HPD immediately if you have been given court papers or an eviction notice by the owner.</a:t>
            </a:r>
          </a:p>
          <a:p>
            <a:pPr eaLnBrk="1" hangingPunct="1">
              <a:lnSpc>
                <a:spcPct val="80000"/>
              </a:lnSpc>
              <a:spcAft>
                <a:spcPts val="600"/>
              </a:spcAft>
              <a:defRPr/>
            </a:pPr>
            <a:r>
              <a:rPr lang="en-US" sz="2200" dirty="0"/>
              <a:t>Notify HPD immediately if your family will be absent from the apartment for 30 days or more.</a:t>
            </a:r>
          </a:p>
          <a:p>
            <a:pPr eaLnBrk="1" hangingPunct="1">
              <a:lnSpc>
                <a:spcPct val="80000"/>
              </a:lnSpc>
              <a:spcAft>
                <a:spcPts val="600"/>
              </a:spcAft>
              <a:defRPr/>
            </a:pPr>
            <a:r>
              <a:rPr lang="en-US" sz="2200" dirty="0"/>
              <a:t>Notify HPD immediately if there is a change in your household composition (who lives in your household).</a:t>
            </a:r>
          </a:p>
          <a:p>
            <a:pPr eaLnBrk="1" hangingPunct="1">
              <a:lnSpc>
                <a:spcPct val="80000"/>
              </a:lnSpc>
              <a:defRPr/>
            </a:pPr>
            <a:endParaRPr lang="en-US" sz="2200" dirty="0"/>
          </a:p>
          <a:p>
            <a:pPr>
              <a:defRPr/>
            </a:pPr>
            <a:endParaRPr lang="en-US" sz="2200" dirty="0"/>
          </a:p>
        </p:txBody>
      </p:sp>
      <p:sp>
        <p:nvSpPr>
          <p:cNvPr id="4" name="Slide Number Placeholder 3">
            <a:extLst>
              <a:ext uri="{FF2B5EF4-FFF2-40B4-BE49-F238E27FC236}">
                <a16:creationId xmlns:a16="http://schemas.microsoft.com/office/drawing/2014/main" id="{7F8DB80D-05B8-4FB0-A671-1AE968B5FE14}"/>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EF3BE835-90CC-4E27-A575-722A84D1E614}" type="slidenum">
              <a:rPr lang="en-US" altLang="en-US" smtClean="0">
                <a:latin typeface="Arial" panose="020B0604020202020204" pitchFamily="34" charset="0"/>
              </a:rPr>
              <a:pPr>
                <a:defRPr/>
              </a:pPr>
              <a:t>66</a:t>
            </a:fld>
            <a:endParaRPr lang="en-US" altLang="en-US">
              <a:latin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133E241C-4FBB-45F3-9EC9-94570E0373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449"/>
    </mc:Choice>
    <mc:Fallback xmlns="">
      <p:transition spd="slow" advTm="30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2EFFACE3-DDFA-482B-8125-D7FB5E47C3FB}"/>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998E36FF-0BCA-4A54-9B8D-A917A4CEA767}" type="slidenum">
              <a:rPr lang="en-US" altLang="en-US" smtClean="0">
                <a:latin typeface="Arial" panose="020B0604020202020204" pitchFamily="34" charset="0"/>
              </a:rPr>
              <a:pPr>
                <a:defRPr/>
              </a:pPr>
              <a:t>67</a:t>
            </a:fld>
            <a:endParaRPr lang="en-US" altLang="en-US">
              <a:latin typeface="Arial" panose="020B0604020202020204" pitchFamily="34" charset="0"/>
            </a:endParaRPr>
          </a:p>
        </p:txBody>
      </p:sp>
      <p:sp>
        <p:nvSpPr>
          <p:cNvPr id="447490" name="Rectangle 2">
            <a:extLst>
              <a:ext uri="{FF2B5EF4-FFF2-40B4-BE49-F238E27FC236}">
                <a16:creationId xmlns:a16="http://schemas.microsoft.com/office/drawing/2014/main" id="{DE5E7C8E-07D0-43BC-A6E9-1CED256B3031}"/>
              </a:ext>
            </a:extLst>
          </p:cNvPr>
          <p:cNvSpPr>
            <a:spLocks noGrp="1" noChangeArrowheads="1"/>
          </p:cNvSpPr>
          <p:nvPr>
            <p:ph type="title"/>
          </p:nvPr>
        </p:nvSpPr>
        <p:spPr/>
        <p:txBody>
          <a:bodyPr/>
          <a:lstStyle/>
          <a:p>
            <a:pPr eaLnBrk="1" hangingPunct="1">
              <a:defRPr/>
            </a:pPr>
            <a:r>
              <a:rPr lang="en-US"/>
              <a:t>Important things to Remember</a:t>
            </a:r>
          </a:p>
        </p:txBody>
      </p:sp>
      <p:sp>
        <p:nvSpPr>
          <p:cNvPr id="447491" name="Rectangle 3">
            <a:extLst>
              <a:ext uri="{FF2B5EF4-FFF2-40B4-BE49-F238E27FC236}">
                <a16:creationId xmlns:a16="http://schemas.microsoft.com/office/drawing/2014/main" id="{0278AA8E-694C-46BF-AA9E-1292DE4E199A}"/>
              </a:ext>
            </a:extLst>
          </p:cNvPr>
          <p:cNvSpPr>
            <a:spLocks noGrp="1" noChangeArrowheads="1"/>
          </p:cNvSpPr>
          <p:nvPr>
            <p:ph type="body" idx="1"/>
          </p:nvPr>
        </p:nvSpPr>
        <p:spPr/>
        <p:txBody>
          <a:bodyPr/>
          <a:lstStyle/>
          <a:p>
            <a:pPr eaLnBrk="1" hangingPunct="1">
              <a:lnSpc>
                <a:spcPct val="80000"/>
              </a:lnSpc>
              <a:spcAft>
                <a:spcPts val="600"/>
              </a:spcAft>
              <a:defRPr/>
            </a:pPr>
            <a:r>
              <a:rPr lang="en-US" sz="2400" dirty="0"/>
              <a:t>Report all income for all household members at your annual recertification, including income for members who are in the household part time (such as full-time students who are away at school).</a:t>
            </a:r>
          </a:p>
          <a:p>
            <a:pPr eaLnBrk="1" hangingPunct="1">
              <a:lnSpc>
                <a:spcPct val="80000"/>
              </a:lnSpc>
              <a:spcAft>
                <a:spcPts val="600"/>
              </a:spcAft>
              <a:defRPr/>
            </a:pPr>
            <a:endParaRPr lang="en-US" sz="2400" dirty="0"/>
          </a:p>
          <a:p>
            <a:pPr eaLnBrk="1" hangingPunct="1">
              <a:lnSpc>
                <a:spcPct val="80000"/>
              </a:lnSpc>
              <a:spcAft>
                <a:spcPts val="600"/>
              </a:spcAft>
              <a:defRPr/>
            </a:pPr>
            <a:r>
              <a:rPr lang="en-US" sz="2400" dirty="0"/>
              <a:t>Except for marriage, legally-recognized domestic partnership, or the birth or adoption of a child, you must not allow any person to move into your household unless you have notified HPD and obtained HPD’s approval.</a:t>
            </a:r>
          </a:p>
          <a:p>
            <a:pPr eaLnBrk="1" hangingPunct="1">
              <a:lnSpc>
                <a:spcPct val="80000"/>
              </a:lnSpc>
              <a:spcAft>
                <a:spcPts val="600"/>
              </a:spcAft>
              <a:defRPr/>
            </a:pPr>
            <a:endParaRPr lang="en-US" sz="2400" dirty="0"/>
          </a:p>
          <a:p>
            <a:pPr eaLnBrk="1" hangingPunct="1">
              <a:lnSpc>
                <a:spcPct val="80000"/>
              </a:lnSpc>
              <a:spcAft>
                <a:spcPts val="600"/>
              </a:spcAft>
              <a:defRPr/>
            </a:pPr>
            <a:r>
              <a:rPr lang="en-US" sz="2400" dirty="0"/>
              <a:t>The members of your family must not commit fraud, bribery, or any other corrupt or criminal act in connection with the program.</a:t>
            </a:r>
          </a:p>
        </p:txBody>
      </p:sp>
      <p:pic>
        <p:nvPicPr>
          <p:cNvPr id="3" name="Audio 2">
            <a:hlinkClick r:id="" action="ppaction://media"/>
            <a:extLst>
              <a:ext uri="{FF2B5EF4-FFF2-40B4-BE49-F238E27FC236}">
                <a16:creationId xmlns:a16="http://schemas.microsoft.com/office/drawing/2014/main" id="{34DE912F-281F-4EE6-8937-CAA30E22FC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548"/>
    </mc:Choice>
    <mc:Fallback xmlns="">
      <p:transition spd="slow" advTm="30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p:txBody>
          <a:bodyPr/>
          <a:lstStyle/>
          <a:p>
            <a:pPr>
              <a:defRPr/>
            </a:pPr>
            <a:fld id="{52690F1E-D2B8-4F93-AE2A-C6ACFA65A25B}" type="slidenum">
              <a:rPr lang="en-US"/>
              <a:pPr>
                <a:defRPr/>
              </a:pPr>
              <a:t>68</a:t>
            </a:fld>
            <a:endParaRPr lang="en-US"/>
          </a:p>
        </p:txBody>
      </p:sp>
      <p:sp>
        <p:nvSpPr>
          <p:cNvPr id="28674" name="Rectangle 2"/>
          <p:cNvSpPr>
            <a:spLocks noGrp="1" noChangeArrowheads="1"/>
          </p:cNvSpPr>
          <p:nvPr>
            <p:ph type="title"/>
          </p:nvPr>
        </p:nvSpPr>
        <p:spPr>
          <a:xfrm>
            <a:off x="457200" y="22302"/>
            <a:ext cx="8229600" cy="1371600"/>
          </a:xfrm>
        </p:spPr>
        <p:txBody>
          <a:bodyPr/>
          <a:lstStyle/>
          <a:p>
            <a:pPr eaLnBrk="1" hangingPunct="1">
              <a:defRPr/>
            </a:pPr>
            <a:r>
              <a:rPr lang="en-US" u="sng" dirty="0">
                <a:solidFill>
                  <a:srgbClr val="00B0F0"/>
                </a:solidFill>
                <a:effectLst>
                  <a:outerShdw blurRad="38100" dist="38100" dir="2700000" algn="tl">
                    <a:srgbClr val="000000">
                      <a:alpha val="43137"/>
                    </a:srgbClr>
                  </a:outerShdw>
                </a:effectLst>
              </a:rPr>
              <a:t>Have Questions?</a:t>
            </a:r>
            <a:endParaRPr lang="en-US" dirty="0">
              <a:solidFill>
                <a:srgbClr val="00B0F0"/>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D24E8FEE-5602-46F3-A8DA-5E2632F27157}"/>
              </a:ext>
            </a:extLst>
          </p:cNvPr>
          <p:cNvSpPr txBox="1"/>
          <p:nvPr/>
        </p:nvSpPr>
        <p:spPr>
          <a:xfrm>
            <a:off x="342900" y="1309857"/>
            <a:ext cx="8458200" cy="5216813"/>
          </a:xfrm>
          <a:prstGeom prst="rect">
            <a:avLst/>
          </a:prstGeom>
          <a:noFill/>
        </p:spPr>
        <p:txBody>
          <a:bodyPr wrap="square" rtlCol="0">
            <a:spAutoFit/>
          </a:bodyPr>
          <a:lstStyle/>
          <a:p>
            <a:r>
              <a:rPr lang="en-US" sz="2400" dirty="0">
                <a:effectLst>
                  <a:outerShdw blurRad="38100" dist="38100" dir="2700000" algn="tl">
                    <a:srgbClr val="000000">
                      <a:alpha val="43137"/>
                    </a:srgbClr>
                  </a:outerShdw>
                </a:effectLst>
                <a:latin typeface="+mn-lt"/>
              </a:rPr>
              <a:t>Email: PBV@HPD.NYC.GOV</a:t>
            </a:r>
          </a:p>
          <a:p>
            <a:r>
              <a:rPr lang="en-US" sz="2400" dirty="0">
                <a:effectLst>
                  <a:outerShdw blurRad="38100" dist="38100" dir="2700000" algn="tl">
                    <a:srgbClr val="000000">
                      <a:alpha val="43137"/>
                    </a:srgbClr>
                  </a:outerShdw>
                </a:effectLst>
                <a:latin typeface="+mn-lt"/>
              </a:rPr>
              <a:t>Phone: (212) 863 – 8320</a:t>
            </a:r>
          </a:p>
          <a:p>
            <a:r>
              <a:rPr lang="en-US" sz="2400" dirty="0">
                <a:effectLst>
                  <a:outerShdw blurRad="38100" dist="38100" dir="2700000" algn="tl">
                    <a:srgbClr val="000000">
                      <a:alpha val="43137"/>
                    </a:srgbClr>
                  </a:outerShdw>
                </a:effectLst>
                <a:latin typeface="+mn-lt"/>
              </a:rPr>
              <a:t>Fax: (212) 863 – 8828</a:t>
            </a:r>
            <a:br>
              <a:rPr lang="en-US" sz="2400" dirty="0">
                <a:effectLst>
                  <a:outerShdw blurRad="38100" dist="38100" dir="2700000" algn="tl">
                    <a:srgbClr val="000000">
                      <a:alpha val="43137"/>
                    </a:srgbClr>
                  </a:outerShdw>
                </a:effectLst>
                <a:latin typeface="+mn-lt"/>
              </a:rPr>
            </a:br>
            <a:endParaRPr lang="en-US" sz="2400" dirty="0">
              <a:effectLst>
                <a:outerShdw blurRad="38100" dist="38100" dir="2700000" algn="tl">
                  <a:srgbClr val="000000">
                    <a:alpha val="43137"/>
                  </a:srgbClr>
                </a:outerShdw>
              </a:effectLst>
              <a:latin typeface="+mn-lt"/>
            </a:endParaRPr>
          </a:p>
          <a:p>
            <a:pPr eaLnBrk="1" hangingPunct="1"/>
            <a:endParaRPr lang="en-US" sz="2400" dirty="0"/>
          </a:p>
          <a:p>
            <a:pPr algn="ctr" eaLnBrk="1" hangingPunct="1"/>
            <a:r>
              <a:rPr lang="en-US" sz="3000" b="1" dirty="0"/>
              <a:t>Continuum of Care </a:t>
            </a:r>
            <a:r>
              <a:rPr lang="en-US" sz="3000" b="1"/>
              <a:t>Shelter Plus Care </a:t>
            </a:r>
            <a:r>
              <a:rPr lang="en-US" sz="3000" b="1" dirty="0"/>
              <a:t>Briefing Session –</a:t>
            </a:r>
            <a:br>
              <a:rPr lang="en-US" sz="3000" b="1" dirty="0"/>
            </a:br>
            <a:r>
              <a:rPr lang="en-US" sz="3000" b="1" dirty="0"/>
              <a:t>Project-Based Programs</a:t>
            </a:r>
          </a:p>
          <a:p>
            <a:pPr algn="ctr" eaLnBrk="1" hangingPunct="1"/>
            <a:endParaRPr lang="en-US" sz="3000" b="1" dirty="0"/>
          </a:p>
          <a:p>
            <a:pPr lvl="0" algn="ctr">
              <a:spcBef>
                <a:spcPct val="30000"/>
              </a:spcBef>
              <a:defRPr/>
            </a:pPr>
            <a:r>
              <a:rPr lang="en-US" sz="3000" b="1" dirty="0"/>
              <a:t>New York City Department of Housing Preservation and Development</a:t>
            </a:r>
          </a:p>
          <a:p>
            <a:endParaRPr lang="en-US" sz="2400" dirty="0">
              <a:effectLst>
                <a:outerShdw blurRad="38100" dist="38100" dir="2700000" algn="tl">
                  <a:srgbClr val="000000">
                    <a:alpha val="43137"/>
                  </a:srgbClr>
                </a:outerShdw>
              </a:effectLst>
              <a:latin typeface="+mn-lt"/>
            </a:endParaRPr>
          </a:p>
        </p:txBody>
      </p:sp>
      <p:pic>
        <p:nvPicPr>
          <p:cNvPr id="13" name="Audio 12">
            <a:hlinkClick r:id="" action="ppaction://media"/>
            <a:extLst>
              <a:ext uri="{FF2B5EF4-FFF2-40B4-BE49-F238E27FC236}">
                <a16:creationId xmlns:a16="http://schemas.microsoft.com/office/drawing/2014/main" id="{325F2B99-92F2-45D6-8A6A-C250EC530B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8048"/>
    </mc:Choice>
    <mc:Fallback xmlns="">
      <p:transition advTm="28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AF70AEB-75C1-484E-AC67-17ADA5291122}"/>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D40D523F-4AF3-4E84-8035-136AF2E41AD9}" type="slidenum">
              <a:rPr lang="en-US" altLang="en-US" smtClean="0">
                <a:latin typeface="Arial" panose="020B0604020202020204" pitchFamily="34" charset="0"/>
              </a:rPr>
              <a:pPr>
                <a:defRPr/>
              </a:pPr>
              <a:t>7</a:t>
            </a:fld>
            <a:endParaRPr lang="en-US" altLang="en-US">
              <a:latin typeface="Arial" panose="020B0604020202020204" pitchFamily="34" charset="0"/>
            </a:endParaRPr>
          </a:p>
        </p:txBody>
      </p:sp>
      <p:sp>
        <p:nvSpPr>
          <p:cNvPr id="153602" name="Rectangle 2">
            <a:extLst>
              <a:ext uri="{FF2B5EF4-FFF2-40B4-BE49-F238E27FC236}">
                <a16:creationId xmlns:a16="http://schemas.microsoft.com/office/drawing/2014/main" id="{CB253274-DCBF-487D-BCA9-E2CD2B0CDD67}"/>
              </a:ext>
            </a:extLst>
          </p:cNvPr>
          <p:cNvSpPr>
            <a:spLocks noGrp="1" noChangeArrowheads="1"/>
          </p:cNvSpPr>
          <p:nvPr>
            <p:ph type="body" idx="1"/>
          </p:nvPr>
        </p:nvSpPr>
        <p:spPr>
          <a:xfrm>
            <a:off x="579438" y="1733096"/>
            <a:ext cx="7924800" cy="4267200"/>
          </a:xfrm>
        </p:spPr>
        <p:txBody>
          <a:bodyPr anchor="t"/>
          <a:lstStyle/>
          <a:p>
            <a:pPr eaLnBrk="1" hangingPunct="1">
              <a:lnSpc>
                <a:spcPct val="90000"/>
              </a:lnSpc>
              <a:defRPr/>
            </a:pPr>
            <a:r>
              <a:rPr lang="en-US" b="1" dirty="0">
                <a:solidFill>
                  <a:schemeClr val="hlink"/>
                </a:solidFill>
              </a:rPr>
              <a:t>Sign a</a:t>
            </a:r>
            <a:r>
              <a:rPr lang="en-US" dirty="0"/>
              <a:t> </a:t>
            </a:r>
            <a:r>
              <a:rPr lang="en-US" b="1" dirty="0">
                <a:solidFill>
                  <a:schemeClr val="hlink"/>
                </a:solidFill>
              </a:rPr>
              <a:t>Continuum of Care (CoC) contract</a:t>
            </a:r>
            <a:r>
              <a:rPr lang="en-US" dirty="0"/>
              <a:t> with HPD </a:t>
            </a:r>
          </a:p>
          <a:p>
            <a:pPr eaLnBrk="1" hangingPunct="1">
              <a:lnSpc>
                <a:spcPct val="90000"/>
              </a:lnSpc>
              <a:defRPr/>
            </a:pPr>
            <a:r>
              <a:rPr lang="en-US" b="1" dirty="0">
                <a:solidFill>
                  <a:schemeClr val="hlink"/>
                </a:solidFill>
              </a:rPr>
              <a:t>Sign a lease</a:t>
            </a:r>
            <a:r>
              <a:rPr lang="en-US" dirty="0"/>
              <a:t> with the family and provide required </a:t>
            </a:r>
            <a:r>
              <a:rPr lang="en-US" b="1" dirty="0">
                <a:solidFill>
                  <a:schemeClr val="hlink"/>
                </a:solidFill>
              </a:rPr>
              <a:t>supportive services</a:t>
            </a:r>
            <a:endParaRPr lang="en-US" sz="2800" dirty="0"/>
          </a:p>
          <a:p>
            <a:pPr eaLnBrk="1" hangingPunct="1">
              <a:lnSpc>
                <a:spcPct val="90000"/>
              </a:lnSpc>
              <a:defRPr/>
            </a:pPr>
            <a:r>
              <a:rPr lang="en-US" dirty="0"/>
              <a:t>Comply with requirements of the </a:t>
            </a:r>
            <a:r>
              <a:rPr lang="en-US" b="1" dirty="0">
                <a:solidFill>
                  <a:schemeClr val="hlink"/>
                </a:solidFill>
              </a:rPr>
              <a:t>lease </a:t>
            </a:r>
            <a:r>
              <a:rPr lang="en-US" dirty="0"/>
              <a:t>and </a:t>
            </a:r>
            <a:r>
              <a:rPr lang="en-US" b="1" dirty="0">
                <a:solidFill>
                  <a:schemeClr val="hlink"/>
                </a:solidFill>
              </a:rPr>
              <a:t>supportive services contract</a:t>
            </a:r>
            <a:endParaRPr lang="en-US" sz="2800" dirty="0"/>
          </a:p>
          <a:p>
            <a:pPr eaLnBrk="1" hangingPunct="1">
              <a:lnSpc>
                <a:spcPct val="90000"/>
              </a:lnSpc>
              <a:defRPr/>
            </a:pPr>
            <a:r>
              <a:rPr lang="en-US" dirty="0"/>
              <a:t>Comply with the program’s </a:t>
            </a:r>
            <a:r>
              <a:rPr lang="en-US" b="1" dirty="0">
                <a:solidFill>
                  <a:schemeClr val="hlink"/>
                </a:solidFill>
              </a:rPr>
              <a:t>owner obligations</a:t>
            </a:r>
            <a:endParaRPr lang="en-US" dirty="0"/>
          </a:p>
          <a:p>
            <a:pPr eaLnBrk="1" hangingPunct="1">
              <a:lnSpc>
                <a:spcPct val="90000"/>
              </a:lnSpc>
              <a:defRPr/>
            </a:pPr>
            <a:endParaRPr lang="en-US" b="1" dirty="0">
              <a:solidFill>
                <a:schemeClr val="hlink"/>
              </a:solidFill>
            </a:endParaRPr>
          </a:p>
          <a:p>
            <a:pPr eaLnBrk="1" hangingPunct="1">
              <a:lnSpc>
                <a:spcPct val="90000"/>
              </a:lnSpc>
              <a:defRPr/>
            </a:pPr>
            <a:endParaRPr lang="en-US" dirty="0"/>
          </a:p>
        </p:txBody>
      </p:sp>
      <p:sp>
        <p:nvSpPr>
          <p:cNvPr id="17412" name="Text Box 3">
            <a:extLst>
              <a:ext uri="{FF2B5EF4-FFF2-40B4-BE49-F238E27FC236}">
                <a16:creationId xmlns:a16="http://schemas.microsoft.com/office/drawing/2014/main" id="{F4C8BD8D-0BB1-47FE-BAF6-6E07B4BAE4AE}"/>
              </a:ext>
            </a:extLst>
          </p:cNvPr>
          <p:cNvSpPr txBox="1">
            <a:spLocks noChangeArrowheads="1"/>
          </p:cNvSpPr>
          <p:nvPr/>
        </p:nvSpPr>
        <p:spPr bwMode="auto">
          <a:xfrm>
            <a:off x="1219200" y="152400"/>
            <a:ext cx="6172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4000" u="sng" dirty="0">
                <a:solidFill>
                  <a:schemeClr val="tx2"/>
                </a:solidFill>
              </a:rPr>
              <a:t>What is the Owner’s Role in the CoC SPC Program? </a:t>
            </a:r>
          </a:p>
        </p:txBody>
      </p:sp>
      <p:pic>
        <p:nvPicPr>
          <p:cNvPr id="2" name="Audio 1">
            <a:hlinkClick r:id="" action="ppaction://media"/>
            <a:extLst>
              <a:ext uri="{FF2B5EF4-FFF2-40B4-BE49-F238E27FC236}">
                <a16:creationId xmlns:a16="http://schemas.microsoft.com/office/drawing/2014/main" id="{F6CD9025-693A-45CC-B6A6-5F8E8CCDB4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107"/>
    </mc:Choice>
    <mc:Fallback xmlns="">
      <p:transition spd="slow" advTm="19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136AA83-1F7F-4EDB-99AE-7DA5881FB615}"/>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20A40711-2722-4CC4-BFCA-AAFA0D85EE0A}" type="slidenum">
              <a:rPr lang="en-US" altLang="en-US" smtClean="0">
                <a:latin typeface="Arial" panose="020B0604020202020204" pitchFamily="34" charset="0"/>
              </a:rPr>
              <a:pPr>
                <a:defRPr/>
              </a:pPr>
              <a:t>8</a:t>
            </a:fld>
            <a:endParaRPr lang="en-US" altLang="en-US">
              <a:latin typeface="Arial" panose="020B0604020202020204" pitchFamily="34" charset="0"/>
            </a:endParaRPr>
          </a:p>
        </p:txBody>
      </p:sp>
      <p:sp>
        <p:nvSpPr>
          <p:cNvPr id="155650" name="Rectangle 2">
            <a:extLst>
              <a:ext uri="{FF2B5EF4-FFF2-40B4-BE49-F238E27FC236}">
                <a16:creationId xmlns:a16="http://schemas.microsoft.com/office/drawing/2014/main" id="{7C57A3AA-07BE-4A88-B04F-096766945BD3}"/>
              </a:ext>
            </a:extLst>
          </p:cNvPr>
          <p:cNvSpPr>
            <a:spLocks noGrp="1" noChangeArrowheads="1"/>
          </p:cNvSpPr>
          <p:nvPr>
            <p:ph type="body" idx="1"/>
          </p:nvPr>
        </p:nvSpPr>
        <p:spPr>
          <a:xfrm>
            <a:off x="457200" y="1981200"/>
            <a:ext cx="7924800" cy="4191000"/>
          </a:xfrm>
        </p:spPr>
        <p:txBody>
          <a:bodyPr/>
          <a:lstStyle/>
          <a:p>
            <a:pPr eaLnBrk="1" hangingPunct="1">
              <a:lnSpc>
                <a:spcPct val="90000"/>
              </a:lnSpc>
              <a:defRPr/>
            </a:pPr>
            <a:r>
              <a:rPr lang="en-US" b="1" dirty="0">
                <a:solidFill>
                  <a:schemeClr val="hlink"/>
                </a:solidFill>
              </a:rPr>
              <a:t>Review</a:t>
            </a:r>
            <a:r>
              <a:rPr lang="en-US" dirty="0"/>
              <a:t> your household and income</a:t>
            </a:r>
          </a:p>
          <a:p>
            <a:pPr eaLnBrk="1" hangingPunct="1">
              <a:lnSpc>
                <a:spcPct val="90000"/>
              </a:lnSpc>
              <a:buFont typeface="Wingdings" panose="05000000000000000000" pitchFamily="2" charset="2"/>
              <a:buNone/>
              <a:defRPr/>
            </a:pPr>
            <a:endParaRPr lang="en-US" dirty="0"/>
          </a:p>
          <a:p>
            <a:pPr eaLnBrk="1" hangingPunct="1">
              <a:lnSpc>
                <a:spcPct val="90000"/>
              </a:lnSpc>
              <a:defRPr/>
            </a:pPr>
            <a:r>
              <a:rPr lang="en-US" b="1">
                <a:solidFill>
                  <a:schemeClr val="hlink"/>
                </a:solidFill>
              </a:rPr>
              <a:t>Determine eligibility</a:t>
            </a:r>
            <a:endParaRPr lang="en-US" b="1" dirty="0">
              <a:solidFill>
                <a:schemeClr val="hlink"/>
              </a:solidFill>
            </a:endParaRPr>
          </a:p>
          <a:p>
            <a:pPr marL="0" indent="0" eaLnBrk="1" hangingPunct="1">
              <a:lnSpc>
                <a:spcPct val="90000"/>
              </a:lnSpc>
              <a:buFont typeface="Wingdings" panose="05000000000000000000" pitchFamily="2" charset="2"/>
              <a:buNone/>
              <a:defRPr/>
            </a:pPr>
            <a:endParaRPr lang="en-US" b="1" dirty="0">
              <a:solidFill>
                <a:schemeClr val="hlink"/>
              </a:solidFill>
            </a:endParaRPr>
          </a:p>
          <a:p>
            <a:pPr eaLnBrk="1" hangingPunct="1">
              <a:lnSpc>
                <a:spcPct val="90000"/>
              </a:lnSpc>
              <a:defRPr/>
            </a:pPr>
            <a:r>
              <a:rPr lang="en-US" b="1" dirty="0">
                <a:solidFill>
                  <a:schemeClr val="hlink"/>
                </a:solidFill>
              </a:rPr>
              <a:t>Conduct inspections</a:t>
            </a:r>
          </a:p>
          <a:p>
            <a:pPr eaLnBrk="1" hangingPunct="1">
              <a:lnSpc>
                <a:spcPct val="90000"/>
              </a:lnSpc>
              <a:defRPr/>
            </a:pPr>
            <a:endParaRPr lang="en-US" b="1" dirty="0">
              <a:solidFill>
                <a:schemeClr val="hlink"/>
              </a:solidFill>
            </a:endParaRPr>
          </a:p>
          <a:p>
            <a:pPr eaLnBrk="1" hangingPunct="1">
              <a:lnSpc>
                <a:spcPct val="90000"/>
              </a:lnSpc>
              <a:defRPr/>
            </a:pPr>
            <a:r>
              <a:rPr lang="en-US" b="1" dirty="0">
                <a:solidFill>
                  <a:schemeClr val="hlink"/>
                </a:solidFill>
              </a:rPr>
              <a:t>Make subsidy payments </a:t>
            </a:r>
            <a:r>
              <a:rPr lang="en-US" dirty="0"/>
              <a:t>to owners</a:t>
            </a:r>
          </a:p>
          <a:p>
            <a:pPr eaLnBrk="1" hangingPunct="1">
              <a:lnSpc>
                <a:spcPct val="90000"/>
              </a:lnSpc>
              <a:buFont typeface="Wingdings" panose="05000000000000000000" pitchFamily="2" charset="2"/>
              <a:buNone/>
              <a:defRPr/>
            </a:pPr>
            <a:endParaRPr lang="en-US" b="1" dirty="0">
              <a:solidFill>
                <a:schemeClr val="hlink"/>
              </a:solidFill>
            </a:endParaRPr>
          </a:p>
          <a:p>
            <a:pPr eaLnBrk="1" hangingPunct="1">
              <a:lnSpc>
                <a:spcPct val="90000"/>
              </a:lnSpc>
              <a:buFont typeface="Wingdings" panose="05000000000000000000" pitchFamily="2" charset="2"/>
              <a:buNone/>
              <a:defRPr/>
            </a:pPr>
            <a:endParaRPr lang="en-US" b="1" dirty="0">
              <a:solidFill>
                <a:schemeClr val="hlink"/>
              </a:solidFill>
            </a:endParaRPr>
          </a:p>
          <a:p>
            <a:pPr eaLnBrk="1" hangingPunct="1">
              <a:lnSpc>
                <a:spcPct val="90000"/>
              </a:lnSpc>
              <a:defRPr/>
            </a:pPr>
            <a:endParaRPr lang="en-US" dirty="0"/>
          </a:p>
          <a:p>
            <a:pPr eaLnBrk="1" hangingPunct="1">
              <a:lnSpc>
                <a:spcPct val="90000"/>
              </a:lnSpc>
              <a:defRPr/>
            </a:pPr>
            <a:endParaRPr lang="en-US" dirty="0"/>
          </a:p>
        </p:txBody>
      </p:sp>
      <p:sp>
        <p:nvSpPr>
          <p:cNvPr id="19460" name="Text Box 3">
            <a:extLst>
              <a:ext uri="{FF2B5EF4-FFF2-40B4-BE49-F238E27FC236}">
                <a16:creationId xmlns:a16="http://schemas.microsoft.com/office/drawing/2014/main" id="{C9AB9BCE-993D-4C1D-948E-86D193100F25}"/>
              </a:ext>
            </a:extLst>
          </p:cNvPr>
          <p:cNvSpPr txBox="1">
            <a:spLocks noChangeArrowheads="1"/>
          </p:cNvSpPr>
          <p:nvPr/>
        </p:nvSpPr>
        <p:spPr bwMode="auto">
          <a:xfrm>
            <a:off x="1219200" y="152400"/>
            <a:ext cx="58070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4000" u="sng" dirty="0">
                <a:solidFill>
                  <a:schemeClr val="tx2"/>
                </a:solidFill>
              </a:rPr>
              <a:t>What is HPD’s Role </a:t>
            </a:r>
          </a:p>
          <a:p>
            <a:pPr algn="ctr">
              <a:spcBef>
                <a:spcPct val="0"/>
              </a:spcBef>
              <a:buClrTx/>
              <a:buSzTx/>
              <a:buFontTx/>
              <a:buNone/>
            </a:pPr>
            <a:r>
              <a:rPr lang="en-US" altLang="en-US" sz="4000" u="sng" dirty="0">
                <a:solidFill>
                  <a:schemeClr val="tx2"/>
                </a:solidFill>
              </a:rPr>
              <a:t>in the CoC SPC Program?  </a:t>
            </a:r>
          </a:p>
        </p:txBody>
      </p:sp>
      <p:pic>
        <p:nvPicPr>
          <p:cNvPr id="12" name="Audio 11">
            <a:hlinkClick r:id="" action="ppaction://media"/>
            <a:extLst>
              <a:ext uri="{FF2B5EF4-FFF2-40B4-BE49-F238E27FC236}">
                <a16:creationId xmlns:a16="http://schemas.microsoft.com/office/drawing/2014/main" id="{80767225-9132-438E-AEEF-108D8E7DA6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306729"/>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279"/>
    </mc:Choice>
    <mc:Fallback xmlns="">
      <p:transition spd="slow" advTm="37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D86E54C1-53C6-4308-8E89-6DBE55F9A343}"/>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defRPr/>
            </a:pPr>
            <a:fld id="{C5AA7621-585A-4C90-B632-9DE2FF278DA2}" type="slidenum">
              <a:rPr lang="en-US" altLang="en-US" smtClean="0">
                <a:latin typeface="Arial" panose="020B0604020202020204" pitchFamily="34" charset="0"/>
              </a:rPr>
              <a:pPr>
                <a:defRPr/>
              </a:pPr>
              <a:t>9</a:t>
            </a:fld>
            <a:endParaRPr lang="en-US" altLang="en-US">
              <a:latin typeface="Arial" panose="020B0604020202020204" pitchFamily="34" charset="0"/>
            </a:endParaRPr>
          </a:p>
        </p:txBody>
      </p:sp>
      <p:sp>
        <p:nvSpPr>
          <p:cNvPr id="395266" name="Rectangle 2">
            <a:extLst>
              <a:ext uri="{FF2B5EF4-FFF2-40B4-BE49-F238E27FC236}">
                <a16:creationId xmlns:a16="http://schemas.microsoft.com/office/drawing/2014/main" id="{F821316C-7C30-4460-BFBB-FB917AC47F94}"/>
              </a:ext>
            </a:extLst>
          </p:cNvPr>
          <p:cNvSpPr>
            <a:spLocks noGrp="1" noChangeArrowheads="1"/>
          </p:cNvSpPr>
          <p:nvPr>
            <p:ph type="title"/>
          </p:nvPr>
        </p:nvSpPr>
        <p:spPr/>
        <p:txBody>
          <a:bodyPr/>
          <a:lstStyle/>
          <a:p>
            <a:pPr eaLnBrk="1" hangingPunct="1">
              <a:defRPr/>
            </a:pPr>
            <a:r>
              <a:rPr lang="en-US" sz="4000" b="1" dirty="0"/>
              <a:t>Program Integrity</a:t>
            </a:r>
            <a:endParaRPr lang="en-US" sz="4000" dirty="0"/>
          </a:p>
        </p:txBody>
      </p:sp>
      <p:sp>
        <p:nvSpPr>
          <p:cNvPr id="395267" name="Rectangle 3">
            <a:extLst>
              <a:ext uri="{FF2B5EF4-FFF2-40B4-BE49-F238E27FC236}">
                <a16:creationId xmlns:a16="http://schemas.microsoft.com/office/drawing/2014/main" id="{3A484E3A-21B0-4FB9-A4C7-A53AF7F1B2B5}"/>
              </a:ext>
            </a:extLst>
          </p:cNvPr>
          <p:cNvSpPr>
            <a:spLocks noGrp="1" noChangeArrowheads="1"/>
          </p:cNvSpPr>
          <p:nvPr>
            <p:ph type="body" idx="1"/>
          </p:nvPr>
        </p:nvSpPr>
        <p:spPr/>
        <p:txBody>
          <a:bodyPr/>
          <a:lstStyle/>
          <a:p>
            <a:pPr eaLnBrk="1" hangingPunct="1">
              <a:lnSpc>
                <a:spcPct val="80000"/>
              </a:lnSpc>
              <a:defRPr/>
            </a:pPr>
            <a:r>
              <a:rPr lang="en-US" dirty="0"/>
              <a:t>Fraud and program abuse are single acts or a pattern of actions that are intended to deceive or mislead.  </a:t>
            </a:r>
          </a:p>
          <a:p>
            <a:pPr marL="0" indent="0" eaLnBrk="1" hangingPunct="1">
              <a:lnSpc>
                <a:spcPct val="80000"/>
              </a:lnSpc>
              <a:buFont typeface="Wingdings" panose="05000000000000000000" pitchFamily="2" charset="2"/>
              <a:buNone/>
              <a:defRPr/>
            </a:pPr>
            <a:r>
              <a:rPr lang="en-US" dirty="0"/>
              <a:t> </a:t>
            </a:r>
          </a:p>
          <a:p>
            <a:pPr eaLnBrk="1" hangingPunct="1">
              <a:lnSpc>
                <a:spcPct val="80000"/>
              </a:lnSpc>
              <a:defRPr/>
            </a:pPr>
            <a:r>
              <a:rPr lang="en-US" dirty="0"/>
              <a:t>Making a false statement, omitting information, or concealing information in order to obtain </a:t>
            </a:r>
            <a:r>
              <a:rPr lang="en-US" dirty="0" err="1"/>
              <a:t>CoC</a:t>
            </a:r>
            <a:r>
              <a:rPr lang="en-US" dirty="0"/>
              <a:t> SPC assistance or to reduce the amount of rent you pay are all considered fraud and program abuse.</a:t>
            </a:r>
          </a:p>
          <a:p>
            <a:pPr eaLnBrk="1" hangingPunct="1">
              <a:lnSpc>
                <a:spcPct val="80000"/>
              </a:lnSpc>
              <a:defRPr/>
            </a:pPr>
            <a:endParaRPr lang="en-US" dirty="0"/>
          </a:p>
        </p:txBody>
      </p:sp>
      <p:pic>
        <p:nvPicPr>
          <p:cNvPr id="2" name="Audio 1">
            <a:hlinkClick r:id="" action="ppaction://media"/>
            <a:extLst>
              <a:ext uri="{FF2B5EF4-FFF2-40B4-BE49-F238E27FC236}">
                <a16:creationId xmlns:a16="http://schemas.microsoft.com/office/drawing/2014/main" id="{85755E34-912B-4E0D-9A82-F6238E237A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174"/>
    </mc:Choice>
    <mc:Fallback xmlns="">
      <p:transition spd="slow" advTm="20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Textured</Template>
  <TotalTime>5013</TotalTime>
  <Words>6320</Words>
  <Application>Microsoft Office PowerPoint</Application>
  <PresentationFormat>On-screen Show (4:3)</PresentationFormat>
  <Paragraphs>688</Paragraphs>
  <Slides>68</Slides>
  <Notes>54</Notes>
  <HiddenSlides>0</HiddenSlides>
  <MMClips>68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68</vt:i4>
      </vt:variant>
    </vt:vector>
  </HeadingPairs>
  <TitlesOfParts>
    <vt:vector size="73" baseType="lpstr">
      <vt:lpstr>Arial</vt:lpstr>
      <vt:lpstr>Tahoma</vt:lpstr>
      <vt:lpstr>Tahoma (headings)</vt:lpstr>
      <vt:lpstr>Wingdings</vt:lpstr>
      <vt:lpstr>Textured</vt:lpstr>
      <vt:lpstr>Continuum of Care Shelter Plus Care  Briefing Session – Project-Based Programs</vt:lpstr>
      <vt:lpstr>Today’s Briefing</vt:lpstr>
      <vt:lpstr>What is Continuum of Care Shelter Plus Care (CoC SPC)?</vt:lpstr>
      <vt:lpstr>Why are you Receiving this Briefing Today?</vt:lpstr>
      <vt:lpstr>Quick Overview of the CoC SPC</vt:lpstr>
      <vt:lpstr>PowerPoint Presentation</vt:lpstr>
      <vt:lpstr>PowerPoint Presentation</vt:lpstr>
      <vt:lpstr>PowerPoint Presentation</vt:lpstr>
      <vt:lpstr>Program Integrity</vt:lpstr>
      <vt:lpstr>Program Integrity</vt:lpstr>
      <vt:lpstr>Program Integrity (Chapter 2)</vt:lpstr>
      <vt:lpstr>Program Integrity (Chapter 2)</vt:lpstr>
      <vt:lpstr>Program Integrity (Chapter 2)</vt:lpstr>
      <vt:lpstr>Eligibility for Subsidy</vt:lpstr>
      <vt:lpstr>How is CoC SPC different from the Section 8 Housing Choice Voucher (HCV) Program?</vt:lpstr>
      <vt:lpstr>How does HPD Determine CoC SPC Bedroom Size? </vt:lpstr>
      <vt:lpstr>Overhoused families</vt:lpstr>
      <vt:lpstr>PowerPoint Presentation</vt:lpstr>
      <vt:lpstr>PowerPoint Presentation</vt:lpstr>
      <vt:lpstr>PowerPoint Presentation</vt:lpstr>
      <vt:lpstr>PowerPoint Presentation</vt:lpstr>
      <vt:lpstr>Overcrowded families</vt:lpstr>
      <vt:lpstr>PowerPoint Presentation</vt:lpstr>
      <vt:lpstr>PowerPoint Presentation</vt:lpstr>
      <vt:lpstr>PowerPoint Presentation</vt:lpstr>
      <vt:lpstr>PowerPoint Presentation</vt:lpstr>
      <vt:lpstr>Underhoused families</vt:lpstr>
      <vt:lpstr>PowerPoint Presentation</vt:lpstr>
      <vt:lpstr>PowerPoint Presentation</vt:lpstr>
      <vt:lpstr>PowerPoint Presentation</vt:lpstr>
      <vt:lpstr>How does HPD Determine  your Income?</vt:lpstr>
      <vt:lpstr>How does HPD Determine  your Income? (cont.)</vt:lpstr>
      <vt:lpstr>How does HPD Determine  your Income? (Continued)</vt:lpstr>
      <vt:lpstr>How does HPD Determine  your Total Rent? </vt:lpstr>
      <vt:lpstr>How do you Start Receiving   Assistance?</vt:lpstr>
      <vt:lpstr>PowerPoint Presentation</vt:lpstr>
      <vt:lpstr>What are your family obligations? </vt:lpstr>
      <vt:lpstr>PowerPoint Presentation</vt:lpstr>
      <vt:lpstr>PowerPoint Presentation</vt:lpstr>
      <vt:lpstr>PowerPoint Presentation</vt:lpstr>
      <vt:lpstr>PowerPoint Presentation</vt:lpstr>
      <vt:lpstr>      </vt:lpstr>
      <vt:lpstr>  </vt:lpstr>
      <vt:lpstr>PowerPoint Presentation</vt:lpstr>
      <vt:lpstr>Reporting Changes to HPD</vt:lpstr>
      <vt:lpstr>PowerPoint Presentation</vt:lpstr>
      <vt:lpstr>What are the Owner’s Obligations?</vt:lpstr>
      <vt:lpstr>PowerPoint Presentation</vt:lpstr>
      <vt:lpstr>PowerPoint Presentation</vt:lpstr>
      <vt:lpstr>  </vt:lpstr>
      <vt:lpstr>What if you Have a Problem  with your Apartment? </vt:lpstr>
      <vt:lpstr>What do You Need to do After you Start Receiving CoC SPC Assistance? </vt:lpstr>
      <vt:lpstr>PowerPoint Presentation</vt:lpstr>
      <vt:lpstr>What Happens if you Don’t Meet your Family Obligations?  </vt:lpstr>
      <vt:lpstr>Remaining Household Members</vt:lpstr>
      <vt:lpstr>Termination of Assistance</vt:lpstr>
      <vt:lpstr>Termination of Assistance (Continued)</vt:lpstr>
      <vt:lpstr>PowerPoint Presentation</vt:lpstr>
      <vt:lpstr>What if I Don’t Agree with  HPD’s Decisions About my  Eligibility or Assistance?</vt:lpstr>
      <vt:lpstr>How can you Move  out of your CoC SPC Unit?</vt:lpstr>
      <vt:lpstr>How can you Move  out of your SPC Unit? (Continued)</vt:lpstr>
      <vt:lpstr>Housing Discrimination</vt:lpstr>
      <vt:lpstr>PowerPoint Presentation</vt:lpstr>
      <vt:lpstr>Reasonable Accommodations</vt:lpstr>
      <vt:lpstr>Important things to Remember</vt:lpstr>
      <vt:lpstr>Important things to Remember</vt:lpstr>
      <vt:lpstr>Important things to Remember</vt:lpstr>
      <vt:lpstr>Have Questions?</vt:lpstr>
    </vt:vector>
  </TitlesOfParts>
  <Company>Edgemere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8 HCV Briefing Session</dc:title>
  <dc:creator>John</dc:creator>
  <cp:lastModifiedBy>Sawyier, Paul (HPD)</cp:lastModifiedBy>
  <cp:revision>226</cp:revision>
  <dcterms:created xsi:type="dcterms:W3CDTF">2008-07-17T13:20:48Z</dcterms:created>
  <dcterms:modified xsi:type="dcterms:W3CDTF">2020-03-27T18:36:04Z</dcterms:modified>
</cp:coreProperties>
</file>