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56"/>
  </p:notesMasterIdLst>
  <p:handoutMasterIdLst>
    <p:handoutMasterId r:id="rId57"/>
  </p:handoutMasterIdLst>
  <p:sldIdLst>
    <p:sldId id="467" r:id="rId2"/>
    <p:sldId id="309" r:id="rId3"/>
    <p:sldId id="423" r:id="rId4"/>
    <p:sldId id="421" r:id="rId5"/>
    <p:sldId id="268" r:id="rId6"/>
    <p:sldId id="299" r:id="rId7"/>
    <p:sldId id="311" r:id="rId8"/>
    <p:sldId id="312" r:id="rId9"/>
    <p:sldId id="427" r:id="rId10"/>
    <p:sldId id="475" r:id="rId11"/>
    <p:sldId id="522" r:id="rId12"/>
    <p:sldId id="466" r:id="rId13"/>
    <p:sldId id="523" r:id="rId14"/>
    <p:sldId id="469" r:id="rId15"/>
    <p:sldId id="492" r:id="rId16"/>
    <p:sldId id="453" r:id="rId17"/>
    <p:sldId id="525" r:id="rId18"/>
    <p:sldId id="517" r:id="rId19"/>
    <p:sldId id="455" r:id="rId20"/>
    <p:sldId id="407" r:id="rId21"/>
    <p:sldId id="416" r:id="rId22"/>
    <p:sldId id="461" r:id="rId23"/>
    <p:sldId id="518" r:id="rId24"/>
    <p:sldId id="520" r:id="rId25"/>
    <p:sldId id="262" r:id="rId26"/>
    <p:sldId id="415" r:id="rId27"/>
    <p:sldId id="340" r:id="rId28"/>
    <p:sldId id="345" r:id="rId29"/>
    <p:sldId id="534" r:id="rId30"/>
    <p:sldId id="316" r:id="rId31"/>
    <p:sldId id="347" r:id="rId32"/>
    <p:sldId id="526" r:id="rId33"/>
    <p:sldId id="264" r:id="rId34"/>
    <p:sldId id="439" r:id="rId35"/>
    <p:sldId id="440" r:id="rId36"/>
    <p:sldId id="521" r:id="rId37"/>
    <p:sldId id="443" r:id="rId38"/>
    <p:sldId id="452" r:id="rId39"/>
    <p:sldId id="445" r:id="rId40"/>
    <p:sldId id="446" r:id="rId41"/>
    <p:sldId id="462" r:id="rId42"/>
    <p:sldId id="527" r:id="rId43"/>
    <p:sldId id="528" r:id="rId44"/>
    <p:sldId id="529" r:id="rId45"/>
    <p:sldId id="464" r:id="rId46"/>
    <p:sldId id="448" r:id="rId47"/>
    <p:sldId id="485" r:id="rId48"/>
    <p:sldId id="458" r:id="rId49"/>
    <p:sldId id="459" r:id="rId50"/>
    <p:sldId id="542" r:id="rId51"/>
    <p:sldId id="530" r:id="rId52"/>
    <p:sldId id="531" r:id="rId53"/>
    <p:sldId id="532" r:id="rId54"/>
    <p:sldId id="533" r:id="rId5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Lundquist" initials="JL" lastIdx="2" clrIdx="0">
    <p:extLst>
      <p:ext uri="{19B8F6BF-5375-455C-9EA6-DF929625EA0E}">
        <p15:presenceInfo xmlns:p15="http://schemas.microsoft.com/office/powerpoint/2012/main" userId="fb2403bf1cbbfa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0" autoAdjust="0"/>
    <p:restoredTop sz="48746" autoAdjust="0"/>
  </p:normalViewPr>
  <p:slideViewPr>
    <p:cSldViewPr>
      <p:cViewPr varScale="1">
        <p:scale>
          <a:sx n="35" d="100"/>
          <a:sy n="35" d="100"/>
        </p:scale>
        <p:origin x="23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220"/>
    </p:cViewPr>
  </p:sorterViewPr>
  <p:notesViewPr>
    <p:cSldViewPr>
      <p:cViewPr>
        <p:scale>
          <a:sx n="66" d="100"/>
          <a:sy n="66" d="100"/>
        </p:scale>
        <p:origin x="262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370E8843-5B20-4935-BB33-48EF96EE196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93219" name="Rectangle 3">
            <a:extLst>
              <a:ext uri="{FF2B5EF4-FFF2-40B4-BE49-F238E27FC236}">
                <a16:creationId xmlns:a16="http://schemas.microsoft.com/office/drawing/2014/main" id="{674AB6BF-E006-4D00-B109-AB40B7F63EAD}"/>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3220" name="Rectangle 4">
            <a:extLst>
              <a:ext uri="{FF2B5EF4-FFF2-40B4-BE49-F238E27FC236}">
                <a16:creationId xmlns:a16="http://schemas.microsoft.com/office/drawing/2014/main" id="{069FC68E-756A-405F-898C-F6B013B1808B}"/>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93221" name="Rectangle 5">
            <a:extLst>
              <a:ext uri="{FF2B5EF4-FFF2-40B4-BE49-F238E27FC236}">
                <a16:creationId xmlns:a16="http://schemas.microsoft.com/office/drawing/2014/main" id="{1BF5D308-FA1D-4CC8-A1C8-C0D7402DCBE3}"/>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B566F0C5-CB13-4961-8067-5F4C11E927D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0D685D7-BED9-4FE5-9FB4-544A895AEEF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1139" name="Rectangle 3">
            <a:extLst>
              <a:ext uri="{FF2B5EF4-FFF2-40B4-BE49-F238E27FC236}">
                <a16:creationId xmlns:a16="http://schemas.microsoft.com/office/drawing/2014/main" id="{25BCA145-17E0-4AAC-BBBD-E58A2DF17B7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854C0C1-7414-48E7-A747-F73D07D974B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a:extLst>
              <a:ext uri="{FF2B5EF4-FFF2-40B4-BE49-F238E27FC236}">
                <a16:creationId xmlns:a16="http://schemas.microsoft.com/office/drawing/2014/main" id="{E6F11131-AE3C-4087-9120-1A8FFF90573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a:extLst>
              <a:ext uri="{FF2B5EF4-FFF2-40B4-BE49-F238E27FC236}">
                <a16:creationId xmlns:a16="http://schemas.microsoft.com/office/drawing/2014/main" id="{A6E78243-79E4-4B91-B0EC-63ECE600634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1143" name="Rectangle 7">
            <a:extLst>
              <a:ext uri="{FF2B5EF4-FFF2-40B4-BE49-F238E27FC236}">
                <a16:creationId xmlns:a16="http://schemas.microsoft.com/office/drawing/2014/main" id="{90680F14-E4B8-49C6-B470-6EC0D739F84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A795A4AF-148C-4792-A336-EB95250EE7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710F19B-E83D-40F7-8816-731180C6F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188CDD5-547E-4B88-9252-64E20E83408E}"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2FB9A23C-4190-4D5B-9217-6EBDFCFBE37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CEACE5F-C94A-4473-9E52-08C10F3B7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anose="020F0502020204030204" pitchFamily="34" charset="0"/>
              </a:rPr>
              <a:t>Welcome to the Continuum of Care Moderate Rehabilitation Single Room Occupancy (aka CoC Mod SRO) Briefing Session for Project-Based Programs at New York City Department of Housing Preservation and Development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F30514C-AC89-43B1-AC4A-C922D7D999F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B38F2675-B8D5-4E88-8D10-BC7B43240A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14C94785-ADDC-4132-A7A9-BA7A096323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9CD37F-2B1F-4416-89D9-B7C42B9F72D9}" type="slidenum">
              <a:rPr lang="en-US" altLang="en-US">
                <a:latin typeface="Arial" panose="020B0604020202020204" pitchFamily="34" charset="0"/>
              </a:rPr>
              <a:pPr/>
              <a:t>11</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471ECF6-EAA8-457D-87A7-2C46C0D5EABE}"/>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D2580561-B8DD-4A58-8864-0CF402FCE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 reviewing the program integrity regulations, please carefully read and then sign the two documents in your written briefing packet entitled “Things You Should Know.” This will be included in your CoC Mod SRO application when it is submitted to HPD. </a:t>
            </a:r>
          </a:p>
          <a:p>
            <a:pPr eaLnBrk="1" hangingPunct="1">
              <a:buFont typeface="Wingdings" panose="05000000000000000000" pitchFamily="2" charset="2"/>
              <a:buNone/>
            </a:pPr>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26628" name="Slide Number Placeholder 3">
            <a:extLst>
              <a:ext uri="{FF2B5EF4-FFF2-40B4-BE49-F238E27FC236}">
                <a16:creationId xmlns:a16="http://schemas.microsoft.com/office/drawing/2014/main" id="{D59DECB8-E33F-478F-929A-BDF319E90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3DD246-2212-42AC-A4B5-B7A75AC79C1D}"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5D592F2-4B4F-472C-BCE9-B67F2EC97D93}"/>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6979B40-6C62-4BC2-834A-D6C5051DB7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FFFFFF"/>
                </a:solidFill>
                <a:latin typeface="Calibri" panose="020F0502020204030204" pitchFamily="34" charset="0"/>
              </a:rPr>
              <a:t>As stated earlier, aside from income, eligibility for subsidy on the CoC Mod SRO Program are as follows:</a:t>
            </a:r>
          </a:p>
          <a:p>
            <a:pPr eaLnBrk="1" hangingPunct="1"/>
            <a:endParaRPr lang="en-US" altLang="en-US">
              <a:solidFill>
                <a:srgbClr val="FFFFFF"/>
              </a:solidFill>
              <a:latin typeface="Calibri" panose="020F0502020204030204" pitchFamily="34" charset="0"/>
            </a:endParaRPr>
          </a:p>
          <a:p>
            <a:pPr eaLnBrk="1" hangingPunct="1">
              <a:buFontTx/>
              <a:buChar char="•"/>
            </a:pPr>
            <a:r>
              <a:rPr lang="en-US" altLang="en-US">
                <a:solidFill>
                  <a:srgbClr val="FFFFFF"/>
                </a:solidFill>
                <a:latin typeface="Calibri" panose="020F0502020204030204" pitchFamily="34" charset="0"/>
              </a:rPr>
              <a:t>You must be homeless as defined by HUD</a:t>
            </a:r>
          </a:p>
          <a:p>
            <a:pPr eaLnBrk="1" hangingPunct="1">
              <a:buFontTx/>
              <a:buChar char="•"/>
            </a:pPr>
            <a:r>
              <a:rPr lang="en-US" altLang="en-US">
                <a:solidFill>
                  <a:srgbClr val="FFFFFF"/>
                </a:solidFill>
                <a:latin typeface="Calibri" panose="020F0502020204030204" pitchFamily="34" charset="0"/>
              </a:rPr>
              <a:t>You must be eligible for a Housing Assistance Payment (HAP) based on your income and the contract rent for the unit</a:t>
            </a:r>
          </a:p>
          <a:p>
            <a:pPr eaLnBrk="1" hangingPunct="1">
              <a:buFontTx/>
              <a:buChar char="•"/>
            </a:pPr>
            <a:r>
              <a:rPr lang="en-US" altLang="en-US">
                <a:solidFill>
                  <a:srgbClr val="FFFFFF"/>
                </a:solidFill>
                <a:latin typeface="Calibri" panose="020F0502020204030204" pitchFamily="34" charset="0"/>
              </a:rPr>
              <a:t>You must be eligible for the supportive services offered at the development</a:t>
            </a:r>
          </a:p>
          <a:p>
            <a:pPr eaLnBrk="1" hangingPunct="1">
              <a:buFontTx/>
              <a:buChar char="•"/>
            </a:pPr>
            <a:r>
              <a:rPr lang="en-US" altLang="en-US">
                <a:solidFill>
                  <a:srgbClr val="FFFFFF"/>
                </a:solidFill>
                <a:latin typeface="Calibri" panose="020F0502020204030204" pitchFamily="34" charset="0"/>
              </a:rPr>
              <a:t>You must provide all requested information</a:t>
            </a:r>
          </a:p>
          <a:p>
            <a:pPr eaLnBrk="1" hangingPunct="1">
              <a:buFontTx/>
              <a:buChar char="•"/>
            </a:pPr>
            <a:r>
              <a:rPr lang="en-US" altLang="en-US">
                <a:solidFill>
                  <a:srgbClr val="FFFFFF"/>
                </a:solidFill>
                <a:latin typeface="Calibri" panose="020F0502020204030204" pitchFamily="34" charset="0"/>
              </a:rPr>
              <a:t>And you must be a legal resident or citizen</a:t>
            </a:r>
          </a:p>
          <a:p>
            <a:pPr eaLnBrk="1" hangingPunct="1">
              <a:lnSpc>
                <a:spcPct val="90000"/>
              </a:lnSpc>
              <a:buFont typeface="Wingdings" panose="05000000000000000000" pitchFamily="2" charset="2"/>
              <a:buNone/>
            </a:pPr>
            <a:endParaRPr lang="en-US" altLang="en-US">
              <a:latin typeface="Calibri" panose="020F0502020204030204" pitchFamily="34" charset="0"/>
            </a:endParaRPr>
          </a:p>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C6D75755-631C-41E2-9C7B-54B6F5F079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CC0B49F-6C39-49BF-8221-A7FC345054B9}" type="slidenum">
              <a:rPr lang="en-US" altLang="en-US">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DFCA8ED-5E5E-4819-A8DA-4552BE9A19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8A5F86-A9A1-4C31-8379-57F73B388DD2}"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30723" name="Rectangle 2">
            <a:extLst>
              <a:ext uri="{FF2B5EF4-FFF2-40B4-BE49-F238E27FC236}">
                <a16:creationId xmlns:a16="http://schemas.microsoft.com/office/drawing/2014/main" id="{C4AF4C4E-CE82-4EBC-B749-4386E9191EF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2473385-16DA-426B-9419-8EBCF0286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How is CoC Mod SRO different from the Section 8 Housing Choice Voucher (HCV) Program?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CoC Mod SRO is a Project-Based Rental Assistance Program and is different from regular vouchers with the following:</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subsidy is “attached” to the unit and not given to the participant.  This means that if you receive a CoC Mod SRO subsidy, you must live in the specific apartment assigned by HPD and the building owner (or sponsor) or you will lose your assistance. You cannot move out of your unit unless you move into another contracted unit, if available and approved by HPD.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CoC Mod SRO participants may also utilize the supportive services provided by the building owner, sponsor, or other service agency.  </a:t>
            </a:r>
          </a:p>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DF36D481-CE8C-47A2-880B-981DDE6D59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866D53F-F840-42DB-B82C-7012AD9EE377}"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32771" name="Rectangle 2">
            <a:extLst>
              <a:ext uri="{FF2B5EF4-FFF2-40B4-BE49-F238E27FC236}">
                <a16:creationId xmlns:a16="http://schemas.microsoft.com/office/drawing/2014/main" id="{E46853BB-97DA-4793-BE10-C3F16B706AF8}"/>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FD6736DE-85EC-4B1A-9926-35B20592D9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An Overcrowded family is a family that has more household members than the maximum number allowed by HUD regulations for your bedroom size.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More than one person in an SRO unit is considered overcrowded.</a:t>
            </a:r>
          </a:p>
          <a:p>
            <a:pPr eaLnBrk="1" hangingPunct="1"/>
            <a:endParaRPr lang="en-US" altLang="en-US">
              <a:latin typeface="Arial" panose="020B0604020202020204" pitchFamily="34" charset="0"/>
            </a:endParaRPr>
          </a:p>
          <a:p>
            <a:pPr eaLnBrk="1" hangingPunct="1"/>
            <a:r>
              <a:rPr lang="en-US" altLang="en-US">
                <a:latin typeface="Calibri" panose="020F0502020204030204" pitchFamily="34" charset="0"/>
              </a:rPr>
              <a:t>If your family is overcrowded, you cannot receive CoC Mod SRO subsidy. This means you may not allow anyone to move into your unit.</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5FA9547-924C-4592-A9A6-D207A01F87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6AAD241-B88F-488D-B45B-77E7537D87A4}"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34819" name="Rectangle 2">
            <a:extLst>
              <a:ext uri="{FF2B5EF4-FFF2-40B4-BE49-F238E27FC236}">
                <a16:creationId xmlns:a16="http://schemas.microsoft.com/office/drawing/2014/main" id="{50056077-4D4B-4350-90D2-D2D5E502DE6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617D81-4E7E-4CD2-B3D2-81443C85E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anose="020F0502020204030204" pitchFamily="34" charset="0"/>
              </a:rPr>
              <a:t>How does HPD Determine your Income while on the CoC Mod SRO program? </a:t>
            </a:r>
          </a:p>
          <a:p>
            <a:pPr eaLnBrk="1" hangingPunct="1"/>
            <a:endParaRPr lang="en-US" altLang="en-US">
              <a:latin typeface="Calibri" panose="020F0502020204030204" pitchFamily="34" charset="0"/>
            </a:endParaRPr>
          </a:p>
          <a:p>
            <a:pPr eaLnBrk="1" hangingPunct="1"/>
            <a:r>
              <a:rPr lang="en-US" altLang="en-US">
                <a:latin typeface="Arial" panose="020B0604020202020204" pitchFamily="34" charset="0"/>
              </a:rPr>
              <a:t>HPD will determine your income, based on the policies and regulations of the US Department of Housing and Urban Development for how to calculate income, the sources of income that are countable, and allowable deductions from your income.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First, HPD calculates your g</a:t>
            </a:r>
            <a:r>
              <a:rPr lang="en-US" altLang="en-US" u="sng">
                <a:latin typeface="Arial" panose="020B0604020202020204" pitchFamily="34" charset="0"/>
              </a:rPr>
              <a:t>ross income</a:t>
            </a:r>
            <a:r>
              <a:rPr lang="en-US" altLang="en-US">
                <a:latin typeface="Arial" panose="020B0604020202020204" pitchFamily="34" charset="0"/>
              </a:rPr>
              <a:t> which includes: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All sources of income you may be receiving. Some examples: Wages (before taxes), Social Security, SSI, Public Assistance, pensions, unemployment, family contributions, self-employment, or any income from assets you may have. Asset income is calculated using HUD’s formula.</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52B84E1-A3B3-4297-A6D9-9D873C26280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BFAA185-1E60-477D-BC27-EBDF823EBF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Some income sources do not count towards your gross income  and are considered “excluded”. An example of excluded income would be SNAP or food stamp benefits.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However, you must report </a:t>
            </a:r>
            <a:r>
              <a:rPr lang="en-US" altLang="en-US" u="sng">
                <a:latin typeface="Arial" panose="020B0604020202020204" pitchFamily="34" charset="0"/>
              </a:rPr>
              <a:t>all your income</a:t>
            </a:r>
            <a:r>
              <a:rPr lang="en-US" altLang="en-US">
                <a:latin typeface="Arial" panose="020B0604020202020204" pitchFamily="34" charset="0"/>
              </a:rPr>
              <a:t>, and HPD will determine if any of this income is excluded.</a:t>
            </a:r>
          </a:p>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82B194E9-DDE8-4694-8D96-8E6F281751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1B3680F-A8A1-4BD9-B0A8-355B6C1CF4E4}" type="slidenum">
              <a:rPr lang="en-US" altLang="en-US">
                <a:latin typeface="Arial" panose="020B0604020202020204" pitchFamily="34" charset="0"/>
              </a:rPr>
              <a:pPr/>
              <a:t>17</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BB950058-C6AF-499B-8FFD-114B9A957B86}"/>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EF12AC91-C17A-40B4-95EF-DEA7F0B8B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rPr>
              <a:t>HPD will also determine whether you are eligible for any deductions from your gross income.</a:t>
            </a:r>
          </a:p>
          <a:p>
            <a:pPr eaLnBrk="1" hangingPunct="1">
              <a:buFont typeface="Wingdings" panose="05000000000000000000" pitchFamily="2" charset="2"/>
              <a:buNone/>
            </a:pPr>
            <a:endParaRPr lang="en-US" altLang="en-US">
              <a:latin typeface="Arial" panose="020B0604020202020204" pitchFamily="34" charset="0"/>
            </a:endParaRPr>
          </a:p>
          <a:p>
            <a:pPr eaLnBrk="1" hangingPunct="1">
              <a:buFont typeface="Wingdings" panose="05000000000000000000" pitchFamily="2" charset="2"/>
              <a:buNone/>
            </a:pPr>
            <a:r>
              <a:rPr lang="en-US" altLang="en-US" u="sng">
                <a:latin typeface="Arial" panose="020B0604020202020204" pitchFamily="34" charset="0"/>
              </a:rPr>
              <a:t>Allowable deductions</a:t>
            </a:r>
            <a:r>
              <a:rPr lang="en-US" altLang="en-US">
                <a:latin typeface="Arial" panose="020B0604020202020204" pitchFamily="34" charset="0"/>
              </a:rPr>
              <a:t>  are as follows:</a:t>
            </a:r>
          </a:p>
          <a:p>
            <a:pPr eaLnBrk="1" hangingPunct="1">
              <a:buFont typeface="Wingdings" panose="05000000000000000000" pitchFamily="2" charset="2"/>
              <a:buNone/>
            </a:pPr>
            <a:endParaRPr lang="en-US" altLang="en-US" b="1" u="sng">
              <a:solidFill>
                <a:schemeClr val="hlink"/>
              </a:solidFill>
              <a:latin typeface="Calibri" panose="020F0502020204030204" pitchFamily="34" charset="0"/>
            </a:endParaRPr>
          </a:p>
          <a:p>
            <a:pPr lvl="1" eaLnBrk="1" hangingPunct="1">
              <a:lnSpc>
                <a:spcPct val="90000"/>
              </a:lnSpc>
            </a:pPr>
            <a:r>
              <a:rPr lang="en-US" altLang="en-US" sz="2400" b="1">
                <a:latin typeface="Calibri" panose="020F0502020204030204" pitchFamily="34" charset="0"/>
              </a:rPr>
              <a:t>Seniors and Persons with Disabilities: disabled or elderly (62+) head of household, with unreimbursed medical or pharmacy expenses</a:t>
            </a:r>
          </a:p>
          <a:p>
            <a:pPr lvl="1" eaLnBrk="1" hangingPunct="1">
              <a:lnSpc>
                <a:spcPct val="90000"/>
              </a:lnSpc>
            </a:pPr>
            <a:r>
              <a:rPr lang="en-US" altLang="en-US" sz="2400" b="1">
                <a:latin typeface="Calibri" panose="020F0502020204030204" pitchFamily="34" charset="0"/>
              </a:rPr>
              <a:t>Disability Assistance: unreimbursed expenses which allow a disabled person to be employed </a:t>
            </a:r>
          </a:p>
          <a:p>
            <a:pPr lvl="1" eaLnBrk="1" hangingPunct="1">
              <a:lnSpc>
                <a:spcPct val="90000"/>
              </a:lnSpc>
            </a:pPr>
            <a:r>
              <a:rPr lang="en-US" altLang="en-US" sz="2400" b="1">
                <a:latin typeface="Calibri" panose="020F0502020204030204" pitchFamily="34" charset="0"/>
              </a:rPr>
              <a:t>Medical Expense: Unreimbursed medical expenses that exceed 3% of your income</a:t>
            </a:r>
            <a:endParaRPr lang="en-US" altLang="en-US">
              <a:latin typeface="Arial" panose="020B0604020202020204" pitchFamily="34" charset="0"/>
            </a:endParaRPr>
          </a:p>
          <a:p>
            <a:pPr eaLnBrk="1" hangingPunct="1">
              <a:lnSpc>
                <a:spcPct val="90000"/>
              </a:lnSpc>
            </a:pPr>
            <a:r>
              <a:rPr lang="en-US" altLang="en-US">
                <a:latin typeface="Arial" panose="020B0604020202020204" pitchFamily="34" charset="0"/>
              </a:rPr>
              <a:t> </a:t>
            </a:r>
          </a:p>
          <a:p>
            <a:pPr eaLnBrk="1" hangingPunct="1">
              <a:lnSpc>
                <a:spcPct val="90000"/>
              </a:lnSpc>
            </a:pPr>
            <a:endParaRPr lang="en-US" altLang="en-US">
              <a:latin typeface="Arial" panose="020B0604020202020204" pitchFamily="34" charset="0"/>
            </a:endParaRPr>
          </a:p>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2240FB81-32A5-48CC-A5EE-7305C8131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670CF07-90FC-4DA3-8E47-E517BC9AC3B3}" type="slidenum">
              <a:rPr lang="en-US" altLang="en-US">
                <a:latin typeface="Arial" panose="020B0604020202020204" pitchFamily="34" charset="0"/>
              </a:rPr>
              <a:pPr/>
              <a:t>18</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F371125-744B-4FA1-AF60-B824A0927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6F0D99-B1BA-4193-8683-912E0A4E7C12}"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40963" name="Rectangle 2">
            <a:extLst>
              <a:ext uri="{FF2B5EF4-FFF2-40B4-BE49-F238E27FC236}">
                <a16:creationId xmlns:a16="http://schemas.microsoft.com/office/drawing/2014/main" id="{0A22CC56-C9F5-4C32-AA6A-D06DB4CA1B0E}"/>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D068EC5-2323-455F-A1A0-9B72DBD9C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subtracts the amount of your allowable deductions from the amount of your gross income to determine your </a:t>
            </a:r>
            <a:r>
              <a:rPr lang="en-US" altLang="en-US" u="sng">
                <a:latin typeface="Arial" panose="020B0604020202020204" pitchFamily="34" charset="0"/>
              </a:rPr>
              <a:t>adjusted income</a:t>
            </a:r>
            <a:r>
              <a:rPr lang="en-US" altLang="en-US">
                <a:latin typeface="Arial" panose="020B0604020202020204" pitchFamily="34" charset="0"/>
              </a:rPr>
              <a:t>.  Your adjusted income is used to calculate your tenant share.</a:t>
            </a:r>
          </a:p>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0292FBD-13FD-432A-827D-5763D758B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DF846CA-07B6-4D42-9BDD-FFEA0FF4D557}"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01A6D51F-1AB7-4D4D-9B32-A8CD199C4D73}"/>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995FBC6-C0D4-49DE-B6A1-DDCAAB656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682EA7B-809A-46F3-9FFE-BFCD075E4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E980DC-A107-4D44-A8E5-65742B721103}"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7171" name="Rectangle 2">
            <a:extLst>
              <a:ext uri="{FF2B5EF4-FFF2-40B4-BE49-F238E27FC236}">
                <a16:creationId xmlns:a16="http://schemas.microsoft.com/office/drawing/2014/main" id="{C8186FF0-CD04-4E03-ACDC-EFE4D1DC36EC}"/>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61D25D3-6158-4A3A-A48E-80484CEBA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In today’s briefing we will provide an overview of the </a:t>
            </a:r>
            <a:r>
              <a:rPr lang="en-US" altLang="en-US" dirty="0" err="1">
                <a:latin typeface="Calibri" panose="020F0502020204030204" pitchFamily="34" charset="0"/>
              </a:rPr>
              <a:t>CoC</a:t>
            </a:r>
            <a:r>
              <a:rPr lang="en-US" altLang="en-US" dirty="0">
                <a:latin typeface="Calibri" panose="020F0502020204030204" pitchFamily="34" charset="0"/>
              </a:rPr>
              <a:t> Mod SRO program and what is needed to gain assistance. We will also discuss your family’s obligation and the owner’s obligation while participating in HPD’s Project-Based Rental Assistance Program. </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879E49F-0985-442F-A00B-1566D837E1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8DF5A43-3465-4E40-A5DB-1A31CDEEB597}" type="slidenum">
              <a:rPr lang="en-US" altLang="en-US">
                <a:latin typeface="Arial" panose="020B0604020202020204" pitchFamily="34" charset="0"/>
              </a:rPr>
              <a:pPr/>
              <a:t>21</a:t>
            </a:fld>
            <a:endParaRPr lang="en-US" altLang="en-US">
              <a:latin typeface="Arial" panose="020B0604020202020204" pitchFamily="34" charset="0"/>
            </a:endParaRPr>
          </a:p>
        </p:txBody>
      </p:sp>
      <p:sp>
        <p:nvSpPr>
          <p:cNvPr id="45059" name="Rectangle 2">
            <a:extLst>
              <a:ext uri="{FF2B5EF4-FFF2-40B4-BE49-F238E27FC236}">
                <a16:creationId xmlns:a16="http://schemas.microsoft.com/office/drawing/2014/main" id="{AF8459D6-3BCB-4821-BF1B-6EBFD0C52AF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366944E-394C-4FB7-A061-2998B47680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How does HPD determine your total rent?</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Your total rent (also called the “gross rent”) is your entire housing cost, which includes your share of the rent, plus the CoC Mod SRO subsidy payments, and  your utility costs.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are responsible for paying for utilities, HPD provides a Utility Allowance to assist you with utility costs.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HPD will determine whether the rent for your unit is </a:t>
            </a:r>
            <a:r>
              <a:rPr lang="en-US" altLang="en-US" b="1">
                <a:latin typeface="Arial" panose="020B0604020202020204" pitchFamily="34" charset="0"/>
              </a:rPr>
              <a:t>reasonable</a:t>
            </a:r>
            <a:r>
              <a:rPr lang="en-US" altLang="en-US">
                <a:latin typeface="Arial" panose="020B0604020202020204" pitchFamily="34" charset="0"/>
              </a:rPr>
              <a:t>.  This means that the rent is comparable to the rents that are being charged for similar apartments in the same neighborhood.</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F9818C2-FF01-48F7-B0F2-4B1CD4C11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DA4227F-93ED-4005-977D-5C946E261089}"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47107" name="Rectangle 2">
            <a:extLst>
              <a:ext uri="{FF2B5EF4-FFF2-40B4-BE49-F238E27FC236}">
                <a16:creationId xmlns:a16="http://schemas.microsoft.com/office/drawing/2014/main" id="{161A83A8-A416-4826-B34A-7F5C7711384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09EB8E9-7998-4C55-A511-EB55540EA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None/>
            </a:pPr>
            <a:r>
              <a:rPr lang="en-US" altLang="en-US">
                <a:latin typeface="Arial" panose="020B0604020202020204" pitchFamily="34" charset="0"/>
              </a:rPr>
              <a:t>Your tenant share is the greatest of the following minus any allowance for any utility costs:</a:t>
            </a:r>
          </a:p>
          <a:p>
            <a:pPr eaLnBrk="1" hangingPunct="1">
              <a:lnSpc>
                <a:spcPct val="90000"/>
              </a:lnSpc>
              <a:buFont typeface="Wingdings" panose="05000000000000000000" pitchFamily="2" charset="2"/>
              <a:buNone/>
            </a:pPr>
            <a:r>
              <a:rPr lang="en-US" altLang="en-US">
                <a:latin typeface="Arial" panose="020B0604020202020204" pitchFamily="34" charset="0"/>
              </a:rPr>
              <a:t>30% of your monthly adjusted income after the deductions of those allowable deductions previously mentioned, </a:t>
            </a:r>
          </a:p>
          <a:p>
            <a:pPr eaLnBrk="1" hangingPunct="1">
              <a:lnSpc>
                <a:spcPct val="90000"/>
              </a:lnSpc>
              <a:buFont typeface="Wingdings" panose="05000000000000000000" pitchFamily="2" charset="2"/>
              <a:buNone/>
            </a:pPr>
            <a:r>
              <a:rPr lang="en-US" altLang="en-US">
                <a:latin typeface="Arial" panose="020B0604020202020204" pitchFamily="34" charset="0"/>
              </a:rPr>
              <a:t>Or 10% of your monthly gross or unadjusted income without those deductions taken out, </a:t>
            </a:r>
          </a:p>
          <a:p>
            <a:pPr eaLnBrk="1" hangingPunct="1">
              <a:lnSpc>
                <a:spcPct val="90000"/>
              </a:lnSpc>
              <a:buFont typeface="Wingdings" panose="05000000000000000000" pitchFamily="2" charset="2"/>
              <a:buNone/>
            </a:pPr>
            <a:r>
              <a:rPr lang="en-US" altLang="en-US">
                <a:latin typeface="Arial" panose="020B0604020202020204" pitchFamily="34" charset="0"/>
              </a:rPr>
              <a:t>or the Public Assistance Rent known as Welfare rent (if applicable)</a:t>
            </a:r>
          </a:p>
          <a:p>
            <a:pPr eaLnBrk="1" hangingPunct="1">
              <a:lnSpc>
                <a:spcPct val="90000"/>
              </a:lnSpc>
            </a:pPr>
            <a:endParaRPr lang="en-US" altLang="en-US">
              <a:latin typeface="Arial" panose="020B0604020202020204" pitchFamily="34" charset="0"/>
            </a:endParaRPr>
          </a:p>
          <a:p>
            <a:pPr eaLnBrk="1" hangingPunct="1">
              <a:lnSpc>
                <a:spcPct val="90000"/>
              </a:lnSpc>
              <a:buFont typeface="Wingdings" panose="05000000000000000000" pitchFamily="2" charset="2"/>
              <a:buNone/>
            </a:pPr>
            <a:endParaRPr lang="en-US" altLang="en-US">
              <a:latin typeface="Arial" panose="020B0604020202020204" pitchFamily="34" charset="0"/>
            </a:endParaRPr>
          </a:p>
          <a:p>
            <a:pPr eaLnBrk="1" hangingPunct="1">
              <a:lnSpc>
                <a:spcPct val="90000"/>
              </a:lnSpc>
              <a:buFont typeface="Wingdings" panose="05000000000000000000" pitchFamily="2" charset="2"/>
              <a:buNone/>
            </a:pPr>
            <a:endParaRPr lang="en-US" altLang="en-US">
              <a:latin typeface="Arial" panose="020B0604020202020204" pitchFamily="34" charset="0"/>
            </a:endParaRPr>
          </a:p>
          <a:p>
            <a:pPr eaLnBrk="1" hangingPunct="1">
              <a:lnSpc>
                <a:spcPct val="90000"/>
              </a:lnSpc>
              <a:buFont typeface="Wingdings" panose="05000000000000000000" pitchFamily="2" charset="2"/>
              <a:buNone/>
            </a:pPr>
            <a:endParaRPr lang="en-US" altLang="en-US" sz="1100">
              <a:latin typeface="Arial" panose="020B0604020202020204" pitchFamily="34" charset="0"/>
            </a:endParaRPr>
          </a:p>
          <a:p>
            <a:pPr eaLnBrk="1" hangingPunct="1">
              <a:lnSpc>
                <a:spcPct val="90000"/>
              </a:lnSpc>
            </a:pPr>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F380282-339B-48E1-A12E-336B3A90FE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A74CDC0-3598-4F94-844A-CBA38DA548A6}"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C7BE4F66-F06B-4F8E-B0E0-B0772B88319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061378F-2FED-4887-8FD3-BEA03F51838E}"/>
              </a:ext>
            </a:extLst>
          </p:cNvPr>
          <p:cNvSpPr>
            <a:spLocks noGrp="1" noChangeArrowheads="1"/>
          </p:cNvSpPr>
          <p:nvPr>
            <p:ph type="body" idx="1"/>
          </p:nvPr>
        </p:nvSpPr>
        <p:spPr>
          <a:ln/>
        </p:spPr>
        <p:txBody>
          <a:bodyPr/>
          <a:lstStyle/>
          <a:p>
            <a:pPr eaLnBrk="1" hangingPunct="1">
              <a:defRPr/>
            </a:pPr>
            <a:r>
              <a:rPr lang="en-US" u="sng" dirty="0"/>
              <a:t>How do you Start Receiving Assistance? </a:t>
            </a:r>
            <a:br>
              <a:rPr lang="en-US" i="1" dirty="0"/>
            </a:br>
            <a:endParaRPr lang="en-US" i="1" dirty="0"/>
          </a:p>
          <a:p>
            <a:pPr marL="609600" indent="-609600" eaLnBrk="1" hangingPunct="1">
              <a:lnSpc>
                <a:spcPct val="80000"/>
              </a:lnSpc>
              <a:defRPr/>
            </a:pPr>
            <a:r>
              <a:rPr lang="en-US" sz="2000" dirty="0">
                <a:solidFill>
                  <a:srgbClr val="00B050"/>
                </a:solidFill>
              </a:rPr>
              <a:t>Step 1: First you must attend briefing, which is this presentation.</a:t>
            </a:r>
            <a:br>
              <a:rPr lang="en-US" sz="2000" dirty="0">
                <a:solidFill>
                  <a:srgbClr val="00B050"/>
                </a:solidFill>
              </a:rPr>
            </a:br>
            <a:endParaRPr lang="en-US" sz="2000" dirty="0">
              <a:solidFill>
                <a:srgbClr val="00B050"/>
              </a:solidFill>
            </a:endParaRPr>
          </a:p>
          <a:p>
            <a:pPr marL="609600" indent="-609600" eaLnBrk="1" hangingPunct="1">
              <a:lnSpc>
                <a:spcPct val="80000"/>
              </a:lnSpc>
              <a:defRPr/>
            </a:pPr>
            <a:r>
              <a:rPr lang="en-US" sz="2000" dirty="0">
                <a:solidFill>
                  <a:srgbClr val="00B050"/>
                </a:solidFill>
              </a:rPr>
              <a:t>Step 2: Then you must complete the </a:t>
            </a:r>
            <a:r>
              <a:rPr lang="en-US" sz="2000" dirty="0" err="1"/>
              <a:t>CoC</a:t>
            </a:r>
            <a:r>
              <a:rPr lang="en-US" sz="2000" dirty="0"/>
              <a:t> Mod SRO </a:t>
            </a:r>
            <a:r>
              <a:rPr lang="en-US" sz="2000" dirty="0">
                <a:solidFill>
                  <a:srgbClr val="00B050"/>
                </a:solidFill>
              </a:rPr>
              <a:t>application with the owner, manager, or service provider for the </a:t>
            </a:r>
            <a:r>
              <a:rPr lang="en-US" sz="2000" dirty="0" err="1"/>
              <a:t>CoC</a:t>
            </a:r>
            <a:r>
              <a:rPr lang="en-US" sz="2000" dirty="0"/>
              <a:t> Mod SRO </a:t>
            </a:r>
            <a:r>
              <a:rPr lang="en-US" sz="2000" dirty="0">
                <a:solidFill>
                  <a:srgbClr val="00B050"/>
                </a:solidFill>
              </a:rPr>
              <a:t>building</a:t>
            </a:r>
          </a:p>
          <a:p>
            <a:pPr marL="609600" indent="-609600" eaLnBrk="1" hangingPunct="1">
              <a:lnSpc>
                <a:spcPct val="80000"/>
              </a:lnSpc>
              <a:defRPr/>
            </a:pPr>
            <a:r>
              <a:rPr lang="en-US" sz="2000" dirty="0">
                <a:solidFill>
                  <a:srgbClr val="00B050"/>
                </a:solidFill>
              </a:rPr>
              <a:t>	Please review the </a:t>
            </a:r>
            <a:r>
              <a:rPr lang="en-US" sz="2000" dirty="0" err="1">
                <a:solidFill>
                  <a:srgbClr val="00B050"/>
                </a:solidFill>
              </a:rPr>
              <a:t>C</a:t>
            </a:r>
            <a:r>
              <a:rPr lang="en-US" sz="2000" dirty="0" err="1"/>
              <a:t>oC</a:t>
            </a:r>
            <a:r>
              <a:rPr lang="en-US" sz="2000" dirty="0"/>
              <a:t> Mod SRO </a:t>
            </a:r>
            <a:r>
              <a:rPr lang="en-US" sz="2000" dirty="0">
                <a:solidFill>
                  <a:srgbClr val="00B050"/>
                </a:solidFill>
              </a:rPr>
              <a:t>application carefully before signing. You will sign a statement at the end of this briefing certifying that you have fully reviewed your </a:t>
            </a:r>
            <a:r>
              <a:rPr lang="en-US" sz="2000" dirty="0" err="1">
                <a:solidFill>
                  <a:srgbClr val="00B050"/>
                </a:solidFill>
              </a:rPr>
              <a:t>CoC</a:t>
            </a:r>
            <a:r>
              <a:rPr lang="en-US" sz="2000" dirty="0">
                <a:solidFill>
                  <a:srgbClr val="00B050"/>
                </a:solidFill>
              </a:rPr>
              <a:t> Mod SRO application, and that the information in the application is true and complete</a:t>
            </a:r>
            <a:br>
              <a:rPr lang="en-US" sz="2000" dirty="0"/>
            </a:br>
            <a:endParaRPr lang="en-US" sz="2000" dirty="0"/>
          </a:p>
          <a:p>
            <a:pPr marL="609600" indent="-609600" eaLnBrk="1" hangingPunct="1">
              <a:lnSpc>
                <a:spcPct val="80000"/>
              </a:lnSpc>
              <a:defRPr/>
            </a:pPr>
            <a:r>
              <a:rPr lang="en-US" sz="2000" dirty="0"/>
              <a:t>Step 3: Once approved to move in by the owner or manager, you must sign a lease with the landlord and take occupancy of the </a:t>
            </a:r>
            <a:r>
              <a:rPr lang="en-US" sz="2000" dirty="0" err="1"/>
              <a:t>CoC</a:t>
            </a:r>
            <a:r>
              <a:rPr lang="en-US" sz="2000" dirty="0"/>
              <a:t> Mod SRO unit</a:t>
            </a:r>
          </a:p>
          <a:p>
            <a:pPr marL="609600" indent="-609600" eaLnBrk="1" hangingPunct="1">
              <a:lnSpc>
                <a:spcPct val="80000"/>
              </a:lnSpc>
              <a:defRPr/>
            </a:pPr>
            <a:endParaRPr lang="en-US" sz="2000" dirty="0">
              <a:solidFill>
                <a:srgbClr val="00B050"/>
              </a:solidFill>
            </a:endParaRPr>
          </a:p>
          <a:p>
            <a:pPr marL="609600" indent="-609600" eaLnBrk="1" hangingPunct="1">
              <a:lnSpc>
                <a:spcPct val="80000"/>
              </a:lnSpc>
              <a:defRPr/>
            </a:pPr>
            <a:r>
              <a:rPr lang="en-US" sz="2000" dirty="0">
                <a:solidFill>
                  <a:srgbClr val="00B050"/>
                </a:solidFill>
              </a:rPr>
              <a:t>Step 4:</a:t>
            </a:r>
            <a:r>
              <a:rPr lang="en-US" sz="2000" dirty="0"/>
              <a:t> The o</a:t>
            </a:r>
            <a:r>
              <a:rPr lang="en-US" dirty="0">
                <a:solidFill>
                  <a:srgbClr val="00B050"/>
                </a:solidFill>
              </a:rPr>
              <a:t>wner, manager, or service provider will then submit </a:t>
            </a:r>
            <a:r>
              <a:rPr lang="en-US" dirty="0"/>
              <a:t>the </a:t>
            </a:r>
            <a:r>
              <a:rPr lang="en-US" dirty="0" err="1"/>
              <a:t>CoC</a:t>
            </a:r>
            <a:r>
              <a:rPr lang="en-US" dirty="0"/>
              <a:t> Mod SRO application to HPD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5B3D56C-B8FB-41D0-B14A-60B0D8E5242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A35BCC-35E8-48B5-84E6-A745F8674C2A}"/>
              </a:ext>
            </a:extLst>
          </p:cNvPr>
          <p:cNvSpPr>
            <a:spLocks noGrp="1"/>
          </p:cNvSpPr>
          <p:nvPr>
            <p:ph type="body" idx="1"/>
          </p:nvPr>
        </p:nvSpPr>
        <p:spPr/>
        <p:txBody>
          <a:bodyPr/>
          <a:lstStyle/>
          <a:p>
            <a:pPr eaLnBrk="1" hangingPunct="1">
              <a:defRPr/>
            </a:pPr>
            <a:endParaRPr lang="en-US" b="1" i="1" dirty="0"/>
          </a:p>
          <a:p>
            <a:pPr marL="609600" indent="-609600" eaLnBrk="1" hangingPunct="1">
              <a:lnSpc>
                <a:spcPct val="80000"/>
              </a:lnSpc>
              <a:defRPr/>
            </a:pPr>
            <a:r>
              <a:rPr lang="en-US" sz="2000" dirty="0"/>
              <a:t>Step 5: HPD will then review the application for completeness and eligibility </a:t>
            </a:r>
          </a:p>
          <a:p>
            <a:pPr marL="609600" indent="-609600" eaLnBrk="1" hangingPunct="1">
              <a:lnSpc>
                <a:spcPct val="80000"/>
              </a:lnSpc>
              <a:defRPr/>
            </a:pPr>
            <a:endParaRPr lang="en-US" sz="2000" dirty="0"/>
          </a:p>
          <a:p>
            <a:pPr marL="609600" indent="-609600" eaLnBrk="1" hangingPunct="1">
              <a:lnSpc>
                <a:spcPct val="80000"/>
              </a:lnSpc>
              <a:defRPr/>
            </a:pPr>
            <a:r>
              <a:rPr lang="en-US" sz="2000" dirty="0"/>
              <a:t>Step 6: HPD will also review the unit eligibility and approved rent</a:t>
            </a:r>
          </a:p>
          <a:p>
            <a:pPr marL="1009650" lvl="1" indent="-609600" eaLnBrk="1" hangingPunct="1">
              <a:lnSpc>
                <a:spcPct val="80000"/>
              </a:lnSpc>
              <a:defRPr/>
            </a:pPr>
            <a:r>
              <a:rPr lang="en-US" sz="2000" dirty="0">
                <a:solidFill>
                  <a:srgbClr val="FFC000"/>
                </a:solidFill>
              </a:rPr>
              <a:t>   We must also review if the unit has passed the HQS inspection and if the rent requested is reasonable. </a:t>
            </a:r>
          </a:p>
          <a:p>
            <a:pPr marL="609600" indent="-609600" eaLnBrk="1" hangingPunct="1">
              <a:lnSpc>
                <a:spcPct val="80000"/>
              </a:lnSpc>
              <a:defRPr/>
            </a:pPr>
            <a:endParaRPr lang="en-US" sz="2400" dirty="0">
              <a:solidFill>
                <a:srgbClr val="00B050"/>
              </a:solidFill>
            </a:endParaRPr>
          </a:p>
          <a:p>
            <a:pPr marL="609600" indent="-609600" eaLnBrk="1" hangingPunct="1">
              <a:lnSpc>
                <a:spcPct val="80000"/>
              </a:lnSpc>
              <a:defRPr/>
            </a:pPr>
            <a:r>
              <a:rPr lang="en-US" sz="2400" dirty="0">
                <a:solidFill>
                  <a:srgbClr val="00B050"/>
                </a:solidFill>
              </a:rPr>
              <a:t>Step 7: HPD will review the leasing documents and complete a final review of the file.</a:t>
            </a:r>
            <a:br>
              <a:rPr lang="en-US" sz="2000" dirty="0"/>
            </a:br>
            <a:endParaRPr lang="en-US" sz="2000" dirty="0"/>
          </a:p>
          <a:p>
            <a:pPr marL="609600" indent="-609600" eaLnBrk="1" hangingPunct="1">
              <a:lnSpc>
                <a:spcPct val="80000"/>
              </a:lnSpc>
              <a:defRPr/>
            </a:pPr>
            <a:r>
              <a:rPr lang="en-US" sz="2400" dirty="0"/>
              <a:t>Step 8: If the application is approved, HPD will then mail you a rent breakdown letter outlining the contract rent, HPD’s HAP share of rent and your share of rent. Once you receive this letter, you are now a </a:t>
            </a:r>
            <a:r>
              <a:rPr lang="en-US" sz="2400" dirty="0" err="1"/>
              <a:t>CoC</a:t>
            </a:r>
            <a:r>
              <a:rPr lang="en-US" sz="2400" dirty="0"/>
              <a:t> Mod SRO participant.</a:t>
            </a:r>
          </a:p>
          <a:p>
            <a:pPr marL="609600" indent="-609600" eaLnBrk="1" hangingPunct="1">
              <a:lnSpc>
                <a:spcPct val="80000"/>
              </a:lnSpc>
              <a:defRPr/>
            </a:pPr>
            <a:r>
              <a:rPr lang="en-US" dirty="0"/>
              <a:t>  </a:t>
            </a:r>
          </a:p>
          <a:p>
            <a:pPr eaLnBrk="1" hangingPunct="1">
              <a:defRPr/>
            </a:pPr>
            <a:endParaRPr lang="en-US" dirty="0"/>
          </a:p>
          <a:p>
            <a:pPr eaLnBrk="1" hangingPunct="1">
              <a:defRPr/>
            </a:pPr>
            <a:endParaRPr lang="en-US" b="1" i="1" dirty="0"/>
          </a:p>
        </p:txBody>
      </p:sp>
      <p:sp>
        <p:nvSpPr>
          <p:cNvPr id="51204" name="Slide Number Placeholder 3">
            <a:extLst>
              <a:ext uri="{FF2B5EF4-FFF2-40B4-BE49-F238E27FC236}">
                <a16:creationId xmlns:a16="http://schemas.microsoft.com/office/drawing/2014/main" id="{26ACEBC4-5DC6-4744-BD76-DC10C18D22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77FB495-77DC-4D3F-A3BB-3F65072D62CA}" type="slidenum">
              <a:rPr lang="en-US" altLang="en-US">
                <a:latin typeface="Arial" panose="020B0604020202020204" pitchFamily="34" charset="0"/>
              </a:rPr>
              <a:pPr/>
              <a:t>24</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72DD9B5-D66D-4C16-BA38-F32E90F8A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77A9B17-43E8-4435-8E78-F1C6DBC30FAC}"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53251" name="Rectangle 2">
            <a:extLst>
              <a:ext uri="{FF2B5EF4-FFF2-40B4-BE49-F238E27FC236}">
                <a16:creationId xmlns:a16="http://schemas.microsoft.com/office/drawing/2014/main" id="{5DCE3625-8EFA-4091-878A-2CF5694D060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737C185E-15E7-4201-8246-BF3407814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anose="020F0502020204030204" pitchFamily="34" charset="0"/>
              </a:rPr>
              <a:t>What are your family obligations while under the CoC Mod SRO Program?</a:t>
            </a:r>
          </a:p>
          <a:p>
            <a:pPr eaLnBrk="1" hangingPunct="1"/>
            <a:endParaRPr lang="en-US" altLang="en-US">
              <a:latin typeface="Calibri" panose="020F0502020204030204" pitchFamily="34" charset="0"/>
            </a:endParaRPr>
          </a:p>
          <a:p>
            <a:pPr eaLnBrk="1" hangingPunct="1"/>
            <a:r>
              <a:rPr lang="en-US" altLang="en-US">
                <a:latin typeface="Arial" panose="020B0604020202020204" pitchFamily="34" charset="0"/>
              </a:rPr>
              <a:t>In order to participate in the CoC Mod SRO program, you must always follow the program rules. Some of the most important family obligations for participating in the program include: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That you supply all information requested by HPD and respond to all HPD requests for information on a timely basis.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All of the information you provide to HPD must be true and complete including all INCOME at every annual recertification including when responding to Requests for Additional Information (called A.I. Notices or AIs)</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You must sign all consent forms that allow HPD to verify the information which you have provided to HPD by contacting “third parties” such as your employer, the Social Security Administration, and others</a:t>
            </a:r>
          </a:p>
          <a:p>
            <a:pPr eaLnBrk="1" hangingPunct="1"/>
            <a:endParaRPr lang="en-US" altLang="en-US" b="1">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sz="9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071D84E-0B85-4E66-A93F-BEFDC98EB6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EE31ADC-2E8E-4243-A3CE-EF59BC4FAAD7}" type="slidenum">
              <a:rPr lang="en-US" altLang="en-US">
                <a:latin typeface="Arial" panose="020B0604020202020204" pitchFamily="34" charset="0"/>
              </a:rPr>
              <a:pPr/>
              <a:t>26</a:t>
            </a:fld>
            <a:endParaRPr lang="en-US" altLang="en-US">
              <a:latin typeface="Arial" panose="020B0604020202020204" pitchFamily="34" charset="0"/>
            </a:endParaRPr>
          </a:p>
        </p:txBody>
      </p:sp>
      <p:sp>
        <p:nvSpPr>
          <p:cNvPr id="55299" name="Rectangle 2">
            <a:extLst>
              <a:ext uri="{FF2B5EF4-FFF2-40B4-BE49-F238E27FC236}">
                <a16:creationId xmlns:a16="http://schemas.microsoft.com/office/drawing/2014/main" id="{BEAA5D3C-3287-49D1-BBC4-DB7B8F68162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274B44D-E868-4290-878F-D5DAA3F37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must comply with all of the terms and conditions of the lease between you and the landlord, including paying your rent on a timely basis.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HPD to inspect the apartment with reasonable notice.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your family causes damage to the apartment, you are responsible for correcting any damage that you’ve caused (in accordance with the terms of your lease).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488031F-2020-468B-8DDE-C12DC7EB3A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D915775-0225-4303-BF03-0C53930222D3}"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57347" name="Rectangle 2">
            <a:extLst>
              <a:ext uri="{FF2B5EF4-FFF2-40B4-BE49-F238E27FC236}">
                <a16:creationId xmlns:a16="http://schemas.microsoft.com/office/drawing/2014/main" id="{29740E94-4766-455C-8877-1F5A92A017E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C2FB639-F25B-4756-B402-B58F52DB28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apartment subsidized by HPD must be your only residence.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not sublet or lease the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cannot own the apartment in whole or in part.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owner of the apartment that you lease cannot be the parent, child, grandparent, grandchild, sister, or brother of any member of the family that receives an CoC Mod SRO subsidy.  HPD may waive this restriction as a reasonable accommodation for a family member who is a person with a disability.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C3B4A68-F2B7-4F9F-B5DE-0554312B9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799E2EA-8E9A-4915-B0B4-5C045A8DC45E}"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59395" name="Rectangle 2">
            <a:extLst>
              <a:ext uri="{FF2B5EF4-FFF2-40B4-BE49-F238E27FC236}">
                <a16:creationId xmlns:a16="http://schemas.microsoft.com/office/drawing/2014/main" id="{D92E3632-8488-4BE8-A485-FE6B97AACCA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2B80B3A8-A660-479F-886F-4B64F6411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notify HPD if you have been given an eviction notice by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notify HPD immediately if you will be absent from the unit for more than 30 days.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BBBEBA1-7691-4533-B70A-0C119A57AA59}" type="slidenum">
              <a:rPr lang="en-US" smtClean="0">
                <a:latin typeface="Arial" charset="0"/>
              </a:rPr>
              <a:pPr eaLnBrk="1" hangingPunct="1"/>
              <a:t>29</a:t>
            </a:fld>
            <a:endParaRPr 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members of the family must not commit fraud, bribery, or any other corrupt or criminal act in connection with the program.    </a:t>
            </a:r>
          </a:p>
          <a:p>
            <a:pPr eaLnBrk="1" hangingPunct="1"/>
            <a:r>
              <a:rPr lang="en-US"/>
              <a:t>The members of the family may not engage in drug-related criminal activity or violent criminal activity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F84669F-A00E-450F-9B20-9B621EF23A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6FD0D89-EA07-4980-AA17-F9884D282C1E}" type="slidenum">
              <a:rPr lang="en-US" altLang="en-US">
                <a:latin typeface="Arial" panose="020B0604020202020204" pitchFamily="34" charset="0"/>
              </a:rPr>
              <a:pPr/>
              <a:t>30</a:t>
            </a:fld>
            <a:endParaRPr lang="en-US" altLang="en-US">
              <a:latin typeface="Arial" panose="020B0604020202020204" pitchFamily="34" charset="0"/>
            </a:endParaRPr>
          </a:p>
        </p:txBody>
      </p:sp>
      <p:sp>
        <p:nvSpPr>
          <p:cNvPr id="63491" name="Rectangle 2">
            <a:extLst>
              <a:ext uri="{FF2B5EF4-FFF2-40B4-BE49-F238E27FC236}">
                <a16:creationId xmlns:a16="http://schemas.microsoft.com/office/drawing/2014/main" id="{D79BBE56-4BD7-4818-8031-DB147D7A13C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CECAEB3-D2E5-4657-AA19-A72D800BFD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7DD3CA7-83E0-4BB9-8351-379594934C0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11ADC5E-6B6F-4AF1-ABDA-9B2C7DBAB5AF}"/>
              </a:ext>
            </a:extLst>
          </p:cNvPr>
          <p:cNvSpPr>
            <a:spLocks noGrp="1"/>
          </p:cNvSpPr>
          <p:nvPr>
            <p:ph type="body" idx="1"/>
          </p:nvPr>
        </p:nvSpPr>
        <p:spPr/>
        <p:txBody>
          <a:bodyPr>
            <a:normAutofit/>
          </a:bodyPr>
          <a:lstStyle/>
          <a:p>
            <a:pPr>
              <a:defRPr/>
            </a:pPr>
            <a:r>
              <a:rPr lang="en-US" b="1" dirty="0">
                <a:solidFill>
                  <a:srgbClr val="00B0F0"/>
                </a:solidFill>
                <a:effectLst>
                  <a:outerShdw blurRad="38100" dist="38100" dir="2700000" algn="tl">
                    <a:srgbClr val="000000">
                      <a:alpha val="43137"/>
                    </a:srgbClr>
                  </a:outerShdw>
                </a:effectLst>
                <a:latin typeface="Calibri" pitchFamily="34" charset="0"/>
              </a:rPr>
              <a:t>What</a:t>
            </a:r>
            <a:r>
              <a:rPr lang="en-US" b="1" dirty="0">
                <a:latin typeface="Calibri" pitchFamily="34" charset="0"/>
              </a:rPr>
              <a:t> </a:t>
            </a:r>
            <a:r>
              <a:rPr lang="en-US" b="1" dirty="0">
                <a:solidFill>
                  <a:srgbClr val="00B0F0"/>
                </a:solidFill>
                <a:effectLst>
                  <a:outerShdw blurRad="38100" dist="38100" dir="2700000" algn="tl">
                    <a:srgbClr val="000000">
                      <a:alpha val="43137"/>
                    </a:srgbClr>
                  </a:outerShdw>
                </a:effectLst>
                <a:latin typeface="Calibri" pitchFamily="34" charset="0"/>
              </a:rPr>
              <a:t>is </a:t>
            </a:r>
            <a:r>
              <a:rPr lang="en-US" b="1" dirty="0">
                <a:latin typeface="Calibri" pitchFamily="34" charset="0"/>
              </a:rPr>
              <a:t>the Continuum of Care Moderate Rehabilitation Single Room Occupancy (</a:t>
            </a:r>
            <a:r>
              <a:rPr lang="en-US" b="1" dirty="0" err="1">
                <a:latin typeface="Calibri" pitchFamily="34" charset="0"/>
              </a:rPr>
              <a:t>CoC</a:t>
            </a:r>
            <a:r>
              <a:rPr lang="en-US" b="1" dirty="0">
                <a:latin typeface="Calibri" pitchFamily="34" charset="0"/>
              </a:rPr>
              <a:t> Mod SRO) Program?</a:t>
            </a:r>
          </a:p>
          <a:p>
            <a:pPr eaLnBrk="1" hangingPunct="1">
              <a:defRPr/>
            </a:pPr>
            <a:endParaRPr lang="en-US" dirty="0">
              <a:effectLst>
                <a:outerShdw blurRad="38100" dist="38100" dir="2700000" algn="tl">
                  <a:srgbClr val="000000">
                    <a:alpha val="43137"/>
                  </a:srgbClr>
                </a:outerShdw>
              </a:effectLst>
              <a:latin typeface="Calibri" pitchFamily="34" charset="0"/>
            </a:endParaRPr>
          </a:p>
          <a:p>
            <a:pPr eaLnBrk="1" hangingPunct="1">
              <a:defRPr/>
            </a:pPr>
            <a:r>
              <a:rPr lang="en-US" dirty="0">
                <a:effectLst>
                  <a:outerShdw blurRad="38100" dist="38100" dir="2700000" algn="tl">
                    <a:srgbClr val="000000">
                      <a:alpha val="43137"/>
                    </a:srgbClr>
                  </a:outerShdw>
                </a:effectLst>
                <a:latin typeface="Calibri" pitchFamily="34" charset="0"/>
              </a:rPr>
              <a:t>The </a:t>
            </a:r>
            <a:r>
              <a:rPr lang="en-US" dirty="0" err="1">
                <a:effectLst>
                  <a:outerShdw blurRad="38100" dist="38100" dir="2700000" algn="tl">
                    <a:srgbClr val="000000">
                      <a:alpha val="43137"/>
                    </a:srgbClr>
                  </a:outerShdw>
                </a:effectLst>
                <a:latin typeface="Calibri" pitchFamily="34" charset="0"/>
              </a:rPr>
              <a:t>CoC</a:t>
            </a:r>
            <a:r>
              <a:rPr lang="en-US" dirty="0">
                <a:effectLst>
                  <a:outerShdw blurRad="38100" dist="38100" dir="2700000" algn="tl">
                    <a:srgbClr val="000000">
                      <a:alpha val="43137"/>
                    </a:srgbClr>
                  </a:outerShdw>
                </a:effectLst>
                <a:latin typeface="Calibri" pitchFamily="34" charset="0"/>
              </a:rPr>
              <a:t> Mod SRO Program is a federally funded Project-Based Rental Assistance program, which assists homeless households with rent burdens to be able to afford their rents after they pay approximately 30% of their adjusted incomes. </a:t>
            </a:r>
            <a:r>
              <a:rPr lang="en-US" dirty="0">
                <a:latin typeface="Calibri" pitchFamily="34" charset="0"/>
              </a:rPr>
              <a:t>Anything referred to as “Project-Based” in this presentation, means that the Rental Assistance provided is attached to the unit and cannot be used elsewhere. </a:t>
            </a:r>
            <a:endParaRPr lang="en-US" dirty="0">
              <a:effectLst>
                <a:outerShdw blurRad="38100" dist="38100" dir="2700000" algn="tl">
                  <a:srgbClr val="000000">
                    <a:alpha val="43137"/>
                  </a:srgbClr>
                </a:outerShdw>
              </a:effectLst>
              <a:latin typeface="Calibri" pitchFamily="34" charset="0"/>
            </a:endParaRPr>
          </a:p>
          <a:p>
            <a:pPr eaLnBrk="1" hangingPunct="1">
              <a:buFont typeface="Wingdings" pitchFamily="2" charset="2"/>
              <a:buNone/>
              <a:defRPr/>
            </a:pPr>
            <a:endParaRPr lang="en-US" dirty="0">
              <a:effectLst>
                <a:outerShdw blurRad="38100" dist="38100" dir="2700000" algn="tl">
                  <a:srgbClr val="000000">
                    <a:alpha val="43137"/>
                  </a:srgbClr>
                </a:outerShdw>
              </a:effectLst>
              <a:latin typeface="Calibri" pitchFamily="34" charset="0"/>
            </a:endParaRPr>
          </a:p>
          <a:p>
            <a:pPr eaLnBrk="1" hangingPunct="1">
              <a:defRPr/>
            </a:pPr>
            <a:r>
              <a:rPr lang="en-US" dirty="0">
                <a:effectLst>
                  <a:outerShdw blurRad="38100" dist="38100" dir="2700000" algn="tl">
                    <a:srgbClr val="000000">
                      <a:alpha val="43137"/>
                    </a:srgbClr>
                  </a:outerShdw>
                </a:effectLst>
                <a:latin typeface="Calibri" pitchFamily="34" charset="0"/>
              </a:rPr>
              <a:t>Mod SRO is a part of the Continuum of Care (</a:t>
            </a:r>
            <a:r>
              <a:rPr lang="en-US" dirty="0" err="1">
                <a:effectLst>
                  <a:outerShdw blurRad="38100" dist="38100" dir="2700000" algn="tl">
                    <a:srgbClr val="000000">
                      <a:alpha val="43137"/>
                    </a:srgbClr>
                  </a:outerShdw>
                </a:effectLst>
                <a:latin typeface="Calibri" pitchFamily="34" charset="0"/>
              </a:rPr>
              <a:t>CoC</a:t>
            </a:r>
            <a:r>
              <a:rPr lang="en-US" dirty="0">
                <a:effectLst>
                  <a:outerShdw blurRad="38100" dist="38100" dir="2700000" algn="tl">
                    <a:srgbClr val="000000">
                      <a:alpha val="43137"/>
                    </a:srgbClr>
                  </a:outerShdw>
                </a:effectLst>
                <a:latin typeface="Calibri" pitchFamily="34" charset="0"/>
              </a:rPr>
              <a:t>) program. Under </a:t>
            </a:r>
            <a:r>
              <a:rPr lang="en-US" dirty="0" err="1">
                <a:effectLst>
                  <a:outerShdw blurRad="38100" dist="38100" dir="2700000" algn="tl">
                    <a:srgbClr val="000000">
                      <a:alpha val="43137"/>
                    </a:srgbClr>
                  </a:outerShdw>
                </a:effectLst>
                <a:latin typeface="Calibri" pitchFamily="34" charset="0"/>
              </a:rPr>
              <a:t>CoC</a:t>
            </a:r>
            <a:r>
              <a:rPr lang="en-US" dirty="0">
                <a:effectLst>
                  <a:outerShdw blurRad="38100" dist="38100" dir="2700000" algn="tl">
                    <a:srgbClr val="000000">
                      <a:alpha val="43137"/>
                    </a:srgbClr>
                  </a:outerShdw>
                </a:effectLst>
                <a:latin typeface="Calibri" pitchFamily="34" charset="0"/>
              </a:rPr>
              <a:t> programs, Rental Assistance is combined with on-site supportive services.</a:t>
            </a:r>
          </a:p>
        </p:txBody>
      </p:sp>
      <p:sp>
        <p:nvSpPr>
          <p:cNvPr id="9220" name="Slide Number Placeholder 3">
            <a:extLst>
              <a:ext uri="{FF2B5EF4-FFF2-40B4-BE49-F238E27FC236}">
                <a16:creationId xmlns:a16="http://schemas.microsoft.com/office/drawing/2014/main" id="{F0542438-A6FE-44BF-AE9F-06C998E255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47E03E9-1CD0-46F2-A096-84E741B4D230}" type="slidenum">
              <a:rPr lang="en-US" altLang="en-US">
                <a:latin typeface="Arial" panose="020B0604020202020204" pitchFamily="34" charset="0"/>
              </a:rPr>
              <a:pPr/>
              <a:t>3</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03FD85E2-F1E4-41F7-A981-683B35B83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B306030-6FFC-4A4C-9C36-F8A71E2E5464}"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65539" name="Rectangle 2">
            <a:extLst>
              <a:ext uri="{FF2B5EF4-FFF2-40B4-BE49-F238E27FC236}">
                <a16:creationId xmlns:a16="http://schemas.microsoft.com/office/drawing/2014/main" id="{8263852A-7EF7-48DC-8839-09F3019800DF}"/>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48D8BAD-E47D-43D0-A56E-13EB166B3D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experience any change of income or assets after you complete your </a:t>
            </a:r>
            <a:r>
              <a:rPr lang="en-US" dirty="0" err="1"/>
              <a:t>CoC</a:t>
            </a:r>
            <a:r>
              <a:rPr lang="en-US" dirty="0"/>
              <a:t> Mod SRO application and prior to you receiving your rent breakdown letter, you must contact HPD immediately. You must submit a “Declaration of Change in Household Composition or Income” form and include supporting documentation promptly. </a:t>
            </a:r>
          </a:p>
          <a:p>
            <a:endParaRPr lang="en-US" dirty="0"/>
          </a:p>
        </p:txBody>
      </p:sp>
      <p:sp>
        <p:nvSpPr>
          <p:cNvPr id="4" name="Slide Number Placeholder 3"/>
          <p:cNvSpPr>
            <a:spLocks noGrp="1"/>
          </p:cNvSpPr>
          <p:nvPr>
            <p:ph type="sldNum" sz="quarter" idx="5"/>
          </p:nvPr>
        </p:nvSpPr>
        <p:spPr/>
        <p:txBody>
          <a:bodyPr/>
          <a:lstStyle/>
          <a:p>
            <a:pPr>
              <a:defRPr/>
            </a:pPr>
            <a:fld id="{A795A4AF-148C-4792-A336-EB95250EE76F}" type="slidenum">
              <a:rPr lang="en-US" altLang="en-US" smtClean="0"/>
              <a:pPr>
                <a:defRPr/>
              </a:pPr>
              <a:t>32</a:t>
            </a:fld>
            <a:endParaRPr lang="en-US" altLang="en-US"/>
          </a:p>
        </p:txBody>
      </p:sp>
    </p:spTree>
    <p:extLst>
      <p:ext uri="{BB962C8B-B14F-4D97-AF65-F5344CB8AC3E}">
        <p14:creationId xmlns:p14="http://schemas.microsoft.com/office/powerpoint/2010/main" val="3785020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93C8499D-03EF-4BC8-AAAF-5D934F23F2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A8680F8-F3F6-4002-9411-EB22FFF6E72E}"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68611" name="Rectangle 2">
            <a:extLst>
              <a:ext uri="{FF2B5EF4-FFF2-40B4-BE49-F238E27FC236}">
                <a16:creationId xmlns:a16="http://schemas.microsoft.com/office/drawing/2014/main" id="{1327F7DB-1E3A-482E-BB68-B6AA904DA49C}"/>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BED42D70-032B-450E-9D15-7DBEFE399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Your family obligations for the CoC Mod SRO program are described in detail in your Briefing Packet.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Your obligations to the owner are described in detail on your lease.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E26040E-7E72-4C98-8454-4BD610376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7A073B0-6E9C-4DE7-BB9C-C67CF21FD1B7}"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70659" name="Rectangle 2">
            <a:extLst>
              <a:ext uri="{FF2B5EF4-FFF2-40B4-BE49-F238E27FC236}">
                <a16:creationId xmlns:a16="http://schemas.microsoft.com/office/drawing/2014/main" id="{0F5A4BA3-5F5A-46CA-AF84-630BBB95A13A}"/>
              </a:ext>
            </a:extLst>
          </p:cNvPr>
          <p:cNvSpPr>
            <a:spLocks noGrp="1" noRot="1" noChangeAspect="1" noChangeArrowheads="1" noTextEdit="1"/>
          </p:cNvSpPr>
          <p:nvPr>
            <p:ph type="sldImg"/>
          </p:nvPr>
        </p:nvSpPr>
        <p:spPr>
          <a:xfrm>
            <a:off x="1219200" y="685800"/>
            <a:ext cx="4572000" cy="3429000"/>
          </a:xfrm>
          <a:ln/>
        </p:spPr>
      </p:sp>
      <p:sp>
        <p:nvSpPr>
          <p:cNvPr id="70660" name="Rectangle 3">
            <a:extLst>
              <a:ext uri="{FF2B5EF4-FFF2-40B4-BE49-F238E27FC236}">
                <a16:creationId xmlns:a16="http://schemas.microsoft.com/office/drawing/2014/main" id="{F7C20975-C6CD-4540-802A-A6900C1206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are the Owner’s Obligations?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landlord’s responsibilities are defined in the HAP </a:t>
            </a:r>
            <a:r>
              <a:rPr lang="en-US" altLang="en-US">
                <a:solidFill>
                  <a:schemeClr val="accent2"/>
                </a:solidFill>
                <a:latin typeface="Arial" panose="020B0604020202020204" pitchFamily="34" charset="0"/>
              </a:rPr>
              <a:t>contract, the lease, and HUD Federal</a:t>
            </a:r>
            <a:r>
              <a:rPr lang="en-US" altLang="en-US">
                <a:latin typeface="Arial" panose="020B0604020202020204" pitchFamily="34" charset="0"/>
              </a:rPr>
              <a:t> regulations.  These include: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Screening, selecting, and entering into leases with tenants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They must also comply with fair housing and equal opportunity requirements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They must comply with the provisions of the HAP contract, lease, supportive service agreement and CoC requirements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B75FCE3-EB8D-46AB-A697-42E409DB9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7687B19-2C90-4E20-BC64-53503498D65E}"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BC408328-C76A-4571-9D28-29567B70A89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D19A34B-9697-4C02-AF42-8962999DE6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landlord must carry out normal owner functions during the lease term, such as enforcing the lease, collecting your share of the rent, and charging tenants for any damage to the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landlord must maintain the apartment in good condition according to </a:t>
            </a:r>
            <a:r>
              <a:rPr lang="en-US" altLang="en-US">
                <a:solidFill>
                  <a:schemeClr val="accent2"/>
                </a:solidFill>
                <a:latin typeface="Arial" panose="020B0604020202020204" pitchFamily="34" charset="0"/>
              </a:rPr>
              <a:t>HQS standards.</a:t>
            </a:r>
            <a:r>
              <a:rPr lang="en-US" altLang="en-US">
                <a:latin typeface="Arial" panose="020B0604020202020204" pitchFamily="34" charset="0"/>
              </a:rPr>
              <a:t>  You must allow the landlord access to your apartment to do so.</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landlord must also offer you supportive services provided by the development </a:t>
            </a:r>
          </a:p>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A30AADF-5B4B-4743-9E11-CD82D0BF6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C22DD85-B8C5-4710-843B-ED9D172C7937}" type="slidenum">
              <a:rPr lang="en-US" altLang="en-US">
                <a:latin typeface="Arial" panose="020B0604020202020204" pitchFamily="34" charset="0"/>
              </a:rPr>
              <a:pPr/>
              <a:t>36</a:t>
            </a:fld>
            <a:endParaRPr lang="en-US" altLang="en-US">
              <a:latin typeface="Arial" panose="020B0604020202020204" pitchFamily="34" charset="0"/>
            </a:endParaRPr>
          </a:p>
        </p:txBody>
      </p:sp>
      <p:sp>
        <p:nvSpPr>
          <p:cNvPr id="74755" name="Rectangle 2">
            <a:extLst>
              <a:ext uri="{FF2B5EF4-FFF2-40B4-BE49-F238E27FC236}">
                <a16:creationId xmlns:a16="http://schemas.microsoft.com/office/drawing/2014/main" id="{30A4CF5E-C9E0-409C-86F4-D568748D6B48}"/>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B7D7CA60-BB96-4DED-A977-529F762D82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landlord must NOT charge any amounts to the tenant other than those listed in the Rent Breakdown letter prepared by HPD</a:t>
            </a:r>
          </a:p>
          <a:p>
            <a:pPr eaLnBrk="1" hangingPunct="1"/>
            <a:r>
              <a:rPr lang="en-US" altLang="en-US">
                <a:solidFill>
                  <a:schemeClr val="accent2"/>
                </a:solidFill>
                <a:latin typeface="Arial" panose="020B0604020202020204" pitchFamily="34" charset="0"/>
              </a:rPr>
              <a:t>DO NOT PAY ANYTHING DIFFERENT THAN WHAT IT SAYS ON YOUR RENT BREAKDOWN LETTER</a:t>
            </a:r>
          </a:p>
          <a:p>
            <a:pPr eaLnBrk="1" hangingPunct="1"/>
            <a:endParaRPr lang="en-US" altLang="en-US">
              <a:solidFill>
                <a:schemeClr val="accent2"/>
              </a:solidFill>
              <a:latin typeface="Arial" panose="020B0604020202020204" pitchFamily="34" charset="0"/>
            </a:endParaRPr>
          </a:p>
          <a:p>
            <a:pPr eaLnBrk="1" hangingPunct="1"/>
            <a:r>
              <a:rPr lang="en-US" altLang="en-US">
                <a:latin typeface="Arial" panose="020B0604020202020204" pitchFamily="34" charset="0"/>
              </a:rPr>
              <a:t>The landlord must NOT be a relative of the CoC Mod SRO family.</a:t>
            </a:r>
          </a:p>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B04D6E89-EA61-4595-BEBF-6EC5398B5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138C960-7B9C-44FF-81F1-822C44718813}"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76803" name="Rectangle 2">
            <a:extLst>
              <a:ext uri="{FF2B5EF4-FFF2-40B4-BE49-F238E27FC236}">
                <a16:creationId xmlns:a16="http://schemas.microsoft.com/office/drawing/2014/main" id="{7ABCAFD4-0382-4FA6-94D9-BE934C07DE7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DE956C7-68BC-41FC-8279-50B71E3E6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Management is responsible for making all repairs to your apartment unless your family caused the problem.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management access to your apartment to make any necessary repairs.</a:t>
            </a:r>
          </a:p>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739CF2A-AA1E-4F79-ACAC-E8C93ACD5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EDF65DE-0B97-4318-9B3D-71937C94D155}"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78851" name="Rectangle 2">
            <a:extLst>
              <a:ext uri="{FF2B5EF4-FFF2-40B4-BE49-F238E27FC236}">
                <a16:creationId xmlns:a16="http://schemas.microsoft.com/office/drawing/2014/main" id="{B6601B03-586C-41F5-944E-81DC1FE64E5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6989718-D2E0-46AE-98BB-1388529CEB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if you have a problem with your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First contact the landlord directly to resolve any problems with your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are unable to resolve the problem by contacting the landlord, you may contact </a:t>
            </a:r>
            <a:r>
              <a:rPr lang="en-US" altLang="en-US">
                <a:solidFill>
                  <a:schemeClr val="accent2"/>
                </a:solidFill>
                <a:latin typeface="Arial" panose="020B0604020202020204" pitchFamily="34" charset="0"/>
              </a:rPr>
              <a:t>311 to request an HQS inspection.  </a:t>
            </a:r>
          </a:p>
          <a:p>
            <a:pPr eaLnBrk="1" hangingPunct="1"/>
            <a:endParaRPr lang="en-US" altLang="en-US">
              <a:solidFill>
                <a:schemeClr val="accent2"/>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3A1773-AEAC-4782-B23C-2FFC9521C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5B06377-ACA9-4E89-B325-9D34C9F7B913}"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80899" name="Rectangle 2">
            <a:extLst>
              <a:ext uri="{FF2B5EF4-FFF2-40B4-BE49-F238E27FC236}">
                <a16:creationId xmlns:a16="http://schemas.microsoft.com/office/drawing/2014/main" id="{4CB9A306-CB66-477A-A24A-D7E8F5C6EFA0}"/>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310CADB7-556E-4FF9-A496-D3F05217B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r>
              <a:rPr lang="en-US" altLang="en-US">
                <a:latin typeface="Calibri" panose="020F0502020204030204" pitchFamily="34" charset="0"/>
              </a:rPr>
              <a:t>What do you Need to do After you Start Receiving CoC Mod SRO Assistance? </a:t>
            </a:r>
          </a:p>
          <a:p>
            <a:pPr eaLnBrk="1" hangingPunct="1"/>
            <a:endParaRPr lang="en-US" altLang="en-US">
              <a:latin typeface="Calibri" panose="020F0502020204030204" pitchFamily="34" charset="0"/>
            </a:endParaRPr>
          </a:p>
          <a:p>
            <a:pPr eaLnBrk="1" hangingPunct="1"/>
            <a:r>
              <a:rPr lang="en-US" altLang="en-US">
                <a:latin typeface="Arial" panose="020B0604020202020204" pitchFamily="34" charset="0"/>
              </a:rPr>
              <a:t>HPD must recertify your income and inspect your apartment every year.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them to inspect your apartment every year, or as needed, and you must respond to the recertification mailing within 30 days.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102DFA1-6936-4DFD-BBC2-02CD2A3A96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2E68425-3531-4FD0-8487-85CF266048ED}" type="slidenum">
              <a:rPr lang="en-US" altLang="en-US">
                <a:latin typeface="Arial" panose="020B0604020202020204" pitchFamily="34" charset="0"/>
              </a:rPr>
              <a:pPr/>
              <a:t>40</a:t>
            </a:fld>
            <a:endParaRPr lang="en-US" altLang="en-US">
              <a:latin typeface="Arial" panose="020B0604020202020204" pitchFamily="34" charset="0"/>
            </a:endParaRPr>
          </a:p>
        </p:txBody>
      </p:sp>
      <p:sp>
        <p:nvSpPr>
          <p:cNvPr id="82947" name="Rectangle 2">
            <a:extLst>
              <a:ext uri="{FF2B5EF4-FFF2-40B4-BE49-F238E27FC236}">
                <a16:creationId xmlns:a16="http://schemas.microsoft.com/office/drawing/2014/main" id="{0E1288BB-FE82-4240-8275-CC0F061CBF1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0D002C6-158F-4CB3-931A-0828A225F5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also respond promptly to all HPD requests for information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may report any decreases in your income so that HPD can adjust your tenant share of the rent.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07F47224-4E85-43F3-8416-EF4D8BF4E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4025EF2-273D-4ECE-A81D-015203123BB9}"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738FE09E-594E-4AB2-B545-A87E2F007798}"/>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2ACF4937-88C0-41A2-A940-91A05EF83D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Why is this briefing important? </a:t>
            </a:r>
          </a:p>
          <a:p>
            <a:pPr eaLnBrk="1" hangingPunct="1"/>
            <a:endParaRPr lang="en-US" altLang="en-US" dirty="0">
              <a:latin typeface="Calibri" panose="020F0502020204030204" pitchFamily="34" charset="0"/>
            </a:endParaRPr>
          </a:p>
          <a:p>
            <a:pPr eaLnBrk="1" hangingPunct="1"/>
            <a:r>
              <a:rPr lang="en-US" altLang="en-US" dirty="0">
                <a:latin typeface="Calibri" panose="020F0502020204030204" pitchFamily="34" charset="0"/>
              </a:rPr>
              <a:t>We want to make sure that you understand the basic information of Project-Based Rental Assistance so that you can be a successful participant in the </a:t>
            </a:r>
            <a:r>
              <a:rPr lang="en-US" altLang="en-US" dirty="0" err="1">
                <a:latin typeface="Calibri" panose="020F0502020204030204" pitchFamily="34" charset="0"/>
              </a:rPr>
              <a:t>CoC</a:t>
            </a:r>
            <a:r>
              <a:rPr lang="en-US" altLang="en-US" dirty="0">
                <a:latin typeface="Calibri" panose="020F0502020204030204" pitchFamily="34" charset="0"/>
              </a:rPr>
              <a:t> Mod SRO program. We will do so by explaining your family obligations along with the owner’s obligations while participating on the program.  You will also receive your written briefing packet.</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CA44839-B554-4B5F-B3B5-6F0EEADB3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CFDCB96-2CD5-48CD-A101-B37659520A0B}" type="slidenum">
              <a:rPr lang="en-US" altLang="en-US">
                <a:latin typeface="Arial" panose="020B0604020202020204" pitchFamily="34" charset="0"/>
              </a:rPr>
              <a:pPr/>
              <a:t>41</a:t>
            </a:fld>
            <a:endParaRPr lang="en-US" altLang="en-US">
              <a:latin typeface="Arial" panose="020B0604020202020204" pitchFamily="34" charset="0"/>
            </a:endParaRPr>
          </a:p>
        </p:txBody>
      </p:sp>
      <p:sp>
        <p:nvSpPr>
          <p:cNvPr id="84995" name="Rectangle 2">
            <a:extLst>
              <a:ext uri="{FF2B5EF4-FFF2-40B4-BE49-F238E27FC236}">
                <a16:creationId xmlns:a16="http://schemas.microsoft.com/office/drawing/2014/main" id="{DF43BE69-4252-4F04-870E-5C78EE0EF9FF}"/>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22EA2A60-9B77-4C52-9648-1A0B29680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What Happens if you Don’t Meet your Family Obligations? </a:t>
            </a:r>
          </a:p>
          <a:p>
            <a:pPr eaLnBrk="1" hangingPunct="1"/>
            <a:endParaRPr lang="en-US" altLang="en-US" dirty="0">
              <a:latin typeface="Calibri" panose="020F0502020204030204" pitchFamily="34" charset="0"/>
            </a:endParaRPr>
          </a:p>
          <a:p>
            <a:pPr eaLnBrk="1" hangingPunct="1"/>
            <a:r>
              <a:rPr lang="en-US" altLang="en-US" dirty="0">
                <a:latin typeface="Calibri" panose="020F0502020204030204" pitchFamily="34" charset="0"/>
              </a:rPr>
              <a:t>Y</a:t>
            </a:r>
            <a:r>
              <a:rPr lang="en-US" altLang="en-US" dirty="0">
                <a:latin typeface="Arial" panose="020B0604020202020204" pitchFamily="34" charset="0"/>
              </a:rPr>
              <a:t>ou may be denied assistance or terminated from the </a:t>
            </a:r>
            <a:r>
              <a:rPr lang="en-US" altLang="en-US" dirty="0" err="1">
                <a:latin typeface="Arial" panose="020B0604020202020204" pitchFamily="34" charset="0"/>
              </a:rPr>
              <a:t>CoC</a:t>
            </a:r>
            <a:r>
              <a:rPr lang="en-US" altLang="en-US" dirty="0">
                <a:latin typeface="Arial" panose="020B0604020202020204" pitchFamily="34" charset="0"/>
              </a:rPr>
              <a:t> Mod SRO program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if you have committed fraud or committed a crime, you may be referred to federal and local law enforcement for prosecution</a:t>
            </a:r>
          </a:p>
          <a:p>
            <a:pPr eaLnBrk="1" hangingPunct="1"/>
            <a:endParaRPr lang="en-US" altLang="en-US"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2DC7EEE-16C1-477E-966F-606A019129FE}"/>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794C9AC1-57D6-4161-AFED-915B6A98E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HPD must terminate assistance if:</a:t>
            </a:r>
          </a:p>
          <a:p>
            <a:endParaRPr lang="en-US" altLang="en-US">
              <a:latin typeface="Arial" panose="020B0604020202020204" pitchFamily="34" charset="0"/>
            </a:endParaRPr>
          </a:p>
          <a:p>
            <a:r>
              <a:rPr lang="en-US" altLang="en-US">
                <a:latin typeface="Arial" panose="020B0604020202020204" pitchFamily="34" charset="0"/>
              </a:rPr>
              <a:t>You fail to sign and submit consent forms for obtaining information that HUD requires</a:t>
            </a:r>
          </a:p>
          <a:p>
            <a:endParaRPr lang="en-US" altLang="en-US">
              <a:latin typeface="Arial" panose="020B0604020202020204" pitchFamily="34" charset="0"/>
            </a:endParaRPr>
          </a:p>
          <a:p>
            <a:r>
              <a:rPr lang="en-US" altLang="en-US">
                <a:latin typeface="Arial" panose="020B0604020202020204" pitchFamily="34" charset="0"/>
              </a:rPr>
              <a:t>You  are not a U.S. citizen or eligible immigrant. Your assistance will not be terminated while verification of immigration status is pending</a:t>
            </a:r>
          </a:p>
          <a:p>
            <a:endParaRPr lang="en-US" altLang="en-US">
              <a:latin typeface="Arial" panose="020B0604020202020204" pitchFamily="34" charset="0"/>
            </a:endParaRPr>
          </a:p>
          <a:p>
            <a:r>
              <a:rPr lang="en-US" altLang="en-US">
                <a:latin typeface="Arial" panose="020B0604020202020204" pitchFamily="34" charset="0"/>
              </a:rPr>
              <a:t>You no longer qualify for HAP payments for 180 days or more because of your income and the gross rent for your unit</a:t>
            </a:r>
          </a:p>
          <a:p>
            <a:endParaRPr lang="en-US" altLang="en-US">
              <a:latin typeface="Arial" panose="020B0604020202020204" pitchFamily="34" charset="0"/>
            </a:endParaRPr>
          </a:p>
          <a:p>
            <a:r>
              <a:rPr lang="en-US" altLang="en-US">
                <a:latin typeface="Arial" panose="020B0604020202020204" pitchFamily="34" charset="0"/>
              </a:rPr>
              <a:t>You vacate the assisted unit or are absent from the assisted unit for 90 days or more for any reason</a:t>
            </a:r>
          </a:p>
          <a:p>
            <a:endParaRPr lang="en-US" altLang="en-US">
              <a:latin typeface="Arial" panose="020B0604020202020204" pitchFamily="34" charset="0"/>
            </a:endParaRPr>
          </a:p>
        </p:txBody>
      </p:sp>
      <p:sp>
        <p:nvSpPr>
          <p:cNvPr id="87044" name="Slide Number Placeholder 3">
            <a:extLst>
              <a:ext uri="{FF2B5EF4-FFF2-40B4-BE49-F238E27FC236}">
                <a16:creationId xmlns:a16="http://schemas.microsoft.com/office/drawing/2014/main" id="{5E0BDC9A-A95E-47A6-84D1-ECBD7820FB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11942BF-FF2A-4FB9-8E32-488EB05C2C40}" type="slidenum">
              <a:rPr lang="en-US" altLang="en-US">
                <a:latin typeface="Arial" panose="020B0604020202020204" pitchFamily="34" charset="0"/>
              </a:rPr>
              <a:pPr/>
              <a:t>42</a:t>
            </a:fld>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837C0BBF-AC79-4564-939F-6E11B630C933}"/>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A932EAD1-FF50-4E84-88ED-8984038842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Now HPD may terminate assistance</a:t>
            </a:r>
          </a:p>
          <a:p>
            <a:endParaRPr lang="en-US" altLang="en-US">
              <a:latin typeface="Arial" panose="020B0604020202020204" pitchFamily="34" charset="0"/>
            </a:endParaRPr>
          </a:p>
          <a:p>
            <a:r>
              <a:rPr lang="en-US" altLang="en-US">
                <a:latin typeface="Arial" panose="020B0604020202020204" pitchFamily="34" charset="0"/>
              </a:rPr>
              <a:t>If you have committed fraud, bribery, or any other corrupt or criminal act in connection with any federal housing program</a:t>
            </a:r>
          </a:p>
          <a:p>
            <a:endParaRPr lang="en-US" altLang="en-US">
              <a:latin typeface="Arial" panose="020B0604020202020204" pitchFamily="34" charset="0"/>
            </a:endParaRPr>
          </a:p>
          <a:p>
            <a:r>
              <a:rPr lang="en-US" altLang="en-US">
                <a:latin typeface="Arial" panose="020B0604020202020204" pitchFamily="34" charset="0"/>
              </a:rPr>
              <a:t>If there’s reasonable cause to believe that your criminal activity threatens the health, safety, or right to peaceful enjoyment of the premises by other residents </a:t>
            </a:r>
          </a:p>
          <a:p>
            <a:endParaRPr lang="en-US" altLang="en-US">
              <a:latin typeface="Arial" panose="020B0604020202020204" pitchFamily="34" charset="0"/>
            </a:endParaRPr>
          </a:p>
          <a:p>
            <a:r>
              <a:rPr lang="en-US" altLang="en-US">
                <a:latin typeface="Arial" panose="020B0604020202020204" pitchFamily="34" charset="0"/>
              </a:rPr>
              <a:t>If you have engaged in threatening, abusive, or violent behavior toward HPD personnel</a:t>
            </a:r>
          </a:p>
          <a:p>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9AD85F54-3253-46FB-8715-4C37ABAF14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8A3A317-FFD6-467E-9A12-2C85A81DF7E1}" type="slidenum">
              <a:rPr lang="en-US" altLang="en-US">
                <a:latin typeface="Arial" panose="020B0604020202020204" pitchFamily="34" charset="0"/>
              </a:rPr>
              <a:pPr/>
              <a:t>43</a:t>
            </a:fld>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EC1943F-179B-4A4F-82F8-D443E8A70D69}"/>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AE339322-BF98-469B-B30B-0ECFCF3ABB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5000"/>
              </a:spcBef>
              <a:buFont typeface="Wingdings" panose="05000000000000000000" pitchFamily="2" charset="2"/>
              <a:buNone/>
            </a:pPr>
            <a:r>
              <a:rPr lang="en-US" altLang="en-US">
                <a:latin typeface="Arial" panose="020B0604020202020204" pitchFamily="34" charset="0"/>
              </a:rPr>
              <a:t>HPD </a:t>
            </a:r>
            <a:r>
              <a:rPr lang="en-US" altLang="en-US">
                <a:solidFill>
                  <a:schemeClr val="hlink"/>
                </a:solidFill>
                <a:latin typeface="Arial" panose="020B0604020202020204" pitchFamily="34" charset="0"/>
              </a:rPr>
              <a:t>may </a:t>
            </a:r>
            <a:r>
              <a:rPr lang="en-US" altLang="en-US">
                <a:latin typeface="Arial" panose="020B0604020202020204" pitchFamily="34" charset="0"/>
              </a:rPr>
              <a:t>terminate assistance if:</a:t>
            </a:r>
          </a:p>
          <a:p>
            <a:pPr eaLnBrk="1" hangingPunct="1">
              <a:lnSpc>
                <a:spcPct val="90000"/>
              </a:lnSpc>
              <a:spcBef>
                <a:spcPct val="25000"/>
              </a:spcBef>
              <a:buFont typeface="Wingdings" panose="05000000000000000000" pitchFamily="2" charset="2"/>
              <a:buNone/>
            </a:pPr>
            <a:endParaRPr lang="en-US" altLang="en-US">
              <a:latin typeface="Arial" panose="020B0604020202020204" pitchFamily="34" charset="0"/>
            </a:endParaRPr>
          </a:p>
          <a:p>
            <a:pPr eaLnBrk="1" hangingPunct="1">
              <a:lnSpc>
                <a:spcPct val="90000"/>
              </a:lnSpc>
              <a:spcBef>
                <a:spcPct val="25000"/>
              </a:spcBef>
            </a:pPr>
            <a:r>
              <a:rPr lang="en-US" altLang="en-US">
                <a:latin typeface="Arial" panose="020B0604020202020204" pitchFamily="34" charset="0"/>
              </a:rPr>
              <a:t>You have misrepresented income, household members, or other reported information </a:t>
            </a:r>
          </a:p>
          <a:p>
            <a:pPr eaLnBrk="1" hangingPunct="1">
              <a:lnSpc>
                <a:spcPct val="90000"/>
              </a:lnSpc>
              <a:spcBef>
                <a:spcPct val="25000"/>
              </a:spcBef>
            </a:pPr>
            <a:r>
              <a:rPr lang="en-US" altLang="en-US">
                <a:latin typeface="Arial" panose="020B0604020202020204" pitchFamily="34" charset="0"/>
              </a:rPr>
              <a:t>You have violated one of the family obligations for the CoC Mod SRO program</a:t>
            </a:r>
          </a:p>
          <a:p>
            <a:pPr eaLnBrk="1" hangingPunct="1">
              <a:lnSpc>
                <a:spcPct val="90000"/>
              </a:lnSpc>
              <a:spcBef>
                <a:spcPct val="25000"/>
              </a:spcBef>
            </a:pPr>
            <a:r>
              <a:rPr lang="en-US" altLang="en-US">
                <a:latin typeface="Arial" panose="020B0604020202020204" pitchFamily="34" charset="0"/>
              </a:rPr>
              <a:t>You have failed to provide requested information or failed to attend a mandatory conference </a:t>
            </a:r>
          </a:p>
          <a:p>
            <a:pPr eaLnBrk="1" hangingPunct="1">
              <a:lnSpc>
                <a:spcPct val="90000"/>
              </a:lnSpc>
              <a:spcBef>
                <a:spcPct val="25000"/>
              </a:spcBef>
            </a:pPr>
            <a:r>
              <a:rPr lang="en-US" altLang="en-US">
                <a:latin typeface="Arial" panose="020B0604020202020204" pitchFamily="34" charset="0"/>
              </a:rPr>
              <a:t>You currently owe rent or other amounts to HPD for the CoC Mod SRO program</a:t>
            </a:r>
          </a:p>
          <a:p>
            <a:pPr eaLnBrk="1" hangingPunct="1">
              <a:lnSpc>
                <a:spcPct val="90000"/>
              </a:lnSpc>
              <a:spcBef>
                <a:spcPct val="25000"/>
              </a:spcBef>
            </a:pPr>
            <a:r>
              <a:rPr lang="en-US" altLang="en-US">
                <a:latin typeface="Arial" panose="020B0604020202020204" pitchFamily="34" charset="0"/>
              </a:rPr>
              <a:t>You have breached a repayment agreement with HPD for the CoC Mod SRO program</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91140" name="Slide Number Placeholder 3">
            <a:extLst>
              <a:ext uri="{FF2B5EF4-FFF2-40B4-BE49-F238E27FC236}">
                <a16:creationId xmlns:a16="http://schemas.microsoft.com/office/drawing/2014/main" id="{48C8CCB2-9E88-46C0-B7CA-73FFC33F4B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40A519C-DD49-4847-B0D3-E537BC576AE0}" type="slidenum">
              <a:rPr lang="en-US" altLang="en-US">
                <a:latin typeface="Arial" panose="020B0604020202020204" pitchFamily="34" charset="0"/>
              </a:rPr>
              <a:pPr/>
              <a:t>44</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7EFCE877-AFF7-427C-9BD3-50A5E3C82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D09A113-4DC9-4ACB-853A-16934F2646C5}" type="slidenum">
              <a:rPr lang="en-US" altLang="en-US">
                <a:latin typeface="Arial" panose="020B0604020202020204" pitchFamily="34" charset="0"/>
              </a:rPr>
              <a:pPr/>
              <a:t>45</a:t>
            </a:fld>
            <a:endParaRPr lang="en-US" altLang="en-US">
              <a:latin typeface="Arial" panose="020B0604020202020204" pitchFamily="34" charset="0"/>
            </a:endParaRPr>
          </a:p>
        </p:txBody>
      </p:sp>
      <p:sp>
        <p:nvSpPr>
          <p:cNvPr id="93187" name="Rectangle 2">
            <a:extLst>
              <a:ext uri="{FF2B5EF4-FFF2-40B4-BE49-F238E27FC236}">
                <a16:creationId xmlns:a16="http://schemas.microsoft.com/office/drawing/2014/main" id="{069DB1B9-261C-42DA-B6A4-3241C77D8B8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3EFB8E9-C4FE-4985-BD9A-3E5510ECA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if you Don’t Agree with HPD’s Decisions About your Eligibility or Assistance?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may appeal a decision by HPD that affects your eligibility or the amount of your assistance. If you have been notified that your assistance has been denied or that your subsidy will be terminated you may also appeal this decision. The instructions for filing an appeal will be sent with your denial or termination notice.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064D21B-7C16-4090-AD41-DE09B8498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C9BA37B-612B-4335-91A1-1D0421EF50B7}" type="slidenum">
              <a:rPr lang="en-US" altLang="en-US">
                <a:latin typeface="Arial" panose="020B0604020202020204" pitchFamily="34" charset="0"/>
              </a:rPr>
              <a:pPr/>
              <a:t>46</a:t>
            </a:fld>
            <a:endParaRPr lang="en-US" altLang="en-US">
              <a:latin typeface="Arial" panose="020B0604020202020204" pitchFamily="34" charset="0"/>
            </a:endParaRPr>
          </a:p>
        </p:txBody>
      </p:sp>
      <p:sp>
        <p:nvSpPr>
          <p:cNvPr id="95235" name="Rectangle 2">
            <a:extLst>
              <a:ext uri="{FF2B5EF4-FFF2-40B4-BE49-F238E27FC236}">
                <a16:creationId xmlns:a16="http://schemas.microsoft.com/office/drawing/2014/main" id="{A0EE7EBA-78AF-4A32-81E9-AABED0D92706}"/>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F6205EB4-F18D-4858-8DC5-52DF74548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How can you Move out of your CoC Mod SRO Unit?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Your CoC Mod SRO assistance is tied to your unit.</a:t>
            </a:r>
          </a:p>
          <a:p>
            <a:pPr eaLnBrk="1" hangingPunct="1"/>
            <a:r>
              <a:rPr lang="en-US" altLang="en-US">
                <a:latin typeface="Arial" panose="020B0604020202020204" pitchFamily="34" charset="0"/>
              </a:rPr>
              <a:t> </a:t>
            </a:r>
          </a:p>
          <a:p>
            <a:pPr eaLnBrk="1" hangingPunct="1"/>
            <a:r>
              <a:rPr lang="en-US" altLang="en-US">
                <a:latin typeface="Arial" panose="020B0604020202020204" pitchFamily="34" charset="0"/>
              </a:rPr>
              <a:t>You cannot move out of your unit with continued rental assistance under the CoC Mod SRO program unless you are transferring into another unit under the CoC MoD SRO contract in the same development.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are transferring to another unit under the same CoC Mod SRO contract, the unit must pass inspection and the transfer must be approved before you move.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B3C43A76-AEA4-4F88-AD63-5B5E35C92DF9}"/>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F6166570-7588-4166-90CF-3D6DAD1DF2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You can also move by applying for other affordable housing developments. </a:t>
            </a:r>
          </a:p>
          <a:p>
            <a:endParaRPr lang="en-US" altLang="en-US">
              <a:latin typeface="Arial" panose="020B0604020202020204" pitchFamily="34" charset="0"/>
            </a:endParaRPr>
          </a:p>
          <a:p>
            <a:r>
              <a:rPr lang="en-US" altLang="en-US">
                <a:latin typeface="Arial" panose="020B0604020202020204" pitchFamily="34" charset="0"/>
              </a:rPr>
              <a:t>More information about available affordable housing in New York City can be found at NYC Housing Connect</a:t>
            </a:r>
          </a:p>
          <a:p>
            <a:r>
              <a:rPr lang="en-US" altLang="en-US">
                <a:latin typeface="Arial" panose="020B0604020202020204" pitchFamily="34" charset="0"/>
              </a:rPr>
              <a:t> </a:t>
            </a:r>
          </a:p>
          <a:p>
            <a:r>
              <a:rPr lang="en-US" altLang="en-US">
                <a:latin typeface="Arial" panose="020B0604020202020204" pitchFamily="34" charset="0"/>
              </a:rPr>
              <a:t>Also, you must notify HPD immediately if you will be temporarily relocated from your unit for any reason (including rehabilitation of the unit). </a:t>
            </a:r>
          </a:p>
          <a:p>
            <a:endParaRPr lang="en-US" altLang="en-US">
              <a:latin typeface="Arial" panose="020B0604020202020204" pitchFamily="34" charset="0"/>
            </a:endParaRPr>
          </a:p>
        </p:txBody>
      </p:sp>
      <p:sp>
        <p:nvSpPr>
          <p:cNvPr id="97284" name="Slide Number Placeholder 3">
            <a:extLst>
              <a:ext uri="{FF2B5EF4-FFF2-40B4-BE49-F238E27FC236}">
                <a16:creationId xmlns:a16="http://schemas.microsoft.com/office/drawing/2014/main" id="{28796D57-400A-49F6-8304-F8138292F1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B179CC-283A-4BD4-A822-2C6A5E8715E5}" type="slidenum">
              <a:rPr lang="en-US" altLang="en-US">
                <a:latin typeface="Arial" panose="020B0604020202020204" pitchFamily="34" charset="0"/>
              </a:rPr>
              <a:pPr/>
              <a:t>47</a:t>
            </a:fld>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64D09F5-2BE4-4054-9183-083EE905F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F1FA80-D0E7-48B7-9141-8C4571C5F03E}" type="slidenum">
              <a:rPr lang="en-US" altLang="en-US">
                <a:latin typeface="Arial" panose="020B0604020202020204" pitchFamily="34" charset="0"/>
              </a:rPr>
              <a:pPr/>
              <a:t>48</a:t>
            </a:fld>
            <a:endParaRPr lang="en-US" altLang="en-US">
              <a:latin typeface="Arial" panose="020B0604020202020204" pitchFamily="34" charset="0"/>
            </a:endParaRPr>
          </a:p>
        </p:txBody>
      </p:sp>
      <p:sp>
        <p:nvSpPr>
          <p:cNvPr id="99331" name="Rectangle 2">
            <a:extLst>
              <a:ext uri="{FF2B5EF4-FFF2-40B4-BE49-F238E27FC236}">
                <a16:creationId xmlns:a16="http://schemas.microsoft.com/office/drawing/2014/main" id="{18CA6B82-A133-4391-B0AD-4F8D7ACE9095}"/>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056C003F-8ABB-4772-892A-F40D14B37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will not deny any family or individual the equal opportunity to apply for or receive assistance under the CoC Mos SRO Program on the basis of race, color, sex, religion, creed, or national or ethnic origin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919B743-0D59-4AA1-BB25-0D8FAC4A4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648A15C-C7F6-47DD-9AD8-2B4B34728D39}" type="slidenum">
              <a:rPr lang="en-US" altLang="en-US">
                <a:latin typeface="Arial" panose="020B0604020202020204" pitchFamily="34" charset="0"/>
              </a:rPr>
              <a:pPr/>
              <a:t>49</a:t>
            </a:fld>
            <a:endParaRPr lang="en-US" altLang="en-US">
              <a:latin typeface="Arial" panose="020B0604020202020204" pitchFamily="34" charset="0"/>
            </a:endParaRPr>
          </a:p>
        </p:txBody>
      </p:sp>
      <p:sp>
        <p:nvSpPr>
          <p:cNvPr id="101379" name="Rectangle 2">
            <a:extLst>
              <a:ext uri="{FF2B5EF4-FFF2-40B4-BE49-F238E27FC236}">
                <a16:creationId xmlns:a16="http://schemas.microsoft.com/office/drawing/2014/main" id="{1CCB5128-C5E7-4C6E-965C-A938FBE1DA86}"/>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F16A6C50-F669-4E7E-A2AA-84A0DD499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will not deny any family or individual the equal opportunity to apply for or receive assistance under the CoC Mod SRO Program on the basis of familial or marital status, handicap or disability, sexual orientation, gender identity, prior record of arrest or conviction, or status as a victim of domestic violence.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4B039856-48F7-456B-B283-2F99FFC4FC11}"/>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6002700C-8575-4F54-ABD7-AFECDA5070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And finally, here are some important things to remember</a:t>
            </a:r>
          </a:p>
          <a:p>
            <a:endParaRPr lang="en-US" altLang="en-US">
              <a:latin typeface="Arial" panose="020B0604020202020204" pitchFamily="34" charset="0"/>
            </a:endParaRPr>
          </a:p>
          <a:p>
            <a:pPr eaLnBrk="1" hangingPunct="1">
              <a:lnSpc>
                <a:spcPct val="80000"/>
              </a:lnSpc>
              <a:spcAft>
                <a:spcPts val="600"/>
              </a:spcAft>
            </a:pPr>
            <a:r>
              <a:rPr lang="en-US" altLang="en-US">
                <a:latin typeface="Calibri" panose="020F0502020204030204" pitchFamily="34" charset="0"/>
              </a:rPr>
              <a:t>Keep your Briefing Packet as a reference so that you know your rights and responsibilities as a program participant.</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Be sure to read all letters, notices, or forms that you receive from HPD. Pay special attention if there is an appointment date or a deadline to return materials to HPD. If you do not completely understand something, sent to you by HPD, contact us for further assistance.</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Supply all information requested by HPD and respond to all HPD requests for information on a timely basis. All of the information you provide to HPD must be true and complete.</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Keep copies of all documents that you submit to HPD.</a:t>
            </a:r>
          </a:p>
          <a:p>
            <a:pPr eaLnBrk="1" hangingPunct="1">
              <a:lnSpc>
                <a:spcPct val="80000"/>
              </a:lnSpc>
              <a:spcAft>
                <a:spcPts val="600"/>
              </a:spcAft>
              <a:buFont typeface="Wingdings" panose="05000000000000000000" pitchFamily="2" charset="2"/>
              <a:buNone/>
            </a:pPr>
            <a:endParaRPr lang="en-US" altLang="en-US">
              <a:latin typeface="Calibri" panose="020F0502020204030204" pitchFamily="34" charset="0"/>
            </a:endParaRPr>
          </a:p>
          <a:p>
            <a:endParaRPr lang="en-US" altLang="en-US">
              <a:latin typeface="Arial" panose="020B0604020202020204" pitchFamily="34" charset="0"/>
            </a:endParaRPr>
          </a:p>
        </p:txBody>
      </p:sp>
      <p:sp>
        <p:nvSpPr>
          <p:cNvPr id="103428" name="Slide Number Placeholder 3">
            <a:extLst>
              <a:ext uri="{FF2B5EF4-FFF2-40B4-BE49-F238E27FC236}">
                <a16:creationId xmlns:a16="http://schemas.microsoft.com/office/drawing/2014/main" id="{D58D4F02-C0F5-42C9-BB0A-2D42DB631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A2B68B-328B-4BB3-AFE5-4BBE4190C483}" type="slidenum">
              <a:rPr lang="en-US" altLang="en-US">
                <a:latin typeface="Arial" panose="020B0604020202020204" pitchFamily="34" charset="0"/>
              </a:rPr>
              <a:pPr/>
              <a:t>51</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09B1E9C-9E4C-4B54-B3FE-F9C84375C1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48620F7-4C88-472C-BB64-F2833671781A}"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C3B4B777-515F-4FBC-8F84-0B607C96D7C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BA3BC0D-2433-4389-BED6-BE03DEF39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What is the Continuum of Care Moderate Rehabilitation Single-Room Occupancy (</a:t>
            </a:r>
            <a:r>
              <a:rPr lang="en-US" altLang="en-US" dirty="0" err="1">
                <a:latin typeface="Arial" panose="020B0604020202020204" pitchFamily="34" charset="0"/>
              </a:rPr>
              <a:t>CoC</a:t>
            </a:r>
            <a:r>
              <a:rPr lang="en-US" altLang="en-US" dirty="0">
                <a:latin typeface="Arial" panose="020B0604020202020204" pitchFamily="34" charset="0"/>
              </a:rPr>
              <a:t> Mod SRO) Program? It is a Project-Based Rental Assistance Program  combined with Supportive Services.</a:t>
            </a:r>
          </a:p>
          <a:p>
            <a:endParaRPr lang="en-US" altLang="en-US" dirty="0">
              <a:latin typeface="Arial" panose="020B0604020202020204" pitchFamily="34" charset="0"/>
            </a:endParaRPr>
          </a:p>
          <a:p>
            <a:r>
              <a:rPr lang="en-US" altLang="en-US" dirty="0">
                <a:latin typeface="Arial" panose="020B0604020202020204" pitchFamily="34" charset="0"/>
              </a:rPr>
              <a:t>HPD’s </a:t>
            </a:r>
            <a:r>
              <a:rPr lang="en-US" altLang="en-US" dirty="0" err="1">
                <a:latin typeface="Arial" panose="020B0604020202020204" pitchFamily="34" charset="0"/>
              </a:rPr>
              <a:t>CoC</a:t>
            </a:r>
            <a:r>
              <a:rPr lang="en-US" altLang="en-US" dirty="0">
                <a:latin typeface="Arial" panose="020B0604020202020204" pitchFamily="34" charset="0"/>
              </a:rPr>
              <a:t> program is a federally funded supportive housing rental assistance program, that assists homeless individuals, by providing access to housing and/or the services needed to help them maintain permanent housing, with the goal of long-term stability. </a:t>
            </a:r>
          </a:p>
          <a:p>
            <a:endParaRPr lang="en-US" altLang="en-US" dirty="0">
              <a:latin typeface="Arial" panose="020B0604020202020204" pitchFamily="34" charset="0"/>
            </a:endParaRPr>
          </a:p>
          <a:p>
            <a:r>
              <a:rPr lang="en-US" altLang="en-US" dirty="0">
                <a:latin typeface="Arial" panose="020B0604020202020204" pitchFamily="34" charset="0"/>
              </a:rPr>
              <a:t>Within the program there are three parties involved: the participant, the owner, and HPD.</a:t>
            </a:r>
          </a:p>
          <a:p>
            <a:pPr eaLnBrk="1" hangingPunct="1"/>
            <a:endParaRPr lang="en-US" altLang="en-US"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B1A18D28-DBEC-4F82-86D5-5A15DF1C103D}"/>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E58452D8-B493-44C3-8693-CEDFD28467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Aft>
                <a:spcPts val="600"/>
              </a:spcAft>
            </a:pPr>
            <a:r>
              <a:rPr lang="en-US" altLang="en-US">
                <a:latin typeface="Calibri" panose="020F0502020204030204" pitchFamily="34" charset="0"/>
              </a:rPr>
              <a:t>Keep a copy of your lease so that you know your rights as a tenant and your obligations to the owner.</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Comply with all of the terms and conditions of the lease between you and the owner, including paying your rent on a timely basis.</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Notify HPD immediately if you have been given court papers or an eviction notice by the owner.</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Notify HPD immediately if you will be absent from the apartment for 30 days or more.</a:t>
            </a:r>
          </a:p>
          <a:p>
            <a:endParaRPr lang="en-US" altLang="en-US">
              <a:latin typeface="Arial" panose="020B0604020202020204" pitchFamily="34" charset="0"/>
            </a:endParaRPr>
          </a:p>
        </p:txBody>
      </p:sp>
      <p:sp>
        <p:nvSpPr>
          <p:cNvPr id="105476" name="Slide Number Placeholder 3">
            <a:extLst>
              <a:ext uri="{FF2B5EF4-FFF2-40B4-BE49-F238E27FC236}">
                <a16:creationId xmlns:a16="http://schemas.microsoft.com/office/drawing/2014/main" id="{6D201768-0738-4973-A7EC-8B53004B20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832B469-5D20-49EA-95F7-25A0882EA277}" type="slidenum">
              <a:rPr lang="en-US" altLang="en-US">
                <a:latin typeface="Arial" panose="020B0604020202020204" pitchFamily="34" charset="0"/>
              </a:rPr>
              <a:pPr/>
              <a:t>52</a:t>
            </a:fld>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4BE252A-7361-472F-B795-1BDEA2F21431}"/>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ADB89305-57D6-4176-A688-95D452193D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Aft>
                <a:spcPts val="600"/>
              </a:spcAft>
            </a:pPr>
            <a:r>
              <a:rPr lang="en-US" altLang="en-US">
                <a:latin typeface="Calibri" panose="020F0502020204030204" pitchFamily="34" charset="0"/>
              </a:rPr>
              <a:t>Report all income (any money that you are receiving) at every annual recertification, including part-time or seasonal employment or contributions from family or friends</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Do not allow any other person to move into your unit</a:t>
            </a:r>
          </a:p>
          <a:p>
            <a:pPr eaLnBrk="1" hangingPunct="1">
              <a:lnSpc>
                <a:spcPct val="80000"/>
              </a:lnSpc>
              <a:spcAft>
                <a:spcPts val="600"/>
              </a:spcAft>
            </a:pPr>
            <a:endParaRPr lang="en-US" altLang="en-US">
              <a:latin typeface="Calibri" panose="020F0502020204030204" pitchFamily="34" charset="0"/>
            </a:endParaRPr>
          </a:p>
          <a:p>
            <a:pPr eaLnBrk="1" hangingPunct="1">
              <a:lnSpc>
                <a:spcPct val="80000"/>
              </a:lnSpc>
              <a:spcAft>
                <a:spcPts val="600"/>
              </a:spcAft>
            </a:pPr>
            <a:r>
              <a:rPr lang="en-US" altLang="en-US">
                <a:latin typeface="Calibri" panose="020F0502020204030204" pitchFamily="34" charset="0"/>
              </a:rPr>
              <a:t>Do not commit fraud, bribery, or any other corrupt or criminal act in connection with the program.</a:t>
            </a:r>
          </a:p>
          <a:p>
            <a:endParaRPr lang="en-US" altLang="en-US">
              <a:latin typeface="Arial" panose="020B0604020202020204" pitchFamily="34" charset="0"/>
            </a:endParaRPr>
          </a:p>
        </p:txBody>
      </p:sp>
      <p:sp>
        <p:nvSpPr>
          <p:cNvPr id="107524" name="Slide Number Placeholder 3">
            <a:extLst>
              <a:ext uri="{FF2B5EF4-FFF2-40B4-BE49-F238E27FC236}">
                <a16:creationId xmlns:a16="http://schemas.microsoft.com/office/drawing/2014/main" id="{112AFB21-0000-48AA-B88C-3F4223799C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F31CF4C-90BA-4CA9-972F-349C66287B0C}" type="slidenum">
              <a:rPr lang="en-US" altLang="en-US">
                <a:latin typeface="Arial" panose="020B0604020202020204" pitchFamily="34" charset="0"/>
              </a:rPr>
              <a:pPr/>
              <a:t>53</a:t>
            </a:fld>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4D069F9-E7BA-41AB-BA59-69558FA64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AD9C843-4A33-45D8-BBA9-F7BB0E3A0553}" type="slidenum">
              <a:rPr lang="en-US" altLang="en-US">
                <a:latin typeface="Arial" panose="020B0604020202020204" pitchFamily="34" charset="0"/>
              </a:rPr>
              <a:pPr/>
              <a:t>54</a:t>
            </a:fld>
            <a:endParaRPr lang="en-US" altLang="en-US">
              <a:latin typeface="Arial" panose="020B0604020202020204" pitchFamily="34" charset="0"/>
            </a:endParaRPr>
          </a:p>
        </p:txBody>
      </p:sp>
      <p:sp>
        <p:nvSpPr>
          <p:cNvPr id="109571" name="Rectangle 2">
            <a:extLst>
              <a:ext uri="{FF2B5EF4-FFF2-40B4-BE49-F238E27FC236}">
                <a16:creationId xmlns:a16="http://schemas.microsoft.com/office/drawing/2014/main" id="{9E1E1E27-0FBD-4E25-AC02-00A424C4ACE9}"/>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970246C-F353-4D8F-8641-299E90E3E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you have questions regarding what was presented today you can contact the PBV department via our email address, pbv@hpd.nyc.gov, call us at (212) 863-8320 or fax us at (212) 863 – 8828.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Thank you for joining the Section 8 Housing Choice</a:t>
            </a:r>
            <a:br>
              <a:rPr lang="en-US" altLang="en-US">
                <a:latin typeface="Arial" panose="020B0604020202020204" pitchFamily="34" charset="0"/>
              </a:rPr>
            </a:br>
            <a:r>
              <a:rPr lang="en-US" altLang="en-US">
                <a:latin typeface="Arial" panose="020B0604020202020204" pitchFamily="34" charset="0"/>
              </a:rPr>
              <a:t>Voucher Briefing Session –</a:t>
            </a:r>
            <a:br>
              <a:rPr lang="en-US" altLang="en-US">
                <a:latin typeface="Arial" panose="020B0604020202020204" pitchFamily="34" charset="0"/>
              </a:rPr>
            </a:br>
            <a:r>
              <a:rPr lang="en-US" altLang="en-US">
                <a:latin typeface="Arial" panose="020B0604020202020204" pitchFamily="34" charset="0"/>
              </a:rPr>
              <a:t>Project-Based Vouchers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New York City Department of Housing Preservation and Development</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229716E-D27F-47B7-89C9-2F68DCB865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EEDDEE2-B736-423A-B142-7C591B9247E8}"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58A814AB-AFCB-45C3-B2A5-360BCDC9F951}"/>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462D17-A832-4DE9-8A27-DEF1048574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is the tenant’s role in the </a:t>
            </a:r>
            <a:r>
              <a:rPr lang="en-US" altLang="en-US" dirty="0" err="1">
                <a:latin typeface="Arial" panose="020B0604020202020204" pitchFamily="34" charset="0"/>
              </a:rPr>
              <a:t>CoC</a:t>
            </a:r>
            <a:r>
              <a:rPr lang="en-US" altLang="en-US" dirty="0">
                <a:latin typeface="Arial" panose="020B0604020202020204" pitchFamily="34" charset="0"/>
              </a:rPr>
              <a:t> Mod SRO Program?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To move into the </a:t>
            </a:r>
            <a:r>
              <a:rPr lang="en-US" altLang="en-US" dirty="0" err="1">
                <a:latin typeface="Arial" panose="020B0604020202020204" pitchFamily="34" charset="0"/>
              </a:rPr>
              <a:t>CoC</a:t>
            </a:r>
            <a:r>
              <a:rPr lang="en-US" altLang="en-US" dirty="0">
                <a:latin typeface="Arial" panose="020B0604020202020204" pitchFamily="34" charset="0"/>
              </a:rPr>
              <a:t> Mod SRO unit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Complete a </a:t>
            </a:r>
            <a:r>
              <a:rPr lang="en-US" altLang="en-US" dirty="0" err="1">
                <a:latin typeface="Arial" panose="020B0604020202020204" pitchFamily="34" charset="0"/>
              </a:rPr>
              <a:t>CoC</a:t>
            </a:r>
            <a:r>
              <a:rPr lang="en-US" altLang="en-US" dirty="0">
                <a:latin typeface="Arial" panose="020B0604020202020204" pitchFamily="34" charset="0"/>
              </a:rPr>
              <a:t> Mod SRO application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to sign a lease with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While on the program, you must comply at all times with your lease requirements and with the program’s </a:t>
            </a:r>
            <a:r>
              <a:rPr lang="en-US" altLang="en-US" b="1" dirty="0">
                <a:latin typeface="Arial" panose="020B0604020202020204" pitchFamily="34" charset="0"/>
              </a:rPr>
              <a:t>Family Obligations. </a:t>
            </a:r>
            <a:r>
              <a:rPr lang="en-US" altLang="en-US" dirty="0">
                <a:latin typeface="Arial" panose="020B0604020202020204" pitchFamily="34" charset="0"/>
              </a:rPr>
              <a:t>We will discuss your family obligations later in this briefing.</a:t>
            </a: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05E1A85-BE0D-424B-97F3-61C9A0FAD1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BC76879-8D63-4D20-80DB-CDEEAD2C6A47}"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7411" name="Rectangle 2">
            <a:extLst>
              <a:ext uri="{FF2B5EF4-FFF2-40B4-BE49-F238E27FC236}">
                <a16:creationId xmlns:a16="http://schemas.microsoft.com/office/drawing/2014/main" id="{12DCEC4F-1B9E-4EBB-AC0D-B6F7130D471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1F7AEF4-70DB-44E8-9B83-6603ACBC05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is the Owner’s Role in the CoC Mod SRO Program? </a:t>
            </a:r>
          </a:p>
          <a:p>
            <a:pPr eaLnBrk="1" hangingPunct="1"/>
            <a:endParaRPr lang="en-US" altLang="en-US">
              <a:latin typeface="Arial" panose="020B0604020202020204" pitchFamily="34" charset="0"/>
            </a:endParaRPr>
          </a:p>
          <a:p>
            <a:pPr eaLnBrk="1" hangingPunct="1">
              <a:lnSpc>
                <a:spcPct val="90000"/>
              </a:lnSpc>
              <a:buFontTx/>
              <a:buChar char="•"/>
            </a:pPr>
            <a:r>
              <a:rPr lang="en-US" altLang="en-US">
                <a:latin typeface="Arial" panose="020B0604020202020204" pitchFamily="34" charset="0"/>
              </a:rPr>
              <a:t>Sign a lease with the family and provide supportive services</a:t>
            </a:r>
          </a:p>
          <a:p>
            <a:pPr eaLnBrk="1" hangingPunct="1">
              <a:lnSpc>
                <a:spcPct val="90000"/>
              </a:lnSpc>
              <a:buFontTx/>
              <a:buChar char="•"/>
            </a:pPr>
            <a:r>
              <a:rPr lang="en-US" altLang="en-US">
                <a:latin typeface="Arial" panose="020B0604020202020204" pitchFamily="34" charset="0"/>
              </a:rPr>
              <a:t>Comply with requirements of the lease and supportive service contract</a:t>
            </a:r>
          </a:p>
          <a:p>
            <a:pPr eaLnBrk="1" hangingPunct="1">
              <a:lnSpc>
                <a:spcPct val="90000"/>
              </a:lnSpc>
              <a:buFontTx/>
              <a:buChar char="•"/>
            </a:pPr>
            <a:r>
              <a:rPr lang="en-US" altLang="en-US">
                <a:latin typeface="Arial" panose="020B0604020202020204" pitchFamily="34" charset="0"/>
              </a:rPr>
              <a:t>Sign a HAP contract with HPD </a:t>
            </a:r>
          </a:p>
          <a:p>
            <a:pPr eaLnBrk="1" hangingPunct="1">
              <a:lnSpc>
                <a:spcPct val="90000"/>
              </a:lnSpc>
              <a:buFontTx/>
              <a:buChar char="•"/>
            </a:pPr>
            <a:r>
              <a:rPr lang="en-US" altLang="en-US">
                <a:latin typeface="Arial" panose="020B0604020202020204" pitchFamily="34" charset="0"/>
              </a:rPr>
              <a:t>Comply with the program’s owner‘s obligation</a:t>
            </a:r>
          </a:p>
          <a:p>
            <a:pPr lvl="1" eaLnBrk="1" hangingPunct="1">
              <a:lnSpc>
                <a:spcPct val="90000"/>
              </a:lnSpc>
              <a:buFontTx/>
              <a:buChar char="•"/>
            </a:pPr>
            <a:r>
              <a:rPr lang="en-US" altLang="en-US">
                <a:latin typeface="Arial" panose="020B0604020202020204" pitchFamily="34" charset="0"/>
              </a:rPr>
              <a:t> A part of this obligation, your landlord must comply with the CoC program requirements and your lease requirements at all times.  This includes maintaining the apartment according to HQS standards.</a:t>
            </a:r>
          </a:p>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02287A0-C1A0-41A6-B6FD-B9A39FEE30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3380E7E-C897-4B41-B592-FDBD340BD430}"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19459" name="Rectangle 2">
            <a:extLst>
              <a:ext uri="{FF2B5EF4-FFF2-40B4-BE49-F238E27FC236}">
                <a16:creationId xmlns:a16="http://schemas.microsoft.com/office/drawing/2014/main" id="{73344C88-993B-4AE9-83DC-EBAACF6BBCB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C78F97-C5BD-4F34-AC4A-7698C5FAD3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What is HPD’s Role in the CoC Mod SRO Program?  </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HPD will review your income to determine if you are eligible to participate in the CoC Mod SRO program. Once you are on the program, HPD will also review your income every year in order to determine whether you remain eligible for assistance. </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HPD also determines your eligibility for the CoC Mod SRO program based on other criteria that we will discuss later.</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HPD conducts HQS inspections at least once a year and whenever needed.</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HPD also makes HAP payments to your landlord to assist with your rent.</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392394D-9D0B-45A6-9D0B-37A322912E66}"/>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B2F25FB1-3BC7-43FD-A437-CF520D1B3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b="1">
                <a:latin typeface="Calibri" panose="020F0502020204030204" pitchFamily="34" charset="0"/>
              </a:rPr>
              <a:t>Program Integrity</a:t>
            </a:r>
          </a:p>
          <a:p>
            <a:pPr eaLnBrk="1" hangingPunct="1">
              <a:lnSpc>
                <a:spcPct val="80000"/>
              </a:lnSpc>
            </a:pPr>
            <a:endParaRPr lang="en-US" altLang="en-US">
              <a:latin typeface="Calibri" panose="020F0502020204030204" pitchFamily="34" charset="0"/>
            </a:endParaRPr>
          </a:p>
          <a:p>
            <a:pPr eaLnBrk="1" hangingPunct="1">
              <a:lnSpc>
                <a:spcPct val="80000"/>
              </a:lnSpc>
            </a:pPr>
            <a:r>
              <a:rPr lang="en-US" altLang="en-US">
                <a:latin typeface="Calibri" panose="020F0502020204030204" pitchFamily="34" charset="0"/>
              </a:rPr>
              <a:t>Fraud and program abuse are single acts or a pattern of actions that are intended to deceive or mislead. Making a false statement, omitting information, or concealing information in order to obtain CoC Mod SRO assistance or to reduce the amount of rent you pay are all considered fraud and program abuse.</a:t>
            </a:r>
          </a:p>
          <a:p>
            <a:pPr eaLnBrk="1" hangingPunct="1">
              <a:lnSpc>
                <a:spcPct val="80000"/>
              </a:lnSpc>
            </a:pPr>
            <a:endParaRPr lang="en-US" altLang="en-US">
              <a:latin typeface="Calibri" panose="020F0502020204030204" pitchFamily="34" charset="0"/>
            </a:endParaRPr>
          </a:p>
          <a:p>
            <a:pPr eaLnBrk="1" hangingPunct="1">
              <a:lnSpc>
                <a:spcPct val="80000"/>
              </a:lnSpc>
            </a:pPr>
            <a:r>
              <a:rPr lang="en-US" altLang="en-US">
                <a:latin typeface="Calibri" panose="020F0502020204030204" pitchFamily="34" charset="0"/>
              </a:rPr>
              <a:t>Your assistance may be denied or terminated if you or a family member has willfully and intentionally committed fraud, bribery, or any other corrupt or criminal act in connection with HPD’s CoC Mod SRO program. You may also face arrest and criminal prosecution</a:t>
            </a:r>
          </a:p>
        </p:txBody>
      </p:sp>
      <p:sp>
        <p:nvSpPr>
          <p:cNvPr id="21508" name="Slide Number Placeholder 3">
            <a:extLst>
              <a:ext uri="{FF2B5EF4-FFF2-40B4-BE49-F238E27FC236}">
                <a16:creationId xmlns:a16="http://schemas.microsoft.com/office/drawing/2014/main" id="{074D5D49-1453-408E-A757-F11C9B2C6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79237F6-E7B9-4EC8-A5CA-C3E6806D6257}" type="slidenum">
              <a:rPr lang="en-US" altLang="en-US">
                <a:latin typeface="Arial" panose="020B0604020202020204" pitchFamily="34" charset="0"/>
              </a:rPr>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57B6D014-4D75-485A-91E1-22360C8898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9188E3-B0D5-4DA0-A391-F4E5E8EFD8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E505B8-8158-40F8-8589-AAC59C4178AC}"/>
              </a:ext>
            </a:extLst>
          </p:cNvPr>
          <p:cNvSpPr>
            <a:spLocks noGrp="1" noChangeArrowheads="1"/>
          </p:cNvSpPr>
          <p:nvPr>
            <p:ph type="sldNum" sz="quarter" idx="12"/>
          </p:nvPr>
        </p:nvSpPr>
        <p:spPr>
          <a:ln/>
        </p:spPr>
        <p:txBody>
          <a:bodyPr/>
          <a:lstStyle>
            <a:lvl1pPr>
              <a:defRPr/>
            </a:lvl1pPr>
          </a:lstStyle>
          <a:p>
            <a:pPr>
              <a:defRPr/>
            </a:pPr>
            <a:fld id="{A6CAA7BE-FDDC-4755-916A-FAC0DEA6000B}" type="slidenum">
              <a:rPr lang="en-US" altLang="en-US"/>
              <a:pPr>
                <a:defRPr/>
              </a:pPr>
              <a:t>‹#›</a:t>
            </a:fld>
            <a:endParaRPr lang="en-US" altLang="en-US"/>
          </a:p>
        </p:txBody>
      </p:sp>
    </p:spTree>
    <p:extLst>
      <p:ext uri="{BB962C8B-B14F-4D97-AF65-F5344CB8AC3E}">
        <p14:creationId xmlns:p14="http://schemas.microsoft.com/office/powerpoint/2010/main" val="3073072321"/>
      </p:ext>
    </p:extLst>
  </p:cSld>
  <p:clrMapOvr>
    <a:masterClrMapping/>
  </p:clrMapOvr>
  <p:transition advClick="0" advTm="1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100D2F-B176-4F5D-B144-861E195ACE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BC9A9A-B2BD-42BE-A8F5-854C7B907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B34CD-1B0A-43EB-8CC0-C0AF746B389A}"/>
              </a:ext>
            </a:extLst>
          </p:cNvPr>
          <p:cNvSpPr>
            <a:spLocks noGrp="1" noChangeArrowheads="1"/>
          </p:cNvSpPr>
          <p:nvPr>
            <p:ph type="sldNum" sz="quarter" idx="12"/>
          </p:nvPr>
        </p:nvSpPr>
        <p:spPr>
          <a:ln/>
        </p:spPr>
        <p:txBody>
          <a:bodyPr/>
          <a:lstStyle>
            <a:lvl1pPr>
              <a:defRPr/>
            </a:lvl1pPr>
          </a:lstStyle>
          <a:p>
            <a:pPr>
              <a:defRPr/>
            </a:pPr>
            <a:fld id="{D211A5BA-4F91-4329-94E1-28EE5498091D}" type="slidenum">
              <a:rPr lang="en-US" altLang="en-US"/>
              <a:pPr>
                <a:defRPr/>
              </a:pPr>
              <a:t>‹#›</a:t>
            </a:fld>
            <a:endParaRPr lang="en-US" altLang="en-US"/>
          </a:p>
        </p:txBody>
      </p:sp>
    </p:spTree>
    <p:extLst>
      <p:ext uri="{BB962C8B-B14F-4D97-AF65-F5344CB8AC3E}">
        <p14:creationId xmlns:p14="http://schemas.microsoft.com/office/powerpoint/2010/main" val="2809412241"/>
      </p:ext>
    </p:extLst>
  </p:cSld>
  <p:clrMapOvr>
    <a:masterClrMapping/>
  </p:clrMapOvr>
  <p:transition advClick="0" advTm="1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C33996-F4EB-47FE-91D1-6A4BCFA91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237A46-EDBF-422C-8E41-5AC353557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08A311-21D3-4506-9972-38CF7BDBE384}"/>
              </a:ext>
            </a:extLst>
          </p:cNvPr>
          <p:cNvSpPr>
            <a:spLocks noGrp="1" noChangeArrowheads="1"/>
          </p:cNvSpPr>
          <p:nvPr>
            <p:ph type="sldNum" sz="quarter" idx="12"/>
          </p:nvPr>
        </p:nvSpPr>
        <p:spPr>
          <a:ln/>
        </p:spPr>
        <p:txBody>
          <a:bodyPr/>
          <a:lstStyle>
            <a:lvl1pPr>
              <a:defRPr/>
            </a:lvl1pPr>
          </a:lstStyle>
          <a:p>
            <a:pPr>
              <a:defRPr/>
            </a:pPr>
            <a:fld id="{23E2D834-02F5-4B13-8A4E-4E114798A237}" type="slidenum">
              <a:rPr lang="en-US" altLang="en-US"/>
              <a:pPr>
                <a:defRPr/>
              </a:pPr>
              <a:t>‹#›</a:t>
            </a:fld>
            <a:endParaRPr lang="en-US" altLang="en-US"/>
          </a:p>
        </p:txBody>
      </p:sp>
    </p:spTree>
    <p:extLst>
      <p:ext uri="{BB962C8B-B14F-4D97-AF65-F5344CB8AC3E}">
        <p14:creationId xmlns:p14="http://schemas.microsoft.com/office/powerpoint/2010/main" val="4092613600"/>
      </p:ext>
    </p:extLst>
  </p:cSld>
  <p:clrMapOvr>
    <a:masterClrMapping/>
  </p:clrMapOvr>
  <p:transition advClick="0" advTm="16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0552DC-FBC1-4007-8305-FA05820534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8956C-DF93-40CC-827E-B34EDC5E0E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4BF88-0512-438A-A403-506EDE8B8CEE}"/>
              </a:ext>
            </a:extLst>
          </p:cNvPr>
          <p:cNvSpPr>
            <a:spLocks noGrp="1" noChangeArrowheads="1"/>
          </p:cNvSpPr>
          <p:nvPr>
            <p:ph type="sldNum" sz="quarter" idx="12"/>
          </p:nvPr>
        </p:nvSpPr>
        <p:spPr>
          <a:ln/>
        </p:spPr>
        <p:txBody>
          <a:bodyPr/>
          <a:lstStyle>
            <a:lvl1pPr>
              <a:defRPr/>
            </a:lvl1pPr>
          </a:lstStyle>
          <a:p>
            <a:pPr>
              <a:defRPr/>
            </a:pPr>
            <a:fld id="{A92F6F10-DD34-45A8-B4E6-1324D17F7EA6}" type="slidenum">
              <a:rPr lang="en-US" altLang="en-US"/>
              <a:pPr>
                <a:defRPr/>
              </a:pPr>
              <a:t>‹#›</a:t>
            </a:fld>
            <a:endParaRPr lang="en-US" altLang="en-US"/>
          </a:p>
        </p:txBody>
      </p:sp>
    </p:spTree>
    <p:extLst>
      <p:ext uri="{BB962C8B-B14F-4D97-AF65-F5344CB8AC3E}">
        <p14:creationId xmlns:p14="http://schemas.microsoft.com/office/powerpoint/2010/main" val="2756143379"/>
      </p:ext>
    </p:extLst>
  </p:cSld>
  <p:clrMapOvr>
    <a:masterClrMapping/>
  </p:clrMapOvr>
  <p:transition advClick="0" advTm="1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570C63-8690-48F9-9BAA-B6F214A596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CA3FF3-D625-49D9-B096-F62D3AA575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C01662-6313-4773-BEEA-7ECF1115BE5F}"/>
              </a:ext>
            </a:extLst>
          </p:cNvPr>
          <p:cNvSpPr>
            <a:spLocks noGrp="1" noChangeArrowheads="1"/>
          </p:cNvSpPr>
          <p:nvPr>
            <p:ph type="sldNum" sz="quarter" idx="12"/>
          </p:nvPr>
        </p:nvSpPr>
        <p:spPr>
          <a:ln/>
        </p:spPr>
        <p:txBody>
          <a:bodyPr/>
          <a:lstStyle>
            <a:lvl1pPr>
              <a:defRPr/>
            </a:lvl1pPr>
          </a:lstStyle>
          <a:p>
            <a:pPr>
              <a:defRPr/>
            </a:pPr>
            <a:fld id="{15E61D30-1EE9-4DC3-B7B8-580EDCD6734C}" type="slidenum">
              <a:rPr lang="en-US" altLang="en-US"/>
              <a:pPr>
                <a:defRPr/>
              </a:pPr>
              <a:t>‹#›</a:t>
            </a:fld>
            <a:endParaRPr lang="en-US" altLang="en-US"/>
          </a:p>
        </p:txBody>
      </p:sp>
    </p:spTree>
    <p:extLst>
      <p:ext uri="{BB962C8B-B14F-4D97-AF65-F5344CB8AC3E}">
        <p14:creationId xmlns:p14="http://schemas.microsoft.com/office/powerpoint/2010/main" val="3731535613"/>
      </p:ext>
    </p:extLst>
  </p:cSld>
  <p:clrMapOvr>
    <a:masterClrMapping/>
  </p:clrMapOvr>
  <p:transition advClick="0" advTm="1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9E76B9-73E3-4973-A3C4-3065C642C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427E80-3B29-4E37-B1D4-DD42BCD46F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6AD0F6-E583-408F-B997-4D629D80DD64}"/>
              </a:ext>
            </a:extLst>
          </p:cNvPr>
          <p:cNvSpPr>
            <a:spLocks noGrp="1" noChangeArrowheads="1"/>
          </p:cNvSpPr>
          <p:nvPr>
            <p:ph type="sldNum" sz="quarter" idx="12"/>
          </p:nvPr>
        </p:nvSpPr>
        <p:spPr>
          <a:ln/>
        </p:spPr>
        <p:txBody>
          <a:bodyPr/>
          <a:lstStyle>
            <a:lvl1pPr>
              <a:defRPr/>
            </a:lvl1pPr>
          </a:lstStyle>
          <a:p>
            <a:pPr>
              <a:defRPr/>
            </a:pPr>
            <a:fld id="{95077083-ED56-45BE-9AED-B43CBCE172F7}" type="slidenum">
              <a:rPr lang="en-US" altLang="en-US"/>
              <a:pPr>
                <a:defRPr/>
              </a:pPr>
              <a:t>‹#›</a:t>
            </a:fld>
            <a:endParaRPr lang="en-US" altLang="en-US"/>
          </a:p>
        </p:txBody>
      </p:sp>
    </p:spTree>
    <p:extLst>
      <p:ext uri="{BB962C8B-B14F-4D97-AF65-F5344CB8AC3E}">
        <p14:creationId xmlns:p14="http://schemas.microsoft.com/office/powerpoint/2010/main" val="2186764046"/>
      </p:ext>
    </p:extLst>
  </p:cSld>
  <p:clrMapOvr>
    <a:masterClrMapping/>
  </p:clrMapOvr>
  <p:transition advClick="0" advTm="1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255863-E26C-4C7D-B323-E9D8F41D57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AE822F0-7B71-4148-AB75-618175B2D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F3F8E0D-EC64-4C48-8059-75E8DA5B8B25}"/>
              </a:ext>
            </a:extLst>
          </p:cNvPr>
          <p:cNvSpPr>
            <a:spLocks noGrp="1" noChangeArrowheads="1"/>
          </p:cNvSpPr>
          <p:nvPr>
            <p:ph type="sldNum" sz="quarter" idx="12"/>
          </p:nvPr>
        </p:nvSpPr>
        <p:spPr>
          <a:ln/>
        </p:spPr>
        <p:txBody>
          <a:bodyPr/>
          <a:lstStyle>
            <a:lvl1pPr>
              <a:defRPr/>
            </a:lvl1pPr>
          </a:lstStyle>
          <a:p>
            <a:pPr>
              <a:defRPr/>
            </a:pPr>
            <a:fld id="{E524514F-6035-4D21-B934-97C723E8527E}" type="slidenum">
              <a:rPr lang="en-US" altLang="en-US"/>
              <a:pPr>
                <a:defRPr/>
              </a:pPr>
              <a:t>‹#›</a:t>
            </a:fld>
            <a:endParaRPr lang="en-US" altLang="en-US"/>
          </a:p>
        </p:txBody>
      </p:sp>
    </p:spTree>
    <p:extLst>
      <p:ext uri="{BB962C8B-B14F-4D97-AF65-F5344CB8AC3E}">
        <p14:creationId xmlns:p14="http://schemas.microsoft.com/office/powerpoint/2010/main" val="1108956036"/>
      </p:ext>
    </p:extLst>
  </p:cSld>
  <p:clrMapOvr>
    <a:masterClrMapping/>
  </p:clrMapOvr>
  <p:transition advClick="0" advTm="1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B6301F-19F2-4572-A5F2-FE648CDE7B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79C24E-A727-4344-8992-13137E7ED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5C5CBF-30FD-49BA-AB0E-D1141E3CF2A8}"/>
              </a:ext>
            </a:extLst>
          </p:cNvPr>
          <p:cNvSpPr>
            <a:spLocks noGrp="1" noChangeArrowheads="1"/>
          </p:cNvSpPr>
          <p:nvPr>
            <p:ph type="sldNum" sz="quarter" idx="12"/>
          </p:nvPr>
        </p:nvSpPr>
        <p:spPr>
          <a:ln/>
        </p:spPr>
        <p:txBody>
          <a:bodyPr/>
          <a:lstStyle>
            <a:lvl1pPr>
              <a:defRPr/>
            </a:lvl1pPr>
          </a:lstStyle>
          <a:p>
            <a:pPr>
              <a:defRPr/>
            </a:pPr>
            <a:fld id="{76E7995A-40AA-4166-9649-95CD489E345A}" type="slidenum">
              <a:rPr lang="en-US" altLang="en-US"/>
              <a:pPr>
                <a:defRPr/>
              </a:pPr>
              <a:t>‹#›</a:t>
            </a:fld>
            <a:endParaRPr lang="en-US" altLang="en-US"/>
          </a:p>
        </p:txBody>
      </p:sp>
    </p:spTree>
    <p:extLst>
      <p:ext uri="{BB962C8B-B14F-4D97-AF65-F5344CB8AC3E}">
        <p14:creationId xmlns:p14="http://schemas.microsoft.com/office/powerpoint/2010/main" val="3754763590"/>
      </p:ext>
    </p:extLst>
  </p:cSld>
  <p:clrMapOvr>
    <a:masterClrMapping/>
  </p:clrMapOvr>
  <p:transition advClick="0" advTm="1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A3AADBD-3610-4167-9A50-12E6859B5A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ED49FB-E3F0-4BF2-B403-A7F567D7B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02111F-4A2A-46DA-BC7F-31B37ABA5282}"/>
              </a:ext>
            </a:extLst>
          </p:cNvPr>
          <p:cNvSpPr>
            <a:spLocks noGrp="1" noChangeArrowheads="1"/>
          </p:cNvSpPr>
          <p:nvPr>
            <p:ph type="sldNum" sz="quarter" idx="12"/>
          </p:nvPr>
        </p:nvSpPr>
        <p:spPr>
          <a:ln/>
        </p:spPr>
        <p:txBody>
          <a:bodyPr/>
          <a:lstStyle>
            <a:lvl1pPr>
              <a:defRPr/>
            </a:lvl1pPr>
          </a:lstStyle>
          <a:p>
            <a:pPr>
              <a:defRPr/>
            </a:pPr>
            <a:fld id="{EC8848E5-234C-4111-BA02-AF0097DBAEA3}" type="slidenum">
              <a:rPr lang="en-US" altLang="en-US"/>
              <a:pPr>
                <a:defRPr/>
              </a:pPr>
              <a:t>‹#›</a:t>
            </a:fld>
            <a:endParaRPr lang="en-US" altLang="en-US"/>
          </a:p>
        </p:txBody>
      </p:sp>
    </p:spTree>
    <p:extLst>
      <p:ext uri="{BB962C8B-B14F-4D97-AF65-F5344CB8AC3E}">
        <p14:creationId xmlns:p14="http://schemas.microsoft.com/office/powerpoint/2010/main" val="758059075"/>
      </p:ext>
    </p:extLst>
  </p:cSld>
  <p:clrMapOvr>
    <a:masterClrMapping/>
  </p:clrMapOvr>
  <p:transition advClick="0" advTm="1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44226E-9328-445F-91F2-2CE07969F6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682889-CA70-47E8-B096-5E42419F40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033D7A-5E8B-4DDE-A9F2-5441A3D97933}"/>
              </a:ext>
            </a:extLst>
          </p:cNvPr>
          <p:cNvSpPr>
            <a:spLocks noGrp="1" noChangeArrowheads="1"/>
          </p:cNvSpPr>
          <p:nvPr>
            <p:ph type="sldNum" sz="quarter" idx="12"/>
          </p:nvPr>
        </p:nvSpPr>
        <p:spPr>
          <a:ln/>
        </p:spPr>
        <p:txBody>
          <a:bodyPr/>
          <a:lstStyle>
            <a:lvl1pPr>
              <a:defRPr/>
            </a:lvl1pPr>
          </a:lstStyle>
          <a:p>
            <a:pPr>
              <a:defRPr/>
            </a:pPr>
            <a:fld id="{E36063C1-CCE6-4C1C-8F1B-F16166064476}" type="slidenum">
              <a:rPr lang="en-US" altLang="en-US"/>
              <a:pPr>
                <a:defRPr/>
              </a:pPr>
              <a:t>‹#›</a:t>
            </a:fld>
            <a:endParaRPr lang="en-US" altLang="en-US"/>
          </a:p>
        </p:txBody>
      </p:sp>
    </p:spTree>
    <p:extLst>
      <p:ext uri="{BB962C8B-B14F-4D97-AF65-F5344CB8AC3E}">
        <p14:creationId xmlns:p14="http://schemas.microsoft.com/office/powerpoint/2010/main" val="3778263087"/>
      </p:ext>
    </p:extLst>
  </p:cSld>
  <p:clrMapOvr>
    <a:masterClrMapping/>
  </p:clrMapOvr>
  <p:transition advClick="0" advTm="1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FA6056-1F2A-4029-8541-4952D5FE60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F81AEE-6FED-4598-978C-703AAE574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091427-AEE6-485D-B5A1-B1CFB57A5624}"/>
              </a:ext>
            </a:extLst>
          </p:cNvPr>
          <p:cNvSpPr>
            <a:spLocks noGrp="1" noChangeArrowheads="1"/>
          </p:cNvSpPr>
          <p:nvPr>
            <p:ph type="sldNum" sz="quarter" idx="12"/>
          </p:nvPr>
        </p:nvSpPr>
        <p:spPr>
          <a:ln/>
        </p:spPr>
        <p:txBody>
          <a:bodyPr/>
          <a:lstStyle>
            <a:lvl1pPr>
              <a:defRPr/>
            </a:lvl1pPr>
          </a:lstStyle>
          <a:p>
            <a:pPr>
              <a:defRPr/>
            </a:pPr>
            <a:fld id="{EC699536-0F2C-4F55-A02C-4CA32A8BB70B}" type="slidenum">
              <a:rPr lang="en-US" altLang="en-US"/>
              <a:pPr>
                <a:defRPr/>
              </a:pPr>
              <a:t>‹#›</a:t>
            </a:fld>
            <a:endParaRPr lang="en-US" altLang="en-US"/>
          </a:p>
        </p:txBody>
      </p:sp>
    </p:spTree>
    <p:extLst>
      <p:ext uri="{BB962C8B-B14F-4D97-AF65-F5344CB8AC3E}">
        <p14:creationId xmlns:p14="http://schemas.microsoft.com/office/powerpoint/2010/main" val="2152591725"/>
      </p:ext>
    </p:extLst>
  </p:cSld>
  <p:clrMapOvr>
    <a:masterClrMapping/>
  </p:clrMapOvr>
  <p:transition advClick="0" advTm="1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AE41845-8A24-4E91-9AC3-C65A8E0F174F}"/>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a:extLst>
              <a:ext uri="{FF2B5EF4-FFF2-40B4-BE49-F238E27FC236}">
                <a16:creationId xmlns:a16="http://schemas.microsoft.com/office/drawing/2014/main" id="{56D6331B-14BA-4713-BA49-1BE5C17D179E}"/>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Rectangle 4">
            <a:extLst>
              <a:ext uri="{FF2B5EF4-FFF2-40B4-BE49-F238E27FC236}">
                <a16:creationId xmlns:a16="http://schemas.microsoft.com/office/drawing/2014/main" id="{3B8BC54A-830D-4805-9C16-F5A9BF80F3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7" name="Rectangle 5">
            <a:extLst>
              <a:ext uri="{FF2B5EF4-FFF2-40B4-BE49-F238E27FC236}">
                <a16:creationId xmlns:a16="http://schemas.microsoft.com/office/drawing/2014/main" id="{223AF94F-A62B-4D55-B3FB-12C6518D19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8" name="Rectangle 6">
            <a:extLst>
              <a:ext uri="{FF2B5EF4-FFF2-40B4-BE49-F238E27FC236}">
                <a16:creationId xmlns:a16="http://schemas.microsoft.com/office/drawing/2014/main" id="{A972BB62-61D1-48E7-ACF8-AFF13A4D19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6A0116A2-CFEE-4027-8D86-1E5E6C7024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advClick="0" advTm="16000"/>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hyperlink" Target="http://www.nyc.gov/housingconnect" TargetMode="External"/><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4BE45252-756C-4313-87B1-48EC51B18B88}"/>
              </a:ext>
            </a:extLst>
          </p:cNvPr>
          <p:cNvSpPr>
            <a:spLocks noGrp="1" noChangeArrowheads="1"/>
          </p:cNvSpPr>
          <p:nvPr>
            <p:ph type="ctrTitle"/>
          </p:nvPr>
        </p:nvSpPr>
        <p:spPr>
          <a:xfrm>
            <a:off x="0" y="3505200"/>
            <a:ext cx="9067800" cy="3352800"/>
          </a:xfrm>
        </p:spPr>
        <p:txBody>
          <a:bodyPr/>
          <a:lstStyle/>
          <a:p>
            <a:pPr eaLnBrk="1" hangingPunct="1">
              <a:defRPr/>
            </a:pPr>
            <a:r>
              <a:rPr lang="en-US" sz="4000" b="1" dirty="0">
                <a:solidFill>
                  <a:srgbClr val="00B0F0"/>
                </a:solidFill>
                <a:effectLst>
                  <a:outerShdw blurRad="38100" dist="38100" dir="2700000" algn="tl">
                    <a:srgbClr val="000000">
                      <a:alpha val="43137"/>
                    </a:srgbClr>
                  </a:outerShdw>
                </a:effectLst>
                <a:latin typeface="Calibri" pitchFamily="34" charset="0"/>
              </a:rPr>
              <a:t>Continuum of Care </a:t>
            </a:r>
            <a:br>
              <a:rPr lang="en-US" sz="4000" b="1" dirty="0">
                <a:solidFill>
                  <a:srgbClr val="00B0F0"/>
                </a:solidFill>
                <a:effectLst>
                  <a:outerShdw blurRad="38100" dist="38100" dir="2700000" algn="tl">
                    <a:srgbClr val="000000">
                      <a:alpha val="43137"/>
                    </a:srgbClr>
                  </a:outerShdw>
                </a:effectLst>
                <a:latin typeface="Calibri" pitchFamily="34" charset="0"/>
              </a:rPr>
            </a:br>
            <a:r>
              <a:rPr lang="en-US" sz="4000" b="1" dirty="0">
                <a:solidFill>
                  <a:srgbClr val="00B0F0"/>
                </a:solidFill>
                <a:effectLst>
                  <a:outerShdw blurRad="38100" dist="38100" dir="2700000" algn="tl">
                    <a:srgbClr val="000000">
                      <a:alpha val="43137"/>
                    </a:srgbClr>
                  </a:outerShdw>
                </a:effectLst>
                <a:latin typeface="Calibri" pitchFamily="34" charset="0"/>
              </a:rPr>
              <a:t>Moderate Rehabilitation Single Room Occupancy  </a:t>
            </a:r>
            <a:br>
              <a:rPr lang="en-US" sz="4000" b="1" dirty="0">
                <a:solidFill>
                  <a:srgbClr val="00B0F0"/>
                </a:solidFill>
                <a:effectLst>
                  <a:outerShdw blurRad="38100" dist="38100" dir="2700000" algn="tl">
                    <a:srgbClr val="000000">
                      <a:alpha val="43137"/>
                    </a:srgbClr>
                  </a:outerShdw>
                </a:effectLst>
                <a:latin typeface="Calibri" pitchFamily="34" charset="0"/>
              </a:rPr>
            </a:br>
            <a:r>
              <a:rPr lang="en-US" sz="4000" b="1" dirty="0">
                <a:solidFill>
                  <a:srgbClr val="00B0F0"/>
                </a:solidFill>
                <a:effectLst>
                  <a:outerShdw blurRad="38100" dist="38100" dir="2700000" algn="tl">
                    <a:srgbClr val="000000">
                      <a:alpha val="43137"/>
                    </a:srgbClr>
                  </a:outerShdw>
                </a:effectLst>
                <a:latin typeface="Calibri" pitchFamily="34" charset="0"/>
              </a:rPr>
              <a:t>(</a:t>
            </a:r>
            <a:r>
              <a:rPr lang="en-US" sz="4000" b="1" dirty="0" err="1">
                <a:solidFill>
                  <a:srgbClr val="00B0F0"/>
                </a:solidFill>
                <a:effectLst>
                  <a:outerShdw blurRad="38100" dist="38100" dir="2700000" algn="tl">
                    <a:srgbClr val="000000">
                      <a:alpha val="43137"/>
                    </a:srgbClr>
                  </a:outerShdw>
                </a:effectLst>
                <a:latin typeface="Calibri" pitchFamily="34" charset="0"/>
              </a:rPr>
              <a:t>CoC</a:t>
            </a:r>
            <a:r>
              <a:rPr lang="en-US" sz="4000" b="1" dirty="0">
                <a:solidFill>
                  <a:srgbClr val="00B0F0"/>
                </a:solidFill>
                <a:effectLst>
                  <a:outerShdw blurRad="38100" dist="38100" dir="2700000" algn="tl">
                    <a:srgbClr val="000000">
                      <a:alpha val="43137"/>
                    </a:srgbClr>
                  </a:outerShdw>
                </a:effectLst>
                <a:latin typeface="Calibri" pitchFamily="34" charset="0"/>
              </a:rPr>
              <a:t> Mod SRO)</a:t>
            </a:r>
            <a:br>
              <a:rPr lang="en-US" sz="4000" dirty="0"/>
            </a:br>
            <a:endParaRPr lang="en-US" sz="4000" dirty="0"/>
          </a:p>
        </p:txBody>
      </p:sp>
      <p:sp>
        <p:nvSpPr>
          <p:cNvPr id="466947" name="Rectangle 3">
            <a:extLst>
              <a:ext uri="{FF2B5EF4-FFF2-40B4-BE49-F238E27FC236}">
                <a16:creationId xmlns:a16="http://schemas.microsoft.com/office/drawing/2014/main" id="{42CB12A3-698E-47ED-AE5C-FD3EF5CAB069}"/>
              </a:ext>
            </a:extLst>
          </p:cNvPr>
          <p:cNvSpPr>
            <a:spLocks noGrp="1" noChangeArrowheads="1"/>
          </p:cNvSpPr>
          <p:nvPr>
            <p:ph type="subTitle" idx="1"/>
          </p:nvPr>
        </p:nvSpPr>
        <p:spPr>
          <a:xfrm>
            <a:off x="0" y="304800"/>
            <a:ext cx="9144000" cy="1752600"/>
          </a:xfrm>
        </p:spPr>
        <p:txBody>
          <a:bodyPr anchor="ctr"/>
          <a:lstStyle/>
          <a:p>
            <a:pPr eaLnBrk="1" hangingPunct="1">
              <a:defRPr/>
            </a:pPr>
            <a:r>
              <a:rPr lang="en-US" sz="3000" dirty="0">
                <a:solidFill>
                  <a:schemeClr val="bg1">
                    <a:lumMod val="50000"/>
                  </a:schemeClr>
                </a:solidFill>
                <a:effectLst>
                  <a:outerShdw blurRad="38100" dist="38100" dir="2700000" algn="tl">
                    <a:srgbClr val="000000">
                      <a:alpha val="43137"/>
                    </a:srgbClr>
                  </a:outerShdw>
                </a:effectLst>
                <a:latin typeface="Calibri" pitchFamily="34" charset="0"/>
              </a:rPr>
              <a:t>New York City Department of </a:t>
            </a:r>
          </a:p>
          <a:p>
            <a:pPr eaLnBrk="1" hangingPunct="1">
              <a:defRPr/>
            </a:pPr>
            <a:r>
              <a:rPr lang="en-US" sz="3000" dirty="0">
                <a:solidFill>
                  <a:schemeClr val="bg1">
                    <a:lumMod val="50000"/>
                  </a:schemeClr>
                </a:solidFill>
                <a:effectLst>
                  <a:outerShdw blurRad="38100" dist="38100" dir="2700000" algn="tl">
                    <a:srgbClr val="000000">
                      <a:alpha val="43137"/>
                    </a:srgbClr>
                  </a:outerShdw>
                </a:effectLst>
                <a:latin typeface="Calibri" pitchFamily="34" charset="0"/>
              </a:rPr>
              <a:t>Housing Preservation &amp; Development (HPD)</a:t>
            </a:r>
          </a:p>
        </p:txBody>
      </p:sp>
      <p:sp>
        <p:nvSpPr>
          <p:cNvPr id="4" name="TextBox 3">
            <a:extLst>
              <a:ext uri="{FF2B5EF4-FFF2-40B4-BE49-F238E27FC236}">
                <a16:creationId xmlns:a16="http://schemas.microsoft.com/office/drawing/2014/main" id="{C9CD3858-1984-496F-ABAB-B698C22464D1}"/>
              </a:ext>
            </a:extLst>
          </p:cNvPr>
          <p:cNvSpPr txBox="1"/>
          <p:nvPr/>
        </p:nvSpPr>
        <p:spPr>
          <a:xfrm>
            <a:off x="0" y="1981200"/>
            <a:ext cx="9144000" cy="1200150"/>
          </a:xfrm>
          <a:prstGeom prst="rect">
            <a:avLst/>
          </a:prstGeom>
          <a:noFill/>
        </p:spPr>
        <p:txBody>
          <a:bodyPr>
            <a:spAutoFit/>
          </a:bodyPr>
          <a:lstStyle/>
          <a:p>
            <a:pPr algn="ctr">
              <a:defRPr/>
            </a:pPr>
            <a:r>
              <a:rPr lang="en-US" sz="3600" dirty="0">
                <a:effectLst>
                  <a:outerShdw blurRad="38100" dist="38100" dir="2700000" algn="tl">
                    <a:srgbClr val="000000">
                      <a:alpha val="43137"/>
                    </a:srgbClr>
                  </a:outerShdw>
                </a:effectLst>
                <a:latin typeface="Calibri" pitchFamily="34" charset="0"/>
              </a:rPr>
              <a:t>Briefing Session for the </a:t>
            </a:r>
          </a:p>
          <a:p>
            <a:pPr algn="ctr">
              <a:defRPr/>
            </a:pPr>
            <a:r>
              <a:rPr lang="en-US" sz="3600" dirty="0">
                <a:effectLst>
                  <a:outerShdw blurRad="38100" dist="38100" dir="2700000" algn="tl">
                    <a:srgbClr val="000000">
                      <a:alpha val="43137"/>
                    </a:srgbClr>
                  </a:outerShdw>
                </a:effectLst>
                <a:latin typeface="Calibri" pitchFamily="34" charset="0"/>
              </a:rPr>
              <a:t>Project-Based Rental Assistance Program</a:t>
            </a:r>
          </a:p>
        </p:txBody>
      </p:sp>
      <p:pic>
        <p:nvPicPr>
          <p:cNvPr id="3" name="CMS - slide 1 cdp.m4a">
            <a:hlinkClick r:id="" action="ppaction://media"/>
            <a:extLst>
              <a:ext uri="{FF2B5EF4-FFF2-40B4-BE49-F238E27FC236}">
                <a16:creationId xmlns:a16="http://schemas.microsoft.com/office/drawing/2014/main" id="{D18BACEF-5211-4B32-829F-E00D23F2C5C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3650"/>
    </mc:Choice>
    <mc:Fallback xmlns="">
      <p:transition advClick="0" advTm="136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1E0062A-DB4D-4046-B362-2715310E8BD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ACA77F3-754B-45E8-8E1F-940DE919847C}" type="slidenum">
              <a:rPr lang="en-US" altLang="en-US" smtClean="0">
                <a:latin typeface="Arial" panose="020B0604020202020204" pitchFamily="34" charset="0"/>
              </a:rPr>
              <a:pPr>
                <a:defRPr/>
              </a:pPr>
              <a:t>10</a:t>
            </a:fld>
            <a:endParaRPr lang="en-US" altLang="en-US">
              <a:latin typeface="Arial" panose="020B0604020202020204" pitchFamily="34" charset="0"/>
            </a:endParaRPr>
          </a:p>
        </p:txBody>
      </p:sp>
      <p:sp>
        <p:nvSpPr>
          <p:cNvPr id="483330" name="Rectangle 2">
            <a:extLst>
              <a:ext uri="{FF2B5EF4-FFF2-40B4-BE49-F238E27FC236}">
                <a16:creationId xmlns:a16="http://schemas.microsoft.com/office/drawing/2014/main" id="{DE636547-64F8-402C-8B5C-EBA3A91059A0}"/>
              </a:ext>
            </a:extLst>
          </p:cNvPr>
          <p:cNvSpPr>
            <a:spLocks noGrp="1" noChangeArrowheads="1"/>
          </p:cNvSpPr>
          <p:nvPr>
            <p:ph type="title"/>
          </p:nvPr>
        </p:nvSpPr>
        <p:spPr>
          <a:xfrm>
            <a:off x="0" y="0"/>
            <a:ext cx="9144000" cy="1524000"/>
          </a:xfrm>
        </p:spPr>
        <p:txBody>
          <a:bodyPr/>
          <a:lstStyle/>
          <a:p>
            <a:pPr eaLnBrk="1" hangingPunct="1">
              <a:defRPr/>
            </a:pPr>
            <a:r>
              <a:rPr lang="en-US" sz="5400" b="1" dirty="0">
                <a:latin typeface="Calibri" pitchFamily="34" charset="0"/>
              </a:rPr>
              <a:t>Program Integrity</a:t>
            </a:r>
          </a:p>
        </p:txBody>
      </p:sp>
      <p:sp>
        <p:nvSpPr>
          <p:cNvPr id="483331" name="Rectangle 3">
            <a:extLst>
              <a:ext uri="{FF2B5EF4-FFF2-40B4-BE49-F238E27FC236}">
                <a16:creationId xmlns:a16="http://schemas.microsoft.com/office/drawing/2014/main" id="{5189B4CC-AA8C-4983-9F86-13778127928D}"/>
              </a:ext>
            </a:extLst>
          </p:cNvPr>
          <p:cNvSpPr>
            <a:spLocks noGrp="1" noChangeArrowheads="1"/>
          </p:cNvSpPr>
          <p:nvPr>
            <p:ph type="body" idx="1"/>
          </p:nvPr>
        </p:nvSpPr>
        <p:spPr>
          <a:xfrm>
            <a:off x="457200" y="1676400"/>
            <a:ext cx="8229600" cy="4724400"/>
          </a:xfrm>
        </p:spPr>
        <p:txBody>
          <a:bodyPr/>
          <a:lstStyle/>
          <a:p>
            <a:pPr eaLnBrk="1" hangingPunct="1">
              <a:lnSpc>
                <a:spcPct val="80000"/>
              </a:lnSpc>
              <a:defRPr/>
            </a:pPr>
            <a:r>
              <a:rPr lang="en-US" sz="3000" dirty="0">
                <a:latin typeface="Calibri" pitchFamily="34" charset="0"/>
              </a:rPr>
              <a:t>HPD uses HUD’s Enterprise Income Verification (EIV) internet database to identify families who have unreported and/or underreported income. EIV provides HPD with information about monthly employer new hires, quarterly wages (including employer information), quarterly unemployment compensation, and monthly Social Security (SS) and Supplement Security Income (SSI) benefits. </a:t>
            </a:r>
          </a:p>
          <a:p>
            <a:pPr eaLnBrk="1" hangingPunct="1">
              <a:lnSpc>
                <a:spcPct val="80000"/>
              </a:lnSpc>
              <a:buFont typeface="Wingdings" panose="05000000000000000000" pitchFamily="2" charset="2"/>
              <a:buNone/>
              <a:defRPr/>
            </a:pPr>
            <a:endParaRPr lang="en-US" sz="3000" dirty="0">
              <a:latin typeface="Calibri" pitchFamily="34" charset="0"/>
            </a:endParaRPr>
          </a:p>
          <a:p>
            <a:pPr eaLnBrk="1" hangingPunct="1">
              <a:lnSpc>
                <a:spcPct val="80000"/>
              </a:lnSpc>
              <a:defRPr/>
            </a:pPr>
            <a:r>
              <a:rPr lang="en-US" sz="3000" dirty="0">
                <a:latin typeface="Calibri" pitchFamily="34" charset="0"/>
              </a:rPr>
              <a:t>A EIV brochure is included in your Briefing Packet.</a:t>
            </a:r>
          </a:p>
        </p:txBody>
      </p:sp>
      <p:pic>
        <p:nvPicPr>
          <p:cNvPr id="2" name="PBV - slide 10 ps">
            <a:hlinkClick r:id="" action="ppaction://media"/>
            <a:extLst>
              <a:ext uri="{FF2B5EF4-FFF2-40B4-BE49-F238E27FC236}">
                <a16:creationId xmlns:a16="http://schemas.microsoft.com/office/drawing/2014/main" id="{5B132292-DF15-4623-A3C6-0A9FBC1BB43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2964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7600"/>
    </mc:Choice>
    <mc:Fallback xmlns="">
      <p:transition advClick="0" advTm="27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11B06CD-8F95-47B5-9DB7-EB708DB530C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558FFE6-6796-49EA-9516-855FD20B4A71}" type="slidenum">
              <a:rPr lang="en-US" altLang="en-US" smtClean="0">
                <a:latin typeface="Arial" panose="020B0604020202020204" pitchFamily="34" charset="0"/>
              </a:rPr>
              <a:pPr>
                <a:defRPr/>
              </a:pPr>
              <a:t>11</a:t>
            </a:fld>
            <a:endParaRPr lang="en-US" altLang="en-US">
              <a:latin typeface="Arial" panose="020B0604020202020204" pitchFamily="34" charset="0"/>
            </a:endParaRPr>
          </a:p>
        </p:txBody>
      </p:sp>
      <p:sp>
        <p:nvSpPr>
          <p:cNvPr id="396290" name="Rectangle 2">
            <a:extLst>
              <a:ext uri="{FF2B5EF4-FFF2-40B4-BE49-F238E27FC236}">
                <a16:creationId xmlns:a16="http://schemas.microsoft.com/office/drawing/2014/main" id="{20D2A660-871A-47D1-A128-EB6E498F8062}"/>
              </a:ext>
            </a:extLst>
          </p:cNvPr>
          <p:cNvSpPr>
            <a:spLocks noGrp="1" noChangeArrowheads="1"/>
          </p:cNvSpPr>
          <p:nvPr>
            <p:ph type="title"/>
          </p:nvPr>
        </p:nvSpPr>
        <p:spPr>
          <a:xfrm>
            <a:off x="0" y="0"/>
            <a:ext cx="9144000" cy="1524000"/>
          </a:xfrm>
        </p:spPr>
        <p:txBody>
          <a:bodyPr/>
          <a:lstStyle/>
          <a:p>
            <a:pPr eaLnBrk="1" hangingPunct="1">
              <a:defRPr/>
            </a:pPr>
            <a:r>
              <a:rPr lang="en-US" sz="5400" b="1" dirty="0">
                <a:latin typeface="Calibri" pitchFamily="34" charset="0"/>
              </a:rPr>
              <a:t>Program Integrity</a:t>
            </a:r>
          </a:p>
        </p:txBody>
      </p:sp>
      <p:sp>
        <p:nvSpPr>
          <p:cNvPr id="396291" name="Rectangle 3">
            <a:extLst>
              <a:ext uri="{FF2B5EF4-FFF2-40B4-BE49-F238E27FC236}">
                <a16:creationId xmlns:a16="http://schemas.microsoft.com/office/drawing/2014/main" id="{5681E1CE-3323-4211-A8E7-45E890C4ED67}"/>
              </a:ext>
            </a:extLst>
          </p:cNvPr>
          <p:cNvSpPr>
            <a:spLocks noGrp="1" noChangeArrowheads="1"/>
          </p:cNvSpPr>
          <p:nvPr>
            <p:ph type="body" idx="1"/>
          </p:nvPr>
        </p:nvSpPr>
        <p:spPr>
          <a:xfrm>
            <a:off x="0" y="1219200"/>
            <a:ext cx="9144000" cy="5638800"/>
          </a:xfrm>
        </p:spPr>
        <p:txBody>
          <a:bodyPr anchor="ctr"/>
          <a:lstStyle/>
          <a:p>
            <a:pPr marL="0" indent="0"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If you know of anyone who provided false information on a housing assistance application or recertification, or if anyone tells you to provide false information, report that person to:</a:t>
            </a:r>
          </a:p>
          <a:p>
            <a:pPr algn="ctr" eaLnBrk="1" hangingPunct="1">
              <a:lnSpc>
                <a:spcPct val="80000"/>
              </a:lnSpc>
              <a:defRPr/>
            </a:pPr>
            <a:endParaRPr lang="en-US" sz="2700" dirty="0">
              <a:effectLst>
                <a:outerShdw blurRad="38100" dist="38100" dir="2700000" algn="tl">
                  <a:srgbClr val="000000">
                    <a:alpha val="43137"/>
                  </a:srgbClr>
                </a:outerShdw>
              </a:effectLst>
              <a:latin typeface="Calibri" pitchFamily="34" charset="0"/>
            </a:endParaRP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HPD’s Program Integrity and Compliance Unit at:</a:t>
            </a:r>
            <a:r>
              <a:rPr lang="en-US" sz="2700" dirty="0">
                <a:effectLst>
                  <a:outerShdw blurRad="38100" dist="38100" dir="2700000" algn="tl">
                    <a:srgbClr val="000000">
                      <a:alpha val="43137"/>
                    </a:srgbClr>
                  </a:outerShdw>
                </a:effectLst>
                <a:latin typeface="Calibri" pitchFamily="34" charset="0"/>
              </a:rPr>
              <a:t> </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917-286-4300, extension 8032</a:t>
            </a:r>
          </a:p>
          <a:p>
            <a:pPr algn="ctr" eaLnBrk="1" hangingPunct="1">
              <a:lnSpc>
                <a:spcPct val="80000"/>
              </a:lnSpc>
              <a:buFont typeface="Wingdings" panose="05000000000000000000" pitchFamily="2" charset="2"/>
              <a:buNone/>
              <a:defRPr/>
            </a:pPr>
            <a:r>
              <a:rPr lang="en-US" sz="2700" b="1" dirty="0">
                <a:effectLst>
                  <a:outerShdw blurRad="38100" dist="38100" dir="2700000" algn="tl">
                    <a:srgbClr val="000000">
                      <a:alpha val="43137"/>
                    </a:srgbClr>
                  </a:outerShdw>
                </a:effectLst>
                <a:latin typeface="Calibri" pitchFamily="34" charset="0"/>
              </a:rPr>
              <a:t>or</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The New York City Department of Investigation at: </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212-825-5900</a:t>
            </a:r>
          </a:p>
          <a:p>
            <a:pPr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or</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HUD Office of Inspector General Hotline at:</a:t>
            </a:r>
          </a:p>
          <a:p>
            <a:pPr marL="0" indent="0" algn="ctr" eaLnBrk="1" hangingPunct="1">
              <a:lnSpc>
                <a:spcPct val="80000"/>
              </a:lnSpc>
              <a:buFont typeface="Wingdings" panose="05000000000000000000" pitchFamily="2" charset="2"/>
              <a:buNone/>
              <a:defRPr/>
            </a:pPr>
            <a:r>
              <a:rPr lang="en-US" sz="2700" b="1" dirty="0">
                <a:effectLst/>
                <a:latin typeface="Calibri" pitchFamily="34" charset="0"/>
              </a:rPr>
              <a:t>1-800-347-3735</a:t>
            </a:r>
          </a:p>
          <a:p>
            <a:pPr algn="ctr" eaLnBrk="1" hangingPunct="1">
              <a:lnSpc>
                <a:spcPct val="80000"/>
              </a:lnSpc>
              <a:buFont typeface="Wingdings" panose="05000000000000000000" pitchFamily="2" charset="2"/>
              <a:buNone/>
              <a:defRPr/>
            </a:pPr>
            <a:r>
              <a:rPr lang="en-US" sz="2700" dirty="0">
                <a:effectLst>
                  <a:outerShdw blurRad="38100" dist="38100" dir="2700000" algn="tl">
                    <a:srgbClr val="000000">
                      <a:alpha val="43137"/>
                    </a:srgbClr>
                  </a:outerShdw>
                </a:effectLst>
                <a:latin typeface="Calibri" pitchFamily="34" charset="0"/>
              </a:rPr>
              <a:t>or </a:t>
            </a:r>
          </a:p>
          <a:p>
            <a:pPr algn="ctr" eaLnBrk="1" hangingPunct="1">
              <a:lnSpc>
                <a:spcPct val="80000"/>
              </a:lnSpc>
              <a:defRPr/>
            </a:pPr>
            <a:r>
              <a:rPr lang="en-US" sz="2700" b="1" dirty="0">
                <a:effectLst>
                  <a:outerShdw blurRad="38100" dist="38100" dir="2700000" algn="tl">
                    <a:srgbClr val="000000">
                      <a:alpha val="43137"/>
                    </a:srgbClr>
                  </a:outerShdw>
                </a:effectLst>
                <a:latin typeface="Calibri" pitchFamily="34" charset="0"/>
              </a:rPr>
              <a:t>Call 311</a:t>
            </a:r>
          </a:p>
        </p:txBody>
      </p:sp>
      <p:pic>
        <p:nvPicPr>
          <p:cNvPr id="2" name="PBV - slide 11 ps">
            <a:hlinkClick r:id="" action="ppaction://media"/>
            <a:extLst>
              <a:ext uri="{FF2B5EF4-FFF2-40B4-BE49-F238E27FC236}">
                <a16:creationId xmlns:a16="http://schemas.microsoft.com/office/drawing/2014/main" id="{3DF2AF42-CF57-4573-BB20-FC0EAE0FF2A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6600"/>
    </mc:Choice>
    <mc:Fallback xmlns="">
      <p:transition advClick="0" advTm="3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1196340-BA69-4638-8DE5-B50F94E6591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9AEF126-C67D-42E9-9880-E3DB086075BC}" type="slidenum">
              <a:rPr lang="en-US" altLang="en-US" smtClean="0">
                <a:latin typeface="Arial" panose="020B0604020202020204" pitchFamily="34" charset="0"/>
              </a:rPr>
              <a:pPr>
                <a:defRPr/>
              </a:pPr>
              <a:t>12</a:t>
            </a:fld>
            <a:endParaRPr lang="en-US" altLang="en-US">
              <a:latin typeface="Arial" panose="020B0604020202020204" pitchFamily="34" charset="0"/>
            </a:endParaRPr>
          </a:p>
        </p:txBody>
      </p:sp>
      <p:sp>
        <p:nvSpPr>
          <p:cNvPr id="465923" name="Rectangle 3">
            <a:extLst>
              <a:ext uri="{FF2B5EF4-FFF2-40B4-BE49-F238E27FC236}">
                <a16:creationId xmlns:a16="http://schemas.microsoft.com/office/drawing/2014/main" id="{79CC0D08-89D6-4120-9849-0A9CC399FFB2}"/>
              </a:ext>
            </a:extLst>
          </p:cNvPr>
          <p:cNvSpPr>
            <a:spLocks noGrp="1" noChangeArrowheads="1"/>
          </p:cNvSpPr>
          <p:nvPr>
            <p:ph type="body" idx="1"/>
          </p:nvPr>
        </p:nvSpPr>
        <p:spPr>
          <a:xfrm>
            <a:off x="381000" y="1903413"/>
            <a:ext cx="8229600" cy="4421187"/>
          </a:xfrm>
        </p:spPr>
        <p:txBody>
          <a:bodyPr/>
          <a:lstStyle/>
          <a:p>
            <a:pPr eaLnBrk="1" hangingPunct="1">
              <a:defRPr/>
            </a:pPr>
            <a:r>
              <a:rPr lang="en-US" sz="3400" b="1" dirty="0">
                <a:effectLst>
                  <a:outerShdw blurRad="38100" dist="38100" dir="2700000" algn="tl">
                    <a:srgbClr val="000000">
                      <a:alpha val="43137"/>
                    </a:srgbClr>
                  </a:outerShdw>
                </a:effectLst>
                <a:latin typeface="Calibri" pitchFamily="34" charset="0"/>
              </a:rPr>
              <a:t>Please carefully read and then sign the two documents in your written briefing packet entitled </a:t>
            </a:r>
            <a:r>
              <a:rPr lang="en-US" sz="3400" b="1" dirty="0">
                <a:solidFill>
                  <a:srgbClr val="00B0F0"/>
                </a:solidFill>
                <a:effectLst>
                  <a:outerShdw blurRad="38100" dist="38100" dir="2700000" algn="tl">
                    <a:srgbClr val="000000">
                      <a:alpha val="43137"/>
                    </a:srgbClr>
                  </a:outerShdw>
                </a:effectLst>
                <a:latin typeface="Calibri" pitchFamily="34" charset="0"/>
              </a:rPr>
              <a:t>“Things You Should Know.”</a:t>
            </a:r>
            <a:br>
              <a:rPr lang="en-US" sz="3400" b="1" dirty="0">
                <a:effectLst>
                  <a:outerShdw blurRad="38100" dist="38100" dir="2700000" algn="tl">
                    <a:srgbClr val="000000">
                      <a:alpha val="43137"/>
                    </a:srgbClr>
                  </a:outerShdw>
                </a:effectLst>
                <a:latin typeface="Calibri" pitchFamily="34" charset="0"/>
              </a:rPr>
            </a:br>
            <a:endParaRPr lang="en-US" sz="3400" b="1" dirty="0">
              <a:effectLst>
                <a:outerShdw blurRad="38100" dist="38100" dir="2700000" algn="tl">
                  <a:srgbClr val="000000">
                    <a:alpha val="43137"/>
                  </a:srgbClr>
                </a:outerShdw>
              </a:effectLst>
              <a:latin typeface="Calibri" pitchFamily="34" charset="0"/>
            </a:endParaRPr>
          </a:p>
          <a:p>
            <a:pPr lvl="1" eaLnBrk="1" hangingPunct="1">
              <a:defRPr/>
            </a:pPr>
            <a:r>
              <a:rPr lang="en-US" sz="3400" b="1" dirty="0">
                <a:effectLst>
                  <a:outerShdw blurRad="38100" dist="38100" dir="2700000" algn="tl">
                    <a:srgbClr val="000000">
                      <a:alpha val="43137"/>
                    </a:srgbClr>
                  </a:outerShdw>
                </a:effectLst>
                <a:latin typeface="Calibri" pitchFamily="34" charset="0"/>
              </a:rPr>
              <a:t>this will be included in your </a:t>
            </a:r>
            <a:r>
              <a:rPr lang="en-US" sz="3400" b="1" dirty="0" err="1">
                <a:effectLst>
                  <a:outerShdw blurRad="38100" dist="38100" dir="2700000" algn="tl">
                    <a:srgbClr val="000000">
                      <a:alpha val="43137"/>
                    </a:srgbClr>
                  </a:outerShdw>
                </a:effectLst>
                <a:latin typeface="Calibri" pitchFamily="34" charset="0"/>
              </a:rPr>
              <a:t>CoC</a:t>
            </a:r>
            <a:r>
              <a:rPr lang="en-US" sz="3400" b="1" dirty="0">
                <a:effectLst>
                  <a:outerShdw blurRad="38100" dist="38100" dir="2700000" algn="tl">
                    <a:srgbClr val="000000">
                      <a:alpha val="43137"/>
                    </a:srgbClr>
                  </a:outerShdw>
                </a:effectLst>
                <a:latin typeface="Calibri" pitchFamily="34" charset="0"/>
              </a:rPr>
              <a:t> Mod SRO application when it is submitted to HPD. </a:t>
            </a:r>
          </a:p>
          <a:p>
            <a:pPr eaLnBrk="1" hangingPunct="1">
              <a:buFont typeface="Wingdings" panose="05000000000000000000" pitchFamily="2" charset="2"/>
              <a:buNone/>
              <a:defRPr/>
            </a:pPr>
            <a:endParaRPr lang="en-US" sz="3400" b="1" dirty="0">
              <a:effectLst>
                <a:outerShdw blurRad="38100" dist="38100" dir="2700000" algn="tl">
                  <a:srgbClr val="000000">
                    <a:alpha val="43137"/>
                  </a:srgbClr>
                </a:outerShdw>
              </a:effectLst>
              <a:latin typeface="Calibri" pitchFamily="34" charset="0"/>
            </a:endParaRPr>
          </a:p>
        </p:txBody>
      </p:sp>
      <p:sp>
        <p:nvSpPr>
          <p:cNvPr id="465924" name="Rectangle 4">
            <a:extLst>
              <a:ext uri="{FF2B5EF4-FFF2-40B4-BE49-F238E27FC236}">
                <a16:creationId xmlns:a16="http://schemas.microsoft.com/office/drawing/2014/main" id="{E714E9D6-44A5-43D8-A1AF-1F4A1965BC15}"/>
              </a:ext>
            </a:extLst>
          </p:cNvPr>
          <p:cNvSpPr>
            <a:spLocks noGrp="1" noChangeArrowheads="1"/>
          </p:cNvSpPr>
          <p:nvPr>
            <p:ph type="title"/>
          </p:nvPr>
        </p:nvSpPr>
        <p:spPr>
          <a:xfrm>
            <a:off x="488950" y="304800"/>
            <a:ext cx="8229600" cy="1371600"/>
          </a:xfrm>
        </p:spPr>
        <p:txBody>
          <a:bodyPr/>
          <a:lstStyle/>
          <a:p>
            <a:pPr eaLnBrk="1" hangingPunct="1">
              <a:defRPr/>
            </a:pPr>
            <a:r>
              <a:rPr lang="en-US" sz="5400" b="1" dirty="0">
                <a:latin typeface="Calibri" pitchFamily="34" charset="0"/>
              </a:rPr>
              <a:t>Program Integrity</a:t>
            </a:r>
          </a:p>
        </p:txBody>
      </p:sp>
      <p:pic>
        <p:nvPicPr>
          <p:cNvPr id="2" name="CMS - slide 12 cdp.m4a">
            <a:hlinkClick r:id="" action="ppaction://media"/>
            <a:extLst>
              <a:ext uri="{FF2B5EF4-FFF2-40B4-BE49-F238E27FC236}">
                <a16:creationId xmlns:a16="http://schemas.microsoft.com/office/drawing/2014/main" id="{A0E13BB3-57FC-4657-96D1-AD2785314F1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3400"/>
    </mc:Choice>
    <mc:Fallback xmlns="">
      <p:transition advClick="0" advTm="13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2D36CE7-8199-493C-A808-60A192F3861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FCAE4DB-D0CD-42F3-94A2-90540D983B11}" type="slidenum">
              <a:rPr lang="en-US" altLang="en-US" smtClean="0">
                <a:latin typeface="Arial" panose="020B0604020202020204" pitchFamily="34" charset="0"/>
              </a:rPr>
              <a:pPr>
                <a:defRPr/>
              </a:pPr>
              <a:t>13</a:t>
            </a:fld>
            <a:endParaRPr lang="en-US" altLang="en-US">
              <a:latin typeface="Arial" panose="020B0604020202020204" pitchFamily="34" charset="0"/>
            </a:endParaRPr>
          </a:p>
        </p:txBody>
      </p:sp>
      <p:sp>
        <p:nvSpPr>
          <p:cNvPr id="379906" name="Rectangle 2">
            <a:extLst>
              <a:ext uri="{FF2B5EF4-FFF2-40B4-BE49-F238E27FC236}">
                <a16:creationId xmlns:a16="http://schemas.microsoft.com/office/drawing/2014/main" id="{CF2DE141-B819-410F-AD59-C0C350A519D6}"/>
              </a:ext>
            </a:extLst>
          </p:cNvPr>
          <p:cNvSpPr>
            <a:spLocks noGrp="1" noChangeArrowheads="1"/>
          </p:cNvSpPr>
          <p:nvPr>
            <p:ph type="title"/>
          </p:nvPr>
        </p:nvSpPr>
        <p:spPr>
          <a:xfrm>
            <a:off x="0" y="0"/>
            <a:ext cx="9144000" cy="1447800"/>
          </a:xfrm>
        </p:spPr>
        <p:txBody>
          <a:bodyPr/>
          <a:lstStyle/>
          <a:p>
            <a:pPr eaLnBrk="1" hangingPunct="1">
              <a:defRPr/>
            </a:pPr>
            <a:r>
              <a:rPr lang="en-US" sz="5400" u="sng" dirty="0">
                <a:latin typeface="Calibri" pitchFamily="34" charset="0"/>
              </a:rPr>
              <a:t>Eligibility for Rental Assistance</a:t>
            </a:r>
          </a:p>
        </p:txBody>
      </p:sp>
      <p:sp>
        <p:nvSpPr>
          <p:cNvPr id="379907" name="Rectangle 3">
            <a:extLst>
              <a:ext uri="{FF2B5EF4-FFF2-40B4-BE49-F238E27FC236}">
                <a16:creationId xmlns:a16="http://schemas.microsoft.com/office/drawing/2014/main" id="{BFDCE51E-53D7-4B79-A38A-676DDCA91675}"/>
              </a:ext>
            </a:extLst>
          </p:cNvPr>
          <p:cNvSpPr>
            <a:spLocks noGrp="1" noChangeArrowheads="1"/>
          </p:cNvSpPr>
          <p:nvPr>
            <p:ph type="body" idx="1"/>
          </p:nvPr>
        </p:nvSpPr>
        <p:spPr>
          <a:xfrm>
            <a:off x="685800" y="1676400"/>
            <a:ext cx="7848600" cy="4876800"/>
          </a:xfrm>
        </p:spPr>
        <p:txBody>
          <a:bodyPr/>
          <a:lstStyle/>
          <a:p>
            <a:pPr eaLnBrk="1" hangingPunct="1">
              <a:defRPr/>
            </a:pPr>
            <a:r>
              <a:rPr lang="en-US" dirty="0">
                <a:solidFill>
                  <a:srgbClr val="FFFFFF"/>
                </a:solidFill>
                <a:latin typeface="Calibri" pitchFamily="34" charset="0"/>
              </a:rPr>
              <a:t>Must be homeless as defined by HUD</a:t>
            </a:r>
          </a:p>
          <a:p>
            <a:pPr eaLnBrk="1" hangingPunct="1">
              <a:defRPr/>
            </a:pPr>
            <a:r>
              <a:rPr lang="en-US" dirty="0">
                <a:solidFill>
                  <a:srgbClr val="FFFFFF"/>
                </a:solidFill>
                <a:latin typeface="Calibri" pitchFamily="34" charset="0"/>
              </a:rPr>
              <a:t>Must be eligible for a Housing Assistance Payment (HAP) based on your income and the contract rent for the unit</a:t>
            </a:r>
          </a:p>
          <a:p>
            <a:pPr eaLnBrk="1" hangingPunct="1">
              <a:defRPr/>
            </a:pPr>
            <a:r>
              <a:rPr lang="en-US" dirty="0">
                <a:solidFill>
                  <a:srgbClr val="FFFFFF"/>
                </a:solidFill>
                <a:latin typeface="Calibri" pitchFamily="34" charset="0"/>
              </a:rPr>
              <a:t>Must be eligible for the supportive services offered at the development</a:t>
            </a:r>
          </a:p>
          <a:p>
            <a:pPr eaLnBrk="1" hangingPunct="1">
              <a:defRPr/>
            </a:pPr>
            <a:r>
              <a:rPr lang="en-US" dirty="0">
                <a:solidFill>
                  <a:srgbClr val="FFFFFF"/>
                </a:solidFill>
                <a:latin typeface="Calibri" pitchFamily="34" charset="0"/>
              </a:rPr>
              <a:t>Must provide all requested information</a:t>
            </a:r>
          </a:p>
          <a:p>
            <a:pPr eaLnBrk="1" hangingPunct="1">
              <a:defRPr/>
            </a:pPr>
            <a:r>
              <a:rPr lang="en-US" dirty="0">
                <a:solidFill>
                  <a:srgbClr val="FFFFFF"/>
                </a:solidFill>
                <a:latin typeface="Calibri" pitchFamily="34" charset="0"/>
              </a:rPr>
              <a:t>Must be a legal resident or citizen</a:t>
            </a:r>
          </a:p>
          <a:p>
            <a:pPr eaLnBrk="1" hangingPunct="1">
              <a:lnSpc>
                <a:spcPct val="90000"/>
              </a:lnSpc>
              <a:buFont typeface="Wingdings" panose="05000000000000000000" pitchFamily="2" charset="2"/>
              <a:buNone/>
              <a:defRPr/>
            </a:pPr>
            <a:endParaRPr lang="en-US" dirty="0">
              <a:latin typeface="Calibri" pitchFamily="34" charset="0"/>
            </a:endParaRPr>
          </a:p>
        </p:txBody>
      </p:sp>
      <p:pic>
        <p:nvPicPr>
          <p:cNvPr id="2" name="CMS - slide 13 cdp.m4a">
            <a:hlinkClick r:id="" action="ppaction://media"/>
            <a:extLst>
              <a:ext uri="{FF2B5EF4-FFF2-40B4-BE49-F238E27FC236}">
                <a16:creationId xmlns:a16="http://schemas.microsoft.com/office/drawing/2014/main" id="{E4149432-4B60-4F63-A5EE-5013BC8EBDC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276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F58A0CD-C858-40C5-B485-73B97BA4914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73CFB59-6078-4283-8C38-2672C2A96428}" type="slidenum">
              <a:rPr lang="en-US" altLang="en-US" smtClean="0">
                <a:latin typeface="Arial" panose="020B0604020202020204" pitchFamily="34" charset="0"/>
              </a:rPr>
              <a:pPr>
                <a:defRPr/>
              </a:pPr>
              <a:t>14</a:t>
            </a:fld>
            <a:endParaRPr lang="en-US" altLang="en-US">
              <a:latin typeface="Arial" panose="020B0604020202020204" pitchFamily="34" charset="0"/>
            </a:endParaRPr>
          </a:p>
        </p:txBody>
      </p:sp>
      <p:sp>
        <p:nvSpPr>
          <p:cNvPr id="470018" name="Rectangle 2">
            <a:extLst>
              <a:ext uri="{FF2B5EF4-FFF2-40B4-BE49-F238E27FC236}">
                <a16:creationId xmlns:a16="http://schemas.microsoft.com/office/drawing/2014/main" id="{E26D218A-70E8-420C-986C-76E31820EDE2}"/>
              </a:ext>
            </a:extLst>
          </p:cNvPr>
          <p:cNvSpPr>
            <a:spLocks noGrp="1" noChangeArrowheads="1"/>
          </p:cNvSpPr>
          <p:nvPr>
            <p:ph type="title"/>
          </p:nvPr>
        </p:nvSpPr>
        <p:spPr/>
        <p:txBody>
          <a:bodyPr/>
          <a:lstStyle/>
          <a:p>
            <a:pPr eaLnBrk="1" hangingPunct="1">
              <a:defRPr/>
            </a:pPr>
            <a:r>
              <a:rPr lang="en-US" sz="4200" b="1" dirty="0">
                <a:latin typeface="Calibri" pitchFamily="34" charset="0"/>
              </a:rPr>
              <a:t>How is </a:t>
            </a:r>
            <a:r>
              <a:rPr lang="en-US" sz="4200" b="1" dirty="0" err="1">
                <a:latin typeface="Calibri" pitchFamily="34" charset="0"/>
              </a:rPr>
              <a:t>CoC</a:t>
            </a:r>
            <a:r>
              <a:rPr lang="en-US" sz="4200" b="1" dirty="0">
                <a:latin typeface="Calibri" pitchFamily="34" charset="0"/>
              </a:rPr>
              <a:t> Mod SRO different from the Section 8 Housing Choice Voucher (HCV) Program?</a:t>
            </a:r>
          </a:p>
        </p:txBody>
      </p:sp>
      <p:sp>
        <p:nvSpPr>
          <p:cNvPr id="470019" name="Rectangle 3">
            <a:extLst>
              <a:ext uri="{FF2B5EF4-FFF2-40B4-BE49-F238E27FC236}">
                <a16:creationId xmlns:a16="http://schemas.microsoft.com/office/drawing/2014/main" id="{149719B3-59DF-4EE3-89FF-6DAE5B913D3C}"/>
              </a:ext>
            </a:extLst>
          </p:cNvPr>
          <p:cNvSpPr>
            <a:spLocks noGrp="1" noChangeArrowheads="1"/>
          </p:cNvSpPr>
          <p:nvPr>
            <p:ph type="body" idx="1"/>
          </p:nvPr>
        </p:nvSpPr>
        <p:spPr>
          <a:xfrm>
            <a:off x="457200" y="2438400"/>
            <a:ext cx="8229600" cy="4038600"/>
          </a:xfrm>
        </p:spPr>
        <p:txBody>
          <a:bodyPr/>
          <a:lstStyle/>
          <a:p>
            <a:pPr eaLnBrk="1" hangingPunct="1">
              <a:defRPr/>
            </a:pPr>
            <a:r>
              <a:rPr lang="en-US" sz="3400" dirty="0">
                <a:latin typeface="Calibri" pitchFamily="34" charset="0"/>
              </a:rPr>
              <a:t>Subsidy is</a:t>
            </a:r>
            <a:r>
              <a:rPr lang="en-US" sz="3400" b="1" dirty="0">
                <a:solidFill>
                  <a:schemeClr val="hlink"/>
                </a:solidFill>
                <a:latin typeface="Calibri" pitchFamily="34" charset="0"/>
              </a:rPr>
              <a:t> “attached” to the unit</a:t>
            </a:r>
            <a:r>
              <a:rPr lang="en-US" sz="3400" dirty="0">
                <a:latin typeface="Calibri" pitchFamily="34" charset="0"/>
              </a:rPr>
              <a:t>. You cannot move out of your unit with continued </a:t>
            </a:r>
            <a:r>
              <a:rPr lang="en-US" sz="3400" dirty="0" err="1">
                <a:latin typeface="Calibri" pitchFamily="34" charset="0"/>
              </a:rPr>
              <a:t>CoC</a:t>
            </a:r>
            <a:r>
              <a:rPr lang="en-US" sz="3400" dirty="0">
                <a:latin typeface="Calibri" pitchFamily="34" charset="0"/>
              </a:rPr>
              <a:t> Mod SRO assistance unless you move into another contract unit.</a:t>
            </a:r>
            <a:r>
              <a:rPr lang="en-US" sz="3400" b="1" dirty="0">
                <a:solidFill>
                  <a:schemeClr val="hlink"/>
                </a:solidFill>
                <a:latin typeface="Calibri" pitchFamily="34" charset="0"/>
              </a:rPr>
              <a:t> </a:t>
            </a:r>
          </a:p>
          <a:p>
            <a:pPr marL="0" indent="0" eaLnBrk="1" hangingPunct="1">
              <a:buFont typeface="Wingdings" panose="05000000000000000000" pitchFamily="2" charset="2"/>
              <a:buNone/>
              <a:defRPr/>
            </a:pPr>
            <a:endParaRPr lang="en-US" sz="3400" b="1" dirty="0">
              <a:solidFill>
                <a:schemeClr val="hlink"/>
              </a:solidFill>
              <a:latin typeface="Calibri" pitchFamily="34" charset="0"/>
            </a:endParaRPr>
          </a:p>
          <a:p>
            <a:pPr eaLnBrk="1" hangingPunct="1">
              <a:defRPr/>
            </a:pPr>
            <a:r>
              <a:rPr lang="en-US" sz="3400" b="1" dirty="0">
                <a:solidFill>
                  <a:schemeClr val="hlink"/>
                </a:solidFill>
                <a:latin typeface="Calibri" pitchFamily="34" charset="0"/>
              </a:rPr>
              <a:t>Supportive services</a:t>
            </a:r>
            <a:r>
              <a:rPr lang="en-US" sz="3400" dirty="0">
                <a:latin typeface="Calibri" pitchFamily="34" charset="0"/>
              </a:rPr>
              <a:t> are provided by the owner and may be utilized by the participant </a:t>
            </a:r>
            <a:endParaRPr lang="en-US" sz="3400" b="1" dirty="0">
              <a:solidFill>
                <a:schemeClr val="hlink"/>
              </a:solidFill>
              <a:latin typeface="Calibri" pitchFamily="34" charset="0"/>
            </a:endParaRPr>
          </a:p>
        </p:txBody>
      </p:sp>
      <p:pic>
        <p:nvPicPr>
          <p:cNvPr id="2" name="CMS - slide 14 cdp.m4a">
            <a:hlinkClick r:id="" action="ppaction://media"/>
            <a:extLst>
              <a:ext uri="{FF2B5EF4-FFF2-40B4-BE49-F238E27FC236}">
                <a16:creationId xmlns:a16="http://schemas.microsoft.com/office/drawing/2014/main" id="{B7AA7F9D-E0C0-4B02-A421-A2DFD3B2A69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43900"/>
    </mc:Choice>
    <mc:Fallback xmlns="">
      <p:transition advClick="0" advTm="43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22B03CF-A643-4CC9-ADAF-9A2575BC1C3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3DB608A-4A29-4C5D-8DAE-D013D8C663FD}" type="slidenum">
              <a:rPr lang="en-US" altLang="en-US" smtClean="0">
                <a:latin typeface="Arial" panose="020B0604020202020204" pitchFamily="34" charset="0"/>
              </a:rPr>
              <a:pPr>
                <a:defRPr/>
              </a:pPr>
              <a:t>15</a:t>
            </a:fld>
            <a:endParaRPr lang="en-US" altLang="en-US">
              <a:latin typeface="Arial" panose="020B0604020202020204" pitchFamily="34" charset="0"/>
            </a:endParaRPr>
          </a:p>
        </p:txBody>
      </p:sp>
      <p:sp>
        <p:nvSpPr>
          <p:cNvPr id="278530" name="Rectangle 2">
            <a:extLst>
              <a:ext uri="{FF2B5EF4-FFF2-40B4-BE49-F238E27FC236}">
                <a16:creationId xmlns:a16="http://schemas.microsoft.com/office/drawing/2014/main" id="{B4953906-6585-4896-A372-C95F23079667}"/>
              </a:ext>
            </a:extLst>
          </p:cNvPr>
          <p:cNvSpPr>
            <a:spLocks noGrp="1" noChangeArrowheads="1"/>
          </p:cNvSpPr>
          <p:nvPr>
            <p:ph type="title"/>
          </p:nvPr>
        </p:nvSpPr>
        <p:spPr>
          <a:xfrm>
            <a:off x="0" y="0"/>
            <a:ext cx="9144000" cy="1447800"/>
          </a:xfrm>
        </p:spPr>
        <p:txBody>
          <a:bodyPr/>
          <a:lstStyle/>
          <a:p>
            <a:pPr eaLnBrk="1" hangingPunct="1">
              <a:defRPr/>
            </a:pPr>
            <a:r>
              <a:rPr lang="en-US" sz="5400" dirty="0">
                <a:latin typeface="Calibri" pitchFamily="34" charset="0"/>
              </a:rPr>
              <a:t>Overcrowded Families</a:t>
            </a:r>
          </a:p>
        </p:txBody>
      </p:sp>
      <p:sp>
        <p:nvSpPr>
          <p:cNvPr id="278531" name="Rectangle 3">
            <a:extLst>
              <a:ext uri="{FF2B5EF4-FFF2-40B4-BE49-F238E27FC236}">
                <a16:creationId xmlns:a16="http://schemas.microsoft.com/office/drawing/2014/main" id="{FA5A0342-1304-4907-9E3A-D3AE29E8F9D9}"/>
              </a:ext>
            </a:extLst>
          </p:cNvPr>
          <p:cNvSpPr>
            <a:spLocks noGrp="1" noChangeArrowheads="1"/>
          </p:cNvSpPr>
          <p:nvPr>
            <p:ph type="body" idx="1"/>
          </p:nvPr>
        </p:nvSpPr>
        <p:spPr>
          <a:xfrm>
            <a:off x="457200" y="1752600"/>
            <a:ext cx="8229600" cy="4876800"/>
          </a:xfrm>
        </p:spPr>
        <p:txBody>
          <a:bodyPr anchor="ctr"/>
          <a:lstStyle/>
          <a:p>
            <a:pPr eaLnBrk="1" hangingPunct="1">
              <a:defRPr/>
            </a:pPr>
            <a:r>
              <a:rPr lang="en-US" sz="3000" b="1" dirty="0">
                <a:solidFill>
                  <a:schemeClr val="hlink"/>
                </a:solidFill>
                <a:latin typeface="Calibri" pitchFamily="34" charset="0"/>
              </a:rPr>
              <a:t>Overcrowded family</a:t>
            </a:r>
            <a:r>
              <a:rPr lang="en-US" sz="3000" dirty="0">
                <a:latin typeface="Calibri" pitchFamily="34" charset="0"/>
              </a:rPr>
              <a:t> = family that has more household members than the maximum number that HUD allows to live in the unit </a:t>
            </a:r>
          </a:p>
          <a:p>
            <a:pPr eaLnBrk="1" hangingPunct="1">
              <a:lnSpc>
                <a:spcPct val="80000"/>
              </a:lnSpc>
              <a:buFont typeface="Wingdings" panose="05000000000000000000" pitchFamily="2" charset="2"/>
              <a:buNone/>
              <a:defRPr/>
            </a:pPr>
            <a:endParaRPr lang="en-US" sz="3000" dirty="0">
              <a:latin typeface="Calibri" pitchFamily="34" charset="0"/>
            </a:endParaRPr>
          </a:p>
          <a:p>
            <a:pPr eaLnBrk="1" hangingPunct="1">
              <a:lnSpc>
                <a:spcPct val="80000"/>
              </a:lnSpc>
              <a:defRPr/>
            </a:pPr>
            <a:r>
              <a:rPr lang="en-US" sz="3000" dirty="0">
                <a:latin typeface="Calibri" pitchFamily="34" charset="0"/>
              </a:rPr>
              <a:t>More than one person in an SRO unit is considered overcrowded. </a:t>
            </a:r>
          </a:p>
          <a:p>
            <a:pPr eaLnBrk="1" hangingPunct="1">
              <a:lnSpc>
                <a:spcPct val="80000"/>
              </a:lnSpc>
              <a:defRPr/>
            </a:pPr>
            <a:endParaRPr lang="en-US" sz="3000" dirty="0">
              <a:latin typeface="Calibri" pitchFamily="34" charset="0"/>
            </a:endParaRPr>
          </a:p>
          <a:p>
            <a:pPr eaLnBrk="1" hangingPunct="1">
              <a:lnSpc>
                <a:spcPct val="80000"/>
              </a:lnSpc>
              <a:defRPr/>
            </a:pPr>
            <a:r>
              <a:rPr lang="en-US" sz="3000" dirty="0">
                <a:latin typeface="Calibri" pitchFamily="34" charset="0"/>
              </a:rPr>
              <a:t>If your family is overcrowded, you cannot receive </a:t>
            </a:r>
            <a:r>
              <a:rPr lang="en-US" sz="3000" dirty="0" err="1">
                <a:latin typeface="Calibri" pitchFamily="34" charset="0"/>
              </a:rPr>
              <a:t>CoC</a:t>
            </a:r>
            <a:r>
              <a:rPr lang="en-US" sz="3000" dirty="0">
                <a:latin typeface="Calibri" pitchFamily="34" charset="0"/>
              </a:rPr>
              <a:t> Mod SRO subsidy. This means you may not allow anyone to move into your unit.</a:t>
            </a:r>
          </a:p>
          <a:p>
            <a:pPr eaLnBrk="1" hangingPunct="1">
              <a:buFont typeface="Wingdings" panose="05000000000000000000" pitchFamily="2" charset="2"/>
              <a:buNone/>
              <a:defRPr/>
            </a:pPr>
            <a:endParaRPr lang="en-US" sz="3000" dirty="0">
              <a:latin typeface="Calibri" pitchFamily="34" charset="0"/>
            </a:endParaRPr>
          </a:p>
        </p:txBody>
      </p:sp>
      <p:pic>
        <p:nvPicPr>
          <p:cNvPr id="2" name="CMS - slide 15 cdp.m4a">
            <a:hlinkClick r:id="" action="ppaction://media"/>
            <a:extLst>
              <a:ext uri="{FF2B5EF4-FFF2-40B4-BE49-F238E27FC236}">
                <a16:creationId xmlns:a16="http://schemas.microsoft.com/office/drawing/2014/main" id="{A3EDFC7A-7A55-4249-A2EE-C260C91BA97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9900"/>
    </mc:Choice>
    <mc:Fallback xmlns="">
      <p:transition advClick="0" advTm="19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B98CCC3-E2B9-4BFF-A403-9E22A9881FA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BE4B43C-D961-42D7-9845-774135CD54AD}" type="slidenum">
              <a:rPr lang="en-US" altLang="en-US" smtClean="0">
                <a:latin typeface="Arial" panose="020B0604020202020204" pitchFamily="34" charset="0"/>
              </a:rPr>
              <a:pPr>
                <a:defRPr/>
              </a:pPr>
              <a:t>16</a:t>
            </a:fld>
            <a:endParaRPr lang="en-US" altLang="en-US">
              <a:latin typeface="Arial" panose="020B0604020202020204" pitchFamily="34" charset="0"/>
            </a:endParaRPr>
          </a:p>
        </p:txBody>
      </p:sp>
      <p:sp>
        <p:nvSpPr>
          <p:cNvPr id="439298" name="Rectangle 2">
            <a:extLst>
              <a:ext uri="{FF2B5EF4-FFF2-40B4-BE49-F238E27FC236}">
                <a16:creationId xmlns:a16="http://schemas.microsoft.com/office/drawing/2014/main" id="{CED82890-4369-4F0F-B57F-C7C0D72DA48E}"/>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How does HPD Determine </a:t>
            </a:r>
            <a:br>
              <a:rPr lang="en-US" sz="5400" dirty="0">
                <a:latin typeface="Calibri" pitchFamily="34" charset="0"/>
              </a:rPr>
            </a:br>
            <a:r>
              <a:rPr lang="en-US" sz="5400" dirty="0">
                <a:latin typeface="Calibri" pitchFamily="34" charset="0"/>
              </a:rPr>
              <a:t>your Income? </a:t>
            </a:r>
          </a:p>
        </p:txBody>
      </p:sp>
      <p:sp>
        <p:nvSpPr>
          <p:cNvPr id="439299" name="Rectangle 3">
            <a:extLst>
              <a:ext uri="{FF2B5EF4-FFF2-40B4-BE49-F238E27FC236}">
                <a16:creationId xmlns:a16="http://schemas.microsoft.com/office/drawing/2014/main" id="{A695EF48-8D73-4F3D-9EF2-A8F9F00730B4}"/>
              </a:ext>
            </a:extLst>
          </p:cNvPr>
          <p:cNvSpPr>
            <a:spLocks noGrp="1" noChangeArrowheads="1"/>
          </p:cNvSpPr>
          <p:nvPr>
            <p:ph type="body" idx="1"/>
          </p:nvPr>
        </p:nvSpPr>
        <p:spPr>
          <a:xfrm>
            <a:off x="457200" y="2133600"/>
            <a:ext cx="8229600" cy="4724400"/>
          </a:xfrm>
        </p:spPr>
        <p:txBody>
          <a:bodyPr/>
          <a:lstStyle/>
          <a:p>
            <a:pPr eaLnBrk="1" hangingPunct="1">
              <a:lnSpc>
                <a:spcPct val="90000"/>
              </a:lnSpc>
              <a:buFont typeface="Wingdings" panose="05000000000000000000" pitchFamily="2" charset="2"/>
              <a:buNone/>
              <a:defRPr/>
            </a:pPr>
            <a:r>
              <a:rPr lang="en-US" sz="3600" b="1" u="sng" dirty="0">
                <a:solidFill>
                  <a:schemeClr val="hlink"/>
                </a:solidFill>
                <a:latin typeface="Calibri" pitchFamily="34" charset="0"/>
              </a:rPr>
              <a:t>Gross income</a:t>
            </a:r>
            <a:r>
              <a:rPr lang="en-US" sz="3600" b="1" dirty="0">
                <a:latin typeface="Calibri" pitchFamily="34" charset="0"/>
              </a:rPr>
              <a: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All sources of  your Income, such as wages </a:t>
            </a:r>
            <a:r>
              <a:rPr lang="en-US" sz="3600" dirty="0">
                <a:solidFill>
                  <a:schemeClr val="folHlink"/>
                </a:solidFill>
                <a:latin typeface="Calibri" pitchFamily="34" charset="0"/>
              </a:rPr>
              <a:t>(before taxes),</a:t>
            </a:r>
            <a:r>
              <a:rPr lang="en-US" sz="3600" dirty="0">
                <a:latin typeface="Calibri" pitchFamily="34" charset="0"/>
              </a:rPr>
              <a:t> SS, SSI, Public Assistance, pensions, unemployment, self-employment, or family contributions</a:t>
            </a:r>
          </a:p>
          <a:p>
            <a:pPr eaLnBrk="1" hangingPunct="1">
              <a:lnSpc>
                <a:spcPct val="90000"/>
              </a:lnSpc>
              <a:defRPr/>
            </a:pPr>
            <a:endParaRPr lang="en-US" sz="3600" dirty="0">
              <a:latin typeface="Calibri" pitchFamily="34" charset="0"/>
            </a:endParaRPr>
          </a:p>
          <a:p>
            <a:pPr eaLnBrk="1" hangingPunct="1">
              <a:lnSpc>
                <a:spcPct val="90000"/>
              </a:lnSpc>
              <a:defRPr/>
            </a:pPr>
            <a:r>
              <a:rPr lang="en-US" sz="3600" dirty="0">
                <a:latin typeface="Calibri" pitchFamily="34" charset="0"/>
              </a:rPr>
              <a:t>Income from assets</a:t>
            </a:r>
          </a:p>
          <a:p>
            <a:pPr eaLnBrk="1" hangingPunct="1">
              <a:lnSpc>
                <a:spcPct val="90000"/>
              </a:lnSpc>
              <a:defRPr/>
            </a:pPr>
            <a:endParaRPr lang="en-US" sz="3600" dirty="0">
              <a:latin typeface="Calibri" pitchFamily="34" charset="0"/>
            </a:endParaRPr>
          </a:p>
        </p:txBody>
      </p:sp>
      <p:pic>
        <p:nvPicPr>
          <p:cNvPr id="3" name="1CMS - slide 16">
            <a:hlinkClick r:id="" action="ppaction://media"/>
            <a:extLst>
              <a:ext uri="{FF2B5EF4-FFF2-40B4-BE49-F238E27FC236}">
                <a16:creationId xmlns:a16="http://schemas.microsoft.com/office/drawing/2014/main" id="{2F886571-E77C-4688-ADBF-D9DF66D4E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2050"/>
    </mc:Choice>
    <mc:Fallback xmlns="">
      <p:transition advClick="0" advTm="4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F874-798A-4AE6-8415-3C8AB2A7D546}"/>
              </a:ext>
            </a:extLst>
          </p:cNvPr>
          <p:cNvSpPr>
            <a:spLocks noGrp="1"/>
          </p:cNvSpPr>
          <p:nvPr>
            <p:ph type="title"/>
          </p:nvPr>
        </p:nvSpPr>
        <p:spPr>
          <a:xfrm>
            <a:off x="0" y="0"/>
            <a:ext cx="9144000" cy="1905000"/>
          </a:xfrm>
        </p:spPr>
        <p:txBody>
          <a:bodyPr/>
          <a:lstStyle/>
          <a:p>
            <a:pPr>
              <a:defRPr/>
            </a:pPr>
            <a:r>
              <a:rPr lang="en-US" sz="5400" dirty="0">
                <a:latin typeface="Calibri" pitchFamily="34" charset="0"/>
              </a:rPr>
              <a:t>How does HPD Determine </a:t>
            </a:r>
            <a:br>
              <a:rPr lang="en-US" sz="5400" dirty="0">
                <a:latin typeface="Calibri" pitchFamily="34" charset="0"/>
              </a:rPr>
            </a:br>
            <a:r>
              <a:rPr lang="en-US" sz="5400" dirty="0">
                <a:latin typeface="Calibri" pitchFamily="34" charset="0"/>
              </a:rPr>
              <a:t>your Income? (Continued)</a:t>
            </a:r>
          </a:p>
        </p:txBody>
      </p:sp>
      <p:sp>
        <p:nvSpPr>
          <p:cNvPr id="3" name="Content Placeholder 2">
            <a:extLst>
              <a:ext uri="{FF2B5EF4-FFF2-40B4-BE49-F238E27FC236}">
                <a16:creationId xmlns:a16="http://schemas.microsoft.com/office/drawing/2014/main" id="{2830C39D-FB20-450E-BD4A-7FF8AC750822}"/>
              </a:ext>
            </a:extLst>
          </p:cNvPr>
          <p:cNvSpPr>
            <a:spLocks noGrp="1"/>
          </p:cNvSpPr>
          <p:nvPr>
            <p:ph idx="1"/>
          </p:nvPr>
        </p:nvSpPr>
        <p:spPr>
          <a:xfrm>
            <a:off x="457200" y="2209800"/>
            <a:ext cx="8229600" cy="4648200"/>
          </a:xfrm>
        </p:spPr>
        <p:txBody>
          <a:bodyPr/>
          <a:lstStyle/>
          <a:p>
            <a:pPr eaLnBrk="1" hangingPunct="1">
              <a:defRPr/>
            </a:pPr>
            <a:r>
              <a:rPr lang="en-US" sz="3400" dirty="0">
                <a:latin typeface="Calibri" pitchFamily="34" charset="0"/>
              </a:rPr>
              <a:t>Some types of income do not count towards your gross income (they are considered “excluded” from your income), such as food stamps benefits. </a:t>
            </a:r>
          </a:p>
          <a:p>
            <a:pPr eaLnBrk="1" hangingPunct="1">
              <a:buFont typeface="Wingdings" panose="05000000000000000000" pitchFamily="2" charset="2"/>
              <a:buNone/>
              <a:defRPr/>
            </a:pPr>
            <a:r>
              <a:rPr lang="en-US" sz="3400" dirty="0">
                <a:latin typeface="Calibri" pitchFamily="34" charset="0"/>
              </a:rPr>
              <a:t> </a:t>
            </a:r>
          </a:p>
          <a:p>
            <a:pPr eaLnBrk="1" hangingPunct="1">
              <a:defRPr/>
            </a:pPr>
            <a:r>
              <a:rPr lang="en-US" sz="3400" dirty="0">
                <a:latin typeface="Calibri" pitchFamily="34" charset="0"/>
              </a:rPr>
              <a:t>You need to report </a:t>
            </a:r>
            <a:r>
              <a:rPr lang="en-US" sz="3400" u="sng" dirty="0">
                <a:latin typeface="Calibri" pitchFamily="34" charset="0"/>
              </a:rPr>
              <a:t>all your income</a:t>
            </a:r>
            <a:r>
              <a:rPr lang="en-US" sz="3400" dirty="0">
                <a:latin typeface="Calibri" pitchFamily="34" charset="0"/>
              </a:rPr>
              <a:t>, and HPD will determine if any of this income is excluded.</a:t>
            </a:r>
          </a:p>
          <a:p>
            <a:pPr>
              <a:defRPr/>
            </a:pPr>
            <a:endParaRPr lang="en-US" sz="3400" dirty="0">
              <a:latin typeface="Calibri" pitchFamily="34" charset="0"/>
            </a:endParaRPr>
          </a:p>
        </p:txBody>
      </p:sp>
      <p:sp>
        <p:nvSpPr>
          <p:cNvPr id="4" name="Slide Number Placeholder 3">
            <a:extLst>
              <a:ext uri="{FF2B5EF4-FFF2-40B4-BE49-F238E27FC236}">
                <a16:creationId xmlns:a16="http://schemas.microsoft.com/office/drawing/2014/main" id="{CDE52819-E91F-49AD-B029-C5C9F6CF9B6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55A0597-2401-4FD3-9D44-EC8B8C1E952B}" type="slidenum">
              <a:rPr lang="en-US" altLang="en-US" smtClean="0">
                <a:latin typeface="Arial" panose="020B0604020202020204" pitchFamily="34" charset="0"/>
              </a:rPr>
              <a:pPr>
                <a:defRPr/>
              </a:pPr>
              <a:t>17</a:t>
            </a:fld>
            <a:endParaRPr lang="en-US" altLang="en-US">
              <a:latin typeface="Arial" panose="020B0604020202020204" pitchFamily="34" charset="0"/>
            </a:endParaRPr>
          </a:p>
        </p:txBody>
      </p:sp>
      <p:pic>
        <p:nvPicPr>
          <p:cNvPr id="5" name="1CMS - slide 17.m4a">
            <a:hlinkClick r:id="" action="ppaction://media"/>
            <a:extLst>
              <a:ext uri="{FF2B5EF4-FFF2-40B4-BE49-F238E27FC236}">
                <a16:creationId xmlns:a16="http://schemas.microsoft.com/office/drawing/2014/main" id="{4C53B45E-E2EE-471A-AF78-224B6271C18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28416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5700"/>
    </mc:Choice>
    <mc:Fallback xmlns="">
      <p:transition advClick="0" advTm="1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26D0-9276-4B8A-88A3-5453F58474FE}"/>
              </a:ext>
            </a:extLst>
          </p:cNvPr>
          <p:cNvSpPr>
            <a:spLocks noGrp="1"/>
          </p:cNvSpPr>
          <p:nvPr>
            <p:ph type="title"/>
          </p:nvPr>
        </p:nvSpPr>
        <p:spPr>
          <a:xfrm>
            <a:off x="0" y="0"/>
            <a:ext cx="9144000" cy="1752600"/>
          </a:xfrm>
        </p:spPr>
        <p:txBody>
          <a:bodyPr/>
          <a:lstStyle/>
          <a:p>
            <a:pPr>
              <a:defRPr/>
            </a:pPr>
            <a:r>
              <a:rPr lang="en-US" sz="5400" dirty="0">
                <a:latin typeface="Calibri" pitchFamily="34" charset="0"/>
              </a:rPr>
              <a:t>How does HPD Determine </a:t>
            </a:r>
            <a:br>
              <a:rPr lang="en-US" sz="5400" dirty="0">
                <a:latin typeface="Calibri" pitchFamily="34" charset="0"/>
              </a:rPr>
            </a:br>
            <a:r>
              <a:rPr lang="en-US" sz="5400" dirty="0">
                <a:latin typeface="Calibri" pitchFamily="34" charset="0"/>
              </a:rPr>
              <a:t>your Income? (Continued)</a:t>
            </a:r>
          </a:p>
        </p:txBody>
      </p:sp>
      <p:sp>
        <p:nvSpPr>
          <p:cNvPr id="3" name="Content Placeholder 2">
            <a:extLst>
              <a:ext uri="{FF2B5EF4-FFF2-40B4-BE49-F238E27FC236}">
                <a16:creationId xmlns:a16="http://schemas.microsoft.com/office/drawing/2014/main" id="{BEBE8DD3-178F-45E5-97F3-2F69CFE7E962}"/>
              </a:ext>
            </a:extLst>
          </p:cNvPr>
          <p:cNvSpPr>
            <a:spLocks noGrp="1"/>
          </p:cNvSpPr>
          <p:nvPr>
            <p:ph idx="1"/>
          </p:nvPr>
        </p:nvSpPr>
        <p:spPr>
          <a:xfrm>
            <a:off x="381000" y="1981200"/>
            <a:ext cx="8382000" cy="4876800"/>
          </a:xfrm>
        </p:spPr>
        <p:txBody>
          <a:bodyPr/>
          <a:lstStyle/>
          <a:p>
            <a:pPr eaLnBrk="1" hangingPunct="1">
              <a:buFont typeface="Wingdings" panose="05000000000000000000" pitchFamily="2" charset="2"/>
              <a:buNone/>
              <a:defRPr/>
            </a:pPr>
            <a:r>
              <a:rPr lang="en-US" b="1" u="sng" dirty="0">
                <a:solidFill>
                  <a:schemeClr val="hlink"/>
                </a:solidFill>
                <a:latin typeface="Calibri" pitchFamily="34" charset="0"/>
              </a:rPr>
              <a:t>Deductions</a:t>
            </a:r>
            <a:r>
              <a:rPr lang="en-US" b="1" dirty="0">
                <a:latin typeface="Calibri" pitchFamily="34" charset="0"/>
              </a:rPr>
              <a:t>:</a:t>
            </a:r>
          </a:p>
          <a:p>
            <a:pPr eaLnBrk="1" hangingPunct="1">
              <a:defRPr/>
            </a:pPr>
            <a:r>
              <a:rPr lang="en-US" dirty="0">
                <a:latin typeface="Calibri" pitchFamily="34" charset="0"/>
              </a:rPr>
              <a:t>HPD makes deductions for the following</a:t>
            </a:r>
          </a:p>
          <a:p>
            <a:pPr lvl="1" eaLnBrk="1" hangingPunct="1">
              <a:lnSpc>
                <a:spcPct val="90000"/>
              </a:lnSpc>
              <a:defRPr/>
            </a:pPr>
            <a:r>
              <a:rPr lang="en-US" sz="2400" b="1" dirty="0">
                <a:latin typeface="Calibri" pitchFamily="34" charset="0"/>
              </a:rPr>
              <a:t>Seniors and Persons with Disabilities: disabled or elderly (62+) head of household with unreimbursed medical or pharmacy expenses</a:t>
            </a:r>
          </a:p>
          <a:p>
            <a:pPr lvl="1" eaLnBrk="1" hangingPunct="1">
              <a:lnSpc>
                <a:spcPct val="90000"/>
              </a:lnSpc>
              <a:defRPr/>
            </a:pPr>
            <a:r>
              <a:rPr lang="en-US" sz="2400" b="1" dirty="0">
                <a:latin typeface="Calibri" pitchFamily="34" charset="0"/>
              </a:rPr>
              <a:t>Disability Assistance: unreimbursed expenses which allow a disabled person to be employed </a:t>
            </a:r>
          </a:p>
          <a:p>
            <a:pPr lvl="1" eaLnBrk="1" hangingPunct="1">
              <a:lnSpc>
                <a:spcPct val="90000"/>
              </a:lnSpc>
              <a:defRPr/>
            </a:pPr>
            <a:r>
              <a:rPr lang="en-US" sz="2400" b="1" dirty="0">
                <a:latin typeface="Calibri" pitchFamily="34" charset="0"/>
              </a:rPr>
              <a:t>Medical Expense: Unreimbursed medical expenses that exceed 3% of your income</a:t>
            </a:r>
          </a:p>
          <a:p>
            <a:pPr marL="0" indent="0" eaLnBrk="1" hangingPunct="1">
              <a:buFont typeface="Wingdings" panose="05000000000000000000" pitchFamily="2" charset="2"/>
              <a:buNone/>
              <a:defRPr/>
            </a:pPr>
            <a:endParaRPr lang="en-US" dirty="0">
              <a:latin typeface="Calibri" pitchFamily="34" charset="0"/>
            </a:endParaRPr>
          </a:p>
          <a:p>
            <a:pPr>
              <a:defRPr/>
            </a:pPr>
            <a:endParaRPr lang="en-US" dirty="0">
              <a:latin typeface="Calibri" pitchFamily="34" charset="0"/>
            </a:endParaRPr>
          </a:p>
        </p:txBody>
      </p:sp>
      <p:sp>
        <p:nvSpPr>
          <p:cNvPr id="4" name="Slide Number Placeholder 3">
            <a:extLst>
              <a:ext uri="{FF2B5EF4-FFF2-40B4-BE49-F238E27FC236}">
                <a16:creationId xmlns:a16="http://schemas.microsoft.com/office/drawing/2014/main" id="{9B101683-8138-4951-8E7E-9118FDDF1D3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35365D3-7098-46A1-A36B-E6DDCE232F20}" type="slidenum">
              <a:rPr lang="en-US" altLang="en-US" smtClean="0">
                <a:latin typeface="Arial" panose="020B0604020202020204" pitchFamily="34" charset="0"/>
              </a:rPr>
              <a:pPr>
                <a:defRPr/>
              </a:pPr>
              <a:t>18</a:t>
            </a:fld>
            <a:endParaRPr lang="en-US" altLang="en-US">
              <a:latin typeface="Arial" panose="020B0604020202020204" pitchFamily="34" charset="0"/>
            </a:endParaRPr>
          </a:p>
        </p:txBody>
      </p:sp>
      <p:pic>
        <p:nvPicPr>
          <p:cNvPr id="6" name="1CMS - slide 18.m4a">
            <a:hlinkClick r:id="" action="ppaction://media"/>
            <a:extLst>
              <a:ext uri="{FF2B5EF4-FFF2-40B4-BE49-F238E27FC236}">
                <a16:creationId xmlns:a16="http://schemas.microsoft.com/office/drawing/2014/main" id="{FA786CE3-828F-48BE-9ADB-8D52898EC72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276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8600"/>
    </mc:Choice>
    <mc:Fallback xmlns="">
      <p:transition advClick="0" advTm="2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EDB8797-32C2-483D-AAE1-8F3C6CC8F18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997BFC2-412C-4FEF-91D5-0FF8384DDC0C}" type="slidenum">
              <a:rPr lang="en-US" altLang="en-US" smtClean="0">
                <a:latin typeface="Arial" panose="020B0604020202020204" pitchFamily="34" charset="0"/>
              </a:rPr>
              <a:pPr>
                <a:defRPr/>
              </a:pPr>
              <a:t>19</a:t>
            </a:fld>
            <a:endParaRPr lang="en-US" altLang="en-US">
              <a:latin typeface="Arial" panose="020B0604020202020204" pitchFamily="34" charset="0"/>
            </a:endParaRPr>
          </a:p>
        </p:txBody>
      </p:sp>
      <p:sp>
        <p:nvSpPr>
          <p:cNvPr id="443394" name="Rectangle 2">
            <a:extLst>
              <a:ext uri="{FF2B5EF4-FFF2-40B4-BE49-F238E27FC236}">
                <a16:creationId xmlns:a16="http://schemas.microsoft.com/office/drawing/2014/main" id="{A1386BCF-A1C3-4050-8449-251C925AF3F3}"/>
              </a:ext>
            </a:extLst>
          </p:cNvPr>
          <p:cNvSpPr>
            <a:spLocks noGrp="1" noChangeArrowheads="1"/>
          </p:cNvSpPr>
          <p:nvPr>
            <p:ph type="body" idx="1"/>
          </p:nvPr>
        </p:nvSpPr>
        <p:spPr>
          <a:xfrm>
            <a:off x="914400" y="2133600"/>
            <a:ext cx="7543800" cy="3962400"/>
          </a:xfrm>
        </p:spPr>
        <p:txBody>
          <a:bodyPr anchor="ctr"/>
          <a:lstStyle/>
          <a:p>
            <a:pPr eaLnBrk="1" hangingPunct="1">
              <a:buFont typeface="Wingdings" panose="05000000000000000000" pitchFamily="2" charset="2"/>
              <a:buNone/>
              <a:defRPr/>
            </a:pPr>
            <a:r>
              <a:rPr lang="en-US" sz="4000" dirty="0">
                <a:latin typeface="Calibri" pitchFamily="34" charset="0"/>
              </a:rPr>
              <a:t>Your gross income </a:t>
            </a:r>
            <a:r>
              <a:rPr lang="en-US" sz="4000" dirty="0">
                <a:solidFill>
                  <a:schemeClr val="folHlink"/>
                </a:solidFill>
                <a:latin typeface="Calibri" pitchFamily="34" charset="0"/>
              </a:rPr>
              <a:t>(before taxes)</a:t>
            </a:r>
            <a:r>
              <a:rPr lang="en-US" sz="4000" dirty="0">
                <a:latin typeface="Calibri" pitchFamily="34" charset="0"/>
              </a:rPr>
              <a:t> -</a:t>
            </a:r>
          </a:p>
          <a:p>
            <a:pPr eaLnBrk="1" hangingPunct="1">
              <a:buFont typeface="Wingdings" panose="05000000000000000000" pitchFamily="2" charset="2"/>
              <a:buNone/>
              <a:defRPr/>
            </a:pPr>
            <a:r>
              <a:rPr lang="en-US" sz="4000" u="sng" dirty="0">
                <a:latin typeface="Calibri" pitchFamily="34" charset="0"/>
              </a:rPr>
              <a:t>Your allowable deductions =</a:t>
            </a:r>
          </a:p>
          <a:p>
            <a:pPr eaLnBrk="1" hangingPunct="1">
              <a:buFont typeface="Wingdings" panose="05000000000000000000" pitchFamily="2" charset="2"/>
              <a:buNone/>
              <a:defRPr/>
            </a:pPr>
            <a:r>
              <a:rPr lang="en-US" sz="4000" dirty="0">
                <a:latin typeface="Calibri" pitchFamily="34" charset="0"/>
              </a:rPr>
              <a:t>Your</a:t>
            </a:r>
            <a:r>
              <a:rPr lang="en-US" sz="4000" b="1" dirty="0">
                <a:solidFill>
                  <a:schemeClr val="hlink"/>
                </a:solidFill>
                <a:latin typeface="Calibri" pitchFamily="34" charset="0"/>
              </a:rPr>
              <a:t> adjusted income</a:t>
            </a:r>
          </a:p>
          <a:p>
            <a:pPr eaLnBrk="1" hangingPunct="1">
              <a:defRPr/>
            </a:pPr>
            <a:endParaRPr lang="en-US" sz="4000" dirty="0">
              <a:latin typeface="Calibri" pitchFamily="34" charset="0"/>
            </a:endParaRPr>
          </a:p>
        </p:txBody>
      </p:sp>
      <p:sp>
        <p:nvSpPr>
          <p:cNvPr id="4" name="Title 1">
            <a:extLst>
              <a:ext uri="{FF2B5EF4-FFF2-40B4-BE49-F238E27FC236}">
                <a16:creationId xmlns:a16="http://schemas.microsoft.com/office/drawing/2014/main" id="{435F9212-E8ED-4A03-B83C-9956F4EA53CD}"/>
              </a:ext>
            </a:extLst>
          </p:cNvPr>
          <p:cNvSpPr>
            <a:spLocks noGrp="1"/>
          </p:cNvSpPr>
          <p:nvPr>
            <p:ph type="title"/>
          </p:nvPr>
        </p:nvSpPr>
        <p:spPr>
          <a:xfrm>
            <a:off x="0" y="0"/>
            <a:ext cx="9144000" cy="1752600"/>
          </a:xfrm>
        </p:spPr>
        <p:txBody>
          <a:bodyPr/>
          <a:lstStyle/>
          <a:p>
            <a:pPr>
              <a:defRPr/>
            </a:pPr>
            <a:r>
              <a:rPr lang="en-US" sz="5400" dirty="0">
                <a:latin typeface="Calibri" pitchFamily="34" charset="0"/>
              </a:rPr>
              <a:t>How does HPD Determine </a:t>
            </a:r>
            <a:br>
              <a:rPr lang="en-US" sz="5400" dirty="0">
                <a:latin typeface="Calibri" pitchFamily="34" charset="0"/>
              </a:rPr>
            </a:br>
            <a:r>
              <a:rPr lang="en-US" sz="5400" dirty="0">
                <a:latin typeface="Calibri" pitchFamily="34" charset="0"/>
              </a:rPr>
              <a:t>your Income? (Continued)</a:t>
            </a:r>
          </a:p>
        </p:txBody>
      </p:sp>
      <p:pic>
        <p:nvPicPr>
          <p:cNvPr id="2" name="PBV - slide 19 ps">
            <a:hlinkClick r:id="" action="ppaction://media"/>
            <a:extLst>
              <a:ext uri="{FF2B5EF4-FFF2-40B4-BE49-F238E27FC236}">
                <a16:creationId xmlns:a16="http://schemas.microsoft.com/office/drawing/2014/main" id="{79665B08-33C1-47C5-9941-2A9BF2456A5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278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200"/>
    </mc:Choice>
    <mc:Fallback xmlns="">
      <p:transition advClick="0" advTm="12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429A981-F127-4953-988F-AC928BF95E0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99CAB68-BFF3-4C20-8036-30BB9DCECB89}" type="slidenum">
              <a:rPr lang="en-US" altLang="en-US" smtClean="0">
                <a:latin typeface="Arial" panose="020B0604020202020204" pitchFamily="34" charset="0"/>
              </a:rPr>
              <a:pPr>
                <a:defRPr/>
              </a:pPr>
              <a:t>2</a:t>
            </a:fld>
            <a:endParaRPr lang="en-US" altLang="en-US">
              <a:latin typeface="Arial" panose="020B0604020202020204" pitchFamily="34" charset="0"/>
            </a:endParaRPr>
          </a:p>
        </p:txBody>
      </p:sp>
      <p:sp>
        <p:nvSpPr>
          <p:cNvPr id="151554" name="Rectangle 2">
            <a:extLst>
              <a:ext uri="{FF2B5EF4-FFF2-40B4-BE49-F238E27FC236}">
                <a16:creationId xmlns:a16="http://schemas.microsoft.com/office/drawing/2014/main" id="{4D7E72AC-2DAC-44D9-98CE-8F8A7EC2B330}"/>
              </a:ext>
            </a:extLst>
          </p:cNvPr>
          <p:cNvSpPr>
            <a:spLocks noGrp="1" noChangeArrowheads="1"/>
          </p:cNvSpPr>
          <p:nvPr>
            <p:ph type="title"/>
          </p:nvPr>
        </p:nvSpPr>
        <p:spPr>
          <a:xfrm>
            <a:off x="457200" y="609600"/>
            <a:ext cx="8229600" cy="838200"/>
          </a:xfrm>
        </p:spPr>
        <p:txBody>
          <a:bodyPr/>
          <a:lstStyle/>
          <a:p>
            <a:pPr eaLnBrk="1" hangingPunct="1">
              <a:defRPr/>
            </a:pPr>
            <a:r>
              <a:rPr lang="en-US" sz="4000" b="1" dirty="0">
                <a:latin typeface="Calibri" pitchFamily="34" charset="0"/>
              </a:rPr>
              <a:t>In Today’s Briefing we will discuss:</a:t>
            </a:r>
          </a:p>
        </p:txBody>
      </p:sp>
      <p:sp>
        <p:nvSpPr>
          <p:cNvPr id="151555" name="Rectangle 3">
            <a:extLst>
              <a:ext uri="{FF2B5EF4-FFF2-40B4-BE49-F238E27FC236}">
                <a16:creationId xmlns:a16="http://schemas.microsoft.com/office/drawing/2014/main" id="{5E777E41-CFBA-46BE-B49F-77679992C777}"/>
              </a:ext>
            </a:extLst>
          </p:cNvPr>
          <p:cNvSpPr>
            <a:spLocks noGrp="1" noChangeArrowheads="1"/>
          </p:cNvSpPr>
          <p:nvPr>
            <p:ph type="body" idx="1"/>
          </p:nvPr>
        </p:nvSpPr>
        <p:spPr>
          <a:xfrm>
            <a:off x="457200" y="1905000"/>
            <a:ext cx="8229600" cy="4724400"/>
          </a:xfrm>
        </p:spPr>
        <p:txBody>
          <a:bodyPr anchor="ctr"/>
          <a:lstStyle/>
          <a:p>
            <a:pPr eaLnBrk="1" hangingPunct="1">
              <a:defRPr/>
            </a:pPr>
            <a:r>
              <a:rPr lang="en-US" sz="3000" dirty="0">
                <a:latin typeface="Calibri" pitchFamily="34" charset="0"/>
              </a:rPr>
              <a:t>Overview of the Continuum of Care Moderate Rehabilitation Single Room Occupancy (</a:t>
            </a:r>
            <a:r>
              <a:rPr lang="en-US" sz="3000" dirty="0" err="1">
                <a:latin typeface="Calibri" pitchFamily="34" charset="0"/>
              </a:rPr>
              <a:t>CoC</a:t>
            </a:r>
            <a:r>
              <a:rPr lang="en-US" sz="3000" dirty="0">
                <a:latin typeface="Calibri" pitchFamily="34" charset="0"/>
              </a:rPr>
              <a:t> Mod SRO) program and what is needed to gain assistance</a:t>
            </a:r>
          </a:p>
          <a:p>
            <a:pPr eaLnBrk="1" hangingPunct="1">
              <a:defRPr/>
            </a:pPr>
            <a:endParaRPr lang="en-US" sz="3000" dirty="0">
              <a:latin typeface="Calibri" pitchFamily="34" charset="0"/>
            </a:endParaRPr>
          </a:p>
          <a:p>
            <a:pPr eaLnBrk="1" hangingPunct="1">
              <a:defRPr/>
            </a:pPr>
            <a:r>
              <a:rPr lang="en-US" sz="3000" dirty="0">
                <a:latin typeface="Calibri" pitchFamily="34" charset="0"/>
              </a:rPr>
              <a:t>Overview of your family’s obligations and the owner’s obligations while participating in the Project-Based Rental Assistance Program at HPD</a:t>
            </a:r>
          </a:p>
          <a:p>
            <a:pPr eaLnBrk="1" hangingPunct="1">
              <a:buFont typeface="Wingdings" panose="05000000000000000000" pitchFamily="2" charset="2"/>
              <a:buNone/>
              <a:defRPr/>
            </a:pPr>
            <a:endParaRPr lang="en-US" sz="3000" dirty="0">
              <a:latin typeface="Calibri" pitchFamily="34" charset="0"/>
            </a:endParaRPr>
          </a:p>
        </p:txBody>
      </p:sp>
      <p:pic>
        <p:nvPicPr>
          <p:cNvPr id="3" name="Slide 2 re-recorded">
            <a:hlinkClick r:id="" action="ppaction://media"/>
            <a:extLst>
              <a:ext uri="{FF2B5EF4-FFF2-40B4-BE49-F238E27FC236}">
                <a16:creationId xmlns:a16="http://schemas.microsoft.com/office/drawing/2014/main" id="{B4739579-44D2-4902-B18B-D1FE594680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6050"/>
    </mc:Choice>
    <mc:Fallback xmlns="">
      <p:transition advClick="0" advTm="1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146C847-0D37-489A-BA37-7C19415D152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3737A20-43BF-4818-96B9-D424792CA39D}" type="slidenum">
              <a:rPr lang="en-US" altLang="en-US" smtClean="0">
                <a:latin typeface="Arial" panose="020B0604020202020204" pitchFamily="34" charset="0"/>
              </a:rPr>
              <a:pPr>
                <a:defRPr/>
              </a:pPr>
              <a:t>20</a:t>
            </a:fld>
            <a:endParaRPr lang="en-US" altLang="en-US">
              <a:latin typeface="Arial" panose="020B0604020202020204" pitchFamily="34" charset="0"/>
            </a:endParaRPr>
          </a:p>
        </p:txBody>
      </p:sp>
      <p:sp>
        <p:nvSpPr>
          <p:cNvPr id="352258" name="Rectangle 2">
            <a:extLst>
              <a:ext uri="{FF2B5EF4-FFF2-40B4-BE49-F238E27FC236}">
                <a16:creationId xmlns:a16="http://schemas.microsoft.com/office/drawing/2014/main" id="{CEC855B9-7211-4BF1-88DC-0DBA4FACC4EB}"/>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How does HPD Calculate </a:t>
            </a:r>
            <a:br>
              <a:rPr lang="en-US" sz="5400" dirty="0">
                <a:latin typeface="Calibri" pitchFamily="34" charset="0"/>
              </a:rPr>
            </a:br>
            <a:r>
              <a:rPr lang="en-US" sz="5400" dirty="0">
                <a:latin typeface="Calibri" pitchFamily="34" charset="0"/>
              </a:rPr>
              <a:t>your Share of the Total Rent? </a:t>
            </a:r>
          </a:p>
        </p:txBody>
      </p:sp>
      <p:sp>
        <p:nvSpPr>
          <p:cNvPr id="352259" name="Rectangle 3">
            <a:extLst>
              <a:ext uri="{FF2B5EF4-FFF2-40B4-BE49-F238E27FC236}">
                <a16:creationId xmlns:a16="http://schemas.microsoft.com/office/drawing/2014/main" id="{8E4E6229-2540-475E-BAC6-13F1A47CD116}"/>
              </a:ext>
            </a:extLst>
          </p:cNvPr>
          <p:cNvSpPr>
            <a:spLocks noGrp="1" noChangeArrowheads="1"/>
          </p:cNvSpPr>
          <p:nvPr>
            <p:ph type="body" idx="1"/>
          </p:nvPr>
        </p:nvSpPr>
        <p:spPr>
          <a:xfrm>
            <a:off x="304800" y="2590800"/>
            <a:ext cx="8534400" cy="3657600"/>
          </a:xfrm>
        </p:spPr>
        <p:txBody>
          <a:bodyPr/>
          <a:lstStyle/>
          <a:p>
            <a:pPr eaLnBrk="1" hangingPunct="1">
              <a:defRPr/>
            </a:pPr>
            <a:r>
              <a:rPr lang="en-US" sz="3600" dirty="0">
                <a:latin typeface="Calibri" pitchFamily="34" charset="0"/>
              </a:rPr>
              <a:t>Determines your </a:t>
            </a:r>
            <a:r>
              <a:rPr lang="en-US" sz="3600" b="1" dirty="0">
                <a:solidFill>
                  <a:schemeClr val="hlink"/>
                </a:solidFill>
                <a:latin typeface="Calibri" pitchFamily="34" charset="0"/>
              </a:rPr>
              <a:t>total rent</a:t>
            </a:r>
            <a:r>
              <a:rPr lang="en-US" sz="3600" dirty="0">
                <a:latin typeface="Calibri" pitchFamily="34" charset="0"/>
              </a:rPr>
              <a:t> (“gross rent”)</a:t>
            </a:r>
          </a:p>
          <a:p>
            <a:pPr eaLnBrk="1" hangingPunct="1">
              <a:defRPr/>
            </a:pPr>
            <a:endParaRPr lang="en-US" sz="3600" dirty="0">
              <a:latin typeface="Calibri" pitchFamily="34" charset="0"/>
            </a:endParaRPr>
          </a:p>
          <a:p>
            <a:pPr eaLnBrk="1" hangingPunct="1">
              <a:defRPr/>
            </a:pPr>
            <a:r>
              <a:rPr lang="en-US" sz="3600" dirty="0">
                <a:latin typeface="Calibri" pitchFamily="34" charset="0"/>
              </a:rPr>
              <a:t>Determines your </a:t>
            </a:r>
            <a:r>
              <a:rPr lang="en-US" sz="3600" b="1" dirty="0">
                <a:solidFill>
                  <a:schemeClr val="hlink"/>
                </a:solidFill>
                <a:latin typeface="Calibri" pitchFamily="34" charset="0"/>
              </a:rPr>
              <a:t>income</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Calculates your </a:t>
            </a:r>
            <a:r>
              <a:rPr lang="en-US" sz="3600" b="1" dirty="0">
                <a:solidFill>
                  <a:schemeClr val="hlink"/>
                </a:solidFill>
                <a:latin typeface="Calibri" pitchFamily="34" charset="0"/>
              </a:rPr>
              <a:t>tenant share</a:t>
            </a: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2" name="PBV - slide 20 ps">
            <a:hlinkClick r:id="" action="ppaction://media"/>
            <a:extLst>
              <a:ext uri="{FF2B5EF4-FFF2-40B4-BE49-F238E27FC236}">
                <a16:creationId xmlns:a16="http://schemas.microsoft.com/office/drawing/2014/main" id="{58EE1EF3-5643-4EF0-AF57-1416AD7BEEB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6800"/>
    </mc:Choice>
    <mc:Fallback xmlns="">
      <p:transition advClick="0" advTm="16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165298A-EAC3-40F3-8FC3-F555F0E41EB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2DF9C7C-C068-48D2-81AD-C7422F64B648}" type="slidenum">
              <a:rPr lang="en-US" altLang="en-US" smtClean="0">
                <a:latin typeface="Arial" panose="020B0604020202020204" pitchFamily="34" charset="0"/>
              </a:rPr>
              <a:pPr>
                <a:defRPr/>
              </a:pPr>
              <a:t>21</a:t>
            </a:fld>
            <a:endParaRPr lang="en-US" altLang="en-US">
              <a:latin typeface="Arial" panose="020B0604020202020204" pitchFamily="34" charset="0"/>
            </a:endParaRPr>
          </a:p>
        </p:txBody>
      </p:sp>
      <p:sp>
        <p:nvSpPr>
          <p:cNvPr id="372738" name="Rectangle 2">
            <a:extLst>
              <a:ext uri="{FF2B5EF4-FFF2-40B4-BE49-F238E27FC236}">
                <a16:creationId xmlns:a16="http://schemas.microsoft.com/office/drawing/2014/main" id="{411AECAF-EB6B-4D91-BDD8-D6DF411CA099}"/>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How does HPD Determine</a:t>
            </a:r>
            <a:br>
              <a:rPr lang="en-US" sz="5400" dirty="0">
                <a:latin typeface="Calibri" pitchFamily="34" charset="0"/>
              </a:rPr>
            </a:br>
            <a:r>
              <a:rPr lang="en-US" sz="5400" dirty="0">
                <a:latin typeface="Calibri" pitchFamily="34" charset="0"/>
              </a:rPr>
              <a:t> your Total Rent? </a:t>
            </a:r>
          </a:p>
        </p:txBody>
      </p:sp>
      <p:sp>
        <p:nvSpPr>
          <p:cNvPr id="372739" name="Rectangle 3">
            <a:extLst>
              <a:ext uri="{FF2B5EF4-FFF2-40B4-BE49-F238E27FC236}">
                <a16:creationId xmlns:a16="http://schemas.microsoft.com/office/drawing/2014/main" id="{72DFA39D-5197-45AF-B1EA-C92C4F31B9B6}"/>
              </a:ext>
            </a:extLst>
          </p:cNvPr>
          <p:cNvSpPr>
            <a:spLocks noGrp="1" noChangeArrowheads="1"/>
          </p:cNvSpPr>
          <p:nvPr>
            <p:ph type="body" idx="1"/>
          </p:nvPr>
        </p:nvSpPr>
        <p:spPr>
          <a:xfrm>
            <a:off x="457200" y="2209800"/>
            <a:ext cx="8229600" cy="4343400"/>
          </a:xfrm>
        </p:spPr>
        <p:txBody>
          <a:bodyPr/>
          <a:lstStyle/>
          <a:p>
            <a:pPr eaLnBrk="1" hangingPunct="1">
              <a:lnSpc>
                <a:spcPct val="90000"/>
              </a:lnSpc>
              <a:defRPr/>
            </a:pPr>
            <a:r>
              <a:rPr lang="en-US" sz="3600" dirty="0">
                <a:latin typeface="Calibri" pitchFamily="34" charset="0"/>
              </a:rPr>
              <a:t>Rent you pay to the owner (tenant share) + </a:t>
            </a:r>
            <a:r>
              <a:rPr lang="en-US" sz="3600" dirty="0" err="1">
                <a:latin typeface="Calibri" pitchFamily="34" charset="0"/>
              </a:rPr>
              <a:t>CoC</a:t>
            </a:r>
            <a:r>
              <a:rPr lang="en-US" sz="3600" dirty="0">
                <a:latin typeface="Calibri" pitchFamily="34" charset="0"/>
              </a:rPr>
              <a:t> Mod SRO subsidy payments (HPD share payments) + your utility costs =  your </a:t>
            </a:r>
            <a:r>
              <a:rPr lang="en-US" sz="3600" b="1" dirty="0">
                <a:solidFill>
                  <a:schemeClr val="hlink"/>
                </a:solidFill>
                <a:latin typeface="Calibri" pitchFamily="34" charset="0"/>
              </a:rPr>
              <a:t>total rent</a:t>
            </a:r>
            <a:r>
              <a:rPr lang="en-US" sz="3600" dirty="0">
                <a:latin typeface="Calibri" pitchFamily="34" charset="0"/>
              </a:rPr>
              <a:t> (“gross rent”)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HPD will determine whether the rent for your unit is </a:t>
            </a:r>
            <a:r>
              <a:rPr lang="en-US" sz="3600" b="1" dirty="0">
                <a:solidFill>
                  <a:schemeClr val="hlink"/>
                </a:solidFill>
                <a:latin typeface="Calibri" pitchFamily="34" charset="0"/>
              </a:rPr>
              <a:t>reasonable</a:t>
            </a: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1CMS - slide 21.m4a">
            <a:hlinkClick r:id="" action="ppaction://media"/>
            <a:extLst>
              <a:ext uri="{FF2B5EF4-FFF2-40B4-BE49-F238E27FC236}">
                <a16:creationId xmlns:a16="http://schemas.microsoft.com/office/drawing/2014/main" id="{D22C4526-3BAC-44B6-8E65-28AA4C0725E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30700"/>
    </mc:Choice>
    <mc:Fallback xmlns="">
      <p:transition advClick="0" advTm="3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9421E0D-B8B3-4A8C-809E-E63566752AF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065B4F7-60BD-4985-9A04-624119518D72}" type="slidenum">
              <a:rPr lang="en-US" altLang="en-US" smtClean="0">
                <a:latin typeface="Arial" panose="020B0604020202020204" pitchFamily="34" charset="0"/>
              </a:rPr>
              <a:pPr>
                <a:defRPr/>
              </a:pPr>
              <a:t>22</a:t>
            </a:fld>
            <a:endParaRPr lang="en-US" altLang="en-US">
              <a:latin typeface="Arial" panose="020B0604020202020204" pitchFamily="34" charset="0"/>
            </a:endParaRPr>
          </a:p>
        </p:txBody>
      </p:sp>
      <p:sp>
        <p:nvSpPr>
          <p:cNvPr id="455682" name="Rectangle 2">
            <a:extLst>
              <a:ext uri="{FF2B5EF4-FFF2-40B4-BE49-F238E27FC236}">
                <a16:creationId xmlns:a16="http://schemas.microsoft.com/office/drawing/2014/main" id="{5216F320-A766-4084-ABC0-E9A40C32F494}"/>
              </a:ext>
            </a:extLst>
          </p:cNvPr>
          <p:cNvSpPr>
            <a:spLocks noGrp="1" noChangeArrowheads="1"/>
          </p:cNvSpPr>
          <p:nvPr>
            <p:ph type="title"/>
          </p:nvPr>
        </p:nvSpPr>
        <p:spPr>
          <a:xfrm>
            <a:off x="228600" y="381000"/>
            <a:ext cx="8915400" cy="1371600"/>
          </a:xfrm>
        </p:spPr>
        <p:txBody>
          <a:bodyPr/>
          <a:lstStyle/>
          <a:p>
            <a:pPr eaLnBrk="1" hangingPunct="1">
              <a:defRPr/>
            </a:pPr>
            <a:r>
              <a:rPr lang="en-US"/>
              <a:t> </a:t>
            </a:r>
          </a:p>
        </p:txBody>
      </p:sp>
      <p:sp>
        <p:nvSpPr>
          <p:cNvPr id="455683" name="Rectangle 3">
            <a:extLst>
              <a:ext uri="{FF2B5EF4-FFF2-40B4-BE49-F238E27FC236}">
                <a16:creationId xmlns:a16="http://schemas.microsoft.com/office/drawing/2014/main" id="{409A6CE9-C318-45DD-9E9B-AD5D21B6B72B}"/>
              </a:ext>
            </a:extLst>
          </p:cNvPr>
          <p:cNvSpPr>
            <a:spLocks noGrp="1" noChangeArrowheads="1"/>
          </p:cNvSpPr>
          <p:nvPr>
            <p:ph type="body" idx="1"/>
          </p:nvPr>
        </p:nvSpPr>
        <p:spPr>
          <a:xfrm>
            <a:off x="457200" y="533400"/>
            <a:ext cx="8229600" cy="5943600"/>
          </a:xfrm>
        </p:spPr>
        <p:txBody>
          <a:bodyPr/>
          <a:lstStyle/>
          <a:p>
            <a:pPr eaLnBrk="1" hangingPunct="1">
              <a:lnSpc>
                <a:spcPct val="90000"/>
              </a:lnSpc>
              <a:buFont typeface="Wingdings" panose="05000000000000000000" pitchFamily="2" charset="2"/>
              <a:buNone/>
              <a:defRPr/>
            </a:pPr>
            <a:r>
              <a:rPr lang="en-US" sz="4000" dirty="0">
                <a:latin typeface="Calibri" pitchFamily="34" charset="0"/>
              </a:rPr>
              <a:t>Your tenant share is </a:t>
            </a:r>
            <a:r>
              <a:rPr lang="en-US" sz="4000" b="1" u="sng" dirty="0">
                <a:solidFill>
                  <a:schemeClr val="hlink"/>
                </a:solidFill>
                <a:latin typeface="Calibri" pitchFamily="34" charset="0"/>
              </a:rPr>
              <a:t>the greatest of</a:t>
            </a:r>
          </a:p>
          <a:p>
            <a:pPr eaLnBrk="1" hangingPunct="1">
              <a:lnSpc>
                <a:spcPct val="90000"/>
              </a:lnSpc>
              <a:buFont typeface="Wingdings" panose="05000000000000000000" pitchFamily="2" charset="2"/>
              <a:buNone/>
              <a:defRPr/>
            </a:pPr>
            <a:r>
              <a:rPr lang="en-US" sz="4000" dirty="0">
                <a:latin typeface="Calibri" pitchFamily="34" charset="0"/>
              </a:rPr>
              <a:t>the below </a:t>
            </a:r>
            <a:r>
              <a:rPr lang="en-US" sz="4000" u="sng" dirty="0">
                <a:latin typeface="Calibri" pitchFamily="34" charset="0"/>
              </a:rPr>
              <a:t>minus</a:t>
            </a:r>
            <a:r>
              <a:rPr lang="en-US" sz="4000" dirty="0">
                <a:latin typeface="Calibri" pitchFamily="34" charset="0"/>
              </a:rPr>
              <a:t> any allowance for</a:t>
            </a:r>
          </a:p>
          <a:p>
            <a:pPr eaLnBrk="1" hangingPunct="1">
              <a:lnSpc>
                <a:spcPct val="90000"/>
              </a:lnSpc>
              <a:buFont typeface="Wingdings" panose="05000000000000000000" pitchFamily="2" charset="2"/>
              <a:buNone/>
              <a:defRPr/>
            </a:pPr>
            <a:r>
              <a:rPr lang="en-US" sz="4000" dirty="0">
                <a:latin typeface="Calibri" pitchFamily="34" charset="0"/>
              </a:rPr>
              <a:t>utility costs:</a:t>
            </a:r>
          </a:p>
          <a:p>
            <a:pPr eaLnBrk="1" hangingPunct="1">
              <a:lnSpc>
                <a:spcPct val="90000"/>
              </a:lnSpc>
              <a:buFont typeface="Wingdings" panose="05000000000000000000" pitchFamily="2" charset="2"/>
              <a:buNone/>
              <a:defRPr/>
            </a:pPr>
            <a:endParaRPr lang="en-US" sz="2800" dirty="0"/>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dirty="0">
                <a:latin typeface="Calibri" pitchFamily="34" charset="0"/>
              </a:rPr>
              <a:t>30% of your monthly adjusted income</a:t>
            </a:r>
            <a:endParaRPr lang="en-US" u="sng" dirty="0">
              <a:latin typeface="Calibri" pitchFamily="34" charset="0"/>
            </a:endParaRPr>
          </a:p>
          <a:p>
            <a:pPr eaLnBrk="1" hangingPunct="1">
              <a:lnSpc>
                <a:spcPct val="90000"/>
              </a:lnSpc>
              <a:buFont typeface="Wingdings" panose="05000000000000000000" pitchFamily="2" charset="2"/>
              <a:buNone/>
              <a:defRPr/>
            </a:pPr>
            <a:endParaRPr lang="en-US" dirty="0">
              <a:latin typeface="Calibri" pitchFamily="34" charset="0"/>
            </a:endParaRPr>
          </a:p>
          <a:p>
            <a:pPr eaLnBrk="1" hangingPunct="1">
              <a:lnSpc>
                <a:spcPct val="90000"/>
              </a:lnSpc>
              <a:defRPr/>
            </a:pPr>
            <a:r>
              <a:rPr lang="en-US" dirty="0">
                <a:latin typeface="Calibri" pitchFamily="34" charset="0"/>
              </a:rPr>
              <a:t>10% of your monthly gross income</a:t>
            </a:r>
            <a:endParaRPr lang="en-US" u="sng" dirty="0">
              <a:latin typeface="Calibri" pitchFamily="34" charset="0"/>
            </a:endParaRPr>
          </a:p>
          <a:p>
            <a:pPr eaLnBrk="1" hangingPunct="1">
              <a:lnSpc>
                <a:spcPct val="90000"/>
              </a:lnSpc>
              <a:defRPr/>
            </a:pPr>
            <a:endParaRPr lang="en-US" dirty="0">
              <a:latin typeface="Calibri" pitchFamily="34" charset="0"/>
            </a:endParaRPr>
          </a:p>
          <a:p>
            <a:pPr eaLnBrk="1" hangingPunct="1">
              <a:lnSpc>
                <a:spcPct val="90000"/>
              </a:lnSpc>
              <a:defRPr/>
            </a:pPr>
            <a:r>
              <a:rPr lang="en-US" dirty="0">
                <a:latin typeface="Calibri" pitchFamily="34" charset="0"/>
              </a:rPr>
              <a:t>Welfare rent (if applicable)</a:t>
            </a:r>
          </a:p>
          <a:p>
            <a:pPr eaLnBrk="1" hangingPunct="1">
              <a:lnSpc>
                <a:spcPct val="90000"/>
              </a:lnSpc>
              <a:defRPr/>
            </a:pPr>
            <a:endParaRPr lang="en-US" sz="2800" dirty="0"/>
          </a:p>
          <a:p>
            <a:pPr eaLnBrk="1" hangingPunct="1">
              <a:lnSpc>
                <a:spcPct val="90000"/>
              </a:lnSpc>
              <a:defRPr/>
            </a:pPr>
            <a:endParaRPr lang="en-US" sz="2800" dirty="0"/>
          </a:p>
        </p:txBody>
      </p:sp>
      <p:pic>
        <p:nvPicPr>
          <p:cNvPr id="3" name="1CMS - slide 22.m4a">
            <a:hlinkClick r:id="" action="ppaction://media"/>
            <a:extLst>
              <a:ext uri="{FF2B5EF4-FFF2-40B4-BE49-F238E27FC236}">
                <a16:creationId xmlns:a16="http://schemas.microsoft.com/office/drawing/2014/main" id="{7D916210-D6DC-4275-BA07-FCEF11F7BB3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4150"/>
    </mc:Choice>
    <mc:Fallback xmlns="">
      <p:transition advClick="0" advTm="2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AD6B8FD-EE37-4EF3-B298-3D007D52635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EC484FF-19AA-4754-89A2-AFFB15FB869D}" type="slidenum">
              <a:rPr lang="en-US" altLang="en-US" smtClean="0">
                <a:latin typeface="Arial" panose="020B0604020202020204" pitchFamily="34" charset="0"/>
              </a:rPr>
              <a:pPr>
                <a:defRPr/>
              </a:pPr>
              <a:t>23</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8E520984-59ED-4E6F-8576-147639E2BB4A}"/>
              </a:ext>
            </a:extLst>
          </p:cNvPr>
          <p:cNvSpPr>
            <a:spLocks noGrp="1" noChangeArrowheads="1"/>
          </p:cNvSpPr>
          <p:nvPr>
            <p:ph type="body" idx="1"/>
          </p:nvPr>
        </p:nvSpPr>
        <p:spPr>
          <a:xfrm>
            <a:off x="457200" y="1597025"/>
            <a:ext cx="8229600" cy="5260975"/>
          </a:xfrm>
        </p:spPr>
        <p:txBody>
          <a:bodyPr/>
          <a:lstStyle/>
          <a:p>
            <a:pPr marL="609600" indent="-609600" eaLnBrk="1" hangingPunct="1">
              <a:lnSpc>
                <a:spcPct val="80000"/>
              </a:lnSpc>
              <a:defRPr/>
            </a:pPr>
            <a:r>
              <a:rPr lang="en-US" sz="2350" dirty="0">
                <a:latin typeface="Calibri" pitchFamily="34" charset="0"/>
              </a:rPr>
              <a:t>Step 1: </a:t>
            </a:r>
            <a:r>
              <a:rPr lang="en-US" sz="2350" b="1" dirty="0">
                <a:solidFill>
                  <a:schemeClr val="accent1">
                    <a:lumMod val="60000"/>
                    <a:lumOff val="40000"/>
                  </a:schemeClr>
                </a:solidFill>
                <a:latin typeface="Calibri" pitchFamily="34" charset="0"/>
              </a:rPr>
              <a:t>Attend the </a:t>
            </a:r>
            <a:r>
              <a:rPr lang="en-US" sz="2350" b="1" dirty="0" err="1">
                <a:solidFill>
                  <a:schemeClr val="accent1">
                    <a:lumMod val="60000"/>
                    <a:lumOff val="40000"/>
                  </a:schemeClr>
                </a:solidFill>
                <a:latin typeface="Calibri" pitchFamily="34" charset="0"/>
              </a:rPr>
              <a:t>CoC</a:t>
            </a:r>
            <a:r>
              <a:rPr lang="en-US" sz="2350" b="1" dirty="0">
                <a:solidFill>
                  <a:schemeClr val="accent1">
                    <a:lumMod val="60000"/>
                    <a:lumOff val="40000"/>
                  </a:schemeClr>
                </a:solidFill>
                <a:latin typeface="Calibri" pitchFamily="34" charset="0"/>
              </a:rPr>
              <a:t> Mod SRO briefing </a:t>
            </a:r>
            <a:br>
              <a:rPr lang="en-US" sz="2350" dirty="0">
                <a:latin typeface="Calibri" pitchFamily="34" charset="0"/>
              </a:rPr>
            </a:b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2: </a:t>
            </a:r>
            <a:r>
              <a:rPr lang="en-US" sz="2350" b="1" dirty="0">
                <a:solidFill>
                  <a:schemeClr val="accent1">
                    <a:lumMod val="60000"/>
                    <a:lumOff val="40000"/>
                  </a:schemeClr>
                </a:solidFill>
                <a:latin typeface="Calibri" pitchFamily="34" charset="0"/>
              </a:rPr>
              <a:t>Complete </a:t>
            </a:r>
            <a:r>
              <a:rPr lang="en-US" sz="2350" b="1" dirty="0" err="1">
                <a:solidFill>
                  <a:schemeClr val="accent1">
                    <a:lumMod val="60000"/>
                    <a:lumOff val="40000"/>
                  </a:schemeClr>
                </a:solidFill>
                <a:latin typeface="Calibri" pitchFamily="34" charset="0"/>
              </a:rPr>
              <a:t>CoC</a:t>
            </a:r>
            <a:r>
              <a:rPr lang="en-US" sz="2350" b="1" dirty="0">
                <a:solidFill>
                  <a:schemeClr val="accent1">
                    <a:lumMod val="60000"/>
                    <a:lumOff val="40000"/>
                  </a:schemeClr>
                </a:solidFill>
                <a:latin typeface="Calibri" pitchFamily="34" charset="0"/>
              </a:rPr>
              <a:t> Mod SRO application </a:t>
            </a:r>
            <a:r>
              <a:rPr lang="en-US" sz="2350" dirty="0">
                <a:latin typeface="Calibri" pitchFamily="34" charset="0"/>
              </a:rPr>
              <a:t>with the owner, manager, or service provider for the </a:t>
            </a:r>
            <a:r>
              <a:rPr lang="en-US" sz="2350" dirty="0" err="1">
                <a:latin typeface="Calibri" pitchFamily="34" charset="0"/>
              </a:rPr>
              <a:t>CoC</a:t>
            </a:r>
            <a:r>
              <a:rPr lang="en-US" sz="2350" dirty="0">
                <a:latin typeface="Calibri" pitchFamily="34" charset="0"/>
              </a:rPr>
              <a:t> Mod SRO building</a:t>
            </a:r>
          </a:p>
          <a:p>
            <a:pPr marL="1009650" lvl="1" indent="-609600" eaLnBrk="1" hangingPunct="1">
              <a:lnSpc>
                <a:spcPct val="80000"/>
              </a:lnSpc>
              <a:defRPr/>
            </a:pPr>
            <a:r>
              <a:rPr lang="en-US" sz="2350" dirty="0">
                <a:latin typeface="Calibri" pitchFamily="34" charset="0"/>
              </a:rPr>
              <a:t>Please review the </a:t>
            </a:r>
            <a:r>
              <a:rPr lang="en-US" sz="2350" dirty="0" err="1">
                <a:latin typeface="Calibri" pitchFamily="34" charset="0"/>
              </a:rPr>
              <a:t>CoC</a:t>
            </a:r>
            <a:r>
              <a:rPr lang="en-US" sz="2350" dirty="0">
                <a:latin typeface="Calibri" pitchFamily="34" charset="0"/>
              </a:rPr>
              <a:t> Mod SRO application carefully before signing. You will sign a statement at the end of this briefing certifying that you have fully reviewed your </a:t>
            </a:r>
            <a:r>
              <a:rPr lang="en-US" sz="2350" dirty="0" err="1">
                <a:latin typeface="Calibri" pitchFamily="34" charset="0"/>
              </a:rPr>
              <a:t>CoC</a:t>
            </a:r>
            <a:r>
              <a:rPr lang="en-US" sz="2350" dirty="0">
                <a:latin typeface="Calibri" pitchFamily="34" charset="0"/>
              </a:rPr>
              <a:t> Mod SRO application, and that the information in the application is true and complete</a:t>
            </a:r>
            <a:br>
              <a:rPr lang="en-US" sz="2350" dirty="0">
                <a:latin typeface="Calibri" pitchFamily="34" charset="0"/>
              </a:rPr>
            </a:b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3: Once approved to move in by the owner or manager, you must </a:t>
            </a:r>
            <a:r>
              <a:rPr lang="en-US" sz="2350" b="1" dirty="0">
                <a:solidFill>
                  <a:schemeClr val="accent1">
                    <a:lumMod val="60000"/>
                    <a:lumOff val="40000"/>
                  </a:schemeClr>
                </a:solidFill>
                <a:latin typeface="Calibri" pitchFamily="34" charset="0"/>
              </a:rPr>
              <a:t>sign a lease with the landlord </a:t>
            </a:r>
            <a:r>
              <a:rPr lang="en-US" sz="2350" dirty="0">
                <a:latin typeface="Calibri" pitchFamily="34" charset="0"/>
              </a:rPr>
              <a:t>and </a:t>
            </a:r>
            <a:r>
              <a:rPr lang="en-US" sz="2350" b="1" dirty="0">
                <a:solidFill>
                  <a:schemeClr val="accent1">
                    <a:lumMod val="60000"/>
                    <a:lumOff val="40000"/>
                  </a:schemeClr>
                </a:solidFill>
                <a:latin typeface="Calibri" pitchFamily="34" charset="0"/>
              </a:rPr>
              <a:t>take occupancy </a:t>
            </a:r>
            <a:r>
              <a:rPr lang="en-US" sz="2350" dirty="0">
                <a:latin typeface="Calibri" pitchFamily="34" charset="0"/>
              </a:rPr>
              <a:t>of the </a:t>
            </a:r>
            <a:r>
              <a:rPr lang="en-US" sz="2350" dirty="0" err="1">
                <a:latin typeface="Calibri" pitchFamily="34" charset="0"/>
              </a:rPr>
              <a:t>CoC</a:t>
            </a:r>
            <a:r>
              <a:rPr lang="en-US" sz="2350" dirty="0">
                <a:latin typeface="Calibri" pitchFamily="34" charset="0"/>
              </a:rPr>
              <a:t> Mod SRO unit</a:t>
            </a:r>
            <a:endParaRPr lang="en-US" sz="2350" b="1" dirty="0">
              <a:solidFill>
                <a:srgbClr val="FFC000"/>
              </a:solidFill>
              <a:latin typeface="Calibri" pitchFamily="34" charset="0"/>
            </a:endParaRPr>
          </a:p>
          <a:p>
            <a:pPr marL="0" indent="0" eaLnBrk="1" hangingPunct="1">
              <a:lnSpc>
                <a:spcPct val="80000"/>
              </a:lnSpc>
              <a:defRPr/>
            </a:pPr>
            <a:endParaRPr lang="en-US" sz="2350" dirty="0">
              <a:latin typeface="Calibri" pitchFamily="34" charset="0"/>
            </a:endParaRPr>
          </a:p>
          <a:p>
            <a:pPr marL="609600" indent="-609600" eaLnBrk="1" hangingPunct="1">
              <a:lnSpc>
                <a:spcPct val="80000"/>
              </a:lnSpc>
              <a:defRPr/>
            </a:pPr>
            <a:r>
              <a:rPr lang="en-US" sz="2350" dirty="0">
                <a:latin typeface="Calibri" pitchFamily="34" charset="0"/>
              </a:rPr>
              <a:t>Step 4: Owner, manager, or service </a:t>
            </a:r>
            <a:r>
              <a:rPr lang="en-US" sz="2350" b="1" dirty="0">
                <a:solidFill>
                  <a:schemeClr val="accent1">
                    <a:lumMod val="60000"/>
                    <a:lumOff val="40000"/>
                  </a:schemeClr>
                </a:solidFill>
                <a:latin typeface="Calibri" pitchFamily="34" charset="0"/>
              </a:rPr>
              <a:t>provider submits the </a:t>
            </a:r>
            <a:r>
              <a:rPr lang="en-US" sz="2350" b="1" dirty="0" err="1">
                <a:solidFill>
                  <a:schemeClr val="accent1">
                    <a:lumMod val="60000"/>
                    <a:lumOff val="40000"/>
                  </a:schemeClr>
                </a:solidFill>
                <a:latin typeface="Calibri" pitchFamily="34" charset="0"/>
              </a:rPr>
              <a:t>CoC</a:t>
            </a:r>
            <a:r>
              <a:rPr lang="en-US" sz="2350" b="1" dirty="0">
                <a:solidFill>
                  <a:schemeClr val="accent1">
                    <a:lumMod val="60000"/>
                    <a:lumOff val="40000"/>
                  </a:schemeClr>
                </a:solidFill>
                <a:latin typeface="Calibri" pitchFamily="34" charset="0"/>
              </a:rPr>
              <a:t> Mod SRO application </a:t>
            </a:r>
            <a:r>
              <a:rPr lang="en-US" sz="2350" dirty="0">
                <a:latin typeface="Calibri" pitchFamily="34" charset="0"/>
              </a:rPr>
              <a:t>to HPD</a:t>
            </a:r>
          </a:p>
        </p:txBody>
      </p:sp>
      <p:sp>
        <p:nvSpPr>
          <p:cNvPr id="408579" name="Rectangle 3">
            <a:extLst>
              <a:ext uri="{FF2B5EF4-FFF2-40B4-BE49-F238E27FC236}">
                <a16:creationId xmlns:a16="http://schemas.microsoft.com/office/drawing/2014/main" id="{40B467D2-520F-45FD-B102-0529D311FD48}"/>
              </a:ext>
            </a:extLst>
          </p:cNvPr>
          <p:cNvSpPr>
            <a:spLocks noGrp="1" noChangeArrowheads="1"/>
          </p:cNvSpPr>
          <p:nvPr>
            <p:ph type="title"/>
          </p:nvPr>
        </p:nvSpPr>
        <p:spPr>
          <a:xfrm>
            <a:off x="0" y="0"/>
            <a:ext cx="9144000" cy="1524000"/>
          </a:xfrm>
        </p:spPr>
        <p:txBody>
          <a:bodyPr/>
          <a:lstStyle/>
          <a:p>
            <a:pPr eaLnBrk="1" hangingPunct="1">
              <a:defRPr/>
            </a:pPr>
            <a:r>
              <a:rPr lang="en-US" sz="4800" dirty="0">
                <a:latin typeface="Calibri" pitchFamily="34" charset="0"/>
              </a:rPr>
              <a:t>How do you Start Receiving </a:t>
            </a:r>
            <a:br>
              <a:rPr lang="en-US" sz="4800" dirty="0">
                <a:latin typeface="Calibri" pitchFamily="34" charset="0"/>
              </a:rPr>
            </a:br>
            <a:r>
              <a:rPr lang="en-US" sz="4800" dirty="0">
                <a:latin typeface="Calibri" pitchFamily="34" charset="0"/>
              </a:rPr>
              <a:t> Assistance? </a:t>
            </a:r>
          </a:p>
        </p:txBody>
      </p:sp>
      <p:pic>
        <p:nvPicPr>
          <p:cNvPr id="3" name="Slide 23 re-recorded">
            <a:hlinkClick r:id="" action="ppaction://media"/>
            <a:extLst>
              <a:ext uri="{FF2B5EF4-FFF2-40B4-BE49-F238E27FC236}">
                <a16:creationId xmlns:a16="http://schemas.microsoft.com/office/drawing/2014/main" id="{E2A9AF6E-5EF6-4620-8617-0FAA61FBB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2500"/>
    </mc:Choice>
    <mc:Fallback xmlns="">
      <p:transition advClick="0" advTm="4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CE0D1-9337-4A49-B294-F7A8C3434215}"/>
              </a:ext>
            </a:extLst>
          </p:cNvPr>
          <p:cNvSpPr>
            <a:spLocks noGrp="1"/>
          </p:cNvSpPr>
          <p:nvPr>
            <p:ph idx="1"/>
          </p:nvPr>
        </p:nvSpPr>
        <p:spPr>
          <a:xfrm>
            <a:off x="457200" y="1524000"/>
            <a:ext cx="8229600" cy="5334000"/>
          </a:xfrm>
        </p:spPr>
        <p:txBody>
          <a:bodyPr/>
          <a:lstStyle/>
          <a:p>
            <a:pPr marL="609600" indent="-609600" eaLnBrk="1" hangingPunct="1">
              <a:lnSpc>
                <a:spcPct val="80000"/>
              </a:lnSpc>
              <a:defRPr/>
            </a:pPr>
            <a:r>
              <a:rPr lang="en-US" sz="2250" dirty="0">
                <a:latin typeface="Calibri" pitchFamily="34" charset="0"/>
              </a:rPr>
              <a:t>Step 5: </a:t>
            </a:r>
            <a:r>
              <a:rPr lang="en-US" sz="2250" b="1" dirty="0">
                <a:solidFill>
                  <a:schemeClr val="accent1">
                    <a:lumMod val="60000"/>
                    <a:lumOff val="40000"/>
                  </a:schemeClr>
                </a:solidFill>
                <a:latin typeface="Calibri" pitchFamily="34" charset="0"/>
              </a:rPr>
              <a:t>HPD will review the application </a:t>
            </a:r>
            <a:r>
              <a:rPr lang="en-US" sz="2250" dirty="0">
                <a:latin typeface="Calibri" pitchFamily="34" charset="0"/>
              </a:rPr>
              <a:t>for completeness and eligibility</a:t>
            </a:r>
          </a:p>
          <a:p>
            <a:pPr marL="609600" indent="-609600" eaLnBrk="1" hangingPunct="1">
              <a:lnSpc>
                <a:spcPct val="80000"/>
              </a:lnSpc>
              <a:defRPr/>
            </a:pPr>
            <a:endParaRPr lang="en-US" sz="2250" dirty="0">
              <a:latin typeface="Calibri" pitchFamily="34" charset="0"/>
            </a:endParaRPr>
          </a:p>
          <a:p>
            <a:pPr marL="609600" indent="-609600" eaLnBrk="1" hangingPunct="1">
              <a:lnSpc>
                <a:spcPct val="80000"/>
              </a:lnSpc>
              <a:defRPr/>
            </a:pPr>
            <a:r>
              <a:rPr lang="en-US" sz="2250" dirty="0">
                <a:latin typeface="Calibri" pitchFamily="34" charset="0"/>
              </a:rPr>
              <a:t>Step 6: </a:t>
            </a:r>
            <a:r>
              <a:rPr lang="en-US" sz="2250" b="1" dirty="0">
                <a:solidFill>
                  <a:schemeClr val="accent1">
                    <a:lumMod val="60000"/>
                    <a:lumOff val="40000"/>
                  </a:schemeClr>
                </a:solidFill>
                <a:latin typeface="Calibri" pitchFamily="34" charset="0"/>
              </a:rPr>
              <a:t>HPD will review unit eligibility and approve rent</a:t>
            </a:r>
          </a:p>
          <a:p>
            <a:pPr marL="1009650" lvl="1" indent="-609600" eaLnBrk="1" hangingPunct="1">
              <a:lnSpc>
                <a:spcPct val="80000"/>
              </a:lnSpc>
              <a:defRPr/>
            </a:pPr>
            <a:r>
              <a:rPr lang="en-US" sz="2250" dirty="0">
                <a:latin typeface="Calibri" pitchFamily="34" charset="0"/>
              </a:rPr>
              <a:t>HPD must review if the unit has passed the Housing Quality Standards (HQS) inspection and approve the rent as reasonable. </a:t>
            </a:r>
          </a:p>
          <a:p>
            <a:pPr marL="609600" indent="-609600" eaLnBrk="1" hangingPunct="1">
              <a:lnSpc>
                <a:spcPct val="80000"/>
              </a:lnSpc>
              <a:defRPr/>
            </a:pPr>
            <a:endParaRPr lang="en-US" sz="2250" dirty="0">
              <a:latin typeface="Calibri" pitchFamily="34" charset="0"/>
            </a:endParaRPr>
          </a:p>
          <a:p>
            <a:pPr marL="609600" indent="-609600" eaLnBrk="1" hangingPunct="1">
              <a:lnSpc>
                <a:spcPct val="80000"/>
              </a:lnSpc>
              <a:defRPr/>
            </a:pPr>
            <a:r>
              <a:rPr lang="en-US" sz="2250" dirty="0">
                <a:latin typeface="Calibri" pitchFamily="34" charset="0"/>
              </a:rPr>
              <a:t>Step 7: </a:t>
            </a:r>
            <a:r>
              <a:rPr lang="en-US" sz="2250" b="1" dirty="0">
                <a:solidFill>
                  <a:schemeClr val="accent1">
                    <a:lumMod val="60000"/>
                    <a:lumOff val="40000"/>
                  </a:schemeClr>
                </a:solidFill>
                <a:latin typeface="Calibri" pitchFamily="34" charset="0"/>
              </a:rPr>
              <a:t>HPD will review the leasing documents and complete a final review of the file</a:t>
            </a:r>
          </a:p>
          <a:p>
            <a:pPr marL="609600" indent="-609600" eaLnBrk="1" hangingPunct="1">
              <a:defRPr/>
            </a:pPr>
            <a:endParaRPr lang="en-US" sz="2250" dirty="0">
              <a:latin typeface="Calibri" pitchFamily="34" charset="0"/>
            </a:endParaRPr>
          </a:p>
          <a:p>
            <a:pPr marL="609600" indent="-609600" eaLnBrk="1" hangingPunct="1">
              <a:defRPr/>
            </a:pPr>
            <a:r>
              <a:rPr lang="en-US" sz="2250" dirty="0">
                <a:latin typeface="Calibri" pitchFamily="34" charset="0"/>
              </a:rPr>
              <a:t>Step 8: </a:t>
            </a:r>
            <a:r>
              <a:rPr lang="en-US" sz="2250" b="1" dirty="0">
                <a:solidFill>
                  <a:schemeClr val="accent1">
                    <a:lumMod val="60000"/>
                    <a:lumOff val="40000"/>
                  </a:schemeClr>
                </a:solidFill>
                <a:latin typeface="Calibri" pitchFamily="34" charset="0"/>
              </a:rPr>
              <a:t>HPD will mail you </a:t>
            </a:r>
            <a:r>
              <a:rPr lang="en-US" sz="2250" dirty="0">
                <a:latin typeface="Calibri" pitchFamily="34" charset="0"/>
              </a:rPr>
              <a:t>a </a:t>
            </a:r>
            <a:r>
              <a:rPr lang="en-US" sz="2250" dirty="0">
                <a:solidFill>
                  <a:srgbClr val="FFC000"/>
                </a:solidFill>
                <a:latin typeface="Calibri" pitchFamily="34" charset="0"/>
              </a:rPr>
              <a:t>rent breakdown letter </a:t>
            </a:r>
            <a:r>
              <a:rPr lang="en-US" sz="2250" dirty="0">
                <a:latin typeface="Calibri" pitchFamily="34" charset="0"/>
              </a:rPr>
              <a:t>outlining the contract rent, HPD’s HAP share of rent and your tenant share of rent</a:t>
            </a:r>
          </a:p>
          <a:p>
            <a:pPr marL="1009650" lvl="1" indent="-609600" eaLnBrk="1" hangingPunct="1">
              <a:defRPr/>
            </a:pPr>
            <a:r>
              <a:rPr lang="en-US" sz="2250" dirty="0">
                <a:latin typeface="Calibri" pitchFamily="34" charset="0"/>
              </a:rPr>
              <a:t>You are a </a:t>
            </a:r>
            <a:r>
              <a:rPr lang="en-US" sz="2250" dirty="0" err="1">
                <a:latin typeface="Calibri" pitchFamily="34" charset="0"/>
              </a:rPr>
              <a:t>CoC</a:t>
            </a:r>
            <a:r>
              <a:rPr lang="en-US" sz="2250" dirty="0">
                <a:latin typeface="Calibri" pitchFamily="34" charset="0"/>
              </a:rPr>
              <a:t> Mod SRO participant once you receive this letter</a:t>
            </a:r>
          </a:p>
          <a:p>
            <a:pPr marL="609600" indent="-609600" eaLnBrk="1" hangingPunct="1">
              <a:lnSpc>
                <a:spcPct val="80000"/>
              </a:lnSpc>
              <a:buFont typeface="Wingdings" panose="05000000000000000000" pitchFamily="2" charset="2"/>
              <a:buNone/>
              <a:defRPr/>
            </a:pPr>
            <a:endParaRPr lang="en-US" sz="2250" dirty="0">
              <a:latin typeface="Calibri" pitchFamily="34" charset="0"/>
            </a:endParaRPr>
          </a:p>
          <a:p>
            <a:pPr>
              <a:defRPr/>
            </a:pPr>
            <a:endParaRPr lang="en-US" sz="2250" dirty="0">
              <a:latin typeface="Calibri" pitchFamily="34" charset="0"/>
            </a:endParaRPr>
          </a:p>
        </p:txBody>
      </p:sp>
      <p:sp>
        <p:nvSpPr>
          <p:cNvPr id="4" name="Slide Number Placeholder 3">
            <a:extLst>
              <a:ext uri="{FF2B5EF4-FFF2-40B4-BE49-F238E27FC236}">
                <a16:creationId xmlns:a16="http://schemas.microsoft.com/office/drawing/2014/main" id="{138DE671-20B2-4236-BBD4-86906A90558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B2F0051-7912-475B-B5D9-8BB8D41F883C}" type="slidenum">
              <a:rPr lang="en-US" altLang="en-US" smtClean="0">
                <a:latin typeface="Arial" panose="020B0604020202020204" pitchFamily="34" charset="0"/>
              </a:rPr>
              <a:pPr>
                <a:defRPr/>
              </a:pPr>
              <a:t>24</a:t>
            </a:fld>
            <a:endParaRPr lang="en-US" altLang="en-US">
              <a:latin typeface="Arial" panose="020B0604020202020204" pitchFamily="34" charset="0"/>
            </a:endParaRPr>
          </a:p>
        </p:txBody>
      </p:sp>
      <p:sp>
        <p:nvSpPr>
          <p:cNvPr id="5" name="Rectangle 3">
            <a:extLst>
              <a:ext uri="{FF2B5EF4-FFF2-40B4-BE49-F238E27FC236}">
                <a16:creationId xmlns:a16="http://schemas.microsoft.com/office/drawing/2014/main" id="{BA4ED455-50D3-4460-B533-7776FE9D1CF7}"/>
              </a:ext>
            </a:extLst>
          </p:cNvPr>
          <p:cNvSpPr txBox="1">
            <a:spLocks noChangeArrowheads="1"/>
          </p:cNvSpPr>
          <p:nvPr/>
        </p:nvSpPr>
        <p:spPr bwMode="auto">
          <a:xfrm>
            <a:off x="0" y="0"/>
            <a:ext cx="9144000" cy="1508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4600" kern="0" dirty="0">
                <a:latin typeface="Calibri" pitchFamily="34" charset="0"/>
              </a:rPr>
              <a:t>How do you Start Receiving Assistance (continued)?</a:t>
            </a:r>
          </a:p>
        </p:txBody>
      </p:sp>
      <p:pic>
        <p:nvPicPr>
          <p:cNvPr id="6" name="CMS - slide 24 cdp">
            <a:hlinkClick r:id="" action="ppaction://media"/>
            <a:extLst>
              <a:ext uri="{FF2B5EF4-FFF2-40B4-BE49-F238E27FC236}">
                <a16:creationId xmlns:a16="http://schemas.microsoft.com/office/drawing/2014/main" id="{0EE9A672-C3DD-4166-8F7D-DD716B849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766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32100"/>
    </mc:Choice>
    <mc:Fallback xmlns="">
      <p:transition advClick="0" advTm="3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24846C2-92EE-47B1-925C-9F42EE09AA4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2717197-DDAB-401C-A15F-427C51042764}" type="slidenum">
              <a:rPr lang="en-US" altLang="en-US" smtClean="0">
                <a:latin typeface="Arial" panose="020B0604020202020204" pitchFamily="34" charset="0"/>
              </a:rPr>
              <a:pPr>
                <a:defRPr/>
              </a:pPr>
              <a:t>25</a:t>
            </a:fld>
            <a:endParaRPr lang="en-US" altLang="en-US">
              <a:latin typeface="Arial" panose="020B0604020202020204" pitchFamily="34" charset="0"/>
            </a:endParaRPr>
          </a:p>
        </p:txBody>
      </p:sp>
      <p:sp>
        <p:nvSpPr>
          <p:cNvPr id="8194" name="Rectangle 2">
            <a:extLst>
              <a:ext uri="{FF2B5EF4-FFF2-40B4-BE49-F238E27FC236}">
                <a16:creationId xmlns:a16="http://schemas.microsoft.com/office/drawing/2014/main" id="{1EA66466-F21A-4476-BC83-99005D045CE1}"/>
              </a:ext>
            </a:extLst>
          </p:cNvPr>
          <p:cNvSpPr>
            <a:spLocks noGrp="1" noChangeArrowheads="1"/>
          </p:cNvSpPr>
          <p:nvPr>
            <p:ph type="title"/>
          </p:nvPr>
        </p:nvSpPr>
        <p:spPr>
          <a:xfrm>
            <a:off x="0" y="0"/>
            <a:ext cx="9144000" cy="1447800"/>
          </a:xfrm>
        </p:spPr>
        <p:txBody>
          <a:bodyPr/>
          <a:lstStyle/>
          <a:p>
            <a:pPr eaLnBrk="1" hangingPunct="1">
              <a:defRPr/>
            </a:pPr>
            <a:r>
              <a:rPr lang="en-US" sz="4800" dirty="0">
                <a:latin typeface="Calibri" pitchFamily="34" charset="0"/>
              </a:rPr>
              <a:t>What are your Family Obligations? </a:t>
            </a:r>
          </a:p>
        </p:txBody>
      </p:sp>
      <p:sp>
        <p:nvSpPr>
          <p:cNvPr id="8195" name="Rectangle 3">
            <a:extLst>
              <a:ext uri="{FF2B5EF4-FFF2-40B4-BE49-F238E27FC236}">
                <a16:creationId xmlns:a16="http://schemas.microsoft.com/office/drawing/2014/main" id="{FB0608D0-5F4E-462E-B25D-7E052CF160D9}"/>
              </a:ext>
            </a:extLst>
          </p:cNvPr>
          <p:cNvSpPr>
            <a:spLocks noGrp="1" noChangeArrowheads="1"/>
          </p:cNvSpPr>
          <p:nvPr>
            <p:ph type="body" idx="1"/>
          </p:nvPr>
        </p:nvSpPr>
        <p:spPr>
          <a:xfrm>
            <a:off x="533400" y="1524000"/>
            <a:ext cx="8153400" cy="5715000"/>
          </a:xfrm>
        </p:spPr>
        <p:txBody>
          <a:bodyPr/>
          <a:lstStyle/>
          <a:p>
            <a:pPr eaLnBrk="1" hangingPunct="1">
              <a:defRPr/>
            </a:pPr>
            <a:r>
              <a:rPr lang="en-US" dirty="0">
                <a:latin typeface="Calibri" pitchFamily="34" charset="0"/>
              </a:rPr>
              <a:t>Supply </a:t>
            </a:r>
            <a:r>
              <a:rPr lang="en-US" b="1" dirty="0">
                <a:solidFill>
                  <a:schemeClr val="hlink"/>
                </a:solidFill>
                <a:latin typeface="Calibri" pitchFamily="34" charset="0"/>
              </a:rPr>
              <a:t>all information</a:t>
            </a:r>
            <a:r>
              <a:rPr lang="en-US" dirty="0">
                <a:latin typeface="Calibri" pitchFamily="34" charset="0"/>
              </a:rPr>
              <a:t> requested by HPD </a:t>
            </a:r>
          </a:p>
          <a:p>
            <a:pPr eaLnBrk="1" hangingPunct="1">
              <a:buFont typeface="Wingdings" panose="05000000000000000000" pitchFamily="2" charset="2"/>
              <a:buNone/>
              <a:defRPr/>
            </a:pPr>
            <a:endParaRPr lang="en-US" dirty="0">
              <a:latin typeface="Calibri" pitchFamily="34" charset="0"/>
            </a:endParaRPr>
          </a:p>
          <a:p>
            <a:pPr eaLnBrk="1" hangingPunct="1">
              <a:defRPr/>
            </a:pPr>
            <a:r>
              <a:rPr lang="en-US" u="sng" dirty="0">
                <a:latin typeface="Calibri" pitchFamily="34" charset="0"/>
              </a:rPr>
              <a:t>All information must be true and complete including all </a:t>
            </a:r>
            <a:r>
              <a:rPr lang="en-US" u="sng" dirty="0">
                <a:solidFill>
                  <a:srgbClr val="FFC000"/>
                </a:solidFill>
                <a:latin typeface="Calibri" pitchFamily="34" charset="0"/>
              </a:rPr>
              <a:t>INCOME</a:t>
            </a:r>
            <a:r>
              <a:rPr lang="en-US" u="sng" dirty="0">
                <a:latin typeface="Calibri" pitchFamily="34" charset="0"/>
              </a:rPr>
              <a:t> at every annual recertification including when responding to </a:t>
            </a:r>
            <a:r>
              <a:rPr lang="en-US" u="sng" dirty="0">
                <a:solidFill>
                  <a:schemeClr val="folHlink"/>
                </a:solidFill>
                <a:latin typeface="Calibri" pitchFamily="34" charset="0"/>
              </a:rPr>
              <a:t>Requests for Additional Information</a:t>
            </a:r>
            <a:r>
              <a:rPr lang="en-US" u="sng" dirty="0">
                <a:latin typeface="Calibri" pitchFamily="34" charset="0"/>
              </a:rPr>
              <a:t> (</a:t>
            </a:r>
            <a:r>
              <a:rPr lang="en-US" u="sng" dirty="0" err="1">
                <a:latin typeface="Calibri" pitchFamily="34" charset="0"/>
              </a:rPr>
              <a:t>called_</a:t>
            </a:r>
            <a:r>
              <a:rPr lang="en-US" u="sng" dirty="0" err="1">
                <a:solidFill>
                  <a:schemeClr val="folHlink"/>
                </a:solidFill>
                <a:latin typeface="Calibri" pitchFamily="34" charset="0"/>
              </a:rPr>
              <a:t>A.I</a:t>
            </a:r>
            <a:r>
              <a:rPr lang="en-US" u="sng" dirty="0">
                <a:solidFill>
                  <a:schemeClr val="folHlink"/>
                </a:solidFill>
                <a:latin typeface="Calibri" pitchFamily="34" charset="0"/>
              </a:rPr>
              <a:t>. Notices </a:t>
            </a:r>
            <a:r>
              <a:rPr lang="en-US" u="sng" dirty="0">
                <a:latin typeface="Calibri" pitchFamily="34" charset="0"/>
              </a:rPr>
              <a:t>or </a:t>
            </a:r>
            <a:r>
              <a:rPr lang="en-US" u="sng" dirty="0">
                <a:solidFill>
                  <a:schemeClr val="folHlink"/>
                </a:solidFill>
                <a:latin typeface="Calibri" pitchFamily="34" charset="0"/>
              </a:rPr>
              <a:t>A.I.s</a:t>
            </a:r>
            <a:r>
              <a:rPr lang="en-US" u="sng" dirty="0">
                <a:latin typeface="Calibri" pitchFamily="34" charset="0"/>
              </a:rPr>
              <a:t>)</a:t>
            </a:r>
            <a:endParaRPr lang="en-US" u="sng" dirty="0">
              <a:solidFill>
                <a:schemeClr val="folHlink"/>
              </a:solidFill>
              <a:latin typeface="Calibri" pitchFamily="34" charset="0"/>
            </a:endParaRPr>
          </a:p>
          <a:p>
            <a:pPr eaLnBrk="1" hangingPunct="1">
              <a:buFont typeface="Wingdings" panose="05000000000000000000" pitchFamily="2" charset="2"/>
              <a:buNone/>
              <a:defRPr/>
            </a:pPr>
            <a:endParaRPr lang="en-US" dirty="0">
              <a:solidFill>
                <a:schemeClr val="folHlink"/>
              </a:solidFill>
              <a:latin typeface="Calibri" pitchFamily="34" charset="0"/>
            </a:endParaRPr>
          </a:p>
          <a:p>
            <a:pPr eaLnBrk="1" hangingPunct="1">
              <a:defRPr/>
            </a:pPr>
            <a:r>
              <a:rPr lang="en-US" dirty="0">
                <a:latin typeface="Calibri" pitchFamily="34" charset="0"/>
              </a:rPr>
              <a:t>Sign</a:t>
            </a:r>
            <a:r>
              <a:rPr lang="en-US" b="1" dirty="0">
                <a:solidFill>
                  <a:schemeClr val="hlink"/>
                </a:solidFill>
                <a:latin typeface="Calibri" pitchFamily="34" charset="0"/>
              </a:rPr>
              <a:t> consent forms</a:t>
            </a:r>
            <a:endParaRPr lang="en-US" dirty="0">
              <a:latin typeface="Calibri" pitchFamily="34" charset="0"/>
            </a:endParaRP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3600" dirty="0"/>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2" name="CMS - slide 25 cdp.m4a">
            <a:hlinkClick r:id="" action="ppaction://media"/>
            <a:extLst>
              <a:ext uri="{FF2B5EF4-FFF2-40B4-BE49-F238E27FC236}">
                <a16:creationId xmlns:a16="http://schemas.microsoft.com/office/drawing/2014/main" id="{E144A36F-DEBE-4C10-8BBC-02589BE2E0D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51350"/>
    </mc:Choice>
    <mc:Fallback xmlns="">
      <p:transition advClick="0" advTm="513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B32521-56E4-4985-87A9-B2F78AF8D70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F87CC99-6A52-42DE-8E0D-9BB8BB4C2CC9}" type="slidenum">
              <a:rPr lang="en-US" altLang="en-US" smtClean="0">
                <a:latin typeface="Arial" panose="020B0604020202020204" pitchFamily="34" charset="0"/>
              </a:rPr>
              <a:pPr>
                <a:defRPr/>
              </a:pPr>
              <a:t>26</a:t>
            </a:fld>
            <a:endParaRPr lang="en-US" altLang="en-US">
              <a:latin typeface="Arial" panose="020B0604020202020204" pitchFamily="34" charset="0"/>
            </a:endParaRPr>
          </a:p>
        </p:txBody>
      </p:sp>
      <p:sp>
        <p:nvSpPr>
          <p:cNvPr id="370690" name="Rectangle 2">
            <a:extLst>
              <a:ext uri="{FF2B5EF4-FFF2-40B4-BE49-F238E27FC236}">
                <a16:creationId xmlns:a16="http://schemas.microsoft.com/office/drawing/2014/main" id="{5470FCBD-6167-40C9-A9AB-44C95BCB2DAA}"/>
              </a:ext>
            </a:extLst>
          </p:cNvPr>
          <p:cNvSpPr>
            <a:spLocks noGrp="1" noChangeArrowheads="1"/>
          </p:cNvSpPr>
          <p:nvPr>
            <p:ph type="body" idx="1"/>
          </p:nvPr>
        </p:nvSpPr>
        <p:spPr>
          <a:xfrm>
            <a:off x="457200" y="533400"/>
            <a:ext cx="8229600" cy="5791200"/>
          </a:xfrm>
        </p:spPr>
        <p:txBody>
          <a:bodyPr/>
          <a:lstStyle/>
          <a:p>
            <a:pPr eaLnBrk="1" hangingPunct="1">
              <a:defRPr/>
            </a:pPr>
            <a:r>
              <a:rPr lang="en-US" sz="3600" dirty="0">
                <a:latin typeface="Calibri" pitchFamily="34" charset="0"/>
              </a:rPr>
              <a:t>Comply with the</a:t>
            </a:r>
            <a:r>
              <a:rPr lang="en-US" sz="3600" b="1" dirty="0">
                <a:solidFill>
                  <a:schemeClr val="hlink"/>
                </a:solidFill>
                <a:latin typeface="Calibri" pitchFamily="34" charset="0"/>
              </a:rPr>
              <a:t> lease</a:t>
            </a: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r>
              <a:rPr lang="en-US" sz="3600" dirty="0">
                <a:latin typeface="Calibri" pitchFamily="34" charset="0"/>
              </a:rPr>
              <a:t>Allow HPD to </a:t>
            </a:r>
            <a:r>
              <a:rPr lang="en-US" sz="3600" b="1" dirty="0">
                <a:solidFill>
                  <a:schemeClr val="hlink"/>
                </a:solidFill>
                <a:latin typeface="Calibri" pitchFamily="34" charset="0"/>
              </a:rPr>
              <a:t>inspect</a:t>
            </a:r>
            <a:r>
              <a:rPr lang="en-US" sz="3600" dirty="0">
                <a:latin typeface="Calibri" pitchFamily="34" charset="0"/>
              </a:rPr>
              <a:t> the apartment </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Allow management </a:t>
            </a:r>
            <a:r>
              <a:rPr lang="en-US" sz="3600" b="1" dirty="0">
                <a:solidFill>
                  <a:schemeClr val="hlink"/>
                </a:solidFill>
                <a:latin typeface="Calibri" pitchFamily="34" charset="0"/>
              </a:rPr>
              <a:t>access</a:t>
            </a:r>
            <a:r>
              <a:rPr lang="en-US" sz="3600" dirty="0">
                <a:latin typeface="Calibri" pitchFamily="34" charset="0"/>
              </a:rPr>
              <a:t> to make required repairs in your apartment</a:t>
            </a:r>
          </a:p>
          <a:p>
            <a:pPr eaLnBrk="1" hangingPunct="1">
              <a:defRPr/>
            </a:pPr>
            <a:endParaRPr lang="en-US" sz="3600" dirty="0">
              <a:latin typeface="Calibri" pitchFamily="34" charset="0"/>
            </a:endParaRPr>
          </a:p>
          <a:p>
            <a:pPr eaLnBrk="1" hangingPunct="1">
              <a:defRPr/>
            </a:pPr>
            <a:r>
              <a:rPr lang="en-US" sz="3600" dirty="0">
                <a:latin typeface="Calibri" pitchFamily="34" charset="0"/>
              </a:rPr>
              <a:t>Correct any</a:t>
            </a:r>
            <a:r>
              <a:rPr lang="en-US" sz="3600" b="1" dirty="0">
                <a:solidFill>
                  <a:schemeClr val="hlink"/>
                </a:solidFill>
                <a:latin typeface="Calibri" pitchFamily="34" charset="0"/>
              </a:rPr>
              <a:t> damage</a:t>
            </a:r>
            <a:r>
              <a:rPr lang="en-US" sz="3600" dirty="0">
                <a:latin typeface="Calibri" pitchFamily="34" charset="0"/>
              </a:rPr>
              <a:t> that your family causes to the apartment</a:t>
            </a:r>
          </a:p>
          <a:p>
            <a:pPr eaLnBrk="1" hangingPunct="1">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2" name="PBV - slide 26 ps">
            <a:hlinkClick r:id="" action="ppaction://media"/>
            <a:extLst>
              <a:ext uri="{FF2B5EF4-FFF2-40B4-BE49-F238E27FC236}">
                <a16:creationId xmlns:a16="http://schemas.microsoft.com/office/drawing/2014/main" id="{E113D586-49B1-44FB-B225-142FFC62443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EFDAA02-5B71-48E4-851B-2660CC15733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183CCDB-B14C-4990-ADAB-6AB42FB77836}" type="slidenum">
              <a:rPr lang="en-US" altLang="en-US" smtClean="0">
                <a:latin typeface="Arial" panose="020B0604020202020204" pitchFamily="34" charset="0"/>
              </a:rPr>
              <a:pPr>
                <a:defRPr/>
              </a:pPr>
              <a:t>27</a:t>
            </a:fld>
            <a:endParaRPr lang="en-US" altLang="en-US">
              <a:latin typeface="Arial" panose="020B0604020202020204" pitchFamily="34" charset="0"/>
            </a:endParaRPr>
          </a:p>
        </p:txBody>
      </p:sp>
      <p:sp>
        <p:nvSpPr>
          <p:cNvPr id="214019" name="Rectangle 3">
            <a:extLst>
              <a:ext uri="{FF2B5EF4-FFF2-40B4-BE49-F238E27FC236}">
                <a16:creationId xmlns:a16="http://schemas.microsoft.com/office/drawing/2014/main" id="{387D5D4D-A61E-44D2-96EB-39F3752388F2}"/>
              </a:ext>
            </a:extLst>
          </p:cNvPr>
          <p:cNvSpPr>
            <a:spLocks noGrp="1" noChangeArrowheads="1"/>
          </p:cNvSpPr>
          <p:nvPr>
            <p:ph type="body" idx="1"/>
          </p:nvPr>
        </p:nvSpPr>
        <p:spPr>
          <a:xfrm>
            <a:off x="457200" y="228600"/>
            <a:ext cx="8305800" cy="6096000"/>
          </a:xfrm>
        </p:spPr>
        <p:txBody>
          <a:bodyPr/>
          <a:lstStyle/>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Subsidized apartment must be your</a:t>
            </a:r>
            <a:r>
              <a:rPr lang="en-US" sz="3600" b="1" dirty="0">
                <a:solidFill>
                  <a:schemeClr val="hlink"/>
                </a:solidFill>
                <a:latin typeface="Calibri" pitchFamily="34" charset="0"/>
              </a:rPr>
              <a:t> only residence</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dirty="0">
                <a:latin typeface="Calibri" pitchFamily="34" charset="0"/>
              </a:rPr>
              <a:t>You must not </a:t>
            </a:r>
            <a:r>
              <a:rPr lang="en-US" sz="3600" b="1" dirty="0">
                <a:solidFill>
                  <a:schemeClr val="hlink"/>
                </a:solidFill>
                <a:latin typeface="Calibri" pitchFamily="34" charset="0"/>
              </a:rPr>
              <a:t>sublet </a:t>
            </a:r>
            <a:r>
              <a:rPr lang="en-US" sz="3600" dirty="0">
                <a:latin typeface="Calibri" pitchFamily="34" charset="0"/>
              </a:rPr>
              <a:t>the apartment</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dirty="0">
                <a:latin typeface="Calibri" pitchFamily="34" charset="0"/>
              </a:rPr>
              <a:t>You </a:t>
            </a:r>
            <a:r>
              <a:rPr lang="en-US" sz="3600" b="1" dirty="0">
                <a:solidFill>
                  <a:schemeClr val="hlink"/>
                </a:solidFill>
                <a:latin typeface="Calibri" pitchFamily="34" charset="0"/>
              </a:rPr>
              <a:t>cannot own</a:t>
            </a:r>
            <a:r>
              <a:rPr lang="en-US" sz="3600" dirty="0">
                <a:latin typeface="Calibri" pitchFamily="34" charset="0"/>
              </a:rPr>
              <a:t> the apartment</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Owner </a:t>
            </a:r>
            <a:r>
              <a:rPr lang="en-US" sz="3600" b="1" dirty="0">
                <a:solidFill>
                  <a:schemeClr val="hlink"/>
                </a:solidFill>
                <a:latin typeface="Calibri" pitchFamily="34" charset="0"/>
              </a:rPr>
              <a:t>cannot be a relative</a:t>
            </a:r>
            <a:endParaRPr lang="en-US" sz="3600" dirty="0">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PBV - slide 27 ps">
            <a:hlinkClick r:id="" action="ppaction://media"/>
            <a:extLst>
              <a:ext uri="{FF2B5EF4-FFF2-40B4-BE49-F238E27FC236}">
                <a16:creationId xmlns:a16="http://schemas.microsoft.com/office/drawing/2014/main" id="{F549E665-F642-4F9E-8052-C2898A935BE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6AF6A94-84C2-4394-8F6E-B5BF6A55887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2E5DA02-BA93-4044-AFDC-E70306427E5E}" type="slidenum">
              <a:rPr lang="en-US" altLang="en-US" smtClean="0">
                <a:latin typeface="Arial" panose="020B0604020202020204" pitchFamily="34" charset="0"/>
              </a:rPr>
              <a:pPr>
                <a:defRPr/>
              </a:pPr>
              <a:t>28</a:t>
            </a:fld>
            <a:endParaRPr lang="en-US" altLang="en-US">
              <a:latin typeface="Arial" panose="020B0604020202020204" pitchFamily="34" charset="0"/>
            </a:endParaRPr>
          </a:p>
        </p:txBody>
      </p:sp>
      <p:sp>
        <p:nvSpPr>
          <p:cNvPr id="223235" name="Rectangle 3">
            <a:extLst>
              <a:ext uri="{FF2B5EF4-FFF2-40B4-BE49-F238E27FC236}">
                <a16:creationId xmlns:a16="http://schemas.microsoft.com/office/drawing/2014/main" id="{35565075-79AA-4715-9130-207DFB95DA2C}"/>
              </a:ext>
            </a:extLst>
          </p:cNvPr>
          <p:cNvSpPr>
            <a:spLocks noGrp="1" noChangeArrowheads="1"/>
          </p:cNvSpPr>
          <p:nvPr>
            <p:ph type="body" idx="1"/>
          </p:nvPr>
        </p:nvSpPr>
        <p:spPr>
          <a:xfrm>
            <a:off x="457200" y="1143000"/>
            <a:ext cx="8229600" cy="4800600"/>
          </a:xfrm>
        </p:spPr>
        <p:txBody>
          <a:bodyPr anchor="ctr"/>
          <a:lstStyle/>
          <a:p>
            <a:pPr eaLnBrk="1" hangingPunct="1">
              <a:defRPr/>
            </a:pPr>
            <a:r>
              <a:rPr lang="en-US" sz="3600" dirty="0">
                <a:latin typeface="Calibri" pitchFamily="34" charset="0"/>
              </a:rPr>
              <a:t>Notify HPD if you have been given </a:t>
            </a:r>
            <a:r>
              <a:rPr lang="en-US" sz="3600" b="1" dirty="0">
                <a:solidFill>
                  <a:schemeClr val="hlink"/>
                </a:solidFill>
                <a:latin typeface="Calibri" pitchFamily="34" charset="0"/>
              </a:rPr>
              <a:t>court papers </a:t>
            </a:r>
            <a:r>
              <a:rPr lang="en-US" sz="3600" dirty="0">
                <a:latin typeface="Calibri" pitchFamily="34" charset="0"/>
              </a:rPr>
              <a:t>by management</a:t>
            </a:r>
            <a:r>
              <a:rPr lang="en-US" sz="3600" b="1" dirty="0">
                <a:solidFill>
                  <a:schemeClr val="hlink"/>
                </a:solidFill>
                <a:latin typeface="Calibri" pitchFamily="34" charset="0"/>
              </a:rPr>
              <a:t> </a:t>
            </a:r>
            <a:r>
              <a:rPr lang="en-US" sz="3600" dirty="0">
                <a:latin typeface="Calibri" pitchFamily="34" charset="0"/>
              </a:rPr>
              <a:t>or an </a:t>
            </a:r>
            <a:r>
              <a:rPr lang="en-US" sz="3600" b="1" dirty="0">
                <a:solidFill>
                  <a:schemeClr val="hlink"/>
                </a:solidFill>
                <a:latin typeface="Calibri" pitchFamily="34" charset="0"/>
              </a:rPr>
              <a:t>eviction notice</a:t>
            </a: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r>
              <a:rPr lang="en-US" sz="3600" dirty="0">
                <a:latin typeface="Calibri" pitchFamily="34" charset="0"/>
              </a:rPr>
              <a:t>Notify HPD if you will be </a:t>
            </a:r>
            <a:r>
              <a:rPr lang="en-US" sz="3600" b="1" dirty="0">
                <a:solidFill>
                  <a:schemeClr val="hlink"/>
                </a:solidFill>
                <a:latin typeface="Calibri" pitchFamily="34" charset="0"/>
              </a:rPr>
              <a:t>absent from the apartment</a:t>
            </a:r>
            <a:r>
              <a:rPr lang="en-US" sz="3600" dirty="0">
                <a:latin typeface="Calibri" pitchFamily="34" charset="0"/>
              </a:rPr>
              <a:t> for 30 days or more</a:t>
            </a:r>
          </a:p>
          <a:p>
            <a:pPr eaLnBrk="1" hangingPunct="1">
              <a:defRPr/>
            </a:pPr>
            <a:endParaRPr lang="en-US" sz="3600" dirty="0">
              <a:latin typeface="Calibri" pitchFamily="34" charset="0"/>
            </a:endParaRPr>
          </a:p>
        </p:txBody>
      </p:sp>
      <p:pic>
        <p:nvPicPr>
          <p:cNvPr id="4" name="Slide 28 re-recorded">
            <a:hlinkClick r:id="" action="ppaction://media"/>
            <a:extLst>
              <a:ext uri="{FF2B5EF4-FFF2-40B4-BE49-F238E27FC236}">
                <a16:creationId xmlns:a16="http://schemas.microsoft.com/office/drawing/2014/main" id="{CF316EB0-93E1-417D-A1CD-2DA77E27A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1" y="29718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300"/>
    </mc:Choice>
    <mc:Fallback xmlns="">
      <p:transition advClick="0" advTm="1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38EF54A-C9BB-4287-ADD3-AE26D7FD7036}" type="slidenum">
              <a:rPr lang="en-US"/>
              <a:pPr>
                <a:defRPr/>
              </a:pPr>
              <a:t>29</a:t>
            </a:fld>
            <a:endParaRPr lang="en-US"/>
          </a:p>
        </p:txBody>
      </p:sp>
      <p:sp>
        <p:nvSpPr>
          <p:cNvPr id="225283" name="Rectangle 3"/>
          <p:cNvSpPr>
            <a:spLocks noGrp="1" noChangeArrowheads="1"/>
          </p:cNvSpPr>
          <p:nvPr>
            <p:ph type="body" idx="1"/>
          </p:nvPr>
        </p:nvSpPr>
        <p:spPr>
          <a:xfrm>
            <a:off x="457200" y="2057400"/>
            <a:ext cx="8229600" cy="4572000"/>
          </a:xfrm>
        </p:spPr>
        <p:txBody>
          <a:bodyPr/>
          <a:lstStyle/>
          <a:p>
            <a:pPr eaLnBrk="1" hangingPunct="1">
              <a:defRPr/>
            </a:pPr>
            <a:r>
              <a:rPr lang="en-US"/>
              <a:t>Do not commit</a:t>
            </a:r>
            <a:r>
              <a:rPr lang="en-US" b="1">
                <a:solidFill>
                  <a:schemeClr val="hlink"/>
                </a:solidFill>
              </a:rPr>
              <a:t> fraud</a:t>
            </a:r>
          </a:p>
          <a:p>
            <a:pPr eaLnBrk="1" hangingPunct="1">
              <a:buFont typeface="Wingdings" pitchFamily="2" charset="2"/>
              <a:buNone/>
              <a:defRPr/>
            </a:pPr>
            <a:endParaRPr lang="en-US" b="1">
              <a:solidFill>
                <a:schemeClr val="hlink"/>
              </a:solidFill>
            </a:endParaRPr>
          </a:p>
          <a:p>
            <a:pPr eaLnBrk="1" hangingPunct="1">
              <a:defRPr/>
            </a:pPr>
            <a:r>
              <a:rPr lang="en-US"/>
              <a:t>Do not engage in</a:t>
            </a:r>
            <a:r>
              <a:rPr lang="en-US" b="1">
                <a:solidFill>
                  <a:schemeClr val="hlink"/>
                </a:solidFill>
              </a:rPr>
              <a:t> criminal activity</a:t>
            </a:r>
          </a:p>
          <a:p>
            <a:pPr eaLnBrk="1" hangingPunct="1">
              <a:buFont typeface="Wingdings" pitchFamily="2" charset="2"/>
              <a:buNone/>
              <a:defRPr/>
            </a:pPr>
            <a:endParaRPr lang="en-US" b="1">
              <a:solidFill>
                <a:schemeClr val="hlink"/>
              </a:solidFill>
            </a:endParaRPr>
          </a:p>
          <a:p>
            <a:pPr eaLnBrk="1" hangingPunct="1">
              <a:defRPr/>
            </a:pPr>
            <a:r>
              <a:rPr lang="en-US" b="1">
                <a:solidFill>
                  <a:schemeClr val="hlink"/>
                </a:solidFill>
              </a:rPr>
              <a:t>Do not lie or conceal information</a:t>
            </a:r>
          </a:p>
          <a:p>
            <a:pPr eaLnBrk="1" hangingPunct="1">
              <a:buFont typeface="Wingdings" pitchFamily="2" charset="2"/>
              <a:buNone/>
              <a:defRPr/>
            </a:pPr>
            <a:endParaRPr lang="en-US"/>
          </a:p>
          <a:p>
            <a:pPr eaLnBrk="1" hangingPunct="1">
              <a:buFont typeface="Wingdings" pitchFamily="2" charset="2"/>
              <a:buNone/>
              <a:defRPr/>
            </a:pPr>
            <a:endParaRPr lang="en-US" u="sng"/>
          </a:p>
          <a:p>
            <a:pPr eaLnBrk="1" hangingPunct="1">
              <a:defRPr/>
            </a:pPr>
            <a:endParaRPr lang="en-US" sz="2800"/>
          </a:p>
        </p:txBody>
      </p:sp>
      <p:pic>
        <p:nvPicPr>
          <p:cNvPr id="2" name="EB31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50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6600"/>
    </mc:Choice>
    <mc:Fallback xmlns="">
      <p:transition advClick="0" advTm="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377"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C8892C8-9DEC-44F0-932A-491FEB58992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45582F4-2850-475D-AF26-FF719E8F0799}" type="slidenum">
              <a:rPr lang="en-US" altLang="en-US" smtClean="0">
                <a:latin typeface="Arial" panose="020B0604020202020204" pitchFamily="34" charset="0"/>
              </a:rPr>
              <a:pPr>
                <a:defRPr/>
              </a:pPr>
              <a:t>3</a:t>
            </a:fld>
            <a:endParaRPr lang="en-US" altLang="en-US">
              <a:latin typeface="Arial" panose="020B0604020202020204" pitchFamily="34" charset="0"/>
            </a:endParaRPr>
          </a:p>
        </p:txBody>
      </p:sp>
      <p:sp>
        <p:nvSpPr>
          <p:cNvPr id="386050" name="Rectangle 2">
            <a:extLst>
              <a:ext uri="{FF2B5EF4-FFF2-40B4-BE49-F238E27FC236}">
                <a16:creationId xmlns:a16="http://schemas.microsoft.com/office/drawing/2014/main" id="{EC24E9F0-8A5A-4776-BC99-1E5420D38DD5}"/>
              </a:ext>
            </a:extLst>
          </p:cNvPr>
          <p:cNvSpPr>
            <a:spLocks noGrp="1" noChangeArrowheads="1"/>
          </p:cNvSpPr>
          <p:nvPr>
            <p:ph type="title"/>
          </p:nvPr>
        </p:nvSpPr>
        <p:spPr>
          <a:xfrm>
            <a:off x="450850" y="762000"/>
            <a:ext cx="8229600" cy="1371600"/>
          </a:xfrm>
        </p:spPr>
        <p:txBody>
          <a:bodyPr/>
          <a:lstStyle/>
          <a:p>
            <a:pPr eaLnBrk="1" hangingPunct="1">
              <a:defRPr/>
            </a:pPr>
            <a:r>
              <a:rPr lang="en-US" sz="4000" b="1" dirty="0">
                <a:solidFill>
                  <a:srgbClr val="00B0F0"/>
                </a:solidFill>
                <a:effectLst>
                  <a:outerShdw blurRad="38100" dist="38100" dir="2700000" algn="tl">
                    <a:srgbClr val="000000">
                      <a:alpha val="43137"/>
                    </a:srgbClr>
                  </a:outerShdw>
                </a:effectLst>
                <a:latin typeface="Calibri" pitchFamily="34" charset="0"/>
              </a:rPr>
              <a:t>What</a:t>
            </a:r>
            <a:r>
              <a:rPr lang="en-US" sz="4000" b="1" dirty="0">
                <a:effectLst>
                  <a:outerShdw blurRad="38100" dist="38100" dir="2700000" algn="tl">
                    <a:srgbClr val="000000">
                      <a:alpha val="43137"/>
                    </a:srgbClr>
                  </a:outerShdw>
                </a:effectLst>
                <a:latin typeface="Calibri" pitchFamily="34" charset="0"/>
              </a:rPr>
              <a:t> </a:t>
            </a:r>
            <a:r>
              <a:rPr lang="en-US" sz="4000" b="1" dirty="0">
                <a:solidFill>
                  <a:srgbClr val="00B0F0"/>
                </a:solidFill>
                <a:effectLst>
                  <a:outerShdw blurRad="38100" dist="38100" dir="2700000" algn="tl">
                    <a:srgbClr val="000000">
                      <a:alpha val="43137"/>
                    </a:srgbClr>
                  </a:outerShdw>
                </a:effectLst>
                <a:latin typeface="Calibri" pitchFamily="34" charset="0"/>
              </a:rPr>
              <a:t>is </a:t>
            </a:r>
            <a:r>
              <a:rPr lang="en-US" sz="4000" b="1" dirty="0">
                <a:effectLst>
                  <a:outerShdw blurRad="38100" dist="38100" dir="2700000" algn="tl">
                    <a:srgbClr val="000000">
                      <a:alpha val="43137"/>
                    </a:srgbClr>
                  </a:outerShdw>
                </a:effectLst>
                <a:latin typeface="Calibri" pitchFamily="34" charset="0"/>
              </a:rPr>
              <a:t>the Continuum of Care Moderate Rehabilitation Single Room Occupancy (</a:t>
            </a:r>
            <a:r>
              <a:rPr lang="en-US" sz="4000" b="1" dirty="0" err="1">
                <a:effectLst>
                  <a:outerShdw blurRad="38100" dist="38100" dir="2700000" algn="tl">
                    <a:srgbClr val="000000">
                      <a:alpha val="43137"/>
                    </a:srgbClr>
                  </a:outerShdw>
                </a:effectLst>
                <a:latin typeface="Calibri" pitchFamily="34" charset="0"/>
              </a:rPr>
              <a:t>CoC</a:t>
            </a:r>
            <a:r>
              <a:rPr lang="en-US" sz="4000" b="1" dirty="0">
                <a:effectLst>
                  <a:outerShdw blurRad="38100" dist="38100" dir="2700000" algn="tl">
                    <a:srgbClr val="000000">
                      <a:alpha val="43137"/>
                    </a:srgbClr>
                  </a:outerShdw>
                </a:effectLst>
                <a:latin typeface="Calibri" pitchFamily="34" charset="0"/>
              </a:rPr>
              <a:t> Mod SRO) Program?</a:t>
            </a:r>
            <a:br>
              <a:rPr lang="en-US" sz="4000" b="1" dirty="0">
                <a:effectLst>
                  <a:outerShdw blurRad="38100" dist="38100" dir="2700000" algn="tl">
                    <a:srgbClr val="000000">
                      <a:alpha val="43137"/>
                    </a:srgbClr>
                  </a:outerShdw>
                </a:effectLst>
              </a:rPr>
            </a:br>
            <a:endParaRPr lang="en-US" sz="4000" b="1" u="sng" dirty="0">
              <a:effectLst>
                <a:outerShdw blurRad="38100" dist="38100" dir="2700000" algn="tl">
                  <a:srgbClr val="000000">
                    <a:alpha val="43137"/>
                  </a:srgbClr>
                </a:outerShdw>
              </a:effectLst>
            </a:endParaRPr>
          </a:p>
        </p:txBody>
      </p:sp>
      <p:sp>
        <p:nvSpPr>
          <p:cNvPr id="386051" name="Rectangle 3">
            <a:extLst>
              <a:ext uri="{FF2B5EF4-FFF2-40B4-BE49-F238E27FC236}">
                <a16:creationId xmlns:a16="http://schemas.microsoft.com/office/drawing/2014/main" id="{5803B824-C838-4A34-AEBD-8B03FCA4CC42}"/>
              </a:ext>
            </a:extLst>
          </p:cNvPr>
          <p:cNvSpPr>
            <a:spLocks noGrp="1" noChangeArrowheads="1"/>
          </p:cNvSpPr>
          <p:nvPr>
            <p:ph type="body" idx="1"/>
          </p:nvPr>
        </p:nvSpPr>
        <p:spPr>
          <a:xfrm>
            <a:off x="457200" y="2819400"/>
            <a:ext cx="8077200" cy="3048000"/>
          </a:xfrm>
        </p:spPr>
        <p:txBody>
          <a:bodyPr anchor="ctr"/>
          <a:lstStyle/>
          <a:p>
            <a:pPr eaLnBrk="1" hangingPunct="1">
              <a:defRPr/>
            </a:pPr>
            <a:r>
              <a:rPr lang="en-US" sz="2800" dirty="0">
                <a:effectLst>
                  <a:outerShdw blurRad="38100" dist="38100" dir="2700000" algn="tl">
                    <a:srgbClr val="000000">
                      <a:alpha val="43137"/>
                    </a:srgbClr>
                  </a:outerShdw>
                </a:effectLst>
                <a:latin typeface="Calibri" pitchFamily="34" charset="0"/>
              </a:rPr>
              <a:t>A federally funded Project-Based Rental Assistance program, which assists homeless households with rent burdens to be able to afford their rents after they pay approximately 30% of their adjusted incomes.</a:t>
            </a:r>
          </a:p>
          <a:p>
            <a:pPr marL="0" indent="0" eaLnBrk="1" hangingPunct="1">
              <a:buFont typeface="Wingdings" panose="05000000000000000000" pitchFamily="2" charset="2"/>
              <a:buNone/>
              <a:defRPr/>
            </a:pPr>
            <a:endParaRPr lang="en-US" sz="2800" dirty="0">
              <a:effectLst>
                <a:outerShdw blurRad="38100" dist="38100" dir="2700000" algn="tl">
                  <a:srgbClr val="000000">
                    <a:alpha val="43137"/>
                  </a:srgbClr>
                </a:outerShdw>
              </a:effectLst>
              <a:latin typeface="Calibri" pitchFamily="34" charset="0"/>
            </a:endParaRPr>
          </a:p>
          <a:p>
            <a:pPr eaLnBrk="1" hangingPunct="1">
              <a:defRPr/>
            </a:pPr>
            <a:r>
              <a:rPr lang="en-US" sz="2800" dirty="0" err="1">
                <a:effectLst>
                  <a:outerShdw blurRad="38100" dist="38100" dir="2700000" algn="tl">
                    <a:srgbClr val="000000">
                      <a:alpha val="43137"/>
                    </a:srgbClr>
                  </a:outerShdw>
                </a:effectLst>
                <a:latin typeface="Calibri" pitchFamily="34" charset="0"/>
              </a:rPr>
              <a:t>CoC</a:t>
            </a:r>
            <a:r>
              <a:rPr lang="en-US" sz="2800" dirty="0">
                <a:effectLst>
                  <a:outerShdw blurRad="38100" dist="38100" dir="2700000" algn="tl">
                    <a:srgbClr val="000000">
                      <a:alpha val="43137"/>
                    </a:srgbClr>
                  </a:outerShdw>
                </a:effectLst>
                <a:latin typeface="Calibri" pitchFamily="34" charset="0"/>
              </a:rPr>
              <a:t> Mod SRO is a part of the Continuum of Care (</a:t>
            </a:r>
            <a:r>
              <a:rPr lang="en-US" sz="2800" dirty="0" err="1">
                <a:effectLst>
                  <a:outerShdw blurRad="38100" dist="38100" dir="2700000" algn="tl">
                    <a:srgbClr val="000000">
                      <a:alpha val="43137"/>
                    </a:srgbClr>
                  </a:outerShdw>
                </a:effectLst>
                <a:latin typeface="Calibri" pitchFamily="34" charset="0"/>
              </a:rPr>
              <a:t>CoC</a:t>
            </a:r>
            <a:r>
              <a:rPr lang="en-US" sz="2800" dirty="0">
                <a:effectLst>
                  <a:outerShdw blurRad="38100" dist="38100" dir="2700000" algn="tl">
                    <a:srgbClr val="000000">
                      <a:alpha val="43137"/>
                    </a:srgbClr>
                  </a:outerShdw>
                </a:effectLst>
                <a:latin typeface="Calibri" pitchFamily="34" charset="0"/>
              </a:rPr>
              <a:t>) program, where rental assistance is combined with on-site supportive services.</a:t>
            </a:r>
          </a:p>
        </p:txBody>
      </p:sp>
      <p:pic>
        <p:nvPicPr>
          <p:cNvPr id="2" name="CMS - slide 3 cdp.m4a">
            <a:hlinkClick r:id="" action="ppaction://media"/>
            <a:extLst>
              <a:ext uri="{FF2B5EF4-FFF2-40B4-BE49-F238E27FC236}">
                <a16:creationId xmlns:a16="http://schemas.microsoft.com/office/drawing/2014/main" id="{85A3C5B7-BB74-4513-9C74-AC12C80506B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41400"/>
    </mc:Choice>
    <mc:Fallback xmlns="">
      <p:transition advClick="0" advTm="41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FCEC146-6E5B-4AE8-A600-DB64787D11D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CBBA3DB-D362-496C-AB8B-637643DFA014}" type="slidenum">
              <a:rPr lang="en-US" altLang="en-US" smtClean="0">
                <a:latin typeface="Arial" panose="020B0604020202020204" pitchFamily="34" charset="0"/>
              </a:rPr>
              <a:pPr>
                <a:defRPr/>
              </a:pPr>
              <a:t>30</a:t>
            </a:fld>
            <a:endParaRPr lang="en-US" altLang="en-US">
              <a:latin typeface="Arial" panose="020B0604020202020204" pitchFamily="34" charset="0"/>
            </a:endParaRPr>
          </a:p>
        </p:txBody>
      </p:sp>
      <p:sp>
        <p:nvSpPr>
          <p:cNvPr id="162818" name="Rectangle 2">
            <a:extLst>
              <a:ext uri="{FF2B5EF4-FFF2-40B4-BE49-F238E27FC236}">
                <a16:creationId xmlns:a16="http://schemas.microsoft.com/office/drawing/2014/main" id="{44C73F15-9F4F-47FB-800A-9153D6CA1C15}"/>
              </a:ext>
            </a:extLst>
          </p:cNvPr>
          <p:cNvSpPr>
            <a:spLocks noGrp="1" noChangeArrowheads="1"/>
          </p:cNvSpPr>
          <p:nvPr>
            <p:ph type="title"/>
          </p:nvPr>
        </p:nvSpPr>
        <p:spPr/>
        <p:txBody>
          <a:bodyPr/>
          <a:lstStyle/>
          <a:p>
            <a:pPr eaLnBrk="1" hangingPunct="1">
              <a:defRPr/>
            </a:pPr>
            <a:r>
              <a:rPr lang="en-US"/>
              <a:t>      </a:t>
            </a:r>
          </a:p>
        </p:txBody>
      </p:sp>
      <p:sp>
        <p:nvSpPr>
          <p:cNvPr id="162819" name="Rectangle 3">
            <a:extLst>
              <a:ext uri="{FF2B5EF4-FFF2-40B4-BE49-F238E27FC236}">
                <a16:creationId xmlns:a16="http://schemas.microsoft.com/office/drawing/2014/main" id="{A55D0B8D-6FEF-48FE-942A-B0B8CA0BF579}"/>
              </a:ext>
            </a:extLst>
          </p:cNvPr>
          <p:cNvSpPr>
            <a:spLocks noGrp="1" noChangeArrowheads="1"/>
          </p:cNvSpPr>
          <p:nvPr>
            <p:ph type="body" idx="1"/>
          </p:nvPr>
        </p:nvSpPr>
        <p:spPr>
          <a:xfrm>
            <a:off x="457200" y="1447800"/>
            <a:ext cx="8229600" cy="4038600"/>
          </a:xfrm>
        </p:spPr>
        <p:txBody>
          <a:bodyPr anchor="ctr"/>
          <a:lstStyle/>
          <a:p>
            <a:pPr eaLnBrk="1" hangingPunct="1">
              <a:buFont typeface="Wingdings" panose="05000000000000000000" pitchFamily="2" charset="2"/>
              <a:buNone/>
              <a:defRPr/>
            </a:pPr>
            <a:r>
              <a:rPr lang="en-US" sz="3600" b="1" u="sng" dirty="0">
                <a:latin typeface="Calibri" pitchFamily="34" charset="0"/>
              </a:rPr>
              <a:t>If you do not accurately report all of your</a:t>
            </a:r>
          </a:p>
          <a:p>
            <a:pPr eaLnBrk="1" hangingPunct="1">
              <a:buFont typeface="Wingdings" panose="05000000000000000000" pitchFamily="2" charset="2"/>
              <a:buNone/>
              <a:defRPr/>
            </a:pPr>
            <a:r>
              <a:rPr lang="en-US" sz="3600" b="1" u="sng" dirty="0">
                <a:latin typeface="Calibri" pitchFamily="34" charset="0"/>
              </a:rPr>
              <a:t>income and assets, HPD may deny you</a:t>
            </a:r>
          </a:p>
          <a:p>
            <a:pPr eaLnBrk="1" hangingPunct="1">
              <a:buFont typeface="Wingdings" panose="05000000000000000000" pitchFamily="2" charset="2"/>
              <a:buNone/>
              <a:defRPr/>
            </a:pPr>
            <a:r>
              <a:rPr lang="en-US" sz="3600" b="1" u="sng" dirty="0">
                <a:latin typeface="Calibri" pitchFamily="34" charset="0"/>
              </a:rPr>
              <a:t>assistance or terminate you from the </a:t>
            </a:r>
            <a:r>
              <a:rPr lang="en-US" sz="3600" b="1" u="sng" dirty="0" err="1">
                <a:latin typeface="Calibri" pitchFamily="34" charset="0"/>
              </a:rPr>
              <a:t>CoC</a:t>
            </a:r>
            <a:endParaRPr lang="en-US" sz="3600" b="1" u="sng" dirty="0">
              <a:latin typeface="Calibri" pitchFamily="34" charset="0"/>
            </a:endParaRPr>
          </a:p>
          <a:p>
            <a:pPr eaLnBrk="1" hangingPunct="1">
              <a:buFont typeface="Wingdings" panose="05000000000000000000" pitchFamily="2" charset="2"/>
              <a:buNone/>
              <a:defRPr/>
            </a:pPr>
            <a:r>
              <a:rPr lang="en-US" sz="3600" b="1" u="sng" dirty="0">
                <a:latin typeface="Calibri" pitchFamily="34" charset="0"/>
              </a:rPr>
              <a:t>Mod SRO program</a:t>
            </a:r>
          </a:p>
        </p:txBody>
      </p:sp>
      <p:pic>
        <p:nvPicPr>
          <p:cNvPr id="3" name="1CMS - slide 30">
            <a:hlinkClick r:id="" action="ppaction://media"/>
            <a:extLst>
              <a:ext uri="{FF2B5EF4-FFF2-40B4-BE49-F238E27FC236}">
                <a16:creationId xmlns:a16="http://schemas.microsoft.com/office/drawing/2014/main" id="{5E6A4571-7B80-4933-9056-E4C433516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41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2FB822E-7940-4007-BAC3-DD71D3B042A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7B50E59-7C80-43BB-AD3C-94C3B9BFDB40}" type="slidenum">
              <a:rPr lang="en-US" altLang="en-US" smtClean="0">
                <a:latin typeface="Arial" panose="020B0604020202020204" pitchFamily="34" charset="0"/>
              </a:rPr>
              <a:pPr>
                <a:defRPr/>
              </a:pPr>
              <a:t>31</a:t>
            </a:fld>
            <a:endParaRPr lang="en-US" altLang="en-US">
              <a:latin typeface="Arial" panose="020B0604020202020204" pitchFamily="34" charset="0"/>
            </a:endParaRPr>
          </a:p>
        </p:txBody>
      </p:sp>
      <p:sp>
        <p:nvSpPr>
          <p:cNvPr id="227330" name="Rectangle 2">
            <a:extLst>
              <a:ext uri="{FF2B5EF4-FFF2-40B4-BE49-F238E27FC236}">
                <a16:creationId xmlns:a16="http://schemas.microsoft.com/office/drawing/2014/main" id="{61D0CD1F-BA73-4974-816A-9C2670769146}"/>
              </a:ext>
            </a:extLst>
          </p:cNvPr>
          <p:cNvSpPr>
            <a:spLocks noGrp="1" noChangeArrowheads="1"/>
          </p:cNvSpPr>
          <p:nvPr>
            <p:ph type="title"/>
          </p:nvPr>
        </p:nvSpPr>
        <p:spPr/>
        <p:txBody>
          <a:bodyPr/>
          <a:lstStyle/>
          <a:p>
            <a:pPr eaLnBrk="1" hangingPunct="1">
              <a:defRPr/>
            </a:pPr>
            <a:r>
              <a:rPr lang="en-US"/>
              <a:t>  </a:t>
            </a:r>
          </a:p>
        </p:txBody>
      </p:sp>
      <p:sp>
        <p:nvSpPr>
          <p:cNvPr id="227331" name="Rectangle 3">
            <a:extLst>
              <a:ext uri="{FF2B5EF4-FFF2-40B4-BE49-F238E27FC236}">
                <a16:creationId xmlns:a16="http://schemas.microsoft.com/office/drawing/2014/main" id="{68E1D7AC-C7A2-4132-882D-AEA5F6F8D52F}"/>
              </a:ext>
            </a:extLst>
          </p:cNvPr>
          <p:cNvSpPr>
            <a:spLocks noGrp="1" noChangeArrowheads="1"/>
          </p:cNvSpPr>
          <p:nvPr>
            <p:ph type="body" idx="1"/>
          </p:nvPr>
        </p:nvSpPr>
        <p:spPr>
          <a:xfrm>
            <a:off x="457200" y="1981200"/>
            <a:ext cx="8229600" cy="3352800"/>
          </a:xfrm>
        </p:spPr>
        <p:txBody>
          <a:bodyPr anchor="ctr"/>
          <a:lstStyle/>
          <a:p>
            <a:pPr eaLnBrk="1" hangingPunct="1">
              <a:buFont typeface="Wingdings" panose="05000000000000000000" pitchFamily="2" charset="2"/>
              <a:buNone/>
              <a:defRPr/>
            </a:pPr>
            <a:endParaRPr lang="en-US" sz="3600" b="1" u="sng" dirty="0">
              <a:latin typeface="Calibri" pitchFamily="34" charset="0"/>
            </a:endParaRPr>
          </a:p>
          <a:p>
            <a:pPr eaLnBrk="1" hangingPunct="1">
              <a:buFont typeface="Wingdings" panose="05000000000000000000" pitchFamily="2" charset="2"/>
              <a:buNone/>
              <a:defRPr/>
            </a:pPr>
            <a:endParaRPr lang="en-US" sz="3600" b="1" u="sng" dirty="0">
              <a:latin typeface="Calibri" pitchFamily="34" charset="0"/>
            </a:endParaRPr>
          </a:p>
          <a:p>
            <a:pPr eaLnBrk="1" hangingPunct="1">
              <a:buFont typeface="Wingdings" panose="05000000000000000000" pitchFamily="2" charset="2"/>
              <a:buNone/>
              <a:defRPr/>
            </a:pPr>
            <a:r>
              <a:rPr lang="en-US" sz="3600" b="1" u="sng" dirty="0">
                <a:latin typeface="Calibri" pitchFamily="34" charset="0"/>
              </a:rPr>
              <a:t>No member of the family can receive any</a:t>
            </a:r>
          </a:p>
          <a:p>
            <a:pPr eaLnBrk="1" hangingPunct="1">
              <a:buFont typeface="Wingdings" panose="05000000000000000000" pitchFamily="2" charset="2"/>
              <a:buNone/>
              <a:defRPr/>
            </a:pPr>
            <a:r>
              <a:rPr lang="en-US" sz="3600" b="1" u="sng" dirty="0">
                <a:latin typeface="Calibri" pitchFamily="34" charset="0"/>
              </a:rPr>
              <a:t>other public housing or rental assistance</a:t>
            </a:r>
          </a:p>
          <a:p>
            <a:pPr eaLnBrk="1" hangingPunct="1">
              <a:buFont typeface="Wingdings" panose="05000000000000000000" pitchFamily="2" charset="2"/>
              <a:buNone/>
              <a:defRPr/>
            </a:pPr>
            <a:r>
              <a:rPr lang="en-US" sz="3600" b="1" u="sng" dirty="0">
                <a:latin typeface="Calibri" pitchFamily="34" charset="0"/>
              </a:rPr>
              <a:t>for the </a:t>
            </a:r>
            <a:r>
              <a:rPr lang="en-US" sz="3600" b="1" u="sng" dirty="0" err="1">
                <a:latin typeface="Calibri" pitchFamily="34" charset="0"/>
              </a:rPr>
              <a:t>CoC</a:t>
            </a:r>
            <a:r>
              <a:rPr lang="en-US" sz="3600" b="1" u="sng" dirty="0">
                <a:latin typeface="Calibri" pitchFamily="34" charset="0"/>
              </a:rPr>
              <a:t> Mod SRO unit subsidized by</a:t>
            </a:r>
          </a:p>
          <a:p>
            <a:pPr eaLnBrk="1" hangingPunct="1">
              <a:buFont typeface="Wingdings" panose="05000000000000000000" pitchFamily="2" charset="2"/>
              <a:buNone/>
              <a:defRPr/>
            </a:pPr>
            <a:r>
              <a:rPr lang="en-US" sz="3600" b="1" u="sng" dirty="0">
                <a:latin typeface="Calibri" pitchFamily="34" charset="0"/>
              </a:rPr>
              <a:t>HPD or for any other housing unit.</a:t>
            </a:r>
          </a:p>
          <a:p>
            <a:pPr eaLnBrk="1" hangingPunct="1">
              <a:buFont typeface="Wingdings" panose="05000000000000000000" pitchFamily="2" charset="2"/>
              <a:buNone/>
              <a:defRPr/>
            </a:pPr>
            <a:endParaRPr lang="en-US" sz="3600" b="1" u="sng" dirty="0">
              <a:solidFill>
                <a:schemeClr val="folHlink"/>
              </a:solidFill>
              <a:latin typeface="Calibri" pitchFamily="34" charset="0"/>
            </a:endParaRPr>
          </a:p>
          <a:p>
            <a:pPr eaLnBrk="1" hangingPunct="1">
              <a:defRPr/>
            </a:pPr>
            <a:endParaRPr lang="en-US" sz="3600" b="1" u="sng" dirty="0">
              <a:solidFill>
                <a:schemeClr val="folHlink"/>
              </a:solidFill>
              <a:latin typeface="Calibri" pitchFamily="34" charset="0"/>
            </a:endParaRPr>
          </a:p>
          <a:p>
            <a:pPr eaLnBrk="1" hangingPunct="1">
              <a:defRPr/>
            </a:pPr>
            <a:endParaRPr lang="en-US" sz="3600" b="1" dirty="0">
              <a:latin typeface="Calibri" pitchFamily="34" charset="0"/>
            </a:endParaRPr>
          </a:p>
        </p:txBody>
      </p:sp>
      <p:pic>
        <p:nvPicPr>
          <p:cNvPr id="2" name="PBV - slide 31 ps">
            <a:hlinkClick r:id="" action="ppaction://media"/>
            <a:extLst>
              <a:ext uri="{FF2B5EF4-FFF2-40B4-BE49-F238E27FC236}">
                <a16:creationId xmlns:a16="http://schemas.microsoft.com/office/drawing/2014/main" id="{8CA5E661-DB2C-4E7B-85CA-EC8D482C87B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0600"/>
    </mc:Choice>
    <mc:Fallback xmlns="">
      <p:transition advClick="0" advTm="1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8E0D91-2820-4B17-ACF1-C0257D73FBD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89D721F-F6F9-4A6A-80E5-574DAA03ACD3}" type="slidenum">
              <a:rPr lang="en-US" altLang="en-US" smtClean="0">
                <a:latin typeface="Arial" panose="020B0604020202020204" pitchFamily="34" charset="0"/>
              </a:rPr>
              <a:pPr>
                <a:defRPr/>
              </a:pPr>
              <a:t>32</a:t>
            </a:fld>
            <a:endParaRPr lang="en-US" altLang="en-US">
              <a:latin typeface="Arial" panose="020B0604020202020204" pitchFamily="34" charset="0"/>
            </a:endParaRPr>
          </a:p>
        </p:txBody>
      </p:sp>
      <p:sp>
        <p:nvSpPr>
          <p:cNvPr id="497666" name="Rectangle 2">
            <a:extLst>
              <a:ext uri="{FF2B5EF4-FFF2-40B4-BE49-F238E27FC236}">
                <a16:creationId xmlns:a16="http://schemas.microsoft.com/office/drawing/2014/main" id="{694B6E94-95D0-4B09-9716-87117E9C10C1}"/>
              </a:ext>
            </a:extLst>
          </p:cNvPr>
          <p:cNvSpPr>
            <a:spLocks noGrp="1" noChangeArrowheads="1"/>
          </p:cNvSpPr>
          <p:nvPr>
            <p:ph type="title"/>
          </p:nvPr>
        </p:nvSpPr>
        <p:spPr>
          <a:xfrm>
            <a:off x="0" y="0"/>
            <a:ext cx="9144000" cy="1600200"/>
          </a:xfrm>
        </p:spPr>
        <p:txBody>
          <a:bodyPr/>
          <a:lstStyle/>
          <a:p>
            <a:pPr eaLnBrk="1" hangingPunct="1">
              <a:defRPr/>
            </a:pPr>
            <a:r>
              <a:rPr lang="en-US" sz="5400" dirty="0">
                <a:latin typeface="Calibri" pitchFamily="34" charset="0"/>
              </a:rPr>
              <a:t>Reporting Changes to HPD</a:t>
            </a:r>
          </a:p>
        </p:txBody>
      </p:sp>
      <p:sp>
        <p:nvSpPr>
          <p:cNvPr id="497667" name="Rectangle 3">
            <a:extLst>
              <a:ext uri="{FF2B5EF4-FFF2-40B4-BE49-F238E27FC236}">
                <a16:creationId xmlns:a16="http://schemas.microsoft.com/office/drawing/2014/main" id="{8377690D-9316-4766-8CCD-FE4DDB27F3BB}"/>
              </a:ext>
            </a:extLst>
          </p:cNvPr>
          <p:cNvSpPr>
            <a:spLocks noGrp="1" noChangeArrowheads="1"/>
          </p:cNvSpPr>
          <p:nvPr>
            <p:ph type="body" idx="1"/>
          </p:nvPr>
        </p:nvSpPr>
        <p:spPr/>
        <p:txBody>
          <a:bodyPr/>
          <a:lstStyle/>
          <a:p>
            <a:pPr eaLnBrk="1" hangingPunct="1">
              <a:defRPr/>
            </a:pPr>
            <a:r>
              <a:rPr lang="en-US" b="1" dirty="0">
                <a:latin typeface="Calibri" pitchFamily="34" charset="0"/>
              </a:rPr>
              <a:t>If you experience any change of income or assets after you complete your </a:t>
            </a:r>
            <a:r>
              <a:rPr lang="en-US" b="1" dirty="0" err="1">
                <a:latin typeface="Calibri" pitchFamily="34" charset="0"/>
              </a:rPr>
              <a:t>CoC</a:t>
            </a:r>
            <a:r>
              <a:rPr lang="en-US" b="1" dirty="0">
                <a:latin typeface="Calibri" pitchFamily="34" charset="0"/>
              </a:rPr>
              <a:t> Mod SRO application and prior to you receiving your rent breakdown letter, you must contact HPD immediately. You must submit a </a:t>
            </a:r>
            <a:r>
              <a:rPr lang="en-US" b="1" i="1" dirty="0">
                <a:latin typeface="Calibri" pitchFamily="34" charset="0"/>
              </a:rPr>
              <a:t>“Declaration of Change in Household Composition or Income”</a:t>
            </a:r>
            <a:r>
              <a:rPr lang="en-US" b="1" dirty="0">
                <a:latin typeface="Calibri" pitchFamily="34" charset="0"/>
              </a:rPr>
              <a:t> form and include supporting documentation </a:t>
            </a:r>
            <a:r>
              <a:rPr lang="en-US" b="1" dirty="0">
                <a:solidFill>
                  <a:srgbClr val="FFC000"/>
                </a:solidFill>
                <a:latin typeface="Calibri" pitchFamily="34" charset="0"/>
              </a:rPr>
              <a:t>promptly</a:t>
            </a:r>
            <a:r>
              <a:rPr lang="en-US" b="1" dirty="0">
                <a:latin typeface="Calibri" pitchFamily="34" charset="0"/>
              </a:rPr>
              <a:t>. </a:t>
            </a:r>
          </a:p>
        </p:txBody>
      </p:sp>
      <p:pic>
        <p:nvPicPr>
          <p:cNvPr id="3" name="Slide 32 re-recorded">
            <a:hlinkClick r:id="" action="ppaction://media"/>
            <a:extLst>
              <a:ext uri="{FF2B5EF4-FFF2-40B4-BE49-F238E27FC236}">
                <a16:creationId xmlns:a16="http://schemas.microsoft.com/office/drawing/2014/main" id="{1B6DEDBE-588E-4D97-9B4E-4BA45EA0B7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971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200"/>
    </mc:Choice>
    <mc:Fallback xmlns="">
      <p:transition advClick="0" advTm="2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4E88D00-0888-497E-B668-8418B4543A0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782A8C0-EFB7-42AA-92B3-ECAB644E21FB}" type="slidenum">
              <a:rPr lang="en-US" altLang="en-US" smtClean="0">
                <a:latin typeface="Arial" panose="020B0604020202020204" pitchFamily="34" charset="0"/>
              </a:rPr>
              <a:pPr>
                <a:defRPr/>
              </a:pPr>
              <a:t>33</a:t>
            </a:fld>
            <a:endParaRPr lang="en-US" altLang="en-US">
              <a:latin typeface="Arial" panose="020B0604020202020204" pitchFamily="34" charset="0"/>
            </a:endParaRPr>
          </a:p>
        </p:txBody>
      </p:sp>
      <p:sp>
        <p:nvSpPr>
          <p:cNvPr id="10243" name="Rectangle 3">
            <a:extLst>
              <a:ext uri="{FF2B5EF4-FFF2-40B4-BE49-F238E27FC236}">
                <a16:creationId xmlns:a16="http://schemas.microsoft.com/office/drawing/2014/main" id="{F99B0188-7FBC-4328-9F5D-775F3DB8E77E}"/>
              </a:ext>
            </a:extLst>
          </p:cNvPr>
          <p:cNvSpPr>
            <a:spLocks noGrp="1" noChangeArrowheads="1"/>
          </p:cNvSpPr>
          <p:nvPr>
            <p:ph type="body" idx="1"/>
          </p:nvPr>
        </p:nvSpPr>
        <p:spPr>
          <a:xfrm>
            <a:off x="457200" y="1295400"/>
            <a:ext cx="8229600" cy="4114800"/>
          </a:xfrm>
        </p:spPr>
        <p:txBody>
          <a:bodyPr anchor="ctr"/>
          <a:lstStyle/>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endParaRPr lang="en-US" sz="3600" b="1" dirty="0">
              <a:latin typeface="Calibri" pitchFamily="34" charset="0"/>
            </a:endParaRPr>
          </a:p>
          <a:p>
            <a:pPr eaLnBrk="1" hangingPunct="1">
              <a:defRPr/>
            </a:pPr>
            <a:r>
              <a:rPr lang="en-US" sz="3600" b="1" dirty="0">
                <a:latin typeface="Calibri" pitchFamily="34" charset="0"/>
              </a:rPr>
              <a:t>Your family obligations for the </a:t>
            </a:r>
            <a:r>
              <a:rPr lang="en-US" sz="3600" b="1" dirty="0" err="1">
                <a:latin typeface="Calibri" pitchFamily="34" charset="0"/>
              </a:rPr>
              <a:t>CoC</a:t>
            </a:r>
            <a:r>
              <a:rPr lang="en-US" sz="3600" b="1" dirty="0">
                <a:latin typeface="Calibri" pitchFamily="34" charset="0"/>
              </a:rPr>
              <a:t> Mod SRO program are described in detail in your </a:t>
            </a:r>
            <a:r>
              <a:rPr lang="en-US" sz="3600" b="1" dirty="0">
                <a:solidFill>
                  <a:schemeClr val="hlink"/>
                </a:solidFill>
                <a:latin typeface="Calibri" pitchFamily="34" charset="0"/>
              </a:rPr>
              <a:t>Briefing Packet</a:t>
            </a:r>
            <a:r>
              <a:rPr lang="en-US" sz="3600" b="1" dirty="0">
                <a:latin typeface="Calibri" pitchFamily="34" charset="0"/>
              </a:rPr>
              <a:t>.</a:t>
            </a:r>
          </a:p>
          <a:p>
            <a:pPr eaLnBrk="1" hangingPunct="1">
              <a:buFont typeface="Wingdings" panose="05000000000000000000" pitchFamily="2" charset="2"/>
              <a:buNone/>
              <a:defRPr/>
            </a:pPr>
            <a:endParaRPr lang="en-US" sz="3600" b="1" dirty="0">
              <a:latin typeface="Calibri" pitchFamily="34" charset="0"/>
            </a:endParaRPr>
          </a:p>
          <a:p>
            <a:pPr eaLnBrk="1" hangingPunct="1">
              <a:defRPr/>
            </a:pPr>
            <a:r>
              <a:rPr lang="en-US" sz="3600" b="1" dirty="0">
                <a:latin typeface="Calibri" pitchFamily="34" charset="0"/>
              </a:rPr>
              <a:t>Your obligations to the owner are described in detail on your </a:t>
            </a:r>
            <a:r>
              <a:rPr lang="en-US" sz="3600" b="1" dirty="0">
                <a:solidFill>
                  <a:schemeClr val="hlink"/>
                </a:solidFill>
                <a:latin typeface="Calibri" pitchFamily="34" charset="0"/>
              </a:rPr>
              <a:t>lease</a:t>
            </a:r>
            <a:r>
              <a:rPr lang="en-US" sz="3600" b="1" dirty="0">
                <a:latin typeface="Calibri" pitchFamily="34" charset="0"/>
              </a:rPr>
              <a:t>.</a:t>
            </a:r>
          </a:p>
          <a:p>
            <a:pPr eaLnBrk="1" hangingPunct="1">
              <a:buFont typeface="Wingdings" panose="05000000000000000000" pitchFamily="2" charset="2"/>
              <a:buNone/>
              <a:defRPr/>
            </a:pPr>
            <a:endParaRPr lang="en-US" sz="3600" b="1" dirty="0">
              <a:latin typeface="Calibri" pitchFamily="34" charset="0"/>
            </a:endParaRPr>
          </a:p>
          <a:p>
            <a:pPr eaLnBrk="1" hangingPunct="1">
              <a:buFont typeface="Wingdings" panose="05000000000000000000" pitchFamily="2" charset="2"/>
              <a:buNone/>
              <a:defRPr/>
            </a:pPr>
            <a:endParaRPr lang="en-US" sz="3600" b="1" dirty="0">
              <a:solidFill>
                <a:schemeClr val="hlink"/>
              </a:solidFill>
              <a:latin typeface="Calibri" pitchFamily="34" charset="0"/>
            </a:endParaRPr>
          </a:p>
          <a:p>
            <a:pPr eaLnBrk="1" hangingPunct="1">
              <a:defRPr/>
            </a:pPr>
            <a:endParaRPr lang="en-US" sz="3600" b="1" dirty="0">
              <a:latin typeface="Calibri" pitchFamily="34" charset="0"/>
            </a:endParaRPr>
          </a:p>
          <a:p>
            <a:pPr eaLnBrk="1" hangingPunct="1">
              <a:buFont typeface="Wingdings" panose="05000000000000000000" pitchFamily="2" charset="2"/>
              <a:buNone/>
              <a:defRPr/>
            </a:pPr>
            <a:endParaRPr lang="en-US" sz="3600" b="1" dirty="0">
              <a:latin typeface="Calibri" pitchFamily="34" charset="0"/>
            </a:endParaRPr>
          </a:p>
          <a:p>
            <a:pPr eaLnBrk="1" hangingPunct="1">
              <a:buFont typeface="Wingdings" panose="05000000000000000000" pitchFamily="2" charset="2"/>
              <a:buNone/>
              <a:defRPr/>
            </a:pPr>
            <a:endParaRPr lang="en-US" sz="3600" b="1" dirty="0">
              <a:latin typeface="Calibri" pitchFamily="34" charset="0"/>
            </a:endParaRPr>
          </a:p>
        </p:txBody>
      </p:sp>
      <p:pic>
        <p:nvPicPr>
          <p:cNvPr id="2" name="CMS - slide 33 cdp.m4a">
            <a:hlinkClick r:id="" action="ppaction://media"/>
            <a:extLst>
              <a:ext uri="{FF2B5EF4-FFF2-40B4-BE49-F238E27FC236}">
                <a16:creationId xmlns:a16="http://schemas.microsoft.com/office/drawing/2014/main" id="{51CDD16E-1CF6-415F-92E7-944F9D81DB0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9900"/>
    </mc:Choice>
    <mc:Fallback xmlns="">
      <p:transition advClick="0" advTm="9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5959FF7-655D-464C-BAE3-95A1055CBD8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922CA73-F992-4D3E-8D4A-9FCAFBEF71BB}" type="slidenum">
              <a:rPr lang="en-US" altLang="en-US" smtClean="0">
                <a:latin typeface="Arial" panose="020B0604020202020204" pitchFamily="34" charset="0"/>
              </a:rPr>
              <a:pPr>
                <a:defRPr/>
              </a:pPr>
              <a:t>34</a:t>
            </a:fld>
            <a:endParaRPr lang="en-US" altLang="en-US">
              <a:latin typeface="Arial" panose="020B0604020202020204" pitchFamily="34" charset="0"/>
            </a:endParaRPr>
          </a:p>
        </p:txBody>
      </p:sp>
      <p:sp>
        <p:nvSpPr>
          <p:cNvPr id="411650" name="Rectangle 2">
            <a:extLst>
              <a:ext uri="{FF2B5EF4-FFF2-40B4-BE49-F238E27FC236}">
                <a16:creationId xmlns:a16="http://schemas.microsoft.com/office/drawing/2014/main" id="{A9B4ECB4-93AF-4797-902B-377D31D3DAEF}"/>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What are the Owner’s Obligations?</a:t>
            </a:r>
          </a:p>
        </p:txBody>
      </p:sp>
      <p:sp>
        <p:nvSpPr>
          <p:cNvPr id="411651" name="Rectangle 3">
            <a:extLst>
              <a:ext uri="{FF2B5EF4-FFF2-40B4-BE49-F238E27FC236}">
                <a16:creationId xmlns:a16="http://schemas.microsoft.com/office/drawing/2014/main" id="{1DD4F895-4070-48DA-9A6E-008D1F9F280C}"/>
              </a:ext>
            </a:extLst>
          </p:cNvPr>
          <p:cNvSpPr>
            <a:spLocks noGrp="1" noChangeArrowheads="1"/>
          </p:cNvSpPr>
          <p:nvPr>
            <p:ph type="body" idx="1"/>
          </p:nvPr>
        </p:nvSpPr>
        <p:spPr>
          <a:xfrm>
            <a:off x="457200" y="2209800"/>
            <a:ext cx="8229600" cy="4191000"/>
          </a:xfrm>
        </p:spPr>
        <p:txBody>
          <a:bodyPr/>
          <a:lstStyle/>
          <a:p>
            <a:pPr eaLnBrk="1" hangingPunct="1">
              <a:lnSpc>
                <a:spcPct val="90000"/>
              </a:lnSpc>
              <a:defRPr/>
            </a:pPr>
            <a:r>
              <a:rPr lang="en-US" sz="3600" dirty="0">
                <a:latin typeface="Calibri" pitchFamily="34" charset="0"/>
              </a:rPr>
              <a:t>Screen, select, and enter into </a:t>
            </a:r>
            <a:r>
              <a:rPr lang="en-US" sz="3600" b="1" dirty="0">
                <a:solidFill>
                  <a:schemeClr val="hlink"/>
                </a:solidFill>
                <a:latin typeface="Calibri" pitchFamily="34" charset="0"/>
              </a:rPr>
              <a:t>leases</a:t>
            </a:r>
            <a:r>
              <a:rPr lang="en-US" sz="3600" dirty="0">
                <a:latin typeface="Calibri" pitchFamily="34" charset="0"/>
              </a:rPr>
              <a:t> with tenants</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Comply with </a:t>
            </a:r>
            <a:r>
              <a:rPr lang="en-US" sz="3600" b="1" dirty="0">
                <a:solidFill>
                  <a:schemeClr val="hlink"/>
                </a:solidFill>
                <a:latin typeface="Calibri" pitchFamily="34" charset="0"/>
              </a:rPr>
              <a:t>fair housing</a:t>
            </a:r>
            <a:r>
              <a:rPr lang="en-US" sz="3600" dirty="0">
                <a:latin typeface="Calibri" pitchFamily="34" charset="0"/>
              </a:rPr>
              <a:t> and equal opportunity requirements</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dirty="0">
                <a:latin typeface="Calibri" pitchFamily="34" charset="0"/>
              </a:rPr>
              <a:t>Comply with the </a:t>
            </a:r>
            <a:r>
              <a:rPr lang="en-US" sz="3600" b="1" dirty="0">
                <a:solidFill>
                  <a:schemeClr val="hlink"/>
                </a:solidFill>
                <a:latin typeface="Calibri" pitchFamily="34" charset="0"/>
              </a:rPr>
              <a:t>HAP contract and lease</a:t>
            </a:r>
            <a:endParaRPr lang="en-US" sz="3600" dirty="0">
              <a:latin typeface="Calibri" pitchFamily="34" charset="0"/>
            </a:endParaRPr>
          </a:p>
          <a:p>
            <a:pPr eaLnBrk="1" hangingPunct="1">
              <a:lnSpc>
                <a:spcPct val="90000"/>
              </a:lnSpc>
              <a:buFont typeface="Wingdings" panose="05000000000000000000" pitchFamily="2" charset="2"/>
              <a:buNone/>
              <a:defRPr/>
            </a:pPr>
            <a:endParaRPr lang="en-US" sz="3600" dirty="0">
              <a:latin typeface="Calibri" pitchFamily="34" charset="0"/>
            </a:endParaRPr>
          </a:p>
        </p:txBody>
      </p:sp>
      <p:pic>
        <p:nvPicPr>
          <p:cNvPr id="2" name="CMS - slide 34 cdp.m4a">
            <a:hlinkClick r:id="" action="ppaction://media"/>
            <a:extLst>
              <a:ext uri="{FF2B5EF4-FFF2-40B4-BE49-F238E27FC236}">
                <a16:creationId xmlns:a16="http://schemas.microsoft.com/office/drawing/2014/main" id="{CAD01729-B1B3-403C-8192-B9E2F0F91CA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49288"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3800"/>
    </mc:Choice>
    <mc:Fallback xmlns="">
      <p:transition advClick="0" advTm="23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57E776-B5BD-492B-9022-8A42C080481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92DB816-5541-4C61-8E9E-C688F0465CCA}" type="slidenum">
              <a:rPr lang="en-US" altLang="en-US" smtClean="0">
                <a:latin typeface="Arial" panose="020B0604020202020204" pitchFamily="34" charset="0"/>
              </a:rPr>
              <a:pPr>
                <a:defRPr/>
              </a:pPr>
              <a:t>35</a:t>
            </a:fld>
            <a:endParaRPr lang="en-US" altLang="en-US">
              <a:latin typeface="Arial" panose="020B0604020202020204" pitchFamily="34" charset="0"/>
            </a:endParaRPr>
          </a:p>
        </p:txBody>
      </p:sp>
      <p:sp>
        <p:nvSpPr>
          <p:cNvPr id="413698" name="Rectangle 2">
            <a:extLst>
              <a:ext uri="{FF2B5EF4-FFF2-40B4-BE49-F238E27FC236}">
                <a16:creationId xmlns:a16="http://schemas.microsoft.com/office/drawing/2014/main" id="{6D9D88A8-62AB-405A-BC94-8B774425D511}"/>
              </a:ext>
            </a:extLst>
          </p:cNvPr>
          <p:cNvSpPr>
            <a:spLocks noGrp="1" noChangeArrowheads="1"/>
          </p:cNvSpPr>
          <p:nvPr>
            <p:ph type="body" idx="1"/>
          </p:nvPr>
        </p:nvSpPr>
        <p:spPr>
          <a:xfrm>
            <a:off x="457200" y="685800"/>
            <a:ext cx="8229600" cy="5638800"/>
          </a:xfrm>
        </p:spPr>
        <p:txBody>
          <a:bodyPr/>
          <a:lstStyle/>
          <a:p>
            <a:pPr eaLnBrk="1" hangingPunct="1">
              <a:defRPr/>
            </a:pPr>
            <a:r>
              <a:rPr lang="en-US" sz="3600" dirty="0">
                <a:latin typeface="Calibri" pitchFamily="34" charset="0"/>
              </a:rPr>
              <a:t>Carry out normal </a:t>
            </a:r>
            <a:r>
              <a:rPr lang="en-US" sz="3600" b="1" dirty="0">
                <a:solidFill>
                  <a:schemeClr val="hlink"/>
                </a:solidFill>
                <a:latin typeface="Calibri" pitchFamily="34" charset="0"/>
              </a:rPr>
              <a:t>owner functions</a:t>
            </a:r>
            <a:r>
              <a:rPr lang="en-US" sz="3600" dirty="0">
                <a:latin typeface="Calibri" pitchFamily="34" charset="0"/>
              </a:rPr>
              <a:t>: enforcing the lease, collecting tenant share of the rent, charging tenants for damage </a:t>
            </a:r>
          </a:p>
          <a:p>
            <a:pPr eaLnBrk="1" hangingPunct="1">
              <a:defRPr/>
            </a:pPr>
            <a:endParaRPr lang="en-US" sz="3600" dirty="0">
              <a:latin typeface="Calibri" pitchFamily="34" charset="0"/>
            </a:endParaRPr>
          </a:p>
          <a:p>
            <a:pPr eaLnBrk="1" hangingPunct="1">
              <a:defRPr/>
            </a:pPr>
            <a:r>
              <a:rPr lang="en-US" sz="3600" dirty="0">
                <a:latin typeface="Calibri" pitchFamily="34" charset="0"/>
              </a:rPr>
              <a:t>Offer the family </a:t>
            </a:r>
            <a:r>
              <a:rPr lang="en-US" sz="3600" b="1" dirty="0">
                <a:solidFill>
                  <a:schemeClr val="hlink"/>
                </a:solidFill>
                <a:latin typeface="Calibri" pitchFamily="34" charset="0"/>
              </a:rPr>
              <a:t>supportive service </a:t>
            </a:r>
            <a:r>
              <a:rPr lang="en-US" sz="3600" dirty="0">
                <a:latin typeface="Calibri" pitchFamily="34" charset="0"/>
              </a:rPr>
              <a:t>provided by the development</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b="1" dirty="0">
                <a:solidFill>
                  <a:schemeClr val="hlink"/>
                </a:solidFill>
                <a:latin typeface="Calibri" pitchFamily="34" charset="0"/>
              </a:rPr>
              <a:t>Maintain</a:t>
            </a:r>
            <a:r>
              <a:rPr lang="en-US" sz="3600" b="1" dirty="0">
                <a:latin typeface="Calibri" pitchFamily="34" charset="0"/>
              </a:rPr>
              <a:t> </a:t>
            </a:r>
            <a:r>
              <a:rPr lang="en-US" sz="3600" dirty="0">
                <a:latin typeface="Calibri" pitchFamily="34" charset="0"/>
              </a:rPr>
              <a:t>the apartment</a:t>
            </a:r>
          </a:p>
        </p:txBody>
      </p:sp>
      <p:pic>
        <p:nvPicPr>
          <p:cNvPr id="4" name="CMS - slide 35 cdp">
            <a:hlinkClick r:id="" action="ppaction://media"/>
            <a:extLst>
              <a:ext uri="{FF2B5EF4-FFF2-40B4-BE49-F238E27FC236}">
                <a16:creationId xmlns:a16="http://schemas.microsoft.com/office/drawing/2014/main" id="{6FEB06F9-2B10-49E6-8A5D-66D8BE144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3956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24300"/>
    </mc:Choice>
    <mc:Fallback xmlns="">
      <p:transition advClick="0" advTm="2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3D57F29-242C-47B7-A20C-B0C3FD06510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D2D4132-20C3-4F92-8C30-6A538A9990EE}" type="slidenum">
              <a:rPr lang="en-US" altLang="en-US" smtClean="0">
                <a:latin typeface="Arial" panose="020B0604020202020204" pitchFamily="34" charset="0"/>
              </a:rPr>
              <a:pPr>
                <a:defRPr/>
              </a:pPr>
              <a:t>36</a:t>
            </a:fld>
            <a:endParaRPr lang="en-US" altLang="en-US">
              <a:latin typeface="Arial" panose="020B0604020202020204" pitchFamily="34" charset="0"/>
            </a:endParaRPr>
          </a:p>
        </p:txBody>
      </p:sp>
      <p:sp>
        <p:nvSpPr>
          <p:cNvPr id="416770" name="Rectangle 2">
            <a:extLst>
              <a:ext uri="{FF2B5EF4-FFF2-40B4-BE49-F238E27FC236}">
                <a16:creationId xmlns:a16="http://schemas.microsoft.com/office/drawing/2014/main" id="{E0399E16-3EAE-4355-9C64-455CB0A8F070}"/>
              </a:ext>
            </a:extLst>
          </p:cNvPr>
          <p:cNvSpPr>
            <a:spLocks noGrp="1" noChangeArrowheads="1"/>
          </p:cNvSpPr>
          <p:nvPr>
            <p:ph type="body" idx="1"/>
          </p:nvPr>
        </p:nvSpPr>
        <p:spPr>
          <a:xfrm>
            <a:off x="381000" y="533400"/>
            <a:ext cx="8229600" cy="5867400"/>
          </a:xfrm>
        </p:spPr>
        <p:txBody>
          <a:bodyPr/>
          <a:lstStyle/>
          <a:p>
            <a:pPr eaLnBrk="1" hangingPunct="1">
              <a:defRPr/>
            </a:pPr>
            <a:r>
              <a:rPr lang="en-US" sz="3000" dirty="0">
                <a:latin typeface="Calibri" pitchFamily="34" charset="0"/>
              </a:rPr>
              <a:t>Must </a:t>
            </a:r>
            <a:r>
              <a:rPr lang="en-US" sz="3000" b="1" dirty="0">
                <a:solidFill>
                  <a:schemeClr val="hlink"/>
                </a:solidFill>
                <a:latin typeface="Calibri" pitchFamily="34" charset="0"/>
              </a:rPr>
              <a:t>NOT charge any extra amounts</a:t>
            </a:r>
            <a:r>
              <a:rPr lang="en-US" sz="3000" dirty="0">
                <a:latin typeface="Calibri" pitchFamily="34" charset="0"/>
              </a:rPr>
              <a:t> to the family except for what is listed in the Rent Breakdown letter and reasonable charges to tenant for damages</a:t>
            </a:r>
          </a:p>
          <a:p>
            <a:pPr lvl="1" eaLnBrk="1" hangingPunct="1">
              <a:defRPr/>
            </a:pPr>
            <a:r>
              <a:rPr lang="en-US" sz="2400" dirty="0">
                <a:effectLst>
                  <a:outerShdw blurRad="38100" dist="38100" dir="2700000" algn="tl">
                    <a:srgbClr val="000000">
                      <a:alpha val="43137"/>
                    </a:srgbClr>
                  </a:outerShdw>
                </a:effectLst>
                <a:latin typeface="Calibri" pitchFamily="34" charset="0"/>
              </a:rPr>
              <a:t>Landlords may request a rent increase annually at lease expiration.</a:t>
            </a:r>
            <a:r>
              <a:rPr lang="en-US" sz="2400" dirty="0">
                <a:solidFill>
                  <a:srgbClr val="FF3300"/>
                </a:solidFill>
                <a:effectLst>
                  <a:outerShdw blurRad="38100" dist="38100" dir="2700000" algn="tl">
                    <a:srgbClr val="000000">
                      <a:alpha val="43137"/>
                    </a:srgbClr>
                  </a:outerShdw>
                </a:effectLst>
                <a:latin typeface="Calibri" pitchFamily="34" charset="0"/>
              </a:rPr>
              <a:t> </a:t>
            </a:r>
            <a:r>
              <a:rPr lang="en-US" sz="2400" dirty="0" err="1">
                <a:effectLst>
                  <a:outerShdw blurRad="38100" dist="38100" dir="2700000" algn="tl">
                    <a:srgbClr val="000000">
                      <a:alpha val="43137"/>
                    </a:srgbClr>
                  </a:outerShdw>
                </a:effectLst>
                <a:latin typeface="Calibri" pitchFamily="34" charset="0"/>
              </a:rPr>
              <a:t>CoC</a:t>
            </a:r>
            <a:r>
              <a:rPr lang="en-US" sz="2400" dirty="0">
                <a:effectLst>
                  <a:outerShdw blurRad="38100" dist="38100" dir="2700000" algn="tl">
                    <a:srgbClr val="000000">
                      <a:alpha val="43137"/>
                    </a:srgbClr>
                  </a:outerShdw>
                </a:effectLst>
                <a:latin typeface="Calibri" pitchFamily="34" charset="0"/>
              </a:rPr>
              <a:t> Mod SRO participants are not responsible for any increases in the rent until the rent increase is approved by HPD, and will then receive a rent breakdown letter listing the new contract rent. </a:t>
            </a:r>
          </a:p>
          <a:p>
            <a:pPr lvl="1" eaLnBrk="1" hangingPunct="1">
              <a:buFont typeface="Wingdings" panose="05000000000000000000" pitchFamily="2" charset="2"/>
              <a:buNone/>
              <a:defRPr/>
            </a:pPr>
            <a:endParaRPr lang="en-US" dirty="0">
              <a:effectLst>
                <a:outerShdw blurRad="38100" dist="38100" dir="2700000" algn="tl">
                  <a:srgbClr val="000000">
                    <a:alpha val="43137"/>
                  </a:srgbClr>
                </a:outerShdw>
              </a:effectLst>
              <a:latin typeface="Calibri" pitchFamily="34" charset="0"/>
            </a:endParaRPr>
          </a:p>
          <a:p>
            <a:pPr eaLnBrk="1" hangingPunct="1">
              <a:defRPr/>
            </a:pPr>
            <a:r>
              <a:rPr lang="en-US" sz="3000" dirty="0">
                <a:latin typeface="Calibri" pitchFamily="34" charset="0"/>
              </a:rPr>
              <a:t>Must </a:t>
            </a:r>
            <a:r>
              <a:rPr lang="en-US" sz="3000" b="1" dirty="0">
                <a:solidFill>
                  <a:schemeClr val="hlink"/>
                </a:solidFill>
                <a:latin typeface="Calibri" pitchFamily="34" charset="0"/>
              </a:rPr>
              <a:t>NOT be a relative </a:t>
            </a:r>
            <a:r>
              <a:rPr lang="en-US" sz="3000" dirty="0">
                <a:latin typeface="Calibri" pitchFamily="34" charset="0"/>
              </a:rPr>
              <a:t>of the </a:t>
            </a:r>
            <a:r>
              <a:rPr lang="en-US" sz="3000" dirty="0" err="1">
                <a:latin typeface="Calibri" pitchFamily="34" charset="0"/>
              </a:rPr>
              <a:t>CoC</a:t>
            </a:r>
            <a:r>
              <a:rPr lang="en-US" sz="3000" dirty="0">
                <a:latin typeface="Calibri" pitchFamily="34" charset="0"/>
              </a:rPr>
              <a:t> Mod SRO household</a:t>
            </a:r>
          </a:p>
          <a:p>
            <a:pPr eaLnBrk="1" hangingPunct="1">
              <a:buFont typeface="Wingdings" panose="05000000000000000000" pitchFamily="2" charset="2"/>
              <a:buNone/>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p:txBody>
      </p:sp>
      <p:pic>
        <p:nvPicPr>
          <p:cNvPr id="2" name="PBV - slide 36 ps">
            <a:hlinkClick r:id="" action="ppaction://media"/>
            <a:extLst>
              <a:ext uri="{FF2B5EF4-FFF2-40B4-BE49-F238E27FC236}">
                <a16:creationId xmlns:a16="http://schemas.microsoft.com/office/drawing/2014/main" id="{53D00D77-1FDE-4563-8995-2FCB0DA5221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28416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3800"/>
    </mc:Choice>
    <mc:Fallback xmlns="">
      <p:transition advClick="0" advTm="238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DC0610-F1E7-4524-BDA5-44B1AC1DBD6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31F4AFB-09D7-4FFB-BD4E-D41563B2A0B0}" type="slidenum">
              <a:rPr lang="en-US" altLang="en-US" smtClean="0">
                <a:latin typeface="Arial" panose="020B0604020202020204" pitchFamily="34" charset="0"/>
              </a:rPr>
              <a:pPr>
                <a:defRPr/>
              </a:pPr>
              <a:t>37</a:t>
            </a:fld>
            <a:endParaRPr lang="en-US" altLang="en-US">
              <a:latin typeface="Arial" panose="020B0604020202020204" pitchFamily="34" charset="0"/>
            </a:endParaRPr>
          </a:p>
        </p:txBody>
      </p:sp>
      <p:sp>
        <p:nvSpPr>
          <p:cNvPr id="418818" name="Rectangle 2">
            <a:extLst>
              <a:ext uri="{FF2B5EF4-FFF2-40B4-BE49-F238E27FC236}">
                <a16:creationId xmlns:a16="http://schemas.microsoft.com/office/drawing/2014/main" id="{4C4FDAE0-E39B-4354-AE0A-65BE111B9A0C}"/>
              </a:ext>
            </a:extLst>
          </p:cNvPr>
          <p:cNvSpPr>
            <a:spLocks noGrp="1" noChangeArrowheads="1"/>
          </p:cNvSpPr>
          <p:nvPr>
            <p:ph type="title"/>
          </p:nvPr>
        </p:nvSpPr>
        <p:spPr>
          <a:xfrm>
            <a:off x="0" y="381000"/>
            <a:ext cx="9144000" cy="1371600"/>
          </a:xfrm>
        </p:spPr>
        <p:txBody>
          <a:bodyPr/>
          <a:lstStyle/>
          <a:p>
            <a:pPr eaLnBrk="1" hangingPunct="1">
              <a:defRPr/>
            </a:pPr>
            <a:r>
              <a:rPr lang="en-US" sz="3600" dirty="0"/>
              <a:t>  </a:t>
            </a:r>
          </a:p>
        </p:txBody>
      </p:sp>
      <p:sp>
        <p:nvSpPr>
          <p:cNvPr id="418819" name="Rectangle 3">
            <a:extLst>
              <a:ext uri="{FF2B5EF4-FFF2-40B4-BE49-F238E27FC236}">
                <a16:creationId xmlns:a16="http://schemas.microsoft.com/office/drawing/2014/main" id="{BA761693-121E-4296-A888-85F94AFAB68A}"/>
              </a:ext>
            </a:extLst>
          </p:cNvPr>
          <p:cNvSpPr>
            <a:spLocks noGrp="1" noChangeArrowheads="1"/>
          </p:cNvSpPr>
          <p:nvPr>
            <p:ph type="body" idx="1"/>
          </p:nvPr>
        </p:nvSpPr>
        <p:spPr>
          <a:xfrm>
            <a:off x="457200" y="1600200"/>
            <a:ext cx="8229600" cy="4343400"/>
          </a:xfrm>
        </p:spPr>
        <p:txBody>
          <a:bodyPr anchor="ctr"/>
          <a:lstStyle/>
          <a:p>
            <a:pPr eaLnBrk="1" hangingPunct="1">
              <a:defRPr/>
            </a:pPr>
            <a:r>
              <a:rPr lang="en-US" sz="3600" b="1" u="sng" dirty="0">
                <a:latin typeface="Calibri" pitchFamily="34" charset="0"/>
              </a:rPr>
              <a:t>Management is responsible for making all repairs to your apartment unless your family caused the problem</a:t>
            </a:r>
            <a:r>
              <a:rPr lang="en-US" sz="3600" b="1" dirty="0">
                <a:latin typeface="Calibri" pitchFamily="34" charset="0"/>
              </a:rPr>
              <a:t>.  </a:t>
            </a:r>
          </a:p>
          <a:p>
            <a:pPr eaLnBrk="1" hangingPunct="1">
              <a:buFont typeface="Wingdings" panose="05000000000000000000" pitchFamily="2" charset="2"/>
              <a:buNone/>
              <a:defRPr/>
            </a:pPr>
            <a:endParaRPr lang="en-US" sz="3600" b="1" u="sng" dirty="0">
              <a:latin typeface="Calibri" pitchFamily="34" charset="0"/>
            </a:endParaRPr>
          </a:p>
          <a:p>
            <a:pPr eaLnBrk="1" hangingPunct="1">
              <a:defRPr/>
            </a:pPr>
            <a:r>
              <a:rPr lang="en-US" sz="3600" b="1" u="sng" dirty="0">
                <a:latin typeface="Calibri" pitchFamily="34" charset="0"/>
              </a:rPr>
              <a:t>You must allow management access to your apartment to make any necessary repairs</a:t>
            </a:r>
            <a:r>
              <a:rPr lang="en-US" sz="3600" b="1" dirty="0">
                <a:latin typeface="Calibri" pitchFamily="34" charset="0"/>
              </a:rPr>
              <a:t>.</a:t>
            </a:r>
          </a:p>
          <a:p>
            <a:pPr eaLnBrk="1" hangingPunct="1">
              <a:defRPr/>
            </a:pPr>
            <a:endParaRPr lang="en-US" dirty="0"/>
          </a:p>
        </p:txBody>
      </p:sp>
      <p:pic>
        <p:nvPicPr>
          <p:cNvPr id="2" name="CMS - slide 37 cdp.m4a">
            <a:hlinkClick r:id="" action="ppaction://media"/>
            <a:extLst>
              <a:ext uri="{FF2B5EF4-FFF2-40B4-BE49-F238E27FC236}">
                <a16:creationId xmlns:a16="http://schemas.microsoft.com/office/drawing/2014/main" id="{33ECD9E9-D8FE-413F-BBB4-3E3C16D2AB5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1480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0200"/>
    </mc:Choice>
    <mc:Fallback xmlns="">
      <p:transition advClick="0" advTm="10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7C1E332-E0D8-4600-B47F-2E33A671E3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C261F32-F018-4AFC-8A20-D3F2A26F138D}" type="slidenum">
              <a:rPr lang="en-US" altLang="en-US" smtClean="0">
                <a:latin typeface="Arial" panose="020B0604020202020204" pitchFamily="34" charset="0"/>
              </a:rPr>
              <a:pPr>
                <a:defRPr/>
              </a:pPr>
              <a:t>38</a:t>
            </a:fld>
            <a:endParaRPr lang="en-US" altLang="en-US">
              <a:latin typeface="Arial" panose="020B0604020202020204" pitchFamily="34" charset="0"/>
            </a:endParaRPr>
          </a:p>
        </p:txBody>
      </p:sp>
      <p:sp>
        <p:nvSpPr>
          <p:cNvPr id="437250" name="Rectangle 2">
            <a:extLst>
              <a:ext uri="{FF2B5EF4-FFF2-40B4-BE49-F238E27FC236}">
                <a16:creationId xmlns:a16="http://schemas.microsoft.com/office/drawing/2014/main" id="{ABC2D467-00C6-4B5D-BA1C-677FF89FE1E4}"/>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What if you Have a Problem </a:t>
            </a:r>
            <a:br>
              <a:rPr lang="en-US" sz="5400" dirty="0">
                <a:latin typeface="Calibri" pitchFamily="34" charset="0"/>
              </a:rPr>
            </a:br>
            <a:r>
              <a:rPr lang="en-US" sz="5400" dirty="0">
                <a:latin typeface="Calibri" pitchFamily="34" charset="0"/>
              </a:rPr>
              <a:t>with your Apartment? </a:t>
            </a:r>
          </a:p>
        </p:txBody>
      </p:sp>
      <p:sp>
        <p:nvSpPr>
          <p:cNvPr id="437251" name="Rectangle 3">
            <a:extLst>
              <a:ext uri="{FF2B5EF4-FFF2-40B4-BE49-F238E27FC236}">
                <a16:creationId xmlns:a16="http://schemas.microsoft.com/office/drawing/2014/main" id="{68CC60A9-9597-4837-AC87-CF0498CA367D}"/>
              </a:ext>
            </a:extLst>
          </p:cNvPr>
          <p:cNvSpPr>
            <a:spLocks noGrp="1" noChangeArrowheads="1"/>
          </p:cNvSpPr>
          <p:nvPr>
            <p:ph type="body" idx="1"/>
          </p:nvPr>
        </p:nvSpPr>
        <p:spPr>
          <a:xfrm>
            <a:off x="457200" y="2057400"/>
            <a:ext cx="8229600" cy="3886200"/>
          </a:xfrm>
        </p:spPr>
        <p:txBody>
          <a:bodyPr/>
          <a:lstStyle/>
          <a:p>
            <a:pPr eaLnBrk="1" hangingPunct="1">
              <a:defRPr/>
            </a:pPr>
            <a:r>
              <a:rPr lang="en-US" sz="3600" b="1" dirty="0">
                <a:solidFill>
                  <a:schemeClr val="hlink"/>
                </a:solidFill>
                <a:latin typeface="Calibri" pitchFamily="34" charset="0"/>
              </a:rPr>
              <a:t>Contact</a:t>
            </a:r>
            <a:r>
              <a:rPr lang="en-US" sz="3600" b="1" dirty="0">
                <a:latin typeface="Calibri" pitchFamily="34" charset="0"/>
              </a:rPr>
              <a:t> </a:t>
            </a:r>
            <a:r>
              <a:rPr lang="en-US" sz="3600" b="1" dirty="0">
                <a:solidFill>
                  <a:schemeClr val="hlink"/>
                </a:solidFill>
                <a:latin typeface="Calibri" pitchFamily="34" charset="0"/>
              </a:rPr>
              <a:t>management</a:t>
            </a:r>
            <a:r>
              <a:rPr lang="en-US" sz="3600" b="1" dirty="0">
                <a:latin typeface="Calibri" pitchFamily="34" charset="0"/>
              </a:rPr>
              <a:t> </a:t>
            </a:r>
            <a:r>
              <a:rPr lang="en-US" sz="3600" dirty="0">
                <a:latin typeface="Calibri" pitchFamily="34" charset="0"/>
              </a:rPr>
              <a:t>directly </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If you are unable to resolve the problem, contact 311 to request a </a:t>
            </a:r>
            <a:r>
              <a:rPr lang="en-US" sz="3600" b="1" dirty="0">
                <a:solidFill>
                  <a:schemeClr val="hlink"/>
                </a:solidFill>
                <a:latin typeface="Calibri" pitchFamily="34" charset="0"/>
              </a:rPr>
              <a:t>Housing Quality Standards (HQS)</a:t>
            </a:r>
            <a:r>
              <a:rPr lang="en-US" sz="3600" dirty="0">
                <a:latin typeface="Calibri" pitchFamily="34" charset="0"/>
              </a:rPr>
              <a:t> inspection of your apartment</a:t>
            </a:r>
          </a:p>
        </p:txBody>
      </p:sp>
      <p:pic>
        <p:nvPicPr>
          <p:cNvPr id="2" name="CMS - slide 38 cdp.m4a">
            <a:hlinkClick r:id="" action="ppaction://media"/>
            <a:extLst>
              <a:ext uri="{FF2B5EF4-FFF2-40B4-BE49-F238E27FC236}">
                <a16:creationId xmlns:a16="http://schemas.microsoft.com/office/drawing/2014/main" id="{6286732C-2183-4AD4-9791-2394D611A6D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57320E3-C872-4A0D-842D-F64A7C7AFD3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FE4F71B-4F91-46DA-BC50-B26D0FBF83BF}" type="slidenum">
              <a:rPr lang="en-US" altLang="en-US" smtClean="0">
                <a:latin typeface="Arial" panose="020B0604020202020204" pitchFamily="34" charset="0"/>
              </a:rPr>
              <a:pPr>
                <a:defRPr/>
              </a:pPr>
              <a:t>39</a:t>
            </a:fld>
            <a:endParaRPr lang="en-US" altLang="en-US">
              <a:latin typeface="Arial" panose="020B0604020202020204" pitchFamily="34" charset="0"/>
            </a:endParaRPr>
          </a:p>
        </p:txBody>
      </p:sp>
      <p:sp>
        <p:nvSpPr>
          <p:cNvPr id="422914" name="Rectangle 2">
            <a:extLst>
              <a:ext uri="{FF2B5EF4-FFF2-40B4-BE49-F238E27FC236}">
                <a16:creationId xmlns:a16="http://schemas.microsoft.com/office/drawing/2014/main" id="{A1E502C7-FD15-41E2-9F84-F437B0A15B92}"/>
              </a:ext>
            </a:extLst>
          </p:cNvPr>
          <p:cNvSpPr>
            <a:spLocks noGrp="1" noChangeArrowheads="1"/>
          </p:cNvSpPr>
          <p:nvPr>
            <p:ph type="title"/>
          </p:nvPr>
        </p:nvSpPr>
        <p:spPr>
          <a:xfrm>
            <a:off x="0" y="0"/>
            <a:ext cx="9144000" cy="1752600"/>
          </a:xfrm>
        </p:spPr>
        <p:txBody>
          <a:bodyPr/>
          <a:lstStyle/>
          <a:p>
            <a:pPr eaLnBrk="1" hangingPunct="1">
              <a:defRPr/>
            </a:pPr>
            <a:r>
              <a:rPr lang="en-US" sz="4000" dirty="0">
                <a:latin typeface="Calibri" pitchFamily="34" charset="0"/>
              </a:rPr>
              <a:t>What do you Need to do After you Start Receiving </a:t>
            </a:r>
            <a:r>
              <a:rPr lang="en-US" sz="4000" dirty="0" err="1">
                <a:latin typeface="Calibri" pitchFamily="34" charset="0"/>
              </a:rPr>
              <a:t>CoC</a:t>
            </a:r>
            <a:r>
              <a:rPr lang="en-US" sz="4000" dirty="0">
                <a:latin typeface="Calibri" pitchFamily="34" charset="0"/>
              </a:rPr>
              <a:t> Mod SRO Assistance? </a:t>
            </a:r>
          </a:p>
        </p:txBody>
      </p:sp>
      <p:sp>
        <p:nvSpPr>
          <p:cNvPr id="422915" name="Rectangle 3">
            <a:extLst>
              <a:ext uri="{FF2B5EF4-FFF2-40B4-BE49-F238E27FC236}">
                <a16:creationId xmlns:a16="http://schemas.microsoft.com/office/drawing/2014/main" id="{A8EF443F-748E-4B7C-9C8C-2F13C5E57B21}"/>
              </a:ext>
            </a:extLst>
          </p:cNvPr>
          <p:cNvSpPr>
            <a:spLocks noGrp="1" noChangeArrowheads="1"/>
          </p:cNvSpPr>
          <p:nvPr>
            <p:ph type="body" idx="1"/>
          </p:nvPr>
        </p:nvSpPr>
        <p:spPr>
          <a:xfrm>
            <a:off x="457200" y="1905000"/>
            <a:ext cx="8382000" cy="5257800"/>
          </a:xfrm>
        </p:spPr>
        <p:txBody>
          <a:bodyPr/>
          <a:lstStyle/>
          <a:p>
            <a:pPr eaLnBrk="1" hangingPunct="1">
              <a:defRPr/>
            </a:pPr>
            <a:r>
              <a:rPr lang="en-US" sz="3000" dirty="0">
                <a:latin typeface="Calibri" pitchFamily="34" charset="0"/>
              </a:rPr>
              <a:t>HPD must </a:t>
            </a:r>
            <a:r>
              <a:rPr lang="en-US" sz="3000" b="1" dirty="0">
                <a:solidFill>
                  <a:schemeClr val="hlink"/>
                </a:solidFill>
                <a:latin typeface="Calibri" pitchFamily="34" charset="0"/>
              </a:rPr>
              <a:t>recertify</a:t>
            </a:r>
            <a:r>
              <a:rPr lang="en-US" sz="3000" dirty="0">
                <a:latin typeface="Calibri" pitchFamily="34" charset="0"/>
              </a:rPr>
              <a:t> your income and  </a:t>
            </a:r>
            <a:r>
              <a:rPr lang="en-US" sz="3000" b="1" dirty="0">
                <a:solidFill>
                  <a:schemeClr val="hlink"/>
                </a:solidFill>
                <a:latin typeface="Calibri" pitchFamily="34" charset="0"/>
              </a:rPr>
              <a:t>inspect </a:t>
            </a:r>
            <a:r>
              <a:rPr lang="en-US" sz="3000" dirty="0">
                <a:latin typeface="Calibri" pitchFamily="34" charset="0"/>
              </a:rPr>
              <a:t>your apartment every year.  </a:t>
            </a:r>
          </a:p>
          <a:p>
            <a:pPr eaLnBrk="1" hangingPunct="1">
              <a:buFont typeface="Wingdings" panose="05000000000000000000" pitchFamily="2" charset="2"/>
              <a:buNone/>
              <a:defRPr/>
            </a:pPr>
            <a:endParaRPr lang="en-US" sz="3000" dirty="0">
              <a:latin typeface="Calibri" pitchFamily="34" charset="0"/>
            </a:endParaRPr>
          </a:p>
          <a:p>
            <a:pPr eaLnBrk="1" hangingPunct="1">
              <a:defRPr/>
            </a:pPr>
            <a:r>
              <a:rPr lang="en-US" sz="3000" dirty="0">
                <a:latin typeface="Calibri" pitchFamily="34" charset="0"/>
              </a:rPr>
              <a:t> You must </a:t>
            </a:r>
            <a:r>
              <a:rPr lang="en-US" sz="3000" b="1" dirty="0">
                <a:solidFill>
                  <a:schemeClr val="hlink"/>
                </a:solidFill>
                <a:latin typeface="Calibri" pitchFamily="34" charset="0"/>
              </a:rPr>
              <a:t>respond</a:t>
            </a:r>
            <a:r>
              <a:rPr lang="en-US" sz="3000" dirty="0">
                <a:latin typeface="Calibri" pitchFamily="34" charset="0"/>
              </a:rPr>
              <a:t> to the recertification</a:t>
            </a:r>
          </a:p>
          <a:p>
            <a:pPr eaLnBrk="1" hangingPunct="1">
              <a:buFont typeface="Wingdings" panose="05000000000000000000" pitchFamily="2" charset="2"/>
              <a:buNone/>
              <a:defRPr/>
            </a:pPr>
            <a:r>
              <a:rPr lang="en-US" sz="3000" dirty="0">
                <a:latin typeface="Calibri" pitchFamily="34" charset="0"/>
              </a:rPr>
              <a:t>    mailing within 30 days</a:t>
            </a:r>
          </a:p>
          <a:p>
            <a:pPr eaLnBrk="1" hangingPunct="1">
              <a:defRPr/>
            </a:pPr>
            <a:endParaRPr lang="en-US" sz="3000" dirty="0">
              <a:latin typeface="Calibri" pitchFamily="34" charset="0"/>
            </a:endParaRPr>
          </a:p>
          <a:p>
            <a:pPr eaLnBrk="1" hangingPunct="1">
              <a:defRPr/>
            </a:pPr>
            <a:r>
              <a:rPr lang="en-US" sz="3000" dirty="0">
                <a:latin typeface="Calibri" pitchFamily="34" charset="0"/>
              </a:rPr>
              <a:t> You must </a:t>
            </a:r>
            <a:r>
              <a:rPr lang="en-US" sz="3000" b="1" dirty="0">
                <a:solidFill>
                  <a:schemeClr val="hlink"/>
                </a:solidFill>
                <a:latin typeface="Calibri" pitchFamily="34" charset="0"/>
              </a:rPr>
              <a:t>allow HPD to inspect</a:t>
            </a:r>
            <a:r>
              <a:rPr lang="en-US" sz="3000" dirty="0">
                <a:latin typeface="Calibri" pitchFamily="34" charset="0"/>
              </a:rPr>
              <a:t> your</a:t>
            </a:r>
          </a:p>
          <a:p>
            <a:pPr marL="0" indent="0" eaLnBrk="1" hangingPunct="1">
              <a:buFont typeface="Wingdings" panose="05000000000000000000" pitchFamily="2" charset="2"/>
              <a:buNone/>
              <a:defRPr/>
            </a:pPr>
            <a:r>
              <a:rPr lang="en-US" sz="3000" dirty="0">
                <a:latin typeface="Calibri" pitchFamily="34" charset="0"/>
              </a:rPr>
              <a:t>    apartment every year</a:t>
            </a:r>
          </a:p>
          <a:p>
            <a:pPr eaLnBrk="1" hangingPunct="1">
              <a:buFont typeface="Wingdings" panose="05000000000000000000" pitchFamily="2" charset="2"/>
              <a:buNone/>
              <a:defRPr/>
            </a:pPr>
            <a:endParaRPr lang="en-US" sz="3000" dirty="0">
              <a:latin typeface="Calibri" pitchFamily="34" charset="0"/>
            </a:endParaRPr>
          </a:p>
        </p:txBody>
      </p:sp>
      <p:pic>
        <p:nvPicPr>
          <p:cNvPr id="2" name="CMS - slide 39 cdp.m4a">
            <a:hlinkClick r:id="" action="ppaction://media"/>
            <a:extLst>
              <a:ext uri="{FF2B5EF4-FFF2-40B4-BE49-F238E27FC236}">
                <a16:creationId xmlns:a16="http://schemas.microsoft.com/office/drawing/2014/main" id="{F3BC9CC7-ED0C-42CC-BC6F-152DAAB667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6400"/>
    </mc:Choice>
    <mc:Fallback xmlns="">
      <p:transition advClick="0" advTm="16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A4F5086-0D22-4A8F-A584-5EFCE4B17C2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11FA618-307C-436C-A89B-676A21B3B073}" type="slidenum">
              <a:rPr lang="en-US" altLang="en-US" smtClean="0">
                <a:latin typeface="Arial" panose="020B0604020202020204" pitchFamily="34" charset="0"/>
              </a:rPr>
              <a:pPr>
                <a:defRPr/>
              </a:pPr>
              <a:t>4</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4AAC2A8C-E115-43A9-9122-8093B4BA3770}"/>
              </a:ext>
            </a:extLst>
          </p:cNvPr>
          <p:cNvSpPr>
            <a:spLocks noGrp="1" noChangeArrowheads="1"/>
          </p:cNvSpPr>
          <p:nvPr>
            <p:ph type="title"/>
          </p:nvPr>
        </p:nvSpPr>
        <p:spPr>
          <a:xfrm>
            <a:off x="0" y="0"/>
            <a:ext cx="9144000" cy="1752600"/>
          </a:xfrm>
        </p:spPr>
        <p:txBody>
          <a:bodyPr/>
          <a:lstStyle/>
          <a:p>
            <a:pPr eaLnBrk="1" hangingPunct="1">
              <a:defRPr/>
            </a:pPr>
            <a:r>
              <a:rPr lang="en-US" sz="4800" b="1" u="sng" dirty="0">
                <a:solidFill>
                  <a:schemeClr val="tx1"/>
                </a:solidFill>
                <a:effectLst>
                  <a:outerShdw blurRad="38100" dist="38100" dir="2700000" algn="tl">
                    <a:srgbClr val="000000">
                      <a:alpha val="43137"/>
                    </a:srgbClr>
                  </a:outerShdw>
                </a:effectLst>
                <a:latin typeface="Calibri" pitchFamily="34" charset="0"/>
              </a:rPr>
              <a:t>Why is this briefing important?</a:t>
            </a:r>
          </a:p>
        </p:txBody>
      </p:sp>
      <p:sp>
        <p:nvSpPr>
          <p:cNvPr id="382979" name="Rectangle 3">
            <a:extLst>
              <a:ext uri="{FF2B5EF4-FFF2-40B4-BE49-F238E27FC236}">
                <a16:creationId xmlns:a16="http://schemas.microsoft.com/office/drawing/2014/main" id="{7C5993D4-9726-41D1-8372-BF8D2714FD90}"/>
              </a:ext>
            </a:extLst>
          </p:cNvPr>
          <p:cNvSpPr>
            <a:spLocks noGrp="1" noChangeArrowheads="1"/>
          </p:cNvSpPr>
          <p:nvPr>
            <p:ph type="body" idx="1"/>
          </p:nvPr>
        </p:nvSpPr>
        <p:spPr>
          <a:xfrm>
            <a:off x="457200" y="1905000"/>
            <a:ext cx="8229600" cy="4648200"/>
          </a:xfrm>
        </p:spPr>
        <p:txBody>
          <a:bodyPr/>
          <a:lstStyle/>
          <a:p>
            <a:pPr eaLnBrk="1" hangingPunct="1">
              <a:defRPr/>
            </a:pPr>
            <a:r>
              <a:rPr lang="en-US" sz="3000" dirty="0">
                <a:latin typeface="Calibri" pitchFamily="34" charset="0"/>
              </a:rPr>
              <a:t>To make sure that you understand how the Continuum of Care Moderate Rehabilitation Single Room Occupancy  (</a:t>
            </a:r>
            <a:r>
              <a:rPr lang="en-US" sz="3000" dirty="0" err="1">
                <a:latin typeface="Calibri" pitchFamily="34" charset="0"/>
              </a:rPr>
              <a:t>CoC</a:t>
            </a:r>
            <a:r>
              <a:rPr lang="en-US" sz="3000" dirty="0">
                <a:latin typeface="Calibri" pitchFamily="34" charset="0"/>
              </a:rPr>
              <a:t> Mod SRO) Program works</a:t>
            </a:r>
          </a:p>
          <a:p>
            <a:pPr eaLnBrk="1" hangingPunct="1">
              <a:defRPr/>
            </a:pPr>
            <a:endParaRPr lang="en-US" sz="3000" dirty="0">
              <a:latin typeface="Calibri" pitchFamily="34" charset="0"/>
            </a:endParaRPr>
          </a:p>
          <a:p>
            <a:pPr eaLnBrk="1" hangingPunct="1">
              <a:defRPr/>
            </a:pPr>
            <a:r>
              <a:rPr lang="en-US" sz="3000" dirty="0">
                <a:latin typeface="Calibri" pitchFamily="34" charset="0"/>
              </a:rPr>
              <a:t>To explain your family obligations and owner’s obligations </a:t>
            </a:r>
          </a:p>
          <a:p>
            <a:pPr eaLnBrk="1" hangingPunct="1">
              <a:defRPr/>
            </a:pPr>
            <a:endParaRPr lang="en-US" sz="3000" dirty="0">
              <a:latin typeface="Calibri" pitchFamily="34" charset="0"/>
            </a:endParaRPr>
          </a:p>
          <a:p>
            <a:pPr eaLnBrk="1" hangingPunct="1">
              <a:defRPr/>
            </a:pPr>
            <a:r>
              <a:rPr lang="en-US" sz="3000" dirty="0">
                <a:latin typeface="Calibri" pitchFamily="34" charset="0"/>
              </a:rPr>
              <a:t>To receive your </a:t>
            </a:r>
            <a:r>
              <a:rPr lang="en-US" sz="3400" b="1" dirty="0">
                <a:solidFill>
                  <a:srgbClr val="00B0F0"/>
                </a:solidFill>
                <a:latin typeface="Calibri" pitchFamily="34" charset="0"/>
              </a:rPr>
              <a:t>written Briefing Packet</a:t>
            </a:r>
          </a:p>
          <a:p>
            <a:pPr eaLnBrk="1" hangingPunct="1">
              <a:buFont typeface="Wingdings" panose="05000000000000000000" pitchFamily="2" charset="2"/>
              <a:buNone/>
              <a:defRPr/>
            </a:pPr>
            <a:endParaRPr lang="en-US" sz="3000" dirty="0"/>
          </a:p>
        </p:txBody>
      </p:sp>
      <p:pic>
        <p:nvPicPr>
          <p:cNvPr id="5" name="Slide 4 re-recorded">
            <a:hlinkClick r:id="" action="ppaction://media"/>
            <a:extLst>
              <a:ext uri="{FF2B5EF4-FFF2-40B4-BE49-F238E27FC236}">
                <a16:creationId xmlns:a16="http://schemas.microsoft.com/office/drawing/2014/main" id="{9EF58F42-D0DC-4548-A50B-AF8BA7732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845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0550"/>
    </mc:Choice>
    <mc:Fallback xmlns="">
      <p:transition advClick="0" advTm="2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E22630-CD92-4B9A-94CD-C18C0E4B3A1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AE60AB0-6801-45C6-AF2D-F083DBBDBF7E}" type="slidenum">
              <a:rPr lang="en-US" altLang="en-US" smtClean="0">
                <a:latin typeface="Arial" panose="020B0604020202020204" pitchFamily="34" charset="0"/>
              </a:rPr>
              <a:pPr>
                <a:defRPr/>
              </a:pPr>
              <a:t>40</a:t>
            </a:fld>
            <a:endParaRPr lang="en-US" altLang="en-US">
              <a:latin typeface="Arial" panose="020B0604020202020204" pitchFamily="34" charset="0"/>
            </a:endParaRPr>
          </a:p>
        </p:txBody>
      </p:sp>
      <p:sp>
        <p:nvSpPr>
          <p:cNvPr id="424962" name="Rectangle 2">
            <a:extLst>
              <a:ext uri="{FF2B5EF4-FFF2-40B4-BE49-F238E27FC236}">
                <a16:creationId xmlns:a16="http://schemas.microsoft.com/office/drawing/2014/main" id="{288CBB4E-5900-4221-BD52-0E84CD804889}"/>
              </a:ext>
            </a:extLst>
          </p:cNvPr>
          <p:cNvSpPr>
            <a:spLocks noGrp="1" noChangeArrowheads="1"/>
          </p:cNvSpPr>
          <p:nvPr>
            <p:ph type="body" idx="1"/>
          </p:nvPr>
        </p:nvSpPr>
        <p:spPr>
          <a:xfrm>
            <a:off x="457200" y="1676400"/>
            <a:ext cx="8229600" cy="4800600"/>
          </a:xfrm>
        </p:spPr>
        <p:txBody>
          <a:bodyPr anchor="ctr"/>
          <a:lstStyle/>
          <a:p>
            <a:pPr eaLnBrk="1" hangingPunct="1">
              <a:defRPr/>
            </a:pPr>
            <a:r>
              <a:rPr lang="en-US" sz="3600" b="1" dirty="0">
                <a:solidFill>
                  <a:schemeClr val="hlink"/>
                </a:solidFill>
                <a:latin typeface="Calibri" pitchFamily="34" charset="0"/>
              </a:rPr>
              <a:t>Respond</a:t>
            </a:r>
            <a:r>
              <a:rPr lang="en-US" sz="3600" dirty="0">
                <a:latin typeface="Calibri" pitchFamily="34" charset="0"/>
              </a:rPr>
              <a:t> promptly to all HPD requests for information</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You </a:t>
            </a:r>
            <a:r>
              <a:rPr lang="en-US" sz="3600" b="1" dirty="0">
                <a:solidFill>
                  <a:schemeClr val="hlink"/>
                </a:solidFill>
                <a:latin typeface="Calibri" pitchFamily="34" charset="0"/>
              </a:rPr>
              <a:t>may report any decrease </a:t>
            </a:r>
            <a:r>
              <a:rPr lang="en-US" sz="3600" dirty="0">
                <a:latin typeface="Calibri" pitchFamily="34" charset="0"/>
              </a:rPr>
              <a:t>in your household income so that HPD can adjust your tenant share of the rent</a:t>
            </a:r>
          </a:p>
          <a:p>
            <a:pPr eaLnBrk="1" hangingPunct="1">
              <a:defRPr/>
            </a:pPr>
            <a:endParaRPr lang="en-US" sz="3600" dirty="0">
              <a:latin typeface="Calibri" pitchFamily="34" charset="0"/>
            </a:endParaRPr>
          </a:p>
          <a:p>
            <a:pPr eaLnBrk="1" hangingPunct="1">
              <a:buFont typeface="Wingdings" panose="05000000000000000000" pitchFamily="2" charset="2"/>
              <a:buNone/>
              <a:defRPr/>
            </a:pPr>
            <a:endParaRPr lang="en-US" sz="3600" dirty="0">
              <a:latin typeface="Calibri" pitchFamily="34" charset="0"/>
            </a:endParaRPr>
          </a:p>
        </p:txBody>
      </p:sp>
      <p:pic>
        <p:nvPicPr>
          <p:cNvPr id="4" name="Slide 40 re-recorded">
            <a:hlinkClick r:id="" action="ppaction://media"/>
            <a:extLst>
              <a:ext uri="{FF2B5EF4-FFF2-40B4-BE49-F238E27FC236}">
                <a16:creationId xmlns:a16="http://schemas.microsoft.com/office/drawing/2014/main" id="{48EC2A21-4DDE-4D04-BB9C-B4416ECD0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57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1900"/>
    </mc:Choice>
    <mc:Fallback xmlns="">
      <p:transition advClick="0"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F110D98-7571-44BE-BA7F-15D32E160D2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B8008E1-285A-4251-A36D-F07833DEF457}" type="slidenum">
              <a:rPr lang="en-US" altLang="en-US" smtClean="0">
                <a:latin typeface="Arial" panose="020B0604020202020204" pitchFamily="34" charset="0"/>
              </a:rPr>
              <a:pPr>
                <a:defRPr/>
              </a:pPr>
              <a:t>41</a:t>
            </a:fld>
            <a:endParaRPr lang="en-US" altLang="en-US">
              <a:latin typeface="Arial" panose="020B0604020202020204" pitchFamily="34" charset="0"/>
            </a:endParaRPr>
          </a:p>
        </p:txBody>
      </p:sp>
      <p:sp>
        <p:nvSpPr>
          <p:cNvPr id="457730" name="Rectangle 2">
            <a:extLst>
              <a:ext uri="{FF2B5EF4-FFF2-40B4-BE49-F238E27FC236}">
                <a16:creationId xmlns:a16="http://schemas.microsoft.com/office/drawing/2014/main" id="{41A21B76-47F9-4E87-A5F7-9A632DF5D3A7}"/>
              </a:ext>
            </a:extLst>
          </p:cNvPr>
          <p:cNvSpPr>
            <a:spLocks noGrp="1" noChangeArrowheads="1"/>
          </p:cNvSpPr>
          <p:nvPr>
            <p:ph type="title"/>
          </p:nvPr>
        </p:nvSpPr>
        <p:spPr>
          <a:xfrm>
            <a:off x="0" y="0"/>
            <a:ext cx="9144000" cy="1752600"/>
          </a:xfrm>
        </p:spPr>
        <p:txBody>
          <a:bodyPr anchor="t"/>
          <a:lstStyle/>
          <a:p>
            <a:pPr eaLnBrk="1" hangingPunct="1">
              <a:defRPr/>
            </a:pPr>
            <a:r>
              <a:rPr lang="en-US" sz="5400" dirty="0">
                <a:latin typeface="Calibri" pitchFamily="34" charset="0"/>
              </a:rPr>
              <a:t>What Happens if you Don’t Meet your Family Obligations? </a:t>
            </a:r>
            <a:br>
              <a:rPr lang="en-US" sz="5400" dirty="0">
                <a:latin typeface="Calibri" pitchFamily="34" charset="0"/>
              </a:rPr>
            </a:br>
            <a:endParaRPr lang="en-US" sz="5400" dirty="0">
              <a:latin typeface="Calibri" pitchFamily="34" charset="0"/>
            </a:endParaRPr>
          </a:p>
        </p:txBody>
      </p:sp>
      <p:sp>
        <p:nvSpPr>
          <p:cNvPr id="457731" name="Rectangle 3">
            <a:extLst>
              <a:ext uri="{FF2B5EF4-FFF2-40B4-BE49-F238E27FC236}">
                <a16:creationId xmlns:a16="http://schemas.microsoft.com/office/drawing/2014/main" id="{4DFEE687-1BF4-471D-A568-7F097CD63D64}"/>
              </a:ext>
            </a:extLst>
          </p:cNvPr>
          <p:cNvSpPr>
            <a:spLocks noGrp="1" noChangeArrowheads="1"/>
          </p:cNvSpPr>
          <p:nvPr>
            <p:ph type="body" idx="1"/>
          </p:nvPr>
        </p:nvSpPr>
        <p:spPr>
          <a:xfrm>
            <a:off x="457200" y="2057400"/>
            <a:ext cx="8229600" cy="4114800"/>
          </a:xfrm>
        </p:spPr>
        <p:txBody>
          <a:bodyPr/>
          <a:lstStyle/>
          <a:p>
            <a:pPr eaLnBrk="1" hangingPunct="1">
              <a:defRPr/>
            </a:pPr>
            <a:r>
              <a:rPr lang="en-US" sz="3600" dirty="0">
                <a:latin typeface="Calibri" pitchFamily="34" charset="0"/>
              </a:rPr>
              <a:t>You may be </a:t>
            </a:r>
            <a:r>
              <a:rPr lang="en-US" sz="3600" b="1" dirty="0">
                <a:solidFill>
                  <a:schemeClr val="hlink"/>
                </a:solidFill>
                <a:latin typeface="Calibri" pitchFamily="34" charset="0"/>
              </a:rPr>
              <a:t>denied assistance</a:t>
            </a:r>
            <a:r>
              <a:rPr lang="en-US" sz="3600" dirty="0">
                <a:latin typeface="Calibri" pitchFamily="34" charset="0"/>
              </a:rPr>
              <a:t> or </a:t>
            </a:r>
            <a:r>
              <a:rPr lang="en-US" sz="3600" b="1" dirty="0">
                <a:solidFill>
                  <a:schemeClr val="hlink"/>
                </a:solidFill>
                <a:latin typeface="Calibri" pitchFamily="34" charset="0"/>
              </a:rPr>
              <a:t>terminated</a:t>
            </a:r>
            <a:r>
              <a:rPr lang="en-US" sz="3600" dirty="0">
                <a:latin typeface="Calibri" pitchFamily="34" charset="0"/>
              </a:rPr>
              <a:t> from the </a:t>
            </a:r>
            <a:r>
              <a:rPr lang="en-US" sz="3600" dirty="0" err="1">
                <a:latin typeface="Calibri" pitchFamily="34" charset="0"/>
              </a:rPr>
              <a:t>CoC</a:t>
            </a:r>
            <a:r>
              <a:rPr lang="en-US" sz="3600" dirty="0">
                <a:latin typeface="Calibri" pitchFamily="34" charset="0"/>
              </a:rPr>
              <a:t> Mod SRO program </a:t>
            </a:r>
          </a:p>
          <a:p>
            <a:pPr eaLnBrk="1" hangingPunct="1">
              <a:defRPr/>
            </a:pPr>
            <a:endParaRPr lang="en-US" sz="3600" dirty="0">
              <a:latin typeface="Calibri" pitchFamily="34" charset="0"/>
            </a:endParaRPr>
          </a:p>
          <a:p>
            <a:pPr eaLnBrk="1" hangingPunct="1">
              <a:defRPr/>
            </a:pPr>
            <a:r>
              <a:rPr lang="en-US" sz="3600" dirty="0">
                <a:latin typeface="Calibri" pitchFamily="34" charset="0"/>
              </a:rPr>
              <a:t>If you have committed fraud or committed a crime, you may be referred to federal and local law enforcement for </a:t>
            </a:r>
            <a:r>
              <a:rPr lang="en-US" sz="3600" b="1" dirty="0">
                <a:solidFill>
                  <a:schemeClr val="hlink"/>
                </a:solidFill>
                <a:latin typeface="Calibri" pitchFamily="34" charset="0"/>
              </a:rPr>
              <a:t>prosecution</a:t>
            </a:r>
          </a:p>
          <a:p>
            <a:pPr eaLnBrk="1" hangingPunct="1">
              <a:buFont typeface="Wingdings" panose="05000000000000000000" pitchFamily="2" charset="2"/>
              <a:buNone/>
              <a:defRPr/>
            </a:pPr>
            <a:endParaRPr lang="en-US" sz="3600" dirty="0">
              <a:latin typeface="Calibri" pitchFamily="34" charset="0"/>
            </a:endParaRPr>
          </a:p>
        </p:txBody>
      </p:sp>
      <p:pic>
        <p:nvPicPr>
          <p:cNvPr id="3" name="1CMS - slide 41">
            <a:hlinkClick r:id="" action="ppaction://media"/>
            <a:extLst>
              <a:ext uri="{FF2B5EF4-FFF2-40B4-BE49-F238E27FC236}">
                <a16:creationId xmlns:a16="http://schemas.microsoft.com/office/drawing/2014/main" id="{DA42AE73-F692-4D70-B241-5194A5C9B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14750"/>
    </mc:Choice>
    <mc:Fallback xmlns="">
      <p:transition advClick="0"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A1E7AC7-ACC9-43E2-B99E-22D1ACC611A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B13B238-3F26-4C7C-B26C-BEA5C4AFC6BA}" type="slidenum">
              <a:rPr lang="en-US" altLang="en-US" smtClean="0">
                <a:latin typeface="Arial" panose="020B0604020202020204" pitchFamily="34" charset="0"/>
              </a:rPr>
              <a:pPr>
                <a:defRPr/>
              </a:pPr>
              <a:t>42</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F19967B3-D057-42C8-887B-89B6DEDFD4D4}"/>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Termination of Assistance</a:t>
            </a:r>
          </a:p>
        </p:txBody>
      </p:sp>
      <p:sp>
        <p:nvSpPr>
          <p:cNvPr id="408579" name="Rectangle 3">
            <a:extLst>
              <a:ext uri="{FF2B5EF4-FFF2-40B4-BE49-F238E27FC236}">
                <a16:creationId xmlns:a16="http://schemas.microsoft.com/office/drawing/2014/main" id="{82AEDC32-021C-45C8-AC61-93111108B7AA}"/>
              </a:ext>
            </a:extLst>
          </p:cNvPr>
          <p:cNvSpPr>
            <a:spLocks noGrp="1" noChangeArrowheads="1"/>
          </p:cNvSpPr>
          <p:nvPr>
            <p:ph type="body" idx="1"/>
          </p:nvPr>
        </p:nvSpPr>
        <p:spPr>
          <a:xfrm>
            <a:off x="457200" y="1752600"/>
            <a:ext cx="8229600" cy="4876800"/>
          </a:xfrm>
        </p:spPr>
        <p:txBody>
          <a:bodyPr/>
          <a:lstStyle/>
          <a:p>
            <a:pPr eaLnBrk="1" hangingPunct="1">
              <a:lnSpc>
                <a:spcPct val="80000"/>
              </a:lnSpc>
              <a:buFont typeface="Wingdings" panose="05000000000000000000" pitchFamily="2" charset="2"/>
              <a:buNone/>
              <a:defRPr/>
            </a:pPr>
            <a:r>
              <a:rPr lang="en-US" sz="2600" dirty="0">
                <a:latin typeface="Calibri" pitchFamily="34" charset="0"/>
              </a:rPr>
              <a:t>HPD must terminate assistance if:</a:t>
            </a:r>
          </a:p>
          <a:p>
            <a:pPr eaLnBrk="1" hangingPunct="1">
              <a:lnSpc>
                <a:spcPct val="80000"/>
              </a:lnSpc>
              <a:buFont typeface="Wingdings" panose="05000000000000000000" pitchFamily="2" charset="2"/>
              <a:buNone/>
              <a:defRPr/>
            </a:pPr>
            <a:endParaRPr lang="en-US" sz="2600" dirty="0">
              <a:latin typeface="Calibri" pitchFamily="34" charset="0"/>
            </a:endParaRPr>
          </a:p>
          <a:p>
            <a:pPr eaLnBrk="1" hangingPunct="1">
              <a:lnSpc>
                <a:spcPct val="80000"/>
              </a:lnSpc>
              <a:defRPr/>
            </a:pPr>
            <a:r>
              <a:rPr lang="en-US" sz="2600" dirty="0">
                <a:latin typeface="Calibri" pitchFamily="34" charset="0"/>
              </a:rPr>
              <a:t>You fail to sign and submit consent forms for obtaining information that HUD requires</a:t>
            </a:r>
          </a:p>
          <a:p>
            <a:pPr eaLnBrk="1" hangingPunct="1">
              <a:lnSpc>
                <a:spcPct val="80000"/>
              </a:lnSpc>
              <a:defRPr/>
            </a:pPr>
            <a:r>
              <a:rPr lang="en-US" sz="2600" b="1" dirty="0">
                <a:solidFill>
                  <a:schemeClr val="hlink"/>
                </a:solidFill>
                <a:latin typeface="Calibri" pitchFamily="34" charset="0"/>
              </a:rPr>
              <a:t>You  are not </a:t>
            </a:r>
            <a:r>
              <a:rPr lang="en-US" sz="2600" dirty="0">
                <a:latin typeface="Calibri" pitchFamily="34" charset="0"/>
              </a:rPr>
              <a:t>a U.S. citizen or eligible immigrant. Your assistance will not be terminated while verification of immigration status is pending</a:t>
            </a:r>
          </a:p>
          <a:p>
            <a:pPr eaLnBrk="1" hangingPunct="1">
              <a:lnSpc>
                <a:spcPct val="80000"/>
              </a:lnSpc>
              <a:defRPr/>
            </a:pPr>
            <a:r>
              <a:rPr lang="en-US" sz="2600" dirty="0">
                <a:latin typeface="Calibri" pitchFamily="34" charset="0"/>
              </a:rPr>
              <a:t>You no longer qualify for HAP payments for </a:t>
            </a:r>
            <a:r>
              <a:rPr lang="en-US" sz="2600" b="1" dirty="0">
                <a:solidFill>
                  <a:schemeClr val="hlink"/>
                </a:solidFill>
                <a:latin typeface="Calibri" pitchFamily="34" charset="0"/>
              </a:rPr>
              <a:t>180 days or more </a:t>
            </a:r>
            <a:r>
              <a:rPr lang="en-US" sz="2600" dirty="0">
                <a:latin typeface="Calibri" pitchFamily="34" charset="0"/>
              </a:rPr>
              <a:t>because of your income and the gross rent for your unit</a:t>
            </a:r>
          </a:p>
          <a:p>
            <a:pPr eaLnBrk="1" hangingPunct="1">
              <a:lnSpc>
                <a:spcPct val="80000"/>
              </a:lnSpc>
              <a:defRPr/>
            </a:pPr>
            <a:r>
              <a:rPr lang="en-US" sz="2600" dirty="0">
                <a:latin typeface="Calibri" pitchFamily="34" charset="0"/>
              </a:rPr>
              <a:t>You </a:t>
            </a:r>
            <a:r>
              <a:rPr lang="en-US" sz="2600" b="1" dirty="0">
                <a:solidFill>
                  <a:schemeClr val="hlink"/>
                </a:solidFill>
                <a:latin typeface="Calibri" pitchFamily="34" charset="0"/>
              </a:rPr>
              <a:t>vacate the assisted unit </a:t>
            </a:r>
            <a:r>
              <a:rPr lang="en-US" sz="2600" dirty="0">
                <a:latin typeface="Calibri" pitchFamily="34" charset="0"/>
              </a:rPr>
              <a:t>or are </a:t>
            </a:r>
            <a:r>
              <a:rPr lang="en-US" sz="2600" b="1" dirty="0">
                <a:solidFill>
                  <a:schemeClr val="hlink"/>
                </a:solidFill>
                <a:latin typeface="Calibri" pitchFamily="34" charset="0"/>
              </a:rPr>
              <a:t>absent from the assisted unit for 90 days or more</a:t>
            </a:r>
            <a:r>
              <a:rPr lang="en-US" sz="2600" b="1" dirty="0">
                <a:latin typeface="Calibri" pitchFamily="34" charset="0"/>
              </a:rPr>
              <a:t> </a:t>
            </a:r>
            <a:r>
              <a:rPr lang="en-US" sz="2600" dirty="0">
                <a:latin typeface="Calibri" pitchFamily="34" charset="0"/>
              </a:rPr>
              <a:t>for any reason</a:t>
            </a:r>
            <a:endParaRPr lang="en-US" sz="2600" dirty="0">
              <a:solidFill>
                <a:schemeClr val="hlink"/>
              </a:solidFill>
              <a:latin typeface="Calibri" pitchFamily="34" charset="0"/>
            </a:endParaRPr>
          </a:p>
        </p:txBody>
      </p:sp>
      <p:pic>
        <p:nvPicPr>
          <p:cNvPr id="3" name="CMS - slide 42 cdp">
            <a:hlinkClick r:id="" action="ppaction://media"/>
            <a:extLst>
              <a:ext uri="{FF2B5EF4-FFF2-40B4-BE49-F238E27FC236}">
                <a16:creationId xmlns:a16="http://schemas.microsoft.com/office/drawing/2014/main" id="{73F4DB06-D6FF-4FAA-9E7F-AFED64AC2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581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6400"/>
    </mc:Choice>
    <mc:Fallback xmlns="">
      <p:transition advClick="0" advTm="3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D84B96-87FE-4452-8057-66872A1D362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F46E462-5E46-4AE5-AAF4-CAF7CB66C418}" type="slidenum">
              <a:rPr lang="en-US" altLang="en-US" smtClean="0">
                <a:latin typeface="Arial" panose="020B0604020202020204" pitchFamily="34" charset="0"/>
              </a:rPr>
              <a:pPr>
                <a:defRPr/>
              </a:pPr>
              <a:t>43</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0F29C105-0FEF-4179-9203-6419FFB597B5}"/>
              </a:ext>
            </a:extLst>
          </p:cNvPr>
          <p:cNvSpPr>
            <a:spLocks noGrp="1" noChangeArrowheads="1"/>
          </p:cNvSpPr>
          <p:nvPr>
            <p:ph type="body" idx="1"/>
          </p:nvPr>
        </p:nvSpPr>
        <p:spPr>
          <a:xfrm>
            <a:off x="457200" y="1752600"/>
            <a:ext cx="8534400" cy="4724400"/>
          </a:xfrm>
        </p:spPr>
        <p:txBody>
          <a:bodyPr/>
          <a:lstStyle/>
          <a:p>
            <a:pPr eaLnBrk="1" hangingPunct="1">
              <a:lnSpc>
                <a:spcPct val="90000"/>
              </a:lnSpc>
              <a:spcBef>
                <a:spcPct val="25000"/>
              </a:spcBef>
              <a:buFont typeface="Wingdings" panose="05000000000000000000" pitchFamily="2" charset="2"/>
              <a:buNone/>
              <a:defRPr/>
            </a:pPr>
            <a:r>
              <a:rPr lang="en-US" sz="2600" dirty="0">
                <a:latin typeface="Calibri" pitchFamily="34" charset="0"/>
              </a:rPr>
              <a:t>HPD </a:t>
            </a:r>
            <a:r>
              <a:rPr lang="en-US" sz="2600" b="1" dirty="0">
                <a:solidFill>
                  <a:schemeClr val="hlink"/>
                </a:solidFill>
                <a:latin typeface="Calibri" pitchFamily="34" charset="0"/>
              </a:rPr>
              <a:t>may</a:t>
            </a:r>
            <a:r>
              <a:rPr lang="en-US" sz="2600" dirty="0">
                <a:solidFill>
                  <a:schemeClr val="hlink"/>
                </a:solidFill>
                <a:latin typeface="Calibri" pitchFamily="34" charset="0"/>
              </a:rPr>
              <a:t> </a:t>
            </a:r>
            <a:r>
              <a:rPr lang="en-US" sz="2600" dirty="0">
                <a:latin typeface="Calibri" pitchFamily="34" charset="0"/>
              </a:rPr>
              <a:t>terminate assistance</a:t>
            </a:r>
          </a:p>
          <a:p>
            <a:pPr eaLnBrk="1" hangingPunct="1">
              <a:lnSpc>
                <a:spcPct val="90000"/>
              </a:lnSpc>
              <a:spcBef>
                <a:spcPct val="25000"/>
              </a:spcBef>
              <a:defRPr/>
            </a:pPr>
            <a:r>
              <a:rPr lang="en-US" sz="2600" dirty="0">
                <a:latin typeface="Calibri" pitchFamily="34" charset="0"/>
              </a:rPr>
              <a:t>If you have committed fraud, bribery, or any other corrupt or criminal act in connection with any federal housing program</a:t>
            </a:r>
          </a:p>
          <a:p>
            <a:pPr eaLnBrk="1" hangingPunct="1">
              <a:lnSpc>
                <a:spcPct val="90000"/>
              </a:lnSpc>
              <a:spcBef>
                <a:spcPct val="25000"/>
              </a:spcBef>
              <a:defRPr/>
            </a:pPr>
            <a:endParaRPr lang="en-US" sz="2600" dirty="0">
              <a:latin typeface="Calibri" pitchFamily="34" charset="0"/>
            </a:endParaRPr>
          </a:p>
          <a:p>
            <a:pPr eaLnBrk="1" hangingPunct="1">
              <a:lnSpc>
                <a:spcPct val="90000"/>
              </a:lnSpc>
              <a:spcBef>
                <a:spcPct val="25000"/>
              </a:spcBef>
              <a:defRPr/>
            </a:pPr>
            <a:r>
              <a:rPr lang="en-US" sz="2600" dirty="0">
                <a:latin typeface="Calibri" pitchFamily="34" charset="0"/>
              </a:rPr>
              <a:t>There is reasonable cause to believe that your criminal activity threatens the health, safety, or right to peaceful enjoyment of the premises by other residents </a:t>
            </a:r>
          </a:p>
          <a:p>
            <a:pPr eaLnBrk="1" hangingPunct="1">
              <a:lnSpc>
                <a:spcPct val="90000"/>
              </a:lnSpc>
              <a:spcBef>
                <a:spcPct val="25000"/>
              </a:spcBef>
              <a:buFont typeface="Wingdings" panose="05000000000000000000" pitchFamily="2" charset="2"/>
              <a:buNone/>
              <a:defRPr/>
            </a:pPr>
            <a:endParaRPr lang="en-US" sz="2600" dirty="0">
              <a:latin typeface="Calibri" pitchFamily="34" charset="0"/>
            </a:endParaRPr>
          </a:p>
          <a:p>
            <a:pPr eaLnBrk="1" hangingPunct="1">
              <a:lnSpc>
                <a:spcPct val="90000"/>
              </a:lnSpc>
              <a:spcBef>
                <a:spcPct val="25000"/>
              </a:spcBef>
              <a:defRPr/>
            </a:pPr>
            <a:r>
              <a:rPr lang="en-US" sz="2600" dirty="0">
                <a:latin typeface="Calibri" pitchFamily="34" charset="0"/>
              </a:rPr>
              <a:t>You have engaged in threatening, abusive, or violent behavior toward HPD personnel</a:t>
            </a:r>
          </a:p>
        </p:txBody>
      </p:sp>
      <p:sp>
        <p:nvSpPr>
          <p:cNvPr id="4" name="Rectangle 2">
            <a:extLst>
              <a:ext uri="{FF2B5EF4-FFF2-40B4-BE49-F238E27FC236}">
                <a16:creationId xmlns:a16="http://schemas.microsoft.com/office/drawing/2014/main" id="{CFAAE59A-FE86-4C82-84F9-9F29ADC356EE}"/>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Termination of Assistance (Continued)</a:t>
            </a:r>
          </a:p>
        </p:txBody>
      </p:sp>
      <p:pic>
        <p:nvPicPr>
          <p:cNvPr id="5" name="Slide 43 re-recorded">
            <a:hlinkClick r:id="" action="ppaction://media"/>
            <a:extLst>
              <a:ext uri="{FF2B5EF4-FFF2-40B4-BE49-F238E27FC236}">
                <a16:creationId xmlns:a16="http://schemas.microsoft.com/office/drawing/2014/main" id="{32A3FBD9-CD7A-48D9-81AD-15D9A82273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3401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4200"/>
    </mc:Choice>
    <mc:Fallback xmlns="">
      <p:transition advClick="0" advTm="2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5A73D-8EEC-401C-903B-6274AA7274E0}"/>
              </a:ext>
            </a:extLst>
          </p:cNvPr>
          <p:cNvSpPr>
            <a:spLocks noGrp="1"/>
          </p:cNvSpPr>
          <p:nvPr>
            <p:ph idx="1"/>
          </p:nvPr>
        </p:nvSpPr>
        <p:spPr/>
        <p:txBody>
          <a:bodyPr/>
          <a:lstStyle/>
          <a:p>
            <a:pPr marL="0" indent="0" eaLnBrk="1" hangingPunct="1">
              <a:lnSpc>
                <a:spcPct val="90000"/>
              </a:lnSpc>
              <a:spcBef>
                <a:spcPct val="25000"/>
              </a:spcBef>
              <a:buFont typeface="Wingdings" panose="05000000000000000000" pitchFamily="2" charset="2"/>
              <a:buNone/>
              <a:defRPr/>
            </a:pPr>
            <a:r>
              <a:rPr lang="en-US" sz="2000" dirty="0"/>
              <a:t>HPD </a:t>
            </a:r>
            <a:r>
              <a:rPr lang="en-US" sz="2000" dirty="0">
                <a:solidFill>
                  <a:schemeClr val="hlink"/>
                </a:solidFill>
              </a:rPr>
              <a:t>may </a:t>
            </a:r>
            <a:r>
              <a:rPr lang="en-US" sz="2000" dirty="0"/>
              <a:t>terminate assistance if:</a:t>
            </a:r>
          </a:p>
          <a:p>
            <a:pPr marL="0" indent="0" eaLnBrk="1" hangingPunct="1">
              <a:lnSpc>
                <a:spcPct val="90000"/>
              </a:lnSpc>
              <a:spcBef>
                <a:spcPct val="25000"/>
              </a:spcBef>
              <a:buFont typeface="Wingdings" panose="05000000000000000000" pitchFamily="2" charset="2"/>
              <a:buNone/>
              <a:defRPr/>
            </a:pPr>
            <a:endParaRPr lang="en-US" sz="2000" dirty="0"/>
          </a:p>
          <a:p>
            <a:pPr eaLnBrk="1" hangingPunct="1">
              <a:lnSpc>
                <a:spcPct val="90000"/>
              </a:lnSpc>
              <a:spcBef>
                <a:spcPct val="25000"/>
              </a:spcBef>
              <a:defRPr/>
            </a:pPr>
            <a:r>
              <a:rPr lang="en-US" sz="2000" dirty="0"/>
              <a:t>You have misrepresented income, household members, or other reported information </a:t>
            </a:r>
          </a:p>
          <a:p>
            <a:pPr eaLnBrk="1" hangingPunct="1">
              <a:lnSpc>
                <a:spcPct val="90000"/>
              </a:lnSpc>
              <a:spcBef>
                <a:spcPct val="25000"/>
              </a:spcBef>
              <a:defRPr/>
            </a:pPr>
            <a:r>
              <a:rPr lang="en-US" sz="2000" dirty="0"/>
              <a:t>You have violated one of the family obligations for the </a:t>
            </a:r>
            <a:r>
              <a:rPr lang="en-US" sz="2000" dirty="0" err="1"/>
              <a:t>CoC</a:t>
            </a:r>
            <a:r>
              <a:rPr lang="en-US" sz="2000" dirty="0"/>
              <a:t> Mod SRO program</a:t>
            </a:r>
          </a:p>
          <a:p>
            <a:pPr eaLnBrk="1" hangingPunct="1">
              <a:lnSpc>
                <a:spcPct val="90000"/>
              </a:lnSpc>
              <a:spcBef>
                <a:spcPct val="25000"/>
              </a:spcBef>
              <a:defRPr/>
            </a:pPr>
            <a:r>
              <a:rPr lang="en-US" sz="2000" dirty="0"/>
              <a:t>You have failed to provide requested information or failed to attend a mandatory conference </a:t>
            </a:r>
          </a:p>
          <a:p>
            <a:pPr eaLnBrk="1" hangingPunct="1">
              <a:lnSpc>
                <a:spcPct val="90000"/>
              </a:lnSpc>
              <a:spcBef>
                <a:spcPct val="25000"/>
              </a:spcBef>
              <a:defRPr/>
            </a:pPr>
            <a:r>
              <a:rPr lang="en-US" sz="2000" dirty="0"/>
              <a:t>You currently owe rent or other amounts to HPD for the </a:t>
            </a:r>
            <a:r>
              <a:rPr lang="en-US" sz="2000" dirty="0" err="1"/>
              <a:t>CoC</a:t>
            </a:r>
            <a:r>
              <a:rPr lang="en-US" sz="2000" dirty="0"/>
              <a:t> Mod SRO program</a:t>
            </a:r>
          </a:p>
          <a:p>
            <a:pPr eaLnBrk="1" hangingPunct="1">
              <a:lnSpc>
                <a:spcPct val="90000"/>
              </a:lnSpc>
              <a:spcBef>
                <a:spcPct val="25000"/>
              </a:spcBef>
              <a:defRPr/>
            </a:pPr>
            <a:r>
              <a:rPr lang="en-US" sz="2000" dirty="0"/>
              <a:t>You have breached a repayment agreement with HPD for the </a:t>
            </a:r>
            <a:r>
              <a:rPr lang="en-US" sz="2000" dirty="0" err="1"/>
              <a:t>CoC</a:t>
            </a:r>
            <a:r>
              <a:rPr lang="en-US" sz="2000" dirty="0"/>
              <a:t> Mod SRO program</a:t>
            </a:r>
          </a:p>
          <a:p>
            <a:pPr>
              <a:defRPr/>
            </a:pPr>
            <a:endParaRPr lang="en-US" sz="2000" dirty="0"/>
          </a:p>
        </p:txBody>
      </p:sp>
      <p:sp>
        <p:nvSpPr>
          <p:cNvPr id="4" name="Slide Number Placeholder 3">
            <a:extLst>
              <a:ext uri="{FF2B5EF4-FFF2-40B4-BE49-F238E27FC236}">
                <a16:creationId xmlns:a16="http://schemas.microsoft.com/office/drawing/2014/main" id="{959C167A-25BF-41FB-A76F-34357AA5D7B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A8FF09B-CDD8-428E-BC71-CD33C4365C81}" type="slidenum">
              <a:rPr lang="en-US" altLang="en-US" smtClean="0">
                <a:latin typeface="Arial" panose="020B0604020202020204" pitchFamily="34" charset="0"/>
              </a:rPr>
              <a:pPr>
                <a:defRPr/>
              </a:pPr>
              <a:t>44</a:t>
            </a:fld>
            <a:endParaRPr lang="en-US" altLang="en-US">
              <a:latin typeface="Arial" panose="020B0604020202020204" pitchFamily="34" charset="0"/>
            </a:endParaRPr>
          </a:p>
        </p:txBody>
      </p:sp>
      <p:sp>
        <p:nvSpPr>
          <p:cNvPr id="7" name="Rectangle 2">
            <a:extLst>
              <a:ext uri="{FF2B5EF4-FFF2-40B4-BE49-F238E27FC236}">
                <a16:creationId xmlns:a16="http://schemas.microsoft.com/office/drawing/2014/main" id="{E437FFFC-5C23-46B1-814D-6E5660CF8278}"/>
              </a:ext>
            </a:extLst>
          </p:cNvPr>
          <p:cNvSpPr txBox="1">
            <a:spLocks noChangeArrowheads="1"/>
          </p:cNvSpPr>
          <p:nvPr/>
        </p:nvSpPr>
        <p:spPr bwMode="auto">
          <a:xfrm>
            <a:off x="609600" y="533400"/>
            <a:ext cx="8229600" cy="1371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a:t>Termination of Assistance (Continued)</a:t>
            </a:r>
            <a:endParaRPr lang="en-US" dirty="0"/>
          </a:p>
        </p:txBody>
      </p:sp>
      <p:pic>
        <p:nvPicPr>
          <p:cNvPr id="5" name="CMS - slide 44 cdp">
            <a:hlinkClick r:id="" action="ppaction://media"/>
            <a:extLst>
              <a:ext uri="{FF2B5EF4-FFF2-40B4-BE49-F238E27FC236}">
                <a16:creationId xmlns:a16="http://schemas.microsoft.com/office/drawing/2014/main" id="{BD76F87F-A0CC-4C10-8DCB-FB3270CCC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424238"/>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0150"/>
    </mc:Choice>
    <mc:Fallback xmlns="">
      <p:transition advClick="0" advTm="3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C00FDBC-766F-4A92-AD1D-65942C014C5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10A1848-5AB4-44E6-BE25-D45FC045AE52}" type="slidenum">
              <a:rPr lang="en-US" altLang="en-US" smtClean="0">
                <a:latin typeface="Arial" panose="020B0604020202020204" pitchFamily="34" charset="0"/>
              </a:rPr>
              <a:pPr>
                <a:defRPr/>
              </a:pPr>
              <a:t>45</a:t>
            </a:fld>
            <a:endParaRPr lang="en-US" altLang="en-US">
              <a:latin typeface="Arial" panose="020B0604020202020204" pitchFamily="34" charset="0"/>
            </a:endParaRPr>
          </a:p>
        </p:txBody>
      </p:sp>
      <p:sp>
        <p:nvSpPr>
          <p:cNvPr id="461826" name="Rectangle 2">
            <a:extLst>
              <a:ext uri="{FF2B5EF4-FFF2-40B4-BE49-F238E27FC236}">
                <a16:creationId xmlns:a16="http://schemas.microsoft.com/office/drawing/2014/main" id="{F6652EFC-CB3F-4D8A-AFD0-EEE0687F6F05}"/>
              </a:ext>
            </a:extLst>
          </p:cNvPr>
          <p:cNvSpPr>
            <a:spLocks noGrp="1" noChangeArrowheads="1"/>
          </p:cNvSpPr>
          <p:nvPr>
            <p:ph type="title"/>
          </p:nvPr>
        </p:nvSpPr>
        <p:spPr>
          <a:xfrm>
            <a:off x="228600" y="136525"/>
            <a:ext cx="8915400" cy="1616075"/>
          </a:xfrm>
        </p:spPr>
        <p:txBody>
          <a:bodyPr/>
          <a:lstStyle/>
          <a:p>
            <a:pPr eaLnBrk="1" hangingPunct="1">
              <a:defRPr/>
            </a:pPr>
            <a:r>
              <a:rPr lang="en-US" sz="4000" u="sng" dirty="0"/>
              <a:t>What if I Don’t Agree with </a:t>
            </a:r>
            <a:br>
              <a:rPr lang="en-US" sz="4000" u="sng" dirty="0"/>
            </a:br>
            <a:r>
              <a:rPr lang="en-US" sz="4000" u="sng" dirty="0"/>
              <a:t>HPD’s Decisions About my </a:t>
            </a:r>
            <a:br>
              <a:rPr lang="en-US" sz="4000" u="sng" dirty="0"/>
            </a:br>
            <a:r>
              <a:rPr lang="en-US" sz="4000" u="sng" dirty="0"/>
              <a:t>Eligibility or Assistance?</a:t>
            </a:r>
          </a:p>
        </p:txBody>
      </p:sp>
      <p:sp>
        <p:nvSpPr>
          <p:cNvPr id="461827" name="Rectangle 3">
            <a:extLst>
              <a:ext uri="{FF2B5EF4-FFF2-40B4-BE49-F238E27FC236}">
                <a16:creationId xmlns:a16="http://schemas.microsoft.com/office/drawing/2014/main" id="{7026C3EB-A4FA-45EF-8B78-7E8B6AA8B254}"/>
              </a:ext>
            </a:extLst>
          </p:cNvPr>
          <p:cNvSpPr>
            <a:spLocks noGrp="1" noChangeArrowheads="1"/>
          </p:cNvSpPr>
          <p:nvPr>
            <p:ph type="body" idx="1"/>
          </p:nvPr>
        </p:nvSpPr>
        <p:spPr>
          <a:xfrm>
            <a:off x="457200" y="2362200"/>
            <a:ext cx="8229600" cy="4495800"/>
          </a:xfrm>
        </p:spPr>
        <p:txBody>
          <a:bodyPr/>
          <a:lstStyle/>
          <a:p>
            <a:pPr eaLnBrk="1" hangingPunct="1">
              <a:lnSpc>
                <a:spcPct val="90000"/>
              </a:lnSpc>
              <a:defRPr/>
            </a:pPr>
            <a:r>
              <a:rPr lang="en-US" sz="2800" dirty="0"/>
              <a:t>You may </a:t>
            </a:r>
            <a:r>
              <a:rPr lang="en-US" sz="2800" b="1" dirty="0">
                <a:solidFill>
                  <a:schemeClr val="hlink"/>
                </a:solidFill>
              </a:rPr>
              <a:t>appeal</a:t>
            </a:r>
            <a:r>
              <a:rPr lang="en-US" sz="2800" dirty="0"/>
              <a:t> a decision by HPD</a:t>
            </a:r>
          </a:p>
          <a:p>
            <a:pPr eaLnBrk="1" hangingPunct="1">
              <a:lnSpc>
                <a:spcPct val="90000"/>
              </a:lnSpc>
              <a:buFont typeface="Wingdings" panose="05000000000000000000" pitchFamily="2" charset="2"/>
              <a:buNone/>
              <a:defRPr/>
            </a:pPr>
            <a:r>
              <a:rPr lang="en-US" sz="2800" dirty="0"/>
              <a:t>   affecting your eligibility or the amount of</a:t>
            </a:r>
          </a:p>
          <a:p>
            <a:pPr eaLnBrk="1" hangingPunct="1">
              <a:lnSpc>
                <a:spcPct val="90000"/>
              </a:lnSpc>
              <a:buFont typeface="Wingdings" panose="05000000000000000000" pitchFamily="2" charset="2"/>
              <a:buNone/>
              <a:defRPr/>
            </a:pPr>
            <a:r>
              <a:rPr lang="en-US" sz="2800" dirty="0"/>
              <a:t>   your assistance, including if your assistance is denied or your subsidy is terminated.</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sz="2800" dirty="0"/>
              <a:t>The instructions for filing an appeal will be sent with your denial or termination notice.</a:t>
            </a:r>
          </a:p>
        </p:txBody>
      </p:sp>
      <p:pic>
        <p:nvPicPr>
          <p:cNvPr id="2" name="1CMS - slide 45.m4a">
            <a:hlinkClick r:id="" action="ppaction://media"/>
            <a:extLst>
              <a:ext uri="{FF2B5EF4-FFF2-40B4-BE49-F238E27FC236}">
                <a16:creationId xmlns:a16="http://schemas.microsoft.com/office/drawing/2014/main" id="{1DB73935-B513-4016-8EFD-FF52306F546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096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0800"/>
    </mc:Choice>
    <mc:Fallback xmlns="">
      <p:transition advClick="0" advTm="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16DF11F-51A3-4004-9D7E-FD05CE34352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7DDA0F8-4D4A-4EB1-816F-655656524880}" type="slidenum">
              <a:rPr lang="en-US" altLang="en-US" smtClean="0">
                <a:latin typeface="Arial" panose="020B0604020202020204" pitchFamily="34" charset="0"/>
              </a:rPr>
              <a:pPr>
                <a:defRPr/>
              </a:pPr>
              <a:t>46</a:t>
            </a:fld>
            <a:endParaRPr lang="en-US" altLang="en-US">
              <a:latin typeface="Arial" panose="020B0604020202020204" pitchFamily="34" charset="0"/>
            </a:endParaRPr>
          </a:p>
        </p:txBody>
      </p:sp>
      <p:sp>
        <p:nvSpPr>
          <p:cNvPr id="429058" name="Rectangle 2">
            <a:extLst>
              <a:ext uri="{FF2B5EF4-FFF2-40B4-BE49-F238E27FC236}">
                <a16:creationId xmlns:a16="http://schemas.microsoft.com/office/drawing/2014/main" id="{7B65FF99-7EA2-4612-A84C-AE85185DD894}"/>
              </a:ext>
            </a:extLst>
          </p:cNvPr>
          <p:cNvSpPr>
            <a:spLocks noGrp="1" noChangeArrowheads="1"/>
          </p:cNvSpPr>
          <p:nvPr>
            <p:ph type="title"/>
          </p:nvPr>
        </p:nvSpPr>
        <p:spPr>
          <a:xfrm>
            <a:off x="228600" y="381000"/>
            <a:ext cx="8915400" cy="1066800"/>
          </a:xfrm>
        </p:spPr>
        <p:txBody>
          <a:bodyPr/>
          <a:lstStyle/>
          <a:p>
            <a:pPr eaLnBrk="1" hangingPunct="1">
              <a:defRPr/>
            </a:pPr>
            <a:r>
              <a:rPr lang="en-US" sz="3600" u="sng" dirty="0"/>
              <a:t>How can you Move </a:t>
            </a:r>
            <a:br>
              <a:rPr lang="en-US" sz="3600" u="sng" dirty="0"/>
            </a:br>
            <a:r>
              <a:rPr lang="en-US" sz="3600" u="sng" dirty="0"/>
              <a:t>out of your </a:t>
            </a:r>
            <a:r>
              <a:rPr lang="en-US" sz="3600" u="sng" dirty="0" err="1"/>
              <a:t>CoC</a:t>
            </a:r>
            <a:r>
              <a:rPr lang="en-US" sz="3600" u="sng" dirty="0"/>
              <a:t> Mod SRO Unit?</a:t>
            </a:r>
          </a:p>
        </p:txBody>
      </p:sp>
      <p:sp>
        <p:nvSpPr>
          <p:cNvPr id="429059" name="Rectangle 3">
            <a:extLst>
              <a:ext uri="{FF2B5EF4-FFF2-40B4-BE49-F238E27FC236}">
                <a16:creationId xmlns:a16="http://schemas.microsoft.com/office/drawing/2014/main" id="{FEA18837-5D15-4328-92F3-F56AB309A5CA}"/>
              </a:ext>
            </a:extLst>
          </p:cNvPr>
          <p:cNvSpPr>
            <a:spLocks noGrp="1" noChangeArrowheads="1"/>
          </p:cNvSpPr>
          <p:nvPr>
            <p:ph type="body" idx="1"/>
          </p:nvPr>
        </p:nvSpPr>
        <p:spPr>
          <a:xfrm>
            <a:off x="457200" y="2133600"/>
            <a:ext cx="8229600" cy="4419600"/>
          </a:xfrm>
        </p:spPr>
        <p:txBody>
          <a:bodyPr/>
          <a:lstStyle/>
          <a:p>
            <a:pPr eaLnBrk="1" hangingPunct="1">
              <a:lnSpc>
                <a:spcPct val="80000"/>
              </a:lnSpc>
              <a:defRPr/>
            </a:pPr>
            <a:r>
              <a:rPr lang="en-US" sz="2600" dirty="0"/>
              <a:t>Your </a:t>
            </a:r>
            <a:r>
              <a:rPr lang="en-US" sz="2600" dirty="0" err="1"/>
              <a:t>CoC</a:t>
            </a:r>
            <a:r>
              <a:rPr lang="en-US" sz="2600" dirty="0"/>
              <a:t> Mod SRO assistance is tied to your unit.</a:t>
            </a:r>
          </a:p>
          <a:p>
            <a:pPr marL="0" indent="0" eaLnBrk="1" hangingPunct="1">
              <a:lnSpc>
                <a:spcPct val="80000"/>
              </a:lnSpc>
              <a:buFont typeface="Wingdings" panose="05000000000000000000" pitchFamily="2" charset="2"/>
              <a:buNone/>
              <a:defRPr/>
            </a:pPr>
            <a:r>
              <a:rPr lang="en-US" sz="2600" dirty="0"/>
              <a:t> </a:t>
            </a:r>
          </a:p>
          <a:p>
            <a:pPr eaLnBrk="1" hangingPunct="1">
              <a:lnSpc>
                <a:spcPct val="80000"/>
              </a:lnSpc>
              <a:defRPr/>
            </a:pPr>
            <a:r>
              <a:rPr lang="en-US" sz="2600" u="sng" dirty="0"/>
              <a:t>You cannot move out of your unit with continued rental assistance under the </a:t>
            </a:r>
            <a:r>
              <a:rPr lang="en-US" sz="2600" u="sng" dirty="0" err="1"/>
              <a:t>CoC</a:t>
            </a:r>
            <a:r>
              <a:rPr lang="en-US" sz="2600" u="sng" dirty="0"/>
              <a:t> Mod SRO program </a:t>
            </a:r>
            <a:r>
              <a:rPr lang="en-US" sz="2600" b="1" u="sng" dirty="0"/>
              <a:t>unless</a:t>
            </a:r>
            <a:r>
              <a:rPr lang="en-US" sz="2600" u="sng" dirty="0"/>
              <a:t> you are transferring into another unit under the </a:t>
            </a:r>
            <a:r>
              <a:rPr lang="en-US" sz="2600" u="sng" dirty="0" err="1"/>
              <a:t>CoC</a:t>
            </a:r>
            <a:r>
              <a:rPr lang="en-US" sz="2600" u="sng" dirty="0"/>
              <a:t> Mod SRO contract in the same development. </a:t>
            </a:r>
          </a:p>
          <a:p>
            <a:pPr eaLnBrk="1" hangingPunct="1">
              <a:lnSpc>
                <a:spcPct val="80000"/>
              </a:lnSpc>
              <a:defRPr/>
            </a:pPr>
            <a:endParaRPr lang="en-US" sz="2600" u="sng" dirty="0"/>
          </a:p>
          <a:p>
            <a:pPr eaLnBrk="1" hangingPunct="1">
              <a:lnSpc>
                <a:spcPct val="80000"/>
              </a:lnSpc>
              <a:defRPr/>
            </a:pPr>
            <a:r>
              <a:rPr lang="en-US" sz="2600" dirty="0"/>
              <a:t>If you are </a:t>
            </a:r>
            <a:r>
              <a:rPr lang="en-US" sz="2600" dirty="0" err="1"/>
              <a:t>tranferring</a:t>
            </a:r>
            <a:r>
              <a:rPr lang="en-US" sz="2600" dirty="0"/>
              <a:t> to another unit under the same </a:t>
            </a:r>
            <a:r>
              <a:rPr lang="en-US" sz="2600" u="sng" dirty="0" err="1"/>
              <a:t>CoC</a:t>
            </a:r>
            <a:r>
              <a:rPr lang="en-US" sz="2600" u="sng" dirty="0"/>
              <a:t> Mod SRO</a:t>
            </a:r>
            <a:r>
              <a:rPr lang="en-US" sz="2600" dirty="0"/>
              <a:t> contract, the unit must pass inspection and the transfer must be approved </a:t>
            </a:r>
            <a:r>
              <a:rPr lang="en-US" sz="2600" u="sng" dirty="0"/>
              <a:t>before</a:t>
            </a:r>
            <a:r>
              <a:rPr lang="en-US" sz="2600" dirty="0"/>
              <a:t> you move</a:t>
            </a:r>
            <a:r>
              <a:rPr lang="en-US" sz="2800" dirty="0"/>
              <a:t>.</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buFont typeface="Wingdings" panose="05000000000000000000" pitchFamily="2" charset="2"/>
              <a:buNone/>
              <a:defRPr/>
            </a:pPr>
            <a:endParaRPr lang="en-US" sz="2400" dirty="0"/>
          </a:p>
        </p:txBody>
      </p:sp>
      <p:pic>
        <p:nvPicPr>
          <p:cNvPr id="3" name="CMS - slide 46 cdp">
            <a:hlinkClick r:id="" action="ppaction://media"/>
            <a:extLst>
              <a:ext uri="{FF2B5EF4-FFF2-40B4-BE49-F238E27FC236}">
                <a16:creationId xmlns:a16="http://schemas.microsoft.com/office/drawing/2014/main" id="{571C14E6-3DBA-4A45-A9E4-1378776AD0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0200"/>
    </mc:Choice>
    <mc:Fallback xmlns="">
      <p:transition advClick="0" advTm="3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AC54-0095-4BC5-873F-37401276DAD3}"/>
              </a:ext>
            </a:extLst>
          </p:cNvPr>
          <p:cNvSpPr>
            <a:spLocks noGrp="1"/>
          </p:cNvSpPr>
          <p:nvPr>
            <p:ph type="title"/>
          </p:nvPr>
        </p:nvSpPr>
        <p:spPr>
          <a:xfrm>
            <a:off x="460375" y="152400"/>
            <a:ext cx="8229600" cy="1371600"/>
          </a:xfrm>
        </p:spPr>
        <p:txBody>
          <a:bodyPr/>
          <a:lstStyle/>
          <a:p>
            <a:pPr>
              <a:defRPr/>
            </a:pPr>
            <a:r>
              <a:rPr lang="en-US" sz="4000" u="sng" dirty="0"/>
              <a:t>How can you Move </a:t>
            </a:r>
            <a:br>
              <a:rPr lang="en-US" sz="4000" u="sng" dirty="0"/>
            </a:br>
            <a:r>
              <a:rPr lang="en-US" sz="4000" u="sng" dirty="0"/>
              <a:t>out of your </a:t>
            </a:r>
            <a:r>
              <a:rPr lang="en-US" sz="4000" u="sng" dirty="0" err="1"/>
              <a:t>CoC</a:t>
            </a:r>
            <a:r>
              <a:rPr lang="en-US" sz="4000" u="sng" dirty="0"/>
              <a:t> Mod SRO Unit? (Continued)</a:t>
            </a:r>
            <a:endParaRPr lang="en-US" sz="4000" dirty="0"/>
          </a:p>
        </p:txBody>
      </p:sp>
      <p:sp>
        <p:nvSpPr>
          <p:cNvPr id="3" name="Content Placeholder 2">
            <a:extLst>
              <a:ext uri="{FF2B5EF4-FFF2-40B4-BE49-F238E27FC236}">
                <a16:creationId xmlns:a16="http://schemas.microsoft.com/office/drawing/2014/main" id="{5DEE10AE-E33A-48D6-B02F-3B3D765C065F}"/>
              </a:ext>
            </a:extLst>
          </p:cNvPr>
          <p:cNvSpPr>
            <a:spLocks noGrp="1"/>
          </p:cNvSpPr>
          <p:nvPr>
            <p:ph idx="1"/>
          </p:nvPr>
        </p:nvSpPr>
        <p:spPr/>
        <p:txBody>
          <a:bodyPr/>
          <a:lstStyle/>
          <a:p>
            <a:pPr eaLnBrk="1" hangingPunct="1">
              <a:lnSpc>
                <a:spcPct val="80000"/>
              </a:lnSpc>
              <a:defRPr/>
            </a:pPr>
            <a:r>
              <a:rPr lang="en-US" dirty="0"/>
              <a:t>You may also apply for other affordable housing developments. </a:t>
            </a:r>
          </a:p>
          <a:p>
            <a:pPr lvl="1" eaLnBrk="1" hangingPunct="1">
              <a:lnSpc>
                <a:spcPct val="80000"/>
              </a:lnSpc>
              <a:defRPr/>
            </a:pPr>
            <a:r>
              <a:rPr lang="en-US" dirty="0"/>
              <a:t>More information about available affordable housing in New York City can be found at NYC Housing Connect: </a:t>
            </a:r>
            <a:r>
              <a:rPr lang="en-US" dirty="0">
                <a:hlinkClick r:id="rId5"/>
              </a:rPr>
              <a:t>www.nyc.gov/housingconnect</a:t>
            </a:r>
            <a:r>
              <a:rPr lang="en-US" dirty="0"/>
              <a:t>  </a:t>
            </a:r>
          </a:p>
          <a:p>
            <a:pPr marL="0" indent="0" eaLnBrk="1" hangingPunct="1">
              <a:lnSpc>
                <a:spcPct val="80000"/>
              </a:lnSpc>
              <a:buFont typeface="Wingdings" panose="05000000000000000000" pitchFamily="2" charset="2"/>
              <a:buNone/>
              <a:defRPr/>
            </a:pPr>
            <a:r>
              <a:rPr lang="en-US" u="sng" dirty="0"/>
              <a:t> </a:t>
            </a:r>
          </a:p>
          <a:p>
            <a:pPr eaLnBrk="1" hangingPunct="1">
              <a:lnSpc>
                <a:spcPct val="80000"/>
              </a:lnSpc>
              <a:defRPr/>
            </a:pPr>
            <a:r>
              <a:rPr lang="en-US" u="sng" dirty="0"/>
              <a:t>You must notify HPD immediately if you will be temporarily relocated from your unit for any reason (including rehabilitation of the unit).</a:t>
            </a:r>
            <a:r>
              <a:rPr lang="en-US" dirty="0"/>
              <a:t> </a:t>
            </a:r>
          </a:p>
          <a:p>
            <a:pPr>
              <a:defRPr/>
            </a:pPr>
            <a:endParaRPr lang="en-US" dirty="0"/>
          </a:p>
        </p:txBody>
      </p:sp>
      <p:sp>
        <p:nvSpPr>
          <p:cNvPr id="4" name="Slide Number Placeholder 3">
            <a:extLst>
              <a:ext uri="{FF2B5EF4-FFF2-40B4-BE49-F238E27FC236}">
                <a16:creationId xmlns:a16="http://schemas.microsoft.com/office/drawing/2014/main" id="{A26E8EBA-3CC1-474F-A8DB-C644804451D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77BA27C-7759-4723-BE53-341B4CC72915}" type="slidenum">
              <a:rPr lang="en-US" altLang="en-US" smtClean="0">
                <a:latin typeface="Arial" panose="020B0604020202020204" pitchFamily="34" charset="0"/>
              </a:rPr>
              <a:pPr>
                <a:defRPr/>
              </a:pPr>
              <a:t>47</a:t>
            </a:fld>
            <a:endParaRPr lang="en-US" altLang="en-US">
              <a:latin typeface="Arial" panose="020B0604020202020204" pitchFamily="34" charset="0"/>
            </a:endParaRPr>
          </a:p>
        </p:txBody>
      </p:sp>
      <p:pic>
        <p:nvPicPr>
          <p:cNvPr id="5" name="CMS - slide 47 cdp.m4a">
            <a:hlinkClick r:id="" action="ppaction://media"/>
            <a:extLst>
              <a:ext uri="{FF2B5EF4-FFF2-40B4-BE49-F238E27FC236}">
                <a16:creationId xmlns:a16="http://schemas.microsoft.com/office/drawing/2014/main" id="{36FF48ED-510D-48E6-97FC-0FB728AD85E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96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9100"/>
    </mc:Choice>
    <mc:Fallback xmlns="">
      <p:transition advClick="0"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07C339-2A45-4508-BDE7-5526FE26A83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AC32661-9220-4AAB-A7E4-358DB4D465C8}" type="slidenum">
              <a:rPr lang="en-US" altLang="en-US" smtClean="0">
                <a:latin typeface="Arial" panose="020B0604020202020204" pitchFamily="34" charset="0"/>
              </a:rPr>
              <a:pPr>
                <a:defRPr/>
              </a:pPr>
              <a:t>48</a:t>
            </a:fld>
            <a:endParaRPr lang="en-US" altLang="en-US">
              <a:latin typeface="Arial" panose="020B0604020202020204" pitchFamily="34" charset="0"/>
            </a:endParaRPr>
          </a:p>
        </p:txBody>
      </p:sp>
      <p:sp>
        <p:nvSpPr>
          <p:cNvPr id="449538" name="Rectangle 2">
            <a:extLst>
              <a:ext uri="{FF2B5EF4-FFF2-40B4-BE49-F238E27FC236}">
                <a16:creationId xmlns:a16="http://schemas.microsoft.com/office/drawing/2014/main" id="{3B98B3CE-93E7-43CA-A116-FDCFD645A098}"/>
              </a:ext>
            </a:extLst>
          </p:cNvPr>
          <p:cNvSpPr>
            <a:spLocks noGrp="1" noChangeArrowheads="1"/>
          </p:cNvSpPr>
          <p:nvPr>
            <p:ph type="title"/>
          </p:nvPr>
        </p:nvSpPr>
        <p:spPr>
          <a:xfrm>
            <a:off x="0" y="0"/>
            <a:ext cx="9144000" cy="1600200"/>
          </a:xfrm>
        </p:spPr>
        <p:txBody>
          <a:bodyPr/>
          <a:lstStyle/>
          <a:p>
            <a:pPr eaLnBrk="1" hangingPunct="1">
              <a:defRPr/>
            </a:pPr>
            <a:r>
              <a:rPr lang="en-US" sz="5400" dirty="0">
                <a:latin typeface="Calibri" pitchFamily="34" charset="0"/>
              </a:rPr>
              <a:t>Housing Discrimination</a:t>
            </a:r>
          </a:p>
        </p:txBody>
      </p:sp>
      <p:sp>
        <p:nvSpPr>
          <p:cNvPr id="449539" name="Rectangle 3">
            <a:extLst>
              <a:ext uri="{FF2B5EF4-FFF2-40B4-BE49-F238E27FC236}">
                <a16:creationId xmlns:a16="http://schemas.microsoft.com/office/drawing/2014/main" id="{CA804762-2CFF-41AC-86AE-5300EAA8A5E7}"/>
              </a:ext>
            </a:extLst>
          </p:cNvPr>
          <p:cNvSpPr>
            <a:spLocks noGrp="1" noChangeArrowheads="1"/>
          </p:cNvSpPr>
          <p:nvPr>
            <p:ph type="body" idx="1"/>
          </p:nvPr>
        </p:nvSpPr>
        <p:spPr>
          <a:xfrm>
            <a:off x="457200" y="1676400"/>
            <a:ext cx="8458200" cy="4267200"/>
          </a:xfrm>
        </p:spPr>
        <p:txBody>
          <a:bodyPr/>
          <a:lstStyle/>
          <a:p>
            <a:pPr eaLnBrk="1" hangingPunct="1">
              <a:lnSpc>
                <a:spcPct val="80000"/>
              </a:lnSpc>
              <a:buFont typeface="Wingdings" panose="05000000000000000000" pitchFamily="2" charset="2"/>
              <a:buNone/>
              <a:defRPr/>
            </a:pPr>
            <a:r>
              <a:rPr lang="en-US" sz="3600" dirty="0">
                <a:latin typeface="Calibri" pitchFamily="34" charset="0"/>
              </a:rPr>
              <a:t>HPD will not deny you the equal opportunity</a:t>
            </a:r>
          </a:p>
          <a:p>
            <a:pPr eaLnBrk="1" hangingPunct="1">
              <a:lnSpc>
                <a:spcPct val="80000"/>
              </a:lnSpc>
              <a:buFont typeface="Wingdings" panose="05000000000000000000" pitchFamily="2" charset="2"/>
              <a:buNone/>
              <a:defRPr/>
            </a:pPr>
            <a:r>
              <a:rPr lang="en-US" sz="3600" dirty="0">
                <a:latin typeface="Calibri" pitchFamily="34" charset="0"/>
              </a:rPr>
              <a:t>to apply for or receive assistance based on</a:t>
            </a:r>
          </a:p>
          <a:p>
            <a:pPr eaLnBrk="1" hangingPunct="1">
              <a:lnSpc>
                <a:spcPct val="80000"/>
              </a:lnSpc>
              <a:buFont typeface="Wingdings" panose="05000000000000000000" pitchFamily="2" charset="2"/>
              <a:buNone/>
              <a:defRPr/>
            </a:pPr>
            <a:r>
              <a:rPr lang="en-US" sz="3600" dirty="0">
                <a:latin typeface="Calibri" pitchFamily="34" charset="0"/>
              </a:rPr>
              <a:t>your:</a:t>
            </a:r>
          </a:p>
          <a:p>
            <a:pPr eaLnBrk="1" hangingPunct="1">
              <a:lnSpc>
                <a:spcPct val="80000"/>
              </a:lnSpc>
              <a:buFont typeface="Wingdings" panose="05000000000000000000" pitchFamily="2" charset="2"/>
              <a:buNone/>
              <a:defRPr/>
            </a:pPr>
            <a:endParaRPr lang="en-US" sz="3600" dirty="0">
              <a:latin typeface="Calibri" pitchFamily="34" charset="0"/>
            </a:endParaRPr>
          </a:p>
          <a:p>
            <a:pPr eaLnBrk="1" hangingPunct="1">
              <a:lnSpc>
                <a:spcPct val="80000"/>
              </a:lnSpc>
              <a:defRPr/>
            </a:pPr>
            <a:r>
              <a:rPr lang="en-US" sz="3600" dirty="0">
                <a:latin typeface="Calibri" pitchFamily="34" charset="0"/>
              </a:rPr>
              <a:t> Race			 </a:t>
            </a:r>
          </a:p>
          <a:p>
            <a:pPr eaLnBrk="1" hangingPunct="1">
              <a:lnSpc>
                <a:spcPct val="80000"/>
              </a:lnSpc>
              <a:defRPr/>
            </a:pPr>
            <a:r>
              <a:rPr lang="en-US" sz="3600" dirty="0">
                <a:latin typeface="Calibri" pitchFamily="34" charset="0"/>
              </a:rPr>
              <a:t> Color</a:t>
            </a:r>
          </a:p>
          <a:p>
            <a:pPr eaLnBrk="1" hangingPunct="1">
              <a:lnSpc>
                <a:spcPct val="80000"/>
              </a:lnSpc>
              <a:defRPr/>
            </a:pPr>
            <a:r>
              <a:rPr lang="en-US" sz="3600" dirty="0">
                <a:latin typeface="Calibri" pitchFamily="34" charset="0"/>
              </a:rPr>
              <a:t> Sex</a:t>
            </a:r>
          </a:p>
          <a:p>
            <a:pPr eaLnBrk="1" hangingPunct="1">
              <a:lnSpc>
                <a:spcPct val="80000"/>
              </a:lnSpc>
              <a:defRPr/>
            </a:pPr>
            <a:r>
              <a:rPr lang="en-US" sz="3600" dirty="0">
                <a:latin typeface="Calibri" pitchFamily="34" charset="0"/>
              </a:rPr>
              <a:t> Religion or creed </a:t>
            </a:r>
          </a:p>
          <a:p>
            <a:pPr eaLnBrk="1" hangingPunct="1">
              <a:lnSpc>
                <a:spcPct val="80000"/>
              </a:lnSpc>
              <a:defRPr/>
            </a:pPr>
            <a:r>
              <a:rPr lang="en-US" sz="3600" dirty="0">
                <a:latin typeface="Calibri" pitchFamily="34" charset="0"/>
              </a:rPr>
              <a:t> National or ethnic origin</a:t>
            </a:r>
          </a:p>
        </p:txBody>
      </p:sp>
      <p:pic>
        <p:nvPicPr>
          <p:cNvPr id="2" name="PBV - slide 48 ps">
            <a:hlinkClick r:id="" action="ppaction://media"/>
            <a:extLst>
              <a:ext uri="{FF2B5EF4-FFF2-40B4-BE49-F238E27FC236}">
                <a16:creationId xmlns:a16="http://schemas.microsoft.com/office/drawing/2014/main" id="{4AFE702A-3BE0-462A-BECB-8A1C082141B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320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CF89DA1-AA1A-46F9-9671-C62B18A92A2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A522074-3F31-4481-9F01-3E8600912856}" type="slidenum">
              <a:rPr lang="en-US" altLang="en-US" smtClean="0">
                <a:latin typeface="Arial" panose="020B0604020202020204" pitchFamily="34" charset="0"/>
              </a:rPr>
              <a:pPr>
                <a:defRPr/>
              </a:pPr>
              <a:t>49</a:t>
            </a:fld>
            <a:endParaRPr lang="en-US" altLang="en-US">
              <a:latin typeface="Arial" panose="020B0604020202020204" pitchFamily="34" charset="0"/>
            </a:endParaRPr>
          </a:p>
        </p:txBody>
      </p:sp>
      <p:sp>
        <p:nvSpPr>
          <p:cNvPr id="451586" name="Rectangle 2">
            <a:extLst>
              <a:ext uri="{FF2B5EF4-FFF2-40B4-BE49-F238E27FC236}">
                <a16:creationId xmlns:a16="http://schemas.microsoft.com/office/drawing/2014/main" id="{1565ADBC-12DE-4564-B363-FBC500582794}"/>
              </a:ext>
            </a:extLst>
          </p:cNvPr>
          <p:cNvSpPr>
            <a:spLocks noGrp="1" noChangeArrowheads="1"/>
          </p:cNvSpPr>
          <p:nvPr>
            <p:ph type="body" idx="1"/>
          </p:nvPr>
        </p:nvSpPr>
        <p:spPr>
          <a:xfrm>
            <a:off x="533400" y="381000"/>
            <a:ext cx="8305800" cy="5943600"/>
          </a:xfrm>
        </p:spPr>
        <p:txBody>
          <a:bodyPr/>
          <a:lstStyle/>
          <a:p>
            <a:pPr eaLnBrk="1" hangingPunct="1">
              <a:buFont typeface="Wingdings" panose="05000000000000000000" pitchFamily="2" charset="2"/>
              <a:buNone/>
              <a:defRPr/>
            </a:pPr>
            <a:r>
              <a:rPr lang="en-US" sz="3600" dirty="0">
                <a:latin typeface="Calibri" pitchFamily="34" charset="0"/>
              </a:rPr>
              <a:t>HPD will not deny you the equal</a:t>
            </a:r>
          </a:p>
          <a:p>
            <a:pPr eaLnBrk="1" hangingPunct="1">
              <a:buFont typeface="Wingdings" panose="05000000000000000000" pitchFamily="2" charset="2"/>
              <a:buNone/>
              <a:defRPr/>
            </a:pPr>
            <a:r>
              <a:rPr lang="en-US" sz="3600" dirty="0">
                <a:latin typeface="Calibri" pitchFamily="34" charset="0"/>
              </a:rPr>
              <a:t>opportunity to apply for or receive</a:t>
            </a:r>
          </a:p>
          <a:p>
            <a:pPr eaLnBrk="1" hangingPunct="1">
              <a:buFont typeface="Wingdings" panose="05000000000000000000" pitchFamily="2" charset="2"/>
              <a:buNone/>
              <a:defRPr/>
            </a:pPr>
            <a:r>
              <a:rPr lang="en-US" sz="3600" dirty="0">
                <a:latin typeface="Calibri" pitchFamily="34" charset="0"/>
              </a:rPr>
              <a:t>assistance based on your:</a:t>
            </a:r>
          </a:p>
          <a:p>
            <a:pPr eaLnBrk="1" hangingPunct="1">
              <a:buFont typeface="Wingdings" panose="05000000000000000000" pitchFamily="2" charset="2"/>
              <a:buNone/>
              <a:defRPr/>
            </a:pPr>
            <a:endParaRPr lang="en-US" sz="3600" dirty="0">
              <a:latin typeface="Calibri" pitchFamily="34" charset="0"/>
            </a:endParaRPr>
          </a:p>
          <a:p>
            <a:pPr eaLnBrk="1" hangingPunct="1">
              <a:defRPr/>
            </a:pPr>
            <a:r>
              <a:rPr lang="en-US" sz="3600" dirty="0">
                <a:latin typeface="Calibri" pitchFamily="34" charset="0"/>
              </a:rPr>
              <a:t>Family or marital status</a:t>
            </a:r>
          </a:p>
          <a:p>
            <a:pPr eaLnBrk="1" hangingPunct="1">
              <a:defRPr/>
            </a:pPr>
            <a:r>
              <a:rPr lang="en-US" sz="3600" dirty="0">
                <a:latin typeface="Calibri" pitchFamily="34" charset="0"/>
              </a:rPr>
              <a:t>Handicap or disability</a:t>
            </a:r>
          </a:p>
          <a:p>
            <a:pPr eaLnBrk="1" hangingPunct="1">
              <a:defRPr/>
            </a:pPr>
            <a:r>
              <a:rPr lang="en-US" sz="3600" dirty="0">
                <a:latin typeface="Calibri" pitchFamily="34" charset="0"/>
              </a:rPr>
              <a:t>Sexual orientation or gender identity</a:t>
            </a:r>
          </a:p>
          <a:p>
            <a:pPr eaLnBrk="1" hangingPunct="1">
              <a:defRPr/>
            </a:pPr>
            <a:r>
              <a:rPr lang="en-US" sz="3600" dirty="0">
                <a:latin typeface="Calibri" pitchFamily="34" charset="0"/>
              </a:rPr>
              <a:t>Prior arrest or conviction record</a:t>
            </a:r>
          </a:p>
          <a:p>
            <a:pPr eaLnBrk="1" hangingPunct="1">
              <a:defRPr/>
            </a:pPr>
            <a:r>
              <a:rPr lang="en-US" sz="3600" dirty="0">
                <a:latin typeface="Calibri" pitchFamily="34" charset="0"/>
              </a:rPr>
              <a:t>Status as a victim of domestic violence</a:t>
            </a:r>
          </a:p>
        </p:txBody>
      </p:sp>
      <p:pic>
        <p:nvPicPr>
          <p:cNvPr id="2" name="PBV - slide 49 ps">
            <a:hlinkClick r:id="" action="ppaction://media"/>
            <a:extLst>
              <a:ext uri="{FF2B5EF4-FFF2-40B4-BE49-F238E27FC236}">
                <a16:creationId xmlns:a16="http://schemas.microsoft.com/office/drawing/2014/main" id="{02558FFA-476D-428C-9042-F5F5C19DEB2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20200" y="31194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1600"/>
    </mc:Choice>
    <mc:Fallback xmlns="">
      <p:transition advClick="0" advTm="1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1312E1A-A201-49A6-AD15-E23B0B237E1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DAD189D-908E-42C9-86A6-0439149303A9}" type="slidenum">
              <a:rPr lang="en-US" altLang="en-US" smtClean="0">
                <a:latin typeface="Arial" panose="020B0604020202020204" pitchFamily="34" charset="0"/>
              </a:rPr>
              <a:pPr>
                <a:defRPr/>
              </a:pPr>
              <a:t>5</a:t>
            </a:fld>
            <a:endParaRPr lang="en-US" altLang="en-US">
              <a:latin typeface="Arial" panose="020B0604020202020204" pitchFamily="34" charset="0"/>
            </a:endParaRPr>
          </a:p>
        </p:txBody>
      </p:sp>
      <p:sp>
        <p:nvSpPr>
          <p:cNvPr id="6147" name="Rectangle 2">
            <a:extLst>
              <a:ext uri="{FF2B5EF4-FFF2-40B4-BE49-F238E27FC236}">
                <a16:creationId xmlns:a16="http://schemas.microsoft.com/office/drawing/2014/main" id="{851A0128-03F1-43E1-A35A-EF98C0F84719}"/>
              </a:ext>
            </a:extLst>
          </p:cNvPr>
          <p:cNvSpPr>
            <a:spLocks noGrp="1" noChangeArrowheads="1"/>
          </p:cNvSpPr>
          <p:nvPr>
            <p:ph type="title"/>
          </p:nvPr>
        </p:nvSpPr>
        <p:spPr>
          <a:xfrm>
            <a:off x="0" y="0"/>
            <a:ext cx="9144000" cy="2286000"/>
          </a:xfrm>
        </p:spPr>
        <p:txBody>
          <a:bodyPr/>
          <a:lstStyle/>
          <a:p>
            <a:pPr eaLnBrk="1" hangingPunct="1">
              <a:defRPr/>
            </a:pPr>
            <a:r>
              <a:rPr lang="en-US" sz="3400" b="1" dirty="0">
                <a:effectLst>
                  <a:outerShdw blurRad="38100" dist="38100" dir="2700000" algn="tl">
                    <a:srgbClr val="000000">
                      <a:alpha val="43137"/>
                    </a:srgbClr>
                  </a:outerShdw>
                </a:effectLst>
                <a:latin typeface="Calibri" pitchFamily="34" charset="0"/>
              </a:rPr>
              <a:t>Quick Overview of the </a:t>
            </a:r>
            <a:br>
              <a:rPr lang="en-US" sz="3400" b="1" dirty="0">
                <a:effectLst>
                  <a:outerShdw blurRad="38100" dist="38100" dir="2700000" algn="tl">
                    <a:srgbClr val="000000">
                      <a:alpha val="43137"/>
                    </a:srgbClr>
                  </a:outerShdw>
                </a:effectLst>
                <a:latin typeface="Calibri" pitchFamily="34" charset="0"/>
              </a:rPr>
            </a:br>
            <a:r>
              <a:rPr lang="en-US" sz="3400" b="1" dirty="0">
                <a:effectLst>
                  <a:outerShdw blurRad="38100" dist="38100" dir="2700000" algn="tl">
                    <a:srgbClr val="000000">
                      <a:alpha val="43137"/>
                    </a:srgbClr>
                  </a:outerShdw>
                </a:effectLst>
                <a:latin typeface="Calibri" pitchFamily="34" charset="0"/>
              </a:rPr>
              <a:t>Continuum of Care Moderate Rehabilitation Single Room Occupancy  (</a:t>
            </a:r>
            <a:r>
              <a:rPr lang="en-US" sz="3400" b="1" dirty="0" err="1">
                <a:effectLst>
                  <a:outerShdw blurRad="38100" dist="38100" dir="2700000" algn="tl">
                    <a:srgbClr val="000000">
                      <a:alpha val="43137"/>
                    </a:srgbClr>
                  </a:outerShdw>
                </a:effectLst>
                <a:latin typeface="Calibri" pitchFamily="34" charset="0"/>
              </a:rPr>
              <a:t>CoC</a:t>
            </a:r>
            <a:r>
              <a:rPr lang="en-US" sz="3400" b="1" dirty="0">
                <a:effectLst>
                  <a:outerShdw blurRad="38100" dist="38100" dir="2700000" algn="tl">
                    <a:srgbClr val="000000">
                      <a:alpha val="43137"/>
                    </a:srgbClr>
                  </a:outerShdw>
                </a:effectLst>
                <a:latin typeface="Calibri" pitchFamily="34" charset="0"/>
              </a:rPr>
              <a:t> Mod SRO) Program</a:t>
            </a:r>
          </a:p>
        </p:txBody>
      </p:sp>
      <p:sp>
        <p:nvSpPr>
          <p:cNvPr id="15363" name="Rectangle 3">
            <a:extLst>
              <a:ext uri="{FF2B5EF4-FFF2-40B4-BE49-F238E27FC236}">
                <a16:creationId xmlns:a16="http://schemas.microsoft.com/office/drawing/2014/main" id="{03E11D99-6678-4E56-AC88-EEA3522E63C2}"/>
              </a:ext>
            </a:extLst>
          </p:cNvPr>
          <p:cNvSpPr>
            <a:spLocks noGrp="1" noChangeArrowheads="1"/>
          </p:cNvSpPr>
          <p:nvPr>
            <p:ph type="body" idx="1"/>
          </p:nvPr>
        </p:nvSpPr>
        <p:spPr>
          <a:xfrm>
            <a:off x="0" y="2057400"/>
            <a:ext cx="9144000" cy="4800600"/>
          </a:xfrm>
        </p:spPr>
        <p:txBody>
          <a:bodyPr/>
          <a:lstStyle/>
          <a:p>
            <a:pPr eaLnBrk="1" hangingPunct="1">
              <a:defRPr/>
            </a:pPr>
            <a:endParaRPr lang="en-US" sz="3000" dirty="0">
              <a:latin typeface="Calibri" pitchFamily="34" charset="0"/>
            </a:endParaRPr>
          </a:p>
          <a:p>
            <a:pPr eaLnBrk="1" hangingPunct="1">
              <a:defRPr/>
            </a:pPr>
            <a:r>
              <a:rPr lang="en-US" sz="3000" dirty="0" err="1">
                <a:latin typeface="Calibri" pitchFamily="34" charset="0"/>
              </a:rPr>
              <a:t>CoC</a:t>
            </a:r>
            <a:r>
              <a:rPr lang="en-US" sz="3000" dirty="0">
                <a:latin typeface="Calibri" pitchFamily="34" charset="0"/>
              </a:rPr>
              <a:t> Mod SRO provides </a:t>
            </a:r>
            <a:r>
              <a:rPr lang="en-US" sz="3000" b="1" dirty="0">
                <a:solidFill>
                  <a:schemeClr val="hlink"/>
                </a:solidFill>
                <a:latin typeface="Calibri" pitchFamily="34" charset="0"/>
              </a:rPr>
              <a:t>rental assistance</a:t>
            </a:r>
            <a:r>
              <a:rPr lang="en-US" sz="3000" dirty="0">
                <a:latin typeface="Calibri" pitchFamily="34" charset="0"/>
              </a:rPr>
              <a:t> to </a:t>
            </a:r>
            <a:r>
              <a:rPr lang="en-US" sz="3000">
                <a:latin typeface="Calibri" pitchFamily="34" charset="0"/>
              </a:rPr>
              <a:t>eligible individuals </a:t>
            </a:r>
            <a:r>
              <a:rPr lang="en-US" sz="3000" dirty="0">
                <a:latin typeface="Calibri" pitchFamily="34" charset="0"/>
              </a:rPr>
              <a:t>to assist them in renting privately-owned apartments from owners providing permanent, affordable housing with matching </a:t>
            </a:r>
            <a:r>
              <a:rPr lang="en-US" sz="3000" b="1" dirty="0">
                <a:solidFill>
                  <a:schemeClr val="hlink"/>
                </a:solidFill>
                <a:latin typeface="Calibri" pitchFamily="34" charset="0"/>
              </a:rPr>
              <a:t>supportive services</a:t>
            </a:r>
            <a:r>
              <a:rPr lang="en-US" sz="3000" dirty="0">
                <a:latin typeface="Calibri" pitchFamily="34" charset="0"/>
              </a:rPr>
              <a:t> </a:t>
            </a:r>
          </a:p>
          <a:p>
            <a:pPr eaLnBrk="1" hangingPunct="1">
              <a:buFont typeface="Wingdings" panose="05000000000000000000" pitchFamily="2" charset="2"/>
              <a:buNone/>
              <a:defRPr/>
            </a:pPr>
            <a:endParaRPr lang="en-US" sz="3000" dirty="0">
              <a:latin typeface="Calibri" pitchFamily="34" charset="0"/>
            </a:endParaRPr>
          </a:p>
          <a:p>
            <a:pPr eaLnBrk="1" hangingPunct="1">
              <a:defRPr/>
            </a:pPr>
            <a:r>
              <a:rPr lang="en-US" sz="3000" dirty="0">
                <a:latin typeface="Calibri" pitchFamily="34" charset="0"/>
              </a:rPr>
              <a:t>There are </a:t>
            </a:r>
            <a:r>
              <a:rPr lang="en-US" sz="3000" b="1" dirty="0">
                <a:solidFill>
                  <a:schemeClr val="hlink"/>
                </a:solidFill>
                <a:latin typeface="Calibri" pitchFamily="34" charset="0"/>
              </a:rPr>
              <a:t>3 parties </a:t>
            </a:r>
            <a:r>
              <a:rPr lang="en-US" sz="3000" dirty="0">
                <a:latin typeface="Calibri" pitchFamily="34" charset="0"/>
              </a:rPr>
              <a:t>in the </a:t>
            </a:r>
            <a:r>
              <a:rPr lang="en-US" sz="3000" dirty="0" err="1">
                <a:latin typeface="Calibri" pitchFamily="34" charset="0"/>
              </a:rPr>
              <a:t>CoC</a:t>
            </a:r>
            <a:r>
              <a:rPr lang="en-US" sz="3000" dirty="0">
                <a:latin typeface="Calibri" pitchFamily="34" charset="0"/>
              </a:rPr>
              <a:t> Mod SRO program: </a:t>
            </a:r>
            <a:r>
              <a:rPr lang="en-US" sz="3000" b="1" dirty="0">
                <a:solidFill>
                  <a:schemeClr val="hlink"/>
                </a:solidFill>
                <a:latin typeface="Calibri" pitchFamily="34" charset="0"/>
              </a:rPr>
              <a:t>the</a:t>
            </a:r>
            <a:r>
              <a:rPr lang="en-US" sz="3000" dirty="0">
                <a:latin typeface="Calibri" pitchFamily="34" charset="0"/>
              </a:rPr>
              <a:t> </a:t>
            </a:r>
            <a:r>
              <a:rPr lang="en-US" sz="3000" b="1" dirty="0">
                <a:solidFill>
                  <a:schemeClr val="hlink"/>
                </a:solidFill>
                <a:latin typeface="Calibri" pitchFamily="34" charset="0"/>
              </a:rPr>
              <a:t>tenant (or participant)</a:t>
            </a:r>
            <a:r>
              <a:rPr lang="en-US" sz="3000" dirty="0">
                <a:latin typeface="Calibri" pitchFamily="34" charset="0"/>
              </a:rPr>
              <a:t>, </a:t>
            </a:r>
            <a:r>
              <a:rPr lang="en-US" sz="3000" b="1" dirty="0">
                <a:solidFill>
                  <a:schemeClr val="hlink"/>
                </a:solidFill>
                <a:latin typeface="Calibri" pitchFamily="34" charset="0"/>
              </a:rPr>
              <a:t>the owner</a:t>
            </a:r>
            <a:r>
              <a:rPr lang="en-US" sz="3000" dirty="0">
                <a:latin typeface="Calibri" pitchFamily="34" charset="0"/>
              </a:rPr>
              <a:t>, and </a:t>
            </a:r>
            <a:r>
              <a:rPr lang="en-US" sz="3000" b="1" dirty="0">
                <a:solidFill>
                  <a:schemeClr val="hlink"/>
                </a:solidFill>
                <a:latin typeface="Calibri" pitchFamily="34" charset="0"/>
              </a:rPr>
              <a:t>HPD</a:t>
            </a:r>
          </a:p>
          <a:p>
            <a:pPr eaLnBrk="1" hangingPunct="1">
              <a:defRPr/>
            </a:pPr>
            <a:endParaRPr lang="en-US" sz="3000" dirty="0">
              <a:latin typeface="Calibri" pitchFamily="34" charset="0"/>
            </a:endParaRPr>
          </a:p>
          <a:p>
            <a:pPr eaLnBrk="1" hangingPunct="1">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a:p>
            <a:pPr eaLnBrk="1" hangingPunct="1">
              <a:buFont typeface="Wingdings" panose="05000000000000000000" pitchFamily="2" charset="2"/>
              <a:buNone/>
              <a:defRPr/>
            </a:pPr>
            <a:endParaRPr lang="en-US" sz="3000" dirty="0">
              <a:latin typeface="Calibri" pitchFamily="34" charset="0"/>
            </a:endParaRPr>
          </a:p>
        </p:txBody>
      </p:sp>
      <p:pic>
        <p:nvPicPr>
          <p:cNvPr id="3" name="Slide 5 re-recorded">
            <a:hlinkClick r:id="" action="ppaction://media"/>
            <a:extLst>
              <a:ext uri="{FF2B5EF4-FFF2-40B4-BE49-F238E27FC236}">
                <a16:creationId xmlns:a16="http://schemas.microsoft.com/office/drawing/2014/main" id="{899EC19E-D804-4441-97E4-B721198DB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4650"/>
    </mc:Choice>
    <mc:Fallback xmlns="">
      <p:transition advClick="0" advTm="3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C488-526F-4A43-BD5D-7A344C009326}"/>
              </a:ext>
            </a:extLst>
          </p:cNvPr>
          <p:cNvSpPr>
            <a:spLocks noGrp="1"/>
          </p:cNvSpPr>
          <p:nvPr>
            <p:ph type="title"/>
          </p:nvPr>
        </p:nvSpPr>
        <p:spPr>
          <a:xfrm>
            <a:off x="457200" y="152400"/>
            <a:ext cx="8229600" cy="1371600"/>
          </a:xfrm>
        </p:spPr>
        <p:txBody>
          <a:bodyPr/>
          <a:lstStyle/>
          <a:p>
            <a:r>
              <a:rPr lang="en-US" u="sng" dirty="0"/>
              <a:t>Reasonable Accommodations</a:t>
            </a:r>
          </a:p>
        </p:txBody>
      </p:sp>
      <p:sp>
        <p:nvSpPr>
          <p:cNvPr id="3" name="Content Placeholder 2">
            <a:extLst>
              <a:ext uri="{FF2B5EF4-FFF2-40B4-BE49-F238E27FC236}">
                <a16:creationId xmlns:a16="http://schemas.microsoft.com/office/drawing/2014/main" id="{928825B4-1864-43AF-815D-861D431B2745}"/>
              </a:ext>
            </a:extLst>
          </p:cNvPr>
          <p:cNvSpPr>
            <a:spLocks noGrp="1"/>
          </p:cNvSpPr>
          <p:nvPr>
            <p:ph idx="1"/>
          </p:nvPr>
        </p:nvSpPr>
        <p:spPr>
          <a:xfrm>
            <a:off x="457200" y="1524000"/>
            <a:ext cx="8229600" cy="4876800"/>
          </a:xfrm>
        </p:spPr>
        <p:txBody>
          <a:bodyPr/>
          <a:lstStyle/>
          <a:p>
            <a:r>
              <a:rPr lang="en-US" sz="2400" dirty="0">
                <a:effectLst/>
              </a:rPr>
              <a:t>A reasonable accommodation is a </a:t>
            </a:r>
            <a:r>
              <a:rPr lang="en-US" sz="2400" b="1" dirty="0">
                <a:effectLst/>
              </a:rPr>
              <a:t>change that HPD makes to help people with disabilities participate in HPD’s programs.</a:t>
            </a:r>
          </a:p>
          <a:p>
            <a:pPr marL="0" indent="0">
              <a:buNone/>
            </a:pPr>
            <a:endParaRPr lang="en-US" sz="2400" dirty="0">
              <a:effectLst/>
            </a:endParaRPr>
          </a:p>
          <a:p>
            <a:r>
              <a:rPr lang="en-US" sz="2400" dirty="0">
                <a:effectLst/>
              </a:rPr>
              <a:t>The best way to request a reasonable accommodation is by filling out and submitting to HPD the Reasonable Accommodation Request form on our website.</a:t>
            </a:r>
          </a:p>
          <a:p>
            <a:pPr marL="0" indent="0">
              <a:buNone/>
            </a:pPr>
            <a:endParaRPr lang="en-US" sz="2400" dirty="0">
              <a:effectLst/>
            </a:endParaRPr>
          </a:p>
          <a:p>
            <a:r>
              <a:rPr lang="en-US" sz="2400" dirty="0">
                <a:effectLst/>
              </a:rPr>
              <a:t>If you have any questions about reasonable accommodations, please contact us using the contact information provided at the end of this presentation.</a:t>
            </a:r>
            <a:endParaRPr lang="en-US" sz="2000" dirty="0"/>
          </a:p>
        </p:txBody>
      </p:sp>
      <p:sp>
        <p:nvSpPr>
          <p:cNvPr id="4" name="Slide Number Placeholder 3">
            <a:extLst>
              <a:ext uri="{FF2B5EF4-FFF2-40B4-BE49-F238E27FC236}">
                <a16:creationId xmlns:a16="http://schemas.microsoft.com/office/drawing/2014/main" id="{9EDF6E68-682D-4D2C-81B3-28BD3489D9D2}"/>
              </a:ext>
            </a:extLst>
          </p:cNvPr>
          <p:cNvSpPr>
            <a:spLocks noGrp="1"/>
          </p:cNvSpPr>
          <p:nvPr>
            <p:ph type="sldNum" sz="quarter" idx="12"/>
          </p:nvPr>
        </p:nvSpPr>
        <p:spPr/>
        <p:txBody>
          <a:bodyPr/>
          <a:lstStyle/>
          <a:p>
            <a:pPr>
              <a:defRPr/>
            </a:pPr>
            <a:fld id="{955CDB18-DE45-485D-800E-ACC589486C75}" type="slidenum">
              <a:rPr lang="en-US" altLang="en-US" smtClean="0"/>
              <a:pPr>
                <a:defRPr/>
              </a:pPr>
              <a:t>50</a:t>
            </a:fld>
            <a:endParaRPr lang="en-US" altLang="en-US" dirty="0"/>
          </a:p>
        </p:txBody>
      </p:sp>
      <p:pic>
        <p:nvPicPr>
          <p:cNvPr id="5" name="SPC slide 64">
            <a:hlinkClick r:id="" action="ppaction://media"/>
            <a:extLst>
              <a:ext uri="{FF2B5EF4-FFF2-40B4-BE49-F238E27FC236}">
                <a16:creationId xmlns:a16="http://schemas.microsoft.com/office/drawing/2014/main" id="{CE0FE28B-3396-4789-B94A-CF3B20E09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454400"/>
            <a:ext cx="609600" cy="609600"/>
          </a:xfrm>
          <a:prstGeom prst="rect">
            <a:avLst/>
          </a:prstGeom>
        </p:spPr>
      </p:pic>
    </p:spTree>
    <p:extLst>
      <p:ext uri="{BB962C8B-B14F-4D97-AF65-F5344CB8AC3E}">
        <p14:creationId xmlns:p14="http://schemas.microsoft.com/office/powerpoint/2010/main" val="3948850587"/>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271F848-A8E5-47C4-8996-D2E88EE537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92243D6-19A0-40C8-B3C0-5055B066EBE9}" type="slidenum">
              <a:rPr lang="en-US" altLang="en-US" smtClean="0">
                <a:latin typeface="Arial" panose="020B0604020202020204" pitchFamily="34" charset="0"/>
              </a:rPr>
              <a:pPr>
                <a:defRPr/>
              </a:pPr>
              <a:t>51</a:t>
            </a:fld>
            <a:endParaRPr lang="en-US" altLang="en-US">
              <a:latin typeface="Arial" panose="020B0604020202020204" pitchFamily="34" charset="0"/>
            </a:endParaRPr>
          </a:p>
        </p:txBody>
      </p:sp>
      <p:sp>
        <p:nvSpPr>
          <p:cNvPr id="391170" name="Rectangle 2">
            <a:extLst>
              <a:ext uri="{FF2B5EF4-FFF2-40B4-BE49-F238E27FC236}">
                <a16:creationId xmlns:a16="http://schemas.microsoft.com/office/drawing/2014/main" id="{08973329-A0D5-45C1-9A45-43FED8F76E69}"/>
              </a:ext>
            </a:extLst>
          </p:cNvPr>
          <p:cNvSpPr>
            <a:spLocks noGrp="1" noChangeArrowheads="1"/>
          </p:cNvSpPr>
          <p:nvPr>
            <p:ph type="title"/>
          </p:nvPr>
        </p:nvSpPr>
        <p:spPr>
          <a:xfrm>
            <a:off x="0" y="0"/>
            <a:ext cx="9144000" cy="1752600"/>
          </a:xfrm>
        </p:spPr>
        <p:txBody>
          <a:bodyPr/>
          <a:lstStyle/>
          <a:p>
            <a:pPr eaLnBrk="1" hangingPunct="1">
              <a:defRPr/>
            </a:pPr>
            <a:r>
              <a:rPr lang="en-US" sz="5400" dirty="0">
                <a:latin typeface="Calibri" pitchFamily="34" charset="0"/>
              </a:rPr>
              <a:t>Important things to Remember</a:t>
            </a:r>
          </a:p>
        </p:txBody>
      </p:sp>
      <p:sp>
        <p:nvSpPr>
          <p:cNvPr id="391171" name="Rectangle 3">
            <a:extLst>
              <a:ext uri="{FF2B5EF4-FFF2-40B4-BE49-F238E27FC236}">
                <a16:creationId xmlns:a16="http://schemas.microsoft.com/office/drawing/2014/main" id="{0EE1C0AC-D278-4749-80FA-8A9AF744547E}"/>
              </a:ext>
            </a:extLst>
          </p:cNvPr>
          <p:cNvSpPr>
            <a:spLocks noGrp="1" noChangeArrowheads="1"/>
          </p:cNvSpPr>
          <p:nvPr>
            <p:ph type="body" idx="1"/>
          </p:nvPr>
        </p:nvSpPr>
        <p:spPr>
          <a:xfrm>
            <a:off x="457200" y="1600200"/>
            <a:ext cx="8305800" cy="4876800"/>
          </a:xfrm>
        </p:spPr>
        <p:txBody>
          <a:bodyPr/>
          <a:lstStyle/>
          <a:p>
            <a:pPr eaLnBrk="1" hangingPunct="1">
              <a:lnSpc>
                <a:spcPct val="80000"/>
              </a:lnSpc>
              <a:spcAft>
                <a:spcPts val="600"/>
              </a:spcAft>
              <a:defRPr/>
            </a:pPr>
            <a:r>
              <a:rPr lang="en-US" sz="2400" dirty="0">
                <a:latin typeface="Calibri" pitchFamily="34" charset="0"/>
              </a:rPr>
              <a:t>Keep your Briefing Packet as a reference so that you know your rights and responsibilities as a program participant.</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Supply all information requested by HPD and respond to all HPD requests for information on a timely basis. All of the information you provide to HPD must be true and complete.</a:t>
            </a:r>
          </a:p>
          <a:p>
            <a:pPr eaLnBrk="1" hangingPunct="1">
              <a:lnSpc>
                <a:spcPct val="80000"/>
              </a:lnSpc>
              <a:spcAft>
                <a:spcPts val="600"/>
              </a:spcAft>
              <a:defRPr/>
            </a:pPr>
            <a:endParaRPr lang="en-US" sz="2400" dirty="0">
              <a:latin typeface="Calibri" pitchFamily="34" charset="0"/>
            </a:endParaRPr>
          </a:p>
          <a:p>
            <a:pPr eaLnBrk="1" hangingPunct="1">
              <a:lnSpc>
                <a:spcPct val="80000"/>
              </a:lnSpc>
              <a:spcAft>
                <a:spcPts val="600"/>
              </a:spcAft>
              <a:defRPr/>
            </a:pPr>
            <a:r>
              <a:rPr lang="en-US" sz="2400" dirty="0">
                <a:latin typeface="Calibri" pitchFamily="34" charset="0"/>
              </a:rPr>
              <a:t>Keep copies of all documents that you submit to HPD.</a:t>
            </a:r>
          </a:p>
          <a:p>
            <a:pPr marL="0" indent="0" eaLnBrk="1" hangingPunct="1">
              <a:lnSpc>
                <a:spcPct val="80000"/>
              </a:lnSpc>
              <a:spcAft>
                <a:spcPts val="600"/>
              </a:spcAft>
              <a:buFont typeface="Wingdings" panose="05000000000000000000" pitchFamily="2" charset="2"/>
              <a:buNone/>
              <a:defRPr/>
            </a:pPr>
            <a:endParaRPr lang="en-US" sz="2400" dirty="0">
              <a:latin typeface="Calibri" pitchFamily="34" charset="0"/>
            </a:endParaRPr>
          </a:p>
        </p:txBody>
      </p:sp>
      <p:pic>
        <p:nvPicPr>
          <p:cNvPr id="2" name="CMS - slide 50 cdp.m4a">
            <a:hlinkClick r:id="" action="ppaction://media"/>
            <a:extLst>
              <a:ext uri="{FF2B5EF4-FFF2-40B4-BE49-F238E27FC236}">
                <a16:creationId xmlns:a16="http://schemas.microsoft.com/office/drawing/2014/main" id="{A17C8ECB-408F-406D-BA51-B88B74F7FC8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38931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42000"/>
    </mc:Choice>
    <mc:Fallback xmlns="">
      <p:transition advClick="0" advTm="4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B4E3-0426-42EB-AE39-832E2A9B355B}"/>
              </a:ext>
            </a:extLst>
          </p:cNvPr>
          <p:cNvSpPr>
            <a:spLocks noGrp="1"/>
          </p:cNvSpPr>
          <p:nvPr>
            <p:ph type="title"/>
          </p:nvPr>
        </p:nvSpPr>
        <p:spPr>
          <a:xfrm>
            <a:off x="0" y="0"/>
            <a:ext cx="9144000" cy="1600200"/>
          </a:xfrm>
        </p:spPr>
        <p:txBody>
          <a:bodyPr/>
          <a:lstStyle/>
          <a:p>
            <a:pPr>
              <a:defRPr/>
            </a:pPr>
            <a:r>
              <a:rPr lang="en-US" sz="5400" dirty="0">
                <a:latin typeface="Calibri" pitchFamily="34" charset="0"/>
              </a:rPr>
              <a:t>Important things to Remember</a:t>
            </a:r>
          </a:p>
        </p:txBody>
      </p:sp>
      <p:sp>
        <p:nvSpPr>
          <p:cNvPr id="3" name="Content Placeholder 2">
            <a:extLst>
              <a:ext uri="{FF2B5EF4-FFF2-40B4-BE49-F238E27FC236}">
                <a16:creationId xmlns:a16="http://schemas.microsoft.com/office/drawing/2014/main" id="{DD712623-8B5F-4171-BEE4-2ED372C88A56}"/>
              </a:ext>
            </a:extLst>
          </p:cNvPr>
          <p:cNvSpPr>
            <a:spLocks noGrp="1"/>
          </p:cNvSpPr>
          <p:nvPr>
            <p:ph idx="1"/>
          </p:nvPr>
        </p:nvSpPr>
        <p:spPr>
          <a:xfrm>
            <a:off x="457200" y="1371600"/>
            <a:ext cx="8229600" cy="4724400"/>
          </a:xfrm>
        </p:spPr>
        <p:txBody>
          <a:bodyPr/>
          <a:lstStyle/>
          <a:p>
            <a:pPr eaLnBrk="1" hangingPunct="1">
              <a:lnSpc>
                <a:spcPct val="80000"/>
              </a:lnSpc>
              <a:spcAft>
                <a:spcPts val="600"/>
              </a:spcAft>
              <a:defRPr/>
            </a:pPr>
            <a:r>
              <a:rPr lang="en-US" sz="2800" dirty="0">
                <a:latin typeface="Calibri" pitchFamily="34" charset="0"/>
              </a:rPr>
              <a:t>Keep a copy of your lease so that you know your rights as a tenant and your obligations to the owner.</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Comply with all of the terms and conditions of the lease between you and the owner, including paying your rent on a timely basis.</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Notify HPD immediately if you have been given court papers or an eviction notice by the owner.</a:t>
            </a:r>
          </a:p>
          <a:p>
            <a:pPr eaLnBrk="1" hangingPunct="1">
              <a:lnSpc>
                <a:spcPct val="80000"/>
              </a:lnSpc>
              <a:spcAft>
                <a:spcPts val="600"/>
              </a:spcAft>
              <a:defRPr/>
            </a:pPr>
            <a:endParaRPr lang="en-US" sz="2800" dirty="0">
              <a:latin typeface="Calibri" pitchFamily="34" charset="0"/>
            </a:endParaRPr>
          </a:p>
          <a:p>
            <a:pPr eaLnBrk="1" hangingPunct="1">
              <a:lnSpc>
                <a:spcPct val="80000"/>
              </a:lnSpc>
              <a:spcAft>
                <a:spcPts val="600"/>
              </a:spcAft>
              <a:defRPr/>
            </a:pPr>
            <a:r>
              <a:rPr lang="en-US" sz="2800" dirty="0">
                <a:latin typeface="Calibri" pitchFamily="34" charset="0"/>
              </a:rPr>
              <a:t>Notify HPD immediately if you will be absent from the apartment for 30 days or more.</a:t>
            </a:r>
          </a:p>
          <a:p>
            <a:pPr>
              <a:defRPr/>
            </a:pPr>
            <a:endParaRPr lang="en-US" sz="2800" dirty="0">
              <a:latin typeface="Calibri" pitchFamily="34" charset="0"/>
            </a:endParaRPr>
          </a:p>
        </p:txBody>
      </p:sp>
      <p:sp>
        <p:nvSpPr>
          <p:cNvPr id="4" name="Slide Number Placeholder 3">
            <a:extLst>
              <a:ext uri="{FF2B5EF4-FFF2-40B4-BE49-F238E27FC236}">
                <a16:creationId xmlns:a16="http://schemas.microsoft.com/office/drawing/2014/main" id="{7DCCDCCB-654A-4BCC-9CC1-622A9212459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500445A-C40F-45B3-965F-FAEA02F746B4}" type="slidenum">
              <a:rPr lang="en-US" altLang="en-US" smtClean="0">
                <a:latin typeface="Arial" panose="020B0604020202020204" pitchFamily="34" charset="0"/>
              </a:rPr>
              <a:pPr>
                <a:defRPr/>
              </a:pPr>
              <a:t>52</a:t>
            </a:fld>
            <a:endParaRPr lang="en-US" altLang="en-US">
              <a:latin typeface="Arial" panose="020B0604020202020204" pitchFamily="34" charset="0"/>
            </a:endParaRPr>
          </a:p>
        </p:txBody>
      </p:sp>
      <p:pic>
        <p:nvPicPr>
          <p:cNvPr id="6" name="CMS - slide 51 cdp.m4a">
            <a:hlinkClick r:id="" action="ppaction://media"/>
            <a:extLst>
              <a:ext uri="{FF2B5EF4-FFF2-40B4-BE49-F238E27FC236}">
                <a16:creationId xmlns:a16="http://schemas.microsoft.com/office/drawing/2014/main" id="{30493FF9-9958-458A-8815-034F3FB2DC3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3446417"/>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3400"/>
    </mc:Choice>
    <mc:Fallback xmlns="">
      <p:transition advClick="0" advTm="23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2A38CD9-389C-4D98-BA2D-7B884F592DC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5B4E7A0-D655-40D4-BA9D-72A4C57747C7}" type="slidenum">
              <a:rPr lang="en-US" altLang="en-US" smtClean="0">
                <a:latin typeface="Arial" panose="020B0604020202020204" pitchFamily="34" charset="0"/>
              </a:rPr>
              <a:pPr>
                <a:defRPr/>
              </a:pPr>
              <a:t>53</a:t>
            </a:fld>
            <a:endParaRPr lang="en-US" altLang="en-US">
              <a:latin typeface="Arial" panose="020B0604020202020204" pitchFamily="34" charset="0"/>
            </a:endParaRPr>
          </a:p>
        </p:txBody>
      </p:sp>
      <p:sp>
        <p:nvSpPr>
          <p:cNvPr id="447490" name="Rectangle 2">
            <a:extLst>
              <a:ext uri="{FF2B5EF4-FFF2-40B4-BE49-F238E27FC236}">
                <a16:creationId xmlns:a16="http://schemas.microsoft.com/office/drawing/2014/main" id="{E56D8353-4FB8-4855-B6F9-EE13699F98EC}"/>
              </a:ext>
            </a:extLst>
          </p:cNvPr>
          <p:cNvSpPr>
            <a:spLocks noGrp="1" noChangeArrowheads="1"/>
          </p:cNvSpPr>
          <p:nvPr>
            <p:ph type="title"/>
          </p:nvPr>
        </p:nvSpPr>
        <p:spPr>
          <a:xfrm>
            <a:off x="0" y="0"/>
            <a:ext cx="9144000" cy="1524000"/>
          </a:xfrm>
        </p:spPr>
        <p:txBody>
          <a:bodyPr/>
          <a:lstStyle/>
          <a:p>
            <a:pPr eaLnBrk="1" hangingPunct="1">
              <a:defRPr/>
            </a:pPr>
            <a:r>
              <a:rPr lang="en-US" sz="5400" dirty="0">
                <a:latin typeface="Calibri" pitchFamily="34" charset="0"/>
              </a:rPr>
              <a:t>Important things to Remember</a:t>
            </a:r>
          </a:p>
        </p:txBody>
      </p:sp>
      <p:sp>
        <p:nvSpPr>
          <p:cNvPr id="447491" name="Rectangle 3">
            <a:extLst>
              <a:ext uri="{FF2B5EF4-FFF2-40B4-BE49-F238E27FC236}">
                <a16:creationId xmlns:a16="http://schemas.microsoft.com/office/drawing/2014/main" id="{621326EA-260A-46AE-9857-F851A851457F}"/>
              </a:ext>
            </a:extLst>
          </p:cNvPr>
          <p:cNvSpPr>
            <a:spLocks noGrp="1" noChangeArrowheads="1"/>
          </p:cNvSpPr>
          <p:nvPr>
            <p:ph type="body" idx="1"/>
          </p:nvPr>
        </p:nvSpPr>
        <p:spPr>
          <a:xfrm>
            <a:off x="457200" y="1447800"/>
            <a:ext cx="8229600" cy="4648200"/>
          </a:xfrm>
        </p:spPr>
        <p:txBody>
          <a:bodyPr/>
          <a:lstStyle/>
          <a:p>
            <a:pPr eaLnBrk="1" hangingPunct="1">
              <a:lnSpc>
                <a:spcPct val="80000"/>
              </a:lnSpc>
              <a:spcAft>
                <a:spcPts val="600"/>
              </a:spcAft>
              <a:defRPr/>
            </a:pPr>
            <a:r>
              <a:rPr lang="en-US" sz="3000" dirty="0">
                <a:latin typeface="Calibri" pitchFamily="34" charset="0"/>
              </a:rPr>
              <a:t>Report all income (any money that you are receiving) at every annual recertification, including part-time or seasonal employment or contributions from family or friends</a:t>
            </a:r>
          </a:p>
          <a:p>
            <a:pPr eaLnBrk="1" hangingPunct="1">
              <a:lnSpc>
                <a:spcPct val="80000"/>
              </a:lnSpc>
              <a:spcAft>
                <a:spcPts val="600"/>
              </a:spcAft>
              <a:defRPr/>
            </a:pPr>
            <a:endParaRPr lang="en-US" sz="3000" dirty="0">
              <a:latin typeface="Calibri" pitchFamily="34" charset="0"/>
            </a:endParaRPr>
          </a:p>
          <a:p>
            <a:pPr eaLnBrk="1" hangingPunct="1">
              <a:lnSpc>
                <a:spcPct val="80000"/>
              </a:lnSpc>
              <a:spcAft>
                <a:spcPts val="600"/>
              </a:spcAft>
              <a:defRPr/>
            </a:pPr>
            <a:r>
              <a:rPr lang="en-US" sz="3000" dirty="0">
                <a:latin typeface="Calibri" pitchFamily="34" charset="0"/>
              </a:rPr>
              <a:t>Do not allow any other person to move into your unit</a:t>
            </a:r>
          </a:p>
          <a:p>
            <a:pPr eaLnBrk="1" hangingPunct="1">
              <a:lnSpc>
                <a:spcPct val="80000"/>
              </a:lnSpc>
              <a:spcAft>
                <a:spcPts val="600"/>
              </a:spcAft>
              <a:defRPr/>
            </a:pPr>
            <a:endParaRPr lang="en-US" sz="3000" dirty="0">
              <a:latin typeface="Calibri" pitchFamily="34" charset="0"/>
            </a:endParaRPr>
          </a:p>
          <a:p>
            <a:pPr eaLnBrk="1" hangingPunct="1">
              <a:lnSpc>
                <a:spcPct val="80000"/>
              </a:lnSpc>
              <a:spcAft>
                <a:spcPts val="600"/>
              </a:spcAft>
              <a:defRPr/>
            </a:pPr>
            <a:r>
              <a:rPr lang="en-US" sz="3000" dirty="0">
                <a:latin typeface="Calibri" pitchFamily="34" charset="0"/>
              </a:rPr>
              <a:t>Do not commit fraud, bribery, or any other corrupt or criminal act in connection with the program.</a:t>
            </a:r>
          </a:p>
        </p:txBody>
      </p:sp>
      <p:pic>
        <p:nvPicPr>
          <p:cNvPr id="3" name="CMS - slide 52 cdp">
            <a:hlinkClick r:id="" action="ppaction://media"/>
            <a:extLst>
              <a:ext uri="{FF2B5EF4-FFF2-40B4-BE49-F238E27FC236}">
                <a16:creationId xmlns:a16="http://schemas.microsoft.com/office/drawing/2014/main" id="{243873B4-7896-40A0-B5F1-F935045E42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1" y="3429000"/>
            <a:ext cx="609601"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50" advClick="0" advTm="19200"/>
    </mc:Choice>
    <mc:Fallback xmlns="">
      <p:transition advClick="0" advTm="1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47989DB-AF70-4C6D-A525-31DD97F4D89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D328BA4-1417-48FC-9192-1ECF2F4C0C35}" type="slidenum">
              <a:rPr lang="en-US" altLang="en-US" smtClean="0">
                <a:latin typeface="Arial" panose="020B0604020202020204" pitchFamily="34" charset="0"/>
              </a:rPr>
              <a:pPr>
                <a:defRPr/>
              </a:pPr>
              <a:t>54</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F3C007D9-277E-45BD-92CB-2425CBDAE259}"/>
              </a:ext>
            </a:extLst>
          </p:cNvPr>
          <p:cNvSpPr>
            <a:spLocks noGrp="1" noChangeArrowheads="1"/>
          </p:cNvSpPr>
          <p:nvPr>
            <p:ph type="title"/>
          </p:nvPr>
        </p:nvSpPr>
        <p:spPr>
          <a:xfrm>
            <a:off x="0" y="22225"/>
            <a:ext cx="9144000" cy="968375"/>
          </a:xfrm>
        </p:spPr>
        <p:txBody>
          <a:bodyPr/>
          <a:lstStyle/>
          <a:p>
            <a:pPr eaLnBrk="1" hangingPunct="1">
              <a:defRPr/>
            </a:pPr>
            <a:r>
              <a:rPr lang="en-US" sz="5400" b="1" u="sng" dirty="0">
                <a:solidFill>
                  <a:srgbClr val="00B0F0"/>
                </a:solidFill>
                <a:effectLst>
                  <a:outerShdw blurRad="38100" dist="38100" dir="2700000" algn="tl">
                    <a:srgbClr val="000000">
                      <a:alpha val="43137"/>
                    </a:srgbClr>
                  </a:outerShdw>
                </a:effectLst>
                <a:latin typeface="Calibri" pitchFamily="34" charset="0"/>
              </a:rPr>
              <a:t>Have Questions?</a:t>
            </a:r>
            <a:endParaRPr lang="en-US" sz="5400" b="1" dirty="0">
              <a:solidFill>
                <a:srgbClr val="00B0F0"/>
              </a:solidFill>
              <a:effectLst>
                <a:outerShdw blurRad="38100" dist="38100" dir="2700000" algn="tl">
                  <a:srgbClr val="000000">
                    <a:alpha val="43137"/>
                  </a:srgbClr>
                </a:outerShdw>
              </a:effectLst>
              <a:latin typeface="Calibri" pitchFamily="34" charset="0"/>
            </a:endParaRPr>
          </a:p>
        </p:txBody>
      </p:sp>
      <p:sp>
        <p:nvSpPr>
          <p:cNvPr id="4" name="TextBox 3">
            <a:extLst>
              <a:ext uri="{FF2B5EF4-FFF2-40B4-BE49-F238E27FC236}">
                <a16:creationId xmlns:a16="http://schemas.microsoft.com/office/drawing/2014/main" id="{F35BF1C4-2C5D-4042-866A-F4CFC320AB15}"/>
              </a:ext>
            </a:extLst>
          </p:cNvPr>
          <p:cNvSpPr txBox="1"/>
          <p:nvPr/>
        </p:nvSpPr>
        <p:spPr>
          <a:xfrm>
            <a:off x="0" y="1190625"/>
            <a:ext cx="9144000" cy="5972175"/>
          </a:xfrm>
          <a:prstGeom prst="rect">
            <a:avLst/>
          </a:prstGeom>
          <a:noFill/>
        </p:spPr>
        <p:txBody>
          <a:bodyPr anchor="ctr">
            <a:spAutoFit/>
          </a:bodyPr>
          <a:lstStyle/>
          <a:p>
            <a:pPr algn="ctr">
              <a:defRPr/>
            </a:pPr>
            <a:r>
              <a:rPr lang="en-US" sz="2400" dirty="0">
                <a:effectLst>
                  <a:outerShdw blurRad="38100" dist="38100" dir="2700000" algn="tl">
                    <a:srgbClr val="000000">
                      <a:alpha val="43137"/>
                    </a:srgbClr>
                  </a:outerShdw>
                </a:effectLst>
                <a:latin typeface="+mn-lt"/>
              </a:rPr>
              <a:t>Email: PBV@HPD.NYC.GOV</a:t>
            </a:r>
          </a:p>
          <a:p>
            <a:pPr algn="ctr">
              <a:defRPr/>
            </a:pPr>
            <a:r>
              <a:rPr lang="en-US" sz="2400" dirty="0">
                <a:effectLst>
                  <a:outerShdw blurRad="38100" dist="38100" dir="2700000" algn="tl">
                    <a:srgbClr val="000000">
                      <a:alpha val="43137"/>
                    </a:srgbClr>
                  </a:outerShdw>
                </a:effectLst>
                <a:latin typeface="+mn-lt"/>
              </a:rPr>
              <a:t>Phone: (212) 863 – 8320</a:t>
            </a:r>
          </a:p>
          <a:p>
            <a:pPr algn="ctr">
              <a:defRPr/>
            </a:pPr>
            <a:r>
              <a:rPr lang="en-US" sz="2400" dirty="0">
                <a:effectLst>
                  <a:outerShdw blurRad="38100" dist="38100" dir="2700000" algn="tl">
                    <a:srgbClr val="000000">
                      <a:alpha val="43137"/>
                    </a:srgbClr>
                  </a:outerShdw>
                </a:effectLst>
                <a:latin typeface="+mn-lt"/>
              </a:rPr>
              <a:t>Fax: (212) 863 – 8828</a:t>
            </a:r>
            <a:br>
              <a:rPr lang="en-US" sz="2400" dirty="0">
                <a:effectLst>
                  <a:outerShdw blurRad="38100" dist="38100" dir="2700000" algn="tl">
                    <a:srgbClr val="000000">
                      <a:alpha val="43137"/>
                    </a:srgbClr>
                  </a:outerShdw>
                </a:effectLst>
                <a:latin typeface="+mn-lt"/>
              </a:rPr>
            </a:br>
            <a:endParaRPr lang="en-US" sz="2400" dirty="0">
              <a:effectLst>
                <a:outerShdw blurRad="38100" dist="38100" dir="2700000" algn="tl">
                  <a:srgbClr val="000000">
                    <a:alpha val="43137"/>
                  </a:srgbClr>
                </a:outerShdw>
              </a:effectLst>
              <a:latin typeface="+mn-lt"/>
            </a:endParaRPr>
          </a:p>
          <a:p>
            <a:pPr eaLnBrk="1" hangingPunct="1">
              <a:defRPr/>
            </a:pPr>
            <a:endParaRPr lang="en-US" sz="2400" dirty="0"/>
          </a:p>
          <a:p>
            <a:pPr algn="ctr" eaLnBrk="1" hangingPunct="1">
              <a:defRPr/>
            </a:pPr>
            <a:r>
              <a:rPr lang="en-US" sz="2800" b="1" dirty="0">
                <a:solidFill>
                  <a:schemeClr val="bg1">
                    <a:lumMod val="50000"/>
                  </a:schemeClr>
                </a:solidFill>
                <a:effectLst>
                  <a:outerShdw blurRad="38100" dist="38100" dir="2700000" algn="tl">
                    <a:srgbClr val="000000">
                      <a:alpha val="43137"/>
                    </a:srgbClr>
                  </a:outerShdw>
                </a:effectLst>
                <a:latin typeface="Calibri" pitchFamily="34" charset="0"/>
              </a:rPr>
              <a:t>New York City Department of </a:t>
            </a:r>
          </a:p>
          <a:p>
            <a:pPr algn="ctr" eaLnBrk="1" hangingPunct="1">
              <a:defRPr/>
            </a:pPr>
            <a:r>
              <a:rPr lang="en-US" sz="2800" b="1" dirty="0">
                <a:solidFill>
                  <a:schemeClr val="bg1">
                    <a:lumMod val="50000"/>
                  </a:schemeClr>
                </a:solidFill>
                <a:effectLst>
                  <a:outerShdw blurRad="38100" dist="38100" dir="2700000" algn="tl">
                    <a:srgbClr val="000000">
                      <a:alpha val="43137"/>
                    </a:srgbClr>
                  </a:outerShdw>
                </a:effectLst>
                <a:latin typeface="Calibri" pitchFamily="34" charset="0"/>
              </a:rPr>
              <a:t>Housing Preservation &amp; Development (HPD)</a:t>
            </a:r>
          </a:p>
          <a:p>
            <a:pPr eaLnBrk="1" hangingPunct="1">
              <a:defRPr/>
            </a:pPr>
            <a:endParaRPr lang="en-US" sz="2400" dirty="0">
              <a:effectLst>
                <a:outerShdw blurRad="38100" dist="38100" dir="2700000" algn="tl">
                  <a:srgbClr val="000000">
                    <a:alpha val="43137"/>
                  </a:srgbClr>
                </a:outerShdw>
              </a:effectLst>
              <a:latin typeface="Calibri" pitchFamily="34" charset="0"/>
            </a:endParaRPr>
          </a:p>
          <a:p>
            <a:pPr algn="ctr">
              <a:defRPr/>
            </a:pPr>
            <a:r>
              <a:rPr lang="en-US" sz="2800" dirty="0">
                <a:effectLst>
                  <a:outerShdw blurRad="38100" dist="38100" dir="2700000" algn="tl">
                    <a:srgbClr val="000000">
                      <a:alpha val="43137"/>
                    </a:srgbClr>
                  </a:outerShdw>
                </a:effectLst>
                <a:latin typeface="Calibri" pitchFamily="34" charset="0"/>
              </a:rPr>
              <a:t>Briefing Session for the </a:t>
            </a:r>
          </a:p>
          <a:p>
            <a:pPr algn="ctr">
              <a:defRPr/>
            </a:pPr>
            <a:r>
              <a:rPr lang="en-US" sz="2800" dirty="0">
                <a:effectLst>
                  <a:outerShdw blurRad="38100" dist="38100" dir="2700000" algn="tl">
                    <a:srgbClr val="000000">
                      <a:alpha val="43137"/>
                    </a:srgbClr>
                  </a:outerShdw>
                </a:effectLst>
                <a:latin typeface="Calibri" pitchFamily="34" charset="0"/>
              </a:rPr>
              <a:t>Project-Based Rental Assistance Program</a:t>
            </a:r>
          </a:p>
          <a:p>
            <a:pPr algn="ctr" eaLnBrk="1" hangingPunct="1">
              <a:defRPr/>
            </a:pPr>
            <a:r>
              <a:rPr lang="en-US" sz="3400" b="1" dirty="0">
                <a:solidFill>
                  <a:srgbClr val="00B0F0"/>
                </a:solidFill>
                <a:effectLst>
                  <a:outerShdw blurRad="38100" dist="38100" dir="2700000" algn="tl">
                    <a:srgbClr val="000000">
                      <a:alpha val="43137"/>
                    </a:srgbClr>
                  </a:outerShdw>
                </a:effectLst>
                <a:latin typeface="Calibri" pitchFamily="34" charset="0"/>
              </a:rPr>
              <a:t>Continuum of Care </a:t>
            </a:r>
            <a:br>
              <a:rPr lang="en-US" sz="3400" b="1" dirty="0">
                <a:solidFill>
                  <a:srgbClr val="00B0F0"/>
                </a:solidFill>
                <a:effectLst>
                  <a:outerShdw blurRad="38100" dist="38100" dir="2700000" algn="tl">
                    <a:srgbClr val="000000">
                      <a:alpha val="43137"/>
                    </a:srgbClr>
                  </a:outerShdw>
                </a:effectLst>
                <a:latin typeface="Calibri" pitchFamily="34" charset="0"/>
              </a:rPr>
            </a:br>
            <a:r>
              <a:rPr lang="en-US" sz="3400" b="1" dirty="0">
                <a:solidFill>
                  <a:srgbClr val="00B0F0"/>
                </a:solidFill>
                <a:effectLst>
                  <a:outerShdw blurRad="38100" dist="38100" dir="2700000" algn="tl">
                    <a:srgbClr val="000000">
                      <a:alpha val="43137"/>
                    </a:srgbClr>
                  </a:outerShdw>
                </a:effectLst>
                <a:latin typeface="Calibri" pitchFamily="34" charset="0"/>
              </a:rPr>
              <a:t>Moderate Rehabilitation Single Room Occupancy  </a:t>
            </a:r>
            <a:br>
              <a:rPr lang="en-US" sz="3400" b="1" dirty="0">
                <a:solidFill>
                  <a:srgbClr val="00B0F0"/>
                </a:solidFill>
                <a:effectLst>
                  <a:outerShdw blurRad="38100" dist="38100" dir="2700000" algn="tl">
                    <a:srgbClr val="000000">
                      <a:alpha val="43137"/>
                    </a:srgbClr>
                  </a:outerShdw>
                </a:effectLst>
                <a:latin typeface="Calibri" pitchFamily="34" charset="0"/>
              </a:rPr>
            </a:br>
            <a:r>
              <a:rPr lang="en-US" sz="3400" b="1" dirty="0">
                <a:solidFill>
                  <a:srgbClr val="00B0F0"/>
                </a:solidFill>
                <a:effectLst>
                  <a:outerShdw blurRad="38100" dist="38100" dir="2700000" algn="tl">
                    <a:srgbClr val="000000">
                      <a:alpha val="43137"/>
                    </a:srgbClr>
                  </a:outerShdw>
                </a:effectLst>
                <a:latin typeface="Calibri" pitchFamily="34" charset="0"/>
              </a:rPr>
              <a:t>(</a:t>
            </a:r>
            <a:r>
              <a:rPr lang="en-US" sz="3400" b="1" dirty="0" err="1">
                <a:solidFill>
                  <a:srgbClr val="00B0F0"/>
                </a:solidFill>
                <a:effectLst>
                  <a:outerShdw blurRad="38100" dist="38100" dir="2700000" algn="tl">
                    <a:srgbClr val="000000">
                      <a:alpha val="43137"/>
                    </a:srgbClr>
                  </a:outerShdw>
                </a:effectLst>
                <a:latin typeface="Calibri" pitchFamily="34" charset="0"/>
              </a:rPr>
              <a:t>CoC</a:t>
            </a:r>
            <a:r>
              <a:rPr lang="en-US" sz="3400" b="1" dirty="0">
                <a:solidFill>
                  <a:srgbClr val="00B0F0"/>
                </a:solidFill>
                <a:effectLst>
                  <a:outerShdw blurRad="38100" dist="38100" dir="2700000" algn="tl">
                    <a:srgbClr val="000000">
                      <a:alpha val="43137"/>
                    </a:srgbClr>
                  </a:outerShdw>
                </a:effectLst>
                <a:latin typeface="Calibri" pitchFamily="34" charset="0"/>
              </a:rPr>
              <a:t> Mod SRO)</a:t>
            </a:r>
            <a:endParaRPr lang="en-US" sz="3400" b="1" dirty="0">
              <a:effectLst>
                <a:outerShdw blurRad="38100" dist="38100" dir="2700000" algn="tl">
                  <a:srgbClr val="000000">
                    <a:alpha val="43137"/>
                  </a:srgbClr>
                </a:outerShdw>
              </a:effectLst>
            </a:endParaRPr>
          </a:p>
          <a:p>
            <a:pPr>
              <a:defRPr/>
            </a:pPr>
            <a:endParaRPr lang="en-US" sz="2400" dirty="0">
              <a:effectLst>
                <a:outerShdw blurRad="38100" dist="38100" dir="2700000" algn="tl">
                  <a:srgbClr val="000000">
                    <a:alpha val="43137"/>
                  </a:srgbClr>
                </a:outerShdw>
              </a:effectLst>
              <a:latin typeface="+mn-lt"/>
            </a:endParaRPr>
          </a:p>
        </p:txBody>
      </p:sp>
      <p:pic>
        <p:nvPicPr>
          <p:cNvPr id="5" name="CMS - slide 53 cdp.m4a">
            <a:hlinkClick r:id="" action="ppaction://media"/>
            <a:extLst>
              <a:ext uri="{FF2B5EF4-FFF2-40B4-BE49-F238E27FC236}">
                <a16:creationId xmlns:a16="http://schemas.microsoft.com/office/drawing/2014/main" id="{B4E3F87D-7E5F-4DC2-B5F1-D9FC1B5757E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2852057"/>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66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F49AC45-7691-4A6A-BE8F-43F3EC13E52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CE1E36E-D4CA-430A-A9F6-43A386AA35B7}" type="slidenum">
              <a:rPr lang="en-US" altLang="en-US" smtClean="0">
                <a:latin typeface="Arial" panose="020B0604020202020204" pitchFamily="34" charset="0"/>
              </a:rPr>
              <a:pPr>
                <a:defRPr/>
              </a:pPr>
              <a:t>6</a:t>
            </a:fld>
            <a:endParaRPr lang="en-US" altLang="en-US">
              <a:latin typeface="Arial" panose="020B0604020202020204" pitchFamily="34" charset="0"/>
            </a:endParaRPr>
          </a:p>
        </p:txBody>
      </p:sp>
      <p:sp>
        <p:nvSpPr>
          <p:cNvPr id="101379" name="Rectangle 3">
            <a:extLst>
              <a:ext uri="{FF2B5EF4-FFF2-40B4-BE49-F238E27FC236}">
                <a16:creationId xmlns:a16="http://schemas.microsoft.com/office/drawing/2014/main" id="{870DE4D7-34FA-4BD6-9708-09E433459904}"/>
              </a:ext>
            </a:extLst>
          </p:cNvPr>
          <p:cNvSpPr>
            <a:spLocks noGrp="1" noChangeArrowheads="1"/>
          </p:cNvSpPr>
          <p:nvPr>
            <p:ph type="body" idx="1"/>
          </p:nvPr>
        </p:nvSpPr>
        <p:spPr>
          <a:xfrm>
            <a:off x="685800" y="1295400"/>
            <a:ext cx="7696200" cy="4876800"/>
          </a:xfrm>
        </p:spPr>
        <p:txBody>
          <a:bodyPr/>
          <a:lstStyle/>
          <a:p>
            <a:pPr eaLnBrk="1" hangingPunct="1">
              <a:lnSpc>
                <a:spcPct val="90000"/>
              </a:lnSpc>
              <a:defRPr/>
            </a:pPr>
            <a:endParaRPr lang="en-US" b="1" dirty="0">
              <a:solidFill>
                <a:schemeClr val="hlink"/>
              </a:solidFill>
              <a:latin typeface="Calibri" pitchFamily="34" charset="0"/>
            </a:endParaRPr>
          </a:p>
          <a:p>
            <a:pPr eaLnBrk="1" hangingPunct="1">
              <a:lnSpc>
                <a:spcPct val="90000"/>
              </a:lnSpc>
              <a:defRPr/>
            </a:pPr>
            <a:r>
              <a:rPr lang="en-US" b="1" dirty="0">
                <a:solidFill>
                  <a:schemeClr val="hlink"/>
                </a:solidFill>
                <a:latin typeface="Calibri" pitchFamily="34" charset="0"/>
              </a:rPr>
              <a:t>Move into the </a:t>
            </a:r>
            <a:r>
              <a:rPr lang="en-US" b="1" dirty="0" err="1">
                <a:solidFill>
                  <a:schemeClr val="hlink"/>
                </a:solidFill>
                <a:latin typeface="Calibri" pitchFamily="34" charset="0"/>
              </a:rPr>
              <a:t>CoC</a:t>
            </a:r>
            <a:r>
              <a:rPr lang="en-US" b="1" dirty="0">
                <a:solidFill>
                  <a:schemeClr val="hlink"/>
                </a:solidFill>
                <a:latin typeface="Calibri" pitchFamily="34" charset="0"/>
              </a:rPr>
              <a:t> Mod SRO unit</a:t>
            </a:r>
          </a:p>
          <a:p>
            <a:pPr eaLnBrk="1" hangingPunct="1">
              <a:lnSpc>
                <a:spcPct val="90000"/>
              </a:lnSpc>
              <a:defRPr/>
            </a:pPr>
            <a:endParaRPr lang="en-US" b="1" dirty="0">
              <a:solidFill>
                <a:schemeClr val="hlink"/>
              </a:solidFill>
              <a:latin typeface="Calibri" pitchFamily="34" charset="0"/>
            </a:endParaRPr>
          </a:p>
          <a:p>
            <a:pPr eaLnBrk="1" hangingPunct="1">
              <a:lnSpc>
                <a:spcPct val="90000"/>
              </a:lnSpc>
              <a:defRPr/>
            </a:pPr>
            <a:r>
              <a:rPr lang="en-US" b="1" dirty="0">
                <a:solidFill>
                  <a:schemeClr val="hlink"/>
                </a:solidFill>
                <a:latin typeface="Calibri" pitchFamily="34" charset="0"/>
              </a:rPr>
              <a:t>Complete a </a:t>
            </a:r>
            <a:r>
              <a:rPr lang="en-US" b="1" dirty="0" err="1">
                <a:solidFill>
                  <a:schemeClr val="hlink"/>
                </a:solidFill>
                <a:latin typeface="Calibri" pitchFamily="34" charset="0"/>
              </a:rPr>
              <a:t>CoC</a:t>
            </a:r>
            <a:r>
              <a:rPr lang="en-US" b="1" dirty="0">
                <a:solidFill>
                  <a:schemeClr val="hlink"/>
                </a:solidFill>
                <a:latin typeface="Calibri" pitchFamily="34" charset="0"/>
              </a:rPr>
              <a:t> Mod SRO application </a:t>
            </a:r>
            <a:r>
              <a:rPr lang="en-US" dirty="0">
                <a:latin typeface="Calibri" pitchFamily="34" charset="0"/>
              </a:rPr>
              <a:t>and</a:t>
            </a:r>
            <a:r>
              <a:rPr lang="en-US" b="1" dirty="0">
                <a:solidFill>
                  <a:schemeClr val="hlink"/>
                </a:solidFill>
                <a:latin typeface="Calibri" pitchFamily="34" charset="0"/>
              </a:rPr>
              <a:t>  Sign a lease</a:t>
            </a:r>
            <a:r>
              <a:rPr lang="en-US" dirty="0">
                <a:solidFill>
                  <a:schemeClr val="hlink"/>
                </a:solidFill>
                <a:latin typeface="Calibri" pitchFamily="34" charset="0"/>
              </a:rPr>
              <a:t> </a:t>
            </a:r>
            <a:r>
              <a:rPr lang="en-US" dirty="0">
                <a:latin typeface="Calibri" pitchFamily="34" charset="0"/>
              </a:rPr>
              <a:t>with the owner</a:t>
            </a:r>
            <a:endParaRPr lang="en-US" b="1" dirty="0">
              <a:latin typeface="Calibri" pitchFamily="34" charset="0"/>
            </a:endParaRPr>
          </a:p>
          <a:p>
            <a:pPr eaLnBrk="1" hangingPunct="1">
              <a:lnSpc>
                <a:spcPct val="90000"/>
              </a:lnSpc>
              <a:buFont typeface="Wingdings" panose="05000000000000000000" pitchFamily="2" charset="2"/>
              <a:buNone/>
              <a:defRPr/>
            </a:pPr>
            <a:endParaRPr lang="en-US" b="1" dirty="0">
              <a:latin typeface="Calibri" pitchFamily="34" charset="0"/>
            </a:endParaRPr>
          </a:p>
          <a:p>
            <a:pPr eaLnBrk="1" hangingPunct="1">
              <a:lnSpc>
                <a:spcPct val="90000"/>
              </a:lnSpc>
              <a:defRPr/>
            </a:pPr>
            <a:r>
              <a:rPr lang="en-US" dirty="0">
                <a:latin typeface="Calibri" pitchFamily="34" charset="0"/>
              </a:rPr>
              <a:t>Comply with your </a:t>
            </a:r>
            <a:r>
              <a:rPr lang="en-US" b="1" dirty="0">
                <a:solidFill>
                  <a:schemeClr val="hlink"/>
                </a:solidFill>
                <a:latin typeface="Calibri" pitchFamily="34" charset="0"/>
              </a:rPr>
              <a:t>lease requirements </a:t>
            </a:r>
            <a:r>
              <a:rPr lang="en-US" b="1" dirty="0">
                <a:latin typeface="Calibri" pitchFamily="34" charset="0"/>
              </a:rPr>
              <a:t>and</a:t>
            </a:r>
            <a:r>
              <a:rPr lang="en-US" b="1" dirty="0">
                <a:solidFill>
                  <a:schemeClr val="hlink"/>
                </a:solidFill>
                <a:latin typeface="Calibri" pitchFamily="34" charset="0"/>
              </a:rPr>
              <a:t> </a:t>
            </a:r>
            <a:r>
              <a:rPr lang="en-US" dirty="0">
                <a:latin typeface="Calibri" pitchFamily="34" charset="0"/>
              </a:rPr>
              <a:t>with the program’s </a:t>
            </a:r>
            <a:r>
              <a:rPr lang="en-US" b="1" dirty="0">
                <a:solidFill>
                  <a:schemeClr val="hlink"/>
                </a:solidFill>
                <a:latin typeface="Calibri" pitchFamily="34" charset="0"/>
              </a:rPr>
              <a:t>family obligations  </a:t>
            </a:r>
            <a:r>
              <a:rPr lang="en-US" b="1" dirty="0">
                <a:latin typeface="Calibri" pitchFamily="34" charset="0"/>
              </a:rPr>
              <a:t>(listed in the Briefing Packet)</a:t>
            </a:r>
            <a:endParaRPr lang="en-US" dirty="0">
              <a:latin typeface="Calibri" pitchFamily="34" charset="0"/>
            </a:endParaRPr>
          </a:p>
        </p:txBody>
      </p:sp>
      <p:sp>
        <p:nvSpPr>
          <p:cNvPr id="7172" name="Text Box 4">
            <a:extLst>
              <a:ext uri="{FF2B5EF4-FFF2-40B4-BE49-F238E27FC236}">
                <a16:creationId xmlns:a16="http://schemas.microsoft.com/office/drawing/2014/main" id="{F6762898-6A92-4F66-A10C-9F8BCD4FEDCC}"/>
              </a:ext>
            </a:extLst>
          </p:cNvPr>
          <p:cNvSpPr txBox="1">
            <a:spLocks noChangeArrowheads="1"/>
          </p:cNvSpPr>
          <p:nvPr/>
        </p:nvSpPr>
        <p:spPr bwMode="auto">
          <a:xfrm>
            <a:off x="609600" y="152400"/>
            <a:ext cx="77724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the Tenant’s Role </a:t>
            </a:r>
          </a:p>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in the </a:t>
            </a:r>
            <a:r>
              <a:rPr lang="en-US" altLang="en-US" sz="4000" b="1" dirty="0" err="1">
                <a:solidFill>
                  <a:schemeClr val="tx2"/>
                </a:solidFill>
                <a:effectLst>
                  <a:outerShdw blurRad="38100" dist="38100" dir="2700000" algn="tl">
                    <a:srgbClr val="000000">
                      <a:alpha val="43137"/>
                    </a:srgbClr>
                  </a:outerShdw>
                </a:effectLst>
                <a:latin typeface="Calibri" pitchFamily="34" charset="0"/>
              </a:rPr>
              <a:t>CoC</a:t>
            </a:r>
            <a:r>
              <a:rPr lang="en-US" altLang="en-US" sz="4000" b="1" dirty="0">
                <a:solidFill>
                  <a:schemeClr val="tx2"/>
                </a:solidFill>
                <a:effectLst>
                  <a:outerShdw blurRad="38100" dist="38100" dir="2700000" algn="tl">
                    <a:srgbClr val="000000">
                      <a:alpha val="43137"/>
                    </a:srgbClr>
                  </a:outerShdw>
                </a:effectLst>
                <a:latin typeface="Calibri" pitchFamily="34" charset="0"/>
              </a:rPr>
              <a:t> Mod SRO Program? </a:t>
            </a:r>
          </a:p>
        </p:txBody>
      </p:sp>
      <p:pic>
        <p:nvPicPr>
          <p:cNvPr id="3" name="C21FC22A">
            <a:hlinkClick r:id="" action="ppaction://media"/>
            <a:extLst>
              <a:ext uri="{FF2B5EF4-FFF2-40B4-BE49-F238E27FC236}">
                <a16:creationId xmlns:a16="http://schemas.microsoft.com/office/drawing/2014/main" id="{DB81D1BC-25AF-4113-A0FB-FD9079E44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89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21700"/>
    </mc:Choice>
    <mc:Fallback xmlns="">
      <p:transition advClick="0" advTm="2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EF31124-C400-4BB0-9B66-0AAD7D7C3F5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9987174-CC93-4EAB-92F2-044D4E36ADC1}" type="slidenum">
              <a:rPr lang="en-US" altLang="en-US" smtClean="0">
                <a:latin typeface="Arial" panose="020B0604020202020204" pitchFamily="34" charset="0"/>
              </a:rPr>
              <a:pPr>
                <a:defRPr/>
              </a:pPr>
              <a:t>7</a:t>
            </a:fld>
            <a:endParaRPr lang="en-US" altLang="en-US">
              <a:latin typeface="Arial" panose="020B0604020202020204" pitchFamily="34" charset="0"/>
            </a:endParaRPr>
          </a:p>
        </p:txBody>
      </p:sp>
      <p:sp>
        <p:nvSpPr>
          <p:cNvPr id="153602" name="Rectangle 2">
            <a:extLst>
              <a:ext uri="{FF2B5EF4-FFF2-40B4-BE49-F238E27FC236}">
                <a16:creationId xmlns:a16="http://schemas.microsoft.com/office/drawing/2014/main" id="{B5118C9C-E104-4CCD-B49F-588CEE4BBCB7}"/>
              </a:ext>
            </a:extLst>
          </p:cNvPr>
          <p:cNvSpPr>
            <a:spLocks noGrp="1" noChangeArrowheads="1"/>
          </p:cNvSpPr>
          <p:nvPr>
            <p:ph type="body" idx="1"/>
          </p:nvPr>
        </p:nvSpPr>
        <p:spPr>
          <a:xfrm>
            <a:off x="762000" y="1828800"/>
            <a:ext cx="8382000" cy="5029200"/>
          </a:xfrm>
        </p:spPr>
        <p:txBody>
          <a:bodyPr/>
          <a:lstStyle/>
          <a:p>
            <a:pPr eaLnBrk="1" hangingPunct="1">
              <a:lnSpc>
                <a:spcPct val="90000"/>
              </a:lnSpc>
              <a:defRPr/>
            </a:pPr>
            <a:r>
              <a:rPr lang="en-US" sz="3000" b="1" dirty="0">
                <a:solidFill>
                  <a:schemeClr val="hlink"/>
                </a:solidFill>
                <a:latin typeface="Calibri" pitchFamily="34" charset="0"/>
              </a:rPr>
              <a:t>Sign a lease</a:t>
            </a:r>
            <a:r>
              <a:rPr lang="en-US" sz="3000" dirty="0">
                <a:latin typeface="Calibri" pitchFamily="34" charset="0"/>
              </a:rPr>
              <a:t> with the family and provide </a:t>
            </a:r>
            <a:r>
              <a:rPr lang="en-US" sz="3000" b="1" dirty="0">
                <a:solidFill>
                  <a:schemeClr val="hlink"/>
                </a:solidFill>
                <a:latin typeface="Calibri" pitchFamily="34" charset="0"/>
              </a:rPr>
              <a:t>supportive services</a:t>
            </a:r>
            <a:endParaRPr lang="en-US" sz="3000" dirty="0">
              <a:latin typeface="Calibri" pitchFamily="34" charset="0"/>
            </a:endParaRPr>
          </a:p>
          <a:p>
            <a:pPr eaLnBrk="1" hangingPunct="1">
              <a:lnSpc>
                <a:spcPct val="90000"/>
              </a:lnSpc>
              <a:defRPr/>
            </a:pPr>
            <a:endParaRPr lang="en-US" sz="3000" dirty="0">
              <a:latin typeface="Calibri" pitchFamily="34" charset="0"/>
            </a:endParaRPr>
          </a:p>
          <a:p>
            <a:pPr eaLnBrk="1" hangingPunct="1">
              <a:lnSpc>
                <a:spcPct val="90000"/>
              </a:lnSpc>
              <a:defRPr/>
            </a:pPr>
            <a:r>
              <a:rPr lang="en-US" sz="3000" dirty="0">
                <a:latin typeface="Calibri" pitchFamily="34" charset="0"/>
              </a:rPr>
              <a:t>Comply with requirements of the </a:t>
            </a:r>
            <a:r>
              <a:rPr lang="en-US" sz="3000" b="1" dirty="0">
                <a:solidFill>
                  <a:schemeClr val="hlink"/>
                </a:solidFill>
                <a:latin typeface="Calibri" pitchFamily="34" charset="0"/>
              </a:rPr>
              <a:t>lease </a:t>
            </a:r>
            <a:r>
              <a:rPr lang="en-US" sz="3000" dirty="0">
                <a:latin typeface="Calibri" pitchFamily="34" charset="0"/>
              </a:rPr>
              <a:t>and </a:t>
            </a:r>
            <a:r>
              <a:rPr lang="en-US" sz="3000" b="1" dirty="0">
                <a:solidFill>
                  <a:schemeClr val="hlink"/>
                </a:solidFill>
                <a:latin typeface="Calibri" pitchFamily="34" charset="0"/>
              </a:rPr>
              <a:t>supportive service contract</a:t>
            </a:r>
          </a:p>
          <a:p>
            <a:pPr eaLnBrk="1" hangingPunct="1">
              <a:lnSpc>
                <a:spcPct val="90000"/>
              </a:lnSpc>
              <a:defRPr/>
            </a:pPr>
            <a:endParaRPr lang="en-US" sz="3000" dirty="0">
              <a:latin typeface="Calibri" pitchFamily="34" charset="0"/>
            </a:endParaRPr>
          </a:p>
          <a:p>
            <a:pPr eaLnBrk="1" hangingPunct="1">
              <a:lnSpc>
                <a:spcPct val="90000"/>
              </a:lnSpc>
              <a:defRPr/>
            </a:pPr>
            <a:r>
              <a:rPr lang="en-US" sz="3000" b="1" dirty="0">
                <a:solidFill>
                  <a:schemeClr val="hlink"/>
                </a:solidFill>
                <a:latin typeface="Calibri" pitchFamily="34" charset="0"/>
              </a:rPr>
              <a:t>Sign a</a:t>
            </a:r>
            <a:r>
              <a:rPr lang="en-US" sz="3000" dirty="0">
                <a:latin typeface="Calibri" pitchFamily="34" charset="0"/>
              </a:rPr>
              <a:t> </a:t>
            </a:r>
            <a:r>
              <a:rPr lang="en-US" sz="3000" b="1" dirty="0">
                <a:solidFill>
                  <a:schemeClr val="hlink"/>
                </a:solidFill>
                <a:latin typeface="Calibri" pitchFamily="34" charset="0"/>
              </a:rPr>
              <a:t>HAP contract </a:t>
            </a:r>
            <a:r>
              <a:rPr lang="en-US" sz="3000" dirty="0">
                <a:latin typeface="Calibri" pitchFamily="34" charset="0"/>
              </a:rPr>
              <a:t>with HPD </a:t>
            </a:r>
          </a:p>
          <a:p>
            <a:pPr eaLnBrk="1" hangingPunct="1">
              <a:lnSpc>
                <a:spcPct val="90000"/>
              </a:lnSpc>
              <a:buFont typeface="Wingdings" panose="05000000000000000000" pitchFamily="2" charset="2"/>
              <a:buNone/>
              <a:defRPr/>
            </a:pPr>
            <a:endParaRPr lang="en-US" sz="3000" dirty="0">
              <a:latin typeface="Calibri" pitchFamily="34" charset="0"/>
            </a:endParaRPr>
          </a:p>
          <a:p>
            <a:pPr eaLnBrk="1" hangingPunct="1">
              <a:lnSpc>
                <a:spcPct val="90000"/>
              </a:lnSpc>
              <a:defRPr/>
            </a:pPr>
            <a:r>
              <a:rPr lang="en-US" sz="3000" dirty="0">
                <a:latin typeface="Calibri" pitchFamily="34" charset="0"/>
              </a:rPr>
              <a:t>Comply with the program’s </a:t>
            </a:r>
            <a:r>
              <a:rPr lang="en-US" sz="3000" b="1" dirty="0">
                <a:solidFill>
                  <a:schemeClr val="hlink"/>
                </a:solidFill>
                <a:latin typeface="Calibri" pitchFamily="34" charset="0"/>
              </a:rPr>
              <a:t>owner‘s obligations</a:t>
            </a:r>
            <a:endParaRPr lang="en-US" sz="3000" dirty="0">
              <a:latin typeface="Calibri" pitchFamily="34" charset="0"/>
            </a:endParaRPr>
          </a:p>
          <a:p>
            <a:pPr eaLnBrk="1" hangingPunct="1">
              <a:lnSpc>
                <a:spcPct val="90000"/>
              </a:lnSpc>
              <a:defRPr/>
            </a:pPr>
            <a:endParaRPr lang="en-US" sz="2800" b="1" dirty="0">
              <a:solidFill>
                <a:schemeClr val="hlink"/>
              </a:solidFill>
              <a:latin typeface="Calibri" pitchFamily="34" charset="0"/>
            </a:endParaRPr>
          </a:p>
          <a:p>
            <a:pPr eaLnBrk="1" hangingPunct="1">
              <a:lnSpc>
                <a:spcPct val="90000"/>
              </a:lnSpc>
              <a:defRPr/>
            </a:pPr>
            <a:endParaRPr lang="en-US" sz="2800" dirty="0">
              <a:latin typeface="Calibri" pitchFamily="34" charset="0"/>
            </a:endParaRPr>
          </a:p>
        </p:txBody>
      </p:sp>
      <p:sp>
        <p:nvSpPr>
          <p:cNvPr id="8196" name="Text Box 3">
            <a:extLst>
              <a:ext uri="{FF2B5EF4-FFF2-40B4-BE49-F238E27FC236}">
                <a16:creationId xmlns:a16="http://schemas.microsoft.com/office/drawing/2014/main" id="{5FCF991B-824D-4095-A921-30363337589F}"/>
              </a:ext>
            </a:extLst>
          </p:cNvPr>
          <p:cNvSpPr txBox="1">
            <a:spLocks noChangeArrowheads="1"/>
          </p:cNvSpPr>
          <p:nvPr/>
        </p:nvSpPr>
        <p:spPr bwMode="auto">
          <a:xfrm>
            <a:off x="838200" y="152400"/>
            <a:ext cx="75438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the Owner’s Role in the </a:t>
            </a:r>
            <a:r>
              <a:rPr lang="en-US" altLang="en-US" sz="4000" b="1" dirty="0" err="1">
                <a:solidFill>
                  <a:schemeClr val="tx2"/>
                </a:solidFill>
                <a:effectLst>
                  <a:outerShdw blurRad="38100" dist="38100" dir="2700000" algn="tl">
                    <a:srgbClr val="000000">
                      <a:alpha val="43137"/>
                    </a:srgbClr>
                  </a:outerShdw>
                </a:effectLst>
                <a:latin typeface="Calibri" pitchFamily="34" charset="0"/>
              </a:rPr>
              <a:t>CoC</a:t>
            </a:r>
            <a:r>
              <a:rPr lang="en-US" altLang="en-US" sz="4000" b="1" dirty="0">
                <a:solidFill>
                  <a:schemeClr val="tx2"/>
                </a:solidFill>
                <a:effectLst>
                  <a:outerShdw blurRad="38100" dist="38100" dir="2700000" algn="tl">
                    <a:srgbClr val="000000">
                      <a:alpha val="43137"/>
                    </a:srgbClr>
                  </a:outerShdw>
                </a:effectLst>
                <a:latin typeface="Calibri" pitchFamily="34" charset="0"/>
              </a:rPr>
              <a:t> Mod SRO Program? </a:t>
            </a:r>
          </a:p>
        </p:txBody>
      </p:sp>
      <p:pic>
        <p:nvPicPr>
          <p:cNvPr id="3" name="CMS - slide 7 cdp">
            <a:hlinkClick r:id="" action="ppaction://media"/>
            <a:extLst>
              <a:ext uri="{FF2B5EF4-FFF2-40B4-BE49-F238E27FC236}">
                <a16:creationId xmlns:a16="http://schemas.microsoft.com/office/drawing/2014/main" id="{2E76A5C7-CE20-48E9-89BF-FB5E5FF1C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2703513"/>
            <a:ext cx="609600" cy="609600"/>
          </a:xfrm>
          <a:prstGeom prst="rect">
            <a:avLst/>
          </a:prstGeom>
        </p:spPr>
      </p:pic>
    </p:spTree>
  </p:cSld>
  <p:clrMapOvr>
    <a:masterClrMapping/>
  </p:clrMapOvr>
  <p:transition advClick="0" advTm="28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BACA4BD-393E-4D17-AEA5-133AF5CB3F8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1784D96-403B-4987-8CC6-FBBEDC96F9C4}" type="slidenum">
              <a:rPr lang="en-US" altLang="en-US" smtClean="0">
                <a:latin typeface="Arial" panose="020B0604020202020204" pitchFamily="34" charset="0"/>
              </a:rPr>
              <a:pPr>
                <a:defRPr/>
              </a:pPr>
              <a:t>8</a:t>
            </a:fld>
            <a:endParaRPr lang="en-US" altLang="en-US">
              <a:latin typeface="Arial" panose="020B0604020202020204" pitchFamily="34" charset="0"/>
            </a:endParaRPr>
          </a:p>
        </p:txBody>
      </p:sp>
      <p:sp>
        <p:nvSpPr>
          <p:cNvPr id="155650" name="Rectangle 2">
            <a:extLst>
              <a:ext uri="{FF2B5EF4-FFF2-40B4-BE49-F238E27FC236}">
                <a16:creationId xmlns:a16="http://schemas.microsoft.com/office/drawing/2014/main" id="{DDB2409C-4A7E-4E3B-BE7A-C7260E6B8F1A}"/>
              </a:ext>
            </a:extLst>
          </p:cNvPr>
          <p:cNvSpPr>
            <a:spLocks noGrp="1" noChangeArrowheads="1"/>
          </p:cNvSpPr>
          <p:nvPr>
            <p:ph type="body" idx="1"/>
          </p:nvPr>
        </p:nvSpPr>
        <p:spPr>
          <a:xfrm>
            <a:off x="685800" y="1905000"/>
            <a:ext cx="8458200" cy="4953000"/>
          </a:xfrm>
        </p:spPr>
        <p:txBody>
          <a:bodyPr/>
          <a:lstStyle/>
          <a:p>
            <a:pPr eaLnBrk="1" hangingPunct="1">
              <a:lnSpc>
                <a:spcPct val="90000"/>
              </a:lnSpc>
              <a:defRPr/>
            </a:pPr>
            <a:r>
              <a:rPr lang="en-US" sz="3600" b="1" dirty="0">
                <a:solidFill>
                  <a:schemeClr val="hlink"/>
                </a:solidFill>
                <a:latin typeface="Calibri" pitchFamily="34" charset="0"/>
              </a:rPr>
              <a:t>Review</a:t>
            </a:r>
            <a:r>
              <a:rPr lang="en-US" sz="3600" dirty="0">
                <a:latin typeface="Calibri" pitchFamily="34" charset="0"/>
              </a:rPr>
              <a:t> your household and income</a:t>
            </a:r>
          </a:p>
          <a:p>
            <a:pPr eaLnBrk="1" hangingPunct="1">
              <a:lnSpc>
                <a:spcPct val="90000"/>
              </a:lnSpc>
              <a:buFont typeface="Wingdings" panose="05000000000000000000" pitchFamily="2" charset="2"/>
              <a:buNone/>
              <a:defRPr/>
            </a:pPr>
            <a:endParaRPr lang="en-US" sz="3600" dirty="0">
              <a:latin typeface="Calibri" pitchFamily="34" charset="0"/>
            </a:endParaRPr>
          </a:p>
          <a:p>
            <a:pPr eaLnBrk="1" hangingPunct="1">
              <a:lnSpc>
                <a:spcPct val="90000"/>
              </a:lnSpc>
              <a:defRPr/>
            </a:pPr>
            <a:r>
              <a:rPr lang="en-US" sz="3600" b="1" dirty="0">
                <a:solidFill>
                  <a:schemeClr val="hlink"/>
                </a:solidFill>
                <a:latin typeface="Calibri" pitchFamily="34" charset="0"/>
              </a:rPr>
              <a:t>Determine eligibility</a:t>
            </a:r>
          </a:p>
          <a:p>
            <a:pPr marL="0" indent="0"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r>
              <a:rPr lang="en-US" sz="3600" b="1" dirty="0">
                <a:solidFill>
                  <a:schemeClr val="hlink"/>
                </a:solidFill>
                <a:latin typeface="Calibri" pitchFamily="34" charset="0"/>
              </a:rPr>
              <a:t>Conduct inspections</a:t>
            </a:r>
          </a:p>
          <a:p>
            <a:pPr eaLnBrk="1" hangingPunct="1">
              <a:lnSpc>
                <a:spcPct val="90000"/>
              </a:lnSpc>
              <a:defRPr/>
            </a:pPr>
            <a:endParaRPr lang="en-US" sz="3600" b="1" dirty="0">
              <a:solidFill>
                <a:schemeClr val="hlink"/>
              </a:solidFill>
              <a:latin typeface="Calibri" pitchFamily="34" charset="0"/>
            </a:endParaRPr>
          </a:p>
          <a:p>
            <a:pPr eaLnBrk="1" hangingPunct="1">
              <a:lnSpc>
                <a:spcPct val="90000"/>
              </a:lnSpc>
              <a:defRPr/>
            </a:pPr>
            <a:r>
              <a:rPr lang="en-US" sz="3600" b="1" dirty="0">
                <a:solidFill>
                  <a:schemeClr val="hlink"/>
                </a:solidFill>
                <a:latin typeface="Calibri" pitchFamily="34" charset="0"/>
              </a:rPr>
              <a:t>Make HAP payments </a:t>
            </a:r>
            <a:r>
              <a:rPr lang="en-US" sz="3600" dirty="0">
                <a:latin typeface="Calibri" pitchFamily="34" charset="0"/>
              </a:rPr>
              <a:t>to owners</a:t>
            </a: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buFont typeface="Wingdings" panose="05000000000000000000" pitchFamily="2" charset="2"/>
              <a:buNone/>
              <a:defRPr/>
            </a:pPr>
            <a:endParaRPr lang="en-US" sz="3600" b="1" dirty="0">
              <a:solidFill>
                <a:schemeClr val="hlink"/>
              </a:solidFill>
              <a:latin typeface="Calibri" pitchFamily="34" charset="0"/>
            </a:endParaRPr>
          </a:p>
          <a:p>
            <a:pPr eaLnBrk="1" hangingPunct="1">
              <a:lnSpc>
                <a:spcPct val="90000"/>
              </a:lnSpc>
              <a:defRPr/>
            </a:pPr>
            <a:endParaRPr lang="en-US" sz="3600" dirty="0">
              <a:latin typeface="Calibri" pitchFamily="34" charset="0"/>
            </a:endParaRPr>
          </a:p>
          <a:p>
            <a:pPr eaLnBrk="1" hangingPunct="1">
              <a:lnSpc>
                <a:spcPct val="90000"/>
              </a:lnSpc>
              <a:defRPr/>
            </a:pPr>
            <a:endParaRPr lang="en-US" sz="3600" dirty="0">
              <a:latin typeface="Calibri" pitchFamily="34" charset="0"/>
            </a:endParaRPr>
          </a:p>
        </p:txBody>
      </p:sp>
      <p:sp>
        <p:nvSpPr>
          <p:cNvPr id="9220" name="Text Box 3">
            <a:extLst>
              <a:ext uri="{FF2B5EF4-FFF2-40B4-BE49-F238E27FC236}">
                <a16:creationId xmlns:a16="http://schemas.microsoft.com/office/drawing/2014/main" id="{7F62D04C-67C6-46BB-9907-02963943ED8B}"/>
              </a:ext>
            </a:extLst>
          </p:cNvPr>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What is HPD’s Role </a:t>
            </a:r>
          </a:p>
          <a:p>
            <a:pPr algn="ctr">
              <a:defRPr/>
            </a:pPr>
            <a:r>
              <a:rPr lang="en-US" altLang="en-US" sz="4000" b="1" dirty="0">
                <a:solidFill>
                  <a:schemeClr val="tx2"/>
                </a:solidFill>
                <a:effectLst>
                  <a:outerShdw blurRad="38100" dist="38100" dir="2700000" algn="tl">
                    <a:srgbClr val="000000">
                      <a:alpha val="43137"/>
                    </a:srgbClr>
                  </a:outerShdw>
                </a:effectLst>
                <a:latin typeface="Calibri" pitchFamily="34" charset="0"/>
              </a:rPr>
              <a:t>in the </a:t>
            </a:r>
            <a:r>
              <a:rPr lang="en-US" altLang="en-US" sz="4000" b="1" dirty="0" err="1">
                <a:solidFill>
                  <a:schemeClr val="tx2"/>
                </a:solidFill>
                <a:effectLst>
                  <a:outerShdw blurRad="38100" dist="38100" dir="2700000" algn="tl">
                    <a:srgbClr val="000000">
                      <a:alpha val="43137"/>
                    </a:srgbClr>
                  </a:outerShdw>
                </a:effectLst>
                <a:latin typeface="Calibri" pitchFamily="34" charset="0"/>
              </a:rPr>
              <a:t>CoC</a:t>
            </a:r>
            <a:r>
              <a:rPr lang="en-US" altLang="en-US" sz="4000" b="1" dirty="0">
                <a:solidFill>
                  <a:schemeClr val="tx2"/>
                </a:solidFill>
                <a:effectLst>
                  <a:outerShdw blurRad="38100" dist="38100" dir="2700000" algn="tl">
                    <a:srgbClr val="000000">
                      <a:alpha val="43137"/>
                    </a:srgbClr>
                  </a:outerShdw>
                </a:effectLst>
                <a:latin typeface="Calibri" pitchFamily="34" charset="0"/>
              </a:rPr>
              <a:t> Mod SRO Program?  </a:t>
            </a:r>
          </a:p>
        </p:txBody>
      </p:sp>
      <p:pic>
        <p:nvPicPr>
          <p:cNvPr id="3" name="CMS - slide 8 cdp">
            <a:hlinkClick r:id="" action="ppaction://media"/>
            <a:extLst>
              <a:ext uri="{FF2B5EF4-FFF2-40B4-BE49-F238E27FC236}">
                <a16:creationId xmlns:a16="http://schemas.microsoft.com/office/drawing/2014/main" id="{75B790D1-F9AE-4FCE-8589-C157DD15B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200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2200"/>
    </mc:Choice>
    <mc:Fallback xmlns="">
      <p:transition advClick="0" advTm="3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EDCAF1-4B5C-4B56-BAE4-2D6B663024D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BB73095-9347-4156-B2D0-18D2A0080264}" type="slidenum">
              <a:rPr lang="en-US" altLang="en-US" smtClean="0">
                <a:latin typeface="Arial" panose="020B0604020202020204" pitchFamily="34" charset="0"/>
              </a:rPr>
              <a:pPr>
                <a:defRPr/>
              </a:pPr>
              <a:t>9</a:t>
            </a:fld>
            <a:endParaRPr lang="en-US" altLang="en-US">
              <a:latin typeface="Arial" panose="020B0604020202020204" pitchFamily="34" charset="0"/>
            </a:endParaRPr>
          </a:p>
        </p:txBody>
      </p:sp>
      <p:sp>
        <p:nvSpPr>
          <p:cNvPr id="395266" name="Rectangle 2">
            <a:extLst>
              <a:ext uri="{FF2B5EF4-FFF2-40B4-BE49-F238E27FC236}">
                <a16:creationId xmlns:a16="http://schemas.microsoft.com/office/drawing/2014/main" id="{CC9C880D-1BA3-4B7E-96D7-77559F422A6E}"/>
              </a:ext>
            </a:extLst>
          </p:cNvPr>
          <p:cNvSpPr>
            <a:spLocks noGrp="1" noChangeArrowheads="1"/>
          </p:cNvSpPr>
          <p:nvPr>
            <p:ph type="title"/>
          </p:nvPr>
        </p:nvSpPr>
        <p:spPr>
          <a:xfrm>
            <a:off x="0" y="0"/>
            <a:ext cx="9144000" cy="1752600"/>
          </a:xfrm>
        </p:spPr>
        <p:txBody>
          <a:bodyPr/>
          <a:lstStyle/>
          <a:p>
            <a:pPr eaLnBrk="1" hangingPunct="1">
              <a:defRPr/>
            </a:pPr>
            <a:r>
              <a:rPr lang="en-US" sz="5400" b="1" dirty="0">
                <a:latin typeface="Calibri" pitchFamily="34" charset="0"/>
              </a:rPr>
              <a:t>Program Integrity</a:t>
            </a:r>
            <a:endParaRPr lang="en-US" sz="5400" dirty="0">
              <a:latin typeface="Calibri" pitchFamily="34" charset="0"/>
            </a:endParaRPr>
          </a:p>
        </p:txBody>
      </p:sp>
      <p:sp>
        <p:nvSpPr>
          <p:cNvPr id="395267" name="Rectangle 3">
            <a:extLst>
              <a:ext uri="{FF2B5EF4-FFF2-40B4-BE49-F238E27FC236}">
                <a16:creationId xmlns:a16="http://schemas.microsoft.com/office/drawing/2014/main" id="{94843A22-7A1D-400C-B77F-88C42DF2F1AC}"/>
              </a:ext>
            </a:extLst>
          </p:cNvPr>
          <p:cNvSpPr>
            <a:spLocks noGrp="1" noChangeArrowheads="1"/>
          </p:cNvSpPr>
          <p:nvPr>
            <p:ph type="body" idx="1"/>
          </p:nvPr>
        </p:nvSpPr>
        <p:spPr>
          <a:xfrm>
            <a:off x="457200" y="1600200"/>
            <a:ext cx="8229600" cy="4800600"/>
          </a:xfrm>
        </p:spPr>
        <p:txBody>
          <a:bodyPr/>
          <a:lstStyle/>
          <a:p>
            <a:pPr eaLnBrk="1" hangingPunct="1">
              <a:lnSpc>
                <a:spcPct val="80000"/>
              </a:lnSpc>
              <a:defRPr/>
            </a:pPr>
            <a:r>
              <a:rPr lang="en-US" sz="2800" dirty="0">
                <a:latin typeface="Calibri" pitchFamily="34" charset="0"/>
              </a:rPr>
              <a:t>Fraud and program abuse are single acts or a pattern of actions that are intended to deceive or mislead. Making a false statement, omitting information, or concealing information in order to obtain </a:t>
            </a:r>
            <a:r>
              <a:rPr lang="en-US" sz="2800" dirty="0" err="1">
                <a:latin typeface="Calibri" pitchFamily="34" charset="0"/>
              </a:rPr>
              <a:t>CoC</a:t>
            </a:r>
            <a:r>
              <a:rPr lang="en-US" sz="2800" dirty="0">
                <a:latin typeface="Calibri" pitchFamily="34" charset="0"/>
              </a:rPr>
              <a:t> Mod SRO assistance or to reduce the amount of rent you pay are all considered fraud and program abuse.</a:t>
            </a:r>
          </a:p>
          <a:p>
            <a:pPr eaLnBrk="1" hangingPunct="1">
              <a:lnSpc>
                <a:spcPct val="80000"/>
              </a:lnSpc>
              <a:defRPr/>
            </a:pPr>
            <a:endParaRPr lang="en-US" sz="2800" dirty="0">
              <a:latin typeface="Calibri" pitchFamily="34" charset="0"/>
            </a:endParaRPr>
          </a:p>
          <a:p>
            <a:pPr eaLnBrk="1" hangingPunct="1">
              <a:lnSpc>
                <a:spcPct val="80000"/>
              </a:lnSpc>
              <a:defRPr/>
            </a:pPr>
            <a:r>
              <a:rPr lang="en-US" sz="2800" dirty="0">
                <a:latin typeface="Calibri" pitchFamily="34" charset="0"/>
              </a:rPr>
              <a:t>Your assistance may be denied or terminated if you or a family member has willfully and intentionally committed fraud, bribery, or any other corrupt or criminal act in connection with HPD’s </a:t>
            </a:r>
            <a:r>
              <a:rPr lang="en-US" sz="2800" dirty="0" err="1">
                <a:latin typeface="Calibri" pitchFamily="34" charset="0"/>
              </a:rPr>
              <a:t>CoC</a:t>
            </a:r>
            <a:r>
              <a:rPr lang="en-US" sz="2800" dirty="0">
                <a:latin typeface="Calibri" pitchFamily="34" charset="0"/>
              </a:rPr>
              <a:t> Mod SRO program. You may also face arrest and criminal prosecution</a:t>
            </a:r>
          </a:p>
        </p:txBody>
      </p:sp>
      <p:pic>
        <p:nvPicPr>
          <p:cNvPr id="6" name="1CMS - slide 9.m4a">
            <a:hlinkClick r:id="" action="ppaction://media"/>
            <a:extLst>
              <a:ext uri="{FF2B5EF4-FFF2-40B4-BE49-F238E27FC236}">
                <a16:creationId xmlns:a16="http://schemas.microsoft.com/office/drawing/2014/main" id="{3F1661EC-069F-40C1-8F35-C40399DF7BD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7100"/>
    </mc:Choice>
    <mc:Fallback xmlns="">
      <p:transition advClick="0" advTm="3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10193</TotalTime>
  <Words>6092</Words>
  <Application>Microsoft Office PowerPoint</Application>
  <PresentationFormat>On-screen Show (4:3)</PresentationFormat>
  <Paragraphs>724</Paragraphs>
  <Slides>54</Slides>
  <Notes>52</Notes>
  <HiddenSlides>0</HiddenSlides>
  <MMClips>54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Tahoma</vt:lpstr>
      <vt:lpstr>Wingdings</vt:lpstr>
      <vt:lpstr>Textured</vt:lpstr>
      <vt:lpstr>Continuum of Care  Moderate Rehabilitation Single Room Occupancy   (CoC Mod SRO) </vt:lpstr>
      <vt:lpstr>In Today’s Briefing we will discuss:</vt:lpstr>
      <vt:lpstr>What is the Continuum of Care Moderate Rehabilitation Single Room Occupancy (CoC Mod SRO) Program? </vt:lpstr>
      <vt:lpstr>Why is this briefing important?</vt:lpstr>
      <vt:lpstr>Quick Overview of the  Continuum of Care Moderate Rehabilitation Single Room Occupancy  (CoC Mod SRO) Program</vt:lpstr>
      <vt:lpstr>PowerPoint Presentation</vt:lpstr>
      <vt:lpstr>PowerPoint Presentation</vt:lpstr>
      <vt:lpstr>PowerPoint Presentation</vt:lpstr>
      <vt:lpstr>Program Integrity</vt:lpstr>
      <vt:lpstr>Program Integrity</vt:lpstr>
      <vt:lpstr>Program Integrity</vt:lpstr>
      <vt:lpstr>Program Integrity</vt:lpstr>
      <vt:lpstr>Eligibility for Rental Assistance</vt:lpstr>
      <vt:lpstr>How is CoC Mod SRO different from the Section 8 Housing Choice Voucher (HCV) Program?</vt:lpstr>
      <vt:lpstr>Overcrowded Families</vt:lpstr>
      <vt:lpstr>How does HPD Determine  your Income? </vt:lpstr>
      <vt:lpstr>How does HPD Determine  your Income? (Continued)</vt:lpstr>
      <vt:lpstr>How does HPD Determine  your Income? (Continued)</vt:lpstr>
      <vt:lpstr>How does HPD Determine  your Income? (Continued)</vt:lpstr>
      <vt:lpstr>How does HPD Calculate  your Share of the Total Rent? </vt:lpstr>
      <vt:lpstr>How does HPD Determine  your Total Rent? </vt:lpstr>
      <vt:lpstr> </vt:lpstr>
      <vt:lpstr>How do you Start Receiving   Assistance? </vt:lpstr>
      <vt:lpstr>PowerPoint Presentation</vt:lpstr>
      <vt:lpstr>What are your Family Obligations? </vt:lpstr>
      <vt:lpstr>PowerPoint Presentation</vt:lpstr>
      <vt:lpstr>PowerPoint Presentation</vt:lpstr>
      <vt:lpstr>PowerPoint Presentation</vt:lpstr>
      <vt:lpstr>PowerPoint Presentation</vt:lpstr>
      <vt:lpstr>      </vt:lpstr>
      <vt:lpstr>  </vt:lpstr>
      <vt:lpstr>Reporting Changes to HPD</vt:lpstr>
      <vt:lpstr>PowerPoint Presentation</vt:lpstr>
      <vt:lpstr>What are the Owner’s Obligations?</vt:lpstr>
      <vt:lpstr>PowerPoint Presentation</vt:lpstr>
      <vt:lpstr>PowerPoint Presentation</vt:lpstr>
      <vt:lpstr>  </vt:lpstr>
      <vt:lpstr>What if you Have a Problem  with your Apartment? </vt:lpstr>
      <vt:lpstr>What do you Need to do After you Start Receiving CoC Mod SRO Assistance? </vt:lpstr>
      <vt:lpstr>PowerPoint Presentation</vt:lpstr>
      <vt:lpstr>What Happens if you Don’t Meet your Family Obligations?  </vt:lpstr>
      <vt:lpstr>Termination of Assistance</vt:lpstr>
      <vt:lpstr>Termination of Assistance (Continued)</vt:lpstr>
      <vt:lpstr>PowerPoint Presentation</vt:lpstr>
      <vt:lpstr>What if I Don’t Agree with  HPD’s Decisions About my  Eligibility or Assistance?</vt:lpstr>
      <vt:lpstr>How can you Move  out of your CoC Mod SRO Unit?</vt:lpstr>
      <vt:lpstr>How can you Move  out of your CoC Mod SRO Unit? (Continued)</vt:lpstr>
      <vt:lpstr>Housing Discrimination</vt:lpstr>
      <vt:lpstr>PowerPoint Presentation</vt:lpstr>
      <vt:lpstr>Reasonable Accommodations</vt:lpstr>
      <vt:lpstr>Important things to Remember</vt:lpstr>
      <vt:lpstr>Important things to Remember</vt:lpstr>
      <vt:lpstr>Important things to Remember</vt:lpstr>
      <vt:lpstr>Have Questions?</vt:lpstr>
    </vt:vector>
  </TitlesOfParts>
  <Company>Edgemere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HCV Briefing Session</dc:title>
  <dc:creator>John</dc:creator>
  <cp:lastModifiedBy>Sawyier, Paul (HPD)</cp:lastModifiedBy>
  <cp:revision>382</cp:revision>
  <dcterms:created xsi:type="dcterms:W3CDTF">2008-07-17T13:20:48Z</dcterms:created>
  <dcterms:modified xsi:type="dcterms:W3CDTF">2020-03-27T18:14:50Z</dcterms:modified>
</cp:coreProperties>
</file>