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1"/>
  </p:sldMasterIdLst>
  <p:notesMasterIdLst>
    <p:notesMasterId r:id="rId28"/>
  </p:notesMasterIdLst>
  <p:handoutMasterIdLst>
    <p:handoutMasterId r:id="rId29"/>
  </p:handoutMasterIdLst>
  <p:sldIdLst>
    <p:sldId id="257" r:id="rId2"/>
    <p:sldId id="373" r:id="rId3"/>
    <p:sldId id="512" r:id="rId4"/>
    <p:sldId id="516" r:id="rId5"/>
    <p:sldId id="528" r:id="rId6"/>
    <p:sldId id="529" r:id="rId7"/>
    <p:sldId id="530" r:id="rId8"/>
    <p:sldId id="517" r:id="rId9"/>
    <p:sldId id="525" r:id="rId10"/>
    <p:sldId id="532" r:id="rId11"/>
    <p:sldId id="533" r:id="rId12"/>
    <p:sldId id="448" r:id="rId13"/>
    <p:sldId id="519" r:id="rId14"/>
    <p:sldId id="513" r:id="rId15"/>
    <p:sldId id="514" r:id="rId16"/>
    <p:sldId id="515" r:id="rId17"/>
    <p:sldId id="534" r:id="rId18"/>
    <p:sldId id="535" r:id="rId19"/>
    <p:sldId id="506" r:id="rId20"/>
    <p:sldId id="468" r:id="rId21"/>
    <p:sldId id="455" r:id="rId22"/>
    <p:sldId id="508" r:id="rId23"/>
    <p:sldId id="509" r:id="rId24"/>
    <p:sldId id="510" r:id="rId25"/>
    <p:sldId id="511" r:id="rId26"/>
    <p:sldId id="496" r:id="rId27"/>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RA" initials="" lastIdx="5" clrIdx="0"/>
  <p:cmAuthor id="1" name="HRA-JL" initials="" lastIdx="6" clrIdx="1"/>
  <p:cmAuthor id="2" name="Erin M. Drinwkater" initials="" lastIdx="6" clrIdx="2"/>
  <p:cmAuthor id="3" name="HRA" initials="HRA" lastIdx="32"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111B7"/>
    <a:srgbClr val="003CB4"/>
    <a:srgbClr val="0025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94676" autoAdjust="0"/>
  </p:normalViewPr>
  <p:slideViewPr>
    <p:cSldViewPr>
      <p:cViewPr varScale="1">
        <p:scale>
          <a:sx n="87" d="100"/>
          <a:sy n="87" d="100"/>
        </p:scale>
        <p:origin x="-1344" y="-84"/>
      </p:cViewPr>
      <p:guideLst>
        <p:guide orient="horz" pos="2160"/>
        <p:guide pos="2880"/>
      </p:guideLst>
    </p:cSldViewPr>
  </p:slideViewPr>
  <p:notesTextViewPr>
    <p:cViewPr>
      <p:scale>
        <a:sx n="1" d="1"/>
        <a:sy n="1" d="1"/>
      </p:scale>
      <p:origin x="0" y="0"/>
    </p:cViewPr>
  </p:notesTextViewPr>
  <p:sorterViewPr>
    <p:cViewPr>
      <p:scale>
        <a:sx n="100" d="100"/>
        <a:sy n="100" d="100"/>
      </p:scale>
      <p:origin x="0" y="89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FY 2020 HRA/DSS Budget</a:t>
            </a:r>
          </a:p>
        </c:rich>
      </c:tx>
      <c:layout/>
      <c:overlay val="0"/>
    </c:title>
    <c:autoTitleDeleted val="0"/>
    <c:plotArea>
      <c:layout/>
      <c:pieChart>
        <c:varyColors val="1"/>
        <c:dLbls>
          <c:showLegendKey val="0"/>
          <c:showVal val="0"/>
          <c:showCatName val="1"/>
          <c:showSerName val="0"/>
          <c:showPercent val="1"/>
          <c:showBubbleSize val="0"/>
          <c:showLeaderLines val="0"/>
        </c:dLbls>
        <c:firstSliceAng val="0"/>
      </c:pie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FY 2020 HRA Budget</a:t>
            </a:r>
          </a:p>
        </c:rich>
      </c:tx>
      <c:layout>
        <c:manualLayout>
          <c:xMode val="edge"/>
          <c:yMode val="edge"/>
          <c:x val="0.40839810469814053"/>
          <c:y val="1.0783371616425282E-2"/>
        </c:manualLayout>
      </c:layout>
      <c:overlay val="0"/>
    </c:title>
    <c:autoTitleDeleted val="0"/>
    <c:plotArea>
      <c:layout/>
      <c:pieChart>
        <c:varyColors val="1"/>
        <c:ser>
          <c:idx val="0"/>
          <c:order val="0"/>
          <c:tx>
            <c:strRef>
              <c:f>'FY20'!$D$4</c:f>
              <c:strCache>
                <c:ptCount val="1"/>
                <c:pt idx="0">
                  <c:v>Total</c:v>
                </c:pt>
              </c:strCache>
            </c:strRef>
          </c:tx>
          <c:dLbls>
            <c:dLbl>
              <c:idx val="0"/>
              <c:layout/>
              <c:tx>
                <c:rich>
                  <a:bodyPr/>
                  <a:lstStyle/>
                  <a:p>
                    <a:r>
                      <a:rPr lang="en-US"/>
                      <a:t>Other Assistance
</a:t>
                    </a:r>
                    <a:fld id="{1DC5E1A5-CC6B-48DD-834C-710BF9F25FC1}" type="VALUE">
                      <a:rPr lang="en-US"/>
                      <a:pPr/>
                      <a:t>[VALUE]</a:t>
                    </a:fld>
                    <a:r>
                      <a:rPr lang="en-US"/>
                      <a:t> ,0.9%</a:t>
                    </a:r>
                  </a:p>
                </c:rich>
              </c:tx>
              <c:showLegendKey val="0"/>
              <c:showVal val="1"/>
              <c:showCatName val="1"/>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0-092D-4D64-8940-98D0191C8110}"/>
                </c:ext>
              </c:extLst>
            </c:dLbl>
            <c:dLbl>
              <c:idx val="1"/>
              <c:layout>
                <c:manualLayout>
                  <c:x val="-0.12376209234822406"/>
                  <c:y val="0.11297619570715674"/>
                </c:manualLayout>
              </c:layout>
              <c:tx>
                <c:rich>
                  <a:bodyPr/>
                  <a:lstStyle/>
                  <a:p>
                    <a:r>
                      <a:rPr lang="en-US"/>
                      <a:t>Cash Assistance
</a:t>
                    </a:r>
                    <a:fld id="{D5843814-78C8-4533-AE43-BCC26E70E8D1}" type="VALUE">
                      <a:rPr lang="en-US"/>
                      <a:pPr/>
                      <a:t>[VALUE]</a:t>
                    </a:fld>
                    <a:r>
                      <a:rPr lang="en-US"/>
                      <a:t>, 15.9%</a:t>
                    </a:r>
                  </a:p>
                </c:rich>
              </c:tx>
              <c:showLegendKey val="0"/>
              <c:showVal val="1"/>
              <c:showCatName val="1"/>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1-092D-4D64-8940-98D0191C8110}"/>
                </c:ext>
              </c:extLst>
            </c:dLbl>
            <c:dLbl>
              <c:idx val="2"/>
              <c:layout>
                <c:manualLayout>
                  <c:x val="1.0655131553172822E-3"/>
                  <c:y val="-9.5362919971929389E-2"/>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092D-4D64-8940-98D0191C8110}"/>
                </c:ext>
              </c:extLst>
            </c:dLbl>
            <c:dLbl>
              <c:idx val="3"/>
              <c:layout>
                <c:manualLayout>
                  <c:x val="5.0962613692640074E-2"/>
                  <c:y val="-3.8798910709649864E-3"/>
                </c:manualLayout>
              </c:layout>
              <c:numFmt formatCode="0.0%" sourceLinked="0"/>
              <c:spPr/>
              <c:txPr>
                <a:bodyPr/>
                <a:lstStyle/>
                <a:p>
                  <a:pPr>
                    <a:defRPr sz="1050"/>
                  </a:pPr>
                  <a:endParaRPr lang="en-US"/>
                </a:p>
              </c:txPr>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092D-4D64-8940-98D0191C8110}"/>
                </c:ext>
              </c:extLst>
            </c:dLbl>
            <c:dLbl>
              <c:idx val="4"/>
              <c:layout>
                <c:manualLayout>
                  <c:x val="2.710010894864557E-2"/>
                  <c:y val="6.6190448277897662E-2"/>
                </c:manualLayout>
              </c:layout>
              <c:tx>
                <c:rich>
                  <a:bodyPr wrap="square" lIns="38100" tIns="19050" rIns="38100" bIns="19050" anchor="ctr">
                    <a:noAutofit/>
                  </a:bodyPr>
                  <a:lstStyle/>
                  <a:p>
                    <a:pPr>
                      <a:defRPr sz="1050"/>
                    </a:pPr>
                    <a:r>
                      <a:rPr lang="en-US" sz="1050"/>
                      <a:t>OSAHS 
</a:t>
                    </a:r>
                    <a:fld id="{5AB1B643-BF30-4FE6-A267-648C78514B68}" type="VALUE">
                      <a:rPr lang="en-US" sz="1050"/>
                      <a:pPr>
                        <a:defRPr sz="1050"/>
                      </a:pPr>
                      <a:t>[VALUE]</a:t>
                    </a:fld>
                    <a:r>
                      <a:rPr lang="en-US" sz="1050"/>
                      <a:t>,0.6%</a:t>
                    </a:r>
                  </a:p>
                </c:rich>
              </c:tx>
              <c:numFmt formatCode="0.0%" sourceLinked="0"/>
              <c:spPr>
                <a:noFill/>
                <a:ln>
                  <a:noFill/>
                </a:ln>
                <a:effectLst/>
              </c:spPr>
              <c:showLegendKey val="0"/>
              <c:showVal val="1"/>
              <c:showCatName val="1"/>
              <c:showSerName val="0"/>
              <c:showPercent val="1"/>
              <c:showBubbleSize val="0"/>
              <c:extLst xmlns:c16r2="http://schemas.microsoft.com/office/drawing/2015/06/chart">
                <c:ext xmlns:c15="http://schemas.microsoft.com/office/drawing/2012/chart" uri="{CE6537A1-D6FC-4f65-9D91-7224C49458BB}">
                  <c15:spPr xmlns:c15="http://schemas.microsoft.com/office/drawing/2012/chart">
                    <a:prstGeom prst="rect">
                      <a:avLst/>
                    </a:prstGeom>
                  </c15:spPr>
                  <c15:dlblFieldTable/>
                  <c15:showDataLabelsRange val="0"/>
                </c:ext>
                <c:ext xmlns:c16="http://schemas.microsoft.com/office/drawing/2014/chart" uri="{C3380CC4-5D6E-409C-BE32-E72D297353CC}">
                  <c16:uniqueId val="{00000004-092D-4D64-8940-98D0191C8110}"/>
                </c:ext>
              </c:extLst>
            </c:dLbl>
            <c:dLbl>
              <c:idx val="5"/>
              <c:layout>
                <c:manualLayout>
                  <c:x val="4.1980290361512199E-2"/>
                  <c:y val="0.19358692322964463"/>
                </c:manualLayout>
              </c:layout>
              <c:tx>
                <c:rich>
                  <a:bodyPr/>
                  <a:lstStyle/>
                  <a:p>
                    <a:r>
                      <a:rPr lang="en-US"/>
                      <a:t>Rental Assistance  
</a:t>
                    </a:r>
                    <a:fld id="{AAA8D01C-3E4A-42DF-96CE-376A4E8FD7A8}" type="VALUE">
                      <a:rPr lang="en-US"/>
                      <a:pPr/>
                      <a:t>[VALUE]</a:t>
                    </a:fld>
                    <a:r>
                      <a:rPr lang="en-US"/>
                      <a:t> ,2.1%</a:t>
                    </a:r>
                  </a:p>
                </c:rich>
              </c:tx>
              <c:showLegendKey val="0"/>
              <c:showVal val="1"/>
              <c:showCatName val="1"/>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5-092D-4D64-8940-98D0191C8110}"/>
                </c:ext>
              </c:extLst>
            </c:dLbl>
            <c:dLbl>
              <c:idx val="8"/>
              <c:layout/>
              <c:tx>
                <c:rich>
                  <a:bodyPr/>
                  <a:lstStyle/>
                  <a:p>
                    <a:r>
                      <a:rPr lang="en-US"/>
                      <a:t>Employment Plan &amp; Support Services 
</a:t>
                    </a:r>
                    <a:fld id="{9E0D8502-23AF-45D7-B65E-67B1A6A1A48E}" type="VALUE">
                      <a:rPr lang="en-US"/>
                      <a:pPr/>
                      <a:t>[VALUE]</a:t>
                    </a:fld>
                    <a:r>
                      <a:rPr lang="en-US"/>
                      <a:t> ,2.7%</a:t>
                    </a:r>
                  </a:p>
                </c:rich>
              </c:tx>
              <c:showLegendKey val="0"/>
              <c:showVal val="1"/>
              <c:showCatName val="1"/>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6-092D-4D64-8940-98D0191C8110}"/>
                </c:ext>
              </c:extLst>
            </c:dLbl>
            <c:dLbl>
              <c:idx val="9"/>
              <c:layout>
                <c:manualLayout>
                  <c:x val="1.0357920423712041E-2"/>
                  <c:y val="2.6422019984474493E-2"/>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092D-4D64-8940-98D0191C8110}"/>
                </c:ext>
              </c:extLst>
            </c:dLbl>
            <c:dLbl>
              <c:idx val="11"/>
              <c:layout>
                <c:manualLayout>
                  <c:x val="-0.20721784196037527"/>
                  <c:y val="-0.11481849653902594"/>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092D-4D64-8940-98D0191C8110}"/>
                </c:ext>
              </c:extLst>
            </c:dLbl>
            <c:dLbl>
              <c:idx val="12"/>
              <c:layout>
                <c:manualLayout>
                  <c:x val="-7.7651032736854975E-2"/>
                  <c:y val="-0.18277475256089157"/>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092D-4D64-8940-98D0191C8110}"/>
                </c:ext>
              </c:extLst>
            </c:dLbl>
            <c:dLbl>
              <c:idx val="14"/>
              <c:layout>
                <c:manualLayout>
                  <c:x val="8.7732455220974254E-2"/>
                  <c:y val="-0.11129776816048204"/>
                </c:manualLayout>
              </c:layout>
              <c:tx>
                <c:rich>
                  <a:bodyPr/>
                  <a:lstStyle/>
                  <a:p>
                    <a:r>
                      <a:rPr lang="en-US"/>
                      <a:t>AOTPS
</a:t>
                    </a:r>
                    <a:fld id="{0E980376-B033-4E2C-98BF-5807952972E5}" type="VALUE">
                      <a:rPr lang="en-US"/>
                      <a:pPr/>
                      <a:t>[VALUE]</a:t>
                    </a:fld>
                    <a:r>
                      <a:rPr lang="en-US"/>
                      <a:t> ,4.0%</a:t>
                    </a:r>
                  </a:p>
                </c:rich>
              </c:tx>
              <c:showLegendKey val="0"/>
              <c:showVal val="1"/>
              <c:showCatName val="1"/>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A-092D-4D64-8940-98D0191C8110}"/>
                </c:ext>
              </c:extLst>
            </c:dLbl>
            <c:numFmt formatCode="0.0%" sourceLinked="0"/>
            <c:spPr>
              <a:noFill/>
              <a:ln>
                <a:noFill/>
              </a:ln>
              <a:effectLst/>
            </c:spPr>
            <c:txPr>
              <a:bodyPr wrap="square" lIns="38100" tIns="19050" rIns="38100" bIns="19050" anchor="ctr">
                <a:spAutoFit/>
              </a:bodyPr>
              <a:lstStyle/>
              <a:p>
                <a:pPr>
                  <a:defRPr sz="1050"/>
                </a:pPr>
                <a:endParaRPr lang="en-US"/>
              </a:p>
            </c:txPr>
            <c:showLegendKey val="0"/>
            <c:showVal val="1"/>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'FY20'!$A$7:$A$22</c:f>
              <c:strCache>
                <c:ptCount val="16"/>
                <c:pt idx="0">
                  <c:v>Other Assistance1</c:v>
                </c:pt>
                <c:pt idx="1">
                  <c:v>Cash Assistance2</c:v>
                </c:pt>
                <c:pt idx="2">
                  <c:v>Fair Fares</c:v>
                </c:pt>
                <c:pt idx="3">
                  <c:v>Homeless Prevention Administration</c:v>
                </c:pt>
                <c:pt idx="4">
                  <c:v>OSAHS 3</c:v>
                </c:pt>
                <c:pt idx="5">
                  <c:v>Rental Assistance 4 </c:v>
                </c:pt>
                <c:pt idx="6">
                  <c:v>Medical Assistance</c:v>
                </c:pt>
                <c:pt idx="7">
                  <c:v>Home Care</c:v>
                </c:pt>
                <c:pt idx="8">
                  <c:v>Employment Plan &amp; Support Services 5 </c:v>
                </c:pt>
                <c:pt idx="9">
                  <c:v>Legal Services</c:v>
                </c:pt>
                <c:pt idx="10">
                  <c:v>Crisis/DV Programs</c:v>
                </c:pt>
                <c:pt idx="11">
                  <c:v>HIV/AIDS Services</c:v>
                </c:pt>
                <c:pt idx="12">
                  <c:v>Adult Protective Services</c:v>
                </c:pt>
                <c:pt idx="13">
                  <c:v>EFAP</c:v>
                </c:pt>
                <c:pt idx="14">
                  <c:v>AOTPS*</c:v>
                </c:pt>
                <c:pt idx="15">
                  <c:v>PS</c:v>
                </c:pt>
              </c:strCache>
            </c:strRef>
          </c:cat>
          <c:val>
            <c:numRef>
              <c:f>'FY20'!$D$7:$D$22</c:f>
              <c:numCache>
                <c:formatCode>_("$"* #,##0_);_("$"* \(#,##0\);_("$"* "-"??_);_(@_)</c:formatCode>
                <c:ptCount val="16"/>
                <c:pt idx="0">
                  <c:v>132641.54721157573</c:v>
                </c:pt>
                <c:pt idx="1">
                  <c:v>1651250.067</c:v>
                </c:pt>
                <c:pt idx="2">
                  <c:v>103483.011</c:v>
                </c:pt>
                <c:pt idx="3">
                  <c:v>53436.273000000001</c:v>
                </c:pt>
                <c:pt idx="4">
                  <c:v>65354.163999999997</c:v>
                </c:pt>
                <c:pt idx="5">
                  <c:v>135752.20178842425</c:v>
                </c:pt>
                <c:pt idx="6">
                  <c:v>5824202.6479000002</c:v>
                </c:pt>
                <c:pt idx="7">
                  <c:v>90906.049999999988</c:v>
                </c:pt>
                <c:pt idx="8">
                  <c:v>275075.55299999996</c:v>
                </c:pt>
                <c:pt idx="9">
                  <c:v>153186.01699999999</c:v>
                </c:pt>
                <c:pt idx="10">
                  <c:v>136563.97500000001</c:v>
                </c:pt>
                <c:pt idx="11">
                  <c:v>194773.71299999999</c:v>
                </c:pt>
                <c:pt idx="12">
                  <c:v>31175.767</c:v>
                </c:pt>
                <c:pt idx="13">
                  <c:v>20162</c:v>
                </c:pt>
                <c:pt idx="14">
                  <c:v>455727.82400000008</c:v>
                </c:pt>
                <c:pt idx="15">
                  <c:v>888493.37699999986</c:v>
                </c:pt>
              </c:numCache>
            </c:numRef>
          </c:val>
          <c:extLst xmlns:c16r2="http://schemas.microsoft.com/office/drawing/2015/06/chart">
            <c:ext xmlns:c16="http://schemas.microsoft.com/office/drawing/2014/chart" uri="{C3380CC4-5D6E-409C-BE32-E72D297353CC}">
              <c16:uniqueId val="{0000000B-092D-4D64-8940-98D0191C8110}"/>
            </c:ext>
          </c:extLst>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u="sng"/>
            </a:pPr>
            <a:r>
              <a:rPr lang="en-US" u="sng"/>
              <a:t>FY 2020 DHS Budget ($s in</a:t>
            </a:r>
            <a:r>
              <a:rPr lang="en-US" u="sng" baseline="0"/>
              <a:t> 000s)</a:t>
            </a:r>
            <a:endParaRPr lang="en-US" u="sng"/>
          </a:p>
        </c:rich>
      </c:tx>
      <c:overlay val="0"/>
    </c:title>
    <c:autoTitleDeleted val="0"/>
    <c:plotArea>
      <c:layout>
        <c:manualLayout>
          <c:layoutTarget val="inner"/>
          <c:xMode val="edge"/>
          <c:yMode val="edge"/>
          <c:x val="0.19588106336072533"/>
          <c:y val="0.19366106150249804"/>
          <c:w val="0.60823800701981134"/>
          <c:h val="0.76948694677598162"/>
        </c:manualLayout>
      </c:layout>
      <c:pieChart>
        <c:varyColors val="1"/>
        <c:dLbls>
          <c:showLegendKey val="0"/>
          <c:showVal val="0"/>
          <c:showCatName val="1"/>
          <c:showSerName val="0"/>
          <c:showPercent val="1"/>
          <c:showBubbleSize val="0"/>
          <c:showLeaderLines val="0"/>
        </c:dLbls>
        <c:firstSliceAng val="0"/>
      </c:pieChart>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u="sng"/>
            </a:pPr>
            <a:r>
              <a:rPr lang="en-US" u="sng"/>
              <a:t>FY 2020 DHS Budget ($s in</a:t>
            </a:r>
            <a:r>
              <a:rPr lang="en-US" u="sng" baseline="0"/>
              <a:t> 000s)</a:t>
            </a:r>
            <a:endParaRPr lang="en-US" u="sng"/>
          </a:p>
        </c:rich>
      </c:tx>
      <c:layout>
        <c:manualLayout>
          <c:xMode val="edge"/>
          <c:yMode val="edge"/>
          <c:x val="0.30477267136001601"/>
          <c:y val="4.5124887822269866E-2"/>
        </c:manualLayout>
      </c:layout>
      <c:overlay val="0"/>
    </c:title>
    <c:autoTitleDeleted val="0"/>
    <c:plotArea>
      <c:layout>
        <c:manualLayout>
          <c:layoutTarget val="inner"/>
          <c:xMode val="edge"/>
          <c:yMode val="edge"/>
          <c:x val="0.19588106336072533"/>
          <c:y val="0.19366106150249804"/>
          <c:w val="0.60823800701981134"/>
          <c:h val="0.76948694677598162"/>
        </c:manualLayout>
      </c:layout>
      <c:pieChart>
        <c:varyColors val="1"/>
        <c:ser>
          <c:idx val="0"/>
          <c:order val="0"/>
          <c:tx>
            <c:strRef>
              <c:f>'FY20'!$D$4</c:f>
              <c:strCache>
                <c:ptCount val="1"/>
                <c:pt idx="0">
                  <c:v>Total</c:v>
                </c:pt>
              </c:strCache>
            </c:strRef>
          </c:tx>
          <c:dLbls>
            <c:dLbl>
              <c:idx val="0"/>
              <c:layout>
                <c:manualLayout>
                  <c:x val="-0.21682084627721637"/>
                  <c:y val="0.1188779384474196"/>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C91-4C58-B217-055DD79AAF4E}"/>
                </c:ext>
              </c:extLst>
            </c:dLbl>
            <c:dLbl>
              <c:idx val="1"/>
              <c:layout>
                <c:manualLayout>
                  <c:x val="7.7953817570556486E-2"/>
                  <c:y val="-1.721344427254011E-2"/>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C91-4C58-B217-055DD79AAF4E}"/>
                </c:ext>
              </c:extLst>
            </c:dLbl>
            <c:dLbl>
              <c:idx val="2"/>
              <c:layout>
                <c:manualLayout>
                  <c:x val="-6.8045821000618012E-2"/>
                  <c:y val="-9.4128620988842462E-2"/>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C91-4C58-B217-055DD79AAF4E}"/>
                </c:ext>
              </c:extLst>
            </c:dLbl>
            <c:dLbl>
              <c:idx val="3"/>
              <c:layout>
                <c:manualLayout>
                  <c:x val="-2.8749328605072098E-2"/>
                  <c:y val="4.3928663761889485E-3"/>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C91-4C58-B217-055DD79AAF4E}"/>
                </c:ext>
              </c:extLst>
            </c:dLbl>
            <c:dLbl>
              <c:idx val="5"/>
              <c:layout>
                <c:manualLayout>
                  <c:x val="-3.937736746378423E-2"/>
                  <c:y val="-2.0071184637437515E-2"/>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C91-4C58-B217-055DD79AAF4E}"/>
                </c:ext>
              </c:extLst>
            </c:dLbl>
            <c:dLbl>
              <c:idx val="6"/>
              <c:layout>
                <c:manualLayout>
                  <c:x val="-3.6545484251401403E-2"/>
                  <c:y val="-2.8033942307822458E-2"/>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DC91-4C58-B217-055DD79AAF4E}"/>
                </c:ext>
              </c:extLst>
            </c:dLbl>
            <c:dLbl>
              <c:idx val="7"/>
              <c:layout>
                <c:manualLayout>
                  <c:x val="5.9419063333592453E-2"/>
                  <c:y val="-2.4578428307094235E-2"/>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DC91-4C58-B217-055DD79AAF4E}"/>
                </c:ext>
              </c:extLst>
            </c:dLbl>
            <c:dLbl>
              <c:idx val="8"/>
              <c:layout>
                <c:manualLayout>
                  <c:x val="6.513343946720912E-2"/>
                  <c:y val="0.17304201639723707"/>
                </c:manualLayout>
              </c:layout>
              <c:showLegendKey val="0"/>
              <c:showVal val="1"/>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DC91-4C58-B217-055DD79AAF4E}"/>
                </c:ext>
              </c:extLst>
            </c:dLbl>
            <c:spPr>
              <a:noFill/>
              <a:ln>
                <a:noFill/>
              </a:ln>
              <a:effectLst/>
            </c:spPr>
            <c:txPr>
              <a:bodyPr wrap="square" lIns="38100" tIns="19050" rIns="38100" bIns="19050" anchor="ctr">
                <a:spAutoFit/>
              </a:bodyPr>
              <a:lstStyle/>
              <a:p>
                <a:pPr>
                  <a:defRPr sz="1200"/>
                </a:pPr>
                <a:endParaRPr lang="en-US"/>
              </a:p>
            </c:txPr>
            <c:showLegendKey val="0"/>
            <c:showVal val="1"/>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'FY20'!$A$7:$A$14</c:f>
              <c:strCache>
                <c:ptCount val="8"/>
                <c:pt idx="0">
                  <c:v>Family Shelter (provider operated)</c:v>
                </c:pt>
                <c:pt idx="1">
                  <c:v>Family Contracted Cluster Sites</c:v>
                </c:pt>
                <c:pt idx="2">
                  <c:v>Adult Shelter (provider operated)</c:v>
                </c:pt>
                <c:pt idx="3">
                  <c:v>Adult Family Shelter</c:v>
                </c:pt>
                <c:pt idx="4">
                  <c:v>Street Homeless Programs</c:v>
                </c:pt>
                <c:pt idx="5">
                  <c:v>SROs</c:v>
                </c:pt>
                <c:pt idx="6">
                  <c:v>AOTPS</c:v>
                </c:pt>
                <c:pt idx="7">
                  <c:v>PS</c:v>
                </c:pt>
              </c:strCache>
            </c:strRef>
          </c:cat>
          <c:val>
            <c:numRef>
              <c:f>'FY20'!$D$7:$D$14</c:f>
              <c:numCache>
                <c:formatCode>_("$"* #,##0_);_("$"* \(#,##0\);_("$"* "-"??_);_(@_)</c:formatCode>
                <c:ptCount val="8"/>
                <c:pt idx="0">
                  <c:v>904314.92599999998</c:v>
                </c:pt>
                <c:pt idx="1">
                  <c:v>65000</c:v>
                </c:pt>
                <c:pt idx="2">
                  <c:v>559607.22100000002</c:v>
                </c:pt>
                <c:pt idx="3">
                  <c:v>109654.19100000001</c:v>
                </c:pt>
                <c:pt idx="4">
                  <c:v>112341.389</c:v>
                </c:pt>
                <c:pt idx="5">
                  <c:v>14044.698</c:v>
                </c:pt>
                <c:pt idx="6">
                  <c:v>196174.74599999998</c:v>
                </c:pt>
                <c:pt idx="7">
                  <c:v>156461.33199999999</c:v>
                </c:pt>
              </c:numCache>
            </c:numRef>
          </c:val>
          <c:extLst xmlns:c16r2="http://schemas.microsoft.com/office/drawing/2015/06/chart">
            <c:ext xmlns:c16="http://schemas.microsoft.com/office/drawing/2014/chart" uri="{C3380CC4-5D6E-409C-BE32-E72D297353CC}">
              <c16:uniqueId val="{00000008-DC91-4C58-B217-055DD79AAF4E}"/>
            </c:ext>
          </c:extLst>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80D4E6-0F86-4518-809E-9612355ADE55}" type="doc">
      <dgm:prSet loTypeId="urn:microsoft.com/office/officeart/2005/8/layout/default" loCatId="list" qsTypeId="urn:microsoft.com/office/officeart/2005/8/quickstyle/simple1" qsCatId="simple" csTypeId="urn:microsoft.com/office/officeart/2005/8/colors/accent2_2" csCatId="accent2" phldr="1"/>
      <dgm:spPr/>
      <dgm:t>
        <a:bodyPr/>
        <a:lstStyle/>
        <a:p>
          <a:endParaRPr lang="en-US"/>
        </a:p>
      </dgm:t>
    </dgm:pt>
    <dgm:pt modelId="{5EF0AEFF-BBF9-4F4B-9E78-8FE342C559CD}">
      <dgm:prSet custT="1"/>
      <dgm:spPr>
        <a:solidFill>
          <a:schemeClr val="tx2">
            <a:lumMod val="60000"/>
            <a:lumOff val="40000"/>
          </a:schemeClr>
        </a:solidFill>
        <a:ln>
          <a:noFill/>
        </a:ln>
      </dgm:spPr>
      <dgm:t>
        <a:bodyPr/>
        <a:lstStyle/>
        <a:p>
          <a:r>
            <a:rPr lang="en-US" sz="3000" b="0" dirty="0">
              <a:latin typeface="+mj-lt"/>
              <a:cs typeface="Times New Roman" panose="02020603050405020304" pitchFamily="18" charset="0"/>
            </a:rPr>
            <a:t>ADDRESS</a:t>
          </a:r>
        </a:p>
        <a:p>
          <a:r>
            <a:rPr lang="en-US" sz="3000" b="0" dirty="0">
              <a:latin typeface="+mj-lt"/>
              <a:cs typeface="Times New Roman" panose="02020603050405020304" pitchFamily="18" charset="0"/>
            </a:rPr>
            <a:t>POVERTY</a:t>
          </a:r>
        </a:p>
      </dgm:t>
    </dgm:pt>
    <dgm:pt modelId="{8A38F0C3-6E7C-4EA1-85E6-1B5550F7D8EF}" type="sibTrans" cxnId="{1F44B75D-2E50-4B94-93A6-2081C4535B3D}">
      <dgm:prSet/>
      <dgm:spPr/>
      <dgm:t>
        <a:bodyPr/>
        <a:lstStyle/>
        <a:p>
          <a:endParaRPr lang="en-US"/>
        </a:p>
      </dgm:t>
    </dgm:pt>
    <dgm:pt modelId="{A7FAF0E8-E961-4422-9B15-3AFA8F5B057C}" type="parTrans" cxnId="{1F44B75D-2E50-4B94-93A6-2081C4535B3D}">
      <dgm:prSet/>
      <dgm:spPr/>
      <dgm:t>
        <a:bodyPr/>
        <a:lstStyle/>
        <a:p>
          <a:endParaRPr lang="en-US"/>
        </a:p>
      </dgm:t>
    </dgm:pt>
    <dgm:pt modelId="{648B81A0-E7CE-4235-A878-BE0F2D34F780}">
      <dgm:prSet custT="1"/>
      <dgm:spPr>
        <a:solidFill>
          <a:schemeClr val="tx2">
            <a:lumMod val="60000"/>
            <a:lumOff val="40000"/>
          </a:schemeClr>
        </a:solidFill>
        <a:ln>
          <a:noFill/>
        </a:ln>
      </dgm:spPr>
      <dgm:t>
        <a:bodyPr/>
        <a:lstStyle/>
        <a:p>
          <a:r>
            <a:rPr lang="en-US" sz="3000" b="0" dirty="0">
              <a:latin typeface="+mj-lt"/>
              <a:cs typeface="Times New Roman" panose="02020603050405020304" pitchFamily="18" charset="0"/>
            </a:rPr>
            <a:t>REDUCE </a:t>
          </a:r>
          <a:br>
            <a:rPr lang="en-US" sz="3000" b="0" dirty="0">
              <a:latin typeface="+mj-lt"/>
              <a:cs typeface="Times New Roman" panose="02020603050405020304" pitchFamily="18" charset="0"/>
            </a:rPr>
          </a:br>
          <a:r>
            <a:rPr lang="en-US" sz="3000" b="0" dirty="0">
              <a:latin typeface="+mj-lt"/>
              <a:cs typeface="Times New Roman" panose="02020603050405020304" pitchFamily="18" charset="0"/>
            </a:rPr>
            <a:t>INCOME</a:t>
          </a:r>
          <a:br>
            <a:rPr lang="en-US" sz="3000" b="0" dirty="0">
              <a:latin typeface="+mj-lt"/>
              <a:cs typeface="Times New Roman" panose="02020603050405020304" pitchFamily="18" charset="0"/>
            </a:rPr>
          </a:br>
          <a:r>
            <a:rPr lang="en-US" sz="3000" b="0" dirty="0">
              <a:latin typeface="+mj-lt"/>
              <a:cs typeface="Times New Roman" panose="02020603050405020304" pitchFamily="18" charset="0"/>
            </a:rPr>
            <a:t>INEQUALITY</a:t>
          </a:r>
        </a:p>
      </dgm:t>
    </dgm:pt>
    <dgm:pt modelId="{13029F25-C201-43DB-93ED-3CF3326C81B0}" type="parTrans" cxnId="{5DF2AA11-DF98-49C6-A08F-06034A692D3E}">
      <dgm:prSet/>
      <dgm:spPr/>
      <dgm:t>
        <a:bodyPr/>
        <a:lstStyle/>
        <a:p>
          <a:endParaRPr lang="en-US"/>
        </a:p>
      </dgm:t>
    </dgm:pt>
    <dgm:pt modelId="{5BFF994D-B7A4-498A-9001-DB087BE18612}" type="sibTrans" cxnId="{5DF2AA11-DF98-49C6-A08F-06034A692D3E}">
      <dgm:prSet/>
      <dgm:spPr/>
      <dgm:t>
        <a:bodyPr/>
        <a:lstStyle/>
        <a:p>
          <a:endParaRPr lang="en-US"/>
        </a:p>
      </dgm:t>
    </dgm:pt>
    <dgm:pt modelId="{E3B0033A-807A-46E9-9C9F-8862F1E5DC17}">
      <dgm:prSet custT="1"/>
      <dgm:spPr>
        <a:solidFill>
          <a:schemeClr val="tx2">
            <a:lumMod val="60000"/>
            <a:lumOff val="40000"/>
          </a:schemeClr>
        </a:solidFill>
        <a:ln>
          <a:noFill/>
        </a:ln>
      </dgm:spPr>
      <dgm:t>
        <a:bodyPr/>
        <a:lstStyle/>
        <a:p>
          <a:r>
            <a:rPr lang="en-US" sz="3000" b="0" dirty="0">
              <a:latin typeface="+mj-lt"/>
              <a:cs typeface="Times New Roman" panose="02020603050405020304" pitchFamily="18" charset="0"/>
            </a:rPr>
            <a:t>PREVENTION </a:t>
          </a:r>
        </a:p>
        <a:p>
          <a:r>
            <a:rPr lang="en-US" sz="3000" b="0" dirty="0">
              <a:latin typeface="+mj-lt"/>
              <a:cs typeface="Times New Roman" panose="02020603050405020304" pitchFamily="18" charset="0"/>
            </a:rPr>
            <a:t>FIRST</a:t>
          </a:r>
        </a:p>
        <a:p>
          <a:r>
            <a:rPr lang="en-US" sz="3000" b="0" dirty="0">
              <a:latin typeface="+mj-lt"/>
              <a:cs typeface="Times New Roman" panose="02020603050405020304" pitchFamily="18" charset="0"/>
            </a:rPr>
            <a:t>FOCUS </a:t>
          </a:r>
        </a:p>
      </dgm:t>
    </dgm:pt>
    <dgm:pt modelId="{64FA66AB-8FAC-44E7-9207-D212A94684F1}" type="parTrans" cxnId="{6E7B0D3B-330D-4417-9524-D9265A0B0307}">
      <dgm:prSet/>
      <dgm:spPr/>
      <dgm:t>
        <a:bodyPr/>
        <a:lstStyle/>
        <a:p>
          <a:endParaRPr lang="en-US"/>
        </a:p>
      </dgm:t>
    </dgm:pt>
    <dgm:pt modelId="{52D1C55C-3B2B-442E-9D07-3E5E9268FEE4}" type="sibTrans" cxnId="{6E7B0D3B-330D-4417-9524-D9265A0B0307}">
      <dgm:prSet/>
      <dgm:spPr/>
      <dgm:t>
        <a:bodyPr/>
        <a:lstStyle/>
        <a:p>
          <a:endParaRPr lang="en-US"/>
        </a:p>
      </dgm:t>
    </dgm:pt>
    <dgm:pt modelId="{5223DFC1-8781-4D94-8A45-F58748D5F6A5}">
      <dgm:prSet custT="1"/>
      <dgm:spPr>
        <a:solidFill>
          <a:schemeClr val="tx2">
            <a:lumMod val="60000"/>
            <a:lumOff val="40000"/>
          </a:schemeClr>
        </a:solidFill>
        <a:ln>
          <a:noFill/>
        </a:ln>
      </dgm:spPr>
      <dgm:t>
        <a:bodyPr/>
        <a:lstStyle/>
        <a:p>
          <a:pPr>
            <a:spcAft>
              <a:spcPts val="600"/>
            </a:spcAft>
          </a:pPr>
          <a:r>
            <a:rPr lang="en-US" sz="3000" b="0" dirty="0">
              <a:latin typeface="+mj-lt"/>
              <a:cs typeface="Times New Roman" panose="02020603050405020304" pitchFamily="18" charset="0"/>
            </a:rPr>
            <a:t>TRANSFORM</a:t>
          </a:r>
        </a:p>
        <a:p>
          <a:pPr>
            <a:spcAft>
              <a:spcPts val="600"/>
            </a:spcAft>
          </a:pPr>
          <a:r>
            <a:rPr lang="en-US" sz="3000" b="0" dirty="0">
              <a:latin typeface="+mj-lt"/>
              <a:cs typeface="Times New Roman" panose="02020603050405020304" pitchFamily="18" charset="0"/>
            </a:rPr>
            <a:t>THE APPROACH</a:t>
          </a:r>
        </a:p>
        <a:p>
          <a:pPr>
            <a:spcAft>
              <a:spcPts val="600"/>
            </a:spcAft>
          </a:pPr>
          <a:r>
            <a:rPr lang="en-US" sz="3000" b="0" dirty="0">
              <a:latin typeface="+mj-lt"/>
              <a:cs typeface="Times New Roman" panose="02020603050405020304" pitchFamily="18" charset="0"/>
            </a:rPr>
            <a:t>TO HOMELESS SERVICES</a:t>
          </a:r>
        </a:p>
      </dgm:t>
    </dgm:pt>
    <dgm:pt modelId="{938B69EA-6AE1-4B58-8FB6-755524DFF510}" type="parTrans" cxnId="{42338C2E-3989-4211-B372-ACE28B855740}">
      <dgm:prSet/>
      <dgm:spPr/>
      <dgm:t>
        <a:bodyPr/>
        <a:lstStyle/>
        <a:p>
          <a:endParaRPr lang="en-US"/>
        </a:p>
      </dgm:t>
    </dgm:pt>
    <dgm:pt modelId="{CAD9E605-23BC-4204-80AD-0B33D087EB98}" type="sibTrans" cxnId="{42338C2E-3989-4211-B372-ACE28B855740}">
      <dgm:prSet/>
      <dgm:spPr/>
      <dgm:t>
        <a:bodyPr/>
        <a:lstStyle/>
        <a:p>
          <a:endParaRPr lang="en-US"/>
        </a:p>
      </dgm:t>
    </dgm:pt>
    <dgm:pt modelId="{C8221008-EDA1-4876-932D-AA44BBEE14D7}" type="pres">
      <dgm:prSet presAssocID="{4980D4E6-0F86-4518-809E-9612355ADE55}" presName="diagram" presStyleCnt="0">
        <dgm:presLayoutVars>
          <dgm:dir/>
          <dgm:resizeHandles val="exact"/>
        </dgm:presLayoutVars>
      </dgm:prSet>
      <dgm:spPr/>
      <dgm:t>
        <a:bodyPr/>
        <a:lstStyle/>
        <a:p>
          <a:endParaRPr lang="en-US"/>
        </a:p>
      </dgm:t>
    </dgm:pt>
    <dgm:pt modelId="{B8E64D40-B1B2-47F3-A06B-22D463278A91}" type="pres">
      <dgm:prSet presAssocID="{5EF0AEFF-BBF9-4F4B-9E78-8FE342C559CD}" presName="node" presStyleLbl="node1" presStyleIdx="0" presStyleCnt="4">
        <dgm:presLayoutVars>
          <dgm:bulletEnabled val="1"/>
        </dgm:presLayoutVars>
      </dgm:prSet>
      <dgm:spPr/>
      <dgm:t>
        <a:bodyPr/>
        <a:lstStyle/>
        <a:p>
          <a:endParaRPr lang="en-US"/>
        </a:p>
      </dgm:t>
    </dgm:pt>
    <dgm:pt modelId="{D719ECD1-B210-418F-B9E6-5719F8266E40}" type="pres">
      <dgm:prSet presAssocID="{8A38F0C3-6E7C-4EA1-85E6-1B5550F7D8EF}" presName="sibTrans" presStyleCnt="0"/>
      <dgm:spPr/>
    </dgm:pt>
    <dgm:pt modelId="{B460BA63-CDD9-4766-9E24-FCFB07B888F3}" type="pres">
      <dgm:prSet presAssocID="{648B81A0-E7CE-4235-A878-BE0F2D34F780}" presName="node" presStyleLbl="node1" presStyleIdx="1" presStyleCnt="4" custLinFactNeighborX="2372">
        <dgm:presLayoutVars>
          <dgm:bulletEnabled val="1"/>
        </dgm:presLayoutVars>
      </dgm:prSet>
      <dgm:spPr/>
      <dgm:t>
        <a:bodyPr/>
        <a:lstStyle/>
        <a:p>
          <a:endParaRPr lang="en-US"/>
        </a:p>
      </dgm:t>
    </dgm:pt>
    <dgm:pt modelId="{937794F4-4577-4280-8C71-8257C1BF60A1}" type="pres">
      <dgm:prSet presAssocID="{5BFF994D-B7A4-498A-9001-DB087BE18612}" presName="sibTrans" presStyleCnt="0"/>
      <dgm:spPr/>
    </dgm:pt>
    <dgm:pt modelId="{B23FDFAA-A1A4-4593-AA2C-CAA9E082FE63}" type="pres">
      <dgm:prSet presAssocID="{E3B0033A-807A-46E9-9C9F-8862F1E5DC17}" presName="node" presStyleLbl="node1" presStyleIdx="2" presStyleCnt="4">
        <dgm:presLayoutVars>
          <dgm:bulletEnabled val="1"/>
        </dgm:presLayoutVars>
      </dgm:prSet>
      <dgm:spPr/>
      <dgm:t>
        <a:bodyPr/>
        <a:lstStyle/>
        <a:p>
          <a:endParaRPr lang="en-US"/>
        </a:p>
      </dgm:t>
    </dgm:pt>
    <dgm:pt modelId="{D6FE689E-2551-4935-A832-E12D00F58E99}" type="pres">
      <dgm:prSet presAssocID="{52D1C55C-3B2B-442E-9D07-3E5E9268FEE4}" presName="sibTrans" presStyleCnt="0"/>
      <dgm:spPr/>
    </dgm:pt>
    <dgm:pt modelId="{8D4B3E2E-66C5-43E7-934E-19B8AB0E539E}" type="pres">
      <dgm:prSet presAssocID="{5223DFC1-8781-4D94-8A45-F58748D5F6A5}" presName="node" presStyleLbl="node1" presStyleIdx="3" presStyleCnt="4">
        <dgm:presLayoutVars>
          <dgm:bulletEnabled val="1"/>
        </dgm:presLayoutVars>
      </dgm:prSet>
      <dgm:spPr/>
      <dgm:t>
        <a:bodyPr/>
        <a:lstStyle/>
        <a:p>
          <a:endParaRPr lang="en-US"/>
        </a:p>
      </dgm:t>
    </dgm:pt>
  </dgm:ptLst>
  <dgm:cxnLst>
    <dgm:cxn modelId="{42338C2E-3989-4211-B372-ACE28B855740}" srcId="{4980D4E6-0F86-4518-809E-9612355ADE55}" destId="{5223DFC1-8781-4D94-8A45-F58748D5F6A5}" srcOrd="3" destOrd="0" parTransId="{938B69EA-6AE1-4B58-8FB6-755524DFF510}" sibTransId="{CAD9E605-23BC-4204-80AD-0B33D087EB98}"/>
    <dgm:cxn modelId="{1F44B75D-2E50-4B94-93A6-2081C4535B3D}" srcId="{4980D4E6-0F86-4518-809E-9612355ADE55}" destId="{5EF0AEFF-BBF9-4F4B-9E78-8FE342C559CD}" srcOrd="0" destOrd="0" parTransId="{A7FAF0E8-E961-4422-9B15-3AFA8F5B057C}" sibTransId="{8A38F0C3-6E7C-4EA1-85E6-1B5550F7D8EF}"/>
    <dgm:cxn modelId="{CB7C0E69-BD79-46C0-85DB-B8105C61EDC2}" type="presOf" srcId="{648B81A0-E7CE-4235-A878-BE0F2D34F780}" destId="{B460BA63-CDD9-4766-9E24-FCFB07B888F3}" srcOrd="0" destOrd="0" presId="urn:microsoft.com/office/officeart/2005/8/layout/default"/>
    <dgm:cxn modelId="{5DF2AA11-DF98-49C6-A08F-06034A692D3E}" srcId="{4980D4E6-0F86-4518-809E-9612355ADE55}" destId="{648B81A0-E7CE-4235-A878-BE0F2D34F780}" srcOrd="1" destOrd="0" parTransId="{13029F25-C201-43DB-93ED-3CF3326C81B0}" sibTransId="{5BFF994D-B7A4-498A-9001-DB087BE18612}"/>
    <dgm:cxn modelId="{6E7B0D3B-330D-4417-9524-D9265A0B0307}" srcId="{4980D4E6-0F86-4518-809E-9612355ADE55}" destId="{E3B0033A-807A-46E9-9C9F-8862F1E5DC17}" srcOrd="2" destOrd="0" parTransId="{64FA66AB-8FAC-44E7-9207-D212A94684F1}" sibTransId="{52D1C55C-3B2B-442E-9D07-3E5E9268FEE4}"/>
    <dgm:cxn modelId="{A1B5C151-9A94-423C-9AF3-38C9D324BE37}" type="presOf" srcId="{5223DFC1-8781-4D94-8A45-F58748D5F6A5}" destId="{8D4B3E2E-66C5-43E7-934E-19B8AB0E539E}" srcOrd="0" destOrd="0" presId="urn:microsoft.com/office/officeart/2005/8/layout/default"/>
    <dgm:cxn modelId="{1504948D-083B-4BB1-A844-31BC8D4AAC2F}" type="presOf" srcId="{4980D4E6-0F86-4518-809E-9612355ADE55}" destId="{C8221008-EDA1-4876-932D-AA44BBEE14D7}" srcOrd="0" destOrd="0" presId="urn:microsoft.com/office/officeart/2005/8/layout/default"/>
    <dgm:cxn modelId="{C8AD264F-31D4-4DB8-BF27-905957A82115}" type="presOf" srcId="{E3B0033A-807A-46E9-9C9F-8862F1E5DC17}" destId="{B23FDFAA-A1A4-4593-AA2C-CAA9E082FE63}" srcOrd="0" destOrd="0" presId="urn:microsoft.com/office/officeart/2005/8/layout/default"/>
    <dgm:cxn modelId="{7C97710B-2CEB-4C5E-B25B-83541C0E54DF}" type="presOf" srcId="{5EF0AEFF-BBF9-4F4B-9E78-8FE342C559CD}" destId="{B8E64D40-B1B2-47F3-A06B-22D463278A91}" srcOrd="0" destOrd="0" presId="urn:microsoft.com/office/officeart/2005/8/layout/default"/>
    <dgm:cxn modelId="{9B777D3D-98F4-4F6C-998A-26BDE77DEACA}" type="presParOf" srcId="{C8221008-EDA1-4876-932D-AA44BBEE14D7}" destId="{B8E64D40-B1B2-47F3-A06B-22D463278A91}" srcOrd="0" destOrd="0" presId="urn:microsoft.com/office/officeart/2005/8/layout/default"/>
    <dgm:cxn modelId="{2FFED0FB-0390-489D-B0D6-E8A2656A05E4}" type="presParOf" srcId="{C8221008-EDA1-4876-932D-AA44BBEE14D7}" destId="{D719ECD1-B210-418F-B9E6-5719F8266E40}" srcOrd="1" destOrd="0" presId="urn:microsoft.com/office/officeart/2005/8/layout/default"/>
    <dgm:cxn modelId="{A30EA2C3-90A3-4BE4-90AA-F05441AE8976}" type="presParOf" srcId="{C8221008-EDA1-4876-932D-AA44BBEE14D7}" destId="{B460BA63-CDD9-4766-9E24-FCFB07B888F3}" srcOrd="2" destOrd="0" presId="urn:microsoft.com/office/officeart/2005/8/layout/default"/>
    <dgm:cxn modelId="{17294733-2A88-439E-AC12-35A221C8B313}" type="presParOf" srcId="{C8221008-EDA1-4876-932D-AA44BBEE14D7}" destId="{937794F4-4577-4280-8C71-8257C1BF60A1}" srcOrd="3" destOrd="0" presId="urn:microsoft.com/office/officeart/2005/8/layout/default"/>
    <dgm:cxn modelId="{3C0E4B00-3AEB-40C9-9D95-58A19CB46A8B}" type="presParOf" srcId="{C8221008-EDA1-4876-932D-AA44BBEE14D7}" destId="{B23FDFAA-A1A4-4593-AA2C-CAA9E082FE63}" srcOrd="4" destOrd="0" presId="urn:microsoft.com/office/officeart/2005/8/layout/default"/>
    <dgm:cxn modelId="{9DE9446B-22A6-47CC-AE26-D76449CC8190}" type="presParOf" srcId="{C8221008-EDA1-4876-932D-AA44BBEE14D7}" destId="{D6FE689E-2551-4935-A832-E12D00F58E99}" srcOrd="5" destOrd="0" presId="urn:microsoft.com/office/officeart/2005/8/layout/default"/>
    <dgm:cxn modelId="{EEE83C4B-6593-40AB-90F7-C05FA7D4AE9C}" type="presParOf" srcId="{C8221008-EDA1-4876-932D-AA44BBEE14D7}" destId="{8D4B3E2E-66C5-43E7-934E-19B8AB0E539E}"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80D4E6-0F86-4518-809E-9612355ADE55}" type="doc">
      <dgm:prSet loTypeId="urn:microsoft.com/office/officeart/2005/8/layout/radial4" loCatId="relationship" qsTypeId="urn:microsoft.com/office/officeart/2005/8/quickstyle/simple1" qsCatId="simple" csTypeId="urn:microsoft.com/office/officeart/2005/8/colors/accent2_2" csCatId="accent2" phldr="1"/>
      <dgm:spPr/>
      <dgm:t>
        <a:bodyPr/>
        <a:lstStyle/>
        <a:p>
          <a:endParaRPr lang="en-US"/>
        </a:p>
      </dgm:t>
    </dgm:pt>
    <dgm:pt modelId="{5EF0AEFF-BBF9-4F4B-9E78-8FE342C559CD}">
      <dgm:prSet custT="1"/>
      <dgm:spPr>
        <a:solidFill>
          <a:schemeClr val="tx2">
            <a:lumMod val="60000"/>
            <a:lumOff val="40000"/>
          </a:schemeClr>
        </a:solidFill>
        <a:ln>
          <a:noFill/>
        </a:ln>
      </dgm:spPr>
      <dgm:t>
        <a:bodyPr/>
        <a:lstStyle/>
        <a:p>
          <a:r>
            <a:rPr lang="en-US" sz="2800" b="0" dirty="0">
              <a:latin typeface="+mj-lt"/>
              <a:cs typeface="Times New Roman" panose="02020603050405020304" pitchFamily="18" charset="0"/>
            </a:rPr>
            <a:t>PILLARS </a:t>
          </a:r>
        </a:p>
        <a:p>
          <a:r>
            <a:rPr lang="en-US" sz="2800" b="0" dirty="0">
              <a:latin typeface="+mj-lt"/>
              <a:cs typeface="Times New Roman" panose="02020603050405020304" pitchFamily="18" charset="0"/>
            </a:rPr>
            <a:t>of the</a:t>
          </a:r>
        </a:p>
        <a:p>
          <a:r>
            <a:rPr lang="en-US" sz="2800" b="0" dirty="0">
              <a:latin typeface="+mj-lt"/>
              <a:cs typeface="Times New Roman" panose="02020603050405020304" pitchFamily="18" charset="0"/>
            </a:rPr>
            <a:t>PLAN</a:t>
          </a:r>
        </a:p>
      </dgm:t>
    </dgm:pt>
    <dgm:pt modelId="{A7FAF0E8-E961-4422-9B15-3AFA8F5B057C}" type="parTrans" cxnId="{1F44B75D-2E50-4B94-93A6-2081C4535B3D}">
      <dgm:prSet/>
      <dgm:spPr/>
      <dgm:t>
        <a:bodyPr/>
        <a:lstStyle/>
        <a:p>
          <a:endParaRPr lang="en-US"/>
        </a:p>
      </dgm:t>
    </dgm:pt>
    <dgm:pt modelId="{8A38F0C3-6E7C-4EA1-85E6-1B5550F7D8EF}" type="sibTrans" cxnId="{1F44B75D-2E50-4B94-93A6-2081C4535B3D}">
      <dgm:prSet/>
      <dgm:spPr/>
      <dgm:t>
        <a:bodyPr/>
        <a:lstStyle/>
        <a:p>
          <a:endParaRPr lang="en-US"/>
        </a:p>
      </dgm:t>
    </dgm:pt>
    <dgm:pt modelId="{252BDC08-D5E3-4521-B41A-AD20DF2D9A93}">
      <dgm:prSet phldrT="[Text]" custT="1"/>
      <dgm:spPr>
        <a:noFill/>
        <a:ln>
          <a:solidFill>
            <a:schemeClr val="tx2">
              <a:lumMod val="40000"/>
              <a:lumOff val="60000"/>
            </a:schemeClr>
          </a:solidFill>
        </a:ln>
      </dgm:spPr>
      <dgm:t>
        <a:bodyPr/>
        <a:lstStyle/>
        <a:p>
          <a:r>
            <a:rPr lang="en-US" sz="1800" b="0" dirty="0">
              <a:solidFill>
                <a:schemeClr val="tx1"/>
              </a:solidFill>
              <a:latin typeface="+mn-lt"/>
              <a:cs typeface="Times New Roman" panose="02020603050405020304" pitchFamily="18" charset="0"/>
            </a:rPr>
            <a:t>PREVENTION</a:t>
          </a:r>
        </a:p>
      </dgm:t>
    </dgm:pt>
    <dgm:pt modelId="{5FF74BE9-3FCA-43A3-AA93-DB4EEA672286}" type="parTrans" cxnId="{69C7D494-3A9D-4470-96F1-69C9025A98DE}">
      <dgm:prSet/>
      <dgm:spPr>
        <a:noFill/>
        <a:ln>
          <a:noFill/>
        </a:ln>
      </dgm:spPr>
      <dgm:t>
        <a:bodyPr/>
        <a:lstStyle/>
        <a:p>
          <a:endParaRPr lang="en-US"/>
        </a:p>
      </dgm:t>
    </dgm:pt>
    <dgm:pt modelId="{D863FCAF-3118-434D-AC3E-81A595B60889}" type="sibTrans" cxnId="{69C7D494-3A9D-4470-96F1-69C9025A98DE}">
      <dgm:prSet/>
      <dgm:spPr/>
      <dgm:t>
        <a:bodyPr/>
        <a:lstStyle/>
        <a:p>
          <a:endParaRPr lang="en-US"/>
        </a:p>
      </dgm:t>
    </dgm:pt>
    <dgm:pt modelId="{14DC01E3-3168-410A-8539-9870415EF619}">
      <dgm:prSet phldrT="[Text]" custT="1"/>
      <dgm:spPr>
        <a:noFill/>
        <a:ln>
          <a:solidFill>
            <a:schemeClr val="tx2">
              <a:lumMod val="40000"/>
              <a:lumOff val="60000"/>
            </a:schemeClr>
          </a:solidFill>
        </a:ln>
      </dgm:spPr>
      <dgm:t>
        <a:bodyPr vert="vert270"/>
        <a:lstStyle/>
        <a:p>
          <a:r>
            <a:rPr lang="en-US" sz="1800" b="0" dirty="0">
              <a:solidFill>
                <a:schemeClr val="tx1"/>
              </a:solidFill>
              <a:latin typeface="+mn-lt"/>
              <a:cs typeface="Times New Roman" panose="02020603050405020304" pitchFamily="18" charset="0"/>
            </a:rPr>
            <a:t>REHOUSING</a:t>
          </a:r>
        </a:p>
      </dgm:t>
    </dgm:pt>
    <dgm:pt modelId="{F8CAC503-D327-4E68-8EC0-493BB666F148}" type="parTrans" cxnId="{498A87BA-A579-490A-BF84-030B2C10325B}">
      <dgm:prSet/>
      <dgm:spPr>
        <a:noFill/>
        <a:ln>
          <a:noFill/>
        </a:ln>
      </dgm:spPr>
      <dgm:t>
        <a:bodyPr/>
        <a:lstStyle/>
        <a:p>
          <a:endParaRPr lang="en-US"/>
        </a:p>
      </dgm:t>
    </dgm:pt>
    <dgm:pt modelId="{0C93EE87-7B47-426B-BB11-4F36F1505310}" type="sibTrans" cxnId="{498A87BA-A579-490A-BF84-030B2C10325B}">
      <dgm:prSet/>
      <dgm:spPr/>
      <dgm:t>
        <a:bodyPr/>
        <a:lstStyle/>
        <a:p>
          <a:endParaRPr lang="en-US"/>
        </a:p>
      </dgm:t>
    </dgm:pt>
    <dgm:pt modelId="{019CF74F-BC9A-43A6-9ADD-438DD5E50C15}">
      <dgm:prSet phldrT="[Text]" custT="1"/>
      <dgm:spPr>
        <a:noFill/>
        <a:ln>
          <a:solidFill>
            <a:schemeClr val="tx2">
              <a:lumMod val="40000"/>
              <a:lumOff val="60000"/>
            </a:schemeClr>
          </a:solidFill>
        </a:ln>
      </dgm:spPr>
      <dgm:t>
        <a:bodyPr/>
        <a:lstStyle/>
        <a:p>
          <a:r>
            <a:rPr lang="en-US" sz="1800" b="0" dirty="0">
              <a:solidFill>
                <a:schemeClr val="tx1"/>
              </a:solidFill>
              <a:latin typeface="+mn-lt"/>
              <a:cs typeface="Times New Roman" panose="02020603050405020304" pitchFamily="18" charset="0"/>
            </a:rPr>
            <a:t>TRANSFORM THE SYSTEM</a:t>
          </a:r>
        </a:p>
      </dgm:t>
    </dgm:pt>
    <dgm:pt modelId="{0CDC4C49-31C7-42CF-B75B-41E880E1A22D}" type="parTrans" cxnId="{93ADE083-84D8-4B50-9957-53A29F15A226}">
      <dgm:prSet/>
      <dgm:spPr>
        <a:noFill/>
        <a:ln>
          <a:noFill/>
        </a:ln>
      </dgm:spPr>
      <dgm:t>
        <a:bodyPr/>
        <a:lstStyle/>
        <a:p>
          <a:endParaRPr lang="en-US"/>
        </a:p>
      </dgm:t>
    </dgm:pt>
    <dgm:pt modelId="{4B504629-3D5C-4290-9DD1-4D58353E0875}" type="sibTrans" cxnId="{93ADE083-84D8-4B50-9957-53A29F15A226}">
      <dgm:prSet/>
      <dgm:spPr/>
      <dgm:t>
        <a:bodyPr/>
        <a:lstStyle/>
        <a:p>
          <a:endParaRPr lang="en-US"/>
        </a:p>
      </dgm:t>
    </dgm:pt>
    <dgm:pt modelId="{498026C3-FCD3-4FA1-9DAD-84DC03D2B1A8}">
      <dgm:prSet phldrT="[Text]" custT="1"/>
      <dgm:spPr>
        <a:noFill/>
        <a:ln>
          <a:solidFill>
            <a:schemeClr val="tx2">
              <a:lumMod val="40000"/>
              <a:lumOff val="60000"/>
            </a:schemeClr>
          </a:solidFill>
        </a:ln>
      </dgm:spPr>
      <dgm:t>
        <a:bodyPr vert="vert"/>
        <a:lstStyle/>
        <a:p>
          <a:r>
            <a:rPr lang="en-US" sz="1800" b="0" dirty="0">
              <a:solidFill>
                <a:schemeClr val="tx1"/>
              </a:solidFill>
              <a:latin typeface="+mn-lt"/>
              <a:cs typeface="Times New Roman" panose="02020603050405020304" pitchFamily="18" charset="0"/>
            </a:rPr>
            <a:t>BRING PEOPLE IN FROM THE STREETS</a:t>
          </a:r>
        </a:p>
      </dgm:t>
    </dgm:pt>
    <dgm:pt modelId="{933F1F4E-70FB-460E-922A-B57FF8B33CBB}" type="parTrans" cxnId="{BFA0E9D6-297F-4D1A-9C20-49CD9C7A9634}">
      <dgm:prSet/>
      <dgm:spPr>
        <a:noFill/>
        <a:ln>
          <a:noFill/>
        </a:ln>
      </dgm:spPr>
      <dgm:t>
        <a:bodyPr/>
        <a:lstStyle/>
        <a:p>
          <a:endParaRPr lang="en-US"/>
        </a:p>
      </dgm:t>
    </dgm:pt>
    <dgm:pt modelId="{39D57BC7-596D-4DDE-B1B8-39D9D44A46FE}" type="sibTrans" cxnId="{BFA0E9D6-297F-4D1A-9C20-49CD9C7A9634}">
      <dgm:prSet/>
      <dgm:spPr/>
      <dgm:t>
        <a:bodyPr/>
        <a:lstStyle/>
        <a:p>
          <a:endParaRPr lang="en-US"/>
        </a:p>
      </dgm:t>
    </dgm:pt>
    <dgm:pt modelId="{E90ADCF1-23FA-42E3-B266-D27C13CCE586}" type="pres">
      <dgm:prSet presAssocID="{4980D4E6-0F86-4518-809E-9612355ADE55}" presName="cycle" presStyleCnt="0">
        <dgm:presLayoutVars>
          <dgm:chMax val="1"/>
          <dgm:dir/>
          <dgm:animLvl val="ctr"/>
          <dgm:resizeHandles val="exact"/>
        </dgm:presLayoutVars>
      </dgm:prSet>
      <dgm:spPr/>
      <dgm:t>
        <a:bodyPr/>
        <a:lstStyle/>
        <a:p>
          <a:endParaRPr lang="en-US"/>
        </a:p>
      </dgm:t>
    </dgm:pt>
    <dgm:pt modelId="{A48502B1-6E24-41BD-ACB0-E4426C006181}" type="pres">
      <dgm:prSet presAssocID="{5EF0AEFF-BBF9-4F4B-9E78-8FE342C559CD}" presName="centerShape" presStyleLbl="node0" presStyleIdx="0" presStyleCnt="1" custScaleX="131194" custScaleY="117773" custLinFactNeighborX="1242" custLinFactNeighborY="-5763"/>
      <dgm:spPr>
        <a:prstGeom prst="roundRect">
          <a:avLst/>
        </a:prstGeom>
      </dgm:spPr>
      <dgm:t>
        <a:bodyPr/>
        <a:lstStyle/>
        <a:p>
          <a:endParaRPr lang="en-US"/>
        </a:p>
      </dgm:t>
    </dgm:pt>
    <dgm:pt modelId="{33CD8BCD-B685-4A67-8130-D79F998890B8}" type="pres">
      <dgm:prSet presAssocID="{5FF74BE9-3FCA-43A3-AA93-DB4EEA672286}" presName="parTrans" presStyleLbl="bgSibTrans2D1" presStyleIdx="0" presStyleCnt="4" custAng="21030847" custScaleY="67365" custLinFactNeighborX="-11383" custLinFactNeighborY="21156"/>
      <dgm:spPr/>
      <dgm:t>
        <a:bodyPr/>
        <a:lstStyle/>
        <a:p>
          <a:endParaRPr lang="en-US"/>
        </a:p>
      </dgm:t>
    </dgm:pt>
    <dgm:pt modelId="{915BCEF4-E713-4133-A958-2AE3974FA2A9}" type="pres">
      <dgm:prSet presAssocID="{252BDC08-D5E3-4521-B41A-AD20DF2D9A93}" presName="node" presStyleLbl="node1" presStyleIdx="0" presStyleCnt="4" custScaleX="88922" custScaleY="111153" custRadScaleRad="86864" custRadScaleInc="3753">
        <dgm:presLayoutVars>
          <dgm:bulletEnabled val="1"/>
        </dgm:presLayoutVars>
      </dgm:prSet>
      <dgm:spPr>
        <a:prstGeom prst="flowChartMagneticTape">
          <a:avLst/>
        </a:prstGeom>
      </dgm:spPr>
      <dgm:t>
        <a:bodyPr/>
        <a:lstStyle/>
        <a:p>
          <a:endParaRPr lang="en-US"/>
        </a:p>
      </dgm:t>
    </dgm:pt>
    <dgm:pt modelId="{A04149CC-BDC7-43E7-82D1-177C17EACFB2}" type="pres">
      <dgm:prSet presAssocID="{933F1F4E-70FB-460E-922A-B57FF8B33CBB}" presName="parTrans" presStyleLbl="bgSibTrans2D1" presStyleIdx="1" presStyleCnt="4" custScaleY="67365" custLinFactNeighborX="28296" custLinFactNeighborY="-42999"/>
      <dgm:spPr/>
      <dgm:t>
        <a:bodyPr/>
        <a:lstStyle/>
        <a:p>
          <a:endParaRPr lang="en-US"/>
        </a:p>
      </dgm:t>
    </dgm:pt>
    <dgm:pt modelId="{6BEA75EC-B624-478F-8B07-F5C5038CB1D6}" type="pres">
      <dgm:prSet presAssocID="{498026C3-FCD3-4FA1-9DAD-84DC03D2B1A8}" presName="node" presStyleLbl="node1" presStyleIdx="1" presStyleCnt="4" custAng="16200000" custFlipVert="1" custScaleX="88922" custScaleY="111153" custRadScaleRad="102995" custRadScaleInc="3451">
        <dgm:presLayoutVars>
          <dgm:bulletEnabled val="1"/>
        </dgm:presLayoutVars>
      </dgm:prSet>
      <dgm:spPr>
        <a:prstGeom prst="flowChartMagneticTape">
          <a:avLst/>
        </a:prstGeom>
      </dgm:spPr>
      <dgm:t>
        <a:bodyPr/>
        <a:lstStyle/>
        <a:p>
          <a:endParaRPr lang="en-US"/>
        </a:p>
      </dgm:t>
    </dgm:pt>
    <dgm:pt modelId="{41C2B3E7-5B71-468D-96EA-BFDEEA770234}" type="pres">
      <dgm:prSet presAssocID="{F8CAC503-D327-4E68-8EC0-493BB666F148}" presName="parTrans" presStyleLbl="bgSibTrans2D1" presStyleIdx="2" presStyleCnt="4" custScaleY="67365" custLinFactNeighborX="-21265" custLinFactNeighborY="-42272"/>
      <dgm:spPr/>
      <dgm:t>
        <a:bodyPr/>
        <a:lstStyle/>
        <a:p>
          <a:endParaRPr lang="en-US"/>
        </a:p>
      </dgm:t>
    </dgm:pt>
    <dgm:pt modelId="{0CFE60AB-B508-4475-AC9B-D915BCB1804D}" type="pres">
      <dgm:prSet presAssocID="{14DC01E3-3168-410A-8539-9870415EF619}" presName="node" presStyleLbl="node1" presStyleIdx="2" presStyleCnt="4" custAng="5400000" custScaleX="88922" custScaleY="111153" custRadScaleRad="106180" custRadScaleInc="4752">
        <dgm:presLayoutVars>
          <dgm:bulletEnabled val="1"/>
        </dgm:presLayoutVars>
      </dgm:prSet>
      <dgm:spPr>
        <a:prstGeom prst="flowChartMagneticTape">
          <a:avLst/>
        </a:prstGeom>
      </dgm:spPr>
      <dgm:t>
        <a:bodyPr/>
        <a:lstStyle/>
        <a:p>
          <a:endParaRPr lang="en-US"/>
        </a:p>
      </dgm:t>
    </dgm:pt>
    <dgm:pt modelId="{E99D2001-2778-456B-9183-32C60DCA70C2}" type="pres">
      <dgm:prSet presAssocID="{0CDC4C49-31C7-42CF-B75B-41E880E1A22D}" presName="parTrans" presStyleLbl="bgSibTrans2D1" presStyleIdx="3" presStyleCnt="4" custAng="434685" custScaleY="67365" custLinFactNeighborX="14495" custLinFactNeighborY="7481"/>
      <dgm:spPr/>
      <dgm:t>
        <a:bodyPr/>
        <a:lstStyle/>
        <a:p>
          <a:endParaRPr lang="en-US"/>
        </a:p>
      </dgm:t>
    </dgm:pt>
    <dgm:pt modelId="{950258DB-0832-4D2C-B56C-CC09E5A006AA}" type="pres">
      <dgm:prSet presAssocID="{019CF74F-BC9A-43A6-9ADD-438DD5E50C15}" presName="node" presStyleLbl="node1" presStyleIdx="3" presStyleCnt="4" custFlipHor="1" custScaleX="88922" custScaleY="111153" custRadScaleRad="91633" custRadScaleInc="-1771">
        <dgm:presLayoutVars>
          <dgm:bulletEnabled val="1"/>
        </dgm:presLayoutVars>
      </dgm:prSet>
      <dgm:spPr>
        <a:prstGeom prst="flowChartMagneticTape">
          <a:avLst/>
        </a:prstGeom>
      </dgm:spPr>
      <dgm:t>
        <a:bodyPr/>
        <a:lstStyle/>
        <a:p>
          <a:endParaRPr lang="en-US"/>
        </a:p>
      </dgm:t>
    </dgm:pt>
  </dgm:ptLst>
  <dgm:cxnLst>
    <dgm:cxn modelId="{6C271819-1DD2-4DAC-95BF-66746DE148B8}" type="presOf" srcId="{933F1F4E-70FB-460E-922A-B57FF8B33CBB}" destId="{A04149CC-BDC7-43E7-82D1-177C17EACFB2}" srcOrd="0" destOrd="0" presId="urn:microsoft.com/office/officeart/2005/8/layout/radial4"/>
    <dgm:cxn modelId="{E6FA821D-206B-4AC1-BE96-BDFF18B851FB}" type="presOf" srcId="{019CF74F-BC9A-43A6-9ADD-438DD5E50C15}" destId="{950258DB-0832-4D2C-B56C-CC09E5A006AA}" srcOrd="0" destOrd="0" presId="urn:microsoft.com/office/officeart/2005/8/layout/radial4"/>
    <dgm:cxn modelId="{76A98F2A-6135-457E-819E-9ED5A94AB1E6}" type="presOf" srcId="{0CDC4C49-31C7-42CF-B75B-41E880E1A22D}" destId="{E99D2001-2778-456B-9183-32C60DCA70C2}" srcOrd="0" destOrd="0" presId="urn:microsoft.com/office/officeart/2005/8/layout/radial4"/>
    <dgm:cxn modelId="{E275D589-7E60-4C24-A28D-AB0BD322E999}" type="presOf" srcId="{4980D4E6-0F86-4518-809E-9612355ADE55}" destId="{E90ADCF1-23FA-42E3-B266-D27C13CCE586}" srcOrd="0" destOrd="0" presId="urn:microsoft.com/office/officeart/2005/8/layout/radial4"/>
    <dgm:cxn modelId="{664565BE-400D-4159-A72F-AF49DA74FB20}" type="presOf" srcId="{5EF0AEFF-BBF9-4F4B-9E78-8FE342C559CD}" destId="{A48502B1-6E24-41BD-ACB0-E4426C006181}" srcOrd="0" destOrd="0" presId="urn:microsoft.com/office/officeart/2005/8/layout/radial4"/>
    <dgm:cxn modelId="{1F44B75D-2E50-4B94-93A6-2081C4535B3D}" srcId="{4980D4E6-0F86-4518-809E-9612355ADE55}" destId="{5EF0AEFF-BBF9-4F4B-9E78-8FE342C559CD}" srcOrd="0" destOrd="0" parTransId="{A7FAF0E8-E961-4422-9B15-3AFA8F5B057C}" sibTransId="{8A38F0C3-6E7C-4EA1-85E6-1B5550F7D8EF}"/>
    <dgm:cxn modelId="{5A884BA4-3414-4ADC-A86A-62335EED4BE5}" type="presOf" srcId="{5FF74BE9-3FCA-43A3-AA93-DB4EEA672286}" destId="{33CD8BCD-B685-4A67-8130-D79F998890B8}" srcOrd="0" destOrd="0" presId="urn:microsoft.com/office/officeart/2005/8/layout/radial4"/>
    <dgm:cxn modelId="{498A87BA-A579-490A-BF84-030B2C10325B}" srcId="{5EF0AEFF-BBF9-4F4B-9E78-8FE342C559CD}" destId="{14DC01E3-3168-410A-8539-9870415EF619}" srcOrd="2" destOrd="0" parTransId="{F8CAC503-D327-4E68-8EC0-493BB666F148}" sibTransId="{0C93EE87-7B47-426B-BB11-4F36F1505310}"/>
    <dgm:cxn modelId="{189F26CE-F727-461B-A65E-4C998872B16D}" type="presOf" srcId="{F8CAC503-D327-4E68-8EC0-493BB666F148}" destId="{41C2B3E7-5B71-468D-96EA-BFDEEA770234}" srcOrd="0" destOrd="0" presId="urn:microsoft.com/office/officeart/2005/8/layout/radial4"/>
    <dgm:cxn modelId="{93ADE083-84D8-4B50-9957-53A29F15A226}" srcId="{5EF0AEFF-BBF9-4F4B-9E78-8FE342C559CD}" destId="{019CF74F-BC9A-43A6-9ADD-438DD5E50C15}" srcOrd="3" destOrd="0" parTransId="{0CDC4C49-31C7-42CF-B75B-41E880E1A22D}" sibTransId="{4B504629-3D5C-4290-9DD1-4D58353E0875}"/>
    <dgm:cxn modelId="{BFA0E9D6-297F-4D1A-9C20-49CD9C7A9634}" srcId="{5EF0AEFF-BBF9-4F4B-9E78-8FE342C559CD}" destId="{498026C3-FCD3-4FA1-9DAD-84DC03D2B1A8}" srcOrd="1" destOrd="0" parTransId="{933F1F4E-70FB-460E-922A-B57FF8B33CBB}" sibTransId="{39D57BC7-596D-4DDE-B1B8-39D9D44A46FE}"/>
    <dgm:cxn modelId="{69C7D494-3A9D-4470-96F1-69C9025A98DE}" srcId="{5EF0AEFF-BBF9-4F4B-9E78-8FE342C559CD}" destId="{252BDC08-D5E3-4521-B41A-AD20DF2D9A93}" srcOrd="0" destOrd="0" parTransId="{5FF74BE9-3FCA-43A3-AA93-DB4EEA672286}" sibTransId="{D863FCAF-3118-434D-AC3E-81A595B60889}"/>
    <dgm:cxn modelId="{1AA5BF05-EE1E-4768-B54C-67D077F0E408}" type="presOf" srcId="{498026C3-FCD3-4FA1-9DAD-84DC03D2B1A8}" destId="{6BEA75EC-B624-478F-8B07-F5C5038CB1D6}" srcOrd="0" destOrd="0" presId="urn:microsoft.com/office/officeart/2005/8/layout/radial4"/>
    <dgm:cxn modelId="{39D7DB71-E6FD-4A5B-A301-286A44253686}" type="presOf" srcId="{252BDC08-D5E3-4521-B41A-AD20DF2D9A93}" destId="{915BCEF4-E713-4133-A958-2AE3974FA2A9}" srcOrd="0" destOrd="0" presId="urn:microsoft.com/office/officeart/2005/8/layout/radial4"/>
    <dgm:cxn modelId="{17E1E222-D203-4751-A97E-5EA84BE0CFAF}" type="presOf" srcId="{14DC01E3-3168-410A-8539-9870415EF619}" destId="{0CFE60AB-B508-4475-AC9B-D915BCB1804D}" srcOrd="0" destOrd="0" presId="urn:microsoft.com/office/officeart/2005/8/layout/radial4"/>
    <dgm:cxn modelId="{D8A9C039-CC22-4925-8E86-874966F1B1E3}" type="presParOf" srcId="{E90ADCF1-23FA-42E3-B266-D27C13CCE586}" destId="{A48502B1-6E24-41BD-ACB0-E4426C006181}" srcOrd="0" destOrd="0" presId="urn:microsoft.com/office/officeart/2005/8/layout/radial4"/>
    <dgm:cxn modelId="{7E9772B5-9B58-48A4-A66F-2922288A6F71}" type="presParOf" srcId="{E90ADCF1-23FA-42E3-B266-D27C13CCE586}" destId="{33CD8BCD-B685-4A67-8130-D79F998890B8}" srcOrd="1" destOrd="0" presId="urn:microsoft.com/office/officeart/2005/8/layout/radial4"/>
    <dgm:cxn modelId="{C656404A-2529-4DB4-8FBF-64113D4C2E51}" type="presParOf" srcId="{E90ADCF1-23FA-42E3-B266-D27C13CCE586}" destId="{915BCEF4-E713-4133-A958-2AE3974FA2A9}" srcOrd="2" destOrd="0" presId="urn:microsoft.com/office/officeart/2005/8/layout/radial4"/>
    <dgm:cxn modelId="{F3FDF85E-B77D-4386-9379-F3BCB633D584}" type="presParOf" srcId="{E90ADCF1-23FA-42E3-B266-D27C13CCE586}" destId="{A04149CC-BDC7-43E7-82D1-177C17EACFB2}" srcOrd="3" destOrd="0" presId="urn:microsoft.com/office/officeart/2005/8/layout/radial4"/>
    <dgm:cxn modelId="{CB5132A3-E262-42A5-9B88-AEE4418BAD1D}" type="presParOf" srcId="{E90ADCF1-23FA-42E3-B266-D27C13CCE586}" destId="{6BEA75EC-B624-478F-8B07-F5C5038CB1D6}" srcOrd="4" destOrd="0" presId="urn:microsoft.com/office/officeart/2005/8/layout/radial4"/>
    <dgm:cxn modelId="{A4E8EA96-C824-4374-8636-72B7076CCF64}" type="presParOf" srcId="{E90ADCF1-23FA-42E3-B266-D27C13CCE586}" destId="{41C2B3E7-5B71-468D-96EA-BFDEEA770234}" srcOrd="5" destOrd="0" presId="urn:microsoft.com/office/officeart/2005/8/layout/radial4"/>
    <dgm:cxn modelId="{7B39FDBD-9A5B-48A1-9A7E-7DDDD97A7315}" type="presParOf" srcId="{E90ADCF1-23FA-42E3-B266-D27C13CCE586}" destId="{0CFE60AB-B508-4475-AC9B-D915BCB1804D}" srcOrd="6" destOrd="0" presId="urn:microsoft.com/office/officeart/2005/8/layout/radial4"/>
    <dgm:cxn modelId="{F3CB072A-8924-4EE9-88AE-24387B0AA3E8}" type="presParOf" srcId="{E90ADCF1-23FA-42E3-B266-D27C13CCE586}" destId="{E99D2001-2778-456B-9183-32C60DCA70C2}" srcOrd="7" destOrd="0" presId="urn:microsoft.com/office/officeart/2005/8/layout/radial4"/>
    <dgm:cxn modelId="{C590C533-8CBB-4006-9BBD-681DD5DDA152}" type="presParOf" srcId="{E90ADCF1-23FA-42E3-B266-D27C13CCE586}" destId="{950258DB-0832-4D2C-B56C-CC09E5A006AA}"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E64D40-B1B2-47F3-A06B-22D463278A91}">
      <dsp:nvSpPr>
        <dsp:cNvPr id="0" name=""/>
        <dsp:cNvSpPr/>
      </dsp:nvSpPr>
      <dsp:spPr>
        <a:xfrm>
          <a:off x="226055" y="1145"/>
          <a:ext cx="3104852" cy="1862911"/>
        </a:xfrm>
        <a:prstGeom prst="rect">
          <a:avLst/>
        </a:prstGeom>
        <a:solidFill>
          <a:schemeClr val="tx2">
            <a:lumMod val="60000"/>
            <a:lumOff val="4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0" kern="1200" dirty="0">
              <a:latin typeface="+mj-lt"/>
              <a:cs typeface="Times New Roman" panose="02020603050405020304" pitchFamily="18" charset="0"/>
            </a:rPr>
            <a:t>ADDRESS</a:t>
          </a:r>
        </a:p>
        <a:p>
          <a:pPr lvl="0" algn="ctr" defTabSz="1333500">
            <a:lnSpc>
              <a:spcPct val="90000"/>
            </a:lnSpc>
            <a:spcBef>
              <a:spcPct val="0"/>
            </a:spcBef>
            <a:spcAft>
              <a:spcPct val="35000"/>
            </a:spcAft>
          </a:pPr>
          <a:r>
            <a:rPr lang="en-US" sz="3000" b="0" kern="1200" dirty="0">
              <a:latin typeface="+mj-lt"/>
              <a:cs typeface="Times New Roman" panose="02020603050405020304" pitchFamily="18" charset="0"/>
            </a:rPr>
            <a:t>POVERTY</a:t>
          </a:r>
        </a:p>
      </dsp:txBody>
      <dsp:txXfrm>
        <a:off x="226055" y="1145"/>
        <a:ext cx="3104852" cy="1862911"/>
      </dsp:txXfrm>
    </dsp:sp>
    <dsp:sp modelId="{B460BA63-CDD9-4766-9E24-FCFB07B888F3}">
      <dsp:nvSpPr>
        <dsp:cNvPr id="0" name=""/>
        <dsp:cNvSpPr/>
      </dsp:nvSpPr>
      <dsp:spPr>
        <a:xfrm>
          <a:off x="3715039" y="1145"/>
          <a:ext cx="3104852" cy="1862911"/>
        </a:xfrm>
        <a:prstGeom prst="rect">
          <a:avLst/>
        </a:prstGeom>
        <a:solidFill>
          <a:schemeClr val="tx2">
            <a:lumMod val="60000"/>
            <a:lumOff val="4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0" kern="1200" dirty="0">
              <a:latin typeface="+mj-lt"/>
              <a:cs typeface="Times New Roman" panose="02020603050405020304" pitchFamily="18" charset="0"/>
            </a:rPr>
            <a:t>REDUCE </a:t>
          </a:r>
          <a:br>
            <a:rPr lang="en-US" sz="3000" b="0" kern="1200" dirty="0">
              <a:latin typeface="+mj-lt"/>
              <a:cs typeface="Times New Roman" panose="02020603050405020304" pitchFamily="18" charset="0"/>
            </a:rPr>
          </a:br>
          <a:r>
            <a:rPr lang="en-US" sz="3000" b="0" kern="1200" dirty="0">
              <a:latin typeface="+mj-lt"/>
              <a:cs typeface="Times New Roman" panose="02020603050405020304" pitchFamily="18" charset="0"/>
            </a:rPr>
            <a:t>INCOME</a:t>
          </a:r>
          <a:br>
            <a:rPr lang="en-US" sz="3000" b="0" kern="1200" dirty="0">
              <a:latin typeface="+mj-lt"/>
              <a:cs typeface="Times New Roman" panose="02020603050405020304" pitchFamily="18" charset="0"/>
            </a:rPr>
          </a:br>
          <a:r>
            <a:rPr lang="en-US" sz="3000" b="0" kern="1200" dirty="0">
              <a:latin typeface="+mj-lt"/>
              <a:cs typeface="Times New Roman" panose="02020603050405020304" pitchFamily="18" charset="0"/>
            </a:rPr>
            <a:t>INEQUALITY</a:t>
          </a:r>
        </a:p>
      </dsp:txBody>
      <dsp:txXfrm>
        <a:off x="3715039" y="1145"/>
        <a:ext cx="3104852" cy="1862911"/>
      </dsp:txXfrm>
    </dsp:sp>
    <dsp:sp modelId="{B23FDFAA-A1A4-4593-AA2C-CAA9E082FE63}">
      <dsp:nvSpPr>
        <dsp:cNvPr id="0" name=""/>
        <dsp:cNvSpPr/>
      </dsp:nvSpPr>
      <dsp:spPr>
        <a:xfrm>
          <a:off x="226055" y="2174542"/>
          <a:ext cx="3104852" cy="1862911"/>
        </a:xfrm>
        <a:prstGeom prst="rect">
          <a:avLst/>
        </a:prstGeom>
        <a:solidFill>
          <a:schemeClr val="tx2">
            <a:lumMod val="60000"/>
            <a:lumOff val="4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0" kern="1200" dirty="0">
              <a:latin typeface="+mj-lt"/>
              <a:cs typeface="Times New Roman" panose="02020603050405020304" pitchFamily="18" charset="0"/>
            </a:rPr>
            <a:t>PREVENTION </a:t>
          </a:r>
        </a:p>
        <a:p>
          <a:pPr lvl="0" algn="ctr" defTabSz="1333500">
            <a:lnSpc>
              <a:spcPct val="90000"/>
            </a:lnSpc>
            <a:spcBef>
              <a:spcPct val="0"/>
            </a:spcBef>
            <a:spcAft>
              <a:spcPct val="35000"/>
            </a:spcAft>
          </a:pPr>
          <a:r>
            <a:rPr lang="en-US" sz="3000" b="0" kern="1200" dirty="0">
              <a:latin typeface="+mj-lt"/>
              <a:cs typeface="Times New Roman" panose="02020603050405020304" pitchFamily="18" charset="0"/>
            </a:rPr>
            <a:t>FIRST</a:t>
          </a:r>
        </a:p>
        <a:p>
          <a:pPr lvl="0" algn="ctr" defTabSz="1333500">
            <a:lnSpc>
              <a:spcPct val="90000"/>
            </a:lnSpc>
            <a:spcBef>
              <a:spcPct val="0"/>
            </a:spcBef>
            <a:spcAft>
              <a:spcPct val="35000"/>
            </a:spcAft>
          </a:pPr>
          <a:r>
            <a:rPr lang="en-US" sz="3000" b="0" kern="1200" dirty="0">
              <a:latin typeface="+mj-lt"/>
              <a:cs typeface="Times New Roman" panose="02020603050405020304" pitchFamily="18" charset="0"/>
            </a:rPr>
            <a:t>FOCUS </a:t>
          </a:r>
        </a:p>
      </dsp:txBody>
      <dsp:txXfrm>
        <a:off x="226055" y="2174542"/>
        <a:ext cx="3104852" cy="1862911"/>
      </dsp:txXfrm>
    </dsp:sp>
    <dsp:sp modelId="{8D4B3E2E-66C5-43E7-934E-19B8AB0E539E}">
      <dsp:nvSpPr>
        <dsp:cNvPr id="0" name=""/>
        <dsp:cNvSpPr/>
      </dsp:nvSpPr>
      <dsp:spPr>
        <a:xfrm>
          <a:off x="3641392" y="2174542"/>
          <a:ext cx="3104852" cy="1862911"/>
        </a:xfrm>
        <a:prstGeom prst="rect">
          <a:avLst/>
        </a:prstGeom>
        <a:solidFill>
          <a:schemeClr val="tx2">
            <a:lumMod val="60000"/>
            <a:lumOff val="4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ts val="600"/>
            </a:spcAft>
          </a:pPr>
          <a:r>
            <a:rPr lang="en-US" sz="3000" b="0" kern="1200" dirty="0">
              <a:latin typeface="+mj-lt"/>
              <a:cs typeface="Times New Roman" panose="02020603050405020304" pitchFamily="18" charset="0"/>
            </a:rPr>
            <a:t>TRANSFORM</a:t>
          </a:r>
        </a:p>
        <a:p>
          <a:pPr lvl="0" algn="ctr" defTabSz="1333500">
            <a:lnSpc>
              <a:spcPct val="90000"/>
            </a:lnSpc>
            <a:spcBef>
              <a:spcPct val="0"/>
            </a:spcBef>
            <a:spcAft>
              <a:spcPts val="600"/>
            </a:spcAft>
          </a:pPr>
          <a:r>
            <a:rPr lang="en-US" sz="3000" b="0" kern="1200" dirty="0">
              <a:latin typeface="+mj-lt"/>
              <a:cs typeface="Times New Roman" panose="02020603050405020304" pitchFamily="18" charset="0"/>
            </a:rPr>
            <a:t>THE APPROACH</a:t>
          </a:r>
        </a:p>
        <a:p>
          <a:pPr lvl="0" algn="ctr" defTabSz="1333500">
            <a:lnSpc>
              <a:spcPct val="90000"/>
            </a:lnSpc>
            <a:spcBef>
              <a:spcPct val="0"/>
            </a:spcBef>
            <a:spcAft>
              <a:spcPts val="600"/>
            </a:spcAft>
          </a:pPr>
          <a:r>
            <a:rPr lang="en-US" sz="3000" b="0" kern="1200" dirty="0">
              <a:latin typeface="+mj-lt"/>
              <a:cs typeface="Times New Roman" panose="02020603050405020304" pitchFamily="18" charset="0"/>
            </a:rPr>
            <a:t>TO HOMELESS SERVICES</a:t>
          </a:r>
        </a:p>
      </dsp:txBody>
      <dsp:txXfrm>
        <a:off x="3641392" y="2174542"/>
        <a:ext cx="3104852" cy="18629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2337" cy="464503"/>
          </a:xfrm>
          <a:prstGeom prst="rect">
            <a:avLst/>
          </a:prstGeom>
        </p:spPr>
        <p:txBody>
          <a:bodyPr vert="horz" lIns="92999" tIns="46498" rIns="92999" bIns="46498"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63745" y="3"/>
            <a:ext cx="3032337" cy="464503"/>
          </a:xfrm>
          <a:prstGeom prst="rect">
            <a:avLst/>
          </a:prstGeom>
        </p:spPr>
        <p:txBody>
          <a:bodyPr vert="horz" lIns="92999" tIns="46498" rIns="92999" bIns="46498" rtlCol="0"/>
          <a:lstStyle>
            <a:lvl1pPr algn="r" fontAlgn="auto">
              <a:spcBef>
                <a:spcPts val="0"/>
              </a:spcBef>
              <a:spcAft>
                <a:spcPts val="0"/>
              </a:spcAft>
              <a:defRPr sz="1200" smtClean="0">
                <a:latin typeface="+mn-lt"/>
                <a:cs typeface="+mn-cs"/>
              </a:defRPr>
            </a:lvl1pPr>
          </a:lstStyle>
          <a:p>
            <a:pPr>
              <a:defRPr/>
            </a:pPr>
            <a:fld id="{D70BE0DE-6B28-45C5-BC77-102D78FE2155}" type="datetimeFigureOut">
              <a:rPr lang="en-US"/>
              <a:pPr>
                <a:defRPr/>
              </a:pPr>
              <a:t>5/22/2019</a:t>
            </a:fld>
            <a:endParaRPr lang="en-US"/>
          </a:p>
        </p:txBody>
      </p:sp>
      <p:sp>
        <p:nvSpPr>
          <p:cNvPr id="4" name="Footer Placeholder 3"/>
          <p:cNvSpPr>
            <a:spLocks noGrp="1"/>
          </p:cNvSpPr>
          <p:nvPr>
            <p:ph type="ftr" sz="quarter" idx="2"/>
          </p:nvPr>
        </p:nvSpPr>
        <p:spPr>
          <a:xfrm>
            <a:off x="2" y="8817612"/>
            <a:ext cx="3032337" cy="464503"/>
          </a:xfrm>
          <a:prstGeom prst="rect">
            <a:avLst/>
          </a:prstGeom>
        </p:spPr>
        <p:txBody>
          <a:bodyPr vert="horz" lIns="92999" tIns="46498" rIns="92999" bIns="46498"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63745" y="8817612"/>
            <a:ext cx="3032337" cy="464503"/>
          </a:xfrm>
          <a:prstGeom prst="rect">
            <a:avLst/>
          </a:prstGeom>
        </p:spPr>
        <p:txBody>
          <a:bodyPr vert="horz" lIns="92999" tIns="46498" rIns="92999" bIns="46498" rtlCol="0" anchor="b"/>
          <a:lstStyle>
            <a:lvl1pPr algn="r" fontAlgn="auto">
              <a:spcBef>
                <a:spcPts val="0"/>
              </a:spcBef>
              <a:spcAft>
                <a:spcPts val="0"/>
              </a:spcAft>
              <a:defRPr sz="1200" smtClean="0">
                <a:latin typeface="+mn-lt"/>
                <a:cs typeface="+mn-cs"/>
              </a:defRPr>
            </a:lvl1pPr>
          </a:lstStyle>
          <a:p>
            <a:pPr>
              <a:defRPr/>
            </a:pPr>
            <a:fld id="{55AD3EB0-4148-4E39-994A-0D0B26339F9F}" type="slidenum">
              <a:rPr lang="en-US"/>
              <a:pPr>
                <a:defRPr/>
              </a:pPr>
              <a:t>‹#›</a:t>
            </a:fld>
            <a:endParaRPr lang="en-US"/>
          </a:p>
        </p:txBody>
      </p:sp>
    </p:spTree>
    <p:extLst>
      <p:ext uri="{BB962C8B-B14F-4D97-AF65-F5344CB8AC3E}">
        <p14:creationId xmlns:p14="http://schemas.microsoft.com/office/powerpoint/2010/main" val="15605798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2337" cy="464503"/>
          </a:xfrm>
          <a:prstGeom prst="rect">
            <a:avLst/>
          </a:prstGeom>
        </p:spPr>
        <p:txBody>
          <a:bodyPr vert="horz" lIns="92999" tIns="46498" rIns="92999" bIns="46498"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63745" y="3"/>
            <a:ext cx="3032337" cy="464503"/>
          </a:xfrm>
          <a:prstGeom prst="rect">
            <a:avLst/>
          </a:prstGeom>
        </p:spPr>
        <p:txBody>
          <a:bodyPr vert="horz" lIns="92999" tIns="46498" rIns="92999" bIns="46498" rtlCol="0"/>
          <a:lstStyle>
            <a:lvl1pPr algn="r" fontAlgn="auto">
              <a:spcBef>
                <a:spcPts val="0"/>
              </a:spcBef>
              <a:spcAft>
                <a:spcPts val="0"/>
              </a:spcAft>
              <a:defRPr sz="1200" smtClean="0">
                <a:latin typeface="+mn-lt"/>
                <a:cs typeface="+mn-cs"/>
              </a:defRPr>
            </a:lvl1pPr>
          </a:lstStyle>
          <a:p>
            <a:pPr>
              <a:defRPr/>
            </a:pPr>
            <a:fld id="{EFDEFC5C-AF80-487D-8245-05BB8A154020}" type="datetimeFigureOut">
              <a:rPr lang="en-US"/>
              <a:pPr>
                <a:defRPr/>
              </a:pPr>
              <a:t>5/22/2019</a:t>
            </a:fld>
            <a:endParaRPr lang="en-US"/>
          </a:p>
        </p:txBody>
      </p:sp>
      <p:sp>
        <p:nvSpPr>
          <p:cNvPr id="4" name="Slide Image Placeholder 3"/>
          <p:cNvSpPr>
            <a:spLocks noGrp="1" noRot="1" noChangeAspect="1"/>
          </p:cNvSpPr>
          <p:nvPr>
            <p:ph type="sldImg" idx="2"/>
          </p:nvPr>
        </p:nvSpPr>
        <p:spPr>
          <a:xfrm>
            <a:off x="1177925" y="695325"/>
            <a:ext cx="4641850" cy="3481388"/>
          </a:xfrm>
          <a:prstGeom prst="rect">
            <a:avLst/>
          </a:prstGeom>
          <a:noFill/>
          <a:ln w="12700">
            <a:solidFill>
              <a:prstClr val="black"/>
            </a:solidFill>
          </a:ln>
        </p:spPr>
        <p:txBody>
          <a:bodyPr vert="horz" lIns="92999" tIns="46498" rIns="92999" bIns="46498" rtlCol="0" anchor="ctr"/>
          <a:lstStyle/>
          <a:p>
            <a:pPr lvl="0"/>
            <a:endParaRPr lang="en-US" noProof="0"/>
          </a:p>
        </p:txBody>
      </p:sp>
      <p:sp>
        <p:nvSpPr>
          <p:cNvPr id="5" name="Notes Placeholder 4"/>
          <p:cNvSpPr>
            <a:spLocks noGrp="1"/>
          </p:cNvSpPr>
          <p:nvPr>
            <p:ph type="body" sz="quarter" idx="3"/>
          </p:nvPr>
        </p:nvSpPr>
        <p:spPr>
          <a:xfrm>
            <a:off x="699770" y="4410394"/>
            <a:ext cx="5598160" cy="4177348"/>
          </a:xfrm>
          <a:prstGeom prst="rect">
            <a:avLst/>
          </a:prstGeom>
        </p:spPr>
        <p:txBody>
          <a:bodyPr vert="horz" lIns="92999" tIns="46498" rIns="92999" bIns="4649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 y="8817612"/>
            <a:ext cx="3032337" cy="464503"/>
          </a:xfrm>
          <a:prstGeom prst="rect">
            <a:avLst/>
          </a:prstGeom>
        </p:spPr>
        <p:txBody>
          <a:bodyPr vert="horz" lIns="92999" tIns="46498" rIns="92999" bIns="46498"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63745" y="8817612"/>
            <a:ext cx="3032337" cy="464503"/>
          </a:xfrm>
          <a:prstGeom prst="rect">
            <a:avLst/>
          </a:prstGeom>
        </p:spPr>
        <p:txBody>
          <a:bodyPr vert="horz" lIns="92999" tIns="46498" rIns="92999" bIns="46498" rtlCol="0" anchor="b"/>
          <a:lstStyle>
            <a:lvl1pPr algn="r" fontAlgn="auto">
              <a:spcBef>
                <a:spcPts val="0"/>
              </a:spcBef>
              <a:spcAft>
                <a:spcPts val="0"/>
              </a:spcAft>
              <a:defRPr sz="1200" smtClean="0">
                <a:latin typeface="+mn-lt"/>
                <a:cs typeface="+mn-cs"/>
              </a:defRPr>
            </a:lvl1pPr>
          </a:lstStyle>
          <a:p>
            <a:pPr>
              <a:defRPr/>
            </a:pPr>
            <a:fld id="{3F448057-A991-4C3F-9022-C813D551C21B}" type="slidenum">
              <a:rPr lang="en-US"/>
              <a:pPr>
                <a:defRPr/>
              </a:pPr>
              <a:t>‹#›</a:t>
            </a:fld>
            <a:endParaRPr lang="en-US"/>
          </a:p>
        </p:txBody>
      </p:sp>
    </p:spTree>
    <p:extLst>
      <p:ext uri="{BB962C8B-B14F-4D97-AF65-F5344CB8AC3E}">
        <p14:creationId xmlns:p14="http://schemas.microsoft.com/office/powerpoint/2010/main" val="330335957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cs typeface="Arial" pitchFamily="34" charset="0"/>
              </a:defRPr>
            </a:lvl1pPr>
            <a:lvl2pPr marL="741520" indent="-285200">
              <a:defRPr>
                <a:solidFill>
                  <a:schemeClr val="tx1"/>
                </a:solidFill>
                <a:latin typeface="Calibri" pitchFamily="34" charset="0"/>
                <a:cs typeface="Arial" pitchFamily="34" charset="0"/>
              </a:defRPr>
            </a:lvl2pPr>
            <a:lvl3pPr marL="1140799" indent="-228159">
              <a:defRPr>
                <a:solidFill>
                  <a:schemeClr val="tx1"/>
                </a:solidFill>
                <a:latin typeface="Calibri" pitchFamily="34" charset="0"/>
                <a:cs typeface="Arial" pitchFamily="34" charset="0"/>
              </a:defRPr>
            </a:lvl3pPr>
            <a:lvl4pPr marL="1597118" indent="-228159">
              <a:defRPr>
                <a:solidFill>
                  <a:schemeClr val="tx1"/>
                </a:solidFill>
                <a:latin typeface="Calibri" pitchFamily="34" charset="0"/>
                <a:cs typeface="Arial" pitchFamily="34" charset="0"/>
              </a:defRPr>
            </a:lvl4pPr>
            <a:lvl5pPr marL="2053438" indent="-228159">
              <a:defRPr>
                <a:solidFill>
                  <a:schemeClr val="tx1"/>
                </a:solidFill>
                <a:latin typeface="Calibri" pitchFamily="34" charset="0"/>
                <a:cs typeface="Arial" pitchFamily="34" charset="0"/>
              </a:defRPr>
            </a:lvl5pPr>
            <a:lvl6pPr marL="2509757" indent="-228159" fontAlgn="base">
              <a:spcBef>
                <a:spcPct val="0"/>
              </a:spcBef>
              <a:spcAft>
                <a:spcPct val="0"/>
              </a:spcAft>
              <a:defRPr>
                <a:solidFill>
                  <a:schemeClr val="tx1"/>
                </a:solidFill>
                <a:latin typeface="Calibri" pitchFamily="34" charset="0"/>
                <a:cs typeface="Arial" pitchFamily="34" charset="0"/>
              </a:defRPr>
            </a:lvl6pPr>
            <a:lvl7pPr marL="2966078" indent="-228159" fontAlgn="base">
              <a:spcBef>
                <a:spcPct val="0"/>
              </a:spcBef>
              <a:spcAft>
                <a:spcPct val="0"/>
              </a:spcAft>
              <a:defRPr>
                <a:solidFill>
                  <a:schemeClr val="tx1"/>
                </a:solidFill>
                <a:latin typeface="Calibri" pitchFamily="34" charset="0"/>
                <a:cs typeface="Arial" pitchFamily="34" charset="0"/>
              </a:defRPr>
            </a:lvl7pPr>
            <a:lvl8pPr marL="3422396" indent="-228159" fontAlgn="base">
              <a:spcBef>
                <a:spcPct val="0"/>
              </a:spcBef>
              <a:spcAft>
                <a:spcPct val="0"/>
              </a:spcAft>
              <a:defRPr>
                <a:solidFill>
                  <a:schemeClr val="tx1"/>
                </a:solidFill>
                <a:latin typeface="Calibri" pitchFamily="34" charset="0"/>
                <a:cs typeface="Arial" pitchFamily="34" charset="0"/>
              </a:defRPr>
            </a:lvl8pPr>
            <a:lvl9pPr marL="3878716" indent="-228159" fontAlgn="base">
              <a:spcBef>
                <a:spcPct val="0"/>
              </a:spcBef>
              <a:spcAft>
                <a:spcPct val="0"/>
              </a:spcAft>
              <a:defRPr>
                <a:solidFill>
                  <a:schemeClr val="tx1"/>
                </a:solidFill>
                <a:latin typeface="Calibri" pitchFamily="34" charset="0"/>
                <a:cs typeface="Arial" pitchFamily="34" charset="0"/>
              </a:defRPr>
            </a:lvl9pPr>
          </a:lstStyle>
          <a:p>
            <a:pPr fontAlgn="base">
              <a:spcBef>
                <a:spcPct val="0"/>
              </a:spcBef>
              <a:spcAft>
                <a:spcPct val="0"/>
              </a:spcAft>
            </a:pPr>
            <a:fld id="{950E0078-67D5-49E8-ACF3-0252D9B25AF0}" type="slidenum">
              <a:rPr lang="en-US" altLang="en-US">
                <a:latin typeface="Arial" pitchFamily="34" charset="0"/>
                <a:ea typeface="ＭＳ Ｐゴシック" pitchFamily="34" charset="-128"/>
              </a:rPr>
              <a:pPr fontAlgn="base">
                <a:spcBef>
                  <a:spcPct val="0"/>
                </a:spcBef>
                <a:spcAft>
                  <a:spcPct val="0"/>
                </a:spcAft>
              </a:pPr>
              <a:t>1</a:t>
            </a:fld>
            <a:endParaRPr lang="en-US" altLang="en-US">
              <a:latin typeface="Arial" pitchFamily="34" charset="0"/>
              <a:ea typeface="ＭＳ Ｐゴシック" pitchFamily="34" charset="-128"/>
            </a:endParaRPr>
          </a:p>
        </p:txBody>
      </p:sp>
      <p:sp>
        <p:nvSpPr>
          <p:cNvPr id="17410" name="Rectangle 2"/>
          <p:cNvSpPr>
            <a:spLocks noGrp="1" noRot="1" noChangeAspect="1" noChangeArrowheads="1" noTextEdit="1"/>
          </p:cNvSpPr>
          <p:nvPr>
            <p:ph type="sldImg"/>
          </p:nvPr>
        </p:nvSpPr>
        <p:spPr bwMode="auto">
          <a:xfrm>
            <a:off x="1179513" y="696913"/>
            <a:ext cx="4641850" cy="34813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10</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r>
              <a:rPr lang="en-US" dirty="0"/>
              <a:t>-Edit</a:t>
            </a:r>
            <a:r>
              <a:rPr lang="en-US" baseline="0" dirty="0"/>
              <a:t> to</a:t>
            </a:r>
            <a:endParaRPr lang="en-US"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11</a:t>
            </a:fld>
            <a:endParaRPr lang="en-US"/>
          </a:p>
        </p:txBody>
      </p:sp>
    </p:spTree>
    <p:extLst>
      <p:ext uri="{BB962C8B-B14F-4D97-AF65-F5344CB8AC3E}">
        <p14:creationId xmlns:p14="http://schemas.microsoft.com/office/powerpoint/2010/main" val="23003099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12</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13</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14</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15</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16</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17</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18</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19</a:t>
            </a:fld>
            <a:endParaRPr lang="en-US"/>
          </a:p>
        </p:txBody>
      </p:sp>
    </p:spTree>
    <p:extLst>
      <p:ext uri="{BB962C8B-B14F-4D97-AF65-F5344CB8AC3E}">
        <p14:creationId xmlns:p14="http://schemas.microsoft.com/office/powerpoint/2010/main" val="2227441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r>
              <a:rPr lang="en-US" dirty="0"/>
              <a:t>Not sure where to put this slide </a:t>
            </a:r>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2</a:t>
            </a:fld>
            <a:endParaRPr lang="en-US"/>
          </a:p>
        </p:txBody>
      </p:sp>
    </p:spTree>
    <p:extLst>
      <p:ext uri="{BB962C8B-B14F-4D97-AF65-F5344CB8AC3E}">
        <p14:creationId xmlns:p14="http://schemas.microsoft.com/office/powerpoint/2010/main" val="4242488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3</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r>
              <a:rPr lang="en-US" dirty="0"/>
              <a:t>Not sure where to put this slide </a:t>
            </a:r>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4</a:t>
            </a:fld>
            <a:endParaRPr lang="en-US"/>
          </a:p>
        </p:txBody>
      </p:sp>
    </p:spTree>
    <p:extLst>
      <p:ext uri="{BB962C8B-B14F-4D97-AF65-F5344CB8AC3E}">
        <p14:creationId xmlns:p14="http://schemas.microsoft.com/office/powerpoint/2010/main" val="4242488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5</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6</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7</a:t>
            </a:fld>
            <a:endParaRPr lang="en-US"/>
          </a:p>
        </p:txBody>
      </p:sp>
    </p:spTree>
    <p:extLst>
      <p:ext uri="{BB962C8B-B14F-4D97-AF65-F5344CB8AC3E}">
        <p14:creationId xmlns:p14="http://schemas.microsoft.com/office/powerpoint/2010/main" val="3003885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r>
              <a:rPr lang="en-US" dirty="0"/>
              <a:t>Not sure where to put this slide </a:t>
            </a:r>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8</a:t>
            </a:fld>
            <a:endParaRPr lang="en-US"/>
          </a:p>
        </p:txBody>
      </p:sp>
    </p:spTree>
    <p:extLst>
      <p:ext uri="{BB962C8B-B14F-4D97-AF65-F5344CB8AC3E}">
        <p14:creationId xmlns:p14="http://schemas.microsoft.com/office/powerpoint/2010/main" val="4242488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5325"/>
            <a:ext cx="4641850" cy="3481388"/>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3F448057-A991-4C3F-9022-C813D551C21B}" type="slidenum">
              <a:rPr lang="en-US" smtClean="0"/>
              <a:pPr>
                <a:defRPr/>
              </a:pPr>
              <a:t>9</a:t>
            </a:fld>
            <a:endParaRPr lang="en-US"/>
          </a:p>
        </p:txBody>
      </p:sp>
    </p:spTree>
    <p:extLst>
      <p:ext uri="{BB962C8B-B14F-4D97-AF65-F5344CB8AC3E}">
        <p14:creationId xmlns:p14="http://schemas.microsoft.com/office/powerpoint/2010/main" val="3003885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FE511AB2-E92A-433D-BC8E-19ACB50247EF}" type="datetime1">
              <a:rPr lang="en-US" smtClean="0"/>
              <a:pPr>
                <a:defRPr/>
              </a:pPr>
              <a:t>5/22/2019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F257B0F-EA14-4FED-94E5-2C13F347C794}" type="slidenum">
              <a:rPr lang="en-US" smtClean="0"/>
              <a:pPr>
                <a:defRPr/>
              </a:pPr>
              <a:t>‹#›</a:t>
            </a:fld>
            <a:endParaRPr lang="en-US"/>
          </a:p>
        </p:txBody>
      </p:sp>
    </p:spTree>
    <p:extLst>
      <p:ext uri="{BB962C8B-B14F-4D97-AF65-F5344CB8AC3E}">
        <p14:creationId xmlns:p14="http://schemas.microsoft.com/office/powerpoint/2010/main" val="1638277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7A35BD38-E70A-41F5-9887-29CDBFE084EF}" type="datetime1">
              <a:rPr lang="en-US" smtClean="0"/>
              <a:pPr>
                <a:defRPr/>
              </a:pPr>
              <a:t>5/22/2019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E16C1BC-FFF5-4B60-8C2F-4DC473109078}" type="slidenum">
              <a:rPr lang="en-US" smtClean="0"/>
              <a:pPr>
                <a:defRPr/>
              </a:pPr>
              <a:t>‹#›</a:t>
            </a:fld>
            <a:endParaRPr lang="en-US"/>
          </a:p>
        </p:txBody>
      </p:sp>
    </p:spTree>
    <p:extLst>
      <p:ext uri="{BB962C8B-B14F-4D97-AF65-F5344CB8AC3E}">
        <p14:creationId xmlns:p14="http://schemas.microsoft.com/office/powerpoint/2010/main" val="2753000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439D5B70-D7BC-4714-925E-AACA6A953914}" type="datetime1">
              <a:rPr lang="en-US" smtClean="0"/>
              <a:pPr>
                <a:defRPr/>
              </a:pPr>
              <a:t>5/22/2019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D3EA286-E4B6-4D30-B9AF-AA65A94A3E1B}" type="slidenum">
              <a:rPr lang="en-US" smtClean="0"/>
              <a:pPr>
                <a:defRPr/>
              </a:pPr>
              <a:t>‹#›</a:t>
            </a:fld>
            <a:endParaRPr lang="en-US"/>
          </a:p>
        </p:txBody>
      </p:sp>
    </p:spTree>
    <p:extLst>
      <p:ext uri="{BB962C8B-B14F-4D97-AF65-F5344CB8AC3E}">
        <p14:creationId xmlns:p14="http://schemas.microsoft.com/office/powerpoint/2010/main" val="4209540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6BCD053B-9AA6-42F6-BA62-3A65D7BD6E80}" type="datetime1">
              <a:rPr lang="en-US" smtClean="0"/>
              <a:pPr>
                <a:defRPr/>
              </a:pPr>
              <a:t>5/22/2019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0BE0119-A7A3-4C6D-8902-D656EFC35328}" type="slidenum">
              <a:rPr lang="en-US" smtClean="0"/>
              <a:pPr>
                <a:defRPr/>
              </a:pPr>
              <a:t>‹#›</a:t>
            </a:fld>
            <a:endParaRPr lang="en-US"/>
          </a:p>
        </p:txBody>
      </p:sp>
    </p:spTree>
    <p:extLst>
      <p:ext uri="{BB962C8B-B14F-4D97-AF65-F5344CB8AC3E}">
        <p14:creationId xmlns:p14="http://schemas.microsoft.com/office/powerpoint/2010/main" val="890271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8CBCB31-8D51-4D56-A451-F6AB529D6383}" type="datetime1">
              <a:rPr lang="en-US" smtClean="0"/>
              <a:pPr>
                <a:defRPr/>
              </a:pPr>
              <a:t>5/22/2019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B509B9A-BAC0-42F7-AEBC-AE98E10C9C47}" type="slidenum">
              <a:rPr lang="en-US" smtClean="0"/>
              <a:pPr>
                <a:defRPr/>
              </a:pPr>
              <a:t>‹#›</a:t>
            </a:fld>
            <a:endParaRPr lang="en-US"/>
          </a:p>
        </p:txBody>
      </p:sp>
    </p:spTree>
    <p:extLst>
      <p:ext uri="{BB962C8B-B14F-4D97-AF65-F5344CB8AC3E}">
        <p14:creationId xmlns:p14="http://schemas.microsoft.com/office/powerpoint/2010/main" val="3589686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CBA73FDF-23FE-4AB1-8354-CE2B7EC05367}" type="datetime1">
              <a:rPr lang="en-US" smtClean="0"/>
              <a:pPr>
                <a:defRPr/>
              </a:pPr>
              <a:t>5/22/2019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F76A2B0-D019-4780-B7E4-ADE6DDD41981}" type="slidenum">
              <a:rPr lang="en-US" smtClean="0"/>
              <a:pPr>
                <a:defRPr/>
              </a:pPr>
              <a:t>‹#›</a:t>
            </a:fld>
            <a:endParaRPr lang="en-US"/>
          </a:p>
        </p:txBody>
      </p:sp>
    </p:spTree>
    <p:extLst>
      <p:ext uri="{BB962C8B-B14F-4D97-AF65-F5344CB8AC3E}">
        <p14:creationId xmlns:p14="http://schemas.microsoft.com/office/powerpoint/2010/main" val="1702763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2AB890E7-C0A8-498A-BF12-1E2C616633E9}" type="datetime1">
              <a:rPr lang="en-US" smtClean="0"/>
              <a:pPr>
                <a:defRPr/>
              </a:pPr>
              <a:t>5/22/2019</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3C07870-6D84-4F39-B8C1-E4AD142E1BAF}" type="slidenum">
              <a:rPr lang="en-US" smtClean="0"/>
              <a:pPr>
                <a:defRPr/>
              </a:pPr>
              <a:t>‹#›</a:t>
            </a:fld>
            <a:endParaRPr lang="en-US"/>
          </a:p>
        </p:txBody>
      </p:sp>
    </p:spTree>
    <p:extLst>
      <p:ext uri="{BB962C8B-B14F-4D97-AF65-F5344CB8AC3E}">
        <p14:creationId xmlns:p14="http://schemas.microsoft.com/office/powerpoint/2010/main" val="378741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343E7E48-EF1B-4B63-A0BC-AFB58DDB9619}" type="datetime1">
              <a:rPr lang="en-US" smtClean="0"/>
              <a:pPr>
                <a:defRPr/>
              </a:pPr>
              <a:t>5/22/2019</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E8E7338-99B2-4534-8C15-E58F84CA747B}" type="slidenum">
              <a:rPr lang="en-US" smtClean="0"/>
              <a:pPr>
                <a:defRPr/>
              </a:pPr>
              <a:t>‹#›</a:t>
            </a:fld>
            <a:endParaRPr lang="en-US"/>
          </a:p>
        </p:txBody>
      </p:sp>
    </p:spTree>
    <p:extLst>
      <p:ext uri="{BB962C8B-B14F-4D97-AF65-F5344CB8AC3E}">
        <p14:creationId xmlns:p14="http://schemas.microsoft.com/office/powerpoint/2010/main" val="147229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1E0539C-2B34-486F-9DDD-A3EA3FF77A2C}" type="datetime1">
              <a:rPr lang="en-US" smtClean="0"/>
              <a:pPr>
                <a:defRPr/>
              </a:pPr>
              <a:t>5/22/2019</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560AEAFB-2E90-41C1-8AEA-F6DB4E58913E}" type="slidenum">
              <a:rPr lang="en-US" smtClean="0"/>
              <a:pPr>
                <a:defRPr/>
              </a:pPr>
              <a:t>‹#›</a:t>
            </a:fld>
            <a:endParaRPr lang="en-US"/>
          </a:p>
        </p:txBody>
      </p:sp>
    </p:spTree>
    <p:extLst>
      <p:ext uri="{BB962C8B-B14F-4D97-AF65-F5344CB8AC3E}">
        <p14:creationId xmlns:p14="http://schemas.microsoft.com/office/powerpoint/2010/main" val="420880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FCE90B9-13E2-4575-83F6-5A6336611B84}" type="datetime1">
              <a:rPr lang="en-US" smtClean="0"/>
              <a:pPr>
                <a:defRPr/>
              </a:pPr>
              <a:t>5/22/2019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D4DDAA2-060A-42D0-86D7-4511B3CF3710}" type="slidenum">
              <a:rPr lang="en-US" smtClean="0"/>
              <a:pPr>
                <a:defRPr/>
              </a:pPr>
              <a:t>‹#›</a:t>
            </a:fld>
            <a:endParaRPr lang="en-US"/>
          </a:p>
        </p:txBody>
      </p:sp>
    </p:spTree>
    <p:extLst>
      <p:ext uri="{BB962C8B-B14F-4D97-AF65-F5344CB8AC3E}">
        <p14:creationId xmlns:p14="http://schemas.microsoft.com/office/powerpoint/2010/main" val="393727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89CB7CE9-3219-46E8-94B3-DC06D579AE50}" type="datetime1">
              <a:rPr lang="en-US" smtClean="0"/>
              <a:pPr>
                <a:defRPr/>
              </a:pPr>
              <a:t>5/22/2019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BFAB0A8-FD6B-4E0D-931A-95624AE69D7C}" type="slidenum">
              <a:rPr lang="en-US" smtClean="0"/>
              <a:pPr>
                <a:defRPr/>
              </a:pPr>
              <a:t>‹#›</a:t>
            </a:fld>
            <a:endParaRPr lang="en-US"/>
          </a:p>
        </p:txBody>
      </p:sp>
    </p:spTree>
    <p:extLst>
      <p:ext uri="{BB962C8B-B14F-4D97-AF65-F5344CB8AC3E}">
        <p14:creationId xmlns:p14="http://schemas.microsoft.com/office/powerpoint/2010/main" val="776942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1B798858-A152-4EC8-A6F6-3B10666336D0}" type="datetime1">
              <a:rPr lang="en-US" smtClean="0"/>
              <a:pPr>
                <a:defRPr/>
              </a:pPr>
              <a:t>5/22/2019</a:t>
            </a:fld>
            <a:endParaRPr lang="en-US"/>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1"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37B7DB7-6FAE-47CC-906E-ECDB6D3F9E8E}" type="slidenum">
              <a:rPr lang="en-US" smtClean="0"/>
              <a:pPr>
                <a:defRPr/>
              </a:pPr>
              <a:t>‹#›</a:t>
            </a:fld>
            <a:endParaRPr lang="en-US"/>
          </a:p>
        </p:txBody>
      </p:sp>
    </p:spTree>
    <p:extLst>
      <p:ext uri="{BB962C8B-B14F-4D97-AF65-F5344CB8AC3E}">
        <p14:creationId xmlns:p14="http://schemas.microsoft.com/office/powerpoint/2010/main" val="261790257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26"/>
          <p:cNvSpPr>
            <a:spLocks noGrp="1" noChangeArrowheads="1"/>
          </p:cNvSpPr>
          <p:nvPr>
            <p:ph type="ctrTitle"/>
          </p:nvPr>
        </p:nvSpPr>
        <p:spPr>
          <a:xfrm>
            <a:off x="190500" y="4038600"/>
            <a:ext cx="8763000" cy="1676400"/>
          </a:xfrm>
          <a:ln>
            <a:miter lim="800000"/>
            <a:headEnd/>
            <a:tailEnd/>
          </a:ln>
          <a:extLst/>
        </p:spPr>
        <p:txBody>
          <a:bodyPr rtlCol="0">
            <a:normAutofit/>
          </a:bodyPr>
          <a:lstStyle/>
          <a:p>
            <a:pPr algn="l" fontAlgn="auto">
              <a:spcAft>
                <a:spcPts val="0"/>
              </a:spcAft>
              <a:defRPr/>
            </a:pPr>
            <a:r>
              <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r>
            <a:br>
              <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br>
            <a:r>
              <a:rPr lang="en-US" sz="2400" b="1" dirty="0">
                <a:ln w="1905"/>
                <a:effectLst>
                  <a:innerShdw blurRad="69850" dist="43180" dir="5400000">
                    <a:srgbClr val="000000">
                      <a:alpha val="65000"/>
                    </a:srgbClr>
                  </a:innerShdw>
                </a:effectLst>
                <a:latin typeface="Arial Narrow" pitchFamily="34" charset="0"/>
                <a:cs typeface="Arial" pitchFamily="34" charset="0"/>
              </a:rPr>
              <a:t>Steven Banks, Commissioner</a:t>
            </a:r>
            <a:br>
              <a:rPr lang="en-US" sz="2400" b="1" dirty="0">
                <a:ln w="1905"/>
                <a:effectLst>
                  <a:innerShdw blurRad="69850" dist="43180" dir="5400000">
                    <a:srgbClr val="000000">
                      <a:alpha val="65000"/>
                    </a:srgbClr>
                  </a:innerShdw>
                </a:effectLst>
                <a:latin typeface="Arial Narrow" pitchFamily="34" charset="0"/>
                <a:cs typeface="Arial" pitchFamily="34" charset="0"/>
              </a:rPr>
            </a:br>
            <a:r>
              <a:rPr lang="en-US" sz="2000" dirty="0">
                <a:ln w="1905"/>
                <a:effectLst>
                  <a:innerShdw blurRad="69850" dist="43180" dir="5400000">
                    <a:srgbClr val="000000">
                      <a:alpha val="65000"/>
                    </a:srgbClr>
                  </a:innerShdw>
                </a:effectLst>
                <a:latin typeface="Arial Narrow" pitchFamily="34" charset="0"/>
                <a:cs typeface="Arial" pitchFamily="34" charset="0"/>
              </a:rPr>
              <a:t>May 22, 2019</a:t>
            </a:r>
            <a:endParaRPr lang="en-US" sz="2000" cap="all" dirty="0">
              <a:ln w="0"/>
              <a:effectLst>
                <a:reflection blurRad="12700" stA="50000" endPos="50000" dist="5000" dir="5400000" sy="-100000" rotWithShape="0"/>
              </a:effectLst>
              <a:latin typeface="Arial Narrow" pitchFamily="34" charset="0"/>
              <a:cs typeface="Arial" pitchFamily="34" charset="0"/>
            </a:endParaRPr>
          </a:p>
        </p:txBody>
      </p:sp>
      <p:sp>
        <p:nvSpPr>
          <p:cNvPr id="12" name="TextBox 11"/>
          <p:cNvSpPr txBox="1"/>
          <p:nvPr/>
        </p:nvSpPr>
        <p:spPr>
          <a:xfrm>
            <a:off x="251909" y="1141274"/>
            <a:ext cx="8534400" cy="2585323"/>
          </a:xfrm>
          <a:prstGeom prst="rect">
            <a:avLst/>
          </a:prstGeom>
          <a:noFill/>
        </p:spPr>
        <p:txBody>
          <a:bodyPr>
            <a:spAutoFit/>
          </a:bodyPr>
          <a:lstStyle/>
          <a:p>
            <a:pPr algn="ctr" fontAlgn="auto">
              <a:spcBef>
                <a:spcPts val="0"/>
              </a:spcBef>
              <a:spcAft>
                <a:spcPts val="0"/>
              </a:spcAft>
              <a:defRPr/>
            </a:pPr>
            <a:r>
              <a:rPr lang="en-US" sz="5400" dirty="0">
                <a:ln w="1905"/>
                <a:solidFill>
                  <a:srgbClr val="0000A1"/>
                </a:solidFill>
                <a:effectLst>
                  <a:innerShdw blurRad="69850" dist="43180" dir="5400000">
                    <a:srgbClr val="000000">
                      <a:alpha val="65000"/>
                    </a:srgbClr>
                  </a:innerShdw>
                </a:effectLst>
                <a:latin typeface="+mn-lt"/>
                <a:cs typeface="Times New Roman" pitchFamily="18" charset="0"/>
              </a:rPr>
              <a:t>Department of Social Services Executive Budget</a:t>
            </a:r>
          </a:p>
          <a:p>
            <a:pPr algn="ctr" fontAlgn="auto">
              <a:spcBef>
                <a:spcPts val="0"/>
              </a:spcBef>
              <a:spcAft>
                <a:spcPts val="0"/>
              </a:spcAft>
              <a:defRPr/>
            </a:pPr>
            <a:r>
              <a:rPr lang="en-US" sz="5400" dirty="0">
                <a:ln w="1905"/>
                <a:solidFill>
                  <a:srgbClr val="0000A1"/>
                </a:solidFill>
                <a:effectLst>
                  <a:innerShdw blurRad="69850" dist="43180" dir="5400000">
                    <a:srgbClr val="000000">
                      <a:alpha val="65000"/>
                    </a:srgbClr>
                  </a:innerShdw>
                </a:effectLst>
                <a:latin typeface="+mn-lt"/>
                <a:cs typeface="Times New Roman" pitchFamily="18" charset="0"/>
              </a:rPr>
              <a:t>Testimony </a:t>
            </a:r>
          </a:p>
        </p:txBody>
      </p:sp>
      <p:pic>
        <p:nvPicPr>
          <p:cNvPr id="1026"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a:bodyPr>
          <a:lstStyle/>
          <a:p>
            <a:r>
              <a:rPr lang="en-US" altLang="en-US" sz="3600" b="1" dirty="0">
                <a:solidFill>
                  <a:srgbClr val="1111B7"/>
                </a:solidFill>
                <a:cs typeface="Arial" panose="020B0604020202020204" pitchFamily="34" charset="0"/>
              </a:rPr>
              <a:t>FY 2020 DHS/DSS Budget Issues</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46166" y="914400"/>
            <a:ext cx="8416834" cy="5505994"/>
          </a:xfrm>
        </p:spPr>
        <p:txBody>
          <a:bodyPr>
            <a:noAutofit/>
          </a:bodyPr>
          <a:lstStyle/>
          <a:p>
            <a:pPr marL="0" indent="0" algn="ctr">
              <a:buNone/>
            </a:pPr>
            <a:r>
              <a:rPr lang="en-US" sz="1000" dirty="0">
                <a:latin typeface="+mj-lt"/>
                <a:cs typeface="Times New Roman" panose="02020603050405020304" pitchFamily="18" charset="0"/>
              </a:rPr>
              <a:t> </a:t>
            </a:r>
            <a:endParaRPr lang="en-US" sz="2000" dirty="0">
              <a:latin typeface="+mj-lt"/>
              <a:cs typeface="Times New Roman" panose="02020603050405020304" pitchFamily="18" charset="0"/>
            </a:endParaRPr>
          </a:p>
          <a:p>
            <a:pPr algn="just"/>
            <a:endParaRPr lang="en-US" sz="2000" b="1" dirty="0"/>
          </a:p>
          <a:p>
            <a:pPr algn="just"/>
            <a:r>
              <a:rPr lang="en-US" sz="2000" b="1" dirty="0"/>
              <a:t>Capital</a:t>
            </a:r>
            <a:r>
              <a:rPr lang="en-US" sz="2000" i="1" dirty="0"/>
              <a:t>: </a:t>
            </a:r>
            <a:r>
              <a:rPr lang="en-US" sz="2000" dirty="0"/>
              <a:t>the ten-year DHS capital plan for FY20-29 totals $649 million (all City-funded), including $181 million for homeless family facilities, $424 million for single adult facilities, and $44 million for technology projects and equipment purchases.</a:t>
            </a:r>
          </a:p>
          <a:p>
            <a:pPr marL="0" lvl="0" indent="0" algn="just">
              <a:buNone/>
            </a:pPr>
            <a:endParaRPr lang="en-US" sz="2000" dirty="0"/>
          </a:p>
          <a:p>
            <a:pPr algn="just"/>
            <a:r>
              <a:rPr lang="en-US" sz="2000" b="1" dirty="0"/>
              <a:t>Savings Initiatives</a:t>
            </a:r>
            <a:r>
              <a:rPr lang="en-US" sz="2000" i="1" dirty="0"/>
              <a:t>:</a:t>
            </a:r>
            <a:r>
              <a:rPr lang="en-US" sz="2000" dirty="0"/>
              <a:t> to support the FY20 budget and continuing efforts to achieve savings, DHS draws revenue from savings initiatives in headcount efficiencies, enhancing efforts to secure federal funding, transitioning a shelter that is partially operated by a non-profit to full non-profit operation, and reorganizing shelter security to enhance de-escalation.</a:t>
            </a:r>
          </a:p>
          <a:p>
            <a:pPr lvl="0" algn="just"/>
            <a:endParaRPr lang="en-US" sz="2000" dirty="0">
              <a:latin typeface="+mj-lt"/>
              <a:cs typeface="Times New Roman" panose="02020603050405020304" pitchFamily="18" charset="0"/>
            </a:endParaRPr>
          </a:p>
          <a:p>
            <a:pPr algn="just"/>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10</a:t>
            </a:fld>
            <a:endParaRPr lang="en-US" dirty="0"/>
          </a:p>
        </p:txBody>
      </p:sp>
    </p:spTree>
    <p:extLst>
      <p:ext uri="{BB962C8B-B14F-4D97-AF65-F5344CB8AC3E}">
        <p14:creationId xmlns:p14="http://schemas.microsoft.com/office/powerpoint/2010/main" val="3442105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6166" y="914400"/>
            <a:ext cx="8416834" cy="5505994"/>
          </a:xfrm>
        </p:spPr>
        <p:txBody>
          <a:bodyPr>
            <a:noAutofit/>
          </a:bodyPr>
          <a:lstStyle/>
          <a:p>
            <a:pPr marL="0" indent="0" algn="ctr">
              <a:buNone/>
            </a:pPr>
            <a:r>
              <a:rPr lang="en-US" sz="1000" dirty="0">
                <a:latin typeface="+mj-lt"/>
                <a:cs typeface="Times New Roman" panose="02020603050405020304" pitchFamily="18" charset="0"/>
              </a:rPr>
              <a:t> </a:t>
            </a:r>
          </a:p>
          <a:p>
            <a:pPr algn="just"/>
            <a:endParaRPr lang="en-US" sz="1000" dirty="0">
              <a:latin typeface="+mj-lt"/>
              <a:cs typeface="Times New Roman" panose="02020603050405020304" pitchFamily="18" charset="0"/>
            </a:endParaRPr>
          </a:p>
          <a:p>
            <a:pPr marL="0" indent="0" algn="just">
              <a:buNone/>
            </a:pPr>
            <a:endParaRPr lang="en-US" sz="2000" dirty="0">
              <a:latin typeface="+mj-lt"/>
              <a:cs typeface="Times New Roman" panose="02020603050405020304" pitchFamily="18" charset="0"/>
            </a:endParaRPr>
          </a:p>
          <a:p>
            <a:pPr algn="just"/>
            <a:r>
              <a:rPr lang="en-US" sz="2000" dirty="0">
                <a:latin typeface="+mj-lt"/>
                <a:cs typeface="Times New Roman" panose="02020603050405020304" pitchFamily="18" charset="0"/>
              </a:rPr>
              <a:t>W</a:t>
            </a:r>
            <a:r>
              <a:rPr lang="en-US" sz="2000" dirty="0"/>
              <a:t>e successfully advocated for a change in the State regulations that will eliminate finger imaging requirements for Cash Assistance clients.</a:t>
            </a:r>
          </a:p>
          <a:p>
            <a:pPr lvl="1" algn="just"/>
            <a:r>
              <a:rPr lang="en-US" sz="2000" dirty="0"/>
              <a:t>This change in policy will treat clients with the dignity they deserve, continue our efforts to fight against the stigma that some associate with receipt of our assistance and services, and eliminate an extra barrier for families and individuals to obtain much-needed benefits. </a:t>
            </a:r>
          </a:p>
          <a:p>
            <a:pPr lvl="1" algn="just"/>
            <a:r>
              <a:rPr lang="en-US" sz="2000" dirty="0"/>
              <a:t>This regulatory change will allow clients to more easily access Cash Assistance, and is an important additional step to help us reduce in-center wait times by eliminating as many in-person appointments for Cash Assistance as possible and continuing to move Cash Assistance transactions online as we have already done for SNAP/food stamps.</a:t>
            </a:r>
            <a:endParaRPr lang="en-US" sz="2000" dirty="0">
              <a:latin typeface="+mj-lt"/>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11</a:t>
            </a:fld>
            <a:endParaRPr lang="en-US" dirty="0"/>
          </a:p>
        </p:txBody>
      </p:sp>
      <p:sp>
        <p:nvSpPr>
          <p:cNvPr id="8" name="Title 1"/>
          <p:cNvSpPr>
            <a:spLocks noGrp="1"/>
          </p:cNvSpPr>
          <p:nvPr>
            <p:ph type="title"/>
          </p:nvPr>
        </p:nvSpPr>
        <p:spPr>
          <a:xfrm>
            <a:off x="381000" y="228600"/>
            <a:ext cx="8229600" cy="1143000"/>
          </a:xfrm>
        </p:spPr>
        <p:txBody>
          <a:bodyPr>
            <a:normAutofit fontScale="90000"/>
          </a:bodyPr>
          <a:lstStyle/>
          <a:p>
            <a:r>
              <a:rPr lang="en-US" altLang="en-US" sz="3600" b="1" dirty="0">
                <a:solidFill>
                  <a:srgbClr val="003CB4"/>
                </a:solidFill>
                <a:latin typeface="+mn-lt"/>
                <a:cs typeface="Arial" panose="020B0604020202020204" pitchFamily="34" charset="0"/>
              </a:rPr>
              <a:t>Reforming Social Services Policies and Enhancing Access to Benefits</a:t>
            </a:r>
          </a:p>
        </p:txBody>
      </p:sp>
      <p:pic>
        <p:nvPicPr>
          <p:cNvPr id="5"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4639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fontScale="90000"/>
          </a:bodyPr>
          <a:lstStyle/>
          <a:p>
            <a:r>
              <a:rPr lang="en-US" altLang="en-US" sz="3600" b="1" dirty="0">
                <a:solidFill>
                  <a:srgbClr val="1111B7"/>
                </a:solidFill>
                <a:latin typeface="+mn-lt"/>
                <a:cs typeface="Arial" panose="020B0604020202020204" pitchFamily="34" charset="0"/>
              </a:rPr>
              <a:t>Reforming Social Services Policies and Access to Benefits</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46166" y="914400"/>
            <a:ext cx="8416834" cy="5505994"/>
          </a:xfrm>
        </p:spPr>
        <p:txBody>
          <a:bodyPr>
            <a:noAutofit/>
          </a:bodyPr>
          <a:lstStyle/>
          <a:p>
            <a:pPr marL="0" indent="0" algn="ctr">
              <a:buNone/>
            </a:pPr>
            <a:r>
              <a:rPr lang="en-US" sz="1000" dirty="0">
                <a:latin typeface="+mj-lt"/>
                <a:cs typeface="Times New Roman" panose="02020603050405020304" pitchFamily="18" charset="0"/>
              </a:rPr>
              <a:t> </a:t>
            </a:r>
            <a:endParaRPr lang="en-US" sz="2000" dirty="0"/>
          </a:p>
          <a:p>
            <a:pPr algn="just"/>
            <a:endParaRPr lang="en-US" sz="2000" dirty="0"/>
          </a:p>
          <a:p>
            <a:pPr algn="just"/>
            <a:r>
              <a:rPr lang="en-US" sz="2000" dirty="0"/>
              <a:t>We eliminated and replaced the Work Experience Program (WEP). </a:t>
            </a:r>
          </a:p>
          <a:p>
            <a:pPr marL="0" indent="0" algn="just">
              <a:buNone/>
            </a:pPr>
            <a:endParaRPr lang="en-US" sz="2000" dirty="0"/>
          </a:p>
          <a:p>
            <a:pPr algn="just"/>
            <a:r>
              <a:rPr lang="en-US" sz="2000" dirty="0"/>
              <a:t>We successfully advocated for a change in State law to permit clients to count approved coursework at four-year college programs towards Cash Assistance work requirements and obtain college degrees to greatly enhance their ability to earn a living wage. </a:t>
            </a:r>
          </a:p>
          <a:p>
            <a:pPr algn="just"/>
            <a:endParaRPr lang="en-US" sz="2000" dirty="0"/>
          </a:p>
          <a:p>
            <a:pPr algn="just"/>
            <a:r>
              <a:rPr lang="en-US" sz="2000" dirty="0"/>
              <a:t>We successfully implemented a pre-conciliation, conciliation and pre-fair hearing case review and conference process to avoid work requirement-related sanctions and advocated for a change in State law to give clients in New York City an opportunity to “cure” a work requirement violation at any time and avert a durational sanction. We also successfully advocated for a reduced State sanction period for SNAP/food stamps.</a:t>
            </a:r>
          </a:p>
          <a:p>
            <a:pPr algn="just"/>
            <a:endParaRPr lang="en-US" sz="2000" dirty="0"/>
          </a:p>
          <a:p>
            <a:pPr marL="0" indent="0">
              <a:buNone/>
            </a:pP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12</a:t>
            </a:fld>
            <a:endParaRPr lang="en-US" dirty="0"/>
          </a:p>
        </p:txBody>
      </p:sp>
      <p:pic>
        <p:nvPicPr>
          <p:cNvPr id="5"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0909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fontScale="90000"/>
          </a:bodyPr>
          <a:lstStyle/>
          <a:p>
            <a:r>
              <a:rPr lang="en-US" altLang="en-US" sz="3600" b="1" dirty="0">
                <a:solidFill>
                  <a:srgbClr val="1111B7"/>
                </a:solidFill>
                <a:latin typeface="+mn-lt"/>
                <a:cs typeface="Arial" panose="020B0604020202020204" pitchFamily="34" charset="0"/>
              </a:rPr>
              <a:t>Reforming Social Services Policies and Access to Benefits Supported in the Executive Budget</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46166" y="914400"/>
            <a:ext cx="8416834" cy="5505994"/>
          </a:xfrm>
        </p:spPr>
        <p:txBody>
          <a:bodyPr>
            <a:noAutofit/>
          </a:bodyPr>
          <a:lstStyle/>
          <a:p>
            <a:pPr marL="0" indent="0" algn="ctr">
              <a:buNone/>
            </a:pPr>
            <a:r>
              <a:rPr lang="en-US" sz="1000" dirty="0">
                <a:latin typeface="+mj-lt"/>
                <a:cs typeface="Times New Roman" panose="02020603050405020304" pitchFamily="18" charset="0"/>
              </a:rPr>
              <a:t> </a:t>
            </a:r>
            <a:endParaRPr lang="en-US" sz="2000" dirty="0"/>
          </a:p>
          <a:p>
            <a:pPr marL="0" indent="0" algn="just">
              <a:buNone/>
            </a:pPr>
            <a:endParaRPr lang="en-US" sz="2000" dirty="0"/>
          </a:p>
          <a:p>
            <a:pPr algn="just"/>
            <a:r>
              <a:rPr lang="en-US" sz="2000" dirty="0"/>
              <a:t>We put in place new protocols to prevent unnecessary case closings, and State fair hearing challenges decreased by more than 47 percent. </a:t>
            </a:r>
          </a:p>
          <a:p>
            <a:pPr marL="0" lvl="0" indent="0" algn="just">
              <a:buNone/>
            </a:pPr>
            <a:endParaRPr lang="en-US" sz="2000" dirty="0"/>
          </a:p>
          <a:p>
            <a:pPr algn="just"/>
            <a:r>
              <a:rPr lang="en-US" sz="2000" dirty="0"/>
              <a:t>As a result of preventing unnecessary case closings, the City is no longer subject to a potential $10 million annual State financial penalty for unnecessary hearings.</a:t>
            </a:r>
          </a:p>
          <a:p>
            <a:pPr algn="just"/>
            <a:endParaRPr lang="en-US" sz="2000" dirty="0"/>
          </a:p>
          <a:p>
            <a:pPr algn="just"/>
            <a:r>
              <a:rPr lang="en-US" sz="2000" dirty="0"/>
              <a:t>We now make it easier for clients to continue their assistance if they submit required documentation within 30 days of a case closing and ensure that missing paperwork doesn’t cause someone to lose their benefits.</a:t>
            </a:r>
          </a:p>
          <a:p>
            <a:pPr algn="just"/>
            <a:endParaRPr lang="en-US" sz="2000" dirty="0"/>
          </a:p>
          <a:p>
            <a:pPr algn="just"/>
            <a:endParaRPr lang="en-US" sz="2000" dirty="0"/>
          </a:p>
          <a:p>
            <a:pPr marL="0" indent="0">
              <a:buNone/>
            </a:pP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13</a:t>
            </a:fld>
            <a:endParaRPr lang="en-US" dirty="0"/>
          </a:p>
        </p:txBody>
      </p:sp>
      <p:pic>
        <p:nvPicPr>
          <p:cNvPr id="5"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165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fontScale="90000"/>
          </a:bodyPr>
          <a:lstStyle/>
          <a:p>
            <a:r>
              <a:rPr lang="en-US" altLang="en-US" sz="3600" b="1" dirty="0">
                <a:solidFill>
                  <a:srgbClr val="1111B7"/>
                </a:solidFill>
                <a:latin typeface="+mn-lt"/>
                <a:cs typeface="Arial" panose="020B0604020202020204" pitchFamily="34" charset="0"/>
              </a:rPr>
              <a:t>Reforming Social Services Policies and Access to Benefits Supported in the Executive Budget</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46166" y="914400"/>
            <a:ext cx="8416834" cy="5505994"/>
          </a:xfrm>
        </p:spPr>
        <p:txBody>
          <a:bodyPr>
            <a:noAutofit/>
          </a:bodyPr>
          <a:lstStyle/>
          <a:p>
            <a:pPr marL="0" indent="0" algn="ctr">
              <a:buNone/>
            </a:pPr>
            <a:r>
              <a:rPr lang="en-US" sz="1000" dirty="0">
                <a:latin typeface="+mj-lt"/>
                <a:cs typeface="Times New Roman" panose="02020603050405020304" pitchFamily="18" charset="0"/>
              </a:rPr>
              <a:t> </a:t>
            </a:r>
            <a:endParaRPr lang="en-US" sz="2000" dirty="0">
              <a:latin typeface="+mj-lt"/>
            </a:endParaRPr>
          </a:p>
          <a:p>
            <a:pPr algn="just"/>
            <a:endParaRPr lang="en-US" sz="2000" dirty="0">
              <a:latin typeface="+mj-lt"/>
            </a:endParaRPr>
          </a:p>
          <a:p>
            <a:pPr algn="just"/>
            <a:r>
              <a:rPr lang="en-US" sz="2000" dirty="0">
                <a:latin typeface="+mj-lt"/>
              </a:rPr>
              <a:t>Homeless clients can now seek assistance at a Job Center in their home borough.</a:t>
            </a:r>
          </a:p>
          <a:p>
            <a:pPr marL="0" indent="0" algn="just">
              <a:buNone/>
            </a:pPr>
            <a:endParaRPr lang="en-US" sz="2000" dirty="0">
              <a:latin typeface="+mj-lt"/>
            </a:endParaRPr>
          </a:p>
          <a:p>
            <a:pPr algn="just"/>
            <a:r>
              <a:rPr lang="en-US" sz="2000" dirty="0">
                <a:latin typeface="+mj-lt"/>
              </a:rPr>
              <a:t>Now seniors can receive services at a Job Center in their home borough.</a:t>
            </a:r>
          </a:p>
          <a:p>
            <a:pPr algn="just"/>
            <a:endParaRPr lang="en-US" sz="2000" dirty="0">
              <a:latin typeface="+mj-lt"/>
            </a:endParaRPr>
          </a:p>
          <a:p>
            <a:pPr algn="just"/>
            <a:r>
              <a:rPr lang="en-US" sz="2000" dirty="0">
                <a:latin typeface="+mj-lt"/>
              </a:rPr>
              <a:t>In 2017, we implemented the Universal Receipt to provide an individual who completes a visit at a Job or SNAP Center with a document that indicates the nature and date of the visit. </a:t>
            </a:r>
          </a:p>
          <a:p>
            <a:pPr lvl="1" algn="just"/>
            <a:r>
              <a:rPr lang="en-US" sz="1600" dirty="0">
                <a:latin typeface="+mj-lt"/>
              </a:rPr>
              <a:t>A copy of this receipt is available on Access HRA and this receipt process has been codified into local law as a result of legislation sponsored by Speaker Johnson. </a:t>
            </a:r>
          </a:p>
          <a:p>
            <a:pPr algn="just"/>
            <a:endParaRPr lang="en-US" sz="2000" dirty="0"/>
          </a:p>
          <a:p>
            <a:pPr algn="just"/>
            <a:r>
              <a:rPr lang="en-US" sz="2000" dirty="0"/>
              <a:t>We have transformed the process for Cash Assistance and clients can now submit recertification questionnaires online, submit documents from a smartphone, and gain access to over 100 case-specific points of information for Cash Assistance and SNAP. </a:t>
            </a:r>
          </a:p>
          <a:p>
            <a:pPr lvl="0" algn="just"/>
            <a:endParaRPr lang="en-US" sz="2000" dirty="0">
              <a:latin typeface="Calibri (Headings)"/>
            </a:endParaRPr>
          </a:p>
          <a:p>
            <a:pPr algn="just"/>
            <a:endParaRPr lang="en-US" sz="1100" dirty="0"/>
          </a:p>
          <a:p>
            <a:pPr marL="0" indent="0">
              <a:buNone/>
            </a:pP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14</a:t>
            </a:fld>
            <a:endParaRPr lang="en-US" dirty="0"/>
          </a:p>
        </p:txBody>
      </p:sp>
    </p:spTree>
    <p:extLst>
      <p:ext uri="{BB962C8B-B14F-4D97-AF65-F5344CB8AC3E}">
        <p14:creationId xmlns:p14="http://schemas.microsoft.com/office/powerpoint/2010/main" val="986017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fontScale="90000"/>
          </a:bodyPr>
          <a:lstStyle/>
          <a:p>
            <a:r>
              <a:rPr lang="en-US" altLang="en-US" sz="3600" b="1" dirty="0">
                <a:solidFill>
                  <a:srgbClr val="1111B7"/>
                </a:solidFill>
                <a:latin typeface="+mn-lt"/>
                <a:cs typeface="Arial" panose="020B0604020202020204" pitchFamily="34" charset="0"/>
              </a:rPr>
              <a:t>Reforming Social Services Policies and Access to Benefits Supported in the Executive Budget</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46166" y="914400"/>
            <a:ext cx="8416834" cy="5505994"/>
          </a:xfrm>
        </p:spPr>
        <p:txBody>
          <a:bodyPr>
            <a:noAutofit/>
          </a:bodyPr>
          <a:lstStyle/>
          <a:p>
            <a:pPr marL="0" indent="0" algn="ctr">
              <a:buNone/>
            </a:pPr>
            <a:r>
              <a:rPr lang="en-US" sz="1000" dirty="0">
                <a:latin typeface="+mj-lt"/>
                <a:cs typeface="Times New Roman" panose="02020603050405020304" pitchFamily="18" charset="0"/>
              </a:rPr>
              <a:t> </a:t>
            </a:r>
          </a:p>
          <a:p>
            <a:pPr algn="just"/>
            <a:endParaRPr lang="en-US" sz="2000" dirty="0">
              <a:latin typeface="Calibri (Headings)"/>
            </a:endParaRPr>
          </a:p>
          <a:p>
            <a:pPr algn="just"/>
            <a:r>
              <a:rPr lang="en-US" sz="2000" dirty="0"/>
              <a:t>We improved Access HRA so that SNAP applications, recertifications, and renewals can be done online—now  SNAP clients conduct 87% of these transactions online and documents can be submitted via our mobile app on a smartphone.</a:t>
            </a:r>
          </a:p>
          <a:p>
            <a:pPr algn="just"/>
            <a:endParaRPr lang="en-US" sz="2000" dirty="0"/>
          </a:p>
          <a:p>
            <a:pPr algn="just"/>
            <a:r>
              <a:rPr lang="en-US" sz="2000" dirty="0"/>
              <a:t>We instituted On Demand, and now SNAP eligibility interviews are conducted at the client’s convenience by phone and the percentage of completed telephone eligibility interviews increased from 29 percent in 2013 to 97 percent in 2019.</a:t>
            </a:r>
          </a:p>
          <a:p>
            <a:pPr marL="0" indent="0" algn="just">
              <a:buNone/>
            </a:pPr>
            <a:r>
              <a:rPr lang="en-US" sz="2000" dirty="0"/>
              <a:t> </a:t>
            </a:r>
          </a:p>
          <a:p>
            <a:pPr lvl="0" algn="just"/>
            <a:r>
              <a:rPr lang="en-US" sz="2000" dirty="0"/>
              <a:t>We created a Provider Portal, which enables community-based organizations to view a client’s case record in order to help the client with document submission, various case inquiries, and application and recertification requirements.</a:t>
            </a:r>
          </a:p>
          <a:p>
            <a:pPr algn="just"/>
            <a:endParaRPr lang="en-US" sz="2000" dirty="0"/>
          </a:p>
          <a:p>
            <a:pPr marL="0" indent="0" algn="just">
              <a:buNone/>
            </a:pPr>
            <a:endParaRPr lang="en-US" sz="2000" dirty="0"/>
          </a:p>
          <a:p>
            <a:pPr marL="0" indent="0" algn="just">
              <a:buNone/>
            </a:pPr>
            <a:endParaRPr lang="en-US" sz="2000" dirty="0">
              <a:latin typeface="+mj-lt"/>
            </a:endParaRPr>
          </a:p>
          <a:p>
            <a:pPr algn="just"/>
            <a:endParaRPr lang="en-US" sz="1100" dirty="0"/>
          </a:p>
          <a:p>
            <a:pPr marL="0" indent="0">
              <a:buNone/>
            </a:pP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15</a:t>
            </a:fld>
            <a:endParaRPr lang="en-US" dirty="0"/>
          </a:p>
        </p:txBody>
      </p:sp>
    </p:spTree>
    <p:extLst>
      <p:ext uri="{BB962C8B-B14F-4D97-AF65-F5344CB8AC3E}">
        <p14:creationId xmlns:p14="http://schemas.microsoft.com/office/powerpoint/2010/main" val="1579426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fontScale="90000"/>
          </a:bodyPr>
          <a:lstStyle/>
          <a:p>
            <a:r>
              <a:rPr lang="en-US" altLang="en-US" sz="3600" b="1" dirty="0">
                <a:solidFill>
                  <a:srgbClr val="1111B7"/>
                </a:solidFill>
                <a:latin typeface="+mn-lt"/>
                <a:cs typeface="Arial" panose="020B0604020202020204" pitchFamily="34" charset="0"/>
              </a:rPr>
              <a:t>Reforming Social Services Policies and Access to Benefits Supported in the Executive Budget</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258343" y="723231"/>
            <a:ext cx="8416834" cy="5505994"/>
          </a:xfrm>
        </p:spPr>
        <p:txBody>
          <a:bodyPr>
            <a:noAutofit/>
          </a:bodyPr>
          <a:lstStyle/>
          <a:p>
            <a:pPr marL="0" indent="0" algn="ctr">
              <a:buNone/>
            </a:pPr>
            <a:endParaRPr lang="en-US" sz="1000" dirty="0">
              <a:latin typeface="+mj-lt"/>
              <a:cs typeface="Times New Roman" panose="02020603050405020304" pitchFamily="18" charset="0"/>
            </a:endParaRPr>
          </a:p>
          <a:p>
            <a:pPr marL="0" indent="0" algn="ctr">
              <a:buNone/>
            </a:pPr>
            <a:r>
              <a:rPr lang="en-US" sz="1000" dirty="0">
                <a:latin typeface="+mj-lt"/>
                <a:cs typeface="Times New Roman" panose="02020603050405020304" pitchFamily="18" charset="0"/>
              </a:rPr>
              <a:t> </a:t>
            </a:r>
          </a:p>
          <a:p>
            <a:pPr algn="just"/>
            <a:endParaRPr lang="en-US" sz="2000" dirty="0"/>
          </a:p>
          <a:p>
            <a:pPr algn="just"/>
            <a:r>
              <a:rPr lang="en-US" sz="2000" dirty="0"/>
              <a:t>We began accepting a federal waiver, without which clients who are classified as Able-Bodied Adults Without Dependents (ABAWDs) were limited to SNAP/food stamps benefits for only three out of 36 months if they could not find work for at least 80 hours a month in areas of high unemployment.</a:t>
            </a:r>
          </a:p>
          <a:p>
            <a:pPr algn="just"/>
            <a:endParaRPr lang="en-US" sz="2000" dirty="0"/>
          </a:p>
          <a:p>
            <a:pPr algn="just"/>
            <a:r>
              <a:rPr lang="en-US" sz="2000" dirty="0"/>
              <a:t>We instituted a centralized rent arrears processing unit to ensure that rent arrears payments are issued by the required due date.</a:t>
            </a:r>
            <a:endParaRPr lang="en-US" sz="2000" dirty="0">
              <a:cs typeface="Times New Roman" panose="02020603050405020304" pitchFamily="18" charset="0"/>
            </a:endParaRPr>
          </a:p>
          <a:p>
            <a:pPr algn="just"/>
            <a:endParaRPr lang="en-US" sz="2000" dirty="0">
              <a:cs typeface="Times New Roman" panose="02020603050405020304" pitchFamily="18" charset="0"/>
            </a:endParaRPr>
          </a:p>
          <a:p>
            <a:pPr algn="just"/>
            <a:r>
              <a:rPr lang="en-US" sz="2000" dirty="0">
                <a:cs typeface="Times New Roman" panose="02020603050405020304" pitchFamily="18" charset="0"/>
              </a:rPr>
              <a:t>We streamlined the system for making New York City Housing Authority (NYCHA) rent payments electronically, rather than the old practice of paper checks – and we are developing a similar payment system for private landlords. </a:t>
            </a:r>
            <a:endParaRPr lang="en-US" sz="2000" dirty="0">
              <a:latin typeface="Calibri (Body)"/>
              <a:cs typeface="Times New Roman" panose="02020603050405020304" pitchFamily="18" charset="0"/>
            </a:endParaRPr>
          </a:p>
          <a:p>
            <a:pPr algn="just"/>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16</a:t>
            </a:fld>
            <a:endParaRPr lang="en-US" dirty="0"/>
          </a:p>
        </p:txBody>
      </p:sp>
      <p:pic>
        <p:nvPicPr>
          <p:cNvPr id="5"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0381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fontScale="90000"/>
          </a:bodyPr>
          <a:lstStyle/>
          <a:p>
            <a:r>
              <a:rPr lang="en-US" altLang="en-US" sz="3600" b="1" dirty="0">
                <a:solidFill>
                  <a:srgbClr val="1111B7"/>
                </a:solidFill>
                <a:latin typeface="+mn-lt"/>
                <a:cs typeface="Arial" panose="020B0604020202020204" pitchFamily="34" charset="0"/>
              </a:rPr>
              <a:t>Reforming Social Services Policies and Access to Benefits Supported in the Executive Budget</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46166" y="914400"/>
            <a:ext cx="8416834" cy="5505994"/>
          </a:xfrm>
        </p:spPr>
        <p:txBody>
          <a:bodyPr>
            <a:noAutofit/>
          </a:bodyPr>
          <a:lstStyle/>
          <a:p>
            <a:pPr marL="0" indent="0" algn="ctr">
              <a:buNone/>
            </a:pPr>
            <a:endParaRPr lang="en-US" sz="1000" dirty="0">
              <a:latin typeface="+mj-lt"/>
              <a:cs typeface="Times New Roman" panose="02020603050405020304" pitchFamily="18" charset="0"/>
            </a:endParaRPr>
          </a:p>
          <a:p>
            <a:pPr marL="0" indent="0" algn="ctr">
              <a:buNone/>
            </a:pPr>
            <a:r>
              <a:rPr lang="en-US" sz="1000" dirty="0">
                <a:latin typeface="+mj-lt"/>
                <a:cs typeface="Times New Roman" panose="02020603050405020304" pitchFamily="18" charset="0"/>
              </a:rPr>
              <a:t> </a:t>
            </a:r>
          </a:p>
          <a:p>
            <a:pPr algn="just"/>
            <a:r>
              <a:rPr lang="en-US" sz="2000" dirty="0">
                <a:cs typeface="Times New Roman" panose="02020603050405020304" pitchFamily="18" charset="0"/>
              </a:rPr>
              <a:t>Using Access HRA, clients can confirm rent was paid to their landlords pursuant to a reform now codified by State law. </a:t>
            </a:r>
          </a:p>
          <a:p>
            <a:pPr marL="0" indent="0" algn="just">
              <a:buNone/>
            </a:pPr>
            <a:endParaRPr lang="en-US" sz="2000" dirty="0">
              <a:cs typeface="Times New Roman" panose="02020603050405020304" pitchFamily="18" charset="0"/>
            </a:endParaRPr>
          </a:p>
          <a:p>
            <a:pPr algn="just"/>
            <a:r>
              <a:rPr lang="en-US" sz="2000" dirty="0"/>
              <a:t>In 2014, 90 clients per year received reasonable accommodations – in settling the 2005 Lovely H. class action lawsuit, we began working with expert consultants to develop tools to assess whether clients need reasonable accommodations as the result of physical and/or mental disabilities – there are currently more than 51,000 clients who have one or more reasonable accommodations.</a:t>
            </a:r>
          </a:p>
          <a:p>
            <a:pPr marL="0" indent="0" algn="just">
              <a:buNone/>
            </a:pPr>
            <a:endParaRPr lang="en-US" sz="2000" dirty="0"/>
          </a:p>
          <a:p>
            <a:pPr lvl="0" algn="just"/>
            <a:r>
              <a:rPr lang="en-US" sz="2000" dirty="0"/>
              <a:t>We ended a counterproductive policy that required clients with HIV to wait until they were diagnosed with AIDS to receive HASA assistance. Now, clients have better access to the services and housing assistance they need.</a:t>
            </a:r>
            <a:endParaRPr lang="en-US" sz="2000" dirty="0">
              <a:cs typeface="Times New Roman" panose="02020603050405020304" pitchFamily="18" charset="0"/>
            </a:endParaRPr>
          </a:p>
          <a:p>
            <a:pPr marL="0" indent="0" algn="just">
              <a:buNone/>
            </a:pPr>
            <a:endParaRPr lang="en-US" sz="2000" dirty="0">
              <a:latin typeface="Calibri (Body)"/>
              <a:cs typeface="Times New Roman" panose="02020603050405020304" pitchFamily="18" charset="0"/>
            </a:endParaRPr>
          </a:p>
          <a:p>
            <a:pPr algn="just"/>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17</a:t>
            </a:fld>
            <a:endParaRPr lang="en-US" dirty="0"/>
          </a:p>
        </p:txBody>
      </p:sp>
      <p:pic>
        <p:nvPicPr>
          <p:cNvPr id="5"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4965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a:bodyPr>
          <a:lstStyle/>
          <a:p>
            <a:r>
              <a:rPr lang="en-US" altLang="en-US" sz="3600" b="1" dirty="0">
                <a:solidFill>
                  <a:srgbClr val="1111B7"/>
                </a:solidFill>
                <a:latin typeface="+mn-lt"/>
                <a:cs typeface="Arial" panose="020B0604020202020204" pitchFamily="34" charset="0"/>
              </a:rPr>
              <a:t>The Rise of Homelessness</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46166" y="914400"/>
            <a:ext cx="8416834" cy="5505994"/>
          </a:xfrm>
        </p:spPr>
        <p:txBody>
          <a:bodyPr>
            <a:noAutofit/>
          </a:bodyPr>
          <a:lstStyle/>
          <a:p>
            <a:pPr marL="0" indent="0" algn="ctr">
              <a:buNone/>
            </a:pPr>
            <a:r>
              <a:rPr lang="en-US" sz="1000" dirty="0">
                <a:latin typeface="+mj-lt"/>
                <a:cs typeface="Times New Roman" panose="02020603050405020304" pitchFamily="18" charset="0"/>
              </a:rPr>
              <a:t> </a:t>
            </a:r>
          </a:p>
          <a:p>
            <a:pPr algn="just"/>
            <a:endParaRPr lang="en-US" sz="1000" dirty="0">
              <a:latin typeface="+mj-lt"/>
              <a:cs typeface="Times New Roman" panose="02020603050405020304" pitchFamily="18" charset="0"/>
            </a:endParaRPr>
          </a:p>
          <a:p>
            <a:pPr algn="just"/>
            <a:r>
              <a:rPr lang="en-US" sz="2000" dirty="0"/>
              <a:t>Homelessness increased 115 percent in our city from 1994 to 2014 while some 150,000 rent-regulated apartments were lost and rents increased nearly 19% and income increased by less than 5% in recent years. </a:t>
            </a: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18</a:t>
            </a:fld>
            <a:endParaRPr lang="en-US" dirty="0"/>
          </a:p>
        </p:txBody>
      </p:sp>
      <p:pic>
        <p:nvPicPr>
          <p:cNvPr id="6" name="Picture 2" descr="C:\Users\fish7883\Desktop\Rent Stab.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7457" y="2743200"/>
            <a:ext cx="5791200" cy="2895600"/>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pic>
        <p:nvPicPr>
          <p:cNvPr id="7" name="Picture 2" descr="\\homedrives\home-fs04\1c\drin8647\PowerPoint_BAR_DS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956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6166" y="974054"/>
            <a:ext cx="8416834" cy="5505994"/>
          </a:xfrm>
        </p:spPr>
        <p:txBody>
          <a:bodyPr>
            <a:noAutofit/>
          </a:bodyPr>
          <a:lstStyle/>
          <a:p>
            <a:pPr marL="0" indent="0" algn="ctr">
              <a:buNone/>
            </a:pPr>
            <a:r>
              <a:rPr lang="en-US" sz="1000" dirty="0">
                <a:latin typeface="+mj-lt"/>
                <a:cs typeface="Times New Roman" panose="02020603050405020304" pitchFamily="18" charset="0"/>
              </a:rPr>
              <a:t> </a:t>
            </a:r>
          </a:p>
          <a:p>
            <a:pPr lvl="0"/>
            <a:r>
              <a:rPr lang="en-US" sz="2000" dirty="0">
                <a:latin typeface="+mj-lt"/>
              </a:rPr>
              <a:t>Keeping the shelter census flat over two years for the first time in a decade, with the census now beginning to come down.</a:t>
            </a:r>
          </a:p>
          <a:p>
            <a:pPr marL="0" lvl="0" indent="0">
              <a:buNone/>
            </a:pPr>
            <a:endParaRPr lang="en-US" sz="2000" dirty="0">
              <a:latin typeface="+mj-lt"/>
            </a:endParaRPr>
          </a:p>
          <a:p>
            <a:pPr lvl="0"/>
            <a:r>
              <a:rPr lang="en-US" sz="2000" dirty="0">
                <a:latin typeface="+mj-lt"/>
              </a:rPr>
              <a:t>Evictions are down 37% since 2013.</a:t>
            </a:r>
          </a:p>
          <a:p>
            <a:pPr marL="0" lvl="0" indent="0">
              <a:buNone/>
            </a:pPr>
            <a:endParaRPr lang="en-US" sz="2000" dirty="0">
              <a:latin typeface="+mj-lt"/>
            </a:endParaRPr>
          </a:p>
          <a:p>
            <a:pPr lvl="0"/>
            <a:r>
              <a:rPr lang="en-US" sz="2000" dirty="0">
                <a:latin typeface="+mj-lt"/>
              </a:rPr>
              <a:t>Providing more permanent housing and enabling 115,000 children and adults to move out of shelter or avoid shelter altogether. </a:t>
            </a:r>
          </a:p>
          <a:p>
            <a:pPr marL="0" lvl="0" indent="0">
              <a:buNone/>
            </a:pPr>
            <a:endParaRPr lang="en-US" sz="2000" dirty="0">
              <a:latin typeface="+mj-lt"/>
            </a:endParaRPr>
          </a:p>
          <a:p>
            <a:pPr lvl="0"/>
            <a:r>
              <a:rPr lang="en-US" sz="2000" dirty="0">
                <a:latin typeface="+mj-lt"/>
              </a:rPr>
              <a:t>Bringing people off the streets and out of the subways — we have helped more than 2,000 people come off the streets and subways and remain off.</a:t>
            </a:r>
          </a:p>
          <a:p>
            <a:pPr marL="0" lvl="0" indent="0">
              <a:buNone/>
            </a:pPr>
            <a:endParaRPr lang="en-US" sz="2000" dirty="0">
              <a:latin typeface="+mj-lt"/>
            </a:endParaRPr>
          </a:p>
          <a:p>
            <a:pPr lvl="0"/>
            <a:r>
              <a:rPr lang="en-US" sz="2000" dirty="0">
                <a:latin typeface="+mj-lt"/>
              </a:rPr>
              <a:t>Closing more than 200 substandard shelter sites and siting 43 new borough-based shelters to offer help as close as possible to the anchors of life like jobs, schools, health care, houses of worship and family and support. networks. </a:t>
            </a:r>
          </a:p>
          <a:p>
            <a:pPr marL="0" indent="0" algn="just">
              <a:buNone/>
            </a:pPr>
            <a:endParaRPr lang="en-US" sz="1500" dirty="0">
              <a:latin typeface="+mj-lt"/>
              <a:cs typeface="Times New Roman" panose="02020603050405020304" pitchFamily="18" charset="0"/>
            </a:endParaRPr>
          </a:p>
          <a:p>
            <a:endParaRPr lang="en-US" sz="2200" dirty="0">
              <a:latin typeface="+mj-lt"/>
              <a:cs typeface="Times New Roman" panose="02020603050405020304" pitchFamily="18" charset="0"/>
            </a:endParaRPr>
          </a:p>
          <a:p>
            <a:endParaRPr lang="en-US" sz="2200" dirty="0">
              <a:latin typeface="+mj-lt"/>
              <a:cs typeface="Times New Roman" panose="02020603050405020304" pitchFamily="18" charset="0"/>
            </a:endParaRPr>
          </a:p>
          <a:p>
            <a:endParaRPr lang="en-US" sz="2200" dirty="0">
              <a:latin typeface="+mj-lt"/>
              <a:cs typeface="Times New Roman" panose="02020603050405020304" pitchFamily="18" charset="0"/>
            </a:endParaRPr>
          </a:p>
          <a:p>
            <a:endParaRPr lang="en-US" sz="2200" dirty="0">
              <a:latin typeface="+mj-lt"/>
              <a:cs typeface="Times New Roman" panose="02020603050405020304" pitchFamily="18" charset="0"/>
            </a:endParaRPr>
          </a:p>
          <a:p>
            <a:endParaRPr lang="en-US" sz="2200" dirty="0">
              <a:latin typeface="+mj-lt"/>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19</a:t>
            </a:fld>
            <a:endParaRPr lang="en-US" dirty="0"/>
          </a:p>
        </p:txBody>
      </p:sp>
      <p:sp>
        <p:nvSpPr>
          <p:cNvPr id="7" name="Title 1"/>
          <p:cNvSpPr>
            <a:spLocks noGrp="1"/>
          </p:cNvSpPr>
          <p:nvPr>
            <p:ph type="title"/>
          </p:nvPr>
        </p:nvSpPr>
        <p:spPr>
          <a:xfrm>
            <a:off x="381000" y="0"/>
            <a:ext cx="8229600" cy="1143000"/>
          </a:xfrm>
        </p:spPr>
        <p:txBody>
          <a:bodyPr>
            <a:normAutofit fontScale="90000"/>
          </a:bodyPr>
          <a:lstStyle/>
          <a:p>
            <a:r>
              <a:rPr lang="en-US" altLang="en-US" sz="3600" b="1" dirty="0">
                <a:solidFill>
                  <a:srgbClr val="003CB4"/>
                </a:solidFill>
                <a:latin typeface="+mn-lt"/>
                <a:cs typeface="Arial" panose="020B0604020202020204" pitchFamily="34" charset="0"/>
              </a:rPr>
              <a:t>Reforming Homeless Policies and Services Supported in the Executive Budget: Results</a:t>
            </a:r>
          </a:p>
        </p:txBody>
      </p:sp>
      <p:pic>
        <p:nvPicPr>
          <p:cNvPr id="5"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2801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70847" y="0"/>
            <a:ext cx="8229600" cy="1143000"/>
          </a:xfrm>
        </p:spPr>
        <p:txBody>
          <a:bodyPr rtlCol="0">
            <a:normAutofit/>
          </a:bodyPr>
          <a:lstStyle/>
          <a:p>
            <a:pPr fontAlgn="auto">
              <a:spcAft>
                <a:spcPts val="0"/>
              </a:spcAft>
              <a:defRPr/>
            </a:pPr>
            <a:r>
              <a:rPr lang="en-US" altLang="en-US" sz="4000" b="1" dirty="0">
                <a:solidFill>
                  <a:srgbClr val="1111B7"/>
                </a:solidFill>
                <a:latin typeface="+mn-lt"/>
                <a:cs typeface="Times New Roman" pitchFamily="1" charset="0"/>
              </a:rPr>
              <a:t>REFORMS</a:t>
            </a:r>
          </a:p>
        </p:txBody>
      </p:sp>
      <p:sp>
        <p:nvSpPr>
          <p:cNvPr id="4" name="Slide Number Placeholder 3"/>
          <p:cNvSpPr>
            <a:spLocks noGrp="1"/>
          </p:cNvSpPr>
          <p:nvPr>
            <p:ph type="sldNum" sz="quarter" idx="12"/>
          </p:nvPr>
        </p:nvSpPr>
        <p:spPr>
          <a:xfrm>
            <a:off x="6934200" y="5638804"/>
            <a:ext cx="2133600" cy="365125"/>
          </a:xfrm>
        </p:spPr>
        <p:txBody>
          <a:bodyPr/>
          <a:lstStyle/>
          <a:p>
            <a:pPr>
              <a:defRPr/>
            </a:pPr>
            <a:fld id="{DD74C7AB-7725-4167-8CF5-DE7E489CD212}" type="slidenum">
              <a:rPr lang="en-US"/>
              <a:pPr>
                <a:defRPr/>
              </a:pPr>
              <a:t>2</a:t>
            </a:fld>
            <a:endParaRPr lang="en-US" dirty="0"/>
          </a:p>
        </p:txBody>
      </p:sp>
      <p:graphicFrame>
        <p:nvGraphicFramePr>
          <p:cNvPr id="6" name="Diagram 5"/>
          <p:cNvGraphicFramePr/>
          <p:nvPr>
            <p:extLst>
              <p:ext uri="{D42A27DB-BD31-4B8C-83A1-F6EECF244321}">
                <p14:modId xmlns:p14="http://schemas.microsoft.com/office/powerpoint/2010/main" val="2691607235"/>
              </p:ext>
            </p:extLst>
          </p:nvPr>
        </p:nvGraphicFramePr>
        <p:xfrm>
          <a:off x="1219201" y="1524000"/>
          <a:ext cx="6972300"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Picture 2" descr="\\homedrives\home-fs04\1c\drin8647\PowerPoint_BAR_DSS.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6123867"/>
            <a:ext cx="9144000" cy="75590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0"/>
            <a:ext cx="8229600" cy="1143000"/>
          </a:xfrm>
        </p:spPr>
        <p:txBody>
          <a:bodyPr rtlCol="0">
            <a:normAutofit/>
          </a:bodyPr>
          <a:lstStyle/>
          <a:p>
            <a:pPr fontAlgn="auto">
              <a:spcAft>
                <a:spcPts val="0"/>
              </a:spcAft>
              <a:defRPr/>
            </a:pPr>
            <a:r>
              <a:rPr lang="en-US" altLang="en-US" sz="4000" b="1" dirty="0">
                <a:solidFill>
                  <a:srgbClr val="1111B7"/>
                </a:solidFill>
                <a:latin typeface="+mn-lt"/>
                <a:cs typeface="Times New Roman" pitchFamily="1" charset="0"/>
              </a:rPr>
              <a:t>Addressing Homelessness</a:t>
            </a:r>
          </a:p>
        </p:txBody>
      </p:sp>
      <p:sp>
        <p:nvSpPr>
          <p:cNvPr id="4" name="Slide Number Placeholder 3"/>
          <p:cNvSpPr>
            <a:spLocks noGrp="1"/>
          </p:cNvSpPr>
          <p:nvPr>
            <p:ph type="sldNum" sz="quarter" idx="12"/>
          </p:nvPr>
        </p:nvSpPr>
        <p:spPr/>
        <p:txBody>
          <a:bodyPr/>
          <a:lstStyle/>
          <a:p>
            <a:pPr>
              <a:defRPr/>
            </a:pPr>
            <a:fld id="{DD74C7AB-7725-4167-8CF5-DE7E489CD212}" type="slidenum">
              <a:rPr lang="en-US"/>
              <a:pPr>
                <a:defRPr/>
              </a:pPr>
              <a:t>20</a:t>
            </a:fld>
            <a:endParaRPr lang="en-US"/>
          </a:p>
        </p:txBody>
      </p:sp>
      <p:graphicFrame>
        <p:nvGraphicFramePr>
          <p:cNvPr id="5" name="Diagram 4"/>
          <p:cNvGraphicFramePr/>
          <p:nvPr>
            <p:extLst>
              <p:ext uri="{D42A27DB-BD31-4B8C-83A1-F6EECF244321}">
                <p14:modId xmlns:p14="http://schemas.microsoft.com/office/powerpoint/2010/main" val="406445526"/>
              </p:ext>
            </p:extLst>
          </p:nvPr>
        </p:nvGraphicFramePr>
        <p:xfrm>
          <a:off x="495300" y="1143000"/>
          <a:ext cx="81534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Picture 2" descr="\\homedrives\home-fs04\1c\drin8647\PowerPoint_BAR_DSS.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
        <p:nvSpPr>
          <p:cNvPr id="9" name="Slide Number Placeholder 3"/>
          <p:cNvSpPr txBox="1">
            <a:spLocks/>
          </p:cNvSpPr>
          <p:nvPr/>
        </p:nvSpPr>
        <p:spPr>
          <a:xfrm>
            <a:off x="6934200" y="5638804"/>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75000"/>
                  </a:schemeClr>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a:lstStyle>
          <a:p>
            <a:pPr>
              <a:defRPr/>
            </a:pPr>
            <a:fld id="{DD74C7AB-7725-4167-8CF5-DE7E489CD212}" type="slidenum">
              <a:rPr lang="en-US" smtClean="0"/>
              <a:pPr>
                <a:defRPr/>
              </a:pPr>
              <a:t>20</a:t>
            </a:fld>
            <a:endParaRPr lang="en-US" dirty="0"/>
          </a:p>
        </p:txBody>
      </p:sp>
    </p:spTree>
    <p:extLst>
      <p:ext uri="{BB962C8B-B14F-4D97-AF65-F5344CB8AC3E}">
        <p14:creationId xmlns:p14="http://schemas.microsoft.com/office/powerpoint/2010/main" val="2417806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0"/>
            <a:ext cx="8229600" cy="1143000"/>
          </a:xfrm>
        </p:spPr>
        <p:txBody>
          <a:bodyPr rtlCol="0">
            <a:normAutofit/>
          </a:bodyPr>
          <a:lstStyle/>
          <a:p>
            <a:pPr marL="0" marR="0">
              <a:lnSpc>
                <a:spcPct val="115000"/>
              </a:lnSpc>
              <a:spcBef>
                <a:spcPts val="0"/>
              </a:spcBef>
              <a:spcAft>
                <a:spcPts val="1000"/>
              </a:spcAft>
            </a:pPr>
            <a:r>
              <a:rPr lang="en-US" sz="3600" b="1" dirty="0">
                <a:solidFill>
                  <a:srgbClr val="1111B7"/>
                </a:solidFill>
                <a:ea typeface="Calibri"/>
                <a:cs typeface="Times New Roman"/>
              </a:rPr>
              <a:t>First Pillar: A Prevention First Approach</a:t>
            </a:r>
          </a:p>
        </p:txBody>
      </p:sp>
      <p:sp>
        <p:nvSpPr>
          <p:cNvPr id="4" name="Slide Number Placeholder 3"/>
          <p:cNvSpPr>
            <a:spLocks noGrp="1"/>
          </p:cNvSpPr>
          <p:nvPr>
            <p:ph type="sldNum" sz="quarter" idx="12"/>
          </p:nvPr>
        </p:nvSpPr>
        <p:spPr/>
        <p:txBody>
          <a:bodyPr/>
          <a:lstStyle/>
          <a:p>
            <a:pPr>
              <a:defRPr/>
            </a:pPr>
            <a:fld id="{DD74C7AB-7725-4167-8CF5-DE7E489CD212}" type="slidenum">
              <a:rPr lang="en-US"/>
              <a:pPr>
                <a:defRPr/>
              </a:pPr>
              <a:t>21</a:t>
            </a:fld>
            <a:endParaRPr lang="en-US"/>
          </a:p>
        </p:txBody>
      </p:sp>
      <p:sp>
        <p:nvSpPr>
          <p:cNvPr id="6" name="Content Placeholder 2"/>
          <p:cNvSpPr>
            <a:spLocks noGrp="1"/>
          </p:cNvSpPr>
          <p:nvPr>
            <p:ph idx="1"/>
          </p:nvPr>
        </p:nvSpPr>
        <p:spPr>
          <a:xfrm>
            <a:off x="454617" y="1241167"/>
            <a:ext cx="8229600" cy="5105399"/>
          </a:xfrm>
        </p:spPr>
        <p:txBody>
          <a:bodyPr>
            <a:normAutofit fontScale="92500" lnSpcReduction="10000"/>
          </a:bodyPr>
          <a:lstStyle/>
          <a:p>
            <a:pPr lvl="0" algn="just"/>
            <a:r>
              <a:rPr lang="en-US" sz="2000" dirty="0"/>
              <a:t>We have provided emergency rental assistance to over 50,000 households each fiscal year since fiscal year 2015. </a:t>
            </a:r>
          </a:p>
          <a:p>
            <a:pPr marL="0" lvl="0" indent="0" algn="just">
              <a:buNone/>
            </a:pPr>
            <a:endParaRPr lang="en-US" sz="2000" dirty="0"/>
          </a:p>
          <a:p>
            <a:pPr lvl="0" algn="just"/>
            <a:r>
              <a:rPr lang="en-US" sz="2000" dirty="0"/>
              <a:t>We have expanded free legal assistance for New Yorkers in danger of eviction and increased funding for legal services from roughly $6 million in 2013 to $166 million at full implementation at FY22.  </a:t>
            </a:r>
          </a:p>
          <a:p>
            <a:pPr marL="0" lvl="0" indent="0" algn="just">
              <a:buNone/>
            </a:pPr>
            <a:endParaRPr lang="en-US" sz="2000" dirty="0"/>
          </a:p>
          <a:p>
            <a:pPr lvl="0" algn="just"/>
            <a:r>
              <a:rPr lang="en-US" sz="2000" dirty="0"/>
              <a:t>Evictions have dropped by 37% and more than 100,000 New Yorkers were able to stay in their homes between 2014-2018. </a:t>
            </a:r>
          </a:p>
          <a:p>
            <a:pPr lvl="0" algn="just"/>
            <a:endParaRPr lang="en-US" sz="2100" dirty="0"/>
          </a:p>
          <a:p>
            <a:pPr algn="just"/>
            <a:r>
              <a:rPr lang="en-US" sz="2100" dirty="0"/>
              <a:t>We are phasing in over five years the funding necessary to provide universal access to legal services for all New York City tenants facing eviction in Housing Court or NYCHA termination of tenancy cases </a:t>
            </a:r>
          </a:p>
          <a:p>
            <a:pPr lvl="1" algn="just"/>
            <a:r>
              <a:rPr lang="en-US" sz="2100" dirty="0"/>
              <a:t>a first-in-the-nation initiative of the Administration and the Council that will benefit more than 400,000 New Yorkers annually at full implementation in FY22.</a:t>
            </a:r>
          </a:p>
          <a:p>
            <a:pPr lvl="0" algn="just"/>
            <a:endParaRPr lang="en-US" sz="2000" dirty="0"/>
          </a:p>
        </p:txBody>
      </p:sp>
      <p:pic>
        <p:nvPicPr>
          <p:cNvPr id="5" name="Picture 2" descr="\\homedrives\home-fs04\1c\drin8647\PowerPoint_BAR_DS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3"/>
          <p:cNvSpPr txBox="1">
            <a:spLocks/>
          </p:cNvSpPr>
          <p:nvPr/>
        </p:nvSpPr>
        <p:spPr>
          <a:xfrm>
            <a:off x="6934200" y="5638804"/>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75000"/>
                  </a:schemeClr>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a:lstStyle>
          <a:p>
            <a:pPr>
              <a:defRPr/>
            </a:pPr>
            <a:fld id="{DD74C7AB-7725-4167-8CF5-DE7E489CD212}" type="slidenum">
              <a:rPr lang="en-US" smtClean="0"/>
              <a:pPr>
                <a:defRPr/>
              </a:pPr>
              <a:t>21</a:t>
            </a:fld>
            <a:endParaRPr lang="en-US" dirty="0"/>
          </a:p>
        </p:txBody>
      </p:sp>
    </p:spTree>
    <p:extLst>
      <p:ext uri="{BB962C8B-B14F-4D97-AF65-F5344CB8AC3E}">
        <p14:creationId xmlns:p14="http://schemas.microsoft.com/office/powerpoint/2010/main" val="16019717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0"/>
            <a:ext cx="8229600" cy="1143000"/>
          </a:xfrm>
        </p:spPr>
        <p:txBody>
          <a:bodyPr rtlCol="0">
            <a:normAutofit fontScale="90000"/>
          </a:bodyPr>
          <a:lstStyle/>
          <a:p>
            <a:pPr marL="0" marR="0">
              <a:lnSpc>
                <a:spcPct val="115000"/>
              </a:lnSpc>
              <a:spcBef>
                <a:spcPts val="0"/>
              </a:spcBef>
              <a:spcAft>
                <a:spcPts val="1000"/>
              </a:spcAft>
            </a:pPr>
            <a:r>
              <a:rPr lang="en-US" sz="3600" b="1" dirty="0">
                <a:solidFill>
                  <a:srgbClr val="1111B7"/>
                </a:solidFill>
                <a:ea typeface="Calibri"/>
                <a:cs typeface="Times New Roman"/>
              </a:rPr>
              <a:t>Second Pillar: Rehousing to Alleviate Homelessness</a:t>
            </a:r>
          </a:p>
        </p:txBody>
      </p:sp>
      <p:sp>
        <p:nvSpPr>
          <p:cNvPr id="4" name="Slide Number Placeholder 3"/>
          <p:cNvSpPr>
            <a:spLocks noGrp="1"/>
          </p:cNvSpPr>
          <p:nvPr>
            <p:ph type="sldNum" sz="quarter" idx="12"/>
          </p:nvPr>
        </p:nvSpPr>
        <p:spPr/>
        <p:txBody>
          <a:bodyPr/>
          <a:lstStyle/>
          <a:p>
            <a:pPr>
              <a:defRPr/>
            </a:pPr>
            <a:fld id="{DD74C7AB-7725-4167-8CF5-DE7E489CD212}" type="slidenum">
              <a:rPr lang="en-US"/>
              <a:pPr>
                <a:defRPr/>
              </a:pPr>
              <a:t>22</a:t>
            </a:fld>
            <a:endParaRPr lang="en-US"/>
          </a:p>
        </p:txBody>
      </p:sp>
      <p:sp>
        <p:nvSpPr>
          <p:cNvPr id="6" name="Content Placeholder 2"/>
          <p:cNvSpPr>
            <a:spLocks noGrp="1"/>
          </p:cNvSpPr>
          <p:nvPr>
            <p:ph idx="1"/>
          </p:nvPr>
        </p:nvSpPr>
        <p:spPr>
          <a:xfrm>
            <a:off x="457200" y="1524002"/>
            <a:ext cx="8229600" cy="5105399"/>
          </a:xfrm>
        </p:spPr>
        <p:txBody>
          <a:bodyPr>
            <a:normAutofit/>
          </a:bodyPr>
          <a:lstStyle/>
          <a:p>
            <a:pPr marL="0" indent="0" algn="just">
              <a:buNone/>
            </a:pPr>
            <a:endParaRPr lang="en-US" sz="2000" dirty="0"/>
          </a:p>
          <a:p>
            <a:pPr lvl="0" algn="just"/>
            <a:r>
              <a:rPr lang="en-US" sz="2000" dirty="0"/>
              <a:t>We stepped in to fill the gap from the cancellation of the Advantage program by the City and State through the creation of new rental assistance programs as well as reinstating housing programs. </a:t>
            </a:r>
          </a:p>
          <a:p>
            <a:pPr marL="0" lvl="0" indent="0" algn="just">
              <a:buNone/>
            </a:pPr>
            <a:endParaRPr lang="en-US" sz="2000" dirty="0"/>
          </a:p>
          <a:p>
            <a:pPr lvl="0" algn="just"/>
            <a:r>
              <a:rPr lang="en-US" sz="2000" dirty="0"/>
              <a:t>These reforms have helped 115,000 move out of shelter or avert shelter since 2014, with the majority exiting shelter into housing. </a:t>
            </a:r>
          </a:p>
        </p:txBody>
      </p:sp>
      <p:pic>
        <p:nvPicPr>
          <p:cNvPr id="5" name="Picture 2" descr="\\homedrives\home-fs04\1c\drin8647\PowerPoint_BAR_DS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3"/>
          <p:cNvSpPr txBox="1">
            <a:spLocks/>
          </p:cNvSpPr>
          <p:nvPr/>
        </p:nvSpPr>
        <p:spPr>
          <a:xfrm>
            <a:off x="6934200" y="5638804"/>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75000"/>
                  </a:schemeClr>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a:lstStyle>
          <a:p>
            <a:pPr>
              <a:defRPr/>
            </a:pPr>
            <a:fld id="{DD74C7AB-7725-4167-8CF5-DE7E489CD212}" type="slidenum">
              <a:rPr lang="en-US" smtClean="0"/>
              <a:pPr>
                <a:defRPr/>
              </a:pPr>
              <a:t>22</a:t>
            </a:fld>
            <a:endParaRPr lang="en-US" dirty="0"/>
          </a:p>
        </p:txBody>
      </p:sp>
    </p:spTree>
    <p:extLst>
      <p:ext uri="{BB962C8B-B14F-4D97-AF65-F5344CB8AC3E}">
        <p14:creationId xmlns:p14="http://schemas.microsoft.com/office/powerpoint/2010/main" val="10485111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0"/>
            <a:ext cx="8229600" cy="1143000"/>
          </a:xfrm>
        </p:spPr>
        <p:txBody>
          <a:bodyPr rtlCol="0">
            <a:normAutofit fontScale="90000"/>
          </a:bodyPr>
          <a:lstStyle/>
          <a:p>
            <a:pPr marL="0" marR="0">
              <a:lnSpc>
                <a:spcPct val="115000"/>
              </a:lnSpc>
              <a:spcBef>
                <a:spcPts val="0"/>
              </a:spcBef>
              <a:spcAft>
                <a:spcPts val="1000"/>
              </a:spcAft>
            </a:pPr>
            <a:r>
              <a:rPr lang="en-US" sz="3600" b="1" dirty="0">
                <a:solidFill>
                  <a:srgbClr val="1111B7"/>
                </a:solidFill>
                <a:ea typeface="Calibri"/>
                <a:cs typeface="Times New Roman"/>
              </a:rPr>
              <a:t>Third Pillar: Transforming the Approach to Providing Shelter</a:t>
            </a:r>
          </a:p>
        </p:txBody>
      </p:sp>
      <p:sp>
        <p:nvSpPr>
          <p:cNvPr id="4" name="Slide Number Placeholder 3"/>
          <p:cNvSpPr>
            <a:spLocks noGrp="1"/>
          </p:cNvSpPr>
          <p:nvPr>
            <p:ph type="sldNum" sz="quarter" idx="12"/>
          </p:nvPr>
        </p:nvSpPr>
        <p:spPr/>
        <p:txBody>
          <a:bodyPr/>
          <a:lstStyle/>
          <a:p>
            <a:pPr>
              <a:defRPr/>
            </a:pPr>
            <a:fld id="{DD74C7AB-7725-4167-8CF5-DE7E489CD212}" type="slidenum">
              <a:rPr lang="en-US"/>
              <a:pPr>
                <a:defRPr/>
              </a:pPr>
              <a:t>23</a:t>
            </a:fld>
            <a:endParaRPr lang="en-US"/>
          </a:p>
        </p:txBody>
      </p:sp>
      <p:sp>
        <p:nvSpPr>
          <p:cNvPr id="6" name="Content Placeholder 2"/>
          <p:cNvSpPr>
            <a:spLocks noGrp="1"/>
          </p:cNvSpPr>
          <p:nvPr>
            <p:ph idx="1"/>
          </p:nvPr>
        </p:nvSpPr>
        <p:spPr>
          <a:xfrm>
            <a:off x="457199" y="1374649"/>
            <a:ext cx="8229600" cy="5105399"/>
          </a:xfrm>
        </p:spPr>
        <p:txBody>
          <a:bodyPr>
            <a:normAutofit/>
          </a:bodyPr>
          <a:lstStyle/>
          <a:p>
            <a:pPr lvl="0" algn="just"/>
            <a:r>
              <a:rPr lang="en-US" sz="2000" dirty="0"/>
              <a:t>Our plan calls for shrinking the NYC DHS shelter footprint by 45 percent by ending the use of all 360 “cluster” shelter and commercial hotel locations citywide while opening a smaller number of 90 borough-based shelters across the five boroughs.</a:t>
            </a:r>
          </a:p>
          <a:p>
            <a:pPr marL="0" lvl="0" indent="0" algn="just">
              <a:buNone/>
            </a:pPr>
            <a:endParaRPr lang="en-US" sz="2000" dirty="0"/>
          </a:p>
          <a:p>
            <a:pPr algn="just"/>
            <a:r>
              <a:rPr lang="en-US" sz="2000" dirty="0"/>
              <a:t>In just two years, we’ve reduced the shelter footprint by 30 percent citywide, getting out of more than 200 shelter sites that did not meet our standards. </a:t>
            </a:r>
          </a:p>
          <a:p>
            <a:pPr marL="0" indent="0" algn="just">
              <a:buNone/>
            </a:pPr>
            <a:endParaRPr lang="en-US" sz="2000" dirty="0"/>
          </a:p>
          <a:p>
            <a:pPr algn="just"/>
            <a:r>
              <a:rPr lang="en-US" sz="2000" dirty="0"/>
              <a:t>In April we completed  the conversion of cluster units to permanent housing at 17 sites (21 buildings overall) that has enabled 1,100 homeless children and adults to be permanently housed with rent-stabilized leases and upgraded apartment conditions in buildings that are now owned by reputable not-for-profit housing groups. </a:t>
            </a:r>
          </a:p>
        </p:txBody>
      </p:sp>
      <p:pic>
        <p:nvPicPr>
          <p:cNvPr id="5" name="Picture 2" descr="\\homedrives\home-fs04\1c\drin8647\PowerPoint_BAR_DS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3"/>
          <p:cNvSpPr txBox="1">
            <a:spLocks/>
          </p:cNvSpPr>
          <p:nvPr/>
        </p:nvSpPr>
        <p:spPr>
          <a:xfrm>
            <a:off x="6934200" y="5638804"/>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75000"/>
                  </a:schemeClr>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a:lstStyle>
          <a:p>
            <a:pPr>
              <a:defRPr/>
            </a:pPr>
            <a:fld id="{DD74C7AB-7725-4167-8CF5-DE7E489CD212}" type="slidenum">
              <a:rPr lang="en-US" smtClean="0"/>
              <a:pPr>
                <a:defRPr/>
              </a:pPr>
              <a:t>23</a:t>
            </a:fld>
            <a:endParaRPr lang="en-US" dirty="0"/>
          </a:p>
        </p:txBody>
      </p:sp>
    </p:spTree>
    <p:extLst>
      <p:ext uri="{BB962C8B-B14F-4D97-AF65-F5344CB8AC3E}">
        <p14:creationId xmlns:p14="http://schemas.microsoft.com/office/powerpoint/2010/main" val="1558755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0"/>
            <a:ext cx="8229600" cy="1143000"/>
          </a:xfrm>
        </p:spPr>
        <p:txBody>
          <a:bodyPr rtlCol="0">
            <a:normAutofit fontScale="90000"/>
          </a:bodyPr>
          <a:lstStyle/>
          <a:p>
            <a:pPr marL="0" marR="0">
              <a:lnSpc>
                <a:spcPct val="115000"/>
              </a:lnSpc>
              <a:spcBef>
                <a:spcPts val="0"/>
              </a:spcBef>
              <a:spcAft>
                <a:spcPts val="1000"/>
              </a:spcAft>
            </a:pPr>
            <a:r>
              <a:rPr lang="en-US" sz="3600" b="1" dirty="0">
                <a:solidFill>
                  <a:srgbClr val="1111B7"/>
                </a:solidFill>
                <a:ea typeface="Calibri"/>
                <a:cs typeface="Times New Roman"/>
              </a:rPr>
              <a:t>Third Pillar: Transforming the Approach to Providing Shelter</a:t>
            </a:r>
          </a:p>
        </p:txBody>
      </p:sp>
      <p:sp>
        <p:nvSpPr>
          <p:cNvPr id="4" name="Slide Number Placeholder 3"/>
          <p:cNvSpPr>
            <a:spLocks noGrp="1"/>
          </p:cNvSpPr>
          <p:nvPr>
            <p:ph type="sldNum" sz="quarter" idx="12"/>
          </p:nvPr>
        </p:nvSpPr>
        <p:spPr/>
        <p:txBody>
          <a:bodyPr/>
          <a:lstStyle/>
          <a:p>
            <a:pPr>
              <a:defRPr/>
            </a:pPr>
            <a:fld id="{DD74C7AB-7725-4167-8CF5-DE7E489CD212}" type="slidenum">
              <a:rPr lang="en-US"/>
              <a:pPr>
                <a:defRPr/>
              </a:pPr>
              <a:t>24</a:t>
            </a:fld>
            <a:endParaRPr lang="en-US"/>
          </a:p>
        </p:txBody>
      </p:sp>
      <p:sp>
        <p:nvSpPr>
          <p:cNvPr id="6" name="Content Placeholder 2"/>
          <p:cNvSpPr>
            <a:spLocks noGrp="1"/>
          </p:cNvSpPr>
          <p:nvPr>
            <p:ph idx="1"/>
          </p:nvPr>
        </p:nvSpPr>
        <p:spPr>
          <a:xfrm>
            <a:off x="457200" y="1524002"/>
            <a:ext cx="8229600" cy="5105399"/>
          </a:xfrm>
        </p:spPr>
        <p:txBody>
          <a:bodyPr>
            <a:normAutofit/>
          </a:bodyPr>
          <a:lstStyle/>
          <a:p>
            <a:pPr algn="just"/>
            <a:r>
              <a:rPr lang="en-US" sz="2000" dirty="0"/>
              <a:t>We have sited 43 high-quality borough-based shelters, 23 of which are already open.</a:t>
            </a:r>
          </a:p>
          <a:p>
            <a:pPr marL="0" indent="0" algn="just">
              <a:buNone/>
            </a:pPr>
            <a:endParaRPr lang="en-US" sz="2000" dirty="0"/>
          </a:p>
          <a:p>
            <a:pPr algn="just"/>
            <a:r>
              <a:rPr lang="en-US" sz="2000" dirty="0"/>
              <a:t>We’ve made progress driving down the number of families with children experiencing homelessness and residing in shelter </a:t>
            </a:r>
          </a:p>
          <a:p>
            <a:pPr lvl="1" algn="just"/>
            <a:r>
              <a:rPr lang="en-US" sz="1900" dirty="0"/>
              <a:t>The average number of individuals in those families has declined by about 2,500 so far this fiscal year compared to the same period in FY15.</a:t>
            </a:r>
          </a:p>
          <a:p>
            <a:pPr algn="just"/>
            <a:endParaRPr lang="en-US" sz="2000" dirty="0"/>
          </a:p>
          <a:p>
            <a:pPr marL="0" indent="0" algn="just">
              <a:buNone/>
            </a:pPr>
            <a:endParaRPr lang="en-US" sz="2000" dirty="0"/>
          </a:p>
          <a:p>
            <a:pPr marL="0" indent="0" algn="just">
              <a:buNone/>
            </a:pPr>
            <a:endParaRPr lang="en-US" sz="2000" dirty="0"/>
          </a:p>
          <a:p>
            <a:pPr lvl="0" algn="just"/>
            <a:endParaRPr lang="en-US" sz="2000" dirty="0"/>
          </a:p>
        </p:txBody>
      </p:sp>
      <p:pic>
        <p:nvPicPr>
          <p:cNvPr id="5" name="Picture 2" descr="\\homedrives\home-fs04\1c\drin8647\PowerPoint_BAR_DS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3"/>
          <p:cNvSpPr txBox="1">
            <a:spLocks/>
          </p:cNvSpPr>
          <p:nvPr/>
        </p:nvSpPr>
        <p:spPr>
          <a:xfrm>
            <a:off x="6934200" y="5638804"/>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75000"/>
                  </a:schemeClr>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a:lstStyle>
          <a:p>
            <a:pPr>
              <a:defRPr/>
            </a:pPr>
            <a:fld id="{DD74C7AB-7725-4167-8CF5-DE7E489CD212}" type="slidenum">
              <a:rPr lang="en-US" smtClean="0"/>
              <a:pPr>
                <a:defRPr/>
              </a:pPr>
              <a:t>24</a:t>
            </a:fld>
            <a:endParaRPr lang="en-US" dirty="0"/>
          </a:p>
        </p:txBody>
      </p:sp>
    </p:spTree>
    <p:extLst>
      <p:ext uri="{BB962C8B-B14F-4D97-AF65-F5344CB8AC3E}">
        <p14:creationId xmlns:p14="http://schemas.microsoft.com/office/powerpoint/2010/main" val="29454077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0"/>
            <a:ext cx="8229600" cy="1143000"/>
          </a:xfrm>
        </p:spPr>
        <p:txBody>
          <a:bodyPr rtlCol="0">
            <a:normAutofit fontScale="90000"/>
          </a:bodyPr>
          <a:lstStyle/>
          <a:p>
            <a:pPr marL="0" marR="0">
              <a:lnSpc>
                <a:spcPct val="115000"/>
              </a:lnSpc>
              <a:spcBef>
                <a:spcPts val="0"/>
              </a:spcBef>
              <a:spcAft>
                <a:spcPts val="1000"/>
              </a:spcAft>
            </a:pPr>
            <a:r>
              <a:rPr lang="en-US" sz="3600" b="1" dirty="0">
                <a:solidFill>
                  <a:srgbClr val="1111B7"/>
                </a:solidFill>
                <a:ea typeface="Calibri"/>
                <a:cs typeface="Times New Roman"/>
              </a:rPr>
              <a:t>Fourth Pillar: Addressing Street Homelessness</a:t>
            </a:r>
          </a:p>
        </p:txBody>
      </p:sp>
      <p:sp>
        <p:nvSpPr>
          <p:cNvPr id="4" name="Slide Number Placeholder 3"/>
          <p:cNvSpPr>
            <a:spLocks noGrp="1"/>
          </p:cNvSpPr>
          <p:nvPr>
            <p:ph type="sldNum" sz="quarter" idx="12"/>
          </p:nvPr>
        </p:nvSpPr>
        <p:spPr/>
        <p:txBody>
          <a:bodyPr/>
          <a:lstStyle/>
          <a:p>
            <a:pPr>
              <a:defRPr/>
            </a:pPr>
            <a:fld id="{DD74C7AB-7725-4167-8CF5-DE7E489CD212}" type="slidenum">
              <a:rPr lang="en-US"/>
              <a:pPr>
                <a:defRPr/>
              </a:pPr>
              <a:t>25</a:t>
            </a:fld>
            <a:endParaRPr lang="en-US"/>
          </a:p>
        </p:txBody>
      </p:sp>
      <p:sp>
        <p:nvSpPr>
          <p:cNvPr id="6" name="Content Placeholder 2"/>
          <p:cNvSpPr>
            <a:spLocks noGrp="1"/>
          </p:cNvSpPr>
          <p:nvPr>
            <p:ph idx="1"/>
          </p:nvPr>
        </p:nvSpPr>
        <p:spPr>
          <a:xfrm>
            <a:off x="457200" y="1524002"/>
            <a:ext cx="8229600" cy="5105399"/>
          </a:xfrm>
        </p:spPr>
        <p:txBody>
          <a:bodyPr>
            <a:normAutofit/>
          </a:bodyPr>
          <a:lstStyle/>
          <a:p>
            <a:pPr algn="just"/>
            <a:r>
              <a:rPr lang="en-US" sz="2000" dirty="0"/>
              <a:t>In 2016, we launched HOME-STAT, the most comprehensive street outreach program in the nation, with outreach teams canvassing all five boroughs 24/7/365, engaging New Yorkers experiencing homelessness and encouraging them to accept services and transition indoors. </a:t>
            </a:r>
            <a:endParaRPr lang="en-US" sz="1900" dirty="0"/>
          </a:p>
          <a:p>
            <a:pPr algn="just"/>
            <a:endParaRPr lang="en-US" sz="1900" dirty="0"/>
          </a:p>
          <a:p>
            <a:pPr algn="just"/>
            <a:r>
              <a:rPr lang="en-US" sz="1900" dirty="0"/>
              <a:t>Thanks to a doubling in our funding for and the size of those outreach teams and tripling our Safe Haven and stabilization beds, our HOME-STAT program has helped more than 2,000 individuals come off the streets and subways and into transitional and permanent settings and continue to remain off the streets and subways.</a:t>
            </a:r>
            <a:endParaRPr lang="en-US" sz="2000" dirty="0"/>
          </a:p>
        </p:txBody>
      </p:sp>
      <p:pic>
        <p:nvPicPr>
          <p:cNvPr id="5" name="Picture 2" descr="\\homedrives\home-fs04\1c\drin8647\PowerPoint_BAR_DS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3"/>
          <p:cNvSpPr txBox="1">
            <a:spLocks/>
          </p:cNvSpPr>
          <p:nvPr/>
        </p:nvSpPr>
        <p:spPr>
          <a:xfrm>
            <a:off x="6934200" y="5638804"/>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75000"/>
                  </a:schemeClr>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a:lstStyle>
          <a:p>
            <a:pPr>
              <a:defRPr/>
            </a:pPr>
            <a:fld id="{DD74C7AB-7725-4167-8CF5-DE7E489CD212}" type="slidenum">
              <a:rPr lang="en-US" smtClean="0"/>
              <a:pPr>
                <a:defRPr/>
              </a:pPr>
              <a:t>25</a:t>
            </a:fld>
            <a:endParaRPr lang="en-US" dirty="0"/>
          </a:p>
        </p:txBody>
      </p:sp>
    </p:spTree>
    <p:extLst>
      <p:ext uri="{BB962C8B-B14F-4D97-AF65-F5344CB8AC3E}">
        <p14:creationId xmlns:p14="http://schemas.microsoft.com/office/powerpoint/2010/main" val="2899111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marL="0" indent="0" algn="ctr" fontAlgn="auto">
              <a:spcAft>
                <a:spcPts val="0"/>
              </a:spcAft>
              <a:buFont typeface="Arial" pitchFamily="34" charset="0"/>
              <a:buNone/>
              <a:defRPr/>
            </a:pPr>
            <a:r>
              <a:rPr lang="en-US" sz="4500" dirty="0">
                <a:ln w="1905"/>
                <a:solidFill>
                  <a:srgbClr val="0000A1"/>
                </a:solidFill>
                <a:effectLst>
                  <a:innerShdw blurRad="69850" dist="43180" dir="5400000">
                    <a:srgbClr val="000000">
                      <a:alpha val="65000"/>
                    </a:srgbClr>
                  </a:innerShdw>
                </a:effectLst>
                <a:latin typeface="Arial Black" pitchFamily="34" charset="0"/>
                <a:cs typeface="Times New Roman" pitchFamily="18" charset="0"/>
              </a:rPr>
              <a:t/>
            </a:r>
            <a:br>
              <a:rPr lang="en-US" sz="4500" dirty="0">
                <a:ln w="1905"/>
                <a:solidFill>
                  <a:srgbClr val="0000A1"/>
                </a:solidFill>
                <a:effectLst>
                  <a:innerShdw blurRad="69850" dist="43180" dir="5400000">
                    <a:srgbClr val="000000">
                      <a:alpha val="65000"/>
                    </a:srgbClr>
                  </a:innerShdw>
                </a:effectLst>
                <a:latin typeface="Arial Black" pitchFamily="34" charset="0"/>
                <a:cs typeface="Times New Roman" pitchFamily="18" charset="0"/>
              </a:rPr>
            </a:br>
            <a:r>
              <a:rPr lang="en-US" sz="4500" dirty="0">
                <a:ln w="1905"/>
                <a:solidFill>
                  <a:srgbClr val="0000A1"/>
                </a:solidFill>
                <a:effectLst>
                  <a:innerShdw blurRad="69850" dist="43180" dir="5400000">
                    <a:srgbClr val="000000">
                      <a:alpha val="65000"/>
                    </a:srgbClr>
                  </a:innerShdw>
                </a:effectLst>
                <a:latin typeface="Arial Black" pitchFamily="34" charset="0"/>
                <a:cs typeface="Times New Roman" pitchFamily="18" charset="0"/>
              </a:rPr>
              <a:t>Thank you!</a:t>
            </a:r>
          </a:p>
        </p:txBody>
      </p:sp>
      <p:sp>
        <p:nvSpPr>
          <p:cNvPr id="4" name="Slide Number Placeholder 3"/>
          <p:cNvSpPr>
            <a:spLocks noGrp="1"/>
          </p:cNvSpPr>
          <p:nvPr>
            <p:ph type="sldNum" sz="quarter" idx="12"/>
          </p:nvPr>
        </p:nvSpPr>
        <p:spPr/>
        <p:txBody>
          <a:bodyPr/>
          <a:lstStyle/>
          <a:p>
            <a:pPr>
              <a:defRPr/>
            </a:pPr>
            <a:fld id="{B78E45B0-E15C-4C16-90AF-468C52EA321F}" type="slidenum">
              <a:rPr lang="en-US"/>
              <a:pPr>
                <a:defRPr/>
              </a:pPr>
              <a:t>26</a:t>
            </a:fld>
            <a:endParaRPr lang="en-US"/>
          </a:p>
        </p:txBody>
      </p:sp>
      <p:pic>
        <p:nvPicPr>
          <p:cNvPr id="10" name="Picture 2" descr="\\homedrives\home-fs04\1c\drin8647\PowerPoint_BAR_DS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
        <p:nvSpPr>
          <p:cNvPr id="12" name="Slide Number Placeholder 3"/>
          <p:cNvSpPr txBox="1">
            <a:spLocks/>
          </p:cNvSpPr>
          <p:nvPr/>
        </p:nvSpPr>
        <p:spPr>
          <a:xfrm>
            <a:off x="6934200" y="5638804"/>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75000"/>
                  </a:schemeClr>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a:lstStyle>
          <a:p>
            <a:pPr>
              <a:defRPr/>
            </a:pPr>
            <a:fld id="{DD74C7AB-7725-4167-8CF5-DE7E489CD212}" type="slidenum">
              <a:rPr lang="en-US" smtClean="0"/>
              <a:pPr>
                <a:defRPr/>
              </a:pPr>
              <a:t>26</a:t>
            </a:fld>
            <a:endParaRPr lang="en-US" dirty="0"/>
          </a:p>
        </p:txBody>
      </p:sp>
    </p:spTree>
    <p:extLst>
      <p:ext uri="{BB962C8B-B14F-4D97-AF65-F5344CB8AC3E}">
        <p14:creationId xmlns:p14="http://schemas.microsoft.com/office/powerpoint/2010/main" val="34720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a:bodyPr>
          <a:lstStyle/>
          <a:p>
            <a:r>
              <a:rPr lang="en-US" altLang="en-US" sz="3600" b="1" dirty="0">
                <a:solidFill>
                  <a:srgbClr val="1111B7"/>
                </a:solidFill>
                <a:latin typeface="+mn-lt"/>
                <a:cs typeface="Arial" panose="020B0604020202020204" pitchFamily="34" charset="0"/>
              </a:rPr>
              <a:t>State Budget Cuts</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46166" y="914400"/>
            <a:ext cx="8416834" cy="5505994"/>
          </a:xfrm>
        </p:spPr>
        <p:txBody>
          <a:bodyPr>
            <a:noAutofit/>
          </a:bodyPr>
          <a:lstStyle/>
          <a:p>
            <a:pPr marL="0" indent="0" algn="ctr">
              <a:buNone/>
            </a:pPr>
            <a:endParaRPr lang="en-US" sz="1000" dirty="0">
              <a:latin typeface="+mj-lt"/>
              <a:cs typeface="Times New Roman" panose="02020603050405020304" pitchFamily="18" charset="0"/>
            </a:endParaRPr>
          </a:p>
          <a:p>
            <a:pPr algn="just"/>
            <a:endParaRPr lang="en-US" sz="2000" dirty="0">
              <a:latin typeface="+mj-lt"/>
              <a:cs typeface="Times New Roman" panose="02020603050405020304" pitchFamily="18" charset="0"/>
            </a:endParaRPr>
          </a:p>
          <a:p>
            <a:pPr algn="just"/>
            <a:r>
              <a:rPr lang="en-US" sz="2000" dirty="0">
                <a:latin typeface="+mj-lt"/>
                <a:cs typeface="Times New Roman" panose="02020603050405020304" pitchFamily="18" charset="0"/>
              </a:rPr>
              <a:t>Operating in a housing market with limited affordable options for our clients due to years of underinvestment. </a:t>
            </a:r>
          </a:p>
          <a:p>
            <a:pPr marL="0" indent="0" algn="just">
              <a:buNone/>
            </a:pPr>
            <a:endParaRPr lang="en-US" sz="2000" dirty="0">
              <a:latin typeface="+mj-lt"/>
              <a:cs typeface="Times New Roman" panose="02020603050405020304" pitchFamily="18" charset="0"/>
            </a:endParaRPr>
          </a:p>
          <a:p>
            <a:pPr algn="just"/>
            <a:r>
              <a:rPr lang="en-US" sz="2000" dirty="0">
                <a:latin typeface="+mj-lt"/>
                <a:cs typeface="Times New Roman" panose="02020603050405020304" pitchFamily="18" charset="0"/>
              </a:rPr>
              <a:t>Decades of underinvestment is exacerbated by the $125 million State cut in annual public assistance and family shelter funding to New York City. </a:t>
            </a:r>
          </a:p>
          <a:p>
            <a:pPr marL="0" indent="0" algn="just">
              <a:buNone/>
            </a:pPr>
            <a:endParaRPr lang="en-US" sz="2000" dirty="0">
              <a:latin typeface="+mj-lt"/>
              <a:cs typeface="Times New Roman" panose="02020603050405020304" pitchFamily="18" charset="0"/>
            </a:endParaRPr>
          </a:p>
          <a:p>
            <a:pPr algn="just"/>
            <a:r>
              <a:rPr lang="en-US" sz="2000" dirty="0">
                <a:latin typeface="+mj-lt"/>
                <a:cs typeface="Times New Roman" panose="02020603050405020304" pitchFamily="18" charset="0"/>
              </a:rPr>
              <a:t>The City’s Executive Budget accounts for this lack of support from the State along with other reductions in other agencies whose funding is included in the DSS budget.</a:t>
            </a: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3</a:t>
            </a:fld>
            <a:endParaRPr lang="en-US" dirty="0"/>
          </a:p>
        </p:txBody>
      </p:sp>
      <p:pic>
        <p:nvPicPr>
          <p:cNvPr id="7"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99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152400"/>
            <a:ext cx="8229600" cy="1143000"/>
          </a:xfrm>
        </p:spPr>
        <p:txBody>
          <a:bodyPr rtlCol="0">
            <a:normAutofit/>
          </a:bodyPr>
          <a:lstStyle/>
          <a:p>
            <a:pPr fontAlgn="auto">
              <a:spcAft>
                <a:spcPts val="0"/>
              </a:spcAft>
              <a:defRPr/>
            </a:pPr>
            <a:r>
              <a:rPr lang="en-US" altLang="en-US" sz="4000" b="1" dirty="0">
                <a:solidFill>
                  <a:srgbClr val="1111B7"/>
                </a:solidFill>
                <a:latin typeface="+mn-lt"/>
                <a:cs typeface="Times New Roman" pitchFamily="1" charset="0"/>
              </a:rPr>
              <a:t>FY 2020 HRA/DSS Budget</a:t>
            </a:r>
          </a:p>
        </p:txBody>
      </p:sp>
      <p:sp>
        <p:nvSpPr>
          <p:cNvPr id="4" name="Slide Number Placeholder 3"/>
          <p:cNvSpPr>
            <a:spLocks noGrp="1"/>
          </p:cNvSpPr>
          <p:nvPr>
            <p:ph type="sldNum" sz="quarter" idx="12"/>
          </p:nvPr>
        </p:nvSpPr>
        <p:spPr>
          <a:xfrm>
            <a:off x="6934200" y="5638804"/>
            <a:ext cx="2133600" cy="365125"/>
          </a:xfrm>
        </p:spPr>
        <p:txBody>
          <a:bodyPr/>
          <a:lstStyle/>
          <a:p>
            <a:pPr>
              <a:defRPr/>
            </a:pPr>
            <a:fld id="{DD74C7AB-7725-4167-8CF5-DE7E489CD212}" type="slidenum">
              <a:rPr lang="en-US"/>
              <a:pPr>
                <a:defRPr/>
              </a:pPr>
              <a:t>4</a:t>
            </a:fld>
            <a:endParaRPr lang="en-US" dirty="0"/>
          </a:p>
        </p:txBody>
      </p:sp>
      <p:pic>
        <p:nvPicPr>
          <p:cNvPr id="9"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19658"/>
            <a:ext cx="9144000" cy="75590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Chart 7"/>
          <p:cNvGraphicFramePr>
            <a:graphicFrameLocks/>
          </p:cNvGraphicFramePr>
          <p:nvPr>
            <p:extLst>
              <p:ext uri="{D42A27DB-BD31-4B8C-83A1-F6EECF244321}">
                <p14:modId xmlns:p14="http://schemas.microsoft.com/office/powerpoint/2010/main" val="3632103879"/>
              </p:ext>
            </p:extLst>
          </p:nvPr>
        </p:nvGraphicFramePr>
        <p:xfrm>
          <a:off x="947677" y="990600"/>
          <a:ext cx="7248645" cy="456060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xmlns="" id="{00000000-0008-0000-0100-000006000000}"/>
              </a:ext>
            </a:extLst>
          </p:cNvPr>
          <p:cNvGraphicFramePr>
            <a:graphicFrameLocks/>
          </p:cNvGraphicFramePr>
          <p:nvPr>
            <p:extLst>
              <p:ext uri="{D42A27DB-BD31-4B8C-83A1-F6EECF244321}">
                <p14:modId xmlns:p14="http://schemas.microsoft.com/office/powerpoint/2010/main" val="3186586053"/>
              </p:ext>
            </p:extLst>
          </p:nvPr>
        </p:nvGraphicFramePr>
        <p:xfrm>
          <a:off x="609600" y="1073521"/>
          <a:ext cx="8077200" cy="479387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89592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a:bodyPr>
          <a:lstStyle/>
          <a:p>
            <a:r>
              <a:rPr lang="en-US" altLang="en-US" sz="3600" b="1" dirty="0">
                <a:solidFill>
                  <a:srgbClr val="1111B7"/>
                </a:solidFill>
                <a:latin typeface="+mn-lt"/>
                <a:cs typeface="Arial" panose="020B0604020202020204" pitchFamily="34" charset="0"/>
              </a:rPr>
              <a:t>FY 2020 HRA/DSS New Funding </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46166" y="914400"/>
            <a:ext cx="8416834" cy="5505994"/>
          </a:xfrm>
        </p:spPr>
        <p:txBody>
          <a:bodyPr>
            <a:noAutofit/>
          </a:bodyPr>
          <a:lstStyle/>
          <a:p>
            <a:pPr marL="0" indent="0" algn="ctr">
              <a:buNone/>
            </a:pPr>
            <a:endParaRPr lang="en-US" sz="2000" dirty="0">
              <a:latin typeface="+mj-lt"/>
              <a:cs typeface="Times New Roman" panose="02020603050405020304" pitchFamily="18" charset="0"/>
            </a:endParaRPr>
          </a:p>
          <a:p>
            <a:pPr algn="just"/>
            <a:r>
              <a:rPr lang="en-US" sz="2000" b="1" dirty="0">
                <a:latin typeface="+mj-lt"/>
              </a:rPr>
              <a:t>Addressing cuts in the State Budget</a:t>
            </a:r>
            <a:r>
              <a:rPr lang="en-US" sz="2000" dirty="0">
                <a:latin typeface="+mj-lt"/>
              </a:rPr>
              <a:t>: $31 million in City funds has been added for FY19, and $62 million in City funds has been added for FY20 and in the baseline to cover the new 10% City share of TANF-funded family assistance.</a:t>
            </a:r>
          </a:p>
          <a:p>
            <a:pPr algn="just"/>
            <a:endParaRPr lang="en-US" sz="2000" dirty="0">
              <a:latin typeface="+mj-lt"/>
            </a:endParaRPr>
          </a:p>
          <a:p>
            <a:pPr algn="just"/>
            <a:r>
              <a:rPr lang="en-US" sz="2000" b="1" dirty="0">
                <a:latin typeface="+mj-lt"/>
              </a:rPr>
              <a:t>Cash Assistance</a:t>
            </a:r>
            <a:r>
              <a:rPr lang="en-US" sz="2000" dirty="0">
                <a:latin typeface="+mj-lt"/>
              </a:rPr>
              <a:t>: $40 million in City funds was added for FY19, and $35 million in total funds and $75 million in City funds were added for FY20 to address additional client entitlements.</a:t>
            </a:r>
          </a:p>
          <a:p>
            <a:pPr marL="0" indent="0" algn="just">
              <a:buNone/>
            </a:pPr>
            <a:endParaRPr lang="en-US" sz="2000" dirty="0">
              <a:latin typeface="+mj-lt"/>
            </a:endParaRPr>
          </a:p>
          <a:p>
            <a:pPr lvl="0" algn="just"/>
            <a:r>
              <a:rPr lang="en-US" sz="2000" b="1" dirty="0">
                <a:latin typeface="+mj-lt"/>
              </a:rPr>
              <a:t>HRA IT</a:t>
            </a:r>
            <a:r>
              <a:rPr lang="en-US" sz="2000" dirty="0">
                <a:latin typeface="+mj-lt"/>
              </a:rPr>
              <a:t>: $37 million ($12.5 million in City Funds) was added for FY19 and $38 million ($26 million in City funds) was added for FY20 to support planned DHS and DSS/HRA IT projects to enhance client services.</a:t>
            </a:r>
          </a:p>
          <a:p>
            <a:pPr lvl="0" algn="just"/>
            <a:endParaRPr lang="en-US" sz="2000" dirty="0">
              <a:latin typeface="+mj-lt"/>
            </a:endParaRPr>
          </a:p>
          <a:p>
            <a:pPr algn="just"/>
            <a:r>
              <a:rPr lang="en-US" sz="2000" b="1" dirty="0"/>
              <a:t>IDNYC</a:t>
            </a:r>
            <a:r>
              <a:rPr lang="en-US" sz="2000" dirty="0"/>
              <a:t>: $2.4 million (all City-funded) was added for FY20 and $1.6 million for FY21 and the outyears to support enhancements to the IDNYC program. </a:t>
            </a:r>
          </a:p>
          <a:p>
            <a:pPr marL="0" lvl="0" indent="0" algn="just">
              <a:buNone/>
            </a:pPr>
            <a:endParaRPr lang="en-US" sz="2000" dirty="0">
              <a:latin typeface="+mj-lt"/>
            </a:endParaRPr>
          </a:p>
          <a:p>
            <a:pPr algn="just"/>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5</a:t>
            </a:fld>
            <a:endParaRPr lang="en-US" dirty="0"/>
          </a:p>
        </p:txBody>
      </p:sp>
    </p:spTree>
    <p:extLst>
      <p:ext uri="{BB962C8B-B14F-4D97-AF65-F5344CB8AC3E}">
        <p14:creationId xmlns:p14="http://schemas.microsoft.com/office/powerpoint/2010/main" val="2070744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a:bodyPr>
          <a:lstStyle/>
          <a:p>
            <a:r>
              <a:rPr lang="en-US" altLang="en-US" sz="3600" b="1" dirty="0">
                <a:solidFill>
                  <a:srgbClr val="1111B7"/>
                </a:solidFill>
                <a:latin typeface="+mn-lt"/>
                <a:cs typeface="Arial" panose="020B0604020202020204" pitchFamily="34" charset="0"/>
              </a:rPr>
              <a:t>FY 2020 HRA/DSS Budget Issues</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81000" y="685800"/>
            <a:ext cx="8416834" cy="5505994"/>
          </a:xfrm>
        </p:spPr>
        <p:txBody>
          <a:bodyPr>
            <a:noAutofit/>
          </a:bodyPr>
          <a:lstStyle/>
          <a:p>
            <a:pPr marL="0" indent="0" algn="ctr">
              <a:buNone/>
            </a:pPr>
            <a:endParaRPr lang="en-US" sz="2000" dirty="0">
              <a:latin typeface="+mj-lt"/>
              <a:cs typeface="Times New Roman" panose="02020603050405020304" pitchFamily="18" charset="0"/>
            </a:endParaRPr>
          </a:p>
          <a:p>
            <a:pPr algn="just"/>
            <a:r>
              <a:rPr lang="en-US" sz="2000" b="1" dirty="0"/>
              <a:t>Fair Fares: </a:t>
            </a:r>
            <a:r>
              <a:rPr lang="en-US" sz="2000" dirty="0"/>
              <a:t>$106 million (all City-funded) was added for FY20 for the Fair Fares program.</a:t>
            </a:r>
          </a:p>
          <a:p>
            <a:pPr lvl="1" algn="just"/>
            <a:r>
              <a:rPr lang="en-US" sz="2000" dirty="0"/>
              <a:t>More than 45,000 of eligible participants have already enrolled in the program.</a:t>
            </a:r>
          </a:p>
          <a:p>
            <a:pPr lvl="1" algn="just"/>
            <a:r>
              <a:rPr lang="en-US" sz="2000" dirty="0"/>
              <a:t>In January 2020, low-income New York City residents beyond HRA, NYCHA, CUNY and DVS clients will be able to apply for Fair Fares. </a:t>
            </a:r>
          </a:p>
          <a:p>
            <a:pPr marL="457200" lvl="1" indent="0" algn="just">
              <a:buNone/>
            </a:pPr>
            <a:endParaRPr lang="en-US" sz="2000" dirty="0">
              <a:latin typeface="+mj-lt"/>
            </a:endParaRPr>
          </a:p>
          <a:p>
            <a:pPr algn="just"/>
            <a:r>
              <a:rPr lang="en-US" sz="2000" b="1" dirty="0"/>
              <a:t>Implicit Bias Training:</a:t>
            </a:r>
            <a:r>
              <a:rPr lang="en-US" sz="2000" dirty="0"/>
              <a:t> $1 million was added for FY19, $2.2 million for FY20, and $1 million for FY21 to implement implicit bias training for all 17,000 DSS, HRA, and DHS staff.</a:t>
            </a:r>
          </a:p>
          <a:p>
            <a:pPr marL="0" indent="0" algn="just">
              <a:buNone/>
            </a:pPr>
            <a:endParaRPr lang="en-US" sz="2000" dirty="0"/>
          </a:p>
          <a:p>
            <a:pPr algn="just"/>
            <a:r>
              <a:rPr lang="en-US" sz="2000" b="1" dirty="0"/>
              <a:t>Body-worn cameras</a:t>
            </a:r>
            <a:r>
              <a:rPr lang="en-US" sz="2000" dirty="0"/>
              <a:t>: $330,000 was added for FY19 and $100,000 for FY20 to provide HRA with body-worn cameras.</a:t>
            </a:r>
          </a:p>
          <a:p>
            <a:pPr lvl="1" algn="just"/>
            <a:r>
              <a:rPr lang="en-US" sz="2000" dirty="0"/>
              <a:t>This budget allocation will increase transparency and accountability as we continue to improve policing and safety for New Yorkers experiencing homelessness and seeking services from our agency. </a:t>
            </a:r>
          </a:p>
          <a:p>
            <a:pPr lvl="1" algn="just"/>
            <a:endParaRPr lang="en-US" sz="1600" dirty="0">
              <a:latin typeface="+mj-lt"/>
            </a:endParaRPr>
          </a:p>
          <a:p>
            <a:pPr marL="0" indent="0" algn="just">
              <a:buNone/>
            </a:pPr>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6</a:t>
            </a:fld>
            <a:endParaRPr lang="en-US" dirty="0"/>
          </a:p>
        </p:txBody>
      </p:sp>
    </p:spTree>
    <p:extLst>
      <p:ext uri="{BB962C8B-B14F-4D97-AF65-F5344CB8AC3E}">
        <p14:creationId xmlns:p14="http://schemas.microsoft.com/office/powerpoint/2010/main" val="4179409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a:bodyPr>
          <a:lstStyle/>
          <a:p>
            <a:r>
              <a:rPr lang="en-US" altLang="en-US" sz="3600" b="1" dirty="0">
                <a:solidFill>
                  <a:srgbClr val="1111B7"/>
                </a:solidFill>
                <a:latin typeface="+mn-lt"/>
                <a:cs typeface="Arial" panose="020B0604020202020204" pitchFamily="34" charset="0"/>
              </a:rPr>
              <a:t>FY 2020 HRA/DSS Budget Issues</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81000" y="685800"/>
            <a:ext cx="8416834" cy="5505994"/>
          </a:xfrm>
        </p:spPr>
        <p:txBody>
          <a:bodyPr>
            <a:noAutofit/>
          </a:bodyPr>
          <a:lstStyle/>
          <a:p>
            <a:pPr marL="0" indent="0" algn="ctr">
              <a:buNone/>
            </a:pPr>
            <a:endParaRPr lang="en-US" sz="2000" dirty="0">
              <a:latin typeface="+mj-lt"/>
              <a:cs typeface="Times New Roman" panose="02020603050405020304" pitchFamily="18" charset="0"/>
            </a:endParaRPr>
          </a:p>
          <a:p>
            <a:pPr marL="0" indent="0" algn="ctr">
              <a:buNone/>
            </a:pPr>
            <a:endParaRPr lang="en-US" sz="2000" dirty="0">
              <a:latin typeface="+mj-lt"/>
              <a:cs typeface="Times New Roman" panose="02020603050405020304" pitchFamily="18" charset="0"/>
            </a:endParaRPr>
          </a:p>
          <a:p>
            <a:pPr algn="just"/>
            <a:r>
              <a:rPr lang="en-US" sz="2000" b="1" dirty="0"/>
              <a:t>Capital</a:t>
            </a:r>
            <a:r>
              <a:rPr lang="en-US" sz="2000" i="1" dirty="0"/>
              <a:t>: </a:t>
            </a:r>
            <a:r>
              <a:rPr lang="en-US" sz="2000" dirty="0"/>
              <a:t>the HRA/DSS ten-year capital plan for FY20-29 totals $275 million ($192 million City-funded), including: $183 million for technology to streamline operations; $88 million for facilities, maintenance and equipment; and $4 million for vehicles.</a:t>
            </a:r>
          </a:p>
          <a:p>
            <a:pPr marL="0" indent="0" algn="just">
              <a:buNone/>
            </a:pPr>
            <a:endParaRPr lang="en-US" sz="2000" dirty="0"/>
          </a:p>
          <a:p>
            <a:pPr algn="just"/>
            <a:r>
              <a:rPr lang="en-US" sz="2000" b="1" dirty="0"/>
              <a:t>Savings Initiatives</a:t>
            </a:r>
            <a:r>
              <a:rPr lang="en-US" sz="2000" dirty="0"/>
              <a:t>: to support the FY20 budget, HRA/DSS will build on efficiencies that we have already achieved over the past five years, including repurposing 550 central administrative positions to front-line staffing in FY15 and integrating HRA and DHS in 2017 to streamline operations.</a:t>
            </a:r>
          </a:p>
          <a:p>
            <a:pPr algn="just"/>
            <a:endParaRPr lang="en-US" sz="2000" dirty="0">
              <a:latin typeface="+mj-lt"/>
            </a:endParaRPr>
          </a:p>
          <a:p>
            <a:pPr marL="0" indent="0" algn="just">
              <a:buNone/>
            </a:pPr>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7</a:t>
            </a:fld>
            <a:endParaRPr lang="en-US" dirty="0"/>
          </a:p>
        </p:txBody>
      </p:sp>
      <p:pic>
        <p:nvPicPr>
          <p:cNvPr id="5"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2429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199" y="-288929"/>
            <a:ext cx="8229600" cy="1143000"/>
          </a:xfrm>
        </p:spPr>
        <p:txBody>
          <a:bodyPr rtlCol="0">
            <a:normAutofit/>
          </a:bodyPr>
          <a:lstStyle/>
          <a:p>
            <a:pPr fontAlgn="auto">
              <a:spcAft>
                <a:spcPts val="0"/>
              </a:spcAft>
              <a:defRPr/>
            </a:pPr>
            <a:r>
              <a:rPr lang="en-US" altLang="en-US" sz="4000" b="1" dirty="0">
                <a:solidFill>
                  <a:srgbClr val="1111B7"/>
                </a:solidFill>
                <a:latin typeface="+mn-lt"/>
                <a:cs typeface="Times New Roman" pitchFamily="1" charset="0"/>
              </a:rPr>
              <a:t>FY 2020 DHS Budget</a:t>
            </a:r>
          </a:p>
        </p:txBody>
      </p:sp>
      <p:sp>
        <p:nvSpPr>
          <p:cNvPr id="4" name="Slide Number Placeholder 3"/>
          <p:cNvSpPr>
            <a:spLocks noGrp="1"/>
          </p:cNvSpPr>
          <p:nvPr>
            <p:ph type="sldNum" sz="quarter" idx="12"/>
          </p:nvPr>
        </p:nvSpPr>
        <p:spPr>
          <a:xfrm>
            <a:off x="6934200" y="5638804"/>
            <a:ext cx="2133600" cy="365125"/>
          </a:xfrm>
        </p:spPr>
        <p:txBody>
          <a:bodyPr/>
          <a:lstStyle/>
          <a:p>
            <a:pPr>
              <a:defRPr/>
            </a:pPr>
            <a:fld id="{DD74C7AB-7725-4167-8CF5-DE7E489CD212}" type="slidenum">
              <a:rPr lang="en-US"/>
              <a:pPr>
                <a:defRPr/>
              </a:pPr>
              <a:t>8</a:t>
            </a:fld>
            <a:endParaRPr lang="en-US" dirty="0"/>
          </a:p>
        </p:txBody>
      </p:sp>
      <p:pic>
        <p:nvPicPr>
          <p:cNvPr id="9"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Chart 5"/>
          <p:cNvGraphicFramePr>
            <a:graphicFrameLocks/>
          </p:cNvGraphicFramePr>
          <p:nvPr>
            <p:extLst>
              <p:ext uri="{D42A27DB-BD31-4B8C-83A1-F6EECF244321}">
                <p14:modId xmlns:p14="http://schemas.microsoft.com/office/powerpoint/2010/main" val="2002549365"/>
              </p:ext>
            </p:extLst>
          </p:nvPr>
        </p:nvGraphicFramePr>
        <p:xfrm>
          <a:off x="990600" y="685800"/>
          <a:ext cx="7467600" cy="518636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xmlns="" id="{00000000-0008-0000-0100-000006000000}"/>
              </a:ext>
            </a:extLst>
          </p:cNvPr>
          <p:cNvGraphicFramePr>
            <a:graphicFrameLocks/>
          </p:cNvGraphicFramePr>
          <p:nvPr>
            <p:extLst>
              <p:ext uri="{D42A27DB-BD31-4B8C-83A1-F6EECF244321}">
                <p14:modId xmlns:p14="http://schemas.microsoft.com/office/powerpoint/2010/main" val="49978350"/>
              </p:ext>
            </p:extLst>
          </p:nvPr>
        </p:nvGraphicFramePr>
        <p:xfrm>
          <a:off x="590550" y="261936"/>
          <a:ext cx="8477250" cy="561022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51888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0"/>
            <a:ext cx="8229600" cy="1143000"/>
          </a:xfrm>
        </p:spPr>
        <p:txBody>
          <a:bodyPr>
            <a:normAutofit/>
          </a:bodyPr>
          <a:lstStyle/>
          <a:p>
            <a:r>
              <a:rPr lang="en-US" altLang="en-US" sz="3600" b="1" dirty="0">
                <a:solidFill>
                  <a:srgbClr val="1111B7"/>
                </a:solidFill>
                <a:cs typeface="Arial" panose="020B0604020202020204" pitchFamily="34" charset="0"/>
              </a:rPr>
              <a:t>FY 2020 DHS/DSS New Budget Priorities</a:t>
            </a:r>
            <a:endParaRPr lang="en-US" altLang="en-US" sz="3600" b="1" dirty="0">
              <a:solidFill>
                <a:srgbClr val="003CB4"/>
              </a:solidFill>
              <a:latin typeface="+mn-lt"/>
              <a:cs typeface="Arial" panose="020B0604020202020204" pitchFamily="34" charset="0"/>
            </a:endParaRPr>
          </a:p>
        </p:txBody>
      </p:sp>
      <p:sp>
        <p:nvSpPr>
          <p:cNvPr id="3" name="Content Placeholder 2"/>
          <p:cNvSpPr>
            <a:spLocks noGrp="1"/>
          </p:cNvSpPr>
          <p:nvPr>
            <p:ph idx="1"/>
          </p:nvPr>
        </p:nvSpPr>
        <p:spPr>
          <a:xfrm>
            <a:off x="346166" y="914400"/>
            <a:ext cx="8416834" cy="5505994"/>
          </a:xfrm>
        </p:spPr>
        <p:txBody>
          <a:bodyPr>
            <a:noAutofit/>
          </a:bodyPr>
          <a:lstStyle/>
          <a:p>
            <a:pPr marL="0" indent="0" algn="ctr">
              <a:buNone/>
            </a:pPr>
            <a:r>
              <a:rPr lang="en-US" sz="1000" dirty="0">
                <a:latin typeface="+mj-lt"/>
                <a:cs typeface="Times New Roman" panose="02020603050405020304" pitchFamily="18" charset="0"/>
              </a:rPr>
              <a:t> </a:t>
            </a:r>
          </a:p>
          <a:p>
            <a:pPr algn="just"/>
            <a:endParaRPr lang="en-US" sz="1000" dirty="0">
              <a:latin typeface="+mj-lt"/>
              <a:cs typeface="Times New Roman" panose="02020603050405020304" pitchFamily="18" charset="0"/>
            </a:endParaRPr>
          </a:p>
          <a:p>
            <a:pPr algn="just"/>
            <a:r>
              <a:rPr lang="en-US" sz="2000" b="1" dirty="0">
                <a:latin typeface="+mj-lt"/>
              </a:rPr>
              <a:t>Addressing cuts in the State Budget</a:t>
            </a:r>
            <a:r>
              <a:rPr lang="en-US" sz="2000" dirty="0">
                <a:latin typeface="+mj-lt"/>
              </a:rPr>
              <a:t>: Similar to HRA/DSS, $31 million in City funds has been added for FY19 and $62.6 million in City funds has been added for FY20 and in the baseline to cover the new 10% City share of TANF-funded family assistance. </a:t>
            </a:r>
            <a:r>
              <a:rPr lang="en-US" sz="2000" dirty="0"/>
              <a:t>Further, $85 million was added in FY19 to account for changes in eligibility for New York State funding.</a:t>
            </a:r>
          </a:p>
          <a:p>
            <a:pPr algn="just"/>
            <a:endParaRPr lang="en-US" sz="2000" dirty="0">
              <a:latin typeface="+mj-lt"/>
              <a:cs typeface="Times New Roman" panose="02020603050405020304" pitchFamily="18" charset="0"/>
            </a:endParaRPr>
          </a:p>
          <a:p>
            <a:pPr lvl="0" algn="just"/>
            <a:r>
              <a:rPr lang="en-US" sz="2000" b="1" dirty="0"/>
              <a:t>DHS IT: $</a:t>
            </a:r>
            <a:r>
              <a:rPr lang="en-US" sz="2000" dirty="0"/>
              <a:t>12.5 million was added for FY19 and $11.5 million for FY20 (all City-funded) to support planned DHS IT projects to enhance client services.</a:t>
            </a:r>
          </a:p>
          <a:p>
            <a:pPr marL="0" lvl="0" indent="0" algn="just">
              <a:buNone/>
            </a:pPr>
            <a:endParaRPr lang="en-US" sz="2000" dirty="0"/>
          </a:p>
          <a:p>
            <a:pPr lvl="0" algn="just"/>
            <a:r>
              <a:rPr lang="en-US" sz="2000" b="1" dirty="0"/>
              <a:t>Security: </a:t>
            </a:r>
            <a:r>
              <a:rPr lang="en-US" sz="2000" dirty="0"/>
              <a:t>$11.4 million was added in FY20 and $18 million for FY21 and the out years to support shelter security reorganization initiatives.      </a:t>
            </a:r>
          </a:p>
          <a:p>
            <a:pPr algn="just"/>
            <a:endParaRPr lang="en-US" sz="2000" dirty="0">
              <a:latin typeface="+mj-lt"/>
              <a:cs typeface="Times New Roman" panose="02020603050405020304" pitchFamily="18" charset="0"/>
            </a:endParaRPr>
          </a:p>
          <a:p>
            <a:pPr marL="0" indent="0" algn="just">
              <a:buNone/>
            </a:pP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604CB2-1CD0-4FC4-9A61-D0BFEFBBB6FE}" type="slidenum">
              <a:rPr lang="en-US" smtClean="0"/>
              <a:t>9</a:t>
            </a:fld>
            <a:endParaRPr lang="en-US" dirty="0"/>
          </a:p>
        </p:txBody>
      </p:sp>
      <p:pic>
        <p:nvPicPr>
          <p:cNvPr id="7" name="Picture 2" descr="\\homedrives\home-fs04\1c\drin8647\PowerPoint_BAR_D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102096"/>
            <a:ext cx="9144000" cy="75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0365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31641</TotalTime>
  <Words>2523</Words>
  <Application>Microsoft Office PowerPoint</Application>
  <PresentationFormat>On-screen Show (4:3)</PresentationFormat>
  <Paragraphs>268</Paragraphs>
  <Slides>26</Slides>
  <Notes>19</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 Steven Banks, Commissioner May 22, 2019</vt:lpstr>
      <vt:lpstr>REFORMS</vt:lpstr>
      <vt:lpstr>State Budget Cuts</vt:lpstr>
      <vt:lpstr>FY 2020 HRA/DSS Budget</vt:lpstr>
      <vt:lpstr>FY 2020 HRA/DSS New Funding </vt:lpstr>
      <vt:lpstr>FY 2020 HRA/DSS Budget Issues</vt:lpstr>
      <vt:lpstr>FY 2020 HRA/DSS Budget Issues</vt:lpstr>
      <vt:lpstr>FY 2020 DHS Budget</vt:lpstr>
      <vt:lpstr>FY 2020 DHS/DSS New Budget Priorities</vt:lpstr>
      <vt:lpstr>FY 2020 DHS/DSS Budget Issues</vt:lpstr>
      <vt:lpstr>Reforming Social Services Policies and Enhancing Access to Benefits</vt:lpstr>
      <vt:lpstr>Reforming Social Services Policies and Access to Benefits</vt:lpstr>
      <vt:lpstr>Reforming Social Services Policies and Access to Benefits Supported in the Executive Budget</vt:lpstr>
      <vt:lpstr>Reforming Social Services Policies and Access to Benefits Supported in the Executive Budget</vt:lpstr>
      <vt:lpstr>Reforming Social Services Policies and Access to Benefits Supported in the Executive Budget</vt:lpstr>
      <vt:lpstr>Reforming Social Services Policies and Access to Benefits Supported in the Executive Budget</vt:lpstr>
      <vt:lpstr>Reforming Social Services Policies and Access to Benefits Supported in the Executive Budget</vt:lpstr>
      <vt:lpstr>The Rise of Homelessness</vt:lpstr>
      <vt:lpstr>Reforming Homeless Policies and Services Supported in the Executive Budget: Results</vt:lpstr>
      <vt:lpstr>Addressing Homelessness</vt:lpstr>
      <vt:lpstr>First Pillar: A Prevention First Approach</vt:lpstr>
      <vt:lpstr>Second Pillar: Rehousing to Alleviate Homelessness</vt:lpstr>
      <vt:lpstr>Third Pillar: Transforming the Approach to Providing Shelter</vt:lpstr>
      <vt:lpstr>Third Pillar: Transforming the Approach to Providing Shelter</vt:lpstr>
      <vt:lpstr>Fourth Pillar: Addressing Street Homelessness</vt:lpstr>
      <vt:lpstr>PowerPoint Presentation</vt:lpstr>
    </vt:vector>
  </TitlesOfParts>
  <Company>NYC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Steven Banks, Commissioner March 17, 2015</dc:title>
  <dc:creator>HRA</dc:creator>
  <cp:lastModifiedBy>HRA</cp:lastModifiedBy>
  <cp:revision>500</cp:revision>
  <cp:lastPrinted>2018-03-27T12:48:31Z</cp:lastPrinted>
  <dcterms:created xsi:type="dcterms:W3CDTF">2016-03-13T18:18:23Z</dcterms:created>
  <dcterms:modified xsi:type="dcterms:W3CDTF">2019-05-22T16:08:07Z</dcterms:modified>
</cp:coreProperties>
</file>