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6"/>
  </p:notesMasterIdLst>
  <p:handoutMasterIdLst>
    <p:handoutMasterId r:id="rId17"/>
  </p:handoutMasterIdLst>
  <p:sldIdLst>
    <p:sldId id="277" r:id="rId3"/>
    <p:sldId id="256" r:id="rId4"/>
    <p:sldId id="268" r:id="rId5"/>
    <p:sldId id="258" r:id="rId6"/>
    <p:sldId id="276" r:id="rId7"/>
    <p:sldId id="257" r:id="rId8"/>
    <p:sldId id="269" r:id="rId9"/>
    <p:sldId id="263" r:id="rId10"/>
    <p:sldId id="259" r:id="rId11"/>
    <p:sldId id="272" r:id="rId12"/>
    <p:sldId id="275" r:id="rId13"/>
    <p:sldId id="271" r:id="rId14"/>
    <p:sldId id="273"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5D"/>
    <a:srgbClr val="FFC4A7"/>
    <a:srgbClr val="CDDEFF"/>
    <a:srgbClr val="9BBCFF"/>
    <a:srgbClr val="C98910"/>
    <a:srgbClr val="C0C0C0"/>
    <a:srgbClr val="A8A8A8"/>
    <a:srgbClr val="965A38"/>
    <a:srgbClr val="5B391E"/>
    <a:srgbClr val="CD7F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97" d="100"/>
          <a:sy n="97" d="100"/>
        </p:scale>
        <p:origin x="-114" y="-342"/>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_rels/data2.xml.rels><?xml version="1.0" encoding="UTF-8" standalone="yes"?>
<Relationships xmlns="http://schemas.openxmlformats.org/package/2006/relationships"><Relationship Id="rId1" Type="http://schemas.openxmlformats.org/officeDocument/2006/relationships/hyperlink" Target="http://www.nystateofhealthny.ny.gov/" TargetMode="External"/></Relationships>
</file>

<file path=ppt/diagrams/_rels/data6.xml.rels><?xml version="1.0" encoding="UTF-8" standalone="yes"?>
<Relationships xmlns="http://schemas.openxmlformats.org/package/2006/relationships"><Relationship Id="rId1" Type="http://schemas.openxmlformats.org/officeDocument/2006/relationships/hyperlink" Target="http://www.communityhealthadvocates.org/"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www.nystateofhealthny.ny.gov/"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648B84-47DD-45A2-9D93-ED7BA725D7F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1106FC0-C72A-491B-A291-F8D7A92D6637}">
      <dgm:prSet/>
      <dgm:spPr>
        <a:solidFill>
          <a:schemeClr val="accent6">
            <a:lumMod val="40000"/>
            <a:lumOff val="60000"/>
          </a:schemeClr>
        </a:solidFill>
      </dgm:spPr>
      <dgm:t>
        <a:bodyPr/>
        <a:lstStyle/>
        <a:p>
          <a:r>
            <a:rPr lang="en-US" dirty="0">
              <a:latin typeface="+mn-lt"/>
              <a:ea typeface="MS PGothic" panose="020B0600070205080204" pitchFamily="34" charset="-128"/>
            </a:rPr>
            <a:t>Health insurance helps pay for medical bills you may have when going for a regular checkup or when you must go to the hospital.  </a:t>
          </a:r>
          <a:endParaRPr lang="en-US" dirty="0">
            <a:solidFill>
              <a:schemeClr val="tx1"/>
            </a:solidFill>
            <a:latin typeface="+mn-lt"/>
            <a:ea typeface="MS PGothic" panose="020B0600070205080204" pitchFamily="34" charset="-128"/>
          </a:endParaRPr>
        </a:p>
      </dgm:t>
    </dgm:pt>
    <dgm:pt modelId="{2E012FEF-BA5B-43BF-AED3-CACF98986FC7}" type="parTrans" cxnId="{CA4DE022-8500-47D6-98F4-D08CCF58AE31}">
      <dgm:prSet/>
      <dgm:spPr/>
      <dgm:t>
        <a:bodyPr/>
        <a:lstStyle/>
        <a:p>
          <a:endParaRPr lang="en-US">
            <a:latin typeface="+mn-lt"/>
          </a:endParaRPr>
        </a:p>
      </dgm:t>
    </dgm:pt>
    <dgm:pt modelId="{CE5186CE-D209-4564-B17E-7AB9C3790225}" type="sibTrans" cxnId="{CA4DE022-8500-47D6-98F4-D08CCF58AE31}">
      <dgm:prSet/>
      <dgm:spPr/>
      <dgm:t>
        <a:bodyPr/>
        <a:lstStyle/>
        <a:p>
          <a:endParaRPr lang="en-US">
            <a:latin typeface="+mn-lt"/>
          </a:endParaRPr>
        </a:p>
      </dgm:t>
    </dgm:pt>
    <dgm:pt modelId="{1B18811A-8546-41B3-ADC4-8B67285E5DC4}">
      <dgm:prSet/>
      <dgm:spPr>
        <a:solidFill>
          <a:schemeClr val="accent6">
            <a:lumMod val="40000"/>
            <a:lumOff val="60000"/>
          </a:schemeClr>
        </a:solidFill>
      </dgm:spPr>
      <dgm:t>
        <a:bodyPr/>
        <a:lstStyle/>
        <a:p>
          <a:r>
            <a:rPr lang="en-US" dirty="0">
              <a:latin typeface="+mn-lt"/>
            </a:rPr>
            <a:t>You can compare each plan’s features and prices side-by-side, and then choose the one that fits your needs and your budget.</a:t>
          </a:r>
          <a:endParaRPr lang="en-US" dirty="0">
            <a:solidFill>
              <a:schemeClr val="tx1"/>
            </a:solidFill>
            <a:latin typeface="+mn-lt"/>
          </a:endParaRPr>
        </a:p>
      </dgm:t>
    </dgm:pt>
    <dgm:pt modelId="{37659168-3342-4115-AD5A-B702D69CB2C5}" type="parTrans" cxnId="{878849E1-4D81-4018-8263-546022D6A0AD}">
      <dgm:prSet/>
      <dgm:spPr/>
      <dgm:t>
        <a:bodyPr/>
        <a:lstStyle/>
        <a:p>
          <a:endParaRPr lang="en-US">
            <a:latin typeface="+mn-lt"/>
          </a:endParaRPr>
        </a:p>
      </dgm:t>
    </dgm:pt>
    <dgm:pt modelId="{B1BAB473-D246-4ECD-9CF9-DF812AA0C2E1}" type="sibTrans" cxnId="{878849E1-4D81-4018-8263-546022D6A0AD}">
      <dgm:prSet/>
      <dgm:spPr/>
      <dgm:t>
        <a:bodyPr/>
        <a:lstStyle/>
        <a:p>
          <a:endParaRPr lang="en-US">
            <a:latin typeface="+mn-lt"/>
          </a:endParaRPr>
        </a:p>
      </dgm:t>
    </dgm:pt>
    <dgm:pt modelId="{70181ACF-AD62-49A0-ABA2-BA4FEF6E1A24}">
      <dgm:prSet/>
      <dgm:spPr/>
      <dgm:t>
        <a:bodyPr/>
        <a:lstStyle/>
        <a:p>
          <a:r>
            <a:rPr lang="en-US" dirty="0">
              <a:latin typeface="+mn-lt"/>
            </a:rPr>
            <a:t>The NY State of Health Marketplace is New York’s one stop shop for public and private health insurance. </a:t>
          </a:r>
          <a:endParaRPr lang="en-US" dirty="0">
            <a:solidFill>
              <a:schemeClr val="tx1"/>
            </a:solidFill>
            <a:latin typeface="+mn-lt"/>
          </a:endParaRPr>
        </a:p>
      </dgm:t>
    </dgm:pt>
    <dgm:pt modelId="{3D329395-6E4A-415C-B84F-A54DFC39C11B}" type="parTrans" cxnId="{0C34EE98-39BD-4EA1-A61E-8F7EB4AE8EA7}">
      <dgm:prSet/>
      <dgm:spPr/>
      <dgm:t>
        <a:bodyPr/>
        <a:lstStyle/>
        <a:p>
          <a:endParaRPr lang="en-US">
            <a:latin typeface="+mn-lt"/>
          </a:endParaRPr>
        </a:p>
      </dgm:t>
    </dgm:pt>
    <dgm:pt modelId="{FE856DF1-D19A-4817-ABAA-CE0923509464}" type="sibTrans" cxnId="{0C34EE98-39BD-4EA1-A61E-8F7EB4AE8EA7}">
      <dgm:prSet/>
      <dgm:spPr/>
      <dgm:t>
        <a:bodyPr/>
        <a:lstStyle/>
        <a:p>
          <a:endParaRPr lang="en-US">
            <a:latin typeface="+mn-lt"/>
          </a:endParaRPr>
        </a:p>
      </dgm:t>
    </dgm:pt>
    <dgm:pt modelId="{AC7D0FEF-6668-4F18-A487-533C25F391D9}">
      <dgm:prSet/>
      <dgm:spPr/>
      <dgm:t>
        <a:bodyPr/>
        <a:lstStyle/>
        <a:p>
          <a:r>
            <a:rPr lang="en-US" dirty="0">
              <a:latin typeface="+mn-lt"/>
            </a:rPr>
            <a:t>If something happens to you, you can get a large medical bill. You do not plan to get sick or hurt, but it can happen.</a:t>
          </a:r>
        </a:p>
      </dgm:t>
    </dgm:pt>
    <dgm:pt modelId="{F68845BF-C640-41FB-BB26-6A052BE46C04}" type="parTrans" cxnId="{FC93DE83-1C8E-492F-8762-7CBD74A4C9B8}">
      <dgm:prSet/>
      <dgm:spPr/>
      <dgm:t>
        <a:bodyPr/>
        <a:lstStyle/>
        <a:p>
          <a:endParaRPr lang="en-US">
            <a:latin typeface="+mn-lt"/>
          </a:endParaRPr>
        </a:p>
      </dgm:t>
    </dgm:pt>
    <dgm:pt modelId="{7D20CDFA-0785-424A-A210-85AD2EEC6C36}" type="sibTrans" cxnId="{FC93DE83-1C8E-492F-8762-7CBD74A4C9B8}">
      <dgm:prSet/>
      <dgm:spPr/>
      <dgm:t>
        <a:bodyPr/>
        <a:lstStyle/>
        <a:p>
          <a:endParaRPr lang="en-US">
            <a:latin typeface="+mn-lt"/>
          </a:endParaRPr>
        </a:p>
      </dgm:t>
    </dgm:pt>
    <dgm:pt modelId="{E01272BA-93DD-429F-90FE-3ABFB57517A5}" type="pres">
      <dgm:prSet presAssocID="{59648B84-47DD-45A2-9D93-ED7BA725D7F2}" presName="vert0" presStyleCnt="0">
        <dgm:presLayoutVars>
          <dgm:dir/>
          <dgm:animOne val="branch"/>
          <dgm:animLvl val="lvl"/>
        </dgm:presLayoutVars>
      </dgm:prSet>
      <dgm:spPr/>
      <dgm:t>
        <a:bodyPr/>
        <a:lstStyle/>
        <a:p>
          <a:endParaRPr lang="en-US"/>
        </a:p>
      </dgm:t>
    </dgm:pt>
    <dgm:pt modelId="{8BAEB3BB-D75F-4266-A281-6086111667DE}" type="pres">
      <dgm:prSet presAssocID="{11106FC0-C72A-491B-A291-F8D7A92D6637}" presName="thickLine" presStyleLbl="alignNode1" presStyleIdx="0" presStyleCnt="4"/>
      <dgm:spPr/>
    </dgm:pt>
    <dgm:pt modelId="{69CE012A-E1CE-479A-A91B-B5924D49F830}" type="pres">
      <dgm:prSet presAssocID="{11106FC0-C72A-491B-A291-F8D7A92D6637}" presName="horz1" presStyleCnt="0"/>
      <dgm:spPr/>
    </dgm:pt>
    <dgm:pt modelId="{F192282C-C658-4C9B-84B2-78F772AED014}" type="pres">
      <dgm:prSet presAssocID="{11106FC0-C72A-491B-A291-F8D7A92D6637}" presName="tx1" presStyleLbl="revTx" presStyleIdx="0" presStyleCnt="4" custLinFactNeighborX="431" custLinFactNeighborY="-987"/>
      <dgm:spPr/>
      <dgm:t>
        <a:bodyPr/>
        <a:lstStyle/>
        <a:p>
          <a:endParaRPr lang="en-US"/>
        </a:p>
      </dgm:t>
    </dgm:pt>
    <dgm:pt modelId="{7AF68966-A0A8-4E1D-9D90-9C612D7CA19E}" type="pres">
      <dgm:prSet presAssocID="{11106FC0-C72A-491B-A291-F8D7A92D6637}" presName="vert1" presStyleCnt="0"/>
      <dgm:spPr/>
    </dgm:pt>
    <dgm:pt modelId="{AE81A985-4775-4473-8AF2-695BD1F5568E}" type="pres">
      <dgm:prSet presAssocID="{AC7D0FEF-6668-4F18-A487-533C25F391D9}" presName="thickLine" presStyleLbl="alignNode1" presStyleIdx="1" presStyleCnt="4"/>
      <dgm:spPr/>
    </dgm:pt>
    <dgm:pt modelId="{78CFEEA5-8021-4298-8CC2-FDEC6D5D893C}" type="pres">
      <dgm:prSet presAssocID="{AC7D0FEF-6668-4F18-A487-533C25F391D9}" presName="horz1" presStyleCnt="0"/>
      <dgm:spPr/>
    </dgm:pt>
    <dgm:pt modelId="{CEABCAC7-C40E-4914-AF9B-B3021F53B45E}" type="pres">
      <dgm:prSet presAssocID="{AC7D0FEF-6668-4F18-A487-533C25F391D9}" presName="tx1" presStyleLbl="revTx" presStyleIdx="1" presStyleCnt="4"/>
      <dgm:spPr/>
      <dgm:t>
        <a:bodyPr/>
        <a:lstStyle/>
        <a:p>
          <a:endParaRPr lang="en-US"/>
        </a:p>
      </dgm:t>
    </dgm:pt>
    <dgm:pt modelId="{0C3CE0BD-F000-4992-83ED-F57EE1DE85F4}" type="pres">
      <dgm:prSet presAssocID="{AC7D0FEF-6668-4F18-A487-533C25F391D9}" presName="vert1" presStyleCnt="0"/>
      <dgm:spPr/>
    </dgm:pt>
    <dgm:pt modelId="{7A872971-7B90-4242-98CF-690B7BF52377}" type="pres">
      <dgm:prSet presAssocID="{70181ACF-AD62-49A0-ABA2-BA4FEF6E1A24}" presName="thickLine" presStyleLbl="alignNode1" presStyleIdx="2" presStyleCnt="4"/>
      <dgm:spPr/>
    </dgm:pt>
    <dgm:pt modelId="{D3C7A820-3141-4FE4-9A4D-2BFC1BA0C064}" type="pres">
      <dgm:prSet presAssocID="{70181ACF-AD62-49A0-ABA2-BA4FEF6E1A24}" presName="horz1" presStyleCnt="0"/>
      <dgm:spPr/>
    </dgm:pt>
    <dgm:pt modelId="{56CD4FA1-2C35-449D-8677-40BC69FB1346}" type="pres">
      <dgm:prSet presAssocID="{70181ACF-AD62-49A0-ABA2-BA4FEF6E1A24}" presName="tx1" presStyleLbl="revTx" presStyleIdx="2" presStyleCnt="4"/>
      <dgm:spPr/>
      <dgm:t>
        <a:bodyPr/>
        <a:lstStyle/>
        <a:p>
          <a:endParaRPr lang="en-US"/>
        </a:p>
      </dgm:t>
    </dgm:pt>
    <dgm:pt modelId="{C35D7C7F-AC54-4CD9-8546-F29EED28BE4A}" type="pres">
      <dgm:prSet presAssocID="{70181ACF-AD62-49A0-ABA2-BA4FEF6E1A24}" presName="vert1" presStyleCnt="0"/>
      <dgm:spPr/>
    </dgm:pt>
    <dgm:pt modelId="{40E71EAA-D346-4073-9AB9-8D65312C18D8}" type="pres">
      <dgm:prSet presAssocID="{1B18811A-8546-41B3-ADC4-8B67285E5DC4}" presName="thickLine" presStyleLbl="alignNode1" presStyleIdx="3" presStyleCnt="4"/>
      <dgm:spPr/>
    </dgm:pt>
    <dgm:pt modelId="{CD6F6032-9C72-4A60-ADE8-0F65BD562AB1}" type="pres">
      <dgm:prSet presAssocID="{1B18811A-8546-41B3-ADC4-8B67285E5DC4}" presName="horz1" presStyleCnt="0"/>
      <dgm:spPr/>
    </dgm:pt>
    <dgm:pt modelId="{A600A08B-A502-46DC-A6A4-A766F254E737}" type="pres">
      <dgm:prSet presAssocID="{1B18811A-8546-41B3-ADC4-8B67285E5DC4}" presName="tx1" presStyleLbl="revTx" presStyleIdx="3" presStyleCnt="4"/>
      <dgm:spPr/>
      <dgm:t>
        <a:bodyPr/>
        <a:lstStyle/>
        <a:p>
          <a:endParaRPr lang="en-US"/>
        </a:p>
      </dgm:t>
    </dgm:pt>
    <dgm:pt modelId="{71CE9198-1178-4D23-8149-D17443EBC3C4}" type="pres">
      <dgm:prSet presAssocID="{1B18811A-8546-41B3-ADC4-8B67285E5DC4}" presName="vert1" presStyleCnt="0"/>
      <dgm:spPr/>
    </dgm:pt>
  </dgm:ptLst>
  <dgm:cxnLst>
    <dgm:cxn modelId="{FE2182BB-7A27-47ED-95EE-45DFBE725CDC}" type="presOf" srcId="{59648B84-47DD-45A2-9D93-ED7BA725D7F2}" destId="{E01272BA-93DD-429F-90FE-3ABFB57517A5}" srcOrd="0" destOrd="0" presId="urn:microsoft.com/office/officeart/2008/layout/LinedList"/>
    <dgm:cxn modelId="{24306824-0783-4A6F-807A-1336D06AE186}" type="presOf" srcId="{AC7D0FEF-6668-4F18-A487-533C25F391D9}" destId="{CEABCAC7-C40E-4914-AF9B-B3021F53B45E}" srcOrd="0" destOrd="0" presId="urn:microsoft.com/office/officeart/2008/layout/LinedList"/>
    <dgm:cxn modelId="{FC93DE83-1C8E-492F-8762-7CBD74A4C9B8}" srcId="{59648B84-47DD-45A2-9D93-ED7BA725D7F2}" destId="{AC7D0FEF-6668-4F18-A487-533C25F391D9}" srcOrd="1" destOrd="0" parTransId="{F68845BF-C640-41FB-BB26-6A052BE46C04}" sibTransId="{7D20CDFA-0785-424A-A210-85AD2EEC6C36}"/>
    <dgm:cxn modelId="{C3164343-C320-4A17-B64E-EA205AC56F70}" type="presOf" srcId="{70181ACF-AD62-49A0-ABA2-BA4FEF6E1A24}" destId="{56CD4FA1-2C35-449D-8677-40BC69FB1346}" srcOrd="0" destOrd="0" presId="urn:microsoft.com/office/officeart/2008/layout/LinedList"/>
    <dgm:cxn modelId="{614300B7-66EA-4714-A4AC-05D2B91A5F82}" type="presOf" srcId="{11106FC0-C72A-491B-A291-F8D7A92D6637}" destId="{F192282C-C658-4C9B-84B2-78F772AED014}" srcOrd="0" destOrd="0" presId="urn:microsoft.com/office/officeart/2008/layout/LinedList"/>
    <dgm:cxn modelId="{FF35C5F4-D2D5-4EF5-B7D0-F466F859DE00}" type="presOf" srcId="{1B18811A-8546-41B3-ADC4-8B67285E5DC4}" destId="{A600A08B-A502-46DC-A6A4-A766F254E737}" srcOrd="0" destOrd="0" presId="urn:microsoft.com/office/officeart/2008/layout/LinedList"/>
    <dgm:cxn modelId="{878849E1-4D81-4018-8263-546022D6A0AD}" srcId="{59648B84-47DD-45A2-9D93-ED7BA725D7F2}" destId="{1B18811A-8546-41B3-ADC4-8B67285E5DC4}" srcOrd="3" destOrd="0" parTransId="{37659168-3342-4115-AD5A-B702D69CB2C5}" sibTransId="{B1BAB473-D246-4ECD-9CF9-DF812AA0C2E1}"/>
    <dgm:cxn modelId="{CA4DE022-8500-47D6-98F4-D08CCF58AE31}" srcId="{59648B84-47DD-45A2-9D93-ED7BA725D7F2}" destId="{11106FC0-C72A-491B-A291-F8D7A92D6637}" srcOrd="0" destOrd="0" parTransId="{2E012FEF-BA5B-43BF-AED3-CACF98986FC7}" sibTransId="{CE5186CE-D209-4564-B17E-7AB9C3790225}"/>
    <dgm:cxn modelId="{0C34EE98-39BD-4EA1-A61E-8F7EB4AE8EA7}" srcId="{59648B84-47DD-45A2-9D93-ED7BA725D7F2}" destId="{70181ACF-AD62-49A0-ABA2-BA4FEF6E1A24}" srcOrd="2" destOrd="0" parTransId="{3D329395-6E4A-415C-B84F-A54DFC39C11B}" sibTransId="{FE856DF1-D19A-4817-ABAA-CE0923509464}"/>
    <dgm:cxn modelId="{E8CA1CD1-D1A5-4C1B-874D-A3DA51796B4D}" type="presParOf" srcId="{E01272BA-93DD-429F-90FE-3ABFB57517A5}" destId="{8BAEB3BB-D75F-4266-A281-6086111667DE}" srcOrd="0" destOrd="0" presId="urn:microsoft.com/office/officeart/2008/layout/LinedList"/>
    <dgm:cxn modelId="{89238CFF-D3FB-4E64-A084-91A770031E56}" type="presParOf" srcId="{E01272BA-93DD-429F-90FE-3ABFB57517A5}" destId="{69CE012A-E1CE-479A-A91B-B5924D49F830}" srcOrd="1" destOrd="0" presId="urn:microsoft.com/office/officeart/2008/layout/LinedList"/>
    <dgm:cxn modelId="{A1FD057A-3510-4158-8A34-E9F50CA25EE8}" type="presParOf" srcId="{69CE012A-E1CE-479A-A91B-B5924D49F830}" destId="{F192282C-C658-4C9B-84B2-78F772AED014}" srcOrd="0" destOrd="0" presId="urn:microsoft.com/office/officeart/2008/layout/LinedList"/>
    <dgm:cxn modelId="{B341A6AC-54D8-474E-8C8D-35E771C2E8F0}" type="presParOf" srcId="{69CE012A-E1CE-479A-A91B-B5924D49F830}" destId="{7AF68966-A0A8-4E1D-9D90-9C612D7CA19E}" srcOrd="1" destOrd="0" presId="urn:microsoft.com/office/officeart/2008/layout/LinedList"/>
    <dgm:cxn modelId="{1BFF6D8E-EFF1-4A69-9B04-890229343653}" type="presParOf" srcId="{E01272BA-93DD-429F-90FE-3ABFB57517A5}" destId="{AE81A985-4775-4473-8AF2-695BD1F5568E}" srcOrd="2" destOrd="0" presId="urn:microsoft.com/office/officeart/2008/layout/LinedList"/>
    <dgm:cxn modelId="{79F1C098-2FB5-42C3-B37D-D9B527ECF293}" type="presParOf" srcId="{E01272BA-93DD-429F-90FE-3ABFB57517A5}" destId="{78CFEEA5-8021-4298-8CC2-FDEC6D5D893C}" srcOrd="3" destOrd="0" presId="urn:microsoft.com/office/officeart/2008/layout/LinedList"/>
    <dgm:cxn modelId="{7CE63A12-6038-4739-A8A2-30B704EE7C5C}" type="presParOf" srcId="{78CFEEA5-8021-4298-8CC2-FDEC6D5D893C}" destId="{CEABCAC7-C40E-4914-AF9B-B3021F53B45E}" srcOrd="0" destOrd="0" presId="urn:microsoft.com/office/officeart/2008/layout/LinedList"/>
    <dgm:cxn modelId="{E9F90979-7D5B-45A4-8D5D-6B5C14EB2EFC}" type="presParOf" srcId="{78CFEEA5-8021-4298-8CC2-FDEC6D5D893C}" destId="{0C3CE0BD-F000-4992-83ED-F57EE1DE85F4}" srcOrd="1" destOrd="0" presId="urn:microsoft.com/office/officeart/2008/layout/LinedList"/>
    <dgm:cxn modelId="{840159A3-5427-4709-B52F-2D4E49014158}" type="presParOf" srcId="{E01272BA-93DD-429F-90FE-3ABFB57517A5}" destId="{7A872971-7B90-4242-98CF-690B7BF52377}" srcOrd="4" destOrd="0" presId="urn:microsoft.com/office/officeart/2008/layout/LinedList"/>
    <dgm:cxn modelId="{84C92612-3BB9-455C-A24E-AB6FDF03D12F}" type="presParOf" srcId="{E01272BA-93DD-429F-90FE-3ABFB57517A5}" destId="{D3C7A820-3141-4FE4-9A4D-2BFC1BA0C064}" srcOrd="5" destOrd="0" presId="urn:microsoft.com/office/officeart/2008/layout/LinedList"/>
    <dgm:cxn modelId="{2A95D6A4-F6C8-4F8C-9DDC-D787635C1EA2}" type="presParOf" srcId="{D3C7A820-3141-4FE4-9A4D-2BFC1BA0C064}" destId="{56CD4FA1-2C35-449D-8677-40BC69FB1346}" srcOrd="0" destOrd="0" presId="urn:microsoft.com/office/officeart/2008/layout/LinedList"/>
    <dgm:cxn modelId="{908B58D7-549C-4AD9-BCD5-4F8FBB8A6248}" type="presParOf" srcId="{D3C7A820-3141-4FE4-9A4D-2BFC1BA0C064}" destId="{C35D7C7F-AC54-4CD9-8546-F29EED28BE4A}" srcOrd="1" destOrd="0" presId="urn:microsoft.com/office/officeart/2008/layout/LinedList"/>
    <dgm:cxn modelId="{0D30417F-CEDA-4150-806E-446A88D77D1C}" type="presParOf" srcId="{E01272BA-93DD-429F-90FE-3ABFB57517A5}" destId="{40E71EAA-D346-4073-9AB9-8D65312C18D8}" srcOrd="6" destOrd="0" presId="urn:microsoft.com/office/officeart/2008/layout/LinedList"/>
    <dgm:cxn modelId="{7D27D113-E199-4D54-AF3C-526DA18D1BD9}" type="presParOf" srcId="{E01272BA-93DD-429F-90FE-3ABFB57517A5}" destId="{CD6F6032-9C72-4A60-ADE8-0F65BD562AB1}" srcOrd="7" destOrd="0" presId="urn:microsoft.com/office/officeart/2008/layout/LinedList"/>
    <dgm:cxn modelId="{6B944648-F53B-4E66-8334-79868842A82E}" type="presParOf" srcId="{CD6F6032-9C72-4A60-ADE8-0F65BD562AB1}" destId="{A600A08B-A502-46DC-A6A4-A766F254E737}" srcOrd="0" destOrd="0" presId="urn:microsoft.com/office/officeart/2008/layout/LinedList"/>
    <dgm:cxn modelId="{7F006703-39C1-4587-953F-95B3480C5508}" type="presParOf" srcId="{CD6F6032-9C72-4A60-ADE8-0F65BD562AB1}" destId="{71CE9198-1178-4D23-8149-D17443EBC3C4}" srcOrd="1" destOrd="0" presId="urn:microsoft.com/office/officeart/2008/layout/LinedList"/>
  </dgm:cxnLst>
  <dgm:bg>
    <a:solidFill>
      <a:schemeClr val="accent6">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9648B84-47DD-45A2-9D93-ED7BA725D7F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1106FC0-C72A-491B-A291-F8D7A92D6637}">
      <dgm:prSet/>
      <dgm:spPr>
        <a:solidFill>
          <a:schemeClr val="accent3">
            <a:lumMod val="60000"/>
            <a:lumOff val="40000"/>
          </a:schemeClr>
        </a:solidFill>
      </dgm:spPr>
      <dgm:t>
        <a:bodyPr/>
        <a:lstStyle/>
        <a:p>
          <a:r>
            <a:rPr lang="en-US" dirty="0" smtClean="0">
              <a:latin typeface="+mn-lt"/>
              <a:ea typeface="MS PGothic" panose="020B0600070205080204" pitchFamily="34" charset="-128"/>
            </a:rPr>
            <a:t>Most New Yorkers can get health insurance through the NY State of Health Marketplace. </a:t>
          </a:r>
          <a:endParaRPr lang="en-US" dirty="0">
            <a:solidFill>
              <a:schemeClr val="tx1"/>
            </a:solidFill>
            <a:latin typeface="+mn-lt"/>
            <a:ea typeface="MS PGothic" panose="020B0600070205080204" pitchFamily="34" charset="-128"/>
          </a:endParaRPr>
        </a:p>
      </dgm:t>
    </dgm:pt>
    <dgm:pt modelId="{2E012FEF-BA5B-43BF-AED3-CACF98986FC7}" type="parTrans" cxnId="{CA4DE022-8500-47D6-98F4-D08CCF58AE31}">
      <dgm:prSet/>
      <dgm:spPr/>
      <dgm:t>
        <a:bodyPr/>
        <a:lstStyle/>
        <a:p>
          <a:endParaRPr lang="en-US">
            <a:latin typeface="+mn-lt"/>
          </a:endParaRPr>
        </a:p>
      </dgm:t>
    </dgm:pt>
    <dgm:pt modelId="{CE5186CE-D209-4564-B17E-7AB9C3790225}" type="sibTrans" cxnId="{CA4DE022-8500-47D6-98F4-D08CCF58AE31}">
      <dgm:prSet/>
      <dgm:spPr/>
      <dgm:t>
        <a:bodyPr/>
        <a:lstStyle/>
        <a:p>
          <a:endParaRPr lang="en-US">
            <a:latin typeface="+mn-lt"/>
          </a:endParaRPr>
        </a:p>
      </dgm:t>
    </dgm:pt>
    <dgm:pt modelId="{1B18811A-8546-41B3-ADC4-8B67285E5DC4}">
      <dgm:prSet/>
      <dgm:spPr>
        <a:solidFill>
          <a:schemeClr val="accent3">
            <a:lumMod val="60000"/>
            <a:lumOff val="40000"/>
          </a:schemeClr>
        </a:solidFill>
      </dgm:spPr>
      <dgm:t>
        <a:bodyPr/>
        <a:lstStyle/>
        <a:p>
          <a:r>
            <a:rPr lang="en-US" dirty="0" smtClean="0">
              <a:latin typeface="+mn-lt"/>
              <a:ea typeface="MS PGothic" panose="020B0600070205080204" pitchFamily="34" charset="-128"/>
            </a:rPr>
            <a:t>Individuals 65 and over, living with a disability or visual impairment apply through HRA.</a:t>
          </a:r>
        </a:p>
        <a:p>
          <a:endParaRPr lang="en-US" dirty="0">
            <a:solidFill>
              <a:schemeClr val="tx1"/>
            </a:solidFill>
            <a:latin typeface="+mn-lt"/>
            <a:ea typeface="MS PGothic" panose="020B0600070205080204" pitchFamily="34" charset="-128"/>
          </a:endParaRPr>
        </a:p>
      </dgm:t>
    </dgm:pt>
    <dgm:pt modelId="{37659168-3342-4115-AD5A-B702D69CB2C5}" type="parTrans" cxnId="{878849E1-4D81-4018-8263-546022D6A0AD}">
      <dgm:prSet/>
      <dgm:spPr/>
      <dgm:t>
        <a:bodyPr/>
        <a:lstStyle/>
        <a:p>
          <a:endParaRPr lang="en-US">
            <a:latin typeface="+mn-lt"/>
          </a:endParaRPr>
        </a:p>
      </dgm:t>
    </dgm:pt>
    <dgm:pt modelId="{B1BAB473-D246-4ECD-9CF9-DF812AA0C2E1}" type="sibTrans" cxnId="{878849E1-4D81-4018-8263-546022D6A0AD}">
      <dgm:prSet/>
      <dgm:spPr/>
      <dgm:t>
        <a:bodyPr/>
        <a:lstStyle/>
        <a:p>
          <a:endParaRPr lang="en-US">
            <a:latin typeface="+mn-lt"/>
          </a:endParaRPr>
        </a:p>
      </dgm:t>
    </dgm:pt>
    <dgm:pt modelId="{70181ACF-AD62-49A0-ABA2-BA4FEF6E1A24}">
      <dgm:prSet/>
      <dgm:spPr/>
      <dgm:t>
        <a:bodyPr/>
        <a:lstStyle/>
        <a:p>
          <a:r>
            <a:rPr lang="en-US" smtClean="0">
              <a:latin typeface="+mn-lt"/>
              <a:ea typeface="MS PGothic" panose="020B0600070205080204" pitchFamily="34" charset="-128"/>
            </a:rPr>
            <a:t>You can apply and enroll in the privacy of your own home using the internet:  </a:t>
          </a:r>
          <a:r>
            <a:rPr lang="en-US" smtClean="0">
              <a:latin typeface="+mn-lt"/>
              <a:ea typeface="MS PGothic" panose="020B0600070205080204" pitchFamily="34" charset="-128"/>
              <a:hlinkClick xmlns:r="http://schemas.openxmlformats.org/officeDocument/2006/relationships" r:id="rId1"/>
            </a:rPr>
            <a:t>www.nystateofhealthny.ny.gov</a:t>
          </a:r>
          <a:r>
            <a:rPr lang="en-US" smtClean="0">
              <a:latin typeface="+mn-lt"/>
              <a:ea typeface="MS PGothic" panose="020B0600070205080204" pitchFamily="34" charset="-128"/>
            </a:rPr>
            <a:t>, at a library or with the help of an in-person assistor, free of charge.</a:t>
          </a:r>
          <a:endParaRPr lang="en-US" dirty="0">
            <a:solidFill>
              <a:schemeClr val="tx1"/>
            </a:solidFill>
            <a:latin typeface="+mn-lt"/>
            <a:ea typeface="MS PGothic" panose="020B0600070205080204" pitchFamily="34" charset="-128"/>
          </a:endParaRPr>
        </a:p>
      </dgm:t>
    </dgm:pt>
    <dgm:pt modelId="{3D329395-6E4A-415C-B84F-A54DFC39C11B}" type="parTrans" cxnId="{0C34EE98-39BD-4EA1-A61E-8F7EB4AE8EA7}">
      <dgm:prSet/>
      <dgm:spPr/>
      <dgm:t>
        <a:bodyPr/>
        <a:lstStyle/>
        <a:p>
          <a:endParaRPr lang="en-US">
            <a:latin typeface="+mn-lt"/>
          </a:endParaRPr>
        </a:p>
      </dgm:t>
    </dgm:pt>
    <dgm:pt modelId="{FE856DF1-D19A-4817-ABAA-CE0923509464}" type="sibTrans" cxnId="{0C34EE98-39BD-4EA1-A61E-8F7EB4AE8EA7}">
      <dgm:prSet/>
      <dgm:spPr/>
      <dgm:t>
        <a:bodyPr/>
        <a:lstStyle/>
        <a:p>
          <a:endParaRPr lang="en-US">
            <a:latin typeface="+mn-lt"/>
          </a:endParaRPr>
        </a:p>
      </dgm:t>
    </dgm:pt>
    <dgm:pt modelId="{AC7D0FEF-6668-4F18-A487-533C25F391D9}">
      <dgm:prSet/>
      <dgm:spPr/>
      <dgm:t>
        <a:bodyPr/>
        <a:lstStyle/>
        <a:p>
          <a:r>
            <a:rPr lang="en-US" dirty="0">
              <a:latin typeface="+mn-lt"/>
              <a:ea typeface="MS PGothic" panose="020B0600070205080204" pitchFamily="34" charset="-128"/>
            </a:rPr>
            <a:t>You can enroll in Medicaid, Child Health Plus, Essential Plan or private health insurance, depending on </a:t>
          </a:r>
          <a:r>
            <a:rPr lang="en-US" dirty="0" smtClean="0">
              <a:latin typeface="+mn-lt"/>
              <a:ea typeface="MS PGothic" panose="020B0600070205080204" pitchFamily="34" charset="-128"/>
            </a:rPr>
            <a:t>your household size and </a:t>
          </a:r>
          <a:r>
            <a:rPr lang="en-US" dirty="0">
              <a:latin typeface="+mn-lt"/>
              <a:ea typeface="MS PGothic" panose="020B0600070205080204" pitchFamily="34" charset="-128"/>
            </a:rPr>
            <a:t>income. </a:t>
          </a:r>
        </a:p>
      </dgm:t>
    </dgm:pt>
    <dgm:pt modelId="{F68845BF-C640-41FB-BB26-6A052BE46C04}" type="parTrans" cxnId="{FC93DE83-1C8E-492F-8762-7CBD74A4C9B8}">
      <dgm:prSet/>
      <dgm:spPr/>
      <dgm:t>
        <a:bodyPr/>
        <a:lstStyle/>
        <a:p>
          <a:endParaRPr lang="en-US">
            <a:latin typeface="+mn-lt"/>
          </a:endParaRPr>
        </a:p>
      </dgm:t>
    </dgm:pt>
    <dgm:pt modelId="{7D20CDFA-0785-424A-A210-85AD2EEC6C36}" type="sibTrans" cxnId="{FC93DE83-1C8E-492F-8762-7CBD74A4C9B8}">
      <dgm:prSet/>
      <dgm:spPr/>
      <dgm:t>
        <a:bodyPr/>
        <a:lstStyle/>
        <a:p>
          <a:endParaRPr lang="en-US">
            <a:latin typeface="+mn-lt"/>
          </a:endParaRPr>
        </a:p>
      </dgm:t>
    </dgm:pt>
    <dgm:pt modelId="{E01272BA-93DD-429F-90FE-3ABFB57517A5}" type="pres">
      <dgm:prSet presAssocID="{59648B84-47DD-45A2-9D93-ED7BA725D7F2}" presName="vert0" presStyleCnt="0">
        <dgm:presLayoutVars>
          <dgm:dir/>
          <dgm:animOne val="branch"/>
          <dgm:animLvl val="lvl"/>
        </dgm:presLayoutVars>
      </dgm:prSet>
      <dgm:spPr/>
      <dgm:t>
        <a:bodyPr/>
        <a:lstStyle/>
        <a:p>
          <a:endParaRPr lang="en-US"/>
        </a:p>
      </dgm:t>
    </dgm:pt>
    <dgm:pt modelId="{8BAEB3BB-D75F-4266-A281-6086111667DE}" type="pres">
      <dgm:prSet presAssocID="{11106FC0-C72A-491B-A291-F8D7A92D6637}" presName="thickLine" presStyleLbl="alignNode1" presStyleIdx="0" presStyleCnt="4"/>
      <dgm:spPr/>
      <dgm:t>
        <a:bodyPr/>
        <a:lstStyle/>
        <a:p>
          <a:endParaRPr lang="en-US"/>
        </a:p>
      </dgm:t>
    </dgm:pt>
    <dgm:pt modelId="{69CE012A-E1CE-479A-A91B-B5924D49F830}" type="pres">
      <dgm:prSet presAssocID="{11106FC0-C72A-491B-A291-F8D7A92D6637}" presName="horz1" presStyleCnt="0"/>
      <dgm:spPr/>
      <dgm:t>
        <a:bodyPr/>
        <a:lstStyle/>
        <a:p>
          <a:endParaRPr lang="en-US"/>
        </a:p>
      </dgm:t>
    </dgm:pt>
    <dgm:pt modelId="{F192282C-C658-4C9B-84B2-78F772AED014}" type="pres">
      <dgm:prSet presAssocID="{11106FC0-C72A-491B-A291-F8D7A92D6637}" presName="tx1" presStyleLbl="revTx" presStyleIdx="0" presStyleCnt="4" custLinFactNeighborY="0"/>
      <dgm:spPr/>
      <dgm:t>
        <a:bodyPr/>
        <a:lstStyle/>
        <a:p>
          <a:endParaRPr lang="en-US"/>
        </a:p>
      </dgm:t>
    </dgm:pt>
    <dgm:pt modelId="{7AF68966-A0A8-4E1D-9D90-9C612D7CA19E}" type="pres">
      <dgm:prSet presAssocID="{11106FC0-C72A-491B-A291-F8D7A92D6637}" presName="vert1" presStyleCnt="0"/>
      <dgm:spPr/>
      <dgm:t>
        <a:bodyPr/>
        <a:lstStyle/>
        <a:p>
          <a:endParaRPr lang="en-US"/>
        </a:p>
      </dgm:t>
    </dgm:pt>
    <dgm:pt modelId="{AE81A985-4775-4473-8AF2-695BD1F5568E}" type="pres">
      <dgm:prSet presAssocID="{AC7D0FEF-6668-4F18-A487-533C25F391D9}" presName="thickLine" presStyleLbl="alignNode1" presStyleIdx="1" presStyleCnt="4"/>
      <dgm:spPr/>
      <dgm:t>
        <a:bodyPr/>
        <a:lstStyle/>
        <a:p>
          <a:endParaRPr lang="en-US"/>
        </a:p>
      </dgm:t>
    </dgm:pt>
    <dgm:pt modelId="{78CFEEA5-8021-4298-8CC2-FDEC6D5D893C}" type="pres">
      <dgm:prSet presAssocID="{AC7D0FEF-6668-4F18-A487-533C25F391D9}" presName="horz1" presStyleCnt="0"/>
      <dgm:spPr/>
      <dgm:t>
        <a:bodyPr/>
        <a:lstStyle/>
        <a:p>
          <a:endParaRPr lang="en-US"/>
        </a:p>
      </dgm:t>
    </dgm:pt>
    <dgm:pt modelId="{CEABCAC7-C40E-4914-AF9B-B3021F53B45E}" type="pres">
      <dgm:prSet presAssocID="{AC7D0FEF-6668-4F18-A487-533C25F391D9}" presName="tx1" presStyleLbl="revTx" presStyleIdx="1" presStyleCnt="4"/>
      <dgm:spPr/>
      <dgm:t>
        <a:bodyPr/>
        <a:lstStyle/>
        <a:p>
          <a:endParaRPr lang="en-US"/>
        </a:p>
      </dgm:t>
    </dgm:pt>
    <dgm:pt modelId="{0C3CE0BD-F000-4992-83ED-F57EE1DE85F4}" type="pres">
      <dgm:prSet presAssocID="{AC7D0FEF-6668-4F18-A487-533C25F391D9}" presName="vert1" presStyleCnt="0"/>
      <dgm:spPr/>
      <dgm:t>
        <a:bodyPr/>
        <a:lstStyle/>
        <a:p>
          <a:endParaRPr lang="en-US"/>
        </a:p>
      </dgm:t>
    </dgm:pt>
    <dgm:pt modelId="{7A872971-7B90-4242-98CF-690B7BF52377}" type="pres">
      <dgm:prSet presAssocID="{70181ACF-AD62-49A0-ABA2-BA4FEF6E1A24}" presName="thickLine" presStyleLbl="alignNode1" presStyleIdx="2" presStyleCnt="4"/>
      <dgm:spPr/>
      <dgm:t>
        <a:bodyPr/>
        <a:lstStyle/>
        <a:p>
          <a:endParaRPr lang="en-US"/>
        </a:p>
      </dgm:t>
    </dgm:pt>
    <dgm:pt modelId="{D3C7A820-3141-4FE4-9A4D-2BFC1BA0C064}" type="pres">
      <dgm:prSet presAssocID="{70181ACF-AD62-49A0-ABA2-BA4FEF6E1A24}" presName="horz1" presStyleCnt="0"/>
      <dgm:spPr/>
      <dgm:t>
        <a:bodyPr/>
        <a:lstStyle/>
        <a:p>
          <a:endParaRPr lang="en-US"/>
        </a:p>
      </dgm:t>
    </dgm:pt>
    <dgm:pt modelId="{56CD4FA1-2C35-449D-8677-40BC69FB1346}" type="pres">
      <dgm:prSet presAssocID="{70181ACF-AD62-49A0-ABA2-BA4FEF6E1A24}" presName="tx1" presStyleLbl="revTx" presStyleIdx="2" presStyleCnt="4"/>
      <dgm:spPr/>
      <dgm:t>
        <a:bodyPr/>
        <a:lstStyle/>
        <a:p>
          <a:endParaRPr lang="en-US"/>
        </a:p>
      </dgm:t>
    </dgm:pt>
    <dgm:pt modelId="{C35D7C7F-AC54-4CD9-8546-F29EED28BE4A}" type="pres">
      <dgm:prSet presAssocID="{70181ACF-AD62-49A0-ABA2-BA4FEF6E1A24}" presName="vert1" presStyleCnt="0"/>
      <dgm:spPr/>
      <dgm:t>
        <a:bodyPr/>
        <a:lstStyle/>
        <a:p>
          <a:endParaRPr lang="en-US"/>
        </a:p>
      </dgm:t>
    </dgm:pt>
    <dgm:pt modelId="{40E71EAA-D346-4073-9AB9-8D65312C18D8}" type="pres">
      <dgm:prSet presAssocID="{1B18811A-8546-41B3-ADC4-8B67285E5DC4}" presName="thickLine" presStyleLbl="alignNode1" presStyleIdx="3" presStyleCnt="4"/>
      <dgm:spPr/>
      <dgm:t>
        <a:bodyPr/>
        <a:lstStyle/>
        <a:p>
          <a:endParaRPr lang="en-US"/>
        </a:p>
      </dgm:t>
    </dgm:pt>
    <dgm:pt modelId="{CD6F6032-9C72-4A60-ADE8-0F65BD562AB1}" type="pres">
      <dgm:prSet presAssocID="{1B18811A-8546-41B3-ADC4-8B67285E5DC4}" presName="horz1" presStyleCnt="0"/>
      <dgm:spPr/>
      <dgm:t>
        <a:bodyPr/>
        <a:lstStyle/>
        <a:p>
          <a:endParaRPr lang="en-US"/>
        </a:p>
      </dgm:t>
    </dgm:pt>
    <dgm:pt modelId="{A600A08B-A502-46DC-A6A4-A766F254E737}" type="pres">
      <dgm:prSet presAssocID="{1B18811A-8546-41B3-ADC4-8B67285E5DC4}" presName="tx1" presStyleLbl="revTx" presStyleIdx="3" presStyleCnt="4"/>
      <dgm:spPr/>
      <dgm:t>
        <a:bodyPr/>
        <a:lstStyle/>
        <a:p>
          <a:endParaRPr lang="en-US"/>
        </a:p>
      </dgm:t>
    </dgm:pt>
    <dgm:pt modelId="{71CE9198-1178-4D23-8149-D17443EBC3C4}" type="pres">
      <dgm:prSet presAssocID="{1B18811A-8546-41B3-ADC4-8B67285E5DC4}" presName="vert1" presStyleCnt="0"/>
      <dgm:spPr/>
      <dgm:t>
        <a:bodyPr/>
        <a:lstStyle/>
        <a:p>
          <a:endParaRPr lang="en-US"/>
        </a:p>
      </dgm:t>
    </dgm:pt>
  </dgm:ptLst>
  <dgm:cxnLst>
    <dgm:cxn modelId="{FE2182BB-7A27-47ED-95EE-45DFBE725CDC}" type="presOf" srcId="{59648B84-47DD-45A2-9D93-ED7BA725D7F2}" destId="{E01272BA-93DD-429F-90FE-3ABFB57517A5}" srcOrd="0" destOrd="0" presId="urn:microsoft.com/office/officeart/2008/layout/LinedList"/>
    <dgm:cxn modelId="{24306824-0783-4A6F-807A-1336D06AE186}" type="presOf" srcId="{AC7D0FEF-6668-4F18-A487-533C25F391D9}" destId="{CEABCAC7-C40E-4914-AF9B-B3021F53B45E}" srcOrd="0" destOrd="0" presId="urn:microsoft.com/office/officeart/2008/layout/LinedList"/>
    <dgm:cxn modelId="{FC93DE83-1C8E-492F-8762-7CBD74A4C9B8}" srcId="{59648B84-47DD-45A2-9D93-ED7BA725D7F2}" destId="{AC7D0FEF-6668-4F18-A487-533C25F391D9}" srcOrd="1" destOrd="0" parTransId="{F68845BF-C640-41FB-BB26-6A052BE46C04}" sibTransId="{7D20CDFA-0785-424A-A210-85AD2EEC6C36}"/>
    <dgm:cxn modelId="{C3164343-C320-4A17-B64E-EA205AC56F70}" type="presOf" srcId="{70181ACF-AD62-49A0-ABA2-BA4FEF6E1A24}" destId="{56CD4FA1-2C35-449D-8677-40BC69FB1346}" srcOrd="0" destOrd="0" presId="urn:microsoft.com/office/officeart/2008/layout/LinedList"/>
    <dgm:cxn modelId="{614300B7-66EA-4714-A4AC-05D2B91A5F82}" type="presOf" srcId="{11106FC0-C72A-491B-A291-F8D7A92D6637}" destId="{F192282C-C658-4C9B-84B2-78F772AED014}" srcOrd="0" destOrd="0" presId="urn:microsoft.com/office/officeart/2008/layout/LinedList"/>
    <dgm:cxn modelId="{FF35C5F4-D2D5-4EF5-B7D0-F466F859DE00}" type="presOf" srcId="{1B18811A-8546-41B3-ADC4-8B67285E5DC4}" destId="{A600A08B-A502-46DC-A6A4-A766F254E737}" srcOrd="0" destOrd="0" presId="urn:microsoft.com/office/officeart/2008/layout/LinedList"/>
    <dgm:cxn modelId="{878849E1-4D81-4018-8263-546022D6A0AD}" srcId="{59648B84-47DD-45A2-9D93-ED7BA725D7F2}" destId="{1B18811A-8546-41B3-ADC4-8B67285E5DC4}" srcOrd="3" destOrd="0" parTransId="{37659168-3342-4115-AD5A-B702D69CB2C5}" sibTransId="{B1BAB473-D246-4ECD-9CF9-DF812AA0C2E1}"/>
    <dgm:cxn modelId="{CA4DE022-8500-47D6-98F4-D08CCF58AE31}" srcId="{59648B84-47DD-45A2-9D93-ED7BA725D7F2}" destId="{11106FC0-C72A-491B-A291-F8D7A92D6637}" srcOrd="0" destOrd="0" parTransId="{2E012FEF-BA5B-43BF-AED3-CACF98986FC7}" sibTransId="{CE5186CE-D209-4564-B17E-7AB9C3790225}"/>
    <dgm:cxn modelId="{0C34EE98-39BD-4EA1-A61E-8F7EB4AE8EA7}" srcId="{59648B84-47DD-45A2-9D93-ED7BA725D7F2}" destId="{70181ACF-AD62-49A0-ABA2-BA4FEF6E1A24}" srcOrd="2" destOrd="0" parTransId="{3D329395-6E4A-415C-B84F-A54DFC39C11B}" sibTransId="{FE856DF1-D19A-4817-ABAA-CE0923509464}"/>
    <dgm:cxn modelId="{E8CA1CD1-D1A5-4C1B-874D-A3DA51796B4D}" type="presParOf" srcId="{E01272BA-93DD-429F-90FE-3ABFB57517A5}" destId="{8BAEB3BB-D75F-4266-A281-6086111667DE}" srcOrd="0" destOrd="0" presId="urn:microsoft.com/office/officeart/2008/layout/LinedList"/>
    <dgm:cxn modelId="{89238CFF-D3FB-4E64-A084-91A770031E56}" type="presParOf" srcId="{E01272BA-93DD-429F-90FE-3ABFB57517A5}" destId="{69CE012A-E1CE-479A-A91B-B5924D49F830}" srcOrd="1" destOrd="0" presId="urn:microsoft.com/office/officeart/2008/layout/LinedList"/>
    <dgm:cxn modelId="{A1FD057A-3510-4158-8A34-E9F50CA25EE8}" type="presParOf" srcId="{69CE012A-E1CE-479A-A91B-B5924D49F830}" destId="{F192282C-C658-4C9B-84B2-78F772AED014}" srcOrd="0" destOrd="0" presId="urn:microsoft.com/office/officeart/2008/layout/LinedList"/>
    <dgm:cxn modelId="{B341A6AC-54D8-474E-8C8D-35E771C2E8F0}" type="presParOf" srcId="{69CE012A-E1CE-479A-A91B-B5924D49F830}" destId="{7AF68966-A0A8-4E1D-9D90-9C612D7CA19E}" srcOrd="1" destOrd="0" presId="urn:microsoft.com/office/officeart/2008/layout/LinedList"/>
    <dgm:cxn modelId="{1BFF6D8E-EFF1-4A69-9B04-890229343653}" type="presParOf" srcId="{E01272BA-93DD-429F-90FE-3ABFB57517A5}" destId="{AE81A985-4775-4473-8AF2-695BD1F5568E}" srcOrd="2" destOrd="0" presId="urn:microsoft.com/office/officeart/2008/layout/LinedList"/>
    <dgm:cxn modelId="{79F1C098-2FB5-42C3-B37D-D9B527ECF293}" type="presParOf" srcId="{E01272BA-93DD-429F-90FE-3ABFB57517A5}" destId="{78CFEEA5-8021-4298-8CC2-FDEC6D5D893C}" srcOrd="3" destOrd="0" presId="urn:microsoft.com/office/officeart/2008/layout/LinedList"/>
    <dgm:cxn modelId="{7CE63A12-6038-4739-A8A2-30B704EE7C5C}" type="presParOf" srcId="{78CFEEA5-8021-4298-8CC2-FDEC6D5D893C}" destId="{CEABCAC7-C40E-4914-AF9B-B3021F53B45E}" srcOrd="0" destOrd="0" presId="urn:microsoft.com/office/officeart/2008/layout/LinedList"/>
    <dgm:cxn modelId="{E9F90979-7D5B-45A4-8D5D-6B5C14EB2EFC}" type="presParOf" srcId="{78CFEEA5-8021-4298-8CC2-FDEC6D5D893C}" destId="{0C3CE0BD-F000-4992-83ED-F57EE1DE85F4}" srcOrd="1" destOrd="0" presId="urn:microsoft.com/office/officeart/2008/layout/LinedList"/>
    <dgm:cxn modelId="{840159A3-5427-4709-B52F-2D4E49014158}" type="presParOf" srcId="{E01272BA-93DD-429F-90FE-3ABFB57517A5}" destId="{7A872971-7B90-4242-98CF-690B7BF52377}" srcOrd="4" destOrd="0" presId="urn:microsoft.com/office/officeart/2008/layout/LinedList"/>
    <dgm:cxn modelId="{84C92612-3BB9-455C-A24E-AB6FDF03D12F}" type="presParOf" srcId="{E01272BA-93DD-429F-90FE-3ABFB57517A5}" destId="{D3C7A820-3141-4FE4-9A4D-2BFC1BA0C064}" srcOrd="5" destOrd="0" presId="urn:microsoft.com/office/officeart/2008/layout/LinedList"/>
    <dgm:cxn modelId="{2A95D6A4-F6C8-4F8C-9DDC-D787635C1EA2}" type="presParOf" srcId="{D3C7A820-3141-4FE4-9A4D-2BFC1BA0C064}" destId="{56CD4FA1-2C35-449D-8677-40BC69FB1346}" srcOrd="0" destOrd="0" presId="urn:microsoft.com/office/officeart/2008/layout/LinedList"/>
    <dgm:cxn modelId="{908B58D7-549C-4AD9-BCD5-4F8FBB8A6248}" type="presParOf" srcId="{D3C7A820-3141-4FE4-9A4D-2BFC1BA0C064}" destId="{C35D7C7F-AC54-4CD9-8546-F29EED28BE4A}" srcOrd="1" destOrd="0" presId="urn:microsoft.com/office/officeart/2008/layout/LinedList"/>
    <dgm:cxn modelId="{0D30417F-CEDA-4150-806E-446A88D77D1C}" type="presParOf" srcId="{E01272BA-93DD-429F-90FE-3ABFB57517A5}" destId="{40E71EAA-D346-4073-9AB9-8D65312C18D8}" srcOrd="6" destOrd="0" presId="urn:microsoft.com/office/officeart/2008/layout/LinedList"/>
    <dgm:cxn modelId="{7D27D113-E199-4D54-AF3C-526DA18D1BD9}" type="presParOf" srcId="{E01272BA-93DD-429F-90FE-3ABFB57517A5}" destId="{CD6F6032-9C72-4A60-ADE8-0F65BD562AB1}" srcOrd="7" destOrd="0" presId="urn:microsoft.com/office/officeart/2008/layout/LinedList"/>
    <dgm:cxn modelId="{6B944648-F53B-4E66-8334-79868842A82E}" type="presParOf" srcId="{CD6F6032-9C72-4A60-ADE8-0F65BD562AB1}" destId="{A600A08B-A502-46DC-A6A4-A766F254E737}" srcOrd="0" destOrd="0" presId="urn:microsoft.com/office/officeart/2008/layout/LinedList"/>
    <dgm:cxn modelId="{7F006703-39C1-4587-953F-95B3480C5508}" type="presParOf" srcId="{CD6F6032-9C72-4A60-ADE8-0F65BD562AB1}" destId="{71CE9198-1178-4D23-8149-D17443EBC3C4}" srcOrd="1" destOrd="0" presId="urn:microsoft.com/office/officeart/2008/layout/LinedList"/>
  </dgm:cxnLst>
  <dgm:bg>
    <a:solidFill>
      <a:schemeClr val="accent3">
        <a:lumMod val="60000"/>
        <a:lumOff val="4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648B84-47DD-45A2-9D93-ED7BA725D7F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238397A-990B-485F-987E-60D1CA65ACC9}">
      <dgm:prSet custT="1"/>
      <dgm:spPr>
        <a:solidFill>
          <a:schemeClr val="tx2">
            <a:lumMod val="40000"/>
            <a:lumOff val="60000"/>
          </a:schemeClr>
        </a:solidFill>
      </dgm:spPr>
      <dgm:t>
        <a:bodyPr/>
        <a:lstStyle/>
        <a:p>
          <a:r>
            <a:rPr lang="en-US" sz="2200" dirty="0">
              <a:solidFill>
                <a:schemeClr val="bg1"/>
              </a:solidFill>
              <a:latin typeface="+mn-lt"/>
              <a:ea typeface="MS PGothic" panose="020B0600070205080204" pitchFamily="34" charset="-128"/>
            </a:rPr>
            <a:t>Infant and children’s care</a:t>
          </a:r>
        </a:p>
      </dgm:t>
    </dgm:pt>
    <dgm:pt modelId="{89F67EB6-7A23-4DEA-9BC5-4FCCE4D99ECE}" type="parTrans" cxnId="{4B954BDB-F9B9-44B3-A7BB-EC5CEF68E5D2}">
      <dgm:prSet/>
      <dgm:spPr/>
      <dgm:t>
        <a:bodyPr/>
        <a:lstStyle/>
        <a:p>
          <a:endParaRPr lang="en-US" sz="2200">
            <a:latin typeface="+mn-lt"/>
          </a:endParaRPr>
        </a:p>
      </dgm:t>
    </dgm:pt>
    <dgm:pt modelId="{C28FC9EB-3C58-4339-AC51-87EB8545F519}" type="sibTrans" cxnId="{4B954BDB-F9B9-44B3-A7BB-EC5CEF68E5D2}">
      <dgm:prSet/>
      <dgm:spPr/>
      <dgm:t>
        <a:bodyPr/>
        <a:lstStyle/>
        <a:p>
          <a:endParaRPr lang="en-US" sz="2200">
            <a:latin typeface="+mn-lt"/>
          </a:endParaRPr>
        </a:p>
      </dgm:t>
    </dgm:pt>
    <dgm:pt modelId="{584ABA03-0E36-4F20-B6B3-9D08D5D2A0BB}">
      <dgm:prSet custT="1"/>
      <dgm:spPr>
        <a:solidFill>
          <a:schemeClr val="tx2">
            <a:lumMod val="40000"/>
            <a:lumOff val="60000"/>
          </a:schemeClr>
        </a:solidFill>
      </dgm:spPr>
      <dgm:t>
        <a:bodyPr/>
        <a:lstStyle/>
        <a:p>
          <a:pPr>
            <a:buFont typeface="Courier New" panose="02070309020205020404" pitchFamily="49" charset="0"/>
            <a:buNone/>
          </a:pPr>
          <a:r>
            <a:rPr lang="en-US" sz="2200" dirty="0">
              <a:latin typeface="+mn-lt"/>
            </a:rPr>
            <a:t>Doctor’s visits</a:t>
          </a:r>
        </a:p>
      </dgm:t>
    </dgm:pt>
    <dgm:pt modelId="{15582AF5-0886-47E7-96A6-4305E4CCB5D2}" type="parTrans" cxnId="{7893775D-FA2E-4161-B6BE-ACC48C9ACC53}">
      <dgm:prSet/>
      <dgm:spPr/>
      <dgm:t>
        <a:bodyPr/>
        <a:lstStyle/>
        <a:p>
          <a:endParaRPr lang="en-US" sz="2200">
            <a:latin typeface="+mn-lt"/>
          </a:endParaRPr>
        </a:p>
      </dgm:t>
    </dgm:pt>
    <dgm:pt modelId="{3B263BFE-0D58-4555-856F-C03F01354188}" type="sibTrans" cxnId="{7893775D-FA2E-4161-B6BE-ACC48C9ACC53}">
      <dgm:prSet/>
      <dgm:spPr/>
      <dgm:t>
        <a:bodyPr/>
        <a:lstStyle/>
        <a:p>
          <a:endParaRPr lang="en-US" sz="2200">
            <a:latin typeface="+mn-lt"/>
          </a:endParaRPr>
        </a:p>
      </dgm:t>
    </dgm:pt>
    <dgm:pt modelId="{B4C24CC6-CB80-4B6F-A5DC-75C249D8564F}">
      <dgm:prSet custT="1"/>
      <dgm:spPr>
        <a:solidFill>
          <a:schemeClr val="tx2">
            <a:lumMod val="40000"/>
            <a:lumOff val="60000"/>
          </a:schemeClr>
        </a:solidFill>
      </dgm:spPr>
      <dgm:t>
        <a:bodyPr/>
        <a:lstStyle/>
        <a:p>
          <a:pPr>
            <a:buFont typeface="Courier New" panose="02070309020205020404" pitchFamily="49" charset="0"/>
            <a:buNone/>
          </a:pPr>
          <a:r>
            <a:rPr lang="en-US" sz="2200" dirty="0">
              <a:latin typeface="+mn-lt"/>
            </a:rPr>
            <a:t>Emergency services and hospitalization</a:t>
          </a:r>
        </a:p>
      </dgm:t>
    </dgm:pt>
    <dgm:pt modelId="{F8E6E6BC-6C8D-446E-BAEA-452A6626B917}" type="parTrans" cxnId="{3043EA77-BA17-438C-B2D2-D89514FFDD3B}">
      <dgm:prSet/>
      <dgm:spPr/>
      <dgm:t>
        <a:bodyPr/>
        <a:lstStyle/>
        <a:p>
          <a:endParaRPr lang="en-US" sz="2200">
            <a:latin typeface="+mn-lt"/>
          </a:endParaRPr>
        </a:p>
      </dgm:t>
    </dgm:pt>
    <dgm:pt modelId="{7F76AB2F-DCC0-47E2-98E5-BF2BCDD4E945}" type="sibTrans" cxnId="{3043EA77-BA17-438C-B2D2-D89514FFDD3B}">
      <dgm:prSet/>
      <dgm:spPr/>
      <dgm:t>
        <a:bodyPr/>
        <a:lstStyle/>
        <a:p>
          <a:endParaRPr lang="en-US" sz="2200">
            <a:latin typeface="+mn-lt"/>
          </a:endParaRPr>
        </a:p>
      </dgm:t>
    </dgm:pt>
    <dgm:pt modelId="{4D5C5484-71CB-4E1D-8A4D-B03E70950421}">
      <dgm:prSet custT="1"/>
      <dgm:spPr>
        <a:solidFill>
          <a:schemeClr val="tx2">
            <a:lumMod val="40000"/>
            <a:lumOff val="60000"/>
          </a:schemeClr>
        </a:solidFill>
      </dgm:spPr>
      <dgm:t>
        <a:bodyPr/>
        <a:lstStyle/>
        <a:p>
          <a:pPr>
            <a:buFont typeface="Courier New" panose="02070309020205020404" pitchFamily="49" charset="0"/>
            <a:buNone/>
          </a:pPr>
          <a:r>
            <a:rPr lang="en-US" sz="2200" dirty="0">
              <a:latin typeface="+mn-lt"/>
            </a:rPr>
            <a:t>Free preventive care</a:t>
          </a:r>
        </a:p>
      </dgm:t>
    </dgm:pt>
    <dgm:pt modelId="{CE5B25C4-2685-400A-B830-A63F458CC6AC}" type="parTrans" cxnId="{026CE7AB-DD95-4677-9F5B-0777FA20B1CB}">
      <dgm:prSet/>
      <dgm:spPr/>
      <dgm:t>
        <a:bodyPr/>
        <a:lstStyle/>
        <a:p>
          <a:endParaRPr lang="en-US" sz="2200">
            <a:latin typeface="+mn-lt"/>
          </a:endParaRPr>
        </a:p>
      </dgm:t>
    </dgm:pt>
    <dgm:pt modelId="{4CFDD451-470D-414E-8A5D-656EA108FADB}" type="sibTrans" cxnId="{026CE7AB-DD95-4677-9F5B-0777FA20B1CB}">
      <dgm:prSet/>
      <dgm:spPr/>
      <dgm:t>
        <a:bodyPr/>
        <a:lstStyle/>
        <a:p>
          <a:endParaRPr lang="en-US" sz="2200">
            <a:latin typeface="+mn-lt"/>
          </a:endParaRPr>
        </a:p>
      </dgm:t>
    </dgm:pt>
    <dgm:pt modelId="{7C670CDB-5CFF-4B3A-A647-0FF42B7406B8}">
      <dgm:prSet custT="1"/>
      <dgm:spPr>
        <a:solidFill>
          <a:schemeClr val="tx2">
            <a:lumMod val="40000"/>
            <a:lumOff val="60000"/>
          </a:schemeClr>
        </a:solidFill>
      </dgm:spPr>
      <dgm:t>
        <a:bodyPr/>
        <a:lstStyle/>
        <a:p>
          <a:pPr>
            <a:buFont typeface="Courier New" panose="02070309020205020404" pitchFamily="49" charset="0"/>
            <a:buNone/>
          </a:pPr>
          <a:r>
            <a:rPr lang="en-US" sz="2200" dirty="0">
              <a:latin typeface="+mn-lt"/>
            </a:rPr>
            <a:t>Prescription coverage</a:t>
          </a:r>
        </a:p>
      </dgm:t>
    </dgm:pt>
    <dgm:pt modelId="{D1526B16-08E2-41F9-9721-F6B2340CDC3C}" type="parTrans" cxnId="{9F620407-C779-45FD-A0B0-644AB8F691DB}">
      <dgm:prSet/>
      <dgm:spPr/>
      <dgm:t>
        <a:bodyPr/>
        <a:lstStyle/>
        <a:p>
          <a:endParaRPr lang="en-US" sz="2200">
            <a:latin typeface="+mn-lt"/>
          </a:endParaRPr>
        </a:p>
      </dgm:t>
    </dgm:pt>
    <dgm:pt modelId="{0926E29F-A5AF-48D7-BB8D-0CD9D7B83A1D}" type="sibTrans" cxnId="{9F620407-C779-45FD-A0B0-644AB8F691DB}">
      <dgm:prSet/>
      <dgm:spPr/>
      <dgm:t>
        <a:bodyPr/>
        <a:lstStyle/>
        <a:p>
          <a:endParaRPr lang="en-US" sz="2200">
            <a:latin typeface="+mn-lt"/>
          </a:endParaRPr>
        </a:p>
      </dgm:t>
    </dgm:pt>
    <dgm:pt modelId="{EC108843-54B4-42BE-A88C-5C42A09788AE}">
      <dgm:prSet custT="1"/>
      <dgm:spPr>
        <a:solidFill>
          <a:schemeClr val="tx2">
            <a:lumMod val="40000"/>
            <a:lumOff val="60000"/>
          </a:schemeClr>
        </a:solidFill>
      </dgm:spPr>
      <dgm:t>
        <a:bodyPr/>
        <a:lstStyle/>
        <a:p>
          <a:pPr>
            <a:buFont typeface="Courier New" panose="02070309020205020404" pitchFamily="49" charset="0"/>
            <a:buNone/>
          </a:pPr>
          <a:r>
            <a:rPr lang="en-US" sz="2200" dirty="0">
              <a:latin typeface="+mn-lt"/>
            </a:rPr>
            <a:t>Mental health services</a:t>
          </a:r>
        </a:p>
      </dgm:t>
    </dgm:pt>
    <dgm:pt modelId="{8BC0157B-4C10-484F-85D4-5E94D675A323}" type="parTrans" cxnId="{51186708-754E-4CFF-92E3-04F8FE787451}">
      <dgm:prSet/>
      <dgm:spPr/>
      <dgm:t>
        <a:bodyPr/>
        <a:lstStyle/>
        <a:p>
          <a:endParaRPr lang="en-US" sz="2200">
            <a:latin typeface="+mn-lt"/>
          </a:endParaRPr>
        </a:p>
      </dgm:t>
    </dgm:pt>
    <dgm:pt modelId="{45627F98-BAD8-474E-A723-C7081EA384FE}" type="sibTrans" cxnId="{51186708-754E-4CFF-92E3-04F8FE787451}">
      <dgm:prSet/>
      <dgm:spPr/>
      <dgm:t>
        <a:bodyPr/>
        <a:lstStyle/>
        <a:p>
          <a:endParaRPr lang="en-US" sz="2200">
            <a:latin typeface="+mn-lt"/>
          </a:endParaRPr>
        </a:p>
      </dgm:t>
    </dgm:pt>
    <dgm:pt modelId="{9504DA3E-D2C9-44DA-A9BD-7D2B02B92B70}">
      <dgm:prSet custT="1"/>
      <dgm:spPr>
        <a:solidFill>
          <a:schemeClr val="tx2">
            <a:lumMod val="40000"/>
            <a:lumOff val="60000"/>
          </a:schemeClr>
        </a:solidFill>
      </dgm:spPr>
      <dgm:t>
        <a:bodyPr/>
        <a:lstStyle/>
        <a:p>
          <a:pPr>
            <a:buFont typeface="Courier New" panose="02070309020205020404" pitchFamily="49" charset="0"/>
            <a:buNone/>
          </a:pPr>
          <a:r>
            <a:rPr lang="en-US" sz="2200" dirty="0">
              <a:latin typeface="+mn-lt"/>
            </a:rPr>
            <a:t>Maternity care</a:t>
          </a:r>
        </a:p>
      </dgm:t>
    </dgm:pt>
    <dgm:pt modelId="{C175EC55-3C69-4C0A-9AEC-C069E9569419}" type="parTrans" cxnId="{7E1499C0-C099-404E-94D3-DAEF70ECD439}">
      <dgm:prSet/>
      <dgm:spPr/>
      <dgm:t>
        <a:bodyPr/>
        <a:lstStyle/>
        <a:p>
          <a:endParaRPr lang="en-US" sz="2200">
            <a:latin typeface="+mn-lt"/>
          </a:endParaRPr>
        </a:p>
      </dgm:t>
    </dgm:pt>
    <dgm:pt modelId="{2CD6D62B-2DA5-4718-AA87-11F9EEC038C6}" type="sibTrans" cxnId="{7E1499C0-C099-404E-94D3-DAEF70ECD439}">
      <dgm:prSet/>
      <dgm:spPr/>
      <dgm:t>
        <a:bodyPr/>
        <a:lstStyle/>
        <a:p>
          <a:endParaRPr lang="en-US" sz="2200">
            <a:latin typeface="+mn-lt"/>
          </a:endParaRPr>
        </a:p>
      </dgm:t>
    </dgm:pt>
    <dgm:pt modelId="{5DC458F4-ADC7-408D-B453-CEC8705F0362}" type="pres">
      <dgm:prSet presAssocID="{59648B84-47DD-45A2-9D93-ED7BA725D7F2}" presName="Name0" presStyleCnt="0">
        <dgm:presLayoutVars>
          <dgm:chMax val="7"/>
          <dgm:chPref val="7"/>
          <dgm:dir/>
        </dgm:presLayoutVars>
      </dgm:prSet>
      <dgm:spPr/>
      <dgm:t>
        <a:bodyPr/>
        <a:lstStyle/>
        <a:p>
          <a:endParaRPr lang="en-US"/>
        </a:p>
      </dgm:t>
    </dgm:pt>
    <dgm:pt modelId="{8EC64C43-9E06-4BD6-8FA0-0BFDB14D5B4C}" type="pres">
      <dgm:prSet presAssocID="{59648B84-47DD-45A2-9D93-ED7BA725D7F2}" presName="Name1" presStyleCnt="0"/>
      <dgm:spPr/>
    </dgm:pt>
    <dgm:pt modelId="{AD944BC6-0088-4724-B8D3-32FEA4A197F9}" type="pres">
      <dgm:prSet presAssocID="{59648B84-47DD-45A2-9D93-ED7BA725D7F2}" presName="cycle" presStyleCnt="0"/>
      <dgm:spPr/>
    </dgm:pt>
    <dgm:pt modelId="{9CD1C9E3-3393-492D-B97E-75BF04973CE3}" type="pres">
      <dgm:prSet presAssocID="{59648B84-47DD-45A2-9D93-ED7BA725D7F2}" presName="srcNode" presStyleLbl="node1" presStyleIdx="0" presStyleCnt="7"/>
      <dgm:spPr/>
    </dgm:pt>
    <dgm:pt modelId="{7F6E988A-5736-400D-96C1-780952F08A68}" type="pres">
      <dgm:prSet presAssocID="{59648B84-47DD-45A2-9D93-ED7BA725D7F2}" presName="conn" presStyleLbl="parChTrans1D2" presStyleIdx="0" presStyleCnt="1"/>
      <dgm:spPr/>
      <dgm:t>
        <a:bodyPr/>
        <a:lstStyle/>
        <a:p>
          <a:endParaRPr lang="en-US"/>
        </a:p>
      </dgm:t>
    </dgm:pt>
    <dgm:pt modelId="{44C2CD75-5910-404B-8EED-024B0872CA4B}" type="pres">
      <dgm:prSet presAssocID="{59648B84-47DD-45A2-9D93-ED7BA725D7F2}" presName="extraNode" presStyleLbl="node1" presStyleIdx="0" presStyleCnt="7"/>
      <dgm:spPr/>
    </dgm:pt>
    <dgm:pt modelId="{6FFD2F56-F0CA-4FE5-B08C-28BD30458F80}" type="pres">
      <dgm:prSet presAssocID="{59648B84-47DD-45A2-9D93-ED7BA725D7F2}" presName="dstNode" presStyleLbl="node1" presStyleIdx="0" presStyleCnt="7"/>
      <dgm:spPr/>
    </dgm:pt>
    <dgm:pt modelId="{FF9E3534-C5F7-4675-A01B-88D2B18F4C46}" type="pres">
      <dgm:prSet presAssocID="{584ABA03-0E36-4F20-B6B3-9D08D5D2A0BB}" presName="text_1" presStyleLbl="node1" presStyleIdx="0" presStyleCnt="7">
        <dgm:presLayoutVars>
          <dgm:bulletEnabled val="1"/>
        </dgm:presLayoutVars>
      </dgm:prSet>
      <dgm:spPr/>
      <dgm:t>
        <a:bodyPr/>
        <a:lstStyle/>
        <a:p>
          <a:endParaRPr lang="en-US"/>
        </a:p>
      </dgm:t>
    </dgm:pt>
    <dgm:pt modelId="{404C95E9-2DAC-4A9B-B58B-8D7B17BA6FDF}" type="pres">
      <dgm:prSet presAssocID="{584ABA03-0E36-4F20-B6B3-9D08D5D2A0BB}" presName="accent_1" presStyleCnt="0"/>
      <dgm:spPr/>
    </dgm:pt>
    <dgm:pt modelId="{EAEF1F94-FF9A-45C0-9A8A-AD6D7116CB78}" type="pres">
      <dgm:prSet presAssocID="{584ABA03-0E36-4F20-B6B3-9D08D5D2A0BB}" presName="accentRepeatNode" presStyleLbl="solidFgAcc1" presStyleIdx="0" presStyleCnt="7"/>
      <dgm:spPr>
        <a:ln>
          <a:solidFill>
            <a:srgbClr val="002060"/>
          </a:solidFill>
        </a:ln>
      </dgm:spPr>
      <dgm:t>
        <a:bodyPr/>
        <a:lstStyle/>
        <a:p>
          <a:endParaRPr lang="en-US"/>
        </a:p>
      </dgm:t>
    </dgm:pt>
    <dgm:pt modelId="{10272830-5DB5-4111-80C3-FA722517A4C7}" type="pres">
      <dgm:prSet presAssocID="{B4C24CC6-CB80-4B6F-A5DC-75C249D8564F}" presName="text_2" presStyleLbl="node1" presStyleIdx="1" presStyleCnt="7">
        <dgm:presLayoutVars>
          <dgm:bulletEnabled val="1"/>
        </dgm:presLayoutVars>
      </dgm:prSet>
      <dgm:spPr/>
      <dgm:t>
        <a:bodyPr/>
        <a:lstStyle/>
        <a:p>
          <a:endParaRPr lang="en-US"/>
        </a:p>
      </dgm:t>
    </dgm:pt>
    <dgm:pt modelId="{212A9E4B-87A1-4A95-BE23-9CBA70129FB4}" type="pres">
      <dgm:prSet presAssocID="{B4C24CC6-CB80-4B6F-A5DC-75C249D8564F}" presName="accent_2" presStyleCnt="0"/>
      <dgm:spPr/>
    </dgm:pt>
    <dgm:pt modelId="{219CF94A-8089-4ABC-A0C9-8A0CECCD5682}" type="pres">
      <dgm:prSet presAssocID="{B4C24CC6-CB80-4B6F-A5DC-75C249D8564F}" presName="accentRepeatNode" presStyleLbl="solidFgAcc1" presStyleIdx="1" presStyleCnt="7"/>
      <dgm:spPr>
        <a:ln>
          <a:solidFill>
            <a:srgbClr val="002060"/>
          </a:solidFill>
        </a:ln>
      </dgm:spPr>
      <dgm:t>
        <a:bodyPr/>
        <a:lstStyle/>
        <a:p>
          <a:endParaRPr lang="en-US"/>
        </a:p>
      </dgm:t>
    </dgm:pt>
    <dgm:pt modelId="{9342AD9B-A81E-420B-9120-141167108351}" type="pres">
      <dgm:prSet presAssocID="{4D5C5484-71CB-4E1D-8A4D-B03E70950421}" presName="text_3" presStyleLbl="node1" presStyleIdx="2" presStyleCnt="7">
        <dgm:presLayoutVars>
          <dgm:bulletEnabled val="1"/>
        </dgm:presLayoutVars>
      </dgm:prSet>
      <dgm:spPr/>
      <dgm:t>
        <a:bodyPr/>
        <a:lstStyle/>
        <a:p>
          <a:endParaRPr lang="en-US"/>
        </a:p>
      </dgm:t>
    </dgm:pt>
    <dgm:pt modelId="{897DD31F-7E30-4FAE-8C74-75CCB53F5339}" type="pres">
      <dgm:prSet presAssocID="{4D5C5484-71CB-4E1D-8A4D-B03E70950421}" presName="accent_3" presStyleCnt="0"/>
      <dgm:spPr/>
    </dgm:pt>
    <dgm:pt modelId="{C9F18795-BAC7-4659-9244-732AE9A0BC18}" type="pres">
      <dgm:prSet presAssocID="{4D5C5484-71CB-4E1D-8A4D-B03E70950421}" presName="accentRepeatNode" presStyleLbl="solidFgAcc1" presStyleIdx="2" presStyleCnt="7"/>
      <dgm:spPr>
        <a:ln>
          <a:solidFill>
            <a:srgbClr val="002060"/>
          </a:solidFill>
        </a:ln>
      </dgm:spPr>
      <dgm:t>
        <a:bodyPr/>
        <a:lstStyle/>
        <a:p>
          <a:endParaRPr lang="en-US"/>
        </a:p>
      </dgm:t>
    </dgm:pt>
    <dgm:pt modelId="{F54FE5AB-F6F7-425E-BAFB-BC83653DAB2E}" type="pres">
      <dgm:prSet presAssocID="{7C670CDB-5CFF-4B3A-A647-0FF42B7406B8}" presName="text_4" presStyleLbl="node1" presStyleIdx="3" presStyleCnt="7">
        <dgm:presLayoutVars>
          <dgm:bulletEnabled val="1"/>
        </dgm:presLayoutVars>
      </dgm:prSet>
      <dgm:spPr/>
      <dgm:t>
        <a:bodyPr/>
        <a:lstStyle/>
        <a:p>
          <a:endParaRPr lang="en-US"/>
        </a:p>
      </dgm:t>
    </dgm:pt>
    <dgm:pt modelId="{A4FE9FFF-75E4-4CE8-8D2C-BE6D57EE4595}" type="pres">
      <dgm:prSet presAssocID="{7C670CDB-5CFF-4B3A-A647-0FF42B7406B8}" presName="accent_4" presStyleCnt="0"/>
      <dgm:spPr/>
    </dgm:pt>
    <dgm:pt modelId="{3C730580-62A1-4931-BD2E-56F60240EEDF}" type="pres">
      <dgm:prSet presAssocID="{7C670CDB-5CFF-4B3A-A647-0FF42B7406B8}" presName="accentRepeatNode" presStyleLbl="solidFgAcc1" presStyleIdx="3" presStyleCnt="7"/>
      <dgm:spPr>
        <a:ln>
          <a:solidFill>
            <a:srgbClr val="002060"/>
          </a:solidFill>
        </a:ln>
      </dgm:spPr>
      <dgm:t>
        <a:bodyPr/>
        <a:lstStyle/>
        <a:p>
          <a:endParaRPr lang="en-US"/>
        </a:p>
      </dgm:t>
    </dgm:pt>
    <dgm:pt modelId="{BB82D151-4CEE-4646-8820-4E02F39B32DF}" type="pres">
      <dgm:prSet presAssocID="{EC108843-54B4-42BE-A88C-5C42A09788AE}" presName="text_5" presStyleLbl="node1" presStyleIdx="4" presStyleCnt="7">
        <dgm:presLayoutVars>
          <dgm:bulletEnabled val="1"/>
        </dgm:presLayoutVars>
      </dgm:prSet>
      <dgm:spPr/>
      <dgm:t>
        <a:bodyPr/>
        <a:lstStyle/>
        <a:p>
          <a:endParaRPr lang="en-US"/>
        </a:p>
      </dgm:t>
    </dgm:pt>
    <dgm:pt modelId="{688AA353-85CD-4953-A3D2-6CAB96FA154B}" type="pres">
      <dgm:prSet presAssocID="{EC108843-54B4-42BE-A88C-5C42A09788AE}" presName="accent_5" presStyleCnt="0"/>
      <dgm:spPr/>
    </dgm:pt>
    <dgm:pt modelId="{7C766F79-510B-48AD-A72D-6D77AFD5122F}" type="pres">
      <dgm:prSet presAssocID="{EC108843-54B4-42BE-A88C-5C42A09788AE}" presName="accentRepeatNode" presStyleLbl="solidFgAcc1" presStyleIdx="4" presStyleCnt="7"/>
      <dgm:spPr>
        <a:ln>
          <a:solidFill>
            <a:srgbClr val="002060"/>
          </a:solidFill>
        </a:ln>
      </dgm:spPr>
      <dgm:t>
        <a:bodyPr/>
        <a:lstStyle/>
        <a:p>
          <a:endParaRPr lang="en-US"/>
        </a:p>
      </dgm:t>
    </dgm:pt>
    <dgm:pt modelId="{6F53B480-1326-4B35-A96A-93AE761CC3D0}" type="pres">
      <dgm:prSet presAssocID="{9504DA3E-D2C9-44DA-A9BD-7D2B02B92B70}" presName="text_6" presStyleLbl="node1" presStyleIdx="5" presStyleCnt="7">
        <dgm:presLayoutVars>
          <dgm:bulletEnabled val="1"/>
        </dgm:presLayoutVars>
      </dgm:prSet>
      <dgm:spPr/>
      <dgm:t>
        <a:bodyPr/>
        <a:lstStyle/>
        <a:p>
          <a:endParaRPr lang="en-US"/>
        </a:p>
      </dgm:t>
    </dgm:pt>
    <dgm:pt modelId="{A3823654-450D-4C1D-85D3-FD017B90583C}" type="pres">
      <dgm:prSet presAssocID="{9504DA3E-D2C9-44DA-A9BD-7D2B02B92B70}" presName="accent_6" presStyleCnt="0"/>
      <dgm:spPr/>
    </dgm:pt>
    <dgm:pt modelId="{D6251B95-F978-4B30-9C20-5EC6A9AA4431}" type="pres">
      <dgm:prSet presAssocID="{9504DA3E-D2C9-44DA-A9BD-7D2B02B92B70}" presName="accentRepeatNode" presStyleLbl="solidFgAcc1" presStyleIdx="5" presStyleCnt="7"/>
      <dgm:spPr>
        <a:ln>
          <a:solidFill>
            <a:srgbClr val="002060"/>
          </a:solidFill>
        </a:ln>
      </dgm:spPr>
      <dgm:t>
        <a:bodyPr/>
        <a:lstStyle/>
        <a:p>
          <a:endParaRPr lang="en-US"/>
        </a:p>
      </dgm:t>
    </dgm:pt>
    <dgm:pt modelId="{BBE8D871-CCBD-4D6D-B1C4-3F8B99B74EE9}" type="pres">
      <dgm:prSet presAssocID="{B238397A-990B-485F-987E-60D1CA65ACC9}" presName="text_7" presStyleLbl="node1" presStyleIdx="6" presStyleCnt="7">
        <dgm:presLayoutVars>
          <dgm:bulletEnabled val="1"/>
        </dgm:presLayoutVars>
      </dgm:prSet>
      <dgm:spPr/>
      <dgm:t>
        <a:bodyPr/>
        <a:lstStyle/>
        <a:p>
          <a:endParaRPr lang="en-US"/>
        </a:p>
      </dgm:t>
    </dgm:pt>
    <dgm:pt modelId="{704F9C31-B89E-4454-B825-6E09B10745B2}" type="pres">
      <dgm:prSet presAssocID="{B238397A-990B-485F-987E-60D1CA65ACC9}" presName="accent_7" presStyleCnt="0"/>
      <dgm:spPr/>
    </dgm:pt>
    <dgm:pt modelId="{FD111E46-2177-4A1F-BE1C-560E387C59AA}" type="pres">
      <dgm:prSet presAssocID="{B238397A-990B-485F-987E-60D1CA65ACC9}" presName="accentRepeatNode" presStyleLbl="solidFgAcc1" presStyleIdx="6" presStyleCnt="7"/>
      <dgm:spPr>
        <a:ln>
          <a:solidFill>
            <a:srgbClr val="002060"/>
          </a:solidFill>
        </a:ln>
      </dgm:spPr>
      <dgm:t>
        <a:bodyPr/>
        <a:lstStyle/>
        <a:p>
          <a:endParaRPr lang="en-US"/>
        </a:p>
      </dgm:t>
    </dgm:pt>
  </dgm:ptLst>
  <dgm:cxnLst>
    <dgm:cxn modelId="{D73E14B6-B523-49E4-A64E-B365CCE8AED3}" type="presOf" srcId="{9504DA3E-D2C9-44DA-A9BD-7D2B02B92B70}" destId="{6F53B480-1326-4B35-A96A-93AE761CC3D0}" srcOrd="0" destOrd="0" presId="urn:microsoft.com/office/officeart/2008/layout/VerticalCurvedList"/>
    <dgm:cxn modelId="{55214126-6DBF-44E6-8C28-93D8F1CB45CB}" type="presOf" srcId="{7C670CDB-5CFF-4B3A-A647-0FF42B7406B8}" destId="{F54FE5AB-F6F7-425E-BAFB-BC83653DAB2E}" srcOrd="0" destOrd="0" presId="urn:microsoft.com/office/officeart/2008/layout/VerticalCurvedList"/>
    <dgm:cxn modelId="{3FAE4E38-8E5B-4CFD-818F-308AD83B40B9}" type="presOf" srcId="{EC108843-54B4-42BE-A88C-5C42A09788AE}" destId="{BB82D151-4CEE-4646-8820-4E02F39B32DF}" srcOrd="0" destOrd="0" presId="urn:microsoft.com/office/officeart/2008/layout/VerticalCurvedList"/>
    <dgm:cxn modelId="{3043EA77-BA17-438C-B2D2-D89514FFDD3B}" srcId="{59648B84-47DD-45A2-9D93-ED7BA725D7F2}" destId="{B4C24CC6-CB80-4B6F-A5DC-75C249D8564F}" srcOrd="1" destOrd="0" parTransId="{F8E6E6BC-6C8D-446E-BAEA-452A6626B917}" sibTransId="{7F76AB2F-DCC0-47E2-98E5-BF2BCDD4E945}"/>
    <dgm:cxn modelId="{4E3553F3-69E4-4752-9EE1-326A290A27AC}" type="presOf" srcId="{59648B84-47DD-45A2-9D93-ED7BA725D7F2}" destId="{5DC458F4-ADC7-408D-B453-CEC8705F0362}" srcOrd="0" destOrd="0" presId="urn:microsoft.com/office/officeart/2008/layout/VerticalCurvedList"/>
    <dgm:cxn modelId="{DA274112-E65F-41E3-9D7E-9C9B25CD3B0A}" type="presOf" srcId="{B238397A-990B-485F-987E-60D1CA65ACC9}" destId="{BBE8D871-CCBD-4D6D-B1C4-3F8B99B74EE9}" srcOrd="0" destOrd="0" presId="urn:microsoft.com/office/officeart/2008/layout/VerticalCurvedList"/>
    <dgm:cxn modelId="{9F620407-C779-45FD-A0B0-644AB8F691DB}" srcId="{59648B84-47DD-45A2-9D93-ED7BA725D7F2}" destId="{7C670CDB-5CFF-4B3A-A647-0FF42B7406B8}" srcOrd="3" destOrd="0" parTransId="{D1526B16-08E2-41F9-9721-F6B2340CDC3C}" sibTransId="{0926E29F-A5AF-48D7-BB8D-0CD9D7B83A1D}"/>
    <dgm:cxn modelId="{4B954BDB-F9B9-44B3-A7BB-EC5CEF68E5D2}" srcId="{59648B84-47DD-45A2-9D93-ED7BA725D7F2}" destId="{B238397A-990B-485F-987E-60D1CA65ACC9}" srcOrd="6" destOrd="0" parTransId="{89F67EB6-7A23-4DEA-9BC5-4FCCE4D99ECE}" sibTransId="{C28FC9EB-3C58-4339-AC51-87EB8545F519}"/>
    <dgm:cxn modelId="{51186708-754E-4CFF-92E3-04F8FE787451}" srcId="{59648B84-47DD-45A2-9D93-ED7BA725D7F2}" destId="{EC108843-54B4-42BE-A88C-5C42A09788AE}" srcOrd="4" destOrd="0" parTransId="{8BC0157B-4C10-484F-85D4-5E94D675A323}" sibTransId="{45627F98-BAD8-474E-A723-C7081EA384FE}"/>
    <dgm:cxn modelId="{A57AC9E2-6AB9-4F0E-8D0B-F11F742E1332}" type="presOf" srcId="{4D5C5484-71CB-4E1D-8A4D-B03E70950421}" destId="{9342AD9B-A81E-420B-9120-141167108351}" srcOrd="0" destOrd="0" presId="urn:microsoft.com/office/officeart/2008/layout/VerticalCurvedList"/>
    <dgm:cxn modelId="{7E1499C0-C099-404E-94D3-DAEF70ECD439}" srcId="{59648B84-47DD-45A2-9D93-ED7BA725D7F2}" destId="{9504DA3E-D2C9-44DA-A9BD-7D2B02B92B70}" srcOrd="5" destOrd="0" parTransId="{C175EC55-3C69-4C0A-9AEC-C069E9569419}" sibTransId="{2CD6D62B-2DA5-4718-AA87-11F9EEC038C6}"/>
    <dgm:cxn modelId="{18EDC3E7-1B33-45F0-B10C-BDDB392FF064}" type="presOf" srcId="{B4C24CC6-CB80-4B6F-A5DC-75C249D8564F}" destId="{10272830-5DB5-4111-80C3-FA722517A4C7}" srcOrd="0" destOrd="0" presId="urn:microsoft.com/office/officeart/2008/layout/VerticalCurvedList"/>
    <dgm:cxn modelId="{026CE7AB-DD95-4677-9F5B-0777FA20B1CB}" srcId="{59648B84-47DD-45A2-9D93-ED7BA725D7F2}" destId="{4D5C5484-71CB-4E1D-8A4D-B03E70950421}" srcOrd="2" destOrd="0" parTransId="{CE5B25C4-2685-400A-B830-A63F458CC6AC}" sibTransId="{4CFDD451-470D-414E-8A5D-656EA108FADB}"/>
    <dgm:cxn modelId="{47DBDFB2-F374-4AFF-ACB5-9FD4F17427D3}" type="presOf" srcId="{584ABA03-0E36-4F20-B6B3-9D08D5D2A0BB}" destId="{FF9E3534-C5F7-4675-A01B-88D2B18F4C46}" srcOrd="0" destOrd="0" presId="urn:microsoft.com/office/officeart/2008/layout/VerticalCurvedList"/>
    <dgm:cxn modelId="{594ED660-AFDA-4168-AE12-89E24AD7F718}" type="presOf" srcId="{3B263BFE-0D58-4555-856F-C03F01354188}" destId="{7F6E988A-5736-400D-96C1-780952F08A68}" srcOrd="0" destOrd="0" presId="urn:microsoft.com/office/officeart/2008/layout/VerticalCurvedList"/>
    <dgm:cxn modelId="{7893775D-FA2E-4161-B6BE-ACC48C9ACC53}" srcId="{59648B84-47DD-45A2-9D93-ED7BA725D7F2}" destId="{584ABA03-0E36-4F20-B6B3-9D08D5D2A0BB}" srcOrd="0" destOrd="0" parTransId="{15582AF5-0886-47E7-96A6-4305E4CCB5D2}" sibTransId="{3B263BFE-0D58-4555-856F-C03F01354188}"/>
    <dgm:cxn modelId="{4D562760-22CF-41B1-BD04-6A01166AF88A}" type="presParOf" srcId="{5DC458F4-ADC7-408D-B453-CEC8705F0362}" destId="{8EC64C43-9E06-4BD6-8FA0-0BFDB14D5B4C}" srcOrd="0" destOrd="0" presId="urn:microsoft.com/office/officeart/2008/layout/VerticalCurvedList"/>
    <dgm:cxn modelId="{733B5F6E-B289-4AC8-AB54-0FF6B19BA144}" type="presParOf" srcId="{8EC64C43-9E06-4BD6-8FA0-0BFDB14D5B4C}" destId="{AD944BC6-0088-4724-B8D3-32FEA4A197F9}" srcOrd="0" destOrd="0" presId="urn:microsoft.com/office/officeart/2008/layout/VerticalCurvedList"/>
    <dgm:cxn modelId="{657AD5EA-2F1B-4727-8C0D-433B65FAA500}" type="presParOf" srcId="{AD944BC6-0088-4724-B8D3-32FEA4A197F9}" destId="{9CD1C9E3-3393-492D-B97E-75BF04973CE3}" srcOrd="0" destOrd="0" presId="urn:microsoft.com/office/officeart/2008/layout/VerticalCurvedList"/>
    <dgm:cxn modelId="{C7A51CE7-2E03-4644-B07A-2D624A0B35C3}" type="presParOf" srcId="{AD944BC6-0088-4724-B8D3-32FEA4A197F9}" destId="{7F6E988A-5736-400D-96C1-780952F08A68}" srcOrd="1" destOrd="0" presId="urn:microsoft.com/office/officeart/2008/layout/VerticalCurvedList"/>
    <dgm:cxn modelId="{E927F361-1AAE-40C2-ACAC-24919CA44EF4}" type="presParOf" srcId="{AD944BC6-0088-4724-B8D3-32FEA4A197F9}" destId="{44C2CD75-5910-404B-8EED-024B0872CA4B}" srcOrd="2" destOrd="0" presId="urn:microsoft.com/office/officeart/2008/layout/VerticalCurvedList"/>
    <dgm:cxn modelId="{4242D8E8-C17F-4066-A11D-AB2FE665F073}" type="presParOf" srcId="{AD944BC6-0088-4724-B8D3-32FEA4A197F9}" destId="{6FFD2F56-F0CA-4FE5-B08C-28BD30458F80}" srcOrd="3" destOrd="0" presId="urn:microsoft.com/office/officeart/2008/layout/VerticalCurvedList"/>
    <dgm:cxn modelId="{A2F24101-7B21-484C-9EF9-A9286590C85C}" type="presParOf" srcId="{8EC64C43-9E06-4BD6-8FA0-0BFDB14D5B4C}" destId="{FF9E3534-C5F7-4675-A01B-88D2B18F4C46}" srcOrd="1" destOrd="0" presId="urn:microsoft.com/office/officeart/2008/layout/VerticalCurvedList"/>
    <dgm:cxn modelId="{04EB03F2-79DA-42CC-9A06-E969368507C7}" type="presParOf" srcId="{8EC64C43-9E06-4BD6-8FA0-0BFDB14D5B4C}" destId="{404C95E9-2DAC-4A9B-B58B-8D7B17BA6FDF}" srcOrd="2" destOrd="0" presId="urn:microsoft.com/office/officeart/2008/layout/VerticalCurvedList"/>
    <dgm:cxn modelId="{B7BDC475-95BC-41E4-8BFF-E72AE117ADD5}" type="presParOf" srcId="{404C95E9-2DAC-4A9B-B58B-8D7B17BA6FDF}" destId="{EAEF1F94-FF9A-45C0-9A8A-AD6D7116CB78}" srcOrd="0" destOrd="0" presId="urn:microsoft.com/office/officeart/2008/layout/VerticalCurvedList"/>
    <dgm:cxn modelId="{790F9F35-618E-4433-BB49-7268117FFE61}" type="presParOf" srcId="{8EC64C43-9E06-4BD6-8FA0-0BFDB14D5B4C}" destId="{10272830-5DB5-4111-80C3-FA722517A4C7}" srcOrd="3" destOrd="0" presId="urn:microsoft.com/office/officeart/2008/layout/VerticalCurvedList"/>
    <dgm:cxn modelId="{1B64C771-0FDD-4A25-B790-D0B6B60ECCBC}" type="presParOf" srcId="{8EC64C43-9E06-4BD6-8FA0-0BFDB14D5B4C}" destId="{212A9E4B-87A1-4A95-BE23-9CBA70129FB4}" srcOrd="4" destOrd="0" presId="urn:microsoft.com/office/officeart/2008/layout/VerticalCurvedList"/>
    <dgm:cxn modelId="{261511BF-F6E3-44A7-AB20-1E987C027F26}" type="presParOf" srcId="{212A9E4B-87A1-4A95-BE23-9CBA70129FB4}" destId="{219CF94A-8089-4ABC-A0C9-8A0CECCD5682}" srcOrd="0" destOrd="0" presId="urn:microsoft.com/office/officeart/2008/layout/VerticalCurvedList"/>
    <dgm:cxn modelId="{FA12DF1C-0EDA-4565-9EE8-2AB2B7F4EC19}" type="presParOf" srcId="{8EC64C43-9E06-4BD6-8FA0-0BFDB14D5B4C}" destId="{9342AD9B-A81E-420B-9120-141167108351}" srcOrd="5" destOrd="0" presId="urn:microsoft.com/office/officeart/2008/layout/VerticalCurvedList"/>
    <dgm:cxn modelId="{AEED7090-A6A9-44A6-A119-2EAF74C3060A}" type="presParOf" srcId="{8EC64C43-9E06-4BD6-8FA0-0BFDB14D5B4C}" destId="{897DD31F-7E30-4FAE-8C74-75CCB53F5339}" srcOrd="6" destOrd="0" presId="urn:microsoft.com/office/officeart/2008/layout/VerticalCurvedList"/>
    <dgm:cxn modelId="{B8B7C34C-A5C7-47B7-8C04-9CB6A0EB3643}" type="presParOf" srcId="{897DD31F-7E30-4FAE-8C74-75CCB53F5339}" destId="{C9F18795-BAC7-4659-9244-732AE9A0BC18}" srcOrd="0" destOrd="0" presId="urn:microsoft.com/office/officeart/2008/layout/VerticalCurvedList"/>
    <dgm:cxn modelId="{7078F06E-F14F-4EF5-A12F-F52EE206A415}" type="presParOf" srcId="{8EC64C43-9E06-4BD6-8FA0-0BFDB14D5B4C}" destId="{F54FE5AB-F6F7-425E-BAFB-BC83653DAB2E}" srcOrd="7" destOrd="0" presId="urn:microsoft.com/office/officeart/2008/layout/VerticalCurvedList"/>
    <dgm:cxn modelId="{3699301F-F5F7-4833-8369-3A2C359F3BB9}" type="presParOf" srcId="{8EC64C43-9E06-4BD6-8FA0-0BFDB14D5B4C}" destId="{A4FE9FFF-75E4-4CE8-8D2C-BE6D57EE4595}" srcOrd="8" destOrd="0" presId="urn:microsoft.com/office/officeart/2008/layout/VerticalCurvedList"/>
    <dgm:cxn modelId="{986B64F1-6108-47AB-8D14-7AA7A082148E}" type="presParOf" srcId="{A4FE9FFF-75E4-4CE8-8D2C-BE6D57EE4595}" destId="{3C730580-62A1-4931-BD2E-56F60240EEDF}" srcOrd="0" destOrd="0" presId="urn:microsoft.com/office/officeart/2008/layout/VerticalCurvedList"/>
    <dgm:cxn modelId="{B0221FCE-265E-4D52-9B76-C12879F2CAF9}" type="presParOf" srcId="{8EC64C43-9E06-4BD6-8FA0-0BFDB14D5B4C}" destId="{BB82D151-4CEE-4646-8820-4E02F39B32DF}" srcOrd="9" destOrd="0" presId="urn:microsoft.com/office/officeart/2008/layout/VerticalCurvedList"/>
    <dgm:cxn modelId="{F133F77E-C453-4474-8461-EBAB1599E9A3}" type="presParOf" srcId="{8EC64C43-9E06-4BD6-8FA0-0BFDB14D5B4C}" destId="{688AA353-85CD-4953-A3D2-6CAB96FA154B}" srcOrd="10" destOrd="0" presId="urn:microsoft.com/office/officeart/2008/layout/VerticalCurvedList"/>
    <dgm:cxn modelId="{D96E259D-B283-4B6C-9CD4-48E60FE23458}" type="presParOf" srcId="{688AA353-85CD-4953-A3D2-6CAB96FA154B}" destId="{7C766F79-510B-48AD-A72D-6D77AFD5122F}" srcOrd="0" destOrd="0" presId="urn:microsoft.com/office/officeart/2008/layout/VerticalCurvedList"/>
    <dgm:cxn modelId="{1FED5AE6-F726-4658-B5D0-D1C165451F6D}" type="presParOf" srcId="{8EC64C43-9E06-4BD6-8FA0-0BFDB14D5B4C}" destId="{6F53B480-1326-4B35-A96A-93AE761CC3D0}" srcOrd="11" destOrd="0" presId="urn:microsoft.com/office/officeart/2008/layout/VerticalCurvedList"/>
    <dgm:cxn modelId="{F274B867-6608-471C-9B8C-AE38F40FC8B5}" type="presParOf" srcId="{8EC64C43-9E06-4BD6-8FA0-0BFDB14D5B4C}" destId="{A3823654-450D-4C1D-85D3-FD017B90583C}" srcOrd="12" destOrd="0" presId="urn:microsoft.com/office/officeart/2008/layout/VerticalCurvedList"/>
    <dgm:cxn modelId="{8D92DAA8-5490-481E-B059-741E5BA8B6C5}" type="presParOf" srcId="{A3823654-450D-4C1D-85D3-FD017B90583C}" destId="{D6251B95-F978-4B30-9C20-5EC6A9AA4431}" srcOrd="0" destOrd="0" presId="urn:microsoft.com/office/officeart/2008/layout/VerticalCurvedList"/>
    <dgm:cxn modelId="{8DC82D7B-1838-4F4B-8044-4655AA34BCA2}" type="presParOf" srcId="{8EC64C43-9E06-4BD6-8FA0-0BFDB14D5B4C}" destId="{BBE8D871-CCBD-4D6D-B1C4-3F8B99B74EE9}" srcOrd="13" destOrd="0" presId="urn:microsoft.com/office/officeart/2008/layout/VerticalCurvedList"/>
    <dgm:cxn modelId="{73A2D44C-9620-4BE2-ABD2-D8CAE60473A4}" type="presParOf" srcId="{8EC64C43-9E06-4BD6-8FA0-0BFDB14D5B4C}" destId="{704F9C31-B89E-4454-B825-6E09B10745B2}" srcOrd="14" destOrd="0" presId="urn:microsoft.com/office/officeart/2008/layout/VerticalCurvedList"/>
    <dgm:cxn modelId="{E4DA2520-263A-4467-A3A3-EB3E64E15B87}" type="presParOf" srcId="{704F9C31-B89E-4454-B825-6E09B10745B2}" destId="{FD111E46-2177-4A1F-BE1C-560E387C59AA}" srcOrd="0" destOrd="0" presId="urn:microsoft.com/office/officeart/2008/layout/VerticalCurvedList"/>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9648B84-47DD-45A2-9D93-ED7BA725D7F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584ABA03-0E36-4F20-B6B3-9D08D5D2A0BB}">
      <dgm:prSet/>
      <dgm:spPr>
        <a:solidFill>
          <a:srgbClr val="FF935D"/>
        </a:solidFill>
      </dgm:spPr>
      <dgm:t>
        <a:bodyPr/>
        <a:lstStyle/>
        <a:p>
          <a:pPr>
            <a:buFont typeface="Courier New" panose="02070309020205020404" pitchFamily="49" charset="0"/>
            <a:buNone/>
          </a:pPr>
          <a:r>
            <a:rPr lang="en-US" dirty="0"/>
            <a:t>Vaccinations</a:t>
          </a:r>
        </a:p>
      </dgm:t>
    </dgm:pt>
    <dgm:pt modelId="{15582AF5-0886-47E7-96A6-4305E4CCB5D2}" type="parTrans" cxnId="{7893775D-FA2E-4161-B6BE-ACC48C9ACC53}">
      <dgm:prSet/>
      <dgm:spPr/>
      <dgm:t>
        <a:bodyPr/>
        <a:lstStyle/>
        <a:p>
          <a:endParaRPr lang="en-US"/>
        </a:p>
      </dgm:t>
    </dgm:pt>
    <dgm:pt modelId="{3B263BFE-0D58-4555-856F-C03F01354188}" type="sibTrans" cxnId="{7893775D-FA2E-4161-B6BE-ACC48C9ACC53}">
      <dgm:prSet/>
      <dgm:spPr>
        <a:ln>
          <a:solidFill>
            <a:srgbClr val="FF671B"/>
          </a:solidFill>
        </a:ln>
      </dgm:spPr>
      <dgm:t>
        <a:bodyPr/>
        <a:lstStyle/>
        <a:p>
          <a:endParaRPr lang="en-US"/>
        </a:p>
      </dgm:t>
    </dgm:pt>
    <dgm:pt modelId="{B4C24CC6-CB80-4B6F-A5DC-75C249D8564F}">
      <dgm:prSet/>
      <dgm:spPr>
        <a:solidFill>
          <a:srgbClr val="FF935D"/>
        </a:solidFill>
      </dgm:spPr>
      <dgm:t>
        <a:bodyPr/>
        <a:lstStyle/>
        <a:p>
          <a:pPr>
            <a:buFont typeface="Courier New" panose="02070309020205020404" pitchFamily="49" charset="0"/>
            <a:buNone/>
          </a:pPr>
          <a:r>
            <a:rPr lang="en-US" dirty="0"/>
            <a:t>Cholesterol screening</a:t>
          </a:r>
        </a:p>
      </dgm:t>
    </dgm:pt>
    <dgm:pt modelId="{7F76AB2F-DCC0-47E2-98E5-BF2BCDD4E945}" type="sibTrans" cxnId="{3043EA77-BA17-438C-B2D2-D89514FFDD3B}">
      <dgm:prSet/>
      <dgm:spPr/>
      <dgm:t>
        <a:bodyPr/>
        <a:lstStyle/>
        <a:p>
          <a:endParaRPr lang="en-US"/>
        </a:p>
      </dgm:t>
    </dgm:pt>
    <dgm:pt modelId="{F8E6E6BC-6C8D-446E-BAEA-452A6626B917}" type="parTrans" cxnId="{3043EA77-BA17-438C-B2D2-D89514FFDD3B}">
      <dgm:prSet/>
      <dgm:spPr/>
      <dgm:t>
        <a:bodyPr/>
        <a:lstStyle/>
        <a:p>
          <a:endParaRPr lang="en-US"/>
        </a:p>
      </dgm:t>
    </dgm:pt>
    <dgm:pt modelId="{4D5C5484-71CB-4E1D-8A4D-B03E70950421}">
      <dgm:prSet/>
      <dgm:spPr>
        <a:solidFill>
          <a:srgbClr val="FF935D"/>
        </a:solidFill>
      </dgm:spPr>
      <dgm:t>
        <a:bodyPr/>
        <a:lstStyle/>
        <a:p>
          <a:pPr>
            <a:buFont typeface="Courier New" panose="02070309020205020404" pitchFamily="49" charset="0"/>
            <a:buNone/>
          </a:pPr>
          <a:r>
            <a:rPr lang="en-US" dirty="0"/>
            <a:t>Blood pressure screening</a:t>
          </a:r>
        </a:p>
      </dgm:t>
    </dgm:pt>
    <dgm:pt modelId="{4CFDD451-470D-414E-8A5D-656EA108FADB}" type="sibTrans" cxnId="{026CE7AB-DD95-4677-9F5B-0777FA20B1CB}">
      <dgm:prSet/>
      <dgm:spPr/>
      <dgm:t>
        <a:bodyPr/>
        <a:lstStyle/>
        <a:p>
          <a:endParaRPr lang="en-US"/>
        </a:p>
      </dgm:t>
    </dgm:pt>
    <dgm:pt modelId="{CE5B25C4-2685-400A-B830-A63F458CC6AC}" type="parTrans" cxnId="{026CE7AB-DD95-4677-9F5B-0777FA20B1CB}">
      <dgm:prSet/>
      <dgm:spPr/>
      <dgm:t>
        <a:bodyPr/>
        <a:lstStyle/>
        <a:p>
          <a:endParaRPr lang="en-US"/>
        </a:p>
      </dgm:t>
    </dgm:pt>
    <dgm:pt modelId="{7C670CDB-5CFF-4B3A-A647-0FF42B7406B8}">
      <dgm:prSet/>
      <dgm:spPr>
        <a:solidFill>
          <a:srgbClr val="FF935D"/>
        </a:solidFill>
      </dgm:spPr>
      <dgm:t>
        <a:bodyPr/>
        <a:lstStyle/>
        <a:p>
          <a:pPr>
            <a:buFont typeface="Courier New" panose="02070309020205020404" pitchFamily="49" charset="0"/>
            <a:buNone/>
          </a:pPr>
          <a:r>
            <a:rPr lang="en-US" dirty="0"/>
            <a:t>Colorectal cancer screening	</a:t>
          </a:r>
        </a:p>
      </dgm:t>
    </dgm:pt>
    <dgm:pt modelId="{0926E29F-A5AF-48D7-BB8D-0CD9D7B83A1D}" type="sibTrans" cxnId="{9F620407-C779-45FD-A0B0-644AB8F691DB}">
      <dgm:prSet/>
      <dgm:spPr/>
      <dgm:t>
        <a:bodyPr/>
        <a:lstStyle/>
        <a:p>
          <a:endParaRPr lang="en-US"/>
        </a:p>
      </dgm:t>
    </dgm:pt>
    <dgm:pt modelId="{D1526B16-08E2-41F9-9721-F6B2340CDC3C}" type="parTrans" cxnId="{9F620407-C779-45FD-A0B0-644AB8F691DB}">
      <dgm:prSet/>
      <dgm:spPr/>
      <dgm:t>
        <a:bodyPr/>
        <a:lstStyle/>
        <a:p>
          <a:endParaRPr lang="en-US"/>
        </a:p>
      </dgm:t>
    </dgm:pt>
    <dgm:pt modelId="{EC108843-54B4-42BE-A88C-5C42A09788AE}">
      <dgm:prSet/>
      <dgm:spPr>
        <a:solidFill>
          <a:srgbClr val="FF935D"/>
        </a:solidFill>
      </dgm:spPr>
      <dgm:t>
        <a:bodyPr/>
        <a:lstStyle/>
        <a:p>
          <a:pPr>
            <a:buFont typeface="Courier New" panose="02070309020205020404" pitchFamily="49" charset="0"/>
            <a:buNone/>
          </a:pPr>
          <a:r>
            <a:rPr lang="en-US" dirty="0"/>
            <a:t>Mammograms</a:t>
          </a:r>
        </a:p>
      </dgm:t>
    </dgm:pt>
    <dgm:pt modelId="{45627F98-BAD8-474E-A723-C7081EA384FE}" type="sibTrans" cxnId="{51186708-754E-4CFF-92E3-04F8FE787451}">
      <dgm:prSet/>
      <dgm:spPr/>
      <dgm:t>
        <a:bodyPr/>
        <a:lstStyle/>
        <a:p>
          <a:endParaRPr lang="en-US"/>
        </a:p>
      </dgm:t>
    </dgm:pt>
    <dgm:pt modelId="{8BC0157B-4C10-484F-85D4-5E94D675A323}" type="parTrans" cxnId="{51186708-754E-4CFF-92E3-04F8FE787451}">
      <dgm:prSet/>
      <dgm:spPr/>
      <dgm:t>
        <a:bodyPr/>
        <a:lstStyle/>
        <a:p>
          <a:endParaRPr lang="en-US"/>
        </a:p>
      </dgm:t>
    </dgm:pt>
    <dgm:pt modelId="{9504DA3E-D2C9-44DA-A9BD-7D2B02B92B70}">
      <dgm:prSet/>
      <dgm:spPr>
        <a:solidFill>
          <a:srgbClr val="FF935D"/>
        </a:solidFill>
      </dgm:spPr>
      <dgm:t>
        <a:bodyPr/>
        <a:lstStyle/>
        <a:p>
          <a:pPr>
            <a:buFont typeface="Courier New" panose="02070309020205020404" pitchFamily="49" charset="0"/>
            <a:buNone/>
          </a:pPr>
          <a:r>
            <a:rPr lang="en-US" dirty="0"/>
            <a:t>Pap smears</a:t>
          </a:r>
        </a:p>
      </dgm:t>
    </dgm:pt>
    <dgm:pt modelId="{2CD6D62B-2DA5-4718-AA87-11F9EEC038C6}" type="sibTrans" cxnId="{7E1499C0-C099-404E-94D3-DAEF70ECD439}">
      <dgm:prSet/>
      <dgm:spPr/>
      <dgm:t>
        <a:bodyPr/>
        <a:lstStyle/>
        <a:p>
          <a:endParaRPr lang="en-US"/>
        </a:p>
      </dgm:t>
    </dgm:pt>
    <dgm:pt modelId="{C175EC55-3C69-4C0A-9AEC-C069E9569419}" type="parTrans" cxnId="{7E1499C0-C099-404E-94D3-DAEF70ECD439}">
      <dgm:prSet/>
      <dgm:spPr/>
      <dgm:t>
        <a:bodyPr/>
        <a:lstStyle/>
        <a:p>
          <a:endParaRPr lang="en-US"/>
        </a:p>
      </dgm:t>
    </dgm:pt>
    <dgm:pt modelId="{5DC458F4-ADC7-408D-B453-CEC8705F0362}" type="pres">
      <dgm:prSet presAssocID="{59648B84-47DD-45A2-9D93-ED7BA725D7F2}" presName="Name0" presStyleCnt="0">
        <dgm:presLayoutVars>
          <dgm:chMax val="7"/>
          <dgm:chPref val="7"/>
          <dgm:dir/>
        </dgm:presLayoutVars>
      </dgm:prSet>
      <dgm:spPr/>
      <dgm:t>
        <a:bodyPr/>
        <a:lstStyle/>
        <a:p>
          <a:endParaRPr lang="en-US"/>
        </a:p>
      </dgm:t>
    </dgm:pt>
    <dgm:pt modelId="{8EC64C43-9E06-4BD6-8FA0-0BFDB14D5B4C}" type="pres">
      <dgm:prSet presAssocID="{59648B84-47DD-45A2-9D93-ED7BA725D7F2}" presName="Name1" presStyleCnt="0"/>
      <dgm:spPr/>
    </dgm:pt>
    <dgm:pt modelId="{AD944BC6-0088-4724-B8D3-32FEA4A197F9}" type="pres">
      <dgm:prSet presAssocID="{59648B84-47DD-45A2-9D93-ED7BA725D7F2}" presName="cycle" presStyleCnt="0"/>
      <dgm:spPr/>
    </dgm:pt>
    <dgm:pt modelId="{9CD1C9E3-3393-492D-B97E-75BF04973CE3}" type="pres">
      <dgm:prSet presAssocID="{59648B84-47DD-45A2-9D93-ED7BA725D7F2}" presName="srcNode" presStyleLbl="node1" presStyleIdx="0" presStyleCnt="6"/>
      <dgm:spPr/>
    </dgm:pt>
    <dgm:pt modelId="{7F6E988A-5736-400D-96C1-780952F08A68}" type="pres">
      <dgm:prSet presAssocID="{59648B84-47DD-45A2-9D93-ED7BA725D7F2}" presName="conn" presStyleLbl="parChTrans1D2" presStyleIdx="0" presStyleCnt="1"/>
      <dgm:spPr/>
      <dgm:t>
        <a:bodyPr/>
        <a:lstStyle/>
        <a:p>
          <a:endParaRPr lang="en-US"/>
        </a:p>
      </dgm:t>
    </dgm:pt>
    <dgm:pt modelId="{44C2CD75-5910-404B-8EED-024B0872CA4B}" type="pres">
      <dgm:prSet presAssocID="{59648B84-47DD-45A2-9D93-ED7BA725D7F2}" presName="extraNode" presStyleLbl="node1" presStyleIdx="0" presStyleCnt="6"/>
      <dgm:spPr/>
    </dgm:pt>
    <dgm:pt modelId="{6FFD2F56-F0CA-4FE5-B08C-28BD30458F80}" type="pres">
      <dgm:prSet presAssocID="{59648B84-47DD-45A2-9D93-ED7BA725D7F2}" presName="dstNode" presStyleLbl="node1" presStyleIdx="0" presStyleCnt="6"/>
      <dgm:spPr/>
    </dgm:pt>
    <dgm:pt modelId="{FF9E3534-C5F7-4675-A01B-88D2B18F4C46}" type="pres">
      <dgm:prSet presAssocID="{584ABA03-0E36-4F20-B6B3-9D08D5D2A0BB}" presName="text_1" presStyleLbl="node1" presStyleIdx="0" presStyleCnt="6">
        <dgm:presLayoutVars>
          <dgm:bulletEnabled val="1"/>
        </dgm:presLayoutVars>
      </dgm:prSet>
      <dgm:spPr/>
      <dgm:t>
        <a:bodyPr/>
        <a:lstStyle/>
        <a:p>
          <a:endParaRPr lang="en-US"/>
        </a:p>
      </dgm:t>
    </dgm:pt>
    <dgm:pt modelId="{404C95E9-2DAC-4A9B-B58B-8D7B17BA6FDF}" type="pres">
      <dgm:prSet presAssocID="{584ABA03-0E36-4F20-B6B3-9D08D5D2A0BB}" presName="accent_1" presStyleCnt="0"/>
      <dgm:spPr/>
    </dgm:pt>
    <dgm:pt modelId="{EAEF1F94-FF9A-45C0-9A8A-AD6D7116CB78}" type="pres">
      <dgm:prSet presAssocID="{584ABA03-0E36-4F20-B6B3-9D08D5D2A0BB}" presName="accentRepeatNode" presStyleLbl="solidFgAcc1" presStyleIdx="0" presStyleCnt="6"/>
      <dgm:spPr>
        <a:ln>
          <a:solidFill>
            <a:srgbClr val="FF671B"/>
          </a:solidFill>
        </a:ln>
      </dgm:spPr>
    </dgm:pt>
    <dgm:pt modelId="{10272830-5DB5-4111-80C3-FA722517A4C7}" type="pres">
      <dgm:prSet presAssocID="{B4C24CC6-CB80-4B6F-A5DC-75C249D8564F}" presName="text_2" presStyleLbl="node1" presStyleIdx="1" presStyleCnt="6">
        <dgm:presLayoutVars>
          <dgm:bulletEnabled val="1"/>
        </dgm:presLayoutVars>
      </dgm:prSet>
      <dgm:spPr/>
      <dgm:t>
        <a:bodyPr/>
        <a:lstStyle/>
        <a:p>
          <a:endParaRPr lang="en-US"/>
        </a:p>
      </dgm:t>
    </dgm:pt>
    <dgm:pt modelId="{212A9E4B-87A1-4A95-BE23-9CBA70129FB4}" type="pres">
      <dgm:prSet presAssocID="{B4C24CC6-CB80-4B6F-A5DC-75C249D8564F}" presName="accent_2" presStyleCnt="0"/>
      <dgm:spPr/>
    </dgm:pt>
    <dgm:pt modelId="{219CF94A-8089-4ABC-A0C9-8A0CECCD5682}" type="pres">
      <dgm:prSet presAssocID="{B4C24CC6-CB80-4B6F-A5DC-75C249D8564F}" presName="accentRepeatNode" presStyleLbl="solidFgAcc1" presStyleIdx="1" presStyleCnt="6"/>
      <dgm:spPr>
        <a:ln>
          <a:solidFill>
            <a:srgbClr val="FF671B"/>
          </a:solidFill>
        </a:ln>
      </dgm:spPr>
    </dgm:pt>
    <dgm:pt modelId="{9342AD9B-A81E-420B-9120-141167108351}" type="pres">
      <dgm:prSet presAssocID="{4D5C5484-71CB-4E1D-8A4D-B03E70950421}" presName="text_3" presStyleLbl="node1" presStyleIdx="2" presStyleCnt="6">
        <dgm:presLayoutVars>
          <dgm:bulletEnabled val="1"/>
        </dgm:presLayoutVars>
      </dgm:prSet>
      <dgm:spPr/>
      <dgm:t>
        <a:bodyPr/>
        <a:lstStyle/>
        <a:p>
          <a:endParaRPr lang="en-US"/>
        </a:p>
      </dgm:t>
    </dgm:pt>
    <dgm:pt modelId="{897DD31F-7E30-4FAE-8C74-75CCB53F5339}" type="pres">
      <dgm:prSet presAssocID="{4D5C5484-71CB-4E1D-8A4D-B03E70950421}" presName="accent_3" presStyleCnt="0"/>
      <dgm:spPr/>
    </dgm:pt>
    <dgm:pt modelId="{C9F18795-BAC7-4659-9244-732AE9A0BC18}" type="pres">
      <dgm:prSet presAssocID="{4D5C5484-71CB-4E1D-8A4D-B03E70950421}" presName="accentRepeatNode" presStyleLbl="solidFgAcc1" presStyleIdx="2" presStyleCnt="6"/>
      <dgm:spPr>
        <a:ln>
          <a:solidFill>
            <a:srgbClr val="FF671B"/>
          </a:solidFill>
        </a:ln>
      </dgm:spPr>
    </dgm:pt>
    <dgm:pt modelId="{F54FE5AB-F6F7-425E-BAFB-BC83653DAB2E}" type="pres">
      <dgm:prSet presAssocID="{7C670CDB-5CFF-4B3A-A647-0FF42B7406B8}" presName="text_4" presStyleLbl="node1" presStyleIdx="3" presStyleCnt="6">
        <dgm:presLayoutVars>
          <dgm:bulletEnabled val="1"/>
        </dgm:presLayoutVars>
      </dgm:prSet>
      <dgm:spPr/>
      <dgm:t>
        <a:bodyPr/>
        <a:lstStyle/>
        <a:p>
          <a:endParaRPr lang="en-US"/>
        </a:p>
      </dgm:t>
    </dgm:pt>
    <dgm:pt modelId="{A4FE9FFF-75E4-4CE8-8D2C-BE6D57EE4595}" type="pres">
      <dgm:prSet presAssocID="{7C670CDB-5CFF-4B3A-A647-0FF42B7406B8}" presName="accent_4" presStyleCnt="0"/>
      <dgm:spPr/>
    </dgm:pt>
    <dgm:pt modelId="{3C730580-62A1-4931-BD2E-56F60240EEDF}" type="pres">
      <dgm:prSet presAssocID="{7C670CDB-5CFF-4B3A-A647-0FF42B7406B8}" presName="accentRepeatNode" presStyleLbl="solidFgAcc1" presStyleIdx="3" presStyleCnt="6"/>
      <dgm:spPr>
        <a:ln>
          <a:solidFill>
            <a:srgbClr val="FF671B"/>
          </a:solidFill>
        </a:ln>
      </dgm:spPr>
    </dgm:pt>
    <dgm:pt modelId="{BB82D151-4CEE-4646-8820-4E02F39B32DF}" type="pres">
      <dgm:prSet presAssocID="{EC108843-54B4-42BE-A88C-5C42A09788AE}" presName="text_5" presStyleLbl="node1" presStyleIdx="4" presStyleCnt="6">
        <dgm:presLayoutVars>
          <dgm:bulletEnabled val="1"/>
        </dgm:presLayoutVars>
      </dgm:prSet>
      <dgm:spPr/>
      <dgm:t>
        <a:bodyPr/>
        <a:lstStyle/>
        <a:p>
          <a:endParaRPr lang="en-US"/>
        </a:p>
      </dgm:t>
    </dgm:pt>
    <dgm:pt modelId="{688AA353-85CD-4953-A3D2-6CAB96FA154B}" type="pres">
      <dgm:prSet presAssocID="{EC108843-54B4-42BE-A88C-5C42A09788AE}" presName="accent_5" presStyleCnt="0"/>
      <dgm:spPr/>
    </dgm:pt>
    <dgm:pt modelId="{7C766F79-510B-48AD-A72D-6D77AFD5122F}" type="pres">
      <dgm:prSet presAssocID="{EC108843-54B4-42BE-A88C-5C42A09788AE}" presName="accentRepeatNode" presStyleLbl="solidFgAcc1" presStyleIdx="4" presStyleCnt="6"/>
      <dgm:spPr>
        <a:ln>
          <a:solidFill>
            <a:srgbClr val="FF671B"/>
          </a:solidFill>
        </a:ln>
      </dgm:spPr>
    </dgm:pt>
    <dgm:pt modelId="{6F53B480-1326-4B35-A96A-93AE761CC3D0}" type="pres">
      <dgm:prSet presAssocID="{9504DA3E-D2C9-44DA-A9BD-7D2B02B92B70}" presName="text_6" presStyleLbl="node1" presStyleIdx="5" presStyleCnt="6">
        <dgm:presLayoutVars>
          <dgm:bulletEnabled val="1"/>
        </dgm:presLayoutVars>
      </dgm:prSet>
      <dgm:spPr/>
      <dgm:t>
        <a:bodyPr/>
        <a:lstStyle/>
        <a:p>
          <a:endParaRPr lang="en-US"/>
        </a:p>
      </dgm:t>
    </dgm:pt>
    <dgm:pt modelId="{A3823654-450D-4C1D-85D3-FD017B90583C}" type="pres">
      <dgm:prSet presAssocID="{9504DA3E-D2C9-44DA-A9BD-7D2B02B92B70}" presName="accent_6" presStyleCnt="0"/>
      <dgm:spPr/>
    </dgm:pt>
    <dgm:pt modelId="{D6251B95-F978-4B30-9C20-5EC6A9AA4431}" type="pres">
      <dgm:prSet presAssocID="{9504DA3E-D2C9-44DA-A9BD-7D2B02B92B70}" presName="accentRepeatNode" presStyleLbl="solidFgAcc1" presStyleIdx="5" presStyleCnt="6"/>
      <dgm:spPr>
        <a:ln>
          <a:solidFill>
            <a:srgbClr val="FF671B"/>
          </a:solidFill>
        </a:ln>
      </dgm:spPr>
    </dgm:pt>
  </dgm:ptLst>
  <dgm:cxnLst>
    <dgm:cxn modelId="{D73E14B6-B523-49E4-A64E-B365CCE8AED3}" type="presOf" srcId="{9504DA3E-D2C9-44DA-A9BD-7D2B02B92B70}" destId="{6F53B480-1326-4B35-A96A-93AE761CC3D0}" srcOrd="0" destOrd="0" presId="urn:microsoft.com/office/officeart/2008/layout/VerticalCurvedList"/>
    <dgm:cxn modelId="{55214126-6DBF-44E6-8C28-93D8F1CB45CB}" type="presOf" srcId="{7C670CDB-5CFF-4B3A-A647-0FF42B7406B8}" destId="{F54FE5AB-F6F7-425E-BAFB-BC83653DAB2E}" srcOrd="0" destOrd="0" presId="urn:microsoft.com/office/officeart/2008/layout/VerticalCurvedList"/>
    <dgm:cxn modelId="{3FAE4E38-8E5B-4CFD-818F-308AD83B40B9}" type="presOf" srcId="{EC108843-54B4-42BE-A88C-5C42A09788AE}" destId="{BB82D151-4CEE-4646-8820-4E02F39B32DF}" srcOrd="0" destOrd="0" presId="urn:microsoft.com/office/officeart/2008/layout/VerticalCurvedList"/>
    <dgm:cxn modelId="{3043EA77-BA17-438C-B2D2-D89514FFDD3B}" srcId="{59648B84-47DD-45A2-9D93-ED7BA725D7F2}" destId="{B4C24CC6-CB80-4B6F-A5DC-75C249D8564F}" srcOrd="1" destOrd="0" parTransId="{F8E6E6BC-6C8D-446E-BAEA-452A6626B917}" sibTransId="{7F76AB2F-DCC0-47E2-98E5-BF2BCDD4E945}"/>
    <dgm:cxn modelId="{4E3553F3-69E4-4752-9EE1-326A290A27AC}" type="presOf" srcId="{59648B84-47DD-45A2-9D93-ED7BA725D7F2}" destId="{5DC458F4-ADC7-408D-B453-CEC8705F0362}" srcOrd="0" destOrd="0" presId="urn:microsoft.com/office/officeart/2008/layout/VerticalCurvedList"/>
    <dgm:cxn modelId="{9F620407-C779-45FD-A0B0-644AB8F691DB}" srcId="{59648B84-47DD-45A2-9D93-ED7BA725D7F2}" destId="{7C670CDB-5CFF-4B3A-A647-0FF42B7406B8}" srcOrd="3" destOrd="0" parTransId="{D1526B16-08E2-41F9-9721-F6B2340CDC3C}" sibTransId="{0926E29F-A5AF-48D7-BB8D-0CD9D7B83A1D}"/>
    <dgm:cxn modelId="{51186708-754E-4CFF-92E3-04F8FE787451}" srcId="{59648B84-47DD-45A2-9D93-ED7BA725D7F2}" destId="{EC108843-54B4-42BE-A88C-5C42A09788AE}" srcOrd="4" destOrd="0" parTransId="{8BC0157B-4C10-484F-85D4-5E94D675A323}" sibTransId="{45627F98-BAD8-474E-A723-C7081EA384FE}"/>
    <dgm:cxn modelId="{A57AC9E2-6AB9-4F0E-8D0B-F11F742E1332}" type="presOf" srcId="{4D5C5484-71CB-4E1D-8A4D-B03E70950421}" destId="{9342AD9B-A81E-420B-9120-141167108351}" srcOrd="0" destOrd="0" presId="urn:microsoft.com/office/officeart/2008/layout/VerticalCurvedList"/>
    <dgm:cxn modelId="{7E1499C0-C099-404E-94D3-DAEF70ECD439}" srcId="{59648B84-47DD-45A2-9D93-ED7BA725D7F2}" destId="{9504DA3E-D2C9-44DA-A9BD-7D2B02B92B70}" srcOrd="5" destOrd="0" parTransId="{C175EC55-3C69-4C0A-9AEC-C069E9569419}" sibTransId="{2CD6D62B-2DA5-4718-AA87-11F9EEC038C6}"/>
    <dgm:cxn modelId="{18EDC3E7-1B33-45F0-B10C-BDDB392FF064}" type="presOf" srcId="{B4C24CC6-CB80-4B6F-A5DC-75C249D8564F}" destId="{10272830-5DB5-4111-80C3-FA722517A4C7}" srcOrd="0" destOrd="0" presId="urn:microsoft.com/office/officeart/2008/layout/VerticalCurvedList"/>
    <dgm:cxn modelId="{026CE7AB-DD95-4677-9F5B-0777FA20B1CB}" srcId="{59648B84-47DD-45A2-9D93-ED7BA725D7F2}" destId="{4D5C5484-71CB-4E1D-8A4D-B03E70950421}" srcOrd="2" destOrd="0" parTransId="{CE5B25C4-2685-400A-B830-A63F458CC6AC}" sibTransId="{4CFDD451-470D-414E-8A5D-656EA108FADB}"/>
    <dgm:cxn modelId="{47DBDFB2-F374-4AFF-ACB5-9FD4F17427D3}" type="presOf" srcId="{584ABA03-0E36-4F20-B6B3-9D08D5D2A0BB}" destId="{FF9E3534-C5F7-4675-A01B-88D2B18F4C46}" srcOrd="0" destOrd="0" presId="urn:microsoft.com/office/officeart/2008/layout/VerticalCurvedList"/>
    <dgm:cxn modelId="{594ED660-AFDA-4168-AE12-89E24AD7F718}" type="presOf" srcId="{3B263BFE-0D58-4555-856F-C03F01354188}" destId="{7F6E988A-5736-400D-96C1-780952F08A68}" srcOrd="0" destOrd="0" presId="urn:microsoft.com/office/officeart/2008/layout/VerticalCurvedList"/>
    <dgm:cxn modelId="{7893775D-FA2E-4161-B6BE-ACC48C9ACC53}" srcId="{59648B84-47DD-45A2-9D93-ED7BA725D7F2}" destId="{584ABA03-0E36-4F20-B6B3-9D08D5D2A0BB}" srcOrd="0" destOrd="0" parTransId="{15582AF5-0886-47E7-96A6-4305E4CCB5D2}" sibTransId="{3B263BFE-0D58-4555-856F-C03F01354188}"/>
    <dgm:cxn modelId="{4D562760-22CF-41B1-BD04-6A01166AF88A}" type="presParOf" srcId="{5DC458F4-ADC7-408D-B453-CEC8705F0362}" destId="{8EC64C43-9E06-4BD6-8FA0-0BFDB14D5B4C}" srcOrd="0" destOrd="0" presId="urn:microsoft.com/office/officeart/2008/layout/VerticalCurvedList"/>
    <dgm:cxn modelId="{733B5F6E-B289-4AC8-AB54-0FF6B19BA144}" type="presParOf" srcId="{8EC64C43-9E06-4BD6-8FA0-0BFDB14D5B4C}" destId="{AD944BC6-0088-4724-B8D3-32FEA4A197F9}" srcOrd="0" destOrd="0" presId="urn:microsoft.com/office/officeart/2008/layout/VerticalCurvedList"/>
    <dgm:cxn modelId="{657AD5EA-2F1B-4727-8C0D-433B65FAA500}" type="presParOf" srcId="{AD944BC6-0088-4724-B8D3-32FEA4A197F9}" destId="{9CD1C9E3-3393-492D-B97E-75BF04973CE3}" srcOrd="0" destOrd="0" presId="urn:microsoft.com/office/officeart/2008/layout/VerticalCurvedList"/>
    <dgm:cxn modelId="{C7A51CE7-2E03-4644-B07A-2D624A0B35C3}" type="presParOf" srcId="{AD944BC6-0088-4724-B8D3-32FEA4A197F9}" destId="{7F6E988A-5736-400D-96C1-780952F08A68}" srcOrd="1" destOrd="0" presId="urn:microsoft.com/office/officeart/2008/layout/VerticalCurvedList"/>
    <dgm:cxn modelId="{E927F361-1AAE-40C2-ACAC-24919CA44EF4}" type="presParOf" srcId="{AD944BC6-0088-4724-B8D3-32FEA4A197F9}" destId="{44C2CD75-5910-404B-8EED-024B0872CA4B}" srcOrd="2" destOrd="0" presId="urn:microsoft.com/office/officeart/2008/layout/VerticalCurvedList"/>
    <dgm:cxn modelId="{4242D8E8-C17F-4066-A11D-AB2FE665F073}" type="presParOf" srcId="{AD944BC6-0088-4724-B8D3-32FEA4A197F9}" destId="{6FFD2F56-F0CA-4FE5-B08C-28BD30458F80}" srcOrd="3" destOrd="0" presId="urn:microsoft.com/office/officeart/2008/layout/VerticalCurvedList"/>
    <dgm:cxn modelId="{A2F24101-7B21-484C-9EF9-A9286590C85C}" type="presParOf" srcId="{8EC64C43-9E06-4BD6-8FA0-0BFDB14D5B4C}" destId="{FF9E3534-C5F7-4675-A01B-88D2B18F4C46}" srcOrd="1" destOrd="0" presId="urn:microsoft.com/office/officeart/2008/layout/VerticalCurvedList"/>
    <dgm:cxn modelId="{04EB03F2-79DA-42CC-9A06-E969368507C7}" type="presParOf" srcId="{8EC64C43-9E06-4BD6-8FA0-0BFDB14D5B4C}" destId="{404C95E9-2DAC-4A9B-B58B-8D7B17BA6FDF}" srcOrd="2" destOrd="0" presId="urn:microsoft.com/office/officeart/2008/layout/VerticalCurvedList"/>
    <dgm:cxn modelId="{B7BDC475-95BC-41E4-8BFF-E72AE117ADD5}" type="presParOf" srcId="{404C95E9-2DAC-4A9B-B58B-8D7B17BA6FDF}" destId="{EAEF1F94-FF9A-45C0-9A8A-AD6D7116CB78}" srcOrd="0" destOrd="0" presId="urn:microsoft.com/office/officeart/2008/layout/VerticalCurvedList"/>
    <dgm:cxn modelId="{790F9F35-618E-4433-BB49-7268117FFE61}" type="presParOf" srcId="{8EC64C43-9E06-4BD6-8FA0-0BFDB14D5B4C}" destId="{10272830-5DB5-4111-80C3-FA722517A4C7}" srcOrd="3" destOrd="0" presId="urn:microsoft.com/office/officeart/2008/layout/VerticalCurvedList"/>
    <dgm:cxn modelId="{1B64C771-0FDD-4A25-B790-D0B6B60ECCBC}" type="presParOf" srcId="{8EC64C43-9E06-4BD6-8FA0-0BFDB14D5B4C}" destId="{212A9E4B-87A1-4A95-BE23-9CBA70129FB4}" srcOrd="4" destOrd="0" presId="urn:microsoft.com/office/officeart/2008/layout/VerticalCurvedList"/>
    <dgm:cxn modelId="{261511BF-F6E3-44A7-AB20-1E987C027F26}" type="presParOf" srcId="{212A9E4B-87A1-4A95-BE23-9CBA70129FB4}" destId="{219CF94A-8089-4ABC-A0C9-8A0CECCD5682}" srcOrd="0" destOrd="0" presId="urn:microsoft.com/office/officeart/2008/layout/VerticalCurvedList"/>
    <dgm:cxn modelId="{FA12DF1C-0EDA-4565-9EE8-2AB2B7F4EC19}" type="presParOf" srcId="{8EC64C43-9E06-4BD6-8FA0-0BFDB14D5B4C}" destId="{9342AD9B-A81E-420B-9120-141167108351}" srcOrd="5" destOrd="0" presId="urn:microsoft.com/office/officeart/2008/layout/VerticalCurvedList"/>
    <dgm:cxn modelId="{AEED7090-A6A9-44A6-A119-2EAF74C3060A}" type="presParOf" srcId="{8EC64C43-9E06-4BD6-8FA0-0BFDB14D5B4C}" destId="{897DD31F-7E30-4FAE-8C74-75CCB53F5339}" srcOrd="6" destOrd="0" presId="urn:microsoft.com/office/officeart/2008/layout/VerticalCurvedList"/>
    <dgm:cxn modelId="{B8B7C34C-A5C7-47B7-8C04-9CB6A0EB3643}" type="presParOf" srcId="{897DD31F-7E30-4FAE-8C74-75CCB53F5339}" destId="{C9F18795-BAC7-4659-9244-732AE9A0BC18}" srcOrd="0" destOrd="0" presId="urn:microsoft.com/office/officeart/2008/layout/VerticalCurvedList"/>
    <dgm:cxn modelId="{7078F06E-F14F-4EF5-A12F-F52EE206A415}" type="presParOf" srcId="{8EC64C43-9E06-4BD6-8FA0-0BFDB14D5B4C}" destId="{F54FE5AB-F6F7-425E-BAFB-BC83653DAB2E}" srcOrd="7" destOrd="0" presId="urn:microsoft.com/office/officeart/2008/layout/VerticalCurvedList"/>
    <dgm:cxn modelId="{3699301F-F5F7-4833-8369-3A2C359F3BB9}" type="presParOf" srcId="{8EC64C43-9E06-4BD6-8FA0-0BFDB14D5B4C}" destId="{A4FE9FFF-75E4-4CE8-8D2C-BE6D57EE4595}" srcOrd="8" destOrd="0" presId="urn:microsoft.com/office/officeart/2008/layout/VerticalCurvedList"/>
    <dgm:cxn modelId="{986B64F1-6108-47AB-8D14-7AA7A082148E}" type="presParOf" srcId="{A4FE9FFF-75E4-4CE8-8D2C-BE6D57EE4595}" destId="{3C730580-62A1-4931-BD2E-56F60240EEDF}" srcOrd="0" destOrd="0" presId="urn:microsoft.com/office/officeart/2008/layout/VerticalCurvedList"/>
    <dgm:cxn modelId="{B0221FCE-265E-4D52-9B76-C12879F2CAF9}" type="presParOf" srcId="{8EC64C43-9E06-4BD6-8FA0-0BFDB14D5B4C}" destId="{BB82D151-4CEE-4646-8820-4E02F39B32DF}" srcOrd="9" destOrd="0" presId="urn:microsoft.com/office/officeart/2008/layout/VerticalCurvedList"/>
    <dgm:cxn modelId="{F133F77E-C453-4474-8461-EBAB1599E9A3}" type="presParOf" srcId="{8EC64C43-9E06-4BD6-8FA0-0BFDB14D5B4C}" destId="{688AA353-85CD-4953-A3D2-6CAB96FA154B}" srcOrd="10" destOrd="0" presId="urn:microsoft.com/office/officeart/2008/layout/VerticalCurvedList"/>
    <dgm:cxn modelId="{D96E259D-B283-4B6C-9CD4-48E60FE23458}" type="presParOf" srcId="{688AA353-85CD-4953-A3D2-6CAB96FA154B}" destId="{7C766F79-510B-48AD-A72D-6D77AFD5122F}" srcOrd="0" destOrd="0" presId="urn:microsoft.com/office/officeart/2008/layout/VerticalCurvedList"/>
    <dgm:cxn modelId="{1FED5AE6-F726-4658-B5D0-D1C165451F6D}" type="presParOf" srcId="{8EC64C43-9E06-4BD6-8FA0-0BFDB14D5B4C}" destId="{6F53B480-1326-4B35-A96A-93AE761CC3D0}" srcOrd="11" destOrd="0" presId="urn:microsoft.com/office/officeart/2008/layout/VerticalCurvedList"/>
    <dgm:cxn modelId="{F274B867-6608-471C-9B8C-AE38F40FC8B5}" type="presParOf" srcId="{8EC64C43-9E06-4BD6-8FA0-0BFDB14D5B4C}" destId="{A3823654-450D-4C1D-85D3-FD017B90583C}" srcOrd="12" destOrd="0" presId="urn:microsoft.com/office/officeart/2008/layout/VerticalCurvedList"/>
    <dgm:cxn modelId="{8D92DAA8-5490-481E-B059-741E5BA8B6C5}" type="presParOf" srcId="{A3823654-450D-4C1D-85D3-FD017B90583C}" destId="{D6251B95-F978-4B30-9C20-5EC6A9AA4431}" srcOrd="0" destOrd="0" presId="urn:microsoft.com/office/officeart/2008/layout/VerticalCurvedList"/>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8EB0C31-8F34-41BE-8FB2-CE47B19CDF4A}" type="doc">
      <dgm:prSet loTypeId="urn:microsoft.com/office/officeart/2005/8/layout/venn3" loCatId="relationship" qsTypeId="urn:microsoft.com/office/officeart/2005/8/quickstyle/3d1" qsCatId="3D" csTypeId="urn:microsoft.com/office/officeart/2005/8/colors/colorful2" csCatId="colorful" phldr="1"/>
      <dgm:spPr/>
      <dgm:t>
        <a:bodyPr/>
        <a:lstStyle/>
        <a:p>
          <a:endParaRPr lang="en-US"/>
        </a:p>
      </dgm:t>
    </dgm:pt>
    <dgm:pt modelId="{ABD74542-8705-40FD-9307-50A7CA5927E8}">
      <dgm:prSet phldrT="[Text]"/>
      <dgm:spPr>
        <a:solidFill>
          <a:srgbClr val="800080">
            <a:alpha val="50000"/>
          </a:srgbClr>
        </a:solidFill>
      </dgm:spPr>
      <dgm:t>
        <a:bodyPr/>
        <a:lstStyle/>
        <a:p>
          <a:r>
            <a:rPr lang="en-US" dirty="0" smtClean="0">
              <a:latin typeface="Segoe UI" pitchFamily="34" charset="0"/>
              <a:cs typeface="Segoe UI" pitchFamily="34" charset="0"/>
            </a:rPr>
            <a:t>Hospitals and Community Health Centers</a:t>
          </a:r>
          <a:endParaRPr lang="en-US" dirty="0">
            <a:latin typeface="Segoe UI" pitchFamily="34" charset="0"/>
            <a:cs typeface="Segoe UI" pitchFamily="34" charset="0"/>
          </a:endParaRPr>
        </a:p>
      </dgm:t>
    </dgm:pt>
    <dgm:pt modelId="{A57769D0-2366-4751-B6D5-4415F1A58AB1}" type="parTrans" cxnId="{1BBAEA91-166E-4C44-B3EB-3B7760D56CC9}">
      <dgm:prSet/>
      <dgm:spPr/>
      <dgm:t>
        <a:bodyPr/>
        <a:lstStyle/>
        <a:p>
          <a:endParaRPr lang="en-US">
            <a:latin typeface="Segoe UI" pitchFamily="34" charset="0"/>
            <a:cs typeface="Segoe UI" pitchFamily="34" charset="0"/>
          </a:endParaRPr>
        </a:p>
      </dgm:t>
    </dgm:pt>
    <dgm:pt modelId="{840732B2-BF76-42DD-9272-1AADC4171F0A}" type="sibTrans" cxnId="{1BBAEA91-166E-4C44-B3EB-3B7760D56CC9}">
      <dgm:prSet/>
      <dgm:spPr/>
      <dgm:t>
        <a:bodyPr/>
        <a:lstStyle/>
        <a:p>
          <a:endParaRPr lang="en-US">
            <a:latin typeface="Segoe UI" pitchFamily="34" charset="0"/>
            <a:cs typeface="Segoe UI" pitchFamily="34" charset="0"/>
          </a:endParaRPr>
        </a:p>
      </dgm:t>
    </dgm:pt>
    <dgm:pt modelId="{C84EF1AD-EC73-4511-B506-1BFD47CFBDB0}">
      <dgm:prSet phldrT="[Text]"/>
      <dgm:spPr>
        <a:solidFill>
          <a:srgbClr val="F89406">
            <a:alpha val="50000"/>
          </a:srgbClr>
        </a:solidFill>
      </dgm:spPr>
      <dgm:t>
        <a:bodyPr/>
        <a:lstStyle/>
        <a:p>
          <a:r>
            <a:rPr lang="en-US" dirty="0" smtClean="0">
              <a:latin typeface="Segoe UI" pitchFamily="34" charset="0"/>
              <a:cs typeface="Segoe UI" pitchFamily="34" charset="0"/>
            </a:rPr>
            <a:t>Child Health Plus for children under 19</a:t>
          </a:r>
          <a:endParaRPr lang="en-US" dirty="0">
            <a:latin typeface="Segoe UI" pitchFamily="34" charset="0"/>
            <a:cs typeface="Segoe UI" pitchFamily="34" charset="0"/>
          </a:endParaRPr>
        </a:p>
      </dgm:t>
    </dgm:pt>
    <dgm:pt modelId="{4F9C964A-8532-4F77-882B-1A38890EA485}" type="parTrans" cxnId="{B6CA5893-8E39-4D08-B309-80E016D59167}">
      <dgm:prSet/>
      <dgm:spPr/>
      <dgm:t>
        <a:bodyPr/>
        <a:lstStyle/>
        <a:p>
          <a:endParaRPr lang="en-US">
            <a:latin typeface="Segoe UI" pitchFamily="34" charset="0"/>
            <a:cs typeface="Segoe UI" pitchFamily="34" charset="0"/>
          </a:endParaRPr>
        </a:p>
      </dgm:t>
    </dgm:pt>
    <dgm:pt modelId="{341F2092-F71E-49D2-9E0C-5096AB68907B}" type="sibTrans" cxnId="{B6CA5893-8E39-4D08-B309-80E016D59167}">
      <dgm:prSet/>
      <dgm:spPr/>
      <dgm:t>
        <a:bodyPr/>
        <a:lstStyle/>
        <a:p>
          <a:endParaRPr lang="en-US">
            <a:latin typeface="Segoe UI" pitchFamily="34" charset="0"/>
            <a:cs typeface="Segoe UI" pitchFamily="34" charset="0"/>
          </a:endParaRPr>
        </a:p>
      </dgm:t>
    </dgm:pt>
    <dgm:pt modelId="{B390A405-20BB-4413-9241-84F00D2D4047}">
      <dgm:prSet phldrT="[Text]"/>
      <dgm:spPr/>
      <dgm:t>
        <a:bodyPr/>
        <a:lstStyle/>
        <a:p>
          <a:r>
            <a:rPr lang="en-US" dirty="0" smtClean="0">
              <a:latin typeface="Segoe UI" pitchFamily="34" charset="0"/>
              <a:cs typeface="Segoe UI" pitchFamily="34" charset="0"/>
            </a:rPr>
            <a:t>Medicaid for Pregnant Women</a:t>
          </a:r>
          <a:endParaRPr lang="en-US" dirty="0">
            <a:latin typeface="Segoe UI" pitchFamily="34" charset="0"/>
            <a:cs typeface="Segoe UI" pitchFamily="34" charset="0"/>
          </a:endParaRPr>
        </a:p>
      </dgm:t>
    </dgm:pt>
    <dgm:pt modelId="{B69756BC-6D5C-4C1B-9AE7-77CD8005B2C3}" type="parTrans" cxnId="{BFC2025F-5426-48FD-B137-C25F2AE15E51}">
      <dgm:prSet/>
      <dgm:spPr/>
      <dgm:t>
        <a:bodyPr/>
        <a:lstStyle/>
        <a:p>
          <a:endParaRPr lang="en-US">
            <a:latin typeface="Segoe UI" pitchFamily="34" charset="0"/>
            <a:cs typeface="Segoe UI" pitchFamily="34" charset="0"/>
          </a:endParaRPr>
        </a:p>
      </dgm:t>
    </dgm:pt>
    <dgm:pt modelId="{453C1741-D9AE-4910-A806-C3108C17DF14}" type="sibTrans" cxnId="{BFC2025F-5426-48FD-B137-C25F2AE15E51}">
      <dgm:prSet/>
      <dgm:spPr/>
      <dgm:t>
        <a:bodyPr/>
        <a:lstStyle/>
        <a:p>
          <a:endParaRPr lang="en-US">
            <a:latin typeface="Segoe UI" pitchFamily="34" charset="0"/>
            <a:cs typeface="Segoe UI" pitchFamily="34" charset="0"/>
          </a:endParaRPr>
        </a:p>
      </dgm:t>
    </dgm:pt>
    <dgm:pt modelId="{F2593E42-3C46-4105-8359-3CFB585876DC}">
      <dgm:prSet phldrT="[Text]"/>
      <dgm:spPr>
        <a:solidFill>
          <a:srgbClr val="56C147">
            <a:alpha val="50000"/>
          </a:srgbClr>
        </a:solidFill>
      </dgm:spPr>
      <dgm:t>
        <a:bodyPr/>
        <a:lstStyle/>
        <a:p>
          <a:r>
            <a:rPr lang="en-US" dirty="0" smtClean="0">
              <a:latin typeface="Segoe UI" pitchFamily="34" charset="0"/>
              <a:cs typeface="Segoe UI" pitchFamily="34" charset="0"/>
            </a:rPr>
            <a:t>Medicaid for the treatment of an emergency medical condition</a:t>
          </a:r>
          <a:endParaRPr lang="en-US" dirty="0">
            <a:latin typeface="Segoe UI" pitchFamily="34" charset="0"/>
            <a:cs typeface="Segoe UI" pitchFamily="34" charset="0"/>
          </a:endParaRPr>
        </a:p>
      </dgm:t>
    </dgm:pt>
    <dgm:pt modelId="{43B9EC50-75A9-4C7D-99F7-1FF2CC0A8F16}" type="parTrans" cxnId="{D63999AF-67D0-4CAC-B0E5-E975FD1CE9BC}">
      <dgm:prSet/>
      <dgm:spPr/>
      <dgm:t>
        <a:bodyPr/>
        <a:lstStyle/>
        <a:p>
          <a:endParaRPr lang="en-US">
            <a:latin typeface="Segoe UI" pitchFamily="34" charset="0"/>
            <a:cs typeface="Segoe UI" pitchFamily="34" charset="0"/>
          </a:endParaRPr>
        </a:p>
      </dgm:t>
    </dgm:pt>
    <dgm:pt modelId="{D179871E-1B80-4814-8C91-869FFE695ECF}" type="sibTrans" cxnId="{D63999AF-67D0-4CAC-B0E5-E975FD1CE9BC}">
      <dgm:prSet/>
      <dgm:spPr/>
      <dgm:t>
        <a:bodyPr/>
        <a:lstStyle/>
        <a:p>
          <a:endParaRPr lang="en-US">
            <a:latin typeface="Segoe UI" pitchFamily="34" charset="0"/>
            <a:cs typeface="Segoe UI" pitchFamily="34" charset="0"/>
          </a:endParaRPr>
        </a:p>
      </dgm:t>
    </dgm:pt>
    <dgm:pt modelId="{06D712BC-2308-4200-A3BE-58D6CB251D9A}" type="pres">
      <dgm:prSet presAssocID="{98EB0C31-8F34-41BE-8FB2-CE47B19CDF4A}" presName="Name0" presStyleCnt="0">
        <dgm:presLayoutVars>
          <dgm:dir/>
          <dgm:resizeHandles val="exact"/>
        </dgm:presLayoutVars>
      </dgm:prSet>
      <dgm:spPr/>
      <dgm:t>
        <a:bodyPr/>
        <a:lstStyle/>
        <a:p>
          <a:endParaRPr lang="en-US"/>
        </a:p>
      </dgm:t>
    </dgm:pt>
    <dgm:pt modelId="{8AC721CE-359C-4B80-B766-E9C17AEF7BEF}" type="pres">
      <dgm:prSet presAssocID="{C84EF1AD-EC73-4511-B506-1BFD47CFBDB0}" presName="Name5" presStyleLbl="vennNode1" presStyleIdx="0" presStyleCnt="4" custLinFactNeighborX="4202" custLinFactNeighborY="770">
        <dgm:presLayoutVars>
          <dgm:bulletEnabled val="1"/>
        </dgm:presLayoutVars>
      </dgm:prSet>
      <dgm:spPr/>
      <dgm:t>
        <a:bodyPr/>
        <a:lstStyle/>
        <a:p>
          <a:endParaRPr lang="en-US"/>
        </a:p>
      </dgm:t>
    </dgm:pt>
    <dgm:pt modelId="{A466260B-73CD-4FB6-8BC0-2ECF2C160824}" type="pres">
      <dgm:prSet presAssocID="{341F2092-F71E-49D2-9E0C-5096AB68907B}" presName="space" presStyleCnt="0"/>
      <dgm:spPr/>
      <dgm:t>
        <a:bodyPr/>
        <a:lstStyle/>
        <a:p>
          <a:endParaRPr lang="en-US"/>
        </a:p>
      </dgm:t>
    </dgm:pt>
    <dgm:pt modelId="{EC041BAF-DFAC-4C19-A5E0-38749DEBD163}" type="pres">
      <dgm:prSet presAssocID="{B390A405-20BB-4413-9241-84F00D2D4047}" presName="Name5" presStyleLbl="vennNode1" presStyleIdx="1" presStyleCnt="4" custLinFactNeighborX="34034" custLinFactNeighborY="70">
        <dgm:presLayoutVars>
          <dgm:bulletEnabled val="1"/>
        </dgm:presLayoutVars>
      </dgm:prSet>
      <dgm:spPr/>
      <dgm:t>
        <a:bodyPr/>
        <a:lstStyle/>
        <a:p>
          <a:endParaRPr lang="en-US"/>
        </a:p>
      </dgm:t>
    </dgm:pt>
    <dgm:pt modelId="{4B7DF185-2D26-4DE9-9AEA-3EF8811CA58A}" type="pres">
      <dgm:prSet presAssocID="{453C1741-D9AE-4910-A806-C3108C17DF14}" presName="space" presStyleCnt="0"/>
      <dgm:spPr/>
      <dgm:t>
        <a:bodyPr/>
        <a:lstStyle/>
        <a:p>
          <a:endParaRPr lang="en-US"/>
        </a:p>
      </dgm:t>
    </dgm:pt>
    <dgm:pt modelId="{FD4E4E65-EBB1-4FC9-B87E-73D8F5C48110}" type="pres">
      <dgm:prSet presAssocID="{F2593E42-3C46-4105-8359-3CFB585876DC}" presName="Name5" presStyleLbl="vennNode1" presStyleIdx="2" presStyleCnt="4" custLinFactNeighborX="87816" custLinFactNeighborY="70">
        <dgm:presLayoutVars>
          <dgm:bulletEnabled val="1"/>
        </dgm:presLayoutVars>
      </dgm:prSet>
      <dgm:spPr/>
      <dgm:t>
        <a:bodyPr/>
        <a:lstStyle/>
        <a:p>
          <a:endParaRPr lang="en-US"/>
        </a:p>
      </dgm:t>
    </dgm:pt>
    <dgm:pt modelId="{03C614F5-B8FD-4237-B874-E4CC6151BDEA}" type="pres">
      <dgm:prSet presAssocID="{D179871E-1B80-4814-8C91-869FFE695ECF}" presName="space" presStyleCnt="0"/>
      <dgm:spPr/>
      <dgm:t>
        <a:bodyPr/>
        <a:lstStyle/>
        <a:p>
          <a:endParaRPr lang="en-US"/>
        </a:p>
      </dgm:t>
    </dgm:pt>
    <dgm:pt modelId="{98AC8FD8-8846-4B17-8A59-5924B847A50A}" type="pres">
      <dgm:prSet presAssocID="{ABD74542-8705-40FD-9307-50A7CA5927E8}" presName="Name5" presStyleLbl="vennNode1" presStyleIdx="3" presStyleCnt="4" custLinFactNeighborX="91177" custLinFactNeighborY="70">
        <dgm:presLayoutVars>
          <dgm:bulletEnabled val="1"/>
        </dgm:presLayoutVars>
      </dgm:prSet>
      <dgm:spPr/>
      <dgm:t>
        <a:bodyPr/>
        <a:lstStyle/>
        <a:p>
          <a:endParaRPr lang="en-US"/>
        </a:p>
      </dgm:t>
    </dgm:pt>
  </dgm:ptLst>
  <dgm:cxnLst>
    <dgm:cxn modelId="{3128B1F2-9FAF-4B3C-97F5-3FDD2D37E7BC}" type="presOf" srcId="{C84EF1AD-EC73-4511-B506-1BFD47CFBDB0}" destId="{8AC721CE-359C-4B80-B766-E9C17AEF7BEF}" srcOrd="0" destOrd="0" presId="urn:microsoft.com/office/officeart/2005/8/layout/venn3"/>
    <dgm:cxn modelId="{B6CA5893-8E39-4D08-B309-80E016D59167}" srcId="{98EB0C31-8F34-41BE-8FB2-CE47B19CDF4A}" destId="{C84EF1AD-EC73-4511-B506-1BFD47CFBDB0}" srcOrd="0" destOrd="0" parTransId="{4F9C964A-8532-4F77-882B-1A38890EA485}" sibTransId="{341F2092-F71E-49D2-9E0C-5096AB68907B}"/>
    <dgm:cxn modelId="{A908AC54-130C-48DF-9DAB-D80E4EF5A0D3}" type="presOf" srcId="{F2593E42-3C46-4105-8359-3CFB585876DC}" destId="{FD4E4E65-EBB1-4FC9-B87E-73D8F5C48110}" srcOrd="0" destOrd="0" presId="urn:microsoft.com/office/officeart/2005/8/layout/venn3"/>
    <dgm:cxn modelId="{D63999AF-67D0-4CAC-B0E5-E975FD1CE9BC}" srcId="{98EB0C31-8F34-41BE-8FB2-CE47B19CDF4A}" destId="{F2593E42-3C46-4105-8359-3CFB585876DC}" srcOrd="2" destOrd="0" parTransId="{43B9EC50-75A9-4C7D-99F7-1FF2CC0A8F16}" sibTransId="{D179871E-1B80-4814-8C91-869FFE695ECF}"/>
    <dgm:cxn modelId="{0DBC76AC-E1D3-458F-80C9-7309B71F8C02}" type="presOf" srcId="{ABD74542-8705-40FD-9307-50A7CA5927E8}" destId="{98AC8FD8-8846-4B17-8A59-5924B847A50A}" srcOrd="0" destOrd="0" presId="urn:microsoft.com/office/officeart/2005/8/layout/venn3"/>
    <dgm:cxn modelId="{BFC2025F-5426-48FD-B137-C25F2AE15E51}" srcId="{98EB0C31-8F34-41BE-8FB2-CE47B19CDF4A}" destId="{B390A405-20BB-4413-9241-84F00D2D4047}" srcOrd="1" destOrd="0" parTransId="{B69756BC-6D5C-4C1B-9AE7-77CD8005B2C3}" sibTransId="{453C1741-D9AE-4910-A806-C3108C17DF14}"/>
    <dgm:cxn modelId="{302AE86F-B265-4193-9B30-5053BD6AA5DF}" type="presOf" srcId="{98EB0C31-8F34-41BE-8FB2-CE47B19CDF4A}" destId="{06D712BC-2308-4200-A3BE-58D6CB251D9A}" srcOrd="0" destOrd="0" presId="urn:microsoft.com/office/officeart/2005/8/layout/venn3"/>
    <dgm:cxn modelId="{1BBAEA91-166E-4C44-B3EB-3B7760D56CC9}" srcId="{98EB0C31-8F34-41BE-8FB2-CE47B19CDF4A}" destId="{ABD74542-8705-40FD-9307-50A7CA5927E8}" srcOrd="3" destOrd="0" parTransId="{A57769D0-2366-4751-B6D5-4415F1A58AB1}" sibTransId="{840732B2-BF76-42DD-9272-1AADC4171F0A}"/>
    <dgm:cxn modelId="{F3220AC0-3E17-484C-9C5A-0A7D6C3E8759}" type="presOf" srcId="{B390A405-20BB-4413-9241-84F00D2D4047}" destId="{EC041BAF-DFAC-4C19-A5E0-38749DEBD163}" srcOrd="0" destOrd="0" presId="urn:microsoft.com/office/officeart/2005/8/layout/venn3"/>
    <dgm:cxn modelId="{869A3281-DE68-4E81-BE9A-B75779488E6A}" type="presParOf" srcId="{06D712BC-2308-4200-A3BE-58D6CB251D9A}" destId="{8AC721CE-359C-4B80-B766-E9C17AEF7BEF}" srcOrd="0" destOrd="0" presId="urn:microsoft.com/office/officeart/2005/8/layout/venn3"/>
    <dgm:cxn modelId="{6015BFFD-5251-450D-AA63-94E84E45FDE7}" type="presParOf" srcId="{06D712BC-2308-4200-A3BE-58D6CB251D9A}" destId="{A466260B-73CD-4FB6-8BC0-2ECF2C160824}" srcOrd="1" destOrd="0" presId="urn:microsoft.com/office/officeart/2005/8/layout/venn3"/>
    <dgm:cxn modelId="{A026A391-B18F-4827-8A02-FE1418231649}" type="presParOf" srcId="{06D712BC-2308-4200-A3BE-58D6CB251D9A}" destId="{EC041BAF-DFAC-4C19-A5E0-38749DEBD163}" srcOrd="2" destOrd="0" presId="urn:microsoft.com/office/officeart/2005/8/layout/venn3"/>
    <dgm:cxn modelId="{84A28621-94BF-4980-B600-F2115D2007B7}" type="presParOf" srcId="{06D712BC-2308-4200-A3BE-58D6CB251D9A}" destId="{4B7DF185-2D26-4DE9-9AEA-3EF8811CA58A}" srcOrd="3" destOrd="0" presId="urn:microsoft.com/office/officeart/2005/8/layout/venn3"/>
    <dgm:cxn modelId="{69E350E3-8B2F-4F1A-A969-5E9A471CD267}" type="presParOf" srcId="{06D712BC-2308-4200-A3BE-58D6CB251D9A}" destId="{FD4E4E65-EBB1-4FC9-B87E-73D8F5C48110}" srcOrd="4" destOrd="0" presId="urn:microsoft.com/office/officeart/2005/8/layout/venn3"/>
    <dgm:cxn modelId="{59A3105D-DFC0-4E95-B13B-6592C4519654}" type="presParOf" srcId="{06D712BC-2308-4200-A3BE-58D6CB251D9A}" destId="{03C614F5-B8FD-4237-B874-E4CC6151BDEA}" srcOrd="5" destOrd="0" presId="urn:microsoft.com/office/officeart/2005/8/layout/venn3"/>
    <dgm:cxn modelId="{FEE032AA-A63C-4774-8366-2C89616B47A2}" type="presParOf" srcId="{06D712BC-2308-4200-A3BE-58D6CB251D9A}" destId="{98AC8FD8-8846-4B17-8A59-5924B847A50A}"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9648B84-47DD-45A2-9D93-ED7BA725D7F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1106FC0-C72A-491B-A291-F8D7A92D6637}">
      <dgm:prSet/>
      <dgm:spPr>
        <a:solidFill>
          <a:schemeClr val="tx2">
            <a:lumMod val="40000"/>
            <a:lumOff val="60000"/>
          </a:schemeClr>
        </a:solidFill>
      </dgm:spPr>
      <dgm:t>
        <a:bodyPr/>
        <a:lstStyle/>
        <a:p>
          <a:r>
            <a:rPr lang="en-US" dirty="0" smtClean="0">
              <a:solidFill>
                <a:schemeClr val="bg1"/>
              </a:solidFill>
              <a:latin typeface="+mn-lt"/>
              <a:ea typeface="MS PGothic" panose="020B0600070205080204" pitchFamily="34" charset="-128"/>
            </a:rPr>
            <a:t>Community Service Society’s Community Health Advocates (CHA) provides free, confidential counseling to individuals, families, small businesses and advocates to help them understand their health insurance access the health care services they need.</a:t>
          </a:r>
        </a:p>
        <a:p>
          <a:endParaRPr lang="en-US" dirty="0" smtClean="0">
            <a:solidFill>
              <a:schemeClr val="bg1"/>
            </a:solidFill>
            <a:latin typeface="+mn-lt"/>
            <a:ea typeface="MS PGothic" panose="020B0600070205080204" pitchFamily="34" charset="-128"/>
          </a:endParaRPr>
        </a:p>
        <a:p>
          <a:endParaRPr lang="en-US" dirty="0" smtClean="0"/>
        </a:p>
        <a:p>
          <a:r>
            <a:rPr lang="en-US" b="1" dirty="0" smtClean="0">
              <a:solidFill>
                <a:schemeClr val="bg1"/>
              </a:solidFill>
            </a:rPr>
            <a:t>Website: </a:t>
          </a:r>
          <a:r>
            <a:rPr lang="en-US" dirty="0" smtClean="0">
              <a:hlinkClick xmlns:r="http://schemas.openxmlformats.org/officeDocument/2006/relationships" r:id="rId1"/>
            </a:rPr>
            <a:t>http://www.communityhealthadvocates.org/</a:t>
          </a:r>
          <a:r>
            <a:rPr lang="en-US" dirty="0" smtClean="0"/>
            <a:t>, </a:t>
          </a:r>
          <a:r>
            <a:rPr lang="en-US" b="1" dirty="0" smtClean="0">
              <a:solidFill>
                <a:schemeClr val="bg1"/>
              </a:solidFill>
            </a:rPr>
            <a:t>Telephone:</a:t>
          </a:r>
          <a:r>
            <a:rPr lang="en-US" dirty="0" smtClean="0">
              <a:solidFill>
                <a:schemeClr val="bg1"/>
              </a:solidFill>
            </a:rPr>
            <a:t> </a:t>
          </a:r>
          <a:r>
            <a:rPr lang="en-US" b="1" dirty="0" smtClean="0">
              <a:solidFill>
                <a:schemeClr val="bg1"/>
              </a:solidFill>
            </a:rPr>
            <a:t>888-614-5400</a:t>
          </a:r>
          <a:endParaRPr lang="en-US" dirty="0">
            <a:solidFill>
              <a:schemeClr val="bg1"/>
            </a:solidFill>
            <a:latin typeface="+mn-lt"/>
            <a:ea typeface="MS PGothic" panose="020B0600070205080204" pitchFamily="34" charset="-128"/>
          </a:endParaRPr>
        </a:p>
      </dgm:t>
    </dgm:pt>
    <dgm:pt modelId="{CE5186CE-D209-4564-B17E-7AB9C3790225}" type="sibTrans" cxnId="{CA4DE022-8500-47D6-98F4-D08CCF58AE31}">
      <dgm:prSet/>
      <dgm:spPr/>
      <dgm:t>
        <a:bodyPr/>
        <a:lstStyle/>
        <a:p>
          <a:endParaRPr lang="en-US">
            <a:latin typeface="+mn-lt"/>
          </a:endParaRPr>
        </a:p>
      </dgm:t>
    </dgm:pt>
    <dgm:pt modelId="{2E012FEF-BA5B-43BF-AED3-CACF98986FC7}" type="parTrans" cxnId="{CA4DE022-8500-47D6-98F4-D08CCF58AE31}">
      <dgm:prSet/>
      <dgm:spPr/>
      <dgm:t>
        <a:bodyPr/>
        <a:lstStyle/>
        <a:p>
          <a:endParaRPr lang="en-US">
            <a:latin typeface="+mn-lt"/>
          </a:endParaRPr>
        </a:p>
      </dgm:t>
    </dgm:pt>
    <dgm:pt modelId="{E01272BA-93DD-429F-90FE-3ABFB57517A5}" type="pres">
      <dgm:prSet presAssocID="{59648B84-47DD-45A2-9D93-ED7BA725D7F2}" presName="vert0" presStyleCnt="0">
        <dgm:presLayoutVars>
          <dgm:dir/>
          <dgm:animOne val="branch"/>
          <dgm:animLvl val="lvl"/>
        </dgm:presLayoutVars>
      </dgm:prSet>
      <dgm:spPr/>
      <dgm:t>
        <a:bodyPr/>
        <a:lstStyle/>
        <a:p>
          <a:endParaRPr lang="en-US"/>
        </a:p>
      </dgm:t>
    </dgm:pt>
    <dgm:pt modelId="{8BAEB3BB-D75F-4266-A281-6086111667DE}" type="pres">
      <dgm:prSet presAssocID="{11106FC0-C72A-491B-A291-F8D7A92D6637}" presName="thickLine" presStyleLbl="alignNode1" presStyleIdx="0" presStyleCnt="1"/>
      <dgm:spPr/>
      <dgm:t>
        <a:bodyPr/>
        <a:lstStyle/>
        <a:p>
          <a:endParaRPr lang="en-US"/>
        </a:p>
      </dgm:t>
    </dgm:pt>
    <dgm:pt modelId="{69CE012A-E1CE-479A-A91B-B5924D49F830}" type="pres">
      <dgm:prSet presAssocID="{11106FC0-C72A-491B-A291-F8D7A92D6637}" presName="horz1" presStyleCnt="0"/>
      <dgm:spPr/>
    </dgm:pt>
    <dgm:pt modelId="{F192282C-C658-4C9B-84B2-78F772AED014}" type="pres">
      <dgm:prSet presAssocID="{11106FC0-C72A-491B-A291-F8D7A92D6637}" presName="tx1" presStyleLbl="revTx" presStyleIdx="0" presStyleCnt="1" custLinFactNeighborX="-790" custLinFactNeighborY="-76"/>
      <dgm:spPr/>
      <dgm:t>
        <a:bodyPr/>
        <a:lstStyle/>
        <a:p>
          <a:endParaRPr lang="en-US"/>
        </a:p>
      </dgm:t>
    </dgm:pt>
    <dgm:pt modelId="{7AF68966-A0A8-4E1D-9D90-9C612D7CA19E}" type="pres">
      <dgm:prSet presAssocID="{11106FC0-C72A-491B-A291-F8D7A92D6637}" presName="vert1" presStyleCnt="0"/>
      <dgm:spPr/>
    </dgm:pt>
  </dgm:ptLst>
  <dgm:cxnLst>
    <dgm:cxn modelId="{CA4DE022-8500-47D6-98F4-D08CCF58AE31}" srcId="{59648B84-47DD-45A2-9D93-ED7BA725D7F2}" destId="{11106FC0-C72A-491B-A291-F8D7A92D6637}" srcOrd="0" destOrd="0" parTransId="{2E012FEF-BA5B-43BF-AED3-CACF98986FC7}" sibTransId="{CE5186CE-D209-4564-B17E-7AB9C3790225}"/>
    <dgm:cxn modelId="{A6F39CD5-6FB5-4BFA-9787-C6A04A90A427}" type="presOf" srcId="{11106FC0-C72A-491B-A291-F8D7A92D6637}" destId="{F192282C-C658-4C9B-84B2-78F772AED014}" srcOrd="0" destOrd="0" presId="urn:microsoft.com/office/officeart/2008/layout/LinedList"/>
    <dgm:cxn modelId="{62F4B646-AF22-49DE-B926-EF6E8CD4775E}" type="presOf" srcId="{59648B84-47DD-45A2-9D93-ED7BA725D7F2}" destId="{E01272BA-93DD-429F-90FE-3ABFB57517A5}" srcOrd="0" destOrd="0" presId="urn:microsoft.com/office/officeart/2008/layout/LinedList"/>
    <dgm:cxn modelId="{A37E54A2-2B2F-4054-B93C-3B1932D6980A}" type="presParOf" srcId="{E01272BA-93DD-429F-90FE-3ABFB57517A5}" destId="{8BAEB3BB-D75F-4266-A281-6086111667DE}" srcOrd="0" destOrd="0" presId="urn:microsoft.com/office/officeart/2008/layout/LinedList"/>
    <dgm:cxn modelId="{A7B24913-B46B-48FF-9C79-565FFD85B23A}" type="presParOf" srcId="{E01272BA-93DD-429F-90FE-3ABFB57517A5}" destId="{69CE012A-E1CE-479A-A91B-B5924D49F830}" srcOrd="1" destOrd="0" presId="urn:microsoft.com/office/officeart/2008/layout/LinedList"/>
    <dgm:cxn modelId="{BFB60458-4AF3-4833-91E6-59D40553DF2F}" type="presParOf" srcId="{69CE012A-E1CE-479A-A91B-B5924D49F830}" destId="{F192282C-C658-4C9B-84B2-78F772AED014}" srcOrd="0" destOrd="0" presId="urn:microsoft.com/office/officeart/2008/layout/LinedList"/>
    <dgm:cxn modelId="{CB4BDE5E-37D2-4E46-99C6-125D2DD90FCB}" type="presParOf" srcId="{69CE012A-E1CE-479A-A91B-B5924D49F830}" destId="{7AF68966-A0A8-4E1D-9D90-9C612D7CA19E}" srcOrd="1" destOrd="0" presId="urn:microsoft.com/office/officeart/2008/layout/LinedList"/>
  </dgm:cxnLst>
  <dgm:bg>
    <a:solidFill>
      <a:srgbClr val="00206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C37C455-30EA-4030-AE32-F08A940D838D}" type="doc">
      <dgm:prSet loTypeId="urn:microsoft.com/office/officeart/2008/layout/LinedList" loCatId="list" qsTypeId="urn:microsoft.com/office/officeart/2005/8/quickstyle/simple1" qsCatId="simple" csTypeId="urn:microsoft.com/office/officeart/2005/8/colors/accent0_2" csCatId="mainScheme" phldr="1"/>
      <dgm:spPr/>
      <dgm:t>
        <a:bodyPr/>
        <a:lstStyle/>
        <a:p>
          <a:endParaRPr lang="en-US"/>
        </a:p>
      </dgm:t>
    </dgm:pt>
    <dgm:pt modelId="{0FE2C076-FB00-4759-B8B4-8837DA760A1B}">
      <dgm:prSet phldrT="[Text]" custT="1"/>
      <dgm:spPr/>
      <dgm:t>
        <a:bodyPr/>
        <a:lstStyle/>
        <a:p>
          <a:pPr algn="ctr"/>
          <a:r>
            <a:rPr lang="en-US" sz="3200" dirty="0" smtClean="0">
              <a:solidFill>
                <a:srgbClr val="7030A0"/>
              </a:solidFill>
              <a:latin typeface="Segoe UI" pitchFamily="34" charset="0"/>
              <a:cs typeface="Segoe UI" pitchFamily="34" charset="0"/>
            </a:rPr>
            <a:t>Contact the NY State of Health</a:t>
          </a:r>
          <a:endParaRPr lang="en-US" sz="3200" dirty="0">
            <a:solidFill>
              <a:srgbClr val="7030A0"/>
            </a:solidFill>
            <a:latin typeface="Segoe UI" pitchFamily="34" charset="0"/>
            <a:cs typeface="Segoe UI" pitchFamily="34" charset="0"/>
          </a:endParaRPr>
        </a:p>
      </dgm:t>
    </dgm:pt>
    <dgm:pt modelId="{0C4CF0EC-EEEE-409C-ACBF-A7652EC15339}" type="parTrans" cxnId="{2C38E6AB-E638-4911-BBB7-B452A3F9B414}">
      <dgm:prSet/>
      <dgm:spPr/>
      <dgm:t>
        <a:bodyPr/>
        <a:lstStyle/>
        <a:p>
          <a:pPr algn="ctr"/>
          <a:endParaRPr lang="en-US"/>
        </a:p>
      </dgm:t>
    </dgm:pt>
    <dgm:pt modelId="{5B81B20B-B4C7-414D-AFBE-3EF5F9863A1C}" type="sibTrans" cxnId="{2C38E6AB-E638-4911-BBB7-B452A3F9B414}">
      <dgm:prSet/>
      <dgm:spPr/>
      <dgm:t>
        <a:bodyPr/>
        <a:lstStyle/>
        <a:p>
          <a:pPr algn="ctr"/>
          <a:endParaRPr lang="en-US"/>
        </a:p>
      </dgm:t>
    </dgm:pt>
    <dgm:pt modelId="{D30DC59D-FAA3-44B0-A547-1077EDE50E28}">
      <dgm:prSet phldrT="[Text]" custT="1"/>
      <dgm:spPr/>
      <dgm:t>
        <a:bodyPr/>
        <a:lstStyle/>
        <a:p>
          <a:pPr algn="ctr">
            <a:lnSpc>
              <a:spcPct val="100000"/>
            </a:lnSpc>
            <a:spcAft>
              <a:spcPts val="0"/>
            </a:spcAft>
          </a:pPr>
          <a:endParaRPr lang="en-US" sz="2000" dirty="0" smtClean="0">
            <a:latin typeface="Tw Cen MT" pitchFamily="34" charset="0"/>
          </a:endParaRPr>
        </a:p>
        <a:p>
          <a:pPr algn="ctr">
            <a:lnSpc>
              <a:spcPct val="100000"/>
            </a:lnSpc>
            <a:spcAft>
              <a:spcPts val="0"/>
            </a:spcAft>
          </a:pPr>
          <a:r>
            <a:rPr lang="en-US" sz="2000" dirty="0" smtClean="0">
              <a:latin typeface="Tw Cen MT" pitchFamily="34" charset="0"/>
            </a:rPr>
            <a:t>If you have questions about health plans, financial assistance, or anything else about the NY State of Health please call the Customer Service Representative Help Line toll free at </a:t>
          </a:r>
        </a:p>
        <a:p>
          <a:pPr algn="ctr">
            <a:lnSpc>
              <a:spcPct val="100000"/>
            </a:lnSpc>
            <a:spcAft>
              <a:spcPts val="0"/>
            </a:spcAft>
          </a:pPr>
          <a:r>
            <a:rPr lang="en-US" sz="2000" b="1" dirty="0" smtClean="0">
              <a:latin typeface="Tw Cen MT" pitchFamily="34" charset="0"/>
            </a:rPr>
            <a:t>1-855-355-5777; TTY: 800-662-1220</a:t>
          </a:r>
          <a:endParaRPr lang="en-US" sz="2000" b="1" dirty="0"/>
        </a:p>
      </dgm:t>
    </dgm:pt>
    <dgm:pt modelId="{B6122376-3551-45E3-B513-3B6181A96732}" type="parTrans" cxnId="{BDA614B7-06FC-4E99-A42D-6587D8A286D9}">
      <dgm:prSet/>
      <dgm:spPr/>
      <dgm:t>
        <a:bodyPr/>
        <a:lstStyle/>
        <a:p>
          <a:pPr algn="ctr"/>
          <a:endParaRPr lang="en-US"/>
        </a:p>
      </dgm:t>
    </dgm:pt>
    <dgm:pt modelId="{A4CBBFF4-C7C8-499D-8E77-8E16AED967AE}" type="sibTrans" cxnId="{BDA614B7-06FC-4E99-A42D-6587D8A286D9}">
      <dgm:prSet/>
      <dgm:spPr/>
      <dgm:t>
        <a:bodyPr/>
        <a:lstStyle/>
        <a:p>
          <a:pPr algn="ctr"/>
          <a:endParaRPr lang="en-US"/>
        </a:p>
      </dgm:t>
    </dgm:pt>
    <dgm:pt modelId="{8E4B6AE0-5A01-4B60-800E-83C1533B6E50}">
      <dgm:prSet custT="1"/>
      <dgm:spPr/>
      <dgm:t>
        <a:bodyPr/>
        <a:lstStyle/>
        <a:p>
          <a:pPr algn="ctr">
            <a:lnSpc>
              <a:spcPct val="100000"/>
            </a:lnSpc>
            <a:spcAft>
              <a:spcPts val="0"/>
            </a:spcAft>
          </a:pPr>
          <a:r>
            <a:rPr lang="en-US" sz="2000" dirty="0" smtClean="0">
              <a:latin typeface="Tw Cen MT" pitchFamily="34" charset="0"/>
            </a:rPr>
            <a:t>Customer Service hours of operation are:</a:t>
          </a:r>
          <a:br>
            <a:rPr lang="en-US" sz="2000" dirty="0" smtClean="0">
              <a:latin typeface="Tw Cen MT" pitchFamily="34" charset="0"/>
            </a:rPr>
          </a:br>
          <a:r>
            <a:rPr lang="en-US" sz="2000" b="1" dirty="0" smtClean="0">
              <a:latin typeface="Tw Cen MT" pitchFamily="34" charset="0"/>
            </a:rPr>
            <a:t>Monday – Friday, 8 am – 8 pm </a:t>
          </a:r>
        </a:p>
        <a:p>
          <a:pPr algn="ctr">
            <a:lnSpc>
              <a:spcPct val="100000"/>
            </a:lnSpc>
            <a:spcAft>
              <a:spcPts val="0"/>
            </a:spcAft>
          </a:pPr>
          <a:r>
            <a:rPr lang="en-US" sz="2000" b="1" dirty="0" smtClean="0">
              <a:latin typeface="Tw Cen MT" pitchFamily="34" charset="0"/>
            </a:rPr>
            <a:t>Saturday, 9 am – 1 pm</a:t>
          </a:r>
        </a:p>
      </dgm:t>
    </dgm:pt>
    <dgm:pt modelId="{D3A69335-C972-428E-AC5A-5AF51F71158F}" type="parTrans" cxnId="{84EE45B8-D92B-4B31-98FE-16963130D4F3}">
      <dgm:prSet/>
      <dgm:spPr/>
      <dgm:t>
        <a:bodyPr/>
        <a:lstStyle/>
        <a:p>
          <a:pPr algn="ctr"/>
          <a:endParaRPr lang="en-US"/>
        </a:p>
      </dgm:t>
    </dgm:pt>
    <dgm:pt modelId="{2DC1127A-2904-4F52-8F24-A5071970A796}" type="sibTrans" cxnId="{84EE45B8-D92B-4B31-98FE-16963130D4F3}">
      <dgm:prSet/>
      <dgm:spPr/>
      <dgm:t>
        <a:bodyPr/>
        <a:lstStyle/>
        <a:p>
          <a:pPr algn="ctr"/>
          <a:endParaRPr lang="en-US"/>
        </a:p>
      </dgm:t>
    </dgm:pt>
    <dgm:pt modelId="{960C70B4-3780-4EFE-B842-DEBEAECB821F}">
      <dgm:prSet custT="1"/>
      <dgm:spPr/>
      <dgm:t>
        <a:bodyPr/>
        <a:lstStyle/>
        <a:p>
          <a:pPr algn="ctr">
            <a:lnSpc>
              <a:spcPct val="100000"/>
            </a:lnSpc>
            <a:spcAft>
              <a:spcPts val="0"/>
            </a:spcAft>
          </a:pPr>
          <a:r>
            <a:rPr lang="en-US" sz="2000" dirty="0" smtClean="0">
              <a:latin typeface="Tw Cen MT" pitchFamily="34" charset="0"/>
            </a:rPr>
            <a:t>Shop, compare, purchase and enroll in public or private health insurance coverage at </a:t>
          </a:r>
        </a:p>
        <a:p>
          <a:pPr algn="ctr">
            <a:lnSpc>
              <a:spcPct val="100000"/>
            </a:lnSpc>
            <a:spcAft>
              <a:spcPts val="0"/>
            </a:spcAft>
          </a:pPr>
          <a:r>
            <a:rPr lang="en-US" sz="2000" b="1" baseline="0" dirty="0" smtClean="0">
              <a:solidFill>
                <a:srgbClr val="04617B"/>
              </a:solidFill>
              <a:latin typeface="Tw Cen MT" pitchFamily="34" charset="0"/>
            </a:rPr>
            <a:t>www.nystateofhealth.ny.gov</a:t>
          </a:r>
          <a:r>
            <a:rPr lang="en-US" sz="2000" b="1" dirty="0" smtClean="0">
              <a:solidFill>
                <a:srgbClr val="04617B"/>
              </a:solidFill>
              <a:latin typeface="Tw Cen MT" pitchFamily="34" charset="0"/>
            </a:rPr>
            <a:t>/ </a:t>
          </a:r>
          <a:endParaRPr lang="en-US" sz="2000" b="1" dirty="0">
            <a:solidFill>
              <a:srgbClr val="04617B"/>
            </a:solidFill>
            <a:latin typeface="Tw Cen MT" pitchFamily="34" charset="0"/>
          </a:endParaRPr>
        </a:p>
      </dgm:t>
    </dgm:pt>
    <dgm:pt modelId="{129667A6-7A4D-4F9B-89E3-A28609EBAFE1}" type="parTrans" cxnId="{459F3728-C196-4DB5-8776-1C322E0A5435}">
      <dgm:prSet/>
      <dgm:spPr/>
      <dgm:t>
        <a:bodyPr/>
        <a:lstStyle/>
        <a:p>
          <a:pPr algn="ctr"/>
          <a:endParaRPr lang="en-US"/>
        </a:p>
      </dgm:t>
    </dgm:pt>
    <dgm:pt modelId="{8A87DFCB-4A58-4165-A1B5-C7667CD83632}" type="sibTrans" cxnId="{459F3728-C196-4DB5-8776-1C322E0A5435}">
      <dgm:prSet/>
      <dgm:spPr/>
      <dgm:t>
        <a:bodyPr/>
        <a:lstStyle/>
        <a:p>
          <a:pPr algn="ctr"/>
          <a:endParaRPr lang="en-US"/>
        </a:p>
      </dgm:t>
    </dgm:pt>
    <dgm:pt modelId="{41650E91-A3FE-4259-BB59-E1C012AE365B}" type="pres">
      <dgm:prSet presAssocID="{6C37C455-30EA-4030-AE32-F08A940D838D}" presName="vert0" presStyleCnt="0">
        <dgm:presLayoutVars>
          <dgm:dir/>
          <dgm:animOne val="branch"/>
          <dgm:animLvl val="lvl"/>
        </dgm:presLayoutVars>
      </dgm:prSet>
      <dgm:spPr/>
      <dgm:t>
        <a:bodyPr/>
        <a:lstStyle/>
        <a:p>
          <a:endParaRPr lang="en-US"/>
        </a:p>
      </dgm:t>
    </dgm:pt>
    <dgm:pt modelId="{87E1A029-1820-4D47-8697-6E7A1E134AD6}" type="pres">
      <dgm:prSet presAssocID="{0FE2C076-FB00-4759-B8B4-8837DA760A1B}" presName="thickLine" presStyleLbl="alignNode1" presStyleIdx="0" presStyleCnt="1" custLinFactNeighborX="-962" custLinFactNeighborY="-49"/>
      <dgm:spPr/>
      <dgm:t>
        <a:bodyPr/>
        <a:lstStyle/>
        <a:p>
          <a:endParaRPr lang="en-US"/>
        </a:p>
      </dgm:t>
    </dgm:pt>
    <dgm:pt modelId="{07DF8727-BA80-471B-A217-7BEDD839A52F}" type="pres">
      <dgm:prSet presAssocID="{0FE2C076-FB00-4759-B8B4-8837DA760A1B}" presName="horz1" presStyleCnt="0"/>
      <dgm:spPr/>
      <dgm:t>
        <a:bodyPr/>
        <a:lstStyle/>
        <a:p>
          <a:endParaRPr lang="en-US"/>
        </a:p>
      </dgm:t>
    </dgm:pt>
    <dgm:pt modelId="{CAFD69F8-EB2C-49C4-9A0A-19DE8B29A520}" type="pres">
      <dgm:prSet presAssocID="{0FE2C076-FB00-4759-B8B4-8837DA760A1B}" presName="tx1" presStyleLbl="revTx" presStyleIdx="0" presStyleCnt="4" custScaleX="154950"/>
      <dgm:spPr/>
      <dgm:t>
        <a:bodyPr/>
        <a:lstStyle/>
        <a:p>
          <a:endParaRPr lang="en-US"/>
        </a:p>
      </dgm:t>
    </dgm:pt>
    <dgm:pt modelId="{C0123B22-5F21-4A5C-A3FA-085CDEEC6082}" type="pres">
      <dgm:prSet presAssocID="{0FE2C076-FB00-4759-B8B4-8837DA760A1B}" presName="vert1" presStyleCnt="0"/>
      <dgm:spPr/>
      <dgm:t>
        <a:bodyPr/>
        <a:lstStyle/>
        <a:p>
          <a:endParaRPr lang="en-US"/>
        </a:p>
      </dgm:t>
    </dgm:pt>
    <dgm:pt modelId="{29A0CA36-217B-4A38-90FD-C03A82981245}" type="pres">
      <dgm:prSet presAssocID="{D30DC59D-FAA3-44B0-A547-1077EDE50E28}" presName="vertSpace2a" presStyleCnt="0"/>
      <dgm:spPr/>
      <dgm:t>
        <a:bodyPr/>
        <a:lstStyle/>
        <a:p>
          <a:endParaRPr lang="en-US"/>
        </a:p>
      </dgm:t>
    </dgm:pt>
    <dgm:pt modelId="{E08EE162-B168-4E4B-AE2A-66D5C3BDA681}" type="pres">
      <dgm:prSet presAssocID="{D30DC59D-FAA3-44B0-A547-1077EDE50E28}" presName="horz2" presStyleCnt="0"/>
      <dgm:spPr/>
      <dgm:t>
        <a:bodyPr/>
        <a:lstStyle/>
        <a:p>
          <a:endParaRPr lang="en-US"/>
        </a:p>
      </dgm:t>
    </dgm:pt>
    <dgm:pt modelId="{6B983B8E-8881-42FA-AF6C-83FAF5C26EFC}" type="pres">
      <dgm:prSet presAssocID="{D30DC59D-FAA3-44B0-A547-1077EDE50E28}" presName="horzSpace2" presStyleCnt="0"/>
      <dgm:spPr/>
      <dgm:t>
        <a:bodyPr/>
        <a:lstStyle/>
        <a:p>
          <a:endParaRPr lang="en-US"/>
        </a:p>
      </dgm:t>
    </dgm:pt>
    <dgm:pt modelId="{AA06F9A4-34A4-4DA7-86BA-4DFFD4AAEFE5}" type="pres">
      <dgm:prSet presAssocID="{D30DC59D-FAA3-44B0-A547-1077EDE50E28}" presName="tx2" presStyleLbl="revTx" presStyleIdx="1" presStyleCnt="4" custScaleY="105782" custLinFactNeighborX="-318" custLinFactNeighborY="-11000"/>
      <dgm:spPr/>
      <dgm:t>
        <a:bodyPr/>
        <a:lstStyle/>
        <a:p>
          <a:endParaRPr lang="en-US"/>
        </a:p>
      </dgm:t>
    </dgm:pt>
    <dgm:pt modelId="{0D1477AB-C49E-4894-95D5-546C7655A7DE}" type="pres">
      <dgm:prSet presAssocID="{D30DC59D-FAA3-44B0-A547-1077EDE50E28}" presName="vert2" presStyleCnt="0"/>
      <dgm:spPr/>
      <dgm:t>
        <a:bodyPr/>
        <a:lstStyle/>
        <a:p>
          <a:endParaRPr lang="en-US"/>
        </a:p>
      </dgm:t>
    </dgm:pt>
    <dgm:pt modelId="{C4AFE7CF-10F8-47E5-8C3B-C1ECF7E7F03C}" type="pres">
      <dgm:prSet presAssocID="{D30DC59D-FAA3-44B0-A547-1077EDE50E28}" presName="thinLine2b" presStyleLbl="callout" presStyleIdx="0" presStyleCnt="3"/>
      <dgm:spPr/>
      <dgm:t>
        <a:bodyPr/>
        <a:lstStyle/>
        <a:p>
          <a:endParaRPr lang="en-US"/>
        </a:p>
      </dgm:t>
    </dgm:pt>
    <dgm:pt modelId="{5DE0A0DE-582A-4157-A167-B9404F897866}" type="pres">
      <dgm:prSet presAssocID="{D30DC59D-FAA3-44B0-A547-1077EDE50E28}" presName="vertSpace2b" presStyleCnt="0"/>
      <dgm:spPr/>
      <dgm:t>
        <a:bodyPr/>
        <a:lstStyle/>
        <a:p>
          <a:endParaRPr lang="en-US"/>
        </a:p>
      </dgm:t>
    </dgm:pt>
    <dgm:pt modelId="{84E7AFA7-EDBF-499C-8355-DA39FA610E01}" type="pres">
      <dgm:prSet presAssocID="{8E4B6AE0-5A01-4B60-800E-83C1533B6E50}" presName="horz2" presStyleCnt="0"/>
      <dgm:spPr/>
      <dgm:t>
        <a:bodyPr/>
        <a:lstStyle/>
        <a:p>
          <a:endParaRPr lang="en-US"/>
        </a:p>
      </dgm:t>
    </dgm:pt>
    <dgm:pt modelId="{B7F68622-FF03-48D9-82B9-4CF8E37F9DCA}" type="pres">
      <dgm:prSet presAssocID="{8E4B6AE0-5A01-4B60-800E-83C1533B6E50}" presName="horzSpace2" presStyleCnt="0"/>
      <dgm:spPr/>
      <dgm:t>
        <a:bodyPr/>
        <a:lstStyle/>
        <a:p>
          <a:endParaRPr lang="en-US"/>
        </a:p>
      </dgm:t>
    </dgm:pt>
    <dgm:pt modelId="{9AF045FA-17E6-4CED-9114-D702A5079506}" type="pres">
      <dgm:prSet presAssocID="{8E4B6AE0-5A01-4B60-800E-83C1533B6E50}" presName="tx2" presStyleLbl="revTx" presStyleIdx="2" presStyleCnt="4" custScaleY="66394"/>
      <dgm:spPr/>
      <dgm:t>
        <a:bodyPr/>
        <a:lstStyle/>
        <a:p>
          <a:endParaRPr lang="en-US"/>
        </a:p>
      </dgm:t>
    </dgm:pt>
    <dgm:pt modelId="{F99B5553-B1C9-4DA9-AF9E-A60F00FE2608}" type="pres">
      <dgm:prSet presAssocID="{8E4B6AE0-5A01-4B60-800E-83C1533B6E50}" presName="vert2" presStyleCnt="0"/>
      <dgm:spPr/>
      <dgm:t>
        <a:bodyPr/>
        <a:lstStyle/>
        <a:p>
          <a:endParaRPr lang="en-US"/>
        </a:p>
      </dgm:t>
    </dgm:pt>
    <dgm:pt modelId="{5B1B68DB-96A9-4B93-B230-E9648CA68D0A}" type="pres">
      <dgm:prSet presAssocID="{8E4B6AE0-5A01-4B60-800E-83C1533B6E50}" presName="thinLine2b" presStyleLbl="callout" presStyleIdx="1" presStyleCnt="3"/>
      <dgm:spPr/>
      <dgm:t>
        <a:bodyPr/>
        <a:lstStyle/>
        <a:p>
          <a:endParaRPr lang="en-US"/>
        </a:p>
      </dgm:t>
    </dgm:pt>
    <dgm:pt modelId="{F6B8A268-969E-4B34-BE29-A55F0E55662C}" type="pres">
      <dgm:prSet presAssocID="{8E4B6AE0-5A01-4B60-800E-83C1533B6E50}" presName="vertSpace2b" presStyleCnt="0"/>
      <dgm:spPr/>
      <dgm:t>
        <a:bodyPr/>
        <a:lstStyle/>
        <a:p>
          <a:endParaRPr lang="en-US"/>
        </a:p>
      </dgm:t>
    </dgm:pt>
    <dgm:pt modelId="{46980908-3B67-4A7E-90B5-6AD1B5E9AEA0}" type="pres">
      <dgm:prSet presAssocID="{960C70B4-3780-4EFE-B842-DEBEAECB821F}" presName="horz2" presStyleCnt="0"/>
      <dgm:spPr/>
      <dgm:t>
        <a:bodyPr/>
        <a:lstStyle/>
        <a:p>
          <a:endParaRPr lang="en-US"/>
        </a:p>
      </dgm:t>
    </dgm:pt>
    <dgm:pt modelId="{02295249-B6D5-4601-B807-9B285AA8EC33}" type="pres">
      <dgm:prSet presAssocID="{960C70B4-3780-4EFE-B842-DEBEAECB821F}" presName="horzSpace2" presStyleCnt="0"/>
      <dgm:spPr/>
      <dgm:t>
        <a:bodyPr/>
        <a:lstStyle/>
        <a:p>
          <a:endParaRPr lang="en-US"/>
        </a:p>
      </dgm:t>
    </dgm:pt>
    <dgm:pt modelId="{213B67EE-F994-4E9F-A06B-865B8C4D1400}" type="pres">
      <dgm:prSet presAssocID="{960C70B4-3780-4EFE-B842-DEBEAECB821F}" presName="tx2" presStyleLbl="revTx" presStyleIdx="3" presStyleCnt="4" custScaleY="60904"/>
      <dgm:spPr/>
      <dgm:t>
        <a:bodyPr/>
        <a:lstStyle/>
        <a:p>
          <a:endParaRPr lang="en-US"/>
        </a:p>
      </dgm:t>
    </dgm:pt>
    <dgm:pt modelId="{DFB626A7-DE90-4D88-BD84-1EAC2A96EBDB}" type="pres">
      <dgm:prSet presAssocID="{960C70B4-3780-4EFE-B842-DEBEAECB821F}" presName="vert2" presStyleCnt="0"/>
      <dgm:spPr/>
      <dgm:t>
        <a:bodyPr/>
        <a:lstStyle/>
        <a:p>
          <a:endParaRPr lang="en-US"/>
        </a:p>
      </dgm:t>
    </dgm:pt>
    <dgm:pt modelId="{FA468E18-39C7-431E-9530-44DEFB397509}" type="pres">
      <dgm:prSet presAssocID="{960C70B4-3780-4EFE-B842-DEBEAECB821F}" presName="thinLine2b" presStyleLbl="callout" presStyleIdx="2" presStyleCnt="3"/>
      <dgm:spPr/>
      <dgm:t>
        <a:bodyPr/>
        <a:lstStyle/>
        <a:p>
          <a:endParaRPr lang="en-US"/>
        </a:p>
      </dgm:t>
    </dgm:pt>
    <dgm:pt modelId="{A6B711C1-1537-497B-8CD9-5D0EF38DABC4}" type="pres">
      <dgm:prSet presAssocID="{960C70B4-3780-4EFE-B842-DEBEAECB821F}" presName="vertSpace2b" presStyleCnt="0"/>
      <dgm:spPr/>
      <dgm:t>
        <a:bodyPr/>
        <a:lstStyle/>
        <a:p>
          <a:endParaRPr lang="en-US"/>
        </a:p>
      </dgm:t>
    </dgm:pt>
  </dgm:ptLst>
  <dgm:cxnLst>
    <dgm:cxn modelId="{32B1BDF6-9610-4A74-9CD3-5D49D2DA7043}" type="presOf" srcId="{960C70B4-3780-4EFE-B842-DEBEAECB821F}" destId="{213B67EE-F994-4E9F-A06B-865B8C4D1400}" srcOrd="0" destOrd="0" presId="urn:microsoft.com/office/officeart/2008/layout/LinedList"/>
    <dgm:cxn modelId="{2C38E6AB-E638-4911-BBB7-B452A3F9B414}" srcId="{6C37C455-30EA-4030-AE32-F08A940D838D}" destId="{0FE2C076-FB00-4759-B8B4-8837DA760A1B}" srcOrd="0" destOrd="0" parTransId="{0C4CF0EC-EEEE-409C-ACBF-A7652EC15339}" sibTransId="{5B81B20B-B4C7-414D-AFBE-3EF5F9863A1C}"/>
    <dgm:cxn modelId="{459F3728-C196-4DB5-8776-1C322E0A5435}" srcId="{0FE2C076-FB00-4759-B8B4-8837DA760A1B}" destId="{960C70B4-3780-4EFE-B842-DEBEAECB821F}" srcOrd="2" destOrd="0" parTransId="{129667A6-7A4D-4F9B-89E3-A28609EBAFE1}" sibTransId="{8A87DFCB-4A58-4165-A1B5-C7667CD83632}"/>
    <dgm:cxn modelId="{EAE7FCB3-2652-4920-9293-6F95268F8F46}" type="presOf" srcId="{0FE2C076-FB00-4759-B8B4-8837DA760A1B}" destId="{CAFD69F8-EB2C-49C4-9A0A-19DE8B29A520}" srcOrd="0" destOrd="0" presId="urn:microsoft.com/office/officeart/2008/layout/LinedList"/>
    <dgm:cxn modelId="{C9FF3CFE-FFC8-416B-830C-A1C239BF0BB3}" type="presOf" srcId="{6C37C455-30EA-4030-AE32-F08A940D838D}" destId="{41650E91-A3FE-4259-BB59-E1C012AE365B}" srcOrd="0" destOrd="0" presId="urn:microsoft.com/office/officeart/2008/layout/LinedList"/>
    <dgm:cxn modelId="{D210B71B-ACFE-4F1F-8A65-13BDAE2B7F76}" type="presOf" srcId="{8E4B6AE0-5A01-4B60-800E-83C1533B6E50}" destId="{9AF045FA-17E6-4CED-9114-D702A5079506}" srcOrd="0" destOrd="0" presId="urn:microsoft.com/office/officeart/2008/layout/LinedList"/>
    <dgm:cxn modelId="{BDA614B7-06FC-4E99-A42D-6587D8A286D9}" srcId="{0FE2C076-FB00-4759-B8B4-8837DA760A1B}" destId="{D30DC59D-FAA3-44B0-A547-1077EDE50E28}" srcOrd="0" destOrd="0" parTransId="{B6122376-3551-45E3-B513-3B6181A96732}" sibTransId="{A4CBBFF4-C7C8-499D-8E77-8E16AED967AE}"/>
    <dgm:cxn modelId="{84EE45B8-D92B-4B31-98FE-16963130D4F3}" srcId="{0FE2C076-FB00-4759-B8B4-8837DA760A1B}" destId="{8E4B6AE0-5A01-4B60-800E-83C1533B6E50}" srcOrd="1" destOrd="0" parTransId="{D3A69335-C972-428E-AC5A-5AF51F71158F}" sibTransId="{2DC1127A-2904-4F52-8F24-A5071970A796}"/>
    <dgm:cxn modelId="{BFA2BC03-A1AE-4638-98FF-1AE797C0DF38}" type="presOf" srcId="{D30DC59D-FAA3-44B0-A547-1077EDE50E28}" destId="{AA06F9A4-34A4-4DA7-86BA-4DFFD4AAEFE5}" srcOrd="0" destOrd="0" presId="urn:microsoft.com/office/officeart/2008/layout/LinedList"/>
    <dgm:cxn modelId="{0EC6578D-82D2-4F33-95FC-27F5B044885F}" type="presParOf" srcId="{41650E91-A3FE-4259-BB59-E1C012AE365B}" destId="{87E1A029-1820-4D47-8697-6E7A1E134AD6}" srcOrd="0" destOrd="0" presId="urn:microsoft.com/office/officeart/2008/layout/LinedList"/>
    <dgm:cxn modelId="{9B82EB07-3E1E-4ADC-AC19-35E336B8359F}" type="presParOf" srcId="{41650E91-A3FE-4259-BB59-E1C012AE365B}" destId="{07DF8727-BA80-471B-A217-7BEDD839A52F}" srcOrd="1" destOrd="0" presId="urn:microsoft.com/office/officeart/2008/layout/LinedList"/>
    <dgm:cxn modelId="{064CB56E-E737-43D2-865A-2DDCCA151F5D}" type="presParOf" srcId="{07DF8727-BA80-471B-A217-7BEDD839A52F}" destId="{CAFD69F8-EB2C-49C4-9A0A-19DE8B29A520}" srcOrd="0" destOrd="0" presId="urn:microsoft.com/office/officeart/2008/layout/LinedList"/>
    <dgm:cxn modelId="{F8F9067F-0E39-4A29-A484-2F526A4CE0B3}" type="presParOf" srcId="{07DF8727-BA80-471B-A217-7BEDD839A52F}" destId="{C0123B22-5F21-4A5C-A3FA-085CDEEC6082}" srcOrd="1" destOrd="0" presId="urn:microsoft.com/office/officeart/2008/layout/LinedList"/>
    <dgm:cxn modelId="{5DF66DAA-E805-405E-916A-6B4B0C06E672}" type="presParOf" srcId="{C0123B22-5F21-4A5C-A3FA-085CDEEC6082}" destId="{29A0CA36-217B-4A38-90FD-C03A82981245}" srcOrd="0" destOrd="0" presId="urn:microsoft.com/office/officeart/2008/layout/LinedList"/>
    <dgm:cxn modelId="{EE4BDF1E-8BDE-4CA0-B8FB-6D38653ECB8E}" type="presParOf" srcId="{C0123B22-5F21-4A5C-A3FA-085CDEEC6082}" destId="{E08EE162-B168-4E4B-AE2A-66D5C3BDA681}" srcOrd="1" destOrd="0" presId="urn:microsoft.com/office/officeart/2008/layout/LinedList"/>
    <dgm:cxn modelId="{8063BEA9-84EA-4CFF-913D-62E75CD8A1A3}" type="presParOf" srcId="{E08EE162-B168-4E4B-AE2A-66D5C3BDA681}" destId="{6B983B8E-8881-42FA-AF6C-83FAF5C26EFC}" srcOrd="0" destOrd="0" presId="urn:microsoft.com/office/officeart/2008/layout/LinedList"/>
    <dgm:cxn modelId="{6A1F9497-C080-43E5-AE95-E71197F32CF7}" type="presParOf" srcId="{E08EE162-B168-4E4B-AE2A-66D5C3BDA681}" destId="{AA06F9A4-34A4-4DA7-86BA-4DFFD4AAEFE5}" srcOrd="1" destOrd="0" presId="urn:microsoft.com/office/officeart/2008/layout/LinedList"/>
    <dgm:cxn modelId="{68AB19AF-D970-4176-A413-0A57747A791F}" type="presParOf" srcId="{E08EE162-B168-4E4B-AE2A-66D5C3BDA681}" destId="{0D1477AB-C49E-4894-95D5-546C7655A7DE}" srcOrd="2" destOrd="0" presId="urn:microsoft.com/office/officeart/2008/layout/LinedList"/>
    <dgm:cxn modelId="{5D971928-BB23-4925-B846-D2D5F1669033}" type="presParOf" srcId="{C0123B22-5F21-4A5C-A3FA-085CDEEC6082}" destId="{C4AFE7CF-10F8-47E5-8C3B-C1ECF7E7F03C}" srcOrd="2" destOrd="0" presId="urn:microsoft.com/office/officeart/2008/layout/LinedList"/>
    <dgm:cxn modelId="{3C08DA45-30CB-4B64-BB42-B62509B4A571}" type="presParOf" srcId="{C0123B22-5F21-4A5C-A3FA-085CDEEC6082}" destId="{5DE0A0DE-582A-4157-A167-B9404F897866}" srcOrd="3" destOrd="0" presId="urn:microsoft.com/office/officeart/2008/layout/LinedList"/>
    <dgm:cxn modelId="{920763C5-D57B-4955-83AF-88297FCF1F2B}" type="presParOf" srcId="{C0123B22-5F21-4A5C-A3FA-085CDEEC6082}" destId="{84E7AFA7-EDBF-499C-8355-DA39FA610E01}" srcOrd="4" destOrd="0" presId="urn:microsoft.com/office/officeart/2008/layout/LinedList"/>
    <dgm:cxn modelId="{F896FB6C-AF58-4CB1-B617-59D3819E26B4}" type="presParOf" srcId="{84E7AFA7-EDBF-499C-8355-DA39FA610E01}" destId="{B7F68622-FF03-48D9-82B9-4CF8E37F9DCA}" srcOrd="0" destOrd="0" presId="urn:microsoft.com/office/officeart/2008/layout/LinedList"/>
    <dgm:cxn modelId="{4C730D84-78F7-49AF-B5E8-1653815D565D}" type="presParOf" srcId="{84E7AFA7-EDBF-499C-8355-DA39FA610E01}" destId="{9AF045FA-17E6-4CED-9114-D702A5079506}" srcOrd="1" destOrd="0" presId="urn:microsoft.com/office/officeart/2008/layout/LinedList"/>
    <dgm:cxn modelId="{2E29D5AD-D02C-4236-8E26-4251290B9EB7}" type="presParOf" srcId="{84E7AFA7-EDBF-499C-8355-DA39FA610E01}" destId="{F99B5553-B1C9-4DA9-AF9E-A60F00FE2608}" srcOrd="2" destOrd="0" presId="urn:microsoft.com/office/officeart/2008/layout/LinedList"/>
    <dgm:cxn modelId="{2BDBA4DB-A0DB-4182-823C-BC28096D7F25}" type="presParOf" srcId="{C0123B22-5F21-4A5C-A3FA-085CDEEC6082}" destId="{5B1B68DB-96A9-4B93-B230-E9648CA68D0A}" srcOrd="5" destOrd="0" presId="urn:microsoft.com/office/officeart/2008/layout/LinedList"/>
    <dgm:cxn modelId="{01AD85D0-5B66-4D65-8A54-86F7F317D191}" type="presParOf" srcId="{C0123B22-5F21-4A5C-A3FA-085CDEEC6082}" destId="{F6B8A268-969E-4B34-BE29-A55F0E55662C}" srcOrd="6" destOrd="0" presId="urn:microsoft.com/office/officeart/2008/layout/LinedList"/>
    <dgm:cxn modelId="{53484894-09F1-4B44-B148-3B8FBF425A73}" type="presParOf" srcId="{C0123B22-5F21-4A5C-A3FA-085CDEEC6082}" destId="{46980908-3B67-4A7E-90B5-6AD1B5E9AEA0}" srcOrd="7" destOrd="0" presId="urn:microsoft.com/office/officeart/2008/layout/LinedList"/>
    <dgm:cxn modelId="{5AA64BDD-F2C9-4978-8692-A9C7FC905EE0}" type="presParOf" srcId="{46980908-3B67-4A7E-90B5-6AD1B5E9AEA0}" destId="{02295249-B6D5-4601-B807-9B285AA8EC33}" srcOrd="0" destOrd="0" presId="urn:microsoft.com/office/officeart/2008/layout/LinedList"/>
    <dgm:cxn modelId="{325E42D3-FA3E-42DD-B4E4-8C10E11E158F}" type="presParOf" srcId="{46980908-3B67-4A7E-90B5-6AD1B5E9AEA0}" destId="{213B67EE-F994-4E9F-A06B-865B8C4D1400}" srcOrd="1" destOrd="0" presId="urn:microsoft.com/office/officeart/2008/layout/LinedList"/>
    <dgm:cxn modelId="{21BD33C8-A388-4611-A17F-DB0EF36C491F}" type="presParOf" srcId="{46980908-3B67-4A7E-90B5-6AD1B5E9AEA0}" destId="{DFB626A7-DE90-4D88-BD84-1EAC2A96EBDB}" srcOrd="2" destOrd="0" presId="urn:microsoft.com/office/officeart/2008/layout/LinedList"/>
    <dgm:cxn modelId="{BDCE050E-17AC-4A5D-A47D-EFEF4AE5D7C9}" type="presParOf" srcId="{C0123B22-5F21-4A5C-A3FA-085CDEEC6082}" destId="{FA468E18-39C7-431E-9530-44DEFB397509}" srcOrd="8" destOrd="0" presId="urn:microsoft.com/office/officeart/2008/layout/LinedList"/>
    <dgm:cxn modelId="{0767A236-27D3-4653-8C84-F69459DEA3FA}" type="presParOf" srcId="{C0123B22-5F21-4A5C-A3FA-085CDEEC6082}" destId="{A6B711C1-1537-497B-8CD9-5D0EF38DABC4}"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AEB3BB-D75F-4266-A281-6086111667DE}">
      <dsp:nvSpPr>
        <dsp:cNvPr id="0" name=""/>
        <dsp:cNvSpPr/>
      </dsp:nvSpPr>
      <dsp:spPr>
        <a:xfrm>
          <a:off x="0" y="0"/>
          <a:ext cx="8839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92282C-C658-4C9B-84B2-78F772AED014}">
      <dsp:nvSpPr>
        <dsp:cNvPr id="0" name=""/>
        <dsp:cNvSpPr/>
      </dsp:nvSpPr>
      <dsp:spPr>
        <a:xfrm>
          <a:off x="0" y="0"/>
          <a:ext cx="8839200" cy="1009650"/>
        </a:xfrm>
        <a:prstGeom prst="rect">
          <a:avLst/>
        </a:prstGeom>
        <a:solidFill>
          <a:schemeClr val="accent6">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dirty="0">
              <a:latin typeface="+mn-lt"/>
              <a:ea typeface="MS PGothic" panose="020B0600070205080204" pitchFamily="34" charset="-128"/>
            </a:rPr>
            <a:t>Health insurance helps pay for medical bills you may have when going for a regular checkup or when you must go to the hospital.  </a:t>
          </a:r>
          <a:endParaRPr lang="en-US" sz="2500" kern="1200" dirty="0">
            <a:solidFill>
              <a:schemeClr val="tx1"/>
            </a:solidFill>
            <a:latin typeface="+mn-lt"/>
            <a:ea typeface="MS PGothic" panose="020B0600070205080204" pitchFamily="34" charset="-128"/>
          </a:endParaRPr>
        </a:p>
      </dsp:txBody>
      <dsp:txXfrm>
        <a:off x="0" y="0"/>
        <a:ext cx="8839200" cy="1009650"/>
      </dsp:txXfrm>
    </dsp:sp>
    <dsp:sp modelId="{AE81A985-4775-4473-8AF2-695BD1F5568E}">
      <dsp:nvSpPr>
        <dsp:cNvPr id="0" name=""/>
        <dsp:cNvSpPr/>
      </dsp:nvSpPr>
      <dsp:spPr>
        <a:xfrm>
          <a:off x="0" y="1009650"/>
          <a:ext cx="8839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ABCAC7-C40E-4914-AF9B-B3021F53B45E}">
      <dsp:nvSpPr>
        <dsp:cNvPr id="0" name=""/>
        <dsp:cNvSpPr/>
      </dsp:nvSpPr>
      <dsp:spPr>
        <a:xfrm>
          <a:off x="0" y="1009650"/>
          <a:ext cx="8839200"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dirty="0">
              <a:latin typeface="+mn-lt"/>
            </a:rPr>
            <a:t>If something happens to you, you can get a large medical bill. You do not plan to get sick or hurt, but it can happen.</a:t>
          </a:r>
        </a:p>
      </dsp:txBody>
      <dsp:txXfrm>
        <a:off x="0" y="1009650"/>
        <a:ext cx="8839200" cy="1009650"/>
      </dsp:txXfrm>
    </dsp:sp>
    <dsp:sp modelId="{7A872971-7B90-4242-98CF-690B7BF52377}">
      <dsp:nvSpPr>
        <dsp:cNvPr id="0" name=""/>
        <dsp:cNvSpPr/>
      </dsp:nvSpPr>
      <dsp:spPr>
        <a:xfrm>
          <a:off x="0" y="2019300"/>
          <a:ext cx="8839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CD4FA1-2C35-449D-8677-40BC69FB1346}">
      <dsp:nvSpPr>
        <dsp:cNvPr id="0" name=""/>
        <dsp:cNvSpPr/>
      </dsp:nvSpPr>
      <dsp:spPr>
        <a:xfrm>
          <a:off x="0" y="2019300"/>
          <a:ext cx="8839200"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dirty="0">
              <a:latin typeface="+mn-lt"/>
            </a:rPr>
            <a:t>The NY State of Health Marketplace is New York’s one stop shop for public and private health insurance. </a:t>
          </a:r>
          <a:endParaRPr lang="en-US" sz="2500" kern="1200" dirty="0">
            <a:solidFill>
              <a:schemeClr val="tx1"/>
            </a:solidFill>
            <a:latin typeface="+mn-lt"/>
          </a:endParaRPr>
        </a:p>
      </dsp:txBody>
      <dsp:txXfrm>
        <a:off x="0" y="2019300"/>
        <a:ext cx="8839200" cy="1009650"/>
      </dsp:txXfrm>
    </dsp:sp>
    <dsp:sp modelId="{40E71EAA-D346-4073-9AB9-8D65312C18D8}">
      <dsp:nvSpPr>
        <dsp:cNvPr id="0" name=""/>
        <dsp:cNvSpPr/>
      </dsp:nvSpPr>
      <dsp:spPr>
        <a:xfrm>
          <a:off x="0" y="3028949"/>
          <a:ext cx="8839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00A08B-A502-46DC-A6A4-A766F254E737}">
      <dsp:nvSpPr>
        <dsp:cNvPr id="0" name=""/>
        <dsp:cNvSpPr/>
      </dsp:nvSpPr>
      <dsp:spPr>
        <a:xfrm>
          <a:off x="0" y="3028950"/>
          <a:ext cx="8839200" cy="1009650"/>
        </a:xfrm>
        <a:prstGeom prst="rect">
          <a:avLst/>
        </a:prstGeom>
        <a:solidFill>
          <a:schemeClr val="accent6">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kern="1200" dirty="0">
              <a:latin typeface="+mn-lt"/>
            </a:rPr>
            <a:t>You can compare each plan’s features and prices side-by-side, and then choose the one that fits your needs and your budget.</a:t>
          </a:r>
          <a:endParaRPr lang="en-US" sz="2500" kern="1200" dirty="0">
            <a:solidFill>
              <a:schemeClr val="tx1"/>
            </a:solidFill>
            <a:latin typeface="+mn-lt"/>
          </a:endParaRPr>
        </a:p>
      </dsp:txBody>
      <dsp:txXfrm>
        <a:off x="0" y="3028950"/>
        <a:ext cx="8839200" cy="10096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AEB3BB-D75F-4266-A281-6086111667DE}">
      <dsp:nvSpPr>
        <dsp:cNvPr id="0" name=""/>
        <dsp:cNvSpPr/>
      </dsp:nvSpPr>
      <dsp:spPr>
        <a:xfrm>
          <a:off x="0" y="0"/>
          <a:ext cx="8839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92282C-C658-4C9B-84B2-78F772AED014}">
      <dsp:nvSpPr>
        <dsp:cNvPr id="0" name=""/>
        <dsp:cNvSpPr/>
      </dsp:nvSpPr>
      <dsp:spPr>
        <a:xfrm>
          <a:off x="0" y="0"/>
          <a:ext cx="8839200" cy="1009650"/>
        </a:xfrm>
        <a:prstGeom prst="rect">
          <a:avLst/>
        </a:prstGeom>
        <a:solidFill>
          <a:schemeClr val="accent3">
            <a:lumMod val="60000"/>
            <a:lumOff val="4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mn-lt"/>
              <a:ea typeface="MS PGothic" panose="020B0600070205080204" pitchFamily="34" charset="-128"/>
            </a:rPr>
            <a:t>Most New Yorkers can get health insurance through the NY State of Health Marketplace. </a:t>
          </a:r>
          <a:endParaRPr lang="en-US" sz="1900" kern="1200" dirty="0">
            <a:solidFill>
              <a:schemeClr val="tx1"/>
            </a:solidFill>
            <a:latin typeface="+mn-lt"/>
            <a:ea typeface="MS PGothic" panose="020B0600070205080204" pitchFamily="34" charset="-128"/>
          </a:endParaRPr>
        </a:p>
      </dsp:txBody>
      <dsp:txXfrm>
        <a:off x="0" y="0"/>
        <a:ext cx="8839200" cy="1009650"/>
      </dsp:txXfrm>
    </dsp:sp>
    <dsp:sp modelId="{AE81A985-4775-4473-8AF2-695BD1F5568E}">
      <dsp:nvSpPr>
        <dsp:cNvPr id="0" name=""/>
        <dsp:cNvSpPr/>
      </dsp:nvSpPr>
      <dsp:spPr>
        <a:xfrm>
          <a:off x="0" y="1009650"/>
          <a:ext cx="8839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ABCAC7-C40E-4914-AF9B-B3021F53B45E}">
      <dsp:nvSpPr>
        <dsp:cNvPr id="0" name=""/>
        <dsp:cNvSpPr/>
      </dsp:nvSpPr>
      <dsp:spPr>
        <a:xfrm>
          <a:off x="0" y="1009650"/>
          <a:ext cx="8839200"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a:latin typeface="+mn-lt"/>
              <a:ea typeface="MS PGothic" panose="020B0600070205080204" pitchFamily="34" charset="-128"/>
            </a:rPr>
            <a:t>You can enroll in Medicaid, Child Health Plus, Essential Plan or private health insurance, depending on </a:t>
          </a:r>
          <a:r>
            <a:rPr lang="en-US" sz="1900" kern="1200" dirty="0" smtClean="0">
              <a:latin typeface="+mn-lt"/>
              <a:ea typeface="MS PGothic" panose="020B0600070205080204" pitchFamily="34" charset="-128"/>
            </a:rPr>
            <a:t>your household size and </a:t>
          </a:r>
          <a:r>
            <a:rPr lang="en-US" sz="1900" kern="1200" dirty="0">
              <a:latin typeface="+mn-lt"/>
              <a:ea typeface="MS PGothic" panose="020B0600070205080204" pitchFamily="34" charset="-128"/>
            </a:rPr>
            <a:t>income. </a:t>
          </a:r>
        </a:p>
      </dsp:txBody>
      <dsp:txXfrm>
        <a:off x="0" y="1009650"/>
        <a:ext cx="8839200" cy="1009650"/>
      </dsp:txXfrm>
    </dsp:sp>
    <dsp:sp modelId="{7A872971-7B90-4242-98CF-690B7BF52377}">
      <dsp:nvSpPr>
        <dsp:cNvPr id="0" name=""/>
        <dsp:cNvSpPr/>
      </dsp:nvSpPr>
      <dsp:spPr>
        <a:xfrm>
          <a:off x="0" y="2019300"/>
          <a:ext cx="8839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CD4FA1-2C35-449D-8677-40BC69FB1346}">
      <dsp:nvSpPr>
        <dsp:cNvPr id="0" name=""/>
        <dsp:cNvSpPr/>
      </dsp:nvSpPr>
      <dsp:spPr>
        <a:xfrm>
          <a:off x="0" y="2019300"/>
          <a:ext cx="8839200"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smtClean="0">
              <a:latin typeface="+mn-lt"/>
              <a:ea typeface="MS PGothic" panose="020B0600070205080204" pitchFamily="34" charset="-128"/>
            </a:rPr>
            <a:t>You can apply and enroll in the privacy of your own home using the internet:  </a:t>
          </a:r>
          <a:r>
            <a:rPr lang="en-US" sz="1900" kern="1200" smtClean="0">
              <a:latin typeface="+mn-lt"/>
              <a:ea typeface="MS PGothic" panose="020B0600070205080204" pitchFamily="34" charset="-128"/>
              <a:hlinkClick xmlns:r="http://schemas.openxmlformats.org/officeDocument/2006/relationships" r:id="rId1"/>
            </a:rPr>
            <a:t>www.nystateofhealthny.ny.gov</a:t>
          </a:r>
          <a:r>
            <a:rPr lang="en-US" sz="1900" kern="1200" smtClean="0">
              <a:latin typeface="+mn-lt"/>
              <a:ea typeface="MS PGothic" panose="020B0600070205080204" pitchFamily="34" charset="-128"/>
            </a:rPr>
            <a:t>, at a library or with the help of an in-person assistor, free of charge.</a:t>
          </a:r>
          <a:endParaRPr lang="en-US" sz="1900" kern="1200" dirty="0">
            <a:solidFill>
              <a:schemeClr val="tx1"/>
            </a:solidFill>
            <a:latin typeface="+mn-lt"/>
            <a:ea typeface="MS PGothic" panose="020B0600070205080204" pitchFamily="34" charset="-128"/>
          </a:endParaRPr>
        </a:p>
      </dsp:txBody>
      <dsp:txXfrm>
        <a:off x="0" y="2019300"/>
        <a:ext cx="8839200" cy="1009650"/>
      </dsp:txXfrm>
    </dsp:sp>
    <dsp:sp modelId="{40E71EAA-D346-4073-9AB9-8D65312C18D8}">
      <dsp:nvSpPr>
        <dsp:cNvPr id="0" name=""/>
        <dsp:cNvSpPr/>
      </dsp:nvSpPr>
      <dsp:spPr>
        <a:xfrm>
          <a:off x="0" y="3028949"/>
          <a:ext cx="8839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00A08B-A502-46DC-A6A4-A766F254E737}">
      <dsp:nvSpPr>
        <dsp:cNvPr id="0" name=""/>
        <dsp:cNvSpPr/>
      </dsp:nvSpPr>
      <dsp:spPr>
        <a:xfrm>
          <a:off x="0" y="3028950"/>
          <a:ext cx="8839200" cy="1009650"/>
        </a:xfrm>
        <a:prstGeom prst="rect">
          <a:avLst/>
        </a:prstGeom>
        <a:solidFill>
          <a:schemeClr val="accent3">
            <a:lumMod val="60000"/>
            <a:lumOff val="4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smtClean="0">
              <a:latin typeface="+mn-lt"/>
              <a:ea typeface="MS PGothic" panose="020B0600070205080204" pitchFamily="34" charset="-128"/>
            </a:rPr>
            <a:t>Individuals 65 and over, living with a disability or visual impairment apply through HRA.</a:t>
          </a:r>
        </a:p>
        <a:p>
          <a:pPr lvl="0" algn="l" defTabSz="844550">
            <a:lnSpc>
              <a:spcPct val="90000"/>
            </a:lnSpc>
            <a:spcBef>
              <a:spcPct val="0"/>
            </a:spcBef>
            <a:spcAft>
              <a:spcPct val="35000"/>
            </a:spcAft>
          </a:pPr>
          <a:endParaRPr lang="en-US" sz="1900" kern="1200" dirty="0">
            <a:solidFill>
              <a:schemeClr val="tx1"/>
            </a:solidFill>
            <a:latin typeface="+mn-lt"/>
            <a:ea typeface="MS PGothic" panose="020B0600070205080204" pitchFamily="34" charset="-128"/>
          </a:endParaRPr>
        </a:p>
      </dsp:txBody>
      <dsp:txXfrm>
        <a:off x="0" y="3028950"/>
        <a:ext cx="8839200" cy="10096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E988A-5736-400D-96C1-780952F08A68}">
      <dsp:nvSpPr>
        <dsp:cNvPr id="0" name=""/>
        <dsp:cNvSpPr/>
      </dsp:nvSpPr>
      <dsp:spPr>
        <a:xfrm>
          <a:off x="-4564728" y="-700039"/>
          <a:ext cx="5438678" cy="5438678"/>
        </a:xfrm>
        <a:prstGeom prst="blockArc">
          <a:avLst>
            <a:gd name="adj1" fmla="val 18900000"/>
            <a:gd name="adj2" fmla="val 2700000"/>
            <a:gd name="adj3" fmla="val 397"/>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9E3534-C5F7-4675-A01B-88D2B18F4C46}">
      <dsp:nvSpPr>
        <dsp:cNvPr id="0" name=""/>
        <dsp:cNvSpPr/>
      </dsp:nvSpPr>
      <dsp:spPr>
        <a:xfrm>
          <a:off x="283307" y="183594"/>
          <a:ext cx="8501976" cy="367027"/>
        </a:xfrm>
        <a:prstGeom prst="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328" tIns="55880" rIns="55880" bIns="55880" numCol="1" spcCol="1270" anchor="ctr" anchorCtr="0">
          <a:noAutofit/>
        </a:bodyPr>
        <a:lstStyle/>
        <a:p>
          <a:pPr lvl="0" algn="l" defTabSz="977900">
            <a:lnSpc>
              <a:spcPct val="90000"/>
            </a:lnSpc>
            <a:spcBef>
              <a:spcPct val="0"/>
            </a:spcBef>
            <a:spcAft>
              <a:spcPct val="35000"/>
            </a:spcAft>
            <a:buFont typeface="Courier New" panose="02070309020205020404" pitchFamily="49" charset="0"/>
            <a:buNone/>
          </a:pPr>
          <a:r>
            <a:rPr lang="en-US" sz="2200" kern="1200" dirty="0">
              <a:latin typeface="+mn-lt"/>
            </a:rPr>
            <a:t>Doctor’s visits</a:t>
          </a:r>
        </a:p>
      </dsp:txBody>
      <dsp:txXfrm>
        <a:off x="283307" y="183594"/>
        <a:ext cx="8501976" cy="367027"/>
      </dsp:txXfrm>
    </dsp:sp>
    <dsp:sp modelId="{EAEF1F94-FF9A-45C0-9A8A-AD6D7116CB78}">
      <dsp:nvSpPr>
        <dsp:cNvPr id="0" name=""/>
        <dsp:cNvSpPr/>
      </dsp:nvSpPr>
      <dsp:spPr>
        <a:xfrm>
          <a:off x="53915" y="137716"/>
          <a:ext cx="458784" cy="458784"/>
        </a:xfrm>
        <a:prstGeom prst="ellipse">
          <a:avLst/>
        </a:prstGeom>
        <a:solidFill>
          <a:schemeClr val="lt1">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10272830-5DB5-4111-80C3-FA722517A4C7}">
      <dsp:nvSpPr>
        <dsp:cNvPr id="0" name=""/>
        <dsp:cNvSpPr/>
      </dsp:nvSpPr>
      <dsp:spPr>
        <a:xfrm>
          <a:off x="615684" y="734459"/>
          <a:ext cx="8169600" cy="367027"/>
        </a:xfrm>
        <a:prstGeom prst="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328" tIns="55880" rIns="55880" bIns="55880" numCol="1" spcCol="1270" anchor="ctr" anchorCtr="0">
          <a:noAutofit/>
        </a:bodyPr>
        <a:lstStyle/>
        <a:p>
          <a:pPr lvl="0" algn="l" defTabSz="977900">
            <a:lnSpc>
              <a:spcPct val="90000"/>
            </a:lnSpc>
            <a:spcBef>
              <a:spcPct val="0"/>
            </a:spcBef>
            <a:spcAft>
              <a:spcPct val="35000"/>
            </a:spcAft>
            <a:buFont typeface="Courier New" panose="02070309020205020404" pitchFamily="49" charset="0"/>
            <a:buNone/>
          </a:pPr>
          <a:r>
            <a:rPr lang="en-US" sz="2200" kern="1200" dirty="0">
              <a:latin typeface="+mn-lt"/>
            </a:rPr>
            <a:t>Emergency services and hospitalization</a:t>
          </a:r>
        </a:p>
      </dsp:txBody>
      <dsp:txXfrm>
        <a:off x="615684" y="734459"/>
        <a:ext cx="8169600" cy="367027"/>
      </dsp:txXfrm>
    </dsp:sp>
    <dsp:sp modelId="{219CF94A-8089-4ABC-A0C9-8A0CECCD5682}">
      <dsp:nvSpPr>
        <dsp:cNvPr id="0" name=""/>
        <dsp:cNvSpPr/>
      </dsp:nvSpPr>
      <dsp:spPr>
        <a:xfrm>
          <a:off x="386292" y="688581"/>
          <a:ext cx="458784" cy="458784"/>
        </a:xfrm>
        <a:prstGeom prst="ellipse">
          <a:avLst/>
        </a:prstGeom>
        <a:solidFill>
          <a:schemeClr val="lt1">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9342AD9B-A81E-420B-9120-141167108351}">
      <dsp:nvSpPr>
        <dsp:cNvPr id="0" name=""/>
        <dsp:cNvSpPr/>
      </dsp:nvSpPr>
      <dsp:spPr>
        <a:xfrm>
          <a:off x="797825" y="1284920"/>
          <a:ext cx="7987459" cy="367027"/>
        </a:xfrm>
        <a:prstGeom prst="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328" tIns="55880" rIns="55880" bIns="55880" numCol="1" spcCol="1270" anchor="ctr" anchorCtr="0">
          <a:noAutofit/>
        </a:bodyPr>
        <a:lstStyle/>
        <a:p>
          <a:pPr lvl="0" algn="l" defTabSz="977900">
            <a:lnSpc>
              <a:spcPct val="90000"/>
            </a:lnSpc>
            <a:spcBef>
              <a:spcPct val="0"/>
            </a:spcBef>
            <a:spcAft>
              <a:spcPct val="35000"/>
            </a:spcAft>
            <a:buFont typeface="Courier New" panose="02070309020205020404" pitchFamily="49" charset="0"/>
            <a:buNone/>
          </a:pPr>
          <a:r>
            <a:rPr lang="en-US" sz="2200" kern="1200" dirty="0">
              <a:latin typeface="+mn-lt"/>
            </a:rPr>
            <a:t>Free preventive care</a:t>
          </a:r>
        </a:p>
      </dsp:txBody>
      <dsp:txXfrm>
        <a:off x="797825" y="1284920"/>
        <a:ext cx="7987459" cy="367027"/>
      </dsp:txXfrm>
    </dsp:sp>
    <dsp:sp modelId="{C9F18795-BAC7-4659-9244-732AE9A0BC18}">
      <dsp:nvSpPr>
        <dsp:cNvPr id="0" name=""/>
        <dsp:cNvSpPr/>
      </dsp:nvSpPr>
      <dsp:spPr>
        <a:xfrm>
          <a:off x="568432" y="1239042"/>
          <a:ext cx="458784" cy="458784"/>
        </a:xfrm>
        <a:prstGeom prst="ellipse">
          <a:avLst/>
        </a:prstGeom>
        <a:solidFill>
          <a:schemeClr val="lt1">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F54FE5AB-F6F7-425E-BAFB-BC83653DAB2E}">
      <dsp:nvSpPr>
        <dsp:cNvPr id="0" name=""/>
        <dsp:cNvSpPr/>
      </dsp:nvSpPr>
      <dsp:spPr>
        <a:xfrm>
          <a:off x="855981" y="1835786"/>
          <a:ext cx="7929303" cy="367027"/>
        </a:xfrm>
        <a:prstGeom prst="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328" tIns="55880" rIns="55880" bIns="55880" numCol="1" spcCol="1270" anchor="ctr" anchorCtr="0">
          <a:noAutofit/>
        </a:bodyPr>
        <a:lstStyle/>
        <a:p>
          <a:pPr lvl="0" algn="l" defTabSz="977900">
            <a:lnSpc>
              <a:spcPct val="90000"/>
            </a:lnSpc>
            <a:spcBef>
              <a:spcPct val="0"/>
            </a:spcBef>
            <a:spcAft>
              <a:spcPct val="35000"/>
            </a:spcAft>
            <a:buFont typeface="Courier New" panose="02070309020205020404" pitchFamily="49" charset="0"/>
            <a:buNone/>
          </a:pPr>
          <a:r>
            <a:rPr lang="en-US" sz="2200" kern="1200" dirty="0">
              <a:latin typeface="+mn-lt"/>
            </a:rPr>
            <a:t>Prescription coverage</a:t>
          </a:r>
        </a:p>
      </dsp:txBody>
      <dsp:txXfrm>
        <a:off x="855981" y="1835786"/>
        <a:ext cx="7929303" cy="367027"/>
      </dsp:txXfrm>
    </dsp:sp>
    <dsp:sp modelId="{3C730580-62A1-4931-BD2E-56F60240EEDF}">
      <dsp:nvSpPr>
        <dsp:cNvPr id="0" name=""/>
        <dsp:cNvSpPr/>
      </dsp:nvSpPr>
      <dsp:spPr>
        <a:xfrm>
          <a:off x="626588" y="1789907"/>
          <a:ext cx="458784" cy="458784"/>
        </a:xfrm>
        <a:prstGeom prst="ellipse">
          <a:avLst/>
        </a:prstGeom>
        <a:solidFill>
          <a:schemeClr val="lt1">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BB82D151-4CEE-4646-8820-4E02F39B32DF}">
      <dsp:nvSpPr>
        <dsp:cNvPr id="0" name=""/>
        <dsp:cNvSpPr/>
      </dsp:nvSpPr>
      <dsp:spPr>
        <a:xfrm>
          <a:off x="797825" y="2386651"/>
          <a:ext cx="7987459" cy="367027"/>
        </a:xfrm>
        <a:prstGeom prst="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328" tIns="55880" rIns="55880" bIns="55880" numCol="1" spcCol="1270" anchor="ctr" anchorCtr="0">
          <a:noAutofit/>
        </a:bodyPr>
        <a:lstStyle/>
        <a:p>
          <a:pPr lvl="0" algn="l" defTabSz="977900">
            <a:lnSpc>
              <a:spcPct val="90000"/>
            </a:lnSpc>
            <a:spcBef>
              <a:spcPct val="0"/>
            </a:spcBef>
            <a:spcAft>
              <a:spcPct val="35000"/>
            </a:spcAft>
            <a:buFont typeface="Courier New" panose="02070309020205020404" pitchFamily="49" charset="0"/>
            <a:buNone/>
          </a:pPr>
          <a:r>
            <a:rPr lang="en-US" sz="2200" kern="1200" dirty="0">
              <a:latin typeface="+mn-lt"/>
            </a:rPr>
            <a:t>Mental health services</a:t>
          </a:r>
        </a:p>
      </dsp:txBody>
      <dsp:txXfrm>
        <a:off x="797825" y="2386651"/>
        <a:ext cx="7987459" cy="367027"/>
      </dsp:txXfrm>
    </dsp:sp>
    <dsp:sp modelId="{7C766F79-510B-48AD-A72D-6D77AFD5122F}">
      <dsp:nvSpPr>
        <dsp:cNvPr id="0" name=""/>
        <dsp:cNvSpPr/>
      </dsp:nvSpPr>
      <dsp:spPr>
        <a:xfrm>
          <a:off x="568432" y="2340772"/>
          <a:ext cx="458784" cy="458784"/>
        </a:xfrm>
        <a:prstGeom prst="ellipse">
          <a:avLst/>
        </a:prstGeom>
        <a:solidFill>
          <a:schemeClr val="lt1">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6F53B480-1326-4B35-A96A-93AE761CC3D0}">
      <dsp:nvSpPr>
        <dsp:cNvPr id="0" name=""/>
        <dsp:cNvSpPr/>
      </dsp:nvSpPr>
      <dsp:spPr>
        <a:xfrm>
          <a:off x="615684" y="2937112"/>
          <a:ext cx="8169600" cy="367027"/>
        </a:xfrm>
        <a:prstGeom prst="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328" tIns="55880" rIns="55880" bIns="55880" numCol="1" spcCol="1270" anchor="ctr" anchorCtr="0">
          <a:noAutofit/>
        </a:bodyPr>
        <a:lstStyle/>
        <a:p>
          <a:pPr lvl="0" algn="l" defTabSz="977900">
            <a:lnSpc>
              <a:spcPct val="90000"/>
            </a:lnSpc>
            <a:spcBef>
              <a:spcPct val="0"/>
            </a:spcBef>
            <a:spcAft>
              <a:spcPct val="35000"/>
            </a:spcAft>
            <a:buFont typeface="Courier New" panose="02070309020205020404" pitchFamily="49" charset="0"/>
            <a:buNone/>
          </a:pPr>
          <a:r>
            <a:rPr lang="en-US" sz="2200" kern="1200" dirty="0">
              <a:latin typeface="+mn-lt"/>
            </a:rPr>
            <a:t>Maternity care</a:t>
          </a:r>
        </a:p>
      </dsp:txBody>
      <dsp:txXfrm>
        <a:off x="615684" y="2937112"/>
        <a:ext cx="8169600" cy="367027"/>
      </dsp:txXfrm>
    </dsp:sp>
    <dsp:sp modelId="{D6251B95-F978-4B30-9C20-5EC6A9AA4431}">
      <dsp:nvSpPr>
        <dsp:cNvPr id="0" name=""/>
        <dsp:cNvSpPr/>
      </dsp:nvSpPr>
      <dsp:spPr>
        <a:xfrm>
          <a:off x="386292" y="2891233"/>
          <a:ext cx="458784" cy="458784"/>
        </a:xfrm>
        <a:prstGeom prst="ellipse">
          <a:avLst/>
        </a:prstGeom>
        <a:solidFill>
          <a:schemeClr val="lt1">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BBE8D871-CCBD-4D6D-B1C4-3F8B99B74EE9}">
      <dsp:nvSpPr>
        <dsp:cNvPr id="0" name=""/>
        <dsp:cNvSpPr/>
      </dsp:nvSpPr>
      <dsp:spPr>
        <a:xfrm>
          <a:off x="283307" y="3487977"/>
          <a:ext cx="8501976" cy="367027"/>
        </a:xfrm>
        <a:prstGeom prst="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328" tIns="55880" rIns="55880" bIns="55880" numCol="1" spcCol="1270" anchor="ctr" anchorCtr="0">
          <a:noAutofit/>
        </a:bodyPr>
        <a:lstStyle/>
        <a:p>
          <a:pPr lvl="0" algn="l" defTabSz="977900">
            <a:lnSpc>
              <a:spcPct val="90000"/>
            </a:lnSpc>
            <a:spcBef>
              <a:spcPct val="0"/>
            </a:spcBef>
            <a:spcAft>
              <a:spcPct val="35000"/>
            </a:spcAft>
          </a:pPr>
          <a:r>
            <a:rPr lang="en-US" sz="2200" kern="1200" dirty="0">
              <a:solidFill>
                <a:schemeClr val="bg1"/>
              </a:solidFill>
              <a:latin typeface="+mn-lt"/>
              <a:ea typeface="MS PGothic" panose="020B0600070205080204" pitchFamily="34" charset="-128"/>
            </a:rPr>
            <a:t>Infant and children’s care</a:t>
          </a:r>
        </a:p>
      </dsp:txBody>
      <dsp:txXfrm>
        <a:off x="283307" y="3487977"/>
        <a:ext cx="8501976" cy="367027"/>
      </dsp:txXfrm>
    </dsp:sp>
    <dsp:sp modelId="{FD111E46-2177-4A1F-BE1C-560E387C59AA}">
      <dsp:nvSpPr>
        <dsp:cNvPr id="0" name=""/>
        <dsp:cNvSpPr/>
      </dsp:nvSpPr>
      <dsp:spPr>
        <a:xfrm>
          <a:off x="53915" y="3442098"/>
          <a:ext cx="458784" cy="458784"/>
        </a:xfrm>
        <a:prstGeom prst="ellipse">
          <a:avLst/>
        </a:prstGeom>
        <a:solidFill>
          <a:schemeClr val="lt1">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E988A-5736-400D-96C1-780952F08A68}">
      <dsp:nvSpPr>
        <dsp:cNvPr id="0" name=""/>
        <dsp:cNvSpPr/>
      </dsp:nvSpPr>
      <dsp:spPr>
        <a:xfrm>
          <a:off x="-4565598" y="-700039"/>
          <a:ext cx="5438678" cy="5438678"/>
        </a:xfrm>
        <a:prstGeom prst="blockArc">
          <a:avLst>
            <a:gd name="adj1" fmla="val 18900000"/>
            <a:gd name="adj2" fmla="val 2700000"/>
            <a:gd name="adj3" fmla="val 397"/>
          </a:avLst>
        </a:prstGeom>
        <a:noFill/>
        <a:ln w="25400" cap="flat" cmpd="sng" algn="ctr">
          <a:solidFill>
            <a:srgbClr val="FF671B"/>
          </a:solidFill>
          <a:prstDash val="solid"/>
        </a:ln>
        <a:effectLst/>
      </dsp:spPr>
      <dsp:style>
        <a:lnRef idx="2">
          <a:scrgbClr r="0" g="0" b="0"/>
        </a:lnRef>
        <a:fillRef idx="0">
          <a:scrgbClr r="0" g="0" b="0"/>
        </a:fillRef>
        <a:effectRef idx="0">
          <a:scrgbClr r="0" g="0" b="0"/>
        </a:effectRef>
        <a:fontRef idx="minor"/>
      </dsp:style>
    </dsp:sp>
    <dsp:sp modelId="{FF9E3534-C5F7-4675-A01B-88D2B18F4C46}">
      <dsp:nvSpPr>
        <dsp:cNvPr id="0" name=""/>
        <dsp:cNvSpPr/>
      </dsp:nvSpPr>
      <dsp:spPr>
        <a:xfrm>
          <a:off x="326054" y="212672"/>
          <a:ext cx="8458360" cy="425183"/>
        </a:xfrm>
        <a:prstGeom prst="rect">
          <a:avLst/>
        </a:prstGeom>
        <a:solidFill>
          <a:srgbClr val="FF935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7490" tIns="55880" rIns="55880" bIns="55880" numCol="1" spcCol="1270" anchor="ctr" anchorCtr="0">
          <a:noAutofit/>
        </a:bodyPr>
        <a:lstStyle/>
        <a:p>
          <a:pPr lvl="0" algn="l" defTabSz="977900">
            <a:lnSpc>
              <a:spcPct val="90000"/>
            </a:lnSpc>
            <a:spcBef>
              <a:spcPct val="0"/>
            </a:spcBef>
            <a:spcAft>
              <a:spcPct val="35000"/>
            </a:spcAft>
            <a:buFont typeface="Courier New" panose="02070309020205020404" pitchFamily="49" charset="0"/>
            <a:buNone/>
          </a:pPr>
          <a:r>
            <a:rPr lang="en-US" sz="2200" kern="1200" dirty="0"/>
            <a:t>Vaccinations</a:t>
          </a:r>
        </a:p>
      </dsp:txBody>
      <dsp:txXfrm>
        <a:off x="326054" y="212672"/>
        <a:ext cx="8458360" cy="425183"/>
      </dsp:txXfrm>
    </dsp:sp>
    <dsp:sp modelId="{EAEF1F94-FF9A-45C0-9A8A-AD6D7116CB78}">
      <dsp:nvSpPr>
        <dsp:cNvPr id="0" name=""/>
        <dsp:cNvSpPr/>
      </dsp:nvSpPr>
      <dsp:spPr>
        <a:xfrm>
          <a:off x="60314" y="159524"/>
          <a:ext cx="531479" cy="531479"/>
        </a:xfrm>
        <a:prstGeom prst="ellipse">
          <a:avLst/>
        </a:prstGeom>
        <a:solidFill>
          <a:schemeClr val="lt1">
            <a:hueOff val="0"/>
            <a:satOff val="0"/>
            <a:lumOff val="0"/>
            <a:alphaOff val="0"/>
          </a:schemeClr>
        </a:solidFill>
        <a:ln w="25400" cap="flat" cmpd="sng" algn="ctr">
          <a:solidFill>
            <a:srgbClr val="FF671B"/>
          </a:solidFill>
          <a:prstDash val="solid"/>
        </a:ln>
        <a:effectLst/>
      </dsp:spPr>
      <dsp:style>
        <a:lnRef idx="2">
          <a:scrgbClr r="0" g="0" b="0"/>
        </a:lnRef>
        <a:fillRef idx="1">
          <a:scrgbClr r="0" g="0" b="0"/>
        </a:fillRef>
        <a:effectRef idx="0">
          <a:scrgbClr r="0" g="0" b="0"/>
        </a:effectRef>
        <a:fontRef idx="minor"/>
      </dsp:style>
    </dsp:sp>
    <dsp:sp modelId="{10272830-5DB5-4111-80C3-FA722517A4C7}">
      <dsp:nvSpPr>
        <dsp:cNvPr id="0" name=""/>
        <dsp:cNvSpPr/>
      </dsp:nvSpPr>
      <dsp:spPr>
        <a:xfrm>
          <a:off x="675797" y="850367"/>
          <a:ext cx="8108617" cy="425183"/>
        </a:xfrm>
        <a:prstGeom prst="rect">
          <a:avLst/>
        </a:prstGeom>
        <a:solidFill>
          <a:srgbClr val="FF935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7490" tIns="55880" rIns="55880" bIns="55880" numCol="1" spcCol="1270" anchor="ctr" anchorCtr="0">
          <a:noAutofit/>
        </a:bodyPr>
        <a:lstStyle/>
        <a:p>
          <a:pPr lvl="0" algn="l" defTabSz="977900">
            <a:lnSpc>
              <a:spcPct val="90000"/>
            </a:lnSpc>
            <a:spcBef>
              <a:spcPct val="0"/>
            </a:spcBef>
            <a:spcAft>
              <a:spcPct val="35000"/>
            </a:spcAft>
            <a:buFont typeface="Courier New" panose="02070309020205020404" pitchFamily="49" charset="0"/>
            <a:buNone/>
          </a:pPr>
          <a:r>
            <a:rPr lang="en-US" sz="2200" kern="1200" dirty="0"/>
            <a:t>Cholesterol screening</a:t>
          </a:r>
        </a:p>
      </dsp:txBody>
      <dsp:txXfrm>
        <a:off x="675797" y="850367"/>
        <a:ext cx="8108617" cy="425183"/>
      </dsp:txXfrm>
    </dsp:sp>
    <dsp:sp modelId="{219CF94A-8089-4ABC-A0C9-8A0CECCD5682}">
      <dsp:nvSpPr>
        <dsp:cNvPr id="0" name=""/>
        <dsp:cNvSpPr/>
      </dsp:nvSpPr>
      <dsp:spPr>
        <a:xfrm>
          <a:off x="410057" y="797219"/>
          <a:ext cx="531479" cy="531479"/>
        </a:xfrm>
        <a:prstGeom prst="ellipse">
          <a:avLst/>
        </a:prstGeom>
        <a:solidFill>
          <a:schemeClr val="lt1">
            <a:hueOff val="0"/>
            <a:satOff val="0"/>
            <a:lumOff val="0"/>
            <a:alphaOff val="0"/>
          </a:schemeClr>
        </a:solidFill>
        <a:ln w="25400" cap="flat" cmpd="sng" algn="ctr">
          <a:solidFill>
            <a:srgbClr val="FF671B"/>
          </a:solidFill>
          <a:prstDash val="solid"/>
        </a:ln>
        <a:effectLst/>
      </dsp:spPr>
      <dsp:style>
        <a:lnRef idx="2">
          <a:scrgbClr r="0" g="0" b="0"/>
        </a:lnRef>
        <a:fillRef idx="1">
          <a:scrgbClr r="0" g="0" b="0"/>
        </a:fillRef>
        <a:effectRef idx="0">
          <a:scrgbClr r="0" g="0" b="0"/>
        </a:effectRef>
        <a:fontRef idx="minor"/>
      </dsp:style>
    </dsp:sp>
    <dsp:sp modelId="{9342AD9B-A81E-420B-9120-141167108351}">
      <dsp:nvSpPr>
        <dsp:cNvPr id="0" name=""/>
        <dsp:cNvSpPr/>
      </dsp:nvSpPr>
      <dsp:spPr>
        <a:xfrm>
          <a:off x="835725" y="1488062"/>
          <a:ext cx="7948688" cy="425183"/>
        </a:xfrm>
        <a:prstGeom prst="rect">
          <a:avLst/>
        </a:prstGeom>
        <a:solidFill>
          <a:srgbClr val="FF935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7490" tIns="55880" rIns="55880" bIns="55880" numCol="1" spcCol="1270" anchor="ctr" anchorCtr="0">
          <a:noAutofit/>
        </a:bodyPr>
        <a:lstStyle/>
        <a:p>
          <a:pPr lvl="0" algn="l" defTabSz="977900">
            <a:lnSpc>
              <a:spcPct val="90000"/>
            </a:lnSpc>
            <a:spcBef>
              <a:spcPct val="0"/>
            </a:spcBef>
            <a:spcAft>
              <a:spcPct val="35000"/>
            </a:spcAft>
            <a:buFont typeface="Courier New" panose="02070309020205020404" pitchFamily="49" charset="0"/>
            <a:buNone/>
          </a:pPr>
          <a:r>
            <a:rPr lang="en-US" sz="2200" kern="1200" dirty="0"/>
            <a:t>Blood pressure screening</a:t>
          </a:r>
        </a:p>
      </dsp:txBody>
      <dsp:txXfrm>
        <a:off x="835725" y="1488062"/>
        <a:ext cx="7948688" cy="425183"/>
      </dsp:txXfrm>
    </dsp:sp>
    <dsp:sp modelId="{C9F18795-BAC7-4659-9244-732AE9A0BC18}">
      <dsp:nvSpPr>
        <dsp:cNvPr id="0" name=""/>
        <dsp:cNvSpPr/>
      </dsp:nvSpPr>
      <dsp:spPr>
        <a:xfrm>
          <a:off x="569986" y="1434914"/>
          <a:ext cx="531479" cy="531479"/>
        </a:xfrm>
        <a:prstGeom prst="ellipse">
          <a:avLst/>
        </a:prstGeom>
        <a:solidFill>
          <a:schemeClr val="lt1">
            <a:hueOff val="0"/>
            <a:satOff val="0"/>
            <a:lumOff val="0"/>
            <a:alphaOff val="0"/>
          </a:schemeClr>
        </a:solidFill>
        <a:ln w="25400" cap="flat" cmpd="sng" algn="ctr">
          <a:solidFill>
            <a:srgbClr val="FF671B"/>
          </a:solidFill>
          <a:prstDash val="solid"/>
        </a:ln>
        <a:effectLst/>
      </dsp:spPr>
      <dsp:style>
        <a:lnRef idx="2">
          <a:scrgbClr r="0" g="0" b="0"/>
        </a:lnRef>
        <a:fillRef idx="1">
          <a:scrgbClr r="0" g="0" b="0"/>
        </a:fillRef>
        <a:effectRef idx="0">
          <a:scrgbClr r="0" g="0" b="0"/>
        </a:effectRef>
        <a:fontRef idx="minor"/>
      </dsp:style>
    </dsp:sp>
    <dsp:sp modelId="{F54FE5AB-F6F7-425E-BAFB-BC83653DAB2E}">
      <dsp:nvSpPr>
        <dsp:cNvPr id="0" name=""/>
        <dsp:cNvSpPr/>
      </dsp:nvSpPr>
      <dsp:spPr>
        <a:xfrm>
          <a:off x="835725" y="2125353"/>
          <a:ext cx="7948688" cy="425183"/>
        </a:xfrm>
        <a:prstGeom prst="rect">
          <a:avLst/>
        </a:prstGeom>
        <a:solidFill>
          <a:srgbClr val="FF935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7490" tIns="55880" rIns="55880" bIns="55880" numCol="1" spcCol="1270" anchor="ctr" anchorCtr="0">
          <a:noAutofit/>
        </a:bodyPr>
        <a:lstStyle/>
        <a:p>
          <a:pPr lvl="0" algn="l" defTabSz="977900">
            <a:lnSpc>
              <a:spcPct val="90000"/>
            </a:lnSpc>
            <a:spcBef>
              <a:spcPct val="0"/>
            </a:spcBef>
            <a:spcAft>
              <a:spcPct val="35000"/>
            </a:spcAft>
            <a:buFont typeface="Courier New" panose="02070309020205020404" pitchFamily="49" charset="0"/>
            <a:buNone/>
          </a:pPr>
          <a:r>
            <a:rPr lang="en-US" sz="2200" kern="1200" dirty="0"/>
            <a:t>Colorectal cancer screening	</a:t>
          </a:r>
        </a:p>
      </dsp:txBody>
      <dsp:txXfrm>
        <a:off x="835725" y="2125353"/>
        <a:ext cx="7948688" cy="425183"/>
      </dsp:txXfrm>
    </dsp:sp>
    <dsp:sp modelId="{3C730580-62A1-4931-BD2E-56F60240EEDF}">
      <dsp:nvSpPr>
        <dsp:cNvPr id="0" name=""/>
        <dsp:cNvSpPr/>
      </dsp:nvSpPr>
      <dsp:spPr>
        <a:xfrm>
          <a:off x="569986" y="2072205"/>
          <a:ext cx="531479" cy="531479"/>
        </a:xfrm>
        <a:prstGeom prst="ellipse">
          <a:avLst/>
        </a:prstGeom>
        <a:solidFill>
          <a:schemeClr val="lt1">
            <a:hueOff val="0"/>
            <a:satOff val="0"/>
            <a:lumOff val="0"/>
            <a:alphaOff val="0"/>
          </a:schemeClr>
        </a:solidFill>
        <a:ln w="25400" cap="flat" cmpd="sng" algn="ctr">
          <a:solidFill>
            <a:srgbClr val="FF671B"/>
          </a:solidFill>
          <a:prstDash val="solid"/>
        </a:ln>
        <a:effectLst/>
      </dsp:spPr>
      <dsp:style>
        <a:lnRef idx="2">
          <a:scrgbClr r="0" g="0" b="0"/>
        </a:lnRef>
        <a:fillRef idx="1">
          <a:scrgbClr r="0" g="0" b="0"/>
        </a:fillRef>
        <a:effectRef idx="0">
          <a:scrgbClr r="0" g="0" b="0"/>
        </a:effectRef>
        <a:fontRef idx="minor"/>
      </dsp:style>
    </dsp:sp>
    <dsp:sp modelId="{BB82D151-4CEE-4646-8820-4E02F39B32DF}">
      <dsp:nvSpPr>
        <dsp:cNvPr id="0" name=""/>
        <dsp:cNvSpPr/>
      </dsp:nvSpPr>
      <dsp:spPr>
        <a:xfrm>
          <a:off x="675797" y="2763048"/>
          <a:ext cx="8108617" cy="425183"/>
        </a:xfrm>
        <a:prstGeom prst="rect">
          <a:avLst/>
        </a:prstGeom>
        <a:solidFill>
          <a:srgbClr val="FF935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7490" tIns="55880" rIns="55880" bIns="55880" numCol="1" spcCol="1270" anchor="ctr" anchorCtr="0">
          <a:noAutofit/>
        </a:bodyPr>
        <a:lstStyle/>
        <a:p>
          <a:pPr lvl="0" algn="l" defTabSz="977900">
            <a:lnSpc>
              <a:spcPct val="90000"/>
            </a:lnSpc>
            <a:spcBef>
              <a:spcPct val="0"/>
            </a:spcBef>
            <a:spcAft>
              <a:spcPct val="35000"/>
            </a:spcAft>
            <a:buFont typeface="Courier New" panose="02070309020205020404" pitchFamily="49" charset="0"/>
            <a:buNone/>
          </a:pPr>
          <a:r>
            <a:rPr lang="en-US" sz="2200" kern="1200" dirty="0"/>
            <a:t>Mammograms</a:t>
          </a:r>
        </a:p>
      </dsp:txBody>
      <dsp:txXfrm>
        <a:off x="675797" y="2763048"/>
        <a:ext cx="8108617" cy="425183"/>
      </dsp:txXfrm>
    </dsp:sp>
    <dsp:sp modelId="{7C766F79-510B-48AD-A72D-6D77AFD5122F}">
      <dsp:nvSpPr>
        <dsp:cNvPr id="0" name=""/>
        <dsp:cNvSpPr/>
      </dsp:nvSpPr>
      <dsp:spPr>
        <a:xfrm>
          <a:off x="410057" y="2709900"/>
          <a:ext cx="531479" cy="531479"/>
        </a:xfrm>
        <a:prstGeom prst="ellipse">
          <a:avLst/>
        </a:prstGeom>
        <a:solidFill>
          <a:schemeClr val="lt1">
            <a:hueOff val="0"/>
            <a:satOff val="0"/>
            <a:lumOff val="0"/>
            <a:alphaOff val="0"/>
          </a:schemeClr>
        </a:solidFill>
        <a:ln w="25400" cap="flat" cmpd="sng" algn="ctr">
          <a:solidFill>
            <a:srgbClr val="FF671B"/>
          </a:solidFill>
          <a:prstDash val="solid"/>
        </a:ln>
        <a:effectLst/>
      </dsp:spPr>
      <dsp:style>
        <a:lnRef idx="2">
          <a:scrgbClr r="0" g="0" b="0"/>
        </a:lnRef>
        <a:fillRef idx="1">
          <a:scrgbClr r="0" g="0" b="0"/>
        </a:fillRef>
        <a:effectRef idx="0">
          <a:scrgbClr r="0" g="0" b="0"/>
        </a:effectRef>
        <a:fontRef idx="minor"/>
      </dsp:style>
    </dsp:sp>
    <dsp:sp modelId="{6F53B480-1326-4B35-A96A-93AE761CC3D0}">
      <dsp:nvSpPr>
        <dsp:cNvPr id="0" name=""/>
        <dsp:cNvSpPr/>
      </dsp:nvSpPr>
      <dsp:spPr>
        <a:xfrm>
          <a:off x="326054" y="3400743"/>
          <a:ext cx="8458360" cy="425183"/>
        </a:xfrm>
        <a:prstGeom prst="rect">
          <a:avLst/>
        </a:prstGeom>
        <a:solidFill>
          <a:srgbClr val="FF935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7490" tIns="55880" rIns="55880" bIns="55880" numCol="1" spcCol="1270" anchor="ctr" anchorCtr="0">
          <a:noAutofit/>
        </a:bodyPr>
        <a:lstStyle/>
        <a:p>
          <a:pPr lvl="0" algn="l" defTabSz="977900">
            <a:lnSpc>
              <a:spcPct val="90000"/>
            </a:lnSpc>
            <a:spcBef>
              <a:spcPct val="0"/>
            </a:spcBef>
            <a:spcAft>
              <a:spcPct val="35000"/>
            </a:spcAft>
            <a:buFont typeface="Courier New" panose="02070309020205020404" pitchFamily="49" charset="0"/>
            <a:buNone/>
          </a:pPr>
          <a:r>
            <a:rPr lang="en-US" sz="2200" kern="1200" dirty="0"/>
            <a:t>Pap smears</a:t>
          </a:r>
        </a:p>
      </dsp:txBody>
      <dsp:txXfrm>
        <a:off x="326054" y="3400743"/>
        <a:ext cx="8458360" cy="425183"/>
      </dsp:txXfrm>
    </dsp:sp>
    <dsp:sp modelId="{D6251B95-F978-4B30-9C20-5EC6A9AA4431}">
      <dsp:nvSpPr>
        <dsp:cNvPr id="0" name=""/>
        <dsp:cNvSpPr/>
      </dsp:nvSpPr>
      <dsp:spPr>
        <a:xfrm>
          <a:off x="60314" y="3347595"/>
          <a:ext cx="531479" cy="531479"/>
        </a:xfrm>
        <a:prstGeom prst="ellipse">
          <a:avLst/>
        </a:prstGeom>
        <a:solidFill>
          <a:schemeClr val="lt1">
            <a:hueOff val="0"/>
            <a:satOff val="0"/>
            <a:lumOff val="0"/>
            <a:alphaOff val="0"/>
          </a:schemeClr>
        </a:solidFill>
        <a:ln w="25400" cap="flat" cmpd="sng" algn="ctr">
          <a:solidFill>
            <a:srgbClr val="FF671B"/>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747E72A7-2803-4783-BA1C-D62151C641D9}" type="datetimeFigureOut">
              <a:rPr lang="en-US" smtClean="0"/>
              <a:t>7/28/2017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2024283-8999-4214-94D1-48EEB178C504}" type="slidenum">
              <a:rPr lang="en-US" smtClean="0"/>
              <a:t>‹#›</a:t>
            </a:fld>
            <a:endParaRPr lang="en-US"/>
          </a:p>
        </p:txBody>
      </p:sp>
    </p:spTree>
    <p:extLst>
      <p:ext uri="{BB962C8B-B14F-4D97-AF65-F5344CB8AC3E}">
        <p14:creationId xmlns:p14="http://schemas.microsoft.com/office/powerpoint/2010/main" val="17150527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7DB6560-30AC-43B0-A586-F3DD7B9DDE6A}" type="datetimeFigureOut">
              <a:rPr lang="en-US" smtClean="0"/>
              <a:t>7/28/2017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4C182AB-357F-4279-9812-B18F42798F9C}" type="slidenum">
              <a:rPr lang="en-US" smtClean="0"/>
              <a:t>‹#›</a:t>
            </a:fld>
            <a:endParaRPr lang="en-US"/>
          </a:p>
        </p:txBody>
      </p:sp>
    </p:spTree>
    <p:extLst>
      <p:ext uri="{BB962C8B-B14F-4D97-AF65-F5344CB8AC3E}">
        <p14:creationId xmlns:p14="http://schemas.microsoft.com/office/powerpoint/2010/main" val="515069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endParaRPr lang="en-US" dirty="0">
              <a:latin typeface="Arial" pitchFamily="34" charset="0"/>
            </a:endParaRPr>
          </a:p>
        </p:txBody>
      </p:sp>
      <p:sp>
        <p:nvSpPr>
          <p:cNvPr id="2" name="Footer Placeholder 1"/>
          <p:cNvSpPr>
            <a:spLocks noGrp="1"/>
          </p:cNvSpPr>
          <p:nvPr>
            <p:ph type="ftr" sz="quarter" idx="10"/>
          </p:nvPr>
        </p:nvSpPr>
        <p:spPr/>
        <p:txBody>
          <a:bodyPr/>
          <a:lstStyle/>
          <a:p>
            <a:pPr>
              <a:defRPr/>
            </a:pPr>
            <a:endParaRPr lang="en-US" dirty="0">
              <a:solidFill>
                <a:prstClr val="black"/>
              </a:solidFill>
            </a:endParaRPr>
          </a:p>
        </p:txBody>
      </p:sp>
      <p:sp>
        <p:nvSpPr>
          <p:cNvPr id="3" name="Date Placeholder 2"/>
          <p:cNvSpPr>
            <a:spLocks noGrp="1"/>
          </p:cNvSpPr>
          <p:nvPr>
            <p:ph type="dt" idx="11"/>
          </p:nvPr>
        </p:nvSpPr>
        <p:spPr/>
        <p:txBody>
          <a:bodyPr/>
          <a:lstStyle/>
          <a:p>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C182AB-357F-4279-9812-B18F42798F9C}" type="slidenum">
              <a:rPr lang="en-US" smtClean="0"/>
              <a:t>6</a:t>
            </a:fld>
            <a:endParaRPr lang="en-US"/>
          </a:p>
        </p:txBody>
      </p:sp>
    </p:spTree>
    <p:extLst>
      <p:ext uri="{BB962C8B-B14F-4D97-AF65-F5344CB8AC3E}">
        <p14:creationId xmlns:p14="http://schemas.microsoft.com/office/powerpoint/2010/main" val="4257272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endParaRPr lang="en-US" dirty="0" smtClean="0">
              <a:solidFill>
                <a:schemeClr val="bg1"/>
              </a:solidFill>
            </a:endParaRPr>
          </a:p>
          <a:p>
            <a:pPr defTabSz="931774">
              <a:defRPr/>
            </a:pPr>
            <a:r>
              <a:rPr lang="en-US" dirty="0" smtClean="0">
                <a:solidFill>
                  <a:schemeClr val="bg1"/>
                </a:solidFill>
                <a:latin typeface="+mn-lt"/>
                <a:ea typeface="MS PGothic" panose="020B0600070205080204" pitchFamily="34" charset="-128"/>
              </a:rPr>
              <a:t>If</a:t>
            </a:r>
            <a:r>
              <a:rPr lang="en-US" b="0" i="0" dirty="0" smtClean="0">
                <a:solidFill>
                  <a:schemeClr val="bg1"/>
                </a:solidFill>
              </a:rPr>
              <a:t> you are not eligible for public health insurance, and if you cannot purchase private health insurance through the New York State of Health, you can get medical care at reduced cost.</a:t>
            </a:r>
            <a:endParaRPr lang="en-US" dirty="0" smtClean="0">
              <a:solidFill>
                <a:schemeClr val="bg1"/>
              </a:solidFill>
              <a:latin typeface="+mn-lt"/>
              <a:ea typeface="MS PGothic" panose="020B0600070205080204" pitchFamily="34" charset="-128"/>
            </a:endParaRPr>
          </a:p>
          <a:p>
            <a:pPr defTabSz="931774">
              <a:defRPr/>
            </a:pPr>
            <a:endParaRPr lang="en-US" dirty="0" smtClean="0">
              <a:solidFill>
                <a:schemeClr val="bg1"/>
              </a:solidFill>
            </a:endParaRPr>
          </a:p>
          <a:p>
            <a:pPr defTabSz="931774">
              <a:defRPr/>
            </a:pPr>
            <a:endParaRPr lang="en-US" dirty="0" smtClean="0">
              <a:solidFill>
                <a:schemeClr val="bg1"/>
              </a:solidFill>
            </a:endParaRPr>
          </a:p>
          <a:p>
            <a:pPr defTabSz="931774">
              <a:defRPr/>
            </a:pPr>
            <a:r>
              <a:rPr lang="en-US" dirty="0" smtClean="0">
                <a:solidFill>
                  <a:schemeClr val="bg1"/>
                </a:solidFill>
              </a:rPr>
              <a:t>You can get low-cost health care at the Health + Hospitals facilities  and other hospitals at a reduced fee depending on your income and household size.</a:t>
            </a:r>
          </a:p>
          <a:p>
            <a:pPr defTabSz="931774">
              <a:defRPr/>
            </a:pPr>
            <a:endParaRPr lang="en-US" dirty="0" smtClean="0">
              <a:solidFill>
                <a:schemeClr val="bg1"/>
              </a:solidFill>
              <a:latin typeface="+mn-lt"/>
              <a:ea typeface="MS PGothic" panose="020B0600070205080204" pitchFamily="34" charset="-128"/>
            </a:endParaRPr>
          </a:p>
          <a:p>
            <a:pPr defTabSz="931774">
              <a:defRPr/>
            </a:pPr>
            <a:r>
              <a:rPr lang="en-US" dirty="0" smtClean="0">
                <a:solidFill>
                  <a:schemeClr val="bg1"/>
                </a:solidFill>
              </a:rPr>
              <a:t>You can get low-cost health care at community health centers throughout the City.</a:t>
            </a:r>
          </a:p>
          <a:p>
            <a:pPr defTabSz="931774">
              <a:defRPr/>
            </a:pPr>
            <a:endParaRPr lang="en-US" dirty="0" smtClean="0">
              <a:solidFill>
                <a:schemeClr val="bg1"/>
              </a:solidFill>
              <a:latin typeface="+mn-lt"/>
              <a:ea typeface="MS PGothic" panose="020B0600070205080204" pitchFamily="34" charset="-128"/>
            </a:endParaRPr>
          </a:p>
          <a:p>
            <a:pPr defTabSz="931774">
              <a:defRPr/>
            </a:pPr>
            <a:r>
              <a:rPr lang="en-US" dirty="0" smtClean="0">
                <a:solidFill>
                  <a:schemeClr val="bg1"/>
                </a:solidFill>
              </a:rPr>
              <a:t>The Department of Health and Mental Hygiene health centers offers individuals and families certain health services at a reduced fee. </a:t>
            </a:r>
            <a:endParaRPr lang="en-US" dirty="0" smtClean="0">
              <a:solidFill>
                <a:schemeClr val="bg1"/>
              </a:solidFill>
              <a:latin typeface="+mn-lt"/>
              <a:ea typeface="MS PGothic" panose="020B0600070205080204" pitchFamily="34" charset="-128"/>
            </a:endParaRPr>
          </a:p>
          <a:p>
            <a:pPr defTabSz="931774">
              <a:defRPr/>
            </a:pPr>
            <a:endParaRPr lang="en-US" dirty="0" smtClean="0">
              <a:solidFill>
                <a:schemeClr val="bg1"/>
              </a:solidFill>
              <a:latin typeface="+mn-lt"/>
              <a:ea typeface="MS PGothic" panose="020B0600070205080204" pitchFamily="34" charset="-128"/>
            </a:endParaRPr>
          </a:p>
          <a:p>
            <a:pPr defTabSz="931774">
              <a:defRPr/>
            </a:pPr>
            <a:endParaRPr lang="en-US" dirty="0" smtClean="0">
              <a:solidFill>
                <a:schemeClr val="bg1"/>
              </a:solidFill>
              <a:latin typeface="+mn-lt"/>
              <a:ea typeface="MS PGothic" panose="020B0600070205080204" pitchFamily="34" charset="-128"/>
            </a:endParaRP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76324E2-C1D6-41A5-8B05-AE0C701F26C5}" type="slidenum">
              <a:rPr lang="en-US" smtClean="0"/>
              <a:pPr/>
              <a:t>11</a:t>
            </a:fld>
            <a:endParaRPr lang="en-US" dirty="0"/>
          </a:p>
        </p:txBody>
      </p:sp>
      <p:sp>
        <p:nvSpPr>
          <p:cNvPr id="5" name="Date Placeholder 4"/>
          <p:cNvSpPr>
            <a:spLocks noGrp="1"/>
          </p:cNvSpPr>
          <p:nvPr>
            <p:ph type="dt" idx="1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C33D8-DB45-4A71-922A-D976A18E5F29}"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6063D-E2FD-4F05-B1DC-3DEAF8375396}" type="slidenum">
              <a:rPr lang="en-US" smtClean="0"/>
              <a:t>‹#›</a:t>
            </a:fld>
            <a:endParaRPr lang="en-US"/>
          </a:p>
        </p:txBody>
      </p:sp>
    </p:spTree>
    <p:extLst>
      <p:ext uri="{BB962C8B-B14F-4D97-AF65-F5344CB8AC3E}">
        <p14:creationId xmlns:p14="http://schemas.microsoft.com/office/powerpoint/2010/main" val="448907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9EC719-4FE0-444C-BC51-8FE272C5BDC9}"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6063D-E2FD-4F05-B1DC-3DEAF8375396}" type="slidenum">
              <a:rPr lang="en-US" smtClean="0"/>
              <a:t>‹#›</a:t>
            </a:fld>
            <a:endParaRPr lang="en-US"/>
          </a:p>
        </p:txBody>
      </p:sp>
    </p:spTree>
    <p:extLst>
      <p:ext uri="{BB962C8B-B14F-4D97-AF65-F5344CB8AC3E}">
        <p14:creationId xmlns:p14="http://schemas.microsoft.com/office/powerpoint/2010/main" val="2605257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549032-B0A0-4E9A-9CBC-CEAA973DCE50}"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6063D-E2FD-4F05-B1DC-3DEAF8375396}" type="slidenum">
              <a:rPr lang="en-US" smtClean="0"/>
              <a:t>‹#›</a:t>
            </a:fld>
            <a:endParaRPr lang="en-US"/>
          </a:p>
        </p:txBody>
      </p:sp>
    </p:spTree>
    <p:extLst>
      <p:ext uri="{BB962C8B-B14F-4D97-AF65-F5344CB8AC3E}">
        <p14:creationId xmlns:p14="http://schemas.microsoft.com/office/powerpoint/2010/main" val="214352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55B2DFCF-F287-472E-A6C3-D39F9D532A7A}" type="datetime4">
              <a:rPr lang="en-US" smtClean="0">
                <a:solidFill>
                  <a:srgbClr val="1E8BC3"/>
                </a:solidFill>
              </a:rPr>
              <a:pPr/>
              <a:t>July 28, 2017</a:t>
            </a:fld>
            <a:endParaRPr lang="en-US" dirty="0">
              <a:solidFill>
                <a:srgbClr val="1E8BC3"/>
              </a:solidFill>
            </a:endParaRPr>
          </a:p>
        </p:txBody>
      </p:sp>
      <p:sp>
        <p:nvSpPr>
          <p:cNvPr id="17" name="Footer Placeholder 16"/>
          <p:cNvSpPr>
            <a:spLocks noGrp="1"/>
          </p:cNvSpPr>
          <p:nvPr>
            <p:ph type="ftr" sz="quarter" idx="11"/>
          </p:nvPr>
        </p:nvSpPr>
        <p:spPr>
          <a:xfrm>
            <a:off x="5410200" y="4205288"/>
            <a:ext cx="1295400" cy="457200"/>
          </a:xfrm>
        </p:spPr>
        <p:txBody>
          <a:bodyPr/>
          <a:lstStyle/>
          <a:p>
            <a:r>
              <a:rPr lang="en-US" dirty="0">
                <a:solidFill>
                  <a:srgbClr val="1E8BC3"/>
                </a:solidFill>
              </a:rPr>
              <a:t>12/11/2013</a:t>
            </a: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BF6AE55-E17F-4E9E-9AB8-1E70B8D44F6C}" type="slidenum">
              <a:rPr lang="en-US" smtClean="0">
                <a:solidFill>
                  <a:prstClr val="white"/>
                </a:solidFill>
              </a:rPr>
              <a:pPr/>
              <a:t>‹#›</a:t>
            </a:fld>
            <a:endParaRPr lang="en-US" dirty="0">
              <a:solidFill>
                <a:prstClr val="white"/>
              </a:solidFill>
            </a:endParaRPr>
          </a:p>
        </p:txBody>
      </p:sp>
    </p:spTree>
  </p:cSld>
  <p:clrMapOvr>
    <a:masterClrMapping/>
  </p:clrMapOvr>
  <p:transition spd="slow">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80B2D-EE31-46B5-9322-41E8703B668E}"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6063D-E2FD-4F05-B1DC-3DEAF8375396}" type="slidenum">
              <a:rPr lang="en-US" smtClean="0"/>
              <a:t>‹#›</a:t>
            </a:fld>
            <a:endParaRPr lang="en-US"/>
          </a:p>
        </p:txBody>
      </p:sp>
    </p:spTree>
    <p:extLst>
      <p:ext uri="{BB962C8B-B14F-4D97-AF65-F5344CB8AC3E}">
        <p14:creationId xmlns:p14="http://schemas.microsoft.com/office/powerpoint/2010/main" val="1797571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035960-717E-492A-B58F-18ACE53CA152}" type="datetime1">
              <a:rPr lang="en-US" smtClean="0"/>
              <a:t>7/28/2017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76063D-E2FD-4F05-B1DC-3DEAF8375396}" type="slidenum">
              <a:rPr lang="en-US" smtClean="0"/>
              <a:t>‹#›</a:t>
            </a:fld>
            <a:endParaRPr lang="en-US"/>
          </a:p>
        </p:txBody>
      </p:sp>
    </p:spTree>
    <p:extLst>
      <p:ext uri="{BB962C8B-B14F-4D97-AF65-F5344CB8AC3E}">
        <p14:creationId xmlns:p14="http://schemas.microsoft.com/office/powerpoint/2010/main" val="1352970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2C4386-DBF0-4278-96C8-4E141BF3C301}" type="datetime1">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76063D-E2FD-4F05-B1DC-3DEAF8375396}" type="slidenum">
              <a:rPr lang="en-US" smtClean="0"/>
              <a:t>‹#›</a:t>
            </a:fld>
            <a:endParaRPr lang="en-US"/>
          </a:p>
        </p:txBody>
      </p:sp>
    </p:spTree>
    <p:extLst>
      <p:ext uri="{BB962C8B-B14F-4D97-AF65-F5344CB8AC3E}">
        <p14:creationId xmlns:p14="http://schemas.microsoft.com/office/powerpoint/2010/main" val="3328433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BB3B85-ABD8-4C26-8A91-702386B2D79F}" type="datetime1">
              <a:rPr lang="en-US" smtClean="0"/>
              <a:t>7/28/2017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76063D-E2FD-4F05-B1DC-3DEAF8375396}" type="slidenum">
              <a:rPr lang="en-US" smtClean="0"/>
              <a:t>‹#›</a:t>
            </a:fld>
            <a:endParaRPr lang="en-US"/>
          </a:p>
        </p:txBody>
      </p:sp>
    </p:spTree>
    <p:extLst>
      <p:ext uri="{BB962C8B-B14F-4D97-AF65-F5344CB8AC3E}">
        <p14:creationId xmlns:p14="http://schemas.microsoft.com/office/powerpoint/2010/main" val="1941022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1F6A1C-2089-4944-92B8-4ED5DAEFFA3B}" type="datetime1">
              <a:rPr lang="en-US" smtClean="0"/>
              <a:t>7/28/2017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76063D-E2FD-4F05-B1DC-3DEAF8375396}" type="slidenum">
              <a:rPr lang="en-US" smtClean="0"/>
              <a:t>‹#›</a:t>
            </a:fld>
            <a:endParaRPr lang="en-US"/>
          </a:p>
        </p:txBody>
      </p:sp>
    </p:spTree>
    <p:extLst>
      <p:ext uri="{BB962C8B-B14F-4D97-AF65-F5344CB8AC3E}">
        <p14:creationId xmlns:p14="http://schemas.microsoft.com/office/powerpoint/2010/main" val="407787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1CD510-2D98-432D-B512-EA9E0F992F25}" type="datetime1">
              <a:rPr lang="en-US" smtClean="0"/>
              <a:t>7/28/2017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76063D-E2FD-4F05-B1DC-3DEAF8375396}" type="slidenum">
              <a:rPr lang="en-US" smtClean="0"/>
              <a:t>‹#›</a:t>
            </a:fld>
            <a:endParaRPr lang="en-US"/>
          </a:p>
        </p:txBody>
      </p:sp>
    </p:spTree>
    <p:extLst>
      <p:ext uri="{BB962C8B-B14F-4D97-AF65-F5344CB8AC3E}">
        <p14:creationId xmlns:p14="http://schemas.microsoft.com/office/powerpoint/2010/main" val="907560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63A0EA-2D8D-416D-9555-0CF4A480C3A1}" type="datetime1">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76063D-E2FD-4F05-B1DC-3DEAF8375396}" type="slidenum">
              <a:rPr lang="en-US" smtClean="0"/>
              <a:t>‹#›</a:t>
            </a:fld>
            <a:endParaRPr lang="en-US"/>
          </a:p>
        </p:txBody>
      </p:sp>
    </p:spTree>
    <p:extLst>
      <p:ext uri="{BB962C8B-B14F-4D97-AF65-F5344CB8AC3E}">
        <p14:creationId xmlns:p14="http://schemas.microsoft.com/office/powerpoint/2010/main" val="209752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D5E2AC-0B80-490C-99EC-8FE13E70DE95}" type="datetime1">
              <a:rPr lang="en-US" smtClean="0"/>
              <a:t>7/28/2017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76063D-E2FD-4F05-B1DC-3DEAF8375396}" type="slidenum">
              <a:rPr lang="en-US" smtClean="0"/>
              <a:t>‹#›</a:t>
            </a:fld>
            <a:endParaRPr lang="en-US"/>
          </a:p>
        </p:txBody>
      </p:sp>
    </p:spTree>
    <p:extLst>
      <p:ext uri="{BB962C8B-B14F-4D97-AF65-F5344CB8AC3E}">
        <p14:creationId xmlns:p14="http://schemas.microsoft.com/office/powerpoint/2010/main" val="1271535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A7D60-1327-4720-B7B2-72A6F2369BAF}" type="datetime1">
              <a:rPr lang="en-US" smtClean="0"/>
              <a:t>7/28/2017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76063D-E2FD-4F05-B1DC-3DEAF8375396}" type="slidenum">
              <a:rPr lang="en-US" smtClean="0"/>
              <a:t>‹#›</a:t>
            </a:fld>
            <a:endParaRPr lang="en-US"/>
          </a:p>
        </p:txBody>
      </p:sp>
    </p:spTree>
    <p:extLst>
      <p:ext uri="{BB962C8B-B14F-4D97-AF65-F5344CB8AC3E}">
        <p14:creationId xmlns:p14="http://schemas.microsoft.com/office/powerpoint/2010/main" val="963280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3283D66-151E-4761-A344-3FA7C210AA2A}" type="datetime4">
              <a:rPr lang="en-US" smtClean="0">
                <a:solidFill>
                  <a:srgbClr val="1E8BC3"/>
                </a:solidFill>
              </a:rPr>
              <a:pPr/>
              <a:t>July 28, 2017</a:t>
            </a:fld>
            <a:endParaRPr lang="en-US" dirty="0">
              <a:solidFill>
                <a:srgbClr val="1E8BC3"/>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dirty="0">
                <a:solidFill>
                  <a:srgbClr val="1E8BC3"/>
                </a:solidFill>
              </a:rPr>
              <a:t>12/11/2013</a:t>
            </a: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8CE10D6-5CB1-41CD-B815-79BC778FC61A}" type="slidenum">
              <a:rPr lang="en-US" smtClean="0">
                <a:solidFill>
                  <a:prstClr val="white"/>
                </a:solidFill>
              </a:rPr>
              <a:pPr/>
              <a:t>‹#›</a:t>
            </a:fld>
            <a:endParaRPr lang="en-US" dirty="0">
              <a:solidFill>
                <a:prstClr val="white"/>
              </a:solidFill>
            </a:endParaRPr>
          </a:p>
        </p:txBody>
      </p:sp>
      <p:pic>
        <p:nvPicPr>
          <p:cNvPr id="20" name="Picture 2"/>
          <p:cNvPicPr>
            <a:picLocks noChangeAspect="1" noChangeArrowheads="1"/>
          </p:cNvPicPr>
          <p:nvPr userDrawn="1"/>
        </p:nvPicPr>
        <p:blipFill>
          <a:blip r:embed="rId3" cstate="print"/>
          <a:srcRect l="2604" t="26042" r="79688" b="54514"/>
          <a:stretch>
            <a:fillRect/>
          </a:stretch>
        </p:blipFill>
        <p:spPr bwMode="auto">
          <a:xfrm>
            <a:off x="419090" y="6019800"/>
            <a:ext cx="968828" cy="398930"/>
          </a:xfrm>
          <a:prstGeom prst="rect">
            <a:avLst/>
          </a:prstGeom>
          <a:noFill/>
          <a:ln w="9525">
            <a:noFill/>
            <a:miter lim="800000"/>
            <a:headEnd/>
            <a:tailEnd/>
          </a:ln>
        </p:spPr>
      </p:pic>
      <p:pic>
        <p:nvPicPr>
          <p:cNvPr id="21" name="Picture 2"/>
          <p:cNvPicPr>
            <a:picLocks noChangeAspect="1" noChangeArrowheads="1"/>
          </p:cNvPicPr>
          <p:nvPr userDrawn="1"/>
        </p:nvPicPr>
        <p:blipFill>
          <a:blip r:embed="rId3" cstate="print"/>
          <a:srcRect l="21017" t="27862" r="65043" b="53942"/>
          <a:stretch>
            <a:fillRect/>
          </a:stretch>
        </p:blipFill>
        <p:spPr bwMode="auto">
          <a:xfrm>
            <a:off x="1447800" y="5943600"/>
            <a:ext cx="914400" cy="447609"/>
          </a:xfrm>
          <a:prstGeom prst="rect">
            <a:avLst/>
          </a:prstGeom>
          <a:noFill/>
          <a:ln w="9525">
            <a:noFill/>
            <a:miter lim="800000"/>
            <a:headEnd/>
            <a:tailEnd/>
          </a:ln>
        </p:spPr>
      </p:pic>
      <p:sp>
        <p:nvSpPr>
          <p:cNvPr id="24" name="TextBox 23"/>
          <p:cNvSpPr txBox="1"/>
          <p:nvPr userDrawn="1"/>
        </p:nvSpPr>
        <p:spPr>
          <a:xfrm>
            <a:off x="2467196" y="5966508"/>
            <a:ext cx="3124200" cy="276999"/>
          </a:xfrm>
          <a:prstGeom prst="rect">
            <a:avLst/>
          </a:prstGeom>
          <a:noFill/>
        </p:spPr>
        <p:txBody>
          <a:bodyPr wrap="square" rtlCol="0">
            <a:spAutoFit/>
          </a:bodyPr>
          <a:lstStyle/>
          <a:p>
            <a:r>
              <a:rPr lang="en-US" sz="1200" b="1" dirty="0">
                <a:solidFill>
                  <a:prstClr val="black"/>
                </a:solidFill>
                <a:latin typeface="Arial" pitchFamily="34" charset="0"/>
                <a:cs typeface="Arial" pitchFamily="34" charset="0"/>
              </a:rPr>
              <a:t>Human Resources Administration</a:t>
            </a:r>
          </a:p>
        </p:txBody>
      </p:sp>
      <p:cxnSp>
        <p:nvCxnSpPr>
          <p:cNvPr id="25" name="Straight Connector 24"/>
          <p:cNvCxnSpPr/>
          <p:nvPr userDrawn="1"/>
        </p:nvCxnSpPr>
        <p:spPr>
          <a:xfrm>
            <a:off x="2466976" y="5881688"/>
            <a:ext cx="0" cy="685800"/>
          </a:xfrm>
          <a:prstGeom prst="line">
            <a:avLst/>
          </a:prstGeom>
          <a:ln w="127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flipH="1">
            <a:off x="2471736" y="6248400"/>
            <a:ext cx="2862264" cy="1"/>
          </a:xfrm>
          <a:prstGeom prst="line">
            <a:avLst/>
          </a:prstGeom>
          <a:ln w="1270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userDrawn="1"/>
        </p:nvSpPr>
        <p:spPr>
          <a:xfrm>
            <a:off x="2466290" y="6255797"/>
            <a:ext cx="3782110" cy="469359"/>
          </a:xfrm>
          <a:prstGeom prst="rect">
            <a:avLst/>
          </a:prstGeom>
          <a:noFill/>
        </p:spPr>
        <p:txBody>
          <a:bodyPr wrap="square" rtlCol="0">
            <a:spAutoFit/>
          </a:bodyPr>
          <a:lstStyle/>
          <a:p>
            <a:r>
              <a:rPr lang="en-US" sz="1050" dirty="0">
                <a:solidFill>
                  <a:prstClr val="black"/>
                </a:solidFill>
                <a:latin typeface="Arial" pitchFamily="34" charset="0"/>
                <a:cs typeface="Arial" pitchFamily="34" charset="0"/>
              </a:rPr>
              <a:t>Office of Citywide Health Insurance Access</a:t>
            </a:r>
            <a:endParaRPr lang="en-US" sz="1050" dirty="0">
              <a:solidFill>
                <a:prstClr val="black"/>
              </a:solidFill>
            </a:endParaRPr>
          </a:p>
          <a:p>
            <a:endParaRPr lang="en-US" sz="1400" b="1" dirty="0">
              <a:solidFill>
                <a:prstClr val="black"/>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Lst>
  <p:transition spd="slow">
    <p:strips dir="ru"/>
  </p:transition>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https://www.getcoveredamerica.org/enrol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 y="3505200"/>
            <a:ext cx="9144000" cy="1733202"/>
          </a:xfrm>
          <a:prstGeom prst="rect">
            <a:avLst/>
          </a:prstGeom>
          <a:solidFill>
            <a:srgbClr val="4E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i="1" dirty="0">
                <a:solidFill>
                  <a:prstClr val="white"/>
                </a:solidFill>
                <a:latin typeface="Segoe UI" pitchFamily="34" charset="0"/>
                <a:cs typeface="Segoe UI" pitchFamily="34" charset="0"/>
              </a:rPr>
              <a:t>Presentation to </a:t>
            </a:r>
          </a:p>
        </p:txBody>
      </p:sp>
      <p:sp>
        <p:nvSpPr>
          <p:cNvPr id="12" name="Rectangle 11"/>
          <p:cNvSpPr/>
          <p:nvPr/>
        </p:nvSpPr>
        <p:spPr>
          <a:xfrm>
            <a:off x="4320720" y="4713819"/>
            <a:ext cx="4823279" cy="10667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 name="Rounded Rectangle 4"/>
          <p:cNvSpPr/>
          <p:nvPr/>
        </p:nvSpPr>
        <p:spPr>
          <a:xfrm>
            <a:off x="0" y="4713817"/>
            <a:ext cx="9143998" cy="1066799"/>
          </a:xfrm>
          <a:prstGeom prst="rect">
            <a:avLst/>
          </a:prstGeom>
          <a:solidFill>
            <a:srgbClr val="0070C0"/>
          </a:solidFill>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algn="ctr" defTabSz="1600200">
              <a:lnSpc>
                <a:spcPct val="150000"/>
              </a:lnSpc>
              <a:spcAft>
                <a:spcPct val="35000"/>
              </a:spcAft>
              <a:defRPr/>
            </a:pPr>
            <a:r>
              <a:rPr lang="en-US" sz="2400" b="1" dirty="0">
                <a:solidFill>
                  <a:prstClr val="white"/>
                </a:solidFill>
                <a:latin typeface="Segoe UI" pitchFamily="34" charset="0"/>
                <a:cs typeface="Segoe UI" pitchFamily="34" charset="0"/>
              </a:rPr>
              <a:t>Health Insurance Options Available in NYC</a:t>
            </a:r>
          </a:p>
        </p:txBody>
      </p:sp>
      <p:sp>
        <p:nvSpPr>
          <p:cNvPr id="5123" name="Rectangle 3"/>
          <p:cNvSpPr>
            <a:spLocks noGrp="1" noChangeArrowheads="1"/>
          </p:cNvSpPr>
          <p:nvPr>
            <p:ph type="subTitle" idx="1"/>
          </p:nvPr>
        </p:nvSpPr>
        <p:spPr>
          <a:xfrm>
            <a:off x="-18247" y="-12497"/>
            <a:ext cx="3733800" cy="3762980"/>
          </a:xfrm>
        </p:spPr>
        <p:txBody>
          <a:bodyPr anchor="ctr">
            <a:noAutofit/>
          </a:bodyPr>
          <a:lstStyle/>
          <a:p>
            <a:pPr algn="ctr">
              <a:lnSpc>
                <a:spcPct val="80000"/>
              </a:lnSpc>
              <a:spcBef>
                <a:spcPct val="0"/>
              </a:spcBef>
            </a:pPr>
            <a:endParaRPr lang="en-US" sz="2800" dirty="0">
              <a:solidFill>
                <a:schemeClr val="bg1"/>
              </a:solidFill>
              <a:latin typeface="Candara" pitchFamily="34" charset="0"/>
              <a:cs typeface="Segoe UI"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1502" y="-12497"/>
            <a:ext cx="5412496" cy="3517697"/>
          </a:xfrm>
          <a:prstGeom prst="rect">
            <a:avLst/>
          </a:prstGeom>
        </p:spPr>
      </p:pic>
    </p:spTree>
  </p:cSld>
  <p:clrMapOvr>
    <a:masterClrMapping/>
  </p:clrMapOvr>
  <p:transition spd="slow" advClick="0">
    <p:strips dir="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75"/>
          <p:cNvSpPr>
            <a:spLocks noChangeArrowheads="1"/>
          </p:cNvSpPr>
          <p:nvPr/>
        </p:nvSpPr>
        <p:spPr bwMode="auto">
          <a:xfrm>
            <a:off x="-457200" y="685800"/>
            <a:ext cx="9985248" cy="539496"/>
          </a:xfrm>
          <a:prstGeom prst="rect">
            <a:avLst/>
          </a:prstGeom>
          <a:solidFill>
            <a:srgbClr val="7030A0"/>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3" name="Freeform 276"/>
          <p:cNvSpPr>
            <a:spLocks/>
          </p:cNvSpPr>
          <p:nvPr/>
        </p:nvSpPr>
        <p:spPr bwMode="auto">
          <a:xfrm>
            <a:off x="432797" y="537003"/>
            <a:ext cx="1143000" cy="1271016"/>
          </a:xfrm>
          <a:custGeom>
            <a:avLst/>
            <a:gdLst>
              <a:gd name="T0" fmla="*/ 295 w 295"/>
              <a:gd name="T1" fmla="*/ 289 h 371"/>
              <a:gd name="T2" fmla="*/ 219 w 295"/>
              <a:gd name="T3" fmla="*/ 371 h 371"/>
              <a:gd name="T4" fmla="*/ 76 w 295"/>
              <a:gd name="T5" fmla="*/ 371 h 371"/>
              <a:gd name="T6" fmla="*/ 0 w 295"/>
              <a:gd name="T7" fmla="*/ 289 h 371"/>
              <a:gd name="T8" fmla="*/ 0 w 295"/>
              <a:gd name="T9" fmla="*/ 83 h 371"/>
              <a:gd name="T10" fmla="*/ 76 w 295"/>
              <a:gd name="T11" fmla="*/ 0 h 371"/>
              <a:gd name="T12" fmla="*/ 219 w 295"/>
              <a:gd name="T13" fmla="*/ 0 h 371"/>
              <a:gd name="T14" fmla="*/ 295 w 295"/>
              <a:gd name="T15" fmla="*/ 83 h 371"/>
              <a:gd name="T16" fmla="*/ 295 w 295"/>
              <a:gd name="T17" fmla="*/ 28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5" h="371">
                <a:moveTo>
                  <a:pt x="295" y="289"/>
                </a:moveTo>
                <a:cubicBezTo>
                  <a:pt x="295" y="334"/>
                  <a:pt x="261" y="371"/>
                  <a:pt x="219" y="371"/>
                </a:cubicBezTo>
                <a:cubicBezTo>
                  <a:pt x="76" y="371"/>
                  <a:pt x="76" y="371"/>
                  <a:pt x="76" y="371"/>
                </a:cubicBezTo>
                <a:cubicBezTo>
                  <a:pt x="34" y="371"/>
                  <a:pt x="0" y="334"/>
                  <a:pt x="0" y="289"/>
                </a:cubicBezTo>
                <a:cubicBezTo>
                  <a:pt x="0" y="83"/>
                  <a:pt x="0" y="83"/>
                  <a:pt x="0" y="83"/>
                </a:cubicBezTo>
                <a:cubicBezTo>
                  <a:pt x="0" y="37"/>
                  <a:pt x="34" y="0"/>
                  <a:pt x="76" y="0"/>
                </a:cubicBezTo>
                <a:cubicBezTo>
                  <a:pt x="219" y="0"/>
                  <a:pt x="219" y="0"/>
                  <a:pt x="219" y="0"/>
                </a:cubicBezTo>
                <a:cubicBezTo>
                  <a:pt x="261" y="0"/>
                  <a:pt x="295" y="37"/>
                  <a:pt x="295" y="83"/>
                </a:cubicBezTo>
                <a:cubicBezTo>
                  <a:pt x="295" y="289"/>
                  <a:pt x="295" y="289"/>
                  <a:pt x="295" y="289"/>
                </a:cubicBezTo>
              </a:path>
            </a:pathLst>
          </a:custGeom>
          <a:solidFill>
            <a:srgbClr val="7030A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5" name="Freeform 278"/>
          <p:cNvSpPr>
            <a:spLocks noEditPoints="1"/>
          </p:cNvSpPr>
          <p:nvPr/>
        </p:nvSpPr>
        <p:spPr bwMode="auto">
          <a:xfrm>
            <a:off x="609600" y="609600"/>
            <a:ext cx="838200" cy="1143000"/>
          </a:xfrm>
          <a:custGeom>
            <a:avLst/>
            <a:gdLst>
              <a:gd name="T0" fmla="*/ 167 w 224"/>
              <a:gd name="T1" fmla="*/ 196 h 331"/>
              <a:gd name="T2" fmla="*/ 167 w 224"/>
              <a:gd name="T3" fmla="*/ 239 h 331"/>
              <a:gd name="T4" fmla="*/ 146 w 224"/>
              <a:gd name="T5" fmla="*/ 251 h 331"/>
              <a:gd name="T6" fmla="*/ 46 w 224"/>
              <a:gd name="T7" fmla="*/ 247 h 331"/>
              <a:gd name="T8" fmla="*/ 35 w 224"/>
              <a:gd name="T9" fmla="*/ 294 h 331"/>
              <a:gd name="T10" fmla="*/ 21 w 224"/>
              <a:gd name="T11" fmla="*/ 220 h 331"/>
              <a:gd name="T12" fmla="*/ 40 w 224"/>
              <a:gd name="T13" fmla="*/ 193 h 331"/>
              <a:gd name="T14" fmla="*/ 73 w 224"/>
              <a:gd name="T15" fmla="*/ 176 h 331"/>
              <a:gd name="T16" fmla="*/ 91 w 224"/>
              <a:gd name="T17" fmla="*/ 134 h 331"/>
              <a:gd name="T18" fmla="*/ 100 w 224"/>
              <a:gd name="T19" fmla="*/ 39 h 331"/>
              <a:gd name="T20" fmla="*/ 124 w 224"/>
              <a:gd name="T21" fmla="*/ 39 h 331"/>
              <a:gd name="T22" fmla="*/ 129 w 224"/>
              <a:gd name="T23" fmla="*/ 25 h 331"/>
              <a:gd name="T24" fmla="*/ 94 w 224"/>
              <a:gd name="T25" fmla="*/ 26 h 331"/>
              <a:gd name="T26" fmla="*/ 56 w 224"/>
              <a:gd name="T27" fmla="*/ 3 h 331"/>
              <a:gd name="T28" fmla="*/ 41 w 224"/>
              <a:gd name="T29" fmla="*/ 4 h 331"/>
              <a:gd name="T30" fmla="*/ 56 w 224"/>
              <a:gd name="T31" fmla="*/ 17 h 331"/>
              <a:gd name="T32" fmla="*/ 86 w 224"/>
              <a:gd name="T33" fmla="*/ 30 h 331"/>
              <a:gd name="T34" fmla="*/ 17 w 224"/>
              <a:gd name="T35" fmla="*/ 115 h 331"/>
              <a:gd name="T36" fmla="*/ 0 w 224"/>
              <a:gd name="T37" fmla="*/ 156 h 331"/>
              <a:gd name="T38" fmla="*/ 14 w 224"/>
              <a:gd name="T39" fmla="*/ 189 h 331"/>
              <a:gd name="T40" fmla="*/ 6 w 224"/>
              <a:gd name="T41" fmla="*/ 236 h 331"/>
              <a:gd name="T42" fmla="*/ 63 w 224"/>
              <a:gd name="T43" fmla="*/ 327 h 331"/>
              <a:gd name="T44" fmla="*/ 97 w 224"/>
              <a:gd name="T45" fmla="*/ 330 h 331"/>
              <a:gd name="T46" fmla="*/ 152 w 224"/>
              <a:gd name="T47" fmla="*/ 282 h 331"/>
              <a:gd name="T48" fmla="*/ 178 w 224"/>
              <a:gd name="T49" fmla="*/ 244 h 331"/>
              <a:gd name="T50" fmla="*/ 213 w 224"/>
              <a:gd name="T51" fmla="*/ 192 h 331"/>
              <a:gd name="T52" fmla="*/ 121 w 224"/>
              <a:gd name="T53" fmla="*/ 29 h 331"/>
              <a:gd name="T54" fmla="*/ 98 w 224"/>
              <a:gd name="T55" fmla="*/ 31 h 331"/>
              <a:gd name="T56" fmla="*/ 59 w 224"/>
              <a:gd name="T57" fmla="*/ 13 h 331"/>
              <a:gd name="T58" fmla="*/ 96 w 224"/>
              <a:gd name="T59" fmla="*/ 31 h 331"/>
              <a:gd name="T60" fmla="*/ 85 w 224"/>
              <a:gd name="T61" fmla="*/ 130 h 331"/>
              <a:gd name="T62" fmla="*/ 92 w 224"/>
              <a:gd name="T63" fmla="*/ 35 h 331"/>
              <a:gd name="T64" fmla="*/ 91 w 224"/>
              <a:gd name="T65" fmla="*/ 32 h 331"/>
              <a:gd name="T66" fmla="*/ 59 w 224"/>
              <a:gd name="T67" fmla="*/ 13 h 331"/>
              <a:gd name="T68" fmla="*/ 88 w 224"/>
              <a:gd name="T69" fmla="*/ 30 h 331"/>
              <a:gd name="T70" fmla="*/ 89 w 224"/>
              <a:gd name="T71" fmla="*/ 32 h 331"/>
              <a:gd name="T72" fmla="*/ 51 w 224"/>
              <a:gd name="T73" fmla="*/ 75 h 331"/>
              <a:gd name="T74" fmla="*/ 24 w 224"/>
              <a:gd name="T75" fmla="*/ 114 h 331"/>
              <a:gd name="T76" fmla="*/ 42 w 224"/>
              <a:gd name="T77" fmla="*/ 82 h 331"/>
              <a:gd name="T78" fmla="*/ 27 w 224"/>
              <a:gd name="T79" fmla="*/ 117 h 331"/>
              <a:gd name="T80" fmla="*/ 85 w 224"/>
              <a:gd name="T81" fmla="*/ 127 h 331"/>
              <a:gd name="T82" fmla="*/ 68 w 224"/>
              <a:gd name="T83" fmla="*/ 161 h 331"/>
              <a:gd name="T84" fmla="*/ 14 w 224"/>
              <a:gd name="T85" fmla="*/ 168 h 331"/>
              <a:gd name="T86" fmla="*/ 90 w 224"/>
              <a:gd name="T87" fmla="*/ 318 h 331"/>
              <a:gd name="T88" fmla="*/ 63 w 224"/>
              <a:gd name="T89" fmla="*/ 312 h 331"/>
              <a:gd name="T90" fmla="*/ 132 w 224"/>
              <a:gd name="T91" fmla="*/ 299 h 331"/>
              <a:gd name="T92" fmla="*/ 111 w 224"/>
              <a:gd name="T93" fmla="*/ 296 h 331"/>
              <a:gd name="T94" fmla="*/ 44 w 224"/>
              <a:gd name="T95" fmla="*/ 279 h 331"/>
              <a:gd name="T96" fmla="*/ 91 w 224"/>
              <a:gd name="T97" fmla="*/ 239 h 331"/>
              <a:gd name="T98" fmla="*/ 141 w 224"/>
              <a:gd name="T99" fmla="*/ 267 h 331"/>
              <a:gd name="T100" fmla="*/ 173 w 224"/>
              <a:gd name="T101" fmla="*/ 192 h 331"/>
              <a:gd name="T102" fmla="*/ 207 w 224"/>
              <a:gd name="T103" fmla="*/ 191 h 331"/>
              <a:gd name="T104" fmla="*/ 185 w 224"/>
              <a:gd name="T105" fmla="*/ 231 h 331"/>
              <a:gd name="T106" fmla="*/ 184 w 224"/>
              <a:gd name="T107" fmla="*/ 222 h 331"/>
              <a:gd name="T108" fmla="*/ 176 w 224"/>
              <a:gd name="T109" fmla="*/ 222 h 331"/>
              <a:gd name="T110" fmla="*/ 172 w 224"/>
              <a:gd name="T111" fmla="*/ 227 h 331"/>
              <a:gd name="T112" fmla="*/ 213 w 224"/>
              <a:gd name="T113" fmla="*/ 195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4" h="331">
                <a:moveTo>
                  <a:pt x="213" y="192"/>
                </a:moveTo>
                <a:cubicBezTo>
                  <a:pt x="213" y="192"/>
                  <a:pt x="213" y="191"/>
                  <a:pt x="213" y="190"/>
                </a:cubicBezTo>
                <a:cubicBezTo>
                  <a:pt x="212" y="180"/>
                  <a:pt x="201" y="172"/>
                  <a:pt x="188" y="174"/>
                </a:cubicBezTo>
                <a:cubicBezTo>
                  <a:pt x="175" y="175"/>
                  <a:pt x="166" y="185"/>
                  <a:pt x="167" y="196"/>
                </a:cubicBezTo>
                <a:cubicBezTo>
                  <a:pt x="167" y="197"/>
                  <a:pt x="167" y="197"/>
                  <a:pt x="167" y="198"/>
                </a:cubicBezTo>
                <a:cubicBezTo>
                  <a:pt x="163" y="203"/>
                  <a:pt x="161" y="209"/>
                  <a:pt x="162" y="215"/>
                </a:cubicBezTo>
                <a:cubicBezTo>
                  <a:pt x="163" y="222"/>
                  <a:pt x="166" y="227"/>
                  <a:pt x="171" y="231"/>
                </a:cubicBezTo>
                <a:cubicBezTo>
                  <a:pt x="169" y="234"/>
                  <a:pt x="168" y="236"/>
                  <a:pt x="167" y="239"/>
                </a:cubicBezTo>
                <a:cubicBezTo>
                  <a:pt x="163" y="247"/>
                  <a:pt x="159" y="254"/>
                  <a:pt x="154" y="260"/>
                </a:cubicBezTo>
                <a:cubicBezTo>
                  <a:pt x="153" y="261"/>
                  <a:pt x="152" y="262"/>
                  <a:pt x="151" y="263"/>
                </a:cubicBezTo>
                <a:cubicBezTo>
                  <a:pt x="151" y="263"/>
                  <a:pt x="151" y="263"/>
                  <a:pt x="151" y="263"/>
                </a:cubicBezTo>
                <a:cubicBezTo>
                  <a:pt x="150" y="259"/>
                  <a:pt x="148" y="255"/>
                  <a:pt x="146" y="251"/>
                </a:cubicBezTo>
                <a:cubicBezTo>
                  <a:pt x="139" y="241"/>
                  <a:pt x="131" y="235"/>
                  <a:pt x="121" y="231"/>
                </a:cubicBezTo>
                <a:cubicBezTo>
                  <a:pt x="112" y="228"/>
                  <a:pt x="104" y="227"/>
                  <a:pt x="95" y="227"/>
                </a:cubicBezTo>
                <a:cubicBezTo>
                  <a:pt x="88" y="227"/>
                  <a:pt x="80" y="228"/>
                  <a:pt x="73" y="230"/>
                </a:cubicBezTo>
                <a:cubicBezTo>
                  <a:pt x="63" y="233"/>
                  <a:pt x="54" y="239"/>
                  <a:pt x="46" y="247"/>
                </a:cubicBezTo>
                <a:cubicBezTo>
                  <a:pt x="43" y="250"/>
                  <a:pt x="40" y="254"/>
                  <a:pt x="37" y="259"/>
                </a:cubicBezTo>
                <a:cubicBezTo>
                  <a:pt x="35" y="262"/>
                  <a:pt x="34" y="267"/>
                  <a:pt x="33" y="271"/>
                </a:cubicBezTo>
                <a:cubicBezTo>
                  <a:pt x="32" y="277"/>
                  <a:pt x="33" y="283"/>
                  <a:pt x="34" y="289"/>
                </a:cubicBezTo>
                <a:cubicBezTo>
                  <a:pt x="34" y="291"/>
                  <a:pt x="35" y="292"/>
                  <a:pt x="35" y="294"/>
                </a:cubicBezTo>
                <a:cubicBezTo>
                  <a:pt x="35" y="294"/>
                  <a:pt x="35" y="294"/>
                  <a:pt x="35" y="294"/>
                </a:cubicBezTo>
                <a:cubicBezTo>
                  <a:pt x="33" y="291"/>
                  <a:pt x="30" y="288"/>
                  <a:pt x="29" y="284"/>
                </a:cubicBezTo>
                <a:cubicBezTo>
                  <a:pt x="22" y="273"/>
                  <a:pt x="18" y="260"/>
                  <a:pt x="18" y="246"/>
                </a:cubicBezTo>
                <a:cubicBezTo>
                  <a:pt x="18" y="237"/>
                  <a:pt x="19" y="228"/>
                  <a:pt x="21" y="220"/>
                </a:cubicBezTo>
                <a:cubicBezTo>
                  <a:pt x="22" y="215"/>
                  <a:pt x="23" y="210"/>
                  <a:pt x="26" y="206"/>
                </a:cubicBezTo>
                <a:cubicBezTo>
                  <a:pt x="27" y="205"/>
                  <a:pt x="27" y="205"/>
                  <a:pt x="27" y="205"/>
                </a:cubicBezTo>
                <a:cubicBezTo>
                  <a:pt x="30" y="201"/>
                  <a:pt x="34" y="197"/>
                  <a:pt x="38" y="194"/>
                </a:cubicBezTo>
                <a:cubicBezTo>
                  <a:pt x="38" y="194"/>
                  <a:pt x="39" y="193"/>
                  <a:pt x="40" y="193"/>
                </a:cubicBezTo>
                <a:cubicBezTo>
                  <a:pt x="43" y="193"/>
                  <a:pt x="46" y="193"/>
                  <a:pt x="49" y="192"/>
                </a:cubicBezTo>
                <a:cubicBezTo>
                  <a:pt x="53" y="191"/>
                  <a:pt x="56" y="190"/>
                  <a:pt x="60" y="188"/>
                </a:cubicBezTo>
                <a:cubicBezTo>
                  <a:pt x="64" y="186"/>
                  <a:pt x="68" y="182"/>
                  <a:pt x="71" y="178"/>
                </a:cubicBezTo>
                <a:cubicBezTo>
                  <a:pt x="72" y="178"/>
                  <a:pt x="73" y="177"/>
                  <a:pt x="73" y="176"/>
                </a:cubicBezTo>
                <a:cubicBezTo>
                  <a:pt x="75" y="175"/>
                  <a:pt x="76" y="173"/>
                  <a:pt x="77" y="171"/>
                </a:cubicBezTo>
                <a:cubicBezTo>
                  <a:pt x="80" y="165"/>
                  <a:pt x="83" y="158"/>
                  <a:pt x="86" y="151"/>
                </a:cubicBezTo>
                <a:cubicBezTo>
                  <a:pt x="88" y="147"/>
                  <a:pt x="89" y="143"/>
                  <a:pt x="91" y="138"/>
                </a:cubicBezTo>
                <a:cubicBezTo>
                  <a:pt x="91" y="137"/>
                  <a:pt x="91" y="136"/>
                  <a:pt x="91" y="134"/>
                </a:cubicBezTo>
                <a:cubicBezTo>
                  <a:pt x="91" y="134"/>
                  <a:pt x="91" y="134"/>
                  <a:pt x="91" y="134"/>
                </a:cubicBezTo>
                <a:cubicBezTo>
                  <a:pt x="91" y="133"/>
                  <a:pt x="91" y="133"/>
                  <a:pt x="91" y="133"/>
                </a:cubicBezTo>
                <a:cubicBezTo>
                  <a:pt x="97" y="115"/>
                  <a:pt x="100" y="98"/>
                  <a:pt x="102" y="83"/>
                </a:cubicBezTo>
                <a:cubicBezTo>
                  <a:pt x="103" y="67"/>
                  <a:pt x="102" y="53"/>
                  <a:pt x="100" y="39"/>
                </a:cubicBezTo>
                <a:cubicBezTo>
                  <a:pt x="99" y="37"/>
                  <a:pt x="99" y="35"/>
                  <a:pt x="98" y="33"/>
                </a:cubicBezTo>
                <a:cubicBezTo>
                  <a:pt x="100" y="33"/>
                  <a:pt x="102" y="32"/>
                  <a:pt x="104" y="32"/>
                </a:cubicBezTo>
                <a:cubicBezTo>
                  <a:pt x="112" y="31"/>
                  <a:pt x="119" y="34"/>
                  <a:pt x="120" y="35"/>
                </a:cubicBezTo>
                <a:cubicBezTo>
                  <a:pt x="121" y="37"/>
                  <a:pt x="122" y="38"/>
                  <a:pt x="124" y="39"/>
                </a:cubicBezTo>
                <a:cubicBezTo>
                  <a:pt x="125" y="40"/>
                  <a:pt x="127" y="41"/>
                  <a:pt x="128" y="41"/>
                </a:cubicBezTo>
                <a:cubicBezTo>
                  <a:pt x="131" y="43"/>
                  <a:pt x="136" y="42"/>
                  <a:pt x="138" y="39"/>
                </a:cubicBezTo>
                <a:cubicBezTo>
                  <a:pt x="141" y="35"/>
                  <a:pt x="140" y="29"/>
                  <a:pt x="136" y="27"/>
                </a:cubicBezTo>
                <a:cubicBezTo>
                  <a:pt x="134" y="25"/>
                  <a:pt x="131" y="25"/>
                  <a:pt x="129" y="25"/>
                </a:cubicBezTo>
                <a:cubicBezTo>
                  <a:pt x="126" y="24"/>
                  <a:pt x="124" y="25"/>
                  <a:pt x="122" y="27"/>
                </a:cubicBezTo>
                <a:cubicBezTo>
                  <a:pt x="122" y="27"/>
                  <a:pt x="122" y="27"/>
                  <a:pt x="122" y="27"/>
                </a:cubicBezTo>
                <a:cubicBezTo>
                  <a:pt x="115" y="24"/>
                  <a:pt x="108" y="23"/>
                  <a:pt x="101" y="24"/>
                </a:cubicBezTo>
                <a:cubicBezTo>
                  <a:pt x="99" y="24"/>
                  <a:pt x="97" y="25"/>
                  <a:pt x="94" y="26"/>
                </a:cubicBezTo>
                <a:cubicBezTo>
                  <a:pt x="89" y="17"/>
                  <a:pt x="79" y="12"/>
                  <a:pt x="73" y="10"/>
                </a:cubicBezTo>
                <a:cubicBezTo>
                  <a:pt x="65" y="7"/>
                  <a:pt x="60" y="7"/>
                  <a:pt x="59" y="7"/>
                </a:cubicBezTo>
                <a:cubicBezTo>
                  <a:pt x="59" y="7"/>
                  <a:pt x="59" y="7"/>
                  <a:pt x="59" y="7"/>
                </a:cubicBezTo>
                <a:cubicBezTo>
                  <a:pt x="59" y="5"/>
                  <a:pt x="58" y="3"/>
                  <a:pt x="56" y="3"/>
                </a:cubicBezTo>
                <a:cubicBezTo>
                  <a:pt x="54" y="2"/>
                  <a:pt x="52" y="1"/>
                  <a:pt x="50" y="0"/>
                </a:cubicBezTo>
                <a:cubicBezTo>
                  <a:pt x="49" y="0"/>
                  <a:pt x="48" y="0"/>
                  <a:pt x="48" y="0"/>
                </a:cubicBezTo>
                <a:cubicBezTo>
                  <a:pt x="47" y="0"/>
                  <a:pt x="46" y="0"/>
                  <a:pt x="45" y="0"/>
                </a:cubicBezTo>
                <a:cubicBezTo>
                  <a:pt x="43" y="1"/>
                  <a:pt x="42" y="2"/>
                  <a:pt x="41" y="4"/>
                </a:cubicBezTo>
                <a:cubicBezTo>
                  <a:pt x="39" y="9"/>
                  <a:pt x="41" y="14"/>
                  <a:pt x="44" y="16"/>
                </a:cubicBezTo>
                <a:cubicBezTo>
                  <a:pt x="45" y="17"/>
                  <a:pt x="46" y="17"/>
                  <a:pt x="46" y="17"/>
                </a:cubicBezTo>
                <a:cubicBezTo>
                  <a:pt x="49" y="17"/>
                  <a:pt x="51" y="17"/>
                  <a:pt x="53" y="17"/>
                </a:cubicBezTo>
                <a:cubicBezTo>
                  <a:pt x="54" y="17"/>
                  <a:pt x="55" y="17"/>
                  <a:pt x="56" y="17"/>
                </a:cubicBezTo>
                <a:cubicBezTo>
                  <a:pt x="57" y="17"/>
                  <a:pt x="57" y="17"/>
                  <a:pt x="58" y="16"/>
                </a:cubicBezTo>
                <a:cubicBezTo>
                  <a:pt x="58" y="15"/>
                  <a:pt x="58" y="15"/>
                  <a:pt x="58" y="15"/>
                </a:cubicBezTo>
                <a:cubicBezTo>
                  <a:pt x="77" y="18"/>
                  <a:pt x="84" y="24"/>
                  <a:pt x="88" y="29"/>
                </a:cubicBezTo>
                <a:cubicBezTo>
                  <a:pt x="87" y="29"/>
                  <a:pt x="86" y="30"/>
                  <a:pt x="86" y="30"/>
                </a:cubicBezTo>
                <a:cubicBezTo>
                  <a:pt x="78" y="35"/>
                  <a:pt x="70" y="43"/>
                  <a:pt x="61" y="53"/>
                </a:cubicBezTo>
                <a:cubicBezTo>
                  <a:pt x="54" y="61"/>
                  <a:pt x="47" y="70"/>
                  <a:pt x="40" y="80"/>
                </a:cubicBezTo>
                <a:cubicBezTo>
                  <a:pt x="30" y="96"/>
                  <a:pt x="22" y="110"/>
                  <a:pt x="21" y="113"/>
                </a:cubicBezTo>
                <a:cubicBezTo>
                  <a:pt x="19" y="113"/>
                  <a:pt x="18" y="113"/>
                  <a:pt x="17" y="115"/>
                </a:cubicBezTo>
                <a:cubicBezTo>
                  <a:pt x="16" y="116"/>
                  <a:pt x="16" y="116"/>
                  <a:pt x="16" y="116"/>
                </a:cubicBezTo>
                <a:cubicBezTo>
                  <a:pt x="13" y="122"/>
                  <a:pt x="10" y="128"/>
                  <a:pt x="8" y="134"/>
                </a:cubicBezTo>
                <a:cubicBezTo>
                  <a:pt x="6" y="138"/>
                  <a:pt x="4" y="143"/>
                  <a:pt x="2" y="147"/>
                </a:cubicBezTo>
                <a:cubicBezTo>
                  <a:pt x="1" y="150"/>
                  <a:pt x="0" y="153"/>
                  <a:pt x="0" y="156"/>
                </a:cubicBezTo>
                <a:cubicBezTo>
                  <a:pt x="0" y="157"/>
                  <a:pt x="0" y="158"/>
                  <a:pt x="0" y="158"/>
                </a:cubicBezTo>
                <a:cubicBezTo>
                  <a:pt x="0" y="162"/>
                  <a:pt x="0" y="166"/>
                  <a:pt x="2" y="170"/>
                </a:cubicBezTo>
                <a:cubicBezTo>
                  <a:pt x="3" y="175"/>
                  <a:pt x="6" y="179"/>
                  <a:pt x="10" y="182"/>
                </a:cubicBezTo>
                <a:cubicBezTo>
                  <a:pt x="13" y="184"/>
                  <a:pt x="14" y="186"/>
                  <a:pt x="14" y="189"/>
                </a:cubicBezTo>
                <a:cubicBezTo>
                  <a:pt x="14" y="191"/>
                  <a:pt x="14" y="192"/>
                  <a:pt x="14" y="194"/>
                </a:cubicBezTo>
                <a:cubicBezTo>
                  <a:pt x="13" y="198"/>
                  <a:pt x="13" y="203"/>
                  <a:pt x="11" y="207"/>
                </a:cubicBezTo>
                <a:cubicBezTo>
                  <a:pt x="11" y="209"/>
                  <a:pt x="11" y="210"/>
                  <a:pt x="10" y="211"/>
                </a:cubicBezTo>
                <a:cubicBezTo>
                  <a:pt x="8" y="219"/>
                  <a:pt x="7" y="228"/>
                  <a:pt x="6" y="236"/>
                </a:cubicBezTo>
                <a:cubicBezTo>
                  <a:pt x="6" y="242"/>
                  <a:pt x="6" y="248"/>
                  <a:pt x="7" y="254"/>
                </a:cubicBezTo>
                <a:cubicBezTo>
                  <a:pt x="7" y="262"/>
                  <a:pt x="9" y="270"/>
                  <a:pt x="12" y="278"/>
                </a:cubicBezTo>
                <a:cubicBezTo>
                  <a:pt x="17" y="290"/>
                  <a:pt x="25" y="301"/>
                  <a:pt x="34" y="310"/>
                </a:cubicBezTo>
                <a:cubicBezTo>
                  <a:pt x="42" y="318"/>
                  <a:pt x="52" y="324"/>
                  <a:pt x="63" y="327"/>
                </a:cubicBezTo>
                <a:cubicBezTo>
                  <a:pt x="71" y="330"/>
                  <a:pt x="79" y="331"/>
                  <a:pt x="87" y="330"/>
                </a:cubicBezTo>
                <a:cubicBezTo>
                  <a:pt x="89" y="330"/>
                  <a:pt x="91" y="330"/>
                  <a:pt x="92" y="330"/>
                </a:cubicBezTo>
                <a:cubicBezTo>
                  <a:pt x="96" y="330"/>
                  <a:pt x="96" y="330"/>
                  <a:pt x="96" y="330"/>
                </a:cubicBezTo>
                <a:cubicBezTo>
                  <a:pt x="97" y="330"/>
                  <a:pt x="97" y="330"/>
                  <a:pt x="97" y="330"/>
                </a:cubicBezTo>
                <a:cubicBezTo>
                  <a:pt x="101" y="329"/>
                  <a:pt x="104" y="328"/>
                  <a:pt x="108" y="327"/>
                </a:cubicBezTo>
                <a:cubicBezTo>
                  <a:pt x="115" y="326"/>
                  <a:pt x="121" y="323"/>
                  <a:pt x="127" y="319"/>
                </a:cubicBezTo>
                <a:cubicBezTo>
                  <a:pt x="134" y="314"/>
                  <a:pt x="141" y="308"/>
                  <a:pt x="146" y="300"/>
                </a:cubicBezTo>
                <a:cubicBezTo>
                  <a:pt x="149" y="294"/>
                  <a:pt x="151" y="288"/>
                  <a:pt x="152" y="282"/>
                </a:cubicBezTo>
                <a:cubicBezTo>
                  <a:pt x="153" y="280"/>
                  <a:pt x="153" y="280"/>
                  <a:pt x="153" y="280"/>
                </a:cubicBezTo>
                <a:cubicBezTo>
                  <a:pt x="155" y="278"/>
                  <a:pt x="158" y="275"/>
                  <a:pt x="160" y="272"/>
                </a:cubicBezTo>
                <a:cubicBezTo>
                  <a:pt x="165" y="266"/>
                  <a:pt x="169" y="259"/>
                  <a:pt x="173" y="252"/>
                </a:cubicBezTo>
                <a:cubicBezTo>
                  <a:pt x="175" y="249"/>
                  <a:pt x="176" y="247"/>
                  <a:pt x="178" y="244"/>
                </a:cubicBezTo>
                <a:cubicBezTo>
                  <a:pt x="179" y="242"/>
                  <a:pt x="181" y="239"/>
                  <a:pt x="182" y="237"/>
                </a:cubicBezTo>
                <a:cubicBezTo>
                  <a:pt x="186" y="238"/>
                  <a:pt x="191" y="238"/>
                  <a:pt x="195" y="238"/>
                </a:cubicBezTo>
                <a:cubicBezTo>
                  <a:pt x="212" y="236"/>
                  <a:pt x="224" y="223"/>
                  <a:pt x="223" y="208"/>
                </a:cubicBezTo>
                <a:cubicBezTo>
                  <a:pt x="222" y="202"/>
                  <a:pt x="219" y="196"/>
                  <a:pt x="213" y="192"/>
                </a:cubicBezTo>
                <a:moveTo>
                  <a:pt x="102" y="26"/>
                </a:moveTo>
                <a:cubicBezTo>
                  <a:pt x="108" y="25"/>
                  <a:pt x="114" y="26"/>
                  <a:pt x="121" y="29"/>
                </a:cubicBezTo>
                <a:cubicBezTo>
                  <a:pt x="121" y="29"/>
                  <a:pt x="121" y="29"/>
                  <a:pt x="121" y="29"/>
                </a:cubicBezTo>
                <a:cubicBezTo>
                  <a:pt x="121" y="29"/>
                  <a:pt x="121" y="29"/>
                  <a:pt x="121" y="29"/>
                </a:cubicBezTo>
                <a:cubicBezTo>
                  <a:pt x="120" y="30"/>
                  <a:pt x="120" y="31"/>
                  <a:pt x="120" y="33"/>
                </a:cubicBezTo>
                <a:cubicBezTo>
                  <a:pt x="117" y="32"/>
                  <a:pt x="112" y="29"/>
                  <a:pt x="104" y="30"/>
                </a:cubicBezTo>
                <a:cubicBezTo>
                  <a:pt x="102" y="30"/>
                  <a:pt x="100" y="31"/>
                  <a:pt x="98" y="31"/>
                </a:cubicBezTo>
                <a:cubicBezTo>
                  <a:pt x="98" y="31"/>
                  <a:pt x="98" y="31"/>
                  <a:pt x="98" y="31"/>
                </a:cubicBezTo>
                <a:cubicBezTo>
                  <a:pt x="97" y="30"/>
                  <a:pt x="96" y="29"/>
                  <a:pt x="96" y="27"/>
                </a:cubicBezTo>
                <a:cubicBezTo>
                  <a:pt x="95" y="27"/>
                  <a:pt x="95" y="27"/>
                  <a:pt x="95" y="27"/>
                </a:cubicBezTo>
                <a:cubicBezTo>
                  <a:pt x="97" y="27"/>
                  <a:pt x="99" y="26"/>
                  <a:pt x="102" y="26"/>
                </a:cubicBezTo>
                <a:close/>
                <a:moveTo>
                  <a:pt x="59" y="13"/>
                </a:moveTo>
                <a:cubicBezTo>
                  <a:pt x="60" y="9"/>
                  <a:pt x="60" y="9"/>
                  <a:pt x="60" y="9"/>
                </a:cubicBezTo>
                <a:cubicBezTo>
                  <a:pt x="62" y="9"/>
                  <a:pt x="67" y="10"/>
                  <a:pt x="72" y="12"/>
                </a:cubicBezTo>
                <a:cubicBezTo>
                  <a:pt x="79" y="14"/>
                  <a:pt x="88" y="19"/>
                  <a:pt x="93" y="27"/>
                </a:cubicBezTo>
                <a:cubicBezTo>
                  <a:pt x="94" y="29"/>
                  <a:pt x="95" y="30"/>
                  <a:pt x="96" y="31"/>
                </a:cubicBezTo>
                <a:cubicBezTo>
                  <a:pt x="96" y="33"/>
                  <a:pt x="96" y="33"/>
                  <a:pt x="96" y="33"/>
                </a:cubicBezTo>
                <a:cubicBezTo>
                  <a:pt x="97" y="35"/>
                  <a:pt x="98" y="37"/>
                  <a:pt x="98" y="39"/>
                </a:cubicBezTo>
                <a:cubicBezTo>
                  <a:pt x="103" y="67"/>
                  <a:pt x="101" y="96"/>
                  <a:pt x="90" y="132"/>
                </a:cubicBezTo>
                <a:cubicBezTo>
                  <a:pt x="88" y="131"/>
                  <a:pt x="87" y="130"/>
                  <a:pt x="85" y="130"/>
                </a:cubicBezTo>
                <a:cubicBezTo>
                  <a:pt x="86" y="129"/>
                  <a:pt x="86" y="128"/>
                  <a:pt x="86" y="127"/>
                </a:cubicBezTo>
                <a:cubicBezTo>
                  <a:pt x="89" y="119"/>
                  <a:pt x="93" y="104"/>
                  <a:pt x="95" y="87"/>
                </a:cubicBezTo>
                <a:cubicBezTo>
                  <a:pt x="98" y="67"/>
                  <a:pt x="97" y="50"/>
                  <a:pt x="92" y="35"/>
                </a:cubicBezTo>
                <a:cubicBezTo>
                  <a:pt x="92" y="35"/>
                  <a:pt x="92" y="35"/>
                  <a:pt x="92" y="35"/>
                </a:cubicBezTo>
                <a:cubicBezTo>
                  <a:pt x="92" y="35"/>
                  <a:pt x="92" y="35"/>
                  <a:pt x="92" y="35"/>
                </a:cubicBezTo>
                <a:cubicBezTo>
                  <a:pt x="92" y="34"/>
                  <a:pt x="92" y="33"/>
                  <a:pt x="91" y="33"/>
                </a:cubicBezTo>
                <a:cubicBezTo>
                  <a:pt x="91" y="32"/>
                  <a:pt x="91" y="32"/>
                  <a:pt x="91" y="32"/>
                </a:cubicBezTo>
                <a:cubicBezTo>
                  <a:pt x="91" y="32"/>
                  <a:pt x="91" y="32"/>
                  <a:pt x="91" y="32"/>
                </a:cubicBezTo>
                <a:cubicBezTo>
                  <a:pt x="91" y="31"/>
                  <a:pt x="90" y="30"/>
                  <a:pt x="89" y="29"/>
                </a:cubicBezTo>
                <a:cubicBezTo>
                  <a:pt x="89" y="28"/>
                  <a:pt x="89" y="28"/>
                  <a:pt x="89" y="28"/>
                </a:cubicBezTo>
                <a:cubicBezTo>
                  <a:pt x="89" y="28"/>
                  <a:pt x="89" y="28"/>
                  <a:pt x="89" y="28"/>
                </a:cubicBezTo>
                <a:cubicBezTo>
                  <a:pt x="86" y="23"/>
                  <a:pt x="78" y="16"/>
                  <a:pt x="59" y="13"/>
                </a:cubicBezTo>
                <a:close/>
                <a:moveTo>
                  <a:pt x="42" y="82"/>
                </a:moveTo>
                <a:cubicBezTo>
                  <a:pt x="53" y="65"/>
                  <a:pt x="69" y="43"/>
                  <a:pt x="87" y="31"/>
                </a:cubicBezTo>
                <a:cubicBezTo>
                  <a:pt x="87" y="31"/>
                  <a:pt x="87" y="31"/>
                  <a:pt x="87" y="31"/>
                </a:cubicBezTo>
                <a:cubicBezTo>
                  <a:pt x="87" y="31"/>
                  <a:pt x="87" y="31"/>
                  <a:pt x="88" y="30"/>
                </a:cubicBezTo>
                <a:cubicBezTo>
                  <a:pt x="89" y="30"/>
                  <a:pt x="89" y="30"/>
                  <a:pt x="89" y="30"/>
                </a:cubicBezTo>
                <a:cubicBezTo>
                  <a:pt x="89" y="31"/>
                  <a:pt x="89" y="31"/>
                  <a:pt x="89" y="31"/>
                </a:cubicBezTo>
                <a:cubicBezTo>
                  <a:pt x="89" y="31"/>
                  <a:pt x="89" y="32"/>
                  <a:pt x="89" y="32"/>
                </a:cubicBezTo>
                <a:cubicBezTo>
                  <a:pt x="89" y="32"/>
                  <a:pt x="89" y="32"/>
                  <a:pt x="89" y="32"/>
                </a:cubicBezTo>
                <a:cubicBezTo>
                  <a:pt x="90" y="33"/>
                  <a:pt x="90" y="33"/>
                  <a:pt x="90" y="34"/>
                </a:cubicBezTo>
                <a:cubicBezTo>
                  <a:pt x="90" y="34"/>
                  <a:pt x="90" y="34"/>
                  <a:pt x="90" y="34"/>
                </a:cubicBezTo>
                <a:cubicBezTo>
                  <a:pt x="89" y="35"/>
                  <a:pt x="88" y="36"/>
                  <a:pt x="87" y="36"/>
                </a:cubicBezTo>
                <a:cubicBezTo>
                  <a:pt x="78" y="42"/>
                  <a:pt x="65" y="56"/>
                  <a:pt x="51" y="75"/>
                </a:cubicBezTo>
                <a:cubicBezTo>
                  <a:pt x="38" y="92"/>
                  <a:pt x="29" y="107"/>
                  <a:pt x="26" y="116"/>
                </a:cubicBezTo>
                <a:cubicBezTo>
                  <a:pt x="25" y="115"/>
                  <a:pt x="25" y="115"/>
                  <a:pt x="25" y="115"/>
                </a:cubicBezTo>
                <a:cubicBezTo>
                  <a:pt x="24" y="114"/>
                  <a:pt x="24" y="114"/>
                  <a:pt x="24" y="114"/>
                </a:cubicBezTo>
                <a:cubicBezTo>
                  <a:pt x="24" y="114"/>
                  <a:pt x="24" y="114"/>
                  <a:pt x="24" y="114"/>
                </a:cubicBezTo>
                <a:cubicBezTo>
                  <a:pt x="23" y="114"/>
                  <a:pt x="23" y="114"/>
                  <a:pt x="23" y="114"/>
                </a:cubicBezTo>
                <a:cubicBezTo>
                  <a:pt x="22" y="113"/>
                  <a:pt x="22" y="113"/>
                  <a:pt x="22" y="113"/>
                </a:cubicBezTo>
                <a:cubicBezTo>
                  <a:pt x="22" y="113"/>
                  <a:pt x="22" y="113"/>
                  <a:pt x="22" y="113"/>
                </a:cubicBezTo>
                <a:cubicBezTo>
                  <a:pt x="24" y="110"/>
                  <a:pt x="31" y="97"/>
                  <a:pt x="42" y="82"/>
                </a:cubicBezTo>
                <a:close/>
                <a:moveTo>
                  <a:pt x="14" y="152"/>
                </a:moveTo>
                <a:cubicBezTo>
                  <a:pt x="15" y="149"/>
                  <a:pt x="16" y="145"/>
                  <a:pt x="17" y="142"/>
                </a:cubicBezTo>
                <a:cubicBezTo>
                  <a:pt x="21" y="135"/>
                  <a:pt x="24" y="127"/>
                  <a:pt x="27" y="119"/>
                </a:cubicBezTo>
                <a:cubicBezTo>
                  <a:pt x="28" y="118"/>
                  <a:pt x="28" y="118"/>
                  <a:pt x="27" y="117"/>
                </a:cubicBezTo>
                <a:cubicBezTo>
                  <a:pt x="30" y="109"/>
                  <a:pt x="39" y="93"/>
                  <a:pt x="52" y="76"/>
                </a:cubicBezTo>
                <a:cubicBezTo>
                  <a:pt x="66" y="58"/>
                  <a:pt x="79" y="43"/>
                  <a:pt x="88" y="38"/>
                </a:cubicBezTo>
                <a:cubicBezTo>
                  <a:pt x="89" y="37"/>
                  <a:pt x="90" y="37"/>
                  <a:pt x="91" y="36"/>
                </a:cubicBezTo>
                <a:cubicBezTo>
                  <a:pt x="102" y="69"/>
                  <a:pt x="89" y="111"/>
                  <a:pt x="85" y="127"/>
                </a:cubicBezTo>
                <a:cubicBezTo>
                  <a:pt x="84" y="128"/>
                  <a:pt x="84" y="129"/>
                  <a:pt x="84" y="130"/>
                </a:cubicBezTo>
                <a:cubicBezTo>
                  <a:pt x="82" y="131"/>
                  <a:pt x="81" y="132"/>
                  <a:pt x="81" y="133"/>
                </a:cubicBezTo>
                <a:cubicBezTo>
                  <a:pt x="78" y="139"/>
                  <a:pt x="75" y="145"/>
                  <a:pt x="73" y="150"/>
                </a:cubicBezTo>
                <a:cubicBezTo>
                  <a:pt x="71" y="154"/>
                  <a:pt x="69" y="157"/>
                  <a:pt x="68" y="161"/>
                </a:cubicBezTo>
                <a:cubicBezTo>
                  <a:pt x="65" y="168"/>
                  <a:pt x="60" y="173"/>
                  <a:pt x="54" y="176"/>
                </a:cubicBezTo>
                <a:cubicBezTo>
                  <a:pt x="50" y="178"/>
                  <a:pt x="45" y="179"/>
                  <a:pt x="40" y="180"/>
                </a:cubicBezTo>
                <a:cubicBezTo>
                  <a:pt x="34" y="180"/>
                  <a:pt x="29" y="179"/>
                  <a:pt x="23" y="176"/>
                </a:cubicBezTo>
                <a:cubicBezTo>
                  <a:pt x="20" y="174"/>
                  <a:pt x="17" y="172"/>
                  <a:pt x="14" y="168"/>
                </a:cubicBezTo>
                <a:cubicBezTo>
                  <a:pt x="11" y="163"/>
                  <a:pt x="11" y="157"/>
                  <a:pt x="14" y="152"/>
                </a:cubicBezTo>
                <a:close/>
                <a:moveTo>
                  <a:pt x="131" y="299"/>
                </a:moveTo>
                <a:cubicBezTo>
                  <a:pt x="128" y="302"/>
                  <a:pt x="125" y="304"/>
                  <a:pt x="122" y="307"/>
                </a:cubicBezTo>
                <a:cubicBezTo>
                  <a:pt x="112" y="313"/>
                  <a:pt x="102" y="317"/>
                  <a:pt x="90" y="318"/>
                </a:cubicBezTo>
                <a:cubicBezTo>
                  <a:pt x="79" y="318"/>
                  <a:pt x="68" y="316"/>
                  <a:pt x="58" y="311"/>
                </a:cubicBezTo>
                <a:cubicBezTo>
                  <a:pt x="57" y="311"/>
                  <a:pt x="57" y="311"/>
                  <a:pt x="57" y="311"/>
                </a:cubicBezTo>
                <a:cubicBezTo>
                  <a:pt x="57" y="311"/>
                  <a:pt x="57" y="311"/>
                  <a:pt x="57" y="311"/>
                </a:cubicBezTo>
                <a:cubicBezTo>
                  <a:pt x="59" y="311"/>
                  <a:pt x="61" y="312"/>
                  <a:pt x="63" y="312"/>
                </a:cubicBezTo>
                <a:cubicBezTo>
                  <a:pt x="73" y="314"/>
                  <a:pt x="84" y="314"/>
                  <a:pt x="94" y="313"/>
                </a:cubicBezTo>
                <a:cubicBezTo>
                  <a:pt x="101" y="312"/>
                  <a:pt x="108" y="310"/>
                  <a:pt x="115" y="307"/>
                </a:cubicBezTo>
                <a:cubicBezTo>
                  <a:pt x="120" y="305"/>
                  <a:pt x="125" y="302"/>
                  <a:pt x="131" y="299"/>
                </a:cubicBezTo>
                <a:cubicBezTo>
                  <a:pt x="132" y="299"/>
                  <a:pt x="132" y="299"/>
                  <a:pt x="132" y="299"/>
                </a:cubicBezTo>
                <a:lnTo>
                  <a:pt x="131" y="299"/>
                </a:lnTo>
                <a:close/>
                <a:moveTo>
                  <a:pt x="141" y="275"/>
                </a:moveTo>
                <a:cubicBezTo>
                  <a:pt x="138" y="277"/>
                  <a:pt x="135" y="280"/>
                  <a:pt x="133" y="282"/>
                </a:cubicBezTo>
                <a:cubicBezTo>
                  <a:pt x="126" y="288"/>
                  <a:pt x="119" y="292"/>
                  <a:pt x="111" y="296"/>
                </a:cubicBezTo>
                <a:cubicBezTo>
                  <a:pt x="103" y="299"/>
                  <a:pt x="95" y="301"/>
                  <a:pt x="86" y="302"/>
                </a:cubicBezTo>
                <a:cubicBezTo>
                  <a:pt x="80" y="302"/>
                  <a:pt x="74" y="302"/>
                  <a:pt x="68" y="300"/>
                </a:cubicBezTo>
                <a:cubicBezTo>
                  <a:pt x="62" y="299"/>
                  <a:pt x="57" y="297"/>
                  <a:pt x="53" y="294"/>
                </a:cubicBezTo>
                <a:cubicBezTo>
                  <a:pt x="48" y="291"/>
                  <a:pt x="45" y="286"/>
                  <a:pt x="44" y="279"/>
                </a:cubicBezTo>
                <a:cubicBezTo>
                  <a:pt x="44" y="276"/>
                  <a:pt x="45" y="272"/>
                  <a:pt x="46" y="269"/>
                </a:cubicBezTo>
                <a:cubicBezTo>
                  <a:pt x="49" y="260"/>
                  <a:pt x="54" y="254"/>
                  <a:pt x="61" y="250"/>
                </a:cubicBezTo>
                <a:cubicBezTo>
                  <a:pt x="66" y="245"/>
                  <a:pt x="73" y="243"/>
                  <a:pt x="80" y="241"/>
                </a:cubicBezTo>
                <a:cubicBezTo>
                  <a:pt x="83" y="240"/>
                  <a:pt x="87" y="240"/>
                  <a:pt x="91" y="239"/>
                </a:cubicBezTo>
                <a:cubicBezTo>
                  <a:pt x="95" y="239"/>
                  <a:pt x="99" y="238"/>
                  <a:pt x="103" y="239"/>
                </a:cubicBezTo>
                <a:cubicBezTo>
                  <a:pt x="108" y="239"/>
                  <a:pt x="113" y="241"/>
                  <a:pt x="118" y="243"/>
                </a:cubicBezTo>
                <a:cubicBezTo>
                  <a:pt x="122" y="244"/>
                  <a:pt x="126" y="246"/>
                  <a:pt x="129" y="249"/>
                </a:cubicBezTo>
                <a:cubicBezTo>
                  <a:pt x="135" y="254"/>
                  <a:pt x="139" y="259"/>
                  <a:pt x="141" y="267"/>
                </a:cubicBezTo>
                <a:cubicBezTo>
                  <a:pt x="141" y="268"/>
                  <a:pt x="142" y="270"/>
                  <a:pt x="142" y="271"/>
                </a:cubicBezTo>
                <a:cubicBezTo>
                  <a:pt x="142" y="273"/>
                  <a:pt x="142" y="274"/>
                  <a:pt x="141" y="275"/>
                </a:cubicBezTo>
                <a:close/>
                <a:moveTo>
                  <a:pt x="173" y="195"/>
                </a:moveTo>
                <a:cubicBezTo>
                  <a:pt x="173" y="194"/>
                  <a:pt x="173" y="193"/>
                  <a:pt x="173" y="192"/>
                </a:cubicBezTo>
                <a:cubicBezTo>
                  <a:pt x="174" y="185"/>
                  <a:pt x="180" y="180"/>
                  <a:pt x="188" y="179"/>
                </a:cubicBezTo>
                <a:cubicBezTo>
                  <a:pt x="196" y="178"/>
                  <a:pt x="204" y="182"/>
                  <a:pt x="206" y="188"/>
                </a:cubicBezTo>
                <a:cubicBezTo>
                  <a:pt x="207" y="189"/>
                  <a:pt x="207" y="190"/>
                  <a:pt x="207" y="191"/>
                </a:cubicBezTo>
                <a:cubicBezTo>
                  <a:pt x="207" y="191"/>
                  <a:pt x="207" y="191"/>
                  <a:pt x="207" y="191"/>
                </a:cubicBezTo>
                <a:cubicBezTo>
                  <a:pt x="208" y="199"/>
                  <a:pt x="201" y="206"/>
                  <a:pt x="192" y="207"/>
                </a:cubicBezTo>
                <a:cubicBezTo>
                  <a:pt x="182" y="209"/>
                  <a:pt x="174" y="203"/>
                  <a:pt x="173" y="195"/>
                </a:cubicBezTo>
                <a:close/>
                <a:moveTo>
                  <a:pt x="195" y="231"/>
                </a:moveTo>
                <a:cubicBezTo>
                  <a:pt x="191" y="232"/>
                  <a:pt x="188" y="232"/>
                  <a:pt x="185" y="231"/>
                </a:cubicBezTo>
                <a:cubicBezTo>
                  <a:pt x="185" y="231"/>
                  <a:pt x="185" y="230"/>
                  <a:pt x="185" y="230"/>
                </a:cubicBezTo>
                <a:cubicBezTo>
                  <a:pt x="185" y="229"/>
                  <a:pt x="185" y="227"/>
                  <a:pt x="185" y="226"/>
                </a:cubicBezTo>
                <a:cubicBezTo>
                  <a:pt x="185" y="225"/>
                  <a:pt x="185" y="224"/>
                  <a:pt x="184" y="223"/>
                </a:cubicBezTo>
                <a:cubicBezTo>
                  <a:pt x="184" y="222"/>
                  <a:pt x="184" y="222"/>
                  <a:pt x="184" y="222"/>
                </a:cubicBezTo>
                <a:cubicBezTo>
                  <a:pt x="183" y="222"/>
                  <a:pt x="182" y="221"/>
                  <a:pt x="181" y="221"/>
                </a:cubicBezTo>
                <a:cubicBezTo>
                  <a:pt x="180" y="221"/>
                  <a:pt x="180" y="221"/>
                  <a:pt x="180" y="221"/>
                </a:cubicBezTo>
                <a:cubicBezTo>
                  <a:pt x="179" y="221"/>
                  <a:pt x="178" y="221"/>
                  <a:pt x="177" y="221"/>
                </a:cubicBezTo>
                <a:cubicBezTo>
                  <a:pt x="177" y="221"/>
                  <a:pt x="176" y="222"/>
                  <a:pt x="176" y="222"/>
                </a:cubicBezTo>
                <a:cubicBezTo>
                  <a:pt x="174" y="223"/>
                  <a:pt x="174" y="223"/>
                  <a:pt x="174" y="223"/>
                </a:cubicBezTo>
                <a:cubicBezTo>
                  <a:pt x="174" y="224"/>
                  <a:pt x="174" y="225"/>
                  <a:pt x="173" y="225"/>
                </a:cubicBezTo>
                <a:cubicBezTo>
                  <a:pt x="173" y="225"/>
                  <a:pt x="173" y="225"/>
                  <a:pt x="173" y="225"/>
                </a:cubicBezTo>
                <a:cubicBezTo>
                  <a:pt x="172" y="227"/>
                  <a:pt x="172" y="227"/>
                  <a:pt x="172" y="227"/>
                </a:cubicBezTo>
                <a:cubicBezTo>
                  <a:pt x="168" y="224"/>
                  <a:pt x="165" y="219"/>
                  <a:pt x="164" y="213"/>
                </a:cubicBezTo>
                <a:cubicBezTo>
                  <a:pt x="164" y="208"/>
                  <a:pt x="165" y="204"/>
                  <a:pt x="168" y="200"/>
                </a:cubicBezTo>
                <a:cubicBezTo>
                  <a:pt x="171" y="209"/>
                  <a:pt x="181" y="214"/>
                  <a:pt x="192" y="213"/>
                </a:cubicBezTo>
                <a:cubicBezTo>
                  <a:pt x="204" y="211"/>
                  <a:pt x="212" y="204"/>
                  <a:pt x="213" y="195"/>
                </a:cubicBezTo>
                <a:cubicBezTo>
                  <a:pt x="217" y="198"/>
                  <a:pt x="219" y="202"/>
                  <a:pt x="220" y="207"/>
                </a:cubicBezTo>
                <a:cubicBezTo>
                  <a:pt x="221" y="218"/>
                  <a:pt x="210" y="230"/>
                  <a:pt x="195" y="23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 name="TextBox 1"/>
          <p:cNvSpPr txBox="1"/>
          <p:nvPr/>
        </p:nvSpPr>
        <p:spPr>
          <a:xfrm>
            <a:off x="1575797" y="762000"/>
            <a:ext cx="7720603" cy="461665"/>
          </a:xfrm>
          <a:prstGeom prst="rect">
            <a:avLst/>
          </a:prstGeom>
          <a:noFill/>
        </p:spPr>
        <p:txBody>
          <a:bodyPr wrap="square" rtlCol="0">
            <a:spAutoFit/>
          </a:bodyPr>
          <a:lstStyle/>
          <a:p>
            <a:r>
              <a:rPr lang="en-US" sz="2400" dirty="0" smtClean="0">
                <a:solidFill>
                  <a:schemeClr val="bg1"/>
                </a:solidFill>
                <a:latin typeface="MS PGothic" panose="020B0600070205080204" pitchFamily="34" charset="-128"/>
                <a:ea typeface="MS PGothic" panose="020B0600070205080204" pitchFamily="34" charset="-128"/>
              </a:rPr>
              <a:t>What type of plan is right for you?</a:t>
            </a:r>
            <a:endParaRPr lang="en-US" sz="2400" dirty="0">
              <a:solidFill>
                <a:schemeClr val="bg1"/>
              </a:solidFill>
              <a:latin typeface="MS PGothic" panose="020B0600070205080204" pitchFamily="34" charset="-128"/>
              <a:ea typeface="MS PGothic" panose="020B0600070205080204" pitchFamily="34" charset="-128"/>
            </a:endParaRP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Can 7"/>
          <p:cNvSpPr/>
          <p:nvPr/>
        </p:nvSpPr>
        <p:spPr>
          <a:xfrm>
            <a:off x="1862455" y="7314565"/>
            <a:ext cx="1064260" cy="88265"/>
          </a:xfrm>
          <a:prstGeom prst="can">
            <a:avLst/>
          </a:prstGeom>
          <a:solidFill>
            <a:srgbClr val="C0C0C0"/>
          </a:solidFill>
          <a:ln>
            <a:solidFill>
              <a:srgbClr val="C0C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Can 4"/>
          <p:cNvSpPr/>
          <p:nvPr/>
        </p:nvSpPr>
        <p:spPr>
          <a:xfrm>
            <a:off x="152400" y="2514600"/>
            <a:ext cx="457200" cy="1600200"/>
          </a:xfrm>
          <a:prstGeom prst="can">
            <a:avLst/>
          </a:prstGeom>
          <a:solidFill>
            <a:srgbClr val="C0C0C0"/>
          </a:solidFill>
          <a:ln>
            <a:solidFill>
              <a:srgbClr val="C0C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17157" y="2133600"/>
            <a:ext cx="492443" cy="1653064"/>
          </a:xfrm>
          <a:prstGeom prst="rect">
            <a:avLst/>
          </a:prstGeom>
          <a:noFill/>
        </p:spPr>
        <p:txBody>
          <a:bodyPr vert="vert270" wrap="square" rtlCol="0">
            <a:spAutoFit/>
          </a:bodyPr>
          <a:lstStyle/>
          <a:p>
            <a:r>
              <a:rPr lang="en-US" sz="2000" b="1" dirty="0" smtClean="0">
                <a:solidFill>
                  <a:srgbClr val="7BC252"/>
                </a:solidFill>
              </a:rPr>
              <a:t>$$</a:t>
            </a:r>
            <a:r>
              <a:rPr lang="en-US" b="1" dirty="0" smtClean="0"/>
              <a:t> Silver</a:t>
            </a:r>
            <a:endParaRPr lang="en-US" b="1" dirty="0"/>
          </a:p>
        </p:txBody>
      </p:sp>
      <p:sp>
        <p:nvSpPr>
          <p:cNvPr id="14" name="Rectangle 13"/>
          <p:cNvSpPr/>
          <p:nvPr/>
        </p:nvSpPr>
        <p:spPr>
          <a:xfrm>
            <a:off x="838200" y="2062877"/>
            <a:ext cx="8153400" cy="2585323"/>
          </a:xfrm>
          <a:prstGeom prst="rect">
            <a:avLst/>
          </a:prstGeom>
        </p:spPr>
        <p:txBody>
          <a:bodyPr wrap="square">
            <a:spAutoFit/>
          </a:bodyPr>
          <a:lstStyle/>
          <a:p>
            <a:r>
              <a:rPr lang="en-US" dirty="0"/>
              <a:t>With a Silver plan, you can expect lower monthly costs than a Gold plan, but more coverage and benefits than a Bronze plan. If you don’t visit the doctor often or need a lot of prescription drugs, a Silver plan will likely fit your needs. On average, </a:t>
            </a:r>
            <a:r>
              <a:rPr lang="en-US" b="1" dirty="0"/>
              <a:t>Silver plans cover 70% of medical costs, and you will pay about 30%. </a:t>
            </a:r>
            <a:r>
              <a:rPr lang="en-US" b="1" dirty="0">
                <a:hlinkClick r:id="rId2" tooltip="Get started!"/>
              </a:rPr>
              <a:t/>
            </a:r>
            <a:br>
              <a:rPr lang="en-US" b="1" dirty="0">
                <a:hlinkClick r:id="rId2" tooltip="Get started!"/>
              </a:rPr>
            </a:br>
            <a:r>
              <a:rPr lang="en-US" dirty="0"/>
              <a:t>If your income is below $29,700 for an individual or $60,750 for a family of four) and you choose a health plan from the Silver plan category, you may qualify for help with out-of-pocket costs. (Out-of-pocket costs are the costs that your insurance doesn’t cover that you have to pay when you visit the doctor or fill a prescription. They include co-insurance, co-pays and deductibles) </a:t>
            </a:r>
          </a:p>
        </p:txBody>
      </p:sp>
      <p:sp>
        <p:nvSpPr>
          <p:cNvPr id="16" name="Can 15"/>
          <p:cNvSpPr/>
          <p:nvPr/>
        </p:nvSpPr>
        <p:spPr>
          <a:xfrm>
            <a:off x="152400" y="4876800"/>
            <a:ext cx="457200" cy="1676400"/>
          </a:xfrm>
          <a:prstGeom prst="can">
            <a:avLst/>
          </a:prstGeom>
          <a:solidFill>
            <a:srgbClr val="965A38"/>
          </a:solidFill>
          <a:ln>
            <a:solidFill>
              <a:srgbClr val="965A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762000" y="4953000"/>
            <a:ext cx="7620000" cy="1477328"/>
          </a:xfrm>
          <a:prstGeom prst="rect">
            <a:avLst/>
          </a:prstGeom>
        </p:spPr>
        <p:txBody>
          <a:bodyPr wrap="square">
            <a:spAutoFit/>
          </a:bodyPr>
          <a:lstStyle/>
          <a:p>
            <a:r>
              <a:rPr lang="en-US" dirty="0"/>
              <a:t>The Bronze plan has the lowest monthly premium, but you will likely pay more when you visit the doctor or fill a prescription. If you do not go to the doctor often and you do not need a lot of prescription drugs, a Bronze plan will likely offer the most savings for you. On average, </a:t>
            </a:r>
            <a:r>
              <a:rPr lang="en-US" b="1" dirty="0"/>
              <a:t>Bronze plans cover 60% of medical costs, and you will pay about 40%.</a:t>
            </a:r>
            <a:r>
              <a:rPr lang="en-US" dirty="0"/>
              <a:t> </a:t>
            </a:r>
          </a:p>
        </p:txBody>
      </p:sp>
      <p:sp>
        <p:nvSpPr>
          <p:cNvPr id="18" name="TextBox 17"/>
          <p:cNvSpPr txBox="1"/>
          <p:nvPr/>
        </p:nvSpPr>
        <p:spPr>
          <a:xfrm>
            <a:off x="117157" y="4648200"/>
            <a:ext cx="492443" cy="1653064"/>
          </a:xfrm>
          <a:prstGeom prst="rect">
            <a:avLst/>
          </a:prstGeom>
          <a:noFill/>
        </p:spPr>
        <p:txBody>
          <a:bodyPr vert="vert270" wrap="square" rtlCol="0">
            <a:spAutoFit/>
          </a:bodyPr>
          <a:lstStyle/>
          <a:p>
            <a:r>
              <a:rPr lang="en-US" sz="2000" b="1" dirty="0" smtClean="0">
                <a:solidFill>
                  <a:srgbClr val="7BC252"/>
                </a:solidFill>
              </a:rPr>
              <a:t>$</a:t>
            </a:r>
            <a:r>
              <a:rPr lang="en-US" b="1" dirty="0" smtClean="0"/>
              <a:t> Bronze</a:t>
            </a:r>
            <a:endParaRPr lang="en-US" b="1" dirty="0"/>
          </a:p>
        </p:txBody>
      </p:sp>
      <p:sp>
        <p:nvSpPr>
          <p:cNvPr id="4" name="Slide Number Placeholder 3"/>
          <p:cNvSpPr>
            <a:spLocks noGrp="1"/>
          </p:cNvSpPr>
          <p:nvPr>
            <p:ph type="sldNum" sz="quarter" idx="12"/>
          </p:nvPr>
        </p:nvSpPr>
        <p:spPr/>
        <p:txBody>
          <a:bodyPr/>
          <a:lstStyle/>
          <a:p>
            <a:fld id="{A676063D-E2FD-4F05-B1DC-3DEAF8375396}" type="slidenum">
              <a:rPr lang="en-US" sz="1400" b="1" smtClean="0">
                <a:solidFill>
                  <a:schemeClr val="tx1"/>
                </a:solidFill>
              </a:rPr>
              <a:t>10</a:t>
            </a:fld>
            <a:endParaRPr lang="en-US" sz="1400" b="1" dirty="0">
              <a:solidFill>
                <a:schemeClr val="tx1"/>
              </a:solidFill>
            </a:endParaRPr>
          </a:p>
        </p:txBody>
      </p:sp>
    </p:spTree>
    <p:extLst>
      <p:ext uri="{BB962C8B-B14F-4D97-AF65-F5344CB8AC3E}">
        <p14:creationId xmlns:p14="http://schemas.microsoft.com/office/powerpoint/2010/main" val="2699083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p:cNvSpPr>
          <p:nvPr>
            <p:ph type="title"/>
          </p:nvPr>
        </p:nvSpPr>
        <p:spPr>
          <a:xfrm>
            <a:off x="5638800" y="838200"/>
            <a:ext cx="3352800" cy="2057400"/>
          </a:xfrm>
          <a:ln>
            <a:noFill/>
          </a:ln>
        </p:spPr>
        <p:style>
          <a:lnRef idx="2">
            <a:schemeClr val="accent2"/>
          </a:lnRef>
          <a:fillRef idx="1">
            <a:schemeClr val="lt1"/>
          </a:fillRef>
          <a:effectRef idx="0">
            <a:schemeClr val="accent2"/>
          </a:effectRef>
          <a:fontRef idx="minor">
            <a:schemeClr val="dk1"/>
          </a:fontRef>
        </p:style>
        <p:txBody>
          <a:bodyPr>
            <a:noAutofit/>
          </a:bodyPr>
          <a:lstStyle/>
          <a:p>
            <a:pPr algn="ctr" eaLnBrk="1" hangingPunct="1"/>
            <a:r>
              <a:rPr lang="en-US" sz="2800" dirty="0">
                <a:solidFill>
                  <a:srgbClr val="002060"/>
                </a:solidFill>
                <a:latin typeface="Segoe UI" panose="020B0502040204020203" pitchFamily="34" charset="0"/>
                <a:ea typeface="Segoe UI" panose="020B0502040204020203" pitchFamily="34" charset="0"/>
                <a:cs typeface="Segoe UI" panose="020B0502040204020203" pitchFamily="34" charset="0"/>
              </a:rPr>
              <a:t>Health Care and </a:t>
            </a:r>
            <a:br>
              <a:rPr lang="en-US" sz="2800" dirty="0">
                <a:solidFill>
                  <a:srgbClr val="002060"/>
                </a:solidFill>
                <a:latin typeface="Segoe UI" panose="020B0502040204020203" pitchFamily="34" charset="0"/>
                <a:ea typeface="Segoe UI" panose="020B0502040204020203" pitchFamily="34" charset="0"/>
                <a:cs typeface="Segoe UI" panose="020B0502040204020203" pitchFamily="34" charset="0"/>
              </a:rPr>
            </a:br>
            <a:r>
              <a:rPr lang="en-US" sz="2800" dirty="0">
                <a:solidFill>
                  <a:srgbClr val="002060"/>
                </a:solidFill>
                <a:latin typeface="Segoe UI" panose="020B0502040204020203" pitchFamily="34" charset="0"/>
                <a:ea typeface="Segoe UI" panose="020B0502040204020203" pitchFamily="34" charset="0"/>
                <a:cs typeface="Segoe UI" panose="020B0502040204020203" pitchFamily="34" charset="0"/>
              </a:rPr>
              <a:t>Coverage Options for Undocumented Immigrants</a:t>
            </a:r>
          </a:p>
        </p:txBody>
      </p:sp>
      <p:graphicFrame>
        <p:nvGraphicFramePr>
          <p:cNvPr id="7" name="Diagram 6"/>
          <p:cNvGraphicFramePr/>
          <p:nvPr>
            <p:extLst>
              <p:ext uri="{D42A27DB-BD31-4B8C-83A1-F6EECF244321}">
                <p14:modId xmlns:p14="http://schemas.microsoft.com/office/powerpoint/2010/main" val="118375380"/>
              </p:ext>
            </p:extLst>
          </p:nvPr>
        </p:nvGraphicFramePr>
        <p:xfrm>
          <a:off x="30128" y="3657600"/>
          <a:ext cx="8534400" cy="2270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6"/>
          <p:cNvSpPr txBox="1">
            <a:spLocks/>
          </p:cNvSpPr>
          <p:nvPr/>
        </p:nvSpPr>
        <p:spPr>
          <a:xfrm>
            <a:off x="6553200" y="6356350"/>
            <a:ext cx="2133600" cy="365125"/>
          </a:xfrm>
          <a:prstGeom prst="rect">
            <a:avLst/>
          </a:prstGeom>
          <a:noFill/>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5691E81-2210-4AC8-9308-8A4AD86BC17B}" type="slidenum">
              <a:rPr kumimoji="0" lang="da-DK" sz="1200" b="0" i="0" u="none" strike="noStrike" kern="1200" cap="none" spc="0" normalizeH="0" baseline="0" noProof="0" smtClean="0">
                <a:ln>
                  <a:noFill/>
                </a:ln>
                <a:solidFill>
                  <a:schemeClr val="bg1"/>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da-DK" sz="1200" b="0" i="0" u="none" strike="noStrike" kern="1200" cap="none" spc="0" normalizeH="0" baseline="0" noProof="0" dirty="0" smtClean="0">
              <a:ln>
                <a:noFill/>
              </a:ln>
              <a:solidFill>
                <a:schemeClr val="bg1"/>
              </a:solidFill>
              <a:effectLst/>
              <a:uLnTx/>
              <a:uFillTx/>
              <a:latin typeface="Arial" pitchFamily="34" charset="0"/>
              <a:ea typeface="+mn-ea"/>
              <a:cs typeface="+mn-cs"/>
            </a:endParaRPr>
          </a:p>
        </p:txBody>
      </p:sp>
      <p:pic>
        <p:nvPicPr>
          <p:cNvPr id="9" name="Picture 8" descr="Aisan Family.JPG"/>
          <p:cNvPicPr>
            <a:picLocks noChangeAspect="1"/>
          </p:cNvPicPr>
          <p:nvPr/>
        </p:nvPicPr>
        <p:blipFill>
          <a:blip r:embed="rId8" cstate="print"/>
          <a:stretch>
            <a:fillRect/>
          </a:stretch>
        </p:blipFill>
        <p:spPr>
          <a:xfrm>
            <a:off x="381000" y="1094398"/>
            <a:ext cx="3733800" cy="2487002"/>
          </a:xfrm>
          <a:prstGeom prst="ellipse">
            <a:avLst/>
          </a:prstGeom>
        </p:spPr>
      </p:pic>
      <p:sp>
        <p:nvSpPr>
          <p:cNvPr id="10" name="Rounded Rectangle 9"/>
          <p:cNvSpPr/>
          <p:nvPr/>
        </p:nvSpPr>
        <p:spPr>
          <a:xfrm>
            <a:off x="2438400" y="6019800"/>
            <a:ext cx="3657600" cy="609600"/>
          </a:xfrm>
          <a:prstGeom prst="roundRect">
            <a:avLst/>
          </a:prstGeom>
          <a:solidFill>
            <a:srgbClr val="00206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600" dirty="0">
                <a:solidFill>
                  <a:schemeClr val="bg1"/>
                </a:solidFill>
                <a:latin typeface="Tw Cen MT" pitchFamily="34" charset="0"/>
              </a:rPr>
              <a:t>nyc.gov/</a:t>
            </a:r>
            <a:r>
              <a:rPr lang="en-US" sz="1600" dirty="0" err="1">
                <a:solidFill>
                  <a:schemeClr val="bg1"/>
                </a:solidFill>
                <a:latin typeface="Tw Cen MT" pitchFamily="34" charset="0"/>
              </a:rPr>
              <a:t>ochialowcostcare</a:t>
            </a:r>
            <a:endParaRPr lang="en-US" sz="1600" dirty="0">
              <a:solidFill>
                <a:schemeClr val="bg1"/>
              </a:solidFill>
              <a:latin typeface="Tw Cen MT" pitchFamily="34" charset="0"/>
            </a:endParaRPr>
          </a:p>
        </p:txBody>
      </p:sp>
      <p:sp>
        <p:nvSpPr>
          <p:cNvPr id="12" name="Slide Number Placeholder 3"/>
          <p:cNvSpPr txBox="1">
            <a:spLocks/>
          </p:cNvSpPr>
          <p:nvPr/>
        </p:nvSpPr>
        <p:spPr>
          <a:xfrm>
            <a:off x="8174736" y="2272"/>
            <a:ext cx="762000" cy="365760"/>
          </a:xfrm>
          <a:prstGeom prst="rect">
            <a:avLst/>
          </a:prstGeom>
        </p:spPr>
        <p:txBody>
          <a:bodyPr vert="horz" anchor="b"/>
          <a:lstStyle>
            <a:defPPr>
              <a:defRPr lang="en-US"/>
            </a:defPPr>
            <a:lvl1pPr marL="0" algn="r" rtl="0" eaLnBrk="1" latinLnBrk="0" hangingPunct="1">
              <a:defRPr kumimoji="0" sz="1800" kern="1200">
                <a:solidFill>
                  <a:srgbClr val="FFFFFF"/>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lstStyle>
          <a:p>
            <a:pPr>
              <a:defRPr/>
            </a:pPr>
            <a:fld id="{4A8F09F6-24C4-4F58-8BE2-9E0DCB51C02F}" type="slidenum">
              <a:rPr lang="en-US" smtClean="0">
                <a:solidFill>
                  <a:schemeClr val="bg1"/>
                </a:solidFill>
              </a:rPr>
              <a:pPr>
                <a:defRPr/>
              </a:pPr>
              <a:t>11</a:t>
            </a:fld>
            <a:endParaRPr lang="en-US" dirty="0">
              <a:solidFill>
                <a:schemeClr val="bg1"/>
              </a:solidFill>
            </a:endParaRPr>
          </a:p>
        </p:txBody>
      </p:sp>
      <p:sp>
        <p:nvSpPr>
          <p:cNvPr id="11" name="Freeform 6"/>
          <p:cNvSpPr>
            <a:spLocks/>
          </p:cNvSpPr>
          <p:nvPr/>
        </p:nvSpPr>
        <p:spPr bwMode="auto">
          <a:xfrm>
            <a:off x="272221" y="152400"/>
            <a:ext cx="1271016" cy="1143000"/>
          </a:xfrm>
          <a:custGeom>
            <a:avLst/>
            <a:gdLst>
              <a:gd name="T0" fmla="*/ 312 w 312"/>
              <a:gd name="T1" fmla="*/ 204 h 262"/>
              <a:gd name="T2" fmla="*/ 231 w 312"/>
              <a:gd name="T3" fmla="*/ 262 h 262"/>
              <a:gd name="T4" fmla="*/ 80 w 312"/>
              <a:gd name="T5" fmla="*/ 262 h 262"/>
              <a:gd name="T6" fmla="*/ 0 w 312"/>
              <a:gd name="T7" fmla="*/ 204 h 262"/>
              <a:gd name="T8" fmla="*/ 0 w 312"/>
              <a:gd name="T9" fmla="*/ 59 h 262"/>
              <a:gd name="T10" fmla="*/ 80 w 312"/>
              <a:gd name="T11" fmla="*/ 0 h 262"/>
              <a:gd name="T12" fmla="*/ 231 w 312"/>
              <a:gd name="T13" fmla="*/ 0 h 262"/>
              <a:gd name="T14" fmla="*/ 312 w 312"/>
              <a:gd name="T15" fmla="*/ 59 h 262"/>
              <a:gd name="T16" fmla="*/ 312 w 312"/>
              <a:gd name="T17" fmla="*/ 20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2" h="262">
                <a:moveTo>
                  <a:pt x="312" y="204"/>
                </a:moveTo>
                <a:cubicBezTo>
                  <a:pt x="312" y="236"/>
                  <a:pt x="276" y="262"/>
                  <a:pt x="231" y="262"/>
                </a:cubicBezTo>
                <a:cubicBezTo>
                  <a:pt x="80" y="262"/>
                  <a:pt x="80" y="262"/>
                  <a:pt x="80" y="262"/>
                </a:cubicBezTo>
                <a:cubicBezTo>
                  <a:pt x="36" y="262"/>
                  <a:pt x="0" y="236"/>
                  <a:pt x="0" y="204"/>
                </a:cubicBezTo>
                <a:cubicBezTo>
                  <a:pt x="0" y="59"/>
                  <a:pt x="0" y="59"/>
                  <a:pt x="0" y="59"/>
                </a:cubicBezTo>
                <a:cubicBezTo>
                  <a:pt x="0" y="26"/>
                  <a:pt x="36" y="0"/>
                  <a:pt x="80" y="0"/>
                </a:cubicBezTo>
                <a:cubicBezTo>
                  <a:pt x="231" y="0"/>
                  <a:pt x="231" y="0"/>
                  <a:pt x="231" y="0"/>
                </a:cubicBezTo>
                <a:cubicBezTo>
                  <a:pt x="276" y="0"/>
                  <a:pt x="312" y="26"/>
                  <a:pt x="312" y="59"/>
                </a:cubicBezTo>
                <a:cubicBezTo>
                  <a:pt x="312" y="204"/>
                  <a:pt x="312" y="204"/>
                  <a:pt x="312" y="204"/>
                </a:cubicBezTo>
              </a:path>
            </a:pathLst>
          </a:cu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3" name="Rectangle 182"/>
          <p:cNvSpPr>
            <a:spLocks noChangeArrowheads="1"/>
          </p:cNvSpPr>
          <p:nvPr/>
        </p:nvSpPr>
        <p:spPr bwMode="auto">
          <a:xfrm>
            <a:off x="-152400" y="315450"/>
            <a:ext cx="9982200" cy="542921"/>
          </a:xfrm>
          <a:prstGeom prst="rect">
            <a:avLst/>
          </a:pr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p>
        </p:txBody>
      </p:sp>
      <p:grpSp>
        <p:nvGrpSpPr>
          <p:cNvPr id="14" name="Group 4"/>
          <p:cNvGrpSpPr>
            <a:grpSpLocks noChangeAspect="1"/>
          </p:cNvGrpSpPr>
          <p:nvPr/>
        </p:nvGrpSpPr>
        <p:grpSpPr bwMode="auto">
          <a:xfrm>
            <a:off x="383167" y="163500"/>
            <a:ext cx="988433" cy="989960"/>
            <a:chOff x="1262" y="540"/>
            <a:chExt cx="3235" cy="3240"/>
          </a:xfrm>
        </p:grpSpPr>
        <p:sp>
          <p:nvSpPr>
            <p:cNvPr id="15" name="AutoShape 3"/>
            <p:cNvSpPr>
              <a:spLocks noChangeAspect="1" noChangeArrowheads="1" noTextEdit="1"/>
            </p:cNvSpPr>
            <p:nvPr/>
          </p:nvSpPr>
          <p:spPr bwMode="auto">
            <a:xfrm>
              <a:off x="1263" y="540"/>
              <a:ext cx="3234" cy="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Rectangle 5"/>
            <p:cNvSpPr>
              <a:spLocks noChangeArrowheads="1"/>
            </p:cNvSpPr>
            <p:nvPr/>
          </p:nvSpPr>
          <p:spPr bwMode="auto">
            <a:xfrm>
              <a:off x="1263" y="540"/>
              <a:ext cx="3233" cy="3240"/>
            </a:xfrm>
            <a:prstGeom prst="rect">
              <a:avLst/>
            </a:prstGeom>
            <a:noFill/>
            <a:ln w="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6"/>
            <p:cNvSpPr>
              <a:spLocks/>
            </p:cNvSpPr>
            <p:nvPr/>
          </p:nvSpPr>
          <p:spPr bwMode="auto">
            <a:xfrm>
              <a:off x="1262" y="896"/>
              <a:ext cx="3227" cy="2876"/>
            </a:xfrm>
            <a:custGeom>
              <a:avLst/>
              <a:gdLst>
                <a:gd name="T0" fmla="*/ 1865 w 6454"/>
                <a:gd name="T1" fmla="*/ 33 h 5751"/>
                <a:gd name="T2" fmla="*/ 2191 w 6454"/>
                <a:gd name="T3" fmla="*/ 127 h 5751"/>
                <a:gd name="T4" fmla="*/ 2598 w 6454"/>
                <a:gd name="T5" fmla="*/ 247 h 5751"/>
                <a:gd name="T6" fmla="*/ 2978 w 6454"/>
                <a:gd name="T7" fmla="*/ 363 h 5751"/>
                <a:gd name="T8" fmla="*/ 3231 w 6454"/>
                <a:gd name="T9" fmla="*/ 438 h 5751"/>
                <a:gd name="T10" fmla="*/ 3302 w 6454"/>
                <a:gd name="T11" fmla="*/ 448 h 5751"/>
                <a:gd name="T12" fmla="*/ 3508 w 6454"/>
                <a:gd name="T13" fmla="*/ 383 h 5751"/>
                <a:gd name="T14" fmla="*/ 3858 w 6454"/>
                <a:gd name="T15" fmla="*/ 277 h 5751"/>
                <a:gd name="T16" fmla="*/ 4249 w 6454"/>
                <a:gd name="T17" fmla="*/ 159 h 5751"/>
                <a:gd name="T18" fmla="*/ 4589 w 6454"/>
                <a:gd name="T19" fmla="*/ 59 h 5751"/>
                <a:gd name="T20" fmla="*/ 4792 w 6454"/>
                <a:gd name="T21" fmla="*/ 8 h 5751"/>
                <a:gd name="T22" fmla="*/ 5010 w 6454"/>
                <a:gd name="T23" fmla="*/ 72 h 5751"/>
                <a:gd name="T24" fmla="*/ 5413 w 6454"/>
                <a:gd name="T25" fmla="*/ 214 h 5751"/>
                <a:gd name="T26" fmla="*/ 5794 w 6454"/>
                <a:gd name="T27" fmla="*/ 351 h 5751"/>
                <a:gd name="T28" fmla="*/ 5933 w 6454"/>
                <a:gd name="T29" fmla="*/ 422 h 5751"/>
                <a:gd name="T30" fmla="*/ 5973 w 6454"/>
                <a:gd name="T31" fmla="*/ 642 h 5751"/>
                <a:gd name="T32" fmla="*/ 6026 w 6454"/>
                <a:gd name="T33" fmla="*/ 1176 h 5751"/>
                <a:gd name="T34" fmla="*/ 6099 w 6454"/>
                <a:gd name="T35" fmla="*/ 1920 h 5751"/>
                <a:gd name="T36" fmla="*/ 6183 w 6454"/>
                <a:gd name="T37" fmla="*/ 2782 h 5751"/>
                <a:gd name="T38" fmla="*/ 6270 w 6454"/>
                <a:gd name="T39" fmla="*/ 3672 h 5751"/>
                <a:gd name="T40" fmla="*/ 6350 w 6454"/>
                <a:gd name="T41" fmla="*/ 4497 h 5751"/>
                <a:gd name="T42" fmla="*/ 6413 w 6454"/>
                <a:gd name="T43" fmla="*/ 5164 h 5751"/>
                <a:gd name="T44" fmla="*/ 6454 w 6454"/>
                <a:gd name="T45" fmla="*/ 5584 h 5751"/>
                <a:gd name="T46" fmla="*/ 6407 w 6454"/>
                <a:gd name="T47" fmla="*/ 5647 h 5751"/>
                <a:gd name="T48" fmla="*/ 6248 w 6454"/>
                <a:gd name="T49" fmla="*/ 5592 h 5751"/>
                <a:gd name="T50" fmla="*/ 5843 w 6454"/>
                <a:gd name="T51" fmla="*/ 5416 h 5751"/>
                <a:gd name="T52" fmla="*/ 5393 w 6454"/>
                <a:gd name="T53" fmla="*/ 5215 h 5751"/>
                <a:gd name="T54" fmla="*/ 5047 w 6454"/>
                <a:gd name="T55" fmla="*/ 5060 h 5751"/>
                <a:gd name="T56" fmla="*/ 4839 w 6454"/>
                <a:gd name="T57" fmla="*/ 5066 h 5751"/>
                <a:gd name="T58" fmla="*/ 4509 w 6454"/>
                <a:gd name="T59" fmla="*/ 5215 h 5751"/>
                <a:gd name="T60" fmla="*/ 4064 w 6454"/>
                <a:gd name="T61" fmla="*/ 5419 h 5751"/>
                <a:gd name="T62" fmla="*/ 3630 w 6454"/>
                <a:gd name="T63" fmla="*/ 5616 h 5751"/>
                <a:gd name="T64" fmla="*/ 3331 w 6454"/>
                <a:gd name="T65" fmla="*/ 5743 h 5751"/>
                <a:gd name="T66" fmla="*/ 3123 w 6454"/>
                <a:gd name="T67" fmla="*/ 5704 h 5751"/>
                <a:gd name="T68" fmla="*/ 2750 w 6454"/>
                <a:gd name="T69" fmla="*/ 5543 h 5751"/>
                <a:gd name="T70" fmla="*/ 2282 w 6454"/>
                <a:gd name="T71" fmla="*/ 5337 h 5751"/>
                <a:gd name="T72" fmla="*/ 1851 w 6454"/>
                <a:gd name="T73" fmla="*/ 5150 h 5751"/>
                <a:gd name="T74" fmla="*/ 1586 w 6454"/>
                <a:gd name="T75" fmla="*/ 5048 h 5751"/>
                <a:gd name="T76" fmla="*/ 1411 w 6454"/>
                <a:gd name="T77" fmla="*/ 5093 h 5751"/>
                <a:gd name="T78" fmla="*/ 1032 w 6454"/>
                <a:gd name="T79" fmla="*/ 5253 h 5751"/>
                <a:gd name="T80" fmla="*/ 574 w 6454"/>
                <a:gd name="T81" fmla="*/ 5447 h 5751"/>
                <a:gd name="T82" fmla="*/ 179 w 6454"/>
                <a:gd name="T83" fmla="*/ 5612 h 5751"/>
                <a:gd name="T84" fmla="*/ 37 w 6454"/>
                <a:gd name="T85" fmla="*/ 5647 h 5751"/>
                <a:gd name="T86" fmla="*/ 6 w 6454"/>
                <a:gd name="T87" fmla="*/ 5525 h 5751"/>
                <a:gd name="T88" fmla="*/ 59 w 6454"/>
                <a:gd name="T89" fmla="*/ 5044 h 5751"/>
                <a:gd name="T90" fmla="*/ 134 w 6454"/>
                <a:gd name="T91" fmla="*/ 4336 h 5751"/>
                <a:gd name="T92" fmla="*/ 224 w 6454"/>
                <a:gd name="T93" fmla="*/ 3487 h 5751"/>
                <a:gd name="T94" fmla="*/ 320 w 6454"/>
                <a:gd name="T95" fmla="*/ 2594 h 5751"/>
                <a:gd name="T96" fmla="*/ 411 w 6454"/>
                <a:gd name="T97" fmla="*/ 1747 h 5751"/>
                <a:gd name="T98" fmla="*/ 487 w 6454"/>
                <a:gd name="T99" fmla="*/ 1041 h 5751"/>
                <a:gd name="T100" fmla="*/ 539 w 6454"/>
                <a:gd name="T101" fmla="*/ 563 h 5751"/>
                <a:gd name="T102" fmla="*/ 590 w 6454"/>
                <a:gd name="T103" fmla="*/ 404 h 5751"/>
                <a:gd name="T104" fmla="*/ 849 w 6454"/>
                <a:gd name="T105" fmla="*/ 296 h 5751"/>
                <a:gd name="T106" fmla="*/ 1262 w 6454"/>
                <a:gd name="T107" fmla="*/ 147 h 5751"/>
                <a:gd name="T108" fmla="*/ 1616 w 6454"/>
                <a:gd name="T109" fmla="*/ 25 h 5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454" h="5751">
                  <a:moveTo>
                    <a:pt x="1720" y="0"/>
                  </a:moveTo>
                  <a:lnTo>
                    <a:pt x="1749" y="2"/>
                  </a:lnTo>
                  <a:lnTo>
                    <a:pt x="1781" y="10"/>
                  </a:lnTo>
                  <a:lnTo>
                    <a:pt x="1816" y="19"/>
                  </a:lnTo>
                  <a:lnTo>
                    <a:pt x="1865" y="33"/>
                  </a:lnTo>
                  <a:lnTo>
                    <a:pt x="1918" y="49"/>
                  </a:lnTo>
                  <a:lnTo>
                    <a:pt x="1979" y="67"/>
                  </a:lnTo>
                  <a:lnTo>
                    <a:pt x="2046" y="84"/>
                  </a:lnTo>
                  <a:lnTo>
                    <a:pt x="2117" y="106"/>
                  </a:lnTo>
                  <a:lnTo>
                    <a:pt x="2191" y="127"/>
                  </a:lnTo>
                  <a:lnTo>
                    <a:pt x="2270" y="151"/>
                  </a:lnTo>
                  <a:lnTo>
                    <a:pt x="2351" y="175"/>
                  </a:lnTo>
                  <a:lnTo>
                    <a:pt x="2433" y="198"/>
                  </a:lnTo>
                  <a:lnTo>
                    <a:pt x="2516" y="224"/>
                  </a:lnTo>
                  <a:lnTo>
                    <a:pt x="2598" y="247"/>
                  </a:lnTo>
                  <a:lnTo>
                    <a:pt x="2679" y="273"/>
                  </a:lnTo>
                  <a:lnTo>
                    <a:pt x="2759" y="296"/>
                  </a:lnTo>
                  <a:lnTo>
                    <a:pt x="2836" y="320"/>
                  </a:lnTo>
                  <a:lnTo>
                    <a:pt x="2909" y="341"/>
                  </a:lnTo>
                  <a:lnTo>
                    <a:pt x="2978" y="363"/>
                  </a:lnTo>
                  <a:lnTo>
                    <a:pt x="3042" y="381"/>
                  </a:lnTo>
                  <a:lnTo>
                    <a:pt x="3101" y="398"/>
                  </a:lnTo>
                  <a:lnTo>
                    <a:pt x="3152" y="414"/>
                  </a:lnTo>
                  <a:lnTo>
                    <a:pt x="3196" y="428"/>
                  </a:lnTo>
                  <a:lnTo>
                    <a:pt x="3231" y="438"/>
                  </a:lnTo>
                  <a:lnTo>
                    <a:pt x="3259" y="448"/>
                  </a:lnTo>
                  <a:lnTo>
                    <a:pt x="3274" y="451"/>
                  </a:lnTo>
                  <a:lnTo>
                    <a:pt x="3280" y="453"/>
                  </a:lnTo>
                  <a:lnTo>
                    <a:pt x="3286" y="451"/>
                  </a:lnTo>
                  <a:lnTo>
                    <a:pt x="3302" y="448"/>
                  </a:lnTo>
                  <a:lnTo>
                    <a:pt x="3327" y="440"/>
                  </a:lnTo>
                  <a:lnTo>
                    <a:pt x="3361" y="428"/>
                  </a:lnTo>
                  <a:lnTo>
                    <a:pt x="3404" y="416"/>
                  </a:lnTo>
                  <a:lnTo>
                    <a:pt x="3453" y="400"/>
                  </a:lnTo>
                  <a:lnTo>
                    <a:pt x="3508" y="383"/>
                  </a:lnTo>
                  <a:lnTo>
                    <a:pt x="3569" y="365"/>
                  </a:lnTo>
                  <a:lnTo>
                    <a:pt x="3636" y="345"/>
                  </a:lnTo>
                  <a:lnTo>
                    <a:pt x="3707" y="324"/>
                  </a:lnTo>
                  <a:lnTo>
                    <a:pt x="3781" y="300"/>
                  </a:lnTo>
                  <a:lnTo>
                    <a:pt x="3858" y="277"/>
                  </a:lnTo>
                  <a:lnTo>
                    <a:pt x="3935" y="253"/>
                  </a:lnTo>
                  <a:lnTo>
                    <a:pt x="4015" y="230"/>
                  </a:lnTo>
                  <a:lnTo>
                    <a:pt x="4094" y="206"/>
                  </a:lnTo>
                  <a:lnTo>
                    <a:pt x="4172" y="182"/>
                  </a:lnTo>
                  <a:lnTo>
                    <a:pt x="4249" y="159"/>
                  </a:lnTo>
                  <a:lnTo>
                    <a:pt x="4326" y="137"/>
                  </a:lnTo>
                  <a:lnTo>
                    <a:pt x="4399" y="116"/>
                  </a:lnTo>
                  <a:lnTo>
                    <a:pt x="4465" y="94"/>
                  </a:lnTo>
                  <a:lnTo>
                    <a:pt x="4530" y="76"/>
                  </a:lnTo>
                  <a:lnTo>
                    <a:pt x="4589" y="59"/>
                  </a:lnTo>
                  <a:lnTo>
                    <a:pt x="4642" y="43"/>
                  </a:lnTo>
                  <a:lnTo>
                    <a:pt x="4687" y="29"/>
                  </a:lnTo>
                  <a:lnTo>
                    <a:pt x="4725" y="17"/>
                  </a:lnTo>
                  <a:lnTo>
                    <a:pt x="4760" y="10"/>
                  </a:lnTo>
                  <a:lnTo>
                    <a:pt x="4792" y="8"/>
                  </a:lnTo>
                  <a:lnTo>
                    <a:pt x="4821" y="10"/>
                  </a:lnTo>
                  <a:lnTo>
                    <a:pt x="4854" y="17"/>
                  </a:lnTo>
                  <a:lnTo>
                    <a:pt x="4890" y="29"/>
                  </a:lnTo>
                  <a:lnTo>
                    <a:pt x="4945" y="49"/>
                  </a:lnTo>
                  <a:lnTo>
                    <a:pt x="5010" y="72"/>
                  </a:lnTo>
                  <a:lnTo>
                    <a:pt x="5082" y="98"/>
                  </a:lnTo>
                  <a:lnTo>
                    <a:pt x="5159" y="125"/>
                  </a:lnTo>
                  <a:lnTo>
                    <a:pt x="5242" y="153"/>
                  </a:lnTo>
                  <a:lnTo>
                    <a:pt x="5326" y="184"/>
                  </a:lnTo>
                  <a:lnTo>
                    <a:pt x="5413" y="214"/>
                  </a:lnTo>
                  <a:lnTo>
                    <a:pt x="5497" y="245"/>
                  </a:lnTo>
                  <a:lnTo>
                    <a:pt x="5578" y="275"/>
                  </a:lnTo>
                  <a:lnTo>
                    <a:pt x="5656" y="302"/>
                  </a:lnTo>
                  <a:lnTo>
                    <a:pt x="5729" y="328"/>
                  </a:lnTo>
                  <a:lnTo>
                    <a:pt x="5794" y="351"/>
                  </a:lnTo>
                  <a:lnTo>
                    <a:pt x="5849" y="373"/>
                  </a:lnTo>
                  <a:lnTo>
                    <a:pt x="5876" y="383"/>
                  </a:lnTo>
                  <a:lnTo>
                    <a:pt x="5900" y="394"/>
                  </a:lnTo>
                  <a:lnTo>
                    <a:pt x="5918" y="406"/>
                  </a:lnTo>
                  <a:lnTo>
                    <a:pt x="5933" y="422"/>
                  </a:lnTo>
                  <a:lnTo>
                    <a:pt x="5945" y="444"/>
                  </a:lnTo>
                  <a:lnTo>
                    <a:pt x="5953" y="473"/>
                  </a:lnTo>
                  <a:lnTo>
                    <a:pt x="5959" y="508"/>
                  </a:lnTo>
                  <a:lnTo>
                    <a:pt x="5965" y="569"/>
                  </a:lnTo>
                  <a:lnTo>
                    <a:pt x="5973" y="642"/>
                  </a:lnTo>
                  <a:lnTo>
                    <a:pt x="5981" y="728"/>
                  </a:lnTo>
                  <a:lnTo>
                    <a:pt x="5990" y="825"/>
                  </a:lnTo>
                  <a:lnTo>
                    <a:pt x="6000" y="933"/>
                  </a:lnTo>
                  <a:lnTo>
                    <a:pt x="6012" y="1050"/>
                  </a:lnTo>
                  <a:lnTo>
                    <a:pt x="6026" y="1176"/>
                  </a:lnTo>
                  <a:lnTo>
                    <a:pt x="6038" y="1312"/>
                  </a:lnTo>
                  <a:lnTo>
                    <a:pt x="6051" y="1453"/>
                  </a:lnTo>
                  <a:lnTo>
                    <a:pt x="6067" y="1604"/>
                  </a:lnTo>
                  <a:lnTo>
                    <a:pt x="6083" y="1759"/>
                  </a:lnTo>
                  <a:lnTo>
                    <a:pt x="6099" y="1920"/>
                  </a:lnTo>
                  <a:lnTo>
                    <a:pt x="6114" y="2085"/>
                  </a:lnTo>
                  <a:lnTo>
                    <a:pt x="6130" y="2256"/>
                  </a:lnTo>
                  <a:lnTo>
                    <a:pt x="6148" y="2429"/>
                  </a:lnTo>
                  <a:lnTo>
                    <a:pt x="6165" y="2606"/>
                  </a:lnTo>
                  <a:lnTo>
                    <a:pt x="6183" y="2782"/>
                  </a:lnTo>
                  <a:lnTo>
                    <a:pt x="6199" y="2961"/>
                  </a:lnTo>
                  <a:lnTo>
                    <a:pt x="6216" y="3140"/>
                  </a:lnTo>
                  <a:lnTo>
                    <a:pt x="6234" y="3318"/>
                  </a:lnTo>
                  <a:lnTo>
                    <a:pt x="6252" y="3497"/>
                  </a:lnTo>
                  <a:lnTo>
                    <a:pt x="6270" y="3672"/>
                  </a:lnTo>
                  <a:lnTo>
                    <a:pt x="6285" y="3845"/>
                  </a:lnTo>
                  <a:lnTo>
                    <a:pt x="6303" y="4015"/>
                  </a:lnTo>
                  <a:lnTo>
                    <a:pt x="6319" y="4180"/>
                  </a:lnTo>
                  <a:lnTo>
                    <a:pt x="6334" y="4341"/>
                  </a:lnTo>
                  <a:lnTo>
                    <a:pt x="6350" y="4497"/>
                  </a:lnTo>
                  <a:lnTo>
                    <a:pt x="6364" y="4646"/>
                  </a:lnTo>
                  <a:lnTo>
                    <a:pt x="6378" y="4787"/>
                  </a:lnTo>
                  <a:lnTo>
                    <a:pt x="6391" y="4923"/>
                  </a:lnTo>
                  <a:lnTo>
                    <a:pt x="6403" y="5048"/>
                  </a:lnTo>
                  <a:lnTo>
                    <a:pt x="6413" y="5164"/>
                  </a:lnTo>
                  <a:lnTo>
                    <a:pt x="6425" y="5272"/>
                  </a:lnTo>
                  <a:lnTo>
                    <a:pt x="6433" y="5368"/>
                  </a:lnTo>
                  <a:lnTo>
                    <a:pt x="6441" y="5453"/>
                  </a:lnTo>
                  <a:lnTo>
                    <a:pt x="6448" y="5525"/>
                  </a:lnTo>
                  <a:lnTo>
                    <a:pt x="6454" y="5584"/>
                  </a:lnTo>
                  <a:lnTo>
                    <a:pt x="6454" y="5608"/>
                  </a:lnTo>
                  <a:lnTo>
                    <a:pt x="6448" y="5624"/>
                  </a:lnTo>
                  <a:lnTo>
                    <a:pt x="6437" y="5635"/>
                  </a:lnTo>
                  <a:lnTo>
                    <a:pt x="6423" y="5643"/>
                  </a:lnTo>
                  <a:lnTo>
                    <a:pt x="6407" y="5647"/>
                  </a:lnTo>
                  <a:lnTo>
                    <a:pt x="6391" y="5647"/>
                  </a:lnTo>
                  <a:lnTo>
                    <a:pt x="6376" y="5645"/>
                  </a:lnTo>
                  <a:lnTo>
                    <a:pt x="6364" y="5641"/>
                  </a:lnTo>
                  <a:lnTo>
                    <a:pt x="6311" y="5618"/>
                  </a:lnTo>
                  <a:lnTo>
                    <a:pt x="6248" y="5592"/>
                  </a:lnTo>
                  <a:lnTo>
                    <a:pt x="6177" y="5563"/>
                  </a:lnTo>
                  <a:lnTo>
                    <a:pt x="6101" y="5529"/>
                  </a:lnTo>
                  <a:lnTo>
                    <a:pt x="6020" y="5494"/>
                  </a:lnTo>
                  <a:lnTo>
                    <a:pt x="5933" y="5455"/>
                  </a:lnTo>
                  <a:lnTo>
                    <a:pt x="5843" y="5416"/>
                  </a:lnTo>
                  <a:lnTo>
                    <a:pt x="5753" y="5374"/>
                  </a:lnTo>
                  <a:lnTo>
                    <a:pt x="5660" y="5335"/>
                  </a:lnTo>
                  <a:lnTo>
                    <a:pt x="5570" y="5294"/>
                  </a:lnTo>
                  <a:lnTo>
                    <a:pt x="5479" y="5253"/>
                  </a:lnTo>
                  <a:lnTo>
                    <a:pt x="5393" y="5215"/>
                  </a:lnTo>
                  <a:lnTo>
                    <a:pt x="5310" y="5178"/>
                  </a:lnTo>
                  <a:lnTo>
                    <a:pt x="5234" y="5145"/>
                  </a:lnTo>
                  <a:lnTo>
                    <a:pt x="5163" y="5113"/>
                  </a:lnTo>
                  <a:lnTo>
                    <a:pt x="5100" y="5084"/>
                  </a:lnTo>
                  <a:lnTo>
                    <a:pt x="5047" y="5060"/>
                  </a:lnTo>
                  <a:lnTo>
                    <a:pt x="5004" y="5046"/>
                  </a:lnTo>
                  <a:lnTo>
                    <a:pt x="4961" y="5040"/>
                  </a:lnTo>
                  <a:lnTo>
                    <a:pt x="4917" y="5042"/>
                  </a:lnTo>
                  <a:lnTo>
                    <a:pt x="4876" y="5050"/>
                  </a:lnTo>
                  <a:lnTo>
                    <a:pt x="4839" y="5066"/>
                  </a:lnTo>
                  <a:lnTo>
                    <a:pt x="4788" y="5090"/>
                  </a:lnTo>
                  <a:lnTo>
                    <a:pt x="4729" y="5115"/>
                  </a:lnTo>
                  <a:lnTo>
                    <a:pt x="4662" y="5146"/>
                  </a:lnTo>
                  <a:lnTo>
                    <a:pt x="4587" y="5180"/>
                  </a:lnTo>
                  <a:lnTo>
                    <a:pt x="4509" y="5215"/>
                  </a:lnTo>
                  <a:lnTo>
                    <a:pt x="4424" y="5254"/>
                  </a:lnTo>
                  <a:lnTo>
                    <a:pt x="4338" y="5294"/>
                  </a:lnTo>
                  <a:lnTo>
                    <a:pt x="4247" y="5335"/>
                  </a:lnTo>
                  <a:lnTo>
                    <a:pt x="4155" y="5376"/>
                  </a:lnTo>
                  <a:lnTo>
                    <a:pt x="4064" y="5419"/>
                  </a:lnTo>
                  <a:lnTo>
                    <a:pt x="3972" y="5461"/>
                  </a:lnTo>
                  <a:lnTo>
                    <a:pt x="3882" y="5502"/>
                  </a:lnTo>
                  <a:lnTo>
                    <a:pt x="3793" y="5541"/>
                  </a:lnTo>
                  <a:lnTo>
                    <a:pt x="3709" y="5578"/>
                  </a:lnTo>
                  <a:lnTo>
                    <a:pt x="3630" y="5616"/>
                  </a:lnTo>
                  <a:lnTo>
                    <a:pt x="3555" y="5647"/>
                  </a:lnTo>
                  <a:lnTo>
                    <a:pt x="3489" y="5679"/>
                  </a:lnTo>
                  <a:lnTo>
                    <a:pt x="3428" y="5704"/>
                  </a:lnTo>
                  <a:lnTo>
                    <a:pt x="3377" y="5726"/>
                  </a:lnTo>
                  <a:lnTo>
                    <a:pt x="3331" y="5743"/>
                  </a:lnTo>
                  <a:lnTo>
                    <a:pt x="3292" y="5751"/>
                  </a:lnTo>
                  <a:lnTo>
                    <a:pt x="3253" y="5749"/>
                  </a:lnTo>
                  <a:lnTo>
                    <a:pt x="3213" y="5741"/>
                  </a:lnTo>
                  <a:lnTo>
                    <a:pt x="3174" y="5726"/>
                  </a:lnTo>
                  <a:lnTo>
                    <a:pt x="3123" y="5704"/>
                  </a:lnTo>
                  <a:lnTo>
                    <a:pt x="3062" y="5679"/>
                  </a:lnTo>
                  <a:lnTo>
                    <a:pt x="2993" y="5649"/>
                  </a:lnTo>
                  <a:lnTo>
                    <a:pt x="2917" y="5618"/>
                  </a:lnTo>
                  <a:lnTo>
                    <a:pt x="2836" y="5582"/>
                  </a:lnTo>
                  <a:lnTo>
                    <a:pt x="2750" y="5543"/>
                  </a:lnTo>
                  <a:lnTo>
                    <a:pt x="2659" y="5504"/>
                  </a:lnTo>
                  <a:lnTo>
                    <a:pt x="2565" y="5463"/>
                  </a:lnTo>
                  <a:lnTo>
                    <a:pt x="2470" y="5421"/>
                  </a:lnTo>
                  <a:lnTo>
                    <a:pt x="2376" y="5380"/>
                  </a:lnTo>
                  <a:lnTo>
                    <a:pt x="2282" y="5337"/>
                  </a:lnTo>
                  <a:lnTo>
                    <a:pt x="2187" y="5298"/>
                  </a:lnTo>
                  <a:lnTo>
                    <a:pt x="2097" y="5256"/>
                  </a:lnTo>
                  <a:lnTo>
                    <a:pt x="2011" y="5219"/>
                  </a:lnTo>
                  <a:lnTo>
                    <a:pt x="1928" y="5184"/>
                  </a:lnTo>
                  <a:lnTo>
                    <a:pt x="1851" y="5150"/>
                  </a:lnTo>
                  <a:lnTo>
                    <a:pt x="1781" y="5119"/>
                  </a:lnTo>
                  <a:lnTo>
                    <a:pt x="1720" y="5093"/>
                  </a:lnTo>
                  <a:lnTo>
                    <a:pt x="1665" y="5072"/>
                  </a:lnTo>
                  <a:lnTo>
                    <a:pt x="1623" y="5056"/>
                  </a:lnTo>
                  <a:lnTo>
                    <a:pt x="1586" y="5048"/>
                  </a:lnTo>
                  <a:lnTo>
                    <a:pt x="1551" y="5046"/>
                  </a:lnTo>
                  <a:lnTo>
                    <a:pt x="1521" y="5050"/>
                  </a:lnTo>
                  <a:lnTo>
                    <a:pt x="1492" y="5060"/>
                  </a:lnTo>
                  <a:lnTo>
                    <a:pt x="1464" y="5072"/>
                  </a:lnTo>
                  <a:lnTo>
                    <a:pt x="1411" y="5093"/>
                  </a:lnTo>
                  <a:lnTo>
                    <a:pt x="1348" y="5119"/>
                  </a:lnTo>
                  <a:lnTo>
                    <a:pt x="1279" y="5148"/>
                  </a:lnTo>
                  <a:lnTo>
                    <a:pt x="1201" y="5180"/>
                  </a:lnTo>
                  <a:lnTo>
                    <a:pt x="1120" y="5215"/>
                  </a:lnTo>
                  <a:lnTo>
                    <a:pt x="1032" y="5253"/>
                  </a:lnTo>
                  <a:lnTo>
                    <a:pt x="943" y="5290"/>
                  </a:lnTo>
                  <a:lnTo>
                    <a:pt x="851" y="5329"/>
                  </a:lnTo>
                  <a:lnTo>
                    <a:pt x="757" y="5368"/>
                  </a:lnTo>
                  <a:lnTo>
                    <a:pt x="664" y="5410"/>
                  </a:lnTo>
                  <a:lnTo>
                    <a:pt x="574" y="5447"/>
                  </a:lnTo>
                  <a:lnTo>
                    <a:pt x="485" y="5484"/>
                  </a:lnTo>
                  <a:lnTo>
                    <a:pt x="399" y="5522"/>
                  </a:lnTo>
                  <a:lnTo>
                    <a:pt x="320" y="5555"/>
                  </a:lnTo>
                  <a:lnTo>
                    <a:pt x="246" y="5584"/>
                  </a:lnTo>
                  <a:lnTo>
                    <a:pt x="179" y="5612"/>
                  </a:lnTo>
                  <a:lnTo>
                    <a:pt x="122" y="5635"/>
                  </a:lnTo>
                  <a:lnTo>
                    <a:pt x="98" y="5643"/>
                  </a:lnTo>
                  <a:lnTo>
                    <a:pt x="77" y="5647"/>
                  </a:lnTo>
                  <a:lnTo>
                    <a:pt x="55" y="5649"/>
                  </a:lnTo>
                  <a:lnTo>
                    <a:pt x="37" y="5647"/>
                  </a:lnTo>
                  <a:lnTo>
                    <a:pt x="20" y="5639"/>
                  </a:lnTo>
                  <a:lnTo>
                    <a:pt x="8" y="5628"/>
                  </a:lnTo>
                  <a:lnTo>
                    <a:pt x="2" y="5610"/>
                  </a:lnTo>
                  <a:lnTo>
                    <a:pt x="0" y="5584"/>
                  </a:lnTo>
                  <a:lnTo>
                    <a:pt x="6" y="5525"/>
                  </a:lnTo>
                  <a:lnTo>
                    <a:pt x="14" y="5453"/>
                  </a:lnTo>
                  <a:lnTo>
                    <a:pt x="24" y="5366"/>
                  </a:lnTo>
                  <a:lnTo>
                    <a:pt x="33" y="5270"/>
                  </a:lnTo>
                  <a:lnTo>
                    <a:pt x="45" y="5162"/>
                  </a:lnTo>
                  <a:lnTo>
                    <a:pt x="59" y="5044"/>
                  </a:lnTo>
                  <a:lnTo>
                    <a:pt x="73" y="4919"/>
                  </a:lnTo>
                  <a:lnTo>
                    <a:pt x="87" y="4783"/>
                  </a:lnTo>
                  <a:lnTo>
                    <a:pt x="102" y="4642"/>
                  </a:lnTo>
                  <a:lnTo>
                    <a:pt x="118" y="4491"/>
                  </a:lnTo>
                  <a:lnTo>
                    <a:pt x="134" y="4336"/>
                  </a:lnTo>
                  <a:lnTo>
                    <a:pt x="151" y="4174"/>
                  </a:lnTo>
                  <a:lnTo>
                    <a:pt x="169" y="4008"/>
                  </a:lnTo>
                  <a:lnTo>
                    <a:pt x="187" y="3837"/>
                  </a:lnTo>
                  <a:lnTo>
                    <a:pt x="206" y="3664"/>
                  </a:lnTo>
                  <a:lnTo>
                    <a:pt x="224" y="3487"/>
                  </a:lnTo>
                  <a:lnTo>
                    <a:pt x="244" y="3309"/>
                  </a:lnTo>
                  <a:lnTo>
                    <a:pt x="263" y="3130"/>
                  </a:lnTo>
                  <a:lnTo>
                    <a:pt x="283" y="2951"/>
                  </a:lnTo>
                  <a:lnTo>
                    <a:pt x="301" y="2772"/>
                  </a:lnTo>
                  <a:lnTo>
                    <a:pt x="320" y="2594"/>
                  </a:lnTo>
                  <a:lnTo>
                    <a:pt x="340" y="2419"/>
                  </a:lnTo>
                  <a:lnTo>
                    <a:pt x="358" y="2244"/>
                  </a:lnTo>
                  <a:lnTo>
                    <a:pt x="377" y="2075"/>
                  </a:lnTo>
                  <a:lnTo>
                    <a:pt x="395" y="1908"/>
                  </a:lnTo>
                  <a:lnTo>
                    <a:pt x="411" y="1747"/>
                  </a:lnTo>
                  <a:lnTo>
                    <a:pt x="428" y="1592"/>
                  </a:lnTo>
                  <a:lnTo>
                    <a:pt x="444" y="1443"/>
                  </a:lnTo>
                  <a:lnTo>
                    <a:pt x="460" y="1300"/>
                  </a:lnTo>
                  <a:lnTo>
                    <a:pt x="474" y="1166"/>
                  </a:lnTo>
                  <a:lnTo>
                    <a:pt x="487" y="1041"/>
                  </a:lnTo>
                  <a:lnTo>
                    <a:pt x="499" y="923"/>
                  </a:lnTo>
                  <a:lnTo>
                    <a:pt x="511" y="817"/>
                  </a:lnTo>
                  <a:lnTo>
                    <a:pt x="523" y="720"/>
                  </a:lnTo>
                  <a:lnTo>
                    <a:pt x="531" y="636"/>
                  </a:lnTo>
                  <a:lnTo>
                    <a:pt x="539" y="563"/>
                  </a:lnTo>
                  <a:lnTo>
                    <a:pt x="544" y="504"/>
                  </a:lnTo>
                  <a:lnTo>
                    <a:pt x="550" y="475"/>
                  </a:lnTo>
                  <a:lnTo>
                    <a:pt x="558" y="449"/>
                  </a:lnTo>
                  <a:lnTo>
                    <a:pt x="570" y="426"/>
                  </a:lnTo>
                  <a:lnTo>
                    <a:pt x="590" y="404"/>
                  </a:lnTo>
                  <a:lnTo>
                    <a:pt x="617" y="387"/>
                  </a:lnTo>
                  <a:lnTo>
                    <a:pt x="656" y="367"/>
                  </a:lnTo>
                  <a:lnTo>
                    <a:pt x="713" y="347"/>
                  </a:lnTo>
                  <a:lnTo>
                    <a:pt x="778" y="324"/>
                  </a:lnTo>
                  <a:lnTo>
                    <a:pt x="849" y="296"/>
                  </a:lnTo>
                  <a:lnTo>
                    <a:pt x="928" y="269"/>
                  </a:lnTo>
                  <a:lnTo>
                    <a:pt x="1008" y="239"/>
                  </a:lnTo>
                  <a:lnTo>
                    <a:pt x="1093" y="208"/>
                  </a:lnTo>
                  <a:lnTo>
                    <a:pt x="1177" y="177"/>
                  </a:lnTo>
                  <a:lnTo>
                    <a:pt x="1262" y="147"/>
                  </a:lnTo>
                  <a:lnTo>
                    <a:pt x="1344" y="118"/>
                  </a:lnTo>
                  <a:lnTo>
                    <a:pt x="1421" y="90"/>
                  </a:lnTo>
                  <a:lnTo>
                    <a:pt x="1494" y="65"/>
                  </a:lnTo>
                  <a:lnTo>
                    <a:pt x="1559" y="43"/>
                  </a:lnTo>
                  <a:lnTo>
                    <a:pt x="1616" y="25"/>
                  </a:lnTo>
                  <a:lnTo>
                    <a:pt x="1655" y="10"/>
                  </a:lnTo>
                  <a:lnTo>
                    <a:pt x="1688" y="2"/>
                  </a:lnTo>
                  <a:lnTo>
                    <a:pt x="1720" y="0"/>
                  </a:lnTo>
                  <a:close/>
                </a:path>
              </a:pathLst>
            </a:custGeom>
            <a:solidFill>
              <a:schemeClr val="bg1"/>
            </a:solidFill>
            <a:ln w="0">
              <a:solidFill>
                <a:srgbClr val="F4F0D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7"/>
            <p:cNvSpPr>
              <a:spLocks noEditPoints="1"/>
            </p:cNvSpPr>
            <p:nvPr/>
          </p:nvSpPr>
          <p:spPr bwMode="auto">
            <a:xfrm>
              <a:off x="1262" y="898"/>
              <a:ext cx="2460" cy="2872"/>
            </a:xfrm>
            <a:custGeom>
              <a:avLst/>
              <a:gdLst>
                <a:gd name="T0" fmla="*/ 4766 w 4919"/>
                <a:gd name="T1" fmla="*/ 65 h 5743"/>
                <a:gd name="T2" fmla="*/ 4774 w 4919"/>
                <a:gd name="T3" fmla="*/ 328 h 5743"/>
                <a:gd name="T4" fmla="*/ 4788 w 4919"/>
                <a:gd name="T5" fmla="*/ 756 h 5743"/>
                <a:gd name="T6" fmla="*/ 4803 w 4919"/>
                <a:gd name="T7" fmla="*/ 1306 h 5743"/>
                <a:gd name="T8" fmla="*/ 4823 w 4919"/>
                <a:gd name="T9" fmla="*/ 1936 h 5743"/>
                <a:gd name="T10" fmla="*/ 4845 w 4919"/>
                <a:gd name="T11" fmla="*/ 2604 h 5743"/>
                <a:gd name="T12" fmla="*/ 4864 w 4919"/>
                <a:gd name="T13" fmla="*/ 3263 h 5743"/>
                <a:gd name="T14" fmla="*/ 4884 w 4919"/>
                <a:gd name="T15" fmla="*/ 3878 h 5743"/>
                <a:gd name="T16" fmla="*/ 4900 w 4919"/>
                <a:gd name="T17" fmla="*/ 4402 h 5743"/>
                <a:gd name="T18" fmla="*/ 4911 w 4919"/>
                <a:gd name="T19" fmla="*/ 4793 h 5743"/>
                <a:gd name="T20" fmla="*/ 4919 w 4919"/>
                <a:gd name="T21" fmla="*/ 5007 h 5743"/>
                <a:gd name="T22" fmla="*/ 4849 w 4919"/>
                <a:gd name="T23" fmla="*/ 5056 h 5743"/>
                <a:gd name="T24" fmla="*/ 4599 w 4919"/>
                <a:gd name="T25" fmla="*/ 5170 h 5743"/>
                <a:gd name="T26" fmla="*/ 4257 w 4919"/>
                <a:gd name="T27" fmla="*/ 5327 h 5743"/>
                <a:gd name="T28" fmla="*/ 3891 w 4919"/>
                <a:gd name="T29" fmla="*/ 5492 h 5743"/>
                <a:gd name="T30" fmla="*/ 3565 w 4919"/>
                <a:gd name="T31" fmla="*/ 5639 h 5743"/>
                <a:gd name="T32" fmla="*/ 3351 w 4919"/>
                <a:gd name="T33" fmla="*/ 5732 h 5743"/>
                <a:gd name="T34" fmla="*/ 3296 w 4919"/>
                <a:gd name="T35" fmla="*/ 445 h 5743"/>
                <a:gd name="T36" fmla="*/ 3437 w 4919"/>
                <a:gd name="T37" fmla="*/ 402 h 5743"/>
                <a:gd name="T38" fmla="*/ 3691 w 4919"/>
                <a:gd name="T39" fmla="*/ 326 h 5743"/>
                <a:gd name="T40" fmla="*/ 4003 w 4919"/>
                <a:gd name="T41" fmla="*/ 231 h 5743"/>
                <a:gd name="T42" fmla="*/ 4322 w 4919"/>
                <a:gd name="T43" fmla="*/ 133 h 5743"/>
                <a:gd name="T44" fmla="*/ 4595 w 4919"/>
                <a:gd name="T45" fmla="*/ 51 h 5743"/>
                <a:gd name="T46" fmla="*/ 4764 w 4919"/>
                <a:gd name="T47" fmla="*/ 0 h 5743"/>
                <a:gd name="T48" fmla="*/ 1751 w 4919"/>
                <a:gd name="T49" fmla="*/ 29 h 5743"/>
                <a:gd name="T50" fmla="*/ 1743 w 4919"/>
                <a:gd name="T51" fmla="*/ 245 h 5743"/>
                <a:gd name="T52" fmla="*/ 1732 w 4919"/>
                <a:gd name="T53" fmla="*/ 638 h 5743"/>
                <a:gd name="T54" fmla="*/ 1716 w 4919"/>
                <a:gd name="T55" fmla="*/ 1162 h 5743"/>
                <a:gd name="T56" fmla="*/ 1696 w 4919"/>
                <a:gd name="T57" fmla="*/ 1777 h 5743"/>
                <a:gd name="T58" fmla="*/ 1676 w 4919"/>
                <a:gd name="T59" fmla="*/ 2441 h 5743"/>
                <a:gd name="T60" fmla="*/ 1655 w 4919"/>
                <a:gd name="T61" fmla="*/ 3108 h 5743"/>
                <a:gd name="T62" fmla="*/ 1635 w 4919"/>
                <a:gd name="T63" fmla="*/ 3738 h 5743"/>
                <a:gd name="T64" fmla="*/ 1618 w 4919"/>
                <a:gd name="T65" fmla="*/ 4290 h 5743"/>
                <a:gd name="T66" fmla="*/ 1606 w 4919"/>
                <a:gd name="T67" fmla="*/ 4718 h 5743"/>
                <a:gd name="T68" fmla="*/ 1596 w 4919"/>
                <a:gd name="T69" fmla="*/ 4983 h 5743"/>
                <a:gd name="T70" fmla="*/ 1564 w 4919"/>
                <a:gd name="T71" fmla="*/ 5044 h 5743"/>
                <a:gd name="T72" fmla="*/ 1464 w 4919"/>
                <a:gd name="T73" fmla="*/ 5068 h 5743"/>
                <a:gd name="T74" fmla="*/ 1201 w 4919"/>
                <a:gd name="T75" fmla="*/ 5176 h 5743"/>
                <a:gd name="T76" fmla="*/ 851 w 4919"/>
                <a:gd name="T77" fmla="*/ 5325 h 5743"/>
                <a:gd name="T78" fmla="*/ 485 w 4919"/>
                <a:gd name="T79" fmla="*/ 5480 h 5743"/>
                <a:gd name="T80" fmla="*/ 179 w 4919"/>
                <a:gd name="T81" fmla="*/ 5608 h 5743"/>
                <a:gd name="T82" fmla="*/ 55 w 4919"/>
                <a:gd name="T83" fmla="*/ 5645 h 5743"/>
                <a:gd name="T84" fmla="*/ 2 w 4919"/>
                <a:gd name="T85" fmla="*/ 5606 h 5743"/>
                <a:gd name="T86" fmla="*/ 24 w 4919"/>
                <a:gd name="T87" fmla="*/ 5362 h 5743"/>
                <a:gd name="T88" fmla="*/ 73 w 4919"/>
                <a:gd name="T89" fmla="*/ 4915 h 5743"/>
                <a:gd name="T90" fmla="*/ 134 w 4919"/>
                <a:gd name="T91" fmla="*/ 4332 h 5743"/>
                <a:gd name="T92" fmla="*/ 206 w 4919"/>
                <a:gd name="T93" fmla="*/ 3660 h 5743"/>
                <a:gd name="T94" fmla="*/ 283 w 4919"/>
                <a:gd name="T95" fmla="*/ 2947 h 5743"/>
                <a:gd name="T96" fmla="*/ 358 w 4919"/>
                <a:gd name="T97" fmla="*/ 2240 h 5743"/>
                <a:gd name="T98" fmla="*/ 428 w 4919"/>
                <a:gd name="T99" fmla="*/ 1588 h 5743"/>
                <a:gd name="T100" fmla="*/ 487 w 4919"/>
                <a:gd name="T101" fmla="*/ 1037 h 5743"/>
                <a:gd name="T102" fmla="*/ 531 w 4919"/>
                <a:gd name="T103" fmla="*/ 632 h 5743"/>
                <a:gd name="T104" fmla="*/ 558 w 4919"/>
                <a:gd name="T105" fmla="*/ 445 h 5743"/>
                <a:gd name="T106" fmla="*/ 656 w 4919"/>
                <a:gd name="T107" fmla="*/ 363 h 5743"/>
                <a:gd name="T108" fmla="*/ 928 w 4919"/>
                <a:gd name="T109" fmla="*/ 265 h 5743"/>
                <a:gd name="T110" fmla="*/ 1262 w 4919"/>
                <a:gd name="T111" fmla="*/ 143 h 5743"/>
                <a:gd name="T112" fmla="*/ 1559 w 4919"/>
                <a:gd name="T113" fmla="*/ 39 h 5743"/>
                <a:gd name="T114" fmla="*/ 1722 w 4919"/>
                <a:gd name="T115" fmla="*/ 0 h 5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19" h="5743">
                  <a:moveTo>
                    <a:pt x="4764" y="0"/>
                  </a:moveTo>
                  <a:lnTo>
                    <a:pt x="4764" y="8"/>
                  </a:lnTo>
                  <a:lnTo>
                    <a:pt x="4764" y="29"/>
                  </a:lnTo>
                  <a:lnTo>
                    <a:pt x="4766" y="65"/>
                  </a:lnTo>
                  <a:lnTo>
                    <a:pt x="4768" y="114"/>
                  </a:lnTo>
                  <a:lnTo>
                    <a:pt x="4768" y="173"/>
                  </a:lnTo>
                  <a:lnTo>
                    <a:pt x="4772" y="245"/>
                  </a:lnTo>
                  <a:lnTo>
                    <a:pt x="4774" y="328"/>
                  </a:lnTo>
                  <a:lnTo>
                    <a:pt x="4776" y="422"/>
                  </a:lnTo>
                  <a:lnTo>
                    <a:pt x="4780" y="524"/>
                  </a:lnTo>
                  <a:lnTo>
                    <a:pt x="4784" y="636"/>
                  </a:lnTo>
                  <a:lnTo>
                    <a:pt x="4788" y="756"/>
                  </a:lnTo>
                  <a:lnTo>
                    <a:pt x="4792" y="883"/>
                  </a:lnTo>
                  <a:lnTo>
                    <a:pt x="4796" y="1019"/>
                  </a:lnTo>
                  <a:lnTo>
                    <a:pt x="4799" y="1160"/>
                  </a:lnTo>
                  <a:lnTo>
                    <a:pt x="4803" y="1306"/>
                  </a:lnTo>
                  <a:lnTo>
                    <a:pt x="4809" y="1459"/>
                  </a:lnTo>
                  <a:lnTo>
                    <a:pt x="4813" y="1614"/>
                  </a:lnTo>
                  <a:lnTo>
                    <a:pt x="4819" y="1773"/>
                  </a:lnTo>
                  <a:lnTo>
                    <a:pt x="4823" y="1936"/>
                  </a:lnTo>
                  <a:lnTo>
                    <a:pt x="4829" y="2101"/>
                  </a:lnTo>
                  <a:lnTo>
                    <a:pt x="4835" y="2268"/>
                  </a:lnTo>
                  <a:lnTo>
                    <a:pt x="4839" y="2435"/>
                  </a:lnTo>
                  <a:lnTo>
                    <a:pt x="4845" y="2604"/>
                  </a:lnTo>
                  <a:lnTo>
                    <a:pt x="4851" y="2770"/>
                  </a:lnTo>
                  <a:lnTo>
                    <a:pt x="4854" y="2937"/>
                  </a:lnTo>
                  <a:lnTo>
                    <a:pt x="4860" y="3102"/>
                  </a:lnTo>
                  <a:lnTo>
                    <a:pt x="4864" y="3263"/>
                  </a:lnTo>
                  <a:lnTo>
                    <a:pt x="4870" y="3424"/>
                  </a:lnTo>
                  <a:lnTo>
                    <a:pt x="4874" y="3579"/>
                  </a:lnTo>
                  <a:lnTo>
                    <a:pt x="4880" y="3731"/>
                  </a:lnTo>
                  <a:lnTo>
                    <a:pt x="4884" y="3878"/>
                  </a:lnTo>
                  <a:lnTo>
                    <a:pt x="4888" y="4019"/>
                  </a:lnTo>
                  <a:lnTo>
                    <a:pt x="4892" y="4153"/>
                  </a:lnTo>
                  <a:lnTo>
                    <a:pt x="4896" y="4280"/>
                  </a:lnTo>
                  <a:lnTo>
                    <a:pt x="4900" y="4402"/>
                  </a:lnTo>
                  <a:lnTo>
                    <a:pt x="4904" y="4512"/>
                  </a:lnTo>
                  <a:lnTo>
                    <a:pt x="4908" y="4616"/>
                  </a:lnTo>
                  <a:lnTo>
                    <a:pt x="4910" y="4709"/>
                  </a:lnTo>
                  <a:lnTo>
                    <a:pt x="4911" y="4793"/>
                  </a:lnTo>
                  <a:lnTo>
                    <a:pt x="4915" y="4864"/>
                  </a:lnTo>
                  <a:lnTo>
                    <a:pt x="4917" y="4925"/>
                  </a:lnTo>
                  <a:lnTo>
                    <a:pt x="4917" y="4972"/>
                  </a:lnTo>
                  <a:lnTo>
                    <a:pt x="4919" y="5007"/>
                  </a:lnTo>
                  <a:lnTo>
                    <a:pt x="4919" y="5029"/>
                  </a:lnTo>
                  <a:lnTo>
                    <a:pt x="4919" y="5036"/>
                  </a:lnTo>
                  <a:lnTo>
                    <a:pt x="4882" y="5044"/>
                  </a:lnTo>
                  <a:lnTo>
                    <a:pt x="4849" y="5056"/>
                  </a:lnTo>
                  <a:lnTo>
                    <a:pt x="4797" y="5080"/>
                  </a:lnTo>
                  <a:lnTo>
                    <a:pt x="4739" y="5107"/>
                  </a:lnTo>
                  <a:lnTo>
                    <a:pt x="4672" y="5137"/>
                  </a:lnTo>
                  <a:lnTo>
                    <a:pt x="4599" y="5170"/>
                  </a:lnTo>
                  <a:lnTo>
                    <a:pt x="4518" y="5207"/>
                  </a:lnTo>
                  <a:lnTo>
                    <a:pt x="4434" y="5245"/>
                  </a:lnTo>
                  <a:lnTo>
                    <a:pt x="4347" y="5286"/>
                  </a:lnTo>
                  <a:lnTo>
                    <a:pt x="4257" y="5327"/>
                  </a:lnTo>
                  <a:lnTo>
                    <a:pt x="4167" y="5368"/>
                  </a:lnTo>
                  <a:lnTo>
                    <a:pt x="4074" y="5410"/>
                  </a:lnTo>
                  <a:lnTo>
                    <a:pt x="3982" y="5451"/>
                  </a:lnTo>
                  <a:lnTo>
                    <a:pt x="3891" y="5492"/>
                  </a:lnTo>
                  <a:lnTo>
                    <a:pt x="3803" y="5533"/>
                  </a:lnTo>
                  <a:lnTo>
                    <a:pt x="3720" y="5571"/>
                  </a:lnTo>
                  <a:lnTo>
                    <a:pt x="3640" y="5606"/>
                  </a:lnTo>
                  <a:lnTo>
                    <a:pt x="3565" y="5639"/>
                  </a:lnTo>
                  <a:lnTo>
                    <a:pt x="3498" y="5669"/>
                  </a:lnTo>
                  <a:lnTo>
                    <a:pt x="3437" y="5694"/>
                  </a:lnTo>
                  <a:lnTo>
                    <a:pt x="3386" y="5718"/>
                  </a:lnTo>
                  <a:lnTo>
                    <a:pt x="3351" y="5732"/>
                  </a:lnTo>
                  <a:lnTo>
                    <a:pt x="3318" y="5739"/>
                  </a:lnTo>
                  <a:lnTo>
                    <a:pt x="3286" y="5743"/>
                  </a:lnTo>
                  <a:lnTo>
                    <a:pt x="3286" y="449"/>
                  </a:lnTo>
                  <a:lnTo>
                    <a:pt x="3296" y="445"/>
                  </a:lnTo>
                  <a:lnTo>
                    <a:pt x="3318" y="440"/>
                  </a:lnTo>
                  <a:lnTo>
                    <a:pt x="3349" y="430"/>
                  </a:lnTo>
                  <a:lnTo>
                    <a:pt x="3390" y="418"/>
                  </a:lnTo>
                  <a:lnTo>
                    <a:pt x="3437" y="402"/>
                  </a:lnTo>
                  <a:lnTo>
                    <a:pt x="3492" y="387"/>
                  </a:lnTo>
                  <a:lnTo>
                    <a:pt x="3553" y="367"/>
                  </a:lnTo>
                  <a:lnTo>
                    <a:pt x="3618" y="347"/>
                  </a:lnTo>
                  <a:lnTo>
                    <a:pt x="3691" y="326"/>
                  </a:lnTo>
                  <a:lnTo>
                    <a:pt x="3766" y="302"/>
                  </a:lnTo>
                  <a:lnTo>
                    <a:pt x="3842" y="279"/>
                  </a:lnTo>
                  <a:lnTo>
                    <a:pt x="3921" y="255"/>
                  </a:lnTo>
                  <a:lnTo>
                    <a:pt x="4003" y="231"/>
                  </a:lnTo>
                  <a:lnTo>
                    <a:pt x="4084" y="206"/>
                  </a:lnTo>
                  <a:lnTo>
                    <a:pt x="4165" y="182"/>
                  </a:lnTo>
                  <a:lnTo>
                    <a:pt x="4245" y="157"/>
                  </a:lnTo>
                  <a:lnTo>
                    <a:pt x="4322" y="133"/>
                  </a:lnTo>
                  <a:lnTo>
                    <a:pt x="4397" y="112"/>
                  </a:lnTo>
                  <a:lnTo>
                    <a:pt x="4467" y="90"/>
                  </a:lnTo>
                  <a:lnTo>
                    <a:pt x="4534" y="70"/>
                  </a:lnTo>
                  <a:lnTo>
                    <a:pt x="4595" y="51"/>
                  </a:lnTo>
                  <a:lnTo>
                    <a:pt x="4650" y="35"/>
                  </a:lnTo>
                  <a:lnTo>
                    <a:pt x="4697" y="21"/>
                  </a:lnTo>
                  <a:lnTo>
                    <a:pt x="4733" y="10"/>
                  </a:lnTo>
                  <a:lnTo>
                    <a:pt x="4764" y="0"/>
                  </a:lnTo>
                  <a:close/>
                  <a:moveTo>
                    <a:pt x="1722" y="0"/>
                  </a:moveTo>
                  <a:lnTo>
                    <a:pt x="1751" y="0"/>
                  </a:lnTo>
                  <a:lnTo>
                    <a:pt x="1751" y="8"/>
                  </a:lnTo>
                  <a:lnTo>
                    <a:pt x="1751" y="29"/>
                  </a:lnTo>
                  <a:lnTo>
                    <a:pt x="1749" y="65"/>
                  </a:lnTo>
                  <a:lnTo>
                    <a:pt x="1747" y="114"/>
                  </a:lnTo>
                  <a:lnTo>
                    <a:pt x="1745" y="174"/>
                  </a:lnTo>
                  <a:lnTo>
                    <a:pt x="1743" y="245"/>
                  </a:lnTo>
                  <a:lnTo>
                    <a:pt x="1741" y="330"/>
                  </a:lnTo>
                  <a:lnTo>
                    <a:pt x="1737" y="422"/>
                  </a:lnTo>
                  <a:lnTo>
                    <a:pt x="1735" y="526"/>
                  </a:lnTo>
                  <a:lnTo>
                    <a:pt x="1732" y="638"/>
                  </a:lnTo>
                  <a:lnTo>
                    <a:pt x="1728" y="758"/>
                  </a:lnTo>
                  <a:lnTo>
                    <a:pt x="1724" y="885"/>
                  </a:lnTo>
                  <a:lnTo>
                    <a:pt x="1720" y="1021"/>
                  </a:lnTo>
                  <a:lnTo>
                    <a:pt x="1716" y="1162"/>
                  </a:lnTo>
                  <a:lnTo>
                    <a:pt x="1710" y="1309"/>
                  </a:lnTo>
                  <a:lnTo>
                    <a:pt x="1706" y="1461"/>
                  </a:lnTo>
                  <a:lnTo>
                    <a:pt x="1702" y="1618"/>
                  </a:lnTo>
                  <a:lnTo>
                    <a:pt x="1696" y="1777"/>
                  </a:lnTo>
                  <a:lnTo>
                    <a:pt x="1690" y="1940"/>
                  </a:lnTo>
                  <a:lnTo>
                    <a:pt x="1686" y="2105"/>
                  </a:lnTo>
                  <a:lnTo>
                    <a:pt x="1680" y="2272"/>
                  </a:lnTo>
                  <a:lnTo>
                    <a:pt x="1676" y="2441"/>
                  </a:lnTo>
                  <a:lnTo>
                    <a:pt x="1671" y="2607"/>
                  </a:lnTo>
                  <a:lnTo>
                    <a:pt x="1665" y="2776"/>
                  </a:lnTo>
                  <a:lnTo>
                    <a:pt x="1661" y="2943"/>
                  </a:lnTo>
                  <a:lnTo>
                    <a:pt x="1655" y="3108"/>
                  </a:lnTo>
                  <a:lnTo>
                    <a:pt x="1649" y="3271"/>
                  </a:lnTo>
                  <a:lnTo>
                    <a:pt x="1645" y="3430"/>
                  </a:lnTo>
                  <a:lnTo>
                    <a:pt x="1641" y="3587"/>
                  </a:lnTo>
                  <a:lnTo>
                    <a:pt x="1635" y="3738"/>
                  </a:lnTo>
                  <a:lnTo>
                    <a:pt x="1631" y="3886"/>
                  </a:lnTo>
                  <a:lnTo>
                    <a:pt x="1627" y="4027"/>
                  </a:lnTo>
                  <a:lnTo>
                    <a:pt x="1621" y="4163"/>
                  </a:lnTo>
                  <a:lnTo>
                    <a:pt x="1618" y="4290"/>
                  </a:lnTo>
                  <a:lnTo>
                    <a:pt x="1616" y="4410"/>
                  </a:lnTo>
                  <a:lnTo>
                    <a:pt x="1612" y="4522"/>
                  </a:lnTo>
                  <a:lnTo>
                    <a:pt x="1608" y="4626"/>
                  </a:lnTo>
                  <a:lnTo>
                    <a:pt x="1606" y="4718"/>
                  </a:lnTo>
                  <a:lnTo>
                    <a:pt x="1602" y="4801"/>
                  </a:lnTo>
                  <a:lnTo>
                    <a:pt x="1600" y="4873"/>
                  </a:lnTo>
                  <a:lnTo>
                    <a:pt x="1598" y="4934"/>
                  </a:lnTo>
                  <a:lnTo>
                    <a:pt x="1596" y="4983"/>
                  </a:lnTo>
                  <a:lnTo>
                    <a:pt x="1596" y="5019"/>
                  </a:lnTo>
                  <a:lnTo>
                    <a:pt x="1596" y="5040"/>
                  </a:lnTo>
                  <a:lnTo>
                    <a:pt x="1594" y="5046"/>
                  </a:lnTo>
                  <a:lnTo>
                    <a:pt x="1564" y="5044"/>
                  </a:lnTo>
                  <a:lnTo>
                    <a:pt x="1537" y="5044"/>
                  </a:lnTo>
                  <a:lnTo>
                    <a:pt x="1511" y="5050"/>
                  </a:lnTo>
                  <a:lnTo>
                    <a:pt x="1488" y="5058"/>
                  </a:lnTo>
                  <a:lnTo>
                    <a:pt x="1464" y="5068"/>
                  </a:lnTo>
                  <a:lnTo>
                    <a:pt x="1411" y="5089"/>
                  </a:lnTo>
                  <a:lnTo>
                    <a:pt x="1348" y="5115"/>
                  </a:lnTo>
                  <a:lnTo>
                    <a:pt x="1279" y="5144"/>
                  </a:lnTo>
                  <a:lnTo>
                    <a:pt x="1201" y="5176"/>
                  </a:lnTo>
                  <a:lnTo>
                    <a:pt x="1120" y="5211"/>
                  </a:lnTo>
                  <a:lnTo>
                    <a:pt x="1032" y="5249"/>
                  </a:lnTo>
                  <a:lnTo>
                    <a:pt x="943" y="5286"/>
                  </a:lnTo>
                  <a:lnTo>
                    <a:pt x="851" y="5325"/>
                  </a:lnTo>
                  <a:lnTo>
                    <a:pt x="757" y="5364"/>
                  </a:lnTo>
                  <a:lnTo>
                    <a:pt x="664" y="5406"/>
                  </a:lnTo>
                  <a:lnTo>
                    <a:pt x="574" y="5443"/>
                  </a:lnTo>
                  <a:lnTo>
                    <a:pt x="485" y="5480"/>
                  </a:lnTo>
                  <a:lnTo>
                    <a:pt x="399" y="5518"/>
                  </a:lnTo>
                  <a:lnTo>
                    <a:pt x="320" y="5551"/>
                  </a:lnTo>
                  <a:lnTo>
                    <a:pt x="246" y="5580"/>
                  </a:lnTo>
                  <a:lnTo>
                    <a:pt x="179" y="5608"/>
                  </a:lnTo>
                  <a:lnTo>
                    <a:pt x="122" y="5631"/>
                  </a:lnTo>
                  <a:lnTo>
                    <a:pt x="98" y="5639"/>
                  </a:lnTo>
                  <a:lnTo>
                    <a:pt x="77" y="5643"/>
                  </a:lnTo>
                  <a:lnTo>
                    <a:pt x="55" y="5645"/>
                  </a:lnTo>
                  <a:lnTo>
                    <a:pt x="37" y="5643"/>
                  </a:lnTo>
                  <a:lnTo>
                    <a:pt x="20" y="5635"/>
                  </a:lnTo>
                  <a:lnTo>
                    <a:pt x="8" y="5624"/>
                  </a:lnTo>
                  <a:lnTo>
                    <a:pt x="2" y="5606"/>
                  </a:lnTo>
                  <a:lnTo>
                    <a:pt x="0" y="5580"/>
                  </a:lnTo>
                  <a:lnTo>
                    <a:pt x="6" y="5521"/>
                  </a:lnTo>
                  <a:lnTo>
                    <a:pt x="14" y="5449"/>
                  </a:lnTo>
                  <a:lnTo>
                    <a:pt x="24" y="5362"/>
                  </a:lnTo>
                  <a:lnTo>
                    <a:pt x="33" y="5266"/>
                  </a:lnTo>
                  <a:lnTo>
                    <a:pt x="45" y="5158"/>
                  </a:lnTo>
                  <a:lnTo>
                    <a:pt x="59" y="5040"/>
                  </a:lnTo>
                  <a:lnTo>
                    <a:pt x="73" y="4915"/>
                  </a:lnTo>
                  <a:lnTo>
                    <a:pt x="87" y="4779"/>
                  </a:lnTo>
                  <a:lnTo>
                    <a:pt x="102" y="4638"/>
                  </a:lnTo>
                  <a:lnTo>
                    <a:pt x="118" y="4487"/>
                  </a:lnTo>
                  <a:lnTo>
                    <a:pt x="134" y="4332"/>
                  </a:lnTo>
                  <a:lnTo>
                    <a:pt x="151" y="4170"/>
                  </a:lnTo>
                  <a:lnTo>
                    <a:pt x="169" y="4004"/>
                  </a:lnTo>
                  <a:lnTo>
                    <a:pt x="187" y="3833"/>
                  </a:lnTo>
                  <a:lnTo>
                    <a:pt x="206" y="3660"/>
                  </a:lnTo>
                  <a:lnTo>
                    <a:pt x="224" y="3483"/>
                  </a:lnTo>
                  <a:lnTo>
                    <a:pt x="244" y="3305"/>
                  </a:lnTo>
                  <a:lnTo>
                    <a:pt x="263" y="3126"/>
                  </a:lnTo>
                  <a:lnTo>
                    <a:pt x="283" y="2947"/>
                  </a:lnTo>
                  <a:lnTo>
                    <a:pt x="303" y="2768"/>
                  </a:lnTo>
                  <a:lnTo>
                    <a:pt x="320" y="2590"/>
                  </a:lnTo>
                  <a:lnTo>
                    <a:pt x="340" y="2415"/>
                  </a:lnTo>
                  <a:lnTo>
                    <a:pt x="358" y="2240"/>
                  </a:lnTo>
                  <a:lnTo>
                    <a:pt x="377" y="2071"/>
                  </a:lnTo>
                  <a:lnTo>
                    <a:pt x="395" y="1904"/>
                  </a:lnTo>
                  <a:lnTo>
                    <a:pt x="411" y="1743"/>
                  </a:lnTo>
                  <a:lnTo>
                    <a:pt x="428" y="1588"/>
                  </a:lnTo>
                  <a:lnTo>
                    <a:pt x="444" y="1439"/>
                  </a:lnTo>
                  <a:lnTo>
                    <a:pt x="460" y="1296"/>
                  </a:lnTo>
                  <a:lnTo>
                    <a:pt x="474" y="1162"/>
                  </a:lnTo>
                  <a:lnTo>
                    <a:pt x="487" y="1037"/>
                  </a:lnTo>
                  <a:lnTo>
                    <a:pt x="499" y="919"/>
                  </a:lnTo>
                  <a:lnTo>
                    <a:pt x="511" y="813"/>
                  </a:lnTo>
                  <a:lnTo>
                    <a:pt x="523" y="716"/>
                  </a:lnTo>
                  <a:lnTo>
                    <a:pt x="531" y="632"/>
                  </a:lnTo>
                  <a:lnTo>
                    <a:pt x="539" y="559"/>
                  </a:lnTo>
                  <a:lnTo>
                    <a:pt x="544" y="500"/>
                  </a:lnTo>
                  <a:lnTo>
                    <a:pt x="550" y="471"/>
                  </a:lnTo>
                  <a:lnTo>
                    <a:pt x="558" y="445"/>
                  </a:lnTo>
                  <a:lnTo>
                    <a:pt x="570" y="422"/>
                  </a:lnTo>
                  <a:lnTo>
                    <a:pt x="590" y="400"/>
                  </a:lnTo>
                  <a:lnTo>
                    <a:pt x="617" y="383"/>
                  </a:lnTo>
                  <a:lnTo>
                    <a:pt x="656" y="363"/>
                  </a:lnTo>
                  <a:lnTo>
                    <a:pt x="713" y="343"/>
                  </a:lnTo>
                  <a:lnTo>
                    <a:pt x="778" y="320"/>
                  </a:lnTo>
                  <a:lnTo>
                    <a:pt x="849" y="292"/>
                  </a:lnTo>
                  <a:lnTo>
                    <a:pt x="928" y="265"/>
                  </a:lnTo>
                  <a:lnTo>
                    <a:pt x="1008" y="235"/>
                  </a:lnTo>
                  <a:lnTo>
                    <a:pt x="1093" y="204"/>
                  </a:lnTo>
                  <a:lnTo>
                    <a:pt x="1177" y="173"/>
                  </a:lnTo>
                  <a:lnTo>
                    <a:pt x="1262" y="143"/>
                  </a:lnTo>
                  <a:lnTo>
                    <a:pt x="1344" y="114"/>
                  </a:lnTo>
                  <a:lnTo>
                    <a:pt x="1421" y="86"/>
                  </a:lnTo>
                  <a:lnTo>
                    <a:pt x="1494" y="61"/>
                  </a:lnTo>
                  <a:lnTo>
                    <a:pt x="1559" y="39"/>
                  </a:lnTo>
                  <a:lnTo>
                    <a:pt x="1616" y="21"/>
                  </a:lnTo>
                  <a:lnTo>
                    <a:pt x="1655" y="8"/>
                  </a:lnTo>
                  <a:lnTo>
                    <a:pt x="1688" y="2"/>
                  </a:lnTo>
                  <a:lnTo>
                    <a:pt x="1722" y="0"/>
                  </a:lnTo>
                  <a:close/>
                </a:path>
              </a:pathLst>
            </a:custGeom>
            <a:solidFill>
              <a:schemeClr val="bg1"/>
            </a:solidFill>
            <a:ln w="0">
              <a:solidFill>
                <a:srgbClr val="E8E4C8"/>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8"/>
            <p:cNvSpPr>
              <a:spLocks/>
            </p:cNvSpPr>
            <p:nvPr/>
          </p:nvSpPr>
          <p:spPr bwMode="auto">
            <a:xfrm>
              <a:off x="1474" y="995"/>
              <a:ext cx="2114" cy="2594"/>
            </a:xfrm>
            <a:custGeom>
              <a:avLst/>
              <a:gdLst>
                <a:gd name="T0" fmla="*/ 1992 w 4227"/>
                <a:gd name="T1" fmla="*/ 0 h 5188"/>
                <a:gd name="T2" fmla="*/ 2114 w 4227"/>
                <a:gd name="T3" fmla="*/ 36 h 5188"/>
                <a:gd name="T4" fmla="*/ 2236 w 4227"/>
                <a:gd name="T5" fmla="*/ 73 h 5188"/>
                <a:gd name="T6" fmla="*/ 2354 w 4227"/>
                <a:gd name="T7" fmla="*/ 106 h 5188"/>
                <a:gd name="T8" fmla="*/ 2466 w 4227"/>
                <a:gd name="T9" fmla="*/ 140 h 5188"/>
                <a:gd name="T10" fmla="*/ 2568 w 4227"/>
                <a:gd name="T11" fmla="*/ 171 h 5188"/>
                <a:gd name="T12" fmla="*/ 1004 w 4227"/>
                <a:gd name="T13" fmla="*/ 1734 h 5188"/>
                <a:gd name="T14" fmla="*/ 4227 w 4227"/>
                <a:gd name="T15" fmla="*/ 4950 h 5188"/>
                <a:gd name="T16" fmla="*/ 4137 w 4227"/>
                <a:gd name="T17" fmla="*/ 4992 h 5188"/>
                <a:gd name="T18" fmla="*/ 4036 w 4227"/>
                <a:gd name="T19" fmla="*/ 5037 h 5188"/>
                <a:gd name="T20" fmla="*/ 3932 w 4227"/>
                <a:gd name="T21" fmla="*/ 5086 h 5188"/>
                <a:gd name="T22" fmla="*/ 3824 w 4227"/>
                <a:gd name="T23" fmla="*/ 5137 h 5188"/>
                <a:gd name="T24" fmla="*/ 3712 w 4227"/>
                <a:gd name="T25" fmla="*/ 5188 h 5188"/>
                <a:gd name="T26" fmla="*/ 2814 w 4227"/>
                <a:gd name="T27" fmla="*/ 4291 h 5188"/>
                <a:gd name="T28" fmla="*/ 1932 w 4227"/>
                <a:gd name="T29" fmla="*/ 5172 h 5188"/>
                <a:gd name="T30" fmla="*/ 1839 w 4227"/>
                <a:gd name="T31" fmla="*/ 5129 h 5188"/>
                <a:gd name="T32" fmla="*/ 1747 w 4227"/>
                <a:gd name="T33" fmla="*/ 5090 h 5188"/>
                <a:gd name="T34" fmla="*/ 1658 w 4227"/>
                <a:gd name="T35" fmla="*/ 5049 h 5188"/>
                <a:gd name="T36" fmla="*/ 1572 w 4227"/>
                <a:gd name="T37" fmla="*/ 5011 h 5188"/>
                <a:gd name="T38" fmla="*/ 1491 w 4227"/>
                <a:gd name="T39" fmla="*/ 4978 h 5188"/>
                <a:gd name="T40" fmla="*/ 1417 w 4227"/>
                <a:gd name="T41" fmla="*/ 4947 h 5188"/>
                <a:gd name="T42" fmla="*/ 2441 w 4227"/>
                <a:gd name="T43" fmla="*/ 3922 h 5188"/>
                <a:gd name="T44" fmla="*/ 0 w 4227"/>
                <a:gd name="T45" fmla="*/ 1483 h 5188"/>
                <a:gd name="T46" fmla="*/ 15 w 4227"/>
                <a:gd name="T47" fmla="*/ 1332 h 5188"/>
                <a:gd name="T48" fmla="*/ 29 w 4227"/>
                <a:gd name="T49" fmla="*/ 1186 h 5188"/>
                <a:gd name="T50" fmla="*/ 43 w 4227"/>
                <a:gd name="T51" fmla="*/ 1051 h 5188"/>
                <a:gd name="T52" fmla="*/ 57 w 4227"/>
                <a:gd name="T53" fmla="*/ 921 h 5188"/>
                <a:gd name="T54" fmla="*/ 70 w 4227"/>
                <a:gd name="T55" fmla="*/ 801 h 5188"/>
                <a:gd name="T56" fmla="*/ 630 w 4227"/>
                <a:gd name="T57" fmla="*/ 1361 h 5188"/>
                <a:gd name="T58" fmla="*/ 1992 w 4227"/>
                <a:gd name="T59" fmla="*/ 0 h 5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227" h="5188">
                  <a:moveTo>
                    <a:pt x="1992" y="0"/>
                  </a:moveTo>
                  <a:lnTo>
                    <a:pt x="2114" y="36"/>
                  </a:lnTo>
                  <a:lnTo>
                    <a:pt x="2236" y="73"/>
                  </a:lnTo>
                  <a:lnTo>
                    <a:pt x="2354" y="106"/>
                  </a:lnTo>
                  <a:lnTo>
                    <a:pt x="2466" y="140"/>
                  </a:lnTo>
                  <a:lnTo>
                    <a:pt x="2568" y="171"/>
                  </a:lnTo>
                  <a:lnTo>
                    <a:pt x="1004" y="1734"/>
                  </a:lnTo>
                  <a:lnTo>
                    <a:pt x="4227" y="4950"/>
                  </a:lnTo>
                  <a:lnTo>
                    <a:pt x="4137" y="4992"/>
                  </a:lnTo>
                  <a:lnTo>
                    <a:pt x="4036" y="5037"/>
                  </a:lnTo>
                  <a:lnTo>
                    <a:pt x="3932" y="5086"/>
                  </a:lnTo>
                  <a:lnTo>
                    <a:pt x="3824" y="5137"/>
                  </a:lnTo>
                  <a:lnTo>
                    <a:pt x="3712" y="5188"/>
                  </a:lnTo>
                  <a:lnTo>
                    <a:pt x="2814" y="4291"/>
                  </a:lnTo>
                  <a:lnTo>
                    <a:pt x="1932" y="5172"/>
                  </a:lnTo>
                  <a:lnTo>
                    <a:pt x="1839" y="5129"/>
                  </a:lnTo>
                  <a:lnTo>
                    <a:pt x="1747" y="5090"/>
                  </a:lnTo>
                  <a:lnTo>
                    <a:pt x="1658" y="5049"/>
                  </a:lnTo>
                  <a:lnTo>
                    <a:pt x="1572" y="5011"/>
                  </a:lnTo>
                  <a:lnTo>
                    <a:pt x="1491" y="4978"/>
                  </a:lnTo>
                  <a:lnTo>
                    <a:pt x="1417" y="4947"/>
                  </a:lnTo>
                  <a:lnTo>
                    <a:pt x="2441" y="3922"/>
                  </a:lnTo>
                  <a:lnTo>
                    <a:pt x="0" y="1483"/>
                  </a:lnTo>
                  <a:lnTo>
                    <a:pt x="15" y="1332"/>
                  </a:lnTo>
                  <a:lnTo>
                    <a:pt x="29" y="1186"/>
                  </a:lnTo>
                  <a:lnTo>
                    <a:pt x="43" y="1051"/>
                  </a:lnTo>
                  <a:lnTo>
                    <a:pt x="57" y="921"/>
                  </a:lnTo>
                  <a:lnTo>
                    <a:pt x="70" y="801"/>
                  </a:lnTo>
                  <a:lnTo>
                    <a:pt x="630" y="1361"/>
                  </a:lnTo>
                  <a:lnTo>
                    <a:pt x="1992" y="0"/>
                  </a:lnTo>
                  <a:close/>
                </a:path>
              </a:pathLst>
            </a:custGeom>
            <a:solidFill>
              <a:srgbClr val="7030A0"/>
            </a:solidFill>
            <a:ln w="0">
              <a:solidFill>
                <a:srgbClr val="EFC75E"/>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9"/>
            <p:cNvSpPr>
              <a:spLocks noEditPoints="1"/>
            </p:cNvSpPr>
            <p:nvPr/>
          </p:nvSpPr>
          <p:spPr bwMode="auto">
            <a:xfrm>
              <a:off x="1474" y="1340"/>
              <a:ext cx="2112" cy="2249"/>
            </a:xfrm>
            <a:custGeom>
              <a:avLst/>
              <a:gdLst>
                <a:gd name="T0" fmla="*/ 2855 w 4223"/>
                <a:gd name="T1" fmla="*/ 2893 h 4497"/>
                <a:gd name="T2" fmla="*/ 4223 w 4223"/>
                <a:gd name="T3" fmla="*/ 4259 h 4497"/>
                <a:gd name="T4" fmla="*/ 4131 w 4223"/>
                <a:gd name="T5" fmla="*/ 4301 h 4497"/>
                <a:gd name="T6" fmla="*/ 4032 w 4223"/>
                <a:gd name="T7" fmla="*/ 4346 h 4497"/>
                <a:gd name="T8" fmla="*/ 3928 w 4223"/>
                <a:gd name="T9" fmla="*/ 4395 h 4497"/>
                <a:gd name="T10" fmla="*/ 3818 w 4223"/>
                <a:gd name="T11" fmla="*/ 4446 h 4497"/>
                <a:gd name="T12" fmla="*/ 3708 w 4223"/>
                <a:gd name="T13" fmla="*/ 4497 h 4497"/>
                <a:gd name="T14" fmla="*/ 2855 w 4223"/>
                <a:gd name="T15" fmla="*/ 3645 h 4497"/>
                <a:gd name="T16" fmla="*/ 2855 w 4223"/>
                <a:gd name="T17" fmla="*/ 2893 h 4497"/>
                <a:gd name="T18" fmla="*/ 1301 w 4223"/>
                <a:gd name="T19" fmla="*/ 0 h 4497"/>
                <a:gd name="T20" fmla="*/ 1275 w 4223"/>
                <a:gd name="T21" fmla="*/ 772 h 4497"/>
                <a:gd name="T22" fmla="*/ 1008 w 4223"/>
                <a:gd name="T23" fmla="*/ 1049 h 4497"/>
                <a:gd name="T24" fmla="*/ 1261 w 4223"/>
                <a:gd name="T25" fmla="*/ 1300 h 4497"/>
                <a:gd name="T26" fmla="*/ 1240 w 4223"/>
                <a:gd name="T27" fmla="*/ 2031 h 4497"/>
                <a:gd name="T28" fmla="*/ 0 w 4223"/>
                <a:gd name="T29" fmla="*/ 792 h 4497"/>
                <a:gd name="T30" fmla="*/ 15 w 4223"/>
                <a:gd name="T31" fmla="*/ 641 h 4497"/>
                <a:gd name="T32" fmla="*/ 29 w 4223"/>
                <a:gd name="T33" fmla="*/ 495 h 4497"/>
                <a:gd name="T34" fmla="*/ 43 w 4223"/>
                <a:gd name="T35" fmla="*/ 360 h 4497"/>
                <a:gd name="T36" fmla="*/ 57 w 4223"/>
                <a:gd name="T37" fmla="*/ 230 h 4497"/>
                <a:gd name="T38" fmla="*/ 70 w 4223"/>
                <a:gd name="T39" fmla="*/ 110 h 4497"/>
                <a:gd name="T40" fmla="*/ 630 w 4223"/>
                <a:gd name="T41" fmla="*/ 666 h 4497"/>
                <a:gd name="T42" fmla="*/ 1301 w 4223"/>
                <a:gd name="T43" fmla="*/ 0 h 4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23" h="4497">
                  <a:moveTo>
                    <a:pt x="2855" y="2893"/>
                  </a:moveTo>
                  <a:lnTo>
                    <a:pt x="4223" y="4259"/>
                  </a:lnTo>
                  <a:lnTo>
                    <a:pt x="4131" y="4301"/>
                  </a:lnTo>
                  <a:lnTo>
                    <a:pt x="4032" y="4346"/>
                  </a:lnTo>
                  <a:lnTo>
                    <a:pt x="3928" y="4395"/>
                  </a:lnTo>
                  <a:lnTo>
                    <a:pt x="3818" y="4446"/>
                  </a:lnTo>
                  <a:lnTo>
                    <a:pt x="3708" y="4497"/>
                  </a:lnTo>
                  <a:lnTo>
                    <a:pt x="2855" y="3645"/>
                  </a:lnTo>
                  <a:lnTo>
                    <a:pt x="2855" y="2893"/>
                  </a:lnTo>
                  <a:close/>
                  <a:moveTo>
                    <a:pt x="1301" y="0"/>
                  </a:moveTo>
                  <a:lnTo>
                    <a:pt x="1275" y="772"/>
                  </a:lnTo>
                  <a:lnTo>
                    <a:pt x="1008" y="1049"/>
                  </a:lnTo>
                  <a:lnTo>
                    <a:pt x="1261" y="1300"/>
                  </a:lnTo>
                  <a:lnTo>
                    <a:pt x="1240" y="2031"/>
                  </a:lnTo>
                  <a:lnTo>
                    <a:pt x="0" y="792"/>
                  </a:lnTo>
                  <a:lnTo>
                    <a:pt x="15" y="641"/>
                  </a:lnTo>
                  <a:lnTo>
                    <a:pt x="29" y="495"/>
                  </a:lnTo>
                  <a:lnTo>
                    <a:pt x="43" y="360"/>
                  </a:lnTo>
                  <a:lnTo>
                    <a:pt x="57" y="230"/>
                  </a:lnTo>
                  <a:lnTo>
                    <a:pt x="70" y="110"/>
                  </a:lnTo>
                  <a:lnTo>
                    <a:pt x="630" y="666"/>
                  </a:lnTo>
                  <a:lnTo>
                    <a:pt x="1301" y="0"/>
                  </a:lnTo>
                  <a:close/>
                </a:path>
              </a:pathLst>
            </a:custGeom>
            <a:solidFill>
              <a:srgbClr val="7030A0"/>
            </a:solidFill>
            <a:ln w="0">
              <a:solidFill>
                <a:srgbClr val="E3BD59"/>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10"/>
            <p:cNvSpPr>
              <a:spLocks/>
            </p:cNvSpPr>
            <p:nvPr/>
          </p:nvSpPr>
          <p:spPr bwMode="auto">
            <a:xfrm>
              <a:off x="2549" y="543"/>
              <a:ext cx="1464" cy="1915"/>
            </a:xfrm>
            <a:custGeom>
              <a:avLst/>
              <a:gdLst>
                <a:gd name="T0" fmla="*/ 1596 w 2926"/>
                <a:gd name="T1" fmla="*/ 8 h 3831"/>
                <a:gd name="T2" fmla="*/ 1851 w 2926"/>
                <a:gd name="T3" fmla="*/ 53 h 3831"/>
                <a:gd name="T4" fmla="*/ 2089 w 2926"/>
                <a:gd name="T5" fmla="*/ 141 h 3831"/>
                <a:gd name="T6" fmla="*/ 2305 w 2926"/>
                <a:gd name="T7" fmla="*/ 269 h 3831"/>
                <a:gd name="T8" fmla="*/ 2496 w 2926"/>
                <a:gd name="T9" fmla="*/ 430 h 3831"/>
                <a:gd name="T10" fmla="*/ 2657 w 2926"/>
                <a:gd name="T11" fmla="*/ 620 h 3831"/>
                <a:gd name="T12" fmla="*/ 2785 w 2926"/>
                <a:gd name="T13" fmla="*/ 838 h 3831"/>
                <a:gd name="T14" fmla="*/ 2873 w 2926"/>
                <a:gd name="T15" fmla="*/ 1078 h 3831"/>
                <a:gd name="T16" fmla="*/ 2920 w 2926"/>
                <a:gd name="T17" fmla="*/ 1333 h 3831"/>
                <a:gd name="T18" fmla="*/ 2924 w 2926"/>
                <a:gd name="T19" fmla="*/ 1479 h 3831"/>
                <a:gd name="T20" fmla="*/ 2922 w 2926"/>
                <a:gd name="T21" fmla="*/ 1539 h 3831"/>
                <a:gd name="T22" fmla="*/ 2914 w 2926"/>
                <a:gd name="T23" fmla="*/ 1641 h 3831"/>
                <a:gd name="T24" fmla="*/ 2897 w 2926"/>
                <a:gd name="T25" fmla="*/ 1771 h 3831"/>
                <a:gd name="T26" fmla="*/ 2867 w 2926"/>
                <a:gd name="T27" fmla="*/ 1914 h 3831"/>
                <a:gd name="T28" fmla="*/ 2824 w 2926"/>
                <a:gd name="T29" fmla="*/ 2060 h 3831"/>
                <a:gd name="T30" fmla="*/ 2747 w 2926"/>
                <a:gd name="T31" fmla="*/ 2233 h 3831"/>
                <a:gd name="T32" fmla="*/ 2635 w 2926"/>
                <a:gd name="T33" fmla="*/ 2441 h 3831"/>
                <a:gd name="T34" fmla="*/ 2505 w 2926"/>
                <a:gd name="T35" fmla="*/ 2645 h 3831"/>
                <a:gd name="T36" fmla="*/ 2366 w 2926"/>
                <a:gd name="T37" fmla="*/ 2845 h 3831"/>
                <a:gd name="T38" fmla="*/ 2221 w 2926"/>
                <a:gd name="T39" fmla="*/ 3036 h 3831"/>
                <a:gd name="T40" fmla="*/ 2073 w 2926"/>
                <a:gd name="T41" fmla="*/ 3216 h 3831"/>
                <a:gd name="T42" fmla="*/ 1930 w 2926"/>
                <a:gd name="T43" fmla="*/ 3379 h 3831"/>
                <a:gd name="T44" fmla="*/ 1796 w 2926"/>
                <a:gd name="T45" fmla="*/ 3525 h 3831"/>
                <a:gd name="T46" fmla="*/ 1678 w 2926"/>
                <a:gd name="T47" fmla="*/ 3648 h 3831"/>
                <a:gd name="T48" fmla="*/ 1582 w 2926"/>
                <a:gd name="T49" fmla="*/ 3748 h 3831"/>
                <a:gd name="T50" fmla="*/ 1521 w 2926"/>
                <a:gd name="T51" fmla="*/ 3805 h 3831"/>
                <a:gd name="T52" fmla="*/ 1485 w 2926"/>
                <a:gd name="T53" fmla="*/ 3829 h 3831"/>
                <a:gd name="T54" fmla="*/ 1450 w 2926"/>
                <a:gd name="T55" fmla="*/ 3829 h 3831"/>
                <a:gd name="T56" fmla="*/ 1407 w 2926"/>
                <a:gd name="T57" fmla="*/ 3805 h 3831"/>
                <a:gd name="T58" fmla="*/ 1342 w 2926"/>
                <a:gd name="T59" fmla="*/ 3743 h 3831"/>
                <a:gd name="T60" fmla="*/ 1244 w 2926"/>
                <a:gd name="T61" fmla="*/ 3644 h 3831"/>
                <a:gd name="T62" fmla="*/ 1126 w 2926"/>
                <a:gd name="T63" fmla="*/ 3521 h 3831"/>
                <a:gd name="T64" fmla="*/ 994 w 2926"/>
                <a:gd name="T65" fmla="*/ 3377 h 3831"/>
                <a:gd name="T66" fmla="*/ 853 w 2926"/>
                <a:gd name="T67" fmla="*/ 3214 h 3831"/>
                <a:gd name="T68" fmla="*/ 705 w 2926"/>
                <a:gd name="T69" fmla="*/ 3038 h 3831"/>
                <a:gd name="T70" fmla="*/ 560 w 2926"/>
                <a:gd name="T71" fmla="*/ 2849 h 3831"/>
                <a:gd name="T72" fmla="*/ 422 w 2926"/>
                <a:gd name="T73" fmla="*/ 2651 h 3831"/>
                <a:gd name="T74" fmla="*/ 294 w 2926"/>
                <a:gd name="T75" fmla="*/ 2447 h 3831"/>
                <a:gd name="T76" fmla="*/ 182 w 2926"/>
                <a:gd name="T77" fmla="*/ 2240 h 3831"/>
                <a:gd name="T78" fmla="*/ 112 w 2926"/>
                <a:gd name="T79" fmla="*/ 2087 h 3831"/>
                <a:gd name="T80" fmla="*/ 72 w 2926"/>
                <a:gd name="T81" fmla="*/ 1969 h 3831"/>
                <a:gd name="T82" fmla="*/ 43 w 2926"/>
                <a:gd name="T83" fmla="*/ 1838 h 3831"/>
                <a:gd name="T84" fmla="*/ 23 w 2926"/>
                <a:gd name="T85" fmla="*/ 1708 h 3831"/>
                <a:gd name="T86" fmla="*/ 9 w 2926"/>
                <a:gd name="T87" fmla="*/ 1594 h 3831"/>
                <a:gd name="T88" fmla="*/ 2 w 2926"/>
                <a:gd name="T89" fmla="*/ 1510 h 3831"/>
                <a:gd name="T90" fmla="*/ 0 w 2926"/>
                <a:gd name="T91" fmla="*/ 1469 h 3831"/>
                <a:gd name="T92" fmla="*/ 23 w 2926"/>
                <a:gd name="T93" fmla="*/ 1204 h 3831"/>
                <a:gd name="T94" fmla="*/ 90 w 2926"/>
                <a:gd name="T95" fmla="*/ 956 h 3831"/>
                <a:gd name="T96" fmla="*/ 198 w 2926"/>
                <a:gd name="T97" fmla="*/ 726 h 3831"/>
                <a:gd name="T98" fmla="*/ 344 w 2926"/>
                <a:gd name="T99" fmla="*/ 522 h 3831"/>
                <a:gd name="T100" fmla="*/ 520 w 2926"/>
                <a:gd name="T101" fmla="*/ 345 h 3831"/>
                <a:gd name="T102" fmla="*/ 723 w 2926"/>
                <a:gd name="T103" fmla="*/ 200 h 3831"/>
                <a:gd name="T104" fmla="*/ 951 w 2926"/>
                <a:gd name="T105" fmla="*/ 92 h 3831"/>
                <a:gd name="T106" fmla="*/ 1199 w 2926"/>
                <a:gd name="T107" fmla="*/ 23 h 3831"/>
                <a:gd name="T108" fmla="*/ 1462 w 2926"/>
                <a:gd name="T109" fmla="*/ 0 h 3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26" h="3831">
                  <a:moveTo>
                    <a:pt x="1462" y="0"/>
                  </a:moveTo>
                  <a:lnTo>
                    <a:pt x="1596" y="8"/>
                  </a:lnTo>
                  <a:lnTo>
                    <a:pt x="1725" y="23"/>
                  </a:lnTo>
                  <a:lnTo>
                    <a:pt x="1851" y="53"/>
                  </a:lnTo>
                  <a:lnTo>
                    <a:pt x="1973" y="92"/>
                  </a:lnTo>
                  <a:lnTo>
                    <a:pt x="2089" y="141"/>
                  </a:lnTo>
                  <a:lnTo>
                    <a:pt x="2201" y="200"/>
                  </a:lnTo>
                  <a:lnTo>
                    <a:pt x="2305" y="269"/>
                  </a:lnTo>
                  <a:lnTo>
                    <a:pt x="2405" y="345"/>
                  </a:lnTo>
                  <a:lnTo>
                    <a:pt x="2496" y="430"/>
                  </a:lnTo>
                  <a:lnTo>
                    <a:pt x="2580" y="522"/>
                  </a:lnTo>
                  <a:lnTo>
                    <a:pt x="2657" y="620"/>
                  </a:lnTo>
                  <a:lnTo>
                    <a:pt x="2726" y="726"/>
                  </a:lnTo>
                  <a:lnTo>
                    <a:pt x="2785" y="838"/>
                  </a:lnTo>
                  <a:lnTo>
                    <a:pt x="2834" y="956"/>
                  </a:lnTo>
                  <a:lnTo>
                    <a:pt x="2873" y="1078"/>
                  </a:lnTo>
                  <a:lnTo>
                    <a:pt x="2902" y="1204"/>
                  </a:lnTo>
                  <a:lnTo>
                    <a:pt x="2920" y="1333"/>
                  </a:lnTo>
                  <a:lnTo>
                    <a:pt x="2926" y="1469"/>
                  </a:lnTo>
                  <a:lnTo>
                    <a:pt x="2924" y="1479"/>
                  </a:lnTo>
                  <a:lnTo>
                    <a:pt x="2924" y="1504"/>
                  </a:lnTo>
                  <a:lnTo>
                    <a:pt x="2922" y="1539"/>
                  </a:lnTo>
                  <a:lnTo>
                    <a:pt x="2920" y="1587"/>
                  </a:lnTo>
                  <a:lnTo>
                    <a:pt x="2914" y="1641"/>
                  </a:lnTo>
                  <a:lnTo>
                    <a:pt x="2906" y="1704"/>
                  </a:lnTo>
                  <a:lnTo>
                    <a:pt x="2897" y="1771"/>
                  </a:lnTo>
                  <a:lnTo>
                    <a:pt x="2885" y="1842"/>
                  </a:lnTo>
                  <a:lnTo>
                    <a:pt x="2867" y="1914"/>
                  </a:lnTo>
                  <a:lnTo>
                    <a:pt x="2847" y="1987"/>
                  </a:lnTo>
                  <a:lnTo>
                    <a:pt x="2824" y="2060"/>
                  </a:lnTo>
                  <a:lnTo>
                    <a:pt x="2794" y="2128"/>
                  </a:lnTo>
                  <a:lnTo>
                    <a:pt x="2747" y="2233"/>
                  </a:lnTo>
                  <a:lnTo>
                    <a:pt x="2692" y="2337"/>
                  </a:lnTo>
                  <a:lnTo>
                    <a:pt x="2635" y="2441"/>
                  </a:lnTo>
                  <a:lnTo>
                    <a:pt x="2572" y="2543"/>
                  </a:lnTo>
                  <a:lnTo>
                    <a:pt x="2505" y="2645"/>
                  </a:lnTo>
                  <a:lnTo>
                    <a:pt x="2437" y="2747"/>
                  </a:lnTo>
                  <a:lnTo>
                    <a:pt x="2366" y="2845"/>
                  </a:lnTo>
                  <a:lnTo>
                    <a:pt x="2293" y="2941"/>
                  </a:lnTo>
                  <a:lnTo>
                    <a:pt x="2221" y="3036"/>
                  </a:lnTo>
                  <a:lnTo>
                    <a:pt x="2146" y="3128"/>
                  </a:lnTo>
                  <a:lnTo>
                    <a:pt x="2073" y="3216"/>
                  </a:lnTo>
                  <a:lnTo>
                    <a:pt x="2000" y="3299"/>
                  </a:lnTo>
                  <a:lnTo>
                    <a:pt x="1930" y="3379"/>
                  </a:lnTo>
                  <a:lnTo>
                    <a:pt x="1861" y="3454"/>
                  </a:lnTo>
                  <a:lnTo>
                    <a:pt x="1796" y="3525"/>
                  </a:lnTo>
                  <a:lnTo>
                    <a:pt x="1735" y="3589"/>
                  </a:lnTo>
                  <a:lnTo>
                    <a:pt x="1678" y="3648"/>
                  </a:lnTo>
                  <a:lnTo>
                    <a:pt x="1627" y="3701"/>
                  </a:lnTo>
                  <a:lnTo>
                    <a:pt x="1582" y="3748"/>
                  </a:lnTo>
                  <a:lnTo>
                    <a:pt x="1542" y="3786"/>
                  </a:lnTo>
                  <a:lnTo>
                    <a:pt x="1521" y="3805"/>
                  </a:lnTo>
                  <a:lnTo>
                    <a:pt x="1503" y="3819"/>
                  </a:lnTo>
                  <a:lnTo>
                    <a:pt x="1485" y="3829"/>
                  </a:lnTo>
                  <a:lnTo>
                    <a:pt x="1468" y="3831"/>
                  </a:lnTo>
                  <a:lnTo>
                    <a:pt x="1450" y="3829"/>
                  </a:lnTo>
                  <a:lnTo>
                    <a:pt x="1430" y="3819"/>
                  </a:lnTo>
                  <a:lnTo>
                    <a:pt x="1407" y="3805"/>
                  </a:lnTo>
                  <a:lnTo>
                    <a:pt x="1381" y="3782"/>
                  </a:lnTo>
                  <a:lnTo>
                    <a:pt x="1342" y="3743"/>
                  </a:lnTo>
                  <a:lnTo>
                    <a:pt x="1295" y="3697"/>
                  </a:lnTo>
                  <a:lnTo>
                    <a:pt x="1244" y="3644"/>
                  </a:lnTo>
                  <a:lnTo>
                    <a:pt x="1187" y="3585"/>
                  </a:lnTo>
                  <a:lnTo>
                    <a:pt x="1126" y="3521"/>
                  </a:lnTo>
                  <a:lnTo>
                    <a:pt x="1061" y="3452"/>
                  </a:lnTo>
                  <a:lnTo>
                    <a:pt x="994" y="3377"/>
                  </a:lnTo>
                  <a:lnTo>
                    <a:pt x="923" y="3299"/>
                  </a:lnTo>
                  <a:lnTo>
                    <a:pt x="853" y="3214"/>
                  </a:lnTo>
                  <a:lnTo>
                    <a:pt x="778" y="3128"/>
                  </a:lnTo>
                  <a:lnTo>
                    <a:pt x="705" y="3038"/>
                  </a:lnTo>
                  <a:lnTo>
                    <a:pt x="633" y="2945"/>
                  </a:lnTo>
                  <a:lnTo>
                    <a:pt x="560" y="2849"/>
                  </a:lnTo>
                  <a:lnTo>
                    <a:pt x="489" y="2751"/>
                  </a:lnTo>
                  <a:lnTo>
                    <a:pt x="422" y="2651"/>
                  </a:lnTo>
                  <a:lnTo>
                    <a:pt x="355" y="2551"/>
                  </a:lnTo>
                  <a:lnTo>
                    <a:pt x="294" y="2447"/>
                  </a:lnTo>
                  <a:lnTo>
                    <a:pt x="235" y="2344"/>
                  </a:lnTo>
                  <a:lnTo>
                    <a:pt x="182" y="2240"/>
                  </a:lnTo>
                  <a:lnTo>
                    <a:pt x="135" y="2138"/>
                  </a:lnTo>
                  <a:lnTo>
                    <a:pt x="112" y="2087"/>
                  </a:lnTo>
                  <a:lnTo>
                    <a:pt x="92" y="2030"/>
                  </a:lnTo>
                  <a:lnTo>
                    <a:pt x="72" y="1969"/>
                  </a:lnTo>
                  <a:lnTo>
                    <a:pt x="57" y="1905"/>
                  </a:lnTo>
                  <a:lnTo>
                    <a:pt x="43" y="1838"/>
                  </a:lnTo>
                  <a:lnTo>
                    <a:pt x="33" y="1773"/>
                  </a:lnTo>
                  <a:lnTo>
                    <a:pt x="23" y="1708"/>
                  </a:lnTo>
                  <a:lnTo>
                    <a:pt x="15" y="1649"/>
                  </a:lnTo>
                  <a:lnTo>
                    <a:pt x="9" y="1594"/>
                  </a:lnTo>
                  <a:lnTo>
                    <a:pt x="4" y="1547"/>
                  </a:lnTo>
                  <a:lnTo>
                    <a:pt x="2" y="1510"/>
                  </a:lnTo>
                  <a:lnTo>
                    <a:pt x="0" y="1482"/>
                  </a:lnTo>
                  <a:lnTo>
                    <a:pt x="0" y="1469"/>
                  </a:lnTo>
                  <a:lnTo>
                    <a:pt x="6" y="1333"/>
                  </a:lnTo>
                  <a:lnTo>
                    <a:pt x="23" y="1204"/>
                  </a:lnTo>
                  <a:lnTo>
                    <a:pt x="51" y="1078"/>
                  </a:lnTo>
                  <a:lnTo>
                    <a:pt x="90" y="956"/>
                  </a:lnTo>
                  <a:lnTo>
                    <a:pt x="139" y="838"/>
                  </a:lnTo>
                  <a:lnTo>
                    <a:pt x="198" y="726"/>
                  </a:lnTo>
                  <a:lnTo>
                    <a:pt x="267" y="620"/>
                  </a:lnTo>
                  <a:lnTo>
                    <a:pt x="344" y="522"/>
                  </a:lnTo>
                  <a:lnTo>
                    <a:pt x="428" y="430"/>
                  </a:lnTo>
                  <a:lnTo>
                    <a:pt x="520" y="345"/>
                  </a:lnTo>
                  <a:lnTo>
                    <a:pt x="619" y="269"/>
                  </a:lnTo>
                  <a:lnTo>
                    <a:pt x="723" y="200"/>
                  </a:lnTo>
                  <a:lnTo>
                    <a:pt x="835" y="141"/>
                  </a:lnTo>
                  <a:lnTo>
                    <a:pt x="951" y="92"/>
                  </a:lnTo>
                  <a:lnTo>
                    <a:pt x="1073" y="53"/>
                  </a:lnTo>
                  <a:lnTo>
                    <a:pt x="1199" y="23"/>
                  </a:lnTo>
                  <a:lnTo>
                    <a:pt x="1328" y="8"/>
                  </a:lnTo>
                  <a:lnTo>
                    <a:pt x="1462" y="0"/>
                  </a:lnTo>
                  <a:close/>
                </a:path>
              </a:pathLst>
            </a:custGeom>
            <a:solidFill>
              <a:srgbClr val="7030A0"/>
            </a:solidFill>
            <a:ln w="0">
              <a:solidFill>
                <a:srgbClr val="E2574C"/>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11"/>
            <p:cNvSpPr>
              <a:spLocks noEditPoints="1"/>
            </p:cNvSpPr>
            <p:nvPr/>
          </p:nvSpPr>
          <p:spPr bwMode="auto">
            <a:xfrm>
              <a:off x="2902" y="896"/>
              <a:ext cx="757" cy="756"/>
            </a:xfrm>
            <a:custGeom>
              <a:avLst/>
              <a:gdLst>
                <a:gd name="T0" fmla="*/ 682 w 1514"/>
                <a:gd name="T1" fmla="*/ 308 h 1512"/>
                <a:gd name="T2" fmla="*/ 549 w 1514"/>
                <a:gd name="T3" fmla="*/ 353 h 1512"/>
                <a:gd name="T4" fmla="*/ 435 w 1514"/>
                <a:gd name="T5" fmla="*/ 434 h 1512"/>
                <a:gd name="T6" fmla="*/ 354 w 1514"/>
                <a:gd name="T7" fmla="*/ 546 h 1512"/>
                <a:gd name="T8" fmla="*/ 309 w 1514"/>
                <a:gd name="T9" fmla="*/ 681 h 1512"/>
                <a:gd name="T10" fmla="*/ 309 w 1514"/>
                <a:gd name="T11" fmla="*/ 830 h 1512"/>
                <a:gd name="T12" fmla="*/ 354 w 1514"/>
                <a:gd name="T13" fmla="*/ 964 h 1512"/>
                <a:gd name="T14" fmla="*/ 435 w 1514"/>
                <a:gd name="T15" fmla="*/ 1078 h 1512"/>
                <a:gd name="T16" fmla="*/ 549 w 1514"/>
                <a:gd name="T17" fmla="*/ 1158 h 1512"/>
                <a:gd name="T18" fmla="*/ 682 w 1514"/>
                <a:gd name="T19" fmla="*/ 1204 h 1512"/>
                <a:gd name="T20" fmla="*/ 832 w 1514"/>
                <a:gd name="T21" fmla="*/ 1204 h 1512"/>
                <a:gd name="T22" fmla="*/ 967 w 1514"/>
                <a:gd name="T23" fmla="*/ 1158 h 1512"/>
                <a:gd name="T24" fmla="*/ 1079 w 1514"/>
                <a:gd name="T25" fmla="*/ 1078 h 1512"/>
                <a:gd name="T26" fmla="*/ 1160 w 1514"/>
                <a:gd name="T27" fmla="*/ 964 h 1512"/>
                <a:gd name="T28" fmla="*/ 1205 w 1514"/>
                <a:gd name="T29" fmla="*/ 830 h 1512"/>
                <a:gd name="T30" fmla="*/ 1205 w 1514"/>
                <a:gd name="T31" fmla="*/ 681 h 1512"/>
                <a:gd name="T32" fmla="*/ 1160 w 1514"/>
                <a:gd name="T33" fmla="*/ 546 h 1512"/>
                <a:gd name="T34" fmla="*/ 1079 w 1514"/>
                <a:gd name="T35" fmla="*/ 434 h 1512"/>
                <a:gd name="T36" fmla="*/ 967 w 1514"/>
                <a:gd name="T37" fmla="*/ 353 h 1512"/>
                <a:gd name="T38" fmla="*/ 832 w 1514"/>
                <a:gd name="T39" fmla="*/ 308 h 1512"/>
                <a:gd name="T40" fmla="*/ 757 w 1514"/>
                <a:gd name="T41" fmla="*/ 0 h 1512"/>
                <a:gd name="T42" fmla="*/ 944 w 1514"/>
                <a:gd name="T43" fmla="*/ 23 h 1512"/>
                <a:gd name="T44" fmla="*/ 1113 w 1514"/>
                <a:gd name="T45" fmla="*/ 88 h 1512"/>
                <a:gd name="T46" fmla="*/ 1260 w 1514"/>
                <a:gd name="T47" fmla="*/ 190 h 1512"/>
                <a:gd name="T48" fmla="*/ 1378 w 1514"/>
                <a:gd name="T49" fmla="*/ 324 h 1512"/>
                <a:gd name="T50" fmla="*/ 1462 w 1514"/>
                <a:gd name="T51" fmla="*/ 483 h 1512"/>
                <a:gd name="T52" fmla="*/ 1508 w 1514"/>
                <a:gd name="T53" fmla="*/ 662 h 1512"/>
                <a:gd name="T54" fmla="*/ 1508 w 1514"/>
                <a:gd name="T55" fmla="*/ 850 h 1512"/>
                <a:gd name="T56" fmla="*/ 1462 w 1514"/>
                <a:gd name="T57" fmla="*/ 1029 h 1512"/>
                <a:gd name="T58" fmla="*/ 1378 w 1514"/>
                <a:gd name="T59" fmla="*/ 1188 h 1512"/>
                <a:gd name="T60" fmla="*/ 1260 w 1514"/>
                <a:gd name="T61" fmla="*/ 1321 h 1512"/>
                <a:gd name="T62" fmla="*/ 1113 w 1514"/>
                <a:gd name="T63" fmla="*/ 1423 h 1512"/>
                <a:gd name="T64" fmla="*/ 944 w 1514"/>
                <a:gd name="T65" fmla="*/ 1488 h 1512"/>
                <a:gd name="T66" fmla="*/ 757 w 1514"/>
                <a:gd name="T67" fmla="*/ 1512 h 1512"/>
                <a:gd name="T68" fmla="*/ 570 w 1514"/>
                <a:gd name="T69" fmla="*/ 1488 h 1512"/>
                <a:gd name="T70" fmla="*/ 401 w 1514"/>
                <a:gd name="T71" fmla="*/ 1423 h 1512"/>
                <a:gd name="T72" fmla="*/ 254 w 1514"/>
                <a:gd name="T73" fmla="*/ 1321 h 1512"/>
                <a:gd name="T74" fmla="*/ 136 w 1514"/>
                <a:gd name="T75" fmla="*/ 1188 h 1512"/>
                <a:gd name="T76" fmla="*/ 51 w 1514"/>
                <a:gd name="T77" fmla="*/ 1029 h 1512"/>
                <a:gd name="T78" fmla="*/ 6 w 1514"/>
                <a:gd name="T79" fmla="*/ 850 h 1512"/>
                <a:gd name="T80" fmla="*/ 6 w 1514"/>
                <a:gd name="T81" fmla="*/ 662 h 1512"/>
                <a:gd name="T82" fmla="*/ 51 w 1514"/>
                <a:gd name="T83" fmla="*/ 483 h 1512"/>
                <a:gd name="T84" fmla="*/ 136 w 1514"/>
                <a:gd name="T85" fmla="*/ 324 h 1512"/>
                <a:gd name="T86" fmla="*/ 254 w 1514"/>
                <a:gd name="T87" fmla="*/ 190 h 1512"/>
                <a:gd name="T88" fmla="*/ 401 w 1514"/>
                <a:gd name="T89" fmla="*/ 88 h 1512"/>
                <a:gd name="T90" fmla="*/ 570 w 1514"/>
                <a:gd name="T91" fmla="*/ 23 h 1512"/>
                <a:gd name="T92" fmla="*/ 757 w 1514"/>
                <a:gd name="T93" fmla="*/ 0 h 1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14" h="1512">
                  <a:moveTo>
                    <a:pt x="757" y="302"/>
                  </a:moveTo>
                  <a:lnTo>
                    <a:pt x="682" y="308"/>
                  </a:lnTo>
                  <a:lnTo>
                    <a:pt x="613" y="326"/>
                  </a:lnTo>
                  <a:lnTo>
                    <a:pt x="549" y="353"/>
                  </a:lnTo>
                  <a:lnTo>
                    <a:pt x="488" y="389"/>
                  </a:lnTo>
                  <a:lnTo>
                    <a:pt x="435" y="434"/>
                  </a:lnTo>
                  <a:lnTo>
                    <a:pt x="389" y="487"/>
                  </a:lnTo>
                  <a:lnTo>
                    <a:pt x="354" y="546"/>
                  </a:lnTo>
                  <a:lnTo>
                    <a:pt x="326" y="612"/>
                  </a:lnTo>
                  <a:lnTo>
                    <a:pt x="309" y="681"/>
                  </a:lnTo>
                  <a:lnTo>
                    <a:pt x="303" y="756"/>
                  </a:lnTo>
                  <a:lnTo>
                    <a:pt x="309" y="830"/>
                  </a:lnTo>
                  <a:lnTo>
                    <a:pt x="326" y="899"/>
                  </a:lnTo>
                  <a:lnTo>
                    <a:pt x="354" y="964"/>
                  </a:lnTo>
                  <a:lnTo>
                    <a:pt x="389" y="1025"/>
                  </a:lnTo>
                  <a:lnTo>
                    <a:pt x="435" y="1078"/>
                  </a:lnTo>
                  <a:lnTo>
                    <a:pt x="488" y="1123"/>
                  </a:lnTo>
                  <a:lnTo>
                    <a:pt x="549" y="1158"/>
                  </a:lnTo>
                  <a:lnTo>
                    <a:pt x="613" y="1186"/>
                  </a:lnTo>
                  <a:lnTo>
                    <a:pt x="682" y="1204"/>
                  </a:lnTo>
                  <a:lnTo>
                    <a:pt x="757" y="1209"/>
                  </a:lnTo>
                  <a:lnTo>
                    <a:pt x="832" y="1204"/>
                  </a:lnTo>
                  <a:lnTo>
                    <a:pt x="900" y="1186"/>
                  </a:lnTo>
                  <a:lnTo>
                    <a:pt x="967" y="1158"/>
                  </a:lnTo>
                  <a:lnTo>
                    <a:pt x="1026" y="1123"/>
                  </a:lnTo>
                  <a:lnTo>
                    <a:pt x="1079" y="1078"/>
                  </a:lnTo>
                  <a:lnTo>
                    <a:pt x="1124" y="1025"/>
                  </a:lnTo>
                  <a:lnTo>
                    <a:pt x="1160" y="964"/>
                  </a:lnTo>
                  <a:lnTo>
                    <a:pt x="1187" y="899"/>
                  </a:lnTo>
                  <a:lnTo>
                    <a:pt x="1205" y="830"/>
                  </a:lnTo>
                  <a:lnTo>
                    <a:pt x="1211" y="756"/>
                  </a:lnTo>
                  <a:lnTo>
                    <a:pt x="1205" y="681"/>
                  </a:lnTo>
                  <a:lnTo>
                    <a:pt x="1187" y="612"/>
                  </a:lnTo>
                  <a:lnTo>
                    <a:pt x="1160" y="546"/>
                  </a:lnTo>
                  <a:lnTo>
                    <a:pt x="1124" y="487"/>
                  </a:lnTo>
                  <a:lnTo>
                    <a:pt x="1079" y="434"/>
                  </a:lnTo>
                  <a:lnTo>
                    <a:pt x="1026" y="389"/>
                  </a:lnTo>
                  <a:lnTo>
                    <a:pt x="967" y="353"/>
                  </a:lnTo>
                  <a:lnTo>
                    <a:pt x="900" y="326"/>
                  </a:lnTo>
                  <a:lnTo>
                    <a:pt x="832" y="308"/>
                  </a:lnTo>
                  <a:lnTo>
                    <a:pt x="757" y="302"/>
                  </a:lnTo>
                  <a:close/>
                  <a:moveTo>
                    <a:pt x="757" y="0"/>
                  </a:moveTo>
                  <a:lnTo>
                    <a:pt x="851" y="6"/>
                  </a:lnTo>
                  <a:lnTo>
                    <a:pt x="944" y="23"/>
                  </a:lnTo>
                  <a:lnTo>
                    <a:pt x="1030" y="51"/>
                  </a:lnTo>
                  <a:lnTo>
                    <a:pt x="1113" y="88"/>
                  </a:lnTo>
                  <a:lnTo>
                    <a:pt x="1189" y="135"/>
                  </a:lnTo>
                  <a:lnTo>
                    <a:pt x="1260" y="190"/>
                  </a:lnTo>
                  <a:lnTo>
                    <a:pt x="1323" y="253"/>
                  </a:lnTo>
                  <a:lnTo>
                    <a:pt x="1378" y="324"/>
                  </a:lnTo>
                  <a:lnTo>
                    <a:pt x="1425" y="400"/>
                  </a:lnTo>
                  <a:lnTo>
                    <a:pt x="1462" y="483"/>
                  </a:lnTo>
                  <a:lnTo>
                    <a:pt x="1490" y="569"/>
                  </a:lnTo>
                  <a:lnTo>
                    <a:pt x="1508" y="662"/>
                  </a:lnTo>
                  <a:lnTo>
                    <a:pt x="1514" y="756"/>
                  </a:lnTo>
                  <a:lnTo>
                    <a:pt x="1508" y="850"/>
                  </a:lnTo>
                  <a:lnTo>
                    <a:pt x="1490" y="942"/>
                  </a:lnTo>
                  <a:lnTo>
                    <a:pt x="1462" y="1029"/>
                  </a:lnTo>
                  <a:lnTo>
                    <a:pt x="1425" y="1111"/>
                  </a:lnTo>
                  <a:lnTo>
                    <a:pt x="1378" y="1188"/>
                  </a:lnTo>
                  <a:lnTo>
                    <a:pt x="1323" y="1258"/>
                  </a:lnTo>
                  <a:lnTo>
                    <a:pt x="1260" y="1321"/>
                  </a:lnTo>
                  <a:lnTo>
                    <a:pt x="1189" y="1376"/>
                  </a:lnTo>
                  <a:lnTo>
                    <a:pt x="1113" y="1423"/>
                  </a:lnTo>
                  <a:lnTo>
                    <a:pt x="1030" y="1461"/>
                  </a:lnTo>
                  <a:lnTo>
                    <a:pt x="944" y="1488"/>
                  </a:lnTo>
                  <a:lnTo>
                    <a:pt x="851" y="1506"/>
                  </a:lnTo>
                  <a:lnTo>
                    <a:pt x="757" y="1512"/>
                  </a:lnTo>
                  <a:lnTo>
                    <a:pt x="663" y="1506"/>
                  </a:lnTo>
                  <a:lnTo>
                    <a:pt x="570" y="1488"/>
                  </a:lnTo>
                  <a:lnTo>
                    <a:pt x="484" y="1461"/>
                  </a:lnTo>
                  <a:lnTo>
                    <a:pt x="401" y="1423"/>
                  </a:lnTo>
                  <a:lnTo>
                    <a:pt x="325" y="1376"/>
                  </a:lnTo>
                  <a:lnTo>
                    <a:pt x="254" y="1321"/>
                  </a:lnTo>
                  <a:lnTo>
                    <a:pt x="191" y="1258"/>
                  </a:lnTo>
                  <a:lnTo>
                    <a:pt x="136" y="1188"/>
                  </a:lnTo>
                  <a:lnTo>
                    <a:pt x="89" y="1111"/>
                  </a:lnTo>
                  <a:lnTo>
                    <a:pt x="51" y="1029"/>
                  </a:lnTo>
                  <a:lnTo>
                    <a:pt x="24" y="942"/>
                  </a:lnTo>
                  <a:lnTo>
                    <a:pt x="6" y="850"/>
                  </a:lnTo>
                  <a:lnTo>
                    <a:pt x="0" y="756"/>
                  </a:lnTo>
                  <a:lnTo>
                    <a:pt x="6" y="662"/>
                  </a:lnTo>
                  <a:lnTo>
                    <a:pt x="24" y="569"/>
                  </a:lnTo>
                  <a:lnTo>
                    <a:pt x="51" y="483"/>
                  </a:lnTo>
                  <a:lnTo>
                    <a:pt x="89" y="400"/>
                  </a:lnTo>
                  <a:lnTo>
                    <a:pt x="136" y="324"/>
                  </a:lnTo>
                  <a:lnTo>
                    <a:pt x="191" y="253"/>
                  </a:lnTo>
                  <a:lnTo>
                    <a:pt x="254" y="190"/>
                  </a:lnTo>
                  <a:lnTo>
                    <a:pt x="325" y="135"/>
                  </a:lnTo>
                  <a:lnTo>
                    <a:pt x="401" y="88"/>
                  </a:lnTo>
                  <a:lnTo>
                    <a:pt x="484" y="51"/>
                  </a:lnTo>
                  <a:lnTo>
                    <a:pt x="570" y="23"/>
                  </a:lnTo>
                  <a:lnTo>
                    <a:pt x="663" y="6"/>
                  </a:lnTo>
                  <a:lnTo>
                    <a:pt x="75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3" name="TextBox 22"/>
          <p:cNvSpPr txBox="1"/>
          <p:nvPr/>
        </p:nvSpPr>
        <p:spPr>
          <a:xfrm>
            <a:off x="1543237" y="407935"/>
            <a:ext cx="7372163" cy="461665"/>
          </a:xfrm>
          <a:prstGeom prst="rect">
            <a:avLst/>
          </a:prstGeom>
          <a:noFill/>
        </p:spPr>
        <p:txBody>
          <a:bodyPr wrap="square" rtlCol="0">
            <a:spAutoFit/>
          </a:bodyPr>
          <a:lstStyle/>
          <a:p>
            <a:r>
              <a:rPr lang="en-US" sz="2400" dirty="0" smtClean="0">
                <a:solidFill>
                  <a:schemeClr val="bg1"/>
                </a:solidFill>
                <a:latin typeface="MS PGothic" panose="020B0600070205080204" pitchFamily="34" charset="-128"/>
                <a:ea typeface="MS PGothic" panose="020B0600070205080204" pitchFamily="34" charset="-128"/>
              </a:rPr>
              <a:t>Where can you get free or low-cost health care?</a:t>
            </a:r>
            <a:endParaRPr lang="en-US" sz="2400" dirty="0">
              <a:solidFill>
                <a:schemeClr val="bg1"/>
              </a:solidFill>
              <a:latin typeface="MS PGothic" panose="020B0600070205080204" pitchFamily="34" charset="-128"/>
              <a:ea typeface="MS PGothic" panose="020B0600070205080204" pitchFamily="34" charset="-128"/>
            </a:endParaRPr>
          </a:p>
        </p:txBody>
      </p:sp>
      <p:sp>
        <p:nvSpPr>
          <p:cNvPr id="25" name="Slide Number Placeholder 3"/>
          <p:cNvSpPr>
            <a:spLocks noGrp="1"/>
          </p:cNvSpPr>
          <p:nvPr>
            <p:ph type="sldNum" sz="quarter" idx="12"/>
          </p:nvPr>
        </p:nvSpPr>
        <p:spPr>
          <a:xfrm>
            <a:off x="6629400" y="6324600"/>
            <a:ext cx="2133600" cy="365125"/>
          </a:xfrm>
        </p:spPr>
        <p:txBody>
          <a:bodyPr/>
          <a:lstStyle/>
          <a:p>
            <a:fld id="{A676063D-E2FD-4F05-B1DC-3DEAF8375396}" type="slidenum">
              <a:rPr lang="en-US" sz="1400" b="1" smtClean="0">
                <a:solidFill>
                  <a:schemeClr val="tx1"/>
                </a:solidFill>
              </a:rPr>
              <a:t>11</a:t>
            </a:fld>
            <a:endParaRPr lang="en-US" sz="1400" b="1"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8AC721CE-359C-4B80-B766-E9C17AEF7BEF}"/>
                                            </p:graphicEl>
                                          </p:spTgt>
                                        </p:tgtEl>
                                        <p:attrNameLst>
                                          <p:attrName>style.visibility</p:attrName>
                                        </p:attrNameLst>
                                      </p:cBhvr>
                                      <p:to>
                                        <p:strVal val="visible"/>
                                      </p:to>
                                    </p:set>
                                    <p:animEffect transition="in" filter="fade">
                                      <p:cBhvr>
                                        <p:cTn id="7" dur="500"/>
                                        <p:tgtEl>
                                          <p:spTgt spid="7">
                                            <p:graphicEl>
                                              <a:dgm id="{8AC721CE-359C-4B80-B766-E9C17AEF7BE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EC041BAF-DFAC-4C19-A5E0-38749DEBD163}"/>
                                            </p:graphicEl>
                                          </p:spTgt>
                                        </p:tgtEl>
                                        <p:attrNameLst>
                                          <p:attrName>style.visibility</p:attrName>
                                        </p:attrNameLst>
                                      </p:cBhvr>
                                      <p:to>
                                        <p:strVal val="visible"/>
                                      </p:to>
                                    </p:set>
                                    <p:animEffect transition="in" filter="fade">
                                      <p:cBhvr>
                                        <p:cTn id="12" dur="500"/>
                                        <p:tgtEl>
                                          <p:spTgt spid="7">
                                            <p:graphicEl>
                                              <a:dgm id="{EC041BAF-DFAC-4C19-A5E0-38749DEBD16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FD4E4E65-EBB1-4FC9-B87E-73D8F5C48110}"/>
                                            </p:graphicEl>
                                          </p:spTgt>
                                        </p:tgtEl>
                                        <p:attrNameLst>
                                          <p:attrName>style.visibility</p:attrName>
                                        </p:attrNameLst>
                                      </p:cBhvr>
                                      <p:to>
                                        <p:strVal val="visible"/>
                                      </p:to>
                                    </p:set>
                                    <p:animEffect transition="in" filter="fade">
                                      <p:cBhvr>
                                        <p:cTn id="17" dur="500"/>
                                        <p:tgtEl>
                                          <p:spTgt spid="7">
                                            <p:graphicEl>
                                              <a:dgm id="{FD4E4E65-EBB1-4FC9-B87E-73D8F5C4811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98AC8FD8-8846-4B17-8A59-5924B847A50A}"/>
                                            </p:graphicEl>
                                          </p:spTgt>
                                        </p:tgtEl>
                                        <p:attrNameLst>
                                          <p:attrName>style.visibility</p:attrName>
                                        </p:attrNameLst>
                                      </p:cBhvr>
                                      <p:to>
                                        <p:strVal val="visible"/>
                                      </p:to>
                                    </p:set>
                                    <p:animEffect transition="in" filter="fade">
                                      <p:cBhvr>
                                        <p:cTn id="22" dur="500"/>
                                        <p:tgtEl>
                                          <p:spTgt spid="7">
                                            <p:graphicEl>
                                              <a:dgm id="{98AC8FD8-8846-4B17-8A59-5924B847A50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286000"/>
            <a:ext cx="8458200" cy="4191000"/>
          </a:xfrm>
          <a:prstGeom prst="rect">
            <a:avLst/>
          </a:prstGeom>
          <a:noFill/>
        </p:spPr>
        <p:txBody>
          <a:bodyPr wrap="square" rtlCol="0">
            <a:spAutoFit/>
          </a:bodyPr>
          <a:lstStyle/>
          <a:p>
            <a:endParaRPr lang="en-US" dirty="0"/>
          </a:p>
        </p:txBody>
      </p:sp>
      <p:graphicFrame>
        <p:nvGraphicFramePr>
          <p:cNvPr id="10" name="Diagram 9"/>
          <p:cNvGraphicFramePr/>
          <p:nvPr>
            <p:extLst>
              <p:ext uri="{D42A27DB-BD31-4B8C-83A1-F6EECF244321}">
                <p14:modId xmlns:p14="http://schemas.microsoft.com/office/powerpoint/2010/main" val="3677478161"/>
              </p:ext>
            </p:extLst>
          </p:nvPr>
        </p:nvGraphicFramePr>
        <p:xfrm>
          <a:off x="152400" y="2286000"/>
          <a:ext cx="88392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 name="Freeform 6"/>
          <p:cNvSpPr>
            <a:spLocks/>
          </p:cNvSpPr>
          <p:nvPr/>
        </p:nvSpPr>
        <p:spPr bwMode="auto">
          <a:xfrm>
            <a:off x="272221" y="522940"/>
            <a:ext cx="1271016" cy="1143000"/>
          </a:xfrm>
          <a:custGeom>
            <a:avLst/>
            <a:gdLst>
              <a:gd name="T0" fmla="*/ 312 w 312"/>
              <a:gd name="T1" fmla="*/ 204 h 262"/>
              <a:gd name="T2" fmla="*/ 231 w 312"/>
              <a:gd name="T3" fmla="*/ 262 h 262"/>
              <a:gd name="T4" fmla="*/ 80 w 312"/>
              <a:gd name="T5" fmla="*/ 262 h 262"/>
              <a:gd name="T6" fmla="*/ 0 w 312"/>
              <a:gd name="T7" fmla="*/ 204 h 262"/>
              <a:gd name="T8" fmla="*/ 0 w 312"/>
              <a:gd name="T9" fmla="*/ 59 h 262"/>
              <a:gd name="T10" fmla="*/ 80 w 312"/>
              <a:gd name="T11" fmla="*/ 0 h 262"/>
              <a:gd name="T12" fmla="*/ 231 w 312"/>
              <a:gd name="T13" fmla="*/ 0 h 262"/>
              <a:gd name="T14" fmla="*/ 312 w 312"/>
              <a:gd name="T15" fmla="*/ 59 h 262"/>
              <a:gd name="T16" fmla="*/ 312 w 312"/>
              <a:gd name="T17" fmla="*/ 20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2" h="262">
                <a:moveTo>
                  <a:pt x="312" y="204"/>
                </a:moveTo>
                <a:cubicBezTo>
                  <a:pt x="312" y="236"/>
                  <a:pt x="276" y="262"/>
                  <a:pt x="231" y="262"/>
                </a:cubicBezTo>
                <a:cubicBezTo>
                  <a:pt x="80" y="262"/>
                  <a:pt x="80" y="262"/>
                  <a:pt x="80" y="262"/>
                </a:cubicBezTo>
                <a:cubicBezTo>
                  <a:pt x="36" y="262"/>
                  <a:pt x="0" y="236"/>
                  <a:pt x="0" y="204"/>
                </a:cubicBezTo>
                <a:cubicBezTo>
                  <a:pt x="0" y="59"/>
                  <a:pt x="0" y="59"/>
                  <a:pt x="0" y="59"/>
                </a:cubicBezTo>
                <a:cubicBezTo>
                  <a:pt x="0" y="26"/>
                  <a:pt x="36" y="0"/>
                  <a:pt x="80" y="0"/>
                </a:cubicBezTo>
                <a:cubicBezTo>
                  <a:pt x="231" y="0"/>
                  <a:pt x="231" y="0"/>
                  <a:pt x="231" y="0"/>
                </a:cubicBezTo>
                <a:cubicBezTo>
                  <a:pt x="276" y="0"/>
                  <a:pt x="312" y="26"/>
                  <a:pt x="312" y="59"/>
                </a:cubicBezTo>
                <a:cubicBezTo>
                  <a:pt x="312" y="204"/>
                  <a:pt x="312" y="204"/>
                  <a:pt x="312" y="204"/>
                </a:cubicBezTo>
              </a:path>
            </a:pathLst>
          </a:cu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3" name="Rectangle 182"/>
          <p:cNvSpPr>
            <a:spLocks noChangeArrowheads="1"/>
          </p:cNvSpPr>
          <p:nvPr/>
        </p:nvSpPr>
        <p:spPr bwMode="auto">
          <a:xfrm>
            <a:off x="-152400" y="685990"/>
            <a:ext cx="9982200" cy="738816"/>
          </a:xfrm>
          <a:prstGeom prst="rect">
            <a:avLst/>
          </a:pr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sz="2800" dirty="0">
              <a:latin typeface="MS PGothic" panose="020B0600070205080204" pitchFamily="34" charset="-128"/>
              <a:ea typeface="MS PGothic" panose="020B0600070205080204" pitchFamily="34" charset="-128"/>
            </a:endParaRPr>
          </a:p>
        </p:txBody>
      </p:sp>
      <p:grpSp>
        <p:nvGrpSpPr>
          <p:cNvPr id="24" name="Group 4"/>
          <p:cNvGrpSpPr>
            <a:grpSpLocks noChangeAspect="1"/>
          </p:cNvGrpSpPr>
          <p:nvPr/>
        </p:nvGrpSpPr>
        <p:grpSpPr bwMode="auto">
          <a:xfrm>
            <a:off x="383167" y="534040"/>
            <a:ext cx="988433" cy="989960"/>
            <a:chOff x="1262" y="540"/>
            <a:chExt cx="3235" cy="3240"/>
          </a:xfrm>
        </p:grpSpPr>
        <p:sp>
          <p:nvSpPr>
            <p:cNvPr id="25" name="AutoShape 3"/>
            <p:cNvSpPr>
              <a:spLocks noChangeAspect="1" noChangeArrowheads="1" noTextEdit="1"/>
            </p:cNvSpPr>
            <p:nvPr/>
          </p:nvSpPr>
          <p:spPr bwMode="auto">
            <a:xfrm>
              <a:off x="1263" y="540"/>
              <a:ext cx="3234" cy="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5"/>
            <p:cNvSpPr>
              <a:spLocks noChangeArrowheads="1"/>
            </p:cNvSpPr>
            <p:nvPr/>
          </p:nvSpPr>
          <p:spPr bwMode="auto">
            <a:xfrm>
              <a:off x="1263" y="540"/>
              <a:ext cx="3233" cy="3240"/>
            </a:xfrm>
            <a:prstGeom prst="rect">
              <a:avLst/>
            </a:prstGeom>
            <a:noFill/>
            <a:ln w="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6"/>
            <p:cNvSpPr>
              <a:spLocks/>
            </p:cNvSpPr>
            <p:nvPr/>
          </p:nvSpPr>
          <p:spPr bwMode="auto">
            <a:xfrm>
              <a:off x="1262" y="896"/>
              <a:ext cx="3227" cy="2876"/>
            </a:xfrm>
            <a:custGeom>
              <a:avLst/>
              <a:gdLst>
                <a:gd name="T0" fmla="*/ 1865 w 6454"/>
                <a:gd name="T1" fmla="*/ 33 h 5751"/>
                <a:gd name="T2" fmla="*/ 2191 w 6454"/>
                <a:gd name="T3" fmla="*/ 127 h 5751"/>
                <a:gd name="T4" fmla="*/ 2598 w 6454"/>
                <a:gd name="T5" fmla="*/ 247 h 5751"/>
                <a:gd name="T6" fmla="*/ 2978 w 6454"/>
                <a:gd name="T7" fmla="*/ 363 h 5751"/>
                <a:gd name="T8" fmla="*/ 3231 w 6454"/>
                <a:gd name="T9" fmla="*/ 438 h 5751"/>
                <a:gd name="T10" fmla="*/ 3302 w 6454"/>
                <a:gd name="T11" fmla="*/ 448 h 5751"/>
                <a:gd name="T12" fmla="*/ 3508 w 6454"/>
                <a:gd name="T13" fmla="*/ 383 h 5751"/>
                <a:gd name="T14" fmla="*/ 3858 w 6454"/>
                <a:gd name="T15" fmla="*/ 277 h 5751"/>
                <a:gd name="T16" fmla="*/ 4249 w 6454"/>
                <a:gd name="T17" fmla="*/ 159 h 5751"/>
                <a:gd name="T18" fmla="*/ 4589 w 6454"/>
                <a:gd name="T19" fmla="*/ 59 h 5751"/>
                <a:gd name="T20" fmla="*/ 4792 w 6454"/>
                <a:gd name="T21" fmla="*/ 8 h 5751"/>
                <a:gd name="T22" fmla="*/ 5010 w 6454"/>
                <a:gd name="T23" fmla="*/ 72 h 5751"/>
                <a:gd name="T24" fmla="*/ 5413 w 6454"/>
                <a:gd name="T25" fmla="*/ 214 h 5751"/>
                <a:gd name="T26" fmla="*/ 5794 w 6454"/>
                <a:gd name="T27" fmla="*/ 351 h 5751"/>
                <a:gd name="T28" fmla="*/ 5933 w 6454"/>
                <a:gd name="T29" fmla="*/ 422 h 5751"/>
                <a:gd name="T30" fmla="*/ 5973 w 6454"/>
                <a:gd name="T31" fmla="*/ 642 h 5751"/>
                <a:gd name="T32" fmla="*/ 6026 w 6454"/>
                <a:gd name="T33" fmla="*/ 1176 h 5751"/>
                <a:gd name="T34" fmla="*/ 6099 w 6454"/>
                <a:gd name="T35" fmla="*/ 1920 h 5751"/>
                <a:gd name="T36" fmla="*/ 6183 w 6454"/>
                <a:gd name="T37" fmla="*/ 2782 h 5751"/>
                <a:gd name="T38" fmla="*/ 6270 w 6454"/>
                <a:gd name="T39" fmla="*/ 3672 h 5751"/>
                <a:gd name="T40" fmla="*/ 6350 w 6454"/>
                <a:gd name="T41" fmla="*/ 4497 h 5751"/>
                <a:gd name="T42" fmla="*/ 6413 w 6454"/>
                <a:gd name="T43" fmla="*/ 5164 h 5751"/>
                <a:gd name="T44" fmla="*/ 6454 w 6454"/>
                <a:gd name="T45" fmla="*/ 5584 h 5751"/>
                <a:gd name="T46" fmla="*/ 6407 w 6454"/>
                <a:gd name="T47" fmla="*/ 5647 h 5751"/>
                <a:gd name="T48" fmla="*/ 6248 w 6454"/>
                <a:gd name="T49" fmla="*/ 5592 h 5751"/>
                <a:gd name="T50" fmla="*/ 5843 w 6454"/>
                <a:gd name="T51" fmla="*/ 5416 h 5751"/>
                <a:gd name="T52" fmla="*/ 5393 w 6454"/>
                <a:gd name="T53" fmla="*/ 5215 h 5751"/>
                <a:gd name="T54" fmla="*/ 5047 w 6454"/>
                <a:gd name="T55" fmla="*/ 5060 h 5751"/>
                <a:gd name="T56" fmla="*/ 4839 w 6454"/>
                <a:gd name="T57" fmla="*/ 5066 h 5751"/>
                <a:gd name="T58" fmla="*/ 4509 w 6454"/>
                <a:gd name="T59" fmla="*/ 5215 h 5751"/>
                <a:gd name="T60" fmla="*/ 4064 w 6454"/>
                <a:gd name="T61" fmla="*/ 5419 h 5751"/>
                <a:gd name="T62" fmla="*/ 3630 w 6454"/>
                <a:gd name="T63" fmla="*/ 5616 h 5751"/>
                <a:gd name="T64" fmla="*/ 3331 w 6454"/>
                <a:gd name="T65" fmla="*/ 5743 h 5751"/>
                <a:gd name="T66" fmla="*/ 3123 w 6454"/>
                <a:gd name="T67" fmla="*/ 5704 h 5751"/>
                <a:gd name="T68" fmla="*/ 2750 w 6454"/>
                <a:gd name="T69" fmla="*/ 5543 h 5751"/>
                <a:gd name="T70" fmla="*/ 2282 w 6454"/>
                <a:gd name="T71" fmla="*/ 5337 h 5751"/>
                <a:gd name="T72" fmla="*/ 1851 w 6454"/>
                <a:gd name="T73" fmla="*/ 5150 h 5751"/>
                <a:gd name="T74" fmla="*/ 1586 w 6454"/>
                <a:gd name="T75" fmla="*/ 5048 h 5751"/>
                <a:gd name="T76" fmla="*/ 1411 w 6454"/>
                <a:gd name="T77" fmla="*/ 5093 h 5751"/>
                <a:gd name="T78" fmla="*/ 1032 w 6454"/>
                <a:gd name="T79" fmla="*/ 5253 h 5751"/>
                <a:gd name="T80" fmla="*/ 574 w 6454"/>
                <a:gd name="T81" fmla="*/ 5447 h 5751"/>
                <a:gd name="T82" fmla="*/ 179 w 6454"/>
                <a:gd name="T83" fmla="*/ 5612 h 5751"/>
                <a:gd name="T84" fmla="*/ 37 w 6454"/>
                <a:gd name="T85" fmla="*/ 5647 h 5751"/>
                <a:gd name="T86" fmla="*/ 6 w 6454"/>
                <a:gd name="T87" fmla="*/ 5525 h 5751"/>
                <a:gd name="T88" fmla="*/ 59 w 6454"/>
                <a:gd name="T89" fmla="*/ 5044 h 5751"/>
                <a:gd name="T90" fmla="*/ 134 w 6454"/>
                <a:gd name="T91" fmla="*/ 4336 h 5751"/>
                <a:gd name="T92" fmla="*/ 224 w 6454"/>
                <a:gd name="T93" fmla="*/ 3487 h 5751"/>
                <a:gd name="T94" fmla="*/ 320 w 6454"/>
                <a:gd name="T95" fmla="*/ 2594 h 5751"/>
                <a:gd name="T96" fmla="*/ 411 w 6454"/>
                <a:gd name="T97" fmla="*/ 1747 h 5751"/>
                <a:gd name="T98" fmla="*/ 487 w 6454"/>
                <a:gd name="T99" fmla="*/ 1041 h 5751"/>
                <a:gd name="T100" fmla="*/ 539 w 6454"/>
                <a:gd name="T101" fmla="*/ 563 h 5751"/>
                <a:gd name="T102" fmla="*/ 590 w 6454"/>
                <a:gd name="T103" fmla="*/ 404 h 5751"/>
                <a:gd name="T104" fmla="*/ 849 w 6454"/>
                <a:gd name="T105" fmla="*/ 296 h 5751"/>
                <a:gd name="T106" fmla="*/ 1262 w 6454"/>
                <a:gd name="T107" fmla="*/ 147 h 5751"/>
                <a:gd name="T108" fmla="*/ 1616 w 6454"/>
                <a:gd name="T109" fmla="*/ 25 h 5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454" h="5751">
                  <a:moveTo>
                    <a:pt x="1720" y="0"/>
                  </a:moveTo>
                  <a:lnTo>
                    <a:pt x="1749" y="2"/>
                  </a:lnTo>
                  <a:lnTo>
                    <a:pt x="1781" y="10"/>
                  </a:lnTo>
                  <a:lnTo>
                    <a:pt x="1816" y="19"/>
                  </a:lnTo>
                  <a:lnTo>
                    <a:pt x="1865" y="33"/>
                  </a:lnTo>
                  <a:lnTo>
                    <a:pt x="1918" y="49"/>
                  </a:lnTo>
                  <a:lnTo>
                    <a:pt x="1979" y="67"/>
                  </a:lnTo>
                  <a:lnTo>
                    <a:pt x="2046" y="84"/>
                  </a:lnTo>
                  <a:lnTo>
                    <a:pt x="2117" y="106"/>
                  </a:lnTo>
                  <a:lnTo>
                    <a:pt x="2191" y="127"/>
                  </a:lnTo>
                  <a:lnTo>
                    <a:pt x="2270" y="151"/>
                  </a:lnTo>
                  <a:lnTo>
                    <a:pt x="2351" y="175"/>
                  </a:lnTo>
                  <a:lnTo>
                    <a:pt x="2433" y="198"/>
                  </a:lnTo>
                  <a:lnTo>
                    <a:pt x="2516" y="224"/>
                  </a:lnTo>
                  <a:lnTo>
                    <a:pt x="2598" y="247"/>
                  </a:lnTo>
                  <a:lnTo>
                    <a:pt x="2679" y="273"/>
                  </a:lnTo>
                  <a:lnTo>
                    <a:pt x="2759" y="296"/>
                  </a:lnTo>
                  <a:lnTo>
                    <a:pt x="2836" y="320"/>
                  </a:lnTo>
                  <a:lnTo>
                    <a:pt x="2909" y="341"/>
                  </a:lnTo>
                  <a:lnTo>
                    <a:pt x="2978" y="363"/>
                  </a:lnTo>
                  <a:lnTo>
                    <a:pt x="3042" y="381"/>
                  </a:lnTo>
                  <a:lnTo>
                    <a:pt x="3101" y="398"/>
                  </a:lnTo>
                  <a:lnTo>
                    <a:pt x="3152" y="414"/>
                  </a:lnTo>
                  <a:lnTo>
                    <a:pt x="3196" y="428"/>
                  </a:lnTo>
                  <a:lnTo>
                    <a:pt x="3231" y="438"/>
                  </a:lnTo>
                  <a:lnTo>
                    <a:pt x="3259" y="448"/>
                  </a:lnTo>
                  <a:lnTo>
                    <a:pt x="3274" y="451"/>
                  </a:lnTo>
                  <a:lnTo>
                    <a:pt x="3280" y="453"/>
                  </a:lnTo>
                  <a:lnTo>
                    <a:pt x="3286" y="451"/>
                  </a:lnTo>
                  <a:lnTo>
                    <a:pt x="3302" y="448"/>
                  </a:lnTo>
                  <a:lnTo>
                    <a:pt x="3327" y="440"/>
                  </a:lnTo>
                  <a:lnTo>
                    <a:pt x="3361" y="428"/>
                  </a:lnTo>
                  <a:lnTo>
                    <a:pt x="3404" y="416"/>
                  </a:lnTo>
                  <a:lnTo>
                    <a:pt x="3453" y="400"/>
                  </a:lnTo>
                  <a:lnTo>
                    <a:pt x="3508" y="383"/>
                  </a:lnTo>
                  <a:lnTo>
                    <a:pt x="3569" y="365"/>
                  </a:lnTo>
                  <a:lnTo>
                    <a:pt x="3636" y="345"/>
                  </a:lnTo>
                  <a:lnTo>
                    <a:pt x="3707" y="324"/>
                  </a:lnTo>
                  <a:lnTo>
                    <a:pt x="3781" y="300"/>
                  </a:lnTo>
                  <a:lnTo>
                    <a:pt x="3858" y="277"/>
                  </a:lnTo>
                  <a:lnTo>
                    <a:pt x="3935" y="253"/>
                  </a:lnTo>
                  <a:lnTo>
                    <a:pt x="4015" y="230"/>
                  </a:lnTo>
                  <a:lnTo>
                    <a:pt x="4094" y="206"/>
                  </a:lnTo>
                  <a:lnTo>
                    <a:pt x="4172" y="182"/>
                  </a:lnTo>
                  <a:lnTo>
                    <a:pt x="4249" y="159"/>
                  </a:lnTo>
                  <a:lnTo>
                    <a:pt x="4326" y="137"/>
                  </a:lnTo>
                  <a:lnTo>
                    <a:pt x="4399" y="116"/>
                  </a:lnTo>
                  <a:lnTo>
                    <a:pt x="4465" y="94"/>
                  </a:lnTo>
                  <a:lnTo>
                    <a:pt x="4530" y="76"/>
                  </a:lnTo>
                  <a:lnTo>
                    <a:pt x="4589" y="59"/>
                  </a:lnTo>
                  <a:lnTo>
                    <a:pt x="4642" y="43"/>
                  </a:lnTo>
                  <a:lnTo>
                    <a:pt x="4687" y="29"/>
                  </a:lnTo>
                  <a:lnTo>
                    <a:pt x="4725" y="17"/>
                  </a:lnTo>
                  <a:lnTo>
                    <a:pt x="4760" y="10"/>
                  </a:lnTo>
                  <a:lnTo>
                    <a:pt x="4792" y="8"/>
                  </a:lnTo>
                  <a:lnTo>
                    <a:pt x="4821" y="10"/>
                  </a:lnTo>
                  <a:lnTo>
                    <a:pt x="4854" y="17"/>
                  </a:lnTo>
                  <a:lnTo>
                    <a:pt x="4890" y="29"/>
                  </a:lnTo>
                  <a:lnTo>
                    <a:pt x="4945" y="49"/>
                  </a:lnTo>
                  <a:lnTo>
                    <a:pt x="5010" y="72"/>
                  </a:lnTo>
                  <a:lnTo>
                    <a:pt x="5082" y="98"/>
                  </a:lnTo>
                  <a:lnTo>
                    <a:pt x="5159" y="125"/>
                  </a:lnTo>
                  <a:lnTo>
                    <a:pt x="5242" y="153"/>
                  </a:lnTo>
                  <a:lnTo>
                    <a:pt x="5326" y="184"/>
                  </a:lnTo>
                  <a:lnTo>
                    <a:pt x="5413" y="214"/>
                  </a:lnTo>
                  <a:lnTo>
                    <a:pt x="5497" y="245"/>
                  </a:lnTo>
                  <a:lnTo>
                    <a:pt x="5578" y="275"/>
                  </a:lnTo>
                  <a:lnTo>
                    <a:pt x="5656" y="302"/>
                  </a:lnTo>
                  <a:lnTo>
                    <a:pt x="5729" y="328"/>
                  </a:lnTo>
                  <a:lnTo>
                    <a:pt x="5794" y="351"/>
                  </a:lnTo>
                  <a:lnTo>
                    <a:pt x="5849" y="373"/>
                  </a:lnTo>
                  <a:lnTo>
                    <a:pt x="5876" y="383"/>
                  </a:lnTo>
                  <a:lnTo>
                    <a:pt x="5900" y="394"/>
                  </a:lnTo>
                  <a:lnTo>
                    <a:pt x="5918" y="406"/>
                  </a:lnTo>
                  <a:lnTo>
                    <a:pt x="5933" y="422"/>
                  </a:lnTo>
                  <a:lnTo>
                    <a:pt x="5945" y="444"/>
                  </a:lnTo>
                  <a:lnTo>
                    <a:pt x="5953" y="473"/>
                  </a:lnTo>
                  <a:lnTo>
                    <a:pt x="5959" y="508"/>
                  </a:lnTo>
                  <a:lnTo>
                    <a:pt x="5965" y="569"/>
                  </a:lnTo>
                  <a:lnTo>
                    <a:pt x="5973" y="642"/>
                  </a:lnTo>
                  <a:lnTo>
                    <a:pt x="5981" y="728"/>
                  </a:lnTo>
                  <a:lnTo>
                    <a:pt x="5990" y="825"/>
                  </a:lnTo>
                  <a:lnTo>
                    <a:pt x="6000" y="933"/>
                  </a:lnTo>
                  <a:lnTo>
                    <a:pt x="6012" y="1050"/>
                  </a:lnTo>
                  <a:lnTo>
                    <a:pt x="6026" y="1176"/>
                  </a:lnTo>
                  <a:lnTo>
                    <a:pt x="6038" y="1312"/>
                  </a:lnTo>
                  <a:lnTo>
                    <a:pt x="6051" y="1453"/>
                  </a:lnTo>
                  <a:lnTo>
                    <a:pt x="6067" y="1604"/>
                  </a:lnTo>
                  <a:lnTo>
                    <a:pt x="6083" y="1759"/>
                  </a:lnTo>
                  <a:lnTo>
                    <a:pt x="6099" y="1920"/>
                  </a:lnTo>
                  <a:lnTo>
                    <a:pt x="6114" y="2085"/>
                  </a:lnTo>
                  <a:lnTo>
                    <a:pt x="6130" y="2256"/>
                  </a:lnTo>
                  <a:lnTo>
                    <a:pt x="6148" y="2429"/>
                  </a:lnTo>
                  <a:lnTo>
                    <a:pt x="6165" y="2606"/>
                  </a:lnTo>
                  <a:lnTo>
                    <a:pt x="6183" y="2782"/>
                  </a:lnTo>
                  <a:lnTo>
                    <a:pt x="6199" y="2961"/>
                  </a:lnTo>
                  <a:lnTo>
                    <a:pt x="6216" y="3140"/>
                  </a:lnTo>
                  <a:lnTo>
                    <a:pt x="6234" y="3318"/>
                  </a:lnTo>
                  <a:lnTo>
                    <a:pt x="6252" y="3497"/>
                  </a:lnTo>
                  <a:lnTo>
                    <a:pt x="6270" y="3672"/>
                  </a:lnTo>
                  <a:lnTo>
                    <a:pt x="6285" y="3845"/>
                  </a:lnTo>
                  <a:lnTo>
                    <a:pt x="6303" y="4015"/>
                  </a:lnTo>
                  <a:lnTo>
                    <a:pt x="6319" y="4180"/>
                  </a:lnTo>
                  <a:lnTo>
                    <a:pt x="6334" y="4341"/>
                  </a:lnTo>
                  <a:lnTo>
                    <a:pt x="6350" y="4497"/>
                  </a:lnTo>
                  <a:lnTo>
                    <a:pt x="6364" y="4646"/>
                  </a:lnTo>
                  <a:lnTo>
                    <a:pt x="6378" y="4787"/>
                  </a:lnTo>
                  <a:lnTo>
                    <a:pt x="6391" y="4923"/>
                  </a:lnTo>
                  <a:lnTo>
                    <a:pt x="6403" y="5048"/>
                  </a:lnTo>
                  <a:lnTo>
                    <a:pt x="6413" y="5164"/>
                  </a:lnTo>
                  <a:lnTo>
                    <a:pt x="6425" y="5272"/>
                  </a:lnTo>
                  <a:lnTo>
                    <a:pt x="6433" y="5368"/>
                  </a:lnTo>
                  <a:lnTo>
                    <a:pt x="6441" y="5453"/>
                  </a:lnTo>
                  <a:lnTo>
                    <a:pt x="6448" y="5525"/>
                  </a:lnTo>
                  <a:lnTo>
                    <a:pt x="6454" y="5584"/>
                  </a:lnTo>
                  <a:lnTo>
                    <a:pt x="6454" y="5608"/>
                  </a:lnTo>
                  <a:lnTo>
                    <a:pt x="6448" y="5624"/>
                  </a:lnTo>
                  <a:lnTo>
                    <a:pt x="6437" y="5635"/>
                  </a:lnTo>
                  <a:lnTo>
                    <a:pt x="6423" y="5643"/>
                  </a:lnTo>
                  <a:lnTo>
                    <a:pt x="6407" y="5647"/>
                  </a:lnTo>
                  <a:lnTo>
                    <a:pt x="6391" y="5647"/>
                  </a:lnTo>
                  <a:lnTo>
                    <a:pt x="6376" y="5645"/>
                  </a:lnTo>
                  <a:lnTo>
                    <a:pt x="6364" y="5641"/>
                  </a:lnTo>
                  <a:lnTo>
                    <a:pt x="6311" y="5618"/>
                  </a:lnTo>
                  <a:lnTo>
                    <a:pt x="6248" y="5592"/>
                  </a:lnTo>
                  <a:lnTo>
                    <a:pt x="6177" y="5563"/>
                  </a:lnTo>
                  <a:lnTo>
                    <a:pt x="6101" y="5529"/>
                  </a:lnTo>
                  <a:lnTo>
                    <a:pt x="6020" y="5494"/>
                  </a:lnTo>
                  <a:lnTo>
                    <a:pt x="5933" y="5455"/>
                  </a:lnTo>
                  <a:lnTo>
                    <a:pt x="5843" y="5416"/>
                  </a:lnTo>
                  <a:lnTo>
                    <a:pt x="5753" y="5374"/>
                  </a:lnTo>
                  <a:lnTo>
                    <a:pt x="5660" y="5335"/>
                  </a:lnTo>
                  <a:lnTo>
                    <a:pt x="5570" y="5294"/>
                  </a:lnTo>
                  <a:lnTo>
                    <a:pt x="5479" y="5253"/>
                  </a:lnTo>
                  <a:lnTo>
                    <a:pt x="5393" y="5215"/>
                  </a:lnTo>
                  <a:lnTo>
                    <a:pt x="5310" y="5178"/>
                  </a:lnTo>
                  <a:lnTo>
                    <a:pt x="5234" y="5145"/>
                  </a:lnTo>
                  <a:lnTo>
                    <a:pt x="5163" y="5113"/>
                  </a:lnTo>
                  <a:lnTo>
                    <a:pt x="5100" y="5084"/>
                  </a:lnTo>
                  <a:lnTo>
                    <a:pt x="5047" y="5060"/>
                  </a:lnTo>
                  <a:lnTo>
                    <a:pt x="5004" y="5046"/>
                  </a:lnTo>
                  <a:lnTo>
                    <a:pt x="4961" y="5040"/>
                  </a:lnTo>
                  <a:lnTo>
                    <a:pt x="4917" y="5042"/>
                  </a:lnTo>
                  <a:lnTo>
                    <a:pt x="4876" y="5050"/>
                  </a:lnTo>
                  <a:lnTo>
                    <a:pt x="4839" y="5066"/>
                  </a:lnTo>
                  <a:lnTo>
                    <a:pt x="4788" y="5090"/>
                  </a:lnTo>
                  <a:lnTo>
                    <a:pt x="4729" y="5115"/>
                  </a:lnTo>
                  <a:lnTo>
                    <a:pt x="4662" y="5146"/>
                  </a:lnTo>
                  <a:lnTo>
                    <a:pt x="4587" y="5180"/>
                  </a:lnTo>
                  <a:lnTo>
                    <a:pt x="4509" y="5215"/>
                  </a:lnTo>
                  <a:lnTo>
                    <a:pt x="4424" y="5254"/>
                  </a:lnTo>
                  <a:lnTo>
                    <a:pt x="4338" y="5294"/>
                  </a:lnTo>
                  <a:lnTo>
                    <a:pt x="4247" y="5335"/>
                  </a:lnTo>
                  <a:lnTo>
                    <a:pt x="4155" y="5376"/>
                  </a:lnTo>
                  <a:lnTo>
                    <a:pt x="4064" y="5419"/>
                  </a:lnTo>
                  <a:lnTo>
                    <a:pt x="3972" y="5461"/>
                  </a:lnTo>
                  <a:lnTo>
                    <a:pt x="3882" y="5502"/>
                  </a:lnTo>
                  <a:lnTo>
                    <a:pt x="3793" y="5541"/>
                  </a:lnTo>
                  <a:lnTo>
                    <a:pt x="3709" y="5578"/>
                  </a:lnTo>
                  <a:lnTo>
                    <a:pt x="3630" y="5616"/>
                  </a:lnTo>
                  <a:lnTo>
                    <a:pt x="3555" y="5647"/>
                  </a:lnTo>
                  <a:lnTo>
                    <a:pt x="3489" y="5679"/>
                  </a:lnTo>
                  <a:lnTo>
                    <a:pt x="3428" y="5704"/>
                  </a:lnTo>
                  <a:lnTo>
                    <a:pt x="3377" y="5726"/>
                  </a:lnTo>
                  <a:lnTo>
                    <a:pt x="3331" y="5743"/>
                  </a:lnTo>
                  <a:lnTo>
                    <a:pt x="3292" y="5751"/>
                  </a:lnTo>
                  <a:lnTo>
                    <a:pt x="3253" y="5749"/>
                  </a:lnTo>
                  <a:lnTo>
                    <a:pt x="3213" y="5741"/>
                  </a:lnTo>
                  <a:lnTo>
                    <a:pt x="3174" y="5726"/>
                  </a:lnTo>
                  <a:lnTo>
                    <a:pt x="3123" y="5704"/>
                  </a:lnTo>
                  <a:lnTo>
                    <a:pt x="3062" y="5679"/>
                  </a:lnTo>
                  <a:lnTo>
                    <a:pt x="2993" y="5649"/>
                  </a:lnTo>
                  <a:lnTo>
                    <a:pt x="2917" y="5618"/>
                  </a:lnTo>
                  <a:lnTo>
                    <a:pt x="2836" y="5582"/>
                  </a:lnTo>
                  <a:lnTo>
                    <a:pt x="2750" y="5543"/>
                  </a:lnTo>
                  <a:lnTo>
                    <a:pt x="2659" y="5504"/>
                  </a:lnTo>
                  <a:lnTo>
                    <a:pt x="2565" y="5463"/>
                  </a:lnTo>
                  <a:lnTo>
                    <a:pt x="2470" y="5421"/>
                  </a:lnTo>
                  <a:lnTo>
                    <a:pt x="2376" y="5380"/>
                  </a:lnTo>
                  <a:lnTo>
                    <a:pt x="2282" y="5337"/>
                  </a:lnTo>
                  <a:lnTo>
                    <a:pt x="2187" y="5298"/>
                  </a:lnTo>
                  <a:lnTo>
                    <a:pt x="2097" y="5256"/>
                  </a:lnTo>
                  <a:lnTo>
                    <a:pt x="2011" y="5219"/>
                  </a:lnTo>
                  <a:lnTo>
                    <a:pt x="1928" y="5184"/>
                  </a:lnTo>
                  <a:lnTo>
                    <a:pt x="1851" y="5150"/>
                  </a:lnTo>
                  <a:lnTo>
                    <a:pt x="1781" y="5119"/>
                  </a:lnTo>
                  <a:lnTo>
                    <a:pt x="1720" y="5093"/>
                  </a:lnTo>
                  <a:lnTo>
                    <a:pt x="1665" y="5072"/>
                  </a:lnTo>
                  <a:lnTo>
                    <a:pt x="1623" y="5056"/>
                  </a:lnTo>
                  <a:lnTo>
                    <a:pt x="1586" y="5048"/>
                  </a:lnTo>
                  <a:lnTo>
                    <a:pt x="1551" y="5046"/>
                  </a:lnTo>
                  <a:lnTo>
                    <a:pt x="1521" y="5050"/>
                  </a:lnTo>
                  <a:lnTo>
                    <a:pt x="1492" y="5060"/>
                  </a:lnTo>
                  <a:lnTo>
                    <a:pt x="1464" y="5072"/>
                  </a:lnTo>
                  <a:lnTo>
                    <a:pt x="1411" y="5093"/>
                  </a:lnTo>
                  <a:lnTo>
                    <a:pt x="1348" y="5119"/>
                  </a:lnTo>
                  <a:lnTo>
                    <a:pt x="1279" y="5148"/>
                  </a:lnTo>
                  <a:lnTo>
                    <a:pt x="1201" y="5180"/>
                  </a:lnTo>
                  <a:lnTo>
                    <a:pt x="1120" y="5215"/>
                  </a:lnTo>
                  <a:lnTo>
                    <a:pt x="1032" y="5253"/>
                  </a:lnTo>
                  <a:lnTo>
                    <a:pt x="943" y="5290"/>
                  </a:lnTo>
                  <a:lnTo>
                    <a:pt x="851" y="5329"/>
                  </a:lnTo>
                  <a:lnTo>
                    <a:pt x="757" y="5368"/>
                  </a:lnTo>
                  <a:lnTo>
                    <a:pt x="664" y="5410"/>
                  </a:lnTo>
                  <a:lnTo>
                    <a:pt x="574" y="5447"/>
                  </a:lnTo>
                  <a:lnTo>
                    <a:pt x="485" y="5484"/>
                  </a:lnTo>
                  <a:lnTo>
                    <a:pt x="399" y="5522"/>
                  </a:lnTo>
                  <a:lnTo>
                    <a:pt x="320" y="5555"/>
                  </a:lnTo>
                  <a:lnTo>
                    <a:pt x="246" y="5584"/>
                  </a:lnTo>
                  <a:lnTo>
                    <a:pt x="179" y="5612"/>
                  </a:lnTo>
                  <a:lnTo>
                    <a:pt x="122" y="5635"/>
                  </a:lnTo>
                  <a:lnTo>
                    <a:pt x="98" y="5643"/>
                  </a:lnTo>
                  <a:lnTo>
                    <a:pt x="77" y="5647"/>
                  </a:lnTo>
                  <a:lnTo>
                    <a:pt x="55" y="5649"/>
                  </a:lnTo>
                  <a:lnTo>
                    <a:pt x="37" y="5647"/>
                  </a:lnTo>
                  <a:lnTo>
                    <a:pt x="20" y="5639"/>
                  </a:lnTo>
                  <a:lnTo>
                    <a:pt x="8" y="5628"/>
                  </a:lnTo>
                  <a:lnTo>
                    <a:pt x="2" y="5610"/>
                  </a:lnTo>
                  <a:lnTo>
                    <a:pt x="0" y="5584"/>
                  </a:lnTo>
                  <a:lnTo>
                    <a:pt x="6" y="5525"/>
                  </a:lnTo>
                  <a:lnTo>
                    <a:pt x="14" y="5453"/>
                  </a:lnTo>
                  <a:lnTo>
                    <a:pt x="24" y="5366"/>
                  </a:lnTo>
                  <a:lnTo>
                    <a:pt x="33" y="5270"/>
                  </a:lnTo>
                  <a:lnTo>
                    <a:pt x="45" y="5162"/>
                  </a:lnTo>
                  <a:lnTo>
                    <a:pt x="59" y="5044"/>
                  </a:lnTo>
                  <a:lnTo>
                    <a:pt x="73" y="4919"/>
                  </a:lnTo>
                  <a:lnTo>
                    <a:pt x="87" y="4783"/>
                  </a:lnTo>
                  <a:lnTo>
                    <a:pt x="102" y="4642"/>
                  </a:lnTo>
                  <a:lnTo>
                    <a:pt x="118" y="4491"/>
                  </a:lnTo>
                  <a:lnTo>
                    <a:pt x="134" y="4336"/>
                  </a:lnTo>
                  <a:lnTo>
                    <a:pt x="151" y="4174"/>
                  </a:lnTo>
                  <a:lnTo>
                    <a:pt x="169" y="4008"/>
                  </a:lnTo>
                  <a:lnTo>
                    <a:pt x="187" y="3837"/>
                  </a:lnTo>
                  <a:lnTo>
                    <a:pt x="206" y="3664"/>
                  </a:lnTo>
                  <a:lnTo>
                    <a:pt x="224" y="3487"/>
                  </a:lnTo>
                  <a:lnTo>
                    <a:pt x="244" y="3309"/>
                  </a:lnTo>
                  <a:lnTo>
                    <a:pt x="263" y="3130"/>
                  </a:lnTo>
                  <a:lnTo>
                    <a:pt x="283" y="2951"/>
                  </a:lnTo>
                  <a:lnTo>
                    <a:pt x="301" y="2772"/>
                  </a:lnTo>
                  <a:lnTo>
                    <a:pt x="320" y="2594"/>
                  </a:lnTo>
                  <a:lnTo>
                    <a:pt x="340" y="2419"/>
                  </a:lnTo>
                  <a:lnTo>
                    <a:pt x="358" y="2244"/>
                  </a:lnTo>
                  <a:lnTo>
                    <a:pt x="377" y="2075"/>
                  </a:lnTo>
                  <a:lnTo>
                    <a:pt x="395" y="1908"/>
                  </a:lnTo>
                  <a:lnTo>
                    <a:pt x="411" y="1747"/>
                  </a:lnTo>
                  <a:lnTo>
                    <a:pt x="428" y="1592"/>
                  </a:lnTo>
                  <a:lnTo>
                    <a:pt x="444" y="1443"/>
                  </a:lnTo>
                  <a:lnTo>
                    <a:pt x="460" y="1300"/>
                  </a:lnTo>
                  <a:lnTo>
                    <a:pt x="474" y="1166"/>
                  </a:lnTo>
                  <a:lnTo>
                    <a:pt x="487" y="1041"/>
                  </a:lnTo>
                  <a:lnTo>
                    <a:pt x="499" y="923"/>
                  </a:lnTo>
                  <a:lnTo>
                    <a:pt x="511" y="817"/>
                  </a:lnTo>
                  <a:lnTo>
                    <a:pt x="523" y="720"/>
                  </a:lnTo>
                  <a:lnTo>
                    <a:pt x="531" y="636"/>
                  </a:lnTo>
                  <a:lnTo>
                    <a:pt x="539" y="563"/>
                  </a:lnTo>
                  <a:lnTo>
                    <a:pt x="544" y="504"/>
                  </a:lnTo>
                  <a:lnTo>
                    <a:pt x="550" y="475"/>
                  </a:lnTo>
                  <a:lnTo>
                    <a:pt x="558" y="449"/>
                  </a:lnTo>
                  <a:lnTo>
                    <a:pt x="570" y="426"/>
                  </a:lnTo>
                  <a:lnTo>
                    <a:pt x="590" y="404"/>
                  </a:lnTo>
                  <a:lnTo>
                    <a:pt x="617" y="387"/>
                  </a:lnTo>
                  <a:lnTo>
                    <a:pt x="656" y="367"/>
                  </a:lnTo>
                  <a:lnTo>
                    <a:pt x="713" y="347"/>
                  </a:lnTo>
                  <a:lnTo>
                    <a:pt x="778" y="324"/>
                  </a:lnTo>
                  <a:lnTo>
                    <a:pt x="849" y="296"/>
                  </a:lnTo>
                  <a:lnTo>
                    <a:pt x="928" y="269"/>
                  </a:lnTo>
                  <a:lnTo>
                    <a:pt x="1008" y="239"/>
                  </a:lnTo>
                  <a:lnTo>
                    <a:pt x="1093" y="208"/>
                  </a:lnTo>
                  <a:lnTo>
                    <a:pt x="1177" y="177"/>
                  </a:lnTo>
                  <a:lnTo>
                    <a:pt x="1262" y="147"/>
                  </a:lnTo>
                  <a:lnTo>
                    <a:pt x="1344" y="118"/>
                  </a:lnTo>
                  <a:lnTo>
                    <a:pt x="1421" y="90"/>
                  </a:lnTo>
                  <a:lnTo>
                    <a:pt x="1494" y="65"/>
                  </a:lnTo>
                  <a:lnTo>
                    <a:pt x="1559" y="43"/>
                  </a:lnTo>
                  <a:lnTo>
                    <a:pt x="1616" y="25"/>
                  </a:lnTo>
                  <a:lnTo>
                    <a:pt x="1655" y="10"/>
                  </a:lnTo>
                  <a:lnTo>
                    <a:pt x="1688" y="2"/>
                  </a:lnTo>
                  <a:lnTo>
                    <a:pt x="1720" y="0"/>
                  </a:lnTo>
                  <a:close/>
                </a:path>
              </a:pathLst>
            </a:custGeom>
            <a:solidFill>
              <a:schemeClr val="bg1"/>
            </a:solidFill>
            <a:ln w="0">
              <a:solidFill>
                <a:srgbClr val="F4F0D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7"/>
            <p:cNvSpPr>
              <a:spLocks noEditPoints="1"/>
            </p:cNvSpPr>
            <p:nvPr/>
          </p:nvSpPr>
          <p:spPr bwMode="auto">
            <a:xfrm>
              <a:off x="1262" y="898"/>
              <a:ext cx="2460" cy="2872"/>
            </a:xfrm>
            <a:custGeom>
              <a:avLst/>
              <a:gdLst>
                <a:gd name="T0" fmla="*/ 4766 w 4919"/>
                <a:gd name="T1" fmla="*/ 65 h 5743"/>
                <a:gd name="T2" fmla="*/ 4774 w 4919"/>
                <a:gd name="T3" fmla="*/ 328 h 5743"/>
                <a:gd name="T4" fmla="*/ 4788 w 4919"/>
                <a:gd name="T5" fmla="*/ 756 h 5743"/>
                <a:gd name="T6" fmla="*/ 4803 w 4919"/>
                <a:gd name="T7" fmla="*/ 1306 h 5743"/>
                <a:gd name="T8" fmla="*/ 4823 w 4919"/>
                <a:gd name="T9" fmla="*/ 1936 h 5743"/>
                <a:gd name="T10" fmla="*/ 4845 w 4919"/>
                <a:gd name="T11" fmla="*/ 2604 h 5743"/>
                <a:gd name="T12" fmla="*/ 4864 w 4919"/>
                <a:gd name="T13" fmla="*/ 3263 h 5743"/>
                <a:gd name="T14" fmla="*/ 4884 w 4919"/>
                <a:gd name="T15" fmla="*/ 3878 h 5743"/>
                <a:gd name="T16" fmla="*/ 4900 w 4919"/>
                <a:gd name="T17" fmla="*/ 4402 h 5743"/>
                <a:gd name="T18" fmla="*/ 4911 w 4919"/>
                <a:gd name="T19" fmla="*/ 4793 h 5743"/>
                <a:gd name="T20" fmla="*/ 4919 w 4919"/>
                <a:gd name="T21" fmla="*/ 5007 h 5743"/>
                <a:gd name="T22" fmla="*/ 4849 w 4919"/>
                <a:gd name="T23" fmla="*/ 5056 h 5743"/>
                <a:gd name="T24" fmla="*/ 4599 w 4919"/>
                <a:gd name="T25" fmla="*/ 5170 h 5743"/>
                <a:gd name="T26" fmla="*/ 4257 w 4919"/>
                <a:gd name="T27" fmla="*/ 5327 h 5743"/>
                <a:gd name="T28" fmla="*/ 3891 w 4919"/>
                <a:gd name="T29" fmla="*/ 5492 h 5743"/>
                <a:gd name="T30" fmla="*/ 3565 w 4919"/>
                <a:gd name="T31" fmla="*/ 5639 h 5743"/>
                <a:gd name="T32" fmla="*/ 3351 w 4919"/>
                <a:gd name="T33" fmla="*/ 5732 h 5743"/>
                <a:gd name="T34" fmla="*/ 3296 w 4919"/>
                <a:gd name="T35" fmla="*/ 445 h 5743"/>
                <a:gd name="T36" fmla="*/ 3437 w 4919"/>
                <a:gd name="T37" fmla="*/ 402 h 5743"/>
                <a:gd name="T38" fmla="*/ 3691 w 4919"/>
                <a:gd name="T39" fmla="*/ 326 h 5743"/>
                <a:gd name="T40" fmla="*/ 4003 w 4919"/>
                <a:gd name="T41" fmla="*/ 231 h 5743"/>
                <a:gd name="T42" fmla="*/ 4322 w 4919"/>
                <a:gd name="T43" fmla="*/ 133 h 5743"/>
                <a:gd name="T44" fmla="*/ 4595 w 4919"/>
                <a:gd name="T45" fmla="*/ 51 h 5743"/>
                <a:gd name="T46" fmla="*/ 4764 w 4919"/>
                <a:gd name="T47" fmla="*/ 0 h 5743"/>
                <a:gd name="T48" fmla="*/ 1751 w 4919"/>
                <a:gd name="T49" fmla="*/ 29 h 5743"/>
                <a:gd name="T50" fmla="*/ 1743 w 4919"/>
                <a:gd name="T51" fmla="*/ 245 h 5743"/>
                <a:gd name="T52" fmla="*/ 1732 w 4919"/>
                <a:gd name="T53" fmla="*/ 638 h 5743"/>
                <a:gd name="T54" fmla="*/ 1716 w 4919"/>
                <a:gd name="T55" fmla="*/ 1162 h 5743"/>
                <a:gd name="T56" fmla="*/ 1696 w 4919"/>
                <a:gd name="T57" fmla="*/ 1777 h 5743"/>
                <a:gd name="T58" fmla="*/ 1676 w 4919"/>
                <a:gd name="T59" fmla="*/ 2441 h 5743"/>
                <a:gd name="T60" fmla="*/ 1655 w 4919"/>
                <a:gd name="T61" fmla="*/ 3108 h 5743"/>
                <a:gd name="T62" fmla="*/ 1635 w 4919"/>
                <a:gd name="T63" fmla="*/ 3738 h 5743"/>
                <a:gd name="T64" fmla="*/ 1618 w 4919"/>
                <a:gd name="T65" fmla="*/ 4290 h 5743"/>
                <a:gd name="T66" fmla="*/ 1606 w 4919"/>
                <a:gd name="T67" fmla="*/ 4718 h 5743"/>
                <a:gd name="T68" fmla="*/ 1596 w 4919"/>
                <a:gd name="T69" fmla="*/ 4983 h 5743"/>
                <a:gd name="T70" fmla="*/ 1564 w 4919"/>
                <a:gd name="T71" fmla="*/ 5044 h 5743"/>
                <a:gd name="T72" fmla="*/ 1464 w 4919"/>
                <a:gd name="T73" fmla="*/ 5068 h 5743"/>
                <a:gd name="T74" fmla="*/ 1201 w 4919"/>
                <a:gd name="T75" fmla="*/ 5176 h 5743"/>
                <a:gd name="T76" fmla="*/ 851 w 4919"/>
                <a:gd name="T77" fmla="*/ 5325 h 5743"/>
                <a:gd name="T78" fmla="*/ 485 w 4919"/>
                <a:gd name="T79" fmla="*/ 5480 h 5743"/>
                <a:gd name="T80" fmla="*/ 179 w 4919"/>
                <a:gd name="T81" fmla="*/ 5608 h 5743"/>
                <a:gd name="T82" fmla="*/ 55 w 4919"/>
                <a:gd name="T83" fmla="*/ 5645 h 5743"/>
                <a:gd name="T84" fmla="*/ 2 w 4919"/>
                <a:gd name="T85" fmla="*/ 5606 h 5743"/>
                <a:gd name="T86" fmla="*/ 24 w 4919"/>
                <a:gd name="T87" fmla="*/ 5362 h 5743"/>
                <a:gd name="T88" fmla="*/ 73 w 4919"/>
                <a:gd name="T89" fmla="*/ 4915 h 5743"/>
                <a:gd name="T90" fmla="*/ 134 w 4919"/>
                <a:gd name="T91" fmla="*/ 4332 h 5743"/>
                <a:gd name="T92" fmla="*/ 206 w 4919"/>
                <a:gd name="T93" fmla="*/ 3660 h 5743"/>
                <a:gd name="T94" fmla="*/ 283 w 4919"/>
                <a:gd name="T95" fmla="*/ 2947 h 5743"/>
                <a:gd name="T96" fmla="*/ 358 w 4919"/>
                <a:gd name="T97" fmla="*/ 2240 h 5743"/>
                <a:gd name="T98" fmla="*/ 428 w 4919"/>
                <a:gd name="T99" fmla="*/ 1588 h 5743"/>
                <a:gd name="T100" fmla="*/ 487 w 4919"/>
                <a:gd name="T101" fmla="*/ 1037 h 5743"/>
                <a:gd name="T102" fmla="*/ 531 w 4919"/>
                <a:gd name="T103" fmla="*/ 632 h 5743"/>
                <a:gd name="T104" fmla="*/ 558 w 4919"/>
                <a:gd name="T105" fmla="*/ 445 h 5743"/>
                <a:gd name="T106" fmla="*/ 656 w 4919"/>
                <a:gd name="T107" fmla="*/ 363 h 5743"/>
                <a:gd name="T108" fmla="*/ 928 w 4919"/>
                <a:gd name="T109" fmla="*/ 265 h 5743"/>
                <a:gd name="T110" fmla="*/ 1262 w 4919"/>
                <a:gd name="T111" fmla="*/ 143 h 5743"/>
                <a:gd name="T112" fmla="*/ 1559 w 4919"/>
                <a:gd name="T113" fmla="*/ 39 h 5743"/>
                <a:gd name="T114" fmla="*/ 1722 w 4919"/>
                <a:gd name="T115" fmla="*/ 0 h 5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19" h="5743">
                  <a:moveTo>
                    <a:pt x="4764" y="0"/>
                  </a:moveTo>
                  <a:lnTo>
                    <a:pt x="4764" y="8"/>
                  </a:lnTo>
                  <a:lnTo>
                    <a:pt x="4764" y="29"/>
                  </a:lnTo>
                  <a:lnTo>
                    <a:pt x="4766" y="65"/>
                  </a:lnTo>
                  <a:lnTo>
                    <a:pt x="4768" y="114"/>
                  </a:lnTo>
                  <a:lnTo>
                    <a:pt x="4768" y="173"/>
                  </a:lnTo>
                  <a:lnTo>
                    <a:pt x="4772" y="245"/>
                  </a:lnTo>
                  <a:lnTo>
                    <a:pt x="4774" y="328"/>
                  </a:lnTo>
                  <a:lnTo>
                    <a:pt x="4776" y="422"/>
                  </a:lnTo>
                  <a:lnTo>
                    <a:pt x="4780" y="524"/>
                  </a:lnTo>
                  <a:lnTo>
                    <a:pt x="4784" y="636"/>
                  </a:lnTo>
                  <a:lnTo>
                    <a:pt x="4788" y="756"/>
                  </a:lnTo>
                  <a:lnTo>
                    <a:pt x="4792" y="883"/>
                  </a:lnTo>
                  <a:lnTo>
                    <a:pt x="4796" y="1019"/>
                  </a:lnTo>
                  <a:lnTo>
                    <a:pt x="4799" y="1160"/>
                  </a:lnTo>
                  <a:lnTo>
                    <a:pt x="4803" y="1306"/>
                  </a:lnTo>
                  <a:lnTo>
                    <a:pt x="4809" y="1459"/>
                  </a:lnTo>
                  <a:lnTo>
                    <a:pt x="4813" y="1614"/>
                  </a:lnTo>
                  <a:lnTo>
                    <a:pt x="4819" y="1773"/>
                  </a:lnTo>
                  <a:lnTo>
                    <a:pt x="4823" y="1936"/>
                  </a:lnTo>
                  <a:lnTo>
                    <a:pt x="4829" y="2101"/>
                  </a:lnTo>
                  <a:lnTo>
                    <a:pt x="4835" y="2268"/>
                  </a:lnTo>
                  <a:lnTo>
                    <a:pt x="4839" y="2435"/>
                  </a:lnTo>
                  <a:lnTo>
                    <a:pt x="4845" y="2604"/>
                  </a:lnTo>
                  <a:lnTo>
                    <a:pt x="4851" y="2770"/>
                  </a:lnTo>
                  <a:lnTo>
                    <a:pt x="4854" y="2937"/>
                  </a:lnTo>
                  <a:lnTo>
                    <a:pt x="4860" y="3102"/>
                  </a:lnTo>
                  <a:lnTo>
                    <a:pt x="4864" y="3263"/>
                  </a:lnTo>
                  <a:lnTo>
                    <a:pt x="4870" y="3424"/>
                  </a:lnTo>
                  <a:lnTo>
                    <a:pt x="4874" y="3579"/>
                  </a:lnTo>
                  <a:lnTo>
                    <a:pt x="4880" y="3731"/>
                  </a:lnTo>
                  <a:lnTo>
                    <a:pt x="4884" y="3878"/>
                  </a:lnTo>
                  <a:lnTo>
                    <a:pt x="4888" y="4019"/>
                  </a:lnTo>
                  <a:lnTo>
                    <a:pt x="4892" y="4153"/>
                  </a:lnTo>
                  <a:lnTo>
                    <a:pt x="4896" y="4280"/>
                  </a:lnTo>
                  <a:lnTo>
                    <a:pt x="4900" y="4402"/>
                  </a:lnTo>
                  <a:lnTo>
                    <a:pt x="4904" y="4512"/>
                  </a:lnTo>
                  <a:lnTo>
                    <a:pt x="4908" y="4616"/>
                  </a:lnTo>
                  <a:lnTo>
                    <a:pt x="4910" y="4709"/>
                  </a:lnTo>
                  <a:lnTo>
                    <a:pt x="4911" y="4793"/>
                  </a:lnTo>
                  <a:lnTo>
                    <a:pt x="4915" y="4864"/>
                  </a:lnTo>
                  <a:lnTo>
                    <a:pt x="4917" y="4925"/>
                  </a:lnTo>
                  <a:lnTo>
                    <a:pt x="4917" y="4972"/>
                  </a:lnTo>
                  <a:lnTo>
                    <a:pt x="4919" y="5007"/>
                  </a:lnTo>
                  <a:lnTo>
                    <a:pt x="4919" y="5029"/>
                  </a:lnTo>
                  <a:lnTo>
                    <a:pt x="4919" y="5036"/>
                  </a:lnTo>
                  <a:lnTo>
                    <a:pt x="4882" y="5044"/>
                  </a:lnTo>
                  <a:lnTo>
                    <a:pt x="4849" y="5056"/>
                  </a:lnTo>
                  <a:lnTo>
                    <a:pt x="4797" y="5080"/>
                  </a:lnTo>
                  <a:lnTo>
                    <a:pt x="4739" y="5107"/>
                  </a:lnTo>
                  <a:lnTo>
                    <a:pt x="4672" y="5137"/>
                  </a:lnTo>
                  <a:lnTo>
                    <a:pt x="4599" y="5170"/>
                  </a:lnTo>
                  <a:lnTo>
                    <a:pt x="4518" y="5207"/>
                  </a:lnTo>
                  <a:lnTo>
                    <a:pt x="4434" y="5245"/>
                  </a:lnTo>
                  <a:lnTo>
                    <a:pt x="4347" y="5286"/>
                  </a:lnTo>
                  <a:lnTo>
                    <a:pt x="4257" y="5327"/>
                  </a:lnTo>
                  <a:lnTo>
                    <a:pt x="4167" y="5368"/>
                  </a:lnTo>
                  <a:lnTo>
                    <a:pt x="4074" y="5410"/>
                  </a:lnTo>
                  <a:lnTo>
                    <a:pt x="3982" y="5451"/>
                  </a:lnTo>
                  <a:lnTo>
                    <a:pt x="3891" y="5492"/>
                  </a:lnTo>
                  <a:lnTo>
                    <a:pt x="3803" y="5533"/>
                  </a:lnTo>
                  <a:lnTo>
                    <a:pt x="3720" y="5571"/>
                  </a:lnTo>
                  <a:lnTo>
                    <a:pt x="3640" y="5606"/>
                  </a:lnTo>
                  <a:lnTo>
                    <a:pt x="3565" y="5639"/>
                  </a:lnTo>
                  <a:lnTo>
                    <a:pt x="3498" y="5669"/>
                  </a:lnTo>
                  <a:lnTo>
                    <a:pt x="3437" y="5694"/>
                  </a:lnTo>
                  <a:lnTo>
                    <a:pt x="3386" y="5718"/>
                  </a:lnTo>
                  <a:lnTo>
                    <a:pt x="3351" y="5732"/>
                  </a:lnTo>
                  <a:lnTo>
                    <a:pt x="3318" y="5739"/>
                  </a:lnTo>
                  <a:lnTo>
                    <a:pt x="3286" y="5743"/>
                  </a:lnTo>
                  <a:lnTo>
                    <a:pt x="3286" y="449"/>
                  </a:lnTo>
                  <a:lnTo>
                    <a:pt x="3296" y="445"/>
                  </a:lnTo>
                  <a:lnTo>
                    <a:pt x="3318" y="440"/>
                  </a:lnTo>
                  <a:lnTo>
                    <a:pt x="3349" y="430"/>
                  </a:lnTo>
                  <a:lnTo>
                    <a:pt x="3390" y="418"/>
                  </a:lnTo>
                  <a:lnTo>
                    <a:pt x="3437" y="402"/>
                  </a:lnTo>
                  <a:lnTo>
                    <a:pt x="3492" y="387"/>
                  </a:lnTo>
                  <a:lnTo>
                    <a:pt x="3553" y="367"/>
                  </a:lnTo>
                  <a:lnTo>
                    <a:pt x="3618" y="347"/>
                  </a:lnTo>
                  <a:lnTo>
                    <a:pt x="3691" y="326"/>
                  </a:lnTo>
                  <a:lnTo>
                    <a:pt x="3766" y="302"/>
                  </a:lnTo>
                  <a:lnTo>
                    <a:pt x="3842" y="279"/>
                  </a:lnTo>
                  <a:lnTo>
                    <a:pt x="3921" y="255"/>
                  </a:lnTo>
                  <a:lnTo>
                    <a:pt x="4003" y="231"/>
                  </a:lnTo>
                  <a:lnTo>
                    <a:pt x="4084" y="206"/>
                  </a:lnTo>
                  <a:lnTo>
                    <a:pt x="4165" y="182"/>
                  </a:lnTo>
                  <a:lnTo>
                    <a:pt x="4245" y="157"/>
                  </a:lnTo>
                  <a:lnTo>
                    <a:pt x="4322" y="133"/>
                  </a:lnTo>
                  <a:lnTo>
                    <a:pt x="4397" y="112"/>
                  </a:lnTo>
                  <a:lnTo>
                    <a:pt x="4467" y="90"/>
                  </a:lnTo>
                  <a:lnTo>
                    <a:pt x="4534" y="70"/>
                  </a:lnTo>
                  <a:lnTo>
                    <a:pt x="4595" y="51"/>
                  </a:lnTo>
                  <a:lnTo>
                    <a:pt x="4650" y="35"/>
                  </a:lnTo>
                  <a:lnTo>
                    <a:pt x="4697" y="21"/>
                  </a:lnTo>
                  <a:lnTo>
                    <a:pt x="4733" y="10"/>
                  </a:lnTo>
                  <a:lnTo>
                    <a:pt x="4764" y="0"/>
                  </a:lnTo>
                  <a:close/>
                  <a:moveTo>
                    <a:pt x="1722" y="0"/>
                  </a:moveTo>
                  <a:lnTo>
                    <a:pt x="1751" y="0"/>
                  </a:lnTo>
                  <a:lnTo>
                    <a:pt x="1751" y="8"/>
                  </a:lnTo>
                  <a:lnTo>
                    <a:pt x="1751" y="29"/>
                  </a:lnTo>
                  <a:lnTo>
                    <a:pt x="1749" y="65"/>
                  </a:lnTo>
                  <a:lnTo>
                    <a:pt x="1747" y="114"/>
                  </a:lnTo>
                  <a:lnTo>
                    <a:pt x="1745" y="174"/>
                  </a:lnTo>
                  <a:lnTo>
                    <a:pt x="1743" y="245"/>
                  </a:lnTo>
                  <a:lnTo>
                    <a:pt x="1741" y="330"/>
                  </a:lnTo>
                  <a:lnTo>
                    <a:pt x="1737" y="422"/>
                  </a:lnTo>
                  <a:lnTo>
                    <a:pt x="1735" y="526"/>
                  </a:lnTo>
                  <a:lnTo>
                    <a:pt x="1732" y="638"/>
                  </a:lnTo>
                  <a:lnTo>
                    <a:pt x="1728" y="758"/>
                  </a:lnTo>
                  <a:lnTo>
                    <a:pt x="1724" y="885"/>
                  </a:lnTo>
                  <a:lnTo>
                    <a:pt x="1720" y="1021"/>
                  </a:lnTo>
                  <a:lnTo>
                    <a:pt x="1716" y="1162"/>
                  </a:lnTo>
                  <a:lnTo>
                    <a:pt x="1710" y="1309"/>
                  </a:lnTo>
                  <a:lnTo>
                    <a:pt x="1706" y="1461"/>
                  </a:lnTo>
                  <a:lnTo>
                    <a:pt x="1702" y="1618"/>
                  </a:lnTo>
                  <a:lnTo>
                    <a:pt x="1696" y="1777"/>
                  </a:lnTo>
                  <a:lnTo>
                    <a:pt x="1690" y="1940"/>
                  </a:lnTo>
                  <a:lnTo>
                    <a:pt x="1686" y="2105"/>
                  </a:lnTo>
                  <a:lnTo>
                    <a:pt x="1680" y="2272"/>
                  </a:lnTo>
                  <a:lnTo>
                    <a:pt x="1676" y="2441"/>
                  </a:lnTo>
                  <a:lnTo>
                    <a:pt x="1671" y="2607"/>
                  </a:lnTo>
                  <a:lnTo>
                    <a:pt x="1665" y="2776"/>
                  </a:lnTo>
                  <a:lnTo>
                    <a:pt x="1661" y="2943"/>
                  </a:lnTo>
                  <a:lnTo>
                    <a:pt x="1655" y="3108"/>
                  </a:lnTo>
                  <a:lnTo>
                    <a:pt x="1649" y="3271"/>
                  </a:lnTo>
                  <a:lnTo>
                    <a:pt x="1645" y="3430"/>
                  </a:lnTo>
                  <a:lnTo>
                    <a:pt x="1641" y="3587"/>
                  </a:lnTo>
                  <a:lnTo>
                    <a:pt x="1635" y="3738"/>
                  </a:lnTo>
                  <a:lnTo>
                    <a:pt x="1631" y="3886"/>
                  </a:lnTo>
                  <a:lnTo>
                    <a:pt x="1627" y="4027"/>
                  </a:lnTo>
                  <a:lnTo>
                    <a:pt x="1621" y="4163"/>
                  </a:lnTo>
                  <a:lnTo>
                    <a:pt x="1618" y="4290"/>
                  </a:lnTo>
                  <a:lnTo>
                    <a:pt x="1616" y="4410"/>
                  </a:lnTo>
                  <a:lnTo>
                    <a:pt x="1612" y="4522"/>
                  </a:lnTo>
                  <a:lnTo>
                    <a:pt x="1608" y="4626"/>
                  </a:lnTo>
                  <a:lnTo>
                    <a:pt x="1606" y="4718"/>
                  </a:lnTo>
                  <a:lnTo>
                    <a:pt x="1602" y="4801"/>
                  </a:lnTo>
                  <a:lnTo>
                    <a:pt x="1600" y="4873"/>
                  </a:lnTo>
                  <a:lnTo>
                    <a:pt x="1598" y="4934"/>
                  </a:lnTo>
                  <a:lnTo>
                    <a:pt x="1596" y="4983"/>
                  </a:lnTo>
                  <a:lnTo>
                    <a:pt x="1596" y="5019"/>
                  </a:lnTo>
                  <a:lnTo>
                    <a:pt x="1596" y="5040"/>
                  </a:lnTo>
                  <a:lnTo>
                    <a:pt x="1594" y="5046"/>
                  </a:lnTo>
                  <a:lnTo>
                    <a:pt x="1564" y="5044"/>
                  </a:lnTo>
                  <a:lnTo>
                    <a:pt x="1537" y="5044"/>
                  </a:lnTo>
                  <a:lnTo>
                    <a:pt x="1511" y="5050"/>
                  </a:lnTo>
                  <a:lnTo>
                    <a:pt x="1488" y="5058"/>
                  </a:lnTo>
                  <a:lnTo>
                    <a:pt x="1464" y="5068"/>
                  </a:lnTo>
                  <a:lnTo>
                    <a:pt x="1411" y="5089"/>
                  </a:lnTo>
                  <a:lnTo>
                    <a:pt x="1348" y="5115"/>
                  </a:lnTo>
                  <a:lnTo>
                    <a:pt x="1279" y="5144"/>
                  </a:lnTo>
                  <a:lnTo>
                    <a:pt x="1201" y="5176"/>
                  </a:lnTo>
                  <a:lnTo>
                    <a:pt x="1120" y="5211"/>
                  </a:lnTo>
                  <a:lnTo>
                    <a:pt x="1032" y="5249"/>
                  </a:lnTo>
                  <a:lnTo>
                    <a:pt x="943" y="5286"/>
                  </a:lnTo>
                  <a:lnTo>
                    <a:pt x="851" y="5325"/>
                  </a:lnTo>
                  <a:lnTo>
                    <a:pt x="757" y="5364"/>
                  </a:lnTo>
                  <a:lnTo>
                    <a:pt x="664" y="5406"/>
                  </a:lnTo>
                  <a:lnTo>
                    <a:pt x="574" y="5443"/>
                  </a:lnTo>
                  <a:lnTo>
                    <a:pt x="485" y="5480"/>
                  </a:lnTo>
                  <a:lnTo>
                    <a:pt x="399" y="5518"/>
                  </a:lnTo>
                  <a:lnTo>
                    <a:pt x="320" y="5551"/>
                  </a:lnTo>
                  <a:lnTo>
                    <a:pt x="246" y="5580"/>
                  </a:lnTo>
                  <a:lnTo>
                    <a:pt x="179" y="5608"/>
                  </a:lnTo>
                  <a:lnTo>
                    <a:pt x="122" y="5631"/>
                  </a:lnTo>
                  <a:lnTo>
                    <a:pt x="98" y="5639"/>
                  </a:lnTo>
                  <a:lnTo>
                    <a:pt x="77" y="5643"/>
                  </a:lnTo>
                  <a:lnTo>
                    <a:pt x="55" y="5645"/>
                  </a:lnTo>
                  <a:lnTo>
                    <a:pt x="37" y="5643"/>
                  </a:lnTo>
                  <a:lnTo>
                    <a:pt x="20" y="5635"/>
                  </a:lnTo>
                  <a:lnTo>
                    <a:pt x="8" y="5624"/>
                  </a:lnTo>
                  <a:lnTo>
                    <a:pt x="2" y="5606"/>
                  </a:lnTo>
                  <a:lnTo>
                    <a:pt x="0" y="5580"/>
                  </a:lnTo>
                  <a:lnTo>
                    <a:pt x="6" y="5521"/>
                  </a:lnTo>
                  <a:lnTo>
                    <a:pt x="14" y="5449"/>
                  </a:lnTo>
                  <a:lnTo>
                    <a:pt x="24" y="5362"/>
                  </a:lnTo>
                  <a:lnTo>
                    <a:pt x="33" y="5266"/>
                  </a:lnTo>
                  <a:lnTo>
                    <a:pt x="45" y="5158"/>
                  </a:lnTo>
                  <a:lnTo>
                    <a:pt x="59" y="5040"/>
                  </a:lnTo>
                  <a:lnTo>
                    <a:pt x="73" y="4915"/>
                  </a:lnTo>
                  <a:lnTo>
                    <a:pt x="87" y="4779"/>
                  </a:lnTo>
                  <a:lnTo>
                    <a:pt x="102" y="4638"/>
                  </a:lnTo>
                  <a:lnTo>
                    <a:pt x="118" y="4487"/>
                  </a:lnTo>
                  <a:lnTo>
                    <a:pt x="134" y="4332"/>
                  </a:lnTo>
                  <a:lnTo>
                    <a:pt x="151" y="4170"/>
                  </a:lnTo>
                  <a:lnTo>
                    <a:pt x="169" y="4004"/>
                  </a:lnTo>
                  <a:lnTo>
                    <a:pt x="187" y="3833"/>
                  </a:lnTo>
                  <a:lnTo>
                    <a:pt x="206" y="3660"/>
                  </a:lnTo>
                  <a:lnTo>
                    <a:pt x="224" y="3483"/>
                  </a:lnTo>
                  <a:lnTo>
                    <a:pt x="244" y="3305"/>
                  </a:lnTo>
                  <a:lnTo>
                    <a:pt x="263" y="3126"/>
                  </a:lnTo>
                  <a:lnTo>
                    <a:pt x="283" y="2947"/>
                  </a:lnTo>
                  <a:lnTo>
                    <a:pt x="303" y="2768"/>
                  </a:lnTo>
                  <a:lnTo>
                    <a:pt x="320" y="2590"/>
                  </a:lnTo>
                  <a:lnTo>
                    <a:pt x="340" y="2415"/>
                  </a:lnTo>
                  <a:lnTo>
                    <a:pt x="358" y="2240"/>
                  </a:lnTo>
                  <a:lnTo>
                    <a:pt x="377" y="2071"/>
                  </a:lnTo>
                  <a:lnTo>
                    <a:pt x="395" y="1904"/>
                  </a:lnTo>
                  <a:lnTo>
                    <a:pt x="411" y="1743"/>
                  </a:lnTo>
                  <a:lnTo>
                    <a:pt x="428" y="1588"/>
                  </a:lnTo>
                  <a:lnTo>
                    <a:pt x="444" y="1439"/>
                  </a:lnTo>
                  <a:lnTo>
                    <a:pt x="460" y="1296"/>
                  </a:lnTo>
                  <a:lnTo>
                    <a:pt x="474" y="1162"/>
                  </a:lnTo>
                  <a:lnTo>
                    <a:pt x="487" y="1037"/>
                  </a:lnTo>
                  <a:lnTo>
                    <a:pt x="499" y="919"/>
                  </a:lnTo>
                  <a:lnTo>
                    <a:pt x="511" y="813"/>
                  </a:lnTo>
                  <a:lnTo>
                    <a:pt x="523" y="716"/>
                  </a:lnTo>
                  <a:lnTo>
                    <a:pt x="531" y="632"/>
                  </a:lnTo>
                  <a:lnTo>
                    <a:pt x="539" y="559"/>
                  </a:lnTo>
                  <a:lnTo>
                    <a:pt x="544" y="500"/>
                  </a:lnTo>
                  <a:lnTo>
                    <a:pt x="550" y="471"/>
                  </a:lnTo>
                  <a:lnTo>
                    <a:pt x="558" y="445"/>
                  </a:lnTo>
                  <a:lnTo>
                    <a:pt x="570" y="422"/>
                  </a:lnTo>
                  <a:lnTo>
                    <a:pt x="590" y="400"/>
                  </a:lnTo>
                  <a:lnTo>
                    <a:pt x="617" y="383"/>
                  </a:lnTo>
                  <a:lnTo>
                    <a:pt x="656" y="363"/>
                  </a:lnTo>
                  <a:lnTo>
                    <a:pt x="713" y="343"/>
                  </a:lnTo>
                  <a:lnTo>
                    <a:pt x="778" y="320"/>
                  </a:lnTo>
                  <a:lnTo>
                    <a:pt x="849" y="292"/>
                  </a:lnTo>
                  <a:lnTo>
                    <a:pt x="928" y="265"/>
                  </a:lnTo>
                  <a:lnTo>
                    <a:pt x="1008" y="235"/>
                  </a:lnTo>
                  <a:lnTo>
                    <a:pt x="1093" y="204"/>
                  </a:lnTo>
                  <a:lnTo>
                    <a:pt x="1177" y="173"/>
                  </a:lnTo>
                  <a:lnTo>
                    <a:pt x="1262" y="143"/>
                  </a:lnTo>
                  <a:lnTo>
                    <a:pt x="1344" y="114"/>
                  </a:lnTo>
                  <a:lnTo>
                    <a:pt x="1421" y="86"/>
                  </a:lnTo>
                  <a:lnTo>
                    <a:pt x="1494" y="61"/>
                  </a:lnTo>
                  <a:lnTo>
                    <a:pt x="1559" y="39"/>
                  </a:lnTo>
                  <a:lnTo>
                    <a:pt x="1616" y="21"/>
                  </a:lnTo>
                  <a:lnTo>
                    <a:pt x="1655" y="8"/>
                  </a:lnTo>
                  <a:lnTo>
                    <a:pt x="1688" y="2"/>
                  </a:lnTo>
                  <a:lnTo>
                    <a:pt x="1722" y="0"/>
                  </a:lnTo>
                  <a:close/>
                </a:path>
              </a:pathLst>
            </a:custGeom>
            <a:solidFill>
              <a:schemeClr val="bg1"/>
            </a:solidFill>
            <a:ln w="0">
              <a:solidFill>
                <a:srgbClr val="E8E4C8"/>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8"/>
            <p:cNvSpPr>
              <a:spLocks/>
            </p:cNvSpPr>
            <p:nvPr/>
          </p:nvSpPr>
          <p:spPr bwMode="auto">
            <a:xfrm>
              <a:off x="1474" y="995"/>
              <a:ext cx="2114" cy="2594"/>
            </a:xfrm>
            <a:custGeom>
              <a:avLst/>
              <a:gdLst>
                <a:gd name="T0" fmla="*/ 1992 w 4227"/>
                <a:gd name="T1" fmla="*/ 0 h 5188"/>
                <a:gd name="T2" fmla="*/ 2114 w 4227"/>
                <a:gd name="T3" fmla="*/ 36 h 5188"/>
                <a:gd name="T4" fmla="*/ 2236 w 4227"/>
                <a:gd name="T5" fmla="*/ 73 h 5188"/>
                <a:gd name="T6" fmla="*/ 2354 w 4227"/>
                <a:gd name="T7" fmla="*/ 106 h 5188"/>
                <a:gd name="T8" fmla="*/ 2466 w 4227"/>
                <a:gd name="T9" fmla="*/ 140 h 5188"/>
                <a:gd name="T10" fmla="*/ 2568 w 4227"/>
                <a:gd name="T11" fmla="*/ 171 h 5188"/>
                <a:gd name="T12" fmla="*/ 1004 w 4227"/>
                <a:gd name="T13" fmla="*/ 1734 h 5188"/>
                <a:gd name="T14" fmla="*/ 4227 w 4227"/>
                <a:gd name="T15" fmla="*/ 4950 h 5188"/>
                <a:gd name="T16" fmla="*/ 4137 w 4227"/>
                <a:gd name="T17" fmla="*/ 4992 h 5188"/>
                <a:gd name="T18" fmla="*/ 4036 w 4227"/>
                <a:gd name="T19" fmla="*/ 5037 h 5188"/>
                <a:gd name="T20" fmla="*/ 3932 w 4227"/>
                <a:gd name="T21" fmla="*/ 5086 h 5188"/>
                <a:gd name="T22" fmla="*/ 3824 w 4227"/>
                <a:gd name="T23" fmla="*/ 5137 h 5188"/>
                <a:gd name="T24" fmla="*/ 3712 w 4227"/>
                <a:gd name="T25" fmla="*/ 5188 h 5188"/>
                <a:gd name="T26" fmla="*/ 2814 w 4227"/>
                <a:gd name="T27" fmla="*/ 4291 h 5188"/>
                <a:gd name="T28" fmla="*/ 1932 w 4227"/>
                <a:gd name="T29" fmla="*/ 5172 h 5188"/>
                <a:gd name="T30" fmla="*/ 1839 w 4227"/>
                <a:gd name="T31" fmla="*/ 5129 h 5188"/>
                <a:gd name="T32" fmla="*/ 1747 w 4227"/>
                <a:gd name="T33" fmla="*/ 5090 h 5188"/>
                <a:gd name="T34" fmla="*/ 1658 w 4227"/>
                <a:gd name="T35" fmla="*/ 5049 h 5188"/>
                <a:gd name="T36" fmla="*/ 1572 w 4227"/>
                <a:gd name="T37" fmla="*/ 5011 h 5188"/>
                <a:gd name="T38" fmla="*/ 1491 w 4227"/>
                <a:gd name="T39" fmla="*/ 4978 h 5188"/>
                <a:gd name="T40" fmla="*/ 1417 w 4227"/>
                <a:gd name="T41" fmla="*/ 4947 h 5188"/>
                <a:gd name="T42" fmla="*/ 2441 w 4227"/>
                <a:gd name="T43" fmla="*/ 3922 h 5188"/>
                <a:gd name="T44" fmla="*/ 0 w 4227"/>
                <a:gd name="T45" fmla="*/ 1483 h 5188"/>
                <a:gd name="T46" fmla="*/ 15 w 4227"/>
                <a:gd name="T47" fmla="*/ 1332 h 5188"/>
                <a:gd name="T48" fmla="*/ 29 w 4227"/>
                <a:gd name="T49" fmla="*/ 1186 h 5188"/>
                <a:gd name="T50" fmla="*/ 43 w 4227"/>
                <a:gd name="T51" fmla="*/ 1051 h 5188"/>
                <a:gd name="T52" fmla="*/ 57 w 4227"/>
                <a:gd name="T53" fmla="*/ 921 h 5188"/>
                <a:gd name="T54" fmla="*/ 70 w 4227"/>
                <a:gd name="T55" fmla="*/ 801 h 5188"/>
                <a:gd name="T56" fmla="*/ 630 w 4227"/>
                <a:gd name="T57" fmla="*/ 1361 h 5188"/>
                <a:gd name="T58" fmla="*/ 1992 w 4227"/>
                <a:gd name="T59" fmla="*/ 0 h 5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227" h="5188">
                  <a:moveTo>
                    <a:pt x="1992" y="0"/>
                  </a:moveTo>
                  <a:lnTo>
                    <a:pt x="2114" y="36"/>
                  </a:lnTo>
                  <a:lnTo>
                    <a:pt x="2236" y="73"/>
                  </a:lnTo>
                  <a:lnTo>
                    <a:pt x="2354" y="106"/>
                  </a:lnTo>
                  <a:lnTo>
                    <a:pt x="2466" y="140"/>
                  </a:lnTo>
                  <a:lnTo>
                    <a:pt x="2568" y="171"/>
                  </a:lnTo>
                  <a:lnTo>
                    <a:pt x="1004" y="1734"/>
                  </a:lnTo>
                  <a:lnTo>
                    <a:pt x="4227" y="4950"/>
                  </a:lnTo>
                  <a:lnTo>
                    <a:pt x="4137" y="4992"/>
                  </a:lnTo>
                  <a:lnTo>
                    <a:pt x="4036" y="5037"/>
                  </a:lnTo>
                  <a:lnTo>
                    <a:pt x="3932" y="5086"/>
                  </a:lnTo>
                  <a:lnTo>
                    <a:pt x="3824" y="5137"/>
                  </a:lnTo>
                  <a:lnTo>
                    <a:pt x="3712" y="5188"/>
                  </a:lnTo>
                  <a:lnTo>
                    <a:pt x="2814" y="4291"/>
                  </a:lnTo>
                  <a:lnTo>
                    <a:pt x="1932" y="5172"/>
                  </a:lnTo>
                  <a:lnTo>
                    <a:pt x="1839" y="5129"/>
                  </a:lnTo>
                  <a:lnTo>
                    <a:pt x="1747" y="5090"/>
                  </a:lnTo>
                  <a:lnTo>
                    <a:pt x="1658" y="5049"/>
                  </a:lnTo>
                  <a:lnTo>
                    <a:pt x="1572" y="5011"/>
                  </a:lnTo>
                  <a:lnTo>
                    <a:pt x="1491" y="4978"/>
                  </a:lnTo>
                  <a:lnTo>
                    <a:pt x="1417" y="4947"/>
                  </a:lnTo>
                  <a:lnTo>
                    <a:pt x="2441" y="3922"/>
                  </a:lnTo>
                  <a:lnTo>
                    <a:pt x="0" y="1483"/>
                  </a:lnTo>
                  <a:lnTo>
                    <a:pt x="15" y="1332"/>
                  </a:lnTo>
                  <a:lnTo>
                    <a:pt x="29" y="1186"/>
                  </a:lnTo>
                  <a:lnTo>
                    <a:pt x="43" y="1051"/>
                  </a:lnTo>
                  <a:lnTo>
                    <a:pt x="57" y="921"/>
                  </a:lnTo>
                  <a:lnTo>
                    <a:pt x="70" y="801"/>
                  </a:lnTo>
                  <a:lnTo>
                    <a:pt x="630" y="1361"/>
                  </a:lnTo>
                  <a:lnTo>
                    <a:pt x="1992" y="0"/>
                  </a:lnTo>
                  <a:close/>
                </a:path>
              </a:pathLst>
            </a:custGeom>
            <a:solidFill>
              <a:srgbClr val="7030A0"/>
            </a:solidFill>
            <a:ln w="0">
              <a:solidFill>
                <a:srgbClr val="EFC75E"/>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9"/>
            <p:cNvSpPr>
              <a:spLocks noEditPoints="1"/>
            </p:cNvSpPr>
            <p:nvPr/>
          </p:nvSpPr>
          <p:spPr bwMode="auto">
            <a:xfrm>
              <a:off x="1474" y="1340"/>
              <a:ext cx="2112" cy="2249"/>
            </a:xfrm>
            <a:custGeom>
              <a:avLst/>
              <a:gdLst>
                <a:gd name="T0" fmla="*/ 2855 w 4223"/>
                <a:gd name="T1" fmla="*/ 2893 h 4497"/>
                <a:gd name="T2" fmla="*/ 4223 w 4223"/>
                <a:gd name="T3" fmla="*/ 4259 h 4497"/>
                <a:gd name="T4" fmla="*/ 4131 w 4223"/>
                <a:gd name="T5" fmla="*/ 4301 h 4497"/>
                <a:gd name="T6" fmla="*/ 4032 w 4223"/>
                <a:gd name="T7" fmla="*/ 4346 h 4497"/>
                <a:gd name="T8" fmla="*/ 3928 w 4223"/>
                <a:gd name="T9" fmla="*/ 4395 h 4497"/>
                <a:gd name="T10" fmla="*/ 3818 w 4223"/>
                <a:gd name="T11" fmla="*/ 4446 h 4497"/>
                <a:gd name="T12" fmla="*/ 3708 w 4223"/>
                <a:gd name="T13" fmla="*/ 4497 h 4497"/>
                <a:gd name="T14" fmla="*/ 2855 w 4223"/>
                <a:gd name="T15" fmla="*/ 3645 h 4497"/>
                <a:gd name="T16" fmla="*/ 2855 w 4223"/>
                <a:gd name="T17" fmla="*/ 2893 h 4497"/>
                <a:gd name="T18" fmla="*/ 1301 w 4223"/>
                <a:gd name="T19" fmla="*/ 0 h 4497"/>
                <a:gd name="T20" fmla="*/ 1275 w 4223"/>
                <a:gd name="T21" fmla="*/ 772 h 4497"/>
                <a:gd name="T22" fmla="*/ 1008 w 4223"/>
                <a:gd name="T23" fmla="*/ 1049 h 4497"/>
                <a:gd name="T24" fmla="*/ 1261 w 4223"/>
                <a:gd name="T25" fmla="*/ 1300 h 4497"/>
                <a:gd name="T26" fmla="*/ 1240 w 4223"/>
                <a:gd name="T27" fmla="*/ 2031 h 4497"/>
                <a:gd name="T28" fmla="*/ 0 w 4223"/>
                <a:gd name="T29" fmla="*/ 792 h 4497"/>
                <a:gd name="T30" fmla="*/ 15 w 4223"/>
                <a:gd name="T31" fmla="*/ 641 h 4497"/>
                <a:gd name="T32" fmla="*/ 29 w 4223"/>
                <a:gd name="T33" fmla="*/ 495 h 4497"/>
                <a:gd name="T34" fmla="*/ 43 w 4223"/>
                <a:gd name="T35" fmla="*/ 360 h 4497"/>
                <a:gd name="T36" fmla="*/ 57 w 4223"/>
                <a:gd name="T37" fmla="*/ 230 h 4497"/>
                <a:gd name="T38" fmla="*/ 70 w 4223"/>
                <a:gd name="T39" fmla="*/ 110 h 4497"/>
                <a:gd name="T40" fmla="*/ 630 w 4223"/>
                <a:gd name="T41" fmla="*/ 666 h 4497"/>
                <a:gd name="T42" fmla="*/ 1301 w 4223"/>
                <a:gd name="T43" fmla="*/ 0 h 4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23" h="4497">
                  <a:moveTo>
                    <a:pt x="2855" y="2893"/>
                  </a:moveTo>
                  <a:lnTo>
                    <a:pt x="4223" y="4259"/>
                  </a:lnTo>
                  <a:lnTo>
                    <a:pt x="4131" y="4301"/>
                  </a:lnTo>
                  <a:lnTo>
                    <a:pt x="4032" y="4346"/>
                  </a:lnTo>
                  <a:lnTo>
                    <a:pt x="3928" y="4395"/>
                  </a:lnTo>
                  <a:lnTo>
                    <a:pt x="3818" y="4446"/>
                  </a:lnTo>
                  <a:lnTo>
                    <a:pt x="3708" y="4497"/>
                  </a:lnTo>
                  <a:lnTo>
                    <a:pt x="2855" y="3645"/>
                  </a:lnTo>
                  <a:lnTo>
                    <a:pt x="2855" y="2893"/>
                  </a:lnTo>
                  <a:close/>
                  <a:moveTo>
                    <a:pt x="1301" y="0"/>
                  </a:moveTo>
                  <a:lnTo>
                    <a:pt x="1275" y="772"/>
                  </a:lnTo>
                  <a:lnTo>
                    <a:pt x="1008" y="1049"/>
                  </a:lnTo>
                  <a:lnTo>
                    <a:pt x="1261" y="1300"/>
                  </a:lnTo>
                  <a:lnTo>
                    <a:pt x="1240" y="2031"/>
                  </a:lnTo>
                  <a:lnTo>
                    <a:pt x="0" y="792"/>
                  </a:lnTo>
                  <a:lnTo>
                    <a:pt x="15" y="641"/>
                  </a:lnTo>
                  <a:lnTo>
                    <a:pt x="29" y="495"/>
                  </a:lnTo>
                  <a:lnTo>
                    <a:pt x="43" y="360"/>
                  </a:lnTo>
                  <a:lnTo>
                    <a:pt x="57" y="230"/>
                  </a:lnTo>
                  <a:lnTo>
                    <a:pt x="70" y="110"/>
                  </a:lnTo>
                  <a:lnTo>
                    <a:pt x="630" y="666"/>
                  </a:lnTo>
                  <a:lnTo>
                    <a:pt x="1301" y="0"/>
                  </a:lnTo>
                  <a:close/>
                </a:path>
              </a:pathLst>
            </a:custGeom>
            <a:solidFill>
              <a:srgbClr val="7030A0"/>
            </a:solidFill>
            <a:ln w="0">
              <a:solidFill>
                <a:srgbClr val="E3BD59"/>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10"/>
            <p:cNvSpPr>
              <a:spLocks/>
            </p:cNvSpPr>
            <p:nvPr/>
          </p:nvSpPr>
          <p:spPr bwMode="auto">
            <a:xfrm>
              <a:off x="2549" y="543"/>
              <a:ext cx="1464" cy="1915"/>
            </a:xfrm>
            <a:custGeom>
              <a:avLst/>
              <a:gdLst>
                <a:gd name="T0" fmla="*/ 1596 w 2926"/>
                <a:gd name="T1" fmla="*/ 8 h 3831"/>
                <a:gd name="T2" fmla="*/ 1851 w 2926"/>
                <a:gd name="T3" fmla="*/ 53 h 3831"/>
                <a:gd name="T4" fmla="*/ 2089 w 2926"/>
                <a:gd name="T5" fmla="*/ 141 h 3831"/>
                <a:gd name="T6" fmla="*/ 2305 w 2926"/>
                <a:gd name="T7" fmla="*/ 269 h 3831"/>
                <a:gd name="T8" fmla="*/ 2496 w 2926"/>
                <a:gd name="T9" fmla="*/ 430 h 3831"/>
                <a:gd name="T10" fmla="*/ 2657 w 2926"/>
                <a:gd name="T11" fmla="*/ 620 h 3831"/>
                <a:gd name="T12" fmla="*/ 2785 w 2926"/>
                <a:gd name="T13" fmla="*/ 838 h 3831"/>
                <a:gd name="T14" fmla="*/ 2873 w 2926"/>
                <a:gd name="T15" fmla="*/ 1078 h 3831"/>
                <a:gd name="T16" fmla="*/ 2920 w 2926"/>
                <a:gd name="T17" fmla="*/ 1333 h 3831"/>
                <a:gd name="T18" fmla="*/ 2924 w 2926"/>
                <a:gd name="T19" fmla="*/ 1479 h 3831"/>
                <a:gd name="T20" fmla="*/ 2922 w 2926"/>
                <a:gd name="T21" fmla="*/ 1539 h 3831"/>
                <a:gd name="T22" fmla="*/ 2914 w 2926"/>
                <a:gd name="T23" fmla="*/ 1641 h 3831"/>
                <a:gd name="T24" fmla="*/ 2897 w 2926"/>
                <a:gd name="T25" fmla="*/ 1771 h 3831"/>
                <a:gd name="T26" fmla="*/ 2867 w 2926"/>
                <a:gd name="T27" fmla="*/ 1914 h 3831"/>
                <a:gd name="T28" fmla="*/ 2824 w 2926"/>
                <a:gd name="T29" fmla="*/ 2060 h 3831"/>
                <a:gd name="T30" fmla="*/ 2747 w 2926"/>
                <a:gd name="T31" fmla="*/ 2233 h 3831"/>
                <a:gd name="T32" fmla="*/ 2635 w 2926"/>
                <a:gd name="T33" fmla="*/ 2441 h 3831"/>
                <a:gd name="T34" fmla="*/ 2505 w 2926"/>
                <a:gd name="T35" fmla="*/ 2645 h 3831"/>
                <a:gd name="T36" fmla="*/ 2366 w 2926"/>
                <a:gd name="T37" fmla="*/ 2845 h 3831"/>
                <a:gd name="T38" fmla="*/ 2221 w 2926"/>
                <a:gd name="T39" fmla="*/ 3036 h 3831"/>
                <a:gd name="T40" fmla="*/ 2073 w 2926"/>
                <a:gd name="T41" fmla="*/ 3216 h 3831"/>
                <a:gd name="T42" fmla="*/ 1930 w 2926"/>
                <a:gd name="T43" fmla="*/ 3379 h 3831"/>
                <a:gd name="T44" fmla="*/ 1796 w 2926"/>
                <a:gd name="T45" fmla="*/ 3525 h 3831"/>
                <a:gd name="T46" fmla="*/ 1678 w 2926"/>
                <a:gd name="T47" fmla="*/ 3648 h 3831"/>
                <a:gd name="T48" fmla="*/ 1582 w 2926"/>
                <a:gd name="T49" fmla="*/ 3748 h 3831"/>
                <a:gd name="T50" fmla="*/ 1521 w 2926"/>
                <a:gd name="T51" fmla="*/ 3805 h 3831"/>
                <a:gd name="T52" fmla="*/ 1485 w 2926"/>
                <a:gd name="T53" fmla="*/ 3829 h 3831"/>
                <a:gd name="T54" fmla="*/ 1450 w 2926"/>
                <a:gd name="T55" fmla="*/ 3829 h 3831"/>
                <a:gd name="T56" fmla="*/ 1407 w 2926"/>
                <a:gd name="T57" fmla="*/ 3805 h 3831"/>
                <a:gd name="T58" fmla="*/ 1342 w 2926"/>
                <a:gd name="T59" fmla="*/ 3743 h 3831"/>
                <a:gd name="T60" fmla="*/ 1244 w 2926"/>
                <a:gd name="T61" fmla="*/ 3644 h 3831"/>
                <a:gd name="T62" fmla="*/ 1126 w 2926"/>
                <a:gd name="T63" fmla="*/ 3521 h 3831"/>
                <a:gd name="T64" fmla="*/ 994 w 2926"/>
                <a:gd name="T65" fmla="*/ 3377 h 3831"/>
                <a:gd name="T66" fmla="*/ 853 w 2926"/>
                <a:gd name="T67" fmla="*/ 3214 h 3831"/>
                <a:gd name="T68" fmla="*/ 705 w 2926"/>
                <a:gd name="T69" fmla="*/ 3038 h 3831"/>
                <a:gd name="T70" fmla="*/ 560 w 2926"/>
                <a:gd name="T71" fmla="*/ 2849 h 3831"/>
                <a:gd name="T72" fmla="*/ 422 w 2926"/>
                <a:gd name="T73" fmla="*/ 2651 h 3831"/>
                <a:gd name="T74" fmla="*/ 294 w 2926"/>
                <a:gd name="T75" fmla="*/ 2447 h 3831"/>
                <a:gd name="T76" fmla="*/ 182 w 2926"/>
                <a:gd name="T77" fmla="*/ 2240 h 3831"/>
                <a:gd name="T78" fmla="*/ 112 w 2926"/>
                <a:gd name="T79" fmla="*/ 2087 h 3831"/>
                <a:gd name="T80" fmla="*/ 72 w 2926"/>
                <a:gd name="T81" fmla="*/ 1969 h 3831"/>
                <a:gd name="T82" fmla="*/ 43 w 2926"/>
                <a:gd name="T83" fmla="*/ 1838 h 3831"/>
                <a:gd name="T84" fmla="*/ 23 w 2926"/>
                <a:gd name="T85" fmla="*/ 1708 h 3831"/>
                <a:gd name="T86" fmla="*/ 9 w 2926"/>
                <a:gd name="T87" fmla="*/ 1594 h 3831"/>
                <a:gd name="T88" fmla="*/ 2 w 2926"/>
                <a:gd name="T89" fmla="*/ 1510 h 3831"/>
                <a:gd name="T90" fmla="*/ 0 w 2926"/>
                <a:gd name="T91" fmla="*/ 1469 h 3831"/>
                <a:gd name="T92" fmla="*/ 23 w 2926"/>
                <a:gd name="T93" fmla="*/ 1204 h 3831"/>
                <a:gd name="T94" fmla="*/ 90 w 2926"/>
                <a:gd name="T95" fmla="*/ 956 h 3831"/>
                <a:gd name="T96" fmla="*/ 198 w 2926"/>
                <a:gd name="T97" fmla="*/ 726 h 3831"/>
                <a:gd name="T98" fmla="*/ 344 w 2926"/>
                <a:gd name="T99" fmla="*/ 522 h 3831"/>
                <a:gd name="T100" fmla="*/ 520 w 2926"/>
                <a:gd name="T101" fmla="*/ 345 h 3831"/>
                <a:gd name="T102" fmla="*/ 723 w 2926"/>
                <a:gd name="T103" fmla="*/ 200 h 3831"/>
                <a:gd name="T104" fmla="*/ 951 w 2926"/>
                <a:gd name="T105" fmla="*/ 92 h 3831"/>
                <a:gd name="T106" fmla="*/ 1199 w 2926"/>
                <a:gd name="T107" fmla="*/ 23 h 3831"/>
                <a:gd name="T108" fmla="*/ 1462 w 2926"/>
                <a:gd name="T109" fmla="*/ 0 h 3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26" h="3831">
                  <a:moveTo>
                    <a:pt x="1462" y="0"/>
                  </a:moveTo>
                  <a:lnTo>
                    <a:pt x="1596" y="8"/>
                  </a:lnTo>
                  <a:lnTo>
                    <a:pt x="1725" y="23"/>
                  </a:lnTo>
                  <a:lnTo>
                    <a:pt x="1851" y="53"/>
                  </a:lnTo>
                  <a:lnTo>
                    <a:pt x="1973" y="92"/>
                  </a:lnTo>
                  <a:lnTo>
                    <a:pt x="2089" y="141"/>
                  </a:lnTo>
                  <a:lnTo>
                    <a:pt x="2201" y="200"/>
                  </a:lnTo>
                  <a:lnTo>
                    <a:pt x="2305" y="269"/>
                  </a:lnTo>
                  <a:lnTo>
                    <a:pt x="2405" y="345"/>
                  </a:lnTo>
                  <a:lnTo>
                    <a:pt x="2496" y="430"/>
                  </a:lnTo>
                  <a:lnTo>
                    <a:pt x="2580" y="522"/>
                  </a:lnTo>
                  <a:lnTo>
                    <a:pt x="2657" y="620"/>
                  </a:lnTo>
                  <a:lnTo>
                    <a:pt x="2726" y="726"/>
                  </a:lnTo>
                  <a:lnTo>
                    <a:pt x="2785" y="838"/>
                  </a:lnTo>
                  <a:lnTo>
                    <a:pt x="2834" y="956"/>
                  </a:lnTo>
                  <a:lnTo>
                    <a:pt x="2873" y="1078"/>
                  </a:lnTo>
                  <a:lnTo>
                    <a:pt x="2902" y="1204"/>
                  </a:lnTo>
                  <a:lnTo>
                    <a:pt x="2920" y="1333"/>
                  </a:lnTo>
                  <a:lnTo>
                    <a:pt x="2926" y="1469"/>
                  </a:lnTo>
                  <a:lnTo>
                    <a:pt x="2924" y="1479"/>
                  </a:lnTo>
                  <a:lnTo>
                    <a:pt x="2924" y="1504"/>
                  </a:lnTo>
                  <a:lnTo>
                    <a:pt x="2922" y="1539"/>
                  </a:lnTo>
                  <a:lnTo>
                    <a:pt x="2920" y="1587"/>
                  </a:lnTo>
                  <a:lnTo>
                    <a:pt x="2914" y="1641"/>
                  </a:lnTo>
                  <a:lnTo>
                    <a:pt x="2906" y="1704"/>
                  </a:lnTo>
                  <a:lnTo>
                    <a:pt x="2897" y="1771"/>
                  </a:lnTo>
                  <a:lnTo>
                    <a:pt x="2885" y="1842"/>
                  </a:lnTo>
                  <a:lnTo>
                    <a:pt x="2867" y="1914"/>
                  </a:lnTo>
                  <a:lnTo>
                    <a:pt x="2847" y="1987"/>
                  </a:lnTo>
                  <a:lnTo>
                    <a:pt x="2824" y="2060"/>
                  </a:lnTo>
                  <a:lnTo>
                    <a:pt x="2794" y="2128"/>
                  </a:lnTo>
                  <a:lnTo>
                    <a:pt x="2747" y="2233"/>
                  </a:lnTo>
                  <a:lnTo>
                    <a:pt x="2692" y="2337"/>
                  </a:lnTo>
                  <a:lnTo>
                    <a:pt x="2635" y="2441"/>
                  </a:lnTo>
                  <a:lnTo>
                    <a:pt x="2572" y="2543"/>
                  </a:lnTo>
                  <a:lnTo>
                    <a:pt x="2505" y="2645"/>
                  </a:lnTo>
                  <a:lnTo>
                    <a:pt x="2437" y="2747"/>
                  </a:lnTo>
                  <a:lnTo>
                    <a:pt x="2366" y="2845"/>
                  </a:lnTo>
                  <a:lnTo>
                    <a:pt x="2293" y="2941"/>
                  </a:lnTo>
                  <a:lnTo>
                    <a:pt x="2221" y="3036"/>
                  </a:lnTo>
                  <a:lnTo>
                    <a:pt x="2146" y="3128"/>
                  </a:lnTo>
                  <a:lnTo>
                    <a:pt x="2073" y="3216"/>
                  </a:lnTo>
                  <a:lnTo>
                    <a:pt x="2000" y="3299"/>
                  </a:lnTo>
                  <a:lnTo>
                    <a:pt x="1930" y="3379"/>
                  </a:lnTo>
                  <a:lnTo>
                    <a:pt x="1861" y="3454"/>
                  </a:lnTo>
                  <a:lnTo>
                    <a:pt x="1796" y="3525"/>
                  </a:lnTo>
                  <a:lnTo>
                    <a:pt x="1735" y="3589"/>
                  </a:lnTo>
                  <a:lnTo>
                    <a:pt x="1678" y="3648"/>
                  </a:lnTo>
                  <a:lnTo>
                    <a:pt x="1627" y="3701"/>
                  </a:lnTo>
                  <a:lnTo>
                    <a:pt x="1582" y="3748"/>
                  </a:lnTo>
                  <a:lnTo>
                    <a:pt x="1542" y="3786"/>
                  </a:lnTo>
                  <a:lnTo>
                    <a:pt x="1521" y="3805"/>
                  </a:lnTo>
                  <a:lnTo>
                    <a:pt x="1503" y="3819"/>
                  </a:lnTo>
                  <a:lnTo>
                    <a:pt x="1485" y="3829"/>
                  </a:lnTo>
                  <a:lnTo>
                    <a:pt x="1468" y="3831"/>
                  </a:lnTo>
                  <a:lnTo>
                    <a:pt x="1450" y="3829"/>
                  </a:lnTo>
                  <a:lnTo>
                    <a:pt x="1430" y="3819"/>
                  </a:lnTo>
                  <a:lnTo>
                    <a:pt x="1407" y="3805"/>
                  </a:lnTo>
                  <a:lnTo>
                    <a:pt x="1381" y="3782"/>
                  </a:lnTo>
                  <a:lnTo>
                    <a:pt x="1342" y="3743"/>
                  </a:lnTo>
                  <a:lnTo>
                    <a:pt x="1295" y="3697"/>
                  </a:lnTo>
                  <a:lnTo>
                    <a:pt x="1244" y="3644"/>
                  </a:lnTo>
                  <a:lnTo>
                    <a:pt x="1187" y="3585"/>
                  </a:lnTo>
                  <a:lnTo>
                    <a:pt x="1126" y="3521"/>
                  </a:lnTo>
                  <a:lnTo>
                    <a:pt x="1061" y="3452"/>
                  </a:lnTo>
                  <a:lnTo>
                    <a:pt x="994" y="3377"/>
                  </a:lnTo>
                  <a:lnTo>
                    <a:pt x="923" y="3299"/>
                  </a:lnTo>
                  <a:lnTo>
                    <a:pt x="853" y="3214"/>
                  </a:lnTo>
                  <a:lnTo>
                    <a:pt x="778" y="3128"/>
                  </a:lnTo>
                  <a:lnTo>
                    <a:pt x="705" y="3038"/>
                  </a:lnTo>
                  <a:lnTo>
                    <a:pt x="633" y="2945"/>
                  </a:lnTo>
                  <a:lnTo>
                    <a:pt x="560" y="2849"/>
                  </a:lnTo>
                  <a:lnTo>
                    <a:pt x="489" y="2751"/>
                  </a:lnTo>
                  <a:lnTo>
                    <a:pt x="422" y="2651"/>
                  </a:lnTo>
                  <a:lnTo>
                    <a:pt x="355" y="2551"/>
                  </a:lnTo>
                  <a:lnTo>
                    <a:pt x="294" y="2447"/>
                  </a:lnTo>
                  <a:lnTo>
                    <a:pt x="235" y="2344"/>
                  </a:lnTo>
                  <a:lnTo>
                    <a:pt x="182" y="2240"/>
                  </a:lnTo>
                  <a:lnTo>
                    <a:pt x="135" y="2138"/>
                  </a:lnTo>
                  <a:lnTo>
                    <a:pt x="112" y="2087"/>
                  </a:lnTo>
                  <a:lnTo>
                    <a:pt x="92" y="2030"/>
                  </a:lnTo>
                  <a:lnTo>
                    <a:pt x="72" y="1969"/>
                  </a:lnTo>
                  <a:lnTo>
                    <a:pt x="57" y="1905"/>
                  </a:lnTo>
                  <a:lnTo>
                    <a:pt x="43" y="1838"/>
                  </a:lnTo>
                  <a:lnTo>
                    <a:pt x="33" y="1773"/>
                  </a:lnTo>
                  <a:lnTo>
                    <a:pt x="23" y="1708"/>
                  </a:lnTo>
                  <a:lnTo>
                    <a:pt x="15" y="1649"/>
                  </a:lnTo>
                  <a:lnTo>
                    <a:pt x="9" y="1594"/>
                  </a:lnTo>
                  <a:lnTo>
                    <a:pt x="4" y="1547"/>
                  </a:lnTo>
                  <a:lnTo>
                    <a:pt x="2" y="1510"/>
                  </a:lnTo>
                  <a:lnTo>
                    <a:pt x="0" y="1482"/>
                  </a:lnTo>
                  <a:lnTo>
                    <a:pt x="0" y="1469"/>
                  </a:lnTo>
                  <a:lnTo>
                    <a:pt x="6" y="1333"/>
                  </a:lnTo>
                  <a:lnTo>
                    <a:pt x="23" y="1204"/>
                  </a:lnTo>
                  <a:lnTo>
                    <a:pt x="51" y="1078"/>
                  </a:lnTo>
                  <a:lnTo>
                    <a:pt x="90" y="956"/>
                  </a:lnTo>
                  <a:lnTo>
                    <a:pt x="139" y="838"/>
                  </a:lnTo>
                  <a:lnTo>
                    <a:pt x="198" y="726"/>
                  </a:lnTo>
                  <a:lnTo>
                    <a:pt x="267" y="620"/>
                  </a:lnTo>
                  <a:lnTo>
                    <a:pt x="344" y="522"/>
                  </a:lnTo>
                  <a:lnTo>
                    <a:pt x="428" y="430"/>
                  </a:lnTo>
                  <a:lnTo>
                    <a:pt x="520" y="345"/>
                  </a:lnTo>
                  <a:lnTo>
                    <a:pt x="619" y="269"/>
                  </a:lnTo>
                  <a:lnTo>
                    <a:pt x="723" y="200"/>
                  </a:lnTo>
                  <a:lnTo>
                    <a:pt x="835" y="141"/>
                  </a:lnTo>
                  <a:lnTo>
                    <a:pt x="951" y="92"/>
                  </a:lnTo>
                  <a:lnTo>
                    <a:pt x="1073" y="53"/>
                  </a:lnTo>
                  <a:lnTo>
                    <a:pt x="1199" y="23"/>
                  </a:lnTo>
                  <a:lnTo>
                    <a:pt x="1328" y="8"/>
                  </a:lnTo>
                  <a:lnTo>
                    <a:pt x="1462" y="0"/>
                  </a:lnTo>
                  <a:close/>
                </a:path>
              </a:pathLst>
            </a:custGeom>
            <a:solidFill>
              <a:srgbClr val="7030A0"/>
            </a:solidFill>
            <a:ln w="0">
              <a:solidFill>
                <a:srgbClr val="E2574C"/>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11"/>
            <p:cNvSpPr>
              <a:spLocks noEditPoints="1"/>
            </p:cNvSpPr>
            <p:nvPr/>
          </p:nvSpPr>
          <p:spPr bwMode="auto">
            <a:xfrm>
              <a:off x="2902" y="896"/>
              <a:ext cx="757" cy="756"/>
            </a:xfrm>
            <a:custGeom>
              <a:avLst/>
              <a:gdLst>
                <a:gd name="T0" fmla="*/ 682 w 1514"/>
                <a:gd name="T1" fmla="*/ 308 h 1512"/>
                <a:gd name="T2" fmla="*/ 549 w 1514"/>
                <a:gd name="T3" fmla="*/ 353 h 1512"/>
                <a:gd name="T4" fmla="*/ 435 w 1514"/>
                <a:gd name="T5" fmla="*/ 434 h 1512"/>
                <a:gd name="T6" fmla="*/ 354 w 1514"/>
                <a:gd name="T7" fmla="*/ 546 h 1512"/>
                <a:gd name="T8" fmla="*/ 309 w 1514"/>
                <a:gd name="T9" fmla="*/ 681 h 1512"/>
                <a:gd name="T10" fmla="*/ 309 w 1514"/>
                <a:gd name="T11" fmla="*/ 830 h 1512"/>
                <a:gd name="T12" fmla="*/ 354 w 1514"/>
                <a:gd name="T13" fmla="*/ 964 h 1512"/>
                <a:gd name="T14" fmla="*/ 435 w 1514"/>
                <a:gd name="T15" fmla="*/ 1078 h 1512"/>
                <a:gd name="T16" fmla="*/ 549 w 1514"/>
                <a:gd name="T17" fmla="*/ 1158 h 1512"/>
                <a:gd name="T18" fmla="*/ 682 w 1514"/>
                <a:gd name="T19" fmla="*/ 1204 h 1512"/>
                <a:gd name="T20" fmla="*/ 832 w 1514"/>
                <a:gd name="T21" fmla="*/ 1204 h 1512"/>
                <a:gd name="T22" fmla="*/ 967 w 1514"/>
                <a:gd name="T23" fmla="*/ 1158 h 1512"/>
                <a:gd name="T24" fmla="*/ 1079 w 1514"/>
                <a:gd name="T25" fmla="*/ 1078 h 1512"/>
                <a:gd name="T26" fmla="*/ 1160 w 1514"/>
                <a:gd name="T27" fmla="*/ 964 h 1512"/>
                <a:gd name="T28" fmla="*/ 1205 w 1514"/>
                <a:gd name="T29" fmla="*/ 830 h 1512"/>
                <a:gd name="T30" fmla="*/ 1205 w 1514"/>
                <a:gd name="T31" fmla="*/ 681 h 1512"/>
                <a:gd name="T32" fmla="*/ 1160 w 1514"/>
                <a:gd name="T33" fmla="*/ 546 h 1512"/>
                <a:gd name="T34" fmla="*/ 1079 w 1514"/>
                <a:gd name="T35" fmla="*/ 434 h 1512"/>
                <a:gd name="T36" fmla="*/ 967 w 1514"/>
                <a:gd name="T37" fmla="*/ 353 h 1512"/>
                <a:gd name="T38" fmla="*/ 832 w 1514"/>
                <a:gd name="T39" fmla="*/ 308 h 1512"/>
                <a:gd name="T40" fmla="*/ 757 w 1514"/>
                <a:gd name="T41" fmla="*/ 0 h 1512"/>
                <a:gd name="T42" fmla="*/ 944 w 1514"/>
                <a:gd name="T43" fmla="*/ 23 h 1512"/>
                <a:gd name="T44" fmla="*/ 1113 w 1514"/>
                <a:gd name="T45" fmla="*/ 88 h 1512"/>
                <a:gd name="T46" fmla="*/ 1260 w 1514"/>
                <a:gd name="T47" fmla="*/ 190 h 1512"/>
                <a:gd name="T48" fmla="*/ 1378 w 1514"/>
                <a:gd name="T49" fmla="*/ 324 h 1512"/>
                <a:gd name="T50" fmla="*/ 1462 w 1514"/>
                <a:gd name="T51" fmla="*/ 483 h 1512"/>
                <a:gd name="T52" fmla="*/ 1508 w 1514"/>
                <a:gd name="T53" fmla="*/ 662 h 1512"/>
                <a:gd name="T54" fmla="*/ 1508 w 1514"/>
                <a:gd name="T55" fmla="*/ 850 h 1512"/>
                <a:gd name="T56" fmla="*/ 1462 w 1514"/>
                <a:gd name="T57" fmla="*/ 1029 h 1512"/>
                <a:gd name="T58" fmla="*/ 1378 w 1514"/>
                <a:gd name="T59" fmla="*/ 1188 h 1512"/>
                <a:gd name="T60" fmla="*/ 1260 w 1514"/>
                <a:gd name="T61" fmla="*/ 1321 h 1512"/>
                <a:gd name="T62" fmla="*/ 1113 w 1514"/>
                <a:gd name="T63" fmla="*/ 1423 h 1512"/>
                <a:gd name="T64" fmla="*/ 944 w 1514"/>
                <a:gd name="T65" fmla="*/ 1488 h 1512"/>
                <a:gd name="T66" fmla="*/ 757 w 1514"/>
                <a:gd name="T67" fmla="*/ 1512 h 1512"/>
                <a:gd name="T68" fmla="*/ 570 w 1514"/>
                <a:gd name="T69" fmla="*/ 1488 h 1512"/>
                <a:gd name="T70" fmla="*/ 401 w 1514"/>
                <a:gd name="T71" fmla="*/ 1423 h 1512"/>
                <a:gd name="T72" fmla="*/ 254 w 1514"/>
                <a:gd name="T73" fmla="*/ 1321 h 1512"/>
                <a:gd name="T74" fmla="*/ 136 w 1514"/>
                <a:gd name="T75" fmla="*/ 1188 h 1512"/>
                <a:gd name="T76" fmla="*/ 51 w 1514"/>
                <a:gd name="T77" fmla="*/ 1029 h 1512"/>
                <a:gd name="T78" fmla="*/ 6 w 1514"/>
                <a:gd name="T79" fmla="*/ 850 h 1512"/>
                <a:gd name="T80" fmla="*/ 6 w 1514"/>
                <a:gd name="T81" fmla="*/ 662 h 1512"/>
                <a:gd name="T82" fmla="*/ 51 w 1514"/>
                <a:gd name="T83" fmla="*/ 483 h 1512"/>
                <a:gd name="T84" fmla="*/ 136 w 1514"/>
                <a:gd name="T85" fmla="*/ 324 h 1512"/>
                <a:gd name="T86" fmla="*/ 254 w 1514"/>
                <a:gd name="T87" fmla="*/ 190 h 1512"/>
                <a:gd name="T88" fmla="*/ 401 w 1514"/>
                <a:gd name="T89" fmla="*/ 88 h 1512"/>
                <a:gd name="T90" fmla="*/ 570 w 1514"/>
                <a:gd name="T91" fmla="*/ 23 h 1512"/>
                <a:gd name="T92" fmla="*/ 757 w 1514"/>
                <a:gd name="T93" fmla="*/ 0 h 1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14" h="1512">
                  <a:moveTo>
                    <a:pt x="757" y="302"/>
                  </a:moveTo>
                  <a:lnTo>
                    <a:pt x="682" y="308"/>
                  </a:lnTo>
                  <a:lnTo>
                    <a:pt x="613" y="326"/>
                  </a:lnTo>
                  <a:lnTo>
                    <a:pt x="549" y="353"/>
                  </a:lnTo>
                  <a:lnTo>
                    <a:pt x="488" y="389"/>
                  </a:lnTo>
                  <a:lnTo>
                    <a:pt x="435" y="434"/>
                  </a:lnTo>
                  <a:lnTo>
                    <a:pt x="389" y="487"/>
                  </a:lnTo>
                  <a:lnTo>
                    <a:pt x="354" y="546"/>
                  </a:lnTo>
                  <a:lnTo>
                    <a:pt x="326" y="612"/>
                  </a:lnTo>
                  <a:lnTo>
                    <a:pt x="309" y="681"/>
                  </a:lnTo>
                  <a:lnTo>
                    <a:pt x="303" y="756"/>
                  </a:lnTo>
                  <a:lnTo>
                    <a:pt x="309" y="830"/>
                  </a:lnTo>
                  <a:lnTo>
                    <a:pt x="326" y="899"/>
                  </a:lnTo>
                  <a:lnTo>
                    <a:pt x="354" y="964"/>
                  </a:lnTo>
                  <a:lnTo>
                    <a:pt x="389" y="1025"/>
                  </a:lnTo>
                  <a:lnTo>
                    <a:pt x="435" y="1078"/>
                  </a:lnTo>
                  <a:lnTo>
                    <a:pt x="488" y="1123"/>
                  </a:lnTo>
                  <a:lnTo>
                    <a:pt x="549" y="1158"/>
                  </a:lnTo>
                  <a:lnTo>
                    <a:pt x="613" y="1186"/>
                  </a:lnTo>
                  <a:lnTo>
                    <a:pt x="682" y="1204"/>
                  </a:lnTo>
                  <a:lnTo>
                    <a:pt x="757" y="1209"/>
                  </a:lnTo>
                  <a:lnTo>
                    <a:pt x="832" y="1204"/>
                  </a:lnTo>
                  <a:lnTo>
                    <a:pt x="900" y="1186"/>
                  </a:lnTo>
                  <a:lnTo>
                    <a:pt x="967" y="1158"/>
                  </a:lnTo>
                  <a:lnTo>
                    <a:pt x="1026" y="1123"/>
                  </a:lnTo>
                  <a:lnTo>
                    <a:pt x="1079" y="1078"/>
                  </a:lnTo>
                  <a:lnTo>
                    <a:pt x="1124" y="1025"/>
                  </a:lnTo>
                  <a:lnTo>
                    <a:pt x="1160" y="964"/>
                  </a:lnTo>
                  <a:lnTo>
                    <a:pt x="1187" y="899"/>
                  </a:lnTo>
                  <a:lnTo>
                    <a:pt x="1205" y="830"/>
                  </a:lnTo>
                  <a:lnTo>
                    <a:pt x="1211" y="756"/>
                  </a:lnTo>
                  <a:lnTo>
                    <a:pt x="1205" y="681"/>
                  </a:lnTo>
                  <a:lnTo>
                    <a:pt x="1187" y="612"/>
                  </a:lnTo>
                  <a:lnTo>
                    <a:pt x="1160" y="546"/>
                  </a:lnTo>
                  <a:lnTo>
                    <a:pt x="1124" y="487"/>
                  </a:lnTo>
                  <a:lnTo>
                    <a:pt x="1079" y="434"/>
                  </a:lnTo>
                  <a:lnTo>
                    <a:pt x="1026" y="389"/>
                  </a:lnTo>
                  <a:lnTo>
                    <a:pt x="967" y="353"/>
                  </a:lnTo>
                  <a:lnTo>
                    <a:pt x="900" y="326"/>
                  </a:lnTo>
                  <a:lnTo>
                    <a:pt x="832" y="308"/>
                  </a:lnTo>
                  <a:lnTo>
                    <a:pt x="757" y="302"/>
                  </a:lnTo>
                  <a:close/>
                  <a:moveTo>
                    <a:pt x="757" y="0"/>
                  </a:moveTo>
                  <a:lnTo>
                    <a:pt x="851" y="6"/>
                  </a:lnTo>
                  <a:lnTo>
                    <a:pt x="944" y="23"/>
                  </a:lnTo>
                  <a:lnTo>
                    <a:pt x="1030" y="51"/>
                  </a:lnTo>
                  <a:lnTo>
                    <a:pt x="1113" y="88"/>
                  </a:lnTo>
                  <a:lnTo>
                    <a:pt x="1189" y="135"/>
                  </a:lnTo>
                  <a:lnTo>
                    <a:pt x="1260" y="190"/>
                  </a:lnTo>
                  <a:lnTo>
                    <a:pt x="1323" y="253"/>
                  </a:lnTo>
                  <a:lnTo>
                    <a:pt x="1378" y="324"/>
                  </a:lnTo>
                  <a:lnTo>
                    <a:pt x="1425" y="400"/>
                  </a:lnTo>
                  <a:lnTo>
                    <a:pt x="1462" y="483"/>
                  </a:lnTo>
                  <a:lnTo>
                    <a:pt x="1490" y="569"/>
                  </a:lnTo>
                  <a:lnTo>
                    <a:pt x="1508" y="662"/>
                  </a:lnTo>
                  <a:lnTo>
                    <a:pt x="1514" y="756"/>
                  </a:lnTo>
                  <a:lnTo>
                    <a:pt x="1508" y="850"/>
                  </a:lnTo>
                  <a:lnTo>
                    <a:pt x="1490" y="942"/>
                  </a:lnTo>
                  <a:lnTo>
                    <a:pt x="1462" y="1029"/>
                  </a:lnTo>
                  <a:lnTo>
                    <a:pt x="1425" y="1111"/>
                  </a:lnTo>
                  <a:lnTo>
                    <a:pt x="1378" y="1188"/>
                  </a:lnTo>
                  <a:lnTo>
                    <a:pt x="1323" y="1258"/>
                  </a:lnTo>
                  <a:lnTo>
                    <a:pt x="1260" y="1321"/>
                  </a:lnTo>
                  <a:lnTo>
                    <a:pt x="1189" y="1376"/>
                  </a:lnTo>
                  <a:lnTo>
                    <a:pt x="1113" y="1423"/>
                  </a:lnTo>
                  <a:lnTo>
                    <a:pt x="1030" y="1461"/>
                  </a:lnTo>
                  <a:lnTo>
                    <a:pt x="944" y="1488"/>
                  </a:lnTo>
                  <a:lnTo>
                    <a:pt x="851" y="1506"/>
                  </a:lnTo>
                  <a:lnTo>
                    <a:pt x="757" y="1512"/>
                  </a:lnTo>
                  <a:lnTo>
                    <a:pt x="663" y="1506"/>
                  </a:lnTo>
                  <a:lnTo>
                    <a:pt x="570" y="1488"/>
                  </a:lnTo>
                  <a:lnTo>
                    <a:pt x="484" y="1461"/>
                  </a:lnTo>
                  <a:lnTo>
                    <a:pt x="401" y="1423"/>
                  </a:lnTo>
                  <a:lnTo>
                    <a:pt x="325" y="1376"/>
                  </a:lnTo>
                  <a:lnTo>
                    <a:pt x="254" y="1321"/>
                  </a:lnTo>
                  <a:lnTo>
                    <a:pt x="191" y="1258"/>
                  </a:lnTo>
                  <a:lnTo>
                    <a:pt x="136" y="1188"/>
                  </a:lnTo>
                  <a:lnTo>
                    <a:pt x="89" y="1111"/>
                  </a:lnTo>
                  <a:lnTo>
                    <a:pt x="51" y="1029"/>
                  </a:lnTo>
                  <a:lnTo>
                    <a:pt x="24" y="942"/>
                  </a:lnTo>
                  <a:lnTo>
                    <a:pt x="6" y="850"/>
                  </a:lnTo>
                  <a:lnTo>
                    <a:pt x="0" y="756"/>
                  </a:lnTo>
                  <a:lnTo>
                    <a:pt x="6" y="662"/>
                  </a:lnTo>
                  <a:lnTo>
                    <a:pt x="24" y="569"/>
                  </a:lnTo>
                  <a:lnTo>
                    <a:pt x="51" y="483"/>
                  </a:lnTo>
                  <a:lnTo>
                    <a:pt x="89" y="400"/>
                  </a:lnTo>
                  <a:lnTo>
                    <a:pt x="136" y="324"/>
                  </a:lnTo>
                  <a:lnTo>
                    <a:pt x="191" y="253"/>
                  </a:lnTo>
                  <a:lnTo>
                    <a:pt x="254" y="190"/>
                  </a:lnTo>
                  <a:lnTo>
                    <a:pt x="325" y="135"/>
                  </a:lnTo>
                  <a:lnTo>
                    <a:pt x="401" y="88"/>
                  </a:lnTo>
                  <a:lnTo>
                    <a:pt x="484" y="51"/>
                  </a:lnTo>
                  <a:lnTo>
                    <a:pt x="570" y="23"/>
                  </a:lnTo>
                  <a:lnTo>
                    <a:pt x="663" y="6"/>
                  </a:lnTo>
                  <a:lnTo>
                    <a:pt x="75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 name="TextBox 3"/>
          <p:cNvSpPr txBox="1"/>
          <p:nvPr/>
        </p:nvSpPr>
        <p:spPr>
          <a:xfrm>
            <a:off x="1543237" y="685800"/>
            <a:ext cx="7372163" cy="707886"/>
          </a:xfrm>
          <a:prstGeom prst="rect">
            <a:avLst/>
          </a:prstGeom>
          <a:noFill/>
        </p:spPr>
        <p:txBody>
          <a:bodyPr wrap="square" rtlCol="0">
            <a:spAutoFit/>
          </a:bodyPr>
          <a:lstStyle/>
          <a:p>
            <a:r>
              <a:rPr lang="en-US" sz="2000" dirty="0" smtClean="0">
                <a:solidFill>
                  <a:schemeClr val="bg1"/>
                </a:solidFill>
                <a:latin typeface="MS PGothic" panose="020B0600070205080204" pitchFamily="34" charset="-128"/>
                <a:ea typeface="MS PGothic" panose="020B0600070205080204" pitchFamily="34" charset="-128"/>
              </a:rPr>
              <a:t>Where can you go to get help with problems you have when using your coverage?</a:t>
            </a:r>
            <a:endParaRPr lang="en-US" sz="2000" dirty="0">
              <a:solidFill>
                <a:schemeClr val="bg1"/>
              </a:solidFill>
              <a:latin typeface="MS PGothic" panose="020B0600070205080204" pitchFamily="34" charset="-128"/>
              <a:ea typeface="MS PGothic" panose="020B0600070205080204" pitchFamily="34" charset="-128"/>
            </a:endParaRPr>
          </a:p>
        </p:txBody>
      </p:sp>
      <p:sp>
        <p:nvSpPr>
          <p:cNvPr id="17" name="Slide Number Placeholder 3"/>
          <p:cNvSpPr>
            <a:spLocks noGrp="1"/>
          </p:cNvSpPr>
          <p:nvPr>
            <p:ph type="sldNum" sz="quarter" idx="12"/>
          </p:nvPr>
        </p:nvSpPr>
        <p:spPr>
          <a:xfrm>
            <a:off x="6553200" y="6356350"/>
            <a:ext cx="2133600" cy="365125"/>
          </a:xfrm>
        </p:spPr>
        <p:txBody>
          <a:bodyPr/>
          <a:lstStyle/>
          <a:p>
            <a:fld id="{A676063D-E2FD-4F05-B1DC-3DEAF8375396}" type="slidenum">
              <a:rPr lang="en-US" sz="1400" b="1" smtClean="0">
                <a:solidFill>
                  <a:schemeClr val="tx1"/>
                </a:solidFill>
              </a:rPr>
              <a:t>12</a:t>
            </a:fld>
            <a:endParaRPr lang="en-US" sz="1400" b="1" dirty="0">
              <a:solidFill>
                <a:schemeClr val="tx1"/>
              </a:solidFill>
            </a:endParaRPr>
          </a:p>
        </p:txBody>
      </p:sp>
    </p:spTree>
    <p:extLst>
      <p:ext uri="{BB962C8B-B14F-4D97-AF65-F5344CB8AC3E}">
        <p14:creationId xmlns:p14="http://schemas.microsoft.com/office/powerpoint/2010/main" val="2861347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6"/>
          <p:cNvSpPr>
            <a:spLocks/>
          </p:cNvSpPr>
          <p:nvPr/>
        </p:nvSpPr>
        <p:spPr bwMode="auto">
          <a:xfrm>
            <a:off x="272221" y="522940"/>
            <a:ext cx="1271016" cy="1143000"/>
          </a:xfrm>
          <a:custGeom>
            <a:avLst/>
            <a:gdLst>
              <a:gd name="T0" fmla="*/ 312 w 312"/>
              <a:gd name="T1" fmla="*/ 204 h 262"/>
              <a:gd name="T2" fmla="*/ 231 w 312"/>
              <a:gd name="T3" fmla="*/ 262 h 262"/>
              <a:gd name="T4" fmla="*/ 80 w 312"/>
              <a:gd name="T5" fmla="*/ 262 h 262"/>
              <a:gd name="T6" fmla="*/ 0 w 312"/>
              <a:gd name="T7" fmla="*/ 204 h 262"/>
              <a:gd name="T8" fmla="*/ 0 w 312"/>
              <a:gd name="T9" fmla="*/ 59 h 262"/>
              <a:gd name="T10" fmla="*/ 80 w 312"/>
              <a:gd name="T11" fmla="*/ 0 h 262"/>
              <a:gd name="T12" fmla="*/ 231 w 312"/>
              <a:gd name="T13" fmla="*/ 0 h 262"/>
              <a:gd name="T14" fmla="*/ 312 w 312"/>
              <a:gd name="T15" fmla="*/ 59 h 262"/>
              <a:gd name="T16" fmla="*/ 312 w 312"/>
              <a:gd name="T17" fmla="*/ 20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2" h="262">
                <a:moveTo>
                  <a:pt x="312" y="204"/>
                </a:moveTo>
                <a:cubicBezTo>
                  <a:pt x="312" y="236"/>
                  <a:pt x="276" y="262"/>
                  <a:pt x="231" y="262"/>
                </a:cubicBezTo>
                <a:cubicBezTo>
                  <a:pt x="80" y="262"/>
                  <a:pt x="80" y="262"/>
                  <a:pt x="80" y="262"/>
                </a:cubicBezTo>
                <a:cubicBezTo>
                  <a:pt x="36" y="262"/>
                  <a:pt x="0" y="236"/>
                  <a:pt x="0" y="204"/>
                </a:cubicBezTo>
                <a:cubicBezTo>
                  <a:pt x="0" y="59"/>
                  <a:pt x="0" y="59"/>
                  <a:pt x="0" y="59"/>
                </a:cubicBezTo>
                <a:cubicBezTo>
                  <a:pt x="0" y="26"/>
                  <a:pt x="36" y="0"/>
                  <a:pt x="80" y="0"/>
                </a:cubicBezTo>
                <a:cubicBezTo>
                  <a:pt x="231" y="0"/>
                  <a:pt x="231" y="0"/>
                  <a:pt x="231" y="0"/>
                </a:cubicBezTo>
                <a:cubicBezTo>
                  <a:pt x="276" y="0"/>
                  <a:pt x="312" y="26"/>
                  <a:pt x="312" y="59"/>
                </a:cubicBezTo>
                <a:cubicBezTo>
                  <a:pt x="312" y="204"/>
                  <a:pt x="312" y="204"/>
                  <a:pt x="312" y="204"/>
                </a:cubicBezTo>
              </a:path>
            </a:pathLst>
          </a:cu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3" name="Rectangle 182"/>
          <p:cNvSpPr>
            <a:spLocks noChangeArrowheads="1"/>
          </p:cNvSpPr>
          <p:nvPr/>
        </p:nvSpPr>
        <p:spPr bwMode="auto">
          <a:xfrm>
            <a:off x="-152400" y="685990"/>
            <a:ext cx="9982200" cy="609410"/>
          </a:xfrm>
          <a:prstGeom prst="rect">
            <a:avLst/>
          </a:pr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p>
        </p:txBody>
      </p:sp>
      <p:grpSp>
        <p:nvGrpSpPr>
          <p:cNvPr id="24" name="Group 4"/>
          <p:cNvGrpSpPr>
            <a:grpSpLocks noChangeAspect="1"/>
          </p:cNvGrpSpPr>
          <p:nvPr/>
        </p:nvGrpSpPr>
        <p:grpSpPr bwMode="auto">
          <a:xfrm>
            <a:off x="383167" y="534040"/>
            <a:ext cx="988433" cy="989960"/>
            <a:chOff x="1262" y="540"/>
            <a:chExt cx="3235" cy="3240"/>
          </a:xfrm>
        </p:grpSpPr>
        <p:sp>
          <p:nvSpPr>
            <p:cNvPr id="25" name="AutoShape 3"/>
            <p:cNvSpPr>
              <a:spLocks noChangeAspect="1" noChangeArrowheads="1" noTextEdit="1"/>
            </p:cNvSpPr>
            <p:nvPr/>
          </p:nvSpPr>
          <p:spPr bwMode="auto">
            <a:xfrm>
              <a:off x="1263" y="540"/>
              <a:ext cx="3234" cy="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5"/>
            <p:cNvSpPr>
              <a:spLocks noChangeArrowheads="1"/>
            </p:cNvSpPr>
            <p:nvPr/>
          </p:nvSpPr>
          <p:spPr bwMode="auto">
            <a:xfrm>
              <a:off x="1263" y="540"/>
              <a:ext cx="3233" cy="3240"/>
            </a:xfrm>
            <a:prstGeom prst="rect">
              <a:avLst/>
            </a:prstGeom>
            <a:noFill/>
            <a:ln w="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6"/>
            <p:cNvSpPr>
              <a:spLocks/>
            </p:cNvSpPr>
            <p:nvPr/>
          </p:nvSpPr>
          <p:spPr bwMode="auto">
            <a:xfrm>
              <a:off x="1262" y="896"/>
              <a:ext cx="3227" cy="2876"/>
            </a:xfrm>
            <a:custGeom>
              <a:avLst/>
              <a:gdLst>
                <a:gd name="T0" fmla="*/ 1865 w 6454"/>
                <a:gd name="T1" fmla="*/ 33 h 5751"/>
                <a:gd name="T2" fmla="*/ 2191 w 6454"/>
                <a:gd name="T3" fmla="*/ 127 h 5751"/>
                <a:gd name="T4" fmla="*/ 2598 w 6454"/>
                <a:gd name="T5" fmla="*/ 247 h 5751"/>
                <a:gd name="T6" fmla="*/ 2978 w 6454"/>
                <a:gd name="T7" fmla="*/ 363 h 5751"/>
                <a:gd name="T8" fmla="*/ 3231 w 6454"/>
                <a:gd name="T9" fmla="*/ 438 h 5751"/>
                <a:gd name="T10" fmla="*/ 3302 w 6454"/>
                <a:gd name="T11" fmla="*/ 448 h 5751"/>
                <a:gd name="T12" fmla="*/ 3508 w 6454"/>
                <a:gd name="T13" fmla="*/ 383 h 5751"/>
                <a:gd name="T14" fmla="*/ 3858 w 6454"/>
                <a:gd name="T15" fmla="*/ 277 h 5751"/>
                <a:gd name="T16" fmla="*/ 4249 w 6454"/>
                <a:gd name="T17" fmla="*/ 159 h 5751"/>
                <a:gd name="T18" fmla="*/ 4589 w 6454"/>
                <a:gd name="T19" fmla="*/ 59 h 5751"/>
                <a:gd name="T20" fmla="*/ 4792 w 6454"/>
                <a:gd name="T21" fmla="*/ 8 h 5751"/>
                <a:gd name="T22" fmla="*/ 5010 w 6454"/>
                <a:gd name="T23" fmla="*/ 72 h 5751"/>
                <a:gd name="T24" fmla="*/ 5413 w 6454"/>
                <a:gd name="T25" fmla="*/ 214 h 5751"/>
                <a:gd name="T26" fmla="*/ 5794 w 6454"/>
                <a:gd name="T27" fmla="*/ 351 h 5751"/>
                <a:gd name="T28" fmla="*/ 5933 w 6454"/>
                <a:gd name="T29" fmla="*/ 422 h 5751"/>
                <a:gd name="T30" fmla="*/ 5973 w 6454"/>
                <a:gd name="T31" fmla="*/ 642 h 5751"/>
                <a:gd name="T32" fmla="*/ 6026 w 6454"/>
                <a:gd name="T33" fmla="*/ 1176 h 5751"/>
                <a:gd name="T34" fmla="*/ 6099 w 6454"/>
                <a:gd name="T35" fmla="*/ 1920 h 5751"/>
                <a:gd name="T36" fmla="*/ 6183 w 6454"/>
                <a:gd name="T37" fmla="*/ 2782 h 5751"/>
                <a:gd name="T38" fmla="*/ 6270 w 6454"/>
                <a:gd name="T39" fmla="*/ 3672 h 5751"/>
                <a:gd name="T40" fmla="*/ 6350 w 6454"/>
                <a:gd name="T41" fmla="*/ 4497 h 5751"/>
                <a:gd name="T42" fmla="*/ 6413 w 6454"/>
                <a:gd name="T43" fmla="*/ 5164 h 5751"/>
                <a:gd name="T44" fmla="*/ 6454 w 6454"/>
                <a:gd name="T45" fmla="*/ 5584 h 5751"/>
                <a:gd name="T46" fmla="*/ 6407 w 6454"/>
                <a:gd name="T47" fmla="*/ 5647 h 5751"/>
                <a:gd name="T48" fmla="*/ 6248 w 6454"/>
                <a:gd name="T49" fmla="*/ 5592 h 5751"/>
                <a:gd name="T50" fmla="*/ 5843 w 6454"/>
                <a:gd name="T51" fmla="*/ 5416 h 5751"/>
                <a:gd name="T52" fmla="*/ 5393 w 6454"/>
                <a:gd name="T53" fmla="*/ 5215 h 5751"/>
                <a:gd name="T54" fmla="*/ 5047 w 6454"/>
                <a:gd name="T55" fmla="*/ 5060 h 5751"/>
                <a:gd name="T56" fmla="*/ 4839 w 6454"/>
                <a:gd name="T57" fmla="*/ 5066 h 5751"/>
                <a:gd name="T58" fmla="*/ 4509 w 6454"/>
                <a:gd name="T59" fmla="*/ 5215 h 5751"/>
                <a:gd name="T60" fmla="*/ 4064 w 6454"/>
                <a:gd name="T61" fmla="*/ 5419 h 5751"/>
                <a:gd name="T62" fmla="*/ 3630 w 6454"/>
                <a:gd name="T63" fmla="*/ 5616 h 5751"/>
                <a:gd name="T64" fmla="*/ 3331 w 6454"/>
                <a:gd name="T65" fmla="*/ 5743 h 5751"/>
                <a:gd name="T66" fmla="*/ 3123 w 6454"/>
                <a:gd name="T67" fmla="*/ 5704 h 5751"/>
                <a:gd name="T68" fmla="*/ 2750 w 6454"/>
                <a:gd name="T69" fmla="*/ 5543 h 5751"/>
                <a:gd name="T70" fmla="*/ 2282 w 6454"/>
                <a:gd name="T71" fmla="*/ 5337 h 5751"/>
                <a:gd name="T72" fmla="*/ 1851 w 6454"/>
                <a:gd name="T73" fmla="*/ 5150 h 5751"/>
                <a:gd name="T74" fmla="*/ 1586 w 6454"/>
                <a:gd name="T75" fmla="*/ 5048 h 5751"/>
                <a:gd name="T76" fmla="*/ 1411 w 6454"/>
                <a:gd name="T77" fmla="*/ 5093 h 5751"/>
                <a:gd name="T78" fmla="*/ 1032 w 6454"/>
                <a:gd name="T79" fmla="*/ 5253 h 5751"/>
                <a:gd name="T80" fmla="*/ 574 w 6454"/>
                <a:gd name="T81" fmla="*/ 5447 h 5751"/>
                <a:gd name="T82" fmla="*/ 179 w 6454"/>
                <a:gd name="T83" fmla="*/ 5612 h 5751"/>
                <a:gd name="T84" fmla="*/ 37 w 6454"/>
                <a:gd name="T85" fmla="*/ 5647 h 5751"/>
                <a:gd name="T86" fmla="*/ 6 w 6454"/>
                <a:gd name="T87" fmla="*/ 5525 h 5751"/>
                <a:gd name="T88" fmla="*/ 59 w 6454"/>
                <a:gd name="T89" fmla="*/ 5044 h 5751"/>
                <a:gd name="T90" fmla="*/ 134 w 6454"/>
                <a:gd name="T91" fmla="*/ 4336 h 5751"/>
                <a:gd name="T92" fmla="*/ 224 w 6454"/>
                <a:gd name="T93" fmla="*/ 3487 h 5751"/>
                <a:gd name="T94" fmla="*/ 320 w 6454"/>
                <a:gd name="T95" fmla="*/ 2594 h 5751"/>
                <a:gd name="T96" fmla="*/ 411 w 6454"/>
                <a:gd name="T97" fmla="*/ 1747 h 5751"/>
                <a:gd name="T98" fmla="*/ 487 w 6454"/>
                <a:gd name="T99" fmla="*/ 1041 h 5751"/>
                <a:gd name="T100" fmla="*/ 539 w 6454"/>
                <a:gd name="T101" fmla="*/ 563 h 5751"/>
                <a:gd name="T102" fmla="*/ 590 w 6454"/>
                <a:gd name="T103" fmla="*/ 404 h 5751"/>
                <a:gd name="T104" fmla="*/ 849 w 6454"/>
                <a:gd name="T105" fmla="*/ 296 h 5751"/>
                <a:gd name="T106" fmla="*/ 1262 w 6454"/>
                <a:gd name="T107" fmla="*/ 147 h 5751"/>
                <a:gd name="T108" fmla="*/ 1616 w 6454"/>
                <a:gd name="T109" fmla="*/ 25 h 57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454" h="5751">
                  <a:moveTo>
                    <a:pt x="1720" y="0"/>
                  </a:moveTo>
                  <a:lnTo>
                    <a:pt x="1749" y="2"/>
                  </a:lnTo>
                  <a:lnTo>
                    <a:pt x="1781" y="10"/>
                  </a:lnTo>
                  <a:lnTo>
                    <a:pt x="1816" y="19"/>
                  </a:lnTo>
                  <a:lnTo>
                    <a:pt x="1865" y="33"/>
                  </a:lnTo>
                  <a:lnTo>
                    <a:pt x="1918" y="49"/>
                  </a:lnTo>
                  <a:lnTo>
                    <a:pt x="1979" y="67"/>
                  </a:lnTo>
                  <a:lnTo>
                    <a:pt x="2046" y="84"/>
                  </a:lnTo>
                  <a:lnTo>
                    <a:pt x="2117" y="106"/>
                  </a:lnTo>
                  <a:lnTo>
                    <a:pt x="2191" y="127"/>
                  </a:lnTo>
                  <a:lnTo>
                    <a:pt x="2270" y="151"/>
                  </a:lnTo>
                  <a:lnTo>
                    <a:pt x="2351" y="175"/>
                  </a:lnTo>
                  <a:lnTo>
                    <a:pt x="2433" y="198"/>
                  </a:lnTo>
                  <a:lnTo>
                    <a:pt x="2516" y="224"/>
                  </a:lnTo>
                  <a:lnTo>
                    <a:pt x="2598" y="247"/>
                  </a:lnTo>
                  <a:lnTo>
                    <a:pt x="2679" y="273"/>
                  </a:lnTo>
                  <a:lnTo>
                    <a:pt x="2759" y="296"/>
                  </a:lnTo>
                  <a:lnTo>
                    <a:pt x="2836" y="320"/>
                  </a:lnTo>
                  <a:lnTo>
                    <a:pt x="2909" y="341"/>
                  </a:lnTo>
                  <a:lnTo>
                    <a:pt x="2978" y="363"/>
                  </a:lnTo>
                  <a:lnTo>
                    <a:pt x="3042" y="381"/>
                  </a:lnTo>
                  <a:lnTo>
                    <a:pt x="3101" y="398"/>
                  </a:lnTo>
                  <a:lnTo>
                    <a:pt x="3152" y="414"/>
                  </a:lnTo>
                  <a:lnTo>
                    <a:pt x="3196" y="428"/>
                  </a:lnTo>
                  <a:lnTo>
                    <a:pt x="3231" y="438"/>
                  </a:lnTo>
                  <a:lnTo>
                    <a:pt x="3259" y="448"/>
                  </a:lnTo>
                  <a:lnTo>
                    <a:pt x="3274" y="451"/>
                  </a:lnTo>
                  <a:lnTo>
                    <a:pt x="3280" y="453"/>
                  </a:lnTo>
                  <a:lnTo>
                    <a:pt x="3286" y="451"/>
                  </a:lnTo>
                  <a:lnTo>
                    <a:pt x="3302" y="448"/>
                  </a:lnTo>
                  <a:lnTo>
                    <a:pt x="3327" y="440"/>
                  </a:lnTo>
                  <a:lnTo>
                    <a:pt x="3361" y="428"/>
                  </a:lnTo>
                  <a:lnTo>
                    <a:pt x="3404" y="416"/>
                  </a:lnTo>
                  <a:lnTo>
                    <a:pt x="3453" y="400"/>
                  </a:lnTo>
                  <a:lnTo>
                    <a:pt x="3508" y="383"/>
                  </a:lnTo>
                  <a:lnTo>
                    <a:pt x="3569" y="365"/>
                  </a:lnTo>
                  <a:lnTo>
                    <a:pt x="3636" y="345"/>
                  </a:lnTo>
                  <a:lnTo>
                    <a:pt x="3707" y="324"/>
                  </a:lnTo>
                  <a:lnTo>
                    <a:pt x="3781" y="300"/>
                  </a:lnTo>
                  <a:lnTo>
                    <a:pt x="3858" y="277"/>
                  </a:lnTo>
                  <a:lnTo>
                    <a:pt x="3935" y="253"/>
                  </a:lnTo>
                  <a:lnTo>
                    <a:pt x="4015" y="230"/>
                  </a:lnTo>
                  <a:lnTo>
                    <a:pt x="4094" y="206"/>
                  </a:lnTo>
                  <a:lnTo>
                    <a:pt x="4172" y="182"/>
                  </a:lnTo>
                  <a:lnTo>
                    <a:pt x="4249" y="159"/>
                  </a:lnTo>
                  <a:lnTo>
                    <a:pt x="4326" y="137"/>
                  </a:lnTo>
                  <a:lnTo>
                    <a:pt x="4399" y="116"/>
                  </a:lnTo>
                  <a:lnTo>
                    <a:pt x="4465" y="94"/>
                  </a:lnTo>
                  <a:lnTo>
                    <a:pt x="4530" y="76"/>
                  </a:lnTo>
                  <a:lnTo>
                    <a:pt x="4589" y="59"/>
                  </a:lnTo>
                  <a:lnTo>
                    <a:pt x="4642" y="43"/>
                  </a:lnTo>
                  <a:lnTo>
                    <a:pt x="4687" y="29"/>
                  </a:lnTo>
                  <a:lnTo>
                    <a:pt x="4725" y="17"/>
                  </a:lnTo>
                  <a:lnTo>
                    <a:pt x="4760" y="10"/>
                  </a:lnTo>
                  <a:lnTo>
                    <a:pt x="4792" y="8"/>
                  </a:lnTo>
                  <a:lnTo>
                    <a:pt x="4821" y="10"/>
                  </a:lnTo>
                  <a:lnTo>
                    <a:pt x="4854" y="17"/>
                  </a:lnTo>
                  <a:lnTo>
                    <a:pt x="4890" y="29"/>
                  </a:lnTo>
                  <a:lnTo>
                    <a:pt x="4945" y="49"/>
                  </a:lnTo>
                  <a:lnTo>
                    <a:pt x="5010" y="72"/>
                  </a:lnTo>
                  <a:lnTo>
                    <a:pt x="5082" y="98"/>
                  </a:lnTo>
                  <a:lnTo>
                    <a:pt x="5159" y="125"/>
                  </a:lnTo>
                  <a:lnTo>
                    <a:pt x="5242" y="153"/>
                  </a:lnTo>
                  <a:lnTo>
                    <a:pt x="5326" y="184"/>
                  </a:lnTo>
                  <a:lnTo>
                    <a:pt x="5413" y="214"/>
                  </a:lnTo>
                  <a:lnTo>
                    <a:pt x="5497" y="245"/>
                  </a:lnTo>
                  <a:lnTo>
                    <a:pt x="5578" y="275"/>
                  </a:lnTo>
                  <a:lnTo>
                    <a:pt x="5656" y="302"/>
                  </a:lnTo>
                  <a:lnTo>
                    <a:pt x="5729" y="328"/>
                  </a:lnTo>
                  <a:lnTo>
                    <a:pt x="5794" y="351"/>
                  </a:lnTo>
                  <a:lnTo>
                    <a:pt x="5849" y="373"/>
                  </a:lnTo>
                  <a:lnTo>
                    <a:pt x="5876" y="383"/>
                  </a:lnTo>
                  <a:lnTo>
                    <a:pt x="5900" y="394"/>
                  </a:lnTo>
                  <a:lnTo>
                    <a:pt x="5918" y="406"/>
                  </a:lnTo>
                  <a:lnTo>
                    <a:pt x="5933" y="422"/>
                  </a:lnTo>
                  <a:lnTo>
                    <a:pt x="5945" y="444"/>
                  </a:lnTo>
                  <a:lnTo>
                    <a:pt x="5953" y="473"/>
                  </a:lnTo>
                  <a:lnTo>
                    <a:pt x="5959" y="508"/>
                  </a:lnTo>
                  <a:lnTo>
                    <a:pt x="5965" y="569"/>
                  </a:lnTo>
                  <a:lnTo>
                    <a:pt x="5973" y="642"/>
                  </a:lnTo>
                  <a:lnTo>
                    <a:pt x="5981" y="728"/>
                  </a:lnTo>
                  <a:lnTo>
                    <a:pt x="5990" y="825"/>
                  </a:lnTo>
                  <a:lnTo>
                    <a:pt x="6000" y="933"/>
                  </a:lnTo>
                  <a:lnTo>
                    <a:pt x="6012" y="1050"/>
                  </a:lnTo>
                  <a:lnTo>
                    <a:pt x="6026" y="1176"/>
                  </a:lnTo>
                  <a:lnTo>
                    <a:pt x="6038" y="1312"/>
                  </a:lnTo>
                  <a:lnTo>
                    <a:pt x="6051" y="1453"/>
                  </a:lnTo>
                  <a:lnTo>
                    <a:pt x="6067" y="1604"/>
                  </a:lnTo>
                  <a:lnTo>
                    <a:pt x="6083" y="1759"/>
                  </a:lnTo>
                  <a:lnTo>
                    <a:pt x="6099" y="1920"/>
                  </a:lnTo>
                  <a:lnTo>
                    <a:pt x="6114" y="2085"/>
                  </a:lnTo>
                  <a:lnTo>
                    <a:pt x="6130" y="2256"/>
                  </a:lnTo>
                  <a:lnTo>
                    <a:pt x="6148" y="2429"/>
                  </a:lnTo>
                  <a:lnTo>
                    <a:pt x="6165" y="2606"/>
                  </a:lnTo>
                  <a:lnTo>
                    <a:pt x="6183" y="2782"/>
                  </a:lnTo>
                  <a:lnTo>
                    <a:pt x="6199" y="2961"/>
                  </a:lnTo>
                  <a:lnTo>
                    <a:pt x="6216" y="3140"/>
                  </a:lnTo>
                  <a:lnTo>
                    <a:pt x="6234" y="3318"/>
                  </a:lnTo>
                  <a:lnTo>
                    <a:pt x="6252" y="3497"/>
                  </a:lnTo>
                  <a:lnTo>
                    <a:pt x="6270" y="3672"/>
                  </a:lnTo>
                  <a:lnTo>
                    <a:pt x="6285" y="3845"/>
                  </a:lnTo>
                  <a:lnTo>
                    <a:pt x="6303" y="4015"/>
                  </a:lnTo>
                  <a:lnTo>
                    <a:pt x="6319" y="4180"/>
                  </a:lnTo>
                  <a:lnTo>
                    <a:pt x="6334" y="4341"/>
                  </a:lnTo>
                  <a:lnTo>
                    <a:pt x="6350" y="4497"/>
                  </a:lnTo>
                  <a:lnTo>
                    <a:pt x="6364" y="4646"/>
                  </a:lnTo>
                  <a:lnTo>
                    <a:pt x="6378" y="4787"/>
                  </a:lnTo>
                  <a:lnTo>
                    <a:pt x="6391" y="4923"/>
                  </a:lnTo>
                  <a:lnTo>
                    <a:pt x="6403" y="5048"/>
                  </a:lnTo>
                  <a:lnTo>
                    <a:pt x="6413" y="5164"/>
                  </a:lnTo>
                  <a:lnTo>
                    <a:pt x="6425" y="5272"/>
                  </a:lnTo>
                  <a:lnTo>
                    <a:pt x="6433" y="5368"/>
                  </a:lnTo>
                  <a:lnTo>
                    <a:pt x="6441" y="5453"/>
                  </a:lnTo>
                  <a:lnTo>
                    <a:pt x="6448" y="5525"/>
                  </a:lnTo>
                  <a:lnTo>
                    <a:pt x="6454" y="5584"/>
                  </a:lnTo>
                  <a:lnTo>
                    <a:pt x="6454" y="5608"/>
                  </a:lnTo>
                  <a:lnTo>
                    <a:pt x="6448" y="5624"/>
                  </a:lnTo>
                  <a:lnTo>
                    <a:pt x="6437" y="5635"/>
                  </a:lnTo>
                  <a:lnTo>
                    <a:pt x="6423" y="5643"/>
                  </a:lnTo>
                  <a:lnTo>
                    <a:pt x="6407" y="5647"/>
                  </a:lnTo>
                  <a:lnTo>
                    <a:pt x="6391" y="5647"/>
                  </a:lnTo>
                  <a:lnTo>
                    <a:pt x="6376" y="5645"/>
                  </a:lnTo>
                  <a:lnTo>
                    <a:pt x="6364" y="5641"/>
                  </a:lnTo>
                  <a:lnTo>
                    <a:pt x="6311" y="5618"/>
                  </a:lnTo>
                  <a:lnTo>
                    <a:pt x="6248" y="5592"/>
                  </a:lnTo>
                  <a:lnTo>
                    <a:pt x="6177" y="5563"/>
                  </a:lnTo>
                  <a:lnTo>
                    <a:pt x="6101" y="5529"/>
                  </a:lnTo>
                  <a:lnTo>
                    <a:pt x="6020" y="5494"/>
                  </a:lnTo>
                  <a:lnTo>
                    <a:pt x="5933" y="5455"/>
                  </a:lnTo>
                  <a:lnTo>
                    <a:pt x="5843" y="5416"/>
                  </a:lnTo>
                  <a:lnTo>
                    <a:pt x="5753" y="5374"/>
                  </a:lnTo>
                  <a:lnTo>
                    <a:pt x="5660" y="5335"/>
                  </a:lnTo>
                  <a:lnTo>
                    <a:pt x="5570" y="5294"/>
                  </a:lnTo>
                  <a:lnTo>
                    <a:pt x="5479" y="5253"/>
                  </a:lnTo>
                  <a:lnTo>
                    <a:pt x="5393" y="5215"/>
                  </a:lnTo>
                  <a:lnTo>
                    <a:pt x="5310" y="5178"/>
                  </a:lnTo>
                  <a:lnTo>
                    <a:pt x="5234" y="5145"/>
                  </a:lnTo>
                  <a:lnTo>
                    <a:pt x="5163" y="5113"/>
                  </a:lnTo>
                  <a:lnTo>
                    <a:pt x="5100" y="5084"/>
                  </a:lnTo>
                  <a:lnTo>
                    <a:pt x="5047" y="5060"/>
                  </a:lnTo>
                  <a:lnTo>
                    <a:pt x="5004" y="5046"/>
                  </a:lnTo>
                  <a:lnTo>
                    <a:pt x="4961" y="5040"/>
                  </a:lnTo>
                  <a:lnTo>
                    <a:pt x="4917" y="5042"/>
                  </a:lnTo>
                  <a:lnTo>
                    <a:pt x="4876" y="5050"/>
                  </a:lnTo>
                  <a:lnTo>
                    <a:pt x="4839" y="5066"/>
                  </a:lnTo>
                  <a:lnTo>
                    <a:pt x="4788" y="5090"/>
                  </a:lnTo>
                  <a:lnTo>
                    <a:pt x="4729" y="5115"/>
                  </a:lnTo>
                  <a:lnTo>
                    <a:pt x="4662" y="5146"/>
                  </a:lnTo>
                  <a:lnTo>
                    <a:pt x="4587" y="5180"/>
                  </a:lnTo>
                  <a:lnTo>
                    <a:pt x="4509" y="5215"/>
                  </a:lnTo>
                  <a:lnTo>
                    <a:pt x="4424" y="5254"/>
                  </a:lnTo>
                  <a:lnTo>
                    <a:pt x="4338" y="5294"/>
                  </a:lnTo>
                  <a:lnTo>
                    <a:pt x="4247" y="5335"/>
                  </a:lnTo>
                  <a:lnTo>
                    <a:pt x="4155" y="5376"/>
                  </a:lnTo>
                  <a:lnTo>
                    <a:pt x="4064" y="5419"/>
                  </a:lnTo>
                  <a:lnTo>
                    <a:pt x="3972" y="5461"/>
                  </a:lnTo>
                  <a:lnTo>
                    <a:pt x="3882" y="5502"/>
                  </a:lnTo>
                  <a:lnTo>
                    <a:pt x="3793" y="5541"/>
                  </a:lnTo>
                  <a:lnTo>
                    <a:pt x="3709" y="5578"/>
                  </a:lnTo>
                  <a:lnTo>
                    <a:pt x="3630" y="5616"/>
                  </a:lnTo>
                  <a:lnTo>
                    <a:pt x="3555" y="5647"/>
                  </a:lnTo>
                  <a:lnTo>
                    <a:pt x="3489" y="5679"/>
                  </a:lnTo>
                  <a:lnTo>
                    <a:pt x="3428" y="5704"/>
                  </a:lnTo>
                  <a:lnTo>
                    <a:pt x="3377" y="5726"/>
                  </a:lnTo>
                  <a:lnTo>
                    <a:pt x="3331" y="5743"/>
                  </a:lnTo>
                  <a:lnTo>
                    <a:pt x="3292" y="5751"/>
                  </a:lnTo>
                  <a:lnTo>
                    <a:pt x="3253" y="5749"/>
                  </a:lnTo>
                  <a:lnTo>
                    <a:pt x="3213" y="5741"/>
                  </a:lnTo>
                  <a:lnTo>
                    <a:pt x="3174" y="5726"/>
                  </a:lnTo>
                  <a:lnTo>
                    <a:pt x="3123" y="5704"/>
                  </a:lnTo>
                  <a:lnTo>
                    <a:pt x="3062" y="5679"/>
                  </a:lnTo>
                  <a:lnTo>
                    <a:pt x="2993" y="5649"/>
                  </a:lnTo>
                  <a:lnTo>
                    <a:pt x="2917" y="5618"/>
                  </a:lnTo>
                  <a:lnTo>
                    <a:pt x="2836" y="5582"/>
                  </a:lnTo>
                  <a:lnTo>
                    <a:pt x="2750" y="5543"/>
                  </a:lnTo>
                  <a:lnTo>
                    <a:pt x="2659" y="5504"/>
                  </a:lnTo>
                  <a:lnTo>
                    <a:pt x="2565" y="5463"/>
                  </a:lnTo>
                  <a:lnTo>
                    <a:pt x="2470" y="5421"/>
                  </a:lnTo>
                  <a:lnTo>
                    <a:pt x="2376" y="5380"/>
                  </a:lnTo>
                  <a:lnTo>
                    <a:pt x="2282" y="5337"/>
                  </a:lnTo>
                  <a:lnTo>
                    <a:pt x="2187" y="5298"/>
                  </a:lnTo>
                  <a:lnTo>
                    <a:pt x="2097" y="5256"/>
                  </a:lnTo>
                  <a:lnTo>
                    <a:pt x="2011" y="5219"/>
                  </a:lnTo>
                  <a:lnTo>
                    <a:pt x="1928" y="5184"/>
                  </a:lnTo>
                  <a:lnTo>
                    <a:pt x="1851" y="5150"/>
                  </a:lnTo>
                  <a:lnTo>
                    <a:pt x="1781" y="5119"/>
                  </a:lnTo>
                  <a:lnTo>
                    <a:pt x="1720" y="5093"/>
                  </a:lnTo>
                  <a:lnTo>
                    <a:pt x="1665" y="5072"/>
                  </a:lnTo>
                  <a:lnTo>
                    <a:pt x="1623" y="5056"/>
                  </a:lnTo>
                  <a:lnTo>
                    <a:pt x="1586" y="5048"/>
                  </a:lnTo>
                  <a:lnTo>
                    <a:pt x="1551" y="5046"/>
                  </a:lnTo>
                  <a:lnTo>
                    <a:pt x="1521" y="5050"/>
                  </a:lnTo>
                  <a:lnTo>
                    <a:pt x="1492" y="5060"/>
                  </a:lnTo>
                  <a:lnTo>
                    <a:pt x="1464" y="5072"/>
                  </a:lnTo>
                  <a:lnTo>
                    <a:pt x="1411" y="5093"/>
                  </a:lnTo>
                  <a:lnTo>
                    <a:pt x="1348" y="5119"/>
                  </a:lnTo>
                  <a:lnTo>
                    <a:pt x="1279" y="5148"/>
                  </a:lnTo>
                  <a:lnTo>
                    <a:pt x="1201" y="5180"/>
                  </a:lnTo>
                  <a:lnTo>
                    <a:pt x="1120" y="5215"/>
                  </a:lnTo>
                  <a:lnTo>
                    <a:pt x="1032" y="5253"/>
                  </a:lnTo>
                  <a:lnTo>
                    <a:pt x="943" y="5290"/>
                  </a:lnTo>
                  <a:lnTo>
                    <a:pt x="851" y="5329"/>
                  </a:lnTo>
                  <a:lnTo>
                    <a:pt x="757" y="5368"/>
                  </a:lnTo>
                  <a:lnTo>
                    <a:pt x="664" y="5410"/>
                  </a:lnTo>
                  <a:lnTo>
                    <a:pt x="574" y="5447"/>
                  </a:lnTo>
                  <a:lnTo>
                    <a:pt x="485" y="5484"/>
                  </a:lnTo>
                  <a:lnTo>
                    <a:pt x="399" y="5522"/>
                  </a:lnTo>
                  <a:lnTo>
                    <a:pt x="320" y="5555"/>
                  </a:lnTo>
                  <a:lnTo>
                    <a:pt x="246" y="5584"/>
                  </a:lnTo>
                  <a:lnTo>
                    <a:pt x="179" y="5612"/>
                  </a:lnTo>
                  <a:lnTo>
                    <a:pt x="122" y="5635"/>
                  </a:lnTo>
                  <a:lnTo>
                    <a:pt x="98" y="5643"/>
                  </a:lnTo>
                  <a:lnTo>
                    <a:pt x="77" y="5647"/>
                  </a:lnTo>
                  <a:lnTo>
                    <a:pt x="55" y="5649"/>
                  </a:lnTo>
                  <a:lnTo>
                    <a:pt x="37" y="5647"/>
                  </a:lnTo>
                  <a:lnTo>
                    <a:pt x="20" y="5639"/>
                  </a:lnTo>
                  <a:lnTo>
                    <a:pt x="8" y="5628"/>
                  </a:lnTo>
                  <a:lnTo>
                    <a:pt x="2" y="5610"/>
                  </a:lnTo>
                  <a:lnTo>
                    <a:pt x="0" y="5584"/>
                  </a:lnTo>
                  <a:lnTo>
                    <a:pt x="6" y="5525"/>
                  </a:lnTo>
                  <a:lnTo>
                    <a:pt x="14" y="5453"/>
                  </a:lnTo>
                  <a:lnTo>
                    <a:pt x="24" y="5366"/>
                  </a:lnTo>
                  <a:lnTo>
                    <a:pt x="33" y="5270"/>
                  </a:lnTo>
                  <a:lnTo>
                    <a:pt x="45" y="5162"/>
                  </a:lnTo>
                  <a:lnTo>
                    <a:pt x="59" y="5044"/>
                  </a:lnTo>
                  <a:lnTo>
                    <a:pt x="73" y="4919"/>
                  </a:lnTo>
                  <a:lnTo>
                    <a:pt x="87" y="4783"/>
                  </a:lnTo>
                  <a:lnTo>
                    <a:pt x="102" y="4642"/>
                  </a:lnTo>
                  <a:lnTo>
                    <a:pt x="118" y="4491"/>
                  </a:lnTo>
                  <a:lnTo>
                    <a:pt x="134" y="4336"/>
                  </a:lnTo>
                  <a:lnTo>
                    <a:pt x="151" y="4174"/>
                  </a:lnTo>
                  <a:lnTo>
                    <a:pt x="169" y="4008"/>
                  </a:lnTo>
                  <a:lnTo>
                    <a:pt x="187" y="3837"/>
                  </a:lnTo>
                  <a:lnTo>
                    <a:pt x="206" y="3664"/>
                  </a:lnTo>
                  <a:lnTo>
                    <a:pt x="224" y="3487"/>
                  </a:lnTo>
                  <a:lnTo>
                    <a:pt x="244" y="3309"/>
                  </a:lnTo>
                  <a:lnTo>
                    <a:pt x="263" y="3130"/>
                  </a:lnTo>
                  <a:lnTo>
                    <a:pt x="283" y="2951"/>
                  </a:lnTo>
                  <a:lnTo>
                    <a:pt x="301" y="2772"/>
                  </a:lnTo>
                  <a:lnTo>
                    <a:pt x="320" y="2594"/>
                  </a:lnTo>
                  <a:lnTo>
                    <a:pt x="340" y="2419"/>
                  </a:lnTo>
                  <a:lnTo>
                    <a:pt x="358" y="2244"/>
                  </a:lnTo>
                  <a:lnTo>
                    <a:pt x="377" y="2075"/>
                  </a:lnTo>
                  <a:lnTo>
                    <a:pt x="395" y="1908"/>
                  </a:lnTo>
                  <a:lnTo>
                    <a:pt x="411" y="1747"/>
                  </a:lnTo>
                  <a:lnTo>
                    <a:pt x="428" y="1592"/>
                  </a:lnTo>
                  <a:lnTo>
                    <a:pt x="444" y="1443"/>
                  </a:lnTo>
                  <a:lnTo>
                    <a:pt x="460" y="1300"/>
                  </a:lnTo>
                  <a:lnTo>
                    <a:pt x="474" y="1166"/>
                  </a:lnTo>
                  <a:lnTo>
                    <a:pt x="487" y="1041"/>
                  </a:lnTo>
                  <a:lnTo>
                    <a:pt x="499" y="923"/>
                  </a:lnTo>
                  <a:lnTo>
                    <a:pt x="511" y="817"/>
                  </a:lnTo>
                  <a:lnTo>
                    <a:pt x="523" y="720"/>
                  </a:lnTo>
                  <a:lnTo>
                    <a:pt x="531" y="636"/>
                  </a:lnTo>
                  <a:lnTo>
                    <a:pt x="539" y="563"/>
                  </a:lnTo>
                  <a:lnTo>
                    <a:pt x="544" y="504"/>
                  </a:lnTo>
                  <a:lnTo>
                    <a:pt x="550" y="475"/>
                  </a:lnTo>
                  <a:lnTo>
                    <a:pt x="558" y="449"/>
                  </a:lnTo>
                  <a:lnTo>
                    <a:pt x="570" y="426"/>
                  </a:lnTo>
                  <a:lnTo>
                    <a:pt x="590" y="404"/>
                  </a:lnTo>
                  <a:lnTo>
                    <a:pt x="617" y="387"/>
                  </a:lnTo>
                  <a:lnTo>
                    <a:pt x="656" y="367"/>
                  </a:lnTo>
                  <a:lnTo>
                    <a:pt x="713" y="347"/>
                  </a:lnTo>
                  <a:lnTo>
                    <a:pt x="778" y="324"/>
                  </a:lnTo>
                  <a:lnTo>
                    <a:pt x="849" y="296"/>
                  </a:lnTo>
                  <a:lnTo>
                    <a:pt x="928" y="269"/>
                  </a:lnTo>
                  <a:lnTo>
                    <a:pt x="1008" y="239"/>
                  </a:lnTo>
                  <a:lnTo>
                    <a:pt x="1093" y="208"/>
                  </a:lnTo>
                  <a:lnTo>
                    <a:pt x="1177" y="177"/>
                  </a:lnTo>
                  <a:lnTo>
                    <a:pt x="1262" y="147"/>
                  </a:lnTo>
                  <a:lnTo>
                    <a:pt x="1344" y="118"/>
                  </a:lnTo>
                  <a:lnTo>
                    <a:pt x="1421" y="90"/>
                  </a:lnTo>
                  <a:lnTo>
                    <a:pt x="1494" y="65"/>
                  </a:lnTo>
                  <a:lnTo>
                    <a:pt x="1559" y="43"/>
                  </a:lnTo>
                  <a:lnTo>
                    <a:pt x="1616" y="25"/>
                  </a:lnTo>
                  <a:lnTo>
                    <a:pt x="1655" y="10"/>
                  </a:lnTo>
                  <a:lnTo>
                    <a:pt x="1688" y="2"/>
                  </a:lnTo>
                  <a:lnTo>
                    <a:pt x="1720" y="0"/>
                  </a:lnTo>
                  <a:close/>
                </a:path>
              </a:pathLst>
            </a:custGeom>
            <a:solidFill>
              <a:schemeClr val="bg1"/>
            </a:solidFill>
            <a:ln w="0">
              <a:solidFill>
                <a:srgbClr val="F4F0D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7"/>
            <p:cNvSpPr>
              <a:spLocks noEditPoints="1"/>
            </p:cNvSpPr>
            <p:nvPr/>
          </p:nvSpPr>
          <p:spPr bwMode="auto">
            <a:xfrm>
              <a:off x="1262" y="898"/>
              <a:ext cx="2460" cy="2872"/>
            </a:xfrm>
            <a:custGeom>
              <a:avLst/>
              <a:gdLst>
                <a:gd name="T0" fmla="*/ 4766 w 4919"/>
                <a:gd name="T1" fmla="*/ 65 h 5743"/>
                <a:gd name="T2" fmla="*/ 4774 w 4919"/>
                <a:gd name="T3" fmla="*/ 328 h 5743"/>
                <a:gd name="T4" fmla="*/ 4788 w 4919"/>
                <a:gd name="T5" fmla="*/ 756 h 5743"/>
                <a:gd name="T6" fmla="*/ 4803 w 4919"/>
                <a:gd name="T7" fmla="*/ 1306 h 5743"/>
                <a:gd name="T8" fmla="*/ 4823 w 4919"/>
                <a:gd name="T9" fmla="*/ 1936 h 5743"/>
                <a:gd name="T10" fmla="*/ 4845 w 4919"/>
                <a:gd name="T11" fmla="*/ 2604 h 5743"/>
                <a:gd name="T12" fmla="*/ 4864 w 4919"/>
                <a:gd name="T13" fmla="*/ 3263 h 5743"/>
                <a:gd name="T14" fmla="*/ 4884 w 4919"/>
                <a:gd name="T15" fmla="*/ 3878 h 5743"/>
                <a:gd name="T16" fmla="*/ 4900 w 4919"/>
                <a:gd name="T17" fmla="*/ 4402 h 5743"/>
                <a:gd name="T18" fmla="*/ 4911 w 4919"/>
                <a:gd name="T19" fmla="*/ 4793 h 5743"/>
                <a:gd name="T20" fmla="*/ 4919 w 4919"/>
                <a:gd name="T21" fmla="*/ 5007 h 5743"/>
                <a:gd name="T22" fmla="*/ 4849 w 4919"/>
                <a:gd name="T23" fmla="*/ 5056 h 5743"/>
                <a:gd name="T24" fmla="*/ 4599 w 4919"/>
                <a:gd name="T25" fmla="*/ 5170 h 5743"/>
                <a:gd name="T26" fmla="*/ 4257 w 4919"/>
                <a:gd name="T27" fmla="*/ 5327 h 5743"/>
                <a:gd name="T28" fmla="*/ 3891 w 4919"/>
                <a:gd name="T29" fmla="*/ 5492 h 5743"/>
                <a:gd name="T30" fmla="*/ 3565 w 4919"/>
                <a:gd name="T31" fmla="*/ 5639 h 5743"/>
                <a:gd name="T32" fmla="*/ 3351 w 4919"/>
                <a:gd name="T33" fmla="*/ 5732 h 5743"/>
                <a:gd name="T34" fmla="*/ 3296 w 4919"/>
                <a:gd name="T35" fmla="*/ 445 h 5743"/>
                <a:gd name="T36" fmla="*/ 3437 w 4919"/>
                <a:gd name="T37" fmla="*/ 402 h 5743"/>
                <a:gd name="T38" fmla="*/ 3691 w 4919"/>
                <a:gd name="T39" fmla="*/ 326 h 5743"/>
                <a:gd name="T40" fmla="*/ 4003 w 4919"/>
                <a:gd name="T41" fmla="*/ 231 h 5743"/>
                <a:gd name="T42" fmla="*/ 4322 w 4919"/>
                <a:gd name="T43" fmla="*/ 133 h 5743"/>
                <a:gd name="T44" fmla="*/ 4595 w 4919"/>
                <a:gd name="T45" fmla="*/ 51 h 5743"/>
                <a:gd name="T46" fmla="*/ 4764 w 4919"/>
                <a:gd name="T47" fmla="*/ 0 h 5743"/>
                <a:gd name="T48" fmla="*/ 1751 w 4919"/>
                <a:gd name="T49" fmla="*/ 29 h 5743"/>
                <a:gd name="T50" fmla="*/ 1743 w 4919"/>
                <a:gd name="T51" fmla="*/ 245 h 5743"/>
                <a:gd name="T52" fmla="*/ 1732 w 4919"/>
                <a:gd name="T53" fmla="*/ 638 h 5743"/>
                <a:gd name="T54" fmla="*/ 1716 w 4919"/>
                <a:gd name="T55" fmla="*/ 1162 h 5743"/>
                <a:gd name="T56" fmla="*/ 1696 w 4919"/>
                <a:gd name="T57" fmla="*/ 1777 h 5743"/>
                <a:gd name="T58" fmla="*/ 1676 w 4919"/>
                <a:gd name="T59" fmla="*/ 2441 h 5743"/>
                <a:gd name="T60" fmla="*/ 1655 w 4919"/>
                <a:gd name="T61" fmla="*/ 3108 h 5743"/>
                <a:gd name="T62" fmla="*/ 1635 w 4919"/>
                <a:gd name="T63" fmla="*/ 3738 h 5743"/>
                <a:gd name="T64" fmla="*/ 1618 w 4919"/>
                <a:gd name="T65" fmla="*/ 4290 h 5743"/>
                <a:gd name="T66" fmla="*/ 1606 w 4919"/>
                <a:gd name="T67" fmla="*/ 4718 h 5743"/>
                <a:gd name="T68" fmla="*/ 1596 w 4919"/>
                <a:gd name="T69" fmla="*/ 4983 h 5743"/>
                <a:gd name="T70" fmla="*/ 1564 w 4919"/>
                <a:gd name="T71" fmla="*/ 5044 h 5743"/>
                <a:gd name="T72" fmla="*/ 1464 w 4919"/>
                <a:gd name="T73" fmla="*/ 5068 h 5743"/>
                <a:gd name="T74" fmla="*/ 1201 w 4919"/>
                <a:gd name="T75" fmla="*/ 5176 h 5743"/>
                <a:gd name="T76" fmla="*/ 851 w 4919"/>
                <a:gd name="T77" fmla="*/ 5325 h 5743"/>
                <a:gd name="T78" fmla="*/ 485 w 4919"/>
                <a:gd name="T79" fmla="*/ 5480 h 5743"/>
                <a:gd name="T80" fmla="*/ 179 w 4919"/>
                <a:gd name="T81" fmla="*/ 5608 h 5743"/>
                <a:gd name="T82" fmla="*/ 55 w 4919"/>
                <a:gd name="T83" fmla="*/ 5645 h 5743"/>
                <a:gd name="T84" fmla="*/ 2 w 4919"/>
                <a:gd name="T85" fmla="*/ 5606 h 5743"/>
                <a:gd name="T86" fmla="*/ 24 w 4919"/>
                <a:gd name="T87" fmla="*/ 5362 h 5743"/>
                <a:gd name="T88" fmla="*/ 73 w 4919"/>
                <a:gd name="T89" fmla="*/ 4915 h 5743"/>
                <a:gd name="T90" fmla="*/ 134 w 4919"/>
                <a:gd name="T91" fmla="*/ 4332 h 5743"/>
                <a:gd name="T92" fmla="*/ 206 w 4919"/>
                <a:gd name="T93" fmla="*/ 3660 h 5743"/>
                <a:gd name="T94" fmla="*/ 283 w 4919"/>
                <a:gd name="T95" fmla="*/ 2947 h 5743"/>
                <a:gd name="T96" fmla="*/ 358 w 4919"/>
                <a:gd name="T97" fmla="*/ 2240 h 5743"/>
                <a:gd name="T98" fmla="*/ 428 w 4919"/>
                <a:gd name="T99" fmla="*/ 1588 h 5743"/>
                <a:gd name="T100" fmla="*/ 487 w 4919"/>
                <a:gd name="T101" fmla="*/ 1037 h 5743"/>
                <a:gd name="T102" fmla="*/ 531 w 4919"/>
                <a:gd name="T103" fmla="*/ 632 h 5743"/>
                <a:gd name="T104" fmla="*/ 558 w 4919"/>
                <a:gd name="T105" fmla="*/ 445 h 5743"/>
                <a:gd name="T106" fmla="*/ 656 w 4919"/>
                <a:gd name="T107" fmla="*/ 363 h 5743"/>
                <a:gd name="T108" fmla="*/ 928 w 4919"/>
                <a:gd name="T109" fmla="*/ 265 h 5743"/>
                <a:gd name="T110" fmla="*/ 1262 w 4919"/>
                <a:gd name="T111" fmla="*/ 143 h 5743"/>
                <a:gd name="T112" fmla="*/ 1559 w 4919"/>
                <a:gd name="T113" fmla="*/ 39 h 5743"/>
                <a:gd name="T114" fmla="*/ 1722 w 4919"/>
                <a:gd name="T115" fmla="*/ 0 h 5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19" h="5743">
                  <a:moveTo>
                    <a:pt x="4764" y="0"/>
                  </a:moveTo>
                  <a:lnTo>
                    <a:pt x="4764" y="8"/>
                  </a:lnTo>
                  <a:lnTo>
                    <a:pt x="4764" y="29"/>
                  </a:lnTo>
                  <a:lnTo>
                    <a:pt x="4766" y="65"/>
                  </a:lnTo>
                  <a:lnTo>
                    <a:pt x="4768" y="114"/>
                  </a:lnTo>
                  <a:lnTo>
                    <a:pt x="4768" y="173"/>
                  </a:lnTo>
                  <a:lnTo>
                    <a:pt x="4772" y="245"/>
                  </a:lnTo>
                  <a:lnTo>
                    <a:pt x="4774" y="328"/>
                  </a:lnTo>
                  <a:lnTo>
                    <a:pt x="4776" y="422"/>
                  </a:lnTo>
                  <a:lnTo>
                    <a:pt x="4780" y="524"/>
                  </a:lnTo>
                  <a:lnTo>
                    <a:pt x="4784" y="636"/>
                  </a:lnTo>
                  <a:lnTo>
                    <a:pt x="4788" y="756"/>
                  </a:lnTo>
                  <a:lnTo>
                    <a:pt x="4792" y="883"/>
                  </a:lnTo>
                  <a:lnTo>
                    <a:pt x="4796" y="1019"/>
                  </a:lnTo>
                  <a:lnTo>
                    <a:pt x="4799" y="1160"/>
                  </a:lnTo>
                  <a:lnTo>
                    <a:pt x="4803" y="1306"/>
                  </a:lnTo>
                  <a:lnTo>
                    <a:pt x="4809" y="1459"/>
                  </a:lnTo>
                  <a:lnTo>
                    <a:pt x="4813" y="1614"/>
                  </a:lnTo>
                  <a:lnTo>
                    <a:pt x="4819" y="1773"/>
                  </a:lnTo>
                  <a:lnTo>
                    <a:pt x="4823" y="1936"/>
                  </a:lnTo>
                  <a:lnTo>
                    <a:pt x="4829" y="2101"/>
                  </a:lnTo>
                  <a:lnTo>
                    <a:pt x="4835" y="2268"/>
                  </a:lnTo>
                  <a:lnTo>
                    <a:pt x="4839" y="2435"/>
                  </a:lnTo>
                  <a:lnTo>
                    <a:pt x="4845" y="2604"/>
                  </a:lnTo>
                  <a:lnTo>
                    <a:pt x="4851" y="2770"/>
                  </a:lnTo>
                  <a:lnTo>
                    <a:pt x="4854" y="2937"/>
                  </a:lnTo>
                  <a:lnTo>
                    <a:pt x="4860" y="3102"/>
                  </a:lnTo>
                  <a:lnTo>
                    <a:pt x="4864" y="3263"/>
                  </a:lnTo>
                  <a:lnTo>
                    <a:pt x="4870" y="3424"/>
                  </a:lnTo>
                  <a:lnTo>
                    <a:pt x="4874" y="3579"/>
                  </a:lnTo>
                  <a:lnTo>
                    <a:pt x="4880" y="3731"/>
                  </a:lnTo>
                  <a:lnTo>
                    <a:pt x="4884" y="3878"/>
                  </a:lnTo>
                  <a:lnTo>
                    <a:pt x="4888" y="4019"/>
                  </a:lnTo>
                  <a:lnTo>
                    <a:pt x="4892" y="4153"/>
                  </a:lnTo>
                  <a:lnTo>
                    <a:pt x="4896" y="4280"/>
                  </a:lnTo>
                  <a:lnTo>
                    <a:pt x="4900" y="4402"/>
                  </a:lnTo>
                  <a:lnTo>
                    <a:pt x="4904" y="4512"/>
                  </a:lnTo>
                  <a:lnTo>
                    <a:pt x="4908" y="4616"/>
                  </a:lnTo>
                  <a:lnTo>
                    <a:pt x="4910" y="4709"/>
                  </a:lnTo>
                  <a:lnTo>
                    <a:pt x="4911" y="4793"/>
                  </a:lnTo>
                  <a:lnTo>
                    <a:pt x="4915" y="4864"/>
                  </a:lnTo>
                  <a:lnTo>
                    <a:pt x="4917" y="4925"/>
                  </a:lnTo>
                  <a:lnTo>
                    <a:pt x="4917" y="4972"/>
                  </a:lnTo>
                  <a:lnTo>
                    <a:pt x="4919" y="5007"/>
                  </a:lnTo>
                  <a:lnTo>
                    <a:pt x="4919" y="5029"/>
                  </a:lnTo>
                  <a:lnTo>
                    <a:pt x="4919" y="5036"/>
                  </a:lnTo>
                  <a:lnTo>
                    <a:pt x="4882" y="5044"/>
                  </a:lnTo>
                  <a:lnTo>
                    <a:pt x="4849" y="5056"/>
                  </a:lnTo>
                  <a:lnTo>
                    <a:pt x="4797" y="5080"/>
                  </a:lnTo>
                  <a:lnTo>
                    <a:pt x="4739" y="5107"/>
                  </a:lnTo>
                  <a:lnTo>
                    <a:pt x="4672" y="5137"/>
                  </a:lnTo>
                  <a:lnTo>
                    <a:pt x="4599" y="5170"/>
                  </a:lnTo>
                  <a:lnTo>
                    <a:pt x="4518" y="5207"/>
                  </a:lnTo>
                  <a:lnTo>
                    <a:pt x="4434" y="5245"/>
                  </a:lnTo>
                  <a:lnTo>
                    <a:pt x="4347" y="5286"/>
                  </a:lnTo>
                  <a:lnTo>
                    <a:pt x="4257" y="5327"/>
                  </a:lnTo>
                  <a:lnTo>
                    <a:pt x="4167" y="5368"/>
                  </a:lnTo>
                  <a:lnTo>
                    <a:pt x="4074" y="5410"/>
                  </a:lnTo>
                  <a:lnTo>
                    <a:pt x="3982" y="5451"/>
                  </a:lnTo>
                  <a:lnTo>
                    <a:pt x="3891" y="5492"/>
                  </a:lnTo>
                  <a:lnTo>
                    <a:pt x="3803" y="5533"/>
                  </a:lnTo>
                  <a:lnTo>
                    <a:pt x="3720" y="5571"/>
                  </a:lnTo>
                  <a:lnTo>
                    <a:pt x="3640" y="5606"/>
                  </a:lnTo>
                  <a:lnTo>
                    <a:pt x="3565" y="5639"/>
                  </a:lnTo>
                  <a:lnTo>
                    <a:pt x="3498" y="5669"/>
                  </a:lnTo>
                  <a:lnTo>
                    <a:pt x="3437" y="5694"/>
                  </a:lnTo>
                  <a:lnTo>
                    <a:pt x="3386" y="5718"/>
                  </a:lnTo>
                  <a:lnTo>
                    <a:pt x="3351" y="5732"/>
                  </a:lnTo>
                  <a:lnTo>
                    <a:pt x="3318" y="5739"/>
                  </a:lnTo>
                  <a:lnTo>
                    <a:pt x="3286" y="5743"/>
                  </a:lnTo>
                  <a:lnTo>
                    <a:pt x="3286" y="449"/>
                  </a:lnTo>
                  <a:lnTo>
                    <a:pt x="3296" y="445"/>
                  </a:lnTo>
                  <a:lnTo>
                    <a:pt x="3318" y="440"/>
                  </a:lnTo>
                  <a:lnTo>
                    <a:pt x="3349" y="430"/>
                  </a:lnTo>
                  <a:lnTo>
                    <a:pt x="3390" y="418"/>
                  </a:lnTo>
                  <a:lnTo>
                    <a:pt x="3437" y="402"/>
                  </a:lnTo>
                  <a:lnTo>
                    <a:pt x="3492" y="387"/>
                  </a:lnTo>
                  <a:lnTo>
                    <a:pt x="3553" y="367"/>
                  </a:lnTo>
                  <a:lnTo>
                    <a:pt x="3618" y="347"/>
                  </a:lnTo>
                  <a:lnTo>
                    <a:pt x="3691" y="326"/>
                  </a:lnTo>
                  <a:lnTo>
                    <a:pt x="3766" y="302"/>
                  </a:lnTo>
                  <a:lnTo>
                    <a:pt x="3842" y="279"/>
                  </a:lnTo>
                  <a:lnTo>
                    <a:pt x="3921" y="255"/>
                  </a:lnTo>
                  <a:lnTo>
                    <a:pt x="4003" y="231"/>
                  </a:lnTo>
                  <a:lnTo>
                    <a:pt x="4084" y="206"/>
                  </a:lnTo>
                  <a:lnTo>
                    <a:pt x="4165" y="182"/>
                  </a:lnTo>
                  <a:lnTo>
                    <a:pt x="4245" y="157"/>
                  </a:lnTo>
                  <a:lnTo>
                    <a:pt x="4322" y="133"/>
                  </a:lnTo>
                  <a:lnTo>
                    <a:pt x="4397" y="112"/>
                  </a:lnTo>
                  <a:lnTo>
                    <a:pt x="4467" y="90"/>
                  </a:lnTo>
                  <a:lnTo>
                    <a:pt x="4534" y="70"/>
                  </a:lnTo>
                  <a:lnTo>
                    <a:pt x="4595" y="51"/>
                  </a:lnTo>
                  <a:lnTo>
                    <a:pt x="4650" y="35"/>
                  </a:lnTo>
                  <a:lnTo>
                    <a:pt x="4697" y="21"/>
                  </a:lnTo>
                  <a:lnTo>
                    <a:pt x="4733" y="10"/>
                  </a:lnTo>
                  <a:lnTo>
                    <a:pt x="4764" y="0"/>
                  </a:lnTo>
                  <a:close/>
                  <a:moveTo>
                    <a:pt x="1722" y="0"/>
                  </a:moveTo>
                  <a:lnTo>
                    <a:pt x="1751" y="0"/>
                  </a:lnTo>
                  <a:lnTo>
                    <a:pt x="1751" y="8"/>
                  </a:lnTo>
                  <a:lnTo>
                    <a:pt x="1751" y="29"/>
                  </a:lnTo>
                  <a:lnTo>
                    <a:pt x="1749" y="65"/>
                  </a:lnTo>
                  <a:lnTo>
                    <a:pt x="1747" y="114"/>
                  </a:lnTo>
                  <a:lnTo>
                    <a:pt x="1745" y="174"/>
                  </a:lnTo>
                  <a:lnTo>
                    <a:pt x="1743" y="245"/>
                  </a:lnTo>
                  <a:lnTo>
                    <a:pt x="1741" y="330"/>
                  </a:lnTo>
                  <a:lnTo>
                    <a:pt x="1737" y="422"/>
                  </a:lnTo>
                  <a:lnTo>
                    <a:pt x="1735" y="526"/>
                  </a:lnTo>
                  <a:lnTo>
                    <a:pt x="1732" y="638"/>
                  </a:lnTo>
                  <a:lnTo>
                    <a:pt x="1728" y="758"/>
                  </a:lnTo>
                  <a:lnTo>
                    <a:pt x="1724" y="885"/>
                  </a:lnTo>
                  <a:lnTo>
                    <a:pt x="1720" y="1021"/>
                  </a:lnTo>
                  <a:lnTo>
                    <a:pt x="1716" y="1162"/>
                  </a:lnTo>
                  <a:lnTo>
                    <a:pt x="1710" y="1309"/>
                  </a:lnTo>
                  <a:lnTo>
                    <a:pt x="1706" y="1461"/>
                  </a:lnTo>
                  <a:lnTo>
                    <a:pt x="1702" y="1618"/>
                  </a:lnTo>
                  <a:lnTo>
                    <a:pt x="1696" y="1777"/>
                  </a:lnTo>
                  <a:lnTo>
                    <a:pt x="1690" y="1940"/>
                  </a:lnTo>
                  <a:lnTo>
                    <a:pt x="1686" y="2105"/>
                  </a:lnTo>
                  <a:lnTo>
                    <a:pt x="1680" y="2272"/>
                  </a:lnTo>
                  <a:lnTo>
                    <a:pt x="1676" y="2441"/>
                  </a:lnTo>
                  <a:lnTo>
                    <a:pt x="1671" y="2607"/>
                  </a:lnTo>
                  <a:lnTo>
                    <a:pt x="1665" y="2776"/>
                  </a:lnTo>
                  <a:lnTo>
                    <a:pt x="1661" y="2943"/>
                  </a:lnTo>
                  <a:lnTo>
                    <a:pt x="1655" y="3108"/>
                  </a:lnTo>
                  <a:lnTo>
                    <a:pt x="1649" y="3271"/>
                  </a:lnTo>
                  <a:lnTo>
                    <a:pt x="1645" y="3430"/>
                  </a:lnTo>
                  <a:lnTo>
                    <a:pt x="1641" y="3587"/>
                  </a:lnTo>
                  <a:lnTo>
                    <a:pt x="1635" y="3738"/>
                  </a:lnTo>
                  <a:lnTo>
                    <a:pt x="1631" y="3886"/>
                  </a:lnTo>
                  <a:lnTo>
                    <a:pt x="1627" y="4027"/>
                  </a:lnTo>
                  <a:lnTo>
                    <a:pt x="1621" y="4163"/>
                  </a:lnTo>
                  <a:lnTo>
                    <a:pt x="1618" y="4290"/>
                  </a:lnTo>
                  <a:lnTo>
                    <a:pt x="1616" y="4410"/>
                  </a:lnTo>
                  <a:lnTo>
                    <a:pt x="1612" y="4522"/>
                  </a:lnTo>
                  <a:lnTo>
                    <a:pt x="1608" y="4626"/>
                  </a:lnTo>
                  <a:lnTo>
                    <a:pt x="1606" y="4718"/>
                  </a:lnTo>
                  <a:lnTo>
                    <a:pt x="1602" y="4801"/>
                  </a:lnTo>
                  <a:lnTo>
                    <a:pt x="1600" y="4873"/>
                  </a:lnTo>
                  <a:lnTo>
                    <a:pt x="1598" y="4934"/>
                  </a:lnTo>
                  <a:lnTo>
                    <a:pt x="1596" y="4983"/>
                  </a:lnTo>
                  <a:lnTo>
                    <a:pt x="1596" y="5019"/>
                  </a:lnTo>
                  <a:lnTo>
                    <a:pt x="1596" y="5040"/>
                  </a:lnTo>
                  <a:lnTo>
                    <a:pt x="1594" y="5046"/>
                  </a:lnTo>
                  <a:lnTo>
                    <a:pt x="1564" y="5044"/>
                  </a:lnTo>
                  <a:lnTo>
                    <a:pt x="1537" y="5044"/>
                  </a:lnTo>
                  <a:lnTo>
                    <a:pt x="1511" y="5050"/>
                  </a:lnTo>
                  <a:lnTo>
                    <a:pt x="1488" y="5058"/>
                  </a:lnTo>
                  <a:lnTo>
                    <a:pt x="1464" y="5068"/>
                  </a:lnTo>
                  <a:lnTo>
                    <a:pt x="1411" y="5089"/>
                  </a:lnTo>
                  <a:lnTo>
                    <a:pt x="1348" y="5115"/>
                  </a:lnTo>
                  <a:lnTo>
                    <a:pt x="1279" y="5144"/>
                  </a:lnTo>
                  <a:lnTo>
                    <a:pt x="1201" y="5176"/>
                  </a:lnTo>
                  <a:lnTo>
                    <a:pt x="1120" y="5211"/>
                  </a:lnTo>
                  <a:lnTo>
                    <a:pt x="1032" y="5249"/>
                  </a:lnTo>
                  <a:lnTo>
                    <a:pt x="943" y="5286"/>
                  </a:lnTo>
                  <a:lnTo>
                    <a:pt x="851" y="5325"/>
                  </a:lnTo>
                  <a:lnTo>
                    <a:pt x="757" y="5364"/>
                  </a:lnTo>
                  <a:lnTo>
                    <a:pt x="664" y="5406"/>
                  </a:lnTo>
                  <a:lnTo>
                    <a:pt x="574" y="5443"/>
                  </a:lnTo>
                  <a:lnTo>
                    <a:pt x="485" y="5480"/>
                  </a:lnTo>
                  <a:lnTo>
                    <a:pt x="399" y="5518"/>
                  </a:lnTo>
                  <a:lnTo>
                    <a:pt x="320" y="5551"/>
                  </a:lnTo>
                  <a:lnTo>
                    <a:pt x="246" y="5580"/>
                  </a:lnTo>
                  <a:lnTo>
                    <a:pt x="179" y="5608"/>
                  </a:lnTo>
                  <a:lnTo>
                    <a:pt x="122" y="5631"/>
                  </a:lnTo>
                  <a:lnTo>
                    <a:pt x="98" y="5639"/>
                  </a:lnTo>
                  <a:lnTo>
                    <a:pt x="77" y="5643"/>
                  </a:lnTo>
                  <a:lnTo>
                    <a:pt x="55" y="5645"/>
                  </a:lnTo>
                  <a:lnTo>
                    <a:pt x="37" y="5643"/>
                  </a:lnTo>
                  <a:lnTo>
                    <a:pt x="20" y="5635"/>
                  </a:lnTo>
                  <a:lnTo>
                    <a:pt x="8" y="5624"/>
                  </a:lnTo>
                  <a:lnTo>
                    <a:pt x="2" y="5606"/>
                  </a:lnTo>
                  <a:lnTo>
                    <a:pt x="0" y="5580"/>
                  </a:lnTo>
                  <a:lnTo>
                    <a:pt x="6" y="5521"/>
                  </a:lnTo>
                  <a:lnTo>
                    <a:pt x="14" y="5449"/>
                  </a:lnTo>
                  <a:lnTo>
                    <a:pt x="24" y="5362"/>
                  </a:lnTo>
                  <a:lnTo>
                    <a:pt x="33" y="5266"/>
                  </a:lnTo>
                  <a:lnTo>
                    <a:pt x="45" y="5158"/>
                  </a:lnTo>
                  <a:lnTo>
                    <a:pt x="59" y="5040"/>
                  </a:lnTo>
                  <a:lnTo>
                    <a:pt x="73" y="4915"/>
                  </a:lnTo>
                  <a:lnTo>
                    <a:pt x="87" y="4779"/>
                  </a:lnTo>
                  <a:lnTo>
                    <a:pt x="102" y="4638"/>
                  </a:lnTo>
                  <a:lnTo>
                    <a:pt x="118" y="4487"/>
                  </a:lnTo>
                  <a:lnTo>
                    <a:pt x="134" y="4332"/>
                  </a:lnTo>
                  <a:lnTo>
                    <a:pt x="151" y="4170"/>
                  </a:lnTo>
                  <a:lnTo>
                    <a:pt x="169" y="4004"/>
                  </a:lnTo>
                  <a:lnTo>
                    <a:pt x="187" y="3833"/>
                  </a:lnTo>
                  <a:lnTo>
                    <a:pt x="206" y="3660"/>
                  </a:lnTo>
                  <a:lnTo>
                    <a:pt x="224" y="3483"/>
                  </a:lnTo>
                  <a:lnTo>
                    <a:pt x="244" y="3305"/>
                  </a:lnTo>
                  <a:lnTo>
                    <a:pt x="263" y="3126"/>
                  </a:lnTo>
                  <a:lnTo>
                    <a:pt x="283" y="2947"/>
                  </a:lnTo>
                  <a:lnTo>
                    <a:pt x="303" y="2768"/>
                  </a:lnTo>
                  <a:lnTo>
                    <a:pt x="320" y="2590"/>
                  </a:lnTo>
                  <a:lnTo>
                    <a:pt x="340" y="2415"/>
                  </a:lnTo>
                  <a:lnTo>
                    <a:pt x="358" y="2240"/>
                  </a:lnTo>
                  <a:lnTo>
                    <a:pt x="377" y="2071"/>
                  </a:lnTo>
                  <a:lnTo>
                    <a:pt x="395" y="1904"/>
                  </a:lnTo>
                  <a:lnTo>
                    <a:pt x="411" y="1743"/>
                  </a:lnTo>
                  <a:lnTo>
                    <a:pt x="428" y="1588"/>
                  </a:lnTo>
                  <a:lnTo>
                    <a:pt x="444" y="1439"/>
                  </a:lnTo>
                  <a:lnTo>
                    <a:pt x="460" y="1296"/>
                  </a:lnTo>
                  <a:lnTo>
                    <a:pt x="474" y="1162"/>
                  </a:lnTo>
                  <a:lnTo>
                    <a:pt x="487" y="1037"/>
                  </a:lnTo>
                  <a:lnTo>
                    <a:pt x="499" y="919"/>
                  </a:lnTo>
                  <a:lnTo>
                    <a:pt x="511" y="813"/>
                  </a:lnTo>
                  <a:lnTo>
                    <a:pt x="523" y="716"/>
                  </a:lnTo>
                  <a:lnTo>
                    <a:pt x="531" y="632"/>
                  </a:lnTo>
                  <a:lnTo>
                    <a:pt x="539" y="559"/>
                  </a:lnTo>
                  <a:lnTo>
                    <a:pt x="544" y="500"/>
                  </a:lnTo>
                  <a:lnTo>
                    <a:pt x="550" y="471"/>
                  </a:lnTo>
                  <a:lnTo>
                    <a:pt x="558" y="445"/>
                  </a:lnTo>
                  <a:lnTo>
                    <a:pt x="570" y="422"/>
                  </a:lnTo>
                  <a:lnTo>
                    <a:pt x="590" y="400"/>
                  </a:lnTo>
                  <a:lnTo>
                    <a:pt x="617" y="383"/>
                  </a:lnTo>
                  <a:lnTo>
                    <a:pt x="656" y="363"/>
                  </a:lnTo>
                  <a:lnTo>
                    <a:pt x="713" y="343"/>
                  </a:lnTo>
                  <a:lnTo>
                    <a:pt x="778" y="320"/>
                  </a:lnTo>
                  <a:lnTo>
                    <a:pt x="849" y="292"/>
                  </a:lnTo>
                  <a:lnTo>
                    <a:pt x="928" y="265"/>
                  </a:lnTo>
                  <a:lnTo>
                    <a:pt x="1008" y="235"/>
                  </a:lnTo>
                  <a:lnTo>
                    <a:pt x="1093" y="204"/>
                  </a:lnTo>
                  <a:lnTo>
                    <a:pt x="1177" y="173"/>
                  </a:lnTo>
                  <a:lnTo>
                    <a:pt x="1262" y="143"/>
                  </a:lnTo>
                  <a:lnTo>
                    <a:pt x="1344" y="114"/>
                  </a:lnTo>
                  <a:lnTo>
                    <a:pt x="1421" y="86"/>
                  </a:lnTo>
                  <a:lnTo>
                    <a:pt x="1494" y="61"/>
                  </a:lnTo>
                  <a:lnTo>
                    <a:pt x="1559" y="39"/>
                  </a:lnTo>
                  <a:lnTo>
                    <a:pt x="1616" y="21"/>
                  </a:lnTo>
                  <a:lnTo>
                    <a:pt x="1655" y="8"/>
                  </a:lnTo>
                  <a:lnTo>
                    <a:pt x="1688" y="2"/>
                  </a:lnTo>
                  <a:lnTo>
                    <a:pt x="1722" y="0"/>
                  </a:lnTo>
                  <a:close/>
                </a:path>
              </a:pathLst>
            </a:custGeom>
            <a:solidFill>
              <a:schemeClr val="bg1"/>
            </a:solidFill>
            <a:ln w="0">
              <a:solidFill>
                <a:srgbClr val="E8E4C8"/>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8"/>
            <p:cNvSpPr>
              <a:spLocks/>
            </p:cNvSpPr>
            <p:nvPr/>
          </p:nvSpPr>
          <p:spPr bwMode="auto">
            <a:xfrm>
              <a:off x="1474" y="995"/>
              <a:ext cx="2114" cy="2594"/>
            </a:xfrm>
            <a:custGeom>
              <a:avLst/>
              <a:gdLst>
                <a:gd name="T0" fmla="*/ 1992 w 4227"/>
                <a:gd name="T1" fmla="*/ 0 h 5188"/>
                <a:gd name="T2" fmla="*/ 2114 w 4227"/>
                <a:gd name="T3" fmla="*/ 36 h 5188"/>
                <a:gd name="T4" fmla="*/ 2236 w 4227"/>
                <a:gd name="T5" fmla="*/ 73 h 5188"/>
                <a:gd name="T6" fmla="*/ 2354 w 4227"/>
                <a:gd name="T7" fmla="*/ 106 h 5188"/>
                <a:gd name="T8" fmla="*/ 2466 w 4227"/>
                <a:gd name="T9" fmla="*/ 140 h 5188"/>
                <a:gd name="T10" fmla="*/ 2568 w 4227"/>
                <a:gd name="T11" fmla="*/ 171 h 5188"/>
                <a:gd name="T12" fmla="*/ 1004 w 4227"/>
                <a:gd name="T13" fmla="*/ 1734 h 5188"/>
                <a:gd name="T14" fmla="*/ 4227 w 4227"/>
                <a:gd name="T15" fmla="*/ 4950 h 5188"/>
                <a:gd name="T16" fmla="*/ 4137 w 4227"/>
                <a:gd name="T17" fmla="*/ 4992 h 5188"/>
                <a:gd name="T18" fmla="*/ 4036 w 4227"/>
                <a:gd name="T19" fmla="*/ 5037 h 5188"/>
                <a:gd name="T20" fmla="*/ 3932 w 4227"/>
                <a:gd name="T21" fmla="*/ 5086 h 5188"/>
                <a:gd name="T22" fmla="*/ 3824 w 4227"/>
                <a:gd name="T23" fmla="*/ 5137 h 5188"/>
                <a:gd name="T24" fmla="*/ 3712 w 4227"/>
                <a:gd name="T25" fmla="*/ 5188 h 5188"/>
                <a:gd name="T26" fmla="*/ 2814 w 4227"/>
                <a:gd name="T27" fmla="*/ 4291 h 5188"/>
                <a:gd name="T28" fmla="*/ 1932 w 4227"/>
                <a:gd name="T29" fmla="*/ 5172 h 5188"/>
                <a:gd name="T30" fmla="*/ 1839 w 4227"/>
                <a:gd name="T31" fmla="*/ 5129 h 5188"/>
                <a:gd name="T32" fmla="*/ 1747 w 4227"/>
                <a:gd name="T33" fmla="*/ 5090 h 5188"/>
                <a:gd name="T34" fmla="*/ 1658 w 4227"/>
                <a:gd name="T35" fmla="*/ 5049 h 5188"/>
                <a:gd name="T36" fmla="*/ 1572 w 4227"/>
                <a:gd name="T37" fmla="*/ 5011 h 5188"/>
                <a:gd name="T38" fmla="*/ 1491 w 4227"/>
                <a:gd name="T39" fmla="*/ 4978 h 5188"/>
                <a:gd name="T40" fmla="*/ 1417 w 4227"/>
                <a:gd name="T41" fmla="*/ 4947 h 5188"/>
                <a:gd name="T42" fmla="*/ 2441 w 4227"/>
                <a:gd name="T43" fmla="*/ 3922 h 5188"/>
                <a:gd name="T44" fmla="*/ 0 w 4227"/>
                <a:gd name="T45" fmla="*/ 1483 h 5188"/>
                <a:gd name="T46" fmla="*/ 15 w 4227"/>
                <a:gd name="T47" fmla="*/ 1332 h 5188"/>
                <a:gd name="T48" fmla="*/ 29 w 4227"/>
                <a:gd name="T49" fmla="*/ 1186 h 5188"/>
                <a:gd name="T50" fmla="*/ 43 w 4227"/>
                <a:gd name="T51" fmla="*/ 1051 h 5188"/>
                <a:gd name="T52" fmla="*/ 57 w 4227"/>
                <a:gd name="T53" fmla="*/ 921 h 5188"/>
                <a:gd name="T54" fmla="*/ 70 w 4227"/>
                <a:gd name="T55" fmla="*/ 801 h 5188"/>
                <a:gd name="T56" fmla="*/ 630 w 4227"/>
                <a:gd name="T57" fmla="*/ 1361 h 5188"/>
                <a:gd name="T58" fmla="*/ 1992 w 4227"/>
                <a:gd name="T59" fmla="*/ 0 h 5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227" h="5188">
                  <a:moveTo>
                    <a:pt x="1992" y="0"/>
                  </a:moveTo>
                  <a:lnTo>
                    <a:pt x="2114" y="36"/>
                  </a:lnTo>
                  <a:lnTo>
                    <a:pt x="2236" y="73"/>
                  </a:lnTo>
                  <a:lnTo>
                    <a:pt x="2354" y="106"/>
                  </a:lnTo>
                  <a:lnTo>
                    <a:pt x="2466" y="140"/>
                  </a:lnTo>
                  <a:lnTo>
                    <a:pt x="2568" y="171"/>
                  </a:lnTo>
                  <a:lnTo>
                    <a:pt x="1004" y="1734"/>
                  </a:lnTo>
                  <a:lnTo>
                    <a:pt x="4227" y="4950"/>
                  </a:lnTo>
                  <a:lnTo>
                    <a:pt x="4137" y="4992"/>
                  </a:lnTo>
                  <a:lnTo>
                    <a:pt x="4036" y="5037"/>
                  </a:lnTo>
                  <a:lnTo>
                    <a:pt x="3932" y="5086"/>
                  </a:lnTo>
                  <a:lnTo>
                    <a:pt x="3824" y="5137"/>
                  </a:lnTo>
                  <a:lnTo>
                    <a:pt x="3712" y="5188"/>
                  </a:lnTo>
                  <a:lnTo>
                    <a:pt x="2814" y="4291"/>
                  </a:lnTo>
                  <a:lnTo>
                    <a:pt x="1932" y="5172"/>
                  </a:lnTo>
                  <a:lnTo>
                    <a:pt x="1839" y="5129"/>
                  </a:lnTo>
                  <a:lnTo>
                    <a:pt x="1747" y="5090"/>
                  </a:lnTo>
                  <a:lnTo>
                    <a:pt x="1658" y="5049"/>
                  </a:lnTo>
                  <a:lnTo>
                    <a:pt x="1572" y="5011"/>
                  </a:lnTo>
                  <a:lnTo>
                    <a:pt x="1491" y="4978"/>
                  </a:lnTo>
                  <a:lnTo>
                    <a:pt x="1417" y="4947"/>
                  </a:lnTo>
                  <a:lnTo>
                    <a:pt x="2441" y="3922"/>
                  </a:lnTo>
                  <a:lnTo>
                    <a:pt x="0" y="1483"/>
                  </a:lnTo>
                  <a:lnTo>
                    <a:pt x="15" y="1332"/>
                  </a:lnTo>
                  <a:lnTo>
                    <a:pt x="29" y="1186"/>
                  </a:lnTo>
                  <a:lnTo>
                    <a:pt x="43" y="1051"/>
                  </a:lnTo>
                  <a:lnTo>
                    <a:pt x="57" y="921"/>
                  </a:lnTo>
                  <a:lnTo>
                    <a:pt x="70" y="801"/>
                  </a:lnTo>
                  <a:lnTo>
                    <a:pt x="630" y="1361"/>
                  </a:lnTo>
                  <a:lnTo>
                    <a:pt x="1992" y="0"/>
                  </a:lnTo>
                  <a:close/>
                </a:path>
              </a:pathLst>
            </a:custGeom>
            <a:solidFill>
              <a:srgbClr val="7030A0"/>
            </a:solidFill>
            <a:ln w="0">
              <a:solidFill>
                <a:srgbClr val="EFC75E"/>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9"/>
            <p:cNvSpPr>
              <a:spLocks noEditPoints="1"/>
            </p:cNvSpPr>
            <p:nvPr/>
          </p:nvSpPr>
          <p:spPr bwMode="auto">
            <a:xfrm>
              <a:off x="1474" y="1340"/>
              <a:ext cx="2112" cy="2249"/>
            </a:xfrm>
            <a:custGeom>
              <a:avLst/>
              <a:gdLst>
                <a:gd name="T0" fmla="*/ 2855 w 4223"/>
                <a:gd name="T1" fmla="*/ 2893 h 4497"/>
                <a:gd name="T2" fmla="*/ 4223 w 4223"/>
                <a:gd name="T3" fmla="*/ 4259 h 4497"/>
                <a:gd name="T4" fmla="*/ 4131 w 4223"/>
                <a:gd name="T5" fmla="*/ 4301 h 4497"/>
                <a:gd name="T6" fmla="*/ 4032 w 4223"/>
                <a:gd name="T7" fmla="*/ 4346 h 4497"/>
                <a:gd name="T8" fmla="*/ 3928 w 4223"/>
                <a:gd name="T9" fmla="*/ 4395 h 4497"/>
                <a:gd name="T10" fmla="*/ 3818 w 4223"/>
                <a:gd name="T11" fmla="*/ 4446 h 4497"/>
                <a:gd name="T12" fmla="*/ 3708 w 4223"/>
                <a:gd name="T13" fmla="*/ 4497 h 4497"/>
                <a:gd name="T14" fmla="*/ 2855 w 4223"/>
                <a:gd name="T15" fmla="*/ 3645 h 4497"/>
                <a:gd name="T16" fmla="*/ 2855 w 4223"/>
                <a:gd name="T17" fmla="*/ 2893 h 4497"/>
                <a:gd name="T18" fmla="*/ 1301 w 4223"/>
                <a:gd name="T19" fmla="*/ 0 h 4497"/>
                <a:gd name="T20" fmla="*/ 1275 w 4223"/>
                <a:gd name="T21" fmla="*/ 772 h 4497"/>
                <a:gd name="T22" fmla="*/ 1008 w 4223"/>
                <a:gd name="T23" fmla="*/ 1049 h 4497"/>
                <a:gd name="T24" fmla="*/ 1261 w 4223"/>
                <a:gd name="T25" fmla="*/ 1300 h 4497"/>
                <a:gd name="T26" fmla="*/ 1240 w 4223"/>
                <a:gd name="T27" fmla="*/ 2031 h 4497"/>
                <a:gd name="T28" fmla="*/ 0 w 4223"/>
                <a:gd name="T29" fmla="*/ 792 h 4497"/>
                <a:gd name="T30" fmla="*/ 15 w 4223"/>
                <a:gd name="T31" fmla="*/ 641 h 4497"/>
                <a:gd name="T32" fmla="*/ 29 w 4223"/>
                <a:gd name="T33" fmla="*/ 495 h 4497"/>
                <a:gd name="T34" fmla="*/ 43 w 4223"/>
                <a:gd name="T35" fmla="*/ 360 h 4497"/>
                <a:gd name="T36" fmla="*/ 57 w 4223"/>
                <a:gd name="T37" fmla="*/ 230 h 4497"/>
                <a:gd name="T38" fmla="*/ 70 w 4223"/>
                <a:gd name="T39" fmla="*/ 110 h 4497"/>
                <a:gd name="T40" fmla="*/ 630 w 4223"/>
                <a:gd name="T41" fmla="*/ 666 h 4497"/>
                <a:gd name="T42" fmla="*/ 1301 w 4223"/>
                <a:gd name="T43" fmla="*/ 0 h 4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23" h="4497">
                  <a:moveTo>
                    <a:pt x="2855" y="2893"/>
                  </a:moveTo>
                  <a:lnTo>
                    <a:pt x="4223" y="4259"/>
                  </a:lnTo>
                  <a:lnTo>
                    <a:pt x="4131" y="4301"/>
                  </a:lnTo>
                  <a:lnTo>
                    <a:pt x="4032" y="4346"/>
                  </a:lnTo>
                  <a:lnTo>
                    <a:pt x="3928" y="4395"/>
                  </a:lnTo>
                  <a:lnTo>
                    <a:pt x="3818" y="4446"/>
                  </a:lnTo>
                  <a:lnTo>
                    <a:pt x="3708" y="4497"/>
                  </a:lnTo>
                  <a:lnTo>
                    <a:pt x="2855" y="3645"/>
                  </a:lnTo>
                  <a:lnTo>
                    <a:pt x="2855" y="2893"/>
                  </a:lnTo>
                  <a:close/>
                  <a:moveTo>
                    <a:pt x="1301" y="0"/>
                  </a:moveTo>
                  <a:lnTo>
                    <a:pt x="1275" y="772"/>
                  </a:lnTo>
                  <a:lnTo>
                    <a:pt x="1008" y="1049"/>
                  </a:lnTo>
                  <a:lnTo>
                    <a:pt x="1261" y="1300"/>
                  </a:lnTo>
                  <a:lnTo>
                    <a:pt x="1240" y="2031"/>
                  </a:lnTo>
                  <a:lnTo>
                    <a:pt x="0" y="792"/>
                  </a:lnTo>
                  <a:lnTo>
                    <a:pt x="15" y="641"/>
                  </a:lnTo>
                  <a:lnTo>
                    <a:pt x="29" y="495"/>
                  </a:lnTo>
                  <a:lnTo>
                    <a:pt x="43" y="360"/>
                  </a:lnTo>
                  <a:lnTo>
                    <a:pt x="57" y="230"/>
                  </a:lnTo>
                  <a:lnTo>
                    <a:pt x="70" y="110"/>
                  </a:lnTo>
                  <a:lnTo>
                    <a:pt x="630" y="666"/>
                  </a:lnTo>
                  <a:lnTo>
                    <a:pt x="1301" y="0"/>
                  </a:lnTo>
                  <a:close/>
                </a:path>
              </a:pathLst>
            </a:custGeom>
            <a:solidFill>
              <a:srgbClr val="7030A0"/>
            </a:solidFill>
            <a:ln w="0">
              <a:solidFill>
                <a:srgbClr val="E3BD59"/>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10"/>
            <p:cNvSpPr>
              <a:spLocks/>
            </p:cNvSpPr>
            <p:nvPr/>
          </p:nvSpPr>
          <p:spPr bwMode="auto">
            <a:xfrm>
              <a:off x="2549" y="543"/>
              <a:ext cx="1464" cy="1915"/>
            </a:xfrm>
            <a:custGeom>
              <a:avLst/>
              <a:gdLst>
                <a:gd name="T0" fmla="*/ 1596 w 2926"/>
                <a:gd name="T1" fmla="*/ 8 h 3831"/>
                <a:gd name="T2" fmla="*/ 1851 w 2926"/>
                <a:gd name="T3" fmla="*/ 53 h 3831"/>
                <a:gd name="T4" fmla="*/ 2089 w 2926"/>
                <a:gd name="T5" fmla="*/ 141 h 3831"/>
                <a:gd name="T6" fmla="*/ 2305 w 2926"/>
                <a:gd name="T7" fmla="*/ 269 h 3831"/>
                <a:gd name="T8" fmla="*/ 2496 w 2926"/>
                <a:gd name="T9" fmla="*/ 430 h 3831"/>
                <a:gd name="T10" fmla="*/ 2657 w 2926"/>
                <a:gd name="T11" fmla="*/ 620 h 3831"/>
                <a:gd name="T12" fmla="*/ 2785 w 2926"/>
                <a:gd name="T13" fmla="*/ 838 h 3831"/>
                <a:gd name="T14" fmla="*/ 2873 w 2926"/>
                <a:gd name="T15" fmla="*/ 1078 h 3831"/>
                <a:gd name="T16" fmla="*/ 2920 w 2926"/>
                <a:gd name="T17" fmla="*/ 1333 h 3831"/>
                <a:gd name="T18" fmla="*/ 2924 w 2926"/>
                <a:gd name="T19" fmla="*/ 1479 h 3831"/>
                <a:gd name="T20" fmla="*/ 2922 w 2926"/>
                <a:gd name="T21" fmla="*/ 1539 h 3831"/>
                <a:gd name="T22" fmla="*/ 2914 w 2926"/>
                <a:gd name="T23" fmla="*/ 1641 h 3831"/>
                <a:gd name="T24" fmla="*/ 2897 w 2926"/>
                <a:gd name="T25" fmla="*/ 1771 h 3831"/>
                <a:gd name="T26" fmla="*/ 2867 w 2926"/>
                <a:gd name="T27" fmla="*/ 1914 h 3831"/>
                <a:gd name="T28" fmla="*/ 2824 w 2926"/>
                <a:gd name="T29" fmla="*/ 2060 h 3831"/>
                <a:gd name="T30" fmla="*/ 2747 w 2926"/>
                <a:gd name="T31" fmla="*/ 2233 h 3831"/>
                <a:gd name="T32" fmla="*/ 2635 w 2926"/>
                <a:gd name="T33" fmla="*/ 2441 h 3831"/>
                <a:gd name="T34" fmla="*/ 2505 w 2926"/>
                <a:gd name="T35" fmla="*/ 2645 h 3831"/>
                <a:gd name="T36" fmla="*/ 2366 w 2926"/>
                <a:gd name="T37" fmla="*/ 2845 h 3831"/>
                <a:gd name="T38" fmla="*/ 2221 w 2926"/>
                <a:gd name="T39" fmla="*/ 3036 h 3831"/>
                <a:gd name="T40" fmla="*/ 2073 w 2926"/>
                <a:gd name="T41" fmla="*/ 3216 h 3831"/>
                <a:gd name="T42" fmla="*/ 1930 w 2926"/>
                <a:gd name="T43" fmla="*/ 3379 h 3831"/>
                <a:gd name="T44" fmla="*/ 1796 w 2926"/>
                <a:gd name="T45" fmla="*/ 3525 h 3831"/>
                <a:gd name="T46" fmla="*/ 1678 w 2926"/>
                <a:gd name="T47" fmla="*/ 3648 h 3831"/>
                <a:gd name="T48" fmla="*/ 1582 w 2926"/>
                <a:gd name="T49" fmla="*/ 3748 h 3831"/>
                <a:gd name="T50" fmla="*/ 1521 w 2926"/>
                <a:gd name="T51" fmla="*/ 3805 h 3831"/>
                <a:gd name="T52" fmla="*/ 1485 w 2926"/>
                <a:gd name="T53" fmla="*/ 3829 h 3831"/>
                <a:gd name="T54" fmla="*/ 1450 w 2926"/>
                <a:gd name="T55" fmla="*/ 3829 h 3831"/>
                <a:gd name="T56" fmla="*/ 1407 w 2926"/>
                <a:gd name="T57" fmla="*/ 3805 h 3831"/>
                <a:gd name="T58" fmla="*/ 1342 w 2926"/>
                <a:gd name="T59" fmla="*/ 3743 h 3831"/>
                <a:gd name="T60" fmla="*/ 1244 w 2926"/>
                <a:gd name="T61" fmla="*/ 3644 h 3831"/>
                <a:gd name="T62" fmla="*/ 1126 w 2926"/>
                <a:gd name="T63" fmla="*/ 3521 h 3831"/>
                <a:gd name="T64" fmla="*/ 994 w 2926"/>
                <a:gd name="T65" fmla="*/ 3377 h 3831"/>
                <a:gd name="T66" fmla="*/ 853 w 2926"/>
                <a:gd name="T67" fmla="*/ 3214 h 3831"/>
                <a:gd name="T68" fmla="*/ 705 w 2926"/>
                <a:gd name="T69" fmla="*/ 3038 h 3831"/>
                <a:gd name="T70" fmla="*/ 560 w 2926"/>
                <a:gd name="T71" fmla="*/ 2849 h 3831"/>
                <a:gd name="T72" fmla="*/ 422 w 2926"/>
                <a:gd name="T73" fmla="*/ 2651 h 3831"/>
                <a:gd name="T74" fmla="*/ 294 w 2926"/>
                <a:gd name="T75" fmla="*/ 2447 h 3831"/>
                <a:gd name="T76" fmla="*/ 182 w 2926"/>
                <a:gd name="T77" fmla="*/ 2240 h 3831"/>
                <a:gd name="T78" fmla="*/ 112 w 2926"/>
                <a:gd name="T79" fmla="*/ 2087 h 3831"/>
                <a:gd name="T80" fmla="*/ 72 w 2926"/>
                <a:gd name="T81" fmla="*/ 1969 h 3831"/>
                <a:gd name="T82" fmla="*/ 43 w 2926"/>
                <a:gd name="T83" fmla="*/ 1838 h 3831"/>
                <a:gd name="T84" fmla="*/ 23 w 2926"/>
                <a:gd name="T85" fmla="*/ 1708 h 3831"/>
                <a:gd name="T86" fmla="*/ 9 w 2926"/>
                <a:gd name="T87" fmla="*/ 1594 h 3831"/>
                <a:gd name="T88" fmla="*/ 2 w 2926"/>
                <a:gd name="T89" fmla="*/ 1510 h 3831"/>
                <a:gd name="T90" fmla="*/ 0 w 2926"/>
                <a:gd name="T91" fmla="*/ 1469 h 3831"/>
                <a:gd name="T92" fmla="*/ 23 w 2926"/>
                <a:gd name="T93" fmla="*/ 1204 h 3831"/>
                <a:gd name="T94" fmla="*/ 90 w 2926"/>
                <a:gd name="T95" fmla="*/ 956 h 3831"/>
                <a:gd name="T96" fmla="*/ 198 w 2926"/>
                <a:gd name="T97" fmla="*/ 726 h 3831"/>
                <a:gd name="T98" fmla="*/ 344 w 2926"/>
                <a:gd name="T99" fmla="*/ 522 h 3831"/>
                <a:gd name="T100" fmla="*/ 520 w 2926"/>
                <a:gd name="T101" fmla="*/ 345 h 3831"/>
                <a:gd name="T102" fmla="*/ 723 w 2926"/>
                <a:gd name="T103" fmla="*/ 200 h 3831"/>
                <a:gd name="T104" fmla="*/ 951 w 2926"/>
                <a:gd name="T105" fmla="*/ 92 h 3831"/>
                <a:gd name="T106" fmla="*/ 1199 w 2926"/>
                <a:gd name="T107" fmla="*/ 23 h 3831"/>
                <a:gd name="T108" fmla="*/ 1462 w 2926"/>
                <a:gd name="T109" fmla="*/ 0 h 3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26" h="3831">
                  <a:moveTo>
                    <a:pt x="1462" y="0"/>
                  </a:moveTo>
                  <a:lnTo>
                    <a:pt x="1596" y="8"/>
                  </a:lnTo>
                  <a:lnTo>
                    <a:pt x="1725" y="23"/>
                  </a:lnTo>
                  <a:lnTo>
                    <a:pt x="1851" y="53"/>
                  </a:lnTo>
                  <a:lnTo>
                    <a:pt x="1973" y="92"/>
                  </a:lnTo>
                  <a:lnTo>
                    <a:pt x="2089" y="141"/>
                  </a:lnTo>
                  <a:lnTo>
                    <a:pt x="2201" y="200"/>
                  </a:lnTo>
                  <a:lnTo>
                    <a:pt x="2305" y="269"/>
                  </a:lnTo>
                  <a:lnTo>
                    <a:pt x="2405" y="345"/>
                  </a:lnTo>
                  <a:lnTo>
                    <a:pt x="2496" y="430"/>
                  </a:lnTo>
                  <a:lnTo>
                    <a:pt x="2580" y="522"/>
                  </a:lnTo>
                  <a:lnTo>
                    <a:pt x="2657" y="620"/>
                  </a:lnTo>
                  <a:lnTo>
                    <a:pt x="2726" y="726"/>
                  </a:lnTo>
                  <a:lnTo>
                    <a:pt x="2785" y="838"/>
                  </a:lnTo>
                  <a:lnTo>
                    <a:pt x="2834" y="956"/>
                  </a:lnTo>
                  <a:lnTo>
                    <a:pt x="2873" y="1078"/>
                  </a:lnTo>
                  <a:lnTo>
                    <a:pt x="2902" y="1204"/>
                  </a:lnTo>
                  <a:lnTo>
                    <a:pt x="2920" y="1333"/>
                  </a:lnTo>
                  <a:lnTo>
                    <a:pt x="2926" y="1469"/>
                  </a:lnTo>
                  <a:lnTo>
                    <a:pt x="2924" y="1479"/>
                  </a:lnTo>
                  <a:lnTo>
                    <a:pt x="2924" y="1504"/>
                  </a:lnTo>
                  <a:lnTo>
                    <a:pt x="2922" y="1539"/>
                  </a:lnTo>
                  <a:lnTo>
                    <a:pt x="2920" y="1587"/>
                  </a:lnTo>
                  <a:lnTo>
                    <a:pt x="2914" y="1641"/>
                  </a:lnTo>
                  <a:lnTo>
                    <a:pt x="2906" y="1704"/>
                  </a:lnTo>
                  <a:lnTo>
                    <a:pt x="2897" y="1771"/>
                  </a:lnTo>
                  <a:lnTo>
                    <a:pt x="2885" y="1842"/>
                  </a:lnTo>
                  <a:lnTo>
                    <a:pt x="2867" y="1914"/>
                  </a:lnTo>
                  <a:lnTo>
                    <a:pt x="2847" y="1987"/>
                  </a:lnTo>
                  <a:lnTo>
                    <a:pt x="2824" y="2060"/>
                  </a:lnTo>
                  <a:lnTo>
                    <a:pt x="2794" y="2128"/>
                  </a:lnTo>
                  <a:lnTo>
                    <a:pt x="2747" y="2233"/>
                  </a:lnTo>
                  <a:lnTo>
                    <a:pt x="2692" y="2337"/>
                  </a:lnTo>
                  <a:lnTo>
                    <a:pt x="2635" y="2441"/>
                  </a:lnTo>
                  <a:lnTo>
                    <a:pt x="2572" y="2543"/>
                  </a:lnTo>
                  <a:lnTo>
                    <a:pt x="2505" y="2645"/>
                  </a:lnTo>
                  <a:lnTo>
                    <a:pt x="2437" y="2747"/>
                  </a:lnTo>
                  <a:lnTo>
                    <a:pt x="2366" y="2845"/>
                  </a:lnTo>
                  <a:lnTo>
                    <a:pt x="2293" y="2941"/>
                  </a:lnTo>
                  <a:lnTo>
                    <a:pt x="2221" y="3036"/>
                  </a:lnTo>
                  <a:lnTo>
                    <a:pt x="2146" y="3128"/>
                  </a:lnTo>
                  <a:lnTo>
                    <a:pt x="2073" y="3216"/>
                  </a:lnTo>
                  <a:lnTo>
                    <a:pt x="2000" y="3299"/>
                  </a:lnTo>
                  <a:lnTo>
                    <a:pt x="1930" y="3379"/>
                  </a:lnTo>
                  <a:lnTo>
                    <a:pt x="1861" y="3454"/>
                  </a:lnTo>
                  <a:lnTo>
                    <a:pt x="1796" y="3525"/>
                  </a:lnTo>
                  <a:lnTo>
                    <a:pt x="1735" y="3589"/>
                  </a:lnTo>
                  <a:lnTo>
                    <a:pt x="1678" y="3648"/>
                  </a:lnTo>
                  <a:lnTo>
                    <a:pt x="1627" y="3701"/>
                  </a:lnTo>
                  <a:lnTo>
                    <a:pt x="1582" y="3748"/>
                  </a:lnTo>
                  <a:lnTo>
                    <a:pt x="1542" y="3786"/>
                  </a:lnTo>
                  <a:lnTo>
                    <a:pt x="1521" y="3805"/>
                  </a:lnTo>
                  <a:lnTo>
                    <a:pt x="1503" y="3819"/>
                  </a:lnTo>
                  <a:lnTo>
                    <a:pt x="1485" y="3829"/>
                  </a:lnTo>
                  <a:lnTo>
                    <a:pt x="1468" y="3831"/>
                  </a:lnTo>
                  <a:lnTo>
                    <a:pt x="1450" y="3829"/>
                  </a:lnTo>
                  <a:lnTo>
                    <a:pt x="1430" y="3819"/>
                  </a:lnTo>
                  <a:lnTo>
                    <a:pt x="1407" y="3805"/>
                  </a:lnTo>
                  <a:lnTo>
                    <a:pt x="1381" y="3782"/>
                  </a:lnTo>
                  <a:lnTo>
                    <a:pt x="1342" y="3743"/>
                  </a:lnTo>
                  <a:lnTo>
                    <a:pt x="1295" y="3697"/>
                  </a:lnTo>
                  <a:lnTo>
                    <a:pt x="1244" y="3644"/>
                  </a:lnTo>
                  <a:lnTo>
                    <a:pt x="1187" y="3585"/>
                  </a:lnTo>
                  <a:lnTo>
                    <a:pt x="1126" y="3521"/>
                  </a:lnTo>
                  <a:lnTo>
                    <a:pt x="1061" y="3452"/>
                  </a:lnTo>
                  <a:lnTo>
                    <a:pt x="994" y="3377"/>
                  </a:lnTo>
                  <a:lnTo>
                    <a:pt x="923" y="3299"/>
                  </a:lnTo>
                  <a:lnTo>
                    <a:pt x="853" y="3214"/>
                  </a:lnTo>
                  <a:lnTo>
                    <a:pt x="778" y="3128"/>
                  </a:lnTo>
                  <a:lnTo>
                    <a:pt x="705" y="3038"/>
                  </a:lnTo>
                  <a:lnTo>
                    <a:pt x="633" y="2945"/>
                  </a:lnTo>
                  <a:lnTo>
                    <a:pt x="560" y="2849"/>
                  </a:lnTo>
                  <a:lnTo>
                    <a:pt x="489" y="2751"/>
                  </a:lnTo>
                  <a:lnTo>
                    <a:pt x="422" y="2651"/>
                  </a:lnTo>
                  <a:lnTo>
                    <a:pt x="355" y="2551"/>
                  </a:lnTo>
                  <a:lnTo>
                    <a:pt x="294" y="2447"/>
                  </a:lnTo>
                  <a:lnTo>
                    <a:pt x="235" y="2344"/>
                  </a:lnTo>
                  <a:lnTo>
                    <a:pt x="182" y="2240"/>
                  </a:lnTo>
                  <a:lnTo>
                    <a:pt x="135" y="2138"/>
                  </a:lnTo>
                  <a:lnTo>
                    <a:pt x="112" y="2087"/>
                  </a:lnTo>
                  <a:lnTo>
                    <a:pt x="92" y="2030"/>
                  </a:lnTo>
                  <a:lnTo>
                    <a:pt x="72" y="1969"/>
                  </a:lnTo>
                  <a:lnTo>
                    <a:pt x="57" y="1905"/>
                  </a:lnTo>
                  <a:lnTo>
                    <a:pt x="43" y="1838"/>
                  </a:lnTo>
                  <a:lnTo>
                    <a:pt x="33" y="1773"/>
                  </a:lnTo>
                  <a:lnTo>
                    <a:pt x="23" y="1708"/>
                  </a:lnTo>
                  <a:lnTo>
                    <a:pt x="15" y="1649"/>
                  </a:lnTo>
                  <a:lnTo>
                    <a:pt x="9" y="1594"/>
                  </a:lnTo>
                  <a:lnTo>
                    <a:pt x="4" y="1547"/>
                  </a:lnTo>
                  <a:lnTo>
                    <a:pt x="2" y="1510"/>
                  </a:lnTo>
                  <a:lnTo>
                    <a:pt x="0" y="1482"/>
                  </a:lnTo>
                  <a:lnTo>
                    <a:pt x="0" y="1469"/>
                  </a:lnTo>
                  <a:lnTo>
                    <a:pt x="6" y="1333"/>
                  </a:lnTo>
                  <a:lnTo>
                    <a:pt x="23" y="1204"/>
                  </a:lnTo>
                  <a:lnTo>
                    <a:pt x="51" y="1078"/>
                  </a:lnTo>
                  <a:lnTo>
                    <a:pt x="90" y="956"/>
                  </a:lnTo>
                  <a:lnTo>
                    <a:pt x="139" y="838"/>
                  </a:lnTo>
                  <a:lnTo>
                    <a:pt x="198" y="726"/>
                  </a:lnTo>
                  <a:lnTo>
                    <a:pt x="267" y="620"/>
                  </a:lnTo>
                  <a:lnTo>
                    <a:pt x="344" y="522"/>
                  </a:lnTo>
                  <a:lnTo>
                    <a:pt x="428" y="430"/>
                  </a:lnTo>
                  <a:lnTo>
                    <a:pt x="520" y="345"/>
                  </a:lnTo>
                  <a:lnTo>
                    <a:pt x="619" y="269"/>
                  </a:lnTo>
                  <a:lnTo>
                    <a:pt x="723" y="200"/>
                  </a:lnTo>
                  <a:lnTo>
                    <a:pt x="835" y="141"/>
                  </a:lnTo>
                  <a:lnTo>
                    <a:pt x="951" y="92"/>
                  </a:lnTo>
                  <a:lnTo>
                    <a:pt x="1073" y="53"/>
                  </a:lnTo>
                  <a:lnTo>
                    <a:pt x="1199" y="23"/>
                  </a:lnTo>
                  <a:lnTo>
                    <a:pt x="1328" y="8"/>
                  </a:lnTo>
                  <a:lnTo>
                    <a:pt x="1462" y="0"/>
                  </a:lnTo>
                  <a:close/>
                </a:path>
              </a:pathLst>
            </a:custGeom>
            <a:solidFill>
              <a:srgbClr val="7030A0"/>
            </a:solidFill>
            <a:ln w="0">
              <a:solidFill>
                <a:srgbClr val="E2574C"/>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11"/>
            <p:cNvSpPr>
              <a:spLocks noEditPoints="1"/>
            </p:cNvSpPr>
            <p:nvPr/>
          </p:nvSpPr>
          <p:spPr bwMode="auto">
            <a:xfrm>
              <a:off x="2902" y="896"/>
              <a:ext cx="757" cy="756"/>
            </a:xfrm>
            <a:custGeom>
              <a:avLst/>
              <a:gdLst>
                <a:gd name="T0" fmla="*/ 682 w 1514"/>
                <a:gd name="T1" fmla="*/ 308 h 1512"/>
                <a:gd name="T2" fmla="*/ 549 w 1514"/>
                <a:gd name="T3" fmla="*/ 353 h 1512"/>
                <a:gd name="T4" fmla="*/ 435 w 1514"/>
                <a:gd name="T5" fmla="*/ 434 h 1512"/>
                <a:gd name="T6" fmla="*/ 354 w 1514"/>
                <a:gd name="T7" fmla="*/ 546 h 1512"/>
                <a:gd name="T8" fmla="*/ 309 w 1514"/>
                <a:gd name="T9" fmla="*/ 681 h 1512"/>
                <a:gd name="T10" fmla="*/ 309 w 1514"/>
                <a:gd name="T11" fmla="*/ 830 h 1512"/>
                <a:gd name="T12" fmla="*/ 354 w 1514"/>
                <a:gd name="T13" fmla="*/ 964 h 1512"/>
                <a:gd name="T14" fmla="*/ 435 w 1514"/>
                <a:gd name="T15" fmla="*/ 1078 h 1512"/>
                <a:gd name="T16" fmla="*/ 549 w 1514"/>
                <a:gd name="T17" fmla="*/ 1158 h 1512"/>
                <a:gd name="T18" fmla="*/ 682 w 1514"/>
                <a:gd name="T19" fmla="*/ 1204 h 1512"/>
                <a:gd name="T20" fmla="*/ 832 w 1514"/>
                <a:gd name="T21" fmla="*/ 1204 h 1512"/>
                <a:gd name="T22" fmla="*/ 967 w 1514"/>
                <a:gd name="T23" fmla="*/ 1158 h 1512"/>
                <a:gd name="T24" fmla="*/ 1079 w 1514"/>
                <a:gd name="T25" fmla="*/ 1078 h 1512"/>
                <a:gd name="T26" fmla="*/ 1160 w 1514"/>
                <a:gd name="T27" fmla="*/ 964 h 1512"/>
                <a:gd name="T28" fmla="*/ 1205 w 1514"/>
                <a:gd name="T29" fmla="*/ 830 h 1512"/>
                <a:gd name="T30" fmla="*/ 1205 w 1514"/>
                <a:gd name="T31" fmla="*/ 681 h 1512"/>
                <a:gd name="T32" fmla="*/ 1160 w 1514"/>
                <a:gd name="T33" fmla="*/ 546 h 1512"/>
                <a:gd name="T34" fmla="*/ 1079 w 1514"/>
                <a:gd name="T35" fmla="*/ 434 h 1512"/>
                <a:gd name="T36" fmla="*/ 967 w 1514"/>
                <a:gd name="T37" fmla="*/ 353 h 1512"/>
                <a:gd name="T38" fmla="*/ 832 w 1514"/>
                <a:gd name="T39" fmla="*/ 308 h 1512"/>
                <a:gd name="T40" fmla="*/ 757 w 1514"/>
                <a:gd name="T41" fmla="*/ 0 h 1512"/>
                <a:gd name="T42" fmla="*/ 944 w 1514"/>
                <a:gd name="T43" fmla="*/ 23 h 1512"/>
                <a:gd name="T44" fmla="*/ 1113 w 1514"/>
                <a:gd name="T45" fmla="*/ 88 h 1512"/>
                <a:gd name="T46" fmla="*/ 1260 w 1514"/>
                <a:gd name="T47" fmla="*/ 190 h 1512"/>
                <a:gd name="T48" fmla="*/ 1378 w 1514"/>
                <a:gd name="T49" fmla="*/ 324 h 1512"/>
                <a:gd name="T50" fmla="*/ 1462 w 1514"/>
                <a:gd name="T51" fmla="*/ 483 h 1512"/>
                <a:gd name="T52" fmla="*/ 1508 w 1514"/>
                <a:gd name="T53" fmla="*/ 662 h 1512"/>
                <a:gd name="T54" fmla="*/ 1508 w 1514"/>
                <a:gd name="T55" fmla="*/ 850 h 1512"/>
                <a:gd name="T56" fmla="*/ 1462 w 1514"/>
                <a:gd name="T57" fmla="*/ 1029 h 1512"/>
                <a:gd name="T58" fmla="*/ 1378 w 1514"/>
                <a:gd name="T59" fmla="*/ 1188 h 1512"/>
                <a:gd name="T60" fmla="*/ 1260 w 1514"/>
                <a:gd name="T61" fmla="*/ 1321 h 1512"/>
                <a:gd name="T62" fmla="*/ 1113 w 1514"/>
                <a:gd name="T63" fmla="*/ 1423 h 1512"/>
                <a:gd name="T64" fmla="*/ 944 w 1514"/>
                <a:gd name="T65" fmla="*/ 1488 h 1512"/>
                <a:gd name="T66" fmla="*/ 757 w 1514"/>
                <a:gd name="T67" fmla="*/ 1512 h 1512"/>
                <a:gd name="T68" fmla="*/ 570 w 1514"/>
                <a:gd name="T69" fmla="*/ 1488 h 1512"/>
                <a:gd name="T70" fmla="*/ 401 w 1514"/>
                <a:gd name="T71" fmla="*/ 1423 h 1512"/>
                <a:gd name="T72" fmla="*/ 254 w 1514"/>
                <a:gd name="T73" fmla="*/ 1321 h 1512"/>
                <a:gd name="T74" fmla="*/ 136 w 1514"/>
                <a:gd name="T75" fmla="*/ 1188 h 1512"/>
                <a:gd name="T76" fmla="*/ 51 w 1514"/>
                <a:gd name="T77" fmla="*/ 1029 h 1512"/>
                <a:gd name="T78" fmla="*/ 6 w 1514"/>
                <a:gd name="T79" fmla="*/ 850 h 1512"/>
                <a:gd name="T80" fmla="*/ 6 w 1514"/>
                <a:gd name="T81" fmla="*/ 662 h 1512"/>
                <a:gd name="T82" fmla="*/ 51 w 1514"/>
                <a:gd name="T83" fmla="*/ 483 h 1512"/>
                <a:gd name="T84" fmla="*/ 136 w 1514"/>
                <a:gd name="T85" fmla="*/ 324 h 1512"/>
                <a:gd name="T86" fmla="*/ 254 w 1514"/>
                <a:gd name="T87" fmla="*/ 190 h 1512"/>
                <a:gd name="T88" fmla="*/ 401 w 1514"/>
                <a:gd name="T89" fmla="*/ 88 h 1512"/>
                <a:gd name="T90" fmla="*/ 570 w 1514"/>
                <a:gd name="T91" fmla="*/ 23 h 1512"/>
                <a:gd name="T92" fmla="*/ 757 w 1514"/>
                <a:gd name="T93" fmla="*/ 0 h 1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14" h="1512">
                  <a:moveTo>
                    <a:pt x="757" y="302"/>
                  </a:moveTo>
                  <a:lnTo>
                    <a:pt x="682" y="308"/>
                  </a:lnTo>
                  <a:lnTo>
                    <a:pt x="613" y="326"/>
                  </a:lnTo>
                  <a:lnTo>
                    <a:pt x="549" y="353"/>
                  </a:lnTo>
                  <a:lnTo>
                    <a:pt x="488" y="389"/>
                  </a:lnTo>
                  <a:lnTo>
                    <a:pt x="435" y="434"/>
                  </a:lnTo>
                  <a:lnTo>
                    <a:pt x="389" y="487"/>
                  </a:lnTo>
                  <a:lnTo>
                    <a:pt x="354" y="546"/>
                  </a:lnTo>
                  <a:lnTo>
                    <a:pt x="326" y="612"/>
                  </a:lnTo>
                  <a:lnTo>
                    <a:pt x="309" y="681"/>
                  </a:lnTo>
                  <a:lnTo>
                    <a:pt x="303" y="756"/>
                  </a:lnTo>
                  <a:lnTo>
                    <a:pt x="309" y="830"/>
                  </a:lnTo>
                  <a:lnTo>
                    <a:pt x="326" y="899"/>
                  </a:lnTo>
                  <a:lnTo>
                    <a:pt x="354" y="964"/>
                  </a:lnTo>
                  <a:lnTo>
                    <a:pt x="389" y="1025"/>
                  </a:lnTo>
                  <a:lnTo>
                    <a:pt x="435" y="1078"/>
                  </a:lnTo>
                  <a:lnTo>
                    <a:pt x="488" y="1123"/>
                  </a:lnTo>
                  <a:lnTo>
                    <a:pt x="549" y="1158"/>
                  </a:lnTo>
                  <a:lnTo>
                    <a:pt x="613" y="1186"/>
                  </a:lnTo>
                  <a:lnTo>
                    <a:pt x="682" y="1204"/>
                  </a:lnTo>
                  <a:lnTo>
                    <a:pt x="757" y="1209"/>
                  </a:lnTo>
                  <a:lnTo>
                    <a:pt x="832" y="1204"/>
                  </a:lnTo>
                  <a:lnTo>
                    <a:pt x="900" y="1186"/>
                  </a:lnTo>
                  <a:lnTo>
                    <a:pt x="967" y="1158"/>
                  </a:lnTo>
                  <a:lnTo>
                    <a:pt x="1026" y="1123"/>
                  </a:lnTo>
                  <a:lnTo>
                    <a:pt x="1079" y="1078"/>
                  </a:lnTo>
                  <a:lnTo>
                    <a:pt x="1124" y="1025"/>
                  </a:lnTo>
                  <a:lnTo>
                    <a:pt x="1160" y="964"/>
                  </a:lnTo>
                  <a:lnTo>
                    <a:pt x="1187" y="899"/>
                  </a:lnTo>
                  <a:lnTo>
                    <a:pt x="1205" y="830"/>
                  </a:lnTo>
                  <a:lnTo>
                    <a:pt x="1211" y="756"/>
                  </a:lnTo>
                  <a:lnTo>
                    <a:pt x="1205" y="681"/>
                  </a:lnTo>
                  <a:lnTo>
                    <a:pt x="1187" y="612"/>
                  </a:lnTo>
                  <a:lnTo>
                    <a:pt x="1160" y="546"/>
                  </a:lnTo>
                  <a:lnTo>
                    <a:pt x="1124" y="487"/>
                  </a:lnTo>
                  <a:lnTo>
                    <a:pt x="1079" y="434"/>
                  </a:lnTo>
                  <a:lnTo>
                    <a:pt x="1026" y="389"/>
                  </a:lnTo>
                  <a:lnTo>
                    <a:pt x="967" y="353"/>
                  </a:lnTo>
                  <a:lnTo>
                    <a:pt x="900" y="326"/>
                  </a:lnTo>
                  <a:lnTo>
                    <a:pt x="832" y="308"/>
                  </a:lnTo>
                  <a:lnTo>
                    <a:pt x="757" y="302"/>
                  </a:lnTo>
                  <a:close/>
                  <a:moveTo>
                    <a:pt x="757" y="0"/>
                  </a:moveTo>
                  <a:lnTo>
                    <a:pt x="851" y="6"/>
                  </a:lnTo>
                  <a:lnTo>
                    <a:pt x="944" y="23"/>
                  </a:lnTo>
                  <a:lnTo>
                    <a:pt x="1030" y="51"/>
                  </a:lnTo>
                  <a:lnTo>
                    <a:pt x="1113" y="88"/>
                  </a:lnTo>
                  <a:lnTo>
                    <a:pt x="1189" y="135"/>
                  </a:lnTo>
                  <a:lnTo>
                    <a:pt x="1260" y="190"/>
                  </a:lnTo>
                  <a:lnTo>
                    <a:pt x="1323" y="253"/>
                  </a:lnTo>
                  <a:lnTo>
                    <a:pt x="1378" y="324"/>
                  </a:lnTo>
                  <a:lnTo>
                    <a:pt x="1425" y="400"/>
                  </a:lnTo>
                  <a:lnTo>
                    <a:pt x="1462" y="483"/>
                  </a:lnTo>
                  <a:lnTo>
                    <a:pt x="1490" y="569"/>
                  </a:lnTo>
                  <a:lnTo>
                    <a:pt x="1508" y="662"/>
                  </a:lnTo>
                  <a:lnTo>
                    <a:pt x="1514" y="756"/>
                  </a:lnTo>
                  <a:lnTo>
                    <a:pt x="1508" y="850"/>
                  </a:lnTo>
                  <a:lnTo>
                    <a:pt x="1490" y="942"/>
                  </a:lnTo>
                  <a:lnTo>
                    <a:pt x="1462" y="1029"/>
                  </a:lnTo>
                  <a:lnTo>
                    <a:pt x="1425" y="1111"/>
                  </a:lnTo>
                  <a:lnTo>
                    <a:pt x="1378" y="1188"/>
                  </a:lnTo>
                  <a:lnTo>
                    <a:pt x="1323" y="1258"/>
                  </a:lnTo>
                  <a:lnTo>
                    <a:pt x="1260" y="1321"/>
                  </a:lnTo>
                  <a:lnTo>
                    <a:pt x="1189" y="1376"/>
                  </a:lnTo>
                  <a:lnTo>
                    <a:pt x="1113" y="1423"/>
                  </a:lnTo>
                  <a:lnTo>
                    <a:pt x="1030" y="1461"/>
                  </a:lnTo>
                  <a:lnTo>
                    <a:pt x="944" y="1488"/>
                  </a:lnTo>
                  <a:lnTo>
                    <a:pt x="851" y="1506"/>
                  </a:lnTo>
                  <a:lnTo>
                    <a:pt x="757" y="1512"/>
                  </a:lnTo>
                  <a:lnTo>
                    <a:pt x="663" y="1506"/>
                  </a:lnTo>
                  <a:lnTo>
                    <a:pt x="570" y="1488"/>
                  </a:lnTo>
                  <a:lnTo>
                    <a:pt x="484" y="1461"/>
                  </a:lnTo>
                  <a:lnTo>
                    <a:pt x="401" y="1423"/>
                  </a:lnTo>
                  <a:lnTo>
                    <a:pt x="325" y="1376"/>
                  </a:lnTo>
                  <a:lnTo>
                    <a:pt x="254" y="1321"/>
                  </a:lnTo>
                  <a:lnTo>
                    <a:pt x="191" y="1258"/>
                  </a:lnTo>
                  <a:lnTo>
                    <a:pt x="136" y="1188"/>
                  </a:lnTo>
                  <a:lnTo>
                    <a:pt x="89" y="1111"/>
                  </a:lnTo>
                  <a:lnTo>
                    <a:pt x="51" y="1029"/>
                  </a:lnTo>
                  <a:lnTo>
                    <a:pt x="24" y="942"/>
                  </a:lnTo>
                  <a:lnTo>
                    <a:pt x="6" y="850"/>
                  </a:lnTo>
                  <a:lnTo>
                    <a:pt x="0" y="756"/>
                  </a:lnTo>
                  <a:lnTo>
                    <a:pt x="6" y="662"/>
                  </a:lnTo>
                  <a:lnTo>
                    <a:pt x="24" y="569"/>
                  </a:lnTo>
                  <a:lnTo>
                    <a:pt x="51" y="483"/>
                  </a:lnTo>
                  <a:lnTo>
                    <a:pt x="89" y="400"/>
                  </a:lnTo>
                  <a:lnTo>
                    <a:pt x="136" y="324"/>
                  </a:lnTo>
                  <a:lnTo>
                    <a:pt x="191" y="253"/>
                  </a:lnTo>
                  <a:lnTo>
                    <a:pt x="254" y="190"/>
                  </a:lnTo>
                  <a:lnTo>
                    <a:pt x="325" y="135"/>
                  </a:lnTo>
                  <a:lnTo>
                    <a:pt x="401" y="88"/>
                  </a:lnTo>
                  <a:lnTo>
                    <a:pt x="484" y="51"/>
                  </a:lnTo>
                  <a:lnTo>
                    <a:pt x="570" y="23"/>
                  </a:lnTo>
                  <a:lnTo>
                    <a:pt x="663" y="6"/>
                  </a:lnTo>
                  <a:lnTo>
                    <a:pt x="75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 name="TextBox 3"/>
          <p:cNvSpPr txBox="1"/>
          <p:nvPr/>
        </p:nvSpPr>
        <p:spPr>
          <a:xfrm>
            <a:off x="1543237" y="778475"/>
            <a:ext cx="7372163" cy="461665"/>
          </a:xfrm>
          <a:prstGeom prst="rect">
            <a:avLst/>
          </a:prstGeom>
          <a:noFill/>
        </p:spPr>
        <p:txBody>
          <a:bodyPr wrap="square" rtlCol="0">
            <a:spAutoFit/>
          </a:bodyPr>
          <a:lstStyle/>
          <a:p>
            <a:r>
              <a:rPr lang="en-US" sz="2400" dirty="0" smtClean="0">
                <a:solidFill>
                  <a:schemeClr val="bg1"/>
                </a:solidFill>
                <a:latin typeface="MS PGothic" panose="020B0600070205080204" pitchFamily="34" charset="-128"/>
                <a:ea typeface="MS PGothic" panose="020B0600070205080204" pitchFamily="34" charset="-128"/>
              </a:rPr>
              <a:t>Questions about health plans or financial assistance?</a:t>
            </a:r>
            <a:endParaRPr lang="en-US" sz="2400" dirty="0">
              <a:solidFill>
                <a:schemeClr val="bg1"/>
              </a:solidFill>
              <a:latin typeface="MS PGothic" panose="020B0600070205080204" pitchFamily="34" charset="-128"/>
              <a:ea typeface="MS PGothic" panose="020B0600070205080204" pitchFamily="34" charset="-128"/>
            </a:endParaRPr>
          </a:p>
        </p:txBody>
      </p:sp>
      <p:graphicFrame>
        <p:nvGraphicFramePr>
          <p:cNvPr id="16" name="Diagram 15"/>
          <p:cNvGraphicFramePr/>
          <p:nvPr>
            <p:extLst>
              <p:ext uri="{D42A27DB-BD31-4B8C-83A1-F6EECF244321}">
                <p14:modId xmlns:p14="http://schemas.microsoft.com/office/powerpoint/2010/main" val="605890115"/>
              </p:ext>
            </p:extLst>
          </p:nvPr>
        </p:nvGraphicFramePr>
        <p:xfrm>
          <a:off x="152400" y="1905000"/>
          <a:ext cx="86106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Slide Number Placeholder 3"/>
          <p:cNvSpPr>
            <a:spLocks noGrp="1"/>
          </p:cNvSpPr>
          <p:nvPr>
            <p:ph type="sldNum" sz="quarter" idx="12"/>
          </p:nvPr>
        </p:nvSpPr>
        <p:spPr>
          <a:xfrm>
            <a:off x="6553200" y="6356350"/>
            <a:ext cx="2133600" cy="365125"/>
          </a:xfrm>
        </p:spPr>
        <p:txBody>
          <a:bodyPr/>
          <a:lstStyle/>
          <a:p>
            <a:fld id="{A676063D-E2FD-4F05-B1DC-3DEAF8375396}" type="slidenum">
              <a:rPr lang="en-US" sz="1400" b="1" smtClean="0">
                <a:solidFill>
                  <a:schemeClr val="tx1"/>
                </a:solidFill>
              </a:rPr>
              <a:t>13</a:t>
            </a:fld>
            <a:endParaRPr lang="en-US" sz="1400" b="1" dirty="0">
              <a:solidFill>
                <a:schemeClr val="tx1"/>
              </a:solidFill>
            </a:endParaRPr>
          </a:p>
        </p:txBody>
      </p:sp>
    </p:spTree>
    <p:extLst>
      <p:ext uri="{BB962C8B-B14F-4D97-AF65-F5344CB8AC3E}">
        <p14:creationId xmlns:p14="http://schemas.microsoft.com/office/powerpoint/2010/main" val="2986307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6" name="Rectangle 181"/>
          <p:cNvSpPr>
            <a:spLocks noChangeArrowheads="1"/>
          </p:cNvSpPr>
          <p:nvPr/>
        </p:nvSpPr>
        <p:spPr bwMode="auto">
          <a:xfrm>
            <a:off x="0" y="685800"/>
            <a:ext cx="9985248" cy="751822"/>
          </a:xfrm>
          <a:prstGeom prst="rect">
            <a:avLst/>
          </a:prstGeom>
          <a:solidFill>
            <a:srgbClr val="FF671B"/>
          </a:solidFill>
          <a:ln>
            <a:noFill/>
          </a:ln>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328" name="Freeform 183"/>
          <p:cNvSpPr>
            <a:spLocks/>
          </p:cNvSpPr>
          <p:nvPr/>
        </p:nvSpPr>
        <p:spPr bwMode="auto">
          <a:xfrm>
            <a:off x="304800" y="533399"/>
            <a:ext cx="1143000" cy="1271016"/>
          </a:xfrm>
          <a:custGeom>
            <a:avLst/>
            <a:gdLst>
              <a:gd name="T0" fmla="*/ 295 w 295"/>
              <a:gd name="T1" fmla="*/ 289 h 371"/>
              <a:gd name="T2" fmla="*/ 219 w 295"/>
              <a:gd name="T3" fmla="*/ 371 h 371"/>
              <a:gd name="T4" fmla="*/ 76 w 295"/>
              <a:gd name="T5" fmla="*/ 371 h 371"/>
              <a:gd name="T6" fmla="*/ 0 w 295"/>
              <a:gd name="T7" fmla="*/ 289 h 371"/>
              <a:gd name="T8" fmla="*/ 0 w 295"/>
              <a:gd name="T9" fmla="*/ 83 h 371"/>
              <a:gd name="T10" fmla="*/ 76 w 295"/>
              <a:gd name="T11" fmla="*/ 0 h 371"/>
              <a:gd name="T12" fmla="*/ 219 w 295"/>
              <a:gd name="T13" fmla="*/ 0 h 371"/>
              <a:gd name="T14" fmla="*/ 295 w 295"/>
              <a:gd name="T15" fmla="*/ 83 h 371"/>
              <a:gd name="T16" fmla="*/ 295 w 295"/>
              <a:gd name="T17" fmla="*/ 28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5" h="371">
                <a:moveTo>
                  <a:pt x="295" y="289"/>
                </a:moveTo>
                <a:cubicBezTo>
                  <a:pt x="295" y="334"/>
                  <a:pt x="261" y="371"/>
                  <a:pt x="219" y="371"/>
                </a:cubicBezTo>
                <a:cubicBezTo>
                  <a:pt x="76" y="371"/>
                  <a:pt x="76" y="371"/>
                  <a:pt x="76" y="371"/>
                </a:cubicBezTo>
                <a:cubicBezTo>
                  <a:pt x="34" y="371"/>
                  <a:pt x="0" y="334"/>
                  <a:pt x="0" y="289"/>
                </a:cubicBezTo>
                <a:cubicBezTo>
                  <a:pt x="0" y="83"/>
                  <a:pt x="0" y="83"/>
                  <a:pt x="0" y="83"/>
                </a:cubicBezTo>
                <a:cubicBezTo>
                  <a:pt x="0" y="37"/>
                  <a:pt x="34" y="0"/>
                  <a:pt x="76" y="0"/>
                </a:cubicBezTo>
                <a:cubicBezTo>
                  <a:pt x="219" y="0"/>
                  <a:pt x="219" y="0"/>
                  <a:pt x="219" y="0"/>
                </a:cubicBezTo>
                <a:cubicBezTo>
                  <a:pt x="261" y="0"/>
                  <a:pt x="295" y="37"/>
                  <a:pt x="295" y="83"/>
                </a:cubicBezTo>
                <a:cubicBezTo>
                  <a:pt x="295" y="289"/>
                  <a:pt x="295" y="289"/>
                  <a:pt x="295" y="289"/>
                </a:cubicBezTo>
              </a:path>
            </a:pathLst>
          </a:custGeom>
          <a:solidFill>
            <a:srgbClr val="FF671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nvGrpSpPr>
          <p:cNvPr id="1351" name="Group 1350"/>
          <p:cNvGrpSpPr/>
          <p:nvPr/>
        </p:nvGrpSpPr>
        <p:grpSpPr>
          <a:xfrm>
            <a:off x="457200" y="609600"/>
            <a:ext cx="838200" cy="1116013"/>
            <a:chOff x="419100" y="725487"/>
            <a:chExt cx="743504" cy="906463"/>
          </a:xfrm>
        </p:grpSpPr>
        <p:sp>
          <p:nvSpPr>
            <p:cNvPr id="1044" name="Freeform 249"/>
            <p:cNvSpPr>
              <a:spLocks/>
            </p:cNvSpPr>
            <p:nvPr/>
          </p:nvSpPr>
          <p:spPr bwMode="auto">
            <a:xfrm>
              <a:off x="419100" y="725487"/>
              <a:ext cx="723899" cy="906463"/>
            </a:xfrm>
            <a:custGeom>
              <a:avLst/>
              <a:gdLst>
                <a:gd name="T0" fmla="*/ 186 w 198"/>
                <a:gd name="T1" fmla="*/ 288 h 302"/>
                <a:gd name="T2" fmla="*/ 13 w 198"/>
                <a:gd name="T3" fmla="*/ 288 h 302"/>
                <a:gd name="T4" fmla="*/ 13 w 198"/>
                <a:gd name="T5" fmla="*/ 86 h 302"/>
                <a:gd name="T6" fmla="*/ 69 w 198"/>
                <a:gd name="T7" fmla="*/ 86 h 302"/>
                <a:gd name="T8" fmla="*/ 75 w 198"/>
                <a:gd name="T9" fmla="*/ 79 h 302"/>
                <a:gd name="T10" fmla="*/ 75 w 198"/>
                <a:gd name="T11" fmla="*/ 14 h 302"/>
                <a:gd name="T12" fmla="*/ 186 w 198"/>
                <a:gd name="T13" fmla="*/ 14 h 302"/>
                <a:gd name="T14" fmla="*/ 186 w 198"/>
                <a:gd name="T15" fmla="*/ 45 h 302"/>
                <a:gd name="T16" fmla="*/ 186 w 198"/>
                <a:gd name="T17" fmla="*/ 45 h 302"/>
                <a:gd name="T18" fmla="*/ 195 w 198"/>
                <a:gd name="T19" fmla="*/ 46 h 302"/>
                <a:gd name="T20" fmla="*/ 198 w 198"/>
                <a:gd name="T21" fmla="*/ 47 h 302"/>
                <a:gd name="T22" fmla="*/ 198 w 198"/>
                <a:gd name="T23" fmla="*/ 7 h 302"/>
                <a:gd name="T24" fmla="*/ 192 w 198"/>
                <a:gd name="T25" fmla="*/ 0 h 302"/>
                <a:gd name="T26" fmla="*/ 68 w 198"/>
                <a:gd name="T27" fmla="*/ 0 h 302"/>
                <a:gd name="T28" fmla="*/ 64 w 198"/>
                <a:gd name="T29" fmla="*/ 2 h 302"/>
                <a:gd name="T30" fmla="*/ 2 w 198"/>
                <a:gd name="T31" fmla="*/ 74 h 302"/>
                <a:gd name="T32" fmla="*/ 0 w 198"/>
                <a:gd name="T33" fmla="*/ 79 h 302"/>
                <a:gd name="T34" fmla="*/ 0 w 198"/>
                <a:gd name="T35" fmla="*/ 295 h 302"/>
                <a:gd name="T36" fmla="*/ 6 w 198"/>
                <a:gd name="T37" fmla="*/ 302 h 302"/>
                <a:gd name="T38" fmla="*/ 192 w 198"/>
                <a:gd name="T39" fmla="*/ 302 h 302"/>
                <a:gd name="T40" fmla="*/ 198 w 198"/>
                <a:gd name="T41" fmla="*/ 295 h 302"/>
                <a:gd name="T42" fmla="*/ 198 w 198"/>
                <a:gd name="T43" fmla="*/ 183 h 302"/>
                <a:gd name="T44" fmla="*/ 186 w 198"/>
                <a:gd name="T45" fmla="*/ 189 h 302"/>
                <a:gd name="T46" fmla="*/ 186 w 198"/>
                <a:gd name="T47" fmla="*/ 288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98" h="302">
                  <a:moveTo>
                    <a:pt x="186" y="288"/>
                  </a:moveTo>
                  <a:cubicBezTo>
                    <a:pt x="13" y="288"/>
                    <a:pt x="13" y="288"/>
                    <a:pt x="13" y="288"/>
                  </a:cubicBezTo>
                  <a:cubicBezTo>
                    <a:pt x="13" y="86"/>
                    <a:pt x="13" y="86"/>
                    <a:pt x="13" y="86"/>
                  </a:cubicBezTo>
                  <a:cubicBezTo>
                    <a:pt x="69" y="86"/>
                    <a:pt x="69" y="86"/>
                    <a:pt x="69" y="86"/>
                  </a:cubicBezTo>
                  <a:cubicBezTo>
                    <a:pt x="72" y="86"/>
                    <a:pt x="75" y="83"/>
                    <a:pt x="75" y="79"/>
                  </a:cubicBezTo>
                  <a:cubicBezTo>
                    <a:pt x="75" y="14"/>
                    <a:pt x="75" y="14"/>
                    <a:pt x="75" y="14"/>
                  </a:cubicBezTo>
                  <a:cubicBezTo>
                    <a:pt x="186" y="14"/>
                    <a:pt x="186" y="14"/>
                    <a:pt x="186" y="14"/>
                  </a:cubicBezTo>
                  <a:cubicBezTo>
                    <a:pt x="186" y="45"/>
                    <a:pt x="186" y="45"/>
                    <a:pt x="186" y="45"/>
                  </a:cubicBezTo>
                  <a:cubicBezTo>
                    <a:pt x="186" y="45"/>
                    <a:pt x="186" y="45"/>
                    <a:pt x="186" y="45"/>
                  </a:cubicBezTo>
                  <a:cubicBezTo>
                    <a:pt x="188" y="45"/>
                    <a:pt x="191" y="45"/>
                    <a:pt x="195" y="46"/>
                  </a:cubicBezTo>
                  <a:cubicBezTo>
                    <a:pt x="196" y="47"/>
                    <a:pt x="197" y="47"/>
                    <a:pt x="198" y="47"/>
                  </a:cubicBezTo>
                  <a:cubicBezTo>
                    <a:pt x="198" y="7"/>
                    <a:pt x="198" y="7"/>
                    <a:pt x="198" y="7"/>
                  </a:cubicBezTo>
                  <a:cubicBezTo>
                    <a:pt x="198" y="3"/>
                    <a:pt x="195" y="0"/>
                    <a:pt x="192" y="0"/>
                  </a:cubicBezTo>
                  <a:cubicBezTo>
                    <a:pt x="68" y="0"/>
                    <a:pt x="68" y="0"/>
                    <a:pt x="68" y="0"/>
                  </a:cubicBezTo>
                  <a:cubicBezTo>
                    <a:pt x="67" y="0"/>
                    <a:pt x="65" y="0"/>
                    <a:pt x="64" y="2"/>
                  </a:cubicBezTo>
                  <a:cubicBezTo>
                    <a:pt x="2" y="74"/>
                    <a:pt x="2" y="74"/>
                    <a:pt x="2" y="74"/>
                  </a:cubicBezTo>
                  <a:cubicBezTo>
                    <a:pt x="1" y="75"/>
                    <a:pt x="0" y="77"/>
                    <a:pt x="0" y="79"/>
                  </a:cubicBezTo>
                  <a:cubicBezTo>
                    <a:pt x="0" y="295"/>
                    <a:pt x="0" y="295"/>
                    <a:pt x="0" y="295"/>
                  </a:cubicBezTo>
                  <a:cubicBezTo>
                    <a:pt x="0" y="299"/>
                    <a:pt x="3" y="302"/>
                    <a:pt x="6" y="302"/>
                  </a:cubicBezTo>
                  <a:cubicBezTo>
                    <a:pt x="192" y="302"/>
                    <a:pt x="192" y="302"/>
                    <a:pt x="192" y="302"/>
                  </a:cubicBezTo>
                  <a:cubicBezTo>
                    <a:pt x="195" y="302"/>
                    <a:pt x="198" y="299"/>
                    <a:pt x="198" y="295"/>
                  </a:cubicBezTo>
                  <a:cubicBezTo>
                    <a:pt x="198" y="183"/>
                    <a:pt x="198" y="183"/>
                    <a:pt x="198" y="183"/>
                  </a:cubicBezTo>
                  <a:cubicBezTo>
                    <a:pt x="195" y="187"/>
                    <a:pt x="190" y="189"/>
                    <a:pt x="186" y="189"/>
                  </a:cubicBezTo>
                  <a:cubicBezTo>
                    <a:pt x="186" y="288"/>
                    <a:pt x="186" y="288"/>
                    <a:pt x="186" y="288"/>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045" name="Freeform 250"/>
            <p:cNvSpPr>
              <a:spLocks/>
            </p:cNvSpPr>
            <p:nvPr/>
          </p:nvSpPr>
          <p:spPr bwMode="auto">
            <a:xfrm>
              <a:off x="543023" y="833437"/>
              <a:ext cx="619581" cy="564597"/>
            </a:xfrm>
            <a:custGeom>
              <a:avLst/>
              <a:gdLst>
                <a:gd name="T0" fmla="*/ 159 w 170"/>
                <a:gd name="T1" fmla="*/ 58 h 188"/>
                <a:gd name="T2" fmla="*/ 152 w 170"/>
                <a:gd name="T3" fmla="*/ 66 h 188"/>
                <a:gd name="T4" fmla="*/ 148 w 170"/>
                <a:gd name="T5" fmla="*/ 61 h 188"/>
                <a:gd name="T6" fmla="*/ 160 w 170"/>
                <a:gd name="T7" fmla="*/ 46 h 188"/>
                <a:gd name="T8" fmla="*/ 161 w 170"/>
                <a:gd name="T9" fmla="*/ 42 h 188"/>
                <a:gd name="T10" fmla="*/ 149 w 170"/>
                <a:gd name="T11" fmla="*/ 15 h 188"/>
                <a:gd name="T12" fmla="*/ 126 w 170"/>
                <a:gd name="T13" fmla="*/ 0 h 188"/>
                <a:gd name="T14" fmla="*/ 122 w 170"/>
                <a:gd name="T15" fmla="*/ 2 h 188"/>
                <a:gd name="T16" fmla="*/ 17 w 170"/>
                <a:gd name="T17" fmla="*/ 125 h 188"/>
                <a:gd name="T18" fmla="*/ 16 w 170"/>
                <a:gd name="T19" fmla="*/ 127 h 188"/>
                <a:gd name="T20" fmla="*/ 1 w 170"/>
                <a:gd name="T21" fmla="*/ 179 h 188"/>
                <a:gd name="T22" fmla="*/ 3 w 170"/>
                <a:gd name="T23" fmla="*/ 186 h 188"/>
                <a:gd name="T24" fmla="*/ 9 w 170"/>
                <a:gd name="T25" fmla="*/ 187 h 188"/>
                <a:gd name="T26" fmla="*/ 53 w 170"/>
                <a:gd name="T27" fmla="*/ 170 h 188"/>
                <a:gd name="T28" fmla="*/ 55 w 170"/>
                <a:gd name="T29" fmla="*/ 169 h 188"/>
                <a:gd name="T30" fmla="*/ 143 w 170"/>
                <a:gd name="T31" fmla="*/ 66 h 188"/>
                <a:gd name="T32" fmla="*/ 148 w 170"/>
                <a:gd name="T33" fmla="*/ 71 h 188"/>
                <a:gd name="T34" fmla="*/ 120 w 170"/>
                <a:gd name="T35" fmla="*/ 104 h 188"/>
                <a:gd name="T36" fmla="*/ 120 w 170"/>
                <a:gd name="T37" fmla="*/ 114 h 188"/>
                <a:gd name="T38" fmla="*/ 124 w 170"/>
                <a:gd name="T39" fmla="*/ 116 h 188"/>
                <a:gd name="T40" fmla="*/ 128 w 170"/>
                <a:gd name="T41" fmla="*/ 114 h 188"/>
                <a:gd name="T42" fmla="*/ 168 w 170"/>
                <a:gd name="T43" fmla="*/ 68 h 188"/>
                <a:gd name="T44" fmla="*/ 168 w 170"/>
                <a:gd name="T45" fmla="*/ 58 h 188"/>
                <a:gd name="T46" fmla="*/ 159 w 170"/>
                <a:gd name="T47" fmla="*/ 5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70" h="188">
                  <a:moveTo>
                    <a:pt x="159" y="58"/>
                  </a:moveTo>
                  <a:cubicBezTo>
                    <a:pt x="152" y="66"/>
                    <a:pt x="152" y="66"/>
                    <a:pt x="152" y="66"/>
                  </a:cubicBezTo>
                  <a:cubicBezTo>
                    <a:pt x="148" y="61"/>
                    <a:pt x="148" y="61"/>
                    <a:pt x="148" y="61"/>
                  </a:cubicBezTo>
                  <a:cubicBezTo>
                    <a:pt x="160" y="46"/>
                    <a:pt x="160" y="46"/>
                    <a:pt x="160" y="46"/>
                  </a:cubicBezTo>
                  <a:cubicBezTo>
                    <a:pt x="161" y="45"/>
                    <a:pt x="161" y="44"/>
                    <a:pt x="161" y="42"/>
                  </a:cubicBezTo>
                  <a:cubicBezTo>
                    <a:pt x="161" y="41"/>
                    <a:pt x="162" y="29"/>
                    <a:pt x="149" y="15"/>
                  </a:cubicBezTo>
                  <a:cubicBezTo>
                    <a:pt x="137" y="0"/>
                    <a:pt x="127" y="0"/>
                    <a:pt x="126" y="0"/>
                  </a:cubicBezTo>
                  <a:cubicBezTo>
                    <a:pt x="124" y="0"/>
                    <a:pt x="123" y="1"/>
                    <a:pt x="122" y="2"/>
                  </a:cubicBezTo>
                  <a:cubicBezTo>
                    <a:pt x="17" y="125"/>
                    <a:pt x="17" y="125"/>
                    <a:pt x="17" y="125"/>
                  </a:cubicBezTo>
                  <a:cubicBezTo>
                    <a:pt x="17" y="125"/>
                    <a:pt x="16" y="126"/>
                    <a:pt x="16" y="127"/>
                  </a:cubicBezTo>
                  <a:cubicBezTo>
                    <a:pt x="1" y="179"/>
                    <a:pt x="1" y="179"/>
                    <a:pt x="1" y="179"/>
                  </a:cubicBezTo>
                  <a:cubicBezTo>
                    <a:pt x="0" y="181"/>
                    <a:pt x="1" y="184"/>
                    <a:pt x="3" y="186"/>
                  </a:cubicBezTo>
                  <a:cubicBezTo>
                    <a:pt x="4" y="188"/>
                    <a:pt x="6" y="188"/>
                    <a:pt x="9" y="187"/>
                  </a:cubicBezTo>
                  <a:cubicBezTo>
                    <a:pt x="53" y="170"/>
                    <a:pt x="53" y="170"/>
                    <a:pt x="53" y="170"/>
                  </a:cubicBezTo>
                  <a:cubicBezTo>
                    <a:pt x="53" y="170"/>
                    <a:pt x="54" y="169"/>
                    <a:pt x="55" y="169"/>
                  </a:cubicBezTo>
                  <a:cubicBezTo>
                    <a:pt x="143" y="66"/>
                    <a:pt x="143" y="66"/>
                    <a:pt x="143" y="66"/>
                  </a:cubicBezTo>
                  <a:cubicBezTo>
                    <a:pt x="148" y="71"/>
                    <a:pt x="148" y="71"/>
                    <a:pt x="148" y="71"/>
                  </a:cubicBezTo>
                  <a:cubicBezTo>
                    <a:pt x="120" y="104"/>
                    <a:pt x="120" y="104"/>
                    <a:pt x="120" y="104"/>
                  </a:cubicBezTo>
                  <a:cubicBezTo>
                    <a:pt x="117" y="107"/>
                    <a:pt x="117" y="111"/>
                    <a:pt x="120" y="114"/>
                  </a:cubicBezTo>
                  <a:cubicBezTo>
                    <a:pt x="121" y="115"/>
                    <a:pt x="122" y="116"/>
                    <a:pt x="124" y="116"/>
                  </a:cubicBezTo>
                  <a:cubicBezTo>
                    <a:pt x="125" y="116"/>
                    <a:pt x="127" y="115"/>
                    <a:pt x="128" y="114"/>
                  </a:cubicBezTo>
                  <a:cubicBezTo>
                    <a:pt x="168" y="68"/>
                    <a:pt x="168" y="68"/>
                    <a:pt x="168" y="68"/>
                  </a:cubicBezTo>
                  <a:cubicBezTo>
                    <a:pt x="170" y="65"/>
                    <a:pt x="170" y="61"/>
                    <a:pt x="168" y="58"/>
                  </a:cubicBezTo>
                  <a:cubicBezTo>
                    <a:pt x="165" y="55"/>
                    <a:pt x="161" y="55"/>
                    <a:pt x="159" y="58"/>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sp>
        <p:nvSpPr>
          <p:cNvPr id="2" name="TextBox 1"/>
          <p:cNvSpPr txBox="1"/>
          <p:nvPr/>
        </p:nvSpPr>
        <p:spPr>
          <a:xfrm>
            <a:off x="1438542" y="709949"/>
            <a:ext cx="8382000" cy="1015663"/>
          </a:xfrm>
          <a:prstGeom prst="rect">
            <a:avLst/>
          </a:prstGeom>
          <a:noFill/>
        </p:spPr>
        <p:txBody>
          <a:bodyPr wrap="square" rtlCol="0">
            <a:spAutoFit/>
          </a:bodyPr>
          <a:lstStyle/>
          <a:p>
            <a:r>
              <a:rPr lang="en-US" sz="2000" dirty="0">
                <a:solidFill>
                  <a:schemeClr val="bg1"/>
                </a:solidFill>
                <a:latin typeface="MS PGothic" panose="020B0600070205080204" pitchFamily="34" charset="-128"/>
                <a:ea typeface="MS PGothic" panose="020B0600070205080204" pitchFamily="34" charset="-128"/>
              </a:rPr>
              <a:t>Why do New Yorkers need health insurance coverage? </a:t>
            </a:r>
            <a:endParaRPr lang="en-US" sz="2000" dirty="0" smtClean="0">
              <a:solidFill>
                <a:schemeClr val="bg1"/>
              </a:solidFill>
              <a:latin typeface="MS PGothic" panose="020B0600070205080204" pitchFamily="34" charset="-128"/>
              <a:ea typeface="MS PGothic" panose="020B0600070205080204" pitchFamily="34" charset="-128"/>
            </a:endParaRPr>
          </a:p>
          <a:p>
            <a:r>
              <a:rPr lang="en-US" sz="2000" dirty="0" smtClean="0">
                <a:solidFill>
                  <a:schemeClr val="bg1"/>
                </a:solidFill>
                <a:latin typeface="MS PGothic" panose="020B0600070205080204" pitchFamily="34" charset="-128"/>
                <a:ea typeface="MS PGothic" panose="020B0600070205080204" pitchFamily="34" charset="-128"/>
              </a:rPr>
              <a:t>What </a:t>
            </a:r>
            <a:r>
              <a:rPr lang="en-US" sz="2000" dirty="0">
                <a:solidFill>
                  <a:schemeClr val="bg1"/>
                </a:solidFill>
                <a:latin typeface="MS PGothic" panose="020B0600070205080204" pitchFamily="34" charset="-128"/>
                <a:ea typeface="MS PGothic" panose="020B0600070205080204" pitchFamily="34" charset="-128"/>
              </a:rPr>
              <a:t>is the NY State of H</a:t>
            </a:r>
            <a:r>
              <a:rPr lang="en-US" sz="2000" dirty="0" smtClean="0">
                <a:solidFill>
                  <a:schemeClr val="bg1"/>
                </a:solidFill>
                <a:latin typeface="MS PGothic" panose="020B0600070205080204" pitchFamily="34" charset="-128"/>
                <a:ea typeface="MS PGothic" panose="020B0600070205080204" pitchFamily="34" charset="-128"/>
              </a:rPr>
              <a:t>ealth </a:t>
            </a:r>
            <a:r>
              <a:rPr lang="en-US" sz="2000" dirty="0">
                <a:solidFill>
                  <a:schemeClr val="bg1"/>
                </a:solidFill>
                <a:latin typeface="MS PGothic" panose="020B0600070205080204" pitchFamily="34" charset="-128"/>
                <a:ea typeface="MS PGothic" panose="020B0600070205080204" pitchFamily="34" charset="-128"/>
              </a:rPr>
              <a:t>Marketplace?</a:t>
            </a:r>
          </a:p>
          <a:p>
            <a:endParaRPr lang="en-US" sz="2000" dirty="0">
              <a:solidFill>
                <a:schemeClr val="bg1"/>
              </a:solidFill>
              <a:latin typeface="MS PGothic" panose="020B0600070205080204" pitchFamily="34" charset="-128"/>
              <a:ea typeface="MS PGothic" panose="020B0600070205080204" pitchFamily="34" charset="-128"/>
            </a:endParaRPr>
          </a:p>
        </p:txBody>
      </p:sp>
      <p:sp>
        <p:nvSpPr>
          <p:cNvPr id="3" name="TextBox 2"/>
          <p:cNvSpPr txBox="1"/>
          <p:nvPr/>
        </p:nvSpPr>
        <p:spPr>
          <a:xfrm>
            <a:off x="381000" y="2286000"/>
            <a:ext cx="8458200" cy="369332"/>
          </a:xfrm>
          <a:prstGeom prst="rect">
            <a:avLst/>
          </a:prstGeom>
          <a:noFill/>
        </p:spPr>
        <p:txBody>
          <a:bodyPr wrap="square" rtlCol="0">
            <a:spAutoFit/>
          </a:bodyPr>
          <a:lstStyle/>
          <a:p>
            <a:endParaRPr lang="en-US" dirty="0">
              <a:latin typeface="MS PGothic" panose="020B0600070205080204" pitchFamily="34" charset="-128"/>
              <a:ea typeface="MS PGothic" panose="020B0600070205080204" pitchFamily="34" charset="-128"/>
            </a:endParaRPr>
          </a:p>
        </p:txBody>
      </p:sp>
      <p:graphicFrame>
        <p:nvGraphicFramePr>
          <p:cNvPr id="10" name="Diagram 9"/>
          <p:cNvGraphicFramePr/>
          <p:nvPr>
            <p:extLst>
              <p:ext uri="{D42A27DB-BD31-4B8C-83A1-F6EECF244321}">
                <p14:modId xmlns:p14="http://schemas.microsoft.com/office/powerpoint/2010/main" val="3898341667"/>
              </p:ext>
            </p:extLst>
          </p:nvPr>
        </p:nvGraphicFramePr>
        <p:xfrm>
          <a:off x="152400" y="2286000"/>
          <a:ext cx="88392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Slide Number Placeholder 3"/>
          <p:cNvSpPr>
            <a:spLocks noGrp="1"/>
          </p:cNvSpPr>
          <p:nvPr>
            <p:ph type="sldNum" sz="quarter" idx="12"/>
          </p:nvPr>
        </p:nvSpPr>
        <p:spPr>
          <a:xfrm>
            <a:off x="6553200" y="6356350"/>
            <a:ext cx="2133600" cy="365125"/>
          </a:xfrm>
        </p:spPr>
        <p:txBody>
          <a:bodyPr/>
          <a:lstStyle/>
          <a:p>
            <a:fld id="{A676063D-E2FD-4F05-B1DC-3DEAF8375396}" type="slidenum">
              <a:rPr lang="en-US" sz="1400" b="1" smtClean="0">
                <a:solidFill>
                  <a:schemeClr val="tx1"/>
                </a:solidFill>
              </a:rPr>
              <a:t>2</a:t>
            </a:fld>
            <a:endParaRPr lang="en-US" sz="1400" b="1" dirty="0">
              <a:solidFill>
                <a:schemeClr val="tx1"/>
              </a:solidFill>
            </a:endParaRPr>
          </a:p>
        </p:txBody>
      </p:sp>
    </p:spTree>
    <p:extLst>
      <p:ext uri="{BB962C8B-B14F-4D97-AF65-F5344CB8AC3E}">
        <p14:creationId xmlns:p14="http://schemas.microsoft.com/office/powerpoint/2010/main" val="3696903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6" name="Rectangle 181"/>
          <p:cNvSpPr>
            <a:spLocks noChangeArrowheads="1"/>
          </p:cNvSpPr>
          <p:nvPr/>
        </p:nvSpPr>
        <p:spPr bwMode="auto">
          <a:xfrm>
            <a:off x="-76200" y="685800"/>
            <a:ext cx="10061448" cy="609600"/>
          </a:xfrm>
          <a:prstGeom prst="rect">
            <a:avLst/>
          </a:pr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dirty="0">
              <a:latin typeface="MS PGothic" panose="020B0600070205080204" pitchFamily="34" charset="-128"/>
              <a:ea typeface="MS PGothic" panose="020B0600070205080204" pitchFamily="34" charset="-128"/>
            </a:endParaRPr>
          </a:p>
        </p:txBody>
      </p:sp>
      <p:sp>
        <p:nvSpPr>
          <p:cNvPr id="1328" name="Freeform 183"/>
          <p:cNvSpPr>
            <a:spLocks/>
          </p:cNvSpPr>
          <p:nvPr/>
        </p:nvSpPr>
        <p:spPr bwMode="auto">
          <a:xfrm>
            <a:off x="304800" y="533399"/>
            <a:ext cx="1143000" cy="1271016"/>
          </a:xfrm>
          <a:custGeom>
            <a:avLst/>
            <a:gdLst>
              <a:gd name="T0" fmla="*/ 295 w 295"/>
              <a:gd name="T1" fmla="*/ 289 h 371"/>
              <a:gd name="T2" fmla="*/ 219 w 295"/>
              <a:gd name="T3" fmla="*/ 371 h 371"/>
              <a:gd name="T4" fmla="*/ 76 w 295"/>
              <a:gd name="T5" fmla="*/ 371 h 371"/>
              <a:gd name="T6" fmla="*/ 0 w 295"/>
              <a:gd name="T7" fmla="*/ 289 h 371"/>
              <a:gd name="T8" fmla="*/ 0 w 295"/>
              <a:gd name="T9" fmla="*/ 83 h 371"/>
              <a:gd name="T10" fmla="*/ 76 w 295"/>
              <a:gd name="T11" fmla="*/ 0 h 371"/>
              <a:gd name="T12" fmla="*/ 219 w 295"/>
              <a:gd name="T13" fmla="*/ 0 h 371"/>
              <a:gd name="T14" fmla="*/ 295 w 295"/>
              <a:gd name="T15" fmla="*/ 83 h 371"/>
              <a:gd name="T16" fmla="*/ 295 w 295"/>
              <a:gd name="T17" fmla="*/ 28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5" h="371">
                <a:moveTo>
                  <a:pt x="295" y="289"/>
                </a:moveTo>
                <a:cubicBezTo>
                  <a:pt x="295" y="334"/>
                  <a:pt x="261" y="371"/>
                  <a:pt x="219" y="371"/>
                </a:cubicBezTo>
                <a:cubicBezTo>
                  <a:pt x="76" y="371"/>
                  <a:pt x="76" y="371"/>
                  <a:pt x="76" y="371"/>
                </a:cubicBezTo>
                <a:cubicBezTo>
                  <a:pt x="34" y="371"/>
                  <a:pt x="0" y="334"/>
                  <a:pt x="0" y="289"/>
                </a:cubicBezTo>
                <a:cubicBezTo>
                  <a:pt x="0" y="83"/>
                  <a:pt x="0" y="83"/>
                  <a:pt x="0" y="83"/>
                </a:cubicBezTo>
                <a:cubicBezTo>
                  <a:pt x="0" y="37"/>
                  <a:pt x="34" y="0"/>
                  <a:pt x="76" y="0"/>
                </a:cubicBezTo>
                <a:cubicBezTo>
                  <a:pt x="219" y="0"/>
                  <a:pt x="219" y="0"/>
                  <a:pt x="219" y="0"/>
                </a:cubicBezTo>
                <a:cubicBezTo>
                  <a:pt x="261" y="0"/>
                  <a:pt x="295" y="37"/>
                  <a:pt x="295" y="83"/>
                </a:cubicBezTo>
                <a:cubicBezTo>
                  <a:pt x="295" y="289"/>
                  <a:pt x="295" y="289"/>
                  <a:pt x="295" y="289"/>
                </a:cubicBezTo>
              </a:path>
            </a:pathLst>
          </a:cu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grpSp>
        <p:nvGrpSpPr>
          <p:cNvPr id="1351" name="Group 1350"/>
          <p:cNvGrpSpPr/>
          <p:nvPr/>
        </p:nvGrpSpPr>
        <p:grpSpPr>
          <a:xfrm>
            <a:off x="457200" y="609600"/>
            <a:ext cx="838200" cy="1116013"/>
            <a:chOff x="419100" y="725487"/>
            <a:chExt cx="743504" cy="906463"/>
          </a:xfrm>
        </p:grpSpPr>
        <p:sp>
          <p:nvSpPr>
            <p:cNvPr id="1044" name="Freeform 249"/>
            <p:cNvSpPr>
              <a:spLocks/>
            </p:cNvSpPr>
            <p:nvPr/>
          </p:nvSpPr>
          <p:spPr bwMode="auto">
            <a:xfrm>
              <a:off x="419100" y="725487"/>
              <a:ext cx="723899" cy="906463"/>
            </a:xfrm>
            <a:custGeom>
              <a:avLst/>
              <a:gdLst>
                <a:gd name="T0" fmla="*/ 186 w 198"/>
                <a:gd name="T1" fmla="*/ 288 h 302"/>
                <a:gd name="T2" fmla="*/ 13 w 198"/>
                <a:gd name="T3" fmla="*/ 288 h 302"/>
                <a:gd name="T4" fmla="*/ 13 w 198"/>
                <a:gd name="T5" fmla="*/ 86 h 302"/>
                <a:gd name="T6" fmla="*/ 69 w 198"/>
                <a:gd name="T7" fmla="*/ 86 h 302"/>
                <a:gd name="T8" fmla="*/ 75 w 198"/>
                <a:gd name="T9" fmla="*/ 79 h 302"/>
                <a:gd name="T10" fmla="*/ 75 w 198"/>
                <a:gd name="T11" fmla="*/ 14 h 302"/>
                <a:gd name="T12" fmla="*/ 186 w 198"/>
                <a:gd name="T13" fmla="*/ 14 h 302"/>
                <a:gd name="T14" fmla="*/ 186 w 198"/>
                <a:gd name="T15" fmla="*/ 45 h 302"/>
                <a:gd name="T16" fmla="*/ 186 w 198"/>
                <a:gd name="T17" fmla="*/ 45 h 302"/>
                <a:gd name="T18" fmla="*/ 195 w 198"/>
                <a:gd name="T19" fmla="*/ 46 h 302"/>
                <a:gd name="T20" fmla="*/ 198 w 198"/>
                <a:gd name="T21" fmla="*/ 47 h 302"/>
                <a:gd name="T22" fmla="*/ 198 w 198"/>
                <a:gd name="T23" fmla="*/ 7 h 302"/>
                <a:gd name="T24" fmla="*/ 192 w 198"/>
                <a:gd name="T25" fmla="*/ 0 h 302"/>
                <a:gd name="T26" fmla="*/ 68 w 198"/>
                <a:gd name="T27" fmla="*/ 0 h 302"/>
                <a:gd name="T28" fmla="*/ 64 w 198"/>
                <a:gd name="T29" fmla="*/ 2 h 302"/>
                <a:gd name="T30" fmla="*/ 2 w 198"/>
                <a:gd name="T31" fmla="*/ 74 h 302"/>
                <a:gd name="T32" fmla="*/ 0 w 198"/>
                <a:gd name="T33" fmla="*/ 79 h 302"/>
                <a:gd name="T34" fmla="*/ 0 w 198"/>
                <a:gd name="T35" fmla="*/ 295 h 302"/>
                <a:gd name="T36" fmla="*/ 6 w 198"/>
                <a:gd name="T37" fmla="*/ 302 h 302"/>
                <a:gd name="T38" fmla="*/ 192 w 198"/>
                <a:gd name="T39" fmla="*/ 302 h 302"/>
                <a:gd name="T40" fmla="*/ 198 w 198"/>
                <a:gd name="T41" fmla="*/ 295 h 302"/>
                <a:gd name="T42" fmla="*/ 198 w 198"/>
                <a:gd name="T43" fmla="*/ 183 h 302"/>
                <a:gd name="T44" fmla="*/ 186 w 198"/>
                <a:gd name="T45" fmla="*/ 189 h 302"/>
                <a:gd name="T46" fmla="*/ 186 w 198"/>
                <a:gd name="T47" fmla="*/ 288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98" h="302">
                  <a:moveTo>
                    <a:pt x="186" y="288"/>
                  </a:moveTo>
                  <a:cubicBezTo>
                    <a:pt x="13" y="288"/>
                    <a:pt x="13" y="288"/>
                    <a:pt x="13" y="288"/>
                  </a:cubicBezTo>
                  <a:cubicBezTo>
                    <a:pt x="13" y="86"/>
                    <a:pt x="13" y="86"/>
                    <a:pt x="13" y="86"/>
                  </a:cubicBezTo>
                  <a:cubicBezTo>
                    <a:pt x="69" y="86"/>
                    <a:pt x="69" y="86"/>
                    <a:pt x="69" y="86"/>
                  </a:cubicBezTo>
                  <a:cubicBezTo>
                    <a:pt x="72" y="86"/>
                    <a:pt x="75" y="83"/>
                    <a:pt x="75" y="79"/>
                  </a:cubicBezTo>
                  <a:cubicBezTo>
                    <a:pt x="75" y="14"/>
                    <a:pt x="75" y="14"/>
                    <a:pt x="75" y="14"/>
                  </a:cubicBezTo>
                  <a:cubicBezTo>
                    <a:pt x="186" y="14"/>
                    <a:pt x="186" y="14"/>
                    <a:pt x="186" y="14"/>
                  </a:cubicBezTo>
                  <a:cubicBezTo>
                    <a:pt x="186" y="45"/>
                    <a:pt x="186" y="45"/>
                    <a:pt x="186" y="45"/>
                  </a:cubicBezTo>
                  <a:cubicBezTo>
                    <a:pt x="186" y="45"/>
                    <a:pt x="186" y="45"/>
                    <a:pt x="186" y="45"/>
                  </a:cubicBezTo>
                  <a:cubicBezTo>
                    <a:pt x="188" y="45"/>
                    <a:pt x="191" y="45"/>
                    <a:pt x="195" y="46"/>
                  </a:cubicBezTo>
                  <a:cubicBezTo>
                    <a:pt x="196" y="47"/>
                    <a:pt x="197" y="47"/>
                    <a:pt x="198" y="47"/>
                  </a:cubicBezTo>
                  <a:cubicBezTo>
                    <a:pt x="198" y="7"/>
                    <a:pt x="198" y="7"/>
                    <a:pt x="198" y="7"/>
                  </a:cubicBezTo>
                  <a:cubicBezTo>
                    <a:pt x="198" y="3"/>
                    <a:pt x="195" y="0"/>
                    <a:pt x="192" y="0"/>
                  </a:cubicBezTo>
                  <a:cubicBezTo>
                    <a:pt x="68" y="0"/>
                    <a:pt x="68" y="0"/>
                    <a:pt x="68" y="0"/>
                  </a:cubicBezTo>
                  <a:cubicBezTo>
                    <a:pt x="67" y="0"/>
                    <a:pt x="65" y="0"/>
                    <a:pt x="64" y="2"/>
                  </a:cubicBezTo>
                  <a:cubicBezTo>
                    <a:pt x="2" y="74"/>
                    <a:pt x="2" y="74"/>
                    <a:pt x="2" y="74"/>
                  </a:cubicBezTo>
                  <a:cubicBezTo>
                    <a:pt x="1" y="75"/>
                    <a:pt x="0" y="77"/>
                    <a:pt x="0" y="79"/>
                  </a:cubicBezTo>
                  <a:cubicBezTo>
                    <a:pt x="0" y="295"/>
                    <a:pt x="0" y="295"/>
                    <a:pt x="0" y="295"/>
                  </a:cubicBezTo>
                  <a:cubicBezTo>
                    <a:pt x="0" y="299"/>
                    <a:pt x="3" y="302"/>
                    <a:pt x="6" y="302"/>
                  </a:cubicBezTo>
                  <a:cubicBezTo>
                    <a:pt x="192" y="302"/>
                    <a:pt x="192" y="302"/>
                    <a:pt x="192" y="302"/>
                  </a:cubicBezTo>
                  <a:cubicBezTo>
                    <a:pt x="195" y="302"/>
                    <a:pt x="198" y="299"/>
                    <a:pt x="198" y="295"/>
                  </a:cubicBezTo>
                  <a:cubicBezTo>
                    <a:pt x="198" y="183"/>
                    <a:pt x="198" y="183"/>
                    <a:pt x="198" y="183"/>
                  </a:cubicBezTo>
                  <a:cubicBezTo>
                    <a:pt x="195" y="187"/>
                    <a:pt x="190" y="189"/>
                    <a:pt x="186" y="189"/>
                  </a:cubicBezTo>
                  <a:cubicBezTo>
                    <a:pt x="186" y="288"/>
                    <a:pt x="186" y="288"/>
                    <a:pt x="186" y="288"/>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5" name="Freeform 250"/>
            <p:cNvSpPr>
              <a:spLocks/>
            </p:cNvSpPr>
            <p:nvPr/>
          </p:nvSpPr>
          <p:spPr bwMode="auto">
            <a:xfrm>
              <a:off x="543023" y="833437"/>
              <a:ext cx="619581" cy="564597"/>
            </a:xfrm>
            <a:custGeom>
              <a:avLst/>
              <a:gdLst>
                <a:gd name="T0" fmla="*/ 159 w 170"/>
                <a:gd name="T1" fmla="*/ 58 h 188"/>
                <a:gd name="T2" fmla="*/ 152 w 170"/>
                <a:gd name="T3" fmla="*/ 66 h 188"/>
                <a:gd name="T4" fmla="*/ 148 w 170"/>
                <a:gd name="T5" fmla="*/ 61 h 188"/>
                <a:gd name="T6" fmla="*/ 160 w 170"/>
                <a:gd name="T7" fmla="*/ 46 h 188"/>
                <a:gd name="T8" fmla="*/ 161 w 170"/>
                <a:gd name="T9" fmla="*/ 42 h 188"/>
                <a:gd name="T10" fmla="*/ 149 w 170"/>
                <a:gd name="T11" fmla="*/ 15 h 188"/>
                <a:gd name="T12" fmla="*/ 126 w 170"/>
                <a:gd name="T13" fmla="*/ 0 h 188"/>
                <a:gd name="T14" fmla="*/ 122 w 170"/>
                <a:gd name="T15" fmla="*/ 2 h 188"/>
                <a:gd name="T16" fmla="*/ 17 w 170"/>
                <a:gd name="T17" fmla="*/ 125 h 188"/>
                <a:gd name="T18" fmla="*/ 16 w 170"/>
                <a:gd name="T19" fmla="*/ 127 h 188"/>
                <a:gd name="T20" fmla="*/ 1 w 170"/>
                <a:gd name="T21" fmla="*/ 179 h 188"/>
                <a:gd name="T22" fmla="*/ 3 w 170"/>
                <a:gd name="T23" fmla="*/ 186 h 188"/>
                <a:gd name="T24" fmla="*/ 9 w 170"/>
                <a:gd name="T25" fmla="*/ 187 h 188"/>
                <a:gd name="T26" fmla="*/ 53 w 170"/>
                <a:gd name="T27" fmla="*/ 170 h 188"/>
                <a:gd name="T28" fmla="*/ 55 w 170"/>
                <a:gd name="T29" fmla="*/ 169 h 188"/>
                <a:gd name="T30" fmla="*/ 143 w 170"/>
                <a:gd name="T31" fmla="*/ 66 h 188"/>
                <a:gd name="T32" fmla="*/ 148 w 170"/>
                <a:gd name="T33" fmla="*/ 71 h 188"/>
                <a:gd name="T34" fmla="*/ 120 w 170"/>
                <a:gd name="T35" fmla="*/ 104 h 188"/>
                <a:gd name="T36" fmla="*/ 120 w 170"/>
                <a:gd name="T37" fmla="*/ 114 h 188"/>
                <a:gd name="T38" fmla="*/ 124 w 170"/>
                <a:gd name="T39" fmla="*/ 116 h 188"/>
                <a:gd name="T40" fmla="*/ 128 w 170"/>
                <a:gd name="T41" fmla="*/ 114 h 188"/>
                <a:gd name="T42" fmla="*/ 168 w 170"/>
                <a:gd name="T43" fmla="*/ 68 h 188"/>
                <a:gd name="T44" fmla="*/ 168 w 170"/>
                <a:gd name="T45" fmla="*/ 58 h 188"/>
                <a:gd name="T46" fmla="*/ 159 w 170"/>
                <a:gd name="T47" fmla="*/ 5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70" h="188">
                  <a:moveTo>
                    <a:pt x="159" y="58"/>
                  </a:moveTo>
                  <a:cubicBezTo>
                    <a:pt x="152" y="66"/>
                    <a:pt x="152" y="66"/>
                    <a:pt x="152" y="66"/>
                  </a:cubicBezTo>
                  <a:cubicBezTo>
                    <a:pt x="148" y="61"/>
                    <a:pt x="148" y="61"/>
                    <a:pt x="148" y="61"/>
                  </a:cubicBezTo>
                  <a:cubicBezTo>
                    <a:pt x="160" y="46"/>
                    <a:pt x="160" y="46"/>
                    <a:pt x="160" y="46"/>
                  </a:cubicBezTo>
                  <a:cubicBezTo>
                    <a:pt x="161" y="45"/>
                    <a:pt x="161" y="44"/>
                    <a:pt x="161" y="42"/>
                  </a:cubicBezTo>
                  <a:cubicBezTo>
                    <a:pt x="161" y="41"/>
                    <a:pt x="162" y="29"/>
                    <a:pt x="149" y="15"/>
                  </a:cubicBezTo>
                  <a:cubicBezTo>
                    <a:pt x="137" y="0"/>
                    <a:pt x="127" y="0"/>
                    <a:pt x="126" y="0"/>
                  </a:cubicBezTo>
                  <a:cubicBezTo>
                    <a:pt x="124" y="0"/>
                    <a:pt x="123" y="1"/>
                    <a:pt x="122" y="2"/>
                  </a:cubicBezTo>
                  <a:cubicBezTo>
                    <a:pt x="17" y="125"/>
                    <a:pt x="17" y="125"/>
                    <a:pt x="17" y="125"/>
                  </a:cubicBezTo>
                  <a:cubicBezTo>
                    <a:pt x="17" y="125"/>
                    <a:pt x="16" y="126"/>
                    <a:pt x="16" y="127"/>
                  </a:cubicBezTo>
                  <a:cubicBezTo>
                    <a:pt x="1" y="179"/>
                    <a:pt x="1" y="179"/>
                    <a:pt x="1" y="179"/>
                  </a:cubicBezTo>
                  <a:cubicBezTo>
                    <a:pt x="0" y="181"/>
                    <a:pt x="1" y="184"/>
                    <a:pt x="3" y="186"/>
                  </a:cubicBezTo>
                  <a:cubicBezTo>
                    <a:pt x="4" y="188"/>
                    <a:pt x="6" y="188"/>
                    <a:pt x="9" y="187"/>
                  </a:cubicBezTo>
                  <a:cubicBezTo>
                    <a:pt x="53" y="170"/>
                    <a:pt x="53" y="170"/>
                    <a:pt x="53" y="170"/>
                  </a:cubicBezTo>
                  <a:cubicBezTo>
                    <a:pt x="53" y="170"/>
                    <a:pt x="54" y="169"/>
                    <a:pt x="55" y="169"/>
                  </a:cubicBezTo>
                  <a:cubicBezTo>
                    <a:pt x="143" y="66"/>
                    <a:pt x="143" y="66"/>
                    <a:pt x="143" y="66"/>
                  </a:cubicBezTo>
                  <a:cubicBezTo>
                    <a:pt x="148" y="71"/>
                    <a:pt x="148" y="71"/>
                    <a:pt x="148" y="71"/>
                  </a:cubicBezTo>
                  <a:cubicBezTo>
                    <a:pt x="120" y="104"/>
                    <a:pt x="120" y="104"/>
                    <a:pt x="120" y="104"/>
                  </a:cubicBezTo>
                  <a:cubicBezTo>
                    <a:pt x="117" y="107"/>
                    <a:pt x="117" y="111"/>
                    <a:pt x="120" y="114"/>
                  </a:cubicBezTo>
                  <a:cubicBezTo>
                    <a:pt x="121" y="115"/>
                    <a:pt x="122" y="116"/>
                    <a:pt x="124" y="116"/>
                  </a:cubicBezTo>
                  <a:cubicBezTo>
                    <a:pt x="125" y="116"/>
                    <a:pt x="127" y="115"/>
                    <a:pt x="128" y="114"/>
                  </a:cubicBezTo>
                  <a:cubicBezTo>
                    <a:pt x="168" y="68"/>
                    <a:pt x="168" y="68"/>
                    <a:pt x="168" y="68"/>
                  </a:cubicBezTo>
                  <a:cubicBezTo>
                    <a:pt x="170" y="65"/>
                    <a:pt x="170" y="61"/>
                    <a:pt x="168" y="58"/>
                  </a:cubicBezTo>
                  <a:cubicBezTo>
                    <a:pt x="165" y="55"/>
                    <a:pt x="161" y="55"/>
                    <a:pt x="159" y="58"/>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extBox 1"/>
          <p:cNvSpPr txBox="1"/>
          <p:nvPr/>
        </p:nvSpPr>
        <p:spPr>
          <a:xfrm>
            <a:off x="1524000" y="742505"/>
            <a:ext cx="8382000" cy="830997"/>
          </a:xfrm>
          <a:prstGeom prst="rect">
            <a:avLst/>
          </a:prstGeom>
          <a:noFill/>
        </p:spPr>
        <p:txBody>
          <a:bodyPr wrap="square" rtlCol="0">
            <a:spAutoFit/>
          </a:bodyPr>
          <a:lstStyle/>
          <a:p>
            <a:r>
              <a:rPr lang="en-US" sz="2400" dirty="0">
                <a:solidFill>
                  <a:schemeClr val="bg1"/>
                </a:solidFill>
                <a:latin typeface="MS PGothic" panose="020B0600070205080204" pitchFamily="34" charset="-128"/>
                <a:ea typeface="MS PGothic" panose="020B0600070205080204" pitchFamily="34" charset="-128"/>
              </a:rPr>
              <a:t>How do most New Yorkers get health insurance?</a:t>
            </a:r>
          </a:p>
          <a:p>
            <a:endParaRPr lang="en-US" sz="2400" dirty="0">
              <a:solidFill>
                <a:schemeClr val="bg1"/>
              </a:solidFill>
              <a:latin typeface="MS PGothic" panose="020B0600070205080204" pitchFamily="34" charset="-128"/>
              <a:ea typeface="MS PGothic" panose="020B0600070205080204" pitchFamily="34" charset="-128"/>
            </a:endParaRPr>
          </a:p>
        </p:txBody>
      </p:sp>
      <p:sp>
        <p:nvSpPr>
          <p:cNvPr id="3" name="TextBox 2"/>
          <p:cNvSpPr txBox="1"/>
          <p:nvPr/>
        </p:nvSpPr>
        <p:spPr>
          <a:xfrm>
            <a:off x="381000" y="2286000"/>
            <a:ext cx="8458200" cy="4191000"/>
          </a:xfrm>
          <a:prstGeom prst="rect">
            <a:avLst/>
          </a:prstGeom>
          <a:noFill/>
        </p:spPr>
        <p:txBody>
          <a:bodyPr wrap="square" rtlCol="0">
            <a:spAutoFit/>
          </a:bodyPr>
          <a:lstStyle/>
          <a:p>
            <a:endParaRPr lang="en-US" dirty="0"/>
          </a:p>
        </p:txBody>
      </p:sp>
      <p:graphicFrame>
        <p:nvGraphicFramePr>
          <p:cNvPr id="10" name="Diagram 9"/>
          <p:cNvGraphicFramePr/>
          <p:nvPr>
            <p:extLst>
              <p:ext uri="{D42A27DB-BD31-4B8C-83A1-F6EECF244321}">
                <p14:modId xmlns:p14="http://schemas.microsoft.com/office/powerpoint/2010/main" val="916683548"/>
              </p:ext>
            </p:extLst>
          </p:nvPr>
        </p:nvGraphicFramePr>
        <p:xfrm>
          <a:off x="152400" y="2286000"/>
          <a:ext cx="88392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Slide Number Placeholder 3"/>
          <p:cNvSpPr>
            <a:spLocks noGrp="1"/>
          </p:cNvSpPr>
          <p:nvPr>
            <p:ph type="sldNum" sz="quarter" idx="12"/>
          </p:nvPr>
        </p:nvSpPr>
        <p:spPr>
          <a:xfrm>
            <a:off x="6553200" y="6356350"/>
            <a:ext cx="2133600" cy="365125"/>
          </a:xfrm>
        </p:spPr>
        <p:txBody>
          <a:bodyPr/>
          <a:lstStyle/>
          <a:p>
            <a:fld id="{A676063D-E2FD-4F05-B1DC-3DEAF8375396}" type="slidenum">
              <a:rPr lang="en-US" sz="1400" b="1" smtClean="0">
                <a:solidFill>
                  <a:schemeClr val="tx1"/>
                </a:solidFill>
              </a:rPr>
              <a:t>3</a:t>
            </a:fld>
            <a:endParaRPr lang="en-US" sz="1400" b="1" dirty="0">
              <a:solidFill>
                <a:schemeClr val="tx1"/>
              </a:solidFill>
            </a:endParaRPr>
          </a:p>
        </p:txBody>
      </p:sp>
    </p:spTree>
    <p:extLst>
      <p:ext uri="{BB962C8B-B14F-4D97-AF65-F5344CB8AC3E}">
        <p14:creationId xmlns:p14="http://schemas.microsoft.com/office/powerpoint/2010/main" val="1232430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54"/>
          <p:cNvSpPr>
            <a:spLocks noChangeArrowheads="1"/>
          </p:cNvSpPr>
          <p:nvPr/>
        </p:nvSpPr>
        <p:spPr bwMode="auto">
          <a:xfrm>
            <a:off x="-304800" y="694988"/>
            <a:ext cx="9985248" cy="664644"/>
          </a:xfrm>
          <a:prstGeom prst="rect">
            <a:avLst/>
          </a:prstGeom>
          <a:solidFill>
            <a:srgbClr val="8043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255"/>
          <p:cNvSpPr>
            <a:spLocks/>
          </p:cNvSpPr>
          <p:nvPr/>
        </p:nvSpPr>
        <p:spPr bwMode="auto">
          <a:xfrm>
            <a:off x="457200" y="533400"/>
            <a:ext cx="1143000" cy="1271016"/>
          </a:xfrm>
          <a:custGeom>
            <a:avLst/>
            <a:gdLst>
              <a:gd name="T0" fmla="*/ 295 w 295"/>
              <a:gd name="T1" fmla="*/ 289 h 371"/>
              <a:gd name="T2" fmla="*/ 219 w 295"/>
              <a:gd name="T3" fmla="*/ 371 h 371"/>
              <a:gd name="T4" fmla="*/ 76 w 295"/>
              <a:gd name="T5" fmla="*/ 371 h 371"/>
              <a:gd name="T6" fmla="*/ 0 w 295"/>
              <a:gd name="T7" fmla="*/ 289 h 371"/>
              <a:gd name="T8" fmla="*/ 0 w 295"/>
              <a:gd name="T9" fmla="*/ 83 h 371"/>
              <a:gd name="T10" fmla="*/ 76 w 295"/>
              <a:gd name="T11" fmla="*/ 0 h 371"/>
              <a:gd name="T12" fmla="*/ 219 w 295"/>
              <a:gd name="T13" fmla="*/ 0 h 371"/>
              <a:gd name="T14" fmla="*/ 295 w 295"/>
              <a:gd name="T15" fmla="*/ 83 h 371"/>
              <a:gd name="T16" fmla="*/ 295 w 295"/>
              <a:gd name="T17" fmla="*/ 28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5" h="371">
                <a:moveTo>
                  <a:pt x="295" y="289"/>
                </a:moveTo>
                <a:cubicBezTo>
                  <a:pt x="295" y="334"/>
                  <a:pt x="261" y="371"/>
                  <a:pt x="219" y="371"/>
                </a:cubicBezTo>
                <a:cubicBezTo>
                  <a:pt x="76" y="371"/>
                  <a:pt x="76" y="371"/>
                  <a:pt x="76" y="371"/>
                </a:cubicBezTo>
                <a:cubicBezTo>
                  <a:pt x="34" y="371"/>
                  <a:pt x="0" y="334"/>
                  <a:pt x="0" y="289"/>
                </a:cubicBezTo>
                <a:cubicBezTo>
                  <a:pt x="0" y="83"/>
                  <a:pt x="0" y="83"/>
                  <a:pt x="0" y="83"/>
                </a:cubicBezTo>
                <a:cubicBezTo>
                  <a:pt x="0" y="37"/>
                  <a:pt x="34" y="0"/>
                  <a:pt x="76" y="0"/>
                </a:cubicBezTo>
                <a:cubicBezTo>
                  <a:pt x="219" y="0"/>
                  <a:pt x="219" y="0"/>
                  <a:pt x="219" y="0"/>
                </a:cubicBezTo>
                <a:cubicBezTo>
                  <a:pt x="261" y="0"/>
                  <a:pt x="295" y="37"/>
                  <a:pt x="295" y="83"/>
                </a:cubicBezTo>
                <a:cubicBezTo>
                  <a:pt x="295" y="289"/>
                  <a:pt x="295" y="289"/>
                  <a:pt x="295" y="289"/>
                </a:cubicBezTo>
              </a:path>
            </a:pathLst>
          </a:custGeom>
          <a:solidFill>
            <a:srgbClr val="804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07" name="Group 106"/>
          <p:cNvGrpSpPr/>
          <p:nvPr/>
        </p:nvGrpSpPr>
        <p:grpSpPr>
          <a:xfrm>
            <a:off x="609600" y="685800"/>
            <a:ext cx="805200" cy="1042863"/>
            <a:chOff x="566401" y="633536"/>
            <a:chExt cx="805200" cy="1042863"/>
          </a:xfrm>
        </p:grpSpPr>
        <p:sp>
          <p:nvSpPr>
            <p:cNvPr id="19" name="Freeform 269"/>
            <p:cNvSpPr>
              <a:spLocks/>
            </p:cNvSpPr>
            <p:nvPr/>
          </p:nvSpPr>
          <p:spPr bwMode="auto">
            <a:xfrm>
              <a:off x="566401" y="1044722"/>
              <a:ext cx="805200" cy="280083"/>
            </a:xfrm>
            <a:custGeom>
              <a:avLst/>
              <a:gdLst>
                <a:gd name="T0" fmla="*/ 114 w 228"/>
                <a:gd name="T1" fmla="*/ 50 h 81"/>
                <a:gd name="T2" fmla="*/ 0 w 228"/>
                <a:gd name="T3" fmla="*/ 0 h 81"/>
                <a:gd name="T4" fmla="*/ 0 w 228"/>
                <a:gd name="T5" fmla="*/ 6 h 81"/>
                <a:gd name="T6" fmla="*/ 114 w 228"/>
                <a:gd name="T7" fmla="*/ 81 h 81"/>
                <a:gd name="T8" fmla="*/ 228 w 228"/>
                <a:gd name="T9" fmla="*/ 6 h 81"/>
                <a:gd name="T10" fmla="*/ 228 w 228"/>
                <a:gd name="T11" fmla="*/ 0 h 81"/>
                <a:gd name="T12" fmla="*/ 114 w 228"/>
                <a:gd name="T13" fmla="*/ 50 h 81"/>
              </a:gdLst>
              <a:ahLst/>
              <a:cxnLst>
                <a:cxn ang="0">
                  <a:pos x="T0" y="T1"/>
                </a:cxn>
                <a:cxn ang="0">
                  <a:pos x="T2" y="T3"/>
                </a:cxn>
                <a:cxn ang="0">
                  <a:pos x="T4" y="T5"/>
                </a:cxn>
                <a:cxn ang="0">
                  <a:pos x="T6" y="T7"/>
                </a:cxn>
                <a:cxn ang="0">
                  <a:pos x="T8" y="T9"/>
                </a:cxn>
                <a:cxn ang="0">
                  <a:pos x="T10" y="T11"/>
                </a:cxn>
                <a:cxn ang="0">
                  <a:pos x="T12" y="T13"/>
                </a:cxn>
              </a:cxnLst>
              <a:rect l="0" t="0" r="r" b="b"/>
              <a:pathLst>
                <a:path w="228" h="81">
                  <a:moveTo>
                    <a:pt x="114" y="50"/>
                  </a:moveTo>
                  <a:cubicBezTo>
                    <a:pt x="64" y="50"/>
                    <a:pt x="21" y="30"/>
                    <a:pt x="0" y="0"/>
                  </a:cubicBezTo>
                  <a:cubicBezTo>
                    <a:pt x="0" y="6"/>
                    <a:pt x="0" y="6"/>
                    <a:pt x="0" y="6"/>
                  </a:cubicBezTo>
                  <a:cubicBezTo>
                    <a:pt x="1" y="48"/>
                    <a:pt x="52" y="81"/>
                    <a:pt x="114" y="81"/>
                  </a:cubicBezTo>
                  <a:cubicBezTo>
                    <a:pt x="176" y="81"/>
                    <a:pt x="228" y="47"/>
                    <a:pt x="228" y="6"/>
                  </a:cubicBezTo>
                  <a:cubicBezTo>
                    <a:pt x="228" y="0"/>
                    <a:pt x="228" y="0"/>
                    <a:pt x="228" y="0"/>
                  </a:cubicBezTo>
                  <a:cubicBezTo>
                    <a:pt x="207" y="30"/>
                    <a:pt x="164" y="50"/>
                    <a:pt x="114" y="5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70"/>
            <p:cNvSpPr>
              <a:spLocks/>
            </p:cNvSpPr>
            <p:nvPr/>
          </p:nvSpPr>
          <p:spPr bwMode="auto">
            <a:xfrm>
              <a:off x="566401" y="1214561"/>
              <a:ext cx="805200" cy="286042"/>
            </a:xfrm>
            <a:custGeom>
              <a:avLst/>
              <a:gdLst>
                <a:gd name="T0" fmla="*/ 114 w 228"/>
                <a:gd name="T1" fmla="*/ 50 h 83"/>
                <a:gd name="T2" fmla="*/ 0 w 228"/>
                <a:gd name="T3" fmla="*/ 0 h 83"/>
                <a:gd name="T4" fmla="*/ 0 w 228"/>
                <a:gd name="T5" fmla="*/ 8 h 83"/>
                <a:gd name="T6" fmla="*/ 114 w 228"/>
                <a:gd name="T7" fmla="*/ 83 h 83"/>
                <a:gd name="T8" fmla="*/ 228 w 228"/>
                <a:gd name="T9" fmla="*/ 8 h 83"/>
                <a:gd name="T10" fmla="*/ 228 w 228"/>
                <a:gd name="T11" fmla="*/ 0 h 83"/>
                <a:gd name="T12" fmla="*/ 114 w 228"/>
                <a:gd name="T13" fmla="*/ 50 h 83"/>
              </a:gdLst>
              <a:ahLst/>
              <a:cxnLst>
                <a:cxn ang="0">
                  <a:pos x="T0" y="T1"/>
                </a:cxn>
                <a:cxn ang="0">
                  <a:pos x="T2" y="T3"/>
                </a:cxn>
                <a:cxn ang="0">
                  <a:pos x="T4" y="T5"/>
                </a:cxn>
                <a:cxn ang="0">
                  <a:pos x="T6" y="T7"/>
                </a:cxn>
                <a:cxn ang="0">
                  <a:pos x="T8" y="T9"/>
                </a:cxn>
                <a:cxn ang="0">
                  <a:pos x="T10" y="T11"/>
                </a:cxn>
                <a:cxn ang="0">
                  <a:pos x="T12" y="T13"/>
                </a:cxn>
              </a:cxnLst>
              <a:rect l="0" t="0" r="r" b="b"/>
              <a:pathLst>
                <a:path w="228" h="83">
                  <a:moveTo>
                    <a:pt x="114" y="50"/>
                  </a:moveTo>
                  <a:cubicBezTo>
                    <a:pt x="64" y="50"/>
                    <a:pt x="21" y="30"/>
                    <a:pt x="0" y="0"/>
                  </a:cubicBezTo>
                  <a:cubicBezTo>
                    <a:pt x="0" y="8"/>
                    <a:pt x="0" y="8"/>
                    <a:pt x="0" y="8"/>
                  </a:cubicBezTo>
                  <a:cubicBezTo>
                    <a:pt x="1" y="49"/>
                    <a:pt x="52" y="83"/>
                    <a:pt x="114" y="83"/>
                  </a:cubicBezTo>
                  <a:cubicBezTo>
                    <a:pt x="176" y="83"/>
                    <a:pt x="228" y="48"/>
                    <a:pt x="228" y="8"/>
                  </a:cubicBezTo>
                  <a:cubicBezTo>
                    <a:pt x="228" y="0"/>
                    <a:pt x="228" y="0"/>
                    <a:pt x="228" y="0"/>
                  </a:cubicBezTo>
                  <a:cubicBezTo>
                    <a:pt x="207" y="30"/>
                    <a:pt x="164" y="50"/>
                    <a:pt x="114" y="5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71"/>
            <p:cNvSpPr>
              <a:spLocks/>
            </p:cNvSpPr>
            <p:nvPr/>
          </p:nvSpPr>
          <p:spPr bwMode="auto">
            <a:xfrm>
              <a:off x="566401" y="1390357"/>
              <a:ext cx="805200" cy="286042"/>
            </a:xfrm>
            <a:custGeom>
              <a:avLst/>
              <a:gdLst>
                <a:gd name="T0" fmla="*/ 114 w 228"/>
                <a:gd name="T1" fmla="*/ 50 h 83"/>
                <a:gd name="T2" fmla="*/ 0 w 228"/>
                <a:gd name="T3" fmla="*/ 0 h 83"/>
                <a:gd name="T4" fmla="*/ 0 w 228"/>
                <a:gd name="T5" fmla="*/ 8 h 83"/>
                <a:gd name="T6" fmla="*/ 114 w 228"/>
                <a:gd name="T7" fmla="*/ 83 h 83"/>
                <a:gd name="T8" fmla="*/ 228 w 228"/>
                <a:gd name="T9" fmla="*/ 8 h 83"/>
                <a:gd name="T10" fmla="*/ 228 w 228"/>
                <a:gd name="T11" fmla="*/ 0 h 83"/>
                <a:gd name="T12" fmla="*/ 114 w 228"/>
                <a:gd name="T13" fmla="*/ 50 h 83"/>
              </a:gdLst>
              <a:ahLst/>
              <a:cxnLst>
                <a:cxn ang="0">
                  <a:pos x="T0" y="T1"/>
                </a:cxn>
                <a:cxn ang="0">
                  <a:pos x="T2" y="T3"/>
                </a:cxn>
                <a:cxn ang="0">
                  <a:pos x="T4" y="T5"/>
                </a:cxn>
                <a:cxn ang="0">
                  <a:pos x="T6" y="T7"/>
                </a:cxn>
                <a:cxn ang="0">
                  <a:pos x="T8" y="T9"/>
                </a:cxn>
                <a:cxn ang="0">
                  <a:pos x="T10" y="T11"/>
                </a:cxn>
                <a:cxn ang="0">
                  <a:pos x="T12" y="T13"/>
                </a:cxn>
              </a:cxnLst>
              <a:rect l="0" t="0" r="r" b="b"/>
              <a:pathLst>
                <a:path w="228" h="83">
                  <a:moveTo>
                    <a:pt x="114" y="50"/>
                  </a:moveTo>
                  <a:cubicBezTo>
                    <a:pt x="64" y="50"/>
                    <a:pt x="21" y="30"/>
                    <a:pt x="0" y="0"/>
                  </a:cubicBezTo>
                  <a:cubicBezTo>
                    <a:pt x="0" y="8"/>
                    <a:pt x="0" y="8"/>
                    <a:pt x="0" y="8"/>
                  </a:cubicBezTo>
                  <a:cubicBezTo>
                    <a:pt x="1" y="49"/>
                    <a:pt x="52" y="83"/>
                    <a:pt x="114" y="83"/>
                  </a:cubicBezTo>
                  <a:cubicBezTo>
                    <a:pt x="176" y="83"/>
                    <a:pt x="228" y="48"/>
                    <a:pt x="228" y="8"/>
                  </a:cubicBezTo>
                  <a:cubicBezTo>
                    <a:pt x="228" y="0"/>
                    <a:pt x="228" y="0"/>
                    <a:pt x="228" y="0"/>
                  </a:cubicBezTo>
                  <a:cubicBezTo>
                    <a:pt x="207" y="30"/>
                    <a:pt x="164" y="50"/>
                    <a:pt x="114" y="5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72"/>
            <p:cNvSpPr>
              <a:spLocks/>
            </p:cNvSpPr>
            <p:nvPr/>
          </p:nvSpPr>
          <p:spPr bwMode="auto">
            <a:xfrm>
              <a:off x="1005601" y="931497"/>
              <a:ext cx="48800" cy="62573"/>
            </a:xfrm>
            <a:custGeom>
              <a:avLst/>
              <a:gdLst>
                <a:gd name="T0" fmla="*/ 14 w 14"/>
                <a:gd name="T1" fmla="*/ 9 h 18"/>
                <a:gd name="T2" fmla="*/ 10 w 14"/>
                <a:gd name="T3" fmla="*/ 3 h 18"/>
                <a:gd name="T4" fmla="*/ 0 w 14"/>
                <a:gd name="T5" fmla="*/ 0 h 18"/>
                <a:gd name="T6" fmla="*/ 0 w 14"/>
                <a:gd name="T7" fmla="*/ 18 h 18"/>
                <a:gd name="T8" fmla="*/ 14 w 14"/>
                <a:gd name="T9" fmla="*/ 9 h 18"/>
              </a:gdLst>
              <a:ahLst/>
              <a:cxnLst>
                <a:cxn ang="0">
                  <a:pos x="T0" y="T1"/>
                </a:cxn>
                <a:cxn ang="0">
                  <a:pos x="T2" y="T3"/>
                </a:cxn>
                <a:cxn ang="0">
                  <a:pos x="T4" y="T5"/>
                </a:cxn>
                <a:cxn ang="0">
                  <a:pos x="T6" y="T7"/>
                </a:cxn>
                <a:cxn ang="0">
                  <a:pos x="T8" y="T9"/>
                </a:cxn>
              </a:cxnLst>
              <a:rect l="0" t="0" r="r" b="b"/>
              <a:pathLst>
                <a:path w="14" h="18">
                  <a:moveTo>
                    <a:pt x="14" y="9"/>
                  </a:moveTo>
                  <a:cubicBezTo>
                    <a:pt x="14" y="7"/>
                    <a:pt x="13" y="5"/>
                    <a:pt x="10" y="3"/>
                  </a:cubicBezTo>
                  <a:cubicBezTo>
                    <a:pt x="8" y="2"/>
                    <a:pt x="4" y="1"/>
                    <a:pt x="0" y="0"/>
                  </a:cubicBezTo>
                  <a:cubicBezTo>
                    <a:pt x="0" y="18"/>
                    <a:pt x="0" y="18"/>
                    <a:pt x="0" y="18"/>
                  </a:cubicBezTo>
                  <a:cubicBezTo>
                    <a:pt x="9" y="17"/>
                    <a:pt x="14" y="14"/>
                    <a:pt x="14" y="9"/>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73"/>
            <p:cNvSpPr>
              <a:spLocks/>
            </p:cNvSpPr>
            <p:nvPr/>
          </p:nvSpPr>
          <p:spPr bwMode="auto">
            <a:xfrm>
              <a:off x="883601" y="797415"/>
              <a:ext cx="54900" cy="59592"/>
            </a:xfrm>
            <a:custGeom>
              <a:avLst/>
              <a:gdLst>
                <a:gd name="T0" fmla="*/ 4 w 15"/>
                <a:gd name="T1" fmla="*/ 15 h 18"/>
                <a:gd name="T2" fmla="*/ 15 w 15"/>
                <a:gd name="T3" fmla="*/ 18 h 18"/>
                <a:gd name="T4" fmla="*/ 15 w 15"/>
                <a:gd name="T5" fmla="*/ 0 h 18"/>
                <a:gd name="T6" fmla="*/ 3 w 15"/>
                <a:gd name="T7" fmla="*/ 4 h 18"/>
                <a:gd name="T8" fmla="*/ 0 w 15"/>
                <a:gd name="T9" fmla="*/ 9 h 18"/>
                <a:gd name="T10" fmla="*/ 4 w 15"/>
                <a:gd name="T11" fmla="*/ 15 h 18"/>
              </a:gdLst>
              <a:ahLst/>
              <a:cxnLst>
                <a:cxn ang="0">
                  <a:pos x="T0" y="T1"/>
                </a:cxn>
                <a:cxn ang="0">
                  <a:pos x="T2" y="T3"/>
                </a:cxn>
                <a:cxn ang="0">
                  <a:pos x="T4" y="T5"/>
                </a:cxn>
                <a:cxn ang="0">
                  <a:pos x="T6" y="T7"/>
                </a:cxn>
                <a:cxn ang="0">
                  <a:pos x="T8" y="T9"/>
                </a:cxn>
                <a:cxn ang="0">
                  <a:pos x="T10" y="T11"/>
                </a:cxn>
              </a:cxnLst>
              <a:rect l="0" t="0" r="r" b="b"/>
              <a:pathLst>
                <a:path w="15" h="18">
                  <a:moveTo>
                    <a:pt x="4" y="15"/>
                  </a:moveTo>
                  <a:cubicBezTo>
                    <a:pt x="6" y="17"/>
                    <a:pt x="10" y="18"/>
                    <a:pt x="15" y="18"/>
                  </a:cubicBezTo>
                  <a:cubicBezTo>
                    <a:pt x="15" y="0"/>
                    <a:pt x="15" y="0"/>
                    <a:pt x="15" y="0"/>
                  </a:cubicBezTo>
                  <a:cubicBezTo>
                    <a:pt x="9" y="1"/>
                    <a:pt x="5" y="2"/>
                    <a:pt x="3" y="4"/>
                  </a:cubicBezTo>
                  <a:cubicBezTo>
                    <a:pt x="1" y="5"/>
                    <a:pt x="0" y="7"/>
                    <a:pt x="0" y="9"/>
                  </a:cubicBezTo>
                  <a:cubicBezTo>
                    <a:pt x="0" y="12"/>
                    <a:pt x="1" y="14"/>
                    <a:pt x="4" y="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74"/>
            <p:cNvSpPr>
              <a:spLocks noEditPoints="1"/>
            </p:cNvSpPr>
            <p:nvPr/>
          </p:nvSpPr>
          <p:spPr bwMode="auto">
            <a:xfrm>
              <a:off x="566401" y="633536"/>
              <a:ext cx="805200" cy="521432"/>
            </a:xfrm>
            <a:custGeom>
              <a:avLst/>
              <a:gdLst>
                <a:gd name="T0" fmla="*/ 114 w 228"/>
                <a:gd name="T1" fmla="*/ 151 h 151"/>
                <a:gd name="T2" fmla="*/ 228 w 228"/>
                <a:gd name="T3" fmla="*/ 76 h 151"/>
                <a:gd name="T4" fmla="*/ 114 w 228"/>
                <a:gd name="T5" fmla="*/ 0 h 151"/>
                <a:gd name="T6" fmla="*/ 0 w 228"/>
                <a:gd name="T7" fmla="*/ 76 h 151"/>
                <a:gd name="T8" fmla="*/ 114 w 228"/>
                <a:gd name="T9" fmla="*/ 151 h 151"/>
                <a:gd name="T10" fmla="*/ 67 w 228"/>
                <a:gd name="T11" fmla="*/ 46 h 151"/>
                <a:gd name="T12" fmla="*/ 75 w 228"/>
                <a:gd name="T13" fmla="*/ 38 h 151"/>
                <a:gd name="T14" fmla="*/ 88 w 228"/>
                <a:gd name="T15" fmla="*/ 32 h 151"/>
                <a:gd name="T16" fmla="*/ 105 w 228"/>
                <a:gd name="T17" fmla="*/ 29 h 151"/>
                <a:gd name="T18" fmla="*/ 105 w 228"/>
                <a:gd name="T19" fmla="*/ 19 h 151"/>
                <a:gd name="T20" fmla="*/ 124 w 228"/>
                <a:gd name="T21" fmla="*/ 19 h 151"/>
                <a:gd name="T22" fmla="*/ 124 w 228"/>
                <a:gd name="T23" fmla="*/ 29 h 151"/>
                <a:gd name="T24" fmla="*/ 141 w 228"/>
                <a:gd name="T25" fmla="*/ 30 h 151"/>
                <a:gd name="T26" fmla="*/ 157 w 228"/>
                <a:gd name="T27" fmla="*/ 34 h 151"/>
                <a:gd name="T28" fmla="*/ 157 w 228"/>
                <a:gd name="T29" fmla="*/ 52 h 151"/>
                <a:gd name="T30" fmla="*/ 124 w 228"/>
                <a:gd name="T31" fmla="*/ 47 h 151"/>
                <a:gd name="T32" fmla="*/ 124 w 228"/>
                <a:gd name="T33" fmla="*/ 68 h 151"/>
                <a:gd name="T34" fmla="*/ 138 w 228"/>
                <a:gd name="T35" fmla="*/ 70 h 151"/>
                <a:gd name="T36" fmla="*/ 151 w 228"/>
                <a:gd name="T37" fmla="*/ 75 h 151"/>
                <a:gd name="T38" fmla="*/ 160 w 228"/>
                <a:gd name="T39" fmla="*/ 83 h 151"/>
                <a:gd name="T40" fmla="*/ 164 w 228"/>
                <a:gd name="T41" fmla="*/ 95 h 151"/>
                <a:gd name="T42" fmla="*/ 153 w 228"/>
                <a:gd name="T43" fmla="*/ 114 h 151"/>
                <a:gd name="T44" fmla="*/ 124 w 228"/>
                <a:gd name="T45" fmla="*/ 122 h 151"/>
                <a:gd name="T46" fmla="*/ 124 w 228"/>
                <a:gd name="T47" fmla="*/ 132 h 151"/>
                <a:gd name="T48" fmla="*/ 105 w 228"/>
                <a:gd name="T49" fmla="*/ 132 h 151"/>
                <a:gd name="T50" fmla="*/ 105 w 228"/>
                <a:gd name="T51" fmla="*/ 123 h 151"/>
                <a:gd name="T52" fmla="*/ 84 w 228"/>
                <a:gd name="T53" fmla="*/ 121 h 151"/>
                <a:gd name="T54" fmla="*/ 67 w 228"/>
                <a:gd name="T55" fmla="*/ 117 h 151"/>
                <a:gd name="T56" fmla="*/ 67 w 228"/>
                <a:gd name="T57" fmla="*/ 99 h 151"/>
                <a:gd name="T58" fmla="*/ 76 w 228"/>
                <a:gd name="T59" fmla="*/ 101 h 151"/>
                <a:gd name="T60" fmla="*/ 85 w 228"/>
                <a:gd name="T61" fmla="*/ 103 h 151"/>
                <a:gd name="T62" fmla="*/ 94 w 228"/>
                <a:gd name="T63" fmla="*/ 104 h 151"/>
                <a:gd name="T64" fmla="*/ 105 w 228"/>
                <a:gd name="T65" fmla="*/ 105 h 151"/>
                <a:gd name="T66" fmla="*/ 105 w 228"/>
                <a:gd name="T67" fmla="*/ 84 h 151"/>
                <a:gd name="T68" fmla="*/ 91 w 228"/>
                <a:gd name="T69" fmla="*/ 82 h 151"/>
                <a:gd name="T70" fmla="*/ 78 w 228"/>
                <a:gd name="T71" fmla="*/ 77 h 151"/>
                <a:gd name="T72" fmla="*/ 68 w 228"/>
                <a:gd name="T73" fmla="*/ 70 h 151"/>
                <a:gd name="T74" fmla="*/ 65 w 228"/>
                <a:gd name="T75" fmla="*/ 57 h 151"/>
                <a:gd name="T76" fmla="*/ 67 w 228"/>
                <a:gd name="T77" fmla="*/ 46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51">
                  <a:moveTo>
                    <a:pt x="114" y="151"/>
                  </a:moveTo>
                  <a:cubicBezTo>
                    <a:pt x="176" y="151"/>
                    <a:pt x="228" y="117"/>
                    <a:pt x="228" y="76"/>
                  </a:cubicBezTo>
                  <a:cubicBezTo>
                    <a:pt x="228" y="35"/>
                    <a:pt x="176" y="0"/>
                    <a:pt x="114" y="0"/>
                  </a:cubicBezTo>
                  <a:cubicBezTo>
                    <a:pt x="52" y="0"/>
                    <a:pt x="0" y="35"/>
                    <a:pt x="0" y="76"/>
                  </a:cubicBezTo>
                  <a:cubicBezTo>
                    <a:pt x="0" y="117"/>
                    <a:pt x="52" y="151"/>
                    <a:pt x="114" y="151"/>
                  </a:cubicBezTo>
                  <a:moveTo>
                    <a:pt x="67" y="46"/>
                  </a:moveTo>
                  <a:cubicBezTo>
                    <a:pt x="69" y="43"/>
                    <a:pt x="72" y="40"/>
                    <a:pt x="75" y="38"/>
                  </a:cubicBezTo>
                  <a:cubicBezTo>
                    <a:pt x="79" y="35"/>
                    <a:pt x="83" y="34"/>
                    <a:pt x="88" y="32"/>
                  </a:cubicBezTo>
                  <a:cubicBezTo>
                    <a:pt x="93" y="31"/>
                    <a:pt x="99" y="30"/>
                    <a:pt x="105" y="29"/>
                  </a:cubicBezTo>
                  <a:cubicBezTo>
                    <a:pt x="105" y="19"/>
                    <a:pt x="105" y="19"/>
                    <a:pt x="105" y="19"/>
                  </a:cubicBezTo>
                  <a:cubicBezTo>
                    <a:pt x="124" y="19"/>
                    <a:pt x="124" y="19"/>
                    <a:pt x="124" y="19"/>
                  </a:cubicBezTo>
                  <a:cubicBezTo>
                    <a:pt x="124" y="29"/>
                    <a:pt x="124" y="29"/>
                    <a:pt x="124" y="29"/>
                  </a:cubicBezTo>
                  <a:cubicBezTo>
                    <a:pt x="129" y="29"/>
                    <a:pt x="135" y="30"/>
                    <a:pt x="141" y="30"/>
                  </a:cubicBezTo>
                  <a:cubicBezTo>
                    <a:pt x="147" y="31"/>
                    <a:pt x="152" y="32"/>
                    <a:pt x="157" y="34"/>
                  </a:cubicBezTo>
                  <a:cubicBezTo>
                    <a:pt x="157" y="52"/>
                    <a:pt x="157" y="52"/>
                    <a:pt x="157" y="52"/>
                  </a:cubicBezTo>
                  <a:cubicBezTo>
                    <a:pt x="145" y="49"/>
                    <a:pt x="134" y="47"/>
                    <a:pt x="124" y="47"/>
                  </a:cubicBezTo>
                  <a:cubicBezTo>
                    <a:pt x="124" y="68"/>
                    <a:pt x="124" y="68"/>
                    <a:pt x="124" y="68"/>
                  </a:cubicBezTo>
                  <a:cubicBezTo>
                    <a:pt x="128" y="68"/>
                    <a:pt x="133" y="69"/>
                    <a:pt x="138" y="70"/>
                  </a:cubicBezTo>
                  <a:cubicBezTo>
                    <a:pt x="143" y="71"/>
                    <a:pt x="147" y="73"/>
                    <a:pt x="151" y="75"/>
                  </a:cubicBezTo>
                  <a:cubicBezTo>
                    <a:pt x="155" y="77"/>
                    <a:pt x="158" y="79"/>
                    <a:pt x="160" y="83"/>
                  </a:cubicBezTo>
                  <a:cubicBezTo>
                    <a:pt x="163" y="86"/>
                    <a:pt x="164" y="90"/>
                    <a:pt x="164" y="95"/>
                  </a:cubicBezTo>
                  <a:cubicBezTo>
                    <a:pt x="164" y="103"/>
                    <a:pt x="160" y="109"/>
                    <a:pt x="153" y="114"/>
                  </a:cubicBezTo>
                  <a:cubicBezTo>
                    <a:pt x="146" y="118"/>
                    <a:pt x="136" y="121"/>
                    <a:pt x="124" y="122"/>
                  </a:cubicBezTo>
                  <a:cubicBezTo>
                    <a:pt x="124" y="132"/>
                    <a:pt x="124" y="132"/>
                    <a:pt x="124" y="132"/>
                  </a:cubicBezTo>
                  <a:cubicBezTo>
                    <a:pt x="105" y="132"/>
                    <a:pt x="105" y="132"/>
                    <a:pt x="105" y="132"/>
                  </a:cubicBezTo>
                  <a:cubicBezTo>
                    <a:pt x="105" y="123"/>
                    <a:pt x="105" y="123"/>
                    <a:pt x="105" y="123"/>
                  </a:cubicBezTo>
                  <a:cubicBezTo>
                    <a:pt x="97" y="123"/>
                    <a:pt x="90" y="122"/>
                    <a:pt x="84" y="121"/>
                  </a:cubicBezTo>
                  <a:cubicBezTo>
                    <a:pt x="77" y="120"/>
                    <a:pt x="71" y="119"/>
                    <a:pt x="67" y="117"/>
                  </a:cubicBezTo>
                  <a:cubicBezTo>
                    <a:pt x="67" y="99"/>
                    <a:pt x="67" y="99"/>
                    <a:pt x="67" y="99"/>
                  </a:cubicBezTo>
                  <a:cubicBezTo>
                    <a:pt x="70" y="100"/>
                    <a:pt x="73" y="101"/>
                    <a:pt x="76" y="101"/>
                  </a:cubicBezTo>
                  <a:cubicBezTo>
                    <a:pt x="79" y="102"/>
                    <a:pt x="82" y="102"/>
                    <a:pt x="85" y="103"/>
                  </a:cubicBezTo>
                  <a:cubicBezTo>
                    <a:pt x="88" y="103"/>
                    <a:pt x="91" y="104"/>
                    <a:pt x="94" y="104"/>
                  </a:cubicBezTo>
                  <a:cubicBezTo>
                    <a:pt x="97" y="104"/>
                    <a:pt x="101" y="105"/>
                    <a:pt x="105" y="105"/>
                  </a:cubicBezTo>
                  <a:cubicBezTo>
                    <a:pt x="105" y="84"/>
                    <a:pt x="105" y="84"/>
                    <a:pt x="105" y="84"/>
                  </a:cubicBezTo>
                  <a:cubicBezTo>
                    <a:pt x="100" y="83"/>
                    <a:pt x="95" y="83"/>
                    <a:pt x="91" y="82"/>
                  </a:cubicBezTo>
                  <a:cubicBezTo>
                    <a:pt x="86" y="81"/>
                    <a:pt x="81" y="79"/>
                    <a:pt x="78" y="77"/>
                  </a:cubicBezTo>
                  <a:cubicBezTo>
                    <a:pt x="74" y="75"/>
                    <a:pt x="71" y="73"/>
                    <a:pt x="68" y="70"/>
                  </a:cubicBezTo>
                  <a:cubicBezTo>
                    <a:pt x="66" y="66"/>
                    <a:pt x="65" y="62"/>
                    <a:pt x="65" y="57"/>
                  </a:cubicBezTo>
                  <a:cubicBezTo>
                    <a:pt x="65" y="53"/>
                    <a:pt x="65" y="49"/>
                    <a:pt x="67" y="4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extBox 1"/>
          <p:cNvSpPr txBox="1"/>
          <p:nvPr/>
        </p:nvSpPr>
        <p:spPr>
          <a:xfrm>
            <a:off x="1828800" y="609600"/>
            <a:ext cx="7086599" cy="769441"/>
          </a:xfrm>
          <a:prstGeom prst="rect">
            <a:avLst/>
          </a:prstGeom>
          <a:noFill/>
        </p:spPr>
        <p:txBody>
          <a:bodyPr wrap="square" rtlCol="0">
            <a:spAutoFit/>
          </a:bodyPr>
          <a:lstStyle/>
          <a:p>
            <a:r>
              <a:rPr lang="en-US" sz="2200" dirty="0">
                <a:solidFill>
                  <a:schemeClr val="bg1"/>
                </a:solidFill>
                <a:latin typeface="MS PGothic" panose="020B0600070205080204" pitchFamily="34" charset="-128"/>
                <a:ea typeface="MS PGothic" panose="020B0600070205080204" pitchFamily="34" charset="-128"/>
              </a:rPr>
              <a:t>How much will my health insurance cost? Can I get financial help </a:t>
            </a:r>
            <a:r>
              <a:rPr lang="en-US" sz="2200" dirty="0" smtClean="0">
                <a:solidFill>
                  <a:schemeClr val="bg1"/>
                </a:solidFill>
                <a:latin typeface="MS PGothic" panose="020B0600070205080204" pitchFamily="34" charset="-128"/>
                <a:ea typeface="MS PGothic" panose="020B0600070205080204" pitchFamily="34" charset="-128"/>
              </a:rPr>
              <a:t>to pay </a:t>
            </a:r>
            <a:r>
              <a:rPr lang="en-US" sz="2200" dirty="0">
                <a:solidFill>
                  <a:schemeClr val="bg1"/>
                </a:solidFill>
                <a:latin typeface="MS PGothic" panose="020B0600070205080204" pitchFamily="34" charset="-128"/>
                <a:ea typeface="MS PGothic" panose="020B0600070205080204" pitchFamily="34" charset="-128"/>
              </a:rPr>
              <a:t>for coverage?</a:t>
            </a:r>
          </a:p>
        </p:txBody>
      </p:sp>
      <p:grpSp>
        <p:nvGrpSpPr>
          <p:cNvPr id="3" name="Group 2"/>
          <p:cNvGrpSpPr/>
          <p:nvPr/>
        </p:nvGrpSpPr>
        <p:grpSpPr>
          <a:xfrm>
            <a:off x="28255" y="2106097"/>
            <a:ext cx="8843739" cy="3438697"/>
            <a:chOff x="76201" y="1733204"/>
            <a:chExt cx="8843739" cy="3438696"/>
          </a:xfrm>
        </p:grpSpPr>
        <p:sp>
          <p:nvSpPr>
            <p:cNvPr id="91" name="Arrow: Chevron 4"/>
            <p:cNvSpPr txBox="1"/>
            <p:nvPr/>
          </p:nvSpPr>
          <p:spPr>
            <a:xfrm>
              <a:off x="80742" y="2324040"/>
              <a:ext cx="528859" cy="2266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Segoe UI" panose="020B0502040204020203" pitchFamily="34" charset="0"/>
                <a:ea typeface="Segoe UI" panose="020B0502040204020203" pitchFamily="34" charset="0"/>
                <a:cs typeface="Segoe UI" panose="020B0502040204020203" pitchFamily="34" charset="0"/>
              </a:endParaRPr>
            </a:p>
          </p:txBody>
        </p:sp>
        <p:grpSp>
          <p:nvGrpSpPr>
            <p:cNvPr id="58" name="Group 57"/>
            <p:cNvGrpSpPr/>
            <p:nvPr/>
          </p:nvGrpSpPr>
          <p:grpSpPr>
            <a:xfrm>
              <a:off x="80741" y="2816188"/>
              <a:ext cx="528860" cy="755512"/>
              <a:chOff x="0" y="759868"/>
              <a:chExt cx="528860" cy="755512"/>
            </a:xfrm>
          </p:grpSpPr>
          <p:sp>
            <p:nvSpPr>
              <p:cNvPr id="86" name="Arrow: Chevron 85"/>
              <p:cNvSpPr/>
              <p:nvPr/>
            </p:nvSpPr>
            <p:spPr>
              <a:xfrm rot="5400000">
                <a:off x="-113326" y="873194"/>
                <a:ext cx="755512" cy="528859"/>
              </a:xfrm>
              <a:prstGeom prst="chevron">
                <a:avLst/>
              </a:prstGeom>
              <a:solidFill>
                <a:srgbClr val="7030A0"/>
              </a:solidFill>
              <a:ln>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7" name="Arrow: Chevron 8"/>
              <p:cNvSpPr txBox="1"/>
              <p:nvPr/>
            </p:nvSpPr>
            <p:spPr>
              <a:xfrm>
                <a:off x="1" y="923021"/>
                <a:ext cx="528859" cy="2266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Segoe UI" panose="020B0502040204020203" pitchFamily="34" charset="0"/>
                  <a:ea typeface="Segoe UI" panose="020B0502040204020203" pitchFamily="34" charset="0"/>
                  <a:cs typeface="Segoe UI" panose="020B0502040204020203" pitchFamily="34" charset="0"/>
                </a:endParaRPr>
              </a:p>
            </p:txBody>
          </p:sp>
        </p:grpSp>
        <p:sp>
          <p:nvSpPr>
            <p:cNvPr id="84" name="Rectangle: Top Corners Rounded 83"/>
            <p:cNvSpPr/>
            <p:nvPr/>
          </p:nvSpPr>
          <p:spPr>
            <a:xfrm rot="5400000">
              <a:off x="4519228" y="-1093440"/>
              <a:ext cx="491083" cy="8310340"/>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60" name="Group 59"/>
            <p:cNvGrpSpPr/>
            <p:nvPr/>
          </p:nvGrpSpPr>
          <p:grpSpPr>
            <a:xfrm>
              <a:off x="80741" y="3501988"/>
              <a:ext cx="528860" cy="755512"/>
              <a:chOff x="0" y="1445668"/>
              <a:chExt cx="528860" cy="755512"/>
            </a:xfrm>
          </p:grpSpPr>
          <p:sp>
            <p:nvSpPr>
              <p:cNvPr id="82" name="Arrow: Chevron 81"/>
              <p:cNvSpPr/>
              <p:nvPr/>
            </p:nvSpPr>
            <p:spPr>
              <a:xfrm rot="5400000">
                <a:off x="-113326" y="1558994"/>
                <a:ext cx="755512" cy="528859"/>
              </a:xfrm>
              <a:prstGeom prst="chevron">
                <a:avLst/>
              </a:prstGeom>
              <a:solidFill>
                <a:srgbClr val="7030A0"/>
              </a:solidFill>
              <a:ln>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3" name="Arrow: Chevron 12"/>
              <p:cNvSpPr txBox="1"/>
              <p:nvPr/>
            </p:nvSpPr>
            <p:spPr>
              <a:xfrm>
                <a:off x="1" y="1578323"/>
                <a:ext cx="528859" cy="2266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Segoe UI" panose="020B0502040204020203" pitchFamily="34" charset="0"/>
                  <a:ea typeface="Segoe UI" panose="020B0502040204020203" pitchFamily="34" charset="0"/>
                  <a:cs typeface="Segoe UI" panose="020B0502040204020203" pitchFamily="34" charset="0"/>
                </a:endParaRPr>
              </a:p>
            </p:txBody>
          </p:sp>
        </p:grpSp>
        <p:grpSp>
          <p:nvGrpSpPr>
            <p:cNvPr id="61" name="Group 60"/>
            <p:cNvGrpSpPr/>
            <p:nvPr/>
          </p:nvGrpSpPr>
          <p:grpSpPr>
            <a:xfrm>
              <a:off x="609600" y="2848840"/>
              <a:ext cx="8310340" cy="1180059"/>
              <a:chOff x="528859" y="792520"/>
              <a:chExt cx="8310340" cy="1180059"/>
            </a:xfrm>
          </p:grpSpPr>
          <p:sp>
            <p:nvSpPr>
              <p:cNvPr id="80" name="Rectangle: Top Corners Rounded 79"/>
              <p:cNvSpPr/>
              <p:nvPr/>
            </p:nvSpPr>
            <p:spPr>
              <a:xfrm rot="5400000">
                <a:off x="4438487" y="-2428132"/>
                <a:ext cx="491083" cy="8310340"/>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1" name="Rectangle: Top Corners Rounded 14"/>
              <p:cNvSpPr txBox="1"/>
              <p:nvPr/>
            </p:nvSpPr>
            <p:spPr>
              <a:xfrm>
                <a:off x="528859" y="792520"/>
                <a:ext cx="8286367" cy="4431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defTabSz="622300">
                  <a:lnSpc>
                    <a:spcPct val="90000"/>
                  </a:lnSpc>
                  <a:spcBef>
                    <a:spcPct val="0"/>
                  </a:spcBef>
                  <a:spcAft>
                    <a:spcPct val="15000"/>
                  </a:spcAft>
                </a:pPr>
                <a:r>
                  <a:rPr lang="en-US" dirty="0"/>
                  <a:t>Other people will get financial help to pay for the cost of private health insurance. </a:t>
                </a:r>
                <a:endParaRPr lang="en-US" sz="1400" kern="1200" dirty="0">
                  <a:latin typeface="Segoe UI" panose="020B0502040204020203" pitchFamily="34" charset="0"/>
                  <a:ea typeface="Segoe UI" panose="020B0502040204020203" pitchFamily="34" charset="0"/>
                  <a:cs typeface="Segoe UI" panose="020B0502040204020203" pitchFamily="34" charset="0"/>
                </a:endParaRPr>
              </a:p>
            </p:txBody>
          </p:sp>
        </p:grpSp>
        <p:grpSp>
          <p:nvGrpSpPr>
            <p:cNvPr id="62" name="Group 61"/>
            <p:cNvGrpSpPr/>
            <p:nvPr/>
          </p:nvGrpSpPr>
          <p:grpSpPr>
            <a:xfrm>
              <a:off x="76201" y="1737567"/>
              <a:ext cx="533400" cy="3270112"/>
              <a:chOff x="-4540" y="-318753"/>
              <a:chExt cx="533400" cy="3270112"/>
            </a:xfrm>
          </p:grpSpPr>
          <p:sp>
            <p:nvSpPr>
              <p:cNvPr id="78" name="Arrow: Chevron 77"/>
              <p:cNvSpPr/>
              <p:nvPr/>
            </p:nvSpPr>
            <p:spPr>
              <a:xfrm rot="5400000">
                <a:off x="-113326" y="2309173"/>
                <a:ext cx="755512" cy="528859"/>
              </a:xfrm>
              <a:prstGeom prst="chevron">
                <a:avLst/>
              </a:prstGeom>
              <a:solidFill>
                <a:srgbClr val="7030A0"/>
              </a:solidFill>
              <a:ln>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9" name="Arrow: Chevron 16"/>
              <p:cNvSpPr txBox="1"/>
              <p:nvPr/>
            </p:nvSpPr>
            <p:spPr>
              <a:xfrm>
                <a:off x="1" y="2233625"/>
                <a:ext cx="528859" cy="2266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Segoe UI" panose="020B0502040204020203" pitchFamily="34" charset="0"/>
                  <a:ea typeface="Segoe UI" panose="020B0502040204020203" pitchFamily="34" charset="0"/>
                  <a:cs typeface="Segoe UI" panose="020B0502040204020203" pitchFamily="34" charset="0"/>
                </a:endParaRPr>
              </a:p>
            </p:txBody>
          </p:sp>
          <p:sp>
            <p:nvSpPr>
              <p:cNvPr id="45" name="Arrow: Chevron 77"/>
              <p:cNvSpPr/>
              <p:nvPr/>
            </p:nvSpPr>
            <p:spPr>
              <a:xfrm rot="5400000">
                <a:off x="-117866" y="-205427"/>
                <a:ext cx="755512" cy="528859"/>
              </a:xfrm>
              <a:prstGeom prst="chevron">
                <a:avLst/>
              </a:prstGeom>
              <a:solidFill>
                <a:srgbClr val="7030A0"/>
              </a:solidFill>
              <a:ln>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grpSp>
          <p:nvGrpSpPr>
            <p:cNvPr id="63" name="Group 62"/>
            <p:cNvGrpSpPr/>
            <p:nvPr/>
          </p:nvGrpSpPr>
          <p:grpSpPr>
            <a:xfrm>
              <a:off x="556627" y="1733204"/>
              <a:ext cx="8363313" cy="3438695"/>
              <a:chOff x="475886" y="-323116"/>
              <a:chExt cx="8363313" cy="3438695"/>
            </a:xfrm>
          </p:grpSpPr>
          <p:sp>
            <p:nvSpPr>
              <p:cNvPr id="76" name="Rectangle: Top Corners Rounded 75"/>
              <p:cNvSpPr/>
              <p:nvPr/>
            </p:nvSpPr>
            <p:spPr>
              <a:xfrm rot="5400000">
                <a:off x="4224163" y="-1499457"/>
                <a:ext cx="919732" cy="8310340"/>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77" name="Rectangle: Top Corners Rounded 18"/>
              <p:cNvSpPr txBox="1"/>
              <p:nvPr/>
            </p:nvSpPr>
            <p:spPr>
              <a:xfrm>
                <a:off x="528859" y="1529443"/>
                <a:ext cx="8286367" cy="4431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defTabSz="622300">
                  <a:lnSpc>
                    <a:spcPct val="90000"/>
                  </a:lnSpc>
                  <a:spcBef>
                    <a:spcPct val="0"/>
                  </a:spcBef>
                  <a:spcAft>
                    <a:spcPct val="15000"/>
                  </a:spcAft>
                </a:pPr>
                <a:r>
                  <a:rPr lang="en-US" dirty="0"/>
                  <a:t>The amount of financial help depends on an individual’s or family’s </a:t>
                </a:r>
                <a:r>
                  <a:rPr lang="en-US" dirty="0" smtClean="0"/>
                  <a:t>income and household size.</a:t>
                </a:r>
                <a:endParaRPr lang="en-US" sz="1400" kern="1200" dirty="0">
                  <a:latin typeface="Segoe UI" panose="020B0502040204020203" pitchFamily="34" charset="0"/>
                  <a:ea typeface="Segoe UI" panose="020B0502040204020203" pitchFamily="34" charset="0"/>
                  <a:cs typeface="Segoe UI" panose="020B0502040204020203" pitchFamily="34" charset="0"/>
                </a:endParaRPr>
              </a:p>
            </p:txBody>
          </p:sp>
          <p:sp>
            <p:nvSpPr>
              <p:cNvPr id="46" name="Rectangle: Top Corners Rounded 75"/>
              <p:cNvSpPr/>
              <p:nvPr/>
            </p:nvSpPr>
            <p:spPr>
              <a:xfrm rot="5400000">
                <a:off x="4171190" y="-4018420"/>
                <a:ext cx="919732" cy="8310340"/>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sp>
          <p:nvSpPr>
            <p:cNvPr id="75" name="Arrow: Chevron 20"/>
            <p:cNvSpPr txBox="1"/>
            <p:nvPr/>
          </p:nvSpPr>
          <p:spPr>
            <a:xfrm>
              <a:off x="80742" y="4945247"/>
              <a:ext cx="528859" cy="22665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Segoe UI" panose="020B0502040204020203" pitchFamily="34" charset="0"/>
                <a:ea typeface="Segoe UI" panose="020B0502040204020203" pitchFamily="34" charset="0"/>
                <a:cs typeface="Segoe UI" panose="020B0502040204020203" pitchFamily="34" charset="0"/>
              </a:endParaRPr>
            </a:p>
          </p:txBody>
        </p:sp>
      </p:grpSp>
      <p:sp>
        <p:nvSpPr>
          <p:cNvPr id="42" name="Rectangle: Top Corners Rounded 18"/>
          <p:cNvSpPr txBox="1"/>
          <p:nvPr/>
        </p:nvSpPr>
        <p:spPr>
          <a:xfrm>
            <a:off x="609600" y="4907297"/>
            <a:ext cx="10178967" cy="4431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defTabSz="622300">
              <a:lnSpc>
                <a:spcPct val="90000"/>
              </a:lnSpc>
              <a:spcBef>
                <a:spcPct val="0"/>
              </a:spcBef>
              <a:spcAft>
                <a:spcPct val="15000"/>
              </a:spcAft>
            </a:pPr>
            <a:r>
              <a:rPr lang="en-US" dirty="0" smtClean="0">
                <a:solidFill>
                  <a:schemeClr val="tx1"/>
                </a:solidFill>
                <a:latin typeface="Segoe UI" pitchFamily="34" charset="0"/>
                <a:cs typeface="Segoe UI" pitchFamily="34" charset="0"/>
              </a:rPr>
              <a:t>Individuals </a:t>
            </a:r>
            <a:r>
              <a:rPr lang="en-US" dirty="0">
                <a:solidFill>
                  <a:schemeClr val="tx1"/>
                </a:solidFill>
                <a:latin typeface="Segoe UI" pitchFamily="34" charset="0"/>
                <a:cs typeface="Segoe UI" pitchFamily="34" charset="0"/>
              </a:rPr>
              <a:t>earning </a:t>
            </a:r>
            <a:r>
              <a:rPr lang="en-US" dirty="0" smtClean="0">
                <a:solidFill>
                  <a:schemeClr val="tx1"/>
                </a:solidFill>
                <a:latin typeface="Segoe UI" pitchFamily="34" charset="0"/>
                <a:cs typeface="Segoe UI" pitchFamily="34" charset="0"/>
              </a:rPr>
              <a:t>up to $23,760 are </a:t>
            </a:r>
            <a:r>
              <a:rPr lang="en-US" dirty="0">
                <a:solidFill>
                  <a:schemeClr val="tx1"/>
                </a:solidFill>
                <a:latin typeface="Segoe UI" pitchFamily="34" charset="0"/>
                <a:cs typeface="Segoe UI" pitchFamily="34" charset="0"/>
              </a:rPr>
              <a:t>eligible for </a:t>
            </a:r>
            <a:r>
              <a:rPr lang="en-US" dirty="0" smtClean="0">
                <a:solidFill>
                  <a:schemeClr val="tx1"/>
                </a:solidFill>
                <a:latin typeface="Segoe UI" pitchFamily="34" charset="0"/>
                <a:cs typeface="Segoe UI" pitchFamily="34" charset="0"/>
              </a:rPr>
              <a:t>the Essential Plan.</a:t>
            </a:r>
            <a:endParaRPr lang="en-US" sz="1400" kern="120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p:txBody>
      </p:sp>
      <p:sp>
        <p:nvSpPr>
          <p:cNvPr id="47" name="Rectangle: Top Corners Rounded 10"/>
          <p:cNvSpPr txBox="1"/>
          <p:nvPr/>
        </p:nvSpPr>
        <p:spPr>
          <a:xfrm>
            <a:off x="641433" y="2362200"/>
            <a:ext cx="8286367" cy="4431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defTabSz="622300">
              <a:lnSpc>
                <a:spcPct val="90000"/>
              </a:lnSpc>
              <a:spcBef>
                <a:spcPct val="0"/>
              </a:spcBef>
              <a:spcAft>
                <a:spcPct val="15000"/>
              </a:spcAft>
            </a:pPr>
            <a:r>
              <a:rPr lang="en-US" dirty="0" smtClean="0"/>
              <a:t>Some people will qualify for free or low-cost health insurance through Medicaid, Child Health Plus or the Essential Plan. Coverage through the Essential Plan is $20 a month or free if you qualify. </a:t>
            </a:r>
            <a:endParaRPr lang="en-US" sz="1400" kern="1200" dirty="0">
              <a:latin typeface="Segoe UI" panose="020B0502040204020203" pitchFamily="34" charset="0"/>
              <a:ea typeface="Segoe UI" panose="020B0502040204020203" pitchFamily="34" charset="0"/>
              <a:cs typeface="Segoe UI" panose="020B0502040204020203" pitchFamily="34" charset="0"/>
            </a:endParaRPr>
          </a:p>
        </p:txBody>
      </p:sp>
      <p:sp>
        <p:nvSpPr>
          <p:cNvPr id="50" name="Slide Number Placeholder 3"/>
          <p:cNvSpPr>
            <a:spLocks noGrp="1"/>
          </p:cNvSpPr>
          <p:nvPr>
            <p:ph type="sldNum" sz="quarter" idx="12"/>
          </p:nvPr>
        </p:nvSpPr>
        <p:spPr>
          <a:xfrm>
            <a:off x="6553200" y="6356350"/>
            <a:ext cx="2133600" cy="365125"/>
          </a:xfrm>
        </p:spPr>
        <p:txBody>
          <a:bodyPr/>
          <a:lstStyle/>
          <a:p>
            <a:fld id="{A676063D-E2FD-4F05-B1DC-3DEAF8375396}" type="slidenum">
              <a:rPr lang="en-US" sz="1400" b="1" smtClean="0">
                <a:solidFill>
                  <a:schemeClr val="tx1"/>
                </a:solidFill>
              </a:rPr>
              <a:t>4</a:t>
            </a:fld>
            <a:endParaRPr lang="en-US" sz="1400" b="1" dirty="0">
              <a:solidFill>
                <a:schemeClr val="tx1"/>
              </a:solidFill>
            </a:endParaRPr>
          </a:p>
        </p:txBody>
      </p:sp>
      <p:sp>
        <p:nvSpPr>
          <p:cNvPr id="39" name="Arrow: Chevron 77"/>
          <p:cNvSpPr/>
          <p:nvPr/>
        </p:nvSpPr>
        <p:spPr>
          <a:xfrm rot="5400000">
            <a:off x="-58454" y="5670594"/>
            <a:ext cx="755512" cy="528859"/>
          </a:xfrm>
          <a:prstGeom prst="chevron">
            <a:avLst/>
          </a:prstGeom>
          <a:solidFill>
            <a:srgbClr val="7030A0"/>
          </a:solidFill>
          <a:ln>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0" name="Rectangle: Top Corners Rounded 75"/>
          <p:cNvSpPr/>
          <p:nvPr/>
        </p:nvSpPr>
        <p:spPr>
          <a:xfrm rot="5400000">
            <a:off x="4228704" y="1861964"/>
            <a:ext cx="919732" cy="8310340"/>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7" name="TextBox 6"/>
          <p:cNvSpPr txBox="1"/>
          <p:nvPr/>
        </p:nvSpPr>
        <p:spPr>
          <a:xfrm>
            <a:off x="641433" y="5557268"/>
            <a:ext cx="8121567" cy="1158779"/>
          </a:xfrm>
          <a:prstGeom prst="rect">
            <a:avLst/>
          </a:prstGeom>
          <a:noFill/>
        </p:spPr>
        <p:txBody>
          <a:bodyPr wrap="square" rtlCol="0">
            <a:spAutoFit/>
          </a:bodyPr>
          <a:lstStyle/>
          <a:p>
            <a:pPr marL="0" lvl="1" defTabSz="622300">
              <a:lnSpc>
                <a:spcPct val="90000"/>
              </a:lnSpc>
              <a:spcBef>
                <a:spcPct val="0"/>
              </a:spcBef>
              <a:spcAft>
                <a:spcPct val="15000"/>
              </a:spcAft>
            </a:pPr>
            <a:r>
              <a:rPr lang="en-US" dirty="0">
                <a:latin typeface="Segoe UI" pitchFamily="34" charset="0"/>
                <a:cs typeface="Segoe UI" pitchFamily="34" charset="0"/>
              </a:rPr>
              <a:t>Individuals earning </a:t>
            </a:r>
            <a:r>
              <a:rPr lang="en-US" dirty="0" smtClean="0">
                <a:latin typeface="Segoe UI" pitchFamily="34" charset="0"/>
                <a:cs typeface="Segoe UI" pitchFamily="34" charset="0"/>
              </a:rPr>
              <a:t>up </a:t>
            </a:r>
            <a:r>
              <a:rPr lang="en-US" dirty="0">
                <a:latin typeface="Segoe UI" pitchFamily="34" charset="0"/>
                <a:cs typeface="Segoe UI" pitchFamily="34" charset="0"/>
              </a:rPr>
              <a:t>to $29,700 are eligible for </a:t>
            </a:r>
            <a:r>
              <a:rPr lang="en-US" dirty="0" smtClean="0">
                <a:latin typeface="Segoe UI" pitchFamily="34" charset="0"/>
                <a:cs typeface="Segoe UI" pitchFamily="34" charset="0"/>
              </a:rPr>
              <a:t>subsidies to pay for private health insurance and additional help </a:t>
            </a:r>
            <a:r>
              <a:rPr lang="en-US" dirty="0">
                <a:latin typeface="Segoe UI" pitchFamily="34" charset="0"/>
                <a:cs typeface="Segoe UI" pitchFamily="34" charset="0"/>
              </a:rPr>
              <a:t>pay </a:t>
            </a:r>
            <a:r>
              <a:rPr lang="en-US" dirty="0" smtClean="0">
                <a:latin typeface="Segoe UI" pitchFamily="34" charset="0"/>
                <a:cs typeface="Segoe UI" pitchFamily="34" charset="0"/>
              </a:rPr>
              <a:t>for </a:t>
            </a:r>
            <a:r>
              <a:rPr lang="en-US" dirty="0">
                <a:latin typeface="Segoe UI" pitchFamily="34" charset="0"/>
                <a:cs typeface="Segoe UI" pitchFamily="34" charset="0"/>
              </a:rPr>
              <a:t>out-of-pocket expenses (deductibles, co-payments and co-insurance).</a:t>
            </a:r>
            <a:endParaRPr lang="en-US" sz="1400" dirty="0">
              <a:latin typeface="Segoe UI" panose="020B0502040204020203" pitchFamily="34" charset="0"/>
              <a:ea typeface="Segoe UI" panose="020B0502040204020203" pitchFamily="34" charset="0"/>
              <a:cs typeface="Segoe UI" panose="020B0502040204020203" pitchFamily="34" charset="0"/>
            </a:endParaRPr>
          </a:p>
          <a:p>
            <a:endParaRPr lang="en-US" dirty="0"/>
          </a:p>
        </p:txBody>
      </p:sp>
    </p:spTree>
    <p:extLst>
      <p:ext uri="{BB962C8B-B14F-4D97-AF65-F5344CB8AC3E}">
        <p14:creationId xmlns:p14="http://schemas.microsoft.com/office/powerpoint/2010/main" val="2963353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54"/>
          <p:cNvSpPr>
            <a:spLocks noChangeArrowheads="1"/>
          </p:cNvSpPr>
          <p:nvPr/>
        </p:nvSpPr>
        <p:spPr bwMode="auto">
          <a:xfrm>
            <a:off x="-304800" y="694988"/>
            <a:ext cx="9985248" cy="664644"/>
          </a:xfrm>
          <a:prstGeom prst="rect">
            <a:avLst/>
          </a:prstGeom>
          <a:solidFill>
            <a:srgbClr val="80439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255"/>
          <p:cNvSpPr>
            <a:spLocks/>
          </p:cNvSpPr>
          <p:nvPr/>
        </p:nvSpPr>
        <p:spPr bwMode="auto">
          <a:xfrm>
            <a:off x="457200" y="533400"/>
            <a:ext cx="1143000" cy="1271016"/>
          </a:xfrm>
          <a:custGeom>
            <a:avLst/>
            <a:gdLst>
              <a:gd name="T0" fmla="*/ 295 w 295"/>
              <a:gd name="T1" fmla="*/ 289 h 371"/>
              <a:gd name="T2" fmla="*/ 219 w 295"/>
              <a:gd name="T3" fmla="*/ 371 h 371"/>
              <a:gd name="T4" fmla="*/ 76 w 295"/>
              <a:gd name="T5" fmla="*/ 371 h 371"/>
              <a:gd name="T6" fmla="*/ 0 w 295"/>
              <a:gd name="T7" fmla="*/ 289 h 371"/>
              <a:gd name="T8" fmla="*/ 0 w 295"/>
              <a:gd name="T9" fmla="*/ 83 h 371"/>
              <a:gd name="T10" fmla="*/ 76 w 295"/>
              <a:gd name="T11" fmla="*/ 0 h 371"/>
              <a:gd name="T12" fmla="*/ 219 w 295"/>
              <a:gd name="T13" fmla="*/ 0 h 371"/>
              <a:gd name="T14" fmla="*/ 295 w 295"/>
              <a:gd name="T15" fmla="*/ 83 h 371"/>
              <a:gd name="T16" fmla="*/ 295 w 295"/>
              <a:gd name="T17" fmla="*/ 28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5" h="371">
                <a:moveTo>
                  <a:pt x="295" y="289"/>
                </a:moveTo>
                <a:cubicBezTo>
                  <a:pt x="295" y="334"/>
                  <a:pt x="261" y="371"/>
                  <a:pt x="219" y="371"/>
                </a:cubicBezTo>
                <a:cubicBezTo>
                  <a:pt x="76" y="371"/>
                  <a:pt x="76" y="371"/>
                  <a:pt x="76" y="371"/>
                </a:cubicBezTo>
                <a:cubicBezTo>
                  <a:pt x="34" y="371"/>
                  <a:pt x="0" y="334"/>
                  <a:pt x="0" y="289"/>
                </a:cubicBezTo>
                <a:cubicBezTo>
                  <a:pt x="0" y="83"/>
                  <a:pt x="0" y="83"/>
                  <a:pt x="0" y="83"/>
                </a:cubicBezTo>
                <a:cubicBezTo>
                  <a:pt x="0" y="37"/>
                  <a:pt x="34" y="0"/>
                  <a:pt x="76" y="0"/>
                </a:cubicBezTo>
                <a:cubicBezTo>
                  <a:pt x="219" y="0"/>
                  <a:pt x="219" y="0"/>
                  <a:pt x="219" y="0"/>
                </a:cubicBezTo>
                <a:cubicBezTo>
                  <a:pt x="261" y="0"/>
                  <a:pt x="295" y="37"/>
                  <a:pt x="295" y="83"/>
                </a:cubicBezTo>
                <a:cubicBezTo>
                  <a:pt x="295" y="289"/>
                  <a:pt x="295" y="289"/>
                  <a:pt x="295" y="289"/>
                </a:cubicBezTo>
              </a:path>
            </a:pathLst>
          </a:custGeom>
          <a:solidFill>
            <a:srgbClr val="804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07" name="Group 106"/>
          <p:cNvGrpSpPr/>
          <p:nvPr/>
        </p:nvGrpSpPr>
        <p:grpSpPr>
          <a:xfrm>
            <a:off x="609600" y="685800"/>
            <a:ext cx="805200" cy="1042863"/>
            <a:chOff x="566401" y="633536"/>
            <a:chExt cx="805200" cy="1042863"/>
          </a:xfrm>
        </p:grpSpPr>
        <p:sp>
          <p:nvSpPr>
            <p:cNvPr id="19" name="Freeform 269"/>
            <p:cNvSpPr>
              <a:spLocks/>
            </p:cNvSpPr>
            <p:nvPr/>
          </p:nvSpPr>
          <p:spPr bwMode="auto">
            <a:xfrm>
              <a:off x="566401" y="1044722"/>
              <a:ext cx="805200" cy="280083"/>
            </a:xfrm>
            <a:custGeom>
              <a:avLst/>
              <a:gdLst>
                <a:gd name="T0" fmla="*/ 114 w 228"/>
                <a:gd name="T1" fmla="*/ 50 h 81"/>
                <a:gd name="T2" fmla="*/ 0 w 228"/>
                <a:gd name="T3" fmla="*/ 0 h 81"/>
                <a:gd name="T4" fmla="*/ 0 w 228"/>
                <a:gd name="T5" fmla="*/ 6 h 81"/>
                <a:gd name="T6" fmla="*/ 114 w 228"/>
                <a:gd name="T7" fmla="*/ 81 h 81"/>
                <a:gd name="T8" fmla="*/ 228 w 228"/>
                <a:gd name="T9" fmla="*/ 6 h 81"/>
                <a:gd name="T10" fmla="*/ 228 w 228"/>
                <a:gd name="T11" fmla="*/ 0 h 81"/>
                <a:gd name="T12" fmla="*/ 114 w 228"/>
                <a:gd name="T13" fmla="*/ 50 h 81"/>
              </a:gdLst>
              <a:ahLst/>
              <a:cxnLst>
                <a:cxn ang="0">
                  <a:pos x="T0" y="T1"/>
                </a:cxn>
                <a:cxn ang="0">
                  <a:pos x="T2" y="T3"/>
                </a:cxn>
                <a:cxn ang="0">
                  <a:pos x="T4" y="T5"/>
                </a:cxn>
                <a:cxn ang="0">
                  <a:pos x="T6" y="T7"/>
                </a:cxn>
                <a:cxn ang="0">
                  <a:pos x="T8" y="T9"/>
                </a:cxn>
                <a:cxn ang="0">
                  <a:pos x="T10" y="T11"/>
                </a:cxn>
                <a:cxn ang="0">
                  <a:pos x="T12" y="T13"/>
                </a:cxn>
              </a:cxnLst>
              <a:rect l="0" t="0" r="r" b="b"/>
              <a:pathLst>
                <a:path w="228" h="81">
                  <a:moveTo>
                    <a:pt x="114" y="50"/>
                  </a:moveTo>
                  <a:cubicBezTo>
                    <a:pt x="64" y="50"/>
                    <a:pt x="21" y="30"/>
                    <a:pt x="0" y="0"/>
                  </a:cubicBezTo>
                  <a:cubicBezTo>
                    <a:pt x="0" y="6"/>
                    <a:pt x="0" y="6"/>
                    <a:pt x="0" y="6"/>
                  </a:cubicBezTo>
                  <a:cubicBezTo>
                    <a:pt x="1" y="48"/>
                    <a:pt x="52" y="81"/>
                    <a:pt x="114" y="81"/>
                  </a:cubicBezTo>
                  <a:cubicBezTo>
                    <a:pt x="176" y="81"/>
                    <a:pt x="228" y="47"/>
                    <a:pt x="228" y="6"/>
                  </a:cubicBezTo>
                  <a:cubicBezTo>
                    <a:pt x="228" y="0"/>
                    <a:pt x="228" y="0"/>
                    <a:pt x="228" y="0"/>
                  </a:cubicBezTo>
                  <a:cubicBezTo>
                    <a:pt x="207" y="30"/>
                    <a:pt x="164" y="50"/>
                    <a:pt x="114" y="5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70"/>
            <p:cNvSpPr>
              <a:spLocks/>
            </p:cNvSpPr>
            <p:nvPr/>
          </p:nvSpPr>
          <p:spPr bwMode="auto">
            <a:xfrm>
              <a:off x="566401" y="1214561"/>
              <a:ext cx="805200" cy="286042"/>
            </a:xfrm>
            <a:custGeom>
              <a:avLst/>
              <a:gdLst>
                <a:gd name="T0" fmla="*/ 114 w 228"/>
                <a:gd name="T1" fmla="*/ 50 h 83"/>
                <a:gd name="T2" fmla="*/ 0 w 228"/>
                <a:gd name="T3" fmla="*/ 0 h 83"/>
                <a:gd name="T4" fmla="*/ 0 w 228"/>
                <a:gd name="T5" fmla="*/ 8 h 83"/>
                <a:gd name="T6" fmla="*/ 114 w 228"/>
                <a:gd name="T7" fmla="*/ 83 h 83"/>
                <a:gd name="T8" fmla="*/ 228 w 228"/>
                <a:gd name="T9" fmla="*/ 8 h 83"/>
                <a:gd name="T10" fmla="*/ 228 w 228"/>
                <a:gd name="T11" fmla="*/ 0 h 83"/>
                <a:gd name="T12" fmla="*/ 114 w 228"/>
                <a:gd name="T13" fmla="*/ 50 h 83"/>
              </a:gdLst>
              <a:ahLst/>
              <a:cxnLst>
                <a:cxn ang="0">
                  <a:pos x="T0" y="T1"/>
                </a:cxn>
                <a:cxn ang="0">
                  <a:pos x="T2" y="T3"/>
                </a:cxn>
                <a:cxn ang="0">
                  <a:pos x="T4" y="T5"/>
                </a:cxn>
                <a:cxn ang="0">
                  <a:pos x="T6" y="T7"/>
                </a:cxn>
                <a:cxn ang="0">
                  <a:pos x="T8" y="T9"/>
                </a:cxn>
                <a:cxn ang="0">
                  <a:pos x="T10" y="T11"/>
                </a:cxn>
                <a:cxn ang="0">
                  <a:pos x="T12" y="T13"/>
                </a:cxn>
              </a:cxnLst>
              <a:rect l="0" t="0" r="r" b="b"/>
              <a:pathLst>
                <a:path w="228" h="83">
                  <a:moveTo>
                    <a:pt x="114" y="50"/>
                  </a:moveTo>
                  <a:cubicBezTo>
                    <a:pt x="64" y="50"/>
                    <a:pt x="21" y="30"/>
                    <a:pt x="0" y="0"/>
                  </a:cubicBezTo>
                  <a:cubicBezTo>
                    <a:pt x="0" y="8"/>
                    <a:pt x="0" y="8"/>
                    <a:pt x="0" y="8"/>
                  </a:cubicBezTo>
                  <a:cubicBezTo>
                    <a:pt x="1" y="49"/>
                    <a:pt x="52" y="83"/>
                    <a:pt x="114" y="83"/>
                  </a:cubicBezTo>
                  <a:cubicBezTo>
                    <a:pt x="176" y="83"/>
                    <a:pt x="228" y="48"/>
                    <a:pt x="228" y="8"/>
                  </a:cubicBezTo>
                  <a:cubicBezTo>
                    <a:pt x="228" y="0"/>
                    <a:pt x="228" y="0"/>
                    <a:pt x="228" y="0"/>
                  </a:cubicBezTo>
                  <a:cubicBezTo>
                    <a:pt x="207" y="30"/>
                    <a:pt x="164" y="50"/>
                    <a:pt x="114" y="5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71"/>
            <p:cNvSpPr>
              <a:spLocks/>
            </p:cNvSpPr>
            <p:nvPr/>
          </p:nvSpPr>
          <p:spPr bwMode="auto">
            <a:xfrm>
              <a:off x="566401" y="1390357"/>
              <a:ext cx="805200" cy="286042"/>
            </a:xfrm>
            <a:custGeom>
              <a:avLst/>
              <a:gdLst>
                <a:gd name="T0" fmla="*/ 114 w 228"/>
                <a:gd name="T1" fmla="*/ 50 h 83"/>
                <a:gd name="T2" fmla="*/ 0 w 228"/>
                <a:gd name="T3" fmla="*/ 0 h 83"/>
                <a:gd name="T4" fmla="*/ 0 w 228"/>
                <a:gd name="T5" fmla="*/ 8 h 83"/>
                <a:gd name="T6" fmla="*/ 114 w 228"/>
                <a:gd name="T7" fmla="*/ 83 h 83"/>
                <a:gd name="T8" fmla="*/ 228 w 228"/>
                <a:gd name="T9" fmla="*/ 8 h 83"/>
                <a:gd name="T10" fmla="*/ 228 w 228"/>
                <a:gd name="T11" fmla="*/ 0 h 83"/>
                <a:gd name="T12" fmla="*/ 114 w 228"/>
                <a:gd name="T13" fmla="*/ 50 h 83"/>
              </a:gdLst>
              <a:ahLst/>
              <a:cxnLst>
                <a:cxn ang="0">
                  <a:pos x="T0" y="T1"/>
                </a:cxn>
                <a:cxn ang="0">
                  <a:pos x="T2" y="T3"/>
                </a:cxn>
                <a:cxn ang="0">
                  <a:pos x="T4" y="T5"/>
                </a:cxn>
                <a:cxn ang="0">
                  <a:pos x="T6" y="T7"/>
                </a:cxn>
                <a:cxn ang="0">
                  <a:pos x="T8" y="T9"/>
                </a:cxn>
                <a:cxn ang="0">
                  <a:pos x="T10" y="T11"/>
                </a:cxn>
                <a:cxn ang="0">
                  <a:pos x="T12" y="T13"/>
                </a:cxn>
              </a:cxnLst>
              <a:rect l="0" t="0" r="r" b="b"/>
              <a:pathLst>
                <a:path w="228" h="83">
                  <a:moveTo>
                    <a:pt x="114" y="50"/>
                  </a:moveTo>
                  <a:cubicBezTo>
                    <a:pt x="64" y="50"/>
                    <a:pt x="21" y="30"/>
                    <a:pt x="0" y="0"/>
                  </a:cubicBezTo>
                  <a:cubicBezTo>
                    <a:pt x="0" y="8"/>
                    <a:pt x="0" y="8"/>
                    <a:pt x="0" y="8"/>
                  </a:cubicBezTo>
                  <a:cubicBezTo>
                    <a:pt x="1" y="49"/>
                    <a:pt x="52" y="83"/>
                    <a:pt x="114" y="83"/>
                  </a:cubicBezTo>
                  <a:cubicBezTo>
                    <a:pt x="176" y="83"/>
                    <a:pt x="228" y="48"/>
                    <a:pt x="228" y="8"/>
                  </a:cubicBezTo>
                  <a:cubicBezTo>
                    <a:pt x="228" y="0"/>
                    <a:pt x="228" y="0"/>
                    <a:pt x="228" y="0"/>
                  </a:cubicBezTo>
                  <a:cubicBezTo>
                    <a:pt x="207" y="30"/>
                    <a:pt x="164" y="50"/>
                    <a:pt x="114" y="5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72"/>
            <p:cNvSpPr>
              <a:spLocks/>
            </p:cNvSpPr>
            <p:nvPr/>
          </p:nvSpPr>
          <p:spPr bwMode="auto">
            <a:xfrm>
              <a:off x="1005601" y="931497"/>
              <a:ext cx="48800" cy="62573"/>
            </a:xfrm>
            <a:custGeom>
              <a:avLst/>
              <a:gdLst>
                <a:gd name="T0" fmla="*/ 14 w 14"/>
                <a:gd name="T1" fmla="*/ 9 h 18"/>
                <a:gd name="T2" fmla="*/ 10 w 14"/>
                <a:gd name="T3" fmla="*/ 3 h 18"/>
                <a:gd name="T4" fmla="*/ 0 w 14"/>
                <a:gd name="T5" fmla="*/ 0 h 18"/>
                <a:gd name="T6" fmla="*/ 0 w 14"/>
                <a:gd name="T7" fmla="*/ 18 h 18"/>
                <a:gd name="T8" fmla="*/ 14 w 14"/>
                <a:gd name="T9" fmla="*/ 9 h 18"/>
              </a:gdLst>
              <a:ahLst/>
              <a:cxnLst>
                <a:cxn ang="0">
                  <a:pos x="T0" y="T1"/>
                </a:cxn>
                <a:cxn ang="0">
                  <a:pos x="T2" y="T3"/>
                </a:cxn>
                <a:cxn ang="0">
                  <a:pos x="T4" y="T5"/>
                </a:cxn>
                <a:cxn ang="0">
                  <a:pos x="T6" y="T7"/>
                </a:cxn>
                <a:cxn ang="0">
                  <a:pos x="T8" y="T9"/>
                </a:cxn>
              </a:cxnLst>
              <a:rect l="0" t="0" r="r" b="b"/>
              <a:pathLst>
                <a:path w="14" h="18">
                  <a:moveTo>
                    <a:pt x="14" y="9"/>
                  </a:moveTo>
                  <a:cubicBezTo>
                    <a:pt x="14" y="7"/>
                    <a:pt x="13" y="5"/>
                    <a:pt x="10" y="3"/>
                  </a:cubicBezTo>
                  <a:cubicBezTo>
                    <a:pt x="8" y="2"/>
                    <a:pt x="4" y="1"/>
                    <a:pt x="0" y="0"/>
                  </a:cubicBezTo>
                  <a:cubicBezTo>
                    <a:pt x="0" y="18"/>
                    <a:pt x="0" y="18"/>
                    <a:pt x="0" y="18"/>
                  </a:cubicBezTo>
                  <a:cubicBezTo>
                    <a:pt x="9" y="17"/>
                    <a:pt x="14" y="14"/>
                    <a:pt x="14" y="9"/>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73"/>
            <p:cNvSpPr>
              <a:spLocks/>
            </p:cNvSpPr>
            <p:nvPr/>
          </p:nvSpPr>
          <p:spPr bwMode="auto">
            <a:xfrm>
              <a:off x="883601" y="797415"/>
              <a:ext cx="54900" cy="59592"/>
            </a:xfrm>
            <a:custGeom>
              <a:avLst/>
              <a:gdLst>
                <a:gd name="T0" fmla="*/ 4 w 15"/>
                <a:gd name="T1" fmla="*/ 15 h 18"/>
                <a:gd name="T2" fmla="*/ 15 w 15"/>
                <a:gd name="T3" fmla="*/ 18 h 18"/>
                <a:gd name="T4" fmla="*/ 15 w 15"/>
                <a:gd name="T5" fmla="*/ 0 h 18"/>
                <a:gd name="T6" fmla="*/ 3 w 15"/>
                <a:gd name="T7" fmla="*/ 4 h 18"/>
                <a:gd name="T8" fmla="*/ 0 w 15"/>
                <a:gd name="T9" fmla="*/ 9 h 18"/>
                <a:gd name="T10" fmla="*/ 4 w 15"/>
                <a:gd name="T11" fmla="*/ 15 h 18"/>
              </a:gdLst>
              <a:ahLst/>
              <a:cxnLst>
                <a:cxn ang="0">
                  <a:pos x="T0" y="T1"/>
                </a:cxn>
                <a:cxn ang="0">
                  <a:pos x="T2" y="T3"/>
                </a:cxn>
                <a:cxn ang="0">
                  <a:pos x="T4" y="T5"/>
                </a:cxn>
                <a:cxn ang="0">
                  <a:pos x="T6" y="T7"/>
                </a:cxn>
                <a:cxn ang="0">
                  <a:pos x="T8" y="T9"/>
                </a:cxn>
                <a:cxn ang="0">
                  <a:pos x="T10" y="T11"/>
                </a:cxn>
              </a:cxnLst>
              <a:rect l="0" t="0" r="r" b="b"/>
              <a:pathLst>
                <a:path w="15" h="18">
                  <a:moveTo>
                    <a:pt x="4" y="15"/>
                  </a:moveTo>
                  <a:cubicBezTo>
                    <a:pt x="6" y="17"/>
                    <a:pt x="10" y="18"/>
                    <a:pt x="15" y="18"/>
                  </a:cubicBezTo>
                  <a:cubicBezTo>
                    <a:pt x="15" y="0"/>
                    <a:pt x="15" y="0"/>
                    <a:pt x="15" y="0"/>
                  </a:cubicBezTo>
                  <a:cubicBezTo>
                    <a:pt x="9" y="1"/>
                    <a:pt x="5" y="2"/>
                    <a:pt x="3" y="4"/>
                  </a:cubicBezTo>
                  <a:cubicBezTo>
                    <a:pt x="1" y="5"/>
                    <a:pt x="0" y="7"/>
                    <a:pt x="0" y="9"/>
                  </a:cubicBezTo>
                  <a:cubicBezTo>
                    <a:pt x="0" y="12"/>
                    <a:pt x="1" y="14"/>
                    <a:pt x="4" y="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74"/>
            <p:cNvSpPr>
              <a:spLocks noEditPoints="1"/>
            </p:cNvSpPr>
            <p:nvPr/>
          </p:nvSpPr>
          <p:spPr bwMode="auto">
            <a:xfrm>
              <a:off x="566401" y="633536"/>
              <a:ext cx="805200" cy="521432"/>
            </a:xfrm>
            <a:custGeom>
              <a:avLst/>
              <a:gdLst>
                <a:gd name="T0" fmla="*/ 114 w 228"/>
                <a:gd name="T1" fmla="*/ 151 h 151"/>
                <a:gd name="T2" fmla="*/ 228 w 228"/>
                <a:gd name="T3" fmla="*/ 76 h 151"/>
                <a:gd name="T4" fmla="*/ 114 w 228"/>
                <a:gd name="T5" fmla="*/ 0 h 151"/>
                <a:gd name="T6" fmla="*/ 0 w 228"/>
                <a:gd name="T7" fmla="*/ 76 h 151"/>
                <a:gd name="T8" fmla="*/ 114 w 228"/>
                <a:gd name="T9" fmla="*/ 151 h 151"/>
                <a:gd name="T10" fmla="*/ 67 w 228"/>
                <a:gd name="T11" fmla="*/ 46 h 151"/>
                <a:gd name="T12" fmla="*/ 75 w 228"/>
                <a:gd name="T13" fmla="*/ 38 h 151"/>
                <a:gd name="T14" fmla="*/ 88 w 228"/>
                <a:gd name="T15" fmla="*/ 32 h 151"/>
                <a:gd name="T16" fmla="*/ 105 w 228"/>
                <a:gd name="T17" fmla="*/ 29 h 151"/>
                <a:gd name="T18" fmla="*/ 105 w 228"/>
                <a:gd name="T19" fmla="*/ 19 h 151"/>
                <a:gd name="T20" fmla="*/ 124 w 228"/>
                <a:gd name="T21" fmla="*/ 19 h 151"/>
                <a:gd name="T22" fmla="*/ 124 w 228"/>
                <a:gd name="T23" fmla="*/ 29 h 151"/>
                <a:gd name="T24" fmla="*/ 141 w 228"/>
                <a:gd name="T25" fmla="*/ 30 h 151"/>
                <a:gd name="T26" fmla="*/ 157 w 228"/>
                <a:gd name="T27" fmla="*/ 34 h 151"/>
                <a:gd name="T28" fmla="*/ 157 w 228"/>
                <a:gd name="T29" fmla="*/ 52 h 151"/>
                <a:gd name="T30" fmla="*/ 124 w 228"/>
                <a:gd name="T31" fmla="*/ 47 h 151"/>
                <a:gd name="T32" fmla="*/ 124 w 228"/>
                <a:gd name="T33" fmla="*/ 68 h 151"/>
                <a:gd name="T34" fmla="*/ 138 w 228"/>
                <a:gd name="T35" fmla="*/ 70 h 151"/>
                <a:gd name="T36" fmla="*/ 151 w 228"/>
                <a:gd name="T37" fmla="*/ 75 h 151"/>
                <a:gd name="T38" fmla="*/ 160 w 228"/>
                <a:gd name="T39" fmla="*/ 83 h 151"/>
                <a:gd name="T40" fmla="*/ 164 w 228"/>
                <a:gd name="T41" fmla="*/ 95 h 151"/>
                <a:gd name="T42" fmla="*/ 153 w 228"/>
                <a:gd name="T43" fmla="*/ 114 h 151"/>
                <a:gd name="T44" fmla="*/ 124 w 228"/>
                <a:gd name="T45" fmla="*/ 122 h 151"/>
                <a:gd name="T46" fmla="*/ 124 w 228"/>
                <a:gd name="T47" fmla="*/ 132 h 151"/>
                <a:gd name="T48" fmla="*/ 105 w 228"/>
                <a:gd name="T49" fmla="*/ 132 h 151"/>
                <a:gd name="T50" fmla="*/ 105 w 228"/>
                <a:gd name="T51" fmla="*/ 123 h 151"/>
                <a:gd name="T52" fmla="*/ 84 w 228"/>
                <a:gd name="T53" fmla="*/ 121 h 151"/>
                <a:gd name="T54" fmla="*/ 67 w 228"/>
                <a:gd name="T55" fmla="*/ 117 h 151"/>
                <a:gd name="T56" fmla="*/ 67 w 228"/>
                <a:gd name="T57" fmla="*/ 99 h 151"/>
                <a:gd name="T58" fmla="*/ 76 w 228"/>
                <a:gd name="T59" fmla="*/ 101 h 151"/>
                <a:gd name="T60" fmla="*/ 85 w 228"/>
                <a:gd name="T61" fmla="*/ 103 h 151"/>
                <a:gd name="T62" fmla="*/ 94 w 228"/>
                <a:gd name="T63" fmla="*/ 104 h 151"/>
                <a:gd name="T64" fmla="*/ 105 w 228"/>
                <a:gd name="T65" fmla="*/ 105 h 151"/>
                <a:gd name="T66" fmla="*/ 105 w 228"/>
                <a:gd name="T67" fmla="*/ 84 h 151"/>
                <a:gd name="T68" fmla="*/ 91 w 228"/>
                <a:gd name="T69" fmla="*/ 82 h 151"/>
                <a:gd name="T70" fmla="*/ 78 w 228"/>
                <a:gd name="T71" fmla="*/ 77 h 151"/>
                <a:gd name="T72" fmla="*/ 68 w 228"/>
                <a:gd name="T73" fmla="*/ 70 h 151"/>
                <a:gd name="T74" fmla="*/ 65 w 228"/>
                <a:gd name="T75" fmla="*/ 57 h 151"/>
                <a:gd name="T76" fmla="*/ 67 w 228"/>
                <a:gd name="T77" fmla="*/ 46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51">
                  <a:moveTo>
                    <a:pt x="114" y="151"/>
                  </a:moveTo>
                  <a:cubicBezTo>
                    <a:pt x="176" y="151"/>
                    <a:pt x="228" y="117"/>
                    <a:pt x="228" y="76"/>
                  </a:cubicBezTo>
                  <a:cubicBezTo>
                    <a:pt x="228" y="35"/>
                    <a:pt x="176" y="0"/>
                    <a:pt x="114" y="0"/>
                  </a:cubicBezTo>
                  <a:cubicBezTo>
                    <a:pt x="52" y="0"/>
                    <a:pt x="0" y="35"/>
                    <a:pt x="0" y="76"/>
                  </a:cubicBezTo>
                  <a:cubicBezTo>
                    <a:pt x="0" y="117"/>
                    <a:pt x="52" y="151"/>
                    <a:pt x="114" y="151"/>
                  </a:cubicBezTo>
                  <a:moveTo>
                    <a:pt x="67" y="46"/>
                  </a:moveTo>
                  <a:cubicBezTo>
                    <a:pt x="69" y="43"/>
                    <a:pt x="72" y="40"/>
                    <a:pt x="75" y="38"/>
                  </a:cubicBezTo>
                  <a:cubicBezTo>
                    <a:pt x="79" y="35"/>
                    <a:pt x="83" y="34"/>
                    <a:pt x="88" y="32"/>
                  </a:cubicBezTo>
                  <a:cubicBezTo>
                    <a:pt x="93" y="31"/>
                    <a:pt x="99" y="30"/>
                    <a:pt x="105" y="29"/>
                  </a:cubicBezTo>
                  <a:cubicBezTo>
                    <a:pt x="105" y="19"/>
                    <a:pt x="105" y="19"/>
                    <a:pt x="105" y="19"/>
                  </a:cubicBezTo>
                  <a:cubicBezTo>
                    <a:pt x="124" y="19"/>
                    <a:pt x="124" y="19"/>
                    <a:pt x="124" y="19"/>
                  </a:cubicBezTo>
                  <a:cubicBezTo>
                    <a:pt x="124" y="29"/>
                    <a:pt x="124" y="29"/>
                    <a:pt x="124" y="29"/>
                  </a:cubicBezTo>
                  <a:cubicBezTo>
                    <a:pt x="129" y="29"/>
                    <a:pt x="135" y="30"/>
                    <a:pt x="141" y="30"/>
                  </a:cubicBezTo>
                  <a:cubicBezTo>
                    <a:pt x="147" y="31"/>
                    <a:pt x="152" y="32"/>
                    <a:pt x="157" y="34"/>
                  </a:cubicBezTo>
                  <a:cubicBezTo>
                    <a:pt x="157" y="52"/>
                    <a:pt x="157" y="52"/>
                    <a:pt x="157" y="52"/>
                  </a:cubicBezTo>
                  <a:cubicBezTo>
                    <a:pt x="145" y="49"/>
                    <a:pt x="134" y="47"/>
                    <a:pt x="124" y="47"/>
                  </a:cubicBezTo>
                  <a:cubicBezTo>
                    <a:pt x="124" y="68"/>
                    <a:pt x="124" y="68"/>
                    <a:pt x="124" y="68"/>
                  </a:cubicBezTo>
                  <a:cubicBezTo>
                    <a:pt x="128" y="68"/>
                    <a:pt x="133" y="69"/>
                    <a:pt x="138" y="70"/>
                  </a:cubicBezTo>
                  <a:cubicBezTo>
                    <a:pt x="143" y="71"/>
                    <a:pt x="147" y="73"/>
                    <a:pt x="151" y="75"/>
                  </a:cubicBezTo>
                  <a:cubicBezTo>
                    <a:pt x="155" y="77"/>
                    <a:pt x="158" y="79"/>
                    <a:pt x="160" y="83"/>
                  </a:cubicBezTo>
                  <a:cubicBezTo>
                    <a:pt x="163" y="86"/>
                    <a:pt x="164" y="90"/>
                    <a:pt x="164" y="95"/>
                  </a:cubicBezTo>
                  <a:cubicBezTo>
                    <a:pt x="164" y="103"/>
                    <a:pt x="160" y="109"/>
                    <a:pt x="153" y="114"/>
                  </a:cubicBezTo>
                  <a:cubicBezTo>
                    <a:pt x="146" y="118"/>
                    <a:pt x="136" y="121"/>
                    <a:pt x="124" y="122"/>
                  </a:cubicBezTo>
                  <a:cubicBezTo>
                    <a:pt x="124" y="132"/>
                    <a:pt x="124" y="132"/>
                    <a:pt x="124" y="132"/>
                  </a:cubicBezTo>
                  <a:cubicBezTo>
                    <a:pt x="105" y="132"/>
                    <a:pt x="105" y="132"/>
                    <a:pt x="105" y="132"/>
                  </a:cubicBezTo>
                  <a:cubicBezTo>
                    <a:pt x="105" y="123"/>
                    <a:pt x="105" y="123"/>
                    <a:pt x="105" y="123"/>
                  </a:cubicBezTo>
                  <a:cubicBezTo>
                    <a:pt x="97" y="123"/>
                    <a:pt x="90" y="122"/>
                    <a:pt x="84" y="121"/>
                  </a:cubicBezTo>
                  <a:cubicBezTo>
                    <a:pt x="77" y="120"/>
                    <a:pt x="71" y="119"/>
                    <a:pt x="67" y="117"/>
                  </a:cubicBezTo>
                  <a:cubicBezTo>
                    <a:pt x="67" y="99"/>
                    <a:pt x="67" y="99"/>
                    <a:pt x="67" y="99"/>
                  </a:cubicBezTo>
                  <a:cubicBezTo>
                    <a:pt x="70" y="100"/>
                    <a:pt x="73" y="101"/>
                    <a:pt x="76" y="101"/>
                  </a:cubicBezTo>
                  <a:cubicBezTo>
                    <a:pt x="79" y="102"/>
                    <a:pt x="82" y="102"/>
                    <a:pt x="85" y="103"/>
                  </a:cubicBezTo>
                  <a:cubicBezTo>
                    <a:pt x="88" y="103"/>
                    <a:pt x="91" y="104"/>
                    <a:pt x="94" y="104"/>
                  </a:cubicBezTo>
                  <a:cubicBezTo>
                    <a:pt x="97" y="104"/>
                    <a:pt x="101" y="105"/>
                    <a:pt x="105" y="105"/>
                  </a:cubicBezTo>
                  <a:cubicBezTo>
                    <a:pt x="105" y="84"/>
                    <a:pt x="105" y="84"/>
                    <a:pt x="105" y="84"/>
                  </a:cubicBezTo>
                  <a:cubicBezTo>
                    <a:pt x="100" y="83"/>
                    <a:pt x="95" y="83"/>
                    <a:pt x="91" y="82"/>
                  </a:cubicBezTo>
                  <a:cubicBezTo>
                    <a:pt x="86" y="81"/>
                    <a:pt x="81" y="79"/>
                    <a:pt x="78" y="77"/>
                  </a:cubicBezTo>
                  <a:cubicBezTo>
                    <a:pt x="74" y="75"/>
                    <a:pt x="71" y="73"/>
                    <a:pt x="68" y="70"/>
                  </a:cubicBezTo>
                  <a:cubicBezTo>
                    <a:pt x="66" y="66"/>
                    <a:pt x="65" y="62"/>
                    <a:pt x="65" y="57"/>
                  </a:cubicBezTo>
                  <a:cubicBezTo>
                    <a:pt x="65" y="53"/>
                    <a:pt x="65" y="49"/>
                    <a:pt x="67" y="4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extBox 1"/>
          <p:cNvSpPr txBox="1"/>
          <p:nvPr/>
        </p:nvSpPr>
        <p:spPr>
          <a:xfrm>
            <a:off x="1828800" y="757535"/>
            <a:ext cx="7086599" cy="461665"/>
          </a:xfrm>
          <a:prstGeom prst="rect">
            <a:avLst/>
          </a:prstGeom>
          <a:noFill/>
        </p:spPr>
        <p:txBody>
          <a:bodyPr wrap="square" rtlCol="0">
            <a:spAutoFit/>
          </a:bodyPr>
          <a:lstStyle/>
          <a:p>
            <a:r>
              <a:rPr lang="en-US" sz="2400" dirty="0">
                <a:solidFill>
                  <a:schemeClr val="bg1"/>
                </a:solidFill>
                <a:latin typeface="MS PGothic" panose="020B0600070205080204" pitchFamily="34" charset="-128"/>
                <a:ea typeface="MS PGothic" panose="020B0600070205080204" pitchFamily="34" charset="-128"/>
                <a:cs typeface="Segoe UI" pitchFamily="34" charset="0"/>
              </a:rPr>
              <a:t>Public Health Insurance Eligibility Criteria</a:t>
            </a:r>
            <a:endParaRPr lang="en-US" sz="2200" dirty="0">
              <a:solidFill>
                <a:schemeClr val="bg1"/>
              </a:solidFill>
              <a:latin typeface="MS PGothic" panose="020B0600070205080204" pitchFamily="34" charset="-128"/>
              <a:ea typeface="MS PGothic" panose="020B0600070205080204" pitchFamily="34" charset="-128"/>
            </a:endParaRPr>
          </a:p>
        </p:txBody>
      </p:sp>
      <p:sp>
        <p:nvSpPr>
          <p:cNvPr id="50" name="Slide Number Placeholder 3"/>
          <p:cNvSpPr>
            <a:spLocks noGrp="1"/>
          </p:cNvSpPr>
          <p:nvPr>
            <p:ph type="sldNum" sz="quarter" idx="12"/>
          </p:nvPr>
        </p:nvSpPr>
        <p:spPr>
          <a:xfrm>
            <a:off x="6553200" y="6356350"/>
            <a:ext cx="2133600" cy="365125"/>
          </a:xfrm>
        </p:spPr>
        <p:txBody>
          <a:bodyPr/>
          <a:lstStyle/>
          <a:p>
            <a:fld id="{A676063D-E2FD-4F05-B1DC-3DEAF8375396}" type="slidenum">
              <a:rPr lang="en-US" sz="1400" b="1" smtClean="0">
                <a:solidFill>
                  <a:schemeClr val="tx1"/>
                </a:solidFill>
              </a:rPr>
              <a:t>5</a:t>
            </a:fld>
            <a:endParaRPr lang="en-US" sz="1400" b="1" dirty="0">
              <a:solidFill>
                <a:schemeClr val="tx1"/>
              </a:solidFill>
            </a:endParaRPr>
          </a:p>
        </p:txBody>
      </p:sp>
      <p:sp>
        <p:nvSpPr>
          <p:cNvPr id="36" name="Content Placeholder 2"/>
          <p:cNvSpPr>
            <a:spLocks noGrp="1"/>
          </p:cNvSpPr>
          <p:nvPr>
            <p:ph idx="1"/>
          </p:nvPr>
        </p:nvSpPr>
        <p:spPr>
          <a:xfrm>
            <a:off x="304800" y="1981200"/>
            <a:ext cx="8229600" cy="4325112"/>
          </a:xfrm>
        </p:spPr>
        <p:txBody>
          <a:bodyPr>
            <a:normAutofit fontScale="92500" lnSpcReduction="10000"/>
          </a:bodyPr>
          <a:lstStyle/>
          <a:p>
            <a:pPr>
              <a:lnSpc>
                <a:spcPct val="120000"/>
              </a:lnSpc>
              <a:buNone/>
            </a:pPr>
            <a:r>
              <a:rPr lang="en-US" sz="1900" b="1" dirty="0">
                <a:solidFill>
                  <a:srgbClr val="0070C0"/>
                </a:solidFill>
              </a:rPr>
              <a:t>Eligibility requires information about: </a:t>
            </a:r>
          </a:p>
          <a:p>
            <a:pPr>
              <a:lnSpc>
                <a:spcPct val="120000"/>
              </a:lnSpc>
            </a:pPr>
            <a:r>
              <a:rPr lang="en-US" sz="2000" dirty="0">
                <a:latin typeface="Tw Cen MT" panose="020B0602020104020603" pitchFamily="34" charset="0"/>
              </a:rPr>
              <a:t>Income</a:t>
            </a:r>
          </a:p>
          <a:p>
            <a:pPr lvl="1">
              <a:lnSpc>
                <a:spcPct val="90000"/>
              </a:lnSpc>
              <a:buClr>
                <a:schemeClr val="accent3"/>
              </a:buClr>
              <a:buSzPct val="100000"/>
            </a:pPr>
            <a:r>
              <a:rPr lang="en-US" sz="1800" dirty="0" smtClean="0">
                <a:solidFill>
                  <a:schemeClr val="tx1"/>
                </a:solidFill>
                <a:latin typeface="Tw Cen MT" panose="020B0602020104020603" pitchFamily="34" charset="0"/>
              </a:rPr>
              <a:t>Child Health Plus:  Child </a:t>
            </a:r>
            <a:r>
              <a:rPr lang="en-US" sz="1800" dirty="0">
                <a:solidFill>
                  <a:schemeClr val="tx1"/>
                </a:solidFill>
                <a:latin typeface="Tw Cen MT" panose="020B0602020104020603" pitchFamily="34" charset="0"/>
              </a:rPr>
              <a:t>in a family of four – up to $</a:t>
            </a:r>
            <a:r>
              <a:rPr lang="en-US" sz="1800" dirty="0" smtClean="0">
                <a:solidFill>
                  <a:schemeClr val="tx1"/>
                </a:solidFill>
                <a:latin typeface="Tw Cen MT" panose="020B0602020104020603" pitchFamily="34" charset="0"/>
              </a:rPr>
              <a:t>98,400</a:t>
            </a:r>
            <a:endParaRPr lang="en-US" sz="1800" dirty="0">
              <a:solidFill>
                <a:schemeClr val="tx1"/>
              </a:solidFill>
              <a:latin typeface="Tw Cen MT" panose="020B0602020104020603" pitchFamily="34" charset="0"/>
            </a:endParaRPr>
          </a:p>
          <a:p>
            <a:pPr lvl="1">
              <a:lnSpc>
                <a:spcPct val="90000"/>
              </a:lnSpc>
              <a:buClr>
                <a:schemeClr val="accent3"/>
              </a:buClr>
              <a:buSzPct val="100000"/>
            </a:pPr>
            <a:r>
              <a:rPr lang="en-US" sz="1800" dirty="0" smtClean="0">
                <a:solidFill>
                  <a:schemeClr val="tx1"/>
                </a:solidFill>
                <a:latin typeface="Tw Cen MT" panose="020B0602020104020603" pitchFamily="34" charset="0"/>
              </a:rPr>
              <a:t>Medicaid:  Single </a:t>
            </a:r>
            <a:r>
              <a:rPr lang="en-US" sz="1800" dirty="0" smtClean="0">
                <a:latin typeface="Tw Cen MT" panose="020B0602020104020603" pitchFamily="34" charset="0"/>
              </a:rPr>
              <a:t>Adult - $16,643; </a:t>
            </a:r>
            <a:r>
              <a:rPr lang="en-US" sz="1800" dirty="0" smtClean="0">
                <a:solidFill>
                  <a:schemeClr val="tx1"/>
                </a:solidFill>
                <a:latin typeface="Tw Cen MT" panose="020B0602020104020603" pitchFamily="34" charset="0"/>
              </a:rPr>
              <a:t>Adult </a:t>
            </a:r>
            <a:r>
              <a:rPr lang="en-US" sz="1800" dirty="0">
                <a:solidFill>
                  <a:schemeClr val="tx1"/>
                </a:solidFill>
                <a:latin typeface="Tw Cen MT" panose="020B0602020104020603" pitchFamily="34" charset="0"/>
              </a:rPr>
              <a:t>in a family of four – up to </a:t>
            </a:r>
            <a:r>
              <a:rPr lang="en-US" sz="1800" dirty="0" smtClean="0">
                <a:solidFill>
                  <a:schemeClr val="tx1"/>
                </a:solidFill>
                <a:latin typeface="Tw Cen MT" panose="020B0602020104020603" pitchFamily="34" charset="0"/>
              </a:rPr>
              <a:t>$33,948</a:t>
            </a:r>
          </a:p>
          <a:p>
            <a:pPr lvl="1">
              <a:lnSpc>
                <a:spcPct val="90000"/>
              </a:lnSpc>
              <a:buClr>
                <a:schemeClr val="accent3"/>
              </a:buClr>
              <a:buSzPct val="100000"/>
            </a:pPr>
            <a:r>
              <a:rPr lang="en-US" sz="1800" dirty="0" smtClean="0">
                <a:solidFill>
                  <a:schemeClr val="tx1"/>
                </a:solidFill>
                <a:latin typeface="Tw Cen MT" panose="020B0602020104020603" pitchFamily="34" charset="0"/>
              </a:rPr>
              <a:t>Medicaid for Pregnant Women:  </a:t>
            </a:r>
          </a:p>
          <a:p>
            <a:pPr lvl="2">
              <a:lnSpc>
                <a:spcPct val="90000"/>
              </a:lnSpc>
              <a:buClr>
                <a:schemeClr val="accent3"/>
              </a:buClr>
              <a:buSzPct val="100000"/>
            </a:pPr>
            <a:r>
              <a:rPr lang="en-US" sz="1600" dirty="0" smtClean="0">
                <a:solidFill>
                  <a:schemeClr val="tx1"/>
                </a:solidFill>
                <a:latin typeface="Tw Cen MT" panose="020B0602020104020603" pitchFamily="34" charset="0"/>
              </a:rPr>
              <a:t>Pregnant woman carrying one child (household of two):  $36,216</a:t>
            </a:r>
          </a:p>
          <a:p>
            <a:pPr lvl="2">
              <a:lnSpc>
                <a:spcPct val="90000"/>
              </a:lnSpc>
              <a:buClr>
                <a:schemeClr val="accent3"/>
              </a:buClr>
              <a:buSzPct val="100000"/>
            </a:pPr>
            <a:r>
              <a:rPr lang="en-US" sz="1600" dirty="0" smtClean="0">
                <a:solidFill>
                  <a:schemeClr val="tx1"/>
                </a:solidFill>
                <a:latin typeface="Tw Cen MT" panose="020B0602020104020603" pitchFamily="34" charset="0"/>
              </a:rPr>
              <a:t>Pregnant woman carrying </a:t>
            </a:r>
            <a:r>
              <a:rPr lang="en-US" sz="1600" dirty="0">
                <a:latin typeface="Tw Cen MT" panose="020B0602020104020603" pitchFamily="34" charset="0"/>
              </a:rPr>
              <a:t>triplets (household of </a:t>
            </a:r>
            <a:r>
              <a:rPr lang="en-US" sz="1600" dirty="0" smtClean="0">
                <a:latin typeface="Tw Cen MT" panose="020B0602020104020603" pitchFamily="34" charset="0"/>
              </a:rPr>
              <a:t>four):  </a:t>
            </a:r>
            <a:r>
              <a:rPr lang="en-US" sz="1600" dirty="0" smtClean="0">
                <a:solidFill>
                  <a:schemeClr val="tx1"/>
                </a:solidFill>
                <a:latin typeface="Tw Cen MT" panose="020B0602020104020603" pitchFamily="34" charset="0"/>
              </a:rPr>
              <a:t>$54,858</a:t>
            </a:r>
          </a:p>
          <a:p>
            <a:pPr>
              <a:lnSpc>
                <a:spcPct val="90000"/>
              </a:lnSpc>
              <a:buSzPct val="100000"/>
            </a:pPr>
            <a:r>
              <a:rPr lang="en-US" sz="2000" dirty="0" smtClean="0">
                <a:latin typeface="Tw Cen MT" panose="020B0602020104020603" pitchFamily="34" charset="0"/>
              </a:rPr>
              <a:t>Residency </a:t>
            </a:r>
          </a:p>
          <a:p>
            <a:pPr lvl="1">
              <a:buClr>
                <a:schemeClr val="accent3"/>
              </a:buClr>
              <a:buSzPct val="100000"/>
            </a:pPr>
            <a:r>
              <a:rPr lang="en-US" sz="1800" dirty="0" smtClean="0">
                <a:solidFill>
                  <a:schemeClr val="tx1"/>
                </a:solidFill>
                <a:latin typeface="Tw Cen MT" panose="020B0602020104020603" pitchFamily="34" charset="0"/>
              </a:rPr>
              <a:t>Must </a:t>
            </a:r>
            <a:r>
              <a:rPr lang="en-US" sz="1800" dirty="0">
                <a:solidFill>
                  <a:schemeClr val="tx1"/>
                </a:solidFill>
                <a:latin typeface="Tw Cen MT" panose="020B0602020104020603" pitchFamily="34" charset="0"/>
              </a:rPr>
              <a:t>be a New York State resident</a:t>
            </a:r>
          </a:p>
          <a:p>
            <a:pPr lvl="1">
              <a:buClr>
                <a:schemeClr val="accent3"/>
              </a:buClr>
              <a:buSzPct val="100000"/>
            </a:pPr>
            <a:r>
              <a:rPr lang="en-US" sz="1800" dirty="0">
                <a:solidFill>
                  <a:schemeClr val="tx1"/>
                </a:solidFill>
                <a:latin typeface="Tw Cen MT" panose="020B0602020104020603" pitchFamily="34" charset="0"/>
              </a:rPr>
              <a:t>Short-term visa holders (tourist, work, school) are not eligible</a:t>
            </a:r>
          </a:p>
          <a:p>
            <a:pPr>
              <a:buSzPct val="100000"/>
            </a:pPr>
            <a:r>
              <a:rPr lang="en-US" sz="2000" dirty="0">
                <a:latin typeface="Tw Cen MT" panose="020B0602020104020603" pitchFamily="34" charset="0"/>
              </a:rPr>
              <a:t>Appropriate immigration status </a:t>
            </a:r>
            <a:r>
              <a:rPr lang="en-US" sz="2000" dirty="0" smtClean="0">
                <a:solidFill>
                  <a:schemeClr val="accent2">
                    <a:lumMod val="75000"/>
                  </a:schemeClr>
                </a:solidFill>
                <a:latin typeface="Tw Cen MT" panose="020B0602020104020603" pitchFamily="34" charset="0"/>
              </a:rPr>
              <a:t>(Medicaid)</a:t>
            </a:r>
          </a:p>
          <a:p>
            <a:r>
              <a:rPr lang="en-US" sz="2000" dirty="0" smtClean="0">
                <a:latin typeface="Tw Cen MT" panose="020B0602020104020603" pitchFamily="34" charset="0"/>
              </a:rPr>
              <a:t>Age</a:t>
            </a:r>
          </a:p>
          <a:p>
            <a:pPr lvl="1"/>
            <a:r>
              <a:rPr lang="en-US" sz="1800" dirty="0" smtClean="0">
                <a:solidFill>
                  <a:schemeClr val="tx1"/>
                </a:solidFill>
                <a:latin typeface="Tw Cen MT" panose="020B0602020104020603" pitchFamily="34" charset="0"/>
              </a:rPr>
              <a:t>Medicaid, Medicaid for Pregnant Women and FPBP:  no age limits</a:t>
            </a:r>
          </a:p>
          <a:p>
            <a:pPr lvl="1"/>
            <a:r>
              <a:rPr lang="en-US" sz="1800" dirty="0" smtClean="0">
                <a:solidFill>
                  <a:schemeClr val="tx1"/>
                </a:solidFill>
                <a:latin typeface="Tw Cen MT" panose="020B0602020104020603" pitchFamily="34" charset="0"/>
              </a:rPr>
              <a:t>Child Health Plus:  children under 19 years old</a:t>
            </a:r>
            <a:endParaRPr lang="en-US" sz="1800" dirty="0">
              <a:solidFill>
                <a:schemeClr val="tx1"/>
              </a:solidFill>
              <a:latin typeface="Tw Cen MT" panose="020B0602020104020603" pitchFamily="34" charset="0"/>
            </a:endParaRPr>
          </a:p>
        </p:txBody>
      </p:sp>
    </p:spTree>
    <p:extLst>
      <p:ext uri="{BB962C8B-B14F-4D97-AF65-F5344CB8AC3E}">
        <p14:creationId xmlns:p14="http://schemas.microsoft.com/office/powerpoint/2010/main" val="1733965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6"/>
          <p:cNvSpPr>
            <a:spLocks/>
          </p:cNvSpPr>
          <p:nvPr/>
        </p:nvSpPr>
        <p:spPr bwMode="auto">
          <a:xfrm>
            <a:off x="272221" y="522940"/>
            <a:ext cx="1271016" cy="1143000"/>
          </a:xfrm>
          <a:custGeom>
            <a:avLst/>
            <a:gdLst>
              <a:gd name="T0" fmla="*/ 312 w 312"/>
              <a:gd name="T1" fmla="*/ 204 h 262"/>
              <a:gd name="T2" fmla="*/ 231 w 312"/>
              <a:gd name="T3" fmla="*/ 262 h 262"/>
              <a:gd name="T4" fmla="*/ 80 w 312"/>
              <a:gd name="T5" fmla="*/ 262 h 262"/>
              <a:gd name="T6" fmla="*/ 0 w 312"/>
              <a:gd name="T7" fmla="*/ 204 h 262"/>
              <a:gd name="T8" fmla="*/ 0 w 312"/>
              <a:gd name="T9" fmla="*/ 59 h 262"/>
              <a:gd name="T10" fmla="*/ 80 w 312"/>
              <a:gd name="T11" fmla="*/ 0 h 262"/>
              <a:gd name="T12" fmla="*/ 231 w 312"/>
              <a:gd name="T13" fmla="*/ 0 h 262"/>
              <a:gd name="T14" fmla="*/ 312 w 312"/>
              <a:gd name="T15" fmla="*/ 59 h 262"/>
              <a:gd name="T16" fmla="*/ 312 w 312"/>
              <a:gd name="T17" fmla="*/ 20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2" h="262">
                <a:moveTo>
                  <a:pt x="312" y="204"/>
                </a:moveTo>
                <a:cubicBezTo>
                  <a:pt x="312" y="236"/>
                  <a:pt x="276" y="262"/>
                  <a:pt x="231" y="262"/>
                </a:cubicBezTo>
                <a:cubicBezTo>
                  <a:pt x="80" y="262"/>
                  <a:pt x="80" y="262"/>
                  <a:pt x="80" y="262"/>
                </a:cubicBezTo>
                <a:cubicBezTo>
                  <a:pt x="36" y="262"/>
                  <a:pt x="0" y="236"/>
                  <a:pt x="0" y="204"/>
                </a:cubicBezTo>
                <a:cubicBezTo>
                  <a:pt x="0" y="59"/>
                  <a:pt x="0" y="59"/>
                  <a:pt x="0" y="59"/>
                </a:cubicBezTo>
                <a:cubicBezTo>
                  <a:pt x="0" y="26"/>
                  <a:pt x="36" y="0"/>
                  <a:pt x="80" y="0"/>
                </a:cubicBezTo>
                <a:cubicBezTo>
                  <a:pt x="231" y="0"/>
                  <a:pt x="231" y="0"/>
                  <a:pt x="231" y="0"/>
                </a:cubicBezTo>
                <a:cubicBezTo>
                  <a:pt x="276" y="0"/>
                  <a:pt x="312" y="26"/>
                  <a:pt x="312" y="59"/>
                </a:cubicBezTo>
                <a:cubicBezTo>
                  <a:pt x="312" y="204"/>
                  <a:pt x="312" y="204"/>
                  <a:pt x="312" y="204"/>
                </a:cubicBezTo>
              </a:path>
            </a:pathLst>
          </a:cu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1" name="Rectangle 182"/>
          <p:cNvSpPr>
            <a:spLocks noChangeArrowheads="1"/>
          </p:cNvSpPr>
          <p:nvPr/>
        </p:nvSpPr>
        <p:spPr bwMode="auto">
          <a:xfrm>
            <a:off x="-152400" y="685990"/>
            <a:ext cx="9982200" cy="542921"/>
          </a:xfrm>
          <a:prstGeom prst="rect">
            <a:avLst/>
          </a:prstGeom>
          <a:solidFill>
            <a:srgbClr val="002060"/>
          </a:solidFill>
          <a:ln>
            <a:noFill/>
          </a:ln>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nvGrpSpPr>
          <p:cNvPr id="22" name="Group 21"/>
          <p:cNvGrpSpPr/>
          <p:nvPr/>
        </p:nvGrpSpPr>
        <p:grpSpPr>
          <a:xfrm>
            <a:off x="400717" y="685800"/>
            <a:ext cx="1021166" cy="762000"/>
            <a:chOff x="400717" y="762000"/>
            <a:chExt cx="1021166" cy="762000"/>
          </a:xfrm>
        </p:grpSpPr>
        <p:sp>
          <p:nvSpPr>
            <p:cNvPr id="14" name="Freeform 174"/>
            <p:cNvSpPr>
              <a:spLocks noEditPoints="1"/>
            </p:cNvSpPr>
            <p:nvPr/>
          </p:nvSpPr>
          <p:spPr bwMode="auto">
            <a:xfrm>
              <a:off x="486409" y="866588"/>
              <a:ext cx="842640" cy="556560"/>
            </a:xfrm>
            <a:custGeom>
              <a:avLst/>
              <a:gdLst>
                <a:gd name="T0" fmla="*/ 108 w 204"/>
                <a:gd name="T1" fmla="*/ 6 h 129"/>
                <a:gd name="T2" fmla="*/ 159 w 204"/>
                <a:gd name="T3" fmla="*/ 6 h 129"/>
                <a:gd name="T4" fmla="*/ 165 w 204"/>
                <a:gd name="T5" fmla="*/ 12 h 129"/>
                <a:gd name="T6" fmla="*/ 159 w 204"/>
                <a:gd name="T7" fmla="*/ 18 h 129"/>
                <a:gd name="T8" fmla="*/ 108 w 204"/>
                <a:gd name="T9" fmla="*/ 18 h 129"/>
                <a:gd name="T10" fmla="*/ 102 w 204"/>
                <a:gd name="T11" fmla="*/ 12 h 129"/>
                <a:gd name="T12" fmla="*/ 108 w 204"/>
                <a:gd name="T13" fmla="*/ 6 h 129"/>
                <a:gd name="T14" fmla="*/ 79 w 204"/>
                <a:gd name="T15" fmla="*/ 49 h 129"/>
                <a:gd name="T16" fmla="*/ 69 w 204"/>
                <a:gd name="T17" fmla="*/ 59 h 129"/>
                <a:gd name="T18" fmla="*/ 68 w 204"/>
                <a:gd name="T19" fmla="*/ 58 h 129"/>
                <a:gd name="T20" fmla="*/ 53 w 204"/>
                <a:gd name="T21" fmla="*/ 77 h 129"/>
                <a:gd name="T22" fmla="*/ 53 w 204"/>
                <a:gd name="T23" fmla="*/ 81 h 129"/>
                <a:gd name="T24" fmla="*/ 64 w 204"/>
                <a:gd name="T25" fmla="*/ 97 h 129"/>
                <a:gd name="T26" fmla="*/ 65 w 204"/>
                <a:gd name="T27" fmla="*/ 99 h 129"/>
                <a:gd name="T28" fmla="*/ 65 w 204"/>
                <a:gd name="T29" fmla="*/ 101 h 129"/>
                <a:gd name="T30" fmla="*/ 56 w 204"/>
                <a:gd name="T31" fmla="*/ 119 h 129"/>
                <a:gd name="T32" fmla="*/ 41 w 204"/>
                <a:gd name="T33" fmla="*/ 129 h 129"/>
                <a:gd name="T34" fmla="*/ 25 w 204"/>
                <a:gd name="T35" fmla="*/ 119 h 129"/>
                <a:gd name="T36" fmla="*/ 16 w 204"/>
                <a:gd name="T37" fmla="*/ 101 h 129"/>
                <a:gd name="T38" fmla="*/ 16 w 204"/>
                <a:gd name="T39" fmla="*/ 99 h 129"/>
                <a:gd name="T40" fmla="*/ 17 w 204"/>
                <a:gd name="T41" fmla="*/ 98 h 129"/>
                <a:gd name="T42" fmla="*/ 28 w 204"/>
                <a:gd name="T43" fmla="*/ 81 h 129"/>
                <a:gd name="T44" fmla="*/ 28 w 204"/>
                <a:gd name="T45" fmla="*/ 77 h 129"/>
                <a:gd name="T46" fmla="*/ 13 w 204"/>
                <a:gd name="T47" fmla="*/ 58 h 129"/>
                <a:gd name="T48" fmla="*/ 12 w 204"/>
                <a:gd name="T49" fmla="*/ 59 h 129"/>
                <a:gd name="T50" fmla="*/ 2 w 204"/>
                <a:gd name="T51" fmla="*/ 49 h 129"/>
                <a:gd name="T52" fmla="*/ 7 w 204"/>
                <a:gd name="T53" fmla="*/ 35 h 129"/>
                <a:gd name="T54" fmla="*/ 8 w 204"/>
                <a:gd name="T55" fmla="*/ 35 h 129"/>
                <a:gd name="T56" fmla="*/ 40 w 204"/>
                <a:gd name="T57" fmla="*/ 0 h 129"/>
                <a:gd name="T58" fmla="*/ 73 w 204"/>
                <a:gd name="T59" fmla="*/ 35 h 129"/>
                <a:gd name="T60" fmla="*/ 74 w 204"/>
                <a:gd name="T61" fmla="*/ 35 h 129"/>
                <a:gd name="T62" fmla="*/ 79 w 204"/>
                <a:gd name="T63" fmla="*/ 49 h 129"/>
                <a:gd name="T64" fmla="*/ 183 w 204"/>
                <a:gd name="T65" fmla="*/ 127 h 129"/>
                <a:gd name="T66" fmla="*/ 131 w 204"/>
                <a:gd name="T67" fmla="*/ 127 h 129"/>
                <a:gd name="T68" fmla="*/ 125 w 204"/>
                <a:gd name="T69" fmla="*/ 121 h 129"/>
                <a:gd name="T70" fmla="*/ 131 w 204"/>
                <a:gd name="T71" fmla="*/ 116 h 129"/>
                <a:gd name="T72" fmla="*/ 183 w 204"/>
                <a:gd name="T73" fmla="*/ 116 h 129"/>
                <a:gd name="T74" fmla="*/ 189 w 204"/>
                <a:gd name="T75" fmla="*/ 121 h 129"/>
                <a:gd name="T76" fmla="*/ 183 w 204"/>
                <a:gd name="T77" fmla="*/ 127 h 129"/>
                <a:gd name="T78" fmla="*/ 198 w 204"/>
                <a:gd name="T79" fmla="*/ 96 h 129"/>
                <a:gd name="T80" fmla="*/ 108 w 204"/>
                <a:gd name="T81" fmla="*/ 96 h 129"/>
                <a:gd name="T82" fmla="*/ 102 w 204"/>
                <a:gd name="T83" fmla="*/ 90 h 129"/>
                <a:gd name="T84" fmla="*/ 108 w 204"/>
                <a:gd name="T85" fmla="*/ 84 h 129"/>
                <a:gd name="T86" fmla="*/ 198 w 204"/>
                <a:gd name="T87" fmla="*/ 84 h 129"/>
                <a:gd name="T88" fmla="*/ 204 w 204"/>
                <a:gd name="T89" fmla="*/ 90 h 129"/>
                <a:gd name="T90" fmla="*/ 198 w 204"/>
                <a:gd name="T91" fmla="*/ 96 h 129"/>
                <a:gd name="T92" fmla="*/ 198 w 204"/>
                <a:gd name="T93" fmla="*/ 65 h 129"/>
                <a:gd name="T94" fmla="*/ 108 w 204"/>
                <a:gd name="T95" fmla="*/ 65 h 129"/>
                <a:gd name="T96" fmla="*/ 102 w 204"/>
                <a:gd name="T97" fmla="*/ 59 h 129"/>
                <a:gd name="T98" fmla="*/ 108 w 204"/>
                <a:gd name="T99" fmla="*/ 53 h 129"/>
                <a:gd name="T100" fmla="*/ 198 w 204"/>
                <a:gd name="T101" fmla="*/ 53 h 129"/>
                <a:gd name="T102" fmla="*/ 204 w 204"/>
                <a:gd name="T103" fmla="*/ 59 h 129"/>
                <a:gd name="T104" fmla="*/ 198 w 204"/>
                <a:gd name="T105"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4" h="129">
                  <a:moveTo>
                    <a:pt x="108" y="6"/>
                  </a:moveTo>
                  <a:cubicBezTo>
                    <a:pt x="159" y="6"/>
                    <a:pt x="159" y="6"/>
                    <a:pt x="159" y="6"/>
                  </a:cubicBezTo>
                  <a:cubicBezTo>
                    <a:pt x="163" y="6"/>
                    <a:pt x="165" y="9"/>
                    <a:pt x="165" y="12"/>
                  </a:cubicBezTo>
                  <a:cubicBezTo>
                    <a:pt x="165" y="15"/>
                    <a:pt x="163" y="18"/>
                    <a:pt x="159" y="18"/>
                  </a:cubicBezTo>
                  <a:cubicBezTo>
                    <a:pt x="108" y="18"/>
                    <a:pt x="108" y="18"/>
                    <a:pt x="108" y="18"/>
                  </a:cubicBezTo>
                  <a:cubicBezTo>
                    <a:pt x="105" y="18"/>
                    <a:pt x="102" y="15"/>
                    <a:pt x="102" y="12"/>
                  </a:cubicBezTo>
                  <a:cubicBezTo>
                    <a:pt x="102" y="9"/>
                    <a:pt x="105" y="6"/>
                    <a:pt x="108" y="6"/>
                  </a:cubicBezTo>
                  <a:moveTo>
                    <a:pt x="79" y="49"/>
                  </a:moveTo>
                  <a:cubicBezTo>
                    <a:pt x="78" y="55"/>
                    <a:pt x="73" y="60"/>
                    <a:pt x="69" y="59"/>
                  </a:cubicBezTo>
                  <a:cubicBezTo>
                    <a:pt x="68" y="58"/>
                    <a:pt x="68" y="58"/>
                    <a:pt x="68" y="58"/>
                  </a:cubicBezTo>
                  <a:cubicBezTo>
                    <a:pt x="64" y="66"/>
                    <a:pt x="59" y="73"/>
                    <a:pt x="53" y="77"/>
                  </a:cubicBezTo>
                  <a:cubicBezTo>
                    <a:pt x="53" y="81"/>
                    <a:pt x="53" y="81"/>
                    <a:pt x="53" y="81"/>
                  </a:cubicBezTo>
                  <a:cubicBezTo>
                    <a:pt x="53" y="89"/>
                    <a:pt x="57" y="95"/>
                    <a:pt x="64" y="97"/>
                  </a:cubicBezTo>
                  <a:cubicBezTo>
                    <a:pt x="64" y="98"/>
                    <a:pt x="65" y="98"/>
                    <a:pt x="65" y="99"/>
                  </a:cubicBezTo>
                  <a:cubicBezTo>
                    <a:pt x="65" y="99"/>
                    <a:pt x="65" y="100"/>
                    <a:pt x="65" y="101"/>
                  </a:cubicBezTo>
                  <a:cubicBezTo>
                    <a:pt x="56" y="119"/>
                    <a:pt x="56" y="119"/>
                    <a:pt x="56" y="119"/>
                  </a:cubicBezTo>
                  <a:cubicBezTo>
                    <a:pt x="53" y="125"/>
                    <a:pt x="47" y="129"/>
                    <a:pt x="41" y="129"/>
                  </a:cubicBezTo>
                  <a:cubicBezTo>
                    <a:pt x="34" y="129"/>
                    <a:pt x="28" y="125"/>
                    <a:pt x="25" y="119"/>
                  </a:cubicBezTo>
                  <a:cubicBezTo>
                    <a:pt x="16" y="101"/>
                    <a:pt x="16" y="101"/>
                    <a:pt x="16" y="101"/>
                  </a:cubicBezTo>
                  <a:cubicBezTo>
                    <a:pt x="16" y="100"/>
                    <a:pt x="16" y="99"/>
                    <a:pt x="16" y="99"/>
                  </a:cubicBezTo>
                  <a:cubicBezTo>
                    <a:pt x="16" y="98"/>
                    <a:pt x="17" y="98"/>
                    <a:pt x="17" y="98"/>
                  </a:cubicBezTo>
                  <a:cubicBezTo>
                    <a:pt x="24" y="95"/>
                    <a:pt x="28" y="89"/>
                    <a:pt x="28" y="81"/>
                  </a:cubicBezTo>
                  <a:cubicBezTo>
                    <a:pt x="28" y="77"/>
                    <a:pt x="28" y="77"/>
                    <a:pt x="28" y="77"/>
                  </a:cubicBezTo>
                  <a:cubicBezTo>
                    <a:pt x="22" y="73"/>
                    <a:pt x="17" y="66"/>
                    <a:pt x="13" y="58"/>
                  </a:cubicBezTo>
                  <a:cubicBezTo>
                    <a:pt x="12" y="59"/>
                    <a:pt x="12" y="59"/>
                    <a:pt x="12" y="59"/>
                  </a:cubicBezTo>
                  <a:cubicBezTo>
                    <a:pt x="8" y="60"/>
                    <a:pt x="3" y="55"/>
                    <a:pt x="2" y="49"/>
                  </a:cubicBezTo>
                  <a:cubicBezTo>
                    <a:pt x="0" y="42"/>
                    <a:pt x="3" y="36"/>
                    <a:pt x="7" y="35"/>
                  </a:cubicBezTo>
                  <a:cubicBezTo>
                    <a:pt x="8" y="35"/>
                    <a:pt x="8" y="35"/>
                    <a:pt x="8" y="35"/>
                  </a:cubicBezTo>
                  <a:cubicBezTo>
                    <a:pt x="8" y="16"/>
                    <a:pt x="23" y="0"/>
                    <a:pt x="40" y="0"/>
                  </a:cubicBezTo>
                  <a:cubicBezTo>
                    <a:pt x="58" y="0"/>
                    <a:pt x="73" y="16"/>
                    <a:pt x="73" y="35"/>
                  </a:cubicBezTo>
                  <a:cubicBezTo>
                    <a:pt x="74" y="35"/>
                    <a:pt x="74" y="35"/>
                    <a:pt x="74" y="35"/>
                  </a:cubicBezTo>
                  <a:cubicBezTo>
                    <a:pt x="78" y="36"/>
                    <a:pt x="81" y="42"/>
                    <a:pt x="79" y="49"/>
                  </a:cubicBezTo>
                  <a:close/>
                  <a:moveTo>
                    <a:pt x="183" y="127"/>
                  </a:moveTo>
                  <a:cubicBezTo>
                    <a:pt x="131" y="127"/>
                    <a:pt x="131" y="127"/>
                    <a:pt x="131" y="127"/>
                  </a:cubicBezTo>
                  <a:cubicBezTo>
                    <a:pt x="128" y="127"/>
                    <a:pt x="125" y="125"/>
                    <a:pt x="125" y="121"/>
                  </a:cubicBezTo>
                  <a:cubicBezTo>
                    <a:pt x="125" y="118"/>
                    <a:pt x="128" y="116"/>
                    <a:pt x="131" y="116"/>
                  </a:cubicBezTo>
                  <a:cubicBezTo>
                    <a:pt x="183" y="116"/>
                    <a:pt x="183" y="116"/>
                    <a:pt x="183" y="116"/>
                  </a:cubicBezTo>
                  <a:cubicBezTo>
                    <a:pt x="186" y="116"/>
                    <a:pt x="189" y="118"/>
                    <a:pt x="189" y="121"/>
                  </a:cubicBezTo>
                  <a:cubicBezTo>
                    <a:pt x="189" y="125"/>
                    <a:pt x="186" y="127"/>
                    <a:pt x="183" y="127"/>
                  </a:cubicBezTo>
                  <a:close/>
                  <a:moveTo>
                    <a:pt x="198" y="96"/>
                  </a:moveTo>
                  <a:cubicBezTo>
                    <a:pt x="108" y="96"/>
                    <a:pt x="108" y="96"/>
                    <a:pt x="108" y="96"/>
                  </a:cubicBezTo>
                  <a:cubicBezTo>
                    <a:pt x="105" y="96"/>
                    <a:pt x="102" y="93"/>
                    <a:pt x="102" y="90"/>
                  </a:cubicBezTo>
                  <a:cubicBezTo>
                    <a:pt x="102" y="87"/>
                    <a:pt x="105" y="84"/>
                    <a:pt x="108" y="84"/>
                  </a:cubicBezTo>
                  <a:cubicBezTo>
                    <a:pt x="198" y="84"/>
                    <a:pt x="198" y="84"/>
                    <a:pt x="198" y="84"/>
                  </a:cubicBezTo>
                  <a:cubicBezTo>
                    <a:pt x="202" y="84"/>
                    <a:pt x="204" y="87"/>
                    <a:pt x="204" y="90"/>
                  </a:cubicBezTo>
                  <a:cubicBezTo>
                    <a:pt x="204" y="93"/>
                    <a:pt x="202" y="96"/>
                    <a:pt x="198" y="96"/>
                  </a:cubicBezTo>
                  <a:close/>
                  <a:moveTo>
                    <a:pt x="198" y="65"/>
                  </a:moveTo>
                  <a:cubicBezTo>
                    <a:pt x="108" y="65"/>
                    <a:pt x="108" y="65"/>
                    <a:pt x="108" y="65"/>
                  </a:cubicBezTo>
                  <a:cubicBezTo>
                    <a:pt x="105" y="65"/>
                    <a:pt x="102" y="62"/>
                    <a:pt x="102" y="59"/>
                  </a:cubicBezTo>
                  <a:cubicBezTo>
                    <a:pt x="102" y="56"/>
                    <a:pt x="105" y="53"/>
                    <a:pt x="108" y="53"/>
                  </a:cubicBezTo>
                  <a:cubicBezTo>
                    <a:pt x="198" y="53"/>
                    <a:pt x="198" y="53"/>
                    <a:pt x="198" y="53"/>
                  </a:cubicBezTo>
                  <a:cubicBezTo>
                    <a:pt x="202" y="53"/>
                    <a:pt x="204" y="56"/>
                    <a:pt x="204" y="59"/>
                  </a:cubicBezTo>
                  <a:cubicBezTo>
                    <a:pt x="204" y="62"/>
                    <a:pt x="202" y="65"/>
                    <a:pt x="198" y="6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5" name="Freeform 175"/>
            <p:cNvSpPr>
              <a:spLocks/>
            </p:cNvSpPr>
            <p:nvPr/>
          </p:nvSpPr>
          <p:spPr bwMode="auto">
            <a:xfrm>
              <a:off x="907729" y="1094440"/>
              <a:ext cx="421320" cy="52294"/>
            </a:xfrm>
            <a:custGeom>
              <a:avLst/>
              <a:gdLst>
                <a:gd name="T0" fmla="*/ 96 w 102"/>
                <a:gd name="T1" fmla="*/ 12 h 12"/>
                <a:gd name="T2" fmla="*/ 6 w 102"/>
                <a:gd name="T3" fmla="*/ 12 h 12"/>
                <a:gd name="T4" fmla="*/ 0 w 102"/>
                <a:gd name="T5" fmla="*/ 6 h 12"/>
                <a:gd name="T6" fmla="*/ 6 w 102"/>
                <a:gd name="T7" fmla="*/ 0 h 12"/>
                <a:gd name="T8" fmla="*/ 96 w 102"/>
                <a:gd name="T9" fmla="*/ 0 h 12"/>
                <a:gd name="T10" fmla="*/ 102 w 102"/>
                <a:gd name="T11" fmla="*/ 6 h 12"/>
                <a:gd name="T12" fmla="*/ 96 w 10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2" h="12">
                  <a:moveTo>
                    <a:pt x="96" y="12"/>
                  </a:moveTo>
                  <a:cubicBezTo>
                    <a:pt x="6" y="12"/>
                    <a:pt x="6" y="12"/>
                    <a:pt x="6" y="12"/>
                  </a:cubicBezTo>
                  <a:cubicBezTo>
                    <a:pt x="3" y="12"/>
                    <a:pt x="0" y="9"/>
                    <a:pt x="0" y="6"/>
                  </a:cubicBezTo>
                  <a:cubicBezTo>
                    <a:pt x="0" y="3"/>
                    <a:pt x="3" y="0"/>
                    <a:pt x="6" y="0"/>
                  </a:cubicBezTo>
                  <a:cubicBezTo>
                    <a:pt x="96" y="0"/>
                    <a:pt x="96" y="0"/>
                    <a:pt x="96" y="0"/>
                  </a:cubicBezTo>
                  <a:cubicBezTo>
                    <a:pt x="100" y="0"/>
                    <a:pt x="102" y="3"/>
                    <a:pt x="102" y="6"/>
                  </a:cubicBezTo>
                  <a:cubicBezTo>
                    <a:pt x="102" y="9"/>
                    <a:pt x="100" y="12"/>
                    <a:pt x="96" y="12"/>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6" name="Freeform 176"/>
            <p:cNvSpPr>
              <a:spLocks/>
            </p:cNvSpPr>
            <p:nvPr/>
          </p:nvSpPr>
          <p:spPr bwMode="auto">
            <a:xfrm>
              <a:off x="907729" y="1228911"/>
              <a:ext cx="421320" cy="52294"/>
            </a:xfrm>
            <a:custGeom>
              <a:avLst/>
              <a:gdLst>
                <a:gd name="T0" fmla="*/ 96 w 102"/>
                <a:gd name="T1" fmla="*/ 12 h 12"/>
                <a:gd name="T2" fmla="*/ 6 w 102"/>
                <a:gd name="T3" fmla="*/ 12 h 12"/>
                <a:gd name="T4" fmla="*/ 0 w 102"/>
                <a:gd name="T5" fmla="*/ 6 h 12"/>
                <a:gd name="T6" fmla="*/ 6 w 102"/>
                <a:gd name="T7" fmla="*/ 0 h 12"/>
                <a:gd name="T8" fmla="*/ 96 w 102"/>
                <a:gd name="T9" fmla="*/ 0 h 12"/>
                <a:gd name="T10" fmla="*/ 102 w 102"/>
                <a:gd name="T11" fmla="*/ 6 h 12"/>
                <a:gd name="T12" fmla="*/ 96 w 10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2" h="12">
                  <a:moveTo>
                    <a:pt x="96" y="12"/>
                  </a:moveTo>
                  <a:cubicBezTo>
                    <a:pt x="6" y="12"/>
                    <a:pt x="6" y="12"/>
                    <a:pt x="6" y="12"/>
                  </a:cubicBezTo>
                  <a:cubicBezTo>
                    <a:pt x="3" y="12"/>
                    <a:pt x="0" y="9"/>
                    <a:pt x="0" y="6"/>
                  </a:cubicBezTo>
                  <a:cubicBezTo>
                    <a:pt x="0" y="3"/>
                    <a:pt x="3" y="0"/>
                    <a:pt x="6" y="0"/>
                  </a:cubicBezTo>
                  <a:cubicBezTo>
                    <a:pt x="96" y="0"/>
                    <a:pt x="96" y="0"/>
                    <a:pt x="96" y="0"/>
                  </a:cubicBezTo>
                  <a:cubicBezTo>
                    <a:pt x="100" y="0"/>
                    <a:pt x="102" y="3"/>
                    <a:pt x="102" y="6"/>
                  </a:cubicBezTo>
                  <a:cubicBezTo>
                    <a:pt x="102" y="9"/>
                    <a:pt x="100" y="12"/>
                    <a:pt x="96" y="12"/>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7" name="Freeform 177"/>
            <p:cNvSpPr>
              <a:spLocks/>
            </p:cNvSpPr>
            <p:nvPr/>
          </p:nvSpPr>
          <p:spPr bwMode="auto">
            <a:xfrm>
              <a:off x="1004134" y="1367118"/>
              <a:ext cx="264218" cy="48560"/>
            </a:xfrm>
            <a:custGeom>
              <a:avLst/>
              <a:gdLst>
                <a:gd name="T0" fmla="*/ 58 w 64"/>
                <a:gd name="T1" fmla="*/ 11 h 11"/>
                <a:gd name="T2" fmla="*/ 6 w 64"/>
                <a:gd name="T3" fmla="*/ 11 h 11"/>
                <a:gd name="T4" fmla="*/ 0 w 64"/>
                <a:gd name="T5" fmla="*/ 5 h 11"/>
                <a:gd name="T6" fmla="*/ 6 w 64"/>
                <a:gd name="T7" fmla="*/ 0 h 11"/>
                <a:gd name="T8" fmla="*/ 58 w 64"/>
                <a:gd name="T9" fmla="*/ 0 h 11"/>
                <a:gd name="T10" fmla="*/ 64 w 64"/>
                <a:gd name="T11" fmla="*/ 5 h 11"/>
                <a:gd name="T12" fmla="*/ 58 w 64"/>
                <a:gd name="T13" fmla="*/ 11 h 11"/>
              </a:gdLst>
              <a:ahLst/>
              <a:cxnLst>
                <a:cxn ang="0">
                  <a:pos x="T0" y="T1"/>
                </a:cxn>
                <a:cxn ang="0">
                  <a:pos x="T2" y="T3"/>
                </a:cxn>
                <a:cxn ang="0">
                  <a:pos x="T4" y="T5"/>
                </a:cxn>
                <a:cxn ang="0">
                  <a:pos x="T6" y="T7"/>
                </a:cxn>
                <a:cxn ang="0">
                  <a:pos x="T8" y="T9"/>
                </a:cxn>
                <a:cxn ang="0">
                  <a:pos x="T10" y="T11"/>
                </a:cxn>
                <a:cxn ang="0">
                  <a:pos x="T12" y="T13"/>
                </a:cxn>
              </a:cxnLst>
              <a:rect l="0" t="0" r="r" b="b"/>
              <a:pathLst>
                <a:path w="64" h="11">
                  <a:moveTo>
                    <a:pt x="58" y="11"/>
                  </a:moveTo>
                  <a:cubicBezTo>
                    <a:pt x="6" y="11"/>
                    <a:pt x="6" y="11"/>
                    <a:pt x="6" y="11"/>
                  </a:cubicBezTo>
                  <a:cubicBezTo>
                    <a:pt x="3" y="11"/>
                    <a:pt x="0" y="9"/>
                    <a:pt x="0" y="5"/>
                  </a:cubicBezTo>
                  <a:cubicBezTo>
                    <a:pt x="0" y="2"/>
                    <a:pt x="3" y="0"/>
                    <a:pt x="6" y="0"/>
                  </a:cubicBezTo>
                  <a:cubicBezTo>
                    <a:pt x="58" y="0"/>
                    <a:pt x="58" y="0"/>
                    <a:pt x="58" y="0"/>
                  </a:cubicBezTo>
                  <a:cubicBezTo>
                    <a:pt x="61" y="0"/>
                    <a:pt x="64" y="2"/>
                    <a:pt x="64" y="5"/>
                  </a:cubicBezTo>
                  <a:cubicBezTo>
                    <a:pt x="64" y="9"/>
                    <a:pt x="61" y="11"/>
                    <a:pt x="58" y="11"/>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8" name="Freeform 178"/>
            <p:cNvSpPr>
              <a:spLocks/>
            </p:cNvSpPr>
            <p:nvPr/>
          </p:nvSpPr>
          <p:spPr bwMode="auto">
            <a:xfrm>
              <a:off x="486409" y="866588"/>
              <a:ext cx="335628" cy="556560"/>
            </a:xfrm>
            <a:custGeom>
              <a:avLst/>
              <a:gdLst>
                <a:gd name="T0" fmla="*/ 79 w 81"/>
                <a:gd name="T1" fmla="*/ 49 h 129"/>
                <a:gd name="T2" fmla="*/ 69 w 81"/>
                <a:gd name="T3" fmla="*/ 59 h 129"/>
                <a:gd name="T4" fmla="*/ 68 w 81"/>
                <a:gd name="T5" fmla="*/ 58 h 129"/>
                <a:gd name="T6" fmla="*/ 53 w 81"/>
                <a:gd name="T7" fmla="*/ 77 h 129"/>
                <a:gd name="T8" fmla="*/ 53 w 81"/>
                <a:gd name="T9" fmla="*/ 81 h 129"/>
                <a:gd name="T10" fmla="*/ 64 w 81"/>
                <a:gd name="T11" fmla="*/ 97 h 129"/>
                <a:gd name="T12" fmla="*/ 65 w 81"/>
                <a:gd name="T13" fmla="*/ 99 h 129"/>
                <a:gd name="T14" fmla="*/ 65 w 81"/>
                <a:gd name="T15" fmla="*/ 101 h 129"/>
                <a:gd name="T16" fmla="*/ 56 w 81"/>
                <a:gd name="T17" fmla="*/ 119 h 129"/>
                <a:gd name="T18" fmla="*/ 41 w 81"/>
                <a:gd name="T19" fmla="*/ 129 h 129"/>
                <a:gd name="T20" fmla="*/ 25 w 81"/>
                <a:gd name="T21" fmla="*/ 119 h 129"/>
                <a:gd name="T22" fmla="*/ 16 w 81"/>
                <a:gd name="T23" fmla="*/ 101 h 129"/>
                <a:gd name="T24" fmla="*/ 16 w 81"/>
                <a:gd name="T25" fmla="*/ 99 h 129"/>
                <a:gd name="T26" fmla="*/ 17 w 81"/>
                <a:gd name="T27" fmla="*/ 98 h 129"/>
                <a:gd name="T28" fmla="*/ 28 w 81"/>
                <a:gd name="T29" fmla="*/ 81 h 129"/>
                <a:gd name="T30" fmla="*/ 28 w 81"/>
                <a:gd name="T31" fmla="*/ 77 h 129"/>
                <a:gd name="T32" fmla="*/ 13 w 81"/>
                <a:gd name="T33" fmla="*/ 58 h 129"/>
                <a:gd name="T34" fmla="*/ 12 w 81"/>
                <a:gd name="T35" fmla="*/ 59 h 129"/>
                <a:gd name="T36" fmla="*/ 2 w 81"/>
                <a:gd name="T37" fmla="*/ 49 h 129"/>
                <a:gd name="T38" fmla="*/ 7 w 81"/>
                <a:gd name="T39" fmla="*/ 35 h 129"/>
                <a:gd name="T40" fmla="*/ 8 w 81"/>
                <a:gd name="T41" fmla="*/ 35 h 129"/>
                <a:gd name="T42" fmla="*/ 40 w 81"/>
                <a:gd name="T43" fmla="*/ 0 h 129"/>
                <a:gd name="T44" fmla="*/ 73 w 81"/>
                <a:gd name="T45" fmla="*/ 35 h 129"/>
                <a:gd name="T46" fmla="*/ 74 w 81"/>
                <a:gd name="T47" fmla="*/ 35 h 129"/>
                <a:gd name="T48" fmla="*/ 79 w 81"/>
                <a:gd name="T49" fmla="*/ 4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1" h="129">
                  <a:moveTo>
                    <a:pt x="79" y="49"/>
                  </a:moveTo>
                  <a:cubicBezTo>
                    <a:pt x="78" y="55"/>
                    <a:pt x="73" y="60"/>
                    <a:pt x="69" y="59"/>
                  </a:cubicBezTo>
                  <a:cubicBezTo>
                    <a:pt x="68" y="58"/>
                    <a:pt x="68" y="58"/>
                    <a:pt x="68" y="58"/>
                  </a:cubicBezTo>
                  <a:cubicBezTo>
                    <a:pt x="64" y="66"/>
                    <a:pt x="59" y="73"/>
                    <a:pt x="53" y="77"/>
                  </a:cubicBezTo>
                  <a:cubicBezTo>
                    <a:pt x="53" y="81"/>
                    <a:pt x="53" y="81"/>
                    <a:pt x="53" y="81"/>
                  </a:cubicBezTo>
                  <a:cubicBezTo>
                    <a:pt x="53" y="89"/>
                    <a:pt x="57" y="95"/>
                    <a:pt x="64" y="97"/>
                  </a:cubicBezTo>
                  <a:cubicBezTo>
                    <a:pt x="64" y="98"/>
                    <a:pt x="65" y="98"/>
                    <a:pt x="65" y="99"/>
                  </a:cubicBezTo>
                  <a:cubicBezTo>
                    <a:pt x="65" y="99"/>
                    <a:pt x="65" y="100"/>
                    <a:pt x="65" y="101"/>
                  </a:cubicBezTo>
                  <a:cubicBezTo>
                    <a:pt x="56" y="119"/>
                    <a:pt x="56" y="119"/>
                    <a:pt x="56" y="119"/>
                  </a:cubicBezTo>
                  <a:cubicBezTo>
                    <a:pt x="53" y="125"/>
                    <a:pt x="47" y="129"/>
                    <a:pt x="41" y="129"/>
                  </a:cubicBezTo>
                  <a:cubicBezTo>
                    <a:pt x="34" y="129"/>
                    <a:pt x="28" y="125"/>
                    <a:pt x="25" y="119"/>
                  </a:cubicBezTo>
                  <a:cubicBezTo>
                    <a:pt x="16" y="101"/>
                    <a:pt x="16" y="101"/>
                    <a:pt x="16" y="101"/>
                  </a:cubicBezTo>
                  <a:cubicBezTo>
                    <a:pt x="16" y="100"/>
                    <a:pt x="16" y="99"/>
                    <a:pt x="16" y="99"/>
                  </a:cubicBezTo>
                  <a:cubicBezTo>
                    <a:pt x="16" y="98"/>
                    <a:pt x="17" y="98"/>
                    <a:pt x="17" y="98"/>
                  </a:cubicBezTo>
                  <a:cubicBezTo>
                    <a:pt x="24" y="95"/>
                    <a:pt x="28" y="89"/>
                    <a:pt x="28" y="81"/>
                  </a:cubicBezTo>
                  <a:cubicBezTo>
                    <a:pt x="28" y="77"/>
                    <a:pt x="28" y="77"/>
                    <a:pt x="28" y="77"/>
                  </a:cubicBezTo>
                  <a:cubicBezTo>
                    <a:pt x="22" y="73"/>
                    <a:pt x="17" y="66"/>
                    <a:pt x="13" y="58"/>
                  </a:cubicBezTo>
                  <a:cubicBezTo>
                    <a:pt x="12" y="59"/>
                    <a:pt x="12" y="59"/>
                    <a:pt x="12" y="59"/>
                  </a:cubicBezTo>
                  <a:cubicBezTo>
                    <a:pt x="8" y="60"/>
                    <a:pt x="3" y="55"/>
                    <a:pt x="2" y="49"/>
                  </a:cubicBezTo>
                  <a:cubicBezTo>
                    <a:pt x="0" y="42"/>
                    <a:pt x="3" y="36"/>
                    <a:pt x="7" y="35"/>
                  </a:cubicBezTo>
                  <a:cubicBezTo>
                    <a:pt x="8" y="35"/>
                    <a:pt x="8" y="35"/>
                    <a:pt x="8" y="35"/>
                  </a:cubicBezTo>
                  <a:cubicBezTo>
                    <a:pt x="8" y="16"/>
                    <a:pt x="23" y="0"/>
                    <a:pt x="40" y="0"/>
                  </a:cubicBezTo>
                  <a:cubicBezTo>
                    <a:pt x="58" y="0"/>
                    <a:pt x="73" y="16"/>
                    <a:pt x="73" y="35"/>
                  </a:cubicBezTo>
                  <a:cubicBezTo>
                    <a:pt x="74" y="35"/>
                    <a:pt x="74" y="35"/>
                    <a:pt x="74" y="35"/>
                  </a:cubicBezTo>
                  <a:cubicBezTo>
                    <a:pt x="78" y="36"/>
                    <a:pt x="81" y="42"/>
                    <a:pt x="79" y="49"/>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9" name="Freeform 179"/>
            <p:cNvSpPr>
              <a:spLocks/>
            </p:cNvSpPr>
            <p:nvPr/>
          </p:nvSpPr>
          <p:spPr bwMode="auto">
            <a:xfrm>
              <a:off x="907729" y="892734"/>
              <a:ext cx="260648" cy="52294"/>
            </a:xfrm>
            <a:custGeom>
              <a:avLst/>
              <a:gdLst>
                <a:gd name="T0" fmla="*/ 6 w 63"/>
                <a:gd name="T1" fmla="*/ 0 h 12"/>
                <a:gd name="T2" fmla="*/ 57 w 63"/>
                <a:gd name="T3" fmla="*/ 0 h 12"/>
                <a:gd name="T4" fmla="*/ 63 w 63"/>
                <a:gd name="T5" fmla="*/ 6 h 12"/>
                <a:gd name="T6" fmla="*/ 57 w 63"/>
                <a:gd name="T7" fmla="*/ 12 h 12"/>
                <a:gd name="T8" fmla="*/ 6 w 63"/>
                <a:gd name="T9" fmla="*/ 12 h 12"/>
                <a:gd name="T10" fmla="*/ 0 w 63"/>
                <a:gd name="T11" fmla="*/ 6 h 12"/>
                <a:gd name="T12" fmla="*/ 6 w 63"/>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3" h="12">
                  <a:moveTo>
                    <a:pt x="6" y="0"/>
                  </a:moveTo>
                  <a:cubicBezTo>
                    <a:pt x="57" y="0"/>
                    <a:pt x="57" y="0"/>
                    <a:pt x="57" y="0"/>
                  </a:cubicBezTo>
                  <a:cubicBezTo>
                    <a:pt x="61" y="0"/>
                    <a:pt x="63" y="3"/>
                    <a:pt x="63" y="6"/>
                  </a:cubicBezTo>
                  <a:cubicBezTo>
                    <a:pt x="63" y="9"/>
                    <a:pt x="61" y="12"/>
                    <a:pt x="57" y="12"/>
                  </a:cubicBezTo>
                  <a:cubicBezTo>
                    <a:pt x="6" y="12"/>
                    <a:pt x="6" y="12"/>
                    <a:pt x="6" y="12"/>
                  </a:cubicBezTo>
                  <a:cubicBezTo>
                    <a:pt x="3" y="12"/>
                    <a:pt x="0" y="9"/>
                    <a:pt x="0" y="6"/>
                  </a:cubicBezTo>
                  <a:cubicBezTo>
                    <a:pt x="0" y="3"/>
                    <a:pt x="3" y="0"/>
                    <a:pt x="6" y="0"/>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0" name="Freeform 180"/>
            <p:cNvSpPr>
              <a:spLocks/>
            </p:cNvSpPr>
            <p:nvPr/>
          </p:nvSpPr>
          <p:spPr bwMode="auto">
            <a:xfrm>
              <a:off x="400717" y="762000"/>
              <a:ext cx="1021166" cy="762000"/>
            </a:xfrm>
            <a:custGeom>
              <a:avLst/>
              <a:gdLst>
                <a:gd name="T0" fmla="*/ 247 w 247"/>
                <a:gd name="T1" fmla="*/ 138 h 176"/>
                <a:gd name="T2" fmla="*/ 208 w 247"/>
                <a:gd name="T3" fmla="*/ 176 h 176"/>
                <a:gd name="T4" fmla="*/ 39 w 247"/>
                <a:gd name="T5" fmla="*/ 176 h 176"/>
                <a:gd name="T6" fmla="*/ 0 w 247"/>
                <a:gd name="T7" fmla="*/ 138 h 176"/>
                <a:gd name="T8" fmla="*/ 0 w 247"/>
                <a:gd name="T9" fmla="*/ 39 h 176"/>
                <a:gd name="T10" fmla="*/ 39 w 247"/>
                <a:gd name="T11" fmla="*/ 0 h 176"/>
                <a:gd name="T12" fmla="*/ 208 w 247"/>
                <a:gd name="T13" fmla="*/ 0 h 176"/>
                <a:gd name="T14" fmla="*/ 247 w 247"/>
                <a:gd name="T15" fmla="*/ 39 h 176"/>
                <a:gd name="T16" fmla="*/ 247 w 247"/>
                <a:gd name="T17" fmla="*/ 13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76">
                  <a:moveTo>
                    <a:pt x="247" y="138"/>
                  </a:moveTo>
                  <a:cubicBezTo>
                    <a:pt x="247" y="159"/>
                    <a:pt x="230" y="176"/>
                    <a:pt x="208" y="176"/>
                  </a:cubicBezTo>
                  <a:cubicBezTo>
                    <a:pt x="39" y="176"/>
                    <a:pt x="39" y="176"/>
                    <a:pt x="39" y="176"/>
                  </a:cubicBezTo>
                  <a:cubicBezTo>
                    <a:pt x="17" y="176"/>
                    <a:pt x="0" y="159"/>
                    <a:pt x="0" y="138"/>
                  </a:cubicBezTo>
                  <a:cubicBezTo>
                    <a:pt x="0" y="39"/>
                    <a:pt x="0" y="39"/>
                    <a:pt x="0" y="39"/>
                  </a:cubicBezTo>
                  <a:cubicBezTo>
                    <a:pt x="0" y="18"/>
                    <a:pt x="17" y="0"/>
                    <a:pt x="39" y="0"/>
                  </a:cubicBezTo>
                  <a:cubicBezTo>
                    <a:pt x="208" y="0"/>
                    <a:pt x="208" y="0"/>
                    <a:pt x="208" y="0"/>
                  </a:cubicBezTo>
                  <a:cubicBezTo>
                    <a:pt x="230" y="0"/>
                    <a:pt x="247" y="18"/>
                    <a:pt x="247" y="39"/>
                  </a:cubicBezTo>
                  <a:lnTo>
                    <a:pt x="247" y="138"/>
                  </a:lnTo>
                  <a:close/>
                </a:path>
              </a:pathLst>
            </a:custGeom>
            <a:noFill/>
            <a:ln w="7938"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sp>
        <p:nvSpPr>
          <p:cNvPr id="2" name="TextBox 1"/>
          <p:cNvSpPr txBox="1"/>
          <p:nvPr/>
        </p:nvSpPr>
        <p:spPr>
          <a:xfrm>
            <a:off x="1752600" y="790388"/>
            <a:ext cx="7391400" cy="461665"/>
          </a:xfrm>
          <a:prstGeom prst="rect">
            <a:avLst/>
          </a:prstGeom>
          <a:noFill/>
        </p:spPr>
        <p:txBody>
          <a:bodyPr wrap="square" rtlCol="0">
            <a:spAutoFit/>
          </a:bodyPr>
          <a:lstStyle/>
          <a:p>
            <a:r>
              <a:rPr lang="en-US" sz="2400" dirty="0">
                <a:solidFill>
                  <a:schemeClr val="bg1"/>
                </a:solidFill>
                <a:latin typeface="MS PGothic" panose="020B0600070205080204" pitchFamily="34" charset="-128"/>
                <a:ea typeface="MS PGothic" panose="020B0600070205080204" pitchFamily="34" charset="-128"/>
              </a:rPr>
              <a:t>What will my health insurance cover?</a:t>
            </a:r>
          </a:p>
        </p:txBody>
      </p:sp>
      <p:graphicFrame>
        <p:nvGraphicFramePr>
          <p:cNvPr id="21" name="Diagram 20"/>
          <p:cNvGraphicFramePr/>
          <p:nvPr>
            <p:extLst>
              <p:ext uri="{D42A27DB-BD31-4B8C-83A1-F6EECF244321}">
                <p14:modId xmlns:p14="http://schemas.microsoft.com/office/powerpoint/2010/main" val="4249157000"/>
              </p:ext>
            </p:extLst>
          </p:nvPr>
        </p:nvGraphicFramePr>
        <p:xfrm>
          <a:off x="76200" y="1676400"/>
          <a:ext cx="88392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 name="Slide Number Placeholder 3"/>
          <p:cNvSpPr>
            <a:spLocks noGrp="1"/>
          </p:cNvSpPr>
          <p:nvPr>
            <p:ph type="sldNum" sz="quarter" idx="12"/>
          </p:nvPr>
        </p:nvSpPr>
        <p:spPr>
          <a:xfrm>
            <a:off x="6553200" y="6356350"/>
            <a:ext cx="2133600" cy="365125"/>
          </a:xfrm>
        </p:spPr>
        <p:txBody>
          <a:bodyPr/>
          <a:lstStyle/>
          <a:p>
            <a:fld id="{A676063D-E2FD-4F05-B1DC-3DEAF8375396}" type="slidenum">
              <a:rPr lang="en-US" sz="1400" b="1" smtClean="0">
                <a:solidFill>
                  <a:schemeClr val="tx1"/>
                </a:solidFill>
              </a:rPr>
              <a:t>6</a:t>
            </a:fld>
            <a:endParaRPr lang="en-US" sz="1400" b="1" dirty="0">
              <a:solidFill>
                <a:schemeClr val="tx1"/>
              </a:solidFill>
            </a:endParaRPr>
          </a:p>
        </p:txBody>
      </p:sp>
    </p:spTree>
    <p:extLst>
      <p:ext uri="{BB962C8B-B14F-4D97-AF65-F5344CB8AC3E}">
        <p14:creationId xmlns:p14="http://schemas.microsoft.com/office/powerpoint/2010/main" val="313118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6"/>
          <p:cNvSpPr>
            <a:spLocks/>
          </p:cNvSpPr>
          <p:nvPr/>
        </p:nvSpPr>
        <p:spPr bwMode="auto">
          <a:xfrm>
            <a:off x="272221" y="522940"/>
            <a:ext cx="1271016" cy="1143000"/>
          </a:xfrm>
          <a:custGeom>
            <a:avLst/>
            <a:gdLst>
              <a:gd name="T0" fmla="*/ 312 w 312"/>
              <a:gd name="T1" fmla="*/ 204 h 262"/>
              <a:gd name="T2" fmla="*/ 231 w 312"/>
              <a:gd name="T3" fmla="*/ 262 h 262"/>
              <a:gd name="T4" fmla="*/ 80 w 312"/>
              <a:gd name="T5" fmla="*/ 262 h 262"/>
              <a:gd name="T6" fmla="*/ 0 w 312"/>
              <a:gd name="T7" fmla="*/ 204 h 262"/>
              <a:gd name="T8" fmla="*/ 0 w 312"/>
              <a:gd name="T9" fmla="*/ 59 h 262"/>
              <a:gd name="T10" fmla="*/ 80 w 312"/>
              <a:gd name="T11" fmla="*/ 0 h 262"/>
              <a:gd name="T12" fmla="*/ 231 w 312"/>
              <a:gd name="T13" fmla="*/ 0 h 262"/>
              <a:gd name="T14" fmla="*/ 312 w 312"/>
              <a:gd name="T15" fmla="*/ 59 h 262"/>
              <a:gd name="T16" fmla="*/ 312 w 312"/>
              <a:gd name="T17" fmla="*/ 20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2" h="262">
                <a:moveTo>
                  <a:pt x="312" y="204"/>
                </a:moveTo>
                <a:cubicBezTo>
                  <a:pt x="312" y="236"/>
                  <a:pt x="276" y="262"/>
                  <a:pt x="231" y="262"/>
                </a:cubicBezTo>
                <a:cubicBezTo>
                  <a:pt x="80" y="262"/>
                  <a:pt x="80" y="262"/>
                  <a:pt x="80" y="262"/>
                </a:cubicBezTo>
                <a:cubicBezTo>
                  <a:pt x="36" y="262"/>
                  <a:pt x="0" y="236"/>
                  <a:pt x="0" y="204"/>
                </a:cubicBezTo>
                <a:cubicBezTo>
                  <a:pt x="0" y="59"/>
                  <a:pt x="0" y="59"/>
                  <a:pt x="0" y="59"/>
                </a:cubicBezTo>
                <a:cubicBezTo>
                  <a:pt x="0" y="26"/>
                  <a:pt x="36" y="0"/>
                  <a:pt x="80" y="0"/>
                </a:cubicBezTo>
                <a:cubicBezTo>
                  <a:pt x="231" y="0"/>
                  <a:pt x="231" y="0"/>
                  <a:pt x="231" y="0"/>
                </a:cubicBezTo>
                <a:cubicBezTo>
                  <a:pt x="276" y="0"/>
                  <a:pt x="312" y="26"/>
                  <a:pt x="312" y="59"/>
                </a:cubicBezTo>
                <a:cubicBezTo>
                  <a:pt x="312" y="204"/>
                  <a:pt x="312" y="204"/>
                  <a:pt x="312" y="204"/>
                </a:cubicBezTo>
              </a:path>
            </a:pathLst>
          </a:custGeom>
          <a:solidFill>
            <a:srgbClr val="FF671B"/>
          </a:solidFill>
          <a:ln>
            <a:noFill/>
          </a:ln>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1" name="Rectangle 182"/>
          <p:cNvSpPr>
            <a:spLocks noChangeArrowheads="1"/>
          </p:cNvSpPr>
          <p:nvPr/>
        </p:nvSpPr>
        <p:spPr bwMode="auto">
          <a:xfrm>
            <a:off x="-152400" y="685990"/>
            <a:ext cx="9982200" cy="542921"/>
          </a:xfrm>
          <a:prstGeom prst="rect">
            <a:avLst/>
          </a:prstGeom>
          <a:solidFill>
            <a:srgbClr val="FF671B"/>
          </a:solidFill>
          <a:ln>
            <a:noFill/>
          </a:ln>
          <a:extLst/>
        </p:spPr>
        <p:txBody>
          <a:bodyPr vert="horz" wrap="square" lIns="91440" tIns="45720" rIns="91440" bIns="45720" numCol="1" anchor="t" anchorCtr="0" compatLnSpc="1">
            <a:prstTxWarp prst="textNoShape">
              <a:avLst/>
            </a:prstTxWarp>
          </a:bodyPr>
          <a:lstStyle/>
          <a:p>
            <a:endParaRPr lang="en-US" sz="2400">
              <a:latin typeface="MS PGothic" panose="020B0600070205080204" pitchFamily="34" charset="-128"/>
              <a:ea typeface="MS PGothic" panose="020B0600070205080204" pitchFamily="34" charset="-128"/>
            </a:endParaRPr>
          </a:p>
        </p:txBody>
      </p:sp>
      <p:grpSp>
        <p:nvGrpSpPr>
          <p:cNvPr id="22" name="Group 21"/>
          <p:cNvGrpSpPr/>
          <p:nvPr/>
        </p:nvGrpSpPr>
        <p:grpSpPr>
          <a:xfrm>
            <a:off x="400717" y="685800"/>
            <a:ext cx="1021166" cy="762000"/>
            <a:chOff x="400717" y="762000"/>
            <a:chExt cx="1021166" cy="762000"/>
          </a:xfrm>
        </p:grpSpPr>
        <p:sp>
          <p:nvSpPr>
            <p:cNvPr id="14" name="Freeform 174"/>
            <p:cNvSpPr>
              <a:spLocks noEditPoints="1"/>
            </p:cNvSpPr>
            <p:nvPr/>
          </p:nvSpPr>
          <p:spPr bwMode="auto">
            <a:xfrm>
              <a:off x="486409" y="866588"/>
              <a:ext cx="842640" cy="556560"/>
            </a:xfrm>
            <a:custGeom>
              <a:avLst/>
              <a:gdLst>
                <a:gd name="T0" fmla="*/ 108 w 204"/>
                <a:gd name="T1" fmla="*/ 6 h 129"/>
                <a:gd name="T2" fmla="*/ 159 w 204"/>
                <a:gd name="T3" fmla="*/ 6 h 129"/>
                <a:gd name="T4" fmla="*/ 165 w 204"/>
                <a:gd name="T5" fmla="*/ 12 h 129"/>
                <a:gd name="T6" fmla="*/ 159 w 204"/>
                <a:gd name="T7" fmla="*/ 18 h 129"/>
                <a:gd name="T8" fmla="*/ 108 w 204"/>
                <a:gd name="T9" fmla="*/ 18 h 129"/>
                <a:gd name="T10" fmla="*/ 102 w 204"/>
                <a:gd name="T11" fmla="*/ 12 h 129"/>
                <a:gd name="T12" fmla="*/ 108 w 204"/>
                <a:gd name="T13" fmla="*/ 6 h 129"/>
                <a:gd name="T14" fmla="*/ 79 w 204"/>
                <a:gd name="T15" fmla="*/ 49 h 129"/>
                <a:gd name="T16" fmla="*/ 69 w 204"/>
                <a:gd name="T17" fmla="*/ 59 h 129"/>
                <a:gd name="T18" fmla="*/ 68 w 204"/>
                <a:gd name="T19" fmla="*/ 58 h 129"/>
                <a:gd name="T20" fmla="*/ 53 w 204"/>
                <a:gd name="T21" fmla="*/ 77 h 129"/>
                <a:gd name="T22" fmla="*/ 53 w 204"/>
                <a:gd name="T23" fmla="*/ 81 h 129"/>
                <a:gd name="T24" fmla="*/ 64 w 204"/>
                <a:gd name="T25" fmla="*/ 97 h 129"/>
                <a:gd name="T26" fmla="*/ 65 w 204"/>
                <a:gd name="T27" fmla="*/ 99 h 129"/>
                <a:gd name="T28" fmla="*/ 65 w 204"/>
                <a:gd name="T29" fmla="*/ 101 h 129"/>
                <a:gd name="T30" fmla="*/ 56 w 204"/>
                <a:gd name="T31" fmla="*/ 119 h 129"/>
                <a:gd name="T32" fmla="*/ 41 w 204"/>
                <a:gd name="T33" fmla="*/ 129 h 129"/>
                <a:gd name="T34" fmla="*/ 25 w 204"/>
                <a:gd name="T35" fmla="*/ 119 h 129"/>
                <a:gd name="T36" fmla="*/ 16 w 204"/>
                <a:gd name="T37" fmla="*/ 101 h 129"/>
                <a:gd name="T38" fmla="*/ 16 w 204"/>
                <a:gd name="T39" fmla="*/ 99 h 129"/>
                <a:gd name="T40" fmla="*/ 17 w 204"/>
                <a:gd name="T41" fmla="*/ 98 h 129"/>
                <a:gd name="T42" fmla="*/ 28 w 204"/>
                <a:gd name="T43" fmla="*/ 81 h 129"/>
                <a:gd name="T44" fmla="*/ 28 w 204"/>
                <a:gd name="T45" fmla="*/ 77 h 129"/>
                <a:gd name="T46" fmla="*/ 13 w 204"/>
                <a:gd name="T47" fmla="*/ 58 h 129"/>
                <a:gd name="T48" fmla="*/ 12 w 204"/>
                <a:gd name="T49" fmla="*/ 59 h 129"/>
                <a:gd name="T50" fmla="*/ 2 w 204"/>
                <a:gd name="T51" fmla="*/ 49 h 129"/>
                <a:gd name="T52" fmla="*/ 7 w 204"/>
                <a:gd name="T53" fmla="*/ 35 h 129"/>
                <a:gd name="T54" fmla="*/ 8 w 204"/>
                <a:gd name="T55" fmla="*/ 35 h 129"/>
                <a:gd name="T56" fmla="*/ 40 w 204"/>
                <a:gd name="T57" fmla="*/ 0 h 129"/>
                <a:gd name="T58" fmla="*/ 73 w 204"/>
                <a:gd name="T59" fmla="*/ 35 h 129"/>
                <a:gd name="T60" fmla="*/ 74 w 204"/>
                <a:gd name="T61" fmla="*/ 35 h 129"/>
                <a:gd name="T62" fmla="*/ 79 w 204"/>
                <a:gd name="T63" fmla="*/ 49 h 129"/>
                <a:gd name="T64" fmla="*/ 183 w 204"/>
                <a:gd name="T65" fmla="*/ 127 h 129"/>
                <a:gd name="T66" fmla="*/ 131 w 204"/>
                <a:gd name="T67" fmla="*/ 127 h 129"/>
                <a:gd name="T68" fmla="*/ 125 w 204"/>
                <a:gd name="T69" fmla="*/ 121 h 129"/>
                <a:gd name="T70" fmla="*/ 131 w 204"/>
                <a:gd name="T71" fmla="*/ 116 h 129"/>
                <a:gd name="T72" fmla="*/ 183 w 204"/>
                <a:gd name="T73" fmla="*/ 116 h 129"/>
                <a:gd name="T74" fmla="*/ 189 w 204"/>
                <a:gd name="T75" fmla="*/ 121 h 129"/>
                <a:gd name="T76" fmla="*/ 183 w 204"/>
                <a:gd name="T77" fmla="*/ 127 h 129"/>
                <a:gd name="T78" fmla="*/ 198 w 204"/>
                <a:gd name="T79" fmla="*/ 96 h 129"/>
                <a:gd name="T80" fmla="*/ 108 w 204"/>
                <a:gd name="T81" fmla="*/ 96 h 129"/>
                <a:gd name="T82" fmla="*/ 102 w 204"/>
                <a:gd name="T83" fmla="*/ 90 h 129"/>
                <a:gd name="T84" fmla="*/ 108 w 204"/>
                <a:gd name="T85" fmla="*/ 84 h 129"/>
                <a:gd name="T86" fmla="*/ 198 w 204"/>
                <a:gd name="T87" fmla="*/ 84 h 129"/>
                <a:gd name="T88" fmla="*/ 204 w 204"/>
                <a:gd name="T89" fmla="*/ 90 h 129"/>
                <a:gd name="T90" fmla="*/ 198 w 204"/>
                <a:gd name="T91" fmla="*/ 96 h 129"/>
                <a:gd name="T92" fmla="*/ 198 w 204"/>
                <a:gd name="T93" fmla="*/ 65 h 129"/>
                <a:gd name="T94" fmla="*/ 108 w 204"/>
                <a:gd name="T95" fmla="*/ 65 h 129"/>
                <a:gd name="T96" fmla="*/ 102 w 204"/>
                <a:gd name="T97" fmla="*/ 59 h 129"/>
                <a:gd name="T98" fmla="*/ 108 w 204"/>
                <a:gd name="T99" fmla="*/ 53 h 129"/>
                <a:gd name="T100" fmla="*/ 198 w 204"/>
                <a:gd name="T101" fmla="*/ 53 h 129"/>
                <a:gd name="T102" fmla="*/ 204 w 204"/>
                <a:gd name="T103" fmla="*/ 59 h 129"/>
                <a:gd name="T104" fmla="*/ 198 w 204"/>
                <a:gd name="T105" fmla="*/ 6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4" h="129">
                  <a:moveTo>
                    <a:pt x="108" y="6"/>
                  </a:moveTo>
                  <a:cubicBezTo>
                    <a:pt x="159" y="6"/>
                    <a:pt x="159" y="6"/>
                    <a:pt x="159" y="6"/>
                  </a:cubicBezTo>
                  <a:cubicBezTo>
                    <a:pt x="163" y="6"/>
                    <a:pt x="165" y="9"/>
                    <a:pt x="165" y="12"/>
                  </a:cubicBezTo>
                  <a:cubicBezTo>
                    <a:pt x="165" y="15"/>
                    <a:pt x="163" y="18"/>
                    <a:pt x="159" y="18"/>
                  </a:cubicBezTo>
                  <a:cubicBezTo>
                    <a:pt x="108" y="18"/>
                    <a:pt x="108" y="18"/>
                    <a:pt x="108" y="18"/>
                  </a:cubicBezTo>
                  <a:cubicBezTo>
                    <a:pt x="105" y="18"/>
                    <a:pt x="102" y="15"/>
                    <a:pt x="102" y="12"/>
                  </a:cubicBezTo>
                  <a:cubicBezTo>
                    <a:pt x="102" y="9"/>
                    <a:pt x="105" y="6"/>
                    <a:pt x="108" y="6"/>
                  </a:cubicBezTo>
                  <a:moveTo>
                    <a:pt x="79" y="49"/>
                  </a:moveTo>
                  <a:cubicBezTo>
                    <a:pt x="78" y="55"/>
                    <a:pt x="73" y="60"/>
                    <a:pt x="69" y="59"/>
                  </a:cubicBezTo>
                  <a:cubicBezTo>
                    <a:pt x="68" y="58"/>
                    <a:pt x="68" y="58"/>
                    <a:pt x="68" y="58"/>
                  </a:cubicBezTo>
                  <a:cubicBezTo>
                    <a:pt x="64" y="66"/>
                    <a:pt x="59" y="73"/>
                    <a:pt x="53" y="77"/>
                  </a:cubicBezTo>
                  <a:cubicBezTo>
                    <a:pt x="53" y="81"/>
                    <a:pt x="53" y="81"/>
                    <a:pt x="53" y="81"/>
                  </a:cubicBezTo>
                  <a:cubicBezTo>
                    <a:pt x="53" y="89"/>
                    <a:pt x="57" y="95"/>
                    <a:pt x="64" y="97"/>
                  </a:cubicBezTo>
                  <a:cubicBezTo>
                    <a:pt x="64" y="98"/>
                    <a:pt x="65" y="98"/>
                    <a:pt x="65" y="99"/>
                  </a:cubicBezTo>
                  <a:cubicBezTo>
                    <a:pt x="65" y="99"/>
                    <a:pt x="65" y="100"/>
                    <a:pt x="65" y="101"/>
                  </a:cubicBezTo>
                  <a:cubicBezTo>
                    <a:pt x="56" y="119"/>
                    <a:pt x="56" y="119"/>
                    <a:pt x="56" y="119"/>
                  </a:cubicBezTo>
                  <a:cubicBezTo>
                    <a:pt x="53" y="125"/>
                    <a:pt x="47" y="129"/>
                    <a:pt x="41" y="129"/>
                  </a:cubicBezTo>
                  <a:cubicBezTo>
                    <a:pt x="34" y="129"/>
                    <a:pt x="28" y="125"/>
                    <a:pt x="25" y="119"/>
                  </a:cubicBezTo>
                  <a:cubicBezTo>
                    <a:pt x="16" y="101"/>
                    <a:pt x="16" y="101"/>
                    <a:pt x="16" y="101"/>
                  </a:cubicBezTo>
                  <a:cubicBezTo>
                    <a:pt x="16" y="100"/>
                    <a:pt x="16" y="99"/>
                    <a:pt x="16" y="99"/>
                  </a:cubicBezTo>
                  <a:cubicBezTo>
                    <a:pt x="16" y="98"/>
                    <a:pt x="17" y="98"/>
                    <a:pt x="17" y="98"/>
                  </a:cubicBezTo>
                  <a:cubicBezTo>
                    <a:pt x="24" y="95"/>
                    <a:pt x="28" y="89"/>
                    <a:pt x="28" y="81"/>
                  </a:cubicBezTo>
                  <a:cubicBezTo>
                    <a:pt x="28" y="77"/>
                    <a:pt x="28" y="77"/>
                    <a:pt x="28" y="77"/>
                  </a:cubicBezTo>
                  <a:cubicBezTo>
                    <a:pt x="22" y="73"/>
                    <a:pt x="17" y="66"/>
                    <a:pt x="13" y="58"/>
                  </a:cubicBezTo>
                  <a:cubicBezTo>
                    <a:pt x="12" y="59"/>
                    <a:pt x="12" y="59"/>
                    <a:pt x="12" y="59"/>
                  </a:cubicBezTo>
                  <a:cubicBezTo>
                    <a:pt x="8" y="60"/>
                    <a:pt x="3" y="55"/>
                    <a:pt x="2" y="49"/>
                  </a:cubicBezTo>
                  <a:cubicBezTo>
                    <a:pt x="0" y="42"/>
                    <a:pt x="3" y="36"/>
                    <a:pt x="7" y="35"/>
                  </a:cubicBezTo>
                  <a:cubicBezTo>
                    <a:pt x="8" y="35"/>
                    <a:pt x="8" y="35"/>
                    <a:pt x="8" y="35"/>
                  </a:cubicBezTo>
                  <a:cubicBezTo>
                    <a:pt x="8" y="16"/>
                    <a:pt x="23" y="0"/>
                    <a:pt x="40" y="0"/>
                  </a:cubicBezTo>
                  <a:cubicBezTo>
                    <a:pt x="58" y="0"/>
                    <a:pt x="73" y="16"/>
                    <a:pt x="73" y="35"/>
                  </a:cubicBezTo>
                  <a:cubicBezTo>
                    <a:pt x="74" y="35"/>
                    <a:pt x="74" y="35"/>
                    <a:pt x="74" y="35"/>
                  </a:cubicBezTo>
                  <a:cubicBezTo>
                    <a:pt x="78" y="36"/>
                    <a:pt x="81" y="42"/>
                    <a:pt x="79" y="49"/>
                  </a:cubicBezTo>
                  <a:close/>
                  <a:moveTo>
                    <a:pt x="183" y="127"/>
                  </a:moveTo>
                  <a:cubicBezTo>
                    <a:pt x="131" y="127"/>
                    <a:pt x="131" y="127"/>
                    <a:pt x="131" y="127"/>
                  </a:cubicBezTo>
                  <a:cubicBezTo>
                    <a:pt x="128" y="127"/>
                    <a:pt x="125" y="125"/>
                    <a:pt x="125" y="121"/>
                  </a:cubicBezTo>
                  <a:cubicBezTo>
                    <a:pt x="125" y="118"/>
                    <a:pt x="128" y="116"/>
                    <a:pt x="131" y="116"/>
                  </a:cubicBezTo>
                  <a:cubicBezTo>
                    <a:pt x="183" y="116"/>
                    <a:pt x="183" y="116"/>
                    <a:pt x="183" y="116"/>
                  </a:cubicBezTo>
                  <a:cubicBezTo>
                    <a:pt x="186" y="116"/>
                    <a:pt x="189" y="118"/>
                    <a:pt x="189" y="121"/>
                  </a:cubicBezTo>
                  <a:cubicBezTo>
                    <a:pt x="189" y="125"/>
                    <a:pt x="186" y="127"/>
                    <a:pt x="183" y="127"/>
                  </a:cubicBezTo>
                  <a:close/>
                  <a:moveTo>
                    <a:pt x="198" y="96"/>
                  </a:moveTo>
                  <a:cubicBezTo>
                    <a:pt x="108" y="96"/>
                    <a:pt x="108" y="96"/>
                    <a:pt x="108" y="96"/>
                  </a:cubicBezTo>
                  <a:cubicBezTo>
                    <a:pt x="105" y="96"/>
                    <a:pt x="102" y="93"/>
                    <a:pt x="102" y="90"/>
                  </a:cubicBezTo>
                  <a:cubicBezTo>
                    <a:pt x="102" y="87"/>
                    <a:pt x="105" y="84"/>
                    <a:pt x="108" y="84"/>
                  </a:cubicBezTo>
                  <a:cubicBezTo>
                    <a:pt x="198" y="84"/>
                    <a:pt x="198" y="84"/>
                    <a:pt x="198" y="84"/>
                  </a:cubicBezTo>
                  <a:cubicBezTo>
                    <a:pt x="202" y="84"/>
                    <a:pt x="204" y="87"/>
                    <a:pt x="204" y="90"/>
                  </a:cubicBezTo>
                  <a:cubicBezTo>
                    <a:pt x="204" y="93"/>
                    <a:pt x="202" y="96"/>
                    <a:pt x="198" y="96"/>
                  </a:cubicBezTo>
                  <a:close/>
                  <a:moveTo>
                    <a:pt x="198" y="65"/>
                  </a:moveTo>
                  <a:cubicBezTo>
                    <a:pt x="108" y="65"/>
                    <a:pt x="108" y="65"/>
                    <a:pt x="108" y="65"/>
                  </a:cubicBezTo>
                  <a:cubicBezTo>
                    <a:pt x="105" y="65"/>
                    <a:pt x="102" y="62"/>
                    <a:pt x="102" y="59"/>
                  </a:cubicBezTo>
                  <a:cubicBezTo>
                    <a:pt x="102" y="56"/>
                    <a:pt x="105" y="53"/>
                    <a:pt x="108" y="53"/>
                  </a:cubicBezTo>
                  <a:cubicBezTo>
                    <a:pt x="198" y="53"/>
                    <a:pt x="198" y="53"/>
                    <a:pt x="198" y="53"/>
                  </a:cubicBezTo>
                  <a:cubicBezTo>
                    <a:pt x="202" y="53"/>
                    <a:pt x="204" y="56"/>
                    <a:pt x="204" y="59"/>
                  </a:cubicBezTo>
                  <a:cubicBezTo>
                    <a:pt x="204" y="62"/>
                    <a:pt x="202" y="65"/>
                    <a:pt x="198" y="6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MS PGothic" panose="020B0600070205080204" pitchFamily="34" charset="-128"/>
                <a:ea typeface="MS PGothic" panose="020B0600070205080204" pitchFamily="34" charset="-128"/>
              </a:endParaRPr>
            </a:p>
          </p:txBody>
        </p:sp>
        <p:sp>
          <p:nvSpPr>
            <p:cNvPr id="15" name="Freeform 175"/>
            <p:cNvSpPr>
              <a:spLocks/>
            </p:cNvSpPr>
            <p:nvPr/>
          </p:nvSpPr>
          <p:spPr bwMode="auto">
            <a:xfrm>
              <a:off x="907729" y="1094440"/>
              <a:ext cx="421320" cy="52294"/>
            </a:xfrm>
            <a:custGeom>
              <a:avLst/>
              <a:gdLst>
                <a:gd name="T0" fmla="*/ 96 w 102"/>
                <a:gd name="T1" fmla="*/ 12 h 12"/>
                <a:gd name="T2" fmla="*/ 6 w 102"/>
                <a:gd name="T3" fmla="*/ 12 h 12"/>
                <a:gd name="T4" fmla="*/ 0 w 102"/>
                <a:gd name="T5" fmla="*/ 6 h 12"/>
                <a:gd name="T6" fmla="*/ 6 w 102"/>
                <a:gd name="T7" fmla="*/ 0 h 12"/>
                <a:gd name="T8" fmla="*/ 96 w 102"/>
                <a:gd name="T9" fmla="*/ 0 h 12"/>
                <a:gd name="T10" fmla="*/ 102 w 102"/>
                <a:gd name="T11" fmla="*/ 6 h 12"/>
                <a:gd name="T12" fmla="*/ 96 w 10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2" h="12">
                  <a:moveTo>
                    <a:pt x="96" y="12"/>
                  </a:moveTo>
                  <a:cubicBezTo>
                    <a:pt x="6" y="12"/>
                    <a:pt x="6" y="12"/>
                    <a:pt x="6" y="12"/>
                  </a:cubicBezTo>
                  <a:cubicBezTo>
                    <a:pt x="3" y="12"/>
                    <a:pt x="0" y="9"/>
                    <a:pt x="0" y="6"/>
                  </a:cubicBezTo>
                  <a:cubicBezTo>
                    <a:pt x="0" y="3"/>
                    <a:pt x="3" y="0"/>
                    <a:pt x="6" y="0"/>
                  </a:cubicBezTo>
                  <a:cubicBezTo>
                    <a:pt x="96" y="0"/>
                    <a:pt x="96" y="0"/>
                    <a:pt x="96" y="0"/>
                  </a:cubicBezTo>
                  <a:cubicBezTo>
                    <a:pt x="100" y="0"/>
                    <a:pt x="102" y="3"/>
                    <a:pt x="102" y="6"/>
                  </a:cubicBezTo>
                  <a:cubicBezTo>
                    <a:pt x="102" y="9"/>
                    <a:pt x="100" y="12"/>
                    <a:pt x="96" y="12"/>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6" name="Freeform 176"/>
            <p:cNvSpPr>
              <a:spLocks/>
            </p:cNvSpPr>
            <p:nvPr/>
          </p:nvSpPr>
          <p:spPr bwMode="auto">
            <a:xfrm>
              <a:off x="907729" y="1228911"/>
              <a:ext cx="421320" cy="52294"/>
            </a:xfrm>
            <a:custGeom>
              <a:avLst/>
              <a:gdLst>
                <a:gd name="T0" fmla="*/ 96 w 102"/>
                <a:gd name="T1" fmla="*/ 12 h 12"/>
                <a:gd name="T2" fmla="*/ 6 w 102"/>
                <a:gd name="T3" fmla="*/ 12 h 12"/>
                <a:gd name="T4" fmla="*/ 0 w 102"/>
                <a:gd name="T5" fmla="*/ 6 h 12"/>
                <a:gd name="T6" fmla="*/ 6 w 102"/>
                <a:gd name="T7" fmla="*/ 0 h 12"/>
                <a:gd name="T8" fmla="*/ 96 w 102"/>
                <a:gd name="T9" fmla="*/ 0 h 12"/>
                <a:gd name="T10" fmla="*/ 102 w 102"/>
                <a:gd name="T11" fmla="*/ 6 h 12"/>
                <a:gd name="T12" fmla="*/ 96 w 10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2" h="12">
                  <a:moveTo>
                    <a:pt x="96" y="12"/>
                  </a:moveTo>
                  <a:cubicBezTo>
                    <a:pt x="6" y="12"/>
                    <a:pt x="6" y="12"/>
                    <a:pt x="6" y="12"/>
                  </a:cubicBezTo>
                  <a:cubicBezTo>
                    <a:pt x="3" y="12"/>
                    <a:pt x="0" y="9"/>
                    <a:pt x="0" y="6"/>
                  </a:cubicBezTo>
                  <a:cubicBezTo>
                    <a:pt x="0" y="3"/>
                    <a:pt x="3" y="0"/>
                    <a:pt x="6" y="0"/>
                  </a:cubicBezTo>
                  <a:cubicBezTo>
                    <a:pt x="96" y="0"/>
                    <a:pt x="96" y="0"/>
                    <a:pt x="96" y="0"/>
                  </a:cubicBezTo>
                  <a:cubicBezTo>
                    <a:pt x="100" y="0"/>
                    <a:pt x="102" y="3"/>
                    <a:pt x="102" y="6"/>
                  </a:cubicBezTo>
                  <a:cubicBezTo>
                    <a:pt x="102" y="9"/>
                    <a:pt x="100" y="12"/>
                    <a:pt x="96" y="12"/>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7" name="Freeform 177"/>
            <p:cNvSpPr>
              <a:spLocks/>
            </p:cNvSpPr>
            <p:nvPr/>
          </p:nvSpPr>
          <p:spPr bwMode="auto">
            <a:xfrm>
              <a:off x="1004134" y="1367118"/>
              <a:ext cx="264218" cy="48560"/>
            </a:xfrm>
            <a:custGeom>
              <a:avLst/>
              <a:gdLst>
                <a:gd name="T0" fmla="*/ 58 w 64"/>
                <a:gd name="T1" fmla="*/ 11 h 11"/>
                <a:gd name="T2" fmla="*/ 6 w 64"/>
                <a:gd name="T3" fmla="*/ 11 h 11"/>
                <a:gd name="T4" fmla="*/ 0 w 64"/>
                <a:gd name="T5" fmla="*/ 5 h 11"/>
                <a:gd name="T6" fmla="*/ 6 w 64"/>
                <a:gd name="T7" fmla="*/ 0 h 11"/>
                <a:gd name="T8" fmla="*/ 58 w 64"/>
                <a:gd name="T9" fmla="*/ 0 h 11"/>
                <a:gd name="T10" fmla="*/ 64 w 64"/>
                <a:gd name="T11" fmla="*/ 5 h 11"/>
                <a:gd name="T12" fmla="*/ 58 w 64"/>
                <a:gd name="T13" fmla="*/ 11 h 11"/>
              </a:gdLst>
              <a:ahLst/>
              <a:cxnLst>
                <a:cxn ang="0">
                  <a:pos x="T0" y="T1"/>
                </a:cxn>
                <a:cxn ang="0">
                  <a:pos x="T2" y="T3"/>
                </a:cxn>
                <a:cxn ang="0">
                  <a:pos x="T4" y="T5"/>
                </a:cxn>
                <a:cxn ang="0">
                  <a:pos x="T6" y="T7"/>
                </a:cxn>
                <a:cxn ang="0">
                  <a:pos x="T8" y="T9"/>
                </a:cxn>
                <a:cxn ang="0">
                  <a:pos x="T10" y="T11"/>
                </a:cxn>
                <a:cxn ang="0">
                  <a:pos x="T12" y="T13"/>
                </a:cxn>
              </a:cxnLst>
              <a:rect l="0" t="0" r="r" b="b"/>
              <a:pathLst>
                <a:path w="64" h="11">
                  <a:moveTo>
                    <a:pt x="58" y="11"/>
                  </a:moveTo>
                  <a:cubicBezTo>
                    <a:pt x="6" y="11"/>
                    <a:pt x="6" y="11"/>
                    <a:pt x="6" y="11"/>
                  </a:cubicBezTo>
                  <a:cubicBezTo>
                    <a:pt x="3" y="11"/>
                    <a:pt x="0" y="9"/>
                    <a:pt x="0" y="5"/>
                  </a:cubicBezTo>
                  <a:cubicBezTo>
                    <a:pt x="0" y="2"/>
                    <a:pt x="3" y="0"/>
                    <a:pt x="6" y="0"/>
                  </a:cubicBezTo>
                  <a:cubicBezTo>
                    <a:pt x="58" y="0"/>
                    <a:pt x="58" y="0"/>
                    <a:pt x="58" y="0"/>
                  </a:cubicBezTo>
                  <a:cubicBezTo>
                    <a:pt x="61" y="0"/>
                    <a:pt x="64" y="2"/>
                    <a:pt x="64" y="5"/>
                  </a:cubicBezTo>
                  <a:cubicBezTo>
                    <a:pt x="64" y="9"/>
                    <a:pt x="61" y="11"/>
                    <a:pt x="58" y="11"/>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8" name="Freeform 178"/>
            <p:cNvSpPr>
              <a:spLocks/>
            </p:cNvSpPr>
            <p:nvPr/>
          </p:nvSpPr>
          <p:spPr bwMode="auto">
            <a:xfrm>
              <a:off x="486409" y="866588"/>
              <a:ext cx="335628" cy="556560"/>
            </a:xfrm>
            <a:custGeom>
              <a:avLst/>
              <a:gdLst>
                <a:gd name="T0" fmla="*/ 79 w 81"/>
                <a:gd name="T1" fmla="*/ 49 h 129"/>
                <a:gd name="T2" fmla="*/ 69 w 81"/>
                <a:gd name="T3" fmla="*/ 59 h 129"/>
                <a:gd name="T4" fmla="*/ 68 w 81"/>
                <a:gd name="T5" fmla="*/ 58 h 129"/>
                <a:gd name="T6" fmla="*/ 53 w 81"/>
                <a:gd name="T7" fmla="*/ 77 h 129"/>
                <a:gd name="T8" fmla="*/ 53 w 81"/>
                <a:gd name="T9" fmla="*/ 81 h 129"/>
                <a:gd name="T10" fmla="*/ 64 w 81"/>
                <a:gd name="T11" fmla="*/ 97 h 129"/>
                <a:gd name="T12" fmla="*/ 65 w 81"/>
                <a:gd name="T13" fmla="*/ 99 h 129"/>
                <a:gd name="T14" fmla="*/ 65 w 81"/>
                <a:gd name="T15" fmla="*/ 101 h 129"/>
                <a:gd name="T16" fmla="*/ 56 w 81"/>
                <a:gd name="T17" fmla="*/ 119 h 129"/>
                <a:gd name="T18" fmla="*/ 41 w 81"/>
                <a:gd name="T19" fmla="*/ 129 h 129"/>
                <a:gd name="T20" fmla="*/ 25 w 81"/>
                <a:gd name="T21" fmla="*/ 119 h 129"/>
                <a:gd name="T22" fmla="*/ 16 w 81"/>
                <a:gd name="T23" fmla="*/ 101 h 129"/>
                <a:gd name="T24" fmla="*/ 16 w 81"/>
                <a:gd name="T25" fmla="*/ 99 h 129"/>
                <a:gd name="T26" fmla="*/ 17 w 81"/>
                <a:gd name="T27" fmla="*/ 98 h 129"/>
                <a:gd name="T28" fmla="*/ 28 w 81"/>
                <a:gd name="T29" fmla="*/ 81 h 129"/>
                <a:gd name="T30" fmla="*/ 28 w 81"/>
                <a:gd name="T31" fmla="*/ 77 h 129"/>
                <a:gd name="T32" fmla="*/ 13 w 81"/>
                <a:gd name="T33" fmla="*/ 58 h 129"/>
                <a:gd name="T34" fmla="*/ 12 w 81"/>
                <a:gd name="T35" fmla="*/ 59 h 129"/>
                <a:gd name="T36" fmla="*/ 2 w 81"/>
                <a:gd name="T37" fmla="*/ 49 h 129"/>
                <a:gd name="T38" fmla="*/ 7 w 81"/>
                <a:gd name="T39" fmla="*/ 35 h 129"/>
                <a:gd name="T40" fmla="*/ 8 w 81"/>
                <a:gd name="T41" fmla="*/ 35 h 129"/>
                <a:gd name="T42" fmla="*/ 40 w 81"/>
                <a:gd name="T43" fmla="*/ 0 h 129"/>
                <a:gd name="T44" fmla="*/ 73 w 81"/>
                <a:gd name="T45" fmla="*/ 35 h 129"/>
                <a:gd name="T46" fmla="*/ 74 w 81"/>
                <a:gd name="T47" fmla="*/ 35 h 129"/>
                <a:gd name="T48" fmla="*/ 79 w 81"/>
                <a:gd name="T49" fmla="*/ 4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1" h="129">
                  <a:moveTo>
                    <a:pt x="79" y="49"/>
                  </a:moveTo>
                  <a:cubicBezTo>
                    <a:pt x="78" y="55"/>
                    <a:pt x="73" y="60"/>
                    <a:pt x="69" y="59"/>
                  </a:cubicBezTo>
                  <a:cubicBezTo>
                    <a:pt x="68" y="58"/>
                    <a:pt x="68" y="58"/>
                    <a:pt x="68" y="58"/>
                  </a:cubicBezTo>
                  <a:cubicBezTo>
                    <a:pt x="64" y="66"/>
                    <a:pt x="59" y="73"/>
                    <a:pt x="53" y="77"/>
                  </a:cubicBezTo>
                  <a:cubicBezTo>
                    <a:pt x="53" y="81"/>
                    <a:pt x="53" y="81"/>
                    <a:pt x="53" y="81"/>
                  </a:cubicBezTo>
                  <a:cubicBezTo>
                    <a:pt x="53" y="89"/>
                    <a:pt x="57" y="95"/>
                    <a:pt x="64" y="97"/>
                  </a:cubicBezTo>
                  <a:cubicBezTo>
                    <a:pt x="64" y="98"/>
                    <a:pt x="65" y="98"/>
                    <a:pt x="65" y="99"/>
                  </a:cubicBezTo>
                  <a:cubicBezTo>
                    <a:pt x="65" y="99"/>
                    <a:pt x="65" y="100"/>
                    <a:pt x="65" y="101"/>
                  </a:cubicBezTo>
                  <a:cubicBezTo>
                    <a:pt x="56" y="119"/>
                    <a:pt x="56" y="119"/>
                    <a:pt x="56" y="119"/>
                  </a:cubicBezTo>
                  <a:cubicBezTo>
                    <a:pt x="53" y="125"/>
                    <a:pt x="47" y="129"/>
                    <a:pt x="41" y="129"/>
                  </a:cubicBezTo>
                  <a:cubicBezTo>
                    <a:pt x="34" y="129"/>
                    <a:pt x="28" y="125"/>
                    <a:pt x="25" y="119"/>
                  </a:cubicBezTo>
                  <a:cubicBezTo>
                    <a:pt x="16" y="101"/>
                    <a:pt x="16" y="101"/>
                    <a:pt x="16" y="101"/>
                  </a:cubicBezTo>
                  <a:cubicBezTo>
                    <a:pt x="16" y="100"/>
                    <a:pt x="16" y="99"/>
                    <a:pt x="16" y="99"/>
                  </a:cubicBezTo>
                  <a:cubicBezTo>
                    <a:pt x="16" y="98"/>
                    <a:pt x="17" y="98"/>
                    <a:pt x="17" y="98"/>
                  </a:cubicBezTo>
                  <a:cubicBezTo>
                    <a:pt x="24" y="95"/>
                    <a:pt x="28" y="89"/>
                    <a:pt x="28" y="81"/>
                  </a:cubicBezTo>
                  <a:cubicBezTo>
                    <a:pt x="28" y="77"/>
                    <a:pt x="28" y="77"/>
                    <a:pt x="28" y="77"/>
                  </a:cubicBezTo>
                  <a:cubicBezTo>
                    <a:pt x="22" y="73"/>
                    <a:pt x="17" y="66"/>
                    <a:pt x="13" y="58"/>
                  </a:cubicBezTo>
                  <a:cubicBezTo>
                    <a:pt x="12" y="59"/>
                    <a:pt x="12" y="59"/>
                    <a:pt x="12" y="59"/>
                  </a:cubicBezTo>
                  <a:cubicBezTo>
                    <a:pt x="8" y="60"/>
                    <a:pt x="3" y="55"/>
                    <a:pt x="2" y="49"/>
                  </a:cubicBezTo>
                  <a:cubicBezTo>
                    <a:pt x="0" y="42"/>
                    <a:pt x="3" y="36"/>
                    <a:pt x="7" y="35"/>
                  </a:cubicBezTo>
                  <a:cubicBezTo>
                    <a:pt x="8" y="35"/>
                    <a:pt x="8" y="35"/>
                    <a:pt x="8" y="35"/>
                  </a:cubicBezTo>
                  <a:cubicBezTo>
                    <a:pt x="8" y="16"/>
                    <a:pt x="23" y="0"/>
                    <a:pt x="40" y="0"/>
                  </a:cubicBezTo>
                  <a:cubicBezTo>
                    <a:pt x="58" y="0"/>
                    <a:pt x="73" y="16"/>
                    <a:pt x="73" y="35"/>
                  </a:cubicBezTo>
                  <a:cubicBezTo>
                    <a:pt x="74" y="35"/>
                    <a:pt x="74" y="35"/>
                    <a:pt x="74" y="35"/>
                  </a:cubicBezTo>
                  <a:cubicBezTo>
                    <a:pt x="78" y="36"/>
                    <a:pt x="81" y="42"/>
                    <a:pt x="79" y="49"/>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19" name="Freeform 179"/>
            <p:cNvSpPr>
              <a:spLocks/>
            </p:cNvSpPr>
            <p:nvPr/>
          </p:nvSpPr>
          <p:spPr bwMode="auto">
            <a:xfrm>
              <a:off x="907729" y="892734"/>
              <a:ext cx="260648" cy="52294"/>
            </a:xfrm>
            <a:custGeom>
              <a:avLst/>
              <a:gdLst>
                <a:gd name="T0" fmla="*/ 6 w 63"/>
                <a:gd name="T1" fmla="*/ 0 h 12"/>
                <a:gd name="T2" fmla="*/ 57 w 63"/>
                <a:gd name="T3" fmla="*/ 0 h 12"/>
                <a:gd name="T4" fmla="*/ 63 w 63"/>
                <a:gd name="T5" fmla="*/ 6 h 12"/>
                <a:gd name="T6" fmla="*/ 57 w 63"/>
                <a:gd name="T7" fmla="*/ 12 h 12"/>
                <a:gd name="T8" fmla="*/ 6 w 63"/>
                <a:gd name="T9" fmla="*/ 12 h 12"/>
                <a:gd name="T10" fmla="*/ 0 w 63"/>
                <a:gd name="T11" fmla="*/ 6 h 12"/>
                <a:gd name="T12" fmla="*/ 6 w 63"/>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63" h="12">
                  <a:moveTo>
                    <a:pt x="6" y="0"/>
                  </a:moveTo>
                  <a:cubicBezTo>
                    <a:pt x="57" y="0"/>
                    <a:pt x="57" y="0"/>
                    <a:pt x="57" y="0"/>
                  </a:cubicBezTo>
                  <a:cubicBezTo>
                    <a:pt x="61" y="0"/>
                    <a:pt x="63" y="3"/>
                    <a:pt x="63" y="6"/>
                  </a:cubicBezTo>
                  <a:cubicBezTo>
                    <a:pt x="63" y="9"/>
                    <a:pt x="61" y="12"/>
                    <a:pt x="57" y="12"/>
                  </a:cubicBezTo>
                  <a:cubicBezTo>
                    <a:pt x="6" y="12"/>
                    <a:pt x="6" y="12"/>
                    <a:pt x="6" y="12"/>
                  </a:cubicBezTo>
                  <a:cubicBezTo>
                    <a:pt x="3" y="12"/>
                    <a:pt x="0" y="9"/>
                    <a:pt x="0" y="6"/>
                  </a:cubicBezTo>
                  <a:cubicBezTo>
                    <a:pt x="0" y="3"/>
                    <a:pt x="3" y="0"/>
                    <a:pt x="6" y="0"/>
                  </a:cubicBezTo>
                  <a:close/>
                </a:path>
              </a:pathLst>
            </a:custGeom>
            <a:noFill/>
            <a:ln w="317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0" name="Freeform 180"/>
            <p:cNvSpPr>
              <a:spLocks/>
            </p:cNvSpPr>
            <p:nvPr/>
          </p:nvSpPr>
          <p:spPr bwMode="auto">
            <a:xfrm>
              <a:off x="400717" y="762000"/>
              <a:ext cx="1021166" cy="762000"/>
            </a:xfrm>
            <a:custGeom>
              <a:avLst/>
              <a:gdLst>
                <a:gd name="T0" fmla="*/ 247 w 247"/>
                <a:gd name="T1" fmla="*/ 138 h 176"/>
                <a:gd name="T2" fmla="*/ 208 w 247"/>
                <a:gd name="T3" fmla="*/ 176 h 176"/>
                <a:gd name="T4" fmla="*/ 39 w 247"/>
                <a:gd name="T5" fmla="*/ 176 h 176"/>
                <a:gd name="T6" fmla="*/ 0 w 247"/>
                <a:gd name="T7" fmla="*/ 138 h 176"/>
                <a:gd name="T8" fmla="*/ 0 w 247"/>
                <a:gd name="T9" fmla="*/ 39 h 176"/>
                <a:gd name="T10" fmla="*/ 39 w 247"/>
                <a:gd name="T11" fmla="*/ 0 h 176"/>
                <a:gd name="T12" fmla="*/ 208 w 247"/>
                <a:gd name="T13" fmla="*/ 0 h 176"/>
                <a:gd name="T14" fmla="*/ 247 w 247"/>
                <a:gd name="T15" fmla="*/ 39 h 176"/>
                <a:gd name="T16" fmla="*/ 247 w 247"/>
                <a:gd name="T17" fmla="*/ 13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7" h="176">
                  <a:moveTo>
                    <a:pt x="247" y="138"/>
                  </a:moveTo>
                  <a:cubicBezTo>
                    <a:pt x="247" y="159"/>
                    <a:pt x="230" y="176"/>
                    <a:pt x="208" y="176"/>
                  </a:cubicBezTo>
                  <a:cubicBezTo>
                    <a:pt x="39" y="176"/>
                    <a:pt x="39" y="176"/>
                    <a:pt x="39" y="176"/>
                  </a:cubicBezTo>
                  <a:cubicBezTo>
                    <a:pt x="17" y="176"/>
                    <a:pt x="0" y="159"/>
                    <a:pt x="0" y="138"/>
                  </a:cubicBezTo>
                  <a:cubicBezTo>
                    <a:pt x="0" y="39"/>
                    <a:pt x="0" y="39"/>
                    <a:pt x="0" y="39"/>
                  </a:cubicBezTo>
                  <a:cubicBezTo>
                    <a:pt x="0" y="18"/>
                    <a:pt x="17" y="0"/>
                    <a:pt x="39" y="0"/>
                  </a:cubicBezTo>
                  <a:cubicBezTo>
                    <a:pt x="208" y="0"/>
                    <a:pt x="208" y="0"/>
                    <a:pt x="208" y="0"/>
                  </a:cubicBezTo>
                  <a:cubicBezTo>
                    <a:pt x="230" y="0"/>
                    <a:pt x="247" y="18"/>
                    <a:pt x="247" y="39"/>
                  </a:cubicBezTo>
                  <a:lnTo>
                    <a:pt x="247" y="138"/>
                  </a:lnTo>
                  <a:close/>
                </a:path>
              </a:pathLst>
            </a:custGeom>
            <a:noFill/>
            <a:ln w="7938"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sp>
        <p:nvSpPr>
          <p:cNvPr id="2" name="TextBox 1"/>
          <p:cNvSpPr txBox="1"/>
          <p:nvPr/>
        </p:nvSpPr>
        <p:spPr>
          <a:xfrm>
            <a:off x="1752600" y="783379"/>
            <a:ext cx="7391400" cy="461665"/>
          </a:xfrm>
          <a:prstGeom prst="rect">
            <a:avLst/>
          </a:prstGeom>
          <a:noFill/>
        </p:spPr>
        <p:txBody>
          <a:bodyPr wrap="square" rtlCol="0">
            <a:spAutoFit/>
          </a:bodyPr>
          <a:lstStyle/>
          <a:p>
            <a:r>
              <a:rPr lang="en-US" sz="2400" dirty="0">
                <a:solidFill>
                  <a:schemeClr val="bg1"/>
                </a:solidFill>
                <a:latin typeface="MS PGothic" panose="020B0600070205080204" pitchFamily="34" charset="-128"/>
                <a:ea typeface="MS PGothic" panose="020B0600070205080204" pitchFamily="34" charset="-128"/>
              </a:rPr>
              <a:t>Examples of preventive care</a:t>
            </a:r>
          </a:p>
        </p:txBody>
      </p:sp>
      <p:graphicFrame>
        <p:nvGraphicFramePr>
          <p:cNvPr id="21" name="Diagram 20"/>
          <p:cNvGraphicFramePr/>
          <p:nvPr>
            <p:extLst>
              <p:ext uri="{D42A27DB-BD31-4B8C-83A1-F6EECF244321}">
                <p14:modId xmlns:p14="http://schemas.microsoft.com/office/powerpoint/2010/main" val="810604300"/>
              </p:ext>
            </p:extLst>
          </p:nvPr>
        </p:nvGraphicFramePr>
        <p:xfrm>
          <a:off x="76200" y="1676400"/>
          <a:ext cx="88392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 name="Slide Number Placeholder 3"/>
          <p:cNvSpPr>
            <a:spLocks noGrp="1"/>
          </p:cNvSpPr>
          <p:nvPr>
            <p:ph type="sldNum" sz="quarter" idx="12"/>
          </p:nvPr>
        </p:nvSpPr>
        <p:spPr>
          <a:xfrm>
            <a:off x="6553200" y="6356350"/>
            <a:ext cx="2133600" cy="365125"/>
          </a:xfrm>
        </p:spPr>
        <p:txBody>
          <a:bodyPr/>
          <a:lstStyle/>
          <a:p>
            <a:fld id="{A676063D-E2FD-4F05-B1DC-3DEAF8375396}" type="slidenum">
              <a:rPr lang="en-US" sz="1400" b="1" smtClean="0">
                <a:solidFill>
                  <a:schemeClr val="tx1"/>
                </a:solidFill>
              </a:rPr>
              <a:t>7</a:t>
            </a:fld>
            <a:endParaRPr lang="en-US" sz="1400" b="1" dirty="0">
              <a:solidFill>
                <a:schemeClr val="tx1"/>
              </a:solidFill>
            </a:endParaRPr>
          </a:p>
        </p:txBody>
      </p:sp>
    </p:spTree>
    <p:extLst>
      <p:ext uri="{BB962C8B-B14F-4D97-AF65-F5344CB8AC3E}">
        <p14:creationId xmlns:p14="http://schemas.microsoft.com/office/powerpoint/2010/main" val="3488467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6"/>
          <p:cNvSpPr>
            <a:spLocks/>
          </p:cNvSpPr>
          <p:nvPr/>
        </p:nvSpPr>
        <p:spPr bwMode="auto">
          <a:xfrm>
            <a:off x="272221" y="522940"/>
            <a:ext cx="1271016" cy="1143000"/>
          </a:xfrm>
          <a:custGeom>
            <a:avLst/>
            <a:gdLst>
              <a:gd name="T0" fmla="*/ 312 w 312"/>
              <a:gd name="T1" fmla="*/ 204 h 262"/>
              <a:gd name="T2" fmla="*/ 231 w 312"/>
              <a:gd name="T3" fmla="*/ 262 h 262"/>
              <a:gd name="T4" fmla="*/ 80 w 312"/>
              <a:gd name="T5" fmla="*/ 262 h 262"/>
              <a:gd name="T6" fmla="*/ 0 w 312"/>
              <a:gd name="T7" fmla="*/ 204 h 262"/>
              <a:gd name="T8" fmla="*/ 0 w 312"/>
              <a:gd name="T9" fmla="*/ 59 h 262"/>
              <a:gd name="T10" fmla="*/ 80 w 312"/>
              <a:gd name="T11" fmla="*/ 0 h 262"/>
              <a:gd name="T12" fmla="*/ 231 w 312"/>
              <a:gd name="T13" fmla="*/ 0 h 262"/>
              <a:gd name="T14" fmla="*/ 312 w 312"/>
              <a:gd name="T15" fmla="*/ 59 h 262"/>
              <a:gd name="T16" fmla="*/ 312 w 312"/>
              <a:gd name="T17" fmla="*/ 20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2" h="262">
                <a:moveTo>
                  <a:pt x="312" y="204"/>
                </a:moveTo>
                <a:cubicBezTo>
                  <a:pt x="312" y="236"/>
                  <a:pt x="276" y="262"/>
                  <a:pt x="231" y="262"/>
                </a:cubicBezTo>
                <a:cubicBezTo>
                  <a:pt x="80" y="262"/>
                  <a:pt x="80" y="262"/>
                  <a:pt x="80" y="262"/>
                </a:cubicBezTo>
                <a:cubicBezTo>
                  <a:pt x="36" y="262"/>
                  <a:pt x="0" y="236"/>
                  <a:pt x="0" y="204"/>
                </a:cubicBezTo>
                <a:cubicBezTo>
                  <a:pt x="0" y="59"/>
                  <a:pt x="0" y="59"/>
                  <a:pt x="0" y="59"/>
                </a:cubicBezTo>
                <a:cubicBezTo>
                  <a:pt x="0" y="26"/>
                  <a:pt x="36" y="0"/>
                  <a:pt x="80" y="0"/>
                </a:cubicBezTo>
                <a:cubicBezTo>
                  <a:pt x="231" y="0"/>
                  <a:pt x="231" y="0"/>
                  <a:pt x="231" y="0"/>
                </a:cubicBezTo>
                <a:cubicBezTo>
                  <a:pt x="276" y="0"/>
                  <a:pt x="312" y="26"/>
                  <a:pt x="312" y="59"/>
                </a:cubicBezTo>
                <a:cubicBezTo>
                  <a:pt x="312" y="204"/>
                  <a:pt x="312" y="204"/>
                  <a:pt x="312" y="204"/>
                </a:cubicBezTo>
              </a:path>
            </a:pathLst>
          </a:cu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6" name="Rectangle 182"/>
          <p:cNvSpPr>
            <a:spLocks noChangeArrowheads="1"/>
          </p:cNvSpPr>
          <p:nvPr/>
        </p:nvSpPr>
        <p:spPr bwMode="auto">
          <a:xfrm>
            <a:off x="-152400" y="685990"/>
            <a:ext cx="9982200" cy="542921"/>
          </a:xfrm>
          <a:prstGeom prst="rect">
            <a:avLst/>
          </a:pr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nvGrpSpPr>
          <p:cNvPr id="30" name="Group 29"/>
          <p:cNvGrpSpPr/>
          <p:nvPr/>
        </p:nvGrpSpPr>
        <p:grpSpPr>
          <a:xfrm>
            <a:off x="440210" y="762000"/>
            <a:ext cx="935037" cy="758825"/>
            <a:chOff x="1655763" y="2670175"/>
            <a:chExt cx="1544637" cy="1365250"/>
          </a:xfrm>
        </p:grpSpPr>
        <p:sp>
          <p:nvSpPr>
            <p:cNvPr id="18" name="Freeform 6"/>
            <p:cNvSpPr>
              <a:spLocks noEditPoints="1"/>
            </p:cNvSpPr>
            <p:nvPr/>
          </p:nvSpPr>
          <p:spPr bwMode="auto">
            <a:xfrm>
              <a:off x="1655763" y="2670175"/>
              <a:ext cx="1544637" cy="1365250"/>
            </a:xfrm>
            <a:custGeom>
              <a:avLst/>
              <a:gdLst>
                <a:gd name="T0" fmla="*/ 166 w 3892"/>
                <a:gd name="T1" fmla="*/ 1503 h 3439"/>
                <a:gd name="T2" fmla="*/ 166 w 3892"/>
                <a:gd name="T3" fmla="*/ 3290 h 3439"/>
                <a:gd name="T4" fmla="*/ 3727 w 3892"/>
                <a:gd name="T5" fmla="*/ 3290 h 3439"/>
                <a:gd name="T6" fmla="*/ 3727 w 3892"/>
                <a:gd name="T7" fmla="*/ 1503 h 3439"/>
                <a:gd name="T8" fmla="*/ 166 w 3892"/>
                <a:gd name="T9" fmla="*/ 1503 h 3439"/>
                <a:gd name="T10" fmla="*/ 166 w 3892"/>
                <a:gd name="T11" fmla="*/ 404 h 3439"/>
                <a:gd name="T12" fmla="*/ 166 w 3892"/>
                <a:gd name="T13" fmla="*/ 1354 h 3439"/>
                <a:gd name="T14" fmla="*/ 3726 w 3892"/>
                <a:gd name="T15" fmla="*/ 1354 h 3439"/>
                <a:gd name="T16" fmla="*/ 3726 w 3892"/>
                <a:gd name="T17" fmla="*/ 404 h 3439"/>
                <a:gd name="T18" fmla="*/ 3221 w 3892"/>
                <a:gd name="T19" fmla="*/ 404 h 3439"/>
                <a:gd name="T20" fmla="*/ 3221 w 3892"/>
                <a:gd name="T21" fmla="*/ 763 h 3439"/>
                <a:gd name="T22" fmla="*/ 3056 w 3892"/>
                <a:gd name="T23" fmla="*/ 763 h 3439"/>
                <a:gd name="T24" fmla="*/ 3056 w 3892"/>
                <a:gd name="T25" fmla="*/ 404 h 3439"/>
                <a:gd name="T26" fmla="*/ 2029 w 3892"/>
                <a:gd name="T27" fmla="*/ 404 h 3439"/>
                <a:gd name="T28" fmla="*/ 2029 w 3892"/>
                <a:gd name="T29" fmla="*/ 763 h 3439"/>
                <a:gd name="T30" fmla="*/ 1863 w 3892"/>
                <a:gd name="T31" fmla="*/ 763 h 3439"/>
                <a:gd name="T32" fmla="*/ 1863 w 3892"/>
                <a:gd name="T33" fmla="*/ 404 h 3439"/>
                <a:gd name="T34" fmla="*/ 836 w 3892"/>
                <a:gd name="T35" fmla="*/ 404 h 3439"/>
                <a:gd name="T36" fmla="*/ 836 w 3892"/>
                <a:gd name="T37" fmla="*/ 763 h 3439"/>
                <a:gd name="T38" fmla="*/ 671 w 3892"/>
                <a:gd name="T39" fmla="*/ 763 h 3439"/>
                <a:gd name="T40" fmla="*/ 671 w 3892"/>
                <a:gd name="T41" fmla="*/ 404 h 3439"/>
                <a:gd name="T42" fmla="*/ 166 w 3892"/>
                <a:gd name="T43" fmla="*/ 404 h 3439"/>
                <a:gd name="T44" fmla="*/ 671 w 3892"/>
                <a:gd name="T45" fmla="*/ 0 h 3439"/>
                <a:gd name="T46" fmla="*/ 836 w 3892"/>
                <a:gd name="T47" fmla="*/ 0 h 3439"/>
                <a:gd name="T48" fmla="*/ 836 w 3892"/>
                <a:gd name="T49" fmla="*/ 254 h 3439"/>
                <a:gd name="T50" fmla="*/ 1863 w 3892"/>
                <a:gd name="T51" fmla="*/ 254 h 3439"/>
                <a:gd name="T52" fmla="*/ 1863 w 3892"/>
                <a:gd name="T53" fmla="*/ 0 h 3439"/>
                <a:gd name="T54" fmla="*/ 2029 w 3892"/>
                <a:gd name="T55" fmla="*/ 0 h 3439"/>
                <a:gd name="T56" fmla="*/ 2029 w 3892"/>
                <a:gd name="T57" fmla="*/ 254 h 3439"/>
                <a:gd name="T58" fmla="*/ 3056 w 3892"/>
                <a:gd name="T59" fmla="*/ 254 h 3439"/>
                <a:gd name="T60" fmla="*/ 3056 w 3892"/>
                <a:gd name="T61" fmla="*/ 0 h 3439"/>
                <a:gd name="T62" fmla="*/ 3221 w 3892"/>
                <a:gd name="T63" fmla="*/ 0 h 3439"/>
                <a:gd name="T64" fmla="*/ 3221 w 3892"/>
                <a:gd name="T65" fmla="*/ 255 h 3439"/>
                <a:gd name="T66" fmla="*/ 3892 w 3892"/>
                <a:gd name="T67" fmla="*/ 255 h 3439"/>
                <a:gd name="T68" fmla="*/ 3892 w 3892"/>
                <a:gd name="T69" fmla="*/ 3439 h 3439"/>
                <a:gd name="T70" fmla="*/ 0 w 3892"/>
                <a:gd name="T71" fmla="*/ 3439 h 3439"/>
                <a:gd name="T72" fmla="*/ 0 w 3892"/>
                <a:gd name="T73" fmla="*/ 254 h 3439"/>
                <a:gd name="T74" fmla="*/ 671 w 3892"/>
                <a:gd name="T75" fmla="*/ 254 h 3439"/>
                <a:gd name="T76" fmla="*/ 671 w 3892"/>
                <a:gd name="T77" fmla="*/ 0 h 3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892" h="3439">
                  <a:moveTo>
                    <a:pt x="166" y="1503"/>
                  </a:moveTo>
                  <a:lnTo>
                    <a:pt x="166" y="3290"/>
                  </a:lnTo>
                  <a:lnTo>
                    <a:pt x="3727" y="3290"/>
                  </a:lnTo>
                  <a:lnTo>
                    <a:pt x="3727" y="1503"/>
                  </a:lnTo>
                  <a:lnTo>
                    <a:pt x="166" y="1503"/>
                  </a:lnTo>
                  <a:close/>
                  <a:moveTo>
                    <a:pt x="166" y="404"/>
                  </a:moveTo>
                  <a:lnTo>
                    <a:pt x="166" y="1354"/>
                  </a:lnTo>
                  <a:lnTo>
                    <a:pt x="3726" y="1354"/>
                  </a:lnTo>
                  <a:lnTo>
                    <a:pt x="3726" y="404"/>
                  </a:lnTo>
                  <a:lnTo>
                    <a:pt x="3221" y="404"/>
                  </a:lnTo>
                  <a:lnTo>
                    <a:pt x="3221" y="763"/>
                  </a:lnTo>
                  <a:lnTo>
                    <a:pt x="3056" y="763"/>
                  </a:lnTo>
                  <a:lnTo>
                    <a:pt x="3056" y="404"/>
                  </a:lnTo>
                  <a:lnTo>
                    <a:pt x="2029" y="404"/>
                  </a:lnTo>
                  <a:lnTo>
                    <a:pt x="2029" y="763"/>
                  </a:lnTo>
                  <a:lnTo>
                    <a:pt x="1863" y="763"/>
                  </a:lnTo>
                  <a:lnTo>
                    <a:pt x="1863" y="404"/>
                  </a:lnTo>
                  <a:lnTo>
                    <a:pt x="836" y="404"/>
                  </a:lnTo>
                  <a:lnTo>
                    <a:pt x="836" y="763"/>
                  </a:lnTo>
                  <a:lnTo>
                    <a:pt x="671" y="763"/>
                  </a:lnTo>
                  <a:lnTo>
                    <a:pt x="671" y="404"/>
                  </a:lnTo>
                  <a:lnTo>
                    <a:pt x="166" y="404"/>
                  </a:lnTo>
                  <a:close/>
                  <a:moveTo>
                    <a:pt x="671" y="0"/>
                  </a:moveTo>
                  <a:lnTo>
                    <a:pt x="836" y="0"/>
                  </a:lnTo>
                  <a:lnTo>
                    <a:pt x="836" y="254"/>
                  </a:lnTo>
                  <a:lnTo>
                    <a:pt x="1863" y="254"/>
                  </a:lnTo>
                  <a:lnTo>
                    <a:pt x="1863" y="0"/>
                  </a:lnTo>
                  <a:lnTo>
                    <a:pt x="2029" y="0"/>
                  </a:lnTo>
                  <a:lnTo>
                    <a:pt x="2029" y="254"/>
                  </a:lnTo>
                  <a:lnTo>
                    <a:pt x="3056" y="254"/>
                  </a:lnTo>
                  <a:lnTo>
                    <a:pt x="3056" y="0"/>
                  </a:lnTo>
                  <a:lnTo>
                    <a:pt x="3221" y="0"/>
                  </a:lnTo>
                  <a:lnTo>
                    <a:pt x="3221" y="255"/>
                  </a:lnTo>
                  <a:lnTo>
                    <a:pt x="3892" y="255"/>
                  </a:lnTo>
                  <a:lnTo>
                    <a:pt x="3892" y="3439"/>
                  </a:lnTo>
                  <a:lnTo>
                    <a:pt x="0" y="3439"/>
                  </a:lnTo>
                  <a:lnTo>
                    <a:pt x="0" y="254"/>
                  </a:lnTo>
                  <a:lnTo>
                    <a:pt x="671" y="254"/>
                  </a:lnTo>
                  <a:lnTo>
                    <a:pt x="671"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nvGrpSpPr>
            <p:cNvPr id="29" name="Group 28"/>
            <p:cNvGrpSpPr/>
            <p:nvPr/>
          </p:nvGrpSpPr>
          <p:grpSpPr>
            <a:xfrm>
              <a:off x="1916113" y="3414713"/>
              <a:ext cx="1020762" cy="454024"/>
              <a:chOff x="1916113" y="3414713"/>
              <a:chExt cx="1020762" cy="454024"/>
            </a:xfrm>
          </p:grpSpPr>
          <p:sp>
            <p:nvSpPr>
              <p:cNvPr id="19" name="Rectangle 7"/>
              <p:cNvSpPr>
                <a:spLocks noChangeArrowheads="1"/>
              </p:cNvSpPr>
              <p:nvPr/>
            </p:nvSpPr>
            <p:spPr bwMode="auto">
              <a:xfrm>
                <a:off x="1916113" y="3414713"/>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0" name="Rectangle 8"/>
              <p:cNvSpPr>
                <a:spLocks noChangeArrowheads="1"/>
              </p:cNvSpPr>
              <p:nvPr/>
            </p:nvSpPr>
            <p:spPr bwMode="auto">
              <a:xfrm>
                <a:off x="1916113" y="3613150"/>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1" name="Rectangle 9"/>
              <p:cNvSpPr>
                <a:spLocks noChangeArrowheads="1"/>
              </p:cNvSpPr>
              <p:nvPr/>
            </p:nvSpPr>
            <p:spPr bwMode="auto">
              <a:xfrm>
                <a:off x="1916113" y="3810000"/>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2" name="Rectangle 10"/>
              <p:cNvSpPr>
                <a:spLocks noChangeArrowheads="1"/>
              </p:cNvSpPr>
              <p:nvPr/>
            </p:nvSpPr>
            <p:spPr bwMode="auto">
              <a:xfrm>
                <a:off x="2349500" y="3414713"/>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3" name="Rectangle 11"/>
              <p:cNvSpPr>
                <a:spLocks noChangeArrowheads="1"/>
              </p:cNvSpPr>
              <p:nvPr/>
            </p:nvSpPr>
            <p:spPr bwMode="auto">
              <a:xfrm>
                <a:off x="2349500" y="3613150"/>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4" name="Rectangle 12"/>
              <p:cNvSpPr>
                <a:spLocks noChangeArrowheads="1"/>
              </p:cNvSpPr>
              <p:nvPr/>
            </p:nvSpPr>
            <p:spPr bwMode="auto">
              <a:xfrm>
                <a:off x="2349500" y="3810000"/>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5" name="Rectangle 13"/>
              <p:cNvSpPr>
                <a:spLocks noChangeArrowheads="1"/>
              </p:cNvSpPr>
              <p:nvPr/>
            </p:nvSpPr>
            <p:spPr bwMode="auto">
              <a:xfrm>
                <a:off x="2779713" y="3414713"/>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6" name="Rectangle 14"/>
              <p:cNvSpPr>
                <a:spLocks noChangeArrowheads="1"/>
              </p:cNvSpPr>
              <p:nvPr/>
            </p:nvSpPr>
            <p:spPr bwMode="auto">
              <a:xfrm>
                <a:off x="2779713" y="3613150"/>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sp>
            <p:nvSpPr>
              <p:cNvPr id="27" name="Rectangle 15"/>
              <p:cNvSpPr>
                <a:spLocks noChangeArrowheads="1"/>
              </p:cNvSpPr>
              <p:nvPr/>
            </p:nvSpPr>
            <p:spPr bwMode="auto">
              <a:xfrm>
                <a:off x="2779713" y="3810000"/>
                <a:ext cx="157162" cy="58737"/>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latin typeface="MS PGothic" panose="020B0600070205080204" pitchFamily="34" charset="-128"/>
                  <a:ea typeface="MS PGothic" panose="020B0600070205080204" pitchFamily="34" charset="-128"/>
                </a:endParaRPr>
              </a:p>
            </p:txBody>
          </p:sp>
        </p:grpSp>
      </p:grpSp>
      <p:sp>
        <p:nvSpPr>
          <p:cNvPr id="2" name="TextBox 1"/>
          <p:cNvSpPr txBox="1"/>
          <p:nvPr/>
        </p:nvSpPr>
        <p:spPr>
          <a:xfrm>
            <a:off x="1676400" y="762000"/>
            <a:ext cx="6705600" cy="461665"/>
          </a:xfrm>
          <a:prstGeom prst="rect">
            <a:avLst/>
          </a:prstGeom>
          <a:noFill/>
        </p:spPr>
        <p:txBody>
          <a:bodyPr wrap="square" rtlCol="0">
            <a:spAutoFit/>
          </a:bodyPr>
          <a:lstStyle/>
          <a:p>
            <a:r>
              <a:rPr lang="en-US" sz="2400" dirty="0">
                <a:solidFill>
                  <a:schemeClr val="bg1"/>
                </a:solidFill>
                <a:latin typeface="MS PGothic" panose="020B0600070205080204" pitchFamily="34" charset="-128"/>
                <a:ea typeface="MS PGothic" panose="020B0600070205080204" pitchFamily="34" charset="-128"/>
              </a:rPr>
              <a:t>When can I get health insurance?</a:t>
            </a:r>
          </a:p>
        </p:txBody>
      </p:sp>
      <p:grpSp>
        <p:nvGrpSpPr>
          <p:cNvPr id="17" name="Group 16"/>
          <p:cNvGrpSpPr/>
          <p:nvPr/>
        </p:nvGrpSpPr>
        <p:grpSpPr>
          <a:xfrm>
            <a:off x="271892" y="2286000"/>
            <a:ext cx="528860" cy="755512"/>
            <a:chOff x="0" y="3290"/>
            <a:chExt cx="528860" cy="755512"/>
          </a:xfrm>
          <a:solidFill>
            <a:schemeClr val="accent3">
              <a:lumMod val="75000"/>
            </a:schemeClr>
          </a:solidFill>
        </p:grpSpPr>
        <p:sp>
          <p:nvSpPr>
            <p:cNvPr id="63" name="Arrow: Chevron 62"/>
            <p:cNvSpPr/>
            <p:nvPr/>
          </p:nvSpPr>
          <p:spPr>
            <a:xfrm rot="5400000">
              <a:off x="-113326" y="116616"/>
              <a:ext cx="755512" cy="528859"/>
            </a:xfrm>
            <a:prstGeom prst="chevron">
              <a:avLst/>
            </a:prstGeom>
            <a:grpFill/>
            <a:ln>
              <a:solidFill>
                <a:srgbClr val="7BC252"/>
              </a:solid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4" name="Arrow: Chevron 4"/>
            <p:cNvSpPr txBox="1"/>
            <p:nvPr/>
          </p:nvSpPr>
          <p:spPr>
            <a:xfrm>
              <a:off x="1" y="267720"/>
              <a:ext cx="528859" cy="22665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MS PGothic" panose="020B0600070205080204" pitchFamily="34" charset="-128"/>
                <a:ea typeface="MS PGothic" panose="020B0600070205080204" pitchFamily="34" charset="-128"/>
                <a:cs typeface="Segoe UI" panose="020B0502040204020203" pitchFamily="34" charset="0"/>
              </a:endParaRPr>
            </a:p>
          </p:txBody>
        </p:sp>
      </p:grpSp>
      <p:grpSp>
        <p:nvGrpSpPr>
          <p:cNvPr id="28" name="Group 27"/>
          <p:cNvGrpSpPr/>
          <p:nvPr/>
        </p:nvGrpSpPr>
        <p:grpSpPr>
          <a:xfrm>
            <a:off x="800751" y="2285999"/>
            <a:ext cx="8310340" cy="491083"/>
            <a:chOff x="528859" y="3289"/>
            <a:chExt cx="8310340" cy="491083"/>
          </a:xfrm>
          <a:solidFill>
            <a:schemeClr val="bg1"/>
          </a:solidFill>
        </p:grpSpPr>
        <p:sp>
          <p:nvSpPr>
            <p:cNvPr id="61" name="Rectangle: Top Corners Rounded 60"/>
            <p:cNvSpPr/>
            <p:nvPr/>
          </p:nvSpPr>
          <p:spPr>
            <a:xfrm rot="5400000">
              <a:off x="4438487" y="-3906339"/>
              <a:ext cx="491083" cy="8310340"/>
            </a:xfrm>
            <a:prstGeom prst="round2SameRect">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2" name="Rectangle: Top Corners Rounded 6"/>
            <p:cNvSpPr txBox="1"/>
            <p:nvPr/>
          </p:nvSpPr>
          <p:spPr>
            <a:xfrm>
              <a:off x="528859" y="27262"/>
              <a:ext cx="8286367" cy="44313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algn="l" defTabSz="622300">
                <a:lnSpc>
                  <a:spcPct val="90000"/>
                </a:lnSpc>
                <a:spcBef>
                  <a:spcPct val="0"/>
                </a:spcBef>
                <a:spcAft>
                  <a:spcPct val="15000"/>
                </a:spcAft>
              </a:pPr>
              <a:r>
                <a:rPr lang="en-US" sz="1600" kern="1200" dirty="0">
                  <a:ea typeface="MS PGothic" panose="020B0600070205080204" pitchFamily="34" charset="-128"/>
                  <a:cs typeface="Segoe UI" panose="020B0502040204020203" pitchFamily="34" charset="0"/>
                </a:rPr>
                <a:t>You can get Medicaid, Chil</a:t>
              </a:r>
              <a:r>
                <a:rPr lang="en-US" sz="1600" dirty="0">
                  <a:ea typeface="MS PGothic" panose="020B0600070205080204" pitchFamily="34" charset="-128"/>
                  <a:cs typeface="Segoe UI" panose="020B0502040204020203" pitchFamily="34" charset="0"/>
                </a:rPr>
                <a:t>d Health Plus and the Essential plan all year round.</a:t>
              </a:r>
              <a:endParaRPr lang="en-US" sz="1600" kern="1200" dirty="0">
                <a:ea typeface="MS PGothic" panose="020B0600070205080204" pitchFamily="34" charset="-128"/>
                <a:cs typeface="Segoe UI" panose="020B0502040204020203" pitchFamily="34" charset="0"/>
              </a:endParaRPr>
            </a:p>
          </p:txBody>
        </p:sp>
      </p:grpSp>
      <p:grpSp>
        <p:nvGrpSpPr>
          <p:cNvPr id="31" name="Group 30"/>
          <p:cNvGrpSpPr/>
          <p:nvPr/>
        </p:nvGrpSpPr>
        <p:grpSpPr>
          <a:xfrm>
            <a:off x="271892" y="2941301"/>
            <a:ext cx="528860" cy="755512"/>
            <a:chOff x="0" y="658591"/>
            <a:chExt cx="528860" cy="755512"/>
          </a:xfrm>
          <a:solidFill>
            <a:schemeClr val="accent3">
              <a:lumMod val="75000"/>
            </a:schemeClr>
          </a:solidFill>
        </p:grpSpPr>
        <p:sp>
          <p:nvSpPr>
            <p:cNvPr id="59" name="Arrow: Chevron 58"/>
            <p:cNvSpPr/>
            <p:nvPr/>
          </p:nvSpPr>
          <p:spPr>
            <a:xfrm rot="5400000">
              <a:off x="-113326" y="771917"/>
              <a:ext cx="755512" cy="528859"/>
            </a:xfrm>
            <a:prstGeom prst="chevron">
              <a:avLst/>
            </a:prstGeom>
            <a:grpFill/>
            <a:ln>
              <a:solidFill>
                <a:srgbClr val="7BC252"/>
              </a:solid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0" name="Arrow: Chevron 8"/>
            <p:cNvSpPr txBox="1"/>
            <p:nvPr/>
          </p:nvSpPr>
          <p:spPr>
            <a:xfrm>
              <a:off x="1" y="923021"/>
              <a:ext cx="528859" cy="226653"/>
            </a:xfrm>
            <a:prstGeom prst="rect">
              <a:avLst/>
            </a:prstGeom>
            <a:grpFill/>
            <a:ln>
              <a:solidFill>
                <a:srgbClr val="7BC252"/>
              </a:solidFill>
            </a:ln>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MS PGothic" panose="020B0600070205080204" pitchFamily="34" charset="-128"/>
                <a:ea typeface="MS PGothic" panose="020B0600070205080204" pitchFamily="34" charset="-128"/>
                <a:cs typeface="Segoe UI" panose="020B0502040204020203" pitchFamily="34" charset="0"/>
              </a:endParaRPr>
            </a:p>
          </p:txBody>
        </p:sp>
      </p:grpSp>
      <p:grpSp>
        <p:nvGrpSpPr>
          <p:cNvPr id="32" name="Group 31"/>
          <p:cNvGrpSpPr/>
          <p:nvPr/>
        </p:nvGrpSpPr>
        <p:grpSpPr>
          <a:xfrm>
            <a:off x="800751" y="2941301"/>
            <a:ext cx="8310340" cy="491083"/>
            <a:chOff x="528859" y="658591"/>
            <a:chExt cx="8310340" cy="491083"/>
          </a:xfrm>
          <a:solidFill>
            <a:schemeClr val="bg1"/>
          </a:solidFill>
        </p:grpSpPr>
        <p:sp>
          <p:nvSpPr>
            <p:cNvPr id="57" name="Rectangle: Top Corners Rounded 56"/>
            <p:cNvSpPr/>
            <p:nvPr/>
          </p:nvSpPr>
          <p:spPr>
            <a:xfrm rot="5400000">
              <a:off x="4438487" y="-3251037"/>
              <a:ext cx="491083" cy="8310340"/>
            </a:xfrm>
            <a:prstGeom prst="round2SameRect">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8" name="Rectangle: Top Corners Rounded 10"/>
            <p:cNvSpPr txBox="1"/>
            <p:nvPr/>
          </p:nvSpPr>
          <p:spPr>
            <a:xfrm>
              <a:off x="528859" y="682564"/>
              <a:ext cx="8286367" cy="44313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algn="l" defTabSz="622300">
                <a:lnSpc>
                  <a:spcPct val="90000"/>
                </a:lnSpc>
                <a:spcBef>
                  <a:spcPct val="0"/>
                </a:spcBef>
                <a:spcAft>
                  <a:spcPct val="15000"/>
                </a:spcAft>
              </a:pPr>
              <a:r>
                <a:rPr lang="en-US" sz="1600" kern="1200" dirty="0">
                  <a:ea typeface="MS PGothic" panose="020B0600070205080204" pitchFamily="34" charset="-128"/>
                  <a:cs typeface="Segoe UI" panose="020B0502040204020203" pitchFamily="34" charset="0"/>
                </a:rPr>
                <a:t>You can enroll in private health insurance during open enrollment for the Marketplace, November 1, </a:t>
              </a:r>
              <a:r>
                <a:rPr lang="en-US" sz="1600" kern="1200" dirty="0" smtClean="0">
                  <a:ea typeface="MS PGothic" panose="020B0600070205080204" pitchFamily="34" charset="-128"/>
                  <a:cs typeface="Segoe UI" panose="020B0502040204020203" pitchFamily="34" charset="0"/>
                </a:rPr>
                <a:t>2017</a:t>
              </a:r>
              <a:r>
                <a:rPr lang="en-US" sz="1600" kern="1200" smtClean="0">
                  <a:ea typeface="MS PGothic" panose="020B0600070205080204" pitchFamily="34" charset="-128"/>
                  <a:cs typeface="Segoe UI" panose="020B0502040204020203" pitchFamily="34" charset="0"/>
                </a:rPr>
                <a:t>– December 15, 2017</a:t>
              </a:r>
              <a:endParaRPr lang="en-US" sz="1600" kern="1200" dirty="0">
                <a:ea typeface="MS PGothic" panose="020B0600070205080204" pitchFamily="34" charset="-128"/>
                <a:cs typeface="Segoe UI" panose="020B0502040204020203" pitchFamily="34" charset="0"/>
              </a:endParaRPr>
            </a:p>
          </p:txBody>
        </p:sp>
      </p:grpSp>
      <p:grpSp>
        <p:nvGrpSpPr>
          <p:cNvPr id="33" name="Group 32"/>
          <p:cNvGrpSpPr/>
          <p:nvPr/>
        </p:nvGrpSpPr>
        <p:grpSpPr>
          <a:xfrm>
            <a:off x="271892" y="3596603"/>
            <a:ext cx="528860" cy="755512"/>
            <a:chOff x="0" y="1313893"/>
            <a:chExt cx="528860" cy="755512"/>
          </a:xfrm>
          <a:solidFill>
            <a:schemeClr val="accent3">
              <a:lumMod val="75000"/>
            </a:schemeClr>
          </a:solidFill>
        </p:grpSpPr>
        <p:sp>
          <p:nvSpPr>
            <p:cNvPr id="55" name="Arrow: Chevron 54"/>
            <p:cNvSpPr/>
            <p:nvPr/>
          </p:nvSpPr>
          <p:spPr>
            <a:xfrm rot="5400000">
              <a:off x="-113326" y="1427219"/>
              <a:ext cx="755512" cy="528859"/>
            </a:xfrm>
            <a:prstGeom prst="chevron">
              <a:avLst/>
            </a:prstGeom>
            <a:grpFill/>
            <a:ln>
              <a:solidFill>
                <a:srgbClr val="7BC252"/>
              </a:solid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6" name="Arrow: Chevron 12"/>
            <p:cNvSpPr txBox="1"/>
            <p:nvPr/>
          </p:nvSpPr>
          <p:spPr>
            <a:xfrm>
              <a:off x="1" y="1578323"/>
              <a:ext cx="528859" cy="226653"/>
            </a:xfrm>
            <a:prstGeom prst="rect">
              <a:avLst/>
            </a:prstGeom>
            <a:grpFill/>
            <a:ln>
              <a:solidFill>
                <a:srgbClr val="7BC252"/>
              </a:solidFill>
            </a:ln>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MS PGothic" panose="020B0600070205080204" pitchFamily="34" charset="-128"/>
                <a:ea typeface="MS PGothic" panose="020B0600070205080204" pitchFamily="34" charset="-128"/>
                <a:cs typeface="Segoe UI" panose="020B0502040204020203" pitchFamily="34" charset="0"/>
              </a:endParaRPr>
            </a:p>
          </p:txBody>
        </p:sp>
      </p:grpSp>
      <p:grpSp>
        <p:nvGrpSpPr>
          <p:cNvPr id="34" name="Group 33"/>
          <p:cNvGrpSpPr/>
          <p:nvPr/>
        </p:nvGrpSpPr>
        <p:grpSpPr>
          <a:xfrm>
            <a:off x="800750" y="3596602"/>
            <a:ext cx="8343249" cy="755513"/>
            <a:chOff x="528859" y="1313892"/>
            <a:chExt cx="8310340" cy="491083"/>
          </a:xfrm>
          <a:solidFill>
            <a:schemeClr val="bg1"/>
          </a:solidFill>
        </p:grpSpPr>
        <p:sp>
          <p:nvSpPr>
            <p:cNvPr id="53" name="Rectangle: Top Corners Rounded 52"/>
            <p:cNvSpPr/>
            <p:nvPr/>
          </p:nvSpPr>
          <p:spPr>
            <a:xfrm rot="5400000">
              <a:off x="4438487" y="-2595736"/>
              <a:ext cx="491083" cy="8310340"/>
            </a:xfrm>
            <a:prstGeom prst="round2SameRect">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4" name="Rectangle: Top Corners Rounded 14"/>
            <p:cNvSpPr txBox="1"/>
            <p:nvPr/>
          </p:nvSpPr>
          <p:spPr>
            <a:xfrm>
              <a:off x="528859" y="1337865"/>
              <a:ext cx="8286367" cy="44313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algn="l" defTabSz="622300">
                <a:lnSpc>
                  <a:spcPct val="90000"/>
                </a:lnSpc>
                <a:spcBef>
                  <a:spcPct val="0"/>
                </a:spcBef>
                <a:spcAft>
                  <a:spcPct val="15000"/>
                </a:spcAft>
              </a:pPr>
              <a:r>
                <a:rPr lang="en-US" sz="1600" kern="1200" dirty="0">
                  <a:ea typeface="MS PGothic" panose="020B0600070205080204" pitchFamily="34" charset="-128"/>
                  <a:cs typeface="Segoe UI" panose="020B0502040204020203" pitchFamily="34" charset="0"/>
                </a:rPr>
                <a:t>Certain life changes called “qualifying life events,” might allow you to sign up for health insurance through the Marketplace outside of open enrollment.  This is the special enrollment period: February 1, 2017 – </a:t>
              </a:r>
              <a:r>
                <a:rPr lang="en-US" sz="1600" kern="1200" dirty="0" smtClean="0">
                  <a:ea typeface="MS PGothic" panose="020B0600070205080204" pitchFamily="34" charset="-128"/>
                  <a:cs typeface="Segoe UI" panose="020B0502040204020203" pitchFamily="34" charset="0"/>
                </a:rPr>
                <a:t>October 31</a:t>
              </a:r>
              <a:r>
                <a:rPr lang="en-US" sz="1600" kern="1200" dirty="0">
                  <a:ea typeface="MS PGothic" panose="020B0600070205080204" pitchFamily="34" charset="-128"/>
                  <a:cs typeface="Segoe UI" panose="020B0502040204020203" pitchFamily="34" charset="0"/>
                </a:rPr>
                <a:t>, 2017</a:t>
              </a:r>
            </a:p>
          </p:txBody>
        </p:sp>
      </p:grpSp>
      <p:grpSp>
        <p:nvGrpSpPr>
          <p:cNvPr id="35" name="Group 34"/>
          <p:cNvGrpSpPr/>
          <p:nvPr/>
        </p:nvGrpSpPr>
        <p:grpSpPr>
          <a:xfrm>
            <a:off x="271892" y="4419601"/>
            <a:ext cx="528860" cy="755512"/>
            <a:chOff x="0" y="1969195"/>
            <a:chExt cx="528860" cy="755512"/>
          </a:xfrm>
          <a:solidFill>
            <a:schemeClr val="accent3">
              <a:lumMod val="75000"/>
            </a:schemeClr>
          </a:solidFill>
        </p:grpSpPr>
        <p:sp>
          <p:nvSpPr>
            <p:cNvPr id="51" name="Arrow: Chevron 50"/>
            <p:cNvSpPr/>
            <p:nvPr/>
          </p:nvSpPr>
          <p:spPr>
            <a:xfrm rot="5400000">
              <a:off x="-113326" y="2082521"/>
              <a:ext cx="755512" cy="528859"/>
            </a:xfrm>
            <a:prstGeom prst="chevron">
              <a:avLst/>
            </a:prstGeom>
            <a:grpFill/>
            <a:ln>
              <a:solidFill>
                <a:srgbClr val="7BC252"/>
              </a:solid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2" name="Arrow: Chevron 16"/>
            <p:cNvSpPr txBox="1"/>
            <p:nvPr/>
          </p:nvSpPr>
          <p:spPr>
            <a:xfrm>
              <a:off x="1" y="2233625"/>
              <a:ext cx="528859" cy="226653"/>
            </a:xfrm>
            <a:prstGeom prst="rect">
              <a:avLst/>
            </a:prstGeom>
            <a:grpFill/>
            <a:ln>
              <a:solidFill>
                <a:srgbClr val="7BC252"/>
              </a:solidFill>
            </a:ln>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MS PGothic" panose="020B0600070205080204" pitchFamily="34" charset="-128"/>
                <a:ea typeface="MS PGothic" panose="020B0600070205080204" pitchFamily="34" charset="-128"/>
                <a:cs typeface="Segoe UI" panose="020B0502040204020203" pitchFamily="34" charset="0"/>
              </a:endParaRPr>
            </a:p>
          </p:txBody>
        </p:sp>
      </p:grpSp>
      <p:grpSp>
        <p:nvGrpSpPr>
          <p:cNvPr id="36" name="Group 35"/>
          <p:cNvGrpSpPr/>
          <p:nvPr/>
        </p:nvGrpSpPr>
        <p:grpSpPr>
          <a:xfrm>
            <a:off x="800751" y="4419600"/>
            <a:ext cx="8310340" cy="491083"/>
            <a:chOff x="528859" y="1969194"/>
            <a:chExt cx="8310340" cy="491083"/>
          </a:xfrm>
          <a:solidFill>
            <a:schemeClr val="bg1"/>
          </a:solidFill>
        </p:grpSpPr>
        <p:sp>
          <p:nvSpPr>
            <p:cNvPr id="49" name="Rectangle: Top Corners Rounded 48"/>
            <p:cNvSpPr/>
            <p:nvPr/>
          </p:nvSpPr>
          <p:spPr>
            <a:xfrm rot="5400000">
              <a:off x="4438487" y="-1940434"/>
              <a:ext cx="491083" cy="8310340"/>
            </a:xfrm>
            <a:prstGeom prst="round2SameRect">
              <a:avLst/>
            </a:prstGeom>
            <a:grpFill/>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0" name="Rectangle: Top Corners Rounded 18"/>
            <p:cNvSpPr txBox="1"/>
            <p:nvPr/>
          </p:nvSpPr>
          <p:spPr>
            <a:xfrm>
              <a:off x="528859" y="1993167"/>
              <a:ext cx="8286367" cy="44313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568" tIns="8890" rIns="8890" bIns="8890" numCol="1" spcCol="1270" anchor="ctr" anchorCtr="0">
              <a:noAutofit/>
            </a:bodyPr>
            <a:lstStyle/>
            <a:p>
              <a:pPr marL="0" lvl="1" algn="l" defTabSz="622300">
                <a:lnSpc>
                  <a:spcPct val="90000"/>
                </a:lnSpc>
                <a:spcBef>
                  <a:spcPct val="0"/>
                </a:spcBef>
                <a:spcAft>
                  <a:spcPct val="15000"/>
                </a:spcAft>
              </a:pPr>
              <a:r>
                <a:rPr lang="en-US" sz="1600" kern="1200" dirty="0">
                  <a:ea typeface="MS PGothic" panose="020B0600070205080204" pitchFamily="34" charset="-128"/>
                  <a:cs typeface="Segoe UI" panose="020B0502040204020203" pitchFamily="34" charset="0"/>
                </a:rPr>
                <a:t>Some qualifying events are:  </a:t>
              </a:r>
            </a:p>
          </p:txBody>
        </p:sp>
      </p:grpSp>
      <p:sp>
        <p:nvSpPr>
          <p:cNvPr id="3" name="TextBox 2"/>
          <p:cNvSpPr txBox="1"/>
          <p:nvPr/>
        </p:nvSpPr>
        <p:spPr>
          <a:xfrm>
            <a:off x="762000" y="4939605"/>
            <a:ext cx="8083873" cy="1384995"/>
          </a:xfrm>
          <a:prstGeom prst="rect">
            <a:avLst/>
          </a:prstGeom>
          <a:noFill/>
        </p:spPr>
        <p:txBody>
          <a:bodyPr wrap="square" rtlCol="0">
            <a:spAutoFit/>
          </a:bodyPr>
          <a:lstStyle/>
          <a:p>
            <a:pPr marL="285750" indent="-285750">
              <a:buFont typeface="Courier New" panose="02070309020205020404" pitchFamily="49" charset="0"/>
              <a:buChar char="o"/>
            </a:pPr>
            <a:r>
              <a:rPr lang="en-US" sz="1400" dirty="0">
                <a:ea typeface="MS PGothic" panose="020B0600070205080204" pitchFamily="34" charset="-128"/>
              </a:rPr>
              <a:t>Getting married</a:t>
            </a:r>
          </a:p>
          <a:p>
            <a:pPr marL="285750" indent="-285750">
              <a:buFont typeface="Courier New" panose="02070309020205020404" pitchFamily="49" charset="0"/>
              <a:buChar char="o"/>
            </a:pPr>
            <a:r>
              <a:rPr lang="en-US" sz="1400" dirty="0">
                <a:ea typeface="MS PGothic" panose="020B0600070205080204" pitchFamily="34" charset="-128"/>
              </a:rPr>
              <a:t>Getting pregnant</a:t>
            </a:r>
          </a:p>
          <a:p>
            <a:pPr marL="285750" indent="-285750">
              <a:buFont typeface="Courier New" panose="02070309020205020404" pitchFamily="49" charset="0"/>
              <a:buChar char="o"/>
            </a:pPr>
            <a:r>
              <a:rPr lang="en-US" sz="1400" dirty="0">
                <a:ea typeface="MS PGothic" panose="020B0600070205080204" pitchFamily="34" charset="-128"/>
              </a:rPr>
              <a:t>Having a baby or adopting a child</a:t>
            </a:r>
          </a:p>
          <a:p>
            <a:pPr marL="285750" indent="-285750">
              <a:buFont typeface="Courier New" panose="02070309020205020404" pitchFamily="49" charset="0"/>
              <a:buChar char="o"/>
            </a:pPr>
            <a:r>
              <a:rPr lang="en-US" sz="1400" dirty="0">
                <a:ea typeface="MS PGothic" panose="020B0600070205080204" pitchFamily="34" charset="-128"/>
              </a:rPr>
              <a:t>Losing you health insurance coverage</a:t>
            </a:r>
          </a:p>
          <a:p>
            <a:pPr marL="285750" indent="-285750">
              <a:buFont typeface="Courier New" panose="02070309020205020404" pitchFamily="49" charset="0"/>
              <a:buChar char="o"/>
            </a:pPr>
            <a:r>
              <a:rPr lang="en-US" sz="1400" dirty="0">
                <a:ea typeface="MS PGothic" panose="020B0600070205080204" pitchFamily="34" charset="-128"/>
              </a:rPr>
              <a:t>Moving to another county or state</a:t>
            </a:r>
          </a:p>
          <a:p>
            <a:pPr marL="285750" indent="-285750">
              <a:buFont typeface="Courier New" panose="02070309020205020404" pitchFamily="49" charset="0"/>
              <a:buChar char="o"/>
            </a:pPr>
            <a:r>
              <a:rPr lang="en-US" sz="1400" dirty="0">
                <a:ea typeface="MS PGothic" panose="020B0600070205080204" pitchFamily="34" charset="-128"/>
              </a:rPr>
              <a:t>Changing your immigration </a:t>
            </a:r>
            <a:r>
              <a:rPr lang="en-US" sz="1400" dirty="0" smtClean="0">
                <a:ea typeface="MS PGothic" panose="020B0600070205080204" pitchFamily="34" charset="-128"/>
              </a:rPr>
              <a:t>status </a:t>
            </a:r>
            <a:endParaRPr lang="en-US" sz="1400" dirty="0">
              <a:ea typeface="MS PGothic" panose="020B0600070205080204" pitchFamily="34" charset="-128"/>
            </a:endParaRPr>
          </a:p>
        </p:txBody>
      </p:sp>
      <p:sp>
        <p:nvSpPr>
          <p:cNvPr id="43" name="Slide Number Placeholder 3"/>
          <p:cNvSpPr>
            <a:spLocks noGrp="1"/>
          </p:cNvSpPr>
          <p:nvPr>
            <p:ph type="sldNum" sz="quarter" idx="12"/>
          </p:nvPr>
        </p:nvSpPr>
        <p:spPr>
          <a:xfrm>
            <a:off x="6553200" y="6356350"/>
            <a:ext cx="2133600" cy="365125"/>
          </a:xfrm>
        </p:spPr>
        <p:txBody>
          <a:bodyPr/>
          <a:lstStyle/>
          <a:p>
            <a:fld id="{A676063D-E2FD-4F05-B1DC-3DEAF8375396}" type="slidenum">
              <a:rPr lang="en-US" sz="1400" b="1" smtClean="0">
                <a:solidFill>
                  <a:schemeClr val="tx1"/>
                </a:solidFill>
              </a:rPr>
              <a:t>8</a:t>
            </a:fld>
            <a:endParaRPr lang="en-US" sz="1400" b="1" dirty="0">
              <a:solidFill>
                <a:schemeClr val="tx1"/>
              </a:solidFill>
            </a:endParaRPr>
          </a:p>
        </p:txBody>
      </p:sp>
    </p:spTree>
    <p:extLst>
      <p:ext uri="{BB962C8B-B14F-4D97-AF65-F5344CB8AC3E}">
        <p14:creationId xmlns:p14="http://schemas.microsoft.com/office/powerpoint/2010/main" val="569714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75"/>
          <p:cNvSpPr>
            <a:spLocks noChangeArrowheads="1"/>
          </p:cNvSpPr>
          <p:nvPr/>
        </p:nvSpPr>
        <p:spPr bwMode="auto">
          <a:xfrm>
            <a:off x="-457200" y="685800"/>
            <a:ext cx="9985248" cy="539496"/>
          </a:xfrm>
          <a:prstGeom prst="rect">
            <a:avLst/>
          </a:prstGeom>
          <a:solidFill>
            <a:srgbClr val="7030A0"/>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3" name="Freeform 276"/>
          <p:cNvSpPr>
            <a:spLocks/>
          </p:cNvSpPr>
          <p:nvPr/>
        </p:nvSpPr>
        <p:spPr bwMode="auto">
          <a:xfrm>
            <a:off x="432797" y="537003"/>
            <a:ext cx="1143000" cy="1271016"/>
          </a:xfrm>
          <a:custGeom>
            <a:avLst/>
            <a:gdLst>
              <a:gd name="T0" fmla="*/ 295 w 295"/>
              <a:gd name="T1" fmla="*/ 289 h 371"/>
              <a:gd name="T2" fmla="*/ 219 w 295"/>
              <a:gd name="T3" fmla="*/ 371 h 371"/>
              <a:gd name="T4" fmla="*/ 76 w 295"/>
              <a:gd name="T5" fmla="*/ 371 h 371"/>
              <a:gd name="T6" fmla="*/ 0 w 295"/>
              <a:gd name="T7" fmla="*/ 289 h 371"/>
              <a:gd name="T8" fmla="*/ 0 w 295"/>
              <a:gd name="T9" fmla="*/ 83 h 371"/>
              <a:gd name="T10" fmla="*/ 76 w 295"/>
              <a:gd name="T11" fmla="*/ 0 h 371"/>
              <a:gd name="T12" fmla="*/ 219 w 295"/>
              <a:gd name="T13" fmla="*/ 0 h 371"/>
              <a:gd name="T14" fmla="*/ 295 w 295"/>
              <a:gd name="T15" fmla="*/ 83 h 371"/>
              <a:gd name="T16" fmla="*/ 295 w 295"/>
              <a:gd name="T17" fmla="*/ 28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5" h="371">
                <a:moveTo>
                  <a:pt x="295" y="289"/>
                </a:moveTo>
                <a:cubicBezTo>
                  <a:pt x="295" y="334"/>
                  <a:pt x="261" y="371"/>
                  <a:pt x="219" y="371"/>
                </a:cubicBezTo>
                <a:cubicBezTo>
                  <a:pt x="76" y="371"/>
                  <a:pt x="76" y="371"/>
                  <a:pt x="76" y="371"/>
                </a:cubicBezTo>
                <a:cubicBezTo>
                  <a:pt x="34" y="371"/>
                  <a:pt x="0" y="334"/>
                  <a:pt x="0" y="289"/>
                </a:cubicBezTo>
                <a:cubicBezTo>
                  <a:pt x="0" y="83"/>
                  <a:pt x="0" y="83"/>
                  <a:pt x="0" y="83"/>
                </a:cubicBezTo>
                <a:cubicBezTo>
                  <a:pt x="0" y="37"/>
                  <a:pt x="34" y="0"/>
                  <a:pt x="76" y="0"/>
                </a:cubicBezTo>
                <a:cubicBezTo>
                  <a:pt x="219" y="0"/>
                  <a:pt x="219" y="0"/>
                  <a:pt x="219" y="0"/>
                </a:cubicBezTo>
                <a:cubicBezTo>
                  <a:pt x="261" y="0"/>
                  <a:pt x="295" y="37"/>
                  <a:pt x="295" y="83"/>
                </a:cubicBezTo>
                <a:cubicBezTo>
                  <a:pt x="295" y="289"/>
                  <a:pt x="295" y="289"/>
                  <a:pt x="295" y="289"/>
                </a:cubicBezTo>
              </a:path>
            </a:pathLst>
          </a:custGeom>
          <a:solidFill>
            <a:srgbClr val="7030A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5" name="Freeform 278"/>
          <p:cNvSpPr>
            <a:spLocks noEditPoints="1"/>
          </p:cNvSpPr>
          <p:nvPr/>
        </p:nvSpPr>
        <p:spPr bwMode="auto">
          <a:xfrm>
            <a:off x="609600" y="609600"/>
            <a:ext cx="838200" cy="1143000"/>
          </a:xfrm>
          <a:custGeom>
            <a:avLst/>
            <a:gdLst>
              <a:gd name="T0" fmla="*/ 167 w 224"/>
              <a:gd name="T1" fmla="*/ 196 h 331"/>
              <a:gd name="T2" fmla="*/ 167 w 224"/>
              <a:gd name="T3" fmla="*/ 239 h 331"/>
              <a:gd name="T4" fmla="*/ 146 w 224"/>
              <a:gd name="T5" fmla="*/ 251 h 331"/>
              <a:gd name="T6" fmla="*/ 46 w 224"/>
              <a:gd name="T7" fmla="*/ 247 h 331"/>
              <a:gd name="T8" fmla="*/ 35 w 224"/>
              <a:gd name="T9" fmla="*/ 294 h 331"/>
              <a:gd name="T10" fmla="*/ 21 w 224"/>
              <a:gd name="T11" fmla="*/ 220 h 331"/>
              <a:gd name="T12" fmla="*/ 40 w 224"/>
              <a:gd name="T13" fmla="*/ 193 h 331"/>
              <a:gd name="T14" fmla="*/ 73 w 224"/>
              <a:gd name="T15" fmla="*/ 176 h 331"/>
              <a:gd name="T16" fmla="*/ 91 w 224"/>
              <a:gd name="T17" fmla="*/ 134 h 331"/>
              <a:gd name="T18" fmla="*/ 100 w 224"/>
              <a:gd name="T19" fmla="*/ 39 h 331"/>
              <a:gd name="T20" fmla="*/ 124 w 224"/>
              <a:gd name="T21" fmla="*/ 39 h 331"/>
              <a:gd name="T22" fmla="*/ 129 w 224"/>
              <a:gd name="T23" fmla="*/ 25 h 331"/>
              <a:gd name="T24" fmla="*/ 94 w 224"/>
              <a:gd name="T25" fmla="*/ 26 h 331"/>
              <a:gd name="T26" fmla="*/ 56 w 224"/>
              <a:gd name="T27" fmla="*/ 3 h 331"/>
              <a:gd name="T28" fmla="*/ 41 w 224"/>
              <a:gd name="T29" fmla="*/ 4 h 331"/>
              <a:gd name="T30" fmla="*/ 56 w 224"/>
              <a:gd name="T31" fmla="*/ 17 h 331"/>
              <a:gd name="T32" fmla="*/ 86 w 224"/>
              <a:gd name="T33" fmla="*/ 30 h 331"/>
              <a:gd name="T34" fmla="*/ 17 w 224"/>
              <a:gd name="T35" fmla="*/ 115 h 331"/>
              <a:gd name="T36" fmla="*/ 0 w 224"/>
              <a:gd name="T37" fmla="*/ 156 h 331"/>
              <a:gd name="T38" fmla="*/ 14 w 224"/>
              <a:gd name="T39" fmla="*/ 189 h 331"/>
              <a:gd name="T40" fmla="*/ 6 w 224"/>
              <a:gd name="T41" fmla="*/ 236 h 331"/>
              <a:gd name="T42" fmla="*/ 63 w 224"/>
              <a:gd name="T43" fmla="*/ 327 h 331"/>
              <a:gd name="T44" fmla="*/ 97 w 224"/>
              <a:gd name="T45" fmla="*/ 330 h 331"/>
              <a:gd name="T46" fmla="*/ 152 w 224"/>
              <a:gd name="T47" fmla="*/ 282 h 331"/>
              <a:gd name="T48" fmla="*/ 178 w 224"/>
              <a:gd name="T49" fmla="*/ 244 h 331"/>
              <a:gd name="T50" fmla="*/ 213 w 224"/>
              <a:gd name="T51" fmla="*/ 192 h 331"/>
              <a:gd name="T52" fmla="*/ 121 w 224"/>
              <a:gd name="T53" fmla="*/ 29 h 331"/>
              <a:gd name="T54" fmla="*/ 98 w 224"/>
              <a:gd name="T55" fmla="*/ 31 h 331"/>
              <a:gd name="T56" fmla="*/ 59 w 224"/>
              <a:gd name="T57" fmla="*/ 13 h 331"/>
              <a:gd name="T58" fmla="*/ 96 w 224"/>
              <a:gd name="T59" fmla="*/ 31 h 331"/>
              <a:gd name="T60" fmla="*/ 85 w 224"/>
              <a:gd name="T61" fmla="*/ 130 h 331"/>
              <a:gd name="T62" fmla="*/ 92 w 224"/>
              <a:gd name="T63" fmla="*/ 35 h 331"/>
              <a:gd name="T64" fmla="*/ 91 w 224"/>
              <a:gd name="T65" fmla="*/ 32 h 331"/>
              <a:gd name="T66" fmla="*/ 59 w 224"/>
              <a:gd name="T67" fmla="*/ 13 h 331"/>
              <a:gd name="T68" fmla="*/ 88 w 224"/>
              <a:gd name="T69" fmla="*/ 30 h 331"/>
              <a:gd name="T70" fmla="*/ 89 w 224"/>
              <a:gd name="T71" fmla="*/ 32 h 331"/>
              <a:gd name="T72" fmla="*/ 51 w 224"/>
              <a:gd name="T73" fmla="*/ 75 h 331"/>
              <a:gd name="T74" fmla="*/ 24 w 224"/>
              <a:gd name="T75" fmla="*/ 114 h 331"/>
              <a:gd name="T76" fmla="*/ 42 w 224"/>
              <a:gd name="T77" fmla="*/ 82 h 331"/>
              <a:gd name="T78" fmla="*/ 27 w 224"/>
              <a:gd name="T79" fmla="*/ 117 h 331"/>
              <a:gd name="T80" fmla="*/ 85 w 224"/>
              <a:gd name="T81" fmla="*/ 127 h 331"/>
              <a:gd name="T82" fmla="*/ 68 w 224"/>
              <a:gd name="T83" fmla="*/ 161 h 331"/>
              <a:gd name="T84" fmla="*/ 14 w 224"/>
              <a:gd name="T85" fmla="*/ 168 h 331"/>
              <a:gd name="T86" fmla="*/ 90 w 224"/>
              <a:gd name="T87" fmla="*/ 318 h 331"/>
              <a:gd name="T88" fmla="*/ 63 w 224"/>
              <a:gd name="T89" fmla="*/ 312 h 331"/>
              <a:gd name="T90" fmla="*/ 132 w 224"/>
              <a:gd name="T91" fmla="*/ 299 h 331"/>
              <a:gd name="T92" fmla="*/ 111 w 224"/>
              <a:gd name="T93" fmla="*/ 296 h 331"/>
              <a:gd name="T94" fmla="*/ 44 w 224"/>
              <a:gd name="T95" fmla="*/ 279 h 331"/>
              <a:gd name="T96" fmla="*/ 91 w 224"/>
              <a:gd name="T97" fmla="*/ 239 h 331"/>
              <a:gd name="T98" fmla="*/ 141 w 224"/>
              <a:gd name="T99" fmla="*/ 267 h 331"/>
              <a:gd name="T100" fmla="*/ 173 w 224"/>
              <a:gd name="T101" fmla="*/ 192 h 331"/>
              <a:gd name="T102" fmla="*/ 207 w 224"/>
              <a:gd name="T103" fmla="*/ 191 h 331"/>
              <a:gd name="T104" fmla="*/ 185 w 224"/>
              <a:gd name="T105" fmla="*/ 231 h 331"/>
              <a:gd name="T106" fmla="*/ 184 w 224"/>
              <a:gd name="T107" fmla="*/ 222 h 331"/>
              <a:gd name="T108" fmla="*/ 176 w 224"/>
              <a:gd name="T109" fmla="*/ 222 h 331"/>
              <a:gd name="T110" fmla="*/ 172 w 224"/>
              <a:gd name="T111" fmla="*/ 227 h 331"/>
              <a:gd name="T112" fmla="*/ 213 w 224"/>
              <a:gd name="T113" fmla="*/ 195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4" h="331">
                <a:moveTo>
                  <a:pt x="213" y="192"/>
                </a:moveTo>
                <a:cubicBezTo>
                  <a:pt x="213" y="192"/>
                  <a:pt x="213" y="191"/>
                  <a:pt x="213" y="190"/>
                </a:cubicBezTo>
                <a:cubicBezTo>
                  <a:pt x="212" y="180"/>
                  <a:pt x="201" y="172"/>
                  <a:pt x="188" y="174"/>
                </a:cubicBezTo>
                <a:cubicBezTo>
                  <a:pt x="175" y="175"/>
                  <a:pt x="166" y="185"/>
                  <a:pt x="167" y="196"/>
                </a:cubicBezTo>
                <a:cubicBezTo>
                  <a:pt x="167" y="197"/>
                  <a:pt x="167" y="197"/>
                  <a:pt x="167" y="198"/>
                </a:cubicBezTo>
                <a:cubicBezTo>
                  <a:pt x="163" y="203"/>
                  <a:pt x="161" y="209"/>
                  <a:pt x="162" y="215"/>
                </a:cubicBezTo>
                <a:cubicBezTo>
                  <a:pt x="163" y="222"/>
                  <a:pt x="166" y="227"/>
                  <a:pt x="171" y="231"/>
                </a:cubicBezTo>
                <a:cubicBezTo>
                  <a:pt x="169" y="234"/>
                  <a:pt x="168" y="236"/>
                  <a:pt x="167" y="239"/>
                </a:cubicBezTo>
                <a:cubicBezTo>
                  <a:pt x="163" y="247"/>
                  <a:pt x="159" y="254"/>
                  <a:pt x="154" y="260"/>
                </a:cubicBezTo>
                <a:cubicBezTo>
                  <a:pt x="153" y="261"/>
                  <a:pt x="152" y="262"/>
                  <a:pt x="151" y="263"/>
                </a:cubicBezTo>
                <a:cubicBezTo>
                  <a:pt x="151" y="263"/>
                  <a:pt x="151" y="263"/>
                  <a:pt x="151" y="263"/>
                </a:cubicBezTo>
                <a:cubicBezTo>
                  <a:pt x="150" y="259"/>
                  <a:pt x="148" y="255"/>
                  <a:pt x="146" y="251"/>
                </a:cubicBezTo>
                <a:cubicBezTo>
                  <a:pt x="139" y="241"/>
                  <a:pt x="131" y="235"/>
                  <a:pt x="121" y="231"/>
                </a:cubicBezTo>
                <a:cubicBezTo>
                  <a:pt x="112" y="228"/>
                  <a:pt x="104" y="227"/>
                  <a:pt x="95" y="227"/>
                </a:cubicBezTo>
                <a:cubicBezTo>
                  <a:pt x="88" y="227"/>
                  <a:pt x="80" y="228"/>
                  <a:pt x="73" y="230"/>
                </a:cubicBezTo>
                <a:cubicBezTo>
                  <a:pt x="63" y="233"/>
                  <a:pt x="54" y="239"/>
                  <a:pt x="46" y="247"/>
                </a:cubicBezTo>
                <a:cubicBezTo>
                  <a:pt x="43" y="250"/>
                  <a:pt x="40" y="254"/>
                  <a:pt x="37" y="259"/>
                </a:cubicBezTo>
                <a:cubicBezTo>
                  <a:pt x="35" y="262"/>
                  <a:pt x="34" y="267"/>
                  <a:pt x="33" y="271"/>
                </a:cubicBezTo>
                <a:cubicBezTo>
                  <a:pt x="32" y="277"/>
                  <a:pt x="33" y="283"/>
                  <a:pt x="34" y="289"/>
                </a:cubicBezTo>
                <a:cubicBezTo>
                  <a:pt x="34" y="291"/>
                  <a:pt x="35" y="292"/>
                  <a:pt x="35" y="294"/>
                </a:cubicBezTo>
                <a:cubicBezTo>
                  <a:pt x="35" y="294"/>
                  <a:pt x="35" y="294"/>
                  <a:pt x="35" y="294"/>
                </a:cubicBezTo>
                <a:cubicBezTo>
                  <a:pt x="33" y="291"/>
                  <a:pt x="30" y="288"/>
                  <a:pt x="29" y="284"/>
                </a:cubicBezTo>
                <a:cubicBezTo>
                  <a:pt x="22" y="273"/>
                  <a:pt x="18" y="260"/>
                  <a:pt x="18" y="246"/>
                </a:cubicBezTo>
                <a:cubicBezTo>
                  <a:pt x="18" y="237"/>
                  <a:pt x="19" y="228"/>
                  <a:pt x="21" y="220"/>
                </a:cubicBezTo>
                <a:cubicBezTo>
                  <a:pt x="22" y="215"/>
                  <a:pt x="23" y="210"/>
                  <a:pt x="26" y="206"/>
                </a:cubicBezTo>
                <a:cubicBezTo>
                  <a:pt x="27" y="205"/>
                  <a:pt x="27" y="205"/>
                  <a:pt x="27" y="205"/>
                </a:cubicBezTo>
                <a:cubicBezTo>
                  <a:pt x="30" y="201"/>
                  <a:pt x="34" y="197"/>
                  <a:pt x="38" y="194"/>
                </a:cubicBezTo>
                <a:cubicBezTo>
                  <a:pt x="38" y="194"/>
                  <a:pt x="39" y="193"/>
                  <a:pt x="40" y="193"/>
                </a:cubicBezTo>
                <a:cubicBezTo>
                  <a:pt x="43" y="193"/>
                  <a:pt x="46" y="193"/>
                  <a:pt x="49" y="192"/>
                </a:cubicBezTo>
                <a:cubicBezTo>
                  <a:pt x="53" y="191"/>
                  <a:pt x="56" y="190"/>
                  <a:pt x="60" y="188"/>
                </a:cubicBezTo>
                <a:cubicBezTo>
                  <a:pt x="64" y="186"/>
                  <a:pt x="68" y="182"/>
                  <a:pt x="71" y="178"/>
                </a:cubicBezTo>
                <a:cubicBezTo>
                  <a:pt x="72" y="178"/>
                  <a:pt x="73" y="177"/>
                  <a:pt x="73" y="176"/>
                </a:cubicBezTo>
                <a:cubicBezTo>
                  <a:pt x="75" y="175"/>
                  <a:pt x="76" y="173"/>
                  <a:pt x="77" y="171"/>
                </a:cubicBezTo>
                <a:cubicBezTo>
                  <a:pt x="80" y="165"/>
                  <a:pt x="83" y="158"/>
                  <a:pt x="86" y="151"/>
                </a:cubicBezTo>
                <a:cubicBezTo>
                  <a:pt x="88" y="147"/>
                  <a:pt x="89" y="143"/>
                  <a:pt x="91" y="138"/>
                </a:cubicBezTo>
                <a:cubicBezTo>
                  <a:pt x="91" y="137"/>
                  <a:pt x="91" y="136"/>
                  <a:pt x="91" y="134"/>
                </a:cubicBezTo>
                <a:cubicBezTo>
                  <a:pt x="91" y="134"/>
                  <a:pt x="91" y="134"/>
                  <a:pt x="91" y="134"/>
                </a:cubicBezTo>
                <a:cubicBezTo>
                  <a:pt x="91" y="133"/>
                  <a:pt x="91" y="133"/>
                  <a:pt x="91" y="133"/>
                </a:cubicBezTo>
                <a:cubicBezTo>
                  <a:pt x="97" y="115"/>
                  <a:pt x="100" y="98"/>
                  <a:pt x="102" y="83"/>
                </a:cubicBezTo>
                <a:cubicBezTo>
                  <a:pt x="103" y="67"/>
                  <a:pt x="102" y="53"/>
                  <a:pt x="100" y="39"/>
                </a:cubicBezTo>
                <a:cubicBezTo>
                  <a:pt x="99" y="37"/>
                  <a:pt x="99" y="35"/>
                  <a:pt x="98" y="33"/>
                </a:cubicBezTo>
                <a:cubicBezTo>
                  <a:pt x="100" y="33"/>
                  <a:pt x="102" y="32"/>
                  <a:pt x="104" y="32"/>
                </a:cubicBezTo>
                <a:cubicBezTo>
                  <a:pt x="112" y="31"/>
                  <a:pt x="119" y="34"/>
                  <a:pt x="120" y="35"/>
                </a:cubicBezTo>
                <a:cubicBezTo>
                  <a:pt x="121" y="37"/>
                  <a:pt x="122" y="38"/>
                  <a:pt x="124" y="39"/>
                </a:cubicBezTo>
                <a:cubicBezTo>
                  <a:pt x="125" y="40"/>
                  <a:pt x="127" y="41"/>
                  <a:pt x="128" y="41"/>
                </a:cubicBezTo>
                <a:cubicBezTo>
                  <a:pt x="131" y="43"/>
                  <a:pt x="136" y="42"/>
                  <a:pt x="138" y="39"/>
                </a:cubicBezTo>
                <a:cubicBezTo>
                  <a:pt x="141" y="35"/>
                  <a:pt x="140" y="29"/>
                  <a:pt x="136" y="27"/>
                </a:cubicBezTo>
                <a:cubicBezTo>
                  <a:pt x="134" y="25"/>
                  <a:pt x="131" y="25"/>
                  <a:pt x="129" y="25"/>
                </a:cubicBezTo>
                <a:cubicBezTo>
                  <a:pt x="126" y="24"/>
                  <a:pt x="124" y="25"/>
                  <a:pt x="122" y="27"/>
                </a:cubicBezTo>
                <a:cubicBezTo>
                  <a:pt x="122" y="27"/>
                  <a:pt x="122" y="27"/>
                  <a:pt x="122" y="27"/>
                </a:cubicBezTo>
                <a:cubicBezTo>
                  <a:pt x="115" y="24"/>
                  <a:pt x="108" y="23"/>
                  <a:pt x="101" y="24"/>
                </a:cubicBezTo>
                <a:cubicBezTo>
                  <a:pt x="99" y="24"/>
                  <a:pt x="97" y="25"/>
                  <a:pt x="94" y="26"/>
                </a:cubicBezTo>
                <a:cubicBezTo>
                  <a:pt x="89" y="17"/>
                  <a:pt x="79" y="12"/>
                  <a:pt x="73" y="10"/>
                </a:cubicBezTo>
                <a:cubicBezTo>
                  <a:pt x="65" y="7"/>
                  <a:pt x="60" y="7"/>
                  <a:pt x="59" y="7"/>
                </a:cubicBezTo>
                <a:cubicBezTo>
                  <a:pt x="59" y="7"/>
                  <a:pt x="59" y="7"/>
                  <a:pt x="59" y="7"/>
                </a:cubicBezTo>
                <a:cubicBezTo>
                  <a:pt x="59" y="5"/>
                  <a:pt x="58" y="3"/>
                  <a:pt x="56" y="3"/>
                </a:cubicBezTo>
                <a:cubicBezTo>
                  <a:pt x="54" y="2"/>
                  <a:pt x="52" y="1"/>
                  <a:pt x="50" y="0"/>
                </a:cubicBezTo>
                <a:cubicBezTo>
                  <a:pt x="49" y="0"/>
                  <a:pt x="48" y="0"/>
                  <a:pt x="48" y="0"/>
                </a:cubicBezTo>
                <a:cubicBezTo>
                  <a:pt x="47" y="0"/>
                  <a:pt x="46" y="0"/>
                  <a:pt x="45" y="0"/>
                </a:cubicBezTo>
                <a:cubicBezTo>
                  <a:pt x="43" y="1"/>
                  <a:pt x="42" y="2"/>
                  <a:pt x="41" y="4"/>
                </a:cubicBezTo>
                <a:cubicBezTo>
                  <a:pt x="39" y="9"/>
                  <a:pt x="41" y="14"/>
                  <a:pt x="44" y="16"/>
                </a:cubicBezTo>
                <a:cubicBezTo>
                  <a:pt x="45" y="17"/>
                  <a:pt x="46" y="17"/>
                  <a:pt x="46" y="17"/>
                </a:cubicBezTo>
                <a:cubicBezTo>
                  <a:pt x="49" y="17"/>
                  <a:pt x="51" y="17"/>
                  <a:pt x="53" y="17"/>
                </a:cubicBezTo>
                <a:cubicBezTo>
                  <a:pt x="54" y="17"/>
                  <a:pt x="55" y="17"/>
                  <a:pt x="56" y="17"/>
                </a:cubicBezTo>
                <a:cubicBezTo>
                  <a:pt x="57" y="17"/>
                  <a:pt x="57" y="17"/>
                  <a:pt x="58" y="16"/>
                </a:cubicBezTo>
                <a:cubicBezTo>
                  <a:pt x="58" y="15"/>
                  <a:pt x="58" y="15"/>
                  <a:pt x="58" y="15"/>
                </a:cubicBezTo>
                <a:cubicBezTo>
                  <a:pt x="77" y="18"/>
                  <a:pt x="84" y="24"/>
                  <a:pt x="88" y="29"/>
                </a:cubicBezTo>
                <a:cubicBezTo>
                  <a:pt x="87" y="29"/>
                  <a:pt x="86" y="30"/>
                  <a:pt x="86" y="30"/>
                </a:cubicBezTo>
                <a:cubicBezTo>
                  <a:pt x="78" y="35"/>
                  <a:pt x="70" y="43"/>
                  <a:pt x="61" y="53"/>
                </a:cubicBezTo>
                <a:cubicBezTo>
                  <a:pt x="54" y="61"/>
                  <a:pt x="47" y="70"/>
                  <a:pt x="40" y="80"/>
                </a:cubicBezTo>
                <a:cubicBezTo>
                  <a:pt x="30" y="96"/>
                  <a:pt x="22" y="110"/>
                  <a:pt x="21" y="113"/>
                </a:cubicBezTo>
                <a:cubicBezTo>
                  <a:pt x="19" y="113"/>
                  <a:pt x="18" y="113"/>
                  <a:pt x="17" y="115"/>
                </a:cubicBezTo>
                <a:cubicBezTo>
                  <a:pt x="16" y="116"/>
                  <a:pt x="16" y="116"/>
                  <a:pt x="16" y="116"/>
                </a:cubicBezTo>
                <a:cubicBezTo>
                  <a:pt x="13" y="122"/>
                  <a:pt x="10" y="128"/>
                  <a:pt x="8" y="134"/>
                </a:cubicBezTo>
                <a:cubicBezTo>
                  <a:pt x="6" y="138"/>
                  <a:pt x="4" y="143"/>
                  <a:pt x="2" y="147"/>
                </a:cubicBezTo>
                <a:cubicBezTo>
                  <a:pt x="1" y="150"/>
                  <a:pt x="0" y="153"/>
                  <a:pt x="0" y="156"/>
                </a:cubicBezTo>
                <a:cubicBezTo>
                  <a:pt x="0" y="157"/>
                  <a:pt x="0" y="158"/>
                  <a:pt x="0" y="158"/>
                </a:cubicBezTo>
                <a:cubicBezTo>
                  <a:pt x="0" y="162"/>
                  <a:pt x="0" y="166"/>
                  <a:pt x="2" y="170"/>
                </a:cubicBezTo>
                <a:cubicBezTo>
                  <a:pt x="3" y="175"/>
                  <a:pt x="6" y="179"/>
                  <a:pt x="10" y="182"/>
                </a:cubicBezTo>
                <a:cubicBezTo>
                  <a:pt x="13" y="184"/>
                  <a:pt x="14" y="186"/>
                  <a:pt x="14" y="189"/>
                </a:cubicBezTo>
                <a:cubicBezTo>
                  <a:pt x="14" y="191"/>
                  <a:pt x="14" y="192"/>
                  <a:pt x="14" y="194"/>
                </a:cubicBezTo>
                <a:cubicBezTo>
                  <a:pt x="13" y="198"/>
                  <a:pt x="13" y="203"/>
                  <a:pt x="11" y="207"/>
                </a:cubicBezTo>
                <a:cubicBezTo>
                  <a:pt x="11" y="209"/>
                  <a:pt x="11" y="210"/>
                  <a:pt x="10" y="211"/>
                </a:cubicBezTo>
                <a:cubicBezTo>
                  <a:pt x="8" y="219"/>
                  <a:pt x="7" y="228"/>
                  <a:pt x="6" y="236"/>
                </a:cubicBezTo>
                <a:cubicBezTo>
                  <a:pt x="6" y="242"/>
                  <a:pt x="6" y="248"/>
                  <a:pt x="7" y="254"/>
                </a:cubicBezTo>
                <a:cubicBezTo>
                  <a:pt x="7" y="262"/>
                  <a:pt x="9" y="270"/>
                  <a:pt x="12" y="278"/>
                </a:cubicBezTo>
                <a:cubicBezTo>
                  <a:pt x="17" y="290"/>
                  <a:pt x="25" y="301"/>
                  <a:pt x="34" y="310"/>
                </a:cubicBezTo>
                <a:cubicBezTo>
                  <a:pt x="42" y="318"/>
                  <a:pt x="52" y="324"/>
                  <a:pt x="63" y="327"/>
                </a:cubicBezTo>
                <a:cubicBezTo>
                  <a:pt x="71" y="330"/>
                  <a:pt x="79" y="331"/>
                  <a:pt x="87" y="330"/>
                </a:cubicBezTo>
                <a:cubicBezTo>
                  <a:pt x="89" y="330"/>
                  <a:pt x="91" y="330"/>
                  <a:pt x="92" y="330"/>
                </a:cubicBezTo>
                <a:cubicBezTo>
                  <a:pt x="96" y="330"/>
                  <a:pt x="96" y="330"/>
                  <a:pt x="96" y="330"/>
                </a:cubicBezTo>
                <a:cubicBezTo>
                  <a:pt x="97" y="330"/>
                  <a:pt x="97" y="330"/>
                  <a:pt x="97" y="330"/>
                </a:cubicBezTo>
                <a:cubicBezTo>
                  <a:pt x="101" y="329"/>
                  <a:pt x="104" y="328"/>
                  <a:pt x="108" y="327"/>
                </a:cubicBezTo>
                <a:cubicBezTo>
                  <a:pt x="115" y="326"/>
                  <a:pt x="121" y="323"/>
                  <a:pt x="127" y="319"/>
                </a:cubicBezTo>
                <a:cubicBezTo>
                  <a:pt x="134" y="314"/>
                  <a:pt x="141" y="308"/>
                  <a:pt x="146" y="300"/>
                </a:cubicBezTo>
                <a:cubicBezTo>
                  <a:pt x="149" y="294"/>
                  <a:pt x="151" y="288"/>
                  <a:pt x="152" y="282"/>
                </a:cubicBezTo>
                <a:cubicBezTo>
                  <a:pt x="153" y="280"/>
                  <a:pt x="153" y="280"/>
                  <a:pt x="153" y="280"/>
                </a:cubicBezTo>
                <a:cubicBezTo>
                  <a:pt x="155" y="278"/>
                  <a:pt x="158" y="275"/>
                  <a:pt x="160" y="272"/>
                </a:cubicBezTo>
                <a:cubicBezTo>
                  <a:pt x="165" y="266"/>
                  <a:pt x="169" y="259"/>
                  <a:pt x="173" y="252"/>
                </a:cubicBezTo>
                <a:cubicBezTo>
                  <a:pt x="175" y="249"/>
                  <a:pt x="176" y="247"/>
                  <a:pt x="178" y="244"/>
                </a:cubicBezTo>
                <a:cubicBezTo>
                  <a:pt x="179" y="242"/>
                  <a:pt x="181" y="239"/>
                  <a:pt x="182" y="237"/>
                </a:cubicBezTo>
                <a:cubicBezTo>
                  <a:pt x="186" y="238"/>
                  <a:pt x="191" y="238"/>
                  <a:pt x="195" y="238"/>
                </a:cubicBezTo>
                <a:cubicBezTo>
                  <a:pt x="212" y="236"/>
                  <a:pt x="224" y="223"/>
                  <a:pt x="223" y="208"/>
                </a:cubicBezTo>
                <a:cubicBezTo>
                  <a:pt x="222" y="202"/>
                  <a:pt x="219" y="196"/>
                  <a:pt x="213" y="192"/>
                </a:cubicBezTo>
                <a:moveTo>
                  <a:pt x="102" y="26"/>
                </a:moveTo>
                <a:cubicBezTo>
                  <a:pt x="108" y="25"/>
                  <a:pt x="114" y="26"/>
                  <a:pt x="121" y="29"/>
                </a:cubicBezTo>
                <a:cubicBezTo>
                  <a:pt x="121" y="29"/>
                  <a:pt x="121" y="29"/>
                  <a:pt x="121" y="29"/>
                </a:cubicBezTo>
                <a:cubicBezTo>
                  <a:pt x="121" y="29"/>
                  <a:pt x="121" y="29"/>
                  <a:pt x="121" y="29"/>
                </a:cubicBezTo>
                <a:cubicBezTo>
                  <a:pt x="120" y="30"/>
                  <a:pt x="120" y="31"/>
                  <a:pt x="120" y="33"/>
                </a:cubicBezTo>
                <a:cubicBezTo>
                  <a:pt x="117" y="32"/>
                  <a:pt x="112" y="29"/>
                  <a:pt x="104" y="30"/>
                </a:cubicBezTo>
                <a:cubicBezTo>
                  <a:pt x="102" y="30"/>
                  <a:pt x="100" y="31"/>
                  <a:pt x="98" y="31"/>
                </a:cubicBezTo>
                <a:cubicBezTo>
                  <a:pt x="98" y="31"/>
                  <a:pt x="98" y="31"/>
                  <a:pt x="98" y="31"/>
                </a:cubicBezTo>
                <a:cubicBezTo>
                  <a:pt x="97" y="30"/>
                  <a:pt x="96" y="29"/>
                  <a:pt x="96" y="27"/>
                </a:cubicBezTo>
                <a:cubicBezTo>
                  <a:pt x="95" y="27"/>
                  <a:pt x="95" y="27"/>
                  <a:pt x="95" y="27"/>
                </a:cubicBezTo>
                <a:cubicBezTo>
                  <a:pt x="97" y="27"/>
                  <a:pt x="99" y="26"/>
                  <a:pt x="102" y="26"/>
                </a:cubicBezTo>
                <a:close/>
                <a:moveTo>
                  <a:pt x="59" y="13"/>
                </a:moveTo>
                <a:cubicBezTo>
                  <a:pt x="60" y="9"/>
                  <a:pt x="60" y="9"/>
                  <a:pt x="60" y="9"/>
                </a:cubicBezTo>
                <a:cubicBezTo>
                  <a:pt x="62" y="9"/>
                  <a:pt x="67" y="10"/>
                  <a:pt x="72" y="12"/>
                </a:cubicBezTo>
                <a:cubicBezTo>
                  <a:pt x="79" y="14"/>
                  <a:pt x="88" y="19"/>
                  <a:pt x="93" y="27"/>
                </a:cubicBezTo>
                <a:cubicBezTo>
                  <a:pt x="94" y="29"/>
                  <a:pt x="95" y="30"/>
                  <a:pt x="96" y="31"/>
                </a:cubicBezTo>
                <a:cubicBezTo>
                  <a:pt x="96" y="33"/>
                  <a:pt x="96" y="33"/>
                  <a:pt x="96" y="33"/>
                </a:cubicBezTo>
                <a:cubicBezTo>
                  <a:pt x="97" y="35"/>
                  <a:pt x="98" y="37"/>
                  <a:pt x="98" y="39"/>
                </a:cubicBezTo>
                <a:cubicBezTo>
                  <a:pt x="103" y="67"/>
                  <a:pt x="101" y="96"/>
                  <a:pt x="90" y="132"/>
                </a:cubicBezTo>
                <a:cubicBezTo>
                  <a:pt x="88" y="131"/>
                  <a:pt x="87" y="130"/>
                  <a:pt x="85" y="130"/>
                </a:cubicBezTo>
                <a:cubicBezTo>
                  <a:pt x="86" y="129"/>
                  <a:pt x="86" y="128"/>
                  <a:pt x="86" y="127"/>
                </a:cubicBezTo>
                <a:cubicBezTo>
                  <a:pt x="89" y="119"/>
                  <a:pt x="93" y="104"/>
                  <a:pt x="95" y="87"/>
                </a:cubicBezTo>
                <a:cubicBezTo>
                  <a:pt x="98" y="67"/>
                  <a:pt x="97" y="50"/>
                  <a:pt x="92" y="35"/>
                </a:cubicBezTo>
                <a:cubicBezTo>
                  <a:pt x="92" y="35"/>
                  <a:pt x="92" y="35"/>
                  <a:pt x="92" y="35"/>
                </a:cubicBezTo>
                <a:cubicBezTo>
                  <a:pt x="92" y="35"/>
                  <a:pt x="92" y="35"/>
                  <a:pt x="92" y="35"/>
                </a:cubicBezTo>
                <a:cubicBezTo>
                  <a:pt x="92" y="34"/>
                  <a:pt x="92" y="33"/>
                  <a:pt x="91" y="33"/>
                </a:cubicBezTo>
                <a:cubicBezTo>
                  <a:pt x="91" y="32"/>
                  <a:pt x="91" y="32"/>
                  <a:pt x="91" y="32"/>
                </a:cubicBezTo>
                <a:cubicBezTo>
                  <a:pt x="91" y="32"/>
                  <a:pt x="91" y="32"/>
                  <a:pt x="91" y="32"/>
                </a:cubicBezTo>
                <a:cubicBezTo>
                  <a:pt x="91" y="31"/>
                  <a:pt x="90" y="30"/>
                  <a:pt x="89" y="29"/>
                </a:cubicBezTo>
                <a:cubicBezTo>
                  <a:pt x="89" y="28"/>
                  <a:pt x="89" y="28"/>
                  <a:pt x="89" y="28"/>
                </a:cubicBezTo>
                <a:cubicBezTo>
                  <a:pt x="89" y="28"/>
                  <a:pt x="89" y="28"/>
                  <a:pt x="89" y="28"/>
                </a:cubicBezTo>
                <a:cubicBezTo>
                  <a:pt x="86" y="23"/>
                  <a:pt x="78" y="16"/>
                  <a:pt x="59" y="13"/>
                </a:cubicBezTo>
                <a:close/>
                <a:moveTo>
                  <a:pt x="42" y="82"/>
                </a:moveTo>
                <a:cubicBezTo>
                  <a:pt x="53" y="65"/>
                  <a:pt x="69" y="43"/>
                  <a:pt x="87" y="31"/>
                </a:cubicBezTo>
                <a:cubicBezTo>
                  <a:pt x="87" y="31"/>
                  <a:pt x="87" y="31"/>
                  <a:pt x="87" y="31"/>
                </a:cubicBezTo>
                <a:cubicBezTo>
                  <a:pt x="87" y="31"/>
                  <a:pt x="87" y="31"/>
                  <a:pt x="88" y="30"/>
                </a:cubicBezTo>
                <a:cubicBezTo>
                  <a:pt x="89" y="30"/>
                  <a:pt x="89" y="30"/>
                  <a:pt x="89" y="30"/>
                </a:cubicBezTo>
                <a:cubicBezTo>
                  <a:pt x="89" y="31"/>
                  <a:pt x="89" y="31"/>
                  <a:pt x="89" y="31"/>
                </a:cubicBezTo>
                <a:cubicBezTo>
                  <a:pt x="89" y="31"/>
                  <a:pt x="89" y="32"/>
                  <a:pt x="89" y="32"/>
                </a:cubicBezTo>
                <a:cubicBezTo>
                  <a:pt x="89" y="32"/>
                  <a:pt x="89" y="32"/>
                  <a:pt x="89" y="32"/>
                </a:cubicBezTo>
                <a:cubicBezTo>
                  <a:pt x="90" y="33"/>
                  <a:pt x="90" y="33"/>
                  <a:pt x="90" y="34"/>
                </a:cubicBezTo>
                <a:cubicBezTo>
                  <a:pt x="90" y="34"/>
                  <a:pt x="90" y="34"/>
                  <a:pt x="90" y="34"/>
                </a:cubicBezTo>
                <a:cubicBezTo>
                  <a:pt x="89" y="35"/>
                  <a:pt x="88" y="36"/>
                  <a:pt x="87" y="36"/>
                </a:cubicBezTo>
                <a:cubicBezTo>
                  <a:pt x="78" y="42"/>
                  <a:pt x="65" y="56"/>
                  <a:pt x="51" y="75"/>
                </a:cubicBezTo>
                <a:cubicBezTo>
                  <a:pt x="38" y="92"/>
                  <a:pt x="29" y="107"/>
                  <a:pt x="26" y="116"/>
                </a:cubicBezTo>
                <a:cubicBezTo>
                  <a:pt x="25" y="115"/>
                  <a:pt x="25" y="115"/>
                  <a:pt x="25" y="115"/>
                </a:cubicBezTo>
                <a:cubicBezTo>
                  <a:pt x="24" y="114"/>
                  <a:pt x="24" y="114"/>
                  <a:pt x="24" y="114"/>
                </a:cubicBezTo>
                <a:cubicBezTo>
                  <a:pt x="24" y="114"/>
                  <a:pt x="24" y="114"/>
                  <a:pt x="24" y="114"/>
                </a:cubicBezTo>
                <a:cubicBezTo>
                  <a:pt x="23" y="114"/>
                  <a:pt x="23" y="114"/>
                  <a:pt x="23" y="114"/>
                </a:cubicBezTo>
                <a:cubicBezTo>
                  <a:pt x="22" y="113"/>
                  <a:pt x="22" y="113"/>
                  <a:pt x="22" y="113"/>
                </a:cubicBezTo>
                <a:cubicBezTo>
                  <a:pt x="22" y="113"/>
                  <a:pt x="22" y="113"/>
                  <a:pt x="22" y="113"/>
                </a:cubicBezTo>
                <a:cubicBezTo>
                  <a:pt x="24" y="110"/>
                  <a:pt x="31" y="97"/>
                  <a:pt x="42" y="82"/>
                </a:cubicBezTo>
                <a:close/>
                <a:moveTo>
                  <a:pt x="14" y="152"/>
                </a:moveTo>
                <a:cubicBezTo>
                  <a:pt x="15" y="149"/>
                  <a:pt x="16" y="145"/>
                  <a:pt x="17" y="142"/>
                </a:cubicBezTo>
                <a:cubicBezTo>
                  <a:pt x="21" y="135"/>
                  <a:pt x="24" y="127"/>
                  <a:pt x="27" y="119"/>
                </a:cubicBezTo>
                <a:cubicBezTo>
                  <a:pt x="28" y="118"/>
                  <a:pt x="28" y="118"/>
                  <a:pt x="27" y="117"/>
                </a:cubicBezTo>
                <a:cubicBezTo>
                  <a:pt x="30" y="109"/>
                  <a:pt x="39" y="93"/>
                  <a:pt x="52" y="76"/>
                </a:cubicBezTo>
                <a:cubicBezTo>
                  <a:pt x="66" y="58"/>
                  <a:pt x="79" y="43"/>
                  <a:pt x="88" y="38"/>
                </a:cubicBezTo>
                <a:cubicBezTo>
                  <a:pt x="89" y="37"/>
                  <a:pt x="90" y="37"/>
                  <a:pt x="91" y="36"/>
                </a:cubicBezTo>
                <a:cubicBezTo>
                  <a:pt x="102" y="69"/>
                  <a:pt x="89" y="111"/>
                  <a:pt x="85" y="127"/>
                </a:cubicBezTo>
                <a:cubicBezTo>
                  <a:pt x="84" y="128"/>
                  <a:pt x="84" y="129"/>
                  <a:pt x="84" y="130"/>
                </a:cubicBezTo>
                <a:cubicBezTo>
                  <a:pt x="82" y="131"/>
                  <a:pt x="81" y="132"/>
                  <a:pt x="81" y="133"/>
                </a:cubicBezTo>
                <a:cubicBezTo>
                  <a:pt x="78" y="139"/>
                  <a:pt x="75" y="145"/>
                  <a:pt x="73" y="150"/>
                </a:cubicBezTo>
                <a:cubicBezTo>
                  <a:pt x="71" y="154"/>
                  <a:pt x="69" y="157"/>
                  <a:pt x="68" y="161"/>
                </a:cubicBezTo>
                <a:cubicBezTo>
                  <a:pt x="65" y="168"/>
                  <a:pt x="60" y="173"/>
                  <a:pt x="54" y="176"/>
                </a:cubicBezTo>
                <a:cubicBezTo>
                  <a:pt x="50" y="178"/>
                  <a:pt x="45" y="179"/>
                  <a:pt x="40" y="180"/>
                </a:cubicBezTo>
                <a:cubicBezTo>
                  <a:pt x="34" y="180"/>
                  <a:pt x="29" y="179"/>
                  <a:pt x="23" y="176"/>
                </a:cubicBezTo>
                <a:cubicBezTo>
                  <a:pt x="20" y="174"/>
                  <a:pt x="17" y="172"/>
                  <a:pt x="14" y="168"/>
                </a:cubicBezTo>
                <a:cubicBezTo>
                  <a:pt x="11" y="163"/>
                  <a:pt x="11" y="157"/>
                  <a:pt x="14" y="152"/>
                </a:cubicBezTo>
                <a:close/>
                <a:moveTo>
                  <a:pt x="131" y="299"/>
                </a:moveTo>
                <a:cubicBezTo>
                  <a:pt x="128" y="302"/>
                  <a:pt x="125" y="304"/>
                  <a:pt x="122" y="307"/>
                </a:cubicBezTo>
                <a:cubicBezTo>
                  <a:pt x="112" y="313"/>
                  <a:pt x="102" y="317"/>
                  <a:pt x="90" y="318"/>
                </a:cubicBezTo>
                <a:cubicBezTo>
                  <a:pt x="79" y="318"/>
                  <a:pt x="68" y="316"/>
                  <a:pt x="58" y="311"/>
                </a:cubicBezTo>
                <a:cubicBezTo>
                  <a:pt x="57" y="311"/>
                  <a:pt x="57" y="311"/>
                  <a:pt x="57" y="311"/>
                </a:cubicBezTo>
                <a:cubicBezTo>
                  <a:pt x="57" y="311"/>
                  <a:pt x="57" y="311"/>
                  <a:pt x="57" y="311"/>
                </a:cubicBezTo>
                <a:cubicBezTo>
                  <a:pt x="59" y="311"/>
                  <a:pt x="61" y="312"/>
                  <a:pt x="63" y="312"/>
                </a:cubicBezTo>
                <a:cubicBezTo>
                  <a:pt x="73" y="314"/>
                  <a:pt x="84" y="314"/>
                  <a:pt x="94" y="313"/>
                </a:cubicBezTo>
                <a:cubicBezTo>
                  <a:pt x="101" y="312"/>
                  <a:pt x="108" y="310"/>
                  <a:pt x="115" y="307"/>
                </a:cubicBezTo>
                <a:cubicBezTo>
                  <a:pt x="120" y="305"/>
                  <a:pt x="125" y="302"/>
                  <a:pt x="131" y="299"/>
                </a:cubicBezTo>
                <a:cubicBezTo>
                  <a:pt x="132" y="299"/>
                  <a:pt x="132" y="299"/>
                  <a:pt x="132" y="299"/>
                </a:cubicBezTo>
                <a:lnTo>
                  <a:pt x="131" y="299"/>
                </a:lnTo>
                <a:close/>
                <a:moveTo>
                  <a:pt x="141" y="275"/>
                </a:moveTo>
                <a:cubicBezTo>
                  <a:pt x="138" y="277"/>
                  <a:pt x="135" y="280"/>
                  <a:pt x="133" y="282"/>
                </a:cubicBezTo>
                <a:cubicBezTo>
                  <a:pt x="126" y="288"/>
                  <a:pt x="119" y="292"/>
                  <a:pt x="111" y="296"/>
                </a:cubicBezTo>
                <a:cubicBezTo>
                  <a:pt x="103" y="299"/>
                  <a:pt x="95" y="301"/>
                  <a:pt x="86" y="302"/>
                </a:cubicBezTo>
                <a:cubicBezTo>
                  <a:pt x="80" y="302"/>
                  <a:pt x="74" y="302"/>
                  <a:pt x="68" y="300"/>
                </a:cubicBezTo>
                <a:cubicBezTo>
                  <a:pt x="62" y="299"/>
                  <a:pt x="57" y="297"/>
                  <a:pt x="53" y="294"/>
                </a:cubicBezTo>
                <a:cubicBezTo>
                  <a:pt x="48" y="291"/>
                  <a:pt x="45" y="286"/>
                  <a:pt x="44" y="279"/>
                </a:cubicBezTo>
                <a:cubicBezTo>
                  <a:pt x="44" y="276"/>
                  <a:pt x="45" y="272"/>
                  <a:pt x="46" y="269"/>
                </a:cubicBezTo>
                <a:cubicBezTo>
                  <a:pt x="49" y="260"/>
                  <a:pt x="54" y="254"/>
                  <a:pt x="61" y="250"/>
                </a:cubicBezTo>
                <a:cubicBezTo>
                  <a:pt x="66" y="245"/>
                  <a:pt x="73" y="243"/>
                  <a:pt x="80" y="241"/>
                </a:cubicBezTo>
                <a:cubicBezTo>
                  <a:pt x="83" y="240"/>
                  <a:pt x="87" y="240"/>
                  <a:pt x="91" y="239"/>
                </a:cubicBezTo>
                <a:cubicBezTo>
                  <a:pt x="95" y="239"/>
                  <a:pt x="99" y="238"/>
                  <a:pt x="103" y="239"/>
                </a:cubicBezTo>
                <a:cubicBezTo>
                  <a:pt x="108" y="239"/>
                  <a:pt x="113" y="241"/>
                  <a:pt x="118" y="243"/>
                </a:cubicBezTo>
                <a:cubicBezTo>
                  <a:pt x="122" y="244"/>
                  <a:pt x="126" y="246"/>
                  <a:pt x="129" y="249"/>
                </a:cubicBezTo>
                <a:cubicBezTo>
                  <a:pt x="135" y="254"/>
                  <a:pt x="139" y="259"/>
                  <a:pt x="141" y="267"/>
                </a:cubicBezTo>
                <a:cubicBezTo>
                  <a:pt x="141" y="268"/>
                  <a:pt x="142" y="270"/>
                  <a:pt x="142" y="271"/>
                </a:cubicBezTo>
                <a:cubicBezTo>
                  <a:pt x="142" y="273"/>
                  <a:pt x="142" y="274"/>
                  <a:pt x="141" y="275"/>
                </a:cubicBezTo>
                <a:close/>
                <a:moveTo>
                  <a:pt x="173" y="195"/>
                </a:moveTo>
                <a:cubicBezTo>
                  <a:pt x="173" y="194"/>
                  <a:pt x="173" y="193"/>
                  <a:pt x="173" y="192"/>
                </a:cubicBezTo>
                <a:cubicBezTo>
                  <a:pt x="174" y="185"/>
                  <a:pt x="180" y="180"/>
                  <a:pt x="188" y="179"/>
                </a:cubicBezTo>
                <a:cubicBezTo>
                  <a:pt x="196" y="178"/>
                  <a:pt x="204" y="182"/>
                  <a:pt x="206" y="188"/>
                </a:cubicBezTo>
                <a:cubicBezTo>
                  <a:pt x="207" y="189"/>
                  <a:pt x="207" y="190"/>
                  <a:pt x="207" y="191"/>
                </a:cubicBezTo>
                <a:cubicBezTo>
                  <a:pt x="207" y="191"/>
                  <a:pt x="207" y="191"/>
                  <a:pt x="207" y="191"/>
                </a:cubicBezTo>
                <a:cubicBezTo>
                  <a:pt x="208" y="199"/>
                  <a:pt x="201" y="206"/>
                  <a:pt x="192" y="207"/>
                </a:cubicBezTo>
                <a:cubicBezTo>
                  <a:pt x="182" y="209"/>
                  <a:pt x="174" y="203"/>
                  <a:pt x="173" y="195"/>
                </a:cubicBezTo>
                <a:close/>
                <a:moveTo>
                  <a:pt x="195" y="231"/>
                </a:moveTo>
                <a:cubicBezTo>
                  <a:pt x="191" y="232"/>
                  <a:pt x="188" y="232"/>
                  <a:pt x="185" y="231"/>
                </a:cubicBezTo>
                <a:cubicBezTo>
                  <a:pt x="185" y="231"/>
                  <a:pt x="185" y="230"/>
                  <a:pt x="185" y="230"/>
                </a:cubicBezTo>
                <a:cubicBezTo>
                  <a:pt x="185" y="229"/>
                  <a:pt x="185" y="227"/>
                  <a:pt x="185" y="226"/>
                </a:cubicBezTo>
                <a:cubicBezTo>
                  <a:pt x="185" y="225"/>
                  <a:pt x="185" y="224"/>
                  <a:pt x="184" y="223"/>
                </a:cubicBezTo>
                <a:cubicBezTo>
                  <a:pt x="184" y="222"/>
                  <a:pt x="184" y="222"/>
                  <a:pt x="184" y="222"/>
                </a:cubicBezTo>
                <a:cubicBezTo>
                  <a:pt x="183" y="222"/>
                  <a:pt x="182" y="221"/>
                  <a:pt x="181" y="221"/>
                </a:cubicBezTo>
                <a:cubicBezTo>
                  <a:pt x="180" y="221"/>
                  <a:pt x="180" y="221"/>
                  <a:pt x="180" y="221"/>
                </a:cubicBezTo>
                <a:cubicBezTo>
                  <a:pt x="179" y="221"/>
                  <a:pt x="178" y="221"/>
                  <a:pt x="177" y="221"/>
                </a:cubicBezTo>
                <a:cubicBezTo>
                  <a:pt x="177" y="221"/>
                  <a:pt x="176" y="222"/>
                  <a:pt x="176" y="222"/>
                </a:cubicBezTo>
                <a:cubicBezTo>
                  <a:pt x="174" y="223"/>
                  <a:pt x="174" y="223"/>
                  <a:pt x="174" y="223"/>
                </a:cubicBezTo>
                <a:cubicBezTo>
                  <a:pt x="174" y="224"/>
                  <a:pt x="174" y="225"/>
                  <a:pt x="173" y="225"/>
                </a:cubicBezTo>
                <a:cubicBezTo>
                  <a:pt x="173" y="225"/>
                  <a:pt x="173" y="225"/>
                  <a:pt x="173" y="225"/>
                </a:cubicBezTo>
                <a:cubicBezTo>
                  <a:pt x="172" y="227"/>
                  <a:pt x="172" y="227"/>
                  <a:pt x="172" y="227"/>
                </a:cubicBezTo>
                <a:cubicBezTo>
                  <a:pt x="168" y="224"/>
                  <a:pt x="165" y="219"/>
                  <a:pt x="164" y="213"/>
                </a:cubicBezTo>
                <a:cubicBezTo>
                  <a:pt x="164" y="208"/>
                  <a:pt x="165" y="204"/>
                  <a:pt x="168" y="200"/>
                </a:cubicBezTo>
                <a:cubicBezTo>
                  <a:pt x="171" y="209"/>
                  <a:pt x="181" y="214"/>
                  <a:pt x="192" y="213"/>
                </a:cubicBezTo>
                <a:cubicBezTo>
                  <a:pt x="204" y="211"/>
                  <a:pt x="212" y="204"/>
                  <a:pt x="213" y="195"/>
                </a:cubicBezTo>
                <a:cubicBezTo>
                  <a:pt x="217" y="198"/>
                  <a:pt x="219" y="202"/>
                  <a:pt x="220" y="207"/>
                </a:cubicBezTo>
                <a:cubicBezTo>
                  <a:pt x="221" y="218"/>
                  <a:pt x="210" y="230"/>
                  <a:pt x="195" y="23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 name="TextBox 1"/>
          <p:cNvSpPr txBox="1"/>
          <p:nvPr/>
        </p:nvSpPr>
        <p:spPr>
          <a:xfrm>
            <a:off x="1575797" y="762000"/>
            <a:ext cx="7720603" cy="461665"/>
          </a:xfrm>
          <a:prstGeom prst="rect">
            <a:avLst/>
          </a:prstGeom>
          <a:noFill/>
        </p:spPr>
        <p:txBody>
          <a:bodyPr wrap="square" rtlCol="0">
            <a:spAutoFit/>
          </a:bodyPr>
          <a:lstStyle/>
          <a:p>
            <a:r>
              <a:rPr lang="en-US" sz="2400" dirty="0" smtClean="0">
                <a:solidFill>
                  <a:schemeClr val="bg1"/>
                </a:solidFill>
                <a:latin typeface="MS PGothic" panose="020B0600070205080204" pitchFamily="34" charset="-128"/>
                <a:ea typeface="MS PGothic" panose="020B0600070205080204" pitchFamily="34" charset="-128"/>
              </a:rPr>
              <a:t>What type of plan is right for you?</a:t>
            </a:r>
            <a:endParaRPr lang="en-US" sz="2400" dirty="0">
              <a:solidFill>
                <a:schemeClr val="bg1"/>
              </a:solidFill>
              <a:latin typeface="MS PGothic" panose="020B0600070205080204" pitchFamily="34" charset="-128"/>
              <a:ea typeface="MS PGothic" panose="020B0600070205080204" pitchFamily="34" charset="-128"/>
            </a:endParaRP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Can 7"/>
          <p:cNvSpPr/>
          <p:nvPr/>
        </p:nvSpPr>
        <p:spPr>
          <a:xfrm>
            <a:off x="1862455" y="7314565"/>
            <a:ext cx="1064260" cy="88265"/>
          </a:xfrm>
          <a:prstGeom prst="can">
            <a:avLst/>
          </a:prstGeom>
          <a:solidFill>
            <a:srgbClr val="C0C0C0"/>
          </a:solidFill>
          <a:ln>
            <a:solidFill>
              <a:srgbClr val="C0C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Can 4"/>
          <p:cNvSpPr/>
          <p:nvPr/>
        </p:nvSpPr>
        <p:spPr>
          <a:xfrm>
            <a:off x="152400" y="2057400"/>
            <a:ext cx="457200" cy="1600200"/>
          </a:xfrm>
          <a:prstGeom prst="can">
            <a:avLst/>
          </a:prstGeom>
          <a:solidFill>
            <a:srgbClr val="EDEDEF"/>
          </a:solidFill>
          <a:ln>
            <a:solidFill>
              <a:srgbClr val="EDEDE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52400" y="1981200"/>
            <a:ext cx="492443" cy="1653064"/>
          </a:xfrm>
          <a:prstGeom prst="rect">
            <a:avLst/>
          </a:prstGeom>
          <a:noFill/>
        </p:spPr>
        <p:txBody>
          <a:bodyPr vert="vert270" wrap="square" rtlCol="0">
            <a:spAutoFit/>
          </a:bodyPr>
          <a:lstStyle/>
          <a:p>
            <a:r>
              <a:rPr lang="en-US" sz="2000" b="1" dirty="0" smtClean="0">
                <a:solidFill>
                  <a:srgbClr val="7BC252"/>
                </a:solidFill>
              </a:rPr>
              <a:t>$$$$</a:t>
            </a:r>
            <a:r>
              <a:rPr lang="en-US" b="1" dirty="0" smtClean="0"/>
              <a:t> Platinum</a:t>
            </a:r>
            <a:endParaRPr lang="en-US" b="1" dirty="0"/>
          </a:p>
        </p:txBody>
      </p:sp>
      <p:sp>
        <p:nvSpPr>
          <p:cNvPr id="14" name="Rectangle 13"/>
          <p:cNvSpPr/>
          <p:nvPr/>
        </p:nvSpPr>
        <p:spPr>
          <a:xfrm>
            <a:off x="685800" y="2743200"/>
            <a:ext cx="8153400" cy="1477328"/>
          </a:xfrm>
          <a:prstGeom prst="rect">
            <a:avLst/>
          </a:prstGeom>
        </p:spPr>
        <p:txBody>
          <a:bodyPr wrap="square">
            <a:spAutoFit/>
          </a:bodyPr>
          <a:lstStyle/>
          <a:p>
            <a:r>
              <a:rPr lang="en-US" dirty="0"/>
              <a:t>If you are willing to spend more, a Platinum plan might make the most sense for you. Your monthly premium will be higher, but you’ll pay less for doctor visits and prescriptions. If you visit the doctor often and/or need a lot of prescription drugs, a Platinum plan will offer the most savings for you. On average, </a:t>
            </a:r>
            <a:r>
              <a:rPr lang="en-US" b="1" dirty="0"/>
              <a:t>Platinum plans cover 90% of medical costs, and you will pay about 10%. </a:t>
            </a:r>
          </a:p>
        </p:txBody>
      </p:sp>
      <p:sp>
        <p:nvSpPr>
          <p:cNvPr id="16" name="Can 15"/>
          <p:cNvSpPr/>
          <p:nvPr/>
        </p:nvSpPr>
        <p:spPr>
          <a:xfrm>
            <a:off x="152400" y="4572000"/>
            <a:ext cx="457200" cy="1676400"/>
          </a:xfrm>
          <a:prstGeom prst="can">
            <a:avLst/>
          </a:prstGeom>
          <a:solidFill>
            <a:srgbClr val="FFD700"/>
          </a:solidFill>
          <a:ln>
            <a:solidFill>
              <a:srgbClr val="FFD7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762000" y="4570274"/>
            <a:ext cx="7620000" cy="1754326"/>
          </a:xfrm>
          <a:prstGeom prst="rect">
            <a:avLst/>
          </a:prstGeom>
        </p:spPr>
        <p:txBody>
          <a:bodyPr wrap="square">
            <a:spAutoFit/>
          </a:bodyPr>
          <a:lstStyle/>
          <a:p>
            <a:r>
              <a:rPr lang="en-US" dirty="0"/>
              <a:t>With a Gold plan, you will have a higher monthly premium, but you will likely pay less for doctor visits and prescriptions. If you visit the doctor often and/or need a lot of prescription drugs, a Gold plan will likely offer the most savings for you. If you visit the doctor often and/or need a lot of prescription drugs, a Gold plan will offer the more savings for you. On average, </a:t>
            </a:r>
            <a:r>
              <a:rPr lang="en-US" b="1" dirty="0"/>
              <a:t>Gold plans cover 80% of medical costs, and you will pay about 20%.</a:t>
            </a:r>
            <a:r>
              <a:rPr lang="en-US" dirty="0"/>
              <a:t> </a:t>
            </a:r>
          </a:p>
        </p:txBody>
      </p:sp>
      <p:sp>
        <p:nvSpPr>
          <p:cNvPr id="18" name="TextBox 17"/>
          <p:cNvSpPr txBox="1"/>
          <p:nvPr/>
        </p:nvSpPr>
        <p:spPr>
          <a:xfrm>
            <a:off x="117157" y="4345975"/>
            <a:ext cx="492443" cy="1653064"/>
          </a:xfrm>
          <a:prstGeom prst="rect">
            <a:avLst/>
          </a:prstGeom>
          <a:noFill/>
        </p:spPr>
        <p:txBody>
          <a:bodyPr vert="vert270" wrap="square" rtlCol="0">
            <a:spAutoFit/>
          </a:bodyPr>
          <a:lstStyle/>
          <a:p>
            <a:r>
              <a:rPr lang="en-US" sz="2000" b="1" dirty="0" smtClean="0">
                <a:solidFill>
                  <a:srgbClr val="7BC252"/>
                </a:solidFill>
              </a:rPr>
              <a:t>$$$</a:t>
            </a:r>
            <a:r>
              <a:rPr lang="en-US" b="1" dirty="0" smtClean="0"/>
              <a:t> Gold</a:t>
            </a:r>
            <a:endParaRPr lang="en-US" b="1" dirty="0"/>
          </a:p>
        </p:txBody>
      </p:sp>
      <p:sp>
        <p:nvSpPr>
          <p:cNvPr id="21" name="Slide Number Placeholder 3"/>
          <p:cNvSpPr>
            <a:spLocks noGrp="1"/>
          </p:cNvSpPr>
          <p:nvPr>
            <p:ph type="sldNum" sz="quarter" idx="12"/>
          </p:nvPr>
        </p:nvSpPr>
        <p:spPr>
          <a:xfrm>
            <a:off x="6553200" y="6356350"/>
            <a:ext cx="2133600" cy="365125"/>
          </a:xfrm>
        </p:spPr>
        <p:txBody>
          <a:bodyPr/>
          <a:lstStyle/>
          <a:p>
            <a:fld id="{A676063D-E2FD-4F05-B1DC-3DEAF8375396}" type="slidenum">
              <a:rPr lang="en-US" sz="1400" b="1" smtClean="0">
                <a:solidFill>
                  <a:schemeClr val="tx1"/>
                </a:solidFill>
              </a:rPr>
              <a:t>9</a:t>
            </a:fld>
            <a:endParaRPr lang="en-US" sz="1400" b="1" dirty="0">
              <a:solidFill>
                <a:schemeClr val="tx1"/>
              </a:solidFill>
            </a:endParaRPr>
          </a:p>
        </p:txBody>
      </p:sp>
      <p:sp>
        <p:nvSpPr>
          <p:cNvPr id="22" name="TextBox 21"/>
          <p:cNvSpPr txBox="1"/>
          <p:nvPr/>
        </p:nvSpPr>
        <p:spPr>
          <a:xfrm>
            <a:off x="1676400" y="1524000"/>
            <a:ext cx="7162800" cy="923330"/>
          </a:xfrm>
          <a:prstGeom prst="rect">
            <a:avLst/>
          </a:prstGeom>
          <a:noFill/>
        </p:spPr>
        <p:txBody>
          <a:bodyPr wrap="square" rtlCol="0">
            <a:spAutoFit/>
          </a:bodyPr>
          <a:lstStyle/>
          <a:p>
            <a:r>
              <a:rPr lang="en-US" b="1" dirty="0" smtClean="0">
                <a:solidFill>
                  <a:srgbClr val="0070C0"/>
                </a:solidFill>
              </a:rPr>
              <a:t>If you have a doctor you see regularly or a hospital you like, check to see if they are in the health plan before you enroll.  Also check to see if your prescriptions are covered.</a:t>
            </a:r>
            <a:endParaRPr lang="en-US" b="1" dirty="0">
              <a:solidFill>
                <a:srgbClr val="0070C0"/>
              </a:solidFill>
            </a:endParaRPr>
          </a:p>
        </p:txBody>
      </p:sp>
    </p:spTree>
    <p:extLst>
      <p:ext uri="{BB962C8B-B14F-4D97-AF65-F5344CB8AC3E}">
        <p14:creationId xmlns:p14="http://schemas.microsoft.com/office/powerpoint/2010/main" val="2401698363"/>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rban">
  <a:themeElements>
    <a:clrScheme name="BPHC">
      <a:dk1>
        <a:sysClr val="windowText" lastClr="000000"/>
      </a:dk1>
      <a:lt1>
        <a:sysClr val="window" lastClr="FFFFFF"/>
      </a:lt1>
      <a:dk2>
        <a:srgbClr val="002060"/>
      </a:dk2>
      <a:lt2>
        <a:srgbClr val="D2D2D2"/>
      </a:lt2>
      <a:accent1>
        <a:srgbClr val="002060"/>
      </a:accent1>
      <a:accent2>
        <a:srgbClr val="1E8BC3"/>
      </a:accent2>
      <a:accent3>
        <a:srgbClr val="1E8BC3"/>
      </a:accent3>
      <a:accent4>
        <a:srgbClr val="56C147"/>
      </a:accent4>
      <a:accent5>
        <a:srgbClr val="005BD3"/>
      </a:accent5>
      <a:accent6>
        <a:srgbClr val="696969"/>
      </a:accent6>
      <a:hlink>
        <a:srgbClr val="17BBFD"/>
      </a:hlink>
      <a:folHlink>
        <a:srgbClr val="FF1B97"/>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907</TotalTime>
  <Words>1308</Words>
  <Application>Microsoft Office PowerPoint</Application>
  <PresentationFormat>On-screen Show (4:3)</PresentationFormat>
  <Paragraphs>120</Paragraphs>
  <Slides>13</Slides>
  <Notes>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Urban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Health Care and  Coverage Options for Undocumented Immigrants</vt:lpstr>
      <vt:lpstr>PowerPoint Presentation</vt:lpstr>
      <vt:lpstr>PowerPoint Presentation</vt:lpstr>
    </vt:vector>
  </TitlesOfParts>
  <Company>NYC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HRA</dc:creator>
  <cp:lastModifiedBy>HRA</cp:lastModifiedBy>
  <cp:revision>85</cp:revision>
  <cp:lastPrinted>2017-06-14T21:48:46Z</cp:lastPrinted>
  <dcterms:created xsi:type="dcterms:W3CDTF">2016-10-25T21:47:41Z</dcterms:created>
  <dcterms:modified xsi:type="dcterms:W3CDTF">2017-07-28T19:53:23Z</dcterms:modified>
</cp:coreProperties>
</file>