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269" r:id="rId3"/>
    <p:sldId id="260" r:id="rId4"/>
    <p:sldId id="276" r:id="rId5"/>
    <p:sldId id="303" r:id="rId6"/>
    <p:sldId id="312" r:id="rId7"/>
    <p:sldId id="258" r:id="rId8"/>
    <p:sldId id="261" r:id="rId9"/>
    <p:sldId id="301" r:id="rId10"/>
    <p:sldId id="263" r:id="rId11"/>
    <p:sldId id="299" r:id="rId12"/>
    <p:sldId id="285" r:id="rId13"/>
    <p:sldId id="265" r:id="rId14"/>
    <p:sldId id="267" r:id="rId15"/>
    <p:sldId id="266" r:id="rId16"/>
    <p:sldId id="316" r:id="rId17"/>
    <p:sldId id="323" r:id="rId18"/>
    <p:sldId id="344" r:id="rId19"/>
    <p:sldId id="345" r:id="rId20"/>
    <p:sldId id="327" r:id="rId21"/>
    <p:sldId id="315" r:id="rId22"/>
    <p:sldId id="333" r:id="rId23"/>
    <p:sldId id="319" r:id="rId24"/>
    <p:sldId id="326" r:id="rId25"/>
    <p:sldId id="321" r:id="rId26"/>
    <p:sldId id="328" r:id="rId27"/>
    <p:sldId id="330" r:id="rId28"/>
    <p:sldId id="332" r:id="rId29"/>
    <p:sldId id="335" r:id="rId30"/>
    <p:sldId id="337" r:id="rId31"/>
    <p:sldId id="339" r:id="rId32"/>
    <p:sldId id="341" r:id="rId33"/>
    <p:sldId id="343" r:id="rId34"/>
    <p:sldId id="304" r:id="rId35"/>
    <p:sldId id="262" r:id="rId36"/>
    <p:sldId id="292" r:id="rId37"/>
    <p:sldId id="305" r:id="rId38"/>
    <p:sldId id="259" r:id="rId39"/>
    <p:sldId id="273" r:id="rId40"/>
    <p:sldId id="318" r:id="rId41"/>
    <p:sldId id="282" r:id="rId42"/>
    <p:sldId id="294" r:id="rId43"/>
    <p:sldId id="306" r:id="rId44"/>
    <p:sldId id="308" r:id="rId45"/>
    <p:sldId id="310" r:id="rId46"/>
    <p:sldId id="309" r:id="rId47"/>
    <p:sldId id="311" r:id="rId48"/>
    <p:sldId id="281" r:id="rId49"/>
    <p:sldId id="32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1" autoAdjust="0"/>
    <p:restoredTop sz="87857" autoAdjust="0"/>
  </p:normalViewPr>
  <p:slideViewPr>
    <p:cSldViewPr snapToGrid="0">
      <p:cViewPr varScale="1">
        <p:scale>
          <a:sx n="72" d="100"/>
          <a:sy n="72" d="100"/>
        </p:scale>
        <p:origin x="72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0FC7B-9981-4D1A-9DC0-99D4C0186267}" type="datetimeFigureOut">
              <a:rPr lang="en-US" smtClean="0"/>
              <a:t>11/18/2020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39BB8-97F9-47A3-AF83-0CBB7BA12CB1}" type="slidenum">
              <a:rPr lang="en-US" smtClean="0"/>
              <a:t>‹#›</a:t>
            </a:fld>
            <a:endParaRPr lang="en-US"/>
          </a:p>
        </p:txBody>
      </p:sp>
    </p:spTree>
    <p:extLst>
      <p:ext uri="{BB962C8B-B14F-4D97-AF65-F5344CB8AC3E}">
        <p14:creationId xmlns:p14="http://schemas.microsoft.com/office/powerpoint/2010/main" val="1478171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1</a:t>
            </a:fld>
            <a:endParaRPr lang="en-US"/>
          </a:p>
        </p:txBody>
      </p:sp>
    </p:spTree>
    <p:extLst>
      <p:ext uri="{BB962C8B-B14F-4D97-AF65-F5344CB8AC3E}">
        <p14:creationId xmlns:p14="http://schemas.microsoft.com/office/powerpoint/2010/main" val="3120640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Attractive proposal and garnered much support; Sponsored by the good groups</a:t>
            </a:r>
            <a:r>
              <a:rPr lang="en-US" baseline="0" dirty="0"/>
              <a:t> and Trump accepts the former opposition to become his partners and to win approval</a:t>
            </a:r>
          </a:p>
          <a:p>
            <a:r>
              <a:rPr lang="en-US" b="0" dirty="0"/>
              <a:t>But, and</a:t>
            </a:r>
            <a:r>
              <a:rPr lang="en-US" b="0" baseline="0" dirty="0"/>
              <a:t> reference charrette, this sketch depicts 6 million sf and Trump  proposes more than 8 million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Times New Roman" panose="02020603050405020304" pitchFamily="18" charset="0"/>
              </a:rPr>
              <a:t>This sketch proposal extended Riverside Drive, created a 25-acre park, lowered heights of new buildings. However, the Charrette pointed out that the sketch showed a smaller project (6.2million sf than Trump had been proposing and less than what had been approved for LW)</a:t>
            </a:r>
            <a:endParaRPr lang="en-US" sz="1200" dirty="0"/>
          </a:p>
          <a:p>
            <a:endParaRPr lang="en-US" b="0" dirty="0"/>
          </a:p>
          <a:p>
            <a:r>
              <a:rPr lang="en-US" dirty="0"/>
              <a:t>With a voluntary agreement between RSPC and the Trump Organization.</a:t>
            </a:r>
          </a:p>
          <a:p>
            <a:r>
              <a:rPr lang="en-US" dirty="0"/>
              <a:t>Unique that a group of the most honored, excellent organizations in NY – Municipal Arts Society, RPA – challenged the project, and created the RSPC with the major goal to reduce the density and look ahead suggesting plan for NY’s future – make a wonderful park and get rid of the highway </a:t>
            </a:r>
          </a:p>
          <a:p>
            <a:endParaRPr lang="en-US" dirty="0"/>
          </a:p>
          <a:p>
            <a:r>
              <a:rPr lang="en-US" dirty="0"/>
              <a:t>Important– use the </a:t>
            </a:r>
            <a:r>
              <a:rPr lang="en-US" dirty="0" err="1"/>
              <a:t>willwn</a:t>
            </a:r>
            <a:r>
              <a:rPr lang="en-US" dirty="0"/>
              <a:t>, Gutman sketch in </a:t>
            </a:r>
            <a:r>
              <a:rPr lang="en-US" dirty="0" err="1"/>
              <a:t>Slde</a:t>
            </a:r>
            <a:r>
              <a:rPr lang="en-US" dirty="0"/>
              <a:t> 12 in this photo</a:t>
            </a:r>
            <a:r>
              <a:rPr lang="en-US" baseline="0" dirty="0"/>
              <a:t> instead of this one</a:t>
            </a:r>
            <a:endParaRPr lang="en-US" dirty="0"/>
          </a:p>
          <a:p>
            <a:endParaRPr lang="en-US" b="0" dirty="0"/>
          </a:p>
        </p:txBody>
      </p:sp>
      <p:sp>
        <p:nvSpPr>
          <p:cNvPr id="4" name="Slide Number Placeholder 3"/>
          <p:cNvSpPr>
            <a:spLocks noGrp="1"/>
          </p:cNvSpPr>
          <p:nvPr>
            <p:ph type="sldNum" sz="quarter" idx="5"/>
          </p:nvPr>
        </p:nvSpPr>
        <p:spPr/>
        <p:txBody>
          <a:bodyPr/>
          <a:lstStyle/>
          <a:p>
            <a:fld id="{8CC39BB8-97F9-47A3-AF83-0CBB7BA12CB1}" type="slidenum">
              <a:rPr lang="en-US" smtClean="0"/>
              <a:t>11</a:t>
            </a:fld>
            <a:endParaRPr lang="en-US"/>
          </a:p>
        </p:txBody>
      </p:sp>
    </p:spTree>
    <p:extLst>
      <p:ext uri="{BB962C8B-B14F-4D97-AF65-F5344CB8AC3E}">
        <p14:creationId xmlns:p14="http://schemas.microsoft.com/office/powerpoint/2010/main" val="2298826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RM (borough president) tries and help the community ; community opposition to the size of the project and the lack of affordability in the housing units (strains on the subway and infrastructure);</a:t>
            </a:r>
            <a:r>
              <a:rPr lang="en-US" baseline="0" dirty="0"/>
              <a:t> RSPC/Trump on way to approval, but RM funds this extraordinary effort; team from outside NY; fix the images!</a:t>
            </a:r>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12</a:t>
            </a:fld>
            <a:endParaRPr lang="en-US"/>
          </a:p>
        </p:txBody>
      </p:sp>
    </p:spTree>
    <p:extLst>
      <p:ext uri="{BB962C8B-B14F-4D97-AF65-F5344CB8AC3E}">
        <p14:creationId xmlns:p14="http://schemas.microsoft.com/office/powerpoint/2010/main" val="2512245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was disapproving of the civics </a:t>
            </a:r>
          </a:p>
          <a:p>
            <a:endParaRPr lang="en-US" dirty="0"/>
          </a:p>
          <a:p>
            <a:r>
              <a:rPr lang="en-US" dirty="0"/>
              <a:t>This was an unprecedented and stunning effort by Community Board </a:t>
            </a:r>
          </a:p>
        </p:txBody>
      </p:sp>
      <p:sp>
        <p:nvSpPr>
          <p:cNvPr id="4" name="Slide Number Placeholder 3"/>
          <p:cNvSpPr>
            <a:spLocks noGrp="1"/>
          </p:cNvSpPr>
          <p:nvPr>
            <p:ph type="sldNum" sz="quarter" idx="5"/>
          </p:nvPr>
        </p:nvSpPr>
        <p:spPr/>
        <p:txBody>
          <a:bodyPr/>
          <a:lstStyle/>
          <a:p>
            <a:fld id="{8CC39BB8-97F9-47A3-AF83-0CBB7BA12CB1}" type="slidenum">
              <a:rPr lang="en-US" smtClean="0"/>
              <a:t>13</a:t>
            </a:fld>
            <a:endParaRPr lang="en-US"/>
          </a:p>
        </p:txBody>
      </p:sp>
    </p:spTree>
    <p:extLst>
      <p:ext uri="{BB962C8B-B14F-4D97-AF65-F5344CB8AC3E}">
        <p14:creationId xmlns:p14="http://schemas.microsoft.com/office/powerpoint/2010/main" val="1708410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Civics //park . LMN lots takes until 2010. Claire Schulmanan]. List of developers</a:t>
            </a:r>
          </a:p>
          <a:p>
            <a:r>
              <a:rPr lang="en-US" dirty="0"/>
              <a:t>Charette – Community had help of architects, and formed basis of CB7 ULURP </a:t>
            </a:r>
          </a:p>
        </p:txBody>
      </p:sp>
      <p:sp>
        <p:nvSpPr>
          <p:cNvPr id="4" name="Slide Number Placeholder 3"/>
          <p:cNvSpPr>
            <a:spLocks noGrp="1"/>
          </p:cNvSpPr>
          <p:nvPr>
            <p:ph type="sldNum" sz="quarter" idx="5"/>
          </p:nvPr>
        </p:nvSpPr>
        <p:spPr/>
        <p:txBody>
          <a:bodyPr/>
          <a:lstStyle/>
          <a:p>
            <a:fld id="{8CC39BB8-97F9-47A3-AF83-0CBB7BA12CB1}" type="slidenum">
              <a:rPr lang="en-US" smtClean="0"/>
              <a:t>14</a:t>
            </a:fld>
            <a:endParaRPr lang="en-US"/>
          </a:p>
        </p:txBody>
      </p:sp>
    </p:spTree>
    <p:extLst>
      <p:ext uri="{BB962C8B-B14F-4D97-AF65-F5344CB8AC3E}">
        <p14:creationId xmlns:p14="http://schemas.microsoft.com/office/powerpoint/2010/main" val="867300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15</a:t>
            </a:fld>
            <a:endParaRPr lang="en-US"/>
          </a:p>
        </p:txBody>
      </p:sp>
    </p:spTree>
    <p:extLst>
      <p:ext uri="{BB962C8B-B14F-4D97-AF65-F5344CB8AC3E}">
        <p14:creationId xmlns:p14="http://schemas.microsoft.com/office/powerpoint/2010/main" val="2851998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emphasize the complexity of developers, exchanges being made</a:t>
            </a:r>
          </a:p>
        </p:txBody>
      </p:sp>
      <p:sp>
        <p:nvSpPr>
          <p:cNvPr id="4" name="Slide Number Placeholder 3"/>
          <p:cNvSpPr>
            <a:spLocks noGrp="1"/>
          </p:cNvSpPr>
          <p:nvPr>
            <p:ph type="sldNum" sz="quarter" idx="5"/>
          </p:nvPr>
        </p:nvSpPr>
        <p:spPr/>
        <p:txBody>
          <a:bodyPr/>
          <a:lstStyle/>
          <a:p>
            <a:fld id="{8CC39BB8-97F9-47A3-AF83-0CBB7BA12CB1}" type="slidenum">
              <a:rPr lang="en-US" smtClean="0"/>
              <a:t>16</a:t>
            </a:fld>
            <a:endParaRPr lang="en-US"/>
          </a:p>
        </p:txBody>
      </p:sp>
    </p:spTree>
    <p:extLst>
      <p:ext uri="{BB962C8B-B14F-4D97-AF65-F5344CB8AC3E}">
        <p14:creationId xmlns:p14="http://schemas.microsoft.com/office/powerpoint/2010/main" val="74797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39BB8-97F9-47A3-AF83-0CBB7BA12CB1}" type="slidenum">
              <a:rPr lang="en-US" smtClean="0"/>
              <a:t>17</a:t>
            </a:fld>
            <a:endParaRPr lang="en-US"/>
          </a:p>
        </p:txBody>
      </p:sp>
    </p:spTree>
    <p:extLst>
      <p:ext uri="{BB962C8B-B14F-4D97-AF65-F5344CB8AC3E}">
        <p14:creationId xmlns:p14="http://schemas.microsoft.com/office/powerpoint/2010/main" val="167361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Proposed a largely residential  plan of 8,300,000 sf, public waterfront park to be paid for by the developer, and eventually funds for the 72nd St, subway station, 12% of the units for affordable</a:t>
            </a:r>
          </a:p>
          <a:p>
            <a:r>
              <a:rPr lang="en-US" dirty="0"/>
              <a:t>LMN (Riverside Center) not approved/built until 2011/2012</a:t>
            </a:r>
          </a:p>
        </p:txBody>
      </p:sp>
      <p:sp>
        <p:nvSpPr>
          <p:cNvPr id="4" name="Slide Number Placeholder 3"/>
          <p:cNvSpPr>
            <a:spLocks noGrp="1"/>
          </p:cNvSpPr>
          <p:nvPr>
            <p:ph type="sldNum" sz="quarter" idx="5"/>
          </p:nvPr>
        </p:nvSpPr>
        <p:spPr/>
        <p:txBody>
          <a:bodyPr/>
          <a:lstStyle/>
          <a:p>
            <a:fld id="{8CC39BB8-97F9-47A3-AF83-0CBB7BA12CB1}" type="slidenum">
              <a:rPr lang="en-US" smtClean="0"/>
              <a:t>19</a:t>
            </a:fld>
            <a:endParaRPr lang="en-US"/>
          </a:p>
        </p:txBody>
      </p:sp>
    </p:spTree>
    <p:extLst>
      <p:ext uri="{BB962C8B-B14F-4D97-AF65-F5344CB8AC3E}">
        <p14:creationId xmlns:p14="http://schemas.microsoft.com/office/powerpoint/2010/main" val="3048015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 = Skidmore Owens Merrill </a:t>
            </a:r>
          </a:p>
        </p:txBody>
      </p:sp>
      <p:sp>
        <p:nvSpPr>
          <p:cNvPr id="4" name="Slide Number Placeholder 3"/>
          <p:cNvSpPr>
            <a:spLocks noGrp="1"/>
          </p:cNvSpPr>
          <p:nvPr>
            <p:ph type="sldNum" sz="quarter" idx="5"/>
          </p:nvPr>
        </p:nvSpPr>
        <p:spPr/>
        <p:txBody>
          <a:bodyPr/>
          <a:lstStyle/>
          <a:p>
            <a:fld id="{8CC39BB8-97F9-47A3-AF83-0CBB7BA12CB1}" type="slidenum">
              <a:rPr lang="en-US" smtClean="0"/>
              <a:t>20</a:t>
            </a:fld>
            <a:endParaRPr lang="en-US"/>
          </a:p>
        </p:txBody>
      </p:sp>
    </p:spTree>
    <p:extLst>
      <p:ext uri="{BB962C8B-B14F-4D97-AF65-F5344CB8AC3E}">
        <p14:creationId xmlns:p14="http://schemas.microsoft.com/office/powerpoint/2010/main" val="3131344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24</a:t>
            </a:fld>
            <a:endParaRPr lang="en-US"/>
          </a:p>
        </p:txBody>
      </p:sp>
    </p:spTree>
    <p:extLst>
      <p:ext uri="{BB962C8B-B14F-4D97-AF65-F5344CB8AC3E}">
        <p14:creationId xmlns:p14="http://schemas.microsoft.com/office/powerpoint/2010/main" val="3725287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this slide? Edit it if kept.</a:t>
            </a:r>
          </a:p>
        </p:txBody>
      </p:sp>
      <p:sp>
        <p:nvSpPr>
          <p:cNvPr id="4" name="Slide Number Placeholder 3"/>
          <p:cNvSpPr>
            <a:spLocks noGrp="1"/>
          </p:cNvSpPr>
          <p:nvPr>
            <p:ph type="sldNum" sz="quarter" idx="5"/>
          </p:nvPr>
        </p:nvSpPr>
        <p:spPr/>
        <p:txBody>
          <a:bodyPr/>
          <a:lstStyle/>
          <a:p>
            <a:fld id="{8CC39BB8-97F9-47A3-AF83-0CBB7BA12CB1}" type="slidenum">
              <a:rPr lang="en-US" smtClean="0"/>
              <a:t>2</a:t>
            </a:fld>
            <a:endParaRPr lang="en-US"/>
          </a:p>
        </p:txBody>
      </p:sp>
    </p:spTree>
    <p:extLst>
      <p:ext uri="{BB962C8B-B14F-4D97-AF65-F5344CB8AC3E}">
        <p14:creationId xmlns:p14="http://schemas.microsoft.com/office/powerpoint/2010/main" val="1076877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39BB8-97F9-47A3-AF83-0CBB7BA12CB1}" type="slidenum">
              <a:rPr lang="en-US" smtClean="0"/>
              <a:t>26</a:t>
            </a:fld>
            <a:endParaRPr lang="en-US"/>
          </a:p>
        </p:txBody>
      </p:sp>
    </p:spTree>
    <p:extLst>
      <p:ext uri="{BB962C8B-B14F-4D97-AF65-F5344CB8AC3E}">
        <p14:creationId xmlns:p14="http://schemas.microsoft.com/office/powerpoint/2010/main" val="2925458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Riverside South starts</a:t>
            </a:r>
          </a:p>
        </p:txBody>
      </p:sp>
      <p:sp>
        <p:nvSpPr>
          <p:cNvPr id="4" name="Slide Number Placeholder 3"/>
          <p:cNvSpPr>
            <a:spLocks noGrp="1"/>
          </p:cNvSpPr>
          <p:nvPr>
            <p:ph type="sldNum" sz="quarter" idx="5"/>
          </p:nvPr>
        </p:nvSpPr>
        <p:spPr/>
        <p:txBody>
          <a:bodyPr/>
          <a:lstStyle/>
          <a:p>
            <a:fld id="{8CC39BB8-97F9-47A3-AF83-0CBB7BA12CB1}" type="slidenum">
              <a:rPr lang="en-US" smtClean="0"/>
              <a:t>28</a:t>
            </a:fld>
            <a:endParaRPr lang="en-US"/>
          </a:p>
        </p:txBody>
      </p:sp>
    </p:spTree>
    <p:extLst>
      <p:ext uri="{BB962C8B-B14F-4D97-AF65-F5344CB8AC3E}">
        <p14:creationId xmlns:p14="http://schemas.microsoft.com/office/powerpoint/2010/main" val="4181306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accompanying text is in the document called “RSC_RSPC”</a:t>
            </a:r>
          </a:p>
        </p:txBody>
      </p:sp>
      <p:sp>
        <p:nvSpPr>
          <p:cNvPr id="4" name="Slide Number Placeholder 3"/>
          <p:cNvSpPr>
            <a:spLocks noGrp="1"/>
          </p:cNvSpPr>
          <p:nvPr>
            <p:ph type="sldNum" sz="quarter" idx="5"/>
          </p:nvPr>
        </p:nvSpPr>
        <p:spPr/>
        <p:txBody>
          <a:bodyPr/>
          <a:lstStyle/>
          <a:p>
            <a:fld id="{8CC39BB8-97F9-47A3-AF83-0CBB7BA12CB1}" type="slidenum">
              <a:rPr lang="en-US" smtClean="0"/>
              <a:t>29</a:t>
            </a:fld>
            <a:endParaRPr lang="en-US"/>
          </a:p>
        </p:txBody>
      </p:sp>
    </p:spTree>
    <p:extLst>
      <p:ext uri="{BB962C8B-B14F-4D97-AF65-F5344CB8AC3E}">
        <p14:creationId xmlns:p14="http://schemas.microsoft.com/office/powerpoint/2010/main" val="3998039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32</a:t>
            </a:fld>
            <a:endParaRPr lang="en-US"/>
          </a:p>
        </p:txBody>
      </p:sp>
    </p:spTree>
    <p:extLst>
      <p:ext uri="{BB962C8B-B14F-4D97-AF65-F5344CB8AC3E}">
        <p14:creationId xmlns:p14="http://schemas.microsoft.com/office/powerpoint/2010/main" val="2065021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33</a:t>
            </a:fld>
            <a:endParaRPr lang="en-US"/>
          </a:p>
        </p:txBody>
      </p:sp>
    </p:spTree>
    <p:extLst>
      <p:ext uri="{BB962C8B-B14F-4D97-AF65-F5344CB8AC3E}">
        <p14:creationId xmlns:p14="http://schemas.microsoft.com/office/powerpoint/2010/main" val="783812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A0E96C-94F4-0240-A093-BBF4AAC71821}" type="slidenum">
              <a:rPr lang="en-US" smtClean="0"/>
              <a:pPr/>
              <a:t>34</a:t>
            </a:fld>
            <a:endParaRPr lang="en-US"/>
          </a:p>
        </p:txBody>
      </p:sp>
    </p:spTree>
    <p:extLst>
      <p:ext uri="{BB962C8B-B14F-4D97-AF65-F5344CB8AC3E}">
        <p14:creationId xmlns:p14="http://schemas.microsoft.com/office/powerpoint/2010/main" val="832831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35</a:t>
            </a:fld>
            <a:endParaRPr lang="en-US"/>
          </a:p>
        </p:txBody>
      </p:sp>
    </p:spTree>
    <p:extLst>
      <p:ext uri="{BB962C8B-B14F-4D97-AF65-F5344CB8AC3E}">
        <p14:creationId xmlns:p14="http://schemas.microsoft.com/office/powerpoint/2010/main" val="2840351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355432-E1E5-8647-A861-06B29AA1FF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0263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37</a:t>
            </a:fld>
            <a:endParaRPr lang="en-US"/>
          </a:p>
        </p:txBody>
      </p:sp>
    </p:spTree>
    <p:extLst>
      <p:ext uri="{BB962C8B-B14F-4D97-AF65-F5344CB8AC3E}">
        <p14:creationId xmlns:p14="http://schemas.microsoft.com/office/powerpoint/2010/main" val="3030830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about the politics of it </a:t>
            </a:r>
          </a:p>
        </p:txBody>
      </p:sp>
      <p:sp>
        <p:nvSpPr>
          <p:cNvPr id="4" name="Slide Number Placeholder 3"/>
          <p:cNvSpPr>
            <a:spLocks noGrp="1"/>
          </p:cNvSpPr>
          <p:nvPr>
            <p:ph type="sldNum" sz="quarter" idx="5"/>
          </p:nvPr>
        </p:nvSpPr>
        <p:spPr/>
        <p:txBody>
          <a:bodyPr/>
          <a:lstStyle/>
          <a:p>
            <a:fld id="{8CC39BB8-97F9-47A3-AF83-0CBB7BA12CB1}" type="slidenum">
              <a:rPr lang="en-US" smtClean="0"/>
              <a:t>38</a:t>
            </a:fld>
            <a:endParaRPr lang="en-US"/>
          </a:p>
        </p:txBody>
      </p:sp>
    </p:spTree>
    <p:extLst>
      <p:ext uri="{BB962C8B-B14F-4D97-AF65-F5344CB8AC3E}">
        <p14:creationId xmlns:p14="http://schemas.microsoft.com/office/powerpoint/2010/main" val="150626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Site - </a:t>
            </a:r>
            <a:r>
              <a:rPr lang="en-US" sz="1200" dirty="0"/>
              <a:t>Formerly rail and freight yard owned by Penn Central (formerly NY Central and Pennsylvania  Railroad) which became defunct in the 1960s, because of bankruptcy and decline of industrial uses, Yards abandoned and lying idle in early 1970s.</a:t>
            </a:r>
          </a:p>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3</a:t>
            </a:fld>
            <a:endParaRPr lang="en-US"/>
          </a:p>
        </p:txBody>
      </p:sp>
    </p:spTree>
    <p:extLst>
      <p:ext uri="{BB962C8B-B14F-4D97-AF65-F5344CB8AC3E}">
        <p14:creationId xmlns:p14="http://schemas.microsoft.com/office/powerpoint/2010/main" val="325206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Linsley, who developed Trump Place, says he is able to see full potential, and now the neighborhood is cohesive </a:t>
            </a:r>
          </a:p>
        </p:txBody>
      </p:sp>
      <p:sp>
        <p:nvSpPr>
          <p:cNvPr id="4" name="Slide Number Placeholder 3"/>
          <p:cNvSpPr>
            <a:spLocks noGrp="1"/>
          </p:cNvSpPr>
          <p:nvPr>
            <p:ph type="sldNum" sz="quarter" idx="5"/>
          </p:nvPr>
        </p:nvSpPr>
        <p:spPr/>
        <p:txBody>
          <a:bodyPr/>
          <a:lstStyle/>
          <a:p>
            <a:fld id="{8CC39BB8-97F9-47A3-AF83-0CBB7BA12CB1}" type="slidenum">
              <a:rPr lang="en-US" smtClean="0"/>
              <a:t>39</a:t>
            </a:fld>
            <a:endParaRPr lang="en-US"/>
          </a:p>
        </p:txBody>
      </p:sp>
    </p:spTree>
    <p:extLst>
      <p:ext uri="{BB962C8B-B14F-4D97-AF65-F5344CB8AC3E}">
        <p14:creationId xmlns:p14="http://schemas.microsoft.com/office/powerpoint/2010/main" val="3917579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Starchitects</a:t>
            </a:r>
          </a:p>
        </p:txBody>
      </p:sp>
      <p:sp>
        <p:nvSpPr>
          <p:cNvPr id="4" name="Slide Number Placeholder 3"/>
          <p:cNvSpPr>
            <a:spLocks noGrp="1"/>
          </p:cNvSpPr>
          <p:nvPr>
            <p:ph type="sldNum" sz="quarter" idx="5"/>
          </p:nvPr>
        </p:nvSpPr>
        <p:spPr/>
        <p:txBody>
          <a:bodyPr/>
          <a:lstStyle/>
          <a:p>
            <a:fld id="{8CC39BB8-97F9-47A3-AF83-0CBB7BA12CB1}" type="slidenum">
              <a:rPr lang="en-US" smtClean="0"/>
              <a:t>40</a:t>
            </a:fld>
            <a:endParaRPr lang="en-US"/>
          </a:p>
        </p:txBody>
      </p:sp>
    </p:spTree>
    <p:extLst>
      <p:ext uri="{BB962C8B-B14F-4D97-AF65-F5344CB8AC3E}">
        <p14:creationId xmlns:p14="http://schemas.microsoft.com/office/powerpoint/2010/main" val="3118459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Waterline Square – Richard Meier</a:t>
            </a:r>
          </a:p>
          <a:p>
            <a:r>
              <a:rPr lang="en-US" dirty="0"/>
              <a:t>2 Waterline Square (400 West 61</a:t>
            </a:r>
            <a:r>
              <a:rPr lang="en-US" baseline="30000" dirty="0"/>
              <a:t>st</a:t>
            </a:r>
            <a:r>
              <a:rPr lang="en-US" dirty="0"/>
              <a:t>) – Kohn Pederson Fox</a:t>
            </a:r>
          </a:p>
          <a:p>
            <a:r>
              <a:rPr lang="en-US" dirty="0"/>
              <a:t>3 Waterline Square (10 Riverside Blvd.) – Rafael Vinoly </a:t>
            </a:r>
          </a:p>
        </p:txBody>
      </p:sp>
      <p:sp>
        <p:nvSpPr>
          <p:cNvPr id="4" name="Slide Number Placeholder 3"/>
          <p:cNvSpPr>
            <a:spLocks noGrp="1"/>
          </p:cNvSpPr>
          <p:nvPr>
            <p:ph type="sldNum" sz="quarter" idx="5"/>
          </p:nvPr>
        </p:nvSpPr>
        <p:spPr/>
        <p:txBody>
          <a:bodyPr/>
          <a:lstStyle/>
          <a:p>
            <a:fld id="{8CC39BB8-97F9-47A3-AF83-0CBB7BA12CB1}" type="slidenum">
              <a:rPr lang="en-US" smtClean="0"/>
              <a:t>41</a:t>
            </a:fld>
            <a:endParaRPr lang="en-US"/>
          </a:p>
        </p:txBody>
      </p:sp>
    </p:spTree>
    <p:extLst>
      <p:ext uri="{BB962C8B-B14F-4D97-AF65-F5344CB8AC3E}">
        <p14:creationId xmlns:p14="http://schemas.microsoft.com/office/powerpoint/2010/main" val="3940837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Waterline Square – Richard Meier</a:t>
            </a:r>
          </a:p>
          <a:p>
            <a:r>
              <a:rPr lang="en-US" dirty="0"/>
              <a:t>2 Waterline Square (400 West 61</a:t>
            </a:r>
            <a:r>
              <a:rPr lang="en-US" baseline="30000" dirty="0"/>
              <a:t>st</a:t>
            </a:r>
            <a:r>
              <a:rPr lang="en-US" dirty="0"/>
              <a:t>) – Kohn Pederson Fox</a:t>
            </a:r>
          </a:p>
          <a:p>
            <a:r>
              <a:rPr lang="en-US" dirty="0"/>
              <a:t>3 Waterline Square (10 Riverside Blvd.) – Rafael Vinoly </a:t>
            </a:r>
          </a:p>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42</a:t>
            </a:fld>
            <a:endParaRPr lang="en-US"/>
          </a:p>
        </p:txBody>
      </p:sp>
    </p:spTree>
    <p:extLst>
      <p:ext uri="{BB962C8B-B14F-4D97-AF65-F5344CB8AC3E}">
        <p14:creationId xmlns:p14="http://schemas.microsoft.com/office/powerpoint/2010/main" val="3182158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43</a:t>
            </a:fld>
            <a:endParaRPr lang="en-US"/>
          </a:p>
        </p:txBody>
      </p:sp>
    </p:spTree>
    <p:extLst>
      <p:ext uri="{BB962C8B-B14F-4D97-AF65-F5344CB8AC3E}">
        <p14:creationId xmlns:p14="http://schemas.microsoft.com/office/powerpoint/2010/main" val="12397629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44</a:t>
            </a:fld>
            <a:endParaRPr lang="en-US"/>
          </a:p>
        </p:txBody>
      </p:sp>
    </p:spTree>
    <p:extLst>
      <p:ext uri="{BB962C8B-B14F-4D97-AF65-F5344CB8AC3E}">
        <p14:creationId xmlns:p14="http://schemas.microsoft.com/office/powerpoint/2010/main" val="3705424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46</a:t>
            </a:fld>
            <a:endParaRPr lang="en-US"/>
          </a:p>
        </p:txBody>
      </p:sp>
    </p:spTree>
    <p:extLst>
      <p:ext uri="{BB962C8B-B14F-4D97-AF65-F5344CB8AC3E}">
        <p14:creationId xmlns:p14="http://schemas.microsoft.com/office/powerpoint/2010/main" val="1372230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different from Riverside South (and the Westside); got great praise that it was finally completed, but the criticisms of the process </a:t>
            </a:r>
          </a:p>
        </p:txBody>
      </p:sp>
      <p:sp>
        <p:nvSpPr>
          <p:cNvPr id="4" name="Slide Number Placeholder 3"/>
          <p:cNvSpPr>
            <a:spLocks noGrp="1"/>
          </p:cNvSpPr>
          <p:nvPr>
            <p:ph type="sldNum" sz="quarter" idx="5"/>
          </p:nvPr>
        </p:nvSpPr>
        <p:spPr/>
        <p:txBody>
          <a:bodyPr/>
          <a:lstStyle/>
          <a:p>
            <a:fld id="{8CC39BB8-97F9-47A3-AF83-0CBB7BA12CB1}" type="slidenum">
              <a:rPr lang="en-US" smtClean="0"/>
              <a:t>47</a:t>
            </a:fld>
            <a:endParaRPr lang="en-US"/>
          </a:p>
        </p:txBody>
      </p:sp>
    </p:spTree>
    <p:extLst>
      <p:ext uri="{BB962C8B-B14F-4D97-AF65-F5344CB8AC3E}">
        <p14:creationId xmlns:p14="http://schemas.microsoft.com/office/powerpoint/2010/main" val="1473834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48</a:t>
            </a:fld>
            <a:endParaRPr lang="en-US"/>
          </a:p>
        </p:txBody>
      </p:sp>
    </p:spTree>
    <p:extLst>
      <p:ext uri="{BB962C8B-B14F-4D97-AF65-F5344CB8AC3E}">
        <p14:creationId xmlns:p14="http://schemas.microsoft.com/office/powerpoint/2010/main" val="446334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131"/>
                </a:solidFill>
                <a:effectLst/>
                <a:latin typeface="Arial" panose="020B0604020202020204" pitchFamily="34" charset="0"/>
              </a:rPr>
              <a:t>This 1916 Bromley atlas shows how close the railroad once approached West End Avenue.</a:t>
            </a:r>
          </a:p>
          <a:p>
            <a:endParaRPr lang="en-US" b="0" i="0" dirty="0">
              <a:solidFill>
                <a:srgbClr val="313131"/>
              </a:solidFill>
              <a:effectLst/>
              <a:latin typeface="Arial" panose="020B0604020202020204" pitchFamily="34" charset="0"/>
            </a:endParaRPr>
          </a:p>
          <a:p>
            <a:r>
              <a:rPr lang="en-US" b="0" i="0" dirty="0">
                <a:solidFill>
                  <a:srgbClr val="313131"/>
                </a:solidFill>
                <a:effectLst/>
                <a:latin typeface="Arial" panose="020B0604020202020204" pitchFamily="34" charset="0"/>
              </a:rPr>
              <a:t>Add to this one image some bullets on the building</a:t>
            </a:r>
            <a:r>
              <a:rPr lang="en-US" b="0" i="0" baseline="0" dirty="0">
                <a:solidFill>
                  <a:srgbClr val="313131"/>
                </a:solidFill>
                <a:effectLst/>
                <a:latin typeface="Arial" panose="020B0604020202020204" pitchFamily="34" charset="0"/>
              </a:rPr>
              <a:t> of the rail yards from 19</a:t>
            </a:r>
            <a:r>
              <a:rPr lang="en-US" b="0" i="0" baseline="30000" dirty="0">
                <a:solidFill>
                  <a:srgbClr val="313131"/>
                </a:solidFill>
                <a:effectLst/>
                <a:latin typeface="Arial" panose="020B0604020202020204" pitchFamily="34" charset="0"/>
              </a:rPr>
              <a:t>th</a:t>
            </a:r>
            <a:r>
              <a:rPr lang="en-US" b="0" i="0" baseline="0" dirty="0">
                <a:solidFill>
                  <a:srgbClr val="313131"/>
                </a:solidFill>
                <a:effectLst/>
                <a:latin typeface="Arial" panose="020B0604020202020204" pitchFamily="34" charset="0"/>
              </a:rPr>
              <a:t> to 30</a:t>
            </a:r>
            <a:r>
              <a:rPr lang="en-US" b="0" i="0" baseline="30000" dirty="0">
                <a:solidFill>
                  <a:srgbClr val="313131"/>
                </a:solidFill>
                <a:effectLst/>
                <a:latin typeface="Arial" panose="020B0604020202020204" pitchFamily="34" charset="0"/>
              </a:rPr>
              <a:t>th</a:t>
            </a:r>
            <a:r>
              <a:rPr lang="en-US" b="0" i="0" baseline="0" dirty="0">
                <a:solidFill>
                  <a:srgbClr val="313131"/>
                </a:solidFill>
                <a:effectLst/>
                <a:latin typeface="Arial" panose="020B0604020202020204" pitchFamily="34" charset="0"/>
              </a:rPr>
              <a:t> c.</a:t>
            </a:r>
          </a:p>
          <a:p>
            <a:r>
              <a:rPr lang="en-US" b="0" i="0" baseline="0" dirty="0">
                <a:solidFill>
                  <a:srgbClr val="313131"/>
                </a:solidFill>
                <a:effectLst/>
                <a:latin typeface="Arial" panose="020B0604020202020204" pitchFamily="34" charset="0"/>
              </a:rPr>
              <a:t>Sending separately –brief bullet points on this history</a:t>
            </a:r>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4</a:t>
            </a:fld>
            <a:endParaRPr lang="en-US"/>
          </a:p>
        </p:txBody>
      </p:sp>
    </p:spTree>
    <p:extLst>
      <p:ext uri="{BB962C8B-B14F-4D97-AF65-F5344CB8AC3E}">
        <p14:creationId xmlns:p14="http://schemas.microsoft.com/office/powerpoint/2010/main" val="4269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t"/>
            <a:r>
              <a:rPr lang="en-US" sz="1200" b="1" i="0" kern="1200" dirty="0">
                <a:solidFill>
                  <a:schemeClr val="tx1"/>
                </a:solidFill>
                <a:effectLst/>
                <a:latin typeface="+mn-lt"/>
                <a:ea typeface="+mn-ea"/>
                <a:cs typeface="+mn-cs"/>
              </a:rPr>
              <a:t>New York Central Railroad 69th Street Transfer Bridge</a:t>
            </a:r>
          </a:p>
          <a:p>
            <a:pPr rtl="0" fontAlgn="t"/>
            <a:r>
              <a:rPr lang="en-US" sz="1200" b="0" i="0" u="none" strike="noStrike" kern="1200" dirty="0">
                <a:solidFill>
                  <a:schemeClr val="tx1"/>
                </a:solidFill>
                <a:effectLst/>
                <a:latin typeface="+mn-lt"/>
                <a:ea typeface="+mn-ea"/>
                <a:cs typeface="+mn-cs"/>
                <a:hlinkClick r:id="rId3" tooltip="National Register of Historic Places"/>
              </a:rPr>
              <a:t>U.S. National Register of Historic Places</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69th Street Transfer Bridge, May 2007</a:t>
            </a:r>
          </a:p>
          <a:p>
            <a:pPr rtl="0"/>
            <a:r>
              <a:rPr lang="en-US" sz="1200" b="0" i="0" kern="1200" dirty="0" err="1">
                <a:solidFill>
                  <a:schemeClr val="tx1"/>
                </a:solidFill>
                <a:effectLst/>
                <a:latin typeface="+mn-lt"/>
                <a:ea typeface="+mn-ea"/>
                <a:cs typeface="+mn-cs"/>
              </a:rPr>
              <a:t>Location</a:t>
            </a:r>
            <a:r>
              <a:rPr lang="en-US" sz="1200" b="0" i="0" u="none" strike="noStrike" kern="1200" dirty="0" err="1">
                <a:solidFill>
                  <a:schemeClr val="tx1"/>
                </a:solidFill>
                <a:effectLst/>
                <a:latin typeface="+mn-lt"/>
                <a:ea typeface="+mn-ea"/>
                <a:cs typeface="+mn-cs"/>
                <a:hlinkClick r:id="rId3" tooltip="Hudson River"/>
              </a:rPr>
              <a:t>Hudson</a:t>
            </a:r>
            <a:r>
              <a:rPr lang="en-US" sz="1200" b="0" i="0" u="none" strike="noStrike" kern="1200" dirty="0">
                <a:solidFill>
                  <a:schemeClr val="tx1"/>
                </a:solidFill>
                <a:effectLst/>
                <a:latin typeface="+mn-lt"/>
                <a:ea typeface="+mn-ea"/>
                <a:cs typeface="+mn-cs"/>
                <a:hlinkClick r:id="rId3" tooltip="Hudson River"/>
              </a:rPr>
              <a:t> River</a:t>
            </a:r>
            <a:r>
              <a:rPr lang="en-US" sz="1200" b="0" i="0" kern="1200" dirty="0">
                <a:solidFill>
                  <a:schemeClr val="tx1"/>
                </a:solidFill>
                <a:effectLst/>
                <a:latin typeface="+mn-lt"/>
                <a:ea typeface="+mn-ea"/>
                <a:cs typeface="+mn-cs"/>
              </a:rPr>
              <a:t> W of the </a:t>
            </a:r>
            <a:r>
              <a:rPr lang="en-US" sz="1200" b="0" i="0" u="none" strike="noStrike" kern="1200" dirty="0">
                <a:solidFill>
                  <a:schemeClr val="tx1"/>
                </a:solidFill>
                <a:effectLst/>
                <a:latin typeface="+mn-lt"/>
                <a:ea typeface="+mn-ea"/>
                <a:cs typeface="+mn-cs"/>
                <a:hlinkClick r:id="rId3" tooltip="West Side Highway"/>
              </a:rPr>
              <a:t>West Side Highway</a:t>
            </a:r>
            <a:r>
              <a:rPr lang="en-US" sz="1200" b="0" i="0" kern="1200" dirty="0">
                <a:solidFill>
                  <a:schemeClr val="tx1"/>
                </a:solidFill>
                <a:effectLst/>
                <a:latin typeface="+mn-lt"/>
                <a:ea typeface="+mn-ea"/>
                <a:cs typeface="+mn-cs"/>
              </a:rPr>
              <a:t> bet. W 66th and 70th </a:t>
            </a:r>
            <a:r>
              <a:rPr lang="en-US" sz="1200" b="0" i="0" kern="1200" dirty="0" err="1">
                <a:solidFill>
                  <a:schemeClr val="tx1"/>
                </a:solidFill>
                <a:effectLst/>
                <a:latin typeface="+mn-lt"/>
                <a:ea typeface="+mn-ea"/>
                <a:cs typeface="+mn-cs"/>
              </a:rPr>
              <a:t>Sts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Manhattan"/>
              </a:rPr>
              <a:t>Manhattan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New York City"/>
              </a:rPr>
              <a:t>New York City</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New York (state)"/>
              </a:rPr>
              <a:t>New York</a:t>
            </a:r>
            <a:r>
              <a:rPr lang="en-US" sz="1200" b="0" i="0" kern="1200" dirty="0">
                <a:solidFill>
                  <a:schemeClr val="tx1"/>
                </a:solidFill>
                <a:effectLst/>
                <a:latin typeface="+mn-lt"/>
                <a:ea typeface="+mn-ea"/>
                <a:cs typeface="+mn-cs"/>
              </a:rPr>
              <a:t> StateBuilt1911NRHP reference No.</a:t>
            </a:r>
            <a:r>
              <a:rPr lang="en-US" sz="1200" b="0" i="0" u="none" strike="noStrike" kern="1200" dirty="0">
                <a:solidFill>
                  <a:schemeClr val="tx1"/>
                </a:solidFill>
                <a:effectLst/>
                <a:latin typeface="+mn-lt"/>
                <a:ea typeface="+mn-ea"/>
                <a:cs typeface="+mn-cs"/>
                <a:hlinkClick r:id="rId3"/>
              </a:rPr>
              <a:t>03000577</a:t>
            </a:r>
            <a:r>
              <a:rPr lang="en-US" sz="1200" b="0" i="0" kern="1200" dirty="0">
                <a:solidFill>
                  <a:schemeClr val="tx1"/>
                </a:solidFill>
                <a:effectLst/>
                <a:latin typeface="+mn-lt"/>
                <a:ea typeface="+mn-ea"/>
                <a:cs typeface="+mn-cs"/>
              </a:rPr>
              <a:t>Added to </a:t>
            </a:r>
            <a:r>
              <a:rPr lang="en-US" sz="1200" b="0" i="0" kern="1200" dirty="0" err="1">
                <a:solidFill>
                  <a:schemeClr val="tx1"/>
                </a:solidFill>
                <a:effectLst/>
                <a:latin typeface="+mn-lt"/>
                <a:ea typeface="+mn-ea"/>
                <a:cs typeface="+mn-cs"/>
              </a:rPr>
              <a:t>NRHPJune</a:t>
            </a:r>
            <a:r>
              <a:rPr lang="en-US" sz="1200" b="0" i="0" kern="1200" dirty="0">
                <a:solidFill>
                  <a:schemeClr val="tx1"/>
                </a:solidFill>
                <a:effectLst/>
                <a:latin typeface="+mn-lt"/>
                <a:ea typeface="+mn-ea"/>
                <a:cs typeface="+mn-cs"/>
              </a:rPr>
              <a:t> 26, 2003</a:t>
            </a:r>
          </a:p>
          <a:p>
            <a:pPr rtl="0"/>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69th Street Transfer Bridge</a:t>
            </a:r>
            <a:r>
              <a:rPr lang="en-US" sz="1200" b="0" i="0" kern="1200" dirty="0">
                <a:solidFill>
                  <a:schemeClr val="tx1"/>
                </a:solidFill>
                <a:effectLst/>
                <a:latin typeface="+mn-lt"/>
                <a:ea typeface="+mn-ea"/>
                <a:cs typeface="+mn-cs"/>
              </a:rPr>
              <a:t>, part of the </a:t>
            </a:r>
            <a:r>
              <a:rPr lang="en-US" sz="1200" b="0" i="0" u="none" strike="noStrike" kern="1200" dirty="0">
                <a:solidFill>
                  <a:schemeClr val="tx1"/>
                </a:solidFill>
                <a:effectLst/>
                <a:latin typeface="+mn-lt"/>
                <a:ea typeface="+mn-ea"/>
                <a:cs typeface="+mn-cs"/>
                <a:hlinkClick r:id="rId3" tooltip="West Side Line"/>
              </a:rPr>
              <a:t>West Side Line</a:t>
            </a:r>
            <a:r>
              <a:rPr lang="en-US" sz="1200" b="0" i="0" kern="1200" dirty="0">
                <a:solidFill>
                  <a:schemeClr val="tx1"/>
                </a:solidFill>
                <a:effectLst/>
                <a:latin typeface="+mn-lt"/>
                <a:ea typeface="+mn-ea"/>
                <a:cs typeface="+mn-cs"/>
              </a:rPr>
              <a:t> of the </a:t>
            </a:r>
            <a:r>
              <a:rPr lang="en-US" sz="1200" b="0" i="0" u="none" strike="noStrike" kern="1200" dirty="0">
                <a:solidFill>
                  <a:schemeClr val="tx1"/>
                </a:solidFill>
                <a:effectLst/>
                <a:latin typeface="+mn-lt"/>
                <a:ea typeface="+mn-ea"/>
                <a:cs typeface="+mn-cs"/>
                <a:hlinkClick r:id="rId3" tooltip="New York Central Railroad"/>
              </a:rPr>
              <a:t>New York Central Railroad</a:t>
            </a:r>
            <a:r>
              <a:rPr lang="en-US" sz="1200" b="0" i="0" kern="1200" dirty="0">
                <a:solidFill>
                  <a:schemeClr val="tx1"/>
                </a:solidFill>
                <a:effectLst/>
                <a:latin typeface="+mn-lt"/>
                <a:ea typeface="+mn-ea"/>
                <a:cs typeface="+mn-cs"/>
              </a:rPr>
              <a:t>, was a </a:t>
            </a:r>
            <a:r>
              <a:rPr lang="en-US" sz="1200" b="0" i="0" u="none" strike="noStrike" kern="1200" dirty="0">
                <a:solidFill>
                  <a:schemeClr val="tx1"/>
                </a:solidFill>
                <a:effectLst/>
                <a:latin typeface="+mn-lt"/>
                <a:ea typeface="+mn-ea"/>
                <a:cs typeface="+mn-cs"/>
                <a:hlinkClick r:id="rId3" tooltip="Ferry slip"/>
              </a:rPr>
              <a:t>dock</a:t>
            </a:r>
            <a:r>
              <a:rPr lang="en-US" sz="1200" b="0" i="0" kern="1200" dirty="0">
                <a:solidFill>
                  <a:schemeClr val="tx1"/>
                </a:solidFill>
                <a:effectLst/>
                <a:latin typeface="+mn-lt"/>
                <a:ea typeface="+mn-ea"/>
                <a:cs typeface="+mn-cs"/>
              </a:rPr>
              <a:t> for </a:t>
            </a:r>
            <a:r>
              <a:rPr lang="en-US" sz="1200" b="0" i="0" u="none" strike="noStrike" kern="1200" dirty="0">
                <a:solidFill>
                  <a:schemeClr val="tx1"/>
                </a:solidFill>
                <a:effectLst/>
                <a:latin typeface="+mn-lt"/>
                <a:ea typeface="+mn-ea"/>
                <a:cs typeface="+mn-cs"/>
                <a:hlinkClick r:id="rId3" tooltip="Car float"/>
              </a:rPr>
              <a:t>car floats</a:t>
            </a:r>
            <a:r>
              <a:rPr lang="en-US" sz="1200" b="0" i="0" kern="1200" dirty="0">
                <a:solidFill>
                  <a:schemeClr val="tx1"/>
                </a:solidFill>
                <a:effectLst/>
                <a:latin typeface="+mn-lt"/>
                <a:ea typeface="+mn-ea"/>
                <a:cs typeface="+mn-cs"/>
              </a:rPr>
              <a:t> which allowed the transfer of </a:t>
            </a:r>
            <a:r>
              <a:rPr lang="en-US" sz="1200" b="0" i="0" u="none" strike="noStrike" kern="1200" dirty="0">
                <a:solidFill>
                  <a:schemeClr val="tx1"/>
                </a:solidFill>
                <a:effectLst/>
                <a:latin typeface="+mn-lt"/>
                <a:ea typeface="+mn-ea"/>
                <a:cs typeface="+mn-cs"/>
                <a:hlinkClick r:id="rId3" tooltip="Railroad car"/>
              </a:rPr>
              <a:t>railroad cars</a:t>
            </a:r>
            <a:r>
              <a:rPr lang="en-US" sz="1200" b="0" i="0" kern="1200" dirty="0">
                <a:solidFill>
                  <a:schemeClr val="tx1"/>
                </a:solidFill>
                <a:effectLst/>
                <a:latin typeface="+mn-lt"/>
                <a:ea typeface="+mn-ea"/>
                <a:cs typeface="+mn-cs"/>
              </a:rPr>
              <a:t> from the </a:t>
            </a:r>
            <a:r>
              <a:rPr lang="en-US" sz="1200" b="0" i="0" u="none" strike="noStrike" kern="1200" dirty="0">
                <a:solidFill>
                  <a:schemeClr val="tx1"/>
                </a:solidFill>
                <a:effectLst/>
                <a:latin typeface="+mn-lt"/>
                <a:ea typeface="+mn-ea"/>
                <a:cs typeface="+mn-cs"/>
                <a:hlinkClick r:id="rId3" tooltip="Rail tracks"/>
              </a:rPr>
              <a:t>rail line</a:t>
            </a:r>
            <a:r>
              <a:rPr lang="en-US" sz="1200" b="0" i="0" kern="1200" dirty="0">
                <a:solidFill>
                  <a:schemeClr val="tx1"/>
                </a:solidFill>
                <a:effectLst/>
                <a:latin typeface="+mn-lt"/>
                <a:ea typeface="+mn-ea"/>
                <a:cs typeface="+mn-cs"/>
              </a:rPr>
              <a:t> to car floats which crossed the </a:t>
            </a:r>
            <a:r>
              <a:rPr lang="en-US" sz="1200" b="0" i="0" u="none" strike="noStrike" kern="1200" dirty="0">
                <a:solidFill>
                  <a:schemeClr val="tx1"/>
                </a:solidFill>
                <a:effectLst/>
                <a:latin typeface="+mn-lt"/>
                <a:ea typeface="+mn-ea"/>
                <a:cs typeface="+mn-cs"/>
                <a:hlinkClick r:id="rId3" tooltip="North River (Hudson River)"/>
              </a:rPr>
              <a:t>Hudson River</a:t>
            </a:r>
            <a:r>
              <a:rPr lang="en-US" sz="1200" b="0" i="0" kern="1200" dirty="0">
                <a:solidFill>
                  <a:schemeClr val="tx1"/>
                </a:solidFill>
                <a:effectLst/>
                <a:latin typeface="+mn-lt"/>
                <a:ea typeface="+mn-ea"/>
                <a:cs typeface="+mn-cs"/>
              </a:rPr>
              <a:t> to the </a:t>
            </a:r>
            <a:r>
              <a:rPr lang="en-US" sz="1200" b="0" i="0" u="none" strike="noStrike" kern="1200" dirty="0">
                <a:solidFill>
                  <a:schemeClr val="tx1"/>
                </a:solidFill>
                <a:effectLst/>
                <a:latin typeface="+mn-lt"/>
                <a:ea typeface="+mn-ea"/>
                <a:cs typeface="+mn-cs"/>
                <a:hlinkClick r:id="rId3" tooltip="Weehawken Terminal"/>
              </a:rPr>
              <a:t>Weehawken Yards</a:t>
            </a:r>
            <a:r>
              <a:rPr lang="en-US" sz="1200" b="0" i="0" kern="1200" dirty="0">
                <a:solidFill>
                  <a:schemeClr val="tx1"/>
                </a:solidFill>
                <a:effectLst/>
                <a:latin typeface="+mn-lt"/>
                <a:ea typeface="+mn-ea"/>
                <a:cs typeface="+mn-cs"/>
              </a:rPr>
              <a:t> in </a:t>
            </a:r>
            <a:r>
              <a:rPr lang="en-US" sz="1200" b="0" i="0" u="none" strike="noStrike" kern="1200" dirty="0">
                <a:solidFill>
                  <a:schemeClr val="tx1"/>
                </a:solidFill>
                <a:effectLst/>
                <a:latin typeface="+mn-lt"/>
                <a:ea typeface="+mn-ea"/>
                <a:cs typeface="+mn-cs"/>
                <a:hlinkClick r:id="rId3" tooltip="New Jersey"/>
              </a:rPr>
              <a:t>New Jersey</a:t>
            </a:r>
            <a:r>
              <a:rPr lang="en-US" sz="1200" b="0" i="0" kern="1200" dirty="0">
                <a:solidFill>
                  <a:schemeClr val="tx1"/>
                </a:solidFill>
                <a:effectLst/>
                <a:latin typeface="+mn-lt"/>
                <a:ea typeface="+mn-ea"/>
                <a:cs typeface="+mn-cs"/>
              </a:rPr>
              <a:t>. Its innovative </a:t>
            </a:r>
            <a:r>
              <a:rPr lang="en-US" sz="1200" b="0" i="0" u="none" strike="noStrike" kern="1200" dirty="0" err="1">
                <a:solidFill>
                  <a:schemeClr val="tx1"/>
                </a:solidFill>
                <a:effectLst/>
                <a:latin typeface="+mn-lt"/>
                <a:ea typeface="+mn-ea"/>
                <a:cs typeface="+mn-cs"/>
                <a:hlinkClick r:id="rId3" tooltip="Linkspan"/>
              </a:rPr>
              <a:t>linkspan</a:t>
            </a:r>
            <a:r>
              <a:rPr lang="en-US" sz="1200" b="0" i="0" kern="1200" dirty="0">
                <a:solidFill>
                  <a:schemeClr val="tx1"/>
                </a:solidFill>
                <a:effectLst/>
                <a:latin typeface="+mn-lt"/>
                <a:ea typeface="+mn-ea"/>
                <a:cs typeface="+mn-cs"/>
              </a:rPr>
              <a:t> design kept the </a:t>
            </a:r>
            <a:r>
              <a:rPr lang="en-US" sz="1200" b="0" i="0" u="none" strike="noStrike" kern="1200" dirty="0">
                <a:solidFill>
                  <a:schemeClr val="tx1"/>
                </a:solidFill>
                <a:effectLst/>
                <a:latin typeface="+mn-lt"/>
                <a:ea typeface="+mn-ea"/>
                <a:cs typeface="+mn-cs"/>
                <a:hlinkClick r:id="rId3" tooltip="Boxcar"/>
              </a:rPr>
              <a:t>boxcars</a:t>
            </a:r>
            <a:r>
              <a:rPr lang="en-US" sz="1200" b="0" i="0" kern="1200" dirty="0">
                <a:solidFill>
                  <a:schemeClr val="tx1"/>
                </a:solidFill>
                <a:effectLst/>
                <a:latin typeface="+mn-lt"/>
                <a:ea typeface="+mn-ea"/>
                <a:cs typeface="+mn-cs"/>
              </a:rPr>
              <a:t> from falling into the river while being loaded.</a:t>
            </a:r>
            <a:r>
              <a:rPr lang="en-US" sz="1200" b="0" i="0" u="none" strike="noStrike" kern="1200" baseline="30000" dirty="0">
                <a:solidFill>
                  <a:schemeClr val="tx1"/>
                </a:solidFill>
                <a:effectLst/>
                <a:latin typeface="+mn-lt"/>
                <a:ea typeface="+mn-ea"/>
                <a:cs typeface="+mn-cs"/>
                <a:hlinkClick r:id="rId3"/>
              </a:rPr>
              <a:t>[1]</a:t>
            </a:r>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After it fell into disuse, it was in danger of being torn down and removed, but around the year 2000, during renovations of </a:t>
            </a:r>
            <a:r>
              <a:rPr lang="en-US" sz="1200" b="0" i="0" u="none" strike="noStrike" kern="1200" dirty="0">
                <a:solidFill>
                  <a:schemeClr val="tx1"/>
                </a:solidFill>
                <a:effectLst/>
                <a:latin typeface="+mn-lt"/>
                <a:ea typeface="+mn-ea"/>
                <a:cs typeface="+mn-cs"/>
                <a:hlinkClick r:id="rId3" tooltip="Riverside Park (Manhattan)"/>
              </a:rPr>
              <a:t>Riverside Park</a:t>
            </a:r>
            <a:r>
              <a:rPr lang="en-US" sz="1200" b="0" i="0" kern="1200" dirty="0">
                <a:solidFill>
                  <a:schemeClr val="tx1"/>
                </a:solidFill>
                <a:effectLst/>
                <a:latin typeface="+mn-lt"/>
                <a:ea typeface="+mn-ea"/>
                <a:cs typeface="+mn-cs"/>
              </a:rPr>
              <a:t>, following the example of </a:t>
            </a:r>
            <a:r>
              <a:rPr lang="en-US" sz="1200" b="0" i="0" u="none" strike="noStrike" kern="1200" dirty="0">
                <a:solidFill>
                  <a:schemeClr val="tx1"/>
                </a:solidFill>
                <a:effectLst/>
                <a:latin typeface="+mn-lt"/>
                <a:ea typeface="+mn-ea"/>
                <a:cs typeface="+mn-cs"/>
                <a:hlinkClick r:id="rId3" tooltip="Gantry Plaza State Park"/>
              </a:rPr>
              <a:t>Gantry Plaza State Park</a:t>
            </a:r>
            <a:r>
              <a:rPr lang="en-US" sz="1200" b="0" i="0" kern="1200" dirty="0">
                <a:solidFill>
                  <a:schemeClr val="tx1"/>
                </a:solidFill>
                <a:effectLst/>
                <a:latin typeface="+mn-lt"/>
                <a:ea typeface="+mn-ea"/>
                <a:cs typeface="+mn-cs"/>
              </a:rPr>
              <a:t>, it became a prominent feature of the park. It was listed on the </a:t>
            </a:r>
            <a:r>
              <a:rPr lang="en-US" sz="1200" b="0" i="0" u="none" strike="noStrike" kern="1200" dirty="0">
                <a:solidFill>
                  <a:schemeClr val="tx1"/>
                </a:solidFill>
                <a:effectLst/>
                <a:latin typeface="+mn-lt"/>
                <a:ea typeface="+mn-ea"/>
                <a:cs typeface="+mn-cs"/>
                <a:hlinkClick r:id="rId3" tooltip="National Register of Historic Places"/>
              </a:rPr>
              <a:t>National Register of Historic Places</a:t>
            </a:r>
            <a:r>
              <a:rPr lang="en-US" sz="1200" b="0" i="0" kern="1200" dirty="0">
                <a:solidFill>
                  <a:schemeClr val="tx1"/>
                </a:solidFill>
                <a:effectLst/>
                <a:latin typeface="+mn-lt"/>
                <a:ea typeface="+mn-ea"/>
                <a:cs typeface="+mn-cs"/>
              </a:rPr>
              <a:t> in 2003.</a:t>
            </a:r>
            <a:r>
              <a:rPr lang="en-US" sz="1200" b="0" i="0" u="none" strike="noStrike" kern="1200" baseline="30000" dirty="0">
                <a:solidFill>
                  <a:schemeClr val="tx1"/>
                </a:solidFill>
                <a:effectLst/>
                <a:latin typeface="+mn-lt"/>
                <a:ea typeface="+mn-ea"/>
                <a:cs typeface="+mn-cs"/>
                <a:hlinkClick r:id="rId3"/>
              </a:rPr>
              <a:t>[2]</a:t>
            </a:r>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Similar facilities are in use between </a:t>
            </a:r>
            <a:r>
              <a:rPr lang="en-US" sz="1200" b="0" i="0" u="none" strike="noStrike" kern="1200" dirty="0">
                <a:solidFill>
                  <a:schemeClr val="tx1"/>
                </a:solidFill>
                <a:effectLst/>
                <a:latin typeface="+mn-lt"/>
                <a:ea typeface="+mn-ea"/>
                <a:cs typeface="+mn-cs"/>
                <a:hlinkClick r:id="rId3" tooltip="65th Street Yard"/>
              </a:rPr>
              <a:t>65th Street Yard</a:t>
            </a:r>
            <a:r>
              <a:rPr lang="en-US" sz="1200" b="0" i="0" kern="1200" dirty="0">
                <a:solidFill>
                  <a:schemeClr val="tx1"/>
                </a:solidFill>
                <a:effectLst/>
                <a:latin typeface="+mn-lt"/>
                <a:ea typeface="+mn-ea"/>
                <a:cs typeface="+mn-cs"/>
              </a:rPr>
              <a:t> in Brooklyn and </a:t>
            </a:r>
            <a:r>
              <a:rPr lang="en-US" sz="1200" b="0" i="0" u="none" strike="noStrike" kern="1200" dirty="0">
                <a:solidFill>
                  <a:schemeClr val="tx1"/>
                </a:solidFill>
                <a:effectLst/>
                <a:latin typeface="+mn-lt"/>
                <a:ea typeface="+mn-ea"/>
                <a:cs typeface="+mn-cs"/>
                <a:hlinkClick r:id="rId3" tooltip="Greenville Yard"/>
              </a:rPr>
              <a:t>Greenville Yard</a:t>
            </a:r>
            <a:r>
              <a:rPr lang="en-US" sz="1200" b="0" i="0" kern="1200" dirty="0">
                <a:solidFill>
                  <a:schemeClr val="tx1"/>
                </a:solidFill>
                <a:effectLst/>
                <a:latin typeface="+mn-lt"/>
                <a:ea typeface="+mn-ea"/>
                <a:cs typeface="+mn-cs"/>
              </a:rPr>
              <a:t> in Jersey City by the </a:t>
            </a:r>
            <a:r>
              <a:rPr lang="en-US" sz="1200" b="0" i="0" u="none" strike="noStrike" kern="1200" dirty="0">
                <a:solidFill>
                  <a:schemeClr val="tx1"/>
                </a:solidFill>
                <a:effectLst/>
                <a:latin typeface="+mn-lt"/>
                <a:ea typeface="+mn-ea"/>
                <a:cs typeface="+mn-cs"/>
                <a:hlinkClick r:id="rId3" tooltip="New York New Jersey Rail, LLC"/>
              </a:rPr>
              <a:t>New York New Jersey Rail, LLC</a:t>
            </a:r>
            <a:r>
              <a:rPr lang="en-US" sz="1200" b="0" i="0" kern="1200" dirty="0">
                <a:solidFill>
                  <a:schemeClr val="tx1"/>
                </a:solidFill>
                <a:effectLst/>
                <a:latin typeface="+mn-lt"/>
                <a:ea typeface="+mn-ea"/>
                <a:cs typeface="+mn-cs"/>
              </a:rPr>
              <a:t>, which still operates </a:t>
            </a:r>
            <a:r>
              <a:rPr lang="en-US" sz="1200" b="0" i="0" u="none" strike="noStrike" kern="1200" dirty="0">
                <a:solidFill>
                  <a:schemeClr val="tx1"/>
                </a:solidFill>
                <a:effectLst/>
                <a:latin typeface="+mn-lt"/>
                <a:ea typeface="+mn-ea"/>
                <a:cs typeface="+mn-cs"/>
                <a:hlinkClick r:id="rId3" tooltip="Car float"/>
              </a:rPr>
              <a:t>car floats</a:t>
            </a:r>
            <a:r>
              <a:rPr lang="en-US" sz="1200" b="0" i="0" kern="1200" dirty="0">
                <a:solidFill>
                  <a:schemeClr val="tx1"/>
                </a:solidFill>
                <a:effectLst/>
                <a:latin typeface="+mn-lt"/>
                <a:ea typeface="+mn-ea"/>
                <a:cs typeface="+mn-cs"/>
              </a:rPr>
              <a:t> across </a:t>
            </a:r>
            <a:r>
              <a:rPr lang="en-US" sz="1200" b="0" i="0" u="none" strike="noStrike" kern="1200" dirty="0">
                <a:solidFill>
                  <a:schemeClr val="tx1"/>
                </a:solidFill>
                <a:effectLst/>
                <a:latin typeface="+mn-lt"/>
                <a:ea typeface="+mn-ea"/>
                <a:cs typeface="+mn-cs"/>
                <a:hlinkClick r:id="rId3" tooltip="Upper New York Bay"/>
              </a:rPr>
              <a:t>Upper New York Bay</a:t>
            </a:r>
            <a:r>
              <a:rPr lang="en-US" sz="1200" b="0" i="0" kern="1200" dirty="0">
                <a:solidFill>
                  <a:schemeClr val="tx1"/>
                </a:solidFill>
                <a:effectLst/>
                <a:latin typeface="+mn-lt"/>
                <a:ea typeface="+mn-ea"/>
                <a:cs typeface="+mn-cs"/>
              </a:rPr>
              <a:t>.</a:t>
            </a:r>
          </a:p>
          <a:p>
            <a:pPr rtl="0"/>
            <a:r>
              <a:rPr lang="en-US" sz="1200" b="0" i="0" kern="1200" dirty="0">
                <a:solidFill>
                  <a:schemeClr val="tx1"/>
                </a:solidFill>
                <a:effectLst/>
                <a:latin typeface="+mn-lt"/>
                <a:ea typeface="+mn-ea"/>
                <a:cs typeface="+mn-cs"/>
              </a:rPr>
              <a:t>As of October 2014, the </a:t>
            </a:r>
            <a:r>
              <a:rPr lang="en-US" sz="1200" b="0" i="0" u="none" strike="noStrike" kern="1200" dirty="0">
                <a:solidFill>
                  <a:schemeClr val="tx1"/>
                </a:solidFill>
                <a:effectLst/>
                <a:latin typeface="+mn-lt"/>
                <a:ea typeface="+mn-ea"/>
                <a:cs typeface="+mn-cs"/>
                <a:hlinkClick r:id="rId3" tooltip="New York City Department of Parks"/>
              </a:rPr>
              <a:t>New York City Department of Parks</a:t>
            </a:r>
            <a:r>
              <a:rPr lang="en-US" sz="1200" b="0" i="0" kern="1200" dirty="0">
                <a:solidFill>
                  <a:schemeClr val="tx1"/>
                </a:solidFill>
                <a:effectLst/>
                <a:latin typeface="+mn-lt"/>
                <a:ea typeface="+mn-ea"/>
                <a:cs typeface="+mn-cs"/>
              </a:rPr>
              <a:t> is in the design phase of a project to reconstruct, restore and adaptively reuse the 69th Street Transfer Bridge.</a:t>
            </a:r>
            <a:r>
              <a:rPr lang="en-US" sz="1200" b="0" i="0" u="none" strike="noStrike" kern="1200" baseline="30000" dirty="0">
                <a:solidFill>
                  <a:schemeClr val="tx1"/>
                </a:solidFill>
                <a:effectLst/>
                <a:latin typeface="+mn-lt"/>
                <a:ea typeface="+mn-ea"/>
                <a:cs typeface="+mn-cs"/>
                <a:hlinkClick r:id="rId3"/>
              </a:rPr>
              <a:t>[3]</a:t>
            </a:r>
            <a:endParaRPr lang="en-US" sz="1200" b="0" i="0" u="none" strike="noStrike" kern="1200" baseline="30000" dirty="0">
              <a:solidFill>
                <a:schemeClr val="tx1"/>
              </a:solidFill>
              <a:effectLst/>
              <a:latin typeface="+mn-lt"/>
              <a:ea typeface="+mn-ea"/>
              <a:cs typeface="+mn-cs"/>
            </a:endParaRPr>
          </a:p>
          <a:p>
            <a:pPr rtl="0"/>
            <a:r>
              <a:rPr lang="en-US" sz="1200" b="0" i="0" u="none" strike="noStrike" kern="1200" baseline="30000" dirty="0">
                <a:solidFill>
                  <a:schemeClr val="tx1"/>
                </a:solidFill>
                <a:effectLst/>
                <a:latin typeface="+mn-lt"/>
                <a:ea typeface="+mn-ea"/>
                <a:cs typeface="+mn-cs"/>
              </a:rPr>
              <a:t>Add photo of stone embankment?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C39BB8-97F9-47A3-AF83-0CBB7BA12CB1}" type="slidenum">
              <a:rPr lang="en-US" smtClean="0"/>
              <a:t>5</a:t>
            </a:fld>
            <a:endParaRPr lang="en-US"/>
          </a:p>
        </p:txBody>
      </p:sp>
    </p:spTree>
    <p:extLst>
      <p:ext uri="{BB962C8B-B14F-4D97-AF65-F5344CB8AC3E}">
        <p14:creationId xmlns:p14="http://schemas.microsoft.com/office/powerpoint/2010/main" val="49780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 Central sells; move to (early) proposals for new uses</a:t>
            </a:r>
          </a:p>
        </p:txBody>
      </p:sp>
      <p:sp>
        <p:nvSpPr>
          <p:cNvPr id="4" name="Slide Number Placeholder 3"/>
          <p:cNvSpPr>
            <a:spLocks noGrp="1"/>
          </p:cNvSpPr>
          <p:nvPr>
            <p:ph type="sldNum" sz="quarter" idx="5"/>
          </p:nvPr>
        </p:nvSpPr>
        <p:spPr/>
        <p:txBody>
          <a:bodyPr/>
          <a:lstStyle/>
          <a:p>
            <a:fld id="{8CC39BB8-97F9-47A3-AF83-0CBB7BA12CB1}" type="slidenum">
              <a:rPr lang="en-US" smtClean="0"/>
              <a:t>6</a:t>
            </a:fld>
            <a:endParaRPr lang="en-US"/>
          </a:p>
        </p:txBody>
      </p:sp>
    </p:spTree>
    <p:extLst>
      <p:ext uri="{BB962C8B-B14F-4D97-AF65-F5344CB8AC3E}">
        <p14:creationId xmlns:p14="http://schemas.microsoft.com/office/powerpoint/2010/main" val="33153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 sense of how many years it has been under review; unusual process; rezoning; community feedback (opposition and board of estimates), design guidelines//</a:t>
            </a:r>
            <a:r>
              <a:rPr lang="en-US" sz="1200" dirty="0">
                <a:solidFill>
                  <a:srgbClr val="FF0000"/>
                </a:solidFill>
              </a:rPr>
              <a:t>(image, reproduce cover or title page of </a:t>
            </a:r>
            <a:r>
              <a:rPr lang="en-US" sz="1200" b="0" dirty="0">
                <a:solidFill>
                  <a:srgbClr val="FF0000"/>
                </a:solidFill>
              </a:rPr>
              <a:t>West Side Futures)</a:t>
            </a:r>
          </a:p>
          <a:p>
            <a:endParaRPr lang="en-US" sz="1200"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Calibri" panose="020F0502020204030204" pitchFamily="34" charset="0"/>
                <a:ea typeface="+mn-ea"/>
                <a:cs typeface="Times New Roman" panose="02020603050405020304" pitchFamily="18" charset="0"/>
              </a:rPr>
              <a:t>CB 7 continues negotiation with DCP and developer and creates MOU on design guidelines and process, height, distribution of bulk importance and access of waterfront park,  and developer agrees to privately funded  and maintenance of public park (a precedent)</a:t>
            </a:r>
          </a:p>
          <a:p>
            <a:endParaRPr lang="en-US" sz="1200" b="0" dirty="0">
              <a:solidFill>
                <a:srgbClr val="FF0000"/>
              </a:solidFill>
            </a:endParaRPr>
          </a:p>
          <a:p>
            <a:endParaRPr lang="en-US" b="0" dirty="0"/>
          </a:p>
        </p:txBody>
      </p:sp>
      <p:sp>
        <p:nvSpPr>
          <p:cNvPr id="4" name="Slide Number Placeholder 3"/>
          <p:cNvSpPr>
            <a:spLocks noGrp="1"/>
          </p:cNvSpPr>
          <p:nvPr>
            <p:ph type="sldNum" sz="quarter" idx="5"/>
          </p:nvPr>
        </p:nvSpPr>
        <p:spPr/>
        <p:txBody>
          <a:bodyPr/>
          <a:lstStyle/>
          <a:p>
            <a:fld id="{8CC39BB8-97F9-47A3-AF83-0CBB7BA12CB1}" type="slidenum">
              <a:rPr lang="en-US" smtClean="0"/>
              <a:t>7</a:t>
            </a:fld>
            <a:endParaRPr lang="en-US"/>
          </a:p>
        </p:txBody>
      </p:sp>
    </p:spTree>
    <p:extLst>
      <p:ext uri="{BB962C8B-B14F-4D97-AF65-F5344CB8AC3E}">
        <p14:creationId xmlns:p14="http://schemas.microsoft.com/office/powerpoint/2010/main" val="213311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Quotes of bickering between Mayor Koch. Alex Cooper (excellent reputation) ; NBC withdraws from the proposal</a:t>
            </a:r>
          </a:p>
          <a:p>
            <a:r>
              <a:rPr lang="en-US" dirty="0"/>
              <a:t>What gets attempted</a:t>
            </a:r>
          </a:p>
          <a:p>
            <a:r>
              <a:rPr lang="en-US" dirty="0"/>
              <a:t>NOTE: Television City rests upon alleged plan that NBC moving from Rockefeller center, to create a who new studio (mention it, but later the implications result in a different plan)</a:t>
            </a:r>
          </a:p>
        </p:txBody>
      </p:sp>
      <p:sp>
        <p:nvSpPr>
          <p:cNvPr id="4" name="Slide Number Placeholder 3"/>
          <p:cNvSpPr>
            <a:spLocks noGrp="1"/>
          </p:cNvSpPr>
          <p:nvPr>
            <p:ph type="sldNum" sz="quarter" idx="5"/>
          </p:nvPr>
        </p:nvSpPr>
        <p:spPr/>
        <p:txBody>
          <a:bodyPr/>
          <a:lstStyle/>
          <a:p>
            <a:fld id="{8CC39BB8-97F9-47A3-AF83-0CBB7BA12CB1}" type="slidenum">
              <a:rPr lang="en-US" smtClean="0"/>
              <a:t>9</a:t>
            </a:fld>
            <a:endParaRPr lang="en-US"/>
          </a:p>
        </p:txBody>
      </p:sp>
    </p:spTree>
    <p:extLst>
      <p:ext uri="{BB962C8B-B14F-4D97-AF65-F5344CB8AC3E}">
        <p14:creationId xmlns:p14="http://schemas.microsoft.com/office/powerpoint/2010/main" val="3186336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666666"/>
                </a:solidFill>
                <a:effectLst/>
                <a:latin typeface="din-2014"/>
              </a:rPr>
              <a:t>Among the Upper West Side Resistance</a:t>
            </a:r>
            <a:r>
              <a:rPr lang="en-US" b="0" i="0" dirty="0">
                <a:solidFill>
                  <a:srgbClr val="666666"/>
                </a:solidFill>
                <a:effectLst/>
                <a:latin typeface="din-2014"/>
              </a:rPr>
              <a:t> Top row, left-right: journalist David Halberstam; Mayor Ed Koch, with Donald Trump; local political leader Ruth Messinger, with Mayor David Dinkins. Bottom: writer Betty Friedan; actor Christopher Reeve; author Robert Caro. </a:t>
            </a:r>
            <a:endParaRPr lang="en-US" dirty="0"/>
          </a:p>
        </p:txBody>
      </p:sp>
      <p:sp>
        <p:nvSpPr>
          <p:cNvPr id="4" name="Slide Number Placeholder 3"/>
          <p:cNvSpPr>
            <a:spLocks noGrp="1"/>
          </p:cNvSpPr>
          <p:nvPr>
            <p:ph type="sldNum" sz="quarter" idx="5"/>
          </p:nvPr>
        </p:nvSpPr>
        <p:spPr/>
        <p:txBody>
          <a:bodyPr/>
          <a:lstStyle/>
          <a:p>
            <a:fld id="{8CC39BB8-97F9-47A3-AF83-0CBB7BA12CB1}" type="slidenum">
              <a:rPr lang="en-US" smtClean="0"/>
              <a:t>10</a:t>
            </a:fld>
            <a:endParaRPr lang="en-US"/>
          </a:p>
        </p:txBody>
      </p:sp>
    </p:spTree>
    <p:extLst>
      <p:ext uri="{BB962C8B-B14F-4D97-AF65-F5344CB8AC3E}">
        <p14:creationId xmlns:p14="http://schemas.microsoft.com/office/powerpoint/2010/main" val="1012937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9549-6796-4934-9250-A36BEC7FEC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1AEBEB-5968-4557-B96F-D44B514545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62833F-1CB6-4820-B0AD-FFBA68E56C06}"/>
              </a:ext>
            </a:extLst>
          </p:cNvPr>
          <p:cNvSpPr>
            <a:spLocks noGrp="1"/>
          </p:cNvSpPr>
          <p:nvPr>
            <p:ph type="dt" sz="half" idx="10"/>
          </p:nvPr>
        </p:nvSpPr>
        <p:spPr/>
        <p:txBody>
          <a:bodyPr/>
          <a:lstStyle/>
          <a:p>
            <a:fld id="{7E476490-F37C-40D5-9221-CCF8A33B2EBC}" type="datetimeFigureOut">
              <a:rPr lang="en-US" smtClean="0"/>
              <a:t>11/18/2020</a:t>
            </a:fld>
            <a:endParaRPr lang="en-US"/>
          </a:p>
        </p:txBody>
      </p:sp>
      <p:sp>
        <p:nvSpPr>
          <p:cNvPr id="5" name="Footer Placeholder 4">
            <a:extLst>
              <a:ext uri="{FF2B5EF4-FFF2-40B4-BE49-F238E27FC236}">
                <a16:creationId xmlns:a16="http://schemas.microsoft.com/office/drawing/2014/main" id="{14EDE54C-9949-4F73-AF41-6C2A6C370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877C3-40A4-43C8-9697-DE62DDE6FD2D}"/>
              </a:ext>
            </a:extLst>
          </p:cNvPr>
          <p:cNvSpPr>
            <a:spLocks noGrp="1"/>
          </p:cNvSpPr>
          <p:nvPr>
            <p:ph type="sldNum" sz="quarter" idx="12"/>
          </p:nvPr>
        </p:nvSpPr>
        <p:spPr/>
        <p:txBody>
          <a:bodyPr/>
          <a:lstStyle/>
          <a:p>
            <a:fld id="{97904C4C-0E37-4015-BAE3-D16FDF8BFCC5}" type="slidenum">
              <a:rPr lang="en-US" smtClean="0"/>
              <a:t>‹#›</a:t>
            </a:fld>
            <a:endParaRPr lang="en-US"/>
          </a:p>
        </p:txBody>
      </p:sp>
    </p:spTree>
    <p:extLst>
      <p:ext uri="{BB962C8B-B14F-4D97-AF65-F5344CB8AC3E}">
        <p14:creationId xmlns:p14="http://schemas.microsoft.com/office/powerpoint/2010/main" val="373625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3D42-7D9D-40C5-8DEA-EF0CFEB2BD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BB938B-8D3A-4CFA-A8ED-5C0467F36A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19677E-7D76-4C4B-93DA-35A1C93539F9}"/>
              </a:ext>
            </a:extLst>
          </p:cNvPr>
          <p:cNvSpPr>
            <a:spLocks noGrp="1"/>
          </p:cNvSpPr>
          <p:nvPr>
            <p:ph type="dt" sz="half" idx="10"/>
          </p:nvPr>
        </p:nvSpPr>
        <p:spPr/>
        <p:txBody>
          <a:bodyPr/>
          <a:lstStyle/>
          <a:p>
            <a:fld id="{7E476490-F37C-40D5-9221-CCF8A33B2EBC}" type="datetimeFigureOut">
              <a:rPr lang="en-US" smtClean="0"/>
              <a:t>11/18/2020</a:t>
            </a:fld>
            <a:endParaRPr lang="en-US"/>
          </a:p>
        </p:txBody>
      </p:sp>
      <p:sp>
        <p:nvSpPr>
          <p:cNvPr id="5" name="Footer Placeholder 4">
            <a:extLst>
              <a:ext uri="{FF2B5EF4-FFF2-40B4-BE49-F238E27FC236}">
                <a16:creationId xmlns:a16="http://schemas.microsoft.com/office/drawing/2014/main" id="{062C4842-1BBF-4EC9-8D78-659E86523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37AAA-8087-4080-9CB2-6DAE1FC2E4EB}"/>
              </a:ext>
            </a:extLst>
          </p:cNvPr>
          <p:cNvSpPr>
            <a:spLocks noGrp="1"/>
          </p:cNvSpPr>
          <p:nvPr>
            <p:ph type="sldNum" sz="quarter" idx="12"/>
          </p:nvPr>
        </p:nvSpPr>
        <p:spPr/>
        <p:txBody>
          <a:bodyPr/>
          <a:lstStyle/>
          <a:p>
            <a:fld id="{97904C4C-0E37-4015-BAE3-D16FDF8BFCC5}" type="slidenum">
              <a:rPr lang="en-US" smtClean="0"/>
              <a:t>‹#›</a:t>
            </a:fld>
            <a:endParaRPr lang="en-US"/>
          </a:p>
        </p:txBody>
      </p:sp>
    </p:spTree>
    <p:extLst>
      <p:ext uri="{BB962C8B-B14F-4D97-AF65-F5344CB8AC3E}">
        <p14:creationId xmlns:p14="http://schemas.microsoft.com/office/powerpoint/2010/main" val="1620535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0AEBAD-AEBD-4244-854F-206F6A815B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DEEE31-BC88-4C28-8BF3-50D3D2F747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B2B5B-AA33-447A-A922-6AB1D5AD8803}"/>
              </a:ext>
            </a:extLst>
          </p:cNvPr>
          <p:cNvSpPr>
            <a:spLocks noGrp="1"/>
          </p:cNvSpPr>
          <p:nvPr>
            <p:ph type="dt" sz="half" idx="10"/>
          </p:nvPr>
        </p:nvSpPr>
        <p:spPr/>
        <p:txBody>
          <a:bodyPr/>
          <a:lstStyle/>
          <a:p>
            <a:fld id="{7E476490-F37C-40D5-9221-CCF8A33B2EBC}" type="datetimeFigureOut">
              <a:rPr lang="en-US" smtClean="0"/>
              <a:t>11/18/2020</a:t>
            </a:fld>
            <a:endParaRPr lang="en-US"/>
          </a:p>
        </p:txBody>
      </p:sp>
      <p:sp>
        <p:nvSpPr>
          <p:cNvPr id="5" name="Footer Placeholder 4">
            <a:extLst>
              <a:ext uri="{FF2B5EF4-FFF2-40B4-BE49-F238E27FC236}">
                <a16:creationId xmlns:a16="http://schemas.microsoft.com/office/drawing/2014/main" id="{1B99D6BB-95A3-4F7C-A7B5-7D6D2DC63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5A6F2-45C9-4E68-AB91-A1AABD84D3D6}"/>
              </a:ext>
            </a:extLst>
          </p:cNvPr>
          <p:cNvSpPr>
            <a:spLocks noGrp="1"/>
          </p:cNvSpPr>
          <p:nvPr>
            <p:ph type="sldNum" sz="quarter" idx="12"/>
          </p:nvPr>
        </p:nvSpPr>
        <p:spPr/>
        <p:txBody>
          <a:bodyPr/>
          <a:lstStyle/>
          <a:p>
            <a:fld id="{97904C4C-0E37-4015-BAE3-D16FDF8BFCC5}" type="slidenum">
              <a:rPr lang="en-US" smtClean="0"/>
              <a:t>‹#›</a:t>
            </a:fld>
            <a:endParaRPr lang="en-US"/>
          </a:p>
        </p:txBody>
      </p:sp>
    </p:spTree>
    <p:extLst>
      <p:ext uri="{BB962C8B-B14F-4D97-AF65-F5344CB8AC3E}">
        <p14:creationId xmlns:p14="http://schemas.microsoft.com/office/powerpoint/2010/main" val="2627103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F9FA66-2076-3A40-B431-4E85108D69F6}" type="datetimeFigureOut">
              <a:rPr lang="en-US" smtClean="0"/>
              <a:pPr/>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0C2D0-AFB5-9346-B985-1832D00FB33B}" type="slidenum">
              <a:rPr lang="en-US" smtClean="0"/>
              <a:pPr/>
              <a:t>‹#›</a:t>
            </a:fld>
            <a:endParaRPr lang="en-US"/>
          </a:p>
        </p:txBody>
      </p:sp>
    </p:spTree>
    <p:extLst>
      <p:ext uri="{BB962C8B-B14F-4D97-AF65-F5344CB8AC3E}">
        <p14:creationId xmlns:p14="http://schemas.microsoft.com/office/powerpoint/2010/main" val="1259676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F9FA66-2076-3A40-B431-4E85108D69F6}" type="datetimeFigureOut">
              <a:rPr lang="en-US" smtClean="0"/>
              <a:pPr/>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0C2D0-AFB5-9346-B985-1832D00FB33B}" type="slidenum">
              <a:rPr lang="en-US" smtClean="0"/>
              <a:pPr/>
              <a:t>‹#›</a:t>
            </a:fld>
            <a:endParaRPr lang="en-US"/>
          </a:p>
        </p:txBody>
      </p:sp>
    </p:spTree>
    <p:extLst>
      <p:ext uri="{BB962C8B-B14F-4D97-AF65-F5344CB8AC3E}">
        <p14:creationId xmlns:p14="http://schemas.microsoft.com/office/powerpoint/2010/main" val="1434761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F9FA66-2076-3A40-B431-4E85108D69F6}" type="datetimeFigureOut">
              <a:rPr lang="en-US" smtClean="0"/>
              <a:pPr/>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0C2D0-AFB5-9346-B985-1832D00FB33B}" type="slidenum">
              <a:rPr lang="en-US" smtClean="0"/>
              <a:pPr/>
              <a:t>‹#›</a:t>
            </a:fld>
            <a:endParaRPr lang="en-US"/>
          </a:p>
        </p:txBody>
      </p:sp>
    </p:spTree>
    <p:extLst>
      <p:ext uri="{BB962C8B-B14F-4D97-AF65-F5344CB8AC3E}">
        <p14:creationId xmlns:p14="http://schemas.microsoft.com/office/powerpoint/2010/main" val="2213366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F9FA66-2076-3A40-B431-4E85108D69F6}" type="datetimeFigureOut">
              <a:rPr lang="en-US" smtClean="0"/>
              <a:pPr/>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0C2D0-AFB5-9346-B985-1832D00FB33B}" type="slidenum">
              <a:rPr lang="en-US" smtClean="0"/>
              <a:pPr/>
              <a:t>‹#›</a:t>
            </a:fld>
            <a:endParaRPr lang="en-US"/>
          </a:p>
        </p:txBody>
      </p:sp>
    </p:spTree>
    <p:extLst>
      <p:ext uri="{BB962C8B-B14F-4D97-AF65-F5344CB8AC3E}">
        <p14:creationId xmlns:p14="http://schemas.microsoft.com/office/powerpoint/2010/main" val="76019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F9FA66-2076-3A40-B431-4E85108D69F6}" type="datetimeFigureOut">
              <a:rPr lang="en-US" smtClean="0"/>
              <a:pPr/>
              <a:t>11/18/2020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0C2D0-AFB5-9346-B985-1832D00FB33B}" type="slidenum">
              <a:rPr lang="en-US" smtClean="0"/>
              <a:pPr/>
              <a:t>‹#›</a:t>
            </a:fld>
            <a:endParaRPr lang="en-US"/>
          </a:p>
        </p:txBody>
      </p:sp>
    </p:spTree>
    <p:extLst>
      <p:ext uri="{BB962C8B-B14F-4D97-AF65-F5344CB8AC3E}">
        <p14:creationId xmlns:p14="http://schemas.microsoft.com/office/powerpoint/2010/main" val="94504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F9FA66-2076-3A40-B431-4E85108D69F6}" type="datetimeFigureOut">
              <a:rPr lang="en-US" smtClean="0"/>
              <a:pPr/>
              <a:t>11/18/2020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0C2D0-AFB5-9346-B985-1832D00FB33B}" type="slidenum">
              <a:rPr lang="en-US" smtClean="0"/>
              <a:pPr/>
              <a:t>‹#›</a:t>
            </a:fld>
            <a:endParaRPr lang="en-US"/>
          </a:p>
        </p:txBody>
      </p:sp>
    </p:spTree>
    <p:extLst>
      <p:ext uri="{BB962C8B-B14F-4D97-AF65-F5344CB8AC3E}">
        <p14:creationId xmlns:p14="http://schemas.microsoft.com/office/powerpoint/2010/main" val="2526508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9FA66-2076-3A40-B431-4E85108D69F6}" type="datetimeFigureOut">
              <a:rPr lang="en-US" smtClean="0"/>
              <a:pPr/>
              <a:t>11/18/2020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B0C2D0-AFB5-9346-B985-1832D00FB33B}" type="slidenum">
              <a:rPr lang="en-US" smtClean="0"/>
              <a:pPr/>
              <a:t>‹#›</a:t>
            </a:fld>
            <a:endParaRPr lang="en-US"/>
          </a:p>
        </p:txBody>
      </p:sp>
    </p:spTree>
    <p:extLst>
      <p:ext uri="{BB962C8B-B14F-4D97-AF65-F5344CB8AC3E}">
        <p14:creationId xmlns:p14="http://schemas.microsoft.com/office/powerpoint/2010/main" val="3289995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F9FA66-2076-3A40-B431-4E85108D69F6}" type="datetimeFigureOut">
              <a:rPr lang="en-US" smtClean="0"/>
              <a:pPr/>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0C2D0-AFB5-9346-B985-1832D00FB33B}" type="slidenum">
              <a:rPr lang="en-US" smtClean="0"/>
              <a:pPr/>
              <a:t>‹#›</a:t>
            </a:fld>
            <a:endParaRPr lang="en-US"/>
          </a:p>
        </p:txBody>
      </p:sp>
    </p:spTree>
    <p:extLst>
      <p:ext uri="{BB962C8B-B14F-4D97-AF65-F5344CB8AC3E}">
        <p14:creationId xmlns:p14="http://schemas.microsoft.com/office/powerpoint/2010/main" val="277942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D4A30-868D-47E2-8D14-3C50E3E3F5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327DF-1EAD-4C47-B117-CE8573144C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8E57E-F355-4723-87C5-B3B2CB075F6E}"/>
              </a:ext>
            </a:extLst>
          </p:cNvPr>
          <p:cNvSpPr>
            <a:spLocks noGrp="1"/>
          </p:cNvSpPr>
          <p:nvPr>
            <p:ph type="dt" sz="half" idx="10"/>
          </p:nvPr>
        </p:nvSpPr>
        <p:spPr/>
        <p:txBody>
          <a:bodyPr/>
          <a:lstStyle/>
          <a:p>
            <a:fld id="{7E476490-F37C-40D5-9221-CCF8A33B2EBC}" type="datetimeFigureOut">
              <a:rPr lang="en-US" smtClean="0"/>
              <a:t>11/18/2020</a:t>
            </a:fld>
            <a:endParaRPr lang="en-US"/>
          </a:p>
        </p:txBody>
      </p:sp>
      <p:sp>
        <p:nvSpPr>
          <p:cNvPr id="5" name="Footer Placeholder 4">
            <a:extLst>
              <a:ext uri="{FF2B5EF4-FFF2-40B4-BE49-F238E27FC236}">
                <a16:creationId xmlns:a16="http://schemas.microsoft.com/office/drawing/2014/main" id="{5E455FE4-E7BA-4572-B2B6-0F1BF568B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A84D0-72A8-406A-962A-8229D571693C}"/>
              </a:ext>
            </a:extLst>
          </p:cNvPr>
          <p:cNvSpPr>
            <a:spLocks noGrp="1"/>
          </p:cNvSpPr>
          <p:nvPr>
            <p:ph type="sldNum" sz="quarter" idx="12"/>
          </p:nvPr>
        </p:nvSpPr>
        <p:spPr/>
        <p:txBody>
          <a:bodyPr/>
          <a:lstStyle/>
          <a:p>
            <a:fld id="{97904C4C-0E37-4015-BAE3-D16FDF8BFCC5}" type="slidenum">
              <a:rPr lang="en-US" smtClean="0"/>
              <a:t>‹#›</a:t>
            </a:fld>
            <a:endParaRPr lang="en-US"/>
          </a:p>
        </p:txBody>
      </p:sp>
    </p:spTree>
    <p:extLst>
      <p:ext uri="{BB962C8B-B14F-4D97-AF65-F5344CB8AC3E}">
        <p14:creationId xmlns:p14="http://schemas.microsoft.com/office/powerpoint/2010/main" val="3642399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F9FA66-2076-3A40-B431-4E85108D69F6}" type="datetimeFigureOut">
              <a:rPr lang="en-US" smtClean="0"/>
              <a:pPr/>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0C2D0-AFB5-9346-B985-1832D00FB33B}" type="slidenum">
              <a:rPr lang="en-US" smtClean="0"/>
              <a:pPr/>
              <a:t>‹#›</a:t>
            </a:fld>
            <a:endParaRPr lang="en-US"/>
          </a:p>
        </p:txBody>
      </p:sp>
    </p:spTree>
    <p:extLst>
      <p:ext uri="{BB962C8B-B14F-4D97-AF65-F5344CB8AC3E}">
        <p14:creationId xmlns:p14="http://schemas.microsoft.com/office/powerpoint/2010/main" val="1351631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F9FA66-2076-3A40-B431-4E85108D69F6}" type="datetimeFigureOut">
              <a:rPr lang="en-US" smtClean="0"/>
              <a:pPr/>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0C2D0-AFB5-9346-B985-1832D00FB33B}" type="slidenum">
              <a:rPr lang="en-US" smtClean="0"/>
              <a:pPr/>
              <a:t>‹#›</a:t>
            </a:fld>
            <a:endParaRPr lang="en-US"/>
          </a:p>
        </p:txBody>
      </p:sp>
    </p:spTree>
    <p:extLst>
      <p:ext uri="{BB962C8B-B14F-4D97-AF65-F5344CB8AC3E}">
        <p14:creationId xmlns:p14="http://schemas.microsoft.com/office/powerpoint/2010/main" val="871204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F9FA66-2076-3A40-B431-4E85108D69F6}" type="datetimeFigureOut">
              <a:rPr lang="en-US" smtClean="0"/>
              <a:pPr/>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0C2D0-AFB5-9346-B985-1832D00FB33B}" type="slidenum">
              <a:rPr lang="en-US" smtClean="0"/>
              <a:pPr/>
              <a:t>‹#›</a:t>
            </a:fld>
            <a:endParaRPr lang="en-US"/>
          </a:p>
        </p:txBody>
      </p:sp>
    </p:spTree>
    <p:extLst>
      <p:ext uri="{BB962C8B-B14F-4D97-AF65-F5344CB8AC3E}">
        <p14:creationId xmlns:p14="http://schemas.microsoft.com/office/powerpoint/2010/main" val="579907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smtClean="0"/>
            </a:lvl1pPr>
          </a:lstStyle>
          <a:p>
            <a:fld id="{085A240F-E512-EF48-BC0C-6DB1340CB6BE}" type="slidenum">
              <a:rPr lang="en-US"/>
              <a:pPr/>
              <a:t>‹#›</a:t>
            </a:fld>
            <a:endParaRPr lang="en-US"/>
          </a:p>
        </p:txBody>
      </p:sp>
    </p:spTree>
    <p:extLst>
      <p:ext uri="{BB962C8B-B14F-4D97-AF65-F5344CB8AC3E}">
        <p14:creationId xmlns:p14="http://schemas.microsoft.com/office/powerpoint/2010/main" val="462765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E810-BF64-4A08-BB5A-0711773B69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D1A4E5-AC37-429C-B208-D959E01285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ED8339-D523-4D44-A9AA-95923DECC0B7}"/>
              </a:ext>
            </a:extLst>
          </p:cNvPr>
          <p:cNvSpPr>
            <a:spLocks noGrp="1"/>
          </p:cNvSpPr>
          <p:nvPr>
            <p:ph type="dt" sz="half" idx="10"/>
          </p:nvPr>
        </p:nvSpPr>
        <p:spPr/>
        <p:txBody>
          <a:bodyPr/>
          <a:lstStyle/>
          <a:p>
            <a:fld id="{7E476490-F37C-40D5-9221-CCF8A33B2EBC}" type="datetimeFigureOut">
              <a:rPr lang="en-US" smtClean="0"/>
              <a:t>11/18/2020</a:t>
            </a:fld>
            <a:endParaRPr lang="en-US"/>
          </a:p>
        </p:txBody>
      </p:sp>
      <p:sp>
        <p:nvSpPr>
          <p:cNvPr id="5" name="Footer Placeholder 4">
            <a:extLst>
              <a:ext uri="{FF2B5EF4-FFF2-40B4-BE49-F238E27FC236}">
                <a16:creationId xmlns:a16="http://schemas.microsoft.com/office/drawing/2014/main" id="{DBEF2002-6304-400F-A740-C4500DCDF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57D5D-AB40-4161-8C61-83E6BF4B7B9A}"/>
              </a:ext>
            </a:extLst>
          </p:cNvPr>
          <p:cNvSpPr>
            <a:spLocks noGrp="1"/>
          </p:cNvSpPr>
          <p:nvPr>
            <p:ph type="sldNum" sz="quarter" idx="12"/>
          </p:nvPr>
        </p:nvSpPr>
        <p:spPr/>
        <p:txBody>
          <a:bodyPr/>
          <a:lstStyle/>
          <a:p>
            <a:fld id="{97904C4C-0E37-4015-BAE3-D16FDF8BFCC5}" type="slidenum">
              <a:rPr lang="en-US" smtClean="0"/>
              <a:t>‹#›</a:t>
            </a:fld>
            <a:endParaRPr lang="en-US"/>
          </a:p>
        </p:txBody>
      </p:sp>
    </p:spTree>
    <p:extLst>
      <p:ext uri="{BB962C8B-B14F-4D97-AF65-F5344CB8AC3E}">
        <p14:creationId xmlns:p14="http://schemas.microsoft.com/office/powerpoint/2010/main" val="135569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A35D-851E-46C1-A5E9-B3079B58C1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BDBFB3-5781-4A21-81D9-360F94020A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001F7A-CE9A-4642-B7B0-0AFE21373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EF2D53-063F-41C3-80CA-B13E4A1DEE77}"/>
              </a:ext>
            </a:extLst>
          </p:cNvPr>
          <p:cNvSpPr>
            <a:spLocks noGrp="1"/>
          </p:cNvSpPr>
          <p:nvPr>
            <p:ph type="dt" sz="half" idx="10"/>
          </p:nvPr>
        </p:nvSpPr>
        <p:spPr/>
        <p:txBody>
          <a:bodyPr/>
          <a:lstStyle/>
          <a:p>
            <a:fld id="{7E476490-F37C-40D5-9221-CCF8A33B2EBC}" type="datetimeFigureOut">
              <a:rPr lang="en-US" smtClean="0"/>
              <a:t>11/18/2020</a:t>
            </a:fld>
            <a:endParaRPr lang="en-US"/>
          </a:p>
        </p:txBody>
      </p:sp>
      <p:sp>
        <p:nvSpPr>
          <p:cNvPr id="6" name="Footer Placeholder 5">
            <a:extLst>
              <a:ext uri="{FF2B5EF4-FFF2-40B4-BE49-F238E27FC236}">
                <a16:creationId xmlns:a16="http://schemas.microsoft.com/office/drawing/2014/main" id="{89AABFA7-9A90-4F3D-BB53-22CE2FFD86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200D7-4219-4240-B331-A37FC188036E}"/>
              </a:ext>
            </a:extLst>
          </p:cNvPr>
          <p:cNvSpPr>
            <a:spLocks noGrp="1"/>
          </p:cNvSpPr>
          <p:nvPr>
            <p:ph type="sldNum" sz="quarter" idx="12"/>
          </p:nvPr>
        </p:nvSpPr>
        <p:spPr/>
        <p:txBody>
          <a:bodyPr/>
          <a:lstStyle/>
          <a:p>
            <a:fld id="{97904C4C-0E37-4015-BAE3-D16FDF8BFCC5}" type="slidenum">
              <a:rPr lang="en-US" smtClean="0"/>
              <a:t>‹#›</a:t>
            </a:fld>
            <a:endParaRPr lang="en-US"/>
          </a:p>
        </p:txBody>
      </p:sp>
    </p:spTree>
    <p:extLst>
      <p:ext uri="{BB962C8B-B14F-4D97-AF65-F5344CB8AC3E}">
        <p14:creationId xmlns:p14="http://schemas.microsoft.com/office/powerpoint/2010/main" val="1014867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F5362-E962-4296-9583-AB1DAF7438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2A266-F03F-4353-9B72-8C2D3819DF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595B3A-88D8-4517-B5AE-F0BE63908B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C795FD-4CD7-4150-BCB7-E5CFC2284D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46D59E-A041-49DF-8CF1-95F2B448C1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5DF765-22AD-47CF-814C-73570F2E89A5}"/>
              </a:ext>
            </a:extLst>
          </p:cNvPr>
          <p:cNvSpPr>
            <a:spLocks noGrp="1"/>
          </p:cNvSpPr>
          <p:nvPr>
            <p:ph type="dt" sz="half" idx="10"/>
          </p:nvPr>
        </p:nvSpPr>
        <p:spPr/>
        <p:txBody>
          <a:bodyPr/>
          <a:lstStyle/>
          <a:p>
            <a:fld id="{7E476490-F37C-40D5-9221-CCF8A33B2EBC}" type="datetimeFigureOut">
              <a:rPr lang="en-US" smtClean="0"/>
              <a:t>11/18/2020</a:t>
            </a:fld>
            <a:endParaRPr lang="en-US"/>
          </a:p>
        </p:txBody>
      </p:sp>
      <p:sp>
        <p:nvSpPr>
          <p:cNvPr id="8" name="Footer Placeholder 7">
            <a:extLst>
              <a:ext uri="{FF2B5EF4-FFF2-40B4-BE49-F238E27FC236}">
                <a16:creationId xmlns:a16="http://schemas.microsoft.com/office/drawing/2014/main" id="{1BA6C84B-CFE0-426C-9418-636F5B7660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2A374-0106-418E-8F78-DAAB35BD292B}"/>
              </a:ext>
            </a:extLst>
          </p:cNvPr>
          <p:cNvSpPr>
            <a:spLocks noGrp="1"/>
          </p:cNvSpPr>
          <p:nvPr>
            <p:ph type="sldNum" sz="quarter" idx="12"/>
          </p:nvPr>
        </p:nvSpPr>
        <p:spPr/>
        <p:txBody>
          <a:bodyPr/>
          <a:lstStyle/>
          <a:p>
            <a:fld id="{97904C4C-0E37-4015-BAE3-D16FDF8BFCC5}" type="slidenum">
              <a:rPr lang="en-US" smtClean="0"/>
              <a:t>‹#›</a:t>
            </a:fld>
            <a:endParaRPr lang="en-US"/>
          </a:p>
        </p:txBody>
      </p:sp>
    </p:spTree>
    <p:extLst>
      <p:ext uri="{BB962C8B-B14F-4D97-AF65-F5344CB8AC3E}">
        <p14:creationId xmlns:p14="http://schemas.microsoft.com/office/powerpoint/2010/main" val="427100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236AD-799B-4BD4-85F9-9E1A19A37E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BB46FC-790E-466F-B8F7-56620D5F3D1B}"/>
              </a:ext>
            </a:extLst>
          </p:cNvPr>
          <p:cNvSpPr>
            <a:spLocks noGrp="1"/>
          </p:cNvSpPr>
          <p:nvPr>
            <p:ph type="dt" sz="half" idx="10"/>
          </p:nvPr>
        </p:nvSpPr>
        <p:spPr/>
        <p:txBody>
          <a:bodyPr/>
          <a:lstStyle/>
          <a:p>
            <a:fld id="{7E476490-F37C-40D5-9221-CCF8A33B2EBC}" type="datetimeFigureOut">
              <a:rPr lang="en-US" smtClean="0"/>
              <a:t>11/18/2020</a:t>
            </a:fld>
            <a:endParaRPr lang="en-US"/>
          </a:p>
        </p:txBody>
      </p:sp>
      <p:sp>
        <p:nvSpPr>
          <p:cNvPr id="4" name="Footer Placeholder 3">
            <a:extLst>
              <a:ext uri="{FF2B5EF4-FFF2-40B4-BE49-F238E27FC236}">
                <a16:creationId xmlns:a16="http://schemas.microsoft.com/office/drawing/2014/main" id="{07208B51-4FD7-41A9-A046-C297C620EB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7501EB-3165-4E92-A37F-CF4FB1D956FF}"/>
              </a:ext>
            </a:extLst>
          </p:cNvPr>
          <p:cNvSpPr>
            <a:spLocks noGrp="1"/>
          </p:cNvSpPr>
          <p:nvPr>
            <p:ph type="sldNum" sz="quarter" idx="12"/>
          </p:nvPr>
        </p:nvSpPr>
        <p:spPr/>
        <p:txBody>
          <a:bodyPr/>
          <a:lstStyle/>
          <a:p>
            <a:fld id="{97904C4C-0E37-4015-BAE3-D16FDF8BFCC5}" type="slidenum">
              <a:rPr lang="en-US" smtClean="0"/>
              <a:t>‹#›</a:t>
            </a:fld>
            <a:endParaRPr lang="en-US"/>
          </a:p>
        </p:txBody>
      </p:sp>
    </p:spTree>
    <p:extLst>
      <p:ext uri="{BB962C8B-B14F-4D97-AF65-F5344CB8AC3E}">
        <p14:creationId xmlns:p14="http://schemas.microsoft.com/office/powerpoint/2010/main" val="4133587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7BCC96-93F5-4A76-ADFA-7A76CA859768}"/>
              </a:ext>
            </a:extLst>
          </p:cNvPr>
          <p:cNvSpPr>
            <a:spLocks noGrp="1"/>
          </p:cNvSpPr>
          <p:nvPr>
            <p:ph type="dt" sz="half" idx="10"/>
          </p:nvPr>
        </p:nvSpPr>
        <p:spPr/>
        <p:txBody>
          <a:bodyPr/>
          <a:lstStyle/>
          <a:p>
            <a:fld id="{7E476490-F37C-40D5-9221-CCF8A33B2EBC}" type="datetimeFigureOut">
              <a:rPr lang="en-US" smtClean="0"/>
              <a:t>11/18/2020</a:t>
            </a:fld>
            <a:endParaRPr lang="en-US"/>
          </a:p>
        </p:txBody>
      </p:sp>
      <p:sp>
        <p:nvSpPr>
          <p:cNvPr id="3" name="Footer Placeholder 2">
            <a:extLst>
              <a:ext uri="{FF2B5EF4-FFF2-40B4-BE49-F238E27FC236}">
                <a16:creationId xmlns:a16="http://schemas.microsoft.com/office/drawing/2014/main" id="{D5809EF7-C20C-471F-A77C-64DD92854B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741CAC-7617-46B2-85E6-8A4D4F4EEEB2}"/>
              </a:ext>
            </a:extLst>
          </p:cNvPr>
          <p:cNvSpPr>
            <a:spLocks noGrp="1"/>
          </p:cNvSpPr>
          <p:nvPr>
            <p:ph type="sldNum" sz="quarter" idx="12"/>
          </p:nvPr>
        </p:nvSpPr>
        <p:spPr/>
        <p:txBody>
          <a:bodyPr/>
          <a:lstStyle/>
          <a:p>
            <a:fld id="{97904C4C-0E37-4015-BAE3-D16FDF8BFCC5}" type="slidenum">
              <a:rPr lang="en-US" smtClean="0"/>
              <a:t>‹#›</a:t>
            </a:fld>
            <a:endParaRPr lang="en-US"/>
          </a:p>
        </p:txBody>
      </p:sp>
    </p:spTree>
    <p:extLst>
      <p:ext uri="{BB962C8B-B14F-4D97-AF65-F5344CB8AC3E}">
        <p14:creationId xmlns:p14="http://schemas.microsoft.com/office/powerpoint/2010/main" val="3330796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17E6-D650-4632-8ED7-DF800A828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11C9D5-B50A-471B-AD09-61F863A49E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5AD7BC-6FA3-49BA-A162-56075B45C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D22D9B-7998-4924-8FBD-F7F63906B375}"/>
              </a:ext>
            </a:extLst>
          </p:cNvPr>
          <p:cNvSpPr>
            <a:spLocks noGrp="1"/>
          </p:cNvSpPr>
          <p:nvPr>
            <p:ph type="dt" sz="half" idx="10"/>
          </p:nvPr>
        </p:nvSpPr>
        <p:spPr/>
        <p:txBody>
          <a:bodyPr/>
          <a:lstStyle/>
          <a:p>
            <a:fld id="{7E476490-F37C-40D5-9221-CCF8A33B2EBC}" type="datetimeFigureOut">
              <a:rPr lang="en-US" smtClean="0"/>
              <a:t>11/18/2020</a:t>
            </a:fld>
            <a:endParaRPr lang="en-US"/>
          </a:p>
        </p:txBody>
      </p:sp>
      <p:sp>
        <p:nvSpPr>
          <p:cNvPr id="6" name="Footer Placeholder 5">
            <a:extLst>
              <a:ext uri="{FF2B5EF4-FFF2-40B4-BE49-F238E27FC236}">
                <a16:creationId xmlns:a16="http://schemas.microsoft.com/office/drawing/2014/main" id="{0B61EFA1-9BDA-49F1-8B46-751C60064E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3BF6C-0691-4C0F-916C-0E0ACACF4250}"/>
              </a:ext>
            </a:extLst>
          </p:cNvPr>
          <p:cNvSpPr>
            <a:spLocks noGrp="1"/>
          </p:cNvSpPr>
          <p:nvPr>
            <p:ph type="sldNum" sz="quarter" idx="12"/>
          </p:nvPr>
        </p:nvSpPr>
        <p:spPr/>
        <p:txBody>
          <a:bodyPr/>
          <a:lstStyle/>
          <a:p>
            <a:fld id="{97904C4C-0E37-4015-BAE3-D16FDF8BFCC5}" type="slidenum">
              <a:rPr lang="en-US" smtClean="0"/>
              <a:t>‹#›</a:t>
            </a:fld>
            <a:endParaRPr lang="en-US"/>
          </a:p>
        </p:txBody>
      </p:sp>
    </p:spTree>
    <p:extLst>
      <p:ext uri="{BB962C8B-B14F-4D97-AF65-F5344CB8AC3E}">
        <p14:creationId xmlns:p14="http://schemas.microsoft.com/office/powerpoint/2010/main" val="11618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937A4-8A8D-4522-A4AD-CDC9577E4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2220D8-F712-40E1-A2AB-A180AC802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1C0EBC-64EB-4F48-AB4B-0C5DC09F3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25370-A1B8-41FE-9F8D-CB5D0A85FB17}"/>
              </a:ext>
            </a:extLst>
          </p:cNvPr>
          <p:cNvSpPr>
            <a:spLocks noGrp="1"/>
          </p:cNvSpPr>
          <p:nvPr>
            <p:ph type="dt" sz="half" idx="10"/>
          </p:nvPr>
        </p:nvSpPr>
        <p:spPr/>
        <p:txBody>
          <a:bodyPr/>
          <a:lstStyle/>
          <a:p>
            <a:fld id="{7E476490-F37C-40D5-9221-CCF8A33B2EBC}" type="datetimeFigureOut">
              <a:rPr lang="en-US" smtClean="0"/>
              <a:t>11/18/2020</a:t>
            </a:fld>
            <a:endParaRPr lang="en-US"/>
          </a:p>
        </p:txBody>
      </p:sp>
      <p:sp>
        <p:nvSpPr>
          <p:cNvPr id="6" name="Footer Placeholder 5">
            <a:extLst>
              <a:ext uri="{FF2B5EF4-FFF2-40B4-BE49-F238E27FC236}">
                <a16:creationId xmlns:a16="http://schemas.microsoft.com/office/drawing/2014/main" id="{6FD054B5-39BD-41A0-82ED-FE82B43D2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06C27-CC4A-41AE-9D09-798847A94A4C}"/>
              </a:ext>
            </a:extLst>
          </p:cNvPr>
          <p:cNvSpPr>
            <a:spLocks noGrp="1"/>
          </p:cNvSpPr>
          <p:nvPr>
            <p:ph type="sldNum" sz="quarter" idx="12"/>
          </p:nvPr>
        </p:nvSpPr>
        <p:spPr/>
        <p:txBody>
          <a:bodyPr/>
          <a:lstStyle/>
          <a:p>
            <a:fld id="{97904C4C-0E37-4015-BAE3-D16FDF8BFCC5}" type="slidenum">
              <a:rPr lang="en-US" smtClean="0"/>
              <a:t>‹#›</a:t>
            </a:fld>
            <a:endParaRPr lang="en-US"/>
          </a:p>
        </p:txBody>
      </p:sp>
    </p:spTree>
    <p:extLst>
      <p:ext uri="{BB962C8B-B14F-4D97-AF65-F5344CB8AC3E}">
        <p14:creationId xmlns:p14="http://schemas.microsoft.com/office/powerpoint/2010/main" val="280868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2CC9B-B06B-4A63-AEEF-F3911E83F9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4F9E75-5CA9-4E3B-9648-0C17974EE1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DF020-F2C6-4F21-82CD-49390CEB0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76490-F37C-40D5-9221-CCF8A33B2EBC}" type="datetimeFigureOut">
              <a:rPr lang="en-US" smtClean="0"/>
              <a:t>11/18/2020</a:t>
            </a:fld>
            <a:endParaRPr lang="en-US"/>
          </a:p>
        </p:txBody>
      </p:sp>
      <p:sp>
        <p:nvSpPr>
          <p:cNvPr id="5" name="Footer Placeholder 4">
            <a:extLst>
              <a:ext uri="{FF2B5EF4-FFF2-40B4-BE49-F238E27FC236}">
                <a16:creationId xmlns:a16="http://schemas.microsoft.com/office/drawing/2014/main" id="{539E4D83-C00A-4D26-A6ED-4127A49F11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BF02C3-5265-40D9-9A7D-C93B7352B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04C4C-0E37-4015-BAE3-D16FDF8BFCC5}" type="slidenum">
              <a:rPr lang="en-US" smtClean="0"/>
              <a:t>‹#›</a:t>
            </a:fld>
            <a:endParaRPr lang="en-US"/>
          </a:p>
        </p:txBody>
      </p:sp>
    </p:spTree>
    <p:extLst>
      <p:ext uri="{BB962C8B-B14F-4D97-AF65-F5344CB8AC3E}">
        <p14:creationId xmlns:p14="http://schemas.microsoft.com/office/powerpoint/2010/main" val="3010889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9FA66-2076-3A40-B431-4E85108D69F6}" type="datetimeFigureOut">
              <a:rPr lang="en-US" smtClean="0"/>
              <a:pPr/>
              <a:t>11/18/2020</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0C2D0-AFB5-9346-B985-1832D00FB33B}" type="slidenum">
              <a:rPr lang="en-US" smtClean="0"/>
              <a:pPr/>
              <a:t>‹#›</a:t>
            </a:fld>
            <a:endParaRPr lang="en-US"/>
          </a:p>
        </p:txBody>
      </p:sp>
    </p:spTree>
    <p:extLst>
      <p:ext uri="{BB962C8B-B14F-4D97-AF65-F5344CB8AC3E}">
        <p14:creationId xmlns:p14="http://schemas.microsoft.com/office/powerpoint/2010/main" val="1482884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9.emf"/></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0F17-6AA9-491B-87F4-60BF458279E5}"/>
              </a:ext>
            </a:extLst>
          </p:cNvPr>
          <p:cNvSpPr>
            <a:spLocks noGrp="1"/>
          </p:cNvSpPr>
          <p:nvPr>
            <p:ph type="ctrTitle"/>
          </p:nvPr>
        </p:nvSpPr>
        <p:spPr>
          <a:xfrm>
            <a:off x="1524000" y="158129"/>
            <a:ext cx="9144000" cy="1144898"/>
          </a:xfrm>
        </p:spPr>
        <p:txBody>
          <a:bodyPr>
            <a:normAutofit/>
          </a:bodyPr>
          <a:lstStyle/>
          <a:p>
            <a:r>
              <a:rPr lang="en-US" sz="3600" b="1" dirty="0"/>
              <a:t>Riverside South and Riverside Center:</a:t>
            </a:r>
            <a:br>
              <a:rPr lang="en-US" sz="3600" dirty="0"/>
            </a:br>
            <a:r>
              <a:rPr lang="en-US" sz="3600" i="1" dirty="0"/>
              <a:t>A 40-Year Upper West Side Development Story</a:t>
            </a:r>
            <a:endParaRPr lang="en-US" sz="3600" dirty="0"/>
          </a:p>
        </p:txBody>
      </p:sp>
      <p:sp>
        <p:nvSpPr>
          <p:cNvPr id="3" name="Subtitle 2">
            <a:extLst>
              <a:ext uri="{FF2B5EF4-FFF2-40B4-BE49-F238E27FC236}">
                <a16:creationId xmlns:a16="http://schemas.microsoft.com/office/drawing/2014/main" id="{60ABA4B3-4718-411F-9E15-0EEFECFBCFB6}"/>
              </a:ext>
            </a:extLst>
          </p:cNvPr>
          <p:cNvSpPr>
            <a:spLocks noGrp="1"/>
          </p:cNvSpPr>
          <p:nvPr>
            <p:ph type="subTitle" idx="1"/>
          </p:nvPr>
        </p:nvSpPr>
        <p:spPr>
          <a:xfrm>
            <a:off x="1524000" y="1406507"/>
            <a:ext cx="9144000" cy="797978"/>
          </a:xfrm>
        </p:spPr>
        <p:txBody>
          <a:bodyPr>
            <a:normAutofit lnSpcReduction="10000"/>
          </a:bodyPr>
          <a:lstStyle/>
          <a:p>
            <a:pPr>
              <a:lnSpc>
                <a:spcPct val="100000"/>
              </a:lnSpc>
            </a:pPr>
            <a:r>
              <a:rPr lang="en-US" sz="2000" dirty="0"/>
              <a:t>Ethel Sheffer, FAICP</a:t>
            </a:r>
          </a:p>
          <a:p>
            <a:pPr>
              <a:lnSpc>
                <a:spcPct val="100000"/>
              </a:lnSpc>
            </a:pPr>
            <a:r>
              <a:rPr lang="en-US" sz="2000" dirty="0"/>
              <a:t>November 18, 2020</a:t>
            </a:r>
          </a:p>
          <a:p>
            <a:endParaRPr lang="en-US" sz="2000" dirty="0"/>
          </a:p>
          <a:p>
            <a:endParaRPr lang="en-US" sz="2000" dirty="0"/>
          </a:p>
        </p:txBody>
      </p:sp>
      <p:pic>
        <p:nvPicPr>
          <p:cNvPr id="1030" name="Picture 6" descr="Riverside-south-4">
            <a:extLst>
              <a:ext uri="{FF2B5EF4-FFF2-40B4-BE49-F238E27FC236}">
                <a16:creationId xmlns:a16="http://schemas.microsoft.com/office/drawing/2014/main" id="{315AC248-B663-43D3-85B3-44933F8715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8237" y="2413541"/>
            <a:ext cx="5633764" cy="4444459"/>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5" descr="An aerial view of a city&#10;&#10;Description automatically generated">
            <a:extLst>
              <a:ext uri="{FF2B5EF4-FFF2-40B4-BE49-F238E27FC236}">
                <a16:creationId xmlns:a16="http://schemas.microsoft.com/office/drawing/2014/main" id="{4AC939F4-07AE-45F6-BB20-90F210DDB5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413542"/>
            <a:ext cx="6200820" cy="4444460"/>
          </a:xfrm>
          <a:prstGeom prst="rect">
            <a:avLst/>
          </a:prstGeom>
        </p:spPr>
      </p:pic>
    </p:spTree>
    <p:extLst>
      <p:ext uri="{BB962C8B-B14F-4D97-AF65-F5344CB8AC3E}">
        <p14:creationId xmlns:p14="http://schemas.microsoft.com/office/powerpoint/2010/main" val="87001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E26E72-A6BF-4B47-A63D-6C83C19EF786}"/>
              </a:ext>
            </a:extLst>
          </p:cNvPr>
          <p:cNvSpPr txBox="1"/>
          <p:nvPr/>
        </p:nvSpPr>
        <p:spPr>
          <a:xfrm>
            <a:off x="59451" y="1225689"/>
            <a:ext cx="5890039" cy="5078313"/>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Trump City and TV City were  stopped by  opponents on Upper West Side and within government  (Koch, Nadler) who all opposed the size and design of </a:t>
            </a:r>
            <a:r>
              <a:rPr lang="en-US" dirty="0">
                <a:latin typeface="Calibri" panose="020F0502020204030204" pitchFamily="34" charset="0"/>
                <a:ea typeface="Calibri" panose="020F0502020204030204" pitchFamily="34" charset="0"/>
                <a:cs typeface="Times New Roman" panose="02020603050405020304" pitchFamily="18" charset="0"/>
              </a:rPr>
              <a:t>these proposals and Trump himself; Koch refuses public funding and tax abatements and supports NBC to stay in Rockefeller 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1990, banks restructured Trump’s 2 billion dollar loan and deferred payment on another 200 million </a:t>
            </a:r>
            <a:r>
              <a:rPr lang="en-US" dirty="0">
                <a:latin typeface="Calibri" panose="020F0502020204030204" pitchFamily="34" charset="0"/>
                <a:ea typeface="Calibri" panose="020F0502020204030204" pitchFamily="34" charset="0"/>
                <a:cs typeface="Times New Roman" panose="02020603050405020304" pitchFamily="18" charset="0"/>
              </a:rPr>
              <a:t>dollar </a:t>
            </a:r>
            <a:r>
              <a:rPr lang="en-US" sz="1800" dirty="0">
                <a:effectLst/>
                <a:latin typeface="Calibri" panose="020F0502020204030204" pitchFamily="34" charset="0"/>
                <a:ea typeface="Calibri" panose="020F0502020204030204" pitchFamily="34" charset="0"/>
                <a:cs typeface="Times New Roman" panose="02020603050405020304" pitchFamily="18" charset="0"/>
              </a:rPr>
              <a:t>loan</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Banks and continued political and community opposition, and celebrity opposition to Trump’s mega plans encourage</a:t>
            </a:r>
            <a:r>
              <a:rPr lang="en-US" sz="1800" dirty="0">
                <a:effectLst/>
                <a:latin typeface="Calibri" panose="020F0502020204030204" pitchFamily="34" charset="0"/>
                <a:ea typeface="Calibri" panose="020F0502020204030204" pitchFamily="34" charset="0"/>
                <a:cs typeface="Times New Roman" panose="02020603050405020304" pitchFamily="18" charset="0"/>
              </a:rPr>
              <a:t> Trump to join with previous celebrity and civic opponents,</a:t>
            </a:r>
            <a:r>
              <a:rPr lang="en-US" dirty="0">
                <a:latin typeface="Calibri" panose="020F0502020204030204" pitchFamily="34" charset="0"/>
                <a:ea typeface="Calibri" panose="020F0502020204030204" pitchFamily="34" charset="0"/>
                <a:cs typeface="Times New Roman" panose="02020603050405020304" pitchFamily="18" charset="0"/>
              </a:rPr>
              <a:t> “converted enemies to allies”, and civics propose smaller, more “popular” plan</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a:t>
            </a:r>
            <a:r>
              <a:rPr lang="en-US" sz="1800" dirty="0">
                <a:effectLst/>
                <a:latin typeface="Calibri" panose="020F0502020204030204" pitchFamily="34" charset="0"/>
                <a:ea typeface="Calibri" panose="020F0502020204030204" pitchFamily="34" charset="0"/>
                <a:cs typeface="Times New Roman" panose="02020603050405020304" pitchFamily="18" charset="0"/>
              </a:rPr>
              <a:t> 6 civic organizations become partners with Trump and the proposed development  changed to Riverside South</a:t>
            </a:r>
            <a:endParaRPr lang="en-US" dirty="0"/>
          </a:p>
        </p:txBody>
      </p:sp>
      <p:sp>
        <p:nvSpPr>
          <p:cNvPr id="6" name="Title 1">
            <a:extLst>
              <a:ext uri="{FF2B5EF4-FFF2-40B4-BE49-F238E27FC236}">
                <a16:creationId xmlns:a16="http://schemas.microsoft.com/office/drawing/2014/main" id="{05A1E2C5-55A6-429B-AB02-8DC53904B391}"/>
              </a:ext>
            </a:extLst>
          </p:cNvPr>
          <p:cNvSpPr>
            <a:spLocks noGrp="1"/>
          </p:cNvSpPr>
          <p:nvPr>
            <p:ph type="title"/>
          </p:nvPr>
        </p:nvSpPr>
        <p:spPr>
          <a:xfrm>
            <a:off x="59451" y="137504"/>
            <a:ext cx="11889626" cy="794512"/>
          </a:xfrm>
        </p:spPr>
        <p:txBody>
          <a:bodyPr anchor="b">
            <a:normAutofit/>
          </a:bodyPr>
          <a:lstStyle/>
          <a:p>
            <a:r>
              <a:rPr lang="en-US" sz="3600" b="1" dirty="0"/>
              <a:t>Community Opposition and the Beginning of Civic Collaboration</a:t>
            </a:r>
          </a:p>
        </p:txBody>
      </p:sp>
      <p:pic>
        <p:nvPicPr>
          <p:cNvPr id="8" name="Picture 4" descr="Six photos of prominent New Yorkers opposed to Trump's development: journalist David Halberstam; Mayor Ed Koch; Ruth Messinger; writer Betty Friedan; Christopher Reeve; Robert Caro. | Getty Images">
            <a:extLst>
              <a:ext uri="{FF2B5EF4-FFF2-40B4-BE49-F238E27FC236}">
                <a16:creationId xmlns:a16="http://schemas.microsoft.com/office/drawing/2014/main" id="{F7B759C5-87AC-473B-8970-4324669C6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490" y="1708299"/>
            <a:ext cx="5982944" cy="399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24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photos. Top left: Robert Moses, wearing a black suit, gesticulates with a rolled-up blueprint in Queens. Top right: Paul Willen, with a large mane of white hair, poses for a photo with a skyline in the background. Bottom: A meticulous black-and-white drawing of Willen’s plan for Riverside South. | Getty Images; Paul Willen; Willen and Evanusa">
            <a:extLst>
              <a:ext uri="{FF2B5EF4-FFF2-40B4-BE49-F238E27FC236}">
                <a16:creationId xmlns:a16="http://schemas.microsoft.com/office/drawing/2014/main" id="{2FD8C6F2-B0BE-4FBB-9461-2D55A499BEA7}"/>
              </a:ext>
            </a:extLst>
          </p:cNvPr>
          <p:cNvPicPr/>
          <p:nvPr/>
        </p:nvPicPr>
        <p:blipFill rotWithShape="1">
          <a:blip r:embed="rId3">
            <a:extLst>
              <a:ext uri="{28A0092B-C50C-407E-A947-70E740481C1C}">
                <a14:useLocalDpi xmlns:a14="http://schemas.microsoft.com/office/drawing/2010/main" val="0"/>
              </a:ext>
            </a:extLst>
          </a:blip>
          <a:srcRect t="38752"/>
          <a:stretch/>
        </p:blipFill>
        <p:spPr bwMode="auto">
          <a:xfrm>
            <a:off x="2309010" y="2966216"/>
            <a:ext cx="7573979" cy="3754280"/>
          </a:xfrm>
          <a:prstGeom prst="rect">
            <a:avLst/>
          </a:prstGeom>
          <a:noFill/>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2F108B4B-1B25-470A-A61E-C22C010C30F3}"/>
              </a:ext>
            </a:extLst>
          </p:cNvPr>
          <p:cNvSpPr>
            <a:spLocks noGrp="1"/>
          </p:cNvSpPr>
          <p:nvPr>
            <p:ph type="title"/>
          </p:nvPr>
        </p:nvSpPr>
        <p:spPr>
          <a:xfrm>
            <a:off x="0" y="0"/>
            <a:ext cx="12192000" cy="643258"/>
          </a:xfrm>
        </p:spPr>
        <p:txBody>
          <a:bodyPr anchor="b">
            <a:noAutofit/>
          </a:bodyPr>
          <a:lstStyle/>
          <a:p>
            <a:r>
              <a:rPr lang="en-US" sz="2600" b="1" dirty="0"/>
              <a:t>Riverside South Planning Corporation, and the </a:t>
            </a:r>
            <a:r>
              <a:rPr lang="en-US" sz="2600" b="1" dirty="0" err="1"/>
              <a:t>Willen</a:t>
            </a:r>
            <a:r>
              <a:rPr lang="en-US" sz="2600" b="1" dirty="0"/>
              <a:t>-Gutman Sketch, RSPC Initial Plan</a:t>
            </a:r>
          </a:p>
        </p:txBody>
      </p:sp>
      <p:sp>
        <p:nvSpPr>
          <p:cNvPr id="6" name="Content Placeholder 2">
            <a:extLst>
              <a:ext uri="{FF2B5EF4-FFF2-40B4-BE49-F238E27FC236}">
                <a16:creationId xmlns:a16="http://schemas.microsoft.com/office/drawing/2014/main" id="{E725D3B3-A990-4E5A-AB1E-E890DB86F8E0}"/>
              </a:ext>
            </a:extLst>
          </p:cNvPr>
          <p:cNvSpPr>
            <a:spLocks noGrp="1"/>
          </p:cNvSpPr>
          <p:nvPr>
            <p:ph idx="1"/>
          </p:nvPr>
        </p:nvSpPr>
        <p:spPr>
          <a:xfrm>
            <a:off x="151186" y="730038"/>
            <a:ext cx="11889626" cy="2593889"/>
          </a:xfrm>
        </p:spPr>
        <p:txBody>
          <a:bodyPr>
            <a:normAutofit/>
          </a:bodyPr>
          <a:lstStyle/>
          <a:p>
            <a:pPr lvl="0"/>
            <a:r>
              <a:rPr lang="en-US" sz="1400" dirty="0"/>
              <a:t>In 1991, Trump organization joins with group of civic organizations to form Riverside South Planning Corporation (RSPC) to develop criteria for the site</a:t>
            </a:r>
          </a:p>
          <a:p>
            <a:pPr lvl="0"/>
            <a:r>
              <a:rPr lang="en-US" sz="1400" dirty="0"/>
              <a:t>RSPC included: Municipal Art Society, Regional Plan Association, The Parks Council, the Riverside Park Fund, Westpride, Natural Resources Defense Council and New York League of Conservation Voters</a:t>
            </a:r>
          </a:p>
          <a:p>
            <a:pPr lvl="0"/>
            <a:r>
              <a:rPr lang="en-US" sz="1400" dirty="0"/>
              <a:t>Based on a “civic” alternative plan prepared by Daniel Gutman, an environmental planner and Paul Willen, an architect</a:t>
            </a:r>
          </a:p>
          <a:p>
            <a:r>
              <a:rPr lang="en-US" sz="1400" dirty="0"/>
              <a:t>Proposed a 23-acre park (extending Riverside Park south) and removing the Westside Highway, relocating east to grade </a:t>
            </a:r>
            <a:r>
              <a:rPr lang="en-US" sz="1400" i="1" dirty="0"/>
              <a:t>and buried</a:t>
            </a:r>
            <a:endParaRPr lang="en-US" sz="1400" dirty="0"/>
          </a:p>
          <a:p>
            <a:r>
              <a:rPr lang="en-US" sz="1400" dirty="0"/>
              <a:t>This would create a curved Riverside Blvd above grade the relocated highway, with the park sloping down to the river;</a:t>
            </a:r>
          </a:p>
          <a:p>
            <a:r>
              <a:rPr lang="en-US" sz="1400" dirty="0"/>
              <a:t>A new ULURP proposal</a:t>
            </a:r>
          </a:p>
          <a:p>
            <a:endParaRPr lang="en-US" sz="1600" dirty="0"/>
          </a:p>
        </p:txBody>
      </p:sp>
    </p:spTree>
    <p:extLst>
      <p:ext uri="{BB962C8B-B14F-4D97-AF65-F5344CB8AC3E}">
        <p14:creationId xmlns:p14="http://schemas.microsoft.com/office/powerpoint/2010/main" val="3127946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1C726-4359-4F20-AE0A-7F059B4A110D}"/>
              </a:ext>
            </a:extLst>
          </p:cNvPr>
          <p:cNvSpPr>
            <a:spLocks noGrp="1"/>
          </p:cNvSpPr>
          <p:nvPr>
            <p:ph type="title"/>
          </p:nvPr>
        </p:nvSpPr>
        <p:spPr>
          <a:xfrm>
            <a:off x="125412" y="227270"/>
            <a:ext cx="12066588" cy="822326"/>
          </a:xfrm>
        </p:spPr>
        <p:txBody>
          <a:bodyPr vert="horz" lIns="91440" tIns="45720" rIns="91440" bIns="45720" rtlCol="0" anchor="ctr">
            <a:noAutofit/>
          </a:bodyPr>
          <a:lstStyle/>
          <a:p>
            <a:r>
              <a:rPr lang="en-US" sz="3600" b="1" dirty="0"/>
              <a:t>Manhattan CB7, Manhattan Borough President Planning Charrette, organized by Lance Jay Brown (1991)</a:t>
            </a:r>
          </a:p>
        </p:txBody>
      </p:sp>
      <p:pic>
        <p:nvPicPr>
          <p:cNvPr id="5" name="Content Placeholder 4" descr="A messy room&#10;&#10;Description automatically generated">
            <a:extLst>
              <a:ext uri="{FF2B5EF4-FFF2-40B4-BE49-F238E27FC236}">
                <a16:creationId xmlns:a16="http://schemas.microsoft.com/office/drawing/2014/main" id="{DD74071A-A1B3-4DD3-AFA7-4C9328C812F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rot="16200000">
            <a:off x="5626389" y="292385"/>
            <a:ext cx="5242330" cy="7888895"/>
          </a:xfrm>
        </p:spPr>
      </p:pic>
      <p:pic>
        <p:nvPicPr>
          <p:cNvPr id="7" name="Picture 6" descr="A close up of a piece of paper&#10;&#10;Description automatically generated">
            <a:extLst>
              <a:ext uri="{FF2B5EF4-FFF2-40B4-BE49-F238E27FC236}">
                <a16:creationId xmlns:a16="http://schemas.microsoft.com/office/drawing/2014/main" id="{28FC9825-E3DC-4FAE-8169-47CBEDCD0B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615669"/>
            <a:ext cx="4354133" cy="5242330"/>
          </a:xfrm>
          <a:prstGeom prst="rect">
            <a:avLst/>
          </a:prstGeom>
        </p:spPr>
      </p:pic>
    </p:spTree>
    <p:extLst>
      <p:ext uri="{BB962C8B-B14F-4D97-AF65-F5344CB8AC3E}">
        <p14:creationId xmlns:p14="http://schemas.microsoft.com/office/powerpoint/2010/main" val="615578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7DE40-EE96-467C-A5ED-003EE30E1262}"/>
              </a:ext>
            </a:extLst>
          </p:cNvPr>
          <p:cNvSpPr>
            <a:spLocks noGrp="1"/>
          </p:cNvSpPr>
          <p:nvPr>
            <p:ph type="title"/>
          </p:nvPr>
        </p:nvSpPr>
        <p:spPr>
          <a:xfrm>
            <a:off x="192504" y="89378"/>
            <a:ext cx="10515600" cy="831290"/>
          </a:xfrm>
        </p:spPr>
        <p:txBody>
          <a:bodyPr/>
          <a:lstStyle/>
          <a:p>
            <a:r>
              <a:rPr lang="en-US" b="1" dirty="0"/>
              <a:t>Riverside South Charrette</a:t>
            </a:r>
          </a:p>
        </p:txBody>
      </p:sp>
      <p:sp>
        <p:nvSpPr>
          <p:cNvPr id="3" name="Content Placeholder 2">
            <a:extLst>
              <a:ext uri="{FF2B5EF4-FFF2-40B4-BE49-F238E27FC236}">
                <a16:creationId xmlns:a16="http://schemas.microsoft.com/office/drawing/2014/main" id="{5D06FDBB-D355-4360-8E2B-8838FE4C6C7C}"/>
              </a:ext>
            </a:extLst>
          </p:cNvPr>
          <p:cNvSpPr>
            <a:spLocks noGrp="1"/>
          </p:cNvSpPr>
          <p:nvPr>
            <p:ph sz="half" idx="1"/>
          </p:nvPr>
        </p:nvSpPr>
        <p:spPr>
          <a:xfrm>
            <a:off x="192504" y="1132619"/>
            <a:ext cx="11357811" cy="5275055"/>
          </a:xfrm>
        </p:spPr>
        <p:txBody>
          <a:bodyPr>
            <a:normAutofit fontScale="92500"/>
          </a:bodyPr>
          <a:lstStyle/>
          <a:p>
            <a:pPr marL="0" indent="0">
              <a:buNone/>
            </a:pPr>
            <a:r>
              <a:rPr lang="en-US" sz="1800" dirty="0"/>
              <a:t>The charrette strongly informed MCB7’s ultimate resolution and report on the 1992 ULURP. Key points were: </a:t>
            </a:r>
          </a:p>
          <a:p>
            <a:endParaRPr lang="en-US" sz="1800" dirty="0"/>
          </a:p>
          <a:p>
            <a:r>
              <a:rPr lang="en-US" sz="1800" dirty="0"/>
              <a:t>6.9 million SF for the entire site, including 5.5 million SF residential </a:t>
            </a:r>
          </a:p>
          <a:p>
            <a:r>
              <a:rPr lang="en-US" sz="1800" dirty="0"/>
              <a:t>20% affordable housing </a:t>
            </a:r>
          </a:p>
          <a:p>
            <a:r>
              <a:rPr lang="en-US" sz="1800" dirty="0"/>
              <a:t>Mapped public streets </a:t>
            </a:r>
          </a:p>
          <a:p>
            <a:r>
              <a:rPr lang="en-US" sz="1800" dirty="0"/>
              <a:t>25-acre mapped public park, including provision for active recreation uses </a:t>
            </a:r>
          </a:p>
          <a:p>
            <a:r>
              <a:rPr lang="en-US" sz="1800" dirty="0"/>
              <a:t>Partial developer funding for the West 72nd Street and West 66th Street IRT subway stations as mitigation for transit impacts </a:t>
            </a:r>
          </a:p>
          <a:p>
            <a:r>
              <a:rPr lang="en-US" sz="1800" dirty="0"/>
              <a:t>Disapproval of any superblock on the site between West 59th and West 61st Streets </a:t>
            </a:r>
          </a:p>
          <a:p>
            <a:r>
              <a:rPr lang="en-US" sz="1800" dirty="0"/>
              <a:t>Disapproval of the then-proposed TV studio use and any potential large-scale retail mall on the site between West 59th and West 61st Streets </a:t>
            </a:r>
          </a:p>
          <a:p>
            <a:r>
              <a:rPr lang="en-US" sz="1800" dirty="0"/>
              <a:t>3,500 parking spaces for the entire site, primarily for residents </a:t>
            </a:r>
          </a:p>
          <a:p>
            <a:r>
              <a:rPr lang="en-US" sz="1800" dirty="0"/>
              <a:t>Need for a public school </a:t>
            </a:r>
          </a:p>
          <a:p>
            <a:r>
              <a:rPr lang="en-US" sz="1800" dirty="0"/>
              <a:t>Variety of concerns expressed about infrastructure and impacts of the project </a:t>
            </a:r>
          </a:p>
          <a:p>
            <a:r>
              <a:rPr lang="en-US" sz="1800" dirty="0"/>
              <a:t>General support for the relocation of the highway, but “only to the extent that the 80% Federal and 20% New York State shares do not diminish funds for other transportation projects, both highway and mass transit, planned for New York City.”</a:t>
            </a:r>
          </a:p>
        </p:txBody>
      </p:sp>
    </p:spTree>
    <p:extLst>
      <p:ext uri="{BB962C8B-B14F-4D97-AF65-F5344CB8AC3E}">
        <p14:creationId xmlns:p14="http://schemas.microsoft.com/office/powerpoint/2010/main" val="3152202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6F4DB-9234-488A-A9B3-DAC6CCFBE04D}"/>
              </a:ext>
            </a:extLst>
          </p:cNvPr>
          <p:cNvSpPr>
            <a:spLocks noGrp="1"/>
          </p:cNvSpPr>
          <p:nvPr>
            <p:ph type="title"/>
          </p:nvPr>
        </p:nvSpPr>
        <p:spPr>
          <a:xfrm>
            <a:off x="199697" y="45960"/>
            <a:ext cx="10515600" cy="855104"/>
          </a:xfrm>
        </p:spPr>
        <p:txBody>
          <a:bodyPr/>
          <a:lstStyle/>
          <a:p>
            <a:r>
              <a:rPr lang="en-US" b="1" dirty="0"/>
              <a:t>City Council Approval, 1992</a:t>
            </a:r>
          </a:p>
        </p:txBody>
      </p:sp>
      <p:sp>
        <p:nvSpPr>
          <p:cNvPr id="3" name="Content Placeholder 2">
            <a:extLst>
              <a:ext uri="{FF2B5EF4-FFF2-40B4-BE49-F238E27FC236}">
                <a16:creationId xmlns:a16="http://schemas.microsoft.com/office/drawing/2014/main" id="{FD1C4C09-7209-4F18-81D6-1E1EF4C2CE1B}"/>
              </a:ext>
            </a:extLst>
          </p:cNvPr>
          <p:cNvSpPr>
            <a:spLocks noGrp="1"/>
          </p:cNvSpPr>
          <p:nvPr>
            <p:ph idx="1"/>
          </p:nvPr>
        </p:nvSpPr>
        <p:spPr>
          <a:xfrm>
            <a:off x="199697" y="815998"/>
            <a:ext cx="11902965" cy="5871874"/>
          </a:xfrm>
        </p:spPr>
        <p:txBody>
          <a:bodyPr>
            <a:noAutofit/>
          </a:bodyPr>
          <a:lstStyle/>
          <a:p>
            <a:pPr marL="0" indent="0">
              <a:buNone/>
            </a:pPr>
            <a:r>
              <a:rPr lang="en-US" sz="1600" dirty="0"/>
              <a:t>The City Council’s ultimate approval of Riverside South included these major elements, memorialized in the Riverside South Restrictive Declaration: </a:t>
            </a:r>
          </a:p>
          <a:p>
            <a:r>
              <a:rPr lang="en-US" sz="1600" dirty="0"/>
              <a:t>General Large-Scale District, including 15 development parcels A-O) with a maximum of 7,899,951 SF (vs. 8.3 million requested in the application and 6.9 million recommended by MCB7), including a mix of residential, community facility, office, cinema, retail.</a:t>
            </a:r>
          </a:p>
          <a:p>
            <a:r>
              <a:rPr lang="en-US" sz="1600" dirty="0"/>
              <a:t>Sites L,M,N, maximum 1,690,00 sf, including residential , office, retail, possible studio; any changes to approved uses would require a new ULURP</a:t>
            </a:r>
          </a:p>
          <a:p>
            <a:r>
              <a:rPr lang="en-US" sz="1600" dirty="0"/>
              <a:t>Maximum 5,700 residential units for the entire site </a:t>
            </a:r>
          </a:p>
          <a:p>
            <a:r>
              <a:rPr lang="en-US" sz="1600" dirty="0"/>
              <a:t>A minimum of 12% of the number of housing units to be built by the developer as affordable, with provision for efforts to be made to meet the desired goal of 20% affordable units of the total number of units, if government programs were available </a:t>
            </a:r>
          </a:p>
          <a:p>
            <a:r>
              <a:rPr lang="en-US" sz="1600" dirty="0"/>
              <a:t>Developer to construct Riverside Boulevard from West 72nd to West 59th Streets </a:t>
            </a:r>
          </a:p>
          <a:p>
            <a:r>
              <a:rPr lang="en-US" sz="1600" dirty="0"/>
              <a:t>Mapped public waterfront park of 21.5 acres, with another 4 acres of accessible open space inland </a:t>
            </a:r>
          </a:p>
          <a:p>
            <a:r>
              <a:rPr lang="en-US" sz="1600" dirty="0"/>
              <a:t>Two alternatives for the waterfront park (i.e., with the Miller Highway in place and with the Miller Highway relocated below grade) </a:t>
            </a:r>
          </a:p>
          <a:p>
            <a:r>
              <a:rPr lang="en-US" sz="1600" dirty="0"/>
              <a:t>Developer funding for part of the costs for the rehabilitation of the West 72nd Street and West 66th Street IRT subway stations </a:t>
            </a:r>
          </a:p>
          <a:p>
            <a:r>
              <a:rPr lang="en-US" sz="1600" dirty="0"/>
              <a:t>Maximum 3,500 parking spaces for the entire site </a:t>
            </a:r>
          </a:p>
          <a:p>
            <a:r>
              <a:rPr lang="en-US" sz="1600" dirty="0"/>
              <a:t>Space to be set aside for a public school, but no specific provisions for design or funding </a:t>
            </a:r>
          </a:p>
          <a:p>
            <a:r>
              <a:rPr lang="en-US" sz="1600" dirty="0"/>
              <a:t>Money for 72</a:t>
            </a:r>
            <a:r>
              <a:rPr lang="en-US" sz="1600" baseline="30000" dirty="0"/>
              <a:t>nd</a:t>
            </a:r>
            <a:r>
              <a:rPr lang="en-US" sz="1600" dirty="0"/>
              <a:t> Street subway station</a:t>
            </a:r>
          </a:p>
        </p:txBody>
      </p:sp>
    </p:spTree>
    <p:extLst>
      <p:ext uri="{BB962C8B-B14F-4D97-AF65-F5344CB8AC3E}">
        <p14:creationId xmlns:p14="http://schemas.microsoft.com/office/powerpoint/2010/main" val="1943865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4642D3-2441-4E15-9026-96CC7AC651D1}"/>
              </a:ext>
            </a:extLst>
          </p:cNvPr>
          <p:cNvSpPr>
            <a:spLocks noGrp="1"/>
          </p:cNvSpPr>
          <p:nvPr>
            <p:ph type="title"/>
          </p:nvPr>
        </p:nvSpPr>
        <p:spPr>
          <a:xfrm>
            <a:off x="145312" y="0"/>
            <a:ext cx="11901992" cy="855104"/>
          </a:xfrm>
        </p:spPr>
        <p:txBody>
          <a:bodyPr>
            <a:normAutofit fontScale="90000"/>
          </a:bodyPr>
          <a:lstStyle/>
          <a:p>
            <a:r>
              <a:rPr lang="en-US" b="1" dirty="0"/>
              <a:t>The Long Construction and Development Story, 1994-2010</a:t>
            </a:r>
          </a:p>
        </p:txBody>
      </p:sp>
      <p:sp>
        <p:nvSpPr>
          <p:cNvPr id="6" name="TextBox 5">
            <a:extLst>
              <a:ext uri="{FF2B5EF4-FFF2-40B4-BE49-F238E27FC236}">
                <a16:creationId xmlns:a16="http://schemas.microsoft.com/office/drawing/2014/main" id="{FE0917AE-619E-4E6C-85FE-8A153D8F36D3}"/>
              </a:ext>
            </a:extLst>
          </p:cNvPr>
          <p:cNvSpPr txBox="1"/>
          <p:nvPr/>
        </p:nvSpPr>
        <p:spPr>
          <a:xfrm>
            <a:off x="145312" y="556532"/>
            <a:ext cx="6198116" cy="5852884"/>
          </a:xfrm>
          <a:prstGeom prst="rect">
            <a:avLst/>
          </a:prstGeom>
          <a:noFill/>
        </p:spPr>
        <p:txBody>
          <a:bodyPr wrap="square">
            <a:spAutoFit/>
          </a:bodyPr>
          <a:lstStyle/>
          <a:p>
            <a:pPr marR="0">
              <a:spcBef>
                <a:spcPts val="0"/>
              </a:spcBef>
              <a:spcAft>
                <a:spcPts val="0"/>
              </a:spcAft>
            </a:pPr>
            <a:endParaRPr lang="en-US" sz="1600" dirty="0">
              <a:solidFill>
                <a:srgbClr val="000000"/>
              </a:solidFill>
              <a:ea typeface="Calibri" panose="020F0502020204030204" pitchFamily="34" charset="0"/>
              <a:cs typeface="Cambria" panose="02040503050406030204" pitchFamily="18" charset="0"/>
            </a:endParaRPr>
          </a:p>
          <a:p>
            <a:pPr marR="0">
              <a:spcBef>
                <a:spcPts val="0"/>
              </a:spcBef>
              <a:spcAft>
                <a:spcPts val="0"/>
              </a:spcAft>
            </a:pPr>
            <a:endParaRPr lang="en-US" sz="1600" dirty="0">
              <a:solidFill>
                <a:srgbClr val="000000"/>
              </a:solidFill>
              <a:effectLst/>
              <a:ea typeface="Calibri" panose="020F0502020204030204" pitchFamily="34" charset="0"/>
              <a:cs typeface="Cambria" panose="02040503050406030204" pitchFamily="18" charset="0"/>
            </a:endParaRPr>
          </a:p>
          <a:p>
            <a:pPr marL="171450" marR="0" indent="-171450">
              <a:spcBef>
                <a:spcPts val="600"/>
              </a:spcBef>
              <a:spcAft>
                <a:spcPts val="90"/>
              </a:spcAft>
              <a:buFont typeface="Arial" panose="020B0604020202020204" pitchFamily="34" charset="0"/>
              <a:buChar char="•"/>
            </a:pPr>
            <a:r>
              <a:rPr lang="en-US" sz="1600" dirty="0">
                <a:effectLst/>
                <a:ea typeface="Calibri" panose="020F0502020204030204" pitchFamily="34" charset="0"/>
                <a:cs typeface="Cambria" panose="02040503050406030204" pitchFamily="18" charset="0"/>
              </a:rPr>
              <a:t>A depressed NYC real estate market in the early 1990s, and </a:t>
            </a:r>
            <a:r>
              <a:rPr lang="en-US" sz="1600" dirty="0">
                <a:latin typeface="Calibri" panose="020F0502020204030204" pitchFamily="34" charset="0"/>
                <a:ea typeface="Calibri" panose="020F0502020204030204" pitchFamily="34" charset="0"/>
                <a:cs typeface="Times New Roman" panose="02020603050405020304" pitchFamily="18" charset="0"/>
              </a:rPr>
              <a:t>resolution of a variety of litigations based on community opposition,</a:t>
            </a:r>
            <a:r>
              <a:rPr lang="en-US" sz="1600" dirty="0">
                <a:effectLst/>
                <a:ea typeface="Calibri" panose="020F0502020204030204" pitchFamily="34" charset="0"/>
                <a:cs typeface="Cambria" panose="02040503050406030204" pitchFamily="18" charset="0"/>
              </a:rPr>
              <a:t> delays the start of construction until 1997 </a:t>
            </a:r>
          </a:p>
          <a:p>
            <a:pPr marL="171450" indent="-171450">
              <a:spcBef>
                <a:spcPts val="600"/>
              </a:spcBef>
              <a:spcAft>
                <a:spcPts val="90"/>
              </a:spcAft>
              <a:buFont typeface="Arial" panose="020B0604020202020204" pitchFamily="34" charset="0"/>
              <a:buChar char="•"/>
            </a:pPr>
            <a:r>
              <a:rPr lang="en-US" sz="1600" dirty="0"/>
              <a:t>Trump sells controlling interest of the project to a consortium of Hong Kong - investors called Waterfront Associates in June 1994. This joint venture finally put in motion the largest private development project in New York City history at that point.</a:t>
            </a:r>
          </a:p>
          <a:p>
            <a:pPr marL="171450" indent="-171450">
              <a:spcBef>
                <a:spcPts val="600"/>
              </a:spcBef>
              <a:spcAft>
                <a:spcPts val="9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Trump remains public face, but he is not in control</a:t>
            </a:r>
            <a:endParaRPr lang="en-US" sz="1600" dirty="0"/>
          </a:p>
          <a:p>
            <a:pPr marL="171450" indent="-171450">
              <a:spcBef>
                <a:spcPts val="600"/>
              </a:spcBef>
              <a:spcAft>
                <a:spcPts val="90"/>
              </a:spcAft>
              <a:buFont typeface="Arial" panose="020B0604020202020204" pitchFamily="34" charset="0"/>
              <a:buChar char="•"/>
            </a:pPr>
            <a:r>
              <a:rPr lang="en-US" sz="1600" dirty="0">
                <a:ea typeface="Calibri" panose="020F0502020204030204" pitchFamily="34" charset="0"/>
                <a:cs typeface="Cambria" panose="02040503050406030204" pitchFamily="18" charset="0"/>
              </a:rPr>
              <a:t>The name “Trump Place” is placed on three buildings but later removed in 2016 </a:t>
            </a:r>
          </a:p>
          <a:p>
            <a:pPr marL="171450" marR="0" indent="-171450">
              <a:spcBef>
                <a:spcPts val="600"/>
              </a:spcBef>
              <a:spcAft>
                <a:spcPts val="0"/>
              </a:spcAft>
              <a:buFont typeface="Arial" panose="020B0604020202020204" pitchFamily="34" charset="0"/>
              <a:buChar char="•"/>
            </a:pPr>
            <a:r>
              <a:rPr lang="en-US" sz="1600" dirty="0">
                <a:ea typeface="Calibri" panose="020F0502020204030204" pitchFamily="34" charset="0"/>
                <a:cs typeface="Cambria" panose="02040503050406030204" pitchFamily="18" charset="0"/>
              </a:rPr>
              <a:t>During the next years,  Chase Bank sells the remaining parcels to </a:t>
            </a:r>
            <a:r>
              <a:rPr lang="en-US" sz="1600" dirty="0" err="1">
                <a:ea typeface="Calibri" panose="020F0502020204030204" pitchFamily="34" charset="0"/>
                <a:cs typeface="Cambria" panose="02040503050406030204" pitchFamily="18" charset="0"/>
              </a:rPr>
              <a:t>Extell</a:t>
            </a:r>
            <a:r>
              <a:rPr lang="en-US" sz="1600" dirty="0">
                <a:ea typeface="Calibri" panose="020F0502020204030204" pitchFamily="34" charset="0"/>
                <a:cs typeface="Cambria" panose="02040503050406030204" pitchFamily="18" charset="0"/>
              </a:rPr>
              <a:t> and Carlyle Group, which develop several condo buildings on the site, including the Avery, the Rushmore; Rental buildings are sold to Equity Residential, estimated 8-10,000 residents in 2012</a:t>
            </a:r>
          </a:p>
          <a:p>
            <a:pPr marL="171450" marR="0" indent="-171450">
              <a:spcBef>
                <a:spcPts val="600"/>
              </a:spcBef>
              <a:spcAft>
                <a:spcPts val="0"/>
              </a:spcAft>
              <a:buFont typeface="Arial" panose="020B0604020202020204" pitchFamily="34" charset="0"/>
              <a:buChar char="•"/>
            </a:pPr>
            <a:r>
              <a:rPr lang="en-US" sz="1600" dirty="0">
                <a:ea typeface="Calibri" panose="020F0502020204030204" pitchFamily="34" charset="0"/>
                <a:cs typeface="Cambria" panose="02040503050406030204" pitchFamily="18" charset="0"/>
              </a:rPr>
              <a:t>Most buildings house high end apartments and residents: for many years retail spaces are not developed and remain empty</a:t>
            </a:r>
          </a:p>
          <a:p>
            <a:pPr marL="171450" marR="0" indent="-171450">
              <a:spcBef>
                <a:spcPts val="600"/>
              </a:spcBef>
              <a:spcAft>
                <a:spcPts val="0"/>
              </a:spcAft>
              <a:buFont typeface="Arial" panose="020B0604020202020204" pitchFamily="34" charset="0"/>
              <a:buChar char="•"/>
            </a:pPr>
            <a:r>
              <a:rPr lang="en-US" sz="1600" dirty="0">
                <a:ea typeface="Calibri" panose="020F0502020204030204" pitchFamily="34" charset="0"/>
                <a:cs typeface="Cambria" panose="02040503050406030204" pitchFamily="18" charset="0"/>
              </a:rPr>
              <a:t>$0 Riverside Boulevard and separate entrances for affordable housing residents</a:t>
            </a:r>
          </a:p>
          <a:p>
            <a:pPr marL="171450" marR="0" indent="-171450">
              <a:spcBef>
                <a:spcPts val="0"/>
              </a:spcBef>
              <a:spcAft>
                <a:spcPts val="0"/>
              </a:spcAft>
              <a:buFont typeface="Arial" panose="020B0604020202020204" pitchFamily="34" charset="0"/>
              <a:buChar char="•"/>
            </a:pPr>
            <a:endParaRPr lang="en-US" sz="1600" dirty="0">
              <a:solidFill>
                <a:srgbClr val="000000"/>
              </a:solidFill>
              <a:effectLst/>
              <a:ea typeface="Calibri" panose="020F0502020204030204" pitchFamily="34" charset="0"/>
              <a:cs typeface="Cambria" panose="02040503050406030204" pitchFamily="18" charset="0"/>
            </a:endParaRPr>
          </a:p>
        </p:txBody>
      </p:sp>
      <p:pic>
        <p:nvPicPr>
          <p:cNvPr id="2" name="Picture 1">
            <a:hlinkClick r:id="rId3"/>
            <a:extLst>
              <a:ext uri="{FF2B5EF4-FFF2-40B4-BE49-F238E27FC236}">
                <a16:creationId xmlns:a16="http://schemas.microsoft.com/office/drawing/2014/main" id="{BAC0FC51-74B0-4C1F-8F28-26E5781BC22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503928" y="1153547"/>
            <a:ext cx="5543376" cy="5172634"/>
          </a:xfrm>
          <a:prstGeom prst="rect">
            <a:avLst/>
          </a:prstGeom>
          <a:noFill/>
          <a:ln>
            <a:noFill/>
          </a:ln>
        </p:spPr>
      </p:pic>
    </p:spTree>
    <p:extLst>
      <p:ext uri="{BB962C8B-B14F-4D97-AF65-F5344CB8AC3E}">
        <p14:creationId xmlns:p14="http://schemas.microsoft.com/office/powerpoint/2010/main" val="556961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4D7971-11C6-4CEC-97E8-D2C65A84A38E}"/>
              </a:ext>
            </a:extLst>
          </p:cNvPr>
          <p:cNvSpPr>
            <a:spLocks noGrp="1"/>
          </p:cNvSpPr>
          <p:nvPr>
            <p:ph type="title"/>
          </p:nvPr>
        </p:nvSpPr>
        <p:spPr>
          <a:xfrm>
            <a:off x="144696" y="95700"/>
            <a:ext cx="12047304" cy="855104"/>
          </a:xfrm>
        </p:spPr>
        <p:txBody>
          <a:bodyPr>
            <a:normAutofit fontScale="90000"/>
          </a:bodyPr>
          <a:lstStyle/>
          <a:p>
            <a:r>
              <a:rPr lang="en-US" b="1" dirty="0"/>
              <a:t>The Long Construction and Development Story, 1994-2010</a:t>
            </a:r>
          </a:p>
        </p:txBody>
      </p:sp>
      <p:sp>
        <p:nvSpPr>
          <p:cNvPr id="8" name="TextBox 7">
            <a:extLst>
              <a:ext uri="{FF2B5EF4-FFF2-40B4-BE49-F238E27FC236}">
                <a16:creationId xmlns:a16="http://schemas.microsoft.com/office/drawing/2014/main" id="{84B36FF1-6859-4D1F-86C4-0FB2A2329288}"/>
              </a:ext>
            </a:extLst>
          </p:cNvPr>
          <p:cNvSpPr txBox="1"/>
          <p:nvPr/>
        </p:nvSpPr>
        <p:spPr>
          <a:xfrm>
            <a:off x="0" y="902524"/>
            <a:ext cx="11717039" cy="6140142"/>
          </a:xfrm>
          <a:prstGeom prst="rect">
            <a:avLst/>
          </a:prstGeom>
          <a:noFill/>
        </p:spPr>
        <p:txBody>
          <a:bodyPr wrap="square">
            <a:spAutoFit/>
          </a:bodyPr>
          <a:lstStyle/>
          <a:p>
            <a:pPr marL="171450" marR="0" indent="-171450">
              <a:spcBef>
                <a:spcPts val="600"/>
              </a:spcBef>
              <a:spcAft>
                <a:spcPts val="90"/>
              </a:spcAft>
              <a:buFont typeface="Arial" panose="020B0604020202020204" pitchFamily="34" charset="0"/>
              <a:buChar char="•"/>
            </a:pPr>
            <a:r>
              <a:rPr lang="en-US" sz="2000" dirty="0">
                <a:effectLst/>
                <a:ea typeface="Calibri" panose="020F0502020204030204" pitchFamily="34" charset="0"/>
                <a:cs typeface="Cambria" panose="02040503050406030204" pitchFamily="18" charset="0"/>
              </a:rPr>
              <a:t>Overall, the project consists of 19 apartment buildings and the area begins to be called “Riverside Boulevard”  after its main street</a:t>
            </a:r>
            <a:r>
              <a:rPr lang="en-US" sz="2000" dirty="0">
                <a:ea typeface="Calibri" panose="020F0502020204030204" pitchFamily="34" charset="0"/>
                <a:cs typeface="Cambria" panose="02040503050406030204" pitchFamily="18" charset="0"/>
              </a:rPr>
              <a:t> and long , narrow shape.</a:t>
            </a:r>
            <a:endParaRPr lang="en-US" sz="2000" dirty="0">
              <a:effectLst/>
              <a:ea typeface="Calibri" panose="020F0502020204030204" pitchFamily="34" charset="0"/>
              <a:cs typeface="Cambria" panose="02040503050406030204" pitchFamily="18" charset="0"/>
            </a:endParaRPr>
          </a:p>
          <a:p>
            <a:pPr marL="171450" indent="-171450">
              <a:spcBef>
                <a:spcPts val="600"/>
              </a:spcBef>
              <a:spcAft>
                <a:spcPts val="90"/>
              </a:spcAft>
              <a:buFont typeface="Arial" panose="020B0604020202020204" pitchFamily="34" charset="0"/>
              <a:buChar char="•"/>
            </a:pPr>
            <a:r>
              <a:rPr lang="en-US" sz="2000" dirty="0">
                <a:ea typeface="Calibri" panose="020F0502020204030204" pitchFamily="34" charset="0"/>
                <a:cs typeface="Cambria" panose="02040503050406030204" pitchFamily="18" charset="0"/>
              </a:rPr>
              <a:t>6,691,505 SF total development </a:t>
            </a:r>
          </a:p>
          <a:p>
            <a:pPr marL="171450" marR="0" indent="-171450">
              <a:spcBef>
                <a:spcPts val="600"/>
              </a:spcBef>
              <a:spcAft>
                <a:spcPts val="90"/>
              </a:spcAft>
              <a:buFont typeface="Arial" panose="020B0604020202020204" pitchFamily="34" charset="0"/>
              <a:buChar char="•"/>
            </a:pPr>
            <a:r>
              <a:rPr lang="en-US" sz="2000" dirty="0">
                <a:ea typeface="Calibri" panose="020F0502020204030204" pitchFamily="34" charset="0"/>
                <a:cs typeface="Cambria" panose="02040503050406030204" pitchFamily="18" charset="0"/>
              </a:rPr>
              <a:t>4,492 residential units (projection includes Building K) of the 5,700 maximum units originally approved </a:t>
            </a:r>
          </a:p>
          <a:p>
            <a:pPr marL="171450" marR="0" indent="-171450">
              <a:spcBef>
                <a:spcPts val="600"/>
              </a:spcBef>
              <a:spcAft>
                <a:spcPts val="90"/>
              </a:spcAft>
              <a:buFont typeface="Arial" panose="020B0604020202020204" pitchFamily="34" charset="0"/>
              <a:buChar char="•"/>
            </a:pPr>
            <a:r>
              <a:rPr lang="en-US" sz="2000" dirty="0">
                <a:ea typeface="Calibri" panose="020F0502020204030204" pitchFamily="34" charset="0"/>
                <a:cs typeface="Cambria" panose="02040503050406030204" pitchFamily="18" charset="0"/>
              </a:rPr>
              <a:t>583 affordable units (i.e. 13% of units up to 2010 so far) , see map</a:t>
            </a:r>
          </a:p>
          <a:p>
            <a:pPr marL="171450" marR="0" indent="-171450">
              <a:spcBef>
                <a:spcPts val="600"/>
              </a:spcBef>
              <a:spcAft>
                <a:spcPts val="90"/>
              </a:spcAft>
              <a:buFont typeface="Arial" panose="020B0604020202020204" pitchFamily="34" charset="0"/>
              <a:buChar char="•"/>
            </a:pPr>
            <a:r>
              <a:rPr lang="en-US" sz="2000" dirty="0">
                <a:ea typeface="Calibri" panose="020F0502020204030204" pitchFamily="34" charset="0"/>
                <a:cs typeface="Cambria" panose="02040503050406030204" pitchFamily="18" charset="0"/>
              </a:rPr>
              <a:t>2,611 parking spaces </a:t>
            </a:r>
          </a:p>
          <a:p>
            <a:pPr>
              <a:spcBef>
                <a:spcPts val="600"/>
              </a:spcBef>
            </a:pPr>
            <a:r>
              <a:rPr lang="en-US" dirty="0">
                <a:ea typeface="Calibri" panose="020F0502020204030204" pitchFamily="34" charset="0"/>
                <a:cs typeface="Cambria" panose="02040503050406030204" pitchFamily="18" charset="0"/>
              </a:rPr>
              <a:t> </a:t>
            </a:r>
          </a:p>
          <a:p>
            <a:pPr marL="171450" marR="0" indent="-171450">
              <a:spcBef>
                <a:spcPts val="600"/>
              </a:spcBef>
              <a:spcAft>
                <a:spcPts val="0"/>
              </a:spcAft>
              <a:buFont typeface="Arial" panose="020B0604020202020204" pitchFamily="34" charset="0"/>
              <a:buChar char="•"/>
            </a:pPr>
            <a:endParaRPr lang="en-US" dirty="0">
              <a:ea typeface="Calibri" panose="020F0502020204030204" pitchFamily="34" charset="0"/>
              <a:cs typeface="Cambria" panose="02040503050406030204" pitchFamily="18" charset="0"/>
            </a:endParaRPr>
          </a:p>
          <a:p>
            <a:pPr marR="0">
              <a:spcBef>
                <a:spcPts val="600"/>
              </a:spcBef>
              <a:spcAft>
                <a:spcPts val="90"/>
              </a:spcAft>
            </a:pPr>
            <a:endParaRPr lang="en-US" sz="1800" dirty="0">
              <a:effectLst/>
              <a:ea typeface="Calibri" panose="020F0502020204030204" pitchFamily="34" charset="0"/>
              <a:cs typeface="Cambria" panose="02040503050406030204" pitchFamily="18" charset="0"/>
            </a:endParaRPr>
          </a:p>
          <a:p>
            <a:pPr marR="0">
              <a:spcBef>
                <a:spcPts val="600"/>
              </a:spcBef>
              <a:spcAft>
                <a:spcPts val="0"/>
              </a:spcAft>
            </a:pPr>
            <a:endParaRPr lang="en-US" sz="1800" dirty="0">
              <a:effectLst/>
              <a:ea typeface="Calibri" panose="020F0502020204030204" pitchFamily="34" charset="0"/>
              <a:cs typeface="Cambria" panose="02040503050406030204" pitchFamily="18" charset="0"/>
            </a:endParaRPr>
          </a:p>
          <a:p>
            <a:pPr marL="171450" marR="0" indent="-171450">
              <a:spcBef>
                <a:spcPts val="600"/>
              </a:spcBef>
              <a:spcAft>
                <a:spcPts val="0"/>
              </a:spcAft>
              <a:buFont typeface="Arial" panose="020B0604020202020204" pitchFamily="34" charset="0"/>
              <a:buChar char="•"/>
            </a:pPr>
            <a:r>
              <a:rPr lang="en-US" sz="1800" dirty="0">
                <a:ea typeface="Calibri" panose="020F0502020204030204" pitchFamily="34" charset="0"/>
                <a:cs typeface="Cambria" panose="02040503050406030204" pitchFamily="18" charset="0"/>
              </a:rPr>
              <a:t>, </a:t>
            </a:r>
            <a:endParaRPr lang="en-US" sz="1800" dirty="0">
              <a:effectLst/>
              <a:ea typeface="Calibri" panose="020F0502020204030204" pitchFamily="34" charset="0"/>
              <a:cs typeface="Cambria" panose="02040503050406030204" pitchFamily="18" charset="0"/>
            </a:endParaRPr>
          </a:p>
          <a:p>
            <a:pPr lvl="0"/>
            <a:endParaRPr lang="en-US" dirty="0"/>
          </a:p>
          <a:p>
            <a:pPr marL="171450" marR="0" indent="-171450">
              <a:spcBef>
                <a:spcPts val="600"/>
              </a:spcBef>
              <a:spcAft>
                <a:spcPts val="0"/>
              </a:spcAft>
              <a:buFont typeface="Arial" panose="020B0604020202020204" pitchFamily="34" charset="0"/>
              <a:buChar char="•"/>
            </a:pPr>
            <a:endParaRPr lang="en-US" sz="1800" dirty="0">
              <a:ea typeface="Calibri" panose="020F0502020204030204" pitchFamily="34" charset="0"/>
              <a:cs typeface="Cambria" panose="02040503050406030204" pitchFamily="18" charset="0"/>
            </a:endParaRPr>
          </a:p>
          <a:p>
            <a:pPr marL="171450" marR="0" indent="-171450">
              <a:spcBef>
                <a:spcPts val="600"/>
              </a:spcBef>
              <a:spcAft>
                <a:spcPts val="0"/>
              </a:spcAft>
              <a:buFont typeface="Arial" panose="020B0604020202020204" pitchFamily="34" charset="0"/>
              <a:buChar char="•"/>
            </a:pPr>
            <a:endParaRPr lang="en-US" sz="1800" dirty="0">
              <a:ea typeface="Calibri" panose="020F0502020204030204" pitchFamily="34" charset="0"/>
              <a:cs typeface="Cambria" panose="02040503050406030204" pitchFamily="18" charset="0"/>
            </a:endParaRPr>
          </a:p>
          <a:p>
            <a:pPr marL="171450" marR="0" indent="-171450">
              <a:spcBef>
                <a:spcPts val="600"/>
              </a:spcBef>
              <a:spcAft>
                <a:spcPts val="0"/>
              </a:spcAft>
              <a:buFont typeface="Arial" panose="020B0604020202020204" pitchFamily="34" charset="0"/>
              <a:buChar char="•"/>
            </a:pPr>
            <a:endParaRPr lang="en-US" sz="1800" dirty="0">
              <a:ea typeface="Calibri" panose="020F0502020204030204" pitchFamily="34" charset="0"/>
              <a:cs typeface="Cambria" panose="02040503050406030204" pitchFamily="18" charset="0"/>
            </a:endParaRPr>
          </a:p>
          <a:p>
            <a:pPr marL="171450" marR="0" indent="-171450">
              <a:spcBef>
                <a:spcPts val="600"/>
              </a:spcBef>
              <a:spcAft>
                <a:spcPts val="0"/>
              </a:spcAft>
              <a:buFont typeface="Arial" panose="020B0604020202020204" pitchFamily="34" charset="0"/>
              <a:buChar char="•"/>
            </a:pPr>
            <a:endParaRPr lang="en-US" sz="1800" dirty="0">
              <a:ea typeface="Calibri" panose="020F0502020204030204" pitchFamily="34" charset="0"/>
              <a:cs typeface="Cambria" panose="02040503050406030204" pitchFamily="18" charset="0"/>
            </a:endParaRPr>
          </a:p>
          <a:p>
            <a:pPr marL="171450" marR="0" indent="-171450">
              <a:spcBef>
                <a:spcPts val="600"/>
              </a:spcBef>
              <a:spcAft>
                <a:spcPts val="0"/>
              </a:spcAft>
              <a:buFont typeface="Arial" panose="020B0604020202020204" pitchFamily="34" charset="0"/>
              <a:buChar char="•"/>
            </a:pPr>
            <a:endParaRPr lang="en-US" dirty="0"/>
          </a:p>
        </p:txBody>
      </p:sp>
    </p:spTree>
    <p:extLst>
      <p:ext uri="{BB962C8B-B14F-4D97-AF65-F5344CB8AC3E}">
        <p14:creationId xmlns:p14="http://schemas.microsoft.com/office/powerpoint/2010/main" val="3025944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Ethel Sheffer\Documents\CB7\RIVERSIDE SOUTH, Manhattan - Forgotten New York_files\boulevard-1-copy.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3807198" y="859886"/>
            <a:ext cx="4577604" cy="5902414"/>
          </a:xfrm>
          <a:prstGeom prst="rect">
            <a:avLst/>
          </a:prstGeom>
          <a:noFill/>
          <a:ln>
            <a:noFill/>
          </a:ln>
        </p:spPr>
      </p:pic>
      <p:sp>
        <p:nvSpPr>
          <p:cNvPr id="6" name="Title 1">
            <a:extLst>
              <a:ext uri="{FF2B5EF4-FFF2-40B4-BE49-F238E27FC236}">
                <a16:creationId xmlns:a16="http://schemas.microsoft.com/office/drawing/2014/main" id="{0CB2D608-216C-4F51-84E2-33A1415CE39E}"/>
              </a:ext>
            </a:extLst>
          </p:cNvPr>
          <p:cNvSpPr>
            <a:spLocks noGrp="1"/>
          </p:cNvSpPr>
          <p:nvPr>
            <p:ph type="title"/>
          </p:nvPr>
        </p:nvSpPr>
        <p:spPr>
          <a:xfrm>
            <a:off x="144696" y="95700"/>
            <a:ext cx="12047304" cy="855104"/>
          </a:xfrm>
        </p:spPr>
        <p:txBody>
          <a:bodyPr>
            <a:normAutofit/>
          </a:bodyPr>
          <a:lstStyle/>
          <a:p>
            <a:r>
              <a:rPr lang="en-US" sz="4000" b="1" dirty="0"/>
              <a:t>Riverside Drive</a:t>
            </a:r>
          </a:p>
        </p:txBody>
      </p:sp>
    </p:spTree>
    <p:extLst>
      <p:ext uri="{BB962C8B-B14F-4D97-AF65-F5344CB8AC3E}">
        <p14:creationId xmlns:p14="http://schemas.microsoft.com/office/powerpoint/2010/main" val="2115825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Ethel Sheffer\Documents\CB7\RIVERSIDE SOUTH, Manhattan - Forgotten New York_files\freedom-north-copy.jpg"/>
          <p:cNvPicPr/>
          <p:nvPr/>
        </p:nvPicPr>
        <p:blipFill>
          <a:blip r:embed="rId2">
            <a:extLst>
              <a:ext uri="{28A0092B-C50C-407E-A947-70E740481C1C}">
                <a14:useLocalDpi xmlns:a14="http://schemas.microsoft.com/office/drawing/2010/main" val="0"/>
              </a:ext>
            </a:extLst>
          </a:blip>
          <a:srcRect/>
          <a:stretch>
            <a:fillRect/>
          </a:stretch>
        </p:blipFill>
        <p:spPr bwMode="auto">
          <a:xfrm>
            <a:off x="2073348" y="950804"/>
            <a:ext cx="7582321" cy="5392103"/>
          </a:xfrm>
          <a:prstGeom prst="rect">
            <a:avLst/>
          </a:prstGeom>
          <a:noFill/>
          <a:ln>
            <a:noFill/>
          </a:ln>
        </p:spPr>
      </p:pic>
      <p:sp>
        <p:nvSpPr>
          <p:cNvPr id="6" name="Title 1">
            <a:extLst>
              <a:ext uri="{FF2B5EF4-FFF2-40B4-BE49-F238E27FC236}">
                <a16:creationId xmlns:a16="http://schemas.microsoft.com/office/drawing/2014/main" id="{E0D68C66-0611-46DC-A824-7FC897464E6D}"/>
              </a:ext>
            </a:extLst>
          </p:cNvPr>
          <p:cNvSpPr>
            <a:spLocks noGrp="1"/>
          </p:cNvSpPr>
          <p:nvPr>
            <p:ph type="title"/>
          </p:nvPr>
        </p:nvSpPr>
        <p:spPr>
          <a:xfrm>
            <a:off x="144696" y="95700"/>
            <a:ext cx="12047304" cy="855104"/>
          </a:xfrm>
        </p:spPr>
        <p:txBody>
          <a:bodyPr>
            <a:normAutofit/>
          </a:bodyPr>
          <a:lstStyle/>
          <a:p>
            <a:r>
              <a:rPr lang="en-US" sz="4000" b="1" dirty="0"/>
              <a:t>Freedom Place</a:t>
            </a:r>
          </a:p>
        </p:txBody>
      </p:sp>
    </p:spTree>
    <p:extLst>
      <p:ext uri="{BB962C8B-B14F-4D97-AF65-F5344CB8AC3E}">
        <p14:creationId xmlns:p14="http://schemas.microsoft.com/office/powerpoint/2010/main" val="1246550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3892-5B53-4CF1-ACF0-8D97C5C265E2}"/>
              </a:ext>
            </a:extLst>
          </p:cNvPr>
          <p:cNvSpPr>
            <a:spLocks noGrp="1"/>
          </p:cNvSpPr>
          <p:nvPr>
            <p:ph type="title"/>
          </p:nvPr>
        </p:nvSpPr>
        <p:spPr>
          <a:xfrm>
            <a:off x="5489936" y="634181"/>
            <a:ext cx="6586491" cy="1286160"/>
          </a:xfrm>
        </p:spPr>
        <p:txBody>
          <a:bodyPr vert="horz" lIns="91440" tIns="45720" rIns="91440" bIns="45720" rtlCol="0" anchor="b">
            <a:normAutofit/>
          </a:bodyPr>
          <a:lstStyle/>
          <a:p>
            <a:r>
              <a:rPr lang="en-US" b="1" dirty="0"/>
              <a:t>Approved Site Plan</a:t>
            </a:r>
          </a:p>
        </p:txBody>
      </p:sp>
      <p:sp>
        <p:nvSpPr>
          <p:cNvPr id="5" name="TextBox 4">
            <a:extLst>
              <a:ext uri="{FF2B5EF4-FFF2-40B4-BE49-F238E27FC236}">
                <a16:creationId xmlns:a16="http://schemas.microsoft.com/office/drawing/2014/main" id="{A7966202-07A0-43D7-B0D4-87A2DB82B592}"/>
              </a:ext>
            </a:extLst>
          </p:cNvPr>
          <p:cNvSpPr txBox="1"/>
          <p:nvPr/>
        </p:nvSpPr>
        <p:spPr>
          <a:xfrm>
            <a:off x="5287020" y="2438400"/>
            <a:ext cx="6423029" cy="3785419"/>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000" dirty="0"/>
              <a:t>L, M, &amp; N buildings require another ULURP</a:t>
            </a:r>
          </a:p>
          <a:p>
            <a:pPr marL="285750" indent="-228600">
              <a:lnSpc>
                <a:spcPct val="90000"/>
              </a:lnSpc>
              <a:spcAft>
                <a:spcPts val="600"/>
              </a:spcAft>
              <a:buFont typeface="Arial" panose="020B0604020202020204" pitchFamily="34" charset="0"/>
              <a:buChar char="•"/>
            </a:pPr>
            <a:r>
              <a:rPr lang="en-US" sz="2000" dirty="0"/>
              <a:t>Final master plan (with SOM) is approved without television studios (59-61</a:t>
            </a:r>
            <a:r>
              <a:rPr lang="en-US" sz="2000" baseline="30000" dirty="0"/>
              <a:t>st</a:t>
            </a:r>
            <a:r>
              <a:rPr lang="en-US" sz="2000" dirty="0"/>
              <a:t> southern L, M &amp; N block tbd)</a:t>
            </a:r>
          </a:p>
          <a:p>
            <a:pPr marL="285750" indent="-228600">
              <a:lnSpc>
                <a:spcPct val="90000"/>
              </a:lnSpc>
              <a:spcAft>
                <a:spcPts val="600"/>
              </a:spcAft>
              <a:buFont typeface="Arial" panose="020B0604020202020204" pitchFamily="34" charset="0"/>
              <a:buChar char="•"/>
            </a:pPr>
            <a:r>
              <a:rPr lang="en-US" sz="2000" dirty="0"/>
              <a:t>Final total project size was 6.1 million SF + 1.8 million possible SF on the southern blocks</a:t>
            </a:r>
          </a:p>
          <a:p>
            <a:pPr marL="285750" indent="-228600">
              <a:lnSpc>
                <a:spcPct val="90000"/>
              </a:lnSpc>
              <a:spcAft>
                <a:spcPts val="600"/>
              </a:spcAft>
              <a:buFont typeface="Arial" panose="020B0604020202020204" pitchFamily="34" charset="0"/>
              <a:buChar char="•"/>
            </a:pPr>
            <a:r>
              <a:rPr lang="en-US" sz="2000" dirty="0"/>
              <a:t>Project is built over the course of the following 10+ years</a:t>
            </a:r>
          </a:p>
          <a:p>
            <a:pPr marL="285750" indent="-228600">
              <a:lnSpc>
                <a:spcPct val="90000"/>
              </a:lnSpc>
              <a:spcAft>
                <a:spcPts val="600"/>
              </a:spcAft>
              <a:buFont typeface="Arial" panose="020B0604020202020204" pitchFamily="34" charset="0"/>
              <a:buChar char="•"/>
            </a:pPr>
            <a:r>
              <a:rPr lang="en-US" sz="2000" dirty="0"/>
              <a:t>Extell acquires several properties as part of the approval</a:t>
            </a:r>
          </a:p>
          <a:p>
            <a:pPr marL="285750" indent="-228600">
              <a:lnSpc>
                <a:spcPct val="90000"/>
              </a:lnSpc>
              <a:spcAft>
                <a:spcPts val="600"/>
              </a:spcAft>
              <a:buFont typeface="Arial" panose="020B0604020202020204" pitchFamily="34" charset="0"/>
              <a:buChar char="•"/>
            </a:pPr>
            <a:r>
              <a:rPr lang="en-US" sz="2000" dirty="0"/>
              <a:t>583 affordable units as of 2009, 13%</a:t>
            </a:r>
          </a:p>
          <a:p>
            <a:pPr marL="285750" indent="-228600">
              <a:lnSpc>
                <a:spcPct val="90000"/>
              </a:lnSpc>
              <a:spcAft>
                <a:spcPts val="600"/>
              </a:spcAft>
              <a:buFont typeface="Arial" panose="020B0604020202020204" pitchFamily="34" charset="0"/>
              <a:buChar char="•"/>
            </a:pPr>
            <a:r>
              <a:rPr lang="en-US" sz="2000" dirty="0"/>
              <a:t>40  Riverside Boulevard and  separate entrances , “poor doors” </a:t>
            </a:r>
          </a:p>
          <a:p>
            <a:pPr marL="285750" indent="-228600">
              <a:lnSpc>
                <a:spcPct val="90000"/>
              </a:lnSpc>
              <a:spcAft>
                <a:spcPts val="600"/>
              </a:spcAft>
              <a:buFont typeface="Arial" panose="020B0604020202020204" pitchFamily="34" charset="0"/>
              <a:buChar char="•"/>
            </a:pPr>
            <a:r>
              <a:rPr lang="en-US" sz="2000" dirty="0"/>
              <a:t>Collegiate School , Building K, and off site affordable housing</a:t>
            </a:r>
          </a:p>
          <a:p>
            <a:pPr marL="285750" indent="-228600">
              <a:lnSpc>
                <a:spcPct val="90000"/>
              </a:lnSpc>
              <a:spcAft>
                <a:spcPts val="600"/>
              </a:spcAft>
              <a:buFont typeface="Arial" panose="020B0604020202020204" pitchFamily="34" charset="0"/>
              <a:buChar char="•"/>
            </a:pPr>
            <a:endParaRPr lang="en-US" sz="2000" dirty="0"/>
          </a:p>
        </p:txBody>
      </p:sp>
      <p:sp>
        <p:nvSpPr>
          <p:cNvPr id="3" name="Rectangle 2">
            <a:extLst>
              <a:ext uri="{FF2B5EF4-FFF2-40B4-BE49-F238E27FC236}">
                <a16:creationId xmlns:a16="http://schemas.microsoft.com/office/drawing/2014/main" id="{CCB6A8AD-1642-4934-B38E-2798C081FF7B}"/>
              </a:ext>
            </a:extLst>
          </p:cNvPr>
          <p:cNvSpPr/>
          <p:nvPr/>
        </p:nvSpPr>
        <p:spPr>
          <a:xfrm>
            <a:off x="1890677" y="5507026"/>
            <a:ext cx="1505666" cy="9006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DCB352-7F9C-41AE-94A2-12568656ED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76522" cy="6858000"/>
          </a:xfrm>
          <a:prstGeom prst="rect">
            <a:avLst/>
          </a:prstGeom>
        </p:spPr>
      </p:pic>
    </p:spTree>
    <p:extLst>
      <p:ext uri="{BB962C8B-B14F-4D97-AF65-F5344CB8AC3E}">
        <p14:creationId xmlns:p14="http://schemas.microsoft.com/office/powerpoint/2010/main" val="1332682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15821-26E8-4C09-81E5-07517237EF57}"/>
              </a:ext>
            </a:extLst>
          </p:cNvPr>
          <p:cNvSpPr>
            <a:spLocks noGrp="1"/>
          </p:cNvSpPr>
          <p:nvPr>
            <p:ph type="title"/>
          </p:nvPr>
        </p:nvSpPr>
        <p:spPr>
          <a:xfrm>
            <a:off x="370687" y="186370"/>
            <a:ext cx="10515600" cy="1325563"/>
          </a:xfrm>
        </p:spPr>
        <p:txBody>
          <a:bodyPr/>
          <a:lstStyle/>
          <a:p>
            <a:r>
              <a:rPr lang="en-US" b="1" dirty="0"/>
              <a:t>Summary of Presentation</a:t>
            </a:r>
            <a:endParaRPr lang="en-US" b="1" dirty="0">
              <a:highlight>
                <a:srgbClr val="FFFF00"/>
              </a:highlight>
            </a:endParaRPr>
          </a:p>
        </p:txBody>
      </p:sp>
      <p:sp>
        <p:nvSpPr>
          <p:cNvPr id="3" name="Content Placeholder 2">
            <a:extLst>
              <a:ext uri="{FF2B5EF4-FFF2-40B4-BE49-F238E27FC236}">
                <a16:creationId xmlns:a16="http://schemas.microsoft.com/office/drawing/2014/main" id="{955A52DA-5E69-4BE4-B44F-A23AB10BBB95}"/>
              </a:ext>
            </a:extLst>
          </p:cNvPr>
          <p:cNvSpPr>
            <a:spLocks noGrp="1"/>
          </p:cNvSpPr>
          <p:nvPr>
            <p:ph idx="1"/>
          </p:nvPr>
        </p:nvSpPr>
        <p:spPr>
          <a:xfrm>
            <a:off x="838200" y="1511933"/>
            <a:ext cx="10515600" cy="4351338"/>
          </a:xfrm>
        </p:spPr>
        <p:txBody>
          <a:bodyPr/>
          <a:lstStyle/>
          <a:p>
            <a:pPr lvl="0"/>
            <a:r>
              <a:rPr lang="en-US" dirty="0"/>
              <a:t>A Description and Analysis of the Development Proposals, Failures, Successes, Politics</a:t>
            </a:r>
          </a:p>
          <a:p>
            <a:pPr lvl="0"/>
            <a:r>
              <a:rPr lang="en-US" dirty="0"/>
              <a:t>An Analysis of Riverside  South Development: Process, Approvals, and the Completed  Project (1990s)</a:t>
            </a:r>
          </a:p>
          <a:p>
            <a:pPr lvl="0"/>
            <a:r>
              <a:rPr lang="en-US" dirty="0"/>
              <a:t>Community Opposition, Negotiation, Approvals, Planning</a:t>
            </a:r>
          </a:p>
          <a:p>
            <a:pPr lvl="0"/>
            <a:r>
              <a:rPr lang="en-US" dirty="0"/>
              <a:t>Riverside Center - The Completed last segment of Riverside South (2009-)</a:t>
            </a:r>
          </a:p>
          <a:p>
            <a:pPr lvl="0"/>
            <a:r>
              <a:rPr lang="en-US" dirty="0"/>
              <a:t> A 40 year plus development—success? Planning lessons? Community engagement, negotiations</a:t>
            </a:r>
            <a:r>
              <a:rPr lang="en-US"/>
              <a:t>, successes?</a:t>
            </a:r>
            <a:endParaRPr lang="en-US" dirty="0"/>
          </a:p>
        </p:txBody>
      </p:sp>
    </p:spTree>
    <p:extLst>
      <p:ext uri="{BB962C8B-B14F-4D97-AF65-F5344CB8AC3E}">
        <p14:creationId xmlns:p14="http://schemas.microsoft.com/office/powerpoint/2010/main" val="4004077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4DDF92-2E5E-46FC-9C3F-04743AED6F9B}"/>
              </a:ext>
            </a:extLst>
          </p:cNvPr>
          <p:cNvSpPr>
            <a:spLocks noGrp="1"/>
          </p:cNvSpPr>
          <p:nvPr>
            <p:ph type="title"/>
          </p:nvPr>
        </p:nvSpPr>
        <p:spPr>
          <a:xfrm>
            <a:off x="144696" y="0"/>
            <a:ext cx="10515600" cy="855104"/>
          </a:xfrm>
        </p:spPr>
        <p:txBody>
          <a:bodyPr>
            <a:normAutofit/>
          </a:bodyPr>
          <a:lstStyle/>
          <a:p>
            <a:r>
              <a:rPr lang="en-US" b="1" dirty="0"/>
              <a:t>Design Guidelines and the Buildings</a:t>
            </a:r>
          </a:p>
        </p:txBody>
      </p:sp>
      <p:pic>
        <p:nvPicPr>
          <p:cNvPr id="5" name="Picture 4" descr="Trump=Place-2">
            <a:extLst>
              <a:ext uri="{FF2B5EF4-FFF2-40B4-BE49-F238E27FC236}">
                <a16:creationId xmlns:a16="http://schemas.microsoft.com/office/drawing/2014/main" id="{AA2083CF-50E3-44B3-BD05-87C3849159C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4122" y="2798202"/>
            <a:ext cx="5383181" cy="3936165"/>
          </a:xfrm>
          <a:prstGeom prst="rect">
            <a:avLst/>
          </a:prstGeom>
          <a:noFill/>
          <a:ln>
            <a:noFill/>
          </a:ln>
        </p:spPr>
      </p:pic>
      <p:pic>
        <p:nvPicPr>
          <p:cNvPr id="6" name="Picture 5" descr="riverside-south-7">
            <a:extLst>
              <a:ext uri="{FF2B5EF4-FFF2-40B4-BE49-F238E27FC236}">
                <a16:creationId xmlns:a16="http://schemas.microsoft.com/office/drawing/2014/main" id="{3AEA38F9-C654-4C51-BB47-5FC3EC5531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6633" y="2798202"/>
            <a:ext cx="6190433" cy="3936165"/>
          </a:xfrm>
          <a:prstGeom prst="rect">
            <a:avLst/>
          </a:prstGeom>
          <a:noFill/>
          <a:ln>
            <a:noFill/>
          </a:ln>
        </p:spPr>
      </p:pic>
      <p:sp>
        <p:nvSpPr>
          <p:cNvPr id="7" name="Content Placeholder 8">
            <a:extLst>
              <a:ext uri="{FF2B5EF4-FFF2-40B4-BE49-F238E27FC236}">
                <a16:creationId xmlns:a16="http://schemas.microsoft.com/office/drawing/2014/main" id="{8A4E2437-0C51-4D24-AD5A-90CC60273548}"/>
              </a:ext>
            </a:extLst>
          </p:cNvPr>
          <p:cNvSpPr>
            <a:spLocks noGrp="1"/>
          </p:cNvSpPr>
          <p:nvPr>
            <p:ph idx="1"/>
          </p:nvPr>
        </p:nvSpPr>
        <p:spPr>
          <a:xfrm>
            <a:off x="144696" y="915901"/>
            <a:ext cx="11850670" cy="1703546"/>
          </a:xfrm>
        </p:spPr>
        <p:txBody>
          <a:bodyPr>
            <a:normAutofit/>
          </a:bodyPr>
          <a:lstStyle/>
          <a:p>
            <a:pPr lvl="0"/>
            <a:r>
              <a:rPr lang="en-US" sz="1800" dirty="0"/>
              <a:t>SOM’s proposal was intended to evoke Central Park West  1992</a:t>
            </a:r>
          </a:p>
          <a:p>
            <a:pPr lvl="0"/>
            <a:r>
              <a:rPr lang="en-US" sz="1800" dirty="0"/>
              <a:t>But that is not what ultimately was built…</a:t>
            </a:r>
          </a:p>
          <a:p>
            <a:pPr lvl="0"/>
            <a:r>
              <a:rPr lang="en-US" sz="1800" dirty="0"/>
              <a:t>Costas Kondylis becomes the master architect for the development and changes occur in the completed buildings</a:t>
            </a:r>
          </a:p>
        </p:txBody>
      </p:sp>
    </p:spTree>
    <p:extLst>
      <p:ext uri="{BB962C8B-B14F-4D97-AF65-F5344CB8AC3E}">
        <p14:creationId xmlns:p14="http://schemas.microsoft.com/office/powerpoint/2010/main" val="2166775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Riverside South Park</a:t>
            </a:r>
          </a:p>
        </p:txBody>
      </p:sp>
      <p:sp>
        <p:nvSpPr>
          <p:cNvPr id="3" name="Content Placeholder 2"/>
          <p:cNvSpPr>
            <a:spLocks noGrp="1"/>
          </p:cNvSpPr>
          <p:nvPr>
            <p:ph idx="1"/>
          </p:nvPr>
        </p:nvSpPr>
        <p:spPr/>
        <p:txBody>
          <a:bodyPr/>
          <a:lstStyle/>
          <a:p>
            <a:r>
              <a:rPr lang="en-US" dirty="0"/>
              <a:t>Largest public park developed in decades and significant addition since  Central Park</a:t>
            </a:r>
          </a:p>
          <a:p>
            <a:r>
              <a:rPr lang="en-US" dirty="0"/>
              <a:t>Built on private land paid for and maintained by developers, turned over to City; Restrictive Declarations; Riverside South Planning Corporation and agreement with NYC Parks Department; Designed by Thomas </a:t>
            </a:r>
            <a:r>
              <a:rPr lang="en-US" dirty="0" err="1"/>
              <a:t>Balsley</a:t>
            </a:r>
            <a:r>
              <a:rPr lang="en-US" dirty="0"/>
              <a:t> and Associates,</a:t>
            </a:r>
          </a:p>
          <a:p>
            <a:r>
              <a:rPr lang="en-US" dirty="0"/>
              <a:t>Begun 2001,six phases of construction, over 20 years</a:t>
            </a:r>
          </a:p>
          <a:p>
            <a:r>
              <a:rPr lang="en-US" dirty="0"/>
              <a:t>Park designed to be built and connected to Manhattan street grid</a:t>
            </a:r>
          </a:p>
          <a:p>
            <a:r>
              <a:rPr lang="en-US" dirty="0"/>
              <a:t>Passive and active uses and access to river via variety of levels</a:t>
            </a:r>
          </a:p>
        </p:txBody>
      </p:sp>
    </p:spTree>
    <p:extLst>
      <p:ext uri="{BB962C8B-B14F-4D97-AF65-F5344CB8AC3E}">
        <p14:creationId xmlns:p14="http://schemas.microsoft.com/office/powerpoint/2010/main" val="3737563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4ACB00-A29B-470E-BC32-099B1778D098}"/>
              </a:ext>
            </a:extLst>
          </p:cNvPr>
          <p:cNvSpPr txBox="1"/>
          <p:nvPr/>
        </p:nvSpPr>
        <p:spPr>
          <a:xfrm>
            <a:off x="173597" y="55966"/>
            <a:ext cx="7884123" cy="769441"/>
          </a:xfrm>
          <a:prstGeom prst="rect">
            <a:avLst/>
          </a:prstGeom>
          <a:noFill/>
        </p:spPr>
        <p:txBody>
          <a:bodyPr wrap="square">
            <a:spAutoFit/>
          </a:bodyPr>
          <a:lstStyle/>
          <a:p>
            <a:r>
              <a:rPr lang="en-US" sz="4400" b="1" dirty="0">
                <a:latin typeface="Calibri Light" panose="020F0302020204030204" pitchFamily="34" charset="0"/>
                <a:cs typeface="Calibri Light" panose="020F0302020204030204" pitchFamily="34" charset="0"/>
              </a:rPr>
              <a:t>Riverside Park</a:t>
            </a:r>
            <a:endParaRPr lang="en-US" sz="4400" dirty="0">
              <a:latin typeface="Calibri Light" panose="020F0302020204030204" pitchFamily="34" charset="0"/>
              <a:cs typeface="Calibri Light" panose="020F0302020204030204" pitchFamily="34" charset="0"/>
            </a:endParaRPr>
          </a:p>
        </p:txBody>
      </p:sp>
      <p:pic>
        <p:nvPicPr>
          <p:cNvPr id="1026" name="Picture 2" descr="Riverside Park South - SWA/Balsley">
            <a:extLst>
              <a:ext uri="{FF2B5EF4-FFF2-40B4-BE49-F238E27FC236}">
                <a16:creationId xmlns:a16="http://schemas.microsoft.com/office/drawing/2014/main" id="{3C22F628-9D39-48FF-A045-CC0D4580C68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3849" y="715926"/>
            <a:ext cx="10924301" cy="6142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376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4ACB00-A29B-470E-BC32-099B1778D098}"/>
              </a:ext>
            </a:extLst>
          </p:cNvPr>
          <p:cNvSpPr txBox="1"/>
          <p:nvPr/>
        </p:nvSpPr>
        <p:spPr>
          <a:xfrm>
            <a:off x="173597" y="55966"/>
            <a:ext cx="7884123" cy="769441"/>
          </a:xfrm>
          <a:prstGeom prst="rect">
            <a:avLst/>
          </a:prstGeom>
          <a:noFill/>
        </p:spPr>
        <p:txBody>
          <a:bodyPr wrap="square">
            <a:spAutoFit/>
          </a:bodyPr>
          <a:lstStyle/>
          <a:p>
            <a:r>
              <a:rPr lang="en-US" sz="4400" b="1" dirty="0">
                <a:latin typeface="Calibri Light" panose="020F0302020204030204" pitchFamily="34" charset="0"/>
                <a:cs typeface="Calibri Light" panose="020F0302020204030204" pitchFamily="34" charset="0"/>
              </a:rPr>
              <a:t>Riverside Park</a:t>
            </a:r>
            <a:endParaRPr lang="en-US" sz="4400" dirty="0">
              <a:latin typeface="Calibri Light" panose="020F0302020204030204" pitchFamily="34" charset="0"/>
              <a:cs typeface="Calibri Light" panose="020F0302020204030204" pitchFamily="34" charset="0"/>
            </a:endParaRPr>
          </a:p>
        </p:txBody>
      </p:sp>
      <p:pic>
        <p:nvPicPr>
          <p:cNvPr id="2050" name="Picture 2">
            <a:extLst>
              <a:ext uri="{FF2B5EF4-FFF2-40B4-BE49-F238E27FC236}">
                <a16:creationId xmlns:a16="http://schemas.microsoft.com/office/drawing/2014/main" id="{C476FE2F-A5E6-4B53-B4E0-084AFD35BC6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47399" y="739476"/>
            <a:ext cx="8083410" cy="606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741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A9CCD05-6511-41F9-9FF4-D6F4DFB075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89" r="5955" b="1"/>
          <a:stretch/>
        </p:blipFill>
        <p:spPr bwMode="auto">
          <a:xfrm>
            <a:off x="1555118" y="321734"/>
            <a:ext cx="3230932" cy="29051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verside Park South - SWA/Balsley">
            <a:extLst>
              <a:ext uri="{FF2B5EF4-FFF2-40B4-BE49-F238E27FC236}">
                <a16:creationId xmlns:a16="http://schemas.microsoft.com/office/drawing/2014/main" id="{C1DE5B10-8EEE-4469-B439-66AF1CCB63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80" r="-1" b="-1"/>
          <a:stretch/>
        </p:blipFill>
        <p:spPr bwMode="auto">
          <a:xfrm>
            <a:off x="885573" y="3631096"/>
            <a:ext cx="4570019" cy="276056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4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4E94DF9-8217-49AA-A55D-FF2CB12F6F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756" r="2" b="260"/>
          <a:stretch/>
        </p:blipFill>
        <p:spPr bwMode="auto">
          <a:xfrm>
            <a:off x="6308034" y="2021700"/>
            <a:ext cx="5426764" cy="2669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088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image of the newly opened area in Riverside Park between West 65th and 68th Streets."/>
          <p:cNvPicPr/>
          <p:nvPr/>
        </p:nvPicPr>
        <p:blipFill>
          <a:blip r:embed="rId2">
            <a:extLst>
              <a:ext uri="{28A0092B-C50C-407E-A947-70E740481C1C}">
                <a14:useLocalDpi xmlns:a14="http://schemas.microsoft.com/office/drawing/2010/main" val="0"/>
              </a:ext>
            </a:extLst>
          </a:blip>
          <a:srcRect/>
          <a:stretch>
            <a:fillRect/>
          </a:stretch>
        </p:blipFill>
        <p:spPr bwMode="auto">
          <a:xfrm>
            <a:off x="1946899" y="297682"/>
            <a:ext cx="8298202" cy="6220105"/>
          </a:xfrm>
          <a:prstGeom prst="rect">
            <a:avLst/>
          </a:prstGeom>
          <a:noFill/>
          <a:ln>
            <a:noFill/>
          </a:ln>
        </p:spPr>
      </p:pic>
    </p:spTree>
    <p:extLst>
      <p:ext uri="{BB962C8B-B14F-4D97-AF65-F5344CB8AC3E}">
        <p14:creationId xmlns:p14="http://schemas.microsoft.com/office/powerpoint/2010/main" val="4125230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Ethel Sheffer\Documents\CB7\New Section Opened In Riverside Park South_ Pictures _ Upper West Side, NY Patch_files\RiversidePark2.jpeg"/>
          <p:cNvPicPr/>
          <p:nvPr/>
        </p:nvPicPr>
        <p:blipFill>
          <a:blip r:embed="rId3">
            <a:extLst>
              <a:ext uri="{28A0092B-C50C-407E-A947-70E740481C1C}">
                <a14:useLocalDpi xmlns:a14="http://schemas.microsoft.com/office/drawing/2010/main" val="0"/>
              </a:ext>
            </a:extLst>
          </a:blip>
          <a:srcRect/>
          <a:stretch>
            <a:fillRect/>
          </a:stretch>
        </p:blipFill>
        <p:spPr bwMode="auto">
          <a:xfrm>
            <a:off x="1590453" y="350209"/>
            <a:ext cx="8350988" cy="6263241"/>
          </a:xfrm>
          <a:prstGeom prst="rect">
            <a:avLst/>
          </a:prstGeom>
          <a:noFill/>
          <a:ln>
            <a:noFill/>
          </a:ln>
        </p:spPr>
      </p:pic>
    </p:spTree>
    <p:extLst>
      <p:ext uri="{BB962C8B-B14F-4D97-AF65-F5344CB8AC3E}">
        <p14:creationId xmlns:p14="http://schemas.microsoft.com/office/powerpoint/2010/main" val="709250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4ACB00-A29B-470E-BC32-099B1778D098}"/>
              </a:ext>
            </a:extLst>
          </p:cNvPr>
          <p:cNvSpPr txBox="1"/>
          <p:nvPr/>
        </p:nvSpPr>
        <p:spPr>
          <a:xfrm>
            <a:off x="173597" y="55966"/>
            <a:ext cx="7884123" cy="769441"/>
          </a:xfrm>
          <a:prstGeom prst="rect">
            <a:avLst/>
          </a:prstGeom>
          <a:noFill/>
        </p:spPr>
        <p:txBody>
          <a:bodyPr wrap="square">
            <a:spAutoFit/>
          </a:bodyPr>
          <a:lstStyle/>
          <a:p>
            <a:r>
              <a:rPr lang="en-US" sz="4400" b="1" dirty="0">
                <a:latin typeface="Calibri Light" panose="020F0302020204030204" pitchFamily="34" charset="0"/>
                <a:cs typeface="Calibri Light" panose="020F0302020204030204" pitchFamily="34" charset="0"/>
              </a:rPr>
              <a:t>Riverside South, Riverside Park</a:t>
            </a:r>
            <a:endParaRPr lang="en-US" sz="4400" dirty="0">
              <a:latin typeface="Calibri Light" panose="020F0302020204030204" pitchFamily="34" charset="0"/>
              <a:cs typeface="Calibri Light" panose="020F0302020204030204" pitchFamily="34" charset="0"/>
            </a:endParaRPr>
          </a:p>
        </p:txBody>
      </p:sp>
      <p:pic>
        <p:nvPicPr>
          <p:cNvPr id="3" name="Picture 2" descr="A bridge over a body of water with a city in the background&#10;&#10;Description automatically generated">
            <a:extLst>
              <a:ext uri="{FF2B5EF4-FFF2-40B4-BE49-F238E27FC236}">
                <a16:creationId xmlns:a16="http://schemas.microsoft.com/office/drawing/2014/main" id="{7D6D4CA8-6900-48E7-829C-9EEA10735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409" y="713711"/>
            <a:ext cx="10923181" cy="6144289"/>
          </a:xfrm>
          <a:prstGeom prst="rect">
            <a:avLst/>
          </a:prstGeom>
        </p:spPr>
      </p:pic>
    </p:spTree>
    <p:extLst>
      <p:ext uri="{BB962C8B-B14F-4D97-AF65-F5344CB8AC3E}">
        <p14:creationId xmlns:p14="http://schemas.microsoft.com/office/powerpoint/2010/main" val="276859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38F1D-E420-4FCD-A947-FDE549736E48}"/>
              </a:ext>
            </a:extLst>
          </p:cNvPr>
          <p:cNvSpPr>
            <a:spLocks noGrp="1"/>
          </p:cNvSpPr>
          <p:nvPr>
            <p:ph type="title"/>
          </p:nvPr>
        </p:nvSpPr>
        <p:spPr>
          <a:xfrm>
            <a:off x="143806" y="96646"/>
            <a:ext cx="7391400" cy="1009651"/>
          </a:xfrm>
        </p:spPr>
        <p:txBody>
          <a:bodyPr>
            <a:normAutofit/>
          </a:bodyPr>
          <a:lstStyle/>
          <a:p>
            <a:r>
              <a:rPr lang="en-US" b="1" dirty="0"/>
              <a:t>Miller Highway Relocation</a:t>
            </a:r>
          </a:p>
        </p:txBody>
      </p:sp>
      <p:sp>
        <p:nvSpPr>
          <p:cNvPr id="3" name="Content Placeholder 2">
            <a:extLst>
              <a:ext uri="{FF2B5EF4-FFF2-40B4-BE49-F238E27FC236}">
                <a16:creationId xmlns:a16="http://schemas.microsoft.com/office/drawing/2014/main" id="{18E22C4C-8C7C-472D-9C31-BB82D16C9498}"/>
              </a:ext>
            </a:extLst>
          </p:cNvPr>
          <p:cNvSpPr>
            <a:spLocks noGrp="1"/>
          </p:cNvSpPr>
          <p:nvPr>
            <p:ph idx="1"/>
          </p:nvPr>
        </p:nvSpPr>
        <p:spPr>
          <a:xfrm>
            <a:off x="143806" y="1410587"/>
            <a:ext cx="4510696" cy="5659954"/>
          </a:xfrm>
        </p:spPr>
        <p:txBody>
          <a:bodyPr>
            <a:normAutofit/>
          </a:bodyPr>
          <a:lstStyle/>
          <a:p>
            <a:r>
              <a:rPr lang="en-US" sz="1800" dirty="0"/>
              <a:t>Agreement between the developer and the civic organizations (RSPC) to bury the highway was never legally enforceable. </a:t>
            </a:r>
          </a:p>
          <a:p>
            <a:r>
              <a:rPr lang="en-US" sz="1800" dirty="0"/>
              <a:t>The Federal Highway Administration in 2001 approved the plan for relocating the highway to grade, enclosing it in a tunnel under the new Riverside Boulevard.</a:t>
            </a:r>
          </a:p>
          <a:p>
            <a:r>
              <a:rPr lang="en-US" sz="1800" dirty="0"/>
              <a:t>Federal monies for the relocation never materialize.</a:t>
            </a:r>
          </a:p>
          <a:p>
            <a:r>
              <a:rPr lang="en-US" sz="1800" dirty="0"/>
              <a:t>In 2006, </a:t>
            </a:r>
            <a:r>
              <a:rPr lang="en-US" sz="1800" dirty="0" err="1"/>
              <a:t>Extell</a:t>
            </a:r>
            <a:r>
              <a:rPr lang="en-US" sz="1800" dirty="0"/>
              <a:t> begins construction of the northbound lanes between 61</a:t>
            </a:r>
            <a:r>
              <a:rPr lang="en-US" sz="1800" baseline="30000" dirty="0"/>
              <a:t>st</a:t>
            </a:r>
            <a:r>
              <a:rPr lang="en-US" sz="1800" dirty="0"/>
              <a:t> and 65</a:t>
            </a:r>
            <a:r>
              <a:rPr lang="en-US" sz="1800" baseline="30000" dirty="0"/>
              <a:t>th</a:t>
            </a:r>
            <a:r>
              <a:rPr lang="en-US" sz="1800" dirty="0"/>
              <a:t> Streets but it remains </a:t>
            </a:r>
            <a:r>
              <a:rPr lang="en-US" sz="1800" dirty="0" err="1"/>
              <a:t>unfinished.Balsley</a:t>
            </a:r>
            <a:r>
              <a:rPr lang="en-US" sz="1800" dirty="0"/>
              <a:t> redesigns park into 3 distinct experiences. The NYS DoT and Federal Highway </a:t>
            </a:r>
            <a:r>
              <a:rPr lang="en-US" sz="1800" dirty="0" err="1"/>
              <a:t>Adminsitration</a:t>
            </a:r>
            <a:r>
              <a:rPr lang="en-US" sz="1800" dirty="0"/>
              <a:t> has refused to allocate any funds for the relocation of the highway.</a:t>
            </a:r>
          </a:p>
        </p:txBody>
      </p:sp>
      <p:pic>
        <p:nvPicPr>
          <p:cNvPr id="3076" name="Picture 4">
            <a:extLst>
              <a:ext uri="{FF2B5EF4-FFF2-40B4-BE49-F238E27FC236}">
                <a16:creationId xmlns:a16="http://schemas.microsoft.com/office/drawing/2014/main" id="{5BCCBF48-3C47-4A3F-AE66-5FEC2D5D04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781" b="32781"/>
          <a:stretch/>
        </p:blipFill>
        <p:spPr bwMode="auto">
          <a:xfrm>
            <a:off x="4915758" y="2989148"/>
            <a:ext cx="7132435" cy="3865198"/>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4" descr="A picture containing outdoor, sky, grass, building&#10;&#10;Description automatically generated">
            <a:extLst>
              <a:ext uri="{FF2B5EF4-FFF2-40B4-BE49-F238E27FC236}">
                <a16:creationId xmlns:a16="http://schemas.microsoft.com/office/drawing/2014/main" id="{0F6835B1-C712-4A40-ADA7-218DD8C8FB6F}"/>
              </a:ext>
            </a:extLst>
          </p:cNvPr>
          <p:cNvPicPr>
            <a:picLocks noChangeAspect="1"/>
          </p:cNvPicPr>
          <p:nvPr/>
        </p:nvPicPr>
        <p:blipFill rotWithShape="1">
          <a:blip r:embed="rId4">
            <a:extLst>
              <a:ext uri="{28A0092B-C50C-407E-A947-70E740481C1C}">
                <a14:useLocalDpi xmlns:a14="http://schemas.microsoft.com/office/drawing/2010/main" val="0"/>
              </a:ext>
            </a:extLst>
          </a:blip>
          <a:srcRect l="1" t="24558" r="1"/>
          <a:stretch/>
        </p:blipFill>
        <p:spPr>
          <a:xfrm>
            <a:off x="4915759" y="971107"/>
            <a:ext cx="7132435" cy="4035634"/>
          </a:xfrm>
          <a:prstGeom prst="rect">
            <a:avLst/>
          </a:prstGeom>
        </p:spPr>
      </p:pic>
    </p:spTree>
    <p:extLst>
      <p:ext uri="{BB962C8B-B14F-4D97-AF65-F5344CB8AC3E}">
        <p14:creationId xmlns:p14="http://schemas.microsoft.com/office/powerpoint/2010/main" val="2520545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CB4905-5924-4BA2-8258-42830957698C}"/>
              </a:ext>
            </a:extLst>
          </p:cNvPr>
          <p:cNvSpPr txBox="1"/>
          <p:nvPr/>
        </p:nvSpPr>
        <p:spPr>
          <a:xfrm>
            <a:off x="173597" y="55966"/>
            <a:ext cx="7884123" cy="769441"/>
          </a:xfrm>
          <a:prstGeom prst="rect">
            <a:avLst/>
          </a:prstGeom>
          <a:noFill/>
        </p:spPr>
        <p:txBody>
          <a:bodyPr wrap="square">
            <a:spAutoFit/>
          </a:bodyPr>
          <a:lstStyle/>
          <a:p>
            <a:r>
              <a:rPr lang="en-US" sz="4400" b="1" dirty="0">
                <a:latin typeface="Calibri Light" panose="020F0302020204030204" pitchFamily="34" charset="0"/>
                <a:cs typeface="Calibri Light" panose="020F0302020204030204" pitchFamily="34" charset="0"/>
              </a:rPr>
              <a:t>Miller Highway Relocation</a:t>
            </a:r>
            <a:endParaRPr lang="en-US" sz="4400" dirty="0">
              <a:latin typeface="Calibri Light" panose="020F0302020204030204" pitchFamily="34" charset="0"/>
              <a:cs typeface="Calibri Light" panose="020F0302020204030204" pitchFamily="34" charset="0"/>
            </a:endParaRPr>
          </a:p>
        </p:txBody>
      </p:sp>
      <p:pic>
        <p:nvPicPr>
          <p:cNvPr id="2052" name="Picture 4" descr="riverside park south waterfront park | Thomas Balsley Associates | Archello">
            <a:extLst>
              <a:ext uri="{FF2B5EF4-FFF2-40B4-BE49-F238E27FC236}">
                <a16:creationId xmlns:a16="http://schemas.microsoft.com/office/drawing/2014/main" id="{3D91DA5F-BA74-476D-89A5-727639F5A7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1191" y="825407"/>
            <a:ext cx="7405590" cy="592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516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0ADD-6FF3-4C72-B352-B38CDC44615B}"/>
              </a:ext>
            </a:extLst>
          </p:cNvPr>
          <p:cNvSpPr>
            <a:spLocks noGrp="1"/>
          </p:cNvSpPr>
          <p:nvPr>
            <p:ph type="title"/>
          </p:nvPr>
        </p:nvSpPr>
        <p:spPr>
          <a:xfrm>
            <a:off x="258859" y="135133"/>
            <a:ext cx="2805650" cy="932931"/>
          </a:xfrm>
        </p:spPr>
        <p:txBody>
          <a:bodyPr/>
          <a:lstStyle/>
          <a:p>
            <a:r>
              <a:rPr lang="en-US" b="1" dirty="0"/>
              <a:t>The Site</a:t>
            </a:r>
          </a:p>
        </p:txBody>
      </p:sp>
      <p:sp>
        <p:nvSpPr>
          <p:cNvPr id="3" name="Content Placeholder 2">
            <a:extLst>
              <a:ext uri="{FF2B5EF4-FFF2-40B4-BE49-F238E27FC236}">
                <a16:creationId xmlns:a16="http://schemas.microsoft.com/office/drawing/2014/main" id="{7F2809EF-7F27-4892-9E9E-DEACE4BD6E53}"/>
              </a:ext>
            </a:extLst>
          </p:cNvPr>
          <p:cNvSpPr>
            <a:spLocks noGrp="1"/>
          </p:cNvSpPr>
          <p:nvPr>
            <p:ph sz="half" idx="1"/>
          </p:nvPr>
        </p:nvSpPr>
        <p:spPr>
          <a:xfrm>
            <a:off x="258859" y="1313653"/>
            <a:ext cx="11674282" cy="776404"/>
          </a:xfrm>
        </p:spPr>
        <p:txBody>
          <a:bodyPr/>
          <a:lstStyle/>
          <a:p>
            <a:r>
              <a:rPr lang="en-US" dirty="0"/>
              <a:t>75-acre Penn Yards Site from 59</a:t>
            </a:r>
            <a:r>
              <a:rPr lang="en-US" baseline="30000" dirty="0"/>
              <a:t>th</a:t>
            </a:r>
            <a:r>
              <a:rPr lang="en-US" dirty="0"/>
              <a:t>-72</a:t>
            </a:r>
            <a:r>
              <a:rPr lang="en-US" baseline="30000" dirty="0"/>
              <a:t>nd</a:t>
            </a:r>
            <a:r>
              <a:rPr lang="en-US" dirty="0"/>
              <a:t> streets along the Hudson River</a:t>
            </a:r>
          </a:p>
        </p:txBody>
      </p:sp>
      <p:pic>
        <p:nvPicPr>
          <p:cNvPr id="6" name="Content Placeholder 5" descr="An aerial view of a city&#10;&#10;Description automatically generated">
            <a:extLst>
              <a:ext uri="{FF2B5EF4-FFF2-40B4-BE49-F238E27FC236}">
                <a16:creationId xmlns:a16="http://schemas.microsoft.com/office/drawing/2014/main" id="{0F50ABAA-1583-4273-B064-04C3275F522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90587" y="3145908"/>
            <a:ext cx="5507557" cy="3712093"/>
          </a:xfrm>
        </p:spPr>
      </p:pic>
      <p:pic>
        <p:nvPicPr>
          <p:cNvPr id="5" name="Content Placeholder 10" descr="A train on a steel track&#10;&#10;Description automatically generated">
            <a:extLst>
              <a:ext uri="{FF2B5EF4-FFF2-40B4-BE49-F238E27FC236}">
                <a16:creationId xmlns:a16="http://schemas.microsoft.com/office/drawing/2014/main" id="{634EBE0D-3E73-4F36-BA79-2473D21A8232}"/>
              </a:ext>
            </a:extLst>
          </p:cNvPr>
          <p:cNvPicPr>
            <a:picLocks noChangeAspect="1"/>
          </p:cNvPicPr>
          <p:nvPr/>
        </p:nvPicPr>
        <p:blipFill rotWithShape="1">
          <a:blip r:embed="rId4">
            <a:extLst>
              <a:ext uri="{28A0092B-C50C-407E-A947-70E740481C1C}">
                <a14:useLocalDpi xmlns:a14="http://schemas.microsoft.com/office/drawing/2010/main" val="0"/>
              </a:ext>
            </a:extLst>
          </a:blip>
          <a:srcRect t="24517" b="9885"/>
          <a:stretch/>
        </p:blipFill>
        <p:spPr>
          <a:xfrm>
            <a:off x="0" y="3145908"/>
            <a:ext cx="6599274" cy="3712092"/>
          </a:xfrm>
          <a:prstGeom prst="rect">
            <a:avLst/>
          </a:prstGeom>
        </p:spPr>
      </p:pic>
    </p:spTree>
    <p:extLst>
      <p:ext uri="{BB962C8B-B14F-4D97-AF65-F5344CB8AC3E}">
        <p14:creationId xmlns:p14="http://schemas.microsoft.com/office/powerpoint/2010/main" val="3863690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29C339E-607F-48C0-B977-57ED9F386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563" y="1263501"/>
            <a:ext cx="7044070" cy="52830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3E5C59A-D4FA-43CE-8B6A-49D45F5169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76509" y="1255673"/>
            <a:ext cx="3968161" cy="529088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CA5D00B-AA40-412E-8487-73FC2694AC43}"/>
              </a:ext>
            </a:extLst>
          </p:cNvPr>
          <p:cNvSpPr>
            <a:spLocks noGrp="1"/>
          </p:cNvSpPr>
          <p:nvPr>
            <p:ph type="title"/>
          </p:nvPr>
        </p:nvSpPr>
        <p:spPr>
          <a:xfrm>
            <a:off x="143806" y="96646"/>
            <a:ext cx="7391400" cy="1009651"/>
          </a:xfrm>
        </p:spPr>
        <p:txBody>
          <a:bodyPr>
            <a:normAutofit/>
          </a:bodyPr>
          <a:lstStyle/>
          <a:p>
            <a:r>
              <a:rPr lang="en-US" b="1" dirty="0"/>
              <a:t>Miller Highway Relocation</a:t>
            </a:r>
          </a:p>
        </p:txBody>
      </p:sp>
    </p:spTree>
    <p:extLst>
      <p:ext uri="{BB962C8B-B14F-4D97-AF65-F5344CB8AC3E}">
        <p14:creationId xmlns:p14="http://schemas.microsoft.com/office/powerpoint/2010/main" val="2799164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4B6E1780-A800-432A-9F53-3F42D2D9C70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0913" y="0"/>
            <a:ext cx="10290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360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47556E44-EE2B-4A0E-9202-D0DFCEB70A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0913" y="0"/>
            <a:ext cx="10290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855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27D2D-043E-431F-930B-736A28A3E9D6}"/>
              </a:ext>
            </a:extLst>
          </p:cNvPr>
          <p:cNvSpPr>
            <a:spLocks noGrp="1"/>
          </p:cNvSpPr>
          <p:nvPr>
            <p:ph type="title"/>
          </p:nvPr>
        </p:nvSpPr>
        <p:spPr>
          <a:xfrm>
            <a:off x="205682" y="145119"/>
            <a:ext cx="11186504" cy="1325563"/>
          </a:xfrm>
        </p:spPr>
        <p:txBody>
          <a:bodyPr/>
          <a:lstStyle/>
          <a:p>
            <a:r>
              <a:rPr lang="en-US" b="1" dirty="0"/>
              <a:t>A New ULURP (2009), Extell and Riverside Center </a:t>
            </a:r>
          </a:p>
        </p:txBody>
      </p:sp>
      <p:sp>
        <p:nvSpPr>
          <p:cNvPr id="7" name="TextBox 6">
            <a:extLst>
              <a:ext uri="{FF2B5EF4-FFF2-40B4-BE49-F238E27FC236}">
                <a16:creationId xmlns:a16="http://schemas.microsoft.com/office/drawing/2014/main" id="{ECFF17D8-0FE9-4D75-AADC-C25D80014A8A}"/>
              </a:ext>
            </a:extLst>
          </p:cNvPr>
          <p:cNvSpPr txBox="1"/>
          <p:nvPr/>
        </p:nvSpPr>
        <p:spPr>
          <a:xfrm>
            <a:off x="451658" y="1832094"/>
            <a:ext cx="5169421" cy="3847207"/>
          </a:xfrm>
          <a:prstGeom prst="rect">
            <a:avLst/>
          </a:prstGeom>
          <a:noFill/>
        </p:spPr>
        <p:txBody>
          <a:bodyPr wrap="square">
            <a:spAutoFit/>
          </a:bodyPr>
          <a:lstStyle/>
          <a:p>
            <a:r>
              <a:rPr lang="en-US" sz="2000" dirty="0">
                <a:cs typeface="Cambria"/>
              </a:rPr>
              <a:t>Extell’s Application:</a:t>
            </a:r>
          </a:p>
          <a:p>
            <a:endParaRPr lang="en-US" sz="2000" dirty="0">
              <a:cs typeface="Cambria"/>
            </a:endParaRPr>
          </a:p>
          <a:p>
            <a:pPr marL="285750" indent="-285750">
              <a:buFont typeface="Arial" panose="020B0604020202020204" pitchFamily="34" charset="0"/>
              <a:buChar char="•"/>
            </a:pPr>
            <a:r>
              <a:rPr lang="en-US" sz="2000" dirty="0">
                <a:cs typeface="Cambria"/>
              </a:rPr>
              <a:t>Luxury Condos and Retail</a:t>
            </a:r>
          </a:p>
          <a:p>
            <a:pPr marL="285750" indent="-285750">
              <a:buFont typeface="Arial" panose="020B0604020202020204" pitchFamily="34" charset="0"/>
              <a:buChar char="•"/>
            </a:pPr>
            <a:r>
              <a:rPr lang="en-US" sz="2000" dirty="0">
                <a:cs typeface="Cambria"/>
              </a:rPr>
              <a:t>3.1 Million Square Feet</a:t>
            </a:r>
          </a:p>
          <a:p>
            <a:pPr marL="285750" indent="-285750">
              <a:buFont typeface="Arial" panose="020B0604020202020204" pitchFamily="34" charset="0"/>
              <a:buChar char="•"/>
            </a:pPr>
            <a:r>
              <a:rPr lang="en-US" sz="2000" dirty="0">
                <a:cs typeface="Cambria"/>
              </a:rPr>
              <a:t>5 Buildings / 6 Towers</a:t>
            </a:r>
          </a:p>
          <a:p>
            <a:pPr marL="285750" indent="-285750">
              <a:buFont typeface="Arial" panose="020B0604020202020204" pitchFamily="34" charset="0"/>
              <a:buChar char="•"/>
            </a:pPr>
            <a:r>
              <a:rPr lang="en-US" sz="2000" dirty="0">
                <a:cs typeface="Cambria"/>
              </a:rPr>
              <a:t>2500 - 3000 Residential Units</a:t>
            </a:r>
          </a:p>
          <a:p>
            <a:pPr marL="285750" indent="-285750">
              <a:buFont typeface="Arial" panose="020B0604020202020204" pitchFamily="34" charset="0"/>
              <a:buChar char="•"/>
            </a:pPr>
            <a:r>
              <a:rPr lang="en-US" sz="2000" dirty="0">
                <a:cs typeface="Cambria"/>
              </a:rPr>
              <a:t>1800 Parking Spots</a:t>
            </a:r>
          </a:p>
          <a:p>
            <a:pPr marL="285750" indent="-285750">
              <a:buFont typeface="Arial" panose="020B0604020202020204" pitchFamily="34" charset="0"/>
              <a:buChar char="•"/>
            </a:pPr>
            <a:r>
              <a:rPr lang="en-US" sz="2000" dirty="0">
                <a:cs typeface="Cambria"/>
              </a:rPr>
              <a:t>20% Affordable Housing (of FAR)</a:t>
            </a:r>
          </a:p>
          <a:p>
            <a:pPr marL="285750" indent="-285750">
              <a:buFont typeface="Arial" panose="020B0604020202020204" pitchFamily="34" charset="0"/>
              <a:buChar char="•"/>
            </a:pPr>
            <a:r>
              <a:rPr lang="en-US" sz="2000" dirty="0">
                <a:cs typeface="Cambria"/>
              </a:rPr>
              <a:t>2.75 acres of publicly accessible open space</a:t>
            </a:r>
          </a:p>
          <a:p>
            <a:pPr marL="285750" indent="-285750">
              <a:buFont typeface="Arial" panose="020B0604020202020204" pitchFamily="34" charset="0"/>
              <a:buChar char="•"/>
            </a:pPr>
            <a:r>
              <a:rPr lang="en-US" sz="2000" dirty="0">
                <a:cs typeface="Cambria"/>
              </a:rPr>
              <a:t>On-site public elementary school</a:t>
            </a:r>
          </a:p>
          <a:p>
            <a:pPr marL="285750" indent="-285750">
              <a:buFont typeface="Arial" panose="020B0604020202020204" pitchFamily="34" charset="0"/>
              <a:buChar char="•"/>
            </a:pPr>
            <a:r>
              <a:rPr lang="en-US" sz="2000" dirty="0">
                <a:cs typeface="Cambria"/>
              </a:rPr>
              <a:t>No Television Studio</a:t>
            </a:r>
          </a:p>
          <a:p>
            <a:pPr marL="285750" indent="-285750">
              <a:buFont typeface="Arial" panose="020B0604020202020204" pitchFamily="34" charset="0"/>
              <a:buChar char="•"/>
            </a:pPr>
            <a:endParaRPr lang="en-US" sz="2400" dirty="0">
              <a:latin typeface="Cambria"/>
              <a:cs typeface="Cambria"/>
            </a:endParaRPr>
          </a:p>
        </p:txBody>
      </p:sp>
      <p:pic>
        <p:nvPicPr>
          <p:cNvPr id="11" name="Picture 10" descr="RSC.jpg">
            <a:extLst>
              <a:ext uri="{FF2B5EF4-FFF2-40B4-BE49-F238E27FC236}">
                <a16:creationId xmlns:a16="http://schemas.microsoft.com/office/drawing/2014/main" id="{18DE441A-F8C7-4B18-9CB6-19A64CFD28B5}"/>
              </a:ext>
            </a:extLst>
          </p:cNvPr>
          <p:cNvPicPr>
            <a:picLocks noChangeAspect="1"/>
          </p:cNvPicPr>
          <p:nvPr/>
        </p:nvPicPr>
        <p:blipFill>
          <a:blip r:embed="rId3"/>
          <a:stretch>
            <a:fillRect/>
          </a:stretch>
        </p:blipFill>
        <p:spPr>
          <a:xfrm>
            <a:off x="5916693" y="1915636"/>
            <a:ext cx="5693420" cy="3680122"/>
          </a:xfrm>
          <a:prstGeom prst="rect">
            <a:avLst/>
          </a:prstGeom>
        </p:spPr>
      </p:pic>
    </p:spTree>
    <p:extLst>
      <p:ext uri="{BB962C8B-B14F-4D97-AF65-F5344CB8AC3E}">
        <p14:creationId xmlns:p14="http://schemas.microsoft.com/office/powerpoint/2010/main" val="3302167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SC.Modified.jpg"/>
          <p:cNvPicPr/>
          <p:nvPr/>
        </p:nvPicPr>
        <p:blipFill>
          <a:blip r:embed="rId3"/>
          <a:stretch>
            <a:fillRect/>
          </a:stretch>
        </p:blipFill>
        <p:spPr>
          <a:xfrm>
            <a:off x="6214557" y="1513118"/>
            <a:ext cx="4221336" cy="2661465"/>
          </a:xfrm>
          <a:prstGeom prst="rect">
            <a:avLst/>
          </a:prstGeom>
        </p:spPr>
      </p:pic>
      <p:sp>
        <p:nvSpPr>
          <p:cNvPr id="7" name="TextBox 6"/>
          <p:cNvSpPr txBox="1"/>
          <p:nvPr/>
        </p:nvSpPr>
        <p:spPr>
          <a:xfrm>
            <a:off x="1813167" y="4401080"/>
            <a:ext cx="2580515" cy="369332"/>
          </a:xfrm>
          <a:prstGeom prst="rect">
            <a:avLst/>
          </a:prstGeom>
          <a:noFill/>
        </p:spPr>
        <p:txBody>
          <a:bodyPr wrap="none" rtlCol="0">
            <a:spAutoFit/>
          </a:bodyPr>
          <a:lstStyle/>
          <a:p>
            <a:r>
              <a:rPr lang="en-US" b="1" dirty="0"/>
              <a:t>PROPOSED EXTELL PLAN:</a:t>
            </a:r>
          </a:p>
        </p:txBody>
      </p:sp>
      <p:sp>
        <p:nvSpPr>
          <p:cNvPr id="8" name="TextBox 7"/>
          <p:cNvSpPr txBox="1"/>
          <p:nvPr/>
        </p:nvSpPr>
        <p:spPr>
          <a:xfrm>
            <a:off x="6214561" y="4401080"/>
            <a:ext cx="3543534" cy="369332"/>
          </a:xfrm>
          <a:prstGeom prst="rect">
            <a:avLst/>
          </a:prstGeom>
          <a:noFill/>
        </p:spPr>
        <p:txBody>
          <a:bodyPr wrap="none" rtlCol="0">
            <a:spAutoFit/>
          </a:bodyPr>
          <a:lstStyle/>
          <a:p>
            <a:r>
              <a:rPr lang="en-US" b="1" dirty="0"/>
              <a:t>PROPOSED MCB7 MODIFICATIONS:</a:t>
            </a:r>
          </a:p>
        </p:txBody>
      </p:sp>
      <p:sp>
        <p:nvSpPr>
          <p:cNvPr id="9" name="TextBox 8"/>
          <p:cNvSpPr txBox="1"/>
          <p:nvPr/>
        </p:nvSpPr>
        <p:spPr>
          <a:xfrm>
            <a:off x="6214558" y="4955081"/>
            <a:ext cx="4453443" cy="2031325"/>
          </a:xfrm>
          <a:prstGeom prst="rect">
            <a:avLst/>
          </a:prstGeom>
          <a:noFill/>
        </p:spPr>
        <p:txBody>
          <a:bodyPr wrap="square" rtlCol="0">
            <a:spAutoFit/>
          </a:bodyPr>
          <a:lstStyle/>
          <a:p>
            <a:r>
              <a:rPr lang="en-US" dirty="0">
                <a:latin typeface="Cambria"/>
              </a:rPr>
              <a:t>•  </a:t>
            </a:r>
            <a:r>
              <a:rPr lang="en-US" dirty="0"/>
              <a:t>Extend 60</a:t>
            </a:r>
            <a:r>
              <a:rPr lang="en-US" baseline="30000" dirty="0"/>
              <a:t>th</a:t>
            </a:r>
            <a:r>
              <a:rPr lang="en-US" dirty="0"/>
              <a:t> St. through the site</a:t>
            </a:r>
          </a:p>
          <a:p>
            <a:pPr marL="233363" indent="-233363"/>
            <a:r>
              <a:rPr lang="en-US" dirty="0"/>
              <a:t>•  Make public space open, sunny, useful and visible from the sidewalks</a:t>
            </a:r>
          </a:p>
          <a:p>
            <a:r>
              <a:rPr lang="en-US" dirty="0"/>
              <a:t>•  Remove/reconfigure Building #4</a:t>
            </a:r>
          </a:p>
          <a:p>
            <a:pPr>
              <a:buFont typeface="Wingdings" charset="2"/>
              <a:buChar char="§"/>
            </a:pPr>
            <a:endParaRPr lang="en-US" dirty="0">
              <a:latin typeface="Cambria"/>
            </a:endParaRPr>
          </a:p>
          <a:p>
            <a:endParaRPr lang="en-US" dirty="0">
              <a:latin typeface="Cambria"/>
            </a:endParaRPr>
          </a:p>
          <a:p>
            <a:endParaRPr lang="en-US" dirty="0">
              <a:latin typeface="Cambria"/>
            </a:endParaRPr>
          </a:p>
        </p:txBody>
      </p:sp>
      <p:sp>
        <p:nvSpPr>
          <p:cNvPr id="11" name="TextBox 10"/>
          <p:cNvSpPr txBox="1"/>
          <p:nvPr/>
        </p:nvSpPr>
        <p:spPr>
          <a:xfrm>
            <a:off x="1813167" y="4955080"/>
            <a:ext cx="4669607" cy="2031325"/>
          </a:xfrm>
          <a:prstGeom prst="rect">
            <a:avLst/>
          </a:prstGeom>
          <a:noFill/>
        </p:spPr>
        <p:txBody>
          <a:bodyPr wrap="square" rtlCol="0">
            <a:spAutoFit/>
          </a:bodyPr>
          <a:lstStyle/>
          <a:p>
            <a:r>
              <a:rPr lang="en-US" dirty="0">
                <a:latin typeface="Cambria"/>
              </a:rPr>
              <a:t>•  </a:t>
            </a:r>
            <a:r>
              <a:rPr lang="en-US" dirty="0"/>
              <a:t>Elevated on a platform</a:t>
            </a:r>
          </a:p>
          <a:p>
            <a:r>
              <a:rPr lang="en-US" dirty="0"/>
              <a:t>•  Limited/truncated circulation</a:t>
            </a:r>
          </a:p>
          <a:p>
            <a:r>
              <a:rPr lang="en-US" dirty="0"/>
              <a:t>•  Fragmented/over-shadowed open space</a:t>
            </a:r>
          </a:p>
          <a:p>
            <a:r>
              <a:rPr lang="en-US" dirty="0"/>
              <a:t>•  Enclosed and private-seeming</a:t>
            </a:r>
          </a:p>
          <a:p>
            <a:endParaRPr lang="en-US" dirty="0">
              <a:latin typeface="Cambria"/>
            </a:endParaRPr>
          </a:p>
          <a:p>
            <a:endParaRPr lang="en-US" dirty="0">
              <a:latin typeface="Cambria"/>
            </a:endParaRPr>
          </a:p>
          <a:p>
            <a:endParaRPr lang="en-US" dirty="0">
              <a:latin typeface="Cambria"/>
            </a:endParaRPr>
          </a:p>
        </p:txBody>
      </p:sp>
      <p:pic>
        <p:nvPicPr>
          <p:cNvPr id="12" name="Picture 11" descr="RSC.jpg"/>
          <p:cNvPicPr>
            <a:picLocks noChangeAspect="1"/>
          </p:cNvPicPr>
          <p:nvPr/>
        </p:nvPicPr>
        <p:blipFill>
          <a:blip r:embed="rId4"/>
          <a:stretch>
            <a:fillRect/>
          </a:stretch>
        </p:blipFill>
        <p:spPr>
          <a:xfrm>
            <a:off x="1813166" y="1513118"/>
            <a:ext cx="4117483" cy="2661465"/>
          </a:xfrm>
          <a:prstGeom prst="rect">
            <a:avLst/>
          </a:prstGeom>
        </p:spPr>
      </p:pic>
      <p:sp>
        <p:nvSpPr>
          <p:cNvPr id="13" name="Title 1">
            <a:extLst>
              <a:ext uri="{FF2B5EF4-FFF2-40B4-BE49-F238E27FC236}">
                <a16:creationId xmlns:a16="http://schemas.microsoft.com/office/drawing/2014/main" id="{C12BBE1E-08F9-41FA-8650-F3F42333924A}"/>
              </a:ext>
            </a:extLst>
          </p:cNvPr>
          <p:cNvSpPr txBox="1">
            <a:spLocks/>
          </p:cNvSpPr>
          <p:nvPr/>
        </p:nvSpPr>
        <p:spPr>
          <a:xfrm>
            <a:off x="205682" y="145119"/>
            <a:ext cx="11186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Site Plan Comparison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32612E-CC50-41BA-A936-1932F333E333}"/>
              </a:ext>
            </a:extLst>
          </p:cNvPr>
          <p:cNvPicPr>
            <a:picLocks noChangeAspect="1"/>
          </p:cNvPicPr>
          <p:nvPr/>
        </p:nvPicPr>
        <p:blipFill>
          <a:blip r:embed="rId3"/>
          <a:stretch>
            <a:fillRect/>
          </a:stretch>
        </p:blipFill>
        <p:spPr>
          <a:xfrm>
            <a:off x="488399" y="1789273"/>
            <a:ext cx="5281535" cy="3952308"/>
          </a:xfrm>
          <a:prstGeom prst="rect">
            <a:avLst/>
          </a:prstGeom>
        </p:spPr>
      </p:pic>
      <p:pic>
        <p:nvPicPr>
          <p:cNvPr id="8" name="Picture 7">
            <a:extLst>
              <a:ext uri="{FF2B5EF4-FFF2-40B4-BE49-F238E27FC236}">
                <a16:creationId xmlns:a16="http://schemas.microsoft.com/office/drawing/2014/main" id="{C5B5503C-0C3C-4A71-BDE7-D05F3BA6439F}"/>
              </a:ext>
            </a:extLst>
          </p:cNvPr>
          <p:cNvPicPr>
            <a:picLocks noChangeAspect="1"/>
          </p:cNvPicPr>
          <p:nvPr/>
        </p:nvPicPr>
        <p:blipFill>
          <a:blip r:embed="rId4"/>
          <a:stretch>
            <a:fillRect/>
          </a:stretch>
        </p:blipFill>
        <p:spPr>
          <a:xfrm>
            <a:off x="6354128" y="1789273"/>
            <a:ext cx="5232633" cy="3952308"/>
          </a:xfrm>
          <a:prstGeom prst="rect">
            <a:avLst/>
          </a:prstGeom>
        </p:spPr>
      </p:pic>
      <p:sp>
        <p:nvSpPr>
          <p:cNvPr id="23" name="Title 1">
            <a:extLst>
              <a:ext uri="{FF2B5EF4-FFF2-40B4-BE49-F238E27FC236}">
                <a16:creationId xmlns:a16="http://schemas.microsoft.com/office/drawing/2014/main" id="{39C77CB0-E136-4A4C-9476-69106DB4AF32}"/>
              </a:ext>
            </a:extLst>
          </p:cNvPr>
          <p:cNvSpPr>
            <a:spLocks noGrp="1"/>
          </p:cNvSpPr>
          <p:nvPr>
            <p:ph type="title"/>
          </p:nvPr>
        </p:nvSpPr>
        <p:spPr>
          <a:xfrm>
            <a:off x="150741" y="109493"/>
            <a:ext cx="7838287" cy="900041"/>
          </a:xfrm>
        </p:spPr>
        <p:txBody>
          <a:bodyPr>
            <a:normAutofit/>
          </a:bodyPr>
          <a:lstStyle/>
          <a:p>
            <a:r>
              <a:rPr lang="en-US" b="1" dirty="0"/>
              <a:t>CB7 Critique Prior to Approval</a:t>
            </a:r>
          </a:p>
        </p:txBody>
      </p:sp>
    </p:spTree>
    <p:extLst>
      <p:ext uri="{BB962C8B-B14F-4D97-AF65-F5344CB8AC3E}">
        <p14:creationId xmlns:p14="http://schemas.microsoft.com/office/powerpoint/2010/main" val="3059197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644204" y="5991756"/>
            <a:ext cx="2794611" cy="369332"/>
          </a:xfrm>
          <a:prstGeom prst="rect">
            <a:avLst/>
          </a:prstGeom>
          <a:noFill/>
        </p:spPr>
        <p:txBody>
          <a:bodyPr wrap="none" rtlCol="0">
            <a:spAutoFit/>
          </a:bodyPr>
          <a:lstStyle/>
          <a:p>
            <a:pPr defTabSz="457200"/>
            <a:r>
              <a:rPr lang="en-US" dirty="0">
                <a:solidFill>
                  <a:prstClr val="black"/>
                </a:solidFill>
              </a:rPr>
              <a:t>Extell </a:t>
            </a:r>
            <a:r>
              <a:rPr lang="en-US" dirty="0" err="1">
                <a:solidFill>
                  <a:prstClr val="black"/>
                </a:solidFill>
              </a:rPr>
              <a:t>Portzamparc</a:t>
            </a:r>
            <a:r>
              <a:rPr lang="en-US" dirty="0">
                <a:solidFill>
                  <a:prstClr val="black"/>
                </a:solidFill>
              </a:rPr>
              <a:t> Proposal</a:t>
            </a:r>
          </a:p>
        </p:txBody>
      </p:sp>
      <p:sp>
        <p:nvSpPr>
          <p:cNvPr id="13" name="TextBox 12"/>
          <p:cNvSpPr txBox="1"/>
          <p:nvPr/>
        </p:nvSpPr>
        <p:spPr>
          <a:xfrm>
            <a:off x="7083924" y="6001920"/>
            <a:ext cx="2509085" cy="369332"/>
          </a:xfrm>
          <a:prstGeom prst="rect">
            <a:avLst/>
          </a:prstGeom>
          <a:noFill/>
        </p:spPr>
        <p:txBody>
          <a:bodyPr wrap="none" rtlCol="0">
            <a:spAutoFit/>
          </a:bodyPr>
          <a:lstStyle/>
          <a:p>
            <a:pPr defTabSz="457200"/>
            <a:r>
              <a:rPr lang="en-US" dirty="0">
                <a:solidFill>
                  <a:prstClr val="black"/>
                </a:solidFill>
              </a:rPr>
              <a:t>Community Board Vision</a:t>
            </a:r>
          </a:p>
        </p:txBody>
      </p:sp>
      <p:pic>
        <p:nvPicPr>
          <p:cNvPr id="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4468" y="1229897"/>
            <a:ext cx="4017963" cy="4772025"/>
          </a:xfrm>
          <a:prstGeom prst="rect">
            <a:avLst/>
          </a:prstGeom>
          <a:noFill/>
          <a:ln w="9525">
            <a:noFill/>
            <a:miter lim="800000"/>
            <a:headEnd/>
            <a:tailEnd/>
          </a:ln>
          <a:effectLst/>
        </p:spPr>
      </p:pic>
      <p:grpSp>
        <p:nvGrpSpPr>
          <p:cNvPr id="39" name="Group 38"/>
          <p:cNvGrpSpPr/>
          <p:nvPr/>
        </p:nvGrpSpPr>
        <p:grpSpPr>
          <a:xfrm>
            <a:off x="6227043" y="1210848"/>
            <a:ext cx="4022725" cy="4789487"/>
            <a:chOff x="4703041" y="1210846"/>
            <a:chExt cx="4022725" cy="4789487"/>
          </a:xfrm>
        </p:grpSpPr>
        <p:grpSp>
          <p:nvGrpSpPr>
            <p:cNvPr id="20" name="Group 19"/>
            <p:cNvGrpSpPr/>
            <p:nvPr/>
          </p:nvGrpSpPr>
          <p:grpSpPr>
            <a:xfrm>
              <a:off x="4703041" y="1210846"/>
              <a:ext cx="4022725" cy="4789487"/>
              <a:chOff x="2624138" y="919957"/>
              <a:chExt cx="4022725" cy="4789487"/>
            </a:xfrm>
            <a:blipFill rotWithShape="1">
              <a:blip r:embed="rId4"/>
              <a:tile tx="0" ty="0" sx="100000" sy="100000" flip="none" algn="tl"/>
            </a:blipFill>
          </p:grpSpPr>
          <p:pic>
            <p:nvPicPr>
              <p:cNvPr id="21" name="Picture 20" descr="bldgs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24138" y="919957"/>
                <a:ext cx="4022725" cy="4789487"/>
              </a:xfrm>
              <a:prstGeom prst="rect">
                <a:avLst/>
              </a:prstGeom>
              <a:grpFill/>
              <a:ln w="9525">
                <a:noFill/>
                <a:miter lim="800000"/>
                <a:headEnd/>
                <a:tailEnd/>
              </a:ln>
            </p:spPr>
          </p:pic>
          <p:sp>
            <p:nvSpPr>
              <p:cNvPr id="35" name="Freeform 13"/>
              <p:cNvSpPr>
                <a:spLocks/>
              </p:cNvSpPr>
              <p:nvPr/>
            </p:nvSpPr>
            <p:spPr bwMode="auto">
              <a:xfrm rot="20580000">
                <a:off x="4870055" y="4217448"/>
                <a:ext cx="588365" cy="104530"/>
              </a:xfrm>
              <a:custGeom>
                <a:avLst/>
                <a:gdLst>
                  <a:gd name="T0" fmla="*/ 0 w 371"/>
                  <a:gd name="T1" fmla="*/ 25810 h 62"/>
                  <a:gd name="T2" fmla="*/ 34878 w 371"/>
                  <a:gd name="T3" fmla="*/ 114300 h 62"/>
                  <a:gd name="T4" fmla="*/ 681037 w 371"/>
                  <a:gd name="T5" fmla="*/ 88490 h 62"/>
                  <a:gd name="T6" fmla="*/ 681037 w 371"/>
                  <a:gd name="T7" fmla="*/ 0 h 62"/>
                  <a:gd name="T8" fmla="*/ 0 w 371"/>
                  <a:gd name="T9" fmla="*/ 25810 h 62"/>
                  <a:gd name="T10" fmla="*/ 0 60000 65536"/>
                  <a:gd name="T11" fmla="*/ 0 60000 65536"/>
                  <a:gd name="T12" fmla="*/ 0 60000 65536"/>
                  <a:gd name="T13" fmla="*/ 0 60000 65536"/>
                  <a:gd name="T14" fmla="*/ 0 60000 65536"/>
                  <a:gd name="T15" fmla="*/ 0 w 371"/>
                  <a:gd name="T16" fmla="*/ 0 h 62"/>
                  <a:gd name="T17" fmla="*/ 371 w 371"/>
                  <a:gd name="T18" fmla="*/ 62 h 62"/>
                </a:gdLst>
                <a:ahLst/>
                <a:cxnLst>
                  <a:cxn ang="T10">
                    <a:pos x="T0" y="T1"/>
                  </a:cxn>
                  <a:cxn ang="T11">
                    <a:pos x="T2" y="T3"/>
                  </a:cxn>
                  <a:cxn ang="T12">
                    <a:pos x="T4" y="T5"/>
                  </a:cxn>
                  <a:cxn ang="T13">
                    <a:pos x="T6" y="T7"/>
                  </a:cxn>
                  <a:cxn ang="T14">
                    <a:pos x="T8" y="T9"/>
                  </a:cxn>
                </a:cxnLst>
                <a:rect l="T15" t="T16" r="T17" b="T18"/>
                <a:pathLst>
                  <a:path w="371" h="62">
                    <a:moveTo>
                      <a:pt x="0" y="14"/>
                    </a:moveTo>
                    <a:lnTo>
                      <a:pt x="19" y="62"/>
                    </a:lnTo>
                    <a:lnTo>
                      <a:pt x="371" y="48"/>
                    </a:lnTo>
                    <a:lnTo>
                      <a:pt x="371" y="0"/>
                    </a:lnTo>
                    <a:lnTo>
                      <a:pt x="0" y="14"/>
                    </a:lnTo>
                    <a:close/>
                  </a:path>
                </a:pathLst>
              </a:custGeom>
              <a:blipFill rotWithShape="1">
                <a:blip r:embed="rId6">
                  <a:alphaModFix amt="50000"/>
                </a:blip>
                <a:tile tx="0" ty="0" sx="100000" sy="100000" flip="none" algn="tl"/>
              </a:blipFill>
              <a:ln w="9525" cap="flat" cmpd="sng" algn="ctr">
                <a:solidFill>
                  <a:schemeClr val="accent3">
                    <a:lumMod val="50000"/>
                  </a:schemeClr>
                </a:solidFill>
                <a:prstDash val="dot"/>
                <a:round/>
                <a:headEnd type="none" w="med" len="med"/>
                <a:tailEnd type="none" w="med" len="med"/>
              </a:ln>
            </p:spPr>
            <p:txBody>
              <a:bodyPr>
                <a:prstTxWarp prst="textNoShape">
                  <a:avLst/>
                </a:prstTxWarp>
              </a:bodyPr>
              <a:lstStyle/>
              <a:p>
                <a:pPr defTabSz="457200"/>
                <a:endParaRPr lang="en-US">
                  <a:solidFill>
                    <a:prstClr val="black"/>
                  </a:solidFill>
                  <a:latin typeface="Calibri"/>
                </a:endParaRPr>
              </a:p>
            </p:txBody>
          </p:sp>
        </p:grpSp>
        <p:sp>
          <p:nvSpPr>
            <p:cNvPr id="36" name="Regular Pentagon 35"/>
            <p:cNvSpPr/>
            <p:nvPr/>
          </p:nvSpPr>
          <p:spPr>
            <a:xfrm>
              <a:off x="7009572" y="4317084"/>
              <a:ext cx="241300" cy="107950"/>
            </a:xfrm>
            <a:prstGeom prst="pentagon">
              <a:avLst/>
            </a:prstGeom>
            <a:solidFill>
              <a:schemeClr val="accent1">
                <a:lumMod val="60000"/>
                <a:lumOff val="4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37" name="Straight Connector 36"/>
            <p:cNvCxnSpPr/>
            <p:nvPr/>
          </p:nvCxnSpPr>
          <p:spPr>
            <a:xfrm rot="5400000" flipH="1">
              <a:off x="7110088" y="4366297"/>
              <a:ext cx="39708" cy="1567"/>
            </a:xfrm>
            <a:prstGeom prst="line">
              <a:avLst/>
            </a:prstGeom>
            <a:ln w="38100" cap="flat" cmpd="sng" algn="ctr">
              <a:solidFill>
                <a:srgbClr val="3366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Parallelogram 37"/>
            <p:cNvSpPr/>
            <p:nvPr/>
          </p:nvSpPr>
          <p:spPr>
            <a:xfrm rot="20758924">
              <a:off x="6802582" y="3730097"/>
              <a:ext cx="139193" cy="1445138"/>
            </a:xfrm>
            <a:prstGeom prst="parallelogram">
              <a:avLst/>
            </a:prstGeom>
            <a:blipFill rotWithShape="1">
              <a:blip r:embed="rId7">
                <a:alphaModFix amt="50000"/>
              </a:blip>
              <a:tile tx="0" ty="0" sx="100000" sy="100000" flip="none" algn="tl"/>
            </a:blipFill>
            <a:ln w="9525" cap="flat" cmpd="sng" algn="ctr">
              <a:solidFill>
                <a:schemeClr val="accent1">
                  <a:shade val="95000"/>
                  <a:satMod val="105000"/>
                </a:schemeClr>
              </a:solidFill>
              <a:prstDash val="dot"/>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14" name="Title 1">
            <a:extLst>
              <a:ext uri="{FF2B5EF4-FFF2-40B4-BE49-F238E27FC236}">
                <a16:creationId xmlns:a16="http://schemas.microsoft.com/office/drawing/2014/main" id="{E99E64B0-FE50-468E-BEF8-FE3279AC4F61}"/>
              </a:ext>
            </a:extLst>
          </p:cNvPr>
          <p:cNvSpPr txBox="1">
            <a:spLocks/>
          </p:cNvSpPr>
          <p:nvPr/>
        </p:nvSpPr>
        <p:spPr>
          <a:xfrm>
            <a:off x="45096" y="185630"/>
            <a:ext cx="5473223" cy="7762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latin typeface="Calibri Light" panose="020F0302020204030204" pitchFamily="34" charset="0"/>
                <a:cs typeface="Calibri Light" panose="020F0302020204030204" pitchFamily="34" charset="0"/>
              </a:rPr>
              <a:t>Proposed vs. Modified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11018" y="840738"/>
            <a:ext cx="8606911" cy="5693866"/>
          </a:xfrm>
          <a:prstGeom prst="rect">
            <a:avLst/>
          </a:prstGeom>
        </p:spPr>
        <p:txBody>
          <a:bodyPr wrap="square">
            <a:spAutoFit/>
          </a:bodyPr>
          <a:lstStyle/>
          <a:p>
            <a:endParaRPr lang="en-US" sz="2400" b="1" dirty="0">
              <a:solidFill>
                <a:srgbClr val="262626"/>
              </a:solidFill>
              <a:latin typeface="Cambria"/>
            </a:endParaRPr>
          </a:p>
          <a:p>
            <a:r>
              <a:rPr lang="en-US" sz="2000" b="1" dirty="0"/>
              <a:t>MCB7</a:t>
            </a:r>
            <a:r>
              <a:rPr lang="en-US" sz="2000" b="1" dirty="0">
                <a:solidFill>
                  <a:srgbClr val="262626"/>
                </a:solidFill>
              </a:rPr>
              <a:t>– </a:t>
            </a:r>
            <a:r>
              <a:rPr lang="en-US" sz="2000" b="1" dirty="0"/>
              <a:t>Disapproved with conditions</a:t>
            </a:r>
            <a:r>
              <a:rPr lang="en-US" sz="2000" dirty="0">
                <a:solidFill>
                  <a:srgbClr val="262626"/>
                </a:solidFill>
              </a:rPr>
              <a:t>, Extensive Report, Public Hearings 7/22/10. Vote: 36-2-0-0.</a:t>
            </a:r>
          </a:p>
          <a:p>
            <a:endParaRPr lang="en-US" sz="2000" b="1" dirty="0">
              <a:solidFill>
                <a:srgbClr val="262626"/>
              </a:solidFill>
              <a:latin typeface="Cambria"/>
            </a:endParaRPr>
          </a:p>
          <a:p>
            <a:r>
              <a:rPr lang="en-US" sz="2000" b="1" dirty="0"/>
              <a:t>Manhattan Borough President</a:t>
            </a:r>
            <a:r>
              <a:rPr lang="en-US" sz="2000" b="1" dirty="0">
                <a:solidFill>
                  <a:srgbClr val="0000FF"/>
                </a:solidFill>
              </a:rPr>
              <a:t> </a:t>
            </a:r>
            <a:r>
              <a:rPr lang="en-US" sz="2000" b="1" dirty="0">
                <a:solidFill>
                  <a:srgbClr val="262626"/>
                </a:solidFill>
              </a:rPr>
              <a:t>– </a:t>
            </a:r>
            <a:r>
              <a:rPr lang="en-US" sz="2000" b="1" dirty="0"/>
              <a:t>Disapproved with conditions</a:t>
            </a:r>
            <a:r>
              <a:rPr lang="en-US" sz="2000" dirty="0">
                <a:solidFill>
                  <a:srgbClr val="262626"/>
                </a:solidFill>
              </a:rPr>
              <a:t>, 8/31/10. Supported MCB7 recommendations.</a:t>
            </a:r>
          </a:p>
          <a:p>
            <a:endParaRPr lang="en-US" sz="2000" b="1" dirty="0">
              <a:solidFill>
                <a:srgbClr val="262626"/>
              </a:solidFill>
              <a:latin typeface="Cambria"/>
            </a:endParaRPr>
          </a:p>
          <a:p>
            <a:r>
              <a:rPr lang="en-US" sz="2000" b="1" dirty="0"/>
              <a:t>City Planning Commission </a:t>
            </a:r>
            <a:r>
              <a:rPr lang="en-US" sz="2000" b="1" dirty="0">
                <a:solidFill>
                  <a:srgbClr val="262626"/>
                </a:solidFill>
              </a:rPr>
              <a:t>– </a:t>
            </a:r>
            <a:r>
              <a:rPr lang="en-US" sz="2000" b="1" dirty="0"/>
              <a:t>Approved</a:t>
            </a:r>
            <a:r>
              <a:rPr lang="en-US" sz="2000" dirty="0"/>
              <a:t>, 10/27/10, </a:t>
            </a:r>
            <a:r>
              <a:rPr lang="en-US" sz="2000" dirty="0">
                <a:solidFill>
                  <a:srgbClr val="262626"/>
                </a:solidFill>
              </a:rPr>
              <a:t>with some objections to project density and size of school.  Incorporated many MCB7/MBP recommendations:   </a:t>
            </a:r>
          </a:p>
          <a:p>
            <a:endParaRPr lang="en-US" sz="2000" b="1" dirty="0">
              <a:solidFill>
                <a:srgbClr val="262626"/>
              </a:solidFill>
            </a:endParaRPr>
          </a:p>
          <a:p>
            <a:pPr marL="682625" indent="-457200">
              <a:buFont typeface="+mj-lt"/>
              <a:buAutoNum type="arabicPeriod"/>
            </a:pPr>
            <a:r>
              <a:rPr lang="en-US" sz="2000" dirty="0">
                <a:solidFill>
                  <a:srgbClr val="262626"/>
                </a:solidFill>
              </a:rPr>
              <a:t> Adjusted heights to accommodate powerhouse plume (&lt;100K SF)</a:t>
            </a:r>
          </a:p>
          <a:p>
            <a:pPr marL="682625" indent="-457200">
              <a:buFont typeface="+mj-lt"/>
              <a:buAutoNum type="arabicPeriod"/>
            </a:pPr>
            <a:r>
              <a:rPr lang="en-US" sz="2000" dirty="0">
                <a:solidFill>
                  <a:srgbClr val="262626"/>
                </a:solidFill>
              </a:rPr>
              <a:t> Required 20% permanent inclusionary housing</a:t>
            </a:r>
          </a:p>
          <a:p>
            <a:pPr marL="682625" indent="-457200">
              <a:buFont typeface="+mj-lt"/>
              <a:buAutoNum type="arabicPeriod"/>
            </a:pPr>
            <a:r>
              <a:rPr lang="en-US" sz="2000" dirty="0">
                <a:solidFill>
                  <a:srgbClr val="262626"/>
                </a:solidFill>
              </a:rPr>
              <a:t> Improved 59</a:t>
            </a:r>
            <a:r>
              <a:rPr lang="en-US" sz="2000" baseline="30000" dirty="0">
                <a:solidFill>
                  <a:srgbClr val="262626"/>
                </a:solidFill>
              </a:rPr>
              <a:t>th</a:t>
            </a:r>
            <a:r>
              <a:rPr lang="en-US" sz="2000" dirty="0">
                <a:solidFill>
                  <a:srgbClr val="262626"/>
                </a:solidFill>
              </a:rPr>
              <a:t> Street (design and uses)</a:t>
            </a:r>
          </a:p>
          <a:p>
            <a:pPr marL="682625" indent="-457200">
              <a:buFont typeface="+mj-lt"/>
              <a:buAutoNum type="arabicPeriod"/>
            </a:pPr>
            <a:r>
              <a:rPr lang="en-US" sz="2000" dirty="0">
                <a:solidFill>
                  <a:srgbClr val="262626"/>
                </a:solidFill>
              </a:rPr>
              <a:t> Reduced parking (1800 to 1260)</a:t>
            </a:r>
          </a:p>
          <a:p>
            <a:pPr marL="682625" indent="-457200">
              <a:buFont typeface="+mj-lt"/>
              <a:buAutoNum type="arabicPeriod"/>
            </a:pPr>
            <a:r>
              <a:rPr lang="en-US" sz="2000" dirty="0">
                <a:solidFill>
                  <a:srgbClr val="262626"/>
                </a:solidFill>
              </a:rPr>
              <a:t> Agreed to WMBE standards of employment</a:t>
            </a:r>
          </a:p>
          <a:p>
            <a:pPr marL="682625" indent="-457200">
              <a:buFont typeface="+mj-lt"/>
              <a:buAutoNum type="arabicPeriod"/>
            </a:pPr>
            <a:r>
              <a:rPr lang="en-US" sz="2000" dirty="0">
                <a:solidFill>
                  <a:srgbClr val="262626"/>
                </a:solidFill>
              </a:rPr>
              <a:t> Agreed to Construction Oversight Task Force</a:t>
            </a:r>
          </a:p>
          <a:p>
            <a:pPr marL="682625" indent="-457200">
              <a:buFont typeface="+mj-lt"/>
              <a:buAutoNum type="arabicPeriod"/>
            </a:pPr>
            <a:r>
              <a:rPr lang="en-US" sz="2000" dirty="0">
                <a:solidFill>
                  <a:srgbClr val="262626"/>
                </a:solidFill>
              </a:rPr>
              <a:t> Requested Extell to dialogue with MCB7 regarding open space</a:t>
            </a:r>
          </a:p>
        </p:txBody>
      </p:sp>
      <p:sp>
        <p:nvSpPr>
          <p:cNvPr id="3" name="Title 1">
            <a:extLst>
              <a:ext uri="{FF2B5EF4-FFF2-40B4-BE49-F238E27FC236}">
                <a16:creationId xmlns:a16="http://schemas.microsoft.com/office/drawing/2014/main" id="{2DEC593D-ADD8-4B6E-925D-5DCC8BD22F59}"/>
              </a:ext>
            </a:extLst>
          </p:cNvPr>
          <p:cNvSpPr>
            <a:spLocks noGrp="1"/>
          </p:cNvSpPr>
          <p:nvPr>
            <p:ph type="title"/>
          </p:nvPr>
        </p:nvSpPr>
        <p:spPr>
          <a:xfrm>
            <a:off x="150741" y="109493"/>
            <a:ext cx="7838287" cy="900041"/>
          </a:xfrm>
        </p:spPr>
        <p:txBody>
          <a:bodyPr>
            <a:normAutofit/>
          </a:bodyPr>
          <a:lstStyle/>
          <a:p>
            <a:r>
              <a:rPr lang="en-US" b="1" dirty="0"/>
              <a:t>ULURP Process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6958E-4BFF-4CC3-9D04-551FA4C80B1A}"/>
              </a:ext>
            </a:extLst>
          </p:cNvPr>
          <p:cNvSpPr>
            <a:spLocks noGrp="1"/>
          </p:cNvSpPr>
          <p:nvPr>
            <p:ph type="title"/>
          </p:nvPr>
        </p:nvSpPr>
        <p:spPr>
          <a:xfrm>
            <a:off x="4965430" y="629268"/>
            <a:ext cx="6586491" cy="1286160"/>
          </a:xfrm>
        </p:spPr>
        <p:txBody>
          <a:bodyPr anchor="b">
            <a:normAutofit/>
          </a:bodyPr>
          <a:lstStyle/>
          <a:p>
            <a:r>
              <a:rPr lang="en-US" sz="3700" dirty="0"/>
              <a:t>City Council Approval: Riverside Center &amp; Waterline Square</a:t>
            </a:r>
          </a:p>
        </p:txBody>
      </p:sp>
      <p:pic>
        <p:nvPicPr>
          <p:cNvPr id="7" name="Picture 6" descr="A large body of water with a city in the background&#10;&#10;Description automatically generated">
            <a:extLst>
              <a:ext uri="{FF2B5EF4-FFF2-40B4-BE49-F238E27FC236}">
                <a16:creationId xmlns:a16="http://schemas.microsoft.com/office/drawing/2014/main" id="{7B1B5463-BFE0-48A4-B6B2-03C901EE2F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C70BD"/>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9CBFBC-1BD0-413F-B00E-90645AF2F7AC}"/>
              </a:ext>
            </a:extLst>
          </p:cNvPr>
          <p:cNvSpPr>
            <a:spLocks noGrp="1"/>
          </p:cNvSpPr>
          <p:nvPr>
            <p:ph idx="1"/>
          </p:nvPr>
        </p:nvSpPr>
        <p:spPr>
          <a:xfrm>
            <a:off x="4811778" y="2225748"/>
            <a:ext cx="7170821" cy="3785419"/>
          </a:xfrm>
        </p:spPr>
        <p:txBody>
          <a:bodyPr>
            <a:normAutofit/>
          </a:bodyPr>
          <a:lstStyle/>
          <a:p>
            <a:r>
              <a:rPr lang="en-US" sz="2000" dirty="0"/>
              <a:t>City Council focuses primarily on the project’s affordable housing, parking, and construction of a new school</a:t>
            </a:r>
          </a:p>
          <a:p>
            <a:r>
              <a:rPr lang="en-US" sz="2000" dirty="0"/>
              <a:t>Gale Brewer focuses on affordable housing to be included on-site but that is not completely approved</a:t>
            </a:r>
          </a:p>
          <a:p>
            <a:r>
              <a:rPr lang="en-US" sz="2000" dirty="0"/>
              <a:t>Extell agrees to increase size of school and to build 135,000 SF of affordable housing on-site </a:t>
            </a:r>
          </a:p>
          <a:p>
            <a:r>
              <a:rPr lang="en-US" sz="2000" dirty="0"/>
              <a:t>City Council increases parking to 1500 spaces </a:t>
            </a:r>
          </a:p>
          <a:p>
            <a:r>
              <a:rPr lang="en-US" sz="2000" dirty="0"/>
              <a:t>2010 City Council approval</a:t>
            </a:r>
          </a:p>
        </p:txBody>
      </p:sp>
      <p:pic>
        <p:nvPicPr>
          <p:cNvPr id="4" name="Picture 2">
            <a:extLst>
              <a:ext uri="{FF2B5EF4-FFF2-40B4-BE49-F238E27FC236}">
                <a16:creationId xmlns:a16="http://schemas.microsoft.com/office/drawing/2014/main" id="{A65C5B8D-74A8-43E7-92A1-12AA1B63ED7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58675" y="4707283"/>
            <a:ext cx="3680863" cy="200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02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5B308E-B5CC-46C9-868E-B4B1D25331BE}"/>
              </a:ext>
            </a:extLst>
          </p:cNvPr>
          <p:cNvSpPr>
            <a:spLocks noGrp="1"/>
          </p:cNvSpPr>
          <p:nvPr>
            <p:ph type="title"/>
          </p:nvPr>
        </p:nvSpPr>
        <p:spPr>
          <a:xfrm>
            <a:off x="150741" y="109493"/>
            <a:ext cx="9172014" cy="900041"/>
          </a:xfrm>
        </p:spPr>
        <p:txBody>
          <a:bodyPr>
            <a:normAutofit/>
          </a:bodyPr>
          <a:lstStyle/>
          <a:p>
            <a:r>
              <a:rPr lang="en-US" b="1" dirty="0"/>
              <a:t>Waterline Square and New Ownership</a:t>
            </a:r>
          </a:p>
        </p:txBody>
      </p:sp>
      <p:sp>
        <p:nvSpPr>
          <p:cNvPr id="6" name="TextBox 5">
            <a:extLst>
              <a:ext uri="{FF2B5EF4-FFF2-40B4-BE49-F238E27FC236}">
                <a16:creationId xmlns:a16="http://schemas.microsoft.com/office/drawing/2014/main" id="{8236C6AD-36E3-46D3-BB8F-CF3233A16E1B}"/>
              </a:ext>
            </a:extLst>
          </p:cNvPr>
          <p:cNvSpPr txBox="1"/>
          <p:nvPr/>
        </p:nvSpPr>
        <p:spPr>
          <a:xfrm>
            <a:off x="396656" y="1172077"/>
            <a:ext cx="10287386" cy="3231654"/>
          </a:xfrm>
          <a:prstGeom prst="rect">
            <a:avLst/>
          </a:prstGeom>
          <a:noFill/>
        </p:spPr>
        <p:txBody>
          <a:bodyPr wrap="square">
            <a:spAutoFit/>
          </a:bodyPr>
          <a:lstStyle/>
          <a:p>
            <a:pPr marL="285750" indent="-285750">
              <a:buFont typeface="Arial" panose="020B0604020202020204" pitchFamily="34" charset="0"/>
              <a:buChar char="•"/>
            </a:pPr>
            <a:r>
              <a:rPr lang="en-US" sz="2000" dirty="0">
                <a:cs typeface="Cambria"/>
              </a:rPr>
              <a:t>Extell &amp; Carlyle sell parcels L, M &amp; N to GID Development Group</a:t>
            </a:r>
          </a:p>
          <a:p>
            <a:endParaRPr lang="en-US" sz="2000" dirty="0">
              <a:cs typeface="Cambria"/>
            </a:endParaRPr>
          </a:p>
          <a:p>
            <a:pPr marL="285750" indent="-285750">
              <a:buFont typeface="Arial" panose="020B0604020202020204" pitchFamily="34" charset="0"/>
              <a:buChar char="•"/>
            </a:pPr>
            <a:r>
              <a:rPr lang="en-US" sz="2000" dirty="0">
                <a:cs typeface="Cambria"/>
              </a:rPr>
              <a:t>GID acquires for $676 million in 2015, and secures $2.3 billion to develop Waterline Square</a:t>
            </a:r>
          </a:p>
          <a:p>
            <a:pPr marL="285750" indent="-285750">
              <a:buFont typeface="Arial" panose="020B0604020202020204" pitchFamily="34" charset="0"/>
              <a:buChar char="•"/>
            </a:pPr>
            <a:endParaRPr lang="en-US" sz="2000" dirty="0">
              <a:cs typeface="Cambria"/>
            </a:endParaRPr>
          </a:p>
          <a:p>
            <a:pPr marL="285750" indent="-285750">
              <a:buFont typeface="Arial" panose="020B0604020202020204" pitchFamily="34" charset="0"/>
              <a:buChar char="•"/>
            </a:pPr>
            <a:r>
              <a:rPr lang="en-US" sz="2000" dirty="0">
                <a:cs typeface="Cambria"/>
              </a:rPr>
              <a:t>“For the first time ever, that Far West Side neighborhood along the Hudson River, from 59</a:t>
            </a:r>
            <a:r>
              <a:rPr lang="en-US" sz="2000" baseline="30000" dirty="0">
                <a:cs typeface="Cambria"/>
              </a:rPr>
              <a:t>th</a:t>
            </a:r>
            <a:r>
              <a:rPr lang="en-US" sz="2000" dirty="0">
                <a:cs typeface="Cambria"/>
              </a:rPr>
              <a:t> to 72</a:t>
            </a:r>
            <a:r>
              <a:rPr lang="en-US" sz="2000" baseline="30000" dirty="0">
                <a:cs typeface="Cambria"/>
              </a:rPr>
              <a:t>nd</a:t>
            </a:r>
            <a:r>
              <a:rPr lang="en-US" sz="2000" dirty="0">
                <a:cs typeface="Cambria"/>
              </a:rPr>
              <a:t>, will now be cohesive”, James </a:t>
            </a:r>
            <a:r>
              <a:rPr lang="en-US" sz="2000" dirty="0" err="1">
                <a:cs typeface="Cambria"/>
              </a:rPr>
              <a:t>Linsley</a:t>
            </a:r>
            <a:r>
              <a:rPr lang="en-US" sz="2000" dirty="0">
                <a:cs typeface="Cambria"/>
              </a:rPr>
              <a:t>, President of GID,  who started his career working on Trump Place said he is finally able to see the full potential of the site…come to fruition.”</a:t>
            </a:r>
            <a:endParaRPr lang="en-US" sz="2000" dirty="0"/>
          </a:p>
          <a:p>
            <a:pPr marL="285750" indent="-285750">
              <a:buFont typeface="Arial" panose="020B0604020202020204" pitchFamily="34" charset="0"/>
              <a:buChar char="•"/>
            </a:pPr>
            <a:endParaRPr lang="en-US" sz="2000" dirty="0">
              <a:cs typeface="Cambria"/>
            </a:endParaRPr>
          </a:p>
          <a:p>
            <a:pPr marL="285750" indent="-285750">
              <a:buFont typeface="Arial" panose="020B0604020202020204" pitchFamily="34" charset="0"/>
              <a:buChar char="•"/>
            </a:pPr>
            <a:endParaRPr lang="en-US" sz="2000" dirty="0">
              <a:cs typeface="Cambria"/>
            </a:endParaRPr>
          </a:p>
          <a:p>
            <a:endParaRPr lang="en-US" sz="2400" dirty="0">
              <a:cs typeface="Cambria"/>
            </a:endParaRPr>
          </a:p>
        </p:txBody>
      </p:sp>
    </p:spTree>
    <p:extLst>
      <p:ext uri="{BB962C8B-B14F-4D97-AF65-F5344CB8AC3E}">
        <p14:creationId xmlns:p14="http://schemas.microsoft.com/office/powerpoint/2010/main" val="281660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12F9528-8086-4FDC-8E08-FDFFD75F18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0" y="925919"/>
            <a:ext cx="6858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263BE03-FBF3-43E8-9388-C35088B9E03B}"/>
              </a:ext>
            </a:extLst>
          </p:cNvPr>
          <p:cNvSpPr>
            <a:spLocks noGrp="1"/>
          </p:cNvSpPr>
          <p:nvPr>
            <p:ph type="title"/>
          </p:nvPr>
        </p:nvSpPr>
        <p:spPr>
          <a:xfrm>
            <a:off x="301935" y="121382"/>
            <a:ext cx="5177590" cy="932931"/>
          </a:xfrm>
        </p:spPr>
        <p:txBody>
          <a:bodyPr>
            <a:normAutofit fontScale="90000"/>
          </a:bodyPr>
          <a:lstStyle/>
          <a:p>
            <a:r>
              <a:rPr lang="en-US" b="1" dirty="0"/>
              <a:t>60</a:t>
            </a:r>
            <a:r>
              <a:rPr lang="en-US" b="1" baseline="30000" dirty="0"/>
              <a:t>th</a:t>
            </a:r>
            <a:r>
              <a:rPr lang="en-US" b="1" dirty="0"/>
              <a:t> Street Freight Yard</a:t>
            </a:r>
          </a:p>
        </p:txBody>
      </p:sp>
    </p:spTree>
    <p:extLst>
      <p:ext uri="{BB962C8B-B14F-4D97-AF65-F5344CB8AC3E}">
        <p14:creationId xmlns:p14="http://schemas.microsoft.com/office/powerpoint/2010/main" val="4115008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iverside-Center-2">
            <a:extLst>
              <a:ext uri="{FF2B5EF4-FFF2-40B4-BE49-F238E27FC236}">
                <a16:creationId xmlns:a16="http://schemas.microsoft.com/office/drawing/2014/main" id="{A8611180-CF53-4B7B-B567-EB7329E27D57}"/>
              </a:ext>
            </a:extLst>
          </p:cNvPr>
          <p:cNvPicPr/>
          <p:nvPr/>
        </p:nvPicPr>
        <p:blipFill rotWithShape="1">
          <a:blip r:embed="rId3" cstate="email">
            <a:extLst>
              <a:ext uri="{28A0092B-C50C-407E-A947-70E740481C1C}">
                <a14:useLocalDpi xmlns:a14="http://schemas.microsoft.com/office/drawing/2010/main"/>
              </a:ext>
            </a:extLst>
          </a:blip>
          <a:srcRect r="-3" b="-4"/>
          <a:stretch/>
        </p:blipFill>
        <p:spPr bwMode="auto">
          <a:xfrm>
            <a:off x="321731" y="321731"/>
            <a:ext cx="5728548" cy="3079194"/>
          </a:xfrm>
          <a:prstGeom prst="rect">
            <a:avLst/>
          </a:prstGeom>
          <a:noFill/>
        </p:spPr>
      </p:pic>
      <p:pic>
        <p:nvPicPr>
          <p:cNvPr id="9" name="Picture 8" descr="Waterline-Square-6">
            <a:extLst>
              <a:ext uri="{FF2B5EF4-FFF2-40B4-BE49-F238E27FC236}">
                <a16:creationId xmlns:a16="http://schemas.microsoft.com/office/drawing/2014/main" id="{95959ACC-C273-4169-A208-8C9FEE5A71DD}"/>
              </a:ext>
            </a:extLst>
          </p:cNvPr>
          <p:cNvPicPr/>
          <p:nvPr/>
        </p:nvPicPr>
        <p:blipFill rotWithShape="1">
          <a:blip r:embed="rId4" cstate="email">
            <a:extLst>
              <a:ext uri="{28A0092B-C50C-407E-A947-70E740481C1C}">
                <a14:useLocalDpi xmlns:a14="http://schemas.microsoft.com/office/drawing/2010/main"/>
              </a:ext>
            </a:extLst>
          </a:blip>
          <a:srcRect r="-3"/>
          <a:stretch/>
        </p:blipFill>
        <p:spPr bwMode="auto">
          <a:xfrm>
            <a:off x="6141719" y="321731"/>
            <a:ext cx="5728547" cy="3079194"/>
          </a:xfrm>
          <a:prstGeom prst="rect">
            <a:avLst/>
          </a:prstGeom>
          <a:noFill/>
        </p:spPr>
      </p:pic>
      <p:pic>
        <p:nvPicPr>
          <p:cNvPr id="10" name="Picture 9" descr="A large body of water with a city in the background&#10;&#10;Description automatically generated">
            <a:extLst>
              <a:ext uri="{FF2B5EF4-FFF2-40B4-BE49-F238E27FC236}">
                <a16:creationId xmlns:a16="http://schemas.microsoft.com/office/drawing/2014/main" id="{9BF4725F-737E-4CAD-82D3-4802B1E083A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 b="-3"/>
          <a:stretch/>
        </p:blipFill>
        <p:spPr>
          <a:xfrm>
            <a:off x="321730" y="3489159"/>
            <a:ext cx="5728548" cy="3047107"/>
          </a:xfrm>
          <a:prstGeom prst="rect">
            <a:avLst/>
          </a:prstGeom>
        </p:spPr>
      </p:pic>
      <p:pic>
        <p:nvPicPr>
          <p:cNvPr id="6" name="Picture 5" descr="waterline-square-1">
            <a:extLst>
              <a:ext uri="{FF2B5EF4-FFF2-40B4-BE49-F238E27FC236}">
                <a16:creationId xmlns:a16="http://schemas.microsoft.com/office/drawing/2014/main" id="{84E5A9CD-B798-47DA-9F00-D1686E6F27B3}"/>
              </a:ext>
            </a:extLst>
          </p:cNvPr>
          <p:cNvPicPr/>
          <p:nvPr/>
        </p:nvPicPr>
        <p:blipFill rotWithShape="1">
          <a:blip r:embed="rId6" cstate="email">
            <a:extLst>
              <a:ext uri="{28A0092B-C50C-407E-A947-70E740481C1C}">
                <a14:useLocalDpi xmlns:a14="http://schemas.microsoft.com/office/drawing/2010/main"/>
              </a:ext>
            </a:extLst>
          </a:blip>
          <a:srcRect r="-3" b="-3"/>
          <a:stretch/>
        </p:blipFill>
        <p:spPr bwMode="auto">
          <a:xfrm>
            <a:off x="6141718" y="3489159"/>
            <a:ext cx="5728547" cy="3047107"/>
          </a:xfrm>
          <a:prstGeom prst="rect">
            <a:avLst/>
          </a:prstGeom>
          <a:noFill/>
        </p:spPr>
      </p:pic>
    </p:spTree>
    <p:extLst>
      <p:ext uri="{BB962C8B-B14F-4D97-AF65-F5344CB8AC3E}">
        <p14:creationId xmlns:p14="http://schemas.microsoft.com/office/powerpoint/2010/main" val="3441827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D709D8-53E3-4329-8755-800952186D1C}"/>
              </a:ext>
            </a:extLst>
          </p:cNvPr>
          <p:cNvSpPr>
            <a:spLocks noGrp="1"/>
          </p:cNvSpPr>
          <p:nvPr>
            <p:ph type="title"/>
          </p:nvPr>
        </p:nvSpPr>
        <p:spPr>
          <a:xfrm>
            <a:off x="150741" y="109493"/>
            <a:ext cx="8958883" cy="900041"/>
          </a:xfrm>
        </p:spPr>
        <p:txBody>
          <a:bodyPr>
            <a:normAutofit/>
          </a:bodyPr>
          <a:lstStyle/>
          <a:p>
            <a:r>
              <a:rPr lang="en-US" b="1" dirty="0"/>
              <a:t>What Has Been Built: Waterline Square</a:t>
            </a:r>
          </a:p>
        </p:txBody>
      </p:sp>
      <p:pic>
        <p:nvPicPr>
          <p:cNvPr id="6" name="Picture 2" descr="Facade Work Wraps For Waterline Square On The Upper West Side - New York  YIMBY">
            <a:extLst>
              <a:ext uri="{FF2B5EF4-FFF2-40B4-BE49-F238E27FC236}">
                <a16:creationId xmlns:a16="http://schemas.microsoft.com/office/drawing/2014/main" id="{894B9015-3AA1-4709-9EF1-B36D01E1F1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7413" y="1009288"/>
            <a:ext cx="5012813" cy="56659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One Waterline Square, Building Review | CityRealty">
            <a:extLst>
              <a:ext uri="{FF2B5EF4-FFF2-40B4-BE49-F238E27FC236}">
                <a16:creationId xmlns:a16="http://schemas.microsoft.com/office/drawing/2014/main" id="{6FEAF5FB-9BD6-476C-A0EE-75DAF6E02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896" y="1009534"/>
            <a:ext cx="4243866" cy="566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569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991F08-0F05-47FB-8873-3D86B4E2D927}"/>
              </a:ext>
            </a:extLst>
          </p:cNvPr>
          <p:cNvPicPr>
            <a:picLocks noChangeAspect="1"/>
          </p:cNvPicPr>
          <p:nvPr/>
        </p:nvPicPr>
        <p:blipFill rotWithShape="1">
          <a:blip r:embed="rId3"/>
          <a:srcRect b="2066"/>
          <a:stretch/>
        </p:blipFill>
        <p:spPr>
          <a:xfrm>
            <a:off x="1090913" y="165005"/>
            <a:ext cx="4026892" cy="6583502"/>
          </a:xfrm>
          <a:prstGeom prst="rect">
            <a:avLst/>
          </a:prstGeom>
        </p:spPr>
      </p:pic>
      <p:pic>
        <p:nvPicPr>
          <p:cNvPr id="10" name="Picture 2" descr="Waterline Square Hero, Rendering by Noë Associates with The Boundary">
            <a:extLst>
              <a:ext uri="{FF2B5EF4-FFF2-40B4-BE49-F238E27FC236}">
                <a16:creationId xmlns:a16="http://schemas.microsoft.com/office/drawing/2014/main" id="{D6257A09-7361-431F-B836-BF2410294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879" y="165005"/>
            <a:ext cx="4809614" cy="658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931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Waterline Square Park, Rendering by Noë Associates with The Boundary">
            <a:extLst>
              <a:ext uri="{FF2B5EF4-FFF2-40B4-BE49-F238E27FC236}">
                <a16:creationId xmlns:a16="http://schemas.microsoft.com/office/drawing/2014/main" id="{BE43B804-BA2E-445D-8BBF-594E176176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61460" y="1796152"/>
            <a:ext cx="5877835" cy="33062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aterline square 2.6 acre park water feature and walkway">
            <a:extLst>
              <a:ext uri="{FF2B5EF4-FFF2-40B4-BE49-F238E27FC236}">
                <a16:creationId xmlns:a16="http://schemas.microsoft.com/office/drawing/2014/main" id="{77D24F9C-11F0-41CA-9FFC-2F3CF0DB0BA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152706" y="1796153"/>
            <a:ext cx="5877833" cy="330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578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FFAB56A2-D4DC-4D05-9972-575A422CF1B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701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waterline square park interactive water feature">
            <a:extLst>
              <a:ext uri="{FF2B5EF4-FFF2-40B4-BE49-F238E27FC236}">
                <a16:creationId xmlns:a16="http://schemas.microsoft.com/office/drawing/2014/main" id="{FC618B8C-F9DB-44A2-917F-0E3A67242EB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73138"/>
            <a:ext cx="12192000" cy="4910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736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3D75B8B4-22E9-4EF4-B342-483D4A76E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90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53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6311-1C8B-435A-9271-3DA951B70190}"/>
              </a:ext>
            </a:extLst>
          </p:cNvPr>
          <p:cNvSpPr>
            <a:spLocks noGrp="1"/>
          </p:cNvSpPr>
          <p:nvPr>
            <p:ph type="title"/>
          </p:nvPr>
        </p:nvSpPr>
        <p:spPr>
          <a:xfrm>
            <a:off x="68239" y="130119"/>
            <a:ext cx="11875668" cy="900041"/>
          </a:xfrm>
        </p:spPr>
        <p:txBody>
          <a:bodyPr>
            <a:normAutofit/>
          </a:bodyPr>
          <a:lstStyle/>
          <a:p>
            <a:r>
              <a:rPr lang="en-US" b="1" dirty="0"/>
              <a:t>Thoughts, lessons, questions</a:t>
            </a:r>
          </a:p>
        </p:txBody>
      </p:sp>
      <p:sp>
        <p:nvSpPr>
          <p:cNvPr id="6" name="TextBox 5">
            <a:extLst>
              <a:ext uri="{FF2B5EF4-FFF2-40B4-BE49-F238E27FC236}">
                <a16:creationId xmlns:a16="http://schemas.microsoft.com/office/drawing/2014/main" id="{79B0688E-5D1A-4273-B826-20D7E20C5BB4}"/>
              </a:ext>
            </a:extLst>
          </p:cNvPr>
          <p:cNvSpPr txBox="1"/>
          <p:nvPr/>
        </p:nvSpPr>
        <p:spPr>
          <a:xfrm>
            <a:off x="68239" y="1649568"/>
            <a:ext cx="11875668" cy="4247317"/>
          </a:xfrm>
          <a:prstGeom prst="rect">
            <a:avLst/>
          </a:prstGeom>
          <a:noFill/>
        </p:spPr>
        <p:txBody>
          <a:bodyPr wrap="square" rtlCol="0">
            <a:spAutoFit/>
          </a:bodyPr>
          <a:lstStyle/>
          <a:p>
            <a:pPr marL="285750" indent="-285750">
              <a:buFont typeface="Arial" panose="020B0604020202020204" pitchFamily="34" charset="0"/>
              <a:buChar char="•"/>
            </a:pPr>
            <a:r>
              <a:rPr lang="en-US" dirty="0"/>
              <a:t>Ron Shiffman spoke of “the planning vacuum that unfortunately exists in New York City.” The civic organizations, he said, had accomplished “what the city should have done years ago – plan in the public interest.”</a:t>
            </a:r>
          </a:p>
          <a:p>
            <a:endParaRPr lang="en-US" dirty="0"/>
          </a:p>
          <a:p>
            <a:pPr marL="285750" indent="-285750">
              <a:buFont typeface="Arial" panose="020B0604020202020204" pitchFamily="34" charset="0"/>
              <a:buChar char="•"/>
            </a:pPr>
            <a:r>
              <a:rPr lang="en-US" dirty="0"/>
              <a:t>“Riverside South is a partial glimpse of a public world at a time when there isn't a public world." - Linda Davidoff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“Riverside South should never have been approved. Trump is building a city within a city, and its out of character with the rest of our neighborhood. Our position is not anti-development but you do have to oppose things that are not right for a certain area”. Madelaine </a:t>
            </a:r>
            <a:r>
              <a:rPr lang="en-US" dirty="0" err="1"/>
              <a:t>Polayes</a:t>
            </a:r>
            <a:r>
              <a:rPr lang="en-US" dirty="0"/>
              <a:t>, </a:t>
            </a:r>
            <a:r>
              <a:rPr lang="en-US" dirty="0" err="1"/>
              <a:t>Coalitioon</a:t>
            </a:r>
            <a:r>
              <a:rPr lang="en-US" dirty="0"/>
              <a:t> for a Livable West Side</a:t>
            </a:r>
          </a:p>
          <a:p>
            <a:endParaRPr lang="en-US" dirty="0"/>
          </a:p>
          <a:p>
            <a:pPr marL="285750" indent="-285750">
              <a:buFont typeface="Arial" panose="020B0604020202020204" pitchFamily="34" charset="0"/>
              <a:buChar char="•"/>
            </a:pPr>
            <a:r>
              <a:rPr lang="en-US" dirty="0"/>
              <a:t>“I have no intention of arousing community opposition. Let’s meet and cooperate. But give me what I have a right to, which is a fair return.,, – Charles </a:t>
            </a:r>
            <a:r>
              <a:rPr lang="en-US" dirty="0" err="1"/>
              <a:t>Moerdler</a:t>
            </a:r>
            <a:r>
              <a:rPr lang="en-US" dirty="0"/>
              <a:t>, developer not involved in Riverside South </a:t>
            </a:r>
          </a:p>
          <a:p>
            <a:endParaRPr lang="en-US" dirty="0"/>
          </a:p>
          <a:p>
            <a:pPr marL="285750" indent="-285750">
              <a:buFont typeface="Arial" panose="020B0604020202020204" pitchFamily="34" charset="0"/>
              <a:buChar char="•"/>
            </a:pPr>
            <a:r>
              <a:rPr lang="en-US" dirty="0"/>
              <a:t>Over the years, MCB7 began to welcome development at this site and seeks to strike a balance between private incentives and public needs, local concerns and city growth, short-term advantages and long-term impacts, and most of all, between what is viable and what is truly visionary.(anonymous CB7 member)</a:t>
            </a:r>
          </a:p>
        </p:txBody>
      </p:sp>
    </p:spTree>
    <p:extLst>
      <p:ext uri="{BB962C8B-B14F-4D97-AF65-F5344CB8AC3E}">
        <p14:creationId xmlns:p14="http://schemas.microsoft.com/office/powerpoint/2010/main" val="851273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5549" y="1559811"/>
            <a:ext cx="10515600" cy="4351338"/>
          </a:xfrm>
        </p:spPr>
        <p:txBody>
          <a:bodyPr/>
          <a:lstStyle/>
          <a:p>
            <a:r>
              <a:rPr lang="en-US" dirty="0"/>
              <a:t>Extractions, amenities, basic agreements among all parties on goals , design</a:t>
            </a:r>
          </a:p>
          <a:p>
            <a:r>
              <a:rPr lang="en-US" dirty="0"/>
              <a:t>Community boards and negotiation; and “community engagement”</a:t>
            </a:r>
          </a:p>
          <a:p>
            <a:r>
              <a:rPr lang="en-US" dirty="0"/>
              <a:t>Planning by government with all parties?? How, when, technical help, resources and community participation and “planning”?</a:t>
            </a:r>
          </a:p>
          <a:p>
            <a:r>
              <a:rPr lang="en-US" dirty="0"/>
              <a:t>Development, profits, public benefits?</a:t>
            </a:r>
          </a:p>
          <a:p>
            <a:r>
              <a:rPr lang="en-US" dirty="0"/>
              <a:t>Neighborhoods vs. City growth? Benefits?</a:t>
            </a:r>
          </a:p>
          <a:p>
            <a:r>
              <a:rPr lang="en-US" dirty="0"/>
              <a:t>Planning, diversity, equity, for UWS in this new, “challenging” time</a:t>
            </a:r>
          </a:p>
        </p:txBody>
      </p:sp>
      <p:sp>
        <p:nvSpPr>
          <p:cNvPr id="7" name="Title 6"/>
          <p:cNvSpPr>
            <a:spLocks noGrp="1"/>
          </p:cNvSpPr>
          <p:nvPr>
            <p:ph type="title"/>
          </p:nvPr>
        </p:nvSpPr>
        <p:spPr>
          <a:xfrm>
            <a:off x="221512" y="141841"/>
            <a:ext cx="10515600" cy="1325563"/>
          </a:xfrm>
        </p:spPr>
        <p:txBody>
          <a:bodyPr/>
          <a:lstStyle/>
          <a:p>
            <a:r>
              <a:rPr lang="en-US" b="1" dirty="0"/>
              <a:t>Thoughts, lessons, questions, continued</a:t>
            </a:r>
          </a:p>
        </p:txBody>
      </p:sp>
    </p:spTree>
    <p:extLst>
      <p:ext uri="{BB962C8B-B14F-4D97-AF65-F5344CB8AC3E}">
        <p14:creationId xmlns:p14="http://schemas.microsoft.com/office/powerpoint/2010/main" val="2461233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261CF2E-F8EB-4FD2-935A-1FE144F95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389" y="1010904"/>
            <a:ext cx="8591222" cy="572571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701AAC8-114C-4B7C-B154-FBFB32F2BCD8}"/>
              </a:ext>
            </a:extLst>
          </p:cNvPr>
          <p:cNvSpPr>
            <a:spLocks noGrp="1"/>
          </p:cNvSpPr>
          <p:nvPr>
            <p:ph type="title"/>
          </p:nvPr>
        </p:nvSpPr>
        <p:spPr>
          <a:xfrm>
            <a:off x="301934" y="121382"/>
            <a:ext cx="10725867" cy="932931"/>
          </a:xfrm>
        </p:spPr>
        <p:txBody>
          <a:bodyPr>
            <a:normAutofit/>
          </a:bodyPr>
          <a:lstStyle/>
          <a:p>
            <a:r>
              <a:rPr lang="en-US" b="1" dirty="0"/>
              <a:t>The 69</a:t>
            </a:r>
            <a:r>
              <a:rPr lang="en-US" b="1" baseline="30000" dirty="0"/>
              <a:t>th</a:t>
            </a:r>
            <a:r>
              <a:rPr lang="en-US" b="1" dirty="0"/>
              <a:t> Street Transfer Bridge (Gantry)</a:t>
            </a:r>
          </a:p>
        </p:txBody>
      </p:sp>
    </p:spTree>
    <p:extLst>
      <p:ext uri="{BB962C8B-B14F-4D97-AF65-F5344CB8AC3E}">
        <p14:creationId xmlns:p14="http://schemas.microsoft.com/office/powerpoint/2010/main" val="3105982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F12C58-7341-4188-943E-8C94DF20224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dirty="0">
                <a:solidFill>
                  <a:schemeClr val="bg1"/>
                </a:solidFill>
                <a:latin typeface="+mj-lt"/>
                <a:ea typeface="+mj-ea"/>
                <a:cs typeface="+mj-cs"/>
              </a:rPr>
              <a:t>Early Development Proposals</a:t>
            </a:r>
          </a:p>
        </p:txBody>
      </p:sp>
      <p:sp>
        <p:nvSpPr>
          <p:cNvPr id="5" name="Rectangle 4">
            <a:extLst>
              <a:ext uri="{FF2B5EF4-FFF2-40B4-BE49-F238E27FC236}">
                <a16:creationId xmlns:a16="http://schemas.microsoft.com/office/drawing/2014/main" id="{C82821A0-D644-4026-8024-86A59E672A42}"/>
              </a:ext>
            </a:extLst>
          </p:cNvPr>
          <p:cNvSpPr/>
          <p:nvPr/>
        </p:nvSpPr>
        <p:spPr>
          <a:xfrm>
            <a:off x="0" y="1408303"/>
            <a:ext cx="12110484" cy="5436553"/>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1964</a:t>
            </a:r>
            <a:r>
              <a:rPr lang="en-US" dirty="0">
                <a:latin typeface="Calibri" panose="020F0502020204030204" pitchFamily="34" charset="0"/>
                <a:ea typeface="Calibri" panose="020F0502020204030204" pitchFamily="34" charset="0"/>
                <a:cs typeface="Times New Roman" panose="02020603050405020304" pitchFamily="18" charset="0"/>
              </a:rPr>
              <a:t> Litho City – Kelly &amp; Gruzen – A housing development for 15,000 people, including a pier, heliport and 21-acre park, over Penn Central Rail Yards, which were still in use.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1974</a:t>
            </a:r>
            <a:r>
              <a:rPr lang="en-US" dirty="0">
                <a:latin typeface="Calibri" panose="020F0502020204030204" pitchFamily="34" charset="0"/>
                <a:ea typeface="Calibri" panose="020F0502020204030204" pitchFamily="34" charset="0"/>
                <a:cs typeface="Times New Roman" panose="02020603050405020304" pitchFamily="18" charset="0"/>
              </a:rPr>
              <a:t> Robert Moses Alternative – A park plan, similar to Riverside South, based on moving the highway east and down to grade. Included 1,200 housing units;, NYS DOT rejected because of cost and Blumenthal Amendment that buried highway might alter Riverside Park.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1975</a:t>
            </a:r>
            <a:r>
              <a:rPr lang="en-US" dirty="0">
                <a:latin typeface="Calibri" panose="020F0502020204030204" pitchFamily="34" charset="0"/>
                <a:ea typeface="Calibri" panose="020F0502020204030204" pitchFamily="34" charset="0"/>
                <a:cs typeface="Times New Roman" panose="02020603050405020304" pitchFamily="18" charset="0"/>
              </a:rPr>
              <a:t> Trump Organization I – Gruzen &amp; Partners – A housing development again based on moving the highway east and down to grade but with the housing east of the highway.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1977</a:t>
            </a:r>
            <a:r>
              <a:rPr lang="en-US" dirty="0">
                <a:latin typeface="Calibri" panose="020F0502020204030204" pitchFamily="34" charset="0"/>
                <a:ea typeface="Calibri" panose="020F0502020204030204" pitchFamily="34" charset="0"/>
                <a:cs typeface="Times New Roman" panose="02020603050405020304" pitchFamily="18" charset="0"/>
              </a:rPr>
              <a:t> Trump Organization II – Gruzen &amp; Partners – A housing development with the same program as the 1975 proposal, but with highway remaining in outboard location.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1982</a:t>
            </a:r>
            <a:r>
              <a:rPr lang="en-US" dirty="0">
                <a:latin typeface="Calibri" panose="020F0502020204030204" pitchFamily="34" charset="0"/>
                <a:ea typeface="Calibri" panose="020F0502020204030204" pitchFamily="34" charset="0"/>
                <a:cs typeface="Times New Roman" panose="02020603050405020304" pitchFamily="18" charset="0"/>
              </a:rPr>
              <a:t> Lincoln West – The Gruzen Partnership/Rafael Vinoly – A 7.3 million square foot development with 4,300 housing units and commercial development. Highway was left in current location. *(Rezoning and Public Approval)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1986</a:t>
            </a:r>
            <a:r>
              <a:rPr lang="en-US" dirty="0">
                <a:latin typeface="Calibri" panose="020F0502020204030204" pitchFamily="34" charset="0"/>
                <a:ea typeface="Calibri" panose="020F0502020204030204" pitchFamily="34" charset="0"/>
                <a:cs typeface="Times New Roman" panose="02020603050405020304" pitchFamily="18" charset="0"/>
              </a:rPr>
              <a:t> Television City – Murphy/Jahn – A 16.5 million square foot development with 7,600 housing units, 1.5 million square foot commercial tower (world’s tallest building), 152 stories and 17 story TV studio.</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1990</a:t>
            </a:r>
            <a:r>
              <a:rPr lang="en-US" dirty="0">
                <a:latin typeface="Calibri" panose="020F0502020204030204" pitchFamily="34" charset="0"/>
                <a:ea typeface="Calibri" panose="020F0502020204030204" pitchFamily="34" charset="0"/>
                <a:cs typeface="Times New Roman" panose="02020603050405020304" pitchFamily="18" charset="0"/>
              </a:rPr>
              <a:t> Trump City – Alex Cooper – A 14.5 million square foot development with 7,600 housing units, 3.7 million square foot of office space, a luxury hotel, 1.5 million square foot retail, 875,000 sq. ft. in super-regional shopping mall, the world’s tallest building reduced to 136 stories.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0000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2E14A-74EA-4427-A872-BC076AE30321}"/>
              </a:ext>
            </a:extLst>
          </p:cNvPr>
          <p:cNvSpPr>
            <a:spLocks noGrp="1"/>
          </p:cNvSpPr>
          <p:nvPr>
            <p:ph type="title"/>
          </p:nvPr>
        </p:nvSpPr>
        <p:spPr>
          <a:xfrm>
            <a:off x="133967" y="21366"/>
            <a:ext cx="10515600" cy="1325563"/>
          </a:xfrm>
        </p:spPr>
        <p:txBody>
          <a:bodyPr>
            <a:normAutofit/>
          </a:bodyPr>
          <a:lstStyle/>
          <a:p>
            <a:r>
              <a:rPr lang="en-US" b="1" dirty="0"/>
              <a:t>Lincoln West, 1980-84</a:t>
            </a:r>
          </a:p>
        </p:txBody>
      </p:sp>
      <p:sp>
        <p:nvSpPr>
          <p:cNvPr id="9" name="Content Placeholder 8">
            <a:extLst>
              <a:ext uri="{FF2B5EF4-FFF2-40B4-BE49-F238E27FC236}">
                <a16:creationId xmlns:a16="http://schemas.microsoft.com/office/drawing/2014/main" id="{73BC3C47-794C-41E8-A31B-D8B762C0B75F}"/>
              </a:ext>
            </a:extLst>
          </p:cNvPr>
          <p:cNvSpPr>
            <a:spLocks noGrp="1"/>
          </p:cNvSpPr>
          <p:nvPr>
            <p:ph idx="1"/>
          </p:nvPr>
        </p:nvSpPr>
        <p:spPr>
          <a:xfrm>
            <a:off x="-1" y="1113781"/>
            <a:ext cx="5782033" cy="5513900"/>
          </a:xfrm>
        </p:spPr>
        <p:txBody>
          <a:bodyPr>
            <a:noAutofit/>
          </a:bodyPr>
          <a:lstStyle/>
          <a:p>
            <a:pPr lvl="0"/>
            <a:r>
              <a:rPr lang="en-US" sz="1800" dirty="0"/>
              <a:t>The Macri Group, an Argentine company, bought the property in partnership with investor Abe Hirschfeld in 1979, who had been given purchase option by Penn Central</a:t>
            </a:r>
          </a:p>
          <a:p>
            <a:pPr lvl="0"/>
            <a:r>
              <a:rPr lang="en-US" sz="1800" dirty="0"/>
              <a:t>The initial proposal was for 4,850 units spread across 8 towers and a number of other smaller buildings, a 500-room hotel, and 1 million sf of commercial and office space </a:t>
            </a:r>
          </a:p>
          <a:p>
            <a:pPr lvl="0"/>
            <a:r>
              <a:rPr lang="en-US" sz="1800"/>
              <a:t>September , 1982, Board </a:t>
            </a:r>
            <a:r>
              <a:rPr lang="en-US" sz="1800" dirty="0"/>
              <a:t>of Estimate approves the rezoning of site from industrial/manufacturing to  residential/commercial uses in 1982, final approval of 4,300 units, 7.3 million sf and retail and commercial uses (hotel gets eliminated and floor area reduced during ULURP)</a:t>
            </a:r>
          </a:p>
          <a:p>
            <a:pPr lvl="0"/>
            <a:r>
              <a:rPr lang="en-US" sz="1800" dirty="0"/>
              <a:t>Community Board 7 engages several legal and technical  consultants bringing it into conflict and negotiation with Department of City Planning; community opposition and lawsuit against the proposal; CB7 disapproves the proposal in ULURP</a:t>
            </a:r>
          </a:p>
        </p:txBody>
      </p:sp>
      <p:pic>
        <p:nvPicPr>
          <p:cNvPr id="6" name="Picture 5" descr="lincoln-west">
            <a:extLst>
              <a:ext uri="{FF2B5EF4-FFF2-40B4-BE49-F238E27FC236}">
                <a16:creationId xmlns:a16="http://schemas.microsoft.com/office/drawing/2014/main" id="{ADE1E844-A660-4D78-8B44-697FC8C6311B}"/>
              </a:ext>
            </a:extLst>
          </p:cNvPr>
          <p:cNvPicPr/>
          <p:nvPr/>
        </p:nvPicPr>
        <p:blipFill rotWithShape="1">
          <a:blip r:embed="rId3">
            <a:extLst>
              <a:ext uri="{28A0092B-C50C-407E-A947-70E740481C1C}">
                <a14:useLocalDpi xmlns:a14="http://schemas.microsoft.com/office/drawing/2010/main" val="0"/>
              </a:ext>
            </a:extLst>
          </a:blip>
          <a:srcRect l="4954" r="15905" b="1"/>
          <a:stretch/>
        </p:blipFill>
        <p:spPr bwMode="auto">
          <a:xfrm>
            <a:off x="5830160" y="1540042"/>
            <a:ext cx="6361840" cy="4458558"/>
          </a:xfrm>
          <a:prstGeom prst="rect">
            <a:avLst/>
          </a:prstGeom>
          <a:noFill/>
        </p:spPr>
      </p:pic>
    </p:spTree>
    <p:extLst>
      <p:ext uri="{BB962C8B-B14F-4D97-AF65-F5344CB8AC3E}">
        <p14:creationId xmlns:p14="http://schemas.microsoft.com/office/powerpoint/2010/main" val="3347872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A005F-D6EC-4EE9-A1E7-9C6A65F33BE6}"/>
              </a:ext>
            </a:extLst>
          </p:cNvPr>
          <p:cNvSpPr>
            <a:spLocks noGrp="1"/>
          </p:cNvSpPr>
          <p:nvPr>
            <p:ph type="title"/>
          </p:nvPr>
        </p:nvSpPr>
        <p:spPr>
          <a:xfrm>
            <a:off x="133967" y="0"/>
            <a:ext cx="10515600" cy="996294"/>
          </a:xfrm>
        </p:spPr>
        <p:txBody>
          <a:bodyPr>
            <a:normAutofit/>
          </a:bodyPr>
          <a:lstStyle/>
          <a:p>
            <a:r>
              <a:rPr lang="en-US" b="1" dirty="0"/>
              <a:t>Lincoln West, 1980-84</a:t>
            </a:r>
          </a:p>
        </p:txBody>
      </p:sp>
      <p:sp>
        <p:nvSpPr>
          <p:cNvPr id="8" name="TextBox 7">
            <a:extLst>
              <a:ext uri="{FF2B5EF4-FFF2-40B4-BE49-F238E27FC236}">
                <a16:creationId xmlns:a16="http://schemas.microsoft.com/office/drawing/2014/main" id="{3151B0DB-5DA6-46CC-AD3B-9F822C6A9EAD}"/>
              </a:ext>
            </a:extLst>
          </p:cNvPr>
          <p:cNvSpPr txBox="1"/>
          <p:nvPr/>
        </p:nvSpPr>
        <p:spPr>
          <a:xfrm>
            <a:off x="133966" y="877699"/>
            <a:ext cx="11973239" cy="202824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Community groups bring suit on density, inadequate environmental alternatives, procedural criticisms; delay for 18 months until Court of Appeals rules against the community groups, and in favor of the plan moving forward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Another issue raised by Jerrold</a:t>
            </a:r>
            <a:r>
              <a:rPr kumimoji="0" lang="en-US" sz="1600" b="0"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Nadler, “TOFC” or transfer point for trailers between railroad cars and highway trucks; another ULURP, and TOFC eliminated,  manufacturing declared incompatible with developing housing, and need for new investments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CB 7 attempts to continue negotiation with DCP and developer and creates MOU on design process; also Board continues long-range planning process later into the 1980s with  1987 West Side Futures planning study of the district and of the Penn Yards site</a:t>
            </a:r>
          </a:p>
          <a:p>
            <a:pPr marL="228600" indent="-228600">
              <a:lnSpc>
                <a:spcPct val="90000"/>
              </a:lnSpc>
              <a:spcBef>
                <a:spcPts val="1000"/>
              </a:spcBef>
              <a:buFont typeface="Arial" panose="020B0604020202020204" pitchFamily="34" charset="0"/>
              <a:buChar char="•"/>
              <a:defRPr/>
            </a:pPr>
            <a:r>
              <a:rPr lang="en-US" sz="1600" dirty="0"/>
              <a:t>Long delays of the process, financial difficulties of developer, results in loss of the option and Lincoln West is never built</a:t>
            </a:r>
          </a:p>
        </p:txBody>
      </p:sp>
      <p:pic>
        <p:nvPicPr>
          <p:cNvPr id="18" name="Picture 17">
            <a:extLst>
              <a:ext uri="{FF2B5EF4-FFF2-40B4-BE49-F238E27FC236}">
                <a16:creationId xmlns:a16="http://schemas.microsoft.com/office/drawing/2014/main" id="{EC5D3DE1-DDDA-4B40-BFE1-1DFD82F7570B}"/>
              </a:ext>
            </a:extLst>
          </p:cNvPr>
          <p:cNvPicPr>
            <a:picLocks noChangeAspect="1"/>
          </p:cNvPicPr>
          <p:nvPr/>
        </p:nvPicPr>
        <p:blipFill>
          <a:blip r:embed="rId2"/>
          <a:stretch>
            <a:fillRect/>
          </a:stretch>
        </p:blipFill>
        <p:spPr>
          <a:xfrm>
            <a:off x="1974325" y="3047184"/>
            <a:ext cx="7987594" cy="3795347"/>
          </a:xfrm>
          <a:prstGeom prst="rect">
            <a:avLst/>
          </a:prstGeom>
        </p:spPr>
      </p:pic>
    </p:spTree>
    <p:extLst>
      <p:ext uri="{BB962C8B-B14F-4D97-AF65-F5344CB8AC3E}">
        <p14:creationId xmlns:p14="http://schemas.microsoft.com/office/powerpoint/2010/main" val="1886416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9DD3-F2F6-422A-8546-7BFCBB49CCF2}"/>
              </a:ext>
            </a:extLst>
          </p:cNvPr>
          <p:cNvSpPr>
            <a:spLocks noGrp="1"/>
          </p:cNvSpPr>
          <p:nvPr>
            <p:ph type="title"/>
          </p:nvPr>
        </p:nvSpPr>
        <p:spPr>
          <a:xfrm>
            <a:off x="157556" y="96993"/>
            <a:ext cx="10515600" cy="1325563"/>
          </a:xfrm>
        </p:spPr>
        <p:txBody>
          <a:bodyPr>
            <a:normAutofit/>
          </a:bodyPr>
          <a:lstStyle/>
          <a:p>
            <a:r>
              <a:rPr lang="en-US" b="1" dirty="0"/>
              <a:t>Television City, Trump City 1985-87, 1990</a:t>
            </a:r>
          </a:p>
        </p:txBody>
      </p:sp>
      <p:sp>
        <p:nvSpPr>
          <p:cNvPr id="9" name="Content Placeholder 8">
            <a:extLst>
              <a:ext uri="{FF2B5EF4-FFF2-40B4-BE49-F238E27FC236}">
                <a16:creationId xmlns:a16="http://schemas.microsoft.com/office/drawing/2014/main" id="{BB2C37A1-0FA3-4DA7-B7A8-FA5044D3E31F}"/>
              </a:ext>
            </a:extLst>
          </p:cNvPr>
          <p:cNvSpPr>
            <a:spLocks noGrp="1"/>
          </p:cNvSpPr>
          <p:nvPr>
            <p:ph idx="1"/>
          </p:nvPr>
        </p:nvSpPr>
        <p:spPr>
          <a:xfrm>
            <a:off x="278058" y="1183138"/>
            <a:ext cx="11694202" cy="4351338"/>
          </a:xfrm>
        </p:spPr>
        <p:txBody>
          <a:bodyPr>
            <a:normAutofit/>
          </a:bodyPr>
          <a:lstStyle/>
          <a:p>
            <a:pPr lvl="0"/>
            <a:r>
              <a:rPr lang="en-US" sz="1800" dirty="0"/>
              <a:t>Trump gains ownership of the rail yard site in 1985 for $100 million.,</a:t>
            </a:r>
          </a:p>
          <a:p>
            <a:pPr lvl="0"/>
            <a:r>
              <a:rPr lang="en-US" sz="1800" dirty="0"/>
              <a:t>Later variation of this proposal, designed by Alex Cooper for 14 million sf, 7,600 apartments and regional shopping mall, does not go forward</a:t>
            </a:r>
          </a:p>
          <a:p>
            <a:r>
              <a:rPr lang="en-US" sz="1800" dirty="0"/>
              <a:t>Major opposition from community, civic groups and Mayor Koch who states opposition to size, tax abatements and zoning waivers</a:t>
            </a:r>
          </a:p>
          <a:p>
            <a:pPr lvl="0"/>
            <a:r>
              <a:rPr lang="en-US" sz="1800" dirty="0"/>
              <a:t>Banks begin to restructure financing  for Trump organization for potential new smaller plan after failures of these plans </a:t>
            </a:r>
          </a:p>
          <a:p>
            <a:pPr marL="0" lvl="0" indent="0">
              <a:buNone/>
            </a:pPr>
            <a:endParaRPr lang="en-US" sz="1800" dirty="0"/>
          </a:p>
        </p:txBody>
      </p:sp>
      <p:pic>
        <p:nvPicPr>
          <p:cNvPr id="5" name="Content Placeholder 4" descr="A large white building&#10;&#10;Description automatically generated">
            <a:extLst>
              <a:ext uri="{FF2B5EF4-FFF2-40B4-BE49-F238E27FC236}">
                <a16:creationId xmlns:a16="http://schemas.microsoft.com/office/drawing/2014/main" id="{6C04556B-8F15-423F-95E1-ED15499F25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46069" y="3263312"/>
            <a:ext cx="5244075" cy="3594687"/>
          </a:xfrm>
          <a:prstGeom prst="rect">
            <a:avLst/>
          </a:prstGeom>
        </p:spPr>
      </p:pic>
      <p:pic>
        <p:nvPicPr>
          <p:cNvPr id="3" name="Picture 2" descr="A person standing in front of a cake&#10;&#10;Description automatically generated">
            <a:extLst>
              <a:ext uri="{FF2B5EF4-FFF2-40B4-BE49-F238E27FC236}">
                <a16:creationId xmlns:a16="http://schemas.microsoft.com/office/drawing/2014/main" id="{F0D0233D-542C-4B54-8B04-618BB1CE8A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1764" y="3263313"/>
            <a:ext cx="2431392" cy="3594687"/>
          </a:xfrm>
          <a:prstGeom prst="rect">
            <a:avLst/>
          </a:prstGeom>
        </p:spPr>
      </p:pic>
    </p:spTree>
    <p:extLst>
      <p:ext uri="{BB962C8B-B14F-4D97-AF65-F5344CB8AC3E}">
        <p14:creationId xmlns:p14="http://schemas.microsoft.com/office/powerpoint/2010/main" val="3443349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3981</Words>
  <Application>Microsoft Office PowerPoint</Application>
  <PresentationFormat>Widescreen</PresentationFormat>
  <Paragraphs>300</Paragraphs>
  <Slides>48</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Arial</vt:lpstr>
      <vt:lpstr>Calibri</vt:lpstr>
      <vt:lpstr>Calibri Light</vt:lpstr>
      <vt:lpstr>Cambria</vt:lpstr>
      <vt:lpstr>din-2014</vt:lpstr>
      <vt:lpstr>Wingdings</vt:lpstr>
      <vt:lpstr>Office Theme</vt:lpstr>
      <vt:lpstr>1_Office Theme</vt:lpstr>
      <vt:lpstr>Riverside South and Riverside Center: A 40-Year Upper West Side Development Story</vt:lpstr>
      <vt:lpstr>Summary of Presentation</vt:lpstr>
      <vt:lpstr>The Site</vt:lpstr>
      <vt:lpstr>60th Street Freight Yard</vt:lpstr>
      <vt:lpstr>The 69th Street Transfer Bridge (Gantry)</vt:lpstr>
      <vt:lpstr>Early Development Proposals</vt:lpstr>
      <vt:lpstr>Lincoln West, 1980-84</vt:lpstr>
      <vt:lpstr>Lincoln West, 1980-84</vt:lpstr>
      <vt:lpstr>Television City, Trump City 1985-87, 1990</vt:lpstr>
      <vt:lpstr>Community Opposition and the Beginning of Civic Collaboration</vt:lpstr>
      <vt:lpstr>Riverside South Planning Corporation, and the Willen-Gutman Sketch, RSPC Initial Plan</vt:lpstr>
      <vt:lpstr>Manhattan CB7, Manhattan Borough President Planning Charrette, organized by Lance Jay Brown (1991)</vt:lpstr>
      <vt:lpstr>Riverside South Charrette</vt:lpstr>
      <vt:lpstr>City Council Approval, 1992</vt:lpstr>
      <vt:lpstr>The Long Construction and Development Story, 1994-2010</vt:lpstr>
      <vt:lpstr>The Long Construction and Development Story, 1994-2010</vt:lpstr>
      <vt:lpstr>Riverside Drive</vt:lpstr>
      <vt:lpstr>Freedom Place</vt:lpstr>
      <vt:lpstr>Approved Site Plan</vt:lpstr>
      <vt:lpstr>Design Guidelines and the Buildings</vt:lpstr>
      <vt:lpstr>Riverside South Park</vt:lpstr>
      <vt:lpstr>PowerPoint Presentation</vt:lpstr>
      <vt:lpstr>PowerPoint Presentation</vt:lpstr>
      <vt:lpstr>PowerPoint Presentation</vt:lpstr>
      <vt:lpstr>PowerPoint Presentation</vt:lpstr>
      <vt:lpstr>PowerPoint Presentation</vt:lpstr>
      <vt:lpstr>PowerPoint Presentation</vt:lpstr>
      <vt:lpstr>Miller Highway Relocation</vt:lpstr>
      <vt:lpstr>PowerPoint Presentation</vt:lpstr>
      <vt:lpstr>Miller Highway Relocation</vt:lpstr>
      <vt:lpstr>PowerPoint Presentation</vt:lpstr>
      <vt:lpstr>PowerPoint Presentation</vt:lpstr>
      <vt:lpstr>A New ULURP (2009), Extell and Riverside Center </vt:lpstr>
      <vt:lpstr>PowerPoint Presentation</vt:lpstr>
      <vt:lpstr>CB7 Critique Prior to Approval</vt:lpstr>
      <vt:lpstr>PowerPoint Presentation</vt:lpstr>
      <vt:lpstr>ULURP Process</vt:lpstr>
      <vt:lpstr>City Council Approval: Riverside Center &amp; Waterline Square</vt:lpstr>
      <vt:lpstr>Waterline Square and New Ownership</vt:lpstr>
      <vt:lpstr>PowerPoint Presentation</vt:lpstr>
      <vt:lpstr>What Has Been Built: Waterline Square</vt:lpstr>
      <vt:lpstr>PowerPoint Presentation</vt:lpstr>
      <vt:lpstr>PowerPoint Presentation</vt:lpstr>
      <vt:lpstr>PowerPoint Presentation</vt:lpstr>
      <vt:lpstr>PowerPoint Presentation</vt:lpstr>
      <vt:lpstr>PowerPoint Presentation</vt:lpstr>
      <vt:lpstr>Thoughts, lessons, questions</vt:lpstr>
      <vt:lpstr>Thoughts, lessons, questions,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Riverside South and Riverside Center: A 40-Year Upper West Side Development Story</dc:title>
  <dc:creator>Jason Mencher</dc:creator>
  <cp:lastModifiedBy>Jason</cp:lastModifiedBy>
  <cp:revision>66</cp:revision>
  <dcterms:created xsi:type="dcterms:W3CDTF">2020-11-16T18:51:10Z</dcterms:created>
  <dcterms:modified xsi:type="dcterms:W3CDTF">2020-11-18T21:59:16Z</dcterms:modified>
</cp:coreProperties>
</file>