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4" r:id="rId5"/>
    <p:sldId id="257" r:id="rId6"/>
    <p:sldId id="258" r:id="rId7"/>
    <p:sldId id="259" r:id="rId8"/>
    <p:sldId id="260" r:id="rId9"/>
    <p:sldId id="261" r:id="rId10"/>
    <p:sldId id="268" r:id="rId11"/>
    <p:sldId id="263" r:id="rId12"/>
    <p:sldId id="272" r:id="rId13"/>
    <p:sldId id="265" r:id="rId14"/>
    <p:sldId id="271" r:id="rId15"/>
    <p:sldId id="277" r:id="rId16"/>
    <p:sldId id="278" r:id="rId17"/>
    <p:sldId id="279" r:id="rId18"/>
    <p:sldId id="280" r:id="rId19"/>
    <p:sldId id="270" r:id="rId20"/>
    <p:sldId id="269" r:id="rId21"/>
    <p:sldId id="276" r:id="rId22"/>
    <p:sldId id="275" r:id="rId23"/>
    <p:sldId id="273" r:id="rId24"/>
    <p:sldId id="274"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4652" autoAdjust="0"/>
  </p:normalViewPr>
  <p:slideViewPr>
    <p:cSldViewPr>
      <p:cViewPr varScale="1">
        <p:scale>
          <a:sx n="84" d="100"/>
          <a:sy n="84" d="100"/>
        </p:scale>
        <p:origin x="-1068" y="-78"/>
      </p:cViewPr>
      <p:guideLst>
        <p:guide orient="horz" pos="2160"/>
        <p:guide pos="2880"/>
      </p:guideLst>
    </p:cSldViewPr>
  </p:slideViewPr>
  <p:outlineViewPr>
    <p:cViewPr>
      <p:scale>
        <a:sx n="33" d="100"/>
        <a:sy n="33" d="100"/>
      </p:scale>
      <p:origin x="0" y="36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88625CA-ED3C-4D63-9689-842727F7A935}" type="datetimeFigureOut">
              <a:rPr lang="en-US"/>
              <a:pPr>
                <a:defRPr/>
              </a:pPr>
              <a:t>12/20/2010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EE973-8856-464D-9CB1-4D725A8BB7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E24DEB-3DF0-457D-AB0E-CC005675C9E4}" type="datetimeFigureOut">
              <a:rPr lang="en-US"/>
              <a:pPr>
                <a:defRPr/>
              </a:pPr>
              <a:t>12/20/2010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5279B-16EE-4E8B-84D2-920B21734E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82DC90-FD1A-4346-AE5B-0FD880C39A6E}" type="datetimeFigureOut">
              <a:rPr lang="en-US"/>
              <a:pPr>
                <a:defRPr/>
              </a:pPr>
              <a:t>12/20/2010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4CEA1-93ED-4487-BA80-CD28FFFA9C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4BB4174C-A2DC-49AD-A614-771BECA7364D}" type="datetimeFigureOut">
              <a:rPr lang="en-US"/>
              <a:pPr>
                <a:defRPr/>
              </a:pPr>
              <a:t>12/20/2010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FF3D1-BAEC-4FCC-8801-110211BCD1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60339D-2214-4CB6-8B82-DCA76B603530}" type="datetimeFigureOut">
              <a:rPr lang="en-US"/>
              <a:pPr>
                <a:defRPr/>
              </a:pPr>
              <a:t>12/20/2010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41B74C-4810-4BB0-8E52-D5715371FB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4B1DD60-2029-4DA7-AA00-A045B40E4630}" type="datetimeFigureOut">
              <a:rPr lang="en-US"/>
              <a:pPr>
                <a:defRPr/>
              </a:pPr>
              <a:t>12/20/2010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546CAA-B5B6-4E3B-9965-BE5273F603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3727BB-C841-4002-ACB9-8B4B5C1AB1B8}" type="datetimeFigureOut">
              <a:rPr lang="en-US"/>
              <a:pPr>
                <a:defRPr/>
              </a:pPr>
              <a:t>12/20/2010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9E2867-3A9D-490A-A88E-8CDF9F5C0D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FAFF6A-6DB3-4BF6-9711-5EF1E7435B24}" type="datetimeFigureOut">
              <a:rPr lang="en-US"/>
              <a:pPr>
                <a:defRPr/>
              </a:pPr>
              <a:t>12/20/2010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35DBDB-68F3-45F3-BEFA-523A4C4319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A4D8F9-4E22-4560-9C12-58B88E3DB52E}" type="datetimeFigureOut">
              <a:rPr lang="en-US"/>
              <a:pPr>
                <a:defRPr/>
              </a:pPr>
              <a:t>12/20/2010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6EDAE7-05D9-45F5-A037-149C95B492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FF0B82-E346-4A2B-A16D-9848672C4A69}" type="datetimeFigureOut">
              <a:rPr lang="en-US"/>
              <a:pPr>
                <a:defRPr/>
              </a:pPr>
              <a:t>12/20/2010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9C19C-EB9B-44B3-A6DB-672F9555D5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4"/>
          <p:cNvGrpSpPr>
            <a:grpSpLocks/>
          </p:cNvGrpSpPr>
          <p:nvPr/>
        </p:nvGrpSpPr>
        <p:grpSpPr bwMode="auto">
          <a:xfrm>
            <a:off x="4516438" y="993775"/>
            <a:ext cx="1846262" cy="153035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fld id="{9773B18B-D5A0-4BE5-BE3B-2BBCF551DADC}" type="datetimeFigureOut">
              <a:rPr lang="en-US"/>
              <a:pPr>
                <a:defRPr/>
              </a:pPr>
              <a:t>12/20/2010</a:t>
            </a:fld>
            <a:endParaRPr lang="en-US"/>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303AA17E-1CDA-47B8-96AB-13B274E87B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ea typeface="+mn-ea"/>
                <a:cs typeface="+mn-cs"/>
              </a:defRPr>
            </a:lvl1pPr>
          </a:lstStyle>
          <a:p>
            <a:pPr>
              <a:defRPr/>
            </a:pPr>
            <a:fld id="{BFF67847-6A78-457F-932E-FA760D97C40C}" type="datetimeFigureOut">
              <a:rPr lang="en-US"/>
              <a:pPr>
                <a:defRPr/>
              </a:pPr>
              <a:t>12/20/2010</a:t>
            </a:fld>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ea typeface="+mn-ea"/>
                <a:cs typeface="+mn-cs"/>
              </a:defRPr>
            </a:lvl1pPr>
          </a:lstStyle>
          <a:p>
            <a:pPr>
              <a:defRPr/>
            </a:pPr>
            <a:fld id="{6853BB5C-CE78-4905-A4CC-ED6DF94E14F4}" type="slidenum">
              <a:rPr lang="en-US"/>
              <a:pPr>
                <a:defRPr/>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180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60" r:id="rId9"/>
    <p:sldLayoutId id="2147483651" r:id="rId10"/>
    <p:sldLayoutId id="2147483650" r:id="rId11"/>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ＭＳ Ｐゴシック" pitchFamily="-123" charset="-128"/>
          <a:cs typeface="ＭＳ Ｐゴシック" pitchFamily="-123" charset="-128"/>
        </a:defRPr>
      </a:lvl1pPr>
      <a:lvl2pPr algn="l" defTabSz="457200" rtl="0" eaLnBrk="0" fontAlgn="base" hangingPunct="0">
        <a:spcBef>
          <a:spcPct val="0"/>
        </a:spcBef>
        <a:spcAft>
          <a:spcPct val="0"/>
        </a:spcAft>
        <a:defRPr sz="3200">
          <a:solidFill>
            <a:schemeClr val="tx1"/>
          </a:solidFill>
          <a:latin typeface="Verdana" pitchFamily="-123" charset="0"/>
          <a:ea typeface="ＭＳ Ｐゴシック" pitchFamily="-123" charset="-128"/>
          <a:cs typeface="ＭＳ Ｐゴシック" pitchFamily="-123" charset="-128"/>
        </a:defRPr>
      </a:lvl2pPr>
      <a:lvl3pPr algn="l" defTabSz="457200" rtl="0" eaLnBrk="0" fontAlgn="base" hangingPunct="0">
        <a:spcBef>
          <a:spcPct val="0"/>
        </a:spcBef>
        <a:spcAft>
          <a:spcPct val="0"/>
        </a:spcAft>
        <a:defRPr sz="3200">
          <a:solidFill>
            <a:schemeClr val="tx1"/>
          </a:solidFill>
          <a:latin typeface="Verdana" pitchFamily="-123" charset="0"/>
          <a:ea typeface="ＭＳ Ｐゴシック" pitchFamily="-123" charset="-128"/>
          <a:cs typeface="ＭＳ Ｐゴシック" pitchFamily="-123" charset="-128"/>
        </a:defRPr>
      </a:lvl3pPr>
      <a:lvl4pPr algn="l" defTabSz="457200" rtl="0" eaLnBrk="0" fontAlgn="base" hangingPunct="0">
        <a:spcBef>
          <a:spcPct val="0"/>
        </a:spcBef>
        <a:spcAft>
          <a:spcPct val="0"/>
        </a:spcAft>
        <a:defRPr sz="3200">
          <a:solidFill>
            <a:schemeClr val="tx1"/>
          </a:solidFill>
          <a:latin typeface="Verdana" pitchFamily="-123" charset="0"/>
          <a:ea typeface="ＭＳ Ｐゴシック" pitchFamily="-123" charset="-128"/>
          <a:cs typeface="ＭＳ Ｐゴシック" pitchFamily="-123" charset="-128"/>
        </a:defRPr>
      </a:lvl4pPr>
      <a:lvl5pPr algn="l" defTabSz="457200" rtl="0" eaLnBrk="0" fontAlgn="base" hangingPunct="0">
        <a:spcBef>
          <a:spcPct val="0"/>
        </a:spcBef>
        <a:spcAft>
          <a:spcPct val="0"/>
        </a:spcAft>
        <a:defRPr sz="3200">
          <a:solidFill>
            <a:schemeClr val="tx1"/>
          </a:solidFill>
          <a:latin typeface="Verdana" pitchFamily="-123" charset="0"/>
          <a:ea typeface="ＭＳ Ｐゴシック" pitchFamily="-123" charset="-128"/>
          <a:cs typeface="ＭＳ Ｐゴシック" pitchFamily="-123"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23" charset="2"/>
        <a:buChar char=""/>
        <a:defRPr kern="1200">
          <a:solidFill>
            <a:schemeClr val="tx1"/>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ts val="600"/>
        </a:spcAft>
        <a:buClr>
          <a:schemeClr val="tx2"/>
        </a:buClr>
        <a:buFont typeface="Wingdings 2" pitchFamily="-123" charset="2"/>
        <a:buChar char=""/>
        <a:defRPr sz="1600" kern="1200">
          <a:solidFill>
            <a:schemeClr val="tx1"/>
          </a:solidFill>
          <a:latin typeface="+mn-lt"/>
          <a:ea typeface="ＭＳ Ｐゴシック" pitchFamily="-123" charset="-128"/>
          <a:cs typeface="+mn-cs"/>
        </a:defRPr>
      </a:lvl2pPr>
      <a:lvl3pPr marL="1143000" indent="-228600" algn="l" defTabSz="457200" rtl="0" eaLnBrk="0" fontAlgn="base" hangingPunct="0">
        <a:spcBef>
          <a:spcPct val="20000"/>
        </a:spcBef>
        <a:spcAft>
          <a:spcPts val="600"/>
        </a:spcAft>
        <a:buClr>
          <a:schemeClr val="tx2"/>
        </a:buClr>
        <a:buFont typeface="Wingdings 2" pitchFamily="-123" charset="2"/>
        <a:buChar char=""/>
        <a:defRPr sz="1400" kern="1200">
          <a:solidFill>
            <a:schemeClr val="tx1"/>
          </a:solidFill>
          <a:latin typeface="+mn-lt"/>
          <a:ea typeface="ＭＳ Ｐゴシック" pitchFamily="-123" charset="-128"/>
          <a:cs typeface="+mn-cs"/>
        </a:defRPr>
      </a:lvl3pPr>
      <a:lvl4pPr marL="1600200" indent="-228600" algn="l" defTabSz="457200" rtl="0" eaLnBrk="0" fontAlgn="base" hangingPunct="0">
        <a:spcBef>
          <a:spcPct val="20000"/>
        </a:spcBef>
        <a:spcAft>
          <a:spcPts val="600"/>
        </a:spcAft>
        <a:buClr>
          <a:schemeClr val="tx2"/>
        </a:buClr>
        <a:buFont typeface="Wingdings 2" pitchFamily="-123" charset="2"/>
        <a:buChar char=""/>
        <a:defRPr sz="1200" kern="1200">
          <a:solidFill>
            <a:schemeClr val="tx1"/>
          </a:solidFill>
          <a:latin typeface="+mn-lt"/>
          <a:ea typeface="ＭＳ Ｐゴシック" pitchFamily="-123" charset="-128"/>
          <a:cs typeface="+mn-cs"/>
        </a:defRPr>
      </a:lvl4pPr>
      <a:lvl5pPr marL="2057400" indent="-228600" algn="l" defTabSz="457200" rtl="0" eaLnBrk="0" fontAlgn="base" hangingPunct="0">
        <a:spcBef>
          <a:spcPct val="20000"/>
        </a:spcBef>
        <a:spcAft>
          <a:spcPts val="600"/>
        </a:spcAft>
        <a:buClr>
          <a:schemeClr val="tx2"/>
        </a:buClr>
        <a:buFont typeface="Wingdings 2" pitchFamily="-123" charset="2"/>
        <a:buChar char=""/>
        <a:defRPr sz="1200" kern="1200">
          <a:solidFill>
            <a:schemeClr val="tx1"/>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0" y="1600200"/>
            <a:ext cx="7772400" cy="2305050"/>
          </a:xfrm>
        </p:spPr>
        <p:txBody>
          <a:bodyPr/>
          <a:lstStyle/>
          <a:p>
            <a:pPr eaLnBrk="1" hangingPunct="1"/>
            <a:r>
              <a:rPr lang="en-US" smtClean="0"/>
              <a:t>Retail Diversity </a:t>
            </a:r>
            <a:br>
              <a:rPr lang="en-US" smtClean="0"/>
            </a:br>
            <a:r>
              <a:rPr lang="en-US" smtClean="0"/>
              <a:t>in Community Board 3:</a:t>
            </a:r>
            <a:br>
              <a:rPr lang="en-US" smtClean="0"/>
            </a:br>
            <a:r>
              <a:rPr lang="en-US" sz="3300" smtClean="0"/>
              <a:t>Clinton Street</a:t>
            </a:r>
          </a:p>
        </p:txBody>
      </p:sp>
      <p:sp>
        <p:nvSpPr>
          <p:cNvPr id="3" name="Subtitle 2"/>
          <p:cNvSpPr>
            <a:spLocks noGrp="1"/>
          </p:cNvSpPr>
          <p:nvPr>
            <p:ph type="subTitle" idx="1"/>
          </p:nvPr>
        </p:nvSpPr>
        <p:spPr>
          <a:xfrm>
            <a:off x="1371600" y="4648200"/>
            <a:ext cx="6096000" cy="1752600"/>
          </a:xfrm>
        </p:spPr>
        <p:txBody>
          <a:bodyPr numCol="2" rtlCol="0">
            <a:normAutofit fontScale="25000" lnSpcReduction="20000"/>
          </a:bodyPr>
          <a:lstStyle/>
          <a:p>
            <a:pPr eaLnBrk="1" fontAlgn="auto" hangingPunct="1">
              <a:buFont typeface="Wingdings 2" charset="2"/>
              <a:buNone/>
              <a:defRPr/>
            </a:pPr>
            <a:r>
              <a:rPr lang="en-US" sz="9200" dirty="0" smtClean="0">
                <a:solidFill>
                  <a:schemeClr val="tx1"/>
                </a:solidFill>
                <a:latin typeface="+mj-lt"/>
                <a:ea typeface="+mn-ea"/>
                <a:cs typeface="+mn-cs"/>
              </a:rPr>
              <a:t>Isabelle Adams</a:t>
            </a:r>
          </a:p>
          <a:p>
            <a:pPr eaLnBrk="1" fontAlgn="auto" hangingPunct="1">
              <a:buFont typeface="Wingdings 2" charset="2"/>
              <a:buNone/>
              <a:defRPr/>
            </a:pPr>
            <a:r>
              <a:rPr lang="en-US" sz="9200" dirty="0" smtClean="0">
                <a:solidFill>
                  <a:schemeClr val="tx1"/>
                </a:solidFill>
                <a:latin typeface="+mj-lt"/>
                <a:ea typeface="+mn-ea"/>
                <a:cs typeface="+mn-cs"/>
              </a:rPr>
              <a:t>Alison Cole</a:t>
            </a:r>
          </a:p>
          <a:p>
            <a:pPr eaLnBrk="1" fontAlgn="auto" hangingPunct="1">
              <a:buFont typeface="Wingdings 2" charset="2"/>
              <a:buNone/>
              <a:defRPr/>
            </a:pPr>
            <a:r>
              <a:rPr lang="en-US" sz="9200" dirty="0" smtClean="0">
                <a:solidFill>
                  <a:schemeClr val="tx1"/>
                </a:solidFill>
                <a:latin typeface="+mj-lt"/>
                <a:ea typeface="+mn-ea"/>
                <a:cs typeface="+mn-cs"/>
              </a:rPr>
              <a:t>Diana Federico</a:t>
            </a:r>
          </a:p>
          <a:p>
            <a:pPr eaLnBrk="1" fontAlgn="auto" hangingPunct="1">
              <a:buFont typeface="Wingdings 2" charset="2"/>
              <a:buNone/>
              <a:defRPr/>
            </a:pPr>
            <a:endParaRPr lang="en-US" sz="9200" dirty="0">
              <a:solidFill>
                <a:schemeClr val="tx1"/>
              </a:solidFill>
              <a:ea typeface="+mn-ea"/>
              <a:cs typeface="+mn-cs"/>
            </a:endParaRPr>
          </a:p>
          <a:p>
            <a:pPr eaLnBrk="1" fontAlgn="auto" hangingPunct="1">
              <a:buFont typeface="Wingdings 2" charset="2"/>
              <a:buNone/>
              <a:defRPr/>
            </a:pPr>
            <a:r>
              <a:rPr lang="en-US" sz="9200" dirty="0" err="1" smtClean="0">
                <a:solidFill>
                  <a:schemeClr val="tx1"/>
                </a:solidFill>
                <a:ea typeface="+mn-ea"/>
                <a:cs typeface="+mn-cs"/>
              </a:rPr>
              <a:t>Alanna</a:t>
            </a:r>
            <a:r>
              <a:rPr lang="en-US" sz="9200" dirty="0" smtClean="0">
                <a:solidFill>
                  <a:schemeClr val="tx1"/>
                </a:solidFill>
                <a:ea typeface="+mn-ea"/>
                <a:cs typeface="+mn-cs"/>
              </a:rPr>
              <a:t> </a:t>
            </a:r>
            <a:r>
              <a:rPr lang="en-US" sz="9200" dirty="0" err="1" smtClean="0">
                <a:solidFill>
                  <a:schemeClr val="tx1"/>
                </a:solidFill>
                <a:ea typeface="+mn-ea"/>
                <a:cs typeface="+mn-cs"/>
              </a:rPr>
              <a:t>Korpus</a:t>
            </a:r>
            <a:endParaRPr lang="en-US" sz="9200" dirty="0" smtClean="0">
              <a:solidFill>
                <a:schemeClr val="tx1"/>
              </a:solidFill>
              <a:ea typeface="+mn-ea"/>
              <a:cs typeface="+mn-cs"/>
            </a:endParaRPr>
          </a:p>
          <a:p>
            <a:pPr eaLnBrk="1" fontAlgn="auto" hangingPunct="1">
              <a:buFont typeface="Wingdings 2" charset="2"/>
              <a:buNone/>
              <a:defRPr/>
            </a:pPr>
            <a:r>
              <a:rPr lang="en-US" sz="9200" dirty="0" smtClean="0">
                <a:solidFill>
                  <a:schemeClr val="tx1"/>
                </a:solidFill>
                <a:ea typeface="+mn-ea"/>
                <a:cs typeface="+mn-cs"/>
              </a:rPr>
              <a:t>Stephanie Miranda</a:t>
            </a:r>
          </a:p>
          <a:p>
            <a:pPr eaLnBrk="1" fontAlgn="auto" hangingPunct="1">
              <a:buFont typeface="Wingdings 2" charset="2"/>
              <a:buNone/>
              <a:defRPr/>
            </a:pPr>
            <a:r>
              <a:rPr lang="en-US" sz="9200" dirty="0" smtClean="0">
                <a:solidFill>
                  <a:schemeClr val="tx1"/>
                </a:solidFill>
                <a:ea typeface="+mn-ea"/>
                <a:cs typeface="+mn-cs"/>
              </a:rPr>
              <a:t>Kelsey Smith</a:t>
            </a:r>
          </a:p>
          <a:p>
            <a:pPr eaLnBrk="1" fontAlgn="auto" hangingPunct="1">
              <a:buFont typeface="Wingdings 2" charset="2"/>
              <a:buNone/>
              <a:defRPr/>
            </a:pPr>
            <a:endParaRPr lang="en-US" sz="2500" dirty="0" smtClean="0">
              <a:solidFill>
                <a:schemeClr val="tx1"/>
              </a:solidFill>
              <a:latin typeface="+mj-lt"/>
              <a:ea typeface="+mn-ea"/>
              <a:cs typeface="+mn-cs"/>
            </a:endParaRPr>
          </a:p>
          <a:p>
            <a:pPr eaLnBrk="1" fontAlgn="auto" hangingPunct="1">
              <a:buFont typeface="Wingdings 2" charset="2"/>
              <a:buNone/>
              <a:defRPr/>
            </a:pPr>
            <a:endParaRPr lang="en-US" dirty="0">
              <a:ea typeface="+mn-ea"/>
              <a:cs typeface="+mn-cs"/>
            </a:endParaRPr>
          </a:p>
        </p:txBody>
      </p:sp>
      <p:pic>
        <p:nvPicPr>
          <p:cNvPr id="13315" name="Picture 2"/>
          <p:cNvPicPr>
            <a:picLocks noChangeAspect="1" noChangeArrowheads="1"/>
          </p:cNvPicPr>
          <p:nvPr/>
        </p:nvPicPr>
        <p:blipFill>
          <a:blip r:embed="rId2" cstate="print"/>
          <a:srcRect/>
          <a:stretch>
            <a:fillRect/>
          </a:stretch>
        </p:blipFill>
        <p:spPr bwMode="auto">
          <a:xfrm>
            <a:off x="5410200" y="228600"/>
            <a:ext cx="3505200" cy="234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81000" y="676275"/>
            <a:ext cx="8534400" cy="923925"/>
          </a:xfrm>
        </p:spPr>
        <p:txBody>
          <a:bodyPr/>
          <a:lstStyle/>
          <a:p>
            <a:pPr eaLnBrk="1" hangingPunct="1"/>
            <a:r>
              <a:rPr lang="en-US" smtClean="0"/>
              <a:t>Vacant Stores Vs. Closed in the Daytime</a:t>
            </a:r>
          </a:p>
        </p:txBody>
      </p:sp>
      <p:sp>
        <p:nvSpPr>
          <p:cNvPr id="28674" name="TextBox 2"/>
          <p:cNvSpPr txBox="1">
            <a:spLocks noChangeArrowheads="1"/>
          </p:cNvSpPr>
          <p:nvPr/>
        </p:nvSpPr>
        <p:spPr bwMode="auto">
          <a:xfrm>
            <a:off x="914400" y="1676400"/>
            <a:ext cx="7467600" cy="915988"/>
          </a:xfrm>
          <a:prstGeom prst="rect">
            <a:avLst/>
          </a:prstGeom>
          <a:noFill/>
          <a:ln w="9525">
            <a:noFill/>
            <a:miter lim="800000"/>
            <a:headEnd/>
            <a:tailEnd/>
          </a:ln>
        </p:spPr>
        <p:txBody>
          <a:bodyPr>
            <a:prstTxWarp prst="textNoShape">
              <a:avLst/>
            </a:prstTxWarp>
            <a:spAutoFit/>
          </a:bodyPr>
          <a:lstStyle/>
          <a:p>
            <a:r>
              <a:rPr lang="en-US" sz="1800">
                <a:latin typeface="Verdana" pitchFamily="-123" charset="0"/>
              </a:rPr>
              <a:t>After surveying the west side of Clinton Street between Delancey and Houston, we found that are 11 vacant store fronts and 9 bars/restaurants closed until nighttime. </a:t>
            </a:r>
          </a:p>
        </p:txBody>
      </p:sp>
      <p:pic>
        <p:nvPicPr>
          <p:cNvPr id="28675" name="Picture 3"/>
          <p:cNvPicPr>
            <a:picLocks noChangeAspect="1"/>
          </p:cNvPicPr>
          <p:nvPr/>
        </p:nvPicPr>
        <p:blipFill>
          <a:blip r:embed="rId2" cstate="print"/>
          <a:srcRect/>
          <a:stretch>
            <a:fillRect/>
          </a:stretch>
        </p:blipFill>
        <p:spPr bwMode="auto">
          <a:xfrm>
            <a:off x="1447800" y="2743200"/>
            <a:ext cx="5791200" cy="38766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533400" y="457200"/>
            <a:ext cx="3657600" cy="6157913"/>
          </a:xfrm>
          <a:prstGeom prst="rect">
            <a:avLst/>
          </a:prstGeom>
          <a:noFill/>
          <a:ln w="9525">
            <a:noFill/>
            <a:miter lim="800000"/>
            <a:headEnd/>
            <a:tailEnd/>
          </a:ln>
        </p:spPr>
        <p:txBody>
          <a:bodyPr>
            <a:prstTxWarp prst="textNoShape">
              <a:avLst/>
            </a:prstTxWarp>
            <a:spAutoFit/>
          </a:bodyPr>
          <a:lstStyle/>
          <a:p>
            <a:r>
              <a:rPr lang="en-US" sz="2000">
                <a:latin typeface="Verdana" pitchFamily="-123" charset="0"/>
              </a:rPr>
              <a:t>95% of the businesses surveyed said that vacant storefronts posed at least a slight problem (38% said it was a large problem)</a:t>
            </a:r>
            <a:endParaRPr lang="en-US" sz="2000">
              <a:solidFill>
                <a:schemeClr val="bg1"/>
              </a:solidFill>
              <a:latin typeface="Verdana" pitchFamily="-123" charset="0"/>
            </a:endParaRPr>
          </a:p>
          <a:p>
            <a:r>
              <a:rPr lang="en-US" sz="2000">
                <a:latin typeface="Verdana" pitchFamily="-123" charset="0"/>
              </a:rPr>
              <a:t/>
            </a:r>
            <a:br>
              <a:rPr lang="en-US" sz="2000">
                <a:latin typeface="Verdana" pitchFamily="-123" charset="0"/>
              </a:rPr>
            </a:br>
            <a:r>
              <a:rPr lang="en-US" sz="2000">
                <a:latin typeface="Verdana" pitchFamily="-123" charset="0"/>
              </a:rPr>
              <a:t>Each vacant storefront represents a lack of customers and a lack of business activity</a:t>
            </a:r>
          </a:p>
          <a:p>
            <a:r>
              <a:rPr lang="en-US" sz="2000">
                <a:latin typeface="Verdana" pitchFamily="-123" charset="0"/>
              </a:rPr>
              <a:t/>
            </a:r>
            <a:br>
              <a:rPr lang="en-US" sz="2000">
                <a:latin typeface="Verdana" pitchFamily="-123" charset="0"/>
              </a:rPr>
            </a:br>
            <a:r>
              <a:rPr lang="en-US" sz="2000">
                <a:latin typeface="Verdana" pitchFamily="-123" charset="0"/>
              </a:rPr>
              <a:t>This creates less pedestrian traffic, which many small businesses rely on</a:t>
            </a:r>
            <a:br>
              <a:rPr lang="en-US" sz="2000">
                <a:latin typeface="Verdana" pitchFamily="-123" charset="0"/>
              </a:rPr>
            </a:br>
            <a:r>
              <a:rPr lang="en-US" sz="2000">
                <a:latin typeface="Verdana" pitchFamily="-123" charset="0"/>
              </a:rPr>
              <a:t/>
            </a:r>
            <a:br>
              <a:rPr lang="en-US" sz="2000">
                <a:latin typeface="Verdana" pitchFamily="-123" charset="0"/>
              </a:rPr>
            </a:br>
            <a:r>
              <a:rPr lang="en-US" sz="2000">
                <a:latin typeface="Verdana" pitchFamily="-123" charset="0"/>
              </a:rPr>
              <a:t>The vacant storefronts also tend to create an unfriendly atmosphere</a:t>
            </a:r>
            <a:r>
              <a:rPr lang="en-US" sz="1800">
                <a:latin typeface="Verdana" pitchFamily="-123" charset="0"/>
              </a:rPr>
              <a:t/>
            </a:r>
            <a:br>
              <a:rPr lang="en-US" sz="1800">
                <a:latin typeface="Verdana" pitchFamily="-123" charset="0"/>
              </a:rPr>
            </a:br>
            <a:endParaRPr lang="en-US" sz="1800">
              <a:latin typeface="Verdana" pitchFamily="-123" charset="0"/>
            </a:endParaRPr>
          </a:p>
        </p:txBody>
      </p:sp>
      <p:pic>
        <p:nvPicPr>
          <p:cNvPr id="26626" name="Picture 3"/>
          <p:cNvPicPr>
            <a:picLocks noChangeAspect="1"/>
          </p:cNvPicPr>
          <p:nvPr/>
        </p:nvPicPr>
        <p:blipFill>
          <a:blip r:embed="rId2"/>
          <a:srcRect/>
          <a:stretch>
            <a:fillRect/>
          </a:stretch>
        </p:blipFill>
        <p:spPr bwMode="auto">
          <a:xfrm>
            <a:off x="4552950" y="0"/>
            <a:ext cx="45910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Some Rent Statistics</a:t>
            </a:r>
          </a:p>
        </p:txBody>
      </p:sp>
      <p:sp>
        <p:nvSpPr>
          <p:cNvPr id="27650" name="TextBox 2"/>
          <p:cNvSpPr txBox="1">
            <a:spLocks noChangeArrowheads="1"/>
          </p:cNvSpPr>
          <p:nvPr/>
        </p:nvSpPr>
        <p:spPr bwMode="auto">
          <a:xfrm>
            <a:off x="685800" y="1905000"/>
            <a:ext cx="7924800" cy="4446588"/>
          </a:xfrm>
          <a:prstGeom prst="rect">
            <a:avLst/>
          </a:prstGeom>
          <a:noFill/>
          <a:ln w="9525">
            <a:noFill/>
            <a:miter lim="800000"/>
            <a:headEnd/>
            <a:tailEnd/>
          </a:ln>
        </p:spPr>
        <p:txBody>
          <a:bodyPr>
            <a:prstTxWarp prst="textNoShape">
              <a:avLst/>
            </a:prstTxWarp>
            <a:spAutoFit/>
          </a:bodyPr>
          <a:lstStyle/>
          <a:p>
            <a:pPr>
              <a:buFont typeface="Arial" pitchFamily="-123" charset="0"/>
              <a:buChar char="•"/>
            </a:pPr>
            <a:r>
              <a:rPr lang="en-US" sz="2200">
                <a:latin typeface="Verdana" pitchFamily="-123" charset="0"/>
              </a:rPr>
              <a:t> $1,350 for 220 Sq. ft</a:t>
            </a:r>
          </a:p>
          <a:p>
            <a:pPr>
              <a:buFont typeface="Arial" pitchFamily="-123" charset="0"/>
              <a:buChar char="•"/>
            </a:pPr>
            <a:endParaRPr lang="en-US" sz="2200">
              <a:latin typeface="Verdana" pitchFamily="-123" charset="0"/>
            </a:endParaRPr>
          </a:p>
          <a:p>
            <a:pPr>
              <a:buFont typeface="Arial" pitchFamily="-123" charset="0"/>
              <a:buChar char="•"/>
            </a:pPr>
            <a:r>
              <a:rPr lang="en-US" sz="2200">
                <a:latin typeface="Verdana" pitchFamily="-123" charset="0"/>
              </a:rPr>
              <a:t> $4,000 for 700 Sq. ft</a:t>
            </a:r>
          </a:p>
          <a:p>
            <a:pPr>
              <a:buFont typeface="Arial" pitchFamily="-123" charset="0"/>
              <a:buChar char="•"/>
            </a:pPr>
            <a:endParaRPr lang="en-US" sz="2200">
              <a:latin typeface="Verdana" pitchFamily="-123" charset="0"/>
            </a:endParaRPr>
          </a:p>
          <a:p>
            <a:pPr>
              <a:buFont typeface="Arial" pitchFamily="-123" charset="0"/>
              <a:buChar char="•"/>
            </a:pPr>
            <a:r>
              <a:rPr lang="en-US" sz="2200">
                <a:latin typeface="Verdana" pitchFamily="-123" charset="0"/>
              </a:rPr>
              <a:t>$2,200 for 180 Sq. ft</a:t>
            </a:r>
          </a:p>
          <a:p>
            <a:pPr>
              <a:buFont typeface="Arial" pitchFamily="-123" charset="0"/>
              <a:buChar char="•"/>
            </a:pPr>
            <a:endParaRPr lang="en-US" sz="2200">
              <a:latin typeface="Verdana" pitchFamily="-123" charset="0"/>
            </a:endParaRPr>
          </a:p>
          <a:p>
            <a:pPr>
              <a:buFont typeface="Arial" pitchFamily="-123" charset="0"/>
              <a:buChar char="•"/>
            </a:pPr>
            <a:r>
              <a:rPr lang="en-US" sz="2200">
                <a:latin typeface="Verdana" pitchFamily="-123" charset="0"/>
              </a:rPr>
              <a:t>$130 for 1 Sq Ft. </a:t>
            </a:r>
          </a:p>
          <a:p>
            <a:pPr>
              <a:buFont typeface="Arial" pitchFamily="-123" charset="0"/>
              <a:buChar char="•"/>
            </a:pPr>
            <a:endParaRPr lang="en-US" sz="2200">
              <a:latin typeface="Verdana" pitchFamily="-123" charset="0"/>
            </a:endParaRPr>
          </a:p>
          <a:p>
            <a:pPr>
              <a:buFont typeface="Arial" pitchFamily="-123" charset="0"/>
              <a:buChar char="•"/>
            </a:pPr>
            <a:r>
              <a:rPr lang="en-US" sz="2200">
                <a:latin typeface="Verdana" pitchFamily="-123" charset="0"/>
              </a:rPr>
              <a:t>The rents are truly varied, we believe it depends on the location of the store and the type of building it is located in</a:t>
            </a:r>
          </a:p>
          <a:p>
            <a:pPr>
              <a:buFont typeface="Arial" pitchFamily="-123" charset="0"/>
              <a:buChar char="•"/>
            </a:pPr>
            <a:r>
              <a:rPr lang="en-US" sz="2200">
                <a:latin typeface="Verdana" pitchFamily="-123" charset="0"/>
              </a:rPr>
              <a:t>Whether the space was renovated or not may also play a part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Trebuchet MS"/>
              </a:rPr>
              <a:t>Are Taxes in the Area a problem for Businesses?</a:t>
            </a:r>
            <a:endParaRPr lang="en-US" dirty="0">
              <a:ea typeface="+mj-ea"/>
              <a:cs typeface="Trebuchet MS"/>
            </a:endParaRPr>
          </a:p>
        </p:txBody>
      </p:sp>
      <p:graphicFrame>
        <p:nvGraphicFramePr>
          <p:cNvPr id="25602" name="Chart 2"/>
          <p:cNvGraphicFramePr>
            <a:graphicFrameLocks/>
          </p:cNvGraphicFramePr>
          <p:nvPr/>
        </p:nvGraphicFramePr>
        <p:xfrm>
          <a:off x="1447800" y="1524000"/>
          <a:ext cx="6096000" cy="4064000"/>
        </p:xfrm>
        <a:graphic>
          <a:graphicData uri="http://schemas.openxmlformats.org/presentationml/2006/ole">
            <p:oleObj spid="_x0000_s25602" r:id="rId3" imgW="6095496" imgH="4065696" progId="Excel.Sheet.8">
              <p:embed/>
            </p:oleObj>
          </a:graphicData>
        </a:graphic>
      </p:graphicFrame>
      <p:sp>
        <p:nvSpPr>
          <p:cNvPr id="25605" name="TextBox 3"/>
          <p:cNvSpPr txBox="1">
            <a:spLocks noChangeArrowheads="1"/>
          </p:cNvSpPr>
          <p:nvPr/>
        </p:nvSpPr>
        <p:spPr bwMode="auto">
          <a:xfrm>
            <a:off x="381000" y="5486400"/>
            <a:ext cx="8534400" cy="1190625"/>
          </a:xfrm>
          <a:prstGeom prst="rect">
            <a:avLst/>
          </a:prstGeom>
          <a:noFill/>
          <a:ln w="9525">
            <a:noFill/>
            <a:miter lim="800000"/>
            <a:headEnd/>
            <a:tailEnd/>
          </a:ln>
        </p:spPr>
        <p:txBody>
          <a:bodyPr>
            <a:prstTxWarp prst="textNoShape">
              <a:avLst/>
            </a:prstTxWarp>
            <a:spAutoFit/>
          </a:bodyPr>
          <a:lstStyle/>
          <a:p>
            <a:pPr algn="ctr"/>
            <a:r>
              <a:rPr lang="en-US" sz="1800">
                <a:latin typeface="Verdana" pitchFamily="-123" charset="0"/>
              </a:rPr>
              <a:t>Many business owners agreed that taxes have severely increased over time, especially in this area and they found this to be a problem.</a:t>
            </a:r>
          </a:p>
          <a:p>
            <a:pPr algn="ctr"/>
            <a:r>
              <a:rPr lang="en-US" sz="1800">
                <a:latin typeface="Verdana" pitchFamily="-123" charset="0"/>
              </a:rPr>
              <a:t>Higher Taxes→Higher Rent→Pushing out business owners→Vacant Storefronts →Less retail diversity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304800" y="5257800"/>
            <a:ext cx="8610600" cy="1190625"/>
          </a:xfrm>
          <a:prstGeom prst="rect">
            <a:avLst/>
          </a:prstGeom>
          <a:noFill/>
          <a:ln w="9525">
            <a:noFill/>
            <a:miter lim="800000"/>
            <a:headEnd/>
            <a:tailEnd/>
          </a:ln>
        </p:spPr>
        <p:txBody>
          <a:bodyPr>
            <a:prstTxWarp prst="textNoShape">
              <a:avLst/>
            </a:prstTxWarp>
            <a:spAutoFit/>
          </a:bodyPr>
          <a:lstStyle/>
          <a:p>
            <a:pPr>
              <a:buFont typeface="Arial" pitchFamily="-123" charset="0"/>
              <a:buChar char="•"/>
            </a:pPr>
            <a:r>
              <a:rPr lang="en-US" sz="1800">
                <a:latin typeface="Verdana" pitchFamily="-123" charset="0"/>
              </a:rPr>
              <a:t> In Business at this location for over 50 years</a:t>
            </a:r>
          </a:p>
          <a:p>
            <a:pPr>
              <a:buFont typeface="Arial" pitchFamily="-123" charset="0"/>
              <a:buChar char="•"/>
            </a:pPr>
            <a:r>
              <a:rPr lang="en-US" sz="1800">
                <a:latin typeface="Verdana" pitchFamily="-123" charset="0"/>
              </a:rPr>
              <a:t> Rent has increased by approximatley 450%</a:t>
            </a:r>
          </a:p>
          <a:p>
            <a:pPr>
              <a:buFont typeface="Arial" pitchFamily="-123" charset="0"/>
              <a:buChar char="•"/>
            </a:pPr>
            <a:r>
              <a:rPr lang="en-US" sz="1800">
                <a:latin typeface="Verdana" pitchFamily="-123" charset="0"/>
              </a:rPr>
              <a:t> Going out of business because they are unable to renew their lease at the current price</a:t>
            </a:r>
          </a:p>
        </p:txBody>
      </p:sp>
      <p:pic>
        <p:nvPicPr>
          <p:cNvPr id="29698" name="Picture 4" descr="2936167935_129f971d44.jpeg"/>
          <p:cNvPicPr>
            <a:picLocks noChangeAspect="1"/>
          </p:cNvPicPr>
          <p:nvPr/>
        </p:nvPicPr>
        <p:blipFill>
          <a:blip r:embed="rId2"/>
          <a:srcRect/>
          <a:stretch>
            <a:fillRect/>
          </a:stretch>
        </p:blipFill>
        <p:spPr bwMode="auto">
          <a:xfrm>
            <a:off x="1295400" y="304800"/>
            <a:ext cx="6350000" cy="476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90600" y="-228600"/>
            <a:ext cx="7124700" cy="923925"/>
          </a:xfrm>
        </p:spPr>
        <p:txBody>
          <a:bodyPr/>
          <a:lstStyle/>
          <a:p>
            <a:pPr algn="ctr" eaLnBrk="1" hangingPunct="1"/>
            <a:r>
              <a:rPr lang="en-US" smtClean="0"/>
              <a:t>CULTUREfix</a:t>
            </a:r>
          </a:p>
        </p:txBody>
      </p:sp>
      <p:pic>
        <p:nvPicPr>
          <p:cNvPr id="30722" name="Picture 2"/>
          <p:cNvPicPr>
            <a:picLocks noChangeAspect="1" noChangeArrowheads="1"/>
          </p:cNvPicPr>
          <p:nvPr/>
        </p:nvPicPr>
        <p:blipFill>
          <a:blip r:embed="rId2"/>
          <a:srcRect/>
          <a:stretch>
            <a:fillRect/>
          </a:stretch>
        </p:blipFill>
        <p:spPr bwMode="auto">
          <a:xfrm>
            <a:off x="1295400" y="533400"/>
            <a:ext cx="2863850" cy="1752600"/>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4648200" y="533400"/>
            <a:ext cx="2895600" cy="1771650"/>
          </a:xfrm>
          <a:prstGeom prst="rect">
            <a:avLst/>
          </a:prstGeom>
          <a:noFill/>
          <a:ln w="9525">
            <a:noFill/>
            <a:miter lim="800000"/>
            <a:headEnd/>
            <a:tailEnd/>
          </a:ln>
        </p:spPr>
      </p:pic>
      <p:sp>
        <p:nvSpPr>
          <p:cNvPr id="30724" name="TextBox 5"/>
          <p:cNvSpPr txBox="1">
            <a:spLocks noChangeArrowheads="1"/>
          </p:cNvSpPr>
          <p:nvPr/>
        </p:nvSpPr>
        <p:spPr bwMode="auto">
          <a:xfrm>
            <a:off x="914400" y="2333625"/>
            <a:ext cx="7239000" cy="4760913"/>
          </a:xfrm>
          <a:prstGeom prst="rect">
            <a:avLst/>
          </a:prstGeom>
          <a:noFill/>
          <a:ln w="9525">
            <a:noFill/>
            <a:miter lim="800000"/>
            <a:headEnd/>
            <a:tailEnd/>
          </a:ln>
        </p:spPr>
        <p:txBody>
          <a:bodyPr>
            <a:prstTxWarp prst="textNoShape">
              <a:avLst/>
            </a:prstTxWarp>
            <a:spAutoFit/>
          </a:bodyPr>
          <a:lstStyle/>
          <a:p>
            <a:pPr algn="ctr"/>
            <a:r>
              <a:rPr lang="en-US" sz="1800">
                <a:latin typeface="Verdana" pitchFamily="-123" charset="0"/>
              </a:rPr>
              <a:t>Culturefix is a bar, gallery and event space. Offering workshops, gallery openings, parlor games, and live performances, culturefix invites lovers of the arts, food, drink and design to merge. By embracing a broad definition of culture, we offer a variety of “fixes” to meet diverse interests and tastes. Culturefix’s warm environment allows guests to enjoy the arts plus artisanal food and drink without the sterility of a typical gallery or performance space.</a:t>
            </a:r>
          </a:p>
          <a:p>
            <a:pPr algn="ctr"/>
            <a:r>
              <a:rPr lang="en-US" sz="1800">
                <a:latin typeface="Verdana" pitchFamily="-123" charset="0"/>
              </a:rPr>
              <a:t>By teaming up with other cultural and community organizations, as well as independent curators and artists, we hope to represent the multitude of identities in the Lower East Side–a neighborhood with a long history of creative innovation, immigrant populations, and entrepreneurial spirit. </a:t>
            </a:r>
          </a:p>
          <a:p>
            <a:pPr algn="ctr"/>
            <a:r>
              <a:rPr lang="en-US" sz="1800">
                <a:latin typeface="Verdana" pitchFamily="-123" charset="0"/>
              </a:rPr>
              <a:t>Culturefix gives its guests an opportunity to define and celebrate their own evolving culture.</a:t>
            </a:r>
          </a:p>
          <a:p>
            <a:endParaRPr lang="en-US" sz="1800">
              <a:latin typeface="Verdana" pitchFamily="-123"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533400"/>
            <a:ext cx="7124700" cy="923925"/>
          </a:xfrm>
          <a:prstGeom prst="rect">
            <a:avLst/>
          </a:prstGeom>
        </p:spPr>
        <p:txBody>
          <a:bodyPr anchor="ctr"/>
          <a:lstStyle/>
          <a:p>
            <a:pPr algn="ctr" defTabSz="457200" fontAlgn="auto">
              <a:spcAft>
                <a:spcPts val="0"/>
              </a:spcAft>
              <a:defRPr/>
            </a:pPr>
            <a:r>
              <a:rPr lang="en-US" sz="3200" dirty="0">
                <a:latin typeface="+mj-lt"/>
                <a:ea typeface="+mj-ea"/>
                <a:cs typeface="Trebuchet MS"/>
              </a:rPr>
              <a:t>Interview with </a:t>
            </a:r>
            <a:r>
              <a:rPr lang="en-US" sz="3200" dirty="0" err="1">
                <a:latin typeface="+mj-lt"/>
                <a:ea typeface="+mj-ea"/>
                <a:cs typeface="Trebuchet MS"/>
              </a:rPr>
              <a:t>LiaWoertendyke</a:t>
            </a:r>
            <a:r>
              <a:rPr lang="en-US" sz="3200" dirty="0">
                <a:latin typeface="+mj-lt"/>
                <a:ea typeface="+mj-ea"/>
                <a:cs typeface="Trebuchet MS"/>
              </a:rPr>
              <a:t>: Exhibition and Events Coordinator</a:t>
            </a:r>
          </a:p>
        </p:txBody>
      </p:sp>
      <p:sp>
        <p:nvSpPr>
          <p:cNvPr id="31746" name="TextBox 3"/>
          <p:cNvSpPr txBox="1">
            <a:spLocks noChangeArrowheads="1"/>
          </p:cNvSpPr>
          <p:nvPr/>
        </p:nvSpPr>
        <p:spPr bwMode="auto">
          <a:xfrm>
            <a:off x="685800" y="1752600"/>
            <a:ext cx="8077200" cy="5568950"/>
          </a:xfrm>
          <a:prstGeom prst="rect">
            <a:avLst/>
          </a:prstGeom>
          <a:noFill/>
          <a:ln w="9525">
            <a:noFill/>
            <a:miter lim="800000"/>
            <a:headEnd/>
            <a:tailEnd/>
          </a:ln>
        </p:spPr>
        <p:txBody>
          <a:bodyPr>
            <a:prstTxWarp prst="textNoShape">
              <a:avLst/>
            </a:prstTxWarp>
            <a:spAutoFit/>
          </a:bodyPr>
          <a:lstStyle/>
          <a:p>
            <a:r>
              <a:rPr lang="en-US" sz="1200" b="1">
                <a:latin typeface="Verdana" pitchFamily="-123" charset="0"/>
              </a:rPr>
              <a:t>How long has your establishment been open?</a:t>
            </a:r>
          </a:p>
          <a:p>
            <a:endParaRPr lang="en-US" sz="1200" b="1">
              <a:latin typeface="Verdana" pitchFamily="-123" charset="0"/>
            </a:endParaRPr>
          </a:p>
          <a:p>
            <a:r>
              <a:rPr lang="en-US" sz="1200">
                <a:latin typeface="Verdana" pitchFamily="-123" charset="0"/>
              </a:rPr>
              <a:t>The gallery and retail store have been open since June.  We got our beer and wine liquor license for the bar in July.  </a:t>
            </a:r>
          </a:p>
          <a:p>
            <a:endParaRPr lang="en-US" sz="1200" b="1">
              <a:latin typeface="Verdana" pitchFamily="-123" charset="0"/>
            </a:endParaRPr>
          </a:p>
          <a:p>
            <a:r>
              <a:rPr lang="en-US" sz="1200" b="1">
                <a:latin typeface="Verdana" pitchFamily="-123" charset="0"/>
              </a:rPr>
              <a:t>What do you wish to bring to the community through your business?:</a:t>
            </a:r>
          </a:p>
          <a:p>
            <a:endParaRPr lang="en-US" sz="1200">
              <a:latin typeface="Verdana" pitchFamily="-123" charset="0"/>
            </a:endParaRPr>
          </a:p>
          <a:p>
            <a:r>
              <a:rPr lang="en-US" sz="1200">
                <a:latin typeface="Verdana" pitchFamily="-123" charset="0"/>
              </a:rPr>
              <a:t>Upon opening, we wanted the business be based off the community center model.  We wanted a little bit of everything.  We aimed to combine community and culture in an accessible and unintimidating environment.  A “chill bar” atmosphere with no separation between high culture and low culture.</a:t>
            </a:r>
          </a:p>
          <a:p>
            <a:endParaRPr lang="en-US" sz="1200">
              <a:latin typeface="Verdana" pitchFamily="-123" charset="0"/>
            </a:endParaRPr>
          </a:p>
          <a:p>
            <a:endParaRPr lang="en-US" sz="1200">
              <a:latin typeface="Verdana" pitchFamily="-123" charset="0"/>
            </a:endParaRPr>
          </a:p>
          <a:p>
            <a:r>
              <a:rPr lang="en-US" sz="1200" b="1">
                <a:latin typeface="Verdana" pitchFamily="-123" charset="0"/>
              </a:rPr>
              <a:t>What time does the retail shop (Dijitalfix) open and what is sold?</a:t>
            </a:r>
          </a:p>
          <a:p>
            <a:endParaRPr lang="en-US" sz="1200">
              <a:latin typeface="Verdana" pitchFamily="-123" charset="0"/>
            </a:endParaRPr>
          </a:p>
          <a:p>
            <a:r>
              <a:rPr lang="en-US" sz="1200">
                <a:latin typeface="Verdana" pitchFamily="-123" charset="0"/>
              </a:rPr>
              <a:t>It opens at 12:00pm.  In general, designer electronics and designer specialty gifts are sold.</a:t>
            </a:r>
          </a:p>
          <a:p>
            <a:endParaRPr lang="en-US" sz="1200">
              <a:latin typeface="Verdana" pitchFamily="-123" charset="0"/>
            </a:endParaRPr>
          </a:p>
          <a:p>
            <a:endParaRPr lang="en-US" sz="1200">
              <a:latin typeface="Verdana" pitchFamily="-123" charset="0"/>
            </a:endParaRPr>
          </a:p>
          <a:p>
            <a:r>
              <a:rPr lang="en-US" sz="1200" b="1">
                <a:latin typeface="Verdana" pitchFamily="-123" charset="0"/>
              </a:rPr>
              <a:t>What time does the bar/art gallery open?</a:t>
            </a:r>
          </a:p>
          <a:p>
            <a:endParaRPr lang="en-US" sz="1200">
              <a:latin typeface="Verdana" pitchFamily="-123" charset="0"/>
            </a:endParaRPr>
          </a:p>
          <a:p>
            <a:r>
              <a:rPr lang="en-US" sz="1200">
                <a:latin typeface="Verdana" pitchFamily="-123" charset="0"/>
              </a:rPr>
              <a:t>The bar opens at 5:00pm but is closed on Mondays.  The gallery is open in conjunction with the retail shop and can be accessed through the store.</a:t>
            </a:r>
          </a:p>
          <a:p>
            <a:endParaRPr lang="en-US" sz="1200">
              <a:latin typeface="Verdana" pitchFamily="-123" charset="0"/>
            </a:endParaRPr>
          </a:p>
          <a:p>
            <a:endParaRPr lang="en-US" sz="1200">
              <a:latin typeface="Verdana" pitchFamily="-123" charset="0"/>
            </a:endParaRPr>
          </a:p>
          <a:p>
            <a:r>
              <a:rPr lang="en-US" sz="1200" b="1">
                <a:latin typeface="Verdana" pitchFamily="-123" charset="0"/>
              </a:rPr>
              <a:t>In your opinion, are prices reasonable?</a:t>
            </a:r>
          </a:p>
          <a:p>
            <a:endParaRPr lang="en-US" sz="1200">
              <a:latin typeface="Verdana" pitchFamily="-123" charset="0"/>
            </a:endParaRPr>
          </a:p>
          <a:p>
            <a:r>
              <a:rPr lang="en-US" sz="1200">
                <a:latin typeface="Verdana" pitchFamily="-123" charset="0"/>
              </a:rPr>
              <a:t>Bar prices are very reasonable and the events held here are, for the most part, free.  The retail shop is on the more expensive side.</a:t>
            </a:r>
          </a:p>
          <a:p>
            <a:endParaRPr lang="en-US" sz="1200">
              <a:latin typeface="Verdana" pitchFamily="-123" charset="0"/>
            </a:endParaRPr>
          </a:p>
          <a:p>
            <a:endParaRPr lang="en-US" sz="1200">
              <a:latin typeface="Verdana" pitchFamily="-123" charset="0"/>
            </a:endParaRPr>
          </a:p>
          <a:p>
            <a:endParaRPr lang="en-US" sz="1200">
              <a:latin typeface="Verdana" pitchFamily="-123"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66800" y="533400"/>
            <a:ext cx="7124700" cy="923925"/>
          </a:xfrm>
        </p:spPr>
        <p:txBody>
          <a:bodyPr/>
          <a:lstStyle/>
          <a:p>
            <a:pPr algn="ctr" eaLnBrk="1" hangingPunct="1"/>
            <a:r>
              <a:rPr lang="en-US" smtClean="0"/>
              <a:t>Interview Continued</a:t>
            </a:r>
          </a:p>
        </p:txBody>
      </p:sp>
      <p:sp>
        <p:nvSpPr>
          <p:cNvPr id="32770" name="TextBox 3"/>
          <p:cNvSpPr txBox="1">
            <a:spLocks noChangeArrowheads="1"/>
          </p:cNvSpPr>
          <p:nvPr/>
        </p:nvSpPr>
        <p:spPr bwMode="auto">
          <a:xfrm>
            <a:off x="838200" y="1600200"/>
            <a:ext cx="7924800" cy="5021263"/>
          </a:xfrm>
          <a:prstGeom prst="rect">
            <a:avLst/>
          </a:prstGeom>
          <a:noFill/>
          <a:ln w="9525">
            <a:noFill/>
            <a:miter lim="800000"/>
            <a:headEnd/>
            <a:tailEnd/>
          </a:ln>
        </p:spPr>
        <p:txBody>
          <a:bodyPr>
            <a:prstTxWarp prst="textNoShape">
              <a:avLst/>
            </a:prstTxWarp>
            <a:spAutoFit/>
          </a:bodyPr>
          <a:lstStyle/>
          <a:p>
            <a:r>
              <a:rPr lang="en-US" sz="1200" b="1">
                <a:latin typeface="Verdana" pitchFamily="-123" charset="0"/>
              </a:rPr>
              <a:t>Do you feel your business caters solely to the art community?</a:t>
            </a:r>
          </a:p>
          <a:p>
            <a:endParaRPr lang="en-US" sz="1200">
              <a:latin typeface="Verdana" pitchFamily="-123" charset="0"/>
            </a:endParaRPr>
          </a:p>
          <a:p>
            <a:r>
              <a:rPr lang="en-US" sz="1200">
                <a:latin typeface="Verdana" pitchFamily="-123" charset="0"/>
              </a:rPr>
              <a:t>No.  I believe it caters to anyone who likes to eat and drink.  Also, the event series is so wide spread that it has the potential to attract everyone.</a:t>
            </a:r>
          </a:p>
          <a:p>
            <a:endParaRPr lang="en-US" sz="1200">
              <a:latin typeface="Verdana" pitchFamily="-123" charset="0"/>
            </a:endParaRPr>
          </a:p>
          <a:p>
            <a:endParaRPr lang="en-US" sz="1200">
              <a:latin typeface="Verdana" pitchFamily="-123" charset="0"/>
            </a:endParaRPr>
          </a:p>
          <a:p>
            <a:r>
              <a:rPr lang="en-US" sz="1200" b="1">
                <a:latin typeface="Verdana" pitchFamily="-123" charset="0"/>
              </a:rPr>
              <a:t>How do you feel your business fits in with others on Clinton St.?</a:t>
            </a:r>
          </a:p>
          <a:p>
            <a:endParaRPr lang="en-US" sz="1200" b="1">
              <a:latin typeface="Verdana" pitchFamily="-123" charset="0"/>
            </a:endParaRPr>
          </a:p>
          <a:p>
            <a:r>
              <a:rPr lang="en-US" sz="1200">
                <a:latin typeface="Verdana" pitchFamily="-123" charset="0"/>
              </a:rPr>
              <a:t>Many business are mutually supportive of each other.  A lot of local business owners, especially from food, beverage and arts establishments, come as customers.  Culturefix also buys product from other businesses (Mom and Pop shops) on Clinton St. (i.e. food, hardware, etc.).</a:t>
            </a:r>
          </a:p>
          <a:p>
            <a:endParaRPr lang="en-US" sz="1200">
              <a:latin typeface="Verdana" pitchFamily="-123" charset="0"/>
            </a:endParaRPr>
          </a:p>
          <a:p>
            <a:endParaRPr lang="en-US" sz="1200">
              <a:latin typeface="Verdana" pitchFamily="-123" charset="0"/>
            </a:endParaRPr>
          </a:p>
          <a:p>
            <a:r>
              <a:rPr lang="en-US" sz="1200" b="1">
                <a:latin typeface="Verdana" pitchFamily="-123" charset="0"/>
              </a:rPr>
              <a:t>What is the general age range of customers?</a:t>
            </a:r>
          </a:p>
          <a:p>
            <a:endParaRPr lang="en-US" sz="1200" b="1">
              <a:latin typeface="Verdana" pitchFamily="-123" charset="0"/>
            </a:endParaRPr>
          </a:p>
          <a:p>
            <a:r>
              <a:rPr lang="en-US" sz="1200">
                <a:latin typeface="Verdana" pitchFamily="-123" charset="0"/>
              </a:rPr>
              <a:t>Regular customers are usually between 25 and 42.</a:t>
            </a:r>
          </a:p>
          <a:p>
            <a:endParaRPr lang="en-US" sz="1200">
              <a:latin typeface="Verdana" pitchFamily="-123" charset="0"/>
            </a:endParaRPr>
          </a:p>
          <a:p>
            <a:endParaRPr lang="en-US" sz="1200">
              <a:latin typeface="Verdana" pitchFamily="-123" charset="0"/>
            </a:endParaRPr>
          </a:p>
          <a:p>
            <a:r>
              <a:rPr lang="en-US" sz="1200" b="1">
                <a:latin typeface="Verdana" pitchFamily="-123" charset="0"/>
              </a:rPr>
              <a:t>Do you serve many residents of Clinton St. or the surrounding area?</a:t>
            </a:r>
          </a:p>
          <a:p>
            <a:endParaRPr lang="en-US" sz="1200" b="1">
              <a:latin typeface="Verdana" pitchFamily="-123" charset="0"/>
            </a:endParaRPr>
          </a:p>
          <a:p>
            <a:r>
              <a:rPr lang="en-US" sz="1200">
                <a:latin typeface="Verdana" pitchFamily="-123" charset="0"/>
              </a:rPr>
              <a:t>Regulars, for the most part, are residents.  About 15 people who live in the area come in at least 3 times a week.</a:t>
            </a:r>
          </a:p>
          <a:p>
            <a:endParaRPr lang="en-US" sz="1200">
              <a:latin typeface="Verdana" pitchFamily="-123" charset="0"/>
            </a:endParaRPr>
          </a:p>
          <a:p>
            <a:r>
              <a:rPr lang="en-US" sz="1200" b="1">
                <a:latin typeface="Verdana" pitchFamily="-123" charset="0"/>
              </a:rPr>
              <a:t>Is rent a problem?</a:t>
            </a:r>
          </a:p>
          <a:p>
            <a:endParaRPr lang="en-US" sz="1200" b="1">
              <a:latin typeface="Verdana" pitchFamily="-123" charset="0"/>
            </a:endParaRPr>
          </a:p>
          <a:p>
            <a:r>
              <a:rPr lang="en-US" sz="1200">
                <a:latin typeface="Verdana" pitchFamily="-123" charset="0"/>
              </a:rPr>
              <a:t>Rent is not that high considering it is shared with Dijitalfix, though rent goes up anually so everything must change accordingly.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1752600" y="990600"/>
            <a:ext cx="5715000" cy="4473575"/>
          </a:xfrm>
          <a:prstGeom prst="rect">
            <a:avLst/>
          </a:prstGeom>
          <a:noFill/>
          <a:ln w="9525">
            <a:noFill/>
            <a:miter lim="800000"/>
            <a:headEnd/>
            <a:tailEnd/>
          </a:ln>
        </p:spPr>
        <p:txBody>
          <a:bodyPr>
            <a:prstTxWarp prst="textNoShape">
              <a:avLst/>
            </a:prstTxWarp>
            <a:spAutoFit/>
          </a:bodyPr>
          <a:lstStyle/>
          <a:p>
            <a:pPr algn="ctr"/>
            <a:r>
              <a:rPr lang="en-US">
                <a:latin typeface="Verdana" pitchFamily="-123" charset="0"/>
              </a:rPr>
              <a:t>Based on these questions and answers, Culturefix, along with many other new independently owned businesses, are the new wave of mom and pop shops.  They provide as much as they take from the community.  They also hire locally.  Although they come in a newer and more modern form, they still are incorporating community ideals and maintaining authenticity of this specific community.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t>A safe place</a:t>
            </a:r>
          </a:p>
        </p:txBody>
      </p:sp>
      <p:pic>
        <p:nvPicPr>
          <p:cNvPr id="34818" name="Picture 2"/>
          <p:cNvPicPr>
            <a:picLocks noChangeAspect="1" noChangeArrowheads="1"/>
          </p:cNvPicPr>
          <p:nvPr/>
        </p:nvPicPr>
        <p:blipFill>
          <a:blip r:embed="rId2"/>
          <a:srcRect/>
          <a:stretch>
            <a:fillRect/>
          </a:stretch>
        </p:blipFill>
        <p:spPr bwMode="auto">
          <a:xfrm>
            <a:off x="1295400" y="762000"/>
            <a:ext cx="6629400" cy="4438650"/>
          </a:xfrm>
          <a:prstGeom prst="rect">
            <a:avLst/>
          </a:prstGeom>
          <a:noFill/>
          <a:ln w="9525">
            <a:noFill/>
            <a:miter lim="800000"/>
            <a:headEnd/>
            <a:tailEnd/>
          </a:ln>
        </p:spPr>
      </p:pic>
      <p:sp>
        <p:nvSpPr>
          <p:cNvPr id="34819" name="TextBox 4"/>
          <p:cNvSpPr txBox="1">
            <a:spLocks noChangeArrowheads="1"/>
          </p:cNvSpPr>
          <p:nvPr/>
        </p:nvSpPr>
        <p:spPr bwMode="auto">
          <a:xfrm>
            <a:off x="533400" y="5410200"/>
            <a:ext cx="8153400" cy="1190625"/>
          </a:xfrm>
          <a:prstGeom prst="rect">
            <a:avLst/>
          </a:prstGeom>
          <a:noFill/>
          <a:ln w="9525">
            <a:noFill/>
            <a:miter lim="800000"/>
            <a:headEnd/>
            <a:tailEnd/>
          </a:ln>
        </p:spPr>
        <p:txBody>
          <a:bodyPr>
            <a:prstTxWarp prst="textNoShape">
              <a:avLst/>
            </a:prstTxWarp>
            <a:spAutoFit/>
          </a:bodyPr>
          <a:lstStyle/>
          <a:p>
            <a:r>
              <a:rPr lang="en-US" sz="1800">
                <a:latin typeface="Verdana" pitchFamily="-123" charset="0"/>
              </a:rPr>
              <a:t>A small business located in the area that caters to teenagers, giving them a place to spend time that is not out on the streets</a:t>
            </a:r>
          </a:p>
          <a:p>
            <a:endParaRPr lang="en-US" sz="1800">
              <a:latin typeface="Verdana" pitchFamily="-123" charset="0"/>
            </a:endParaRPr>
          </a:p>
          <a:p>
            <a:endParaRPr lang="en-US" sz="1800" b="1">
              <a:solidFill>
                <a:schemeClr val="bg1"/>
              </a:solidFill>
              <a:latin typeface="Verdana" pitchFamily="-12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Intro to CB3</a:t>
            </a:r>
          </a:p>
        </p:txBody>
      </p:sp>
      <p:sp>
        <p:nvSpPr>
          <p:cNvPr id="14338" name="Content Placeholder 2"/>
          <p:cNvSpPr>
            <a:spLocks noGrp="1"/>
          </p:cNvSpPr>
          <p:nvPr>
            <p:ph idx="1"/>
          </p:nvPr>
        </p:nvSpPr>
        <p:spPr>
          <a:xfrm>
            <a:off x="457200" y="1371600"/>
            <a:ext cx="8229600" cy="4754563"/>
          </a:xfrm>
        </p:spPr>
        <p:txBody>
          <a:bodyPr/>
          <a:lstStyle/>
          <a:p>
            <a:pPr eaLnBrk="1" hangingPunct="1"/>
            <a:r>
              <a:rPr lang="en-US" smtClean="0"/>
              <a:t>Community Board 3 has many residential areas. They were historically first stopping places for immigrants and were homes to working families. CB3 allows buildings to combine residential and commercial use.  </a:t>
            </a:r>
          </a:p>
          <a:p>
            <a:pPr eaLnBrk="1" hangingPunct="1">
              <a:buFont typeface="Wingdings 2" pitchFamily="-123" charset="2"/>
              <a:buNone/>
            </a:pPr>
            <a:endParaRPr lang="en-US" smtClean="0"/>
          </a:p>
          <a:p>
            <a:pPr eaLnBrk="1" hangingPunct="1"/>
            <a:r>
              <a:rPr lang="en-US" smtClean="0"/>
              <a:t>Much of this area has become a playground catering to those from outside the neighborhood who come to visit eating and drinking places. These restaurants and bars can pay very inflated rents--and landlords therefore hold storefronts empty until they can rent to one of these businesses.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Resident Survey Conclusions</a:t>
            </a:r>
          </a:p>
        </p:txBody>
      </p:sp>
      <p:sp>
        <p:nvSpPr>
          <p:cNvPr id="35842" name="TextBox 4"/>
          <p:cNvSpPr txBox="1">
            <a:spLocks noChangeArrowheads="1"/>
          </p:cNvSpPr>
          <p:nvPr/>
        </p:nvSpPr>
        <p:spPr bwMode="auto">
          <a:xfrm>
            <a:off x="838200" y="1676400"/>
            <a:ext cx="7696200" cy="4546600"/>
          </a:xfrm>
          <a:prstGeom prst="rect">
            <a:avLst/>
          </a:prstGeom>
          <a:noFill/>
          <a:ln w="9525">
            <a:noFill/>
            <a:miter lim="800000"/>
            <a:headEnd/>
            <a:tailEnd/>
          </a:ln>
        </p:spPr>
        <p:txBody>
          <a:bodyPr>
            <a:prstTxWarp prst="textNoShape">
              <a:avLst/>
            </a:prstTxWarp>
            <a:spAutoFit/>
          </a:bodyPr>
          <a:lstStyle/>
          <a:p>
            <a:pPr>
              <a:buFont typeface="Arial" pitchFamily="-123" charset="0"/>
              <a:buChar char="•"/>
            </a:pPr>
            <a:r>
              <a:rPr lang="en-US" sz="1800">
                <a:latin typeface="Verdana" pitchFamily="-123" charset="0"/>
              </a:rPr>
              <a:t> While taxes are high, </a:t>
            </a:r>
            <a:r>
              <a:rPr lang="en-US" sz="2000" b="1">
                <a:latin typeface="Verdana" pitchFamily="-123" charset="0"/>
              </a:rPr>
              <a:t>75% </a:t>
            </a:r>
            <a:r>
              <a:rPr lang="en-US" sz="1800">
                <a:latin typeface="Verdana" pitchFamily="-123" charset="0"/>
              </a:rPr>
              <a:t>of the residents surveyed felt the price they paid was worth it</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Noise is a noticeable factor but only posed a problem for </a:t>
            </a:r>
            <a:r>
              <a:rPr lang="en-US" sz="2000" b="1">
                <a:latin typeface="Verdana" pitchFamily="-123" charset="0"/>
              </a:rPr>
              <a:t>50%</a:t>
            </a:r>
            <a:r>
              <a:rPr lang="en-US" sz="1800">
                <a:latin typeface="Verdana" pitchFamily="-123" charset="0"/>
              </a:rPr>
              <a:t>of those surveyed</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Many residents noted the many different stores on Clinton St. and said while most are small shops many larger stores such as Whole Foods are in walking distance</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Vacant stores were also considered a problem by residents, most likely because of their look rather than their economic effects</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Safety was not a concern, all residents felt adequate police presence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r>
              <a:rPr lang="en-US" smtClean="0"/>
              <a:t>Negative Aspects </a:t>
            </a:r>
          </a:p>
        </p:txBody>
      </p:sp>
      <p:sp>
        <p:nvSpPr>
          <p:cNvPr id="36866" name="TextBox 2"/>
          <p:cNvSpPr txBox="1">
            <a:spLocks noChangeArrowheads="1"/>
          </p:cNvSpPr>
          <p:nvPr/>
        </p:nvSpPr>
        <p:spPr bwMode="auto">
          <a:xfrm>
            <a:off x="457200" y="1600200"/>
            <a:ext cx="8229600" cy="5859463"/>
          </a:xfrm>
          <a:prstGeom prst="rect">
            <a:avLst/>
          </a:prstGeom>
          <a:noFill/>
          <a:ln w="9525">
            <a:noFill/>
            <a:miter lim="800000"/>
            <a:headEnd/>
            <a:tailEnd/>
          </a:ln>
        </p:spPr>
        <p:txBody>
          <a:bodyPr>
            <a:prstTxWarp prst="textNoShape">
              <a:avLst/>
            </a:prstTxWarp>
            <a:spAutoFit/>
          </a:bodyPr>
          <a:lstStyle/>
          <a:p>
            <a:pPr marL="342900" indent="-342900">
              <a:buFontTx/>
              <a:buAutoNum type="arabicPeriod"/>
            </a:pPr>
            <a:r>
              <a:rPr lang="en-US" sz="1800">
                <a:latin typeface="Verdana" pitchFamily="-123" charset="0"/>
              </a:rPr>
              <a:t>The vacant store fronts take away charm from the street</a:t>
            </a:r>
          </a:p>
          <a:p>
            <a:pPr marL="342900" indent="-342900">
              <a:buFontTx/>
              <a:buAutoNum type="arabicPeriod"/>
            </a:pPr>
            <a:endParaRPr lang="en-US" sz="1800">
              <a:latin typeface="Verdana" pitchFamily="-123" charset="0"/>
            </a:endParaRPr>
          </a:p>
          <a:p>
            <a:pPr marL="342900" indent="-342900">
              <a:buFontTx/>
              <a:buAutoNum type="arabicPeriod"/>
            </a:pPr>
            <a:r>
              <a:rPr lang="en-US" sz="1800">
                <a:latin typeface="Verdana" pitchFamily="-123" charset="0"/>
              </a:rPr>
              <a:t>Small businesses (Manly family businesses) are being forced out because they cannot keep up with the escalating rent (Example on next slide)</a:t>
            </a:r>
          </a:p>
          <a:p>
            <a:pPr marL="342900" indent="-342900">
              <a:buFontTx/>
              <a:buAutoNum type="arabicPeriod"/>
            </a:pPr>
            <a:endParaRPr lang="en-US" sz="1800">
              <a:latin typeface="Verdana" pitchFamily="-123" charset="0"/>
            </a:endParaRPr>
          </a:p>
          <a:p>
            <a:pPr marL="342900" indent="-342900">
              <a:buFontTx/>
              <a:buAutoNum type="arabicPeriod"/>
            </a:pPr>
            <a:r>
              <a:rPr lang="en-US" sz="1800">
                <a:latin typeface="Verdana" pitchFamily="-123" charset="0"/>
              </a:rPr>
              <a:t>Although there is currently retail diversity that caters to the residents (Grocery store, laundromat, nail salon, trendy hair salon, barber, cafes, technology/computer repair, boutique store, etc.), there is a fear that even with the resident’s business, some of these stores will not be able to keep up with the rent </a:t>
            </a:r>
          </a:p>
          <a:p>
            <a:pPr marL="342900" indent="-342900">
              <a:buFontTx/>
              <a:buAutoNum type="arabicPeriod"/>
            </a:pPr>
            <a:endParaRPr lang="en-US" sz="1800">
              <a:latin typeface="Verdana" pitchFamily="-123" charset="0"/>
            </a:endParaRPr>
          </a:p>
          <a:p>
            <a:pPr marL="342900" indent="-342900">
              <a:buFontTx/>
              <a:buAutoNum type="arabicPeriod"/>
            </a:pPr>
            <a:r>
              <a:rPr lang="en-US" sz="1800">
                <a:latin typeface="Verdana" pitchFamily="-123" charset="0"/>
              </a:rPr>
              <a:t>The residents that are bothered by the noisiness at night, likely began living there before a nightlife scene existed on Clinton St.</a:t>
            </a:r>
          </a:p>
          <a:p>
            <a:pPr marL="342900" indent="-342900">
              <a:buFontTx/>
              <a:buAutoNum type="arabicPeriod"/>
            </a:pPr>
            <a:endParaRPr lang="en-US" sz="1800">
              <a:latin typeface="Verdana" pitchFamily="-123" charset="0"/>
            </a:endParaRPr>
          </a:p>
          <a:p>
            <a:pPr marL="342900" indent="-342900"/>
            <a:r>
              <a:rPr lang="en-US" sz="1800">
                <a:latin typeface="Verdana" pitchFamily="-123" charset="0"/>
              </a:rPr>
              <a:t>5. The vacant store front take away a lot of the charm that characterizes Clinton Street</a:t>
            </a:r>
          </a:p>
          <a:p>
            <a:pPr marL="342900" indent="-342900">
              <a:buFontTx/>
              <a:buAutoNum type="arabicPeriod"/>
            </a:pPr>
            <a:endParaRPr lang="en-US" sz="1800">
              <a:latin typeface="Verdana" pitchFamily="-123" charset="0"/>
            </a:endParaRPr>
          </a:p>
          <a:p>
            <a:pPr marL="342900" indent="-342900"/>
            <a:endParaRPr lang="en-US" sz="1800">
              <a:latin typeface="Verdana" pitchFamily="-123" charset="0"/>
            </a:endParaRPr>
          </a:p>
          <a:p>
            <a:pPr marL="342900" indent="-342900">
              <a:buFontTx/>
              <a:buAutoNum type="arabicPeriod"/>
            </a:pPr>
            <a:endParaRPr lang="en-US" sz="1800">
              <a:latin typeface="Verdana" pitchFamily="-123" charset="0"/>
            </a:endParaRPr>
          </a:p>
          <a:p>
            <a:pPr marL="342900" indent="-342900">
              <a:buFontTx/>
              <a:buAutoNum type="arabicPeriod"/>
            </a:pPr>
            <a:endParaRPr lang="en-US" sz="1800">
              <a:latin typeface="Verdana" pitchFamily="-123"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990600" y="381000"/>
            <a:ext cx="7124700" cy="923925"/>
          </a:xfrm>
        </p:spPr>
        <p:txBody>
          <a:bodyPr/>
          <a:lstStyle/>
          <a:p>
            <a:pPr eaLnBrk="1" hangingPunct="1"/>
            <a:r>
              <a:rPr lang="en-US" smtClean="0"/>
              <a:t>Positive Aspects </a:t>
            </a:r>
          </a:p>
        </p:txBody>
      </p:sp>
      <p:sp>
        <p:nvSpPr>
          <p:cNvPr id="37890" name="TextBox 2"/>
          <p:cNvSpPr txBox="1">
            <a:spLocks noChangeArrowheads="1"/>
          </p:cNvSpPr>
          <p:nvPr/>
        </p:nvSpPr>
        <p:spPr bwMode="auto">
          <a:xfrm>
            <a:off x="609600" y="1143000"/>
            <a:ext cx="7239000" cy="5568950"/>
          </a:xfrm>
          <a:prstGeom prst="rect">
            <a:avLst/>
          </a:prstGeom>
          <a:noFill/>
          <a:ln w="9525">
            <a:noFill/>
            <a:miter lim="800000"/>
            <a:headEnd/>
            <a:tailEnd/>
          </a:ln>
        </p:spPr>
        <p:txBody>
          <a:bodyPr>
            <a:prstTxWarp prst="textNoShape">
              <a:avLst/>
            </a:prstTxWarp>
            <a:spAutoFit/>
          </a:bodyPr>
          <a:lstStyle/>
          <a:p>
            <a:pPr marL="342900" indent="-342900">
              <a:buFontTx/>
              <a:buAutoNum type="arabicPeriod"/>
            </a:pPr>
            <a:r>
              <a:rPr lang="en-US">
                <a:latin typeface="Verdana" pitchFamily="-123" charset="0"/>
              </a:rPr>
              <a:t>Right now, many small businesses that cater to the residents’ do exist, but are struggling and in order to be saved changes will have to happen</a:t>
            </a:r>
          </a:p>
          <a:p>
            <a:pPr marL="342900" indent="-342900">
              <a:buFontTx/>
              <a:buAutoNum type="arabicPeriod"/>
            </a:pPr>
            <a:endParaRPr lang="en-US">
              <a:latin typeface="Verdana" pitchFamily="-123" charset="0"/>
            </a:endParaRPr>
          </a:p>
          <a:p>
            <a:pPr marL="342900" indent="-342900">
              <a:buFontTx/>
              <a:buAutoNum type="arabicPeriod"/>
            </a:pPr>
            <a:r>
              <a:rPr lang="en-US">
                <a:latin typeface="Verdana" pitchFamily="-123" charset="0"/>
              </a:rPr>
              <a:t>A huge concern for resident’s everywhere is safety, but on Clinton Street  safety is no longer an issue. A middle-aged man we spoke to who had lived in the area all of his life showed us a gap between the cute coffee shop we were in and another building where people would put their arms through with cash and get an injection of heroin, so the street being alive at night really makes a difference in terms of safety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Conclusions</a:t>
            </a:r>
          </a:p>
        </p:txBody>
      </p:sp>
      <p:sp>
        <p:nvSpPr>
          <p:cNvPr id="38914" name="TextBox 2"/>
          <p:cNvSpPr txBox="1">
            <a:spLocks noChangeArrowheads="1"/>
          </p:cNvSpPr>
          <p:nvPr/>
        </p:nvSpPr>
        <p:spPr bwMode="auto">
          <a:xfrm>
            <a:off x="457200" y="1752600"/>
            <a:ext cx="8305800" cy="4211638"/>
          </a:xfrm>
          <a:prstGeom prst="rect">
            <a:avLst/>
          </a:prstGeom>
          <a:noFill/>
          <a:ln w="9525">
            <a:noFill/>
            <a:miter lim="800000"/>
            <a:headEnd/>
            <a:tailEnd/>
          </a:ln>
        </p:spPr>
        <p:txBody>
          <a:bodyPr>
            <a:prstTxWarp prst="textNoShape">
              <a:avLst/>
            </a:prstTxWarp>
            <a:spAutoFit/>
          </a:bodyPr>
          <a:lstStyle/>
          <a:p>
            <a:pPr>
              <a:buFont typeface="Arial" pitchFamily="-123" charset="0"/>
              <a:buChar char="•"/>
            </a:pPr>
            <a:r>
              <a:rPr lang="en-US" sz="1800">
                <a:latin typeface="Verdana" pitchFamily="-123" charset="0"/>
              </a:rPr>
              <a:t> There are a variety of stores but the stores open during the day are mom and pop shops</a:t>
            </a:r>
          </a:p>
          <a:p>
            <a:pPr>
              <a:buFont typeface="Arial" pitchFamily="-123" charset="0"/>
              <a:buNone/>
            </a:pPr>
            <a:endParaRPr lang="en-US" sz="1800">
              <a:latin typeface="Verdana" pitchFamily="-123" charset="0"/>
            </a:endParaRPr>
          </a:p>
          <a:p>
            <a:pPr>
              <a:buFont typeface="Arial" pitchFamily="-123" charset="0"/>
              <a:buChar char="•"/>
            </a:pPr>
            <a:r>
              <a:rPr lang="en-US" sz="1800">
                <a:latin typeface="Verdana" pitchFamily="-123" charset="0"/>
              </a:rPr>
              <a:t>The vacant storefronts are extremely detrimental to the surrounding businesses because it reduces foot traffic in the area</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 Many store owners are seeing the effects of increased taxes in the raising of the rent, and do feel that they are effectively being forced to pay the burden of these taxes despite not owning the building</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 Rent is high in many places, although some rents were strikingly low, we feel that this may be due to rent control or poor locations because of the effect of the vacant store fronts</a:t>
            </a:r>
          </a:p>
          <a:p>
            <a:pPr>
              <a:buFont typeface="Arial" pitchFamily="-123" charset="0"/>
              <a:buChar char="•"/>
            </a:pPr>
            <a:endParaRPr lang="en-US" sz="1800">
              <a:latin typeface="Verdana" pitchFamily="-123" charset="0"/>
            </a:endParaRPr>
          </a:p>
          <a:p>
            <a:endParaRPr lang="en-US" sz="1800">
              <a:latin typeface="Verdana" pitchFamily="-123"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09600" y="676275"/>
            <a:ext cx="8229600" cy="923925"/>
          </a:xfrm>
        </p:spPr>
        <p:txBody>
          <a:bodyPr/>
          <a:lstStyle/>
          <a:p>
            <a:pPr eaLnBrk="1" hangingPunct="1"/>
            <a:r>
              <a:rPr lang="en-US" sz="3400" smtClean="0"/>
              <a:t>Recommendations &amp; Implementation for the Survey:</a:t>
            </a:r>
            <a:endParaRPr lang="en-US" sz="3100" smtClean="0"/>
          </a:p>
        </p:txBody>
      </p:sp>
      <p:sp>
        <p:nvSpPr>
          <p:cNvPr id="39938" name="TextBox 2"/>
          <p:cNvSpPr txBox="1">
            <a:spLocks noChangeArrowheads="1"/>
          </p:cNvSpPr>
          <p:nvPr/>
        </p:nvSpPr>
        <p:spPr bwMode="auto">
          <a:xfrm>
            <a:off x="609600" y="1752600"/>
            <a:ext cx="8153400" cy="4548188"/>
          </a:xfrm>
          <a:prstGeom prst="rect">
            <a:avLst/>
          </a:prstGeom>
          <a:noFill/>
          <a:ln w="9525">
            <a:noFill/>
            <a:miter lim="800000"/>
            <a:headEnd/>
            <a:tailEnd/>
          </a:ln>
        </p:spPr>
        <p:txBody>
          <a:bodyPr>
            <a:prstTxWarp prst="textNoShape">
              <a:avLst/>
            </a:prstTxWarp>
            <a:spAutoFit/>
          </a:bodyPr>
          <a:lstStyle/>
          <a:p>
            <a:pPr>
              <a:buFont typeface="Arial" pitchFamily="-123" charset="0"/>
              <a:buChar char="•"/>
            </a:pPr>
            <a:endParaRPr lang="en-US" sz="1800">
              <a:latin typeface="Verdana" pitchFamily="-123" charset="0"/>
            </a:endParaRPr>
          </a:p>
          <a:p>
            <a:pPr>
              <a:buFont typeface="Arial" pitchFamily="-123" charset="0"/>
              <a:buChar char="•"/>
            </a:pPr>
            <a:r>
              <a:rPr lang="en-US" sz="1600">
                <a:latin typeface="Verdana" pitchFamily="-123" charset="0"/>
              </a:rPr>
              <a:t>In regards to the surveys, a question regarding rent control should be included </a:t>
            </a:r>
          </a:p>
          <a:p>
            <a:pPr>
              <a:buFont typeface="Arial" pitchFamily="-123" charset="0"/>
              <a:buNone/>
            </a:pPr>
            <a:endParaRPr lang="en-US" sz="1600">
              <a:latin typeface="Verdana" pitchFamily="-123" charset="0"/>
            </a:endParaRPr>
          </a:p>
          <a:p>
            <a:pPr>
              <a:buFont typeface="Arial" pitchFamily="-123" charset="0"/>
              <a:buChar char="•"/>
            </a:pPr>
            <a:r>
              <a:rPr lang="en-US" sz="1600">
                <a:latin typeface="Verdana" pitchFamily="-123" charset="0"/>
              </a:rPr>
              <a:t> More surveys should be introduced to residents of CB3, while CB3 can come up with conclusions based on business surveys it is also important to take into consideration the actual opinions of a broad variety of residents, not just simply those involved in the community</a:t>
            </a:r>
          </a:p>
          <a:p>
            <a:pPr>
              <a:buFont typeface="Arial" pitchFamily="-123" charset="0"/>
              <a:buNone/>
            </a:pPr>
            <a:endParaRPr lang="en-US" sz="1600">
              <a:latin typeface="Verdana" pitchFamily="-123" charset="0"/>
            </a:endParaRPr>
          </a:p>
          <a:p>
            <a:pPr>
              <a:buFont typeface="Arial" pitchFamily="-123" charset="0"/>
              <a:buChar char="•"/>
            </a:pPr>
            <a:r>
              <a:rPr lang="en-US" sz="1600">
                <a:latin typeface="Verdana" pitchFamily="-123" charset="0"/>
              </a:rPr>
              <a:t>Perhaps there should be limits to the amount of licenses given out depending on the number of licensed establishments already in the area, the number of residents, the number of complaints, and by ensuring that the establishment desiring the license is beneficial or needed by the community.</a:t>
            </a:r>
          </a:p>
          <a:p>
            <a:pPr>
              <a:buFont typeface="Arial" pitchFamily="-123" charset="0"/>
              <a:buNone/>
            </a:pPr>
            <a:endParaRPr lang="en-US" sz="3200">
              <a:latin typeface="Verdana" pitchFamily="-123" charset="0"/>
            </a:endParaRPr>
          </a:p>
          <a:p>
            <a:pPr>
              <a:buFont typeface="Arial" pitchFamily="-123" charset="0"/>
              <a:buChar char="•"/>
            </a:pPr>
            <a:endParaRPr lang="en-US">
              <a:latin typeface="Verdana" pitchFamily="-123" charset="0"/>
            </a:endParaRPr>
          </a:p>
          <a:p>
            <a:endParaRPr lang="en-US">
              <a:latin typeface="Verdana" pitchFamily="-12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228600" y="228600"/>
            <a:ext cx="8610600" cy="6248400"/>
          </a:xfrm>
        </p:spPr>
        <p:txBody>
          <a:bodyPr/>
          <a:lstStyle/>
          <a:p>
            <a:pPr eaLnBrk="1" hangingPunct="1"/>
            <a:r>
              <a:rPr lang="en-US" sz="2400"/>
              <a:t>Local bars and restaurants serving the community are among the businesses that have been displaced along with mom and pop shops that serve the residential community</a:t>
            </a:r>
            <a:r>
              <a:rPr lang="en-US"/>
              <a:t>.  </a:t>
            </a:r>
          </a:p>
          <a:p>
            <a:pPr eaLnBrk="1" hangingPunct="1">
              <a:buFont typeface="Wingdings 2" pitchFamily="-123" charset="2"/>
              <a:buNone/>
            </a:pPr>
            <a:endParaRPr lang="en-US" sz="2400"/>
          </a:p>
          <a:p>
            <a:pPr eaLnBrk="1" hangingPunct="1"/>
            <a:r>
              <a:rPr lang="en-US" sz="2400"/>
              <a:t>Clinton street in particular is a C1 overlay that traditionally held small businesses serving the Latino community.</a:t>
            </a:r>
          </a:p>
          <a:p>
            <a:pPr eaLnBrk="1" hangingPunct="1">
              <a:buFont typeface="Wingdings 2" pitchFamily="-123" charset="2"/>
              <a:buNone/>
            </a:pPr>
            <a:endParaRPr lang="en-US" sz="2400"/>
          </a:p>
          <a:p>
            <a:pPr eaLnBrk="1" hangingPunct="1"/>
            <a:r>
              <a:rPr lang="en-US" sz="2400"/>
              <a:t>Typical retail uses include grocery stores, restaurants and beauty parlors, catering to the immediate neighborhood; which we found all of on Clinton 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gov/html/mancb3/images/misc/map.gif"/>
          <p:cNvPicPr>
            <a:picLocks noChangeAspect="1" noChangeArrowheads="1"/>
          </p:cNvPicPr>
          <p:nvPr/>
        </p:nvPicPr>
        <p:blipFill>
          <a:blip r:embed="rId2" cstate="print"/>
          <a:srcRect/>
          <a:stretch>
            <a:fillRect/>
          </a:stretch>
        </p:blipFill>
        <p:spPr bwMode="auto">
          <a:xfrm>
            <a:off x="-453814" y="76200"/>
            <a:ext cx="10207414" cy="6705600"/>
          </a:xfrm>
          <a:prstGeom prst="rect">
            <a:avLst/>
          </a:prstGeom>
          <a:ln>
            <a:noFill/>
          </a:ln>
          <a:effectLst>
            <a:softEdge rad="112500"/>
          </a:effectLst>
        </p:spPr>
      </p:pic>
      <p:sp>
        <p:nvSpPr>
          <p:cNvPr id="16386" name="Title 1"/>
          <p:cNvSpPr>
            <a:spLocks noGrp="1"/>
          </p:cNvSpPr>
          <p:nvPr>
            <p:ph type="title"/>
          </p:nvPr>
        </p:nvSpPr>
        <p:spPr>
          <a:xfrm>
            <a:off x="457200" y="152400"/>
            <a:ext cx="3111500" cy="3581400"/>
          </a:xfrm>
        </p:spPr>
        <p:txBody>
          <a:bodyPr/>
          <a:lstStyle/>
          <a:p>
            <a:pPr eaLnBrk="1" hangingPunct="1"/>
            <a:r>
              <a:rPr lang="en-US" smtClean="0">
                <a:solidFill>
                  <a:schemeClr val="bg2"/>
                </a:solidFill>
              </a:rPr>
              <a:t>Community Board 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Problem</a:t>
            </a:r>
          </a:p>
        </p:txBody>
      </p:sp>
      <p:sp>
        <p:nvSpPr>
          <p:cNvPr id="17410" name="TextBox 2"/>
          <p:cNvSpPr txBox="1">
            <a:spLocks noChangeArrowheads="1"/>
          </p:cNvSpPr>
          <p:nvPr/>
        </p:nvSpPr>
        <p:spPr bwMode="auto">
          <a:xfrm>
            <a:off x="685800" y="1905000"/>
            <a:ext cx="8153400" cy="3937000"/>
          </a:xfrm>
          <a:prstGeom prst="rect">
            <a:avLst/>
          </a:prstGeom>
          <a:noFill/>
          <a:ln w="9525">
            <a:noFill/>
            <a:miter lim="800000"/>
            <a:headEnd/>
            <a:tailEnd/>
          </a:ln>
        </p:spPr>
        <p:txBody>
          <a:bodyPr>
            <a:prstTxWarp prst="textNoShape">
              <a:avLst/>
            </a:prstTxWarp>
            <a:spAutoFit/>
          </a:bodyPr>
          <a:lstStyle/>
          <a:p>
            <a:r>
              <a:rPr lang="en-US" sz="1800">
                <a:latin typeface="Verdana" pitchFamily="-123" charset="0"/>
              </a:rPr>
              <a:t>As time progresses Community Board 3 is experiencing a change from a residential area with many small “mom and pop” shops to an area filled with restaurants and bars and an active night life.</a:t>
            </a:r>
          </a:p>
          <a:p>
            <a:endParaRPr lang="en-US" sz="1800">
              <a:latin typeface="Verdana" pitchFamily="-123" charset="0"/>
            </a:endParaRPr>
          </a:p>
          <a:p>
            <a:r>
              <a:rPr lang="en-US" sz="1800">
                <a:latin typeface="Verdana" pitchFamily="-123" charset="0"/>
              </a:rPr>
              <a:t>The major concerns:</a:t>
            </a:r>
          </a:p>
          <a:p>
            <a:endParaRPr lang="en-US" sz="1800">
              <a:latin typeface="Verdana" pitchFamily="-123" charset="0"/>
            </a:endParaRPr>
          </a:p>
          <a:p>
            <a:pPr>
              <a:buFont typeface="Arial" pitchFamily="-123" charset="0"/>
              <a:buChar char="•"/>
            </a:pPr>
            <a:r>
              <a:rPr lang="en-US" sz="1800">
                <a:latin typeface="Verdana" pitchFamily="-123" charset="0"/>
              </a:rPr>
              <a:t>Has this influx of bars and restaurants imposed a negative effect on the inhabitants of the community?</a:t>
            </a:r>
          </a:p>
          <a:p>
            <a:endParaRPr lang="en-US" sz="1800">
              <a:latin typeface="Verdana" pitchFamily="-123" charset="0"/>
            </a:endParaRPr>
          </a:p>
          <a:p>
            <a:pPr>
              <a:buFont typeface="Arial" pitchFamily="-123" charset="0"/>
              <a:buChar char="•"/>
            </a:pPr>
            <a:r>
              <a:rPr lang="en-US" sz="1800">
                <a:latin typeface="Verdana" pitchFamily="-123" charset="0"/>
              </a:rPr>
              <a:t>Has the quality of life of residents remained unchanged among a changing community? </a:t>
            </a:r>
          </a:p>
          <a:p>
            <a:pPr>
              <a:buFont typeface="Arial" pitchFamily="-123" charset="0"/>
              <a:buChar char="•"/>
            </a:pPr>
            <a:endParaRPr lang="en-US" sz="1800">
              <a:latin typeface="Verdana" pitchFamily="-123" charset="0"/>
            </a:endParaRPr>
          </a:p>
          <a:p>
            <a:pPr>
              <a:buFont typeface="Arial" pitchFamily="-123" charset="0"/>
              <a:buChar char="•"/>
            </a:pPr>
            <a:r>
              <a:rPr lang="en-US" sz="1800">
                <a:latin typeface="Verdana" pitchFamily="-123" charset="0"/>
              </a:rPr>
              <a:t>Are small business owners struggling to keep their businesses alive and fearful for the future of their companies?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Goal &amp; Methodology</a:t>
            </a:r>
          </a:p>
        </p:txBody>
      </p:sp>
      <p:sp>
        <p:nvSpPr>
          <p:cNvPr id="18434" name="TextBox 3"/>
          <p:cNvSpPr txBox="1">
            <a:spLocks noChangeArrowheads="1"/>
          </p:cNvSpPr>
          <p:nvPr/>
        </p:nvSpPr>
        <p:spPr bwMode="auto">
          <a:xfrm>
            <a:off x="533400" y="1676400"/>
            <a:ext cx="8305800" cy="2838450"/>
          </a:xfrm>
          <a:prstGeom prst="rect">
            <a:avLst/>
          </a:prstGeom>
          <a:noFill/>
          <a:ln w="9525">
            <a:noFill/>
            <a:miter lim="800000"/>
            <a:headEnd/>
            <a:tailEnd/>
          </a:ln>
        </p:spPr>
        <p:txBody>
          <a:bodyPr>
            <a:prstTxWarp prst="textNoShape">
              <a:avLst/>
            </a:prstTxWarp>
            <a:spAutoFit/>
          </a:bodyPr>
          <a:lstStyle/>
          <a:p>
            <a:r>
              <a:rPr lang="en-US" sz="1800">
                <a:latin typeface="Verdana" pitchFamily="-123" charset="0"/>
              </a:rPr>
              <a:t>Goal:</a:t>
            </a:r>
          </a:p>
          <a:p>
            <a:pPr>
              <a:buFont typeface="Arial" pitchFamily="-123" charset="0"/>
              <a:buChar char="•"/>
            </a:pPr>
            <a:r>
              <a:rPr lang="en-US" sz="1800">
                <a:latin typeface="Verdana" pitchFamily="-123" charset="0"/>
              </a:rPr>
              <a:t>Formulate solutions that will benefit residents as well as business owners to better the  quality of life in Community Board 3, focusing on Clinton Street.</a:t>
            </a:r>
          </a:p>
          <a:p>
            <a:endParaRPr lang="en-US" sz="1800">
              <a:latin typeface="Verdana" pitchFamily="-123" charset="0"/>
            </a:endParaRPr>
          </a:p>
          <a:p>
            <a:r>
              <a:rPr lang="en-US" sz="1800">
                <a:latin typeface="Verdana" pitchFamily="-123" charset="0"/>
              </a:rPr>
              <a:t>Methodology:</a:t>
            </a:r>
          </a:p>
          <a:p>
            <a:endParaRPr lang="en-US" sz="1800">
              <a:latin typeface="Verdana" pitchFamily="-123" charset="0"/>
            </a:endParaRPr>
          </a:p>
          <a:p>
            <a:r>
              <a:rPr lang="en-US" sz="1800">
                <a:latin typeface="Verdana" pitchFamily="-123" charset="0"/>
              </a:rPr>
              <a:t>Field Surveys:</a:t>
            </a:r>
          </a:p>
          <a:p>
            <a:pPr lvl="1">
              <a:buFont typeface="Arial" pitchFamily="-123" charset="0"/>
              <a:buChar char="•"/>
            </a:pPr>
            <a:r>
              <a:rPr lang="en-US" sz="1800">
                <a:latin typeface="Verdana" pitchFamily="-123" charset="0"/>
              </a:rPr>
              <a:t>Small Business owners</a:t>
            </a:r>
          </a:p>
          <a:p>
            <a:pPr lvl="1">
              <a:buFont typeface="Arial" pitchFamily="-123" charset="0"/>
              <a:buChar char="•"/>
            </a:pPr>
            <a:r>
              <a:rPr lang="en-US" sz="1800">
                <a:latin typeface="Verdana" pitchFamily="-123" charset="0"/>
              </a:rPr>
              <a:t>Residents</a:t>
            </a:r>
          </a:p>
        </p:txBody>
      </p:sp>
      <p:sp>
        <p:nvSpPr>
          <p:cNvPr id="18435" name="TextBox 4"/>
          <p:cNvSpPr txBox="1">
            <a:spLocks noChangeArrowheads="1"/>
          </p:cNvSpPr>
          <p:nvPr/>
        </p:nvSpPr>
        <p:spPr bwMode="auto">
          <a:xfrm>
            <a:off x="457200" y="4800600"/>
            <a:ext cx="7924800" cy="641350"/>
          </a:xfrm>
          <a:prstGeom prst="rect">
            <a:avLst/>
          </a:prstGeom>
          <a:noFill/>
          <a:ln w="9525">
            <a:noFill/>
            <a:miter lim="800000"/>
            <a:headEnd/>
            <a:tailEnd/>
          </a:ln>
        </p:spPr>
        <p:txBody>
          <a:bodyPr>
            <a:prstTxWarp prst="textNoShape">
              <a:avLst/>
            </a:prstTxWarp>
            <a:spAutoFit/>
          </a:bodyPr>
          <a:lstStyle/>
          <a:p>
            <a:r>
              <a:rPr lang="en-US" sz="1800">
                <a:latin typeface="Verdana" pitchFamily="-123" charset="0"/>
              </a:rPr>
              <a:t>We compiled the data provided from the surveys  and compared to come up with final conclusions and analysis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Trebuchet MS"/>
              </a:rPr>
              <a:t>How Long Have Businesses Been Located on Clinton Street</a:t>
            </a:r>
            <a:endParaRPr lang="en-US" dirty="0">
              <a:ea typeface="+mj-ea"/>
              <a:cs typeface="Trebuchet MS"/>
            </a:endParaRPr>
          </a:p>
        </p:txBody>
      </p:sp>
      <p:graphicFrame>
        <p:nvGraphicFramePr>
          <p:cNvPr id="19458" name="Chart 2"/>
          <p:cNvGraphicFramePr>
            <a:graphicFrameLocks/>
          </p:cNvGraphicFramePr>
          <p:nvPr/>
        </p:nvGraphicFramePr>
        <p:xfrm>
          <a:off x="1447800" y="2133600"/>
          <a:ext cx="6096000" cy="4064000"/>
        </p:xfrm>
        <a:graphic>
          <a:graphicData uri="http://schemas.openxmlformats.org/presentationml/2006/ole">
            <p:oleObj spid="_x0000_s19458" r:id="rId3" imgW="6095496" imgH="4065696"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Trebuchet MS"/>
              </a:rPr>
              <a:t>How Many Employees do these businesses have?</a:t>
            </a:r>
            <a:endParaRPr lang="en-US" dirty="0">
              <a:ea typeface="+mj-ea"/>
              <a:cs typeface="Trebuchet MS"/>
            </a:endParaRPr>
          </a:p>
        </p:txBody>
      </p:sp>
      <p:graphicFrame>
        <p:nvGraphicFramePr>
          <p:cNvPr id="20482" name="Chart 2"/>
          <p:cNvGraphicFramePr>
            <a:graphicFrameLocks/>
          </p:cNvGraphicFramePr>
          <p:nvPr/>
        </p:nvGraphicFramePr>
        <p:xfrm>
          <a:off x="1524000" y="1981200"/>
          <a:ext cx="6096000" cy="4064000"/>
        </p:xfrm>
        <a:graphic>
          <a:graphicData uri="http://schemas.openxmlformats.org/presentationml/2006/ole">
            <p:oleObj spid="_x0000_s20482" r:id="rId3" imgW="6095496" imgH="4065696"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xfrm>
            <a:off x="457200" y="533400"/>
            <a:ext cx="8229600" cy="1143000"/>
          </a:xfrm>
        </p:spPr>
        <p:txBody>
          <a:bodyPr/>
          <a:lstStyle/>
          <a:p>
            <a:pPr eaLnBrk="1" hangingPunct="1"/>
            <a:r>
              <a:rPr lang="en-US" smtClean="0"/>
              <a:t>Do the Businesses Find Vacant Storefronts to be a Problem?</a:t>
            </a:r>
          </a:p>
        </p:txBody>
      </p:sp>
      <p:graphicFrame>
        <p:nvGraphicFramePr>
          <p:cNvPr id="21506" name="Chart 2"/>
          <p:cNvGraphicFramePr>
            <a:graphicFrameLocks/>
          </p:cNvGraphicFramePr>
          <p:nvPr/>
        </p:nvGraphicFramePr>
        <p:xfrm>
          <a:off x="1524000" y="2057400"/>
          <a:ext cx="5638800" cy="3403600"/>
        </p:xfrm>
        <a:graphic>
          <a:graphicData uri="http://schemas.openxmlformats.org/presentationml/2006/ole">
            <p:oleObj spid="_x0000_s21506" r:id="rId3" imgW="5638334" imgH="3401287" progId="Excel.Shee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594</TotalTime>
  <Words>1773</Words>
  <Application>Microsoft Macintosh PowerPoint</Application>
  <PresentationFormat>On-screen Show (4:3)</PresentationFormat>
  <Paragraphs>159</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Summer</vt:lpstr>
      <vt:lpstr>Microsoft Office Excel 97-2003 Worksheet</vt:lpstr>
      <vt:lpstr>Retail Diversity  in Community Board 3: Clinton Street</vt:lpstr>
      <vt:lpstr>Intro to CB3</vt:lpstr>
      <vt:lpstr>Slide 3</vt:lpstr>
      <vt:lpstr>Community Board 3</vt:lpstr>
      <vt:lpstr>Problem</vt:lpstr>
      <vt:lpstr>Goal &amp; Methodology</vt:lpstr>
      <vt:lpstr>How Long Have Businesses Been Located on Clinton Street</vt:lpstr>
      <vt:lpstr>How Many Employees do these businesses have?</vt:lpstr>
      <vt:lpstr>Do the Businesses Find Vacant Storefronts to be a Problem?</vt:lpstr>
      <vt:lpstr>Vacant Stores Vs. Closed in the Daytime</vt:lpstr>
      <vt:lpstr>Slide 11</vt:lpstr>
      <vt:lpstr>Some Rent Statistics</vt:lpstr>
      <vt:lpstr>Are Taxes in the Area a problem for Businesses?</vt:lpstr>
      <vt:lpstr>Slide 14</vt:lpstr>
      <vt:lpstr>CULTUREfix</vt:lpstr>
      <vt:lpstr>Slide 16</vt:lpstr>
      <vt:lpstr>Interview Continued</vt:lpstr>
      <vt:lpstr>Slide 18</vt:lpstr>
      <vt:lpstr>A safe place</vt:lpstr>
      <vt:lpstr>Resident Survey Conclusions</vt:lpstr>
      <vt:lpstr>Negative Aspects </vt:lpstr>
      <vt:lpstr>Positive Aspects </vt:lpstr>
      <vt:lpstr>Conclusions</vt:lpstr>
      <vt:lpstr>Recommendations &amp; Implementation for the Survey:</vt:lpstr>
    </vt:vector>
  </TitlesOfParts>
  <Company>Pace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Diversity in Community Board 3</dc:title>
  <dc:creator>DoIT</dc:creator>
  <cp:lastModifiedBy>Michael Levine</cp:lastModifiedBy>
  <cp:revision>46</cp:revision>
  <dcterms:created xsi:type="dcterms:W3CDTF">2010-12-08T12:06:29Z</dcterms:created>
  <dcterms:modified xsi:type="dcterms:W3CDTF">2010-12-21T00:33:13Z</dcterms:modified>
</cp:coreProperties>
</file>