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tmp" ContentType="image/png"/>
  <Default Extension="wdp" ContentType="image/vnd.ms-photo"/>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44" r:id="rId1"/>
  </p:sldMasterIdLst>
  <p:handoutMasterIdLst>
    <p:handoutMasterId r:id="rId51"/>
  </p:handoutMasterIdLst>
  <p:sldIdLst>
    <p:sldId id="259" r:id="rId2"/>
    <p:sldId id="257" r:id="rId3"/>
    <p:sldId id="258" r:id="rId4"/>
    <p:sldId id="260" r:id="rId5"/>
    <p:sldId id="261" r:id="rId6"/>
    <p:sldId id="262" r:id="rId7"/>
    <p:sldId id="263" r:id="rId8"/>
    <p:sldId id="264" r:id="rId9"/>
    <p:sldId id="265" r:id="rId10"/>
    <p:sldId id="266" r:id="rId11"/>
    <p:sldId id="267" r:id="rId12"/>
    <p:sldId id="268" r:id="rId13"/>
    <p:sldId id="269" r:id="rId14"/>
    <p:sldId id="311" r:id="rId15"/>
    <p:sldId id="271" r:id="rId16"/>
    <p:sldId id="272" r:id="rId17"/>
    <p:sldId id="273" r:id="rId18"/>
    <p:sldId id="274" r:id="rId19"/>
    <p:sldId id="306" r:id="rId20"/>
    <p:sldId id="308" r:id="rId21"/>
    <p:sldId id="275" r:id="rId22"/>
    <p:sldId id="276" r:id="rId23"/>
    <p:sldId id="277" r:id="rId24"/>
    <p:sldId id="278" r:id="rId25"/>
    <p:sldId id="279" r:id="rId26"/>
    <p:sldId id="280" r:id="rId27"/>
    <p:sldId id="281" r:id="rId28"/>
    <p:sldId id="282" r:id="rId29"/>
    <p:sldId id="283" r:id="rId30"/>
    <p:sldId id="284" r:id="rId31"/>
    <p:sldId id="285" r:id="rId32"/>
    <p:sldId id="286" r:id="rId33"/>
    <p:sldId id="287" r:id="rId34"/>
    <p:sldId id="288" r:id="rId35"/>
    <p:sldId id="290" r:id="rId36"/>
    <p:sldId id="291" r:id="rId37"/>
    <p:sldId id="292" r:id="rId38"/>
    <p:sldId id="293" r:id="rId39"/>
    <p:sldId id="294" r:id="rId40"/>
    <p:sldId id="295" r:id="rId41"/>
    <p:sldId id="296" r:id="rId42"/>
    <p:sldId id="297" r:id="rId43"/>
    <p:sldId id="301" r:id="rId44"/>
    <p:sldId id="300" r:id="rId45"/>
    <p:sldId id="298" r:id="rId46"/>
    <p:sldId id="304" r:id="rId47"/>
    <p:sldId id="305" r:id="rId48"/>
    <p:sldId id="303" r:id="rId49"/>
    <p:sldId id="302" r:id="rId50"/>
  </p:sldIdLst>
  <p:sldSz cx="9144000" cy="6858000" type="screen4x3"/>
  <p:notesSz cx="7010400" cy="9296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9933"/>
    <a:srgbClr val="F6F6F6"/>
    <a:srgbClr val="FF66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25388" autoAdjust="0"/>
    <p:restoredTop sz="94660"/>
  </p:normalViewPr>
  <p:slideViewPr>
    <p:cSldViewPr snapToGrid="0">
      <p:cViewPr varScale="1">
        <p:scale>
          <a:sx n="110" d="100"/>
          <a:sy n="110" d="100"/>
        </p:scale>
        <p:origin x="546" y="102"/>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tableStyles" Target="tableStyle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viewProps" Target="viewProps.xml"/><Relationship Id="rId5" Type="http://schemas.openxmlformats.org/officeDocument/2006/relationships/slide" Target="slides/slide4.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8" Type="http://schemas.openxmlformats.org/officeDocument/2006/relationships/slide" Target="slides/slide7.xml"/><Relationship Id="rId51" Type="http://schemas.openxmlformats.org/officeDocument/2006/relationships/handoutMaster" Target="handoutMasters/handoutMaster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2.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1"/>
            <a:ext cx="3037840" cy="466434"/>
          </a:xfrm>
          <a:prstGeom prst="rect">
            <a:avLst/>
          </a:prstGeom>
        </p:spPr>
        <p:txBody>
          <a:bodyPr vert="horz" lIns="93170" tIns="46585" rIns="93170" bIns="46585" rtlCol="0"/>
          <a:lstStyle>
            <a:lvl1pPr algn="l">
              <a:defRPr sz="1200"/>
            </a:lvl1pPr>
          </a:lstStyle>
          <a:p>
            <a:endParaRPr lang="en-US"/>
          </a:p>
        </p:txBody>
      </p:sp>
      <p:sp>
        <p:nvSpPr>
          <p:cNvPr id="3" name="Date Placeholder 2"/>
          <p:cNvSpPr>
            <a:spLocks noGrp="1"/>
          </p:cNvSpPr>
          <p:nvPr>
            <p:ph type="dt" sz="quarter" idx="1"/>
          </p:nvPr>
        </p:nvSpPr>
        <p:spPr>
          <a:xfrm>
            <a:off x="3970937" y="1"/>
            <a:ext cx="3037840" cy="466434"/>
          </a:xfrm>
          <a:prstGeom prst="rect">
            <a:avLst/>
          </a:prstGeom>
        </p:spPr>
        <p:txBody>
          <a:bodyPr vert="horz" lIns="93170" tIns="46585" rIns="93170" bIns="46585" rtlCol="0"/>
          <a:lstStyle>
            <a:lvl1pPr algn="r">
              <a:defRPr sz="1200"/>
            </a:lvl1pPr>
          </a:lstStyle>
          <a:p>
            <a:fld id="{1FBAA4E6-0011-421E-BB95-7AA3EF3A19AC}" type="datetimeFigureOut">
              <a:rPr lang="en-US" smtClean="0"/>
              <a:pPr/>
              <a:t>5/15/2023</a:t>
            </a:fld>
            <a:endParaRPr lang="en-US"/>
          </a:p>
        </p:txBody>
      </p:sp>
      <p:sp>
        <p:nvSpPr>
          <p:cNvPr id="4" name="Footer Placeholder 3"/>
          <p:cNvSpPr>
            <a:spLocks noGrp="1"/>
          </p:cNvSpPr>
          <p:nvPr>
            <p:ph type="ftr" sz="quarter" idx="2"/>
          </p:nvPr>
        </p:nvSpPr>
        <p:spPr>
          <a:xfrm>
            <a:off x="0" y="8829967"/>
            <a:ext cx="3037840" cy="466433"/>
          </a:xfrm>
          <a:prstGeom prst="rect">
            <a:avLst/>
          </a:prstGeom>
        </p:spPr>
        <p:txBody>
          <a:bodyPr vert="horz" lIns="93170" tIns="46585" rIns="93170" bIns="46585" rtlCol="0" anchor="b"/>
          <a:lstStyle>
            <a:lvl1pPr algn="l">
              <a:defRPr sz="1200"/>
            </a:lvl1pPr>
          </a:lstStyle>
          <a:p>
            <a:endParaRPr lang="en-US"/>
          </a:p>
        </p:txBody>
      </p:sp>
      <p:sp>
        <p:nvSpPr>
          <p:cNvPr id="5" name="Slide Number Placeholder 4"/>
          <p:cNvSpPr>
            <a:spLocks noGrp="1"/>
          </p:cNvSpPr>
          <p:nvPr>
            <p:ph type="sldNum" sz="quarter" idx="3"/>
          </p:nvPr>
        </p:nvSpPr>
        <p:spPr>
          <a:xfrm>
            <a:off x="3970937" y="8829967"/>
            <a:ext cx="3037840" cy="466433"/>
          </a:xfrm>
          <a:prstGeom prst="rect">
            <a:avLst/>
          </a:prstGeom>
        </p:spPr>
        <p:txBody>
          <a:bodyPr vert="horz" lIns="93170" tIns="46585" rIns="93170" bIns="46585" rtlCol="0" anchor="b"/>
          <a:lstStyle>
            <a:lvl1pPr algn="r">
              <a:defRPr sz="1200"/>
            </a:lvl1pPr>
          </a:lstStyle>
          <a:p>
            <a:fld id="{4D88BC1B-0FE4-433B-88D8-58CB559479CF}" type="slidenum">
              <a:rPr lang="en-US" smtClean="0"/>
              <a:pPr/>
              <a:t>‹#›</a:t>
            </a:fld>
            <a:endParaRPr lang="en-US"/>
          </a:p>
        </p:txBody>
      </p:sp>
    </p:spTree>
    <p:extLst>
      <p:ext uri="{BB962C8B-B14F-4D97-AF65-F5344CB8AC3E}">
        <p14:creationId xmlns:p14="http://schemas.microsoft.com/office/powerpoint/2010/main" val="4017278685"/>
      </p:ext>
    </p:extLst>
  </p:cSld>
  <p:clrMap bg1="lt1" tx1="dk1" bg2="lt2" tx2="dk2" accent1="accent1" accent2="accent2" accent3="accent3" accent4="accent4" accent5="accent5" accent6="accent6" hlink="hlink" folHlink="folHlink"/>
</p:handout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25" name="Group 24"/>
          <p:cNvGrpSpPr/>
          <p:nvPr/>
        </p:nvGrpSpPr>
        <p:grpSpPr>
          <a:xfrm>
            <a:off x="203200" y="0"/>
            <a:ext cx="3778250" cy="6858001"/>
            <a:chOff x="203200" y="0"/>
            <a:chExt cx="3778250" cy="6858001"/>
          </a:xfrm>
        </p:grpSpPr>
        <p:sp>
          <p:nvSpPr>
            <p:cNvPr id="14" name="Freeform 6"/>
            <p:cNvSpPr/>
            <p:nvPr/>
          </p:nvSpPr>
          <p:spPr bwMode="auto">
            <a:xfrm>
              <a:off x="641350" y="0"/>
              <a:ext cx="1365250" cy="3971925"/>
            </a:xfrm>
            <a:custGeom>
              <a:avLst/>
              <a:gdLst/>
              <a:ahLst/>
              <a:cxnLst/>
              <a:rect l="0" t="0" r="r" b="b"/>
              <a:pathLst>
                <a:path w="860" h="2502">
                  <a:moveTo>
                    <a:pt x="0" y="2445"/>
                  </a:moveTo>
                  <a:lnTo>
                    <a:pt x="228" y="2502"/>
                  </a:lnTo>
                  <a:lnTo>
                    <a:pt x="860" y="0"/>
                  </a:lnTo>
                  <a:lnTo>
                    <a:pt x="620" y="0"/>
                  </a:lnTo>
                  <a:lnTo>
                    <a:pt x="0" y="2445"/>
                  </a:lnTo>
                  <a:close/>
                </a:path>
              </a:pathLst>
            </a:custGeom>
            <a:solidFill>
              <a:schemeClr val="accent1"/>
            </a:solidFill>
            <a:ln>
              <a:noFill/>
            </a:ln>
          </p:spPr>
        </p:sp>
        <p:sp>
          <p:nvSpPr>
            <p:cNvPr id="15" name="Freeform 7"/>
            <p:cNvSpPr/>
            <p:nvPr/>
          </p:nvSpPr>
          <p:spPr bwMode="auto">
            <a:xfrm>
              <a:off x="203200" y="0"/>
              <a:ext cx="1336675" cy="3862388"/>
            </a:xfrm>
            <a:custGeom>
              <a:avLst/>
              <a:gdLst/>
              <a:ahLst/>
              <a:cxnLst/>
              <a:rect l="0" t="0" r="r" b="b"/>
              <a:pathLst>
                <a:path w="842" h="2433">
                  <a:moveTo>
                    <a:pt x="842" y="0"/>
                  </a:moveTo>
                  <a:lnTo>
                    <a:pt x="602" y="0"/>
                  </a:lnTo>
                  <a:lnTo>
                    <a:pt x="0" y="2376"/>
                  </a:lnTo>
                  <a:lnTo>
                    <a:pt x="228" y="2433"/>
                  </a:lnTo>
                  <a:lnTo>
                    <a:pt x="842" y="0"/>
                  </a:lnTo>
                  <a:close/>
                </a:path>
              </a:pathLst>
            </a:custGeom>
            <a:solidFill>
              <a:schemeClr val="tx1">
                <a:lumMod val="65000"/>
                <a:lumOff val="35000"/>
              </a:schemeClr>
            </a:solidFill>
            <a:ln>
              <a:noFill/>
            </a:ln>
          </p:spPr>
        </p:sp>
        <p:sp>
          <p:nvSpPr>
            <p:cNvPr id="16" name="Freeform 8"/>
            <p:cNvSpPr/>
            <p:nvPr/>
          </p:nvSpPr>
          <p:spPr bwMode="auto">
            <a:xfrm>
              <a:off x="207963" y="3776663"/>
              <a:ext cx="1936750" cy="3081338"/>
            </a:xfrm>
            <a:custGeom>
              <a:avLst/>
              <a:gdLst/>
              <a:ahLst/>
              <a:cxnLst/>
              <a:rect l="0" t="0" r="r" b="b"/>
              <a:pathLst>
                <a:path w="1220" h="1941">
                  <a:moveTo>
                    <a:pt x="0" y="0"/>
                  </a:moveTo>
                  <a:lnTo>
                    <a:pt x="1166" y="1941"/>
                  </a:lnTo>
                  <a:lnTo>
                    <a:pt x="1220" y="1941"/>
                  </a:lnTo>
                  <a:lnTo>
                    <a:pt x="0" y="0"/>
                  </a:lnTo>
                  <a:close/>
                </a:path>
              </a:pathLst>
            </a:custGeom>
            <a:solidFill>
              <a:schemeClr val="tx1">
                <a:lumMod val="85000"/>
                <a:lumOff val="15000"/>
              </a:schemeClr>
            </a:solidFill>
            <a:ln>
              <a:noFill/>
            </a:ln>
          </p:spPr>
        </p:sp>
        <p:sp>
          <p:nvSpPr>
            <p:cNvPr id="20" name="Freeform 9"/>
            <p:cNvSpPr/>
            <p:nvPr/>
          </p:nvSpPr>
          <p:spPr bwMode="auto">
            <a:xfrm>
              <a:off x="646113" y="3886200"/>
              <a:ext cx="2373313" cy="2971800"/>
            </a:xfrm>
            <a:custGeom>
              <a:avLst/>
              <a:gdLst/>
              <a:ahLst/>
              <a:cxnLst/>
              <a:rect l="0" t="0" r="r" b="b"/>
              <a:pathLst>
                <a:path w="1495" h="1872">
                  <a:moveTo>
                    <a:pt x="1495" y="1872"/>
                  </a:moveTo>
                  <a:lnTo>
                    <a:pt x="0" y="0"/>
                  </a:lnTo>
                  <a:lnTo>
                    <a:pt x="1442" y="1872"/>
                  </a:lnTo>
                  <a:lnTo>
                    <a:pt x="1495" y="1872"/>
                  </a:lnTo>
                  <a:close/>
                </a:path>
              </a:pathLst>
            </a:custGeom>
            <a:solidFill>
              <a:schemeClr val="accent1">
                <a:lumMod val="50000"/>
              </a:schemeClr>
            </a:solidFill>
            <a:ln>
              <a:noFill/>
            </a:ln>
          </p:spPr>
        </p:sp>
        <p:sp>
          <p:nvSpPr>
            <p:cNvPr id="21" name="Freeform 10"/>
            <p:cNvSpPr/>
            <p:nvPr/>
          </p:nvSpPr>
          <p:spPr bwMode="auto">
            <a:xfrm>
              <a:off x="641350" y="3881438"/>
              <a:ext cx="3340100" cy="2976563"/>
            </a:xfrm>
            <a:custGeom>
              <a:avLst/>
              <a:gdLst/>
              <a:ahLst/>
              <a:cxnLst/>
              <a:rect l="0" t="0" r="r" b="b"/>
              <a:pathLst>
                <a:path w="2104" h="1875">
                  <a:moveTo>
                    <a:pt x="0" y="0"/>
                  </a:moveTo>
                  <a:lnTo>
                    <a:pt x="3" y="3"/>
                  </a:lnTo>
                  <a:lnTo>
                    <a:pt x="1498" y="1875"/>
                  </a:lnTo>
                  <a:lnTo>
                    <a:pt x="2104" y="1875"/>
                  </a:lnTo>
                  <a:lnTo>
                    <a:pt x="228" y="57"/>
                  </a:lnTo>
                  <a:lnTo>
                    <a:pt x="0" y="0"/>
                  </a:lnTo>
                  <a:close/>
                </a:path>
              </a:pathLst>
            </a:custGeom>
            <a:solidFill>
              <a:schemeClr val="accent1">
                <a:lumMod val="75000"/>
              </a:schemeClr>
            </a:solidFill>
            <a:ln>
              <a:noFill/>
            </a:ln>
          </p:spPr>
        </p:sp>
        <p:sp>
          <p:nvSpPr>
            <p:cNvPr id="22" name="Freeform 11"/>
            <p:cNvSpPr/>
            <p:nvPr/>
          </p:nvSpPr>
          <p:spPr bwMode="auto">
            <a:xfrm>
              <a:off x="203200" y="3771900"/>
              <a:ext cx="2660650" cy="3086100"/>
            </a:xfrm>
            <a:custGeom>
              <a:avLst/>
              <a:gdLst/>
              <a:ahLst/>
              <a:cxnLst/>
              <a:rect l="0" t="0" r="r" b="b"/>
              <a:pathLst>
                <a:path w="1676" h="1944">
                  <a:moveTo>
                    <a:pt x="1676" y="1944"/>
                  </a:moveTo>
                  <a:lnTo>
                    <a:pt x="264" y="111"/>
                  </a:lnTo>
                  <a:lnTo>
                    <a:pt x="225" y="60"/>
                  </a:lnTo>
                  <a:lnTo>
                    <a:pt x="228" y="60"/>
                  </a:lnTo>
                  <a:lnTo>
                    <a:pt x="264" y="111"/>
                  </a:lnTo>
                  <a:lnTo>
                    <a:pt x="234" y="69"/>
                  </a:lnTo>
                  <a:lnTo>
                    <a:pt x="228" y="57"/>
                  </a:lnTo>
                  <a:lnTo>
                    <a:pt x="222" y="54"/>
                  </a:lnTo>
                  <a:lnTo>
                    <a:pt x="0" y="0"/>
                  </a:lnTo>
                  <a:lnTo>
                    <a:pt x="3" y="3"/>
                  </a:lnTo>
                  <a:lnTo>
                    <a:pt x="1223" y="1944"/>
                  </a:lnTo>
                  <a:lnTo>
                    <a:pt x="1676" y="1944"/>
                  </a:lnTo>
                  <a:close/>
                </a:path>
              </a:pathLst>
            </a:custGeom>
            <a:solidFill>
              <a:schemeClr val="tx1">
                <a:lumMod val="75000"/>
                <a:lumOff val="25000"/>
              </a:schemeClr>
            </a:solidFill>
            <a:ln>
              <a:noFill/>
            </a:ln>
          </p:spPr>
        </p:sp>
      </p:grpSp>
      <p:sp>
        <p:nvSpPr>
          <p:cNvPr id="2" name="Title 1"/>
          <p:cNvSpPr>
            <a:spLocks noGrp="1"/>
          </p:cNvSpPr>
          <p:nvPr>
            <p:ph type="ctrTitle"/>
          </p:nvPr>
        </p:nvSpPr>
        <p:spPr>
          <a:xfrm>
            <a:off x="1739673" y="914401"/>
            <a:ext cx="6947127" cy="3488266"/>
          </a:xfrm>
        </p:spPr>
        <p:txBody>
          <a:bodyPr anchor="b">
            <a:normAutofit/>
          </a:bodyPr>
          <a:lstStyle>
            <a:lvl1pPr algn="r">
              <a:defRPr sz="5400">
                <a:effectLst/>
              </a:defRPr>
            </a:lvl1pPr>
          </a:lstStyle>
          <a:p>
            <a:r>
              <a:rPr lang="en-US"/>
              <a:t>Click to edit Master title style</a:t>
            </a:r>
            <a:endParaRPr lang="en-US" dirty="0"/>
          </a:p>
        </p:txBody>
      </p:sp>
      <p:sp>
        <p:nvSpPr>
          <p:cNvPr id="3" name="Subtitle 2"/>
          <p:cNvSpPr>
            <a:spLocks noGrp="1"/>
          </p:cNvSpPr>
          <p:nvPr>
            <p:ph type="subTitle" idx="1"/>
          </p:nvPr>
        </p:nvSpPr>
        <p:spPr>
          <a:xfrm>
            <a:off x="2924238" y="4402666"/>
            <a:ext cx="5762563" cy="1364531"/>
          </a:xfrm>
        </p:spPr>
        <p:txBody>
          <a:bodyPr anchor="t">
            <a:normAutofit/>
          </a:bodyPr>
          <a:lstStyle>
            <a:lvl1pPr marL="0" indent="0" algn="r">
              <a:buNone/>
              <a:defRPr sz="1800">
                <a:solidFill>
                  <a:schemeClr val="tx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a:xfrm>
            <a:off x="7325773" y="6117336"/>
            <a:ext cx="857473" cy="365125"/>
          </a:xfrm>
        </p:spPr>
        <p:txBody>
          <a:bodyPr/>
          <a:lstStyle/>
          <a:p>
            <a:fld id="{352EAFA6-3848-4F9E-A13A-63A65EFA78F7}" type="datetimeFigureOut">
              <a:rPr lang="en-US" smtClean="0"/>
              <a:pPr/>
              <a:t>5/15/2023</a:t>
            </a:fld>
            <a:endParaRPr lang="en-US"/>
          </a:p>
        </p:txBody>
      </p:sp>
      <p:sp>
        <p:nvSpPr>
          <p:cNvPr id="5" name="Footer Placeholder 4"/>
          <p:cNvSpPr>
            <a:spLocks noGrp="1"/>
          </p:cNvSpPr>
          <p:nvPr>
            <p:ph type="ftr" sz="quarter" idx="11"/>
          </p:nvPr>
        </p:nvSpPr>
        <p:spPr>
          <a:xfrm>
            <a:off x="3623733" y="6117336"/>
            <a:ext cx="3609438" cy="365125"/>
          </a:xfrm>
        </p:spPr>
        <p:txBody>
          <a:bodyPr/>
          <a:lstStyle/>
          <a:p>
            <a:endParaRPr lang="en-US"/>
          </a:p>
        </p:txBody>
      </p:sp>
      <p:sp>
        <p:nvSpPr>
          <p:cNvPr id="6" name="Slide Number Placeholder 5"/>
          <p:cNvSpPr>
            <a:spLocks noGrp="1"/>
          </p:cNvSpPr>
          <p:nvPr>
            <p:ph type="sldNum" sz="quarter" idx="12"/>
          </p:nvPr>
        </p:nvSpPr>
        <p:spPr>
          <a:xfrm>
            <a:off x="8275320" y="6117336"/>
            <a:ext cx="411480" cy="365125"/>
          </a:xfrm>
        </p:spPr>
        <p:txBody>
          <a:bodyPr/>
          <a:lstStyle/>
          <a:p>
            <a:fld id="{A9667EAD-1F9B-49F5-9E5C-5BB9005EAB81}" type="slidenum">
              <a:rPr lang="en-US" smtClean="0"/>
              <a:pPr/>
              <a:t>‹#›</a:t>
            </a:fld>
            <a:endParaRPr lang="en-US"/>
          </a:p>
        </p:txBody>
      </p:sp>
      <p:sp>
        <p:nvSpPr>
          <p:cNvPr id="23" name="Freeform 12"/>
          <p:cNvSpPr/>
          <p:nvPr/>
        </p:nvSpPr>
        <p:spPr bwMode="auto">
          <a:xfrm>
            <a:off x="203200" y="3771900"/>
            <a:ext cx="361950" cy="90488"/>
          </a:xfrm>
          <a:custGeom>
            <a:avLst/>
            <a:gdLst/>
            <a:ahLst/>
            <a:cxnLst/>
            <a:rect l="0" t="0" r="r" b="b"/>
            <a:pathLst>
              <a:path w="228" h="57">
                <a:moveTo>
                  <a:pt x="228" y="57"/>
                </a:moveTo>
                <a:lnTo>
                  <a:pt x="0" y="0"/>
                </a:lnTo>
                <a:lnTo>
                  <a:pt x="222" y="54"/>
                </a:lnTo>
                <a:lnTo>
                  <a:pt x="228" y="57"/>
                </a:lnTo>
                <a:close/>
              </a:path>
            </a:pathLst>
          </a:custGeom>
          <a:solidFill>
            <a:srgbClr val="29ABE2"/>
          </a:solidFill>
          <a:ln>
            <a:noFill/>
          </a:ln>
          <a:extLst>
            <a:ext uri="{91240B29-F687-4f45-9708-019B960494DF}">
              <a14:hiddenLine xmlns="" xmlns:a14="http://schemas.microsoft.com/office/drawing/2010/main" w="9525">
                <a:solidFill>
                  <a:srgbClr val="000000"/>
                </a:solidFill>
                <a:round/>
                <a:headEnd/>
                <a:tailEnd/>
              </a14:hiddenLine>
            </a:ext>
          </a:extLst>
        </p:spPr>
      </p:sp>
      <p:sp>
        <p:nvSpPr>
          <p:cNvPr id="24" name="Freeform 13"/>
          <p:cNvSpPr/>
          <p:nvPr/>
        </p:nvSpPr>
        <p:spPr bwMode="auto">
          <a:xfrm>
            <a:off x="560388" y="3867150"/>
            <a:ext cx="61913" cy="80963"/>
          </a:xfrm>
          <a:custGeom>
            <a:avLst/>
            <a:gdLst/>
            <a:ahLst/>
            <a:cxnLst/>
            <a:rect l="0" t="0" r="r" b="b"/>
            <a:pathLst>
              <a:path w="39" h="51">
                <a:moveTo>
                  <a:pt x="0" y="0"/>
                </a:moveTo>
                <a:lnTo>
                  <a:pt x="39" y="51"/>
                </a:lnTo>
                <a:lnTo>
                  <a:pt x="3" y="0"/>
                </a:lnTo>
                <a:lnTo>
                  <a:pt x="0" y="0"/>
                </a:lnTo>
                <a:close/>
              </a:path>
            </a:pathLst>
          </a:custGeom>
          <a:solidFill>
            <a:srgbClr val="29ABE2"/>
          </a:solidFill>
          <a:ln>
            <a:noFill/>
          </a:ln>
          <a:extLst>
            <a:ext uri="{91240B29-F687-4f45-9708-019B960494DF}">
              <a14:hiddenLine xmlns="" xmlns:a14="http://schemas.microsoft.com/office/drawing/2010/main" w="9525">
                <a:solidFill>
                  <a:srgbClr val="000000"/>
                </a:solidFill>
                <a:round/>
                <a:headEnd/>
                <a:tailEnd/>
              </a14:hiddenLine>
            </a:ext>
          </a:extLst>
        </p:spPr>
      </p:sp>
    </p:spTree>
    <p:extLst>
      <p:ext uri="{BB962C8B-B14F-4D97-AF65-F5344CB8AC3E}">
        <p14:creationId xmlns:p14="http://schemas.microsoft.com/office/powerpoint/2010/main" val="6205582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982133" y="457201"/>
            <a:ext cx="7704667" cy="1981200"/>
          </a:xfrm>
        </p:spPr>
        <p:txBody>
          <a:bodyPr/>
          <a:lstStyle/>
          <a:p>
            <a:r>
              <a:rPr lang="en-US"/>
              <a:t>Click to edit Master title style</a:t>
            </a:r>
            <a:endParaRPr lang="en-US" dirty="0"/>
          </a:p>
        </p:txBody>
      </p:sp>
      <p:sp>
        <p:nvSpPr>
          <p:cNvPr id="3" name="Content Placeholder 2"/>
          <p:cNvSpPr>
            <a:spLocks noGrp="1"/>
          </p:cNvSpPr>
          <p:nvPr>
            <p:ph idx="1"/>
          </p:nvPr>
        </p:nvSpPr>
        <p:spPr>
          <a:xfrm>
            <a:off x="982133" y="2667000"/>
            <a:ext cx="7704667" cy="3332816"/>
          </a:xfrm>
        </p:spPr>
        <p:txBody>
          <a:bodyPr anchor="ct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a:xfrm>
            <a:off x="7344329" y="6108173"/>
            <a:ext cx="857473" cy="365125"/>
          </a:xfrm>
        </p:spPr>
        <p:txBody>
          <a:bodyPr/>
          <a:lstStyle/>
          <a:p>
            <a:fld id="{352EAFA6-3848-4F9E-A13A-63A65EFA78F7}" type="datetimeFigureOut">
              <a:rPr lang="en-US" smtClean="0"/>
              <a:pPr/>
              <a:t>5/15/2023</a:t>
            </a:fld>
            <a:endParaRPr lang="en-US"/>
          </a:p>
        </p:txBody>
      </p:sp>
      <p:sp>
        <p:nvSpPr>
          <p:cNvPr id="5" name="Footer Placeholder 4"/>
          <p:cNvSpPr>
            <a:spLocks noGrp="1"/>
          </p:cNvSpPr>
          <p:nvPr>
            <p:ph type="ftr" sz="quarter" idx="11"/>
          </p:nvPr>
        </p:nvSpPr>
        <p:spPr>
          <a:xfrm>
            <a:off x="1972647" y="6108173"/>
            <a:ext cx="5314517" cy="365125"/>
          </a:xfrm>
        </p:spPr>
        <p:txBody>
          <a:bodyPr/>
          <a:lstStyle/>
          <a:p>
            <a:endParaRPr lang="en-US"/>
          </a:p>
        </p:txBody>
      </p:sp>
      <p:sp>
        <p:nvSpPr>
          <p:cNvPr id="6" name="Slide Number Placeholder 5"/>
          <p:cNvSpPr>
            <a:spLocks noGrp="1"/>
          </p:cNvSpPr>
          <p:nvPr>
            <p:ph type="sldNum" sz="quarter" idx="12"/>
          </p:nvPr>
        </p:nvSpPr>
        <p:spPr>
          <a:xfrm>
            <a:off x="8258967" y="6108173"/>
            <a:ext cx="427833" cy="365125"/>
          </a:xfrm>
        </p:spPr>
        <p:txBody>
          <a:bodyPr/>
          <a:lstStyle/>
          <a:p>
            <a:fld id="{A9667EAD-1F9B-49F5-9E5C-5BB9005EAB81}" type="slidenum">
              <a:rPr lang="en-US" smtClean="0"/>
              <a:pPr/>
              <a:t>‹#›</a:t>
            </a:fld>
            <a:endParaRPr lang="en-US"/>
          </a:p>
        </p:txBody>
      </p:sp>
    </p:spTree>
    <p:extLst>
      <p:ext uri="{BB962C8B-B14F-4D97-AF65-F5344CB8AC3E}">
        <p14:creationId xmlns:p14="http://schemas.microsoft.com/office/powerpoint/2010/main" val="400398326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1986995" y="2666998"/>
            <a:ext cx="6699805" cy="2360071"/>
          </a:xfrm>
        </p:spPr>
        <p:txBody>
          <a:bodyPr anchor="b"/>
          <a:lstStyle>
            <a:lvl1pPr algn="r">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1986998" y="5027070"/>
            <a:ext cx="6699802" cy="860400"/>
          </a:xfrm>
        </p:spPr>
        <p:txBody>
          <a:bodyPr anchor="t">
            <a:normAutofit/>
          </a:bodyPr>
          <a:lstStyle>
            <a:lvl1pPr marL="0" indent="0" algn="r">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352EAFA6-3848-4F9E-A13A-63A65EFA78F7}" type="datetimeFigureOut">
              <a:rPr lang="en-US" smtClean="0"/>
              <a:pPr/>
              <a:t>5/15/2023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a:xfrm>
            <a:off x="8273317" y="6116070"/>
            <a:ext cx="413483" cy="365125"/>
          </a:xfrm>
        </p:spPr>
        <p:txBody>
          <a:bodyPr/>
          <a:lstStyle/>
          <a:p>
            <a:fld id="{A9667EAD-1F9B-49F5-9E5C-5BB9005EAB81}" type="slidenum">
              <a:rPr lang="en-US" smtClean="0"/>
              <a:pPr/>
              <a:t>‹#›</a:t>
            </a:fld>
            <a:endParaRPr lang="en-US"/>
          </a:p>
        </p:txBody>
      </p:sp>
    </p:spTree>
    <p:extLst>
      <p:ext uri="{BB962C8B-B14F-4D97-AF65-F5344CB8AC3E}">
        <p14:creationId xmlns:p14="http://schemas.microsoft.com/office/powerpoint/2010/main" val="343741670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982133" y="685801"/>
            <a:ext cx="7704667" cy="1752599"/>
          </a:xfrm>
        </p:spPr>
        <p:txBody>
          <a:bodyPr/>
          <a:lstStyle/>
          <a:p>
            <a:r>
              <a:rPr lang="en-US"/>
              <a:t>Click to edit Master title style</a:t>
            </a:r>
            <a:endParaRPr lang="en-US" dirty="0"/>
          </a:p>
        </p:txBody>
      </p:sp>
      <p:sp>
        <p:nvSpPr>
          <p:cNvPr id="3" name="Content Placeholder 2"/>
          <p:cNvSpPr>
            <a:spLocks noGrp="1"/>
          </p:cNvSpPr>
          <p:nvPr>
            <p:ph sz="half" idx="1"/>
          </p:nvPr>
        </p:nvSpPr>
        <p:spPr>
          <a:xfrm>
            <a:off x="982133" y="2667000"/>
            <a:ext cx="3739896" cy="3368674"/>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4946904" y="2667000"/>
            <a:ext cx="3739896" cy="3346824"/>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352EAFA6-3848-4F9E-A13A-63A65EFA78F7}" type="datetimeFigureOut">
              <a:rPr lang="en-US" smtClean="0"/>
              <a:pPr/>
              <a:t>5/15/2023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9667EAD-1F9B-49F5-9E5C-5BB9005EAB81}" type="slidenum">
              <a:rPr lang="en-US" smtClean="0"/>
              <a:pPr/>
              <a:t>‹#›</a:t>
            </a:fld>
            <a:endParaRPr lang="en-US"/>
          </a:p>
        </p:txBody>
      </p:sp>
    </p:spTree>
    <p:extLst>
      <p:ext uri="{BB962C8B-B14F-4D97-AF65-F5344CB8AC3E}">
        <p14:creationId xmlns:p14="http://schemas.microsoft.com/office/powerpoint/2010/main" val="359256558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1329481" y="2658533"/>
            <a:ext cx="3456291" cy="576262"/>
          </a:xfrm>
        </p:spPr>
        <p:txBody>
          <a:bodyPr anchor="b">
            <a:noAutofit/>
          </a:bodyPr>
          <a:lstStyle>
            <a:lvl1pPr marL="0" indent="0">
              <a:buNone/>
              <a:defRPr sz="2800" b="0">
                <a:solidFill>
                  <a:schemeClr val="accent1">
                    <a:lumMod val="75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113523" y="3335336"/>
            <a:ext cx="3672248" cy="2665259"/>
          </a:xfrm>
        </p:spPr>
        <p:txBody>
          <a:bodyPr anchor="t">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161710" y="2667000"/>
            <a:ext cx="3467806" cy="576262"/>
          </a:xfrm>
        </p:spPr>
        <p:txBody>
          <a:bodyPr anchor="b">
            <a:noAutofit/>
          </a:bodyPr>
          <a:lstStyle>
            <a:lvl1pPr marL="0" indent="0">
              <a:buNone/>
              <a:defRPr sz="2800" b="0">
                <a:solidFill>
                  <a:schemeClr val="accent1">
                    <a:lumMod val="75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957266" y="3335336"/>
            <a:ext cx="3672248" cy="2665259"/>
          </a:xfrm>
        </p:spPr>
        <p:txBody>
          <a:bodyPr anchor="t">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352EAFA6-3848-4F9E-A13A-63A65EFA78F7}" type="datetimeFigureOut">
              <a:rPr lang="en-US" smtClean="0"/>
              <a:pPr/>
              <a:t>5/15/2023</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A9667EAD-1F9B-49F5-9E5C-5BB9005EAB81}" type="slidenum">
              <a:rPr lang="en-US" smtClean="0"/>
              <a:pPr/>
              <a:t>‹#›</a:t>
            </a:fld>
            <a:endParaRPr lang="en-US"/>
          </a:p>
        </p:txBody>
      </p:sp>
    </p:spTree>
    <p:extLst>
      <p:ext uri="{BB962C8B-B14F-4D97-AF65-F5344CB8AC3E}">
        <p14:creationId xmlns:p14="http://schemas.microsoft.com/office/powerpoint/2010/main" val="10656425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352EAFA6-3848-4F9E-A13A-63A65EFA78F7}" type="datetimeFigureOut">
              <a:rPr lang="en-US" smtClean="0"/>
              <a:pPr/>
              <a:t>5/15/2023</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9667EAD-1F9B-49F5-9E5C-5BB9005EAB81}" type="slidenum">
              <a:rPr lang="en-US" smtClean="0"/>
              <a:pPr/>
              <a:t>‹#›</a:t>
            </a:fld>
            <a:endParaRPr lang="en-US"/>
          </a:p>
        </p:txBody>
      </p:sp>
    </p:spTree>
    <p:extLst>
      <p:ext uri="{BB962C8B-B14F-4D97-AF65-F5344CB8AC3E}">
        <p14:creationId xmlns:p14="http://schemas.microsoft.com/office/powerpoint/2010/main" val="236831375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352EAFA6-3848-4F9E-A13A-63A65EFA78F7}" type="datetimeFigureOut">
              <a:rPr lang="en-US" smtClean="0"/>
              <a:pPr/>
              <a:t>5/15/2023</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A9667EAD-1F9B-49F5-9E5C-5BB9005EAB81}" type="slidenum">
              <a:rPr lang="en-US" smtClean="0"/>
              <a:pPr/>
              <a:t>‹#›</a:t>
            </a:fld>
            <a:endParaRPr lang="en-US"/>
          </a:p>
        </p:txBody>
      </p:sp>
    </p:spTree>
    <p:extLst>
      <p:ext uri="{BB962C8B-B14F-4D97-AF65-F5344CB8AC3E}">
        <p14:creationId xmlns:p14="http://schemas.microsoft.com/office/powerpoint/2010/main" val="224532464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113524" y="1600200"/>
            <a:ext cx="2662534" cy="1371600"/>
          </a:xfrm>
        </p:spPr>
        <p:txBody>
          <a:bodyPr anchor="b">
            <a:normAutofit/>
          </a:bodyPr>
          <a:lstStyle>
            <a:lvl1pPr algn="ctr">
              <a:defRPr sz="2400" b="0"/>
            </a:lvl1pPr>
          </a:lstStyle>
          <a:p>
            <a:r>
              <a:rPr lang="en-US"/>
              <a:t>Click to edit Master title style</a:t>
            </a:r>
            <a:endParaRPr lang="en-US" dirty="0"/>
          </a:p>
        </p:txBody>
      </p:sp>
      <p:sp>
        <p:nvSpPr>
          <p:cNvPr id="3" name="Content Placeholder 2"/>
          <p:cNvSpPr>
            <a:spLocks noGrp="1"/>
          </p:cNvSpPr>
          <p:nvPr>
            <p:ph idx="1"/>
          </p:nvPr>
        </p:nvSpPr>
        <p:spPr>
          <a:xfrm>
            <a:off x="3947553" y="685800"/>
            <a:ext cx="4681962" cy="5105401"/>
          </a:xfrm>
        </p:spPr>
        <p:txBody>
          <a:bodyPr anchor="ctr">
            <a:normAutofit/>
          </a:bodyPr>
          <a:lstStyle>
            <a:lvl1pPr>
              <a:defRPr sz="2000"/>
            </a:lvl1pPr>
            <a:lvl2pPr>
              <a:defRPr sz="1800"/>
            </a:lvl2pPr>
            <a:lvl3pPr>
              <a:defRPr sz="1600"/>
            </a:lvl3pPr>
            <a:lvl4pPr>
              <a:defRPr sz="1400"/>
            </a:lvl4pPr>
            <a:lvl5pPr>
              <a:defRPr sz="1400"/>
            </a:lvl5pPr>
            <a:lvl6pPr>
              <a:defRPr sz="1400"/>
            </a:lvl6pPr>
            <a:lvl7pPr>
              <a:defRPr sz="1400"/>
            </a:lvl7pPr>
            <a:lvl8pPr>
              <a:defRPr sz="1400"/>
            </a:lvl8pPr>
            <a:lvl9pPr>
              <a:defRPr sz="14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113524" y="2971800"/>
            <a:ext cx="2662534" cy="1828800"/>
          </a:xfrm>
        </p:spPr>
        <p:txBody>
          <a:bodyPr>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352EAFA6-3848-4F9E-A13A-63A65EFA78F7}" type="datetimeFigureOut">
              <a:rPr lang="en-US" smtClean="0"/>
              <a:pPr/>
              <a:t>5/15/2023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9667EAD-1F9B-49F5-9E5C-5BB9005EAB81}" type="slidenum">
              <a:rPr lang="en-US" smtClean="0"/>
              <a:pPr/>
              <a:t>‹#›</a:t>
            </a:fld>
            <a:endParaRPr lang="en-US"/>
          </a:p>
        </p:txBody>
      </p:sp>
    </p:spTree>
    <p:extLst>
      <p:ext uri="{BB962C8B-B14F-4D97-AF65-F5344CB8AC3E}">
        <p14:creationId xmlns:p14="http://schemas.microsoft.com/office/powerpoint/2010/main" val="296500555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112332" y="1752599"/>
            <a:ext cx="4070679" cy="1371600"/>
          </a:xfrm>
        </p:spPr>
        <p:txBody>
          <a:bodyPr anchor="b">
            <a:normAutofit/>
          </a:bodyPr>
          <a:lstStyle>
            <a:lvl1pPr algn="ctr">
              <a:defRPr sz="2800" b="0"/>
            </a:lvl1pPr>
          </a:lstStyle>
          <a:p>
            <a:r>
              <a:rPr lang="en-US"/>
              <a:t>Click to edit Master title style</a:t>
            </a:r>
            <a:endParaRPr lang="en-US" dirty="0"/>
          </a:p>
        </p:txBody>
      </p:sp>
      <p:sp>
        <p:nvSpPr>
          <p:cNvPr id="14" name="Picture Placeholder 2"/>
          <p:cNvSpPr>
            <a:spLocks noGrp="1" noChangeAspect="1"/>
          </p:cNvSpPr>
          <p:nvPr>
            <p:ph type="pic" idx="1"/>
          </p:nvPr>
        </p:nvSpPr>
        <p:spPr>
          <a:xfrm>
            <a:off x="5697495" y="914400"/>
            <a:ext cx="2461371" cy="4572000"/>
          </a:xfrm>
          <a:prstGeom prst="roundRect">
            <a:avLst>
              <a:gd name="adj" fmla="val 4280"/>
            </a:avLst>
          </a:prstGeom>
          <a:ln w="38100">
            <a:gradFill flip="none" rotWithShape="1">
              <a:gsLst>
                <a:gs pos="0">
                  <a:schemeClr val="bg2"/>
                </a:gs>
                <a:gs pos="100000">
                  <a:schemeClr val="bg2">
                    <a:lumMod val="75000"/>
                  </a:schemeClr>
                </a:gs>
              </a:gsLst>
              <a:lin ang="5400000" scaled="0"/>
              <a:tileRect/>
            </a:gradFill>
          </a:ln>
          <a:effectLst>
            <a:innerShdw blurRad="57150" dist="38100" dir="14460000">
              <a:srgbClr val="000000">
                <a:alpha val="70000"/>
              </a:srgbClr>
            </a:inn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1112332" y="3124199"/>
            <a:ext cx="4070679" cy="1828800"/>
          </a:xfrm>
        </p:spPr>
        <p:txBody>
          <a:bodyPr>
            <a:normAutofit/>
          </a:bodyPr>
          <a:lstStyle>
            <a:lvl1pPr marL="0" indent="0" algn="ctr">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352EAFA6-3848-4F9E-A13A-63A65EFA78F7}" type="datetimeFigureOut">
              <a:rPr lang="en-US" smtClean="0"/>
              <a:pPr/>
              <a:t>5/15/2023</a:t>
            </a:fld>
            <a:endParaRPr lang="en-US"/>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A9667EAD-1F9B-49F5-9E5C-5BB9005EAB81}" type="slidenum">
              <a:rPr lang="en-US" smtClean="0"/>
              <a:pPr/>
              <a:t>‹#›</a:t>
            </a:fld>
            <a:endParaRPr lang="en-US"/>
          </a:p>
        </p:txBody>
      </p:sp>
    </p:spTree>
    <p:extLst>
      <p:ext uri="{BB962C8B-B14F-4D97-AF65-F5344CB8AC3E}">
        <p14:creationId xmlns:p14="http://schemas.microsoft.com/office/powerpoint/2010/main" val="420937553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113523" y="4732865"/>
            <a:ext cx="7515991" cy="566738"/>
          </a:xfrm>
        </p:spPr>
        <p:txBody>
          <a:bodyPr anchor="b">
            <a:normAutofit/>
          </a:bodyPr>
          <a:lstStyle>
            <a:lvl1pPr algn="ctr">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1789975" y="932112"/>
            <a:ext cx="6171065" cy="3164976"/>
          </a:xfrm>
          <a:prstGeom prst="roundRect">
            <a:avLst>
              <a:gd name="adj" fmla="val 4380"/>
            </a:avLst>
          </a:prstGeom>
          <a:ln w="38100">
            <a:gradFill flip="none" rotWithShape="1">
              <a:gsLst>
                <a:gs pos="0">
                  <a:schemeClr val="bg2"/>
                </a:gs>
                <a:gs pos="100000">
                  <a:schemeClr val="bg2">
                    <a:lumMod val="75000"/>
                  </a:schemeClr>
                </a:gs>
              </a:gsLst>
              <a:lin ang="5400000" scaled="0"/>
              <a:tileRect/>
            </a:gradFill>
          </a:ln>
          <a:effectLst>
            <a:innerShdw blurRad="57150" dist="38100" dir="14460000">
              <a:srgbClr val="000000">
                <a:alpha val="70000"/>
              </a:srgbClr>
            </a:inn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1113523" y="5299603"/>
            <a:ext cx="7515991" cy="493712"/>
          </a:xfrm>
        </p:spPr>
        <p:txBody>
          <a:bodyPr>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352EAFA6-3848-4F9E-A13A-63A65EFA78F7}" type="datetimeFigureOut">
              <a:rPr lang="en-US" smtClean="0"/>
              <a:pPr/>
              <a:t>5/15/2023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9667EAD-1F9B-49F5-9E5C-5BB9005EAB81}" type="slidenum">
              <a:rPr lang="en-US" smtClean="0"/>
              <a:pPr/>
              <a:t>‹#›</a:t>
            </a:fld>
            <a:endParaRPr lang="en-US"/>
          </a:p>
        </p:txBody>
      </p:sp>
    </p:spTree>
    <p:extLst>
      <p:ext uri="{BB962C8B-B14F-4D97-AF65-F5344CB8AC3E}">
        <p14:creationId xmlns:p14="http://schemas.microsoft.com/office/powerpoint/2010/main" val="46718742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1113524" y="685800"/>
            <a:ext cx="7515991" cy="3048000"/>
          </a:xfrm>
        </p:spPr>
        <p:txBody>
          <a:bodyPr anchor="ctr">
            <a:normAutofit/>
          </a:bodyPr>
          <a:lstStyle>
            <a:lvl1pPr algn="ctr">
              <a:defRPr sz="3200" b="0" cap="none"/>
            </a:lvl1pPr>
          </a:lstStyle>
          <a:p>
            <a:r>
              <a:rPr lang="en-US"/>
              <a:t>Click to edit Master title style</a:t>
            </a:r>
            <a:endParaRPr lang="en-US" dirty="0"/>
          </a:p>
        </p:txBody>
      </p:sp>
      <p:sp>
        <p:nvSpPr>
          <p:cNvPr id="3" name="Text Placeholder 2"/>
          <p:cNvSpPr>
            <a:spLocks noGrp="1"/>
          </p:cNvSpPr>
          <p:nvPr>
            <p:ph type="body" idx="1"/>
          </p:nvPr>
        </p:nvSpPr>
        <p:spPr>
          <a:xfrm>
            <a:off x="1113524" y="4343400"/>
            <a:ext cx="7515992" cy="1447800"/>
          </a:xfrm>
        </p:spPr>
        <p:txBody>
          <a:bodyPr anchor="ctr">
            <a:normAutofit/>
          </a:bodyPr>
          <a:lstStyle>
            <a:lvl1pPr marL="0" indent="0" algn="ctr">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352EAFA6-3848-4F9E-A13A-63A65EFA78F7}" type="datetimeFigureOut">
              <a:rPr lang="en-US" smtClean="0"/>
              <a:pPr/>
              <a:t>5/15/2023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9667EAD-1F9B-49F5-9E5C-5BB9005EAB81}" type="slidenum">
              <a:rPr lang="en-US" smtClean="0"/>
              <a:pPr/>
              <a:t>‹#›</a:t>
            </a:fld>
            <a:endParaRPr lang="en-US"/>
          </a:p>
        </p:txBody>
      </p:sp>
    </p:spTree>
    <p:extLst>
      <p:ext uri="{BB962C8B-B14F-4D97-AF65-F5344CB8AC3E}">
        <p14:creationId xmlns:p14="http://schemas.microsoft.com/office/powerpoint/2010/main" val="345099314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14" name="TextBox 13"/>
          <p:cNvSpPr txBox="1"/>
          <p:nvPr/>
        </p:nvSpPr>
        <p:spPr>
          <a:xfrm>
            <a:off x="969421" y="863023"/>
            <a:ext cx="457319"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r>
              <a:rPr lang="en-US" sz="8000" dirty="0">
                <a:solidFill>
                  <a:schemeClr val="tx1"/>
                </a:solidFill>
                <a:effectLst/>
              </a:rPr>
              <a:t>“</a:t>
            </a:r>
          </a:p>
        </p:txBody>
      </p:sp>
      <p:sp>
        <p:nvSpPr>
          <p:cNvPr id="15" name="TextBox 14"/>
          <p:cNvSpPr txBox="1"/>
          <p:nvPr/>
        </p:nvSpPr>
        <p:spPr>
          <a:xfrm>
            <a:off x="8172197" y="2819399"/>
            <a:ext cx="457319"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8000" dirty="0">
                <a:solidFill>
                  <a:schemeClr val="tx1"/>
                </a:solidFill>
                <a:effectLst/>
              </a:rPr>
              <a:t>”</a:t>
            </a:r>
          </a:p>
        </p:txBody>
      </p:sp>
      <p:sp>
        <p:nvSpPr>
          <p:cNvPr id="2" name="Title 1"/>
          <p:cNvSpPr>
            <a:spLocks noGrp="1"/>
          </p:cNvSpPr>
          <p:nvPr>
            <p:ph type="title"/>
          </p:nvPr>
        </p:nvSpPr>
        <p:spPr>
          <a:xfrm>
            <a:off x="1426741" y="685801"/>
            <a:ext cx="6974115" cy="2743199"/>
          </a:xfrm>
        </p:spPr>
        <p:txBody>
          <a:bodyPr anchor="ctr">
            <a:normAutofit/>
          </a:bodyPr>
          <a:lstStyle>
            <a:lvl1pPr algn="ctr">
              <a:defRPr sz="3200" b="0" cap="none">
                <a:solidFill>
                  <a:schemeClr val="tx1"/>
                </a:solidFill>
              </a:defRPr>
            </a:lvl1pPr>
          </a:lstStyle>
          <a:p>
            <a:r>
              <a:rPr lang="en-US"/>
              <a:t>Click to edit Master title style</a:t>
            </a:r>
            <a:endParaRPr lang="en-US" dirty="0"/>
          </a:p>
        </p:txBody>
      </p:sp>
      <p:sp>
        <p:nvSpPr>
          <p:cNvPr id="10" name="Text Placeholder 9"/>
          <p:cNvSpPr>
            <a:spLocks noGrp="1"/>
          </p:cNvSpPr>
          <p:nvPr>
            <p:ph type="body" sz="quarter" idx="13"/>
          </p:nvPr>
        </p:nvSpPr>
        <p:spPr>
          <a:xfrm>
            <a:off x="1598235" y="3428999"/>
            <a:ext cx="6631128" cy="381000"/>
          </a:xfrm>
        </p:spPr>
        <p:txBody>
          <a:bodyPr anchor="ctr">
            <a:normAutofit/>
          </a:bodyPr>
          <a:lstStyle>
            <a:lvl1pPr marL="0" indent="0">
              <a:buFontTx/>
              <a:buNone/>
              <a:defRPr sz="1800"/>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1113523" y="4343400"/>
            <a:ext cx="7515991" cy="1447800"/>
          </a:xfrm>
        </p:spPr>
        <p:txBody>
          <a:bodyPr anchor="ctr">
            <a:normAutofit/>
          </a:bodyPr>
          <a:lstStyle>
            <a:lvl1pPr marL="0" indent="0" algn="ctr">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352EAFA6-3848-4F9E-A13A-63A65EFA78F7}" type="datetimeFigureOut">
              <a:rPr lang="en-US" smtClean="0"/>
              <a:pPr/>
              <a:t>5/15/2023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9667EAD-1F9B-49F5-9E5C-5BB9005EAB81}" type="slidenum">
              <a:rPr lang="en-US" smtClean="0"/>
              <a:pPr/>
              <a:t>‹#›</a:t>
            </a:fld>
            <a:endParaRPr lang="en-US"/>
          </a:p>
        </p:txBody>
      </p:sp>
    </p:spTree>
    <p:extLst>
      <p:ext uri="{BB962C8B-B14F-4D97-AF65-F5344CB8AC3E}">
        <p14:creationId xmlns:p14="http://schemas.microsoft.com/office/powerpoint/2010/main" val="1391135655"/>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1113525" y="3308581"/>
            <a:ext cx="7515989" cy="1468800"/>
          </a:xfrm>
        </p:spPr>
        <p:txBody>
          <a:bodyPr anchor="b">
            <a:normAutofit/>
          </a:bodyPr>
          <a:lstStyle>
            <a:lvl1pPr algn="r">
              <a:defRPr sz="3200" b="0" cap="none"/>
            </a:lvl1pPr>
          </a:lstStyle>
          <a:p>
            <a:r>
              <a:rPr lang="en-US"/>
              <a:t>Click to edit Master title style</a:t>
            </a:r>
            <a:endParaRPr lang="en-US" dirty="0"/>
          </a:p>
        </p:txBody>
      </p:sp>
      <p:sp>
        <p:nvSpPr>
          <p:cNvPr id="3" name="Text Placeholder 2"/>
          <p:cNvSpPr>
            <a:spLocks noGrp="1"/>
          </p:cNvSpPr>
          <p:nvPr>
            <p:ph type="body" idx="1"/>
          </p:nvPr>
        </p:nvSpPr>
        <p:spPr>
          <a:xfrm>
            <a:off x="1113524" y="4777381"/>
            <a:ext cx="7515990" cy="860400"/>
          </a:xfrm>
        </p:spPr>
        <p:txBody>
          <a:bodyPr anchor="t">
            <a:normAutofit/>
          </a:bodyPr>
          <a:lstStyle>
            <a:lvl1pPr marL="0" indent="0" algn="r">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352EAFA6-3848-4F9E-A13A-63A65EFA78F7}" type="datetimeFigureOut">
              <a:rPr lang="en-US" smtClean="0"/>
              <a:pPr/>
              <a:t>5/15/2023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9667EAD-1F9B-49F5-9E5C-5BB9005EAB81}" type="slidenum">
              <a:rPr lang="en-US" smtClean="0"/>
              <a:pPr/>
              <a:t>‹#›</a:t>
            </a:fld>
            <a:endParaRPr lang="en-US"/>
          </a:p>
        </p:txBody>
      </p:sp>
    </p:spTree>
    <p:extLst>
      <p:ext uri="{BB962C8B-B14F-4D97-AF65-F5344CB8AC3E}">
        <p14:creationId xmlns:p14="http://schemas.microsoft.com/office/powerpoint/2010/main" val="250767257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14" name="TextBox 13"/>
          <p:cNvSpPr txBox="1"/>
          <p:nvPr/>
        </p:nvSpPr>
        <p:spPr>
          <a:xfrm>
            <a:off x="969421" y="863023"/>
            <a:ext cx="457319"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r>
              <a:rPr lang="en-US" sz="8000" dirty="0">
                <a:solidFill>
                  <a:schemeClr val="tx1"/>
                </a:solidFill>
                <a:effectLst/>
              </a:rPr>
              <a:t>“</a:t>
            </a:r>
          </a:p>
        </p:txBody>
      </p:sp>
      <p:sp>
        <p:nvSpPr>
          <p:cNvPr id="15" name="TextBox 14"/>
          <p:cNvSpPr txBox="1"/>
          <p:nvPr/>
        </p:nvSpPr>
        <p:spPr>
          <a:xfrm>
            <a:off x="8172197" y="2819399"/>
            <a:ext cx="457319"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8000" dirty="0">
                <a:solidFill>
                  <a:schemeClr val="tx1"/>
                </a:solidFill>
                <a:effectLst/>
              </a:rPr>
              <a:t>”</a:t>
            </a:r>
          </a:p>
        </p:txBody>
      </p:sp>
      <p:sp>
        <p:nvSpPr>
          <p:cNvPr id="2" name="Title 1"/>
          <p:cNvSpPr>
            <a:spLocks noGrp="1"/>
          </p:cNvSpPr>
          <p:nvPr>
            <p:ph type="title"/>
          </p:nvPr>
        </p:nvSpPr>
        <p:spPr>
          <a:xfrm>
            <a:off x="1426741" y="685801"/>
            <a:ext cx="6974115" cy="2743199"/>
          </a:xfrm>
        </p:spPr>
        <p:txBody>
          <a:bodyPr anchor="ctr">
            <a:normAutofit/>
          </a:bodyPr>
          <a:lstStyle>
            <a:lvl1pPr algn="ctr">
              <a:defRPr sz="3200" b="0" cap="none">
                <a:solidFill>
                  <a:schemeClr val="tx1"/>
                </a:solidFill>
              </a:defRPr>
            </a:lvl1pPr>
          </a:lstStyle>
          <a:p>
            <a:r>
              <a:rPr lang="en-US"/>
              <a:t>Click to edit Master title style</a:t>
            </a:r>
            <a:endParaRPr lang="en-US" dirty="0"/>
          </a:p>
        </p:txBody>
      </p:sp>
      <p:sp>
        <p:nvSpPr>
          <p:cNvPr id="10" name="Text Placeholder 9"/>
          <p:cNvSpPr>
            <a:spLocks noGrp="1"/>
          </p:cNvSpPr>
          <p:nvPr>
            <p:ph type="body" sz="quarter" idx="13"/>
          </p:nvPr>
        </p:nvSpPr>
        <p:spPr>
          <a:xfrm>
            <a:off x="1113525" y="3886200"/>
            <a:ext cx="7515990" cy="889000"/>
          </a:xfrm>
        </p:spPr>
        <p:txBody>
          <a:bodyPr vert="horz" lIns="91440" tIns="45720" rIns="91440" bIns="45720" rtlCol="0" anchor="b">
            <a:normAutofit/>
          </a:bodyPr>
          <a:lstStyle>
            <a:lvl1pPr algn="r">
              <a:buNone/>
              <a:defRPr lang="en-US" sz="2400" b="0" cap="none" dirty="0">
                <a:ln w="3175" cmpd="sng">
                  <a:noFill/>
                </a:ln>
                <a:solidFill>
                  <a:schemeClr val="tx1"/>
                </a:solidFill>
                <a:effectLst/>
              </a:defRPr>
            </a:lvl1pPr>
          </a:lstStyle>
          <a:p>
            <a:pPr marL="0" lvl="0">
              <a:spcBef>
                <a:spcPct val="0"/>
              </a:spcBef>
              <a:buNone/>
            </a:pPr>
            <a:r>
              <a:rPr lang="en-US"/>
              <a:t>Click to edit Master text styles</a:t>
            </a:r>
          </a:p>
        </p:txBody>
      </p:sp>
      <p:sp>
        <p:nvSpPr>
          <p:cNvPr id="3" name="Text Placeholder 2"/>
          <p:cNvSpPr>
            <a:spLocks noGrp="1"/>
          </p:cNvSpPr>
          <p:nvPr>
            <p:ph type="body" idx="1"/>
          </p:nvPr>
        </p:nvSpPr>
        <p:spPr>
          <a:xfrm>
            <a:off x="1113524" y="4775200"/>
            <a:ext cx="7515990" cy="1016000"/>
          </a:xfrm>
        </p:spPr>
        <p:txBody>
          <a:bodyPr anchor="t">
            <a:normAutofit/>
          </a:bodyPr>
          <a:lstStyle>
            <a:lvl1pPr marL="0" indent="0" algn="r">
              <a:buNone/>
              <a:defRPr sz="1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352EAFA6-3848-4F9E-A13A-63A65EFA78F7}" type="datetimeFigureOut">
              <a:rPr lang="en-US" smtClean="0"/>
              <a:pPr/>
              <a:t>5/15/2023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9667EAD-1F9B-49F5-9E5C-5BB9005EAB81}" type="slidenum">
              <a:rPr lang="en-US" smtClean="0"/>
              <a:pPr/>
              <a:t>‹#›</a:t>
            </a:fld>
            <a:endParaRPr lang="en-US"/>
          </a:p>
        </p:txBody>
      </p:sp>
    </p:spTree>
    <p:extLst>
      <p:ext uri="{BB962C8B-B14F-4D97-AF65-F5344CB8AC3E}">
        <p14:creationId xmlns:p14="http://schemas.microsoft.com/office/powerpoint/2010/main" val="169488768"/>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1113525" y="685801"/>
            <a:ext cx="7515991" cy="2727325"/>
          </a:xfrm>
        </p:spPr>
        <p:txBody>
          <a:bodyPr vert="horz" lIns="91440" tIns="45720" rIns="91440" bIns="45720" rtlCol="0" anchor="ctr">
            <a:normAutofit/>
          </a:bodyPr>
          <a:lstStyle>
            <a:lvl1pPr>
              <a:defRPr lang="en-US" b="0" dirty="0"/>
            </a:lvl1pPr>
          </a:lstStyle>
          <a:p>
            <a:pPr marL="0" lvl="0"/>
            <a:r>
              <a:rPr lang="en-US"/>
              <a:t>Click to edit Master title style</a:t>
            </a:r>
            <a:endParaRPr lang="en-US" dirty="0"/>
          </a:p>
        </p:txBody>
      </p:sp>
      <p:sp>
        <p:nvSpPr>
          <p:cNvPr id="10" name="Text Placeholder 9"/>
          <p:cNvSpPr>
            <a:spLocks noGrp="1"/>
          </p:cNvSpPr>
          <p:nvPr>
            <p:ph type="body" sz="quarter" idx="13"/>
          </p:nvPr>
        </p:nvSpPr>
        <p:spPr>
          <a:xfrm>
            <a:off x="1113524" y="3505200"/>
            <a:ext cx="7515992" cy="838200"/>
          </a:xfrm>
        </p:spPr>
        <p:txBody>
          <a:bodyPr vert="horz" lIns="91440" tIns="45720" rIns="91440" bIns="45720" rtlCol="0" anchor="b">
            <a:normAutofit/>
          </a:bodyPr>
          <a:lstStyle>
            <a:lvl1pPr>
              <a:buNone/>
              <a:defRPr lang="en-US" sz="2800" b="0" cap="none" dirty="0">
                <a:ln w="3175" cmpd="sng">
                  <a:noFill/>
                </a:ln>
                <a:solidFill>
                  <a:schemeClr val="tx1"/>
                </a:solidFill>
                <a:effectLst/>
              </a:defRPr>
            </a:lvl1pPr>
          </a:lstStyle>
          <a:p>
            <a:pPr marL="0" lvl="0">
              <a:spcBef>
                <a:spcPct val="0"/>
              </a:spcBef>
              <a:buNone/>
            </a:pPr>
            <a:r>
              <a:rPr lang="en-US"/>
              <a:t>Click to edit Master text styles</a:t>
            </a:r>
          </a:p>
        </p:txBody>
      </p:sp>
      <p:sp>
        <p:nvSpPr>
          <p:cNvPr id="3" name="Text Placeholder 2"/>
          <p:cNvSpPr>
            <a:spLocks noGrp="1"/>
          </p:cNvSpPr>
          <p:nvPr>
            <p:ph type="body" idx="1"/>
          </p:nvPr>
        </p:nvSpPr>
        <p:spPr>
          <a:xfrm>
            <a:off x="1113524" y="4343400"/>
            <a:ext cx="7515992" cy="1447800"/>
          </a:xfrm>
        </p:spPr>
        <p:txBody>
          <a:bodyPr anchor="t">
            <a:normAutofit/>
          </a:bodyPr>
          <a:lstStyle>
            <a:lvl1pPr marL="0" indent="0" algn="l">
              <a:buNone/>
              <a:defRPr sz="1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352EAFA6-3848-4F9E-A13A-63A65EFA78F7}" type="datetimeFigureOut">
              <a:rPr lang="en-US" smtClean="0"/>
              <a:pPr/>
              <a:t>5/15/2023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9667EAD-1F9B-49F5-9E5C-5BB9005EAB81}" type="slidenum">
              <a:rPr lang="en-US" smtClean="0"/>
              <a:pPr/>
              <a:t>‹#›</a:t>
            </a:fld>
            <a:endParaRPr lang="en-US"/>
          </a:p>
        </p:txBody>
      </p:sp>
    </p:spTree>
    <p:extLst>
      <p:ext uri="{BB962C8B-B14F-4D97-AF65-F5344CB8AC3E}">
        <p14:creationId xmlns:p14="http://schemas.microsoft.com/office/powerpoint/2010/main" val="3925770040"/>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ctr">
              <a:defRPr/>
            </a:lvl1p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352EAFA6-3848-4F9E-A13A-63A65EFA78F7}" type="datetimeFigureOut">
              <a:rPr lang="en-US" smtClean="0"/>
              <a:pPr/>
              <a:t>5/15/2023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9667EAD-1F9B-49F5-9E5C-5BB9005EAB81}" type="slidenum">
              <a:rPr lang="en-US" smtClean="0"/>
              <a:pPr/>
              <a:t>‹#›</a:t>
            </a:fld>
            <a:endParaRPr lang="en-US"/>
          </a:p>
        </p:txBody>
      </p:sp>
    </p:spTree>
    <p:extLst>
      <p:ext uri="{BB962C8B-B14F-4D97-AF65-F5344CB8AC3E}">
        <p14:creationId xmlns:p14="http://schemas.microsoft.com/office/powerpoint/2010/main" val="181187813"/>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301393" y="685800"/>
            <a:ext cx="1328123" cy="5105400"/>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1113524" y="685800"/>
            <a:ext cx="6016373" cy="5105400"/>
          </a:xfrm>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352EAFA6-3848-4F9E-A13A-63A65EFA78F7}" type="datetimeFigureOut">
              <a:rPr lang="en-US" smtClean="0"/>
              <a:pPr/>
              <a:t>5/15/2023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9667EAD-1F9B-49F5-9E5C-5BB9005EAB81}" type="slidenum">
              <a:rPr lang="en-US" smtClean="0"/>
              <a:pPr/>
              <a:t>‹#›</a:t>
            </a:fld>
            <a:endParaRPr lang="en-US"/>
          </a:p>
        </p:txBody>
      </p:sp>
    </p:spTree>
    <p:extLst>
      <p:ext uri="{BB962C8B-B14F-4D97-AF65-F5344CB8AC3E}">
        <p14:creationId xmlns:p14="http://schemas.microsoft.com/office/powerpoint/2010/main" val="55871697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grpSp>
        <p:nvGrpSpPr>
          <p:cNvPr id="14" name="Group 13"/>
          <p:cNvGrpSpPr/>
          <p:nvPr/>
        </p:nvGrpSpPr>
        <p:grpSpPr>
          <a:xfrm>
            <a:off x="0" y="0"/>
            <a:ext cx="2132013" cy="6858001"/>
            <a:chOff x="0" y="0"/>
            <a:chExt cx="2132013" cy="6858001"/>
          </a:xfrm>
        </p:grpSpPr>
        <p:sp>
          <p:nvSpPr>
            <p:cNvPr id="15" name="Freeform 6"/>
            <p:cNvSpPr/>
            <p:nvPr/>
          </p:nvSpPr>
          <p:spPr bwMode="auto">
            <a:xfrm>
              <a:off x="0" y="0"/>
              <a:ext cx="1073150" cy="5291138"/>
            </a:xfrm>
            <a:custGeom>
              <a:avLst/>
              <a:gdLst/>
              <a:ahLst/>
              <a:cxnLst/>
              <a:rect l="0" t="0" r="r" b="b"/>
              <a:pathLst>
                <a:path w="676" h="3333">
                  <a:moveTo>
                    <a:pt x="0" y="3132"/>
                  </a:moveTo>
                  <a:lnTo>
                    <a:pt x="0" y="3312"/>
                  </a:lnTo>
                  <a:lnTo>
                    <a:pt x="126" y="3333"/>
                  </a:lnTo>
                  <a:lnTo>
                    <a:pt x="676" y="0"/>
                  </a:lnTo>
                  <a:lnTo>
                    <a:pt x="514" y="0"/>
                  </a:lnTo>
                  <a:lnTo>
                    <a:pt x="0" y="3132"/>
                  </a:lnTo>
                  <a:close/>
                </a:path>
              </a:pathLst>
            </a:custGeom>
            <a:solidFill>
              <a:schemeClr val="accent1"/>
            </a:solidFill>
            <a:ln>
              <a:noFill/>
            </a:ln>
          </p:spPr>
        </p:sp>
        <p:sp>
          <p:nvSpPr>
            <p:cNvPr id="16" name="Freeform 7"/>
            <p:cNvSpPr/>
            <p:nvPr/>
          </p:nvSpPr>
          <p:spPr bwMode="auto">
            <a:xfrm>
              <a:off x="0" y="0"/>
              <a:ext cx="758825" cy="4624388"/>
            </a:xfrm>
            <a:custGeom>
              <a:avLst/>
              <a:gdLst/>
              <a:ahLst/>
              <a:cxnLst/>
              <a:rect l="0" t="0" r="r" b="b"/>
              <a:pathLst>
                <a:path w="478" h="2913">
                  <a:moveTo>
                    <a:pt x="478" y="0"/>
                  </a:moveTo>
                  <a:lnTo>
                    <a:pt x="318" y="0"/>
                  </a:lnTo>
                  <a:lnTo>
                    <a:pt x="0" y="1938"/>
                  </a:lnTo>
                  <a:lnTo>
                    <a:pt x="0" y="2913"/>
                  </a:lnTo>
                  <a:lnTo>
                    <a:pt x="478" y="0"/>
                  </a:lnTo>
                  <a:close/>
                </a:path>
              </a:pathLst>
            </a:custGeom>
            <a:solidFill>
              <a:schemeClr val="tx1">
                <a:lumMod val="65000"/>
                <a:lumOff val="35000"/>
              </a:schemeClr>
            </a:solidFill>
            <a:ln>
              <a:noFill/>
            </a:ln>
          </p:spPr>
        </p:sp>
        <p:sp>
          <p:nvSpPr>
            <p:cNvPr id="17" name="Freeform 8"/>
            <p:cNvSpPr/>
            <p:nvPr/>
          </p:nvSpPr>
          <p:spPr bwMode="auto">
            <a:xfrm>
              <a:off x="0" y="5662613"/>
              <a:ext cx="906463" cy="1195388"/>
            </a:xfrm>
            <a:custGeom>
              <a:avLst/>
              <a:gdLst/>
              <a:ahLst/>
              <a:cxnLst/>
              <a:rect l="0" t="0" r="r" b="b"/>
              <a:pathLst>
                <a:path w="571" h="753">
                  <a:moveTo>
                    <a:pt x="0" y="0"/>
                  </a:moveTo>
                  <a:lnTo>
                    <a:pt x="0" y="12"/>
                  </a:lnTo>
                  <a:lnTo>
                    <a:pt x="538" y="753"/>
                  </a:lnTo>
                  <a:lnTo>
                    <a:pt x="571" y="753"/>
                  </a:lnTo>
                  <a:lnTo>
                    <a:pt x="0" y="0"/>
                  </a:lnTo>
                  <a:close/>
                </a:path>
              </a:pathLst>
            </a:custGeom>
            <a:solidFill>
              <a:schemeClr val="tx1">
                <a:lumMod val="85000"/>
                <a:lumOff val="15000"/>
              </a:schemeClr>
            </a:solidFill>
            <a:ln>
              <a:noFill/>
            </a:ln>
          </p:spPr>
        </p:sp>
        <p:sp>
          <p:nvSpPr>
            <p:cNvPr id="18" name="Freeform 9"/>
            <p:cNvSpPr/>
            <p:nvPr/>
          </p:nvSpPr>
          <p:spPr bwMode="auto">
            <a:xfrm>
              <a:off x="0" y="5295900"/>
              <a:ext cx="1487488" cy="1562100"/>
            </a:xfrm>
            <a:custGeom>
              <a:avLst/>
              <a:gdLst/>
              <a:ahLst/>
              <a:cxnLst/>
              <a:rect l="0" t="0" r="r" b="b"/>
              <a:pathLst>
                <a:path w="937" h="984">
                  <a:moveTo>
                    <a:pt x="0" y="0"/>
                  </a:moveTo>
                  <a:lnTo>
                    <a:pt x="0" y="3"/>
                  </a:lnTo>
                  <a:lnTo>
                    <a:pt x="901" y="984"/>
                  </a:lnTo>
                  <a:lnTo>
                    <a:pt x="937" y="984"/>
                  </a:lnTo>
                  <a:lnTo>
                    <a:pt x="0" y="0"/>
                  </a:lnTo>
                  <a:close/>
                </a:path>
              </a:pathLst>
            </a:custGeom>
            <a:solidFill>
              <a:schemeClr val="accent1">
                <a:lumMod val="50000"/>
              </a:schemeClr>
            </a:solidFill>
            <a:ln>
              <a:noFill/>
            </a:ln>
          </p:spPr>
        </p:sp>
        <p:sp>
          <p:nvSpPr>
            <p:cNvPr id="19" name="Freeform 10"/>
            <p:cNvSpPr/>
            <p:nvPr/>
          </p:nvSpPr>
          <p:spPr bwMode="auto">
            <a:xfrm>
              <a:off x="0" y="5257800"/>
              <a:ext cx="2132013" cy="1600200"/>
            </a:xfrm>
            <a:custGeom>
              <a:avLst/>
              <a:gdLst/>
              <a:ahLst/>
              <a:cxnLst/>
              <a:rect l="0" t="0" r="r" b="b"/>
              <a:pathLst>
                <a:path w="1343" h="1008">
                  <a:moveTo>
                    <a:pt x="0" y="24"/>
                  </a:moveTo>
                  <a:lnTo>
                    <a:pt x="937" y="1008"/>
                  </a:lnTo>
                  <a:lnTo>
                    <a:pt x="1343" y="1008"/>
                  </a:lnTo>
                  <a:lnTo>
                    <a:pt x="126" y="21"/>
                  </a:lnTo>
                  <a:lnTo>
                    <a:pt x="0" y="0"/>
                  </a:lnTo>
                  <a:lnTo>
                    <a:pt x="0" y="24"/>
                  </a:lnTo>
                  <a:close/>
                </a:path>
              </a:pathLst>
            </a:custGeom>
            <a:solidFill>
              <a:schemeClr val="accent1">
                <a:lumMod val="75000"/>
              </a:schemeClr>
            </a:solidFill>
            <a:ln>
              <a:noFill/>
            </a:ln>
          </p:spPr>
        </p:sp>
        <p:sp>
          <p:nvSpPr>
            <p:cNvPr id="20" name="Freeform 11"/>
            <p:cNvSpPr/>
            <p:nvPr/>
          </p:nvSpPr>
          <p:spPr bwMode="auto">
            <a:xfrm>
              <a:off x="0" y="5357813"/>
              <a:ext cx="1377950" cy="1500188"/>
            </a:xfrm>
            <a:custGeom>
              <a:avLst/>
              <a:gdLst/>
              <a:ahLst/>
              <a:cxnLst/>
              <a:rect l="0" t="0" r="r" b="b"/>
              <a:pathLst>
                <a:path w="868" h="945">
                  <a:moveTo>
                    <a:pt x="0" y="192"/>
                  </a:moveTo>
                  <a:lnTo>
                    <a:pt x="571" y="945"/>
                  </a:lnTo>
                  <a:lnTo>
                    <a:pt x="868" y="945"/>
                  </a:lnTo>
                  <a:lnTo>
                    <a:pt x="0" y="0"/>
                  </a:lnTo>
                  <a:lnTo>
                    <a:pt x="0" y="192"/>
                  </a:lnTo>
                  <a:close/>
                </a:path>
              </a:pathLst>
            </a:custGeom>
            <a:solidFill>
              <a:schemeClr val="tx1">
                <a:lumMod val="75000"/>
                <a:lumOff val="25000"/>
              </a:schemeClr>
            </a:solidFill>
            <a:ln>
              <a:noFill/>
            </a:ln>
          </p:spPr>
        </p:sp>
      </p:grpSp>
      <p:sp>
        <p:nvSpPr>
          <p:cNvPr id="2" name="Title Placeholder 1"/>
          <p:cNvSpPr>
            <a:spLocks noGrp="1"/>
          </p:cNvSpPr>
          <p:nvPr>
            <p:ph type="title"/>
          </p:nvPr>
        </p:nvSpPr>
        <p:spPr>
          <a:xfrm>
            <a:off x="982133" y="457201"/>
            <a:ext cx="7704667" cy="1981200"/>
          </a:xfrm>
          <a:prstGeom prst="rect">
            <a:avLst/>
          </a:prstGeom>
          <a:effectLst/>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982134" y="2667000"/>
            <a:ext cx="7704666" cy="3356995"/>
          </a:xfrm>
          <a:prstGeom prst="rect">
            <a:avLst/>
          </a:prstGeom>
        </p:spPr>
        <p:txBody>
          <a:bodyPr vert="horz" lIns="91440" tIns="45720" rIns="91440" bIns="45720" rtlCol="0" anchor="ct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7358679" y="6116070"/>
            <a:ext cx="857473" cy="365125"/>
          </a:xfrm>
          <a:prstGeom prst="rect">
            <a:avLst/>
          </a:prstGeom>
        </p:spPr>
        <p:txBody>
          <a:bodyPr vert="horz" lIns="91440" tIns="45720" rIns="91440" bIns="45720" rtlCol="0" anchor="ctr"/>
          <a:lstStyle>
            <a:lvl1pPr algn="r">
              <a:defRPr sz="1000" b="0" i="0">
                <a:solidFill>
                  <a:schemeClr val="tx1"/>
                </a:solidFill>
                <a:effectLst/>
                <a:latin typeface="+mn-lt"/>
              </a:defRPr>
            </a:lvl1pPr>
          </a:lstStyle>
          <a:p>
            <a:fld id="{352EAFA6-3848-4F9E-A13A-63A65EFA78F7}" type="datetimeFigureOut">
              <a:rPr lang="en-US" smtClean="0"/>
              <a:pPr/>
              <a:t>5/15/2023</a:t>
            </a:fld>
            <a:endParaRPr lang="en-US"/>
          </a:p>
        </p:txBody>
      </p:sp>
      <p:sp>
        <p:nvSpPr>
          <p:cNvPr id="5" name="Footer Placeholder 4"/>
          <p:cNvSpPr>
            <a:spLocks noGrp="1"/>
          </p:cNvSpPr>
          <p:nvPr>
            <p:ph type="ftr" sz="quarter" idx="3"/>
          </p:nvPr>
        </p:nvSpPr>
        <p:spPr>
          <a:xfrm>
            <a:off x="1986997" y="6116070"/>
            <a:ext cx="5314517" cy="365125"/>
          </a:xfrm>
          <a:prstGeom prst="rect">
            <a:avLst/>
          </a:prstGeom>
        </p:spPr>
        <p:txBody>
          <a:bodyPr vert="horz" lIns="91440" tIns="45720" rIns="91440" bIns="45720" rtlCol="0" anchor="ctr"/>
          <a:lstStyle>
            <a:lvl1pPr algn="l">
              <a:defRPr sz="1000" b="0" i="0">
                <a:solidFill>
                  <a:schemeClr val="tx1"/>
                </a:solidFill>
                <a:effectLst/>
                <a:latin typeface="+mn-lt"/>
              </a:defRPr>
            </a:lvl1pPr>
          </a:lstStyle>
          <a:p>
            <a:endParaRPr lang="en-US"/>
          </a:p>
        </p:txBody>
      </p:sp>
      <p:sp>
        <p:nvSpPr>
          <p:cNvPr id="6" name="Slide Number Placeholder 5"/>
          <p:cNvSpPr>
            <a:spLocks noGrp="1"/>
          </p:cNvSpPr>
          <p:nvPr>
            <p:ph type="sldNum" sz="quarter" idx="4"/>
          </p:nvPr>
        </p:nvSpPr>
        <p:spPr>
          <a:xfrm>
            <a:off x="8273317" y="6116070"/>
            <a:ext cx="413483" cy="365125"/>
          </a:xfrm>
          <a:prstGeom prst="rect">
            <a:avLst/>
          </a:prstGeom>
        </p:spPr>
        <p:txBody>
          <a:bodyPr vert="horz" lIns="91440" tIns="45720" rIns="91440" bIns="45720" rtlCol="0" anchor="ctr"/>
          <a:lstStyle>
            <a:lvl1pPr algn="r">
              <a:defRPr sz="1000" b="0" i="0">
                <a:solidFill>
                  <a:schemeClr val="tx1"/>
                </a:solidFill>
                <a:effectLst/>
                <a:latin typeface="+mn-lt"/>
              </a:defRPr>
            </a:lvl1pPr>
          </a:lstStyle>
          <a:p>
            <a:fld id="{A9667EAD-1F9B-49F5-9E5C-5BB9005EAB81}" type="slidenum">
              <a:rPr lang="en-US" smtClean="0"/>
              <a:pPr/>
              <a:t>‹#›</a:t>
            </a:fld>
            <a:endParaRPr lang="en-US"/>
          </a:p>
        </p:txBody>
      </p:sp>
    </p:spTree>
    <p:extLst>
      <p:ext uri="{BB962C8B-B14F-4D97-AF65-F5344CB8AC3E}">
        <p14:creationId xmlns:p14="http://schemas.microsoft.com/office/powerpoint/2010/main" val="4266011408"/>
      </p:ext>
    </p:extLst>
  </p:cSld>
  <p:clrMap bg1="lt1" tx1="dk1" bg2="lt2" tx2="dk2" accent1="accent1" accent2="accent2" accent3="accent3" accent4="accent4" accent5="accent5" accent6="accent6" hlink="hlink" folHlink="folHlink"/>
  <p:sldLayoutIdLst>
    <p:sldLayoutId id="2147483745" r:id="rId1"/>
    <p:sldLayoutId id="2147483746" r:id="rId2"/>
    <p:sldLayoutId id="2147483747" r:id="rId3"/>
    <p:sldLayoutId id="2147483748" r:id="rId4"/>
    <p:sldLayoutId id="2147483749" r:id="rId5"/>
    <p:sldLayoutId id="2147483750" r:id="rId6"/>
    <p:sldLayoutId id="2147483751" r:id="rId7"/>
    <p:sldLayoutId id="2147483752" r:id="rId8"/>
    <p:sldLayoutId id="2147483753" r:id="rId9"/>
    <p:sldLayoutId id="2147483754" r:id="rId10"/>
    <p:sldLayoutId id="2147483755" r:id="rId11"/>
    <p:sldLayoutId id="2147483756" r:id="rId12"/>
    <p:sldLayoutId id="2147483757" r:id="rId13"/>
    <p:sldLayoutId id="2147483758" r:id="rId14"/>
    <p:sldLayoutId id="2147483759" r:id="rId15"/>
    <p:sldLayoutId id="2147483760" r:id="rId16"/>
    <p:sldLayoutId id="2147483761" r:id="rId17"/>
  </p:sldLayoutIdLst>
  <p:txStyles>
    <p:titleStyle>
      <a:lvl1pPr algn="ctr" defTabSz="457200" rtl="0" eaLnBrk="1" latinLnBrk="0" hangingPunct="1">
        <a:spcBef>
          <a:spcPct val="0"/>
        </a:spcBef>
        <a:buNone/>
        <a:defRPr sz="4000" kern="1200" cap="none">
          <a:ln w="3175" cmpd="sng">
            <a:noFill/>
          </a:ln>
          <a:solidFill>
            <a:schemeClr val="tx1"/>
          </a:solidFill>
          <a:effectLst/>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285750" indent="-285750" algn="l" defTabSz="457200" rtl="0" eaLnBrk="1" latinLnBrk="0" hangingPunct="1">
        <a:spcBef>
          <a:spcPct val="20000"/>
        </a:spcBef>
        <a:spcAft>
          <a:spcPts val="600"/>
        </a:spcAft>
        <a:buClr>
          <a:schemeClr val="accent1">
            <a:lumMod val="75000"/>
          </a:schemeClr>
        </a:buClr>
        <a:buSzPct val="145000"/>
        <a:buFont typeface="Arial"/>
        <a:buChar char="•"/>
        <a:defRPr sz="2400" kern="1200" cap="none">
          <a:solidFill>
            <a:schemeClr val="tx1"/>
          </a:solidFill>
          <a:effectLst/>
          <a:latin typeface="+mn-lt"/>
          <a:ea typeface="+mn-ea"/>
          <a:cs typeface="+mn-cs"/>
        </a:defRPr>
      </a:lvl1pPr>
      <a:lvl2pPr marL="742950" indent="-285750" algn="l" defTabSz="457200" rtl="0" eaLnBrk="1" latinLnBrk="0" hangingPunct="1">
        <a:spcBef>
          <a:spcPct val="20000"/>
        </a:spcBef>
        <a:spcAft>
          <a:spcPts val="600"/>
        </a:spcAft>
        <a:buClr>
          <a:schemeClr val="accent1">
            <a:lumMod val="75000"/>
          </a:schemeClr>
        </a:buClr>
        <a:buSzPct val="145000"/>
        <a:buFont typeface="Arial"/>
        <a:buChar char="•"/>
        <a:defRPr sz="2000" kern="1200" cap="none">
          <a:solidFill>
            <a:schemeClr val="tx1"/>
          </a:solidFill>
          <a:effectLst/>
          <a:latin typeface="+mn-lt"/>
          <a:ea typeface="+mn-ea"/>
          <a:cs typeface="+mn-cs"/>
        </a:defRPr>
      </a:lvl2pPr>
      <a:lvl3pPr marL="1200150" indent="-285750" algn="l" defTabSz="457200" rtl="0" eaLnBrk="1" latinLnBrk="0" hangingPunct="1">
        <a:spcBef>
          <a:spcPct val="20000"/>
        </a:spcBef>
        <a:spcAft>
          <a:spcPts val="600"/>
        </a:spcAft>
        <a:buClr>
          <a:schemeClr val="accent1">
            <a:lumMod val="75000"/>
          </a:schemeClr>
        </a:buClr>
        <a:buSzPct val="145000"/>
        <a:buFont typeface="Arial"/>
        <a:buChar char="•"/>
        <a:defRPr sz="1800" kern="1200" cap="none">
          <a:solidFill>
            <a:schemeClr val="tx1"/>
          </a:solidFill>
          <a:effectLst/>
          <a:latin typeface="+mn-lt"/>
          <a:ea typeface="+mn-ea"/>
          <a:cs typeface="+mn-cs"/>
        </a:defRPr>
      </a:lvl3pPr>
      <a:lvl4pPr marL="1543050" indent="-171450" algn="l" defTabSz="457200" rtl="0" eaLnBrk="1" latinLnBrk="0" hangingPunct="1">
        <a:spcBef>
          <a:spcPct val="20000"/>
        </a:spcBef>
        <a:spcAft>
          <a:spcPts val="600"/>
        </a:spcAft>
        <a:buClr>
          <a:schemeClr val="accent1">
            <a:lumMod val="75000"/>
          </a:schemeClr>
        </a:buClr>
        <a:buSzPct val="145000"/>
        <a:buFont typeface="Arial"/>
        <a:buChar char="•"/>
        <a:defRPr sz="1600" kern="1200" cap="none">
          <a:solidFill>
            <a:schemeClr val="tx1"/>
          </a:solidFill>
          <a:effectLst/>
          <a:latin typeface="+mn-lt"/>
          <a:ea typeface="+mn-ea"/>
          <a:cs typeface="+mn-cs"/>
        </a:defRPr>
      </a:lvl4pPr>
      <a:lvl5pPr marL="2000250" indent="-171450" algn="l" defTabSz="457200" rtl="0" eaLnBrk="1" latinLnBrk="0" hangingPunct="1">
        <a:spcBef>
          <a:spcPct val="20000"/>
        </a:spcBef>
        <a:spcAft>
          <a:spcPts val="600"/>
        </a:spcAft>
        <a:buClr>
          <a:schemeClr val="accent1">
            <a:lumMod val="75000"/>
          </a:schemeClr>
        </a:buClr>
        <a:buSzPct val="145000"/>
        <a:buFont typeface="Arial"/>
        <a:buChar char="•"/>
        <a:defRPr sz="1400" kern="1200" cap="none">
          <a:solidFill>
            <a:schemeClr val="tx1"/>
          </a:solidFill>
          <a:effectLst/>
          <a:latin typeface="+mn-lt"/>
          <a:ea typeface="+mn-ea"/>
          <a:cs typeface="+mn-cs"/>
        </a:defRPr>
      </a:lvl5pPr>
      <a:lvl6pPr marL="2514600" indent="-228600" algn="l" defTabSz="457200" rtl="0" eaLnBrk="1" latinLnBrk="0" hangingPunct="1">
        <a:spcBef>
          <a:spcPct val="20000"/>
        </a:spcBef>
        <a:spcAft>
          <a:spcPts val="600"/>
        </a:spcAft>
        <a:buClr>
          <a:schemeClr val="accent1">
            <a:lumMod val="75000"/>
          </a:schemeClr>
        </a:buClr>
        <a:buSzPct val="145000"/>
        <a:buFont typeface="Arial"/>
        <a:buChar char="•"/>
        <a:defRPr sz="1400" kern="1200" cap="none">
          <a:solidFill>
            <a:schemeClr val="tx1"/>
          </a:solidFill>
          <a:effectLst/>
          <a:latin typeface="+mn-lt"/>
          <a:ea typeface="+mn-ea"/>
          <a:cs typeface="+mn-cs"/>
        </a:defRPr>
      </a:lvl6pPr>
      <a:lvl7pPr marL="2971800" indent="-228600" algn="l" defTabSz="457200" rtl="0" eaLnBrk="1" latinLnBrk="0" hangingPunct="1">
        <a:spcBef>
          <a:spcPct val="20000"/>
        </a:spcBef>
        <a:spcAft>
          <a:spcPts val="600"/>
        </a:spcAft>
        <a:buClr>
          <a:schemeClr val="accent1">
            <a:lumMod val="75000"/>
          </a:schemeClr>
        </a:buClr>
        <a:buSzPct val="145000"/>
        <a:buFont typeface="Arial"/>
        <a:buChar char="•"/>
        <a:defRPr sz="1400" kern="1200" cap="none">
          <a:solidFill>
            <a:schemeClr val="tx1"/>
          </a:solidFill>
          <a:effectLst/>
          <a:latin typeface="+mn-lt"/>
          <a:ea typeface="+mn-ea"/>
          <a:cs typeface="+mn-cs"/>
        </a:defRPr>
      </a:lvl7pPr>
      <a:lvl8pPr marL="3429000" indent="-228600" algn="l" defTabSz="457200" rtl="0" eaLnBrk="1" latinLnBrk="0" hangingPunct="1">
        <a:spcBef>
          <a:spcPct val="20000"/>
        </a:spcBef>
        <a:spcAft>
          <a:spcPts val="600"/>
        </a:spcAft>
        <a:buClr>
          <a:schemeClr val="accent1">
            <a:lumMod val="75000"/>
          </a:schemeClr>
        </a:buClr>
        <a:buSzPct val="145000"/>
        <a:buFont typeface="Arial"/>
        <a:buChar char="•"/>
        <a:defRPr sz="1400" kern="1200" cap="none">
          <a:solidFill>
            <a:schemeClr val="tx1"/>
          </a:solidFill>
          <a:effectLst/>
          <a:latin typeface="+mn-lt"/>
          <a:ea typeface="+mn-ea"/>
          <a:cs typeface="+mn-cs"/>
        </a:defRPr>
      </a:lvl8pPr>
      <a:lvl9pPr marL="3886200" indent="-228600" algn="l" defTabSz="457200" rtl="0" eaLnBrk="1" latinLnBrk="0" hangingPunct="1">
        <a:spcBef>
          <a:spcPct val="20000"/>
        </a:spcBef>
        <a:spcAft>
          <a:spcPts val="600"/>
        </a:spcAft>
        <a:buClr>
          <a:schemeClr val="accent1">
            <a:lumMod val="75000"/>
          </a:schemeClr>
        </a:buClr>
        <a:buSzPct val="145000"/>
        <a:buFont typeface="Arial"/>
        <a:buChar char="•"/>
        <a:defRPr sz="1400" kern="1200" cap="none">
          <a:solidFill>
            <a:schemeClr val="tx1"/>
          </a:solidFill>
          <a:effectLst/>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2.png"/><Relationship Id="rId1" Type="http://schemas.openxmlformats.org/officeDocument/2006/relationships/slideLayout" Target="../slideLayouts/slideLayout7.xml"/><Relationship Id="rId4" Type="http://schemas.openxmlformats.org/officeDocument/2006/relationships/image" Target="../media/image3.png"/></Relationships>
</file>

<file path=ppt/slides/_rels/slide2.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png"/><Relationship Id="rId1" Type="http://schemas.openxmlformats.org/officeDocument/2006/relationships/slideLayout" Target="../slideLayouts/slideLayout7.xml"/><Relationship Id="rId4" Type="http://schemas.openxmlformats.org/officeDocument/2006/relationships/image" Target="../media/image3.png"/></Relationships>
</file>

<file path=ppt/slides/_rels/slide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6.png"/><Relationship Id="rId1" Type="http://schemas.openxmlformats.org/officeDocument/2006/relationships/slideLayout" Target="../slideLayouts/slideLayout7.xml"/><Relationship Id="rId4" Type="http://schemas.openxmlformats.org/officeDocument/2006/relationships/image" Target="../media/image7.jpg"/></Relationships>
</file>

<file path=ppt/slides/_rels/slide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8.png"/><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9.png"/><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image" Target="../media/image10.png"/><Relationship Id="rId1" Type="http://schemas.openxmlformats.org/officeDocument/2006/relationships/slideLayout" Target="../slideLayouts/slideLayout6.xml"/><Relationship Id="rId4" Type="http://schemas.openxmlformats.org/officeDocument/2006/relationships/image" Target="../media/image3.png"/></Relationships>
</file>

<file path=ppt/slides/_rels/slide10.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2.png"/><Relationship Id="rId1" Type="http://schemas.openxmlformats.org/officeDocument/2006/relationships/slideLayout" Target="../slideLayouts/slideLayout6.xml"/></Relationships>
</file>

<file path=ppt/slides/_rels/slide1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3.png"/><Relationship Id="rId1" Type="http://schemas.openxmlformats.org/officeDocument/2006/relationships/slideLayout" Target="../slideLayouts/slideLayout6.xml"/></Relationships>
</file>

<file path=ppt/slides/_rels/slide12.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14.png"/><Relationship Id="rId1" Type="http://schemas.openxmlformats.org/officeDocument/2006/relationships/slideLayout" Target="../slideLayouts/slideLayout6.xml"/><Relationship Id="rId4" Type="http://schemas.openxmlformats.org/officeDocument/2006/relationships/image" Target="../media/image3.png"/></Relationships>
</file>

<file path=ppt/slides/_rels/slide1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6.png"/><Relationship Id="rId1" Type="http://schemas.openxmlformats.org/officeDocument/2006/relationships/slideLayout" Target="../slideLayouts/slideLayout6.xml"/></Relationships>
</file>

<file path=ppt/slides/_rels/slide14.xml.rels><?xml version="1.0" encoding="UTF-8" standalone="yes"?>
<Relationships xmlns="http://schemas.openxmlformats.org/package/2006/relationships"><Relationship Id="rId2" Type="http://schemas.openxmlformats.org/officeDocument/2006/relationships/image" Target="../media/image17.tmp"/><Relationship Id="rId1" Type="http://schemas.openxmlformats.org/officeDocument/2006/relationships/slideLayout" Target="../slideLayouts/slideLayout6.xml"/></Relationships>
</file>

<file path=ppt/slides/_rels/slide1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8.png"/><Relationship Id="rId1" Type="http://schemas.openxmlformats.org/officeDocument/2006/relationships/slideLayout" Target="../slideLayouts/slideLayout6.xml"/></Relationships>
</file>

<file path=ppt/slides/_rels/slide1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9.png"/><Relationship Id="rId1" Type="http://schemas.openxmlformats.org/officeDocument/2006/relationships/slideLayout" Target="../slideLayouts/slideLayout6.xml"/></Relationships>
</file>

<file path=ppt/slides/_rels/slide17.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0.png"/><Relationship Id="rId1" Type="http://schemas.openxmlformats.org/officeDocument/2006/relationships/slideLayout" Target="../slideLayouts/slideLayout6.xml"/></Relationships>
</file>

<file path=ppt/slides/_rels/slide1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1.png"/><Relationship Id="rId1" Type="http://schemas.openxmlformats.org/officeDocument/2006/relationships/slideLayout" Target="../slideLayouts/slideLayout6.xml"/></Relationships>
</file>

<file path=ppt/slides/_rels/slide19.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image" Target="../media/image3.png"/><Relationship Id="rId1" Type="http://schemas.openxmlformats.org/officeDocument/2006/relationships/slideLayout" Target="../slideLayouts/slideLayout6.xml"/></Relationships>
</file>

<file path=ppt/slides/_rels/slide20.xml.rels><?xml version="1.0" encoding="UTF-8" standalone="yes"?>
<Relationships xmlns="http://schemas.openxmlformats.org/package/2006/relationships"><Relationship Id="rId3" Type="http://schemas.openxmlformats.org/officeDocument/2006/relationships/image" Target="../media/image24.tmp"/><Relationship Id="rId2" Type="http://schemas.openxmlformats.org/officeDocument/2006/relationships/image" Target="../media/image23.jpeg"/><Relationship Id="rId1" Type="http://schemas.openxmlformats.org/officeDocument/2006/relationships/slideLayout" Target="../slideLayouts/slideLayout13.xml"/></Relationships>
</file>

<file path=ppt/slides/_rels/slide2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5.png"/><Relationship Id="rId1" Type="http://schemas.openxmlformats.org/officeDocument/2006/relationships/slideLayout" Target="../slideLayouts/slideLayout6.xml"/></Relationships>
</file>

<file path=ppt/slides/_rels/slide2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6.png"/><Relationship Id="rId1" Type="http://schemas.openxmlformats.org/officeDocument/2006/relationships/slideLayout" Target="../slideLayouts/slideLayout6.xml"/></Relationships>
</file>

<file path=ppt/slides/_rels/slide2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7.png"/><Relationship Id="rId1" Type="http://schemas.openxmlformats.org/officeDocument/2006/relationships/slideLayout" Target="../slideLayouts/slideLayout6.xml"/></Relationships>
</file>

<file path=ppt/slides/_rels/slide24.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image" Target="../media/image3.png"/><Relationship Id="rId1" Type="http://schemas.openxmlformats.org/officeDocument/2006/relationships/slideLayout" Target="../slideLayouts/slideLayout6.xml"/></Relationships>
</file>

<file path=ppt/slides/_rels/slide25.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image" Target="../media/image3.png"/><Relationship Id="rId1" Type="http://schemas.openxmlformats.org/officeDocument/2006/relationships/slideLayout" Target="../slideLayouts/slideLayout6.xml"/></Relationships>
</file>

<file path=ppt/slides/_rels/slide2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30.png"/><Relationship Id="rId1" Type="http://schemas.openxmlformats.org/officeDocument/2006/relationships/slideLayout" Target="../slideLayouts/slideLayout6.xml"/></Relationships>
</file>

<file path=ppt/slides/_rels/slide27.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31.png"/><Relationship Id="rId1" Type="http://schemas.openxmlformats.org/officeDocument/2006/relationships/slideLayout" Target="../slideLayouts/slideLayout6.xml"/></Relationships>
</file>

<file path=ppt/slides/_rels/slide2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32.png"/><Relationship Id="rId1" Type="http://schemas.openxmlformats.org/officeDocument/2006/relationships/slideLayout" Target="../slideLayouts/slideLayout6.xml"/></Relationships>
</file>

<file path=ppt/slides/_rels/slide29.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33.png"/><Relationship Id="rId1" Type="http://schemas.openxmlformats.org/officeDocument/2006/relationships/slideLayout" Target="../slideLayouts/slideLayout6.xml"/></Relationships>
</file>

<file path=ppt/slides/_rels/slide30.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34.png"/><Relationship Id="rId1" Type="http://schemas.openxmlformats.org/officeDocument/2006/relationships/slideLayout" Target="../slideLayouts/slideLayout6.xml"/></Relationships>
</file>

<file path=ppt/slides/_rels/slide3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35.png"/><Relationship Id="rId1" Type="http://schemas.openxmlformats.org/officeDocument/2006/relationships/slideLayout" Target="../slideLayouts/slideLayout6.xml"/></Relationships>
</file>

<file path=ppt/slides/_rels/slide3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36.png"/><Relationship Id="rId1" Type="http://schemas.openxmlformats.org/officeDocument/2006/relationships/slideLayout" Target="../slideLayouts/slideLayout6.xml"/></Relationships>
</file>

<file path=ppt/slides/_rels/slide33.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image" Target="../media/image3.png"/><Relationship Id="rId1" Type="http://schemas.openxmlformats.org/officeDocument/2006/relationships/slideLayout" Target="../slideLayouts/slideLayout6.xml"/><Relationship Id="rId4" Type="http://schemas.openxmlformats.org/officeDocument/2006/relationships/image" Target="../media/image38.png"/></Relationships>
</file>

<file path=ppt/slides/_rels/slide3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39.png"/><Relationship Id="rId1" Type="http://schemas.openxmlformats.org/officeDocument/2006/relationships/slideLayout" Target="../slideLayouts/slideLayout6.xml"/></Relationships>
</file>

<file path=ppt/slides/_rels/slide3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0.png"/><Relationship Id="rId1" Type="http://schemas.openxmlformats.org/officeDocument/2006/relationships/slideLayout" Target="../slideLayouts/slideLayout6.xml"/></Relationships>
</file>

<file path=ppt/slides/_rels/slide36.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image" Target="../media/image3.png"/><Relationship Id="rId1" Type="http://schemas.openxmlformats.org/officeDocument/2006/relationships/slideLayout" Target="../slideLayouts/slideLayout6.xml"/></Relationships>
</file>

<file path=ppt/slides/_rels/slide37.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2.png"/><Relationship Id="rId1" Type="http://schemas.openxmlformats.org/officeDocument/2006/relationships/slideLayout" Target="../slideLayouts/slideLayout6.xml"/></Relationships>
</file>

<file path=ppt/slides/_rels/slide3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3.png"/><Relationship Id="rId1" Type="http://schemas.openxmlformats.org/officeDocument/2006/relationships/slideLayout" Target="../slideLayouts/slideLayout6.xml"/></Relationships>
</file>

<file path=ppt/slides/_rels/slide39.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4.png"/><Relationship Id="rId1" Type="http://schemas.openxmlformats.org/officeDocument/2006/relationships/slideLayout" Target="../slideLayouts/slideLayout6.xml"/></Relationships>
</file>

<file path=ppt/slides/_rels/slide40.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5.png"/><Relationship Id="rId1" Type="http://schemas.openxmlformats.org/officeDocument/2006/relationships/slideLayout" Target="../slideLayouts/slideLayout6.xml"/></Relationships>
</file>

<file path=ppt/slides/_rels/slide4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6.png"/><Relationship Id="rId1" Type="http://schemas.openxmlformats.org/officeDocument/2006/relationships/slideLayout" Target="../slideLayouts/slideLayout6.xml"/></Relationships>
</file>

<file path=ppt/slides/_rels/slide4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7.png"/><Relationship Id="rId1" Type="http://schemas.openxmlformats.org/officeDocument/2006/relationships/slideLayout" Target="../slideLayouts/slideLayout6.xml"/></Relationships>
</file>

<file path=ppt/slides/_rels/slide4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8.png"/><Relationship Id="rId1" Type="http://schemas.openxmlformats.org/officeDocument/2006/relationships/slideLayout" Target="../slideLayouts/slideLayout6.xml"/></Relationships>
</file>

<file path=ppt/slides/_rels/slide4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9.png"/><Relationship Id="rId1" Type="http://schemas.openxmlformats.org/officeDocument/2006/relationships/slideLayout" Target="../slideLayouts/slideLayout6.xml"/></Relationships>
</file>

<file path=ppt/slides/_rels/slide4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50.png"/><Relationship Id="rId1" Type="http://schemas.openxmlformats.org/officeDocument/2006/relationships/slideLayout" Target="../slideLayouts/slideLayout6.xml"/></Relationships>
</file>

<file path=ppt/slides/_rels/slide46.xml.rels><?xml version="1.0" encoding="UTF-8" standalone="yes"?>
<Relationships xmlns="http://schemas.openxmlformats.org/package/2006/relationships"><Relationship Id="rId3" Type="http://schemas.openxmlformats.org/officeDocument/2006/relationships/image" Target="../media/image51.png"/><Relationship Id="rId2" Type="http://schemas.openxmlformats.org/officeDocument/2006/relationships/image" Target="../media/image3.png"/><Relationship Id="rId1" Type="http://schemas.openxmlformats.org/officeDocument/2006/relationships/slideLayout" Target="../slideLayouts/slideLayout6.xml"/></Relationships>
</file>

<file path=ppt/slides/_rels/slide47.xml.rels><?xml version="1.0" encoding="UTF-8" standalone="yes"?>
<Relationships xmlns="http://schemas.openxmlformats.org/package/2006/relationships"><Relationship Id="rId3" Type="http://schemas.openxmlformats.org/officeDocument/2006/relationships/image" Target="../media/image52.png"/><Relationship Id="rId2" Type="http://schemas.openxmlformats.org/officeDocument/2006/relationships/image" Target="../media/image3.png"/><Relationship Id="rId1" Type="http://schemas.openxmlformats.org/officeDocument/2006/relationships/slideLayout" Target="../slideLayouts/slideLayout6.xml"/></Relationships>
</file>

<file path=ppt/slides/_rels/slide48.xml.rels><?xml version="1.0" encoding="UTF-8" standalone="yes"?>
<Relationships xmlns="http://schemas.openxmlformats.org/package/2006/relationships"><Relationship Id="rId2" Type="http://schemas.openxmlformats.org/officeDocument/2006/relationships/image" Target="../media/image53.jpeg"/><Relationship Id="rId1" Type="http://schemas.openxmlformats.org/officeDocument/2006/relationships/slideLayout" Target="../slideLayouts/slideLayout7.xml"/></Relationships>
</file>

<file path=ppt/slides/_rels/slide49.xml.rels><?xml version="1.0" encoding="UTF-8" standalone="yes"?>
<Relationships xmlns="http://schemas.openxmlformats.org/package/2006/relationships"><Relationship Id="rId2" Type="http://schemas.openxmlformats.org/officeDocument/2006/relationships/image" Target="../media/image54.jpe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image.jpg"/>
          <p:cNvPicPr>
            <a:picLocks noChangeAspect="1"/>
          </p:cNvPicPr>
          <p:nvPr/>
        </p:nvPicPr>
        <p:blipFill>
          <a:blip r:embed="rId2" cstate="print">
            <a:extLst>
              <a:ext uri="{BEBA8EAE-BF5A-486C-A8C5-ECC9F3942E4B}">
                <a14:imgProps xmlns:a14="http://schemas.microsoft.com/office/drawing/2010/main">
                  <a14:imgLayer r:embed="rId3">
                    <a14:imgEffect>
                      <a14:backgroundRemoval t="880" b="98534" l="563" r="99250"/>
                    </a14:imgEffect>
                  </a14:imgLayer>
                </a14:imgProps>
              </a:ext>
            </a:extLst>
          </a:blip>
          <a:stretch>
            <a:fillRect/>
          </a:stretch>
        </p:blipFill>
        <p:spPr>
          <a:xfrm>
            <a:off x="1907773" y="2692815"/>
            <a:ext cx="5591978" cy="3577607"/>
          </a:xfrm>
          <a:prstGeom prst="rect">
            <a:avLst/>
          </a:prstGeom>
          <a:effectLst>
            <a:outerShdw blurRad="63500" sx="102000" sy="102000" algn="ctr" rotWithShape="0">
              <a:prstClr val="black">
                <a:alpha val="40000"/>
              </a:prstClr>
            </a:outerShdw>
          </a:effectLst>
        </p:spPr>
      </p:pic>
      <p:sp>
        <p:nvSpPr>
          <p:cNvPr id="4" name="TextBox 3"/>
          <p:cNvSpPr txBox="1"/>
          <p:nvPr/>
        </p:nvSpPr>
        <p:spPr>
          <a:xfrm>
            <a:off x="1419225" y="247492"/>
            <a:ext cx="6569075" cy="1323439"/>
          </a:xfrm>
          <a:prstGeom prst="rect">
            <a:avLst/>
          </a:prstGeom>
          <a:noFill/>
        </p:spPr>
        <p:txBody>
          <a:bodyPr wrap="square" rtlCol="0">
            <a:spAutoFit/>
          </a:bodyPr>
          <a:lstStyle/>
          <a:p>
            <a:pPr algn="ctr"/>
            <a:r>
              <a:rPr lang="en-US" sz="4000" b="1" dirty="0">
                <a:effectLst>
                  <a:outerShdw blurRad="38100" dist="38100" dir="2700000" algn="tl">
                    <a:srgbClr val="000000">
                      <a:alpha val="43137"/>
                    </a:srgbClr>
                  </a:outerShdw>
                </a:effectLst>
              </a:rPr>
              <a:t>DRIVER LICENSE</a:t>
            </a:r>
          </a:p>
          <a:p>
            <a:pPr algn="ctr"/>
            <a:endParaRPr lang="en-US" sz="800" dirty="0"/>
          </a:p>
          <a:p>
            <a:pPr algn="ctr"/>
            <a:r>
              <a:rPr lang="en-US" sz="3200" dirty="0">
                <a:effectLst>
                  <a:outerShdw blurRad="38100" dist="38100" dir="2700000" algn="tl">
                    <a:srgbClr val="000000">
                      <a:alpha val="43137"/>
                    </a:srgbClr>
                  </a:outerShdw>
                </a:effectLst>
              </a:rPr>
              <a:t>Pass your Driver License to your </a:t>
            </a:r>
            <a:r>
              <a:rPr lang="en-US" sz="3200" b="1" u="sng" dirty="0">
                <a:effectLst>
                  <a:outerShdw blurRad="38100" dist="38100" dir="2700000" algn="tl">
                    <a:srgbClr val="000000">
                      <a:alpha val="43137"/>
                    </a:srgbClr>
                  </a:outerShdw>
                </a:effectLst>
              </a:rPr>
              <a:t>LEFT</a:t>
            </a:r>
            <a:r>
              <a:rPr lang="en-US" sz="3200" dirty="0">
                <a:effectLst>
                  <a:outerShdw blurRad="38100" dist="38100" dir="2700000" algn="tl">
                    <a:srgbClr val="000000">
                      <a:alpha val="43137"/>
                    </a:srgbClr>
                  </a:outerShdw>
                </a:effectLst>
              </a:rPr>
              <a:t> </a:t>
            </a:r>
            <a:r>
              <a:rPr lang="en-US" sz="3200" dirty="0">
                <a:effectLst>
                  <a:outerShdw blurRad="38100" dist="38100" dir="2700000" algn="tl">
                    <a:srgbClr val="000000">
                      <a:alpha val="43137"/>
                    </a:srgbClr>
                  </a:outerShdw>
                </a:effectLst>
                <a:sym typeface="Wingdings" panose="05000000000000000000" pitchFamily="2" charset="2"/>
              </a:rPr>
              <a:t> </a:t>
            </a:r>
            <a:endParaRPr lang="en-US" sz="3200" dirty="0">
              <a:effectLst>
                <a:outerShdw blurRad="38100" dist="38100" dir="2700000" algn="tl">
                  <a:srgbClr val="000000">
                    <a:alpha val="43137"/>
                  </a:srgbClr>
                </a:outerShdw>
              </a:effectLst>
            </a:endParaRPr>
          </a:p>
        </p:txBody>
      </p:sp>
      <p:sp>
        <p:nvSpPr>
          <p:cNvPr id="5" name="Left Arrow 4"/>
          <p:cNvSpPr/>
          <p:nvPr/>
        </p:nvSpPr>
        <p:spPr>
          <a:xfrm>
            <a:off x="3849275" y="1673661"/>
            <a:ext cx="1856200" cy="774264"/>
          </a:xfrm>
          <a:prstGeom prst="leftArrow">
            <a:avLst/>
          </a:prstGeom>
          <a:solidFill>
            <a:srgbClr val="FF9933"/>
          </a:solidFill>
          <a:ln w="57150"/>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7" name="Picture 6"/>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2971613087"/>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showMasterSp="0">
  <p:cSld>
    <p:bg>
      <p:bgPr>
        <a:blipFill dpi="0" rotWithShape="1">
          <a:blip r:embed="rId2" cstate="print">
            <a:alphaModFix amt="40000"/>
            <a:lum/>
          </a:blip>
          <a:srcRect/>
          <a:stretch>
            <a:fillRect/>
          </a:stretch>
        </a:blipFill>
        <a:effectLst/>
      </p:bgPr>
    </p:bg>
    <p:spTree>
      <p:nvGrpSpPr>
        <p:cNvPr id="1" name=""/>
        <p:cNvGrpSpPr/>
        <p:nvPr/>
      </p:nvGrpSpPr>
      <p:grpSpPr>
        <a:xfrm>
          <a:off x="0" y="0"/>
          <a:ext cx="0" cy="0"/>
          <a:chOff x="0" y="0"/>
          <a:chExt cx="0" cy="0"/>
        </a:xfrm>
      </p:grpSpPr>
      <p:sp>
        <p:nvSpPr>
          <p:cNvPr id="6" name="Rectangle 5"/>
          <p:cNvSpPr/>
          <p:nvPr/>
        </p:nvSpPr>
        <p:spPr>
          <a:xfrm>
            <a:off x="430887" y="190500"/>
            <a:ext cx="8036838" cy="6478697"/>
          </a:xfrm>
          <a:prstGeom prst="rect">
            <a:avLst/>
          </a:prstGeom>
        </p:spPr>
        <p:txBody>
          <a:bodyPr wrap="square">
            <a:spAutoFit/>
          </a:bodyPr>
          <a:lstStyle/>
          <a:p>
            <a:r>
              <a:rPr lang="en-US" sz="4500" b="1" dirty="0">
                <a:ln w="28575">
                  <a:solidFill>
                    <a:srgbClr val="FF9933"/>
                  </a:solidFill>
                </a:ln>
                <a:solidFill>
                  <a:schemeClr val="bg1"/>
                </a:solidFill>
                <a:effectLst>
                  <a:outerShdw blurRad="38100" dist="38100" dir="2700000" algn="tl">
                    <a:srgbClr val="000000">
                      <a:alpha val="43137"/>
                    </a:srgbClr>
                  </a:outerShdw>
                </a:effectLst>
              </a:rPr>
              <a:t>About DOC</a:t>
            </a:r>
          </a:p>
          <a:p>
            <a:endParaRPr lang="en-US" sz="1000" dirty="0"/>
          </a:p>
          <a:p>
            <a:r>
              <a:rPr lang="en-US" sz="2600" b="1" dirty="0">
                <a:effectLst>
                  <a:glow rad="228600">
                    <a:schemeClr val="bg1">
                      <a:alpha val="40000"/>
                    </a:schemeClr>
                  </a:glow>
                </a:effectLst>
              </a:rPr>
              <a:t>The New York City Department of Correction (DOC) provides for the care, custody, and control of persons accused of crimes or convicted and sentenced to one year or less of jail time.</a:t>
            </a:r>
          </a:p>
          <a:p>
            <a:endParaRPr lang="en-US" sz="1000" b="1" dirty="0">
              <a:effectLst>
                <a:glow rad="228600">
                  <a:schemeClr val="bg1">
                    <a:alpha val="40000"/>
                  </a:schemeClr>
                </a:glow>
              </a:effectLst>
            </a:endParaRPr>
          </a:p>
          <a:p>
            <a:r>
              <a:rPr lang="en-US" sz="2600" b="1" dirty="0">
                <a:effectLst>
                  <a:glow rad="228600">
                    <a:schemeClr val="bg1">
                      <a:alpha val="40000"/>
                    </a:schemeClr>
                  </a:glow>
                </a:effectLst>
              </a:rPr>
              <a:t>The Department manages 15 inmate facilities, 10 of which are located on Rikers Island.  In addition, the Department operates two hospital Prison Wards (Bellevue and Elmhurst hospitals) and court holding facilities in Criminal, Supreme, and Family Court in each borough.</a:t>
            </a:r>
            <a:r>
              <a:rPr lang="en-US" sz="2500" b="1" dirty="0">
                <a:effectLst>
                  <a:glow rad="228600">
                    <a:schemeClr val="bg1">
                      <a:alpha val="40000"/>
                    </a:schemeClr>
                  </a:glow>
                </a:effectLst>
              </a:rPr>
              <a:t> </a:t>
            </a:r>
          </a:p>
          <a:p>
            <a:endParaRPr lang="en-US" sz="1000" b="1" dirty="0">
              <a:effectLst>
                <a:glow rad="228600">
                  <a:schemeClr val="bg1">
                    <a:alpha val="40000"/>
                  </a:schemeClr>
                </a:glow>
              </a:effectLst>
            </a:endParaRPr>
          </a:p>
          <a:p>
            <a:r>
              <a:rPr lang="en-US" sz="2600" b="1" dirty="0">
                <a:effectLst>
                  <a:glow rad="228600">
                    <a:schemeClr val="bg1">
                      <a:alpha val="40000"/>
                    </a:schemeClr>
                  </a:glow>
                </a:effectLst>
              </a:rPr>
              <a:t>The Department handles over 100,000 admissions each year and manages an average daily inmate population of approximately 14,000 individuals.</a:t>
            </a:r>
          </a:p>
        </p:txBody>
      </p:sp>
      <p:pic>
        <p:nvPicPr>
          <p:cNvPr id="1025" name="Picture 1" descr="spac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238125" cy="190500"/>
          </a:xfrm>
          <a:prstGeom prst="rect">
            <a:avLst/>
          </a:prstGeom>
          <a:noFill/>
          <a:extLst>
            <a:ext uri="{909E8E84-426E-40DD-AFC4-6F175D3DCCD1}">
              <a14:hiddenFill xmlns:a14="http://schemas.microsoft.com/office/drawing/2010/main">
                <a:solidFill>
                  <a:srgbClr val="FFFFFF"/>
                </a:solidFill>
              </a14:hiddenFill>
            </a:ext>
          </a:extLst>
        </p:spPr>
      </p:pic>
      <p:pic>
        <p:nvPicPr>
          <p:cNvPr id="1026" name="Picture 2" descr="spac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4848225" cy="142875"/>
          </a:xfrm>
          <a:prstGeom prst="rect">
            <a:avLst/>
          </a:prstGeom>
          <a:noFill/>
          <a:extLst>
            <a:ext uri="{909E8E84-426E-40DD-AFC4-6F175D3DCCD1}">
              <a14:hiddenFill xmlns:a14="http://schemas.microsoft.com/office/drawing/2010/main">
                <a:solidFill>
                  <a:srgbClr val="FFFFFF"/>
                </a:solidFill>
              </a14:hiddenFill>
            </a:ext>
          </a:extLst>
        </p:spPr>
      </p:pic>
      <p:pic>
        <p:nvPicPr>
          <p:cNvPr id="1027" name="Picture 3" descr="spac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238125" cy="190500"/>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930597" y="71437"/>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3074548257"/>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3516990" y="136248"/>
            <a:ext cx="5881009" cy="1292662"/>
          </a:xfrm>
          <a:prstGeom prst="rect">
            <a:avLst/>
          </a:prstGeom>
        </p:spPr>
        <p:txBody>
          <a:bodyPr wrap="square">
            <a:spAutoFit/>
          </a:bodyPr>
          <a:lstStyle/>
          <a:p>
            <a:r>
              <a:rPr lang="en-US" sz="2400" b="1" dirty="0"/>
              <a:t>Commissioner Louis A. Molina</a:t>
            </a:r>
          </a:p>
          <a:p>
            <a:br>
              <a:rPr lang="en-US" dirty="0"/>
            </a:br>
            <a:br>
              <a:rPr lang="en-US" dirty="0"/>
            </a:br>
            <a:endParaRPr lang="en-US" dirty="0"/>
          </a:p>
        </p:txBody>
      </p:sp>
      <p:pic>
        <p:nvPicPr>
          <p:cNvPr id="7" name="Picture 6"/>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607411" y="3550356"/>
            <a:ext cx="1351845" cy="270369"/>
          </a:xfrm>
          <a:prstGeom prst="rect">
            <a:avLst/>
          </a:prstGeom>
          <a:effectLst>
            <a:outerShdw blurRad="63500" sx="105000" sy="105000" algn="ctr" rotWithShape="0">
              <a:prstClr val="black">
                <a:alpha val="50000"/>
              </a:prstClr>
            </a:outerShdw>
            <a:reflection blurRad="6350" stA="50000" endA="300" endPos="55000" dir="5400000" sy="-100000" algn="bl" rotWithShape="0"/>
          </a:effectLst>
        </p:spPr>
      </p:pic>
      <p:pic>
        <p:nvPicPr>
          <p:cNvPr id="9" name="Picture 8"/>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
        <p:nvSpPr>
          <p:cNvPr id="5" name="TextBox 4"/>
          <p:cNvSpPr txBox="1"/>
          <p:nvPr/>
        </p:nvSpPr>
        <p:spPr>
          <a:xfrm>
            <a:off x="2551612" y="627012"/>
            <a:ext cx="6592388" cy="6340197"/>
          </a:xfrm>
          <a:prstGeom prst="rect">
            <a:avLst/>
          </a:prstGeom>
          <a:noFill/>
        </p:spPr>
        <p:txBody>
          <a:bodyPr wrap="square" rtlCol="0">
            <a:spAutoFit/>
          </a:bodyPr>
          <a:lstStyle/>
          <a:p>
            <a:r>
              <a:rPr lang="en-US" sz="1450" b="0" i="0" dirty="0">
                <a:solidFill>
                  <a:srgbClr val="333333"/>
                </a:solidFill>
                <a:effectLst/>
              </a:rPr>
              <a:t>Louis A. Molina assumed the role of Commissioner of the New York City Department of Correction on January 1, 2022. He is a veteran public safety leader with experience in military, law enforcement and corrections.</a:t>
            </a:r>
            <a:br>
              <a:rPr lang="en-US" sz="1450" dirty="0"/>
            </a:br>
            <a:br>
              <a:rPr lang="en-US" sz="1450" dirty="0"/>
            </a:br>
            <a:r>
              <a:rPr lang="en-US" sz="1450" b="0" i="0" dirty="0">
                <a:solidFill>
                  <a:srgbClr val="333333"/>
                </a:solidFill>
                <a:effectLst/>
              </a:rPr>
              <a:t>Commissioner Molina most recently served as Chief for the City of Las Vegas’ Department of Public Safety, where he oversaw the city’s jail, deputy city marshals and other public safety officials. In 2018, Commissioner Molina served as the first deputy commissioner for the Westchester County Department of Correction. From 2016-2017, he served as Chief Internal Monitor and Acting Assistant Commissioner of the Nunez Compliance unit at NYC DOC. He started his career in law enforcement as a police officer in the NYPD and rose to the rank of Detective.</a:t>
            </a:r>
            <a:br>
              <a:rPr lang="en-US" sz="1450" dirty="0"/>
            </a:br>
            <a:br>
              <a:rPr lang="en-US" sz="1450" dirty="0"/>
            </a:br>
            <a:r>
              <a:rPr lang="en-US" sz="1450" b="0" i="0" dirty="0">
                <a:solidFill>
                  <a:srgbClr val="333333"/>
                </a:solidFill>
                <a:effectLst/>
              </a:rPr>
              <a:t>Commissioner Molina has experience modernizing correctional systems through robust programming, building staff capacity and making strategic investments that improved conditions for staff and people in custody. He has also built strong partnerships with faith-based and community leaders, and nonprofit organizations working with justice-involved people.</a:t>
            </a:r>
            <a:br>
              <a:rPr lang="en-US" sz="1450" dirty="0"/>
            </a:br>
            <a:br>
              <a:rPr lang="en-US" sz="1450" dirty="0"/>
            </a:br>
            <a:r>
              <a:rPr lang="en-US" sz="1450" b="0" i="0" dirty="0">
                <a:solidFill>
                  <a:srgbClr val="333333"/>
                </a:solidFill>
                <a:effectLst/>
              </a:rPr>
              <a:t>Commissioner Molina is a native New Yorker from the Bronx and a decorated veteran of the U.S. Marine Corps. He received a Bachelor of Arts degree in Philosophy from Chaminade University, a Master of Public Administration from Marist College School of Management, a Master of Arts degree in Human Rights Studies from Columbia University Graduate School of Arts and Sciences, and studied abroad at the University of Cambridge, United Kingdom. He was a U.S. Department of Justice/Office of Justice Programs National Institute of Justice Scholar and most recently received a scholarship from the Harvard Business School Fund for Leadership &amp; Innovation. Commissioner Molina also has completed the Harvard Business School General Management Program</a:t>
            </a:r>
            <a:endParaRPr lang="en-US" sz="1450" dirty="0"/>
          </a:p>
        </p:txBody>
      </p:sp>
      <p:pic>
        <p:nvPicPr>
          <p:cNvPr id="4" name="Picture 3" descr="A person in a suit and tie&#10;&#10;Description automatically generated with medium confidence">
            <a:extLst>
              <a:ext uri="{FF2B5EF4-FFF2-40B4-BE49-F238E27FC236}">
                <a16:creationId xmlns:a16="http://schemas.microsoft.com/office/drawing/2014/main" id="{7D0B3A6D-50C4-468F-A6AB-D3D253E9E00B}"/>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92947" y="627012"/>
            <a:ext cx="2267947" cy="2871783"/>
          </a:xfrm>
          <a:prstGeom prst="rect">
            <a:avLst/>
          </a:prstGeom>
        </p:spPr>
      </p:pic>
    </p:spTree>
    <p:extLst>
      <p:ext uri="{BB962C8B-B14F-4D97-AF65-F5344CB8AC3E}">
        <p14:creationId xmlns:p14="http://schemas.microsoft.com/office/powerpoint/2010/main" val="4136385721"/>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924560" y="-162560"/>
            <a:ext cx="7808352" cy="5724644"/>
          </a:xfrm>
          <a:prstGeom prst="rect">
            <a:avLst/>
          </a:prstGeom>
          <a:noFill/>
        </p:spPr>
        <p:txBody>
          <a:bodyPr wrap="square" rtlCol="0">
            <a:spAutoFit/>
          </a:bodyPr>
          <a:lstStyle/>
          <a:p>
            <a:pPr algn="ctr"/>
            <a:r>
              <a:rPr lang="en-US" sz="4000" b="1" dirty="0">
                <a:effectLst>
                  <a:outerShdw blurRad="38100" dist="38100" dir="2700000" algn="tl">
                    <a:srgbClr val="000000">
                      <a:alpha val="43137"/>
                    </a:srgbClr>
                  </a:outerShdw>
                </a:effectLst>
              </a:rPr>
              <a:t>ACADEMY</a:t>
            </a:r>
          </a:p>
          <a:p>
            <a:endParaRPr lang="en-US" sz="800" dirty="0"/>
          </a:p>
          <a:p>
            <a:r>
              <a:rPr lang="en-US" dirty="0">
                <a:solidFill>
                  <a:srgbClr val="FF0000"/>
                </a:solidFill>
              </a:rPr>
              <a:t>Report Date: Thursday February 23</a:t>
            </a:r>
            <a:r>
              <a:rPr lang="en-US" baseline="30000" dirty="0">
                <a:solidFill>
                  <a:srgbClr val="FF0000"/>
                </a:solidFill>
              </a:rPr>
              <a:t>rd, 2023</a:t>
            </a:r>
            <a:r>
              <a:rPr lang="en-US" dirty="0">
                <a:solidFill>
                  <a:srgbClr val="FF0000"/>
                </a:solidFill>
              </a:rPr>
              <a:t>	</a:t>
            </a:r>
            <a:r>
              <a:rPr lang="en-US" b="1" dirty="0">
                <a:solidFill>
                  <a:srgbClr val="FF0000"/>
                </a:solidFill>
              </a:rPr>
              <a:t>      </a:t>
            </a:r>
          </a:p>
          <a:p>
            <a:r>
              <a:rPr lang="en-US" dirty="0">
                <a:solidFill>
                  <a:srgbClr val="FF0000"/>
                </a:solidFill>
                <a:latin typeface="Corbel" panose="020B0503020204020204" pitchFamily="34" charset="0"/>
                <a:cs typeface="Times New Roman" panose="02020603050405020304" pitchFamily="18" charset="0"/>
              </a:rPr>
              <a:t>Time</a:t>
            </a:r>
            <a:r>
              <a:rPr lang="en-US" dirty="0">
                <a:solidFill>
                  <a:srgbClr val="FF0000"/>
                </a:solidFill>
                <a:latin typeface="Times New Roman" panose="02020603050405020304" pitchFamily="18" charset="0"/>
                <a:cs typeface="Times New Roman" panose="02020603050405020304" pitchFamily="18" charset="0"/>
              </a:rPr>
              <a:t>: 7:00 am SHARP!</a:t>
            </a:r>
          </a:p>
          <a:p>
            <a:r>
              <a:rPr lang="en-US" dirty="0">
                <a:solidFill>
                  <a:srgbClr val="FF0000"/>
                </a:solidFill>
              </a:rPr>
              <a:t>Location:  </a:t>
            </a:r>
          </a:p>
          <a:p>
            <a:r>
              <a:rPr lang="en-US" dirty="0">
                <a:solidFill>
                  <a:srgbClr val="FF0000"/>
                </a:solidFill>
              </a:rPr>
              <a:t>                      </a:t>
            </a:r>
            <a:r>
              <a:rPr lang="en-US" b="1" dirty="0">
                <a:solidFill>
                  <a:srgbClr val="FF0000"/>
                </a:solidFill>
              </a:rPr>
              <a:t>NEW YORK POLICE ACADEMY</a:t>
            </a:r>
          </a:p>
          <a:p>
            <a:r>
              <a:rPr lang="en-US" dirty="0">
                <a:solidFill>
                  <a:srgbClr val="FF0000"/>
                </a:solidFill>
              </a:rPr>
              <a:t>                       130- 30 28</a:t>
            </a:r>
            <a:r>
              <a:rPr lang="en-US" baseline="30000" dirty="0">
                <a:solidFill>
                  <a:srgbClr val="FF0000"/>
                </a:solidFill>
              </a:rPr>
              <a:t>th</a:t>
            </a:r>
            <a:r>
              <a:rPr lang="en-US" dirty="0">
                <a:solidFill>
                  <a:srgbClr val="FF0000"/>
                </a:solidFill>
              </a:rPr>
              <a:t> Avenue</a:t>
            </a:r>
          </a:p>
          <a:p>
            <a:r>
              <a:rPr lang="en-US" dirty="0">
                <a:solidFill>
                  <a:srgbClr val="FF0000"/>
                </a:solidFill>
              </a:rPr>
              <a:t>                       College Point, NY 11354</a:t>
            </a:r>
          </a:p>
          <a:p>
            <a:endParaRPr lang="en-US" b="1" dirty="0"/>
          </a:p>
          <a:p>
            <a:r>
              <a:rPr lang="en-US" b="1" dirty="0">
                <a:solidFill>
                  <a:srgbClr val="FF0000"/>
                </a:solidFill>
              </a:rPr>
              <a:t>LATENESS WILL NOT BE TOLERATED!!!</a:t>
            </a:r>
          </a:p>
          <a:p>
            <a:endParaRPr lang="en-US" sz="1200" b="1" u="sng" dirty="0">
              <a:solidFill>
                <a:srgbClr val="FF0000"/>
              </a:solidFill>
            </a:endParaRPr>
          </a:p>
          <a:p>
            <a:r>
              <a:rPr lang="en-US" dirty="0"/>
              <a:t>You must appear in proper business attire.</a:t>
            </a:r>
          </a:p>
          <a:p>
            <a:endParaRPr lang="en-US" sz="1200" dirty="0"/>
          </a:p>
          <a:p>
            <a:r>
              <a:rPr lang="en-US" dirty="0"/>
              <a:t>You must bring the following:</a:t>
            </a:r>
          </a:p>
          <a:p>
            <a:pPr marL="285750" indent="-285750">
              <a:buFontTx/>
              <a:buChar char="-"/>
            </a:pPr>
            <a:r>
              <a:rPr lang="en-US" dirty="0"/>
              <a:t>Valid Driver License</a:t>
            </a:r>
          </a:p>
          <a:p>
            <a:pPr marL="285750" indent="-285750">
              <a:buFontTx/>
              <a:buChar char="-"/>
            </a:pPr>
            <a:r>
              <a:rPr lang="en-US" dirty="0"/>
              <a:t>Two (2) black pens</a:t>
            </a:r>
          </a:p>
          <a:p>
            <a:pPr marL="285750" indent="-285750">
              <a:buFontTx/>
              <a:buChar char="-"/>
            </a:pPr>
            <a:r>
              <a:rPr lang="en-US" dirty="0"/>
              <a:t>Two (2) pencils</a:t>
            </a:r>
          </a:p>
          <a:p>
            <a:endParaRPr lang="en-US" sz="1200" dirty="0"/>
          </a:p>
          <a:p>
            <a:endParaRPr lang="en-US" dirty="0"/>
          </a:p>
          <a:p>
            <a:endParaRPr lang="en-US" sz="1200" dirty="0"/>
          </a:p>
          <a:p>
            <a:endParaRPr lang="en-US" dirty="0"/>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1510327434"/>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1076325" y="85725"/>
            <a:ext cx="7391400" cy="6032421"/>
          </a:xfrm>
          <a:prstGeom prst="rect">
            <a:avLst/>
          </a:prstGeom>
          <a:noFill/>
        </p:spPr>
        <p:txBody>
          <a:bodyPr wrap="square" rtlCol="0">
            <a:spAutoFit/>
          </a:bodyPr>
          <a:lstStyle/>
          <a:p>
            <a:pPr algn="ctr"/>
            <a:r>
              <a:rPr lang="en-US" sz="4000" b="1" dirty="0">
                <a:effectLst>
                  <a:outerShdw blurRad="38100" dist="38100" dir="2700000" algn="tl">
                    <a:srgbClr val="000000">
                      <a:alpha val="43137"/>
                    </a:srgbClr>
                  </a:outerShdw>
                </a:effectLst>
              </a:rPr>
              <a:t>IDENTIFICATION CARD</a:t>
            </a:r>
          </a:p>
          <a:p>
            <a:endParaRPr lang="en-US" sz="1200" dirty="0"/>
          </a:p>
          <a:p>
            <a:r>
              <a:rPr lang="en-US" sz="2600" dirty="0"/>
              <a:t>Proceed to the Shield Room when instructed to take photo for ID Card.</a:t>
            </a:r>
          </a:p>
          <a:p>
            <a:endParaRPr lang="en-US" sz="1200" dirty="0"/>
          </a:p>
          <a:p>
            <a:pPr marL="285750" indent="-285750">
              <a:buFontTx/>
              <a:buChar char="-"/>
            </a:pPr>
            <a:r>
              <a:rPr lang="en-US" sz="2600" dirty="0"/>
              <a:t>You must remove all facial jewelry and/ or earrings</a:t>
            </a:r>
          </a:p>
          <a:p>
            <a:pPr marL="285750" indent="-285750">
              <a:buFontTx/>
              <a:buChar char="-"/>
            </a:pPr>
            <a:r>
              <a:rPr lang="en-US" sz="2600" dirty="0"/>
              <a:t>Remove any jackets or coats</a:t>
            </a:r>
          </a:p>
          <a:p>
            <a:pPr marL="285750" indent="-285750">
              <a:buFontTx/>
              <a:buChar char="-"/>
            </a:pPr>
            <a:r>
              <a:rPr lang="en-US" sz="2600" dirty="0"/>
              <a:t>Please remove your tie and tuck in your collar</a:t>
            </a:r>
          </a:p>
          <a:p>
            <a:pPr marL="285750" indent="-285750">
              <a:buFontTx/>
              <a:buChar char="-"/>
            </a:pPr>
            <a:r>
              <a:rPr lang="en-US" sz="2600" dirty="0"/>
              <a:t>When you enter the Shield Room for your photo to be taken you will be asked to put on a uniform shirt and tie</a:t>
            </a:r>
          </a:p>
          <a:p>
            <a:pPr marL="285750" indent="-285750">
              <a:buFontTx/>
              <a:buChar char="-"/>
            </a:pPr>
            <a:r>
              <a:rPr lang="en-US" sz="2600" dirty="0"/>
              <a:t>All hair must not touch your collar. Must be worn in a ponytail or bun</a:t>
            </a:r>
          </a:p>
          <a:p>
            <a:pPr marL="285750" indent="-285750">
              <a:buFontTx/>
              <a:buChar char="-"/>
            </a:pPr>
            <a:endParaRPr lang="en-US" sz="1200" dirty="0"/>
          </a:p>
          <a:p>
            <a:r>
              <a:rPr lang="en-US" sz="2600" dirty="0"/>
              <a:t>Upon your return to the classroom. You must be back in proper business attire.</a:t>
            </a:r>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2367023749"/>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1161234" y="0"/>
            <a:ext cx="7524750" cy="6986528"/>
          </a:xfrm>
          <a:prstGeom prst="rect">
            <a:avLst/>
          </a:prstGeom>
          <a:noFill/>
        </p:spPr>
        <p:txBody>
          <a:bodyPr wrap="square" rtlCol="0">
            <a:spAutoFit/>
          </a:bodyPr>
          <a:lstStyle/>
          <a:p>
            <a:pPr algn="ctr"/>
            <a:r>
              <a:rPr lang="en-US" sz="4000" b="1" dirty="0">
                <a:effectLst>
                  <a:outerShdw blurRad="38100" dist="38100" dir="2700000" algn="tl">
                    <a:srgbClr val="000000">
                      <a:alpha val="43137"/>
                    </a:srgbClr>
                  </a:outerShdw>
                </a:effectLst>
              </a:rPr>
              <a:t>INSTRUCTIONS</a:t>
            </a:r>
          </a:p>
          <a:p>
            <a:endParaRPr lang="en-US" sz="1000" dirty="0"/>
          </a:p>
          <a:p>
            <a:r>
              <a:rPr lang="en-US" sz="2300" dirty="0"/>
              <a:t>From this point forward: being a Para Military organization, you MUST address all DOC personnel as </a:t>
            </a:r>
            <a:r>
              <a:rPr lang="en-US" sz="2300" b="1" dirty="0"/>
              <a:t>“Sir” </a:t>
            </a:r>
            <a:r>
              <a:rPr lang="en-US" sz="2300" dirty="0"/>
              <a:t>or </a:t>
            </a:r>
            <a:r>
              <a:rPr lang="en-US" sz="2300" b="1" dirty="0"/>
              <a:t>“Ma’am”</a:t>
            </a:r>
          </a:p>
          <a:p>
            <a:endParaRPr lang="en-US" sz="1000" dirty="0"/>
          </a:p>
          <a:p>
            <a:r>
              <a:rPr lang="en-US" sz="2300" dirty="0"/>
              <a:t>During this Pre-Employment process all documents must be kept in the EXACT order in which your folder was assembled. </a:t>
            </a:r>
          </a:p>
          <a:p>
            <a:endParaRPr lang="en-US" sz="1000" dirty="0"/>
          </a:p>
          <a:p>
            <a:r>
              <a:rPr lang="en-US" sz="2300" dirty="0"/>
              <a:t>The </a:t>
            </a:r>
            <a:r>
              <a:rPr lang="en-US" sz="2300" b="1" dirty="0"/>
              <a:t>“Permanent Folder Checklist” </a:t>
            </a:r>
            <a:r>
              <a:rPr lang="en-US" sz="2300" dirty="0"/>
              <a:t>will be your guide as to the order.</a:t>
            </a:r>
          </a:p>
          <a:p>
            <a:endParaRPr lang="en-US" sz="1000" dirty="0"/>
          </a:p>
          <a:p>
            <a:r>
              <a:rPr lang="en-US" sz="2300" dirty="0"/>
              <a:t>When instructed to do so, pass you documents over from </a:t>
            </a:r>
            <a:r>
              <a:rPr lang="en-US" sz="2300" b="1" dirty="0"/>
              <a:t>RIGHT</a:t>
            </a:r>
            <a:r>
              <a:rPr lang="en-US" sz="2300" dirty="0"/>
              <a:t> to </a:t>
            </a:r>
            <a:r>
              <a:rPr lang="en-US" sz="2300" b="1" dirty="0"/>
              <a:t>LEFT</a:t>
            </a:r>
            <a:r>
              <a:rPr lang="en-US" sz="2300" dirty="0"/>
              <a:t>, placing yours on the </a:t>
            </a:r>
            <a:r>
              <a:rPr lang="en-US" sz="2300" b="1" dirty="0"/>
              <a:t>BOTTOM</a:t>
            </a:r>
            <a:r>
              <a:rPr lang="en-US" sz="2300" dirty="0"/>
              <a:t> of the documents passed to you.</a:t>
            </a:r>
          </a:p>
          <a:p>
            <a:endParaRPr lang="en-US" sz="1000" dirty="0"/>
          </a:p>
          <a:p>
            <a:r>
              <a:rPr lang="en-US" sz="2300" b="1" dirty="0"/>
              <a:t>DO NOT </a:t>
            </a:r>
            <a:r>
              <a:rPr lang="en-US" sz="2300" dirty="0"/>
              <a:t>fill in ANY information on any form at any time unless instructed to do so.</a:t>
            </a:r>
          </a:p>
          <a:p>
            <a:endParaRPr lang="en-US" sz="1000" dirty="0"/>
          </a:p>
          <a:p>
            <a:r>
              <a:rPr lang="en-US" sz="2300" dirty="0"/>
              <a:t>Please pay close and careful attention to the information you are providing and provided to you. Mistakes will not be tolerated.</a:t>
            </a:r>
          </a:p>
          <a:p>
            <a:endParaRPr lang="en-US" dirty="0"/>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1020957469"/>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p:cNvPicPr>
            <a:picLocks noChangeAspect="1"/>
          </p:cNvPicPr>
          <p:nvPr/>
        </p:nvPicPr>
        <p:blipFill>
          <a:blip r:embed="rId2" cstate="print"/>
          <a:stretch>
            <a:fillRect/>
          </a:stretch>
        </p:blipFill>
        <p:spPr>
          <a:xfrm>
            <a:off x="2876549" y="877594"/>
            <a:ext cx="3686175" cy="5391150"/>
          </a:xfrm>
          <a:prstGeom prst="rect">
            <a:avLst/>
          </a:prstGeom>
          <a:effectLst>
            <a:outerShdw blurRad="63500" sx="102000" sy="102000" algn="ctr" rotWithShape="0">
              <a:prstClr val="black">
                <a:alpha val="40000"/>
              </a:prstClr>
            </a:outerShdw>
          </a:effectLst>
        </p:spPr>
      </p:pic>
      <p:sp>
        <p:nvSpPr>
          <p:cNvPr id="5" name="TextBox 4"/>
          <p:cNvSpPr txBox="1"/>
          <p:nvPr/>
        </p:nvSpPr>
        <p:spPr>
          <a:xfrm>
            <a:off x="1866900" y="205859"/>
            <a:ext cx="5886450" cy="523220"/>
          </a:xfrm>
          <a:prstGeom prst="rect">
            <a:avLst/>
          </a:prstGeom>
          <a:noFill/>
        </p:spPr>
        <p:txBody>
          <a:bodyPr wrap="square" rtlCol="0">
            <a:spAutoFit/>
          </a:bodyPr>
          <a:lstStyle/>
          <a:p>
            <a:r>
              <a:rPr lang="en-US" sz="2800" b="1" dirty="0">
                <a:effectLst>
                  <a:outerShdw blurRad="50800" dist="38100" dir="2700000" algn="tl" rotWithShape="0">
                    <a:prstClr val="black">
                      <a:alpha val="40000"/>
                    </a:prstClr>
                  </a:outerShdw>
                </a:effectLst>
              </a:rPr>
              <a:t>PRINT ALL INFORMATION CLEARLY</a:t>
            </a:r>
          </a:p>
        </p:txBody>
      </p:sp>
      <p:sp>
        <p:nvSpPr>
          <p:cNvPr id="6" name="TextBox 5"/>
          <p:cNvSpPr txBox="1"/>
          <p:nvPr/>
        </p:nvSpPr>
        <p:spPr>
          <a:xfrm>
            <a:off x="3495673" y="857250"/>
            <a:ext cx="2328863" cy="430887"/>
          </a:xfrm>
          <a:prstGeom prst="rect">
            <a:avLst/>
          </a:prstGeom>
          <a:noFill/>
        </p:spPr>
        <p:txBody>
          <a:bodyPr wrap="square" rtlCol="0">
            <a:spAutoFit/>
          </a:bodyPr>
          <a:lstStyle/>
          <a:p>
            <a:r>
              <a:rPr lang="en-US" sz="2200" b="1" i="1" dirty="0"/>
              <a:t>Correction Officer</a:t>
            </a:r>
          </a:p>
        </p:txBody>
      </p:sp>
      <p:sp>
        <p:nvSpPr>
          <p:cNvPr id="9" name="TextBox 8"/>
          <p:cNvSpPr txBox="1"/>
          <p:nvPr/>
        </p:nvSpPr>
        <p:spPr>
          <a:xfrm>
            <a:off x="3910013" y="1500664"/>
            <a:ext cx="1900238" cy="430887"/>
          </a:xfrm>
          <a:prstGeom prst="rect">
            <a:avLst/>
          </a:prstGeom>
          <a:noFill/>
        </p:spPr>
        <p:txBody>
          <a:bodyPr wrap="square" rtlCol="0">
            <a:spAutoFit/>
          </a:bodyPr>
          <a:lstStyle/>
          <a:p>
            <a:r>
              <a:rPr lang="en-US" sz="2200" b="1" i="1" dirty="0"/>
              <a:t>Probation</a:t>
            </a:r>
          </a:p>
        </p:txBody>
      </p:sp>
      <p:cxnSp>
        <p:nvCxnSpPr>
          <p:cNvPr id="16" name="Straight Arrow Connector 15"/>
          <p:cNvCxnSpPr/>
          <p:nvPr/>
        </p:nvCxnSpPr>
        <p:spPr>
          <a:xfrm flipV="1">
            <a:off x="2600324" y="3193614"/>
            <a:ext cx="1990726" cy="609600"/>
          </a:xfrm>
          <a:prstGeom prst="straightConnector1">
            <a:avLst/>
          </a:prstGeom>
          <a:ln w="57150">
            <a:solidFill>
              <a:srgbClr val="FF0000"/>
            </a:solidFill>
            <a:tailEnd type="arrow"/>
          </a:ln>
          <a:effectLst>
            <a:outerShdw blurRad="50800" dist="38100" dir="2700000" algn="tl" rotWithShape="0">
              <a:prstClr val="black">
                <a:alpha val="40000"/>
              </a:prstClr>
            </a:outerShdw>
          </a:effectLst>
        </p:spPr>
        <p:style>
          <a:lnRef idx="1">
            <a:schemeClr val="accent1"/>
          </a:lnRef>
          <a:fillRef idx="0">
            <a:schemeClr val="accent1"/>
          </a:fillRef>
          <a:effectRef idx="0">
            <a:schemeClr val="accent1"/>
          </a:effectRef>
          <a:fontRef idx="minor">
            <a:schemeClr val="tx1"/>
          </a:fontRef>
        </p:style>
      </p:cxnSp>
      <p:sp>
        <p:nvSpPr>
          <p:cNvPr id="17" name="TextBox 16"/>
          <p:cNvSpPr txBox="1"/>
          <p:nvPr/>
        </p:nvSpPr>
        <p:spPr>
          <a:xfrm>
            <a:off x="1083622" y="3498414"/>
            <a:ext cx="1516702" cy="707886"/>
          </a:xfrm>
          <a:prstGeom prst="rect">
            <a:avLst/>
          </a:prstGeom>
          <a:noFill/>
        </p:spPr>
        <p:txBody>
          <a:bodyPr wrap="square" rtlCol="0">
            <a:spAutoFit/>
          </a:bodyPr>
          <a:lstStyle/>
          <a:p>
            <a:pPr algn="r"/>
            <a:r>
              <a:rPr lang="en-US" sz="2000" dirty="0"/>
              <a:t>Single = </a:t>
            </a:r>
            <a:r>
              <a:rPr lang="en-US" sz="2000" b="1" i="1" dirty="0"/>
              <a:t>S</a:t>
            </a:r>
          </a:p>
          <a:p>
            <a:pPr algn="r"/>
            <a:r>
              <a:rPr lang="en-US" sz="2000" dirty="0"/>
              <a:t>Married = </a:t>
            </a:r>
            <a:r>
              <a:rPr lang="en-US" sz="2000" b="1" i="1" dirty="0"/>
              <a:t>M</a:t>
            </a:r>
          </a:p>
        </p:txBody>
      </p:sp>
      <p:cxnSp>
        <p:nvCxnSpPr>
          <p:cNvPr id="18" name="Straight Arrow Connector 17"/>
          <p:cNvCxnSpPr/>
          <p:nvPr/>
        </p:nvCxnSpPr>
        <p:spPr>
          <a:xfrm flipH="1" flipV="1">
            <a:off x="6038850" y="3193614"/>
            <a:ext cx="1009651" cy="412701"/>
          </a:xfrm>
          <a:prstGeom prst="straightConnector1">
            <a:avLst/>
          </a:prstGeom>
          <a:ln w="57150">
            <a:solidFill>
              <a:srgbClr val="FF0000"/>
            </a:solidFill>
            <a:tailEnd type="arrow"/>
          </a:ln>
          <a:effectLst>
            <a:outerShdw blurRad="50800" dist="38100" dir="2700000" algn="tl" rotWithShape="0">
              <a:prstClr val="black">
                <a:alpha val="40000"/>
              </a:prstClr>
            </a:outerShdw>
          </a:effectLst>
        </p:spPr>
        <p:style>
          <a:lnRef idx="1">
            <a:schemeClr val="accent1"/>
          </a:lnRef>
          <a:fillRef idx="0">
            <a:schemeClr val="accent1"/>
          </a:fillRef>
          <a:effectRef idx="0">
            <a:schemeClr val="accent1"/>
          </a:effectRef>
          <a:fontRef idx="minor">
            <a:schemeClr val="tx1"/>
          </a:fontRef>
        </p:style>
      </p:cxnSp>
      <p:sp>
        <p:nvSpPr>
          <p:cNvPr id="21" name="TextBox 20"/>
          <p:cNvSpPr txBox="1"/>
          <p:nvPr/>
        </p:nvSpPr>
        <p:spPr>
          <a:xfrm>
            <a:off x="7048499" y="3406259"/>
            <a:ext cx="2019301" cy="400110"/>
          </a:xfrm>
          <a:prstGeom prst="rect">
            <a:avLst/>
          </a:prstGeom>
          <a:noFill/>
        </p:spPr>
        <p:txBody>
          <a:bodyPr wrap="square" rtlCol="0">
            <a:spAutoFit/>
          </a:bodyPr>
          <a:lstStyle/>
          <a:p>
            <a:r>
              <a:rPr lang="en-US" sz="2000" dirty="0"/>
              <a:t>Ex: </a:t>
            </a:r>
            <a:r>
              <a:rPr lang="en-US" sz="2000" b="1" i="1" dirty="0"/>
              <a:t>0, 1, 2, 3…</a:t>
            </a:r>
            <a:r>
              <a:rPr lang="en-US" sz="2000" b="1" i="1" dirty="0" err="1"/>
              <a:t>etc</a:t>
            </a:r>
            <a:endParaRPr lang="en-US" sz="2000" b="1" i="1" dirty="0"/>
          </a:p>
        </p:txBody>
      </p:sp>
      <p:pic>
        <p:nvPicPr>
          <p:cNvPr id="12" name="Picture 11"/>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911890107"/>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cstate="print"/>
          <a:stretch>
            <a:fillRect/>
          </a:stretch>
        </p:blipFill>
        <p:spPr>
          <a:xfrm>
            <a:off x="3857897" y="126312"/>
            <a:ext cx="5093221" cy="6569763"/>
          </a:xfrm>
          <a:prstGeom prst="rect">
            <a:avLst/>
          </a:prstGeom>
          <a:effectLst>
            <a:outerShdw blurRad="63500" sx="102000" sy="102000" algn="ctr" rotWithShape="0">
              <a:prstClr val="black">
                <a:alpha val="40000"/>
              </a:prstClr>
            </a:outerShdw>
          </a:effectLst>
        </p:spPr>
      </p:pic>
      <p:sp>
        <p:nvSpPr>
          <p:cNvPr id="6" name="TextBox 5"/>
          <p:cNvSpPr txBox="1"/>
          <p:nvPr/>
        </p:nvSpPr>
        <p:spPr>
          <a:xfrm>
            <a:off x="981075" y="641897"/>
            <a:ext cx="2714625" cy="1384995"/>
          </a:xfrm>
          <a:prstGeom prst="rect">
            <a:avLst/>
          </a:prstGeom>
          <a:noFill/>
        </p:spPr>
        <p:txBody>
          <a:bodyPr wrap="square" rtlCol="0">
            <a:spAutoFit/>
          </a:bodyPr>
          <a:lstStyle/>
          <a:p>
            <a:r>
              <a:rPr lang="en-US" sz="2800" b="1" dirty="0">
                <a:effectLst>
                  <a:outerShdw blurRad="38100" dist="38100" dir="2700000" algn="tl">
                    <a:srgbClr val="000000">
                      <a:alpha val="43137"/>
                    </a:srgbClr>
                  </a:outerShdw>
                </a:effectLst>
              </a:rPr>
              <a:t>Check off (</a:t>
            </a:r>
            <a:r>
              <a:rPr lang="en-US" sz="2800" b="1" dirty="0">
                <a:solidFill>
                  <a:srgbClr val="FF0000"/>
                </a:solidFill>
                <a:effectLst>
                  <a:outerShdw blurRad="38100" dist="38100" dir="2700000" algn="tl">
                    <a:srgbClr val="000000">
                      <a:alpha val="43137"/>
                    </a:srgbClr>
                  </a:outerShdw>
                </a:effectLst>
              </a:rPr>
              <a:t>√</a:t>
            </a:r>
            <a:r>
              <a:rPr lang="en-US" sz="2800" b="1" dirty="0">
                <a:effectLst>
                  <a:outerShdw blurRad="38100" dist="38100" dir="2700000" algn="tl">
                    <a:srgbClr val="000000">
                      <a:alpha val="43137"/>
                    </a:srgbClr>
                  </a:outerShdw>
                </a:effectLst>
              </a:rPr>
              <a:t>) each form as you proceed.</a:t>
            </a:r>
          </a:p>
        </p:txBody>
      </p:sp>
      <p:sp>
        <p:nvSpPr>
          <p:cNvPr id="7" name="Rectangle 6"/>
          <p:cNvSpPr/>
          <p:nvPr/>
        </p:nvSpPr>
        <p:spPr>
          <a:xfrm>
            <a:off x="4600279" y="2466974"/>
            <a:ext cx="526848" cy="1508105"/>
          </a:xfrm>
          <a:prstGeom prst="rect">
            <a:avLst/>
          </a:prstGeom>
          <a:effectLst>
            <a:outerShdw blurRad="50800" dist="38100" dir="2700000" algn="tl" rotWithShape="0">
              <a:prstClr val="black">
                <a:alpha val="40000"/>
              </a:prstClr>
            </a:outerShdw>
          </a:effectLst>
        </p:spPr>
        <p:txBody>
          <a:bodyPr wrap="square">
            <a:spAutoFit/>
          </a:bodyPr>
          <a:lstStyle/>
          <a:p>
            <a:r>
              <a:rPr lang="en-US" sz="9200" dirty="0">
                <a:solidFill>
                  <a:srgbClr val="FF0000"/>
                </a:solidFill>
              </a:rPr>
              <a:t>{</a:t>
            </a:r>
          </a:p>
        </p:txBody>
      </p:sp>
      <p:sp>
        <p:nvSpPr>
          <p:cNvPr id="8" name="Right Arrow Callout 7"/>
          <p:cNvSpPr/>
          <p:nvPr/>
        </p:nvSpPr>
        <p:spPr>
          <a:xfrm>
            <a:off x="1147313" y="2630869"/>
            <a:ext cx="3549309" cy="1363156"/>
          </a:xfrm>
          <a:prstGeom prst="rightArrowCallout">
            <a:avLst/>
          </a:prstGeom>
          <a:ln w="38100">
            <a:solidFill>
              <a:srgbClr val="FF0000"/>
            </a:solidFill>
          </a:ln>
          <a:effectLst>
            <a:outerShdw blurRad="63500" sx="102000" sy="102000" algn="ctr" rotWithShape="0">
              <a:prstClr val="black">
                <a:alpha val="40000"/>
              </a:prstClr>
            </a:outerShdw>
          </a:effectLst>
        </p:spPr>
        <p:style>
          <a:lnRef idx="2">
            <a:schemeClr val="accent6"/>
          </a:lnRef>
          <a:fillRef idx="1">
            <a:schemeClr val="lt1"/>
          </a:fillRef>
          <a:effectRef idx="0">
            <a:schemeClr val="accent6"/>
          </a:effectRef>
          <a:fontRef idx="minor">
            <a:schemeClr val="dk1"/>
          </a:fontRef>
        </p:style>
        <p:txBody>
          <a:bodyPr rtlCol="0" anchor="ctr"/>
          <a:lstStyle/>
          <a:p>
            <a:r>
              <a:rPr lang="en-US" sz="2000" b="1" u="sng" dirty="0">
                <a:effectLst>
                  <a:outerShdw blurRad="38100" dist="38100" dir="2700000" algn="tl">
                    <a:srgbClr val="000000">
                      <a:alpha val="43137"/>
                    </a:srgbClr>
                  </a:outerShdw>
                </a:effectLst>
              </a:rPr>
              <a:t>ONLY</a:t>
            </a:r>
            <a:r>
              <a:rPr lang="en-US" sz="2000" b="1" dirty="0">
                <a:effectLst>
                  <a:outerShdw blurRad="38100" dist="38100" dir="2700000" algn="tl">
                    <a:srgbClr val="000000">
                      <a:alpha val="43137"/>
                    </a:srgbClr>
                  </a:outerShdw>
                </a:effectLst>
              </a:rPr>
              <a:t> check items you have in your “Pre-Employment” package</a:t>
            </a:r>
          </a:p>
        </p:txBody>
      </p:sp>
      <p:cxnSp>
        <p:nvCxnSpPr>
          <p:cNvPr id="13" name="Straight Arrow Connector 12"/>
          <p:cNvCxnSpPr/>
          <p:nvPr/>
        </p:nvCxnSpPr>
        <p:spPr>
          <a:xfrm>
            <a:off x="3157268" y="1334394"/>
            <a:ext cx="1443011" cy="334813"/>
          </a:xfrm>
          <a:prstGeom prst="straightConnector1">
            <a:avLst/>
          </a:prstGeom>
          <a:ln w="57150">
            <a:solidFill>
              <a:srgbClr val="FF0000"/>
            </a:solidFill>
            <a:headEnd type="none" w="med" len="med"/>
            <a:tailEnd type="arrow" w="med" len="med"/>
          </a:ln>
          <a:effectLst>
            <a:outerShdw blurRad="50800" dist="38100" dir="2700000" algn="tl" rotWithShape="0">
              <a:prstClr val="black">
                <a:alpha val="40000"/>
              </a:prstClr>
            </a:outerShdw>
          </a:effectLst>
        </p:spPr>
        <p:style>
          <a:lnRef idx="1">
            <a:schemeClr val="accent1"/>
          </a:lnRef>
          <a:fillRef idx="0">
            <a:schemeClr val="accent1"/>
          </a:fillRef>
          <a:effectRef idx="0">
            <a:schemeClr val="accent1"/>
          </a:effectRef>
          <a:fontRef idx="minor">
            <a:schemeClr val="tx1"/>
          </a:fontRef>
        </p:style>
      </p:cxnSp>
      <p:pic>
        <p:nvPicPr>
          <p:cNvPr id="9" name="Picture 8"/>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1548878507"/>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cstate="print"/>
          <a:stretch>
            <a:fillRect/>
          </a:stretch>
        </p:blipFill>
        <p:spPr>
          <a:xfrm>
            <a:off x="114221" y="976632"/>
            <a:ext cx="4399795" cy="5699427"/>
          </a:xfrm>
          <a:prstGeom prst="rect">
            <a:avLst/>
          </a:prstGeom>
          <a:effectLst>
            <a:outerShdw blurRad="63500" sx="102000" sy="102000" algn="ctr" rotWithShape="0">
              <a:prstClr val="black">
                <a:alpha val="40000"/>
              </a:prstClr>
            </a:outerShdw>
          </a:effectLst>
        </p:spPr>
      </p:pic>
      <p:pic>
        <p:nvPicPr>
          <p:cNvPr id="3" name="Picture 2"/>
          <p:cNvPicPr>
            <a:picLocks noChangeAspect="1"/>
          </p:cNvPicPr>
          <p:nvPr/>
        </p:nvPicPr>
        <p:blipFill>
          <a:blip r:embed="rId3" cstate="print"/>
          <a:stretch>
            <a:fillRect/>
          </a:stretch>
        </p:blipFill>
        <p:spPr>
          <a:xfrm>
            <a:off x="4623869" y="976632"/>
            <a:ext cx="4389369" cy="5699427"/>
          </a:xfrm>
          <a:prstGeom prst="rect">
            <a:avLst/>
          </a:prstGeom>
          <a:effectLst>
            <a:outerShdw blurRad="63500" sx="102000" sy="102000" algn="ctr" rotWithShape="0">
              <a:prstClr val="black">
                <a:alpha val="40000"/>
              </a:prstClr>
            </a:outerShdw>
          </a:effectLst>
        </p:spPr>
      </p:pic>
      <p:sp>
        <p:nvSpPr>
          <p:cNvPr id="5" name="Title 4"/>
          <p:cNvSpPr>
            <a:spLocks noGrp="1"/>
          </p:cNvSpPr>
          <p:nvPr>
            <p:ph type="title"/>
          </p:nvPr>
        </p:nvSpPr>
        <p:spPr>
          <a:xfrm>
            <a:off x="468206" y="161604"/>
            <a:ext cx="8143875" cy="791590"/>
          </a:xfrm>
        </p:spPr>
        <p:txBody>
          <a:bodyPr>
            <a:normAutofit/>
          </a:bodyPr>
          <a:lstStyle/>
          <a:p>
            <a:r>
              <a:rPr lang="en-US" sz="3600" b="1" dirty="0">
                <a:effectLst>
                  <a:glow rad="228600">
                    <a:schemeClr val="bg1">
                      <a:alpha val="40000"/>
                    </a:schemeClr>
                  </a:glow>
                  <a:outerShdw blurRad="38100" dist="38100" dir="2700000" algn="tl">
                    <a:srgbClr val="000000">
                      <a:alpha val="43137"/>
                    </a:srgbClr>
                  </a:outerShdw>
                </a:effectLst>
              </a:rPr>
              <a:t>#</a:t>
            </a:r>
            <a:r>
              <a:rPr lang="en-US" sz="3600" b="1" dirty="0">
                <a:effectLst>
                  <a:outerShdw blurRad="38100" dist="38100" dir="2700000" algn="tl">
                    <a:srgbClr val="000000">
                      <a:alpha val="43137"/>
                    </a:srgbClr>
                  </a:outerShdw>
                </a:effectLst>
              </a:rPr>
              <a:t>1 – APPLICATION FOR APPOINTMENT</a:t>
            </a:r>
          </a:p>
        </p:txBody>
      </p:sp>
      <p:pic>
        <p:nvPicPr>
          <p:cNvPr id="6" name="Picture 5"/>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1263049963"/>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42926" y="85726"/>
            <a:ext cx="8134350" cy="561974"/>
          </a:xfrm>
        </p:spPr>
        <p:txBody>
          <a:bodyPr>
            <a:normAutofit fontScale="90000"/>
          </a:bodyPr>
          <a:lstStyle/>
          <a:p>
            <a:r>
              <a:rPr lang="en-US" b="1" dirty="0">
                <a:effectLst>
                  <a:outerShdw blurRad="38100" dist="38100" dir="2700000" algn="tl">
                    <a:srgbClr val="000000">
                      <a:alpha val="43137"/>
                    </a:srgbClr>
                  </a:outerShdw>
                </a:effectLst>
              </a:rPr>
              <a:t>#2 – APPOINTMENT DECLARATION</a:t>
            </a:r>
          </a:p>
        </p:txBody>
      </p:sp>
      <p:pic>
        <p:nvPicPr>
          <p:cNvPr id="3" name="Picture 2"/>
          <p:cNvPicPr>
            <a:picLocks noChangeAspect="1"/>
          </p:cNvPicPr>
          <p:nvPr/>
        </p:nvPicPr>
        <p:blipFill>
          <a:blip r:embed="rId2" cstate="print"/>
          <a:stretch>
            <a:fillRect/>
          </a:stretch>
        </p:blipFill>
        <p:spPr>
          <a:xfrm>
            <a:off x="2293145" y="752475"/>
            <a:ext cx="4633912" cy="5987178"/>
          </a:xfrm>
          <a:prstGeom prst="rect">
            <a:avLst/>
          </a:prstGeom>
          <a:effectLst>
            <a:outerShdw blurRad="63500" sx="102000" sy="102000" algn="ctr" rotWithShape="0">
              <a:prstClr val="black">
                <a:alpha val="40000"/>
              </a:prstClr>
            </a:outerShdw>
          </a:effectLst>
        </p:spPr>
      </p:pic>
      <p:sp>
        <p:nvSpPr>
          <p:cNvPr id="6" name="TextBox 5"/>
          <p:cNvSpPr txBox="1"/>
          <p:nvPr/>
        </p:nvSpPr>
        <p:spPr>
          <a:xfrm rot="20606366">
            <a:off x="3776662" y="3478827"/>
            <a:ext cx="1857375" cy="707886"/>
          </a:xfrm>
          <a:prstGeom prst="rect">
            <a:avLst/>
          </a:prstGeom>
          <a:noFill/>
        </p:spPr>
        <p:txBody>
          <a:bodyPr wrap="square" rtlCol="0">
            <a:spAutoFit/>
          </a:bodyPr>
          <a:lstStyle/>
          <a:p>
            <a:r>
              <a:rPr lang="en-US" sz="4000" b="1" dirty="0">
                <a:solidFill>
                  <a:srgbClr val="FF0000"/>
                </a:solidFill>
                <a:effectLst>
                  <a:outerShdw blurRad="50800" dist="38100" dir="2700000" algn="tl" rotWithShape="0">
                    <a:prstClr val="black">
                      <a:alpha val="40000"/>
                    </a:prstClr>
                  </a:outerShdw>
                </a:effectLst>
              </a:rPr>
              <a:t>NONE</a:t>
            </a:r>
          </a:p>
        </p:txBody>
      </p:sp>
      <p:pic>
        <p:nvPicPr>
          <p:cNvPr id="7" name="Picture 6"/>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1662094288"/>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66699" y="95251"/>
            <a:ext cx="8629650" cy="904874"/>
          </a:xfrm>
        </p:spPr>
        <p:txBody>
          <a:bodyPr>
            <a:noAutofit/>
          </a:bodyPr>
          <a:lstStyle/>
          <a:p>
            <a:r>
              <a:rPr lang="en-US" sz="2800" b="1" dirty="0">
                <a:effectLst>
                  <a:outerShdw blurRad="38100" dist="38100" dir="2700000" algn="tl">
                    <a:srgbClr val="000000">
                      <a:alpha val="43137"/>
                    </a:srgbClr>
                  </a:outerShdw>
                </a:effectLst>
              </a:rPr>
              <a:t>#3 – DECLARATIONS OF CONVICTIONS OF </a:t>
            </a:r>
            <a:br>
              <a:rPr lang="en-US" sz="2800" b="1" dirty="0">
                <a:effectLst>
                  <a:outerShdw blurRad="38100" dist="38100" dir="2700000" algn="tl">
                    <a:srgbClr val="000000">
                      <a:alpha val="43137"/>
                    </a:srgbClr>
                  </a:outerShdw>
                </a:effectLst>
              </a:rPr>
            </a:br>
            <a:r>
              <a:rPr lang="en-US" sz="2800" b="1" dirty="0">
                <a:effectLst>
                  <a:outerShdw blurRad="38100" dist="38100" dir="2700000" algn="tl">
                    <a:srgbClr val="000000">
                      <a:alpha val="43137"/>
                    </a:srgbClr>
                  </a:outerShdw>
                </a:effectLst>
              </a:rPr>
              <a:t>PENDING CRIMINAL ACTION</a:t>
            </a:r>
          </a:p>
        </p:txBody>
      </p:sp>
      <p:pic>
        <p:nvPicPr>
          <p:cNvPr id="3" name="Picture 2"/>
          <p:cNvPicPr>
            <a:picLocks noChangeAspect="1"/>
          </p:cNvPicPr>
          <p:nvPr/>
        </p:nvPicPr>
        <p:blipFill>
          <a:blip r:embed="rId2" cstate="print"/>
          <a:stretch>
            <a:fillRect/>
          </a:stretch>
        </p:blipFill>
        <p:spPr>
          <a:xfrm>
            <a:off x="2413895" y="1085850"/>
            <a:ext cx="4335258" cy="5614390"/>
          </a:xfrm>
          <a:prstGeom prst="rect">
            <a:avLst/>
          </a:prstGeom>
          <a:effectLst>
            <a:outerShdw blurRad="63500" sx="102000" sy="102000" algn="ctr" rotWithShape="0">
              <a:prstClr val="black">
                <a:alpha val="40000"/>
              </a:prstClr>
            </a:outerShdw>
          </a:effectLst>
        </p:spPr>
      </p:pic>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1941764703"/>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1" y="76201"/>
            <a:ext cx="8229600" cy="895349"/>
          </a:xfrm>
        </p:spPr>
        <p:txBody>
          <a:bodyPr>
            <a:normAutofit fontScale="90000"/>
          </a:bodyPr>
          <a:lstStyle/>
          <a:p>
            <a:r>
              <a:rPr lang="en-US" sz="3600" b="1" dirty="0">
                <a:effectLst>
                  <a:outerShdw blurRad="38100" dist="38100" dir="2700000" algn="tl">
                    <a:srgbClr val="000000">
                      <a:alpha val="43137"/>
                    </a:srgbClr>
                  </a:outerShdw>
                </a:effectLst>
              </a:rPr>
              <a:t># 4 – DECLARATION OF INCARCERATED ASSOCIATIONS (2 COPIES)</a:t>
            </a:r>
          </a:p>
        </p:txBody>
      </p:sp>
      <p:pic>
        <p:nvPicPr>
          <p:cNvPr id="3" name="Picture 2"/>
          <p:cNvPicPr>
            <a:picLocks noChangeAspect="1"/>
          </p:cNvPicPr>
          <p:nvPr/>
        </p:nvPicPr>
        <p:blipFill>
          <a:blip r:embed="rId2" cstate="print"/>
          <a:stretch>
            <a:fillRect/>
          </a:stretch>
        </p:blipFill>
        <p:spPr>
          <a:xfrm>
            <a:off x="303276" y="1072932"/>
            <a:ext cx="4312317" cy="5594565"/>
          </a:xfrm>
          <a:prstGeom prst="rect">
            <a:avLst/>
          </a:prstGeom>
          <a:effectLst>
            <a:outerShdw blurRad="63500" sx="102000" sy="102000" algn="ctr" rotWithShape="0">
              <a:prstClr val="black">
                <a:alpha val="40000"/>
              </a:prstClr>
            </a:outerShdw>
          </a:effectLst>
        </p:spPr>
      </p:pic>
      <p:pic>
        <p:nvPicPr>
          <p:cNvPr id="4" name="Picture 3"/>
          <p:cNvPicPr>
            <a:picLocks noChangeAspect="1"/>
          </p:cNvPicPr>
          <p:nvPr/>
        </p:nvPicPr>
        <p:blipFill>
          <a:blip r:embed="rId3" cstate="print"/>
          <a:stretch>
            <a:fillRect/>
          </a:stretch>
        </p:blipFill>
        <p:spPr>
          <a:xfrm>
            <a:off x="4733172" y="1072932"/>
            <a:ext cx="4153653" cy="5594566"/>
          </a:xfrm>
          <a:prstGeom prst="rect">
            <a:avLst/>
          </a:prstGeom>
          <a:effectLst>
            <a:outerShdw blurRad="63500" sx="102000" sy="102000" algn="ctr" rotWithShape="0">
              <a:prstClr val="black">
                <a:alpha val="40000"/>
              </a:prstClr>
            </a:outerShdw>
          </a:effectLst>
        </p:spPr>
      </p:pic>
      <p:sp>
        <p:nvSpPr>
          <p:cNvPr id="6" name="Oval 5"/>
          <p:cNvSpPr/>
          <p:nvPr/>
        </p:nvSpPr>
        <p:spPr>
          <a:xfrm>
            <a:off x="3867150" y="6153150"/>
            <a:ext cx="561975" cy="314325"/>
          </a:xfrm>
          <a:prstGeom prst="ellipse">
            <a:avLst/>
          </a:prstGeom>
          <a:noFill/>
          <a:ln w="38100">
            <a:solidFill>
              <a:srgbClr val="FF0000"/>
            </a:solidFill>
          </a:ln>
          <a:effectLst>
            <a:outerShdw blurRad="50800" dist="38100" dir="2700000" algn="tl" rotWithShape="0">
              <a:prstClr val="black">
                <a:alpha val="40000"/>
              </a:prstClr>
            </a:outerShdw>
          </a:effectLst>
        </p:spPr>
        <p:style>
          <a:lnRef idx="2">
            <a:schemeClr val="accent6"/>
          </a:lnRef>
          <a:fillRef idx="1">
            <a:schemeClr val="lt1"/>
          </a:fillRef>
          <a:effectRef idx="0">
            <a:schemeClr val="accent6"/>
          </a:effectRef>
          <a:fontRef idx="minor">
            <a:schemeClr val="dk1"/>
          </a:fontRef>
        </p:style>
        <p:txBody>
          <a:bodyPr rtlCol="0" anchor="ctr"/>
          <a:lstStyle/>
          <a:p>
            <a:pPr algn="ctr"/>
            <a:endParaRPr lang="en-US"/>
          </a:p>
        </p:txBody>
      </p:sp>
      <p:sp>
        <p:nvSpPr>
          <p:cNvPr id="7" name="Oval 6"/>
          <p:cNvSpPr/>
          <p:nvPr/>
        </p:nvSpPr>
        <p:spPr>
          <a:xfrm>
            <a:off x="8134351" y="5953127"/>
            <a:ext cx="628649" cy="357185"/>
          </a:xfrm>
          <a:prstGeom prst="ellipse">
            <a:avLst/>
          </a:prstGeom>
          <a:noFill/>
          <a:ln w="38100">
            <a:solidFill>
              <a:srgbClr val="FF0000"/>
            </a:solidFill>
          </a:ln>
          <a:effectLst>
            <a:outerShdw blurRad="50800" dist="38100" dir="2700000" algn="tl" rotWithShape="0">
              <a:prstClr val="black">
                <a:alpha val="40000"/>
              </a:prstClr>
            </a:outerShdw>
          </a:effectLst>
        </p:spPr>
        <p:style>
          <a:lnRef idx="2">
            <a:schemeClr val="accent6"/>
          </a:lnRef>
          <a:fillRef idx="1">
            <a:schemeClr val="lt1"/>
          </a:fillRef>
          <a:effectRef idx="0">
            <a:schemeClr val="accent6"/>
          </a:effectRef>
          <a:fontRef idx="minor">
            <a:schemeClr val="dk1"/>
          </a:fontRef>
        </p:style>
        <p:txBody>
          <a:bodyPr rtlCol="0" anchor="ctr"/>
          <a:lstStyle/>
          <a:p>
            <a:pPr algn="ctr"/>
            <a:endParaRPr lang="en-US"/>
          </a:p>
        </p:txBody>
      </p:sp>
      <p:cxnSp>
        <p:nvCxnSpPr>
          <p:cNvPr id="9" name="Straight Arrow Connector 8"/>
          <p:cNvCxnSpPr/>
          <p:nvPr/>
        </p:nvCxnSpPr>
        <p:spPr>
          <a:xfrm>
            <a:off x="3685423" y="5953127"/>
            <a:ext cx="295275" cy="225629"/>
          </a:xfrm>
          <a:prstGeom prst="straightConnector1">
            <a:avLst/>
          </a:prstGeom>
          <a:ln w="38100">
            <a:solidFill>
              <a:srgbClr val="FF0000"/>
            </a:solidFill>
            <a:headEnd type="none" w="med" len="med"/>
            <a:tailEnd type="arrow" w="med" len="med"/>
          </a:ln>
          <a:effectLst>
            <a:outerShdw blurRad="50800" dist="38100" dir="2700000" algn="tl" rotWithShape="0">
              <a:prstClr val="black">
                <a:alpha val="40000"/>
              </a:prstClr>
            </a:outerShdw>
          </a:effectLst>
        </p:spPr>
        <p:style>
          <a:lnRef idx="1">
            <a:schemeClr val="accent1"/>
          </a:lnRef>
          <a:fillRef idx="0">
            <a:schemeClr val="accent1"/>
          </a:fillRef>
          <a:effectRef idx="0">
            <a:schemeClr val="accent1"/>
          </a:effectRef>
          <a:fontRef idx="minor">
            <a:schemeClr val="tx1"/>
          </a:fontRef>
        </p:style>
      </p:cxnSp>
      <p:cxnSp>
        <p:nvCxnSpPr>
          <p:cNvPr id="12" name="Straight Arrow Connector 11"/>
          <p:cNvCxnSpPr/>
          <p:nvPr/>
        </p:nvCxnSpPr>
        <p:spPr>
          <a:xfrm>
            <a:off x="7839076" y="5840312"/>
            <a:ext cx="295275" cy="225629"/>
          </a:xfrm>
          <a:prstGeom prst="straightConnector1">
            <a:avLst/>
          </a:prstGeom>
          <a:ln w="38100">
            <a:solidFill>
              <a:srgbClr val="FF0000"/>
            </a:solidFill>
            <a:headEnd type="none" w="med" len="med"/>
            <a:tailEnd type="arrow" w="med" len="med"/>
          </a:ln>
          <a:effectLst>
            <a:outerShdw blurRad="50800" dist="38100" dir="2700000" algn="tl" rotWithShape="0">
              <a:prstClr val="black">
                <a:alpha val="40000"/>
              </a:prstClr>
            </a:outerShdw>
          </a:effectLst>
        </p:spPr>
        <p:style>
          <a:lnRef idx="1">
            <a:schemeClr val="accent1"/>
          </a:lnRef>
          <a:fillRef idx="0">
            <a:schemeClr val="accent1"/>
          </a:fillRef>
          <a:effectRef idx="0">
            <a:schemeClr val="accent1"/>
          </a:effectRef>
          <a:fontRef idx="minor">
            <a:schemeClr val="tx1"/>
          </a:fontRef>
        </p:style>
      </p:cxnSp>
      <p:pic>
        <p:nvPicPr>
          <p:cNvPr id="10" name="Picture 9"/>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1327310543"/>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09576" y="76201"/>
            <a:ext cx="8334374" cy="676274"/>
          </a:xfrm>
        </p:spPr>
        <p:txBody>
          <a:bodyPr>
            <a:normAutofit fontScale="90000"/>
          </a:bodyPr>
          <a:lstStyle/>
          <a:p>
            <a:r>
              <a:rPr lang="en-US" b="1" dirty="0">
                <a:effectLst>
                  <a:outerShdw blurRad="38100" dist="38100" dir="2700000" algn="tl">
                    <a:srgbClr val="000000">
                      <a:alpha val="43137"/>
                    </a:srgbClr>
                  </a:outerShdw>
                </a:effectLst>
              </a:rPr>
              <a:t>#5 – DESIGNATION OF BENEFICIARY</a:t>
            </a:r>
          </a:p>
        </p:txBody>
      </p:sp>
      <p:pic>
        <p:nvPicPr>
          <p:cNvPr id="3" name="Picture 2"/>
          <p:cNvPicPr>
            <a:picLocks noChangeAspect="1"/>
          </p:cNvPicPr>
          <p:nvPr/>
        </p:nvPicPr>
        <p:blipFill>
          <a:blip r:embed="rId2" cstate="print"/>
          <a:stretch>
            <a:fillRect/>
          </a:stretch>
        </p:blipFill>
        <p:spPr>
          <a:xfrm>
            <a:off x="2281238" y="752475"/>
            <a:ext cx="4591049" cy="5958595"/>
          </a:xfrm>
          <a:prstGeom prst="rect">
            <a:avLst/>
          </a:prstGeom>
          <a:effectLst>
            <a:outerShdw blurRad="63500" sx="102000" sy="102000" algn="ctr" rotWithShape="0">
              <a:prstClr val="black">
                <a:alpha val="40000"/>
              </a:prstClr>
            </a:outerShdw>
          </a:effectLst>
        </p:spPr>
      </p:pic>
      <p:sp>
        <p:nvSpPr>
          <p:cNvPr id="5" name="TextBox 4"/>
          <p:cNvSpPr txBox="1"/>
          <p:nvPr/>
        </p:nvSpPr>
        <p:spPr>
          <a:xfrm>
            <a:off x="2726529" y="3162300"/>
            <a:ext cx="1835946" cy="738664"/>
          </a:xfrm>
          <a:prstGeom prst="rect">
            <a:avLst/>
          </a:prstGeom>
          <a:noFill/>
        </p:spPr>
        <p:txBody>
          <a:bodyPr wrap="square" rtlCol="0">
            <a:spAutoFit/>
          </a:bodyPr>
          <a:lstStyle/>
          <a:p>
            <a:r>
              <a:rPr lang="en-US" sz="1400" b="1" dirty="0">
                <a:solidFill>
                  <a:srgbClr val="FF0000"/>
                </a:solidFill>
              </a:rPr>
              <a:t>Jane Doe</a:t>
            </a:r>
          </a:p>
          <a:p>
            <a:r>
              <a:rPr lang="en-US" sz="1400" b="1" dirty="0">
                <a:solidFill>
                  <a:srgbClr val="FF0000"/>
                </a:solidFill>
              </a:rPr>
              <a:t>123 4</a:t>
            </a:r>
            <a:r>
              <a:rPr lang="en-US" sz="1400" b="1" baseline="30000" dirty="0">
                <a:solidFill>
                  <a:srgbClr val="FF0000"/>
                </a:solidFill>
              </a:rPr>
              <a:t>th</a:t>
            </a:r>
            <a:r>
              <a:rPr lang="en-US" sz="1400" b="1" dirty="0">
                <a:solidFill>
                  <a:srgbClr val="FF0000"/>
                </a:solidFill>
              </a:rPr>
              <a:t> Drive</a:t>
            </a:r>
          </a:p>
          <a:p>
            <a:r>
              <a:rPr lang="en-US" sz="1400" b="1" dirty="0">
                <a:solidFill>
                  <a:srgbClr val="FF0000"/>
                </a:solidFill>
              </a:rPr>
              <a:t>New York, NY 11233</a:t>
            </a:r>
          </a:p>
        </p:txBody>
      </p:sp>
      <p:sp>
        <p:nvSpPr>
          <p:cNvPr id="6" name="TextBox 5"/>
          <p:cNvSpPr txBox="1"/>
          <p:nvPr/>
        </p:nvSpPr>
        <p:spPr>
          <a:xfrm>
            <a:off x="4655343" y="3238500"/>
            <a:ext cx="885825" cy="307777"/>
          </a:xfrm>
          <a:prstGeom prst="rect">
            <a:avLst/>
          </a:prstGeom>
          <a:noFill/>
        </p:spPr>
        <p:txBody>
          <a:bodyPr wrap="square" rtlCol="0">
            <a:spAutoFit/>
          </a:bodyPr>
          <a:lstStyle/>
          <a:p>
            <a:r>
              <a:rPr lang="en-US" sz="1400" b="1" dirty="0">
                <a:solidFill>
                  <a:srgbClr val="FF0000"/>
                </a:solidFill>
              </a:rPr>
              <a:t>Spouse</a:t>
            </a:r>
          </a:p>
        </p:txBody>
      </p:sp>
      <p:sp>
        <p:nvSpPr>
          <p:cNvPr id="7" name="TextBox 6"/>
          <p:cNvSpPr txBox="1"/>
          <p:nvPr/>
        </p:nvSpPr>
        <p:spPr>
          <a:xfrm>
            <a:off x="6229197" y="3238500"/>
            <a:ext cx="509587" cy="307777"/>
          </a:xfrm>
          <a:prstGeom prst="rect">
            <a:avLst/>
          </a:prstGeom>
          <a:noFill/>
        </p:spPr>
        <p:txBody>
          <a:bodyPr wrap="square" rtlCol="0">
            <a:spAutoFit/>
          </a:bodyPr>
          <a:lstStyle/>
          <a:p>
            <a:r>
              <a:rPr lang="en-US" sz="1400" b="1" dirty="0">
                <a:solidFill>
                  <a:srgbClr val="FF0000"/>
                </a:solidFill>
              </a:rPr>
              <a:t>100</a:t>
            </a:r>
          </a:p>
        </p:txBody>
      </p:sp>
      <p:sp>
        <p:nvSpPr>
          <p:cNvPr id="8" name="TextBox 7"/>
          <p:cNvSpPr txBox="1"/>
          <p:nvPr/>
        </p:nvSpPr>
        <p:spPr>
          <a:xfrm>
            <a:off x="2362200" y="4514938"/>
            <a:ext cx="2038350" cy="369332"/>
          </a:xfrm>
          <a:prstGeom prst="rect">
            <a:avLst/>
          </a:prstGeom>
          <a:noFill/>
        </p:spPr>
        <p:txBody>
          <a:bodyPr wrap="square" rtlCol="0">
            <a:spAutoFit/>
          </a:bodyPr>
          <a:lstStyle/>
          <a:p>
            <a:r>
              <a:rPr lang="en-US" b="1" dirty="0">
                <a:solidFill>
                  <a:srgbClr val="FF0000"/>
                </a:solidFill>
              </a:rPr>
              <a:t>East Elmhurst, NY</a:t>
            </a:r>
          </a:p>
        </p:txBody>
      </p:sp>
      <p:sp>
        <p:nvSpPr>
          <p:cNvPr id="9" name="TextBox 8"/>
          <p:cNvSpPr txBox="1"/>
          <p:nvPr/>
        </p:nvSpPr>
        <p:spPr>
          <a:xfrm>
            <a:off x="4576839" y="4811372"/>
            <a:ext cx="2176309" cy="523220"/>
          </a:xfrm>
          <a:prstGeom prst="rect">
            <a:avLst/>
          </a:prstGeom>
          <a:noFill/>
        </p:spPr>
        <p:txBody>
          <a:bodyPr wrap="square" rtlCol="0">
            <a:spAutoFit/>
          </a:bodyPr>
          <a:lstStyle/>
          <a:p>
            <a:r>
              <a:rPr lang="en-US" sz="1400" b="1" dirty="0">
                <a:solidFill>
                  <a:srgbClr val="FF0000"/>
                </a:solidFill>
              </a:rPr>
              <a:t>75-20 Astoria Blvd</a:t>
            </a:r>
          </a:p>
          <a:p>
            <a:r>
              <a:rPr lang="en-US" sz="1400" b="1" dirty="0">
                <a:solidFill>
                  <a:srgbClr val="FF0000"/>
                </a:solidFill>
              </a:rPr>
              <a:t>East Elmhurst, NY 11370</a:t>
            </a:r>
          </a:p>
        </p:txBody>
      </p:sp>
      <p:sp>
        <p:nvSpPr>
          <p:cNvPr id="10" name="Rectangle 9"/>
          <p:cNvSpPr/>
          <p:nvPr/>
        </p:nvSpPr>
        <p:spPr>
          <a:xfrm>
            <a:off x="2362199" y="5227230"/>
            <a:ext cx="2200275" cy="523220"/>
          </a:xfrm>
          <a:prstGeom prst="rect">
            <a:avLst/>
          </a:prstGeom>
        </p:spPr>
        <p:txBody>
          <a:bodyPr wrap="square">
            <a:spAutoFit/>
          </a:bodyPr>
          <a:lstStyle/>
          <a:p>
            <a:r>
              <a:rPr lang="en-US" sz="1400" b="1" dirty="0">
                <a:solidFill>
                  <a:srgbClr val="FF0000"/>
                </a:solidFill>
              </a:rPr>
              <a:t>75-20 Astoria Blvd</a:t>
            </a:r>
          </a:p>
          <a:p>
            <a:r>
              <a:rPr lang="en-US" sz="1400" b="1" dirty="0">
                <a:solidFill>
                  <a:srgbClr val="FF0000"/>
                </a:solidFill>
              </a:rPr>
              <a:t>East Elmhurst, NY 11370</a:t>
            </a:r>
          </a:p>
        </p:txBody>
      </p:sp>
      <p:pic>
        <p:nvPicPr>
          <p:cNvPr id="11" name="Picture 10"/>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1253168673"/>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D62E467-517F-6236-86A6-E10A485F1A03}"/>
              </a:ext>
            </a:extLst>
          </p:cNvPr>
          <p:cNvSpPr>
            <a:spLocks noGrp="1"/>
          </p:cNvSpPr>
          <p:nvPr>
            <p:ph type="title"/>
          </p:nvPr>
        </p:nvSpPr>
        <p:spPr>
          <a:xfrm>
            <a:off x="982133" y="1"/>
            <a:ext cx="7704667" cy="896982"/>
          </a:xfrm>
        </p:spPr>
        <p:txBody>
          <a:bodyPr>
            <a:normAutofit/>
          </a:bodyPr>
          <a:lstStyle/>
          <a:p>
            <a:r>
              <a:rPr lang="en-US" sz="3600" b="1" dirty="0">
                <a:effectLst>
                  <a:outerShdw blurRad="38100" dist="38100" dir="2700000" algn="tl">
                    <a:srgbClr val="000000">
                      <a:alpha val="43137"/>
                    </a:srgbClr>
                  </a:outerShdw>
                </a:effectLst>
              </a:rPr>
              <a:t>#6 - Medical Inquiry Form</a:t>
            </a:r>
          </a:p>
        </p:txBody>
      </p:sp>
      <p:pic>
        <p:nvPicPr>
          <p:cNvPr id="7" name="Picture 6" descr="A screenshot of a computer&#10;&#10;Description automatically generated with medium confidence">
            <a:extLst>
              <a:ext uri="{FF2B5EF4-FFF2-40B4-BE49-F238E27FC236}">
                <a16:creationId xmlns:a16="http://schemas.microsoft.com/office/drawing/2014/main" id="{F85120A8-F72B-B2F2-1994-4054C31D55C1}"/>
              </a:ext>
            </a:extLst>
          </p:cNvPr>
          <p:cNvPicPr>
            <a:picLocks noChangeAspect="1"/>
          </p:cNvPicPr>
          <p:nvPr/>
        </p:nvPicPr>
        <p:blipFill rotWithShape="1">
          <a:blip r:embed="rId2">
            <a:extLst>
              <a:ext uri="{28A0092B-C50C-407E-A947-70E740481C1C}">
                <a14:useLocalDpi xmlns:a14="http://schemas.microsoft.com/office/drawing/2010/main" val="0"/>
              </a:ext>
            </a:extLst>
          </a:blip>
          <a:srcRect l="39797" t="12491" r="24285"/>
          <a:stretch/>
        </p:blipFill>
        <p:spPr>
          <a:xfrm>
            <a:off x="2551612" y="793391"/>
            <a:ext cx="4588795" cy="5982499"/>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Tree>
    <p:extLst>
      <p:ext uri="{BB962C8B-B14F-4D97-AF65-F5344CB8AC3E}">
        <p14:creationId xmlns:p14="http://schemas.microsoft.com/office/powerpoint/2010/main" val="2277160803"/>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71475" y="142877"/>
            <a:ext cx="8391525" cy="876298"/>
          </a:xfrm>
        </p:spPr>
        <p:txBody>
          <a:bodyPr>
            <a:noAutofit/>
          </a:bodyPr>
          <a:lstStyle/>
          <a:p>
            <a:r>
              <a:rPr lang="en-US" sz="3200" b="1" dirty="0">
                <a:effectLst>
                  <a:outerShdw blurRad="38100" dist="38100" dir="2700000" algn="tl">
                    <a:srgbClr val="000000">
                      <a:alpha val="43137"/>
                    </a:srgbClr>
                  </a:outerShdw>
                </a:effectLst>
              </a:rPr>
              <a:t>#7 – HON. MEMBERS OF THE CONFLICTS </a:t>
            </a:r>
            <a:br>
              <a:rPr lang="en-US" sz="3200" b="1" dirty="0">
                <a:effectLst>
                  <a:outerShdw blurRad="38100" dist="38100" dir="2700000" algn="tl">
                    <a:srgbClr val="000000">
                      <a:alpha val="43137"/>
                    </a:srgbClr>
                  </a:outerShdw>
                </a:effectLst>
              </a:rPr>
            </a:br>
            <a:r>
              <a:rPr lang="en-US" sz="3200" b="1" dirty="0">
                <a:effectLst>
                  <a:outerShdw blurRad="38100" dist="38100" dir="2700000" algn="tl">
                    <a:srgbClr val="000000">
                      <a:alpha val="43137"/>
                    </a:srgbClr>
                  </a:outerShdw>
                </a:effectLst>
              </a:rPr>
              <a:t>OF INTEREST BOARD</a:t>
            </a:r>
          </a:p>
        </p:txBody>
      </p:sp>
      <p:pic>
        <p:nvPicPr>
          <p:cNvPr id="3" name="Picture 2"/>
          <p:cNvPicPr>
            <a:picLocks noChangeAspect="1"/>
          </p:cNvPicPr>
          <p:nvPr/>
        </p:nvPicPr>
        <p:blipFill>
          <a:blip r:embed="rId2" cstate="print"/>
          <a:stretch>
            <a:fillRect/>
          </a:stretch>
        </p:blipFill>
        <p:spPr>
          <a:xfrm>
            <a:off x="2421695" y="1142999"/>
            <a:ext cx="4291083" cy="5576887"/>
          </a:xfrm>
          <a:prstGeom prst="rect">
            <a:avLst/>
          </a:prstGeom>
          <a:effectLst>
            <a:outerShdw blurRad="63500" sx="102000" sy="102000" algn="ctr" rotWithShape="0">
              <a:prstClr val="black">
                <a:alpha val="40000"/>
              </a:prstClr>
            </a:outerShdw>
          </a:effectLst>
        </p:spPr>
      </p:pic>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1424530211"/>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80975" y="0"/>
            <a:ext cx="8762999" cy="685800"/>
          </a:xfrm>
        </p:spPr>
        <p:txBody>
          <a:bodyPr>
            <a:noAutofit/>
          </a:bodyPr>
          <a:lstStyle/>
          <a:p>
            <a:r>
              <a:rPr lang="en-US" sz="3400" b="1" dirty="0">
                <a:effectLst>
                  <a:glow rad="139700">
                    <a:schemeClr val="bg1">
                      <a:alpha val="40000"/>
                    </a:schemeClr>
                  </a:glow>
                  <a:outerShdw blurRad="38100" dist="38100" dir="2700000" algn="tl">
                    <a:schemeClr val="bg1">
                      <a:alpha val="43000"/>
                    </a:schemeClr>
                  </a:outerShdw>
                </a:effectLst>
              </a:rPr>
              <a:t>#8</a:t>
            </a:r>
            <a:r>
              <a:rPr lang="en-US" sz="3400" b="1" dirty="0">
                <a:effectLst>
                  <a:outerShdw blurRad="38100" dist="38100" dir="2700000" algn="tl">
                    <a:srgbClr val="000000">
                      <a:alpha val="43137"/>
                    </a:srgbClr>
                  </a:outerShdw>
                </a:effectLst>
              </a:rPr>
              <a:t> – NEW YORK STATE PUBLIC OFFICER LAW</a:t>
            </a:r>
          </a:p>
        </p:txBody>
      </p:sp>
      <p:pic>
        <p:nvPicPr>
          <p:cNvPr id="3" name="Picture 2"/>
          <p:cNvPicPr>
            <a:picLocks noChangeAspect="1"/>
          </p:cNvPicPr>
          <p:nvPr/>
        </p:nvPicPr>
        <p:blipFill>
          <a:blip r:embed="rId2" cstate="print"/>
          <a:stretch>
            <a:fillRect/>
          </a:stretch>
        </p:blipFill>
        <p:spPr>
          <a:xfrm>
            <a:off x="2261874" y="685800"/>
            <a:ext cx="4601200" cy="5971770"/>
          </a:xfrm>
          <a:prstGeom prst="rect">
            <a:avLst/>
          </a:prstGeom>
          <a:effectLst>
            <a:outerShdw blurRad="63500" sx="102000" sy="102000" algn="ctr" rotWithShape="0">
              <a:prstClr val="black">
                <a:alpha val="40000"/>
              </a:prstClr>
            </a:outerShdw>
          </a:effectLst>
        </p:spPr>
      </p:pic>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3608982676"/>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76225" y="76200"/>
            <a:ext cx="8629650" cy="571499"/>
          </a:xfrm>
        </p:spPr>
        <p:txBody>
          <a:bodyPr>
            <a:noAutofit/>
          </a:bodyPr>
          <a:lstStyle/>
          <a:p>
            <a:r>
              <a:rPr lang="en-US" sz="3000" b="1" dirty="0">
                <a:effectLst>
                  <a:glow rad="228600">
                    <a:schemeClr val="bg1">
                      <a:alpha val="40000"/>
                    </a:schemeClr>
                  </a:glow>
                  <a:outerShdw blurRad="38100" dist="38100" dir="2700000" algn="tl">
                    <a:srgbClr val="000000">
                      <a:alpha val="43137"/>
                    </a:srgbClr>
                  </a:outerShdw>
                </a:effectLst>
              </a:rPr>
              <a:t>#9</a:t>
            </a:r>
            <a:r>
              <a:rPr lang="en-US" sz="3000" b="1" dirty="0">
                <a:effectLst>
                  <a:outerShdw blurRad="38100" dist="38100" dir="2700000" algn="tl">
                    <a:srgbClr val="000000">
                      <a:alpha val="43137"/>
                    </a:srgbClr>
                  </a:outerShdw>
                </a:effectLst>
              </a:rPr>
              <a:t> – NOTICES OF CONDITIONS OF PROBATION</a:t>
            </a:r>
          </a:p>
        </p:txBody>
      </p:sp>
      <p:pic>
        <p:nvPicPr>
          <p:cNvPr id="3" name="Picture 2"/>
          <p:cNvPicPr>
            <a:picLocks noChangeAspect="1"/>
          </p:cNvPicPr>
          <p:nvPr/>
        </p:nvPicPr>
        <p:blipFill>
          <a:blip r:embed="rId2" cstate="print"/>
          <a:stretch>
            <a:fillRect/>
          </a:stretch>
        </p:blipFill>
        <p:spPr>
          <a:xfrm>
            <a:off x="2253648" y="638174"/>
            <a:ext cx="4674803" cy="6105525"/>
          </a:xfrm>
          <a:prstGeom prst="rect">
            <a:avLst/>
          </a:prstGeom>
          <a:effectLst>
            <a:outerShdw blurRad="63500" sx="102000" sy="102000" algn="ctr" rotWithShape="0">
              <a:prstClr val="black">
                <a:alpha val="40000"/>
              </a:prstClr>
            </a:outerShdw>
          </a:effectLst>
        </p:spPr>
      </p:pic>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3007769845"/>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76251" y="66676"/>
            <a:ext cx="8296274" cy="638174"/>
          </a:xfrm>
        </p:spPr>
        <p:txBody>
          <a:bodyPr>
            <a:normAutofit/>
          </a:bodyPr>
          <a:lstStyle/>
          <a:p>
            <a:r>
              <a:rPr lang="en-US" sz="3400" b="1" dirty="0">
                <a:effectLst>
                  <a:outerShdw blurRad="38100" dist="38100" dir="2700000" algn="tl">
                    <a:srgbClr val="000000">
                      <a:alpha val="43137"/>
                    </a:srgbClr>
                  </a:outerShdw>
                </a:effectLst>
              </a:rPr>
              <a:t>#10 – EMPLOYEEES ADDRESS INFO FORM</a:t>
            </a:r>
          </a:p>
        </p:txBody>
      </p:sp>
      <p:pic>
        <p:nvPicPr>
          <p:cNvPr id="3" name="Picture 2"/>
          <p:cNvPicPr>
            <a:picLocks noChangeAspect="1"/>
          </p:cNvPicPr>
          <p:nvPr/>
        </p:nvPicPr>
        <p:blipFill>
          <a:blip r:embed="rId2" cstate="print"/>
          <a:stretch>
            <a:fillRect/>
          </a:stretch>
        </p:blipFill>
        <p:spPr>
          <a:xfrm>
            <a:off x="2307432" y="704850"/>
            <a:ext cx="4633912" cy="6011783"/>
          </a:xfrm>
          <a:prstGeom prst="rect">
            <a:avLst/>
          </a:prstGeom>
          <a:effectLst>
            <a:outerShdw blurRad="63500" sx="102000" sy="102000" algn="ctr" rotWithShape="0">
              <a:prstClr val="black">
                <a:alpha val="40000"/>
              </a:prstClr>
            </a:outerShdw>
          </a:effectLst>
        </p:spPr>
      </p:pic>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2358443929"/>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76251" y="66676"/>
            <a:ext cx="8296274" cy="638174"/>
          </a:xfrm>
        </p:spPr>
        <p:txBody>
          <a:bodyPr>
            <a:normAutofit/>
          </a:bodyPr>
          <a:lstStyle/>
          <a:p>
            <a:r>
              <a:rPr lang="en-US" sz="3400" b="1" dirty="0">
                <a:effectLst>
                  <a:outerShdw blurRad="38100" dist="38100" dir="2700000" algn="tl">
                    <a:srgbClr val="000000">
                      <a:alpha val="43137"/>
                    </a:srgbClr>
                  </a:outerShdw>
                </a:effectLst>
              </a:rPr>
              <a:t>#11 – DIRECT DEPOSIT FORM</a:t>
            </a:r>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pic>
        <p:nvPicPr>
          <p:cNvPr id="4" name="Picture 3">
            <a:extLst>
              <a:ext uri="{FF2B5EF4-FFF2-40B4-BE49-F238E27FC236}">
                <a16:creationId xmlns:a16="http://schemas.microsoft.com/office/drawing/2014/main" id="{E16113FA-24DE-472E-9553-42F4A8379019}"/>
              </a:ext>
            </a:extLst>
          </p:cNvPr>
          <p:cNvPicPr>
            <a:picLocks noChangeAspect="1"/>
          </p:cNvPicPr>
          <p:nvPr/>
        </p:nvPicPr>
        <p:blipFill>
          <a:blip r:embed="rId3"/>
          <a:stretch>
            <a:fillRect/>
          </a:stretch>
        </p:blipFill>
        <p:spPr>
          <a:xfrm>
            <a:off x="2070100" y="596900"/>
            <a:ext cx="5152606" cy="6159329"/>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2256533167"/>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20.xml><?xml version="1.0" encoding="utf-8"?>
<p:sld xmlns:a="http://schemas.openxmlformats.org/drawingml/2006/main" xmlns:r="http://schemas.openxmlformats.org/officeDocument/2006/relationships" xmlns:p="http://schemas.openxmlformats.org/presentationml/2006/main">
  <p:cSld>
    <p:bg>
      <p:bgPr>
        <a:blipFill rotWithShape="1">
          <a:blip r:embed="rId2">
            <a:duotone>
              <a:schemeClr val="bg2">
                <a:shade val="76000"/>
                <a:satMod val="180000"/>
              </a:schemeClr>
              <a:schemeClr val="bg2">
                <a:tint val="80000"/>
                <a:satMod val="120000"/>
                <a:lumMod val="180000"/>
              </a:schemeClr>
            </a:duotone>
          </a:blip>
          <a:stretch/>
        </a:blipFill>
        <a:effectLst/>
      </p:bgPr>
    </p:bg>
    <p:spTree>
      <p:nvGrpSpPr>
        <p:cNvPr id="1" name=""/>
        <p:cNvGrpSpPr/>
        <p:nvPr/>
      </p:nvGrpSpPr>
      <p:grpSpPr>
        <a:xfrm>
          <a:off x="0" y="0"/>
          <a:ext cx="0" cy="0"/>
          <a:chOff x="0" y="0"/>
          <a:chExt cx="0" cy="0"/>
        </a:xfrm>
      </p:grpSpPr>
      <p:pic>
        <p:nvPicPr>
          <p:cNvPr id="10" name="Picture 9" descr="Text&#10;&#10;Description automatically generated">
            <a:extLst>
              <a:ext uri="{FF2B5EF4-FFF2-40B4-BE49-F238E27FC236}">
                <a16:creationId xmlns:a16="http://schemas.microsoft.com/office/drawing/2014/main" id="{37ED935F-FFA1-FA2B-A1E7-D115C9ABF491}"/>
              </a:ext>
            </a:extLst>
          </p:cNvPr>
          <p:cNvPicPr>
            <a:picLocks noChangeAspect="1"/>
          </p:cNvPicPr>
          <p:nvPr/>
        </p:nvPicPr>
        <p:blipFill rotWithShape="1">
          <a:blip r:embed="rId3">
            <a:extLst>
              <a:ext uri="{28A0092B-C50C-407E-A947-70E740481C1C}">
                <a14:useLocalDpi xmlns:a14="http://schemas.microsoft.com/office/drawing/2010/main" val="0"/>
              </a:ext>
            </a:extLst>
          </a:blip>
          <a:srcRect l="28691" t="1371" r="28868" b="1363"/>
          <a:stretch/>
        </p:blipFill>
        <p:spPr>
          <a:xfrm>
            <a:off x="2712586" y="809625"/>
            <a:ext cx="4653512" cy="6048375"/>
          </a:xfrm>
          <a:prstGeom prst="rect">
            <a:avLst/>
          </a:prstGeom>
          <a:ln>
            <a:noFill/>
          </a:ln>
          <a:effectLst>
            <a:outerShdw blurRad="190500" algn="tl" rotWithShape="0">
              <a:srgbClr val="000000">
                <a:alpha val="70000"/>
              </a:srgbClr>
            </a:outerShdw>
          </a:effectLst>
        </p:spPr>
      </p:pic>
      <p:sp>
        <p:nvSpPr>
          <p:cNvPr id="18" name="Title 17">
            <a:extLst>
              <a:ext uri="{FF2B5EF4-FFF2-40B4-BE49-F238E27FC236}">
                <a16:creationId xmlns:a16="http://schemas.microsoft.com/office/drawing/2014/main" id="{DB7C2077-2849-2BB3-456D-BE22278D5B0A}"/>
              </a:ext>
            </a:extLst>
          </p:cNvPr>
          <p:cNvSpPr>
            <a:spLocks noGrp="1"/>
          </p:cNvSpPr>
          <p:nvPr>
            <p:ph type="title"/>
          </p:nvPr>
        </p:nvSpPr>
        <p:spPr/>
        <p:txBody>
          <a:bodyPr>
            <a:normAutofit/>
          </a:bodyPr>
          <a:lstStyle/>
          <a:p>
            <a:r>
              <a:rPr lang="en-US" b="1" dirty="0"/>
              <a:t>  </a:t>
            </a:r>
            <a:br>
              <a:rPr lang="en-US" dirty="0"/>
            </a:br>
            <a:endParaRPr lang="en-US" dirty="0"/>
          </a:p>
        </p:txBody>
      </p:sp>
      <p:sp>
        <p:nvSpPr>
          <p:cNvPr id="20" name="Text Placeholder 19">
            <a:extLst>
              <a:ext uri="{FF2B5EF4-FFF2-40B4-BE49-F238E27FC236}">
                <a16:creationId xmlns:a16="http://schemas.microsoft.com/office/drawing/2014/main" id="{9502715C-BDB8-E90E-1FCC-B83B328DF31E}"/>
              </a:ext>
            </a:extLst>
          </p:cNvPr>
          <p:cNvSpPr>
            <a:spLocks noGrp="1"/>
          </p:cNvSpPr>
          <p:nvPr>
            <p:ph type="body" idx="1"/>
          </p:nvPr>
        </p:nvSpPr>
        <p:spPr>
          <a:xfrm>
            <a:off x="1113524" y="0"/>
            <a:ext cx="7515990" cy="809625"/>
          </a:xfrm>
        </p:spPr>
        <p:txBody>
          <a:bodyPr>
            <a:normAutofit/>
          </a:bodyPr>
          <a:lstStyle/>
          <a:p>
            <a:pPr algn="ctr"/>
            <a:r>
              <a:rPr lang="en-US" sz="3600" b="1" dirty="0">
                <a:effectLst>
                  <a:outerShdw blurRad="38100" dist="38100" dir="2700000" algn="tl">
                    <a:srgbClr val="000000">
                      <a:alpha val="43137"/>
                    </a:srgbClr>
                  </a:outerShdw>
                </a:effectLst>
                <a:latin typeface="+mj-lt"/>
              </a:rPr>
              <a:t>#12- </a:t>
            </a:r>
            <a:r>
              <a:rPr lang="en-US" sz="3600" b="1" dirty="0">
                <a:latin typeface="+mj-lt"/>
              </a:rPr>
              <a:t>Identification Card Input Sheet</a:t>
            </a:r>
          </a:p>
        </p:txBody>
      </p:sp>
    </p:spTree>
    <p:extLst>
      <p:ext uri="{BB962C8B-B14F-4D97-AF65-F5344CB8AC3E}">
        <p14:creationId xmlns:p14="http://schemas.microsoft.com/office/powerpoint/2010/main" val="1342543159"/>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76251" y="85726"/>
            <a:ext cx="8220074" cy="581024"/>
          </a:xfrm>
        </p:spPr>
        <p:txBody>
          <a:bodyPr>
            <a:normAutofit fontScale="90000"/>
          </a:bodyPr>
          <a:lstStyle/>
          <a:p>
            <a:r>
              <a:rPr lang="en-US" b="1" dirty="0">
                <a:effectLst>
                  <a:outerShdw blurRad="38100" dist="38100" dir="2700000" algn="tl">
                    <a:srgbClr val="000000">
                      <a:alpha val="43137"/>
                    </a:srgbClr>
                  </a:outerShdw>
                </a:effectLst>
              </a:rPr>
              <a:t>#13 – PRE-EMPLOYMENT PACKAGE</a:t>
            </a:r>
          </a:p>
        </p:txBody>
      </p:sp>
      <p:pic>
        <p:nvPicPr>
          <p:cNvPr id="3" name="Picture 2"/>
          <p:cNvPicPr>
            <a:picLocks noChangeAspect="1"/>
          </p:cNvPicPr>
          <p:nvPr/>
        </p:nvPicPr>
        <p:blipFill>
          <a:blip r:embed="rId2" cstate="print"/>
          <a:stretch>
            <a:fillRect/>
          </a:stretch>
        </p:blipFill>
        <p:spPr>
          <a:xfrm>
            <a:off x="2256881" y="705843"/>
            <a:ext cx="4658814" cy="6016949"/>
          </a:xfrm>
          <a:prstGeom prst="rect">
            <a:avLst/>
          </a:prstGeom>
          <a:effectLst>
            <a:outerShdw blurRad="63500" sx="102000" sy="102000" algn="ctr" rotWithShape="0">
              <a:prstClr val="black">
                <a:alpha val="40000"/>
              </a:prstClr>
            </a:outerShdw>
          </a:effectLst>
        </p:spPr>
      </p:pic>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1185004090"/>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stretch>
            <a:fillRect/>
          </a:stretch>
        </p:blipFill>
        <p:spPr>
          <a:xfrm>
            <a:off x="2298819" y="651086"/>
            <a:ext cx="4443606" cy="5775351"/>
          </a:xfrm>
          <a:prstGeom prst="rect">
            <a:avLst/>
          </a:prstGeom>
        </p:spPr>
      </p:pic>
      <p:sp>
        <p:nvSpPr>
          <p:cNvPr id="2" name="Title 1"/>
          <p:cNvSpPr>
            <a:spLocks noGrp="1"/>
          </p:cNvSpPr>
          <p:nvPr>
            <p:ph type="title"/>
          </p:nvPr>
        </p:nvSpPr>
        <p:spPr>
          <a:xfrm>
            <a:off x="619122" y="24910"/>
            <a:ext cx="8143875" cy="661026"/>
          </a:xfrm>
        </p:spPr>
        <p:txBody>
          <a:bodyPr>
            <a:normAutofit/>
          </a:bodyPr>
          <a:lstStyle/>
          <a:p>
            <a:r>
              <a:rPr lang="en-US" sz="3600" b="1" dirty="0">
                <a:effectLst>
                  <a:outerShdw blurRad="38100" dist="38100" dir="2700000" algn="tl">
                    <a:srgbClr val="000000">
                      <a:alpha val="43137"/>
                    </a:srgbClr>
                  </a:outerShdw>
                </a:effectLst>
              </a:rPr>
              <a:t>EMPLOYMENT ELIGIBILITY FORM (I-9)</a:t>
            </a:r>
          </a:p>
        </p:txBody>
      </p:sp>
      <p:cxnSp>
        <p:nvCxnSpPr>
          <p:cNvPr id="5" name="Straight Connector 4"/>
          <p:cNvCxnSpPr/>
          <p:nvPr/>
        </p:nvCxnSpPr>
        <p:spPr>
          <a:xfrm flipV="1">
            <a:off x="2624686" y="1975425"/>
            <a:ext cx="719015" cy="12560"/>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0" name="Straight Connector 9"/>
          <p:cNvCxnSpPr/>
          <p:nvPr/>
        </p:nvCxnSpPr>
        <p:spPr>
          <a:xfrm flipV="1">
            <a:off x="3944425" y="1981705"/>
            <a:ext cx="719015" cy="12560"/>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1" name="Straight Connector 10"/>
          <p:cNvCxnSpPr/>
          <p:nvPr/>
        </p:nvCxnSpPr>
        <p:spPr>
          <a:xfrm flipV="1">
            <a:off x="5091181" y="1994265"/>
            <a:ext cx="321018" cy="6280"/>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3" name="Straight Connector 12"/>
          <p:cNvCxnSpPr/>
          <p:nvPr/>
        </p:nvCxnSpPr>
        <p:spPr>
          <a:xfrm flipV="1">
            <a:off x="2624685" y="2242022"/>
            <a:ext cx="965200" cy="1674"/>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5" name="Straight Connector 14"/>
          <p:cNvCxnSpPr/>
          <p:nvPr/>
        </p:nvCxnSpPr>
        <p:spPr>
          <a:xfrm flipV="1">
            <a:off x="4220986" y="2230300"/>
            <a:ext cx="411982" cy="11722"/>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2" name="Straight Connector 21"/>
          <p:cNvCxnSpPr/>
          <p:nvPr/>
        </p:nvCxnSpPr>
        <p:spPr>
          <a:xfrm>
            <a:off x="4642338" y="2223602"/>
            <a:ext cx="448843" cy="0"/>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4" name="Straight Connector 23"/>
          <p:cNvCxnSpPr/>
          <p:nvPr/>
        </p:nvCxnSpPr>
        <p:spPr>
          <a:xfrm>
            <a:off x="5808484" y="2222599"/>
            <a:ext cx="613867" cy="0"/>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6" name="Straight Connector 25"/>
          <p:cNvCxnSpPr/>
          <p:nvPr/>
        </p:nvCxnSpPr>
        <p:spPr>
          <a:xfrm flipV="1">
            <a:off x="2624685" y="2460644"/>
            <a:ext cx="719015" cy="12560"/>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7" name="Straight Connector 26"/>
          <p:cNvCxnSpPr/>
          <p:nvPr/>
        </p:nvCxnSpPr>
        <p:spPr>
          <a:xfrm flipV="1">
            <a:off x="3500983" y="2451018"/>
            <a:ext cx="719015" cy="12560"/>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8" name="Straight Connector 27"/>
          <p:cNvCxnSpPr/>
          <p:nvPr/>
        </p:nvCxnSpPr>
        <p:spPr>
          <a:xfrm flipV="1">
            <a:off x="4276458" y="2457298"/>
            <a:ext cx="471140" cy="12560"/>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30" name="Straight Connector 29"/>
          <p:cNvCxnSpPr/>
          <p:nvPr/>
        </p:nvCxnSpPr>
        <p:spPr>
          <a:xfrm>
            <a:off x="5885862" y="2469858"/>
            <a:ext cx="547638" cy="0"/>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32" name="Straight Connector 31"/>
          <p:cNvCxnSpPr/>
          <p:nvPr/>
        </p:nvCxnSpPr>
        <p:spPr>
          <a:xfrm>
            <a:off x="2599616" y="3028542"/>
            <a:ext cx="50138" cy="2226"/>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sp>
        <p:nvSpPr>
          <p:cNvPr id="34" name="Rectangle 33"/>
          <p:cNvSpPr/>
          <p:nvPr/>
        </p:nvSpPr>
        <p:spPr>
          <a:xfrm>
            <a:off x="2503790" y="2901584"/>
            <a:ext cx="351247" cy="253916"/>
          </a:xfrm>
          <a:prstGeom prst="rect">
            <a:avLst/>
          </a:prstGeom>
        </p:spPr>
        <p:txBody>
          <a:bodyPr wrap="square">
            <a:spAutoFit/>
          </a:bodyPr>
          <a:lstStyle/>
          <a:p>
            <a:r>
              <a:rPr lang="en-US" sz="1050" b="1" dirty="0">
                <a:solidFill>
                  <a:srgbClr val="FF0000"/>
                </a:solidFill>
              </a:rPr>
              <a:t>√</a:t>
            </a:r>
            <a:endParaRPr lang="en-US" sz="1050" dirty="0"/>
          </a:p>
        </p:txBody>
      </p:sp>
      <p:cxnSp>
        <p:nvCxnSpPr>
          <p:cNvPr id="35" name="Straight Connector 34"/>
          <p:cNvCxnSpPr/>
          <p:nvPr/>
        </p:nvCxnSpPr>
        <p:spPr>
          <a:xfrm>
            <a:off x="2599616" y="5185761"/>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37" name="Straight Connector 36"/>
          <p:cNvCxnSpPr/>
          <p:nvPr/>
        </p:nvCxnSpPr>
        <p:spPr>
          <a:xfrm>
            <a:off x="5400997" y="5185761"/>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sp>
        <p:nvSpPr>
          <p:cNvPr id="39" name="TextBox 38"/>
          <p:cNvSpPr txBox="1"/>
          <p:nvPr/>
        </p:nvSpPr>
        <p:spPr>
          <a:xfrm>
            <a:off x="7871783" y="651086"/>
            <a:ext cx="742950" cy="369332"/>
          </a:xfrm>
          <a:prstGeom prst="rect">
            <a:avLst/>
          </a:prstGeom>
          <a:noFill/>
        </p:spPr>
        <p:txBody>
          <a:bodyPr wrap="square" rtlCol="0">
            <a:spAutoFit/>
          </a:bodyPr>
          <a:lstStyle/>
          <a:p>
            <a:r>
              <a:rPr lang="en-US" b="1" dirty="0">
                <a:effectLst>
                  <a:outerShdw blurRad="38100" dist="38100" dir="2700000" algn="tl">
                    <a:srgbClr val="000000">
                      <a:alpha val="43137"/>
                    </a:srgbClr>
                  </a:outerShdw>
                </a:effectLst>
              </a:rPr>
              <a:t>1 of 2</a:t>
            </a:r>
          </a:p>
        </p:txBody>
      </p:sp>
      <p:pic>
        <p:nvPicPr>
          <p:cNvPr id="21" name="Picture 20"/>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1107631031"/>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stretch>
            <a:fillRect/>
          </a:stretch>
        </p:blipFill>
        <p:spPr>
          <a:xfrm>
            <a:off x="2396122" y="548059"/>
            <a:ext cx="4543229" cy="5860623"/>
          </a:xfrm>
          <a:prstGeom prst="rect">
            <a:avLst/>
          </a:prstGeom>
        </p:spPr>
      </p:pic>
      <p:sp>
        <p:nvSpPr>
          <p:cNvPr id="2" name="Title 1"/>
          <p:cNvSpPr>
            <a:spLocks noGrp="1"/>
          </p:cNvSpPr>
          <p:nvPr>
            <p:ph type="title"/>
          </p:nvPr>
        </p:nvSpPr>
        <p:spPr>
          <a:xfrm>
            <a:off x="666750" y="68642"/>
            <a:ext cx="8020050" cy="552449"/>
          </a:xfrm>
        </p:spPr>
        <p:txBody>
          <a:bodyPr>
            <a:normAutofit fontScale="90000"/>
          </a:bodyPr>
          <a:lstStyle/>
          <a:p>
            <a:r>
              <a:rPr lang="en-US" b="1" dirty="0">
                <a:effectLst>
                  <a:outerShdw blurRad="38100" dist="38100" dir="2700000" algn="tl">
                    <a:srgbClr val="000000">
                      <a:alpha val="43137"/>
                    </a:srgbClr>
                  </a:outerShdw>
                </a:effectLst>
              </a:rPr>
              <a:t>EMPLOYMENT ELIGIBILITY FORM (I-9)</a:t>
            </a:r>
            <a:endParaRPr lang="en-US" dirty="0"/>
          </a:p>
        </p:txBody>
      </p:sp>
      <p:sp>
        <p:nvSpPr>
          <p:cNvPr id="3" name="Rectangle 2"/>
          <p:cNvSpPr/>
          <p:nvPr/>
        </p:nvSpPr>
        <p:spPr>
          <a:xfrm>
            <a:off x="7885326" y="647700"/>
            <a:ext cx="712054" cy="369332"/>
          </a:xfrm>
          <a:prstGeom prst="rect">
            <a:avLst/>
          </a:prstGeom>
        </p:spPr>
        <p:txBody>
          <a:bodyPr wrap="none">
            <a:spAutoFit/>
          </a:bodyPr>
          <a:lstStyle/>
          <a:p>
            <a:r>
              <a:rPr lang="en-US" b="1" dirty="0">
                <a:effectLst>
                  <a:outerShdw blurRad="38100" dist="38100" dir="2700000" algn="tl">
                    <a:srgbClr val="000000">
                      <a:alpha val="43137"/>
                    </a:srgbClr>
                  </a:outerShdw>
                </a:effectLst>
              </a:rPr>
              <a:t>2 of 2</a:t>
            </a:r>
          </a:p>
        </p:txBody>
      </p:sp>
      <p:sp>
        <p:nvSpPr>
          <p:cNvPr id="8" name="Rectangle 7"/>
          <p:cNvSpPr/>
          <p:nvPr/>
        </p:nvSpPr>
        <p:spPr>
          <a:xfrm>
            <a:off x="4136983" y="1793076"/>
            <a:ext cx="1334020" cy="276999"/>
          </a:xfrm>
          <a:prstGeom prst="rect">
            <a:avLst/>
          </a:prstGeom>
          <a:effectLst>
            <a:glow rad="228600">
              <a:schemeClr val="accent3">
                <a:satMod val="175000"/>
                <a:alpha val="40000"/>
              </a:schemeClr>
            </a:glow>
          </a:effectLst>
        </p:spPr>
        <p:txBody>
          <a:bodyPr wrap="none">
            <a:spAutoFit/>
          </a:bodyPr>
          <a:lstStyle/>
          <a:p>
            <a:r>
              <a:rPr lang="en-US" sz="1200" b="1" dirty="0">
                <a:solidFill>
                  <a:srgbClr val="FF0000"/>
                </a:solidFill>
                <a:effectLst>
                  <a:glow rad="228600">
                    <a:srgbClr val="FFFF00">
                      <a:alpha val="40000"/>
                    </a:srgbClr>
                  </a:glow>
                </a:effectLst>
              </a:rPr>
              <a:t>DRIVER LICENSE</a:t>
            </a:r>
          </a:p>
        </p:txBody>
      </p:sp>
      <p:sp>
        <p:nvSpPr>
          <p:cNvPr id="9" name="Rectangle 8"/>
          <p:cNvSpPr/>
          <p:nvPr/>
        </p:nvSpPr>
        <p:spPr>
          <a:xfrm>
            <a:off x="4541171" y="1932021"/>
            <a:ext cx="482824" cy="276999"/>
          </a:xfrm>
          <a:prstGeom prst="rect">
            <a:avLst/>
          </a:prstGeom>
        </p:spPr>
        <p:txBody>
          <a:bodyPr wrap="none">
            <a:spAutoFit/>
          </a:bodyPr>
          <a:lstStyle/>
          <a:p>
            <a:r>
              <a:rPr lang="en-US" sz="1200" b="1" dirty="0">
                <a:solidFill>
                  <a:srgbClr val="FF0000"/>
                </a:solidFill>
                <a:effectLst>
                  <a:glow rad="228600">
                    <a:srgbClr val="FFFF00">
                      <a:alpha val="40000"/>
                    </a:srgbClr>
                  </a:glow>
                </a:effectLst>
              </a:rPr>
              <a:t>NYS</a:t>
            </a:r>
            <a:endParaRPr lang="en-US" sz="1200" dirty="0">
              <a:effectLst>
                <a:glow rad="228600">
                  <a:srgbClr val="FFFF00">
                    <a:alpha val="40000"/>
                  </a:srgbClr>
                </a:glow>
              </a:effectLst>
            </a:endParaRPr>
          </a:p>
        </p:txBody>
      </p:sp>
      <p:sp>
        <p:nvSpPr>
          <p:cNvPr id="10" name="Rectangle 9"/>
          <p:cNvSpPr/>
          <p:nvPr/>
        </p:nvSpPr>
        <p:spPr>
          <a:xfrm>
            <a:off x="4522121" y="2115141"/>
            <a:ext cx="910827" cy="276999"/>
          </a:xfrm>
          <a:prstGeom prst="rect">
            <a:avLst/>
          </a:prstGeom>
        </p:spPr>
        <p:txBody>
          <a:bodyPr wrap="none">
            <a:spAutoFit/>
          </a:bodyPr>
          <a:lstStyle/>
          <a:p>
            <a:r>
              <a:rPr lang="en-US" sz="1200" b="1" dirty="0">
                <a:solidFill>
                  <a:srgbClr val="FF0000"/>
                </a:solidFill>
                <a:effectLst>
                  <a:glow rad="228600">
                    <a:srgbClr val="FFFF00">
                      <a:alpha val="40000"/>
                    </a:srgbClr>
                  </a:glow>
                </a:effectLst>
              </a:rPr>
              <a:t>LICENSE #</a:t>
            </a:r>
            <a:endParaRPr lang="en-US" sz="1200" dirty="0">
              <a:effectLst>
                <a:glow rad="228600">
                  <a:srgbClr val="FFFF00">
                    <a:alpha val="40000"/>
                  </a:srgbClr>
                </a:glow>
              </a:effectLst>
            </a:endParaRPr>
          </a:p>
        </p:txBody>
      </p:sp>
      <p:sp>
        <p:nvSpPr>
          <p:cNvPr id="11" name="Rectangle 10"/>
          <p:cNvSpPr/>
          <p:nvPr/>
        </p:nvSpPr>
        <p:spPr>
          <a:xfrm>
            <a:off x="3959120" y="2322724"/>
            <a:ext cx="1595645" cy="276999"/>
          </a:xfrm>
          <a:prstGeom prst="rect">
            <a:avLst/>
          </a:prstGeom>
        </p:spPr>
        <p:txBody>
          <a:bodyPr wrap="square">
            <a:spAutoFit/>
          </a:bodyPr>
          <a:lstStyle/>
          <a:p>
            <a:r>
              <a:rPr lang="en-US" sz="1200" b="1" dirty="0">
                <a:solidFill>
                  <a:srgbClr val="FF0000"/>
                </a:solidFill>
                <a:effectLst>
                  <a:glow rad="228600">
                    <a:srgbClr val="FFFF00">
                      <a:alpha val="40000"/>
                    </a:srgbClr>
                  </a:glow>
                </a:effectLst>
              </a:rPr>
              <a:t>LICENSE EXP DATE </a:t>
            </a:r>
            <a:endParaRPr lang="en-US" sz="1200" dirty="0">
              <a:effectLst>
                <a:glow rad="228600">
                  <a:srgbClr val="FFFF00">
                    <a:alpha val="40000"/>
                  </a:srgbClr>
                </a:glow>
              </a:effectLst>
            </a:endParaRPr>
          </a:p>
        </p:txBody>
      </p:sp>
      <p:sp>
        <p:nvSpPr>
          <p:cNvPr id="12" name="Rectangle 11"/>
          <p:cNvSpPr/>
          <p:nvPr/>
        </p:nvSpPr>
        <p:spPr>
          <a:xfrm>
            <a:off x="5351983" y="1792720"/>
            <a:ext cx="1658061" cy="276999"/>
          </a:xfrm>
          <a:prstGeom prst="rect">
            <a:avLst/>
          </a:prstGeom>
        </p:spPr>
        <p:txBody>
          <a:bodyPr wrap="square">
            <a:spAutoFit/>
          </a:bodyPr>
          <a:lstStyle/>
          <a:p>
            <a:r>
              <a:rPr lang="en-US" sz="1200" b="1" dirty="0">
                <a:solidFill>
                  <a:srgbClr val="FF0000"/>
                </a:solidFill>
                <a:effectLst>
                  <a:glow rad="228600">
                    <a:srgbClr val="FFFF00">
                      <a:alpha val="40000"/>
                    </a:srgbClr>
                  </a:glow>
                </a:effectLst>
              </a:rPr>
              <a:t>SOCIAL SECURITY </a:t>
            </a:r>
            <a:endParaRPr lang="en-US" sz="1200" dirty="0">
              <a:effectLst>
                <a:glow rad="228600">
                  <a:srgbClr val="FFFF00">
                    <a:alpha val="40000"/>
                  </a:srgbClr>
                </a:glow>
              </a:effectLst>
            </a:endParaRPr>
          </a:p>
        </p:txBody>
      </p:sp>
      <p:sp>
        <p:nvSpPr>
          <p:cNvPr id="13" name="Rectangle 12"/>
          <p:cNvSpPr/>
          <p:nvPr/>
        </p:nvSpPr>
        <p:spPr>
          <a:xfrm>
            <a:off x="5376679" y="2137210"/>
            <a:ext cx="1562672" cy="276999"/>
          </a:xfrm>
          <a:prstGeom prst="rect">
            <a:avLst/>
          </a:prstGeom>
        </p:spPr>
        <p:txBody>
          <a:bodyPr wrap="none">
            <a:spAutoFit/>
          </a:bodyPr>
          <a:lstStyle/>
          <a:p>
            <a:r>
              <a:rPr lang="en-US" sz="1200" b="1" dirty="0">
                <a:solidFill>
                  <a:srgbClr val="FF0000"/>
                </a:solidFill>
                <a:effectLst>
                  <a:glow rad="228600">
                    <a:srgbClr val="FFFF00">
                      <a:alpha val="40000"/>
                    </a:srgbClr>
                  </a:glow>
                </a:effectLst>
              </a:rPr>
              <a:t>SOCIAL SECURITY #</a:t>
            </a:r>
            <a:endParaRPr lang="en-US" sz="1200" dirty="0">
              <a:effectLst>
                <a:glow rad="228600">
                  <a:srgbClr val="FFFF00">
                    <a:alpha val="40000"/>
                  </a:srgbClr>
                </a:glow>
              </a:effectLst>
            </a:endParaRPr>
          </a:p>
        </p:txBody>
      </p:sp>
      <p:pic>
        <p:nvPicPr>
          <p:cNvPr id="15" name="Picture 1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631837451"/>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74319" y="69670"/>
            <a:ext cx="8656320" cy="539930"/>
          </a:xfrm>
        </p:spPr>
        <p:txBody>
          <a:bodyPr>
            <a:noAutofit/>
          </a:bodyPr>
          <a:lstStyle/>
          <a:p>
            <a:r>
              <a:rPr lang="en-US" sz="3600" b="1" dirty="0">
                <a:effectLst>
                  <a:glow rad="101600">
                    <a:schemeClr val="bg1">
                      <a:alpha val="60000"/>
                    </a:schemeClr>
                  </a:glow>
                  <a:outerShdw blurRad="38100" dist="38100" dir="2700000" algn="tl">
                    <a:srgbClr val="000000">
                      <a:alpha val="43137"/>
                    </a:srgbClr>
                  </a:outerShdw>
                </a:effectLst>
              </a:rPr>
              <a:t>IRS</a:t>
            </a:r>
            <a:r>
              <a:rPr lang="en-US" sz="3600" b="1" dirty="0">
                <a:effectLst>
                  <a:outerShdw blurRad="38100" dist="38100" dir="2700000" algn="tl">
                    <a:srgbClr val="000000">
                      <a:alpha val="43137"/>
                    </a:srgbClr>
                  </a:outerShdw>
                </a:effectLst>
              </a:rPr>
              <a:t> W-4 EMPLOYEE WITHHOLDING FORM</a:t>
            </a:r>
          </a:p>
        </p:txBody>
      </p:sp>
      <p:pic>
        <p:nvPicPr>
          <p:cNvPr id="6" name="Picture 5"/>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pic>
        <p:nvPicPr>
          <p:cNvPr id="3" name="Picture 2">
            <a:extLst>
              <a:ext uri="{FF2B5EF4-FFF2-40B4-BE49-F238E27FC236}">
                <a16:creationId xmlns:a16="http://schemas.microsoft.com/office/drawing/2014/main" id="{8A01ED79-CABF-445E-9DCB-B7680ECD990D}"/>
              </a:ext>
            </a:extLst>
          </p:cNvPr>
          <p:cNvPicPr>
            <a:picLocks noChangeAspect="1"/>
          </p:cNvPicPr>
          <p:nvPr/>
        </p:nvPicPr>
        <p:blipFill>
          <a:blip r:embed="rId3"/>
          <a:stretch>
            <a:fillRect/>
          </a:stretch>
        </p:blipFill>
        <p:spPr>
          <a:xfrm>
            <a:off x="1960298" y="704675"/>
            <a:ext cx="5223403" cy="6083656"/>
          </a:xfrm>
          <a:prstGeom prst="rect">
            <a:avLst/>
          </a:prstGeom>
        </p:spPr>
      </p:pic>
      <p:sp>
        <p:nvSpPr>
          <p:cNvPr id="7" name="Rectangle 6">
            <a:extLst>
              <a:ext uri="{FF2B5EF4-FFF2-40B4-BE49-F238E27FC236}">
                <a16:creationId xmlns:a16="http://schemas.microsoft.com/office/drawing/2014/main" id="{8DC75BDE-203D-4528-B881-7D489AE0B182}"/>
              </a:ext>
            </a:extLst>
          </p:cNvPr>
          <p:cNvSpPr/>
          <p:nvPr/>
        </p:nvSpPr>
        <p:spPr>
          <a:xfrm>
            <a:off x="2827089" y="1589713"/>
            <a:ext cx="3338819" cy="67112"/>
          </a:xfrm>
          <a:prstGeom prst="rect">
            <a:avLst/>
          </a:prstGeom>
          <a:solidFill>
            <a:srgbClr val="FFFF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le 7">
            <a:extLst>
              <a:ext uri="{FF2B5EF4-FFF2-40B4-BE49-F238E27FC236}">
                <a16:creationId xmlns:a16="http://schemas.microsoft.com/office/drawing/2014/main" id="{B75BB0C8-5022-405F-A3F5-AD8294C4CA6B}"/>
              </a:ext>
            </a:extLst>
          </p:cNvPr>
          <p:cNvSpPr/>
          <p:nvPr/>
        </p:nvSpPr>
        <p:spPr>
          <a:xfrm>
            <a:off x="2827089" y="1778465"/>
            <a:ext cx="3338819" cy="67112"/>
          </a:xfrm>
          <a:prstGeom prst="rect">
            <a:avLst/>
          </a:prstGeom>
          <a:solidFill>
            <a:srgbClr val="FFFF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ectangle 8">
            <a:extLst>
              <a:ext uri="{FF2B5EF4-FFF2-40B4-BE49-F238E27FC236}">
                <a16:creationId xmlns:a16="http://schemas.microsoft.com/office/drawing/2014/main" id="{7F5AEFE3-DC90-41B8-9B90-495F32EA4E7A}"/>
              </a:ext>
            </a:extLst>
          </p:cNvPr>
          <p:cNvSpPr/>
          <p:nvPr/>
        </p:nvSpPr>
        <p:spPr>
          <a:xfrm>
            <a:off x="2827088" y="1949040"/>
            <a:ext cx="3338819" cy="67112"/>
          </a:xfrm>
          <a:prstGeom prst="rect">
            <a:avLst/>
          </a:prstGeom>
          <a:solidFill>
            <a:srgbClr val="FFFF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0758A9A5-7294-40ED-BE0C-7CDA74108EFC}"/>
              </a:ext>
            </a:extLst>
          </p:cNvPr>
          <p:cNvSpPr/>
          <p:nvPr/>
        </p:nvSpPr>
        <p:spPr>
          <a:xfrm>
            <a:off x="2933069" y="5826152"/>
            <a:ext cx="4113683" cy="138420"/>
          </a:xfrm>
          <a:prstGeom prst="rect">
            <a:avLst/>
          </a:prstGeom>
          <a:solidFill>
            <a:srgbClr val="FFFF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A01FFEBE-2ACB-4C37-92F6-61A1AB1D9188}"/>
              </a:ext>
            </a:extLst>
          </p:cNvPr>
          <p:cNvSpPr/>
          <p:nvPr/>
        </p:nvSpPr>
        <p:spPr>
          <a:xfrm>
            <a:off x="2827088" y="6307241"/>
            <a:ext cx="4113683" cy="138420"/>
          </a:xfrm>
          <a:prstGeom prst="rect">
            <a:avLst/>
          </a:prstGeom>
          <a:solidFill>
            <a:srgbClr val="FFFF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173066878"/>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5794" y="0"/>
            <a:ext cx="8934995" cy="631370"/>
          </a:xfrm>
        </p:spPr>
        <p:txBody>
          <a:bodyPr>
            <a:noAutofit/>
          </a:bodyPr>
          <a:lstStyle/>
          <a:p>
            <a:r>
              <a:rPr lang="en-US" sz="3200" b="1" dirty="0">
                <a:effectLst>
                  <a:glow rad="101600">
                    <a:schemeClr val="bg1">
                      <a:alpha val="60000"/>
                    </a:schemeClr>
                  </a:glow>
                  <a:outerShdw blurRad="38100" dist="38100" dir="2700000" algn="tl">
                    <a:srgbClr val="000000">
                      <a:alpha val="43137"/>
                    </a:srgbClr>
                  </a:outerShdw>
                </a:effectLst>
              </a:rPr>
              <a:t>NYS</a:t>
            </a:r>
            <a:r>
              <a:rPr lang="en-US" sz="3200" b="1" dirty="0">
                <a:effectLst>
                  <a:outerShdw blurRad="38100" dist="38100" dir="2700000" algn="tl">
                    <a:srgbClr val="000000">
                      <a:alpha val="43137"/>
                    </a:srgbClr>
                  </a:outerShdw>
                </a:effectLst>
              </a:rPr>
              <a:t> IT-2104 EMPLOYEE WITHHOLDING FORM</a:t>
            </a:r>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pic>
        <p:nvPicPr>
          <p:cNvPr id="7" name="Picture 6">
            <a:extLst>
              <a:ext uri="{FF2B5EF4-FFF2-40B4-BE49-F238E27FC236}">
                <a16:creationId xmlns:a16="http://schemas.microsoft.com/office/drawing/2014/main" id="{E1BCE9E6-7B18-4638-A9A7-F1EBDFD350FB}"/>
              </a:ext>
            </a:extLst>
          </p:cNvPr>
          <p:cNvPicPr>
            <a:picLocks noChangeAspect="1"/>
          </p:cNvPicPr>
          <p:nvPr/>
        </p:nvPicPr>
        <p:blipFill>
          <a:blip r:embed="rId3"/>
          <a:stretch>
            <a:fillRect/>
          </a:stretch>
        </p:blipFill>
        <p:spPr>
          <a:xfrm>
            <a:off x="1928858" y="631370"/>
            <a:ext cx="5268865" cy="6146935"/>
          </a:xfrm>
          <a:prstGeom prst="rect">
            <a:avLst/>
          </a:prstGeom>
        </p:spPr>
      </p:pic>
      <p:sp>
        <p:nvSpPr>
          <p:cNvPr id="8" name="Rectangle 7">
            <a:extLst>
              <a:ext uri="{FF2B5EF4-FFF2-40B4-BE49-F238E27FC236}">
                <a16:creationId xmlns:a16="http://schemas.microsoft.com/office/drawing/2014/main" id="{2EAEC8BB-248E-42B0-BFB2-B4DD81BBDDC0}"/>
              </a:ext>
            </a:extLst>
          </p:cNvPr>
          <p:cNvSpPr/>
          <p:nvPr/>
        </p:nvSpPr>
        <p:spPr>
          <a:xfrm>
            <a:off x="2390862" y="1375794"/>
            <a:ext cx="3011648" cy="67112"/>
          </a:xfrm>
          <a:prstGeom prst="rect">
            <a:avLst/>
          </a:prstGeom>
          <a:solidFill>
            <a:srgbClr val="FFFF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ectangle 8">
            <a:extLst>
              <a:ext uri="{FF2B5EF4-FFF2-40B4-BE49-F238E27FC236}">
                <a16:creationId xmlns:a16="http://schemas.microsoft.com/office/drawing/2014/main" id="{FA8B8DB7-7C30-47ED-A8F3-C5FD433CA144}"/>
              </a:ext>
            </a:extLst>
          </p:cNvPr>
          <p:cNvSpPr/>
          <p:nvPr/>
        </p:nvSpPr>
        <p:spPr>
          <a:xfrm>
            <a:off x="2476149" y="4548231"/>
            <a:ext cx="4302155" cy="166382"/>
          </a:xfrm>
          <a:prstGeom prst="rect">
            <a:avLst/>
          </a:prstGeom>
          <a:solidFill>
            <a:srgbClr val="FFFF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95199A5A-DA55-491A-8CBC-E1B4693EFDAA}"/>
              </a:ext>
            </a:extLst>
          </p:cNvPr>
          <p:cNvSpPr/>
          <p:nvPr/>
        </p:nvSpPr>
        <p:spPr>
          <a:xfrm>
            <a:off x="2395755" y="3059535"/>
            <a:ext cx="4357382" cy="99270"/>
          </a:xfrm>
          <a:prstGeom prst="rect">
            <a:avLst/>
          </a:prstGeom>
          <a:solidFill>
            <a:srgbClr val="FFFF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EA7E2CCB-C73D-4356-BBC2-35B450150812}"/>
              </a:ext>
            </a:extLst>
          </p:cNvPr>
          <p:cNvSpPr/>
          <p:nvPr/>
        </p:nvSpPr>
        <p:spPr>
          <a:xfrm>
            <a:off x="2390861" y="1579926"/>
            <a:ext cx="3338819" cy="67112"/>
          </a:xfrm>
          <a:prstGeom prst="rect">
            <a:avLst/>
          </a:prstGeom>
          <a:solidFill>
            <a:srgbClr val="FFFF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BD10F0E5-D719-4D45-8D12-FDE18CDA909E}"/>
              </a:ext>
            </a:extLst>
          </p:cNvPr>
          <p:cNvSpPr/>
          <p:nvPr/>
        </p:nvSpPr>
        <p:spPr>
          <a:xfrm>
            <a:off x="2390861" y="1765882"/>
            <a:ext cx="3338819" cy="67112"/>
          </a:xfrm>
          <a:prstGeom prst="rect">
            <a:avLst/>
          </a:prstGeom>
          <a:solidFill>
            <a:srgbClr val="FFFF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826407849"/>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13211" y="65316"/>
            <a:ext cx="8926286" cy="840376"/>
          </a:xfrm>
        </p:spPr>
        <p:txBody>
          <a:bodyPr>
            <a:normAutofit fontScale="90000"/>
          </a:bodyPr>
          <a:lstStyle/>
          <a:p>
            <a:r>
              <a:rPr lang="en-US" b="1" dirty="0">
                <a:effectLst>
                  <a:glow rad="228600">
                    <a:schemeClr val="bg1">
                      <a:alpha val="40000"/>
                    </a:schemeClr>
                  </a:glow>
                  <a:outerShdw blurRad="38100" dist="38100" dir="2700000" algn="tl">
                    <a:srgbClr val="000000">
                      <a:alpha val="43137"/>
                    </a:srgbClr>
                  </a:outerShdw>
                </a:effectLst>
              </a:rPr>
              <a:t>NY</a:t>
            </a:r>
            <a:r>
              <a:rPr lang="en-US" b="1" dirty="0">
                <a:effectLst>
                  <a:outerShdw blurRad="38100" dist="38100" dir="2700000" algn="tl">
                    <a:srgbClr val="000000">
                      <a:alpha val="43137"/>
                    </a:srgbClr>
                  </a:outerShdw>
                </a:effectLst>
              </a:rPr>
              <a:t>CAPS NEW HIRE PACKAGE &amp; FORMS</a:t>
            </a:r>
            <a:br>
              <a:rPr lang="en-US" b="1" dirty="0">
                <a:effectLst>
                  <a:outerShdw blurRad="38100" dist="38100" dir="2700000" algn="tl">
                    <a:srgbClr val="000000">
                      <a:alpha val="43137"/>
                    </a:srgbClr>
                  </a:outerShdw>
                </a:effectLst>
              </a:rPr>
            </a:br>
            <a:r>
              <a:rPr lang="en-US" sz="3100" b="1" i="1" dirty="0">
                <a:effectLst>
                  <a:outerShdw blurRad="38100" dist="38100" dir="2700000" algn="tl">
                    <a:srgbClr val="000000">
                      <a:alpha val="43137"/>
                    </a:srgbClr>
                  </a:outerShdw>
                </a:effectLst>
              </a:rPr>
              <a:t>EMPLOYEE PERSONAL DATA – Page 1 of 7</a:t>
            </a:r>
          </a:p>
        </p:txBody>
      </p:sp>
      <p:pic>
        <p:nvPicPr>
          <p:cNvPr id="3" name="Picture 2"/>
          <p:cNvPicPr>
            <a:picLocks noChangeAspect="1"/>
          </p:cNvPicPr>
          <p:nvPr/>
        </p:nvPicPr>
        <p:blipFill>
          <a:blip r:embed="rId2" cstate="print"/>
          <a:stretch>
            <a:fillRect/>
          </a:stretch>
        </p:blipFill>
        <p:spPr>
          <a:xfrm>
            <a:off x="2351504" y="984075"/>
            <a:ext cx="4449699" cy="5783961"/>
          </a:xfrm>
          <a:prstGeom prst="rect">
            <a:avLst/>
          </a:prstGeom>
          <a:effectLst>
            <a:outerShdw blurRad="63500" sx="102000" sy="102000" algn="ctr" rotWithShape="0">
              <a:prstClr val="black">
                <a:alpha val="40000"/>
              </a:prstClr>
            </a:outerShdw>
          </a:effectLst>
        </p:spPr>
      </p:pic>
      <p:sp>
        <p:nvSpPr>
          <p:cNvPr id="5" name="TextBox 4"/>
          <p:cNvSpPr txBox="1"/>
          <p:nvPr/>
        </p:nvSpPr>
        <p:spPr>
          <a:xfrm>
            <a:off x="4924425" y="1638300"/>
            <a:ext cx="1771650" cy="369332"/>
          </a:xfrm>
          <a:prstGeom prst="rect">
            <a:avLst/>
          </a:prstGeom>
          <a:noFill/>
        </p:spPr>
        <p:txBody>
          <a:bodyPr wrap="square" rtlCol="0">
            <a:spAutoFit/>
          </a:bodyPr>
          <a:lstStyle/>
          <a:p>
            <a:endParaRPr lang="en-US" dirty="0"/>
          </a:p>
        </p:txBody>
      </p:sp>
      <p:cxnSp>
        <p:nvCxnSpPr>
          <p:cNvPr id="7" name="Straight Connector 6"/>
          <p:cNvCxnSpPr/>
          <p:nvPr/>
        </p:nvCxnSpPr>
        <p:spPr>
          <a:xfrm>
            <a:off x="4924425" y="1822966"/>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8" name="Straight Connector 7"/>
          <p:cNvCxnSpPr/>
          <p:nvPr/>
        </p:nvCxnSpPr>
        <p:spPr>
          <a:xfrm>
            <a:off x="5946489" y="182151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9" name="Straight Connector 8"/>
          <p:cNvCxnSpPr/>
          <p:nvPr/>
        </p:nvCxnSpPr>
        <p:spPr>
          <a:xfrm>
            <a:off x="2536539" y="2091917"/>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0" name="Straight Connector 9"/>
          <p:cNvCxnSpPr/>
          <p:nvPr/>
        </p:nvCxnSpPr>
        <p:spPr>
          <a:xfrm>
            <a:off x="2536539" y="2272892"/>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1" name="Straight Connector 10"/>
          <p:cNvCxnSpPr/>
          <p:nvPr/>
        </p:nvCxnSpPr>
        <p:spPr>
          <a:xfrm>
            <a:off x="2746089" y="2815817"/>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2" name="Straight Connector 11"/>
          <p:cNvCxnSpPr/>
          <p:nvPr/>
        </p:nvCxnSpPr>
        <p:spPr>
          <a:xfrm>
            <a:off x="2746089" y="2996792"/>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3" name="Straight Connector 12"/>
          <p:cNvCxnSpPr/>
          <p:nvPr/>
        </p:nvCxnSpPr>
        <p:spPr>
          <a:xfrm>
            <a:off x="2746088" y="3177767"/>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4" name="Straight Connector 13"/>
          <p:cNvCxnSpPr/>
          <p:nvPr/>
        </p:nvCxnSpPr>
        <p:spPr>
          <a:xfrm>
            <a:off x="2746087" y="3388168"/>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5" name="Straight Connector 14"/>
          <p:cNvCxnSpPr/>
          <p:nvPr/>
        </p:nvCxnSpPr>
        <p:spPr>
          <a:xfrm>
            <a:off x="2746087" y="380897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6" name="Straight Connector 15"/>
          <p:cNvCxnSpPr/>
          <p:nvPr/>
        </p:nvCxnSpPr>
        <p:spPr>
          <a:xfrm>
            <a:off x="2746086" y="399744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7" name="Straight Connector 16"/>
          <p:cNvCxnSpPr/>
          <p:nvPr/>
        </p:nvCxnSpPr>
        <p:spPr>
          <a:xfrm>
            <a:off x="2803662" y="420639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8" name="Straight Connector 17"/>
          <p:cNvCxnSpPr/>
          <p:nvPr/>
        </p:nvCxnSpPr>
        <p:spPr>
          <a:xfrm>
            <a:off x="2803662" y="440155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9" name="Straight Connector 18"/>
          <p:cNvCxnSpPr/>
          <p:nvPr/>
        </p:nvCxnSpPr>
        <p:spPr>
          <a:xfrm>
            <a:off x="2936589" y="459672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0" name="Straight Connector 19"/>
          <p:cNvCxnSpPr/>
          <p:nvPr/>
        </p:nvCxnSpPr>
        <p:spPr>
          <a:xfrm>
            <a:off x="2785840" y="4985482"/>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1" name="Straight Connector 20"/>
          <p:cNvCxnSpPr/>
          <p:nvPr/>
        </p:nvCxnSpPr>
        <p:spPr>
          <a:xfrm>
            <a:off x="2738215" y="5365358"/>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2" name="Straight Connector 21"/>
          <p:cNvCxnSpPr/>
          <p:nvPr/>
        </p:nvCxnSpPr>
        <p:spPr>
          <a:xfrm>
            <a:off x="2738214" y="5601781"/>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3" name="Straight Connector 22"/>
          <p:cNvCxnSpPr/>
          <p:nvPr/>
        </p:nvCxnSpPr>
        <p:spPr>
          <a:xfrm>
            <a:off x="2756037" y="5899839"/>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4" name="Straight Connector 23"/>
          <p:cNvCxnSpPr/>
          <p:nvPr/>
        </p:nvCxnSpPr>
        <p:spPr>
          <a:xfrm>
            <a:off x="5562217" y="5899839"/>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5" name="Straight Connector 24"/>
          <p:cNvCxnSpPr/>
          <p:nvPr/>
        </p:nvCxnSpPr>
        <p:spPr>
          <a:xfrm>
            <a:off x="2868682" y="6169092"/>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sp>
        <p:nvSpPr>
          <p:cNvPr id="26" name="TextBox 25"/>
          <p:cNvSpPr txBox="1"/>
          <p:nvPr/>
        </p:nvSpPr>
        <p:spPr>
          <a:xfrm>
            <a:off x="3335826" y="2621026"/>
            <a:ext cx="1521924" cy="369332"/>
          </a:xfrm>
          <a:prstGeom prst="rect">
            <a:avLst/>
          </a:prstGeom>
          <a:noFill/>
        </p:spPr>
        <p:txBody>
          <a:bodyPr wrap="square" rtlCol="0">
            <a:spAutoFit/>
          </a:bodyPr>
          <a:lstStyle/>
          <a:p>
            <a:r>
              <a:rPr lang="en-US" b="1" dirty="0">
                <a:solidFill>
                  <a:srgbClr val="FF0000"/>
                </a:solidFill>
                <a:effectLst>
                  <a:glow rad="228600">
                    <a:srgbClr val="FFFF00">
                      <a:alpha val="40000"/>
                    </a:srgbClr>
                  </a:glow>
                </a:effectLst>
              </a:rPr>
              <a:t>Mr./ Ms./ Mrs.</a:t>
            </a:r>
          </a:p>
        </p:txBody>
      </p:sp>
      <p:sp>
        <p:nvSpPr>
          <p:cNvPr id="27" name="TextBox 26"/>
          <p:cNvSpPr txBox="1"/>
          <p:nvPr/>
        </p:nvSpPr>
        <p:spPr>
          <a:xfrm>
            <a:off x="3367231" y="3188266"/>
            <a:ext cx="875451" cy="369332"/>
          </a:xfrm>
          <a:prstGeom prst="rect">
            <a:avLst/>
          </a:prstGeom>
          <a:noFill/>
        </p:spPr>
        <p:txBody>
          <a:bodyPr wrap="square" rtlCol="0">
            <a:spAutoFit/>
          </a:bodyPr>
          <a:lstStyle/>
          <a:p>
            <a:r>
              <a:rPr lang="en-US" b="1" dirty="0">
                <a:solidFill>
                  <a:srgbClr val="FF0000"/>
                </a:solidFill>
                <a:effectLst>
                  <a:glow rad="228600">
                    <a:srgbClr val="FFFF00">
                      <a:alpha val="40000"/>
                    </a:srgbClr>
                  </a:glow>
                </a:effectLst>
              </a:rPr>
              <a:t>Jr./ III</a:t>
            </a:r>
          </a:p>
        </p:txBody>
      </p:sp>
      <p:pic>
        <p:nvPicPr>
          <p:cNvPr id="28" name="Picture 27"/>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3406787897"/>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13211" y="65316"/>
            <a:ext cx="8926286" cy="840376"/>
          </a:xfrm>
          <a:effectLst>
            <a:glow rad="228600">
              <a:schemeClr val="bg1">
                <a:alpha val="40000"/>
              </a:schemeClr>
            </a:glow>
          </a:effectLst>
        </p:spPr>
        <p:txBody>
          <a:bodyPr>
            <a:normAutofit fontScale="90000"/>
          </a:bodyPr>
          <a:lstStyle/>
          <a:p>
            <a:r>
              <a:rPr lang="en-US" b="1" dirty="0">
                <a:effectLst>
                  <a:glow rad="228600">
                    <a:schemeClr val="bg1">
                      <a:alpha val="40000"/>
                    </a:schemeClr>
                  </a:glow>
                  <a:outerShdw blurRad="38100" dist="38100" dir="2700000" algn="tl">
                    <a:srgbClr val="000000">
                      <a:alpha val="43137"/>
                    </a:srgbClr>
                  </a:outerShdw>
                </a:effectLst>
              </a:rPr>
              <a:t>NY</a:t>
            </a:r>
            <a:r>
              <a:rPr lang="en-US" b="1" dirty="0">
                <a:effectLst>
                  <a:outerShdw blurRad="38100" dist="38100" dir="2700000" algn="tl">
                    <a:srgbClr val="000000">
                      <a:alpha val="43137"/>
                    </a:srgbClr>
                  </a:outerShdw>
                </a:effectLst>
              </a:rPr>
              <a:t>CAPS NEW HIRE PACKAGE &amp; FORMS</a:t>
            </a:r>
            <a:br>
              <a:rPr lang="en-US" b="1" dirty="0">
                <a:effectLst>
                  <a:outerShdw blurRad="38100" dist="38100" dir="2700000" algn="tl">
                    <a:srgbClr val="000000">
                      <a:alpha val="43137"/>
                    </a:srgbClr>
                  </a:outerShdw>
                </a:effectLst>
              </a:rPr>
            </a:br>
            <a:r>
              <a:rPr lang="en-US" sz="3100" b="1" i="1" dirty="0">
                <a:effectLst>
                  <a:outerShdw blurRad="38100" dist="38100" dir="2700000" algn="tl">
                    <a:srgbClr val="000000">
                      <a:alpha val="43137"/>
                    </a:srgbClr>
                  </a:outerShdw>
                </a:effectLst>
              </a:rPr>
              <a:t>EMPLOYEE PERSONAL DATA – Page 2 of 7</a:t>
            </a:r>
          </a:p>
        </p:txBody>
      </p:sp>
      <p:pic>
        <p:nvPicPr>
          <p:cNvPr id="5" name="Picture 4"/>
          <p:cNvPicPr>
            <a:picLocks noChangeAspect="1"/>
          </p:cNvPicPr>
          <p:nvPr/>
        </p:nvPicPr>
        <p:blipFill>
          <a:blip r:embed="rId2" cstate="print"/>
          <a:stretch>
            <a:fillRect/>
          </a:stretch>
        </p:blipFill>
        <p:spPr>
          <a:xfrm>
            <a:off x="2345027" y="984608"/>
            <a:ext cx="4462653" cy="5790438"/>
          </a:xfrm>
          <a:prstGeom prst="rect">
            <a:avLst/>
          </a:prstGeom>
          <a:effectLst>
            <a:outerShdw blurRad="63500" sx="102000" sy="102000" algn="ctr" rotWithShape="0">
              <a:prstClr val="black">
                <a:alpha val="40000"/>
              </a:prstClr>
            </a:outerShdw>
          </a:effectLst>
        </p:spPr>
      </p:pic>
      <p:cxnSp>
        <p:nvCxnSpPr>
          <p:cNvPr id="6" name="Straight Connector 5"/>
          <p:cNvCxnSpPr/>
          <p:nvPr/>
        </p:nvCxnSpPr>
        <p:spPr>
          <a:xfrm>
            <a:off x="4984464" y="1834742"/>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7" name="Straight Connector 6"/>
          <p:cNvCxnSpPr/>
          <p:nvPr/>
        </p:nvCxnSpPr>
        <p:spPr>
          <a:xfrm>
            <a:off x="5965539" y="1834742"/>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8" name="Straight Connector 7"/>
          <p:cNvCxnSpPr/>
          <p:nvPr/>
        </p:nvCxnSpPr>
        <p:spPr>
          <a:xfrm>
            <a:off x="2460339" y="2072867"/>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9" name="Straight Connector 8"/>
          <p:cNvCxnSpPr/>
          <p:nvPr/>
        </p:nvCxnSpPr>
        <p:spPr>
          <a:xfrm>
            <a:off x="2460339" y="2263367"/>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0" name="Straight Connector 9"/>
          <p:cNvCxnSpPr/>
          <p:nvPr/>
        </p:nvCxnSpPr>
        <p:spPr>
          <a:xfrm>
            <a:off x="5965539" y="2072867"/>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1" name="Straight Connector 10"/>
          <p:cNvCxnSpPr/>
          <p:nvPr/>
        </p:nvCxnSpPr>
        <p:spPr>
          <a:xfrm>
            <a:off x="5965539" y="2309541"/>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2" name="Straight Connector 11"/>
          <p:cNvCxnSpPr/>
          <p:nvPr/>
        </p:nvCxnSpPr>
        <p:spPr>
          <a:xfrm>
            <a:off x="2565114" y="2863442"/>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3" name="Straight Connector 12"/>
          <p:cNvCxnSpPr/>
          <p:nvPr/>
        </p:nvCxnSpPr>
        <p:spPr>
          <a:xfrm>
            <a:off x="2546490" y="316008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4" name="Straight Connector 13"/>
          <p:cNvCxnSpPr/>
          <p:nvPr/>
        </p:nvCxnSpPr>
        <p:spPr>
          <a:xfrm>
            <a:off x="3755739" y="287800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5" name="Straight Connector 14"/>
          <p:cNvCxnSpPr/>
          <p:nvPr/>
        </p:nvCxnSpPr>
        <p:spPr>
          <a:xfrm>
            <a:off x="3770221" y="3158629"/>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6" name="Straight Connector 15"/>
          <p:cNvCxnSpPr/>
          <p:nvPr/>
        </p:nvCxnSpPr>
        <p:spPr>
          <a:xfrm>
            <a:off x="4984463" y="287800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7" name="Straight Connector 16"/>
          <p:cNvCxnSpPr/>
          <p:nvPr/>
        </p:nvCxnSpPr>
        <p:spPr>
          <a:xfrm>
            <a:off x="4946789" y="3157178"/>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8" name="Straight Connector 17"/>
          <p:cNvCxnSpPr/>
          <p:nvPr/>
        </p:nvCxnSpPr>
        <p:spPr>
          <a:xfrm>
            <a:off x="3770221" y="3739742"/>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9" name="Straight Connector 18"/>
          <p:cNvCxnSpPr/>
          <p:nvPr/>
        </p:nvCxnSpPr>
        <p:spPr>
          <a:xfrm>
            <a:off x="2698464" y="416774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0" name="Straight Connector 19"/>
          <p:cNvCxnSpPr/>
          <p:nvPr/>
        </p:nvCxnSpPr>
        <p:spPr>
          <a:xfrm>
            <a:off x="2754808" y="4863692"/>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1" name="Straight Connector 20"/>
          <p:cNvCxnSpPr/>
          <p:nvPr/>
        </p:nvCxnSpPr>
        <p:spPr>
          <a:xfrm>
            <a:off x="2660790" y="5035142"/>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2" name="Straight Connector 21"/>
          <p:cNvCxnSpPr/>
          <p:nvPr/>
        </p:nvCxnSpPr>
        <p:spPr>
          <a:xfrm>
            <a:off x="4813014" y="5052026"/>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3" name="Straight Connector 22"/>
          <p:cNvCxnSpPr/>
          <p:nvPr/>
        </p:nvCxnSpPr>
        <p:spPr>
          <a:xfrm>
            <a:off x="2992933" y="525745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4" name="Straight Connector 23"/>
          <p:cNvCxnSpPr/>
          <p:nvPr/>
        </p:nvCxnSpPr>
        <p:spPr>
          <a:xfrm>
            <a:off x="2660789" y="5621039"/>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5" name="Straight Connector 24"/>
          <p:cNvCxnSpPr/>
          <p:nvPr/>
        </p:nvCxnSpPr>
        <p:spPr>
          <a:xfrm>
            <a:off x="2794139" y="5843347"/>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6" name="Straight Connector 25"/>
          <p:cNvCxnSpPr/>
          <p:nvPr/>
        </p:nvCxnSpPr>
        <p:spPr>
          <a:xfrm>
            <a:off x="2745709" y="603955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7" name="Straight Connector 26"/>
          <p:cNvCxnSpPr/>
          <p:nvPr/>
        </p:nvCxnSpPr>
        <p:spPr>
          <a:xfrm>
            <a:off x="2746135" y="6235753"/>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8" name="Straight Connector 27"/>
          <p:cNvCxnSpPr/>
          <p:nvPr/>
        </p:nvCxnSpPr>
        <p:spPr>
          <a:xfrm>
            <a:off x="4480870" y="6042641"/>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sp>
        <p:nvSpPr>
          <p:cNvPr id="3" name="Rectangle 2"/>
          <p:cNvSpPr/>
          <p:nvPr/>
        </p:nvSpPr>
        <p:spPr>
          <a:xfrm>
            <a:off x="2698463" y="5059894"/>
            <a:ext cx="300879" cy="369332"/>
          </a:xfrm>
          <a:prstGeom prst="rect">
            <a:avLst/>
          </a:prstGeom>
        </p:spPr>
        <p:txBody>
          <a:bodyPr wrap="square">
            <a:spAutoFit/>
          </a:bodyPr>
          <a:lstStyle/>
          <a:p>
            <a:r>
              <a:rPr lang="en-US" b="1" dirty="0">
                <a:solidFill>
                  <a:srgbClr val="FF0000"/>
                </a:solidFill>
                <a:effectLst>
                  <a:outerShdw blurRad="38100" dist="38100" dir="2700000" algn="tl">
                    <a:srgbClr val="000000">
                      <a:alpha val="43137"/>
                    </a:srgbClr>
                  </a:outerShdw>
                </a:effectLst>
              </a:rPr>
              <a:t>√</a:t>
            </a:r>
            <a:endParaRPr lang="en-US" dirty="0"/>
          </a:p>
        </p:txBody>
      </p:sp>
      <p:pic>
        <p:nvPicPr>
          <p:cNvPr id="29" name="Picture 28"/>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1181545070"/>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13211" y="65316"/>
            <a:ext cx="8926286" cy="840376"/>
          </a:xfrm>
        </p:spPr>
        <p:txBody>
          <a:bodyPr>
            <a:normAutofit fontScale="90000"/>
          </a:bodyPr>
          <a:lstStyle/>
          <a:p>
            <a:r>
              <a:rPr lang="en-US" b="1" dirty="0">
                <a:effectLst>
                  <a:glow rad="228600">
                    <a:schemeClr val="bg1">
                      <a:alpha val="40000"/>
                    </a:schemeClr>
                  </a:glow>
                  <a:outerShdw blurRad="38100" dist="38100" dir="2700000" algn="tl">
                    <a:srgbClr val="000000">
                      <a:alpha val="43137"/>
                    </a:srgbClr>
                  </a:outerShdw>
                </a:effectLst>
              </a:rPr>
              <a:t>NY</a:t>
            </a:r>
            <a:r>
              <a:rPr lang="en-US" b="1" dirty="0">
                <a:effectLst>
                  <a:outerShdw blurRad="38100" dist="38100" dir="2700000" algn="tl">
                    <a:srgbClr val="000000">
                      <a:alpha val="43137"/>
                    </a:srgbClr>
                  </a:outerShdw>
                </a:effectLst>
              </a:rPr>
              <a:t>CAPS NEW HIRE PACKAGE &amp; FORMS</a:t>
            </a:r>
            <a:br>
              <a:rPr lang="en-US" b="1" dirty="0">
                <a:effectLst>
                  <a:outerShdw blurRad="38100" dist="38100" dir="2700000" algn="tl">
                    <a:srgbClr val="000000">
                      <a:alpha val="43137"/>
                    </a:srgbClr>
                  </a:outerShdw>
                </a:effectLst>
              </a:rPr>
            </a:br>
            <a:r>
              <a:rPr lang="en-US" sz="3100" b="1" i="1" dirty="0">
                <a:effectLst>
                  <a:outerShdw blurRad="38100" dist="38100" dir="2700000" algn="tl">
                    <a:srgbClr val="000000">
                      <a:alpha val="43137"/>
                    </a:srgbClr>
                  </a:outerShdw>
                </a:effectLst>
              </a:rPr>
              <a:t>EMPLOYEE PERSONAL DATA – Page 3 of 7</a:t>
            </a:r>
          </a:p>
        </p:txBody>
      </p:sp>
      <p:pic>
        <p:nvPicPr>
          <p:cNvPr id="5" name="Picture 4"/>
          <p:cNvPicPr>
            <a:picLocks noChangeAspect="1"/>
          </p:cNvPicPr>
          <p:nvPr/>
        </p:nvPicPr>
        <p:blipFill>
          <a:blip r:embed="rId2" cstate="print"/>
          <a:stretch>
            <a:fillRect/>
          </a:stretch>
        </p:blipFill>
        <p:spPr>
          <a:xfrm>
            <a:off x="2341789" y="982376"/>
            <a:ext cx="4469130" cy="5783961"/>
          </a:xfrm>
          <a:prstGeom prst="rect">
            <a:avLst/>
          </a:prstGeom>
          <a:effectLst>
            <a:outerShdw blurRad="63500" sx="102000" sy="102000" algn="ctr" rotWithShape="0">
              <a:prstClr val="black">
                <a:alpha val="40000"/>
              </a:prstClr>
            </a:outerShdw>
          </a:effectLst>
        </p:spPr>
      </p:pic>
      <p:cxnSp>
        <p:nvCxnSpPr>
          <p:cNvPr id="6" name="Straight Connector 5"/>
          <p:cNvCxnSpPr/>
          <p:nvPr/>
        </p:nvCxnSpPr>
        <p:spPr>
          <a:xfrm>
            <a:off x="4888834" y="161995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7" name="Straight Connector 6"/>
          <p:cNvCxnSpPr/>
          <p:nvPr/>
        </p:nvCxnSpPr>
        <p:spPr>
          <a:xfrm>
            <a:off x="5849876" y="1618499"/>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8" name="Straight Connector 7"/>
          <p:cNvCxnSpPr/>
          <p:nvPr/>
        </p:nvCxnSpPr>
        <p:spPr>
          <a:xfrm>
            <a:off x="2412334" y="187712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9" name="Straight Connector 8"/>
          <p:cNvCxnSpPr/>
          <p:nvPr/>
        </p:nvCxnSpPr>
        <p:spPr>
          <a:xfrm>
            <a:off x="2412334" y="205810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0" name="Straight Connector 9"/>
          <p:cNvCxnSpPr/>
          <p:nvPr/>
        </p:nvCxnSpPr>
        <p:spPr>
          <a:xfrm>
            <a:off x="6080003" y="187712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1" name="Straight Connector 10"/>
          <p:cNvCxnSpPr/>
          <p:nvPr/>
        </p:nvCxnSpPr>
        <p:spPr>
          <a:xfrm>
            <a:off x="5946109" y="205810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2" name="Straight Connector 11"/>
          <p:cNvCxnSpPr/>
          <p:nvPr/>
        </p:nvCxnSpPr>
        <p:spPr>
          <a:xfrm>
            <a:off x="2744477" y="246767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3" name="Straight Connector 12"/>
          <p:cNvCxnSpPr/>
          <p:nvPr/>
        </p:nvCxnSpPr>
        <p:spPr>
          <a:xfrm>
            <a:off x="2945734" y="264865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4" name="Straight Connector 13"/>
          <p:cNvCxnSpPr/>
          <p:nvPr/>
        </p:nvCxnSpPr>
        <p:spPr>
          <a:xfrm>
            <a:off x="5415716" y="264865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5" name="Straight Connector 14"/>
          <p:cNvCxnSpPr/>
          <p:nvPr/>
        </p:nvCxnSpPr>
        <p:spPr>
          <a:xfrm>
            <a:off x="2860009" y="282962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6" name="Straight Connector 15"/>
          <p:cNvCxnSpPr/>
          <p:nvPr/>
        </p:nvCxnSpPr>
        <p:spPr>
          <a:xfrm>
            <a:off x="2821954" y="290776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7" name="Straight Connector 16"/>
          <p:cNvCxnSpPr/>
          <p:nvPr/>
        </p:nvCxnSpPr>
        <p:spPr>
          <a:xfrm>
            <a:off x="2745799" y="3127777"/>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8" name="Straight Connector 17"/>
          <p:cNvCxnSpPr/>
          <p:nvPr/>
        </p:nvCxnSpPr>
        <p:spPr>
          <a:xfrm>
            <a:off x="2860009" y="3346394"/>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9" name="Straight Connector 18"/>
          <p:cNvCxnSpPr/>
          <p:nvPr/>
        </p:nvCxnSpPr>
        <p:spPr>
          <a:xfrm>
            <a:off x="5517732" y="3286224"/>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0" name="Straight Connector 19"/>
          <p:cNvCxnSpPr/>
          <p:nvPr/>
        </p:nvCxnSpPr>
        <p:spPr>
          <a:xfrm>
            <a:off x="2841049" y="354485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1" name="Straight Connector 20"/>
          <p:cNvCxnSpPr/>
          <p:nvPr/>
        </p:nvCxnSpPr>
        <p:spPr>
          <a:xfrm>
            <a:off x="2870811" y="369640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2" name="Straight Connector 21"/>
          <p:cNvCxnSpPr/>
          <p:nvPr/>
        </p:nvCxnSpPr>
        <p:spPr>
          <a:xfrm>
            <a:off x="4559858" y="369640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3" name="Straight Connector 22"/>
          <p:cNvCxnSpPr/>
          <p:nvPr/>
        </p:nvCxnSpPr>
        <p:spPr>
          <a:xfrm>
            <a:off x="3516093" y="3874356"/>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4" name="Straight Connector 23"/>
          <p:cNvCxnSpPr/>
          <p:nvPr/>
        </p:nvCxnSpPr>
        <p:spPr>
          <a:xfrm>
            <a:off x="2821953" y="4257942"/>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5" name="Straight Connector 24"/>
          <p:cNvCxnSpPr/>
          <p:nvPr/>
        </p:nvCxnSpPr>
        <p:spPr>
          <a:xfrm>
            <a:off x="2945733" y="444127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6" name="Straight Connector 25"/>
          <p:cNvCxnSpPr/>
          <p:nvPr/>
        </p:nvCxnSpPr>
        <p:spPr>
          <a:xfrm>
            <a:off x="2900662" y="4624608"/>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7" name="Straight Connector 26"/>
          <p:cNvCxnSpPr/>
          <p:nvPr/>
        </p:nvCxnSpPr>
        <p:spPr>
          <a:xfrm>
            <a:off x="2870811" y="492066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8" name="Straight Connector 27"/>
          <p:cNvCxnSpPr/>
          <p:nvPr/>
        </p:nvCxnSpPr>
        <p:spPr>
          <a:xfrm>
            <a:off x="2884166" y="5098611"/>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29" name="Straight Connector 28"/>
          <p:cNvCxnSpPr/>
          <p:nvPr/>
        </p:nvCxnSpPr>
        <p:spPr>
          <a:xfrm>
            <a:off x="5554442" y="509716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30" name="Straight Connector 29"/>
          <p:cNvCxnSpPr/>
          <p:nvPr/>
        </p:nvCxnSpPr>
        <p:spPr>
          <a:xfrm>
            <a:off x="2841048" y="5328806"/>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31" name="Straight Connector 30"/>
          <p:cNvCxnSpPr/>
          <p:nvPr/>
        </p:nvCxnSpPr>
        <p:spPr>
          <a:xfrm>
            <a:off x="2891137" y="5528171"/>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32" name="Straight Connector 31"/>
          <p:cNvCxnSpPr/>
          <p:nvPr/>
        </p:nvCxnSpPr>
        <p:spPr>
          <a:xfrm>
            <a:off x="4751429" y="552672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33" name="Straight Connector 32"/>
          <p:cNvCxnSpPr/>
          <p:nvPr/>
        </p:nvCxnSpPr>
        <p:spPr>
          <a:xfrm>
            <a:off x="2706376" y="630216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pic>
        <p:nvPicPr>
          <p:cNvPr id="34" name="Picture 33"/>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1742297132"/>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13211" y="65316"/>
            <a:ext cx="8926286" cy="840376"/>
          </a:xfrm>
        </p:spPr>
        <p:txBody>
          <a:bodyPr>
            <a:normAutofit fontScale="90000"/>
          </a:bodyPr>
          <a:lstStyle/>
          <a:p>
            <a:r>
              <a:rPr lang="en-US" b="1" dirty="0">
                <a:effectLst>
                  <a:glow rad="228600">
                    <a:schemeClr val="bg1">
                      <a:alpha val="40000"/>
                    </a:schemeClr>
                  </a:glow>
                  <a:outerShdw blurRad="38100" dist="38100" dir="2700000" algn="tl">
                    <a:srgbClr val="000000">
                      <a:alpha val="43137"/>
                    </a:srgbClr>
                  </a:outerShdw>
                </a:effectLst>
              </a:rPr>
              <a:t>NY</a:t>
            </a:r>
            <a:r>
              <a:rPr lang="en-US" b="1" dirty="0">
                <a:effectLst>
                  <a:outerShdw blurRad="38100" dist="38100" dir="2700000" algn="tl">
                    <a:srgbClr val="000000">
                      <a:alpha val="43137"/>
                    </a:srgbClr>
                  </a:outerShdw>
                </a:effectLst>
              </a:rPr>
              <a:t>CAPS NEW HIRE PACKAGE &amp; FORMS</a:t>
            </a:r>
            <a:br>
              <a:rPr lang="en-US" b="1" dirty="0">
                <a:effectLst>
                  <a:outerShdw blurRad="38100" dist="38100" dir="2700000" algn="tl">
                    <a:srgbClr val="000000">
                      <a:alpha val="43137"/>
                    </a:srgbClr>
                  </a:outerShdw>
                </a:effectLst>
              </a:rPr>
            </a:br>
            <a:r>
              <a:rPr lang="en-US" sz="3100" b="1" i="1" dirty="0">
                <a:effectLst>
                  <a:outerShdw blurRad="38100" dist="38100" dir="2700000" algn="tl">
                    <a:srgbClr val="000000">
                      <a:alpha val="43137"/>
                    </a:srgbClr>
                  </a:outerShdw>
                </a:effectLst>
              </a:rPr>
              <a:t>EMPLOYEE PERSONAL DATA – Page 4 of 7</a:t>
            </a:r>
          </a:p>
        </p:txBody>
      </p:sp>
      <p:pic>
        <p:nvPicPr>
          <p:cNvPr id="5" name="Picture 4"/>
          <p:cNvPicPr>
            <a:picLocks noChangeAspect="1"/>
          </p:cNvPicPr>
          <p:nvPr/>
        </p:nvPicPr>
        <p:blipFill>
          <a:blip r:embed="rId2" cstate="print"/>
          <a:stretch>
            <a:fillRect/>
          </a:stretch>
        </p:blipFill>
        <p:spPr>
          <a:xfrm>
            <a:off x="2341789" y="988853"/>
            <a:ext cx="4469130" cy="5777484"/>
          </a:xfrm>
          <a:prstGeom prst="rect">
            <a:avLst/>
          </a:prstGeom>
          <a:effectLst>
            <a:outerShdw blurRad="63500" sx="102000" sy="102000" algn="ctr" rotWithShape="0">
              <a:prstClr val="black">
                <a:alpha val="40000"/>
              </a:prstClr>
            </a:outerShdw>
          </a:effectLst>
        </p:spPr>
      </p:pic>
      <p:cxnSp>
        <p:nvCxnSpPr>
          <p:cNvPr id="6" name="Straight Connector 5"/>
          <p:cNvCxnSpPr/>
          <p:nvPr/>
        </p:nvCxnSpPr>
        <p:spPr>
          <a:xfrm>
            <a:off x="2450434" y="275342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7" name="Straight Connector 6"/>
          <p:cNvCxnSpPr/>
          <p:nvPr/>
        </p:nvCxnSpPr>
        <p:spPr>
          <a:xfrm>
            <a:off x="2450434" y="2910697"/>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8" name="Straight Connector 7"/>
          <p:cNvCxnSpPr/>
          <p:nvPr/>
        </p:nvCxnSpPr>
        <p:spPr>
          <a:xfrm>
            <a:off x="2621884" y="316300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9" name="Straight Connector 8"/>
          <p:cNvCxnSpPr/>
          <p:nvPr/>
        </p:nvCxnSpPr>
        <p:spPr>
          <a:xfrm>
            <a:off x="2450434" y="3320272"/>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0" name="Straight Connector 9"/>
          <p:cNvCxnSpPr/>
          <p:nvPr/>
        </p:nvCxnSpPr>
        <p:spPr>
          <a:xfrm>
            <a:off x="4244210" y="316300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1" name="Straight Connector 10"/>
          <p:cNvCxnSpPr/>
          <p:nvPr/>
        </p:nvCxnSpPr>
        <p:spPr>
          <a:xfrm>
            <a:off x="5534392" y="316300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2" name="Straight Connector 11"/>
          <p:cNvCxnSpPr/>
          <p:nvPr/>
        </p:nvCxnSpPr>
        <p:spPr>
          <a:xfrm>
            <a:off x="6031834" y="316300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3" name="Straight Connector 12"/>
          <p:cNvCxnSpPr/>
          <p:nvPr/>
        </p:nvCxnSpPr>
        <p:spPr>
          <a:xfrm>
            <a:off x="6031833" y="3318821"/>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4" name="Straight Connector 13"/>
          <p:cNvCxnSpPr/>
          <p:nvPr/>
        </p:nvCxnSpPr>
        <p:spPr>
          <a:xfrm>
            <a:off x="5866535" y="2910697"/>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5" name="Straight Connector 14"/>
          <p:cNvCxnSpPr/>
          <p:nvPr/>
        </p:nvCxnSpPr>
        <p:spPr>
          <a:xfrm>
            <a:off x="5984254" y="2751974"/>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6" name="Straight Connector 15"/>
          <p:cNvCxnSpPr/>
          <p:nvPr/>
        </p:nvCxnSpPr>
        <p:spPr>
          <a:xfrm>
            <a:off x="2555255" y="4633729"/>
            <a:ext cx="1388095" cy="0"/>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7" name="Straight Connector 16"/>
          <p:cNvCxnSpPr/>
          <p:nvPr/>
        </p:nvCxnSpPr>
        <p:spPr>
          <a:xfrm>
            <a:off x="2593355" y="6231938"/>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8" name="Straight Connector 17"/>
          <p:cNvCxnSpPr/>
          <p:nvPr/>
        </p:nvCxnSpPr>
        <p:spPr>
          <a:xfrm>
            <a:off x="5534392" y="6231938"/>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pic>
        <p:nvPicPr>
          <p:cNvPr id="19" name="Picture 18"/>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1524587911"/>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13211" y="65316"/>
            <a:ext cx="8926286" cy="840376"/>
          </a:xfrm>
        </p:spPr>
        <p:txBody>
          <a:bodyPr>
            <a:normAutofit fontScale="90000"/>
          </a:bodyPr>
          <a:lstStyle/>
          <a:p>
            <a:r>
              <a:rPr lang="en-US" b="1" dirty="0">
                <a:effectLst>
                  <a:glow rad="228600">
                    <a:schemeClr val="bg1">
                      <a:alpha val="40000"/>
                    </a:schemeClr>
                  </a:glow>
                  <a:outerShdw blurRad="38100" dist="38100" dir="2700000" algn="tl">
                    <a:srgbClr val="000000">
                      <a:alpha val="43137"/>
                    </a:srgbClr>
                  </a:outerShdw>
                </a:effectLst>
              </a:rPr>
              <a:t>NY</a:t>
            </a:r>
            <a:r>
              <a:rPr lang="en-US" b="1" dirty="0">
                <a:effectLst>
                  <a:outerShdw blurRad="38100" dist="38100" dir="2700000" algn="tl">
                    <a:srgbClr val="000000">
                      <a:alpha val="43137"/>
                    </a:srgbClr>
                  </a:outerShdw>
                </a:effectLst>
              </a:rPr>
              <a:t>CAPS NEW HIRE PACKAGE &amp; FORMS</a:t>
            </a:r>
            <a:br>
              <a:rPr lang="en-US" b="1" dirty="0">
                <a:effectLst>
                  <a:outerShdw blurRad="38100" dist="38100" dir="2700000" algn="tl">
                    <a:srgbClr val="000000">
                      <a:alpha val="43137"/>
                    </a:srgbClr>
                  </a:outerShdw>
                </a:effectLst>
              </a:rPr>
            </a:br>
            <a:r>
              <a:rPr lang="en-US" sz="3100" b="1" i="1" dirty="0">
                <a:effectLst>
                  <a:outerShdw blurRad="38100" dist="38100" dir="2700000" algn="tl">
                    <a:srgbClr val="000000">
                      <a:alpha val="43137"/>
                    </a:srgbClr>
                  </a:outerShdw>
                </a:effectLst>
              </a:rPr>
              <a:t>EMPLOYEE JOB &amp; PAYROLL DATA– Page 5 of 7</a:t>
            </a:r>
          </a:p>
        </p:txBody>
      </p:sp>
      <p:pic>
        <p:nvPicPr>
          <p:cNvPr id="5" name="Picture 4"/>
          <p:cNvPicPr>
            <a:picLocks noChangeAspect="1"/>
          </p:cNvPicPr>
          <p:nvPr/>
        </p:nvPicPr>
        <p:blipFill>
          <a:blip r:embed="rId2" cstate="print"/>
          <a:stretch>
            <a:fillRect/>
          </a:stretch>
        </p:blipFill>
        <p:spPr>
          <a:xfrm>
            <a:off x="2341789" y="975899"/>
            <a:ext cx="4469130" cy="5790438"/>
          </a:xfrm>
          <a:prstGeom prst="rect">
            <a:avLst/>
          </a:prstGeom>
          <a:effectLst>
            <a:outerShdw blurRad="63500" sx="102000" sy="102000" algn="ctr" rotWithShape="0">
              <a:prstClr val="black">
                <a:alpha val="40000"/>
              </a:prstClr>
            </a:outerShdw>
          </a:effectLst>
        </p:spPr>
      </p:pic>
      <p:sp>
        <p:nvSpPr>
          <p:cNvPr id="3" name="Rectangle 2"/>
          <p:cNvSpPr/>
          <p:nvPr/>
        </p:nvSpPr>
        <p:spPr>
          <a:xfrm>
            <a:off x="5046242" y="2515368"/>
            <a:ext cx="311304" cy="400110"/>
          </a:xfrm>
          <a:prstGeom prst="rect">
            <a:avLst/>
          </a:prstGeom>
        </p:spPr>
        <p:txBody>
          <a:bodyPr wrap="none">
            <a:spAutoFit/>
          </a:bodyPr>
          <a:lstStyle/>
          <a:p>
            <a:r>
              <a:rPr lang="en-US" sz="2000" b="1" dirty="0">
                <a:solidFill>
                  <a:srgbClr val="FF0000"/>
                </a:solidFill>
                <a:effectLst>
                  <a:glow rad="228600">
                    <a:srgbClr val="FFFF00">
                      <a:alpha val="40000"/>
                    </a:srgbClr>
                  </a:glow>
                  <a:outerShdw blurRad="38100" dist="38100" dir="2700000" algn="tl">
                    <a:srgbClr val="000000">
                      <a:alpha val="43137"/>
                    </a:srgbClr>
                  </a:outerShdw>
                </a:effectLst>
              </a:rPr>
              <a:t>1</a:t>
            </a:r>
          </a:p>
        </p:txBody>
      </p:sp>
      <p:sp>
        <p:nvSpPr>
          <p:cNvPr id="6" name="Rectangle 5"/>
          <p:cNvSpPr/>
          <p:nvPr/>
        </p:nvSpPr>
        <p:spPr>
          <a:xfrm>
            <a:off x="5811606" y="2590750"/>
            <a:ext cx="947695" cy="307777"/>
          </a:xfrm>
          <a:prstGeom prst="rect">
            <a:avLst/>
          </a:prstGeom>
        </p:spPr>
        <p:txBody>
          <a:bodyPr wrap="none">
            <a:spAutoFit/>
          </a:bodyPr>
          <a:lstStyle/>
          <a:p>
            <a:r>
              <a:rPr lang="en-US" sz="1400" b="1" dirty="0">
                <a:solidFill>
                  <a:srgbClr val="FF0000"/>
                </a:solidFill>
                <a:effectLst>
                  <a:glow rad="228600">
                    <a:srgbClr val="FFFF00">
                      <a:alpha val="40000"/>
                    </a:srgbClr>
                  </a:glow>
                  <a:outerShdw blurRad="38100" dist="38100" dir="2700000" algn="tl">
                    <a:srgbClr val="000000">
                      <a:alpha val="43137"/>
                    </a:srgbClr>
                  </a:outerShdw>
                </a:effectLst>
              </a:rPr>
              <a:t>PRIMARY</a:t>
            </a:r>
          </a:p>
        </p:txBody>
      </p:sp>
      <p:sp>
        <p:nvSpPr>
          <p:cNvPr id="7" name="Rectangle 6"/>
          <p:cNvSpPr/>
          <p:nvPr/>
        </p:nvSpPr>
        <p:spPr>
          <a:xfrm>
            <a:off x="4849024" y="2757639"/>
            <a:ext cx="604653" cy="400110"/>
          </a:xfrm>
          <a:prstGeom prst="rect">
            <a:avLst/>
          </a:prstGeom>
        </p:spPr>
        <p:txBody>
          <a:bodyPr wrap="none">
            <a:spAutoFit/>
          </a:bodyPr>
          <a:lstStyle/>
          <a:p>
            <a:r>
              <a:rPr lang="en-US" sz="2000" b="1" dirty="0">
                <a:solidFill>
                  <a:srgbClr val="FF0000"/>
                </a:solidFill>
                <a:effectLst>
                  <a:glow rad="228600">
                    <a:srgbClr val="FFFF00">
                      <a:alpha val="40000"/>
                    </a:srgbClr>
                  </a:glow>
                  <a:outerShdw blurRad="38100" dist="38100" dir="2700000" algn="tl">
                    <a:srgbClr val="000000">
                      <a:alpha val="43137"/>
                    </a:srgbClr>
                  </a:outerShdw>
                </a:effectLst>
              </a:rPr>
              <a:t>A15</a:t>
            </a:r>
          </a:p>
        </p:txBody>
      </p:sp>
      <p:sp>
        <p:nvSpPr>
          <p:cNvPr id="8" name="Rectangle 7"/>
          <p:cNvSpPr/>
          <p:nvPr/>
        </p:nvSpPr>
        <p:spPr>
          <a:xfrm>
            <a:off x="6102634" y="2769320"/>
            <a:ext cx="344966" cy="400110"/>
          </a:xfrm>
          <a:prstGeom prst="rect">
            <a:avLst/>
          </a:prstGeom>
        </p:spPr>
        <p:txBody>
          <a:bodyPr wrap="none">
            <a:spAutoFit/>
          </a:bodyPr>
          <a:lstStyle/>
          <a:p>
            <a:r>
              <a:rPr lang="en-US" sz="2000" b="1" dirty="0">
                <a:solidFill>
                  <a:srgbClr val="FF0000"/>
                </a:solidFill>
                <a:effectLst>
                  <a:glow rad="228600">
                    <a:srgbClr val="FFFF00">
                      <a:alpha val="40000"/>
                    </a:srgbClr>
                  </a:glow>
                  <a:outerShdw blurRad="38100" dist="38100" dir="2700000" algn="tl">
                    <a:srgbClr val="000000">
                      <a:alpha val="43137"/>
                    </a:srgbClr>
                  </a:outerShdw>
                </a:effectLst>
              </a:rPr>
              <a:t>B</a:t>
            </a:r>
          </a:p>
        </p:txBody>
      </p:sp>
      <p:sp>
        <p:nvSpPr>
          <p:cNvPr id="9" name="Rectangle 8"/>
          <p:cNvSpPr/>
          <p:nvPr/>
        </p:nvSpPr>
        <p:spPr>
          <a:xfrm>
            <a:off x="3728147" y="4011251"/>
            <a:ext cx="335348" cy="400110"/>
          </a:xfrm>
          <a:prstGeom prst="rect">
            <a:avLst/>
          </a:prstGeom>
        </p:spPr>
        <p:txBody>
          <a:bodyPr wrap="none">
            <a:spAutoFit/>
          </a:bodyPr>
          <a:lstStyle/>
          <a:p>
            <a:r>
              <a:rPr lang="en-US" sz="2000" b="1" dirty="0">
                <a:solidFill>
                  <a:srgbClr val="FF0000"/>
                </a:solidFill>
                <a:effectLst>
                  <a:glow rad="228600">
                    <a:srgbClr val="FFFF00">
                      <a:alpha val="40000"/>
                    </a:srgbClr>
                  </a:glow>
                  <a:outerShdw blurRad="38100" dist="38100" dir="2700000" algn="tl">
                    <a:srgbClr val="000000">
                      <a:alpha val="43137"/>
                    </a:srgbClr>
                  </a:outerShdw>
                </a:effectLst>
              </a:rPr>
              <a:t>C</a:t>
            </a:r>
          </a:p>
        </p:txBody>
      </p:sp>
      <p:sp>
        <p:nvSpPr>
          <p:cNvPr id="10" name="Rectangle 9"/>
          <p:cNvSpPr/>
          <p:nvPr/>
        </p:nvSpPr>
        <p:spPr>
          <a:xfrm>
            <a:off x="3928856" y="4152594"/>
            <a:ext cx="564385" cy="400110"/>
          </a:xfrm>
          <a:prstGeom prst="rect">
            <a:avLst/>
          </a:prstGeom>
        </p:spPr>
        <p:txBody>
          <a:bodyPr wrap="none">
            <a:spAutoFit/>
          </a:bodyPr>
          <a:lstStyle/>
          <a:p>
            <a:r>
              <a:rPr lang="en-US" sz="2000" b="1" dirty="0">
                <a:solidFill>
                  <a:srgbClr val="FF0000"/>
                </a:solidFill>
                <a:effectLst>
                  <a:glow rad="228600">
                    <a:srgbClr val="FFFF00">
                      <a:alpha val="40000"/>
                    </a:srgbClr>
                  </a:glow>
                  <a:outerShdw blurRad="38100" dist="38100" dir="2700000" algn="tl">
                    <a:srgbClr val="000000">
                      <a:alpha val="43137"/>
                    </a:srgbClr>
                  </a:outerShdw>
                </a:effectLst>
              </a:rPr>
              <a:t>072</a:t>
            </a:r>
          </a:p>
        </p:txBody>
      </p:sp>
      <p:sp>
        <p:nvSpPr>
          <p:cNvPr id="11" name="Rectangle 10"/>
          <p:cNvSpPr/>
          <p:nvPr/>
        </p:nvSpPr>
        <p:spPr>
          <a:xfrm>
            <a:off x="3551656" y="4380583"/>
            <a:ext cx="1066126" cy="400110"/>
          </a:xfrm>
          <a:prstGeom prst="rect">
            <a:avLst/>
          </a:prstGeom>
        </p:spPr>
        <p:txBody>
          <a:bodyPr wrap="none">
            <a:spAutoFit/>
          </a:bodyPr>
          <a:lstStyle/>
          <a:p>
            <a:r>
              <a:rPr lang="en-US" sz="2000" b="1" dirty="0">
                <a:solidFill>
                  <a:srgbClr val="FF0000"/>
                </a:solidFill>
                <a:effectLst>
                  <a:glow rad="228600">
                    <a:srgbClr val="FFFF00">
                      <a:alpha val="40000"/>
                    </a:srgbClr>
                  </a:glow>
                  <a:outerShdw blurRad="38100" dist="38100" dir="2700000" algn="tl">
                    <a:srgbClr val="000000">
                      <a:alpha val="43137"/>
                    </a:srgbClr>
                  </a:outerShdw>
                </a:effectLst>
              </a:rPr>
              <a:t>0721553</a:t>
            </a:r>
          </a:p>
        </p:txBody>
      </p:sp>
      <p:sp>
        <p:nvSpPr>
          <p:cNvPr id="12" name="Rectangle 11"/>
          <p:cNvSpPr/>
          <p:nvPr/>
        </p:nvSpPr>
        <p:spPr>
          <a:xfrm>
            <a:off x="5860586" y="4395972"/>
            <a:ext cx="1107996" cy="584775"/>
          </a:xfrm>
          <a:prstGeom prst="rect">
            <a:avLst/>
          </a:prstGeom>
        </p:spPr>
        <p:txBody>
          <a:bodyPr wrap="none">
            <a:spAutoFit/>
          </a:bodyPr>
          <a:lstStyle/>
          <a:p>
            <a:r>
              <a:rPr lang="en-US" sz="1400" b="1" dirty="0">
                <a:solidFill>
                  <a:srgbClr val="FF0000"/>
                </a:solidFill>
                <a:effectLst>
                  <a:glow rad="228600">
                    <a:srgbClr val="FFFF00">
                      <a:alpha val="40000"/>
                    </a:srgbClr>
                  </a:glow>
                  <a:outerShdw blurRad="38100" dist="38100" dir="2700000" algn="tl">
                    <a:srgbClr val="000000">
                      <a:alpha val="43137"/>
                    </a:srgbClr>
                  </a:outerShdw>
                </a:effectLst>
              </a:rPr>
              <a:t>02/23/2023</a:t>
            </a:r>
          </a:p>
          <a:p>
            <a:r>
              <a:rPr lang="en-US" b="1" dirty="0">
                <a:solidFill>
                  <a:srgbClr val="FF0000"/>
                </a:solidFill>
                <a:effectLst>
                  <a:glow rad="228600">
                    <a:srgbClr val="FFFF00">
                      <a:alpha val="40000"/>
                    </a:srgbClr>
                  </a:glow>
                  <a:outerShdw blurRad="38100" dist="38100" dir="2700000" algn="tl">
                    <a:srgbClr val="000000">
                      <a:alpha val="43137"/>
                    </a:srgbClr>
                  </a:outerShdw>
                </a:effectLst>
              </a:rPr>
              <a:t>	</a:t>
            </a:r>
          </a:p>
        </p:txBody>
      </p:sp>
      <p:sp>
        <p:nvSpPr>
          <p:cNvPr id="15" name="Rectangle 14"/>
          <p:cNvSpPr/>
          <p:nvPr/>
        </p:nvSpPr>
        <p:spPr>
          <a:xfrm>
            <a:off x="4887210" y="5020457"/>
            <a:ext cx="447558" cy="400110"/>
          </a:xfrm>
          <a:prstGeom prst="rect">
            <a:avLst/>
          </a:prstGeom>
        </p:spPr>
        <p:txBody>
          <a:bodyPr wrap="none">
            <a:spAutoFit/>
          </a:bodyPr>
          <a:lstStyle/>
          <a:p>
            <a:r>
              <a:rPr lang="en-US" sz="2000" b="1" dirty="0">
                <a:solidFill>
                  <a:srgbClr val="FF0000"/>
                </a:solidFill>
                <a:effectLst>
                  <a:glow rad="228600">
                    <a:srgbClr val="FFFF00">
                      <a:alpha val="40000"/>
                    </a:srgbClr>
                  </a:glow>
                  <a:outerShdw blurRad="38100" dist="38100" dir="2700000" algn="tl">
                    <a:srgbClr val="000000">
                      <a:alpha val="43137"/>
                    </a:srgbClr>
                  </a:outerShdw>
                </a:effectLst>
              </a:rPr>
              <a:t>00</a:t>
            </a:r>
          </a:p>
        </p:txBody>
      </p:sp>
      <p:sp>
        <p:nvSpPr>
          <p:cNvPr id="16" name="Rectangle 15"/>
          <p:cNvSpPr/>
          <p:nvPr/>
        </p:nvSpPr>
        <p:spPr>
          <a:xfrm>
            <a:off x="3029389" y="5032133"/>
            <a:ext cx="441146" cy="400110"/>
          </a:xfrm>
          <a:prstGeom prst="rect">
            <a:avLst/>
          </a:prstGeom>
        </p:spPr>
        <p:txBody>
          <a:bodyPr wrap="none">
            <a:spAutoFit/>
          </a:bodyPr>
          <a:lstStyle/>
          <a:p>
            <a:r>
              <a:rPr lang="en-US" sz="2000" b="1" dirty="0">
                <a:solidFill>
                  <a:srgbClr val="FF0000"/>
                </a:solidFill>
                <a:effectLst>
                  <a:glow rad="228600">
                    <a:srgbClr val="FFFF00">
                      <a:alpha val="40000"/>
                    </a:srgbClr>
                  </a:glow>
                  <a:outerShdw blurRad="38100" dist="38100" dir="2700000" algn="tl">
                    <a:srgbClr val="000000">
                      <a:alpha val="43137"/>
                    </a:srgbClr>
                  </a:outerShdw>
                </a:effectLst>
              </a:rPr>
              <a:t>05</a:t>
            </a:r>
          </a:p>
        </p:txBody>
      </p:sp>
      <p:sp>
        <p:nvSpPr>
          <p:cNvPr id="17" name="Rectangle 16"/>
          <p:cNvSpPr/>
          <p:nvPr/>
        </p:nvSpPr>
        <p:spPr>
          <a:xfrm>
            <a:off x="3031540" y="4804070"/>
            <a:ext cx="833883" cy="400110"/>
          </a:xfrm>
          <a:prstGeom prst="rect">
            <a:avLst/>
          </a:prstGeom>
        </p:spPr>
        <p:txBody>
          <a:bodyPr wrap="none">
            <a:spAutoFit/>
          </a:bodyPr>
          <a:lstStyle/>
          <a:p>
            <a:r>
              <a:rPr lang="en-US" sz="2000" b="1" dirty="0">
                <a:solidFill>
                  <a:srgbClr val="FF0000"/>
                </a:solidFill>
                <a:effectLst>
                  <a:glow rad="228600">
                    <a:srgbClr val="FFFF00">
                      <a:alpha val="40000"/>
                    </a:srgbClr>
                  </a:glow>
                  <a:outerShdw blurRad="38100" dist="38100" dir="2700000" algn="tl">
                    <a:srgbClr val="000000">
                      <a:alpha val="43137"/>
                    </a:srgbClr>
                  </a:outerShdw>
                </a:effectLst>
              </a:rPr>
              <a:t>70410</a:t>
            </a:r>
          </a:p>
        </p:txBody>
      </p:sp>
      <p:sp>
        <p:nvSpPr>
          <p:cNvPr id="18" name="Rectangle 17"/>
          <p:cNvSpPr/>
          <p:nvPr/>
        </p:nvSpPr>
        <p:spPr>
          <a:xfrm>
            <a:off x="4054532" y="5463967"/>
            <a:ext cx="335348" cy="400110"/>
          </a:xfrm>
          <a:prstGeom prst="rect">
            <a:avLst/>
          </a:prstGeom>
        </p:spPr>
        <p:txBody>
          <a:bodyPr wrap="none">
            <a:spAutoFit/>
          </a:bodyPr>
          <a:lstStyle/>
          <a:p>
            <a:r>
              <a:rPr lang="en-US" sz="2000" b="1" dirty="0">
                <a:solidFill>
                  <a:srgbClr val="FF0000"/>
                </a:solidFill>
                <a:effectLst>
                  <a:glow rad="228600">
                    <a:srgbClr val="FFFF00">
                      <a:alpha val="40000"/>
                    </a:srgbClr>
                  </a:glow>
                  <a:outerShdw blurRad="38100" dist="38100" dir="2700000" algn="tl">
                    <a:srgbClr val="000000">
                      <a:alpha val="43137"/>
                    </a:srgbClr>
                  </a:outerShdw>
                </a:effectLst>
              </a:rPr>
              <a:t>C</a:t>
            </a:r>
          </a:p>
        </p:txBody>
      </p:sp>
      <p:sp>
        <p:nvSpPr>
          <p:cNvPr id="19" name="Rectangle 18"/>
          <p:cNvSpPr/>
          <p:nvPr/>
        </p:nvSpPr>
        <p:spPr>
          <a:xfrm>
            <a:off x="2625438" y="3142444"/>
            <a:ext cx="246551" cy="369332"/>
          </a:xfrm>
          <a:prstGeom prst="rect">
            <a:avLst/>
          </a:prstGeom>
          <a:effectLst>
            <a:glow rad="228600">
              <a:schemeClr val="accent3">
                <a:satMod val="175000"/>
                <a:alpha val="40000"/>
              </a:schemeClr>
            </a:glow>
          </a:effectLst>
        </p:spPr>
        <p:txBody>
          <a:bodyPr wrap="square">
            <a:spAutoFit/>
          </a:bodyPr>
          <a:lstStyle/>
          <a:p>
            <a:r>
              <a:rPr lang="en-US" b="1" dirty="0">
                <a:solidFill>
                  <a:srgbClr val="FF0000"/>
                </a:solidFill>
                <a:effectLst>
                  <a:outerShdw blurRad="38100" dist="38100" dir="2700000" algn="tl">
                    <a:srgbClr val="000000">
                      <a:alpha val="43137"/>
                    </a:srgbClr>
                  </a:outerShdw>
                </a:effectLst>
              </a:rPr>
              <a:t>√</a:t>
            </a:r>
            <a:endParaRPr lang="en-US" dirty="0"/>
          </a:p>
        </p:txBody>
      </p:sp>
      <p:pic>
        <p:nvPicPr>
          <p:cNvPr id="20" name="Picture 19"/>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1134798764"/>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13211" y="65316"/>
            <a:ext cx="8926286" cy="840376"/>
          </a:xfrm>
        </p:spPr>
        <p:txBody>
          <a:bodyPr>
            <a:normAutofit fontScale="90000"/>
          </a:bodyPr>
          <a:lstStyle/>
          <a:p>
            <a:r>
              <a:rPr lang="en-US" b="1" dirty="0">
                <a:effectLst>
                  <a:glow rad="228600">
                    <a:schemeClr val="bg1">
                      <a:alpha val="40000"/>
                    </a:schemeClr>
                  </a:glow>
                  <a:outerShdw blurRad="38100" dist="38100" dir="2700000" algn="tl">
                    <a:srgbClr val="000000">
                      <a:alpha val="43137"/>
                    </a:srgbClr>
                  </a:outerShdw>
                </a:effectLst>
              </a:rPr>
              <a:t>NY</a:t>
            </a:r>
            <a:r>
              <a:rPr lang="en-US" b="1" dirty="0">
                <a:effectLst>
                  <a:outerShdw blurRad="38100" dist="38100" dir="2700000" algn="tl">
                    <a:srgbClr val="000000">
                      <a:alpha val="43137"/>
                    </a:srgbClr>
                  </a:outerShdw>
                </a:effectLst>
              </a:rPr>
              <a:t>CAPS NEW HIRE PACKAGE &amp; FORMS</a:t>
            </a:r>
            <a:br>
              <a:rPr lang="en-US" b="1" dirty="0">
                <a:effectLst>
                  <a:outerShdw blurRad="38100" dist="38100" dir="2700000" algn="tl">
                    <a:srgbClr val="000000">
                      <a:alpha val="43137"/>
                    </a:srgbClr>
                  </a:outerShdw>
                </a:effectLst>
              </a:rPr>
            </a:br>
            <a:r>
              <a:rPr lang="en-US" sz="3100" b="1" i="1" dirty="0">
                <a:effectLst>
                  <a:outerShdw blurRad="38100" dist="38100" dir="2700000" algn="tl">
                    <a:srgbClr val="000000">
                      <a:alpha val="43137"/>
                    </a:srgbClr>
                  </a:outerShdw>
                </a:effectLst>
              </a:rPr>
              <a:t>EMPLOYEE JOB &amp; PAYROLL DATA– Page 6 of 7</a:t>
            </a:r>
          </a:p>
        </p:txBody>
      </p:sp>
      <p:pic>
        <p:nvPicPr>
          <p:cNvPr id="5" name="Picture 4"/>
          <p:cNvPicPr>
            <a:picLocks noChangeAspect="1"/>
          </p:cNvPicPr>
          <p:nvPr/>
        </p:nvPicPr>
        <p:blipFill>
          <a:blip r:embed="rId2" cstate="print"/>
          <a:stretch>
            <a:fillRect/>
          </a:stretch>
        </p:blipFill>
        <p:spPr>
          <a:xfrm>
            <a:off x="2345027" y="988853"/>
            <a:ext cx="4462653" cy="5777484"/>
          </a:xfrm>
          <a:prstGeom prst="rect">
            <a:avLst/>
          </a:prstGeom>
          <a:effectLst>
            <a:outerShdw blurRad="63500" sx="102000" sy="102000" algn="ctr" rotWithShape="0">
              <a:prstClr val="black">
                <a:alpha val="40000"/>
              </a:prstClr>
            </a:outerShdw>
          </a:effectLst>
        </p:spPr>
      </p:pic>
      <p:cxnSp>
        <p:nvCxnSpPr>
          <p:cNvPr id="6" name="Straight Connector 5"/>
          <p:cNvCxnSpPr/>
          <p:nvPr/>
        </p:nvCxnSpPr>
        <p:spPr>
          <a:xfrm>
            <a:off x="2459959" y="173425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7" name="Straight Connector 6"/>
          <p:cNvCxnSpPr/>
          <p:nvPr/>
        </p:nvCxnSpPr>
        <p:spPr>
          <a:xfrm>
            <a:off x="2459958" y="195332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8" name="Straight Connector 7"/>
          <p:cNvCxnSpPr/>
          <p:nvPr/>
        </p:nvCxnSpPr>
        <p:spPr>
          <a:xfrm>
            <a:off x="6124388" y="1732799"/>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9" name="Straight Connector 8"/>
          <p:cNvCxnSpPr/>
          <p:nvPr/>
        </p:nvCxnSpPr>
        <p:spPr>
          <a:xfrm>
            <a:off x="5782764" y="1951874"/>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0" name="Straight Connector 9"/>
          <p:cNvCxnSpPr/>
          <p:nvPr/>
        </p:nvCxnSpPr>
        <p:spPr>
          <a:xfrm>
            <a:off x="2659984" y="227717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1" name="Straight Connector 10"/>
          <p:cNvCxnSpPr/>
          <p:nvPr/>
        </p:nvCxnSpPr>
        <p:spPr>
          <a:xfrm>
            <a:off x="2659984" y="2432022"/>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2" name="Straight Connector 11"/>
          <p:cNvCxnSpPr/>
          <p:nvPr/>
        </p:nvCxnSpPr>
        <p:spPr>
          <a:xfrm>
            <a:off x="4576353" y="2275724"/>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3" name="Straight Connector 12"/>
          <p:cNvCxnSpPr/>
          <p:nvPr/>
        </p:nvCxnSpPr>
        <p:spPr>
          <a:xfrm>
            <a:off x="4614251" y="2422497"/>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4" name="Straight Connector 13"/>
          <p:cNvCxnSpPr/>
          <p:nvPr/>
        </p:nvCxnSpPr>
        <p:spPr>
          <a:xfrm>
            <a:off x="2659984" y="365830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5" name="Straight Connector 14"/>
          <p:cNvCxnSpPr/>
          <p:nvPr/>
        </p:nvCxnSpPr>
        <p:spPr>
          <a:xfrm>
            <a:off x="4733877" y="3602146"/>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6" name="Straight Connector 15"/>
          <p:cNvCxnSpPr/>
          <p:nvPr/>
        </p:nvCxnSpPr>
        <p:spPr>
          <a:xfrm>
            <a:off x="2659983" y="481082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7" name="Straight Connector 16"/>
          <p:cNvCxnSpPr/>
          <p:nvPr/>
        </p:nvCxnSpPr>
        <p:spPr>
          <a:xfrm>
            <a:off x="2782621" y="5715700"/>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8" name="Straight Connector 17"/>
          <p:cNvCxnSpPr/>
          <p:nvPr/>
        </p:nvCxnSpPr>
        <p:spPr>
          <a:xfrm>
            <a:off x="4946394" y="481082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9" name="Straight Connector 18"/>
          <p:cNvCxnSpPr/>
          <p:nvPr/>
        </p:nvCxnSpPr>
        <p:spPr>
          <a:xfrm>
            <a:off x="5782764" y="4788577"/>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sp>
        <p:nvSpPr>
          <p:cNvPr id="3" name="TextBox 2"/>
          <p:cNvSpPr txBox="1"/>
          <p:nvPr/>
        </p:nvSpPr>
        <p:spPr>
          <a:xfrm>
            <a:off x="3477303" y="2043433"/>
            <a:ext cx="285750" cy="400110"/>
          </a:xfrm>
          <a:prstGeom prst="rect">
            <a:avLst/>
          </a:prstGeom>
          <a:noFill/>
        </p:spPr>
        <p:txBody>
          <a:bodyPr wrap="square" rtlCol="0">
            <a:spAutoFit/>
          </a:bodyPr>
          <a:lstStyle/>
          <a:p>
            <a:r>
              <a:rPr lang="en-US" sz="2000" b="1" dirty="0">
                <a:solidFill>
                  <a:srgbClr val="FF0000"/>
                </a:solidFill>
                <a:effectLst>
                  <a:glow rad="101600">
                    <a:srgbClr val="FFFF00">
                      <a:alpha val="60000"/>
                    </a:srgbClr>
                  </a:glow>
                  <a:outerShdw blurRad="38100" dist="38100" dir="2700000" algn="tl">
                    <a:srgbClr val="000000">
                      <a:alpha val="43137"/>
                    </a:srgbClr>
                  </a:outerShdw>
                </a:effectLst>
              </a:rPr>
              <a:t>D</a:t>
            </a:r>
          </a:p>
        </p:txBody>
      </p:sp>
      <p:sp>
        <p:nvSpPr>
          <p:cNvPr id="20" name="Rectangle 19"/>
          <p:cNvSpPr/>
          <p:nvPr/>
        </p:nvSpPr>
        <p:spPr>
          <a:xfrm>
            <a:off x="3433758" y="2256674"/>
            <a:ext cx="330540" cy="400110"/>
          </a:xfrm>
          <a:prstGeom prst="rect">
            <a:avLst/>
          </a:prstGeom>
        </p:spPr>
        <p:txBody>
          <a:bodyPr wrap="none">
            <a:spAutoFit/>
          </a:bodyPr>
          <a:lstStyle/>
          <a:p>
            <a:r>
              <a:rPr lang="en-US" sz="2000" b="1" dirty="0">
                <a:solidFill>
                  <a:srgbClr val="FF0000"/>
                </a:solidFill>
                <a:effectLst>
                  <a:glow rad="228600">
                    <a:srgbClr val="FFFF00">
                      <a:alpha val="40000"/>
                    </a:srgbClr>
                  </a:glow>
                  <a:outerShdw blurRad="38100" dist="38100" dir="2700000" algn="tl">
                    <a:srgbClr val="000000">
                      <a:alpha val="43137"/>
                    </a:srgbClr>
                  </a:outerShdw>
                </a:effectLst>
              </a:rPr>
              <a:t>E</a:t>
            </a:r>
          </a:p>
        </p:txBody>
      </p:sp>
      <p:sp>
        <p:nvSpPr>
          <p:cNvPr id="21" name="Rectangle 20"/>
          <p:cNvSpPr/>
          <p:nvPr/>
        </p:nvSpPr>
        <p:spPr>
          <a:xfrm>
            <a:off x="5809105" y="2062483"/>
            <a:ext cx="352982" cy="400110"/>
          </a:xfrm>
          <a:prstGeom prst="rect">
            <a:avLst/>
          </a:prstGeom>
        </p:spPr>
        <p:txBody>
          <a:bodyPr wrap="none">
            <a:spAutoFit/>
          </a:bodyPr>
          <a:lstStyle/>
          <a:p>
            <a:r>
              <a:rPr lang="en-US" sz="2000" b="1" dirty="0">
                <a:solidFill>
                  <a:srgbClr val="FF0000"/>
                </a:solidFill>
                <a:effectLst>
                  <a:glow rad="101600">
                    <a:srgbClr val="FFFF00">
                      <a:alpha val="60000"/>
                    </a:srgbClr>
                  </a:glow>
                  <a:outerShdw blurRad="38100" dist="38100" dir="2700000" algn="tl">
                    <a:srgbClr val="000000">
                      <a:alpha val="43137"/>
                    </a:srgbClr>
                  </a:outerShdw>
                </a:effectLst>
              </a:rPr>
              <a:t>A</a:t>
            </a:r>
          </a:p>
        </p:txBody>
      </p:sp>
      <p:sp>
        <p:nvSpPr>
          <p:cNvPr id="22" name="Rectangle 21"/>
          <p:cNvSpPr/>
          <p:nvPr/>
        </p:nvSpPr>
        <p:spPr>
          <a:xfrm>
            <a:off x="5615515" y="2218574"/>
            <a:ext cx="905580" cy="400110"/>
          </a:xfrm>
          <a:prstGeom prst="rect">
            <a:avLst/>
          </a:prstGeom>
          <a:effectLst>
            <a:glow rad="228600">
              <a:srgbClr val="FFFF00">
                <a:alpha val="40000"/>
              </a:srgbClr>
            </a:glow>
          </a:effectLst>
        </p:spPr>
        <p:txBody>
          <a:bodyPr wrap="square">
            <a:spAutoFit/>
          </a:bodyPr>
          <a:lstStyle/>
          <a:p>
            <a:r>
              <a:rPr lang="en-US" sz="2000" b="1" dirty="0">
                <a:solidFill>
                  <a:srgbClr val="FF0000"/>
                </a:solidFill>
                <a:effectLst>
                  <a:glow rad="228600">
                    <a:srgbClr val="FFFF00">
                      <a:alpha val="40000"/>
                    </a:srgbClr>
                  </a:glow>
                  <a:outerShdw blurRad="38100" dist="38100" dir="2700000" algn="tl">
                    <a:srgbClr val="000000">
                      <a:alpha val="43137"/>
                    </a:srgbClr>
                  </a:outerShdw>
                </a:effectLst>
              </a:rPr>
              <a:t>1553</a:t>
            </a:r>
          </a:p>
        </p:txBody>
      </p:sp>
      <p:sp>
        <p:nvSpPr>
          <p:cNvPr id="23" name="Rectangle 22"/>
          <p:cNvSpPr/>
          <p:nvPr/>
        </p:nvSpPr>
        <p:spPr>
          <a:xfrm>
            <a:off x="3127181" y="3418433"/>
            <a:ext cx="1024093" cy="400110"/>
          </a:xfrm>
          <a:prstGeom prst="rect">
            <a:avLst/>
          </a:prstGeom>
        </p:spPr>
        <p:txBody>
          <a:bodyPr wrap="square">
            <a:spAutoFit/>
          </a:bodyPr>
          <a:lstStyle/>
          <a:p>
            <a:r>
              <a:rPr lang="en-US" sz="2000" b="1" dirty="0">
                <a:solidFill>
                  <a:srgbClr val="FF0000"/>
                </a:solidFill>
                <a:effectLst>
                  <a:glow rad="228600">
                    <a:srgbClr val="FFFF00">
                      <a:alpha val="40000"/>
                    </a:srgbClr>
                  </a:glow>
                  <a:outerShdw blurRad="38100" dist="38100" dir="2700000" algn="tl">
                    <a:srgbClr val="000000">
                      <a:alpha val="43137"/>
                    </a:srgbClr>
                  </a:outerShdw>
                </a:effectLst>
              </a:rPr>
              <a:t>Annual</a:t>
            </a:r>
          </a:p>
        </p:txBody>
      </p:sp>
      <p:sp>
        <p:nvSpPr>
          <p:cNvPr id="25" name="Rectangle 24"/>
          <p:cNvSpPr/>
          <p:nvPr/>
        </p:nvSpPr>
        <p:spPr>
          <a:xfrm>
            <a:off x="2891044" y="4558240"/>
            <a:ext cx="687817" cy="400110"/>
          </a:xfrm>
          <a:prstGeom prst="rect">
            <a:avLst/>
          </a:prstGeom>
        </p:spPr>
        <p:txBody>
          <a:bodyPr wrap="none">
            <a:spAutoFit/>
          </a:bodyPr>
          <a:lstStyle/>
          <a:p>
            <a:r>
              <a:rPr lang="en-US" sz="2000" b="1" dirty="0">
                <a:solidFill>
                  <a:srgbClr val="FF0000"/>
                </a:solidFill>
                <a:effectLst>
                  <a:glow rad="228600">
                    <a:srgbClr val="FFFF00">
                      <a:alpha val="40000"/>
                    </a:srgbClr>
                  </a:glow>
                  <a:outerShdw blurRad="38100" dist="38100" dir="2700000" algn="tl">
                    <a:srgbClr val="000000">
                      <a:alpha val="43137"/>
                    </a:srgbClr>
                  </a:outerShdw>
                </a:effectLst>
              </a:rPr>
              <a:t>1505</a:t>
            </a:r>
          </a:p>
        </p:txBody>
      </p:sp>
      <p:sp>
        <p:nvSpPr>
          <p:cNvPr id="26" name="Rectangle 25"/>
          <p:cNvSpPr/>
          <p:nvPr/>
        </p:nvSpPr>
        <p:spPr>
          <a:xfrm>
            <a:off x="5172071" y="4578230"/>
            <a:ext cx="713657" cy="677108"/>
          </a:xfrm>
          <a:prstGeom prst="rect">
            <a:avLst/>
          </a:prstGeom>
        </p:spPr>
        <p:txBody>
          <a:bodyPr wrap="none">
            <a:spAutoFit/>
          </a:bodyPr>
          <a:lstStyle/>
          <a:p>
            <a:r>
              <a:rPr lang="en-US" sz="2000" b="1" dirty="0">
                <a:solidFill>
                  <a:srgbClr val="FF0000"/>
                </a:solidFill>
                <a:effectLst>
                  <a:glow rad="228600">
                    <a:srgbClr val="FFFF00">
                      <a:alpha val="40000"/>
                    </a:srgbClr>
                  </a:glow>
                  <a:outerShdw blurRad="38100" dist="38100" dir="2700000" algn="tl">
                    <a:srgbClr val="000000">
                      <a:alpha val="43137"/>
                    </a:srgbClr>
                  </a:outerShdw>
                </a:effectLst>
              </a:rPr>
              <a:t>1845</a:t>
            </a:r>
          </a:p>
          <a:p>
            <a:endParaRPr lang="en-US" b="1" dirty="0">
              <a:solidFill>
                <a:srgbClr val="FF0000"/>
              </a:solidFill>
              <a:effectLst>
                <a:outerShdw blurRad="38100" dist="38100" dir="2700000" algn="tl">
                  <a:srgbClr val="000000">
                    <a:alpha val="43137"/>
                  </a:srgbClr>
                </a:outerShdw>
              </a:effectLst>
            </a:endParaRPr>
          </a:p>
        </p:txBody>
      </p:sp>
      <p:sp>
        <p:nvSpPr>
          <p:cNvPr id="27" name="Rectangle 26"/>
          <p:cNvSpPr/>
          <p:nvPr/>
        </p:nvSpPr>
        <p:spPr>
          <a:xfrm>
            <a:off x="6016132" y="4578230"/>
            <a:ext cx="574196" cy="400110"/>
          </a:xfrm>
          <a:prstGeom prst="rect">
            <a:avLst/>
          </a:prstGeom>
        </p:spPr>
        <p:txBody>
          <a:bodyPr wrap="none">
            <a:spAutoFit/>
          </a:bodyPr>
          <a:lstStyle/>
          <a:p>
            <a:r>
              <a:rPr lang="en-US" sz="2000" b="1" dirty="0">
                <a:solidFill>
                  <a:srgbClr val="FF0000"/>
                </a:solidFill>
                <a:effectLst>
                  <a:glow rad="228600">
                    <a:srgbClr val="FFFF00">
                      <a:alpha val="40000"/>
                    </a:srgbClr>
                  </a:glow>
                  <a:outerShdw blurRad="38100" dist="38100" dir="2700000" algn="tl">
                    <a:srgbClr val="000000">
                      <a:alpha val="43137"/>
                    </a:srgbClr>
                  </a:outerShdw>
                </a:effectLst>
              </a:rPr>
              <a:t>100</a:t>
            </a:r>
          </a:p>
        </p:txBody>
      </p:sp>
      <p:sp>
        <p:nvSpPr>
          <p:cNvPr id="28" name="Rectangle 27"/>
          <p:cNvSpPr/>
          <p:nvPr/>
        </p:nvSpPr>
        <p:spPr>
          <a:xfrm>
            <a:off x="3324270" y="5515645"/>
            <a:ext cx="695127" cy="400110"/>
          </a:xfrm>
          <a:prstGeom prst="rect">
            <a:avLst/>
          </a:prstGeom>
        </p:spPr>
        <p:txBody>
          <a:bodyPr wrap="none">
            <a:spAutoFit/>
          </a:bodyPr>
          <a:lstStyle/>
          <a:p>
            <a:r>
              <a:rPr lang="en-US" sz="2000" b="1" dirty="0">
                <a:solidFill>
                  <a:srgbClr val="FF0000"/>
                </a:solidFill>
                <a:effectLst>
                  <a:glow rad="228600">
                    <a:srgbClr val="FFFF00">
                      <a:alpha val="40000"/>
                    </a:srgbClr>
                  </a:glow>
                  <a:outerShdw blurRad="38100" dist="38100" dir="2700000" algn="tl">
                    <a:srgbClr val="000000">
                      <a:alpha val="43137"/>
                    </a:srgbClr>
                  </a:outerShdw>
                </a:effectLst>
              </a:rPr>
              <a:t>OVR</a:t>
            </a:r>
          </a:p>
        </p:txBody>
      </p:sp>
      <p:sp>
        <p:nvSpPr>
          <p:cNvPr id="29" name="Rectangle 28"/>
          <p:cNvSpPr/>
          <p:nvPr/>
        </p:nvSpPr>
        <p:spPr>
          <a:xfrm>
            <a:off x="2676043" y="1427244"/>
            <a:ext cx="1103070" cy="261610"/>
          </a:xfrm>
          <a:prstGeom prst="rect">
            <a:avLst/>
          </a:prstGeom>
        </p:spPr>
        <p:txBody>
          <a:bodyPr wrap="square">
            <a:spAutoFit/>
          </a:bodyPr>
          <a:lstStyle/>
          <a:p>
            <a:r>
              <a:rPr lang="en-US" sz="1100" b="1" dirty="0">
                <a:solidFill>
                  <a:srgbClr val="FF0000"/>
                </a:solidFill>
                <a:effectLst>
                  <a:glow rad="228600">
                    <a:srgbClr val="FFFF00">
                      <a:alpha val="40000"/>
                    </a:srgbClr>
                  </a:glow>
                  <a:outerShdw blurRad="38100" dist="38100" dir="2700000" algn="tl">
                    <a:srgbClr val="000000">
                      <a:alpha val="43137"/>
                    </a:srgbClr>
                  </a:outerShdw>
                </a:effectLst>
              </a:rPr>
              <a:t>LEAVE BLANK</a:t>
            </a:r>
          </a:p>
        </p:txBody>
      </p:sp>
      <p:cxnSp>
        <p:nvCxnSpPr>
          <p:cNvPr id="33" name="Straight Connector 32"/>
          <p:cNvCxnSpPr/>
          <p:nvPr/>
        </p:nvCxnSpPr>
        <p:spPr>
          <a:xfrm>
            <a:off x="2516949" y="6348622"/>
            <a:ext cx="1291660"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pic>
        <p:nvPicPr>
          <p:cNvPr id="32" name="Picture 31"/>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
        <p:nvSpPr>
          <p:cNvPr id="4" name="Rectangle 3"/>
          <p:cNvSpPr/>
          <p:nvPr/>
        </p:nvSpPr>
        <p:spPr>
          <a:xfrm>
            <a:off x="5500308" y="3349562"/>
            <a:ext cx="946092" cy="400110"/>
          </a:xfrm>
          <a:prstGeom prst="rect">
            <a:avLst/>
          </a:prstGeom>
        </p:spPr>
        <p:txBody>
          <a:bodyPr wrap="none">
            <a:spAutoFit/>
          </a:bodyPr>
          <a:lstStyle/>
          <a:p>
            <a:pPr algn="ctr">
              <a:spcAft>
                <a:spcPts val="0"/>
              </a:spcAft>
            </a:pPr>
            <a:r>
              <a:rPr lang="en-US" sz="2000" b="1" dirty="0">
                <a:solidFill>
                  <a:srgbClr val="FF0000"/>
                </a:solidFill>
                <a:effectLst>
                  <a:glow rad="228600">
                    <a:srgbClr val="FFFF00">
                      <a:alpha val="40000"/>
                    </a:srgbClr>
                  </a:glow>
                  <a:outerShdw blurRad="38100" dist="38100" dir="2700000" algn="tl">
                    <a:srgbClr val="000000">
                      <a:alpha val="43137"/>
                    </a:srgbClr>
                  </a:outerShdw>
                </a:effectLst>
                <a:latin typeface="Aharoni" panose="02010803020104030203" pitchFamily="2" charset="-79"/>
                <a:cs typeface="Aharoni" panose="02010803020104030203" pitchFamily="2" charset="-79"/>
              </a:rPr>
              <a:t>$47,857 </a:t>
            </a:r>
          </a:p>
        </p:txBody>
      </p:sp>
    </p:spTree>
    <p:extLst>
      <p:ext uri="{BB962C8B-B14F-4D97-AF65-F5344CB8AC3E}">
        <p14:creationId xmlns:p14="http://schemas.microsoft.com/office/powerpoint/2010/main" val="497713248"/>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13211" y="65316"/>
            <a:ext cx="8926286" cy="840376"/>
          </a:xfrm>
        </p:spPr>
        <p:txBody>
          <a:bodyPr>
            <a:normAutofit fontScale="90000"/>
          </a:bodyPr>
          <a:lstStyle/>
          <a:p>
            <a:r>
              <a:rPr lang="en-US" b="1" dirty="0">
                <a:effectLst>
                  <a:glow rad="228600">
                    <a:schemeClr val="bg1">
                      <a:alpha val="40000"/>
                    </a:schemeClr>
                  </a:glow>
                  <a:outerShdw blurRad="38100" dist="38100" dir="2700000" algn="tl">
                    <a:srgbClr val="000000">
                      <a:alpha val="43137"/>
                    </a:srgbClr>
                  </a:outerShdw>
                </a:effectLst>
              </a:rPr>
              <a:t>NY</a:t>
            </a:r>
            <a:r>
              <a:rPr lang="en-US" b="1" dirty="0">
                <a:effectLst>
                  <a:outerShdw blurRad="38100" dist="38100" dir="2700000" algn="tl">
                    <a:srgbClr val="000000">
                      <a:alpha val="43137"/>
                    </a:srgbClr>
                  </a:outerShdw>
                </a:effectLst>
              </a:rPr>
              <a:t>CAPS NEW HIRE PACKAGE &amp; FORMS</a:t>
            </a:r>
            <a:br>
              <a:rPr lang="en-US" b="1" dirty="0">
                <a:effectLst>
                  <a:outerShdw blurRad="38100" dist="38100" dir="2700000" algn="tl">
                    <a:srgbClr val="000000">
                      <a:alpha val="43137"/>
                    </a:srgbClr>
                  </a:outerShdw>
                </a:effectLst>
              </a:rPr>
            </a:br>
            <a:r>
              <a:rPr lang="en-US" sz="3100" b="1" i="1" dirty="0">
                <a:effectLst>
                  <a:outerShdw blurRad="38100" dist="38100" dir="2700000" algn="tl">
                    <a:srgbClr val="000000">
                      <a:alpha val="43137"/>
                    </a:srgbClr>
                  </a:outerShdw>
                </a:effectLst>
              </a:rPr>
              <a:t>EMPLOYEE JOB &amp; PAYROLL DATA– Page 7 of 7</a:t>
            </a:r>
          </a:p>
        </p:txBody>
      </p:sp>
      <p:pic>
        <p:nvPicPr>
          <p:cNvPr id="5" name="Picture 4"/>
          <p:cNvPicPr>
            <a:picLocks noChangeAspect="1"/>
          </p:cNvPicPr>
          <p:nvPr/>
        </p:nvPicPr>
        <p:blipFill>
          <a:blip r:embed="rId2" cstate="print"/>
          <a:stretch>
            <a:fillRect/>
          </a:stretch>
        </p:blipFill>
        <p:spPr>
          <a:xfrm>
            <a:off x="2341789" y="975899"/>
            <a:ext cx="4469130" cy="5790438"/>
          </a:xfrm>
          <a:prstGeom prst="rect">
            <a:avLst/>
          </a:prstGeom>
          <a:effectLst>
            <a:outerShdw blurRad="63500" sx="102000" sy="102000" algn="ctr" rotWithShape="0">
              <a:prstClr val="black">
                <a:alpha val="40000"/>
              </a:prstClr>
            </a:outerShdw>
          </a:effectLst>
        </p:spPr>
      </p:pic>
      <p:cxnSp>
        <p:nvCxnSpPr>
          <p:cNvPr id="6" name="Straight Connector 5"/>
          <p:cNvCxnSpPr/>
          <p:nvPr/>
        </p:nvCxnSpPr>
        <p:spPr>
          <a:xfrm>
            <a:off x="2450434" y="172472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7" name="Straight Connector 6"/>
          <p:cNvCxnSpPr/>
          <p:nvPr/>
        </p:nvCxnSpPr>
        <p:spPr>
          <a:xfrm>
            <a:off x="2450434" y="191522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8" name="Straight Connector 7"/>
          <p:cNvCxnSpPr/>
          <p:nvPr/>
        </p:nvCxnSpPr>
        <p:spPr>
          <a:xfrm>
            <a:off x="6031834" y="172472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9" name="Straight Connector 8"/>
          <p:cNvCxnSpPr/>
          <p:nvPr/>
        </p:nvCxnSpPr>
        <p:spPr>
          <a:xfrm>
            <a:off x="5946109" y="191522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0" name="Straight Connector 9"/>
          <p:cNvCxnSpPr/>
          <p:nvPr/>
        </p:nvCxnSpPr>
        <p:spPr>
          <a:xfrm>
            <a:off x="2698084" y="315347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1" name="Straight Connector 10"/>
          <p:cNvCxnSpPr/>
          <p:nvPr/>
        </p:nvCxnSpPr>
        <p:spPr>
          <a:xfrm>
            <a:off x="2782577" y="334397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2" name="Straight Connector 11"/>
          <p:cNvCxnSpPr/>
          <p:nvPr/>
        </p:nvCxnSpPr>
        <p:spPr>
          <a:xfrm>
            <a:off x="5450809" y="334397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3" name="Straight Connector 12"/>
          <p:cNvCxnSpPr/>
          <p:nvPr/>
        </p:nvCxnSpPr>
        <p:spPr>
          <a:xfrm>
            <a:off x="2621884" y="3793467"/>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4" name="Straight Connector 13"/>
          <p:cNvCxnSpPr/>
          <p:nvPr/>
        </p:nvCxnSpPr>
        <p:spPr>
          <a:xfrm>
            <a:off x="2782577" y="3983967"/>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5" name="Straight Connector 14"/>
          <p:cNvCxnSpPr/>
          <p:nvPr/>
        </p:nvCxnSpPr>
        <p:spPr>
          <a:xfrm>
            <a:off x="2782577" y="4174467"/>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6" name="Straight Connector 15"/>
          <p:cNvCxnSpPr/>
          <p:nvPr/>
        </p:nvCxnSpPr>
        <p:spPr>
          <a:xfrm>
            <a:off x="4888834" y="3983967"/>
            <a:ext cx="769016" cy="0"/>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7" name="Straight Connector 16"/>
          <p:cNvCxnSpPr/>
          <p:nvPr/>
        </p:nvCxnSpPr>
        <p:spPr>
          <a:xfrm>
            <a:off x="2850484" y="5915725"/>
            <a:ext cx="664287"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cxnSp>
        <p:nvCxnSpPr>
          <p:cNvPr id="18" name="Straight Connector 17"/>
          <p:cNvCxnSpPr/>
          <p:nvPr/>
        </p:nvCxnSpPr>
        <p:spPr>
          <a:xfrm>
            <a:off x="2518340" y="6339580"/>
            <a:ext cx="1291660" cy="1451"/>
          </a:xfrm>
          <a:prstGeom prst="line">
            <a:avLst/>
          </a:prstGeom>
          <a:ln w="88900">
            <a:solidFill>
              <a:srgbClr val="FFFF00">
                <a:alpha val="30000"/>
              </a:srgbClr>
            </a:solidFill>
          </a:ln>
        </p:spPr>
        <p:style>
          <a:lnRef idx="1">
            <a:schemeClr val="accent1"/>
          </a:lnRef>
          <a:fillRef idx="0">
            <a:schemeClr val="accent1"/>
          </a:fillRef>
          <a:effectRef idx="0">
            <a:schemeClr val="accent1"/>
          </a:effectRef>
          <a:fontRef idx="minor">
            <a:schemeClr val="tx1"/>
          </a:fontRef>
        </p:style>
      </p:cxnSp>
      <p:sp>
        <p:nvSpPr>
          <p:cNvPr id="23" name="Rectangle 22"/>
          <p:cNvSpPr/>
          <p:nvPr/>
        </p:nvSpPr>
        <p:spPr>
          <a:xfrm>
            <a:off x="2981371" y="3579868"/>
            <a:ext cx="532518" cy="400110"/>
          </a:xfrm>
          <a:prstGeom prst="rect">
            <a:avLst/>
          </a:prstGeom>
        </p:spPr>
        <p:txBody>
          <a:bodyPr wrap="none">
            <a:spAutoFit/>
          </a:bodyPr>
          <a:lstStyle/>
          <a:p>
            <a:r>
              <a:rPr lang="en-US" sz="2000" b="1" dirty="0">
                <a:solidFill>
                  <a:srgbClr val="FF0000"/>
                </a:solidFill>
                <a:effectLst>
                  <a:glow rad="228600">
                    <a:srgbClr val="FFFF00">
                      <a:alpha val="40000"/>
                    </a:srgbClr>
                  </a:glow>
                  <a:outerShdw blurRad="38100" dist="38100" dir="2700000" algn="tl">
                    <a:srgbClr val="000000">
                      <a:alpha val="43137"/>
                    </a:srgbClr>
                  </a:outerShdw>
                </a:effectLst>
              </a:rPr>
              <a:t>NY</a:t>
            </a:r>
          </a:p>
        </p:txBody>
      </p:sp>
      <p:pic>
        <p:nvPicPr>
          <p:cNvPr id="21" name="Picture 20"/>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993593667"/>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99550" y="30479"/>
            <a:ext cx="7704667" cy="709748"/>
          </a:xfrm>
        </p:spPr>
        <p:txBody>
          <a:bodyPr>
            <a:normAutofit/>
          </a:bodyPr>
          <a:lstStyle/>
          <a:p>
            <a:r>
              <a:rPr lang="en-US" sz="3600" b="1">
                <a:effectLst>
                  <a:outerShdw blurRad="38100" dist="38100" dir="2700000" algn="tl">
                    <a:srgbClr val="000000">
                      <a:alpha val="43137"/>
                    </a:srgbClr>
                  </a:outerShdw>
                </a:effectLst>
              </a:rPr>
              <a:t>EEO SELF-IDENTIFICATION FORM</a:t>
            </a:r>
            <a:endParaRPr lang="en-US" sz="3600" b="1" dirty="0">
              <a:effectLst>
                <a:outerShdw blurRad="38100" dist="38100" dir="2700000" algn="tl">
                  <a:srgbClr val="000000">
                    <a:alpha val="43137"/>
                  </a:srgbClr>
                </a:outerShdw>
              </a:effectLst>
            </a:endParaRPr>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74706" y="5682126"/>
            <a:ext cx="1074256" cy="1254251"/>
          </a:xfrm>
          <a:prstGeom prst="rect">
            <a:avLst/>
          </a:prstGeom>
          <a:ln>
            <a:noFill/>
          </a:ln>
          <a:effectLst>
            <a:outerShdw blurRad="292100" dist="139700" dir="2700000" algn="tl" rotWithShape="0">
              <a:srgbClr val="333333">
                <a:alpha val="65000"/>
              </a:srgbClr>
            </a:outerShdw>
          </a:effectLst>
        </p:spPr>
      </p:pic>
      <p:pic>
        <p:nvPicPr>
          <p:cNvPr id="11" name="Picture 10">
            <a:extLst>
              <a:ext uri="{FF2B5EF4-FFF2-40B4-BE49-F238E27FC236}">
                <a16:creationId xmlns:a16="http://schemas.microsoft.com/office/drawing/2014/main" id="{59FE120E-9FCF-D2EC-7048-57D2B144297E}"/>
              </a:ext>
            </a:extLst>
          </p:cNvPr>
          <p:cNvPicPr>
            <a:picLocks noChangeAspect="1"/>
          </p:cNvPicPr>
          <p:nvPr/>
        </p:nvPicPr>
        <p:blipFill>
          <a:blip r:embed="rId3"/>
          <a:stretch>
            <a:fillRect/>
          </a:stretch>
        </p:blipFill>
        <p:spPr>
          <a:xfrm>
            <a:off x="887583" y="699985"/>
            <a:ext cx="4048625" cy="5231985"/>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pic>
        <p:nvPicPr>
          <p:cNvPr id="13" name="Picture 12">
            <a:extLst>
              <a:ext uri="{FF2B5EF4-FFF2-40B4-BE49-F238E27FC236}">
                <a16:creationId xmlns:a16="http://schemas.microsoft.com/office/drawing/2014/main" id="{57724040-8894-C166-FABD-1DFD5EC72EC1}"/>
              </a:ext>
            </a:extLst>
          </p:cNvPr>
          <p:cNvPicPr>
            <a:picLocks noChangeAspect="1"/>
          </p:cNvPicPr>
          <p:nvPr/>
        </p:nvPicPr>
        <p:blipFill>
          <a:blip r:embed="rId4"/>
          <a:stretch>
            <a:fillRect/>
          </a:stretch>
        </p:blipFill>
        <p:spPr>
          <a:xfrm>
            <a:off x="5048176" y="699986"/>
            <a:ext cx="4027972" cy="5231985"/>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Tree>
    <p:extLst>
      <p:ext uri="{BB962C8B-B14F-4D97-AF65-F5344CB8AC3E}">
        <p14:creationId xmlns:p14="http://schemas.microsoft.com/office/powerpoint/2010/main" val="4091273316"/>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74172" y="108858"/>
            <a:ext cx="8743406" cy="822959"/>
          </a:xfrm>
        </p:spPr>
        <p:txBody>
          <a:bodyPr>
            <a:noAutofit/>
          </a:bodyPr>
          <a:lstStyle/>
          <a:p>
            <a:r>
              <a:rPr lang="en-US" sz="3200" b="1" dirty="0">
                <a:effectLst>
                  <a:glow rad="228600">
                    <a:schemeClr val="bg1">
                      <a:alpha val="40000"/>
                    </a:schemeClr>
                  </a:glow>
                  <a:outerShdw blurRad="38100" dist="38100" dir="2700000" algn="tl">
                    <a:srgbClr val="000000">
                      <a:alpha val="43137"/>
                    </a:srgbClr>
                  </a:outerShdw>
                </a:effectLst>
              </a:rPr>
              <a:t>H</a:t>
            </a:r>
            <a:r>
              <a:rPr lang="en-US" sz="3200" b="1" dirty="0">
                <a:effectLst>
                  <a:outerShdw blurRad="38100" dist="38100" dir="2700000" algn="tl">
                    <a:srgbClr val="000000">
                      <a:alpha val="43137"/>
                    </a:srgbClr>
                  </a:outerShdw>
                </a:effectLst>
              </a:rPr>
              <a:t>ON. MICHAEL MCSWEENEY, CITY CLERK, CHARTER #1136, CHAPTER #49</a:t>
            </a:r>
          </a:p>
        </p:txBody>
      </p:sp>
      <p:pic>
        <p:nvPicPr>
          <p:cNvPr id="3" name="Picture 2"/>
          <p:cNvPicPr>
            <a:picLocks noChangeAspect="1"/>
          </p:cNvPicPr>
          <p:nvPr/>
        </p:nvPicPr>
        <p:blipFill>
          <a:blip r:embed="rId2" cstate="print"/>
          <a:stretch>
            <a:fillRect/>
          </a:stretch>
        </p:blipFill>
        <p:spPr>
          <a:xfrm>
            <a:off x="2372057" y="1097282"/>
            <a:ext cx="4347636" cy="5647508"/>
          </a:xfrm>
          <a:prstGeom prst="rect">
            <a:avLst/>
          </a:prstGeom>
          <a:effectLst>
            <a:outerShdw blurRad="63500" sx="102000" sy="102000" algn="ctr" rotWithShape="0">
              <a:prstClr val="black">
                <a:alpha val="40000"/>
              </a:prstClr>
            </a:outerShdw>
          </a:effectLst>
        </p:spPr>
      </p:pic>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3443819255"/>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40349" y="0"/>
            <a:ext cx="8864313" cy="653143"/>
          </a:xfrm>
        </p:spPr>
        <p:txBody>
          <a:bodyPr>
            <a:normAutofit/>
          </a:bodyPr>
          <a:lstStyle/>
          <a:p>
            <a:r>
              <a:rPr lang="en-US" sz="3600" b="1" dirty="0">
                <a:effectLst>
                  <a:glow rad="228600">
                    <a:schemeClr val="bg1">
                      <a:alpha val="40000"/>
                    </a:schemeClr>
                  </a:glow>
                  <a:outerShdw blurRad="38100" dist="38100" dir="2700000" algn="tl">
                    <a:srgbClr val="000000">
                      <a:alpha val="43137"/>
                    </a:srgbClr>
                  </a:outerShdw>
                </a:effectLst>
              </a:rPr>
              <a:t>L</a:t>
            </a:r>
            <a:r>
              <a:rPr lang="en-US" sz="3600" b="1" dirty="0">
                <a:effectLst>
                  <a:outerShdw blurRad="38100" dist="38100" dir="2700000" algn="tl">
                    <a:srgbClr val="000000">
                      <a:alpha val="43137"/>
                    </a:srgbClr>
                  </a:outerShdw>
                </a:effectLst>
              </a:rPr>
              <a:t>.E.N.S. DRIVERS VERIFICATION FORM</a:t>
            </a:r>
          </a:p>
        </p:txBody>
      </p:sp>
      <p:pic>
        <p:nvPicPr>
          <p:cNvPr id="4" name="Picture 3"/>
          <p:cNvPicPr>
            <a:picLocks noChangeAspect="1"/>
          </p:cNvPicPr>
          <p:nvPr/>
        </p:nvPicPr>
        <p:blipFill>
          <a:blip r:embed="rId2" cstate="print"/>
          <a:stretch>
            <a:fillRect/>
          </a:stretch>
        </p:blipFill>
        <p:spPr>
          <a:xfrm>
            <a:off x="2204658" y="618307"/>
            <a:ext cx="4735694" cy="6144718"/>
          </a:xfrm>
          <a:prstGeom prst="rect">
            <a:avLst/>
          </a:prstGeom>
          <a:effectLst>
            <a:outerShdw blurRad="63500" sx="102000" sy="102000" algn="ctr" rotWithShape="0">
              <a:prstClr val="black">
                <a:alpha val="40000"/>
              </a:prstClr>
            </a:outerShdw>
          </a:effectLst>
        </p:spPr>
      </p:pic>
      <p:sp>
        <p:nvSpPr>
          <p:cNvPr id="5" name="Rectangle 4"/>
          <p:cNvSpPr/>
          <p:nvPr/>
        </p:nvSpPr>
        <p:spPr>
          <a:xfrm>
            <a:off x="3714740" y="1393411"/>
            <a:ext cx="1690656" cy="338554"/>
          </a:xfrm>
          <a:prstGeom prst="rect">
            <a:avLst/>
          </a:prstGeom>
        </p:spPr>
        <p:txBody>
          <a:bodyPr wrap="none">
            <a:spAutoFit/>
          </a:bodyPr>
          <a:lstStyle/>
          <a:p>
            <a:r>
              <a:rPr lang="en-US" sz="1600" b="1" dirty="0">
                <a:solidFill>
                  <a:srgbClr val="FF0000"/>
                </a:solidFill>
                <a:effectLst>
                  <a:glow rad="228600">
                    <a:srgbClr val="FFFF00">
                      <a:alpha val="70000"/>
                    </a:srgbClr>
                  </a:glow>
                  <a:outerShdw blurRad="38100" dist="38100" dir="2700000" algn="tl">
                    <a:srgbClr val="000000">
                      <a:alpha val="43137"/>
                    </a:srgbClr>
                  </a:outerShdw>
                </a:effectLst>
              </a:rPr>
              <a:t>Academy Recruit</a:t>
            </a:r>
          </a:p>
        </p:txBody>
      </p:sp>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4160716161"/>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82132" y="-28575"/>
            <a:ext cx="7704667" cy="696686"/>
          </a:xfrm>
        </p:spPr>
        <p:txBody>
          <a:bodyPr>
            <a:normAutofit/>
          </a:bodyPr>
          <a:lstStyle/>
          <a:p>
            <a:r>
              <a:rPr lang="en-US" sz="3600" b="1" dirty="0">
                <a:effectLst>
                  <a:outerShdw blurRad="38100" dist="38100" dir="2700000" algn="tl">
                    <a:srgbClr val="000000">
                      <a:alpha val="43137"/>
                    </a:srgbClr>
                  </a:outerShdw>
                </a:effectLst>
              </a:rPr>
              <a:t>OATH OF OFFICE</a:t>
            </a:r>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pic>
        <p:nvPicPr>
          <p:cNvPr id="8" name="Picture 7">
            <a:extLst>
              <a:ext uri="{FF2B5EF4-FFF2-40B4-BE49-F238E27FC236}">
                <a16:creationId xmlns:a16="http://schemas.microsoft.com/office/drawing/2014/main" id="{834252F2-409B-47AF-805F-6AAA218E5728}"/>
              </a:ext>
            </a:extLst>
          </p:cNvPr>
          <p:cNvPicPr>
            <a:picLocks noChangeAspect="1"/>
          </p:cNvPicPr>
          <p:nvPr/>
        </p:nvPicPr>
        <p:blipFill>
          <a:blip r:embed="rId3"/>
          <a:stretch>
            <a:fillRect/>
          </a:stretch>
        </p:blipFill>
        <p:spPr>
          <a:xfrm>
            <a:off x="2683566" y="582855"/>
            <a:ext cx="4899991" cy="6275145"/>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3105299098"/>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73424" y="52254"/>
            <a:ext cx="7704667" cy="966651"/>
          </a:xfrm>
        </p:spPr>
        <p:txBody>
          <a:bodyPr>
            <a:normAutofit fontScale="90000"/>
          </a:bodyPr>
          <a:lstStyle/>
          <a:p>
            <a:r>
              <a:rPr lang="en-US" sz="3600" b="1" dirty="0">
                <a:effectLst>
                  <a:outerShdw blurRad="38100" dist="38100" dir="2700000" algn="tl">
                    <a:srgbClr val="000000">
                      <a:alpha val="43137"/>
                    </a:srgbClr>
                  </a:outerShdw>
                </a:effectLst>
              </a:rPr>
              <a:t>UNITED STATES POSTAL SERVICE</a:t>
            </a:r>
            <a:br>
              <a:rPr lang="en-US" sz="3600" b="1" dirty="0">
                <a:effectLst>
                  <a:outerShdw blurRad="38100" dist="38100" dir="2700000" algn="tl">
                    <a:srgbClr val="000000">
                      <a:alpha val="43137"/>
                    </a:srgbClr>
                  </a:outerShdw>
                </a:effectLst>
              </a:rPr>
            </a:br>
            <a:r>
              <a:rPr lang="en-US" sz="3600" b="1" dirty="0">
                <a:effectLst>
                  <a:outerShdw blurRad="38100" dist="38100" dir="2700000" algn="tl">
                    <a:srgbClr val="000000">
                      <a:alpha val="43137"/>
                    </a:srgbClr>
                  </a:outerShdw>
                </a:effectLst>
              </a:rPr>
              <a:t>$9 MONEY ORDER</a:t>
            </a:r>
          </a:p>
        </p:txBody>
      </p:sp>
      <p:pic>
        <p:nvPicPr>
          <p:cNvPr id="4" name="Picture 3"/>
          <p:cNvPicPr>
            <a:picLocks noChangeAspect="1"/>
          </p:cNvPicPr>
          <p:nvPr/>
        </p:nvPicPr>
        <p:blipFill>
          <a:blip r:embed="rId2" cstate="print"/>
          <a:stretch>
            <a:fillRect/>
          </a:stretch>
        </p:blipFill>
        <p:spPr>
          <a:xfrm>
            <a:off x="1093054" y="1232784"/>
            <a:ext cx="7465405" cy="3291832"/>
          </a:xfrm>
          <a:prstGeom prst="rect">
            <a:avLst/>
          </a:prstGeom>
          <a:effectLst>
            <a:outerShdw blurRad="63500" sx="102000" sy="102000" algn="ctr" rotWithShape="0">
              <a:prstClr val="black">
                <a:alpha val="40000"/>
              </a:prstClr>
            </a:outerShdw>
          </a:effectLst>
        </p:spPr>
      </p:pic>
      <p:sp>
        <p:nvSpPr>
          <p:cNvPr id="6" name="TextBox 5"/>
          <p:cNvSpPr txBox="1"/>
          <p:nvPr/>
        </p:nvSpPr>
        <p:spPr>
          <a:xfrm>
            <a:off x="1052204" y="2314623"/>
            <a:ext cx="2709894" cy="769441"/>
          </a:xfrm>
          <a:prstGeom prst="rect">
            <a:avLst/>
          </a:prstGeom>
          <a:noFill/>
        </p:spPr>
        <p:txBody>
          <a:bodyPr wrap="square" rtlCol="0">
            <a:spAutoFit/>
          </a:bodyPr>
          <a:lstStyle/>
          <a:p>
            <a:r>
              <a:rPr lang="en-US" sz="2200" b="1" dirty="0">
                <a:ln w="6350">
                  <a:solidFill>
                    <a:schemeClr val="tx1"/>
                  </a:solidFill>
                </a:ln>
                <a:effectLst>
                  <a:glow rad="254000">
                    <a:srgbClr val="FFFF00">
                      <a:alpha val="70000"/>
                    </a:srgbClr>
                  </a:glow>
                </a:effectLst>
              </a:rPr>
              <a:t>The City of NY Office</a:t>
            </a:r>
          </a:p>
          <a:p>
            <a:r>
              <a:rPr lang="en-US" sz="2200" b="1" dirty="0">
                <a:ln w="6350">
                  <a:solidFill>
                    <a:schemeClr val="tx1"/>
                  </a:solidFill>
                </a:ln>
                <a:effectLst>
                  <a:glow rad="254000">
                    <a:srgbClr val="FFFF00">
                      <a:alpha val="70000"/>
                    </a:srgbClr>
                  </a:glow>
                </a:effectLst>
              </a:rPr>
              <a:t>      of the </a:t>
            </a:r>
            <a:r>
              <a:rPr lang="en-US" sz="2200" b="1" dirty="0">
                <a:ln w="6350">
                  <a:solidFill>
                    <a:schemeClr val="tx1"/>
                  </a:solidFill>
                </a:ln>
                <a:effectLst>
                  <a:glow rad="381000">
                    <a:srgbClr val="FFFF00">
                      <a:alpha val="70000"/>
                    </a:srgbClr>
                  </a:glow>
                </a:effectLst>
              </a:rPr>
              <a:t>City</a:t>
            </a:r>
            <a:r>
              <a:rPr lang="en-US" sz="2200" b="1" dirty="0">
                <a:ln w="6350">
                  <a:solidFill>
                    <a:schemeClr val="tx1"/>
                  </a:solidFill>
                </a:ln>
                <a:effectLst>
                  <a:glow rad="254000">
                    <a:srgbClr val="FFFF00">
                      <a:alpha val="70000"/>
                    </a:srgbClr>
                  </a:glow>
                </a:effectLst>
              </a:rPr>
              <a:t> Clerk</a:t>
            </a:r>
          </a:p>
        </p:txBody>
      </p:sp>
      <p:sp>
        <p:nvSpPr>
          <p:cNvPr id="7" name="TextBox 6"/>
          <p:cNvSpPr txBox="1"/>
          <p:nvPr/>
        </p:nvSpPr>
        <p:spPr>
          <a:xfrm>
            <a:off x="1469462" y="3006638"/>
            <a:ext cx="1874629" cy="1107996"/>
          </a:xfrm>
          <a:prstGeom prst="rect">
            <a:avLst/>
          </a:prstGeom>
          <a:noFill/>
          <a:effectLst>
            <a:glow rad="254000">
              <a:srgbClr val="FFFF00">
                <a:alpha val="70000"/>
              </a:srgbClr>
            </a:glow>
          </a:effectLst>
        </p:spPr>
        <p:txBody>
          <a:bodyPr wrap="square" rtlCol="0">
            <a:spAutoFit/>
          </a:bodyPr>
          <a:lstStyle/>
          <a:p>
            <a:r>
              <a:rPr lang="en-US" sz="2200" b="1" dirty="0">
                <a:ln w="3175">
                  <a:solidFill>
                    <a:schemeClr val="tx1"/>
                  </a:solidFill>
                </a:ln>
                <a:effectLst>
                  <a:glow rad="381000">
                    <a:srgbClr val="FFFF00">
                      <a:alpha val="70000"/>
                    </a:srgbClr>
                  </a:glow>
                </a:effectLst>
              </a:rPr>
              <a:t>141 Worth St</a:t>
            </a:r>
          </a:p>
          <a:p>
            <a:r>
              <a:rPr lang="en-US" sz="2200" b="1" dirty="0">
                <a:ln w="3175">
                  <a:solidFill>
                    <a:schemeClr val="tx1"/>
                  </a:solidFill>
                </a:ln>
                <a:effectLst>
                  <a:glow rad="381000">
                    <a:srgbClr val="FFFF00">
                      <a:alpha val="70000"/>
                    </a:srgbClr>
                  </a:glow>
                </a:effectLst>
              </a:rPr>
              <a:t>NY, NY 10013</a:t>
            </a:r>
          </a:p>
          <a:p>
            <a:r>
              <a:rPr lang="en-US" sz="2200" b="1" dirty="0">
                <a:ln w="3175">
                  <a:solidFill>
                    <a:schemeClr val="tx1"/>
                  </a:solidFill>
                </a:ln>
                <a:effectLst>
                  <a:glow rad="381000">
                    <a:srgbClr val="FFFF00">
                      <a:alpha val="70000"/>
                    </a:srgbClr>
                  </a:glow>
                </a:effectLst>
              </a:rPr>
              <a:t>Oath of Office</a:t>
            </a:r>
          </a:p>
        </p:txBody>
      </p:sp>
      <p:sp>
        <p:nvSpPr>
          <p:cNvPr id="8" name="TextBox 7"/>
          <p:cNvSpPr txBox="1"/>
          <p:nvPr/>
        </p:nvSpPr>
        <p:spPr>
          <a:xfrm>
            <a:off x="5347067" y="2989219"/>
            <a:ext cx="3082830" cy="430887"/>
          </a:xfrm>
          <a:prstGeom prst="rect">
            <a:avLst/>
          </a:prstGeom>
          <a:noFill/>
        </p:spPr>
        <p:txBody>
          <a:bodyPr wrap="square" rtlCol="0">
            <a:spAutoFit/>
          </a:bodyPr>
          <a:lstStyle/>
          <a:p>
            <a:r>
              <a:rPr lang="en-US" sz="2200" b="1" dirty="0">
                <a:ln w="3175">
                  <a:solidFill>
                    <a:schemeClr val="tx1"/>
                  </a:solidFill>
                </a:ln>
                <a:effectLst>
                  <a:glow rad="381000">
                    <a:srgbClr val="FFFF00">
                      <a:alpha val="70000"/>
                    </a:srgbClr>
                  </a:glow>
                </a:effectLst>
              </a:rPr>
              <a:t>Last Name, First Name</a:t>
            </a:r>
          </a:p>
        </p:txBody>
      </p:sp>
      <p:sp>
        <p:nvSpPr>
          <p:cNvPr id="9" name="TextBox 8"/>
          <p:cNvSpPr txBox="1"/>
          <p:nvPr/>
        </p:nvSpPr>
        <p:spPr>
          <a:xfrm>
            <a:off x="5347063" y="3311306"/>
            <a:ext cx="2107475" cy="430887"/>
          </a:xfrm>
          <a:prstGeom prst="rect">
            <a:avLst/>
          </a:prstGeom>
          <a:noFill/>
        </p:spPr>
        <p:txBody>
          <a:bodyPr wrap="square" rtlCol="0">
            <a:spAutoFit/>
          </a:bodyPr>
          <a:lstStyle/>
          <a:p>
            <a:r>
              <a:rPr lang="en-US" sz="2200" b="1" dirty="0">
                <a:ln w="3175">
                  <a:solidFill>
                    <a:schemeClr val="tx1"/>
                  </a:solidFill>
                </a:ln>
                <a:effectLst>
                  <a:glow rad="381000">
                    <a:srgbClr val="FFFF00">
                      <a:alpha val="70000"/>
                    </a:srgbClr>
                  </a:glow>
                </a:effectLst>
              </a:rPr>
              <a:t>Your Address</a:t>
            </a:r>
          </a:p>
        </p:txBody>
      </p:sp>
      <p:sp>
        <p:nvSpPr>
          <p:cNvPr id="10" name="TextBox 9"/>
          <p:cNvSpPr txBox="1"/>
          <p:nvPr/>
        </p:nvSpPr>
        <p:spPr>
          <a:xfrm>
            <a:off x="6113421" y="4113726"/>
            <a:ext cx="2518541" cy="430887"/>
          </a:xfrm>
          <a:prstGeom prst="rect">
            <a:avLst/>
          </a:prstGeom>
          <a:noFill/>
          <a:effectLst>
            <a:glow rad="381000">
              <a:srgbClr val="FFFF00">
                <a:alpha val="70000"/>
              </a:srgbClr>
            </a:glow>
          </a:effectLst>
        </p:spPr>
        <p:txBody>
          <a:bodyPr wrap="square" rtlCol="0">
            <a:spAutoFit/>
          </a:bodyPr>
          <a:lstStyle/>
          <a:p>
            <a:r>
              <a:rPr lang="en-US" sz="2200" b="1" dirty="0">
                <a:ln w="3175">
                  <a:solidFill>
                    <a:schemeClr val="tx1"/>
                  </a:solidFill>
                </a:ln>
                <a:effectLst>
                  <a:glow rad="228600">
                    <a:srgbClr val="FFFF00">
                      <a:alpha val="60000"/>
                    </a:srgbClr>
                  </a:glow>
                </a:effectLst>
              </a:rPr>
              <a:t>Last 4 digits of SS#</a:t>
            </a:r>
          </a:p>
        </p:txBody>
      </p:sp>
      <p:sp>
        <p:nvSpPr>
          <p:cNvPr id="11" name="Up Arrow Callout 10"/>
          <p:cNvSpPr/>
          <p:nvPr/>
        </p:nvSpPr>
        <p:spPr>
          <a:xfrm>
            <a:off x="2342685" y="4426389"/>
            <a:ext cx="2804162" cy="1557803"/>
          </a:xfrm>
          <a:prstGeom prst="upArrowCallout">
            <a:avLst/>
          </a:prstGeom>
          <a:solidFill>
            <a:schemeClr val="bg1"/>
          </a:solidFill>
          <a:ln w="38100">
            <a:solidFill>
              <a:srgbClr val="FF0000"/>
            </a:solidFill>
          </a:ln>
          <a:effectLst>
            <a:outerShdw blurRad="63500" sx="102000" sy="102000" algn="ctr"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200" b="1" dirty="0">
                <a:solidFill>
                  <a:schemeClr val="tx1"/>
                </a:solidFill>
                <a:effectLst>
                  <a:outerShdw blurRad="38100" dist="38100" dir="2700000" algn="tl">
                    <a:srgbClr val="000000">
                      <a:alpha val="43137"/>
                    </a:srgbClr>
                  </a:outerShdw>
                </a:effectLst>
              </a:rPr>
              <a:t>DO NOT PRINT OVER THIS HOLOGRAPHIC IMAGE</a:t>
            </a:r>
          </a:p>
        </p:txBody>
      </p:sp>
      <p:pic>
        <p:nvPicPr>
          <p:cNvPr id="12" name="Picture 11"/>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449727266"/>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82133" y="9526"/>
            <a:ext cx="7704667" cy="542924"/>
          </a:xfrm>
        </p:spPr>
        <p:txBody>
          <a:bodyPr>
            <a:normAutofit fontScale="90000"/>
          </a:bodyPr>
          <a:lstStyle/>
          <a:p>
            <a:r>
              <a:rPr lang="en-US" b="1" dirty="0">
                <a:effectLst>
                  <a:outerShdw blurRad="38100" dist="38100" dir="2700000" algn="tl">
                    <a:srgbClr val="000000">
                      <a:alpha val="43137"/>
                    </a:srgbClr>
                  </a:outerShdw>
                </a:effectLst>
              </a:rPr>
              <a:t>NYCERS – F103 </a:t>
            </a:r>
            <a:r>
              <a:rPr lang="en-US" sz="3100" b="1" i="1" dirty="0">
                <a:effectLst>
                  <a:outerShdw blurRad="38100" dist="38100" dir="2700000" algn="tl">
                    <a:srgbClr val="000000">
                      <a:alpha val="43137"/>
                    </a:srgbClr>
                  </a:outerShdw>
                </a:effectLst>
              </a:rPr>
              <a:t>(Page 1 of 3)</a:t>
            </a:r>
          </a:p>
        </p:txBody>
      </p:sp>
      <p:pic>
        <p:nvPicPr>
          <p:cNvPr id="3" name="Picture 2"/>
          <p:cNvPicPr>
            <a:picLocks noChangeAspect="1"/>
          </p:cNvPicPr>
          <p:nvPr/>
        </p:nvPicPr>
        <p:blipFill>
          <a:blip r:embed="rId2" cstate="print"/>
          <a:stretch>
            <a:fillRect/>
          </a:stretch>
        </p:blipFill>
        <p:spPr>
          <a:xfrm>
            <a:off x="2470955" y="609600"/>
            <a:ext cx="4727021" cy="6124575"/>
          </a:xfrm>
          <a:prstGeom prst="rect">
            <a:avLst/>
          </a:prstGeom>
          <a:effectLst>
            <a:outerShdw blurRad="63500" sx="102000" sy="102000" algn="ctr" rotWithShape="0">
              <a:prstClr val="black">
                <a:alpha val="40000"/>
              </a:prstClr>
            </a:outerShdw>
          </a:effectLst>
        </p:spPr>
      </p:pic>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3746253770"/>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82133" y="9526"/>
            <a:ext cx="7704667" cy="542924"/>
          </a:xfrm>
        </p:spPr>
        <p:txBody>
          <a:bodyPr>
            <a:normAutofit fontScale="90000"/>
          </a:bodyPr>
          <a:lstStyle/>
          <a:p>
            <a:r>
              <a:rPr lang="en-US" b="1" dirty="0">
                <a:effectLst>
                  <a:outerShdw blurRad="38100" dist="38100" dir="2700000" algn="tl">
                    <a:srgbClr val="000000">
                      <a:alpha val="43137"/>
                    </a:srgbClr>
                  </a:outerShdw>
                </a:effectLst>
              </a:rPr>
              <a:t>NYCERS – F103 </a:t>
            </a:r>
            <a:r>
              <a:rPr lang="en-US" sz="3100" b="1" i="1" dirty="0">
                <a:effectLst>
                  <a:outerShdw blurRad="38100" dist="38100" dir="2700000" algn="tl">
                    <a:srgbClr val="000000">
                      <a:alpha val="43137"/>
                    </a:srgbClr>
                  </a:outerShdw>
                </a:effectLst>
              </a:rPr>
              <a:t>(Page 2 of 3)</a:t>
            </a:r>
          </a:p>
        </p:txBody>
      </p:sp>
      <p:pic>
        <p:nvPicPr>
          <p:cNvPr id="5" name="Picture 4"/>
          <p:cNvPicPr>
            <a:picLocks noChangeAspect="1"/>
          </p:cNvPicPr>
          <p:nvPr/>
        </p:nvPicPr>
        <p:blipFill>
          <a:blip r:embed="rId2" cstate="print"/>
          <a:stretch>
            <a:fillRect/>
          </a:stretch>
        </p:blipFill>
        <p:spPr>
          <a:xfrm>
            <a:off x="2471885" y="619125"/>
            <a:ext cx="4725162" cy="6117336"/>
          </a:xfrm>
          <a:prstGeom prst="rect">
            <a:avLst/>
          </a:prstGeom>
          <a:effectLst>
            <a:outerShdw blurRad="63500" sx="102000" sy="102000" algn="ctr" rotWithShape="0">
              <a:prstClr val="black">
                <a:alpha val="40000"/>
              </a:prstClr>
            </a:outerShdw>
          </a:effectLst>
        </p:spPr>
      </p:pic>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4209499512"/>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82133" y="9526"/>
            <a:ext cx="7704667" cy="542924"/>
          </a:xfrm>
        </p:spPr>
        <p:txBody>
          <a:bodyPr>
            <a:normAutofit fontScale="90000"/>
          </a:bodyPr>
          <a:lstStyle/>
          <a:p>
            <a:r>
              <a:rPr lang="en-US" b="1" dirty="0">
                <a:effectLst>
                  <a:outerShdw blurRad="38100" dist="38100" dir="2700000" algn="tl">
                    <a:srgbClr val="000000">
                      <a:alpha val="43137"/>
                    </a:srgbClr>
                  </a:outerShdw>
                </a:effectLst>
              </a:rPr>
              <a:t>NYCERS – F103 </a:t>
            </a:r>
            <a:r>
              <a:rPr lang="en-US" sz="3100" b="1" i="1" dirty="0">
                <a:effectLst>
                  <a:outerShdw blurRad="38100" dist="38100" dir="2700000" algn="tl">
                    <a:srgbClr val="000000">
                      <a:alpha val="43137"/>
                    </a:srgbClr>
                  </a:outerShdw>
                </a:effectLst>
              </a:rPr>
              <a:t>(Page 3 of 3)</a:t>
            </a:r>
          </a:p>
        </p:txBody>
      </p:sp>
      <p:pic>
        <p:nvPicPr>
          <p:cNvPr id="3" name="Picture 2"/>
          <p:cNvPicPr>
            <a:picLocks noChangeAspect="1"/>
          </p:cNvPicPr>
          <p:nvPr/>
        </p:nvPicPr>
        <p:blipFill>
          <a:blip r:embed="rId2" cstate="print"/>
          <a:stretch>
            <a:fillRect/>
          </a:stretch>
        </p:blipFill>
        <p:spPr>
          <a:xfrm>
            <a:off x="2471885" y="606710"/>
            <a:ext cx="4725162" cy="6131052"/>
          </a:xfrm>
          <a:prstGeom prst="rect">
            <a:avLst/>
          </a:prstGeom>
          <a:effectLst>
            <a:outerShdw blurRad="63500" sx="102000" sy="102000" algn="ctr" rotWithShape="0">
              <a:prstClr val="black">
                <a:alpha val="40000"/>
              </a:prstClr>
            </a:outerShdw>
          </a:effectLst>
        </p:spPr>
      </p:pic>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380776821"/>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82133" y="9526"/>
            <a:ext cx="7704667" cy="542924"/>
          </a:xfrm>
        </p:spPr>
        <p:txBody>
          <a:bodyPr>
            <a:normAutofit fontScale="90000"/>
          </a:bodyPr>
          <a:lstStyle/>
          <a:p>
            <a:r>
              <a:rPr lang="en-US" b="1" dirty="0">
                <a:effectLst>
                  <a:outerShdw blurRad="38100" dist="38100" dir="2700000" algn="tl">
                    <a:srgbClr val="000000">
                      <a:alpha val="43137"/>
                    </a:srgbClr>
                  </a:outerShdw>
                </a:effectLst>
              </a:rPr>
              <a:t>NYCERS – F137 </a:t>
            </a:r>
            <a:r>
              <a:rPr lang="en-US" sz="3100" b="1" i="1" dirty="0">
                <a:effectLst>
                  <a:outerShdw blurRad="38100" dist="38100" dir="2700000" algn="tl">
                    <a:srgbClr val="000000">
                      <a:alpha val="43137"/>
                    </a:srgbClr>
                  </a:outerShdw>
                </a:effectLst>
              </a:rPr>
              <a:t>(Page 1 of 2)</a:t>
            </a:r>
          </a:p>
        </p:txBody>
      </p:sp>
      <p:pic>
        <p:nvPicPr>
          <p:cNvPr id="5" name="Picture 4"/>
          <p:cNvPicPr>
            <a:picLocks noChangeAspect="1"/>
          </p:cNvPicPr>
          <p:nvPr/>
        </p:nvPicPr>
        <p:blipFill>
          <a:blip r:embed="rId2" cstate="print"/>
          <a:stretch>
            <a:fillRect/>
          </a:stretch>
        </p:blipFill>
        <p:spPr>
          <a:xfrm>
            <a:off x="2475314" y="597185"/>
            <a:ext cx="4718304" cy="6131052"/>
          </a:xfrm>
          <a:prstGeom prst="rect">
            <a:avLst/>
          </a:prstGeom>
          <a:effectLst>
            <a:outerShdw blurRad="63500" sx="102000" sy="102000" algn="ctr" rotWithShape="0">
              <a:prstClr val="black">
                <a:alpha val="40000"/>
              </a:prstClr>
            </a:outerShdw>
          </a:effectLst>
        </p:spPr>
      </p:pic>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2690923624"/>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82133" y="9526"/>
            <a:ext cx="7704667" cy="542924"/>
          </a:xfrm>
        </p:spPr>
        <p:txBody>
          <a:bodyPr>
            <a:normAutofit fontScale="90000"/>
          </a:bodyPr>
          <a:lstStyle/>
          <a:p>
            <a:r>
              <a:rPr lang="en-US" b="1" dirty="0">
                <a:effectLst>
                  <a:outerShdw blurRad="38100" dist="38100" dir="2700000" algn="tl">
                    <a:srgbClr val="000000">
                      <a:alpha val="43137"/>
                    </a:srgbClr>
                  </a:outerShdw>
                </a:effectLst>
              </a:rPr>
              <a:t>NYCERS – F137 </a:t>
            </a:r>
            <a:r>
              <a:rPr lang="en-US" sz="3100" b="1" i="1" dirty="0">
                <a:effectLst>
                  <a:outerShdw blurRad="38100" dist="38100" dir="2700000" algn="tl">
                    <a:srgbClr val="000000">
                      <a:alpha val="43137"/>
                    </a:srgbClr>
                  </a:outerShdw>
                </a:effectLst>
              </a:rPr>
              <a:t>(Page 2 of 2)</a:t>
            </a:r>
          </a:p>
        </p:txBody>
      </p:sp>
      <p:pic>
        <p:nvPicPr>
          <p:cNvPr id="3" name="Picture 2"/>
          <p:cNvPicPr>
            <a:picLocks noChangeAspect="1"/>
          </p:cNvPicPr>
          <p:nvPr/>
        </p:nvPicPr>
        <p:blipFill>
          <a:blip r:embed="rId2" cstate="print"/>
          <a:stretch>
            <a:fillRect/>
          </a:stretch>
        </p:blipFill>
        <p:spPr>
          <a:xfrm>
            <a:off x="2475314" y="597185"/>
            <a:ext cx="4718304" cy="6131052"/>
          </a:xfrm>
          <a:prstGeom prst="rect">
            <a:avLst/>
          </a:prstGeom>
          <a:effectLst>
            <a:outerShdw blurRad="63500" sx="102000" sy="102000" algn="ctr" rotWithShape="0">
              <a:prstClr val="black">
                <a:alpha val="40000"/>
              </a:prstClr>
            </a:outerShdw>
          </a:effectLst>
        </p:spPr>
      </p:pic>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1475826864"/>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00333" y="-29590"/>
            <a:ext cx="8488392" cy="602142"/>
          </a:xfrm>
        </p:spPr>
        <p:txBody>
          <a:bodyPr>
            <a:normAutofit/>
          </a:bodyPr>
          <a:lstStyle/>
          <a:p>
            <a:r>
              <a:rPr lang="en-US" sz="3200" b="1" dirty="0">
                <a:effectLst>
                  <a:outerShdw blurRad="38100" dist="38100" dir="2700000" algn="tl">
                    <a:srgbClr val="000000">
                      <a:alpha val="43137"/>
                    </a:srgbClr>
                  </a:outerShdw>
                </a:effectLst>
              </a:rPr>
              <a:t>SERVICE RECORD</a:t>
            </a:r>
            <a:endParaRPr lang="en-US" sz="3200" b="1" i="1" dirty="0">
              <a:effectLst>
                <a:outerShdw blurRad="38100" dist="38100" dir="2700000" algn="tl">
                  <a:srgbClr val="000000">
                    <a:alpha val="43137"/>
                  </a:srgbClr>
                </a:outerShdw>
              </a:effectLst>
            </a:endParaRPr>
          </a:p>
        </p:txBody>
      </p:sp>
      <p:pic>
        <p:nvPicPr>
          <p:cNvPr id="3" name="Picture 2"/>
          <p:cNvPicPr>
            <a:picLocks noChangeAspect="1"/>
          </p:cNvPicPr>
          <p:nvPr/>
        </p:nvPicPr>
        <p:blipFill>
          <a:blip r:embed="rId2" cstate="print"/>
          <a:stretch>
            <a:fillRect/>
          </a:stretch>
        </p:blipFill>
        <p:spPr>
          <a:xfrm>
            <a:off x="621713" y="582280"/>
            <a:ext cx="7918376" cy="6115961"/>
          </a:xfrm>
          <a:prstGeom prst="rect">
            <a:avLst/>
          </a:prstGeom>
          <a:effectLst>
            <a:outerShdw blurRad="63500" sx="101000" sy="101000" algn="ctr" rotWithShape="0">
              <a:prstClr val="black">
                <a:alpha val="40000"/>
              </a:prstClr>
            </a:outerShdw>
          </a:effectLst>
        </p:spPr>
      </p:pic>
      <p:sp>
        <p:nvSpPr>
          <p:cNvPr id="5" name="Rectangle 4"/>
          <p:cNvSpPr/>
          <p:nvPr/>
        </p:nvSpPr>
        <p:spPr>
          <a:xfrm>
            <a:off x="7165995" y="582280"/>
            <a:ext cx="1374094" cy="369332"/>
          </a:xfrm>
          <a:prstGeom prst="rect">
            <a:avLst/>
          </a:prstGeom>
        </p:spPr>
        <p:txBody>
          <a:bodyPr wrap="none">
            <a:spAutoFit/>
          </a:bodyPr>
          <a:lstStyle/>
          <a:p>
            <a:r>
              <a:rPr lang="en-US" b="1" dirty="0">
                <a:effectLst>
                  <a:glow rad="228600">
                    <a:schemeClr val="accent4">
                      <a:satMod val="175000"/>
                      <a:alpha val="40000"/>
                    </a:schemeClr>
                  </a:glow>
                </a:effectLst>
              </a:rPr>
              <a:t>EXAM/ LIST</a:t>
            </a:r>
          </a:p>
        </p:txBody>
      </p:sp>
      <p:sp>
        <p:nvSpPr>
          <p:cNvPr id="6" name="Rectangle 5"/>
          <p:cNvSpPr/>
          <p:nvPr/>
        </p:nvSpPr>
        <p:spPr>
          <a:xfrm>
            <a:off x="3563940" y="951612"/>
            <a:ext cx="489236" cy="369332"/>
          </a:xfrm>
          <a:prstGeom prst="rect">
            <a:avLst/>
          </a:prstGeom>
        </p:spPr>
        <p:txBody>
          <a:bodyPr wrap="none">
            <a:spAutoFit/>
          </a:bodyPr>
          <a:lstStyle/>
          <a:p>
            <a:r>
              <a:rPr lang="en-US" b="1" dirty="0">
                <a:effectLst>
                  <a:glow rad="228600">
                    <a:schemeClr val="accent4">
                      <a:satMod val="175000"/>
                      <a:alpha val="40000"/>
                    </a:schemeClr>
                  </a:glow>
                </a:effectLst>
              </a:rPr>
              <a:t>CO</a:t>
            </a:r>
          </a:p>
        </p:txBody>
      </p:sp>
      <p:sp>
        <p:nvSpPr>
          <p:cNvPr id="8" name="Rectangle 7"/>
          <p:cNvSpPr/>
          <p:nvPr/>
        </p:nvSpPr>
        <p:spPr>
          <a:xfrm>
            <a:off x="3135922" y="3399978"/>
            <a:ext cx="1811137" cy="307777"/>
          </a:xfrm>
          <a:prstGeom prst="rect">
            <a:avLst/>
          </a:prstGeom>
        </p:spPr>
        <p:txBody>
          <a:bodyPr wrap="none">
            <a:spAutoFit/>
          </a:bodyPr>
          <a:lstStyle/>
          <a:p>
            <a:r>
              <a:rPr lang="en-US" sz="1400" b="1" dirty="0">
                <a:effectLst>
                  <a:glow rad="228600">
                    <a:schemeClr val="accent4">
                      <a:satMod val="175000"/>
                      <a:alpha val="40000"/>
                    </a:schemeClr>
                  </a:glow>
                </a:effectLst>
                <a:sym typeface="Wingdings" panose="05000000000000000000" pitchFamily="2" charset="2"/>
              </a:rPr>
              <a:t> </a:t>
            </a:r>
            <a:r>
              <a:rPr lang="en-US" sz="1400" b="1" dirty="0">
                <a:effectLst>
                  <a:glow rad="228600">
                    <a:schemeClr val="accent4">
                      <a:satMod val="175000"/>
                      <a:alpha val="40000"/>
                    </a:schemeClr>
                  </a:glow>
                </a:effectLst>
              </a:rPr>
              <a:t>BLOOD RELATIVE</a:t>
            </a:r>
          </a:p>
        </p:txBody>
      </p:sp>
      <p:sp>
        <p:nvSpPr>
          <p:cNvPr id="9" name="Rectangle 8"/>
          <p:cNvSpPr/>
          <p:nvPr/>
        </p:nvSpPr>
        <p:spPr>
          <a:xfrm>
            <a:off x="1620611" y="4781305"/>
            <a:ext cx="344375" cy="307777"/>
          </a:xfrm>
          <a:prstGeom prst="rect">
            <a:avLst/>
          </a:prstGeom>
        </p:spPr>
        <p:txBody>
          <a:bodyPr wrap="square">
            <a:spAutoFit/>
          </a:bodyPr>
          <a:lstStyle/>
          <a:p>
            <a:r>
              <a:rPr lang="en-US" sz="1400" b="1" dirty="0">
                <a:effectLst>
                  <a:glow rad="228600">
                    <a:schemeClr val="accent4">
                      <a:satMod val="175000"/>
                      <a:alpha val="40000"/>
                    </a:schemeClr>
                  </a:glow>
                  <a:outerShdw blurRad="38100" dist="38100" dir="2700000" algn="tl">
                    <a:srgbClr val="000000">
                      <a:alpha val="43137"/>
                    </a:srgbClr>
                  </a:outerShdw>
                </a:effectLst>
              </a:rPr>
              <a:t>√</a:t>
            </a:r>
            <a:endParaRPr lang="en-US" sz="1400" dirty="0">
              <a:effectLst>
                <a:glow rad="228600">
                  <a:schemeClr val="accent4">
                    <a:satMod val="175000"/>
                    <a:alpha val="40000"/>
                  </a:schemeClr>
                </a:glow>
                <a:outerShdw blurRad="38100" dist="38100" dir="2700000" algn="tl">
                  <a:srgbClr val="000000">
                    <a:alpha val="43137"/>
                  </a:srgbClr>
                </a:outerShdw>
              </a:effectLst>
            </a:endParaRPr>
          </a:p>
        </p:txBody>
      </p:sp>
      <p:sp>
        <p:nvSpPr>
          <p:cNvPr id="19" name="Rectangle 18"/>
          <p:cNvSpPr/>
          <p:nvPr/>
        </p:nvSpPr>
        <p:spPr>
          <a:xfrm>
            <a:off x="6009524" y="6253612"/>
            <a:ext cx="1640642" cy="369332"/>
          </a:xfrm>
          <a:prstGeom prst="rect">
            <a:avLst/>
          </a:prstGeom>
        </p:spPr>
        <p:txBody>
          <a:bodyPr wrap="none">
            <a:spAutoFit/>
          </a:bodyPr>
          <a:lstStyle/>
          <a:p>
            <a:r>
              <a:rPr lang="en-US" b="1" dirty="0">
                <a:effectLst>
                  <a:glow rad="228600">
                    <a:schemeClr val="accent4">
                      <a:satMod val="175000"/>
                      <a:alpha val="40000"/>
                    </a:schemeClr>
                  </a:glow>
                </a:effectLst>
              </a:rPr>
              <a:t>LEAVE BLANK</a:t>
            </a:r>
          </a:p>
        </p:txBody>
      </p:sp>
      <p:sp>
        <p:nvSpPr>
          <p:cNvPr id="20" name="Rectangle 19"/>
          <p:cNvSpPr/>
          <p:nvPr/>
        </p:nvSpPr>
        <p:spPr>
          <a:xfrm>
            <a:off x="4947059" y="3784039"/>
            <a:ext cx="2815386" cy="369332"/>
          </a:xfrm>
          <a:prstGeom prst="rect">
            <a:avLst/>
          </a:prstGeom>
        </p:spPr>
        <p:txBody>
          <a:bodyPr wrap="none">
            <a:spAutoFit/>
          </a:bodyPr>
          <a:lstStyle/>
          <a:p>
            <a:r>
              <a:rPr lang="en-US" b="1" dirty="0">
                <a:effectLst>
                  <a:glow rad="228600">
                    <a:schemeClr val="accent4">
                      <a:satMod val="175000"/>
                      <a:alpha val="40000"/>
                    </a:schemeClr>
                  </a:glow>
                </a:effectLst>
              </a:rPr>
              <a:t>PTA, Coaches, Sports…</a:t>
            </a:r>
            <a:r>
              <a:rPr lang="en-US" b="1" dirty="0" err="1">
                <a:effectLst>
                  <a:glow rad="228600">
                    <a:schemeClr val="accent4">
                      <a:satMod val="175000"/>
                      <a:alpha val="40000"/>
                    </a:schemeClr>
                  </a:glow>
                </a:effectLst>
              </a:rPr>
              <a:t>etc</a:t>
            </a:r>
            <a:endParaRPr lang="en-US" b="1" dirty="0">
              <a:effectLst>
                <a:glow rad="228600">
                  <a:schemeClr val="accent4">
                    <a:satMod val="175000"/>
                    <a:alpha val="40000"/>
                  </a:schemeClr>
                </a:glow>
              </a:effectLst>
            </a:endParaRPr>
          </a:p>
        </p:txBody>
      </p:sp>
      <p:sp>
        <p:nvSpPr>
          <p:cNvPr id="10" name="Rectangle 9"/>
          <p:cNvSpPr/>
          <p:nvPr/>
        </p:nvSpPr>
        <p:spPr>
          <a:xfrm>
            <a:off x="4947059" y="2933366"/>
            <a:ext cx="3467367" cy="646331"/>
          </a:xfrm>
          <a:prstGeom prst="rect">
            <a:avLst/>
          </a:prstGeom>
        </p:spPr>
        <p:txBody>
          <a:bodyPr wrap="square">
            <a:spAutoFit/>
          </a:bodyPr>
          <a:lstStyle/>
          <a:p>
            <a:r>
              <a:rPr lang="en-US" b="1" dirty="0">
                <a:effectLst>
                  <a:glow rad="228600">
                    <a:schemeClr val="accent4">
                      <a:satMod val="175000"/>
                      <a:alpha val="40000"/>
                    </a:schemeClr>
                  </a:glow>
                </a:effectLst>
              </a:rPr>
              <a:t>Class mastered, anything that will help placement</a:t>
            </a:r>
          </a:p>
        </p:txBody>
      </p:sp>
      <p:sp>
        <p:nvSpPr>
          <p:cNvPr id="11" name="Rectangle 10"/>
          <p:cNvSpPr/>
          <p:nvPr/>
        </p:nvSpPr>
        <p:spPr>
          <a:xfrm>
            <a:off x="5543197" y="1320944"/>
            <a:ext cx="866663" cy="461665"/>
          </a:xfrm>
          <a:prstGeom prst="rect">
            <a:avLst/>
          </a:prstGeom>
        </p:spPr>
        <p:txBody>
          <a:bodyPr wrap="square">
            <a:spAutoFit/>
          </a:bodyPr>
          <a:lstStyle/>
          <a:p>
            <a:r>
              <a:rPr lang="en-US" sz="1200" b="1" dirty="0">
                <a:effectLst>
                  <a:glow rad="228600">
                    <a:schemeClr val="accent4">
                      <a:satMod val="175000"/>
                      <a:alpha val="40000"/>
                    </a:schemeClr>
                  </a:glow>
                </a:effectLst>
              </a:rPr>
              <a:t>LEAVE BLANK</a:t>
            </a:r>
          </a:p>
        </p:txBody>
      </p:sp>
      <p:sp>
        <p:nvSpPr>
          <p:cNvPr id="13" name="Rectangle 12"/>
          <p:cNvSpPr/>
          <p:nvPr/>
        </p:nvSpPr>
        <p:spPr>
          <a:xfrm>
            <a:off x="1129694" y="1922118"/>
            <a:ext cx="755335" cy="307777"/>
          </a:xfrm>
          <a:prstGeom prst="rect">
            <a:avLst/>
          </a:prstGeom>
        </p:spPr>
        <p:txBody>
          <a:bodyPr wrap="none">
            <a:spAutoFit/>
          </a:bodyPr>
          <a:lstStyle/>
          <a:p>
            <a:r>
              <a:rPr lang="en-US" sz="1400" b="1" dirty="0">
                <a:effectLst>
                  <a:glow rad="228600">
                    <a:schemeClr val="accent4">
                      <a:satMod val="175000"/>
                      <a:alpha val="40000"/>
                    </a:schemeClr>
                  </a:glow>
                </a:effectLst>
              </a:rPr>
              <a:t>BLANK</a:t>
            </a:r>
          </a:p>
        </p:txBody>
      </p:sp>
      <p:sp>
        <p:nvSpPr>
          <p:cNvPr id="21" name="Rectangle 20"/>
          <p:cNvSpPr/>
          <p:nvPr/>
        </p:nvSpPr>
        <p:spPr>
          <a:xfrm>
            <a:off x="1155078" y="698201"/>
            <a:ext cx="840295" cy="276999"/>
          </a:xfrm>
          <a:prstGeom prst="rect">
            <a:avLst/>
          </a:prstGeom>
        </p:spPr>
        <p:txBody>
          <a:bodyPr wrap="none">
            <a:spAutoFit/>
          </a:bodyPr>
          <a:lstStyle/>
          <a:p>
            <a:r>
              <a:rPr lang="en-US" sz="1200" b="1" dirty="0">
                <a:effectLst>
                  <a:glow rad="228600">
                    <a:schemeClr val="accent4">
                      <a:satMod val="175000"/>
                      <a:alpha val="40000"/>
                    </a:schemeClr>
                  </a:glow>
                </a:effectLst>
              </a:rPr>
              <a:t>MARRIED</a:t>
            </a:r>
          </a:p>
        </p:txBody>
      </p:sp>
      <p:sp>
        <p:nvSpPr>
          <p:cNvPr id="22" name="Rectangle 21"/>
          <p:cNvSpPr/>
          <p:nvPr/>
        </p:nvSpPr>
        <p:spPr>
          <a:xfrm>
            <a:off x="2076867" y="700674"/>
            <a:ext cx="702436" cy="276999"/>
          </a:xfrm>
          <a:prstGeom prst="rect">
            <a:avLst/>
          </a:prstGeom>
        </p:spPr>
        <p:txBody>
          <a:bodyPr wrap="none">
            <a:spAutoFit/>
          </a:bodyPr>
          <a:lstStyle/>
          <a:p>
            <a:r>
              <a:rPr lang="en-US" sz="1200" b="1" dirty="0">
                <a:effectLst>
                  <a:glow rad="228600">
                    <a:schemeClr val="accent4">
                      <a:satMod val="175000"/>
                      <a:alpha val="40000"/>
                    </a:schemeClr>
                  </a:glow>
                </a:effectLst>
              </a:rPr>
              <a:t>SINGLE</a:t>
            </a:r>
          </a:p>
        </p:txBody>
      </p:sp>
      <p:cxnSp>
        <p:nvCxnSpPr>
          <p:cNvPr id="26" name="Straight Arrow Connector 25"/>
          <p:cNvCxnSpPr>
            <a:stCxn id="21" idx="2"/>
          </p:cNvCxnSpPr>
          <p:nvPr/>
        </p:nvCxnSpPr>
        <p:spPr>
          <a:xfrm>
            <a:off x="1575226" y="975200"/>
            <a:ext cx="501641" cy="807409"/>
          </a:xfrm>
          <a:prstGeom prst="straightConnector1">
            <a:avLst/>
          </a:prstGeom>
          <a:ln>
            <a:solidFill>
              <a:schemeClr val="tx1"/>
            </a:solidFill>
            <a:tailEnd type="triangle"/>
          </a:ln>
          <a:effectLst>
            <a:glow rad="63500">
              <a:schemeClr val="accent4">
                <a:satMod val="175000"/>
                <a:alpha val="40000"/>
              </a:schemeClr>
            </a:glow>
          </a:effectLst>
        </p:spPr>
        <p:style>
          <a:lnRef idx="1">
            <a:schemeClr val="accent1"/>
          </a:lnRef>
          <a:fillRef idx="0">
            <a:schemeClr val="accent1"/>
          </a:fillRef>
          <a:effectRef idx="0">
            <a:schemeClr val="accent1"/>
          </a:effectRef>
          <a:fontRef idx="minor">
            <a:schemeClr val="tx1"/>
          </a:fontRef>
        </p:style>
      </p:cxnSp>
      <p:cxnSp>
        <p:nvCxnSpPr>
          <p:cNvPr id="28" name="Straight Arrow Connector 27"/>
          <p:cNvCxnSpPr/>
          <p:nvPr/>
        </p:nvCxnSpPr>
        <p:spPr>
          <a:xfrm flipH="1">
            <a:off x="2387653" y="973427"/>
            <a:ext cx="40432" cy="833716"/>
          </a:xfrm>
          <a:prstGeom prst="straightConnector1">
            <a:avLst/>
          </a:prstGeom>
          <a:ln>
            <a:solidFill>
              <a:schemeClr val="tx1"/>
            </a:solidFill>
            <a:tailEnd type="triangle"/>
          </a:ln>
          <a:effectLst>
            <a:glow rad="63500">
              <a:schemeClr val="accent4">
                <a:satMod val="175000"/>
                <a:alpha val="40000"/>
              </a:schemeClr>
            </a:glow>
          </a:effectLst>
        </p:spPr>
        <p:style>
          <a:lnRef idx="1">
            <a:schemeClr val="accent1"/>
          </a:lnRef>
          <a:fillRef idx="0">
            <a:schemeClr val="accent1"/>
          </a:fillRef>
          <a:effectRef idx="0">
            <a:schemeClr val="accent1"/>
          </a:effectRef>
          <a:fontRef idx="minor">
            <a:schemeClr val="tx1"/>
          </a:fontRef>
        </p:style>
      </p:cxnSp>
      <p:pic>
        <p:nvPicPr>
          <p:cNvPr id="23" name="Picture 22"/>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1732823612"/>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00333" y="48234"/>
            <a:ext cx="8488392" cy="662437"/>
          </a:xfrm>
        </p:spPr>
        <p:txBody>
          <a:bodyPr>
            <a:normAutofit/>
          </a:bodyPr>
          <a:lstStyle/>
          <a:p>
            <a:r>
              <a:rPr lang="en-US" sz="3200" b="1" dirty="0">
                <a:effectLst>
                  <a:outerShdw blurRad="38100" dist="38100" dir="2700000" algn="tl">
                    <a:srgbClr val="000000">
                      <a:alpha val="43137"/>
                    </a:srgbClr>
                  </a:outerShdw>
                </a:effectLst>
              </a:rPr>
              <a:t>UNIFORMED FORCE ATTENDANCE CARD</a:t>
            </a:r>
            <a:endParaRPr lang="en-US" sz="3200" b="1" i="1" dirty="0">
              <a:effectLst>
                <a:outerShdw blurRad="38100" dist="38100" dir="2700000" algn="tl">
                  <a:srgbClr val="000000">
                    <a:alpha val="43137"/>
                  </a:srgbClr>
                </a:outerShdw>
              </a:effectLst>
            </a:endParaRPr>
          </a:p>
        </p:txBody>
      </p:sp>
      <p:pic>
        <p:nvPicPr>
          <p:cNvPr id="12" name="Picture 11"/>
          <p:cNvPicPr>
            <a:picLocks noChangeAspect="1"/>
          </p:cNvPicPr>
          <p:nvPr/>
        </p:nvPicPr>
        <p:blipFill>
          <a:blip r:embed="rId2" cstate="print"/>
          <a:stretch>
            <a:fillRect/>
          </a:stretch>
        </p:blipFill>
        <p:spPr>
          <a:xfrm>
            <a:off x="140349" y="807950"/>
            <a:ext cx="8848376" cy="5300393"/>
          </a:xfrm>
          <a:prstGeom prst="rect">
            <a:avLst/>
          </a:prstGeom>
          <a:effectLst>
            <a:outerShdw blurRad="63500" sx="101000" sy="101000" algn="ctr" rotWithShape="0">
              <a:prstClr val="black">
                <a:alpha val="40000"/>
              </a:prstClr>
            </a:outerShdw>
          </a:effectLst>
        </p:spPr>
      </p:pic>
      <p:sp>
        <p:nvSpPr>
          <p:cNvPr id="14" name="TextBox 13"/>
          <p:cNvSpPr txBox="1"/>
          <p:nvPr/>
        </p:nvSpPr>
        <p:spPr>
          <a:xfrm>
            <a:off x="3404682" y="807950"/>
            <a:ext cx="2276272" cy="369332"/>
          </a:xfrm>
          <a:prstGeom prst="rect">
            <a:avLst/>
          </a:prstGeom>
          <a:noFill/>
        </p:spPr>
        <p:txBody>
          <a:bodyPr wrap="square" rtlCol="0">
            <a:spAutoFit/>
          </a:bodyPr>
          <a:lstStyle/>
          <a:p>
            <a:r>
              <a:rPr lang="en-US" b="1" dirty="0">
                <a:effectLst>
                  <a:glow rad="228600">
                    <a:schemeClr val="accent4">
                      <a:satMod val="175000"/>
                      <a:alpha val="40000"/>
                    </a:schemeClr>
                  </a:glow>
                </a:effectLst>
              </a:rPr>
              <a:t>SOCIAL SECURITY #</a:t>
            </a:r>
          </a:p>
        </p:txBody>
      </p:sp>
      <p:sp>
        <p:nvSpPr>
          <p:cNvPr id="15" name="Rectangle 14"/>
          <p:cNvSpPr/>
          <p:nvPr/>
        </p:nvSpPr>
        <p:spPr>
          <a:xfrm>
            <a:off x="7614631" y="807950"/>
            <a:ext cx="1374094" cy="369332"/>
          </a:xfrm>
          <a:prstGeom prst="rect">
            <a:avLst/>
          </a:prstGeom>
        </p:spPr>
        <p:txBody>
          <a:bodyPr wrap="none">
            <a:spAutoFit/>
          </a:bodyPr>
          <a:lstStyle/>
          <a:p>
            <a:r>
              <a:rPr lang="en-US" b="1" dirty="0">
                <a:effectLst>
                  <a:glow rad="228600">
                    <a:schemeClr val="accent4">
                      <a:satMod val="175000"/>
                      <a:alpha val="40000"/>
                    </a:schemeClr>
                  </a:glow>
                </a:effectLst>
              </a:rPr>
              <a:t>EXAM/ LIST</a:t>
            </a:r>
          </a:p>
        </p:txBody>
      </p:sp>
      <p:sp>
        <p:nvSpPr>
          <p:cNvPr id="16" name="Rectangle 15"/>
          <p:cNvSpPr/>
          <p:nvPr/>
        </p:nvSpPr>
        <p:spPr>
          <a:xfrm>
            <a:off x="3002998" y="1405807"/>
            <a:ext cx="489236" cy="369332"/>
          </a:xfrm>
          <a:prstGeom prst="rect">
            <a:avLst/>
          </a:prstGeom>
        </p:spPr>
        <p:txBody>
          <a:bodyPr wrap="none">
            <a:spAutoFit/>
          </a:bodyPr>
          <a:lstStyle/>
          <a:p>
            <a:r>
              <a:rPr lang="en-US" b="1" dirty="0">
                <a:effectLst>
                  <a:glow rad="228600">
                    <a:schemeClr val="accent4">
                      <a:satMod val="175000"/>
                      <a:alpha val="40000"/>
                    </a:schemeClr>
                  </a:glow>
                </a:effectLst>
              </a:rPr>
              <a:t>CO</a:t>
            </a:r>
          </a:p>
        </p:txBody>
      </p:sp>
      <p:sp>
        <p:nvSpPr>
          <p:cNvPr id="17" name="Rectangle 16"/>
          <p:cNvSpPr/>
          <p:nvPr/>
        </p:nvSpPr>
        <p:spPr>
          <a:xfrm>
            <a:off x="5011498" y="1417129"/>
            <a:ext cx="921599" cy="338554"/>
          </a:xfrm>
          <a:prstGeom prst="rect">
            <a:avLst/>
          </a:prstGeom>
        </p:spPr>
        <p:txBody>
          <a:bodyPr wrap="none">
            <a:spAutoFit/>
          </a:bodyPr>
          <a:lstStyle/>
          <a:p>
            <a:r>
              <a:rPr lang="en-US" sz="1600" b="1" dirty="0">
                <a:effectLst>
                  <a:glow rad="228600">
                    <a:schemeClr val="accent4">
                      <a:satMod val="175000"/>
                      <a:alpha val="40000"/>
                    </a:schemeClr>
                  </a:glow>
                </a:effectLst>
              </a:rPr>
              <a:t>06/23/22</a:t>
            </a:r>
          </a:p>
        </p:txBody>
      </p:sp>
      <p:sp>
        <p:nvSpPr>
          <p:cNvPr id="18" name="Rectangle 17"/>
          <p:cNvSpPr/>
          <p:nvPr/>
        </p:nvSpPr>
        <p:spPr>
          <a:xfrm>
            <a:off x="237629" y="1415535"/>
            <a:ext cx="2234907" cy="307777"/>
          </a:xfrm>
          <a:prstGeom prst="rect">
            <a:avLst/>
          </a:prstGeom>
        </p:spPr>
        <p:txBody>
          <a:bodyPr wrap="none">
            <a:spAutoFit/>
          </a:bodyPr>
          <a:lstStyle/>
          <a:p>
            <a:r>
              <a:rPr lang="en-US" sz="1400" b="1" dirty="0">
                <a:effectLst>
                  <a:glow rad="228600">
                    <a:schemeClr val="accent4">
                      <a:satMod val="175000"/>
                      <a:alpha val="40000"/>
                    </a:schemeClr>
                  </a:glow>
                </a:effectLst>
              </a:rPr>
              <a:t>LAST NAME, FIRST NAME</a:t>
            </a:r>
          </a:p>
        </p:txBody>
      </p:sp>
      <p:pic>
        <p:nvPicPr>
          <p:cNvPr id="10" name="Picture 9"/>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232783314"/>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9">
            <a:extLst>
              <a:ext uri="{FF2B5EF4-FFF2-40B4-BE49-F238E27FC236}">
                <a16:creationId xmlns:a16="http://schemas.microsoft.com/office/drawing/2014/main" id="{F376AEA1-1CBA-4237-9456-A34662A5AF52}"/>
              </a:ext>
            </a:extLst>
          </p:cNvPr>
          <p:cNvPicPr>
            <a:picLocks noChangeAspect="1"/>
          </p:cNvPicPr>
          <p:nvPr/>
        </p:nvPicPr>
        <p:blipFill>
          <a:blip r:embed="rId2"/>
          <a:stretch>
            <a:fillRect/>
          </a:stretch>
        </p:blipFill>
        <p:spPr>
          <a:xfrm>
            <a:off x="2374084" y="998290"/>
            <a:ext cx="4446165" cy="5832283"/>
          </a:xfrm>
          <a:prstGeom prst="rect">
            <a:avLst/>
          </a:prstGeom>
          <a:ln>
            <a:noFill/>
          </a:ln>
          <a:effectLst>
            <a:outerShdw blurRad="292100" dist="139700" dir="2700000" algn="tl" rotWithShape="0">
              <a:srgbClr val="333333">
                <a:alpha val="65000"/>
              </a:srgbClr>
            </a:outerShdw>
          </a:effectLst>
        </p:spPr>
      </p:pic>
      <p:sp>
        <p:nvSpPr>
          <p:cNvPr id="2" name="Title 1"/>
          <p:cNvSpPr>
            <a:spLocks noGrp="1"/>
          </p:cNvSpPr>
          <p:nvPr>
            <p:ph type="title"/>
          </p:nvPr>
        </p:nvSpPr>
        <p:spPr>
          <a:xfrm>
            <a:off x="719666" y="27427"/>
            <a:ext cx="7704667" cy="895349"/>
          </a:xfrm>
        </p:spPr>
        <p:txBody>
          <a:bodyPr>
            <a:normAutofit fontScale="90000"/>
          </a:bodyPr>
          <a:lstStyle/>
          <a:p>
            <a:r>
              <a:rPr lang="en-US" b="1" dirty="0">
                <a:effectLst>
                  <a:outerShdw blurRad="38100" dist="38100" dir="2700000" algn="tl">
                    <a:srgbClr val="000000">
                      <a:alpha val="43137"/>
                    </a:srgbClr>
                  </a:outerShdw>
                </a:effectLst>
              </a:rPr>
              <a:t>TRANSFER OF PENSION </a:t>
            </a:r>
            <a:br>
              <a:rPr lang="en-US" b="1" dirty="0">
                <a:effectLst>
                  <a:outerShdw blurRad="38100" dist="38100" dir="2700000" algn="tl">
                    <a:srgbClr val="000000">
                      <a:alpha val="43137"/>
                    </a:srgbClr>
                  </a:outerShdw>
                </a:effectLst>
              </a:rPr>
            </a:br>
            <a:r>
              <a:rPr lang="en-US" sz="2800" b="1" dirty="0">
                <a:effectLst>
                  <a:outerShdw blurRad="38100" dist="38100" dir="2700000" algn="tl">
                    <a:srgbClr val="000000">
                      <a:alpha val="43137"/>
                    </a:srgbClr>
                  </a:outerShdw>
                </a:effectLst>
              </a:rPr>
              <a:t>(Current City Employees ONLY)</a:t>
            </a:r>
            <a:endParaRPr lang="en-US" sz="2800" b="1" i="1" dirty="0">
              <a:effectLst>
                <a:outerShdw blurRad="38100" dist="38100" dir="2700000" algn="tl">
                  <a:srgbClr val="000000">
                    <a:alpha val="43137"/>
                  </a:srgbClr>
                </a:outerShdw>
              </a:effectLst>
            </a:endParaRPr>
          </a:p>
        </p:txBody>
      </p:sp>
      <p:sp>
        <p:nvSpPr>
          <p:cNvPr id="7" name="TextBox 6"/>
          <p:cNvSpPr txBox="1"/>
          <p:nvPr/>
        </p:nvSpPr>
        <p:spPr>
          <a:xfrm>
            <a:off x="3380763" y="4454664"/>
            <a:ext cx="3246540" cy="338554"/>
          </a:xfrm>
          <a:prstGeom prst="rect">
            <a:avLst/>
          </a:prstGeom>
          <a:noFill/>
        </p:spPr>
        <p:txBody>
          <a:bodyPr wrap="square" rtlCol="0">
            <a:spAutoFit/>
          </a:bodyPr>
          <a:lstStyle/>
          <a:p>
            <a:r>
              <a:rPr lang="en-US" sz="1600" b="1" dirty="0">
                <a:solidFill>
                  <a:srgbClr val="FF0000"/>
                </a:solidFill>
                <a:effectLst>
                  <a:glow rad="228600">
                    <a:srgbClr val="FFFF00">
                      <a:alpha val="40000"/>
                    </a:srgbClr>
                  </a:glow>
                </a:effectLst>
              </a:rPr>
              <a:t>Correction Officer</a:t>
            </a:r>
          </a:p>
        </p:txBody>
      </p:sp>
      <p:pic>
        <p:nvPicPr>
          <p:cNvPr id="9" name="Picture 8"/>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sp>
        <p:nvSpPr>
          <p:cNvPr id="3" name="TextBox 2"/>
          <p:cNvSpPr txBox="1"/>
          <p:nvPr/>
        </p:nvSpPr>
        <p:spPr>
          <a:xfrm>
            <a:off x="3199787" y="5000252"/>
            <a:ext cx="1336098" cy="338554"/>
          </a:xfrm>
          <a:prstGeom prst="rect">
            <a:avLst/>
          </a:prstGeom>
          <a:noFill/>
        </p:spPr>
        <p:txBody>
          <a:bodyPr wrap="square" rtlCol="0">
            <a:spAutoFit/>
          </a:bodyPr>
          <a:lstStyle/>
          <a:p>
            <a:r>
              <a:rPr lang="en-US" sz="1600" b="1" dirty="0">
                <a:solidFill>
                  <a:srgbClr val="FF0000"/>
                </a:solidFill>
                <a:effectLst>
                  <a:glow rad="228600">
                    <a:srgbClr val="FFFF00">
                      <a:alpha val="40000"/>
                    </a:srgbClr>
                  </a:glow>
                </a:effectLst>
                <a:latin typeface="Aharoni" panose="02010803020104030203" pitchFamily="2" charset="-79"/>
                <a:cs typeface="Aharoni" panose="02010803020104030203" pitchFamily="2" charset="-79"/>
              </a:rPr>
              <a:t>$47,857</a:t>
            </a:r>
          </a:p>
        </p:txBody>
      </p:sp>
    </p:spTree>
    <p:extLst>
      <p:ext uri="{BB962C8B-B14F-4D97-AF65-F5344CB8AC3E}">
        <p14:creationId xmlns:p14="http://schemas.microsoft.com/office/powerpoint/2010/main" val="805902006"/>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83621" y="19050"/>
            <a:ext cx="7704667" cy="895349"/>
          </a:xfrm>
        </p:spPr>
        <p:txBody>
          <a:bodyPr>
            <a:normAutofit fontScale="90000"/>
          </a:bodyPr>
          <a:lstStyle/>
          <a:p>
            <a:r>
              <a:rPr lang="en-US" b="1" dirty="0">
                <a:effectLst>
                  <a:outerShdw blurRad="38100" dist="38100" dir="2700000" algn="tl">
                    <a:srgbClr val="000000">
                      <a:alpha val="43137"/>
                    </a:srgbClr>
                  </a:outerShdw>
                </a:effectLst>
              </a:rPr>
              <a:t>Prison Rape Elimination Act </a:t>
            </a:r>
            <a:br>
              <a:rPr lang="en-US" b="1" dirty="0">
                <a:effectLst>
                  <a:outerShdw blurRad="38100" dist="38100" dir="2700000" algn="tl">
                    <a:srgbClr val="000000">
                      <a:alpha val="43137"/>
                    </a:srgbClr>
                  </a:outerShdw>
                </a:effectLst>
              </a:rPr>
            </a:br>
            <a:r>
              <a:rPr lang="en-US" sz="2800" b="1" dirty="0">
                <a:effectLst>
                  <a:outerShdw blurRad="38100" dist="38100" dir="2700000" algn="tl">
                    <a:srgbClr val="000000">
                      <a:alpha val="43137"/>
                    </a:srgbClr>
                  </a:outerShdw>
                </a:effectLst>
              </a:rPr>
              <a:t>(PREA)</a:t>
            </a:r>
            <a:endParaRPr lang="en-US" sz="2800" b="1" i="1" dirty="0">
              <a:effectLst>
                <a:outerShdw blurRad="38100" dist="38100" dir="2700000" algn="tl">
                  <a:srgbClr val="000000">
                    <a:alpha val="43137"/>
                  </a:srgbClr>
                </a:outerShdw>
              </a:effectLst>
            </a:endParaRPr>
          </a:p>
        </p:txBody>
      </p:sp>
      <p:pic>
        <p:nvPicPr>
          <p:cNvPr id="9" name="Picture 8"/>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pic>
        <p:nvPicPr>
          <p:cNvPr id="6" name="Picture 5"/>
          <p:cNvPicPr>
            <a:picLocks noChangeAspect="1"/>
          </p:cNvPicPr>
          <p:nvPr/>
        </p:nvPicPr>
        <p:blipFill>
          <a:blip r:embed="rId3"/>
          <a:stretch>
            <a:fillRect/>
          </a:stretch>
        </p:blipFill>
        <p:spPr>
          <a:xfrm>
            <a:off x="2829884" y="1034367"/>
            <a:ext cx="4269596" cy="5544839"/>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Tree>
    <p:extLst>
      <p:ext uri="{BB962C8B-B14F-4D97-AF65-F5344CB8AC3E}">
        <p14:creationId xmlns:p14="http://schemas.microsoft.com/office/powerpoint/2010/main" val="1158681342"/>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83621" y="19050"/>
            <a:ext cx="7704667" cy="895349"/>
          </a:xfrm>
        </p:spPr>
        <p:txBody>
          <a:bodyPr>
            <a:normAutofit fontScale="90000"/>
          </a:bodyPr>
          <a:lstStyle/>
          <a:p>
            <a:r>
              <a:rPr lang="en-US" b="1" dirty="0">
                <a:effectLst>
                  <a:outerShdw blurRad="38100" dist="38100" dir="2700000" algn="tl">
                    <a:srgbClr val="000000">
                      <a:alpha val="43137"/>
                    </a:srgbClr>
                  </a:outerShdw>
                </a:effectLst>
              </a:rPr>
              <a:t>Prison Rape Elimination Act </a:t>
            </a:r>
            <a:br>
              <a:rPr lang="en-US" b="1" dirty="0">
                <a:effectLst>
                  <a:outerShdw blurRad="38100" dist="38100" dir="2700000" algn="tl">
                    <a:srgbClr val="000000">
                      <a:alpha val="43137"/>
                    </a:srgbClr>
                  </a:outerShdw>
                </a:effectLst>
              </a:rPr>
            </a:br>
            <a:r>
              <a:rPr lang="en-US" sz="2800" b="1" dirty="0">
                <a:effectLst>
                  <a:outerShdw blurRad="38100" dist="38100" dir="2700000" algn="tl">
                    <a:srgbClr val="000000">
                      <a:alpha val="43137"/>
                    </a:srgbClr>
                  </a:outerShdw>
                </a:effectLst>
              </a:rPr>
              <a:t>(PREA)</a:t>
            </a:r>
            <a:endParaRPr lang="en-US" sz="2800" b="1" i="1" dirty="0">
              <a:effectLst>
                <a:outerShdw blurRad="38100" dist="38100" dir="2700000" algn="tl">
                  <a:srgbClr val="000000">
                    <a:alpha val="43137"/>
                  </a:srgbClr>
                </a:outerShdw>
              </a:effectLst>
            </a:endParaRPr>
          </a:p>
        </p:txBody>
      </p:sp>
      <p:pic>
        <p:nvPicPr>
          <p:cNvPr id="9" name="Picture 8"/>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0" y="5603749"/>
            <a:ext cx="1074256" cy="1254251"/>
          </a:xfrm>
          <a:prstGeom prst="rect">
            <a:avLst/>
          </a:prstGeom>
          <a:ln>
            <a:noFill/>
          </a:ln>
          <a:effectLst>
            <a:outerShdw blurRad="292100" dist="139700" dir="2700000" algn="tl" rotWithShape="0">
              <a:srgbClr val="333333">
                <a:alpha val="65000"/>
              </a:srgbClr>
            </a:outerShdw>
          </a:effectLst>
        </p:spPr>
      </p:pic>
      <p:pic>
        <p:nvPicPr>
          <p:cNvPr id="3" name="Picture 2"/>
          <p:cNvPicPr>
            <a:picLocks noChangeAspect="1"/>
          </p:cNvPicPr>
          <p:nvPr/>
        </p:nvPicPr>
        <p:blipFill>
          <a:blip r:embed="rId3"/>
          <a:stretch>
            <a:fillRect/>
          </a:stretch>
        </p:blipFill>
        <p:spPr>
          <a:xfrm>
            <a:off x="2795954" y="1059424"/>
            <a:ext cx="4348330" cy="5661440"/>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Tree>
    <p:extLst>
      <p:ext uri="{BB962C8B-B14F-4D97-AF65-F5344CB8AC3E}">
        <p14:creationId xmlns:p14="http://schemas.microsoft.com/office/powerpoint/2010/main" val="3404306042"/>
      </p:ext>
    </p:extLst>
  </p:cSld>
  <p:clrMapOvr>
    <a:masterClrMapping/>
  </p:clrMapOvr>
  <mc:AlternateContent xmlns:mc="http://schemas.openxmlformats.org/markup-compatibility/2006" xmlns:p14="http://schemas.microsoft.com/office/powerpoint/2010/main">
    <mc:Choice Requires="p14">
      <p:transition spd="slow" p14:dur="1600">
        <p14:prism isContent="1" isInverted="1"/>
      </p:transition>
    </mc:Choice>
    <mc:Fallback xmlns="">
      <p:transition spd="slow">
        <p:fade/>
      </p:transition>
    </mc:Fallback>
  </mc:AlternateContent>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939592" y="900735"/>
            <a:ext cx="7486561" cy="4988345"/>
          </a:xfrm>
          <a:prstGeom prst="rect">
            <a:avLst/>
          </a:prstGeom>
        </p:spPr>
      </p:pic>
    </p:spTree>
    <p:extLst>
      <p:ext uri="{BB962C8B-B14F-4D97-AF65-F5344CB8AC3E}">
        <p14:creationId xmlns:p14="http://schemas.microsoft.com/office/powerpoint/2010/main" val="1367856599"/>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6000">
        <p15:prstTrans prst="curtains"/>
      </p:transition>
    </mc:Choice>
    <mc:Fallback xmlns="">
      <p:transition spd="slow">
        <p:fade/>
      </p:transition>
    </mc:Fallback>
  </mc:AlternateContent>
</p:sld>
</file>

<file path=ppt/slides/slide49.xml><?xml version="1.0" encoding="utf-8"?>
<p:sld xmlns:a="http://schemas.openxmlformats.org/drawingml/2006/main" xmlns:r="http://schemas.openxmlformats.org/officeDocument/2006/relationships" xmlns:p="http://schemas.openxmlformats.org/presentationml/2006/main">
  <p:cSld>
    <p:bg>
      <p:bgPr>
        <a:blipFill dpi="0" rotWithShape="1">
          <a:blip r:embed="rId2" cstate="print">
            <a:lum/>
          </a:blip>
          <a:srcRect/>
          <a:stretch>
            <a:fillRect l="-6000" r="-6000"/>
          </a:stretch>
        </a:blipFill>
        <a:effectLst/>
      </p:bgPr>
    </p:bg>
    <p:spTree>
      <p:nvGrpSpPr>
        <p:cNvPr id="1" name=""/>
        <p:cNvGrpSpPr/>
        <p:nvPr/>
      </p:nvGrpSpPr>
      <p:grpSpPr>
        <a:xfrm>
          <a:off x="0" y="0"/>
          <a:ext cx="0" cy="0"/>
          <a:chOff x="0" y="0"/>
          <a:chExt cx="0" cy="0"/>
        </a:xfrm>
      </p:grpSpPr>
      <p:sp>
        <p:nvSpPr>
          <p:cNvPr id="5" name="TextBox 4"/>
          <p:cNvSpPr txBox="1"/>
          <p:nvPr/>
        </p:nvSpPr>
        <p:spPr>
          <a:xfrm>
            <a:off x="1981200" y="847724"/>
            <a:ext cx="7534275" cy="738664"/>
          </a:xfrm>
          <a:prstGeom prst="rect">
            <a:avLst/>
          </a:prstGeom>
          <a:noFill/>
        </p:spPr>
        <p:txBody>
          <a:bodyPr wrap="square" rtlCol="0">
            <a:spAutoFit/>
            <a:scene3d>
              <a:camera prst="perspectiveRight" fov="2700000">
                <a:rot lat="900000" lon="21000000" rev="0"/>
              </a:camera>
              <a:lightRig rig="threePt" dir="t"/>
            </a:scene3d>
          </a:bodyPr>
          <a:lstStyle/>
          <a:p>
            <a:pPr algn="ctr"/>
            <a:r>
              <a:rPr lang="en-US" sz="4100" b="1" i="1" dirty="0">
                <a:ln w="19050" cmpd="sng">
                  <a:solidFill>
                    <a:srgbClr val="0070C0"/>
                  </a:solidFill>
                  <a:prstDash val="solid"/>
                </a:ln>
                <a:solidFill>
                  <a:srgbClr val="FF9933"/>
                </a:solidFill>
                <a:effectLst>
                  <a:glow rad="63500">
                    <a:schemeClr val="bg1">
                      <a:alpha val="40000"/>
                    </a:schemeClr>
                  </a:glow>
                  <a:outerShdw blurRad="50800" dist="38100" dir="2700000" algn="tl" rotWithShape="0">
                    <a:prstClr val="black">
                      <a:alpha val="40000"/>
                    </a:prstClr>
                  </a:outerShdw>
                </a:effectLst>
              </a:rPr>
              <a:t>BEST WISHES and GOOD LUCK!</a:t>
            </a:r>
          </a:p>
        </p:txBody>
      </p:sp>
    </p:spTree>
    <p:extLst>
      <p:ext uri="{BB962C8B-B14F-4D97-AF65-F5344CB8AC3E}">
        <p14:creationId xmlns:p14="http://schemas.microsoft.com/office/powerpoint/2010/main" val="33208360"/>
      </p:ext>
    </p:extLst>
  </p:cSld>
  <p:clrMapOvr>
    <a:masterClrMapping/>
  </p:clrMapOvr>
  <mc:AlternateContent xmlns:mc="http://schemas.openxmlformats.org/markup-compatibility/2006" xmlns:p14="http://schemas.microsoft.com/office/powerpoint/2010/main">
    <mc:Choice Requires="p14">
      <p:transition spd="slow" p14:dur="1400">
        <p14:ripple/>
      </p:transition>
    </mc:Choice>
    <mc:Fallback xmlns="">
      <p:transition spd="slow">
        <p:fade/>
      </p:transition>
    </mc:Fallback>
  </mc:AlternateContent>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Parallax">
  <a:themeElements>
    <a:clrScheme name="Parallax">
      <a:dk1>
        <a:sysClr val="windowText" lastClr="000000"/>
      </a:dk1>
      <a:lt1>
        <a:sysClr val="window" lastClr="FFFFFF"/>
      </a:lt1>
      <a:dk2>
        <a:srgbClr val="212121"/>
      </a:dk2>
      <a:lt2>
        <a:srgbClr val="EBEBEB"/>
      </a:lt2>
      <a:accent1>
        <a:srgbClr val="30ACEC"/>
      </a:accent1>
      <a:accent2>
        <a:srgbClr val="80C34F"/>
      </a:accent2>
      <a:accent3>
        <a:srgbClr val="E29D3E"/>
      </a:accent3>
      <a:accent4>
        <a:srgbClr val="D64A3B"/>
      </a:accent4>
      <a:accent5>
        <a:srgbClr val="D64787"/>
      </a:accent5>
      <a:accent6>
        <a:srgbClr val="A666E1"/>
      </a:accent6>
      <a:hlink>
        <a:srgbClr val="3085ED"/>
      </a:hlink>
      <a:folHlink>
        <a:srgbClr val="82B6F4"/>
      </a:folHlink>
    </a:clrScheme>
    <a:fontScheme name="Parallax">
      <a:majorFont>
        <a:latin typeface="Corbel"/>
        <a:ea typeface=""/>
        <a:cs typeface=""/>
        <a:font script="Jpan" typeface="HGｺﾞｼｯｸM"/>
        <a:font script="Hang" typeface="HY엽서L"/>
        <a:font script="Hans" typeface="华文楷体"/>
        <a:font script="Hant" typeface="新細明體"/>
        <a:font script="Arab" typeface="Tahoma"/>
        <a:font script="Hebr" typeface="Miriam"/>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Corbel"/>
        <a:ea typeface=""/>
        <a:cs typeface=""/>
        <a:font script="Jpan" typeface="HGｺﾞｼｯｸM"/>
        <a:font script="Hang" typeface="HY엽서L"/>
        <a:font script="Hans" typeface="华文楷体"/>
        <a:font script="Hant" typeface="新細明體"/>
        <a:font script="Arab" typeface="Tahoma"/>
        <a:font script="Hebr" typeface="Miriam"/>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Parallax">
      <a:fillStyleLst>
        <a:solidFill>
          <a:schemeClr val="phClr"/>
        </a:solidFill>
        <a:gradFill rotWithShape="1">
          <a:gsLst>
            <a:gs pos="0">
              <a:schemeClr val="phClr">
                <a:tint val="60000"/>
                <a:lumMod val="104000"/>
              </a:schemeClr>
            </a:gs>
            <a:gs pos="100000">
              <a:schemeClr val="phClr">
                <a:tint val="84000"/>
              </a:schemeClr>
            </a:gs>
          </a:gsLst>
          <a:lin ang="5400000" scaled="0"/>
        </a:gradFill>
        <a:gradFill rotWithShape="1">
          <a:gsLst>
            <a:gs pos="0">
              <a:schemeClr val="phClr">
                <a:tint val="96000"/>
                <a:lumMod val="102000"/>
              </a:schemeClr>
            </a:gs>
            <a:gs pos="100000">
              <a:schemeClr val="phClr">
                <a:shade val="88000"/>
                <a:lumMod val="94000"/>
              </a:schemeClr>
            </a:gs>
          </a:gsLst>
          <a:path path="circle">
            <a:fillToRect l="50000" t="100000" r="100000" b="50000"/>
          </a:path>
        </a:gradFill>
      </a:fillStyleLst>
      <a:lnStyleLst>
        <a:ln w="9525" cap="rnd" cmpd="sng" algn="ctr">
          <a:solidFill>
            <a:schemeClr val="phClr">
              <a:tint val="60000"/>
            </a:schemeClr>
          </a:solidFill>
          <a:prstDash val="solid"/>
        </a:ln>
        <a:ln w="15875" cap="rnd" cmpd="sng" algn="ctr">
          <a:solidFill>
            <a:schemeClr val="phClr"/>
          </a:solidFill>
          <a:prstDash val="solid"/>
        </a:ln>
        <a:ln w="22225" cap="rnd" cmpd="sng" algn="ctr">
          <a:solidFill>
            <a:schemeClr val="phClr"/>
          </a:solidFill>
          <a:prstDash val="solid"/>
        </a:ln>
      </a:lnStyleLst>
      <a:effectStyleLst>
        <a:effectStyle>
          <a:effectLst/>
        </a:effectStyle>
        <a:effectStyle>
          <a:effectLst>
            <a:reflection blurRad="12700" stA="26000" endPos="32000" dist="12700" dir="5400000" sy="-100000" rotWithShape="0"/>
          </a:effectLst>
        </a:effectStyle>
        <a:effectStyle>
          <a:effectLst>
            <a:outerShdw blurRad="38100" dist="25400" dir="5400000" rotWithShape="0">
              <a:srgbClr val="000000">
                <a:alpha val="64000"/>
              </a:srgbClr>
            </a:outerShdw>
          </a:effectLst>
          <a:scene3d>
            <a:camera prst="orthographicFront">
              <a:rot lat="0" lon="0" rev="0"/>
            </a:camera>
            <a:lightRig rig="threePt" dir="tl">
              <a:rot lat="0" lon="0" rev="1200000"/>
            </a:lightRig>
          </a:scene3d>
          <a:sp3d>
            <a:bevelT w="25400" h="12700"/>
          </a:sp3d>
        </a:effectStyle>
      </a:effectStyleLst>
      <a:bgFillStyleLst>
        <a:solidFill>
          <a:schemeClr val="phClr"/>
        </a:solidFill>
        <a:gradFill rotWithShape="1">
          <a:gsLst>
            <a:gs pos="0">
              <a:schemeClr val="phClr">
                <a:tint val="90000"/>
                <a:lumMod val="110000"/>
              </a:schemeClr>
            </a:gs>
            <a:gs pos="100000">
              <a:schemeClr val="phClr">
                <a:shade val="64000"/>
                <a:lumMod val="98000"/>
              </a:schemeClr>
            </a:gs>
          </a:gsLst>
          <a:lin ang="5400000" scaled="0"/>
        </a:gradFill>
        <a:blipFill rotWithShape="1">
          <a:blip xmlns:r="http://schemas.openxmlformats.org/officeDocument/2006/relationships" r:embed="rId1">
            <a:duotone>
              <a:schemeClr val="phClr">
                <a:shade val="76000"/>
                <a:satMod val="180000"/>
              </a:schemeClr>
              <a:schemeClr val="phClr">
                <a:tint val="80000"/>
                <a:satMod val="120000"/>
                <a:lumMod val="180000"/>
              </a:schemeClr>
            </a:duotone>
          </a:blip>
          <a:stretch/>
        </a:blipFill>
      </a:bgFillStyleLst>
    </a:fmtScheme>
  </a:themeElements>
  <a:objectDefaults/>
  <a:extraClrSchemeLst/>
  <a:extLst>
    <a:ext uri="{05A4C25C-085E-4340-85A3-A5531E510DB2}">
      <thm15:themeFamily xmlns:thm15="http://schemas.microsoft.com/office/thememl/2012/main" name="Parallax" id="{3388167B-A2EB-4685-9635-1831D9AEF8C4}" vid="{4F7A876A-7598-49CA-AFC8-8EDA2551E4A7}"/>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4041</TotalTime>
  <Words>1322</Words>
  <Application>Microsoft Office PowerPoint</Application>
  <PresentationFormat>On-screen Show (4:3)</PresentationFormat>
  <Paragraphs>183</Paragraphs>
  <Slides>49</Slides>
  <Notes>0</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49</vt:i4>
      </vt:variant>
    </vt:vector>
  </HeadingPairs>
  <TitlesOfParts>
    <vt:vector size="55" baseType="lpstr">
      <vt:lpstr>Aharoni</vt:lpstr>
      <vt:lpstr>Arial</vt:lpstr>
      <vt:lpstr>Calibri</vt:lpstr>
      <vt:lpstr>Corbel</vt:lpstr>
      <vt:lpstr>Times New Roman</vt:lpstr>
      <vt:lpstr>Parallax</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#1 – APPLICATION FOR APPOINTMENT</vt:lpstr>
      <vt:lpstr>#2 – APPOINTMENT DECLARATION</vt:lpstr>
      <vt:lpstr>#3 – DECLARATIONS OF CONVICTIONS OF  PENDING CRIMINAL ACTION</vt:lpstr>
      <vt:lpstr># 4 – DECLARATION OF INCARCERATED ASSOCIATIONS (2 COPIES)</vt:lpstr>
      <vt:lpstr>#5 – DESIGNATION OF BENEFICIARY</vt:lpstr>
      <vt:lpstr>#6 - Medical Inquiry Form</vt:lpstr>
      <vt:lpstr>#7 – HON. MEMBERS OF THE CONFLICTS  OF INTEREST BOARD</vt:lpstr>
      <vt:lpstr>#8 – NEW YORK STATE PUBLIC OFFICER LAW</vt:lpstr>
      <vt:lpstr>#9 – NOTICES OF CONDITIONS OF PROBATION</vt:lpstr>
      <vt:lpstr>#10 – EMPLOYEEES ADDRESS INFO FORM</vt:lpstr>
      <vt:lpstr>#11 – DIRECT DEPOSIT FORM</vt:lpstr>
      <vt:lpstr>   </vt:lpstr>
      <vt:lpstr>#13 – PRE-EMPLOYMENT PACKAGE</vt:lpstr>
      <vt:lpstr>EMPLOYMENT ELIGIBILITY FORM (I-9)</vt:lpstr>
      <vt:lpstr>EMPLOYMENT ELIGIBILITY FORM (I-9)</vt:lpstr>
      <vt:lpstr>IRS W-4 EMPLOYEE WITHHOLDING FORM</vt:lpstr>
      <vt:lpstr>NYS IT-2104 EMPLOYEE WITHHOLDING FORM</vt:lpstr>
      <vt:lpstr>NYCAPS NEW HIRE PACKAGE &amp; FORMS EMPLOYEE PERSONAL DATA – Page 1 of 7</vt:lpstr>
      <vt:lpstr>NYCAPS NEW HIRE PACKAGE &amp; FORMS EMPLOYEE PERSONAL DATA – Page 2 of 7</vt:lpstr>
      <vt:lpstr>NYCAPS NEW HIRE PACKAGE &amp; FORMS EMPLOYEE PERSONAL DATA – Page 3 of 7</vt:lpstr>
      <vt:lpstr>NYCAPS NEW HIRE PACKAGE &amp; FORMS EMPLOYEE PERSONAL DATA – Page 4 of 7</vt:lpstr>
      <vt:lpstr>NYCAPS NEW HIRE PACKAGE &amp; FORMS EMPLOYEE JOB &amp; PAYROLL DATA– Page 5 of 7</vt:lpstr>
      <vt:lpstr>NYCAPS NEW HIRE PACKAGE &amp; FORMS EMPLOYEE JOB &amp; PAYROLL DATA– Page 6 of 7</vt:lpstr>
      <vt:lpstr>NYCAPS NEW HIRE PACKAGE &amp; FORMS EMPLOYEE JOB &amp; PAYROLL DATA– Page 7 of 7</vt:lpstr>
      <vt:lpstr>EEO SELF-IDENTIFICATION FORM</vt:lpstr>
      <vt:lpstr>HON. MICHAEL MCSWEENEY, CITY CLERK, CHARTER #1136, CHAPTER #49</vt:lpstr>
      <vt:lpstr>L.E.N.S. DRIVERS VERIFICATION FORM</vt:lpstr>
      <vt:lpstr>OATH OF OFFICE</vt:lpstr>
      <vt:lpstr>UNITED STATES POSTAL SERVICE $9 MONEY ORDER</vt:lpstr>
      <vt:lpstr>NYCERS – F103 (Page 1 of 3)</vt:lpstr>
      <vt:lpstr>NYCERS – F103 (Page 2 of 3)</vt:lpstr>
      <vt:lpstr>NYCERS – F103 (Page 3 of 3)</vt:lpstr>
      <vt:lpstr>NYCERS – F137 (Page 1 of 2)</vt:lpstr>
      <vt:lpstr>NYCERS – F137 (Page 2 of 2)</vt:lpstr>
      <vt:lpstr>SERVICE RECORD</vt:lpstr>
      <vt:lpstr>UNIFORMED FORCE ATTENDANCE CARD</vt:lpstr>
      <vt:lpstr>TRANSFER OF PENSION  (Current City Employees ONLY)</vt:lpstr>
      <vt:lpstr>Prison Rape Elimination Act  (PREA)</vt:lpstr>
      <vt:lpstr>Prison Rape Elimination Act  (PREA)</vt:lpstr>
      <vt:lpstr>PowerPoint Presentation</vt:lpstr>
      <vt:lpstr>PowerPoint Presentation</vt:lpstr>
    </vt:vector>
  </TitlesOfParts>
  <Company>NYCD</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PRE-EMPLOYMENT</dc:title>
  <dc:creator>Alfred Ng</dc:creator>
  <cp:lastModifiedBy>Washington, Kyle</cp:lastModifiedBy>
  <cp:revision>305</cp:revision>
  <cp:lastPrinted>2023-01-09T13:52:37Z</cp:lastPrinted>
  <dcterms:created xsi:type="dcterms:W3CDTF">2015-06-12T18:07:00Z</dcterms:created>
  <dcterms:modified xsi:type="dcterms:W3CDTF">2023-05-15T14:27:28Z</dcterms:modified>
</cp:coreProperties>
</file>