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38" y="8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1f15b8431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1f15b8431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620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e1f15b843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e1f15b843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e1f74f5d66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e1f74f5d66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e1f74f5d66_7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e1f74f5d66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1f15b843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1f15b84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e1f15b8431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e1f15b843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1f15b8431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1f15b8431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e1f74f5d66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e1f74f5d6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e1f15b8431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e1f15b8431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1f15b8431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1f15b8431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52000"/>
          </a:blip>
          <a:srcRect r="29338" b="54594"/>
          <a:stretch/>
        </p:blipFill>
        <p:spPr>
          <a:xfrm rot="5400000">
            <a:off x="-145125" y="2451250"/>
            <a:ext cx="2921100" cy="2742450"/>
          </a:xfrm>
          <a:prstGeom prst="rect">
            <a:avLst/>
          </a:prstGeom>
          <a:noFill/>
          <a:ln>
            <a:noFill/>
          </a:ln>
        </p:spPr>
      </p:pic>
      <p:pic>
        <p:nvPicPr>
          <p:cNvPr id="55" name="Google Shape;55;p13"/>
          <p:cNvPicPr preferRelativeResize="0"/>
          <p:nvPr/>
        </p:nvPicPr>
        <p:blipFill rotWithShape="1">
          <a:blip r:embed="rId4">
            <a:alphaModFix amt="12000"/>
          </a:blip>
          <a:srcRect t="46380" r="44496"/>
          <a:stretch/>
        </p:blipFill>
        <p:spPr>
          <a:xfrm>
            <a:off x="5385375" y="-130226"/>
            <a:ext cx="3841300" cy="5454350"/>
          </a:xfrm>
          <a:prstGeom prst="rect">
            <a:avLst/>
          </a:prstGeom>
          <a:noFill/>
          <a:ln>
            <a:noFill/>
          </a:ln>
        </p:spPr>
      </p:pic>
      <p:pic>
        <p:nvPicPr>
          <p:cNvPr id="56" name="Google Shape;56;p13"/>
          <p:cNvPicPr preferRelativeResize="0"/>
          <p:nvPr/>
        </p:nvPicPr>
        <p:blipFill rotWithShape="1">
          <a:blip r:embed="rId5">
            <a:alphaModFix amt="67000"/>
          </a:blip>
          <a:srcRect l="13800" b="52265"/>
          <a:stretch/>
        </p:blipFill>
        <p:spPr>
          <a:xfrm rot="-8529864">
            <a:off x="6083609" y="-43787"/>
            <a:ext cx="4100433" cy="3317974"/>
          </a:xfrm>
          <a:prstGeom prst="rect">
            <a:avLst/>
          </a:prstGeom>
          <a:noFill/>
          <a:ln>
            <a:noFill/>
          </a:ln>
        </p:spPr>
      </p:pic>
      <p:pic>
        <p:nvPicPr>
          <p:cNvPr id="57" name="Google Shape;57;p13"/>
          <p:cNvPicPr preferRelativeResize="0"/>
          <p:nvPr/>
        </p:nvPicPr>
        <p:blipFill rotWithShape="1">
          <a:blip r:embed="rId3">
            <a:alphaModFix amt="52000"/>
          </a:blip>
          <a:srcRect l="35060" b="78895"/>
          <a:stretch/>
        </p:blipFill>
        <p:spPr>
          <a:xfrm rot="5400000">
            <a:off x="-797875" y="649075"/>
            <a:ext cx="2684450" cy="1274701"/>
          </a:xfrm>
          <a:prstGeom prst="rect">
            <a:avLst/>
          </a:prstGeom>
          <a:noFill/>
          <a:ln>
            <a:noFill/>
          </a:ln>
        </p:spPr>
      </p:pic>
      <p:sp>
        <p:nvSpPr>
          <p:cNvPr id="58" name="Google Shape;58;p13"/>
          <p:cNvSpPr/>
          <p:nvPr/>
        </p:nvSpPr>
        <p:spPr>
          <a:xfrm>
            <a:off x="0" y="995525"/>
            <a:ext cx="7563000" cy="3557700"/>
          </a:xfrm>
          <a:prstGeom prst="round1Rect">
            <a:avLst>
              <a:gd name="adj" fmla="val 16667"/>
            </a:avLst>
          </a:prstGeom>
          <a:solidFill>
            <a:srgbClr val="F5B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rotWithShape="1">
          <a:blip r:embed="rId3">
            <a:alphaModFix amt="17000"/>
          </a:blip>
          <a:srcRect l="13659" b="8416"/>
          <a:stretch/>
        </p:blipFill>
        <p:spPr>
          <a:xfrm rot="2700000">
            <a:off x="-1124760" y="-957659"/>
            <a:ext cx="3569220" cy="5531669"/>
          </a:xfrm>
          <a:prstGeom prst="rect">
            <a:avLst/>
          </a:prstGeom>
          <a:noFill/>
          <a:ln>
            <a:noFill/>
          </a:ln>
        </p:spPr>
      </p:pic>
      <p:pic>
        <p:nvPicPr>
          <p:cNvPr id="60" name="Google Shape;60;p13"/>
          <p:cNvPicPr preferRelativeResize="0"/>
          <p:nvPr/>
        </p:nvPicPr>
        <p:blipFill rotWithShape="1">
          <a:blip r:embed="rId6">
            <a:alphaModFix amt="67000"/>
          </a:blip>
          <a:srcRect r="7424" b="35157"/>
          <a:stretch/>
        </p:blipFill>
        <p:spPr>
          <a:xfrm rot="-1628074">
            <a:off x="6212696" y="1801723"/>
            <a:ext cx="3678683" cy="3764657"/>
          </a:xfrm>
          <a:prstGeom prst="rect">
            <a:avLst/>
          </a:prstGeom>
          <a:noFill/>
          <a:ln>
            <a:noFill/>
          </a:ln>
        </p:spPr>
      </p:pic>
      <p:sp>
        <p:nvSpPr>
          <p:cNvPr id="61" name="Google Shape;61;p13"/>
          <p:cNvSpPr txBox="1"/>
          <p:nvPr/>
        </p:nvSpPr>
        <p:spPr>
          <a:xfrm>
            <a:off x="400050" y="1354240"/>
            <a:ext cx="61842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2300">
                <a:solidFill>
                  <a:srgbClr val="008087"/>
                </a:solidFill>
                <a:latin typeface="Proxima Nova Semibold"/>
                <a:ea typeface="Proxima Nova Semibold"/>
                <a:cs typeface="Proxima Nova Semibold"/>
                <a:sym typeface="Proxima Nova Semibold"/>
              </a:rPr>
              <a:t>Virtual Presentation of MOIA’s New Report: </a:t>
            </a:r>
            <a:endParaRPr sz="2200">
              <a:solidFill>
                <a:schemeClr val="dk1"/>
              </a:solidFill>
              <a:latin typeface="Proxima Nova Semibold"/>
              <a:ea typeface="Proxima Nova Semibold"/>
              <a:cs typeface="Proxima Nova Semibold"/>
              <a:sym typeface="Proxima Nova Semibold"/>
            </a:endParaRPr>
          </a:p>
        </p:txBody>
      </p:sp>
      <p:sp>
        <p:nvSpPr>
          <p:cNvPr id="62" name="Google Shape;62;p13"/>
          <p:cNvSpPr txBox="1"/>
          <p:nvPr/>
        </p:nvSpPr>
        <p:spPr>
          <a:xfrm>
            <a:off x="419100" y="1811440"/>
            <a:ext cx="69210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000">
                <a:solidFill>
                  <a:srgbClr val="1C417F"/>
                </a:solidFill>
                <a:latin typeface="Proxima Nova Extrabold"/>
                <a:ea typeface="Proxima Nova Extrabold"/>
                <a:cs typeface="Proxima Nova Extrabold"/>
                <a:sym typeface="Proxima Nova Extrabold"/>
              </a:rPr>
              <a:t>A Demographic Snapshot: </a:t>
            </a:r>
            <a:endParaRPr sz="3000">
              <a:solidFill>
                <a:srgbClr val="1C417F"/>
              </a:solidFill>
              <a:latin typeface="Proxima Nova Extrabold"/>
              <a:ea typeface="Proxima Nova Extrabold"/>
              <a:cs typeface="Proxima Nova Extrabold"/>
              <a:sym typeface="Proxima Nova Extrabold"/>
            </a:endParaRPr>
          </a:p>
          <a:p>
            <a:pPr marL="0" lvl="0" indent="0" algn="l" rtl="0">
              <a:lnSpc>
                <a:spcPct val="100000"/>
              </a:lnSpc>
              <a:spcBef>
                <a:spcPts val="0"/>
              </a:spcBef>
              <a:spcAft>
                <a:spcPts val="0"/>
              </a:spcAft>
              <a:buNone/>
            </a:pPr>
            <a:r>
              <a:rPr lang="en" sz="3000">
                <a:solidFill>
                  <a:srgbClr val="1C417F"/>
                </a:solidFill>
                <a:latin typeface="Proxima Nova Extrabold"/>
                <a:ea typeface="Proxima Nova Extrabold"/>
                <a:cs typeface="Proxima Nova Extrabold"/>
                <a:sym typeface="Proxima Nova Extrabold"/>
              </a:rPr>
              <a:t>NYC’s Asian and Pacific Islander </a:t>
            </a:r>
            <a:endParaRPr sz="3000">
              <a:solidFill>
                <a:srgbClr val="1C417F"/>
              </a:solidFill>
              <a:latin typeface="Proxima Nova Extrabold"/>
              <a:ea typeface="Proxima Nova Extrabold"/>
              <a:cs typeface="Proxima Nova Extrabold"/>
              <a:sym typeface="Proxima Nova Extrabold"/>
            </a:endParaRPr>
          </a:p>
          <a:p>
            <a:pPr marL="0" lvl="0" indent="0" algn="l" rtl="0">
              <a:lnSpc>
                <a:spcPct val="100000"/>
              </a:lnSpc>
              <a:spcBef>
                <a:spcPts val="0"/>
              </a:spcBef>
              <a:spcAft>
                <a:spcPts val="0"/>
              </a:spcAft>
              <a:buNone/>
            </a:pPr>
            <a:r>
              <a:rPr lang="en" sz="3000">
                <a:solidFill>
                  <a:srgbClr val="1C417F"/>
                </a:solidFill>
                <a:latin typeface="Proxima Nova Extrabold"/>
                <a:ea typeface="Proxima Nova Extrabold"/>
                <a:cs typeface="Proxima Nova Extrabold"/>
                <a:sym typeface="Proxima Nova Extrabold"/>
              </a:rPr>
              <a:t>(API) Population</a:t>
            </a:r>
            <a:endParaRPr sz="2900">
              <a:solidFill>
                <a:srgbClr val="1C417F"/>
              </a:solidFill>
              <a:latin typeface="Proxima Nova Extrabold"/>
              <a:ea typeface="Proxima Nova Extrabold"/>
              <a:cs typeface="Proxima Nova Extrabold"/>
              <a:sym typeface="Proxima Nova Extrabold"/>
            </a:endParaRPr>
          </a:p>
        </p:txBody>
      </p:sp>
      <p:sp>
        <p:nvSpPr>
          <p:cNvPr id="63" name="Google Shape;63;p13"/>
          <p:cNvSpPr txBox="1"/>
          <p:nvPr/>
        </p:nvSpPr>
        <p:spPr>
          <a:xfrm>
            <a:off x="419100" y="3792650"/>
            <a:ext cx="66921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2200">
                <a:solidFill>
                  <a:srgbClr val="008087"/>
                </a:solidFill>
                <a:latin typeface="Proxima Nova"/>
                <a:ea typeface="Proxima Nova"/>
                <a:cs typeface="Proxima Nova"/>
                <a:sym typeface="Proxima Nova"/>
              </a:rPr>
              <a:t>Learn more about the report: on.nyc.gov/APIReport</a:t>
            </a:r>
            <a:endParaRPr sz="2100">
              <a:solidFill>
                <a:schemeClr val="dk1"/>
              </a:solidFill>
              <a:latin typeface="Proxima Nova"/>
              <a:ea typeface="Proxima Nova"/>
              <a:cs typeface="Proxima Nova"/>
              <a:sym typeface="Proxima Nova"/>
            </a:endParaRPr>
          </a:p>
        </p:txBody>
      </p:sp>
      <p:pic>
        <p:nvPicPr>
          <p:cNvPr id="64" name="Google Shape;64;p13"/>
          <p:cNvPicPr preferRelativeResize="0"/>
          <p:nvPr/>
        </p:nvPicPr>
        <p:blipFill>
          <a:blip r:embed="rId7">
            <a:alphaModFix/>
          </a:blip>
          <a:stretch>
            <a:fillRect/>
          </a:stretch>
        </p:blipFill>
        <p:spPr>
          <a:xfrm>
            <a:off x="462050" y="145850"/>
            <a:ext cx="2087918" cy="12527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2"/>
          <p:cNvPicPr preferRelativeResize="0"/>
          <p:nvPr/>
        </p:nvPicPr>
        <p:blipFill>
          <a:blip r:embed="rId3">
            <a:alphaModFix/>
          </a:blip>
          <a:stretch>
            <a:fillRect/>
          </a:stretch>
        </p:blipFill>
        <p:spPr>
          <a:xfrm>
            <a:off x="2754450" y="745537"/>
            <a:ext cx="6465750" cy="3582114"/>
          </a:xfrm>
          <a:prstGeom prst="rect">
            <a:avLst/>
          </a:prstGeom>
          <a:noFill/>
          <a:ln>
            <a:noFill/>
          </a:ln>
        </p:spPr>
      </p:pic>
      <p:pic>
        <p:nvPicPr>
          <p:cNvPr id="161" name="Google Shape;161;p22"/>
          <p:cNvPicPr preferRelativeResize="0"/>
          <p:nvPr/>
        </p:nvPicPr>
        <p:blipFill>
          <a:blip r:embed="rId4">
            <a:alphaModFix amt="41000"/>
          </a:blip>
          <a:stretch>
            <a:fillRect/>
          </a:stretch>
        </p:blipFill>
        <p:spPr>
          <a:xfrm rot="2700000">
            <a:off x="-1954870" y="-707717"/>
            <a:ext cx="3381487" cy="4940735"/>
          </a:xfrm>
          <a:prstGeom prst="rect">
            <a:avLst/>
          </a:prstGeom>
          <a:noFill/>
          <a:ln>
            <a:noFill/>
          </a:ln>
        </p:spPr>
      </p:pic>
      <p:sp>
        <p:nvSpPr>
          <p:cNvPr id="162" name="Google Shape;162;p22"/>
          <p:cNvSpPr/>
          <p:nvPr/>
        </p:nvSpPr>
        <p:spPr>
          <a:xfrm>
            <a:off x="150" y="789125"/>
            <a:ext cx="2548500" cy="25686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2"/>
          <p:cNvSpPr txBox="1">
            <a:spLocks noGrp="1"/>
          </p:cNvSpPr>
          <p:nvPr>
            <p:ph type="title"/>
          </p:nvPr>
        </p:nvSpPr>
        <p:spPr>
          <a:xfrm>
            <a:off x="186025" y="958725"/>
            <a:ext cx="24921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b="1">
                <a:solidFill>
                  <a:schemeClr val="lt1"/>
                </a:solidFill>
                <a:latin typeface="Proxima Nova"/>
                <a:ea typeface="Proxima Nova"/>
                <a:cs typeface="Proxima Nova"/>
                <a:sym typeface="Proxima Nova"/>
              </a:rPr>
              <a:t>Immigration Status: </a:t>
            </a:r>
            <a:endParaRPr sz="1350" b="1">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350">
                <a:solidFill>
                  <a:schemeClr val="lt1"/>
                </a:solidFill>
                <a:latin typeface="Proxima Nova"/>
                <a:ea typeface="Proxima Nova"/>
                <a:cs typeface="Proxima Nova"/>
                <a:sym typeface="Proxima Nova"/>
              </a:rPr>
              <a:t>13 percent of all API immigrants are undocumented, slightly lower than the share of NYC immigrants overall </a:t>
            </a:r>
            <a:endParaRPr sz="135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350">
                <a:solidFill>
                  <a:schemeClr val="lt1"/>
                </a:solidFill>
                <a:latin typeface="Proxima Nova"/>
                <a:ea typeface="Proxima Nova"/>
                <a:cs typeface="Proxima Nova"/>
                <a:sym typeface="Proxima Nova"/>
              </a:rPr>
              <a:t>(16 percent). However, there </a:t>
            </a:r>
            <a:endParaRPr sz="135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350">
                <a:solidFill>
                  <a:schemeClr val="lt1"/>
                </a:solidFill>
                <a:latin typeface="Proxima Nova"/>
                <a:ea typeface="Proxima Nova"/>
                <a:cs typeface="Proxima Nova"/>
                <a:sym typeface="Proxima Nova"/>
              </a:rPr>
              <a:t>is a wide variation based </a:t>
            </a:r>
            <a:endParaRPr sz="135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350">
                <a:solidFill>
                  <a:schemeClr val="lt1"/>
                </a:solidFill>
                <a:latin typeface="Proxima Nova"/>
                <a:ea typeface="Proxima Nova"/>
                <a:cs typeface="Proxima Nova"/>
                <a:sym typeface="Proxima Nova"/>
              </a:rPr>
              <a:t>on ethnic groups. </a:t>
            </a:r>
            <a:endParaRPr sz="1350" b="1">
              <a:solidFill>
                <a:schemeClr val="lt1"/>
              </a:solidFill>
              <a:latin typeface="Proxima Nova"/>
              <a:ea typeface="Proxima Nova"/>
              <a:cs typeface="Proxima Nova"/>
              <a:sym typeface="Proxima Nova"/>
            </a:endParaRPr>
          </a:p>
        </p:txBody>
      </p:sp>
      <p:sp>
        <p:nvSpPr>
          <p:cNvPr id="164" name="Google Shape;164;p22"/>
          <p:cNvSpPr txBox="1"/>
          <p:nvPr/>
        </p:nvSpPr>
        <p:spPr>
          <a:xfrm>
            <a:off x="3567300" y="4399100"/>
            <a:ext cx="4929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Proxima Nova"/>
                <a:ea typeface="Proxima Nova"/>
                <a:cs typeface="Proxima Nova"/>
                <a:sym typeface="Proxima Nova"/>
              </a:rPr>
              <a:t>Source: 2019 American Community Survey 1-Year Public Use Microdata Sample</a:t>
            </a:r>
            <a:endParaRPr sz="1100">
              <a:solidFill>
                <a:schemeClr val="dk1"/>
              </a:solidFill>
            </a:endParaRPr>
          </a:p>
        </p:txBody>
      </p:sp>
      <p:pic>
        <p:nvPicPr>
          <p:cNvPr id="165" name="Google Shape;165;p22"/>
          <p:cNvPicPr preferRelativeResize="0"/>
          <p:nvPr/>
        </p:nvPicPr>
        <p:blipFill>
          <a:blip r:embed="rId5">
            <a:alphaModFix/>
          </a:blip>
          <a:stretch>
            <a:fillRect/>
          </a:stretch>
        </p:blipFill>
        <p:spPr>
          <a:xfrm>
            <a:off x="186025" y="4374025"/>
            <a:ext cx="1663451" cy="998075"/>
          </a:xfrm>
          <a:prstGeom prst="rect">
            <a:avLst/>
          </a:prstGeom>
          <a:noFill/>
          <a:ln>
            <a:noFill/>
          </a:ln>
        </p:spPr>
      </p:pic>
      <p:sp>
        <p:nvSpPr>
          <p:cNvPr id="166" name="Google Shape;166;p22"/>
          <p:cNvSpPr txBox="1"/>
          <p:nvPr/>
        </p:nvSpPr>
        <p:spPr>
          <a:xfrm>
            <a:off x="3059150" y="251225"/>
            <a:ext cx="5742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rgbClr val="1C417F"/>
                </a:solidFill>
                <a:latin typeface="Public Sans"/>
                <a:ea typeface="Public Sans"/>
                <a:cs typeface="Public Sans"/>
                <a:sym typeface="Public Sans"/>
              </a:rPr>
              <a:t>Undocumented Immigrants</a:t>
            </a:r>
            <a:endParaRPr sz="1800" b="1">
              <a:solidFill>
                <a:srgbClr val="1C417F"/>
              </a:solidFill>
              <a:latin typeface="Public Sans"/>
              <a:ea typeface="Public Sans"/>
              <a:cs typeface="Public Sans"/>
              <a:sym typeface="Public Sans"/>
            </a:endParaRPr>
          </a:p>
        </p:txBody>
      </p:sp>
      <p:sp>
        <p:nvSpPr>
          <p:cNvPr id="167" name="Google Shape;167;p22"/>
          <p:cNvSpPr txBox="1"/>
          <p:nvPr/>
        </p:nvSpPr>
        <p:spPr>
          <a:xfrm>
            <a:off x="2655175" y="2806275"/>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Total Foreign-born </a:t>
            </a:r>
            <a:endParaRPr sz="1000" i="1">
              <a:solidFill>
                <a:schemeClr val="dk1"/>
              </a:solidFill>
              <a:latin typeface="Proxima Nova Semibold"/>
              <a:ea typeface="Proxima Nova Semibold"/>
              <a:cs typeface="Proxima Nova Semibold"/>
              <a:sym typeface="Proxima Nova Semibold"/>
            </a:endParaRPr>
          </a:p>
        </p:txBody>
      </p:sp>
      <p:sp>
        <p:nvSpPr>
          <p:cNvPr id="168" name="Google Shape;168;p22"/>
          <p:cNvSpPr txBox="1"/>
          <p:nvPr/>
        </p:nvSpPr>
        <p:spPr>
          <a:xfrm>
            <a:off x="2655175" y="620025"/>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Asian Immigrant Groups</a:t>
            </a:r>
            <a:endParaRPr sz="1000" i="1">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52000"/>
          </a:blip>
          <a:srcRect r="29338" b="54594"/>
          <a:stretch/>
        </p:blipFill>
        <p:spPr>
          <a:xfrm rot="5400000">
            <a:off x="-145125" y="2451250"/>
            <a:ext cx="2921100" cy="2742450"/>
          </a:xfrm>
          <a:prstGeom prst="rect">
            <a:avLst/>
          </a:prstGeom>
          <a:noFill/>
          <a:ln>
            <a:noFill/>
          </a:ln>
        </p:spPr>
      </p:pic>
      <p:pic>
        <p:nvPicPr>
          <p:cNvPr id="55" name="Google Shape;55;p13"/>
          <p:cNvPicPr preferRelativeResize="0"/>
          <p:nvPr/>
        </p:nvPicPr>
        <p:blipFill rotWithShape="1">
          <a:blip r:embed="rId4">
            <a:alphaModFix amt="12000"/>
          </a:blip>
          <a:srcRect t="46380" r="44496"/>
          <a:stretch/>
        </p:blipFill>
        <p:spPr>
          <a:xfrm>
            <a:off x="5385375" y="-130226"/>
            <a:ext cx="3841300" cy="5454350"/>
          </a:xfrm>
          <a:prstGeom prst="rect">
            <a:avLst/>
          </a:prstGeom>
          <a:noFill/>
          <a:ln>
            <a:noFill/>
          </a:ln>
        </p:spPr>
      </p:pic>
      <p:pic>
        <p:nvPicPr>
          <p:cNvPr id="56" name="Google Shape;56;p13"/>
          <p:cNvPicPr preferRelativeResize="0"/>
          <p:nvPr/>
        </p:nvPicPr>
        <p:blipFill rotWithShape="1">
          <a:blip r:embed="rId5">
            <a:alphaModFix amt="67000"/>
          </a:blip>
          <a:srcRect l="13800" b="52265"/>
          <a:stretch/>
        </p:blipFill>
        <p:spPr>
          <a:xfrm rot="-8529864">
            <a:off x="6083609" y="-43787"/>
            <a:ext cx="4100433" cy="3317974"/>
          </a:xfrm>
          <a:prstGeom prst="rect">
            <a:avLst/>
          </a:prstGeom>
          <a:noFill/>
          <a:ln>
            <a:noFill/>
          </a:ln>
        </p:spPr>
      </p:pic>
      <p:pic>
        <p:nvPicPr>
          <p:cNvPr id="57" name="Google Shape;57;p13"/>
          <p:cNvPicPr preferRelativeResize="0"/>
          <p:nvPr/>
        </p:nvPicPr>
        <p:blipFill rotWithShape="1">
          <a:blip r:embed="rId3">
            <a:alphaModFix amt="52000"/>
          </a:blip>
          <a:srcRect l="35060" b="78895"/>
          <a:stretch/>
        </p:blipFill>
        <p:spPr>
          <a:xfrm rot="5400000">
            <a:off x="-797875" y="649075"/>
            <a:ext cx="2684450" cy="1274701"/>
          </a:xfrm>
          <a:prstGeom prst="rect">
            <a:avLst/>
          </a:prstGeom>
          <a:noFill/>
          <a:ln>
            <a:noFill/>
          </a:ln>
        </p:spPr>
      </p:pic>
      <p:sp>
        <p:nvSpPr>
          <p:cNvPr id="58" name="Google Shape;58;p13"/>
          <p:cNvSpPr/>
          <p:nvPr/>
        </p:nvSpPr>
        <p:spPr>
          <a:xfrm>
            <a:off x="0" y="995525"/>
            <a:ext cx="7563000" cy="3557700"/>
          </a:xfrm>
          <a:prstGeom prst="round1Rect">
            <a:avLst>
              <a:gd name="adj" fmla="val 16667"/>
            </a:avLst>
          </a:prstGeom>
          <a:solidFill>
            <a:srgbClr val="F5B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rotWithShape="1">
          <a:blip r:embed="rId3">
            <a:alphaModFix amt="17000"/>
          </a:blip>
          <a:srcRect l="13659" b="8416"/>
          <a:stretch/>
        </p:blipFill>
        <p:spPr>
          <a:xfrm rot="2700000">
            <a:off x="-1124760" y="-957659"/>
            <a:ext cx="3569220" cy="5531669"/>
          </a:xfrm>
          <a:prstGeom prst="rect">
            <a:avLst/>
          </a:prstGeom>
          <a:noFill/>
          <a:ln>
            <a:noFill/>
          </a:ln>
        </p:spPr>
      </p:pic>
      <p:pic>
        <p:nvPicPr>
          <p:cNvPr id="60" name="Google Shape;60;p13"/>
          <p:cNvPicPr preferRelativeResize="0"/>
          <p:nvPr/>
        </p:nvPicPr>
        <p:blipFill rotWithShape="1">
          <a:blip r:embed="rId6">
            <a:alphaModFix amt="67000"/>
          </a:blip>
          <a:srcRect r="7424" b="35157"/>
          <a:stretch/>
        </p:blipFill>
        <p:spPr>
          <a:xfrm rot="-1628074">
            <a:off x="6212696" y="1801723"/>
            <a:ext cx="3678683" cy="3764657"/>
          </a:xfrm>
          <a:prstGeom prst="rect">
            <a:avLst/>
          </a:prstGeom>
          <a:noFill/>
          <a:ln>
            <a:noFill/>
          </a:ln>
        </p:spPr>
      </p:pic>
      <p:sp>
        <p:nvSpPr>
          <p:cNvPr id="61" name="Google Shape;61;p13"/>
          <p:cNvSpPr txBox="1"/>
          <p:nvPr/>
        </p:nvSpPr>
        <p:spPr>
          <a:xfrm>
            <a:off x="400050" y="1354240"/>
            <a:ext cx="6184200" cy="538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2300">
                <a:solidFill>
                  <a:srgbClr val="008087"/>
                </a:solidFill>
                <a:latin typeface="Proxima Nova Semibold"/>
                <a:ea typeface="Proxima Nova Semibold"/>
                <a:cs typeface="Proxima Nova Semibold"/>
                <a:sym typeface="Proxima Nova Semibold"/>
              </a:rPr>
              <a:t>Virtual Presentation of MOIA’s New Report: </a:t>
            </a:r>
            <a:endParaRPr sz="2200">
              <a:solidFill>
                <a:schemeClr val="dk1"/>
              </a:solidFill>
              <a:latin typeface="Proxima Nova Semibold"/>
              <a:ea typeface="Proxima Nova Semibold"/>
              <a:cs typeface="Proxima Nova Semibold"/>
              <a:sym typeface="Proxima Nova Semibold"/>
            </a:endParaRPr>
          </a:p>
        </p:txBody>
      </p:sp>
      <p:sp>
        <p:nvSpPr>
          <p:cNvPr id="62" name="Google Shape;62;p13"/>
          <p:cNvSpPr txBox="1"/>
          <p:nvPr/>
        </p:nvSpPr>
        <p:spPr>
          <a:xfrm>
            <a:off x="419100" y="1811440"/>
            <a:ext cx="6921000" cy="15699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000">
                <a:solidFill>
                  <a:srgbClr val="1C417F"/>
                </a:solidFill>
                <a:latin typeface="Proxima Nova Extrabold"/>
                <a:ea typeface="Proxima Nova Extrabold"/>
                <a:cs typeface="Proxima Nova Extrabold"/>
                <a:sym typeface="Proxima Nova Extrabold"/>
              </a:rPr>
              <a:t>A Demographic Snapshot: </a:t>
            </a:r>
            <a:endParaRPr sz="3000">
              <a:solidFill>
                <a:srgbClr val="1C417F"/>
              </a:solidFill>
              <a:latin typeface="Proxima Nova Extrabold"/>
              <a:ea typeface="Proxima Nova Extrabold"/>
              <a:cs typeface="Proxima Nova Extrabold"/>
              <a:sym typeface="Proxima Nova Extrabold"/>
            </a:endParaRPr>
          </a:p>
          <a:p>
            <a:pPr marL="0" lvl="0" indent="0" algn="l" rtl="0">
              <a:lnSpc>
                <a:spcPct val="100000"/>
              </a:lnSpc>
              <a:spcBef>
                <a:spcPts val="0"/>
              </a:spcBef>
              <a:spcAft>
                <a:spcPts val="0"/>
              </a:spcAft>
              <a:buNone/>
            </a:pPr>
            <a:r>
              <a:rPr lang="en" sz="3000">
                <a:solidFill>
                  <a:srgbClr val="1C417F"/>
                </a:solidFill>
                <a:latin typeface="Proxima Nova Extrabold"/>
                <a:ea typeface="Proxima Nova Extrabold"/>
                <a:cs typeface="Proxima Nova Extrabold"/>
                <a:sym typeface="Proxima Nova Extrabold"/>
              </a:rPr>
              <a:t>NYC’s Asian and Pacific Islander </a:t>
            </a:r>
            <a:endParaRPr sz="3000">
              <a:solidFill>
                <a:srgbClr val="1C417F"/>
              </a:solidFill>
              <a:latin typeface="Proxima Nova Extrabold"/>
              <a:ea typeface="Proxima Nova Extrabold"/>
              <a:cs typeface="Proxima Nova Extrabold"/>
              <a:sym typeface="Proxima Nova Extrabold"/>
            </a:endParaRPr>
          </a:p>
          <a:p>
            <a:pPr marL="0" lvl="0" indent="0" algn="l" rtl="0">
              <a:lnSpc>
                <a:spcPct val="100000"/>
              </a:lnSpc>
              <a:spcBef>
                <a:spcPts val="0"/>
              </a:spcBef>
              <a:spcAft>
                <a:spcPts val="0"/>
              </a:spcAft>
              <a:buNone/>
            </a:pPr>
            <a:r>
              <a:rPr lang="en" sz="3000">
                <a:solidFill>
                  <a:srgbClr val="1C417F"/>
                </a:solidFill>
                <a:latin typeface="Proxima Nova Extrabold"/>
                <a:ea typeface="Proxima Nova Extrabold"/>
                <a:cs typeface="Proxima Nova Extrabold"/>
                <a:sym typeface="Proxima Nova Extrabold"/>
              </a:rPr>
              <a:t>(API) Population</a:t>
            </a:r>
            <a:endParaRPr sz="2900">
              <a:solidFill>
                <a:srgbClr val="1C417F"/>
              </a:solidFill>
              <a:latin typeface="Proxima Nova Extrabold"/>
              <a:ea typeface="Proxima Nova Extrabold"/>
              <a:cs typeface="Proxima Nova Extrabold"/>
              <a:sym typeface="Proxima Nova Extrabold"/>
            </a:endParaRPr>
          </a:p>
        </p:txBody>
      </p:sp>
      <p:sp>
        <p:nvSpPr>
          <p:cNvPr id="63" name="Google Shape;63;p13"/>
          <p:cNvSpPr txBox="1"/>
          <p:nvPr/>
        </p:nvSpPr>
        <p:spPr>
          <a:xfrm>
            <a:off x="419100" y="3792650"/>
            <a:ext cx="6692100" cy="523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000"/>
              </a:spcBef>
              <a:spcAft>
                <a:spcPts val="0"/>
              </a:spcAft>
              <a:buNone/>
            </a:pPr>
            <a:r>
              <a:rPr lang="en" sz="2200">
                <a:solidFill>
                  <a:srgbClr val="008087"/>
                </a:solidFill>
                <a:latin typeface="Proxima Nova"/>
                <a:ea typeface="Proxima Nova"/>
                <a:cs typeface="Proxima Nova"/>
                <a:sym typeface="Proxima Nova"/>
              </a:rPr>
              <a:t>Learn more about the report: on.nyc.gov/APIReport</a:t>
            </a:r>
            <a:endParaRPr sz="2100">
              <a:solidFill>
                <a:schemeClr val="dk1"/>
              </a:solidFill>
              <a:latin typeface="Proxima Nova"/>
              <a:ea typeface="Proxima Nova"/>
              <a:cs typeface="Proxima Nova"/>
              <a:sym typeface="Proxima Nova"/>
            </a:endParaRPr>
          </a:p>
        </p:txBody>
      </p:sp>
      <p:pic>
        <p:nvPicPr>
          <p:cNvPr id="64" name="Google Shape;64;p13"/>
          <p:cNvPicPr preferRelativeResize="0"/>
          <p:nvPr/>
        </p:nvPicPr>
        <p:blipFill>
          <a:blip r:embed="rId7">
            <a:alphaModFix/>
          </a:blip>
          <a:stretch>
            <a:fillRect/>
          </a:stretch>
        </p:blipFill>
        <p:spPr>
          <a:xfrm>
            <a:off x="462050" y="145850"/>
            <a:ext cx="2087918" cy="1252751"/>
          </a:xfrm>
          <a:prstGeom prst="rect">
            <a:avLst/>
          </a:prstGeom>
          <a:noFill/>
          <a:ln>
            <a:noFill/>
          </a:ln>
        </p:spPr>
      </p:pic>
    </p:spTree>
    <p:extLst>
      <p:ext uri="{BB962C8B-B14F-4D97-AF65-F5344CB8AC3E}">
        <p14:creationId xmlns:p14="http://schemas.microsoft.com/office/powerpoint/2010/main" val="3419916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4"/>
          <p:cNvSpPr/>
          <p:nvPr/>
        </p:nvSpPr>
        <p:spPr>
          <a:xfrm>
            <a:off x="0" y="400050"/>
            <a:ext cx="7563000" cy="47436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4"/>
          <p:cNvPicPr preferRelativeResize="0"/>
          <p:nvPr/>
        </p:nvPicPr>
        <p:blipFill rotWithShape="1">
          <a:blip r:embed="rId3">
            <a:alphaModFix amt="16000"/>
          </a:blip>
          <a:srcRect r="20748" b="20848"/>
          <a:stretch/>
        </p:blipFill>
        <p:spPr>
          <a:xfrm rot="999585">
            <a:off x="5381595" y="1498993"/>
            <a:ext cx="2633937" cy="3843664"/>
          </a:xfrm>
          <a:prstGeom prst="rect">
            <a:avLst/>
          </a:prstGeom>
          <a:noFill/>
          <a:ln>
            <a:noFill/>
          </a:ln>
        </p:spPr>
      </p:pic>
      <p:sp>
        <p:nvSpPr>
          <p:cNvPr id="190" name="Google Shape;190;p24"/>
          <p:cNvSpPr/>
          <p:nvPr/>
        </p:nvSpPr>
        <p:spPr>
          <a:xfrm>
            <a:off x="7562850" y="2609850"/>
            <a:ext cx="1608900" cy="253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1" name="Google Shape;191;p24"/>
          <p:cNvPicPr preferRelativeResize="0"/>
          <p:nvPr/>
        </p:nvPicPr>
        <p:blipFill rotWithShape="1">
          <a:blip r:embed="rId4">
            <a:alphaModFix amt="44000"/>
          </a:blip>
          <a:srcRect l="29128" b="6672"/>
          <a:stretch/>
        </p:blipFill>
        <p:spPr>
          <a:xfrm rot="1568883">
            <a:off x="-667271" y="-380845"/>
            <a:ext cx="1918691" cy="3691540"/>
          </a:xfrm>
          <a:prstGeom prst="rect">
            <a:avLst/>
          </a:prstGeom>
          <a:noFill/>
          <a:ln>
            <a:noFill/>
          </a:ln>
        </p:spPr>
      </p:pic>
      <p:pic>
        <p:nvPicPr>
          <p:cNvPr id="192" name="Google Shape;192;p24"/>
          <p:cNvPicPr preferRelativeResize="0"/>
          <p:nvPr/>
        </p:nvPicPr>
        <p:blipFill>
          <a:blip r:embed="rId5">
            <a:alphaModFix/>
          </a:blip>
          <a:stretch>
            <a:fillRect/>
          </a:stretch>
        </p:blipFill>
        <p:spPr>
          <a:xfrm>
            <a:off x="228600" y="1326861"/>
            <a:ext cx="2759572" cy="2759572"/>
          </a:xfrm>
          <a:prstGeom prst="rect">
            <a:avLst/>
          </a:prstGeom>
          <a:noFill/>
          <a:ln>
            <a:noFill/>
          </a:ln>
        </p:spPr>
      </p:pic>
      <p:pic>
        <p:nvPicPr>
          <p:cNvPr id="193" name="Google Shape;193;p24"/>
          <p:cNvPicPr preferRelativeResize="0"/>
          <p:nvPr/>
        </p:nvPicPr>
        <p:blipFill>
          <a:blip r:embed="rId6">
            <a:alphaModFix/>
          </a:blip>
          <a:stretch>
            <a:fillRect/>
          </a:stretch>
        </p:blipFill>
        <p:spPr>
          <a:xfrm>
            <a:off x="3171050" y="1326850"/>
            <a:ext cx="2759572" cy="2759572"/>
          </a:xfrm>
          <a:prstGeom prst="rect">
            <a:avLst/>
          </a:prstGeom>
          <a:noFill/>
          <a:ln>
            <a:noFill/>
          </a:ln>
        </p:spPr>
      </p:pic>
      <p:pic>
        <p:nvPicPr>
          <p:cNvPr id="194" name="Google Shape;194;p24"/>
          <p:cNvPicPr preferRelativeResize="0"/>
          <p:nvPr/>
        </p:nvPicPr>
        <p:blipFill>
          <a:blip r:embed="rId7">
            <a:alphaModFix/>
          </a:blip>
          <a:stretch>
            <a:fillRect/>
          </a:stretch>
        </p:blipFill>
        <p:spPr>
          <a:xfrm>
            <a:off x="6083025" y="1326850"/>
            <a:ext cx="2759572" cy="2759572"/>
          </a:xfrm>
          <a:prstGeom prst="rect">
            <a:avLst/>
          </a:prstGeom>
          <a:noFill/>
          <a:ln>
            <a:noFill/>
          </a:ln>
        </p:spPr>
      </p:pic>
      <p:sp>
        <p:nvSpPr>
          <p:cNvPr id="195" name="Google Shape;195;p24"/>
          <p:cNvSpPr txBox="1">
            <a:spLocks noGrp="1"/>
          </p:cNvSpPr>
          <p:nvPr>
            <p:ph type="title"/>
          </p:nvPr>
        </p:nvSpPr>
        <p:spPr>
          <a:xfrm>
            <a:off x="186025" y="653925"/>
            <a:ext cx="7053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 sz="2100">
                <a:solidFill>
                  <a:schemeClr val="lt1"/>
                </a:solidFill>
                <a:latin typeface="Proxima Nova"/>
                <a:ea typeface="Proxima Nova"/>
                <a:cs typeface="Proxima Nova"/>
                <a:sym typeface="Proxima Nova"/>
              </a:rPr>
              <a:t>Learn more online at </a:t>
            </a:r>
            <a:r>
              <a:rPr lang="en" sz="2100" b="1">
                <a:solidFill>
                  <a:schemeClr val="lt1"/>
                </a:solidFill>
                <a:latin typeface="Proxima Nova"/>
                <a:ea typeface="Proxima Nova"/>
                <a:cs typeface="Proxima Nova"/>
                <a:sym typeface="Proxima Nova"/>
              </a:rPr>
              <a:t>nyc.gov/StopAsianHate</a:t>
            </a:r>
            <a:endParaRPr sz="2350" b="1">
              <a:solidFill>
                <a:schemeClr val="lt1"/>
              </a:solidFill>
              <a:latin typeface="Proxima Nova"/>
              <a:ea typeface="Proxima Nova"/>
              <a:cs typeface="Proxima Nova"/>
              <a:sym typeface="Proxima Nova"/>
            </a:endParaRPr>
          </a:p>
        </p:txBody>
      </p:sp>
      <p:pic>
        <p:nvPicPr>
          <p:cNvPr id="196" name="Google Shape;196;p24"/>
          <p:cNvPicPr preferRelativeResize="0"/>
          <p:nvPr/>
        </p:nvPicPr>
        <p:blipFill>
          <a:blip r:embed="rId8">
            <a:alphaModFix/>
          </a:blip>
          <a:stretch>
            <a:fillRect/>
          </a:stretch>
        </p:blipFill>
        <p:spPr>
          <a:xfrm>
            <a:off x="228600" y="4162625"/>
            <a:ext cx="1994351" cy="1196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4"/>
          <p:cNvPicPr preferRelativeResize="0"/>
          <p:nvPr/>
        </p:nvPicPr>
        <p:blipFill>
          <a:blip r:embed="rId3">
            <a:alphaModFix amt="33000"/>
          </a:blip>
          <a:stretch>
            <a:fillRect/>
          </a:stretch>
        </p:blipFill>
        <p:spPr>
          <a:xfrm rot="-1515475">
            <a:off x="6788672" y="-576333"/>
            <a:ext cx="3469640" cy="5069523"/>
          </a:xfrm>
          <a:prstGeom prst="rect">
            <a:avLst/>
          </a:prstGeom>
          <a:noFill/>
          <a:ln>
            <a:noFill/>
          </a:ln>
        </p:spPr>
      </p:pic>
      <p:pic>
        <p:nvPicPr>
          <p:cNvPr id="70" name="Google Shape;70;p14"/>
          <p:cNvPicPr preferRelativeResize="0"/>
          <p:nvPr/>
        </p:nvPicPr>
        <p:blipFill>
          <a:blip r:embed="rId4">
            <a:alphaModFix amt="42000"/>
          </a:blip>
          <a:stretch>
            <a:fillRect/>
          </a:stretch>
        </p:blipFill>
        <p:spPr>
          <a:xfrm>
            <a:off x="2819400" y="1990725"/>
            <a:ext cx="3131925" cy="4576091"/>
          </a:xfrm>
          <a:prstGeom prst="rect">
            <a:avLst/>
          </a:prstGeom>
          <a:noFill/>
          <a:ln>
            <a:noFill/>
          </a:ln>
        </p:spPr>
      </p:pic>
      <p:pic>
        <p:nvPicPr>
          <p:cNvPr id="71" name="Google Shape;71;p14"/>
          <p:cNvPicPr preferRelativeResize="0"/>
          <p:nvPr/>
        </p:nvPicPr>
        <p:blipFill>
          <a:blip r:embed="rId4">
            <a:alphaModFix/>
          </a:blip>
          <a:stretch>
            <a:fillRect/>
          </a:stretch>
        </p:blipFill>
        <p:spPr>
          <a:xfrm>
            <a:off x="3905250" y="2000250"/>
            <a:ext cx="3429000" cy="5010150"/>
          </a:xfrm>
          <a:prstGeom prst="rect">
            <a:avLst/>
          </a:prstGeom>
          <a:noFill/>
          <a:ln>
            <a:noFill/>
          </a:ln>
        </p:spPr>
      </p:pic>
      <p:pic>
        <p:nvPicPr>
          <p:cNvPr id="72" name="Google Shape;72;p14"/>
          <p:cNvPicPr preferRelativeResize="0"/>
          <p:nvPr/>
        </p:nvPicPr>
        <p:blipFill>
          <a:blip r:embed="rId3">
            <a:alphaModFix amt="43000"/>
          </a:blip>
          <a:stretch>
            <a:fillRect/>
          </a:stretch>
        </p:blipFill>
        <p:spPr>
          <a:xfrm rot="-1515480">
            <a:off x="7905750" y="-324975"/>
            <a:ext cx="2442625" cy="3568950"/>
          </a:xfrm>
          <a:prstGeom prst="rect">
            <a:avLst/>
          </a:prstGeom>
          <a:noFill/>
          <a:ln>
            <a:noFill/>
          </a:ln>
        </p:spPr>
      </p:pic>
      <p:sp>
        <p:nvSpPr>
          <p:cNvPr id="73" name="Google Shape;73;p14"/>
          <p:cNvSpPr/>
          <p:nvPr/>
        </p:nvSpPr>
        <p:spPr>
          <a:xfrm>
            <a:off x="0" y="685800"/>
            <a:ext cx="7563000" cy="3733800"/>
          </a:xfrm>
          <a:prstGeom prst="round1Rect">
            <a:avLst>
              <a:gd name="adj" fmla="val 16667"/>
            </a:avLst>
          </a:prstGeom>
          <a:solidFill>
            <a:srgbClr val="1C41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 name="Google Shape;74;p14"/>
          <p:cNvPicPr preferRelativeResize="0"/>
          <p:nvPr/>
        </p:nvPicPr>
        <p:blipFill>
          <a:blip r:embed="rId5">
            <a:alphaModFix/>
          </a:blip>
          <a:stretch>
            <a:fillRect/>
          </a:stretch>
        </p:blipFill>
        <p:spPr>
          <a:xfrm>
            <a:off x="5475075" y="4108250"/>
            <a:ext cx="2087918" cy="1252750"/>
          </a:xfrm>
          <a:prstGeom prst="rect">
            <a:avLst/>
          </a:prstGeom>
          <a:noFill/>
          <a:ln>
            <a:noFill/>
          </a:ln>
        </p:spPr>
      </p:pic>
      <p:sp>
        <p:nvSpPr>
          <p:cNvPr id="75" name="Google Shape;75;p14"/>
          <p:cNvSpPr txBox="1"/>
          <p:nvPr/>
        </p:nvSpPr>
        <p:spPr>
          <a:xfrm>
            <a:off x="419100" y="668440"/>
            <a:ext cx="6921000" cy="64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000">
                <a:solidFill>
                  <a:schemeClr val="lt1"/>
                </a:solidFill>
                <a:latin typeface="Proxima Nova Extrabold"/>
                <a:ea typeface="Proxima Nova Extrabold"/>
                <a:cs typeface="Proxima Nova Extrabold"/>
                <a:sym typeface="Proxima Nova Extrabold"/>
              </a:rPr>
              <a:t>Context</a:t>
            </a:r>
            <a:endParaRPr sz="2900">
              <a:solidFill>
                <a:schemeClr val="lt1"/>
              </a:solidFill>
              <a:latin typeface="Proxima Nova Extrabold"/>
              <a:ea typeface="Proxima Nova Extrabold"/>
              <a:cs typeface="Proxima Nova Extrabold"/>
              <a:sym typeface="Proxima Nova Extrabold"/>
            </a:endParaRPr>
          </a:p>
        </p:txBody>
      </p:sp>
      <p:sp>
        <p:nvSpPr>
          <p:cNvPr id="76" name="Google Shape;76;p14"/>
          <p:cNvSpPr txBox="1"/>
          <p:nvPr/>
        </p:nvSpPr>
        <p:spPr>
          <a:xfrm>
            <a:off x="552450" y="1295400"/>
            <a:ext cx="6324600" cy="31923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lt1"/>
              </a:buClr>
              <a:buSzPts val="1300"/>
              <a:buFont typeface="Proxima Nova Semibold"/>
              <a:buChar char="●"/>
            </a:pPr>
            <a:r>
              <a:rPr lang="en" sz="1300">
                <a:solidFill>
                  <a:schemeClr val="lt1"/>
                </a:solidFill>
                <a:latin typeface="Proxima Nova Semibold"/>
                <a:ea typeface="Proxima Nova Semibold"/>
                <a:cs typeface="Proxima Nova Semibold"/>
                <a:sym typeface="Proxima Nova Semibold"/>
              </a:rPr>
              <a:t>Understand demographic diversity within New York City’s API communities—especially within API immigrant communities—and their unique needs</a:t>
            </a:r>
            <a:endParaRPr sz="1300">
              <a:solidFill>
                <a:schemeClr val="lt1"/>
              </a:solidFill>
              <a:latin typeface="Proxima Nova Semibold"/>
              <a:ea typeface="Proxima Nova Semibold"/>
              <a:cs typeface="Proxima Nova Semibold"/>
              <a:sym typeface="Proxima Nova Semibold"/>
            </a:endParaRPr>
          </a:p>
          <a:p>
            <a:pPr marL="457200" lvl="0" indent="-311150" algn="l" rtl="0">
              <a:lnSpc>
                <a:spcPct val="115000"/>
              </a:lnSpc>
              <a:spcBef>
                <a:spcPts val="0"/>
              </a:spcBef>
              <a:spcAft>
                <a:spcPts val="0"/>
              </a:spcAft>
              <a:buClr>
                <a:schemeClr val="lt1"/>
              </a:buClr>
              <a:buSzPts val="1300"/>
              <a:buFont typeface="Proxima Nova Semibold"/>
              <a:buChar char="●"/>
            </a:pPr>
            <a:r>
              <a:rPr lang="en" sz="1300">
                <a:solidFill>
                  <a:schemeClr val="lt1"/>
                </a:solidFill>
                <a:latin typeface="Proxima Nova Semibold"/>
                <a:ea typeface="Proxima Nova Semibold"/>
                <a:cs typeface="Proxima Nova Semibold"/>
                <a:sym typeface="Proxima Nova Semibold"/>
              </a:rPr>
              <a:t>The pandemic saw an increase in discrimination and violence against API individuals in NYC &amp; beyond</a:t>
            </a:r>
            <a:endParaRPr sz="1300">
              <a:solidFill>
                <a:schemeClr val="lt1"/>
              </a:solidFill>
              <a:latin typeface="Proxima Nova Semibold"/>
              <a:ea typeface="Proxima Nova Semibold"/>
              <a:cs typeface="Proxima Nova Semibold"/>
              <a:sym typeface="Proxima Nova Semibold"/>
            </a:endParaRPr>
          </a:p>
          <a:p>
            <a:pPr marL="914400" lvl="1" indent="-311150" algn="l" rtl="0">
              <a:lnSpc>
                <a:spcPct val="115000"/>
              </a:lnSpc>
              <a:spcBef>
                <a:spcPts val="0"/>
              </a:spcBef>
              <a:spcAft>
                <a:spcPts val="0"/>
              </a:spcAft>
              <a:buClr>
                <a:schemeClr val="lt1"/>
              </a:buClr>
              <a:buSzPts val="1300"/>
              <a:buFont typeface="Proxima Nova Semibold"/>
              <a:buChar char="○"/>
            </a:pPr>
            <a:r>
              <a:rPr lang="en" sz="1300">
                <a:solidFill>
                  <a:schemeClr val="lt1"/>
                </a:solidFill>
                <a:latin typeface="Proxima Nova Semibold"/>
                <a:ea typeface="Proxima Nova Semibold"/>
                <a:cs typeface="Proxima Nova Semibold"/>
                <a:sym typeface="Proxima Nova Semibold"/>
              </a:rPr>
              <a:t>Harmful stereotyping that perpetuates the misconception that API communities in the U.S. are “model minorities,” recent immigrants who “do not belong here,” and monolithic.</a:t>
            </a:r>
            <a:endParaRPr sz="1300">
              <a:solidFill>
                <a:schemeClr val="lt1"/>
              </a:solidFill>
              <a:latin typeface="Proxima Nova Semibold"/>
              <a:ea typeface="Proxima Nova Semibold"/>
              <a:cs typeface="Proxima Nova Semibold"/>
              <a:sym typeface="Proxima Nova Semibold"/>
            </a:endParaRPr>
          </a:p>
          <a:p>
            <a:pPr marL="457200" lvl="0" indent="-311150" algn="l" rtl="0">
              <a:lnSpc>
                <a:spcPct val="115000"/>
              </a:lnSpc>
              <a:spcBef>
                <a:spcPts val="0"/>
              </a:spcBef>
              <a:spcAft>
                <a:spcPts val="0"/>
              </a:spcAft>
              <a:buClr>
                <a:schemeClr val="lt1"/>
              </a:buClr>
              <a:buSzPts val="1300"/>
              <a:buFont typeface="Proxima Nova Semibold"/>
              <a:buChar char="●"/>
            </a:pPr>
            <a:r>
              <a:rPr lang="en" sz="1300">
                <a:solidFill>
                  <a:schemeClr val="lt1"/>
                </a:solidFill>
                <a:latin typeface="Proxima Nova Semibold"/>
                <a:ea typeface="Proxima Nova Semibold"/>
                <a:cs typeface="Proxima Nova Semibold"/>
                <a:sym typeface="Proxima Nova Semibold"/>
              </a:rPr>
              <a:t>Goal is to dispel such myths &amp; promote deeper understanding of the API immigrant community</a:t>
            </a:r>
            <a:endParaRPr sz="1300">
              <a:solidFill>
                <a:schemeClr val="lt1"/>
              </a:solidFill>
              <a:latin typeface="Proxima Nova Semibold"/>
              <a:ea typeface="Proxima Nova Semibold"/>
              <a:cs typeface="Proxima Nova Semibold"/>
              <a:sym typeface="Proxima Nova Semibold"/>
            </a:endParaRPr>
          </a:p>
          <a:p>
            <a:pPr marL="914400" lvl="1" indent="-311150" algn="l" rtl="0">
              <a:lnSpc>
                <a:spcPct val="115000"/>
              </a:lnSpc>
              <a:spcBef>
                <a:spcPts val="0"/>
              </a:spcBef>
              <a:spcAft>
                <a:spcPts val="0"/>
              </a:spcAft>
              <a:buClr>
                <a:schemeClr val="lt1"/>
              </a:buClr>
              <a:buSzPts val="1300"/>
              <a:buFont typeface="Proxima Nova Semibold"/>
              <a:buChar char="○"/>
            </a:pPr>
            <a:r>
              <a:rPr lang="en" sz="1300">
                <a:solidFill>
                  <a:schemeClr val="lt1"/>
                </a:solidFill>
                <a:latin typeface="Proxima Nova Semibold"/>
                <a:ea typeface="Proxima Nova Semibold"/>
                <a:cs typeface="Proxima Nova Semibold"/>
                <a:sym typeface="Proxima Nova Semibold"/>
              </a:rPr>
              <a:t>The results will be shared with our agency partners, community partners, electeds, and other stakeholders.</a:t>
            </a:r>
            <a:endParaRPr sz="1300">
              <a:solidFill>
                <a:schemeClr val="lt1"/>
              </a:solidFill>
              <a:latin typeface="Proxima Nova Semibold"/>
              <a:ea typeface="Proxima Nova Semibold"/>
              <a:cs typeface="Proxima Nova Semibold"/>
              <a:sym typeface="Proxima Nova Semibold"/>
            </a:endParaRPr>
          </a:p>
          <a:p>
            <a:pPr marL="0" lvl="0" indent="0" algn="l" rtl="0">
              <a:spcBef>
                <a:spcPts val="0"/>
              </a:spcBef>
              <a:spcAft>
                <a:spcPts val="0"/>
              </a:spcAft>
              <a:buNone/>
            </a:pPr>
            <a:endParaRPr sz="1600">
              <a:solidFill>
                <a:schemeClr val="lt1"/>
              </a:solidFill>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5"/>
          <p:cNvPicPr preferRelativeResize="0"/>
          <p:nvPr/>
        </p:nvPicPr>
        <p:blipFill rotWithShape="1">
          <a:blip r:embed="rId3">
            <a:alphaModFix amt="70000"/>
          </a:blip>
          <a:srcRect b="14828"/>
          <a:stretch/>
        </p:blipFill>
        <p:spPr>
          <a:xfrm>
            <a:off x="4267200" y="1430050"/>
            <a:ext cx="3695850" cy="4599276"/>
          </a:xfrm>
          <a:prstGeom prst="rect">
            <a:avLst/>
          </a:prstGeom>
          <a:noFill/>
          <a:ln>
            <a:noFill/>
          </a:ln>
        </p:spPr>
      </p:pic>
      <p:pic>
        <p:nvPicPr>
          <p:cNvPr id="82" name="Google Shape;82;p15"/>
          <p:cNvPicPr preferRelativeResize="0"/>
          <p:nvPr/>
        </p:nvPicPr>
        <p:blipFill rotWithShape="1">
          <a:blip r:embed="rId4">
            <a:alphaModFix amt="60000"/>
          </a:blip>
          <a:srcRect b="14828"/>
          <a:stretch/>
        </p:blipFill>
        <p:spPr>
          <a:xfrm>
            <a:off x="523875" y="-1505100"/>
            <a:ext cx="3429000" cy="4267200"/>
          </a:xfrm>
          <a:prstGeom prst="rect">
            <a:avLst/>
          </a:prstGeom>
          <a:noFill/>
          <a:ln>
            <a:noFill/>
          </a:ln>
        </p:spPr>
      </p:pic>
      <p:pic>
        <p:nvPicPr>
          <p:cNvPr id="83" name="Google Shape;83;p15"/>
          <p:cNvPicPr preferRelativeResize="0"/>
          <p:nvPr/>
        </p:nvPicPr>
        <p:blipFill rotWithShape="1">
          <a:blip r:embed="rId4">
            <a:alphaModFix/>
          </a:blip>
          <a:srcRect b="14828"/>
          <a:stretch/>
        </p:blipFill>
        <p:spPr>
          <a:xfrm>
            <a:off x="-285750" y="-495300"/>
            <a:ext cx="3429000" cy="4267200"/>
          </a:xfrm>
          <a:prstGeom prst="rect">
            <a:avLst/>
          </a:prstGeom>
          <a:noFill/>
          <a:ln>
            <a:noFill/>
          </a:ln>
        </p:spPr>
      </p:pic>
      <p:sp>
        <p:nvSpPr>
          <p:cNvPr id="84" name="Google Shape;84;p15"/>
          <p:cNvSpPr/>
          <p:nvPr/>
        </p:nvSpPr>
        <p:spPr>
          <a:xfrm>
            <a:off x="0" y="628650"/>
            <a:ext cx="7563000" cy="3552900"/>
          </a:xfrm>
          <a:prstGeom prst="round1Rect">
            <a:avLst>
              <a:gd name="adj" fmla="val 16667"/>
            </a:avLst>
          </a:prstGeom>
          <a:solidFill>
            <a:srgbClr val="F5B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p:nvPr/>
        </p:nvSpPr>
        <p:spPr>
          <a:xfrm>
            <a:off x="419100" y="820840"/>
            <a:ext cx="6921000" cy="6465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3000">
                <a:solidFill>
                  <a:srgbClr val="1C417F"/>
                </a:solidFill>
                <a:latin typeface="Proxima Nova Extrabold"/>
                <a:ea typeface="Proxima Nova Extrabold"/>
                <a:cs typeface="Proxima Nova Extrabold"/>
                <a:sym typeface="Proxima Nova Extrabold"/>
              </a:rPr>
              <a:t>Methodology</a:t>
            </a:r>
            <a:endParaRPr sz="2900">
              <a:solidFill>
                <a:srgbClr val="1C417F"/>
              </a:solidFill>
              <a:latin typeface="Proxima Nova Extrabold"/>
              <a:ea typeface="Proxima Nova Extrabold"/>
              <a:cs typeface="Proxima Nova Extrabold"/>
              <a:sym typeface="Proxima Nova Extrabold"/>
            </a:endParaRPr>
          </a:p>
        </p:txBody>
      </p:sp>
      <p:sp>
        <p:nvSpPr>
          <p:cNvPr id="86" name="Google Shape;86;p15"/>
          <p:cNvSpPr txBox="1"/>
          <p:nvPr/>
        </p:nvSpPr>
        <p:spPr>
          <a:xfrm>
            <a:off x="523875" y="1447800"/>
            <a:ext cx="6143700" cy="26859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Data is based on the latest 5-year data from the U.S. Census Bureau’s American Community Survey. </a:t>
            </a:r>
            <a:endParaRPr sz="1300">
              <a:solidFill>
                <a:schemeClr val="dk1"/>
              </a:solidFill>
              <a:latin typeface="Proxima Nova"/>
              <a:ea typeface="Proxima Nova"/>
              <a:cs typeface="Proxima Nova"/>
              <a:sym typeface="Proxima Nova"/>
            </a:endParaRPr>
          </a:p>
          <a:p>
            <a:pPr marL="914400" lvl="1" indent="-311150" algn="l" rtl="0">
              <a:lnSpc>
                <a:spcPct val="115000"/>
              </a:lnSpc>
              <a:spcBef>
                <a:spcPts val="0"/>
              </a:spcBef>
              <a:spcAft>
                <a:spcPts val="0"/>
              </a:spcAft>
              <a:buClr>
                <a:schemeClr val="dk1"/>
              </a:buClr>
              <a:buSzPts val="1300"/>
              <a:buChar char="○"/>
            </a:pPr>
            <a:r>
              <a:rPr lang="en" sz="1300">
                <a:solidFill>
                  <a:schemeClr val="dk1"/>
                </a:solidFill>
                <a:latin typeface="Proxima Nova"/>
                <a:ea typeface="Proxima Nova"/>
                <a:cs typeface="Proxima Nova"/>
                <a:sym typeface="Proxima Nova"/>
              </a:rPr>
              <a:t> Note that some groups are a relatively new group in the City and their numbers in the ACS data are relatively small. Because of sampling error around these small estimates, some findings should be interpreted with caution.</a:t>
            </a:r>
            <a:endParaRPr sz="1300">
              <a:solidFill>
                <a:schemeClr val="dk1"/>
              </a:solidFill>
              <a:latin typeface="Proxima Nova"/>
              <a:ea typeface="Proxima Nova"/>
              <a:cs typeface="Proxima Nova"/>
              <a:sym typeface="Proxima Nova"/>
            </a:endParaRPr>
          </a:p>
          <a:p>
            <a:pPr marL="914400" lvl="1" indent="-311150" algn="l" rtl="0">
              <a:lnSpc>
                <a:spcPct val="115000"/>
              </a:lnSpc>
              <a:spcBef>
                <a:spcPts val="0"/>
              </a:spcBef>
              <a:spcAft>
                <a:spcPts val="0"/>
              </a:spcAft>
              <a:buClr>
                <a:schemeClr val="dk1"/>
              </a:buClr>
              <a:buSzPts val="1300"/>
              <a:buFont typeface="Proxima Nova"/>
              <a:buChar char="○"/>
            </a:pPr>
            <a:r>
              <a:rPr lang="en" sz="1300">
                <a:solidFill>
                  <a:schemeClr val="dk1"/>
                </a:solidFill>
                <a:latin typeface="Proxima Nova"/>
                <a:ea typeface="Proxima Nova"/>
                <a:cs typeface="Proxima Nova"/>
                <a:sym typeface="Proxima Nova"/>
              </a:rPr>
              <a:t>MOIA is conscious of the unique needs of the API sub-communities with smaller population presence in NYC. Our outreach team is directly working with them to ensure we hear and address their unique issues and demands. </a:t>
            </a:r>
            <a:endParaRPr sz="1300">
              <a:solidFill>
                <a:schemeClr val="dk1"/>
              </a:solidFill>
              <a:latin typeface="Proxima Nova"/>
              <a:ea typeface="Proxima Nova"/>
              <a:cs typeface="Proxima Nova"/>
              <a:sym typeface="Proxima Nova"/>
            </a:endParaRPr>
          </a:p>
          <a:p>
            <a:pPr marL="0" lvl="0" indent="0" algn="l" rtl="0">
              <a:spcBef>
                <a:spcPts val="0"/>
              </a:spcBef>
              <a:spcAft>
                <a:spcPts val="0"/>
              </a:spcAft>
              <a:buNone/>
            </a:pPr>
            <a:endParaRPr sz="1300">
              <a:latin typeface="Proxima Nova"/>
              <a:ea typeface="Proxima Nova"/>
              <a:cs typeface="Proxima Nova"/>
              <a:sym typeface="Proxima Nova"/>
            </a:endParaRPr>
          </a:p>
        </p:txBody>
      </p:sp>
      <p:pic>
        <p:nvPicPr>
          <p:cNvPr id="87" name="Google Shape;87;p15"/>
          <p:cNvPicPr preferRelativeResize="0"/>
          <p:nvPr/>
        </p:nvPicPr>
        <p:blipFill>
          <a:blip r:embed="rId5">
            <a:alphaModFix/>
          </a:blip>
          <a:stretch>
            <a:fillRect/>
          </a:stretch>
        </p:blipFill>
        <p:spPr>
          <a:xfrm>
            <a:off x="5475075" y="4108250"/>
            <a:ext cx="2087918" cy="1252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6"/>
          <p:cNvPicPr preferRelativeResize="0"/>
          <p:nvPr/>
        </p:nvPicPr>
        <p:blipFill rotWithShape="1">
          <a:blip r:embed="rId3">
            <a:alphaModFix amt="33000"/>
          </a:blip>
          <a:srcRect l="20325" b="8298"/>
          <a:stretch/>
        </p:blipFill>
        <p:spPr>
          <a:xfrm rot="1568885">
            <a:off x="-917363" y="257872"/>
            <a:ext cx="2157002" cy="3627457"/>
          </a:xfrm>
          <a:prstGeom prst="rect">
            <a:avLst/>
          </a:prstGeom>
          <a:noFill/>
          <a:ln>
            <a:noFill/>
          </a:ln>
        </p:spPr>
      </p:pic>
      <p:sp>
        <p:nvSpPr>
          <p:cNvPr id="93" name="Google Shape;93;p16"/>
          <p:cNvSpPr/>
          <p:nvPr/>
        </p:nvSpPr>
        <p:spPr>
          <a:xfrm>
            <a:off x="150" y="789125"/>
            <a:ext cx="2502000" cy="15006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txBox="1">
            <a:spLocks noGrp="1"/>
          </p:cNvSpPr>
          <p:nvPr>
            <p:ph type="title"/>
          </p:nvPr>
        </p:nvSpPr>
        <p:spPr>
          <a:xfrm>
            <a:off x="109825" y="958725"/>
            <a:ext cx="25020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en" sz="1390" b="1">
                <a:solidFill>
                  <a:schemeClr val="lt1"/>
                </a:solidFill>
                <a:latin typeface="Proxima Nova"/>
                <a:ea typeface="Proxima Nova"/>
                <a:cs typeface="Proxima Nova"/>
                <a:sym typeface="Proxima Nova"/>
              </a:rPr>
              <a:t>Population Growth: </a:t>
            </a:r>
            <a:endParaRPr sz="1390" b="1">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SzPts val="990"/>
              <a:buNone/>
            </a:pPr>
            <a:r>
              <a:rPr lang="en" sz="1390">
                <a:solidFill>
                  <a:schemeClr val="lt1"/>
                </a:solidFill>
                <a:latin typeface="Proxima Nova Semibold"/>
                <a:ea typeface="Proxima Nova Semibold"/>
                <a:cs typeface="Proxima Nova Semibold"/>
                <a:sym typeface="Proxima Nova Semibold"/>
              </a:rPr>
              <a:t>API is the fastest growing racial group and one of the most diverse racial groups. </a:t>
            </a:r>
            <a:endParaRPr sz="2820">
              <a:solidFill>
                <a:schemeClr val="lt1"/>
              </a:solidFill>
              <a:latin typeface="Proxima Nova"/>
              <a:ea typeface="Proxima Nova"/>
              <a:cs typeface="Proxima Nova"/>
              <a:sym typeface="Proxima Nova"/>
            </a:endParaRPr>
          </a:p>
        </p:txBody>
      </p:sp>
      <p:pic>
        <p:nvPicPr>
          <p:cNvPr id="95" name="Google Shape;95;p16"/>
          <p:cNvPicPr preferRelativeResize="0"/>
          <p:nvPr/>
        </p:nvPicPr>
        <p:blipFill rotWithShape="1">
          <a:blip r:embed="rId4">
            <a:alphaModFix/>
          </a:blip>
          <a:srcRect t="4952"/>
          <a:stretch/>
        </p:blipFill>
        <p:spPr>
          <a:xfrm>
            <a:off x="2695500" y="455750"/>
            <a:ext cx="6223802" cy="4350975"/>
          </a:xfrm>
          <a:prstGeom prst="rect">
            <a:avLst/>
          </a:prstGeom>
          <a:noFill/>
          <a:ln>
            <a:noFill/>
          </a:ln>
        </p:spPr>
      </p:pic>
      <p:pic>
        <p:nvPicPr>
          <p:cNvPr id="96" name="Google Shape;96;p16"/>
          <p:cNvPicPr preferRelativeResize="0"/>
          <p:nvPr/>
        </p:nvPicPr>
        <p:blipFill>
          <a:blip r:embed="rId5">
            <a:alphaModFix/>
          </a:blip>
          <a:stretch>
            <a:fillRect/>
          </a:stretch>
        </p:blipFill>
        <p:spPr>
          <a:xfrm>
            <a:off x="186025" y="4374025"/>
            <a:ext cx="1663451" cy="998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mt="33000"/>
          </a:blip>
          <a:srcRect l="21116" b="9198"/>
          <a:stretch/>
        </p:blipFill>
        <p:spPr>
          <a:xfrm rot="1568874">
            <a:off x="-947157" y="-108847"/>
            <a:ext cx="2667289" cy="4486394"/>
          </a:xfrm>
          <a:prstGeom prst="rect">
            <a:avLst/>
          </a:prstGeom>
          <a:noFill/>
          <a:ln>
            <a:noFill/>
          </a:ln>
        </p:spPr>
      </p:pic>
      <p:sp>
        <p:nvSpPr>
          <p:cNvPr id="102" name="Google Shape;102;p17"/>
          <p:cNvSpPr/>
          <p:nvPr/>
        </p:nvSpPr>
        <p:spPr>
          <a:xfrm>
            <a:off x="150" y="789125"/>
            <a:ext cx="3095400" cy="18684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txBox="1">
            <a:spLocks noGrp="1"/>
          </p:cNvSpPr>
          <p:nvPr>
            <p:ph type="title"/>
          </p:nvPr>
        </p:nvSpPr>
        <p:spPr>
          <a:xfrm>
            <a:off x="186025" y="958725"/>
            <a:ext cx="28524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350" b="1">
                <a:solidFill>
                  <a:schemeClr val="lt1"/>
                </a:solidFill>
                <a:latin typeface="Proxima Nova"/>
                <a:ea typeface="Proxima Nova"/>
                <a:cs typeface="Proxima Nova"/>
                <a:sym typeface="Proxima Nova"/>
              </a:rPr>
              <a:t>Ethnic Diversity: </a:t>
            </a:r>
            <a:endParaRPr sz="1350" b="1">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SzPts val="1100"/>
              <a:buNone/>
            </a:pPr>
            <a:r>
              <a:rPr lang="en" sz="1350">
                <a:solidFill>
                  <a:schemeClr val="lt1"/>
                </a:solidFill>
                <a:latin typeface="Proxima Nova Semibold"/>
                <a:ea typeface="Proxima Nova Semibold"/>
                <a:cs typeface="Proxima Nova Semibold"/>
                <a:sym typeface="Proxima Nova Semibold"/>
              </a:rPr>
              <a:t>API immigrants are one of </a:t>
            </a:r>
            <a:endParaRPr sz="1350">
              <a:solidFill>
                <a:schemeClr val="lt1"/>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SzPts val="1100"/>
              <a:buNone/>
            </a:pPr>
            <a:r>
              <a:rPr lang="en" sz="1350">
                <a:solidFill>
                  <a:schemeClr val="lt1"/>
                </a:solidFill>
                <a:latin typeface="Proxima Nova Semibold"/>
                <a:ea typeface="Proxima Nova Semibold"/>
                <a:cs typeface="Proxima Nova Semibold"/>
                <a:sym typeface="Proxima Nova Semibold"/>
              </a:rPr>
              <a:t>the most diverse racial groups </a:t>
            </a:r>
            <a:endParaRPr sz="1350">
              <a:solidFill>
                <a:schemeClr val="lt1"/>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SzPts val="1100"/>
              <a:buNone/>
            </a:pPr>
            <a:r>
              <a:rPr lang="en" sz="1350">
                <a:solidFill>
                  <a:schemeClr val="lt1"/>
                </a:solidFill>
                <a:latin typeface="Proxima Nova Semibold"/>
                <a:ea typeface="Proxima Nova Semibold"/>
                <a:cs typeface="Proxima Nova Semibold"/>
                <a:sym typeface="Proxima Nova Semibold"/>
              </a:rPr>
              <a:t>in the City. </a:t>
            </a:r>
            <a:endParaRPr sz="1350">
              <a:solidFill>
                <a:schemeClr val="lt1"/>
              </a:solidFill>
              <a:latin typeface="Proxima Nova Semibold"/>
              <a:ea typeface="Proxima Nova Semibold"/>
              <a:cs typeface="Proxima Nova Semibold"/>
              <a:sym typeface="Proxima Nova Semibold"/>
            </a:endParaRPr>
          </a:p>
          <a:p>
            <a:pPr marL="0" lvl="0" indent="0" algn="l" rtl="0">
              <a:lnSpc>
                <a:spcPct val="115000"/>
              </a:lnSpc>
              <a:spcBef>
                <a:spcPts val="400"/>
              </a:spcBef>
              <a:spcAft>
                <a:spcPts val="0"/>
              </a:spcAft>
              <a:buSzPts val="1100"/>
              <a:buNone/>
            </a:pPr>
            <a:r>
              <a:rPr lang="en" sz="1350">
                <a:solidFill>
                  <a:schemeClr val="lt1"/>
                </a:solidFill>
                <a:latin typeface="Proxima Nova Semibold"/>
                <a:ea typeface="Proxima Nova Semibold"/>
                <a:cs typeface="Proxima Nova Semibold"/>
                <a:sym typeface="Proxima Nova Semibold"/>
              </a:rPr>
              <a:t>They represent more than 30 different ethnic groups. </a:t>
            </a:r>
            <a:endParaRPr sz="1350">
              <a:solidFill>
                <a:schemeClr val="lt1"/>
              </a:solidFill>
              <a:latin typeface="Proxima Nova Semibold"/>
              <a:ea typeface="Proxima Nova Semibold"/>
              <a:cs typeface="Proxima Nova Semibold"/>
              <a:sym typeface="Proxima Nova Semibold"/>
            </a:endParaRPr>
          </a:p>
          <a:p>
            <a:pPr marL="0" lvl="0" indent="0" algn="l" rtl="0">
              <a:lnSpc>
                <a:spcPct val="115000"/>
              </a:lnSpc>
              <a:spcBef>
                <a:spcPts val="1000"/>
              </a:spcBef>
              <a:spcAft>
                <a:spcPts val="0"/>
              </a:spcAft>
              <a:buSzPts val="990"/>
              <a:buNone/>
            </a:pPr>
            <a:endParaRPr sz="1350">
              <a:solidFill>
                <a:schemeClr val="lt1"/>
              </a:solidFill>
              <a:latin typeface="Proxima Nova Semibold"/>
              <a:ea typeface="Proxima Nova Semibold"/>
              <a:cs typeface="Proxima Nova Semibold"/>
              <a:sym typeface="Proxima Nova Semibold"/>
            </a:endParaRPr>
          </a:p>
          <a:p>
            <a:pPr marL="0" lvl="0" indent="0" algn="l" rtl="0">
              <a:spcBef>
                <a:spcPts val="0"/>
              </a:spcBef>
              <a:spcAft>
                <a:spcPts val="0"/>
              </a:spcAft>
              <a:buSzPts val="990"/>
              <a:buNone/>
            </a:pPr>
            <a:endParaRPr sz="1350">
              <a:solidFill>
                <a:schemeClr val="lt1"/>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SzPts val="990"/>
              <a:buNone/>
            </a:pPr>
            <a:endParaRPr sz="1390" b="1">
              <a:solidFill>
                <a:schemeClr val="lt1"/>
              </a:solidFill>
              <a:latin typeface="Proxima Nova"/>
              <a:ea typeface="Proxima Nova"/>
              <a:cs typeface="Proxima Nova"/>
              <a:sym typeface="Proxima Nova"/>
            </a:endParaRPr>
          </a:p>
        </p:txBody>
      </p:sp>
      <p:pic>
        <p:nvPicPr>
          <p:cNvPr id="104" name="Google Shape;104;p17"/>
          <p:cNvPicPr preferRelativeResize="0"/>
          <p:nvPr/>
        </p:nvPicPr>
        <p:blipFill rotWithShape="1">
          <a:blip r:embed="rId4">
            <a:alphaModFix/>
          </a:blip>
          <a:srcRect t="3334"/>
          <a:stretch/>
        </p:blipFill>
        <p:spPr>
          <a:xfrm>
            <a:off x="3739175" y="286773"/>
            <a:ext cx="4929001" cy="4532877"/>
          </a:xfrm>
          <a:prstGeom prst="rect">
            <a:avLst/>
          </a:prstGeom>
          <a:noFill/>
          <a:ln>
            <a:noFill/>
          </a:ln>
        </p:spPr>
      </p:pic>
      <p:sp>
        <p:nvSpPr>
          <p:cNvPr id="105" name="Google Shape;105;p17"/>
          <p:cNvSpPr txBox="1"/>
          <p:nvPr/>
        </p:nvSpPr>
        <p:spPr>
          <a:xfrm>
            <a:off x="3872100" y="3789500"/>
            <a:ext cx="4929000" cy="220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lnSpc>
                <a:spcPct val="115000"/>
              </a:lnSpc>
              <a:spcBef>
                <a:spcPts val="1200"/>
              </a:spcBef>
              <a:spcAft>
                <a:spcPts val="0"/>
              </a:spcAft>
              <a:buNone/>
            </a:pPr>
            <a:r>
              <a:rPr lang="en" sz="900">
                <a:solidFill>
                  <a:schemeClr val="dk1"/>
                </a:solidFill>
                <a:latin typeface="Public Sans"/>
                <a:ea typeface="Public Sans"/>
                <a:cs typeface="Public Sans"/>
                <a:sym typeface="Public Sans"/>
              </a:rPr>
              <a:t>Source: 2019 American Community Survey 1-Year Public Use Microdata Sample </a:t>
            </a:r>
            <a:endParaRPr sz="900">
              <a:solidFill>
                <a:schemeClr val="dk1"/>
              </a:solidFill>
              <a:latin typeface="Public Sans"/>
              <a:ea typeface="Public Sans"/>
              <a:cs typeface="Public Sans"/>
              <a:sym typeface="Public Sans"/>
            </a:endParaRPr>
          </a:p>
          <a:p>
            <a:pPr marL="0" lvl="0" indent="0" algn="l" rtl="0">
              <a:lnSpc>
                <a:spcPct val="115000"/>
              </a:lnSpc>
              <a:spcBef>
                <a:spcPts val="120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p:txBody>
      </p:sp>
      <p:pic>
        <p:nvPicPr>
          <p:cNvPr id="106" name="Google Shape;106;p17"/>
          <p:cNvPicPr preferRelativeResize="0"/>
          <p:nvPr/>
        </p:nvPicPr>
        <p:blipFill>
          <a:blip r:embed="rId5">
            <a:alphaModFix/>
          </a:blip>
          <a:stretch>
            <a:fillRect/>
          </a:stretch>
        </p:blipFill>
        <p:spPr>
          <a:xfrm>
            <a:off x="186025" y="4374025"/>
            <a:ext cx="1663451" cy="9980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3">
            <a:alphaModFix amt="41000"/>
          </a:blip>
          <a:srcRect l="16017" t="-2661" r="-1400" b="23447"/>
          <a:stretch/>
        </p:blipFill>
        <p:spPr>
          <a:xfrm rot="2700000">
            <a:off x="-967275" y="-408523"/>
            <a:ext cx="2887249" cy="3913846"/>
          </a:xfrm>
          <a:prstGeom prst="rect">
            <a:avLst/>
          </a:prstGeom>
          <a:noFill/>
          <a:ln>
            <a:noFill/>
          </a:ln>
        </p:spPr>
      </p:pic>
      <p:sp>
        <p:nvSpPr>
          <p:cNvPr id="112" name="Google Shape;112;p18"/>
          <p:cNvSpPr/>
          <p:nvPr/>
        </p:nvSpPr>
        <p:spPr>
          <a:xfrm>
            <a:off x="150" y="789125"/>
            <a:ext cx="2678100" cy="12015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a:spLocks noGrp="1"/>
          </p:cNvSpPr>
          <p:nvPr>
            <p:ph type="title"/>
          </p:nvPr>
        </p:nvSpPr>
        <p:spPr>
          <a:xfrm>
            <a:off x="186025" y="958725"/>
            <a:ext cx="24921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350" b="1">
                <a:solidFill>
                  <a:schemeClr val="lt1"/>
                </a:solidFill>
                <a:latin typeface="Proxima Nova"/>
                <a:ea typeface="Proxima Nova"/>
                <a:cs typeface="Proxima Nova"/>
                <a:sym typeface="Proxima Nova"/>
              </a:rPr>
              <a:t>Languages Spoken and LEP: </a:t>
            </a:r>
            <a:endParaRPr sz="1350" b="1">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350">
                <a:solidFill>
                  <a:schemeClr val="lt1"/>
                </a:solidFill>
                <a:latin typeface="Proxima Nova Semibold"/>
                <a:ea typeface="Proxima Nova Semibold"/>
                <a:cs typeface="Proxima Nova Semibold"/>
                <a:sym typeface="Proxima Nova Semibold"/>
              </a:rPr>
              <a:t>API immigrants speak more than 50 languages.</a:t>
            </a:r>
            <a:endParaRPr sz="1350">
              <a:solidFill>
                <a:schemeClr val="lt1"/>
              </a:solidFill>
              <a:latin typeface="Proxima Nova Semibold"/>
              <a:ea typeface="Proxima Nova Semibold"/>
              <a:cs typeface="Proxima Nova Semibold"/>
              <a:sym typeface="Proxima Nova Semibold"/>
            </a:endParaRPr>
          </a:p>
          <a:p>
            <a:pPr marL="0" lvl="0" indent="0" algn="l" rtl="0">
              <a:lnSpc>
                <a:spcPct val="115000"/>
              </a:lnSpc>
              <a:spcBef>
                <a:spcPts val="0"/>
              </a:spcBef>
              <a:spcAft>
                <a:spcPts val="0"/>
              </a:spcAft>
              <a:buSzPts val="990"/>
              <a:buNone/>
            </a:pPr>
            <a:endParaRPr sz="1350" b="1">
              <a:solidFill>
                <a:schemeClr val="lt1"/>
              </a:solidFill>
              <a:latin typeface="Proxima Nova"/>
              <a:ea typeface="Proxima Nova"/>
              <a:cs typeface="Proxima Nova"/>
              <a:sym typeface="Proxima Nova"/>
            </a:endParaRPr>
          </a:p>
        </p:txBody>
      </p:sp>
      <p:sp>
        <p:nvSpPr>
          <p:cNvPr id="114" name="Google Shape;114;p18"/>
          <p:cNvSpPr txBox="1"/>
          <p:nvPr/>
        </p:nvSpPr>
        <p:spPr>
          <a:xfrm>
            <a:off x="3068800" y="3713300"/>
            <a:ext cx="6494400" cy="159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a:p>
            <a:pPr marL="647700" lvl="0" indent="0" algn="l" rtl="0">
              <a:lnSpc>
                <a:spcPct val="115000"/>
              </a:lnSpc>
              <a:spcBef>
                <a:spcPts val="0"/>
              </a:spcBef>
              <a:spcAft>
                <a:spcPts val="0"/>
              </a:spcAft>
              <a:buNone/>
            </a:pPr>
            <a:r>
              <a:rPr lang="en" sz="700">
                <a:solidFill>
                  <a:schemeClr val="dk1"/>
                </a:solidFill>
                <a:latin typeface="Public Sans"/>
                <a:ea typeface="Public Sans"/>
                <a:cs typeface="Public Sans"/>
                <a:sym typeface="Public Sans"/>
              </a:rPr>
              <a:t>*For persons 5 and older  who speak a language other than English at home</a:t>
            </a:r>
            <a:endParaRPr sz="700">
              <a:solidFill>
                <a:schemeClr val="dk1"/>
              </a:solidFill>
              <a:latin typeface="Public Sans"/>
              <a:ea typeface="Public Sans"/>
              <a:cs typeface="Public Sans"/>
              <a:sym typeface="Public Sans"/>
            </a:endParaRPr>
          </a:p>
          <a:p>
            <a:pPr marL="647700" lvl="0" indent="0" algn="l" rtl="0">
              <a:lnSpc>
                <a:spcPct val="115000"/>
              </a:lnSpc>
              <a:spcBef>
                <a:spcPts val="0"/>
              </a:spcBef>
              <a:spcAft>
                <a:spcPts val="0"/>
              </a:spcAft>
              <a:buNone/>
            </a:pPr>
            <a:r>
              <a:rPr lang="en" sz="700">
                <a:solidFill>
                  <a:schemeClr val="dk1"/>
                </a:solidFill>
                <a:latin typeface="Public Sans"/>
                <a:ea typeface="Public Sans"/>
                <a:cs typeface="Public Sans"/>
                <a:sym typeface="Public Sans"/>
              </a:rPr>
              <a:t>**Includes Filipino, Cebuano, Ilocano, and other Philiipine languages </a:t>
            </a:r>
            <a:endParaRPr sz="700">
              <a:solidFill>
                <a:schemeClr val="dk1"/>
              </a:solidFill>
              <a:latin typeface="Public Sans"/>
              <a:ea typeface="Public Sans"/>
              <a:cs typeface="Public Sans"/>
              <a:sym typeface="Public Sans"/>
            </a:endParaRPr>
          </a:p>
          <a:p>
            <a:pPr marL="647700" lvl="0" indent="0" algn="l" rtl="0">
              <a:lnSpc>
                <a:spcPct val="115000"/>
              </a:lnSpc>
              <a:spcBef>
                <a:spcPts val="0"/>
              </a:spcBef>
              <a:spcAft>
                <a:spcPts val="0"/>
              </a:spcAft>
              <a:buNone/>
            </a:pPr>
            <a:endParaRPr sz="700">
              <a:solidFill>
                <a:schemeClr val="dk1"/>
              </a:solidFill>
              <a:latin typeface="Public Sans"/>
              <a:ea typeface="Public Sans"/>
              <a:cs typeface="Public Sans"/>
              <a:sym typeface="Public Sans"/>
            </a:endParaRPr>
          </a:p>
          <a:p>
            <a:pPr marL="647700" lvl="0" indent="0" algn="l" rtl="0">
              <a:lnSpc>
                <a:spcPct val="115000"/>
              </a:lnSpc>
              <a:spcBef>
                <a:spcPts val="0"/>
              </a:spcBef>
              <a:spcAft>
                <a:spcPts val="0"/>
              </a:spcAft>
              <a:buNone/>
            </a:pPr>
            <a:r>
              <a:rPr lang="en" sz="700">
                <a:solidFill>
                  <a:schemeClr val="dk1"/>
                </a:solidFill>
                <a:latin typeface="Public Sans"/>
                <a:ea typeface="Public Sans"/>
                <a:cs typeface="Public Sans"/>
                <a:sym typeface="Public Sans"/>
              </a:rPr>
              <a:t>Source: 2019 American Community Survey 1-Year Public Use Microdata Sample</a:t>
            </a:r>
            <a:r>
              <a:rPr lang="en" sz="1100">
                <a:solidFill>
                  <a:schemeClr val="dk1"/>
                </a:solidFill>
              </a:rPr>
              <a:t>			</a:t>
            </a:r>
            <a:endParaRPr sz="1100">
              <a:solidFill>
                <a:schemeClr val="dk1"/>
              </a:solidFill>
            </a:endParaRPr>
          </a:p>
          <a:p>
            <a:pPr marL="0" lvl="0" indent="0" algn="l" rtl="0">
              <a:spcBef>
                <a:spcPts val="0"/>
              </a:spcBef>
              <a:spcAft>
                <a:spcPts val="0"/>
              </a:spcAft>
              <a:buNone/>
            </a:pPr>
            <a:r>
              <a:rPr lang="en" sz="1100">
                <a:solidFill>
                  <a:schemeClr val="dk1"/>
                </a:solidFill>
              </a:rPr>
              <a:t>		</a:t>
            </a:r>
            <a:endParaRPr sz="1100">
              <a:solidFill>
                <a:schemeClr val="dk1"/>
              </a:solidFill>
            </a:endParaRPr>
          </a:p>
        </p:txBody>
      </p:sp>
      <p:pic>
        <p:nvPicPr>
          <p:cNvPr id="115" name="Google Shape;115;p18"/>
          <p:cNvPicPr preferRelativeResize="0"/>
          <p:nvPr/>
        </p:nvPicPr>
        <p:blipFill rotWithShape="1">
          <a:blip r:embed="rId4">
            <a:alphaModFix/>
          </a:blip>
          <a:srcRect t="4443"/>
          <a:stretch/>
        </p:blipFill>
        <p:spPr>
          <a:xfrm>
            <a:off x="3178650" y="171450"/>
            <a:ext cx="5622451" cy="4199050"/>
          </a:xfrm>
          <a:prstGeom prst="rect">
            <a:avLst/>
          </a:prstGeom>
          <a:noFill/>
          <a:ln>
            <a:noFill/>
          </a:ln>
        </p:spPr>
      </p:pic>
      <p:pic>
        <p:nvPicPr>
          <p:cNvPr id="116" name="Google Shape;116;p18"/>
          <p:cNvPicPr preferRelativeResize="0"/>
          <p:nvPr/>
        </p:nvPicPr>
        <p:blipFill>
          <a:blip r:embed="rId5">
            <a:alphaModFix/>
          </a:blip>
          <a:stretch>
            <a:fillRect/>
          </a:stretch>
        </p:blipFill>
        <p:spPr>
          <a:xfrm>
            <a:off x="186025" y="4374025"/>
            <a:ext cx="1663451" cy="998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19"/>
          <p:cNvPicPr preferRelativeResize="0"/>
          <p:nvPr/>
        </p:nvPicPr>
        <p:blipFill rotWithShape="1">
          <a:blip r:embed="rId3">
            <a:alphaModFix amt="33000"/>
          </a:blip>
          <a:srcRect l="20603" b="8282"/>
          <a:stretch/>
        </p:blipFill>
        <p:spPr>
          <a:xfrm rot="1568879">
            <a:off x="-1196924" y="-131053"/>
            <a:ext cx="2646774" cy="4467605"/>
          </a:xfrm>
          <a:prstGeom prst="rect">
            <a:avLst/>
          </a:prstGeom>
          <a:noFill/>
          <a:ln>
            <a:noFill/>
          </a:ln>
        </p:spPr>
      </p:pic>
      <p:sp>
        <p:nvSpPr>
          <p:cNvPr id="122" name="Google Shape;122;p19"/>
          <p:cNvSpPr/>
          <p:nvPr/>
        </p:nvSpPr>
        <p:spPr>
          <a:xfrm>
            <a:off x="150" y="789125"/>
            <a:ext cx="2343600" cy="22908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title"/>
          </p:nvPr>
        </p:nvSpPr>
        <p:spPr>
          <a:xfrm>
            <a:off x="186025" y="882525"/>
            <a:ext cx="21129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b="1">
                <a:solidFill>
                  <a:schemeClr val="lt1"/>
                </a:solidFill>
                <a:latin typeface="Proxima Nova"/>
                <a:ea typeface="Proxima Nova"/>
                <a:cs typeface="Proxima Nova"/>
                <a:sym typeface="Proxima Nova"/>
              </a:rPr>
              <a:t>Labor and Economic Characteristics:</a:t>
            </a:r>
            <a:r>
              <a:rPr lang="en" sz="1350">
                <a:solidFill>
                  <a:schemeClr val="lt1"/>
                </a:solidFill>
                <a:latin typeface="Proxima Nova"/>
                <a:ea typeface="Proxima Nova"/>
                <a:cs typeface="Proxima Nova"/>
                <a:sym typeface="Proxima Nova"/>
              </a:rPr>
              <a:t> </a:t>
            </a:r>
            <a:endParaRPr sz="1350">
              <a:solidFill>
                <a:schemeClr val="lt1"/>
              </a:solidFill>
              <a:latin typeface="Proxima Nova"/>
              <a:ea typeface="Proxima Nova"/>
              <a:cs typeface="Proxima Nova"/>
              <a:sym typeface="Proxima Nova"/>
            </a:endParaRPr>
          </a:p>
          <a:p>
            <a:pPr marL="0" lvl="0" indent="0" algn="l" rtl="0">
              <a:lnSpc>
                <a:spcPct val="115000"/>
              </a:lnSpc>
              <a:spcBef>
                <a:spcPts val="0"/>
              </a:spcBef>
              <a:spcAft>
                <a:spcPts val="1000"/>
              </a:spcAft>
              <a:buNone/>
            </a:pPr>
            <a:r>
              <a:rPr lang="en" sz="1350">
                <a:solidFill>
                  <a:schemeClr val="lt1"/>
                </a:solidFill>
                <a:latin typeface="Proxima Nova"/>
                <a:ea typeface="Proxima Nova"/>
                <a:cs typeface="Proxima Nova"/>
                <a:sym typeface="Proxima Nova"/>
              </a:rPr>
              <a:t>Despite the common stereotype, API and Hispanic immigrants have the highest poverty rates of all immigrant groups (24 percent). </a:t>
            </a:r>
            <a:endParaRPr sz="1350" b="1">
              <a:solidFill>
                <a:schemeClr val="lt1"/>
              </a:solidFill>
              <a:latin typeface="Proxima Nova"/>
              <a:ea typeface="Proxima Nova"/>
              <a:cs typeface="Proxima Nova"/>
              <a:sym typeface="Proxima Nova"/>
            </a:endParaRPr>
          </a:p>
        </p:txBody>
      </p:sp>
      <p:pic>
        <p:nvPicPr>
          <p:cNvPr id="124" name="Google Shape;124;p19"/>
          <p:cNvPicPr preferRelativeResize="0"/>
          <p:nvPr/>
        </p:nvPicPr>
        <p:blipFill>
          <a:blip r:embed="rId4">
            <a:alphaModFix/>
          </a:blip>
          <a:stretch>
            <a:fillRect/>
          </a:stretch>
        </p:blipFill>
        <p:spPr>
          <a:xfrm>
            <a:off x="186025" y="4374025"/>
            <a:ext cx="1663451" cy="998075"/>
          </a:xfrm>
          <a:prstGeom prst="rect">
            <a:avLst/>
          </a:prstGeom>
          <a:noFill/>
          <a:ln>
            <a:noFill/>
          </a:ln>
        </p:spPr>
      </p:pic>
      <p:pic>
        <p:nvPicPr>
          <p:cNvPr id="125" name="Google Shape;125;p19"/>
          <p:cNvPicPr preferRelativeResize="0"/>
          <p:nvPr/>
        </p:nvPicPr>
        <p:blipFill>
          <a:blip r:embed="rId5">
            <a:alphaModFix/>
          </a:blip>
          <a:stretch>
            <a:fillRect/>
          </a:stretch>
        </p:blipFill>
        <p:spPr>
          <a:xfrm>
            <a:off x="2623450" y="864325"/>
            <a:ext cx="6592675" cy="3477075"/>
          </a:xfrm>
          <a:prstGeom prst="rect">
            <a:avLst/>
          </a:prstGeom>
          <a:noFill/>
          <a:ln>
            <a:noFill/>
          </a:ln>
        </p:spPr>
      </p:pic>
      <p:sp>
        <p:nvSpPr>
          <p:cNvPr id="126" name="Google Shape;126;p19"/>
          <p:cNvSpPr txBox="1"/>
          <p:nvPr/>
        </p:nvSpPr>
        <p:spPr>
          <a:xfrm>
            <a:off x="4154138" y="271425"/>
            <a:ext cx="3000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rgbClr val="1C417F"/>
                </a:solidFill>
                <a:latin typeface="Public Sans"/>
                <a:ea typeface="Public Sans"/>
                <a:cs typeface="Public Sans"/>
                <a:sym typeface="Public Sans"/>
              </a:rPr>
              <a:t>Poverty Rate*</a:t>
            </a:r>
            <a:endParaRPr sz="1800" b="1">
              <a:solidFill>
                <a:srgbClr val="1C417F"/>
              </a:solidFill>
              <a:latin typeface="Public Sans"/>
              <a:ea typeface="Public Sans"/>
              <a:cs typeface="Public Sans"/>
              <a:sym typeface="Public Sans"/>
            </a:endParaRPr>
          </a:p>
        </p:txBody>
      </p:sp>
      <p:sp>
        <p:nvSpPr>
          <p:cNvPr id="127" name="Google Shape;127;p19"/>
          <p:cNvSpPr txBox="1"/>
          <p:nvPr/>
        </p:nvSpPr>
        <p:spPr>
          <a:xfrm>
            <a:off x="2502775" y="2875650"/>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Total Foreign-born </a:t>
            </a:r>
            <a:endParaRPr sz="1000" i="1">
              <a:solidFill>
                <a:schemeClr val="dk1"/>
              </a:solidFill>
              <a:latin typeface="Proxima Nova Semibold"/>
              <a:ea typeface="Proxima Nova Semibold"/>
              <a:cs typeface="Proxima Nova Semibold"/>
              <a:sym typeface="Proxima Nova Semibold"/>
            </a:endParaRPr>
          </a:p>
        </p:txBody>
      </p:sp>
      <p:sp>
        <p:nvSpPr>
          <p:cNvPr id="128" name="Google Shape;128;p19"/>
          <p:cNvSpPr txBox="1"/>
          <p:nvPr/>
        </p:nvSpPr>
        <p:spPr>
          <a:xfrm>
            <a:off x="2578975" y="656925"/>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Asian Immigrant Groups</a:t>
            </a:r>
            <a:endParaRPr sz="1000" i="1">
              <a:solidFill>
                <a:schemeClr val="dk1"/>
              </a:solidFill>
              <a:latin typeface="Proxima Nova Semibold"/>
              <a:ea typeface="Proxima Nova Semibold"/>
              <a:cs typeface="Proxima Nova Semibold"/>
              <a:sym typeface="Proxima Nova Semibold"/>
            </a:endParaRPr>
          </a:p>
        </p:txBody>
      </p:sp>
      <p:sp>
        <p:nvSpPr>
          <p:cNvPr id="129" name="Google Shape;129;p19"/>
          <p:cNvSpPr txBox="1"/>
          <p:nvPr/>
        </p:nvSpPr>
        <p:spPr>
          <a:xfrm>
            <a:off x="2996925" y="4399100"/>
            <a:ext cx="5827800" cy="869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*Poverty rate defined using the NYCgov Poverty Measure created by the Mayor’s Office for Economic Opportunity.</a:t>
            </a:r>
            <a:endParaRPr sz="1000">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Source: 2015-2019 ACS 5-Year PUMS as augmented by NYC Opportunity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None/>
            </a:pPr>
            <a:endParaRPr sz="1000">
              <a:solidFill>
                <a:schemeClr val="dk1"/>
              </a:solidFill>
              <a:latin typeface="Public Sans"/>
              <a:ea typeface="Public Sans"/>
              <a:cs typeface="Public Sans"/>
              <a:sym typeface="Public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p:cNvPicPr preferRelativeResize="0"/>
          <p:nvPr/>
        </p:nvPicPr>
        <p:blipFill>
          <a:blip r:embed="rId3">
            <a:alphaModFix/>
          </a:blip>
          <a:stretch>
            <a:fillRect/>
          </a:stretch>
        </p:blipFill>
        <p:spPr>
          <a:xfrm>
            <a:off x="2362675" y="863875"/>
            <a:ext cx="6736249" cy="3435575"/>
          </a:xfrm>
          <a:prstGeom prst="rect">
            <a:avLst/>
          </a:prstGeom>
          <a:noFill/>
          <a:ln>
            <a:noFill/>
          </a:ln>
        </p:spPr>
      </p:pic>
      <p:pic>
        <p:nvPicPr>
          <p:cNvPr id="135" name="Google Shape;135;p20"/>
          <p:cNvPicPr preferRelativeResize="0"/>
          <p:nvPr/>
        </p:nvPicPr>
        <p:blipFill rotWithShape="1">
          <a:blip r:embed="rId4">
            <a:alphaModFix amt="33000"/>
          </a:blip>
          <a:srcRect l="16936" b="9909"/>
          <a:stretch/>
        </p:blipFill>
        <p:spPr>
          <a:xfrm rot="1568886">
            <a:off x="-1073610" y="14182"/>
            <a:ext cx="2808746" cy="4451188"/>
          </a:xfrm>
          <a:prstGeom prst="rect">
            <a:avLst/>
          </a:prstGeom>
          <a:noFill/>
          <a:ln>
            <a:noFill/>
          </a:ln>
        </p:spPr>
      </p:pic>
      <p:sp>
        <p:nvSpPr>
          <p:cNvPr id="136" name="Google Shape;136;p20"/>
          <p:cNvSpPr/>
          <p:nvPr/>
        </p:nvSpPr>
        <p:spPr>
          <a:xfrm>
            <a:off x="150" y="602000"/>
            <a:ext cx="2126400" cy="23922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txBox="1">
            <a:spLocks noGrp="1"/>
          </p:cNvSpPr>
          <p:nvPr>
            <p:ph type="title"/>
          </p:nvPr>
        </p:nvSpPr>
        <p:spPr>
          <a:xfrm>
            <a:off x="186025" y="695405"/>
            <a:ext cx="21264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a:solidFill>
                  <a:schemeClr val="lt1"/>
                </a:solidFill>
                <a:latin typeface="Proxima Nova"/>
                <a:ea typeface="Proxima Nova"/>
                <a:cs typeface="Proxima Nova"/>
                <a:sym typeface="Proxima Nova"/>
              </a:rPr>
              <a:t>Despite the common stereotype, a much smaller share of API immigrants work in the professional and managerial occupations (36 percent) compared </a:t>
            </a:r>
            <a:endParaRPr sz="130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300">
                <a:solidFill>
                  <a:schemeClr val="lt1"/>
                </a:solidFill>
                <a:latin typeface="Proxima Nova"/>
                <a:ea typeface="Proxima Nova"/>
                <a:cs typeface="Proxima Nova"/>
                <a:sym typeface="Proxima Nova"/>
              </a:rPr>
              <a:t>to White immigrants</a:t>
            </a:r>
            <a:endParaRPr sz="1300">
              <a:solidFill>
                <a:schemeClr val="lt1"/>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300">
                <a:solidFill>
                  <a:schemeClr val="lt1"/>
                </a:solidFill>
                <a:latin typeface="Proxima Nova"/>
                <a:ea typeface="Proxima Nova"/>
                <a:cs typeface="Proxima Nova"/>
                <a:sym typeface="Proxima Nova"/>
              </a:rPr>
              <a:t>(51 percent). </a:t>
            </a:r>
            <a:endParaRPr sz="1300" b="1">
              <a:solidFill>
                <a:schemeClr val="lt1"/>
              </a:solidFill>
              <a:latin typeface="Proxima Nova"/>
              <a:ea typeface="Proxima Nova"/>
              <a:cs typeface="Proxima Nova"/>
              <a:sym typeface="Proxima Nova"/>
            </a:endParaRPr>
          </a:p>
        </p:txBody>
      </p:sp>
      <p:sp>
        <p:nvSpPr>
          <p:cNvPr id="138" name="Google Shape;138;p20"/>
          <p:cNvSpPr txBox="1"/>
          <p:nvPr/>
        </p:nvSpPr>
        <p:spPr>
          <a:xfrm>
            <a:off x="3262500" y="4399100"/>
            <a:ext cx="4929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dk1"/>
                </a:solidFill>
                <a:latin typeface="Public Sans"/>
                <a:ea typeface="Public Sans"/>
                <a:cs typeface="Public Sans"/>
                <a:sym typeface="Public Sans"/>
              </a:rPr>
              <a:t>Source: 2019 American Community Survey 1-Year Public Use Microdata Sample </a:t>
            </a:r>
            <a:endParaRPr sz="1100">
              <a:solidFill>
                <a:schemeClr val="dk1"/>
              </a:solidFill>
            </a:endParaRPr>
          </a:p>
        </p:txBody>
      </p:sp>
      <p:pic>
        <p:nvPicPr>
          <p:cNvPr id="139" name="Google Shape;139;p20"/>
          <p:cNvPicPr preferRelativeResize="0"/>
          <p:nvPr/>
        </p:nvPicPr>
        <p:blipFill>
          <a:blip r:embed="rId5">
            <a:alphaModFix/>
          </a:blip>
          <a:stretch>
            <a:fillRect/>
          </a:stretch>
        </p:blipFill>
        <p:spPr>
          <a:xfrm>
            <a:off x="186025" y="4374025"/>
            <a:ext cx="1663451" cy="998075"/>
          </a:xfrm>
          <a:prstGeom prst="rect">
            <a:avLst/>
          </a:prstGeom>
          <a:noFill/>
          <a:ln>
            <a:noFill/>
          </a:ln>
        </p:spPr>
      </p:pic>
      <p:sp>
        <p:nvSpPr>
          <p:cNvPr id="140" name="Google Shape;140;p20"/>
          <p:cNvSpPr txBox="1"/>
          <p:nvPr/>
        </p:nvSpPr>
        <p:spPr>
          <a:xfrm>
            <a:off x="3059150" y="327425"/>
            <a:ext cx="5742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rgbClr val="1C417F"/>
                </a:solidFill>
                <a:latin typeface="Public Sans"/>
                <a:ea typeface="Public Sans"/>
                <a:cs typeface="Public Sans"/>
                <a:sym typeface="Public Sans"/>
              </a:rPr>
              <a:t>Professional and Managerial Occupations (%)</a:t>
            </a:r>
            <a:endParaRPr sz="1800" b="1">
              <a:solidFill>
                <a:srgbClr val="1C417F"/>
              </a:solidFill>
              <a:latin typeface="Public Sans"/>
              <a:ea typeface="Public Sans"/>
              <a:cs typeface="Public Sans"/>
              <a:sym typeface="Public Sans"/>
            </a:endParaRPr>
          </a:p>
        </p:txBody>
      </p:sp>
      <p:sp>
        <p:nvSpPr>
          <p:cNvPr id="141" name="Google Shape;141;p20"/>
          <p:cNvSpPr txBox="1"/>
          <p:nvPr/>
        </p:nvSpPr>
        <p:spPr>
          <a:xfrm>
            <a:off x="2197975" y="2834175"/>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Total Foreign-born </a:t>
            </a:r>
            <a:endParaRPr sz="1000" i="1">
              <a:solidFill>
                <a:schemeClr val="dk1"/>
              </a:solidFill>
              <a:latin typeface="Proxima Nova Semibold"/>
              <a:ea typeface="Proxima Nova Semibold"/>
              <a:cs typeface="Proxima Nova Semibold"/>
              <a:sym typeface="Proxima Nova Semibold"/>
            </a:endParaRPr>
          </a:p>
        </p:txBody>
      </p:sp>
      <p:sp>
        <p:nvSpPr>
          <p:cNvPr id="142" name="Google Shape;142;p20"/>
          <p:cNvSpPr txBox="1"/>
          <p:nvPr/>
        </p:nvSpPr>
        <p:spPr>
          <a:xfrm>
            <a:off x="2197975" y="712925"/>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Asian Immigrant Groups</a:t>
            </a:r>
            <a:endParaRPr sz="1000" i="1">
              <a:solidFill>
                <a:schemeClr val="dk1"/>
              </a:solidFill>
              <a:latin typeface="Proxima Nova Semibold"/>
              <a:ea typeface="Proxima Nova Semibold"/>
              <a:cs typeface="Proxima Nova Semibold"/>
              <a:sym typeface="Proxima Nova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1"/>
          <p:cNvPicPr preferRelativeResize="0"/>
          <p:nvPr/>
        </p:nvPicPr>
        <p:blipFill rotWithShape="1">
          <a:blip r:embed="rId3">
            <a:alphaModFix amt="33000"/>
          </a:blip>
          <a:srcRect l="20603" b="8282"/>
          <a:stretch/>
        </p:blipFill>
        <p:spPr>
          <a:xfrm rot="1568879">
            <a:off x="-1196924" y="-131053"/>
            <a:ext cx="2646774" cy="4467605"/>
          </a:xfrm>
          <a:prstGeom prst="rect">
            <a:avLst/>
          </a:prstGeom>
          <a:noFill/>
          <a:ln>
            <a:noFill/>
          </a:ln>
        </p:spPr>
      </p:pic>
      <p:sp>
        <p:nvSpPr>
          <p:cNvPr id="148" name="Google Shape;148;p21"/>
          <p:cNvSpPr/>
          <p:nvPr/>
        </p:nvSpPr>
        <p:spPr>
          <a:xfrm>
            <a:off x="150" y="789125"/>
            <a:ext cx="2353800" cy="2290800"/>
          </a:xfrm>
          <a:prstGeom prst="round1Rect">
            <a:avLst>
              <a:gd name="adj" fmla="val 16667"/>
            </a:avLst>
          </a:prstGeom>
          <a:solidFill>
            <a:srgbClr val="4C6B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txBox="1">
            <a:spLocks noGrp="1"/>
          </p:cNvSpPr>
          <p:nvPr>
            <p:ph type="title"/>
          </p:nvPr>
        </p:nvSpPr>
        <p:spPr>
          <a:xfrm>
            <a:off x="186025" y="882525"/>
            <a:ext cx="21129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50" b="1">
                <a:solidFill>
                  <a:schemeClr val="lt1"/>
                </a:solidFill>
                <a:latin typeface="Proxima Nova"/>
                <a:ea typeface="Proxima Nova"/>
                <a:cs typeface="Proxima Nova"/>
                <a:sym typeface="Proxima Nova"/>
              </a:rPr>
              <a:t>Labor and Economic Characteristics:</a:t>
            </a:r>
            <a:r>
              <a:rPr lang="en" sz="1350">
                <a:solidFill>
                  <a:schemeClr val="lt1"/>
                </a:solidFill>
                <a:latin typeface="Proxima Nova"/>
                <a:ea typeface="Proxima Nova"/>
                <a:cs typeface="Proxima Nova"/>
                <a:sym typeface="Proxima Nova"/>
              </a:rPr>
              <a:t> </a:t>
            </a:r>
            <a:endParaRPr sz="1350">
              <a:solidFill>
                <a:schemeClr val="lt1"/>
              </a:solidFill>
              <a:latin typeface="Proxima Nova"/>
              <a:ea typeface="Proxima Nova"/>
              <a:cs typeface="Proxima Nova"/>
              <a:sym typeface="Proxima Nova"/>
            </a:endParaRPr>
          </a:p>
          <a:p>
            <a:pPr marL="0" lvl="0" indent="0" algn="l" rtl="0">
              <a:lnSpc>
                <a:spcPct val="115000"/>
              </a:lnSpc>
              <a:spcBef>
                <a:spcPts val="0"/>
              </a:spcBef>
              <a:spcAft>
                <a:spcPts val="1000"/>
              </a:spcAft>
              <a:buNone/>
            </a:pPr>
            <a:r>
              <a:rPr lang="en" sz="1350">
                <a:solidFill>
                  <a:schemeClr val="lt1"/>
                </a:solidFill>
                <a:latin typeface="Proxima Nova"/>
                <a:ea typeface="Proxima Nova"/>
                <a:cs typeface="Proxima Nova"/>
                <a:sym typeface="Proxima Nova"/>
              </a:rPr>
              <a:t>Despite the common stereotype, API and Hispanic immigrants have the highest poverty rates of all immigrant groups (24 percent). </a:t>
            </a:r>
            <a:endParaRPr sz="1350" b="1">
              <a:solidFill>
                <a:schemeClr val="lt1"/>
              </a:solidFill>
              <a:latin typeface="Proxima Nova"/>
              <a:ea typeface="Proxima Nova"/>
              <a:cs typeface="Proxima Nova"/>
              <a:sym typeface="Proxima Nova"/>
            </a:endParaRPr>
          </a:p>
        </p:txBody>
      </p:sp>
      <p:pic>
        <p:nvPicPr>
          <p:cNvPr id="150" name="Google Shape;150;p21"/>
          <p:cNvPicPr preferRelativeResize="0"/>
          <p:nvPr/>
        </p:nvPicPr>
        <p:blipFill>
          <a:blip r:embed="rId4">
            <a:alphaModFix/>
          </a:blip>
          <a:stretch>
            <a:fillRect/>
          </a:stretch>
        </p:blipFill>
        <p:spPr>
          <a:xfrm>
            <a:off x="186025" y="4374025"/>
            <a:ext cx="1663451" cy="998075"/>
          </a:xfrm>
          <a:prstGeom prst="rect">
            <a:avLst/>
          </a:prstGeom>
          <a:noFill/>
          <a:ln>
            <a:noFill/>
          </a:ln>
        </p:spPr>
      </p:pic>
      <p:pic>
        <p:nvPicPr>
          <p:cNvPr id="151" name="Google Shape;151;p21"/>
          <p:cNvPicPr preferRelativeResize="0"/>
          <p:nvPr/>
        </p:nvPicPr>
        <p:blipFill>
          <a:blip r:embed="rId5">
            <a:alphaModFix/>
          </a:blip>
          <a:stretch>
            <a:fillRect/>
          </a:stretch>
        </p:blipFill>
        <p:spPr>
          <a:xfrm>
            <a:off x="3003225" y="795825"/>
            <a:ext cx="5814900" cy="3562700"/>
          </a:xfrm>
          <a:prstGeom prst="rect">
            <a:avLst/>
          </a:prstGeom>
          <a:noFill/>
          <a:ln>
            <a:noFill/>
          </a:ln>
        </p:spPr>
      </p:pic>
      <p:sp>
        <p:nvSpPr>
          <p:cNvPr id="152" name="Google Shape;152;p21"/>
          <p:cNvSpPr txBox="1"/>
          <p:nvPr/>
        </p:nvSpPr>
        <p:spPr>
          <a:xfrm>
            <a:off x="4004438" y="251225"/>
            <a:ext cx="3000000" cy="4617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00" b="1">
                <a:solidFill>
                  <a:srgbClr val="1C417F"/>
                </a:solidFill>
                <a:latin typeface="Public Sans"/>
                <a:ea typeface="Public Sans"/>
                <a:cs typeface="Public Sans"/>
                <a:sym typeface="Public Sans"/>
              </a:rPr>
              <a:t>Essential Workers* (%)</a:t>
            </a:r>
            <a:endParaRPr sz="1800" b="1">
              <a:solidFill>
                <a:srgbClr val="1C417F"/>
              </a:solidFill>
              <a:latin typeface="Public Sans"/>
              <a:ea typeface="Public Sans"/>
              <a:cs typeface="Public Sans"/>
              <a:sym typeface="Public Sans"/>
            </a:endParaRPr>
          </a:p>
        </p:txBody>
      </p:sp>
      <p:sp>
        <p:nvSpPr>
          <p:cNvPr id="153" name="Google Shape;153;p21"/>
          <p:cNvSpPr txBox="1"/>
          <p:nvPr/>
        </p:nvSpPr>
        <p:spPr>
          <a:xfrm>
            <a:off x="2578975" y="2875650"/>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Total Foreign-born </a:t>
            </a:r>
            <a:endParaRPr sz="1000" i="1">
              <a:solidFill>
                <a:schemeClr val="dk1"/>
              </a:solidFill>
              <a:latin typeface="Proxima Nova Semibold"/>
              <a:ea typeface="Proxima Nova Semibold"/>
              <a:cs typeface="Proxima Nova Semibold"/>
              <a:sym typeface="Proxima Nova Semibold"/>
            </a:endParaRPr>
          </a:p>
        </p:txBody>
      </p:sp>
      <p:sp>
        <p:nvSpPr>
          <p:cNvPr id="154" name="Google Shape;154;p21"/>
          <p:cNvSpPr txBox="1"/>
          <p:nvPr/>
        </p:nvSpPr>
        <p:spPr>
          <a:xfrm>
            <a:off x="2578975" y="580725"/>
            <a:ext cx="3000000" cy="338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000" i="1">
                <a:solidFill>
                  <a:schemeClr val="dk1"/>
                </a:solidFill>
                <a:latin typeface="Proxima Nova Semibold"/>
                <a:ea typeface="Proxima Nova Semibold"/>
                <a:cs typeface="Proxima Nova Semibold"/>
                <a:sym typeface="Proxima Nova Semibold"/>
              </a:rPr>
              <a:t>Asian Immigrant Groups</a:t>
            </a:r>
            <a:endParaRPr sz="1000" i="1">
              <a:solidFill>
                <a:schemeClr val="dk1"/>
              </a:solidFill>
              <a:latin typeface="Proxima Nova Semibold"/>
              <a:ea typeface="Proxima Nova Semibold"/>
              <a:cs typeface="Proxima Nova Semibold"/>
              <a:sym typeface="Proxima Nova Semibold"/>
            </a:endParaRPr>
          </a:p>
        </p:txBody>
      </p:sp>
      <p:sp>
        <p:nvSpPr>
          <p:cNvPr id="155" name="Google Shape;155;p21"/>
          <p:cNvSpPr txBox="1"/>
          <p:nvPr/>
        </p:nvSpPr>
        <p:spPr>
          <a:xfrm>
            <a:off x="3238575" y="4399100"/>
            <a:ext cx="5410200" cy="70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*Defined by NY State Executive Order 202.6 for all persons 16 and older in the labor force</a:t>
            </a:r>
            <a:endParaRPr sz="1000">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Public Sans"/>
                <a:ea typeface="Public Sans"/>
                <a:cs typeface="Public Sans"/>
                <a:sym typeface="Public Sans"/>
              </a:rPr>
              <a:t>Source: 2019 ACS 1-Year PUMS as augmented by NYC Opportunity </a:t>
            </a:r>
            <a:endParaRPr sz="1000">
              <a:solidFill>
                <a:schemeClr val="dk1"/>
              </a:solidFill>
              <a:latin typeface="Public Sans"/>
              <a:ea typeface="Public Sans"/>
              <a:cs typeface="Public Sans"/>
              <a:sym typeface="Public Sans"/>
            </a:endParaRPr>
          </a:p>
          <a:p>
            <a:pPr marL="0" lvl="0" indent="0" algn="l" rtl="0">
              <a:spcBef>
                <a:spcPts val="0"/>
              </a:spcBef>
              <a:spcAft>
                <a:spcPts val="0"/>
              </a:spcAft>
              <a:buNone/>
            </a:pPr>
            <a:endParaRPr sz="1100">
              <a:solidFill>
                <a:schemeClr val="dk1"/>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692</Words>
  <Application>Microsoft Office PowerPoint</Application>
  <PresentationFormat>On-screen Show (16:9)</PresentationFormat>
  <Paragraphs>80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Proxima Nova</vt:lpstr>
      <vt:lpstr>Proxima Nova Extrabold</vt:lpstr>
      <vt:lpstr>Proxima Nova Semibold</vt:lpstr>
      <vt:lpstr>Public Sans</vt:lpstr>
      <vt:lpstr>Simple Light</vt:lpstr>
      <vt:lpstr>PowerPoint Presentation</vt:lpstr>
      <vt:lpstr>PowerPoint Presentation</vt:lpstr>
      <vt:lpstr>PowerPoint Presentation</vt:lpstr>
      <vt:lpstr>Population Growth:  API is the fastest growing racial group and one of the most diverse racial groups. </vt:lpstr>
      <vt:lpstr>Ethnic Diversity:  API immigrants are one of  the most diverse racial groups  in the City.  They represent more than 30 different ethnic groups.    </vt:lpstr>
      <vt:lpstr>Languages Spoken and LEP:  API immigrants speak more than 50 languages. </vt:lpstr>
      <vt:lpstr>Labor and Economic Characteristics:  Despite the common stereotype, API and Hispanic immigrants have the highest poverty rates of all immigrant groups (24 percent). </vt:lpstr>
      <vt:lpstr>Despite the common stereotype, a much smaller share of API immigrants work in the professional and managerial occupations (36 percent) compared  to White immigrants (51 percent). </vt:lpstr>
      <vt:lpstr>Labor and Economic Characteristics:  Despite the common stereotype, API and Hispanic immigrants have the highest poverty rates of all immigrant groups (24 percent). </vt:lpstr>
      <vt:lpstr>Immigration Status:  13 percent of all API immigrants are undocumented, slightly lower than the share of NYC immigrants overall  (16 percent). However, there  is a wide variation based  on ethnic groups. </vt:lpstr>
      <vt:lpstr>PowerPoint Presentation</vt:lpstr>
      <vt:lpstr>Learn more online at nyc.gov/StopAsianHate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Chin-Lyn, Nicole</cp:lastModifiedBy>
  <cp:revision>2</cp:revision>
  <dcterms:modified xsi:type="dcterms:W3CDTF">2021-06-24T20:03:28Z</dcterms:modified>
</cp:coreProperties>
</file>