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1"/>
    <p:sldMasterId id="2147483674" r:id="rId2"/>
  </p:sldMasterIdLst>
  <p:notesMasterIdLst>
    <p:notesMasterId r:id="rId26"/>
  </p:notesMasterIdLst>
  <p:handoutMasterIdLst>
    <p:handoutMasterId r:id="rId27"/>
  </p:handoutMasterIdLst>
  <p:sldIdLst>
    <p:sldId id="257" r:id="rId3"/>
    <p:sldId id="373" r:id="rId4"/>
    <p:sldId id="512" r:id="rId5"/>
    <p:sldId id="449" r:id="rId6"/>
    <p:sldId id="516" r:id="rId7"/>
    <p:sldId id="517" r:id="rId8"/>
    <p:sldId id="448" r:id="rId9"/>
    <p:sldId id="519" r:id="rId10"/>
    <p:sldId id="513" r:id="rId11"/>
    <p:sldId id="514" r:id="rId12"/>
    <p:sldId id="521" r:id="rId13"/>
    <p:sldId id="515" r:id="rId14"/>
    <p:sldId id="506" r:id="rId15"/>
    <p:sldId id="468" r:id="rId16"/>
    <p:sldId id="455" r:id="rId17"/>
    <p:sldId id="508" r:id="rId18"/>
    <p:sldId id="509" r:id="rId19"/>
    <p:sldId id="510" r:id="rId20"/>
    <p:sldId id="511" r:id="rId21"/>
    <p:sldId id="522" r:id="rId22"/>
    <p:sldId id="525" r:id="rId23"/>
    <p:sldId id="499" r:id="rId24"/>
    <p:sldId id="496" r:id="rId2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RA" initials="" lastIdx="5" clrIdx="0"/>
  <p:cmAuthor id="1" name="HRA-JL" initials="" lastIdx="6" clrIdx="1"/>
  <p:cmAuthor id="2" name="Erin M. Drinwkater" initials="" lastIdx="6" clrIdx="2"/>
  <p:cmAuthor id="3" name="HRA" initials="HRA" lastIdx="32"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111B7"/>
    <a:srgbClr val="003CB4"/>
    <a:srgbClr val="0025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8" autoAdjust="0"/>
    <p:restoredTop sz="94676" autoAdjust="0"/>
  </p:normalViewPr>
  <p:slideViewPr>
    <p:cSldViewPr>
      <p:cViewPr varScale="1">
        <p:scale>
          <a:sx n="87" d="100"/>
          <a:sy n="87" d="100"/>
        </p:scale>
        <p:origin x="-1440" y="-84"/>
      </p:cViewPr>
      <p:guideLst>
        <p:guide orient="horz" pos="2160"/>
        <p:guide pos="2880"/>
      </p:guideLst>
    </p:cSldViewPr>
  </p:slideViewPr>
  <p:notesTextViewPr>
    <p:cViewPr>
      <p:scale>
        <a:sx n="1" d="1"/>
        <a:sy n="1" d="1"/>
      </p:scale>
      <p:origin x="0" y="0"/>
    </p:cViewPr>
  </p:notesTextViewPr>
  <p:sorterViewPr>
    <p:cViewPr>
      <p:scale>
        <a:sx n="100" d="100"/>
        <a:sy n="100" d="100"/>
      </p:scale>
      <p:origin x="0" y="89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u="sng"/>
            </a:pPr>
            <a:r>
              <a:rPr lang="en-US" u="sng"/>
              <a:t>FY 2020 DHS Budget ($s in</a:t>
            </a:r>
            <a:r>
              <a:rPr lang="en-US" u="sng" baseline="0"/>
              <a:t> 000s)</a:t>
            </a:r>
            <a:endParaRPr lang="en-US" u="sng"/>
          </a:p>
        </c:rich>
      </c:tx>
      <c:layout/>
      <c:overlay val="0"/>
    </c:title>
    <c:autoTitleDeleted val="0"/>
    <c:plotArea>
      <c:layout>
        <c:manualLayout>
          <c:layoutTarget val="inner"/>
          <c:xMode val="edge"/>
          <c:yMode val="edge"/>
          <c:x val="0.19588106336072533"/>
          <c:y val="0.19366106150249804"/>
          <c:w val="0.60823800701981134"/>
          <c:h val="0.76948694677598162"/>
        </c:manualLayout>
      </c:layout>
      <c:pieChart>
        <c:varyColors val="1"/>
        <c:ser>
          <c:idx val="0"/>
          <c:order val="0"/>
          <c:tx>
            <c:strRef>
              <c:f>'FY20'!$D$4</c:f>
              <c:strCache>
                <c:ptCount val="1"/>
                <c:pt idx="0">
                  <c:v>Total</c:v>
                </c:pt>
              </c:strCache>
            </c:strRef>
          </c:tx>
          <c:dLbls>
            <c:dLbl>
              <c:idx val="0"/>
              <c:layout>
                <c:manualLayout>
                  <c:x val="-0.21682084627721637"/>
                  <c:y val="0.1188779384474196"/>
                </c:manualLayout>
              </c:layout>
              <c:showLegendKey val="0"/>
              <c:showVal val="1"/>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5B11-4299-84D5-03CDCA17B224}"/>
                </c:ext>
              </c:extLst>
            </c:dLbl>
            <c:dLbl>
              <c:idx val="1"/>
              <c:layout>
                <c:manualLayout>
                  <c:x val="7.7953770354239074E-2"/>
                  <c:y val="-1.0767031726501557E-2"/>
                </c:manualLayout>
              </c:layout>
              <c:showLegendKey val="0"/>
              <c:showVal val="1"/>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5B11-4299-84D5-03CDCA17B224}"/>
                </c:ext>
              </c:extLst>
            </c:dLbl>
            <c:dLbl>
              <c:idx val="2"/>
              <c:layout>
                <c:manualLayout>
                  <c:x val="-6.8045821000618012E-2"/>
                  <c:y val="-9.4128620988842462E-2"/>
                </c:manualLayout>
              </c:layout>
              <c:showLegendKey val="0"/>
              <c:showVal val="1"/>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5B11-4299-84D5-03CDCA17B224}"/>
                </c:ext>
              </c:extLst>
            </c:dLbl>
            <c:dLbl>
              <c:idx val="3"/>
              <c:layout>
                <c:manualLayout>
                  <c:x val="-2.8749328605072098E-2"/>
                  <c:y val="4.3928663761889485E-3"/>
                </c:manualLayout>
              </c:layout>
              <c:showLegendKey val="0"/>
              <c:showVal val="1"/>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5B11-4299-84D5-03CDCA17B224}"/>
                </c:ext>
              </c:extLst>
            </c:dLbl>
            <c:dLbl>
              <c:idx val="5"/>
              <c:layout>
                <c:manualLayout>
                  <c:x val="-3.937736746378423E-2"/>
                  <c:y val="-2.0071184637437515E-2"/>
                </c:manualLayout>
              </c:layout>
              <c:showLegendKey val="0"/>
              <c:showVal val="1"/>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5B11-4299-84D5-03CDCA17B224}"/>
                </c:ext>
              </c:extLst>
            </c:dLbl>
            <c:dLbl>
              <c:idx val="6"/>
              <c:layout>
                <c:manualLayout>
                  <c:x val="-3.6545484251401403E-2"/>
                  <c:y val="-2.8033942307822458E-2"/>
                </c:manualLayout>
              </c:layout>
              <c:showLegendKey val="0"/>
              <c:showVal val="1"/>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5B11-4299-84D5-03CDCA17B224}"/>
                </c:ext>
              </c:extLst>
            </c:dLbl>
            <c:dLbl>
              <c:idx val="7"/>
              <c:layout>
                <c:manualLayout>
                  <c:x val="5.9419063333592453E-2"/>
                  <c:y val="-2.4578428307094235E-2"/>
                </c:manualLayout>
              </c:layout>
              <c:showLegendKey val="0"/>
              <c:showVal val="1"/>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5B11-4299-84D5-03CDCA17B224}"/>
                </c:ext>
              </c:extLst>
            </c:dLbl>
            <c:dLbl>
              <c:idx val="8"/>
              <c:layout>
                <c:manualLayout>
                  <c:x val="6.513343946720912E-2"/>
                  <c:y val="0.17304201639723707"/>
                </c:manualLayout>
              </c:layout>
              <c:showLegendKey val="0"/>
              <c:showVal val="1"/>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5B11-4299-84D5-03CDCA17B224}"/>
                </c:ext>
              </c:extLst>
            </c:dLbl>
            <c:spPr>
              <a:noFill/>
              <a:ln>
                <a:noFill/>
              </a:ln>
              <a:effectLst/>
            </c:spPr>
            <c:showLegendKey val="0"/>
            <c:showVal val="1"/>
            <c:showCatName val="1"/>
            <c:showSerName val="0"/>
            <c:showPercent val="1"/>
            <c:showBubbleSize val="0"/>
            <c:showLeaderLines val="1"/>
            <c:extLst xmlns:c16r2="http://schemas.microsoft.com/office/drawing/2015/06/chart">
              <c:ext xmlns:c15="http://schemas.microsoft.com/office/drawing/2012/chart" uri="{CE6537A1-D6FC-4f65-9D91-7224C49458BB}"/>
            </c:extLst>
          </c:dLbls>
          <c:cat>
            <c:strRef>
              <c:f>'FY20'!$A$7:$A$14</c:f>
              <c:strCache>
                <c:ptCount val="8"/>
                <c:pt idx="0">
                  <c:v>Family Shelter (provider operated)</c:v>
                </c:pt>
                <c:pt idx="1">
                  <c:v>Family Contracted Cluster Sites</c:v>
                </c:pt>
                <c:pt idx="2">
                  <c:v>Adult Shelter (provider operated)</c:v>
                </c:pt>
                <c:pt idx="3">
                  <c:v>Adult Family Shelter</c:v>
                </c:pt>
                <c:pt idx="4">
                  <c:v>Street Homeless Programs</c:v>
                </c:pt>
                <c:pt idx="5">
                  <c:v>SROs</c:v>
                </c:pt>
                <c:pt idx="6">
                  <c:v>AOTPS</c:v>
                </c:pt>
                <c:pt idx="7">
                  <c:v>PS</c:v>
                </c:pt>
              </c:strCache>
            </c:strRef>
          </c:cat>
          <c:val>
            <c:numRef>
              <c:f>'FY20'!$D$7:$D$14</c:f>
              <c:numCache>
                <c:formatCode>_("$"* #,##0_);_("$"* \(#,##0\);_("$"* "-"??_);_(@_)</c:formatCode>
                <c:ptCount val="8"/>
                <c:pt idx="0">
                  <c:v>904314.92599999998</c:v>
                </c:pt>
                <c:pt idx="1">
                  <c:v>65000</c:v>
                </c:pt>
                <c:pt idx="2">
                  <c:v>559607.22100000002</c:v>
                </c:pt>
                <c:pt idx="3">
                  <c:v>109654.19100000001</c:v>
                </c:pt>
                <c:pt idx="4">
                  <c:v>111818.389</c:v>
                </c:pt>
                <c:pt idx="5">
                  <c:v>14044.698</c:v>
                </c:pt>
                <c:pt idx="6">
                  <c:v>173414.56299999999</c:v>
                </c:pt>
                <c:pt idx="7">
                  <c:v>168146.05899999998</c:v>
                </c:pt>
              </c:numCache>
            </c:numRef>
          </c:val>
          <c:extLst xmlns:c16r2="http://schemas.microsoft.com/office/drawing/2015/06/chart">
            <c:ext xmlns:c16="http://schemas.microsoft.com/office/drawing/2014/chart" uri="{C3380CC4-5D6E-409C-BE32-E72D297353CC}">
              <c16:uniqueId val="{00000008-5B11-4299-84D5-03CDCA17B224}"/>
            </c:ext>
          </c:extLst>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80D4E6-0F86-4518-809E-9612355ADE55}" type="doc">
      <dgm:prSet loTypeId="urn:microsoft.com/office/officeart/2005/8/layout/default" loCatId="list" qsTypeId="urn:microsoft.com/office/officeart/2005/8/quickstyle/simple1" qsCatId="simple" csTypeId="urn:microsoft.com/office/officeart/2005/8/colors/accent2_2" csCatId="accent2" phldr="1"/>
      <dgm:spPr/>
      <dgm:t>
        <a:bodyPr/>
        <a:lstStyle/>
        <a:p>
          <a:endParaRPr lang="en-US"/>
        </a:p>
      </dgm:t>
    </dgm:pt>
    <dgm:pt modelId="{5EF0AEFF-BBF9-4F4B-9E78-8FE342C559CD}">
      <dgm:prSet custT="1"/>
      <dgm:spPr>
        <a:solidFill>
          <a:schemeClr val="tx2">
            <a:lumMod val="60000"/>
            <a:lumOff val="40000"/>
          </a:schemeClr>
        </a:solidFill>
        <a:ln>
          <a:noFill/>
        </a:ln>
      </dgm:spPr>
      <dgm:t>
        <a:bodyPr/>
        <a:lstStyle/>
        <a:p>
          <a:r>
            <a:rPr lang="en-US" sz="3000" b="0" dirty="0">
              <a:latin typeface="+mj-lt"/>
              <a:cs typeface="Times New Roman" panose="02020603050405020304" pitchFamily="18" charset="0"/>
            </a:rPr>
            <a:t>ADDRESS</a:t>
          </a:r>
        </a:p>
        <a:p>
          <a:r>
            <a:rPr lang="en-US" sz="3000" b="0" dirty="0">
              <a:latin typeface="+mj-lt"/>
              <a:cs typeface="Times New Roman" panose="02020603050405020304" pitchFamily="18" charset="0"/>
            </a:rPr>
            <a:t>POVERTY</a:t>
          </a:r>
        </a:p>
      </dgm:t>
    </dgm:pt>
    <dgm:pt modelId="{8A38F0C3-6E7C-4EA1-85E6-1B5550F7D8EF}" type="sibTrans" cxnId="{1F44B75D-2E50-4B94-93A6-2081C4535B3D}">
      <dgm:prSet/>
      <dgm:spPr/>
      <dgm:t>
        <a:bodyPr/>
        <a:lstStyle/>
        <a:p>
          <a:endParaRPr lang="en-US"/>
        </a:p>
      </dgm:t>
    </dgm:pt>
    <dgm:pt modelId="{A7FAF0E8-E961-4422-9B15-3AFA8F5B057C}" type="parTrans" cxnId="{1F44B75D-2E50-4B94-93A6-2081C4535B3D}">
      <dgm:prSet/>
      <dgm:spPr/>
      <dgm:t>
        <a:bodyPr/>
        <a:lstStyle/>
        <a:p>
          <a:endParaRPr lang="en-US"/>
        </a:p>
      </dgm:t>
    </dgm:pt>
    <dgm:pt modelId="{648B81A0-E7CE-4235-A878-BE0F2D34F780}">
      <dgm:prSet custT="1"/>
      <dgm:spPr>
        <a:solidFill>
          <a:schemeClr val="tx2">
            <a:lumMod val="60000"/>
            <a:lumOff val="40000"/>
          </a:schemeClr>
        </a:solidFill>
        <a:ln>
          <a:noFill/>
        </a:ln>
      </dgm:spPr>
      <dgm:t>
        <a:bodyPr/>
        <a:lstStyle/>
        <a:p>
          <a:r>
            <a:rPr lang="en-US" sz="3000" b="0" dirty="0">
              <a:latin typeface="+mj-lt"/>
              <a:cs typeface="Times New Roman" panose="02020603050405020304" pitchFamily="18" charset="0"/>
            </a:rPr>
            <a:t>REDUCE </a:t>
          </a:r>
          <a:br>
            <a:rPr lang="en-US" sz="3000" b="0" dirty="0">
              <a:latin typeface="+mj-lt"/>
              <a:cs typeface="Times New Roman" panose="02020603050405020304" pitchFamily="18" charset="0"/>
            </a:rPr>
          </a:br>
          <a:r>
            <a:rPr lang="en-US" sz="3000" b="0" dirty="0">
              <a:latin typeface="+mj-lt"/>
              <a:cs typeface="Times New Roman" panose="02020603050405020304" pitchFamily="18" charset="0"/>
            </a:rPr>
            <a:t>INCOME</a:t>
          </a:r>
          <a:br>
            <a:rPr lang="en-US" sz="3000" b="0" dirty="0">
              <a:latin typeface="+mj-lt"/>
              <a:cs typeface="Times New Roman" panose="02020603050405020304" pitchFamily="18" charset="0"/>
            </a:rPr>
          </a:br>
          <a:r>
            <a:rPr lang="en-US" sz="3000" b="0" dirty="0">
              <a:latin typeface="+mj-lt"/>
              <a:cs typeface="Times New Roman" panose="02020603050405020304" pitchFamily="18" charset="0"/>
            </a:rPr>
            <a:t>INEQUALITY</a:t>
          </a:r>
        </a:p>
      </dgm:t>
    </dgm:pt>
    <dgm:pt modelId="{13029F25-C201-43DB-93ED-3CF3326C81B0}" type="parTrans" cxnId="{5DF2AA11-DF98-49C6-A08F-06034A692D3E}">
      <dgm:prSet/>
      <dgm:spPr/>
      <dgm:t>
        <a:bodyPr/>
        <a:lstStyle/>
        <a:p>
          <a:endParaRPr lang="en-US"/>
        </a:p>
      </dgm:t>
    </dgm:pt>
    <dgm:pt modelId="{5BFF994D-B7A4-498A-9001-DB087BE18612}" type="sibTrans" cxnId="{5DF2AA11-DF98-49C6-A08F-06034A692D3E}">
      <dgm:prSet/>
      <dgm:spPr/>
      <dgm:t>
        <a:bodyPr/>
        <a:lstStyle/>
        <a:p>
          <a:endParaRPr lang="en-US"/>
        </a:p>
      </dgm:t>
    </dgm:pt>
    <dgm:pt modelId="{E3B0033A-807A-46E9-9C9F-8862F1E5DC17}">
      <dgm:prSet custT="1"/>
      <dgm:spPr>
        <a:solidFill>
          <a:schemeClr val="tx2">
            <a:lumMod val="60000"/>
            <a:lumOff val="40000"/>
          </a:schemeClr>
        </a:solidFill>
        <a:ln>
          <a:noFill/>
        </a:ln>
      </dgm:spPr>
      <dgm:t>
        <a:bodyPr/>
        <a:lstStyle/>
        <a:p>
          <a:r>
            <a:rPr lang="en-US" sz="3000" b="0" dirty="0">
              <a:latin typeface="+mj-lt"/>
              <a:cs typeface="Times New Roman" panose="02020603050405020304" pitchFamily="18" charset="0"/>
            </a:rPr>
            <a:t>PREVENTION </a:t>
          </a:r>
        </a:p>
        <a:p>
          <a:r>
            <a:rPr lang="en-US" sz="3000" b="0" dirty="0">
              <a:latin typeface="+mj-lt"/>
              <a:cs typeface="Times New Roman" panose="02020603050405020304" pitchFamily="18" charset="0"/>
            </a:rPr>
            <a:t>FIRST</a:t>
          </a:r>
        </a:p>
        <a:p>
          <a:r>
            <a:rPr lang="en-US" sz="3000" b="0" dirty="0">
              <a:latin typeface="+mj-lt"/>
              <a:cs typeface="Times New Roman" panose="02020603050405020304" pitchFamily="18" charset="0"/>
            </a:rPr>
            <a:t>FOCUS </a:t>
          </a:r>
        </a:p>
      </dgm:t>
    </dgm:pt>
    <dgm:pt modelId="{64FA66AB-8FAC-44E7-9207-D212A94684F1}" type="parTrans" cxnId="{6E7B0D3B-330D-4417-9524-D9265A0B0307}">
      <dgm:prSet/>
      <dgm:spPr/>
      <dgm:t>
        <a:bodyPr/>
        <a:lstStyle/>
        <a:p>
          <a:endParaRPr lang="en-US"/>
        </a:p>
      </dgm:t>
    </dgm:pt>
    <dgm:pt modelId="{52D1C55C-3B2B-442E-9D07-3E5E9268FEE4}" type="sibTrans" cxnId="{6E7B0D3B-330D-4417-9524-D9265A0B0307}">
      <dgm:prSet/>
      <dgm:spPr/>
      <dgm:t>
        <a:bodyPr/>
        <a:lstStyle/>
        <a:p>
          <a:endParaRPr lang="en-US"/>
        </a:p>
      </dgm:t>
    </dgm:pt>
    <dgm:pt modelId="{5223DFC1-8781-4D94-8A45-F58748D5F6A5}">
      <dgm:prSet custT="1"/>
      <dgm:spPr>
        <a:solidFill>
          <a:schemeClr val="tx2">
            <a:lumMod val="60000"/>
            <a:lumOff val="40000"/>
          </a:schemeClr>
        </a:solidFill>
        <a:ln>
          <a:noFill/>
        </a:ln>
      </dgm:spPr>
      <dgm:t>
        <a:bodyPr/>
        <a:lstStyle/>
        <a:p>
          <a:r>
            <a:rPr lang="en-US" sz="3000" b="0" dirty="0">
              <a:latin typeface="+mj-lt"/>
              <a:cs typeface="Times New Roman" panose="02020603050405020304" pitchFamily="18" charset="0"/>
            </a:rPr>
            <a:t>TRANSFORM</a:t>
          </a:r>
        </a:p>
        <a:p>
          <a:r>
            <a:rPr lang="en-US" sz="3000" b="0" dirty="0">
              <a:latin typeface="+mj-lt"/>
              <a:cs typeface="Times New Roman" panose="02020603050405020304" pitchFamily="18" charset="0"/>
            </a:rPr>
            <a:t>APPROACH TO </a:t>
          </a:r>
          <a:r>
            <a:rPr lang="en-US" sz="3000" b="0" dirty="0">
              <a:solidFill>
                <a:schemeClr val="bg1"/>
              </a:solidFill>
              <a:latin typeface="+mj-lt"/>
              <a:cs typeface="Times New Roman" panose="02020603050405020304" pitchFamily="18" charset="0"/>
            </a:rPr>
            <a:t>HOMELESS SERVICES</a:t>
          </a:r>
        </a:p>
      </dgm:t>
    </dgm:pt>
    <dgm:pt modelId="{938B69EA-6AE1-4B58-8FB6-755524DFF510}" type="parTrans" cxnId="{42338C2E-3989-4211-B372-ACE28B855740}">
      <dgm:prSet/>
      <dgm:spPr/>
      <dgm:t>
        <a:bodyPr/>
        <a:lstStyle/>
        <a:p>
          <a:endParaRPr lang="en-US"/>
        </a:p>
      </dgm:t>
    </dgm:pt>
    <dgm:pt modelId="{CAD9E605-23BC-4204-80AD-0B33D087EB98}" type="sibTrans" cxnId="{42338C2E-3989-4211-B372-ACE28B855740}">
      <dgm:prSet/>
      <dgm:spPr/>
      <dgm:t>
        <a:bodyPr/>
        <a:lstStyle/>
        <a:p>
          <a:endParaRPr lang="en-US"/>
        </a:p>
      </dgm:t>
    </dgm:pt>
    <dgm:pt modelId="{C8221008-EDA1-4876-932D-AA44BBEE14D7}" type="pres">
      <dgm:prSet presAssocID="{4980D4E6-0F86-4518-809E-9612355ADE55}" presName="diagram" presStyleCnt="0">
        <dgm:presLayoutVars>
          <dgm:dir/>
          <dgm:resizeHandles val="exact"/>
        </dgm:presLayoutVars>
      </dgm:prSet>
      <dgm:spPr/>
      <dgm:t>
        <a:bodyPr/>
        <a:lstStyle/>
        <a:p>
          <a:endParaRPr lang="en-US"/>
        </a:p>
      </dgm:t>
    </dgm:pt>
    <dgm:pt modelId="{B8E64D40-B1B2-47F3-A06B-22D463278A91}" type="pres">
      <dgm:prSet presAssocID="{5EF0AEFF-BBF9-4F4B-9E78-8FE342C559CD}" presName="node" presStyleLbl="node1" presStyleIdx="0" presStyleCnt="4">
        <dgm:presLayoutVars>
          <dgm:bulletEnabled val="1"/>
        </dgm:presLayoutVars>
      </dgm:prSet>
      <dgm:spPr/>
      <dgm:t>
        <a:bodyPr/>
        <a:lstStyle/>
        <a:p>
          <a:endParaRPr lang="en-US"/>
        </a:p>
      </dgm:t>
    </dgm:pt>
    <dgm:pt modelId="{D719ECD1-B210-418F-B9E6-5719F8266E40}" type="pres">
      <dgm:prSet presAssocID="{8A38F0C3-6E7C-4EA1-85E6-1B5550F7D8EF}" presName="sibTrans" presStyleCnt="0"/>
      <dgm:spPr/>
    </dgm:pt>
    <dgm:pt modelId="{B460BA63-CDD9-4766-9E24-FCFB07B888F3}" type="pres">
      <dgm:prSet presAssocID="{648B81A0-E7CE-4235-A878-BE0F2D34F780}" presName="node" presStyleLbl="node1" presStyleIdx="1" presStyleCnt="4" custLinFactNeighborX="2372">
        <dgm:presLayoutVars>
          <dgm:bulletEnabled val="1"/>
        </dgm:presLayoutVars>
      </dgm:prSet>
      <dgm:spPr/>
      <dgm:t>
        <a:bodyPr/>
        <a:lstStyle/>
        <a:p>
          <a:endParaRPr lang="en-US"/>
        </a:p>
      </dgm:t>
    </dgm:pt>
    <dgm:pt modelId="{937794F4-4577-4280-8C71-8257C1BF60A1}" type="pres">
      <dgm:prSet presAssocID="{5BFF994D-B7A4-498A-9001-DB087BE18612}" presName="sibTrans" presStyleCnt="0"/>
      <dgm:spPr/>
    </dgm:pt>
    <dgm:pt modelId="{B23FDFAA-A1A4-4593-AA2C-CAA9E082FE63}" type="pres">
      <dgm:prSet presAssocID="{E3B0033A-807A-46E9-9C9F-8862F1E5DC17}" presName="node" presStyleLbl="node1" presStyleIdx="2" presStyleCnt="4">
        <dgm:presLayoutVars>
          <dgm:bulletEnabled val="1"/>
        </dgm:presLayoutVars>
      </dgm:prSet>
      <dgm:spPr/>
      <dgm:t>
        <a:bodyPr/>
        <a:lstStyle/>
        <a:p>
          <a:endParaRPr lang="en-US"/>
        </a:p>
      </dgm:t>
    </dgm:pt>
    <dgm:pt modelId="{D6FE689E-2551-4935-A832-E12D00F58E99}" type="pres">
      <dgm:prSet presAssocID="{52D1C55C-3B2B-442E-9D07-3E5E9268FEE4}" presName="sibTrans" presStyleCnt="0"/>
      <dgm:spPr/>
    </dgm:pt>
    <dgm:pt modelId="{8D4B3E2E-66C5-43E7-934E-19B8AB0E539E}" type="pres">
      <dgm:prSet presAssocID="{5223DFC1-8781-4D94-8A45-F58748D5F6A5}" presName="node" presStyleLbl="node1" presStyleIdx="3" presStyleCnt="4">
        <dgm:presLayoutVars>
          <dgm:bulletEnabled val="1"/>
        </dgm:presLayoutVars>
      </dgm:prSet>
      <dgm:spPr/>
      <dgm:t>
        <a:bodyPr/>
        <a:lstStyle/>
        <a:p>
          <a:endParaRPr lang="en-US"/>
        </a:p>
      </dgm:t>
    </dgm:pt>
  </dgm:ptLst>
  <dgm:cxnLst>
    <dgm:cxn modelId="{42338C2E-3989-4211-B372-ACE28B855740}" srcId="{4980D4E6-0F86-4518-809E-9612355ADE55}" destId="{5223DFC1-8781-4D94-8A45-F58748D5F6A5}" srcOrd="3" destOrd="0" parTransId="{938B69EA-6AE1-4B58-8FB6-755524DFF510}" sibTransId="{CAD9E605-23BC-4204-80AD-0B33D087EB98}"/>
    <dgm:cxn modelId="{1F44B75D-2E50-4B94-93A6-2081C4535B3D}" srcId="{4980D4E6-0F86-4518-809E-9612355ADE55}" destId="{5EF0AEFF-BBF9-4F4B-9E78-8FE342C559CD}" srcOrd="0" destOrd="0" parTransId="{A7FAF0E8-E961-4422-9B15-3AFA8F5B057C}" sibTransId="{8A38F0C3-6E7C-4EA1-85E6-1B5550F7D8EF}"/>
    <dgm:cxn modelId="{CB7C0E69-BD79-46C0-85DB-B8105C61EDC2}" type="presOf" srcId="{648B81A0-E7CE-4235-A878-BE0F2D34F780}" destId="{B460BA63-CDD9-4766-9E24-FCFB07B888F3}" srcOrd="0" destOrd="0" presId="urn:microsoft.com/office/officeart/2005/8/layout/default"/>
    <dgm:cxn modelId="{5DF2AA11-DF98-49C6-A08F-06034A692D3E}" srcId="{4980D4E6-0F86-4518-809E-9612355ADE55}" destId="{648B81A0-E7CE-4235-A878-BE0F2D34F780}" srcOrd="1" destOrd="0" parTransId="{13029F25-C201-43DB-93ED-3CF3326C81B0}" sibTransId="{5BFF994D-B7A4-498A-9001-DB087BE18612}"/>
    <dgm:cxn modelId="{6E7B0D3B-330D-4417-9524-D9265A0B0307}" srcId="{4980D4E6-0F86-4518-809E-9612355ADE55}" destId="{E3B0033A-807A-46E9-9C9F-8862F1E5DC17}" srcOrd="2" destOrd="0" parTransId="{64FA66AB-8FAC-44E7-9207-D212A94684F1}" sibTransId="{52D1C55C-3B2B-442E-9D07-3E5E9268FEE4}"/>
    <dgm:cxn modelId="{A1B5C151-9A94-423C-9AF3-38C9D324BE37}" type="presOf" srcId="{5223DFC1-8781-4D94-8A45-F58748D5F6A5}" destId="{8D4B3E2E-66C5-43E7-934E-19B8AB0E539E}" srcOrd="0" destOrd="0" presId="urn:microsoft.com/office/officeart/2005/8/layout/default"/>
    <dgm:cxn modelId="{1504948D-083B-4BB1-A844-31BC8D4AAC2F}" type="presOf" srcId="{4980D4E6-0F86-4518-809E-9612355ADE55}" destId="{C8221008-EDA1-4876-932D-AA44BBEE14D7}" srcOrd="0" destOrd="0" presId="urn:microsoft.com/office/officeart/2005/8/layout/default"/>
    <dgm:cxn modelId="{C8AD264F-31D4-4DB8-BF27-905957A82115}" type="presOf" srcId="{E3B0033A-807A-46E9-9C9F-8862F1E5DC17}" destId="{B23FDFAA-A1A4-4593-AA2C-CAA9E082FE63}" srcOrd="0" destOrd="0" presId="urn:microsoft.com/office/officeart/2005/8/layout/default"/>
    <dgm:cxn modelId="{7C97710B-2CEB-4C5E-B25B-83541C0E54DF}" type="presOf" srcId="{5EF0AEFF-BBF9-4F4B-9E78-8FE342C559CD}" destId="{B8E64D40-B1B2-47F3-A06B-22D463278A91}" srcOrd="0" destOrd="0" presId="urn:microsoft.com/office/officeart/2005/8/layout/default"/>
    <dgm:cxn modelId="{9B777D3D-98F4-4F6C-998A-26BDE77DEACA}" type="presParOf" srcId="{C8221008-EDA1-4876-932D-AA44BBEE14D7}" destId="{B8E64D40-B1B2-47F3-A06B-22D463278A91}" srcOrd="0" destOrd="0" presId="urn:microsoft.com/office/officeart/2005/8/layout/default"/>
    <dgm:cxn modelId="{2FFED0FB-0390-489D-B0D6-E8A2656A05E4}" type="presParOf" srcId="{C8221008-EDA1-4876-932D-AA44BBEE14D7}" destId="{D719ECD1-B210-418F-B9E6-5719F8266E40}" srcOrd="1" destOrd="0" presId="urn:microsoft.com/office/officeart/2005/8/layout/default"/>
    <dgm:cxn modelId="{A30EA2C3-90A3-4BE4-90AA-F05441AE8976}" type="presParOf" srcId="{C8221008-EDA1-4876-932D-AA44BBEE14D7}" destId="{B460BA63-CDD9-4766-9E24-FCFB07B888F3}" srcOrd="2" destOrd="0" presId="urn:microsoft.com/office/officeart/2005/8/layout/default"/>
    <dgm:cxn modelId="{17294733-2A88-439E-AC12-35A221C8B313}" type="presParOf" srcId="{C8221008-EDA1-4876-932D-AA44BBEE14D7}" destId="{937794F4-4577-4280-8C71-8257C1BF60A1}" srcOrd="3" destOrd="0" presId="urn:microsoft.com/office/officeart/2005/8/layout/default"/>
    <dgm:cxn modelId="{3C0E4B00-3AEB-40C9-9D95-58A19CB46A8B}" type="presParOf" srcId="{C8221008-EDA1-4876-932D-AA44BBEE14D7}" destId="{B23FDFAA-A1A4-4593-AA2C-CAA9E082FE63}" srcOrd="4" destOrd="0" presId="urn:microsoft.com/office/officeart/2005/8/layout/default"/>
    <dgm:cxn modelId="{9DE9446B-22A6-47CC-AE26-D76449CC8190}" type="presParOf" srcId="{C8221008-EDA1-4876-932D-AA44BBEE14D7}" destId="{D6FE689E-2551-4935-A832-E12D00F58E99}" srcOrd="5" destOrd="0" presId="urn:microsoft.com/office/officeart/2005/8/layout/default"/>
    <dgm:cxn modelId="{EEE83C4B-6593-40AB-90F7-C05FA7D4AE9C}" type="presParOf" srcId="{C8221008-EDA1-4876-932D-AA44BBEE14D7}" destId="{8D4B3E2E-66C5-43E7-934E-19B8AB0E539E}"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80D4E6-0F86-4518-809E-9612355ADE55}" type="doc">
      <dgm:prSet loTypeId="urn:microsoft.com/office/officeart/2005/8/layout/radial4" loCatId="relationship" qsTypeId="urn:microsoft.com/office/officeart/2005/8/quickstyle/simple1" qsCatId="simple" csTypeId="urn:microsoft.com/office/officeart/2005/8/colors/accent2_2" csCatId="accent2" phldr="1"/>
      <dgm:spPr/>
      <dgm:t>
        <a:bodyPr/>
        <a:lstStyle/>
        <a:p>
          <a:endParaRPr lang="en-US"/>
        </a:p>
      </dgm:t>
    </dgm:pt>
    <dgm:pt modelId="{5EF0AEFF-BBF9-4F4B-9E78-8FE342C559CD}">
      <dgm:prSet custT="1"/>
      <dgm:spPr>
        <a:solidFill>
          <a:schemeClr val="tx2">
            <a:lumMod val="60000"/>
            <a:lumOff val="40000"/>
          </a:schemeClr>
        </a:solidFill>
        <a:ln>
          <a:noFill/>
        </a:ln>
      </dgm:spPr>
      <dgm:t>
        <a:bodyPr/>
        <a:lstStyle/>
        <a:p>
          <a:r>
            <a:rPr lang="en-US" sz="2800" b="0" dirty="0">
              <a:latin typeface="+mj-lt"/>
              <a:cs typeface="Times New Roman" panose="02020603050405020304" pitchFamily="18" charset="0"/>
            </a:rPr>
            <a:t>PILLARS </a:t>
          </a:r>
        </a:p>
        <a:p>
          <a:r>
            <a:rPr lang="en-US" sz="2800" b="0" dirty="0">
              <a:latin typeface="+mj-lt"/>
              <a:cs typeface="Times New Roman" panose="02020603050405020304" pitchFamily="18" charset="0"/>
            </a:rPr>
            <a:t>of the</a:t>
          </a:r>
        </a:p>
        <a:p>
          <a:r>
            <a:rPr lang="en-US" sz="2800" b="0" dirty="0">
              <a:latin typeface="+mj-lt"/>
              <a:cs typeface="Times New Roman" panose="02020603050405020304" pitchFamily="18" charset="0"/>
            </a:rPr>
            <a:t>PLAN</a:t>
          </a:r>
        </a:p>
      </dgm:t>
    </dgm:pt>
    <dgm:pt modelId="{A7FAF0E8-E961-4422-9B15-3AFA8F5B057C}" type="parTrans" cxnId="{1F44B75D-2E50-4B94-93A6-2081C4535B3D}">
      <dgm:prSet/>
      <dgm:spPr/>
      <dgm:t>
        <a:bodyPr/>
        <a:lstStyle/>
        <a:p>
          <a:endParaRPr lang="en-US"/>
        </a:p>
      </dgm:t>
    </dgm:pt>
    <dgm:pt modelId="{8A38F0C3-6E7C-4EA1-85E6-1B5550F7D8EF}" type="sibTrans" cxnId="{1F44B75D-2E50-4B94-93A6-2081C4535B3D}">
      <dgm:prSet/>
      <dgm:spPr/>
      <dgm:t>
        <a:bodyPr/>
        <a:lstStyle/>
        <a:p>
          <a:endParaRPr lang="en-US"/>
        </a:p>
      </dgm:t>
    </dgm:pt>
    <dgm:pt modelId="{252BDC08-D5E3-4521-B41A-AD20DF2D9A93}">
      <dgm:prSet phldrT="[Text]" custT="1"/>
      <dgm:spPr>
        <a:noFill/>
        <a:ln>
          <a:solidFill>
            <a:schemeClr val="tx2">
              <a:lumMod val="40000"/>
              <a:lumOff val="60000"/>
            </a:schemeClr>
          </a:solidFill>
        </a:ln>
      </dgm:spPr>
      <dgm:t>
        <a:bodyPr/>
        <a:lstStyle/>
        <a:p>
          <a:r>
            <a:rPr lang="en-US" sz="1800" b="0" dirty="0">
              <a:solidFill>
                <a:schemeClr val="tx1"/>
              </a:solidFill>
              <a:latin typeface="+mn-lt"/>
              <a:cs typeface="Times New Roman" panose="02020603050405020304" pitchFamily="18" charset="0"/>
            </a:rPr>
            <a:t>PREVENTION</a:t>
          </a:r>
        </a:p>
      </dgm:t>
    </dgm:pt>
    <dgm:pt modelId="{5FF74BE9-3FCA-43A3-AA93-DB4EEA672286}" type="parTrans" cxnId="{69C7D494-3A9D-4470-96F1-69C9025A98DE}">
      <dgm:prSet/>
      <dgm:spPr>
        <a:noFill/>
        <a:ln>
          <a:noFill/>
        </a:ln>
      </dgm:spPr>
      <dgm:t>
        <a:bodyPr/>
        <a:lstStyle/>
        <a:p>
          <a:endParaRPr lang="en-US"/>
        </a:p>
      </dgm:t>
    </dgm:pt>
    <dgm:pt modelId="{D863FCAF-3118-434D-AC3E-81A595B60889}" type="sibTrans" cxnId="{69C7D494-3A9D-4470-96F1-69C9025A98DE}">
      <dgm:prSet/>
      <dgm:spPr/>
      <dgm:t>
        <a:bodyPr/>
        <a:lstStyle/>
        <a:p>
          <a:endParaRPr lang="en-US"/>
        </a:p>
      </dgm:t>
    </dgm:pt>
    <dgm:pt modelId="{14DC01E3-3168-410A-8539-9870415EF619}">
      <dgm:prSet phldrT="[Text]" custT="1"/>
      <dgm:spPr>
        <a:noFill/>
        <a:ln>
          <a:solidFill>
            <a:schemeClr val="tx2">
              <a:lumMod val="40000"/>
              <a:lumOff val="60000"/>
            </a:schemeClr>
          </a:solidFill>
        </a:ln>
      </dgm:spPr>
      <dgm:t>
        <a:bodyPr vert="vert270"/>
        <a:lstStyle/>
        <a:p>
          <a:r>
            <a:rPr lang="en-US" sz="1800" b="0" dirty="0">
              <a:solidFill>
                <a:schemeClr val="tx1"/>
              </a:solidFill>
              <a:latin typeface="+mn-lt"/>
              <a:cs typeface="Times New Roman" panose="02020603050405020304" pitchFamily="18" charset="0"/>
            </a:rPr>
            <a:t>REHOUSING</a:t>
          </a:r>
        </a:p>
      </dgm:t>
    </dgm:pt>
    <dgm:pt modelId="{F8CAC503-D327-4E68-8EC0-493BB666F148}" type="parTrans" cxnId="{498A87BA-A579-490A-BF84-030B2C10325B}">
      <dgm:prSet/>
      <dgm:spPr>
        <a:noFill/>
        <a:ln>
          <a:noFill/>
        </a:ln>
      </dgm:spPr>
      <dgm:t>
        <a:bodyPr/>
        <a:lstStyle/>
        <a:p>
          <a:endParaRPr lang="en-US"/>
        </a:p>
      </dgm:t>
    </dgm:pt>
    <dgm:pt modelId="{0C93EE87-7B47-426B-BB11-4F36F1505310}" type="sibTrans" cxnId="{498A87BA-A579-490A-BF84-030B2C10325B}">
      <dgm:prSet/>
      <dgm:spPr/>
      <dgm:t>
        <a:bodyPr/>
        <a:lstStyle/>
        <a:p>
          <a:endParaRPr lang="en-US"/>
        </a:p>
      </dgm:t>
    </dgm:pt>
    <dgm:pt modelId="{019CF74F-BC9A-43A6-9ADD-438DD5E50C15}">
      <dgm:prSet phldrT="[Text]" custT="1"/>
      <dgm:spPr>
        <a:noFill/>
        <a:ln>
          <a:solidFill>
            <a:schemeClr val="tx2">
              <a:lumMod val="40000"/>
              <a:lumOff val="60000"/>
            </a:schemeClr>
          </a:solidFill>
        </a:ln>
      </dgm:spPr>
      <dgm:t>
        <a:bodyPr/>
        <a:lstStyle/>
        <a:p>
          <a:r>
            <a:rPr lang="en-US" sz="1800" b="0" dirty="0">
              <a:solidFill>
                <a:schemeClr val="tx1"/>
              </a:solidFill>
              <a:latin typeface="+mn-lt"/>
              <a:cs typeface="Times New Roman" panose="02020603050405020304" pitchFamily="18" charset="0"/>
            </a:rPr>
            <a:t>TRANSFORM THE SYSTEM</a:t>
          </a:r>
        </a:p>
      </dgm:t>
    </dgm:pt>
    <dgm:pt modelId="{0CDC4C49-31C7-42CF-B75B-41E880E1A22D}" type="parTrans" cxnId="{93ADE083-84D8-4B50-9957-53A29F15A226}">
      <dgm:prSet/>
      <dgm:spPr>
        <a:noFill/>
        <a:ln>
          <a:noFill/>
        </a:ln>
      </dgm:spPr>
      <dgm:t>
        <a:bodyPr/>
        <a:lstStyle/>
        <a:p>
          <a:endParaRPr lang="en-US"/>
        </a:p>
      </dgm:t>
    </dgm:pt>
    <dgm:pt modelId="{4B504629-3D5C-4290-9DD1-4D58353E0875}" type="sibTrans" cxnId="{93ADE083-84D8-4B50-9957-53A29F15A226}">
      <dgm:prSet/>
      <dgm:spPr/>
      <dgm:t>
        <a:bodyPr/>
        <a:lstStyle/>
        <a:p>
          <a:endParaRPr lang="en-US"/>
        </a:p>
      </dgm:t>
    </dgm:pt>
    <dgm:pt modelId="{498026C3-FCD3-4FA1-9DAD-84DC03D2B1A8}">
      <dgm:prSet phldrT="[Text]" custT="1"/>
      <dgm:spPr>
        <a:noFill/>
        <a:ln>
          <a:solidFill>
            <a:schemeClr val="tx2">
              <a:lumMod val="40000"/>
              <a:lumOff val="60000"/>
            </a:schemeClr>
          </a:solidFill>
        </a:ln>
      </dgm:spPr>
      <dgm:t>
        <a:bodyPr vert="vert"/>
        <a:lstStyle/>
        <a:p>
          <a:r>
            <a:rPr lang="en-US" sz="1800" b="0" dirty="0">
              <a:solidFill>
                <a:schemeClr val="tx1"/>
              </a:solidFill>
              <a:latin typeface="+mn-lt"/>
              <a:cs typeface="Times New Roman" panose="02020603050405020304" pitchFamily="18" charset="0"/>
            </a:rPr>
            <a:t>BRING PEOPLE IN FROM THE STREETS</a:t>
          </a:r>
        </a:p>
      </dgm:t>
    </dgm:pt>
    <dgm:pt modelId="{933F1F4E-70FB-460E-922A-B57FF8B33CBB}" type="parTrans" cxnId="{BFA0E9D6-297F-4D1A-9C20-49CD9C7A9634}">
      <dgm:prSet/>
      <dgm:spPr>
        <a:noFill/>
        <a:ln>
          <a:noFill/>
        </a:ln>
      </dgm:spPr>
      <dgm:t>
        <a:bodyPr/>
        <a:lstStyle/>
        <a:p>
          <a:endParaRPr lang="en-US"/>
        </a:p>
      </dgm:t>
    </dgm:pt>
    <dgm:pt modelId="{39D57BC7-596D-4DDE-B1B8-39D9D44A46FE}" type="sibTrans" cxnId="{BFA0E9D6-297F-4D1A-9C20-49CD9C7A9634}">
      <dgm:prSet/>
      <dgm:spPr/>
      <dgm:t>
        <a:bodyPr/>
        <a:lstStyle/>
        <a:p>
          <a:endParaRPr lang="en-US"/>
        </a:p>
      </dgm:t>
    </dgm:pt>
    <dgm:pt modelId="{E90ADCF1-23FA-42E3-B266-D27C13CCE586}" type="pres">
      <dgm:prSet presAssocID="{4980D4E6-0F86-4518-809E-9612355ADE55}" presName="cycle" presStyleCnt="0">
        <dgm:presLayoutVars>
          <dgm:chMax val="1"/>
          <dgm:dir/>
          <dgm:animLvl val="ctr"/>
          <dgm:resizeHandles val="exact"/>
        </dgm:presLayoutVars>
      </dgm:prSet>
      <dgm:spPr/>
      <dgm:t>
        <a:bodyPr/>
        <a:lstStyle/>
        <a:p>
          <a:endParaRPr lang="en-US"/>
        </a:p>
      </dgm:t>
    </dgm:pt>
    <dgm:pt modelId="{A48502B1-6E24-41BD-ACB0-E4426C006181}" type="pres">
      <dgm:prSet presAssocID="{5EF0AEFF-BBF9-4F4B-9E78-8FE342C559CD}" presName="centerShape" presStyleLbl="node0" presStyleIdx="0" presStyleCnt="1" custScaleX="131194" custScaleY="117773" custLinFactNeighborX="1242" custLinFactNeighborY="-5763"/>
      <dgm:spPr>
        <a:prstGeom prst="roundRect">
          <a:avLst/>
        </a:prstGeom>
      </dgm:spPr>
      <dgm:t>
        <a:bodyPr/>
        <a:lstStyle/>
        <a:p>
          <a:endParaRPr lang="en-US"/>
        </a:p>
      </dgm:t>
    </dgm:pt>
    <dgm:pt modelId="{33CD8BCD-B685-4A67-8130-D79F998890B8}" type="pres">
      <dgm:prSet presAssocID="{5FF74BE9-3FCA-43A3-AA93-DB4EEA672286}" presName="parTrans" presStyleLbl="bgSibTrans2D1" presStyleIdx="0" presStyleCnt="4" custAng="21030847" custScaleY="67365" custLinFactNeighborX="-11383" custLinFactNeighborY="21156"/>
      <dgm:spPr/>
      <dgm:t>
        <a:bodyPr/>
        <a:lstStyle/>
        <a:p>
          <a:endParaRPr lang="en-US"/>
        </a:p>
      </dgm:t>
    </dgm:pt>
    <dgm:pt modelId="{915BCEF4-E713-4133-A958-2AE3974FA2A9}" type="pres">
      <dgm:prSet presAssocID="{252BDC08-D5E3-4521-B41A-AD20DF2D9A93}" presName="node" presStyleLbl="node1" presStyleIdx="0" presStyleCnt="4" custScaleX="88922" custScaleY="111153" custRadScaleRad="86864" custRadScaleInc="3753">
        <dgm:presLayoutVars>
          <dgm:bulletEnabled val="1"/>
        </dgm:presLayoutVars>
      </dgm:prSet>
      <dgm:spPr>
        <a:prstGeom prst="flowChartMagneticTape">
          <a:avLst/>
        </a:prstGeom>
      </dgm:spPr>
      <dgm:t>
        <a:bodyPr/>
        <a:lstStyle/>
        <a:p>
          <a:endParaRPr lang="en-US"/>
        </a:p>
      </dgm:t>
    </dgm:pt>
    <dgm:pt modelId="{A04149CC-BDC7-43E7-82D1-177C17EACFB2}" type="pres">
      <dgm:prSet presAssocID="{933F1F4E-70FB-460E-922A-B57FF8B33CBB}" presName="parTrans" presStyleLbl="bgSibTrans2D1" presStyleIdx="1" presStyleCnt="4" custScaleY="67365" custLinFactNeighborX="28296" custLinFactNeighborY="-42999"/>
      <dgm:spPr/>
      <dgm:t>
        <a:bodyPr/>
        <a:lstStyle/>
        <a:p>
          <a:endParaRPr lang="en-US"/>
        </a:p>
      </dgm:t>
    </dgm:pt>
    <dgm:pt modelId="{6BEA75EC-B624-478F-8B07-F5C5038CB1D6}" type="pres">
      <dgm:prSet presAssocID="{498026C3-FCD3-4FA1-9DAD-84DC03D2B1A8}" presName="node" presStyleLbl="node1" presStyleIdx="1" presStyleCnt="4" custAng="16200000" custFlipVert="1" custScaleX="88922" custScaleY="111153" custRadScaleRad="102995" custRadScaleInc="3451">
        <dgm:presLayoutVars>
          <dgm:bulletEnabled val="1"/>
        </dgm:presLayoutVars>
      </dgm:prSet>
      <dgm:spPr>
        <a:prstGeom prst="flowChartMagneticTape">
          <a:avLst/>
        </a:prstGeom>
      </dgm:spPr>
      <dgm:t>
        <a:bodyPr/>
        <a:lstStyle/>
        <a:p>
          <a:endParaRPr lang="en-US"/>
        </a:p>
      </dgm:t>
    </dgm:pt>
    <dgm:pt modelId="{41C2B3E7-5B71-468D-96EA-BFDEEA770234}" type="pres">
      <dgm:prSet presAssocID="{F8CAC503-D327-4E68-8EC0-493BB666F148}" presName="parTrans" presStyleLbl="bgSibTrans2D1" presStyleIdx="2" presStyleCnt="4" custScaleY="67365" custLinFactNeighborX="-21265" custLinFactNeighborY="-42272"/>
      <dgm:spPr/>
      <dgm:t>
        <a:bodyPr/>
        <a:lstStyle/>
        <a:p>
          <a:endParaRPr lang="en-US"/>
        </a:p>
      </dgm:t>
    </dgm:pt>
    <dgm:pt modelId="{0CFE60AB-B508-4475-AC9B-D915BCB1804D}" type="pres">
      <dgm:prSet presAssocID="{14DC01E3-3168-410A-8539-9870415EF619}" presName="node" presStyleLbl="node1" presStyleIdx="2" presStyleCnt="4" custAng="5400000" custScaleX="88922" custScaleY="111153" custRadScaleRad="106180" custRadScaleInc="4752">
        <dgm:presLayoutVars>
          <dgm:bulletEnabled val="1"/>
        </dgm:presLayoutVars>
      </dgm:prSet>
      <dgm:spPr>
        <a:prstGeom prst="flowChartMagneticTape">
          <a:avLst/>
        </a:prstGeom>
      </dgm:spPr>
      <dgm:t>
        <a:bodyPr/>
        <a:lstStyle/>
        <a:p>
          <a:endParaRPr lang="en-US"/>
        </a:p>
      </dgm:t>
    </dgm:pt>
    <dgm:pt modelId="{E99D2001-2778-456B-9183-32C60DCA70C2}" type="pres">
      <dgm:prSet presAssocID="{0CDC4C49-31C7-42CF-B75B-41E880E1A22D}" presName="parTrans" presStyleLbl="bgSibTrans2D1" presStyleIdx="3" presStyleCnt="4" custAng="434685" custScaleY="67365" custLinFactNeighborX="14495" custLinFactNeighborY="7481"/>
      <dgm:spPr/>
      <dgm:t>
        <a:bodyPr/>
        <a:lstStyle/>
        <a:p>
          <a:endParaRPr lang="en-US"/>
        </a:p>
      </dgm:t>
    </dgm:pt>
    <dgm:pt modelId="{950258DB-0832-4D2C-B56C-CC09E5A006AA}" type="pres">
      <dgm:prSet presAssocID="{019CF74F-BC9A-43A6-9ADD-438DD5E50C15}" presName="node" presStyleLbl="node1" presStyleIdx="3" presStyleCnt="4" custFlipHor="1" custScaleX="88922" custScaleY="111153" custRadScaleRad="91633" custRadScaleInc="-1771">
        <dgm:presLayoutVars>
          <dgm:bulletEnabled val="1"/>
        </dgm:presLayoutVars>
      </dgm:prSet>
      <dgm:spPr>
        <a:prstGeom prst="flowChartMagneticTape">
          <a:avLst/>
        </a:prstGeom>
      </dgm:spPr>
      <dgm:t>
        <a:bodyPr/>
        <a:lstStyle/>
        <a:p>
          <a:endParaRPr lang="en-US"/>
        </a:p>
      </dgm:t>
    </dgm:pt>
  </dgm:ptLst>
  <dgm:cxnLst>
    <dgm:cxn modelId="{6C271819-1DD2-4DAC-95BF-66746DE148B8}" type="presOf" srcId="{933F1F4E-70FB-460E-922A-B57FF8B33CBB}" destId="{A04149CC-BDC7-43E7-82D1-177C17EACFB2}" srcOrd="0" destOrd="0" presId="urn:microsoft.com/office/officeart/2005/8/layout/radial4"/>
    <dgm:cxn modelId="{E6FA821D-206B-4AC1-BE96-BDFF18B851FB}" type="presOf" srcId="{019CF74F-BC9A-43A6-9ADD-438DD5E50C15}" destId="{950258DB-0832-4D2C-B56C-CC09E5A006AA}" srcOrd="0" destOrd="0" presId="urn:microsoft.com/office/officeart/2005/8/layout/radial4"/>
    <dgm:cxn modelId="{76A98F2A-6135-457E-819E-9ED5A94AB1E6}" type="presOf" srcId="{0CDC4C49-31C7-42CF-B75B-41E880E1A22D}" destId="{E99D2001-2778-456B-9183-32C60DCA70C2}" srcOrd="0" destOrd="0" presId="urn:microsoft.com/office/officeart/2005/8/layout/radial4"/>
    <dgm:cxn modelId="{E275D589-7E60-4C24-A28D-AB0BD322E999}" type="presOf" srcId="{4980D4E6-0F86-4518-809E-9612355ADE55}" destId="{E90ADCF1-23FA-42E3-B266-D27C13CCE586}" srcOrd="0" destOrd="0" presId="urn:microsoft.com/office/officeart/2005/8/layout/radial4"/>
    <dgm:cxn modelId="{664565BE-400D-4159-A72F-AF49DA74FB20}" type="presOf" srcId="{5EF0AEFF-BBF9-4F4B-9E78-8FE342C559CD}" destId="{A48502B1-6E24-41BD-ACB0-E4426C006181}" srcOrd="0" destOrd="0" presId="urn:microsoft.com/office/officeart/2005/8/layout/radial4"/>
    <dgm:cxn modelId="{1F44B75D-2E50-4B94-93A6-2081C4535B3D}" srcId="{4980D4E6-0F86-4518-809E-9612355ADE55}" destId="{5EF0AEFF-BBF9-4F4B-9E78-8FE342C559CD}" srcOrd="0" destOrd="0" parTransId="{A7FAF0E8-E961-4422-9B15-3AFA8F5B057C}" sibTransId="{8A38F0C3-6E7C-4EA1-85E6-1B5550F7D8EF}"/>
    <dgm:cxn modelId="{5A884BA4-3414-4ADC-A86A-62335EED4BE5}" type="presOf" srcId="{5FF74BE9-3FCA-43A3-AA93-DB4EEA672286}" destId="{33CD8BCD-B685-4A67-8130-D79F998890B8}" srcOrd="0" destOrd="0" presId="urn:microsoft.com/office/officeart/2005/8/layout/radial4"/>
    <dgm:cxn modelId="{498A87BA-A579-490A-BF84-030B2C10325B}" srcId="{5EF0AEFF-BBF9-4F4B-9E78-8FE342C559CD}" destId="{14DC01E3-3168-410A-8539-9870415EF619}" srcOrd="2" destOrd="0" parTransId="{F8CAC503-D327-4E68-8EC0-493BB666F148}" sibTransId="{0C93EE87-7B47-426B-BB11-4F36F1505310}"/>
    <dgm:cxn modelId="{189F26CE-F727-461B-A65E-4C998872B16D}" type="presOf" srcId="{F8CAC503-D327-4E68-8EC0-493BB666F148}" destId="{41C2B3E7-5B71-468D-96EA-BFDEEA770234}" srcOrd="0" destOrd="0" presId="urn:microsoft.com/office/officeart/2005/8/layout/radial4"/>
    <dgm:cxn modelId="{93ADE083-84D8-4B50-9957-53A29F15A226}" srcId="{5EF0AEFF-BBF9-4F4B-9E78-8FE342C559CD}" destId="{019CF74F-BC9A-43A6-9ADD-438DD5E50C15}" srcOrd="3" destOrd="0" parTransId="{0CDC4C49-31C7-42CF-B75B-41E880E1A22D}" sibTransId="{4B504629-3D5C-4290-9DD1-4D58353E0875}"/>
    <dgm:cxn modelId="{BFA0E9D6-297F-4D1A-9C20-49CD9C7A9634}" srcId="{5EF0AEFF-BBF9-4F4B-9E78-8FE342C559CD}" destId="{498026C3-FCD3-4FA1-9DAD-84DC03D2B1A8}" srcOrd="1" destOrd="0" parTransId="{933F1F4E-70FB-460E-922A-B57FF8B33CBB}" sibTransId="{39D57BC7-596D-4DDE-B1B8-39D9D44A46FE}"/>
    <dgm:cxn modelId="{69C7D494-3A9D-4470-96F1-69C9025A98DE}" srcId="{5EF0AEFF-BBF9-4F4B-9E78-8FE342C559CD}" destId="{252BDC08-D5E3-4521-B41A-AD20DF2D9A93}" srcOrd="0" destOrd="0" parTransId="{5FF74BE9-3FCA-43A3-AA93-DB4EEA672286}" sibTransId="{D863FCAF-3118-434D-AC3E-81A595B60889}"/>
    <dgm:cxn modelId="{1AA5BF05-EE1E-4768-B54C-67D077F0E408}" type="presOf" srcId="{498026C3-FCD3-4FA1-9DAD-84DC03D2B1A8}" destId="{6BEA75EC-B624-478F-8B07-F5C5038CB1D6}" srcOrd="0" destOrd="0" presId="urn:microsoft.com/office/officeart/2005/8/layout/radial4"/>
    <dgm:cxn modelId="{39D7DB71-E6FD-4A5B-A301-286A44253686}" type="presOf" srcId="{252BDC08-D5E3-4521-B41A-AD20DF2D9A93}" destId="{915BCEF4-E713-4133-A958-2AE3974FA2A9}" srcOrd="0" destOrd="0" presId="urn:microsoft.com/office/officeart/2005/8/layout/radial4"/>
    <dgm:cxn modelId="{17E1E222-D203-4751-A97E-5EA84BE0CFAF}" type="presOf" srcId="{14DC01E3-3168-410A-8539-9870415EF619}" destId="{0CFE60AB-B508-4475-AC9B-D915BCB1804D}" srcOrd="0" destOrd="0" presId="urn:microsoft.com/office/officeart/2005/8/layout/radial4"/>
    <dgm:cxn modelId="{D8A9C039-CC22-4925-8E86-874966F1B1E3}" type="presParOf" srcId="{E90ADCF1-23FA-42E3-B266-D27C13CCE586}" destId="{A48502B1-6E24-41BD-ACB0-E4426C006181}" srcOrd="0" destOrd="0" presId="urn:microsoft.com/office/officeart/2005/8/layout/radial4"/>
    <dgm:cxn modelId="{7E9772B5-9B58-48A4-A66F-2922288A6F71}" type="presParOf" srcId="{E90ADCF1-23FA-42E3-B266-D27C13CCE586}" destId="{33CD8BCD-B685-4A67-8130-D79F998890B8}" srcOrd="1" destOrd="0" presId="urn:microsoft.com/office/officeart/2005/8/layout/radial4"/>
    <dgm:cxn modelId="{C656404A-2529-4DB4-8FBF-64113D4C2E51}" type="presParOf" srcId="{E90ADCF1-23FA-42E3-B266-D27C13CCE586}" destId="{915BCEF4-E713-4133-A958-2AE3974FA2A9}" srcOrd="2" destOrd="0" presId="urn:microsoft.com/office/officeart/2005/8/layout/radial4"/>
    <dgm:cxn modelId="{F3FDF85E-B77D-4386-9379-F3BCB633D584}" type="presParOf" srcId="{E90ADCF1-23FA-42E3-B266-D27C13CCE586}" destId="{A04149CC-BDC7-43E7-82D1-177C17EACFB2}" srcOrd="3" destOrd="0" presId="urn:microsoft.com/office/officeart/2005/8/layout/radial4"/>
    <dgm:cxn modelId="{CB5132A3-E262-42A5-9B88-AEE4418BAD1D}" type="presParOf" srcId="{E90ADCF1-23FA-42E3-B266-D27C13CCE586}" destId="{6BEA75EC-B624-478F-8B07-F5C5038CB1D6}" srcOrd="4" destOrd="0" presId="urn:microsoft.com/office/officeart/2005/8/layout/radial4"/>
    <dgm:cxn modelId="{A4E8EA96-C824-4374-8636-72B7076CCF64}" type="presParOf" srcId="{E90ADCF1-23FA-42E3-B266-D27C13CCE586}" destId="{41C2B3E7-5B71-468D-96EA-BFDEEA770234}" srcOrd="5" destOrd="0" presId="urn:microsoft.com/office/officeart/2005/8/layout/radial4"/>
    <dgm:cxn modelId="{7B39FDBD-9A5B-48A1-9A7E-7DDDD97A7315}" type="presParOf" srcId="{E90ADCF1-23FA-42E3-B266-D27C13CCE586}" destId="{0CFE60AB-B508-4475-AC9B-D915BCB1804D}" srcOrd="6" destOrd="0" presId="urn:microsoft.com/office/officeart/2005/8/layout/radial4"/>
    <dgm:cxn modelId="{F3CB072A-8924-4EE9-88AE-24387B0AA3E8}" type="presParOf" srcId="{E90ADCF1-23FA-42E3-B266-D27C13CCE586}" destId="{E99D2001-2778-456B-9183-32C60DCA70C2}" srcOrd="7" destOrd="0" presId="urn:microsoft.com/office/officeart/2005/8/layout/radial4"/>
    <dgm:cxn modelId="{C590C533-8CBB-4006-9BBD-681DD5DDA152}" type="presParOf" srcId="{E90ADCF1-23FA-42E3-B266-D27C13CCE586}" destId="{950258DB-0832-4D2C-B56C-CC09E5A006AA}" srcOrd="8"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E64D40-B1B2-47F3-A06B-22D463278A91}">
      <dsp:nvSpPr>
        <dsp:cNvPr id="0" name=""/>
        <dsp:cNvSpPr/>
      </dsp:nvSpPr>
      <dsp:spPr>
        <a:xfrm>
          <a:off x="226055" y="1145"/>
          <a:ext cx="3104852" cy="1862911"/>
        </a:xfrm>
        <a:prstGeom prst="rect">
          <a:avLst/>
        </a:prstGeom>
        <a:solidFill>
          <a:schemeClr val="tx2">
            <a:lumMod val="60000"/>
            <a:lumOff val="4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b="0" kern="1200" dirty="0">
              <a:latin typeface="+mj-lt"/>
              <a:cs typeface="Times New Roman" panose="02020603050405020304" pitchFamily="18" charset="0"/>
            </a:rPr>
            <a:t>ADDRESS</a:t>
          </a:r>
        </a:p>
        <a:p>
          <a:pPr lvl="0" algn="ctr" defTabSz="1333500">
            <a:lnSpc>
              <a:spcPct val="90000"/>
            </a:lnSpc>
            <a:spcBef>
              <a:spcPct val="0"/>
            </a:spcBef>
            <a:spcAft>
              <a:spcPct val="35000"/>
            </a:spcAft>
          </a:pPr>
          <a:r>
            <a:rPr lang="en-US" sz="3000" b="0" kern="1200" dirty="0">
              <a:latin typeface="+mj-lt"/>
              <a:cs typeface="Times New Roman" panose="02020603050405020304" pitchFamily="18" charset="0"/>
            </a:rPr>
            <a:t>POVERTY</a:t>
          </a:r>
        </a:p>
      </dsp:txBody>
      <dsp:txXfrm>
        <a:off x="226055" y="1145"/>
        <a:ext cx="3104852" cy="1862911"/>
      </dsp:txXfrm>
    </dsp:sp>
    <dsp:sp modelId="{B460BA63-CDD9-4766-9E24-FCFB07B888F3}">
      <dsp:nvSpPr>
        <dsp:cNvPr id="0" name=""/>
        <dsp:cNvSpPr/>
      </dsp:nvSpPr>
      <dsp:spPr>
        <a:xfrm>
          <a:off x="3715039" y="1145"/>
          <a:ext cx="3104852" cy="1862911"/>
        </a:xfrm>
        <a:prstGeom prst="rect">
          <a:avLst/>
        </a:prstGeom>
        <a:solidFill>
          <a:schemeClr val="tx2">
            <a:lumMod val="60000"/>
            <a:lumOff val="4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b="0" kern="1200" dirty="0">
              <a:latin typeface="+mj-lt"/>
              <a:cs typeface="Times New Roman" panose="02020603050405020304" pitchFamily="18" charset="0"/>
            </a:rPr>
            <a:t>REDUCE </a:t>
          </a:r>
          <a:br>
            <a:rPr lang="en-US" sz="3000" b="0" kern="1200" dirty="0">
              <a:latin typeface="+mj-lt"/>
              <a:cs typeface="Times New Roman" panose="02020603050405020304" pitchFamily="18" charset="0"/>
            </a:rPr>
          </a:br>
          <a:r>
            <a:rPr lang="en-US" sz="3000" b="0" kern="1200" dirty="0">
              <a:latin typeface="+mj-lt"/>
              <a:cs typeface="Times New Roman" panose="02020603050405020304" pitchFamily="18" charset="0"/>
            </a:rPr>
            <a:t>INCOME</a:t>
          </a:r>
          <a:br>
            <a:rPr lang="en-US" sz="3000" b="0" kern="1200" dirty="0">
              <a:latin typeface="+mj-lt"/>
              <a:cs typeface="Times New Roman" panose="02020603050405020304" pitchFamily="18" charset="0"/>
            </a:rPr>
          </a:br>
          <a:r>
            <a:rPr lang="en-US" sz="3000" b="0" kern="1200" dirty="0">
              <a:latin typeface="+mj-lt"/>
              <a:cs typeface="Times New Roman" panose="02020603050405020304" pitchFamily="18" charset="0"/>
            </a:rPr>
            <a:t>INEQUALITY</a:t>
          </a:r>
        </a:p>
      </dsp:txBody>
      <dsp:txXfrm>
        <a:off x="3715039" y="1145"/>
        <a:ext cx="3104852" cy="1862911"/>
      </dsp:txXfrm>
    </dsp:sp>
    <dsp:sp modelId="{B23FDFAA-A1A4-4593-AA2C-CAA9E082FE63}">
      <dsp:nvSpPr>
        <dsp:cNvPr id="0" name=""/>
        <dsp:cNvSpPr/>
      </dsp:nvSpPr>
      <dsp:spPr>
        <a:xfrm>
          <a:off x="226055" y="2174542"/>
          <a:ext cx="3104852" cy="1862911"/>
        </a:xfrm>
        <a:prstGeom prst="rect">
          <a:avLst/>
        </a:prstGeom>
        <a:solidFill>
          <a:schemeClr val="tx2">
            <a:lumMod val="60000"/>
            <a:lumOff val="4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b="0" kern="1200" dirty="0">
              <a:latin typeface="+mj-lt"/>
              <a:cs typeface="Times New Roman" panose="02020603050405020304" pitchFamily="18" charset="0"/>
            </a:rPr>
            <a:t>PREVENTION </a:t>
          </a:r>
        </a:p>
        <a:p>
          <a:pPr lvl="0" algn="ctr" defTabSz="1333500">
            <a:lnSpc>
              <a:spcPct val="90000"/>
            </a:lnSpc>
            <a:spcBef>
              <a:spcPct val="0"/>
            </a:spcBef>
            <a:spcAft>
              <a:spcPct val="35000"/>
            </a:spcAft>
          </a:pPr>
          <a:r>
            <a:rPr lang="en-US" sz="3000" b="0" kern="1200" dirty="0">
              <a:latin typeface="+mj-lt"/>
              <a:cs typeface="Times New Roman" panose="02020603050405020304" pitchFamily="18" charset="0"/>
            </a:rPr>
            <a:t>FIRST</a:t>
          </a:r>
        </a:p>
        <a:p>
          <a:pPr lvl="0" algn="ctr" defTabSz="1333500">
            <a:lnSpc>
              <a:spcPct val="90000"/>
            </a:lnSpc>
            <a:spcBef>
              <a:spcPct val="0"/>
            </a:spcBef>
            <a:spcAft>
              <a:spcPct val="35000"/>
            </a:spcAft>
          </a:pPr>
          <a:r>
            <a:rPr lang="en-US" sz="3000" b="0" kern="1200" dirty="0">
              <a:latin typeface="+mj-lt"/>
              <a:cs typeface="Times New Roman" panose="02020603050405020304" pitchFamily="18" charset="0"/>
            </a:rPr>
            <a:t>FOCUS </a:t>
          </a:r>
        </a:p>
      </dsp:txBody>
      <dsp:txXfrm>
        <a:off x="226055" y="2174542"/>
        <a:ext cx="3104852" cy="1862911"/>
      </dsp:txXfrm>
    </dsp:sp>
    <dsp:sp modelId="{8D4B3E2E-66C5-43E7-934E-19B8AB0E539E}">
      <dsp:nvSpPr>
        <dsp:cNvPr id="0" name=""/>
        <dsp:cNvSpPr/>
      </dsp:nvSpPr>
      <dsp:spPr>
        <a:xfrm>
          <a:off x="3641392" y="2174542"/>
          <a:ext cx="3104852" cy="1862911"/>
        </a:xfrm>
        <a:prstGeom prst="rect">
          <a:avLst/>
        </a:prstGeom>
        <a:solidFill>
          <a:schemeClr val="tx2">
            <a:lumMod val="60000"/>
            <a:lumOff val="4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b="0" kern="1200" dirty="0">
              <a:latin typeface="+mj-lt"/>
              <a:cs typeface="Times New Roman" panose="02020603050405020304" pitchFamily="18" charset="0"/>
            </a:rPr>
            <a:t>TRANSFORM</a:t>
          </a:r>
        </a:p>
        <a:p>
          <a:pPr lvl="0" algn="ctr" defTabSz="1333500">
            <a:lnSpc>
              <a:spcPct val="90000"/>
            </a:lnSpc>
            <a:spcBef>
              <a:spcPct val="0"/>
            </a:spcBef>
            <a:spcAft>
              <a:spcPct val="35000"/>
            </a:spcAft>
          </a:pPr>
          <a:r>
            <a:rPr lang="en-US" sz="3000" b="0" kern="1200" dirty="0">
              <a:latin typeface="+mj-lt"/>
              <a:cs typeface="Times New Roman" panose="02020603050405020304" pitchFamily="18" charset="0"/>
            </a:rPr>
            <a:t>APPROACH TO </a:t>
          </a:r>
          <a:r>
            <a:rPr lang="en-US" sz="3000" b="0" kern="1200" dirty="0">
              <a:solidFill>
                <a:schemeClr val="bg1"/>
              </a:solidFill>
              <a:latin typeface="+mj-lt"/>
              <a:cs typeface="Times New Roman" panose="02020603050405020304" pitchFamily="18" charset="0"/>
            </a:rPr>
            <a:t>HOMELESS SERVICES</a:t>
          </a:r>
        </a:p>
      </dsp:txBody>
      <dsp:txXfrm>
        <a:off x="3641392" y="2174542"/>
        <a:ext cx="3104852" cy="18629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4"/>
            <a:ext cx="3037840" cy="465138"/>
          </a:xfrm>
          <a:prstGeom prst="rect">
            <a:avLst/>
          </a:prstGeom>
        </p:spPr>
        <p:txBody>
          <a:bodyPr vert="horz" lIns="93138" tIns="46568" rIns="93138" bIns="46568"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70939" y="4"/>
            <a:ext cx="3037840" cy="465138"/>
          </a:xfrm>
          <a:prstGeom prst="rect">
            <a:avLst/>
          </a:prstGeom>
        </p:spPr>
        <p:txBody>
          <a:bodyPr vert="horz" lIns="93138" tIns="46568" rIns="93138" bIns="46568" rtlCol="0"/>
          <a:lstStyle>
            <a:lvl1pPr algn="r" fontAlgn="auto">
              <a:spcBef>
                <a:spcPts val="0"/>
              </a:spcBef>
              <a:spcAft>
                <a:spcPts val="0"/>
              </a:spcAft>
              <a:defRPr sz="1200" smtClean="0">
                <a:latin typeface="+mn-lt"/>
                <a:cs typeface="+mn-cs"/>
              </a:defRPr>
            </a:lvl1pPr>
          </a:lstStyle>
          <a:p>
            <a:pPr>
              <a:defRPr/>
            </a:pPr>
            <a:fld id="{D70BE0DE-6B28-45C5-BC77-102D78FE2155}" type="datetimeFigureOut">
              <a:rPr lang="en-US"/>
              <a:pPr>
                <a:defRPr/>
              </a:pPr>
              <a:t>3/26/2019</a:t>
            </a:fld>
            <a:endParaRPr lang="en-US"/>
          </a:p>
        </p:txBody>
      </p:sp>
      <p:sp>
        <p:nvSpPr>
          <p:cNvPr id="4" name="Footer Placeholder 3"/>
          <p:cNvSpPr>
            <a:spLocks noGrp="1"/>
          </p:cNvSpPr>
          <p:nvPr>
            <p:ph type="ftr" sz="quarter" idx="2"/>
          </p:nvPr>
        </p:nvSpPr>
        <p:spPr>
          <a:xfrm>
            <a:off x="3" y="8829675"/>
            <a:ext cx="3037840" cy="465138"/>
          </a:xfrm>
          <a:prstGeom prst="rect">
            <a:avLst/>
          </a:prstGeom>
        </p:spPr>
        <p:txBody>
          <a:bodyPr vert="horz" lIns="93138" tIns="46568" rIns="93138" bIns="46568"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70939" y="8829675"/>
            <a:ext cx="3037840" cy="465138"/>
          </a:xfrm>
          <a:prstGeom prst="rect">
            <a:avLst/>
          </a:prstGeom>
        </p:spPr>
        <p:txBody>
          <a:bodyPr vert="horz" lIns="93138" tIns="46568" rIns="93138" bIns="46568" rtlCol="0" anchor="b"/>
          <a:lstStyle>
            <a:lvl1pPr algn="r" fontAlgn="auto">
              <a:spcBef>
                <a:spcPts val="0"/>
              </a:spcBef>
              <a:spcAft>
                <a:spcPts val="0"/>
              </a:spcAft>
              <a:defRPr sz="1200" smtClean="0">
                <a:latin typeface="+mn-lt"/>
                <a:cs typeface="+mn-cs"/>
              </a:defRPr>
            </a:lvl1pPr>
          </a:lstStyle>
          <a:p>
            <a:pPr>
              <a:defRPr/>
            </a:pPr>
            <a:fld id="{55AD3EB0-4148-4E39-994A-0D0B26339F9F}" type="slidenum">
              <a:rPr lang="en-US"/>
              <a:pPr>
                <a:defRPr/>
              </a:pPr>
              <a:t>‹#›</a:t>
            </a:fld>
            <a:endParaRPr lang="en-US"/>
          </a:p>
        </p:txBody>
      </p:sp>
    </p:spTree>
    <p:extLst>
      <p:ext uri="{BB962C8B-B14F-4D97-AF65-F5344CB8AC3E}">
        <p14:creationId xmlns:p14="http://schemas.microsoft.com/office/powerpoint/2010/main" val="1560579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4"/>
            <a:ext cx="3037840" cy="465138"/>
          </a:xfrm>
          <a:prstGeom prst="rect">
            <a:avLst/>
          </a:prstGeom>
        </p:spPr>
        <p:txBody>
          <a:bodyPr vert="horz" lIns="93138" tIns="46568" rIns="93138" bIns="46568"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939" y="4"/>
            <a:ext cx="3037840" cy="465138"/>
          </a:xfrm>
          <a:prstGeom prst="rect">
            <a:avLst/>
          </a:prstGeom>
        </p:spPr>
        <p:txBody>
          <a:bodyPr vert="horz" lIns="93138" tIns="46568" rIns="93138" bIns="46568" rtlCol="0"/>
          <a:lstStyle>
            <a:lvl1pPr algn="r" fontAlgn="auto">
              <a:spcBef>
                <a:spcPts val="0"/>
              </a:spcBef>
              <a:spcAft>
                <a:spcPts val="0"/>
              </a:spcAft>
              <a:defRPr sz="1200" smtClean="0">
                <a:latin typeface="+mn-lt"/>
                <a:cs typeface="+mn-cs"/>
              </a:defRPr>
            </a:lvl1pPr>
          </a:lstStyle>
          <a:p>
            <a:pPr>
              <a:defRPr/>
            </a:pPr>
            <a:fld id="{EFDEFC5C-AF80-487D-8245-05BB8A154020}" type="datetimeFigureOut">
              <a:rPr lang="en-US"/>
              <a:pPr>
                <a:defRPr/>
              </a:pPr>
              <a:t>3/26/2019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38" tIns="46568" rIns="93138" bIns="46568" rtlCol="0" anchor="ctr"/>
          <a:lstStyle/>
          <a:p>
            <a:pPr lvl="0"/>
            <a:endParaRPr lang="en-US" noProof="0"/>
          </a:p>
        </p:txBody>
      </p:sp>
      <p:sp>
        <p:nvSpPr>
          <p:cNvPr id="5" name="Notes Placeholder 4"/>
          <p:cNvSpPr>
            <a:spLocks noGrp="1"/>
          </p:cNvSpPr>
          <p:nvPr>
            <p:ph type="body" sz="quarter" idx="3"/>
          </p:nvPr>
        </p:nvSpPr>
        <p:spPr>
          <a:xfrm>
            <a:off x="701040" y="4416427"/>
            <a:ext cx="5608320" cy="4183063"/>
          </a:xfrm>
          <a:prstGeom prst="rect">
            <a:avLst/>
          </a:prstGeom>
        </p:spPr>
        <p:txBody>
          <a:bodyPr vert="horz" lIns="93138" tIns="46568" rIns="93138" bIns="46568"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3" y="8829675"/>
            <a:ext cx="3037840" cy="465138"/>
          </a:xfrm>
          <a:prstGeom prst="rect">
            <a:avLst/>
          </a:prstGeom>
        </p:spPr>
        <p:txBody>
          <a:bodyPr vert="horz" lIns="93138" tIns="46568" rIns="93138" bIns="46568"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939" y="8829675"/>
            <a:ext cx="3037840" cy="465138"/>
          </a:xfrm>
          <a:prstGeom prst="rect">
            <a:avLst/>
          </a:prstGeom>
        </p:spPr>
        <p:txBody>
          <a:bodyPr vert="horz" lIns="93138" tIns="46568" rIns="93138" bIns="46568" rtlCol="0" anchor="b"/>
          <a:lstStyle>
            <a:lvl1pPr algn="r" fontAlgn="auto">
              <a:spcBef>
                <a:spcPts val="0"/>
              </a:spcBef>
              <a:spcAft>
                <a:spcPts val="0"/>
              </a:spcAft>
              <a:defRPr sz="1200" smtClean="0">
                <a:latin typeface="+mn-lt"/>
                <a:cs typeface="+mn-cs"/>
              </a:defRPr>
            </a:lvl1pPr>
          </a:lstStyle>
          <a:p>
            <a:pPr>
              <a:defRPr/>
            </a:pPr>
            <a:fld id="{3F448057-A991-4C3F-9022-C813D551C21B}" type="slidenum">
              <a:rPr lang="en-US"/>
              <a:pPr>
                <a:defRPr/>
              </a:pPr>
              <a:t>‹#›</a:t>
            </a:fld>
            <a:endParaRPr lang="en-US"/>
          </a:p>
        </p:txBody>
      </p:sp>
    </p:spTree>
    <p:extLst>
      <p:ext uri="{BB962C8B-B14F-4D97-AF65-F5344CB8AC3E}">
        <p14:creationId xmlns:p14="http://schemas.microsoft.com/office/powerpoint/2010/main" val="330335957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cs typeface="Arial" pitchFamily="34" charset="0"/>
              </a:defRPr>
            </a:lvl1pPr>
            <a:lvl2pPr marL="742632" indent="-285628">
              <a:defRPr>
                <a:solidFill>
                  <a:schemeClr val="tx1"/>
                </a:solidFill>
                <a:latin typeface="Calibri" pitchFamily="34" charset="0"/>
                <a:cs typeface="Arial" pitchFamily="34" charset="0"/>
              </a:defRPr>
            </a:lvl2pPr>
            <a:lvl3pPr marL="1142510" indent="-228501">
              <a:defRPr>
                <a:solidFill>
                  <a:schemeClr val="tx1"/>
                </a:solidFill>
                <a:latin typeface="Calibri" pitchFamily="34" charset="0"/>
                <a:cs typeface="Arial" pitchFamily="34" charset="0"/>
              </a:defRPr>
            </a:lvl3pPr>
            <a:lvl4pPr marL="1599514" indent="-228501">
              <a:defRPr>
                <a:solidFill>
                  <a:schemeClr val="tx1"/>
                </a:solidFill>
                <a:latin typeface="Calibri" pitchFamily="34" charset="0"/>
                <a:cs typeface="Arial" pitchFamily="34" charset="0"/>
              </a:defRPr>
            </a:lvl4pPr>
            <a:lvl5pPr marL="2056518" indent="-228501">
              <a:defRPr>
                <a:solidFill>
                  <a:schemeClr val="tx1"/>
                </a:solidFill>
                <a:latin typeface="Calibri" pitchFamily="34" charset="0"/>
                <a:cs typeface="Arial" pitchFamily="34" charset="0"/>
              </a:defRPr>
            </a:lvl5pPr>
            <a:lvl6pPr marL="2513522" indent="-228501" fontAlgn="base">
              <a:spcBef>
                <a:spcPct val="0"/>
              </a:spcBef>
              <a:spcAft>
                <a:spcPct val="0"/>
              </a:spcAft>
              <a:defRPr>
                <a:solidFill>
                  <a:schemeClr val="tx1"/>
                </a:solidFill>
                <a:latin typeface="Calibri" pitchFamily="34" charset="0"/>
                <a:cs typeface="Arial" pitchFamily="34" charset="0"/>
              </a:defRPr>
            </a:lvl6pPr>
            <a:lvl7pPr marL="2970527" indent="-228501" fontAlgn="base">
              <a:spcBef>
                <a:spcPct val="0"/>
              </a:spcBef>
              <a:spcAft>
                <a:spcPct val="0"/>
              </a:spcAft>
              <a:defRPr>
                <a:solidFill>
                  <a:schemeClr val="tx1"/>
                </a:solidFill>
                <a:latin typeface="Calibri" pitchFamily="34" charset="0"/>
                <a:cs typeface="Arial" pitchFamily="34" charset="0"/>
              </a:defRPr>
            </a:lvl7pPr>
            <a:lvl8pPr marL="3427530" indent="-228501" fontAlgn="base">
              <a:spcBef>
                <a:spcPct val="0"/>
              </a:spcBef>
              <a:spcAft>
                <a:spcPct val="0"/>
              </a:spcAft>
              <a:defRPr>
                <a:solidFill>
                  <a:schemeClr val="tx1"/>
                </a:solidFill>
                <a:latin typeface="Calibri" pitchFamily="34" charset="0"/>
                <a:cs typeface="Arial" pitchFamily="34" charset="0"/>
              </a:defRPr>
            </a:lvl8pPr>
            <a:lvl9pPr marL="3884534" indent="-228501" fontAlgn="base">
              <a:spcBef>
                <a:spcPct val="0"/>
              </a:spcBef>
              <a:spcAft>
                <a:spcPct val="0"/>
              </a:spcAft>
              <a:defRPr>
                <a:solidFill>
                  <a:schemeClr val="tx1"/>
                </a:solidFill>
                <a:latin typeface="Calibri" pitchFamily="34" charset="0"/>
                <a:cs typeface="Arial" pitchFamily="34" charset="0"/>
              </a:defRPr>
            </a:lvl9pPr>
          </a:lstStyle>
          <a:p>
            <a:pPr fontAlgn="base">
              <a:spcBef>
                <a:spcPct val="0"/>
              </a:spcBef>
              <a:spcAft>
                <a:spcPct val="0"/>
              </a:spcAft>
            </a:pPr>
            <a:fld id="{950E0078-67D5-49E8-ACF3-0252D9B25AF0}" type="slidenum">
              <a:rPr lang="en-US" altLang="en-US">
                <a:latin typeface="Arial" pitchFamily="34" charset="0"/>
                <a:ea typeface="ＭＳ Ｐゴシック" pitchFamily="34" charset="-128"/>
              </a:rPr>
              <a:pPr fontAlgn="base">
                <a:spcBef>
                  <a:spcPct val="0"/>
                </a:spcBef>
                <a:spcAft>
                  <a:spcPct val="0"/>
                </a:spcAft>
              </a:pPr>
              <a:t>1</a:t>
            </a:fld>
            <a:endParaRPr lang="en-US" altLang="en-US">
              <a:latin typeface="Arial" pitchFamily="34" charset="0"/>
              <a:ea typeface="ＭＳ Ｐゴシック" pitchFamily="34" charset="-128"/>
            </a:endParaRPr>
          </a:p>
        </p:txBody>
      </p:sp>
      <p:sp>
        <p:nvSpPr>
          <p:cNvPr id="17410" name="Rectangle 2"/>
          <p:cNvSpPr>
            <a:spLocks noGrp="1" noRot="1" noChangeAspect="1" noChangeArrowheads="1" noTextEdit="1"/>
          </p:cNvSpPr>
          <p:nvPr>
            <p:ph type="sldImg"/>
          </p:nvPr>
        </p:nvSpPr>
        <p:spPr bwMode="auto">
          <a:xfrm>
            <a:off x="1182688" y="698500"/>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10</a:t>
            </a:fld>
            <a:endParaRPr lang="en-US"/>
          </a:p>
        </p:txBody>
      </p:sp>
    </p:spTree>
    <p:extLst>
      <p:ext uri="{BB962C8B-B14F-4D97-AF65-F5344CB8AC3E}">
        <p14:creationId xmlns:p14="http://schemas.microsoft.com/office/powerpoint/2010/main" val="3003885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092E71-FDE9-4AFC-BDB6-30607DC51933}"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7024278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12</a:t>
            </a:fld>
            <a:endParaRPr lang="en-US"/>
          </a:p>
        </p:txBody>
      </p:sp>
    </p:spTree>
    <p:extLst>
      <p:ext uri="{BB962C8B-B14F-4D97-AF65-F5344CB8AC3E}">
        <p14:creationId xmlns:p14="http://schemas.microsoft.com/office/powerpoint/2010/main" val="30038853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13</a:t>
            </a:fld>
            <a:endParaRPr lang="en-US"/>
          </a:p>
        </p:txBody>
      </p:sp>
    </p:spTree>
    <p:extLst>
      <p:ext uri="{BB962C8B-B14F-4D97-AF65-F5344CB8AC3E}">
        <p14:creationId xmlns:p14="http://schemas.microsoft.com/office/powerpoint/2010/main" val="2227441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Not sure where to put this slide </a:t>
            </a:r>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2</a:t>
            </a:fld>
            <a:endParaRPr lang="en-US"/>
          </a:p>
        </p:txBody>
      </p:sp>
    </p:spTree>
    <p:extLst>
      <p:ext uri="{BB962C8B-B14F-4D97-AF65-F5344CB8AC3E}">
        <p14:creationId xmlns:p14="http://schemas.microsoft.com/office/powerpoint/2010/main" val="4242488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3</a:t>
            </a:fld>
            <a:endParaRPr lang="en-US"/>
          </a:p>
        </p:txBody>
      </p:sp>
    </p:spTree>
    <p:extLst>
      <p:ext uri="{BB962C8B-B14F-4D97-AF65-F5344CB8AC3E}">
        <p14:creationId xmlns:p14="http://schemas.microsoft.com/office/powerpoint/2010/main" val="3003885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-Edit</a:t>
            </a:r>
            <a:r>
              <a:rPr lang="en-US" baseline="0" dirty="0"/>
              <a:t> to</a:t>
            </a:r>
            <a:endParaRPr lang="en-US" dirty="0"/>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4</a:t>
            </a:fld>
            <a:endParaRPr lang="en-US"/>
          </a:p>
        </p:txBody>
      </p:sp>
    </p:spTree>
    <p:extLst>
      <p:ext uri="{BB962C8B-B14F-4D97-AF65-F5344CB8AC3E}">
        <p14:creationId xmlns:p14="http://schemas.microsoft.com/office/powerpoint/2010/main" val="23003099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Not sure where to put this slide </a:t>
            </a:r>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5</a:t>
            </a:fld>
            <a:endParaRPr lang="en-US"/>
          </a:p>
        </p:txBody>
      </p:sp>
    </p:spTree>
    <p:extLst>
      <p:ext uri="{BB962C8B-B14F-4D97-AF65-F5344CB8AC3E}">
        <p14:creationId xmlns:p14="http://schemas.microsoft.com/office/powerpoint/2010/main" val="4242488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Not sure where to put this slide </a:t>
            </a:r>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6</a:t>
            </a:fld>
            <a:endParaRPr lang="en-US"/>
          </a:p>
        </p:txBody>
      </p:sp>
    </p:spTree>
    <p:extLst>
      <p:ext uri="{BB962C8B-B14F-4D97-AF65-F5344CB8AC3E}">
        <p14:creationId xmlns:p14="http://schemas.microsoft.com/office/powerpoint/2010/main" val="4242488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7</a:t>
            </a:fld>
            <a:endParaRPr lang="en-US"/>
          </a:p>
        </p:txBody>
      </p:sp>
    </p:spTree>
    <p:extLst>
      <p:ext uri="{BB962C8B-B14F-4D97-AF65-F5344CB8AC3E}">
        <p14:creationId xmlns:p14="http://schemas.microsoft.com/office/powerpoint/2010/main" val="3003885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8</a:t>
            </a:fld>
            <a:endParaRPr lang="en-US"/>
          </a:p>
        </p:txBody>
      </p:sp>
    </p:spTree>
    <p:extLst>
      <p:ext uri="{BB962C8B-B14F-4D97-AF65-F5344CB8AC3E}">
        <p14:creationId xmlns:p14="http://schemas.microsoft.com/office/powerpoint/2010/main" val="30038853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3F448057-A991-4C3F-9022-C813D551C21B}" type="slidenum">
              <a:rPr lang="en-US" smtClean="0"/>
              <a:pPr>
                <a:defRPr/>
              </a:pPr>
              <a:t>9</a:t>
            </a:fld>
            <a:endParaRPr lang="en-US"/>
          </a:p>
        </p:txBody>
      </p:sp>
    </p:spTree>
    <p:extLst>
      <p:ext uri="{BB962C8B-B14F-4D97-AF65-F5344CB8AC3E}">
        <p14:creationId xmlns:p14="http://schemas.microsoft.com/office/powerpoint/2010/main" val="3003885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FE511AB2-E92A-433D-BC8E-19ACB50247EF}" type="datetime1">
              <a:rPr lang="en-US" smtClean="0"/>
              <a:pPr>
                <a:defRPr/>
              </a:pPr>
              <a:t>3/26/2019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F257B0F-EA14-4FED-94E5-2C13F347C794}" type="slidenum">
              <a:rPr lang="en-US" smtClean="0"/>
              <a:pPr>
                <a:defRPr/>
              </a:pPr>
              <a:t>‹#›</a:t>
            </a:fld>
            <a:endParaRPr lang="en-US"/>
          </a:p>
        </p:txBody>
      </p:sp>
    </p:spTree>
    <p:extLst>
      <p:ext uri="{BB962C8B-B14F-4D97-AF65-F5344CB8AC3E}">
        <p14:creationId xmlns:p14="http://schemas.microsoft.com/office/powerpoint/2010/main" val="1638277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7A35BD38-E70A-41F5-9887-29CDBFE084EF}" type="datetime1">
              <a:rPr lang="en-US" smtClean="0"/>
              <a:pPr>
                <a:defRPr/>
              </a:pPr>
              <a:t>3/26/2019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E16C1BC-FFF5-4B60-8C2F-4DC473109078}" type="slidenum">
              <a:rPr lang="en-US" smtClean="0"/>
              <a:pPr>
                <a:defRPr/>
              </a:pPr>
              <a:t>‹#›</a:t>
            </a:fld>
            <a:endParaRPr lang="en-US"/>
          </a:p>
        </p:txBody>
      </p:sp>
    </p:spTree>
    <p:extLst>
      <p:ext uri="{BB962C8B-B14F-4D97-AF65-F5344CB8AC3E}">
        <p14:creationId xmlns:p14="http://schemas.microsoft.com/office/powerpoint/2010/main" val="2753000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439D5B70-D7BC-4714-925E-AACA6A953914}" type="datetime1">
              <a:rPr lang="en-US" smtClean="0"/>
              <a:pPr>
                <a:defRPr/>
              </a:pPr>
              <a:t>3/26/2019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D3EA286-E4B6-4D30-B9AF-AA65A94A3E1B}" type="slidenum">
              <a:rPr lang="en-US" smtClean="0"/>
              <a:pPr>
                <a:defRPr/>
              </a:pPr>
              <a:t>‹#›</a:t>
            </a:fld>
            <a:endParaRPr lang="en-US"/>
          </a:p>
        </p:txBody>
      </p:sp>
    </p:spTree>
    <p:extLst>
      <p:ext uri="{BB962C8B-B14F-4D97-AF65-F5344CB8AC3E}">
        <p14:creationId xmlns:p14="http://schemas.microsoft.com/office/powerpoint/2010/main" val="42095408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28212B4-8F87-498D-A181-1A9FEE6E9F14}" type="datetime1">
              <a:rPr lang="en-US" smtClean="0">
                <a:solidFill>
                  <a:prstClr val="black">
                    <a:tint val="75000"/>
                  </a:prstClr>
                </a:solidFill>
              </a:rPr>
              <a:pPr/>
              <a:t>3/26/2019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A3B99F4-748A-4361-9ABE-351F0538A03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356476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E70A69-DCFF-4836-8C69-C194FAC0F33A}" type="datetime1">
              <a:rPr lang="en-US" smtClean="0">
                <a:solidFill>
                  <a:prstClr val="black">
                    <a:tint val="75000"/>
                  </a:prstClr>
                </a:solidFill>
              </a:rPr>
              <a:pPr/>
              <a:t>3/26/2019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A3B99F4-748A-4361-9ABE-351F0538A03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53913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49FA0D-390E-498D-B3D9-3F40668C2DBF}" type="datetime1">
              <a:rPr lang="en-US" smtClean="0">
                <a:solidFill>
                  <a:prstClr val="black">
                    <a:tint val="75000"/>
                  </a:prstClr>
                </a:solidFill>
              </a:rPr>
              <a:pPr/>
              <a:t>3/26/2019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A3B99F4-748A-4361-9ABE-351F0538A03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401112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0548E9B-4DCC-4F91-8985-E20CC6B01C77}" type="datetime1">
              <a:rPr lang="en-US" smtClean="0">
                <a:solidFill>
                  <a:prstClr val="black">
                    <a:tint val="75000"/>
                  </a:prstClr>
                </a:solidFill>
              </a:rPr>
              <a:pPr/>
              <a:t>3/26/2019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A3B99F4-748A-4361-9ABE-351F0538A03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198607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6381AE-6ECE-479B-9B39-B852BAECBE5A}" type="datetime1">
              <a:rPr lang="en-US" smtClean="0">
                <a:solidFill>
                  <a:prstClr val="black">
                    <a:tint val="75000"/>
                  </a:prstClr>
                </a:solidFill>
              </a:rPr>
              <a:pPr/>
              <a:t>3/26/2019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A3B99F4-748A-4361-9ABE-351F0538A03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204045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C79573E-1717-4DEC-B836-1520221B8F38}" type="datetime1">
              <a:rPr lang="en-US" smtClean="0">
                <a:solidFill>
                  <a:prstClr val="black">
                    <a:tint val="75000"/>
                  </a:prstClr>
                </a:solidFill>
              </a:rPr>
              <a:pPr/>
              <a:t>3/26/2019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1A3B99F4-748A-4361-9ABE-351F0538A03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189175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FFE6FB-5DAB-4920-897F-289F915FF817}" type="datetime1">
              <a:rPr lang="en-US" smtClean="0">
                <a:solidFill>
                  <a:prstClr val="black">
                    <a:tint val="75000"/>
                  </a:prstClr>
                </a:solidFill>
              </a:rPr>
              <a:pPr/>
              <a:t>3/26/2019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1A3B99F4-748A-4361-9ABE-351F0538A03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139711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7B31DD-477C-42A6-92C6-A4C085E79913}" type="datetime1">
              <a:rPr lang="en-US" smtClean="0">
                <a:solidFill>
                  <a:prstClr val="black">
                    <a:tint val="75000"/>
                  </a:prstClr>
                </a:solidFill>
              </a:rPr>
              <a:pPr/>
              <a:t>3/26/2019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A3B99F4-748A-4361-9ABE-351F0538A03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03385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6BCD053B-9AA6-42F6-BA62-3A65D7BD6E80}" type="datetime1">
              <a:rPr lang="en-US" smtClean="0"/>
              <a:pPr>
                <a:defRPr/>
              </a:pPr>
              <a:t>3/26/2019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0BE0119-A7A3-4C6D-8902-D656EFC35328}" type="slidenum">
              <a:rPr lang="en-US" smtClean="0"/>
              <a:pPr>
                <a:defRPr/>
              </a:pPr>
              <a:t>‹#›</a:t>
            </a:fld>
            <a:endParaRPr lang="en-US"/>
          </a:p>
        </p:txBody>
      </p:sp>
    </p:spTree>
    <p:extLst>
      <p:ext uri="{BB962C8B-B14F-4D97-AF65-F5344CB8AC3E}">
        <p14:creationId xmlns:p14="http://schemas.microsoft.com/office/powerpoint/2010/main" val="8902718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093523-B5CD-4049-A132-8F4BCC8614AB}" type="datetime1">
              <a:rPr lang="en-US" smtClean="0">
                <a:solidFill>
                  <a:prstClr val="black">
                    <a:tint val="75000"/>
                  </a:prstClr>
                </a:solidFill>
              </a:rPr>
              <a:pPr/>
              <a:t>3/26/2019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1A3B99F4-748A-4361-9ABE-351F0538A03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27129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357FCB-A368-469A-A9BC-98D3FEAFB2A0}" type="datetime1">
              <a:rPr lang="en-US" smtClean="0">
                <a:solidFill>
                  <a:prstClr val="black">
                    <a:tint val="75000"/>
                  </a:prstClr>
                </a:solidFill>
              </a:rPr>
              <a:pPr/>
              <a:t>3/26/2019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A3B99F4-748A-4361-9ABE-351F0538A03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62785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5AE094-A456-402E-8FDB-1E37BF720CA2}" type="datetime1">
              <a:rPr lang="en-US" smtClean="0">
                <a:solidFill>
                  <a:prstClr val="black">
                    <a:tint val="75000"/>
                  </a:prstClr>
                </a:solidFill>
              </a:rPr>
              <a:pPr/>
              <a:t>3/26/2019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A3B99F4-748A-4361-9ABE-351F0538A03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80690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8CBCB31-8D51-4D56-A451-F6AB529D6383}" type="datetime1">
              <a:rPr lang="en-US" smtClean="0"/>
              <a:pPr>
                <a:defRPr/>
              </a:pPr>
              <a:t>3/26/2019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B509B9A-BAC0-42F7-AEBC-AE98E10C9C47}" type="slidenum">
              <a:rPr lang="en-US" smtClean="0"/>
              <a:pPr>
                <a:defRPr/>
              </a:pPr>
              <a:t>‹#›</a:t>
            </a:fld>
            <a:endParaRPr lang="en-US"/>
          </a:p>
        </p:txBody>
      </p:sp>
    </p:spTree>
    <p:extLst>
      <p:ext uri="{BB962C8B-B14F-4D97-AF65-F5344CB8AC3E}">
        <p14:creationId xmlns:p14="http://schemas.microsoft.com/office/powerpoint/2010/main" val="3589686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CBA73FDF-23FE-4AB1-8354-CE2B7EC05367}" type="datetime1">
              <a:rPr lang="en-US" smtClean="0"/>
              <a:pPr>
                <a:defRPr/>
              </a:pPr>
              <a:t>3/26/2019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F76A2B0-D019-4780-B7E4-ADE6DDD41981}" type="slidenum">
              <a:rPr lang="en-US" smtClean="0"/>
              <a:pPr>
                <a:defRPr/>
              </a:pPr>
              <a:t>‹#›</a:t>
            </a:fld>
            <a:endParaRPr lang="en-US"/>
          </a:p>
        </p:txBody>
      </p:sp>
    </p:spTree>
    <p:extLst>
      <p:ext uri="{BB962C8B-B14F-4D97-AF65-F5344CB8AC3E}">
        <p14:creationId xmlns:p14="http://schemas.microsoft.com/office/powerpoint/2010/main" val="1702763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2AB890E7-C0A8-498A-BF12-1E2C616633E9}" type="datetime1">
              <a:rPr lang="en-US" smtClean="0"/>
              <a:pPr>
                <a:defRPr/>
              </a:pPr>
              <a:t>3/26/2019</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F3C07870-6D84-4F39-B8C1-E4AD142E1BAF}" type="slidenum">
              <a:rPr lang="en-US" smtClean="0"/>
              <a:pPr>
                <a:defRPr/>
              </a:pPr>
              <a:t>‹#›</a:t>
            </a:fld>
            <a:endParaRPr lang="en-US"/>
          </a:p>
        </p:txBody>
      </p:sp>
    </p:spTree>
    <p:extLst>
      <p:ext uri="{BB962C8B-B14F-4D97-AF65-F5344CB8AC3E}">
        <p14:creationId xmlns:p14="http://schemas.microsoft.com/office/powerpoint/2010/main" val="378741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343E7E48-EF1B-4B63-A0BC-AFB58DDB9619}" type="datetime1">
              <a:rPr lang="en-US" smtClean="0"/>
              <a:pPr>
                <a:defRPr/>
              </a:pPr>
              <a:t>3/26/2019</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E8E7338-99B2-4534-8C15-E58F84CA747B}" type="slidenum">
              <a:rPr lang="en-US" smtClean="0"/>
              <a:pPr>
                <a:defRPr/>
              </a:pPr>
              <a:t>‹#›</a:t>
            </a:fld>
            <a:endParaRPr lang="en-US"/>
          </a:p>
        </p:txBody>
      </p:sp>
    </p:spTree>
    <p:extLst>
      <p:ext uri="{BB962C8B-B14F-4D97-AF65-F5344CB8AC3E}">
        <p14:creationId xmlns:p14="http://schemas.microsoft.com/office/powerpoint/2010/main" val="147229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1E0539C-2B34-486F-9DDD-A3EA3FF77A2C}" type="datetime1">
              <a:rPr lang="en-US" smtClean="0"/>
              <a:pPr>
                <a:defRPr/>
              </a:pPr>
              <a:t>3/26/2019</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60AEAFB-2E90-41C1-8AEA-F6DB4E58913E}" type="slidenum">
              <a:rPr lang="en-US" smtClean="0"/>
              <a:pPr>
                <a:defRPr/>
              </a:pPr>
              <a:t>‹#›</a:t>
            </a:fld>
            <a:endParaRPr lang="en-US"/>
          </a:p>
        </p:txBody>
      </p:sp>
    </p:spTree>
    <p:extLst>
      <p:ext uri="{BB962C8B-B14F-4D97-AF65-F5344CB8AC3E}">
        <p14:creationId xmlns:p14="http://schemas.microsoft.com/office/powerpoint/2010/main" val="420880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FCE90B9-13E2-4575-83F6-5A6336611B84}" type="datetime1">
              <a:rPr lang="en-US" smtClean="0"/>
              <a:pPr>
                <a:defRPr/>
              </a:pPr>
              <a:t>3/26/2019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D4DDAA2-060A-42D0-86D7-4511B3CF3710}" type="slidenum">
              <a:rPr lang="en-US" smtClean="0"/>
              <a:pPr>
                <a:defRPr/>
              </a:pPr>
              <a:t>‹#›</a:t>
            </a:fld>
            <a:endParaRPr lang="en-US"/>
          </a:p>
        </p:txBody>
      </p:sp>
    </p:spTree>
    <p:extLst>
      <p:ext uri="{BB962C8B-B14F-4D97-AF65-F5344CB8AC3E}">
        <p14:creationId xmlns:p14="http://schemas.microsoft.com/office/powerpoint/2010/main" val="3937271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89CB7CE9-3219-46E8-94B3-DC06D579AE50}" type="datetime1">
              <a:rPr lang="en-US" smtClean="0"/>
              <a:pPr>
                <a:defRPr/>
              </a:pPr>
              <a:t>3/26/2019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BFAB0A8-FD6B-4E0D-931A-95624AE69D7C}" type="slidenum">
              <a:rPr lang="en-US" smtClean="0"/>
              <a:pPr>
                <a:defRPr/>
              </a:pPr>
              <a:t>‹#›</a:t>
            </a:fld>
            <a:endParaRPr lang="en-US"/>
          </a:p>
        </p:txBody>
      </p:sp>
    </p:spTree>
    <p:extLst>
      <p:ext uri="{BB962C8B-B14F-4D97-AF65-F5344CB8AC3E}">
        <p14:creationId xmlns:p14="http://schemas.microsoft.com/office/powerpoint/2010/main" val="776942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B798858-A152-4EC8-A6F6-3B10666336D0}" type="datetime1">
              <a:rPr lang="en-US" smtClean="0"/>
              <a:pPr>
                <a:defRPr/>
              </a:pPr>
              <a:t>3/26/2019</a:t>
            </a:fld>
            <a:endParaRPr lang="en-US"/>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1"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37B7DB7-6FAE-47CC-906E-ECDB6D3F9E8E}" type="slidenum">
              <a:rPr lang="en-US" smtClean="0"/>
              <a:pPr>
                <a:defRPr/>
              </a:pPr>
              <a:t>‹#›</a:t>
            </a:fld>
            <a:endParaRPr lang="en-US"/>
          </a:p>
        </p:txBody>
      </p:sp>
    </p:spTree>
    <p:extLst>
      <p:ext uri="{BB962C8B-B14F-4D97-AF65-F5344CB8AC3E}">
        <p14:creationId xmlns:p14="http://schemas.microsoft.com/office/powerpoint/2010/main" val="261790257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A0C3FF">
            <a:alpha val="36000"/>
          </a:srgb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C268918-7C6E-4508-A11A-2D5EE55A9EB8}" type="datetime1">
              <a:rPr lang="en-US" smtClean="0">
                <a:solidFill>
                  <a:prstClr val="black">
                    <a:tint val="75000"/>
                  </a:prstClr>
                </a:solidFill>
                <a:latin typeface="Calibri"/>
                <a:cs typeface="+mn-cs"/>
              </a:rPr>
              <a:pPr fontAlgn="auto">
                <a:spcBef>
                  <a:spcPts val="0"/>
                </a:spcBef>
                <a:spcAft>
                  <a:spcPts val="0"/>
                </a:spcAft>
              </a:pPr>
              <a:t>3/26/2019</a:t>
            </a:fld>
            <a:endParaRPr lang="en-US" dirty="0">
              <a:solidFill>
                <a:prstClr val="black">
                  <a:tint val="75000"/>
                </a:prstClr>
              </a:solidFill>
              <a:latin typeface="Calibri"/>
              <a:cs typeface="+mn-cs"/>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dirty="0">
              <a:solidFill>
                <a:prstClr val="black">
                  <a:tint val="75000"/>
                </a:prstClr>
              </a:solidFill>
              <a:latin typeface="Calibri"/>
              <a:cs typeface="+mn-cs"/>
            </a:endParaRPr>
          </a:p>
        </p:txBody>
      </p:sp>
      <p:sp>
        <p:nvSpPr>
          <p:cNvPr id="6" name="Slide Number Placeholder 5"/>
          <p:cNvSpPr>
            <a:spLocks noGrp="1"/>
          </p:cNvSpPr>
          <p:nvPr>
            <p:ph type="sldNum" sz="quarter" idx="4"/>
          </p:nvPr>
        </p:nvSpPr>
        <p:spPr>
          <a:xfrm>
            <a:off x="6553201"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1A3B99F4-748A-4361-9ABE-351F0538A03C}" type="slidenum">
              <a:rPr lang="en-US" smtClean="0">
                <a:solidFill>
                  <a:prstClr val="black">
                    <a:tint val="75000"/>
                  </a:prstClr>
                </a:solidFill>
                <a:latin typeface="Calibri"/>
                <a:cs typeface="+mn-cs"/>
              </a:rPr>
              <a:pPr fontAlgn="auto">
                <a:spcBef>
                  <a:spcPts val="0"/>
                </a:spcBef>
                <a:spcAft>
                  <a:spcPts val="0"/>
                </a:spcAft>
              </a:pPr>
              <a:t>‹#›</a:t>
            </a:fld>
            <a:endParaRPr lang="en-US" dirty="0">
              <a:solidFill>
                <a:prstClr val="black">
                  <a:tint val="75000"/>
                </a:prstClr>
              </a:solidFill>
              <a:latin typeface="Calibri"/>
              <a:cs typeface="+mn-cs"/>
            </a:endParaRPr>
          </a:p>
        </p:txBody>
      </p:sp>
    </p:spTree>
    <p:extLst>
      <p:ext uri="{BB962C8B-B14F-4D97-AF65-F5344CB8AC3E}">
        <p14:creationId xmlns:p14="http://schemas.microsoft.com/office/powerpoint/2010/main" val="279940197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6"/>
          <p:cNvSpPr>
            <a:spLocks noGrp="1" noChangeArrowheads="1"/>
          </p:cNvSpPr>
          <p:nvPr>
            <p:ph type="ctrTitle"/>
          </p:nvPr>
        </p:nvSpPr>
        <p:spPr>
          <a:xfrm>
            <a:off x="190500" y="4038600"/>
            <a:ext cx="8763000" cy="1676400"/>
          </a:xfrm>
          <a:ln>
            <a:miter lim="800000"/>
            <a:headEnd/>
            <a:tailEnd/>
          </a:ln>
          <a:extLst/>
        </p:spPr>
        <p:txBody>
          <a:bodyPr rtlCol="0">
            <a:normAutofit/>
          </a:bodyPr>
          <a:lstStyle/>
          <a:p>
            <a:pPr algn="l" fontAlgn="auto">
              <a:spcAft>
                <a:spcPts val="0"/>
              </a:spcAft>
              <a:defRPr/>
            </a:pPr>
            <a:r>
              <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r>
            <a:br>
              <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br>
            <a:r>
              <a:rPr lang="en-US" sz="2400" b="1" dirty="0">
                <a:ln w="1905"/>
                <a:effectLst>
                  <a:innerShdw blurRad="69850" dist="43180" dir="5400000">
                    <a:srgbClr val="000000">
                      <a:alpha val="65000"/>
                    </a:srgbClr>
                  </a:innerShdw>
                </a:effectLst>
                <a:latin typeface="Arial Narrow" pitchFamily="34" charset="0"/>
                <a:cs typeface="Arial" pitchFamily="34" charset="0"/>
              </a:rPr>
              <a:t>Steven Banks, Commissioner</a:t>
            </a:r>
            <a:br>
              <a:rPr lang="en-US" sz="2400" b="1" dirty="0">
                <a:ln w="1905"/>
                <a:effectLst>
                  <a:innerShdw blurRad="69850" dist="43180" dir="5400000">
                    <a:srgbClr val="000000">
                      <a:alpha val="65000"/>
                    </a:srgbClr>
                  </a:innerShdw>
                </a:effectLst>
                <a:latin typeface="Arial Narrow" pitchFamily="34" charset="0"/>
                <a:cs typeface="Arial" pitchFamily="34" charset="0"/>
              </a:rPr>
            </a:br>
            <a:r>
              <a:rPr lang="en-US" sz="2000" dirty="0">
                <a:ln w="1905"/>
                <a:effectLst>
                  <a:innerShdw blurRad="69850" dist="43180" dir="5400000">
                    <a:srgbClr val="000000">
                      <a:alpha val="65000"/>
                    </a:srgbClr>
                  </a:innerShdw>
                </a:effectLst>
                <a:latin typeface="Arial Narrow" pitchFamily="34" charset="0"/>
                <a:cs typeface="Arial" pitchFamily="34" charset="0"/>
              </a:rPr>
              <a:t>March 25, 2019</a:t>
            </a:r>
            <a:endParaRPr lang="en-US" sz="2000" cap="all" dirty="0">
              <a:ln w="0"/>
              <a:effectLst>
                <a:reflection blurRad="12700" stA="50000" endPos="50000" dist="5000" dir="5400000" sy="-100000" rotWithShape="0"/>
              </a:effectLst>
              <a:latin typeface="Arial Narrow" pitchFamily="34" charset="0"/>
              <a:cs typeface="Arial" pitchFamily="34" charset="0"/>
            </a:endParaRPr>
          </a:p>
        </p:txBody>
      </p:sp>
      <p:sp>
        <p:nvSpPr>
          <p:cNvPr id="12" name="TextBox 11"/>
          <p:cNvSpPr txBox="1"/>
          <p:nvPr/>
        </p:nvSpPr>
        <p:spPr>
          <a:xfrm>
            <a:off x="251909" y="1141274"/>
            <a:ext cx="8534400" cy="2585323"/>
          </a:xfrm>
          <a:prstGeom prst="rect">
            <a:avLst/>
          </a:prstGeom>
          <a:noFill/>
        </p:spPr>
        <p:txBody>
          <a:bodyPr>
            <a:spAutoFit/>
          </a:bodyPr>
          <a:lstStyle/>
          <a:p>
            <a:pPr algn="ctr" fontAlgn="auto">
              <a:spcBef>
                <a:spcPts val="0"/>
              </a:spcBef>
              <a:spcAft>
                <a:spcPts val="0"/>
              </a:spcAft>
              <a:defRPr/>
            </a:pPr>
            <a:r>
              <a:rPr lang="en-US" sz="5400" dirty="0">
                <a:ln w="1905"/>
                <a:solidFill>
                  <a:srgbClr val="0000A1"/>
                </a:solidFill>
                <a:effectLst>
                  <a:innerShdw blurRad="69850" dist="43180" dir="5400000">
                    <a:srgbClr val="000000">
                      <a:alpha val="65000"/>
                    </a:srgbClr>
                  </a:innerShdw>
                </a:effectLst>
                <a:latin typeface="+mn-lt"/>
                <a:cs typeface="Times New Roman" pitchFamily="18" charset="0"/>
              </a:rPr>
              <a:t>Department of Social Services Preliminary Budget</a:t>
            </a:r>
          </a:p>
          <a:p>
            <a:pPr algn="ctr" fontAlgn="auto">
              <a:spcBef>
                <a:spcPts val="0"/>
              </a:spcBef>
              <a:spcAft>
                <a:spcPts val="0"/>
              </a:spcAft>
              <a:defRPr/>
            </a:pPr>
            <a:r>
              <a:rPr lang="en-US" sz="5400" dirty="0">
                <a:ln w="1905"/>
                <a:solidFill>
                  <a:srgbClr val="0000A1"/>
                </a:solidFill>
                <a:effectLst>
                  <a:innerShdw blurRad="69850" dist="43180" dir="5400000">
                    <a:srgbClr val="000000">
                      <a:alpha val="65000"/>
                    </a:srgbClr>
                  </a:innerShdw>
                </a:effectLst>
                <a:latin typeface="+mn-lt"/>
                <a:cs typeface="Times New Roman" pitchFamily="18" charset="0"/>
              </a:rPr>
              <a:t>Testimony </a:t>
            </a:r>
          </a:p>
        </p:txBody>
      </p:sp>
      <p:pic>
        <p:nvPicPr>
          <p:cNvPr id="1026" name="Picture 2" descr="\\homedrives\home-fs04\1c\drin8647\PowerPoint_BAR_DS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0"/>
            <a:ext cx="8229600" cy="1143000"/>
          </a:xfrm>
        </p:spPr>
        <p:txBody>
          <a:bodyPr>
            <a:normAutofit fontScale="90000"/>
          </a:bodyPr>
          <a:lstStyle/>
          <a:p>
            <a:r>
              <a:rPr lang="en-US" altLang="en-US" sz="3600" b="1" dirty="0">
                <a:solidFill>
                  <a:srgbClr val="1111B7"/>
                </a:solidFill>
                <a:latin typeface="+mn-lt"/>
                <a:cs typeface="Arial" panose="020B0604020202020204" pitchFamily="34" charset="0"/>
              </a:rPr>
              <a:t>Reforming Social Services Policies and Access to Benefits</a:t>
            </a:r>
            <a:endParaRPr lang="en-US" altLang="en-US" sz="3600" b="1" dirty="0">
              <a:solidFill>
                <a:srgbClr val="003CB4"/>
              </a:solidFill>
              <a:latin typeface="+mn-lt"/>
              <a:cs typeface="Arial" panose="020B0604020202020204" pitchFamily="34" charset="0"/>
            </a:endParaRPr>
          </a:p>
        </p:txBody>
      </p:sp>
      <p:sp>
        <p:nvSpPr>
          <p:cNvPr id="3" name="Content Placeholder 2"/>
          <p:cNvSpPr>
            <a:spLocks noGrp="1"/>
          </p:cNvSpPr>
          <p:nvPr>
            <p:ph idx="1"/>
          </p:nvPr>
        </p:nvSpPr>
        <p:spPr>
          <a:xfrm>
            <a:off x="346166" y="914400"/>
            <a:ext cx="8416834" cy="5505994"/>
          </a:xfrm>
        </p:spPr>
        <p:txBody>
          <a:bodyPr>
            <a:noAutofit/>
          </a:bodyPr>
          <a:lstStyle/>
          <a:p>
            <a:pPr marL="0" indent="0" algn="ctr">
              <a:buNone/>
            </a:pPr>
            <a:r>
              <a:rPr lang="en-US" sz="1000" dirty="0">
                <a:latin typeface="+mj-lt"/>
                <a:cs typeface="Times New Roman" panose="02020603050405020304" pitchFamily="18" charset="0"/>
              </a:rPr>
              <a:t> </a:t>
            </a:r>
          </a:p>
          <a:p>
            <a:pPr algn="just"/>
            <a:endParaRPr lang="en-US" sz="1000" dirty="0">
              <a:latin typeface="+mj-lt"/>
              <a:cs typeface="Times New Roman" panose="02020603050405020304" pitchFamily="18" charset="0"/>
            </a:endParaRPr>
          </a:p>
          <a:p>
            <a:pPr algn="just"/>
            <a:r>
              <a:rPr lang="en-US" sz="2000" dirty="0"/>
              <a:t>We improved Access HRA so that SNAP applications, </a:t>
            </a:r>
            <a:r>
              <a:rPr lang="en-US" sz="2000" dirty="0" err="1"/>
              <a:t>recertifications</a:t>
            </a:r>
            <a:r>
              <a:rPr lang="en-US" sz="2000" dirty="0"/>
              <a:t>, and renewals can be done online—now SNAP clients conduct 87% of these transactions online. </a:t>
            </a:r>
          </a:p>
          <a:p>
            <a:pPr marL="0" indent="0" algn="just">
              <a:buNone/>
            </a:pPr>
            <a:endParaRPr lang="en-US" sz="2000" dirty="0"/>
          </a:p>
          <a:p>
            <a:pPr algn="just"/>
            <a:r>
              <a:rPr lang="en-US" sz="2000" dirty="0"/>
              <a:t>Now SNAP eligibility interviews are conducted at the client’s convenience by phone and the percentage of completed telephone eligibility interviews increased from 29 percent in 2013 to 95 percent in 2018. </a:t>
            </a:r>
          </a:p>
          <a:p>
            <a:pPr marL="0" indent="0" algn="just">
              <a:buNone/>
            </a:pPr>
            <a:endParaRPr lang="en-US" sz="2000" dirty="0"/>
          </a:p>
          <a:p>
            <a:pPr algn="just"/>
            <a:r>
              <a:rPr lang="en-US" sz="2000" dirty="0">
                <a:latin typeface="+mj-lt"/>
              </a:rPr>
              <a:t>We reversed New York City’s policy of rejecting the federal Able-Bodied Adults Without Dependents (ABAWD) waiver so that more clients can retain SNAP benefits. </a:t>
            </a:r>
          </a:p>
          <a:p>
            <a:pPr marL="0" indent="0" algn="just">
              <a:buNone/>
            </a:pPr>
            <a:endParaRPr lang="en-US" sz="2000" dirty="0">
              <a:latin typeface="+mj-lt"/>
            </a:endParaRPr>
          </a:p>
          <a:p>
            <a:pPr algn="just"/>
            <a:r>
              <a:rPr lang="en-US" sz="2000" dirty="0"/>
              <a:t>Clients can now submit Cash Assistance recertification questionnaires online, submit documents from a smartphone, and gain access to over 100 case-specific points of information for Cash Assistance and SNAP. </a:t>
            </a:r>
            <a:endParaRPr lang="en-US" sz="2000" dirty="0">
              <a:latin typeface="Calibri (Headings)"/>
            </a:endParaRPr>
          </a:p>
          <a:p>
            <a:pPr algn="just"/>
            <a:endParaRPr lang="en-US" sz="1100" dirty="0"/>
          </a:p>
          <a:p>
            <a:pPr marL="0" indent="0">
              <a:buNone/>
            </a:pP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B604CB2-1CD0-4FC4-9A61-D0BFEFBBB6FE}" type="slidenum">
              <a:rPr lang="en-US" smtClean="0"/>
              <a:t>10</a:t>
            </a:fld>
            <a:endParaRPr lang="en-US" dirty="0"/>
          </a:p>
        </p:txBody>
      </p:sp>
    </p:spTree>
    <p:extLst>
      <p:ext uri="{BB962C8B-B14F-4D97-AF65-F5344CB8AC3E}">
        <p14:creationId xmlns:p14="http://schemas.microsoft.com/office/powerpoint/2010/main" val="1579426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914400" y="1600204"/>
            <a:ext cx="7315200" cy="4525963"/>
          </a:xfrm>
        </p:spPr>
        <p:txBody>
          <a:bodyPr>
            <a:normAutofit/>
          </a:bodyPr>
          <a:lstStyle/>
          <a:p>
            <a:pPr marL="0" indent="0">
              <a:buNone/>
            </a:pPr>
            <a:endParaRPr lang="en-US" sz="3600" dirty="0">
              <a:solidFill>
                <a:schemeClr val="tx1">
                  <a:lumMod val="65000"/>
                  <a:lumOff val="35000"/>
                </a:schemeClr>
              </a:solidFill>
            </a:endParaRPr>
          </a:p>
          <a:p>
            <a:pPr marL="0" indent="0">
              <a:buNone/>
            </a:pPr>
            <a:endParaRPr lang="en-US" sz="3500" dirty="0">
              <a:latin typeface="Arial Narrow" panose="020B0606020202030204" pitchFamily="34" charset="0"/>
            </a:endParaRPr>
          </a:p>
        </p:txBody>
      </p:sp>
      <p:sp>
        <p:nvSpPr>
          <p:cNvPr id="14" name="Slide Number Placeholder 3"/>
          <p:cNvSpPr>
            <a:spLocks noGrp="1"/>
          </p:cNvSpPr>
          <p:nvPr>
            <p:ph type="sldNum" sz="quarter" idx="12"/>
          </p:nvPr>
        </p:nvSpPr>
        <p:spPr>
          <a:xfrm>
            <a:off x="6553201" y="6356354"/>
            <a:ext cx="2133600" cy="365125"/>
          </a:xfrm>
        </p:spPr>
        <p:txBody>
          <a:bodyPr/>
          <a:lstStyle/>
          <a:p>
            <a:fld id="{1A3B99F4-748A-4361-9ABE-351F0538A03C}" type="slidenum">
              <a:rPr lang="en-US" smtClean="0">
                <a:solidFill>
                  <a:prstClr val="black">
                    <a:tint val="75000"/>
                  </a:prstClr>
                </a:solidFill>
              </a:rPr>
              <a:pPr/>
              <a:t>11</a:t>
            </a:fld>
            <a:endParaRPr lang="en-US" dirty="0">
              <a:solidFill>
                <a:prstClr val="black">
                  <a:tint val="75000"/>
                </a:prstClr>
              </a:solidFill>
            </a:endParaRPr>
          </a:p>
        </p:txBody>
      </p:sp>
      <p:sp>
        <p:nvSpPr>
          <p:cNvPr id="15" name="Rectangle 14"/>
          <p:cNvSpPr/>
          <p:nvPr/>
        </p:nvSpPr>
        <p:spPr>
          <a:xfrm>
            <a:off x="741952" y="2209801"/>
            <a:ext cx="3429893" cy="2693045"/>
          </a:xfrm>
          <a:prstGeom prst="rect">
            <a:avLst/>
          </a:prstGeom>
        </p:spPr>
        <p:txBody>
          <a:bodyPr wrap="square">
            <a:spAutoFit/>
          </a:bodyPr>
          <a:lstStyle/>
          <a:p>
            <a:pPr marL="285750" indent="-285750" fontAlgn="auto">
              <a:spcBef>
                <a:spcPts val="1200"/>
              </a:spcBef>
              <a:spcAft>
                <a:spcPts val="0"/>
              </a:spcAft>
              <a:buFont typeface="Arial" panose="020B0604020202020204" pitchFamily="34" charset="0"/>
              <a:buChar char="•"/>
            </a:pPr>
            <a:r>
              <a:rPr lang="en-US" b="1" dirty="0">
                <a:solidFill>
                  <a:srgbClr val="004080"/>
                </a:solidFill>
                <a:latin typeface="Century Gothic" panose="020B0502020202020204" pitchFamily="34" charset="0"/>
                <a:cs typeface="+mn-cs"/>
              </a:rPr>
              <a:t>Transit (subway and bus): </a:t>
            </a:r>
            <a:br>
              <a:rPr lang="en-US" b="1" dirty="0">
                <a:solidFill>
                  <a:srgbClr val="004080"/>
                </a:solidFill>
                <a:latin typeface="Century Gothic" panose="020B0502020202020204" pitchFamily="34" charset="0"/>
                <a:cs typeface="+mn-cs"/>
              </a:rPr>
            </a:br>
            <a:r>
              <a:rPr lang="en-US" dirty="0">
                <a:solidFill>
                  <a:prstClr val="black"/>
                </a:solidFill>
                <a:latin typeface="Century Gothic" panose="020B0502020202020204" pitchFamily="34" charset="0"/>
                <a:cs typeface="+mn-cs"/>
              </a:rPr>
              <a:t>English and foreign language</a:t>
            </a:r>
          </a:p>
          <a:p>
            <a:pPr marL="285750" indent="-285750" fontAlgn="auto">
              <a:spcBef>
                <a:spcPts val="1200"/>
              </a:spcBef>
              <a:spcAft>
                <a:spcPts val="0"/>
              </a:spcAft>
              <a:buFont typeface="Arial" panose="020B0604020202020204" pitchFamily="34" charset="0"/>
              <a:buChar char="•"/>
            </a:pPr>
            <a:r>
              <a:rPr lang="en-US" b="1" dirty="0">
                <a:solidFill>
                  <a:srgbClr val="004080"/>
                </a:solidFill>
                <a:latin typeface="Century Gothic" panose="020B0502020202020204" pitchFamily="34" charset="0"/>
                <a:cs typeface="+mn-cs"/>
              </a:rPr>
              <a:t>Print and radio</a:t>
            </a:r>
            <a:r>
              <a:rPr lang="en-US" dirty="0">
                <a:solidFill>
                  <a:prstClr val="black"/>
                </a:solidFill>
                <a:latin typeface="Century Gothic" panose="020B0502020202020204" pitchFamily="34" charset="0"/>
                <a:cs typeface="+mn-cs"/>
              </a:rPr>
              <a:t>: English and foreign language</a:t>
            </a:r>
          </a:p>
          <a:p>
            <a:pPr marL="285750" indent="-285750" fontAlgn="auto">
              <a:spcBef>
                <a:spcPts val="1200"/>
              </a:spcBef>
              <a:spcAft>
                <a:spcPts val="0"/>
              </a:spcAft>
              <a:buFont typeface="Arial" panose="020B0604020202020204" pitchFamily="34" charset="0"/>
              <a:buChar char="•"/>
            </a:pPr>
            <a:r>
              <a:rPr lang="en-US" b="1" dirty="0">
                <a:solidFill>
                  <a:srgbClr val="004080"/>
                </a:solidFill>
                <a:latin typeface="Century Gothic" panose="020B0502020202020204" pitchFamily="34" charset="0"/>
                <a:cs typeface="+mn-cs"/>
              </a:rPr>
              <a:t>Social media</a:t>
            </a:r>
            <a:r>
              <a:rPr lang="en-US" dirty="0">
                <a:solidFill>
                  <a:prstClr val="black"/>
                </a:solidFill>
                <a:latin typeface="Century Gothic" panose="020B0502020202020204" pitchFamily="34" charset="0"/>
                <a:cs typeface="+mn-cs"/>
              </a:rPr>
              <a:t>: English and foreign language</a:t>
            </a:r>
          </a:p>
          <a:p>
            <a:pPr fontAlgn="auto">
              <a:spcBef>
                <a:spcPts val="600"/>
              </a:spcBef>
              <a:spcAft>
                <a:spcPts val="0"/>
              </a:spcAft>
            </a:pPr>
            <a:endParaRPr lang="en-US" dirty="0">
              <a:solidFill>
                <a:prstClr val="black"/>
              </a:solidFill>
              <a:latin typeface="Century Gothic" panose="020B0502020202020204" pitchFamily="34" charset="0"/>
              <a:cs typeface="+mn-cs"/>
            </a:endParaRPr>
          </a:p>
        </p:txBody>
      </p:sp>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6283" y="5568288"/>
            <a:ext cx="1683857" cy="739384"/>
          </a:xfrm>
          <a:prstGeom prst="rect">
            <a:avLst/>
          </a:prstGeom>
        </p:spPr>
      </p:pic>
      <p:sp>
        <p:nvSpPr>
          <p:cNvPr id="17" name="Title 1"/>
          <p:cNvSpPr>
            <a:spLocks noGrp="1"/>
          </p:cNvSpPr>
          <p:nvPr>
            <p:ph type="title"/>
          </p:nvPr>
        </p:nvSpPr>
        <p:spPr>
          <a:xfrm>
            <a:off x="2" y="304800"/>
            <a:ext cx="9143999" cy="990600"/>
          </a:xfrm>
        </p:spPr>
        <p:txBody>
          <a:bodyPr>
            <a:normAutofit/>
          </a:bodyPr>
          <a:lstStyle/>
          <a:p>
            <a:r>
              <a:rPr lang="en-US" altLang="en-US" sz="4000" b="1" dirty="0">
                <a:solidFill>
                  <a:srgbClr val="004080"/>
                </a:solidFill>
                <a:latin typeface="Century Gothic" panose="020B0502020202020204" pitchFamily="34" charset="0"/>
              </a:rPr>
              <a:t> </a:t>
            </a:r>
            <a:r>
              <a:rPr lang="en-US" altLang="en-US" sz="4000" b="1" dirty="0">
                <a:solidFill>
                  <a:schemeClr val="tx1">
                    <a:lumMod val="75000"/>
                    <a:lumOff val="25000"/>
                  </a:schemeClr>
                </a:solidFill>
                <a:latin typeface="Century Gothic" panose="020B0502020202020204" pitchFamily="34" charset="0"/>
              </a:rPr>
              <a:t>“SKIP THE TRIP”</a:t>
            </a:r>
            <a:endParaRPr lang="en-US" sz="4000" b="1" dirty="0">
              <a:solidFill>
                <a:schemeClr val="tx1">
                  <a:lumMod val="75000"/>
                  <a:lumOff val="25000"/>
                </a:schemeClr>
              </a:solidFill>
              <a:latin typeface="Century Gothic" panose="020B0502020202020204" pitchFamily="34" charset="0"/>
            </a:endParaRPr>
          </a:p>
        </p:txBody>
      </p:sp>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15452" y="1322298"/>
            <a:ext cx="1486287" cy="2563905"/>
          </a:xfrm>
          <a:prstGeom prst="rect">
            <a:avLst/>
          </a:prstGeom>
        </p:spPr>
      </p:pic>
      <p:pic>
        <p:nvPicPr>
          <p:cNvPr id="19" name="Picture 1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14836" y="4038601"/>
            <a:ext cx="1486287" cy="2563905"/>
          </a:xfrm>
          <a:prstGeom prst="rect">
            <a:avLst/>
          </a:prstGeom>
        </p:spPr>
      </p:pic>
      <p:pic>
        <p:nvPicPr>
          <p:cNvPr id="20" name="Picture 1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115452" y="4038601"/>
            <a:ext cx="1486287" cy="2563905"/>
          </a:xfrm>
          <a:prstGeom prst="rect">
            <a:avLst/>
          </a:prstGeom>
        </p:spPr>
      </p:pic>
      <p:pic>
        <p:nvPicPr>
          <p:cNvPr id="21" name="Picture 2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523172" y="1322298"/>
            <a:ext cx="1486287" cy="2563905"/>
          </a:xfrm>
          <a:prstGeom prst="rect">
            <a:avLst/>
          </a:prstGeom>
        </p:spPr>
      </p:pic>
    </p:spTree>
    <p:extLst>
      <p:ext uri="{BB962C8B-B14F-4D97-AF65-F5344CB8AC3E}">
        <p14:creationId xmlns:p14="http://schemas.microsoft.com/office/powerpoint/2010/main" val="371456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0"/>
            <a:ext cx="8229600" cy="1143000"/>
          </a:xfrm>
        </p:spPr>
        <p:txBody>
          <a:bodyPr>
            <a:normAutofit fontScale="90000"/>
          </a:bodyPr>
          <a:lstStyle/>
          <a:p>
            <a:r>
              <a:rPr lang="en-US" altLang="en-US" sz="3600" b="1" dirty="0">
                <a:solidFill>
                  <a:srgbClr val="1111B7"/>
                </a:solidFill>
                <a:latin typeface="+mn-lt"/>
                <a:cs typeface="Arial" panose="020B0604020202020204" pitchFamily="34" charset="0"/>
              </a:rPr>
              <a:t>Reforming Social Services Policies and Access to Benefits</a:t>
            </a:r>
            <a:endParaRPr lang="en-US" altLang="en-US" sz="3600" b="1" dirty="0">
              <a:solidFill>
                <a:srgbClr val="003CB4"/>
              </a:solidFill>
              <a:latin typeface="+mn-lt"/>
              <a:cs typeface="Arial" panose="020B0604020202020204" pitchFamily="34" charset="0"/>
            </a:endParaRPr>
          </a:p>
        </p:txBody>
      </p:sp>
      <p:sp>
        <p:nvSpPr>
          <p:cNvPr id="3" name="Content Placeholder 2"/>
          <p:cNvSpPr>
            <a:spLocks noGrp="1"/>
          </p:cNvSpPr>
          <p:nvPr>
            <p:ph idx="1"/>
          </p:nvPr>
        </p:nvSpPr>
        <p:spPr>
          <a:xfrm>
            <a:off x="346166" y="914400"/>
            <a:ext cx="8416834" cy="5505994"/>
          </a:xfrm>
        </p:spPr>
        <p:txBody>
          <a:bodyPr>
            <a:noAutofit/>
          </a:bodyPr>
          <a:lstStyle/>
          <a:p>
            <a:pPr marL="0" indent="0" algn="ctr">
              <a:buNone/>
            </a:pPr>
            <a:r>
              <a:rPr lang="en-US" sz="1000" dirty="0">
                <a:latin typeface="+mj-lt"/>
                <a:cs typeface="Times New Roman" panose="02020603050405020304" pitchFamily="18" charset="0"/>
              </a:rPr>
              <a:t> </a:t>
            </a:r>
          </a:p>
          <a:p>
            <a:pPr algn="just"/>
            <a:endParaRPr lang="en-US" sz="1000" dirty="0">
              <a:latin typeface="+mj-lt"/>
              <a:cs typeface="Times New Roman" panose="02020603050405020304" pitchFamily="18" charset="0"/>
            </a:endParaRPr>
          </a:p>
          <a:p>
            <a:pPr algn="just"/>
            <a:r>
              <a:rPr lang="en-US" sz="2000" dirty="0"/>
              <a:t>We streamlined the rental assistance system by instituting a centralized rent arrears processing unit to ensure payment by the required due date. </a:t>
            </a:r>
          </a:p>
          <a:p>
            <a:pPr marL="0" indent="0" algn="just">
              <a:buNone/>
            </a:pPr>
            <a:endParaRPr lang="en-US" sz="2000" dirty="0"/>
          </a:p>
          <a:p>
            <a:pPr algn="just"/>
            <a:r>
              <a:rPr lang="en-US" sz="2000" dirty="0">
                <a:cs typeface="Times New Roman" panose="02020603050405020304" pitchFamily="18" charset="0"/>
              </a:rPr>
              <a:t>We have a streamlined system for making NYCHA payments electronically and are developing a similar payment system for private landlords. </a:t>
            </a:r>
          </a:p>
          <a:p>
            <a:pPr marL="0" indent="0" algn="just">
              <a:buNone/>
            </a:pPr>
            <a:endParaRPr lang="en-US" sz="2000" dirty="0">
              <a:cs typeface="Times New Roman" panose="02020603050405020304" pitchFamily="18" charset="0"/>
            </a:endParaRPr>
          </a:p>
          <a:p>
            <a:pPr algn="just"/>
            <a:r>
              <a:rPr lang="en-US" sz="2000" dirty="0">
                <a:cs typeface="Times New Roman" panose="02020603050405020304" pitchFamily="18" charset="0"/>
              </a:rPr>
              <a:t>Using Access HRA, clients can confirm rent was paid to their landlords pursuant to a reform now codified by State law. </a:t>
            </a:r>
          </a:p>
          <a:p>
            <a:pPr marL="0" indent="0" algn="just">
              <a:buNone/>
            </a:pPr>
            <a:endParaRPr lang="en-US" sz="2000" dirty="0">
              <a:cs typeface="Times New Roman" panose="02020603050405020304" pitchFamily="18" charset="0"/>
            </a:endParaRPr>
          </a:p>
          <a:p>
            <a:pPr algn="just"/>
            <a:r>
              <a:rPr lang="en-US" sz="2000" dirty="0"/>
              <a:t>In 2014, 90 clients per year received reasonable accommodations. As a result of settling the </a:t>
            </a:r>
            <a:r>
              <a:rPr lang="en-US" sz="2000" i="1" dirty="0"/>
              <a:t>Lovely H. </a:t>
            </a:r>
            <a:r>
              <a:rPr lang="en-US" sz="2000" dirty="0"/>
              <a:t>class action lawsuit, now 46,000 clients annually receive reasonable accommodations. </a:t>
            </a:r>
          </a:p>
          <a:p>
            <a:pPr marL="0" indent="0" algn="just">
              <a:buNone/>
            </a:pPr>
            <a:endParaRPr lang="en-US" sz="2000" dirty="0"/>
          </a:p>
          <a:p>
            <a:pPr lvl="0" algn="just"/>
            <a:r>
              <a:rPr lang="en-US" sz="2000" dirty="0"/>
              <a:t>Clients with HIV used to have to wait until they were diagnosed with AIDS to receive HASA assistance – working with Speaker Johnson and Housing Works, we ended that counterproductive policy.</a:t>
            </a:r>
          </a:p>
          <a:p>
            <a:pPr algn="just"/>
            <a:endParaRPr lang="en-US" sz="2000" dirty="0">
              <a:latin typeface="Calibri (Body)"/>
              <a:cs typeface="Times New Roman" panose="02020603050405020304" pitchFamily="18" charset="0"/>
            </a:endParaRPr>
          </a:p>
          <a:p>
            <a:pPr algn="just"/>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B604CB2-1CD0-4FC4-9A61-D0BFEFBBB6FE}" type="slidenum">
              <a:rPr lang="en-US" smtClean="0"/>
              <a:t>12</a:t>
            </a:fld>
            <a:endParaRPr lang="en-US" dirty="0"/>
          </a:p>
        </p:txBody>
      </p:sp>
    </p:spTree>
    <p:extLst>
      <p:ext uri="{BB962C8B-B14F-4D97-AF65-F5344CB8AC3E}">
        <p14:creationId xmlns:p14="http://schemas.microsoft.com/office/powerpoint/2010/main" val="820381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6166" y="914400"/>
            <a:ext cx="8416834" cy="5505994"/>
          </a:xfrm>
        </p:spPr>
        <p:txBody>
          <a:bodyPr>
            <a:noAutofit/>
          </a:bodyPr>
          <a:lstStyle/>
          <a:p>
            <a:pPr marL="0" indent="0" algn="ctr">
              <a:buNone/>
            </a:pPr>
            <a:r>
              <a:rPr lang="en-US" sz="1000" dirty="0">
                <a:latin typeface="+mj-lt"/>
                <a:cs typeface="Times New Roman" panose="02020603050405020304" pitchFamily="18" charset="0"/>
              </a:rPr>
              <a:t> </a:t>
            </a:r>
          </a:p>
          <a:p>
            <a:pPr lvl="0"/>
            <a:r>
              <a:rPr lang="en-US" sz="2000" dirty="0">
                <a:latin typeface="+mj-lt"/>
              </a:rPr>
              <a:t>Keeping the shelter census flat </a:t>
            </a:r>
            <a:r>
              <a:rPr lang="en-US" sz="2000" u="sng" dirty="0">
                <a:latin typeface="+mj-lt"/>
              </a:rPr>
              <a:t>over two years </a:t>
            </a:r>
            <a:r>
              <a:rPr lang="en-US" sz="2000" dirty="0">
                <a:latin typeface="+mj-lt"/>
              </a:rPr>
              <a:t>for the first time in a decade.</a:t>
            </a:r>
          </a:p>
          <a:p>
            <a:pPr marL="0" lvl="0" indent="0">
              <a:buNone/>
            </a:pPr>
            <a:endParaRPr lang="en-US" sz="2000" dirty="0">
              <a:latin typeface="+mj-lt"/>
            </a:endParaRPr>
          </a:p>
          <a:p>
            <a:pPr lvl="0"/>
            <a:r>
              <a:rPr lang="en-US" sz="2000" dirty="0">
                <a:latin typeface="+mj-lt"/>
              </a:rPr>
              <a:t>Evictions are down 37% since 2013.</a:t>
            </a:r>
          </a:p>
          <a:p>
            <a:pPr marL="0" lvl="0" indent="0">
              <a:buNone/>
            </a:pPr>
            <a:endParaRPr lang="en-US" sz="2000" dirty="0">
              <a:latin typeface="+mj-lt"/>
            </a:endParaRPr>
          </a:p>
          <a:p>
            <a:pPr lvl="0"/>
            <a:r>
              <a:rPr lang="en-US" sz="2000" dirty="0">
                <a:latin typeface="+mj-lt"/>
              </a:rPr>
              <a:t>Enabling more than 109,000 children and adults to move out of shelter or avoid shelter altogether. </a:t>
            </a:r>
          </a:p>
          <a:p>
            <a:pPr marL="0" lvl="0" indent="0">
              <a:buNone/>
            </a:pPr>
            <a:endParaRPr lang="en-US" sz="2000" dirty="0">
              <a:latin typeface="+mj-lt"/>
            </a:endParaRPr>
          </a:p>
          <a:p>
            <a:pPr lvl="0"/>
            <a:r>
              <a:rPr lang="en-US" sz="2000" dirty="0">
                <a:latin typeface="+mj-lt"/>
              </a:rPr>
              <a:t>Bringing people off the streets and out of the subways — more than 2,000 so far who have remained off the streets. </a:t>
            </a:r>
          </a:p>
          <a:p>
            <a:pPr marL="0" lvl="0" indent="0">
              <a:buNone/>
            </a:pPr>
            <a:endParaRPr lang="en-US" sz="2000" dirty="0">
              <a:latin typeface="+mj-lt"/>
            </a:endParaRPr>
          </a:p>
          <a:p>
            <a:pPr lvl="0"/>
            <a:r>
              <a:rPr lang="en-US" sz="2000" dirty="0">
                <a:latin typeface="+mj-lt"/>
              </a:rPr>
              <a:t>Closing more than 180 substandard shelter sites and siting 42 new borough-based shelters to offer help as close as possible to the anchors of life like jobs, schools, health care, houses of worship and family and support networks. </a:t>
            </a:r>
          </a:p>
          <a:p>
            <a:pPr marL="0" indent="0" algn="just">
              <a:buNone/>
            </a:pPr>
            <a:endParaRPr lang="en-US" sz="1500" dirty="0">
              <a:latin typeface="+mj-lt"/>
              <a:cs typeface="Times New Roman" panose="02020603050405020304" pitchFamily="18" charset="0"/>
            </a:endParaRPr>
          </a:p>
          <a:p>
            <a:endParaRPr lang="en-US" sz="2200" dirty="0">
              <a:latin typeface="+mj-lt"/>
              <a:cs typeface="Times New Roman" panose="02020603050405020304" pitchFamily="18" charset="0"/>
            </a:endParaRPr>
          </a:p>
          <a:p>
            <a:endParaRPr lang="en-US" sz="2200" dirty="0">
              <a:latin typeface="+mj-lt"/>
              <a:cs typeface="Times New Roman" panose="02020603050405020304" pitchFamily="18" charset="0"/>
            </a:endParaRPr>
          </a:p>
          <a:p>
            <a:endParaRPr lang="en-US" sz="2200" dirty="0">
              <a:latin typeface="+mj-lt"/>
              <a:cs typeface="Times New Roman" panose="02020603050405020304" pitchFamily="18" charset="0"/>
            </a:endParaRPr>
          </a:p>
          <a:p>
            <a:endParaRPr lang="en-US" sz="2200" dirty="0">
              <a:latin typeface="+mj-lt"/>
              <a:cs typeface="Times New Roman" panose="02020603050405020304" pitchFamily="18" charset="0"/>
            </a:endParaRPr>
          </a:p>
          <a:p>
            <a:endParaRPr lang="en-US" sz="2200" dirty="0">
              <a:latin typeface="+mj-lt"/>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B604CB2-1CD0-4FC4-9A61-D0BFEFBBB6FE}" type="slidenum">
              <a:rPr lang="en-US" smtClean="0"/>
              <a:t>13</a:t>
            </a:fld>
            <a:endParaRPr lang="en-US" dirty="0"/>
          </a:p>
        </p:txBody>
      </p:sp>
      <p:sp>
        <p:nvSpPr>
          <p:cNvPr id="7" name="Title 1"/>
          <p:cNvSpPr>
            <a:spLocks noGrp="1"/>
          </p:cNvSpPr>
          <p:nvPr>
            <p:ph type="title"/>
          </p:nvPr>
        </p:nvSpPr>
        <p:spPr>
          <a:xfrm>
            <a:off x="381000" y="0"/>
            <a:ext cx="8229600" cy="1143000"/>
          </a:xfrm>
        </p:spPr>
        <p:txBody>
          <a:bodyPr>
            <a:normAutofit/>
          </a:bodyPr>
          <a:lstStyle/>
          <a:p>
            <a:r>
              <a:rPr lang="en-US" altLang="en-US" sz="3600" b="1" dirty="0">
                <a:solidFill>
                  <a:srgbClr val="003CB4"/>
                </a:solidFill>
                <a:latin typeface="+mn-lt"/>
                <a:cs typeface="Arial" panose="020B0604020202020204" pitchFamily="34" charset="0"/>
              </a:rPr>
              <a:t>Reforming Homeless Policies and Services</a:t>
            </a:r>
          </a:p>
        </p:txBody>
      </p:sp>
    </p:spTree>
    <p:extLst>
      <p:ext uri="{BB962C8B-B14F-4D97-AF65-F5344CB8AC3E}">
        <p14:creationId xmlns:p14="http://schemas.microsoft.com/office/powerpoint/2010/main" val="3132801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0"/>
            <a:ext cx="8229600" cy="1143000"/>
          </a:xfrm>
        </p:spPr>
        <p:txBody>
          <a:bodyPr rtlCol="0">
            <a:normAutofit/>
          </a:bodyPr>
          <a:lstStyle/>
          <a:p>
            <a:pPr fontAlgn="auto">
              <a:spcAft>
                <a:spcPts val="0"/>
              </a:spcAft>
              <a:defRPr/>
            </a:pPr>
            <a:r>
              <a:rPr lang="en-US" altLang="en-US" sz="4000" b="1" dirty="0">
                <a:solidFill>
                  <a:srgbClr val="1111B7"/>
                </a:solidFill>
                <a:latin typeface="+mn-lt"/>
                <a:cs typeface="Times New Roman" pitchFamily="1" charset="0"/>
              </a:rPr>
              <a:t>Addressing Homelessness</a:t>
            </a:r>
          </a:p>
        </p:txBody>
      </p:sp>
      <p:sp>
        <p:nvSpPr>
          <p:cNvPr id="4" name="Slide Number Placeholder 3"/>
          <p:cNvSpPr>
            <a:spLocks noGrp="1"/>
          </p:cNvSpPr>
          <p:nvPr>
            <p:ph type="sldNum" sz="quarter" idx="12"/>
          </p:nvPr>
        </p:nvSpPr>
        <p:spPr/>
        <p:txBody>
          <a:bodyPr/>
          <a:lstStyle/>
          <a:p>
            <a:pPr>
              <a:defRPr/>
            </a:pPr>
            <a:fld id="{DD74C7AB-7725-4167-8CF5-DE7E489CD212}" type="slidenum">
              <a:rPr lang="en-US"/>
              <a:pPr>
                <a:defRPr/>
              </a:pPr>
              <a:t>14</a:t>
            </a:fld>
            <a:endParaRPr lang="en-US"/>
          </a:p>
        </p:txBody>
      </p:sp>
      <p:graphicFrame>
        <p:nvGraphicFramePr>
          <p:cNvPr id="5" name="Diagram 4"/>
          <p:cNvGraphicFramePr/>
          <p:nvPr>
            <p:extLst>
              <p:ext uri="{D42A27DB-BD31-4B8C-83A1-F6EECF244321}">
                <p14:modId xmlns:p14="http://schemas.microsoft.com/office/powerpoint/2010/main" val="406445526"/>
              </p:ext>
            </p:extLst>
          </p:nvPr>
        </p:nvGraphicFramePr>
        <p:xfrm>
          <a:off x="495300" y="1143000"/>
          <a:ext cx="81534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Picture 2" descr="\\homedrives\home-fs04\1c\drin8647\PowerPoint_BAR_DSS.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
        <p:nvSpPr>
          <p:cNvPr id="9" name="Slide Number Placeholder 3"/>
          <p:cNvSpPr txBox="1">
            <a:spLocks/>
          </p:cNvSpPr>
          <p:nvPr/>
        </p:nvSpPr>
        <p:spPr>
          <a:xfrm>
            <a:off x="6934200" y="5638804"/>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DD74C7AB-7725-4167-8CF5-DE7E489CD212}" type="slidenum">
              <a:rPr lang="en-US" smtClean="0"/>
              <a:pPr>
                <a:defRPr/>
              </a:pPr>
              <a:t>14</a:t>
            </a:fld>
            <a:endParaRPr lang="en-US" dirty="0"/>
          </a:p>
        </p:txBody>
      </p:sp>
    </p:spTree>
    <p:extLst>
      <p:ext uri="{BB962C8B-B14F-4D97-AF65-F5344CB8AC3E}">
        <p14:creationId xmlns:p14="http://schemas.microsoft.com/office/powerpoint/2010/main" val="241780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0"/>
            <a:ext cx="8229600" cy="1143000"/>
          </a:xfrm>
        </p:spPr>
        <p:txBody>
          <a:bodyPr rtlCol="0">
            <a:normAutofit/>
          </a:bodyPr>
          <a:lstStyle/>
          <a:p>
            <a:pPr marL="0" marR="0">
              <a:lnSpc>
                <a:spcPct val="115000"/>
              </a:lnSpc>
              <a:spcBef>
                <a:spcPts val="0"/>
              </a:spcBef>
              <a:spcAft>
                <a:spcPts val="1000"/>
              </a:spcAft>
            </a:pPr>
            <a:r>
              <a:rPr lang="en-US" sz="3600" b="1" dirty="0">
                <a:solidFill>
                  <a:srgbClr val="1111B7"/>
                </a:solidFill>
                <a:ea typeface="Calibri"/>
                <a:cs typeface="Times New Roman"/>
              </a:rPr>
              <a:t>First Pillar: A Prevention First Approach</a:t>
            </a:r>
          </a:p>
        </p:txBody>
      </p:sp>
      <p:sp>
        <p:nvSpPr>
          <p:cNvPr id="4" name="Slide Number Placeholder 3"/>
          <p:cNvSpPr>
            <a:spLocks noGrp="1"/>
          </p:cNvSpPr>
          <p:nvPr>
            <p:ph type="sldNum" sz="quarter" idx="12"/>
          </p:nvPr>
        </p:nvSpPr>
        <p:spPr/>
        <p:txBody>
          <a:bodyPr/>
          <a:lstStyle/>
          <a:p>
            <a:pPr>
              <a:defRPr/>
            </a:pPr>
            <a:fld id="{DD74C7AB-7725-4167-8CF5-DE7E489CD212}" type="slidenum">
              <a:rPr lang="en-US"/>
              <a:pPr>
                <a:defRPr/>
              </a:pPr>
              <a:t>15</a:t>
            </a:fld>
            <a:endParaRPr lang="en-US"/>
          </a:p>
        </p:txBody>
      </p:sp>
      <p:sp>
        <p:nvSpPr>
          <p:cNvPr id="6" name="Content Placeholder 2"/>
          <p:cNvSpPr>
            <a:spLocks noGrp="1"/>
          </p:cNvSpPr>
          <p:nvPr>
            <p:ph idx="1"/>
          </p:nvPr>
        </p:nvSpPr>
        <p:spPr>
          <a:xfrm>
            <a:off x="457200" y="1524002"/>
            <a:ext cx="8229600" cy="5105399"/>
          </a:xfrm>
        </p:spPr>
        <p:txBody>
          <a:bodyPr>
            <a:normAutofit/>
          </a:bodyPr>
          <a:lstStyle/>
          <a:p>
            <a:pPr lvl="0" algn="just"/>
            <a:r>
              <a:rPr lang="en-US" sz="2000" dirty="0"/>
              <a:t>We have provided emergency rental assistance to over 50,000 households each fiscal year since fiscal year 2015. </a:t>
            </a:r>
          </a:p>
          <a:p>
            <a:pPr marL="0" lvl="0" indent="0" algn="just">
              <a:buNone/>
            </a:pPr>
            <a:endParaRPr lang="en-US" sz="2000" dirty="0"/>
          </a:p>
          <a:p>
            <a:r>
              <a:rPr lang="en-US" sz="2000" dirty="0"/>
              <a:t>We have expanded free legal assistance for New Yorkers in danger of eviction, increasing funding for legal services for tenants exponentially from roughly $6 million to $166 million at full implementation in FY22.</a:t>
            </a:r>
          </a:p>
          <a:p>
            <a:pPr lvl="0" algn="just"/>
            <a:endParaRPr lang="en-US" sz="2000" dirty="0"/>
          </a:p>
          <a:p>
            <a:pPr lvl="0" algn="just"/>
            <a:r>
              <a:rPr lang="en-US" sz="2000" dirty="0"/>
              <a:t>Evictions have dropped by 37% and more than 100,000 New Yorkers were able to stay in their homes between 2014-2018. </a:t>
            </a:r>
          </a:p>
        </p:txBody>
      </p:sp>
      <p:pic>
        <p:nvPicPr>
          <p:cNvPr id="5" name="Picture 2" descr="\\homedrives\home-fs04\1c\drin8647\PowerPoint_BAR_DS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
        <p:nvSpPr>
          <p:cNvPr id="8" name="Slide Number Placeholder 3"/>
          <p:cNvSpPr txBox="1">
            <a:spLocks/>
          </p:cNvSpPr>
          <p:nvPr/>
        </p:nvSpPr>
        <p:spPr>
          <a:xfrm>
            <a:off x="6934200" y="5638804"/>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DD74C7AB-7725-4167-8CF5-DE7E489CD212}" type="slidenum">
              <a:rPr lang="en-US" smtClean="0"/>
              <a:pPr>
                <a:defRPr/>
              </a:pPr>
              <a:t>15</a:t>
            </a:fld>
            <a:endParaRPr lang="en-US" dirty="0"/>
          </a:p>
        </p:txBody>
      </p:sp>
    </p:spTree>
    <p:extLst>
      <p:ext uri="{BB962C8B-B14F-4D97-AF65-F5344CB8AC3E}">
        <p14:creationId xmlns:p14="http://schemas.microsoft.com/office/powerpoint/2010/main" val="1601971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0"/>
            <a:ext cx="8229600" cy="1143000"/>
          </a:xfrm>
        </p:spPr>
        <p:txBody>
          <a:bodyPr rtlCol="0">
            <a:normAutofit fontScale="90000"/>
          </a:bodyPr>
          <a:lstStyle/>
          <a:p>
            <a:pPr marL="0" marR="0">
              <a:lnSpc>
                <a:spcPct val="115000"/>
              </a:lnSpc>
              <a:spcBef>
                <a:spcPts val="0"/>
              </a:spcBef>
              <a:spcAft>
                <a:spcPts val="1000"/>
              </a:spcAft>
            </a:pPr>
            <a:r>
              <a:rPr lang="en-US" sz="3600" b="1" dirty="0">
                <a:solidFill>
                  <a:srgbClr val="1111B7"/>
                </a:solidFill>
                <a:ea typeface="Calibri"/>
                <a:cs typeface="Times New Roman"/>
              </a:rPr>
              <a:t>Second Pillar: Rehousing to Alleviate Homelessness</a:t>
            </a:r>
          </a:p>
        </p:txBody>
      </p:sp>
      <p:sp>
        <p:nvSpPr>
          <p:cNvPr id="4" name="Slide Number Placeholder 3"/>
          <p:cNvSpPr>
            <a:spLocks noGrp="1"/>
          </p:cNvSpPr>
          <p:nvPr>
            <p:ph type="sldNum" sz="quarter" idx="12"/>
          </p:nvPr>
        </p:nvSpPr>
        <p:spPr/>
        <p:txBody>
          <a:bodyPr/>
          <a:lstStyle/>
          <a:p>
            <a:pPr>
              <a:defRPr/>
            </a:pPr>
            <a:fld id="{DD74C7AB-7725-4167-8CF5-DE7E489CD212}" type="slidenum">
              <a:rPr lang="en-US"/>
              <a:pPr>
                <a:defRPr/>
              </a:pPr>
              <a:t>16</a:t>
            </a:fld>
            <a:endParaRPr lang="en-US"/>
          </a:p>
        </p:txBody>
      </p:sp>
      <p:sp>
        <p:nvSpPr>
          <p:cNvPr id="6" name="Content Placeholder 2"/>
          <p:cNvSpPr>
            <a:spLocks noGrp="1"/>
          </p:cNvSpPr>
          <p:nvPr>
            <p:ph idx="1"/>
          </p:nvPr>
        </p:nvSpPr>
        <p:spPr>
          <a:xfrm>
            <a:off x="457200" y="1524002"/>
            <a:ext cx="8229600" cy="5105399"/>
          </a:xfrm>
        </p:spPr>
        <p:txBody>
          <a:bodyPr>
            <a:normAutofit/>
          </a:bodyPr>
          <a:lstStyle/>
          <a:p>
            <a:pPr algn="just"/>
            <a:r>
              <a:rPr lang="en-US" sz="2000" dirty="0"/>
              <a:t>In 2011, the City and State cancelled the Advantage rental assistance program, resulting in a 38 percent increase in homelessness in just three years, between 2011 and 2014. </a:t>
            </a:r>
          </a:p>
          <a:p>
            <a:pPr marL="0" indent="0" algn="just">
              <a:buNone/>
            </a:pPr>
            <a:endParaRPr lang="en-US" sz="2000" dirty="0"/>
          </a:p>
          <a:p>
            <a:pPr lvl="0" algn="just"/>
            <a:r>
              <a:rPr lang="en-US" sz="2000" dirty="0"/>
              <a:t>We stepped in to fill the gap by creating new rental assistance programs as well as reinstating rehousing programs. </a:t>
            </a:r>
          </a:p>
          <a:p>
            <a:pPr marL="0" lvl="0" indent="0" algn="just">
              <a:buNone/>
            </a:pPr>
            <a:endParaRPr lang="en-US" sz="2000" dirty="0"/>
          </a:p>
          <a:p>
            <a:pPr lvl="0" algn="just"/>
            <a:r>
              <a:rPr lang="en-US" sz="2000" dirty="0"/>
              <a:t>These reforms have helped more than 109,000 move out of shelter or avert shelter since 2014, with the majority exiting shelter into housing. </a:t>
            </a:r>
          </a:p>
        </p:txBody>
      </p:sp>
      <p:pic>
        <p:nvPicPr>
          <p:cNvPr id="5" name="Picture 2" descr="\\homedrives\home-fs04\1c\drin8647\PowerPoint_BAR_DS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
        <p:nvSpPr>
          <p:cNvPr id="8" name="Slide Number Placeholder 3"/>
          <p:cNvSpPr txBox="1">
            <a:spLocks/>
          </p:cNvSpPr>
          <p:nvPr/>
        </p:nvSpPr>
        <p:spPr>
          <a:xfrm>
            <a:off x="6934200" y="5638804"/>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DD74C7AB-7725-4167-8CF5-DE7E489CD212}" type="slidenum">
              <a:rPr lang="en-US" smtClean="0"/>
              <a:pPr>
                <a:defRPr/>
              </a:pPr>
              <a:t>16</a:t>
            </a:fld>
            <a:endParaRPr lang="en-US" dirty="0"/>
          </a:p>
        </p:txBody>
      </p:sp>
    </p:spTree>
    <p:extLst>
      <p:ext uri="{BB962C8B-B14F-4D97-AF65-F5344CB8AC3E}">
        <p14:creationId xmlns:p14="http://schemas.microsoft.com/office/powerpoint/2010/main" val="1048511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0"/>
            <a:ext cx="8229600" cy="1143000"/>
          </a:xfrm>
        </p:spPr>
        <p:txBody>
          <a:bodyPr rtlCol="0">
            <a:normAutofit fontScale="90000"/>
          </a:bodyPr>
          <a:lstStyle/>
          <a:p>
            <a:pPr marL="0" marR="0">
              <a:lnSpc>
                <a:spcPct val="115000"/>
              </a:lnSpc>
              <a:spcBef>
                <a:spcPts val="0"/>
              </a:spcBef>
              <a:spcAft>
                <a:spcPts val="1000"/>
              </a:spcAft>
            </a:pPr>
            <a:r>
              <a:rPr lang="en-US" sz="3600" b="1" dirty="0">
                <a:solidFill>
                  <a:srgbClr val="1111B7"/>
                </a:solidFill>
                <a:ea typeface="Calibri"/>
                <a:cs typeface="Times New Roman"/>
              </a:rPr>
              <a:t>Third Pillar: Transforming the Approach to Providing Shelter</a:t>
            </a:r>
          </a:p>
        </p:txBody>
      </p:sp>
      <p:sp>
        <p:nvSpPr>
          <p:cNvPr id="4" name="Slide Number Placeholder 3"/>
          <p:cNvSpPr>
            <a:spLocks noGrp="1"/>
          </p:cNvSpPr>
          <p:nvPr>
            <p:ph type="sldNum" sz="quarter" idx="12"/>
          </p:nvPr>
        </p:nvSpPr>
        <p:spPr/>
        <p:txBody>
          <a:bodyPr/>
          <a:lstStyle/>
          <a:p>
            <a:pPr>
              <a:defRPr/>
            </a:pPr>
            <a:fld id="{DD74C7AB-7725-4167-8CF5-DE7E489CD212}" type="slidenum">
              <a:rPr lang="en-US"/>
              <a:pPr>
                <a:defRPr/>
              </a:pPr>
              <a:t>17</a:t>
            </a:fld>
            <a:endParaRPr lang="en-US"/>
          </a:p>
        </p:txBody>
      </p:sp>
      <p:sp>
        <p:nvSpPr>
          <p:cNvPr id="6" name="Content Placeholder 2"/>
          <p:cNvSpPr>
            <a:spLocks noGrp="1"/>
          </p:cNvSpPr>
          <p:nvPr>
            <p:ph idx="1"/>
          </p:nvPr>
        </p:nvSpPr>
        <p:spPr>
          <a:xfrm>
            <a:off x="457200" y="1524002"/>
            <a:ext cx="8229600" cy="5105399"/>
          </a:xfrm>
        </p:spPr>
        <p:txBody>
          <a:bodyPr>
            <a:normAutofit/>
          </a:bodyPr>
          <a:lstStyle/>
          <a:p>
            <a:pPr lvl="0" algn="just"/>
            <a:r>
              <a:rPr lang="en-US" sz="2000" dirty="0"/>
              <a:t>Our plan calls for shrinking the NYC DHS shelter footprint by 45 percent by ending the use of all 360 “cluster” shelter and commercial hotel locations citywide while opening a smaller number of 90 borough-based shelters across the five boroughs.</a:t>
            </a:r>
          </a:p>
          <a:p>
            <a:pPr marL="0" lvl="0" indent="0" algn="just">
              <a:buNone/>
            </a:pPr>
            <a:endParaRPr lang="en-US" sz="2000" dirty="0"/>
          </a:p>
          <a:p>
            <a:pPr algn="just"/>
            <a:r>
              <a:rPr lang="en-US" sz="2000" dirty="0"/>
              <a:t>We’ve already reduced the DHS shelter footprint by nearly 30 percent citywide, getting out of more than 180 shelter sites that did not meet our standards. </a:t>
            </a:r>
          </a:p>
          <a:p>
            <a:pPr marL="0" indent="0" algn="just">
              <a:buNone/>
            </a:pPr>
            <a:endParaRPr lang="en-US" sz="2000" dirty="0"/>
          </a:p>
          <a:p>
            <a:pPr algn="just"/>
            <a:r>
              <a:rPr lang="en-US" sz="2000" dirty="0"/>
              <a:t>For example, on March 13</a:t>
            </a:r>
            <a:r>
              <a:rPr lang="en-US" sz="2000" baseline="30000" dirty="0"/>
              <a:t>th</a:t>
            </a:r>
            <a:r>
              <a:rPr lang="en-US" sz="2000" dirty="0"/>
              <a:t>, we announced the conversion of cluster units to permanent housing in 17 buildings that will enable 1,200 homeless children and adults to be permanently housed with rent-stabilized leases and upgraded apartment conditions. </a:t>
            </a:r>
          </a:p>
        </p:txBody>
      </p:sp>
      <p:pic>
        <p:nvPicPr>
          <p:cNvPr id="5" name="Picture 2" descr="\\homedrives\home-fs04\1c\drin8647\PowerPoint_BAR_DS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
        <p:nvSpPr>
          <p:cNvPr id="8" name="Slide Number Placeholder 3"/>
          <p:cNvSpPr txBox="1">
            <a:spLocks/>
          </p:cNvSpPr>
          <p:nvPr/>
        </p:nvSpPr>
        <p:spPr>
          <a:xfrm>
            <a:off x="6934200" y="5638804"/>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DD74C7AB-7725-4167-8CF5-DE7E489CD212}" type="slidenum">
              <a:rPr lang="en-US" smtClean="0"/>
              <a:pPr>
                <a:defRPr/>
              </a:pPr>
              <a:t>17</a:t>
            </a:fld>
            <a:endParaRPr lang="en-US" dirty="0"/>
          </a:p>
        </p:txBody>
      </p:sp>
    </p:spTree>
    <p:extLst>
      <p:ext uri="{BB962C8B-B14F-4D97-AF65-F5344CB8AC3E}">
        <p14:creationId xmlns:p14="http://schemas.microsoft.com/office/powerpoint/2010/main" val="15587554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0"/>
            <a:ext cx="8229600" cy="1143000"/>
          </a:xfrm>
        </p:spPr>
        <p:txBody>
          <a:bodyPr rtlCol="0">
            <a:normAutofit fontScale="90000"/>
          </a:bodyPr>
          <a:lstStyle/>
          <a:p>
            <a:pPr marL="0" marR="0">
              <a:lnSpc>
                <a:spcPct val="115000"/>
              </a:lnSpc>
              <a:spcBef>
                <a:spcPts val="0"/>
              </a:spcBef>
              <a:spcAft>
                <a:spcPts val="1000"/>
              </a:spcAft>
            </a:pPr>
            <a:r>
              <a:rPr lang="en-US" sz="3600" b="1" dirty="0">
                <a:solidFill>
                  <a:srgbClr val="1111B7"/>
                </a:solidFill>
                <a:ea typeface="Calibri"/>
                <a:cs typeface="Times New Roman"/>
              </a:rPr>
              <a:t>Third Pillar: Transforming the Approach to Providing Shelter</a:t>
            </a:r>
          </a:p>
        </p:txBody>
      </p:sp>
      <p:sp>
        <p:nvSpPr>
          <p:cNvPr id="4" name="Slide Number Placeholder 3"/>
          <p:cNvSpPr>
            <a:spLocks noGrp="1"/>
          </p:cNvSpPr>
          <p:nvPr>
            <p:ph type="sldNum" sz="quarter" idx="12"/>
          </p:nvPr>
        </p:nvSpPr>
        <p:spPr/>
        <p:txBody>
          <a:bodyPr/>
          <a:lstStyle/>
          <a:p>
            <a:pPr>
              <a:defRPr/>
            </a:pPr>
            <a:fld id="{DD74C7AB-7725-4167-8CF5-DE7E489CD212}" type="slidenum">
              <a:rPr lang="en-US"/>
              <a:pPr>
                <a:defRPr/>
              </a:pPr>
              <a:t>18</a:t>
            </a:fld>
            <a:endParaRPr lang="en-US"/>
          </a:p>
        </p:txBody>
      </p:sp>
      <p:sp>
        <p:nvSpPr>
          <p:cNvPr id="6" name="Content Placeholder 2"/>
          <p:cNvSpPr>
            <a:spLocks noGrp="1"/>
          </p:cNvSpPr>
          <p:nvPr>
            <p:ph idx="1"/>
          </p:nvPr>
        </p:nvSpPr>
        <p:spPr>
          <a:xfrm>
            <a:off x="457200" y="1524002"/>
            <a:ext cx="8229600" cy="5105399"/>
          </a:xfrm>
        </p:spPr>
        <p:txBody>
          <a:bodyPr>
            <a:normAutofit/>
          </a:bodyPr>
          <a:lstStyle/>
          <a:p>
            <a:pPr algn="just"/>
            <a:r>
              <a:rPr lang="en-US" sz="2000" dirty="0"/>
              <a:t>We have sited 42 high-quality borough-based shelters, 23 of which are already open. </a:t>
            </a:r>
          </a:p>
          <a:p>
            <a:pPr marL="0" indent="0" algn="just">
              <a:buNone/>
            </a:pPr>
            <a:endParaRPr lang="en-US" sz="2000" dirty="0"/>
          </a:p>
          <a:p>
            <a:pPr algn="just"/>
            <a:r>
              <a:rPr lang="en-US" sz="2000" dirty="0"/>
              <a:t>The peak number of homeless families residing in shelter at night has declined by nearly 3,000 between 2014 and 2018.</a:t>
            </a:r>
          </a:p>
          <a:p>
            <a:pPr marL="0" indent="0" algn="just">
              <a:buNone/>
            </a:pPr>
            <a:endParaRPr lang="en-US" sz="2000" dirty="0"/>
          </a:p>
          <a:p>
            <a:pPr algn="just"/>
            <a:r>
              <a:rPr lang="en-US" sz="2000" dirty="0"/>
              <a:t>We have achieved this decrease even as we have provided shelter and services to more than 550 evacuees from Puerto Rico.</a:t>
            </a:r>
          </a:p>
          <a:p>
            <a:pPr algn="just"/>
            <a:endParaRPr lang="en-US" sz="2000" dirty="0"/>
          </a:p>
          <a:p>
            <a:pPr lvl="0" algn="just"/>
            <a:endParaRPr lang="en-US" sz="2000" dirty="0"/>
          </a:p>
        </p:txBody>
      </p:sp>
      <p:pic>
        <p:nvPicPr>
          <p:cNvPr id="5" name="Picture 2" descr="\\homedrives\home-fs04\1c\drin8647\PowerPoint_BAR_DS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
        <p:nvSpPr>
          <p:cNvPr id="8" name="Slide Number Placeholder 3"/>
          <p:cNvSpPr txBox="1">
            <a:spLocks/>
          </p:cNvSpPr>
          <p:nvPr/>
        </p:nvSpPr>
        <p:spPr>
          <a:xfrm>
            <a:off x="6934200" y="5638804"/>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DD74C7AB-7725-4167-8CF5-DE7E489CD212}" type="slidenum">
              <a:rPr lang="en-US" smtClean="0"/>
              <a:pPr>
                <a:defRPr/>
              </a:pPr>
              <a:t>18</a:t>
            </a:fld>
            <a:endParaRPr lang="en-US" dirty="0"/>
          </a:p>
        </p:txBody>
      </p:sp>
    </p:spTree>
    <p:extLst>
      <p:ext uri="{BB962C8B-B14F-4D97-AF65-F5344CB8AC3E}">
        <p14:creationId xmlns:p14="http://schemas.microsoft.com/office/powerpoint/2010/main" val="2945407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0"/>
            <a:ext cx="8229600" cy="1143000"/>
          </a:xfrm>
        </p:spPr>
        <p:txBody>
          <a:bodyPr rtlCol="0">
            <a:normAutofit fontScale="90000"/>
          </a:bodyPr>
          <a:lstStyle/>
          <a:p>
            <a:pPr marL="0" marR="0">
              <a:lnSpc>
                <a:spcPct val="115000"/>
              </a:lnSpc>
              <a:spcBef>
                <a:spcPts val="0"/>
              </a:spcBef>
              <a:spcAft>
                <a:spcPts val="1000"/>
              </a:spcAft>
            </a:pPr>
            <a:r>
              <a:rPr lang="en-US" sz="3600" b="1" dirty="0">
                <a:solidFill>
                  <a:srgbClr val="1111B7"/>
                </a:solidFill>
                <a:ea typeface="Calibri"/>
                <a:cs typeface="Times New Roman"/>
              </a:rPr>
              <a:t>Fourth Pillar: Bringing People </a:t>
            </a:r>
            <a:br>
              <a:rPr lang="en-US" sz="3600" b="1" dirty="0">
                <a:solidFill>
                  <a:srgbClr val="1111B7"/>
                </a:solidFill>
                <a:ea typeface="Calibri"/>
                <a:cs typeface="Times New Roman"/>
              </a:rPr>
            </a:br>
            <a:r>
              <a:rPr lang="en-US" sz="3600" b="1" dirty="0">
                <a:solidFill>
                  <a:srgbClr val="1111B7"/>
                </a:solidFill>
                <a:ea typeface="Calibri"/>
                <a:cs typeface="Times New Roman"/>
              </a:rPr>
              <a:t>In From The Streets</a:t>
            </a:r>
          </a:p>
        </p:txBody>
      </p:sp>
      <p:sp>
        <p:nvSpPr>
          <p:cNvPr id="4" name="Slide Number Placeholder 3"/>
          <p:cNvSpPr>
            <a:spLocks noGrp="1"/>
          </p:cNvSpPr>
          <p:nvPr>
            <p:ph type="sldNum" sz="quarter" idx="12"/>
          </p:nvPr>
        </p:nvSpPr>
        <p:spPr/>
        <p:txBody>
          <a:bodyPr/>
          <a:lstStyle/>
          <a:p>
            <a:pPr>
              <a:defRPr/>
            </a:pPr>
            <a:fld id="{DD74C7AB-7725-4167-8CF5-DE7E489CD212}" type="slidenum">
              <a:rPr lang="en-US"/>
              <a:pPr>
                <a:defRPr/>
              </a:pPr>
              <a:t>19</a:t>
            </a:fld>
            <a:endParaRPr lang="en-US"/>
          </a:p>
        </p:txBody>
      </p:sp>
      <p:sp>
        <p:nvSpPr>
          <p:cNvPr id="6" name="Content Placeholder 2"/>
          <p:cNvSpPr>
            <a:spLocks noGrp="1"/>
          </p:cNvSpPr>
          <p:nvPr>
            <p:ph idx="1"/>
          </p:nvPr>
        </p:nvSpPr>
        <p:spPr>
          <a:xfrm>
            <a:off x="457200" y="1524002"/>
            <a:ext cx="8229600" cy="5105399"/>
          </a:xfrm>
        </p:spPr>
        <p:txBody>
          <a:bodyPr>
            <a:normAutofit/>
          </a:bodyPr>
          <a:lstStyle/>
          <a:p>
            <a:pPr algn="just"/>
            <a:r>
              <a:rPr lang="en-US" sz="2000" dirty="0"/>
              <a:t>In 2016, we launched HOME-STAT, the most comprehensive street outreach program in the nation, with outreach teams canvassing all five boroughs 24/7/365. </a:t>
            </a:r>
          </a:p>
          <a:p>
            <a:pPr marL="0" indent="0" algn="just">
              <a:buNone/>
            </a:pPr>
            <a:endParaRPr lang="en-US" sz="2000" dirty="0"/>
          </a:p>
          <a:p>
            <a:pPr marL="0" indent="0" algn="just">
              <a:buNone/>
            </a:pPr>
            <a:endParaRPr lang="en-US" sz="2000" dirty="0"/>
          </a:p>
          <a:p>
            <a:pPr marL="0" indent="0" algn="just">
              <a:buNone/>
            </a:pPr>
            <a:endParaRPr lang="en-US" sz="2000" dirty="0"/>
          </a:p>
          <a:p>
            <a:pPr algn="just"/>
            <a:r>
              <a:rPr lang="en-US" sz="2000" dirty="0"/>
              <a:t>Our HOME-STAT program has helped more than 2,000 individuals come off the streets and subways and remain off in transitional and permanent settings. </a:t>
            </a:r>
          </a:p>
          <a:p>
            <a:pPr lvl="0" algn="just"/>
            <a:endParaRPr lang="en-US" sz="2000" dirty="0"/>
          </a:p>
        </p:txBody>
      </p:sp>
      <p:pic>
        <p:nvPicPr>
          <p:cNvPr id="5" name="Picture 2" descr="\\homedrives\home-fs04\1c\drin8647\PowerPoint_BAR_DS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
        <p:nvSpPr>
          <p:cNvPr id="8" name="Slide Number Placeholder 3"/>
          <p:cNvSpPr txBox="1">
            <a:spLocks/>
          </p:cNvSpPr>
          <p:nvPr/>
        </p:nvSpPr>
        <p:spPr>
          <a:xfrm>
            <a:off x="6934200" y="5638804"/>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DD74C7AB-7725-4167-8CF5-DE7E489CD212}" type="slidenum">
              <a:rPr lang="en-US" smtClean="0"/>
              <a:pPr>
                <a:defRPr/>
              </a:pPr>
              <a:t>19</a:t>
            </a:fld>
            <a:endParaRPr lang="en-US" dirty="0"/>
          </a:p>
        </p:txBody>
      </p:sp>
    </p:spTree>
    <p:extLst>
      <p:ext uri="{BB962C8B-B14F-4D97-AF65-F5344CB8AC3E}">
        <p14:creationId xmlns:p14="http://schemas.microsoft.com/office/powerpoint/2010/main" val="289911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70847" y="0"/>
            <a:ext cx="8229600" cy="1143000"/>
          </a:xfrm>
        </p:spPr>
        <p:txBody>
          <a:bodyPr rtlCol="0">
            <a:normAutofit/>
          </a:bodyPr>
          <a:lstStyle/>
          <a:p>
            <a:pPr fontAlgn="auto">
              <a:spcAft>
                <a:spcPts val="0"/>
              </a:spcAft>
              <a:defRPr/>
            </a:pPr>
            <a:r>
              <a:rPr lang="en-US" altLang="en-US" sz="4000" b="1" dirty="0">
                <a:solidFill>
                  <a:srgbClr val="1111B7"/>
                </a:solidFill>
                <a:latin typeface="+mn-lt"/>
                <a:cs typeface="Times New Roman" pitchFamily="1" charset="0"/>
              </a:rPr>
              <a:t>REFORMS</a:t>
            </a:r>
          </a:p>
        </p:txBody>
      </p:sp>
      <p:sp>
        <p:nvSpPr>
          <p:cNvPr id="4" name="Slide Number Placeholder 3"/>
          <p:cNvSpPr>
            <a:spLocks noGrp="1"/>
          </p:cNvSpPr>
          <p:nvPr>
            <p:ph type="sldNum" sz="quarter" idx="12"/>
          </p:nvPr>
        </p:nvSpPr>
        <p:spPr>
          <a:xfrm>
            <a:off x="6934200" y="5638804"/>
            <a:ext cx="2133600" cy="365125"/>
          </a:xfrm>
        </p:spPr>
        <p:txBody>
          <a:bodyPr/>
          <a:lstStyle/>
          <a:p>
            <a:pPr>
              <a:defRPr/>
            </a:pPr>
            <a:fld id="{DD74C7AB-7725-4167-8CF5-DE7E489CD212}" type="slidenum">
              <a:rPr lang="en-US"/>
              <a:pPr>
                <a:defRPr/>
              </a:pPr>
              <a:t>2</a:t>
            </a:fld>
            <a:endParaRPr lang="en-US" dirty="0"/>
          </a:p>
        </p:txBody>
      </p:sp>
      <p:graphicFrame>
        <p:nvGraphicFramePr>
          <p:cNvPr id="6" name="Diagram 5"/>
          <p:cNvGraphicFramePr/>
          <p:nvPr>
            <p:extLst>
              <p:ext uri="{D42A27DB-BD31-4B8C-83A1-F6EECF244321}">
                <p14:modId xmlns:p14="http://schemas.microsoft.com/office/powerpoint/2010/main" val="503721082"/>
              </p:ext>
            </p:extLst>
          </p:nvPr>
        </p:nvGraphicFramePr>
        <p:xfrm>
          <a:off x="1219201" y="1524000"/>
          <a:ext cx="6972300"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Picture 2" descr="\\homedrives\home-fs04\1c\drin8647\PowerPoint_BAR_DSS.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6123867"/>
            <a:ext cx="9144000" cy="75590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1111B7"/>
                </a:solidFill>
                <a:ea typeface="Calibri"/>
                <a:cs typeface="Times New Roman"/>
              </a:rPr>
              <a:t>Fair Fares</a:t>
            </a:r>
            <a:endParaRPr lang="en-US" dirty="0"/>
          </a:p>
        </p:txBody>
      </p:sp>
      <p:sp>
        <p:nvSpPr>
          <p:cNvPr id="3" name="Content Placeholder 2"/>
          <p:cNvSpPr>
            <a:spLocks noGrp="1"/>
          </p:cNvSpPr>
          <p:nvPr>
            <p:ph idx="1"/>
          </p:nvPr>
        </p:nvSpPr>
        <p:spPr>
          <a:xfrm>
            <a:off x="457200" y="1295400"/>
            <a:ext cx="8229600" cy="4830767"/>
          </a:xfrm>
        </p:spPr>
        <p:txBody>
          <a:bodyPr>
            <a:noAutofit/>
          </a:bodyPr>
          <a:lstStyle/>
          <a:p>
            <a:r>
              <a:rPr lang="en-US" sz="1800" dirty="0"/>
              <a:t>The Fare Fares NYC Metrocard allows participants to purchase unlimited weekly and monthly passes at a 50 percent discount at MTA vending machines. The City worked with NYC Transit to phase in a pay-per-ride option, which was launched on March 15, 2019. </a:t>
            </a:r>
          </a:p>
          <a:p>
            <a:r>
              <a:rPr lang="en-US" sz="1800" dirty="0"/>
              <a:t>Starting on the launch date, DSS/HRA began contacting New Yorkers who are working and receive Cash Assistance, and who do not already receive transportation assistance, to inform them of their eligibility and invite them to visit the nearest Fair Fares NYC location to pick up their Fair Fares Metrocard.  In February, DSS/HRA began contacting some working SNAP recipients as well.</a:t>
            </a:r>
          </a:p>
          <a:p>
            <a:r>
              <a:rPr lang="en-US" sz="1800" dirty="0"/>
              <a:t>Additional mailed notices, reminder phone calls and texts were, and continue to be, made to eligible individuals who have not picked up their discounted card.</a:t>
            </a:r>
          </a:p>
          <a:p>
            <a:r>
              <a:rPr lang="en-US" sz="1800" dirty="0"/>
              <a:t>Eligible individuals and those with questions can also call 311 and HRA Infoline for assistance in receiving the Fair Fares Metrocard.</a:t>
            </a:r>
          </a:p>
          <a:p>
            <a:r>
              <a:rPr lang="en-US" sz="1800" dirty="0"/>
              <a:t>In the first week of March, we launched a targeted digital advertising campaign to inform eligible individuals about the program and encourage them to pick up their discounted Fair Fares Metrocard. </a:t>
            </a:r>
          </a:p>
        </p:txBody>
      </p:sp>
      <p:sp>
        <p:nvSpPr>
          <p:cNvPr id="4" name="Slide Number Placeholder 3"/>
          <p:cNvSpPr>
            <a:spLocks noGrp="1"/>
          </p:cNvSpPr>
          <p:nvPr>
            <p:ph type="sldNum" sz="quarter" idx="12"/>
          </p:nvPr>
        </p:nvSpPr>
        <p:spPr/>
        <p:txBody>
          <a:bodyPr/>
          <a:lstStyle/>
          <a:p>
            <a:pPr>
              <a:defRPr/>
            </a:pPr>
            <a:fld id="{50BE0119-A7A3-4C6D-8902-D656EFC35328}" type="slidenum">
              <a:rPr lang="en-US" smtClean="0"/>
              <a:pPr>
                <a:defRPr/>
              </a:pPr>
              <a:t>20</a:t>
            </a:fld>
            <a:endParaRPr lang="en-US" dirty="0"/>
          </a:p>
        </p:txBody>
      </p:sp>
    </p:spTree>
    <p:extLst>
      <p:ext uri="{BB962C8B-B14F-4D97-AF65-F5344CB8AC3E}">
        <p14:creationId xmlns:p14="http://schemas.microsoft.com/office/powerpoint/2010/main" val="24801297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1111B7"/>
                </a:solidFill>
                <a:ea typeface="Calibri"/>
                <a:cs typeface="Times New Roman"/>
              </a:rPr>
              <a:t>Fair Fares</a:t>
            </a:r>
            <a:endParaRPr lang="en-US" dirty="0"/>
          </a:p>
        </p:txBody>
      </p:sp>
      <p:sp>
        <p:nvSpPr>
          <p:cNvPr id="3" name="Content Placeholder 2"/>
          <p:cNvSpPr>
            <a:spLocks noGrp="1"/>
          </p:cNvSpPr>
          <p:nvPr>
            <p:ph idx="1"/>
          </p:nvPr>
        </p:nvSpPr>
        <p:spPr>
          <a:xfrm>
            <a:off x="457200" y="1371600"/>
            <a:ext cx="8229600" cy="4754567"/>
          </a:xfrm>
        </p:spPr>
        <p:txBody>
          <a:bodyPr>
            <a:normAutofit fontScale="55000" lnSpcReduction="20000"/>
          </a:bodyPr>
          <a:lstStyle/>
          <a:p>
            <a:r>
              <a:rPr lang="en-US" dirty="0"/>
              <a:t>Beginning next month, DSS/HRA will expand eligibility to all working New Yorkers with incomes at or below the Federal Poverty Level who are receiving CA or SNAP benefits and do not already receive transportation assistance. And we are making it even easier for participants to get enrolled and receive their Fair Fares card. Next month, eligible clients will be able to enroll in the Fair Fares program online using ACCESS HRA and receive their card through the mail without any need to come into an office.</a:t>
            </a:r>
          </a:p>
          <a:p>
            <a:endParaRPr lang="en-US" dirty="0"/>
          </a:p>
          <a:p>
            <a:r>
              <a:rPr lang="en-US" dirty="0"/>
              <a:t>Planning is underway to expand the program in the Fall of 2019 to more low-income New Yorkers, such as those served by the City University of New York (CUNY), the New York City Housing Authority (NYCHA), and veterans. </a:t>
            </a:r>
          </a:p>
          <a:p>
            <a:endParaRPr lang="en-US" dirty="0"/>
          </a:p>
          <a:p>
            <a:r>
              <a:rPr lang="en-US" dirty="0"/>
              <a:t>In January 2020, we plan to launch an open enrollment process for all eligible New Yorkers at or below the Federal Poverty level who don’t have discounted transportation assistance from HRA or NYC Transit.  </a:t>
            </a:r>
          </a:p>
          <a:p>
            <a:pPr marL="0" indent="0">
              <a:buNone/>
            </a:pPr>
            <a:endParaRPr lang="en-US" dirty="0"/>
          </a:p>
          <a:p>
            <a:r>
              <a:rPr lang="en-US" dirty="0"/>
              <a:t>In the preliminary budget, the Fair Fares program was funded with $106 million in FY20 (the second year of implementation).</a:t>
            </a:r>
          </a:p>
        </p:txBody>
      </p:sp>
      <p:sp>
        <p:nvSpPr>
          <p:cNvPr id="4" name="Slide Number Placeholder 3"/>
          <p:cNvSpPr>
            <a:spLocks noGrp="1"/>
          </p:cNvSpPr>
          <p:nvPr>
            <p:ph type="sldNum" sz="quarter" idx="12"/>
          </p:nvPr>
        </p:nvSpPr>
        <p:spPr/>
        <p:txBody>
          <a:bodyPr/>
          <a:lstStyle/>
          <a:p>
            <a:pPr>
              <a:defRPr/>
            </a:pPr>
            <a:fld id="{50BE0119-A7A3-4C6D-8902-D656EFC35328}" type="slidenum">
              <a:rPr lang="en-US" smtClean="0"/>
              <a:pPr>
                <a:defRPr/>
              </a:pPr>
              <a:t>21</a:t>
            </a:fld>
            <a:endParaRPr lang="en-US"/>
          </a:p>
        </p:txBody>
      </p:sp>
    </p:spTree>
    <p:extLst>
      <p:ext uri="{BB962C8B-B14F-4D97-AF65-F5344CB8AC3E}">
        <p14:creationId xmlns:p14="http://schemas.microsoft.com/office/powerpoint/2010/main" val="20663591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0" y="0"/>
            <a:ext cx="9144000" cy="1143000"/>
          </a:xfrm>
        </p:spPr>
        <p:txBody>
          <a:bodyPr rtlCol="0">
            <a:normAutofit/>
          </a:bodyPr>
          <a:lstStyle/>
          <a:p>
            <a:r>
              <a:rPr lang="en-US" sz="2800" b="1" dirty="0">
                <a:solidFill>
                  <a:srgbClr val="1111B7"/>
                </a:solidFill>
              </a:rPr>
              <a:t>The State and Federal Landscape</a:t>
            </a:r>
          </a:p>
        </p:txBody>
      </p:sp>
      <p:sp>
        <p:nvSpPr>
          <p:cNvPr id="4" name="Slide Number Placeholder 3"/>
          <p:cNvSpPr>
            <a:spLocks noGrp="1"/>
          </p:cNvSpPr>
          <p:nvPr>
            <p:ph type="sldNum" sz="quarter" idx="12"/>
          </p:nvPr>
        </p:nvSpPr>
        <p:spPr/>
        <p:txBody>
          <a:bodyPr/>
          <a:lstStyle/>
          <a:p>
            <a:pPr>
              <a:defRPr/>
            </a:pPr>
            <a:fld id="{DD74C7AB-7725-4167-8CF5-DE7E489CD212}" type="slidenum">
              <a:rPr lang="en-US"/>
              <a:pPr>
                <a:defRPr/>
              </a:pPr>
              <a:t>22</a:t>
            </a:fld>
            <a:endParaRPr lang="en-US"/>
          </a:p>
        </p:txBody>
      </p:sp>
      <p:sp>
        <p:nvSpPr>
          <p:cNvPr id="6" name="Content Placeholder 2"/>
          <p:cNvSpPr>
            <a:spLocks noGrp="1"/>
          </p:cNvSpPr>
          <p:nvPr>
            <p:ph idx="1"/>
          </p:nvPr>
        </p:nvSpPr>
        <p:spPr>
          <a:xfrm>
            <a:off x="457200" y="892430"/>
            <a:ext cx="8229600" cy="5203570"/>
          </a:xfrm>
        </p:spPr>
        <p:txBody>
          <a:bodyPr>
            <a:normAutofit/>
          </a:bodyPr>
          <a:lstStyle/>
          <a:p>
            <a:r>
              <a:rPr lang="en-US" sz="2000" dirty="0"/>
              <a:t>The State Executive Budget proposes to cut reimbursement of Temporary Assistance for Needy Families (TANF) to New York City by 10 percent, which will amount to a $125 million cut in annual public assistance funding. </a:t>
            </a:r>
          </a:p>
          <a:p>
            <a:pPr marL="0" indent="0">
              <a:buNone/>
            </a:pPr>
            <a:endParaRPr lang="en-US" sz="2000" dirty="0"/>
          </a:p>
          <a:p>
            <a:r>
              <a:rPr lang="en-US" sz="2000" dirty="0"/>
              <a:t>This proposed cut will imperil our reforms to improve client services.</a:t>
            </a:r>
          </a:p>
          <a:p>
            <a:pPr marL="0" indent="0">
              <a:buNone/>
            </a:pPr>
            <a:endParaRPr lang="en-US" sz="2000" dirty="0"/>
          </a:p>
          <a:p>
            <a:r>
              <a:rPr lang="en-US" sz="2000" dirty="0"/>
              <a:t>The Trump administration released a proposed rule in February that would restrict Able Bodied Adults Without Dependents (ABAWD) waivers to areas where the unemployment rate is higher than 7 percent compared to the current unemployment rate threshold of 10 percent. </a:t>
            </a:r>
          </a:p>
          <a:p>
            <a:pPr marL="0" indent="0">
              <a:buNone/>
            </a:pPr>
            <a:endParaRPr lang="en-US" sz="2000" dirty="0"/>
          </a:p>
          <a:p>
            <a:r>
              <a:rPr lang="en-US" sz="2000" dirty="0"/>
              <a:t>This Trump Administration attack on low-income single adults will exacerbate food insecurity and result in many New Yorkers losing their SNAP benefits if they do not find 80 hours of work in a month. </a:t>
            </a:r>
          </a:p>
        </p:txBody>
      </p:sp>
      <p:sp>
        <p:nvSpPr>
          <p:cNvPr id="5" name="Slide Number Placeholder 3"/>
          <p:cNvSpPr txBox="1">
            <a:spLocks/>
          </p:cNvSpPr>
          <p:nvPr/>
        </p:nvSpPr>
        <p:spPr>
          <a:xfrm>
            <a:off x="6934200" y="5638804"/>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DD74C7AB-7725-4167-8CF5-DE7E489CD212}" type="slidenum">
              <a:rPr lang="en-US" smtClean="0"/>
              <a:pPr>
                <a:defRPr/>
              </a:pPr>
              <a:t>22</a:t>
            </a:fld>
            <a:endParaRPr lang="en-US" dirty="0"/>
          </a:p>
        </p:txBody>
      </p:sp>
      <p:pic>
        <p:nvPicPr>
          <p:cNvPr id="8" name="Picture 2" descr="\\homedrives\home-fs04\1c\drin8647\PowerPoint_BAR_DS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65463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marL="0" indent="0" algn="ctr" fontAlgn="auto">
              <a:spcAft>
                <a:spcPts val="0"/>
              </a:spcAft>
              <a:buFont typeface="Arial" pitchFamily="34" charset="0"/>
              <a:buNone/>
              <a:defRPr/>
            </a:pPr>
            <a:r>
              <a:rPr lang="en-US" sz="4500" dirty="0">
                <a:ln w="1905"/>
                <a:solidFill>
                  <a:srgbClr val="0000A1"/>
                </a:solidFill>
                <a:effectLst>
                  <a:innerShdw blurRad="69850" dist="43180" dir="5400000">
                    <a:srgbClr val="000000">
                      <a:alpha val="65000"/>
                    </a:srgbClr>
                  </a:innerShdw>
                </a:effectLst>
                <a:latin typeface="Arial Black" pitchFamily="34" charset="0"/>
                <a:cs typeface="Times New Roman" pitchFamily="18" charset="0"/>
              </a:rPr>
              <a:t/>
            </a:r>
            <a:br>
              <a:rPr lang="en-US" sz="4500" dirty="0">
                <a:ln w="1905"/>
                <a:solidFill>
                  <a:srgbClr val="0000A1"/>
                </a:solidFill>
                <a:effectLst>
                  <a:innerShdw blurRad="69850" dist="43180" dir="5400000">
                    <a:srgbClr val="000000">
                      <a:alpha val="65000"/>
                    </a:srgbClr>
                  </a:innerShdw>
                </a:effectLst>
                <a:latin typeface="Arial Black" pitchFamily="34" charset="0"/>
                <a:cs typeface="Times New Roman" pitchFamily="18" charset="0"/>
              </a:rPr>
            </a:br>
            <a:r>
              <a:rPr lang="en-US" sz="4500" dirty="0">
                <a:ln w="1905"/>
                <a:solidFill>
                  <a:srgbClr val="0000A1"/>
                </a:solidFill>
                <a:effectLst>
                  <a:innerShdw blurRad="69850" dist="43180" dir="5400000">
                    <a:srgbClr val="000000">
                      <a:alpha val="65000"/>
                    </a:srgbClr>
                  </a:innerShdw>
                </a:effectLst>
                <a:latin typeface="Arial Black" pitchFamily="34" charset="0"/>
                <a:cs typeface="Times New Roman" pitchFamily="18" charset="0"/>
              </a:rPr>
              <a:t>Thank you!</a:t>
            </a:r>
          </a:p>
        </p:txBody>
      </p:sp>
      <p:sp>
        <p:nvSpPr>
          <p:cNvPr id="4" name="Slide Number Placeholder 3"/>
          <p:cNvSpPr>
            <a:spLocks noGrp="1"/>
          </p:cNvSpPr>
          <p:nvPr>
            <p:ph type="sldNum" sz="quarter" idx="12"/>
          </p:nvPr>
        </p:nvSpPr>
        <p:spPr/>
        <p:txBody>
          <a:bodyPr/>
          <a:lstStyle/>
          <a:p>
            <a:pPr>
              <a:defRPr/>
            </a:pPr>
            <a:fld id="{B78E45B0-E15C-4C16-90AF-468C52EA321F}" type="slidenum">
              <a:rPr lang="en-US"/>
              <a:pPr>
                <a:defRPr/>
              </a:pPr>
              <a:t>23</a:t>
            </a:fld>
            <a:endParaRPr lang="en-US"/>
          </a:p>
        </p:txBody>
      </p:sp>
      <p:pic>
        <p:nvPicPr>
          <p:cNvPr id="10" name="Picture 2" descr="\\homedrives\home-fs04\1c\drin8647\PowerPoint_BAR_DS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sp>
        <p:nvSpPr>
          <p:cNvPr id="12" name="Slide Number Placeholder 3"/>
          <p:cNvSpPr txBox="1">
            <a:spLocks/>
          </p:cNvSpPr>
          <p:nvPr/>
        </p:nvSpPr>
        <p:spPr>
          <a:xfrm>
            <a:off x="6934200" y="5638804"/>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defRPr/>
            </a:pPr>
            <a:fld id="{DD74C7AB-7725-4167-8CF5-DE7E489CD212}" type="slidenum">
              <a:rPr lang="en-US" smtClean="0"/>
              <a:pPr>
                <a:defRPr/>
              </a:pPr>
              <a:t>23</a:t>
            </a:fld>
            <a:endParaRPr lang="en-US" dirty="0"/>
          </a:p>
        </p:txBody>
      </p:sp>
    </p:spTree>
    <p:extLst>
      <p:ext uri="{BB962C8B-B14F-4D97-AF65-F5344CB8AC3E}">
        <p14:creationId xmlns:p14="http://schemas.microsoft.com/office/powerpoint/2010/main" val="34720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0"/>
            <a:ext cx="8229600" cy="1143000"/>
          </a:xfrm>
        </p:spPr>
        <p:txBody>
          <a:bodyPr>
            <a:normAutofit/>
          </a:bodyPr>
          <a:lstStyle/>
          <a:p>
            <a:r>
              <a:rPr lang="en-US" altLang="en-US" sz="3600" b="1" dirty="0">
                <a:solidFill>
                  <a:srgbClr val="1111B7"/>
                </a:solidFill>
                <a:latin typeface="+mn-lt"/>
                <a:cs typeface="Arial" panose="020B0604020202020204" pitchFamily="34" charset="0"/>
              </a:rPr>
              <a:t>The Rise of Homelessness</a:t>
            </a:r>
            <a:endParaRPr lang="en-US" altLang="en-US" sz="3600" b="1" dirty="0">
              <a:solidFill>
                <a:srgbClr val="003CB4"/>
              </a:solidFill>
              <a:latin typeface="+mn-lt"/>
              <a:cs typeface="Arial" panose="020B0604020202020204" pitchFamily="34" charset="0"/>
            </a:endParaRPr>
          </a:p>
        </p:txBody>
      </p:sp>
      <p:sp>
        <p:nvSpPr>
          <p:cNvPr id="3" name="Content Placeholder 2"/>
          <p:cNvSpPr>
            <a:spLocks noGrp="1"/>
          </p:cNvSpPr>
          <p:nvPr>
            <p:ph idx="1"/>
          </p:nvPr>
        </p:nvSpPr>
        <p:spPr>
          <a:xfrm>
            <a:off x="346166" y="914400"/>
            <a:ext cx="8416834" cy="5505994"/>
          </a:xfrm>
        </p:spPr>
        <p:txBody>
          <a:bodyPr>
            <a:noAutofit/>
          </a:bodyPr>
          <a:lstStyle/>
          <a:p>
            <a:pPr marL="0" indent="0" algn="ctr">
              <a:buNone/>
            </a:pPr>
            <a:r>
              <a:rPr lang="en-US" sz="1000" dirty="0">
                <a:latin typeface="+mj-lt"/>
                <a:cs typeface="Times New Roman" panose="02020603050405020304" pitchFamily="18" charset="0"/>
              </a:rPr>
              <a:t> </a:t>
            </a:r>
          </a:p>
          <a:p>
            <a:pPr algn="just"/>
            <a:endParaRPr lang="en-US" sz="1000" dirty="0">
              <a:latin typeface="+mj-lt"/>
              <a:cs typeface="Times New Roman" panose="02020603050405020304" pitchFamily="18" charset="0"/>
            </a:endParaRPr>
          </a:p>
          <a:p>
            <a:pPr algn="just"/>
            <a:r>
              <a:rPr lang="en-US" sz="2000" dirty="0">
                <a:latin typeface="+mj-lt"/>
                <a:cs typeface="Times New Roman" panose="02020603050405020304" pitchFamily="18" charset="0"/>
              </a:rPr>
              <a:t>Between 2005 and 2015, the median New York City rent increased by nearly 19 percent in real dollars and household income increased by less than 5 percent in real dollars. </a:t>
            </a:r>
          </a:p>
          <a:p>
            <a:pPr algn="just"/>
            <a:endParaRPr lang="en-US" sz="1000" dirty="0">
              <a:latin typeface="+mj-lt"/>
              <a:cs typeface="Times New Roman" panose="02020603050405020304" pitchFamily="18" charset="0"/>
            </a:endParaRPr>
          </a:p>
          <a:p>
            <a:pPr algn="just"/>
            <a:r>
              <a:rPr lang="en-US" sz="2000" dirty="0">
                <a:latin typeface="+mj-lt"/>
                <a:cs typeface="Times New Roman" panose="02020603050405020304" pitchFamily="18" charset="0"/>
              </a:rPr>
              <a:t>Between </a:t>
            </a:r>
            <a:r>
              <a:rPr lang="en-US" sz="2000" dirty="0"/>
              <a:t>1994 and 2012, the city suffered a net loss of about 16 percent of the total rent-regulated housing stock, some 150,000 units.</a:t>
            </a:r>
          </a:p>
          <a:p>
            <a:pPr marL="0" indent="0">
              <a:buNone/>
            </a:pP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B604CB2-1CD0-4FC4-9A61-D0BFEFBBB6FE}" type="slidenum">
              <a:rPr lang="en-US" smtClean="0"/>
              <a:t>3</a:t>
            </a:fld>
            <a:endParaRPr lang="en-US" dirty="0"/>
          </a:p>
        </p:txBody>
      </p:sp>
      <p:pic>
        <p:nvPicPr>
          <p:cNvPr id="6" name="Picture 2" descr="C:\Users\fish7883\Desktop\Rent Sta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3505200"/>
            <a:ext cx="5791200" cy="2895600"/>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99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6166" y="914400"/>
            <a:ext cx="8416834" cy="5505994"/>
          </a:xfrm>
        </p:spPr>
        <p:txBody>
          <a:bodyPr>
            <a:noAutofit/>
          </a:bodyPr>
          <a:lstStyle/>
          <a:p>
            <a:pPr marL="0" indent="0" algn="ctr">
              <a:buNone/>
            </a:pPr>
            <a:r>
              <a:rPr lang="en-US" sz="1000" dirty="0">
                <a:latin typeface="+mj-lt"/>
                <a:cs typeface="Times New Roman" panose="02020603050405020304" pitchFamily="18" charset="0"/>
              </a:rPr>
              <a:t> </a:t>
            </a:r>
          </a:p>
          <a:p>
            <a:pPr algn="just"/>
            <a:endParaRPr lang="en-US" sz="1000" dirty="0">
              <a:latin typeface="+mj-lt"/>
              <a:cs typeface="Times New Roman" panose="02020603050405020304" pitchFamily="18" charset="0"/>
            </a:endParaRPr>
          </a:p>
          <a:p>
            <a:pPr algn="just"/>
            <a:endParaRPr lang="en-US" sz="2000" dirty="0">
              <a:latin typeface="+mj-lt"/>
              <a:cs typeface="Times New Roman" panose="02020603050405020304" pitchFamily="18" charset="0"/>
            </a:endParaRPr>
          </a:p>
          <a:p>
            <a:pPr algn="just"/>
            <a:endParaRPr lang="en-US" sz="2000" dirty="0">
              <a:latin typeface="+mj-lt"/>
              <a:cs typeface="Times New Roman" panose="02020603050405020304" pitchFamily="18" charset="0"/>
            </a:endParaRPr>
          </a:p>
          <a:p>
            <a:pPr algn="just"/>
            <a:r>
              <a:rPr lang="en-US" sz="2200" dirty="0">
                <a:latin typeface="+mj-lt"/>
                <a:cs typeface="Times New Roman" panose="02020603050405020304" pitchFamily="18" charset="0"/>
              </a:rPr>
              <a:t>Combined, these and other trends mean that by 2015 the city had only half the housing it needs for about three million low-income New Yorkers.</a:t>
            </a:r>
          </a:p>
          <a:p>
            <a:pPr marL="0" indent="0">
              <a:buNone/>
            </a:pPr>
            <a:endParaRPr lang="en-US" sz="2200" dirty="0">
              <a:latin typeface="+mj-lt"/>
              <a:cs typeface="Times New Roman" panose="02020603050405020304" pitchFamily="18" charset="0"/>
            </a:endParaRPr>
          </a:p>
          <a:p>
            <a:endParaRPr lang="en-US" sz="2200" dirty="0">
              <a:latin typeface="+mj-lt"/>
              <a:cs typeface="Times New Roman" panose="02020603050405020304" pitchFamily="18" charset="0"/>
            </a:endParaRPr>
          </a:p>
          <a:p>
            <a:r>
              <a:rPr lang="en-US" sz="2200" dirty="0">
                <a:latin typeface="+mj-lt"/>
                <a:cs typeface="Times New Roman" panose="02020603050405020304" pitchFamily="18" charset="0"/>
              </a:rPr>
              <a:t>Renters who are only able to afford an apartment costing $800 or less must search in a market with a vacancy rate 1.1</a:t>
            </a:r>
            <a:r>
              <a:rPr lang="en-US" sz="2200" dirty="0">
                <a:solidFill>
                  <a:srgbClr val="FF0000"/>
                </a:solidFill>
                <a:latin typeface="+mj-lt"/>
                <a:cs typeface="Times New Roman" panose="02020603050405020304" pitchFamily="18" charset="0"/>
              </a:rPr>
              <a:t> </a:t>
            </a:r>
            <a:r>
              <a:rPr lang="en-US" sz="2200" dirty="0">
                <a:latin typeface="+mj-lt"/>
                <a:cs typeface="Times New Roman" panose="02020603050405020304" pitchFamily="18" charset="0"/>
              </a:rPr>
              <a:t>percent. </a:t>
            </a:r>
            <a:endParaRPr lang="en-US" sz="22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B604CB2-1CD0-4FC4-9A61-D0BFEFBBB6FE}" type="slidenum">
              <a:rPr lang="en-US" smtClean="0"/>
              <a:t>4</a:t>
            </a:fld>
            <a:endParaRPr lang="en-US" dirty="0"/>
          </a:p>
        </p:txBody>
      </p:sp>
      <p:sp>
        <p:nvSpPr>
          <p:cNvPr id="8" name="Title 1"/>
          <p:cNvSpPr>
            <a:spLocks noGrp="1"/>
          </p:cNvSpPr>
          <p:nvPr>
            <p:ph type="title"/>
          </p:nvPr>
        </p:nvSpPr>
        <p:spPr>
          <a:xfrm>
            <a:off x="381000" y="0"/>
            <a:ext cx="8229600" cy="1143000"/>
          </a:xfrm>
        </p:spPr>
        <p:txBody>
          <a:bodyPr>
            <a:normAutofit/>
          </a:bodyPr>
          <a:lstStyle/>
          <a:p>
            <a:r>
              <a:rPr lang="en-US" altLang="en-US" sz="3600" b="1" dirty="0">
                <a:solidFill>
                  <a:srgbClr val="1111B7"/>
                </a:solidFill>
                <a:latin typeface="+mn-lt"/>
                <a:cs typeface="Arial" panose="020B0604020202020204" pitchFamily="34" charset="0"/>
              </a:rPr>
              <a:t>The Rise of Homelessness</a:t>
            </a:r>
            <a:endParaRPr lang="en-US" altLang="en-US" sz="3600" b="1" dirty="0">
              <a:solidFill>
                <a:srgbClr val="003CB4"/>
              </a:solidFill>
              <a:latin typeface="+mn-lt"/>
              <a:cs typeface="Arial" panose="020B0604020202020204" pitchFamily="34" charset="0"/>
            </a:endParaRPr>
          </a:p>
        </p:txBody>
      </p:sp>
    </p:spTree>
    <p:extLst>
      <p:ext uri="{BB962C8B-B14F-4D97-AF65-F5344CB8AC3E}">
        <p14:creationId xmlns:p14="http://schemas.microsoft.com/office/powerpoint/2010/main" val="3471459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152400"/>
            <a:ext cx="8229600" cy="1143000"/>
          </a:xfrm>
        </p:spPr>
        <p:txBody>
          <a:bodyPr rtlCol="0">
            <a:normAutofit/>
          </a:bodyPr>
          <a:lstStyle/>
          <a:p>
            <a:pPr fontAlgn="auto">
              <a:spcAft>
                <a:spcPts val="0"/>
              </a:spcAft>
              <a:defRPr/>
            </a:pPr>
            <a:r>
              <a:rPr lang="en-US" altLang="en-US" sz="4000" b="1" dirty="0">
                <a:solidFill>
                  <a:srgbClr val="1111B7"/>
                </a:solidFill>
                <a:latin typeface="+mn-lt"/>
                <a:cs typeface="Times New Roman" pitchFamily="1" charset="0"/>
              </a:rPr>
              <a:t>FY 2020 HRA Budget</a:t>
            </a:r>
          </a:p>
        </p:txBody>
      </p:sp>
      <p:sp>
        <p:nvSpPr>
          <p:cNvPr id="4" name="Slide Number Placeholder 3"/>
          <p:cNvSpPr>
            <a:spLocks noGrp="1"/>
          </p:cNvSpPr>
          <p:nvPr>
            <p:ph type="sldNum" sz="quarter" idx="12"/>
          </p:nvPr>
        </p:nvSpPr>
        <p:spPr>
          <a:xfrm>
            <a:off x="6934200" y="5638804"/>
            <a:ext cx="2133600" cy="365125"/>
          </a:xfrm>
        </p:spPr>
        <p:txBody>
          <a:bodyPr/>
          <a:lstStyle/>
          <a:p>
            <a:pPr>
              <a:defRPr/>
            </a:pPr>
            <a:fld id="{DD74C7AB-7725-4167-8CF5-DE7E489CD212}" type="slidenum">
              <a:rPr lang="en-US"/>
              <a:pPr>
                <a:defRPr/>
              </a:pPr>
              <a:t>5</a:t>
            </a:fld>
            <a:endParaRPr lang="en-US" dirty="0"/>
          </a:p>
        </p:txBody>
      </p:sp>
      <p:pic>
        <p:nvPicPr>
          <p:cNvPr id="9" name="Picture 2" descr="\\homedrives\home-fs04\1c\drin8647\PowerPoint_BAR_DS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119658"/>
            <a:ext cx="9144000" cy="755904"/>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2779" y="762000"/>
            <a:ext cx="7166001" cy="5129058"/>
          </a:xfrm>
          <a:prstGeom prst="rect">
            <a:avLst/>
          </a:prstGeom>
        </p:spPr>
      </p:pic>
    </p:spTree>
    <p:extLst>
      <p:ext uri="{BB962C8B-B14F-4D97-AF65-F5344CB8AC3E}">
        <p14:creationId xmlns:p14="http://schemas.microsoft.com/office/powerpoint/2010/main" val="289592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152400"/>
            <a:ext cx="8229600" cy="1143000"/>
          </a:xfrm>
        </p:spPr>
        <p:txBody>
          <a:bodyPr rtlCol="0">
            <a:normAutofit/>
          </a:bodyPr>
          <a:lstStyle/>
          <a:p>
            <a:pPr fontAlgn="auto">
              <a:spcAft>
                <a:spcPts val="0"/>
              </a:spcAft>
              <a:defRPr/>
            </a:pPr>
            <a:r>
              <a:rPr lang="en-US" altLang="en-US" sz="4000" b="1" dirty="0">
                <a:solidFill>
                  <a:srgbClr val="1111B7"/>
                </a:solidFill>
                <a:latin typeface="+mn-lt"/>
                <a:cs typeface="Times New Roman" pitchFamily="1" charset="0"/>
              </a:rPr>
              <a:t>FY 2020 DHS Budget</a:t>
            </a:r>
          </a:p>
        </p:txBody>
      </p:sp>
      <p:sp>
        <p:nvSpPr>
          <p:cNvPr id="4" name="Slide Number Placeholder 3"/>
          <p:cNvSpPr>
            <a:spLocks noGrp="1"/>
          </p:cNvSpPr>
          <p:nvPr>
            <p:ph type="sldNum" sz="quarter" idx="12"/>
          </p:nvPr>
        </p:nvSpPr>
        <p:spPr>
          <a:xfrm>
            <a:off x="6934200" y="5638804"/>
            <a:ext cx="2133600" cy="365125"/>
          </a:xfrm>
        </p:spPr>
        <p:txBody>
          <a:bodyPr/>
          <a:lstStyle/>
          <a:p>
            <a:pPr>
              <a:defRPr/>
            </a:pPr>
            <a:fld id="{DD74C7AB-7725-4167-8CF5-DE7E489CD212}" type="slidenum">
              <a:rPr lang="en-US"/>
              <a:pPr>
                <a:defRPr/>
              </a:pPr>
              <a:t>6</a:t>
            </a:fld>
            <a:endParaRPr lang="en-US" dirty="0"/>
          </a:p>
        </p:txBody>
      </p:sp>
      <p:pic>
        <p:nvPicPr>
          <p:cNvPr id="9" name="Picture 2" descr="\\homedrives\home-fs04\1c\drin8647\PowerPoint_BAR_DSS.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102096"/>
            <a:ext cx="9144000" cy="75590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Chart 5"/>
          <p:cNvGraphicFramePr>
            <a:graphicFrameLocks/>
          </p:cNvGraphicFramePr>
          <p:nvPr>
            <p:extLst>
              <p:ext uri="{D42A27DB-BD31-4B8C-83A1-F6EECF244321}">
                <p14:modId xmlns:p14="http://schemas.microsoft.com/office/powerpoint/2010/main" val="2002549365"/>
              </p:ext>
            </p:extLst>
          </p:nvPr>
        </p:nvGraphicFramePr>
        <p:xfrm>
          <a:off x="990600" y="685800"/>
          <a:ext cx="7467600" cy="518636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51888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0"/>
            <a:ext cx="8229600" cy="1143000"/>
          </a:xfrm>
        </p:spPr>
        <p:txBody>
          <a:bodyPr>
            <a:normAutofit fontScale="90000"/>
          </a:bodyPr>
          <a:lstStyle/>
          <a:p>
            <a:r>
              <a:rPr lang="en-US" altLang="en-US" sz="3600" b="1" dirty="0">
                <a:solidFill>
                  <a:srgbClr val="1111B7"/>
                </a:solidFill>
                <a:latin typeface="+mn-lt"/>
                <a:cs typeface="Arial" panose="020B0604020202020204" pitchFamily="34" charset="0"/>
              </a:rPr>
              <a:t>Reforming Social Services Policies and Access to Benefits</a:t>
            </a:r>
            <a:endParaRPr lang="en-US" altLang="en-US" sz="3600" b="1" dirty="0">
              <a:solidFill>
                <a:srgbClr val="003CB4"/>
              </a:solidFill>
              <a:latin typeface="+mn-lt"/>
              <a:cs typeface="Arial" panose="020B0604020202020204" pitchFamily="34" charset="0"/>
            </a:endParaRPr>
          </a:p>
        </p:txBody>
      </p:sp>
      <p:sp>
        <p:nvSpPr>
          <p:cNvPr id="3" name="Content Placeholder 2"/>
          <p:cNvSpPr>
            <a:spLocks noGrp="1"/>
          </p:cNvSpPr>
          <p:nvPr>
            <p:ph idx="1"/>
          </p:nvPr>
        </p:nvSpPr>
        <p:spPr>
          <a:xfrm>
            <a:off x="346166" y="914400"/>
            <a:ext cx="8416834" cy="5505994"/>
          </a:xfrm>
        </p:spPr>
        <p:txBody>
          <a:bodyPr>
            <a:noAutofit/>
          </a:bodyPr>
          <a:lstStyle/>
          <a:p>
            <a:pPr marL="0" indent="0" algn="ctr">
              <a:buNone/>
            </a:pPr>
            <a:r>
              <a:rPr lang="en-US" sz="1000" dirty="0">
                <a:latin typeface="+mj-lt"/>
                <a:cs typeface="Times New Roman" panose="02020603050405020304" pitchFamily="18" charset="0"/>
              </a:rPr>
              <a:t> </a:t>
            </a:r>
          </a:p>
          <a:p>
            <a:pPr algn="just"/>
            <a:endParaRPr lang="en-US" sz="1000" dirty="0">
              <a:latin typeface="+mj-lt"/>
              <a:cs typeface="Times New Roman" panose="02020603050405020304" pitchFamily="18" charset="0"/>
            </a:endParaRPr>
          </a:p>
          <a:p>
            <a:pPr algn="just"/>
            <a:r>
              <a:rPr lang="en-US" sz="2000" dirty="0"/>
              <a:t>HRA eliminated and replaced the Work Experience Program (WEP). </a:t>
            </a:r>
          </a:p>
          <a:p>
            <a:pPr marL="0" indent="0" algn="just">
              <a:buNone/>
            </a:pPr>
            <a:endParaRPr lang="en-US" sz="2000" dirty="0"/>
          </a:p>
          <a:p>
            <a:pPr algn="just"/>
            <a:r>
              <a:rPr lang="en-US" sz="2000" dirty="0"/>
              <a:t>We successfully advocated for a change in State law to permit clients to obtain college degrees that greatly enhance their ability to earn a living wage. </a:t>
            </a:r>
          </a:p>
          <a:p>
            <a:pPr marL="0" indent="0" algn="just">
              <a:buNone/>
            </a:pPr>
            <a:endParaRPr lang="en-US" sz="2000" dirty="0"/>
          </a:p>
          <a:p>
            <a:pPr algn="just"/>
            <a:r>
              <a:rPr lang="en-US" sz="2000" dirty="0"/>
              <a:t>Clients who were subjected to punitive sanctions for missing WEP assignments received appointments at the Intensive Services Center #71, and if they missed those appointments the entire family would be denied assistance—we closed Center #71.  </a:t>
            </a:r>
          </a:p>
          <a:p>
            <a:pPr marL="0" indent="0" algn="just">
              <a:buNone/>
            </a:pPr>
            <a:endParaRPr lang="en-US" sz="1100" dirty="0"/>
          </a:p>
          <a:p>
            <a:pPr marL="0" indent="0">
              <a:buNone/>
            </a:pP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B604CB2-1CD0-4FC4-9A61-D0BFEFBBB6FE}" type="slidenum">
              <a:rPr lang="en-US" smtClean="0"/>
              <a:t>7</a:t>
            </a:fld>
            <a:endParaRPr lang="en-US" dirty="0"/>
          </a:p>
        </p:txBody>
      </p:sp>
    </p:spTree>
    <p:extLst>
      <p:ext uri="{BB962C8B-B14F-4D97-AF65-F5344CB8AC3E}">
        <p14:creationId xmlns:p14="http://schemas.microsoft.com/office/powerpoint/2010/main" val="2910909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0"/>
            <a:ext cx="8229600" cy="1143000"/>
          </a:xfrm>
        </p:spPr>
        <p:txBody>
          <a:bodyPr>
            <a:normAutofit fontScale="90000"/>
          </a:bodyPr>
          <a:lstStyle/>
          <a:p>
            <a:r>
              <a:rPr lang="en-US" altLang="en-US" sz="3600" b="1" dirty="0">
                <a:solidFill>
                  <a:srgbClr val="1111B7"/>
                </a:solidFill>
                <a:latin typeface="+mn-lt"/>
                <a:cs typeface="Arial" panose="020B0604020202020204" pitchFamily="34" charset="0"/>
              </a:rPr>
              <a:t>Reforming Social Services Policies and Access to Benefits</a:t>
            </a:r>
            <a:endParaRPr lang="en-US" altLang="en-US" sz="3600" b="1" dirty="0">
              <a:solidFill>
                <a:srgbClr val="003CB4"/>
              </a:solidFill>
              <a:latin typeface="+mn-lt"/>
              <a:cs typeface="Arial" panose="020B0604020202020204" pitchFamily="34" charset="0"/>
            </a:endParaRPr>
          </a:p>
        </p:txBody>
      </p:sp>
      <p:sp>
        <p:nvSpPr>
          <p:cNvPr id="3" name="Content Placeholder 2"/>
          <p:cNvSpPr>
            <a:spLocks noGrp="1"/>
          </p:cNvSpPr>
          <p:nvPr>
            <p:ph idx="1"/>
          </p:nvPr>
        </p:nvSpPr>
        <p:spPr>
          <a:xfrm>
            <a:off x="346166" y="914400"/>
            <a:ext cx="8416834" cy="5505994"/>
          </a:xfrm>
        </p:spPr>
        <p:txBody>
          <a:bodyPr>
            <a:noAutofit/>
          </a:bodyPr>
          <a:lstStyle/>
          <a:p>
            <a:pPr marL="0" indent="0" algn="ctr">
              <a:buNone/>
            </a:pPr>
            <a:r>
              <a:rPr lang="en-US" sz="1000" dirty="0">
                <a:latin typeface="+mj-lt"/>
                <a:cs typeface="Times New Roman" panose="02020603050405020304" pitchFamily="18" charset="0"/>
              </a:rPr>
              <a:t> </a:t>
            </a:r>
          </a:p>
          <a:p>
            <a:pPr algn="just"/>
            <a:endParaRPr lang="en-US" sz="1000" dirty="0">
              <a:latin typeface="+mj-lt"/>
              <a:cs typeface="Times New Roman" panose="02020603050405020304" pitchFamily="18" charset="0"/>
            </a:endParaRPr>
          </a:p>
          <a:p>
            <a:pPr algn="just"/>
            <a:r>
              <a:rPr lang="en-US" sz="2000" dirty="0"/>
              <a:t>We successfully advocated for a change in State law as applied to New York City to give clients the chance to “cure” a violation and avert a durational sanction – and we also successfully advocated for a reduced State sanction period for SNAP/food stamps.   </a:t>
            </a:r>
          </a:p>
          <a:p>
            <a:pPr marL="0" indent="0" algn="just">
              <a:buNone/>
            </a:pPr>
            <a:endParaRPr lang="en-US" sz="2000" dirty="0"/>
          </a:p>
          <a:p>
            <a:pPr algn="just"/>
            <a:r>
              <a:rPr lang="en-US" sz="2000" dirty="0"/>
              <a:t>We put in place new protocols to prevent unnecessary case closings, and State fair hearing challenges decreased by more than 47 percent. </a:t>
            </a:r>
          </a:p>
          <a:p>
            <a:pPr marL="0" lvl="0" indent="0" algn="just">
              <a:buNone/>
            </a:pPr>
            <a:endParaRPr lang="en-US" sz="2000" dirty="0"/>
          </a:p>
          <a:p>
            <a:pPr algn="just"/>
            <a:r>
              <a:rPr lang="en-US" sz="2000" dirty="0"/>
              <a:t>As a result of our reforms, the City is no longer subject to a potential $10 million annual State financial penalty for unnecessary hearings.</a:t>
            </a:r>
          </a:p>
          <a:p>
            <a:pPr algn="just"/>
            <a:endParaRPr lang="en-US" sz="2000" dirty="0"/>
          </a:p>
          <a:p>
            <a:pPr algn="just"/>
            <a:endParaRPr lang="en-US" sz="2000" dirty="0"/>
          </a:p>
          <a:p>
            <a:pPr marL="0" indent="0">
              <a:buNone/>
            </a:pP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B604CB2-1CD0-4FC4-9A61-D0BFEFBBB6FE}" type="slidenum">
              <a:rPr lang="en-US" smtClean="0"/>
              <a:t>8</a:t>
            </a:fld>
            <a:endParaRPr lang="en-US" dirty="0"/>
          </a:p>
        </p:txBody>
      </p:sp>
    </p:spTree>
    <p:extLst>
      <p:ext uri="{BB962C8B-B14F-4D97-AF65-F5344CB8AC3E}">
        <p14:creationId xmlns:p14="http://schemas.microsoft.com/office/powerpoint/2010/main" val="119165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0"/>
            <a:ext cx="8229600" cy="1143000"/>
          </a:xfrm>
        </p:spPr>
        <p:txBody>
          <a:bodyPr>
            <a:normAutofit fontScale="90000"/>
          </a:bodyPr>
          <a:lstStyle/>
          <a:p>
            <a:r>
              <a:rPr lang="en-US" altLang="en-US" sz="3600" b="1" dirty="0">
                <a:solidFill>
                  <a:srgbClr val="1111B7"/>
                </a:solidFill>
                <a:latin typeface="+mn-lt"/>
                <a:cs typeface="Arial" panose="020B0604020202020204" pitchFamily="34" charset="0"/>
              </a:rPr>
              <a:t>Reforming Social Services Policies and Access to Benefits</a:t>
            </a:r>
            <a:endParaRPr lang="en-US" altLang="en-US" sz="3600" b="1" dirty="0">
              <a:solidFill>
                <a:srgbClr val="003CB4"/>
              </a:solidFill>
              <a:latin typeface="+mn-lt"/>
              <a:cs typeface="Arial" panose="020B0604020202020204" pitchFamily="34" charset="0"/>
            </a:endParaRPr>
          </a:p>
        </p:txBody>
      </p:sp>
      <p:sp>
        <p:nvSpPr>
          <p:cNvPr id="3" name="Content Placeholder 2"/>
          <p:cNvSpPr>
            <a:spLocks noGrp="1"/>
          </p:cNvSpPr>
          <p:nvPr>
            <p:ph idx="1"/>
          </p:nvPr>
        </p:nvSpPr>
        <p:spPr>
          <a:xfrm>
            <a:off x="346166" y="914400"/>
            <a:ext cx="8416834" cy="5505994"/>
          </a:xfrm>
        </p:spPr>
        <p:txBody>
          <a:bodyPr>
            <a:noAutofit/>
          </a:bodyPr>
          <a:lstStyle/>
          <a:p>
            <a:pPr marL="0" indent="0" algn="ctr">
              <a:buNone/>
            </a:pPr>
            <a:r>
              <a:rPr lang="en-US" sz="1000" dirty="0">
                <a:latin typeface="+mj-lt"/>
                <a:cs typeface="Times New Roman" panose="02020603050405020304" pitchFamily="18" charset="0"/>
              </a:rPr>
              <a:t> </a:t>
            </a:r>
          </a:p>
          <a:p>
            <a:pPr algn="just"/>
            <a:r>
              <a:rPr lang="en-US" sz="2000" dirty="0">
                <a:latin typeface="+mj-lt"/>
              </a:rPr>
              <a:t>We now make it easier for clients to continue their assistance if they submit what is needed within 30 days of a case closing.</a:t>
            </a:r>
          </a:p>
          <a:p>
            <a:pPr marL="0" indent="0" algn="just">
              <a:buNone/>
            </a:pPr>
            <a:endParaRPr lang="en-US" sz="2000" dirty="0">
              <a:latin typeface="+mj-lt"/>
            </a:endParaRPr>
          </a:p>
          <a:p>
            <a:pPr algn="just"/>
            <a:r>
              <a:rPr lang="en-US" sz="2000" dirty="0">
                <a:latin typeface="+mj-lt"/>
              </a:rPr>
              <a:t>Homeless clients can now seek assistance at a Job Center in their home borough.</a:t>
            </a:r>
          </a:p>
          <a:p>
            <a:pPr marL="0" indent="0" algn="just">
              <a:buNone/>
            </a:pPr>
            <a:endParaRPr lang="en-US" sz="2000" dirty="0">
              <a:latin typeface="+mj-lt"/>
            </a:endParaRPr>
          </a:p>
          <a:p>
            <a:pPr algn="just"/>
            <a:r>
              <a:rPr lang="en-US" sz="2000" dirty="0">
                <a:latin typeface="+mj-lt"/>
              </a:rPr>
              <a:t>Now seniors can receive services at a Job Center in their home borough.</a:t>
            </a:r>
          </a:p>
          <a:p>
            <a:pPr algn="just"/>
            <a:endParaRPr lang="en-US" sz="2000" dirty="0">
              <a:latin typeface="+mj-lt"/>
            </a:endParaRPr>
          </a:p>
          <a:p>
            <a:pPr algn="just"/>
            <a:r>
              <a:rPr lang="en-US" sz="2000" dirty="0">
                <a:latin typeface="+mj-lt"/>
              </a:rPr>
              <a:t>In 2017, we implemented the Universal Receipt to provide an individual who completes a visit at a Job or SNAP Center with a document that indicates the nature and date of the visit. </a:t>
            </a:r>
          </a:p>
          <a:p>
            <a:pPr algn="just"/>
            <a:endParaRPr lang="en-US" sz="2000" dirty="0">
              <a:latin typeface="+mj-lt"/>
            </a:endParaRPr>
          </a:p>
          <a:p>
            <a:pPr algn="just"/>
            <a:r>
              <a:rPr lang="en-US" sz="2000" dirty="0">
                <a:latin typeface="+mj-lt"/>
              </a:rPr>
              <a:t>A copy of this receipt is available on Access HRA and this receipt process has been codified into local law as a result of legislation sponsored by Speaker Johnson. </a:t>
            </a:r>
          </a:p>
          <a:p>
            <a:pPr algn="just"/>
            <a:endParaRPr lang="en-US" sz="2000" dirty="0"/>
          </a:p>
          <a:p>
            <a:pPr lvl="0" algn="just"/>
            <a:endParaRPr lang="en-US" sz="2000" dirty="0">
              <a:latin typeface="Calibri (Headings)"/>
            </a:endParaRPr>
          </a:p>
          <a:p>
            <a:pPr algn="just"/>
            <a:endParaRPr lang="en-US" sz="1100" dirty="0"/>
          </a:p>
          <a:p>
            <a:pPr marL="0" indent="0">
              <a:buNone/>
            </a:pP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B604CB2-1CD0-4FC4-9A61-D0BFEFBBB6FE}" type="slidenum">
              <a:rPr lang="en-US" smtClean="0"/>
              <a:t>9</a:t>
            </a:fld>
            <a:endParaRPr lang="en-US" dirty="0"/>
          </a:p>
        </p:txBody>
      </p:sp>
    </p:spTree>
    <p:extLst>
      <p:ext uri="{BB962C8B-B14F-4D97-AF65-F5344CB8AC3E}">
        <p14:creationId xmlns:p14="http://schemas.microsoft.com/office/powerpoint/2010/main" val="986017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31061</TotalTime>
  <Words>1881</Words>
  <Application>Microsoft Office PowerPoint</Application>
  <PresentationFormat>On-screen Show (4:3)</PresentationFormat>
  <Paragraphs>226</Paragraphs>
  <Slides>23</Slides>
  <Notes>13</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Office Theme</vt:lpstr>
      <vt:lpstr>1_Office Theme</vt:lpstr>
      <vt:lpstr> Steven Banks, Commissioner March 25, 2019</vt:lpstr>
      <vt:lpstr>REFORMS</vt:lpstr>
      <vt:lpstr>The Rise of Homelessness</vt:lpstr>
      <vt:lpstr>The Rise of Homelessness</vt:lpstr>
      <vt:lpstr>FY 2020 HRA Budget</vt:lpstr>
      <vt:lpstr>FY 2020 DHS Budget</vt:lpstr>
      <vt:lpstr>Reforming Social Services Policies and Access to Benefits</vt:lpstr>
      <vt:lpstr>Reforming Social Services Policies and Access to Benefits</vt:lpstr>
      <vt:lpstr>Reforming Social Services Policies and Access to Benefits</vt:lpstr>
      <vt:lpstr>Reforming Social Services Policies and Access to Benefits</vt:lpstr>
      <vt:lpstr> “SKIP THE TRIP”</vt:lpstr>
      <vt:lpstr>Reforming Social Services Policies and Access to Benefits</vt:lpstr>
      <vt:lpstr>Reforming Homeless Policies and Services</vt:lpstr>
      <vt:lpstr>Addressing Homelessness</vt:lpstr>
      <vt:lpstr>First Pillar: A Prevention First Approach</vt:lpstr>
      <vt:lpstr>Second Pillar: Rehousing to Alleviate Homelessness</vt:lpstr>
      <vt:lpstr>Third Pillar: Transforming the Approach to Providing Shelter</vt:lpstr>
      <vt:lpstr>Third Pillar: Transforming the Approach to Providing Shelter</vt:lpstr>
      <vt:lpstr>Fourth Pillar: Bringing People  In From The Streets</vt:lpstr>
      <vt:lpstr>Fair Fares</vt:lpstr>
      <vt:lpstr>Fair Fares</vt:lpstr>
      <vt:lpstr>The State and Federal Landscape</vt:lpstr>
      <vt:lpstr>PowerPoint Presentation</vt:lpstr>
    </vt:vector>
  </TitlesOfParts>
  <Company>NYC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Steven Banks, Commissioner March 17, 2015</dc:title>
  <dc:creator>HRA</dc:creator>
  <cp:lastModifiedBy>HRA</cp:lastModifiedBy>
  <cp:revision>498</cp:revision>
  <cp:lastPrinted>2019-03-25T11:42:49Z</cp:lastPrinted>
  <dcterms:created xsi:type="dcterms:W3CDTF">2016-03-13T18:18:23Z</dcterms:created>
  <dcterms:modified xsi:type="dcterms:W3CDTF">2019-03-26T14:06:55Z</dcterms:modified>
</cp:coreProperties>
</file>