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7" r:id="rId2"/>
    <p:sldId id="258" r:id="rId3"/>
    <p:sldId id="340" r:id="rId4"/>
    <p:sldId id="343" r:id="rId5"/>
    <p:sldId id="344" r:id="rId6"/>
    <p:sldId id="338" r:id="rId7"/>
    <p:sldId id="260" r:id="rId8"/>
    <p:sldId id="261" r:id="rId9"/>
    <p:sldId id="262" r:id="rId10"/>
    <p:sldId id="263" r:id="rId11"/>
    <p:sldId id="265" r:id="rId12"/>
    <p:sldId id="266" r:id="rId13"/>
    <p:sldId id="348" r:id="rId14"/>
    <p:sldId id="312" r:id="rId15"/>
    <p:sldId id="328" r:id="rId16"/>
    <p:sldId id="346" r:id="rId17"/>
    <p:sldId id="335" r:id="rId18"/>
    <p:sldId id="336" r:id="rId19"/>
    <p:sldId id="292" r:id="rId20"/>
    <p:sldId id="306" r:id="rId21"/>
    <p:sldId id="322" r:id="rId22"/>
    <p:sldId id="295" r:id="rId23"/>
    <p:sldId id="318" r:id="rId24"/>
    <p:sldId id="342" r:id="rId25"/>
    <p:sldId id="300" r:id="rId26"/>
    <p:sldId id="327" r:id="rId27"/>
    <p:sldId id="334" r:id="rId28"/>
    <p:sldId id="345" r:id="rId29"/>
    <p:sldId id="325" r:id="rId30"/>
    <p:sldId id="347" r:id="rId31"/>
    <p:sldId id="277" r:id="rId32"/>
    <p:sldId id="291" r:id="rId33"/>
    <p:sldId id="280" r:id="rId34"/>
    <p:sldId id="304" r:id="rId35"/>
    <p:sldId id="324" r:id="rId3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RA" initials="HR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570"/>
    <a:srgbClr val="1111B7"/>
    <a:srgbClr val="003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2" autoAdjust="0"/>
    <p:restoredTop sz="94676" autoAdjust="0"/>
  </p:normalViewPr>
  <p:slideViewPr>
    <p:cSldViewPr>
      <p:cViewPr varScale="1">
        <p:scale>
          <a:sx n="70" d="100"/>
          <a:sy n="70" d="100"/>
        </p:scale>
        <p:origin x="-108" y="-396"/>
      </p:cViewPr>
      <p:guideLst>
        <p:guide orient="horz" pos="2160"/>
        <p:guide pos="2880"/>
      </p:guideLst>
    </p:cSldViewPr>
  </p:slideViewPr>
  <p:notesTextViewPr>
    <p:cViewPr>
      <p:scale>
        <a:sx n="1" d="1"/>
        <a:sy n="1" d="1"/>
      </p:scale>
      <p:origin x="0" y="0"/>
    </p:cViewPr>
  </p:notesTextViewPr>
  <p:sorterViewPr>
    <p:cViewPr>
      <p:scale>
        <a:sx n="100" d="100"/>
        <a:sy n="100" d="100"/>
      </p:scale>
      <p:origin x="0" y="5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drin8647\AppData\Local\Microsoft\Windows\Temporary%20Internet%20Files\Content.Outlook\OJI9AOOU\2%20A%20FY%20HRA%20Budget%20Jan%20Plan%20(Program%20Area)%20as%20of%202-17-15%20(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rin8647\AppData\Local\Microsoft\Windows\Temporary%20Internet%20Files\Content.Outlook\OJI9AOOU\2%20A%20FY%20HRA%20Budget%20Jan%20Plan%20(Program%20Area)%20as%20of%202-17-15%2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795328142381"/>
          <c:y val="0.182382133995037"/>
          <c:w val="0.56952169076752002"/>
          <c:h val="0.635235732009927"/>
        </c:manualLayout>
      </c:layout>
      <c:pieChart>
        <c:varyColors val="1"/>
        <c:ser>
          <c:idx val="0"/>
          <c:order val="0"/>
          <c:tx>
            <c:strRef>
              <c:f>'FY15'!$B$54:$B$67</c:f>
              <c:strCache>
                <c:ptCount val="1"/>
                <c:pt idx="0">
                  <c:v> $105,063   $1,464,595   $6,192,104   $263,395   $233,744   $87,280   $176,967   $19,792   $18,173   $82,701   $40,817   $43,034   $359,961   $791,319 </c:v>
                </c:pt>
              </c:strCache>
            </c:strRef>
          </c:tx>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dPt>
            <c:idx val="9"/>
            <c:bubble3D val="0"/>
            <c:spPr>
              <a:solidFill>
                <a:srgbClr val="FF00FF"/>
              </a:solidFill>
              <a:ln w="12700">
                <a:solidFill>
                  <a:srgbClr val="000000"/>
                </a:solidFill>
                <a:prstDash val="solid"/>
              </a:ln>
            </c:spPr>
          </c:dPt>
          <c:dPt>
            <c:idx val="10"/>
            <c:bubble3D val="0"/>
            <c:spPr>
              <a:solidFill>
                <a:srgbClr val="FFFF00"/>
              </a:solidFill>
              <a:ln w="12700">
                <a:solidFill>
                  <a:srgbClr val="000000"/>
                </a:solidFill>
                <a:prstDash val="solid"/>
              </a:ln>
            </c:spPr>
          </c:dPt>
          <c:dLbls>
            <c:dLbl>
              <c:idx val="11"/>
              <c:layout/>
              <c:tx>
                <c:rich>
                  <a:bodyPr/>
                  <a:lstStyle/>
                  <a:p>
                    <a:r>
                      <a:rPr lang="en-US"/>
                      <a:t>Rental </a:t>
                    </a:r>
                    <a:r>
                      <a:rPr lang="en-US" smtClean="0"/>
                      <a:t>Assistance*</a:t>
                    </a:r>
                    <a:r>
                      <a:rPr lang="en-US"/>
                      <a:t>
0.44%</a:t>
                    </a:r>
                  </a:p>
                </c:rich>
              </c:tx>
              <c:showLegendKey val="0"/>
              <c:showVal val="0"/>
              <c:showCatName val="1"/>
              <c:showSerName val="0"/>
              <c:showPercent val="1"/>
              <c:showBubbleSize val="0"/>
            </c:dLbl>
            <c:numFmt formatCode="0.00%" sourceLinked="0"/>
            <c:spPr>
              <a:noFill/>
              <a:ln w="25400">
                <a:noFill/>
              </a:ln>
            </c:spPr>
            <c:txPr>
              <a:bodyPr/>
              <a:lstStyle/>
              <a:p>
                <a:pPr>
                  <a:defRPr sz="875" b="0" i="0" u="none" strike="noStrike" baseline="0">
                    <a:solidFill>
                      <a:srgbClr val="000000"/>
                    </a:solidFill>
                    <a:latin typeface="Times New Roman"/>
                    <a:ea typeface="Times New Roman"/>
                    <a:cs typeface="Times New Roman"/>
                  </a:defRPr>
                </a:pPr>
                <a:endParaRPr lang="en-US"/>
              </a:p>
            </c:txPr>
            <c:showLegendKey val="0"/>
            <c:showVal val="0"/>
            <c:showCatName val="1"/>
            <c:showSerName val="0"/>
            <c:showPercent val="1"/>
            <c:showBubbleSize val="0"/>
            <c:showLeaderLines val="1"/>
          </c:dLbls>
          <c:cat>
            <c:strRef>
              <c:f>'FY15'!$A$54:$A$67</c:f>
              <c:strCache>
                <c:ptCount val="14"/>
                <c:pt idx="0">
                  <c:v>Other Assistance</c:v>
                </c:pt>
                <c:pt idx="1">
                  <c:v>Cash Assistance</c:v>
                </c:pt>
                <c:pt idx="2">
                  <c:v>Medical Assistance</c:v>
                </c:pt>
                <c:pt idx="3">
                  <c:v>Home Care</c:v>
                </c:pt>
                <c:pt idx="4">
                  <c:v>Employment Services</c:v>
                </c:pt>
                <c:pt idx="5">
                  <c:v>Crisis/DV Programs</c:v>
                </c:pt>
                <c:pt idx="6">
                  <c:v>HIV/AIDS Services</c:v>
                </c:pt>
                <c:pt idx="7">
                  <c:v>Adult Services</c:v>
                </c:pt>
                <c:pt idx="8">
                  <c:v>EFAP</c:v>
                </c:pt>
                <c:pt idx="9">
                  <c:v>HRO - Sandy Recovery</c:v>
                </c:pt>
                <c:pt idx="10">
                  <c:v>Legal Services</c:v>
                </c:pt>
                <c:pt idx="11">
                  <c:v>Rental Assistance</c:v>
                </c:pt>
                <c:pt idx="12">
                  <c:v>AOTPS</c:v>
                </c:pt>
                <c:pt idx="13">
                  <c:v>PS</c:v>
                </c:pt>
              </c:strCache>
            </c:strRef>
          </c:cat>
          <c:val>
            <c:numRef>
              <c:f>'FY15'!$D$54:$D$67</c:f>
              <c:numCache>
                <c:formatCode>0.00%</c:formatCode>
                <c:ptCount val="14"/>
                <c:pt idx="0">
                  <c:v>1.0634995789556401E-2</c:v>
                </c:pt>
                <c:pt idx="1">
                  <c:v>0.148254188965975</c:v>
                </c:pt>
                <c:pt idx="2">
                  <c:v>0.62679810995309204</c:v>
                </c:pt>
                <c:pt idx="3">
                  <c:v>2.6662259602615802E-2</c:v>
                </c:pt>
                <c:pt idx="4">
                  <c:v>2.3660776795384E-2</c:v>
                </c:pt>
                <c:pt idx="5">
                  <c:v>8.8349513776506995E-3</c:v>
                </c:pt>
                <c:pt idx="6">
                  <c:v>1.7913552250787199E-2</c:v>
                </c:pt>
                <c:pt idx="7">
                  <c:v>2.00345276886415E-3</c:v>
                </c:pt>
                <c:pt idx="8">
                  <c:v>1.83956887472555E-3</c:v>
                </c:pt>
                <c:pt idx="9">
                  <c:v>8.3714757804316305E-3</c:v>
                </c:pt>
                <c:pt idx="10">
                  <c:v>4.1317585440117004E-3</c:v>
                </c:pt>
                <c:pt idx="11">
                  <c:v>4.3561365487415999E-3</c:v>
                </c:pt>
                <c:pt idx="12">
                  <c:v>3.6437184415251497E-2</c:v>
                </c:pt>
                <c:pt idx="13">
                  <c:v>8.0101588332912393E-2</c:v>
                </c:pt>
              </c:numCache>
            </c:numRef>
          </c:val>
        </c:ser>
        <c:ser>
          <c:idx val="2"/>
          <c:order val="1"/>
          <c:spPr>
            <a:solidFill>
              <a:srgbClr val="FFFFCC"/>
            </a:solidFill>
            <a:ln w="12700">
              <a:solidFill>
                <a:srgbClr val="000000"/>
              </a:solidFill>
              <a:prstDash val="solid"/>
            </a:ln>
          </c:spPr>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875" b="0" i="0" u="none" strike="noStrike" baseline="0">
                    <a:solidFill>
                      <a:srgbClr val="000000"/>
                    </a:solidFill>
                    <a:latin typeface="Times New Roman"/>
                    <a:ea typeface="Times New Roman"/>
                    <a:cs typeface="Times New Roman"/>
                  </a:defRPr>
                </a:pPr>
                <a:endParaRPr lang="en-US"/>
              </a:p>
            </c:txPr>
            <c:showLegendKey val="0"/>
            <c:showVal val="0"/>
            <c:showCatName val="1"/>
            <c:showSerName val="0"/>
            <c:showPercent val="1"/>
            <c:showBubbleSize val="0"/>
            <c:showLeaderLines val="1"/>
          </c:dLbls>
          <c:cat>
            <c:strRef>
              <c:f>'FY15'!$A$54:$A$67</c:f>
              <c:strCache>
                <c:ptCount val="14"/>
                <c:pt idx="0">
                  <c:v>Other Assistance</c:v>
                </c:pt>
                <c:pt idx="1">
                  <c:v>Cash Assistance</c:v>
                </c:pt>
                <c:pt idx="2">
                  <c:v>Medical Assistance</c:v>
                </c:pt>
                <c:pt idx="3">
                  <c:v>Home Care</c:v>
                </c:pt>
                <c:pt idx="4">
                  <c:v>Employment Services</c:v>
                </c:pt>
                <c:pt idx="5">
                  <c:v>Crisis/DV Programs</c:v>
                </c:pt>
                <c:pt idx="6">
                  <c:v>HIV/AIDS Services</c:v>
                </c:pt>
                <c:pt idx="7">
                  <c:v>Adult Services</c:v>
                </c:pt>
                <c:pt idx="8">
                  <c:v>EFAP</c:v>
                </c:pt>
                <c:pt idx="9">
                  <c:v>HRO - Sandy Recovery</c:v>
                </c:pt>
                <c:pt idx="10">
                  <c:v>Legal Services</c:v>
                </c:pt>
                <c:pt idx="11">
                  <c:v>Rental Assistance</c:v>
                </c:pt>
                <c:pt idx="12">
                  <c:v>AOTPS</c:v>
                </c:pt>
                <c:pt idx="13">
                  <c:v>PS</c:v>
                </c:pt>
              </c:strCache>
            </c:strRef>
          </c:cat>
          <c:val>
            <c:numLit>
              <c:formatCode>General</c:formatCode>
              <c:ptCount val="1"/>
              <c:pt idx="0">
                <c:v>0</c:v>
              </c:pt>
            </c:numLit>
          </c:val>
        </c:ser>
        <c:ser>
          <c:idx val="1"/>
          <c:order val="2"/>
          <c:spPr>
            <a:solidFill>
              <a:srgbClr val="993366"/>
            </a:solidFill>
            <a:ln w="12700">
              <a:solidFill>
                <a:srgbClr val="000000"/>
              </a:solidFill>
              <a:prstDash val="solid"/>
            </a:ln>
          </c:spPr>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875" b="0" i="0" u="none" strike="noStrike" baseline="0">
                    <a:solidFill>
                      <a:srgbClr val="000000"/>
                    </a:solidFill>
                    <a:latin typeface="Times New Roman"/>
                    <a:ea typeface="Times New Roman"/>
                    <a:cs typeface="Times New Roman"/>
                  </a:defRPr>
                </a:pPr>
                <a:endParaRPr lang="en-US"/>
              </a:p>
            </c:txPr>
            <c:showLegendKey val="0"/>
            <c:showVal val="0"/>
            <c:showCatName val="1"/>
            <c:showSerName val="0"/>
            <c:showPercent val="1"/>
            <c:showBubbleSize val="0"/>
            <c:showLeaderLines val="1"/>
          </c:dLbls>
          <c:cat>
            <c:strRef>
              <c:f>'FY15'!$A$54:$A$67</c:f>
              <c:strCache>
                <c:ptCount val="14"/>
                <c:pt idx="0">
                  <c:v>Other Assistance</c:v>
                </c:pt>
                <c:pt idx="1">
                  <c:v>Cash Assistance</c:v>
                </c:pt>
                <c:pt idx="2">
                  <c:v>Medical Assistance</c:v>
                </c:pt>
                <c:pt idx="3">
                  <c:v>Home Care</c:v>
                </c:pt>
                <c:pt idx="4">
                  <c:v>Employment Services</c:v>
                </c:pt>
                <c:pt idx="5">
                  <c:v>Crisis/DV Programs</c:v>
                </c:pt>
                <c:pt idx="6">
                  <c:v>HIV/AIDS Services</c:v>
                </c:pt>
                <c:pt idx="7">
                  <c:v>Adult Services</c:v>
                </c:pt>
                <c:pt idx="8">
                  <c:v>EFAP</c:v>
                </c:pt>
                <c:pt idx="9">
                  <c:v>HRO - Sandy Recovery</c:v>
                </c:pt>
                <c:pt idx="10">
                  <c:v>Legal Services</c:v>
                </c:pt>
                <c:pt idx="11">
                  <c:v>Rental Assistance</c:v>
                </c:pt>
                <c:pt idx="12">
                  <c:v>AOTPS</c:v>
                </c:pt>
                <c:pt idx="13">
                  <c:v>PS</c:v>
                </c:pt>
              </c:strCache>
            </c:strRef>
          </c:cat>
          <c:val>
            <c:numLit>
              <c:formatCode>General</c:formatCode>
              <c:ptCount val="1"/>
              <c:pt idx="0">
                <c:v>0</c:v>
              </c:pt>
            </c:numLit>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75" b="0" i="0" u="none" strike="noStrike" baseline="0">
          <a:solidFill>
            <a:srgbClr val="000000"/>
          </a:solidFill>
          <a:latin typeface="Times New Roman"/>
          <a:ea typeface="Times New Roman"/>
          <a:cs typeface="Times New Roman"/>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795328142381"/>
          <c:y val="0.182382133995037"/>
          <c:w val="0.56952169076752002"/>
          <c:h val="0.635235732009926"/>
        </c:manualLayout>
      </c:layout>
      <c:pieChart>
        <c:varyColors val="1"/>
        <c:ser>
          <c:idx val="0"/>
          <c:order val="0"/>
          <c:tx>
            <c:strRef>
              <c:f>'FY16'!$B$53:$B$65</c:f>
              <c:strCache>
                <c:ptCount val="1"/>
                <c:pt idx="0">
                  <c:v> $101,612   $1,408,882   $6,160,952   $263,395   $234,489   $87,966   $176,905   $20,062   $11,462   $21,057   $83,038   $341,875   $789,029 </c:v>
                </c:pt>
              </c:strCache>
            </c:strRef>
          </c:tx>
          <c:spPr>
            <a:solidFill>
              <a:srgbClr val="9999FF"/>
            </a:solidFill>
            <a:ln w="12700">
              <a:solidFill>
                <a:srgbClr val="000000"/>
              </a:solidFill>
              <a:prstDash val="solid"/>
            </a:ln>
          </c:spPr>
          <c:dPt>
            <c:idx val="1"/>
            <c:bubble3D val="0"/>
            <c:spPr>
              <a:solidFill>
                <a:srgbClr val="993366"/>
              </a:solidFill>
              <a:ln w="12700">
                <a:solidFill>
                  <a:srgbClr val="000000"/>
                </a:solidFill>
                <a:prstDash val="solid"/>
              </a:ln>
            </c:spPr>
          </c:dPt>
          <c:dPt>
            <c:idx val="2"/>
            <c:bubble3D val="0"/>
            <c:spPr>
              <a:solidFill>
                <a:srgbClr val="FFFFCC"/>
              </a:solidFill>
              <a:ln w="12700">
                <a:solidFill>
                  <a:srgbClr val="000000"/>
                </a:solidFill>
                <a:prstDash val="solid"/>
              </a:ln>
            </c:spPr>
          </c:dPt>
          <c:dPt>
            <c:idx val="3"/>
            <c:bubble3D val="0"/>
            <c:spPr>
              <a:solidFill>
                <a:srgbClr val="CCFFFF"/>
              </a:solidFill>
              <a:ln w="12700">
                <a:solidFill>
                  <a:srgbClr val="000000"/>
                </a:solidFill>
                <a:prstDash val="solid"/>
              </a:ln>
            </c:spPr>
          </c:dPt>
          <c:dPt>
            <c:idx val="4"/>
            <c:bubble3D val="0"/>
            <c:spPr>
              <a:solidFill>
                <a:srgbClr val="660066"/>
              </a:solidFill>
              <a:ln w="12700">
                <a:solidFill>
                  <a:srgbClr val="000000"/>
                </a:solidFill>
                <a:prstDash val="solid"/>
              </a:ln>
            </c:spPr>
          </c:dPt>
          <c:dPt>
            <c:idx val="5"/>
            <c:bubble3D val="0"/>
            <c:spPr>
              <a:solidFill>
                <a:srgbClr val="FF8080"/>
              </a:solidFill>
              <a:ln w="12700">
                <a:solidFill>
                  <a:srgbClr val="000000"/>
                </a:solidFill>
                <a:prstDash val="solid"/>
              </a:ln>
            </c:spPr>
          </c:dPt>
          <c:dPt>
            <c:idx val="6"/>
            <c:bubble3D val="0"/>
            <c:spPr>
              <a:solidFill>
                <a:srgbClr val="0066CC"/>
              </a:solidFill>
              <a:ln w="12700">
                <a:solidFill>
                  <a:srgbClr val="000000"/>
                </a:solidFill>
                <a:prstDash val="solid"/>
              </a:ln>
            </c:spPr>
          </c:dPt>
          <c:dPt>
            <c:idx val="7"/>
            <c:bubble3D val="0"/>
            <c:spPr>
              <a:solidFill>
                <a:srgbClr val="CCCCFF"/>
              </a:solidFill>
              <a:ln w="12700">
                <a:solidFill>
                  <a:srgbClr val="000000"/>
                </a:solidFill>
                <a:prstDash val="solid"/>
              </a:ln>
            </c:spPr>
          </c:dPt>
          <c:dPt>
            <c:idx val="8"/>
            <c:bubble3D val="0"/>
            <c:spPr>
              <a:solidFill>
                <a:srgbClr val="000080"/>
              </a:solidFill>
              <a:ln w="12700">
                <a:solidFill>
                  <a:srgbClr val="000000"/>
                </a:solidFill>
                <a:prstDash val="solid"/>
              </a:ln>
            </c:spPr>
          </c:dPt>
          <c:dPt>
            <c:idx val="9"/>
            <c:bubble3D val="0"/>
            <c:spPr>
              <a:solidFill>
                <a:srgbClr val="FF00FF"/>
              </a:solidFill>
              <a:ln w="12700">
                <a:solidFill>
                  <a:srgbClr val="000000"/>
                </a:solidFill>
                <a:prstDash val="solid"/>
              </a:ln>
            </c:spPr>
          </c:dPt>
          <c:dPt>
            <c:idx val="10"/>
            <c:bubble3D val="0"/>
            <c:spPr>
              <a:solidFill>
                <a:srgbClr val="FFFF00"/>
              </a:solidFill>
              <a:ln w="12700">
                <a:solidFill>
                  <a:srgbClr val="000000"/>
                </a:solidFill>
                <a:prstDash val="solid"/>
              </a:ln>
            </c:spPr>
          </c:dPt>
          <c:dLbls>
            <c:dLbl>
              <c:idx val="10"/>
              <c:layout/>
              <c:tx>
                <c:rich>
                  <a:bodyPr/>
                  <a:lstStyle/>
                  <a:p>
                    <a:r>
                      <a:rPr lang="en-US"/>
                      <a:t>Rental </a:t>
                    </a:r>
                    <a:r>
                      <a:rPr lang="en-US" smtClean="0"/>
                      <a:t>Assistance*</a:t>
                    </a:r>
                    <a:r>
                      <a:rPr lang="en-US"/>
                      <a:t>
0.86%</a:t>
                    </a:r>
                  </a:p>
                </c:rich>
              </c:tx>
              <c:showLegendKey val="0"/>
              <c:showVal val="0"/>
              <c:showCatName val="1"/>
              <c:showSerName val="0"/>
              <c:showPercent val="1"/>
              <c:showBubbleSize val="0"/>
            </c:dLbl>
            <c:numFmt formatCode="0.00%" sourceLinked="0"/>
            <c:spPr>
              <a:noFill/>
              <a:ln w="25400">
                <a:noFill/>
              </a:ln>
            </c:spPr>
            <c:txPr>
              <a:bodyPr/>
              <a:lstStyle/>
              <a:p>
                <a:pPr>
                  <a:defRPr sz="875" b="0" i="0" u="none" strike="noStrike" baseline="0">
                    <a:solidFill>
                      <a:srgbClr val="000000"/>
                    </a:solidFill>
                    <a:latin typeface="Times New Roman"/>
                    <a:ea typeface="Times New Roman"/>
                    <a:cs typeface="Times New Roman"/>
                  </a:defRPr>
                </a:pPr>
                <a:endParaRPr lang="en-US"/>
              </a:p>
            </c:txPr>
            <c:showLegendKey val="0"/>
            <c:showVal val="0"/>
            <c:showCatName val="1"/>
            <c:showSerName val="0"/>
            <c:showPercent val="1"/>
            <c:showBubbleSize val="0"/>
            <c:showLeaderLines val="1"/>
          </c:dLbls>
          <c:cat>
            <c:strRef>
              <c:f>'FY16'!$A$53:$A$65</c:f>
              <c:strCache>
                <c:ptCount val="13"/>
                <c:pt idx="0">
                  <c:v>Other Assistance</c:v>
                </c:pt>
                <c:pt idx="1">
                  <c:v>Cash Assistance</c:v>
                </c:pt>
                <c:pt idx="2">
                  <c:v>Medical Assistance</c:v>
                </c:pt>
                <c:pt idx="3">
                  <c:v>Home Care</c:v>
                </c:pt>
                <c:pt idx="4">
                  <c:v>Employment Services</c:v>
                </c:pt>
                <c:pt idx="5">
                  <c:v>Crisis/DV Programs</c:v>
                </c:pt>
                <c:pt idx="6">
                  <c:v>HIV/AIDS Services</c:v>
                </c:pt>
                <c:pt idx="7">
                  <c:v>Adult Services</c:v>
                </c:pt>
                <c:pt idx="8">
                  <c:v>EFAP</c:v>
                </c:pt>
                <c:pt idx="9">
                  <c:v>Legal Services</c:v>
                </c:pt>
                <c:pt idx="10">
                  <c:v>Rental Assistance</c:v>
                </c:pt>
                <c:pt idx="11">
                  <c:v>AOTPS</c:v>
                </c:pt>
                <c:pt idx="12">
                  <c:v>PS</c:v>
                </c:pt>
              </c:strCache>
            </c:strRef>
          </c:cat>
          <c:val>
            <c:numRef>
              <c:f>'FY16'!$D$53:$D$65</c:f>
              <c:numCache>
                <c:formatCode>0.00%</c:formatCode>
                <c:ptCount val="13"/>
                <c:pt idx="0">
                  <c:v>1.0474686514077699E-2</c:v>
                </c:pt>
                <c:pt idx="1">
                  <c:v>0.14523473089731101</c:v>
                </c:pt>
                <c:pt idx="2">
                  <c:v>0.63510230508392196</c:v>
                </c:pt>
                <c:pt idx="3">
                  <c:v>2.7152097865326599E-2</c:v>
                </c:pt>
                <c:pt idx="4">
                  <c:v>2.4172323282163701E-2</c:v>
                </c:pt>
                <c:pt idx="5">
                  <c:v>9.0679832222377802E-3</c:v>
                </c:pt>
                <c:pt idx="6">
                  <c:v>1.8236268239205801E-2</c:v>
                </c:pt>
                <c:pt idx="7">
                  <c:v>2.0680931201206699E-3</c:v>
                </c:pt>
                <c:pt idx="8">
                  <c:v>1.1815613270273701E-3</c:v>
                </c:pt>
                <c:pt idx="9">
                  <c:v>2.1706627868797201E-3</c:v>
                </c:pt>
                <c:pt idx="10">
                  <c:v>8.5599943196898003E-3</c:v>
                </c:pt>
                <c:pt idx="11">
                  <c:v>3.52421994091493E-2</c:v>
                </c:pt>
                <c:pt idx="12">
                  <c:v>8.1337093932888599E-2</c:v>
                </c:pt>
              </c:numCache>
            </c:numRef>
          </c:val>
        </c:ser>
        <c:ser>
          <c:idx val="2"/>
          <c:order val="1"/>
          <c:spPr>
            <a:solidFill>
              <a:srgbClr val="FFFFCC"/>
            </a:solidFill>
            <a:ln w="12700">
              <a:solidFill>
                <a:srgbClr val="000000"/>
              </a:solidFill>
              <a:prstDash val="solid"/>
            </a:ln>
          </c:spPr>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875" b="0" i="0" u="none" strike="noStrike" baseline="0">
                    <a:solidFill>
                      <a:srgbClr val="000000"/>
                    </a:solidFill>
                    <a:latin typeface="Times New Roman"/>
                    <a:ea typeface="Times New Roman"/>
                    <a:cs typeface="Times New Roman"/>
                  </a:defRPr>
                </a:pPr>
                <a:endParaRPr lang="en-US"/>
              </a:p>
            </c:txPr>
            <c:showLegendKey val="0"/>
            <c:showVal val="0"/>
            <c:showCatName val="1"/>
            <c:showSerName val="0"/>
            <c:showPercent val="1"/>
            <c:showBubbleSize val="0"/>
            <c:showLeaderLines val="1"/>
          </c:dLbls>
          <c:cat>
            <c:strRef>
              <c:f>'FY16'!$A$53:$A$65</c:f>
              <c:strCache>
                <c:ptCount val="13"/>
                <c:pt idx="0">
                  <c:v>Other Assistance</c:v>
                </c:pt>
                <c:pt idx="1">
                  <c:v>Cash Assistance</c:v>
                </c:pt>
                <c:pt idx="2">
                  <c:v>Medical Assistance</c:v>
                </c:pt>
                <c:pt idx="3">
                  <c:v>Home Care</c:v>
                </c:pt>
                <c:pt idx="4">
                  <c:v>Employment Services</c:v>
                </c:pt>
                <c:pt idx="5">
                  <c:v>Crisis/DV Programs</c:v>
                </c:pt>
                <c:pt idx="6">
                  <c:v>HIV/AIDS Services</c:v>
                </c:pt>
                <c:pt idx="7">
                  <c:v>Adult Services</c:v>
                </c:pt>
                <c:pt idx="8">
                  <c:v>EFAP</c:v>
                </c:pt>
                <c:pt idx="9">
                  <c:v>Legal Services</c:v>
                </c:pt>
                <c:pt idx="10">
                  <c:v>Rental Assistance</c:v>
                </c:pt>
                <c:pt idx="11">
                  <c:v>AOTPS</c:v>
                </c:pt>
                <c:pt idx="12">
                  <c:v>PS</c:v>
                </c:pt>
              </c:strCache>
            </c:strRef>
          </c:cat>
          <c:val>
            <c:numLit>
              <c:formatCode>General</c:formatCode>
              <c:ptCount val="1"/>
              <c:pt idx="0">
                <c:v>0</c:v>
              </c:pt>
            </c:numLit>
          </c:val>
        </c:ser>
        <c:ser>
          <c:idx val="1"/>
          <c:order val="2"/>
          <c:spPr>
            <a:solidFill>
              <a:srgbClr val="993366"/>
            </a:solidFill>
            <a:ln w="12700">
              <a:solidFill>
                <a:srgbClr val="000000"/>
              </a:solidFill>
              <a:prstDash val="solid"/>
            </a:ln>
          </c:spPr>
          <c:dPt>
            <c:idx val="0"/>
            <c:bubble3D val="0"/>
            <c:spPr>
              <a:solidFill>
                <a:srgbClr val="9999FF"/>
              </a:solidFill>
              <a:ln w="12700">
                <a:solidFill>
                  <a:srgbClr val="000000"/>
                </a:solidFill>
                <a:prstDash val="solid"/>
              </a:ln>
            </c:spPr>
          </c:dPt>
          <c:dLbls>
            <c:numFmt formatCode="0%" sourceLinked="0"/>
            <c:spPr>
              <a:noFill/>
              <a:ln w="25400">
                <a:noFill/>
              </a:ln>
            </c:spPr>
            <c:txPr>
              <a:bodyPr/>
              <a:lstStyle/>
              <a:p>
                <a:pPr>
                  <a:defRPr sz="875" b="0" i="0" u="none" strike="noStrike" baseline="0">
                    <a:solidFill>
                      <a:srgbClr val="000000"/>
                    </a:solidFill>
                    <a:latin typeface="Times New Roman"/>
                    <a:ea typeface="Times New Roman"/>
                    <a:cs typeface="Times New Roman"/>
                  </a:defRPr>
                </a:pPr>
                <a:endParaRPr lang="en-US"/>
              </a:p>
            </c:txPr>
            <c:showLegendKey val="0"/>
            <c:showVal val="0"/>
            <c:showCatName val="1"/>
            <c:showSerName val="0"/>
            <c:showPercent val="1"/>
            <c:showBubbleSize val="0"/>
            <c:showLeaderLines val="1"/>
          </c:dLbls>
          <c:cat>
            <c:strRef>
              <c:f>'FY16'!$A$53:$A$65</c:f>
              <c:strCache>
                <c:ptCount val="13"/>
                <c:pt idx="0">
                  <c:v>Other Assistance</c:v>
                </c:pt>
                <c:pt idx="1">
                  <c:v>Cash Assistance</c:v>
                </c:pt>
                <c:pt idx="2">
                  <c:v>Medical Assistance</c:v>
                </c:pt>
                <c:pt idx="3">
                  <c:v>Home Care</c:v>
                </c:pt>
                <c:pt idx="4">
                  <c:v>Employment Services</c:v>
                </c:pt>
                <c:pt idx="5">
                  <c:v>Crisis/DV Programs</c:v>
                </c:pt>
                <c:pt idx="6">
                  <c:v>HIV/AIDS Services</c:v>
                </c:pt>
                <c:pt idx="7">
                  <c:v>Adult Services</c:v>
                </c:pt>
                <c:pt idx="8">
                  <c:v>EFAP</c:v>
                </c:pt>
                <c:pt idx="9">
                  <c:v>Legal Services</c:v>
                </c:pt>
                <c:pt idx="10">
                  <c:v>Rental Assistance</c:v>
                </c:pt>
                <c:pt idx="11">
                  <c:v>AOTPS</c:v>
                </c:pt>
                <c:pt idx="12">
                  <c:v>PS</c:v>
                </c:pt>
              </c:strCache>
            </c:strRef>
          </c:cat>
          <c:val>
            <c:numLit>
              <c:formatCode>General</c:formatCode>
              <c:ptCount val="1"/>
              <c:pt idx="0">
                <c:v>0</c:v>
              </c:pt>
            </c:numLit>
          </c:val>
        </c:ser>
        <c:dLbls>
          <c:showLegendKey val="0"/>
          <c:showVal val="0"/>
          <c:showCatName val="1"/>
          <c:showSerName val="0"/>
          <c:showPercent val="1"/>
          <c:showBubbleSize val="0"/>
          <c:showLeaderLines val="1"/>
        </c:dLbls>
        <c:firstSliceAng val="0"/>
      </c:pieChart>
      <c:spPr>
        <a:noFill/>
        <a:ln w="25400">
          <a:noFill/>
        </a:ln>
      </c:spPr>
    </c:plotArea>
    <c:plotVisOnly val="1"/>
    <c:dispBlanksAs val="zero"/>
    <c:showDLblsOverMax val="0"/>
  </c:chart>
  <c:spPr>
    <a:solidFill>
      <a:srgbClr val="FFFFFF"/>
    </a:solidFill>
    <a:ln w="3175">
      <a:solidFill>
        <a:srgbClr val="000000"/>
      </a:solidFill>
      <a:prstDash val="solid"/>
    </a:ln>
  </c:spPr>
  <c:txPr>
    <a:bodyPr/>
    <a:lstStyle/>
    <a:p>
      <a:pPr>
        <a:defRPr sz="875" b="0" i="0" u="none" strike="noStrike" baseline="0">
          <a:solidFill>
            <a:srgbClr val="000000"/>
          </a:solidFill>
          <a:latin typeface="Times New Roman"/>
          <a:ea typeface="Times New Roman"/>
          <a:cs typeface="Times New Roman"/>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64D8D5-CCBE-44D4-B30B-43AA9E36BBD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61B46F51-DD88-4D99-BA41-766E33061152}">
      <dgm:prSet phldrT="[Text]" custT="1"/>
      <dgm:spPr>
        <a:solidFill>
          <a:srgbClr val="002570"/>
        </a:solidFill>
      </dgm:spPr>
      <dgm:t>
        <a:bodyPr/>
        <a:lstStyle/>
        <a:p>
          <a:r>
            <a:rPr lang="en-US" altLang="en-US" sz="1200" b="0" u="sng" dirty="0" smtClean="0">
              <a:latin typeface="Arial "/>
              <a:cs typeface="Times New Roman" panose="02020603050405020304" pitchFamily="18" charset="0"/>
            </a:rPr>
            <a:t>500,000</a:t>
          </a:r>
          <a:r>
            <a:rPr lang="en-US" altLang="en-US" sz="1200" b="0" dirty="0" smtClean="0">
              <a:latin typeface="Arial "/>
              <a:cs typeface="Times New Roman" panose="02020603050405020304" pitchFamily="18" charset="0"/>
            </a:rPr>
            <a:t> receive ongoing cash assistance annually; any given month 360,000 on cash assistance.</a:t>
          </a:r>
          <a:endParaRPr lang="en-US" sz="1200" b="0" dirty="0">
            <a:latin typeface="Arial "/>
          </a:endParaRPr>
        </a:p>
      </dgm:t>
    </dgm:pt>
    <dgm:pt modelId="{7A7572E1-EDF3-4B45-A8CB-99842A6B0205}" type="parTrans" cxnId="{989E5DB8-B37B-4228-84A6-5099FC376952}">
      <dgm:prSet/>
      <dgm:spPr/>
      <dgm:t>
        <a:bodyPr/>
        <a:lstStyle/>
        <a:p>
          <a:endParaRPr lang="en-US" b="1"/>
        </a:p>
      </dgm:t>
    </dgm:pt>
    <dgm:pt modelId="{FF70FC5E-8F31-4CE0-90B4-D3949A3C2B71}" type="sibTrans" cxnId="{989E5DB8-B37B-4228-84A6-5099FC376952}">
      <dgm:prSet/>
      <dgm:spPr/>
      <dgm:t>
        <a:bodyPr/>
        <a:lstStyle/>
        <a:p>
          <a:endParaRPr lang="en-US" b="1"/>
        </a:p>
      </dgm:t>
    </dgm:pt>
    <dgm:pt modelId="{79C02BA7-BBFD-4AE5-9E09-E737AB296959}">
      <dgm:prSet phldrT="[Text]" custT="1"/>
      <dgm:spPr>
        <a:solidFill>
          <a:srgbClr val="002570"/>
        </a:solidFill>
      </dgm:spPr>
      <dgm:t>
        <a:bodyPr/>
        <a:lstStyle/>
        <a:p>
          <a:r>
            <a:rPr lang="en-US" altLang="en-US" sz="1200" b="0" u="sng" dirty="0" smtClean="0">
              <a:latin typeface="Arial "/>
              <a:cs typeface="Times New Roman" panose="02020603050405020304" pitchFamily="18" charset="0"/>
            </a:rPr>
            <a:t>2.445 million</a:t>
          </a:r>
          <a:r>
            <a:rPr lang="en-US" altLang="en-US" sz="1200" b="0" u="none" dirty="0" smtClean="0">
              <a:latin typeface="Arial "/>
              <a:cs typeface="Times New Roman" panose="02020603050405020304" pitchFamily="18" charset="0"/>
            </a:rPr>
            <a:t> </a:t>
          </a:r>
          <a:r>
            <a:rPr lang="en-US" altLang="en-US" sz="1200" b="0" dirty="0" smtClean="0">
              <a:latin typeface="Arial "/>
              <a:cs typeface="Times New Roman" panose="02020603050405020304" pitchFamily="18" charset="0"/>
            </a:rPr>
            <a:t>receiving Medicaid</a:t>
          </a:r>
          <a:endParaRPr lang="en-US" sz="1200" b="0" dirty="0">
            <a:latin typeface="Arial "/>
          </a:endParaRPr>
        </a:p>
      </dgm:t>
    </dgm:pt>
    <dgm:pt modelId="{D9F00928-7AEB-41AC-BBBF-4743815C3AF6}" type="parTrans" cxnId="{E612AB07-05FE-4C11-9D14-893B83662850}">
      <dgm:prSet/>
      <dgm:spPr/>
      <dgm:t>
        <a:bodyPr/>
        <a:lstStyle/>
        <a:p>
          <a:endParaRPr lang="en-US" b="1"/>
        </a:p>
      </dgm:t>
    </dgm:pt>
    <dgm:pt modelId="{718CAF08-BB6F-4317-9C0F-89E07E95F735}" type="sibTrans" cxnId="{E612AB07-05FE-4C11-9D14-893B83662850}">
      <dgm:prSet/>
      <dgm:spPr/>
      <dgm:t>
        <a:bodyPr/>
        <a:lstStyle/>
        <a:p>
          <a:endParaRPr lang="en-US" b="1"/>
        </a:p>
      </dgm:t>
    </dgm:pt>
    <dgm:pt modelId="{4BA6FEAD-2936-4751-B143-998F62B1A054}">
      <dgm:prSet phldrT="[Text]" custT="1"/>
      <dgm:spPr>
        <a:solidFill>
          <a:srgbClr val="002570"/>
        </a:solidFill>
      </dgm:spPr>
      <dgm:t>
        <a:bodyPr/>
        <a:lstStyle/>
        <a:p>
          <a:r>
            <a:rPr lang="en-US" altLang="en-US" sz="1200" b="0" u="sng" dirty="0" smtClean="0">
              <a:latin typeface="Arial "/>
              <a:cs typeface="Times New Roman" panose="02020603050405020304" pitchFamily="18" charset="0"/>
            </a:rPr>
            <a:t>1.716 million </a:t>
          </a:r>
          <a:r>
            <a:rPr lang="en-US" altLang="en-US" sz="1200" b="0" dirty="0" smtClean="0">
              <a:latin typeface="Arial "/>
              <a:cs typeface="Times New Roman" panose="02020603050405020304" pitchFamily="18" charset="0"/>
            </a:rPr>
            <a:t>receiving federally-funded food assistance</a:t>
          </a:r>
          <a:endParaRPr lang="en-US" sz="1200" b="0" dirty="0">
            <a:latin typeface="Arial "/>
          </a:endParaRPr>
        </a:p>
      </dgm:t>
    </dgm:pt>
    <dgm:pt modelId="{4CE9D39B-2EA4-4535-8D24-30F112EB0A74}" type="parTrans" cxnId="{11B129C1-7339-4FEE-AD3B-B04165C7803D}">
      <dgm:prSet/>
      <dgm:spPr/>
      <dgm:t>
        <a:bodyPr/>
        <a:lstStyle/>
        <a:p>
          <a:endParaRPr lang="en-US" b="1"/>
        </a:p>
      </dgm:t>
    </dgm:pt>
    <dgm:pt modelId="{BED61564-4A3F-4FEF-92CA-1EBB7835E4BD}" type="sibTrans" cxnId="{11B129C1-7339-4FEE-AD3B-B04165C7803D}">
      <dgm:prSet/>
      <dgm:spPr/>
      <dgm:t>
        <a:bodyPr/>
        <a:lstStyle/>
        <a:p>
          <a:endParaRPr lang="en-US" b="1"/>
        </a:p>
      </dgm:t>
    </dgm:pt>
    <dgm:pt modelId="{B79F715F-4886-4C9A-8455-30A4B54C3E92}">
      <dgm:prSet phldrT="[Text]" custT="1"/>
      <dgm:spPr>
        <a:solidFill>
          <a:srgbClr val="002570"/>
        </a:solidFill>
      </dgm:spPr>
      <dgm:t>
        <a:bodyPr/>
        <a:lstStyle/>
        <a:p>
          <a:r>
            <a:rPr lang="en-US" altLang="en-US" sz="1200" b="0" u="sng" dirty="0" smtClean="0">
              <a:latin typeface="Arial "/>
              <a:cs typeface="Times New Roman" panose="02020603050405020304" pitchFamily="18" charset="0"/>
            </a:rPr>
            <a:t>700,000</a:t>
          </a:r>
          <a:r>
            <a:rPr lang="en-US" altLang="en-US" sz="1200" b="0" dirty="0" smtClean="0">
              <a:latin typeface="Arial "/>
              <a:cs typeface="Times New Roman" panose="02020603050405020304" pitchFamily="18" charset="0"/>
            </a:rPr>
            <a:t> receiving home energy assistance</a:t>
          </a:r>
          <a:endParaRPr lang="en-US" sz="1200" b="0" dirty="0">
            <a:latin typeface="Arial "/>
          </a:endParaRPr>
        </a:p>
      </dgm:t>
    </dgm:pt>
    <dgm:pt modelId="{DD1FE322-83FA-4627-818D-C2D600CB6D99}" type="parTrans" cxnId="{F4489A31-10B8-4DB8-B19D-CD0917BA9E88}">
      <dgm:prSet/>
      <dgm:spPr/>
      <dgm:t>
        <a:bodyPr/>
        <a:lstStyle/>
        <a:p>
          <a:endParaRPr lang="en-US" b="1"/>
        </a:p>
      </dgm:t>
    </dgm:pt>
    <dgm:pt modelId="{7419D858-34A8-428A-AB18-73729672AE47}" type="sibTrans" cxnId="{F4489A31-10B8-4DB8-B19D-CD0917BA9E88}">
      <dgm:prSet/>
      <dgm:spPr/>
      <dgm:t>
        <a:bodyPr/>
        <a:lstStyle/>
        <a:p>
          <a:endParaRPr lang="en-US" b="1"/>
        </a:p>
      </dgm:t>
    </dgm:pt>
    <dgm:pt modelId="{8F86F3CC-B50B-49BF-ADAA-BA019070DAAF}">
      <dgm:prSet phldrT="[Text]" custT="1"/>
      <dgm:spPr>
        <a:solidFill>
          <a:srgbClr val="002570"/>
        </a:solidFill>
      </dgm:spPr>
      <dgm:t>
        <a:bodyPr/>
        <a:lstStyle/>
        <a:p>
          <a:r>
            <a:rPr lang="en-US" altLang="en-US" sz="1200" b="0" u="sng" dirty="0" smtClean="0">
              <a:latin typeface="Arial "/>
              <a:cs typeface="Times New Roman" panose="02020603050405020304" pitchFamily="18" charset="0"/>
            </a:rPr>
            <a:t>100,000</a:t>
          </a:r>
          <a:r>
            <a:rPr lang="en-US" altLang="en-US" sz="1200" b="0" dirty="0" smtClean="0">
              <a:latin typeface="Arial "/>
              <a:cs typeface="Times New Roman" panose="02020603050405020304" pitchFamily="18" charset="0"/>
            </a:rPr>
            <a:t> receiving one-time cash assistance annually to prevent evictions and utility shutoffs and assist with other emergencies</a:t>
          </a:r>
          <a:endParaRPr lang="en-US" sz="1200" b="0" dirty="0">
            <a:latin typeface="Arial "/>
          </a:endParaRPr>
        </a:p>
      </dgm:t>
    </dgm:pt>
    <dgm:pt modelId="{5C13DF9B-F3DA-4769-A5B6-7A50E38EDFFD}" type="parTrans" cxnId="{90FA9031-3DFA-40D5-B969-7CDB457B4C9E}">
      <dgm:prSet/>
      <dgm:spPr/>
      <dgm:t>
        <a:bodyPr/>
        <a:lstStyle/>
        <a:p>
          <a:endParaRPr lang="en-US" b="1"/>
        </a:p>
      </dgm:t>
    </dgm:pt>
    <dgm:pt modelId="{FA92FBD6-FBAE-43C9-B2BD-46D46A7AF125}" type="sibTrans" cxnId="{90FA9031-3DFA-40D5-B969-7CDB457B4C9E}">
      <dgm:prSet/>
      <dgm:spPr/>
      <dgm:t>
        <a:bodyPr/>
        <a:lstStyle/>
        <a:p>
          <a:endParaRPr lang="en-US" b="1"/>
        </a:p>
      </dgm:t>
    </dgm:pt>
    <dgm:pt modelId="{7F44E0FF-1AC9-4A0F-A520-0AF53DA3C50D}">
      <dgm:prSet phldrT="[Text]" custT="1"/>
      <dgm:spPr>
        <a:solidFill>
          <a:srgbClr val="002570"/>
        </a:solidFill>
      </dgm:spPr>
      <dgm:t>
        <a:bodyPr/>
        <a:lstStyle/>
        <a:p>
          <a:r>
            <a:rPr lang="en-US" sz="1200" b="0" u="sng" dirty="0" smtClean="0">
              <a:latin typeface="Arial "/>
            </a:rPr>
            <a:t>190,000</a:t>
          </a:r>
          <a:r>
            <a:rPr lang="en-US" sz="1200" b="0" dirty="0" smtClean="0">
              <a:latin typeface="Arial "/>
            </a:rPr>
            <a:t> children assisted through child support  income</a:t>
          </a:r>
          <a:endParaRPr lang="en-US" sz="1200" b="0" dirty="0">
            <a:latin typeface="Arial "/>
          </a:endParaRPr>
        </a:p>
      </dgm:t>
    </dgm:pt>
    <dgm:pt modelId="{40CDB02A-5D0E-49C8-96B6-45046FC7CFBA}" type="parTrans" cxnId="{63554C2F-7DD6-4FEB-A1CD-E8D5C9379382}">
      <dgm:prSet/>
      <dgm:spPr/>
      <dgm:t>
        <a:bodyPr/>
        <a:lstStyle/>
        <a:p>
          <a:endParaRPr lang="en-US"/>
        </a:p>
      </dgm:t>
    </dgm:pt>
    <dgm:pt modelId="{F94EB8C6-435E-4E9E-838F-F506A6505F69}" type="sibTrans" cxnId="{63554C2F-7DD6-4FEB-A1CD-E8D5C9379382}">
      <dgm:prSet/>
      <dgm:spPr/>
      <dgm:t>
        <a:bodyPr/>
        <a:lstStyle/>
        <a:p>
          <a:endParaRPr lang="en-US"/>
        </a:p>
      </dgm:t>
    </dgm:pt>
    <dgm:pt modelId="{D88461CB-51A5-402D-B4E7-C786A4B90670}" type="pres">
      <dgm:prSet presAssocID="{7964D8D5-CCBE-44D4-B30B-43AA9E36BBD0}" presName="diagram" presStyleCnt="0">
        <dgm:presLayoutVars>
          <dgm:dir/>
          <dgm:resizeHandles val="exact"/>
        </dgm:presLayoutVars>
      </dgm:prSet>
      <dgm:spPr/>
      <dgm:t>
        <a:bodyPr/>
        <a:lstStyle/>
        <a:p>
          <a:endParaRPr lang="en-US"/>
        </a:p>
      </dgm:t>
    </dgm:pt>
    <dgm:pt modelId="{9D7F8CDA-B666-44CB-AB77-A2D69298F9D7}" type="pres">
      <dgm:prSet presAssocID="{61B46F51-DD88-4D99-BA41-766E33061152}" presName="node" presStyleLbl="node1" presStyleIdx="0" presStyleCnt="6">
        <dgm:presLayoutVars>
          <dgm:bulletEnabled val="1"/>
        </dgm:presLayoutVars>
      </dgm:prSet>
      <dgm:spPr/>
      <dgm:t>
        <a:bodyPr/>
        <a:lstStyle/>
        <a:p>
          <a:endParaRPr lang="en-US"/>
        </a:p>
      </dgm:t>
    </dgm:pt>
    <dgm:pt modelId="{47287FD8-5B5E-46E1-A6A8-176709F00765}" type="pres">
      <dgm:prSet presAssocID="{FF70FC5E-8F31-4CE0-90B4-D3949A3C2B71}" presName="sibTrans" presStyleCnt="0"/>
      <dgm:spPr/>
    </dgm:pt>
    <dgm:pt modelId="{5352AAC4-22AE-4918-B673-B3F9FE700FA3}" type="pres">
      <dgm:prSet presAssocID="{79C02BA7-BBFD-4AE5-9E09-E737AB296959}" presName="node" presStyleLbl="node1" presStyleIdx="1" presStyleCnt="6">
        <dgm:presLayoutVars>
          <dgm:bulletEnabled val="1"/>
        </dgm:presLayoutVars>
      </dgm:prSet>
      <dgm:spPr/>
      <dgm:t>
        <a:bodyPr/>
        <a:lstStyle/>
        <a:p>
          <a:endParaRPr lang="en-US"/>
        </a:p>
      </dgm:t>
    </dgm:pt>
    <dgm:pt modelId="{0F160CA4-01C6-490E-A762-C5E1D30B88DD}" type="pres">
      <dgm:prSet presAssocID="{718CAF08-BB6F-4317-9C0F-89E07E95F735}" presName="sibTrans" presStyleCnt="0"/>
      <dgm:spPr/>
    </dgm:pt>
    <dgm:pt modelId="{C615CA58-1E4C-4D67-9174-5E22014E8D79}" type="pres">
      <dgm:prSet presAssocID="{4BA6FEAD-2936-4751-B143-998F62B1A054}" presName="node" presStyleLbl="node1" presStyleIdx="2" presStyleCnt="6">
        <dgm:presLayoutVars>
          <dgm:bulletEnabled val="1"/>
        </dgm:presLayoutVars>
      </dgm:prSet>
      <dgm:spPr/>
      <dgm:t>
        <a:bodyPr/>
        <a:lstStyle/>
        <a:p>
          <a:endParaRPr lang="en-US"/>
        </a:p>
      </dgm:t>
    </dgm:pt>
    <dgm:pt modelId="{5D43DC4C-DC69-412D-8A41-F63C14FF2214}" type="pres">
      <dgm:prSet presAssocID="{BED61564-4A3F-4FEF-92CA-1EBB7835E4BD}" presName="sibTrans" presStyleCnt="0"/>
      <dgm:spPr/>
    </dgm:pt>
    <dgm:pt modelId="{835CA5DE-A189-4FED-922A-CD2936FC717B}" type="pres">
      <dgm:prSet presAssocID="{B79F715F-4886-4C9A-8455-30A4B54C3E92}" presName="node" presStyleLbl="node1" presStyleIdx="3" presStyleCnt="6">
        <dgm:presLayoutVars>
          <dgm:bulletEnabled val="1"/>
        </dgm:presLayoutVars>
      </dgm:prSet>
      <dgm:spPr/>
      <dgm:t>
        <a:bodyPr/>
        <a:lstStyle/>
        <a:p>
          <a:endParaRPr lang="en-US"/>
        </a:p>
      </dgm:t>
    </dgm:pt>
    <dgm:pt modelId="{321EFBD4-610B-461A-BD8A-7797A13E57B8}" type="pres">
      <dgm:prSet presAssocID="{7419D858-34A8-428A-AB18-73729672AE47}" presName="sibTrans" presStyleCnt="0"/>
      <dgm:spPr/>
    </dgm:pt>
    <dgm:pt modelId="{1D79CAF5-195A-4A9A-BBEE-B23A34F170ED}" type="pres">
      <dgm:prSet presAssocID="{8F86F3CC-B50B-49BF-ADAA-BA019070DAAF}" presName="node" presStyleLbl="node1" presStyleIdx="4" presStyleCnt="6">
        <dgm:presLayoutVars>
          <dgm:bulletEnabled val="1"/>
        </dgm:presLayoutVars>
      </dgm:prSet>
      <dgm:spPr/>
      <dgm:t>
        <a:bodyPr/>
        <a:lstStyle/>
        <a:p>
          <a:endParaRPr lang="en-US"/>
        </a:p>
      </dgm:t>
    </dgm:pt>
    <dgm:pt modelId="{F3A38762-E7D4-49A5-A22E-E34456654DD4}" type="pres">
      <dgm:prSet presAssocID="{FA92FBD6-FBAE-43C9-B2BD-46D46A7AF125}" presName="sibTrans" presStyleCnt="0"/>
      <dgm:spPr/>
    </dgm:pt>
    <dgm:pt modelId="{6F526218-874E-4DAA-986A-76D95622EC50}" type="pres">
      <dgm:prSet presAssocID="{7F44E0FF-1AC9-4A0F-A520-0AF53DA3C50D}" presName="node" presStyleLbl="node1" presStyleIdx="5" presStyleCnt="6">
        <dgm:presLayoutVars>
          <dgm:bulletEnabled val="1"/>
        </dgm:presLayoutVars>
      </dgm:prSet>
      <dgm:spPr/>
      <dgm:t>
        <a:bodyPr/>
        <a:lstStyle/>
        <a:p>
          <a:endParaRPr lang="en-US"/>
        </a:p>
      </dgm:t>
    </dgm:pt>
  </dgm:ptLst>
  <dgm:cxnLst>
    <dgm:cxn modelId="{E612AB07-05FE-4C11-9D14-893B83662850}" srcId="{7964D8D5-CCBE-44D4-B30B-43AA9E36BBD0}" destId="{79C02BA7-BBFD-4AE5-9E09-E737AB296959}" srcOrd="1" destOrd="0" parTransId="{D9F00928-7AEB-41AC-BBBF-4743815C3AF6}" sibTransId="{718CAF08-BB6F-4317-9C0F-89E07E95F735}"/>
    <dgm:cxn modelId="{63554C2F-7DD6-4FEB-A1CD-E8D5C9379382}" srcId="{7964D8D5-CCBE-44D4-B30B-43AA9E36BBD0}" destId="{7F44E0FF-1AC9-4A0F-A520-0AF53DA3C50D}" srcOrd="5" destOrd="0" parTransId="{40CDB02A-5D0E-49C8-96B6-45046FC7CFBA}" sibTransId="{F94EB8C6-435E-4E9E-838F-F506A6505F69}"/>
    <dgm:cxn modelId="{A2CFACAE-2962-4216-BD93-D448DE76C941}" type="presOf" srcId="{4BA6FEAD-2936-4751-B143-998F62B1A054}" destId="{C615CA58-1E4C-4D67-9174-5E22014E8D79}" srcOrd="0" destOrd="0" presId="urn:microsoft.com/office/officeart/2005/8/layout/default#1"/>
    <dgm:cxn modelId="{170EB816-8F6C-434B-9125-F96E7090F595}" type="presOf" srcId="{B79F715F-4886-4C9A-8455-30A4B54C3E92}" destId="{835CA5DE-A189-4FED-922A-CD2936FC717B}" srcOrd="0" destOrd="0" presId="urn:microsoft.com/office/officeart/2005/8/layout/default#1"/>
    <dgm:cxn modelId="{617D863E-AAF4-4754-802E-15FFB0D3DE47}" type="presOf" srcId="{61B46F51-DD88-4D99-BA41-766E33061152}" destId="{9D7F8CDA-B666-44CB-AB77-A2D69298F9D7}" srcOrd="0" destOrd="0" presId="urn:microsoft.com/office/officeart/2005/8/layout/default#1"/>
    <dgm:cxn modelId="{11B129C1-7339-4FEE-AD3B-B04165C7803D}" srcId="{7964D8D5-CCBE-44D4-B30B-43AA9E36BBD0}" destId="{4BA6FEAD-2936-4751-B143-998F62B1A054}" srcOrd="2" destOrd="0" parTransId="{4CE9D39B-2EA4-4535-8D24-30F112EB0A74}" sibTransId="{BED61564-4A3F-4FEF-92CA-1EBB7835E4BD}"/>
    <dgm:cxn modelId="{E5EF172F-6277-46E0-8179-C58B2B07DB7C}" type="presOf" srcId="{7964D8D5-CCBE-44D4-B30B-43AA9E36BBD0}" destId="{D88461CB-51A5-402D-B4E7-C786A4B90670}" srcOrd="0" destOrd="0" presId="urn:microsoft.com/office/officeart/2005/8/layout/default#1"/>
    <dgm:cxn modelId="{989E5DB8-B37B-4228-84A6-5099FC376952}" srcId="{7964D8D5-CCBE-44D4-B30B-43AA9E36BBD0}" destId="{61B46F51-DD88-4D99-BA41-766E33061152}" srcOrd="0" destOrd="0" parTransId="{7A7572E1-EDF3-4B45-A8CB-99842A6B0205}" sibTransId="{FF70FC5E-8F31-4CE0-90B4-D3949A3C2B71}"/>
    <dgm:cxn modelId="{4FAA9B21-FDF8-4208-BB4E-2C2FB0CF7634}" type="presOf" srcId="{79C02BA7-BBFD-4AE5-9E09-E737AB296959}" destId="{5352AAC4-22AE-4918-B673-B3F9FE700FA3}" srcOrd="0" destOrd="0" presId="urn:microsoft.com/office/officeart/2005/8/layout/default#1"/>
    <dgm:cxn modelId="{278D38A1-89CD-4B70-A5AD-8FF4B8195388}" type="presOf" srcId="{7F44E0FF-1AC9-4A0F-A520-0AF53DA3C50D}" destId="{6F526218-874E-4DAA-986A-76D95622EC50}" srcOrd="0" destOrd="0" presId="urn:microsoft.com/office/officeart/2005/8/layout/default#1"/>
    <dgm:cxn modelId="{F193A8EA-A8AC-4EF5-898C-E0CFF2426789}" type="presOf" srcId="{8F86F3CC-B50B-49BF-ADAA-BA019070DAAF}" destId="{1D79CAF5-195A-4A9A-BBEE-B23A34F170ED}" srcOrd="0" destOrd="0" presId="urn:microsoft.com/office/officeart/2005/8/layout/default#1"/>
    <dgm:cxn modelId="{F4489A31-10B8-4DB8-B19D-CD0917BA9E88}" srcId="{7964D8D5-CCBE-44D4-B30B-43AA9E36BBD0}" destId="{B79F715F-4886-4C9A-8455-30A4B54C3E92}" srcOrd="3" destOrd="0" parTransId="{DD1FE322-83FA-4627-818D-C2D600CB6D99}" sibTransId="{7419D858-34A8-428A-AB18-73729672AE47}"/>
    <dgm:cxn modelId="{90FA9031-3DFA-40D5-B969-7CDB457B4C9E}" srcId="{7964D8D5-CCBE-44D4-B30B-43AA9E36BBD0}" destId="{8F86F3CC-B50B-49BF-ADAA-BA019070DAAF}" srcOrd="4" destOrd="0" parTransId="{5C13DF9B-F3DA-4769-A5B6-7A50E38EDFFD}" sibTransId="{FA92FBD6-FBAE-43C9-B2BD-46D46A7AF125}"/>
    <dgm:cxn modelId="{B24198E2-57F8-4058-83B7-0C952F43BEF4}" type="presParOf" srcId="{D88461CB-51A5-402D-B4E7-C786A4B90670}" destId="{9D7F8CDA-B666-44CB-AB77-A2D69298F9D7}" srcOrd="0" destOrd="0" presId="urn:microsoft.com/office/officeart/2005/8/layout/default#1"/>
    <dgm:cxn modelId="{681AF27E-508D-42A7-B129-840235224686}" type="presParOf" srcId="{D88461CB-51A5-402D-B4E7-C786A4B90670}" destId="{47287FD8-5B5E-46E1-A6A8-176709F00765}" srcOrd="1" destOrd="0" presId="urn:microsoft.com/office/officeart/2005/8/layout/default#1"/>
    <dgm:cxn modelId="{8D988F56-F238-4744-9644-50B7F863BE91}" type="presParOf" srcId="{D88461CB-51A5-402D-B4E7-C786A4B90670}" destId="{5352AAC4-22AE-4918-B673-B3F9FE700FA3}" srcOrd="2" destOrd="0" presId="urn:microsoft.com/office/officeart/2005/8/layout/default#1"/>
    <dgm:cxn modelId="{C2F37358-DA7E-42CE-BEB5-268C0CEC54EA}" type="presParOf" srcId="{D88461CB-51A5-402D-B4E7-C786A4B90670}" destId="{0F160CA4-01C6-490E-A762-C5E1D30B88DD}" srcOrd="3" destOrd="0" presId="urn:microsoft.com/office/officeart/2005/8/layout/default#1"/>
    <dgm:cxn modelId="{63C3A75C-6377-4A66-958E-C340B475AE3E}" type="presParOf" srcId="{D88461CB-51A5-402D-B4E7-C786A4B90670}" destId="{C615CA58-1E4C-4D67-9174-5E22014E8D79}" srcOrd="4" destOrd="0" presId="urn:microsoft.com/office/officeart/2005/8/layout/default#1"/>
    <dgm:cxn modelId="{C44ACFB5-62FE-44F3-8A9F-D3C6C07370B7}" type="presParOf" srcId="{D88461CB-51A5-402D-B4E7-C786A4B90670}" destId="{5D43DC4C-DC69-412D-8A41-F63C14FF2214}" srcOrd="5" destOrd="0" presId="urn:microsoft.com/office/officeart/2005/8/layout/default#1"/>
    <dgm:cxn modelId="{0DFFF48D-826F-4DF0-8C4F-C13A3DF3E719}" type="presParOf" srcId="{D88461CB-51A5-402D-B4E7-C786A4B90670}" destId="{835CA5DE-A189-4FED-922A-CD2936FC717B}" srcOrd="6" destOrd="0" presId="urn:microsoft.com/office/officeart/2005/8/layout/default#1"/>
    <dgm:cxn modelId="{0DD5F70F-A490-431D-9A8A-990BF6EBC436}" type="presParOf" srcId="{D88461CB-51A5-402D-B4E7-C786A4B90670}" destId="{321EFBD4-610B-461A-BD8A-7797A13E57B8}" srcOrd="7" destOrd="0" presId="urn:microsoft.com/office/officeart/2005/8/layout/default#1"/>
    <dgm:cxn modelId="{AA51AE8B-70DA-42C4-A822-9B36FFE0A8E9}" type="presParOf" srcId="{D88461CB-51A5-402D-B4E7-C786A4B90670}" destId="{1D79CAF5-195A-4A9A-BBEE-B23A34F170ED}" srcOrd="8" destOrd="0" presId="urn:microsoft.com/office/officeart/2005/8/layout/default#1"/>
    <dgm:cxn modelId="{44EE6FB0-2863-4D27-8583-2C32A3481015}" type="presParOf" srcId="{D88461CB-51A5-402D-B4E7-C786A4B90670}" destId="{F3A38762-E7D4-49A5-A22E-E34456654DD4}" srcOrd="9" destOrd="0" presId="urn:microsoft.com/office/officeart/2005/8/layout/default#1"/>
    <dgm:cxn modelId="{1334FB7E-5CC2-4D34-B922-A1B788731454}" type="presParOf" srcId="{D88461CB-51A5-402D-B4E7-C786A4B90670}" destId="{6F526218-874E-4DAA-986A-76D95622EC50}"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80D4E6-0F86-4518-809E-9612355ADE5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2F4ED832-200B-46C9-8E41-EEE3371B8274}">
      <dgm:prSet phldrT="[Text]"/>
      <dgm:spPr>
        <a:solidFill>
          <a:srgbClr val="002570"/>
        </a:solidFill>
      </dgm:spPr>
      <dgm:t>
        <a:bodyPr/>
        <a:lstStyle/>
        <a:p>
          <a:r>
            <a:rPr lang="en-US" b="1" dirty="0" smtClean="0">
              <a:latin typeface="Arial Narrow" pitchFamily="34" charset="0"/>
              <a:cs typeface="Times New Roman" panose="02020603050405020304" pitchFamily="18" charset="0"/>
            </a:rPr>
            <a:t>Cash Assistance</a:t>
          </a:r>
          <a:endParaRPr lang="en-US" b="1" dirty="0">
            <a:latin typeface="Arial Narrow" pitchFamily="34" charset="0"/>
            <a:cs typeface="Times New Roman" panose="02020603050405020304" pitchFamily="18" charset="0"/>
          </a:endParaRPr>
        </a:p>
      </dgm:t>
    </dgm:pt>
    <dgm:pt modelId="{C591DC0A-09DF-4F7C-A2C5-B0DD2D27EA63}" type="parTrans" cxnId="{96F95BAB-2DD4-4841-B7A5-3E4CAE85859F}">
      <dgm:prSet/>
      <dgm:spPr/>
      <dgm:t>
        <a:bodyPr/>
        <a:lstStyle/>
        <a:p>
          <a:endParaRPr lang="en-US">
            <a:latin typeface="Times New Roman" panose="02020603050405020304" pitchFamily="18" charset="0"/>
            <a:cs typeface="Times New Roman" panose="02020603050405020304" pitchFamily="18" charset="0"/>
          </a:endParaRPr>
        </a:p>
      </dgm:t>
    </dgm:pt>
    <dgm:pt modelId="{46C52078-D795-49A8-930B-E8C261659CF5}" type="sibTrans" cxnId="{96F95BAB-2DD4-4841-B7A5-3E4CAE85859F}">
      <dgm:prSet/>
      <dgm:spPr/>
      <dgm:t>
        <a:bodyPr/>
        <a:lstStyle/>
        <a:p>
          <a:endParaRPr lang="en-US">
            <a:latin typeface="Times New Roman" panose="02020603050405020304" pitchFamily="18" charset="0"/>
            <a:cs typeface="Times New Roman" panose="02020603050405020304" pitchFamily="18" charset="0"/>
          </a:endParaRPr>
        </a:p>
      </dgm:t>
    </dgm:pt>
    <dgm:pt modelId="{D9DB40D0-59B3-4502-BD7C-DF79A3C5BA24}">
      <dgm:prSet phldrT="[Text]" custT="1"/>
      <dgm:spPr>
        <a:solidFill>
          <a:schemeClr val="tx1">
            <a:lumMod val="50000"/>
            <a:lumOff val="50000"/>
            <a:alpha val="27000"/>
          </a:schemeClr>
        </a:solidFill>
        <a:ln>
          <a:solidFill>
            <a:srgbClr val="002570">
              <a:alpha val="8000"/>
            </a:srgbClr>
          </a:solidFill>
        </a:ln>
      </dgm:spPr>
      <dgm:t>
        <a:bodyPr/>
        <a:lstStyle/>
        <a:p>
          <a:r>
            <a:rPr lang="en-US" sz="1400" dirty="0" smtClean="0">
              <a:latin typeface="Arial Narrow" pitchFamily="34" charset="0"/>
              <a:cs typeface="Times New Roman" panose="02020603050405020304" pitchFamily="18" charset="0"/>
            </a:rPr>
            <a:t>500,000 receive ongoing assistance over the course of a year and another 100,000 receive one-time emergency grants; 360,000 recipients in any given month, of whom about 8,500 are receiving one-time assistance   </a:t>
          </a:r>
          <a:endParaRPr lang="en-US" sz="1400" dirty="0">
            <a:latin typeface="Arial Narrow" pitchFamily="34" charset="0"/>
            <a:cs typeface="Times New Roman" panose="02020603050405020304" pitchFamily="18" charset="0"/>
          </a:endParaRPr>
        </a:p>
      </dgm:t>
    </dgm:pt>
    <dgm:pt modelId="{29CFD36D-AFD3-4D66-A338-0712DF6CF6AB}" type="parTrans" cxnId="{E163177C-F02F-45B4-8450-24F19CA3390B}">
      <dgm:prSet/>
      <dgm:spPr/>
      <dgm:t>
        <a:bodyPr/>
        <a:lstStyle/>
        <a:p>
          <a:endParaRPr lang="en-US">
            <a:latin typeface="Times New Roman" panose="02020603050405020304" pitchFamily="18" charset="0"/>
            <a:cs typeface="Times New Roman" panose="02020603050405020304" pitchFamily="18" charset="0"/>
          </a:endParaRPr>
        </a:p>
      </dgm:t>
    </dgm:pt>
    <dgm:pt modelId="{D9307EB5-355E-4177-854E-C8AA46D4B024}" type="sibTrans" cxnId="{E163177C-F02F-45B4-8450-24F19CA3390B}">
      <dgm:prSet/>
      <dgm:spPr/>
      <dgm:t>
        <a:bodyPr/>
        <a:lstStyle/>
        <a:p>
          <a:endParaRPr lang="en-US">
            <a:latin typeface="Times New Roman" panose="02020603050405020304" pitchFamily="18" charset="0"/>
            <a:cs typeface="Times New Roman" panose="02020603050405020304" pitchFamily="18" charset="0"/>
          </a:endParaRPr>
        </a:p>
      </dgm:t>
    </dgm:pt>
    <dgm:pt modelId="{D1089E93-C473-4B50-9E6D-1B563720C52E}">
      <dgm:prSet phldrT="[Text]"/>
      <dgm:spPr>
        <a:solidFill>
          <a:srgbClr val="002570"/>
        </a:solidFill>
      </dgm:spPr>
      <dgm:t>
        <a:bodyPr/>
        <a:lstStyle/>
        <a:p>
          <a:r>
            <a:rPr lang="en-US" b="1" dirty="0" smtClean="0">
              <a:latin typeface="Arial Narrow" pitchFamily="34" charset="0"/>
              <a:cs typeface="Times New Roman" panose="02020603050405020304" pitchFamily="18" charset="0"/>
            </a:rPr>
            <a:t>Emergency Food Assistance Program</a:t>
          </a:r>
          <a:endParaRPr lang="en-US" b="1" dirty="0">
            <a:latin typeface="Arial Narrow" pitchFamily="34" charset="0"/>
            <a:cs typeface="Times New Roman" panose="02020603050405020304" pitchFamily="18" charset="0"/>
          </a:endParaRPr>
        </a:p>
      </dgm:t>
    </dgm:pt>
    <dgm:pt modelId="{D269C093-0AE2-4DAF-B932-E9FFEE47F132}" type="parTrans" cxnId="{4652CB4C-9E7F-4FEA-A752-1DEEDBE9C70E}">
      <dgm:prSet/>
      <dgm:spPr/>
      <dgm:t>
        <a:bodyPr/>
        <a:lstStyle/>
        <a:p>
          <a:endParaRPr lang="en-US">
            <a:latin typeface="Times New Roman" panose="02020603050405020304" pitchFamily="18" charset="0"/>
            <a:cs typeface="Times New Roman" panose="02020603050405020304" pitchFamily="18" charset="0"/>
          </a:endParaRPr>
        </a:p>
      </dgm:t>
    </dgm:pt>
    <dgm:pt modelId="{4D0EFB25-EB67-4768-B53A-11095188D54F}" type="sibTrans" cxnId="{4652CB4C-9E7F-4FEA-A752-1DEEDBE9C70E}">
      <dgm:prSet/>
      <dgm:spPr/>
      <dgm:t>
        <a:bodyPr/>
        <a:lstStyle/>
        <a:p>
          <a:endParaRPr lang="en-US">
            <a:latin typeface="Times New Roman" panose="02020603050405020304" pitchFamily="18" charset="0"/>
            <a:cs typeface="Times New Roman" panose="02020603050405020304" pitchFamily="18" charset="0"/>
          </a:endParaRPr>
        </a:p>
      </dgm:t>
    </dgm:pt>
    <dgm:pt modelId="{603EA166-8AE9-4D21-8226-E8687620082B}">
      <dgm:prSet phldrT="[Text]"/>
      <dgm:spPr>
        <a:solidFill>
          <a:srgbClr val="002570"/>
        </a:solidFill>
      </dgm:spPr>
      <dgm:t>
        <a:bodyPr/>
        <a:lstStyle/>
        <a:p>
          <a:r>
            <a:rPr lang="en-US" b="1" dirty="0" smtClean="0">
              <a:latin typeface="Arial Narrow" pitchFamily="34" charset="0"/>
              <a:cs typeface="Times New Roman" panose="02020603050405020304" pitchFamily="18" charset="0"/>
            </a:rPr>
            <a:t>Home Energy Assistance Program</a:t>
          </a:r>
          <a:endParaRPr lang="en-US" b="1" dirty="0">
            <a:latin typeface="Arial Narrow" pitchFamily="34" charset="0"/>
            <a:cs typeface="Times New Roman" panose="02020603050405020304" pitchFamily="18" charset="0"/>
          </a:endParaRPr>
        </a:p>
      </dgm:t>
    </dgm:pt>
    <dgm:pt modelId="{40DC7F75-B5BE-46E7-94BA-BAD6183E6C1D}" type="parTrans" cxnId="{E5931393-6BEC-4CFB-94AE-A4316D700842}">
      <dgm:prSet/>
      <dgm:spPr/>
      <dgm:t>
        <a:bodyPr/>
        <a:lstStyle/>
        <a:p>
          <a:endParaRPr lang="en-US">
            <a:latin typeface="Times New Roman" panose="02020603050405020304" pitchFamily="18" charset="0"/>
            <a:cs typeface="Times New Roman" panose="02020603050405020304" pitchFamily="18" charset="0"/>
          </a:endParaRPr>
        </a:p>
      </dgm:t>
    </dgm:pt>
    <dgm:pt modelId="{EC3918C1-A474-4CDF-AE17-ADD3989CF5CC}" type="sibTrans" cxnId="{E5931393-6BEC-4CFB-94AE-A4316D700842}">
      <dgm:prSet/>
      <dgm:spPr/>
      <dgm:t>
        <a:bodyPr/>
        <a:lstStyle/>
        <a:p>
          <a:endParaRPr lang="en-US">
            <a:latin typeface="Times New Roman" panose="02020603050405020304" pitchFamily="18" charset="0"/>
            <a:cs typeface="Times New Roman" panose="02020603050405020304" pitchFamily="18" charset="0"/>
          </a:endParaRPr>
        </a:p>
      </dgm:t>
    </dgm:pt>
    <dgm:pt modelId="{D084542D-1BBB-4948-B51A-C9B612E5294C}">
      <dgm:prSet phldrT="[Text]" custT="1"/>
      <dgm:spPr>
        <a:solidFill>
          <a:schemeClr val="tx1">
            <a:lumMod val="50000"/>
            <a:lumOff val="50000"/>
            <a:alpha val="27000"/>
          </a:schemeClr>
        </a:solidFill>
        <a:ln>
          <a:solidFill>
            <a:srgbClr val="002570">
              <a:alpha val="8000"/>
            </a:srgbClr>
          </a:solidFill>
        </a:ln>
      </dgm:spPr>
      <dgm:t>
        <a:bodyPr/>
        <a:lstStyle/>
        <a:p>
          <a:r>
            <a:rPr lang="en-US" sz="1400" dirty="0" smtClean="0">
              <a:latin typeface="Arial Narrow" pitchFamily="34" charset="0"/>
              <a:cs typeface="Times New Roman" panose="02020603050405020304" pitchFamily="18" charset="0"/>
            </a:rPr>
            <a:t>1,120,031 average monthly meals/people served in fiscal year 2014</a:t>
          </a:r>
          <a:endParaRPr lang="en-US" sz="1400" dirty="0">
            <a:latin typeface="Arial Narrow" pitchFamily="34" charset="0"/>
            <a:cs typeface="Times New Roman" panose="02020603050405020304" pitchFamily="18" charset="0"/>
          </a:endParaRPr>
        </a:p>
      </dgm:t>
    </dgm:pt>
    <dgm:pt modelId="{F86212A5-ACBE-456C-9792-2427E8E63212}" type="parTrans" cxnId="{ED66EE4F-8E50-4FD7-8088-561E6F2E0D6A}">
      <dgm:prSet/>
      <dgm:spPr/>
      <dgm:t>
        <a:bodyPr/>
        <a:lstStyle/>
        <a:p>
          <a:endParaRPr lang="en-US">
            <a:latin typeface="Times New Roman" panose="02020603050405020304" pitchFamily="18" charset="0"/>
            <a:cs typeface="Times New Roman" panose="02020603050405020304" pitchFamily="18" charset="0"/>
          </a:endParaRPr>
        </a:p>
      </dgm:t>
    </dgm:pt>
    <dgm:pt modelId="{FFF241CB-1C73-4AC8-B0B5-82739FF4EF03}" type="sibTrans" cxnId="{ED66EE4F-8E50-4FD7-8088-561E6F2E0D6A}">
      <dgm:prSet/>
      <dgm:spPr/>
      <dgm:t>
        <a:bodyPr/>
        <a:lstStyle/>
        <a:p>
          <a:endParaRPr lang="en-US">
            <a:latin typeface="Times New Roman" panose="02020603050405020304" pitchFamily="18" charset="0"/>
            <a:cs typeface="Times New Roman" panose="02020603050405020304" pitchFamily="18" charset="0"/>
          </a:endParaRPr>
        </a:p>
      </dgm:t>
    </dgm:pt>
    <dgm:pt modelId="{60046A98-1254-422F-8EC1-06F8BD4FF616}">
      <dgm:prSet/>
      <dgm:spPr>
        <a:solidFill>
          <a:srgbClr val="002570"/>
        </a:solidFill>
      </dgm:spPr>
      <dgm:t>
        <a:bodyPr/>
        <a:lstStyle/>
        <a:p>
          <a:r>
            <a:rPr lang="en-US" b="1" dirty="0" smtClean="0">
              <a:latin typeface="Arial Narrow" pitchFamily="34" charset="0"/>
              <a:cs typeface="Times New Roman" panose="02020603050405020304" pitchFamily="18" charset="0"/>
            </a:rPr>
            <a:t>Child Support</a:t>
          </a:r>
          <a:endParaRPr lang="en-US" b="1" dirty="0">
            <a:latin typeface="Arial Narrow" pitchFamily="34" charset="0"/>
            <a:cs typeface="Times New Roman" panose="02020603050405020304" pitchFamily="18" charset="0"/>
          </a:endParaRPr>
        </a:p>
      </dgm:t>
    </dgm:pt>
    <dgm:pt modelId="{F830EB94-401E-4667-8135-291D5EE3AFFC}" type="parTrans" cxnId="{8CE9477F-0D6B-4B1F-A953-B39C296E3F01}">
      <dgm:prSet/>
      <dgm:spPr/>
      <dgm:t>
        <a:bodyPr/>
        <a:lstStyle/>
        <a:p>
          <a:endParaRPr lang="en-US">
            <a:latin typeface="Times New Roman" panose="02020603050405020304" pitchFamily="18" charset="0"/>
            <a:cs typeface="Times New Roman" panose="02020603050405020304" pitchFamily="18" charset="0"/>
          </a:endParaRPr>
        </a:p>
      </dgm:t>
    </dgm:pt>
    <dgm:pt modelId="{C11CE400-CD88-4EF8-B402-7128A10ADF97}" type="sibTrans" cxnId="{8CE9477F-0D6B-4B1F-A953-B39C296E3F01}">
      <dgm:prSet/>
      <dgm:spPr/>
      <dgm:t>
        <a:bodyPr/>
        <a:lstStyle/>
        <a:p>
          <a:endParaRPr lang="en-US">
            <a:latin typeface="Times New Roman" panose="02020603050405020304" pitchFamily="18" charset="0"/>
            <a:cs typeface="Times New Roman" panose="02020603050405020304" pitchFamily="18" charset="0"/>
          </a:endParaRPr>
        </a:p>
      </dgm:t>
    </dgm:pt>
    <dgm:pt modelId="{FCEB8659-DD66-4484-ADD2-DBC8750FD60D}">
      <dgm:prSet custT="1"/>
      <dgm:spPr>
        <a:solidFill>
          <a:schemeClr val="tx1">
            <a:lumMod val="50000"/>
            <a:lumOff val="50000"/>
            <a:alpha val="27000"/>
          </a:schemeClr>
        </a:solidFill>
        <a:ln>
          <a:solidFill>
            <a:srgbClr val="002570">
              <a:alpha val="8000"/>
            </a:srgbClr>
          </a:solidFill>
        </a:ln>
      </dgm:spPr>
      <dgm:t>
        <a:bodyPr/>
        <a:lstStyle/>
        <a:p>
          <a:r>
            <a:rPr lang="en-US" sz="1400" dirty="0" smtClean="0">
              <a:solidFill>
                <a:schemeClr val="tx1"/>
              </a:solidFill>
              <a:latin typeface="Arial Narrow" pitchFamily="34" charset="0"/>
              <a:cs typeface="Times New Roman" panose="02020603050405020304" pitchFamily="18" charset="0"/>
            </a:rPr>
            <a:t>796,145 recipients in heat year 2014*</a:t>
          </a:r>
          <a:endParaRPr lang="en-US" sz="1400" dirty="0">
            <a:solidFill>
              <a:schemeClr val="tx1"/>
            </a:solidFill>
            <a:latin typeface="Arial Narrow" pitchFamily="34" charset="0"/>
            <a:cs typeface="Times New Roman" panose="02020603050405020304" pitchFamily="18" charset="0"/>
          </a:endParaRPr>
        </a:p>
      </dgm:t>
    </dgm:pt>
    <dgm:pt modelId="{F74887F0-3E23-47B8-BF84-B61606933220}" type="parTrans" cxnId="{AE1C86B9-1713-47E3-83BD-D7C4F379A1A3}">
      <dgm:prSet/>
      <dgm:spPr/>
      <dgm:t>
        <a:bodyPr/>
        <a:lstStyle/>
        <a:p>
          <a:endParaRPr lang="en-US">
            <a:latin typeface="Times New Roman" panose="02020603050405020304" pitchFamily="18" charset="0"/>
            <a:cs typeface="Times New Roman" panose="02020603050405020304" pitchFamily="18" charset="0"/>
          </a:endParaRPr>
        </a:p>
      </dgm:t>
    </dgm:pt>
    <dgm:pt modelId="{E64F296A-F5A4-4679-8B8E-118BCF19813B}" type="sibTrans" cxnId="{AE1C86B9-1713-47E3-83BD-D7C4F379A1A3}">
      <dgm:prSet/>
      <dgm:spPr/>
      <dgm:t>
        <a:bodyPr/>
        <a:lstStyle/>
        <a:p>
          <a:endParaRPr lang="en-US">
            <a:latin typeface="Times New Roman" panose="02020603050405020304" pitchFamily="18" charset="0"/>
            <a:cs typeface="Times New Roman" panose="02020603050405020304" pitchFamily="18" charset="0"/>
          </a:endParaRPr>
        </a:p>
      </dgm:t>
    </dgm:pt>
    <dgm:pt modelId="{C78E0602-6FC4-43E8-B50E-71E6189F0F5C}">
      <dgm:prSet custT="1"/>
      <dgm:spPr>
        <a:solidFill>
          <a:schemeClr val="tx1">
            <a:lumMod val="50000"/>
            <a:lumOff val="50000"/>
            <a:alpha val="27000"/>
          </a:schemeClr>
        </a:solidFill>
        <a:ln>
          <a:solidFill>
            <a:srgbClr val="002570">
              <a:alpha val="8000"/>
            </a:srgbClr>
          </a:solidFill>
        </a:ln>
      </dgm:spPr>
      <dgm:t>
        <a:bodyPr/>
        <a:lstStyle/>
        <a:p>
          <a:r>
            <a:rPr lang="en-US" sz="1400" dirty="0" smtClean="0">
              <a:latin typeface="Arial Narrow" pitchFamily="34" charset="0"/>
              <a:cs typeface="Times New Roman" panose="02020603050405020304" pitchFamily="18" charset="0"/>
            </a:rPr>
            <a:t>282,190 cases with orders as of February 2015</a:t>
          </a:r>
          <a:endParaRPr lang="en-US" sz="1400" dirty="0">
            <a:latin typeface="Arial Narrow" pitchFamily="34" charset="0"/>
            <a:cs typeface="Times New Roman" panose="02020603050405020304" pitchFamily="18" charset="0"/>
          </a:endParaRPr>
        </a:p>
      </dgm:t>
    </dgm:pt>
    <dgm:pt modelId="{5A48E9E7-31B5-4BAA-9675-7C18414E6C2F}" type="parTrans" cxnId="{B87BCE21-C7D2-439B-A592-53D79069495F}">
      <dgm:prSet/>
      <dgm:spPr/>
      <dgm:t>
        <a:bodyPr/>
        <a:lstStyle/>
        <a:p>
          <a:endParaRPr lang="en-US">
            <a:latin typeface="Times New Roman" panose="02020603050405020304" pitchFamily="18" charset="0"/>
            <a:cs typeface="Times New Roman" panose="02020603050405020304" pitchFamily="18" charset="0"/>
          </a:endParaRPr>
        </a:p>
      </dgm:t>
    </dgm:pt>
    <dgm:pt modelId="{33CFB8B0-E3C2-4A16-B2C6-EB0138C623ED}" type="sibTrans" cxnId="{B87BCE21-C7D2-439B-A592-53D79069495F}">
      <dgm:prSet/>
      <dgm:spPr/>
      <dgm:t>
        <a:bodyPr/>
        <a:lstStyle/>
        <a:p>
          <a:endParaRPr lang="en-US">
            <a:latin typeface="Times New Roman" panose="02020603050405020304" pitchFamily="18" charset="0"/>
            <a:cs typeface="Times New Roman" panose="02020603050405020304" pitchFamily="18" charset="0"/>
          </a:endParaRPr>
        </a:p>
      </dgm:t>
    </dgm:pt>
    <dgm:pt modelId="{C39621B8-B764-4E46-A65F-FD9BDE912F69}">
      <dgm:prSet custT="1"/>
      <dgm:spPr>
        <a:solidFill>
          <a:schemeClr val="tx1">
            <a:lumMod val="50000"/>
            <a:lumOff val="50000"/>
            <a:alpha val="27000"/>
          </a:schemeClr>
        </a:solidFill>
        <a:ln>
          <a:solidFill>
            <a:srgbClr val="002570">
              <a:alpha val="8000"/>
            </a:srgbClr>
          </a:solidFill>
        </a:ln>
      </dgm:spPr>
      <dgm:t>
        <a:bodyPr/>
        <a:lstStyle/>
        <a:p>
          <a:r>
            <a:rPr lang="en-US" sz="1400" dirty="0" smtClean="0">
              <a:latin typeface="Arial Narrow" pitchFamily="34" charset="0"/>
              <a:cs typeface="Times New Roman" panose="02020603050405020304" pitchFamily="18" charset="0"/>
            </a:rPr>
            <a:t>Over $742 million in collections in CY 2014</a:t>
          </a:r>
          <a:endParaRPr lang="en-US" sz="1400" dirty="0">
            <a:latin typeface="Arial Narrow" pitchFamily="34" charset="0"/>
            <a:cs typeface="Times New Roman" panose="02020603050405020304" pitchFamily="18" charset="0"/>
          </a:endParaRPr>
        </a:p>
      </dgm:t>
    </dgm:pt>
    <dgm:pt modelId="{C3BB8C16-58A7-4ACA-B781-4E3C7D3A2A05}" type="parTrans" cxnId="{FBBF4606-F4FD-41D8-B211-AF0CF7A9BB46}">
      <dgm:prSet/>
      <dgm:spPr/>
      <dgm:t>
        <a:bodyPr/>
        <a:lstStyle/>
        <a:p>
          <a:endParaRPr lang="en-US">
            <a:latin typeface="Times New Roman" panose="02020603050405020304" pitchFamily="18" charset="0"/>
            <a:cs typeface="Times New Roman" panose="02020603050405020304" pitchFamily="18" charset="0"/>
          </a:endParaRPr>
        </a:p>
      </dgm:t>
    </dgm:pt>
    <dgm:pt modelId="{B53CA09E-FFF9-4B3E-8EC6-001CFAB635B9}" type="sibTrans" cxnId="{FBBF4606-F4FD-41D8-B211-AF0CF7A9BB46}">
      <dgm:prSet/>
      <dgm:spPr/>
      <dgm:t>
        <a:bodyPr/>
        <a:lstStyle/>
        <a:p>
          <a:endParaRPr lang="en-US">
            <a:latin typeface="Times New Roman" panose="02020603050405020304" pitchFamily="18" charset="0"/>
            <a:cs typeface="Times New Roman" panose="02020603050405020304" pitchFamily="18" charset="0"/>
          </a:endParaRPr>
        </a:p>
      </dgm:t>
    </dgm:pt>
    <dgm:pt modelId="{945F9C0C-A2E2-48FA-B167-1F44C2F98589}">
      <dgm:prSet custT="1"/>
      <dgm:spPr>
        <a:solidFill>
          <a:schemeClr val="tx1">
            <a:lumMod val="50000"/>
            <a:lumOff val="50000"/>
            <a:alpha val="27000"/>
          </a:schemeClr>
        </a:solidFill>
        <a:ln>
          <a:solidFill>
            <a:srgbClr val="002570">
              <a:alpha val="8000"/>
            </a:srgbClr>
          </a:solidFill>
        </a:ln>
      </dgm:spPr>
      <dgm:t>
        <a:bodyPr/>
        <a:lstStyle/>
        <a:p>
          <a:r>
            <a:rPr lang="en-US" sz="1400" dirty="0" smtClean="0">
              <a:latin typeface="Arial Narrow" pitchFamily="34" charset="0"/>
              <a:cs typeface="Times New Roman" panose="02020603050405020304" pitchFamily="18" charset="0"/>
            </a:rPr>
            <a:t>Over 92% of collections distributed directly to families</a:t>
          </a:r>
          <a:endParaRPr lang="en-US" sz="1400" dirty="0">
            <a:latin typeface="Arial Narrow" pitchFamily="34" charset="0"/>
            <a:cs typeface="Times New Roman" panose="02020603050405020304" pitchFamily="18" charset="0"/>
          </a:endParaRPr>
        </a:p>
      </dgm:t>
    </dgm:pt>
    <dgm:pt modelId="{C4ACC8EF-F296-449E-B3D0-EBB17DB75D35}" type="parTrans" cxnId="{43EF55D6-E964-49C2-8C38-7DFA267FCD29}">
      <dgm:prSet/>
      <dgm:spPr/>
      <dgm:t>
        <a:bodyPr/>
        <a:lstStyle/>
        <a:p>
          <a:endParaRPr lang="en-US"/>
        </a:p>
      </dgm:t>
    </dgm:pt>
    <dgm:pt modelId="{09365F4C-5091-4DF8-A3CF-A981B4A2C882}" type="sibTrans" cxnId="{43EF55D6-E964-49C2-8C38-7DFA267FCD29}">
      <dgm:prSet/>
      <dgm:spPr/>
      <dgm:t>
        <a:bodyPr/>
        <a:lstStyle/>
        <a:p>
          <a:endParaRPr lang="en-US"/>
        </a:p>
      </dgm:t>
    </dgm:pt>
    <dgm:pt modelId="{7D4BA2FE-6597-4C0B-BCD9-5725445818FB}">
      <dgm:prSet phldrT="[Text]" custT="1"/>
      <dgm:spPr>
        <a:solidFill>
          <a:srgbClr val="002570"/>
        </a:solidFill>
      </dgm:spPr>
      <dgm:t>
        <a:bodyPr/>
        <a:lstStyle/>
        <a:p>
          <a:r>
            <a:rPr lang="en-US" sz="2000" b="1" dirty="0" smtClean="0">
              <a:latin typeface="Arial Narrow" pitchFamily="34" charset="0"/>
              <a:cs typeface="Times New Roman" panose="02020603050405020304" pitchFamily="18" charset="0"/>
            </a:rPr>
            <a:t>Supplemental Nutrition Assistance Program (SNAP)/food stamps</a:t>
          </a:r>
          <a:endParaRPr lang="en-US" sz="2000" dirty="0">
            <a:latin typeface="Arial Narrow" pitchFamily="34" charset="0"/>
            <a:cs typeface="Times New Roman" panose="02020603050405020304" pitchFamily="18" charset="0"/>
          </a:endParaRPr>
        </a:p>
      </dgm:t>
    </dgm:pt>
    <dgm:pt modelId="{5077469B-1A52-475E-BF73-E6D49857F69E}" type="parTrans" cxnId="{A74723F7-B071-4BB4-AAB6-7902AD1A610C}">
      <dgm:prSet/>
      <dgm:spPr/>
      <dgm:t>
        <a:bodyPr/>
        <a:lstStyle/>
        <a:p>
          <a:endParaRPr lang="en-US"/>
        </a:p>
      </dgm:t>
    </dgm:pt>
    <dgm:pt modelId="{2EF57FD9-C955-4F4D-96E0-EA9E2AE80196}" type="sibTrans" cxnId="{A74723F7-B071-4BB4-AAB6-7902AD1A610C}">
      <dgm:prSet/>
      <dgm:spPr/>
      <dgm:t>
        <a:bodyPr/>
        <a:lstStyle/>
        <a:p>
          <a:endParaRPr lang="en-US"/>
        </a:p>
      </dgm:t>
    </dgm:pt>
    <dgm:pt modelId="{6368AA07-00A6-4C2C-8F73-73ADE2822C35}">
      <dgm:prSet phldrT="[Text]" custT="1"/>
      <dgm:spPr>
        <a:solidFill>
          <a:schemeClr val="tx1">
            <a:lumMod val="50000"/>
            <a:lumOff val="50000"/>
            <a:alpha val="27000"/>
          </a:schemeClr>
        </a:solidFill>
        <a:ln>
          <a:solidFill>
            <a:srgbClr val="002570">
              <a:alpha val="8000"/>
            </a:srgbClr>
          </a:solidFill>
        </a:ln>
      </dgm:spPr>
      <dgm:t>
        <a:bodyPr/>
        <a:lstStyle/>
        <a:p>
          <a:r>
            <a:rPr lang="en-US" sz="1400" dirty="0" smtClean="0">
              <a:latin typeface="Arial Narrow" pitchFamily="34" charset="0"/>
              <a:cs typeface="Times New Roman" panose="02020603050405020304" pitchFamily="18" charset="0"/>
            </a:rPr>
            <a:t>1.7 million recipients as of March 2015</a:t>
          </a:r>
          <a:endParaRPr lang="en-US" sz="1400" dirty="0">
            <a:latin typeface="Arial Narrow" pitchFamily="34" charset="0"/>
            <a:cs typeface="Times New Roman" panose="02020603050405020304" pitchFamily="18" charset="0"/>
          </a:endParaRPr>
        </a:p>
      </dgm:t>
    </dgm:pt>
    <dgm:pt modelId="{B911B1FA-7AC7-430D-966E-67C024E040FD}" type="parTrans" cxnId="{FB2BA017-96AD-484F-B3DD-4BF7435AF2D5}">
      <dgm:prSet/>
      <dgm:spPr/>
      <dgm:t>
        <a:bodyPr/>
        <a:lstStyle/>
        <a:p>
          <a:endParaRPr lang="en-US"/>
        </a:p>
      </dgm:t>
    </dgm:pt>
    <dgm:pt modelId="{9456E13E-914F-48C9-9B2D-9DDA2CE3AF5E}" type="sibTrans" cxnId="{FB2BA017-96AD-484F-B3DD-4BF7435AF2D5}">
      <dgm:prSet/>
      <dgm:spPr/>
      <dgm:t>
        <a:bodyPr/>
        <a:lstStyle/>
        <a:p>
          <a:endParaRPr lang="en-US"/>
        </a:p>
      </dgm:t>
    </dgm:pt>
    <dgm:pt modelId="{97CB09DB-850B-4035-BA5A-2005AC47A792}">
      <dgm:prSet phldrT="[Text]"/>
      <dgm:spPr>
        <a:solidFill>
          <a:srgbClr val="002570"/>
        </a:solidFill>
      </dgm:spPr>
      <dgm:t>
        <a:bodyPr/>
        <a:lstStyle/>
        <a:p>
          <a:r>
            <a:rPr lang="en-US" b="1" dirty="0" smtClean="0">
              <a:latin typeface="Arial Narrow" pitchFamily="34" charset="0"/>
              <a:cs typeface="Times New Roman" panose="02020603050405020304" pitchFamily="18" charset="0"/>
            </a:rPr>
            <a:t>HRA Administered Medicaid</a:t>
          </a:r>
          <a:endParaRPr lang="en-US" b="1" dirty="0">
            <a:latin typeface="Arial Narrow" pitchFamily="34" charset="0"/>
            <a:cs typeface="Times New Roman" panose="02020603050405020304" pitchFamily="18" charset="0"/>
          </a:endParaRPr>
        </a:p>
      </dgm:t>
    </dgm:pt>
    <dgm:pt modelId="{5829840C-4341-4E96-AC75-B7CBB3D43048}" type="parTrans" cxnId="{10C6FAAD-AEDB-4717-BA5C-77A803138140}">
      <dgm:prSet/>
      <dgm:spPr/>
      <dgm:t>
        <a:bodyPr/>
        <a:lstStyle/>
        <a:p>
          <a:endParaRPr lang="en-US"/>
        </a:p>
      </dgm:t>
    </dgm:pt>
    <dgm:pt modelId="{67FD0DC3-B9A7-4C07-8268-F06119E20411}" type="sibTrans" cxnId="{10C6FAAD-AEDB-4717-BA5C-77A803138140}">
      <dgm:prSet/>
      <dgm:spPr/>
      <dgm:t>
        <a:bodyPr/>
        <a:lstStyle/>
        <a:p>
          <a:endParaRPr lang="en-US"/>
        </a:p>
      </dgm:t>
    </dgm:pt>
    <dgm:pt modelId="{1048E121-5E55-4A7D-ABD7-FBE4AF65B290}">
      <dgm:prSet phldrT="[Text]" custT="1"/>
      <dgm:spPr>
        <a:solidFill>
          <a:schemeClr val="tx1">
            <a:lumMod val="50000"/>
            <a:lumOff val="50000"/>
            <a:alpha val="27000"/>
          </a:schemeClr>
        </a:solidFill>
        <a:ln>
          <a:solidFill>
            <a:srgbClr val="002570">
              <a:alpha val="8000"/>
            </a:srgbClr>
          </a:solidFill>
        </a:ln>
      </dgm:spPr>
      <dgm:t>
        <a:bodyPr/>
        <a:lstStyle/>
        <a:p>
          <a:r>
            <a:rPr lang="en-US" sz="1400" dirty="0" smtClean="0">
              <a:latin typeface="Arial Narrow" pitchFamily="34" charset="0"/>
              <a:cs typeface="Times New Roman" panose="02020603050405020304" pitchFamily="18" charset="0"/>
            </a:rPr>
            <a:t>2.445 million enrollees as of March 2015</a:t>
          </a:r>
          <a:br>
            <a:rPr lang="en-US" sz="1400" dirty="0" smtClean="0">
              <a:latin typeface="Arial Narrow" pitchFamily="34" charset="0"/>
              <a:cs typeface="Times New Roman" panose="02020603050405020304" pitchFamily="18" charset="0"/>
            </a:rPr>
          </a:br>
          <a:r>
            <a:rPr lang="en-US" sz="1400" dirty="0" smtClean="0">
              <a:solidFill>
                <a:srgbClr val="1111B7"/>
              </a:solidFill>
              <a:latin typeface="Arial Narrow" pitchFamily="34" charset="0"/>
              <a:cs typeface="Times New Roman" panose="02020603050405020304" pitchFamily="18" charset="0"/>
            </a:rPr>
            <a:t>(excludes enrollees in NYS Health Exchange beginning 1/1/14) </a:t>
          </a:r>
          <a:endParaRPr lang="en-US" sz="1400" dirty="0">
            <a:solidFill>
              <a:srgbClr val="1111B7"/>
            </a:solidFill>
            <a:latin typeface="Arial Narrow" pitchFamily="34" charset="0"/>
            <a:cs typeface="Times New Roman" panose="02020603050405020304" pitchFamily="18" charset="0"/>
          </a:endParaRPr>
        </a:p>
      </dgm:t>
    </dgm:pt>
    <dgm:pt modelId="{64C52AFA-1C21-4F11-9527-74CA4D4DF99B}" type="parTrans" cxnId="{3EB0321D-42C2-458B-8949-4D88D4B59453}">
      <dgm:prSet/>
      <dgm:spPr/>
      <dgm:t>
        <a:bodyPr/>
        <a:lstStyle/>
        <a:p>
          <a:endParaRPr lang="en-US"/>
        </a:p>
      </dgm:t>
    </dgm:pt>
    <dgm:pt modelId="{E08CEFC9-E6EF-4B6E-B3C4-5CC8199B2E83}" type="sibTrans" cxnId="{3EB0321D-42C2-458B-8949-4D88D4B59453}">
      <dgm:prSet/>
      <dgm:spPr/>
      <dgm:t>
        <a:bodyPr/>
        <a:lstStyle/>
        <a:p>
          <a:endParaRPr lang="en-US"/>
        </a:p>
      </dgm:t>
    </dgm:pt>
    <dgm:pt modelId="{0DB0785D-17C1-4097-84DC-3FBF9BADB579}" type="pres">
      <dgm:prSet presAssocID="{4980D4E6-0F86-4518-809E-9612355ADE55}" presName="Name0" presStyleCnt="0">
        <dgm:presLayoutVars>
          <dgm:dir/>
          <dgm:animLvl val="lvl"/>
          <dgm:resizeHandles val="exact"/>
        </dgm:presLayoutVars>
      </dgm:prSet>
      <dgm:spPr/>
      <dgm:t>
        <a:bodyPr/>
        <a:lstStyle/>
        <a:p>
          <a:endParaRPr lang="en-US"/>
        </a:p>
      </dgm:t>
    </dgm:pt>
    <dgm:pt modelId="{47955CCB-CB65-4F07-B661-6BD828515D1C}" type="pres">
      <dgm:prSet presAssocID="{2F4ED832-200B-46C9-8E41-EEE3371B8274}" presName="linNode" presStyleCnt="0"/>
      <dgm:spPr/>
      <dgm:t>
        <a:bodyPr/>
        <a:lstStyle/>
        <a:p>
          <a:endParaRPr lang="en-US"/>
        </a:p>
      </dgm:t>
    </dgm:pt>
    <dgm:pt modelId="{C19CF686-D86B-4590-B00E-F2BBAB1200E6}" type="pres">
      <dgm:prSet presAssocID="{2F4ED832-200B-46C9-8E41-EEE3371B8274}" presName="parentText" presStyleLbl="node1" presStyleIdx="0" presStyleCnt="6">
        <dgm:presLayoutVars>
          <dgm:chMax val="1"/>
          <dgm:bulletEnabled val="1"/>
        </dgm:presLayoutVars>
      </dgm:prSet>
      <dgm:spPr/>
      <dgm:t>
        <a:bodyPr/>
        <a:lstStyle/>
        <a:p>
          <a:endParaRPr lang="en-US"/>
        </a:p>
      </dgm:t>
    </dgm:pt>
    <dgm:pt modelId="{4C090623-C5A3-4268-8B11-72F6C2B1E7BC}" type="pres">
      <dgm:prSet presAssocID="{2F4ED832-200B-46C9-8E41-EEE3371B8274}" presName="descendantText" presStyleLbl="alignAccFollowNode1" presStyleIdx="0" presStyleCnt="6">
        <dgm:presLayoutVars>
          <dgm:bulletEnabled val="1"/>
        </dgm:presLayoutVars>
      </dgm:prSet>
      <dgm:spPr/>
      <dgm:t>
        <a:bodyPr/>
        <a:lstStyle/>
        <a:p>
          <a:endParaRPr lang="en-US"/>
        </a:p>
      </dgm:t>
    </dgm:pt>
    <dgm:pt modelId="{860C48C1-A5CB-4B8E-B87F-0E150BEF1347}" type="pres">
      <dgm:prSet presAssocID="{46C52078-D795-49A8-930B-E8C261659CF5}" presName="sp" presStyleCnt="0"/>
      <dgm:spPr/>
      <dgm:t>
        <a:bodyPr/>
        <a:lstStyle/>
        <a:p>
          <a:endParaRPr lang="en-US"/>
        </a:p>
      </dgm:t>
    </dgm:pt>
    <dgm:pt modelId="{11819CE0-D33D-411D-BED5-5D8F280A7971}" type="pres">
      <dgm:prSet presAssocID="{7D4BA2FE-6597-4C0B-BCD9-5725445818FB}" presName="linNode" presStyleCnt="0"/>
      <dgm:spPr/>
    </dgm:pt>
    <dgm:pt modelId="{3A776C26-7706-450E-B957-F399827239B1}" type="pres">
      <dgm:prSet presAssocID="{7D4BA2FE-6597-4C0B-BCD9-5725445818FB}" presName="parentText" presStyleLbl="node1" presStyleIdx="1" presStyleCnt="6">
        <dgm:presLayoutVars>
          <dgm:chMax val="1"/>
          <dgm:bulletEnabled val="1"/>
        </dgm:presLayoutVars>
      </dgm:prSet>
      <dgm:spPr/>
      <dgm:t>
        <a:bodyPr/>
        <a:lstStyle/>
        <a:p>
          <a:endParaRPr lang="en-US"/>
        </a:p>
      </dgm:t>
    </dgm:pt>
    <dgm:pt modelId="{8CE8A859-7366-4A6D-A6FC-3BDF8945490C}" type="pres">
      <dgm:prSet presAssocID="{7D4BA2FE-6597-4C0B-BCD9-5725445818FB}" presName="descendantText" presStyleLbl="alignAccFollowNode1" presStyleIdx="1" presStyleCnt="6">
        <dgm:presLayoutVars>
          <dgm:bulletEnabled val="1"/>
        </dgm:presLayoutVars>
      </dgm:prSet>
      <dgm:spPr/>
      <dgm:t>
        <a:bodyPr/>
        <a:lstStyle/>
        <a:p>
          <a:endParaRPr lang="en-US"/>
        </a:p>
      </dgm:t>
    </dgm:pt>
    <dgm:pt modelId="{816F1DD5-45C7-4A76-B285-B2B9BBFE4EFD}" type="pres">
      <dgm:prSet presAssocID="{2EF57FD9-C955-4F4D-96E0-EA9E2AE80196}" presName="sp" presStyleCnt="0"/>
      <dgm:spPr/>
    </dgm:pt>
    <dgm:pt modelId="{6A46C41D-2760-4B10-9D00-56C9859F24A7}" type="pres">
      <dgm:prSet presAssocID="{97CB09DB-850B-4035-BA5A-2005AC47A792}" presName="linNode" presStyleCnt="0"/>
      <dgm:spPr/>
    </dgm:pt>
    <dgm:pt modelId="{6F487DF7-4B51-4C23-A4DC-0F044B5873BC}" type="pres">
      <dgm:prSet presAssocID="{97CB09DB-850B-4035-BA5A-2005AC47A792}" presName="parentText" presStyleLbl="node1" presStyleIdx="2" presStyleCnt="6">
        <dgm:presLayoutVars>
          <dgm:chMax val="1"/>
          <dgm:bulletEnabled val="1"/>
        </dgm:presLayoutVars>
      </dgm:prSet>
      <dgm:spPr/>
      <dgm:t>
        <a:bodyPr/>
        <a:lstStyle/>
        <a:p>
          <a:endParaRPr lang="en-US"/>
        </a:p>
      </dgm:t>
    </dgm:pt>
    <dgm:pt modelId="{2B8E0451-6027-43EC-BE6A-46DD3C44ADC4}" type="pres">
      <dgm:prSet presAssocID="{97CB09DB-850B-4035-BA5A-2005AC47A792}" presName="descendantText" presStyleLbl="alignAccFollowNode1" presStyleIdx="2" presStyleCnt="6">
        <dgm:presLayoutVars>
          <dgm:bulletEnabled val="1"/>
        </dgm:presLayoutVars>
      </dgm:prSet>
      <dgm:spPr/>
      <dgm:t>
        <a:bodyPr/>
        <a:lstStyle/>
        <a:p>
          <a:endParaRPr lang="en-US"/>
        </a:p>
      </dgm:t>
    </dgm:pt>
    <dgm:pt modelId="{7ED1F279-9CCE-4EFE-BCEF-39FA3C95ACBA}" type="pres">
      <dgm:prSet presAssocID="{67FD0DC3-B9A7-4C07-8268-F06119E20411}" presName="sp" presStyleCnt="0"/>
      <dgm:spPr/>
    </dgm:pt>
    <dgm:pt modelId="{0793FB84-AFD4-41DB-A5A0-1BDF7DFEE40A}" type="pres">
      <dgm:prSet presAssocID="{D1089E93-C473-4B50-9E6D-1B563720C52E}" presName="linNode" presStyleCnt="0"/>
      <dgm:spPr/>
      <dgm:t>
        <a:bodyPr/>
        <a:lstStyle/>
        <a:p>
          <a:endParaRPr lang="en-US"/>
        </a:p>
      </dgm:t>
    </dgm:pt>
    <dgm:pt modelId="{D8ECEBEF-12C2-4B38-A8E0-359BE52CA1DF}" type="pres">
      <dgm:prSet presAssocID="{D1089E93-C473-4B50-9E6D-1B563720C52E}" presName="parentText" presStyleLbl="node1" presStyleIdx="3" presStyleCnt="6">
        <dgm:presLayoutVars>
          <dgm:chMax val="1"/>
          <dgm:bulletEnabled val="1"/>
        </dgm:presLayoutVars>
      </dgm:prSet>
      <dgm:spPr/>
      <dgm:t>
        <a:bodyPr/>
        <a:lstStyle/>
        <a:p>
          <a:endParaRPr lang="en-US"/>
        </a:p>
      </dgm:t>
    </dgm:pt>
    <dgm:pt modelId="{1A5AE5AE-C981-4E2E-9699-402CADE533B1}" type="pres">
      <dgm:prSet presAssocID="{D1089E93-C473-4B50-9E6D-1B563720C52E}" presName="descendantText" presStyleLbl="alignAccFollowNode1" presStyleIdx="3" presStyleCnt="6">
        <dgm:presLayoutVars>
          <dgm:bulletEnabled val="1"/>
        </dgm:presLayoutVars>
      </dgm:prSet>
      <dgm:spPr/>
      <dgm:t>
        <a:bodyPr/>
        <a:lstStyle/>
        <a:p>
          <a:endParaRPr lang="en-US"/>
        </a:p>
      </dgm:t>
    </dgm:pt>
    <dgm:pt modelId="{D712E027-64D6-40B1-81BA-5B44D5A2D2F7}" type="pres">
      <dgm:prSet presAssocID="{4D0EFB25-EB67-4768-B53A-11095188D54F}" presName="sp" presStyleCnt="0"/>
      <dgm:spPr/>
      <dgm:t>
        <a:bodyPr/>
        <a:lstStyle/>
        <a:p>
          <a:endParaRPr lang="en-US"/>
        </a:p>
      </dgm:t>
    </dgm:pt>
    <dgm:pt modelId="{4F5767E0-1E2B-4674-8095-FE1470D40C4A}" type="pres">
      <dgm:prSet presAssocID="{603EA166-8AE9-4D21-8226-E8687620082B}" presName="linNode" presStyleCnt="0"/>
      <dgm:spPr/>
      <dgm:t>
        <a:bodyPr/>
        <a:lstStyle/>
        <a:p>
          <a:endParaRPr lang="en-US"/>
        </a:p>
      </dgm:t>
    </dgm:pt>
    <dgm:pt modelId="{0F9E78B2-2DCE-4CC7-9BDB-CFDAC4A0B7F4}" type="pres">
      <dgm:prSet presAssocID="{603EA166-8AE9-4D21-8226-E8687620082B}" presName="parentText" presStyleLbl="node1" presStyleIdx="4" presStyleCnt="6">
        <dgm:presLayoutVars>
          <dgm:chMax val="1"/>
          <dgm:bulletEnabled val="1"/>
        </dgm:presLayoutVars>
      </dgm:prSet>
      <dgm:spPr/>
      <dgm:t>
        <a:bodyPr/>
        <a:lstStyle/>
        <a:p>
          <a:endParaRPr lang="en-US"/>
        </a:p>
      </dgm:t>
    </dgm:pt>
    <dgm:pt modelId="{E5381E5D-D41B-4A00-B58E-EE29904476C7}" type="pres">
      <dgm:prSet presAssocID="{603EA166-8AE9-4D21-8226-E8687620082B}" presName="descendantText" presStyleLbl="alignAccFollowNode1" presStyleIdx="4" presStyleCnt="6">
        <dgm:presLayoutVars>
          <dgm:bulletEnabled val="1"/>
        </dgm:presLayoutVars>
      </dgm:prSet>
      <dgm:spPr/>
      <dgm:t>
        <a:bodyPr/>
        <a:lstStyle/>
        <a:p>
          <a:endParaRPr lang="en-US"/>
        </a:p>
      </dgm:t>
    </dgm:pt>
    <dgm:pt modelId="{B7C64E9A-9F94-4313-89A9-10791D1F756B}" type="pres">
      <dgm:prSet presAssocID="{EC3918C1-A474-4CDF-AE17-ADD3989CF5CC}" presName="sp" presStyleCnt="0"/>
      <dgm:spPr/>
      <dgm:t>
        <a:bodyPr/>
        <a:lstStyle/>
        <a:p>
          <a:endParaRPr lang="en-US"/>
        </a:p>
      </dgm:t>
    </dgm:pt>
    <dgm:pt modelId="{C7A54B18-BEA4-485B-B153-E93947B24E66}" type="pres">
      <dgm:prSet presAssocID="{60046A98-1254-422F-8EC1-06F8BD4FF616}" presName="linNode" presStyleCnt="0"/>
      <dgm:spPr/>
      <dgm:t>
        <a:bodyPr/>
        <a:lstStyle/>
        <a:p>
          <a:endParaRPr lang="en-US"/>
        </a:p>
      </dgm:t>
    </dgm:pt>
    <dgm:pt modelId="{42DF9F04-C565-4D64-BC6F-E32A259129DF}" type="pres">
      <dgm:prSet presAssocID="{60046A98-1254-422F-8EC1-06F8BD4FF616}" presName="parentText" presStyleLbl="node1" presStyleIdx="5" presStyleCnt="6">
        <dgm:presLayoutVars>
          <dgm:chMax val="1"/>
          <dgm:bulletEnabled val="1"/>
        </dgm:presLayoutVars>
      </dgm:prSet>
      <dgm:spPr/>
      <dgm:t>
        <a:bodyPr/>
        <a:lstStyle/>
        <a:p>
          <a:endParaRPr lang="en-US"/>
        </a:p>
      </dgm:t>
    </dgm:pt>
    <dgm:pt modelId="{D1AEDE6C-EE1C-4BE2-B81C-E0DAE4B78052}" type="pres">
      <dgm:prSet presAssocID="{60046A98-1254-422F-8EC1-06F8BD4FF616}" presName="descendantText" presStyleLbl="alignAccFollowNode1" presStyleIdx="5" presStyleCnt="6">
        <dgm:presLayoutVars>
          <dgm:bulletEnabled val="1"/>
        </dgm:presLayoutVars>
      </dgm:prSet>
      <dgm:spPr/>
      <dgm:t>
        <a:bodyPr/>
        <a:lstStyle/>
        <a:p>
          <a:endParaRPr lang="en-US"/>
        </a:p>
      </dgm:t>
    </dgm:pt>
  </dgm:ptLst>
  <dgm:cxnLst>
    <dgm:cxn modelId="{8CE9477F-0D6B-4B1F-A953-B39C296E3F01}" srcId="{4980D4E6-0F86-4518-809E-9612355ADE55}" destId="{60046A98-1254-422F-8EC1-06F8BD4FF616}" srcOrd="5" destOrd="0" parTransId="{F830EB94-401E-4667-8135-291D5EE3AFFC}" sibTransId="{C11CE400-CD88-4EF8-B402-7128A10ADF97}"/>
    <dgm:cxn modelId="{52D27AE8-1885-4695-9C4F-8749C9D56C55}" type="presOf" srcId="{1048E121-5E55-4A7D-ABD7-FBE4AF65B290}" destId="{2B8E0451-6027-43EC-BE6A-46DD3C44ADC4}" srcOrd="0" destOrd="0" presId="urn:microsoft.com/office/officeart/2005/8/layout/vList5"/>
    <dgm:cxn modelId="{AE1C86B9-1713-47E3-83BD-D7C4F379A1A3}" srcId="{603EA166-8AE9-4D21-8226-E8687620082B}" destId="{FCEB8659-DD66-4484-ADD2-DBC8750FD60D}" srcOrd="0" destOrd="0" parTransId="{F74887F0-3E23-47B8-BF84-B61606933220}" sibTransId="{E64F296A-F5A4-4679-8B8E-118BCF19813B}"/>
    <dgm:cxn modelId="{FB2BA017-96AD-484F-B3DD-4BF7435AF2D5}" srcId="{7D4BA2FE-6597-4C0B-BCD9-5725445818FB}" destId="{6368AA07-00A6-4C2C-8F73-73ADE2822C35}" srcOrd="0" destOrd="0" parTransId="{B911B1FA-7AC7-430D-966E-67C024E040FD}" sibTransId="{9456E13E-914F-48C9-9B2D-9DDA2CE3AF5E}"/>
    <dgm:cxn modelId="{A74723F7-B071-4BB4-AAB6-7902AD1A610C}" srcId="{4980D4E6-0F86-4518-809E-9612355ADE55}" destId="{7D4BA2FE-6597-4C0B-BCD9-5725445818FB}" srcOrd="1" destOrd="0" parTransId="{5077469B-1A52-475E-BF73-E6D49857F69E}" sibTransId="{2EF57FD9-C955-4F4D-96E0-EA9E2AE80196}"/>
    <dgm:cxn modelId="{ED66EE4F-8E50-4FD7-8088-561E6F2E0D6A}" srcId="{D1089E93-C473-4B50-9E6D-1B563720C52E}" destId="{D084542D-1BBB-4948-B51A-C9B612E5294C}" srcOrd="0" destOrd="0" parTransId="{F86212A5-ACBE-456C-9792-2427E8E63212}" sibTransId="{FFF241CB-1C73-4AC8-B0B5-82739FF4EF03}"/>
    <dgm:cxn modelId="{10C6FAAD-AEDB-4717-BA5C-77A803138140}" srcId="{4980D4E6-0F86-4518-809E-9612355ADE55}" destId="{97CB09DB-850B-4035-BA5A-2005AC47A792}" srcOrd="2" destOrd="0" parTransId="{5829840C-4341-4E96-AC75-B7CBB3D43048}" sibTransId="{67FD0DC3-B9A7-4C07-8268-F06119E20411}"/>
    <dgm:cxn modelId="{43EF55D6-E964-49C2-8C38-7DFA267FCD29}" srcId="{60046A98-1254-422F-8EC1-06F8BD4FF616}" destId="{945F9C0C-A2E2-48FA-B167-1F44C2F98589}" srcOrd="2" destOrd="0" parTransId="{C4ACC8EF-F296-449E-B3D0-EBB17DB75D35}" sibTransId="{09365F4C-5091-4DF8-A3CF-A981B4A2C882}"/>
    <dgm:cxn modelId="{B9095C9B-C9F7-4AEC-99A8-D9BD9D876464}" type="presOf" srcId="{D084542D-1BBB-4948-B51A-C9B612E5294C}" destId="{1A5AE5AE-C981-4E2E-9699-402CADE533B1}" srcOrd="0" destOrd="0" presId="urn:microsoft.com/office/officeart/2005/8/layout/vList5"/>
    <dgm:cxn modelId="{4C2CC62A-1530-4DE8-B93E-C0E775B73C78}" type="presOf" srcId="{945F9C0C-A2E2-48FA-B167-1F44C2F98589}" destId="{D1AEDE6C-EE1C-4BE2-B81C-E0DAE4B78052}" srcOrd="0" destOrd="2" presId="urn:microsoft.com/office/officeart/2005/8/layout/vList5"/>
    <dgm:cxn modelId="{C7C6E72E-0EC4-4EF3-B50A-4CC237C1BBFB}" type="presOf" srcId="{C39621B8-B764-4E46-A65F-FD9BDE912F69}" destId="{D1AEDE6C-EE1C-4BE2-B81C-E0DAE4B78052}" srcOrd="0" destOrd="1" presId="urn:microsoft.com/office/officeart/2005/8/layout/vList5"/>
    <dgm:cxn modelId="{8C1C1130-787C-4DF8-8761-A85063BC695A}" type="presOf" srcId="{6368AA07-00A6-4C2C-8F73-73ADE2822C35}" destId="{8CE8A859-7366-4A6D-A6FC-3BDF8945490C}" srcOrd="0" destOrd="0" presId="urn:microsoft.com/office/officeart/2005/8/layout/vList5"/>
    <dgm:cxn modelId="{96F95BAB-2DD4-4841-B7A5-3E4CAE85859F}" srcId="{4980D4E6-0F86-4518-809E-9612355ADE55}" destId="{2F4ED832-200B-46C9-8E41-EEE3371B8274}" srcOrd="0" destOrd="0" parTransId="{C591DC0A-09DF-4F7C-A2C5-B0DD2D27EA63}" sibTransId="{46C52078-D795-49A8-930B-E8C261659CF5}"/>
    <dgm:cxn modelId="{FBBF4606-F4FD-41D8-B211-AF0CF7A9BB46}" srcId="{60046A98-1254-422F-8EC1-06F8BD4FF616}" destId="{C39621B8-B764-4E46-A65F-FD9BDE912F69}" srcOrd="1" destOrd="0" parTransId="{C3BB8C16-58A7-4ACA-B781-4E3C7D3A2A05}" sibTransId="{B53CA09E-FFF9-4B3E-8EC6-001CFAB635B9}"/>
    <dgm:cxn modelId="{66BA5BEE-6B48-4552-88C3-C95117286241}" type="presOf" srcId="{7D4BA2FE-6597-4C0B-BCD9-5725445818FB}" destId="{3A776C26-7706-450E-B957-F399827239B1}" srcOrd="0" destOrd="0" presId="urn:microsoft.com/office/officeart/2005/8/layout/vList5"/>
    <dgm:cxn modelId="{E163177C-F02F-45B4-8450-24F19CA3390B}" srcId="{2F4ED832-200B-46C9-8E41-EEE3371B8274}" destId="{D9DB40D0-59B3-4502-BD7C-DF79A3C5BA24}" srcOrd="0" destOrd="0" parTransId="{29CFD36D-AFD3-4D66-A338-0712DF6CF6AB}" sibTransId="{D9307EB5-355E-4177-854E-C8AA46D4B024}"/>
    <dgm:cxn modelId="{8F238EA8-FB10-4946-8752-08731F97D314}" type="presOf" srcId="{97CB09DB-850B-4035-BA5A-2005AC47A792}" destId="{6F487DF7-4B51-4C23-A4DC-0F044B5873BC}" srcOrd="0" destOrd="0" presId="urn:microsoft.com/office/officeart/2005/8/layout/vList5"/>
    <dgm:cxn modelId="{4652CB4C-9E7F-4FEA-A752-1DEEDBE9C70E}" srcId="{4980D4E6-0F86-4518-809E-9612355ADE55}" destId="{D1089E93-C473-4B50-9E6D-1B563720C52E}" srcOrd="3" destOrd="0" parTransId="{D269C093-0AE2-4DAF-B932-E9FFEE47F132}" sibTransId="{4D0EFB25-EB67-4768-B53A-11095188D54F}"/>
    <dgm:cxn modelId="{19EC68E9-732B-4462-AC28-A319F3CB76FF}" type="presOf" srcId="{C78E0602-6FC4-43E8-B50E-71E6189F0F5C}" destId="{D1AEDE6C-EE1C-4BE2-B81C-E0DAE4B78052}" srcOrd="0" destOrd="0" presId="urn:microsoft.com/office/officeart/2005/8/layout/vList5"/>
    <dgm:cxn modelId="{DBEABF9E-FC44-4BC9-808D-2E8C74F859A4}" type="presOf" srcId="{4980D4E6-0F86-4518-809E-9612355ADE55}" destId="{0DB0785D-17C1-4097-84DC-3FBF9BADB579}" srcOrd="0" destOrd="0" presId="urn:microsoft.com/office/officeart/2005/8/layout/vList5"/>
    <dgm:cxn modelId="{B87BCE21-C7D2-439B-A592-53D79069495F}" srcId="{60046A98-1254-422F-8EC1-06F8BD4FF616}" destId="{C78E0602-6FC4-43E8-B50E-71E6189F0F5C}" srcOrd="0" destOrd="0" parTransId="{5A48E9E7-31B5-4BAA-9675-7C18414E6C2F}" sibTransId="{33CFB8B0-E3C2-4A16-B2C6-EB0138C623ED}"/>
    <dgm:cxn modelId="{FBFF735A-5A6F-410E-9BA0-0812817D69BA}" type="presOf" srcId="{D1089E93-C473-4B50-9E6D-1B563720C52E}" destId="{D8ECEBEF-12C2-4B38-A8E0-359BE52CA1DF}" srcOrd="0" destOrd="0" presId="urn:microsoft.com/office/officeart/2005/8/layout/vList5"/>
    <dgm:cxn modelId="{3EB0321D-42C2-458B-8949-4D88D4B59453}" srcId="{97CB09DB-850B-4035-BA5A-2005AC47A792}" destId="{1048E121-5E55-4A7D-ABD7-FBE4AF65B290}" srcOrd="0" destOrd="0" parTransId="{64C52AFA-1C21-4F11-9527-74CA4D4DF99B}" sibTransId="{E08CEFC9-E6EF-4B6E-B3C4-5CC8199B2E83}"/>
    <dgm:cxn modelId="{9B9C1BA0-6563-440C-BBC5-69FEDC57FD5A}" type="presOf" srcId="{FCEB8659-DD66-4484-ADD2-DBC8750FD60D}" destId="{E5381E5D-D41B-4A00-B58E-EE29904476C7}" srcOrd="0" destOrd="0" presId="urn:microsoft.com/office/officeart/2005/8/layout/vList5"/>
    <dgm:cxn modelId="{06E70DEA-5063-4839-8210-17A8F7C0447B}" type="presOf" srcId="{603EA166-8AE9-4D21-8226-E8687620082B}" destId="{0F9E78B2-2DCE-4CC7-9BDB-CFDAC4A0B7F4}" srcOrd="0" destOrd="0" presId="urn:microsoft.com/office/officeart/2005/8/layout/vList5"/>
    <dgm:cxn modelId="{0ECE62A6-58A0-4B4A-8376-E7C3ABA8EE00}" type="presOf" srcId="{60046A98-1254-422F-8EC1-06F8BD4FF616}" destId="{42DF9F04-C565-4D64-BC6F-E32A259129DF}" srcOrd="0" destOrd="0" presId="urn:microsoft.com/office/officeart/2005/8/layout/vList5"/>
    <dgm:cxn modelId="{7EC9B655-BD0E-47D1-A61B-35BA9496A339}" type="presOf" srcId="{D9DB40D0-59B3-4502-BD7C-DF79A3C5BA24}" destId="{4C090623-C5A3-4268-8B11-72F6C2B1E7BC}" srcOrd="0" destOrd="0" presId="urn:microsoft.com/office/officeart/2005/8/layout/vList5"/>
    <dgm:cxn modelId="{E5931393-6BEC-4CFB-94AE-A4316D700842}" srcId="{4980D4E6-0F86-4518-809E-9612355ADE55}" destId="{603EA166-8AE9-4D21-8226-E8687620082B}" srcOrd="4" destOrd="0" parTransId="{40DC7F75-B5BE-46E7-94BA-BAD6183E6C1D}" sibTransId="{EC3918C1-A474-4CDF-AE17-ADD3989CF5CC}"/>
    <dgm:cxn modelId="{A9588648-B0C0-4178-A20A-1414A13D47E6}" type="presOf" srcId="{2F4ED832-200B-46C9-8E41-EEE3371B8274}" destId="{C19CF686-D86B-4590-B00E-F2BBAB1200E6}" srcOrd="0" destOrd="0" presId="urn:microsoft.com/office/officeart/2005/8/layout/vList5"/>
    <dgm:cxn modelId="{E3FD1C1F-927D-4847-B6F8-8DB7677C977D}" type="presParOf" srcId="{0DB0785D-17C1-4097-84DC-3FBF9BADB579}" destId="{47955CCB-CB65-4F07-B661-6BD828515D1C}" srcOrd="0" destOrd="0" presId="urn:microsoft.com/office/officeart/2005/8/layout/vList5"/>
    <dgm:cxn modelId="{16915CDB-BBE1-4441-8DC2-B2A65615F29A}" type="presParOf" srcId="{47955CCB-CB65-4F07-B661-6BD828515D1C}" destId="{C19CF686-D86B-4590-B00E-F2BBAB1200E6}" srcOrd="0" destOrd="0" presId="urn:microsoft.com/office/officeart/2005/8/layout/vList5"/>
    <dgm:cxn modelId="{6FA0072C-20ED-49F3-9C8A-2771AC3CCA2F}" type="presParOf" srcId="{47955CCB-CB65-4F07-B661-6BD828515D1C}" destId="{4C090623-C5A3-4268-8B11-72F6C2B1E7BC}" srcOrd="1" destOrd="0" presId="urn:microsoft.com/office/officeart/2005/8/layout/vList5"/>
    <dgm:cxn modelId="{D2A6AF35-2F64-47A3-B354-A9A7B36C4696}" type="presParOf" srcId="{0DB0785D-17C1-4097-84DC-3FBF9BADB579}" destId="{860C48C1-A5CB-4B8E-B87F-0E150BEF1347}" srcOrd="1" destOrd="0" presId="urn:microsoft.com/office/officeart/2005/8/layout/vList5"/>
    <dgm:cxn modelId="{7C8B2EB3-8B86-47F9-B0C5-FC86190454DB}" type="presParOf" srcId="{0DB0785D-17C1-4097-84DC-3FBF9BADB579}" destId="{11819CE0-D33D-411D-BED5-5D8F280A7971}" srcOrd="2" destOrd="0" presId="urn:microsoft.com/office/officeart/2005/8/layout/vList5"/>
    <dgm:cxn modelId="{37254E65-BC3A-4F2C-9A25-DB40A23D0078}" type="presParOf" srcId="{11819CE0-D33D-411D-BED5-5D8F280A7971}" destId="{3A776C26-7706-450E-B957-F399827239B1}" srcOrd="0" destOrd="0" presId="urn:microsoft.com/office/officeart/2005/8/layout/vList5"/>
    <dgm:cxn modelId="{992D68C1-1441-4C15-A138-DAC8D61B3F37}" type="presParOf" srcId="{11819CE0-D33D-411D-BED5-5D8F280A7971}" destId="{8CE8A859-7366-4A6D-A6FC-3BDF8945490C}" srcOrd="1" destOrd="0" presId="urn:microsoft.com/office/officeart/2005/8/layout/vList5"/>
    <dgm:cxn modelId="{83A08E9A-7113-473E-B981-6872E6089D5F}" type="presParOf" srcId="{0DB0785D-17C1-4097-84DC-3FBF9BADB579}" destId="{816F1DD5-45C7-4A76-B285-B2B9BBFE4EFD}" srcOrd="3" destOrd="0" presId="urn:microsoft.com/office/officeart/2005/8/layout/vList5"/>
    <dgm:cxn modelId="{2A0C4D37-C938-4F1E-ADB3-FED6230CE1AE}" type="presParOf" srcId="{0DB0785D-17C1-4097-84DC-3FBF9BADB579}" destId="{6A46C41D-2760-4B10-9D00-56C9859F24A7}" srcOrd="4" destOrd="0" presId="urn:microsoft.com/office/officeart/2005/8/layout/vList5"/>
    <dgm:cxn modelId="{F9BA86FF-C682-4838-BD4E-A9784F061FC0}" type="presParOf" srcId="{6A46C41D-2760-4B10-9D00-56C9859F24A7}" destId="{6F487DF7-4B51-4C23-A4DC-0F044B5873BC}" srcOrd="0" destOrd="0" presId="urn:microsoft.com/office/officeart/2005/8/layout/vList5"/>
    <dgm:cxn modelId="{A5CFF3B6-6579-4D35-B43F-F030DA526860}" type="presParOf" srcId="{6A46C41D-2760-4B10-9D00-56C9859F24A7}" destId="{2B8E0451-6027-43EC-BE6A-46DD3C44ADC4}" srcOrd="1" destOrd="0" presId="urn:microsoft.com/office/officeart/2005/8/layout/vList5"/>
    <dgm:cxn modelId="{F1CB4F6E-82B2-4019-B2D2-5E249CB5773E}" type="presParOf" srcId="{0DB0785D-17C1-4097-84DC-3FBF9BADB579}" destId="{7ED1F279-9CCE-4EFE-BCEF-39FA3C95ACBA}" srcOrd="5" destOrd="0" presId="urn:microsoft.com/office/officeart/2005/8/layout/vList5"/>
    <dgm:cxn modelId="{416263D7-20C4-4CD5-A180-35B4EC2D9861}" type="presParOf" srcId="{0DB0785D-17C1-4097-84DC-3FBF9BADB579}" destId="{0793FB84-AFD4-41DB-A5A0-1BDF7DFEE40A}" srcOrd="6" destOrd="0" presId="urn:microsoft.com/office/officeart/2005/8/layout/vList5"/>
    <dgm:cxn modelId="{C9745E7F-2698-4508-A9E9-2818033C38A9}" type="presParOf" srcId="{0793FB84-AFD4-41DB-A5A0-1BDF7DFEE40A}" destId="{D8ECEBEF-12C2-4B38-A8E0-359BE52CA1DF}" srcOrd="0" destOrd="0" presId="urn:microsoft.com/office/officeart/2005/8/layout/vList5"/>
    <dgm:cxn modelId="{67F06FAE-4820-4B90-A042-4167C5157BE5}" type="presParOf" srcId="{0793FB84-AFD4-41DB-A5A0-1BDF7DFEE40A}" destId="{1A5AE5AE-C981-4E2E-9699-402CADE533B1}" srcOrd="1" destOrd="0" presId="urn:microsoft.com/office/officeart/2005/8/layout/vList5"/>
    <dgm:cxn modelId="{92F2868C-8637-4A0E-88BE-6DAE8F4DC106}" type="presParOf" srcId="{0DB0785D-17C1-4097-84DC-3FBF9BADB579}" destId="{D712E027-64D6-40B1-81BA-5B44D5A2D2F7}" srcOrd="7" destOrd="0" presId="urn:microsoft.com/office/officeart/2005/8/layout/vList5"/>
    <dgm:cxn modelId="{FFFABBD2-6711-4D0B-A76C-9F3FAAA6BD5B}" type="presParOf" srcId="{0DB0785D-17C1-4097-84DC-3FBF9BADB579}" destId="{4F5767E0-1E2B-4674-8095-FE1470D40C4A}" srcOrd="8" destOrd="0" presId="urn:microsoft.com/office/officeart/2005/8/layout/vList5"/>
    <dgm:cxn modelId="{84FF7054-C474-44F7-BF19-FAEA635F15AA}" type="presParOf" srcId="{4F5767E0-1E2B-4674-8095-FE1470D40C4A}" destId="{0F9E78B2-2DCE-4CC7-9BDB-CFDAC4A0B7F4}" srcOrd="0" destOrd="0" presId="urn:microsoft.com/office/officeart/2005/8/layout/vList5"/>
    <dgm:cxn modelId="{AF62744E-5B85-4840-AD88-CBB877B814F6}" type="presParOf" srcId="{4F5767E0-1E2B-4674-8095-FE1470D40C4A}" destId="{E5381E5D-D41B-4A00-B58E-EE29904476C7}" srcOrd="1" destOrd="0" presId="urn:microsoft.com/office/officeart/2005/8/layout/vList5"/>
    <dgm:cxn modelId="{4FC98D1F-623C-49B3-87DE-37DDC1B5B8F1}" type="presParOf" srcId="{0DB0785D-17C1-4097-84DC-3FBF9BADB579}" destId="{B7C64E9A-9F94-4313-89A9-10791D1F756B}" srcOrd="9" destOrd="0" presId="urn:microsoft.com/office/officeart/2005/8/layout/vList5"/>
    <dgm:cxn modelId="{EF97E8D9-E4BE-4805-9CEA-47C00CC1F362}" type="presParOf" srcId="{0DB0785D-17C1-4097-84DC-3FBF9BADB579}" destId="{C7A54B18-BEA4-485B-B153-E93947B24E66}" srcOrd="10" destOrd="0" presId="urn:microsoft.com/office/officeart/2005/8/layout/vList5"/>
    <dgm:cxn modelId="{D7336CB0-C499-4EE2-A0EA-0E9F437693A7}" type="presParOf" srcId="{C7A54B18-BEA4-485B-B153-E93947B24E66}" destId="{42DF9F04-C565-4D64-BC6F-E32A259129DF}" srcOrd="0" destOrd="0" presId="urn:microsoft.com/office/officeart/2005/8/layout/vList5"/>
    <dgm:cxn modelId="{2E32CC5D-8689-4211-89B3-E6588FFA4D83}" type="presParOf" srcId="{C7A54B18-BEA4-485B-B153-E93947B24E66}" destId="{D1AEDE6C-EE1C-4BE2-B81C-E0DAE4B7805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80D4E6-0F86-4518-809E-9612355ADE55}"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2F4ED832-200B-46C9-8E41-EEE3371B8274}">
      <dgm:prSet phldrT="[Text]" custT="1"/>
      <dgm:spPr>
        <a:solidFill>
          <a:srgbClr val="002570"/>
        </a:solidFill>
      </dgm:spPr>
      <dgm:t>
        <a:bodyPr/>
        <a:lstStyle/>
        <a:p>
          <a:r>
            <a:rPr lang="en-US" sz="2400" b="1" dirty="0" smtClean="0">
              <a:latin typeface="Arial Narrow" pitchFamily="34" charset="0"/>
              <a:cs typeface="Times New Roman" panose="02020603050405020304" pitchFamily="18" charset="0"/>
            </a:rPr>
            <a:t>Adult Protective Services</a:t>
          </a:r>
          <a:endParaRPr lang="en-US" sz="2400" b="1" dirty="0">
            <a:latin typeface="Arial Narrow" pitchFamily="34" charset="0"/>
            <a:cs typeface="Times New Roman" panose="02020603050405020304" pitchFamily="18" charset="0"/>
          </a:endParaRPr>
        </a:p>
      </dgm:t>
    </dgm:pt>
    <dgm:pt modelId="{C591DC0A-09DF-4F7C-A2C5-B0DD2D27EA63}" type="parTrans" cxnId="{96F95BAB-2DD4-4841-B7A5-3E4CAE85859F}">
      <dgm:prSet/>
      <dgm:spPr/>
      <dgm:t>
        <a:bodyPr/>
        <a:lstStyle/>
        <a:p>
          <a:endParaRPr lang="en-US">
            <a:latin typeface="Times New Roman" panose="02020603050405020304" pitchFamily="18" charset="0"/>
            <a:cs typeface="Times New Roman" panose="02020603050405020304" pitchFamily="18" charset="0"/>
          </a:endParaRPr>
        </a:p>
      </dgm:t>
    </dgm:pt>
    <dgm:pt modelId="{46C52078-D795-49A8-930B-E8C261659CF5}" type="sibTrans" cxnId="{96F95BAB-2DD4-4841-B7A5-3E4CAE85859F}">
      <dgm:prSet/>
      <dgm:spPr/>
      <dgm:t>
        <a:bodyPr/>
        <a:lstStyle/>
        <a:p>
          <a:endParaRPr lang="en-US">
            <a:latin typeface="Times New Roman" panose="02020603050405020304" pitchFamily="18" charset="0"/>
            <a:cs typeface="Times New Roman" panose="02020603050405020304" pitchFamily="18" charset="0"/>
          </a:endParaRPr>
        </a:p>
      </dgm:t>
    </dgm:pt>
    <dgm:pt modelId="{D9DB40D0-59B3-4502-BD7C-DF79A3C5BA24}">
      <dgm:prSet phldrT="[Text]" custT="1"/>
      <dgm:spPr>
        <a:solidFill>
          <a:schemeClr val="tx1">
            <a:lumMod val="50000"/>
            <a:lumOff val="50000"/>
            <a:alpha val="24000"/>
          </a:schemeClr>
        </a:solidFill>
        <a:ln>
          <a:solidFill>
            <a:srgbClr val="002570">
              <a:alpha val="7000"/>
            </a:srgbClr>
          </a:solidFill>
        </a:ln>
      </dgm:spPr>
      <dgm:t>
        <a:bodyPr/>
        <a:lstStyle/>
        <a:p>
          <a:r>
            <a:rPr lang="en-US" sz="1600" dirty="0" smtClean="0">
              <a:latin typeface="Arial Narrow" pitchFamily="34" charset="0"/>
              <a:cs typeface="Times New Roman" panose="02020603050405020304" pitchFamily="18" charset="0"/>
            </a:rPr>
            <a:t>3,884 cases being assessed for services as of March 2015</a:t>
          </a:r>
          <a:endParaRPr lang="en-US" sz="1600" dirty="0">
            <a:latin typeface="Arial Narrow" pitchFamily="34" charset="0"/>
            <a:cs typeface="Times New Roman" panose="02020603050405020304" pitchFamily="18" charset="0"/>
          </a:endParaRPr>
        </a:p>
      </dgm:t>
    </dgm:pt>
    <dgm:pt modelId="{29CFD36D-AFD3-4D66-A338-0712DF6CF6AB}" type="parTrans" cxnId="{E163177C-F02F-45B4-8450-24F19CA3390B}">
      <dgm:prSet/>
      <dgm:spPr/>
      <dgm:t>
        <a:bodyPr/>
        <a:lstStyle/>
        <a:p>
          <a:endParaRPr lang="en-US">
            <a:latin typeface="Times New Roman" panose="02020603050405020304" pitchFamily="18" charset="0"/>
            <a:cs typeface="Times New Roman" panose="02020603050405020304" pitchFamily="18" charset="0"/>
          </a:endParaRPr>
        </a:p>
      </dgm:t>
    </dgm:pt>
    <dgm:pt modelId="{D9307EB5-355E-4177-854E-C8AA46D4B024}" type="sibTrans" cxnId="{E163177C-F02F-45B4-8450-24F19CA3390B}">
      <dgm:prSet/>
      <dgm:spPr/>
      <dgm:t>
        <a:bodyPr/>
        <a:lstStyle/>
        <a:p>
          <a:endParaRPr lang="en-US">
            <a:latin typeface="Times New Roman" panose="02020603050405020304" pitchFamily="18" charset="0"/>
            <a:cs typeface="Times New Roman" panose="02020603050405020304" pitchFamily="18" charset="0"/>
          </a:endParaRPr>
        </a:p>
      </dgm:t>
    </dgm:pt>
    <dgm:pt modelId="{DFB05936-29D1-49BD-B0AD-73FCCF864A33}">
      <dgm:prSet phldrT="[Text]" custT="1"/>
      <dgm:spPr>
        <a:solidFill>
          <a:srgbClr val="002570"/>
        </a:solidFill>
      </dgm:spPr>
      <dgm:t>
        <a:bodyPr/>
        <a:lstStyle/>
        <a:p>
          <a:r>
            <a:rPr lang="en-US" sz="2400" b="1" dirty="0" smtClean="0">
              <a:latin typeface="Arial Narrow" pitchFamily="34" charset="0"/>
              <a:cs typeface="Times New Roman" panose="02020603050405020304" pitchFamily="18" charset="0"/>
            </a:rPr>
            <a:t>Homecare</a:t>
          </a:r>
          <a:endParaRPr lang="en-US" sz="2400" b="1" dirty="0">
            <a:latin typeface="Arial Narrow" pitchFamily="34" charset="0"/>
            <a:cs typeface="Times New Roman" panose="02020603050405020304" pitchFamily="18" charset="0"/>
          </a:endParaRPr>
        </a:p>
      </dgm:t>
    </dgm:pt>
    <dgm:pt modelId="{1F379D28-1EB8-4A48-B3CD-90F73A5AC9AA}" type="parTrans" cxnId="{C07A146D-3B89-46D3-A3B7-6556F3CC1AC9}">
      <dgm:prSet/>
      <dgm:spPr/>
      <dgm:t>
        <a:bodyPr/>
        <a:lstStyle/>
        <a:p>
          <a:endParaRPr lang="en-US">
            <a:latin typeface="Times New Roman" panose="02020603050405020304" pitchFamily="18" charset="0"/>
            <a:cs typeface="Times New Roman" panose="02020603050405020304" pitchFamily="18" charset="0"/>
          </a:endParaRPr>
        </a:p>
      </dgm:t>
    </dgm:pt>
    <dgm:pt modelId="{BBC53859-2D06-4381-9E9A-C39F9539F773}" type="sibTrans" cxnId="{C07A146D-3B89-46D3-A3B7-6556F3CC1AC9}">
      <dgm:prSet/>
      <dgm:spPr/>
      <dgm:t>
        <a:bodyPr/>
        <a:lstStyle/>
        <a:p>
          <a:endParaRPr lang="en-US">
            <a:latin typeface="Times New Roman" panose="02020603050405020304" pitchFamily="18" charset="0"/>
            <a:cs typeface="Times New Roman" panose="02020603050405020304" pitchFamily="18" charset="0"/>
          </a:endParaRPr>
        </a:p>
      </dgm:t>
    </dgm:pt>
    <dgm:pt modelId="{8AA50669-EB46-47FD-9C37-00E382363445}">
      <dgm:prSet phldrT="[Text]" custT="1"/>
      <dgm:spPr>
        <a:solidFill>
          <a:schemeClr val="tx1">
            <a:lumMod val="50000"/>
            <a:lumOff val="50000"/>
            <a:alpha val="24000"/>
          </a:schemeClr>
        </a:solidFill>
        <a:ln>
          <a:solidFill>
            <a:srgbClr val="002570">
              <a:alpha val="7000"/>
            </a:srgbClr>
          </a:solidFill>
        </a:ln>
      </dgm:spPr>
      <dgm:t>
        <a:bodyPr/>
        <a:lstStyle/>
        <a:p>
          <a:r>
            <a:rPr lang="en-US" sz="1600" dirty="0" smtClean="0">
              <a:solidFill>
                <a:schemeClr val="tx1"/>
              </a:solidFill>
              <a:latin typeface="Arial Narrow" pitchFamily="34" charset="0"/>
              <a:cs typeface="Times New Roman" panose="02020603050405020304" pitchFamily="18" charset="0"/>
            </a:rPr>
            <a:t>123,005 total home care enrollees as of March 2015</a:t>
          </a:r>
          <a:endParaRPr lang="en-US" sz="1600" dirty="0">
            <a:solidFill>
              <a:schemeClr val="tx1"/>
            </a:solidFill>
            <a:latin typeface="Arial Narrow" pitchFamily="34" charset="0"/>
            <a:cs typeface="Times New Roman" panose="02020603050405020304" pitchFamily="18" charset="0"/>
          </a:endParaRPr>
        </a:p>
      </dgm:t>
    </dgm:pt>
    <dgm:pt modelId="{A2D4763D-DD75-4497-A153-D1134961A9FE}" type="parTrans" cxnId="{7FDD894A-3FB9-4A61-8058-F32CF72DF906}">
      <dgm:prSet/>
      <dgm:spPr/>
      <dgm:t>
        <a:bodyPr/>
        <a:lstStyle/>
        <a:p>
          <a:endParaRPr lang="en-US">
            <a:latin typeface="Times New Roman" panose="02020603050405020304" pitchFamily="18" charset="0"/>
            <a:cs typeface="Times New Roman" panose="02020603050405020304" pitchFamily="18" charset="0"/>
          </a:endParaRPr>
        </a:p>
      </dgm:t>
    </dgm:pt>
    <dgm:pt modelId="{BB1C5CBD-6493-458F-BB79-054042CC8E30}" type="sibTrans" cxnId="{7FDD894A-3FB9-4A61-8058-F32CF72DF906}">
      <dgm:prSet/>
      <dgm:spPr/>
      <dgm:t>
        <a:bodyPr/>
        <a:lstStyle/>
        <a:p>
          <a:endParaRPr lang="en-US">
            <a:latin typeface="Times New Roman" panose="02020603050405020304" pitchFamily="18" charset="0"/>
            <a:cs typeface="Times New Roman" panose="02020603050405020304" pitchFamily="18" charset="0"/>
          </a:endParaRPr>
        </a:p>
      </dgm:t>
    </dgm:pt>
    <dgm:pt modelId="{6314F930-C050-4441-B1B8-8E97EFFCA489}">
      <dgm:prSet phldrT="[Text]" custT="1"/>
      <dgm:spPr>
        <a:solidFill>
          <a:srgbClr val="002570"/>
        </a:solidFill>
      </dgm:spPr>
      <dgm:t>
        <a:bodyPr/>
        <a:lstStyle/>
        <a:p>
          <a:r>
            <a:rPr lang="en-US" sz="2400" b="1" dirty="0" smtClean="0">
              <a:latin typeface="Arial Narrow" pitchFamily="34" charset="0"/>
              <a:cs typeface="Times New Roman" panose="02020603050405020304" pitchFamily="18" charset="0"/>
            </a:rPr>
            <a:t>HIV/AIDS Services Administration</a:t>
          </a:r>
          <a:endParaRPr lang="en-US" sz="2400" b="1" dirty="0">
            <a:latin typeface="Arial Narrow" pitchFamily="34" charset="0"/>
            <a:cs typeface="Times New Roman" panose="02020603050405020304" pitchFamily="18" charset="0"/>
          </a:endParaRPr>
        </a:p>
      </dgm:t>
    </dgm:pt>
    <dgm:pt modelId="{62FB167C-C654-4819-BE7C-A2216564DD09}" type="parTrans" cxnId="{CC21C88A-D410-444D-ADCD-216553966FFC}">
      <dgm:prSet/>
      <dgm:spPr/>
      <dgm:t>
        <a:bodyPr/>
        <a:lstStyle/>
        <a:p>
          <a:endParaRPr lang="en-US">
            <a:latin typeface="Times New Roman" panose="02020603050405020304" pitchFamily="18" charset="0"/>
            <a:cs typeface="Times New Roman" panose="02020603050405020304" pitchFamily="18" charset="0"/>
          </a:endParaRPr>
        </a:p>
      </dgm:t>
    </dgm:pt>
    <dgm:pt modelId="{C40284D0-DB1E-4305-B966-340629692AA8}" type="sibTrans" cxnId="{CC21C88A-D410-444D-ADCD-216553966FFC}">
      <dgm:prSet/>
      <dgm:spPr/>
      <dgm:t>
        <a:bodyPr/>
        <a:lstStyle/>
        <a:p>
          <a:endParaRPr lang="en-US">
            <a:latin typeface="Times New Roman" panose="02020603050405020304" pitchFamily="18" charset="0"/>
            <a:cs typeface="Times New Roman" panose="02020603050405020304" pitchFamily="18" charset="0"/>
          </a:endParaRPr>
        </a:p>
      </dgm:t>
    </dgm:pt>
    <dgm:pt modelId="{74207430-CAC5-41DF-AE29-6827274AC10C}">
      <dgm:prSet phldrT="[Text]" custT="1"/>
      <dgm:spPr>
        <a:solidFill>
          <a:schemeClr val="tx1">
            <a:lumMod val="50000"/>
            <a:lumOff val="50000"/>
            <a:alpha val="24000"/>
          </a:schemeClr>
        </a:solidFill>
        <a:ln>
          <a:solidFill>
            <a:srgbClr val="002570">
              <a:alpha val="7000"/>
            </a:srgbClr>
          </a:solidFill>
        </a:ln>
      </dgm:spPr>
      <dgm:t>
        <a:bodyPr/>
        <a:lstStyle/>
        <a:p>
          <a:r>
            <a:rPr lang="en-US" sz="1600" dirty="0" smtClean="0">
              <a:latin typeface="Arial Narrow" pitchFamily="34" charset="0"/>
              <a:cs typeface="Times New Roman" panose="02020603050405020304" pitchFamily="18" charset="0"/>
            </a:rPr>
            <a:t>32,309 cases served as of March 2015</a:t>
          </a:r>
          <a:endParaRPr lang="en-US" sz="1600" dirty="0">
            <a:latin typeface="Arial Narrow" pitchFamily="34" charset="0"/>
            <a:cs typeface="Times New Roman" panose="02020603050405020304" pitchFamily="18" charset="0"/>
          </a:endParaRPr>
        </a:p>
      </dgm:t>
    </dgm:pt>
    <dgm:pt modelId="{47DD896C-DB2E-4F31-B336-9A596CBE5119}" type="parTrans" cxnId="{FBE48579-9178-466A-A939-D927D87E9D23}">
      <dgm:prSet/>
      <dgm:spPr/>
      <dgm:t>
        <a:bodyPr/>
        <a:lstStyle/>
        <a:p>
          <a:endParaRPr lang="en-US">
            <a:latin typeface="Times New Roman" panose="02020603050405020304" pitchFamily="18" charset="0"/>
            <a:cs typeface="Times New Roman" panose="02020603050405020304" pitchFamily="18" charset="0"/>
          </a:endParaRPr>
        </a:p>
      </dgm:t>
    </dgm:pt>
    <dgm:pt modelId="{2A4FB452-57FF-456A-B5BE-5AAD35525965}" type="sibTrans" cxnId="{FBE48579-9178-466A-A939-D927D87E9D23}">
      <dgm:prSet/>
      <dgm:spPr/>
      <dgm:t>
        <a:bodyPr/>
        <a:lstStyle/>
        <a:p>
          <a:endParaRPr lang="en-US">
            <a:latin typeface="Times New Roman" panose="02020603050405020304" pitchFamily="18" charset="0"/>
            <a:cs typeface="Times New Roman" panose="02020603050405020304" pitchFamily="18" charset="0"/>
          </a:endParaRPr>
        </a:p>
      </dgm:t>
    </dgm:pt>
    <dgm:pt modelId="{4987D3DD-330C-4B5A-91AB-D2E72A79EEDE}">
      <dgm:prSet phldrT="[Text]" custT="1"/>
      <dgm:spPr>
        <a:solidFill>
          <a:srgbClr val="002570"/>
        </a:solidFill>
      </dgm:spPr>
      <dgm:t>
        <a:bodyPr/>
        <a:lstStyle/>
        <a:p>
          <a:r>
            <a:rPr lang="en-US" sz="2400" b="1" dirty="0" smtClean="0">
              <a:latin typeface="Arial Narrow" pitchFamily="34" charset="0"/>
              <a:cs typeface="Times New Roman" panose="02020603050405020304" pitchFamily="18" charset="0"/>
            </a:rPr>
            <a:t>Domestic Violence</a:t>
          </a:r>
          <a:endParaRPr lang="en-US" sz="2400" b="1" dirty="0">
            <a:latin typeface="Arial Narrow" pitchFamily="34" charset="0"/>
            <a:cs typeface="Times New Roman" panose="02020603050405020304" pitchFamily="18" charset="0"/>
          </a:endParaRPr>
        </a:p>
      </dgm:t>
    </dgm:pt>
    <dgm:pt modelId="{7E65E6A8-E554-4431-8426-B521758D214E}" type="parTrans" cxnId="{A5CE5E10-B982-492E-9CD5-94C3AD72318B}">
      <dgm:prSet/>
      <dgm:spPr/>
      <dgm:t>
        <a:bodyPr/>
        <a:lstStyle/>
        <a:p>
          <a:endParaRPr lang="en-US">
            <a:latin typeface="Times New Roman" panose="02020603050405020304" pitchFamily="18" charset="0"/>
            <a:cs typeface="Times New Roman" panose="02020603050405020304" pitchFamily="18" charset="0"/>
          </a:endParaRPr>
        </a:p>
      </dgm:t>
    </dgm:pt>
    <dgm:pt modelId="{B2669045-54C6-4E4E-AED7-8DEEC982B5EA}" type="sibTrans" cxnId="{A5CE5E10-B982-492E-9CD5-94C3AD72318B}">
      <dgm:prSet/>
      <dgm:spPr/>
      <dgm:t>
        <a:bodyPr/>
        <a:lstStyle/>
        <a:p>
          <a:endParaRPr lang="en-US">
            <a:latin typeface="Times New Roman" panose="02020603050405020304" pitchFamily="18" charset="0"/>
            <a:cs typeface="Times New Roman" panose="02020603050405020304" pitchFamily="18" charset="0"/>
          </a:endParaRPr>
        </a:p>
      </dgm:t>
    </dgm:pt>
    <dgm:pt modelId="{BDDDB660-941C-423E-AD72-4386C4F4E160}">
      <dgm:prSet phldrT="[Text]" custT="1"/>
      <dgm:spPr>
        <a:solidFill>
          <a:schemeClr val="tx1">
            <a:lumMod val="50000"/>
            <a:lumOff val="50000"/>
            <a:alpha val="24000"/>
          </a:schemeClr>
        </a:solidFill>
        <a:ln>
          <a:solidFill>
            <a:srgbClr val="002570">
              <a:alpha val="7000"/>
            </a:srgbClr>
          </a:solidFill>
        </a:ln>
      </dgm:spPr>
      <dgm:t>
        <a:bodyPr/>
        <a:lstStyle/>
        <a:p>
          <a:r>
            <a:rPr lang="en-US" sz="1600" dirty="0" smtClean="0">
              <a:latin typeface="Arial Narrow" pitchFamily="34" charset="0"/>
              <a:cs typeface="Times New Roman" panose="02020603050405020304" pitchFamily="18" charset="0"/>
            </a:rPr>
            <a:t>Over 1,000 families served per day in emergency and transitional shelters in February 2015</a:t>
          </a:r>
          <a:endParaRPr lang="en-US" sz="1600" dirty="0">
            <a:latin typeface="Arial Narrow" pitchFamily="34" charset="0"/>
            <a:cs typeface="Times New Roman" panose="02020603050405020304" pitchFamily="18" charset="0"/>
          </a:endParaRPr>
        </a:p>
      </dgm:t>
    </dgm:pt>
    <dgm:pt modelId="{D28CED08-4408-4497-9DF8-61C41C0E47BE}" type="parTrans" cxnId="{6E4F772A-0A10-408D-BC9B-664B29FDB054}">
      <dgm:prSet/>
      <dgm:spPr/>
      <dgm:t>
        <a:bodyPr/>
        <a:lstStyle/>
        <a:p>
          <a:endParaRPr lang="en-US">
            <a:latin typeface="Times New Roman" panose="02020603050405020304" pitchFamily="18" charset="0"/>
            <a:cs typeface="Times New Roman" panose="02020603050405020304" pitchFamily="18" charset="0"/>
          </a:endParaRPr>
        </a:p>
      </dgm:t>
    </dgm:pt>
    <dgm:pt modelId="{94B2D13D-D14F-4236-A583-66B03FBBBE0B}" type="sibTrans" cxnId="{6E4F772A-0A10-408D-BC9B-664B29FDB054}">
      <dgm:prSet/>
      <dgm:spPr/>
      <dgm:t>
        <a:bodyPr/>
        <a:lstStyle/>
        <a:p>
          <a:endParaRPr lang="en-US">
            <a:latin typeface="Times New Roman" panose="02020603050405020304" pitchFamily="18" charset="0"/>
            <a:cs typeface="Times New Roman" panose="02020603050405020304" pitchFamily="18" charset="0"/>
          </a:endParaRPr>
        </a:p>
      </dgm:t>
    </dgm:pt>
    <dgm:pt modelId="{15ECC022-ED04-4C85-B87B-B6E7A55B39F7}">
      <dgm:prSet phldrT="[Text]" custT="1"/>
      <dgm:spPr>
        <a:solidFill>
          <a:srgbClr val="002570"/>
        </a:solidFill>
      </dgm:spPr>
      <dgm:t>
        <a:bodyPr/>
        <a:lstStyle/>
        <a:p>
          <a:r>
            <a:rPr lang="en-US" sz="2400" b="1" dirty="0" smtClean="0">
              <a:latin typeface="Arial Narrow" pitchFamily="34" charset="0"/>
              <a:cs typeface="Times New Roman" panose="02020603050405020304" pitchFamily="18" charset="0"/>
            </a:rPr>
            <a:t>Teen Relationship Abuse Prevention Program</a:t>
          </a:r>
          <a:endParaRPr lang="en-US" sz="2400" b="1" dirty="0">
            <a:latin typeface="Arial Narrow" pitchFamily="34" charset="0"/>
            <a:cs typeface="Times New Roman" panose="02020603050405020304" pitchFamily="18" charset="0"/>
          </a:endParaRPr>
        </a:p>
      </dgm:t>
    </dgm:pt>
    <dgm:pt modelId="{4EED0040-A0B5-4859-BF05-3A6AF038CBC1}" type="parTrans" cxnId="{52AEF011-84B3-4D70-B1B0-17CE8DE80AFB}">
      <dgm:prSet/>
      <dgm:spPr/>
      <dgm:t>
        <a:bodyPr/>
        <a:lstStyle/>
        <a:p>
          <a:endParaRPr lang="en-US">
            <a:latin typeface="Times New Roman" panose="02020603050405020304" pitchFamily="18" charset="0"/>
            <a:cs typeface="Times New Roman" panose="02020603050405020304" pitchFamily="18" charset="0"/>
          </a:endParaRPr>
        </a:p>
      </dgm:t>
    </dgm:pt>
    <dgm:pt modelId="{F1971C78-2262-4972-9AD0-266B742BE46A}" type="sibTrans" cxnId="{52AEF011-84B3-4D70-B1B0-17CE8DE80AFB}">
      <dgm:prSet/>
      <dgm:spPr/>
      <dgm:t>
        <a:bodyPr/>
        <a:lstStyle/>
        <a:p>
          <a:endParaRPr lang="en-US">
            <a:latin typeface="Times New Roman" panose="02020603050405020304" pitchFamily="18" charset="0"/>
            <a:cs typeface="Times New Roman" panose="02020603050405020304" pitchFamily="18" charset="0"/>
          </a:endParaRPr>
        </a:p>
      </dgm:t>
    </dgm:pt>
    <dgm:pt modelId="{D34D0D70-32BB-49B6-9BD0-04027C550B69}">
      <dgm:prSet phldrT="[Text]" custT="1"/>
      <dgm:spPr>
        <a:solidFill>
          <a:schemeClr val="tx1">
            <a:lumMod val="50000"/>
            <a:lumOff val="50000"/>
            <a:alpha val="24000"/>
          </a:schemeClr>
        </a:solidFill>
        <a:ln>
          <a:solidFill>
            <a:srgbClr val="002570">
              <a:alpha val="7000"/>
            </a:srgbClr>
          </a:solidFill>
        </a:ln>
      </dgm:spPr>
      <dgm:t>
        <a:bodyPr/>
        <a:lstStyle/>
        <a:p>
          <a:r>
            <a:rPr lang="en-US" sz="1600" dirty="0" smtClean="0">
              <a:latin typeface="Arial Narrow" pitchFamily="34" charset="0"/>
              <a:cs typeface="Times New Roman" panose="02020603050405020304" pitchFamily="18" charset="0"/>
            </a:rPr>
            <a:t>7,428 students received counseling in 2014</a:t>
          </a:r>
        </a:p>
      </dgm:t>
    </dgm:pt>
    <dgm:pt modelId="{D837B039-6B7E-49CF-9301-E759BE80F3CF}" type="parTrans" cxnId="{E4D2D3ED-1CA3-44BC-B1F5-9BA52FF13086}">
      <dgm:prSet/>
      <dgm:spPr/>
      <dgm:t>
        <a:bodyPr/>
        <a:lstStyle/>
        <a:p>
          <a:endParaRPr lang="en-US">
            <a:latin typeface="Times New Roman" panose="02020603050405020304" pitchFamily="18" charset="0"/>
            <a:cs typeface="Times New Roman" panose="02020603050405020304" pitchFamily="18" charset="0"/>
          </a:endParaRPr>
        </a:p>
      </dgm:t>
    </dgm:pt>
    <dgm:pt modelId="{4E8398B9-75EB-44E5-B25A-2F6C57CE8FA9}" type="sibTrans" cxnId="{E4D2D3ED-1CA3-44BC-B1F5-9BA52FF13086}">
      <dgm:prSet/>
      <dgm:spPr/>
      <dgm:t>
        <a:bodyPr/>
        <a:lstStyle/>
        <a:p>
          <a:endParaRPr lang="en-US">
            <a:latin typeface="Times New Roman" panose="02020603050405020304" pitchFamily="18" charset="0"/>
            <a:cs typeface="Times New Roman" panose="02020603050405020304" pitchFamily="18" charset="0"/>
          </a:endParaRPr>
        </a:p>
      </dgm:t>
    </dgm:pt>
    <dgm:pt modelId="{0E0A4D41-8749-45AC-937B-138EC61C66FD}">
      <dgm:prSet phldrT="[Text]" custT="1"/>
      <dgm:spPr>
        <a:solidFill>
          <a:schemeClr val="tx1">
            <a:lumMod val="50000"/>
            <a:lumOff val="50000"/>
            <a:alpha val="24000"/>
          </a:schemeClr>
        </a:solidFill>
        <a:ln>
          <a:solidFill>
            <a:srgbClr val="002570">
              <a:alpha val="7000"/>
            </a:srgbClr>
          </a:solidFill>
        </a:ln>
      </dgm:spPr>
      <dgm:t>
        <a:bodyPr/>
        <a:lstStyle/>
        <a:p>
          <a:r>
            <a:rPr lang="en-US" sz="1600" dirty="0" smtClean="0">
              <a:latin typeface="Arial Narrow" pitchFamily="34" charset="0"/>
              <a:cs typeface="Times New Roman" panose="02020603050405020304" pitchFamily="18" charset="0"/>
            </a:rPr>
            <a:t>3,492 non-residential cases served in February 2015</a:t>
          </a:r>
          <a:endParaRPr lang="en-US" sz="1600" dirty="0">
            <a:latin typeface="Arial Narrow" pitchFamily="34" charset="0"/>
            <a:cs typeface="Times New Roman" panose="02020603050405020304" pitchFamily="18" charset="0"/>
          </a:endParaRPr>
        </a:p>
      </dgm:t>
    </dgm:pt>
    <dgm:pt modelId="{C1330F3C-28EA-4A0A-824A-4497762473C1}" type="parTrans" cxnId="{793C1434-9394-462C-8C61-FD4A504DDB47}">
      <dgm:prSet/>
      <dgm:spPr/>
      <dgm:t>
        <a:bodyPr/>
        <a:lstStyle/>
        <a:p>
          <a:endParaRPr lang="en-US">
            <a:latin typeface="Times New Roman" panose="02020603050405020304" pitchFamily="18" charset="0"/>
            <a:cs typeface="Times New Roman" panose="02020603050405020304" pitchFamily="18" charset="0"/>
          </a:endParaRPr>
        </a:p>
      </dgm:t>
    </dgm:pt>
    <dgm:pt modelId="{A6DE3762-7C74-4FC7-BCD8-8F3D56625B93}" type="sibTrans" cxnId="{793C1434-9394-462C-8C61-FD4A504DDB47}">
      <dgm:prSet/>
      <dgm:spPr/>
      <dgm:t>
        <a:bodyPr/>
        <a:lstStyle/>
        <a:p>
          <a:endParaRPr lang="en-US">
            <a:latin typeface="Times New Roman" panose="02020603050405020304" pitchFamily="18" charset="0"/>
            <a:cs typeface="Times New Roman" panose="02020603050405020304" pitchFamily="18" charset="0"/>
          </a:endParaRPr>
        </a:p>
      </dgm:t>
    </dgm:pt>
    <dgm:pt modelId="{3FEDF316-6BC5-45B0-B963-DEC9E15C651C}">
      <dgm:prSet phldrT="[Text]" custT="1"/>
      <dgm:spPr>
        <a:solidFill>
          <a:schemeClr val="tx1">
            <a:lumMod val="50000"/>
            <a:lumOff val="50000"/>
            <a:alpha val="24000"/>
          </a:schemeClr>
        </a:solidFill>
        <a:ln>
          <a:solidFill>
            <a:srgbClr val="002570">
              <a:alpha val="7000"/>
            </a:srgbClr>
          </a:solidFill>
        </a:ln>
      </dgm:spPr>
      <dgm:t>
        <a:bodyPr/>
        <a:lstStyle/>
        <a:p>
          <a:r>
            <a:rPr lang="en-US" sz="1600" dirty="0" smtClean="0">
              <a:latin typeface="Arial Narrow" pitchFamily="34" charset="0"/>
              <a:cs typeface="Times New Roman" panose="02020603050405020304" pitchFamily="18" charset="0"/>
            </a:rPr>
            <a:t>6,213 undercare cases as of March 2015</a:t>
          </a:r>
          <a:endParaRPr lang="en-US" sz="1600" dirty="0">
            <a:latin typeface="Arial Narrow" pitchFamily="34" charset="0"/>
            <a:cs typeface="Times New Roman" panose="02020603050405020304" pitchFamily="18" charset="0"/>
          </a:endParaRPr>
        </a:p>
      </dgm:t>
    </dgm:pt>
    <dgm:pt modelId="{364F2D68-EF7F-46FD-8D0B-000A6968FFEE}" type="sibTrans" cxnId="{2730054E-D69C-4B49-9F99-1063175E01AF}">
      <dgm:prSet/>
      <dgm:spPr/>
      <dgm:t>
        <a:bodyPr/>
        <a:lstStyle/>
        <a:p>
          <a:endParaRPr lang="en-US">
            <a:latin typeface="Times New Roman" panose="02020603050405020304" pitchFamily="18" charset="0"/>
            <a:cs typeface="Times New Roman" panose="02020603050405020304" pitchFamily="18" charset="0"/>
          </a:endParaRPr>
        </a:p>
      </dgm:t>
    </dgm:pt>
    <dgm:pt modelId="{F534E16B-1304-4E4F-A796-8F8196D6A48D}" type="parTrans" cxnId="{2730054E-D69C-4B49-9F99-1063175E01AF}">
      <dgm:prSet/>
      <dgm:spPr/>
      <dgm:t>
        <a:bodyPr/>
        <a:lstStyle/>
        <a:p>
          <a:endParaRPr lang="en-US">
            <a:latin typeface="Times New Roman" panose="02020603050405020304" pitchFamily="18" charset="0"/>
            <a:cs typeface="Times New Roman" panose="02020603050405020304" pitchFamily="18" charset="0"/>
          </a:endParaRPr>
        </a:p>
      </dgm:t>
    </dgm:pt>
    <dgm:pt modelId="{0DB0785D-17C1-4097-84DC-3FBF9BADB579}" type="pres">
      <dgm:prSet presAssocID="{4980D4E6-0F86-4518-809E-9612355ADE55}" presName="Name0" presStyleCnt="0">
        <dgm:presLayoutVars>
          <dgm:dir/>
          <dgm:animLvl val="lvl"/>
          <dgm:resizeHandles val="exact"/>
        </dgm:presLayoutVars>
      </dgm:prSet>
      <dgm:spPr/>
      <dgm:t>
        <a:bodyPr/>
        <a:lstStyle/>
        <a:p>
          <a:endParaRPr lang="en-US"/>
        </a:p>
      </dgm:t>
    </dgm:pt>
    <dgm:pt modelId="{47955CCB-CB65-4F07-B661-6BD828515D1C}" type="pres">
      <dgm:prSet presAssocID="{2F4ED832-200B-46C9-8E41-EEE3371B8274}" presName="linNode" presStyleCnt="0"/>
      <dgm:spPr/>
      <dgm:t>
        <a:bodyPr/>
        <a:lstStyle/>
        <a:p>
          <a:endParaRPr lang="en-US"/>
        </a:p>
      </dgm:t>
    </dgm:pt>
    <dgm:pt modelId="{C19CF686-D86B-4590-B00E-F2BBAB1200E6}" type="pres">
      <dgm:prSet presAssocID="{2F4ED832-200B-46C9-8E41-EEE3371B8274}" presName="parentText" presStyleLbl="node1" presStyleIdx="0" presStyleCnt="5">
        <dgm:presLayoutVars>
          <dgm:chMax val="1"/>
          <dgm:bulletEnabled val="1"/>
        </dgm:presLayoutVars>
      </dgm:prSet>
      <dgm:spPr/>
      <dgm:t>
        <a:bodyPr/>
        <a:lstStyle/>
        <a:p>
          <a:endParaRPr lang="en-US"/>
        </a:p>
      </dgm:t>
    </dgm:pt>
    <dgm:pt modelId="{4C090623-C5A3-4268-8B11-72F6C2B1E7BC}" type="pres">
      <dgm:prSet presAssocID="{2F4ED832-200B-46C9-8E41-EEE3371B8274}" presName="descendantText" presStyleLbl="alignAccFollowNode1" presStyleIdx="0" presStyleCnt="5" custLinFactNeighborY="6519">
        <dgm:presLayoutVars>
          <dgm:bulletEnabled val="1"/>
        </dgm:presLayoutVars>
      </dgm:prSet>
      <dgm:spPr/>
      <dgm:t>
        <a:bodyPr/>
        <a:lstStyle/>
        <a:p>
          <a:endParaRPr lang="en-US"/>
        </a:p>
      </dgm:t>
    </dgm:pt>
    <dgm:pt modelId="{860C48C1-A5CB-4B8E-B87F-0E150BEF1347}" type="pres">
      <dgm:prSet presAssocID="{46C52078-D795-49A8-930B-E8C261659CF5}" presName="sp" presStyleCnt="0"/>
      <dgm:spPr/>
      <dgm:t>
        <a:bodyPr/>
        <a:lstStyle/>
        <a:p>
          <a:endParaRPr lang="en-US"/>
        </a:p>
      </dgm:t>
    </dgm:pt>
    <dgm:pt modelId="{3BD34E2C-C8CF-41D8-B676-9EFA4FB1A335}" type="pres">
      <dgm:prSet presAssocID="{DFB05936-29D1-49BD-B0AD-73FCCF864A33}" presName="linNode" presStyleCnt="0"/>
      <dgm:spPr/>
      <dgm:t>
        <a:bodyPr/>
        <a:lstStyle/>
        <a:p>
          <a:endParaRPr lang="en-US"/>
        </a:p>
      </dgm:t>
    </dgm:pt>
    <dgm:pt modelId="{98F1E79C-A509-49DD-83A5-22B37C3601B2}" type="pres">
      <dgm:prSet presAssocID="{DFB05936-29D1-49BD-B0AD-73FCCF864A33}" presName="parentText" presStyleLbl="node1" presStyleIdx="1" presStyleCnt="5">
        <dgm:presLayoutVars>
          <dgm:chMax val="1"/>
          <dgm:bulletEnabled val="1"/>
        </dgm:presLayoutVars>
      </dgm:prSet>
      <dgm:spPr/>
      <dgm:t>
        <a:bodyPr/>
        <a:lstStyle/>
        <a:p>
          <a:endParaRPr lang="en-US"/>
        </a:p>
      </dgm:t>
    </dgm:pt>
    <dgm:pt modelId="{E0377890-973D-4660-BF3A-B5E0646D173B}" type="pres">
      <dgm:prSet presAssocID="{DFB05936-29D1-49BD-B0AD-73FCCF864A33}" presName="descendantText" presStyleLbl="alignAccFollowNode1" presStyleIdx="1" presStyleCnt="5">
        <dgm:presLayoutVars>
          <dgm:bulletEnabled val="1"/>
        </dgm:presLayoutVars>
      </dgm:prSet>
      <dgm:spPr/>
      <dgm:t>
        <a:bodyPr/>
        <a:lstStyle/>
        <a:p>
          <a:endParaRPr lang="en-US"/>
        </a:p>
      </dgm:t>
    </dgm:pt>
    <dgm:pt modelId="{25203F24-4413-449E-B8A4-ADD90F8C94CE}" type="pres">
      <dgm:prSet presAssocID="{BBC53859-2D06-4381-9E9A-C39F9539F773}" presName="sp" presStyleCnt="0"/>
      <dgm:spPr/>
      <dgm:t>
        <a:bodyPr/>
        <a:lstStyle/>
        <a:p>
          <a:endParaRPr lang="en-US"/>
        </a:p>
      </dgm:t>
    </dgm:pt>
    <dgm:pt modelId="{E3113701-9457-49D9-ACA4-778AA0F40760}" type="pres">
      <dgm:prSet presAssocID="{6314F930-C050-4441-B1B8-8E97EFFCA489}" presName="linNode" presStyleCnt="0"/>
      <dgm:spPr/>
      <dgm:t>
        <a:bodyPr/>
        <a:lstStyle/>
        <a:p>
          <a:endParaRPr lang="en-US"/>
        </a:p>
      </dgm:t>
    </dgm:pt>
    <dgm:pt modelId="{D57B73BB-6AD7-4683-B061-9C0AB19E6D4D}" type="pres">
      <dgm:prSet presAssocID="{6314F930-C050-4441-B1B8-8E97EFFCA489}" presName="parentText" presStyleLbl="node1" presStyleIdx="2" presStyleCnt="5">
        <dgm:presLayoutVars>
          <dgm:chMax val="1"/>
          <dgm:bulletEnabled val="1"/>
        </dgm:presLayoutVars>
      </dgm:prSet>
      <dgm:spPr/>
      <dgm:t>
        <a:bodyPr/>
        <a:lstStyle/>
        <a:p>
          <a:endParaRPr lang="en-US"/>
        </a:p>
      </dgm:t>
    </dgm:pt>
    <dgm:pt modelId="{2E26C8DC-43F4-47D4-A4FC-B54532FA170D}" type="pres">
      <dgm:prSet presAssocID="{6314F930-C050-4441-B1B8-8E97EFFCA489}" presName="descendantText" presStyleLbl="alignAccFollowNode1" presStyleIdx="2" presStyleCnt="5">
        <dgm:presLayoutVars>
          <dgm:bulletEnabled val="1"/>
        </dgm:presLayoutVars>
      </dgm:prSet>
      <dgm:spPr/>
      <dgm:t>
        <a:bodyPr/>
        <a:lstStyle/>
        <a:p>
          <a:endParaRPr lang="en-US"/>
        </a:p>
      </dgm:t>
    </dgm:pt>
    <dgm:pt modelId="{F19A7BF9-4CD4-45EB-82D2-996F316BB30F}" type="pres">
      <dgm:prSet presAssocID="{C40284D0-DB1E-4305-B966-340629692AA8}" presName="sp" presStyleCnt="0"/>
      <dgm:spPr/>
      <dgm:t>
        <a:bodyPr/>
        <a:lstStyle/>
        <a:p>
          <a:endParaRPr lang="en-US"/>
        </a:p>
      </dgm:t>
    </dgm:pt>
    <dgm:pt modelId="{CC814E95-747F-4167-A791-A2F3366CAC22}" type="pres">
      <dgm:prSet presAssocID="{4987D3DD-330C-4B5A-91AB-D2E72A79EEDE}" presName="linNode" presStyleCnt="0"/>
      <dgm:spPr/>
      <dgm:t>
        <a:bodyPr/>
        <a:lstStyle/>
        <a:p>
          <a:endParaRPr lang="en-US"/>
        </a:p>
      </dgm:t>
    </dgm:pt>
    <dgm:pt modelId="{746EF09C-2B40-4E2A-8B9B-4CE2CA0ECED9}" type="pres">
      <dgm:prSet presAssocID="{4987D3DD-330C-4B5A-91AB-D2E72A79EEDE}" presName="parentText" presStyleLbl="node1" presStyleIdx="3" presStyleCnt="5">
        <dgm:presLayoutVars>
          <dgm:chMax val="1"/>
          <dgm:bulletEnabled val="1"/>
        </dgm:presLayoutVars>
      </dgm:prSet>
      <dgm:spPr/>
      <dgm:t>
        <a:bodyPr/>
        <a:lstStyle/>
        <a:p>
          <a:endParaRPr lang="en-US"/>
        </a:p>
      </dgm:t>
    </dgm:pt>
    <dgm:pt modelId="{2F241F85-F009-479F-BDCA-B6EAC0D40D48}" type="pres">
      <dgm:prSet presAssocID="{4987D3DD-330C-4B5A-91AB-D2E72A79EEDE}" presName="descendantText" presStyleLbl="alignAccFollowNode1" presStyleIdx="3" presStyleCnt="5">
        <dgm:presLayoutVars>
          <dgm:bulletEnabled val="1"/>
        </dgm:presLayoutVars>
      </dgm:prSet>
      <dgm:spPr/>
      <dgm:t>
        <a:bodyPr/>
        <a:lstStyle/>
        <a:p>
          <a:endParaRPr lang="en-US"/>
        </a:p>
      </dgm:t>
    </dgm:pt>
    <dgm:pt modelId="{FBC68B3A-7F60-43A0-9C1E-122A33219835}" type="pres">
      <dgm:prSet presAssocID="{B2669045-54C6-4E4E-AED7-8DEEC982B5EA}" presName="sp" presStyleCnt="0"/>
      <dgm:spPr/>
      <dgm:t>
        <a:bodyPr/>
        <a:lstStyle/>
        <a:p>
          <a:endParaRPr lang="en-US"/>
        </a:p>
      </dgm:t>
    </dgm:pt>
    <dgm:pt modelId="{C5EEF4CE-0DBB-4052-B52D-A425DD792F94}" type="pres">
      <dgm:prSet presAssocID="{15ECC022-ED04-4C85-B87B-B6E7A55B39F7}" presName="linNode" presStyleCnt="0"/>
      <dgm:spPr/>
      <dgm:t>
        <a:bodyPr/>
        <a:lstStyle/>
        <a:p>
          <a:endParaRPr lang="en-US"/>
        </a:p>
      </dgm:t>
    </dgm:pt>
    <dgm:pt modelId="{591A20E2-B735-4D34-BD19-192B635B0F62}" type="pres">
      <dgm:prSet presAssocID="{15ECC022-ED04-4C85-B87B-B6E7A55B39F7}" presName="parentText" presStyleLbl="node1" presStyleIdx="4" presStyleCnt="5">
        <dgm:presLayoutVars>
          <dgm:chMax val="1"/>
          <dgm:bulletEnabled val="1"/>
        </dgm:presLayoutVars>
      </dgm:prSet>
      <dgm:spPr/>
      <dgm:t>
        <a:bodyPr/>
        <a:lstStyle/>
        <a:p>
          <a:endParaRPr lang="en-US"/>
        </a:p>
      </dgm:t>
    </dgm:pt>
    <dgm:pt modelId="{805A48FA-8296-4BDE-9CBA-027E3314A752}" type="pres">
      <dgm:prSet presAssocID="{15ECC022-ED04-4C85-B87B-B6E7A55B39F7}" presName="descendantText" presStyleLbl="alignAccFollowNode1" presStyleIdx="4" presStyleCnt="5">
        <dgm:presLayoutVars>
          <dgm:bulletEnabled val="1"/>
        </dgm:presLayoutVars>
      </dgm:prSet>
      <dgm:spPr/>
      <dgm:t>
        <a:bodyPr/>
        <a:lstStyle/>
        <a:p>
          <a:endParaRPr lang="en-US"/>
        </a:p>
      </dgm:t>
    </dgm:pt>
  </dgm:ptLst>
  <dgm:cxnLst>
    <dgm:cxn modelId="{96F95BAB-2DD4-4841-B7A5-3E4CAE85859F}" srcId="{4980D4E6-0F86-4518-809E-9612355ADE55}" destId="{2F4ED832-200B-46C9-8E41-EEE3371B8274}" srcOrd="0" destOrd="0" parTransId="{C591DC0A-09DF-4F7C-A2C5-B0DD2D27EA63}" sibTransId="{46C52078-D795-49A8-930B-E8C261659CF5}"/>
    <dgm:cxn modelId="{8D13189A-E7BB-4D6D-979C-3C2F20B67A00}" type="presOf" srcId="{74207430-CAC5-41DF-AE29-6827274AC10C}" destId="{2E26C8DC-43F4-47D4-A4FC-B54532FA170D}" srcOrd="0" destOrd="0" presId="urn:microsoft.com/office/officeart/2005/8/layout/vList5"/>
    <dgm:cxn modelId="{CC21C88A-D410-444D-ADCD-216553966FFC}" srcId="{4980D4E6-0F86-4518-809E-9612355ADE55}" destId="{6314F930-C050-4441-B1B8-8E97EFFCA489}" srcOrd="2" destOrd="0" parTransId="{62FB167C-C654-4819-BE7C-A2216564DD09}" sibTransId="{C40284D0-DB1E-4305-B966-340629692AA8}"/>
    <dgm:cxn modelId="{FCCA82DF-6615-4C18-B93B-6656F34D166B}" type="presOf" srcId="{2F4ED832-200B-46C9-8E41-EEE3371B8274}" destId="{C19CF686-D86B-4590-B00E-F2BBAB1200E6}" srcOrd="0" destOrd="0" presId="urn:microsoft.com/office/officeart/2005/8/layout/vList5"/>
    <dgm:cxn modelId="{033E9E34-0951-4D03-9123-5E178A51CC19}" type="presOf" srcId="{4980D4E6-0F86-4518-809E-9612355ADE55}" destId="{0DB0785D-17C1-4097-84DC-3FBF9BADB579}" srcOrd="0" destOrd="0" presId="urn:microsoft.com/office/officeart/2005/8/layout/vList5"/>
    <dgm:cxn modelId="{A8973B2F-9E70-4968-B2DE-E8C08822EFC5}" type="presOf" srcId="{BDDDB660-941C-423E-AD72-4386C4F4E160}" destId="{2F241F85-F009-479F-BDCA-B6EAC0D40D48}" srcOrd="0" destOrd="0" presId="urn:microsoft.com/office/officeart/2005/8/layout/vList5"/>
    <dgm:cxn modelId="{FBE48579-9178-466A-A939-D927D87E9D23}" srcId="{6314F930-C050-4441-B1B8-8E97EFFCA489}" destId="{74207430-CAC5-41DF-AE29-6827274AC10C}" srcOrd="0" destOrd="0" parTransId="{47DD896C-DB2E-4F31-B336-9A596CBE5119}" sibTransId="{2A4FB452-57FF-456A-B5BE-5AAD35525965}"/>
    <dgm:cxn modelId="{52AEF011-84B3-4D70-B1B0-17CE8DE80AFB}" srcId="{4980D4E6-0F86-4518-809E-9612355ADE55}" destId="{15ECC022-ED04-4C85-B87B-B6E7A55B39F7}" srcOrd="4" destOrd="0" parTransId="{4EED0040-A0B5-4859-BF05-3A6AF038CBC1}" sibTransId="{F1971C78-2262-4972-9AD0-266B742BE46A}"/>
    <dgm:cxn modelId="{E163177C-F02F-45B4-8450-24F19CA3390B}" srcId="{2F4ED832-200B-46C9-8E41-EEE3371B8274}" destId="{D9DB40D0-59B3-4502-BD7C-DF79A3C5BA24}" srcOrd="0" destOrd="0" parTransId="{29CFD36D-AFD3-4D66-A338-0712DF6CF6AB}" sibTransId="{D9307EB5-355E-4177-854E-C8AA46D4B024}"/>
    <dgm:cxn modelId="{C07A146D-3B89-46D3-A3B7-6556F3CC1AC9}" srcId="{4980D4E6-0F86-4518-809E-9612355ADE55}" destId="{DFB05936-29D1-49BD-B0AD-73FCCF864A33}" srcOrd="1" destOrd="0" parTransId="{1F379D28-1EB8-4A48-B3CD-90F73A5AC9AA}" sibTransId="{BBC53859-2D06-4381-9E9A-C39F9539F773}"/>
    <dgm:cxn modelId="{C2BD633B-27A8-42F4-BCBE-DCADFE262521}" type="presOf" srcId="{3FEDF316-6BC5-45B0-B963-DEC9E15C651C}" destId="{4C090623-C5A3-4268-8B11-72F6C2B1E7BC}" srcOrd="0" destOrd="1" presId="urn:microsoft.com/office/officeart/2005/8/layout/vList5"/>
    <dgm:cxn modelId="{7FDD894A-3FB9-4A61-8058-F32CF72DF906}" srcId="{DFB05936-29D1-49BD-B0AD-73FCCF864A33}" destId="{8AA50669-EB46-47FD-9C37-00E382363445}" srcOrd="0" destOrd="0" parTransId="{A2D4763D-DD75-4497-A153-D1134961A9FE}" sibTransId="{BB1C5CBD-6493-458F-BB79-054042CC8E30}"/>
    <dgm:cxn modelId="{6BC4D4FA-6D38-4E0C-917F-A83AE54B0698}" type="presOf" srcId="{15ECC022-ED04-4C85-B87B-B6E7A55B39F7}" destId="{591A20E2-B735-4D34-BD19-192B635B0F62}" srcOrd="0" destOrd="0" presId="urn:microsoft.com/office/officeart/2005/8/layout/vList5"/>
    <dgm:cxn modelId="{6E4F772A-0A10-408D-BC9B-664B29FDB054}" srcId="{4987D3DD-330C-4B5A-91AB-D2E72A79EEDE}" destId="{BDDDB660-941C-423E-AD72-4386C4F4E160}" srcOrd="0" destOrd="0" parTransId="{D28CED08-4408-4497-9DF8-61C41C0E47BE}" sibTransId="{94B2D13D-D14F-4236-A583-66B03FBBBE0B}"/>
    <dgm:cxn modelId="{793C1434-9394-462C-8C61-FD4A504DDB47}" srcId="{4987D3DD-330C-4B5A-91AB-D2E72A79EEDE}" destId="{0E0A4D41-8749-45AC-937B-138EC61C66FD}" srcOrd="1" destOrd="0" parTransId="{C1330F3C-28EA-4A0A-824A-4497762473C1}" sibTransId="{A6DE3762-7C74-4FC7-BCD8-8F3D56625B93}"/>
    <dgm:cxn modelId="{63ED90EA-F4F6-476D-BB3D-356F25997AEE}" type="presOf" srcId="{4987D3DD-330C-4B5A-91AB-D2E72A79EEDE}" destId="{746EF09C-2B40-4E2A-8B9B-4CE2CA0ECED9}" srcOrd="0" destOrd="0" presId="urn:microsoft.com/office/officeart/2005/8/layout/vList5"/>
    <dgm:cxn modelId="{CF055DF8-A112-42A1-8079-47FB75861E2D}" type="presOf" srcId="{D34D0D70-32BB-49B6-9BD0-04027C550B69}" destId="{805A48FA-8296-4BDE-9CBA-027E3314A752}" srcOrd="0" destOrd="0" presId="urn:microsoft.com/office/officeart/2005/8/layout/vList5"/>
    <dgm:cxn modelId="{64B4FDAF-320E-4D03-AAD8-531A337A4DF7}" type="presOf" srcId="{D9DB40D0-59B3-4502-BD7C-DF79A3C5BA24}" destId="{4C090623-C5A3-4268-8B11-72F6C2B1E7BC}" srcOrd="0" destOrd="0" presId="urn:microsoft.com/office/officeart/2005/8/layout/vList5"/>
    <dgm:cxn modelId="{E0008186-44FD-4B7A-B12F-FCF80E613CE1}" type="presOf" srcId="{DFB05936-29D1-49BD-B0AD-73FCCF864A33}" destId="{98F1E79C-A509-49DD-83A5-22B37C3601B2}" srcOrd="0" destOrd="0" presId="urn:microsoft.com/office/officeart/2005/8/layout/vList5"/>
    <dgm:cxn modelId="{A5CE5E10-B982-492E-9CD5-94C3AD72318B}" srcId="{4980D4E6-0F86-4518-809E-9612355ADE55}" destId="{4987D3DD-330C-4B5A-91AB-D2E72A79EEDE}" srcOrd="3" destOrd="0" parTransId="{7E65E6A8-E554-4431-8426-B521758D214E}" sibTransId="{B2669045-54C6-4E4E-AED7-8DEEC982B5EA}"/>
    <dgm:cxn modelId="{DFEF23ED-5B29-4337-9648-5E610E847561}" type="presOf" srcId="{8AA50669-EB46-47FD-9C37-00E382363445}" destId="{E0377890-973D-4660-BF3A-B5E0646D173B}" srcOrd="0" destOrd="0" presId="urn:microsoft.com/office/officeart/2005/8/layout/vList5"/>
    <dgm:cxn modelId="{ACFB6602-3789-4270-80C7-94EF116A03CA}" type="presOf" srcId="{0E0A4D41-8749-45AC-937B-138EC61C66FD}" destId="{2F241F85-F009-479F-BDCA-B6EAC0D40D48}" srcOrd="0" destOrd="1" presId="urn:microsoft.com/office/officeart/2005/8/layout/vList5"/>
    <dgm:cxn modelId="{2730054E-D69C-4B49-9F99-1063175E01AF}" srcId="{2F4ED832-200B-46C9-8E41-EEE3371B8274}" destId="{3FEDF316-6BC5-45B0-B963-DEC9E15C651C}" srcOrd="1" destOrd="0" parTransId="{F534E16B-1304-4E4F-A796-8F8196D6A48D}" sibTransId="{364F2D68-EF7F-46FD-8D0B-000A6968FFEE}"/>
    <dgm:cxn modelId="{09010193-3C2E-46DB-95F5-490E482652C4}" type="presOf" srcId="{6314F930-C050-4441-B1B8-8E97EFFCA489}" destId="{D57B73BB-6AD7-4683-B061-9C0AB19E6D4D}" srcOrd="0" destOrd="0" presId="urn:microsoft.com/office/officeart/2005/8/layout/vList5"/>
    <dgm:cxn modelId="{E4D2D3ED-1CA3-44BC-B1F5-9BA52FF13086}" srcId="{15ECC022-ED04-4C85-B87B-B6E7A55B39F7}" destId="{D34D0D70-32BB-49B6-9BD0-04027C550B69}" srcOrd="0" destOrd="0" parTransId="{D837B039-6B7E-49CF-9301-E759BE80F3CF}" sibTransId="{4E8398B9-75EB-44E5-B25A-2F6C57CE8FA9}"/>
    <dgm:cxn modelId="{33622C9D-667F-4ACD-8EEB-DEAC5C35A1F8}" type="presParOf" srcId="{0DB0785D-17C1-4097-84DC-3FBF9BADB579}" destId="{47955CCB-CB65-4F07-B661-6BD828515D1C}" srcOrd="0" destOrd="0" presId="urn:microsoft.com/office/officeart/2005/8/layout/vList5"/>
    <dgm:cxn modelId="{E0051A85-0EAF-45BA-8A57-CF609F5BB325}" type="presParOf" srcId="{47955CCB-CB65-4F07-B661-6BD828515D1C}" destId="{C19CF686-D86B-4590-B00E-F2BBAB1200E6}" srcOrd="0" destOrd="0" presId="urn:microsoft.com/office/officeart/2005/8/layout/vList5"/>
    <dgm:cxn modelId="{1158AD41-FDB1-441C-85BB-30CB330A1FCA}" type="presParOf" srcId="{47955CCB-CB65-4F07-B661-6BD828515D1C}" destId="{4C090623-C5A3-4268-8B11-72F6C2B1E7BC}" srcOrd="1" destOrd="0" presId="urn:microsoft.com/office/officeart/2005/8/layout/vList5"/>
    <dgm:cxn modelId="{1691CEB9-FB7B-4D2F-8A1E-9125E1FBBFCA}" type="presParOf" srcId="{0DB0785D-17C1-4097-84DC-3FBF9BADB579}" destId="{860C48C1-A5CB-4B8E-B87F-0E150BEF1347}" srcOrd="1" destOrd="0" presId="urn:microsoft.com/office/officeart/2005/8/layout/vList5"/>
    <dgm:cxn modelId="{D6016279-1784-4F68-A9D4-E60258142332}" type="presParOf" srcId="{0DB0785D-17C1-4097-84DC-3FBF9BADB579}" destId="{3BD34E2C-C8CF-41D8-B676-9EFA4FB1A335}" srcOrd="2" destOrd="0" presId="urn:microsoft.com/office/officeart/2005/8/layout/vList5"/>
    <dgm:cxn modelId="{710ADB44-CCBC-4A1C-9763-B55E83A157AC}" type="presParOf" srcId="{3BD34E2C-C8CF-41D8-B676-9EFA4FB1A335}" destId="{98F1E79C-A509-49DD-83A5-22B37C3601B2}" srcOrd="0" destOrd="0" presId="urn:microsoft.com/office/officeart/2005/8/layout/vList5"/>
    <dgm:cxn modelId="{FE8A1237-A80E-4642-9D8F-8621614C4145}" type="presParOf" srcId="{3BD34E2C-C8CF-41D8-B676-9EFA4FB1A335}" destId="{E0377890-973D-4660-BF3A-B5E0646D173B}" srcOrd="1" destOrd="0" presId="urn:microsoft.com/office/officeart/2005/8/layout/vList5"/>
    <dgm:cxn modelId="{D520B4ED-02CD-4BA8-8813-5E4C8088C137}" type="presParOf" srcId="{0DB0785D-17C1-4097-84DC-3FBF9BADB579}" destId="{25203F24-4413-449E-B8A4-ADD90F8C94CE}" srcOrd="3" destOrd="0" presId="urn:microsoft.com/office/officeart/2005/8/layout/vList5"/>
    <dgm:cxn modelId="{A88C47D6-A2E4-463A-ABA6-3AC101F46397}" type="presParOf" srcId="{0DB0785D-17C1-4097-84DC-3FBF9BADB579}" destId="{E3113701-9457-49D9-ACA4-778AA0F40760}" srcOrd="4" destOrd="0" presId="urn:microsoft.com/office/officeart/2005/8/layout/vList5"/>
    <dgm:cxn modelId="{C269FAC6-1317-4ACF-B542-1C0EF8CF9FCF}" type="presParOf" srcId="{E3113701-9457-49D9-ACA4-778AA0F40760}" destId="{D57B73BB-6AD7-4683-B061-9C0AB19E6D4D}" srcOrd="0" destOrd="0" presId="urn:microsoft.com/office/officeart/2005/8/layout/vList5"/>
    <dgm:cxn modelId="{2A849305-6332-48E4-9B5A-AE093E2DA62D}" type="presParOf" srcId="{E3113701-9457-49D9-ACA4-778AA0F40760}" destId="{2E26C8DC-43F4-47D4-A4FC-B54532FA170D}" srcOrd="1" destOrd="0" presId="urn:microsoft.com/office/officeart/2005/8/layout/vList5"/>
    <dgm:cxn modelId="{E8036A02-6376-4B8C-8EF7-F398FB6CEC97}" type="presParOf" srcId="{0DB0785D-17C1-4097-84DC-3FBF9BADB579}" destId="{F19A7BF9-4CD4-45EB-82D2-996F316BB30F}" srcOrd="5" destOrd="0" presId="urn:microsoft.com/office/officeart/2005/8/layout/vList5"/>
    <dgm:cxn modelId="{B77C0297-10BD-4594-8F1E-CF42013AF866}" type="presParOf" srcId="{0DB0785D-17C1-4097-84DC-3FBF9BADB579}" destId="{CC814E95-747F-4167-A791-A2F3366CAC22}" srcOrd="6" destOrd="0" presId="urn:microsoft.com/office/officeart/2005/8/layout/vList5"/>
    <dgm:cxn modelId="{9C562601-9E28-4623-ADD6-B29B1993E9AA}" type="presParOf" srcId="{CC814E95-747F-4167-A791-A2F3366CAC22}" destId="{746EF09C-2B40-4E2A-8B9B-4CE2CA0ECED9}" srcOrd="0" destOrd="0" presId="urn:microsoft.com/office/officeart/2005/8/layout/vList5"/>
    <dgm:cxn modelId="{E4A68E85-4AEC-4782-AD52-56CAA9AD0106}" type="presParOf" srcId="{CC814E95-747F-4167-A791-A2F3366CAC22}" destId="{2F241F85-F009-479F-BDCA-B6EAC0D40D48}" srcOrd="1" destOrd="0" presId="urn:microsoft.com/office/officeart/2005/8/layout/vList5"/>
    <dgm:cxn modelId="{A285E581-E41E-4C15-ABB0-5752C761A7D2}" type="presParOf" srcId="{0DB0785D-17C1-4097-84DC-3FBF9BADB579}" destId="{FBC68B3A-7F60-43A0-9C1E-122A33219835}" srcOrd="7" destOrd="0" presId="urn:microsoft.com/office/officeart/2005/8/layout/vList5"/>
    <dgm:cxn modelId="{93A5E035-D6F9-4CC6-BDB9-70B16D217B4B}" type="presParOf" srcId="{0DB0785D-17C1-4097-84DC-3FBF9BADB579}" destId="{C5EEF4CE-0DBB-4052-B52D-A425DD792F94}" srcOrd="8" destOrd="0" presId="urn:microsoft.com/office/officeart/2005/8/layout/vList5"/>
    <dgm:cxn modelId="{86D19761-74CE-457F-8515-1FABC221BC14}" type="presParOf" srcId="{C5EEF4CE-0DBB-4052-B52D-A425DD792F94}" destId="{591A20E2-B735-4D34-BD19-192B635B0F62}" srcOrd="0" destOrd="0" presId="urn:microsoft.com/office/officeart/2005/8/layout/vList5"/>
    <dgm:cxn modelId="{64A23B1E-55FB-407B-85DE-3A568E2F8739}" type="presParOf" srcId="{C5EEF4CE-0DBB-4052-B52D-A425DD792F94}" destId="{805A48FA-8296-4BDE-9CBA-027E3314A75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67C5F7-84D6-4DA9-A2C0-33739DC6553C}" type="doc">
      <dgm:prSet loTypeId="urn:microsoft.com/office/officeart/2005/8/layout/default#3" loCatId="list" qsTypeId="urn:microsoft.com/office/officeart/2005/8/quickstyle/simple1" qsCatId="simple" csTypeId="urn:microsoft.com/office/officeart/2005/8/colors/accent1_2" csCatId="accent1" phldr="1"/>
      <dgm:spPr/>
      <dgm:t>
        <a:bodyPr/>
        <a:lstStyle/>
        <a:p>
          <a:endParaRPr lang="en-US"/>
        </a:p>
      </dgm:t>
    </dgm:pt>
    <dgm:pt modelId="{0A52B644-FED9-447E-B593-36D31BED3426}">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CWA Local</a:t>
          </a:r>
          <a:br>
            <a:rPr lang="en-US" altLang="en-US" sz="1200" b="0" dirty="0" smtClean="0">
              <a:solidFill>
                <a:schemeClr val="bg1"/>
              </a:solidFill>
              <a:latin typeface="Arial" pitchFamily="34" charset="0"/>
              <a:cs typeface="Arial" pitchFamily="34" charset="0"/>
            </a:rPr>
          </a:br>
          <a:r>
            <a:rPr lang="en-US" altLang="en-US" sz="1200" b="0" dirty="0" smtClean="0">
              <a:solidFill>
                <a:schemeClr val="bg1"/>
              </a:solidFill>
              <a:latin typeface="Arial" pitchFamily="34" charset="0"/>
              <a:cs typeface="Arial" pitchFamily="34" charset="0"/>
            </a:rPr>
            <a:t>1180</a:t>
          </a:r>
          <a:endParaRPr lang="en-US" altLang="en-US" sz="1200" b="0" dirty="0">
            <a:solidFill>
              <a:schemeClr val="bg1"/>
            </a:solidFill>
            <a:latin typeface="Arial" pitchFamily="34" charset="0"/>
            <a:cs typeface="Arial" pitchFamily="34" charset="0"/>
          </a:endParaRPr>
        </a:p>
      </dgm:t>
    </dgm:pt>
    <dgm:pt modelId="{500C0C4F-5224-4162-A063-6FD740A907A7}" type="parTrans" cxnId="{6D11DB74-966D-4F08-91F9-B347C5A531E6}">
      <dgm:prSet/>
      <dgm:spPr/>
      <dgm:t>
        <a:bodyPr/>
        <a:lstStyle/>
        <a:p>
          <a:endParaRPr lang="en-US"/>
        </a:p>
      </dgm:t>
    </dgm:pt>
    <dgm:pt modelId="{A70782BE-1126-4DFA-ADA6-FEAB50872001}" type="sibTrans" cxnId="{6D11DB74-966D-4F08-91F9-B347C5A531E6}">
      <dgm:prSet/>
      <dgm:spPr/>
      <dgm:t>
        <a:bodyPr/>
        <a:lstStyle/>
        <a:p>
          <a:endParaRPr lang="en-US"/>
        </a:p>
      </dgm:t>
    </dgm:pt>
    <dgm:pt modelId="{3C258213-CEF5-47C9-A2C4-B5B08DBC6219}">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Teamsters Local 237</a:t>
          </a:r>
          <a:endParaRPr lang="en-US" altLang="en-US" sz="1200" b="0" dirty="0">
            <a:solidFill>
              <a:schemeClr val="bg1"/>
            </a:solidFill>
            <a:latin typeface="Arial" pitchFamily="34" charset="0"/>
            <a:cs typeface="Arial" pitchFamily="34" charset="0"/>
          </a:endParaRPr>
        </a:p>
      </dgm:t>
    </dgm:pt>
    <dgm:pt modelId="{E23F4563-F0B5-4458-8256-F224CA238D90}" type="parTrans" cxnId="{3328FCC0-22E6-4C6D-A09D-3434B0719A0E}">
      <dgm:prSet/>
      <dgm:spPr/>
      <dgm:t>
        <a:bodyPr/>
        <a:lstStyle/>
        <a:p>
          <a:endParaRPr lang="en-US"/>
        </a:p>
      </dgm:t>
    </dgm:pt>
    <dgm:pt modelId="{2375FACC-309C-4870-BF8D-2B5E96B992AE}" type="sibTrans" cxnId="{3328FCC0-22E6-4C6D-A09D-3434B0719A0E}">
      <dgm:prSet/>
      <dgm:spPr/>
      <dgm:t>
        <a:bodyPr/>
        <a:lstStyle/>
        <a:p>
          <a:endParaRPr lang="en-US"/>
        </a:p>
      </dgm:t>
    </dgm:pt>
    <dgm:pt modelId="{0168FABB-2ECC-468D-88C5-6334E79AC850}">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The Civil Services Bar Association of Local 237</a:t>
          </a:r>
          <a:endParaRPr lang="en-US" altLang="en-US" sz="1200" b="0" dirty="0">
            <a:solidFill>
              <a:schemeClr val="bg1"/>
            </a:solidFill>
            <a:latin typeface="Arial" pitchFamily="34" charset="0"/>
            <a:cs typeface="Arial" pitchFamily="34" charset="0"/>
          </a:endParaRPr>
        </a:p>
      </dgm:t>
    </dgm:pt>
    <dgm:pt modelId="{1F24B8AC-D9FE-41DF-B653-83A5A481C7C3}" type="parTrans" cxnId="{117387A9-609F-4E81-ABE7-F3025A6AFCCA}">
      <dgm:prSet/>
      <dgm:spPr/>
      <dgm:t>
        <a:bodyPr/>
        <a:lstStyle/>
        <a:p>
          <a:endParaRPr lang="en-US"/>
        </a:p>
      </dgm:t>
    </dgm:pt>
    <dgm:pt modelId="{0E2B638E-2CCA-4461-A1D1-E5D69B12F7A1}" type="sibTrans" cxnId="{117387A9-609F-4E81-ABE7-F3025A6AFCCA}">
      <dgm:prSet/>
      <dgm:spPr/>
      <dgm:t>
        <a:bodyPr/>
        <a:lstStyle/>
        <a:p>
          <a:endParaRPr lang="en-US"/>
        </a:p>
      </dgm:t>
    </dgm:pt>
    <dgm:pt modelId="{92A7EE63-05C0-4E81-9B24-14A3FFDC3CE5}">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The Organization of Staff Analysts </a:t>
          </a:r>
          <a:endParaRPr lang="en-US" altLang="en-US" sz="1200" b="0" dirty="0">
            <a:solidFill>
              <a:schemeClr val="bg1"/>
            </a:solidFill>
            <a:latin typeface="Arial" pitchFamily="34" charset="0"/>
            <a:cs typeface="Arial" pitchFamily="34" charset="0"/>
          </a:endParaRPr>
        </a:p>
      </dgm:t>
    </dgm:pt>
    <dgm:pt modelId="{00BC862F-8381-41E2-BE18-CA2ACC585DA6}" type="parTrans" cxnId="{AF0A94E9-F31D-4650-B4C6-D2E7FF23DE75}">
      <dgm:prSet/>
      <dgm:spPr/>
      <dgm:t>
        <a:bodyPr/>
        <a:lstStyle/>
        <a:p>
          <a:endParaRPr lang="en-US"/>
        </a:p>
      </dgm:t>
    </dgm:pt>
    <dgm:pt modelId="{3CEEA185-6D5A-4315-AA4A-63F66028B71C}" type="sibTrans" cxnId="{AF0A94E9-F31D-4650-B4C6-D2E7FF23DE75}">
      <dgm:prSet/>
      <dgm:spPr/>
      <dgm:t>
        <a:bodyPr/>
        <a:lstStyle/>
        <a:p>
          <a:endParaRPr lang="en-US"/>
        </a:p>
      </dgm:t>
    </dgm:pt>
    <dgm:pt modelId="{1025D08D-46B1-4265-80E5-19260CEB2D34}">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The New York State Nurses Association</a:t>
          </a:r>
          <a:endParaRPr lang="en-US" altLang="en-US" sz="1200" b="0" dirty="0">
            <a:solidFill>
              <a:schemeClr val="bg1"/>
            </a:solidFill>
            <a:latin typeface="Arial" pitchFamily="34" charset="0"/>
            <a:cs typeface="Arial" pitchFamily="34" charset="0"/>
          </a:endParaRPr>
        </a:p>
      </dgm:t>
    </dgm:pt>
    <dgm:pt modelId="{B1A97C26-DC8E-41DD-A620-949C410513DD}" type="parTrans" cxnId="{FC2CA980-68C0-4A93-822B-AC8F7227E6C7}">
      <dgm:prSet/>
      <dgm:spPr/>
      <dgm:t>
        <a:bodyPr/>
        <a:lstStyle/>
        <a:p>
          <a:endParaRPr lang="en-US"/>
        </a:p>
      </dgm:t>
    </dgm:pt>
    <dgm:pt modelId="{DB3FFD13-185C-45FE-A313-451E7D51AB9A}" type="sibTrans" cxnId="{FC2CA980-68C0-4A93-822B-AC8F7227E6C7}">
      <dgm:prSet/>
      <dgm:spPr/>
      <dgm:t>
        <a:bodyPr/>
        <a:lstStyle/>
        <a:p>
          <a:endParaRPr lang="en-US"/>
        </a:p>
      </dgm:t>
    </dgm:pt>
    <dgm:pt modelId="{165989CD-E2A2-4F72-AD79-EEB5496987E7}">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The United Brotherhood of Carpenters and Joiners</a:t>
          </a:r>
          <a:endParaRPr lang="en-US" altLang="en-US" sz="1200" b="0" dirty="0">
            <a:solidFill>
              <a:schemeClr val="bg1"/>
            </a:solidFill>
            <a:latin typeface="Arial" pitchFamily="34" charset="0"/>
            <a:cs typeface="Arial" pitchFamily="34" charset="0"/>
          </a:endParaRPr>
        </a:p>
      </dgm:t>
    </dgm:pt>
    <dgm:pt modelId="{673E5DDB-96AE-4AE2-9923-E43D91743721}" type="parTrans" cxnId="{0431E462-7272-48E6-9834-A0BB830E2106}">
      <dgm:prSet/>
      <dgm:spPr/>
      <dgm:t>
        <a:bodyPr/>
        <a:lstStyle/>
        <a:p>
          <a:endParaRPr lang="en-US"/>
        </a:p>
      </dgm:t>
    </dgm:pt>
    <dgm:pt modelId="{0499D846-FFAD-4A92-9F1C-74FDF643146B}" type="sibTrans" cxnId="{0431E462-7272-48E6-9834-A0BB830E2106}">
      <dgm:prSet/>
      <dgm:spPr/>
      <dgm:t>
        <a:bodyPr/>
        <a:lstStyle/>
        <a:p>
          <a:endParaRPr lang="en-US"/>
        </a:p>
      </dgm:t>
    </dgm:pt>
    <dgm:pt modelId="{942AB427-2187-41F6-B439-B2024E332E46}">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IBEW Local 3</a:t>
          </a:r>
          <a:endParaRPr lang="en-US" altLang="en-US" sz="1200" b="0" dirty="0">
            <a:solidFill>
              <a:schemeClr val="bg1"/>
            </a:solidFill>
            <a:latin typeface="Arial" pitchFamily="34" charset="0"/>
            <a:cs typeface="Arial" pitchFamily="34" charset="0"/>
          </a:endParaRPr>
        </a:p>
      </dgm:t>
    </dgm:pt>
    <dgm:pt modelId="{EB9ED14A-A141-4F52-822C-3671876625E2}" type="parTrans" cxnId="{2CD361ED-10D7-4F58-BD85-B9631518944C}">
      <dgm:prSet/>
      <dgm:spPr/>
      <dgm:t>
        <a:bodyPr/>
        <a:lstStyle/>
        <a:p>
          <a:endParaRPr lang="en-US"/>
        </a:p>
      </dgm:t>
    </dgm:pt>
    <dgm:pt modelId="{1D7EF989-D33C-4C71-A0C8-E1B6BC29FBFC}" type="sibTrans" cxnId="{2CD361ED-10D7-4F58-BD85-B9631518944C}">
      <dgm:prSet/>
      <dgm:spPr/>
      <dgm:t>
        <a:bodyPr/>
        <a:lstStyle/>
        <a:p>
          <a:endParaRPr lang="en-US"/>
        </a:p>
      </dgm:t>
    </dgm:pt>
    <dgm:pt modelId="{C413CB76-7097-4C22-B991-D5EF0115D775}">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Local 30 of the International Union of Operating Engineers</a:t>
          </a:r>
          <a:endParaRPr lang="en-US" altLang="en-US" sz="1200" b="0" dirty="0">
            <a:solidFill>
              <a:schemeClr val="bg1"/>
            </a:solidFill>
            <a:latin typeface="Arial" pitchFamily="34" charset="0"/>
            <a:cs typeface="Arial" pitchFamily="34" charset="0"/>
          </a:endParaRPr>
        </a:p>
      </dgm:t>
    </dgm:pt>
    <dgm:pt modelId="{9E6B90EF-1193-44E2-846D-7B55B3930DA6}" type="parTrans" cxnId="{F6ECD201-F2AA-4330-BF31-076991E8B9E7}">
      <dgm:prSet/>
      <dgm:spPr/>
      <dgm:t>
        <a:bodyPr/>
        <a:lstStyle/>
        <a:p>
          <a:endParaRPr lang="en-US"/>
        </a:p>
      </dgm:t>
    </dgm:pt>
    <dgm:pt modelId="{483C83CF-25A1-4090-AB29-DB5DAF26BAA6}" type="sibTrans" cxnId="{F6ECD201-F2AA-4330-BF31-076991E8B9E7}">
      <dgm:prSet/>
      <dgm:spPr/>
      <dgm:t>
        <a:bodyPr/>
        <a:lstStyle/>
        <a:p>
          <a:endParaRPr lang="en-US"/>
        </a:p>
      </dgm:t>
    </dgm:pt>
    <dgm:pt modelId="{5098C659-E3CE-4772-98D6-F09A8B4A5AB7}">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DC 37 Local</a:t>
          </a:r>
          <a:br>
            <a:rPr lang="en-US" altLang="en-US" sz="1200" b="0" dirty="0" smtClean="0">
              <a:solidFill>
                <a:schemeClr val="bg1"/>
              </a:solidFill>
              <a:latin typeface="Arial" pitchFamily="34" charset="0"/>
              <a:cs typeface="Arial" pitchFamily="34" charset="0"/>
            </a:rPr>
          </a:br>
          <a:r>
            <a:rPr lang="en-US" altLang="en-US" sz="1200" b="0" dirty="0" smtClean="0">
              <a:solidFill>
                <a:schemeClr val="bg1"/>
              </a:solidFill>
              <a:latin typeface="Arial" pitchFamily="34" charset="0"/>
              <a:cs typeface="Arial" pitchFamily="34" charset="0"/>
            </a:rPr>
            <a:t>1549</a:t>
          </a:r>
          <a:endParaRPr lang="en-US" altLang="en-US" sz="1200" b="0" dirty="0">
            <a:solidFill>
              <a:schemeClr val="bg1"/>
            </a:solidFill>
            <a:latin typeface="Arial" pitchFamily="34" charset="0"/>
            <a:cs typeface="Arial" pitchFamily="34" charset="0"/>
          </a:endParaRPr>
        </a:p>
      </dgm:t>
    </dgm:pt>
    <dgm:pt modelId="{38BAB484-B05D-41AE-AA2C-4B0F294E9060}" type="parTrans" cxnId="{7B90EB40-7AF4-4445-A640-6F6D451905BB}">
      <dgm:prSet/>
      <dgm:spPr/>
      <dgm:t>
        <a:bodyPr/>
        <a:lstStyle/>
        <a:p>
          <a:endParaRPr lang="en-US"/>
        </a:p>
      </dgm:t>
    </dgm:pt>
    <dgm:pt modelId="{038EC428-CBEC-43F6-B919-10FD79CFA9CC}" type="sibTrans" cxnId="{7B90EB40-7AF4-4445-A640-6F6D451905BB}">
      <dgm:prSet/>
      <dgm:spPr/>
      <dgm:t>
        <a:bodyPr/>
        <a:lstStyle/>
        <a:p>
          <a:endParaRPr lang="en-US"/>
        </a:p>
      </dgm:t>
    </dgm:pt>
    <dgm:pt modelId="{1ECEDF09-C166-4DAD-A990-F78C8F42AF6F}">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DC 37 SSEU Local 371 </a:t>
          </a:r>
          <a:endParaRPr lang="en-US" altLang="en-US" sz="1200" b="0" dirty="0">
            <a:solidFill>
              <a:schemeClr val="bg1"/>
            </a:solidFill>
            <a:latin typeface="Arial" pitchFamily="34" charset="0"/>
            <a:cs typeface="Arial" pitchFamily="34" charset="0"/>
          </a:endParaRPr>
        </a:p>
      </dgm:t>
    </dgm:pt>
    <dgm:pt modelId="{CF6F7BA5-5BB5-49DD-BE0B-6005FA3241EB}" type="parTrans" cxnId="{12AB8BB2-20CB-4C9E-B5A4-79F0C73C8E7B}">
      <dgm:prSet/>
      <dgm:spPr/>
      <dgm:t>
        <a:bodyPr/>
        <a:lstStyle/>
        <a:p>
          <a:endParaRPr lang="en-US"/>
        </a:p>
      </dgm:t>
    </dgm:pt>
    <dgm:pt modelId="{39C248E9-1757-475F-8656-7084A391EEE8}" type="sibTrans" cxnId="{12AB8BB2-20CB-4C9E-B5A4-79F0C73C8E7B}">
      <dgm:prSet/>
      <dgm:spPr/>
      <dgm:t>
        <a:bodyPr/>
        <a:lstStyle/>
        <a:p>
          <a:endParaRPr lang="en-US"/>
        </a:p>
      </dgm:t>
    </dgm:pt>
    <dgm:pt modelId="{742EDCE4-6E68-4F43-89F3-C311993A2BA1}">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DC 37 Local</a:t>
          </a:r>
          <a:br>
            <a:rPr lang="en-US" altLang="en-US" sz="1200" b="0" dirty="0" smtClean="0">
              <a:solidFill>
                <a:schemeClr val="bg1"/>
              </a:solidFill>
              <a:latin typeface="Arial" pitchFamily="34" charset="0"/>
              <a:cs typeface="Arial" pitchFamily="34" charset="0"/>
            </a:rPr>
          </a:br>
          <a:r>
            <a:rPr lang="en-US" altLang="en-US" sz="1200" b="0" dirty="0" smtClean="0">
              <a:solidFill>
                <a:schemeClr val="bg1"/>
              </a:solidFill>
              <a:latin typeface="Arial" pitchFamily="34" charset="0"/>
              <a:cs typeface="Arial" pitchFamily="34" charset="0"/>
            </a:rPr>
            <a:t>2627</a:t>
          </a:r>
          <a:endParaRPr lang="en-US" altLang="en-US" sz="1200" b="0" dirty="0">
            <a:solidFill>
              <a:schemeClr val="bg1"/>
            </a:solidFill>
            <a:latin typeface="Arial" pitchFamily="34" charset="0"/>
            <a:cs typeface="Arial" pitchFamily="34" charset="0"/>
          </a:endParaRPr>
        </a:p>
      </dgm:t>
    </dgm:pt>
    <dgm:pt modelId="{995679E5-1124-41A5-B737-DD6C6E37C297}" type="parTrans" cxnId="{380DD198-208F-48FE-B52B-3B7576614258}">
      <dgm:prSet/>
      <dgm:spPr/>
      <dgm:t>
        <a:bodyPr/>
        <a:lstStyle/>
        <a:p>
          <a:endParaRPr lang="en-US"/>
        </a:p>
      </dgm:t>
    </dgm:pt>
    <dgm:pt modelId="{18DD729E-61F0-4627-AABC-D884973D2BC9}" type="sibTrans" cxnId="{380DD198-208F-48FE-B52B-3B7576614258}">
      <dgm:prSet/>
      <dgm:spPr/>
      <dgm:t>
        <a:bodyPr/>
        <a:lstStyle/>
        <a:p>
          <a:endParaRPr lang="en-US"/>
        </a:p>
      </dgm:t>
    </dgm:pt>
    <dgm:pt modelId="{6AB23F71-9A74-47B0-A8C5-2BA28686EADA}">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DC 37 Local</a:t>
          </a:r>
          <a:br>
            <a:rPr lang="en-US" altLang="en-US" sz="1200" b="0" dirty="0" smtClean="0">
              <a:solidFill>
                <a:schemeClr val="bg1"/>
              </a:solidFill>
              <a:latin typeface="Arial" pitchFamily="34" charset="0"/>
              <a:cs typeface="Arial" pitchFamily="34" charset="0"/>
            </a:rPr>
          </a:br>
          <a:r>
            <a:rPr lang="en-US" altLang="en-US" sz="1200" b="0" dirty="0" smtClean="0">
              <a:solidFill>
                <a:schemeClr val="bg1"/>
              </a:solidFill>
              <a:latin typeface="Arial" pitchFamily="34" charset="0"/>
              <a:cs typeface="Arial" pitchFamily="34" charset="0"/>
            </a:rPr>
            <a:t>1407</a:t>
          </a:r>
          <a:endParaRPr lang="en-US" altLang="en-US" sz="1200" b="0" dirty="0">
            <a:solidFill>
              <a:schemeClr val="bg1"/>
            </a:solidFill>
            <a:latin typeface="Arial" pitchFamily="34" charset="0"/>
            <a:cs typeface="Arial" pitchFamily="34" charset="0"/>
          </a:endParaRPr>
        </a:p>
      </dgm:t>
    </dgm:pt>
    <dgm:pt modelId="{FCA5281A-68CF-44AD-8B7E-6D25AB83BE9F}" type="parTrans" cxnId="{F99C0052-5482-4F34-A1EF-F9F343ABBB67}">
      <dgm:prSet/>
      <dgm:spPr/>
      <dgm:t>
        <a:bodyPr/>
        <a:lstStyle/>
        <a:p>
          <a:endParaRPr lang="en-US"/>
        </a:p>
      </dgm:t>
    </dgm:pt>
    <dgm:pt modelId="{E7BE25F6-9FF3-4DB3-AAEE-A6C57AA1626D}" type="sibTrans" cxnId="{F99C0052-5482-4F34-A1EF-F9F343ABBB67}">
      <dgm:prSet/>
      <dgm:spPr/>
      <dgm:t>
        <a:bodyPr/>
        <a:lstStyle/>
        <a:p>
          <a:endParaRPr lang="en-US"/>
        </a:p>
      </dgm:t>
    </dgm:pt>
    <dgm:pt modelId="{6725CB9A-DD11-4125-AB15-147574C59E9F}">
      <dgm:prSet custT="1"/>
      <dgm:spPr>
        <a:solidFill>
          <a:srgbClr val="002570"/>
        </a:solidFill>
      </dgm:spPr>
      <dgm:t>
        <a:bodyPr/>
        <a:lstStyle/>
        <a:p>
          <a:r>
            <a:rPr lang="en-US" altLang="en-US" sz="1200" b="0" dirty="0" smtClean="0">
              <a:solidFill>
                <a:schemeClr val="bg1"/>
              </a:solidFill>
              <a:latin typeface="Arial" pitchFamily="34" charset="0"/>
              <a:cs typeface="Arial" pitchFamily="34" charset="0"/>
            </a:rPr>
            <a:t>DC 37 Local</a:t>
          </a:r>
          <a:br>
            <a:rPr lang="en-US" altLang="en-US" sz="1200" b="0" dirty="0" smtClean="0">
              <a:solidFill>
                <a:schemeClr val="bg1"/>
              </a:solidFill>
              <a:latin typeface="Arial" pitchFamily="34" charset="0"/>
              <a:cs typeface="Arial" pitchFamily="34" charset="0"/>
            </a:rPr>
          </a:br>
          <a:r>
            <a:rPr lang="en-US" altLang="en-US" sz="1200" b="0" dirty="0" smtClean="0">
              <a:solidFill>
                <a:schemeClr val="bg1"/>
              </a:solidFill>
              <a:latin typeface="Arial" pitchFamily="34" charset="0"/>
              <a:cs typeface="Arial" pitchFamily="34" charset="0"/>
            </a:rPr>
            <a:t>924</a:t>
          </a:r>
        </a:p>
      </dgm:t>
    </dgm:pt>
    <dgm:pt modelId="{04F628B3-B8F0-4E7C-B24E-59D9C921E0CD}" type="parTrans" cxnId="{2E9AA172-C394-4A37-97E0-13871E0A54A2}">
      <dgm:prSet/>
      <dgm:spPr/>
      <dgm:t>
        <a:bodyPr/>
        <a:lstStyle/>
        <a:p>
          <a:endParaRPr lang="en-US"/>
        </a:p>
      </dgm:t>
    </dgm:pt>
    <dgm:pt modelId="{C28C746D-F96E-490C-ACB3-D24D943AFF77}" type="sibTrans" cxnId="{2E9AA172-C394-4A37-97E0-13871E0A54A2}">
      <dgm:prSet/>
      <dgm:spPr/>
      <dgm:t>
        <a:bodyPr/>
        <a:lstStyle/>
        <a:p>
          <a:endParaRPr lang="en-US"/>
        </a:p>
      </dgm:t>
    </dgm:pt>
    <dgm:pt modelId="{D9F59CFE-F742-40CE-93A8-1863EFEFA2F7}" type="pres">
      <dgm:prSet presAssocID="{E067C5F7-84D6-4DA9-A2C0-33739DC6553C}" presName="diagram" presStyleCnt="0">
        <dgm:presLayoutVars>
          <dgm:dir/>
          <dgm:resizeHandles val="exact"/>
        </dgm:presLayoutVars>
      </dgm:prSet>
      <dgm:spPr/>
      <dgm:t>
        <a:bodyPr/>
        <a:lstStyle/>
        <a:p>
          <a:endParaRPr lang="en-US"/>
        </a:p>
      </dgm:t>
    </dgm:pt>
    <dgm:pt modelId="{45BE9903-F9E4-4480-B360-51D8E12515D6}" type="pres">
      <dgm:prSet presAssocID="{5098C659-E3CE-4772-98D6-F09A8B4A5AB7}" presName="node" presStyleLbl="node1" presStyleIdx="0" presStyleCnt="13">
        <dgm:presLayoutVars>
          <dgm:bulletEnabled val="1"/>
        </dgm:presLayoutVars>
      </dgm:prSet>
      <dgm:spPr/>
      <dgm:t>
        <a:bodyPr/>
        <a:lstStyle/>
        <a:p>
          <a:endParaRPr lang="en-US"/>
        </a:p>
      </dgm:t>
    </dgm:pt>
    <dgm:pt modelId="{26C4B486-FAB8-4EFE-B833-412DD3D42192}" type="pres">
      <dgm:prSet presAssocID="{038EC428-CBEC-43F6-B919-10FD79CFA9CC}" presName="sibTrans" presStyleCnt="0"/>
      <dgm:spPr/>
    </dgm:pt>
    <dgm:pt modelId="{67B70109-CC63-41FE-9E29-153A96C66128}" type="pres">
      <dgm:prSet presAssocID="{1ECEDF09-C166-4DAD-A990-F78C8F42AF6F}" presName="node" presStyleLbl="node1" presStyleIdx="1" presStyleCnt="13">
        <dgm:presLayoutVars>
          <dgm:bulletEnabled val="1"/>
        </dgm:presLayoutVars>
      </dgm:prSet>
      <dgm:spPr/>
      <dgm:t>
        <a:bodyPr/>
        <a:lstStyle/>
        <a:p>
          <a:endParaRPr lang="en-US"/>
        </a:p>
      </dgm:t>
    </dgm:pt>
    <dgm:pt modelId="{9F3F15DF-7824-4960-8D09-07EC60B2D68B}" type="pres">
      <dgm:prSet presAssocID="{39C248E9-1757-475F-8656-7084A391EEE8}" presName="sibTrans" presStyleCnt="0"/>
      <dgm:spPr/>
    </dgm:pt>
    <dgm:pt modelId="{420ABDBC-1E56-4BA0-888C-B36C9C3B5017}" type="pres">
      <dgm:prSet presAssocID="{742EDCE4-6E68-4F43-89F3-C311993A2BA1}" presName="node" presStyleLbl="node1" presStyleIdx="2" presStyleCnt="13">
        <dgm:presLayoutVars>
          <dgm:bulletEnabled val="1"/>
        </dgm:presLayoutVars>
      </dgm:prSet>
      <dgm:spPr/>
      <dgm:t>
        <a:bodyPr/>
        <a:lstStyle/>
        <a:p>
          <a:endParaRPr lang="en-US"/>
        </a:p>
      </dgm:t>
    </dgm:pt>
    <dgm:pt modelId="{EFF75545-EC00-4C69-9D0D-CD1FC7DB06DC}" type="pres">
      <dgm:prSet presAssocID="{18DD729E-61F0-4627-AABC-D884973D2BC9}" presName="sibTrans" presStyleCnt="0"/>
      <dgm:spPr/>
    </dgm:pt>
    <dgm:pt modelId="{D26ED58A-AAEE-43DF-824E-5B2A53120DD3}" type="pres">
      <dgm:prSet presAssocID="{6AB23F71-9A74-47B0-A8C5-2BA28686EADA}" presName="node" presStyleLbl="node1" presStyleIdx="3" presStyleCnt="13">
        <dgm:presLayoutVars>
          <dgm:bulletEnabled val="1"/>
        </dgm:presLayoutVars>
      </dgm:prSet>
      <dgm:spPr/>
      <dgm:t>
        <a:bodyPr/>
        <a:lstStyle/>
        <a:p>
          <a:endParaRPr lang="en-US"/>
        </a:p>
      </dgm:t>
    </dgm:pt>
    <dgm:pt modelId="{5B1135E6-9ED4-4006-BAB8-06835D99D510}" type="pres">
      <dgm:prSet presAssocID="{E7BE25F6-9FF3-4DB3-AAEE-A6C57AA1626D}" presName="sibTrans" presStyleCnt="0"/>
      <dgm:spPr/>
    </dgm:pt>
    <dgm:pt modelId="{3EB5600C-D325-4C5E-8545-C49D0E38BBCE}" type="pres">
      <dgm:prSet presAssocID="{6725CB9A-DD11-4125-AB15-147574C59E9F}" presName="node" presStyleLbl="node1" presStyleIdx="4" presStyleCnt="13">
        <dgm:presLayoutVars>
          <dgm:bulletEnabled val="1"/>
        </dgm:presLayoutVars>
      </dgm:prSet>
      <dgm:spPr/>
      <dgm:t>
        <a:bodyPr/>
        <a:lstStyle/>
        <a:p>
          <a:endParaRPr lang="en-US"/>
        </a:p>
      </dgm:t>
    </dgm:pt>
    <dgm:pt modelId="{CAFB6E20-F642-499D-9952-3369F8CD0507}" type="pres">
      <dgm:prSet presAssocID="{C28C746D-F96E-490C-ACB3-D24D943AFF77}" presName="sibTrans" presStyleCnt="0"/>
      <dgm:spPr/>
    </dgm:pt>
    <dgm:pt modelId="{C07E37EA-659D-4769-A72E-53E99E3DA3D9}" type="pres">
      <dgm:prSet presAssocID="{0A52B644-FED9-447E-B593-36D31BED3426}" presName="node" presStyleLbl="node1" presStyleIdx="5" presStyleCnt="13">
        <dgm:presLayoutVars>
          <dgm:bulletEnabled val="1"/>
        </dgm:presLayoutVars>
      </dgm:prSet>
      <dgm:spPr/>
      <dgm:t>
        <a:bodyPr/>
        <a:lstStyle/>
        <a:p>
          <a:endParaRPr lang="en-US"/>
        </a:p>
      </dgm:t>
    </dgm:pt>
    <dgm:pt modelId="{4939638D-B561-4899-8F87-172CF3222B9A}" type="pres">
      <dgm:prSet presAssocID="{A70782BE-1126-4DFA-ADA6-FEAB50872001}" presName="sibTrans" presStyleCnt="0"/>
      <dgm:spPr/>
    </dgm:pt>
    <dgm:pt modelId="{6D091FB4-5710-42D9-871D-4351967BEEE6}" type="pres">
      <dgm:prSet presAssocID="{3C258213-CEF5-47C9-A2C4-B5B08DBC6219}" presName="node" presStyleLbl="node1" presStyleIdx="6" presStyleCnt="13">
        <dgm:presLayoutVars>
          <dgm:bulletEnabled val="1"/>
        </dgm:presLayoutVars>
      </dgm:prSet>
      <dgm:spPr/>
      <dgm:t>
        <a:bodyPr/>
        <a:lstStyle/>
        <a:p>
          <a:endParaRPr lang="en-US"/>
        </a:p>
      </dgm:t>
    </dgm:pt>
    <dgm:pt modelId="{255E8959-F33B-4F67-9C60-5887184E30D4}" type="pres">
      <dgm:prSet presAssocID="{2375FACC-309C-4870-BF8D-2B5E96B992AE}" presName="sibTrans" presStyleCnt="0"/>
      <dgm:spPr/>
    </dgm:pt>
    <dgm:pt modelId="{FC0E86CF-006F-437C-9061-D89C43CFEBAA}" type="pres">
      <dgm:prSet presAssocID="{0168FABB-2ECC-468D-88C5-6334E79AC850}" presName="node" presStyleLbl="node1" presStyleIdx="7" presStyleCnt="13">
        <dgm:presLayoutVars>
          <dgm:bulletEnabled val="1"/>
        </dgm:presLayoutVars>
      </dgm:prSet>
      <dgm:spPr/>
      <dgm:t>
        <a:bodyPr/>
        <a:lstStyle/>
        <a:p>
          <a:endParaRPr lang="en-US"/>
        </a:p>
      </dgm:t>
    </dgm:pt>
    <dgm:pt modelId="{8C9EF3A5-2726-477D-8D27-39DB659968D6}" type="pres">
      <dgm:prSet presAssocID="{0E2B638E-2CCA-4461-A1D1-E5D69B12F7A1}" presName="sibTrans" presStyleCnt="0"/>
      <dgm:spPr/>
    </dgm:pt>
    <dgm:pt modelId="{92EA5259-2FE3-488E-BB10-A84DE4725BD3}" type="pres">
      <dgm:prSet presAssocID="{92A7EE63-05C0-4E81-9B24-14A3FFDC3CE5}" presName="node" presStyleLbl="node1" presStyleIdx="8" presStyleCnt="13">
        <dgm:presLayoutVars>
          <dgm:bulletEnabled val="1"/>
        </dgm:presLayoutVars>
      </dgm:prSet>
      <dgm:spPr/>
      <dgm:t>
        <a:bodyPr/>
        <a:lstStyle/>
        <a:p>
          <a:endParaRPr lang="en-US"/>
        </a:p>
      </dgm:t>
    </dgm:pt>
    <dgm:pt modelId="{ABF8B11B-DA0D-4B36-A83C-22E5965F100B}" type="pres">
      <dgm:prSet presAssocID="{3CEEA185-6D5A-4315-AA4A-63F66028B71C}" presName="sibTrans" presStyleCnt="0"/>
      <dgm:spPr/>
    </dgm:pt>
    <dgm:pt modelId="{81CA6C42-164E-45DE-B202-9214A4831188}" type="pres">
      <dgm:prSet presAssocID="{1025D08D-46B1-4265-80E5-19260CEB2D34}" presName="node" presStyleLbl="node1" presStyleIdx="9" presStyleCnt="13">
        <dgm:presLayoutVars>
          <dgm:bulletEnabled val="1"/>
        </dgm:presLayoutVars>
      </dgm:prSet>
      <dgm:spPr/>
      <dgm:t>
        <a:bodyPr/>
        <a:lstStyle/>
        <a:p>
          <a:endParaRPr lang="en-US"/>
        </a:p>
      </dgm:t>
    </dgm:pt>
    <dgm:pt modelId="{A0468917-18A6-4A02-9721-1238602726C3}" type="pres">
      <dgm:prSet presAssocID="{DB3FFD13-185C-45FE-A313-451E7D51AB9A}" presName="sibTrans" presStyleCnt="0"/>
      <dgm:spPr/>
    </dgm:pt>
    <dgm:pt modelId="{C76F9F6E-54A1-4170-B341-75E964E737D9}" type="pres">
      <dgm:prSet presAssocID="{165989CD-E2A2-4F72-AD79-EEB5496987E7}" presName="node" presStyleLbl="node1" presStyleIdx="10" presStyleCnt="13">
        <dgm:presLayoutVars>
          <dgm:bulletEnabled val="1"/>
        </dgm:presLayoutVars>
      </dgm:prSet>
      <dgm:spPr/>
      <dgm:t>
        <a:bodyPr/>
        <a:lstStyle/>
        <a:p>
          <a:endParaRPr lang="en-US"/>
        </a:p>
      </dgm:t>
    </dgm:pt>
    <dgm:pt modelId="{F432892E-1B9F-4B1F-93D3-3D6144D38387}" type="pres">
      <dgm:prSet presAssocID="{0499D846-FFAD-4A92-9F1C-74FDF643146B}" presName="sibTrans" presStyleCnt="0"/>
      <dgm:spPr/>
    </dgm:pt>
    <dgm:pt modelId="{90E40A45-4FE5-432B-8C8D-534EF5114FA4}" type="pres">
      <dgm:prSet presAssocID="{942AB427-2187-41F6-B439-B2024E332E46}" presName="node" presStyleLbl="node1" presStyleIdx="11" presStyleCnt="13">
        <dgm:presLayoutVars>
          <dgm:bulletEnabled val="1"/>
        </dgm:presLayoutVars>
      </dgm:prSet>
      <dgm:spPr/>
      <dgm:t>
        <a:bodyPr/>
        <a:lstStyle/>
        <a:p>
          <a:endParaRPr lang="en-US"/>
        </a:p>
      </dgm:t>
    </dgm:pt>
    <dgm:pt modelId="{F89C4B6C-731C-4B16-B0FD-EC1ECA2CA775}" type="pres">
      <dgm:prSet presAssocID="{1D7EF989-D33C-4C71-A0C8-E1B6BC29FBFC}" presName="sibTrans" presStyleCnt="0"/>
      <dgm:spPr/>
    </dgm:pt>
    <dgm:pt modelId="{9BF9A813-F6B5-4862-B16F-6B344EF53BC1}" type="pres">
      <dgm:prSet presAssocID="{C413CB76-7097-4C22-B991-D5EF0115D775}" presName="node" presStyleLbl="node1" presStyleIdx="12" presStyleCnt="13">
        <dgm:presLayoutVars>
          <dgm:bulletEnabled val="1"/>
        </dgm:presLayoutVars>
      </dgm:prSet>
      <dgm:spPr/>
      <dgm:t>
        <a:bodyPr/>
        <a:lstStyle/>
        <a:p>
          <a:endParaRPr lang="en-US"/>
        </a:p>
      </dgm:t>
    </dgm:pt>
  </dgm:ptLst>
  <dgm:cxnLst>
    <dgm:cxn modelId="{380DD198-208F-48FE-B52B-3B7576614258}" srcId="{E067C5F7-84D6-4DA9-A2C0-33739DC6553C}" destId="{742EDCE4-6E68-4F43-89F3-C311993A2BA1}" srcOrd="2" destOrd="0" parTransId="{995679E5-1124-41A5-B737-DD6C6E37C297}" sibTransId="{18DD729E-61F0-4627-AABC-D884973D2BC9}"/>
    <dgm:cxn modelId="{6D11DB74-966D-4F08-91F9-B347C5A531E6}" srcId="{E067C5F7-84D6-4DA9-A2C0-33739DC6553C}" destId="{0A52B644-FED9-447E-B593-36D31BED3426}" srcOrd="5" destOrd="0" parTransId="{500C0C4F-5224-4162-A063-6FD740A907A7}" sibTransId="{A70782BE-1126-4DFA-ADA6-FEAB50872001}"/>
    <dgm:cxn modelId="{3F7A6795-69A8-4FB6-A24E-D68AC7112762}" type="presOf" srcId="{165989CD-E2A2-4F72-AD79-EEB5496987E7}" destId="{C76F9F6E-54A1-4170-B341-75E964E737D9}" srcOrd="0" destOrd="0" presId="urn:microsoft.com/office/officeart/2005/8/layout/default#3"/>
    <dgm:cxn modelId="{F6ECD201-F2AA-4330-BF31-076991E8B9E7}" srcId="{E067C5F7-84D6-4DA9-A2C0-33739DC6553C}" destId="{C413CB76-7097-4C22-B991-D5EF0115D775}" srcOrd="12" destOrd="0" parTransId="{9E6B90EF-1193-44E2-846D-7B55B3930DA6}" sibTransId="{483C83CF-25A1-4090-AB29-DB5DAF26BAA6}"/>
    <dgm:cxn modelId="{9D18AF87-7A07-4E51-BCA3-98AA5B45C39D}" type="presOf" srcId="{E067C5F7-84D6-4DA9-A2C0-33739DC6553C}" destId="{D9F59CFE-F742-40CE-93A8-1863EFEFA2F7}" srcOrd="0" destOrd="0" presId="urn:microsoft.com/office/officeart/2005/8/layout/default#3"/>
    <dgm:cxn modelId="{F99C0052-5482-4F34-A1EF-F9F343ABBB67}" srcId="{E067C5F7-84D6-4DA9-A2C0-33739DC6553C}" destId="{6AB23F71-9A74-47B0-A8C5-2BA28686EADA}" srcOrd="3" destOrd="0" parTransId="{FCA5281A-68CF-44AD-8B7E-6D25AB83BE9F}" sibTransId="{E7BE25F6-9FF3-4DB3-AAEE-A6C57AA1626D}"/>
    <dgm:cxn modelId="{2E9AA172-C394-4A37-97E0-13871E0A54A2}" srcId="{E067C5F7-84D6-4DA9-A2C0-33739DC6553C}" destId="{6725CB9A-DD11-4125-AB15-147574C59E9F}" srcOrd="4" destOrd="0" parTransId="{04F628B3-B8F0-4E7C-B24E-59D9C921E0CD}" sibTransId="{C28C746D-F96E-490C-ACB3-D24D943AFF77}"/>
    <dgm:cxn modelId="{5FAA2E2D-A1C2-491B-83D2-1EDC3CCE0592}" type="presOf" srcId="{6AB23F71-9A74-47B0-A8C5-2BA28686EADA}" destId="{D26ED58A-AAEE-43DF-824E-5B2A53120DD3}" srcOrd="0" destOrd="0" presId="urn:microsoft.com/office/officeart/2005/8/layout/default#3"/>
    <dgm:cxn modelId="{AF0A94E9-F31D-4650-B4C6-D2E7FF23DE75}" srcId="{E067C5F7-84D6-4DA9-A2C0-33739DC6553C}" destId="{92A7EE63-05C0-4E81-9B24-14A3FFDC3CE5}" srcOrd="8" destOrd="0" parTransId="{00BC862F-8381-41E2-BE18-CA2ACC585DA6}" sibTransId="{3CEEA185-6D5A-4315-AA4A-63F66028B71C}"/>
    <dgm:cxn modelId="{BBBA0033-3A5F-47F2-8A92-AB222FACBD9A}" type="presOf" srcId="{3C258213-CEF5-47C9-A2C4-B5B08DBC6219}" destId="{6D091FB4-5710-42D9-871D-4351967BEEE6}" srcOrd="0" destOrd="0" presId="urn:microsoft.com/office/officeart/2005/8/layout/default#3"/>
    <dgm:cxn modelId="{41CC8741-B2F0-4E81-823F-37679C9D8D8B}" type="presOf" srcId="{6725CB9A-DD11-4125-AB15-147574C59E9F}" destId="{3EB5600C-D325-4C5E-8545-C49D0E38BBCE}" srcOrd="0" destOrd="0" presId="urn:microsoft.com/office/officeart/2005/8/layout/default#3"/>
    <dgm:cxn modelId="{DFB3C8B5-329E-475B-BD2F-F3B340BB4080}" type="presOf" srcId="{92A7EE63-05C0-4E81-9B24-14A3FFDC3CE5}" destId="{92EA5259-2FE3-488E-BB10-A84DE4725BD3}" srcOrd="0" destOrd="0" presId="urn:microsoft.com/office/officeart/2005/8/layout/default#3"/>
    <dgm:cxn modelId="{4250257C-AFDB-438F-8B7D-BE645D1F2E78}" type="presOf" srcId="{1025D08D-46B1-4265-80E5-19260CEB2D34}" destId="{81CA6C42-164E-45DE-B202-9214A4831188}" srcOrd="0" destOrd="0" presId="urn:microsoft.com/office/officeart/2005/8/layout/default#3"/>
    <dgm:cxn modelId="{015DEEB8-57F4-4C18-8F2F-3DC9FFE7D03B}" type="presOf" srcId="{5098C659-E3CE-4772-98D6-F09A8B4A5AB7}" destId="{45BE9903-F9E4-4480-B360-51D8E12515D6}" srcOrd="0" destOrd="0" presId="urn:microsoft.com/office/officeart/2005/8/layout/default#3"/>
    <dgm:cxn modelId="{31BC3875-D0EB-4161-803B-0B01AC685889}" type="presOf" srcId="{C413CB76-7097-4C22-B991-D5EF0115D775}" destId="{9BF9A813-F6B5-4862-B16F-6B344EF53BC1}" srcOrd="0" destOrd="0" presId="urn:microsoft.com/office/officeart/2005/8/layout/default#3"/>
    <dgm:cxn modelId="{12AB8BB2-20CB-4C9E-B5A4-79F0C73C8E7B}" srcId="{E067C5F7-84D6-4DA9-A2C0-33739DC6553C}" destId="{1ECEDF09-C166-4DAD-A990-F78C8F42AF6F}" srcOrd="1" destOrd="0" parTransId="{CF6F7BA5-5BB5-49DD-BE0B-6005FA3241EB}" sibTransId="{39C248E9-1757-475F-8656-7084A391EEE8}"/>
    <dgm:cxn modelId="{F39FA2EA-654C-44A7-BB43-D4935F9304A0}" type="presOf" srcId="{0A52B644-FED9-447E-B593-36D31BED3426}" destId="{C07E37EA-659D-4769-A72E-53E99E3DA3D9}" srcOrd="0" destOrd="0" presId="urn:microsoft.com/office/officeart/2005/8/layout/default#3"/>
    <dgm:cxn modelId="{3328FCC0-22E6-4C6D-A09D-3434B0719A0E}" srcId="{E067C5F7-84D6-4DA9-A2C0-33739DC6553C}" destId="{3C258213-CEF5-47C9-A2C4-B5B08DBC6219}" srcOrd="6" destOrd="0" parTransId="{E23F4563-F0B5-4458-8256-F224CA238D90}" sibTransId="{2375FACC-309C-4870-BF8D-2B5E96B992AE}"/>
    <dgm:cxn modelId="{7B90EB40-7AF4-4445-A640-6F6D451905BB}" srcId="{E067C5F7-84D6-4DA9-A2C0-33739DC6553C}" destId="{5098C659-E3CE-4772-98D6-F09A8B4A5AB7}" srcOrd="0" destOrd="0" parTransId="{38BAB484-B05D-41AE-AA2C-4B0F294E9060}" sibTransId="{038EC428-CBEC-43F6-B919-10FD79CFA9CC}"/>
    <dgm:cxn modelId="{F25D29A6-4E28-4074-B266-E88D27917233}" type="presOf" srcId="{942AB427-2187-41F6-B439-B2024E332E46}" destId="{90E40A45-4FE5-432B-8C8D-534EF5114FA4}" srcOrd="0" destOrd="0" presId="urn:microsoft.com/office/officeart/2005/8/layout/default#3"/>
    <dgm:cxn modelId="{0431E462-7272-48E6-9834-A0BB830E2106}" srcId="{E067C5F7-84D6-4DA9-A2C0-33739DC6553C}" destId="{165989CD-E2A2-4F72-AD79-EEB5496987E7}" srcOrd="10" destOrd="0" parTransId="{673E5DDB-96AE-4AE2-9923-E43D91743721}" sibTransId="{0499D846-FFAD-4A92-9F1C-74FDF643146B}"/>
    <dgm:cxn modelId="{76CC1A92-C7F8-427E-BF41-19578D805291}" type="presOf" srcId="{742EDCE4-6E68-4F43-89F3-C311993A2BA1}" destId="{420ABDBC-1E56-4BA0-888C-B36C9C3B5017}" srcOrd="0" destOrd="0" presId="urn:microsoft.com/office/officeart/2005/8/layout/default#3"/>
    <dgm:cxn modelId="{FC2CA980-68C0-4A93-822B-AC8F7227E6C7}" srcId="{E067C5F7-84D6-4DA9-A2C0-33739DC6553C}" destId="{1025D08D-46B1-4265-80E5-19260CEB2D34}" srcOrd="9" destOrd="0" parTransId="{B1A97C26-DC8E-41DD-A620-949C410513DD}" sibTransId="{DB3FFD13-185C-45FE-A313-451E7D51AB9A}"/>
    <dgm:cxn modelId="{117387A9-609F-4E81-ABE7-F3025A6AFCCA}" srcId="{E067C5F7-84D6-4DA9-A2C0-33739DC6553C}" destId="{0168FABB-2ECC-468D-88C5-6334E79AC850}" srcOrd="7" destOrd="0" parTransId="{1F24B8AC-D9FE-41DF-B653-83A5A481C7C3}" sibTransId="{0E2B638E-2CCA-4461-A1D1-E5D69B12F7A1}"/>
    <dgm:cxn modelId="{B617AC05-5934-494B-82C9-12C8D90F34D6}" type="presOf" srcId="{1ECEDF09-C166-4DAD-A990-F78C8F42AF6F}" destId="{67B70109-CC63-41FE-9E29-153A96C66128}" srcOrd="0" destOrd="0" presId="urn:microsoft.com/office/officeart/2005/8/layout/default#3"/>
    <dgm:cxn modelId="{E252BB6F-E1EA-488F-994C-554C431EA9DD}" type="presOf" srcId="{0168FABB-2ECC-468D-88C5-6334E79AC850}" destId="{FC0E86CF-006F-437C-9061-D89C43CFEBAA}" srcOrd="0" destOrd="0" presId="urn:microsoft.com/office/officeart/2005/8/layout/default#3"/>
    <dgm:cxn modelId="{2CD361ED-10D7-4F58-BD85-B9631518944C}" srcId="{E067C5F7-84D6-4DA9-A2C0-33739DC6553C}" destId="{942AB427-2187-41F6-B439-B2024E332E46}" srcOrd="11" destOrd="0" parTransId="{EB9ED14A-A141-4F52-822C-3671876625E2}" sibTransId="{1D7EF989-D33C-4C71-A0C8-E1B6BC29FBFC}"/>
    <dgm:cxn modelId="{63609A5A-3CC4-4A27-956C-B9BCED5617D1}" type="presParOf" srcId="{D9F59CFE-F742-40CE-93A8-1863EFEFA2F7}" destId="{45BE9903-F9E4-4480-B360-51D8E12515D6}" srcOrd="0" destOrd="0" presId="urn:microsoft.com/office/officeart/2005/8/layout/default#3"/>
    <dgm:cxn modelId="{D9CC39EA-CD3D-4109-BFB7-E1180E5B0B9E}" type="presParOf" srcId="{D9F59CFE-F742-40CE-93A8-1863EFEFA2F7}" destId="{26C4B486-FAB8-4EFE-B833-412DD3D42192}" srcOrd="1" destOrd="0" presId="urn:microsoft.com/office/officeart/2005/8/layout/default#3"/>
    <dgm:cxn modelId="{AE9C27EE-EB34-4D9F-86B3-6EDC34DE1575}" type="presParOf" srcId="{D9F59CFE-F742-40CE-93A8-1863EFEFA2F7}" destId="{67B70109-CC63-41FE-9E29-153A96C66128}" srcOrd="2" destOrd="0" presId="urn:microsoft.com/office/officeart/2005/8/layout/default#3"/>
    <dgm:cxn modelId="{11FC15E4-D2BC-4482-A917-491DAEBC5F19}" type="presParOf" srcId="{D9F59CFE-F742-40CE-93A8-1863EFEFA2F7}" destId="{9F3F15DF-7824-4960-8D09-07EC60B2D68B}" srcOrd="3" destOrd="0" presId="urn:microsoft.com/office/officeart/2005/8/layout/default#3"/>
    <dgm:cxn modelId="{1E0942A9-309A-4F2E-974B-D0EF4BD00DD7}" type="presParOf" srcId="{D9F59CFE-F742-40CE-93A8-1863EFEFA2F7}" destId="{420ABDBC-1E56-4BA0-888C-B36C9C3B5017}" srcOrd="4" destOrd="0" presId="urn:microsoft.com/office/officeart/2005/8/layout/default#3"/>
    <dgm:cxn modelId="{EEFA08C1-5ADA-4F73-AF56-EFF75D84A023}" type="presParOf" srcId="{D9F59CFE-F742-40CE-93A8-1863EFEFA2F7}" destId="{EFF75545-EC00-4C69-9D0D-CD1FC7DB06DC}" srcOrd="5" destOrd="0" presId="urn:microsoft.com/office/officeart/2005/8/layout/default#3"/>
    <dgm:cxn modelId="{3E56FFB7-0E3F-421A-A5E5-391025CDF29E}" type="presParOf" srcId="{D9F59CFE-F742-40CE-93A8-1863EFEFA2F7}" destId="{D26ED58A-AAEE-43DF-824E-5B2A53120DD3}" srcOrd="6" destOrd="0" presId="urn:microsoft.com/office/officeart/2005/8/layout/default#3"/>
    <dgm:cxn modelId="{C3E8AEF2-B879-46AC-B303-287A8BEADA5D}" type="presParOf" srcId="{D9F59CFE-F742-40CE-93A8-1863EFEFA2F7}" destId="{5B1135E6-9ED4-4006-BAB8-06835D99D510}" srcOrd="7" destOrd="0" presId="urn:microsoft.com/office/officeart/2005/8/layout/default#3"/>
    <dgm:cxn modelId="{8407EE93-3E6A-4B45-9E8F-E87C7C02F9CF}" type="presParOf" srcId="{D9F59CFE-F742-40CE-93A8-1863EFEFA2F7}" destId="{3EB5600C-D325-4C5E-8545-C49D0E38BBCE}" srcOrd="8" destOrd="0" presId="urn:microsoft.com/office/officeart/2005/8/layout/default#3"/>
    <dgm:cxn modelId="{6CF1E903-06C5-4DBB-84FC-BE51D744F7A6}" type="presParOf" srcId="{D9F59CFE-F742-40CE-93A8-1863EFEFA2F7}" destId="{CAFB6E20-F642-499D-9952-3369F8CD0507}" srcOrd="9" destOrd="0" presId="urn:microsoft.com/office/officeart/2005/8/layout/default#3"/>
    <dgm:cxn modelId="{1E1EDA64-45C8-42DD-9060-3967BD0450A8}" type="presParOf" srcId="{D9F59CFE-F742-40CE-93A8-1863EFEFA2F7}" destId="{C07E37EA-659D-4769-A72E-53E99E3DA3D9}" srcOrd="10" destOrd="0" presId="urn:microsoft.com/office/officeart/2005/8/layout/default#3"/>
    <dgm:cxn modelId="{F43C617C-C231-4847-A902-974B3E3D7B97}" type="presParOf" srcId="{D9F59CFE-F742-40CE-93A8-1863EFEFA2F7}" destId="{4939638D-B561-4899-8F87-172CF3222B9A}" srcOrd="11" destOrd="0" presId="urn:microsoft.com/office/officeart/2005/8/layout/default#3"/>
    <dgm:cxn modelId="{AF5473F1-37F4-4662-B8A5-9E1AAD90E2C9}" type="presParOf" srcId="{D9F59CFE-F742-40CE-93A8-1863EFEFA2F7}" destId="{6D091FB4-5710-42D9-871D-4351967BEEE6}" srcOrd="12" destOrd="0" presId="urn:microsoft.com/office/officeart/2005/8/layout/default#3"/>
    <dgm:cxn modelId="{57F72052-C753-4764-B186-85C496AB1D51}" type="presParOf" srcId="{D9F59CFE-F742-40CE-93A8-1863EFEFA2F7}" destId="{255E8959-F33B-4F67-9C60-5887184E30D4}" srcOrd="13" destOrd="0" presId="urn:microsoft.com/office/officeart/2005/8/layout/default#3"/>
    <dgm:cxn modelId="{B455A626-9008-4C33-80F1-34BA6F5567AA}" type="presParOf" srcId="{D9F59CFE-F742-40CE-93A8-1863EFEFA2F7}" destId="{FC0E86CF-006F-437C-9061-D89C43CFEBAA}" srcOrd="14" destOrd="0" presId="urn:microsoft.com/office/officeart/2005/8/layout/default#3"/>
    <dgm:cxn modelId="{ECBDD520-4141-4B0D-B654-70C288AA9337}" type="presParOf" srcId="{D9F59CFE-F742-40CE-93A8-1863EFEFA2F7}" destId="{8C9EF3A5-2726-477D-8D27-39DB659968D6}" srcOrd="15" destOrd="0" presId="urn:microsoft.com/office/officeart/2005/8/layout/default#3"/>
    <dgm:cxn modelId="{B71D4E3D-3541-47D8-AC72-4400925D70D5}" type="presParOf" srcId="{D9F59CFE-F742-40CE-93A8-1863EFEFA2F7}" destId="{92EA5259-2FE3-488E-BB10-A84DE4725BD3}" srcOrd="16" destOrd="0" presId="urn:microsoft.com/office/officeart/2005/8/layout/default#3"/>
    <dgm:cxn modelId="{8FFA8521-3FD8-49E4-B024-90CFFB011D9F}" type="presParOf" srcId="{D9F59CFE-F742-40CE-93A8-1863EFEFA2F7}" destId="{ABF8B11B-DA0D-4B36-A83C-22E5965F100B}" srcOrd="17" destOrd="0" presId="urn:microsoft.com/office/officeart/2005/8/layout/default#3"/>
    <dgm:cxn modelId="{96FB7C0B-27AF-4EBF-92DD-371CF8730C6D}" type="presParOf" srcId="{D9F59CFE-F742-40CE-93A8-1863EFEFA2F7}" destId="{81CA6C42-164E-45DE-B202-9214A4831188}" srcOrd="18" destOrd="0" presId="urn:microsoft.com/office/officeart/2005/8/layout/default#3"/>
    <dgm:cxn modelId="{0AC8A826-2E97-42DF-9D85-B807D2CF916C}" type="presParOf" srcId="{D9F59CFE-F742-40CE-93A8-1863EFEFA2F7}" destId="{A0468917-18A6-4A02-9721-1238602726C3}" srcOrd="19" destOrd="0" presId="urn:microsoft.com/office/officeart/2005/8/layout/default#3"/>
    <dgm:cxn modelId="{BDCE708B-E180-4425-8A8A-524D46FC964B}" type="presParOf" srcId="{D9F59CFE-F742-40CE-93A8-1863EFEFA2F7}" destId="{C76F9F6E-54A1-4170-B341-75E964E737D9}" srcOrd="20" destOrd="0" presId="urn:microsoft.com/office/officeart/2005/8/layout/default#3"/>
    <dgm:cxn modelId="{7761CC34-1A08-4E4E-A0FE-BA5D05710368}" type="presParOf" srcId="{D9F59CFE-F742-40CE-93A8-1863EFEFA2F7}" destId="{F432892E-1B9F-4B1F-93D3-3D6144D38387}" srcOrd="21" destOrd="0" presId="urn:microsoft.com/office/officeart/2005/8/layout/default#3"/>
    <dgm:cxn modelId="{862D7B4F-5400-4B3D-84FE-BEAC53E00624}" type="presParOf" srcId="{D9F59CFE-F742-40CE-93A8-1863EFEFA2F7}" destId="{90E40A45-4FE5-432B-8C8D-534EF5114FA4}" srcOrd="22" destOrd="0" presId="urn:microsoft.com/office/officeart/2005/8/layout/default#3"/>
    <dgm:cxn modelId="{677E77E0-D125-42EF-92F9-F448D5737F3A}" type="presParOf" srcId="{D9F59CFE-F742-40CE-93A8-1863EFEFA2F7}" destId="{F89C4B6C-731C-4B16-B0FD-EC1ECA2CA775}" srcOrd="23" destOrd="0" presId="urn:microsoft.com/office/officeart/2005/8/layout/default#3"/>
    <dgm:cxn modelId="{7E5D963F-1DE2-4586-96A4-552E1C2EE8B9}" type="presParOf" srcId="{D9F59CFE-F742-40CE-93A8-1863EFEFA2F7}" destId="{9BF9A813-F6B5-4862-B16F-6B344EF53BC1}" srcOrd="24" destOrd="0" presId="urn:microsoft.com/office/officeart/2005/8/layout/defaul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2CEB65-481B-41D8-BE97-940E2E10E79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A410DE18-3D37-46C4-871E-468440014991}">
      <dgm:prSet/>
      <dgm:spPr/>
      <dgm:t>
        <a:bodyPr/>
        <a:lstStyle/>
        <a:p>
          <a:pPr algn="just" rtl="0"/>
          <a:r>
            <a:rPr lang="en-US" dirty="0" smtClean="0">
              <a:latin typeface="Times New Roman" panose="02020603050405020304" pitchFamily="18" charset="0"/>
              <a:cs typeface="Times New Roman" panose="02020603050405020304" pitchFamily="18" charset="0"/>
            </a:rPr>
            <a:t>Recurring annual assistance in a given year is provided to 500,000 clients and 360,000 in any month;</a:t>
          </a:r>
          <a:endParaRPr lang="en-US" dirty="0">
            <a:latin typeface="Times New Roman" panose="02020603050405020304" pitchFamily="18" charset="0"/>
            <a:cs typeface="Times New Roman" panose="02020603050405020304" pitchFamily="18" charset="0"/>
          </a:endParaRPr>
        </a:p>
      </dgm:t>
    </dgm:pt>
    <dgm:pt modelId="{0CCD5B18-2D15-41A9-9526-455FE29379A9}" type="parTrans" cxnId="{30F6B718-0579-4A31-8786-9E18821EEE39}">
      <dgm:prSet/>
      <dgm:spPr/>
      <dgm:t>
        <a:bodyPr/>
        <a:lstStyle/>
        <a:p>
          <a:endParaRPr lang="en-US"/>
        </a:p>
      </dgm:t>
    </dgm:pt>
    <dgm:pt modelId="{A93360F8-0ACD-46CC-9BEF-4B33FC16A1B9}" type="sibTrans" cxnId="{30F6B718-0579-4A31-8786-9E18821EEE39}">
      <dgm:prSet/>
      <dgm:spPr/>
      <dgm:t>
        <a:bodyPr/>
        <a:lstStyle/>
        <a:p>
          <a:endParaRPr lang="en-US"/>
        </a:p>
      </dgm:t>
    </dgm:pt>
    <dgm:pt modelId="{12F4CC24-02DE-416E-8AF4-B24AEFAD9641}">
      <dgm:prSet/>
      <dgm:spPr/>
      <dgm:t>
        <a:bodyPr/>
        <a:lstStyle/>
        <a:p>
          <a:pPr algn="just" rtl="0"/>
          <a:r>
            <a:rPr lang="en-US" dirty="0" smtClean="0">
              <a:latin typeface="Times New Roman" panose="02020603050405020304" pitchFamily="18" charset="0"/>
              <a:cs typeface="Times New Roman" panose="02020603050405020304" pitchFamily="18" charset="0"/>
            </a:rPr>
            <a:t>Of the approximately 90,000 who are subject to work requirements, 25,000 have jobs; however, they make so little they still qualify for public assistance.</a:t>
          </a:r>
          <a:endParaRPr lang="en-US" dirty="0">
            <a:latin typeface="Times New Roman" panose="02020603050405020304" pitchFamily="18" charset="0"/>
            <a:cs typeface="Times New Roman" panose="02020603050405020304" pitchFamily="18" charset="0"/>
          </a:endParaRPr>
        </a:p>
      </dgm:t>
    </dgm:pt>
    <dgm:pt modelId="{E8A609C3-B7CA-4C9C-9D3C-4E7206465F37}" type="parTrans" cxnId="{CD469F33-B0E0-4EDE-BD39-31E8F46CE920}">
      <dgm:prSet/>
      <dgm:spPr/>
      <dgm:t>
        <a:bodyPr/>
        <a:lstStyle/>
        <a:p>
          <a:endParaRPr lang="en-US"/>
        </a:p>
      </dgm:t>
    </dgm:pt>
    <dgm:pt modelId="{3346FB12-DB73-4BFB-989C-C38628E6B37D}" type="sibTrans" cxnId="{CD469F33-B0E0-4EDE-BD39-31E8F46CE920}">
      <dgm:prSet/>
      <dgm:spPr/>
      <dgm:t>
        <a:bodyPr/>
        <a:lstStyle/>
        <a:p>
          <a:endParaRPr lang="en-US"/>
        </a:p>
      </dgm:t>
    </dgm:pt>
    <dgm:pt modelId="{E459C4B4-C060-411C-8A06-FE9687AE16C0}">
      <dgm:prSet/>
      <dgm:spPr/>
      <dgm:t>
        <a:bodyPr/>
        <a:lstStyle/>
        <a:p>
          <a:pPr algn="just" rtl="0"/>
          <a:r>
            <a:rPr lang="en-US" dirty="0" smtClean="0">
              <a:latin typeface="Times New Roman" panose="02020603050405020304" pitchFamily="18" charset="0"/>
              <a:cs typeface="Times New Roman" panose="02020603050405020304" pitchFamily="18" charset="0"/>
            </a:rPr>
            <a:t>about half are children, many more are seniors or have permanent or temporary disabilities and for that reason not subject to work requirements.  </a:t>
          </a:r>
          <a:endParaRPr lang="en-US" dirty="0">
            <a:latin typeface="Times New Roman" panose="02020603050405020304" pitchFamily="18" charset="0"/>
            <a:cs typeface="Times New Roman" panose="02020603050405020304" pitchFamily="18" charset="0"/>
          </a:endParaRPr>
        </a:p>
      </dgm:t>
    </dgm:pt>
    <dgm:pt modelId="{6EE9274F-02BC-4ED8-ACE2-D530911EE7C1}" type="parTrans" cxnId="{A975F118-44D3-4C37-A5C3-DE07BCE05DF7}">
      <dgm:prSet/>
      <dgm:spPr/>
      <dgm:t>
        <a:bodyPr/>
        <a:lstStyle/>
        <a:p>
          <a:endParaRPr lang="en-US"/>
        </a:p>
      </dgm:t>
    </dgm:pt>
    <dgm:pt modelId="{67243C16-CD96-48F5-B742-16780F6200B8}" type="sibTrans" cxnId="{A975F118-44D3-4C37-A5C3-DE07BCE05DF7}">
      <dgm:prSet/>
      <dgm:spPr/>
      <dgm:t>
        <a:bodyPr/>
        <a:lstStyle/>
        <a:p>
          <a:endParaRPr lang="en-US"/>
        </a:p>
      </dgm:t>
    </dgm:pt>
    <dgm:pt modelId="{AD47A251-474F-4E86-8727-A8B00D29637D}" type="pres">
      <dgm:prSet presAssocID="{962CEB65-481B-41D8-BE97-940E2E10E79B}" presName="CompostProcess" presStyleCnt="0">
        <dgm:presLayoutVars>
          <dgm:dir/>
          <dgm:resizeHandles val="exact"/>
        </dgm:presLayoutVars>
      </dgm:prSet>
      <dgm:spPr/>
      <dgm:t>
        <a:bodyPr/>
        <a:lstStyle/>
        <a:p>
          <a:endParaRPr lang="en-US"/>
        </a:p>
      </dgm:t>
    </dgm:pt>
    <dgm:pt modelId="{3E9E78D3-D4C6-4F94-943D-C3D5473313B9}" type="pres">
      <dgm:prSet presAssocID="{962CEB65-481B-41D8-BE97-940E2E10E79B}" presName="arrow" presStyleLbl="bgShp" presStyleIdx="0" presStyleCnt="1"/>
      <dgm:spPr/>
    </dgm:pt>
    <dgm:pt modelId="{89AE46F6-F1E8-47F5-AD62-6F8B90023C54}" type="pres">
      <dgm:prSet presAssocID="{962CEB65-481B-41D8-BE97-940E2E10E79B}" presName="linearProcess" presStyleCnt="0"/>
      <dgm:spPr/>
    </dgm:pt>
    <dgm:pt modelId="{9240726B-C933-49BD-866B-32CBD5B054AF}" type="pres">
      <dgm:prSet presAssocID="{A410DE18-3D37-46C4-871E-468440014991}" presName="textNode" presStyleLbl="node1" presStyleIdx="0" presStyleCnt="3">
        <dgm:presLayoutVars>
          <dgm:bulletEnabled val="1"/>
        </dgm:presLayoutVars>
      </dgm:prSet>
      <dgm:spPr/>
      <dgm:t>
        <a:bodyPr/>
        <a:lstStyle/>
        <a:p>
          <a:endParaRPr lang="en-US"/>
        </a:p>
      </dgm:t>
    </dgm:pt>
    <dgm:pt modelId="{8C697E80-F06B-473B-B494-0D960EEF4120}" type="pres">
      <dgm:prSet presAssocID="{A93360F8-0ACD-46CC-9BEF-4B33FC16A1B9}" presName="sibTrans" presStyleCnt="0"/>
      <dgm:spPr/>
    </dgm:pt>
    <dgm:pt modelId="{31686A62-E25C-402D-8651-23C16677B759}" type="pres">
      <dgm:prSet presAssocID="{E459C4B4-C060-411C-8A06-FE9687AE16C0}" presName="textNode" presStyleLbl="node1" presStyleIdx="1" presStyleCnt="3">
        <dgm:presLayoutVars>
          <dgm:bulletEnabled val="1"/>
        </dgm:presLayoutVars>
      </dgm:prSet>
      <dgm:spPr/>
      <dgm:t>
        <a:bodyPr/>
        <a:lstStyle/>
        <a:p>
          <a:endParaRPr lang="en-US"/>
        </a:p>
      </dgm:t>
    </dgm:pt>
    <dgm:pt modelId="{6B8E41A6-8F57-466C-8D6C-B90AA3925B75}" type="pres">
      <dgm:prSet presAssocID="{67243C16-CD96-48F5-B742-16780F6200B8}" presName="sibTrans" presStyleCnt="0"/>
      <dgm:spPr/>
    </dgm:pt>
    <dgm:pt modelId="{D3C002AB-D19D-4B45-9150-FAEF65A84459}" type="pres">
      <dgm:prSet presAssocID="{12F4CC24-02DE-416E-8AF4-B24AEFAD9641}" presName="textNode" presStyleLbl="node1" presStyleIdx="2" presStyleCnt="3">
        <dgm:presLayoutVars>
          <dgm:bulletEnabled val="1"/>
        </dgm:presLayoutVars>
      </dgm:prSet>
      <dgm:spPr/>
      <dgm:t>
        <a:bodyPr/>
        <a:lstStyle/>
        <a:p>
          <a:endParaRPr lang="en-US"/>
        </a:p>
      </dgm:t>
    </dgm:pt>
  </dgm:ptLst>
  <dgm:cxnLst>
    <dgm:cxn modelId="{CD469F33-B0E0-4EDE-BD39-31E8F46CE920}" srcId="{962CEB65-481B-41D8-BE97-940E2E10E79B}" destId="{12F4CC24-02DE-416E-8AF4-B24AEFAD9641}" srcOrd="2" destOrd="0" parTransId="{E8A609C3-B7CA-4C9C-9D3C-4E7206465F37}" sibTransId="{3346FB12-DB73-4BFB-989C-C38628E6B37D}"/>
    <dgm:cxn modelId="{30F6B718-0579-4A31-8786-9E18821EEE39}" srcId="{962CEB65-481B-41D8-BE97-940E2E10E79B}" destId="{A410DE18-3D37-46C4-871E-468440014991}" srcOrd="0" destOrd="0" parTransId="{0CCD5B18-2D15-41A9-9526-455FE29379A9}" sibTransId="{A93360F8-0ACD-46CC-9BEF-4B33FC16A1B9}"/>
    <dgm:cxn modelId="{140242BC-1E63-4820-8ABD-7215A3B5A912}" type="presOf" srcId="{12F4CC24-02DE-416E-8AF4-B24AEFAD9641}" destId="{D3C002AB-D19D-4B45-9150-FAEF65A84459}" srcOrd="0" destOrd="0" presId="urn:microsoft.com/office/officeart/2005/8/layout/hProcess9"/>
    <dgm:cxn modelId="{EF9A6E01-E6CB-4839-85E7-70A314963ED5}" type="presOf" srcId="{E459C4B4-C060-411C-8A06-FE9687AE16C0}" destId="{31686A62-E25C-402D-8651-23C16677B759}" srcOrd="0" destOrd="0" presId="urn:microsoft.com/office/officeart/2005/8/layout/hProcess9"/>
    <dgm:cxn modelId="{14A42A50-A7B4-4B71-9E4A-23B467262642}" type="presOf" srcId="{A410DE18-3D37-46C4-871E-468440014991}" destId="{9240726B-C933-49BD-866B-32CBD5B054AF}" srcOrd="0" destOrd="0" presId="urn:microsoft.com/office/officeart/2005/8/layout/hProcess9"/>
    <dgm:cxn modelId="{A975F118-44D3-4C37-A5C3-DE07BCE05DF7}" srcId="{962CEB65-481B-41D8-BE97-940E2E10E79B}" destId="{E459C4B4-C060-411C-8A06-FE9687AE16C0}" srcOrd="1" destOrd="0" parTransId="{6EE9274F-02BC-4ED8-ACE2-D530911EE7C1}" sibTransId="{67243C16-CD96-48F5-B742-16780F6200B8}"/>
    <dgm:cxn modelId="{BE9C89EA-118A-486D-B127-578A928B1C88}" type="presOf" srcId="{962CEB65-481B-41D8-BE97-940E2E10E79B}" destId="{AD47A251-474F-4E86-8727-A8B00D29637D}" srcOrd="0" destOrd="0" presId="urn:microsoft.com/office/officeart/2005/8/layout/hProcess9"/>
    <dgm:cxn modelId="{04258503-B3A5-4BDC-9F48-1BE9D38E27E5}" type="presParOf" srcId="{AD47A251-474F-4E86-8727-A8B00D29637D}" destId="{3E9E78D3-D4C6-4F94-943D-C3D5473313B9}" srcOrd="0" destOrd="0" presId="urn:microsoft.com/office/officeart/2005/8/layout/hProcess9"/>
    <dgm:cxn modelId="{52B4E048-2A5A-4619-A5D7-A8881FAF262C}" type="presParOf" srcId="{AD47A251-474F-4E86-8727-A8B00D29637D}" destId="{89AE46F6-F1E8-47F5-AD62-6F8B90023C54}" srcOrd="1" destOrd="0" presId="urn:microsoft.com/office/officeart/2005/8/layout/hProcess9"/>
    <dgm:cxn modelId="{500D8C11-B480-4C7D-BD9A-3F07B8BB035F}" type="presParOf" srcId="{89AE46F6-F1E8-47F5-AD62-6F8B90023C54}" destId="{9240726B-C933-49BD-866B-32CBD5B054AF}" srcOrd="0" destOrd="0" presId="urn:microsoft.com/office/officeart/2005/8/layout/hProcess9"/>
    <dgm:cxn modelId="{E198FA2F-F981-4C0A-AB87-F994AE1BE1D1}" type="presParOf" srcId="{89AE46F6-F1E8-47F5-AD62-6F8B90023C54}" destId="{8C697E80-F06B-473B-B494-0D960EEF4120}" srcOrd="1" destOrd="0" presId="urn:microsoft.com/office/officeart/2005/8/layout/hProcess9"/>
    <dgm:cxn modelId="{9734E376-FE41-4479-9BA6-64D55F71CAB8}" type="presParOf" srcId="{89AE46F6-F1E8-47F5-AD62-6F8B90023C54}" destId="{31686A62-E25C-402D-8651-23C16677B759}" srcOrd="2" destOrd="0" presId="urn:microsoft.com/office/officeart/2005/8/layout/hProcess9"/>
    <dgm:cxn modelId="{28653592-5394-42DF-80B0-FC4207275C39}" type="presParOf" srcId="{89AE46F6-F1E8-47F5-AD62-6F8B90023C54}" destId="{6B8E41A6-8F57-466C-8D6C-B90AA3925B75}" srcOrd="3" destOrd="0" presId="urn:microsoft.com/office/officeart/2005/8/layout/hProcess9"/>
    <dgm:cxn modelId="{86EAA82C-057E-45A9-B3EF-BB10A7302E3F}" type="presParOf" srcId="{89AE46F6-F1E8-47F5-AD62-6F8B90023C54}" destId="{D3C002AB-D19D-4B45-9150-FAEF65A8445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79B42C-F5C1-47DE-904F-0F5EAD1EB8EA}"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US"/>
        </a:p>
      </dgm:t>
    </dgm:pt>
    <dgm:pt modelId="{30597F1D-B770-4E19-BBF7-5BCFD63C88A5}">
      <dgm:prSet phldrT="[Text]" custT="1"/>
      <dgm:spPr>
        <a:solidFill>
          <a:srgbClr val="002570"/>
        </a:solidFill>
      </dgm:spPr>
      <dgm:t>
        <a:bodyPr/>
        <a:lstStyle/>
        <a:p>
          <a:r>
            <a:rPr lang="en-US" sz="1200" dirty="0" smtClean="0"/>
            <a:t>Developing a plan to include financial literacy in new service model</a:t>
          </a:r>
          <a:endParaRPr lang="en-US" sz="1200" b="0" dirty="0">
            <a:latin typeface="Arial" pitchFamily="34" charset="0"/>
            <a:cs typeface="Arial" pitchFamily="34" charset="0"/>
          </a:endParaRPr>
        </a:p>
      </dgm:t>
    </dgm:pt>
    <dgm:pt modelId="{6DBAEB25-BA8B-4924-BCE5-55A35B673B44}" type="parTrans" cxnId="{7A8BD27E-1C77-4381-8332-B82EBA18754F}">
      <dgm:prSet/>
      <dgm:spPr/>
      <dgm:t>
        <a:bodyPr/>
        <a:lstStyle/>
        <a:p>
          <a:endParaRPr lang="en-US"/>
        </a:p>
      </dgm:t>
    </dgm:pt>
    <dgm:pt modelId="{9A3EAAF0-9697-4147-BCA3-633881702CB3}" type="sibTrans" cxnId="{7A8BD27E-1C77-4381-8332-B82EBA18754F}">
      <dgm:prSet/>
      <dgm:spPr/>
      <dgm:t>
        <a:bodyPr/>
        <a:lstStyle/>
        <a:p>
          <a:endParaRPr lang="en-US"/>
        </a:p>
      </dgm:t>
    </dgm:pt>
    <dgm:pt modelId="{056424D3-BFEE-4936-B7F9-C6BA0AF48D46}">
      <dgm:prSet phldrT="[Text]" custT="1"/>
      <dgm:spPr>
        <a:solidFill>
          <a:srgbClr val="002570"/>
        </a:solidFill>
      </dgm:spPr>
      <dgm:t>
        <a:bodyPr/>
        <a:lstStyle/>
        <a:p>
          <a:r>
            <a:rPr lang="en-US" sz="1200" dirty="0" smtClean="0"/>
            <a:t>Developed fillable version of the FIA School Training and Enrollment Letter (W-700D) to eliminate the need for in-person submission and reduce administrative burden on participating training and educational programs (particularly CUNY) in verifying enrollment and hours of participation</a:t>
          </a:r>
          <a:endParaRPr lang="en-US" sz="1200" b="0" dirty="0">
            <a:latin typeface="Arial" pitchFamily="34" charset="0"/>
            <a:cs typeface="Arial" pitchFamily="34" charset="0"/>
          </a:endParaRPr>
        </a:p>
      </dgm:t>
    </dgm:pt>
    <dgm:pt modelId="{AC0D803C-7E15-4CCA-AFAC-131489C87EFA}" type="parTrans" cxnId="{EAA2BC49-D36E-47BB-BE19-725A6BE733CE}">
      <dgm:prSet/>
      <dgm:spPr/>
      <dgm:t>
        <a:bodyPr/>
        <a:lstStyle/>
        <a:p>
          <a:endParaRPr lang="en-US"/>
        </a:p>
      </dgm:t>
    </dgm:pt>
    <dgm:pt modelId="{837D8AC5-68BC-4CCB-A29D-BE73F3E12C03}" type="sibTrans" cxnId="{EAA2BC49-D36E-47BB-BE19-725A6BE733CE}">
      <dgm:prSet/>
      <dgm:spPr/>
      <dgm:t>
        <a:bodyPr/>
        <a:lstStyle/>
        <a:p>
          <a:endParaRPr lang="en-US"/>
        </a:p>
      </dgm:t>
    </dgm:pt>
    <dgm:pt modelId="{088B1C24-2B22-4F91-8F09-544323BEF104}">
      <dgm:prSet custT="1"/>
      <dgm:spPr>
        <a:solidFill>
          <a:srgbClr val="002570"/>
        </a:solidFill>
      </dgm:spPr>
      <dgm:t>
        <a:bodyPr/>
        <a:lstStyle/>
        <a:p>
          <a:r>
            <a:rPr lang="en-US" sz="1200" dirty="0" smtClean="0"/>
            <a:t>Implemented Shelter Exit Transition (SET) Program for single adults in DHS shelter </a:t>
          </a:r>
          <a:endParaRPr lang="en-US" sz="1200" b="0" dirty="0">
            <a:latin typeface="Arial" pitchFamily="34" charset="0"/>
            <a:cs typeface="Arial" pitchFamily="34" charset="0"/>
          </a:endParaRPr>
        </a:p>
      </dgm:t>
    </dgm:pt>
    <dgm:pt modelId="{E7C5B7A1-69D6-442C-99CF-E1FA37769C51}" type="parTrans" cxnId="{1713221B-4791-49F5-A6EF-2067155B6123}">
      <dgm:prSet/>
      <dgm:spPr/>
      <dgm:t>
        <a:bodyPr/>
        <a:lstStyle/>
        <a:p>
          <a:endParaRPr lang="en-US"/>
        </a:p>
      </dgm:t>
    </dgm:pt>
    <dgm:pt modelId="{ACF01DFD-9757-4AE4-B599-20589A686FC9}" type="sibTrans" cxnId="{1713221B-4791-49F5-A6EF-2067155B6123}">
      <dgm:prSet/>
      <dgm:spPr/>
      <dgm:t>
        <a:bodyPr/>
        <a:lstStyle/>
        <a:p>
          <a:endParaRPr lang="en-US"/>
        </a:p>
      </dgm:t>
    </dgm:pt>
    <dgm:pt modelId="{15646E75-6FD0-484F-AB64-194F2A4BE565}">
      <dgm:prSet custT="1"/>
      <dgm:spPr>
        <a:solidFill>
          <a:srgbClr val="002570"/>
        </a:solidFill>
      </dgm:spPr>
      <dgm:t>
        <a:bodyPr/>
        <a:lstStyle/>
        <a:p>
          <a:r>
            <a:rPr lang="en-US" sz="1200" dirty="0" smtClean="0"/>
            <a:t>Implemented independent job search pilot as part of our State-approved Employment Plan</a:t>
          </a:r>
          <a:endParaRPr lang="en-US" sz="1200" b="0" dirty="0">
            <a:latin typeface="Arial" pitchFamily="34" charset="0"/>
            <a:cs typeface="Arial" pitchFamily="34" charset="0"/>
          </a:endParaRPr>
        </a:p>
      </dgm:t>
    </dgm:pt>
    <dgm:pt modelId="{1AD25A38-8F30-4498-BE47-683AFBCA78FE}" type="parTrans" cxnId="{94000E7D-2E13-4610-8E00-1E66DCBC5EAF}">
      <dgm:prSet/>
      <dgm:spPr/>
      <dgm:t>
        <a:bodyPr/>
        <a:lstStyle/>
        <a:p>
          <a:endParaRPr lang="en-US"/>
        </a:p>
      </dgm:t>
    </dgm:pt>
    <dgm:pt modelId="{EB0A7490-61AB-4EDE-9CB6-B7671E04430A}" type="sibTrans" cxnId="{94000E7D-2E13-4610-8E00-1E66DCBC5EAF}">
      <dgm:prSet/>
      <dgm:spPr/>
      <dgm:t>
        <a:bodyPr/>
        <a:lstStyle/>
        <a:p>
          <a:endParaRPr lang="en-US"/>
        </a:p>
      </dgm:t>
    </dgm:pt>
    <dgm:pt modelId="{7FB61032-70E4-43B4-B02B-20DC70B02D0A}">
      <dgm:prSet custT="1"/>
      <dgm:spPr>
        <a:solidFill>
          <a:srgbClr val="002570"/>
        </a:solidFill>
      </dgm:spPr>
      <dgm:t>
        <a:bodyPr/>
        <a:lstStyle/>
        <a:p>
          <a:r>
            <a:rPr lang="en-US" sz="1200" dirty="0" smtClean="0"/>
            <a:t>Implemented interim Medicaid Renewal on-demand fax unit pending State Medicaid takeover</a:t>
          </a:r>
          <a:endParaRPr lang="en-US" sz="1200" dirty="0">
            <a:latin typeface="Arial" pitchFamily="34" charset="0"/>
            <a:cs typeface="Arial" pitchFamily="34" charset="0"/>
          </a:endParaRPr>
        </a:p>
      </dgm:t>
    </dgm:pt>
    <dgm:pt modelId="{3A6C19F0-72C1-45E6-8E28-4C3F0943373E}" type="parTrans" cxnId="{36F57DA1-8E9F-4F2E-93D5-85C499BCF7C5}">
      <dgm:prSet/>
      <dgm:spPr/>
      <dgm:t>
        <a:bodyPr/>
        <a:lstStyle/>
        <a:p>
          <a:endParaRPr lang="en-US"/>
        </a:p>
      </dgm:t>
    </dgm:pt>
    <dgm:pt modelId="{89C1A0A5-F77A-4E4A-ADB4-3FBDE3EF528B}" type="sibTrans" cxnId="{36F57DA1-8E9F-4F2E-93D5-85C499BCF7C5}">
      <dgm:prSet/>
      <dgm:spPr/>
      <dgm:t>
        <a:bodyPr/>
        <a:lstStyle/>
        <a:p>
          <a:endParaRPr lang="en-US"/>
        </a:p>
      </dgm:t>
    </dgm:pt>
    <dgm:pt modelId="{9FC1CF69-8052-45EB-BC16-42609F857DBD}">
      <dgm:prSet custT="1"/>
      <dgm:spPr>
        <a:solidFill>
          <a:srgbClr val="002570"/>
        </a:solidFill>
      </dgm:spPr>
      <dgm:t>
        <a:bodyPr/>
        <a:lstStyle/>
        <a:p>
          <a:r>
            <a:rPr lang="en-US" sz="1200" dirty="0" smtClean="0"/>
            <a:t>Enrolling clients in HSE, ESL, ABE in full-time education activities </a:t>
          </a:r>
          <a:endParaRPr lang="en-US" altLang="en-US" sz="1200" dirty="0" smtClean="0">
            <a:latin typeface="Arial" pitchFamily="34" charset="0"/>
            <a:cs typeface="Arial" pitchFamily="34" charset="0"/>
          </a:endParaRPr>
        </a:p>
      </dgm:t>
    </dgm:pt>
    <dgm:pt modelId="{9CE239B5-F32C-46A6-84C4-B664862E97AC}" type="parTrans" cxnId="{4E5BB257-6786-4360-A7DD-DD386E83558C}">
      <dgm:prSet/>
      <dgm:spPr/>
      <dgm:t>
        <a:bodyPr/>
        <a:lstStyle/>
        <a:p>
          <a:endParaRPr lang="en-US"/>
        </a:p>
      </dgm:t>
    </dgm:pt>
    <dgm:pt modelId="{ABDF1027-73D4-4B2A-AAB3-8A6CF764D319}" type="sibTrans" cxnId="{4E5BB257-6786-4360-A7DD-DD386E83558C}">
      <dgm:prSet/>
      <dgm:spPr/>
      <dgm:t>
        <a:bodyPr/>
        <a:lstStyle/>
        <a:p>
          <a:endParaRPr lang="en-US"/>
        </a:p>
      </dgm:t>
    </dgm:pt>
    <dgm:pt modelId="{F1FDFD9B-6BEE-47E1-A4A1-FE581B538C1A}" type="pres">
      <dgm:prSet presAssocID="{4379B42C-F5C1-47DE-904F-0F5EAD1EB8EA}" presName="diagram" presStyleCnt="0">
        <dgm:presLayoutVars>
          <dgm:dir/>
          <dgm:resizeHandles val="exact"/>
        </dgm:presLayoutVars>
      </dgm:prSet>
      <dgm:spPr/>
      <dgm:t>
        <a:bodyPr/>
        <a:lstStyle/>
        <a:p>
          <a:endParaRPr lang="en-US"/>
        </a:p>
      </dgm:t>
    </dgm:pt>
    <dgm:pt modelId="{8736DA5E-6A66-49E3-B671-CB4A19C188A9}" type="pres">
      <dgm:prSet presAssocID="{30597F1D-B770-4E19-BBF7-5BCFD63C88A5}" presName="node" presStyleLbl="node1" presStyleIdx="0" presStyleCnt="6">
        <dgm:presLayoutVars>
          <dgm:bulletEnabled val="1"/>
        </dgm:presLayoutVars>
      </dgm:prSet>
      <dgm:spPr/>
      <dgm:t>
        <a:bodyPr/>
        <a:lstStyle/>
        <a:p>
          <a:endParaRPr lang="en-US"/>
        </a:p>
      </dgm:t>
    </dgm:pt>
    <dgm:pt modelId="{ACF53525-1F11-4E1B-8D76-09944A1AAB7C}" type="pres">
      <dgm:prSet presAssocID="{9A3EAAF0-9697-4147-BCA3-633881702CB3}" presName="sibTrans" presStyleCnt="0"/>
      <dgm:spPr/>
    </dgm:pt>
    <dgm:pt modelId="{5B48B849-6B1E-4A5D-9CAB-94743E802733}" type="pres">
      <dgm:prSet presAssocID="{056424D3-BFEE-4936-B7F9-C6BA0AF48D46}" presName="node" presStyleLbl="node1" presStyleIdx="1" presStyleCnt="6">
        <dgm:presLayoutVars>
          <dgm:bulletEnabled val="1"/>
        </dgm:presLayoutVars>
      </dgm:prSet>
      <dgm:spPr/>
      <dgm:t>
        <a:bodyPr/>
        <a:lstStyle/>
        <a:p>
          <a:endParaRPr lang="en-US"/>
        </a:p>
      </dgm:t>
    </dgm:pt>
    <dgm:pt modelId="{DF55DDC2-554E-4F8B-B9EB-08DA8F1CFD7A}" type="pres">
      <dgm:prSet presAssocID="{837D8AC5-68BC-4CCB-A29D-BE73F3E12C03}" presName="sibTrans" presStyleCnt="0"/>
      <dgm:spPr/>
    </dgm:pt>
    <dgm:pt modelId="{67BCB8DA-174E-4C1C-849F-D3360327B081}" type="pres">
      <dgm:prSet presAssocID="{088B1C24-2B22-4F91-8F09-544323BEF104}" presName="node" presStyleLbl="node1" presStyleIdx="2" presStyleCnt="6">
        <dgm:presLayoutVars>
          <dgm:bulletEnabled val="1"/>
        </dgm:presLayoutVars>
      </dgm:prSet>
      <dgm:spPr/>
      <dgm:t>
        <a:bodyPr/>
        <a:lstStyle/>
        <a:p>
          <a:endParaRPr lang="en-US"/>
        </a:p>
      </dgm:t>
    </dgm:pt>
    <dgm:pt modelId="{079D1840-6C0A-49AA-8C7B-3A113F431A7C}" type="pres">
      <dgm:prSet presAssocID="{ACF01DFD-9757-4AE4-B599-20589A686FC9}" presName="sibTrans" presStyleCnt="0"/>
      <dgm:spPr/>
    </dgm:pt>
    <dgm:pt modelId="{0507B04F-BE5D-4ED5-9623-E98EC7122321}" type="pres">
      <dgm:prSet presAssocID="{15646E75-6FD0-484F-AB64-194F2A4BE565}" presName="node" presStyleLbl="node1" presStyleIdx="3" presStyleCnt="6">
        <dgm:presLayoutVars>
          <dgm:bulletEnabled val="1"/>
        </dgm:presLayoutVars>
      </dgm:prSet>
      <dgm:spPr/>
      <dgm:t>
        <a:bodyPr/>
        <a:lstStyle/>
        <a:p>
          <a:endParaRPr lang="en-US"/>
        </a:p>
      </dgm:t>
    </dgm:pt>
    <dgm:pt modelId="{B78E5693-61E3-4B91-B48B-1BFB28CC1B02}" type="pres">
      <dgm:prSet presAssocID="{EB0A7490-61AB-4EDE-9CB6-B7671E04430A}" presName="sibTrans" presStyleCnt="0"/>
      <dgm:spPr/>
    </dgm:pt>
    <dgm:pt modelId="{F2F14280-C138-4DBE-868C-1E8A46649ACE}" type="pres">
      <dgm:prSet presAssocID="{7FB61032-70E4-43B4-B02B-20DC70B02D0A}" presName="node" presStyleLbl="node1" presStyleIdx="4" presStyleCnt="6">
        <dgm:presLayoutVars>
          <dgm:bulletEnabled val="1"/>
        </dgm:presLayoutVars>
      </dgm:prSet>
      <dgm:spPr/>
      <dgm:t>
        <a:bodyPr/>
        <a:lstStyle/>
        <a:p>
          <a:endParaRPr lang="en-US"/>
        </a:p>
      </dgm:t>
    </dgm:pt>
    <dgm:pt modelId="{42FA4802-43DE-4CB4-A1E8-BBA15318EB19}" type="pres">
      <dgm:prSet presAssocID="{89C1A0A5-F77A-4E4A-ADB4-3FBDE3EF528B}" presName="sibTrans" presStyleCnt="0"/>
      <dgm:spPr/>
    </dgm:pt>
    <dgm:pt modelId="{A8F604A9-78D3-4DAC-8271-2D58282C9581}" type="pres">
      <dgm:prSet presAssocID="{9FC1CF69-8052-45EB-BC16-42609F857DBD}" presName="node" presStyleLbl="node1" presStyleIdx="5" presStyleCnt="6">
        <dgm:presLayoutVars>
          <dgm:bulletEnabled val="1"/>
        </dgm:presLayoutVars>
      </dgm:prSet>
      <dgm:spPr/>
      <dgm:t>
        <a:bodyPr/>
        <a:lstStyle/>
        <a:p>
          <a:endParaRPr lang="en-US"/>
        </a:p>
      </dgm:t>
    </dgm:pt>
  </dgm:ptLst>
  <dgm:cxnLst>
    <dgm:cxn modelId="{939AA6A9-3BCF-47E5-BDF1-36729F2373B9}" type="presOf" srcId="{056424D3-BFEE-4936-B7F9-C6BA0AF48D46}" destId="{5B48B849-6B1E-4A5D-9CAB-94743E802733}" srcOrd="0" destOrd="0" presId="urn:microsoft.com/office/officeart/2005/8/layout/default#5"/>
    <dgm:cxn modelId="{7B22AE84-E543-433A-A4DA-D1F6A7219AA5}" type="presOf" srcId="{7FB61032-70E4-43B4-B02B-20DC70B02D0A}" destId="{F2F14280-C138-4DBE-868C-1E8A46649ACE}" srcOrd="0" destOrd="0" presId="urn:microsoft.com/office/officeart/2005/8/layout/default#5"/>
    <dgm:cxn modelId="{7A8BD27E-1C77-4381-8332-B82EBA18754F}" srcId="{4379B42C-F5C1-47DE-904F-0F5EAD1EB8EA}" destId="{30597F1D-B770-4E19-BBF7-5BCFD63C88A5}" srcOrd="0" destOrd="0" parTransId="{6DBAEB25-BA8B-4924-BCE5-55A35B673B44}" sibTransId="{9A3EAAF0-9697-4147-BCA3-633881702CB3}"/>
    <dgm:cxn modelId="{EAA2BC49-D36E-47BB-BE19-725A6BE733CE}" srcId="{4379B42C-F5C1-47DE-904F-0F5EAD1EB8EA}" destId="{056424D3-BFEE-4936-B7F9-C6BA0AF48D46}" srcOrd="1" destOrd="0" parTransId="{AC0D803C-7E15-4CCA-AFAC-131489C87EFA}" sibTransId="{837D8AC5-68BC-4CCB-A29D-BE73F3E12C03}"/>
    <dgm:cxn modelId="{1713221B-4791-49F5-A6EF-2067155B6123}" srcId="{4379B42C-F5C1-47DE-904F-0F5EAD1EB8EA}" destId="{088B1C24-2B22-4F91-8F09-544323BEF104}" srcOrd="2" destOrd="0" parTransId="{E7C5B7A1-69D6-442C-99CF-E1FA37769C51}" sibTransId="{ACF01DFD-9757-4AE4-B599-20589A686FC9}"/>
    <dgm:cxn modelId="{4EFD7BB7-4E50-4E3D-BB0F-A843BB3466E7}" type="presOf" srcId="{9FC1CF69-8052-45EB-BC16-42609F857DBD}" destId="{A8F604A9-78D3-4DAC-8271-2D58282C9581}" srcOrd="0" destOrd="0" presId="urn:microsoft.com/office/officeart/2005/8/layout/default#5"/>
    <dgm:cxn modelId="{6F8935AC-3C4E-4BC7-864A-3D12781AC4F8}" type="presOf" srcId="{30597F1D-B770-4E19-BBF7-5BCFD63C88A5}" destId="{8736DA5E-6A66-49E3-B671-CB4A19C188A9}" srcOrd="0" destOrd="0" presId="urn:microsoft.com/office/officeart/2005/8/layout/default#5"/>
    <dgm:cxn modelId="{36F57DA1-8E9F-4F2E-93D5-85C499BCF7C5}" srcId="{4379B42C-F5C1-47DE-904F-0F5EAD1EB8EA}" destId="{7FB61032-70E4-43B4-B02B-20DC70B02D0A}" srcOrd="4" destOrd="0" parTransId="{3A6C19F0-72C1-45E6-8E28-4C3F0943373E}" sibTransId="{89C1A0A5-F77A-4E4A-ADB4-3FBDE3EF528B}"/>
    <dgm:cxn modelId="{4E5BB257-6786-4360-A7DD-DD386E83558C}" srcId="{4379B42C-F5C1-47DE-904F-0F5EAD1EB8EA}" destId="{9FC1CF69-8052-45EB-BC16-42609F857DBD}" srcOrd="5" destOrd="0" parTransId="{9CE239B5-F32C-46A6-84C4-B664862E97AC}" sibTransId="{ABDF1027-73D4-4B2A-AAB3-8A6CF764D319}"/>
    <dgm:cxn modelId="{2252A559-E13A-471B-BC83-36172A624182}" type="presOf" srcId="{4379B42C-F5C1-47DE-904F-0F5EAD1EB8EA}" destId="{F1FDFD9B-6BEE-47E1-A4A1-FE581B538C1A}" srcOrd="0" destOrd="0" presId="urn:microsoft.com/office/officeart/2005/8/layout/default#5"/>
    <dgm:cxn modelId="{94000E7D-2E13-4610-8E00-1E66DCBC5EAF}" srcId="{4379B42C-F5C1-47DE-904F-0F5EAD1EB8EA}" destId="{15646E75-6FD0-484F-AB64-194F2A4BE565}" srcOrd="3" destOrd="0" parTransId="{1AD25A38-8F30-4498-BE47-683AFBCA78FE}" sibTransId="{EB0A7490-61AB-4EDE-9CB6-B7671E04430A}"/>
    <dgm:cxn modelId="{0DCC1259-939B-4A36-A4E8-29EC0FC776A3}" type="presOf" srcId="{15646E75-6FD0-484F-AB64-194F2A4BE565}" destId="{0507B04F-BE5D-4ED5-9623-E98EC7122321}" srcOrd="0" destOrd="0" presId="urn:microsoft.com/office/officeart/2005/8/layout/default#5"/>
    <dgm:cxn modelId="{1E775D77-5F6E-4B2F-9FA3-539A2D42DDF7}" type="presOf" srcId="{088B1C24-2B22-4F91-8F09-544323BEF104}" destId="{67BCB8DA-174E-4C1C-849F-D3360327B081}" srcOrd="0" destOrd="0" presId="urn:microsoft.com/office/officeart/2005/8/layout/default#5"/>
    <dgm:cxn modelId="{AA8EEE0B-72D6-4602-BDF6-43BD4082F830}" type="presParOf" srcId="{F1FDFD9B-6BEE-47E1-A4A1-FE581B538C1A}" destId="{8736DA5E-6A66-49E3-B671-CB4A19C188A9}" srcOrd="0" destOrd="0" presId="urn:microsoft.com/office/officeart/2005/8/layout/default#5"/>
    <dgm:cxn modelId="{DB258DE2-BA95-4914-9B5D-051F943F55F2}" type="presParOf" srcId="{F1FDFD9B-6BEE-47E1-A4A1-FE581B538C1A}" destId="{ACF53525-1F11-4E1B-8D76-09944A1AAB7C}" srcOrd="1" destOrd="0" presId="urn:microsoft.com/office/officeart/2005/8/layout/default#5"/>
    <dgm:cxn modelId="{4A990CCE-D5F0-4389-B3F6-BF6A406B2B0C}" type="presParOf" srcId="{F1FDFD9B-6BEE-47E1-A4A1-FE581B538C1A}" destId="{5B48B849-6B1E-4A5D-9CAB-94743E802733}" srcOrd="2" destOrd="0" presId="urn:microsoft.com/office/officeart/2005/8/layout/default#5"/>
    <dgm:cxn modelId="{FE215538-25CB-4FCC-8BB1-A97075C9703E}" type="presParOf" srcId="{F1FDFD9B-6BEE-47E1-A4A1-FE581B538C1A}" destId="{DF55DDC2-554E-4F8B-B9EB-08DA8F1CFD7A}" srcOrd="3" destOrd="0" presId="urn:microsoft.com/office/officeart/2005/8/layout/default#5"/>
    <dgm:cxn modelId="{3E4B76DB-8FE8-4A29-A01F-BC6B3007AE49}" type="presParOf" srcId="{F1FDFD9B-6BEE-47E1-A4A1-FE581B538C1A}" destId="{67BCB8DA-174E-4C1C-849F-D3360327B081}" srcOrd="4" destOrd="0" presId="urn:microsoft.com/office/officeart/2005/8/layout/default#5"/>
    <dgm:cxn modelId="{719FCAB4-D7E0-46E2-A5C3-21B374166428}" type="presParOf" srcId="{F1FDFD9B-6BEE-47E1-A4A1-FE581B538C1A}" destId="{079D1840-6C0A-49AA-8C7B-3A113F431A7C}" srcOrd="5" destOrd="0" presId="urn:microsoft.com/office/officeart/2005/8/layout/default#5"/>
    <dgm:cxn modelId="{570686BA-DC7B-4868-ADED-E080F09108A0}" type="presParOf" srcId="{F1FDFD9B-6BEE-47E1-A4A1-FE581B538C1A}" destId="{0507B04F-BE5D-4ED5-9623-E98EC7122321}" srcOrd="6" destOrd="0" presId="urn:microsoft.com/office/officeart/2005/8/layout/default#5"/>
    <dgm:cxn modelId="{7E0CC189-DCB9-448A-80D0-79DA734E2D30}" type="presParOf" srcId="{F1FDFD9B-6BEE-47E1-A4A1-FE581B538C1A}" destId="{B78E5693-61E3-4B91-B48B-1BFB28CC1B02}" srcOrd="7" destOrd="0" presId="urn:microsoft.com/office/officeart/2005/8/layout/default#5"/>
    <dgm:cxn modelId="{00E9E8DB-B0EB-4204-A59A-19A13E0A6183}" type="presParOf" srcId="{F1FDFD9B-6BEE-47E1-A4A1-FE581B538C1A}" destId="{F2F14280-C138-4DBE-868C-1E8A46649ACE}" srcOrd="8" destOrd="0" presId="urn:microsoft.com/office/officeart/2005/8/layout/default#5"/>
    <dgm:cxn modelId="{503338F3-ACBE-492A-BF97-D8105D19D77D}" type="presParOf" srcId="{F1FDFD9B-6BEE-47E1-A4A1-FE581B538C1A}" destId="{42FA4802-43DE-4CB4-A1E8-BBA15318EB19}" srcOrd="9" destOrd="0" presId="urn:microsoft.com/office/officeart/2005/8/layout/default#5"/>
    <dgm:cxn modelId="{17122BB0-CBDE-424D-86F8-872A12FF37E4}" type="presParOf" srcId="{F1FDFD9B-6BEE-47E1-A4A1-FE581B538C1A}" destId="{A8F604A9-78D3-4DAC-8271-2D58282C9581}" srcOrd="10" destOrd="0" presId="urn:microsoft.com/office/officeart/2005/8/layout/defaul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C08AAF-438D-4DDA-A5D6-098B1F36DE9C}" type="doc">
      <dgm:prSet loTypeId="urn:microsoft.com/office/officeart/2005/8/layout/default#6" loCatId="list" qsTypeId="urn:microsoft.com/office/officeart/2005/8/quickstyle/simple1" qsCatId="simple" csTypeId="urn:microsoft.com/office/officeart/2005/8/colors/accent1_2" csCatId="accent1" phldr="1"/>
      <dgm:spPr/>
      <dgm:t>
        <a:bodyPr/>
        <a:lstStyle/>
        <a:p>
          <a:endParaRPr lang="en-US"/>
        </a:p>
      </dgm:t>
    </dgm:pt>
    <dgm:pt modelId="{9F8A2130-C729-4B1F-9A8B-15F44E95E1B1}">
      <dgm:prSet custT="1"/>
      <dgm:spPr>
        <a:solidFill>
          <a:srgbClr val="002570"/>
        </a:solidFill>
      </dgm:spPr>
      <dgm:t>
        <a:bodyPr/>
        <a:lstStyle/>
        <a:p>
          <a:r>
            <a:rPr lang="en-US" sz="1200" dirty="0" smtClean="0"/>
            <a:t>Made the Child Support Arrears Credit Program application available on the HRA website to provide easier access to debt reduction programs </a:t>
          </a:r>
          <a:endParaRPr lang="en-US" altLang="en-US" sz="1200" dirty="0" smtClean="0">
            <a:latin typeface="Arial" pitchFamily="34" charset="0"/>
            <a:cs typeface="Arial" pitchFamily="34" charset="0"/>
          </a:endParaRPr>
        </a:p>
      </dgm:t>
    </dgm:pt>
    <dgm:pt modelId="{E8CA3498-D43A-4E0D-9804-2EA66810237D}" type="parTrans" cxnId="{6B6FA7C2-BE9F-4D49-A94F-3C129D63D27F}">
      <dgm:prSet/>
      <dgm:spPr/>
      <dgm:t>
        <a:bodyPr/>
        <a:lstStyle/>
        <a:p>
          <a:endParaRPr lang="en-US"/>
        </a:p>
      </dgm:t>
    </dgm:pt>
    <dgm:pt modelId="{2075545F-C8EA-4DBB-95B8-4C1B68E862DF}" type="sibTrans" cxnId="{6B6FA7C2-BE9F-4D49-A94F-3C129D63D27F}">
      <dgm:prSet/>
      <dgm:spPr/>
      <dgm:t>
        <a:bodyPr/>
        <a:lstStyle/>
        <a:p>
          <a:endParaRPr lang="en-US"/>
        </a:p>
      </dgm:t>
    </dgm:pt>
    <dgm:pt modelId="{7122B9A5-7E95-4C6D-916E-7E9F744E4DE4}">
      <dgm:prSet custT="1"/>
      <dgm:spPr>
        <a:solidFill>
          <a:srgbClr val="002570"/>
        </a:solidFill>
      </dgm:spPr>
      <dgm:t>
        <a:bodyPr/>
        <a:lstStyle/>
        <a:p>
          <a:r>
            <a:rPr lang="en-US" sz="1200" dirty="0" smtClean="0"/>
            <a:t>Designing program to include Harm Reduction Services as a referral option for clients</a:t>
          </a:r>
          <a:endParaRPr lang="en-US" altLang="en-US" sz="1200" dirty="0" smtClean="0">
            <a:latin typeface="Arial" pitchFamily="34" charset="0"/>
            <a:cs typeface="Arial" pitchFamily="34" charset="0"/>
          </a:endParaRPr>
        </a:p>
      </dgm:t>
    </dgm:pt>
    <dgm:pt modelId="{D899E15A-253C-46DB-89E8-A978DE5F4755}" type="parTrans" cxnId="{88697A17-482B-47B0-B275-B217F713E162}">
      <dgm:prSet/>
      <dgm:spPr/>
      <dgm:t>
        <a:bodyPr/>
        <a:lstStyle/>
        <a:p>
          <a:endParaRPr lang="en-US"/>
        </a:p>
      </dgm:t>
    </dgm:pt>
    <dgm:pt modelId="{18056108-BEE6-491D-907C-01113C8054D1}" type="sibTrans" cxnId="{88697A17-482B-47B0-B275-B217F713E162}">
      <dgm:prSet/>
      <dgm:spPr/>
      <dgm:t>
        <a:bodyPr/>
        <a:lstStyle/>
        <a:p>
          <a:endParaRPr lang="en-US"/>
        </a:p>
      </dgm:t>
    </dgm:pt>
    <dgm:pt modelId="{33E2AB36-F421-4B7D-A82C-0B622A862EF9}">
      <dgm:prSet custT="1"/>
      <dgm:spPr>
        <a:solidFill>
          <a:srgbClr val="002570"/>
        </a:solidFill>
      </dgm:spPr>
      <dgm:t>
        <a:bodyPr/>
        <a:lstStyle/>
        <a:p>
          <a:r>
            <a:rPr lang="en-US" sz="1200" dirty="0" smtClean="0"/>
            <a:t>Implemented </a:t>
          </a:r>
          <a:r>
            <a:rPr lang="en-US" sz="1200" dirty="0" err="1" smtClean="0"/>
            <a:t>WeCARE</a:t>
          </a:r>
          <a:r>
            <a:rPr lang="en-US" sz="1200" dirty="0" smtClean="0"/>
            <a:t> Second Chance appointments</a:t>
          </a:r>
          <a:endParaRPr lang="en-US" altLang="en-US" sz="1200" dirty="0" smtClean="0">
            <a:latin typeface="Arial" pitchFamily="34" charset="0"/>
            <a:cs typeface="Arial" pitchFamily="34" charset="0"/>
          </a:endParaRPr>
        </a:p>
      </dgm:t>
    </dgm:pt>
    <dgm:pt modelId="{68E457C2-8352-44F6-B985-D178ED5C307A}" type="parTrans" cxnId="{203D8190-EBDD-4C7A-BA57-C1C94F8E8694}">
      <dgm:prSet/>
      <dgm:spPr/>
      <dgm:t>
        <a:bodyPr/>
        <a:lstStyle/>
        <a:p>
          <a:endParaRPr lang="en-US"/>
        </a:p>
      </dgm:t>
    </dgm:pt>
    <dgm:pt modelId="{97F87363-FFEC-44DB-AC6B-1D64D286DB9C}" type="sibTrans" cxnId="{203D8190-EBDD-4C7A-BA57-C1C94F8E8694}">
      <dgm:prSet/>
      <dgm:spPr/>
      <dgm:t>
        <a:bodyPr/>
        <a:lstStyle/>
        <a:p>
          <a:endParaRPr lang="en-US"/>
        </a:p>
      </dgm:t>
    </dgm:pt>
    <dgm:pt modelId="{32ECB1BA-3D2D-4808-B3AD-60D3A47767F5}">
      <dgm:prSet custT="1"/>
      <dgm:spPr>
        <a:solidFill>
          <a:srgbClr val="002570"/>
        </a:solidFill>
      </dgm:spPr>
      <dgm:t>
        <a:bodyPr/>
        <a:lstStyle/>
        <a:p>
          <a:r>
            <a:rPr lang="en-US" sz="1200" dirty="0" smtClean="0"/>
            <a:t>Automated the Financial Waiver process between the HRA Office of Child Support Enforcement and community-based organizations. </a:t>
          </a:r>
          <a:endParaRPr lang="en-US" altLang="en-US" sz="1200" dirty="0" smtClean="0">
            <a:latin typeface="Arial" pitchFamily="34" charset="0"/>
            <a:cs typeface="Arial" pitchFamily="34" charset="0"/>
          </a:endParaRPr>
        </a:p>
      </dgm:t>
    </dgm:pt>
    <dgm:pt modelId="{8DFFE5C4-F2BD-4FFF-9756-54D352036CE5}" type="parTrans" cxnId="{E1459EA9-BC34-48C2-855A-34DAF79E89E3}">
      <dgm:prSet/>
      <dgm:spPr/>
      <dgm:t>
        <a:bodyPr/>
        <a:lstStyle/>
        <a:p>
          <a:endParaRPr lang="en-US"/>
        </a:p>
      </dgm:t>
    </dgm:pt>
    <dgm:pt modelId="{5EEE888F-5CB5-4617-AE14-67C2AFDAAD44}" type="sibTrans" cxnId="{E1459EA9-BC34-48C2-855A-34DAF79E89E3}">
      <dgm:prSet/>
      <dgm:spPr/>
      <dgm:t>
        <a:bodyPr/>
        <a:lstStyle/>
        <a:p>
          <a:endParaRPr lang="en-US"/>
        </a:p>
      </dgm:t>
    </dgm:pt>
    <dgm:pt modelId="{488D758E-23DD-4D2F-9E1C-F34DA48B160B}">
      <dgm:prSet custT="1"/>
      <dgm:spPr>
        <a:solidFill>
          <a:srgbClr val="002570"/>
        </a:solidFill>
      </dgm:spPr>
      <dgm:t>
        <a:bodyPr/>
        <a:lstStyle/>
        <a:p>
          <a:r>
            <a:rPr lang="en-US" sz="1200" dirty="0" smtClean="0"/>
            <a:t>Notifying Non-Custodial Parents that they can enroll in the Arrears Credit Program to reduce child support debt owed</a:t>
          </a:r>
          <a:endParaRPr lang="en-US" altLang="en-US" sz="1200" dirty="0" smtClean="0">
            <a:latin typeface="Arial" pitchFamily="34" charset="0"/>
            <a:cs typeface="Arial" pitchFamily="34" charset="0"/>
          </a:endParaRPr>
        </a:p>
      </dgm:t>
    </dgm:pt>
    <dgm:pt modelId="{0ED38293-AB0E-421F-8B6E-07C439F7263C}" type="parTrans" cxnId="{7BFB0456-D4FB-400D-9401-3414A41E5CE8}">
      <dgm:prSet/>
      <dgm:spPr/>
      <dgm:t>
        <a:bodyPr/>
        <a:lstStyle/>
        <a:p>
          <a:endParaRPr lang="en-US"/>
        </a:p>
      </dgm:t>
    </dgm:pt>
    <dgm:pt modelId="{2F11EA5D-A2B7-4B9F-9467-11CFD0A70BCF}" type="sibTrans" cxnId="{7BFB0456-D4FB-400D-9401-3414A41E5CE8}">
      <dgm:prSet/>
      <dgm:spPr/>
      <dgm:t>
        <a:bodyPr/>
        <a:lstStyle/>
        <a:p>
          <a:endParaRPr lang="en-US"/>
        </a:p>
      </dgm:t>
    </dgm:pt>
    <dgm:pt modelId="{F1EEFD42-9F06-4F5F-946E-09D418A32D5E}">
      <dgm:prSet custT="1"/>
      <dgm:spPr>
        <a:solidFill>
          <a:srgbClr val="002570"/>
        </a:solidFill>
      </dgm:spPr>
      <dgm:t>
        <a:bodyPr/>
        <a:lstStyle/>
        <a:p>
          <a:r>
            <a:rPr lang="en-US" altLang="en-US" sz="1200" dirty="0" smtClean="0">
              <a:latin typeface="+mj-lt"/>
              <a:cs typeface="Arial" pitchFamily="34" charset="0"/>
            </a:rPr>
            <a:t>Developed tracking system for complaints relating to services for LGBTQI clients</a:t>
          </a:r>
        </a:p>
      </dgm:t>
    </dgm:pt>
    <dgm:pt modelId="{80A2776E-3CAC-4D08-B542-32385D2CF245}" type="parTrans" cxnId="{B89441E6-7BFE-4FC8-92D4-903BA370C790}">
      <dgm:prSet/>
      <dgm:spPr/>
      <dgm:t>
        <a:bodyPr/>
        <a:lstStyle/>
        <a:p>
          <a:endParaRPr lang="en-US"/>
        </a:p>
      </dgm:t>
    </dgm:pt>
    <dgm:pt modelId="{A2559D00-A44D-421C-A33F-0A9E99F42311}" type="sibTrans" cxnId="{B89441E6-7BFE-4FC8-92D4-903BA370C790}">
      <dgm:prSet/>
      <dgm:spPr/>
      <dgm:t>
        <a:bodyPr/>
        <a:lstStyle/>
        <a:p>
          <a:endParaRPr lang="en-US"/>
        </a:p>
      </dgm:t>
    </dgm:pt>
    <dgm:pt modelId="{6CCD884B-145D-47FB-94FF-2005D1FF9F3F}" type="pres">
      <dgm:prSet presAssocID="{72C08AAF-438D-4DDA-A5D6-098B1F36DE9C}" presName="diagram" presStyleCnt="0">
        <dgm:presLayoutVars>
          <dgm:dir/>
          <dgm:resizeHandles val="exact"/>
        </dgm:presLayoutVars>
      </dgm:prSet>
      <dgm:spPr/>
      <dgm:t>
        <a:bodyPr/>
        <a:lstStyle/>
        <a:p>
          <a:endParaRPr lang="en-US"/>
        </a:p>
      </dgm:t>
    </dgm:pt>
    <dgm:pt modelId="{C9B9F8E9-4032-4757-BFC6-9475ADC30E39}" type="pres">
      <dgm:prSet presAssocID="{9F8A2130-C729-4B1F-9A8B-15F44E95E1B1}" presName="node" presStyleLbl="node1" presStyleIdx="0" presStyleCnt="6">
        <dgm:presLayoutVars>
          <dgm:bulletEnabled val="1"/>
        </dgm:presLayoutVars>
      </dgm:prSet>
      <dgm:spPr/>
      <dgm:t>
        <a:bodyPr/>
        <a:lstStyle/>
        <a:p>
          <a:endParaRPr lang="en-US"/>
        </a:p>
      </dgm:t>
    </dgm:pt>
    <dgm:pt modelId="{EA31C0D3-CBE4-4634-A0DC-111FBA53748B}" type="pres">
      <dgm:prSet presAssocID="{2075545F-C8EA-4DBB-95B8-4C1B68E862DF}" presName="sibTrans" presStyleCnt="0"/>
      <dgm:spPr/>
    </dgm:pt>
    <dgm:pt modelId="{838136B0-189A-42B0-BD72-4351930F7A78}" type="pres">
      <dgm:prSet presAssocID="{7122B9A5-7E95-4C6D-916E-7E9F744E4DE4}" presName="node" presStyleLbl="node1" presStyleIdx="1" presStyleCnt="6">
        <dgm:presLayoutVars>
          <dgm:bulletEnabled val="1"/>
        </dgm:presLayoutVars>
      </dgm:prSet>
      <dgm:spPr/>
      <dgm:t>
        <a:bodyPr/>
        <a:lstStyle/>
        <a:p>
          <a:endParaRPr lang="en-US"/>
        </a:p>
      </dgm:t>
    </dgm:pt>
    <dgm:pt modelId="{73D92B28-B879-442F-B566-42A542721747}" type="pres">
      <dgm:prSet presAssocID="{18056108-BEE6-491D-907C-01113C8054D1}" presName="sibTrans" presStyleCnt="0"/>
      <dgm:spPr/>
    </dgm:pt>
    <dgm:pt modelId="{EAA2CFFD-FAEF-46C9-BEE0-FE0DB061DE1E}" type="pres">
      <dgm:prSet presAssocID="{33E2AB36-F421-4B7D-A82C-0B622A862EF9}" presName="node" presStyleLbl="node1" presStyleIdx="2" presStyleCnt="6">
        <dgm:presLayoutVars>
          <dgm:bulletEnabled val="1"/>
        </dgm:presLayoutVars>
      </dgm:prSet>
      <dgm:spPr/>
      <dgm:t>
        <a:bodyPr/>
        <a:lstStyle/>
        <a:p>
          <a:endParaRPr lang="en-US"/>
        </a:p>
      </dgm:t>
    </dgm:pt>
    <dgm:pt modelId="{C95152A9-5E33-4CEC-B763-8F65BBE83FB2}" type="pres">
      <dgm:prSet presAssocID="{97F87363-FFEC-44DB-AC6B-1D64D286DB9C}" presName="sibTrans" presStyleCnt="0"/>
      <dgm:spPr/>
    </dgm:pt>
    <dgm:pt modelId="{136AE5B0-7CDC-4CD1-AD3B-BE1303DC4D6B}" type="pres">
      <dgm:prSet presAssocID="{32ECB1BA-3D2D-4808-B3AD-60D3A47767F5}" presName="node" presStyleLbl="node1" presStyleIdx="3" presStyleCnt="6">
        <dgm:presLayoutVars>
          <dgm:bulletEnabled val="1"/>
        </dgm:presLayoutVars>
      </dgm:prSet>
      <dgm:spPr/>
      <dgm:t>
        <a:bodyPr/>
        <a:lstStyle/>
        <a:p>
          <a:endParaRPr lang="en-US"/>
        </a:p>
      </dgm:t>
    </dgm:pt>
    <dgm:pt modelId="{32DCE99A-726B-4840-A162-E8D8798B6BD1}" type="pres">
      <dgm:prSet presAssocID="{5EEE888F-5CB5-4617-AE14-67C2AFDAAD44}" presName="sibTrans" presStyleCnt="0"/>
      <dgm:spPr/>
    </dgm:pt>
    <dgm:pt modelId="{771A6A76-B3AB-4310-AAB6-2B18E99656C0}" type="pres">
      <dgm:prSet presAssocID="{488D758E-23DD-4D2F-9E1C-F34DA48B160B}" presName="node" presStyleLbl="node1" presStyleIdx="4" presStyleCnt="6">
        <dgm:presLayoutVars>
          <dgm:bulletEnabled val="1"/>
        </dgm:presLayoutVars>
      </dgm:prSet>
      <dgm:spPr/>
      <dgm:t>
        <a:bodyPr/>
        <a:lstStyle/>
        <a:p>
          <a:endParaRPr lang="en-US"/>
        </a:p>
      </dgm:t>
    </dgm:pt>
    <dgm:pt modelId="{70011F03-F8A9-4A9E-A896-F60376874166}" type="pres">
      <dgm:prSet presAssocID="{2F11EA5D-A2B7-4B9F-9467-11CFD0A70BCF}" presName="sibTrans" presStyleCnt="0"/>
      <dgm:spPr/>
    </dgm:pt>
    <dgm:pt modelId="{58C1581F-96FE-4F57-86C5-8A2CFACCCB42}" type="pres">
      <dgm:prSet presAssocID="{F1EEFD42-9F06-4F5F-946E-09D418A32D5E}" presName="node" presStyleLbl="node1" presStyleIdx="5" presStyleCnt="6">
        <dgm:presLayoutVars>
          <dgm:bulletEnabled val="1"/>
        </dgm:presLayoutVars>
      </dgm:prSet>
      <dgm:spPr/>
      <dgm:t>
        <a:bodyPr/>
        <a:lstStyle/>
        <a:p>
          <a:endParaRPr lang="en-US"/>
        </a:p>
      </dgm:t>
    </dgm:pt>
  </dgm:ptLst>
  <dgm:cxnLst>
    <dgm:cxn modelId="{29EFED93-724F-4407-A139-36238EBAFEB1}" type="presOf" srcId="{7122B9A5-7E95-4C6D-916E-7E9F744E4DE4}" destId="{838136B0-189A-42B0-BD72-4351930F7A78}" srcOrd="0" destOrd="0" presId="urn:microsoft.com/office/officeart/2005/8/layout/default#6"/>
    <dgm:cxn modelId="{203D8190-EBDD-4C7A-BA57-C1C94F8E8694}" srcId="{72C08AAF-438D-4DDA-A5D6-098B1F36DE9C}" destId="{33E2AB36-F421-4B7D-A82C-0B622A862EF9}" srcOrd="2" destOrd="0" parTransId="{68E457C2-8352-44F6-B985-D178ED5C307A}" sibTransId="{97F87363-FFEC-44DB-AC6B-1D64D286DB9C}"/>
    <dgm:cxn modelId="{E1459EA9-BC34-48C2-855A-34DAF79E89E3}" srcId="{72C08AAF-438D-4DDA-A5D6-098B1F36DE9C}" destId="{32ECB1BA-3D2D-4808-B3AD-60D3A47767F5}" srcOrd="3" destOrd="0" parTransId="{8DFFE5C4-F2BD-4FFF-9756-54D352036CE5}" sibTransId="{5EEE888F-5CB5-4617-AE14-67C2AFDAAD44}"/>
    <dgm:cxn modelId="{6B6FA7C2-BE9F-4D49-A94F-3C129D63D27F}" srcId="{72C08AAF-438D-4DDA-A5D6-098B1F36DE9C}" destId="{9F8A2130-C729-4B1F-9A8B-15F44E95E1B1}" srcOrd="0" destOrd="0" parTransId="{E8CA3498-D43A-4E0D-9804-2EA66810237D}" sibTransId="{2075545F-C8EA-4DBB-95B8-4C1B68E862DF}"/>
    <dgm:cxn modelId="{D9C44E55-FC64-4FBE-AD9D-5845B4842FD6}" type="presOf" srcId="{32ECB1BA-3D2D-4808-B3AD-60D3A47767F5}" destId="{136AE5B0-7CDC-4CD1-AD3B-BE1303DC4D6B}" srcOrd="0" destOrd="0" presId="urn:microsoft.com/office/officeart/2005/8/layout/default#6"/>
    <dgm:cxn modelId="{7BFB0456-D4FB-400D-9401-3414A41E5CE8}" srcId="{72C08AAF-438D-4DDA-A5D6-098B1F36DE9C}" destId="{488D758E-23DD-4D2F-9E1C-F34DA48B160B}" srcOrd="4" destOrd="0" parTransId="{0ED38293-AB0E-421F-8B6E-07C439F7263C}" sibTransId="{2F11EA5D-A2B7-4B9F-9467-11CFD0A70BCF}"/>
    <dgm:cxn modelId="{88697A17-482B-47B0-B275-B217F713E162}" srcId="{72C08AAF-438D-4DDA-A5D6-098B1F36DE9C}" destId="{7122B9A5-7E95-4C6D-916E-7E9F744E4DE4}" srcOrd="1" destOrd="0" parTransId="{D899E15A-253C-46DB-89E8-A978DE5F4755}" sibTransId="{18056108-BEE6-491D-907C-01113C8054D1}"/>
    <dgm:cxn modelId="{D51EFD2A-1B4B-47B3-B92E-BE2A1E620261}" type="presOf" srcId="{33E2AB36-F421-4B7D-A82C-0B622A862EF9}" destId="{EAA2CFFD-FAEF-46C9-BEE0-FE0DB061DE1E}" srcOrd="0" destOrd="0" presId="urn:microsoft.com/office/officeart/2005/8/layout/default#6"/>
    <dgm:cxn modelId="{7B76E1D0-4852-45B0-8D4C-29D8A3797A0C}" type="presOf" srcId="{9F8A2130-C729-4B1F-9A8B-15F44E95E1B1}" destId="{C9B9F8E9-4032-4757-BFC6-9475ADC30E39}" srcOrd="0" destOrd="0" presId="urn:microsoft.com/office/officeart/2005/8/layout/default#6"/>
    <dgm:cxn modelId="{009368F4-412D-4F82-AEAC-D3F7A2FE633D}" type="presOf" srcId="{F1EEFD42-9F06-4F5F-946E-09D418A32D5E}" destId="{58C1581F-96FE-4F57-86C5-8A2CFACCCB42}" srcOrd="0" destOrd="0" presId="urn:microsoft.com/office/officeart/2005/8/layout/default#6"/>
    <dgm:cxn modelId="{D2A9BA73-0B1D-4284-B01A-D56E8437E23A}" type="presOf" srcId="{72C08AAF-438D-4DDA-A5D6-098B1F36DE9C}" destId="{6CCD884B-145D-47FB-94FF-2005D1FF9F3F}" srcOrd="0" destOrd="0" presId="urn:microsoft.com/office/officeart/2005/8/layout/default#6"/>
    <dgm:cxn modelId="{88976F5B-117A-4C0F-A909-C99EC0D19313}" type="presOf" srcId="{488D758E-23DD-4D2F-9E1C-F34DA48B160B}" destId="{771A6A76-B3AB-4310-AAB6-2B18E99656C0}" srcOrd="0" destOrd="0" presId="urn:microsoft.com/office/officeart/2005/8/layout/default#6"/>
    <dgm:cxn modelId="{B89441E6-7BFE-4FC8-92D4-903BA370C790}" srcId="{72C08AAF-438D-4DDA-A5D6-098B1F36DE9C}" destId="{F1EEFD42-9F06-4F5F-946E-09D418A32D5E}" srcOrd="5" destOrd="0" parTransId="{80A2776E-3CAC-4D08-B542-32385D2CF245}" sibTransId="{A2559D00-A44D-421C-A33F-0A9E99F42311}"/>
    <dgm:cxn modelId="{2785B973-E851-477E-92A4-5DDA37D6AFFD}" type="presParOf" srcId="{6CCD884B-145D-47FB-94FF-2005D1FF9F3F}" destId="{C9B9F8E9-4032-4757-BFC6-9475ADC30E39}" srcOrd="0" destOrd="0" presId="urn:microsoft.com/office/officeart/2005/8/layout/default#6"/>
    <dgm:cxn modelId="{0FF08A0F-0F23-4EA1-BA04-BAF0319A94A3}" type="presParOf" srcId="{6CCD884B-145D-47FB-94FF-2005D1FF9F3F}" destId="{EA31C0D3-CBE4-4634-A0DC-111FBA53748B}" srcOrd="1" destOrd="0" presId="urn:microsoft.com/office/officeart/2005/8/layout/default#6"/>
    <dgm:cxn modelId="{5DDA958E-55AC-4981-AF98-48205B2CBDC3}" type="presParOf" srcId="{6CCD884B-145D-47FB-94FF-2005D1FF9F3F}" destId="{838136B0-189A-42B0-BD72-4351930F7A78}" srcOrd="2" destOrd="0" presId="urn:microsoft.com/office/officeart/2005/8/layout/default#6"/>
    <dgm:cxn modelId="{5F9577AA-D717-4D94-9948-06821E4431C5}" type="presParOf" srcId="{6CCD884B-145D-47FB-94FF-2005D1FF9F3F}" destId="{73D92B28-B879-442F-B566-42A542721747}" srcOrd="3" destOrd="0" presId="urn:microsoft.com/office/officeart/2005/8/layout/default#6"/>
    <dgm:cxn modelId="{9D571C96-5999-4004-9648-372CBF0C6942}" type="presParOf" srcId="{6CCD884B-145D-47FB-94FF-2005D1FF9F3F}" destId="{EAA2CFFD-FAEF-46C9-BEE0-FE0DB061DE1E}" srcOrd="4" destOrd="0" presId="urn:microsoft.com/office/officeart/2005/8/layout/default#6"/>
    <dgm:cxn modelId="{C06767A6-239B-468E-B75E-D54D6F207827}" type="presParOf" srcId="{6CCD884B-145D-47FB-94FF-2005D1FF9F3F}" destId="{C95152A9-5E33-4CEC-B763-8F65BBE83FB2}" srcOrd="5" destOrd="0" presId="urn:microsoft.com/office/officeart/2005/8/layout/default#6"/>
    <dgm:cxn modelId="{7E622B35-8CEC-4451-A896-AE80CCE45C76}" type="presParOf" srcId="{6CCD884B-145D-47FB-94FF-2005D1FF9F3F}" destId="{136AE5B0-7CDC-4CD1-AD3B-BE1303DC4D6B}" srcOrd="6" destOrd="0" presId="urn:microsoft.com/office/officeart/2005/8/layout/default#6"/>
    <dgm:cxn modelId="{74BAF082-6340-4507-9B6A-6638E92EE839}" type="presParOf" srcId="{6CCD884B-145D-47FB-94FF-2005D1FF9F3F}" destId="{32DCE99A-726B-4840-A162-E8D8798B6BD1}" srcOrd="7" destOrd="0" presId="urn:microsoft.com/office/officeart/2005/8/layout/default#6"/>
    <dgm:cxn modelId="{E2AE98FD-E1E0-48FB-8996-55B652A4FEC2}" type="presParOf" srcId="{6CCD884B-145D-47FB-94FF-2005D1FF9F3F}" destId="{771A6A76-B3AB-4310-AAB6-2B18E99656C0}" srcOrd="8" destOrd="0" presId="urn:microsoft.com/office/officeart/2005/8/layout/default#6"/>
    <dgm:cxn modelId="{F0D0A321-E041-4CB6-869F-5570A68465E8}" type="presParOf" srcId="{6CCD884B-145D-47FB-94FF-2005D1FF9F3F}" destId="{70011F03-F8A9-4A9E-A896-F60376874166}" srcOrd="9" destOrd="0" presId="urn:microsoft.com/office/officeart/2005/8/layout/default#6"/>
    <dgm:cxn modelId="{5D961705-9414-4D5D-9D67-B162DC586D08}" type="presParOf" srcId="{6CCD884B-145D-47FB-94FF-2005D1FF9F3F}" destId="{58C1581F-96FE-4F57-86C5-8A2CFACCCB42}" srcOrd="10" destOrd="0" presId="urn:microsoft.com/office/officeart/2005/8/layout/defaul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F8CDA-B666-44CB-AB77-A2D69298F9D7}">
      <dsp:nvSpPr>
        <dsp:cNvPr id="0" name=""/>
        <dsp:cNvSpPr/>
      </dsp:nvSpPr>
      <dsp:spPr>
        <a:xfrm>
          <a:off x="176212" y="1736"/>
          <a:ext cx="1794867" cy="1076920"/>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u="sng" kern="1200" dirty="0" smtClean="0">
              <a:latin typeface="Arial "/>
              <a:cs typeface="Times New Roman" panose="02020603050405020304" pitchFamily="18" charset="0"/>
            </a:rPr>
            <a:t>500,000</a:t>
          </a:r>
          <a:r>
            <a:rPr lang="en-US" altLang="en-US" sz="1200" b="0" kern="1200" dirty="0" smtClean="0">
              <a:latin typeface="Arial "/>
              <a:cs typeface="Times New Roman" panose="02020603050405020304" pitchFamily="18" charset="0"/>
            </a:rPr>
            <a:t> receive ongoing cash assistance annually; any given month 360,000 on cash assistance.</a:t>
          </a:r>
          <a:endParaRPr lang="en-US" sz="1200" b="0" kern="1200" dirty="0">
            <a:latin typeface="Arial "/>
          </a:endParaRPr>
        </a:p>
      </dsp:txBody>
      <dsp:txXfrm>
        <a:off x="176212" y="1736"/>
        <a:ext cx="1794867" cy="1076920"/>
      </dsp:txXfrm>
    </dsp:sp>
    <dsp:sp modelId="{5352AAC4-22AE-4918-B673-B3F9FE700FA3}">
      <dsp:nvSpPr>
        <dsp:cNvPr id="0" name=""/>
        <dsp:cNvSpPr/>
      </dsp:nvSpPr>
      <dsp:spPr>
        <a:xfrm>
          <a:off x="2150566" y="1736"/>
          <a:ext cx="1794867" cy="1076920"/>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u="sng" kern="1200" dirty="0" smtClean="0">
              <a:latin typeface="Arial "/>
              <a:cs typeface="Times New Roman" panose="02020603050405020304" pitchFamily="18" charset="0"/>
            </a:rPr>
            <a:t>2.445 million</a:t>
          </a:r>
          <a:r>
            <a:rPr lang="en-US" altLang="en-US" sz="1200" b="0" u="none" kern="1200" dirty="0" smtClean="0">
              <a:latin typeface="Arial "/>
              <a:cs typeface="Times New Roman" panose="02020603050405020304" pitchFamily="18" charset="0"/>
            </a:rPr>
            <a:t> </a:t>
          </a:r>
          <a:r>
            <a:rPr lang="en-US" altLang="en-US" sz="1200" b="0" kern="1200" dirty="0" smtClean="0">
              <a:latin typeface="Arial "/>
              <a:cs typeface="Times New Roman" panose="02020603050405020304" pitchFamily="18" charset="0"/>
            </a:rPr>
            <a:t>receiving Medicaid</a:t>
          </a:r>
          <a:endParaRPr lang="en-US" sz="1200" b="0" kern="1200" dirty="0">
            <a:latin typeface="Arial "/>
          </a:endParaRPr>
        </a:p>
      </dsp:txBody>
      <dsp:txXfrm>
        <a:off x="2150566" y="1736"/>
        <a:ext cx="1794867" cy="1076920"/>
      </dsp:txXfrm>
    </dsp:sp>
    <dsp:sp modelId="{C615CA58-1E4C-4D67-9174-5E22014E8D79}">
      <dsp:nvSpPr>
        <dsp:cNvPr id="0" name=""/>
        <dsp:cNvSpPr/>
      </dsp:nvSpPr>
      <dsp:spPr>
        <a:xfrm>
          <a:off x="4124920" y="1736"/>
          <a:ext cx="1794867" cy="1076920"/>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u="sng" kern="1200" dirty="0" smtClean="0">
              <a:latin typeface="Arial "/>
              <a:cs typeface="Times New Roman" panose="02020603050405020304" pitchFamily="18" charset="0"/>
            </a:rPr>
            <a:t>1.716 million </a:t>
          </a:r>
          <a:r>
            <a:rPr lang="en-US" altLang="en-US" sz="1200" b="0" kern="1200" dirty="0" smtClean="0">
              <a:latin typeface="Arial "/>
              <a:cs typeface="Times New Roman" panose="02020603050405020304" pitchFamily="18" charset="0"/>
            </a:rPr>
            <a:t>receiving federally-funded food assistance</a:t>
          </a:r>
          <a:endParaRPr lang="en-US" sz="1200" b="0" kern="1200" dirty="0">
            <a:latin typeface="Arial "/>
          </a:endParaRPr>
        </a:p>
      </dsp:txBody>
      <dsp:txXfrm>
        <a:off x="4124920" y="1736"/>
        <a:ext cx="1794867" cy="1076920"/>
      </dsp:txXfrm>
    </dsp:sp>
    <dsp:sp modelId="{835CA5DE-A189-4FED-922A-CD2936FC717B}">
      <dsp:nvSpPr>
        <dsp:cNvPr id="0" name=""/>
        <dsp:cNvSpPr/>
      </dsp:nvSpPr>
      <dsp:spPr>
        <a:xfrm>
          <a:off x="176212" y="1258143"/>
          <a:ext cx="1794867" cy="1076920"/>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u="sng" kern="1200" dirty="0" smtClean="0">
              <a:latin typeface="Arial "/>
              <a:cs typeface="Times New Roman" panose="02020603050405020304" pitchFamily="18" charset="0"/>
            </a:rPr>
            <a:t>700,000</a:t>
          </a:r>
          <a:r>
            <a:rPr lang="en-US" altLang="en-US" sz="1200" b="0" kern="1200" dirty="0" smtClean="0">
              <a:latin typeface="Arial "/>
              <a:cs typeface="Times New Roman" panose="02020603050405020304" pitchFamily="18" charset="0"/>
            </a:rPr>
            <a:t> receiving home energy assistance</a:t>
          </a:r>
          <a:endParaRPr lang="en-US" sz="1200" b="0" kern="1200" dirty="0">
            <a:latin typeface="Arial "/>
          </a:endParaRPr>
        </a:p>
      </dsp:txBody>
      <dsp:txXfrm>
        <a:off x="176212" y="1258143"/>
        <a:ext cx="1794867" cy="1076920"/>
      </dsp:txXfrm>
    </dsp:sp>
    <dsp:sp modelId="{1D79CAF5-195A-4A9A-BBEE-B23A34F170ED}">
      <dsp:nvSpPr>
        <dsp:cNvPr id="0" name=""/>
        <dsp:cNvSpPr/>
      </dsp:nvSpPr>
      <dsp:spPr>
        <a:xfrm>
          <a:off x="2150566" y="1258143"/>
          <a:ext cx="1794867" cy="1076920"/>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u="sng" kern="1200" dirty="0" smtClean="0">
              <a:latin typeface="Arial "/>
              <a:cs typeface="Times New Roman" panose="02020603050405020304" pitchFamily="18" charset="0"/>
            </a:rPr>
            <a:t>100,000</a:t>
          </a:r>
          <a:r>
            <a:rPr lang="en-US" altLang="en-US" sz="1200" b="0" kern="1200" dirty="0" smtClean="0">
              <a:latin typeface="Arial "/>
              <a:cs typeface="Times New Roman" panose="02020603050405020304" pitchFamily="18" charset="0"/>
            </a:rPr>
            <a:t> receiving one-time cash assistance annually to prevent evictions and utility shutoffs and assist with other emergencies</a:t>
          </a:r>
          <a:endParaRPr lang="en-US" sz="1200" b="0" kern="1200" dirty="0">
            <a:latin typeface="Arial "/>
          </a:endParaRPr>
        </a:p>
      </dsp:txBody>
      <dsp:txXfrm>
        <a:off x="2150566" y="1258143"/>
        <a:ext cx="1794867" cy="1076920"/>
      </dsp:txXfrm>
    </dsp:sp>
    <dsp:sp modelId="{6F526218-874E-4DAA-986A-76D95622EC50}">
      <dsp:nvSpPr>
        <dsp:cNvPr id="0" name=""/>
        <dsp:cNvSpPr/>
      </dsp:nvSpPr>
      <dsp:spPr>
        <a:xfrm>
          <a:off x="4124920" y="1258143"/>
          <a:ext cx="1794867" cy="1076920"/>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0" u="sng" kern="1200" dirty="0" smtClean="0">
              <a:latin typeface="Arial "/>
            </a:rPr>
            <a:t>190,000</a:t>
          </a:r>
          <a:r>
            <a:rPr lang="en-US" sz="1200" b="0" kern="1200" dirty="0" smtClean="0">
              <a:latin typeface="Arial "/>
            </a:rPr>
            <a:t> children assisted through child support  income</a:t>
          </a:r>
          <a:endParaRPr lang="en-US" sz="1200" b="0" kern="1200" dirty="0">
            <a:latin typeface="Arial "/>
          </a:endParaRPr>
        </a:p>
      </dsp:txBody>
      <dsp:txXfrm>
        <a:off x="4124920" y="1258143"/>
        <a:ext cx="1794867" cy="1076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90623-C5A3-4268-8B11-72F6C2B1E7BC}">
      <dsp:nvSpPr>
        <dsp:cNvPr id="0" name=""/>
        <dsp:cNvSpPr/>
      </dsp:nvSpPr>
      <dsp:spPr>
        <a:xfrm rot="5400000">
          <a:off x="5614904" y="-2393068"/>
          <a:ext cx="636054" cy="5583936"/>
        </a:xfrm>
        <a:prstGeom prst="round2SameRect">
          <a:avLst/>
        </a:prstGeom>
        <a:solidFill>
          <a:schemeClr val="tx1">
            <a:lumMod val="50000"/>
            <a:lumOff val="50000"/>
            <a:alpha val="27000"/>
          </a:schemeClr>
        </a:solidFill>
        <a:ln w="25400" cap="flat" cmpd="sng" algn="ctr">
          <a:solidFill>
            <a:srgbClr val="002570">
              <a:alpha val="8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Narrow" pitchFamily="34" charset="0"/>
              <a:cs typeface="Times New Roman" panose="02020603050405020304" pitchFamily="18" charset="0"/>
            </a:rPr>
            <a:t>500,000 receive ongoing assistance over the course of a year and another 100,000 receive one-time emergency grants; 360,000 recipients in any given month, of whom about 8,500 are receiving one-time assistance   </a:t>
          </a:r>
          <a:endParaRPr lang="en-US" sz="1400" kern="1200" dirty="0">
            <a:latin typeface="Arial Narrow" pitchFamily="34" charset="0"/>
            <a:cs typeface="Times New Roman" panose="02020603050405020304" pitchFamily="18" charset="0"/>
          </a:endParaRPr>
        </a:p>
      </dsp:txBody>
      <dsp:txXfrm rot="-5400000">
        <a:off x="3140963" y="111923"/>
        <a:ext cx="5552886" cy="573954"/>
      </dsp:txXfrm>
    </dsp:sp>
    <dsp:sp modelId="{C19CF686-D86B-4590-B00E-F2BBAB1200E6}">
      <dsp:nvSpPr>
        <dsp:cNvPr id="0" name=""/>
        <dsp:cNvSpPr/>
      </dsp:nvSpPr>
      <dsp:spPr>
        <a:xfrm>
          <a:off x="0" y="1365"/>
          <a:ext cx="3140964" cy="795067"/>
        </a:xfrm>
        <a:prstGeom prst="round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b="1" kern="1200" dirty="0" smtClean="0">
              <a:latin typeface="Arial Narrow" pitchFamily="34" charset="0"/>
              <a:cs typeface="Times New Roman" panose="02020603050405020304" pitchFamily="18" charset="0"/>
            </a:rPr>
            <a:t>Cash Assistance</a:t>
          </a:r>
          <a:endParaRPr lang="en-US" sz="2300" b="1" kern="1200" dirty="0">
            <a:latin typeface="Arial Narrow" pitchFamily="34" charset="0"/>
            <a:cs typeface="Times New Roman" panose="02020603050405020304" pitchFamily="18" charset="0"/>
          </a:endParaRPr>
        </a:p>
      </dsp:txBody>
      <dsp:txXfrm>
        <a:off x="38812" y="40177"/>
        <a:ext cx="3063340" cy="717443"/>
      </dsp:txXfrm>
    </dsp:sp>
    <dsp:sp modelId="{8CE8A859-7366-4A6D-A6FC-3BDF8945490C}">
      <dsp:nvSpPr>
        <dsp:cNvPr id="0" name=""/>
        <dsp:cNvSpPr/>
      </dsp:nvSpPr>
      <dsp:spPr>
        <a:xfrm rot="5400000">
          <a:off x="5614904" y="-1558247"/>
          <a:ext cx="636054" cy="5583936"/>
        </a:xfrm>
        <a:prstGeom prst="round2SameRect">
          <a:avLst/>
        </a:prstGeom>
        <a:solidFill>
          <a:schemeClr val="tx1">
            <a:lumMod val="50000"/>
            <a:lumOff val="50000"/>
            <a:alpha val="27000"/>
          </a:schemeClr>
        </a:solidFill>
        <a:ln w="25400" cap="flat" cmpd="sng" algn="ctr">
          <a:solidFill>
            <a:srgbClr val="002570">
              <a:alpha val="8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Narrow" pitchFamily="34" charset="0"/>
              <a:cs typeface="Times New Roman" panose="02020603050405020304" pitchFamily="18" charset="0"/>
            </a:rPr>
            <a:t>1.7 million recipients as of March 2015</a:t>
          </a:r>
          <a:endParaRPr lang="en-US" sz="1400" kern="1200" dirty="0">
            <a:latin typeface="Arial Narrow" pitchFamily="34" charset="0"/>
            <a:cs typeface="Times New Roman" panose="02020603050405020304" pitchFamily="18" charset="0"/>
          </a:endParaRPr>
        </a:p>
      </dsp:txBody>
      <dsp:txXfrm rot="-5400000">
        <a:off x="3140963" y="946744"/>
        <a:ext cx="5552886" cy="573954"/>
      </dsp:txXfrm>
    </dsp:sp>
    <dsp:sp modelId="{3A776C26-7706-450E-B957-F399827239B1}">
      <dsp:nvSpPr>
        <dsp:cNvPr id="0" name=""/>
        <dsp:cNvSpPr/>
      </dsp:nvSpPr>
      <dsp:spPr>
        <a:xfrm>
          <a:off x="0" y="836186"/>
          <a:ext cx="3140964" cy="795067"/>
        </a:xfrm>
        <a:prstGeom prst="round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b="1" kern="1200" dirty="0" smtClean="0">
              <a:latin typeface="Arial Narrow" pitchFamily="34" charset="0"/>
              <a:cs typeface="Times New Roman" panose="02020603050405020304" pitchFamily="18" charset="0"/>
            </a:rPr>
            <a:t>Supplemental Nutrition Assistance Program (SNAP)/food stamps</a:t>
          </a:r>
          <a:endParaRPr lang="en-US" sz="2000" kern="1200" dirty="0">
            <a:latin typeface="Arial Narrow" pitchFamily="34" charset="0"/>
            <a:cs typeface="Times New Roman" panose="02020603050405020304" pitchFamily="18" charset="0"/>
          </a:endParaRPr>
        </a:p>
      </dsp:txBody>
      <dsp:txXfrm>
        <a:off x="38812" y="874998"/>
        <a:ext cx="3063340" cy="717443"/>
      </dsp:txXfrm>
    </dsp:sp>
    <dsp:sp modelId="{2B8E0451-6027-43EC-BE6A-46DD3C44ADC4}">
      <dsp:nvSpPr>
        <dsp:cNvPr id="0" name=""/>
        <dsp:cNvSpPr/>
      </dsp:nvSpPr>
      <dsp:spPr>
        <a:xfrm rot="5400000">
          <a:off x="5614904" y="-723425"/>
          <a:ext cx="636054" cy="5583936"/>
        </a:xfrm>
        <a:prstGeom prst="round2SameRect">
          <a:avLst/>
        </a:prstGeom>
        <a:solidFill>
          <a:schemeClr val="tx1">
            <a:lumMod val="50000"/>
            <a:lumOff val="50000"/>
            <a:alpha val="27000"/>
          </a:schemeClr>
        </a:solidFill>
        <a:ln w="25400" cap="flat" cmpd="sng" algn="ctr">
          <a:solidFill>
            <a:srgbClr val="002570">
              <a:alpha val="8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Narrow" pitchFamily="34" charset="0"/>
              <a:cs typeface="Times New Roman" panose="02020603050405020304" pitchFamily="18" charset="0"/>
            </a:rPr>
            <a:t>2.445 million enrollees as of March 2015</a:t>
          </a:r>
          <a:br>
            <a:rPr lang="en-US" sz="1400" kern="1200" dirty="0" smtClean="0">
              <a:latin typeface="Arial Narrow" pitchFamily="34" charset="0"/>
              <a:cs typeface="Times New Roman" panose="02020603050405020304" pitchFamily="18" charset="0"/>
            </a:rPr>
          </a:br>
          <a:r>
            <a:rPr lang="en-US" sz="1400" kern="1200" dirty="0" smtClean="0">
              <a:solidFill>
                <a:srgbClr val="1111B7"/>
              </a:solidFill>
              <a:latin typeface="Arial Narrow" pitchFamily="34" charset="0"/>
              <a:cs typeface="Times New Roman" panose="02020603050405020304" pitchFamily="18" charset="0"/>
            </a:rPr>
            <a:t>(excludes enrollees in NYS Health Exchange beginning 1/1/14) </a:t>
          </a:r>
          <a:endParaRPr lang="en-US" sz="1400" kern="1200" dirty="0">
            <a:solidFill>
              <a:srgbClr val="1111B7"/>
            </a:solidFill>
            <a:latin typeface="Arial Narrow" pitchFamily="34" charset="0"/>
            <a:cs typeface="Times New Roman" panose="02020603050405020304" pitchFamily="18" charset="0"/>
          </a:endParaRPr>
        </a:p>
      </dsp:txBody>
      <dsp:txXfrm rot="-5400000">
        <a:off x="3140963" y="1781566"/>
        <a:ext cx="5552886" cy="573954"/>
      </dsp:txXfrm>
    </dsp:sp>
    <dsp:sp modelId="{6F487DF7-4B51-4C23-A4DC-0F044B5873BC}">
      <dsp:nvSpPr>
        <dsp:cNvPr id="0" name=""/>
        <dsp:cNvSpPr/>
      </dsp:nvSpPr>
      <dsp:spPr>
        <a:xfrm>
          <a:off x="0" y="1671008"/>
          <a:ext cx="3140964" cy="795067"/>
        </a:xfrm>
        <a:prstGeom prst="round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b="1" kern="1200" dirty="0" smtClean="0">
              <a:latin typeface="Arial Narrow" pitchFamily="34" charset="0"/>
              <a:cs typeface="Times New Roman" panose="02020603050405020304" pitchFamily="18" charset="0"/>
            </a:rPr>
            <a:t>HRA Administered Medicaid</a:t>
          </a:r>
          <a:endParaRPr lang="en-US" sz="2300" b="1" kern="1200" dirty="0">
            <a:latin typeface="Arial Narrow" pitchFamily="34" charset="0"/>
            <a:cs typeface="Times New Roman" panose="02020603050405020304" pitchFamily="18" charset="0"/>
          </a:endParaRPr>
        </a:p>
      </dsp:txBody>
      <dsp:txXfrm>
        <a:off x="38812" y="1709820"/>
        <a:ext cx="3063340" cy="717443"/>
      </dsp:txXfrm>
    </dsp:sp>
    <dsp:sp modelId="{1A5AE5AE-C981-4E2E-9699-402CADE533B1}">
      <dsp:nvSpPr>
        <dsp:cNvPr id="0" name=""/>
        <dsp:cNvSpPr/>
      </dsp:nvSpPr>
      <dsp:spPr>
        <a:xfrm rot="5400000">
          <a:off x="5614904" y="111395"/>
          <a:ext cx="636054" cy="5583936"/>
        </a:xfrm>
        <a:prstGeom prst="round2SameRect">
          <a:avLst/>
        </a:prstGeom>
        <a:solidFill>
          <a:schemeClr val="tx1">
            <a:lumMod val="50000"/>
            <a:lumOff val="50000"/>
            <a:alpha val="27000"/>
          </a:schemeClr>
        </a:solidFill>
        <a:ln w="25400" cap="flat" cmpd="sng" algn="ctr">
          <a:solidFill>
            <a:srgbClr val="002570">
              <a:alpha val="8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Narrow" pitchFamily="34" charset="0"/>
              <a:cs typeface="Times New Roman" panose="02020603050405020304" pitchFamily="18" charset="0"/>
            </a:rPr>
            <a:t>1,120,031 average monthly meals/people served in fiscal year 2014</a:t>
          </a:r>
          <a:endParaRPr lang="en-US" sz="1400" kern="1200" dirty="0">
            <a:latin typeface="Arial Narrow" pitchFamily="34" charset="0"/>
            <a:cs typeface="Times New Roman" panose="02020603050405020304" pitchFamily="18" charset="0"/>
          </a:endParaRPr>
        </a:p>
      </dsp:txBody>
      <dsp:txXfrm rot="-5400000">
        <a:off x="3140963" y="2616386"/>
        <a:ext cx="5552886" cy="573954"/>
      </dsp:txXfrm>
    </dsp:sp>
    <dsp:sp modelId="{D8ECEBEF-12C2-4B38-A8E0-359BE52CA1DF}">
      <dsp:nvSpPr>
        <dsp:cNvPr id="0" name=""/>
        <dsp:cNvSpPr/>
      </dsp:nvSpPr>
      <dsp:spPr>
        <a:xfrm>
          <a:off x="0" y="2505829"/>
          <a:ext cx="3140964" cy="795067"/>
        </a:xfrm>
        <a:prstGeom prst="round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b="1" kern="1200" dirty="0" smtClean="0">
              <a:latin typeface="Arial Narrow" pitchFamily="34" charset="0"/>
              <a:cs typeface="Times New Roman" panose="02020603050405020304" pitchFamily="18" charset="0"/>
            </a:rPr>
            <a:t>Emergency Food Assistance Program</a:t>
          </a:r>
          <a:endParaRPr lang="en-US" sz="2300" b="1" kern="1200" dirty="0">
            <a:latin typeface="Arial Narrow" pitchFamily="34" charset="0"/>
            <a:cs typeface="Times New Roman" panose="02020603050405020304" pitchFamily="18" charset="0"/>
          </a:endParaRPr>
        </a:p>
      </dsp:txBody>
      <dsp:txXfrm>
        <a:off x="38812" y="2544641"/>
        <a:ext cx="3063340" cy="717443"/>
      </dsp:txXfrm>
    </dsp:sp>
    <dsp:sp modelId="{E5381E5D-D41B-4A00-B58E-EE29904476C7}">
      <dsp:nvSpPr>
        <dsp:cNvPr id="0" name=""/>
        <dsp:cNvSpPr/>
      </dsp:nvSpPr>
      <dsp:spPr>
        <a:xfrm rot="5400000">
          <a:off x="5614904" y="946217"/>
          <a:ext cx="636054" cy="5583936"/>
        </a:xfrm>
        <a:prstGeom prst="round2SameRect">
          <a:avLst/>
        </a:prstGeom>
        <a:solidFill>
          <a:schemeClr val="tx1">
            <a:lumMod val="50000"/>
            <a:lumOff val="50000"/>
            <a:alpha val="27000"/>
          </a:schemeClr>
        </a:solidFill>
        <a:ln w="25400" cap="flat" cmpd="sng" algn="ctr">
          <a:solidFill>
            <a:srgbClr val="002570">
              <a:alpha val="8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latin typeface="Arial Narrow" pitchFamily="34" charset="0"/>
              <a:cs typeface="Times New Roman" panose="02020603050405020304" pitchFamily="18" charset="0"/>
            </a:rPr>
            <a:t>796,145 recipients in heat year 2014*</a:t>
          </a:r>
          <a:endParaRPr lang="en-US" sz="1400" kern="1200" dirty="0">
            <a:solidFill>
              <a:schemeClr val="tx1"/>
            </a:solidFill>
            <a:latin typeface="Arial Narrow" pitchFamily="34" charset="0"/>
            <a:cs typeface="Times New Roman" panose="02020603050405020304" pitchFamily="18" charset="0"/>
          </a:endParaRPr>
        </a:p>
      </dsp:txBody>
      <dsp:txXfrm rot="-5400000">
        <a:off x="3140963" y="3451208"/>
        <a:ext cx="5552886" cy="573954"/>
      </dsp:txXfrm>
    </dsp:sp>
    <dsp:sp modelId="{0F9E78B2-2DCE-4CC7-9BDB-CFDAC4A0B7F4}">
      <dsp:nvSpPr>
        <dsp:cNvPr id="0" name=""/>
        <dsp:cNvSpPr/>
      </dsp:nvSpPr>
      <dsp:spPr>
        <a:xfrm>
          <a:off x="0" y="3340651"/>
          <a:ext cx="3140964" cy="795067"/>
        </a:xfrm>
        <a:prstGeom prst="round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b="1" kern="1200" dirty="0" smtClean="0">
              <a:latin typeface="Arial Narrow" pitchFamily="34" charset="0"/>
              <a:cs typeface="Times New Roman" panose="02020603050405020304" pitchFamily="18" charset="0"/>
            </a:rPr>
            <a:t>Home Energy Assistance Program</a:t>
          </a:r>
          <a:endParaRPr lang="en-US" sz="2300" b="1" kern="1200" dirty="0">
            <a:latin typeface="Arial Narrow" pitchFamily="34" charset="0"/>
            <a:cs typeface="Times New Roman" panose="02020603050405020304" pitchFamily="18" charset="0"/>
          </a:endParaRPr>
        </a:p>
      </dsp:txBody>
      <dsp:txXfrm>
        <a:off x="38812" y="3379463"/>
        <a:ext cx="3063340" cy="717443"/>
      </dsp:txXfrm>
    </dsp:sp>
    <dsp:sp modelId="{D1AEDE6C-EE1C-4BE2-B81C-E0DAE4B78052}">
      <dsp:nvSpPr>
        <dsp:cNvPr id="0" name=""/>
        <dsp:cNvSpPr/>
      </dsp:nvSpPr>
      <dsp:spPr>
        <a:xfrm rot="5400000">
          <a:off x="5614904" y="1781038"/>
          <a:ext cx="636054" cy="5583936"/>
        </a:xfrm>
        <a:prstGeom prst="round2SameRect">
          <a:avLst/>
        </a:prstGeom>
        <a:solidFill>
          <a:schemeClr val="tx1">
            <a:lumMod val="50000"/>
            <a:lumOff val="50000"/>
            <a:alpha val="27000"/>
          </a:schemeClr>
        </a:solidFill>
        <a:ln w="25400" cap="flat" cmpd="sng" algn="ctr">
          <a:solidFill>
            <a:srgbClr val="002570">
              <a:alpha val="8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latin typeface="Arial Narrow" pitchFamily="34" charset="0"/>
              <a:cs typeface="Times New Roman" panose="02020603050405020304" pitchFamily="18" charset="0"/>
            </a:rPr>
            <a:t>282,190 cases with orders as of February 2015</a:t>
          </a:r>
          <a:endParaRPr lang="en-US" sz="1400" kern="1200" dirty="0">
            <a:latin typeface="Arial Narrow" pitchFamily="34"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smtClean="0">
              <a:latin typeface="Arial Narrow" pitchFamily="34" charset="0"/>
              <a:cs typeface="Times New Roman" panose="02020603050405020304" pitchFamily="18" charset="0"/>
            </a:rPr>
            <a:t>Over $742 million in collections in CY 2014</a:t>
          </a:r>
          <a:endParaRPr lang="en-US" sz="1400" kern="1200" dirty="0">
            <a:latin typeface="Arial Narrow" pitchFamily="34" charset="0"/>
            <a:cs typeface="Times New Roman" panose="02020603050405020304" pitchFamily="18" charset="0"/>
          </a:endParaRPr>
        </a:p>
        <a:p>
          <a:pPr marL="114300" lvl="1" indent="-114300" algn="l" defTabSz="622300">
            <a:lnSpc>
              <a:spcPct val="90000"/>
            </a:lnSpc>
            <a:spcBef>
              <a:spcPct val="0"/>
            </a:spcBef>
            <a:spcAft>
              <a:spcPct val="15000"/>
            </a:spcAft>
            <a:buChar char="••"/>
          </a:pPr>
          <a:r>
            <a:rPr lang="en-US" sz="1400" kern="1200" dirty="0" smtClean="0">
              <a:latin typeface="Arial Narrow" pitchFamily="34" charset="0"/>
              <a:cs typeface="Times New Roman" panose="02020603050405020304" pitchFamily="18" charset="0"/>
            </a:rPr>
            <a:t>Over 92% of collections distributed directly to families</a:t>
          </a:r>
          <a:endParaRPr lang="en-US" sz="1400" kern="1200" dirty="0">
            <a:latin typeface="Arial Narrow" pitchFamily="34" charset="0"/>
            <a:cs typeface="Times New Roman" panose="02020603050405020304" pitchFamily="18" charset="0"/>
          </a:endParaRPr>
        </a:p>
      </dsp:txBody>
      <dsp:txXfrm rot="-5400000">
        <a:off x="3140963" y="4286029"/>
        <a:ext cx="5552886" cy="573954"/>
      </dsp:txXfrm>
    </dsp:sp>
    <dsp:sp modelId="{42DF9F04-C565-4D64-BC6F-E32A259129DF}">
      <dsp:nvSpPr>
        <dsp:cNvPr id="0" name=""/>
        <dsp:cNvSpPr/>
      </dsp:nvSpPr>
      <dsp:spPr>
        <a:xfrm>
          <a:off x="0" y="4175472"/>
          <a:ext cx="3140964" cy="795067"/>
        </a:xfrm>
        <a:prstGeom prst="round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b="1" kern="1200" dirty="0" smtClean="0">
              <a:latin typeface="Arial Narrow" pitchFamily="34" charset="0"/>
              <a:cs typeface="Times New Roman" panose="02020603050405020304" pitchFamily="18" charset="0"/>
            </a:rPr>
            <a:t>Child Support</a:t>
          </a:r>
          <a:endParaRPr lang="en-US" sz="2300" b="1" kern="1200" dirty="0">
            <a:latin typeface="Arial Narrow" pitchFamily="34" charset="0"/>
            <a:cs typeface="Times New Roman" panose="02020603050405020304" pitchFamily="18" charset="0"/>
          </a:endParaRPr>
        </a:p>
      </dsp:txBody>
      <dsp:txXfrm>
        <a:off x="38812" y="4214284"/>
        <a:ext cx="3063340" cy="717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90623-C5A3-4268-8B11-72F6C2B1E7BC}">
      <dsp:nvSpPr>
        <dsp:cNvPr id="0" name=""/>
        <dsp:cNvSpPr/>
      </dsp:nvSpPr>
      <dsp:spPr>
        <a:xfrm rot="5400000">
          <a:off x="5500450" y="-2239944"/>
          <a:ext cx="761330" cy="5535168"/>
        </a:xfrm>
        <a:prstGeom prst="round2SameRect">
          <a:avLst/>
        </a:prstGeom>
        <a:solidFill>
          <a:schemeClr val="tx1">
            <a:lumMod val="50000"/>
            <a:lumOff val="50000"/>
            <a:alpha val="24000"/>
          </a:schemeClr>
        </a:solidFill>
        <a:ln w="25400" cap="flat" cmpd="sng" algn="ctr">
          <a:solidFill>
            <a:srgbClr val="002570">
              <a:alpha val="7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Narrow" pitchFamily="34" charset="0"/>
              <a:cs typeface="Times New Roman" panose="02020603050405020304" pitchFamily="18" charset="0"/>
            </a:rPr>
            <a:t>3,884 cases being assessed for services as of March 2015</a:t>
          </a:r>
          <a:endParaRPr lang="en-US" sz="1600" kern="1200" dirty="0">
            <a:latin typeface="Arial Narrow"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dirty="0" smtClean="0">
              <a:latin typeface="Arial Narrow" pitchFamily="34" charset="0"/>
              <a:cs typeface="Times New Roman" panose="02020603050405020304" pitchFamily="18" charset="0"/>
            </a:rPr>
            <a:t>6,213 undercare cases as of March 2015</a:t>
          </a:r>
          <a:endParaRPr lang="en-US" sz="1600" kern="1200" dirty="0">
            <a:latin typeface="Arial Narrow" pitchFamily="34" charset="0"/>
            <a:cs typeface="Times New Roman" panose="02020603050405020304" pitchFamily="18" charset="0"/>
          </a:endParaRPr>
        </a:p>
      </dsp:txBody>
      <dsp:txXfrm rot="-5400000">
        <a:off x="3113532" y="184139"/>
        <a:ext cx="5498003" cy="687000"/>
      </dsp:txXfrm>
    </dsp:sp>
    <dsp:sp modelId="{C19CF686-D86B-4590-B00E-F2BBAB1200E6}">
      <dsp:nvSpPr>
        <dsp:cNvPr id="0" name=""/>
        <dsp:cNvSpPr/>
      </dsp:nvSpPr>
      <dsp:spPr>
        <a:xfrm>
          <a:off x="0" y="2176"/>
          <a:ext cx="3113532" cy="951662"/>
        </a:xfrm>
        <a:prstGeom prst="round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itchFamily="34" charset="0"/>
              <a:cs typeface="Times New Roman" panose="02020603050405020304" pitchFamily="18" charset="0"/>
            </a:rPr>
            <a:t>Adult Protective Services</a:t>
          </a:r>
          <a:endParaRPr lang="en-US" sz="2400" b="1" kern="1200" dirty="0">
            <a:latin typeface="Arial Narrow" pitchFamily="34" charset="0"/>
            <a:cs typeface="Times New Roman" panose="02020603050405020304" pitchFamily="18" charset="0"/>
          </a:endParaRPr>
        </a:p>
      </dsp:txBody>
      <dsp:txXfrm>
        <a:off x="46456" y="48632"/>
        <a:ext cx="3020620" cy="858750"/>
      </dsp:txXfrm>
    </dsp:sp>
    <dsp:sp modelId="{E0377890-973D-4660-BF3A-B5E0646D173B}">
      <dsp:nvSpPr>
        <dsp:cNvPr id="0" name=""/>
        <dsp:cNvSpPr/>
      </dsp:nvSpPr>
      <dsp:spPr>
        <a:xfrm rot="5400000">
          <a:off x="5500450" y="-1290329"/>
          <a:ext cx="761330" cy="5535168"/>
        </a:xfrm>
        <a:prstGeom prst="round2SameRect">
          <a:avLst/>
        </a:prstGeom>
        <a:solidFill>
          <a:schemeClr val="tx1">
            <a:lumMod val="50000"/>
            <a:lumOff val="50000"/>
            <a:alpha val="24000"/>
          </a:schemeClr>
        </a:solidFill>
        <a:ln w="25400" cap="flat" cmpd="sng" algn="ctr">
          <a:solidFill>
            <a:srgbClr val="002570">
              <a:alpha val="7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1"/>
              </a:solidFill>
              <a:latin typeface="Arial Narrow" pitchFamily="34" charset="0"/>
              <a:cs typeface="Times New Roman" panose="02020603050405020304" pitchFamily="18" charset="0"/>
            </a:rPr>
            <a:t>123,005 total home care enrollees as of March 2015</a:t>
          </a:r>
          <a:endParaRPr lang="en-US" sz="1600" kern="1200" dirty="0">
            <a:solidFill>
              <a:schemeClr val="tx1"/>
            </a:solidFill>
            <a:latin typeface="Arial Narrow" pitchFamily="34" charset="0"/>
            <a:cs typeface="Times New Roman" panose="02020603050405020304" pitchFamily="18" charset="0"/>
          </a:endParaRPr>
        </a:p>
      </dsp:txBody>
      <dsp:txXfrm rot="-5400000">
        <a:off x="3113532" y="1133754"/>
        <a:ext cx="5498003" cy="687000"/>
      </dsp:txXfrm>
    </dsp:sp>
    <dsp:sp modelId="{98F1E79C-A509-49DD-83A5-22B37C3601B2}">
      <dsp:nvSpPr>
        <dsp:cNvPr id="0" name=""/>
        <dsp:cNvSpPr/>
      </dsp:nvSpPr>
      <dsp:spPr>
        <a:xfrm>
          <a:off x="0" y="1001422"/>
          <a:ext cx="3113532" cy="951662"/>
        </a:xfrm>
        <a:prstGeom prst="round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itchFamily="34" charset="0"/>
              <a:cs typeface="Times New Roman" panose="02020603050405020304" pitchFamily="18" charset="0"/>
            </a:rPr>
            <a:t>Homecare</a:t>
          </a:r>
          <a:endParaRPr lang="en-US" sz="2400" b="1" kern="1200" dirty="0">
            <a:latin typeface="Arial Narrow" pitchFamily="34" charset="0"/>
            <a:cs typeface="Times New Roman" panose="02020603050405020304" pitchFamily="18" charset="0"/>
          </a:endParaRPr>
        </a:p>
      </dsp:txBody>
      <dsp:txXfrm>
        <a:off x="46456" y="1047878"/>
        <a:ext cx="3020620" cy="858750"/>
      </dsp:txXfrm>
    </dsp:sp>
    <dsp:sp modelId="{2E26C8DC-43F4-47D4-A4FC-B54532FA170D}">
      <dsp:nvSpPr>
        <dsp:cNvPr id="0" name=""/>
        <dsp:cNvSpPr/>
      </dsp:nvSpPr>
      <dsp:spPr>
        <a:xfrm rot="5400000">
          <a:off x="5500450" y="-291084"/>
          <a:ext cx="761330" cy="5535168"/>
        </a:xfrm>
        <a:prstGeom prst="round2SameRect">
          <a:avLst/>
        </a:prstGeom>
        <a:solidFill>
          <a:schemeClr val="tx1">
            <a:lumMod val="50000"/>
            <a:lumOff val="50000"/>
            <a:alpha val="24000"/>
          </a:schemeClr>
        </a:solidFill>
        <a:ln w="25400" cap="flat" cmpd="sng" algn="ctr">
          <a:solidFill>
            <a:srgbClr val="002570">
              <a:alpha val="7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Narrow" pitchFamily="34" charset="0"/>
              <a:cs typeface="Times New Roman" panose="02020603050405020304" pitchFamily="18" charset="0"/>
            </a:rPr>
            <a:t>32,309 cases served as of March 2015</a:t>
          </a:r>
          <a:endParaRPr lang="en-US" sz="1600" kern="1200" dirty="0">
            <a:latin typeface="Arial Narrow" pitchFamily="34" charset="0"/>
            <a:cs typeface="Times New Roman" panose="02020603050405020304" pitchFamily="18" charset="0"/>
          </a:endParaRPr>
        </a:p>
      </dsp:txBody>
      <dsp:txXfrm rot="-5400000">
        <a:off x="3113532" y="2132999"/>
        <a:ext cx="5498003" cy="687000"/>
      </dsp:txXfrm>
    </dsp:sp>
    <dsp:sp modelId="{D57B73BB-6AD7-4683-B061-9C0AB19E6D4D}">
      <dsp:nvSpPr>
        <dsp:cNvPr id="0" name=""/>
        <dsp:cNvSpPr/>
      </dsp:nvSpPr>
      <dsp:spPr>
        <a:xfrm>
          <a:off x="0" y="2000668"/>
          <a:ext cx="3113532" cy="951662"/>
        </a:xfrm>
        <a:prstGeom prst="round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itchFamily="34" charset="0"/>
              <a:cs typeface="Times New Roman" panose="02020603050405020304" pitchFamily="18" charset="0"/>
            </a:rPr>
            <a:t>HIV/AIDS Services Administration</a:t>
          </a:r>
          <a:endParaRPr lang="en-US" sz="2400" b="1" kern="1200" dirty="0">
            <a:latin typeface="Arial Narrow" pitchFamily="34" charset="0"/>
            <a:cs typeface="Times New Roman" panose="02020603050405020304" pitchFamily="18" charset="0"/>
          </a:endParaRPr>
        </a:p>
      </dsp:txBody>
      <dsp:txXfrm>
        <a:off x="46456" y="2047124"/>
        <a:ext cx="3020620" cy="858750"/>
      </dsp:txXfrm>
    </dsp:sp>
    <dsp:sp modelId="{2F241F85-F009-479F-BDCA-B6EAC0D40D48}">
      <dsp:nvSpPr>
        <dsp:cNvPr id="0" name=""/>
        <dsp:cNvSpPr/>
      </dsp:nvSpPr>
      <dsp:spPr>
        <a:xfrm rot="5400000">
          <a:off x="5500450" y="708161"/>
          <a:ext cx="761330" cy="5535168"/>
        </a:xfrm>
        <a:prstGeom prst="round2SameRect">
          <a:avLst/>
        </a:prstGeom>
        <a:solidFill>
          <a:schemeClr val="tx1">
            <a:lumMod val="50000"/>
            <a:lumOff val="50000"/>
            <a:alpha val="24000"/>
          </a:schemeClr>
        </a:solidFill>
        <a:ln w="25400" cap="flat" cmpd="sng" algn="ctr">
          <a:solidFill>
            <a:srgbClr val="002570">
              <a:alpha val="7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Narrow" pitchFamily="34" charset="0"/>
              <a:cs typeface="Times New Roman" panose="02020603050405020304" pitchFamily="18" charset="0"/>
            </a:rPr>
            <a:t>Over 1,000 families served per day in emergency and transitional shelters in February 2015</a:t>
          </a:r>
          <a:endParaRPr lang="en-US" sz="1600" kern="1200" dirty="0">
            <a:latin typeface="Arial Narrow" pitchFamily="34"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dirty="0" smtClean="0">
              <a:latin typeface="Arial Narrow" pitchFamily="34" charset="0"/>
              <a:cs typeface="Times New Roman" panose="02020603050405020304" pitchFamily="18" charset="0"/>
            </a:rPr>
            <a:t>3,492 non-residential cases served in February 2015</a:t>
          </a:r>
          <a:endParaRPr lang="en-US" sz="1600" kern="1200" dirty="0">
            <a:latin typeface="Arial Narrow" pitchFamily="34" charset="0"/>
            <a:cs typeface="Times New Roman" panose="02020603050405020304" pitchFamily="18" charset="0"/>
          </a:endParaRPr>
        </a:p>
      </dsp:txBody>
      <dsp:txXfrm rot="-5400000">
        <a:off x="3113532" y="3132245"/>
        <a:ext cx="5498003" cy="687000"/>
      </dsp:txXfrm>
    </dsp:sp>
    <dsp:sp modelId="{746EF09C-2B40-4E2A-8B9B-4CE2CA0ECED9}">
      <dsp:nvSpPr>
        <dsp:cNvPr id="0" name=""/>
        <dsp:cNvSpPr/>
      </dsp:nvSpPr>
      <dsp:spPr>
        <a:xfrm>
          <a:off x="0" y="2999914"/>
          <a:ext cx="3113532" cy="951662"/>
        </a:xfrm>
        <a:prstGeom prst="round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itchFamily="34" charset="0"/>
              <a:cs typeface="Times New Roman" panose="02020603050405020304" pitchFamily="18" charset="0"/>
            </a:rPr>
            <a:t>Domestic Violence</a:t>
          </a:r>
          <a:endParaRPr lang="en-US" sz="2400" b="1" kern="1200" dirty="0">
            <a:latin typeface="Arial Narrow" pitchFamily="34" charset="0"/>
            <a:cs typeface="Times New Roman" panose="02020603050405020304" pitchFamily="18" charset="0"/>
          </a:endParaRPr>
        </a:p>
      </dsp:txBody>
      <dsp:txXfrm>
        <a:off x="46456" y="3046370"/>
        <a:ext cx="3020620" cy="858750"/>
      </dsp:txXfrm>
    </dsp:sp>
    <dsp:sp modelId="{805A48FA-8296-4BDE-9CBA-027E3314A752}">
      <dsp:nvSpPr>
        <dsp:cNvPr id="0" name=""/>
        <dsp:cNvSpPr/>
      </dsp:nvSpPr>
      <dsp:spPr>
        <a:xfrm rot="5400000">
          <a:off x="5500450" y="1707407"/>
          <a:ext cx="761330" cy="5535168"/>
        </a:xfrm>
        <a:prstGeom prst="round2SameRect">
          <a:avLst/>
        </a:prstGeom>
        <a:solidFill>
          <a:schemeClr val="tx1">
            <a:lumMod val="50000"/>
            <a:lumOff val="50000"/>
            <a:alpha val="24000"/>
          </a:schemeClr>
        </a:solidFill>
        <a:ln w="25400" cap="flat" cmpd="sng" algn="ctr">
          <a:solidFill>
            <a:srgbClr val="002570">
              <a:alpha val="7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Arial Narrow" pitchFamily="34" charset="0"/>
              <a:cs typeface="Times New Roman" panose="02020603050405020304" pitchFamily="18" charset="0"/>
            </a:rPr>
            <a:t>7,428 students received counseling in 2014</a:t>
          </a:r>
        </a:p>
      </dsp:txBody>
      <dsp:txXfrm rot="-5400000">
        <a:off x="3113532" y="4131491"/>
        <a:ext cx="5498003" cy="687000"/>
      </dsp:txXfrm>
    </dsp:sp>
    <dsp:sp modelId="{591A20E2-B735-4D34-BD19-192B635B0F62}">
      <dsp:nvSpPr>
        <dsp:cNvPr id="0" name=""/>
        <dsp:cNvSpPr/>
      </dsp:nvSpPr>
      <dsp:spPr>
        <a:xfrm>
          <a:off x="0" y="3999160"/>
          <a:ext cx="3113532" cy="951662"/>
        </a:xfrm>
        <a:prstGeom prst="round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Narrow" pitchFamily="34" charset="0"/>
              <a:cs typeface="Times New Roman" panose="02020603050405020304" pitchFamily="18" charset="0"/>
            </a:rPr>
            <a:t>Teen Relationship Abuse Prevention Program</a:t>
          </a:r>
          <a:endParaRPr lang="en-US" sz="2400" b="1" kern="1200" dirty="0">
            <a:latin typeface="Arial Narrow" pitchFamily="34" charset="0"/>
            <a:cs typeface="Times New Roman" panose="02020603050405020304" pitchFamily="18" charset="0"/>
          </a:endParaRPr>
        </a:p>
      </dsp:txBody>
      <dsp:txXfrm>
        <a:off x="46456" y="4045616"/>
        <a:ext cx="3020620" cy="858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BE9903-F9E4-4480-B360-51D8E12515D6}">
      <dsp:nvSpPr>
        <dsp:cNvPr id="0" name=""/>
        <dsp:cNvSpPr/>
      </dsp:nvSpPr>
      <dsp:spPr>
        <a:xfrm>
          <a:off x="713491" y="378"/>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DC 37 Local</a:t>
          </a:r>
          <a:br>
            <a:rPr lang="en-US" altLang="en-US" sz="1200" b="0" kern="1200" dirty="0" smtClean="0">
              <a:solidFill>
                <a:schemeClr val="bg1"/>
              </a:solidFill>
              <a:latin typeface="Arial" pitchFamily="34" charset="0"/>
              <a:cs typeface="Arial" pitchFamily="34" charset="0"/>
            </a:rPr>
          </a:br>
          <a:r>
            <a:rPr lang="en-US" altLang="en-US" sz="1200" b="0" kern="1200" dirty="0" smtClean="0">
              <a:solidFill>
                <a:schemeClr val="bg1"/>
              </a:solidFill>
              <a:latin typeface="Arial" pitchFamily="34" charset="0"/>
              <a:cs typeface="Arial" pitchFamily="34" charset="0"/>
            </a:rPr>
            <a:t>1549</a:t>
          </a:r>
          <a:endParaRPr lang="en-US" altLang="en-US" sz="1200" b="0" kern="1200" dirty="0">
            <a:solidFill>
              <a:schemeClr val="bg1"/>
            </a:solidFill>
            <a:latin typeface="Arial" pitchFamily="34" charset="0"/>
            <a:cs typeface="Arial" pitchFamily="34" charset="0"/>
          </a:endParaRPr>
        </a:p>
      </dsp:txBody>
      <dsp:txXfrm>
        <a:off x="713491" y="378"/>
        <a:ext cx="1358521" cy="815113"/>
      </dsp:txXfrm>
    </dsp:sp>
    <dsp:sp modelId="{67B70109-CC63-41FE-9E29-153A96C66128}">
      <dsp:nvSpPr>
        <dsp:cNvPr id="0" name=""/>
        <dsp:cNvSpPr/>
      </dsp:nvSpPr>
      <dsp:spPr>
        <a:xfrm>
          <a:off x="2207865" y="378"/>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DC 37 SSEU Local 371 </a:t>
          </a:r>
          <a:endParaRPr lang="en-US" altLang="en-US" sz="1200" b="0" kern="1200" dirty="0">
            <a:solidFill>
              <a:schemeClr val="bg1"/>
            </a:solidFill>
            <a:latin typeface="Arial" pitchFamily="34" charset="0"/>
            <a:cs typeface="Arial" pitchFamily="34" charset="0"/>
          </a:endParaRPr>
        </a:p>
      </dsp:txBody>
      <dsp:txXfrm>
        <a:off x="2207865" y="378"/>
        <a:ext cx="1358521" cy="815113"/>
      </dsp:txXfrm>
    </dsp:sp>
    <dsp:sp modelId="{420ABDBC-1E56-4BA0-888C-B36C9C3B5017}">
      <dsp:nvSpPr>
        <dsp:cNvPr id="0" name=""/>
        <dsp:cNvSpPr/>
      </dsp:nvSpPr>
      <dsp:spPr>
        <a:xfrm>
          <a:off x="3702239" y="378"/>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DC 37 Local</a:t>
          </a:r>
          <a:br>
            <a:rPr lang="en-US" altLang="en-US" sz="1200" b="0" kern="1200" dirty="0" smtClean="0">
              <a:solidFill>
                <a:schemeClr val="bg1"/>
              </a:solidFill>
              <a:latin typeface="Arial" pitchFamily="34" charset="0"/>
              <a:cs typeface="Arial" pitchFamily="34" charset="0"/>
            </a:rPr>
          </a:br>
          <a:r>
            <a:rPr lang="en-US" altLang="en-US" sz="1200" b="0" kern="1200" dirty="0" smtClean="0">
              <a:solidFill>
                <a:schemeClr val="bg1"/>
              </a:solidFill>
              <a:latin typeface="Arial" pitchFamily="34" charset="0"/>
              <a:cs typeface="Arial" pitchFamily="34" charset="0"/>
            </a:rPr>
            <a:t>2627</a:t>
          </a:r>
          <a:endParaRPr lang="en-US" altLang="en-US" sz="1200" b="0" kern="1200" dirty="0">
            <a:solidFill>
              <a:schemeClr val="bg1"/>
            </a:solidFill>
            <a:latin typeface="Arial" pitchFamily="34" charset="0"/>
            <a:cs typeface="Arial" pitchFamily="34" charset="0"/>
          </a:endParaRPr>
        </a:p>
      </dsp:txBody>
      <dsp:txXfrm>
        <a:off x="3702239" y="378"/>
        <a:ext cx="1358521" cy="815113"/>
      </dsp:txXfrm>
    </dsp:sp>
    <dsp:sp modelId="{D26ED58A-AAEE-43DF-824E-5B2A53120DD3}">
      <dsp:nvSpPr>
        <dsp:cNvPr id="0" name=""/>
        <dsp:cNvSpPr/>
      </dsp:nvSpPr>
      <dsp:spPr>
        <a:xfrm>
          <a:off x="5196613" y="378"/>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DC 37 Local</a:t>
          </a:r>
          <a:br>
            <a:rPr lang="en-US" altLang="en-US" sz="1200" b="0" kern="1200" dirty="0" smtClean="0">
              <a:solidFill>
                <a:schemeClr val="bg1"/>
              </a:solidFill>
              <a:latin typeface="Arial" pitchFamily="34" charset="0"/>
              <a:cs typeface="Arial" pitchFamily="34" charset="0"/>
            </a:rPr>
          </a:br>
          <a:r>
            <a:rPr lang="en-US" altLang="en-US" sz="1200" b="0" kern="1200" dirty="0" smtClean="0">
              <a:solidFill>
                <a:schemeClr val="bg1"/>
              </a:solidFill>
              <a:latin typeface="Arial" pitchFamily="34" charset="0"/>
              <a:cs typeface="Arial" pitchFamily="34" charset="0"/>
            </a:rPr>
            <a:t>1407</a:t>
          </a:r>
          <a:endParaRPr lang="en-US" altLang="en-US" sz="1200" b="0" kern="1200" dirty="0">
            <a:solidFill>
              <a:schemeClr val="bg1"/>
            </a:solidFill>
            <a:latin typeface="Arial" pitchFamily="34" charset="0"/>
            <a:cs typeface="Arial" pitchFamily="34" charset="0"/>
          </a:endParaRPr>
        </a:p>
      </dsp:txBody>
      <dsp:txXfrm>
        <a:off x="5196613" y="378"/>
        <a:ext cx="1358521" cy="815113"/>
      </dsp:txXfrm>
    </dsp:sp>
    <dsp:sp modelId="{3EB5600C-D325-4C5E-8545-C49D0E38BBCE}">
      <dsp:nvSpPr>
        <dsp:cNvPr id="0" name=""/>
        <dsp:cNvSpPr/>
      </dsp:nvSpPr>
      <dsp:spPr>
        <a:xfrm>
          <a:off x="6690986" y="378"/>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DC 37 Local</a:t>
          </a:r>
          <a:br>
            <a:rPr lang="en-US" altLang="en-US" sz="1200" b="0" kern="1200" dirty="0" smtClean="0">
              <a:solidFill>
                <a:schemeClr val="bg1"/>
              </a:solidFill>
              <a:latin typeface="Arial" pitchFamily="34" charset="0"/>
              <a:cs typeface="Arial" pitchFamily="34" charset="0"/>
            </a:rPr>
          </a:br>
          <a:r>
            <a:rPr lang="en-US" altLang="en-US" sz="1200" b="0" kern="1200" dirty="0" smtClean="0">
              <a:solidFill>
                <a:schemeClr val="bg1"/>
              </a:solidFill>
              <a:latin typeface="Arial" pitchFamily="34" charset="0"/>
              <a:cs typeface="Arial" pitchFamily="34" charset="0"/>
            </a:rPr>
            <a:t>924</a:t>
          </a:r>
        </a:p>
      </dsp:txBody>
      <dsp:txXfrm>
        <a:off x="6690986" y="378"/>
        <a:ext cx="1358521" cy="815113"/>
      </dsp:txXfrm>
    </dsp:sp>
    <dsp:sp modelId="{C07E37EA-659D-4769-A72E-53E99E3DA3D9}">
      <dsp:nvSpPr>
        <dsp:cNvPr id="0" name=""/>
        <dsp:cNvSpPr/>
      </dsp:nvSpPr>
      <dsp:spPr>
        <a:xfrm>
          <a:off x="713491" y="951343"/>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CWA Local</a:t>
          </a:r>
          <a:br>
            <a:rPr lang="en-US" altLang="en-US" sz="1200" b="0" kern="1200" dirty="0" smtClean="0">
              <a:solidFill>
                <a:schemeClr val="bg1"/>
              </a:solidFill>
              <a:latin typeface="Arial" pitchFamily="34" charset="0"/>
              <a:cs typeface="Arial" pitchFamily="34" charset="0"/>
            </a:rPr>
          </a:br>
          <a:r>
            <a:rPr lang="en-US" altLang="en-US" sz="1200" b="0" kern="1200" dirty="0" smtClean="0">
              <a:solidFill>
                <a:schemeClr val="bg1"/>
              </a:solidFill>
              <a:latin typeface="Arial" pitchFamily="34" charset="0"/>
              <a:cs typeface="Arial" pitchFamily="34" charset="0"/>
            </a:rPr>
            <a:t>1180</a:t>
          </a:r>
          <a:endParaRPr lang="en-US" altLang="en-US" sz="1200" b="0" kern="1200" dirty="0">
            <a:solidFill>
              <a:schemeClr val="bg1"/>
            </a:solidFill>
            <a:latin typeface="Arial" pitchFamily="34" charset="0"/>
            <a:cs typeface="Arial" pitchFamily="34" charset="0"/>
          </a:endParaRPr>
        </a:p>
      </dsp:txBody>
      <dsp:txXfrm>
        <a:off x="713491" y="951343"/>
        <a:ext cx="1358521" cy="815113"/>
      </dsp:txXfrm>
    </dsp:sp>
    <dsp:sp modelId="{6D091FB4-5710-42D9-871D-4351967BEEE6}">
      <dsp:nvSpPr>
        <dsp:cNvPr id="0" name=""/>
        <dsp:cNvSpPr/>
      </dsp:nvSpPr>
      <dsp:spPr>
        <a:xfrm>
          <a:off x="2207865" y="951343"/>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Teamsters Local 237</a:t>
          </a:r>
          <a:endParaRPr lang="en-US" altLang="en-US" sz="1200" b="0" kern="1200" dirty="0">
            <a:solidFill>
              <a:schemeClr val="bg1"/>
            </a:solidFill>
            <a:latin typeface="Arial" pitchFamily="34" charset="0"/>
            <a:cs typeface="Arial" pitchFamily="34" charset="0"/>
          </a:endParaRPr>
        </a:p>
      </dsp:txBody>
      <dsp:txXfrm>
        <a:off x="2207865" y="951343"/>
        <a:ext cx="1358521" cy="815113"/>
      </dsp:txXfrm>
    </dsp:sp>
    <dsp:sp modelId="{FC0E86CF-006F-437C-9061-D89C43CFEBAA}">
      <dsp:nvSpPr>
        <dsp:cNvPr id="0" name=""/>
        <dsp:cNvSpPr/>
      </dsp:nvSpPr>
      <dsp:spPr>
        <a:xfrm>
          <a:off x="3702239" y="951343"/>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The Civil Services Bar Association of Local 237</a:t>
          </a:r>
          <a:endParaRPr lang="en-US" altLang="en-US" sz="1200" b="0" kern="1200" dirty="0">
            <a:solidFill>
              <a:schemeClr val="bg1"/>
            </a:solidFill>
            <a:latin typeface="Arial" pitchFamily="34" charset="0"/>
            <a:cs typeface="Arial" pitchFamily="34" charset="0"/>
          </a:endParaRPr>
        </a:p>
      </dsp:txBody>
      <dsp:txXfrm>
        <a:off x="3702239" y="951343"/>
        <a:ext cx="1358521" cy="815113"/>
      </dsp:txXfrm>
    </dsp:sp>
    <dsp:sp modelId="{92EA5259-2FE3-488E-BB10-A84DE4725BD3}">
      <dsp:nvSpPr>
        <dsp:cNvPr id="0" name=""/>
        <dsp:cNvSpPr/>
      </dsp:nvSpPr>
      <dsp:spPr>
        <a:xfrm>
          <a:off x="5196613" y="951343"/>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The Organization of Staff Analysts </a:t>
          </a:r>
          <a:endParaRPr lang="en-US" altLang="en-US" sz="1200" b="0" kern="1200" dirty="0">
            <a:solidFill>
              <a:schemeClr val="bg1"/>
            </a:solidFill>
            <a:latin typeface="Arial" pitchFamily="34" charset="0"/>
            <a:cs typeface="Arial" pitchFamily="34" charset="0"/>
          </a:endParaRPr>
        </a:p>
      </dsp:txBody>
      <dsp:txXfrm>
        <a:off x="5196613" y="951343"/>
        <a:ext cx="1358521" cy="815113"/>
      </dsp:txXfrm>
    </dsp:sp>
    <dsp:sp modelId="{81CA6C42-164E-45DE-B202-9214A4831188}">
      <dsp:nvSpPr>
        <dsp:cNvPr id="0" name=""/>
        <dsp:cNvSpPr/>
      </dsp:nvSpPr>
      <dsp:spPr>
        <a:xfrm>
          <a:off x="6690986" y="951343"/>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The New York State Nurses Association</a:t>
          </a:r>
          <a:endParaRPr lang="en-US" altLang="en-US" sz="1200" b="0" kern="1200" dirty="0">
            <a:solidFill>
              <a:schemeClr val="bg1"/>
            </a:solidFill>
            <a:latin typeface="Arial" pitchFamily="34" charset="0"/>
            <a:cs typeface="Arial" pitchFamily="34" charset="0"/>
          </a:endParaRPr>
        </a:p>
      </dsp:txBody>
      <dsp:txXfrm>
        <a:off x="6690986" y="951343"/>
        <a:ext cx="1358521" cy="815113"/>
      </dsp:txXfrm>
    </dsp:sp>
    <dsp:sp modelId="{C76F9F6E-54A1-4170-B341-75E964E737D9}">
      <dsp:nvSpPr>
        <dsp:cNvPr id="0" name=""/>
        <dsp:cNvSpPr/>
      </dsp:nvSpPr>
      <dsp:spPr>
        <a:xfrm>
          <a:off x="2207865" y="1902308"/>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The United Brotherhood of Carpenters and Joiners</a:t>
          </a:r>
          <a:endParaRPr lang="en-US" altLang="en-US" sz="1200" b="0" kern="1200" dirty="0">
            <a:solidFill>
              <a:schemeClr val="bg1"/>
            </a:solidFill>
            <a:latin typeface="Arial" pitchFamily="34" charset="0"/>
            <a:cs typeface="Arial" pitchFamily="34" charset="0"/>
          </a:endParaRPr>
        </a:p>
      </dsp:txBody>
      <dsp:txXfrm>
        <a:off x="2207865" y="1902308"/>
        <a:ext cx="1358521" cy="815113"/>
      </dsp:txXfrm>
    </dsp:sp>
    <dsp:sp modelId="{90E40A45-4FE5-432B-8C8D-534EF5114FA4}">
      <dsp:nvSpPr>
        <dsp:cNvPr id="0" name=""/>
        <dsp:cNvSpPr/>
      </dsp:nvSpPr>
      <dsp:spPr>
        <a:xfrm>
          <a:off x="3702239" y="1902308"/>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IBEW Local 3</a:t>
          </a:r>
          <a:endParaRPr lang="en-US" altLang="en-US" sz="1200" b="0" kern="1200" dirty="0">
            <a:solidFill>
              <a:schemeClr val="bg1"/>
            </a:solidFill>
            <a:latin typeface="Arial" pitchFamily="34" charset="0"/>
            <a:cs typeface="Arial" pitchFamily="34" charset="0"/>
          </a:endParaRPr>
        </a:p>
      </dsp:txBody>
      <dsp:txXfrm>
        <a:off x="3702239" y="1902308"/>
        <a:ext cx="1358521" cy="815113"/>
      </dsp:txXfrm>
    </dsp:sp>
    <dsp:sp modelId="{9BF9A813-F6B5-4862-B16F-6B344EF53BC1}">
      <dsp:nvSpPr>
        <dsp:cNvPr id="0" name=""/>
        <dsp:cNvSpPr/>
      </dsp:nvSpPr>
      <dsp:spPr>
        <a:xfrm>
          <a:off x="5196613" y="1902308"/>
          <a:ext cx="1358521" cy="815113"/>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b="0" kern="1200" dirty="0" smtClean="0">
              <a:solidFill>
                <a:schemeClr val="bg1"/>
              </a:solidFill>
              <a:latin typeface="Arial" pitchFamily="34" charset="0"/>
              <a:cs typeface="Arial" pitchFamily="34" charset="0"/>
            </a:rPr>
            <a:t>Local 30 of the International Union of Operating Engineers</a:t>
          </a:r>
          <a:endParaRPr lang="en-US" altLang="en-US" sz="1200" b="0" kern="1200" dirty="0">
            <a:solidFill>
              <a:schemeClr val="bg1"/>
            </a:solidFill>
            <a:latin typeface="Arial" pitchFamily="34" charset="0"/>
            <a:cs typeface="Arial" pitchFamily="34" charset="0"/>
          </a:endParaRPr>
        </a:p>
      </dsp:txBody>
      <dsp:txXfrm>
        <a:off x="5196613" y="1902308"/>
        <a:ext cx="1358521" cy="8151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E78D3-D4C6-4F94-943D-C3D5473313B9}">
      <dsp:nvSpPr>
        <dsp:cNvPr id="0" name=""/>
        <dsp:cNvSpPr/>
      </dsp:nvSpPr>
      <dsp:spPr>
        <a:xfrm>
          <a:off x="662939" y="0"/>
          <a:ext cx="7513320" cy="2667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40726B-C933-49BD-866B-32CBD5B054AF}">
      <dsp:nvSpPr>
        <dsp:cNvPr id="0" name=""/>
        <dsp:cNvSpPr/>
      </dsp:nvSpPr>
      <dsp:spPr>
        <a:xfrm>
          <a:off x="299531" y="800099"/>
          <a:ext cx="2651760" cy="106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rtl="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Recurring annual assistance in a given year is provided to 500,000 clients and 360,000 in any month;</a:t>
          </a:r>
          <a:endParaRPr lang="en-US" sz="1300" kern="1200" dirty="0">
            <a:latin typeface="Times New Roman" panose="02020603050405020304" pitchFamily="18" charset="0"/>
            <a:cs typeface="Times New Roman" panose="02020603050405020304" pitchFamily="18" charset="0"/>
          </a:endParaRPr>
        </a:p>
      </dsp:txBody>
      <dsp:txXfrm>
        <a:off x="351608" y="852176"/>
        <a:ext cx="2547606" cy="962646"/>
      </dsp:txXfrm>
    </dsp:sp>
    <dsp:sp modelId="{31686A62-E25C-402D-8651-23C16677B759}">
      <dsp:nvSpPr>
        <dsp:cNvPr id="0" name=""/>
        <dsp:cNvSpPr/>
      </dsp:nvSpPr>
      <dsp:spPr>
        <a:xfrm>
          <a:off x="3093719" y="800099"/>
          <a:ext cx="2651760" cy="106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rtl="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about half are children, many more are seniors or have permanent or temporary disabilities and for that reason not subject to work requirements.  </a:t>
          </a:r>
          <a:endParaRPr lang="en-US" sz="1300" kern="1200" dirty="0">
            <a:latin typeface="Times New Roman" panose="02020603050405020304" pitchFamily="18" charset="0"/>
            <a:cs typeface="Times New Roman" panose="02020603050405020304" pitchFamily="18" charset="0"/>
          </a:endParaRPr>
        </a:p>
      </dsp:txBody>
      <dsp:txXfrm>
        <a:off x="3145796" y="852176"/>
        <a:ext cx="2547606" cy="962646"/>
      </dsp:txXfrm>
    </dsp:sp>
    <dsp:sp modelId="{D3C002AB-D19D-4B45-9150-FAEF65A84459}">
      <dsp:nvSpPr>
        <dsp:cNvPr id="0" name=""/>
        <dsp:cNvSpPr/>
      </dsp:nvSpPr>
      <dsp:spPr>
        <a:xfrm>
          <a:off x="5887908" y="800099"/>
          <a:ext cx="2651760" cy="106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rtl="0">
            <a:lnSpc>
              <a:spcPct val="90000"/>
            </a:lnSpc>
            <a:spcBef>
              <a:spcPct val="0"/>
            </a:spcBef>
            <a:spcAft>
              <a:spcPct val="35000"/>
            </a:spcAft>
          </a:pPr>
          <a:r>
            <a:rPr lang="en-US" sz="1300" kern="1200" dirty="0" smtClean="0">
              <a:latin typeface="Times New Roman" panose="02020603050405020304" pitchFamily="18" charset="0"/>
              <a:cs typeface="Times New Roman" panose="02020603050405020304" pitchFamily="18" charset="0"/>
            </a:rPr>
            <a:t>Of the approximately 90,000 who are subject to work requirements, 25,000 have jobs; however, they make so little they still qualify for public assistance.</a:t>
          </a:r>
          <a:endParaRPr lang="en-US" sz="1300" kern="1200" dirty="0">
            <a:latin typeface="Times New Roman" panose="02020603050405020304" pitchFamily="18" charset="0"/>
            <a:cs typeface="Times New Roman" panose="02020603050405020304" pitchFamily="18" charset="0"/>
          </a:endParaRPr>
        </a:p>
      </dsp:txBody>
      <dsp:txXfrm>
        <a:off x="5939985" y="852176"/>
        <a:ext cx="2547606" cy="9626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6DA5E-6A66-49E3-B671-CB4A19C188A9}">
      <dsp:nvSpPr>
        <dsp:cNvPr id="0" name=""/>
        <dsp:cNvSpPr/>
      </dsp:nvSpPr>
      <dsp:spPr>
        <a:xfrm>
          <a:off x="407431" y="2800"/>
          <a:ext cx="2555230" cy="1533138"/>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Developing a plan to include financial literacy in new service model</a:t>
          </a:r>
          <a:endParaRPr lang="en-US" sz="1200" b="0" kern="1200" dirty="0">
            <a:latin typeface="Arial" pitchFamily="34" charset="0"/>
            <a:cs typeface="Arial" pitchFamily="34" charset="0"/>
          </a:endParaRPr>
        </a:p>
      </dsp:txBody>
      <dsp:txXfrm>
        <a:off x="407431" y="2800"/>
        <a:ext cx="2555230" cy="1533138"/>
      </dsp:txXfrm>
    </dsp:sp>
    <dsp:sp modelId="{5B48B849-6B1E-4A5D-9CAB-94743E802733}">
      <dsp:nvSpPr>
        <dsp:cNvPr id="0" name=""/>
        <dsp:cNvSpPr/>
      </dsp:nvSpPr>
      <dsp:spPr>
        <a:xfrm>
          <a:off x="3218184" y="2800"/>
          <a:ext cx="2555230" cy="1533138"/>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Developed fillable version of the FIA School Training and Enrollment Letter (W-700D) to eliminate the need for in-person submission and reduce administrative burden on participating training and educational programs (particularly CUNY) in verifying enrollment and hours of participation</a:t>
          </a:r>
          <a:endParaRPr lang="en-US" sz="1200" b="0" kern="1200" dirty="0">
            <a:latin typeface="Arial" pitchFamily="34" charset="0"/>
            <a:cs typeface="Arial" pitchFamily="34" charset="0"/>
          </a:endParaRPr>
        </a:p>
      </dsp:txBody>
      <dsp:txXfrm>
        <a:off x="3218184" y="2800"/>
        <a:ext cx="2555230" cy="1533138"/>
      </dsp:txXfrm>
    </dsp:sp>
    <dsp:sp modelId="{67BCB8DA-174E-4C1C-849F-D3360327B081}">
      <dsp:nvSpPr>
        <dsp:cNvPr id="0" name=""/>
        <dsp:cNvSpPr/>
      </dsp:nvSpPr>
      <dsp:spPr>
        <a:xfrm>
          <a:off x="6028938" y="2800"/>
          <a:ext cx="2555230" cy="1533138"/>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Implemented Shelter Exit Transition (SET) Program for single adults in DHS shelter </a:t>
          </a:r>
          <a:endParaRPr lang="en-US" sz="1200" b="0" kern="1200" dirty="0">
            <a:latin typeface="Arial" pitchFamily="34" charset="0"/>
            <a:cs typeface="Arial" pitchFamily="34" charset="0"/>
          </a:endParaRPr>
        </a:p>
      </dsp:txBody>
      <dsp:txXfrm>
        <a:off x="6028938" y="2800"/>
        <a:ext cx="2555230" cy="1533138"/>
      </dsp:txXfrm>
    </dsp:sp>
    <dsp:sp modelId="{0507B04F-BE5D-4ED5-9623-E98EC7122321}">
      <dsp:nvSpPr>
        <dsp:cNvPr id="0" name=""/>
        <dsp:cNvSpPr/>
      </dsp:nvSpPr>
      <dsp:spPr>
        <a:xfrm>
          <a:off x="407431" y="1791461"/>
          <a:ext cx="2555230" cy="1533138"/>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Implemented independent job search pilot as part of our State-approved Employment Plan</a:t>
          </a:r>
          <a:endParaRPr lang="en-US" sz="1200" b="0" kern="1200" dirty="0">
            <a:latin typeface="Arial" pitchFamily="34" charset="0"/>
            <a:cs typeface="Arial" pitchFamily="34" charset="0"/>
          </a:endParaRPr>
        </a:p>
      </dsp:txBody>
      <dsp:txXfrm>
        <a:off x="407431" y="1791461"/>
        <a:ext cx="2555230" cy="1533138"/>
      </dsp:txXfrm>
    </dsp:sp>
    <dsp:sp modelId="{F2F14280-C138-4DBE-868C-1E8A46649ACE}">
      <dsp:nvSpPr>
        <dsp:cNvPr id="0" name=""/>
        <dsp:cNvSpPr/>
      </dsp:nvSpPr>
      <dsp:spPr>
        <a:xfrm>
          <a:off x="3218184" y="1791461"/>
          <a:ext cx="2555230" cy="1533138"/>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Implemented interim Medicaid Renewal on-demand fax unit pending State Medicaid takeover</a:t>
          </a:r>
          <a:endParaRPr lang="en-US" sz="1200" kern="1200" dirty="0">
            <a:latin typeface="Arial" pitchFamily="34" charset="0"/>
            <a:cs typeface="Arial" pitchFamily="34" charset="0"/>
          </a:endParaRPr>
        </a:p>
      </dsp:txBody>
      <dsp:txXfrm>
        <a:off x="3218184" y="1791461"/>
        <a:ext cx="2555230" cy="1533138"/>
      </dsp:txXfrm>
    </dsp:sp>
    <dsp:sp modelId="{A8F604A9-78D3-4DAC-8271-2D58282C9581}">
      <dsp:nvSpPr>
        <dsp:cNvPr id="0" name=""/>
        <dsp:cNvSpPr/>
      </dsp:nvSpPr>
      <dsp:spPr>
        <a:xfrm>
          <a:off x="6028938" y="1791461"/>
          <a:ext cx="2555230" cy="1533138"/>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Enrolling clients in HSE, ESL, ABE in full-time education activities </a:t>
          </a:r>
          <a:endParaRPr lang="en-US" altLang="en-US" sz="1200" kern="1200" dirty="0" smtClean="0">
            <a:latin typeface="Arial" pitchFamily="34" charset="0"/>
            <a:cs typeface="Arial" pitchFamily="34" charset="0"/>
          </a:endParaRPr>
        </a:p>
      </dsp:txBody>
      <dsp:txXfrm>
        <a:off x="6028938" y="1791461"/>
        <a:ext cx="2555230" cy="15331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9F8E9-4032-4757-BFC6-9475ADC30E39}">
      <dsp:nvSpPr>
        <dsp:cNvPr id="0" name=""/>
        <dsp:cNvSpPr/>
      </dsp:nvSpPr>
      <dsp:spPr>
        <a:xfrm>
          <a:off x="0" y="611981"/>
          <a:ext cx="2809875" cy="1685925"/>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Made the Child Support Arrears Credit Program application available on the HRA website to provide easier access to debt reduction programs </a:t>
          </a:r>
          <a:endParaRPr lang="en-US" altLang="en-US" sz="1200" kern="1200" dirty="0" smtClean="0">
            <a:latin typeface="Arial" pitchFamily="34" charset="0"/>
            <a:cs typeface="Arial" pitchFamily="34" charset="0"/>
          </a:endParaRPr>
        </a:p>
      </dsp:txBody>
      <dsp:txXfrm>
        <a:off x="0" y="611981"/>
        <a:ext cx="2809875" cy="1685925"/>
      </dsp:txXfrm>
    </dsp:sp>
    <dsp:sp modelId="{838136B0-189A-42B0-BD72-4351930F7A78}">
      <dsp:nvSpPr>
        <dsp:cNvPr id="0" name=""/>
        <dsp:cNvSpPr/>
      </dsp:nvSpPr>
      <dsp:spPr>
        <a:xfrm>
          <a:off x="3090862" y="611981"/>
          <a:ext cx="2809875" cy="1685925"/>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Designing program to include Harm Reduction Services as a referral option for clients</a:t>
          </a:r>
          <a:endParaRPr lang="en-US" altLang="en-US" sz="1200" kern="1200" dirty="0" smtClean="0">
            <a:latin typeface="Arial" pitchFamily="34" charset="0"/>
            <a:cs typeface="Arial" pitchFamily="34" charset="0"/>
          </a:endParaRPr>
        </a:p>
      </dsp:txBody>
      <dsp:txXfrm>
        <a:off x="3090862" y="611981"/>
        <a:ext cx="2809875" cy="1685925"/>
      </dsp:txXfrm>
    </dsp:sp>
    <dsp:sp modelId="{EAA2CFFD-FAEF-46C9-BEE0-FE0DB061DE1E}">
      <dsp:nvSpPr>
        <dsp:cNvPr id="0" name=""/>
        <dsp:cNvSpPr/>
      </dsp:nvSpPr>
      <dsp:spPr>
        <a:xfrm>
          <a:off x="6181725" y="611981"/>
          <a:ext cx="2809875" cy="1685925"/>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Implemented </a:t>
          </a:r>
          <a:r>
            <a:rPr lang="en-US" sz="1200" kern="1200" dirty="0" err="1" smtClean="0"/>
            <a:t>WeCARE</a:t>
          </a:r>
          <a:r>
            <a:rPr lang="en-US" sz="1200" kern="1200" dirty="0" smtClean="0"/>
            <a:t> Second Chance appointments</a:t>
          </a:r>
          <a:endParaRPr lang="en-US" altLang="en-US" sz="1200" kern="1200" dirty="0" smtClean="0">
            <a:latin typeface="Arial" pitchFamily="34" charset="0"/>
            <a:cs typeface="Arial" pitchFamily="34" charset="0"/>
          </a:endParaRPr>
        </a:p>
      </dsp:txBody>
      <dsp:txXfrm>
        <a:off x="6181725" y="611981"/>
        <a:ext cx="2809875" cy="1685925"/>
      </dsp:txXfrm>
    </dsp:sp>
    <dsp:sp modelId="{136AE5B0-7CDC-4CD1-AD3B-BE1303DC4D6B}">
      <dsp:nvSpPr>
        <dsp:cNvPr id="0" name=""/>
        <dsp:cNvSpPr/>
      </dsp:nvSpPr>
      <dsp:spPr>
        <a:xfrm>
          <a:off x="0" y="2578893"/>
          <a:ext cx="2809875" cy="1685925"/>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Automated the Financial Waiver process between the HRA Office of Child Support Enforcement and community-based organizations. </a:t>
          </a:r>
          <a:endParaRPr lang="en-US" altLang="en-US" sz="1200" kern="1200" dirty="0" smtClean="0">
            <a:latin typeface="Arial" pitchFamily="34" charset="0"/>
            <a:cs typeface="Arial" pitchFamily="34" charset="0"/>
          </a:endParaRPr>
        </a:p>
      </dsp:txBody>
      <dsp:txXfrm>
        <a:off x="0" y="2578893"/>
        <a:ext cx="2809875" cy="1685925"/>
      </dsp:txXfrm>
    </dsp:sp>
    <dsp:sp modelId="{771A6A76-B3AB-4310-AAB6-2B18E99656C0}">
      <dsp:nvSpPr>
        <dsp:cNvPr id="0" name=""/>
        <dsp:cNvSpPr/>
      </dsp:nvSpPr>
      <dsp:spPr>
        <a:xfrm>
          <a:off x="3090862" y="2578893"/>
          <a:ext cx="2809875" cy="1685925"/>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Notifying Non-Custodial Parents that they can enroll in the Arrears Credit Program to reduce child support debt owed</a:t>
          </a:r>
          <a:endParaRPr lang="en-US" altLang="en-US" sz="1200" kern="1200" dirty="0" smtClean="0">
            <a:latin typeface="Arial" pitchFamily="34" charset="0"/>
            <a:cs typeface="Arial" pitchFamily="34" charset="0"/>
          </a:endParaRPr>
        </a:p>
      </dsp:txBody>
      <dsp:txXfrm>
        <a:off x="3090862" y="2578893"/>
        <a:ext cx="2809875" cy="1685925"/>
      </dsp:txXfrm>
    </dsp:sp>
    <dsp:sp modelId="{58C1581F-96FE-4F57-86C5-8A2CFACCCB42}">
      <dsp:nvSpPr>
        <dsp:cNvPr id="0" name=""/>
        <dsp:cNvSpPr/>
      </dsp:nvSpPr>
      <dsp:spPr>
        <a:xfrm>
          <a:off x="6181725" y="2578893"/>
          <a:ext cx="2809875" cy="1685925"/>
        </a:xfrm>
        <a:prstGeom prst="rect">
          <a:avLst/>
        </a:prstGeom>
        <a:solidFill>
          <a:srgbClr val="0025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altLang="en-US" sz="1200" kern="1200" dirty="0" smtClean="0">
              <a:latin typeface="+mj-lt"/>
              <a:cs typeface="Arial" pitchFamily="34" charset="0"/>
            </a:rPr>
            <a:t>Developed tracking system for complaints relating to services for LGBTQI clients</a:t>
          </a:r>
        </a:p>
      </dsp:txBody>
      <dsp:txXfrm>
        <a:off x="6181725" y="2578893"/>
        <a:ext cx="2809875" cy="16859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3">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5">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6">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0.38677</cdr:x>
      <cdr:y>0.89233</cdr:y>
    </cdr:from>
    <cdr:to>
      <cdr:x>0.38677</cdr:x>
      <cdr:y>0.89233</cdr:y>
    </cdr:to>
    <cdr:sp macro="" textlink="">
      <cdr:nvSpPr>
        <cdr:cNvPr id="31746" name="Text Box 2"/>
        <cdr:cNvSpPr txBox="1">
          <a:spLocks xmlns:a="http://schemas.openxmlformats.org/drawingml/2006/main" noChangeArrowheads="1"/>
        </cdr:cNvSpPr>
      </cdr:nvSpPr>
      <cdr:spPr bwMode="auto">
        <a:xfrm xmlns:a="http://schemas.openxmlformats.org/drawingml/2006/main">
          <a:off x="3318780" y="6862206"/>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725" b="0" i="0" u="none" strike="noStrike" baseline="0">
              <a:solidFill>
                <a:srgbClr val="000000"/>
              </a:solidFill>
              <a:latin typeface="Times New Roman"/>
              <a:cs typeface="Times New Roman"/>
            </a:rPr>
            <a:t>GROSS $6,838 BILLION</a:t>
          </a:r>
        </a:p>
      </cdr:txBody>
    </cdr:sp>
  </cdr:relSizeAnchor>
  <cdr:relSizeAnchor xmlns:cdr="http://schemas.openxmlformats.org/drawingml/2006/chartDrawing">
    <cdr:from>
      <cdr:x>0.00556</cdr:x>
      <cdr:y>0.01607</cdr:y>
    </cdr:from>
    <cdr:to>
      <cdr:x>0.08467</cdr:x>
      <cdr:y>0.03706</cdr:y>
    </cdr:to>
    <cdr:sp macro="" textlink="">
      <cdr:nvSpPr>
        <cdr:cNvPr id="31747" name="Text Box 3"/>
        <cdr:cNvSpPr txBox="1">
          <a:spLocks xmlns:a="http://schemas.openxmlformats.org/drawingml/2006/main" noChangeArrowheads="1"/>
        </cdr:cNvSpPr>
      </cdr:nvSpPr>
      <cdr:spPr bwMode="auto">
        <a:xfrm xmlns:a="http://schemas.openxmlformats.org/drawingml/2006/main">
          <a:off x="50800" y="126714"/>
          <a:ext cx="678180" cy="1613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0.42534</cdr:x>
      <cdr:y>0.8399</cdr:y>
    </cdr:from>
    <cdr:to>
      <cdr:x>0.66283</cdr:x>
      <cdr:y>0.97988</cdr:y>
    </cdr:to>
    <cdr:sp macro="" textlink="">
      <cdr:nvSpPr>
        <cdr:cNvPr id="31748" name="Text Box 4"/>
        <cdr:cNvSpPr txBox="1">
          <a:spLocks xmlns:a="http://schemas.openxmlformats.org/drawingml/2006/main" noChangeArrowheads="1"/>
        </cdr:cNvSpPr>
      </cdr:nvSpPr>
      <cdr:spPr bwMode="auto">
        <a:xfrm xmlns:a="http://schemas.openxmlformats.org/drawingml/2006/main">
          <a:off x="2862288" y="4572001"/>
          <a:ext cx="1598200" cy="762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1" i="0" u="none" strike="noStrike" baseline="0" dirty="0">
              <a:solidFill>
                <a:srgbClr val="000000"/>
              </a:solidFill>
              <a:latin typeface="Times New Roman"/>
              <a:cs typeface="Times New Roman"/>
            </a:rPr>
            <a:t>Total Funds $</a:t>
          </a:r>
          <a:r>
            <a:rPr lang="en-US" sz="1400" b="1" i="0" u="none" strike="noStrike" baseline="0" dirty="0" smtClean="0">
              <a:solidFill>
                <a:srgbClr val="000000"/>
              </a:solidFill>
              <a:latin typeface="Times New Roman"/>
              <a:cs typeface="Times New Roman"/>
            </a:rPr>
            <a:t>9.909 </a:t>
          </a:r>
          <a:r>
            <a:rPr lang="en-US" sz="1400" b="1" i="0" u="none" strike="noStrike" baseline="0" dirty="0">
              <a:solidFill>
                <a:srgbClr val="000000"/>
              </a:solidFill>
              <a:latin typeface="Times New Roman"/>
              <a:cs typeface="Times New Roman"/>
            </a:rPr>
            <a:t>BILLION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0.38677</cdr:x>
      <cdr:y>0.89233</cdr:y>
    </cdr:from>
    <cdr:to>
      <cdr:x>0.38677</cdr:x>
      <cdr:y>0.89233</cdr:y>
    </cdr:to>
    <cdr:sp macro="" textlink="">
      <cdr:nvSpPr>
        <cdr:cNvPr id="31746" name="Text Box 2"/>
        <cdr:cNvSpPr txBox="1">
          <a:spLocks xmlns:a="http://schemas.openxmlformats.org/drawingml/2006/main" noChangeArrowheads="1"/>
        </cdr:cNvSpPr>
      </cdr:nvSpPr>
      <cdr:spPr bwMode="auto">
        <a:xfrm xmlns:a="http://schemas.openxmlformats.org/drawingml/2006/main">
          <a:off x="3318780" y="6862206"/>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18288" rIns="0" bIns="0" anchor="t" upright="1"/>
        <a:lstStyle xmlns:a="http://schemas.openxmlformats.org/drawingml/2006/main"/>
        <a:p xmlns:a="http://schemas.openxmlformats.org/drawingml/2006/main">
          <a:pPr algn="l" rtl="0">
            <a:defRPr sz="1000"/>
          </a:pPr>
          <a:r>
            <a:rPr lang="en-US" sz="725" b="0" i="0" u="none" strike="noStrike" baseline="0">
              <a:solidFill>
                <a:srgbClr val="000000"/>
              </a:solidFill>
              <a:latin typeface="Times New Roman"/>
              <a:cs typeface="Times New Roman"/>
            </a:rPr>
            <a:t>GROSS $6,838 BILLION</a:t>
          </a:r>
        </a:p>
      </cdr:txBody>
    </cdr:sp>
  </cdr:relSizeAnchor>
  <cdr:relSizeAnchor xmlns:cdr="http://schemas.openxmlformats.org/drawingml/2006/chartDrawing">
    <cdr:from>
      <cdr:x>0.00556</cdr:x>
      <cdr:y>0.01607</cdr:y>
    </cdr:from>
    <cdr:to>
      <cdr:x>0.08467</cdr:x>
      <cdr:y>0.03706</cdr:y>
    </cdr:to>
    <cdr:sp macro="" textlink="">
      <cdr:nvSpPr>
        <cdr:cNvPr id="31747" name="Text Box 3"/>
        <cdr:cNvSpPr txBox="1">
          <a:spLocks xmlns:a="http://schemas.openxmlformats.org/drawingml/2006/main" noChangeArrowheads="1"/>
        </cdr:cNvSpPr>
      </cdr:nvSpPr>
      <cdr:spPr bwMode="auto">
        <a:xfrm xmlns:a="http://schemas.openxmlformats.org/drawingml/2006/main">
          <a:off x="50800" y="126714"/>
          <a:ext cx="678180" cy="16131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0.4292</cdr:x>
      <cdr:y>0.83099</cdr:y>
    </cdr:from>
    <cdr:to>
      <cdr:x>0.68182</cdr:x>
      <cdr:y>0.97368</cdr:y>
    </cdr:to>
    <cdr:sp macro="" textlink="">
      <cdr:nvSpPr>
        <cdr:cNvPr id="31748" name="Text Box 4"/>
        <cdr:cNvSpPr txBox="1">
          <a:spLocks xmlns:a="http://schemas.openxmlformats.org/drawingml/2006/main" noChangeArrowheads="1"/>
        </cdr:cNvSpPr>
      </cdr:nvSpPr>
      <cdr:spPr bwMode="auto">
        <a:xfrm xmlns:a="http://schemas.openxmlformats.org/drawingml/2006/main">
          <a:off x="2878050" y="4495800"/>
          <a:ext cx="1693949" cy="77202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400" b="1" i="0" u="none" strike="noStrike" baseline="0" dirty="0">
              <a:solidFill>
                <a:srgbClr val="000000"/>
              </a:solidFill>
              <a:latin typeface="Times New Roman"/>
              <a:cs typeface="Times New Roman"/>
            </a:rPr>
            <a:t>Total Funds $</a:t>
          </a:r>
          <a:r>
            <a:rPr lang="en-US" sz="1400" b="1" i="0" u="none" strike="noStrike" baseline="0" dirty="0" smtClean="0">
              <a:solidFill>
                <a:srgbClr val="000000"/>
              </a:solidFill>
              <a:latin typeface="Times New Roman"/>
              <a:cs typeface="Times New Roman"/>
            </a:rPr>
            <a:t>9.864 </a:t>
          </a:r>
          <a:r>
            <a:rPr lang="en-US" sz="1400" b="1" i="0" u="none" strike="noStrike" baseline="0" dirty="0">
              <a:solidFill>
                <a:srgbClr val="000000"/>
              </a:solidFill>
              <a:latin typeface="Times New Roman"/>
              <a:cs typeface="Times New Roman"/>
            </a:rPr>
            <a:t>BILLION</a:t>
          </a:r>
        </a:p>
      </cdr:txBody>
    </cdr:sp>
  </cdr:relSizeAnchor>
  <cdr:relSizeAnchor xmlns:cdr="http://schemas.openxmlformats.org/drawingml/2006/chartDrawing">
    <cdr:from>
      <cdr:x>0.75152</cdr:x>
      <cdr:y>0</cdr:y>
    </cdr:from>
    <cdr:to>
      <cdr:x>1</cdr:x>
      <cdr:y>0.07895</cdr:y>
    </cdr:to>
    <cdr:sp macro="" textlink="">
      <cdr:nvSpPr>
        <cdr:cNvPr id="2" name="TextBox 1"/>
        <cdr:cNvSpPr txBox="1"/>
      </cdr:nvSpPr>
      <cdr:spPr>
        <a:xfrm xmlns:a="http://schemas.openxmlformats.org/drawingml/2006/main">
          <a:off x="5070088" y="-914400"/>
          <a:ext cx="1676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739" tIns="46370" rIns="92739" bIns="46370"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4820"/>
          </a:xfrm>
          <a:prstGeom prst="rect">
            <a:avLst/>
          </a:prstGeom>
        </p:spPr>
        <p:txBody>
          <a:bodyPr vert="horz" lIns="92739" tIns="46370" rIns="92739" bIns="46370" rtlCol="0"/>
          <a:lstStyle>
            <a:lvl1pPr algn="r">
              <a:defRPr sz="1200"/>
            </a:lvl1pPr>
          </a:lstStyle>
          <a:p>
            <a:fld id="{3B28E18B-1352-49E4-B8EA-784D6457A521}" type="datetimeFigureOut">
              <a:rPr lang="en-US" smtClean="0"/>
              <a:pPr/>
              <a:t>5/19/2015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739" tIns="46370" rIns="92739" bIns="46370"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4820"/>
          </a:xfrm>
          <a:prstGeom prst="rect">
            <a:avLst/>
          </a:prstGeom>
        </p:spPr>
        <p:txBody>
          <a:bodyPr vert="horz" lIns="92739" tIns="46370" rIns="92739" bIns="46370" rtlCol="0" anchor="b"/>
          <a:lstStyle>
            <a:lvl1pPr algn="r">
              <a:defRPr sz="1200"/>
            </a:lvl1pPr>
          </a:lstStyle>
          <a:p>
            <a:fld id="{54AC9FD4-60EF-4FCB-B17C-CF9FC875377B}" type="slidenum">
              <a:rPr lang="en-US" smtClean="0"/>
              <a:pPr/>
              <a:t>‹#›</a:t>
            </a:fld>
            <a:endParaRPr lang="en-US"/>
          </a:p>
        </p:txBody>
      </p:sp>
    </p:spTree>
    <p:extLst>
      <p:ext uri="{BB962C8B-B14F-4D97-AF65-F5344CB8AC3E}">
        <p14:creationId xmlns:p14="http://schemas.microsoft.com/office/powerpoint/2010/main" val="833011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739" tIns="46370" rIns="92739" bIns="46370" rtlCol="0"/>
          <a:lstStyle>
            <a:lvl1pPr algn="l">
              <a:defRPr sz="1200"/>
            </a:lvl1pPr>
          </a:lstStyle>
          <a:p>
            <a:endParaRPr lang="en-US"/>
          </a:p>
        </p:txBody>
      </p:sp>
      <p:sp>
        <p:nvSpPr>
          <p:cNvPr id="3" name="Date Placeholder 2"/>
          <p:cNvSpPr>
            <a:spLocks noGrp="1"/>
          </p:cNvSpPr>
          <p:nvPr>
            <p:ph type="dt" idx="1"/>
          </p:nvPr>
        </p:nvSpPr>
        <p:spPr>
          <a:xfrm>
            <a:off x="3884614" y="0"/>
            <a:ext cx="2971800" cy="464820"/>
          </a:xfrm>
          <a:prstGeom prst="rect">
            <a:avLst/>
          </a:prstGeom>
        </p:spPr>
        <p:txBody>
          <a:bodyPr vert="horz" lIns="92739" tIns="46370" rIns="92739" bIns="46370" rtlCol="0"/>
          <a:lstStyle>
            <a:lvl1pPr algn="r">
              <a:defRPr sz="1200"/>
            </a:lvl1pPr>
          </a:lstStyle>
          <a:p>
            <a:fld id="{0843BF13-515E-429B-831E-74FCAE044300}" type="datetimeFigureOut">
              <a:rPr lang="en-US" smtClean="0"/>
              <a:pPr/>
              <a:t>5/19/2015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739" tIns="46370" rIns="92739" bIns="4637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739" tIns="46370" rIns="92739" bIns="463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739" tIns="46370" rIns="92739" bIns="46370"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829967"/>
            <a:ext cx="2971800" cy="464820"/>
          </a:xfrm>
          <a:prstGeom prst="rect">
            <a:avLst/>
          </a:prstGeom>
        </p:spPr>
        <p:txBody>
          <a:bodyPr vert="horz" lIns="92739" tIns="46370" rIns="92739" bIns="46370" rtlCol="0" anchor="b"/>
          <a:lstStyle>
            <a:lvl1pPr algn="r">
              <a:defRPr sz="1200"/>
            </a:lvl1pPr>
          </a:lstStyle>
          <a:p>
            <a:fld id="{920B1276-C35B-4DA1-BD1A-47703F19CD0B}" type="slidenum">
              <a:rPr lang="en-US" smtClean="0"/>
              <a:pPr/>
              <a:t>‹#›</a:t>
            </a:fld>
            <a:endParaRPr lang="en-US"/>
          </a:p>
        </p:txBody>
      </p:sp>
    </p:spTree>
    <p:extLst>
      <p:ext uri="{BB962C8B-B14F-4D97-AF65-F5344CB8AC3E}">
        <p14:creationId xmlns:p14="http://schemas.microsoft.com/office/powerpoint/2010/main" val="192393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1" charset="-128"/>
              </a:defRPr>
            </a:lvl1pPr>
            <a:lvl2pPr marL="739417" indent="-284391" eaLnBrk="0" hangingPunct="0">
              <a:spcBef>
                <a:spcPct val="30000"/>
              </a:spcBef>
              <a:defRPr sz="1200">
                <a:solidFill>
                  <a:schemeClr val="tx1"/>
                </a:solidFill>
                <a:latin typeface="Arial" charset="0"/>
                <a:ea typeface="ＭＳ Ｐゴシック" pitchFamily="1" charset="-128"/>
              </a:defRPr>
            </a:lvl2pPr>
            <a:lvl3pPr marL="1137565" indent="-227513" eaLnBrk="0" hangingPunct="0">
              <a:spcBef>
                <a:spcPct val="30000"/>
              </a:spcBef>
              <a:defRPr sz="1200">
                <a:solidFill>
                  <a:schemeClr val="tx1"/>
                </a:solidFill>
                <a:latin typeface="Arial" charset="0"/>
                <a:ea typeface="ＭＳ Ｐゴシック" pitchFamily="1" charset="-128"/>
              </a:defRPr>
            </a:lvl3pPr>
            <a:lvl4pPr marL="1592590" indent="-227513" eaLnBrk="0" hangingPunct="0">
              <a:spcBef>
                <a:spcPct val="30000"/>
              </a:spcBef>
              <a:defRPr sz="1200">
                <a:solidFill>
                  <a:schemeClr val="tx1"/>
                </a:solidFill>
                <a:latin typeface="Arial" charset="0"/>
                <a:ea typeface="ＭＳ Ｐゴシック" pitchFamily="1" charset="-128"/>
              </a:defRPr>
            </a:lvl4pPr>
            <a:lvl5pPr marL="2047618" indent="-227513" eaLnBrk="0" hangingPunct="0">
              <a:spcBef>
                <a:spcPct val="30000"/>
              </a:spcBef>
              <a:defRPr sz="1200">
                <a:solidFill>
                  <a:schemeClr val="tx1"/>
                </a:solidFill>
                <a:latin typeface="Arial" charset="0"/>
                <a:ea typeface="ＭＳ Ｐゴシック" pitchFamily="1" charset="-128"/>
              </a:defRPr>
            </a:lvl5pPr>
            <a:lvl6pPr marL="2502643" indent="-227513" eaLnBrk="0" fontAlgn="base" hangingPunct="0">
              <a:spcBef>
                <a:spcPct val="30000"/>
              </a:spcBef>
              <a:spcAft>
                <a:spcPct val="0"/>
              </a:spcAft>
              <a:defRPr sz="1200">
                <a:solidFill>
                  <a:schemeClr val="tx1"/>
                </a:solidFill>
                <a:latin typeface="Arial" charset="0"/>
                <a:ea typeface="ＭＳ Ｐゴシック" pitchFamily="1" charset="-128"/>
              </a:defRPr>
            </a:lvl6pPr>
            <a:lvl7pPr marL="2957668" indent="-227513" eaLnBrk="0" fontAlgn="base" hangingPunct="0">
              <a:spcBef>
                <a:spcPct val="30000"/>
              </a:spcBef>
              <a:spcAft>
                <a:spcPct val="0"/>
              </a:spcAft>
              <a:defRPr sz="1200">
                <a:solidFill>
                  <a:schemeClr val="tx1"/>
                </a:solidFill>
                <a:latin typeface="Arial" charset="0"/>
                <a:ea typeface="ＭＳ Ｐゴシック" pitchFamily="1" charset="-128"/>
              </a:defRPr>
            </a:lvl7pPr>
            <a:lvl8pPr marL="3412696" indent="-227513" eaLnBrk="0" fontAlgn="base" hangingPunct="0">
              <a:spcBef>
                <a:spcPct val="30000"/>
              </a:spcBef>
              <a:spcAft>
                <a:spcPct val="0"/>
              </a:spcAft>
              <a:defRPr sz="1200">
                <a:solidFill>
                  <a:schemeClr val="tx1"/>
                </a:solidFill>
                <a:latin typeface="Arial" charset="0"/>
                <a:ea typeface="ＭＳ Ｐゴシック" pitchFamily="1" charset="-128"/>
              </a:defRPr>
            </a:lvl8pPr>
            <a:lvl9pPr marL="3867721" indent="-227513"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FEFE3C67-364C-4AFF-A720-A57BC5A0C6DA}" type="slidenum">
              <a:rPr lang="en-US" altLang="en-US" smtClean="0"/>
              <a:pPr eaLnBrk="1" hangingPunct="1">
                <a:spcBef>
                  <a:spcPct val="0"/>
                </a:spcBef>
              </a:pPr>
              <a:t>1</a:t>
            </a:fld>
            <a:endParaRPr lang="en-US" altLang="en-US" smtClean="0"/>
          </a:p>
        </p:txBody>
      </p:sp>
      <p:sp>
        <p:nvSpPr>
          <p:cNvPr id="54275" name="Rectangle 2"/>
          <p:cNvSpPr>
            <a:spLocks noGrp="1" noRot="1" noChangeAspect="1" noChangeArrowheads="1" noTextEdit="1"/>
          </p:cNvSpPr>
          <p:nvPr>
            <p:ph type="sldImg"/>
          </p:nvPr>
        </p:nvSpPr>
        <p:spPr>
          <a:xfrm>
            <a:off x="1111250" y="698500"/>
            <a:ext cx="4643438" cy="3484563"/>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1" charset="-128"/>
              </a:defRPr>
            </a:lvl1pPr>
            <a:lvl2pPr marL="739417" indent="-284391" eaLnBrk="0" hangingPunct="0">
              <a:spcBef>
                <a:spcPct val="30000"/>
              </a:spcBef>
              <a:defRPr sz="1200">
                <a:solidFill>
                  <a:schemeClr val="tx1"/>
                </a:solidFill>
                <a:latin typeface="Arial" charset="0"/>
                <a:ea typeface="ＭＳ Ｐゴシック" pitchFamily="1" charset="-128"/>
              </a:defRPr>
            </a:lvl2pPr>
            <a:lvl3pPr marL="1137565" indent="-227513" eaLnBrk="0" hangingPunct="0">
              <a:spcBef>
                <a:spcPct val="30000"/>
              </a:spcBef>
              <a:defRPr sz="1200">
                <a:solidFill>
                  <a:schemeClr val="tx1"/>
                </a:solidFill>
                <a:latin typeface="Arial" charset="0"/>
                <a:ea typeface="ＭＳ Ｐゴシック" pitchFamily="1" charset="-128"/>
              </a:defRPr>
            </a:lvl3pPr>
            <a:lvl4pPr marL="1592590" indent="-227513" eaLnBrk="0" hangingPunct="0">
              <a:spcBef>
                <a:spcPct val="30000"/>
              </a:spcBef>
              <a:defRPr sz="1200">
                <a:solidFill>
                  <a:schemeClr val="tx1"/>
                </a:solidFill>
                <a:latin typeface="Arial" charset="0"/>
                <a:ea typeface="ＭＳ Ｐゴシック" pitchFamily="1" charset="-128"/>
              </a:defRPr>
            </a:lvl4pPr>
            <a:lvl5pPr marL="2047618" indent="-227513" eaLnBrk="0" hangingPunct="0">
              <a:spcBef>
                <a:spcPct val="30000"/>
              </a:spcBef>
              <a:defRPr sz="1200">
                <a:solidFill>
                  <a:schemeClr val="tx1"/>
                </a:solidFill>
                <a:latin typeface="Arial" charset="0"/>
                <a:ea typeface="ＭＳ Ｐゴシック" pitchFamily="1" charset="-128"/>
              </a:defRPr>
            </a:lvl5pPr>
            <a:lvl6pPr marL="2502643" indent="-227513" eaLnBrk="0" fontAlgn="base" hangingPunct="0">
              <a:spcBef>
                <a:spcPct val="30000"/>
              </a:spcBef>
              <a:spcAft>
                <a:spcPct val="0"/>
              </a:spcAft>
              <a:defRPr sz="1200">
                <a:solidFill>
                  <a:schemeClr val="tx1"/>
                </a:solidFill>
                <a:latin typeface="Arial" charset="0"/>
                <a:ea typeface="ＭＳ Ｐゴシック" pitchFamily="1" charset="-128"/>
              </a:defRPr>
            </a:lvl6pPr>
            <a:lvl7pPr marL="2957668" indent="-227513" eaLnBrk="0" fontAlgn="base" hangingPunct="0">
              <a:spcBef>
                <a:spcPct val="30000"/>
              </a:spcBef>
              <a:spcAft>
                <a:spcPct val="0"/>
              </a:spcAft>
              <a:defRPr sz="1200">
                <a:solidFill>
                  <a:schemeClr val="tx1"/>
                </a:solidFill>
                <a:latin typeface="Arial" charset="0"/>
                <a:ea typeface="ＭＳ Ｐゴシック" pitchFamily="1" charset="-128"/>
              </a:defRPr>
            </a:lvl7pPr>
            <a:lvl8pPr marL="3412696" indent="-227513" eaLnBrk="0" fontAlgn="base" hangingPunct="0">
              <a:spcBef>
                <a:spcPct val="30000"/>
              </a:spcBef>
              <a:spcAft>
                <a:spcPct val="0"/>
              </a:spcAft>
              <a:defRPr sz="1200">
                <a:solidFill>
                  <a:schemeClr val="tx1"/>
                </a:solidFill>
                <a:latin typeface="Arial" charset="0"/>
                <a:ea typeface="ＭＳ Ｐゴシック" pitchFamily="1" charset="-128"/>
              </a:defRPr>
            </a:lvl8pPr>
            <a:lvl9pPr marL="3867721" indent="-227513" eaLnBrk="0" fontAlgn="base" hangingPunct="0">
              <a:spcBef>
                <a:spcPct val="30000"/>
              </a:spcBef>
              <a:spcAft>
                <a:spcPct val="0"/>
              </a:spcAft>
              <a:defRPr sz="1200">
                <a:solidFill>
                  <a:schemeClr val="tx1"/>
                </a:solidFill>
                <a:latin typeface="Arial" charset="0"/>
                <a:ea typeface="ＭＳ Ｐゴシック" pitchFamily="1" charset="-128"/>
              </a:defRPr>
            </a:lvl9pPr>
          </a:lstStyle>
          <a:p>
            <a:pPr eaLnBrk="1" hangingPunct="1">
              <a:spcBef>
                <a:spcPct val="0"/>
              </a:spcBef>
            </a:pPr>
            <a:fld id="{7E0D3CAA-5FD8-448F-A0D9-B8A99E1CAB9C}"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92125" y="700088"/>
            <a:ext cx="7842250" cy="5881687"/>
          </a:xfrm>
          <a:ln/>
        </p:spPr>
      </p:sp>
      <p:sp>
        <p:nvSpPr>
          <p:cNvPr id="56323" name="Rectangle 3"/>
          <p:cNvSpPr>
            <a:spLocks noGrp="1" noChangeArrowheads="1"/>
          </p:cNvSpPr>
          <p:nvPr>
            <p:ph type="body" idx="1"/>
          </p:nvPr>
        </p:nvSpPr>
        <p:spPr>
          <a:xfrm>
            <a:off x="538893" y="6643688"/>
            <a:ext cx="5915335" cy="2652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492125" y="698500"/>
            <a:ext cx="7840663" cy="5881688"/>
          </a:xfrm>
          <a:ln/>
        </p:spPr>
      </p:sp>
      <p:sp>
        <p:nvSpPr>
          <p:cNvPr id="57347" name="Rectangle 3"/>
          <p:cNvSpPr>
            <a:spLocks noGrp="1" noChangeArrowheads="1"/>
          </p:cNvSpPr>
          <p:nvPr>
            <p:ph type="body" idx="1"/>
          </p:nvPr>
        </p:nvSpPr>
        <p:spPr>
          <a:xfrm>
            <a:off x="538893" y="6643688"/>
            <a:ext cx="5915335" cy="2652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B1276-C35B-4DA1-BD1A-47703F19CD0B}" type="slidenum">
              <a:rPr lang="en-US" smtClean="0"/>
              <a:pPr/>
              <a:t>13</a:t>
            </a:fld>
            <a:endParaRPr lang="en-US"/>
          </a:p>
        </p:txBody>
      </p:sp>
    </p:spTree>
    <p:extLst>
      <p:ext uri="{BB962C8B-B14F-4D97-AF65-F5344CB8AC3E}">
        <p14:creationId xmlns:p14="http://schemas.microsoft.com/office/powerpoint/2010/main" val="2131666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B1276-C35B-4DA1-BD1A-47703F19CD0B}" type="slidenum">
              <a:rPr lang="en-US" smtClean="0"/>
              <a:pPr/>
              <a:t>15</a:t>
            </a:fld>
            <a:endParaRPr lang="en-US"/>
          </a:p>
        </p:txBody>
      </p:sp>
    </p:spTree>
    <p:extLst>
      <p:ext uri="{BB962C8B-B14F-4D97-AF65-F5344CB8AC3E}">
        <p14:creationId xmlns:p14="http://schemas.microsoft.com/office/powerpoint/2010/main" val="1065996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B1276-C35B-4DA1-BD1A-47703F19CD0B}" type="slidenum">
              <a:rPr lang="en-US" smtClean="0"/>
              <a:pPr/>
              <a:t>16</a:t>
            </a:fld>
            <a:endParaRPr lang="en-US"/>
          </a:p>
        </p:txBody>
      </p:sp>
    </p:spTree>
    <p:extLst>
      <p:ext uri="{BB962C8B-B14F-4D97-AF65-F5344CB8AC3E}">
        <p14:creationId xmlns:p14="http://schemas.microsoft.com/office/powerpoint/2010/main" val="1065996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0B1276-C35B-4DA1-BD1A-47703F19CD0B}" type="slidenum">
              <a:rPr lang="en-US" smtClean="0"/>
              <a:pPr/>
              <a:t>32</a:t>
            </a:fld>
            <a:endParaRPr lang="en-US"/>
          </a:p>
        </p:txBody>
      </p:sp>
    </p:spTree>
    <p:extLst>
      <p:ext uri="{BB962C8B-B14F-4D97-AF65-F5344CB8AC3E}">
        <p14:creationId xmlns:p14="http://schemas.microsoft.com/office/powerpoint/2010/main" val="199364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DA22B6-6F9C-4924-BBCA-BD7E77D66F68}" type="datetime1">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04CB2-1CD0-4FC4-9A61-D0BFEFBBB6FE}" type="slidenum">
              <a:rPr lang="en-US" smtClean="0"/>
              <a:pPr/>
              <a:t>‹#›</a:t>
            </a:fld>
            <a:endParaRPr lang="en-US"/>
          </a:p>
        </p:txBody>
      </p:sp>
    </p:spTree>
    <p:extLst>
      <p:ext uri="{BB962C8B-B14F-4D97-AF65-F5344CB8AC3E}">
        <p14:creationId xmlns:p14="http://schemas.microsoft.com/office/powerpoint/2010/main" val="283037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A78ABB-11CE-4EB8-AF43-832F0AF8ACE5}" type="datetime1">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04CB2-1CD0-4FC4-9A61-D0BFEFBBB6FE}" type="slidenum">
              <a:rPr lang="en-US" smtClean="0"/>
              <a:pPr/>
              <a:t>‹#›</a:t>
            </a:fld>
            <a:endParaRPr lang="en-US"/>
          </a:p>
        </p:txBody>
      </p:sp>
    </p:spTree>
    <p:extLst>
      <p:ext uri="{BB962C8B-B14F-4D97-AF65-F5344CB8AC3E}">
        <p14:creationId xmlns:p14="http://schemas.microsoft.com/office/powerpoint/2010/main" val="177227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07B368-E41B-4E71-A68F-17AD27D63BB3}" type="datetime1">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04CB2-1CD0-4FC4-9A61-D0BFEFBBB6FE}" type="slidenum">
              <a:rPr lang="en-US" smtClean="0"/>
              <a:pPr/>
              <a:t>‹#›</a:t>
            </a:fld>
            <a:endParaRPr lang="en-US"/>
          </a:p>
        </p:txBody>
      </p:sp>
    </p:spTree>
    <p:extLst>
      <p:ext uri="{BB962C8B-B14F-4D97-AF65-F5344CB8AC3E}">
        <p14:creationId xmlns:p14="http://schemas.microsoft.com/office/powerpoint/2010/main" val="542492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71F3AE99-8AE5-4AB4-A168-6C039323AA41}" type="datetime1">
              <a:rPr lang="en-US" smtClean="0"/>
              <a:pPr>
                <a:defRPr/>
              </a:pPr>
              <a:t>5/19/2015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CD21BD-0929-4AA8-8BFF-174522F62A99}" type="slidenum">
              <a:rPr lang="en-US"/>
              <a:pPr>
                <a:defRPr/>
              </a:pPr>
              <a:t>‹#›</a:t>
            </a:fld>
            <a:endParaRPr lang="en-US"/>
          </a:p>
        </p:txBody>
      </p:sp>
    </p:spTree>
    <p:extLst>
      <p:ext uri="{BB962C8B-B14F-4D97-AF65-F5344CB8AC3E}">
        <p14:creationId xmlns:p14="http://schemas.microsoft.com/office/powerpoint/2010/main" val="669374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3F01CC-5B57-4314-83B6-0E7FD25F72FF}" type="datetime1">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04CB2-1CD0-4FC4-9A61-D0BFEFBBB6FE}" type="slidenum">
              <a:rPr lang="en-US" smtClean="0"/>
              <a:pPr/>
              <a:t>‹#›</a:t>
            </a:fld>
            <a:endParaRPr lang="en-US"/>
          </a:p>
        </p:txBody>
      </p:sp>
    </p:spTree>
    <p:extLst>
      <p:ext uri="{BB962C8B-B14F-4D97-AF65-F5344CB8AC3E}">
        <p14:creationId xmlns:p14="http://schemas.microsoft.com/office/powerpoint/2010/main" val="117850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116440-C746-4B05-9320-6253250D0BFE}" type="datetime1">
              <a:rPr lang="en-US" smtClean="0"/>
              <a:pPr/>
              <a:t>5/19/2015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604CB2-1CD0-4FC4-9A61-D0BFEFBBB6FE}" type="slidenum">
              <a:rPr lang="en-US" smtClean="0"/>
              <a:pPr/>
              <a:t>‹#›</a:t>
            </a:fld>
            <a:endParaRPr lang="en-US"/>
          </a:p>
        </p:txBody>
      </p:sp>
    </p:spTree>
    <p:extLst>
      <p:ext uri="{BB962C8B-B14F-4D97-AF65-F5344CB8AC3E}">
        <p14:creationId xmlns:p14="http://schemas.microsoft.com/office/powerpoint/2010/main" val="1692526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DD8083-40DA-45F9-BB9F-FC55FEDDC51A}" type="datetime1">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04CB2-1CD0-4FC4-9A61-D0BFEFBBB6FE}" type="slidenum">
              <a:rPr lang="en-US" smtClean="0"/>
              <a:pPr/>
              <a:t>‹#›</a:t>
            </a:fld>
            <a:endParaRPr lang="en-US"/>
          </a:p>
        </p:txBody>
      </p:sp>
    </p:spTree>
    <p:extLst>
      <p:ext uri="{BB962C8B-B14F-4D97-AF65-F5344CB8AC3E}">
        <p14:creationId xmlns:p14="http://schemas.microsoft.com/office/powerpoint/2010/main" val="168259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053952-184F-41E0-BE65-4A281CC26A25}" type="datetime1">
              <a:rPr lang="en-US" smtClean="0"/>
              <a:pPr/>
              <a:t>5/19/2015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604CB2-1CD0-4FC4-9A61-D0BFEFBBB6FE}" type="slidenum">
              <a:rPr lang="en-US" smtClean="0"/>
              <a:pPr/>
              <a:t>‹#›</a:t>
            </a:fld>
            <a:endParaRPr lang="en-US"/>
          </a:p>
        </p:txBody>
      </p:sp>
    </p:spTree>
    <p:extLst>
      <p:ext uri="{BB962C8B-B14F-4D97-AF65-F5344CB8AC3E}">
        <p14:creationId xmlns:p14="http://schemas.microsoft.com/office/powerpoint/2010/main" val="414553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731DA1-597B-4A28-8030-02DB27EEA0F2}" type="datetime1">
              <a:rPr lang="en-US" smtClean="0"/>
              <a:pPr/>
              <a:t>5/19/2015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604CB2-1CD0-4FC4-9A61-D0BFEFBBB6FE}" type="slidenum">
              <a:rPr lang="en-US" smtClean="0"/>
              <a:pPr/>
              <a:t>‹#›</a:t>
            </a:fld>
            <a:endParaRPr lang="en-US"/>
          </a:p>
        </p:txBody>
      </p:sp>
    </p:spTree>
    <p:extLst>
      <p:ext uri="{BB962C8B-B14F-4D97-AF65-F5344CB8AC3E}">
        <p14:creationId xmlns:p14="http://schemas.microsoft.com/office/powerpoint/2010/main" val="83711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B74F1A-89D9-49CD-BEB3-1BD8266EF068}" type="datetime1">
              <a:rPr lang="en-US" smtClean="0"/>
              <a:pPr/>
              <a:t>5/19/2015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604CB2-1CD0-4FC4-9A61-D0BFEFBBB6FE}" type="slidenum">
              <a:rPr lang="en-US" smtClean="0"/>
              <a:pPr/>
              <a:t>‹#›</a:t>
            </a:fld>
            <a:endParaRPr lang="en-US"/>
          </a:p>
        </p:txBody>
      </p:sp>
    </p:spTree>
    <p:extLst>
      <p:ext uri="{BB962C8B-B14F-4D97-AF65-F5344CB8AC3E}">
        <p14:creationId xmlns:p14="http://schemas.microsoft.com/office/powerpoint/2010/main" val="2656432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3EE5B4-2673-4673-BD5A-8EF3A22C27A2}" type="datetime1">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04CB2-1CD0-4FC4-9A61-D0BFEFBBB6FE}" type="slidenum">
              <a:rPr lang="en-US" smtClean="0"/>
              <a:pPr/>
              <a:t>‹#›</a:t>
            </a:fld>
            <a:endParaRPr lang="en-US"/>
          </a:p>
        </p:txBody>
      </p:sp>
    </p:spTree>
    <p:extLst>
      <p:ext uri="{BB962C8B-B14F-4D97-AF65-F5344CB8AC3E}">
        <p14:creationId xmlns:p14="http://schemas.microsoft.com/office/powerpoint/2010/main" val="367982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A2888-20A1-4CF0-A7EC-6693AA5B0D5B}" type="datetime1">
              <a:rPr lang="en-US" smtClean="0"/>
              <a:pPr/>
              <a:t>5/19/2015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604CB2-1CD0-4FC4-9A61-D0BFEFBBB6FE}" type="slidenum">
              <a:rPr lang="en-US" smtClean="0"/>
              <a:pPr/>
              <a:t>‹#›</a:t>
            </a:fld>
            <a:endParaRPr lang="en-US"/>
          </a:p>
        </p:txBody>
      </p:sp>
    </p:spTree>
    <p:extLst>
      <p:ext uri="{BB962C8B-B14F-4D97-AF65-F5344CB8AC3E}">
        <p14:creationId xmlns:p14="http://schemas.microsoft.com/office/powerpoint/2010/main" val="343132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16BD5-A632-4309-935C-C60F9B39C605}" type="datetime1">
              <a:rPr lang="en-US" smtClean="0"/>
              <a:pPr/>
              <a:t>5/19/2015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04CB2-1CD0-4FC4-9A61-D0BFEFBBB6FE}" type="slidenum">
              <a:rPr lang="en-US" smtClean="0"/>
              <a:pPr/>
              <a:t>‹#›</a:t>
            </a:fld>
            <a:endParaRPr lang="en-US"/>
          </a:p>
        </p:txBody>
      </p:sp>
    </p:spTree>
    <p:extLst>
      <p:ext uri="{BB962C8B-B14F-4D97-AF65-F5344CB8AC3E}">
        <p14:creationId xmlns:p14="http://schemas.microsoft.com/office/powerpoint/2010/main" val="2153767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4"/>
          <p:cNvGrpSpPr>
            <a:grpSpLocks/>
          </p:cNvGrpSpPr>
          <p:nvPr/>
        </p:nvGrpSpPr>
        <p:grpSpPr bwMode="auto">
          <a:xfrm>
            <a:off x="0" y="5943600"/>
            <a:ext cx="9144000" cy="914400"/>
            <a:chOff x="0" y="3792"/>
            <a:chExt cx="5760" cy="528"/>
          </a:xfrm>
        </p:grpSpPr>
        <p:pic>
          <p:nvPicPr>
            <p:cNvPr id="2" name="Picture 16" descr="Untitled-2"/>
            <p:cNvPicPr>
              <a:picLocks noChangeAspect="1" noChangeArrowheads="1"/>
            </p:cNvPicPr>
            <p:nvPr/>
          </p:nvPicPr>
          <p:blipFill>
            <a:blip r:embed="rId3">
              <a:extLst>
                <a:ext uri="{28A0092B-C50C-407E-A947-70E740481C1C}">
                  <a14:useLocalDpi xmlns:a14="http://schemas.microsoft.com/office/drawing/2010/main" val="0"/>
                </a:ext>
              </a:extLst>
            </a:blip>
            <a:srcRect l="15106" r="20152" b="11853"/>
            <a:stretch>
              <a:fillRect/>
            </a:stretch>
          </p:blipFill>
          <p:spPr bwMode="auto">
            <a:xfrm>
              <a:off x="0" y="3792"/>
              <a:ext cx="576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7"/>
            <p:cNvSpPr txBox="1">
              <a:spLocks noChangeArrowheads="1"/>
            </p:cNvSpPr>
            <p:nvPr/>
          </p:nvSpPr>
          <p:spPr bwMode="auto">
            <a:xfrm>
              <a:off x="1104" y="3792"/>
              <a:ext cx="25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50000"/>
                </a:spcBef>
                <a:buFontTx/>
                <a:buNone/>
              </a:pPr>
              <a:r>
                <a:rPr lang="en-US" altLang="en-US" sz="1200" b="1">
                  <a:solidFill>
                    <a:schemeClr val="bg1"/>
                  </a:solidFill>
                </a:rPr>
                <a:t>Human Resources</a:t>
              </a:r>
              <a:r>
                <a:rPr lang="en-US" altLang="en-US" sz="1400" b="1">
                  <a:solidFill>
                    <a:schemeClr val="bg1"/>
                  </a:solidFill>
                </a:rPr>
                <a:t> </a:t>
              </a:r>
            </a:p>
          </p:txBody>
        </p:sp>
        <p:sp>
          <p:nvSpPr>
            <p:cNvPr id="2055" name="Text Box 18"/>
            <p:cNvSpPr txBox="1">
              <a:spLocks noChangeArrowheads="1"/>
            </p:cNvSpPr>
            <p:nvPr/>
          </p:nvSpPr>
          <p:spPr bwMode="auto">
            <a:xfrm>
              <a:off x="1101" y="3894"/>
              <a:ext cx="25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50000"/>
                </a:spcBef>
                <a:buFontTx/>
                <a:buNone/>
              </a:pPr>
              <a:r>
                <a:rPr lang="en-US" altLang="en-US" sz="1200" b="1">
                  <a:solidFill>
                    <a:schemeClr val="bg1"/>
                  </a:solidFill>
                </a:rPr>
                <a:t>Administration</a:t>
              </a:r>
            </a:p>
          </p:txBody>
        </p:sp>
        <p:sp>
          <p:nvSpPr>
            <p:cNvPr id="2056" name="Text Box 19"/>
            <p:cNvSpPr txBox="1">
              <a:spLocks noChangeArrowheads="1"/>
            </p:cNvSpPr>
            <p:nvPr/>
          </p:nvSpPr>
          <p:spPr bwMode="auto">
            <a:xfrm>
              <a:off x="1101" y="4007"/>
              <a:ext cx="25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50000"/>
                </a:spcBef>
                <a:buFontTx/>
                <a:buNone/>
              </a:pPr>
              <a:r>
                <a:rPr lang="en-US" altLang="en-US" sz="1000">
                  <a:solidFill>
                    <a:schemeClr val="bg1"/>
                  </a:solidFill>
                </a:rPr>
                <a:t>Department of </a:t>
              </a:r>
            </a:p>
          </p:txBody>
        </p:sp>
        <p:sp>
          <p:nvSpPr>
            <p:cNvPr id="2057" name="Text Box 20"/>
            <p:cNvSpPr txBox="1">
              <a:spLocks noChangeArrowheads="1"/>
            </p:cNvSpPr>
            <p:nvPr/>
          </p:nvSpPr>
          <p:spPr bwMode="auto">
            <a:xfrm>
              <a:off x="1101" y="4088"/>
              <a:ext cx="25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50000"/>
                </a:spcBef>
                <a:buFontTx/>
                <a:buNone/>
              </a:pPr>
              <a:r>
                <a:rPr lang="en-US" altLang="en-US" sz="1000">
                  <a:solidFill>
                    <a:schemeClr val="bg1"/>
                  </a:solidFill>
                </a:rPr>
                <a:t>Social Services</a:t>
              </a:r>
            </a:p>
          </p:txBody>
        </p:sp>
      </p:grpSp>
      <p:sp>
        <p:nvSpPr>
          <p:cNvPr id="2053" name="Rectangle 26"/>
          <p:cNvSpPr>
            <a:spLocks noGrp="1" noChangeArrowheads="1"/>
          </p:cNvSpPr>
          <p:nvPr>
            <p:ph type="ctrTitle"/>
          </p:nvPr>
        </p:nvSpPr>
        <p:spPr>
          <a:xfrm>
            <a:off x="168088" y="4114800"/>
            <a:ext cx="8763000" cy="1676400"/>
          </a:xfrm>
          <a:ln>
            <a:miter lim="800000"/>
            <a:headEnd/>
            <a:tailEnd/>
          </a:ln>
          <a:extLst/>
        </p:spPr>
        <p:txBody>
          <a:bodyPr>
            <a:normAutofit/>
          </a:bodyPr>
          <a:lstStyle/>
          <a:p>
            <a:pPr algn="l" eaLnBrk="1" hangingPunct="1">
              <a:defRPr/>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n-US" sz="2400" b="1" dirty="0" smtClean="0">
                <a:ln w="1905"/>
                <a:effectLst>
                  <a:innerShdw blurRad="69850" dist="43180" dir="5400000">
                    <a:srgbClr val="000000">
                      <a:alpha val="65000"/>
                    </a:srgbClr>
                  </a:innerShdw>
                </a:effectLst>
                <a:latin typeface="Arial Narrow" pitchFamily="34" charset="0"/>
                <a:cs typeface="Arial" pitchFamily="34" charset="0"/>
              </a:rPr>
              <a:t>Steven </a:t>
            </a:r>
            <a:r>
              <a:rPr lang="en-US" sz="2400" b="1" dirty="0">
                <a:ln w="1905"/>
                <a:effectLst>
                  <a:innerShdw blurRad="69850" dist="43180" dir="5400000">
                    <a:srgbClr val="000000">
                      <a:alpha val="65000"/>
                    </a:srgbClr>
                  </a:innerShdw>
                </a:effectLst>
                <a:latin typeface="Arial Narrow" pitchFamily="34" charset="0"/>
                <a:cs typeface="Arial" pitchFamily="34" charset="0"/>
              </a:rPr>
              <a:t>Banks, Commissioner</a:t>
            </a:r>
            <a:br>
              <a:rPr lang="en-US" sz="2400" b="1" dirty="0">
                <a:ln w="1905"/>
                <a:effectLst>
                  <a:innerShdw blurRad="69850" dist="43180" dir="5400000">
                    <a:srgbClr val="000000">
                      <a:alpha val="65000"/>
                    </a:srgbClr>
                  </a:innerShdw>
                </a:effectLst>
                <a:latin typeface="Arial Narrow" pitchFamily="34" charset="0"/>
                <a:cs typeface="Arial" pitchFamily="34" charset="0"/>
              </a:rPr>
            </a:br>
            <a:r>
              <a:rPr lang="en-US" sz="2000" dirty="0" smtClean="0">
                <a:ln w="1905"/>
                <a:effectLst>
                  <a:innerShdw blurRad="69850" dist="43180" dir="5400000">
                    <a:srgbClr val="000000">
                      <a:alpha val="65000"/>
                    </a:srgbClr>
                  </a:innerShdw>
                </a:effectLst>
                <a:latin typeface="Arial Narrow" pitchFamily="34" charset="0"/>
                <a:cs typeface="Arial" pitchFamily="34" charset="0"/>
              </a:rPr>
              <a:t>May 19, </a:t>
            </a:r>
            <a:r>
              <a:rPr lang="en-US" sz="2000" dirty="0">
                <a:ln w="1905"/>
                <a:effectLst>
                  <a:innerShdw blurRad="69850" dist="43180" dir="5400000">
                    <a:srgbClr val="000000">
                      <a:alpha val="65000"/>
                    </a:srgbClr>
                  </a:innerShdw>
                </a:effectLst>
                <a:latin typeface="Arial Narrow" pitchFamily="34" charset="0"/>
                <a:cs typeface="Arial" pitchFamily="34" charset="0"/>
              </a:rPr>
              <a:t>2015</a:t>
            </a:r>
            <a:endParaRPr lang="en-US" sz="2000" cap="all" dirty="0">
              <a:ln w="0"/>
              <a:effectLst>
                <a:reflection blurRad="12700" stA="50000" endPos="50000" dist="5000" dir="5400000" sy="-100000" rotWithShape="0"/>
              </a:effectLst>
              <a:latin typeface="Arial Narrow" pitchFamily="34" charset="0"/>
              <a:cs typeface="Arial" pitchFamily="34" charset="0"/>
            </a:endParaRPr>
          </a:p>
        </p:txBody>
      </p:sp>
      <p:sp>
        <p:nvSpPr>
          <p:cNvPr id="12" name="TextBox 11"/>
          <p:cNvSpPr txBox="1"/>
          <p:nvPr/>
        </p:nvSpPr>
        <p:spPr>
          <a:xfrm>
            <a:off x="282388" y="1141274"/>
            <a:ext cx="8534400" cy="1754326"/>
          </a:xfrm>
          <a:prstGeom prst="rect">
            <a:avLst/>
          </a:prstGeom>
          <a:noFill/>
        </p:spPr>
        <p:txBody>
          <a:bodyPr>
            <a:spAutoFit/>
          </a:bodyPr>
          <a:lstStyle/>
          <a:p>
            <a:pPr algn="ctr">
              <a:defRPr/>
            </a:pPr>
            <a:r>
              <a:rPr lang="en-US" sz="5400" cap="all" dirty="0" smtClean="0">
                <a:ln w="1905"/>
                <a:solidFill>
                  <a:srgbClr val="0000A1"/>
                </a:solidFill>
                <a:effectLst>
                  <a:innerShdw blurRad="69850" dist="43180" dir="5400000">
                    <a:srgbClr val="000000">
                      <a:alpha val="65000"/>
                    </a:srgbClr>
                  </a:innerShdw>
                </a:effectLst>
                <a:latin typeface="Arial Black" pitchFamily="34" charset="0"/>
                <a:cs typeface="Times New Roman" pitchFamily="18" charset="0"/>
              </a:rPr>
              <a:t>Budget</a:t>
            </a:r>
            <a:endParaRPr lang="en-US" sz="5400" cap="all" dirty="0">
              <a:ln w="1905"/>
              <a:solidFill>
                <a:srgbClr val="0000A1"/>
              </a:solidFill>
              <a:effectLst>
                <a:innerShdw blurRad="69850" dist="43180" dir="5400000">
                  <a:srgbClr val="000000">
                    <a:alpha val="65000"/>
                  </a:srgbClr>
                </a:innerShdw>
              </a:effectLst>
              <a:latin typeface="Arial Black" pitchFamily="34" charset="0"/>
              <a:cs typeface="Times New Roman" pitchFamily="18" charset="0"/>
            </a:endParaRPr>
          </a:p>
          <a:p>
            <a:pPr algn="ctr">
              <a:defRPr/>
            </a:pPr>
            <a:r>
              <a:rPr lang="en-US" sz="5400" cap="all" dirty="0" smtClean="0">
                <a:ln w="1905"/>
                <a:solidFill>
                  <a:srgbClr val="0000A1"/>
                </a:solidFill>
                <a:effectLst>
                  <a:innerShdw blurRad="69850" dist="43180" dir="5400000">
                    <a:srgbClr val="000000">
                      <a:alpha val="65000"/>
                    </a:srgbClr>
                  </a:innerShdw>
                </a:effectLst>
                <a:latin typeface="Arial Black" pitchFamily="34" charset="0"/>
                <a:cs typeface="Times New Roman" pitchFamily="18" charset="0"/>
              </a:rPr>
              <a:t>Testimony </a:t>
            </a:r>
            <a:endParaRPr lang="en-US" sz="5400" cap="all" dirty="0">
              <a:ln w="1905"/>
              <a:solidFill>
                <a:srgbClr val="0000A1"/>
              </a:solidFill>
              <a:effectLst>
                <a:innerShdw blurRad="69850" dist="43180" dir="5400000">
                  <a:srgbClr val="000000">
                    <a:alpha val="65000"/>
                  </a:srgbClr>
                </a:innerShdw>
              </a:effectLst>
              <a:latin typeface="Arial Black" pitchFamily="34" charset="0"/>
              <a:cs typeface="Times New Roman" pitchFamily="18" charset="0"/>
            </a:endParaRPr>
          </a:p>
        </p:txBody>
      </p:sp>
    </p:spTree>
    <p:extLst>
      <p:ext uri="{BB962C8B-B14F-4D97-AF65-F5344CB8AC3E}">
        <p14:creationId xmlns:p14="http://schemas.microsoft.com/office/powerpoint/2010/main" val="394784571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lstStyle/>
          <a:p>
            <a:pPr eaLnBrk="1" hangingPunct="1"/>
            <a:r>
              <a:rPr lang="en-US" altLang="en-US" sz="3600" b="1" cap="all" dirty="0" smtClean="0">
                <a:solidFill>
                  <a:srgbClr val="0000A1"/>
                </a:solidFill>
                <a:latin typeface="Arial" pitchFamily="34" charset="0"/>
                <a:cs typeface="Arial" pitchFamily="34" charset="0"/>
              </a:rPr>
              <a:t>Overview: </a:t>
            </a:r>
            <a:r>
              <a:rPr lang="en-US" altLang="en-US" sz="3600" b="1" dirty="0" smtClean="0">
                <a:solidFill>
                  <a:srgbClr val="0000A1"/>
                </a:solidFill>
                <a:latin typeface="Arial" pitchFamily="34" charset="0"/>
                <a:cs typeface="Arial" pitchFamily="34" charset="0"/>
              </a:rPr>
              <a:t>NYC HRA Staff</a:t>
            </a:r>
          </a:p>
        </p:txBody>
      </p:sp>
      <p:sp>
        <p:nvSpPr>
          <p:cNvPr id="8195" name="Content Placeholder 2"/>
          <p:cNvSpPr>
            <a:spLocks noGrp="1"/>
          </p:cNvSpPr>
          <p:nvPr>
            <p:ph idx="1"/>
          </p:nvPr>
        </p:nvSpPr>
        <p:spPr>
          <a:xfrm>
            <a:off x="457200" y="1066800"/>
            <a:ext cx="8305800" cy="5257800"/>
          </a:xfrm>
        </p:spPr>
        <p:txBody>
          <a:bodyPr numCol="1">
            <a:noAutofit/>
          </a:bodyPr>
          <a:lstStyle/>
          <a:p>
            <a:pPr algn="just">
              <a:buFont typeface="Arial" charset="0"/>
              <a:buChar char="•"/>
            </a:pPr>
            <a:r>
              <a:rPr lang="en-US" altLang="en-US" sz="1800" dirty="0" smtClean="0">
                <a:latin typeface="Times New Roman" pitchFamily="1" charset="0"/>
                <a:cs typeface="Times New Roman" pitchFamily="1" charset="0"/>
              </a:rPr>
              <a:t>14,439 budgeted headcount in FY’16, paid for with a combination of City, State, and federal funds</a:t>
            </a:r>
          </a:p>
          <a:p>
            <a:pPr algn="just">
              <a:buFont typeface="Arial" charset="0"/>
              <a:buChar char="•"/>
            </a:pPr>
            <a:r>
              <a:rPr lang="en-US" altLang="en-US" sz="1800" dirty="0" smtClean="0">
                <a:latin typeface="Times New Roman" pitchFamily="1" charset="0"/>
                <a:cs typeface="Times New Roman" pitchFamily="1" charset="0"/>
              </a:rPr>
              <a:t>Public servants who chose to work at HRA to help New Yorkers in need; many dedicating their entire careers to public service</a:t>
            </a:r>
          </a:p>
          <a:p>
            <a:pPr algn="just">
              <a:buFont typeface="Arial" charset="0"/>
              <a:buChar char="•"/>
            </a:pPr>
            <a:r>
              <a:rPr lang="en-US" altLang="en-US" sz="1800" dirty="0" smtClean="0">
                <a:latin typeface="Times New Roman" pitchFamily="1" charset="0"/>
                <a:cs typeface="Times New Roman" pitchFamily="1" charset="0"/>
              </a:rPr>
              <a:t>Diverse workforce: 70% women, 59% African-American, 18% Hispanic, 15% White, and 8% Asian</a:t>
            </a:r>
          </a:p>
          <a:p>
            <a:pPr algn="just">
              <a:buFont typeface="Arial" charset="0"/>
              <a:buChar char="•"/>
            </a:pPr>
            <a:r>
              <a:rPr lang="en-US" altLang="en-US" sz="1800" dirty="0" smtClean="0">
                <a:latin typeface="Times New Roman" pitchFamily="1" charset="0"/>
                <a:cs typeface="Times New Roman" pitchFamily="1" charset="0"/>
              </a:rPr>
              <a:t>Unionized workforce </a:t>
            </a:r>
          </a:p>
          <a:p>
            <a:pPr lvl="1"/>
            <a:endParaRPr lang="en-US" altLang="en-US" sz="5200" dirty="0" smtClean="0">
              <a:solidFill>
                <a:prstClr val="black"/>
              </a:solidFill>
              <a:latin typeface="Times New Roman" pitchFamily="1" charset="0"/>
              <a:cs typeface="Times New Roman" pitchFamily="1" charset="0"/>
            </a:endParaRPr>
          </a:p>
          <a:p>
            <a:pPr lvl="1"/>
            <a:endParaRPr lang="en-US" altLang="en-US" sz="5200" dirty="0">
              <a:solidFill>
                <a:prstClr val="black"/>
              </a:solidFill>
              <a:latin typeface="Times New Roman" pitchFamily="1" charset="0"/>
              <a:cs typeface="Times New Roman" pitchFamily="1" charset="0"/>
            </a:endParaRPr>
          </a:p>
          <a:p>
            <a:pPr lvl="2">
              <a:buNone/>
            </a:pPr>
            <a:endParaRPr lang="en-US" altLang="en-US" sz="3200" dirty="0">
              <a:solidFill>
                <a:prstClr val="black"/>
              </a:solidFill>
              <a:latin typeface="Times New Roman" pitchFamily="1" charset="0"/>
              <a:cs typeface="Times New Roman" pitchFamily="1" charset="0"/>
            </a:endParaRPr>
          </a:p>
          <a:p>
            <a:pPr>
              <a:buFont typeface="Arial" charset="0"/>
              <a:buChar char="•"/>
            </a:pPr>
            <a:endParaRPr lang="en-US" altLang="en-US" sz="4800" dirty="0" smtClean="0">
              <a:latin typeface="Times New Roman" pitchFamily="1" charset="0"/>
              <a:cs typeface="Times New Roman" pitchFamily="1" charset="0"/>
            </a:endParaRPr>
          </a:p>
          <a:p>
            <a:pPr lvl="1" eaLnBrk="1" hangingPunct="1">
              <a:buFontTx/>
              <a:buNone/>
            </a:pPr>
            <a:endParaRPr lang="en-US" altLang="en-US" sz="1600" dirty="0" smtClean="0"/>
          </a:p>
          <a:p>
            <a:pPr lvl="1" eaLnBrk="1" hangingPunct="1"/>
            <a:endParaRPr lang="en-US" altLang="en-US" sz="1600" dirty="0" smtClean="0"/>
          </a:p>
          <a:p>
            <a:pPr lvl="1" eaLnBrk="1" hangingPunct="1"/>
            <a:endParaRPr lang="en-US" altLang="en-US" sz="16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r>
              <a:rPr lang="en-US" altLang="en-US" dirty="0" smtClean="0"/>
              <a:t> </a:t>
            </a:r>
            <a:endParaRPr lang="en-US" altLang="en-US" sz="28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graphicFrame>
        <p:nvGraphicFramePr>
          <p:cNvPr id="6" name="Diagram 5"/>
          <p:cNvGraphicFramePr/>
          <p:nvPr>
            <p:extLst>
              <p:ext uri="{D42A27DB-BD31-4B8C-83A1-F6EECF244321}">
                <p14:modId xmlns:p14="http://schemas.microsoft.com/office/powerpoint/2010/main" val="4023152178"/>
              </p:ext>
            </p:extLst>
          </p:nvPr>
        </p:nvGraphicFramePr>
        <p:xfrm>
          <a:off x="152400" y="3657600"/>
          <a:ext cx="8763000" cy="271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7B604CB2-1CD0-4FC4-9A61-D0BFEFBBB6FE}" type="slidenum">
              <a:rPr lang="en-US" smtClean="0"/>
              <a:pPr/>
              <a:t>10</a:t>
            </a:fld>
            <a:endParaRPr lang="en-US"/>
          </a:p>
        </p:txBody>
      </p:sp>
    </p:spTree>
    <p:extLst>
      <p:ext uri="{BB962C8B-B14F-4D97-AF65-F5344CB8AC3E}">
        <p14:creationId xmlns:p14="http://schemas.microsoft.com/office/powerpoint/2010/main" val="19698295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5105400" y="6523910"/>
            <a:ext cx="2784088"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*includes LINC  rental assistance and </a:t>
            </a:r>
            <a:r>
              <a:rPr lang="en-US" sz="1000" dirty="0" err="1" smtClean="0">
                <a:latin typeface="Times New Roman" panose="02020603050405020304" pitchFamily="18" charset="0"/>
                <a:cs typeface="Times New Roman" panose="02020603050405020304" pitchFamily="18" charset="0"/>
              </a:rPr>
              <a:t>CityFEPS</a:t>
            </a:r>
            <a:endParaRPr lang="en-US" sz="10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11</a:t>
            </a:fld>
            <a:endParaRPr lang="en-US"/>
          </a:p>
        </p:txBody>
      </p:sp>
      <p:sp>
        <p:nvSpPr>
          <p:cNvPr id="6" name="Text Box 1"/>
          <p:cNvSpPr txBox="1">
            <a:spLocks noChangeArrowheads="1"/>
          </p:cNvSpPr>
          <p:nvPr/>
        </p:nvSpPr>
        <p:spPr bwMode="auto">
          <a:xfrm>
            <a:off x="1371600" y="228600"/>
            <a:ext cx="8077200" cy="97155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3000" cap="all" dirty="0" smtClean="0">
                <a:solidFill>
                  <a:srgbClr val="0000A1"/>
                </a:solidFill>
                <a:latin typeface="Arial" pitchFamily="34" charset="0"/>
                <a:cs typeface="Arial" pitchFamily="34" charset="0"/>
              </a:rPr>
              <a:t>Chart </a:t>
            </a:r>
            <a:r>
              <a:rPr lang="en-US" sz="3000" cap="all" smtClean="0">
                <a:solidFill>
                  <a:srgbClr val="0000A1"/>
                </a:solidFill>
                <a:latin typeface="Arial" pitchFamily="34" charset="0"/>
                <a:cs typeface="Arial" pitchFamily="34" charset="0"/>
              </a:rPr>
              <a:t>1:</a:t>
            </a:r>
            <a:r>
              <a:rPr lang="en-US" sz="3200" cap="all" dirty="0">
                <a:solidFill>
                  <a:srgbClr val="0000A1"/>
                </a:solidFill>
                <a:latin typeface="Arial" pitchFamily="34" charset="0"/>
                <a:cs typeface="Arial" pitchFamily="34" charset="0"/>
              </a:rPr>
              <a:t/>
            </a:r>
            <a:br>
              <a:rPr lang="en-US" sz="3200" cap="all" dirty="0">
                <a:solidFill>
                  <a:srgbClr val="0000A1"/>
                </a:solidFill>
                <a:latin typeface="Arial" pitchFamily="34" charset="0"/>
                <a:cs typeface="Arial" pitchFamily="34" charset="0"/>
              </a:rPr>
            </a:br>
            <a:r>
              <a:rPr lang="en-US" sz="3200" b="1" dirty="0" smtClean="0">
                <a:solidFill>
                  <a:srgbClr val="0000A1"/>
                </a:solidFill>
                <a:latin typeface="Arial" pitchFamily="34" charset="0"/>
                <a:cs typeface="Arial" pitchFamily="34" charset="0"/>
              </a:rPr>
              <a:t>HRA Executive Budget </a:t>
            </a:r>
            <a:r>
              <a:rPr lang="en-US" sz="3200" dirty="0" smtClean="0">
                <a:latin typeface="Arial Narrow" pitchFamily="34" charset="0"/>
                <a:cs typeface="Arial" pitchFamily="34" charset="0"/>
              </a:rPr>
              <a:t>FY 2015</a:t>
            </a:r>
            <a:endParaRPr lang="en-US" sz="3200" dirty="0">
              <a:latin typeface="Arial Narrow" pitchFamily="34" charset="0"/>
              <a:cs typeface="Arial" pitchFamily="34" charset="0"/>
            </a:endParaRPr>
          </a:p>
          <a:p>
            <a:pPr rtl="0">
              <a:defRPr sz="1000"/>
            </a:pPr>
            <a:r>
              <a:rPr lang="en-US" sz="3200" b="1" dirty="0" smtClean="0">
                <a:solidFill>
                  <a:srgbClr val="0000A1"/>
                </a:solidFill>
                <a:latin typeface="Arial" pitchFamily="34" charset="0"/>
                <a:cs typeface="Arial" pitchFamily="34" charset="0"/>
              </a:rPr>
              <a:t> </a:t>
            </a:r>
          </a:p>
          <a:p>
            <a:pPr algn="l" rtl="0">
              <a:defRPr sz="1000"/>
            </a:pPr>
            <a:endParaRPr lang="en-US" sz="875" b="1" i="0" u="none" strike="noStrike" cap="none" spc="0" baseline="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Times New Roman"/>
              <a:cs typeface="Times New Roman"/>
            </a:endParaRPr>
          </a:p>
        </p:txBody>
      </p:sp>
      <p:graphicFrame>
        <p:nvGraphicFramePr>
          <p:cNvPr id="8" name="Chart 7"/>
          <p:cNvGraphicFramePr>
            <a:graphicFrameLocks/>
          </p:cNvGraphicFramePr>
          <p:nvPr>
            <p:extLst>
              <p:ext uri="{D42A27DB-BD31-4B8C-83A1-F6EECF244321}">
                <p14:modId xmlns:p14="http://schemas.microsoft.com/office/powerpoint/2010/main" val="758141325"/>
              </p:ext>
            </p:extLst>
          </p:nvPr>
        </p:nvGraphicFramePr>
        <p:xfrm>
          <a:off x="1295400" y="1385155"/>
          <a:ext cx="6594088" cy="51387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7091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990600" y="247650"/>
            <a:ext cx="8077200" cy="971550"/>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1000"/>
            </a:pPr>
            <a:r>
              <a:rPr lang="en-US" sz="3000" cap="all" dirty="0" smtClean="0">
                <a:solidFill>
                  <a:srgbClr val="0000A1"/>
                </a:solidFill>
                <a:latin typeface="Arial" pitchFamily="34" charset="0"/>
                <a:cs typeface="Arial" pitchFamily="34" charset="0"/>
              </a:rPr>
              <a:t>Chart 2:</a:t>
            </a:r>
            <a:r>
              <a:rPr lang="en-US" sz="3200" cap="all" dirty="0">
                <a:solidFill>
                  <a:srgbClr val="0000A1"/>
                </a:solidFill>
                <a:latin typeface="Arial" pitchFamily="34" charset="0"/>
                <a:cs typeface="Arial" pitchFamily="34" charset="0"/>
              </a:rPr>
              <a:t/>
            </a:r>
            <a:br>
              <a:rPr lang="en-US" sz="3200" cap="all" dirty="0">
                <a:solidFill>
                  <a:srgbClr val="0000A1"/>
                </a:solidFill>
                <a:latin typeface="Arial" pitchFamily="34" charset="0"/>
                <a:cs typeface="Arial" pitchFamily="34" charset="0"/>
              </a:rPr>
            </a:br>
            <a:r>
              <a:rPr lang="en-US" sz="3200" b="1" dirty="0" smtClean="0">
                <a:solidFill>
                  <a:srgbClr val="0000A1"/>
                </a:solidFill>
                <a:latin typeface="Arial" pitchFamily="34" charset="0"/>
                <a:cs typeface="Arial" pitchFamily="34" charset="0"/>
              </a:rPr>
              <a:t>HRA Executive Budget </a:t>
            </a:r>
            <a:r>
              <a:rPr lang="en-US" sz="3200" dirty="0" smtClean="0">
                <a:latin typeface="Arial Narrow" pitchFamily="34" charset="0"/>
                <a:cs typeface="Arial" pitchFamily="34" charset="0"/>
              </a:rPr>
              <a:t>FY </a:t>
            </a:r>
            <a:r>
              <a:rPr lang="en-US" sz="3200" dirty="0">
                <a:latin typeface="Arial Narrow" pitchFamily="34" charset="0"/>
                <a:cs typeface="Arial" pitchFamily="34" charset="0"/>
              </a:rPr>
              <a:t>2016</a:t>
            </a:r>
          </a:p>
          <a:p>
            <a:pPr rtl="0">
              <a:defRPr sz="1000"/>
            </a:pPr>
            <a:r>
              <a:rPr lang="en-US" sz="3200" b="1" dirty="0" smtClean="0">
                <a:solidFill>
                  <a:srgbClr val="0000A1"/>
                </a:solidFill>
                <a:latin typeface="Arial" pitchFamily="34" charset="0"/>
                <a:cs typeface="Arial" pitchFamily="34" charset="0"/>
              </a:rPr>
              <a:t> </a:t>
            </a:r>
          </a:p>
          <a:p>
            <a:pPr algn="l" rtl="0">
              <a:defRPr sz="1000"/>
            </a:pPr>
            <a:endParaRPr lang="en-US" sz="875" b="1" i="0" u="none" strike="noStrike" cap="none" spc="0" baseline="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Times New Roman"/>
              <a:cs typeface="Times New Roman"/>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12</a:t>
            </a:fld>
            <a:endParaRPr lang="en-US"/>
          </a:p>
        </p:txBody>
      </p:sp>
      <p:sp>
        <p:nvSpPr>
          <p:cNvPr id="6" name="TextBox 5"/>
          <p:cNvSpPr txBox="1"/>
          <p:nvPr/>
        </p:nvSpPr>
        <p:spPr>
          <a:xfrm>
            <a:off x="5164667" y="6477000"/>
            <a:ext cx="2784088" cy="246221"/>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*includes LINC  rental assistance and </a:t>
            </a:r>
            <a:r>
              <a:rPr lang="en-US" sz="1000" dirty="0" err="1" smtClean="0">
                <a:latin typeface="Times New Roman" panose="02020603050405020304" pitchFamily="18" charset="0"/>
                <a:cs typeface="Times New Roman" panose="02020603050405020304" pitchFamily="18" charset="0"/>
              </a:rPr>
              <a:t>CityFEPS</a:t>
            </a:r>
            <a:endParaRPr lang="en-US" sz="1000" dirty="0" smtClean="0">
              <a:latin typeface="Times New Roman" panose="02020603050405020304" pitchFamily="18" charset="0"/>
              <a:cs typeface="Times New Roman" panose="02020603050405020304" pitchFamily="18" charset="0"/>
            </a:endParaRPr>
          </a:p>
        </p:txBody>
      </p:sp>
      <p:graphicFrame>
        <p:nvGraphicFramePr>
          <p:cNvPr id="9" name="Chart 8"/>
          <p:cNvGraphicFramePr>
            <a:graphicFrameLocks/>
          </p:cNvGraphicFramePr>
          <p:nvPr>
            <p:extLst>
              <p:ext uri="{D42A27DB-BD31-4B8C-83A1-F6EECF244321}">
                <p14:modId xmlns:p14="http://schemas.microsoft.com/office/powerpoint/2010/main" val="922109304"/>
              </p:ext>
            </p:extLst>
          </p:nvPr>
        </p:nvGraphicFramePr>
        <p:xfrm>
          <a:off x="990600" y="1295400"/>
          <a:ext cx="655320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5356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normAutofit/>
          </a:bodyPr>
          <a:lstStyle/>
          <a:p>
            <a:pPr eaLnBrk="1" hangingPunct="1"/>
            <a:r>
              <a:rPr lang="en-US" altLang="en-US" sz="3600" b="1" dirty="0" smtClean="0">
                <a:solidFill>
                  <a:srgbClr val="0000A1"/>
                </a:solidFill>
                <a:latin typeface="Arial" pitchFamily="34" charset="0"/>
                <a:cs typeface="Arial" pitchFamily="34" charset="0"/>
              </a:rPr>
              <a:t>Executive Budget Overview</a:t>
            </a:r>
          </a:p>
        </p:txBody>
      </p:sp>
      <p:sp>
        <p:nvSpPr>
          <p:cNvPr id="8195" name="Content Placeholder 2"/>
          <p:cNvSpPr>
            <a:spLocks noGrp="1"/>
          </p:cNvSpPr>
          <p:nvPr>
            <p:ph idx="1"/>
          </p:nvPr>
        </p:nvSpPr>
        <p:spPr>
          <a:xfrm>
            <a:off x="457200" y="990600"/>
            <a:ext cx="8305800" cy="5715000"/>
          </a:xfrm>
        </p:spPr>
        <p:txBody>
          <a:bodyPr>
            <a:noAutofit/>
          </a:bodyPr>
          <a:lstStyle/>
          <a:p>
            <a:pPr marL="0" indent="0" algn="ctr">
              <a:buNone/>
            </a:pPr>
            <a:endParaRPr lang="en-US" sz="1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In the Executive Budget, $28.6 million ($29.7 million tax levy) and 57 positions </a:t>
            </a:r>
            <a:r>
              <a:rPr lang="en-US" sz="2000" dirty="0" smtClean="0">
                <a:latin typeface="Times New Roman" panose="02020603050405020304" pitchFamily="18" charset="0"/>
                <a:cs typeface="Times New Roman" panose="02020603050405020304" pitchFamily="18" charset="0"/>
              </a:rPr>
              <a:t>were </a:t>
            </a:r>
            <a:r>
              <a:rPr lang="en-US" sz="2000" dirty="0">
                <a:latin typeface="Times New Roman" panose="02020603050405020304" pitchFamily="18" charset="0"/>
                <a:cs typeface="Times New Roman" panose="02020603050405020304" pitchFamily="18" charset="0"/>
              </a:rPr>
              <a:t>added in </a:t>
            </a:r>
            <a:r>
              <a:rPr lang="en-US" sz="2000" dirty="0" smtClean="0">
                <a:latin typeface="Times New Roman" panose="02020603050405020304" pitchFamily="18" charset="0"/>
                <a:cs typeface="Times New Roman" panose="02020603050405020304" pitchFamily="18" charset="0"/>
              </a:rPr>
              <a:t>2015; in </a:t>
            </a:r>
            <a:r>
              <a:rPr lang="en-US" sz="2000" dirty="0">
                <a:latin typeface="Times New Roman" panose="02020603050405020304" pitchFamily="18" charset="0"/>
                <a:cs typeface="Times New Roman" panose="02020603050405020304" pitchFamily="18" charset="0"/>
              </a:rPr>
              <a:t>2016, the increase was $162.8 million ($131 million tax levy) and 328 positions were added.</a:t>
            </a:r>
            <a:endParaRPr lang="en-US" sz="2000" dirty="0">
              <a:solidFill>
                <a:srgbClr val="FF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The HRA budget as of the Executive Plan totals $9.9 billion ($</a:t>
            </a:r>
            <a:r>
              <a:rPr lang="en-US" sz="2000" dirty="0" smtClean="0">
                <a:latin typeface="Times New Roman" panose="02020603050405020304" pitchFamily="18" charset="0"/>
                <a:cs typeface="Times New Roman" panose="02020603050405020304" pitchFamily="18" charset="0"/>
              </a:rPr>
              <a:t>7.66 </a:t>
            </a:r>
            <a:r>
              <a:rPr lang="en-US" sz="2000" dirty="0">
                <a:latin typeface="Times New Roman" panose="02020603050405020304" pitchFamily="18" charset="0"/>
                <a:cs typeface="Times New Roman" panose="02020603050405020304" pitchFamily="18" charset="0"/>
              </a:rPr>
              <a:t>billion tax levy) in </a:t>
            </a:r>
            <a:r>
              <a:rPr lang="en-US" sz="2000" dirty="0" smtClean="0">
                <a:latin typeface="Times New Roman" panose="02020603050405020304" pitchFamily="18" charset="0"/>
                <a:cs typeface="Times New Roman" panose="02020603050405020304" pitchFamily="18" charset="0"/>
              </a:rPr>
              <a:t>2015</a:t>
            </a:r>
            <a:r>
              <a:rPr lang="en-US" sz="2000" dirty="0">
                <a:latin typeface="Times New Roman" panose="02020603050405020304" pitchFamily="18" charset="0"/>
                <a:cs typeface="Times New Roman" panose="02020603050405020304" pitchFamily="18" charset="0"/>
              </a:rPr>
              <a:t>, and is virtually unchanged in </a:t>
            </a:r>
            <a:r>
              <a:rPr lang="en-US" sz="2000" dirty="0" smtClean="0">
                <a:latin typeface="Times New Roman" panose="02020603050405020304" pitchFamily="18" charset="0"/>
                <a:cs typeface="Times New Roman" panose="02020603050405020304" pitchFamily="18" charset="0"/>
              </a:rPr>
              <a:t>2016</a:t>
            </a:r>
            <a:r>
              <a:rPr lang="en-US" sz="2000" dirty="0">
                <a:latin typeface="Times New Roman" panose="02020603050405020304" pitchFamily="18" charset="0"/>
                <a:cs typeface="Times New Roman" panose="02020603050405020304" pitchFamily="18" charset="0"/>
              </a:rPr>
              <a:t>, with an increase of </a:t>
            </a:r>
            <a:r>
              <a:rPr lang="en-US" sz="2000" dirty="0" smtClean="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($33 </a:t>
            </a:r>
            <a:r>
              <a:rPr lang="en-US" sz="2000" dirty="0">
                <a:latin typeface="Times New Roman" panose="02020603050405020304" pitchFamily="18" charset="0"/>
                <a:cs typeface="Times New Roman" panose="02020603050405020304" pitchFamily="18" charset="0"/>
              </a:rPr>
              <a:t>million) in tax levy funds. </a:t>
            </a:r>
          </a:p>
          <a:p>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tax levy increase is due to:</a:t>
            </a:r>
            <a:endParaRPr lang="en-US" sz="2000" dirty="0" smtClean="0">
              <a:latin typeface="Times New Roman" panose="02020603050405020304" pitchFamily="18" charset="0"/>
              <a:cs typeface="Times New Roman" panose="02020603050405020304" pitchFamily="18" charset="0"/>
            </a:endParaRPr>
          </a:p>
          <a:p>
            <a:pPr lvl="2"/>
            <a:r>
              <a:rPr lang="en-US" sz="1600" dirty="0" smtClean="0">
                <a:latin typeface="Times New Roman" panose="02020603050405020304" pitchFamily="18" charset="0"/>
                <a:cs typeface="Times New Roman" panose="02020603050405020304" pitchFamily="18" charset="0"/>
              </a:rPr>
              <a:t>rental assistance increases for additional placements in 2016 compared to 2015; </a:t>
            </a:r>
          </a:p>
          <a:p>
            <a:pPr lvl="2"/>
            <a:r>
              <a:rPr lang="en-US" sz="1600" dirty="0">
                <a:latin typeface="Times New Roman" panose="02020603050405020304" pitchFamily="18" charset="0"/>
                <a:cs typeface="Times New Roman" panose="02020603050405020304" pitchFamily="18" charset="0"/>
              </a:rPr>
              <a:t>a</a:t>
            </a:r>
            <a:r>
              <a:rPr lang="en-US" sz="1600" dirty="0" smtClean="0">
                <a:latin typeface="Times New Roman" panose="02020603050405020304" pitchFamily="18" charset="0"/>
                <a:cs typeface="Times New Roman" panose="02020603050405020304" pitchFamily="18" charset="0"/>
              </a:rPr>
              <a:t>dditional legal services including expansion of the </a:t>
            </a:r>
            <a:r>
              <a:rPr lang="en-US" sz="1600" dirty="0" smtClean="0">
                <a:latin typeface="Times New Roman" panose="02020603050405020304" pitchFamily="18" charset="0"/>
                <a:cs typeface="Times New Roman" panose="02020603050405020304" pitchFamily="18" charset="0"/>
              </a:rPr>
              <a:t>anti-harassment </a:t>
            </a:r>
            <a:r>
              <a:rPr lang="en-US" sz="1600" dirty="0" smtClean="0">
                <a:latin typeface="Times New Roman" panose="02020603050405020304" pitchFamily="18" charset="0"/>
                <a:cs typeface="Times New Roman" panose="02020603050405020304" pitchFamily="18" charset="0"/>
              </a:rPr>
              <a:t>initiative;</a:t>
            </a:r>
          </a:p>
          <a:p>
            <a:pPr lvl="2"/>
            <a:r>
              <a:rPr lang="en-US" sz="1600" dirty="0" smtClean="0">
                <a:latin typeface="Times New Roman" panose="02020603050405020304" pitchFamily="18" charset="0"/>
                <a:cs typeface="Times New Roman" panose="02020603050405020304" pitchFamily="18" charset="0"/>
              </a:rPr>
              <a:t>new staff in 2016 to implement reasonable accommodation requirements;</a:t>
            </a:r>
          </a:p>
          <a:p>
            <a:pPr lvl="2"/>
            <a:r>
              <a:rPr lang="en-US" sz="1600" dirty="0">
                <a:latin typeface="Times New Roman" panose="02020603050405020304" pitchFamily="18" charset="0"/>
                <a:cs typeface="Times New Roman" panose="02020603050405020304" pitchFamily="18" charset="0"/>
              </a:rPr>
              <a:t>g</a:t>
            </a:r>
            <a:r>
              <a:rPr lang="en-US" sz="1600" dirty="0" smtClean="0">
                <a:latin typeface="Times New Roman" panose="02020603050405020304" pitchFamily="18" charset="0"/>
                <a:cs typeface="Times New Roman" panose="02020603050405020304" pitchFamily="18" charset="0"/>
              </a:rPr>
              <a:t>rowth in the IDNYC program to manage additional applications.</a:t>
            </a:r>
            <a:endParaRPr lang="en-US" sz="2000" dirty="0" smtClean="0">
              <a:latin typeface="Times New Roman" panose="02020603050405020304" pitchFamily="18" charset="0"/>
              <a:cs typeface="Times New Roman" panose="02020603050405020304" pitchFamily="18" charset="0"/>
            </a:endParaRPr>
          </a:p>
          <a:p>
            <a:pPr marL="457200" lvl="1" indent="0" eaLnBrk="1" hangingPunct="1">
              <a:buNone/>
            </a:pPr>
            <a:endParaRPr lang="en-US" altLang="en-US" sz="1600" dirty="0" smtClean="0"/>
          </a:p>
          <a:p>
            <a:r>
              <a:rPr lang="en-US" sz="2000" dirty="0">
                <a:latin typeface="Times New Roman" panose="02020603050405020304" pitchFamily="18" charset="0"/>
                <a:cs typeface="Times New Roman" panose="02020603050405020304" pitchFamily="18" charset="0"/>
              </a:rPr>
              <a:t>Total headcount is 14,535 in 2015 and 14,439 in 2016 (City funded headcount is 10,601 increasing to 10,689).</a:t>
            </a:r>
            <a:endParaRPr lang="en-US" sz="2000" dirty="0">
              <a:solidFill>
                <a:srgbClr val="FF0000"/>
              </a:solidFill>
              <a:latin typeface="Times New Roman" panose="02020603050405020304" pitchFamily="18" charset="0"/>
              <a:cs typeface="Times New Roman" panose="02020603050405020304" pitchFamily="18" charset="0"/>
            </a:endParaRPr>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r>
              <a:rPr lang="en-US" altLang="en-US" dirty="0" smtClean="0"/>
              <a:t> </a:t>
            </a:r>
            <a:endParaRPr lang="en-US" altLang="en-US" sz="28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13</a:t>
            </a:fld>
            <a:endParaRPr lang="en-US" dirty="0"/>
          </a:p>
        </p:txBody>
      </p:sp>
    </p:spTree>
    <p:extLst>
      <p:ext uri="{BB962C8B-B14F-4D97-AF65-F5344CB8AC3E}">
        <p14:creationId xmlns:p14="http://schemas.microsoft.com/office/powerpoint/2010/main" val="4189708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43000"/>
          </a:xfrm>
        </p:spPr>
        <p:txBody>
          <a:bodyPr>
            <a:normAutofit/>
          </a:bodyPr>
          <a:lstStyle/>
          <a:p>
            <a:r>
              <a:rPr lang="en-US" altLang="en-US" sz="3600" b="1" dirty="0">
                <a:solidFill>
                  <a:srgbClr val="0000A1"/>
                </a:solidFill>
                <a:latin typeface="Arial" pitchFamily="34" charset="0"/>
                <a:cs typeface="Arial" pitchFamily="34" charset="0"/>
              </a:rPr>
              <a:t>Executive Budget Overview: </a:t>
            </a:r>
            <a:r>
              <a:rPr lang="en-US" altLang="en-US" sz="3600" dirty="0" smtClean="0">
                <a:solidFill>
                  <a:srgbClr val="0000A1"/>
                </a:solidFill>
                <a:latin typeface="Arial" pitchFamily="34" charset="0"/>
                <a:cs typeface="Arial" pitchFamily="34" charset="0"/>
              </a:rPr>
              <a:t>Capital</a:t>
            </a:r>
          </a:p>
        </p:txBody>
      </p:sp>
      <p:sp>
        <p:nvSpPr>
          <p:cNvPr id="8195" name="Content Placeholder 2"/>
          <p:cNvSpPr>
            <a:spLocks noGrp="1"/>
          </p:cNvSpPr>
          <p:nvPr>
            <p:ph idx="1"/>
          </p:nvPr>
        </p:nvSpPr>
        <p:spPr>
          <a:xfrm>
            <a:off x="457200" y="1295400"/>
            <a:ext cx="8305800" cy="5257800"/>
          </a:xfrm>
        </p:spPr>
        <p:txBody>
          <a:bodyPr>
            <a:normAutofit/>
          </a:bodyPr>
          <a:lstStyle/>
          <a:p>
            <a:pPr marL="0" indent="0" algn="ctr">
              <a:buNone/>
            </a:pPr>
            <a:r>
              <a:rPr lang="en-US" b="1" dirty="0" smtClean="0">
                <a:latin typeface="Times New Roman" panose="02020603050405020304" pitchFamily="18" charset="0"/>
                <a:cs typeface="Times New Roman" panose="02020603050405020304" pitchFamily="18" charset="0"/>
              </a:rPr>
              <a:t/>
            </a:r>
            <a:br>
              <a:rPr lang="en-US" b="1" dirty="0" smtClean="0">
                <a:latin typeface="Times New Roman" panose="02020603050405020304" pitchFamily="18" charset="0"/>
                <a:cs typeface="Times New Roman" panose="02020603050405020304" pitchFamily="18" charset="0"/>
              </a:rPr>
            </a:br>
            <a:endParaRPr lang="en-US" b="1"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HRA’s ten year capital </a:t>
            </a:r>
            <a:r>
              <a:rPr lang="en-US" sz="2600" dirty="0">
                <a:latin typeface="Times New Roman" panose="02020603050405020304" pitchFamily="18" charset="0"/>
                <a:cs typeface="Times New Roman" panose="02020603050405020304" pitchFamily="18" charset="0"/>
              </a:rPr>
              <a:t>budget </a:t>
            </a:r>
            <a:r>
              <a:rPr lang="en-US" sz="2600" dirty="0" smtClean="0">
                <a:latin typeface="Times New Roman" panose="02020603050405020304" pitchFamily="18" charset="0"/>
                <a:cs typeface="Times New Roman" panose="02020603050405020304" pitchFamily="18" charset="0"/>
              </a:rPr>
              <a:t>is $191.8 million of which $137.5 million are City funds:</a:t>
            </a:r>
          </a:p>
          <a:p>
            <a:pPr lvl="1"/>
            <a:r>
              <a:rPr lang="en-US" sz="2000" dirty="0" smtClean="0">
                <a:latin typeface="Times New Roman" panose="02020603050405020304" pitchFamily="18" charset="0"/>
                <a:cs typeface="Times New Roman" panose="02020603050405020304" pitchFamily="18" charset="0"/>
              </a:rPr>
              <a:t>$78.6 million for technology to streamline operations, including key investments to Client Benefits Re-engineering;</a:t>
            </a:r>
          </a:p>
          <a:p>
            <a:pPr lvl="1"/>
            <a:r>
              <a:rPr lang="en-US" sz="2000" dirty="0" smtClean="0">
                <a:latin typeface="Times New Roman" panose="02020603050405020304" pitchFamily="18" charset="0"/>
                <a:cs typeface="Times New Roman" panose="02020603050405020304" pitchFamily="18" charset="0"/>
              </a:rPr>
              <a:t>$76.1 million for facilities maintenance, equipment and improvements;</a:t>
            </a:r>
          </a:p>
          <a:p>
            <a:pPr lvl="1"/>
            <a:r>
              <a:rPr lang="en-US" sz="2000" dirty="0" smtClean="0">
                <a:latin typeface="Times New Roman" panose="02020603050405020304" pitchFamily="18" charset="0"/>
                <a:cs typeface="Times New Roman" panose="02020603050405020304" pitchFamily="18" charset="0"/>
              </a:rPr>
              <a:t>$33.9 million for the installation of telecommunications equipment;</a:t>
            </a:r>
          </a:p>
          <a:p>
            <a:pPr lvl="1"/>
            <a:r>
              <a:rPr lang="en-US" sz="2000" dirty="0" smtClean="0">
                <a:latin typeface="Times New Roman" panose="02020603050405020304" pitchFamily="18" charset="0"/>
                <a:cs typeface="Times New Roman" panose="02020603050405020304" pitchFamily="18" charset="0"/>
              </a:rPr>
              <a:t>And $3.2 million for vehicles.</a:t>
            </a:r>
            <a:endParaRPr lang="en-US" sz="2000" dirty="0">
              <a:latin typeface="Times New Roman" panose="02020603050405020304" pitchFamily="18" charset="0"/>
              <a:cs typeface="Times New Roman" panose="02020603050405020304" pitchFamily="18" charset="0"/>
            </a:endParaRPr>
          </a:p>
          <a:p>
            <a:pPr marL="457200" lvl="1" indent="0" eaLnBrk="1" hangingPunct="1">
              <a:buNone/>
            </a:pPr>
            <a:endParaRPr lang="en-US" altLang="en-US" sz="16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r>
              <a:rPr lang="en-US" altLang="en-US" dirty="0" smtClean="0"/>
              <a:t> </a:t>
            </a:r>
            <a:endParaRPr lang="en-US" altLang="en-US" sz="28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sp>
        <p:nvSpPr>
          <p:cNvPr id="3" name="Slide Number Placeholder 2"/>
          <p:cNvSpPr>
            <a:spLocks noGrp="1"/>
          </p:cNvSpPr>
          <p:nvPr>
            <p:ph type="sldNum" sz="quarter" idx="12"/>
          </p:nvPr>
        </p:nvSpPr>
        <p:spPr/>
        <p:txBody>
          <a:bodyPr/>
          <a:lstStyle/>
          <a:p>
            <a:fld id="{7B604CB2-1CD0-4FC4-9A61-D0BFEFBBB6FE}" type="slidenum">
              <a:rPr lang="en-US" smtClean="0"/>
              <a:pPr/>
              <a:t>14</a:t>
            </a:fld>
            <a:endParaRPr lang="en-US"/>
          </a:p>
        </p:txBody>
      </p:sp>
    </p:spTree>
    <p:extLst>
      <p:ext uri="{BB962C8B-B14F-4D97-AF65-F5344CB8AC3E}">
        <p14:creationId xmlns:p14="http://schemas.microsoft.com/office/powerpoint/2010/main" val="6981998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normAutofit fontScale="90000"/>
          </a:bodyPr>
          <a:lstStyle/>
          <a:p>
            <a:pPr eaLnBrk="1" hangingPunct="1"/>
            <a:r>
              <a:rPr lang="en-US" altLang="en-US" sz="3600" b="1" dirty="0" smtClean="0">
                <a:solidFill>
                  <a:srgbClr val="0000A1"/>
                </a:solidFill>
                <a:latin typeface="Arial" pitchFamily="34" charset="0"/>
                <a:cs typeface="Arial" pitchFamily="34" charset="0"/>
              </a:rPr>
              <a:t>2016 Executive Budget: </a:t>
            </a:r>
            <a:r>
              <a:rPr lang="en-US" altLang="en-US" sz="3600" dirty="0" smtClean="0">
                <a:solidFill>
                  <a:srgbClr val="0000A1"/>
                </a:solidFill>
                <a:latin typeface="Arial" pitchFamily="34" charset="0"/>
                <a:cs typeface="Arial" pitchFamily="34" charset="0"/>
              </a:rPr>
              <a:t>Major Initiatives and Reforms</a:t>
            </a:r>
          </a:p>
        </p:txBody>
      </p:sp>
      <p:sp>
        <p:nvSpPr>
          <p:cNvPr id="8195" name="Content Placeholder 2"/>
          <p:cNvSpPr>
            <a:spLocks noGrp="1"/>
          </p:cNvSpPr>
          <p:nvPr>
            <p:ph idx="1"/>
          </p:nvPr>
        </p:nvSpPr>
        <p:spPr>
          <a:xfrm>
            <a:off x="228600" y="1371600"/>
            <a:ext cx="8534400" cy="5791200"/>
          </a:xfrm>
        </p:spPr>
        <p:txBody>
          <a:bodyPr>
            <a:normAutofit fontScale="32500" lnSpcReduction="20000"/>
          </a:bodyPr>
          <a:lstStyle/>
          <a:p>
            <a:pPr algn="just"/>
            <a:r>
              <a:rPr lang="en-US" sz="6400" dirty="0">
                <a:latin typeface="Times New Roman" panose="02020603050405020304" pitchFamily="18" charset="0"/>
                <a:cs typeface="Times New Roman" panose="02020603050405020304" pitchFamily="18" charset="0"/>
              </a:rPr>
              <a:t>$32 million ($18 million </a:t>
            </a:r>
            <a:r>
              <a:rPr lang="en-US" sz="6400" dirty="0" smtClean="0">
                <a:latin typeface="Times New Roman" panose="02020603050405020304" pitchFamily="18" charset="0"/>
                <a:cs typeface="Times New Roman" panose="02020603050405020304" pitchFamily="18" charset="0"/>
              </a:rPr>
              <a:t>City funds) </a:t>
            </a:r>
            <a:r>
              <a:rPr lang="en-US" sz="6400" dirty="0">
                <a:latin typeface="Times New Roman" panose="02020603050405020304" pitchFamily="18" charset="0"/>
                <a:cs typeface="Times New Roman" panose="02020603050405020304" pitchFamily="18" charset="0"/>
              </a:rPr>
              <a:t>for </a:t>
            </a:r>
            <a:r>
              <a:rPr lang="en-US" sz="6400" dirty="0" smtClean="0">
                <a:latin typeface="Times New Roman" panose="02020603050405020304" pitchFamily="18" charset="0"/>
                <a:cs typeface="Times New Roman" panose="02020603050405020304" pitchFamily="18" charset="0"/>
              </a:rPr>
              <a:t>LINC rental assistance, increased LINC rent levels, Federally-funded Tenant Based Rental Assistance (TBRA), </a:t>
            </a:r>
            <a:r>
              <a:rPr lang="en-US" sz="6400" dirty="0">
                <a:latin typeface="Times New Roman" panose="02020603050405020304" pitchFamily="18" charset="0"/>
                <a:cs typeface="Times New Roman" panose="02020603050405020304" pitchFamily="18" charset="0"/>
              </a:rPr>
              <a:t>City FEPS and related </a:t>
            </a:r>
            <a:r>
              <a:rPr lang="en-US" sz="6400" dirty="0" smtClean="0">
                <a:latin typeface="Times New Roman" panose="02020603050405020304" pitchFamily="18" charset="0"/>
                <a:cs typeface="Times New Roman" panose="02020603050405020304" pitchFamily="18" charset="0"/>
              </a:rPr>
              <a:t>programs.</a:t>
            </a:r>
          </a:p>
          <a:p>
            <a:pPr lvl="1" algn="just"/>
            <a:r>
              <a:rPr lang="en-US" sz="6000" dirty="0" smtClean="0">
                <a:latin typeface="Times New Roman" panose="02020603050405020304" pitchFamily="18" charset="0"/>
                <a:cs typeface="Times New Roman" panose="02020603050405020304" pitchFamily="18" charset="0"/>
              </a:rPr>
              <a:t>Allows for a combined total of 8,480 move outs in FY’16 through funding for LINC, </a:t>
            </a:r>
            <a:r>
              <a:rPr lang="en-US" sz="6000" dirty="0" err="1" smtClean="0">
                <a:latin typeface="Times New Roman" panose="02020603050405020304" pitchFamily="18" charset="0"/>
                <a:cs typeface="Times New Roman" panose="02020603050405020304" pitchFamily="18" charset="0"/>
              </a:rPr>
              <a:t>CityFEPS</a:t>
            </a:r>
            <a:r>
              <a:rPr lang="en-US" sz="6000" dirty="0" smtClean="0">
                <a:latin typeface="Times New Roman" panose="02020603050405020304" pitchFamily="18" charset="0"/>
                <a:cs typeface="Times New Roman" panose="02020603050405020304" pitchFamily="18" charset="0"/>
              </a:rPr>
              <a:t> and Tenant Based Rental Assistance (TBRA)</a:t>
            </a:r>
            <a:endParaRPr lang="en-US" sz="6000" dirty="0">
              <a:latin typeface="Times New Roman" panose="02020603050405020304" pitchFamily="18" charset="0"/>
              <a:cs typeface="Times New Roman" panose="02020603050405020304" pitchFamily="18" charset="0"/>
            </a:endParaRPr>
          </a:p>
          <a:p>
            <a:pPr lvl="0" algn="just"/>
            <a:endParaRPr lang="en-US" sz="6400" dirty="0" smtClean="0">
              <a:latin typeface="Times New Roman" panose="02020603050405020304" pitchFamily="18" charset="0"/>
              <a:cs typeface="Times New Roman" panose="02020603050405020304" pitchFamily="18" charset="0"/>
            </a:endParaRPr>
          </a:p>
          <a:p>
            <a:pPr lvl="0" algn="just"/>
            <a:r>
              <a:rPr lang="en-US" sz="6400" dirty="0" smtClean="0">
                <a:latin typeface="Times New Roman" panose="02020603050405020304" pitchFamily="18" charset="0"/>
                <a:cs typeface="Times New Roman" panose="02020603050405020304" pitchFamily="18" charset="0"/>
              </a:rPr>
              <a:t>$</a:t>
            </a:r>
            <a:r>
              <a:rPr lang="en-US" sz="6400" dirty="0">
                <a:latin typeface="Times New Roman" panose="02020603050405020304" pitchFamily="18" charset="0"/>
                <a:cs typeface="Times New Roman" panose="02020603050405020304" pitchFamily="18" charset="0"/>
              </a:rPr>
              <a:t>20 million (increasing to $36 million in </a:t>
            </a:r>
            <a:r>
              <a:rPr lang="en-US" sz="6400" dirty="0" smtClean="0">
                <a:latin typeface="Times New Roman" panose="02020603050405020304" pitchFamily="18" charset="0"/>
                <a:cs typeface="Times New Roman" panose="02020603050405020304" pitchFamily="18" charset="0"/>
              </a:rPr>
              <a:t>FY’17 as providers ramp up) </a:t>
            </a:r>
            <a:r>
              <a:rPr lang="en-US" sz="6400" dirty="0">
                <a:latin typeface="Times New Roman" panose="02020603050405020304" pitchFamily="18" charset="0"/>
                <a:cs typeface="Times New Roman" panose="02020603050405020304" pitchFamily="18" charset="0"/>
              </a:rPr>
              <a:t>for </a:t>
            </a:r>
            <a:r>
              <a:rPr lang="en-US" sz="6400" dirty="0" smtClean="0">
                <a:latin typeface="Times New Roman" panose="02020603050405020304" pitchFamily="18" charset="0"/>
                <a:cs typeface="Times New Roman" panose="02020603050405020304" pitchFamily="18" charset="0"/>
              </a:rPr>
              <a:t>anti-harassment </a:t>
            </a:r>
            <a:r>
              <a:rPr lang="en-US" sz="6400" dirty="0">
                <a:latin typeface="Times New Roman" panose="02020603050405020304" pitchFamily="18" charset="0"/>
                <a:cs typeface="Times New Roman" panose="02020603050405020304" pitchFamily="18" charset="0"/>
              </a:rPr>
              <a:t>legal </a:t>
            </a:r>
            <a:r>
              <a:rPr lang="en-US" sz="6400" dirty="0" smtClean="0">
                <a:latin typeface="Times New Roman" panose="02020603050405020304" pitchFamily="18" charset="0"/>
                <a:cs typeface="Times New Roman" panose="02020603050405020304" pitchFamily="18" charset="0"/>
              </a:rPr>
              <a:t>services and </a:t>
            </a:r>
            <a:r>
              <a:rPr lang="en-US" sz="6400" dirty="0">
                <a:latin typeface="Times New Roman" panose="02020603050405020304" pitchFamily="18" charset="0"/>
                <a:cs typeface="Times New Roman" panose="02020603050405020304" pitchFamily="18" charset="0"/>
              </a:rPr>
              <a:t>$</a:t>
            </a:r>
            <a:r>
              <a:rPr lang="en-US" sz="6400" dirty="0" smtClean="0">
                <a:latin typeface="Times New Roman" panose="02020603050405020304" pitchFamily="18" charset="0"/>
                <a:cs typeface="Times New Roman" panose="02020603050405020304" pitchFamily="18" charset="0"/>
              </a:rPr>
              <a:t>4.3 </a:t>
            </a:r>
            <a:r>
              <a:rPr lang="en-US" sz="6400" dirty="0">
                <a:latin typeface="Times New Roman" panose="02020603050405020304" pitchFamily="18" charset="0"/>
                <a:cs typeface="Times New Roman" panose="02020603050405020304" pitchFamily="18" charset="0"/>
              </a:rPr>
              <a:t>million for related </a:t>
            </a:r>
            <a:r>
              <a:rPr lang="en-US" sz="6400" dirty="0" smtClean="0">
                <a:latin typeface="Times New Roman" panose="02020603050405020304" pitchFamily="18" charset="0"/>
                <a:cs typeface="Times New Roman" panose="02020603050405020304" pitchFamily="18" charset="0"/>
              </a:rPr>
              <a:t>outreach – an increase from the prior Administration which funded an anti-eviction initiative at $6.4 million that is also increasing to $13.5 million in FY’16.</a:t>
            </a:r>
          </a:p>
          <a:p>
            <a:pPr lvl="0" algn="just"/>
            <a:endParaRPr lang="en-US" sz="6400" dirty="0" smtClean="0">
              <a:latin typeface="Times New Roman" panose="02020603050405020304" pitchFamily="18" charset="0"/>
              <a:cs typeface="Times New Roman" panose="02020603050405020304" pitchFamily="18" charset="0"/>
            </a:endParaRPr>
          </a:p>
          <a:p>
            <a:pPr algn="just"/>
            <a:r>
              <a:rPr lang="en-US" sz="6400" dirty="0">
                <a:latin typeface="Times New Roman" panose="02020603050405020304" pitchFamily="18" charset="0"/>
                <a:cs typeface="Times New Roman" panose="02020603050405020304" pitchFamily="18" charset="0"/>
              </a:rPr>
              <a:t>$51 million for Cash Assistance and $21.9 million for additional rent arrears ($58.9 million City funds) to support an average of 360,000 receiving ongoing benefits and 8,600 receiving one-time grants, while maintaining the flat annual caseload of 500,000. The total Cash Assistance budget is $1.48 billion ($651 million City Funds).</a:t>
            </a:r>
          </a:p>
          <a:p>
            <a:pPr lvl="0" algn="just"/>
            <a:endParaRPr lang="en-US" sz="6400" dirty="0" smtClean="0">
              <a:latin typeface="Times New Roman" panose="02020603050405020304" pitchFamily="18" charset="0"/>
              <a:cs typeface="Times New Roman" panose="02020603050405020304" pitchFamily="18" charset="0"/>
            </a:endParaRPr>
          </a:p>
          <a:p>
            <a:pPr lvl="0"/>
            <a:endParaRPr lang="en-US" sz="2000" dirty="0" smtClean="0">
              <a:latin typeface="Times New Roman" panose="02020603050405020304" pitchFamily="18" charset="0"/>
              <a:cs typeface="Times New Roman" panose="02020603050405020304" pitchFamily="18" charset="0"/>
            </a:endParaRPr>
          </a:p>
          <a:p>
            <a:pPr lvl="1" eaLnBrk="1" hangingPunct="1">
              <a:buFontTx/>
              <a:buNone/>
            </a:pPr>
            <a:endParaRPr lang="en-US" altLang="en-US" sz="1600" dirty="0" smtClean="0"/>
          </a:p>
          <a:p>
            <a:pPr lvl="1" eaLnBrk="1" hangingPunct="1"/>
            <a:endParaRPr lang="en-US" altLang="en-US" sz="1600" dirty="0" smtClean="0"/>
          </a:p>
          <a:p>
            <a:pPr lvl="1" eaLnBrk="1" hangingPunct="1"/>
            <a:endParaRPr lang="en-US" altLang="en-US" sz="16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r>
              <a:rPr lang="en-US" altLang="en-US" dirty="0" smtClean="0"/>
              <a:t> </a:t>
            </a:r>
            <a:endParaRPr lang="en-US" altLang="en-US" sz="28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15</a:t>
            </a:fld>
            <a:endParaRPr lang="en-US" dirty="0"/>
          </a:p>
        </p:txBody>
      </p:sp>
    </p:spTree>
    <p:extLst>
      <p:ext uri="{BB962C8B-B14F-4D97-AF65-F5344CB8AC3E}">
        <p14:creationId xmlns:p14="http://schemas.microsoft.com/office/powerpoint/2010/main" val="549614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normAutofit fontScale="90000"/>
          </a:bodyPr>
          <a:lstStyle/>
          <a:p>
            <a:pPr eaLnBrk="1" hangingPunct="1"/>
            <a:r>
              <a:rPr lang="en-US" altLang="en-US" sz="3600" b="1" dirty="0" smtClean="0">
                <a:solidFill>
                  <a:srgbClr val="0000A1"/>
                </a:solidFill>
                <a:latin typeface="Arial" pitchFamily="34" charset="0"/>
                <a:cs typeface="Arial" pitchFamily="34" charset="0"/>
              </a:rPr>
              <a:t>2016 Executive Budget: </a:t>
            </a:r>
            <a:r>
              <a:rPr lang="en-US" altLang="en-US" sz="3600" dirty="0" smtClean="0">
                <a:solidFill>
                  <a:srgbClr val="0000A1"/>
                </a:solidFill>
                <a:latin typeface="Arial" pitchFamily="34" charset="0"/>
                <a:cs typeface="Arial" pitchFamily="34" charset="0"/>
              </a:rPr>
              <a:t>Major Initiatives and Reforms</a:t>
            </a:r>
          </a:p>
        </p:txBody>
      </p:sp>
      <p:sp>
        <p:nvSpPr>
          <p:cNvPr id="8195" name="Content Placeholder 2"/>
          <p:cNvSpPr>
            <a:spLocks noGrp="1"/>
          </p:cNvSpPr>
          <p:nvPr>
            <p:ph idx="1"/>
          </p:nvPr>
        </p:nvSpPr>
        <p:spPr>
          <a:xfrm>
            <a:off x="228600" y="1524000"/>
            <a:ext cx="8534400" cy="5791200"/>
          </a:xfrm>
        </p:spPr>
        <p:txBody>
          <a:bodyPr>
            <a:normAutofit fontScale="32500" lnSpcReduction="20000"/>
          </a:bodyPr>
          <a:lstStyle/>
          <a:p>
            <a:pPr lvl="0" algn="just"/>
            <a:r>
              <a:rPr lang="en-US" sz="6400" dirty="0" smtClean="0">
                <a:latin typeface="Times New Roman" panose="02020603050405020304" pitchFamily="18" charset="0"/>
                <a:cs typeface="Times New Roman" panose="02020603050405020304" pitchFamily="18" charset="0"/>
              </a:rPr>
              <a:t>$</a:t>
            </a:r>
            <a:r>
              <a:rPr lang="en-US" sz="6400" dirty="0">
                <a:latin typeface="Times New Roman" panose="02020603050405020304" pitchFamily="18" charset="0"/>
                <a:cs typeface="Times New Roman" panose="02020603050405020304" pitchFamily="18" charset="0"/>
              </a:rPr>
              <a:t>5.6 million </a:t>
            </a:r>
            <a:r>
              <a:rPr lang="en-US" sz="6400" dirty="0" smtClean="0">
                <a:latin typeface="Times New Roman" panose="02020603050405020304" pitchFamily="18" charset="0"/>
                <a:cs typeface="Times New Roman" panose="02020603050405020304" pitchFamily="18" charset="0"/>
              </a:rPr>
              <a:t>for additional immigration </a:t>
            </a:r>
            <a:r>
              <a:rPr lang="en-US" sz="6400" dirty="0">
                <a:latin typeface="Times New Roman" panose="02020603050405020304" pitchFamily="18" charset="0"/>
                <a:cs typeface="Times New Roman" panose="02020603050405020304" pitchFamily="18" charset="0"/>
              </a:rPr>
              <a:t>legal </a:t>
            </a:r>
            <a:r>
              <a:rPr lang="en-US" sz="6400" dirty="0" smtClean="0">
                <a:latin typeface="Times New Roman" panose="02020603050405020304" pitchFamily="18" charset="0"/>
                <a:cs typeface="Times New Roman" panose="02020603050405020304" pitchFamily="18" charset="0"/>
              </a:rPr>
              <a:t>assistance and services </a:t>
            </a:r>
            <a:r>
              <a:rPr lang="en-US" sz="6400" dirty="0">
                <a:latin typeface="Times New Roman" panose="02020603050405020304" pitchFamily="18" charset="0"/>
                <a:cs typeface="Times New Roman" panose="02020603050405020304" pitchFamily="18" charset="0"/>
              </a:rPr>
              <a:t>to address </a:t>
            </a:r>
            <a:r>
              <a:rPr lang="en-US" sz="6400" dirty="0" smtClean="0">
                <a:latin typeface="Times New Roman" panose="02020603050405020304" pitchFamily="18" charset="0"/>
                <a:cs typeface="Times New Roman" panose="02020603050405020304" pitchFamily="18" charset="0"/>
              </a:rPr>
              <a:t>Executive Action. </a:t>
            </a:r>
            <a:endParaRPr lang="en-US" sz="6400" dirty="0">
              <a:latin typeface="Times New Roman" panose="02020603050405020304" pitchFamily="18" charset="0"/>
              <a:cs typeface="Times New Roman" panose="02020603050405020304" pitchFamily="18" charset="0"/>
            </a:endParaRPr>
          </a:p>
          <a:p>
            <a:pPr marL="0" lvl="0" indent="0" algn="just">
              <a:buNone/>
            </a:pPr>
            <a:endParaRPr lang="en-US" sz="6400" dirty="0">
              <a:latin typeface="Times New Roman" panose="02020603050405020304" pitchFamily="18" charset="0"/>
              <a:cs typeface="Times New Roman" panose="02020603050405020304" pitchFamily="18" charset="0"/>
            </a:endParaRPr>
          </a:p>
          <a:p>
            <a:pPr lvl="0" algn="just"/>
            <a:r>
              <a:rPr lang="en-US" sz="6400" dirty="0">
                <a:latin typeface="Times New Roman" panose="02020603050405020304" pitchFamily="18" charset="0"/>
                <a:cs typeface="Times New Roman" panose="02020603050405020304" pitchFamily="18" charset="0"/>
              </a:rPr>
              <a:t>$14.8 million (declining to $7.5 million in 2017) for additional staff and OTPS for </a:t>
            </a:r>
            <a:r>
              <a:rPr lang="en-US" sz="6400" dirty="0" smtClean="0">
                <a:latin typeface="Times New Roman" panose="02020603050405020304" pitchFamily="18" charset="0"/>
                <a:cs typeface="Times New Roman" panose="02020603050405020304" pitchFamily="18" charset="0"/>
              </a:rPr>
              <a:t>IDNYC; </a:t>
            </a:r>
            <a:r>
              <a:rPr lang="en-US" sz="6400" dirty="0">
                <a:latin typeface="Times New Roman"/>
                <a:ea typeface="Calibri"/>
              </a:rPr>
              <a:t>the projected decline </a:t>
            </a:r>
            <a:r>
              <a:rPr lang="en-US" sz="6400" dirty="0" smtClean="0">
                <a:latin typeface="Times New Roman"/>
                <a:ea typeface="Calibri"/>
              </a:rPr>
              <a:t>is based </a:t>
            </a:r>
            <a:r>
              <a:rPr lang="en-US" sz="6400" dirty="0">
                <a:latin typeface="Times New Roman"/>
                <a:ea typeface="Calibri"/>
              </a:rPr>
              <a:t>on projected future demand following the extraordinary ramping up process this year to meet the current demand. </a:t>
            </a:r>
            <a:r>
              <a:rPr lang="en-US" sz="6400" dirty="0" smtClean="0">
                <a:latin typeface="Times New Roman"/>
                <a:ea typeface="Calibri"/>
              </a:rPr>
              <a:t>However, </a:t>
            </a:r>
            <a:r>
              <a:rPr lang="en-US" sz="6400" dirty="0">
                <a:latin typeface="Times New Roman"/>
                <a:ea typeface="Calibri"/>
              </a:rPr>
              <a:t>if the level of demand remains higher than projected, adjustments can be made on an expedited </a:t>
            </a:r>
            <a:r>
              <a:rPr lang="en-US" sz="6400" dirty="0" smtClean="0">
                <a:latin typeface="Times New Roman"/>
                <a:ea typeface="Calibri"/>
              </a:rPr>
              <a:t>basis </a:t>
            </a:r>
            <a:r>
              <a:rPr lang="en-US" sz="6600" dirty="0">
                <a:latin typeface="Times New Roman"/>
                <a:ea typeface="Calibri"/>
              </a:rPr>
              <a:t>as evidenced by the expedited response to the unprecedented demand this year</a:t>
            </a:r>
            <a:r>
              <a:rPr lang="en-US" sz="6600" dirty="0" smtClean="0">
                <a:latin typeface="Times New Roman"/>
                <a:ea typeface="Calibri"/>
              </a:rPr>
              <a:t>.</a:t>
            </a:r>
            <a:endParaRPr lang="en-US" sz="6400" dirty="0" smtClean="0">
              <a:latin typeface="Times New Roman" panose="02020603050405020304" pitchFamily="18" charset="0"/>
              <a:cs typeface="Times New Roman" panose="02020603050405020304" pitchFamily="18" charset="0"/>
            </a:endParaRPr>
          </a:p>
          <a:p>
            <a:pPr lvl="0" algn="just"/>
            <a:endParaRPr lang="en-US" sz="6400" dirty="0" smtClean="0">
              <a:latin typeface="Times New Roman" panose="02020603050405020304" pitchFamily="18" charset="0"/>
              <a:cs typeface="Times New Roman" panose="02020603050405020304" pitchFamily="18" charset="0"/>
            </a:endParaRPr>
          </a:p>
          <a:p>
            <a:pPr lvl="0" algn="just"/>
            <a:r>
              <a:rPr lang="en-US" sz="6400" dirty="0">
                <a:solidFill>
                  <a:prstClr val="black"/>
                </a:solidFill>
                <a:latin typeface="Times New Roman" panose="02020603050405020304" pitchFamily="18" charset="0"/>
                <a:cs typeface="Times New Roman" panose="02020603050405020304" pitchFamily="18" charset="0"/>
              </a:rPr>
              <a:t>$13 million ($9 million </a:t>
            </a:r>
            <a:r>
              <a:rPr lang="en-US" sz="6400" dirty="0" smtClean="0">
                <a:solidFill>
                  <a:prstClr val="black"/>
                </a:solidFill>
                <a:latin typeface="Times New Roman" panose="02020603050405020304" pitchFamily="18" charset="0"/>
                <a:cs typeface="Times New Roman" panose="02020603050405020304" pitchFamily="18" charset="0"/>
              </a:rPr>
              <a:t>City funds) </a:t>
            </a:r>
            <a:r>
              <a:rPr lang="en-US" sz="6400" dirty="0">
                <a:solidFill>
                  <a:prstClr val="black"/>
                </a:solidFill>
                <a:latin typeface="Times New Roman" panose="02020603050405020304" pitchFamily="18" charset="0"/>
                <a:cs typeface="Times New Roman" panose="02020603050405020304" pitchFamily="18" charset="0"/>
              </a:rPr>
              <a:t>for </a:t>
            </a:r>
            <a:r>
              <a:rPr lang="en-US" sz="6400" dirty="0" smtClean="0">
                <a:solidFill>
                  <a:prstClr val="black"/>
                </a:solidFill>
                <a:latin typeface="Times New Roman" panose="02020603050405020304" pitchFamily="18" charset="0"/>
                <a:cs typeface="Times New Roman" panose="02020603050405020304" pitchFamily="18" charset="0"/>
              </a:rPr>
              <a:t>reasonable accommodations for clients with disabilities, </a:t>
            </a:r>
            <a:r>
              <a:rPr lang="en-US" sz="6400" dirty="0">
                <a:solidFill>
                  <a:prstClr val="black"/>
                </a:solidFill>
                <a:latin typeface="Times New Roman" panose="02020603050405020304" pitchFamily="18" charset="0"/>
                <a:cs typeface="Times New Roman" panose="02020603050405020304" pitchFamily="18" charset="0"/>
              </a:rPr>
              <a:t>including 74 baseline </a:t>
            </a:r>
            <a:r>
              <a:rPr lang="en-US" sz="6400" dirty="0" smtClean="0">
                <a:solidFill>
                  <a:prstClr val="black"/>
                </a:solidFill>
                <a:latin typeface="Times New Roman" panose="02020603050405020304" pitchFamily="18" charset="0"/>
                <a:cs typeface="Times New Roman" panose="02020603050405020304" pitchFamily="18" charset="0"/>
              </a:rPr>
              <a:t>staff and one-time </a:t>
            </a:r>
            <a:r>
              <a:rPr lang="en-US" sz="6400" dirty="0">
                <a:solidFill>
                  <a:prstClr val="black"/>
                </a:solidFill>
                <a:latin typeface="Times New Roman" panose="02020603050405020304" pitchFamily="18" charset="0"/>
                <a:cs typeface="Times New Roman" panose="02020603050405020304" pitchFamily="18" charset="0"/>
              </a:rPr>
              <a:t>contractor and consultant </a:t>
            </a:r>
            <a:r>
              <a:rPr lang="en-US" sz="6400" dirty="0" smtClean="0">
                <a:solidFill>
                  <a:prstClr val="black"/>
                </a:solidFill>
                <a:latin typeface="Times New Roman" panose="02020603050405020304" pitchFamily="18" charset="0"/>
                <a:cs typeface="Times New Roman" panose="02020603050405020304" pitchFamily="18" charset="0"/>
              </a:rPr>
              <a:t>costs.</a:t>
            </a:r>
          </a:p>
          <a:p>
            <a:pPr lvl="0" algn="just"/>
            <a:endParaRPr lang="en-US" sz="6400" dirty="0" smtClean="0">
              <a:solidFill>
                <a:prstClr val="black"/>
              </a:solidFill>
              <a:latin typeface="Times New Roman" panose="02020603050405020304" pitchFamily="18" charset="0"/>
              <a:cs typeface="Times New Roman" panose="02020603050405020304" pitchFamily="18" charset="0"/>
            </a:endParaRPr>
          </a:p>
          <a:p>
            <a:pPr lvl="0" algn="just"/>
            <a:r>
              <a:rPr lang="en-US" sz="6400" dirty="0" smtClean="0">
                <a:solidFill>
                  <a:prstClr val="black"/>
                </a:solidFill>
                <a:latin typeface="Times New Roman" panose="02020603050405020304" pitchFamily="18" charset="0"/>
                <a:cs typeface="Times New Roman" panose="02020603050405020304" pitchFamily="18" charset="0"/>
              </a:rPr>
              <a:t>$12.3 million ($4.8 million City funds) for 252 reform positions, including additional call takers, homeless prevention and legal services staff, and HASA case managers. </a:t>
            </a:r>
            <a:endParaRPr lang="en-US" sz="6400" dirty="0">
              <a:solidFill>
                <a:prstClr val="black"/>
              </a:solidFill>
              <a:latin typeface="Times New Roman" panose="02020603050405020304" pitchFamily="18" charset="0"/>
              <a:cs typeface="Times New Roman" panose="02020603050405020304" pitchFamily="18" charset="0"/>
            </a:endParaRPr>
          </a:p>
          <a:p>
            <a:pPr lvl="0"/>
            <a:endParaRPr lang="en-US" sz="2000" dirty="0" smtClean="0">
              <a:latin typeface="Times New Roman" panose="02020603050405020304" pitchFamily="18" charset="0"/>
              <a:cs typeface="Times New Roman" panose="02020603050405020304" pitchFamily="18" charset="0"/>
            </a:endParaRPr>
          </a:p>
          <a:p>
            <a:pPr lvl="1" eaLnBrk="1" hangingPunct="1">
              <a:buFontTx/>
              <a:buNone/>
            </a:pPr>
            <a:endParaRPr lang="en-US" altLang="en-US" sz="1600" dirty="0" smtClean="0"/>
          </a:p>
          <a:p>
            <a:pPr lvl="1" eaLnBrk="1" hangingPunct="1"/>
            <a:endParaRPr lang="en-US" altLang="en-US" sz="1600" dirty="0" smtClean="0"/>
          </a:p>
          <a:p>
            <a:pPr lvl="1" eaLnBrk="1" hangingPunct="1"/>
            <a:endParaRPr lang="en-US" altLang="en-US" sz="16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r>
              <a:rPr lang="en-US" altLang="en-US" dirty="0" smtClean="0"/>
              <a:t> </a:t>
            </a:r>
            <a:endParaRPr lang="en-US" altLang="en-US" sz="28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16</a:t>
            </a:fld>
            <a:endParaRPr lang="en-US" dirty="0"/>
          </a:p>
        </p:txBody>
      </p:sp>
    </p:spTree>
    <p:extLst>
      <p:ext uri="{BB962C8B-B14F-4D97-AF65-F5344CB8AC3E}">
        <p14:creationId xmlns:p14="http://schemas.microsoft.com/office/powerpoint/2010/main" val="4105162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normAutofit fontScale="90000"/>
          </a:bodyPr>
          <a:lstStyle/>
          <a:p>
            <a:pPr eaLnBrk="1" hangingPunct="1"/>
            <a:r>
              <a:rPr lang="en-US" altLang="en-US" sz="3600" b="1" dirty="0" smtClean="0">
                <a:solidFill>
                  <a:srgbClr val="0000A1"/>
                </a:solidFill>
                <a:latin typeface="Arial" pitchFamily="34" charset="0"/>
                <a:cs typeface="Arial" pitchFamily="34" charset="0"/>
              </a:rPr>
              <a:t>2016 Executive Budget: </a:t>
            </a:r>
            <a:r>
              <a:rPr lang="en-US" altLang="en-US" sz="3600" dirty="0" smtClean="0">
                <a:solidFill>
                  <a:srgbClr val="0000A1"/>
                </a:solidFill>
                <a:latin typeface="Arial" pitchFamily="34" charset="0"/>
                <a:cs typeface="Arial" pitchFamily="34" charset="0"/>
              </a:rPr>
              <a:t>Savings and Efficiencies</a:t>
            </a:r>
          </a:p>
        </p:txBody>
      </p:sp>
      <p:sp>
        <p:nvSpPr>
          <p:cNvPr id="8195" name="Content Placeholder 2"/>
          <p:cNvSpPr>
            <a:spLocks noGrp="1"/>
          </p:cNvSpPr>
          <p:nvPr>
            <p:ph idx="1"/>
          </p:nvPr>
        </p:nvSpPr>
        <p:spPr>
          <a:xfrm>
            <a:off x="228600" y="1600200"/>
            <a:ext cx="8534400" cy="5791200"/>
          </a:xfrm>
        </p:spPr>
        <p:txBody>
          <a:bodyPr>
            <a:normAutofit fontScale="92500" lnSpcReduction="20000"/>
          </a:bodyPr>
          <a:lstStyle/>
          <a:p>
            <a:pPr lvl="0"/>
            <a:r>
              <a:rPr lang="en-US" sz="2400" dirty="0" smtClean="0">
                <a:latin typeface="Times New Roman" panose="02020603050405020304" pitchFamily="18" charset="0"/>
                <a:cs typeface="Times New Roman" panose="02020603050405020304" pitchFamily="18" charset="0"/>
              </a:rPr>
              <a:t>Savings of $21.3 million ($9.6 million City funds), growing to $28.5 million ($12.7 million City funds) in 2017, from reductions in unnecessary and duplicative administrative functions and positions, which are repurposed to support </a:t>
            </a:r>
            <a:r>
              <a:rPr lang="en-US" sz="2400" dirty="0" err="1" smtClean="0">
                <a:latin typeface="Times New Roman" panose="02020603050405020304" pitchFamily="18" charset="0"/>
                <a:cs typeface="Times New Roman" panose="02020603050405020304" pitchFamily="18" charset="0"/>
              </a:rPr>
              <a:t>HRA’s</a:t>
            </a:r>
            <a:r>
              <a:rPr lang="en-US" sz="2400" dirty="0" smtClean="0">
                <a:latin typeface="Times New Roman" panose="02020603050405020304" pitchFamily="18" charset="0"/>
                <a:cs typeface="Times New Roman" panose="02020603050405020304" pitchFamily="18" charset="0"/>
              </a:rPr>
              <a:t> new reform staffing and other important operational changes. </a:t>
            </a:r>
          </a:p>
          <a:p>
            <a:endParaRPr lang="en-US" sz="2400" dirty="0" smtClean="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Administrative savings of $380,000 ($249,000 City funds) in HASA as a result of a new contract to manage the emergency housing portfolio for homeless clients with HIV/AIDS.</a:t>
            </a:r>
          </a:p>
          <a:p>
            <a:pPr marL="0" indent="0">
              <a:buNone/>
            </a:pPr>
            <a:endParaRPr lang="en-US" sz="2400" dirty="0" smtClean="0">
              <a:latin typeface="Times New Roman" panose="02020603050405020304" pitchFamily="18" charset="0"/>
              <a:cs typeface="Times New Roman" panose="02020603050405020304" pitchFamily="18" charset="0"/>
            </a:endParaRPr>
          </a:p>
          <a:p>
            <a:pPr lvl="0"/>
            <a:r>
              <a:rPr lang="en-US" sz="2400" dirty="0" smtClean="0">
                <a:latin typeface="Times New Roman" panose="02020603050405020304" pitchFamily="18" charset="0"/>
                <a:cs typeface="Times New Roman" panose="02020603050405020304" pitchFamily="18" charset="0"/>
              </a:rPr>
              <a:t>Improved claiming in 2015 is providing additional one-time revenue from federal fringe benefits, producing City savings of $72 million.</a:t>
            </a:r>
          </a:p>
          <a:p>
            <a:pPr marL="0" lvl="0" indent="0">
              <a:spcBef>
                <a:spcPts val="0"/>
              </a:spcBef>
              <a:buNone/>
            </a:pPr>
            <a:endParaRPr lang="en-US" sz="2000" dirty="0" smtClean="0">
              <a:ea typeface="Calibri"/>
              <a:cs typeface="Times New Roman"/>
            </a:endParaRPr>
          </a:p>
          <a:p>
            <a:pPr algn="just"/>
            <a:endParaRPr lang="en-US" sz="2100" dirty="0" smtClean="0">
              <a:latin typeface="Times New Roman" panose="02020603050405020304" pitchFamily="18" charset="0"/>
              <a:cs typeface="Times New Roman" panose="02020603050405020304" pitchFamily="18" charset="0"/>
            </a:endParaRPr>
          </a:p>
          <a:p>
            <a:pPr lvl="1" eaLnBrk="1" hangingPunct="1">
              <a:buFontTx/>
              <a:buNone/>
            </a:pPr>
            <a:endParaRPr lang="en-US" altLang="en-US" sz="1600" dirty="0" smtClean="0"/>
          </a:p>
          <a:p>
            <a:pPr lvl="1" eaLnBrk="1" hangingPunct="1"/>
            <a:endParaRPr lang="en-US" altLang="en-US" sz="1600" dirty="0" smtClean="0"/>
          </a:p>
          <a:p>
            <a:pPr lvl="1" eaLnBrk="1" hangingPunct="1"/>
            <a:endParaRPr lang="en-US" altLang="en-US" sz="16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r>
              <a:rPr lang="en-US" altLang="en-US" dirty="0" smtClean="0"/>
              <a:t> </a:t>
            </a:r>
            <a:endParaRPr lang="en-US" altLang="en-US" sz="28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17</a:t>
            </a:fld>
            <a:endParaRPr lang="en-US" dirty="0"/>
          </a:p>
        </p:txBody>
      </p:sp>
    </p:spTree>
    <p:extLst>
      <p:ext uri="{BB962C8B-B14F-4D97-AF65-F5344CB8AC3E}">
        <p14:creationId xmlns:p14="http://schemas.microsoft.com/office/powerpoint/2010/main" val="2917507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10600" cy="4525963"/>
          </a:xfrm>
        </p:spPr>
        <p:txBody>
          <a:bodyPr>
            <a:normAutofit fontScale="70000" lnSpcReduction="20000"/>
          </a:bodyPr>
          <a:lstStyle/>
          <a:p>
            <a:pPr marL="0" indent="0">
              <a:buNone/>
            </a:pPr>
            <a:r>
              <a:rPr lang="en-US" dirty="0" smtClean="0">
                <a:latin typeface="Times New Roman" panose="02020603050405020304" pitchFamily="18" charset="0"/>
                <a:cs typeface="Times New Roman" panose="02020603050405020304" pitchFamily="18" charset="0"/>
              </a:rPr>
              <a:t>HRA’s </a:t>
            </a:r>
            <a:r>
              <a:rPr lang="en-US" dirty="0">
                <a:latin typeface="Times New Roman" panose="02020603050405020304" pitchFamily="18" charset="0"/>
                <a:cs typeface="Times New Roman" panose="02020603050405020304" pitchFamily="18" charset="0"/>
              </a:rPr>
              <a:t>Re-engineering initiative is about making it easier for clients to access benefits, and reducing the burden of things like data entry on staff so they can focus on helping people in need. </a:t>
            </a:r>
            <a:r>
              <a:rPr lang="en-US" dirty="0" smtClean="0">
                <a:latin typeface="Times New Roman" panose="02020603050405020304" pitchFamily="18" charset="0"/>
                <a:cs typeface="Times New Roman" panose="02020603050405020304" pitchFamily="18" charset="0"/>
              </a:rPr>
              <a:t>To </a:t>
            </a:r>
            <a:r>
              <a:rPr lang="en-US" dirty="0">
                <a:latin typeface="Times New Roman" panose="02020603050405020304" pitchFamily="18" charset="0"/>
                <a:cs typeface="Times New Roman" panose="02020603050405020304" pitchFamily="18" charset="0"/>
              </a:rPr>
              <a:t>do this, we are using the latest technology to give clients </a:t>
            </a:r>
            <a:r>
              <a:rPr lang="en-US" dirty="0" smtClean="0">
                <a:latin typeface="Times New Roman" panose="02020603050405020304" pitchFamily="18" charset="0"/>
                <a:cs typeface="Times New Roman" panose="02020603050405020304" pitchFamily="18" charset="0"/>
              </a:rPr>
              <a:t>greater access and </a:t>
            </a:r>
            <a:r>
              <a:rPr lang="en-US" dirty="0">
                <a:latin typeface="Times New Roman" panose="02020603050405020304" pitchFamily="18" charset="0"/>
                <a:cs typeface="Times New Roman" panose="02020603050405020304" pitchFamily="18" charset="0"/>
              </a:rPr>
              <a:t>making our internal processes more efficient</a:t>
            </a:r>
            <a:r>
              <a:rPr lang="en-US" dirty="0" smtClean="0">
                <a:latin typeface="Times New Roman" panose="02020603050405020304" pitchFamily="18" charset="0"/>
                <a:cs typeface="Times New Roman" panose="02020603050405020304" pitchFamily="18" charset="0"/>
              </a:rPr>
              <a:t>.</a:t>
            </a:r>
          </a:p>
          <a:p>
            <a:pPr mar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Clients can apply and recertify for </a:t>
            </a:r>
            <a:r>
              <a:rPr lang="en-US" dirty="0" smtClean="0">
                <a:latin typeface="Times New Roman" panose="02020603050405020304" pitchFamily="18" charset="0"/>
                <a:cs typeface="Times New Roman" panose="02020603050405020304" pitchFamily="18" charset="0"/>
              </a:rPr>
              <a:t>SNAP/food stamps </a:t>
            </a:r>
            <a:r>
              <a:rPr lang="en-US" dirty="0">
                <a:latin typeface="Times New Roman" panose="02020603050405020304" pitchFamily="18" charset="0"/>
                <a:cs typeface="Times New Roman" panose="02020603050405020304" pitchFamily="18" charset="0"/>
              </a:rPr>
              <a:t>online through ACCESS NYC and </a:t>
            </a:r>
            <a:r>
              <a:rPr lang="en-US" dirty="0" smtClean="0">
                <a:latin typeface="Times New Roman" panose="02020603050405020304" pitchFamily="18" charset="0"/>
                <a:cs typeface="Times New Roman" panose="02020603050405020304" pitchFamily="18" charset="0"/>
              </a:rPr>
              <a:t>will be able to conduct </a:t>
            </a:r>
            <a:r>
              <a:rPr lang="en-US" dirty="0">
                <a:latin typeface="Times New Roman" panose="02020603050405020304" pitchFamily="18" charset="0"/>
                <a:cs typeface="Times New Roman" panose="02020603050405020304" pitchFamily="18" charset="0"/>
              </a:rPr>
              <a:t>interviews by </a:t>
            </a:r>
            <a:r>
              <a:rPr lang="en-US" dirty="0" smtClean="0">
                <a:latin typeface="Times New Roman" panose="02020603050405020304" pitchFamily="18" charset="0"/>
                <a:cs typeface="Times New Roman" panose="02020603050405020304" pitchFamily="18" charset="0"/>
              </a:rPr>
              <a:t>phone.</a:t>
            </a: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Clients can fax documents, or scan them at HRA electronic document submission </a:t>
            </a:r>
            <a:r>
              <a:rPr lang="en-US" dirty="0" smtClean="0">
                <a:latin typeface="Times New Roman" panose="02020603050405020304" pitchFamily="18" charset="0"/>
                <a:cs typeface="Times New Roman" panose="02020603050405020304" pitchFamily="18" charset="0"/>
              </a:rPr>
              <a:t>centers.</a:t>
            </a:r>
          </a:p>
          <a:p>
            <a:pPr lvl="0"/>
            <a:r>
              <a:rPr lang="en-US" dirty="0" smtClean="0">
                <a:latin typeface="Times New Roman" panose="02020603050405020304" pitchFamily="18" charset="0"/>
                <a:cs typeface="Times New Roman" panose="02020603050405020304" pitchFamily="18" charset="0"/>
              </a:rPr>
              <a:t>Later this year, </a:t>
            </a:r>
            <a:r>
              <a:rPr lang="en-US" dirty="0">
                <a:latin typeface="Times New Roman" panose="02020603050405020304" pitchFamily="18" charset="0"/>
                <a:cs typeface="Times New Roman" panose="02020603050405020304" pitchFamily="18" charset="0"/>
              </a:rPr>
              <a:t>clients will also be able to view information about their case and update their information </a:t>
            </a:r>
            <a:r>
              <a:rPr lang="en-US" dirty="0" smtClean="0">
                <a:latin typeface="Times New Roman" panose="02020603050405020304" pitchFamily="18" charset="0"/>
                <a:cs typeface="Times New Roman" panose="02020603050405020304" pitchFamily="18" charset="0"/>
              </a:rPr>
              <a:t>remotely.</a:t>
            </a:r>
            <a:endParaRPr lang="en-US" dirty="0">
              <a:latin typeface="Times New Roman" panose="02020603050405020304" pitchFamily="18" charset="0"/>
              <a:cs typeface="Times New Roman" panose="02020603050405020304" pitchFamily="18" charset="0"/>
            </a:endParaRPr>
          </a:p>
          <a:p>
            <a:pPr lvl="0"/>
            <a:r>
              <a:rPr lang="en-US" dirty="0" smtClean="0">
                <a:latin typeface="Times New Roman" panose="02020603050405020304" pitchFamily="18" charset="0"/>
                <a:cs typeface="Times New Roman" panose="02020603050405020304" pitchFamily="18" charset="0"/>
              </a:rPr>
              <a:t>We are launching a new initiative that will allow clients to submit documents via their smart phones.</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2" name="Slide Number Placeholder 1"/>
          <p:cNvSpPr>
            <a:spLocks noGrp="1"/>
          </p:cNvSpPr>
          <p:nvPr>
            <p:ph type="sldNum" sz="quarter" idx="12"/>
          </p:nvPr>
        </p:nvSpPr>
        <p:spPr/>
        <p:txBody>
          <a:bodyPr/>
          <a:lstStyle/>
          <a:p>
            <a:fld id="{7B604CB2-1CD0-4FC4-9A61-D0BFEFBBB6FE}" type="slidenum">
              <a:rPr lang="en-US" smtClean="0"/>
              <a:pPr/>
              <a:t>18</a:t>
            </a:fld>
            <a:endParaRPr lang="en-US"/>
          </a:p>
        </p:txBody>
      </p:sp>
      <p:sp>
        <p:nvSpPr>
          <p:cNvPr id="6" name="Title 1"/>
          <p:cNvSpPr>
            <a:spLocks noGrp="1"/>
          </p:cNvSpPr>
          <p:nvPr>
            <p:ph type="title"/>
          </p:nvPr>
        </p:nvSpPr>
        <p:spPr>
          <a:xfrm>
            <a:off x="457200" y="152400"/>
            <a:ext cx="8229600" cy="1143000"/>
          </a:xfrm>
        </p:spPr>
        <p:txBody>
          <a:bodyPr>
            <a:normAutofit/>
          </a:bodyPr>
          <a:lstStyle/>
          <a:p>
            <a:r>
              <a:rPr lang="en-US" altLang="en-US" sz="3600" b="1" dirty="0" smtClean="0">
                <a:solidFill>
                  <a:srgbClr val="0000A1"/>
                </a:solidFill>
                <a:latin typeface="Arial" pitchFamily="34" charset="0"/>
                <a:cs typeface="Arial" pitchFamily="34" charset="0"/>
              </a:rPr>
              <a:t>HRA Reforms: </a:t>
            </a:r>
            <a:r>
              <a:rPr lang="en-US" altLang="en-US" sz="3600" dirty="0" smtClean="0">
                <a:solidFill>
                  <a:srgbClr val="0000A1"/>
                </a:solidFill>
                <a:latin typeface="Arial" pitchFamily="34" charset="0"/>
                <a:cs typeface="Arial" pitchFamily="34" charset="0"/>
              </a:rPr>
              <a:t>Re-engineering Update</a:t>
            </a:r>
          </a:p>
        </p:txBody>
      </p:sp>
    </p:spTree>
    <p:extLst>
      <p:ext uri="{BB962C8B-B14F-4D97-AF65-F5344CB8AC3E}">
        <p14:creationId xmlns:p14="http://schemas.microsoft.com/office/powerpoint/2010/main" val="2171648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791200"/>
          </a:xfrm>
        </p:spPr>
        <p:txBody>
          <a:bodyPr>
            <a:normAutofit/>
          </a:bodyPr>
          <a:lstStyle/>
          <a:p>
            <a:pPr marL="0" lvl="0" indent="0">
              <a:buNone/>
            </a:pPr>
            <a:r>
              <a:rPr lang="en-US" sz="1900" dirty="0" smtClean="0">
                <a:latin typeface="Times New Roman" panose="02020603050405020304" pitchFamily="18" charset="0"/>
                <a:cs typeface="Times New Roman" panose="02020603050405020304" pitchFamily="18" charset="0"/>
              </a:rPr>
              <a:t>1.7 </a:t>
            </a:r>
            <a:r>
              <a:rPr lang="en-US" sz="1900" dirty="0">
                <a:latin typeface="Times New Roman" panose="02020603050405020304" pitchFamily="18" charset="0"/>
                <a:cs typeface="Times New Roman" panose="02020603050405020304" pitchFamily="18" charset="0"/>
              </a:rPr>
              <a:t>million New Yorkers currently receive federal </a:t>
            </a:r>
            <a:r>
              <a:rPr lang="en-US" sz="1900" dirty="0" smtClean="0">
                <a:latin typeface="Times New Roman" panose="02020603050405020304" pitchFamily="18" charset="0"/>
                <a:cs typeface="Times New Roman" panose="02020603050405020304" pitchFamily="18" charset="0"/>
              </a:rPr>
              <a:t>SNAP/food stamps </a:t>
            </a:r>
            <a:r>
              <a:rPr lang="en-US" sz="1900" dirty="0">
                <a:latin typeface="Times New Roman" panose="02020603050405020304" pitchFamily="18" charset="0"/>
                <a:cs typeface="Times New Roman" panose="02020603050405020304" pitchFamily="18" charset="0"/>
              </a:rPr>
              <a:t>from </a:t>
            </a:r>
            <a:r>
              <a:rPr lang="en-US" sz="1900" dirty="0" smtClean="0">
                <a:latin typeface="Times New Roman" panose="02020603050405020304" pitchFamily="18" charset="0"/>
                <a:cs typeface="Times New Roman" panose="02020603050405020304" pitchFamily="18" charset="0"/>
              </a:rPr>
              <a:t>HRA but data </a:t>
            </a:r>
            <a:r>
              <a:rPr lang="en-US" sz="1900" dirty="0">
                <a:latin typeface="Times New Roman" panose="02020603050405020304" pitchFamily="18" charset="0"/>
                <a:cs typeface="Times New Roman" panose="02020603050405020304" pitchFamily="18" charset="0"/>
              </a:rPr>
              <a:t>suggest that </a:t>
            </a:r>
            <a:r>
              <a:rPr lang="en-US" sz="1900" dirty="0" smtClean="0">
                <a:latin typeface="Times New Roman" panose="02020603050405020304" pitchFamily="18" charset="0"/>
                <a:cs typeface="Times New Roman" panose="02020603050405020304" pitchFamily="18" charset="0"/>
              </a:rPr>
              <a:t>more </a:t>
            </a:r>
            <a:r>
              <a:rPr lang="en-US" sz="1900" dirty="0">
                <a:latin typeface="Times New Roman" panose="02020603050405020304" pitchFamily="18" charset="0"/>
                <a:cs typeface="Times New Roman" panose="02020603050405020304" pitchFamily="18" charset="0"/>
              </a:rPr>
              <a:t>qualify but </a:t>
            </a:r>
            <a:r>
              <a:rPr lang="en-US" sz="1900" dirty="0" smtClean="0">
                <a:latin typeface="Times New Roman" panose="02020603050405020304" pitchFamily="18" charset="0"/>
                <a:cs typeface="Times New Roman" panose="02020603050405020304" pitchFamily="18" charset="0"/>
              </a:rPr>
              <a:t>do not receive benefits, particularly seniors and immigrant</a:t>
            </a:r>
            <a:r>
              <a:rPr lang="en-US" sz="1600" dirty="0" smtClean="0">
                <a:latin typeface="Times New Roman" panose="02020603050405020304" pitchFamily="18" charset="0"/>
                <a:cs typeface="Times New Roman" panose="02020603050405020304" pitchFamily="18" charset="0"/>
              </a:rPr>
              <a:t>s.</a:t>
            </a:r>
            <a:endParaRPr lang="en-US" sz="1600" dirty="0">
              <a:latin typeface="Times New Roman" panose="02020603050405020304" pitchFamily="18" charset="0"/>
              <a:cs typeface="Times New Roman" panose="02020603050405020304" pitchFamily="18" charset="0"/>
            </a:endParaRPr>
          </a:p>
          <a:p>
            <a:pPr lvl="0"/>
            <a:r>
              <a:rPr lang="en-US" sz="1900" dirty="0" smtClean="0">
                <a:latin typeface="Times New Roman" panose="02020603050405020304" pitchFamily="18" charset="0"/>
                <a:cs typeface="Times New Roman" panose="02020603050405020304" pitchFamily="18" charset="0"/>
              </a:rPr>
              <a:t>Make enrollment for federal benefits easier</a:t>
            </a:r>
            <a:endParaRPr lang="en-US" sz="1900" dirty="0">
              <a:latin typeface="Times New Roman" panose="02020603050405020304" pitchFamily="18" charset="0"/>
              <a:cs typeface="Times New Roman" panose="02020603050405020304" pitchFamily="18" charset="0"/>
            </a:endParaRPr>
          </a:p>
          <a:p>
            <a:pPr lvl="1"/>
            <a:r>
              <a:rPr lang="en-US" sz="1600" dirty="0" smtClean="0">
                <a:latin typeface="Times New Roman" panose="02020603050405020304" pitchFamily="18" charset="0"/>
                <a:cs typeface="Times New Roman" panose="02020603050405020304" pitchFamily="18" charset="0"/>
              </a:rPr>
              <a:t>Funding in FY’16 restores the </a:t>
            </a:r>
            <a:r>
              <a:rPr lang="en-US" sz="1600" dirty="0">
                <a:latin typeface="Times New Roman" panose="02020603050405020304" pitchFamily="18" charset="0"/>
                <a:cs typeface="Times New Roman" panose="02020603050405020304" pitchFamily="18" charset="0"/>
              </a:rPr>
              <a:t>headcount cut by </a:t>
            </a:r>
            <a:r>
              <a:rPr lang="en-US" sz="1600" dirty="0" smtClean="0">
                <a:latin typeface="Times New Roman" panose="02020603050405020304" pitchFamily="18" charset="0"/>
                <a:cs typeface="Times New Roman" panose="02020603050405020304" pitchFamily="18" charset="0"/>
              </a:rPr>
              <a:t>the prior Administration, thereby improving services</a:t>
            </a:r>
            <a:endParaRPr lang="en-US" sz="1600" dirty="0">
              <a:latin typeface="Times New Roman" panose="02020603050405020304" pitchFamily="18" charset="0"/>
              <a:cs typeface="Times New Roman" panose="02020603050405020304" pitchFamily="18" charset="0"/>
            </a:endParaRPr>
          </a:p>
          <a:p>
            <a:pPr lvl="1"/>
            <a:r>
              <a:rPr lang="en-US" sz="1600" dirty="0" smtClean="0">
                <a:latin typeface="Times New Roman" panose="02020603050405020304" pitchFamily="18" charset="0"/>
                <a:cs typeface="Times New Roman" panose="02020603050405020304" pitchFamily="18" charset="0"/>
              </a:rPr>
              <a:t>Clients can now use </a:t>
            </a:r>
            <a:r>
              <a:rPr lang="en-US" sz="1600" dirty="0">
                <a:latin typeface="Times New Roman" panose="02020603050405020304" pitchFamily="18" charset="0"/>
                <a:cs typeface="Times New Roman" panose="02020603050405020304" pitchFamily="18" charset="0"/>
              </a:rPr>
              <a:t>PCs to submit </a:t>
            </a:r>
            <a:r>
              <a:rPr lang="en-US" sz="1600" dirty="0" smtClean="0">
                <a:latin typeface="Times New Roman" panose="02020603050405020304" pitchFamily="18" charset="0"/>
                <a:cs typeface="Times New Roman" panose="02020603050405020304" pitchFamily="18" charset="0"/>
              </a:rPr>
              <a:t>applications and designated staff have been assisting </a:t>
            </a:r>
            <a:r>
              <a:rPr lang="en-US" sz="1600" dirty="0">
                <a:latin typeface="Times New Roman" panose="02020603050405020304" pitchFamily="18" charset="0"/>
                <a:cs typeface="Times New Roman" panose="02020603050405020304" pitchFamily="18" charset="0"/>
              </a:rPr>
              <a:t>clients with accessing services on-site.</a:t>
            </a:r>
          </a:p>
          <a:p>
            <a:pPr lvl="1"/>
            <a:r>
              <a:rPr lang="en-US" sz="1600" dirty="0" smtClean="0">
                <a:latin typeface="Times New Roman" panose="02020603050405020304" pitchFamily="18" charset="0"/>
                <a:cs typeface="Times New Roman" panose="02020603050405020304" pitchFamily="18" charset="0"/>
              </a:rPr>
              <a:t>On-demand </a:t>
            </a:r>
            <a:r>
              <a:rPr lang="en-US" sz="1600" dirty="0">
                <a:latin typeface="Times New Roman" panose="02020603050405020304" pitchFamily="18" charset="0"/>
                <a:cs typeface="Times New Roman" panose="02020603050405020304" pitchFamily="18" charset="0"/>
              </a:rPr>
              <a:t>interviews are being implemented so </a:t>
            </a:r>
            <a:r>
              <a:rPr lang="en-US" sz="1600" dirty="0" smtClean="0">
                <a:latin typeface="Times New Roman" panose="02020603050405020304" pitchFamily="18" charset="0"/>
                <a:cs typeface="Times New Roman" panose="02020603050405020304" pitchFamily="18" charset="0"/>
              </a:rPr>
              <a:t>clients </a:t>
            </a:r>
            <a:r>
              <a:rPr lang="en-US" sz="1600" dirty="0">
                <a:latin typeface="Times New Roman" panose="02020603050405020304" pitchFamily="18" charset="0"/>
                <a:cs typeface="Times New Roman" panose="02020603050405020304" pitchFamily="18" charset="0"/>
              </a:rPr>
              <a:t>can call at their convenience </a:t>
            </a:r>
          </a:p>
          <a:p>
            <a:pPr lvl="1"/>
            <a:r>
              <a:rPr lang="en-US" sz="1600" dirty="0">
                <a:latin typeface="Times New Roman" panose="02020603050405020304" pitchFamily="18" charset="0"/>
                <a:cs typeface="Times New Roman" panose="02020603050405020304" pitchFamily="18" charset="0"/>
              </a:rPr>
              <a:t>Improving </a:t>
            </a:r>
            <a:r>
              <a:rPr lang="en-US" sz="1600" dirty="0" err="1" smtClean="0">
                <a:latin typeface="Times New Roman" panose="02020603050405020304" pitchFamily="18" charset="0"/>
                <a:cs typeface="Times New Roman" panose="02020603050405020304" pitchFamily="18" charset="0"/>
              </a:rPr>
              <a:t>AccessNYC</a:t>
            </a:r>
            <a:r>
              <a:rPr lang="en-US" sz="1600" dirty="0" smtClean="0">
                <a:latin typeface="Times New Roman" panose="02020603050405020304" pitchFamily="18" charset="0"/>
                <a:cs typeface="Times New Roman" panose="02020603050405020304" pitchFamily="18" charset="0"/>
              </a:rPr>
              <a:t> so clients can both apply and recertify online</a:t>
            </a:r>
            <a:endParaRPr lang="en-US" sz="1600" dirty="0">
              <a:latin typeface="Times New Roman" panose="02020603050405020304" pitchFamily="18" charset="0"/>
              <a:cs typeface="Times New Roman" panose="02020603050405020304" pitchFamily="18" charset="0"/>
            </a:endParaRPr>
          </a:p>
          <a:p>
            <a:pPr lvl="1"/>
            <a:r>
              <a:rPr lang="en-US" sz="1600" dirty="0" smtClean="0">
                <a:latin typeface="Times New Roman" panose="02020603050405020304" pitchFamily="18" charset="0"/>
                <a:cs typeface="Times New Roman" panose="02020603050405020304" pitchFamily="18" charset="0"/>
              </a:rPr>
              <a:t>Launching an initiative so clients can use </a:t>
            </a:r>
            <a:r>
              <a:rPr lang="en-US" sz="1600" dirty="0">
                <a:latin typeface="Times New Roman" panose="02020603050405020304" pitchFamily="18" charset="0"/>
                <a:cs typeface="Times New Roman" panose="02020603050405020304" pitchFamily="18" charset="0"/>
              </a:rPr>
              <a:t>a smart phone </a:t>
            </a:r>
            <a:r>
              <a:rPr lang="en-US" sz="1600" dirty="0" smtClean="0">
                <a:latin typeface="Times New Roman" panose="02020603050405020304" pitchFamily="18" charset="0"/>
                <a:cs typeface="Times New Roman" panose="02020603050405020304" pitchFamily="18" charset="0"/>
              </a:rPr>
              <a:t>to submit documents</a:t>
            </a:r>
            <a:endParaRPr lang="en-US" sz="1600" dirty="0">
              <a:latin typeface="Times New Roman" panose="02020603050405020304" pitchFamily="18" charset="0"/>
              <a:cs typeface="Times New Roman" panose="02020603050405020304" pitchFamily="18" charset="0"/>
            </a:endParaRPr>
          </a:p>
          <a:p>
            <a:pPr lvl="0"/>
            <a:r>
              <a:rPr lang="en-US" sz="1900" dirty="0" smtClean="0">
                <a:latin typeface="Times New Roman" panose="02020603050405020304" pitchFamily="18" charset="0"/>
                <a:cs typeface="Times New Roman" panose="02020603050405020304" pitchFamily="18" charset="0"/>
              </a:rPr>
              <a:t>Launch major </a:t>
            </a:r>
            <a:r>
              <a:rPr lang="en-US" sz="1900" dirty="0">
                <a:latin typeface="Times New Roman" panose="02020603050405020304" pitchFamily="18" charset="0"/>
                <a:cs typeface="Times New Roman" panose="02020603050405020304" pitchFamily="18" charset="0"/>
              </a:rPr>
              <a:t>outreach </a:t>
            </a:r>
            <a:r>
              <a:rPr lang="en-US" sz="1900" dirty="0" smtClean="0">
                <a:latin typeface="Times New Roman" panose="02020603050405020304" pitchFamily="18" charset="0"/>
                <a:cs typeface="Times New Roman" panose="02020603050405020304" pitchFamily="18" charset="0"/>
              </a:rPr>
              <a:t>campaign</a:t>
            </a:r>
          </a:p>
          <a:p>
            <a:pPr lvl="1"/>
            <a:r>
              <a:rPr lang="en-US" sz="1600" dirty="0" smtClean="0">
                <a:latin typeface="Times New Roman"/>
                <a:ea typeface="Times New Roman"/>
              </a:rPr>
              <a:t>Targeted </a:t>
            </a:r>
            <a:r>
              <a:rPr lang="en-US" sz="1600" dirty="0">
                <a:latin typeface="Times New Roman"/>
                <a:ea typeface="Times New Roman"/>
              </a:rPr>
              <a:t>ads on subways, buses, and bus shelters, and in neighborhood locations such as check cashing stores, bodegas, hair and nail salons, barber shops and </a:t>
            </a:r>
            <a:r>
              <a:rPr lang="en-US" sz="1600" dirty="0" err="1">
                <a:latin typeface="Times New Roman"/>
                <a:ea typeface="Times New Roman"/>
              </a:rPr>
              <a:t>l</a:t>
            </a:r>
            <a:r>
              <a:rPr lang="en-US" sz="1600" dirty="0" err="1" smtClean="0">
                <a:latin typeface="Times New Roman"/>
                <a:ea typeface="Times New Roman"/>
              </a:rPr>
              <a:t>aundromats</a:t>
            </a:r>
            <a:r>
              <a:rPr lang="en-US" sz="1600" dirty="0" smtClean="0">
                <a:latin typeface="Times New Roman"/>
                <a:ea typeface="Times New Roman"/>
              </a:rPr>
              <a:t>. </a:t>
            </a:r>
            <a:endParaRPr lang="en-US" sz="1600" dirty="0">
              <a:latin typeface="Times New Roman"/>
              <a:ea typeface="Times New Roman"/>
            </a:endParaRPr>
          </a:p>
          <a:p>
            <a:pPr lvl="1"/>
            <a:r>
              <a:rPr lang="en-US" sz="1600" dirty="0" smtClean="0">
                <a:latin typeface="Times New Roman"/>
                <a:ea typeface="Times New Roman"/>
              </a:rPr>
              <a:t>Partnering </a:t>
            </a:r>
            <a:r>
              <a:rPr lang="en-US" sz="1600" dirty="0">
                <a:latin typeface="Times New Roman"/>
                <a:ea typeface="Times New Roman"/>
              </a:rPr>
              <a:t>with dozens of community organizations, food pantries and advocates to generate a strong social media outreach effort and gain support for the campaign by leveraging the digital presence of community partners and with specially designed posters and brochures, #</a:t>
            </a:r>
            <a:r>
              <a:rPr lang="en-US" sz="1600" dirty="0" err="1">
                <a:latin typeface="Times New Roman"/>
                <a:ea typeface="Times New Roman"/>
              </a:rPr>
              <a:t>SNAPhelps</a:t>
            </a:r>
            <a:r>
              <a:rPr lang="en-US" sz="1600" dirty="0">
                <a:latin typeface="Times New Roman"/>
                <a:ea typeface="Times New Roman"/>
              </a:rPr>
              <a:t>. </a:t>
            </a:r>
            <a:endParaRPr lang="en-US" sz="1600" dirty="0" smtClean="0">
              <a:latin typeface="Times New Roman"/>
              <a:ea typeface="Times New Roman"/>
            </a:endParaRPr>
          </a:p>
          <a:p>
            <a:pPr lvl="1"/>
            <a:r>
              <a:rPr lang="en-US" sz="1600" dirty="0" smtClean="0">
                <a:latin typeface="Times New Roman"/>
                <a:ea typeface="Times New Roman"/>
              </a:rPr>
              <a:t>Materials </a:t>
            </a:r>
            <a:r>
              <a:rPr lang="en-US" sz="1600" dirty="0">
                <a:latin typeface="Times New Roman"/>
                <a:ea typeface="Times New Roman"/>
              </a:rPr>
              <a:t>will be available in English and the six Local Law languages (Spanish, Russian, Chinese, Korean, Arabic, and Haitian Creole.)</a:t>
            </a:r>
            <a:endParaRPr lang="en-US" sz="1600" dirty="0">
              <a:latin typeface="Times New Roman" panose="02020603050405020304" pitchFamily="18" charset="0"/>
              <a:cs typeface="Times New Roman" panose="02020603050405020304" pitchFamily="18" charset="0"/>
            </a:endParaRPr>
          </a:p>
          <a:p>
            <a:endParaRPr lang="en-US" dirty="0"/>
          </a:p>
        </p:txBody>
      </p:sp>
      <p:sp>
        <p:nvSpPr>
          <p:cNvPr id="4" name="Title 1"/>
          <p:cNvSpPr>
            <a:spLocks noGrp="1"/>
          </p:cNvSpPr>
          <p:nvPr>
            <p:ph type="title"/>
          </p:nvPr>
        </p:nvSpPr>
        <p:spPr>
          <a:xfrm>
            <a:off x="457200" y="152400"/>
            <a:ext cx="8229600" cy="838200"/>
          </a:xfrm>
        </p:spPr>
        <p:txBody>
          <a:bodyPr>
            <a:normAutofit/>
          </a:bodyPr>
          <a:lstStyle/>
          <a:p>
            <a:pPr eaLnBrk="1" hangingPunct="1"/>
            <a:r>
              <a:rPr lang="en-US" altLang="en-US" sz="3600" b="1" dirty="0" smtClean="0">
                <a:solidFill>
                  <a:srgbClr val="0000A1"/>
                </a:solidFill>
                <a:latin typeface="Arial" pitchFamily="34" charset="0"/>
                <a:cs typeface="Arial" pitchFamily="34" charset="0"/>
              </a:rPr>
              <a:t>Major Initiatives: </a:t>
            </a:r>
            <a:r>
              <a:rPr lang="en-US" altLang="en-US" sz="3600" dirty="0" smtClean="0">
                <a:solidFill>
                  <a:srgbClr val="0000A1"/>
                </a:solidFill>
                <a:latin typeface="Arial" pitchFamily="34" charset="0"/>
                <a:cs typeface="Arial" pitchFamily="34" charset="0"/>
              </a:rPr>
              <a:t>SNAP Access</a:t>
            </a:r>
          </a:p>
        </p:txBody>
      </p:sp>
      <p:sp>
        <p:nvSpPr>
          <p:cNvPr id="2" name="Slide Number Placeholder 1"/>
          <p:cNvSpPr>
            <a:spLocks noGrp="1"/>
          </p:cNvSpPr>
          <p:nvPr>
            <p:ph type="sldNum" sz="quarter" idx="12"/>
          </p:nvPr>
        </p:nvSpPr>
        <p:spPr/>
        <p:txBody>
          <a:bodyPr/>
          <a:lstStyle/>
          <a:p>
            <a:fld id="{7B604CB2-1CD0-4FC4-9A61-D0BFEFBBB6FE}" type="slidenum">
              <a:rPr lang="en-US" smtClean="0"/>
              <a:pPr/>
              <a:t>19</a:t>
            </a:fld>
            <a:endParaRPr lang="en-US"/>
          </a:p>
        </p:txBody>
      </p:sp>
    </p:spTree>
    <p:extLst>
      <p:ext uri="{BB962C8B-B14F-4D97-AF65-F5344CB8AC3E}">
        <p14:creationId xmlns:p14="http://schemas.microsoft.com/office/powerpoint/2010/main" val="378093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274638"/>
            <a:ext cx="8763000" cy="1143000"/>
          </a:xfrm>
        </p:spPr>
        <p:txBody>
          <a:bodyPr>
            <a:normAutofit/>
          </a:bodyPr>
          <a:lstStyle/>
          <a:p>
            <a:pPr eaLnBrk="1" hangingPunct="1"/>
            <a:r>
              <a:rPr lang="en-US" altLang="en-US" sz="3600" cap="all" dirty="0" smtClean="0">
                <a:solidFill>
                  <a:srgbClr val="1111B7"/>
                </a:solidFill>
                <a:latin typeface="Arial "/>
                <a:cs typeface="Times New Roman" pitchFamily="1" charset="0"/>
              </a:rPr>
              <a:t>Overview:</a:t>
            </a:r>
            <a:r>
              <a:rPr lang="en-US" altLang="en-US" sz="4000" b="1" dirty="0" smtClean="0">
                <a:solidFill>
                  <a:srgbClr val="1111B7"/>
                </a:solidFill>
                <a:latin typeface="Arial "/>
                <a:cs typeface="Times New Roman" pitchFamily="1" charset="0"/>
              </a:rPr>
              <a:t> Key Accomplishments</a:t>
            </a:r>
          </a:p>
        </p:txBody>
      </p:sp>
      <p:sp>
        <p:nvSpPr>
          <p:cNvPr id="3075" name="Content Placeholder 2"/>
          <p:cNvSpPr>
            <a:spLocks noGrp="1"/>
          </p:cNvSpPr>
          <p:nvPr>
            <p:ph idx="1"/>
          </p:nvPr>
        </p:nvSpPr>
        <p:spPr>
          <a:xfrm>
            <a:off x="381000" y="1219200"/>
            <a:ext cx="8382000" cy="5410199"/>
          </a:xfrm>
        </p:spPr>
        <p:txBody>
          <a:bodyPr>
            <a:normAutofit lnSpcReduction="10000"/>
          </a:bodyPr>
          <a:lstStyle/>
          <a:p>
            <a:pPr marL="457200" lvl="1" indent="0">
              <a:buNone/>
              <a:defRPr/>
            </a:pPr>
            <a:r>
              <a:rPr lang="en-US" altLang="en-US" sz="2200" b="1" u="sng" dirty="0">
                <a:latin typeface="Times New Roman" pitchFamily="1" charset="0"/>
                <a:cs typeface="Times New Roman" pitchFamily="1" charset="0"/>
              </a:rPr>
              <a:t>Employment</a:t>
            </a:r>
          </a:p>
          <a:p>
            <a:pPr lvl="1">
              <a:buFont typeface="Arial" panose="020B0604020202020204" pitchFamily="34" charset="0"/>
              <a:buChar char="•"/>
              <a:defRPr/>
            </a:pPr>
            <a:r>
              <a:rPr lang="en-US" sz="1800" dirty="0" smtClean="0">
                <a:latin typeface="Times New Roman"/>
                <a:ea typeface="Calibri"/>
              </a:rPr>
              <a:t>We are issuing </a:t>
            </a:r>
            <a:r>
              <a:rPr lang="en-US" sz="1800" dirty="0">
                <a:latin typeface="Times New Roman"/>
                <a:ea typeface="Calibri"/>
              </a:rPr>
              <a:t>concept papers to begin the RFP process for new employment and training programs</a:t>
            </a:r>
          </a:p>
          <a:p>
            <a:pPr lvl="1">
              <a:buFont typeface="Arial" panose="020B0604020202020204" pitchFamily="34" charset="0"/>
              <a:buChar char="•"/>
              <a:defRPr/>
            </a:pPr>
            <a:r>
              <a:rPr lang="en-US" sz="1800" dirty="0">
                <a:latin typeface="Times New Roman"/>
                <a:ea typeface="Calibri"/>
              </a:rPr>
              <a:t>Already converted 500 CUNY WEP slots into work study</a:t>
            </a:r>
          </a:p>
          <a:p>
            <a:pPr lvl="1">
              <a:buFont typeface="Arial" panose="020B0604020202020204" pitchFamily="34" charset="0"/>
              <a:buChar char="•"/>
              <a:defRPr/>
            </a:pPr>
            <a:r>
              <a:rPr lang="en-US" sz="1800" dirty="0">
                <a:latin typeface="Times New Roman"/>
                <a:ea typeface="Calibri"/>
              </a:rPr>
              <a:t>Developing an RFP to enhance employment services for people with HIV who are eligible through </a:t>
            </a:r>
            <a:r>
              <a:rPr lang="en-US" sz="1800" dirty="0" smtClean="0">
                <a:latin typeface="Times New Roman"/>
                <a:ea typeface="Calibri"/>
              </a:rPr>
              <a:t>our </a:t>
            </a:r>
            <a:r>
              <a:rPr lang="en-US" sz="1800" dirty="0">
                <a:latin typeface="Times New Roman"/>
                <a:ea typeface="Calibri"/>
              </a:rPr>
              <a:t>HASA program or our new Employment Plan</a:t>
            </a:r>
          </a:p>
          <a:p>
            <a:pPr lvl="1">
              <a:buFont typeface="Arial" panose="020B0604020202020204" pitchFamily="34" charset="0"/>
              <a:buChar char="•"/>
              <a:defRPr/>
            </a:pPr>
            <a:r>
              <a:rPr lang="en-US" sz="1800" dirty="0" smtClean="0">
                <a:latin typeface="Times New Roman"/>
                <a:ea typeface="Calibri"/>
              </a:rPr>
              <a:t>Currently 1,271 clients are enrolled in four-year college</a:t>
            </a:r>
          </a:p>
          <a:p>
            <a:pPr marL="457200" lvl="1" indent="0">
              <a:buNone/>
              <a:defRPr/>
            </a:pPr>
            <a:r>
              <a:rPr lang="en-US" altLang="en-US" sz="2200" b="1" u="sng" dirty="0" smtClean="0">
                <a:solidFill>
                  <a:prstClr val="black"/>
                </a:solidFill>
                <a:latin typeface="Times New Roman" pitchFamily="1" charset="0"/>
                <a:cs typeface="Times New Roman" pitchFamily="1" charset="0"/>
              </a:rPr>
              <a:t>Access </a:t>
            </a:r>
            <a:r>
              <a:rPr lang="en-US" altLang="en-US" sz="2200" b="1" u="sng" dirty="0">
                <a:solidFill>
                  <a:prstClr val="black"/>
                </a:solidFill>
                <a:latin typeface="Times New Roman" pitchFamily="1" charset="0"/>
                <a:cs typeface="Times New Roman" pitchFamily="1" charset="0"/>
              </a:rPr>
              <a:t>to </a:t>
            </a:r>
            <a:r>
              <a:rPr lang="en-US" altLang="en-US" sz="2200" b="1" u="sng" dirty="0" smtClean="0">
                <a:solidFill>
                  <a:prstClr val="black"/>
                </a:solidFill>
                <a:latin typeface="Times New Roman" pitchFamily="1" charset="0"/>
                <a:cs typeface="Times New Roman" pitchFamily="1" charset="0"/>
              </a:rPr>
              <a:t>SNAP/Food Stamps</a:t>
            </a:r>
            <a:endParaRPr lang="en-US" altLang="en-US" sz="2200" b="1" u="sng" dirty="0">
              <a:solidFill>
                <a:prstClr val="black"/>
              </a:solidFill>
              <a:latin typeface="Times New Roman" pitchFamily="1" charset="0"/>
              <a:cs typeface="Times New Roman" pitchFamily="1" charset="0"/>
            </a:endParaRPr>
          </a:p>
          <a:p>
            <a:pPr lvl="1">
              <a:buFont typeface="Arial" panose="020B0604020202020204" pitchFamily="34" charset="0"/>
              <a:buChar char="•"/>
              <a:defRPr/>
            </a:pPr>
            <a:r>
              <a:rPr lang="en-US" sz="1800" dirty="0">
                <a:solidFill>
                  <a:prstClr val="black"/>
                </a:solidFill>
                <a:latin typeface="Times New Roman" panose="02020603050405020304" pitchFamily="18" charset="0"/>
                <a:cs typeface="Times New Roman" panose="02020603050405020304" pitchFamily="18" charset="0"/>
              </a:rPr>
              <a:t>Launched a new version of </a:t>
            </a:r>
            <a:r>
              <a:rPr lang="en-US" sz="1800" dirty="0" err="1">
                <a:solidFill>
                  <a:prstClr val="black"/>
                </a:solidFill>
                <a:latin typeface="Times New Roman" panose="02020603050405020304" pitchFamily="18" charset="0"/>
                <a:cs typeface="Times New Roman" panose="02020603050405020304" pitchFamily="18" charset="0"/>
              </a:rPr>
              <a:t>AccessNYC</a:t>
            </a:r>
            <a:endParaRPr lang="en-US" sz="1800" dirty="0">
              <a:solidFill>
                <a:prstClr val="black"/>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defRPr/>
            </a:pPr>
            <a:r>
              <a:rPr lang="en-US" sz="1800" dirty="0" smtClean="0">
                <a:solidFill>
                  <a:prstClr val="black"/>
                </a:solidFill>
                <a:latin typeface="Times New Roman" panose="02020603050405020304" pitchFamily="18" charset="0"/>
                <a:cs typeface="Times New Roman" panose="02020603050405020304" pitchFamily="18" charset="0"/>
              </a:rPr>
              <a:t>Can now apply </a:t>
            </a:r>
            <a:r>
              <a:rPr lang="en-US" sz="1800" dirty="0">
                <a:solidFill>
                  <a:prstClr val="black"/>
                </a:solidFill>
                <a:latin typeface="Times New Roman" panose="02020603050405020304" pitchFamily="18" charset="0"/>
                <a:cs typeface="Times New Roman" panose="02020603050405020304" pitchFamily="18" charset="0"/>
              </a:rPr>
              <a:t>and recertify for </a:t>
            </a:r>
            <a:r>
              <a:rPr lang="en-US" sz="1800" dirty="0" smtClean="0">
                <a:solidFill>
                  <a:prstClr val="black"/>
                </a:solidFill>
                <a:latin typeface="Times New Roman" panose="02020603050405020304" pitchFamily="18" charset="0"/>
                <a:cs typeface="Times New Roman" panose="02020603050405020304" pitchFamily="18" charset="0"/>
              </a:rPr>
              <a:t>SNAP/food stamps on </a:t>
            </a:r>
            <a:r>
              <a:rPr lang="en-US" sz="1800" dirty="0">
                <a:solidFill>
                  <a:prstClr val="black"/>
                </a:solidFill>
                <a:latin typeface="Times New Roman" panose="02020603050405020304" pitchFamily="18" charset="0"/>
                <a:cs typeface="Times New Roman" panose="02020603050405020304" pitchFamily="18" charset="0"/>
              </a:rPr>
              <a:t>line</a:t>
            </a:r>
          </a:p>
          <a:p>
            <a:pPr lvl="1">
              <a:buFont typeface="Arial" panose="020B0604020202020204" pitchFamily="34" charset="0"/>
              <a:buChar char="•"/>
              <a:defRPr/>
            </a:pPr>
            <a:r>
              <a:rPr lang="en-US" sz="1800" dirty="0" smtClean="0">
                <a:solidFill>
                  <a:prstClr val="black"/>
                </a:solidFill>
                <a:latin typeface="Times New Roman" panose="02020603050405020304" pitchFamily="18" charset="0"/>
                <a:cs typeface="Times New Roman" panose="02020603050405020304" pitchFamily="18" charset="0"/>
              </a:rPr>
              <a:t>Made it easier </a:t>
            </a:r>
            <a:r>
              <a:rPr lang="en-US" sz="1800" dirty="0">
                <a:solidFill>
                  <a:prstClr val="black"/>
                </a:solidFill>
                <a:latin typeface="Times New Roman" panose="02020603050405020304" pitchFamily="18" charset="0"/>
                <a:cs typeface="Times New Roman" panose="02020603050405020304" pitchFamily="18" charset="0"/>
              </a:rPr>
              <a:t>to submit documents using scanners in our officers and at community organizations</a:t>
            </a:r>
          </a:p>
          <a:p>
            <a:pPr lvl="1">
              <a:buFont typeface="Arial" panose="020B0604020202020204" pitchFamily="34" charset="0"/>
              <a:buChar char="•"/>
              <a:defRPr/>
            </a:pPr>
            <a:r>
              <a:rPr lang="en-US" sz="1800" dirty="0" smtClean="0">
                <a:solidFill>
                  <a:prstClr val="black"/>
                </a:solidFill>
                <a:latin typeface="Times New Roman" panose="02020603050405020304" pitchFamily="18" charset="0"/>
                <a:cs typeface="Times New Roman" panose="02020603050405020304" pitchFamily="18" charset="0"/>
              </a:rPr>
              <a:t>Beginning later this month it will be possible to submit documents using your smart phone </a:t>
            </a:r>
          </a:p>
          <a:p>
            <a:pPr lvl="1">
              <a:buFont typeface="Arial" panose="020B0604020202020204" pitchFamily="34" charset="0"/>
              <a:buChar char="•"/>
              <a:defRPr/>
            </a:pPr>
            <a:r>
              <a:rPr lang="en-US" sz="1800" dirty="0" smtClean="0">
                <a:solidFill>
                  <a:prstClr val="black"/>
                </a:solidFill>
                <a:latin typeface="Times New Roman" panose="02020603050405020304" pitchFamily="18" charset="0"/>
                <a:cs typeface="Times New Roman" panose="02020603050405020304" pitchFamily="18" charset="0"/>
              </a:rPr>
              <a:t>Partnered </a:t>
            </a:r>
            <a:r>
              <a:rPr lang="en-US" sz="1800" dirty="0">
                <a:solidFill>
                  <a:prstClr val="black"/>
                </a:solidFill>
                <a:latin typeface="Times New Roman" panose="02020603050405020304" pitchFamily="18" charset="0"/>
                <a:cs typeface="Times New Roman" panose="02020603050405020304" pitchFamily="18" charset="0"/>
              </a:rPr>
              <a:t>with NYCHA in 15 targeted NYCHA developments to identify residents who qualify for but are not using SNAP/food stamps </a:t>
            </a:r>
            <a:endParaRPr lang="en-US" sz="1800" dirty="0" smtClean="0">
              <a:solidFill>
                <a:prstClr val="black"/>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defRPr/>
            </a:pPr>
            <a:r>
              <a:rPr lang="en-US" sz="1800" dirty="0" smtClean="0">
                <a:solidFill>
                  <a:prstClr val="black"/>
                </a:solidFill>
                <a:latin typeface="Times New Roman" panose="02020603050405020304" pitchFamily="18" charset="0"/>
                <a:cs typeface="Times New Roman" panose="02020603050405020304" pitchFamily="18" charset="0"/>
              </a:rPr>
              <a:t>Initiated a major outreach campaign to increase access to SNAP/food stamps</a:t>
            </a:r>
            <a:endParaRPr lang="en-US" sz="1800" dirty="0">
              <a:solidFill>
                <a:prstClr val="black"/>
              </a:solidFill>
              <a:latin typeface="Times New Roman" panose="02020603050405020304" pitchFamily="18" charset="0"/>
              <a:cs typeface="Times New Roman" panose="02020603050405020304" pitchFamily="18" charset="0"/>
            </a:endParaRPr>
          </a:p>
          <a:p>
            <a:pPr marL="457200" lvl="1" indent="0" eaLnBrk="1" hangingPunct="1">
              <a:buNone/>
              <a:defRPr/>
            </a:pPr>
            <a:endParaRPr lang="en-US" altLang="en-US" sz="1800" dirty="0" smtClean="0">
              <a:latin typeface="Times New Roman" pitchFamily="1" charset="0"/>
              <a:cs typeface="Times New Roman" pitchFamily="1" charset="0"/>
            </a:endParaRPr>
          </a:p>
          <a:p>
            <a:pPr marL="457200" lvl="1" indent="0" eaLnBrk="1" hangingPunct="1">
              <a:buNone/>
              <a:defRPr/>
            </a:pPr>
            <a:endParaRPr lang="en-US" altLang="en-US" sz="1600" dirty="0" smtClean="0">
              <a:latin typeface="Times New Roman" pitchFamily="1" charset="0"/>
              <a:cs typeface="Times New Roman" pitchFamily="1" charset="0"/>
            </a:endParaRPr>
          </a:p>
          <a:p>
            <a:pPr lvl="1" eaLnBrk="1" hangingPunct="1">
              <a:defRPr/>
            </a:pPr>
            <a:endParaRPr lang="en-US" altLang="en-US" sz="1600" dirty="0" smtClean="0">
              <a:latin typeface="Times New Roman" pitchFamily="1" charset="0"/>
              <a:cs typeface="Times New Roman" pitchFamily="1" charset="0"/>
            </a:endParaRPr>
          </a:p>
          <a:p>
            <a:pPr eaLnBrk="1" hangingPunct="1">
              <a:buFontTx/>
              <a:buNone/>
              <a:defRPr/>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2</a:t>
            </a:fld>
            <a:endParaRPr lang="en-US"/>
          </a:p>
        </p:txBody>
      </p:sp>
    </p:spTree>
    <p:extLst>
      <p:ext uri="{BB962C8B-B14F-4D97-AF65-F5344CB8AC3E}">
        <p14:creationId xmlns:p14="http://schemas.microsoft.com/office/powerpoint/2010/main" val="2124327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0"/>
            <a:ext cx="8229600" cy="1143000"/>
          </a:xfrm>
        </p:spPr>
        <p:txBody>
          <a:bodyPr>
            <a:normAutofit/>
          </a:bodyPr>
          <a:lstStyle/>
          <a:p>
            <a:r>
              <a:rPr lang="en-US" altLang="en-US" sz="3600" b="1" dirty="0" smtClean="0">
                <a:solidFill>
                  <a:srgbClr val="0000A1"/>
                </a:solidFill>
                <a:latin typeface="Arial" pitchFamily="34" charset="0"/>
                <a:cs typeface="Arial" pitchFamily="34" charset="0"/>
              </a:rPr>
              <a:t>HRA Reforms: </a:t>
            </a:r>
            <a:r>
              <a:rPr lang="en-US" altLang="en-US" sz="3600" dirty="0" smtClean="0">
                <a:solidFill>
                  <a:srgbClr val="0000A1"/>
                </a:solidFill>
                <a:latin typeface="Arial" pitchFamily="34" charset="0"/>
                <a:cs typeface="Arial" pitchFamily="34" charset="0"/>
              </a:rPr>
              <a:t>Employment Plan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7646456"/>
              </p:ext>
            </p:extLst>
          </p:nvPr>
        </p:nvGraphicFramePr>
        <p:xfrm>
          <a:off x="152400" y="838200"/>
          <a:ext cx="88392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7B604CB2-1CD0-4FC4-9A61-D0BFEFBBB6FE}" type="slidenum">
              <a:rPr lang="en-US" smtClean="0"/>
              <a:pPr/>
              <a:t>20</a:t>
            </a:fld>
            <a:endParaRPr lang="en-US"/>
          </a:p>
        </p:txBody>
      </p:sp>
      <p:sp>
        <p:nvSpPr>
          <p:cNvPr id="6" name="TextBox 5"/>
          <p:cNvSpPr txBox="1"/>
          <p:nvPr/>
        </p:nvSpPr>
        <p:spPr>
          <a:xfrm>
            <a:off x="228600" y="3429000"/>
            <a:ext cx="8382000" cy="3139321"/>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HRA is changing the way that it provides employment services, moving from a one-size fits all approach to </a:t>
            </a:r>
            <a:r>
              <a:rPr lang="en-US" sz="2000" dirty="0" smtClean="0">
                <a:latin typeface="Times New Roman" panose="02020603050405020304" pitchFamily="18" charset="0"/>
                <a:cs typeface="Times New Roman" panose="02020603050405020304" pitchFamily="18" charset="0"/>
              </a:rPr>
              <a:t>improved and individualized </a:t>
            </a:r>
            <a:r>
              <a:rPr lang="en-US" sz="2000" dirty="0">
                <a:latin typeface="Times New Roman" panose="02020603050405020304" pitchFamily="18" charset="0"/>
                <a:cs typeface="Times New Roman" panose="02020603050405020304" pitchFamily="18" charset="0"/>
              </a:rPr>
              <a:t>assessments, emphasis on </a:t>
            </a:r>
            <a:r>
              <a:rPr lang="en-US" sz="2000" dirty="0" smtClean="0">
                <a:latin typeface="Times New Roman" panose="02020603050405020304" pitchFamily="18" charset="0"/>
                <a:cs typeface="Times New Roman" panose="02020603050405020304" pitchFamily="18" charset="0"/>
              </a:rPr>
              <a:t>education, training and employment-related services </a:t>
            </a:r>
            <a:r>
              <a:rPr lang="en-US" sz="2000" dirty="0">
                <a:latin typeface="Times New Roman" panose="02020603050405020304" pitchFamily="18" charset="0"/>
                <a:cs typeface="Times New Roman" panose="02020603050405020304" pitchFamily="18" charset="0"/>
              </a:rPr>
              <a:t>and long-term sustainability and </a:t>
            </a:r>
            <a:r>
              <a:rPr lang="en-US" sz="2000" dirty="0" smtClean="0">
                <a:latin typeface="Times New Roman" panose="02020603050405020304" pitchFamily="18" charset="0"/>
                <a:cs typeface="Times New Roman" panose="02020603050405020304" pitchFamily="18" charset="0"/>
              </a:rPr>
              <a:t>eliminating unnecessary punitive and duplicative actions.</a:t>
            </a:r>
            <a:endParaRPr lang="en-US"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HRA’s past approach was to track job placements for </a:t>
            </a:r>
            <a:r>
              <a:rPr lang="en-US" sz="2000" i="1" dirty="0">
                <a:latin typeface="Times New Roman" panose="02020603050405020304" pitchFamily="18" charset="0"/>
                <a:cs typeface="Times New Roman" panose="02020603050405020304" pitchFamily="18" charset="0"/>
              </a:rPr>
              <a:t>only</a:t>
            </a:r>
            <a:r>
              <a:rPr lang="en-US" sz="2000" dirty="0">
                <a:latin typeface="Times New Roman" panose="02020603050405020304" pitchFamily="18" charset="0"/>
                <a:cs typeface="Times New Roman" panose="02020603050405020304" pitchFamily="18" charset="0"/>
              </a:rPr>
              <a:t> 6 months, but 25-30% of HRA’s reported placements &amp; assistance ended up with clients returning to seek recurring Cash Assistance again within 12 </a:t>
            </a:r>
            <a:r>
              <a:rPr lang="en-US" sz="2000" dirty="0" smtClean="0">
                <a:latin typeface="Times New Roman" panose="02020603050405020304" pitchFamily="18" charset="0"/>
                <a:cs typeface="Times New Roman" panose="02020603050405020304" pitchFamily="18" charset="0"/>
              </a:rPr>
              <a:t>months.</a:t>
            </a:r>
          </a:p>
          <a:p>
            <a:endParaRPr lang="en-US" dirty="0"/>
          </a:p>
        </p:txBody>
      </p:sp>
    </p:spTree>
    <p:extLst>
      <p:ext uri="{BB962C8B-B14F-4D97-AF65-F5344CB8AC3E}">
        <p14:creationId xmlns:p14="http://schemas.microsoft.com/office/powerpoint/2010/main" val="39907133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1371600"/>
            <a:ext cx="8305800" cy="4953000"/>
          </a:xfrm>
        </p:spPr>
        <p:txBody>
          <a:bodyPr>
            <a:normAutofit fontScale="47500" lnSpcReduction="20000"/>
          </a:bodyPr>
          <a:lstStyle/>
          <a:p>
            <a:pPr lvl="1" algn="ctr" eaLnBrk="1" hangingPunct="1">
              <a:buFontTx/>
              <a:buNone/>
            </a:pPr>
            <a:endParaRPr lang="en-US" altLang="en-US" sz="2500" u="sng" dirty="0" smtClean="0">
              <a:latin typeface="Times New Roman" panose="02020603050405020304" pitchFamily="18" charset="0"/>
              <a:cs typeface="Times New Roman" panose="02020603050405020304" pitchFamily="18" charset="0"/>
            </a:endParaRPr>
          </a:p>
          <a:p>
            <a:pPr lvl="0"/>
            <a:r>
              <a:rPr lang="en-US" sz="5500" dirty="0" smtClean="0">
                <a:latin typeface="Times New Roman" panose="02020603050405020304" pitchFamily="18" charset="0"/>
                <a:cs typeface="Times New Roman" panose="02020603050405020304" pitchFamily="18" charset="0"/>
              </a:rPr>
              <a:t>Reforms to HRA’s employment programs are based on these principles: </a:t>
            </a:r>
          </a:p>
          <a:p>
            <a:pPr lvl="1"/>
            <a:r>
              <a:rPr lang="en-US" sz="4600" dirty="0" smtClean="0">
                <a:latin typeface="Times New Roman" panose="02020603050405020304" pitchFamily="18" charset="0"/>
                <a:cs typeface="Times New Roman" panose="02020603050405020304" pitchFamily="18" charset="0"/>
              </a:rPr>
              <a:t>Maximize Education, Training, And Employment-Related Services</a:t>
            </a:r>
          </a:p>
          <a:p>
            <a:pPr lvl="2"/>
            <a:r>
              <a:rPr lang="en-US" sz="3700" dirty="0" smtClean="0">
                <a:latin typeface="Times New Roman" panose="02020603050405020304" pitchFamily="18" charset="0"/>
                <a:cs typeface="Times New Roman" panose="02020603050405020304" pitchFamily="18" charset="0"/>
              </a:rPr>
              <a:t>60% of employable clients lack a high school diploma </a:t>
            </a:r>
          </a:p>
          <a:p>
            <a:pPr lvl="2"/>
            <a:r>
              <a:rPr lang="en-US" sz="3700" dirty="0" smtClean="0">
                <a:latin typeface="Times New Roman" panose="02020603050405020304" pitchFamily="18" charset="0"/>
                <a:cs typeface="Times New Roman" panose="02020603050405020304" pitchFamily="18" charset="0"/>
              </a:rPr>
              <a:t>Allow recipients up to age 24 to participate in full-time basic education</a:t>
            </a:r>
          </a:p>
          <a:p>
            <a:pPr lvl="2"/>
            <a:r>
              <a:rPr lang="en-US" sz="3700" dirty="0" smtClean="0">
                <a:latin typeface="Times New Roman" panose="02020603050405020304" pitchFamily="18" charset="0"/>
                <a:cs typeface="Times New Roman" panose="02020603050405020304" pitchFamily="18" charset="0"/>
              </a:rPr>
              <a:t>Increase access to targeted training for jobs in high-growth industries and utilize available Career Pathway programs</a:t>
            </a:r>
          </a:p>
          <a:p>
            <a:pPr lvl="2"/>
            <a:r>
              <a:rPr lang="en-US" sz="3700" dirty="0" smtClean="0">
                <a:latin typeface="Times New Roman" panose="02020603050405020304" pitchFamily="18" charset="0"/>
                <a:cs typeface="Times New Roman" panose="02020603050405020304" pitchFamily="18" charset="0"/>
              </a:rPr>
              <a:t>Allow participation in four-year college degree programs </a:t>
            </a:r>
            <a:endParaRPr lang="en-US" sz="2500" dirty="0" smtClean="0">
              <a:latin typeface="Times New Roman" panose="02020603050405020304" pitchFamily="18" charset="0"/>
              <a:cs typeface="Times New Roman" panose="02020603050405020304" pitchFamily="18" charset="0"/>
            </a:endParaRPr>
          </a:p>
          <a:p>
            <a:pPr lvl="1"/>
            <a:r>
              <a:rPr lang="en-US" sz="4600" dirty="0" smtClean="0">
                <a:latin typeface="Times New Roman" panose="02020603050405020304" pitchFamily="18" charset="0"/>
                <a:cs typeface="Times New Roman" panose="02020603050405020304" pitchFamily="18" charset="0"/>
              </a:rPr>
              <a:t>Replace “One-Size-Fits-All” Approach With Improved Assessments &amp; Programs That Address Specific Clients’ Needs &amp; Abilities</a:t>
            </a:r>
          </a:p>
          <a:p>
            <a:pPr lvl="1"/>
            <a:endParaRPr lang="en-US" sz="2000" dirty="0" smtClean="0">
              <a:latin typeface="Times New Roman" panose="02020603050405020304" pitchFamily="18" charset="0"/>
              <a:cs typeface="Times New Roman" panose="02020603050405020304" pitchFamily="18" charset="0"/>
            </a:endParaRPr>
          </a:p>
          <a:p>
            <a:r>
              <a:rPr lang="en-US" altLang="en-US" sz="5500" dirty="0" smtClean="0">
                <a:latin typeface="Times New Roman" panose="02020603050405020304" pitchFamily="18" charset="0"/>
                <a:cs typeface="Times New Roman" panose="02020603050405020304" pitchFamily="18" charset="0"/>
              </a:rPr>
              <a:t>Concept papers seeking proposals for new vendor contracts to implement the reforms are being released. </a:t>
            </a:r>
            <a:endParaRPr lang="en-US" altLang="en-US" sz="55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21</a:t>
            </a:fld>
            <a:endParaRPr lang="en-US"/>
          </a:p>
        </p:txBody>
      </p:sp>
      <p:sp>
        <p:nvSpPr>
          <p:cNvPr id="6" name="Title 1"/>
          <p:cNvSpPr>
            <a:spLocks noGrp="1"/>
          </p:cNvSpPr>
          <p:nvPr>
            <p:ph type="title"/>
          </p:nvPr>
        </p:nvSpPr>
        <p:spPr>
          <a:xfrm>
            <a:off x="457200" y="152400"/>
            <a:ext cx="8229600" cy="1143000"/>
          </a:xfrm>
        </p:spPr>
        <p:txBody>
          <a:bodyPr>
            <a:normAutofit/>
          </a:bodyPr>
          <a:lstStyle/>
          <a:p>
            <a:r>
              <a:rPr lang="en-US" altLang="en-US" sz="3600" b="1" dirty="0" smtClean="0">
                <a:solidFill>
                  <a:srgbClr val="0000A1"/>
                </a:solidFill>
                <a:latin typeface="Arial" pitchFamily="34" charset="0"/>
                <a:cs typeface="Arial" pitchFamily="34" charset="0"/>
              </a:rPr>
              <a:t>HRA Reforms: </a:t>
            </a:r>
            <a:r>
              <a:rPr lang="en-US" altLang="en-US" sz="3600" dirty="0" smtClean="0">
                <a:solidFill>
                  <a:srgbClr val="0000A1"/>
                </a:solidFill>
                <a:latin typeface="Arial" pitchFamily="34" charset="0"/>
                <a:cs typeface="Arial" pitchFamily="34" charset="0"/>
              </a:rPr>
              <a:t>Employment Plan</a:t>
            </a:r>
          </a:p>
        </p:txBody>
      </p:sp>
    </p:spTree>
    <p:extLst>
      <p:ext uri="{BB962C8B-B14F-4D97-AF65-F5344CB8AC3E}">
        <p14:creationId xmlns:p14="http://schemas.microsoft.com/office/powerpoint/2010/main" val="2800773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10200"/>
          </a:xfrm>
        </p:spPr>
        <p:txBody>
          <a:bodyPr>
            <a:normAutofit fontScale="25000" lnSpcReduction="20000"/>
          </a:bodyPr>
          <a:lstStyle/>
          <a:p>
            <a:pPr marL="0" indent="0" algn="ctr">
              <a:buNone/>
            </a:pPr>
            <a:r>
              <a:rPr lang="en-US" sz="8800" b="1" u="sng" dirty="0" smtClean="0">
                <a:latin typeface="Times New Roman" panose="02020603050405020304" pitchFamily="18" charset="0"/>
                <a:cs typeface="Times New Roman" panose="02020603050405020304" pitchFamily="18" charset="0"/>
              </a:rPr>
              <a:t>Substantial Investment in homelessness prevention services</a:t>
            </a:r>
          </a:p>
          <a:p>
            <a:pPr marL="0" indent="0" algn="just">
              <a:buNone/>
            </a:pPr>
            <a:r>
              <a:rPr lang="en-US" sz="3800" dirty="0" smtClean="0">
                <a:latin typeface="Times New Roman" panose="02020603050405020304" pitchFamily="18" charset="0"/>
                <a:cs typeface="Times New Roman" panose="02020603050405020304" pitchFamily="18" charset="0"/>
              </a:rPr>
              <a:t> </a:t>
            </a:r>
            <a:endParaRPr lang="en-US" sz="3800" dirty="0">
              <a:latin typeface="Times New Roman" panose="02020603050405020304" pitchFamily="18" charset="0"/>
              <a:cs typeface="Times New Roman" panose="02020603050405020304" pitchFamily="18" charset="0"/>
            </a:endParaRPr>
          </a:p>
          <a:p>
            <a:pPr marL="0" lvl="0" indent="0" algn="just">
              <a:buNone/>
            </a:pPr>
            <a:r>
              <a:rPr lang="en-US" sz="6600" u="sng" dirty="0" smtClean="0">
                <a:latin typeface="Times New Roman" panose="02020603050405020304" pitchFamily="18" charset="0"/>
                <a:cs typeface="Times New Roman" panose="02020603050405020304" pitchFamily="18" charset="0"/>
              </a:rPr>
              <a:t>Homelessness </a:t>
            </a:r>
            <a:r>
              <a:rPr lang="en-US" sz="6600" u="sng" dirty="0">
                <a:latin typeface="Times New Roman" panose="02020603050405020304" pitchFamily="18" charset="0"/>
                <a:cs typeface="Times New Roman" panose="02020603050405020304" pitchFamily="18" charset="0"/>
              </a:rPr>
              <a:t>Prevention </a:t>
            </a:r>
            <a:r>
              <a:rPr lang="en-US" sz="6600" u="sng" dirty="0" smtClean="0">
                <a:latin typeface="Times New Roman" panose="02020603050405020304" pitchFamily="18" charset="0"/>
                <a:cs typeface="Times New Roman" panose="02020603050405020304" pitchFamily="18" charset="0"/>
              </a:rPr>
              <a:t>Administration</a:t>
            </a:r>
            <a:r>
              <a:rPr lang="en-US" sz="6600" dirty="0" smtClean="0">
                <a:latin typeface="Times New Roman" panose="02020603050405020304" pitchFamily="18" charset="0"/>
                <a:cs typeface="Times New Roman" panose="02020603050405020304" pitchFamily="18" charset="0"/>
              </a:rPr>
              <a:t> within HRA oversees new and expanded programs to enhance homelessness prevention and early intervention and streamline services.</a:t>
            </a:r>
          </a:p>
          <a:p>
            <a:pPr marL="0" lvl="0" indent="0" algn="just">
              <a:buNone/>
            </a:pPr>
            <a:endParaRPr lang="en-US" sz="4000" u="sng" dirty="0" smtClean="0">
              <a:latin typeface="Times New Roman" panose="02020603050405020304" pitchFamily="18" charset="0"/>
              <a:cs typeface="Times New Roman" panose="02020603050405020304" pitchFamily="18" charset="0"/>
            </a:endParaRPr>
          </a:p>
          <a:p>
            <a:pPr lvl="0" algn="just"/>
            <a:r>
              <a:rPr lang="en-US" sz="6400" u="sng" dirty="0" smtClean="0">
                <a:latin typeface="Times New Roman" panose="02020603050405020304" pitchFamily="18" charset="0"/>
                <a:cs typeface="Times New Roman" panose="02020603050405020304" pitchFamily="18" charset="0"/>
              </a:rPr>
              <a:t>Homelessness </a:t>
            </a:r>
            <a:r>
              <a:rPr lang="en-US" sz="6400" u="sng" dirty="0">
                <a:latin typeface="Times New Roman" panose="02020603050405020304" pitchFamily="18" charset="0"/>
                <a:cs typeface="Times New Roman" panose="02020603050405020304" pitchFamily="18" charset="0"/>
              </a:rPr>
              <a:t>Diversion Units (HDUs)</a:t>
            </a:r>
            <a:r>
              <a:rPr lang="en-US" sz="6400" dirty="0">
                <a:latin typeface="Times New Roman" panose="02020603050405020304" pitchFamily="18" charset="0"/>
                <a:cs typeface="Times New Roman" panose="02020603050405020304" pitchFamily="18" charset="0"/>
              </a:rPr>
              <a:t> located at all HRA Job Centers and at DHS’ PATH facility are </a:t>
            </a:r>
            <a:r>
              <a:rPr lang="en-US" sz="6400" dirty="0" smtClean="0">
                <a:latin typeface="Times New Roman" panose="02020603050405020304" pitchFamily="18" charset="0"/>
                <a:cs typeface="Times New Roman" panose="02020603050405020304" pitchFamily="18" charset="0"/>
              </a:rPr>
              <a:t>utilizing diversion </a:t>
            </a:r>
            <a:r>
              <a:rPr lang="en-US" sz="6400" dirty="0">
                <a:latin typeface="Times New Roman" panose="02020603050405020304" pitchFamily="18" charset="0"/>
                <a:cs typeface="Times New Roman" panose="02020603050405020304" pitchFamily="18" charset="0"/>
              </a:rPr>
              <a:t>tools that include short-term financial </a:t>
            </a:r>
            <a:r>
              <a:rPr lang="en-US" sz="6400" dirty="0" smtClean="0">
                <a:latin typeface="Times New Roman" panose="02020603050405020304" pitchFamily="18" charset="0"/>
                <a:cs typeface="Times New Roman" panose="02020603050405020304" pitchFamily="18" charset="0"/>
              </a:rPr>
              <a:t>support</a:t>
            </a:r>
          </a:p>
          <a:p>
            <a:pPr marL="0" lvl="0" indent="0" algn="just">
              <a:buNone/>
            </a:pPr>
            <a:endParaRPr lang="en-US" sz="4000" dirty="0">
              <a:latin typeface="Times New Roman" panose="02020603050405020304" pitchFamily="18" charset="0"/>
              <a:cs typeface="Times New Roman" panose="02020603050405020304" pitchFamily="18" charset="0"/>
            </a:endParaRPr>
          </a:p>
          <a:p>
            <a:pPr lvl="0" algn="just"/>
            <a:r>
              <a:rPr lang="en-US" sz="6400" dirty="0">
                <a:latin typeface="Times New Roman" panose="02020603050405020304" pitchFamily="18" charset="0"/>
                <a:cs typeface="Times New Roman" panose="02020603050405020304" pitchFamily="18" charset="0"/>
              </a:rPr>
              <a:t>HRA is </a:t>
            </a:r>
            <a:r>
              <a:rPr lang="en-US" sz="6400" dirty="0" smtClean="0">
                <a:latin typeface="Times New Roman" panose="02020603050405020304" pitchFamily="18" charset="0"/>
                <a:cs typeface="Times New Roman" panose="02020603050405020304" pitchFamily="18" charset="0"/>
              </a:rPr>
              <a:t>deploying </a:t>
            </a:r>
            <a:r>
              <a:rPr lang="en-US" sz="6400" dirty="0">
                <a:latin typeface="Times New Roman" panose="02020603050405020304" pitchFamily="18" charset="0"/>
                <a:cs typeface="Times New Roman" panose="02020603050405020304" pitchFamily="18" charset="0"/>
              </a:rPr>
              <a:t>on-site staff at DHS </a:t>
            </a:r>
            <a:r>
              <a:rPr lang="en-US" sz="6400" dirty="0" err="1">
                <a:latin typeface="Times New Roman" panose="02020603050405020304" pitchFamily="18" charset="0"/>
                <a:cs typeface="Times New Roman" panose="02020603050405020304" pitchFamily="18" charset="0"/>
              </a:rPr>
              <a:t>Homebase</a:t>
            </a:r>
            <a:r>
              <a:rPr lang="en-US" sz="6400" dirty="0">
                <a:latin typeface="Times New Roman" panose="02020603050405020304" pitchFamily="18" charset="0"/>
                <a:cs typeface="Times New Roman" panose="02020603050405020304" pitchFamily="18" charset="0"/>
              </a:rPr>
              <a:t> offices around the City </a:t>
            </a:r>
            <a:r>
              <a:rPr lang="en-US" sz="6400" dirty="0" smtClean="0">
                <a:latin typeface="Times New Roman" panose="02020603050405020304" pitchFamily="18" charset="0"/>
                <a:cs typeface="Times New Roman" panose="02020603050405020304" pitchFamily="18" charset="0"/>
              </a:rPr>
              <a:t>and at the NYCHA administrative hearings office in addition to staff at the Housing Courts</a:t>
            </a:r>
            <a:r>
              <a:rPr lang="en-US" sz="6400" dirty="0">
                <a:latin typeface="Times New Roman" panose="02020603050405020304" pitchFamily="18" charset="0"/>
                <a:cs typeface="Times New Roman" panose="02020603050405020304" pitchFamily="18" charset="0"/>
              </a:rPr>
              <a:t> </a:t>
            </a:r>
            <a:endParaRPr lang="en-US" sz="6400" dirty="0" smtClean="0">
              <a:latin typeface="Times New Roman" panose="02020603050405020304" pitchFamily="18" charset="0"/>
              <a:cs typeface="Times New Roman" panose="02020603050405020304" pitchFamily="18" charset="0"/>
            </a:endParaRPr>
          </a:p>
          <a:p>
            <a:pPr marL="0" lvl="0" indent="0" algn="just">
              <a:buNone/>
            </a:pPr>
            <a:endParaRPr lang="en-US" sz="4000" dirty="0">
              <a:latin typeface="Times New Roman" panose="02020603050405020304" pitchFamily="18" charset="0"/>
              <a:cs typeface="Times New Roman" panose="02020603050405020304" pitchFamily="18" charset="0"/>
            </a:endParaRPr>
          </a:p>
          <a:p>
            <a:pPr lvl="0" algn="just"/>
            <a:r>
              <a:rPr lang="en-US" sz="6400" u="sng" dirty="0" smtClean="0">
                <a:latin typeface="Times New Roman" panose="02020603050405020304" pitchFamily="18" charset="0"/>
                <a:cs typeface="Times New Roman" panose="02020603050405020304" pitchFamily="18" charset="0"/>
              </a:rPr>
              <a:t>The Early Intervention Outreach Team (EIOT</a:t>
            </a:r>
            <a:r>
              <a:rPr lang="en-US" sz="6400" dirty="0" smtClean="0">
                <a:latin typeface="Times New Roman" panose="02020603050405020304" pitchFamily="18" charset="0"/>
                <a:cs typeface="Times New Roman" panose="02020603050405020304" pitchFamily="18" charset="0"/>
              </a:rPr>
              <a:t>) conducts outreach to families and individuals in need of legal assistance or emergency rental assistance based on early warning referrals from the Housing Court </a:t>
            </a:r>
          </a:p>
          <a:p>
            <a:pPr marL="914400" lvl="2" indent="0" algn="just">
              <a:buNone/>
            </a:pPr>
            <a:endParaRPr lang="en-US" sz="4000" dirty="0" smtClean="0">
              <a:latin typeface="Times New Roman" panose="02020603050405020304" pitchFamily="18" charset="0"/>
              <a:cs typeface="Times New Roman" panose="02020603050405020304" pitchFamily="18" charset="0"/>
            </a:endParaRPr>
          </a:p>
          <a:p>
            <a:pPr algn="just"/>
            <a:r>
              <a:rPr lang="en-US" sz="6400" u="sng" dirty="0">
                <a:solidFill>
                  <a:prstClr val="black"/>
                </a:solidFill>
                <a:latin typeface="Times New Roman" panose="02020603050405020304" pitchFamily="18" charset="0"/>
                <a:cs typeface="Times New Roman" panose="02020603050405020304" pitchFamily="18" charset="0"/>
              </a:rPr>
              <a:t>The Landlord Ombudsman Services Unit (LOSU)</a:t>
            </a:r>
            <a:r>
              <a:rPr lang="en-US" sz="6400" dirty="0">
                <a:solidFill>
                  <a:prstClr val="black"/>
                </a:solidFill>
                <a:latin typeface="Times New Roman" panose="02020603050405020304" pitchFamily="18" charset="0"/>
                <a:cs typeface="Times New Roman" panose="02020603050405020304" pitchFamily="18" charset="0"/>
              </a:rPr>
              <a:t> </a:t>
            </a:r>
            <a:r>
              <a:rPr lang="en-US" sz="6400" dirty="0" smtClean="0">
                <a:solidFill>
                  <a:prstClr val="black"/>
                </a:solidFill>
                <a:latin typeface="Times New Roman" panose="02020603050405020304" pitchFamily="18" charset="0"/>
                <a:cs typeface="Times New Roman" panose="02020603050405020304" pitchFamily="18" charset="0"/>
              </a:rPr>
              <a:t>addresses </a:t>
            </a:r>
            <a:r>
              <a:rPr lang="en-US" sz="6400" dirty="0">
                <a:solidFill>
                  <a:prstClr val="black"/>
                </a:solidFill>
                <a:latin typeface="Times New Roman" panose="02020603050405020304" pitchFamily="18" charset="0"/>
                <a:cs typeface="Times New Roman" panose="02020603050405020304" pitchFamily="18" charset="0"/>
              </a:rPr>
              <a:t>the needs and concerns of landlords and management companies that provide permanent housing for families and individuals receiving public </a:t>
            </a:r>
            <a:r>
              <a:rPr lang="en-US" sz="6400" dirty="0" smtClean="0">
                <a:solidFill>
                  <a:prstClr val="black"/>
                </a:solidFill>
                <a:latin typeface="Times New Roman" panose="02020603050405020304" pitchFamily="18" charset="0"/>
                <a:cs typeface="Times New Roman" panose="02020603050405020304" pitchFamily="18" charset="0"/>
              </a:rPr>
              <a:t>assistance</a:t>
            </a:r>
          </a:p>
          <a:p>
            <a:pPr marL="0" indent="0" algn="just">
              <a:buNone/>
            </a:pPr>
            <a:endParaRPr lang="en-US" sz="4000" dirty="0">
              <a:latin typeface="Times New Roman" panose="02020603050405020304" pitchFamily="18" charset="0"/>
              <a:cs typeface="Times New Roman" panose="02020603050405020304" pitchFamily="18" charset="0"/>
            </a:endParaRPr>
          </a:p>
          <a:p>
            <a:pPr lvl="0" algn="just"/>
            <a:r>
              <a:rPr lang="en-US" sz="6400" u="sng" dirty="0">
                <a:latin typeface="Times New Roman" panose="02020603050405020304" pitchFamily="18" charset="0"/>
                <a:cs typeface="Times New Roman" panose="02020603050405020304" pitchFamily="18" charset="0"/>
              </a:rPr>
              <a:t>The Rental Assistance Program</a:t>
            </a:r>
            <a:r>
              <a:rPr lang="en-US" sz="6400" dirty="0">
                <a:latin typeface="Times New Roman" panose="02020603050405020304" pitchFamily="18" charset="0"/>
                <a:cs typeface="Times New Roman" panose="02020603050405020304" pitchFamily="18" charset="0"/>
              </a:rPr>
              <a:t> </a:t>
            </a:r>
            <a:r>
              <a:rPr lang="en-US" sz="6400" dirty="0" smtClean="0">
                <a:latin typeface="Times New Roman" panose="02020603050405020304" pitchFamily="18" charset="0"/>
                <a:cs typeface="Times New Roman" panose="02020603050405020304" pitchFamily="18" charset="0"/>
              </a:rPr>
              <a:t>implements the various LINC initiatives and </a:t>
            </a:r>
            <a:r>
              <a:rPr lang="en-US" sz="6400" dirty="0" err="1" smtClean="0">
                <a:latin typeface="Times New Roman" panose="02020603050405020304" pitchFamily="18" charset="0"/>
                <a:cs typeface="Times New Roman" panose="02020603050405020304" pitchFamily="18" charset="0"/>
              </a:rPr>
              <a:t>CityFEPS</a:t>
            </a:r>
            <a:endParaRPr lang="en-US" sz="6400" dirty="0" smtClean="0">
              <a:latin typeface="Times New Roman" panose="02020603050405020304" pitchFamily="18" charset="0"/>
              <a:cs typeface="Times New Roman" panose="02020603050405020304" pitchFamily="18" charset="0"/>
            </a:endParaRPr>
          </a:p>
          <a:p>
            <a:pPr marL="0" lvl="0" indent="0" algn="just">
              <a:buNone/>
            </a:pPr>
            <a:endParaRPr lang="en-US" sz="4000" dirty="0">
              <a:latin typeface="Times New Roman" panose="02020603050405020304" pitchFamily="18" charset="0"/>
              <a:cs typeface="Times New Roman" panose="02020603050405020304" pitchFamily="18" charset="0"/>
            </a:endParaRPr>
          </a:p>
          <a:p>
            <a:pPr lvl="0" algn="just"/>
            <a:r>
              <a:rPr lang="en-US" sz="6400" u="sng" dirty="0">
                <a:latin typeface="Times New Roman" panose="02020603050405020304" pitchFamily="18" charset="0"/>
                <a:cs typeface="Times New Roman" panose="02020603050405020304" pitchFamily="18" charset="0"/>
              </a:rPr>
              <a:t>The Legal Assistance Initiatives </a:t>
            </a:r>
            <a:r>
              <a:rPr lang="en-US" sz="6400" u="sng" dirty="0" smtClean="0">
                <a:latin typeface="Times New Roman" panose="02020603050405020304" pitchFamily="18" charset="0"/>
                <a:cs typeface="Times New Roman" panose="02020603050405020304" pitchFamily="18" charset="0"/>
              </a:rPr>
              <a:t>Program</a:t>
            </a:r>
            <a:r>
              <a:rPr lang="en-US" sz="6400" dirty="0" smtClean="0">
                <a:latin typeface="Times New Roman" panose="02020603050405020304" pitchFamily="18" charset="0"/>
                <a:cs typeface="Times New Roman" panose="02020603050405020304" pitchFamily="18" charset="0"/>
              </a:rPr>
              <a:t> manages </a:t>
            </a:r>
            <a:r>
              <a:rPr lang="en-US" sz="6400" dirty="0">
                <a:latin typeface="Times New Roman" panose="02020603050405020304" pitchFamily="18" charset="0"/>
                <a:cs typeface="Times New Roman" panose="02020603050405020304" pitchFamily="18" charset="0"/>
              </a:rPr>
              <a:t>HRA’s </a:t>
            </a:r>
            <a:r>
              <a:rPr lang="en-US" sz="6400" dirty="0" smtClean="0">
                <a:latin typeface="Times New Roman" panose="02020603050405020304" pitchFamily="18" charset="0"/>
                <a:cs typeface="Times New Roman" panose="02020603050405020304" pitchFamily="18" charset="0"/>
              </a:rPr>
              <a:t>consolidated legal services programs</a:t>
            </a:r>
            <a:endParaRPr lang="en-US" sz="6400" dirty="0">
              <a:latin typeface="Times New Roman" panose="02020603050405020304" pitchFamily="18" charset="0"/>
              <a:cs typeface="Times New Roman" panose="02020603050405020304" pitchFamily="18" charset="0"/>
            </a:endParaRPr>
          </a:p>
          <a:p>
            <a:pPr algn="just"/>
            <a:endParaRPr lang="en-US" dirty="0" smtClean="0"/>
          </a:p>
          <a:p>
            <a:pPr marL="0" lvl="0" indent="0" algn="just">
              <a:buNone/>
            </a:pPr>
            <a:endParaRPr lang="en-US" sz="1600" dirty="0">
              <a:latin typeface="Times New Roman" panose="02020603050405020304" pitchFamily="18" charset="0"/>
              <a:cs typeface="Times New Roman" panose="02020603050405020304" pitchFamily="18" charset="0"/>
            </a:endParaRPr>
          </a:p>
          <a:p>
            <a:pPr lvl="0" algn="just"/>
            <a:r>
              <a:rPr lang="en-US" sz="6400" dirty="0" smtClean="0">
                <a:latin typeface="Times New Roman" panose="02020603050405020304" pitchFamily="18" charset="0"/>
                <a:cs typeface="Times New Roman" panose="02020603050405020304" pitchFamily="18" charset="0"/>
              </a:rPr>
              <a:t>Family </a:t>
            </a:r>
            <a:r>
              <a:rPr lang="en-US" sz="6400" dirty="0">
                <a:latin typeface="Times New Roman" panose="02020603050405020304" pitchFamily="18" charset="0"/>
                <a:cs typeface="Times New Roman" panose="02020603050405020304" pitchFamily="18" charset="0"/>
              </a:rPr>
              <a:t>Independence Administration’s </a:t>
            </a:r>
            <a:r>
              <a:rPr lang="en-US" sz="6400" u="sng" dirty="0">
                <a:latin typeface="Times New Roman" panose="02020603050405020304" pitchFamily="18" charset="0"/>
                <a:cs typeface="Times New Roman" panose="02020603050405020304" pitchFamily="18" charset="0"/>
              </a:rPr>
              <a:t>Central Rent Processing </a:t>
            </a:r>
            <a:r>
              <a:rPr lang="en-US" sz="6400" u="sng" dirty="0" smtClean="0">
                <a:latin typeface="Times New Roman" panose="02020603050405020304" pitchFamily="18" charset="0"/>
                <a:cs typeface="Times New Roman" panose="02020603050405020304" pitchFamily="18" charset="0"/>
              </a:rPr>
              <a:t>Unit</a:t>
            </a:r>
            <a:r>
              <a:rPr lang="en-US" sz="6400" dirty="0" smtClean="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centrally </a:t>
            </a:r>
            <a:r>
              <a:rPr lang="en-US" sz="6400" dirty="0" smtClean="0">
                <a:latin typeface="Times New Roman" panose="02020603050405020304" pitchFamily="18" charset="0"/>
                <a:cs typeface="Times New Roman" panose="02020603050405020304" pitchFamily="18" charset="0"/>
              </a:rPr>
              <a:t>processes, issues </a:t>
            </a:r>
            <a:r>
              <a:rPr lang="en-US" sz="6400" dirty="0">
                <a:latin typeface="Times New Roman" panose="02020603050405020304" pitchFamily="18" charset="0"/>
                <a:cs typeface="Times New Roman" panose="02020603050405020304" pitchFamily="18" charset="0"/>
              </a:rPr>
              <a:t>and </a:t>
            </a:r>
            <a:r>
              <a:rPr lang="en-US" sz="6400" dirty="0" smtClean="0">
                <a:latin typeface="Times New Roman" panose="02020603050405020304" pitchFamily="18" charset="0"/>
                <a:cs typeface="Times New Roman" panose="02020603050405020304" pitchFamily="18" charset="0"/>
              </a:rPr>
              <a:t>delivers </a:t>
            </a:r>
            <a:r>
              <a:rPr lang="en-US" sz="6400" dirty="0">
                <a:latin typeface="Times New Roman" panose="02020603050405020304" pitchFamily="18" charset="0"/>
                <a:cs typeface="Times New Roman" panose="02020603050405020304" pitchFamily="18" charset="0"/>
              </a:rPr>
              <a:t>emergency rental assistance payments </a:t>
            </a:r>
          </a:p>
          <a:p>
            <a:pPr marL="0" indent="0" algn="just">
              <a:buNone/>
            </a:pPr>
            <a:endParaRPr lang="en-US" dirty="0"/>
          </a:p>
        </p:txBody>
      </p:sp>
      <p:sp>
        <p:nvSpPr>
          <p:cNvPr id="4" name="Title 1"/>
          <p:cNvSpPr>
            <a:spLocks noGrp="1"/>
          </p:cNvSpPr>
          <p:nvPr>
            <p:ph type="title"/>
          </p:nvPr>
        </p:nvSpPr>
        <p:spPr>
          <a:xfrm>
            <a:off x="381000" y="0"/>
            <a:ext cx="8229600" cy="1143000"/>
          </a:xfrm>
        </p:spPr>
        <p:txBody>
          <a:bodyPr>
            <a:normAutofit fontScale="90000"/>
          </a:bodyPr>
          <a:lstStyle/>
          <a:p>
            <a:pPr eaLnBrk="1" hangingPunct="1"/>
            <a:r>
              <a:rPr lang="en-US" altLang="en-US" sz="3600" b="1" dirty="0" smtClean="0">
                <a:solidFill>
                  <a:srgbClr val="0000A1"/>
                </a:solidFill>
                <a:latin typeface="Arial" pitchFamily="34" charset="0"/>
                <a:cs typeface="Arial" pitchFamily="34" charset="0"/>
              </a:rPr>
              <a:t>Major Initiatives: </a:t>
            </a:r>
            <a:r>
              <a:rPr lang="en-US" altLang="en-US" sz="3600" dirty="0" smtClean="0">
                <a:solidFill>
                  <a:srgbClr val="0000A1"/>
                </a:solidFill>
                <a:latin typeface="Arial" pitchFamily="34" charset="0"/>
                <a:cs typeface="Arial" pitchFamily="34" charset="0"/>
              </a:rPr>
              <a:t>Homelessness Prevention</a:t>
            </a:r>
          </a:p>
        </p:txBody>
      </p:sp>
      <p:sp>
        <p:nvSpPr>
          <p:cNvPr id="2" name="Slide Number Placeholder 1"/>
          <p:cNvSpPr>
            <a:spLocks noGrp="1"/>
          </p:cNvSpPr>
          <p:nvPr>
            <p:ph type="sldNum" sz="quarter" idx="12"/>
          </p:nvPr>
        </p:nvSpPr>
        <p:spPr/>
        <p:txBody>
          <a:bodyPr/>
          <a:lstStyle/>
          <a:p>
            <a:fld id="{7B604CB2-1CD0-4FC4-9A61-D0BFEFBBB6FE}" type="slidenum">
              <a:rPr lang="en-US" smtClean="0"/>
              <a:pPr/>
              <a:t>22</a:t>
            </a:fld>
            <a:endParaRPr lang="en-US"/>
          </a:p>
        </p:txBody>
      </p:sp>
    </p:spTree>
    <p:extLst>
      <p:ext uri="{BB962C8B-B14F-4D97-AF65-F5344CB8AC3E}">
        <p14:creationId xmlns:p14="http://schemas.microsoft.com/office/powerpoint/2010/main" val="5785445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228600" y="990600"/>
            <a:ext cx="8763000" cy="6477000"/>
          </a:xfrm>
          <a:noFill/>
        </p:spPr>
        <p:txBody>
          <a:bodyPr>
            <a:normAutofit fontScale="25000" lnSpcReduction="20000"/>
          </a:bodyPr>
          <a:lstStyle/>
          <a:p>
            <a:pPr marL="0" indent="0">
              <a:buNone/>
            </a:pPr>
            <a:r>
              <a:rPr lang="en-US" sz="8800" dirty="0" smtClean="0">
                <a:latin typeface="Times New Roman" panose="02020603050405020304" pitchFamily="18" charset="0"/>
                <a:cs typeface="Times New Roman" panose="02020603050405020304" pitchFamily="18" charset="0"/>
              </a:rPr>
              <a:t>An unprecedented commitment of $49.2 million in FY’16, growing to $65.2 million in 2017. </a:t>
            </a:r>
          </a:p>
          <a:p>
            <a:pPr marL="0" indent="0">
              <a:buNone/>
            </a:pPr>
            <a:endParaRPr lang="en-US" sz="4000" b="1" u="sng" dirty="0">
              <a:latin typeface="Times New Roman" panose="02020603050405020304" pitchFamily="18" charset="0"/>
              <a:cs typeface="Times New Roman" panose="02020603050405020304" pitchFamily="18" charset="0"/>
            </a:endParaRPr>
          </a:p>
          <a:p>
            <a:pPr marL="0" indent="0">
              <a:buNone/>
            </a:pPr>
            <a:r>
              <a:rPr lang="en-US" sz="8800" b="1" u="sng" dirty="0" smtClean="0">
                <a:latin typeface="Times New Roman" panose="02020603050405020304" pitchFamily="18" charset="0"/>
                <a:cs typeface="Times New Roman" panose="02020603050405020304" pitchFamily="18" charset="0"/>
              </a:rPr>
              <a:t>Anti-Harassment Tenant Protection Program</a:t>
            </a:r>
          </a:p>
          <a:p>
            <a:pPr marL="0" indent="0">
              <a:buNone/>
            </a:pPr>
            <a:endParaRPr lang="en-US" sz="4000" dirty="0" smtClean="0">
              <a:latin typeface="Times New Roman" panose="02020603050405020304" pitchFamily="18" charset="0"/>
              <a:cs typeface="Times New Roman" panose="02020603050405020304" pitchFamily="18" charset="0"/>
            </a:endParaRPr>
          </a:p>
          <a:p>
            <a:pPr lvl="0"/>
            <a:r>
              <a:rPr lang="en-US" sz="8000" dirty="0">
                <a:latin typeface="Times New Roman" panose="02020603050405020304" pitchFamily="18" charset="0"/>
                <a:cs typeface="Times New Roman" panose="02020603050405020304" pitchFamily="18" charset="0"/>
              </a:rPr>
              <a:t>HRA received $5 million in the February Plan to begin the initiative in FY’15; </a:t>
            </a:r>
            <a:r>
              <a:rPr lang="en-US" sz="8000" dirty="0" smtClean="0">
                <a:latin typeface="Times New Roman" panose="02020603050405020304" pitchFamily="18" charset="0"/>
                <a:cs typeface="Times New Roman" panose="02020603050405020304" pitchFamily="18" charset="0"/>
              </a:rPr>
              <a:t>to </a:t>
            </a:r>
            <a:r>
              <a:rPr lang="en-US" sz="8000" dirty="0">
                <a:latin typeface="Times New Roman" panose="02020603050405020304" pitchFamily="18" charset="0"/>
                <a:cs typeface="Times New Roman" panose="02020603050405020304" pitchFamily="18" charset="0"/>
              </a:rPr>
              <a:t>ensure services began immediately, funds in the remainder of FY’15 were contracted to two legal service providers, LSNY and Legal Aid, who already have citywide anti-eviction </a:t>
            </a:r>
            <a:r>
              <a:rPr lang="en-US" sz="8000" dirty="0" smtClean="0">
                <a:latin typeface="Times New Roman" panose="02020603050405020304" pitchFamily="18" charset="0"/>
                <a:cs typeface="Times New Roman" panose="02020603050405020304" pitchFamily="18" charset="0"/>
              </a:rPr>
              <a:t>contracts. </a:t>
            </a:r>
            <a:endParaRPr lang="en-US" sz="8000" dirty="0">
              <a:latin typeface="Times New Roman" panose="02020603050405020304" pitchFamily="18" charset="0"/>
              <a:cs typeface="Times New Roman" panose="02020603050405020304" pitchFamily="18" charset="0"/>
            </a:endParaRPr>
          </a:p>
          <a:p>
            <a:pPr lvl="0"/>
            <a:endParaRPr lang="en-US" sz="1600" dirty="0">
              <a:latin typeface="Times New Roman" panose="02020603050405020304" pitchFamily="18" charset="0"/>
              <a:cs typeface="Times New Roman" panose="02020603050405020304" pitchFamily="18" charset="0"/>
            </a:endParaRPr>
          </a:p>
          <a:p>
            <a:r>
              <a:rPr lang="en-US" sz="8000" dirty="0">
                <a:latin typeface="Times New Roman"/>
                <a:ea typeface="Calibri"/>
              </a:rPr>
              <a:t>$20 million in 2016 and $36 million in the baseline as the providers fully implement the services, with an additional $4.3 million for outreach to inform residents of the upcoming changes and ensure they are aware of their legal </a:t>
            </a:r>
            <a:r>
              <a:rPr lang="en-US" sz="8000" dirty="0" smtClean="0">
                <a:latin typeface="Times New Roman"/>
                <a:ea typeface="Calibri"/>
              </a:rPr>
              <a:t>rights.</a:t>
            </a:r>
            <a:r>
              <a:rPr lang="en-US" sz="8000" dirty="0" smtClean="0">
                <a:latin typeface="Times New Roman" panose="02020603050405020304" pitchFamily="18" charset="0"/>
                <a:cs typeface="Times New Roman" panose="02020603050405020304" pitchFamily="18" charset="0"/>
              </a:rPr>
              <a:t/>
            </a:r>
            <a:br>
              <a:rPr lang="en-US" sz="8000" dirty="0" smtClean="0">
                <a:latin typeface="Times New Roman" panose="02020603050405020304" pitchFamily="18" charset="0"/>
                <a:cs typeface="Times New Roman" panose="02020603050405020304" pitchFamily="18" charset="0"/>
              </a:rPr>
            </a:br>
            <a:endParaRPr lang="en-US" sz="1600" dirty="0" smtClean="0">
              <a:latin typeface="Times New Roman" panose="02020603050405020304" pitchFamily="18" charset="0"/>
              <a:cs typeface="Times New Roman" panose="02020603050405020304" pitchFamily="18" charset="0"/>
            </a:endParaRPr>
          </a:p>
          <a:p>
            <a:pPr lvl="0"/>
            <a:r>
              <a:rPr lang="en-US" sz="8000" dirty="0" smtClean="0">
                <a:latin typeface="Times New Roman" panose="02020603050405020304" pitchFamily="18" charset="0"/>
                <a:cs typeface="Times New Roman" panose="02020603050405020304" pitchFamily="18" charset="0"/>
              </a:rPr>
              <a:t>For residents currently living in </a:t>
            </a:r>
            <a:r>
              <a:rPr lang="en-US" sz="8000" dirty="0">
                <a:latin typeface="Times New Roman" panose="02020603050405020304" pitchFamily="18" charset="0"/>
                <a:cs typeface="Times New Roman" panose="02020603050405020304" pitchFamily="18" charset="0"/>
              </a:rPr>
              <a:t>6</a:t>
            </a:r>
            <a:r>
              <a:rPr lang="en-US" sz="8000" dirty="0" smtClean="0">
                <a:latin typeface="Times New Roman" panose="02020603050405020304" pitchFamily="18" charset="0"/>
                <a:cs typeface="Times New Roman" panose="02020603050405020304" pitchFamily="18" charset="0"/>
              </a:rPr>
              <a:t> neighborhoods identified for rezoning and 13 zip codes in and around rezoning areas to:</a:t>
            </a:r>
          </a:p>
          <a:p>
            <a:pPr lvl="1"/>
            <a:r>
              <a:rPr lang="en-US" sz="7200" dirty="0" smtClean="0">
                <a:latin typeface="Times New Roman" panose="02020603050405020304" pitchFamily="18" charset="0"/>
                <a:cs typeface="Times New Roman" panose="02020603050405020304" pitchFamily="18" charset="0"/>
              </a:rPr>
              <a:t>prevent tenant harassment and displacement, </a:t>
            </a:r>
          </a:p>
          <a:p>
            <a:pPr lvl="1"/>
            <a:r>
              <a:rPr lang="en-US" sz="7200" dirty="0" smtClean="0">
                <a:latin typeface="Times New Roman" panose="02020603050405020304" pitchFamily="18" charset="0"/>
                <a:cs typeface="Times New Roman" panose="02020603050405020304" pitchFamily="18" charset="0"/>
              </a:rPr>
              <a:t>keep families and individuals in their homes, </a:t>
            </a:r>
          </a:p>
          <a:p>
            <a:pPr lvl="1"/>
            <a:r>
              <a:rPr lang="en-US" sz="7200" dirty="0" smtClean="0">
                <a:latin typeface="Times New Roman" panose="02020603050405020304" pitchFamily="18" charset="0"/>
                <a:cs typeface="Times New Roman" panose="02020603050405020304" pitchFamily="18" charset="0"/>
              </a:rPr>
              <a:t>maintain affordable housing and</a:t>
            </a:r>
          </a:p>
          <a:p>
            <a:pPr lvl="1"/>
            <a:r>
              <a:rPr lang="en-US" sz="7200" dirty="0" smtClean="0">
                <a:latin typeface="Times New Roman" panose="02020603050405020304" pitchFamily="18" charset="0"/>
                <a:cs typeface="Times New Roman" panose="02020603050405020304" pitchFamily="18" charset="0"/>
              </a:rPr>
              <a:t>stabilize neighborhoods. </a:t>
            </a:r>
            <a:r>
              <a:rPr lang="en-US" sz="8000" dirty="0" smtClean="0">
                <a:latin typeface="Times New Roman" panose="02020603050405020304" pitchFamily="18" charset="0"/>
                <a:cs typeface="Times New Roman" panose="02020603050405020304" pitchFamily="18" charset="0"/>
              </a:rPr>
              <a:t/>
            </a:r>
            <a:br>
              <a:rPr lang="en-US" sz="8000" dirty="0" smtClean="0">
                <a:latin typeface="Times New Roman" panose="02020603050405020304" pitchFamily="18" charset="0"/>
                <a:cs typeface="Times New Roman" panose="02020603050405020304" pitchFamily="18" charset="0"/>
              </a:rPr>
            </a:br>
            <a:endParaRPr lang="en-US" sz="1600" dirty="0" smtClean="0">
              <a:latin typeface="Times New Roman" panose="02020603050405020304" pitchFamily="18" charset="0"/>
              <a:cs typeface="Times New Roman" panose="02020603050405020304" pitchFamily="18" charset="0"/>
            </a:endParaRPr>
          </a:p>
          <a:p>
            <a:pPr lvl="0"/>
            <a:r>
              <a:rPr lang="en-US" sz="8000" dirty="0" smtClean="0">
                <a:latin typeface="Times New Roman" panose="02020603050405020304" pitchFamily="18" charset="0"/>
                <a:cs typeface="Times New Roman" panose="02020603050405020304" pitchFamily="18" charset="0"/>
              </a:rPr>
              <a:t>HRA is preparing an RFP and will have new contracts in place by the Fall</a:t>
            </a:r>
          </a:p>
          <a:p>
            <a:pPr marL="0" lvl="0" indent="0">
              <a:buNone/>
            </a:pPr>
            <a:r>
              <a:rPr lang="en-US" sz="8000" dirty="0">
                <a:latin typeface="Times New Roman" panose="02020603050405020304" pitchFamily="18" charset="0"/>
                <a:cs typeface="Times New Roman" panose="02020603050405020304" pitchFamily="18" charset="0"/>
              </a:rPr>
              <a:t> </a:t>
            </a:r>
            <a:r>
              <a:rPr lang="en-US" sz="8000" dirty="0" smtClean="0">
                <a:latin typeface="Times New Roman" panose="02020603050405020304" pitchFamily="18" charset="0"/>
                <a:cs typeface="Times New Roman" panose="02020603050405020304" pitchFamily="18" charset="0"/>
              </a:rPr>
              <a:t>     of 2015.</a:t>
            </a:r>
          </a:p>
          <a:p>
            <a:pPr lvl="1" eaLnBrk="1" hangingPunct="1"/>
            <a:endParaRPr lang="en-US" altLang="en-US" sz="16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r>
              <a:rPr lang="en-US" altLang="en-US" dirty="0" smtClean="0"/>
              <a:t> </a:t>
            </a:r>
            <a:endParaRPr lang="en-US" altLang="en-US" sz="28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23</a:t>
            </a:fld>
            <a:endParaRPr lang="en-US"/>
          </a:p>
        </p:txBody>
      </p:sp>
      <p:sp>
        <p:nvSpPr>
          <p:cNvPr id="6" name="Title 1"/>
          <p:cNvSpPr>
            <a:spLocks noGrp="1"/>
          </p:cNvSpPr>
          <p:nvPr>
            <p:ph type="title"/>
          </p:nvPr>
        </p:nvSpPr>
        <p:spPr>
          <a:xfrm>
            <a:off x="457200" y="0"/>
            <a:ext cx="8229600" cy="1143000"/>
          </a:xfrm>
        </p:spPr>
        <p:txBody>
          <a:bodyPr>
            <a:normAutofit fontScale="90000"/>
          </a:bodyPr>
          <a:lstStyle/>
          <a:p>
            <a:r>
              <a:rPr lang="en-US" altLang="en-US" sz="3600" b="1" dirty="0" smtClean="0">
                <a:solidFill>
                  <a:srgbClr val="0000A1"/>
                </a:solidFill>
                <a:latin typeface="Arial" pitchFamily="34" charset="0"/>
                <a:cs typeface="Arial" pitchFamily="34" charset="0"/>
              </a:rPr>
              <a:t>Major Initiatives: </a:t>
            </a:r>
            <a:r>
              <a:rPr lang="en-US" altLang="en-US" sz="3600" dirty="0" smtClean="0">
                <a:solidFill>
                  <a:srgbClr val="0000A1"/>
                </a:solidFill>
                <a:latin typeface="Arial" pitchFamily="34" charset="0"/>
                <a:cs typeface="Arial" pitchFamily="34" charset="0"/>
              </a:rPr>
              <a:t>Legal Services Initiatives</a:t>
            </a:r>
          </a:p>
        </p:txBody>
      </p:sp>
    </p:spTree>
    <p:extLst>
      <p:ext uri="{BB962C8B-B14F-4D97-AF65-F5344CB8AC3E}">
        <p14:creationId xmlns:p14="http://schemas.microsoft.com/office/powerpoint/2010/main" val="2980418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normAutofit lnSpcReduction="10000"/>
          </a:bodyPr>
          <a:lstStyle/>
          <a:p>
            <a:pPr marL="400050"/>
            <a:r>
              <a:rPr lang="en-US" sz="2200" b="1" dirty="0" smtClean="0">
                <a:latin typeface="Times New Roman" panose="02020603050405020304" pitchFamily="18" charset="0"/>
                <a:cs typeface="Times New Roman" panose="02020603050405020304" pitchFamily="18" charset="0"/>
              </a:rPr>
              <a:t>The Executive Budget adds:</a:t>
            </a:r>
          </a:p>
          <a:p>
            <a:pPr lvl="1">
              <a:buFont typeface="Arial" panose="020B0604020202020204" pitchFamily="34" charset="0"/>
              <a:buChar char="•"/>
            </a:pPr>
            <a:r>
              <a:rPr lang="en-US" sz="1800" dirty="0" smtClean="0">
                <a:latin typeface="Times New Roman" panose="02020603050405020304" pitchFamily="18" charset="0"/>
                <a:cs typeface="Times New Roman" panose="02020603050405020304" pitchFamily="18" charset="0"/>
              </a:rPr>
              <a:t>$5.6 million for legal assistance and related services for immigrants, focused on Executive Action for New Yorkers seeking to adjust their immigration status. </a:t>
            </a:r>
          </a:p>
          <a:p>
            <a:pPr lvl="1">
              <a:buFont typeface="Arial" panose="020B0604020202020204" pitchFamily="34" charset="0"/>
              <a:buChar char="•"/>
            </a:pPr>
            <a:endParaRPr lang="en-US" sz="1800" dirty="0" smtClean="0">
              <a:latin typeface="Times New Roman" panose="02020603050405020304" pitchFamily="18" charset="0"/>
              <a:cs typeface="Times New Roman" panose="02020603050405020304" pitchFamily="18" charset="0"/>
            </a:endParaRPr>
          </a:p>
          <a:p>
            <a:pPr marL="400050"/>
            <a:r>
              <a:rPr lang="en-US" sz="2200" b="1" dirty="0">
                <a:latin typeface="Times New Roman" panose="02020603050405020304" pitchFamily="18" charset="0"/>
                <a:cs typeface="Times New Roman" panose="02020603050405020304" pitchFamily="18" charset="0"/>
              </a:rPr>
              <a:t>This </a:t>
            </a:r>
            <a:r>
              <a:rPr lang="en-US" sz="2200" b="1" dirty="0" smtClean="0">
                <a:latin typeface="Times New Roman" panose="02020603050405020304" pitchFamily="18" charset="0"/>
                <a:cs typeface="Times New Roman" panose="02020603050405020304" pitchFamily="18" charset="0"/>
              </a:rPr>
              <a:t>anti-harassment and immigration funding </a:t>
            </a:r>
            <a:r>
              <a:rPr lang="en-US" sz="2200" b="1" dirty="0">
                <a:latin typeface="Times New Roman" panose="02020603050405020304" pitchFamily="18" charset="0"/>
                <a:cs typeface="Times New Roman" panose="02020603050405020304" pitchFamily="18" charset="0"/>
              </a:rPr>
              <a:t>is in addition to the $23.6 million in the 2016 baseline:</a:t>
            </a:r>
          </a:p>
          <a:p>
            <a:pPr lvl="1">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$13.5 million for anti-eviction services, including programs consolidated at HRA during FY’15 and funds added in the November Plan to increase the prior Administration’s program from $6.4 million to $13.5 million</a:t>
            </a:r>
          </a:p>
          <a:p>
            <a:pPr lvl="1">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$5.4 million for immigration related legal services</a:t>
            </a:r>
          </a:p>
          <a:p>
            <a:pPr lvl="1">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$2.1 million for civil legal services for seniors</a:t>
            </a:r>
          </a:p>
          <a:p>
            <a:pPr lvl="1">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$2.6 million for legal services to secure federal disability benefits</a:t>
            </a:r>
          </a:p>
          <a:p>
            <a:pPr lvl="1">
              <a:buNone/>
            </a:pPr>
            <a:endParaRPr lang="en-US" sz="1800" dirty="0" smtClean="0">
              <a:latin typeface="Times New Roman" panose="02020603050405020304" pitchFamily="18" charset="0"/>
              <a:cs typeface="Times New Roman" panose="02020603050405020304" pitchFamily="18" charset="0"/>
            </a:endParaRPr>
          </a:p>
          <a:p>
            <a:pPr marL="400050"/>
            <a:r>
              <a:rPr lang="en-US" sz="2200" b="1" dirty="0" smtClean="0">
                <a:latin typeface="Times New Roman" panose="02020603050405020304" pitchFamily="18" charset="0"/>
                <a:cs typeface="Times New Roman" panose="02020603050405020304" pitchFamily="18" charset="0"/>
              </a:rPr>
              <a:t>In 2015, HRA also oversees $18.2 million in legal services funding added by the Council during the budget process.</a:t>
            </a:r>
            <a:endParaRPr lang="en-US" sz="2200"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24</a:t>
            </a:fld>
            <a:endParaRPr lang="en-US"/>
          </a:p>
        </p:txBody>
      </p:sp>
      <p:sp>
        <p:nvSpPr>
          <p:cNvPr id="5" name="Title 1"/>
          <p:cNvSpPr>
            <a:spLocks noGrp="1"/>
          </p:cNvSpPr>
          <p:nvPr>
            <p:ph type="title"/>
          </p:nvPr>
        </p:nvSpPr>
        <p:spPr>
          <a:xfrm>
            <a:off x="457200" y="0"/>
            <a:ext cx="8229600" cy="1143000"/>
          </a:xfrm>
        </p:spPr>
        <p:txBody>
          <a:bodyPr>
            <a:normAutofit fontScale="90000"/>
          </a:bodyPr>
          <a:lstStyle/>
          <a:p>
            <a:r>
              <a:rPr lang="en-US" altLang="en-US" sz="3600" b="1" dirty="0" smtClean="0">
                <a:solidFill>
                  <a:srgbClr val="0000A1"/>
                </a:solidFill>
                <a:latin typeface="Arial" pitchFamily="34" charset="0"/>
                <a:cs typeface="Arial" pitchFamily="34" charset="0"/>
              </a:rPr>
              <a:t>Major Initiatives: </a:t>
            </a:r>
            <a:r>
              <a:rPr lang="en-US" altLang="en-US" sz="3600" dirty="0" smtClean="0">
                <a:solidFill>
                  <a:srgbClr val="0000A1"/>
                </a:solidFill>
                <a:latin typeface="Arial" pitchFamily="34" charset="0"/>
                <a:cs typeface="Arial" pitchFamily="34" charset="0"/>
              </a:rPr>
              <a:t>Legal Services Initiatives</a:t>
            </a:r>
          </a:p>
        </p:txBody>
      </p:sp>
    </p:spTree>
    <p:extLst>
      <p:ext uri="{BB962C8B-B14F-4D97-AF65-F5344CB8AC3E}">
        <p14:creationId xmlns:p14="http://schemas.microsoft.com/office/powerpoint/2010/main" val="1345246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normAutofit fontScale="92500" lnSpcReduction="10000"/>
          </a:bodyPr>
          <a:lstStyle/>
          <a:p>
            <a:pPr marL="0" indent="0" algn="ctr">
              <a:buNone/>
            </a:pPr>
            <a:endParaRPr lang="en-US" sz="1800" dirty="0">
              <a:latin typeface="Times New Roman" panose="02020603050405020304" pitchFamily="18" charset="0"/>
              <a:cs typeface="Times New Roman" panose="02020603050405020304" pitchFamily="18" charset="0"/>
            </a:endParaRPr>
          </a:p>
          <a:p>
            <a:pPr algn="just"/>
            <a:r>
              <a:rPr lang="en-US" sz="2200" b="1" dirty="0">
                <a:latin typeface="Times New Roman" panose="02020603050405020304" pitchFamily="18" charset="0"/>
                <a:cs typeface="Times New Roman" panose="02020603050405020304" pitchFamily="18" charset="0"/>
              </a:rPr>
              <a:t>LINC Rental Assistance – </a:t>
            </a:r>
            <a:r>
              <a:rPr lang="en-US" sz="2200" dirty="0">
                <a:latin typeface="Times New Roman" panose="02020603050405020304" pitchFamily="18" charset="0"/>
                <a:cs typeface="Times New Roman" panose="02020603050405020304" pitchFamily="18" charset="0"/>
              </a:rPr>
              <a:t>adds funding for </a:t>
            </a:r>
            <a:r>
              <a:rPr lang="en-US" sz="2200" dirty="0" smtClean="0">
                <a:latin typeface="Times New Roman" panose="02020603050405020304" pitchFamily="18" charset="0"/>
                <a:cs typeface="Times New Roman" panose="02020603050405020304" pitchFamily="18" charset="0"/>
              </a:rPr>
              <a:t>increased rent </a:t>
            </a:r>
            <a:r>
              <a:rPr lang="en-US" sz="2200" dirty="0">
                <a:latin typeface="Times New Roman" panose="02020603050405020304" pitchFamily="18" charset="0"/>
                <a:cs typeface="Times New Roman" panose="02020603050405020304" pitchFamily="18" charset="0"/>
              </a:rPr>
              <a:t>levels and to fully fund the </a:t>
            </a:r>
            <a:r>
              <a:rPr lang="en-US" sz="2200" dirty="0" smtClean="0">
                <a:latin typeface="Times New Roman" panose="02020603050405020304" pitchFamily="18" charset="0"/>
                <a:cs typeface="Times New Roman" panose="02020603050405020304" pitchFamily="18" charset="0"/>
              </a:rPr>
              <a:t>LINC programs </a:t>
            </a:r>
            <a:r>
              <a:rPr lang="en-US" sz="2200" dirty="0">
                <a:latin typeface="Times New Roman" panose="02020603050405020304" pitchFamily="18" charset="0"/>
                <a:cs typeface="Times New Roman" panose="02020603050405020304" pitchFamily="18" charset="0"/>
              </a:rPr>
              <a:t>in the out-years</a:t>
            </a:r>
            <a:endParaRPr lang="en-US" sz="1900" dirty="0">
              <a:latin typeface="Times New Roman" panose="02020603050405020304" pitchFamily="18" charset="0"/>
              <a:cs typeface="Times New Roman" panose="02020603050405020304" pitchFamily="18" charset="0"/>
            </a:endParaRPr>
          </a:p>
          <a:p>
            <a:pPr lvl="1" algn="just"/>
            <a:r>
              <a:rPr lang="en-US" sz="2400" dirty="0">
                <a:latin typeface="Times New Roman"/>
                <a:ea typeface="Times New Roman"/>
              </a:rPr>
              <a:t>$7.2 million in total and City funds in FY’16 and $13.1 million in total and City funds in FY’17 to fund rental assistance at HUD fair market rents.</a:t>
            </a:r>
          </a:p>
          <a:p>
            <a:pPr lvl="1" algn="just"/>
            <a:r>
              <a:rPr lang="en-US" sz="2000" dirty="0">
                <a:latin typeface="Times New Roman" panose="02020603050405020304" pitchFamily="18" charset="0"/>
                <a:cs typeface="Times New Roman" panose="02020603050405020304" pitchFamily="18" charset="0"/>
              </a:rPr>
              <a:t>$2.1 million City funds beginning in 2016, increasing to $18.5 million ($20.5 million City) in 2017 and $52.9 million ($53.8 million City) in 2018 for continuation of the existing LINC programs and for the new LINC VI.  The Executive Budget supports a projected 6,355 new LINC placements in 2016, in addition to the </a:t>
            </a:r>
            <a:r>
              <a:rPr lang="en-US" sz="2000" dirty="0" smtClean="0">
                <a:latin typeface="Times New Roman" panose="02020603050405020304" pitchFamily="18" charset="0"/>
                <a:cs typeface="Times New Roman" panose="02020603050405020304" pitchFamily="18" charset="0"/>
              </a:rPr>
              <a:t>nearly 2,000 move outs in 2015.</a:t>
            </a:r>
            <a:endParaRPr lang="en-US" sz="2000" dirty="0">
              <a:latin typeface="Times New Roman" panose="02020603050405020304" pitchFamily="18" charset="0"/>
              <a:cs typeface="Times New Roman" panose="02020603050405020304" pitchFamily="18" charset="0"/>
            </a:endParaRPr>
          </a:p>
          <a:p>
            <a:pPr algn="just"/>
            <a:r>
              <a:rPr lang="en-US" sz="2200" b="1" dirty="0" smtClean="0">
                <a:latin typeface="Times New Roman" panose="02020603050405020304" pitchFamily="18" charset="0"/>
                <a:cs typeface="Times New Roman" panose="02020603050405020304" pitchFamily="18" charset="0"/>
              </a:rPr>
              <a:t>LINC </a:t>
            </a:r>
            <a:r>
              <a:rPr lang="en-US" sz="2200" b="1" dirty="0">
                <a:latin typeface="Times New Roman" panose="02020603050405020304" pitchFamily="18" charset="0"/>
                <a:cs typeface="Times New Roman" panose="02020603050405020304" pitchFamily="18" charset="0"/>
              </a:rPr>
              <a:t>Aftercare - </a:t>
            </a:r>
            <a:r>
              <a:rPr lang="en-US" sz="2200" dirty="0">
                <a:latin typeface="Times New Roman" panose="02020603050405020304" pitchFamily="18" charset="0"/>
                <a:cs typeface="Times New Roman" panose="02020603050405020304" pitchFamily="18" charset="0"/>
              </a:rPr>
              <a:t>$1.6 million in total funds ($1.3 million in City funds) </a:t>
            </a:r>
            <a:r>
              <a:rPr lang="en-US" sz="2200" dirty="0" smtClean="0">
                <a:latin typeface="Times New Roman" panose="02020603050405020304" pitchFamily="18" charset="0"/>
                <a:cs typeface="Times New Roman" panose="02020603050405020304" pitchFamily="18" charset="0"/>
              </a:rPr>
              <a:t>for additional LINC Aftercare services in </a:t>
            </a:r>
            <a:r>
              <a:rPr lang="en-US" sz="2200" dirty="0">
                <a:latin typeface="Times New Roman" panose="02020603050405020304" pitchFamily="18" charset="0"/>
                <a:cs typeface="Times New Roman" panose="02020603050405020304" pitchFamily="18" charset="0"/>
              </a:rPr>
              <a:t>2016 and beyond.</a:t>
            </a:r>
          </a:p>
          <a:p>
            <a:pPr algn="just"/>
            <a:r>
              <a:rPr lang="en-US" sz="2200" b="1" dirty="0">
                <a:solidFill>
                  <a:srgbClr val="000000"/>
                </a:solidFill>
                <a:latin typeface="Times New Roman"/>
                <a:ea typeface="Times New Roman"/>
              </a:rPr>
              <a:t>LINC Landlord Campaign - </a:t>
            </a:r>
            <a:r>
              <a:rPr lang="en-US" sz="2200" dirty="0">
                <a:solidFill>
                  <a:srgbClr val="000000"/>
                </a:solidFill>
                <a:latin typeface="Times New Roman"/>
                <a:ea typeface="Times New Roman"/>
              </a:rPr>
              <a:t>$</a:t>
            </a:r>
            <a:r>
              <a:rPr lang="en-US" sz="2200" dirty="0" smtClean="0">
                <a:solidFill>
                  <a:srgbClr val="000000"/>
                </a:solidFill>
                <a:latin typeface="Times New Roman"/>
                <a:ea typeface="Times New Roman"/>
              </a:rPr>
              <a:t>1.0 million </a:t>
            </a:r>
            <a:r>
              <a:rPr lang="en-US" sz="2200" dirty="0">
                <a:solidFill>
                  <a:srgbClr val="000000"/>
                </a:solidFill>
                <a:latin typeface="Times New Roman"/>
                <a:ea typeface="Times New Roman"/>
              </a:rPr>
              <a:t>in total and City funds in </a:t>
            </a:r>
            <a:r>
              <a:rPr lang="en-US" sz="2200" dirty="0" smtClean="0">
                <a:solidFill>
                  <a:srgbClr val="000000"/>
                </a:solidFill>
                <a:latin typeface="Times New Roman"/>
                <a:ea typeface="Times New Roman"/>
              </a:rPr>
              <a:t>FY’15 </a:t>
            </a:r>
            <a:r>
              <a:rPr lang="en-US" sz="2200" dirty="0">
                <a:solidFill>
                  <a:srgbClr val="000000"/>
                </a:solidFill>
                <a:latin typeface="Times New Roman"/>
                <a:ea typeface="Times New Roman"/>
              </a:rPr>
              <a:t>and $</a:t>
            </a:r>
            <a:r>
              <a:rPr lang="en-US" sz="2200" dirty="0" smtClean="0">
                <a:solidFill>
                  <a:srgbClr val="000000"/>
                </a:solidFill>
                <a:latin typeface="Times New Roman"/>
                <a:ea typeface="Times New Roman"/>
              </a:rPr>
              <a:t>2.7 million </a:t>
            </a:r>
            <a:r>
              <a:rPr lang="en-US" sz="2200" dirty="0">
                <a:solidFill>
                  <a:srgbClr val="000000"/>
                </a:solidFill>
                <a:latin typeface="Times New Roman"/>
                <a:ea typeface="Times New Roman"/>
              </a:rPr>
              <a:t>in total and City funds in </a:t>
            </a:r>
            <a:r>
              <a:rPr lang="en-US" sz="2200" dirty="0" smtClean="0">
                <a:solidFill>
                  <a:srgbClr val="000000"/>
                </a:solidFill>
                <a:latin typeface="Times New Roman"/>
                <a:ea typeface="Times New Roman"/>
              </a:rPr>
              <a:t>FY’16 </a:t>
            </a:r>
            <a:r>
              <a:rPr lang="en-US" sz="2200" dirty="0">
                <a:solidFill>
                  <a:srgbClr val="000000"/>
                </a:solidFill>
                <a:latin typeface="Times New Roman"/>
                <a:ea typeface="Times New Roman"/>
              </a:rPr>
              <a:t>to implement a grass-roots campaign to </a:t>
            </a:r>
            <a:r>
              <a:rPr lang="en-US" sz="2200" dirty="0" smtClean="0">
                <a:solidFill>
                  <a:srgbClr val="000000"/>
                </a:solidFill>
                <a:latin typeface="Times New Roman"/>
                <a:ea typeface="Times New Roman"/>
              </a:rPr>
              <a:t>promote access </a:t>
            </a:r>
            <a:r>
              <a:rPr lang="en-US" sz="2200" dirty="0">
                <a:solidFill>
                  <a:srgbClr val="000000"/>
                </a:solidFill>
                <a:latin typeface="Times New Roman"/>
                <a:ea typeface="Times New Roman"/>
              </a:rPr>
              <a:t>to </a:t>
            </a:r>
            <a:r>
              <a:rPr lang="en-US" sz="2200" dirty="0" smtClean="0">
                <a:solidFill>
                  <a:srgbClr val="000000"/>
                </a:solidFill>
                <a:latin typeface="Times New Roman"/>
                <a:ea typeface="Times New Roman"/>
              </a:rPr>
              <a:t>affordable </a:t>
            </a:r>
            <a:r>
              <a:rPr lang="en-US" sz="2200" dirty="0">
                <a:solidFill>
                  <a:srgbClr val="000000"/>
                </a:solidFill>
                <a:latin typeface="Times New Roman"/>
                <a:ea typeface="Times New Roman"/>
              </a:rPr>
              <a:t>housing for homeless families and </a:t>
            </a:r>
            <a:r>
              <a:rPr lang="en-US" sz="2200" dirty="0" smtClean="0">
                <a:solidFill>
                  <a:srgbClr val="000000"/>
                </a:solidFill>
                <a:latin typeface="Times New Roman"/>
                <a:ea typeface="Times New Roman"/>
              </a:rPr>
              <a:t>adults.</a:t>
            </a:r>
            <a:endParaRPr lang="en-US" sz="2200" dirty="0">
              <a:solidFill>
                <a:srgbClr val="000000"/>
              </a:solidFill>
              <a:latin typeface="Times New Roman"/>
              <a:ea typeface="Times New Roman"/>
            </a:endParaRPr>
          </a:p>
          <a:p>
            <a:endParaRPr lang="en-US" sz="2200" dirty="0" smtClean="0">
              <a:latin typeface="Times New Roman" panose="02020603050405020304" pitchFamily="18" charset="0"/>
              <a:cs typeface="Times New Roman" panose="02020603050405020304" pitchFamily="18" charset="0"/>
            </a:endParaRPr>
          </a:p>
          <a:p>
            <a:pPr marL="457200" lvl="1" indent="0">
              <a:buNone/>
            </a:pPr>
            <a:endParaRPr lang="en-US" sz="2900" b="1" dirty="0" smtClean="0">
              <a:latin typeface="Times New Roman" panose="02020603050405020304" pitchFamily="18" charset="0"/>
              <a:cs typeface="Times New Roman" panose="02020603050405020304" pitchFamily="18" charset="0"/>
            </a:endParaRPr>
          </a:p>
          <a:p>
            <a:pPr lvl="1"/>
            <a:endParaRPr lang="en-US" sz="3400" b="1" dirty="0" smtClean="0">
              <a:latin typeface="Times New Roman" panose="02020603050405020304" pitchFamily="18"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7B604CB2-1CD0-4FC4-9A61-D0BFEFBBB6FE}" type="slidenum">
              <a:rPr lang="en-US" smtClean="0"/>
              <a:pPr/>
              <a:t>25</a:t>
            </a:fld>
            <a:endParaRPr lang="en-US" dirty="0"/>
          </a:p>
        </p:txBody>
      </p:sp>
      <p:sp>
        <p:nvSpPr>
          <p:cNvPr id="6" name="Title 1"/>
          <p:cNvSpPr>
            <a:spLocks noGrp="1"/>
          </p:cNvSpPr>
          <p:nvPr>
            <p:ph type="title"/>
          </p:nvPr>
        </p:nvSpPr>
        <p:spPr>
          <a:xfrm>
            <a:off x="381000" y="0"/>
            <a:ext cx="8229600" cy="1143000"/>
          </a:xfrm>
        </p:spPr>
        <p:txBody>
          <a:bodyPr>
            <a:normAutofit fontScale="90000"/>
          </a:bodyPr>
          <a:lstStyle/>
          <a:p>
            <a:pPr eaLnBrk="1" hangingPunct="1"/>
            <a:r>
              <a:rPr lang="en-US" altLang="en-US" sz="3600" b="1" dirty="0" smtClean="0">
                <a:solidFill>
                  <a:srgbClr val="0000A1"/>
                </a:solidFill>
                <a:latin typeface="Arial" pitchFamily="34" charset="0"/>
                <a:cs typeface="Arial" pitchFamily="34" charset="0"/>
              </a:rPr>
              <a:t>Major Initiatives: </a:t>
            </a:r>
            <a:r>
              <a:rPr lang="en-US" altLang="en-US" sz="3600" dirty="0" smtClean="0">
                <a:solidFill>
                  <a:srgbClr val="0000A1"/>
                </a:solidFill>
                <a:latin typeface="Arial" pitchFamily="34" charset="0"/>
                <a:cs typeface="Arial" pitchFamily="34" charset="0"/>
              </a:rPr>
              <a:t>Rental Assistance to Prevent and Alleviate Homelessness</a:t>
            </a:r>
          </a:p>
        </p:txBody>
      </p:sp>
    </p:spTree>
    <p:extLst>
      <p:ext uri="{BB962C8B-B14F-4D97-AF65-F5344CB8AC3E}">
        <p14:creationId xmlns:p14="http://schemas.microsoft.com/office/powerpoint/2010/main" val="1026027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257800"/>
          </a:xfrm>
        </p:spPr>
        <p:txBody>
          <a:bodyPr>
            <a:normAutofit fontScale="55000" lnSpcReduction="20000"/>
          </a:bodyPr>
          <a:lstStyle/>
          <a:p>
            <a:pPr marL="0" indent="0" algn="just">
              <a:buNone/>
            </a:pPr>
            <a:endParaRPr lang="en-US" sz="3800" dirty="0" smtClean="0">
              <a:latin typeface="Times New Roman" panose="02020603050405020304" pitchFamily="18" charset="0"/>
              <a:cs typeface="Times New Roman" panose="02020603050405020304" pitchFamily="18" charset="0"/>
            </a:endParaRPr>
          </a:p>
          <a:p>
            <a:pPr marL="0" indent="0" algn="just">
              <a:buNone/>
            </a:pPr>
            <a:r>
              <a:rPr lang="en-US" sz="3800" dirty="0" smtClean="0">
                <a:latin typeface="Times New Roman" panose="02020603050405020304" pitchFamily="18" charset="0"/>
                <a:cs typeface="Times New Roman" panose="02020603050405020304" pitchFamily="18" charset="0"/>
              </a:rPr>
              <a:t>There now exist six unique LINC programs for homeless New Yorkers.</a:t>
            </a:r>
          </a:p>
          <a:p>
            <a:pPr marL="0" indent="0" algn="just">
              <a:buNone/>
            </a:pPr>
            <a:endParaRPr lang="en-US" sz="1800" dirty="0" smtClean="0">
              <a:latin typeface="Times New Roman" panose="02020603050405020304" pitchFamily="18" charset="0"/>
              <a:cs typeface="Times New Roman" panose="02020603050405020304" pitchFamily="18" charset="0"/>
            </a:endParaRPr>
          </a:p>
          <a:p>
            <a:pPr lvl="0" algn="just"/>
            <a:r>
              <a:rPr lang="en-US" sz="4000" b="1" u="sng" dirty="0">
                <a:latin typeface="Times New Roman" panose="02020603050405020304" pitchFamily="18" charset="0"/>
                <a:cs typeface="Times New Roman" panose="02020603050405020304" pitchFamily="18" charset="0"/>
              </a:rPr>
              <a:t>LINC I</a:t>
            </a:r>
            <a:r>
              <a:rPr lang="en-US" sz="4000" dirty="0">
                <a:latin typeface="Times New Roman" panose="02020603050405020304" pitchFamily="18" charset="0"/>
                <a:cs typeface="Times New Roman" panose="02020603050405020304" pitchFamily="18" charset="0"/>
              </a:rPr>
              <a:t>: Rental Assistance for working families</a:t>
            </a:r>
            <a:r>
              <a:rPr lang="en-US" sz="4000" dirty="0" smtClean="0">
                <a:latin typeface="Times New Roman" panose="02020603050405020304" pitchFamily="18" charset="0"/>
                <a:cs typeface="Times New Roman" panose="02020603050405020304" pitchFamily="18" charset="0"/>
              </a:rPr>
              <a:t>;</a:t>
            </a:r>
          </a:p>
          <a:p>
            <a:pPr lvl="0" algn="just"/>
            <a:endParaRPr lang="en-US" sz="1500" dirty="0">
              <a:latin typeface="Times New Roman" panose="02020603050405020304" pitchFamily="18" charset="0"/>
              <a:cs typeface="Times New Roman" panose="02020603050405020304" pitchFamily="18" charset="0"/>
            </a:endParaRPr>
          </a:p>
          <a:p>
            <a:pPr lvl="0" algn="just"/>
            <a:r>
              <a:rPr lang="en-US" sz="4000" b="1" u="sng" dirty="0">
                <a:latin typeface="Times New Roman" panose="02020603050405020304" pitchFamily="18" charset="0"/>
                <a:cs typeface="Times New Roman" panose="02020603050405020304" pitchFamily="18" charset="0"/>
              </a:rPr>
              <a:t>LINC II</a:t>
            </a:r>
            <a:r>
              <a:rPr lang="en-US" sz="4000" dirty="0">
                <a:latin typeface="Times New Roman" panose="02020603050405020304" pitchFamily="18" charset="0"/>
                <a:cs typeface="Times New Roman" panose="02020603050405020304" pitchFamily="18" charset="0"/>
              </a:rPr>
              <a:t>: Rental Assistance for families with multiple shelter system stays over a period of time and multi-system involvement</a:t>
            </a:r>
            <a:r>
              <a:rPr lang="en-US" sz="4000" dirty="0" smtClean="0">
                <a:latin typeface="Times New Roman" panose="02020603050405020304" pitchFamily="18" charset="0"/>
                <a:cs typeface="Times New Roman" panose="02020603050405020304" pitchFamily="18" charset="0"/>
              </a:rPr>
              <a:t>;</a:t>
            </a:r>
          </a:p>
          <a:p>
            <a:pPr lvl="0" algn="just"/>
            <a:endParaRPr lang="en-US" sz="1500" dirty="0">
              <a:latin typeface="Times New Roman" panose="02020603050405020304" pitchFamily="18" charset="0"/>
              <a:cs typeface="Times New Roman" panose="02020603050405020304" pitchFamily="18" charset="0"/>
            </a:endParaRPr>
          </a:p>
          <a:p>
            <a:pPr lvl="0" algn="just"/>
            <a:r>
              <a:rPr lang="en-US" sz="4000" b="1" u="sng" dirty="0">
                <a:latin typeface="Times New Roman" panose="02020603050405020304" pitchFamily="18" charset="0"/>
                <a:cs typeface="Times New Roman" panose="02020603050405020304" pitchFamily="18" charset="0"/>
              </a:rPr>
              <a:t>LINC III</a:t>
            </a:r>
            <a:r>
              <a:rPr lang="en-US" sz="4000" dirty="0">
                <a:latin typeface="Times New Roman" panose="02020603050405020304" pitchFamily="18" charset="0"/>
                <a:cs typeface="Times New Roman" panose="02020603050405020304" pitchFamily="18" charset="0"/>
              </a:rPr>
              <a:t>: Rental Assistance for survivors of domestic violence; </a:t>
            </a:r>
            <a:endParaRPr lang="en-US" sz="4000" dirty="0" smtClean="0">
              <a:latin typeface="Times New Roman" panose="02020603050405020304" pitchFamily="18" charset="0"/>
              <a:cs typeface="Times New Roman" panose="02020603050405020304" pitchFamily="18" charset="0"/>
            </a:endParaRPr>
          </a:p>
          <a:p>
            <a:pPr lvl="0" algn="just"/>
            <a:endParaRPr lang="en-US" sz="1500" dirty="0">
              <a:latin typeface="Times New Roman" panose="02020603050405020304" pitchFamily="18" charset="0"/>
              <a:cs typeface="Times New Roman" panose="02020603050405020304" pitchFamily="18" charset="0"/>
            </a:endParaRPr>
          </a:p>
          <a:p>
            <a:pPr lvl="0" algn="just"/>
            <a:r>
              <a:rPr lang="en-US" sz="4000" b="1" u="sng" dirty="0">
                <a:latin typeface="Times New Roman" panose="02020603050405020304" pitchFamily="18" charset="0"/>
                <a:cs typeface="Times New Roman" panose="02020603050405020304" pitchFamily="18" charset="0"/>
              </a:rPr>
              <a:t>LINC IV</a:t>
            </a:r>
            <a:r>
              <a:rPr lang="en-US" sz="4000" dirty="0">
                <a:latin typeface="Times New Roman" panose="02020603050405020304" pitchFamily="18" charset="0"/>
                <a:cs typeface="Times New Roman" panose="02020603050405020304" pitchFamily="18" charset="0"/>
              </a:rPr>
              <a:t>: Rental Assistance for seniors and for adults receiving Supplemental Security Income, Social Security Disability, or veterans disability benefits</a:t>
            </a:r>
            <a:r>
              <a:rPr lang="en-US" sz="4000" dirty="0" smtClean="0">
                <a:latin typeface="Times New Roman" panose="02020603050405020304" pitchFamily="18" charset="0"/>
                <a:cs typeface="Times New Roman" panose="02020603050405020304" pitchFamily="18" charset="0"/>
              </a:rPr>
              <a:t>;</a:t>
            </a:r>
          </a:p>
          <a:p>
            <a:pPr lvl="0" algn="just"/>
            <a:endParaRPr lang="en-US" sz="1500" dirty="0">
              <a:latin typeface="Times New Roman" panose="02020603050405020304" pitchFamily="18" charset="0"/>
              <a:cs typeface="Times New Roman" panose="02020603050405020304" pitchFamily="18" charset="0"/>
            </a:endParaRPr>
          </a:p>
          <a:p>
            <a:pPr lvl="0" algn="just"/>
            <a:r>
              <a:rPr lang="en-US" sz="4000" b="1" u="sng" dirty="0">
                <a:latin typeface="Times New Roman" panose="02020603050405020304" pitchFamily="18" charset="0"/>
                <a:cs typeface="Times New Roman" panose="02020603050405020304" pitchFamily="18" charset="0"/>
              </a:rPr>
              <a:t>LINC V</a:t>
            </a:r>
            <a:r>
              <a:rPr lang="en-US" sz="4000" dirty="0">
                <a:latin typeface="Times New Roman" panose="02020603050405020304" pitchFamily="18" charset="0"/>
                <a:cs typeface="Times New Roman" panose="02020603050405020304" pitchFamily="18" charset="0"/>
              </a:rPr>
              <a:t>: Rental Assistance for working adults; and </a:t>
            </a:r>
            <a:endParaRPr lang="en-US" sz="4000" dirty="0" smtClean="0">
              <a:latin typeface="Times New Roman" panose="02020603050405020304" pitchFamily="18" charset="0"/>
              <a:cs typeface="Times New Roman" panose="02020603050405020304" pitchFamily="18" charset="0"/>
            </a:endParaRPr>
          </a:p>
          <a:p>
            <a:pPr lvl="0" algn="just"/>
            <a:endParaRPr lang="en-US" sz="1500" dirty="0">
              <a:latin typeface="Times New Roman" panose="02020603050405020304" pitchFamily="18" charset="0"/>
              <a:cs typeface="Times New Roman" panose="02020603050405020304" pitchFamily="18" charset="0"/>
            </a:endParaRPr>
          </a:p>
          <a:p>
            <a:pPr lvl="0" algn="just"/>
            <a:r>
              <a:rPr lang="en-US" sz="4000" b="1" u="sng" dirty="0">
                <a:latin typeface="Times New Roman" panose="02020603050405020304" pitchFamily="18" charset="0"/>
                <a:cs typeface="Times New Roman" panose="02020603050405020304" pitchFamily="18" charset="0"/>
              </a:rPr>
              <a:t>LINC VI</a:t>
            </a:r>
            <a:r>
              <a:rPr lang="en-US" sz="4000" dirty="0">
                <a:latin typeface="Times New Roman" panose="02020603050405020304" pitchFamily="18" charset="0"/>
                <a:cs typeface="Times New Roman" panose="02020603050405020304" pitchFamily="18" charset="0"/>
              </a:rPr>
              <a:t>: Rental Assistance for families with children </a:t>
            </a:r>
            <a:r>
              <a:rPr lang="en-US" sz="4000" dirty="0" smtClean="0">
                <a:latin typeface="Times New Roman" panose="02020603050405020304" pitchFamily="18" charset="0"/>
                <a:cs typeface="Times New Roman" panose="02020603050405020304" pitchFamily="18" charset="0"/>
              </a:rPr>
              <a:t>currently </a:t>
            </a:r>
            <a:r>
              <a:rPr lang="en-US" sz="4000" dirty="0">
                <a:latin typeface="Times New Roman" panose="02020603050405020304" pitchFamily="18" charset="0"/>
                <a:cs typeface="Times New Roman" panose="02020603050405020304" pitchFamily="18" charset="0"/>
              </a:rPr>
              <a:t>in shelter who exit to live with relatives or friends. </a:t>
            </a:r>
          </a:p>
          <a:p>
            <a:pPr marL="0" indent="0">
              <a:buNone/>
            </a:pPr>
            <a:endParaRPr lang="en-US" sz="3800" dirty="0">
              <a:latin typeface="Times New Roman" panose="02020603050405020304" pitchFamily="18" charset="0"/>
              <a:cs typeface="Times New Roman" panose="02020603050405020304" pitchFamily="18" charset="0"/>
            </a:endParaRPr>
          </a:p>
          <a:p>
            <a:pPr marL="0" lvl="0" indent="0">
              <a:buNone/>
            </a:pPr>
            <a:endParaRPr lang="en-US" sz="2100" b="1" dirty="0" smtClean="0">
              <a:latin typeface="Times New Roman" panose="02020603050405020304" pitchFamily="18" charset="0"/>
              <a:cs typeface="Times New Roman" panose="02020603050405020304" pitchFamily="18" charset="0"/>
            </a:endParaRPr>
          </a:p>
          <a:p>
            <a:pPr marL="457200" lvl="1" indent="0">
              <a:buNone/>
            </a:pPr>
            <a:endParaRPr lang="en-US" sz="2900" dirty="0">
              <a:latin typeface="Times New Roman" panose="02020603050405020304" pitchFamily="18" charset="0"/>
              <a:cs typeface="Times New Roman" panose="02020603050405020304" pitchFamily="18" charset="0"/>
            </a:endParaRPr>
          </a:p>
          <a:p>
            <a:pPr marL="457200" lvl="1" indent="0">
              <a:buNone/>
            </a:pPr>
            <a:endParaRPr lang="en-US" sz="2900" b="1" dirty="0" smtClean="0">
              <a:latin typeface="Times New Roman" panose="02020603050405020304" pitchFamily="18" charset="0"/>
              <a:cs typeface="Times New Roman" panose="02020603050405020304" pitchFamily="18" charset="0"/>
            </a:endParaRPr>
          </a:p>
          <a:p>
            <a:pPr lvl="1"/>
            <a:endParaRPr lang="en-US" sz="3400" b="1" dirty="0" smtClean="0">
              <a:latin typeface="Times New Roman" panose="02020603050405020304" pitchFamily="18"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7B604CB2-1CD0-4FC4-9A61-D0BFEFBBB6FE}" type="slidenum">
              <a:rPr lang="en-US" smtClean="0"/>
              <a:pPr/>
              <a:t>26</a:t>
            </a:fld>
            <a:endParaRPr lang="en-US"/>
          </a:p>
        </p:txBody>
      </p:sp>
      <p:sp>
        <p:nvSpPr>
          <p:cNvPr id="5" name="Title 1"/>
          <p:cNvSpPr>
            <a:spLocks noGrp="1"/>
          </p:cNvSpPr>
          <p:nvPr>
            <p:ph type="title"/>
          </p:nvPr>
        </p:nvSpPr>
        <p:spPr>
          <a:xfrm>
            <a:off x="381000" y="152400"/>
            <a:ext cx="8229600" cy="1143000"/>
          </a:xfrm>
        </p:spPr>
        <p:txBody>
          <a:bodyPr>
            <a:normAutofit fontScale="90000"/>
          </a:bodyPr>
          <a:lstStyle/>
          <a:p>
            <a:pPr eaLnBrk="1" hangingPunct="1"/>
            <a:r>
              <a:rPr lang="en-US" altLang="en-US" sz="3600" b="1" dirty="0" smtClean="0">
                <a:solidFill>
                  <a:srgbClr val="0000A1"/>
                </a:solidFill>
                <a:latin typeface="Arial" pitchFamily="34" charset="0"/>
                <a:cs typeface="Arial" pitchFamily="34" charset="0"/>
              </a:rPr>
              <a:t>Major Initiatives: </a:t>
            </a:r>
            <a:r>
              <a:rPr lang="en-US" altLang="en-US" sz="3600" dirty="0" smtClean="0">
                <a:solidFill>
                  <a:srgbClr val="0000A1"/>
                </a:solidFill>
                <a:latin typeface="Arial" pitchFamily="34" charset="0"/>
                <a:cs typeface="Arial" pitchFamily="34" charset="0"/>
              </a:rPr>
              <a:t>Rental Assistance to Prevent and Alleviate Homelessness</a:t>
            </a:r>
          </a:p>
        </p:txBody>
      </p:sp>
    </p:spTree>
    <p:extLst>
      <p:ext uri="{BB962C8B-B14F-4D97-AF65-F5344CB8AC3E}">
        <p14:creationId xmlns:p14="http://schemas.microsoft.com/office/powerpoint/2010/main" val="852417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04CB2-1CD0-4FC4-9A61-D0BFEFBBB6FE}" type="slidenum">
              <a:rPr lang="en-US" smtClean="0"/>
              <a:pPr/>
              <a:t>27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683692026"/>
              </p:ext>
            </p:extLst>
          </p:nvPr>
        </p:nvGraphicFramePr>
        <p:xfrm>
          <a:off x="609599" y="1676400"/>
          <a:ext cx="7924801" cy="4038598"/>
        </p:xfrm>
        <a:graphic>
          <a:graphicData uri="http://schemas.openxmlformats.org/drawingml/2006/table">
            <a:tbl>
              <a:tblPr>
                <a:tableStyleId>{5C22544A-7EE6-4342-B048-85BDC9FD1C3A}</a:tableStyleId>
              </a:tblPr>
              <a:tblGrid>
                <a:gridCol w="2603863"/>
                <a:gridCol w="1245326"/>
                <a:gridCol w="1245326"/>
                <a:gridCol w="1358537"/>
                <a:gridCol w="1471749"/>
              </a:tblGrid>
              <a:tr h="1321466">
                <a:tc>
                  <a:txBody>
                    <a:bodyPr/>
                    <a:lstStyle/>
                    <a:p>
                      <a:pPr algn="ctr" fontAlgn="ctr"/>
                      <a:r>
                        <a:rPr lang="en-US" sz="1600" b="1" u="sng" strike="noStrike" dirty="0" smtClean="0">
                          <a:effectLst/>
                          <a:latin typeface="Times New Roman" panose="02020603050405020304" pitchFamily="18" charset="0"/>
                          <a:cs typeface="Times New Roman" panose="02020603050405020304" pitchFamily="18" charset="0"/>
                        </a:rPr>
                        <a:t>Shelter Relocations</a:t>
                      </a:r>
                    </a:p>
                    <a:p>
                      <a:pPr algn="ctr" fontAlgn="ctr"/>
                      <a:r>
                        <a:rPr lang="en-US" sz="1600" b="1" u="sng" strike="noStrike" dirty="0" smtClean="0">
                          <a:effectLst/>
                          <a:latin typeface="Times New Roman" panose="02020603050405020304" pitchFamily="18" charset="0"/>
                          <a:cs typeface="Times New Roman" panose="02020603050405020304" pitchFamily="18" charset="0"/>
                        </a:rPr>
                        <a:t>(Dec. 2014 – April 2015)</a:t>
                      </a:r>
                    </a:p>
                  </a:txBody>
                  <a:tcPr marL="7715" marR="7715" marT="7715" marB="0" anchor="ctr"/>
                </a:tc>
                <a:tc>
                  <a:txBody>
                    <a:bodyPr/>
                    <a:lstStyle/>
                    <a:p>
                      <a:pPr algn="ctr" fontAlgn="ctr"/>
                      <a:r>
                        <a:rPr lang="en-US" sz="1600" b="1" u="sng" strike="noStrike" dirty="0">
                          <a:effectLst/>
                          <a:latin typeface="Times New Roman" panose="02020603050405020304" pitchFamily="18" charset="0"/>
                          <a:cs typeface="Times New Roman" panose="02020603050405020304" pitchFamily="18" charset="0"/>
                        </a:rPr>
                        <a:t>HPD </a:t>
                      </a:r>
                      <a:endParaRPr lang="en-US" sz="1600" b="1" u="sng" strike="noStrike" dirty="0" smtClean="0">
                        <a:effectLst/>
                        <a:latin typeface="Times New Roman" panose="02020603050405020304" pitchFamily="18" charset="0"/>
                        <a:cs typeface="Times New Roman" panose="02020603050405020304" pitchFamily="18" charset="0"/>
                      </a:endParaRPr>
                    </a:p>
                    <a:p>
                      <a:pPr algn="ctr" fontAlgn="ctr"/>
                      <a:r>
                        <a:rPr lang="en-US" sz="1600" b="1" u="sng" strike="noStrike" dirty="0" smtClean="0">
                          <a:effectLst/>
                          <a:latin typeface="Times New Roman" panose="02020603050405020304" pitchFamily="18" charset="0"/>
                          <a:cs typeface="Times New Roman" panose="02020603050405020304" pitchFamily="18" charset="0"/>
                        </a:rPr>
                        <a:t>SECTION </a:t>
                      </a:r>
                      <a:r>
                        <a:rPr lang="en-US" sz="1600" b="1" u="sng" strike="noStrike" dirty="0">
                          <a:effectLst/>
                          <a:latin typeface="Times New Roman" panose="02020603050405020304" pitchFamily="18" charset="0"/>
                          <a:cs typeface="Times New Roman" panose="02020603050405020304" pitchFamily="18" charset="0"/>
                        </a:rPr>
                        <a:t>8</a:t>
                      </a:r>
                      <a:endParaRPr lang="en-US" sz="1600" b="1" i="0" u="sng" strike="noStrike" dirty="0">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c>
                  <a:txBody>
                    <a:bodyPr/>
                    <a:lstStyle/>
                    <a:p>
                      <a:pPr algn="ctr" fontAlgn="ctr"/>
                      <a:r>
                        <a:rPr lang="en-US" sz="1600" b="1" u="sng" strike="noStrike" dirty="0">
                          <a:effectLst/>
                          <a:latin typeface="Times New Roman" panose="02020603050405020304" pitchFamily="18" charset="0"/>
                          <a:cs typeface="Times New Roman" panose="02020603050405020304" pitchFamily="18" charset="0"/>
                        </a:rPr>
                        <a:t>NYCHA </a:t>
                      </a:r>
                      <a:endParaRPr lang="en-US" sz="1600" b="1" u="sng" strike="noStrike" dirty="0" smtClean="0">
                        <a:effectLst/>
                        <a:latin typeface="Times New Roman" panose="02020603050405020304" pitchFamily="18" charset="0"/>
                        <a:cs typeface="Times New Roman" panose="02020603050405020304" pitchFamily="18" charset="0"/>
                      </a:endParaRPr>
                    </a:p>
                    <a:p>
                      <a:pPr algn="ctr" fontAlgn="ctr"/>
                      <a:r>
                        <a:rPr lang="en-US" sz="1600" b="1" u="sng" strike="noStrike" dirty="0" smtClean="0">
                          <a:effectLst/>
                          <a:latin typeface="Times New Roman" panose="02020603050405020304" pitchFamily="18" charset="0"/>
                          <a:cs typeface="Times New Roman" panose="02020603050405020304" pitchFamily="18" charset="0"/>
                        </a:rPr>
                        <a:t>Priority </a:t>
                      </a:r>
                      <a:r>
                        <a:rPr lang="en-US" sz="1600" b="1" u="sng" strike="noStrike" dirty="0">
                          <a:effectLst/>
                          <a:latin typeface="Times New Roman" panose="02020603050405020304" pitchFamily="18" charset="0"/>
                          <a:cs typeface="Times New Roman" panose="02020603050405020304" pitchFamily="18" charset="0"/>
                        </a:rPr>
                        <a:t>Referral</a:t>
                      </a:r>
                      <a:endParaRPr lang="en-US" sz="1600" b="1" i="0" u="sng" strike="noStrike" dirty="0">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c>
                  <a:txBody>
                    <a:bodyPr/>
                    <a:lstStyle/>
                    <a:p>
                      <a:pPr algn="ctr" fontAlgn="ctr"/>
                      <a:r>
                        <a:rPr lang="en-US" sz="1600" b="1" u="sng" strike="noStrike" dirty="0">
                          <a:effectLst/>
                          <a:latin typeface="Times New Roman" panose="02020603050405020304" pitchFamily="18" charset="0"/>
                          <a:cs typeface="Times New Roman" panose="02020603050405020304" pitchFamily="18" charset="0"/>
                        </a:rPr>
                        <a:t>LINC </a:t>
                      </a:r>
                      <a:endParaRPr lang="en-US" sz="1600" b="1" u="sng" strike="noStrike" dirty="0" smtClean="0">
                        <a:effectLst/>
                        <a:latin typeface="Times New Roman" panose="02020603050405020304" pitchFamily="18" charset="0"/>
                        <a:cs typeface="Times New Roman" panose="02020603050405020304" pitchFamily="18" charset="0"/>
                      </a:endParaRPr>
                    </a:p>
                    <a:p>
                      <a:pPr algn="ctr" fontAlgn="ctr"/>
                      <a:r>
                        <a:rPr lang="en-US" sz="1600" b="1" u="sng" strike="noStrike" dirty="0" smtClean="0">
                          <a:effectLst/>
                          <a:latin typeface="Times New Roman" panose="02020603050405020304" pitchFamily="18" charset="0"/>
                          <a:cs typeface="Times New Roman" panose="02020603050405020304" pitchFamily="18" charset="0"/>
                        </a:rPr>
                        <a:t>TOTAL</a:t>
                      </a:r>
                      <a:endParaRPr lang="en-US" sz="1600" b="1" i="0" u="sng" strike="noStrike" dirty="0">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c>
                  <a:txBody>
                    <a:bodyPr/>
                    <a:lstStyle/>
                    <a:p>
                      <a:pPr algn="ctr" fontAlgn="ctr"/>
                      <a:r>
                        <a:rPr lang="en-US" sz="1600" b="1" u="sng" strike="noStrike" dirty="0">
                          <a:effectLst/>
                          <a:latin typeface="Times New Roman" panose="02020603050405020304" pitchFamily="18" charset="0"/>
                          <a:cs typeface="Times New Roman" panose="02020603050405020304" pitchFamily="18" charset="0"/>
                        </a:rPr>
                        <a:t>TOTAL</a:t>
                      </a:r>
                      <a:endParaRPr lang="en-US" sz="1600" b="1" i="0" u="sng" strike="noStrike" dirty="0">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r>
              <a:tr h="1358566">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Progress To Date (</a:t>
                      </a:r>
                      <a:r>
                        <a:rPr lang="en-US" sz="1600" b="1" u="none" strike="noStrike" dirty="0" smtClean="0">
                          <a:effectLst/>
                          <a:latin typeface="Times New Roman" panose="02020603050405020304" pitchFamily="18" charset="0"/>
                          <a:cs typeface="Times New Roman" panose="02020603050405020304" pitchFamily="18" charset="0"/>
                        </a:rPr>
                        <a:t>Households)</a:t>
                      </a:r>
                      <a:endParaRPr lang="en-US" sz="1600" b="1" i="0" u="none" strike="noStrike" dirty="0">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242</a:t>
                      </a:r>
                      <a:endParaRPr lang="en-US" sz="1600" b="0" i="0" u="none" strike="noStrike">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1786</a:t>
                      </a:r>
                      <a:endParaRPr lang="en-US" sz="1600" b="0" i="0" u="none" strike="noStrike">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2009</a:t>
                      </a:r>
                      <a:endParaRPr lang="en-US" sz="1600" b="0" i="0" u="none" strike="noStrike">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4,037</a:t>
                      </a:r>
                      <a:endParaRPr lang="en-US" sz="1600" b="0" i="0" u="none" strike="noStrike">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r>
              <a:tr h="1358566">
                <a:tc>
                  <a:txBody>
                    <a:bodyPr/>
                    <a:lstStyle/>
                    <a:p>
                      <a:pPr algn="ctr" fontAlgn="ctr"/>
                      <a:r>
                        <a:rPr lang="en-US" sz="1600" b="1" u="none" strike="noStrike" dirty="0">
                          <a:effectLst/>
                          <a:latin typeface="Times New Roman" panose="02020603050405020304" pitchFamily="18" charset="0"/>
                          <a:cs typeface="Times New Roman" panose="02020603050405020304" pitchFamily="18" charset="0"/>
                        </a:rPr>
                        <a:t>Progress To Date </a:t>
                      </a:r>
                      <a:endParaRPr lang="en-US" sz="1600" b="1" u="none" strike="noStrike" dirty="0" smtClean="0">
                        <a:effectLst/>
                        <a:latin typeface="Times New Roman" panose="02020603050405020304" pitchFamily="18" charset="0"/>
                        <a:cs typeface="Times New Roman" panose="02020603050405020304" pitchFamily="18" charset="0"/>
                      </a:endParaRPr>
                    </a:p>
                    <a:p>
                      <a:pPr algn="ctr" fontAlgn="ctr"/>
                      <a:r>
                        <a:rPr lang="en-US" sz="1600" b="1" u="none" strike="noStrike" dirty="0" smtClean="0">
                          <a:effectLst/>
                          <a:latin typeface="Times New Roman" panose="02020603050405020304" pitchFamily="18" charset="0"/>
                          <a:cs typeface="Times New Roman" panose="02020603050405020304" pitchFamily="18" charset="0"/>
                        </a:rPr>
                        <a:t>(Individuals)</a:t>
                      </a:r>
                      <a:endParaRPr lang="en-US" sz="1600" b="1" i="0" u="none" strike="noStrike" dirty="0">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842</a:t>
                      </a:r>
                      <a:endParaRPr lang="en-US"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6215</a:t>
                      </a:r>
                      <a:endParaRPr lang="en-US"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4973</a:t>
                      </a:r>
                      <a:endParaRPr lang="en-US"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12,030</a:t>
                      </a:r>
                      <a:endParaRPr lang="en-US" sz="1600" b="0" i="0" u="none" strike="noStrike" dirty="0">
                        <a:solidFill>
                          <a:srgbClr val="1F497D"/>
                        </a:solidFill>
                        <a:effectLst/>
                        <a:latin typeface="Times New Roman" panose="02020603050405020304" pitchFamily="18" charset="0"/>
                        <a:cs typeface="Times New Roman" panose="02020603050405020304" pitchFamily="18" charset="0"/>
                      </a:endParaRPr>
                    </a:p>
                  </a:txBody>
                  <a:tcPr marL="7715" marR="7715" marT="7715" marB="0" anchor="ctr"/>
                </a:tc>
              </a:tr>
            </a:tbl>
          </a:graphicData>
        </a:graphic>
      </p:graphicFrame>
      <p:sp>
        <p:nvSpPr>
          <p:cNvPr id="8" name="TextBox 7"/>
          <p:cNvSpPr txBox="1"/>
          <p:nvPr/>
        </p:nvSpPr>
        <p:spPr>
          <a:xfrm>
            <a:off x="5562600" y="5853499"/>
            <a:ext cx="3200400" cy="276999"/>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*As of May 1, 2015, prior to </a:t>
            </a:r>
            <a:r>
              <a:rPr lang="en-US" sz="1200" dirty="0" err="1" smtClean="0">
                <a:latin typeface="Times New Roman" panose="02020603050405020304" pitchFamily="18" charset="0"/>
                <a:cs typeface="Times New Roman" panose="02020603050405020304" pitchFamily="18" charset="0"/>
              </a:rPr>
              <a:t>CityFEPS</a:t>
            </a:r>
            <a:r>
              <a:rPr lang="en-US" sz="1200" dirty="0" smtClean="0">
                <a:latin typeface="Times New Roman" panose="02020603050405020304" pitchFamily="18" charset="0"/>
                <a:cs typeface="Times New Roman" panose="02020603050405020304" pitchFamily="18" charset="0"/>
              </a:rPr>
              <a:t> rollout</a:t>
            </a:r>
            <a:endParaRPr lang="en-US" sz="1200" dirty="0">
              <a:latin typeface="Times New Roman" panose="02020603050405020304" pitchFamily="18" charset="0"/>
              <a:cs typeface="Times New Roman" panose="02020603050405020304" pitchFamily="18" charset="0"/>
            </a:endParaRPr>
          </a:p>
        </p:txBody>
      </p:sp>
      <p:sp>
        <p:nvSpPr>
          <p:cNvPr id="7" name="Title 1"/>
          <p:cNvSpPr>
            <a:spLocks noGrp="1"/>
          </p:cNvSpPr>
          <p:nvPr>
            <p:ph type="title"/>
          </p:nvPr>
        </p:nvSpPr>
        <p:spPr>
          <a:xfrm>
            <a:off x="381000" y="0"/>
            <a:ext cx="8229600" cy="1143000"/>
          </a:xfrm>
        </p:spPr>
        <p:txBody>
          <a:bodyPr>
            <a:normAutofit fontScale="90000"/>
          </a:bodyPr>
          <a:lstStyle/>
          <a:p>
            <a:pPr eaLnBrk="1" hangingPunct="1"/>
            <a:r>
              <a:rPr lang="en-US" altLang="en-US" sz="3600" b="1" dirty="0" smtClean="0">
                <a:solidFill>
                  <a:srgbClr val="0000A1"/>
                </a:solidFill>
                <a:latin typeface="Arial" pitchFamily="34" charset="0"/>
                <a:cs typeface="Arial" pitchFamily="34" charset="0"/>
              </a:rPr>
              <a:t>Major Initiatives: </a:t>
            </a:r>
            <a:r>
              <a:rPr lang="en-US" altLang="en-US" sz="3600" dirty="0" smtClean="0">
                <a:solidFill>
                  <a:srgbClr val="0000A1"/>
                </a:solidFill>
                <a:latin typeface="Arial" pitchFamily="34" charset="0"/>
                <a:cs typeface="Arial" pitchFamily="34" charset="0"/>
              </a:rPr>
              <a:t>Rental Assistance to Prevent and Alleviate Homelessness</a:t>
            </a:r>
          </a:p>
        </p:txBody>
      </p:sp>
    </p:spTree>
    <p:extLst>
      <p:ext uri="{BB962C8B-B14F-4D97-AF65-F5344CB8AC3E}">
        <p14:creationId xmlns:p14="http://schemas.microsoft.com/office/powerpoint/2010/main" val="2333945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410200"/>
          </a:xfrm>
        </p:spPr>
        <p:txBody>
          <a:bodyPr>
            <a:normAutofit fontScale="92500" lnSpcReduction="20000"/>
          </a:bodyPr>
          <a:lstStyle/>
          <a:p>
            <a:pPr lvl="0" algn="just"/>
            <a:r>
              <a:rPr lang="en-US" sz="2400" b="1" dirty="0" err="1" smtClean="0">
                <a:latin typeface="Times New Roman" panose="02020603050405020304" pitchFamily="18" charset="0"/>
                <a:cs typeface="Times New Roman" panose="02020603050405020304" pitchFamily="18" charset="0"/>
              </a:rPr>
              <a:t>CityFEPS</a:t>
            </a:r>
            <a:r>
              <a:rPr lang="en-US" sz="2400" b="1" dirty="0" smtClean="0">
                <a:latin typeface="Times New Roman" panose="02020603050405020304" pitchFamily="18" charset="0"/>
                <a:cs typeface="Times New Roman" panose="02020603050405020304" pitchFamily="18" charset="0"/>
              </a:rPr>
              <a:t> Rental Assistance</a:t>
            </a:r>
            <a:r>
              <a:rPr lang="en-US" sz="4000" b="1" dirty="0" smtClean="0">
                <a:latin typeface="Times New Roman" panose="02020603050405020304" pitchFamily="18" charset="0"/>
                <a:cs typeface="Times New Roman" panose="02020603050405020304" pitchFamily="18" charset="0"/>
              </a:rPr>
              <a:t> </a:t>
            </a:r>
          </a:p>
          <a:p>
            <a:pPr lvl="1" algn="just"/>
            <a:r>
              <a:rPr lang="en-US" sz="2000" dirty="0" smtClean="0">
                <a:latin typeface="Times New Roman"/>
                <a:ea typeface="Calibri"/>
              </a:rPr>
              <a:t>HRA </a:t>
            </a:r>
            <a:r>
              <a:rPr lang="en-US" sz="2000" dirty="0">
                <a:latin typeface="Times New Roman"/>
                <a:ea typeface="Calibri"/>
              </a:rPr>
              <a:t>and DHS implemented a new rental assistance and homelessness prevention program </a:t>
            </a:r>
            <a:r>
              <a:rPr lang="en-US" sz="2000" dirty="0" smtClean="0">
                <a:latin typeface="Times New Roman"/>
                <a:ea typeface="Calibri"/>
              </a:rPr>
              <a:t>called </a:t>
            </a:r>
            <a:r>
              <a:rPr lang="en-US" sz="2000" dirty="0" err="1" smtClean="0">
                <a:latin typeface="Times New Roman"/>
                <a:ea typeface="Calibri"/>
              </a:rPr>
              <a:t>CityFEPS</a:t>
            </a:r>
            <a:r>
              <a:rPr lang="en-US" sz="2000" dirty="0" smtClean="0">
                <a:latin typeface="Times New Roman"/>
                <a:ea typeface="Calibri"/>
              </a:rPr>
              <a:t>.</a:t>
            </a:r>
          </a:p>
          <a:p>
            <a:pPr lvl="1" algn="just"/>
            <a:r>
              <a:rPr lang="en-US" sz="2000" dirty="0" smtClean="0">
                <a:latin typeface="Times New Roman"/>
                <a:ea typeface="Calibri"/>
              </a:rPr>
              <a:t>It </a:t>
            </a:r>
            <a:r>
              <a:rPr lang="en-US" sz="2000" dirty="0">
                <a:latin typeface="Times New Roman"/>
                <a:ea typeface="Calibri"/>
              </a:rPr>
              <a:t>is modeled on the state Family Eviction Prevention Supplement (FEPS) program, but the rent levels are increased to the Section 8 range that landlords will accept in the current market. </a:t>
            </a:r>
            <a:endParaRPr lang="en-US" sz="2000" dirty="0" smtClean="0">
              <a:latin typeface="Times New Roman"/>
              <a:ea typeface="Calibri"/>
            </a:endParaRPr>
          </a:p>
          <a:p>
            <a:pPr lvl="1" algn="just"/>
            <a:r>
              <a:rPr lang="en-US" sz="1900" dirty="0" smtClean="0">
                <a:latin typeface="Times New Roman" panose="02020603050405020304" pitchFamily="18" charset="0"/>
                <a:cs typeface="Times New Roman" panose="02020603050405020304" pitchFamily="18" charset="0"/>
              </a:rPr>
              <a:t>$578,000 </a:t>
            </a:r>
            <a:r>
              <a:rPr lang="en-US" sz="1900" dirty="0">
                <a:latin typeface="Times New Roman" panose="02020603050405020304" pitchFamily="18" charset="0"/>
                <a:cs typeface="Times New Roman" panose="02020603050405020304" pitchFamily="18" charset="0"/>
              </a:rPr>
              <a:t>in total funds and $</a:t>
            </a:r>
            <a:r>
              <a:rPr lang="en-US" sz="1900" dirty="0" smtClean="0">
                <a:latin typeface="Times New Roman" panose="02020603050405020304" pitchFamily="18" charset="0"/>
                <a:cs typeface="Times New Roman" panose="02020603050405020304" pitchFamily="18" charset="0"/>
              </a:rPr>
              <a:t>173,000 </a:t>
            </a:r>
            <a:r>
              <a:rPr lang="en-US" sz="1900" dirty="0">
                <a:latin typeface="Times New Roman" panose="02020603050405020304" pitchFamily="18" charset="0"/>
                <a:cs typeface="Times New Roman" panose="02020603050405020304" pitchFamily="18" charset="0"/>
              </a:rPr>
              <a:t>in </a:t>
            </a:r>
            <a:r>
              <a:rPr lang="en-US" sz="1900" dirty="0" smtClean="0">
                <a:latin typeface="Times New Roman" panose="02020603050405020304" pitchFamily="18" charset="0"/>
                <a:cs typeface="Times New Roman" panose="02020603050405020304" pitchFamily="18" charset="0"/>
              </a:rPr>
              <a:t>FY’15 </a:t>
            </a:r>
            <a:r>
              <a:rPr lang="en-US" sz="1900" dirty="0">
                <a:latin typeface="Times New Roman" panose="02020603050405020304" pitchFamily="18" charset="0"/>
                <a:cs typeface="Times New Roman" panose="02020603050405020304" pitchFamily="18" charset="0"/>
              </a:rPr>
              <a:t>and $</a:t>
            </a:r>
            <a:r>
              <a:rPr lang="en-US" sz="1900" dirty="0" smtClean="0">
                <a:latin typeface="Times New Roman" panose="02020603050405020304" pitchFamily="18" charset="0"/>
                <a:cs typeface="Times New Roman" panose="02020603050405020304" pitchFamily="18" charset="0"/>
              </a:rPr>
              <a:t>8.475 million </a:t>
            </a:r>
            <a:r>
              <a:rPr lang="en-US" sz="1900" dirty="0">
                <a:latin typeface="Times New Roman" panose="02020603050405020304" pitchFamily="18" charset="0"/>
                <a:cs typeface="Times New Roman" panose="02020603050405020304" pitchFamily="18" charset="0"/>
              </a:rPr>
              <a:t>in total fund and $</a:t>
            </a:r>
            <a:r>
              <a:rPr lang="en-US" sz="1900" dirty="0" smtClean="0">
                <a:latin typeface="Times New Roman" panose="02020603050405020304" pitchFamily="18" charset="0"/>
                <a:cs typeface="Times New Roman" panose="02020603050405020304" pitchFamily="18" charset="0"/>
              </a:rPr>
              <a:t>2.542 million </a:t>
            </a:r>
            <a:r>
              <a:rPr lang="en-US" sz="1900" dirty="0">
                <a:latin typeface="Times New Roman" panose="02020603050405020304" pitchFamily="18" charset="0"/>
                <a:cs typeface="Times New Roman" panose="02020603050405020304" pitchFamily="18" charset="0"/>
              </a:rPr>
              <a:t>in </a:t>
            </a:r>
            <a:r>
              <a:rPr lang="en-US" sz="1900" dirty="0" smtClean="0">
                <a:latin typeface="Times New Roman" panose="02020603050405020304" pitchFamily="18" charset="0"/>
                <a:cs typeface="Times New Roman" panose="02020603050405020304" pitchFamily="18" charset="0"/>
              </a:rPr>
              <a:t>FY’16 </a:t>
            </a:r>
            <a:r>
              <a:rPr lang="en-US" sz="1900" dirty="0">
                <a:latin typeface="Times New Roman" panose="02020603050405020304" pitchFamily="18" charset="0"/>
                <a:cs typeface="Times New Roman" panose="02020603050405020304" pitchFamily="18" charset="0"/>
              </a:rPr>
              <a:t>and $</a:t>
            </a:r>
            <a:r>
              <a:rPr lang="en-US" sz="1900" dirty="0" smtClean="0">
                <a:latin typeface="Times New Roman" panose="02020603050405020304" pitchFamily="18" charset="0"/>
                <a:cs typeface="Times New Roman" panose="02020603050405020304" pitchFamily="18" charset="0"/>
              </a:rPr>
              <a:t>12.0 million </a:t>
            </a:r>
            <a:r>
              <a:rPr lang="en-US" sz="1900" dirty="0">
                <a:latin typeface="Times New Roman" panose="02020603050405020304" pitchFamily="18" charset="0"/>
                <a:cs typeface="Times New Roman" panose="02020603050405020304" pitchFamily="18" charset="0"/>
              </a:rPr>
              <a:t>in total funds  and $</a:t>
            </a:r>
            <a:r>
              <a:rPr lang="en-US" sz="1900" dirty="0" smtClean="0">
                <a:latin typeface="Times New Roman" panose="02020603050405020304" pitchFamily="18" charset="0"/>
                <a:cs typeface="Times New Roman" panose="02020603050405020304" pitchFamily="18" charset="0"/>
              </a:rPr>
              <a:t>3.6 million </a:t>
            </a:r>
            <a:r>
              <a:rPr lang="en-US" sz="1900" dirty="0">
                <a:latin typeface="Times New Roman" panose="02020603050405020304" pitchFamily="18" charset="0"/>
                <a:cs typeface="Times New Roman" panose="02020603050405020304" pitchFamily="18" charset="0"/>
              </a:rPr>
              <a:t>in City funds in </a:t>
            </a:r>
            <a:r>
              <a:rPr lang="en-US" sz="1900" dirty="0" smtClean="0">
                <a:latin typeface="Times New Roman" panose="02020603050405020304" pitchFamily="18" charset="0"/>
                <a:cs typeface="Times New Roman" panose="02020603050405020304" pitchFamily="18" charset="0"/>
              </a:rPr>
              <a:t>FY’17. </a:t>
            </a:r>
            <a:r>
              <a:rPr lang="en-US" sz="1900" dirty="0" err="1" smtClean="0">
                <a:latin typeface="Times New Roman" panose="02020603050405020304" pitchFamily="18" charset="0"/>
                <a:cs typeface="Times New Roman" panose="02020603050405020304" pitchFamily="18" charset="0"/>
              </a:rPr>
              <a:t>CityFEPS</a:t>
            </a:r>
            <a:r>
              <a:rPr lang="en-US" sz="1900" dirty="0" smtClean="0">
                <a:latin typeface="Times New Roman" panose="02020603050405020304" pitchFamily="18" charset="0"/>
                <a:cs typeface="Times New Roman" panose="02020603050405020304" pitchFamily="18" charset="0"/>
              </a:rPr>
              <a:t> funds </a:t>
            </a:r>
            <a:r>
              <a:rPr lang="en-US" sz="1900" dirty="0">
                <a:latin typeface="Times New Roman" panose="02020603050405020304" pitchFamily="18" charset="0"/>
                <a:cs typeface="Times New Roman" panose="02020603050405020304" pitchFamily="18" charset="0"/>
              </a:rPr>
              <a:t>a single cohort of 1,000 families; </a:t>
            </a:r>
            <a:r>
              <a:rPr lang="en-US" sz="1900" dirty="0" smtClean="0">
                <a:latin typeface="Times New Roman" panose="02020603050405020304" pitchFamily="18" charset="0"/>
                <a:cs typeface="Times New Roman" panose="02020603050405020304" pitchFamily="18" charset="0"/>
              </a:rPr>
              <a:t>assumes 125 </a:t>
            </a:r>
            <a:r>
              <a:rPr lang="en-US" sz="1900" dirty="0">
                <a:latin typeface="Times New Roman" panose="02020603050405020304" pitchFamily="18" charset="0"/>
                <a:cs typeface="Times New Roman" panose="02020603050405020304" pitchFamily="18" charset="0"/>
              </a:rPr>
              <a:t>families will move into housing in </a:t>
            </a:r>
            <a:r>
              <a:rPr lang="en-US" sz="1900" dirty="0" smtClean="0">
                <a:latin typeface="Times New Roman" panose="02020603050405020304" pitchFamily="18" charset="0"/>
                <a:cs typeface="Times New Roman" panose="02020603050405020304" pitchFamily="18" charset="0"/>
              </a:rPr>
              <a:t>FY’15 </a:t>
            </a:r>
            <a:r>
              <a:rPr lang="en-US" sz="1900" dirty="0">
                <a:latin typeface="Times New Roman" panose="02020603050405020304" pitchFamily="18" charset="0"/>
                <a:cs typeface="Times New Roman" panose="02020603050405020304" pitchFamily="18" charset="0"/>
              </a:rPr>
              <a:t>and the remaining balance of 875 will move into housing in </a:t>
            </a:r>
            <a:r>
              <a:rPr lang="en-US" sz="1900" dirty="0" smtClean="0">
                <a:latin typeface="Times New Roman" panose="02020603050405020304" pitchFamily="18" charset="0"/>
                <a:cs typeface="Times New Roman" panose="02020603050405020304" pitchFamily="18" charset="0"/>
              </a:rPr>
              <a:t>FY’16. </a:t>
            </a:r>
          </a:p>
          <a:p>
            <a:pPr algn="just"/>
            <a:r>
              <a:rPr lang="en-US" sz="2300" b="1" dirty="0" smtClean="0">
                <a:latin typeface="Times New Roman" panose="02020603050405020304" pitchFamily="18" charset="0"/>
                <a:cs typeface="Times New Roman" panose="02020603050405020304" pitchFamily="18" charset="0"/>
              </a:rPr>
              <a:t>Federal HOME Tenant Based Rental Assistance</a:t>
            </a:r>
          </a:p>
          <a:p>
            <a:pPr lvl="1" algn="just"/>
            <a:r>
              <a:rPr lang="en-US" sz="2000" dirty="0">
                <a:latin typeface="Times New Roman"/>
                <a:ea typeface="Times New Roman"/>
              </a:rPr>
              <a:t>Our new HOME Funded TBRA Program will provide assistance to 1,250 households that are either currently residing in shelter or are chronically street homeless. Eligible households will have at least one </a:t>
            </a:r>
            <a:r>
              <a:rPr lang="en-US" sz="2000" dirty="0" smtClean="0">
                <a:latin typeface="Times New Roman"/>
                <a:ea typeface="Times New Roman"/>
              </a:rPr>
              <a:t>child or adult in </a:t>
            </a:r>
            <a:r>
              <a:rPr lang="en-US" sz="2000" dirty="0">
                <a:latin typeface="Times New Roman"/>
                <a:ea typeface="Times New Roman"/>
              </a:rPr>
              <a:t>receipt of federal Supplemental Security Income or Social Security benefits. </a:t>
            </a:r>
            <a:endParaRPr lang="en-US" sz="2000" dirty="0" smtClean="0">
              <a:latin typeface="Times New Roman"/>
              <a:ea typeface="Times New Roman"/>
            </a:endParaRPr>
          </a:p>
          <a:p>
            <a:pPr lvl="1" algn="just"/>
            <a:r>
              <a:rPr lang="en-US" sz="2000" dirty="0" smtClean="0">
                <a:latin typeface="Times New Roman"/>
                <a:ea typeface="Times New Roman"/>
              </a:rPr>
              <a:t>This </a:t>
            </a:r>
            <a:r>
              <a:rPr lang="en-US" sz="2000" dirty="0">
                <a:latin typeface="Times New Roman"/>
                <a:ea typeface="Times New Roman"/>
              </a:rPr>
              <a:t>is funded at $10.8 million in total funds, including $590,000 in City funds for inspections in FY’16; and it increases to $18.5 million in 2017.</a:t>
            </a:r>
            <a:endParaRPr lang="en-US" sz="1900" dirty="0">
              <a:latin typeface="Times New Roman" panose="02020603050405020304" pitchFamily="18" charset="0"/>
              <a:cs typeface="Times New Roman" panose="02020603050405020304" pitchFamily="18" charset="0"/>
            </a:endParaRPr>
          </a:p>
          <a:p>
            <a:pPr marL="0" lvl="0" indent="0">
              <a:buNone/>
            </a:pPr>
            <a:endParaRPr lang="en-US" sz="6600" dirty="0" smtClean="0">
              <a:latin typeface="Times New Roman" panose="02020603050405020304" pitchFamily="18" charset="0"/>
              <a:cs typeface="Times New Roman" panose="02020603050405020304" pitchFamily="18" charset="0"/>
            </a:endParaRPr>
          </a:p>
          <a:p>
            <a:pPr marL="0" lvl="0" indent="0">
              <a:buNone/>
            </a:pPr>
            <a:endParaRPr lang="en-US" sz="4000" u="sng" dirty="0" smtClean="0">
              <a:latin typeface="Times New Roman" panose="02020603050405020304" pitchFamily="18" charset="0"/>
              <a:cs typeface="Times New Roman" panose="02020603050405020304" pitchFamily="18" charset="0"/>
            </a:endParaRPr>
          </a:p>
          <a:p>
            <a:pPr marL="0" indent="0">
              <a:buNone/>
            </a:pPr>
            <a:endParaRPr lang="en-US" dirty="0"/>
          </a:p>
        </p:txBody>
      </p:sp>
      <p:sp>
        <p:nvSpPr>
          <p:cNvPr id="2" name="Slide Number Placeholder 1"/>
          <p:cNvSpPr>
            <a:spLocks noGrp="1"/>
          </p:cNvSpPr>
          <p:nvPr>
            <p:ph type="sldNum" sz="quarter" idx="12"/>
          </p:nvPr>
        </p:nvSpPr>
        <p:spPr/>
        <p:txBody>
          <a:bodyPr/>
          <a:lstStyle/>
          <a:p>
            <a:fld id="{7B604CB2-1CD0-4FC4-9A61-D0BFEFBBB6FE}" type="slidenum">
              <a:rPr lang="en-US" smtClean="0"/>
              <a:pPr/>
              <a:t>28</a:t>
            </a:fld>
            <a:endParaRPr lang="en-US" dirty="0"/>
          </a:p>
        </p:txBody>
      </p:sp>
      <p:sp>
        <p:nvSpPr>
          <p:cNvPr id="7" name="Title 1"/>
          <p:cNvSpPr>
            <a:spLocks noGrp="1"/>
          </p:cNvSpPr>
          <p:nvPr>
            <p:ph type="title"/>
          </p:nvPr>
        </p:nvSpPr>
        <p:spPr>
          <a:xfrm>
            <a:off x="381000" y="0"/>
            <a:ext cx="8229600" cy="1143000"/>
          </a:xfrm>
        </p:spPr>
        <p:txBody>
          <a:bodyPr>
            <a:normAutofit fontScale="90000"/>
          </a:bodyPr>
          <a:lstStyle/>
          <a:p>
            <a:pPr eaLnBrk="1" hangingPunct="1"/>
            <a:r>
              <a:rPr lang="en-US" altLang="en-US" sz="3600" b="1" dirty="0" smtClean="0">
                <a:solidFill>
                  <a:srgbClr val="0000A1"/>
                </a:solidFill>
                <a:latin typeface="Arial" pitchFamily="34" charset="0"/>
                <a:cs typeface="Arial" pitchFamily="34" charset="0"/>
              </a:rPr>
              <a:t>Major Initiatives: </a:t>
            </a:r>
            <a:r>
              <a:rPr lang="en-US" altLang="en-US" sz="3600" dirty="0" smtClean="0">
                <a:solidFill>
                  <a:srgbClr val="0000A1"/>
                </a:solidFill>
                <a:latin typeface="Arial" pitchFamily="34" charset="0"/>
                <a:cs typeface="Arial" pitchFamily="34" charset="0"/>
              </a:rPr>
              <a:t>Rental Assistance to Prevent and Alleviate Homelessness</a:t>
            </a:r>
          </a:p>
        </p:txBody>
      </p:sp>
    </p:spTree>
    <p:extLst>
      <p:ext uri="{BB962C8B-B14F-4D97-AF65-F5344CB8AC3E}">
        <p14:creationId xmlns:p14="http://schemas.microsoft.com/office/powerpoint/2010/main" val="606860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43000"/>
          </a:xfrm>
        </p:spPr>
        <p:txBody>
          <a:bodyPr>
            <a:normAutofit/>
          </a:bodyPr>
          <a:lstStyle/>
          <a:p>
            <a:r>
              <a:rPr lang="en-US" altLang="en-US" sz="3600" b="1" dirty="0" smtClean="0">
                <a:solidFill>
                  <a:srgbClr val="0000A1"/>
                </a:solidFill>
                <a:latin typeface="Arial" pitchFamily="34" charset="0"/>
                <a:cs typeface="Arial" pitchFamily="34" charset="0"/>
              </a:rPr>
              <a:t>Major Initiatives: </a:t>
            </a:r>
            <a:r>
              <a:rPr lang="en-US" altLang="en-US" sz="3600" dirty="0" smtClean="0">
                <a:solidFill>
                  <a:srgbClr val="0000A1"/>
                </a:solidFill>
                <a:latin typeface="Arial" pitchFamily="34" charset="0"/>
                <a:cs typeface="Arial" pitchFamily="34" charset="0"/>
              </a:rPr>
              <a:t>HASA</a:t>
            </a:r>
          </a:p>
        </p:txBody>
      </p:sp>
      <p:sp>
        <p:nvSpPr>
          <p:cNvPr id="8195" name="Content Placeholder 2"/>
          <p:cNvSpPr>
            <a:spLocks noGrp="1"/>
          </p:cNvSpPr>
          <p:nvPr>
            <p:ph idx="1"/>
          </p:nvPr>
        </p:nvSpPr>
        <p:spPr>
          <a:xfrm>
            <a:off x="457200" y="1295400"/>
            <a:ext cx="8305800" cy="5791200"/>
          </a:xfrm>
        </p:spPr>
        <p:txBody>
          <a:bodyPr>
            <a:normAutofit/>
          </a:bodyPr>
          <a:lstStyle/>
          <a:p>
            <a:pPr lvl="1" algn="ctr" eaLnBrk="1" hangingPunct="1">
              <a:buFontTx/>
              <a:buNone/>
            </a:pPr>
            <a:endParaRPr lang="en-US" sz="8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As of March 2015, HRA serves 32,309 medically eligible individuals through HASA programs and services.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To </a:t>
            </a:r>
            <a:r>
              <a:rPr lang="en-US" sz="2400" dirty="0">
                <a:latin typeface="Times New Roman" panose="02020603050405020304" pitchFamily="18" charset="0"/>
                <a:cs typeface="Times New Roman" panose="02020603050405020304" pitchFamily="18" charset="0"/>
              </a:rPr>
              <a:t>enhance services for clients, we are implementing a HASA Master Lease Contract to administer housing placements at a cost of $1.7 million in FY’16 and $2.3 in the </a:t>
            </a:r>
            <a:r>
              <a:rPr lang="en-US" sz="2400" dirty="0" smtClean="0">
                <a:latin typeface="Times New Roman" panose="02020603050405020304" pitchFamily="18" charset="0"/>
                <a:cs typeface="Times New Roman" panose="02020603050405020304" pitchFamily="18" charset="0"/>
              </a:rPr>
              <a:t>baseline.</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Developing an </a:t>
            </a:r>
            <a:r>
              <a:rPr lang="en-US" sz="2400" dirty="0">
                <a:latin typeface="Times New Roman" panose="02020603050405020304" pitchFamily="18" charset="0"/>
                <a:cs typeface="Times New Roman" panose="02020603050405020304" pitchFamily="18" charset="0"/>
              </a:rPr>
              <a:t>RFP for a program within our existing budget to enhance employment services for people with HIV who are eligible </a:t>
            </a:r>
            <a:r>
              <a:rPr lang="en-US" sz="2400" dirty="0" smtClean="0">
                <a:latin typeface="Times New Roman" panose="02020603050405020304" pitchFamily="18" charset="0"/>
                <a:cs typeface="Times New Roman" panose="02020603050405020304" pitchFamily="18" charset="0"/>
              </a:rPr>
              <a:t>through </a:t>
            </a:r>
            <a:r>
              <a:rPr lang="en-US" sz="2400" dirty="0">
                <a:latin typeface="Times New Roman" panose="02020603050405020304" pitchFamily="18" charset="0"/>
                <a:cs typeface="Times New Roman" panose="02020603050405020304" pitchFamily="18" charset="0"/>
              </a:rPr>
              <a:t>our HASA program or our new Employment </a:t>
            </a:r>
            <a:r>
              <a:rPr lang="en-US" sz="2400" dirty="0" smtClean="0">
                <a:latin typeface="Times New Roman" panose="02020603050405020304" pitchFamily="18" charset="0"/>
                <a:cs typeface="Times New Roman" panose="02020603050405020304" pitchFamily="18" charset="0"/>
              </a:rPr>
              <a:t>Plan.</a:t>
            </a:r>
            <a:endParaRPr lang="en-US" sz="2400" dirty="0">
              <a:latin typeface="Times New Roman" panose="02020603050405020304" pitchFamily="18" charset="0"/>
              <a:cs typeface="Times New Roman" panose="02020603050405020304" pitchFamily="18" charset="0"/>
            </a:endParaRPr>
          </a:p>
          <a:p>
            <a:pPr eaLnBrk="1" hangingPunct="1">
              <a:buFontTx/>
              <a:buNone/>
            </a:pPr>
            <a:r>
              <a:rPr lang="en-US" altLang="en-US" dirty="0" smtClean="0"/>
              <a:t> </a:t>
            </a:r>
            <a:endParaRPr lang="en-US" altLang="en-US" sz="28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29</a:t>
            </a:fld>
            <a:endParaRPr lang="en-US"/>
          </a:p>
        </p:txBody>
      </p:sp>
    </p:spTree>
    <p:extLst>
      <p:ext uri="{BB962C8B-B14F-4D97-AF65-F5344CB8AC3E}">
        <p14:creationId xmlns:p14="http://schemas.microsoft.com/office/powerpoint/2010/main" val="1478046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534400" cy="838200"/>
          </a:xfrm>
        </p:spPr>
        <p:txBody>
          <a:bodyPr>
            <a:normAutofit fontScale="90000"/>
          </a:bodyPr>
          <a:lstStyle/>
          <a:p>
            <a:pPr eaLnBrk="1" hangingPunct="1"/>
            <a:r>
              <a:rPr lang="en-US" altLang="en-US" sz="3600" b="1" dirty="0" smtClean="0">
                <a:solidFill>
                  <a:srgbClr val="0000A1"/>
                </a:solidFill>
                <a:latin typeface="Arial" pitchFamily="34" charset="0"/>
                <a:cs typeface="Arial" pitchFamily="34" charset="0"/>
              </a:rPr>
              <a:t>Major Initiatives: </a:t>
            </a:r>
            <a:r>
              <a:rPr lang="en-US" altLang="en-US" sz="3600" dirty="0" smtClean="0">
                <a:solidFill>
                  <a:srgbClr val="0000A1"/>
                </a:solidFill>
                <a:latin typeface="Arial" pitchFamily="34" charset="0"/>
                <a:cs typeface="Arial" pitchFamily="34" charset="0"/>
              </a:rPr>
              <a:t>SNAP/Food Stamps Access</a:t>
            </a:r>
          </a:p>
        </p:txBody>
      </p:sp>
      <p:sp>
        <p:nvSpPr>
          <p:cNvPr id="2" name="Slide Number Placeholder 1"/>
          <p:cNvSpPr>
            <a:spLocks noGrp="1"/>
          </p:cNvSpPr>
          <p:nvPr>
            <p:ph type="sldNum" sz="quarter" idx="12"/>
          </p:nvPr>
        </p:nvSpPr>
        <p:spPr/>
        <p:txBody>
          <a:bodyPr/>
          <a:lstStyle/>
          <a:p>
            <a:fld id="{7B604CB2-1CD0-4FC4-9A61-D0BFEFBBB6FE}" type="slidenum">
              <a:rPr lang="en-US" smtClean="0"/>
              <a:pPr/>
              <a:t>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04251"/>
            <a:ext cx="3673879" cy="529654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1075687"/>
            <a:ext cx="3693692" cy="5325113"/>
          </a:xfrm>
          <a:prstGeom prst="rect">
            <a:avLst/>
          </a:prstGeom>
        </p:spPr>
      </p:pic>
    </p:spTree>
    <p:extLst>
      <p:ext uri="{BB962C8B-B14F-4D97-AF65-F5344CB8AC3E}">
        <p14:creationId xmlns:p14="http://schemas.microsoft.com/office/powerpoint/2010/main" val="352360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43000"/>
          </a:xfrm>
        </p:spPr>
        <p:txBody>
          <a:bodyPr>
            <a:normAutofit/>
          </a:bodyPr>
          <a:lstStyle/>
          <a:p>
            <a:r>
              <a:rPr lang="en-US" altLang="en-US" sz="3600" b="1" dirty="0" smtClean="0">
                <a:solidFill>
                  <a:srgbClr val="0000A1"/>
                </a:solidFill>
                <a:latin typeface="Arial" pitchFamily="34" charset="0"/>
                <a:cs typeface="Arial" pitchFamily="34" charset="0"/>
              </a:rPr>
              <a:t>HRA Major Initiatives: </a:t>
            </a:r>
            <a:r>
              <a:rPr lang="en-US" altLang="en-US" sz="3600" dirty="0" smtClean="0">
                <a:solidFill>
                  <a:srgbClr val="0000A1"/>
                </a:solidFill>
                <a:latin typeface="Arial" pitchFamily="34" charset="0"/>
                <a:cs typeface="Arial" pitchFamily="34" charset="0"/>
              </a:rPr>
              <a:t>IDNYC</a:t>
            </a:r>
          </a:p>
        </p:txBody>
      </p:sp>
      <p:sp>
        <p:nvSpPr>
          <p:cNvPr id="8195" name="Content Placeholder 2"/>
          <p:cNvSpPr>
            <a:spLocks noGrp="1"/>
          </p:cNvSpPr>
          <p:nvPr>
            <p:ph idx="1"/>
          </p:nvPr>
        </p:nvSpPr>
        <p:spPr>
          <a:xfrm>
            <a:off x="457200" y="1295400"/>
            <a:ext cx="8305800" cy="5257800"/>
          </a:xfrm>
        </p:spPr>
        <p:txBody>
          <a:bodyPr>
            <a:normAutofit fontScale="25000" lnSpcReduction="20000"/>
          </a:bodyPr>
          <a:lstStyle/>
          <a:p>
            <a:pPr marL="0" indent="0">
              <a:buNone/>
            </a:pPr>
            <a:endParaRPr lang="en-US" altLang="en-US" sz="4000" dirty="0" smtClean="0">
              <a:latin typeface="Times New Roman" panose="02020603050405020304" pitchFamily="18" charset="0"/>
              <a:cs typeface="Times New Roman" panose="02020603050405020304" pitchFamily="18" charset="0"/>
            </a:endParaRPr>
          </a:p>
          <a:p>
            <a:r>
              <a:rPr lang="en-US" sz="8800" dirty="0" smtClean="0">
                <a:latin typeface="Times New Roman" panose="02020603050405020304" pitchFamily="18" charset="0"/>
                <a:ea typeface="Times New Roman"/>
                <a:cs typeface="Times New Roman" panose="02020603050405020304" pitchFamily="18" charset="0"/>
              </a:rPr>
              <a:t>Through a collaboration with the Mayor’s Office of Immigrant Affairs and the Mayor’s Office of Operations, HRA is proud to serve as the “back office” for IDNYC.  </a:t>
            </a:r>
          </a:p>
          <a:p>
            <a:endParaRPr lang="en-US" dirty="0" smtClean="0">
              <a:latin typeface="Times New Roman" panose="02020603050405020304" pitchFamily="18" charset="0"/>
              <a:ea typeface="Times New Roman"/>
              <a:cs typeface="Times New Roman" panose="02020603050405020304" pitchFamily="18" charset="0"/>
            </a:endParaRPr>
          </a:p>
          <a:p>
            <a:endParaRPr lang="en-US" dirty="0">
              <a:latin typeface="Times New Roman" panose="02020603050405020304" pitchFamily="18" charset="0"/>
              <a:ea typeface="Times New Roman"/>
              <a:cs typeface="Times New Roman" panose="02020603050405020304" pitchFamily="18" charset="0"/>
            </a:endParaRPr>
          </a:p>
          <a:p>
            <a:endParaRPr lang="en-US" dirty="0" smtClean="0">
              <a:latin typeface="Times New Roman" panose="02020603050405020304" pitchFamily="18" charset="0"/>
              <a:ea typeface="Times New Roman"/>
              <a:cs typeface="Times New Roman" panose="02020603050405020304" pitchFamily="18" charset="0"/>
            </a:endParaRPr>
          </a:p>
          <a:p>
            <a:r>
              <a:rPr lang="en-US" sz="8800" dirty="0" smtClean="0">
                <a:latin typeface="Times New Roman" panose="02020603050405020304" pitchFamily="18" charset="0"/>
                <a:ea typeface="Times New Roman"/>
                <a:cs typeface="Times New Roman" panose="02020603050405020304" pitchFamily="18" charset="0"/>
              </a:rPr>
              <a:t>The infrastructure for this program, including the front-facing enrollment staff as well as the back-end review staff and all equipment, sits within HRA. This is why the whole of the IDNYC budget is in HRA.</a:t>
            </a:r>
          </a:p>
          <a:p>
            <a:endParaRPr lang="en-US" altLang="en-US" dirty="0" smtClean="0">
              <a:latin typeface="Times New Roman" panose="02020603050405020304" pitchFamily="18" charset="0"/>
              <a:cs typeface="Times New Roman" panose="02020603050405020304" pitchFamily="18" charset="0"/>
            </a:endParaRPr>
          </a:p>
          <a:p>
            <a:endParaRPr lang="en-US" altLang="en-US" dirty="0">
              <a:latin typeface="Times New Roman" panose="02020603050405020304" pitchFamily="18" charset="0"/>
              <a:cs typeface="Times New Roman" panose="02020603050405020304" pitchFamily="18" charset="0"/>
            </a:endParaRPr>
          </a:p>
          <a:p>
            <a:endParaRPr lang="en-US" altLang="en-US" dirty="0" smtClean="0">
              <a:latin typeface="Times New Roman" panose="02020603050405020304" pitchFamily="18" charset="0"/>
              <a:cs typeface="Times New Roman" panose="02020603050405020304" pitchFamily="18" charset="0"/>
            </a:endParaRPr>
          </a:p>
          <a:p>
            <a:r>
              <a:rPr lang="en-US" altLang="en-US" sz="8800" dirty="0" smtClean="0">
                <a:solidFill>
                  <a:prstClr val="black"/>
                </a:solidFill>
                <a:latin typeface="Times New Roman" panose="02020603050405020304" pitchFamily="18" charset="0"/>
                <a:cs typeface="Times New Roman" panose="02020603050405020304" pitchFamily="18" charset="0"/>
              </a:rPr>
              <a:t>HRA support includes: back-end application processing, hiring of personnel, procurement and space renovation.</a:t>
            </a:r>
          </a:p>
          <a:p>
            <a:endParaRPr lang="en-US" altLang="en-US" dirty="0" smtClean="0">
              <a:latin typeface="Times New Roman" panose="02020603050405020304" pitchFamily="18" charset="0"/>
              <a:cs typeface="Times New Roman" panose="02020603050405020304" pitchFamily="18" charset="0"/>
            </a:endParaRPr>
          </a:p>
          <a:p>
            <a:pPr lvl="1" eaLnBrk="1" hangingPunct="1"/>
            <a:endParaRPr lang="en-US" altLang="en-US" sz="16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r>
              <a:rPr lang="en-US" altLang="en-US" dirty="0" smtClean="0"/>
              <a:t> </a:t>
            </a:r>
            <a:endParaRPr lang="en-US" altLang="en-US" sz="28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30</a:t>
            </a:fld>
            <a:endParaRPr lang="en-US"/>
          </a:p>
        </p:txBody>
      </p:sp>
    </p:spTree>
    <p:extLst>
      <p:ext uri="{BB962C8B-B14F-4D97-AF65-F5344CB8AC3E}">
        <p14:creationId xmlns:p14="http://schemas.microsoft.com/office/powerpoint/2010/main" val="42164513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43000"/>
          </a:xfrm>
        </p:spPr>
        <p:txBody>
          <a:bodyPr>
            <a:normAutofit/>
          </a:bodyPr>
          <a:lstStyle/>
          <a:p>
            <a:r>
              <a:rPr lang="en-US" altLang="en-US" sz="3600" b="1" dirty="0" smtClean="0">
                <a:solidFill>
                  <a:srgbClr val="0000A1"/>
                </a:solidFill>
                <a:latin typeface="Arial" pitchFamily="34" charset="0"/>
                <a:cs typeface="Arial" pitchFamily="34" charset="0"/>
              </a:rPr>
              <a:t>HRA Major Initiatives: </a:t>
            </a:r>
            <a:r>
              <a:rPr lang="en-US" altLang="en-US" sz="3600" dirty="0" smtClean="0">
                <a:solidFill>
                  <a:srgbClr val="0000A1"/>
                </a:solidFill>
                <a:latin typeface="Arial" pitchFamily="34" charset="0"/>
                <a:cs typeface="Arial" pitchFamily="34" charset="0"/>
              </a:rPr>
              <a:t>IDNYC</a:t>
            </a:r>
          </a:p>
        </p:txBody>
      </p:sp>
      <p:sp>
        <p:nvSpPr>
          <p:cNvPr id="8195" name="Content Placeholder 2"/>
          <p:cNvSpPr>
            <a:spLocks noGrp="1"/>
          </p:cNvSpPr>
          <p:nvPr>
            <p:ph idx="1"/>
          </p:nvPr>
        </p:nvSpPr>
        <p:spPr>
          <a:xfrm>
            <a:off x="457200" y="1676400"/>
            <a:ext cx="8305800" cy="5257800"/>
          </a:xfrm>
        </p:spPr>
        <p:txBody>
          <a:bodyPr>
            <a:normAutofit/>
          </a:bodyPr>
          <a:lstStyle/>
          <a:p>
            <a:pPr>
              <a:spcBef>
                <a:spcPts val="0"/>
              </a:spcBef>
            </a:pPr>
            <a:r>
              <a:rPr lang="en-US" sz="2200" dirty="0" smtClean="0">
                <a:solidFill>
                  <a:srgbClr val="000000"/>
                </a:solidFill>
                <a:latin typeface="Times New Roman" panose="02020603050405020304" pitchFamily="18" charset="0"/>
                <a:ea typeface="Times New Roman"/>
                <a:cs typeface="Times New Roman" panose="02020603050405020304" pitchFamily="18" charset="0"/>
              </a:rPr>
              <a:t>$6.5 million in FY’15 and $14.8 million in FY’16 for total funding of $20 million and $25 million respectively. I</a:t>
            </a:r>
            <a:r>
              <a:rPr lang="en-US" sz="2200" dirty="0" smtClean="0">
                <a:latin typeface="Times New Roman"/>
                <a:ea typeface="Calibri"/>
              </a:rPr>
              <a:t>f the level of demand remains higher than projected, adjustments can be made on an expedited basis as occurred this year for the unprecedented ramp up</a:t>
            </a:r>
            <a:r>
              <a:rPr lang="en-US" sz="2200" dirty="0" smtClean="0">
                <a:solidFill>
                  <a:srgbClr val="000000"/>
                </a:solidFill>
                <a:latin typeface="Times New Roman" panose="02020603050405020304" pitchFamily="18" charset="0"/>
                <a:ea typeface="Times New Roman"/>
                <a:cs typeface="Times New Roman" panose="02020603050405020304" pitchFamily="18" charset="0"/>
              </a:rPr>
              <a:t>  </a:t>
            </a:r>
          </a:p>
          <a:p>
            <a:pPr>
              <a:spcBef>
                <a:spcPts val="0"/>
              </a:spcBef>
            </a:pPr>
            <a:endParaRPr lang="en-US" sz="2200" dirty="0" smtClean="0">
              <a:solidFill>
                <a:srgbClr val="000000"/>
              </a:solidFill>
              <a:latin typeface="Times New Roman" panose="02020603050405020304" pitchFamily="18" charset="0"/>
              <a:ea typeface="Times New Roman"/>
              <a:cs typeface="Times New Roman" panose="02020603050405020304" pitchFamily="18" charset="0"/>
            </a:endParaRPr>
          </a:p>
          <a:p>
            <a:pPr>
              <a:spcBef>
                <a:spcPts val="0"/>
              </a:spcBef>
            </a:pPr>
            <a:r>
              <a:rPr lang="en-US" altLang="en-US" sz="2200" dirty="0" smtClean="0">
                <a:solidFill>
                  <a:srgbClr val="000000"/>
                </a:solidFill>
                <a:latin typeface="Times New Roman" panose="02020603050405020304" pitchFamily="18" charset="0"/>
                <a:cs typeface="Times New Roman" panose="02020603050405020304" pitchFamily="18" charset="0"/>
              </a:rPr>
              <a:t>Processing 20,000 applications a week</a:t>
            </a:r>
          </a:p>
          <a:p>
            <a:pPr>
              <a:spcBef>
                <a:spcPts val="0"/>
              </a:spcBef>
            </a:pPr>
            <a:endParaRPr lang="en-US" altLang="en-US" sz="2200" dirty="0">
              <a:latin typeface="Times New Roman" panose="02020603050405020304" pitchFamily="18" charset="0"/>
              <a:cs typeface="Times New Roman" panose="02020603050405020304" pitchFamily="18" charset="0"/>
            </a:endParaRPr>
          </a:p>
          <a:p>
            <a:pPr>
              <a:spcBef>
                <a:spcPts val="0"/>
              </a:spcBef>
            </a:pPr>
            <a:r>
              <a:rPr lang="en-US" altLang="en-US" sz="2200" dirty="0">
                <a:latin typeface="Times New Roman" panose="02020603050405020304" pitchFamily="18" charset="0"/>
                <a:cs typeface="Times New Roman" panose="02020603050405020304" pitchFamily="18" charset="0"/>
              </a:rPr>
              <a:t>Currently operating in 26 locations, including revolving “pop-up” sites</a:t>
            </a:r>
          </a:p>
          <a:p>
            <a:pPr>
              <a:spcBef>
                <a:spcPts val="0"/>
              </a:spcBef>
            </a:pPr>
            <a:endParaRPr lang="en-US" altLang="en-US" sz="16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r>
              <a:rPr lang="en-US" altLang="en-US" dirty="0" smtClean="0"/>
              <a:t> </a:t>
            </a:r>
            <a:endParaRPr lang="en-US" altLang="en-US" sz="28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31</a:t>
            </a:fld>
            <a:endParaRPr lang="en-US"/>
          </a:p>
        </p:txBody>
      </p:sp>
    </p:spTree>
    <p:extLst>
      <p:ext uri="{BB962C8B-B14F-4D97-AF65-F5344CB8AC3E}">
        <p14:creationId xmlns:p14="http://schemas.microsoft.com/office/powerpoint/2010/main" val="33265665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1143000"/>
          </a:xfrm>
        </p:spPr>
        <p:txBody>
          <a:bodyPr>
            <a:normAutofit/>
          </a:bodyPr>
          <a:lstStyle/>
          <a:p>
            <a:r>
              <a:rPr lang="en-US" altLang="en-US" sz="3600" b="1" dirty="0" smtClean="0">
                <a:solidFill>
                  <a:srgbClr val="0000A1"/>
                </a:solidFill>
                <a:latin typeface="Arial" pitchFamily="34" charset="0"/>
                <a:cs typeface="Arial" pitchFamily="34" charset="0"/>
              </a:rPr>
              <a:t>HRA Reform Initiatives</a:t>
            </a:r>
          </a:p>
        </p:txBody>
      </p:sp>
      <p:sp>
        <p:nvSpPr>
          <p:cNvPr id="8195" name="Content Placeholder 2"/>
          <p:cNvSpPr>
            <a:spLocks noGrp="1"/>
          </p:cNvSpPr>
          <p:nvPr>
            <p:ph idx="1"/>
          </p:nvPr>
        </p:nvSpPr>
        <p:spPr>
          <a:xfrm>
            <a:off x="457200" y="1066800"/>
            <a:ext cx="8305800" cy="5943600"/>
          </a:xfrm>
        </p:spPr>
        <p:txBody>
          <a:bodyPr>
            <a:normAutofit fontScale="62500" lnSpcReduction="20000"/>
          </a:bodyPr>
          <a:lstStyle/>
          <a:p>
            <a:pPr lvl="1" algn="ctr" eaLnBrk="1" hangingPunct="1">
              <a:buFontTx/>
              <a:buNone/>
            </a:pPr>
            <a:r>
              <a:rPr lang="en-US" altLang="en-US" sz="4800" b="1" u="sng" dirty="0" smtClean="0">
                <a:latin typeface="Times New Roman" panose="02020603050405020304" pitchFamily="18" charset="0"/>
                <a:cs typeface="Times New Roman" panose="02020603050405020304" pitchFamily="18" charset="0"/>
              </a:rPr>
              <a:t>Providing Reasonable Accommodations and the Lovely H. Settlement</a:t>
            </a:r>
          </a:p>
          <a:p>
            <a:pPr lvl="1" algn="ctr" eaLnBrk="1" hangingPunct="1">
              <a:buFontTx/>
              <a:buNone/>
            </a:pPr>
            <a:endParaRPr lang="en-US" altLang="en-US" sz="2000" dirty="0" smtClean="0">
              <a:latin typeface="Times New Roman" panose="02020603050405020304" pitchFamily="18" charset="0"/>
              <a:cs typeface="Times New Roman" panose="02020603050405020304" pitchFamily="18" charset="0"/>
            </a:endParaRPr>
          </a:p>
          <a:p>
            <a:r>
              <a:rPr lang="en-US" sz="3800" dirty="0" smtClean="0">
                <a:latin typeface="Times New Roman" panose="02020603050405020304" pitchFamily="18" charset="0"/>
                <a:cs typeface="Times New Roman" panose="02020603050405020304" pitchFamily="18" charset="0"/>
              </a:rPr>
              <a:t>As discussed in HRA’s Preliminary Budget testimony, we </a:t>
            </a:r>
            <a:r>
              <a:rPr lang="en-US" sz="3800" dirty="0">
                <a:latin typeface="Times New Roman" panose="02020603050405020304" pitchFamily="18" charset="0"/>
                <a:cs typeface="Times New Roman" panose="02020603050405020304" pitchFamily="18" charset="0"/>
              </a:rPr>
              <a:t>will implement significant reforms to provide greater accessibility to clients with disabilities as part of a proposed Settlement that would end the nine years of litigation of the </a:t>
            </a:r>
            <a:r>
              <a:rPr lang="en-US" sz="3800" u="sng" dirty="0">
                <a:latin typeface="Times New Roman" panose="02020603050405020304" pitchFamily="18" charset="0"/>
                <a:cs typeface="Times New Roman" panose="02020603050405020304" pitchFamily="18" charset="0"/>
              </a:rPr>
              <a:t>Lovely </a:t>
            </a:r>
            <a:r>
              <a:rPr lang="en-US" sz="3800" u="sng" dirty="0" smtClean="0">
                <a:latin typeface="Times New Roman" panose="02020603050405020304" pitchFamily="18" charset="0"/>
                <a:cs typeface="Times New Roman" panose="02020603050405020304" pitchFamily="18" charset="0"/>
              </a:rPr>
              <a:t>H</a:t>
            </a:r>
            <a:r>
              <a:rPr lang="en-US" sz="3800" dirty="0" smtClean="0">
                <a:latin typeface="Times New Roman" panose="02020603050405020304" pitchFamily="18" charset="0"/>
                <a:cs typeface="Times New Roman" panose="02020603050405020304" pitchFamily="18" charset="0"/>
              </a:rPr>
              <a:t>. </a:t>
            </a:r>
            <a:r>
              <a:rPr lang="en-US" sz="3800" dirty="0">
                <a:latin typeface="Times New Roman" panose="02020603050405020304" pitchFamily="18" charset="0"/>
                <a:cs typeface="Times New Roman" panose="02020603050405020304" pitchFamily="18" charset="0"/>
              </a:rPr>
              <a:t>case</a:t>
            </a:r>
            <a:r>
              <a:rPr lang="en-US" sz="3800" dirty="0" smtClean="0">
                <a:latin typeface="Times New Roman" panose="02020603050405020304" pitchFamily="18" charset="0"/>
                <a:cs typeface="Times New Roman" panose="02020603050405020304" pitchFamily="18" charset="0"/>
              </a:rPr>
              <a:t>.</a:t>
            </a:r>
            <a:br>
              <a:rPr lang="en-US" sz="3800" dirty="0" smtClean="0">
                <a:latin typeface="Times New Roman" panose="02020603050405020304" pitchFamily="18" charset="0"/>
                <a:cs typeface="Times New Roman" panose="02020603050405020304" pitchFamily="18" charset="0"/>
              </a:rPr>
            </a:br>
            <a:endParaRPr lang="en-US" sz="3800" dirty="0">
              <a:latin typeface="Times New Roman" panose="02020603050405020304" pitchFamily="18" charset="0"/>
              <a:cs typeface="Times New Roman" panose="02020603050405020304" pitchFamily="18" charset="0"/>
            </a:endParaRPr>
          </a:p>
          <a:p>
            <a:pPr>
              <a:spcBef>
                <a:spcPts val="0"/>
              </a:spcBef>
            </a:pPr>
            <a:r>
              <a:rPr lang="en-US" sz="3800" b="1" dirty="0">
                <a:latin typeface="Times New Roman"/>
                <a:ea typeface="Times New Roman"/>
              </a:rPr>
              <a:t>Reasonable </a:t>
            </a:r>
            <a:r>
              <a:rPr lang="en-US" sz="3800" b="1" dirty="0" smtClean="0">
                <a:latin typeface="Times New Roman"/>
                <a:ea typeface="Times New Roman"/>
              </a:rPr>
              <a:t>Accommodation/</a:t>
            </a:r>
            <a:r>
              <a:rPr lang="en-US" sz="3800" b="1" u="sng" dirty="0" smtClean="0">
                <a:latin typeface="Times New Roman"/>
                <a:ea typeface="Times New Roman"/>
              </a:rPr>
              <a:t>Lovely </a:t>
            </a:r>
            <a:r>
              <a:rPr lang="en-US" sz="3800" b="1" u="sng" dirty="0">
                <a:latin typeface="Times New Roman"/>
                <a:ea typeface="Times New Roman"/>
              </a:rPr>
              <a:t>H</a:t>
            </a:r>
            <a:r>
              <a:rPr lang="en-US" sz="3800" b="1" u="sng" dirty="0" smtClean="0">
                <a:latin typeface="Times New Roman"/>
                <a:ea typeface="Times New Roman"/>
              </a:rPr>
              <a:t>.</a:t>
            </a:r>
            <a:r>
              <a:rPr lang="en-US" sz="3800" dirty="0" smtClean="0">
                <a:latin typeface="Times New Roman"/>
                <a:ea typeface="Times New Roman"/>
              </a:rPr>
              <a:t> –</a:t>
            </a:r>
            <a:r>
              <a:rPr lang="en-US" sz="3800" b="1" dirty="0" smtClean="0">
                <a:latin typeface="Times New Roman"/>
                <a:ea typeface="Times New Roman"/>
              </a:rPr>
              <a:t> </a:t>
            </a:r>
            <a:r>
              <a:rPr lang="en-US" sz="3800" dirty="0">
                <a:latin typeface="Times New Roman"/>
                <a:ea typeface="Times New Roman"/>
              </a:rPr>
              <a:t>Funding </a:t>
            </a:r>
            <a:r>
              <a:rPr lang="en-US" sz="3800" dirty="0" smtClean="0">
                <a:latin typeface="Times New Roman"/>
                <a:ea typeface="Times New Roman"/>
              </a:rPr>
              <a:t>provided for 74 HRA staff, increased vendor services due to volume, one-time costs of infrastructure </a:t>
            </a:r>
            <a:r>
              <a:rPr lang="en-US" sz="3800" dirty="0">
                <a:latin typeface="Times New Roman"/>
                <a:ea typeface="Times New Roman"/>
              </a:rPr>
              <a:t>needs, </a:t>
            </a:r>
            <a:r>
              <a:rPr lang="en-US" sz="3800" dirty="0" smtClean="0">
                <a:latin typeface="Times New Roman"/>
                <a:ea typeface="Times New Roman"/>
              </a:rPr>
              <a:t>and SSI federal </a:t>
            </a:r>
            <a:r>
              <a:rPr lang="en-US" sz="3800" dirty="0">
                <a:latin typeface="Times New Roman"/>
                <a:ea typeface="Times New Roman"/>
              </a:rPr>
              <a:t>appeals </a:t>
            </a:r>
            <a:r>
              <a:rPr lang="en-US" sz="3800" dirty="0" smtClean="0">
                <a:latin typeface="Times New Roman"/>
                <a:ea typeface="Times New Roman"/>
              </a:rPr>
              <a:t>services in </a:t>
            </a:r>
            <a:r>
              <a:rPr lang="en-US" sz="3800" dirty="0">
                <a:latin typeface="Times New Roman"/>
                <a:ea typeface="Times New Roman"/>
              </a:rPr>
              <a:t>a new RFP.</a:t>
            </a:r>
          </a:p>
          <a:p>
            <a:endParaRPr lang="en-US" sz="1700" dirty="0">
              <a:latin typeface="Times New Roman" panose="02020603050405020304" pitchFamily="18" charset="0"/>
              <a:cs typeface="Times New Roman" panose="02020603050405020304" pitchFamily="18" charset="0"/>
            </a:endParaRPr>
          </a:p>
          <a:p>
            <a:r>
              <a:rPr lang="en-US" sz="3800" dirty="0" err="1" smtClean="0">
                <a:latin typeface="Times New Roman" panose="02020603050405020304" pitchFamily="18" charset="0"/>
                <a:cs typeface="Times New Roman" panose="02020603050405020304" pitchFamily="18" charset="0"/>
              </a:rPr>
              <a:t>WeCARE</a:t>
            </a:r>
            <a:r>
              <a:rPr lang="en-US" sz="3800" dirty="0" smtClean="0">
                <a:latin typeface="Times New Roman" panose="02020603050405020304" pitchFamily="18" charset="0"/>
                <a:cs typeface="Times New Roman" panose="02020603050405020304" pitchFamily="18" charset="0"/>
              </a:rPr>
              <a:t>/</a:t>
            </a:r>
            <a:r>
              <a:rPr lang="en-US" sz="3800" u="sng" dirty="0" smtClean="0">
                <a:latin typeface="Times New Roman" panose="02020603050405020304" pitchFamily="18" charset="0"/>
                <a:cs typeface="Times New Roman" panose="02020603050405020304" pitchFamily="18" charset="0"/>
              </a:rPr>
              <a:t>Lovely H.</a:t>
            </a:r>
            <a:r>
              <a:rPr lang="en-US" sz="3800" dirty="0" smtClean="0">
                <a:latin typeface="Times New Roman" panose="02020603050405020304" pitchFamily="18" charset="0"/>
                <a:cs typeface="Times New Roman" panose="02020603050405020304" pitchFamily="18" charset="0"/>
              </a:rPr>
              <a:t> - related reforms:</a:t>
            </a:r>
            <a:endParaRPr lang="en-US" sz="3800" dirty="0">
              <a:latin typeface="Times New Roman" panose="02020603050405020304" pitchFamily="18" charset="0"/>
              <a:cs typeface="Times New Roman" panose="02020603050405020304" pitchFamily="18" charset="0"/>
            </a:endParaRPr>
          </a:p>
          <a:p>
            <a:pPr lvl="1"/>
            <a:r>
              <a:rPr lang="en-US" sz="3200" dirty="0">
                <a:latin typeface="Times New Roman" panose="02020603050405020304" pitchFamily="18" charset="0"/>
                <a:cs typeface="Times New Roman" panose="02020603050405020304" pitchFamily="18" charset="0"/>
              </a:rPr>
              <a:t>Clients can submit documents by mail, fax and email; Receipts provided for submissions; </a:t>
            </a:r>
            <a:endParaRPr lang="en-US" sz="3200" dirty="0" smtClean="0">
              <a:latin typeface="Times New Roman" panose="02020603050405020304" pitchFamily="18" charset="0"/>
              <a:cs typeface="Times New Roman" panose="02020603050405020304" pitchFamily="18" charset="0"/>
            </a:endParaRPr>
          </a:p>
          <a:p>
            <a:pPr lvl="1"/>
            <a:r>
              <a:rPr lang="en-US" sz="3200" dirty="0" smtClean="0">
                <a:latin typeface="Times New Roman" panose="02020603050405020304" pitchFamily="18" charset="0"/>
                <a:cs typeface="Times New Roman" panose="02020603050405020304" pitchFamily="18" charset="0"/>
              </a:rPr>
              <a:t>Clients </a:t>
            </a:r>
            <a:r>
              <a:rPr lang="en-US" sz="3200" dirty="0">
                <a:latin typeface="Times New Roman" panose="02020603050405020304" pitchFamily="18" charset="0"/>
                <a:cs typeface="Times New Roman" panose="02020603050405020304" pitchFamily="18" charset="0"/>
              </a:rPr>
              <a:t>offered copies of their </a:t>
            </a:r>
            <a:r>
              <a:rPr lang="en-US" sz="3200" dirty="0" err="1" smtClean="0">
                <a:latin typeface="Times New Roman" panose="02020603050405020304" pitchFamily="18" charset="0"/>
                <a:cs typeface="Times New Roman" panose="02020603050405020304" pitchFamily="18" charset="0"/>
              </a:rPr>
              <a:t>Biopsychosocial</a:t>
            </a:r>
            <a:r>
              <a:rPr lang="en-US" sz="3200" dirty="0" smtClean="0">
                <a:latin typeface="Times New Roman" panose="02020603050405020304" pitchFamily="18" charset="0"/>
                <a:cs typeface="Times New Roman" panose="02020603050405020304" pitchFamily="18" charset="0"/>
              </a:rPr>
              <a:t> (BPS); </a:t>
            </a:r>
          </a:p>
          <a:p>
            <a:pPr lvl="1"/>
            <a:r>
              <a:rPr lang="en-US" sz="3200" dirty="0" smtClean="0">
                <a:latin typeface="Times New Roman" panose="02020603050405020304" pitchFamily="18" charset="0"/>
                <a:cs typeface="Times New Roman" panose="02020603050405020304" pitchFamily="18" charset="0"/>
              </a:rPr>
              <a:t>Clients </a:t>
            </a:r>
            <a:r>
              <a:rPr lang="en-US" sz="3200" dirty="0">
                <a:latin typeface="Times New Roman" panose="02020603050405020304" pitchFamily="18" charset="0"/>
                <a:cs typeface="Times New Roman" panose="02020603050405020304" pitchFamily="18" charset="0"/>
              </a:rPr>
              <a:t>offered assistance in obtaining needed medical documentation for </a:t>
            </a:r>
            <a:r>
              <a:rPr lang="en-US" sz="3200" dirty="0" err="1">
                <a:latin typeface="Times New Roman" panose="02020603050405020304" pitchFamily="18" charset="0"/>
                <a:cs typeface="Times New Roman" panose="02020603050405020304" pitchFamily="18" charset="0"/>
              </a:rPr>
              <a:t>WeCARE</a:t>
            </a:r>
            <a:r>
              <a:rPr lang="en-US" sz="3200" dirty="0">
                <a:latin typeface="Times New Roman" panose="02020603050405020304" pitchFamily="18" charset="0"/>
                <a:cs typeface="Times New Roman" panose="02020603050405020304" pitchFamily="18" charset="0"/>
              </a:rPr>
              <a:t> or </a:t>
            </a:r>
            <a:r>
              <a:rPr lang="en-US" sz="3200" dirty="0" smtClean="0">
                <a:latin typeface="Times New Roman" panose="02020603050405020304" pitchFamily="18" charset="0"/>
                <a:cs typeface="Times New Roman" panose="02020603050405020304" pitchFamily="18" charset="0"/>
              </a:rPr>
              <a:t>Reasonable Accommodation requests.</a:t>
            </a:r>
            <a:endParaRPr lang="en-US" altLang="en-US" sz="3200" dirty="0">
              <a:latin typeface="Times New Roman" panose="02020603050405020304" pitchFamily="18" charset="0"/>
              <a:cs typeface="Times New Roman" panose="02020603050405020304" pitchFamily="18" charset="0"/>
            </a:endParaRPr>
          </a:p>
          <a:p>
            <a:pPr eaLnBrk="1" hangingPunct="1">
              <a:buFontTx/>
              <a:buNone/>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32</a:t>
            </a:fld>
            <a:endParaRPr lang="en-US"/>
          </a:p>
        </p:txBody>
      </p:sp>
    </p:spTree>
    <p:extLst>
      <p:ext uri="{BB962C8B-B14F-4D97-AF65-F5344CB8AC3E}">
        <p14:creationId xmlns:p14="http://schemas.microsoft.com/office/powerpoint/2010/main" val="1748799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990600"/>
            <a:ext cx="8305800" cy="5257800"/>
          </a:xfrm>
        </p:spPr>
        <p:txBody>
          <a:bodyPr>
            <a:normAutofit/>
          </a:bodyPr>
          <a:lstStyle/>
          <a:p>
            <a:pPr lvl="1" algn="ctr" eaLnBrk="1" hangingPunct="1">
              <a:buFontTx/>
              <a:buNone/>
            </a:pPr>
            <a:r>
              <a:rPr lang="en-US" altLang="en-US" sz="2700" b="1" u="sng" dirty="0" smtClean="0">
                <a:latin typeface="Times New Roman" panose="02020603050405020304" pitchFamily="18" charset="0"/>
                <a:cs typeface="Times New Roman" panose="02020603050405020304" pitchFamily="18" charset="0"/>
              </a:rPr>
              <a:t>Examples of Ongoing Reforms Implemented Since the Preliminary Budget Hearing</a:t>
            </a:r>
          </a:p>
          <a:p>
            <a:pPr lvl="1" algn="ctr" eaLnBrk="1" hangingPunct="1">
              <a:buFontTx/>
              <a:buNone/>
            </a:pPr>
            <a:endParaRPr lang="en-US" altLang="en-US" sz="1500" b="1" u="sng" dirty="0">
              <a:latin typeface="Times New Roman" panose="02020603050405020304" pitchFamily="18" charset="0"/>
              <a:cs typeface="Times New Roman" panose="02020603050405020304" pitchFamily="18" charset="0"/>
            </a:endParaRPr>
          </a:p>
          <a:p>
            <a:pPr lvl="1" algn="ctr" eaLnBrk="1" hangingPunct="1">
              <a:buFontTx/>
              <a:buNone/>
            </a:pPr>
            <a:r>
              <a:rPr lang="en-US" altLang="en-US" sz="1800" dirty="0" smtClean="0">
                <a:latin typeface="Times New Roman" pitchFamily="1" charset="0"/>
                <a:cs typeface="Times New Roman" pitchFamily="1" charset="0"/>
              </a:rPr>
              <a:t>Reforms </a:t>
            </a:r>
            <a:r>
              <a:rPr lang="en-US" altLang="en-US" sz="1800" dirty="0">
                <a:latin typeface="Times New Roman" pitchFamily="1" charset="0"/>
                <a:cs typeface="Times New Roman" pitchFamily="1" charset="0"/>
              </a:rPr>
              <a:t>to address HRA policies that have harmed clients, have had an </a:t>
            </a:r>
            <a:r>
              <a:rPr lang="en-US" altLang="en-US" sz="1800" dirty="0" smtClean="0">
                <a:latin typeface="Times New Roman" pitchFamily="1" charset="0"/>
                <a:cs typeface="Times New Roman" pitchFamily="1" charset="0"/>
              </a:rPr>
              <a:t>adverse impact </a:t>
            </a:r>
            <a:r>
              <a:rPr lang="en-US" altLang="en-US" sz="1800" dirty="0">
                <a:latin typeface="Times New Roman" pitchFamily="1" charset="0"/>
                <a:cs typeface="Times New Roman" pitchFamily="1" charset="0"/>
              </a:rPr>
              <a:t>on staff workload and morale, and subject the City to potential financial penalties:</a:t>
            </a:r>
          </a:p>
          <a:p>
            <a:pPr lvl="1" eaLnBrk="1" hangingPunct="1"/>
            <a:endParaRPr lang="en-US" altLang="en-US" sz="16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r>
              <a:rPr lang="en-US" altLang="en-US" dirty="0" smtClean="0"/>
              <a:t> </a:t>
            </a:r>
            <a:endParaRPr lang="en-US" altLang="en-US" sz="28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graphicFrame>
        <p:nvGraphicFramePr>
          <p:cNvPr id="5" name="Diagram 4"/>
          <p:cNvGraphicFramePr/>
          <p:nvPr>
            <p:extLst>
              <p:ext uri="{D42A27DB-BD31-4B8C-83A1-F6EECF244321}">
                <p14:modId xmlns:p14="http://schemas.microsoft.com/office/powerpoint/2010/main" val="89064901"/>
              </p:ext>
            </p:extLst>
          </p:nvPr>
        </p:nvGraphicFramePr>
        <p:xfrm>
          <a:off x="76200" y="3124200"/>
          <a:ext cx="8991600" cy="332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600" b="1" dirty="0" smtClean="0">
                <a:solidFill>
                  <a:srgbClr val="0000A1"/>
                </a:solidFill>
                <a:latin typeface="Arial" pitchFamily="34" charset="0"/>
                <a:cs typeface="Arial" pitchFamily="34" charset="0"/>
              </a:rPr>
              <a:t>HRA Reforms</a:t>
            </a:r>
          </a:p>
        </p:txBody>
      </p:sp>
      <p:sp>
        <p:nvSpPr>
          <p:cNvPr id="2" name="Slide Number Placeholder 1"/>
          <p:cNvSpPr>
            <a:spLocks noGrp="1"/>
          </p:cNvSpPr>
          <p:nvPr>
            <p:ph type="sldNum" sz="quarter" idx="12"/>
          </p:nvPr>
        </p:nvSpPr>
        <p:spPr/>
        <p:txBody>
          <a:bodyPr/>
          <a:lstStyle/>
          <a:p>
            <a:fld id="{7B604CB2-1CD0-4FC4-9A61-D0BFEFBBB6FE}" type="slidenum">
              <a:rPr lang="en-US" smtClean="0"/>
              <a:pPr/>
              <a:t>33</a:t>
            </a:fld>
            <a:endParaRPr lang="en-US"/>
          </a:p>
        </p:txBody>
      </p:sp>
    </p:spTree>
    <p:extLst>
      <p:ext uri="{BB962C8B-B14F-4D97-AF65-F5344CB8AC3E}">
        <p14:creationId xmlns:p14="http://schemas.microsoft.com/office/powerpoint/2010/main" val="985158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457200" y="1524000"/>
            <a:ext cx="8305800" cy="5257800"/>
          </a:xfrm>
        </p:spPr>
        <p:txBody>
          <a:bodyPr>
            <a:normAutofit/>
          </a:bodyPr>
          <a:lstStyle/>
          <a:p>
            <a:pPr lvl="1" eaLnBrk="1" hangingPunct="1"/>
            <a:endParaRPr lang="en-US" altLang="en-US" sz="16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r>
              <a:rPr lang="en-US" altLang="en-US" dirty="0" smtClean="0"/>
              <a:t> </a:t>
            </a:r>
            <a:endParaRPr lang="en-US" altLang="en-US" sz="2800" dirty="0" smtClean="0"/>
          </a:p>
          <a:p>
            <a:pPr lvl="1" eaLnBrk="1" hangingPunct="1"/>
            <a:endParaRPr lang="en-US" altLang="en-US" sz="1600" dirty="0" smtClean="0">
              <a:latin typeface="Times New Roman" pitchFamily="1" charset="0"/>
              <a:cs typeface="Times New Roman" pitchFamily="1" charset="0"/>
            </a:endParaRPr>
          </a:p>
          <a:p>
            <a:pPr lvl="1" eaLnBrk="1" hangingPunct="1"/>
            <a:endParaRPr lang="en-US" altLang="en-US" sz="1600" dirty="0" smtClean="0">
              <a:latin typeface="Times New Roman" pitchFamily="1" charset="0"/>
              <a:cs typeface="Times New Roman" pitchFamily="1" charset="0"/>
            </a:endParaRPr>
          </a:p>
          <a:p>
            <a:pPr eaLnBrk="1" hangingPunct="1">
              <a:buFontTx/>
              <a:buNone/>
            </a:pPr>
            <a:endParaRPr lang="en-US" altLang="en-US" dirty="0" smtClean="0">
              <a:latin typeface="Times New Roman" pitchFamily="1" charset="0"/>
              <a:cs typeface="Times New Roman" pitchFamily="1" charset="0"/>
            </a:endParaRPr>
          </a:p>
        </p:txBody>
      </p:sp>
      <p:graphicFrame>
        <p:nvGraphicFramePr>
          <p:cNvPr id="5" name="Diagram 4"/>
          <p:cNvGraphicFramePr/>
          <p:nvPr>
            <p:extLst>
              <p:ext uri="{D42A27DB-BD31-4B8C-83A1-F6EECF244321}">
                <p14:modId xmlns:p14="http://schemas.microsoft.com/office/powerpoint/2010/main" val="1687253959"/>
              </p:ext>
            </p:extLst>
          </p:nvPr>
        </p:nvGraphicFramePr>
        <p:xfrm>
          <a:off x="76200" y="1143000"/>
          <a:ext cx="8991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itle 1"/>
          <p:cNvSpPr>
            <a:spLocks noGrp="1"/>
          </p:cNvSpPr>
          <p:nvPr>
            <p:ph type="title"/>
          </p:nvPr>
        </p:nvSpPr>
        <p:spPr>
          <a:xfrm>
            <a:off x="457200" y="152400"/>
            <a:ext cx="8229600" cy="1143000"/>
          </a:xfrm>
        </p:spPr>
        <p:txBody>
          <a:bodyPr>
            <a:normAutofit/>
          </a:bodyPr>
          <a:lstStyle/>
          <a:p>
            <a:r>
              <a:rPr lang="en-US" altLang="en-US" sz="3600" b="1" dirty="0" smtClean="0">
                <a:solidFill>
                  <a:srgbClr val="0000A1"/>
                </a:solidFill>
                <a:latin typeface="Arial" pitchFamily="34" charset="0"/>
                <a:cs typeface="Arial" pitchFamily="34" charset="0"/>
              </a:rPr>
              <a:t>HRA Reforms</a:t>
            </a:r>
            <a:endParaRPr lang="en-US" altLang="en-US" sz="3600" b="1" dirty="0">
              <a:solidFill>
                <a:srgbClr val="0000A1"/>
              </a:solidFill>
              <a:latin typeface="Arial" pitchFamily="34" charset="0"/>
              <a:cs typeface="Arial" pitchFamily="34" charset="0"/>
            </a:endParaRPr>
          </a:p>
        </p:txBody>
      </p:sp>
      <p:sp>
        <p:nvSpPr>
          <p:cNvPr id="2" name="Slide Number Placeholder 1"/>
          <p:cNvSpPr>
            <a:spLocks noGrp="1"/>
          </p:cNvSpPr>
          <p:nvPr>
            <p:ph type="sldNum" sz="quarter" idx="12"/>
          </p:nvPr>
        </p:nvSpPr>
        <p:spPr>
          <a:xfrm>
            <a:off x="6553200" y="6492875"/>
            <a:ext cx="2133600" cy="365125"/>
          </a:xfrm>
        </p:spPr>
        <p:txBody>
          <a:bodyPr/>
          <a:lstStyle/>
          <a:p>
            <a:fld id="{7B604CB2-1CD0-4FC4-9A61-D0BFEFBBB6FE}" type="slidenum">
              <a:rPr lang="en-US" smtClean="0"/>
              <a:pPr/>
              <a:t>34</a:t>
            </a:fld>
            <a:endParaRPr lang="en-US"/>
          </a:p>
        </p:txBody>
      </p:sp>
    </p:spTree>
    <p:extLst>
      <p:ext uri="{BB962C8B-B14F-4D97-AF65-F5344CB8AC3E}">
        <p14:creationId xmlns:p14="http://schemas.microsoft.com/office/powerpoint/2010/main" val="1132397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defRPr/>
            </a:pPr>
            <a:r>
              <a:rPr lang="en-US" sz="4500" dirty="0" smtClean="0">
                <a:ln w="1905"/>
                <a:solidFill>
                  <a:srgbClr val="0000A1"/>
                </a:solidFill>
                <a:effectLst>
                  <a:innerShdw blurRad="69850" dist="43180" dir="5400000">
                    <a:srgbClr val="000000">
                      <a:alpha val="65000"/>
                    </a:srgbClr>
                  </a:innerShdw>
                </a:effectLst>
                <a:latin typeface="Arial Black" pitchFamily="34" charset="0"/>
                <a:cs typeface="Times New Roman" pitchFamily="18" charset="0"/>
              </a:rPr>
              <a:t/>
            </a:r>
            <a:br>
              <a:rPr lang="en-US" sz="4500" dirty="0" smtClean="0">
                <a:ln w="1905"/>
                <a:solidFill>
                  <a:srgbClr val="0000A1"/>
                </a:solidFill>
                <a:effectLst>
                  <a:innerShdw blurRad="69850" dist="43180" dir="5400000">
                    <a:srgbClr val="000000">
                      <a:alpha val="65000"/>
                    </a:srgbClr>
                  </a:innerShdw>
                </a:effectLst>
                <a:latin typeface="Arial Black" pitchFamily="34" charset="0"/>
                <a:cs typeface="Times New Roman" pitchFamily="18" charset="0"/>
              </a:rPr>
            </a:br>
            <a:r>
              <a:rPr lang="en-US" sz="4500" dirty="0" smtClean="0">
                <a:ln w="1905"/>
                <a:solidFill>
                  <a:srgbClr val="0000A1"/>
                </a:solidFill>
                <a:effectLst>
                  <a:innerShdw blurRad="69850" dist="43180" dir="5400000">
                    <a:srgbClr val="000000">
                      <a:alpha val="65000"/>
                    </a:srgbClr>
                  </a:innerShdw>
                </a:effectLst>
                <a:latin typeface="Arial Black" pitchFamily="34" charset="0"/>
                <a:cs typeface="Times New Roman" pitchFamily="18" charset="0"/>
              </a:rPr>
              <a:t>Thank you!</a:t>
            </a:r>
            <a:endParaRPr lang="en-US" sz="4500" dirty="0">
              <a:ln w="1905"/>
              <a:solidFill>
                <a:srgbClr val="0000A1"/>
              </a:solidFill>
              <a:effectLst>
                <a:innerShdw blurRad="69850" dist="43180" dir="5400000">
                  <a:srgbClr val="000000">
                    <a:alpha val="65000"/>
                  </a:srgbClr>
                </a:innerShdw>
              </a:effectLst>
              <a:latin typeface="Arial Black" pitchFamily="34" charset="0"/>
              <a:cs typeface="Times New Roman" pitchFamily="18" charset="0"/>
            </a:endParaRPr>
          </a:p>
        </p:txBody>
      </p:sp>
      <p:sp>
        <p:nvSpPr>
          <p:cNvPr id="4" name="Slide Number Placeholder 3"/>
          <p:cNvSpPr>
            <a:spLocks noGrp="1"/>
          </p:cNvSpPr>
          <p:nvPr>
            <p:ph type="sldNum" sz="quarter" idx="12"/>
          </p:nvPr>
        </p:nvSpPr>
        <p:spPr/>
        <p:txBody>
          <a:bodyPr/>
          <a:lstStyle/>
          <a:p>
            <a:fld id="{7B604CB2-1CD0-4FC4-9A61-D0BFEFBBB6FE}" type="slidenum">
              <a:rPr lang="en-US" smtClean="0"/>
              <a:pPr/>
              <a:t>35</a:t>
            </a:fld>
            <a:endParaRPr lang="en-US"/>
          </a:p>
        </p:txBody>
      </p:sp>
      <p:grpSp>
        <p:nvGrpSpPr>
          <p:cNvPr id="5" name="Group 24"/>
          <p:cNvGrpSpPr>
            <a:grpSpLocks/>
          </p:cNvGrpSpPr>
          <p:nvPr/>
        </p:nvGrpSpPr>
        <p:grpSpPr bwMode="auto">
          <a:xfrm>
            <a:off x="0" y="5943600"/>
            <a:ext cx="9144000" cy="914400"/>
            <a:chOff x="0" y="3792"/>
            <a:chExt cx="5760" cy="528"/>
          </a:xfrm>
        </p:grpSpPr>
        <p:pic>
          <p:nvPicPr>
            <p:cNvPr id="6" name="Picture 16" descr="Untitled-2"/>
            <p:cNvPicPr>
              <a:picLocks noChangeAspect="1" noChangeArrowheads="1"/>
            </p:cNvPicPr>
            <p:nvPr/>
          </p:nvPicPr>
          <p:blipFill>
            <a:blip r:embed="rId2">
              <a:extLst>
                <a:ext uri="{28A0092B-C50C-407E-A947-70E740481C1C}">
                  <a14:useLocalDpi xmlns:a14="http://schemas.microsoft.com/office/drawing/2010/main" val="0"/>
                </a:ext>
              </a:extLst>
            </a:blip>
            <a:srcRect l="15106" r="20152" b="11853"/>
            <a:stretch>
              <a:fillRect/>
            </a:stretch>
          </p:blipFill>
          <p:spPr bwMode="auto">
            <a:xfrm>
              <a:off x="0" y="3792"/>
              <a:ext cx="576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7"/>
            <p:cNvSpPr txBox="1">
              <a:spLocks noChangeArrowheads="1"/>
            </p:cNvSpPr>
            <p:nvPr/>
          </p:nvSpPr>
          <p:spPr bwMode="auto">
            <a:xfrm>
              <a:off x="1104" y="3792"/>
              <a:ext cx="254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50000"/>
                </a:spcBef>
                <a:buFontTx/>
                <a:buNone/>
              </a:pPr>
              <a:r>
                <a:rPr lang="en-US" altLang="en-US" sz="1200" b="1">
                  <a:solidFill>
                    <a:schemeClr val="bg1"/>
                  </a:solidFill>
                </a:rPr>
                <a:t>Human Resources</a:t>
              </a:r>
              <a:r>
                <a:rPr lang="en-US" altLang="en-US" sz="1400" b="1">
                  <a:solidFill>
                    <a:schemeClr val="bg1"/>
                  </a:solidFill>
                </a:rPr>
                <a:t> </a:t>
              </a:r>
            </a:p>
          </p:txBody>
        </p:sp>
        <p:sp>
          <p:nvSpPr>
            <p:cNvPr id="8" name="Text Box 18"/>
            <p:cNvSpPr txBox="1">
              <a:spLocks noChangeArrowheads="1"/>
            </p:cNvSpPr>
            <p:nvPr/>
          </p:nvSpPr>
          <p:spPr bwMode="auto">
            <a:xfrm>
              <a:off x="1101" y="3894"/>
              <a:ext cx="254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50000"/>
                </a:spcBef>
                <a:buFontTx/>
                <a:buNone/>
              </a:pPr>
              <a:r>
                <a:rPr lang="en-US" altLang="en-US" sz="1200" b="1">
                  <a:solidFill>
                    <a:schemeClr val="bg1"/>
                  </a:solidFill>
                </a:rPr>
                <a:t>Administration</a:t>
              </a:r>
            </a:p>
          </p:txBody>
        </p:sp>
        <p:sp>
          <p:nvSpPr>
            <p:cNvPr id="9" name="Text Box 19"/>
            <p:cNvSpPr txBox="1">
              <a:spLocks noChangeArrowheads="1"/>
            </p:cNvSpPr>
            <p:nvPr/>
          </p:nvSpPr>
          <p:spPr bwMode="auto">
            <a:xfrm>
              <a:off x="1101" y="4007"/>
              <a:ext cx="25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50000"/>
                </a:spcBef>
                <a:buFontTx/>
                <a:buNone/>
              </a:pPr>
              <a:r>
                <a:rPr lang="en-US" altLang="en-US" sz="1000">
                  <a:solidFill>
                    <a:schemeClr val="bg1"/>
                  </a:solidFill>
                </a:rPr>
                <a:t>Department of </a:t>
              </a:r>
            </a:p>
          </p:txBody>
        </p:sp>
        <p:sp>
          <p:nvSpPr>
            <p:cNvPr id="10" name="Text Box 20"/>
            <p:cNvSpPr txBox="1">
              <a:spLocks noChangeArrowheads="1"/>
            </p:cNvSpPr>
            <p:nvPr/>
          </p:nvSpPr>
          <p:spPr bwMode="auto">
            <a:xfrm>
              <a:off x="1101" y="4088"/>
              <a:ext cx="254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50000"/>
                </a:spcBef>
                <a:buFontTx/>
                <a:buNone/>
              </a:pPr>
              <a:r>
                <a:rPr lang="en-US" altLang="en-US" sz="1000">
                  <a:solidFill>
                    <a:schemeClr val="bg1"/>
                  </a:solidFill>
                </a:rPr>
                <a:t>Social Services</a:t>
              </a:r>
            </a:p>
          </p:txBody>
        </p:sp>
      </p:grpSp>
    </p:spTree>
    <p:extLst>
      <p:ext uri="{BB962C8B-B14F-4D97-AF65-F5344CB8AC3E}">
        <p14:creationId xmlns:p14="http://schemas.microsoft.com/office/powerpoint/2010/main" val="69443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B604CB2-1CD0-4FC4-9A61-D0BFEFBBB6FE}" type="slidenum">
              <a:rPr lang="en-US" smtClean="0"/>
              <a:pPr/>
              <a:t>4</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143000"/>
            <a:ext cx="899160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304800" y="152400"/>
            <a:ext cx="8534400" cy="838200"/>
          </a:xfrm>
        </p:spPr>
        <p:txBody>
          <a:bodyPr>
            <a:normAutofit fontScale="90000"/>
          </a:bodyPr>
          <a:lstStyle/>
          <a:p>
            <a:pPr eaLnBrk="1" hangingPunct="1"/>
            <a:r>
              <a:rPr lang="en-US" altLang="en-US" sz="3600" b="1" dirty="0" smtClean="0">
                <a:solidFill>
                  <a:srgbClr val="0000A1"/>
                </a:solidFill>
                <a:latin typeface="Arial" pitchFamily="34" charset="0"/>
                <a:cs typeface="Arial" pitchFamily="34" charset="0"/>
              </a:rPr>
              <a:t>Major Initiatives: </a:t>
            </a:r>
            <a:r>
              <a:rPr lang="en-US" altLang="en-US" sz="3600" dirty="0" smtClean="0">
                <a:solidFill>
                  <a:srgbClr val="0000A1"/>
                </a:solidFill>
                <a:latin typeface="Arial" pitchFamily="34" charset="0"/>
                <a:cs typeface="Arial" pitchFamily="34" charset="0"/>
              </a:rPr>
              <a:t>SNAP/Food Stamps Access</a:t>
            </a:r>
          </a:p>
        </p:txBody>
      </p:sp>
    </p:spTree>
    <p:extLst>
      <p:ext uri="{BB962C8B-B14F-4D97-AF65-F5344CB8AC3E}">
        <p14:creationId xmlns:p14="http://schemas.microsoft.com/office/powerpoint/2010/main" val="652597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52400" y="274638"/>
            <a:ext cx="8763000" cy="1143000"/>
          </a:xfrm>
        </p:spPr>
        <p:txBody>
          <a:bodyPr>
            <a:normAutofit/>
          </a:bodyPr>
          <a:lstStyle/>
          <a:p>
            <a:pPr eaLnBrk="1" hangingPunct="1"/>
            <a:r>
              <a:rPr lang="en-US" altLang="en-US" sz="3600" cap="all" dirty="0" smtClean="0">
                <a:solidFill>
                  <a:srgbClr val="1111B7"/>
                </a:solidFill>
                <a:latin typeface="Arial "/>
                <a:cs typeface="Times New Roman" pitchFamily="1" charset="0"/>
              </a:rPr>
              <a:t>Overview:</a:t>
            </a:r>
            <a:r>
              <a:rPr lang="en-US" altLang="en-US" sz="4000" b="1" dirty="0" smtClean="0">
                <a:solidFill>
                  <a:srgbClr val="1111B7"/>
                </a:solidFill>
                <a:latin typeface="Arial "/>
                <a:cs typeface="Times New Roman" pitchFamily="1" charset="0"/>
              </a:rPr>
              <a:t> Key Accomplishments</a:t>
            </a:r>
          </a:p>
        </p:txBody>
      </p:sp>
      <p:sp>
        <p:nvSpPr>
          <p:cNvPr id="3075" name="Content Placeholder 2"/>
          <p:cNvSpPr>
            <a:spLocks noGrp="1"/>
          </p:cNvSpPr>
          <p:nvPr>
            <p:ph idx="1"/>
          </p:nvPr>
        </p:nvSpPr>
        <p:spPr>
          <a:xfrm>
            <a:off x="381000" y="1219200"/>
            <a:ext cx="8382000" cy="5410199"/>
          </a:xfrm>
        </p:spPr>
        <p:txBody>
          <a:bodyPr>
            <a:normAutofit fontScale="92500" lnSpcReduction="10000"/>
          </a:bodyPr>
          <a:lstStyle/>
          <a:p>
            <a:pPr marL="457200" lvl="1" indent="0">
              <a:buNone/>
              <a:defRPr/>
            </a:pPr>
            <a:r>
              <a:rPr lang="en-US" altLang="en-US" sz="2400" b="1" u="sng" dirty="0" smtClean="0">
                <a:latin typeface="Times New Roman" pitchFamily="1" charset="0"/>
                <a:cs typeface="Times New Roman" pitchFamily="1" charset="0"/>
              </a:rPr>
              <a:t>Homelessness</a:t>
            </a:r>
            <a:endParaRPr lang="en-US" altLang="en-US" sz="2400" b="1" u="sng" dirty="0">
              <a:latin typeface="Times New Roman" pitchFamily="1" charset="0"/>
              <a:cs typeface="Times New Roman" pitchFamily="1" charset="0"/>
            </a:endParaRPr>
          </a:p>
          <a:p>
            <a:pPr lvl="1">
              <a:buFont typeface="Arial" panose="020B0604020202020204" pitchFamily="34" charset="0"/>
              <a:buChar char="•"/>
              <a:defRPr/>
            </a:pPr>
            <a:r>
              <a:rPr lang="en-US" altLang="en-US" sz="1900" dirty="0" smtClean="0">
                <a:latin typeface="Times New Roman" panose="02020603050405020304" pitchFamily="18" charset="0"/>
                <a:cs typeface="Times New Roman" panose="02020603050405020304" pitchFamily="18" charset="0"/>
              </a:rPr>
              <a:t>Between December 2014 and April 2015, in partnership with DHS, provided rental assistance to 2,000 households, </a:t>
            </a:r>
            <a:r>
              <a:rPr lang="en-US" sz="1900" dirty="0" smtClean="0">
                <a:latin typeface="Times New Roman" panose="02020603050405020304" pitchFamily="18" charset="0"/>
                <a:ea typeface="Calibri"/>
                <a:cs typeface="Times New Roman" panose="02020603050405020304" pitchFamily="18" charset="0"/>
              </a:rPr>
              <a:t>including </a:t>
            </a:r>
            <a:r>
              <a:rPr lang="en-US" sz="1900" dirty="0">
                <a:latin typeface="Times New Roman" panose="02020603050405020304" pitchFamily="18" charset="0"/>
                <a:ea typeface="Calibri"/>
                <a:cs typeface="Times New Roman" panose="02020603050405020304" pitchFamily="18" charset="0"/>
              </a:rPr>
              <a:t>almost </a:t>
            </a:r>
            <a:r>
              <a:rPr lang="en-US" sz="1900" dirty="0" smtClean="0">
                <a:solidFill>
                  <a:schemeClr val="tx1">
                    <a:lumMod val="95000"/>
                    <a:lumOff val="5000"/>
                  </a:schemeClr>
                </a:solidFill>
                <a:latin typeface="Times New Roman" panose="02020603050405020304" pitchFamily="18" charset="0"/>
                <a:ea typeface="Calibri"/>
                <a:cs typeface="Times New Roman" panose="02020603050405020304" pitchFamily="18" charset="0"/>
              </a:rPr>
              <a:t>5000 </a:t>
            </a:r>
            <a:r>
              <a:rPr lang="en-US" sz="1900" dirty="0" smtClean="0">
                <a:latin typeface="Times New Roman" panose="02020603050405020304" pitchFamily="18" charset="0"/>
                <a:ea typeface="Calibri"/>
                <a:cs typeface="Times New Roman" panose="02020603050405020304" pitchFamily="18" charset="0"/>
              </a:rPr>
              <a:t>children and adults, to enable them to move from </a:t>
            </a:r>
            <a:r>
              <a:rPr lang="en-US" sz="1900" dirty="0">
                <a:latin typeface="Times New Roman" panose="02020603050405020304" pitchFamily="18" charset="0"/>
                <a:ea typeface="Calibri"/>
                <a:cs typeface="Times New Roman" panose="02020603050405020304" pitchFamily="18" charset="0"/>
              </a:rPr>
              <a:t>shelter to </a:t>
            </a:r>
            <a:r>
              <a:rPr lang="en-US" sz="1900" dirty="0" smtClean="0">
                <a:latin typeface="Times New Roman" panose="02020603050405020304" pitchFamily="18" charset="0"/>
                <a:ea typeface="Calibri"/>
                <a:cs typeface="Times New Roman" panose="02020603050405020304" pitchFamily="18" charset="0"/>
              </a:rPr>
              <a:t>housing. </a:t>
            </a:r>
          </a:p>
          <a:p>
            <a:pPr lvl="1">
              <a:buFont typeface="Arial" panose="020B0604020202020204" pitchFamily="34" charset="0"/>
              <a:buChar char="•"/>
              <a:defRPr/>
            </a:pPr>
            <a:r>
              <a:rPr lang="en-US" sz="1900" dirty="0" smtClean="0">
                <a:latin typeface="Times New Roman" panose="02020603050405020304" pitchFamily="18" charset="0"/>
                <a:ea typeface="Calibri"/>
                <a:cs typeface="Times New Roman" panose="02020603050405020304" pitchFamily="18" charset="0"/>
              </a:rPr>
              <a:t>Including </a:t>
            </a:r>
            <a:r>
              <a:rPr lang="en-US" sz="1900" dirty="0">
                <a:latin typeface="Times New Roman" panose="02020603050405020304" pitchFamily="18" charset="0"/>
                <a:ea typeface="Calibri"/>
                <a:cs typeface="Times New Roman" panose="02020603050405020304" pitchFamily="18" charset="0"/>
              </a:rPr>
              <a:t>Section 8 and NYCHA referrals, a total of more than 4,000 </a:t>
            </a:r>
            <a:r>
              <a:rPr lang="en-US" sz="1900" dirty="0" smtClean="0">
                <a:latin typeface="Times New Roman" panose="02020603050405020304" pitchFamily="18" charset="0"/>
                <a:ea typeface="Calibri"/>
                <a:cs typeface="Times New Roman" panose="02020603050405020304" pitchFamily="18" charset="0"/>
              </a:rPr>
              <a:t>households, </a:t>
            </a:r>
            <a:r>
              <a:rPr lang="en-US" sz="1900" dirty="0">
                <a:latin typeface="Times New Roman" panose="02020603050405020304" pitchFamily="18" charset="0"/>
                <a:ea typeface="Calibri"/>
                <a:cs typeface="Times New Roman" panose="02020603050405020304" pitchFamily="18" charset="0"/>
              </a:rPr>
              <a:t>with more than 12,000 </a:t>
            </a:r>
            <a:r>
              <a:rPr lang="en-US" sz="1900" dirty="0" smtClean="0">
                <a:latin typeface="Times New Roman" panose="02020603050405020304" pitchFamily="18" charset="0"/>
                <a:ea typeface="Calibri"/>
                <a:cs typeface="Times New Roman" panose="02020603050405020304" pitchFamily="18" charset="0"/>
              </a:rPr>
              <a:t>children and adults, </a:t>
            </a:r>
            <a:r>
              <a:rPr lang="en-US" sz="1900" dirty="0">
                <a:latin typeface="Times New Roman" panose="02020603050405020304" pitchFamily="18" charset="0"/>
                <a:ea typeface="Calibri"/>
                <a:cs typeface="Times New Roman" panose="02020603050405020304" pitchFamily="18" charset="0"/>
              </a:rPr>
              <a:t>were moved into </a:t>
            </a:r>
            <a:r>
              <a:rPr lang="en-US" sz="1900" dirty="0" smtClean="0">
                <a:latin typeface="Times New Roman" panose="02020603050405020304" pitchFamily="18" charset="0"/>
                <a:ea typeface="Calibri"/>
                <a:cs typeface="Times New Roman" panose="02020603050405020304" pitchFamily="18" charset="0"/>
              </a:rPr>
              <a:t>homes during the first 10 months of FY’15.</a:t>
            </a:r>
            <a:endParaRPr lang="en-US" sz="1900" dirty="0">
              <a:latin typeface="Times New Roman" panose="02020603050405020304" pitchFamily="18" charset="0"/>
              <a:ea typeface="Calibri"/>
              <a:cs typeface="Times New Roman" panose="02020603050405020304" pitchFamily="18" charset="0"/>
            </a:endParaRPr>
          </a:p>
          <a:p>
            <a:pPr lvl="1">
              <a:buFont typeface="Arial" panose="020B0604020202020204" pitchFamily="34" charset="0"/>
              <a:buChar char="•"/>
              <a:defRPr/>
            </a:pPr>
            <a:r>
              <a:rPr lang="en-US" sz="1900" dirty="0" smtClean="0">
                <a:latin typeface="Times New Roman" panose="02020603050405020304" pitchFamily="18" charset="0"/>
                <a:ea typeface="Calibri"/>
                <a:cs typeface="Times New Roman" panose="02020603050405020304" pitchFamily="18" charset="0"/>
              </a:rPr>
              <a:t>Implemented a new program for Judges to immediately refer at risk tenants </a:t>
            </a:r>
            <a:r>
              <a:rPr lang="en-US" sz="1900" dirty="0">
                <a:latin typeface="Times New Roman" panose="02020603050405020304" pitchFamily="18" charset="0"/>
                <a:ea typeface="Calibri"/>
                <a:cs typeface="Times New Roman" panose="02020603050405020304" pitchFamily="18" charset="0"/>
              </a:rPr>
              <a:t>to legal </a:t>
            </a:r>
            <a:r>
              <a:rPr lang="en-US" sz="1900" dirty="0" smtClean="0">
                <a:latin typeface="Times New Roman" panose="02020603050405020304" pitchFamily="18" charset="0"/>
                <a:ea typeface="Calibri"/>
                <a:cs typeface="Times New Roman" panose="02020603050405020304" pitchFamily="18" charset="0"/>
              </a:rPr>
              <a:t>services </a:t>
            </a:r>
            <a:r>
              <a:rPr lang="en-US" sz="1900" dirty="0">
                <a:latin typeface="Times New Roman" panose="02020603050405020304" pitchFamily="18" charset="0"/>
                <a:ea typeface="Calibri"/>
                <a:cs typeface="Times New Roman" panose="02020603050405020304" pitchFamily="18" charset="0"/>
              </a:rPr>
              <a:t>providers </a:t>
            </a:r>
            <a:r>
              <a:rPr lang="en-US" sz="1900" dirty="0" smtClean="0">
                <a:latin typeface="Times New Roman" panose="02020603050405020304" pitchFamily="18" charset="0"/>
                <a:ea typeface="Calibri"/>
                <a:cs typeface="Times New Roman" panose="02020603050405020304" pitchFamily="18" charset="0"/>
              </a:rPr>
              <a:t>in the </a:t>
            </a:r>
            <a:r>
              <a:rPr lang="en-US" sz="1900" dirty="0" smtClean="0">
                <a:latin typeface="Times New Roman" panose="02020603050405020304" pitchFamily="18" charset="0"/>
                <a:cs typeface="Times New Roman" panose="02020603050405020304" pitchFamily="18" charset="0"/>
              </a:rPr>
              <a:t>Bronx</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Brooklyn</a:t>
            </a:r>
            <a:r>
              <a:rPr lang="en-US" sz="1900" dirty="0">
                <a:latin typeface="Times New Roman" panose="02020603050405020304" pitchFamily="18" charset="0"/>
                <a:cs typeface="Times New Roman" panose="02020603050405020304" pitchFamily="18" charset="0"/>
              </a:rPr>
              <a:t>, </a:t>
            </a:r>
            <a:r>
              <a:rPr lang="en-US" sz="1900" dirty="0" smtClean="0">
                <a:latin typeface="Times New Roman" panose="02020603050405020304" pitchFamily="18" charset="0"/>
                <a:cs typeface="Times New Roman" panose="02020603050405020304" pitchFamily="18" charset="0"/>
              </a:rPr>
              <a:t>Manhattan and Queens Housing Courts, with the roll out </a:t>
            </a:r>
            <a:r>
              <a:rPr lang="en-US" sz="1900" dirty="0">
                <a:latin typeface="Times New Roman" panose="02020603050405020304" pitchFamily="18" charset="0"/>
                <a:cs typeface="Times New Roman" panose="02020603050405020304" pitchFamily="18" charset="0"/>
              </a:rPr>
              <a:t>in Staten </a:t>
            </a:r>
            <a:r>
              <a:rPr lang="en-US" sz="1900" dirty="0" smtClean="0">
                <a:latin typeface="Times New Roman" panose="02020603050405020304" pitchFamily="18" charset="0"/>
                <a:cs typeface="Times New Roman" panose="02020603050405020304" pitchFamily="18" charset="0"/>
              </a:rPr>
              <a:t>Island to come shortly. </a:t>
            </a:r>
            <a:endParaRPr lang="en-US" sz="1900" dirty="0">
              <a:latin typeface="Times New Roman" panose="02020603050405020304" pitchFamily="18" charset="0"/>
              <a:cs typeface="Times New Roman" panose="02020603050405020304" pitchFamily="18" charset="0"/>
            </a:endParaRPr>
          </a:p>
          <a:p>
            <a:pPr marL="457200" lvl="1" indent="0">
              <a:buNone/>
              <a:defRPr/>
            </a:pPr>
            <a:r>
              <a:rPr lang="en-US" altLang="en-US" sz="2400" b="1" u="sng" dirty="0" smtClean="0">
                <a:latin typeface="Times New Roman" pitchFamily="1" charset="0"/>
                <a:cs typeface="Times New Roman" pitchFamily="1" charset="0"/>
              </a:rPr>
              <a:t>Program Accountability and Integrity</a:t>
            </a:r>
          </a:p>
          <a:p>
            <a:pPr lvl="1">
              <a:buFont typeface="Arial" panose="020B0604020202020204" pitchFamily="34" charset="0"/>
              <a:buChar char="•"/>
              <a:defRPr/>
            </a:pPr>
            <a:r>
              <a:rPr lang="en-US" sz="1900" dirty="0">
                <a:latin typeface="Times New Roman" panose="02020603050405020304" pitchFamily="18" charset="0"/>
                <a:cs typeface="Times New Roman" panose="02020603050405020304" pitchFamily="18" charset="0"/>
              </a:rPr>
              <a:t>The Brooklyn D.A. recently arrested participants in a massive fraud </a:t>
            </a:r>
            <a:r>
              <a:rPr lang="en-US" sz="1900" dirty="0" smtClean="0">
                <a:latin typeface="Times New Roman" panose="02020603050405020304" pitchFamily="18" charset="0"/>
                <a:cs typeface="Times New Roman" panose="02020603050405020304" pitchFamily="18" charset="0"/>
              </a:rPr>
              <a:t>scheme </a:t>
            </a:r>
            <a:r>
              <a:rPr lang="en-US" sz="1900" dirty="0">
                <a:latin typeface="Times New Roman" panose="02020603050405020304" pitchFamily="18" charset="0"/>
                <a:cs typeface="Times New Roman" panose="02020603050405020304" pitchFamily="18" charset="0"/>
              </a:rPr>
              <a:t>that offered free sneakers to Medicaid clients in return for submitting to unnecessary treatment. HRA staff were the main undercover operatives gathering evidence to bring down this operation and also staffed the phone taps and provided translations of conversations that exposed this cruel </a:t>
            </a:r>
            <a:r>
              <a:rPr lang="en-US" sz="1900" dirty="0" smtClean="0">
                <a:latin typeface="Times New Roman" panose="02020603050405020304" pitchFamily="18" charset="0"/>
                <a:cs typeface="Times New Roman" panose="02020603050405020304" pitchFamily="18" charset="0"/>
              </a:rPr>
              <a:t>and unlawful treatment. </a:t>
            </a:r>
          </a:p>
          <a:p>
            <a:pPr lvl="1">
              <a:buFont typeface="Arial" panose="020B0604020202020204" pitchFamily="34" charset="0"/>
              <a:buChar char="•"/>
              <a:defRPr/>
            </a:pPr>
            <a:r>
              <a:rPr lang="en-US" sz="1900" i="1" dirty="0">
                <a:latin typeface="Times New Roman" panose="02020603050405020304" pitchFamily="18" charset="0"/>
                <a:cs typeface="Times New Roman" panose="02020603050405020304" pitchFamily="18" charset="0"/>
              </a:rPr>
              <a:t>The New York Times </a:t>
            </a:r>
            <a:r>
              <a:rPr lang="en-US" sz="1900" dirty="0" smtClean="0">
                <a:latin typeface="Times New Roman" panose="02020603050405020304" pitchFamily="18" charset="0"/>
                <a:cs typeface="Times New Roman" panose="02020603050405020304" pitchFamily="18" charset="0"/>
              </a:rPr>
              <a:t>reported on HRA’s use of sophisticated data </a:t>
            </a:r>
            <a:r>
              <a:rPr lang="en-US" sz="1900" dirty="0">
                <a:latin typeface="Times New Roman" panose="02020603050405020304" pitchFamily="18" charset="0"/>
                <a:cs typeface="Times New Roman" panose="02020603050405020304" pitchFamily="18" charset="0"/>
              </a:rPr>
              <a:t>mining </a:t>
            </a:r>
            <a:r>
              <a:rPr lang="en-US" sz="1900" dirty="0" smtClean="0">
                <a:latin typeface="Times New Roman" panose="02020603050405020304" pitchFamily="18" charset="0"/>
                <a:cs typeface="Times New Roman" panose="02020603050405020304" pitchFamily="18" charset="0"/>
              </a:rPr>
              <a:t>to root out fraud</a:t>
            </a:r>
            <a:r>
              <a:rPr lang="en-US" sz="1900" dirty="0">
                <a:latin typeface="Times New Roman" panose="02020603050405020304" pitchFamily="18" charset="0"/>
                <a:cs typeface="Times New Roman" panose="02020603050405020304" pitchFamily="18" charset="0"/>
              </a:rPr>
              <a:t>. Using this </a:t>
            </a:r>
            <a:r>
              <a:rPr lang="en-US" sz="1900" dirty="0" smtClean="0">
                <a:latin typeface="Times New Roman" panose="02020603050405020304" pitchFamily="18" charset="0"/>
                <a:cs typeface="Times New Roman" panose="02020603050405020304" pitchFamily="18" charset="0"/>
              </a:rPr>
              <a:t>approach, </a:t>
            </a:r>
            <a:r>
              <a:rPr lang="en-US" sz="1900" dirty="0">
                <a:latin typeface="Times New Roman" panose="02020603050405020304" pitchFamily="18" charset="0"/>
                <a:cs typeface="Times New Roman" panose="02020603050405020304" pitchFamily="18" charset="0"/>
              </a:rPr>
              <a:t>HRA was able to focus its efforts on cases that were most likely to be </a:t>
            </a:r>
            <a:r>
              <a:rPr lang="en-US" sz="1900" dirty="0" smtClean="0">
                <a:latin typeface="Times New Roman" panose="02020603050405020304" pitchFamily="18" charset="0"/>
                <a:cs typeface="Times New Roman" panose="02020603050405020304" pitchFamily="18" charset="0"/>
              </a:rPr>
              <a:t>fraudulent instead of cases without merit. </a:t>
            </a:r>
            <a:endParaRPr lang="en-US" sz="1900" dirty="0">
              <a:latin typeface="Times New Roman" panose="02020603050405020304" pitchFamily="18" charset="0"/>
              <a:cs typeface="Times New Roman" panose="02020603050405020304" pitchFamily="18" charset="0"/>
            </a:endParaRPr>
          </a:p>
          <a:p>
            <a:pPr lvl="1" eaLnBrk="1" hangingPunct="1">
              <a:buFont typeface="Arial" panose="020B0604020202020204" pitchFamily="34" charset="0"/>
              <a:buChar char="•"/>
              <a:defRPr/>
            </a:pPr>
            <a:endParaRPr lang="en-US" altLang="en-US" sz="1800" dirty="0" smtClean="0">
              <a:latin typeface="Times New Roman" pitchFamily="1" charset="0"/>
              <a:cs typeface="Times New Roman" pitchFamily="1" charset="0"/>
            </a:endParaRPr>
          </a:p>
          <a:p>
            <a:pPr marL="457200" lvl="1" indent="0" eaLnBrk="1" hangingPunct="1">
              <a:buNone/>
              <a:defRPr/>
            </a:pPr>
            <a:endParaRPr lang="en-US" altLang="en-US" sz="1800" dirty="0" smtClean="0">
              <a:latin typeface="Times New Roman" pitchFamily="1" charset="0"/>
              <a:cs typeface="Times New Roman" pitchFamily="1" charset="0"/>
            </a:endParaRPr>
          </a:p>
          <a:p>
            <a:pPr marL="457200" lvl="1" indent="0" eaLnBrk="1" hangingPunct="1">
              <a:buNone/>
              <a:defRPr/>
            </a:pPr>
            <a:endParaRPr lang="en-US" altLang="en-US" sz="1600" dirty="0" smtClean="0">
              <a:latin typeface="Times New Roman" pitchFamily="1" charset="0"/>
              <a:cs typeface="Times New Roman" pitchFamily="1" charset="0"/>
            </a:endParaRPr>
          </a:p>
          <a:p>
            <a:pPr lvl="1" eaLnBrk="1" hangingPunct="1">
              <a:defRPr/>
            </a:pPr>
            <a:endParaRPr lang="en-US" altLang="en-US" sz="1600" dirty="0" smtClean="0">
              <a:latin typeface="Times New Roman" pitchFamily="1" charset="0"/>
              <a:cs typeface="Times New Roman" pitchFamily="1" charset="0"/>
            </a:endParaRPr>
          </a:p>
          <a:p>
            <a:pPr eaLnBrk="1" hangingPunct="1">
              <a:buFontTx/>
              <a:buNone/>
              <a:defRPr/>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5</a:t>
            </a:fld>
            <a:endParaRPr lang="en-US" dirty="0"/>
          </a:p>
        </p:txBody>
      </p:sp>
    </p:spTree>
    <p:extLst>
      <p:ext uri="{BB962C8B-B14F-4D97-AF65-F5344CB8AC3E}">
        <p14:creationId xmlns:p14="http://schemas.microsoft.com/office/powerpoint/2010/main" val="377587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pPr eaLnBrk="1" hangingPunct="1"/>
            <a:r>
              <a:rPr lang="en-US" altLang="en-US" sz="3600" cap="all" dirty="0" smtClean="0">
                <a:solidFill>
                  <a:srgbClr val="1111B7"/>
                </a:solidFill>
                <a:latin typeface="Arial "/>
                <a:cs typeface="Times New Roman" pitchFamily="1" charset="0"/>
              </a:rPr>
              <a:t>Overview:</a:t>
            </a:r>
            <a:r>
              <a:rPr lang="en-US" altLang="en-US" sz="4000" b="1" dirty="0" smtClean="0">
                <a:solidFill>
                  <a:srgbClr val="1111B7"/>
                </a:solidFill>
                <a:latin typeface="Arial "/>
                <a:cs typeface="Times New Roman" pitchFamily="1" charset="0"/>
              </a:rPr>
              <a:t> NYC Human Resources Administration (HRA)</a:t>
            </a:r>
          </a:p>
        </p:txBody>
      </p:sp>
      <p:sp>
        <p:nvSpPr>
          <p:cNvPr id="3075" name="Content Placeholder 2"/>
          <p:cNvSpPr>
            <a:spLocks noGrp="1"/>
          </p:cNvSpPr>
          <p:nvPr>
            <p:ph idx="1"/>
          </p:nvPr>
        </p:nvSpPr>
        <p:spPr>
          <a:xfrm>
            <a:off x="381000" y="1493837"/>
            <a:ext cx="8382000" cy="4754563"/>
          </a:xfrm>
        </p:spPr>
        <p:txBody>
          <a:bodyPr/>
          <a:lstStyle/>
          <a:p>
            <a:pPr algn="just" eaLnBrk="1" hangingPunct="1">
              <a:defRPr/>
            </a:pPr>
            <a:endParaRPr lang="en-US" altLang="en-US" sz="1800" dirty="0" smtClean="0">
              <a:latin typeface="Times New Roman" pitchFamily="1" charset="0"/>
              <a:cs typeface="Times New Roman" pitchFamily="1" charset="0"/>
            </a:endParaRPr>
          </a:p>
          <a:p>
            <a:pPr algn="just" eaLnBrk="1" hangingPunct="1">
              <a:defRPr/>
            </a:pPr>
            <a:r>
              <a:rPr lang="en-US" altLang="en-US" sz="2000" dirty="0" smtClean="0">
                <a:latin typeface="Times New Roman" pitchFamily="1" charset="0"/>
                <a:cs typeface="Times New Roman" pitchFamily="1" charset="0"/>
              </a:rPr>
              <a:t>HRA serves approximately 3 million low-income New Yorkers through a broad range of programs to address </a:t>
            </a:r>
            <a:r>
              <a:rPr lang="en-US" altLang="en-US" sz="2000" dirty="0">
                <a:latin typeface="Times New Roman" pitchFamily="1" charset="0"/>
                <a:cs typeface="Times New Roman" pitchFamily="1" charset="0"/>
              </a:rPr>
              <a:t>poverty and income </a:t>
            </a:r>
            <a:r>
              <a:rPr lang="en-US" altLang="en-US" sz="2000" dirty="0" smtClean="0">
                <a:latin typeface="Times New Roman" pitchFamily="1" charset="0"/>
                <a:cs typeface="Times New Roman" pitchFamily="1" charset="0"/>
              </a:rPr>
              <a:t>inequality and </a:t>
            </a:r>
            <a:r>
              <a:rPr lang="en-US" altLang="en-US" sz="2000" dirty="0">
                <a:latin typeface="Times New Roman" pitchFamily="1" charset="0"/>
                <a:cs typeface="Times New Roman" pitchFamily="1" charset="0"/>
              </a:rPr>
              <a:t>prevent </a:t>
            </a:r>
            <a:r>
              <a:rPr lang="en-US" altLang="en-US" sz="2000" dirty="0" smtClean="0">
                <a:latin typeface="Times New Roman" pitchFamily="1" charset="0"/>
                <a:cs typeface="Times New Roman" pitchFamily="1" charset="0"/>
              </a:rPr>
              <a:t>homelessness.</a:t>
            </a:r>
          </a:p>
          <a:p>
            <a:pPr marL="0" indent="0" algn="just" eaLnBrk="1" hangingPunct="1">
              <a:buFontTx/>
              <a:buNone/>
              <a:defRPr/>
            </a:pPr>
            <a:endParaRPr lang="en-US" altLang="en-US" sz="1600" dirty="0" smtClean="0">
              <a:latin typeface="Times New Roman" pitchFamily="1" charset="0"/>
              <a:cs typeface="Times New Roman" pitchFamily="1" charset="0"/>
            </a:endParaRPr>
          </a:p>
          <a:p>
            <a:pPr algn="just" eaLnBrk="1" hangingPunct="1">
              <a:defRPr/>
            </a:pPr>
            <a:r>
              <a:rPr lang="en-US" altLang="en-US" sz="2000" dirty="0" smtClean="0">
                <a:latin typeface="Times New Roman" pitchFamily="1" charset="0"/>
                <a:cs typeface="Times New Roman" pitchFamily="1" charset="0"/>
              </a:rPr>
              <a:t>As of the Executive Budget, HRA has a Fiscal Year 2016 operating budget of $9.9 billion ($7.7 billion in City funds)</a:t>
            </a:r>
          </a:p>
          <a:p>
            <a:pPr lvl="1" algn="just">
              <a:defRPr/>
            </a:pPr>
            <a:r>
              <a:rPr lang="en-US" altLang="en-US" sz="1600" dirty="0" smtClean="0">
                <a:latin typeface="Times New Roman" panose="02020603050405020304" pitchFamily="18" charset="0"/>
                <a:cs typeface="Times New Roman" panose="02020603050405020304" pitchFamily="18" charset="0"/>
              </a:rPr>
              <a:t>78 percent is for Medicaid payments and cash assistance benefits.  </a:t>
            </a:r>
          </a:p>
          <a:p>
            <a:pPr lvl="1" algn="just">
              <a:defRPr/>
            </a:pPr>
            <a:r>
              <a:rPr lang="en-US" altLang="en-US" sz="1600" dirty="0" smtClean="0">
                <a:latin typeface="Times New Roman" panose="02020603050405020304" pitchFamily="18" charset="0"/>
                <a:cs typeface="Times New Roman" panose="02020603050405020304" pitchFamily="18" charset="0"/>
              </a:rPr>
              <a:t>The balance </a:t>
            </a:r>
            <a:r>
              <a:rPr lang="en-US" altLang="en-US" sz="1600" dirty="0">
                <a:latin typeface="Times New Roman" panose="02020603050405020304" pitchFamily="18" charset="0"/>
                <a:cs typeface="Times New Roman" panose="02020603050405020304" pitchFamily="18" charset="0"/>
              </a:rPr>
              <a:t>supports employment </a:t>
            </a:r>
            <a:r>
              <a:rPr lang="en-US" altLang="en-US" sz="1600" dirty="0" smtClean="0">
                <a:latin typeface="Times New Roman" panose="02020603050405020304" pitchFamily="18" charset="0"/>
                <a:cs typeface="Times New Roman" panose="02020603050405020304" pitchFamily="18" charset="0"/>
              </a:rPr>
              <a:t>programs, </a:t>
            </a:r>
            <a:r>
              <a:rPr lang="en-US" altLang="en-US" sz="1600" dirty="0">
                <a:latin typeface="Times New Roman" panose="02020603050405020304" pitchFamily="18" charset="0"/>
                <a:cs typeface="Times New Roman" panose="02020603050405020304" pitchFamily="18" charset="0"/>
              </a:rPr>
              <a:t>homeless prevention, legal </a:t>
            </a:r>
            <a:r>
              <a:rPr lang="en-US" altLang="en-US" sz="1600" dirty="0" smtClean="0">
                <a:latin typeface="Times New Roman" panose="02020603050405020304" pitchFamily="18" charset="0"/>
                <a:cs typeface="Times New Roman" panose="02020603050405020304" pitchFamily="18" charset="0"/>
              </a:rPr>
              <a:t>services, rental assistance, and other services for low-income New Yorkers.</a:t>
            </a:r>
          </a:p>
          <a:p>
            <a:pPr lvl="1" algn="just">
              <a:defRPr/>
            </a:pPr>
            <a:r>
              <a:rPr lang="en-US" altLang="en-US" sz="1600" dirty="0" smtClean="0">
                <a:latin typeface="Times New Roman" panose="02020603050405020304" pitchFamily="18" charset="0"/>
                <a:cs typeface="Times New Roman" panose="02020603050405020304" pitchFamily="18" charset="0"/>
              </a:rPr>
              <a:t>HRA continues to be responsible for much of the Medicaid program - which totals $29 billion in NYC, although only 20 percent of these costs are part of the HRA budget; HRA also administers $3 billion in federal SNAP (food stamps) benefits that do not pass through  the City budget. </a:t>
            </a:r>
          </a:p>
          <a:p>
            <a:pPr lvl="1" algn="just">
              <a:defRPr/>
            </a:pPr>
            <a:r>
              <a:rPr lang="en-US" altLang="en-US" sz="1600" dirty="0" smtClean="0">
                <a:latin typeface="Times New Roman" panose="02020603050405020304" pitchFamily="18" charset="0"/>
                <a:cs typeface="Times New Roman" panose="02020603050405020304" pitchFamily="18" charset="0"/>
              </a:rPr>
              <a:t>This means that HRA is responsible for a total of $35 billion in programs and services.</a:t>
            </a:r>
            <a:endParaRPr lang="en-US" altLang="en-US" sz="1600" dirty="0" smtClean="0">
              <a:latin typeface="Times New Roman" pitchFamily="1" charset="0"/>
              <a:cs typeface="Times New Roman" pitchFamily="1" charset="0"/>
            </a:endParaRPr>
          </a:p>
          <a:p>
            <a:pPr lvl="1" eaLnBrk="1" hangingPunct="1">
              <a:defRPr/>
            </a:pPr>
            <a:endParaRPr lang="en-US" altLang="en-US" sz="1600" dirty="0" smtClean="0">
              <a:latin typeface="Times New Roman" pitchFamily="1" charset="0"/>
              <a:cs typeface="Times New Roman" pitchFamily="1" charset="0"/>
            </a:endParaRPr>
          </a:p>
          <a:p>
            <a:pPr eaLnBrk="1" hangingPunct="1">
              <a:buFontTx/>
              <a:buNone/>
              <a:defRPr/>
            </a:pPr>
            <a:endParaRPr lang="en-US" altLang="en-US" dirty="0" smtClean="0">
              <a:latin typeface="Times New Roman" pitchFamily="1" charset="0"/>
              <a:cs typeface="Times New Roman" pitchFamily="1" charset="0"/>
            </a:endParaRPr>
          </a:p>
        </p:txBody>
      </p:sp>
      <p:sp>
        <p:nvSpPr>
          <p:cNvPr id="2" name="Slide Number Placeholder 1"/>
          <p:cNvSpPr>
            <a:spLocks noGrp="1"/>
          </p:cNvSpPr>
          <p:nvPr>
            <p:ph type="sldNum" sz="quarter" idx="12"/>
          </p:nvPr>
        </p:nvSpPr>
        <p:spPr/>
        <p:txBody>
          <a:bodyPr/>
          <a:lstStyle/>
          <a:p>
            <a:fld id="{7B604CB2-1CD0-4FC4-9A61-D0BFEFBBB6FE}" type="slidenum">
              <a:rPr lang="en-US" smtClean="0"/>
              <a:pPr/>
              <a:t>6</a:t>
            </a:fld>
            <a:endParaRPr lang="en-US"/>
          </a:p>
        </p:txBody>
      </p:sp>
    </p:spTree>
    <p:extLst>
      <p:ext uri="{BB962C8B-B14F-4D97-AF65-F5344CB8AC3E}">
        <p14:creationId xmlns:p14="http://schemas.microsoft.com/office/powerpoint/2010/main" val="22676256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1"/>
          <p:cNvSpPr>
            <a:spLocks noGrp="1"/>
          </p:cNvSpPr>
          <p:nvPr>
            <p:ph/>
          </p:nvPr>
        </p:nvSpPr>
        <p:spPr>
          <a:xfrm>
            <a:off x="457200" y="1676400"/>
            <a:ext cx="8458200" cy="4953000"/>
          </a:xfrm>
        </p:spPr>
        <p:txBody>
          <a:bodyPr/>
          <a:lstStyle/>
          <a:p>
            <a:pPr algn="just"/>
            <a:r>
              <a:rPr lang="en-US" altLang="en-US" sz="1800" dirty="0" smtClean="0">
                <a:latin typeface="Times New Roman" pitchFamily="1" charset="0"/>
                <a:cs typeface="Times New Roman" pitchFamily="1" charset="0"/>
              </a:rPr>
              <a:t>Annually HRA provides critical support that helps many low-income New Yorkers remain in the workforce: </a:t>
            </a:r>
          </a:p>
          <a:p>
            <a:pPr marL="457200" lvl="1" indent="0" algn="just">
              <a:buFontTx/>
              <a:buNone/>
            </a:pPr>
            <a:endParaRPr lang="en-US" altLang="en-US" sz="1800" dirty="0" smtClean="0">
              <a:latin typeface="Times New Roman" pitchFamily="1" charset="0"/>
              <a:cs typeface="Times New Roman" pitchFamily="1" charset="0"/>
            </a:endParaRPr>
          </a:p>
          <a:p>
            <a:pPr marL="457200" lvl="1" indent="0" algn="just">
              <a:buFontTx/>
              <a:buNone/>
            </a:pPr>
            <a:endParaRPr lang="en-US" altLang="en-US" sz="1800" dirty="0" smtClean="0">
              <a:latin typeface="Times New Roman" pitchFamily="1" charset="0"/>
              <a:cs typeface="Times New Roman" pitchFamily="1" charset="0"/>
            </a:endParaRPr>
          </a:p>
          <a:p>
            <a:pPr marL="457200" lvl="1" indent="0" algn="just">
              <a:buFontTx/>
              <a:buNone/>
            </a:pPr>
            <a:endParaRPr lang="en-US" altLang="en-US" sz="1800" dirty="0" smtClean="0">
              <a:latin typeface="Times New Roman" pitchFamily="1" charset="0"/>
              <a:cs typeface="Times New Roman" pitchFamily="1" charset="0"/>
            </a:endParaRPr>
          </a:p>
          <a:p>
            <a:pPr marL="457200" lvl="1" indent="0" algn="just">
              <a:buFontTx/>
              <a:buNone/>
            </a:pPr>
            <a:endParaRPr lang="en-US" altLang="en-US" sz="1800" dirty="0" smtClean="0">
              <a:latin typeface="Times New Roman" pitchFamily="1" charset="0"/>
              <a:cs typeface="Times New Roman" pitchFamily="1" charset="0"/>
            </a:endParaRPr>
          </a:p>
          <a:p>
            <a:pPr marL="457200" lvl="1" indent="0" algn="just">
              <a:buFontTx/>
              <a:buNone/>
            </a:pPr>
            <a:endParaRPr lang="en-US" altLang="en-US" sz="1800" dirty="0" smtClean="0">
              <a:latin typeface="Times New Roman" pitchFamily="1" charset="0"/>
              <a:cs typeface="Times New Roman" pitchFamily="1" charset="0"/>
            </a:endParaRPr>
          </a:p>
          <a:p>
            <a:pPr marL="457200" lvl="1" indent="0" algn="just">
              <a:buFontTx/>
              <a:buNone/>
            </a:pPr>
            <a:endParaRPr lang="en-US" altLang="en-US" sz="1800" dirty="0" smtClean="0">
              <a:latin typeface="Times New Roman" pitchFamily="1" charset="0"/>
              <a:cs typeface="Times New Roman" pitchFamily="1" charset="0"/>
            </a:endParaRPr>
          </a:p>
          <a:p>
            <a:pPr marL="457200" lvl="1" indent="0" algn="just">
              <a:buFontTx/>
              <a:buNone/>
            </a:pPr>
            <a:endParaRPr lang="en-US" altLang="en-US" sz="1800" dirty="0" smtClean="0">
              <a:latin typeface="Times New Roman" pitchFamily="1" charset="0"/>
              <a:cs typeface="Times New Roman" pitchFamily="1" charset="0"/>
            </a:endParaRPr>
          </a:p>
          <a:p>
            <a:pPr marL="457200" lvl="1" indent="0" algn="just">
              <a:buFontTx/>
              <a:buNone/>
            </a:pPr>
            <a:endParaRPr lang="en-US" altLang="en-US" sz="1800" dirty="0" smtClean="0">
              <a:latin typeface="Times New Roman" pitchFamily="1" charset="0"/>
              <a:cs typeface="Times New Roman" pitchFamily="1" charset="0"/>
            </a:endParaRPr>
          </a:p>
          <a:p>
            <a:pPr algn="just"/>
            <a:r>
              <a:rPr lang="en-US" altLang="en-US" sz="1800" dirty="0" smtClean="0">
                <a:latin typeface="Times New Roman" pitchFamily="1" charset="0"/>
                <a:cs typeface="Times New Roman" pitchFamily="1" charset="0"/>
              </a:rPr>
              <a:t>Efforts aimed at keeping low-income workers in the workforce are much less expensive and more efficient than providing assistance to New Yorkers after they are out of the workforce, especially after an extended absence.</a:t>
            </a:r>
          </a:p>
          <a:p>
            <a:endParaRPr lang="en-US" altLang="en-US" dirty="0" smtClean="0"/>
          </a:p>
        </p:txBody>
      </p:sp>
      <p:sp>
        <p:nvSpPr>
          <p:cNvPr id="5124" name="Title 1"/>
          <p:cNvSpPr txBox="1">
            <a:spLocks/>
          </p:cNvSpPr>
          <p:nvPr/>
        </p:nvSpPr>
        <p:spPr bwMode="auto">
          <a:xfrm>
            <a:off x="0" y="274638"/>
            <a:ext cx="9296400" cy="140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ea typeface="ＭＳ Ｐゴシック" pitchFamily="1" charset="-128"/>
              </a:defRPr>
            </a:lvl1pPr>
            <a:lvl2pPr marL="742950" indent="-285750"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lgn="ctr">
              <a:buFontTx/>
              <a:buNone/>
            </a:pPr>
            <a:r>
              <a:rPr lang="en-US" altLang="en-US" sz="3600" b="1" dirty="0">
                <a:solidFill>
                  <a:srgbClr val="0000A1"/>
                </a:solidFill>
                <a:latin typeface="Arial "/>
                <a:cs typeface="Times New Roman" pitchFamily="1" charset="0"/>
              </a:rPr>
              <a:t>HRA is about </a:t>
            </a:r>
            <a:r>
              <a:rPr lang="en-US" altLang="en-US" sz="3600" b="1" u="sng" dirty="0">
                <a:solidFill>
                  <a:srgbClr val="0000A1"/>
                </a:solidFill>
                <a:latin typeface="Arial "/>
                <a:cs typeface="Times New Roman" pitchFamily="1" charset="0"/>
              </a:rPr>
              <a:t>more</a:t>
            </a:r>
            <a:r>
              <a:rPr lang="en-US" altLang="en-US" sz="3600" b="1" dirty="0">
                <a:solidFill>
                  <a:srgbClr val="0000A1"/>
                </a:solidFill>
                <a:latin typeface="Arial "/>
                <a:cs typeface="Times New Roman" pitchFamily="1" charset="0"/>
              </a:rPr>
              <a:t> than cash assistance;</a:t>
            </a:r>
          </a:p>
          <a:p>
            <a:pPr algn="ctr">
              <a:buFontTx/>
              <a:buNone/>
            </a:pPr>
            <a:r>
              <a:rPr lang="en-US" altLang="en-US" sz="2800" b="1" dirty="0">
                <a:solidFill>
                  <a:srgbClr val="0000A1"/>
                </a:solidFill>
                <a:latin typeface="Arial "/>
                <a:cs typeface="Times New Roman" pitchFamily="1" charset="0"/>
              </a:rPr>
              <a:t>we help low-income workers stay on the job</a:t>
            </a:r>
          </a:p>
        </p:txBody>
      </p:sp>
      <p:graphicFrame>
        <p:nvGraphicFramePr>
          <p:cNvPr id="2" name="Diagram 1"/>
          <p:cNvGraphicFramePr/>
          <p:nvPr>
            <p:extLst>
              <p:ext uri="{D42A27DB-BD31-4B8C-83A1-F6EECF244321}">
                <p14:modId xmlns:p14="http://schemas.microsoft.com/office/powerpoint/2010/main" val="686451816"/>
              </p:ext>
            </p:extLst>
          </p:nvPr>
        </p:nvGraphicFramePr>
        <p:xfrm>
          <a:off x="1524000" y="2438400"/>
          <a:ext cx="6096000" cy="233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a:defRPr/>
            </a:pPr>
            <a:fld id="{23CD21BD-0929-4AA8-8BFF-174522F62A99}" type="slidenum">
              <a:rPr lang="en-US" smtClean="0"/>
              <a:pPr>
                <a:defRPr/>
              </a:pPr>
              <a:t>7</a:t>
            </a:fld>
            <a:endParaRPr lang="en-US"/>
          </a:p>
        </p:txBody>
      </p:sp>
    </p:spTree>
    <p:extLst>
      <p:ext uri="{BB962C8B-B14F-4D97-AF65-F5344CB8AC3E}">
        <p14:creationId xmlns:p14="http://schemas.microsoft.com/office/powerpoint/2010/main" val="2156384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8"/>
          <p:cNvSpPr>
            <a:spLocks noChangeArrowheads="1"/>
          </p:cNvSpPr>
          <p:nvPr/>
        </p:nvSpPr>
        <p:spPr bwMode="auto">
          <a:xfrm>
            <a:off x="457200" y="228600"/>
            <a:ext cx="82296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ＭＳ Ｐゴシック" pitchFamily="1" charset="-128"/>
              </a:defRPr>
            </a:lvl1pPr>
            <a:lvl2pPr marL="37931725" indent="-37474525"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lgn="ctr" eaLnBrk="1" hangingPunct="1">
              <a:spcBef>
                <a:spcPct val="0"/>
              </a:spcBef>
              <a:buFontTx/>
              <a:buNone/>
            </a:pPr>
            <a:r>
              <a:rPr lang="en-US" altLang="en-US" sz="3600" b="1" cap="all" dirty="0">
                <a:solidFill>
                  <a:srgbClr val="0000A1"/>
                </a:solidFill>
                <a:latin typeface="Arial "/>
                <a:cs typeface="Times New Roman" pitchFamily="1" charset="0"/>
              </a:rPr>
              <a:t>Table 1</a:t>
            </a:r>
            <a:r>
              <a:rPr lang="en-US" altLang="en-US" sz="3600" b="1" dirty="0">
                <a:solidFill>
                  <a:srgbClr val="0000A1"/>
                </a:solidFill>
                <a:latin typeface="Arial "/>
                <a:cs typeface="Times New Roman" pitchFamily="1" charset="0"/>
              </a:rPr>
              <a:t>: Benefits and Services</a:t>
            </a:r>
          </a:p>
        </p:txBody>
      </p:sp>
      <p:graphicFrame>
        <p:nvGraphicFramePr>
          <p:cNvPr id="8" name="Diagram 7"/>
          <p:cNvGraphicFramePr/>
          <p:nvPr>
            <p:extLst>
              <p:ext uri="{D42A27DB-BD31-4B8C-83A1-F6EECF244321}">
                <p14:modId xmlns:p14="http://schemas.microsoft.com/office/powerpoint/2010/main" val="3897069824"/>
              </p:ext>
            </p:extLst>
          </p:nvPr>
        </p:nvGraphicFramePr>
        <p:xfrm>
          <a:off x="152400" y="1143000"/>
          <a:ext cx="8724900" cy="49719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8" name="TextBox 8"/>
          <p:cNvSpPr txBox="1">
            <a:spLocks noChangeArrowheads="1"/>
          </p:cNvSpPr>
          <p:nvPr/>
        </p:nvSpPr>
        <p:spPr bwMode="auto">
          <a:xfrm>
            <a:off x="6743700" y="6184612"/>
            <a:ext cx="2222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ＭＳ Ｐゴシック" pitchFamily="1" charset="-128"/>
              </a:defRPr>
            </a:lvl1pPr>
            <a:lvl2pPr marL="37931725" indent="-37474525"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eaLnBrk="1" hangingPunct="1">
              <a:spcBef>
                <a:spcPct val="0"/>
              </a:spcBef>
              <a:buFontTx/>
              <a:buNone/>
            </a:pPr>
            <a:r>
              <a:rPr lang="en-US" altLang="en-US" sz="1300" b="1" dirty="0">
                <a:solidFill>
                  <a:srgbClr val="1111B7"/>
                </a:solidFill>
                <a:latin typeface="Arial Narrow" pitchFamily="34" charset="0"/>
                <a:cs typeface="Times New Roman" panose="02020603050405020304" pitchFamily="18" charset="0"/>
              </a:rPr>
              <a:t>*</a:t>
            </a:r>
            <a:r>
              <a:rPr lang="en-US" altLang="en-US" sz="1000" dirty="0">
                <a:latin typeface="Arial Narrow" pitchFamily="34" charset="0"/>
                <a:cs typeface="Times New Roman" panose="02020603050405020304" pitchFamily="18" charset="0"/>
              </a:rPr>
              <a:t>heat year runs from November to October.</a:t>
            </a:r>
          </a:p>
        </p:txBody>
      </p:sp>
      <p:sp>
        <p:nvSpPr>
          <p:cNvPr id="2" name="Slide Number Placeholder 1"/>
          <p:cNvSpPr>
            <a:spLocks noGrp="1"/>
          </p:cNvSpPr>
          <p:nvPr>
            <p:ph type="sldNum" sz="quarter" idx="12"/>
          </p:nvPr>
        </p:nvSpPr>
        <p:spPr/>
        <p:txBody>
          <a:bodyPr/>
          <a:lstStyle/>
          <a:p>
            <a:pPr>
              <a:defRPr/>
            </a:pPr>
            <a:fld id="{23CD21BD-0929-4AA8-8BFF-174522F62A99}" type="slidenum">
              <a:rPr lang="en-US" smtClean="0"/>
              <a:pPr>
                <a:defRPr/>
              </a:pPr>
              <a:t>8</a:t>
            </a:fld>
            <a:endParaRPr lang="en-US"/>
          </a:p>
        </p:txBody>
      </p:sp>
    </p:spTree>
    <p:extLst>
      <p:ext uri="{BB962C8B-B14F-4D97-AF65-F5344CB8AC3E}">
        <p14:creationId xmlns:p14="http://schemas.microsoft.com/office/powerpoint/2010/main" val="1239152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8"/>
          <p:cNvSpPr>
            <a:spLocks noChangeArrowheads="1"/>
          </p:cNvSpPr>
          <p:nvPr/>
        </p:nvSpPr>
        <p:spPr bwMode="auto">
          <a:xfrm>
            <a:off x="457200" y="381000"/>
            <a:ext cx="82296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charset="0"/>
                <a:ea typeface="ＭＳ Ｐゴシック" pitchFamily="1" charset="-128"/>
              </a:defRPr>
            </a:lvl1pPr>
            <a:lvl2pPr marL="37931725" indent="-37474525" eaLnBrk="0" hangingPunct="0">
              <a:spcBef>
                <a:spcPct val="20000"/>
              </a:spcBef>
              <a:buChar char="–"/>
              <a:defRPr sz="2800">
                <a:solidFill>
                  <a:schemeClr val="tx1"/>
                </a:solidFill>
                <a:latin typeface="Arial" charset="0"/>
                <a:ea typeface="ＭＳ Ｐゴシック" pitchFamily="1" charset="-128"/>
              </a:defRPr>
            </a:lvl2pPr>
            <a:lvl3pPr marL="1143000" indent="-228600" eaLnBrk="0" hangingPunct="0">
              <a:spcBef>
                <a:spcPct val="20000"/>
              </a:spcBef>
              <a:buChar char="•"/>
              <a:defRPr sz="2400">
                <a:solidFill>
                  <a:schemeClr val="tx1"/>
                </a:solidFill>
                <a:latin typeface="Arial" charset="0"/>
                <a:ea typeface="ＭＳ Ｐゴシック" pitchFamily="1" charset="-128"/>
              </a:defRPr>
            </a:lvl3pPr>
            <a:lvl4pPr marL="1600200" indent="-228600" eaLnBrk="0" hangingPunct="0">
              <a:spcBef>
                <a:spcPct val="20000"/>
              </a:spcBef>
              <a:buChar char="–"/>
              <a:defRPr sz="2000">
                <a:solidFill>
                  <a:schemeClr val="tx1"/>
                </a:solidFill>
                <a:latin typeface="Arial" charset="0"/>
                <a:ea typeface="ＭＳ Ｐゴシック" pitchFamily="1" charset="-128"/>
              </a:defRPr>
            </a:lvl4pPr>
            <a:lvl5pPr marL="2057400" indent="-228600" eaLnBrk="0" hangingPunct="0">
              <a:spcBef>
                <a:spcPct val="20000"/>
              </a:spcBef>
              <a:buChar char="»"/>
              <a:defRPr sz="2000">
                <a:solidFill>
                  <a:schemeClr val="tx1"/>
                </a:solidFill>
                <a:latin typeface="Arial" charset="0"/>
                <a:ea typeface="ＭＳ Ｐゴシック" pitchFamily="1"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pitchFamily="1" charset="-128"/>
              </a:defRPr>
            </a:lvl9pPr>
          </a:lstStyle>
          <a:p>
            <a:pPr algn="ctr" eaLnBrk="1" hangingPunct="1">
              <a:spcBef>
                <a:spcPct val="0"/>
              </a:spcBef>
              <a:buFontTx/>
              <a:buNone/>
            </a:pPr>
            <a:r>
              <a:rPr lang="en-US" altLang="en-US" sz="3600" b="1" cap="all" dirty="0">
                <a:solidFill>
                  <a:srgbClr val="0000A1"/>
                </a:solidFill>
                <a:latin typeface="Arial" pitchFamily="34" charset="0"/>
                <a:cs typeface="Arial" pitchFamily="34" charset="0"/>
              </a:rPr>
              <a:t>Table 2:</a:t>
            </a:r>
            <a:r>
              <a:rPr lang="en-US" altLang="en-US" sz="3600" b="1" dirty="0">
                <a:solidFill>
                  <a:srgbClr val="0000A1"/>
                </a:solidFill>
                <a:latin typeface="Arial" pitchFamily="34" charset="0"/>
                <a:cs typeface="Arial" pitchFamily="34" charset="0"/>
              </a:rPr>
              <a:t> Support for Vulnerable Populations</a:t>
            </a:r>
          </a:p>
        </p:txBody>
      </p:sp>
      <p:graphicFrame>
        <p:nvGraphicFramePr>
          <p:cNvPr id="8" name="Diagram 7"/>
          <p:cNvGraphicFramePr/>
          <p:nvPr>
            <p:extLst>
              <p:ext uri="{D42A27DB-BD31-4B8C-83A1-F6EECF244321}">
                <p14:modId xmlns:p14="http://schemas.microsoft.com/office/powerpoint/2010/main" val="3302810562"/>
              </p:ext>
            </p:extLst>
          </p:nvPr>
        </p:nvGraphicFramePr>
        <p:xfrm>
          <a:off x="228600" y="1524000"/>
          <a:ext cx="86487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23CD21BD-0929-4AA8-8BFF-174522F62A99}" type="slidenum">
              <a:rPr lang="en-US" smtClean="0"/>
              <a:pPr>
                <a:defRPr/>
              </a:pPr>
              <a:t>9</a:t>
            </a:fld>
            <a:endParaRPr lang="en-US"/>
          </a:p>
        </p:txBody>
      </p:sp>
    </p:spTree>
    <p:extLst>
      <p:ext uri="{BB962C8B-B14F-4D97-AF65-F5344CB8AC3E}">
        <p14:creationId xmlns:p14="http://schemas.microsoft.com/office/powerpoint/2010/main" val="3100177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16591</TotalTime>
  <Words>3587</Words>
  <Application>Microsoft Office PowerPoint</Application>
  <PresentationFormat>On-screen Show (4:3)</PresentationFormat>
  <Paragraphs>471</Paragraphs>
  <Slides>35</Slides>
  <Notes>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Steven Banks, Commissioner May 19, 2015</vt:lpstr>
      <vt:lpstr>Overview: Key Accomplishments</vt:lpstr>
      <vt:lpstr>Major Initiatives: SNAP/Food Stamps Access</vt:lpstr>
      <vt:lpstr>Major Initiatives: SNAP/Food Stamps Access</vt:lpstr>
      <vt:lpstr>Overview: Key Accomplishments</vt:lpstr>
      <vt:lpstr>Overview: NYC Human Resources Administration (HRA)</vt:lpstr>
      <vt:lpstr>PowerPoint Presentation</vt:lpstr>
      <vt:lpstr>PowerPoint Presentation</vt:lpstr>
      <vt:lpstr>PowerPoint Presentation</vt:lpstr>
      <vt:lpstr>Overview: NYC HRA Staff</vt:lpstr>
      <vt:lpstr>PowerPoint Presentation</vt:lpstr>
      <vt:lpstr>PowerPoint Presentation</vt:lpstr>
      <vt:lpstr>Executive Budget Overview</vt:lpstr>
      <vt:lpstr>Executive Budget Overview: Capital</vt:lpstr>
      <vt:lpstr>2016 Executive Budget: Major Initiatives and Reforms</vt:lpstr>
      <vt:lpstr>2016 Executive Budget: Major Initiatives and Reforms</vt:lpstr>
      <vt:lpstr>2016 Executive Budget: Savings and Efficiencies</vt:lpstr>
      <vt:lpstr>HRA Reforms: Re-engineering Update</vt:lpstr>
      <vt:lpstr>Major Initiatives: SNAP Access</vt:lpstr>
      <vt:lpstr>HRA Reforms: Employment Plan</vt:lpstr>
      <vt:lpstr>HRA Reforms: Employment Plan</vt:lpstr>
      <vt:lpstr>Major Initiatives: Homelessness Prevention</vt:lpstr>
      <vt:lpstr>Major Initiatives: Legal Services Initiatives</vt:lpstr>
      <vt:lpstr>Major Initiatives: Legal Services Initiatives</vt:lpstr>
      <vt:lpstr>Major Initiatives: Rental Assistance to Prevent and Alleviate Homelessness</vt:lpstr>
      <vt:lpstr>Major Initiatives: Rental Assistance to Prevent and Alleviate Homelessness</vt:lpstr>
      <vt:lpstr>Major Initiatives: Rental Assistance to Prevent and Alleviate Homelessness</vt:lpstr>
      <vt:lpstr>Major Initiatives: Rental Assistance to Prevent and Alleviate Homelessness</vt:lpstr>
      <vt:lpstr>Major Initiatives: HASA</vt:lpstr>
      <vt:lpstr>HRA Major Initiatives: IDNYC</vt:lpstr>
      <vt:lpstr>HRA Major Initiatives: IDNYC</vt:lpstr>
      <vt:lpstr>HRA Reform Initiatives</vt:lpstr>
      <vt:lpstr>PowerPoint Presentation</vt:lpstr>
      <vt:lpstr>HRA Reforms</vt:lpstr>
      <vt:lpstr>PowerPoint Presentation</vt:lpstr>
    </vt:vector>
  </TitlesOfParts>
  <Company>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Steven Banks, Commissioner March 17, 2015</dc:title>
  <dc:creator>HRA</dc:creator>
  <cp:lastModifiedBy>Erin Drinkwater</cp:lastModifiedBy>
  <cp:revision>287</cp:revision>
  <cp:lastPrinted>2015-05-18T20:56:15Z</cp:lastPrinted>
  <dcterms:created xsi:type="dcterms:W3CDTF">2015-05-17T14:24:34Z</dcterms:created>
  <dcterms:modified xsi:type="dcterms:W3CDTF">2015-05-19T13:00:42Z</dcterms:modified>
</cp:coreProperties>
</file>