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9" r:id="rId1"/>
  </p:sldMasterIdLst>
  <p:notesMasterIdLst>
    <p:notesMasterId r:id="rId64"/>
  </p:notesMasterIdLst>
  <p:handoutMasterIdLst>
    <p:handoutMasterId r:id="rId65"/>
  </p:handoutMasterIdLst>
  <p:sldIdLst>
    <p:sldId id="467" r:id="rId2"/>
    <p:sldId id="485" r:id="rId3"/>
    <p:sldId id="423" r:id="rId4"/>
    <p:sldId id="421" r:id="rId5"/>
    <p:sldId id="268" r:id="rId6"/>
    <p:sldId id="495" r:id="rId7"/>
    <p:sldId id="299" r:id="rId8"/>
    <p:sldId id="311" r:id="rId9"/>
    <p:sldId id="312" r:id="rId10"/>
    <p:sldId id="427" r:id="rId11"/>
    <p:sldId id="475" r:id="rId12"/>
    <p:sldId id="428" r:id="rId13"/>
    <p:sldId id="466" r:id="rId14"/>
    <p:sldId id="419" r:id="rId15"/>
    <p:sldId id="469" r:id="rId16"/>
    <p:sldId id="453" r:id="rId17"/>
    <p:sldId id="454" r:id="rId18"/>
    <p:sldId id="455" r:id="rId19"/>
    <p:sldId id="432" r:id="rId20"/>
    <p:sldId id="483" r:id="rId21"/>
    <p:sldId id="407" r:id="rId22"/>
    <p:sldId id="416" r:id="rId23"/>
    <p:sldId id="461" r:id="rId24"/>
    <p:sldId id="437" r:id="rId25"/>
    <p:sldId id="493" r:id="rId26"/>
    <p:sldId id="491" r:id="rId27"/>
    <p:sldId id="494" r:id="rId28"/>
    <p:sldId id="262" r:id="rId29"/>
    <p:sldId id="415" r:id="rId30"/>
    <p:sldId id="340" r:id="rId31"/>
    <p:sldId id="345" r:id="rId32"/>
    <p:sldId id="346" r:id="rId33"/>
    <p:sldId id="316" r:id="rId34"/>
    <p:sldId id="347" r:id="rId35"/>
    <p:sldId id="481" r:id="rId36"/>
    <p:sldId id="482" r:id="rId37"/>
    <p:sldId id="264" r:id="rId38"/>
    <p:sldId id="439" r:id="rId39"/>
    <p:sldId id="440" r:id="rId40"/>
    <p:sldId id="442" r:id="rId41"/>
    <p:sldId id="443" r:id="rId42"/>
    <p:sldId id="452" r:id="rId43"/>
    <p:sldId id="445" r:id="rId44"/>
    <p:sldId id="446" r:id="rId45"/>
    <p:sldId id="462" r:id="rId46"/>
    <p:sldId id="465" r:id="rId47"/>
    <p:sldId id="464" r:id="rId48"/>
    <p:sldId id="448" r:id="rId49"/>
    <p:sldId id="486" r:id="rId50"/>
    <p:sldId id="487" r:id="rId51"/>
    <p:sldId id="488" r:id="rId52"/>
    <p:sldId id="489" r:id="rId53"/>
    <p:sldId id="490" r:id="rId54"/>
    <p:sldId id="458" r:id="rId55"/>
    <p:sldId id="459" r:id="rId56"/>
    <p:sldId id="542" r:id="rId57"/>
    <p:sldId id="484" r:id="rId58"/>
    <p:sldId id="480" r:id="rId59"/>
    <p:sldId id="425" r:id="rId60"/>
    <p:sldId id="457" r:id="rId61"/>
    <p:sldId id="492" r:id="rId62"/>
    <p:sldId id="496"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uz, Eliana (HPD)" initials="CE(" lastIdx="1" clrIdx="0">
    <p:extLst>
      <p:ext uri="{19B8F6BF-5375-455C-9EA6-DF929625EA0E}">
        <p15:presenceInfo xmlns:p15="http://schemas.microsoft.com/office/powerpoint/2012/main" userId="S::cruze@hpd.nyc.gov::3bd6f6ab-7325-4aa6-a717-fa9095501959" providerId="AD"/>
      </p:ext>
    </p:extLst>
  </p:cmAuthor>
  <p:cmAuthor id="2" name="Jack Lundquist" initials="JL" lastIdx="2" clrIdx="1">
    <p:extLst>
      <p:ext uri="{19B8F6BF-5375-455C-9EA6-DF929625EA0E}">
        <p15:presenceInfo xmlns:p15="http://schemas.microsoft.com/office/powerpoint/2012/main" userId="fb2403bf1cbbfa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45083" autoAdjust="0"/>
  </p:normalViewPr>
  <p:slideViewPr>
    <p:cSldViewPr>
      <p:cViewPr varScale="1">
        <p:scale>
          <a:sx n="40" d="100"/>
          <a:sy n="40" d="100"/>
        </p:scale>
        <p:origin x="285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220"/>
    </p:cViewPr>
  </p:sorterViewPr>
  <p:notesViewPr>
    <p:cSldViewPr>
      <p:cViewPr>
        <p:scale>
          <a:sx n="66" d="100"/>
          <a:sy n="66" d="100"/>
        </p:scale>
        <p:origin x="-160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93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93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93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DF352A2-923C-47A3-B42D-9FABC6087B7E}" type="slidenum">
              <a:rPr lang="en-US"/>
              <a:pPr>
                <a:defRPr/>
              </a:pPr>
              <a:t>‹#›</a:t>
            </a:fld>
            <a:endParaRPr lang="en-US"/>
          </a:p>
        </p:txBody>
      </p:sp>
    </p:spTree>
    <p:extLst>
      <p:ext uri="{BB962C8B-B14F-4D97-AF65-F5344CB8AC3E}">
        <p14:creationId xmlns:p14="http://schemas.microsoft.com/office/powerpoint/2010/main" val="3654226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911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11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911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67958DC-ABAB-4E0F-B2C7-EC2917E0795D}" type="slidenum">
              <a:rPr lang="en-US"/>
              <a:pPr>
                <a:defRPr/>
              </a:pPr>
              <a:t>‹#›</a:t>
            </a:fld>
            <a:endParaRPr lang="en-US"/>
          </a:p>
        </p:txBody>
      </p:sp>
    </p:spTree>
    <p:extLst>
      <p:ext uri="{BB962C8B-B14F-4D97-AF65-F5344CB8AC3E}">
        <p14:creationId xmlns:p14="http://schemas.microsoft.com/office/powerpoint/2010/main" val="2832436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2CBFBDC6-3A9F-4C36-8074-187B9EE6BA74}" type="slidenum">
              <a:rPr lang="en-US" smtClean="0">
                <a:latin typeface="Arial" charset="0"/>
              </a:rPr>
              <a:pPr eaLnBrk="1" hangingPunct="1"/>
              <a:t>1</a:t>
            </a:fld>
            <a:endParaRPr lang="en-US">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dirty="0"/>
              <a:t>Section 8 Housing Choice</a:t>
            </a:r>
            <a:br>
              <a:rPr lang="en-US" sz="1200" dirty="0"/>
            </a:br>
            <a:r>
              <a:rPr lang="en-US" sz="1200" dirty="0"/>
              <a:t>Voucher Briefing Session –</a:t>
            </a:r>
            <a:br>
              <a:rPr lang="en-US" sz="1200" dirty="0"/>
            </a:br>
            <a:r>
              <a:rPr lang="en-US" sz="1200" dirty="0"/>
              <a:t>Project-Based Vouchers</a:t>
            </a:r>
          </a:p>
          <a:p>
            <a:pPr eaLnBrk="1" hangingPunct="1"/>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New York City Department of Housing Preservation and Development</a:t>
            </a:r>
          </a:p>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10</a:t>
            </a:fld>
            <a:endParaRPr lang="en-US"/>
          </a:p>
        </p:txBody>
      </p:sp>
    </p:spTree>
    <p:extLst>
      <p:ext uri="{BB962C8B-B14F-4D97-AF65-F5344CB8AC3E}">
        <p14:creationId xmlns:p14="http://schemas.microsoft.com/office/powerpoint/2010/main" val="1864540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a:t>Suggestions C. Wang: </a:t>
            </a:r>
            <a:r>
              <a:rPr lang="en-US" sz="1200" i="1" kern="1200" dirty="0">
                <a:solidFill>
                  <a:schemeClr val="tx1"/>
                </a:solidFill>
                <a:effectLst/>
                <a:latin typeface="Arial" charset="0"/>
                <a:ea typeface="+mn-ea"/>
                <a:cs typeface="+mn-cs"/>
              </a:rPr>
              <a:t>The applicant must still sign the Things You Should Know form but they will not be meeting with their case managers here at HPD</a:t>
            </a:r>
          </a:p>
          <a:p>
            <a:endParaRPr lang="en-US" dirty="0"/>
          </a:p>
          <a:p>
            <a:pPr marL="171450" indent="-171450">
              <a:buFontTx/>
              <a:buChar char="-"/>
            </a:pPr>
            <a:r>
              <a:rPr lang="en-US" dirty="0"/>
              <a:t>Submit the two “Things you should know” documents, </a:t>
            </a:r>
            <a:r>
              <a:rPr lang="en-US" b="1" dirty="0"/>
              <a:t>which will be included in your Section 8 PBV application when it is submitted to HPD.</a:t>
            </a:r>
          </a:p>
          <a:p>
            <a:pPr marL="0" indent="0">
              <a:buFontTx/>
              <a:buNone/>
            </a:pPr>
            <a:endParaRPr lang="en-US" dirty="0"/>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13</a:t>
            </a:fld>
            <a:endParaRPr lang="en-US"/>
          </a:p>
        </p:txBody>
      </p:sp>
    </p:spTree>
    <p:extLst>
      <p:ext uri="{BB962C8B-B14F-4D97-AF65-F5344CB8AC3E}">
        <p14:creationId xmlns:p14="http://schemas.microsoft.com/office/powerpoint/2010/main" val="299240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597BDD25-2A6F-424C-9A50-3DF3E6E9ECDF}" type="slidenum">
              <a:rPr lang="en-US" smtClean="0">
                <a:latin typeface="Arial" charset="0"/>
              </a:rPr>
              <a:pPr eaLnBrk="1" hangingPunct="1"/>
              <a:t>15</a:t>
            </a:fld>
            <a:endParaRPr lang="en-US">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Project-Based Vouchers are different from regular vouchers in several ways. These include:</a:t>
            </a:r>
          </a:p>
          <a:p>
            <a:pPr eaLnBrk="1" hangingPunct="1"/>
            <a:endParaRPr lang="en-US" dirty="0"/>
          </a:p>
          <a:p>
            <a:pPr eaLnBrk="1" hangingPunct="1"/>
            <a:r>
              <a:rPr lang="en-US" dirty="0"/>
              <a:t>The subsidy is “attached” to the unit.  This means that if you receive a Project-Based Voucher, you must live in the specific apartment assigned by HPD and the building owner or sponsor or you will lose your Section 8 voucher PBV assistance.  You must then live in that apartment and meet all your lease and Family Obligations for at least one year.  You may be able to use your voucher to move to another apartment after one year; we will talk about how you can do this later in the briefing. </a:t>
            </a:r>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addition to your family obligations under the  Section 8 housing choice voucher program, Project-Based Voucher tenants </a:t>
            </a:r>
            <a:r>
              <a:rPr lang="en-US" b="1" dirty="0"/>
              <a:t>in certain units </a:t>
            </a:r>
            <a:r>
              <a:rPr lang="en-US" b="1" i="1" dirty="0"/>
              <a:t>will have to option to participate in a program of supportive services provided by the building owner, sponsor, or other supportive service provider.</a:t>
            </a:r>
            <a:r>
              <a:rPr lang="en-US" dirty="0"/>
              <a:t> </a:t>
            </a:r>
            <a:r>
              <a:rPr lang="en-US" b="1" i="1" dirty="0"/>
              <a:t>You will be informed when you sign your lease if services are available in your building. If services are available, you</a:t>
            </a:r>
            <a:r>
              <a:rPr lang="en-US" sz="1200" b="1" i="1" kern="1200" dirty="0">
                <a:solidFill>
                  <a:schemeClr val="tx1"/>
                </a:solidFill>
                <a:effectLst/>
                <a:latin typeface="Arial" charset="0"/>
                <a:ea typeface="+mn-ea"/>
                <a:cs typeface="+mn-cs"/>
              </a:rPr>
              <a:t> do not need to accept supportive services to be eligible for PBV assistance.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i="1"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PBV participants who are referred by a VA Medical Center as part of the Veterans Affairs Supportive Housing, or VASH program, will also be required to receive case management services from their local VA Medical Center and meet any case management requirements that the VA Medical Center sets. If you were referred by your local VA Medical Center, your VA case manager can tell you if this requirement applies to </a:t>
            </a:r>
            <a:r>
              <a:rPr lang="en-US" sz="1200" kern="1200">
                <a:solidFill>
                  <a:schemeClr val="tx1"/>
                </a:solidFill>
                <a:effectLst/>
                <a:latin typeface="Arial" charset="0"/>
                <a:ea typeface="+mn-ea"/>
                <a:cs typeface="+mn-cs"/>
              </a:rPr>
              <a:t>you.</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7CABA200-6299-4280-8A25-FD3C4E3BE62A}" type="slidenum">
              <a:rPr lang="en-US" smtClean="0">
                <a:latin typeface="Arial" charset="0"/>
              </a:rPr>
              <a:pPr eaLnBrk="1" hangingPunct="1"/>
              <a:t>16</a:t>
            </a:fld>
            <a:endParaRPr lang="en-US">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How does HPD determine your income under the project based voucher program?</a:t>
            </a:r>
          </a:p>
          <a:p>
            <a:pPr eaLnBrk="1" hangingPunct="1"/>
            <a:endParaRPr lang="en-US" dirty="0"/>
          </a:p>
          <a:p>
            <a:pPr eaLnBrk="1" hangingPunct="1"/>
            <a:r>
              <a:rPr lang="en-US" dirty="0"/>
              <a:t>HPD will determine your income, based on the department of housing and urban development’s policies for how to calculate income, the sources of income that are countable, and allowable deductions from your income. </a:t>
            </a:r>
          </a:p>
          <a:p>
            <a:pPr eaLnBrk="1" hangingPunct="1"/>
            <a:endParaRPr lang="en-US" dirty="0"/>
          </a:p>
          <a:p>
            <a:pPr eaLnBrk="1" hangingPunct="1"/>
            <a:r>
              <a:rPr lang="en-US" dirty="0"/>
              <a:t>HPD first calculates your g</a:t>
            </a:r>
            <a:r>
              <a:rPr lang="en-US" u="sng" dirty="0"/>
              <a:t>ross income</a:t>
            </a:r>
            <a:r>
              <a:rPr lang="en-US" dirty="0"/>
              <a:t> which includes:</a:t>
            </a:r>
          </a:p>
          <a:p>
            <a:pPr eaLnBrk="1" hangingPunct="1"/>
            <a:endParaRPr lang="en-US" dirty="0"/>
          </a:p>
          <a:p>
            <a:pPr eaLnBrk="1" hangingPunct="1"/>
            <a:r>
              <a:rPr lang="en-US" dirty="0"/>
              <a:t>- Income from all sources for all applicable family members.  Some examples: wages, Social Security, SSI, Public Assistance, pensions, unemployment insurance, child support, self-employment income.</a:t>
            </a:r>
          </a:p>
          <a:p>
            <a:pPr eaLnBrk="1" hangingPunct="1"/>
            <a:endParaRPr lang="en-US" dirty="0"/>
          </a:p>
          <a:p>
            <a:pPr eaLnBrk="1" hangingPunct="1"/>
            <a:r>
              <a:rPr lang="en-US" dirty="0"/>
              <a:t>- HPD also calculates Income from any assets that you have.  This is calculated using HUD’s formula.</a:t>
            </a:r>
          </a:p>
          <a:p>
            <a:pPr eaLnBrk="1" hangingPunct="1"/>
            <a:endParaRPr lang="en-US" dirty="0"/>
          </a:p>
          <a:p>
            <a:pPr eaLnBrk="1" hangingPunct="1"/>
            <a:r>
              <a:rPr lang="en-US" dirty="0"/>
              <a:t>Some income sources do not count towards your gross income (they are considered “excluded” from your income).  Examples of excluded income include earned income of minors and payments for care of foster children.  </a:t>
            </a:r>
          </a:p>
          <a:p>
            <a:pPr eaLnBrk="1" hangingPunct="1"/>
            <a:r>
              <a:rPr lang="en-US" dirty="0"/>
              <a:t>You need to report </a:t>
            </a:r>
            <a:r>
              <a:rPr lang="en-US" u="sng" dirty="0"/>
              <a:t>all income</a:t>
            </a:r>
            <a:r>
              <a:rPr lang="en-US" dirty="0"/>
              <a:t> for your household, and HPD will determine if any of this income is excluded.</a:t>
            </a:r>
          </a:p>
          <a:p>
            <a:pPr eaLnBrk="1" hangingPunct="1"/>
            <a:endParaRPr lang="en-US" dirty="0"/>
          </a:p>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A11A8A0A-10C4-4C19-A634-1327EFC8CB19}" type="slidenum">
              <a:rPr lang="en-US" smtClean="0">
                <a:latin typeface="Arial" charset="0"/>
              </a:rPr>
              <a:pPr eaLnBrk="1" hangingPunct="1"/>
              <a:t>17</a:t>
            </a:fld>
            <a:endParaRPr lang="en-US">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a:t>HPD then subtracts </a:t>
            </a:r>
            <a:r>
              <a:rPr lang="en-US" u="sng" dirty="0"/>
              <a:t>allowable deductions</a:t>
            </a:r>
            <a:r>
              <a:rPr lang="en-US" dirty="0"/>
              <a:t>.  Allowable deductions include:</a:t>
            </a:r>
          </a:p>
          <a:p>
            <a:pPr eaLnBrk="1" hangingPunct="1">
              <a:lnSpc>
                <a:spcPct val="90000"/>
              </a:lnSpc>
            </a:pPr>
            <a:endParaRPr lang="en-US" dirty="0"/>
          </a:p>
          <a:p>
            <a:pPr eaLnBrk="1" hangingPunct="1">
              <a:lnSpc>
                <a:spcPct val="90000"/>
              </a:lnSpc>
            </a:pPr>
            <a:r>
              <a:rPr lang="en-US" dirty="0"/>
              <a:t>Standard deductions for households with children, seniors, or persons with disabilities.</a:t>
            </a:r>
          </a:p>
          <a:p>
            <a:pPr eaLnBrk="1" hangingPunct="1">
              <a:lnSpc>
                <a:spcPct val="90000"/>
              </a:lnSpc>
            </a:pPr>
            <a:endParaRPr lang="en-US" dirty="0"/>
          </a:p>
          <a:p>
            <a:pPr eaLnBrk="1" hangingPunct="1">
              <a:lnSpc>
                <a:spcPct val="90000"/>
              </a:lnSpc>
            </a:pPr>
            <a:r>
              <a:rPr lang="en-US" dirty="0"/>
              <a:t>Eligible medical expenses for all of your family members if the head of household or spouse is elderly or disabled. </a:t>
            </a:r>
          </a:p>
          <a:p>
            <a:pPr eaLnBrk="1" hangingPunct="1">
              <a:lnSpc>
                <a:spcPct val="90000"/>
              </a:lnSpc>
            </a:pPr>
            <a:endParaRPr lang="en-US" dirty="0"/>
          </a:p>
          <a:p>
            <a:pPr eaLnBrk="1" hangingPunct="1">
              <a:lnSpc>
                <a:spcPct val="90000"/>
              </a:lnSpc>
            </a:pPr>
            <a:r>
              <a:rPr lang="en-US" dirty="0"/>
              <a:t>Eligible disability assistance expenses include expenses to cover attendant care or an auxiliary apparatus (such as a wheelchair or medical equipment) for a disabled member of your family if this allows a household member to be employed. </a:t>
            </a:r>
          </a:p>
          <a:p>
            <a:pPr eaLnBrk="1" hangingPunct="1">
              <a:lnSpc>
                <a:spcPct val="90000"/>
              </a:lnSpc>
            </a:pPr>
            <a:endParaRPr lang="en-US" dirty="0"/>
          </a:p>
          <a:p>
            <a:pPr eaLnBrk="1" hangingPunct="1">
              <a:lnSpc>
                <a:spcPct val="90000"/>
              </a:lnSpc>
            </a:pPr>
            <a:r>
              <a:rPr lang="en-US" dirty="0"/>
              <a:t>Childcare expenses if the childcare enables an adult family member of your household to be employed, to actively seek employment, or to further his or her education.</a:t>
            </a:r>
          </a:p>
          <a:p>
            <a:pPr eaLnBrk="1" hangingPunct="1">
              <a:lnSpc>
                <a:spcPct val="90000"/>
              </a:lnSpc>
            </a:pPr>
            <a:endParaRPr lang="en-US" dirty="0"/>
          </a:p>
          <a:p>
            <a:pPr eaLnBrk="1" hangingPunct="1">
              <a:lnSpc>
                <a:spcPct val="90000"/>
              </a:lnSpc>
            </a:pPr>
            <a:r>
              <a:rPr lang="en-US" dirty="0"/>
              <a:t>HPD will determine whether you are eligible for any deductions from your gross income.</a:t>
            </a:r>
          </a:p>
          <a:p>
            <a:pPr eaLnBrk="1" hangingPunct="1">
              <a:lnSpc>
                <a:spcPct val="90000"/>
              </a:lnSpc>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D83AD71-223A-4C3E-897D-D427F7F7BAA3}" type="slidenum">
              <a:rPr lang="en-US" smtClean="0">
                <a:latin typeface="Arial" charset="0"/>
              </a:rPr>
              <a:pPr eaLnBrk="1" hangingPunct="1"/>
              <a:t>18</a:t>
            </a:fld>
            <a:endParaRPr lang="en-US">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HPD subtracts the amount of your allowable deductions from the amount of your gross income to determine your </a:t>
            </a:r>
            <a:r>
              <a:rPr lang="en-US" u="sng"/>
              <a:t>adjusted income</a:t>
            </a:r>
            <a:r>
              <a:rPr lang="en-US"/>
              <a:t>.  Your adjusted income is used to calculate your Total Tenant Payment.</a:t>
            </a:r>
          </a:p>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F2176123-BF6B-46C0-B23F-0078DD32B551}" type="slidenum">
              <a:rPr lang="en-US" smtClean="0">
                <a:latin typeface="Arial" charset="0"/>
              </a:rPr>
              <a:pPr eaLnBrk="1" hangingPunct="1"/>
              <a:t>19</a:t>
            </a:fld>
            <a:endParaRPr lang="en-US">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HPD will base the amount of your assistance on the unit size of your voucher.  The unit size refers to the number of bedrooms HPD has determined are needed to house your family.</a:t>
            </a:r>
          </a:p>
          <a:p>
            <a:pPr eaLnBrk="1" hangingPunct="1"/>
            <a:endParaRPr lang="en-US" dirty="0"/>
          </a:p>
          <a:p>
            <a:pPr eaLnBrk="1" hangingPunct="1"/>
            <a:r>
              <a:rPr lang="en-US" dirty="0"/>
              <a:t>The unit size is based on:</a:t>
            </a:r>
          </a:p>
          <a:p>
            <a:pPr eaLnBrk="1" hangingPunct="1"/>
            <a:endParaRPr lang="en-US" dirty="0"/>
          </a:p>
          <a:p>
            <a:pPr eaLnBrk="1" hangingPunct="1">
              <a:buFontTx/>
              <a:buChar char="-"/>
            </a:pPr>
            <a:r>
              <a:rPr lang="en-US" dirty="0"/>
              <a:t>The number of people in your family</a:t>
            </a:r>
          </a:p>
          <a:p>
            <a:pPr eaLnBrk="1" hangingPunct="1">
              <a:buFontTx/>
              <a:buChar char="-"/>
            </a:pPr>
            <a:r>
              <a:rPr lang="en-US" dirty="0"/>
              <a:t>Their relationship to each other (such as whether two household members are spouses)</a:t>
            </a:r>
          </a:p>
          <a:p>
            <a:pPr eaLnBrk="1" hangingPunct="1">
              <a:buFontTx/>
              <a:buChar char="-"/>
            </a:pPr>
            <a:r>
              <a:rPr lang="en-US" dirty="0"/>
              <a:t>Age of family members</a:t>
            </a:r>
          </a:p>
          <a:p>
            <a:pPr eaLnBrk="1" hangingPunct="1">
              <a:buFontTx/>
              <a:buChar char="-"/>
            </a:pPr>
            <a:r>
              <a:rPr lang="en-US" dirty="0"/>
              <a:t>Sex of family members </a:t>
            </a:r>
          </a:p>
          <a:p>
            <a:pPr eaLnBrk="1" hangingPunct="1">
              <a:buFontTx/>
              <a:buChar char="-"/>
            </a:pPr>
            <a:r>
              <a:rPr lang="en-US" dirty="0"/>
              <a:t>Whether you have a family member with a disability that requires an additional bedroom as a reasonable accommodation for their needs.</a:t>
            </a:r>
          </a:p>
          <a:p>
            <a:pPr eaLnBrk="1" hangingPunct="1">
              <a:buFontTx/>
              <a:buChar char="-"/>
            </a:pPr>
            <a:endParaRPr lang="en-US" dirty="0"/>
          </a:p>
          <a:p>
            <a:pPr eaLnBrk="1" hangingPunct="1"/>
            <a:r>
              <a:rPr lang="en-US" dirty="0"/>
              <a:t>Your Briefing Book has more information on how HPD determines the unit size (Chapter 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D5033E95-65BA-433D-9C26-FEECE0D97B18}" type="slidenum">
              <a:rPr lang="en-US" smtClean="0">
                <a:solidFill>
                  <a:srgbClr val="000000"/>
                </a:solidFill>
                <a:latin typeface="Arial" charset="0"/>
              </a:rPr>
              <a:pPr eaLnBrk="1" hangingPunct="1"/>
              <a:t>20</a:t>
            </a:fld>
            <a:endParaRPr lang="en-US">
              <a:solidFill>
                <a:srgbClr val="000000"/>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HPD will base the amount of your assistance on the unit size of your voucher.  The unit size refers to the number of bedrooms HPD has determined are needed to house your family.</a:t>
            </a:r>
          </a:p>
          <a:p>
            <a:pPr eaLnBrk="1" hangingPunct="1"/>
            <a:endParaRPr lang="en-US" dirty="0"/>
          </a:p>
          <a:p>
            <a:pPr eaLnBrk="1" hangingPunct="1"/>
            <a:r>
              <a:rPr lang="en-US" dirty="0"/>
              <a:t>The unit size is based on:</a:t>
            </a:r>
          </a:p>
          <a:p>
            <a:pPr eaLnBrk="1" hangingPunct="1"/>
            <a:endParaRPr lang="en-US" dirty="0"/>
          </a:p>
          <a:p>
            <a:pPr eaLnBrk="1" hangingPunct="1">
              <a:buFontTx/>
              <a:buChar char="-"/>
            </a:pPr>
            <a:r>
              <a:rPr lang="en-US" dirty="0"/>
              <a:t>The number of people in your family</a:t>
            </a:r>
          </a:p>
          <a:p>
            <a:pPr eaLnBrk="1" hangingPunct="1">
              <a:buFontTx/>
              <a:buChar char="-"/>
            </a:pPr>
            <a:r>
              <a:rPr lang="en-US" dirty="0"/>
              <a:t>Their relationship to each other (such as whether two household members are spouses)</a:t>
            </a:r>
          </a:p>
          <a:p>
            <a:pPr eaLnBrk="1" hangingPunct="1">
              <a:buFontTx/>
              <a:buChar char="-"/>
            </a:pPr>
            <a:r>
              <a:rPr lang="en-US" dirty="0"/>
              <a:t>Age of family members</a:t>
            </a:r>
          </a:p>
          <a:p>
            <a:pPr eaLnBrk="1" hangingPunct="1">
              <a:buFontTx/>
              <a:buChar char="-"/>
            </a:pPr>
            <a:r>
              <a:rPr lang="en-US" dirty="0"/>
              <a:t>Sex of family members </a:t>
            </a:r>
          </a:p>
          <a:p>
            <a:pPr eaLnBrk="1" hangingPunct="1">
              <a:buFontTx/>
              <a:buChar char="-"/>
            </a:pPr>
            <a:r>
              <a:rPr lang="en-US" dirty="0"/>
              <a:t>Whether you have a family member with a disability that requires an additional bedroom as a reasonable accommodation for their needs.</a:t>
            </a:r>
          </a:p>
          <a:p>
            <a:pPr eaLnBrk="1" hangingPunct="1">
              <a:buFontTx/>
              <a:buChar char="-"/>
            </a:pPr>
            <a:endParaRPr lang="en-US" dirty="0"/>
          </a:p>
          <a:p>
            <a:pPr eaLnBrk="1" hangingPunct="1"/>
            <a:r>
              <a:rPr lang="en-US" dirty="0"/>
              <a:t>Your Briefing Book has more information on how HPD determines the unit size (Chapter 4)</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72B65B72-3D15-4882-A193-747F8DC49EF8}" type="slidenum">
              <a:rPr lang="en-US" smtClean="0">
                <a:latin typeface="Arial" charset="0"/>
              </a:rPr>
              <a:pPr eaLnBrk="1" hangingPunct="1"/>
              <a:t>21</a:t>
            </a:fld>
            <a:endParaRPr lang="en-US">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31AE66CE-B3A8-49C9-AC7D-E248BC2411B1}" type="slidenum">
              <a:rPr lang="en-US" smtClean="0">
                <a:latin typeface="Arial" charset="0"/>
              </a:rPr>
              <a:pPr eaLnBrk="1" hangingPunct="1"/>
              <a:t>22</a:t>
            </a:fld>
            <a:endParaRPr lang="en-US">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Your total rent (also called the “gross rent”) is your entire housing cost, which includes both the rent paid to the owner and any additional utility costs that you will need to pay.  If all of the utilities are included in the rent, the rent paid to the owner and the gross rent will be the same.  </a:t>
            </a:r>
          </a:p>
          <a:p>
            <a:pPr eaLnBrk="1" hangingPunct="1"/>
            <a:endParaRPr lang="en-US"/>
          </a:p>
          <a:p>
            <a:pPr eaLnBrk="1" hangingPunct="1"/>
            <a:r>
              <a:rPr lang="en-US"/>
              <a:t>If you are responsible for paying for utilities, HPD provides a Utility Allowance to assist you with utility costs.  The Utility Allowance  covers the basic utility costs for an energy-conservative household, based on the unit size and on which utilities your family is required to pay for in addition to the rent.</a:t>
            </a:r>
          </a:p>
          <a:p>
            <a:pPr eaLnBrk="1" hangingPunct="1"/>
            <a:endParaRPr lang="en-US"/>
          </a:p>
          <a:p>
            <a:pPr eaLnBrk="1" hangingPunct="1"/>
            <a:r>
              <a:rPr lang="en-US"/>
              <a:t>HPD will determine whether the rent for your unit is </a:t>
            </a:r>
            <a:r>
              <a:rPr lang="en-US" b="1"/>
              <a:t>reasonable</a:t>
            </a:r>
            <a:r>
              <a:rPr lang="en-US"/>
              <a:t>.  This means that the rent is comparable to the rents that are being charged for similar apartments in the same neighborhood.</a:t>
            </a:r>
          </a:p>
          <a:p>
            <a:pPr eaLnBrk="1" hangingPunct="1"/>
            <a:endParaRPr lang="en-US"/>
          </a:p>
          <a:p>
            <a:pPr eaLnBrk="1" hangingPunct="1"/>
            <a:endParaRPr lang="en-US"/>
          </a:p>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2</a:t>
            </a:fld>
            <a:endParaRPr lang="en-US"/>
          </a:p>
        </p:txBody>
      </p:sp>
    </p:spTree>
    <p:extLst>
      <p:ext uri="{BB962C8B-B14F-4D97-AF65-F5344CB8AC3E}">
        <p14:creationId xmlns:p14="http://schemas.microsoft.com/office/powerpoint/2010/main" val="3919825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F52A4958-B77A-4245-9CCD-2A2CB3C5B865}" type="slidenum">
              <a:rPr lang="en-US" smtClean="0">
                <a:latin typeface="Arial" charset="0"/>
              </a:rPr>
              <a:pPr eaLnBrk="1" hangingPunct="1"/>
              <a:t>23</a:t>
            </a:fld>
            <a:endParaRPr lang="en-US">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If you have enhanced assistance and remain in the conversion project, you must pay the greater of:</a:t>
            </a:r>
          </a:p>
          <a:p>
            <a:pPr eaLnBrk="1" hangingPunct="1"/>
            <a:endParaRPr lang="en-US" dirty="0"/>
          </a:p>
          <a:p>
            <a:pPr eaLnBrk="1" hangingPunct="1"/>
            <a:r>
              <a:rPr lang="en-US" dirty="0"/>
              <a:t>30% of your monthly adjusted income.</a:t>
            </a:r>
          </a:p>
          <a:p>
            <a:pPr eaLnBrk="1" hangingPunct="1"/>
            <a:endParaRPr lang="en-US" dirty="0"/>
          </a:p>
          <a:p>
            <a:pPr eaLnBrk="1" hangingPunct="1"/>
            <a:r>
              <a:rPr lang="en-US" dirty="0"/>
              <a:t>OR</a:t>
            </a:r>
          </a:p>
          <a:p>
            <a:pPr eaLnBrk="1" hangingPunct="1"/>
            <a:endParaRPr lang="en-US" dirty="0"/>
          </a:p>
          <a:p>
            <a:pPr eaLnBrk="1" hangingPunct="1"/>
            <a:r>
              <a:rPr lang="en-US" dirty="0"/>
              <a:t>10% of your monthly gross income</a:t>
            </a:r>
          </a:p>
          <a:p>
            <a:pPr eaLnBrk="1" hangingPunct="1"/>
            <a:endParaRPr lang="en-US" dirty="0"/>
          </a:p>
          <a:p>
            <a:pPr eaLnBrk="1" hangingPunct="1"/>
            <a:r>
              <a:rPr lang="en-US" dirty="0">
                <a:solidFill>
                  <a:srgbClr val="00B050"/>
                </a:solidFill>
              </a:rPr>
              <a:t>OR </a:t>
            </a:r>
          </a:p>
          <a:p>
            <a:pPr eaLnBrk="1" hangingPunct="1"/>
            <a:endParaRPr lang="en-US" dirty="0">
              <a:solidFill>
                <a:srgbClr val="00B050"/>
              </a:solidFill>
            </a:endParaRPr>
          </a:p>
          <a:p>
            <a:pPr eaLnBrk="1" hangingPunct="1"/>
            <a:r>
              <a:rPr lang="en-US" dirty="0">
                <a:solidFill>
                  <a:srgbClr val="00B050"/>
                </a:solidFill>
              </a:rPr>
              <a:t>The Public Assistance or welfare rent if you receive Public Assistance</a:t>
            </a:r>
          </a:p>
          <a:p>
            <a:pPr eaLnBrk="1" hangingPunct="1"/>
            <a:endParaRPr lang="en-US" dirty="0">
              <a:solidFill>
                <a:srgbClr val="00B050"/>
              </a:solidFill>
            </a:endParaRPr>
          </a:p>
          <a:p>
            <a:pPr eaLnBrk="1" hangingPunct="1"/>
            <a:r>
              <a:rPr lang="en-US" dirty="0">
                <a:solidFill>
                  <a:srgbClr val="00B050"/>
                </a:solidFill>
              </a:rPr>
              <a:t>OR</a:t>
            </a:r>
          </a:p>
          <a:p>
            <a:pPr eaLnBrk="1" hangingPunct="1"/>
            <a:endParaRPr lang="en-US" dirty="0">
              <a:solidFill>
                <a:srgbClr val="00B050"/>
              </a:solidFill>
            </a:endParaRPr>
          </a:p>
          <a:p>
            <a:pPr eaLnBrk="1" hangingPunct="1"/>
            <a:r>
              <a:rPr lang="en-US" dirty="0">
                <a:solidFill>
                  <a:srgbClr val="00B050"/>
                </a:solidFill>
              </a:rPr>
              <a:t>$50, the minimum rent for the program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9648626B-BAB3-4F89-999C-56E2EE21E9A5}" type="slidenum">
              <a:rPr lang="en-US" smtClean="0">
                <a:latin typeface="Arial" charset="0"/>
              </a:rPr>
              <a:pPr eaLnBrk="1" hangingPunct="1"/>
              <a:t>24</a:t>
            </a:fld>
            <a:endParaRPr lang="en-US">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u="sng" dirty="0"/>
              <a:t>How do you Start Receiving Assistance </a:t>
            </a:r>
            <a:r>
              <a:rPr lang="en-US" sz="1000" u="sng" dirty="0"/>
              <a:t>(continued)</a:t>
            </a:r>
            <a:r>
              <a:rPr lang="en-US" sz="1200" u="sng" dirty="0"/>
              <a:t>? </a:t>
            </a:r>
            <a:br>
              <a:rPr lang="en-US" sz="1200" i="1" kern="1200" dirty="0">
                <a:solidFill>
                  <a:schemeClr val="tx1"/>
                </a:solidFill>
                <a:effectLst/>
                <a:latin typeface="Arial" charset="0"/>
                <a:ea typeface="+mn-ea"/>
                <a:cs typeface="+mn-cs"/>
              </a:rPr>
            </a:br>
            <a:endParaRPr lang="en-US" sz="1200" i="1" kern="1200" dirty="0">
              <a:solidFill>
                <a:schemeClr val="tx1"/>
              </a:solidFill>
              <a:effectLst/>
              <a:latin typeface="Arial" charset="0"/>
              <a:ea typeface="+mn-ea"/>
              <a:cs typeface="+mn-cs"/>
            </a:endParaRPr>
          </a:p>
          <a:p>
            <a:pPr marL="609600" indent="-609600" eaLnBrk="1" hangingPunct="1">
              <a:lnSpc>
                <a:spcPct val="80000"/>
              </a:lnSpc>
              <a:defRPr/>
            </a:pPr>
            <a:r>
              <a:rPr lang="en-US" sz="2000" dirty="0">
                <a:solidFill>
                  <a:srgbClr val="00B050"/>
                </a:solidFill>
              </a:rPr>
              <a:t>Step 1: Attend the PBV briefing</a:t>
            </a:r>
            <a:br>
              <a:rPr lang="en-US" sz="2000" dirty="0">
                <a:solidFill>
                  <a:srgbClr val="00B050"/>
                </a:solidFill>
              </a:rPr>
            </a:br>
            <a:endParaRPr lang="en-US" sz="2000" dirty="0">
              <a:solidFill>
                <a:srgbClr val="00B050"/>
              </a:solidFill>
            </a:endParaRPr>
          </a:p>
          <a:p>
            <a:pPr marL="609600" indent="-609600" eaLnBrk="1" hangingPunct="1">
              <a:lnSpc>
                <a:spcPct val="80000"/>
              </a:lnSpc>
              <a:defRPr/>
            </a:pPr>
            <a:r>
              <a:rPr lang="en-US" sz="2000" dirty="0">
                <a:solidFill>
                  <a:srgbClr val="00B050"/>
                </a:solidFill>
              </a:rPr>
              <a:t>Step 2: Complete PBV application with the owner, manager, or service provider for the PBV building</a:t>
            </a:r>
          </a:p>
          <a:p>
            <a:pPr marL="1009650" lvl="1" indent="-609600" eaLnBrk="1" hangingPunct="1">
              <a:lnSpc>
                <a:spcPct val="80000"/>
              </a:lnSpc>
              <a:defRPr/>
            </a:pPr>
            <a:r>
              <a:rPr lang="en-US" sz="2000" dirty="0">
                <a:solidFill>
                  <a:srgbClr val="00B050"/>
                </a:solidFill>
              </a:rPr>
              <a:t>Please review the PBV application carefully before signing. You will sign a statement at the end of this briefing certifying that you have fully reviewed your Section 8 application, and that the information in the application is true and complete</a:t>
            </a:r>
            <a:br>
              <a:rPr lang="en-US" sz="2000" dirty="0"/>
            </a:br>
            <a:endParaRPr lang="en-US" sz="2000" dirty="0"/>
          </a:p>
          <a:p>
            <a:pPr marL="609600" indent="-609600" eaLnBrk="1" hangingPunct="1">
              <a:lnSpc>
                <a:spcPct val="80000"/>
              </a:lnSpc>
              <a:defRPr/>
            </a:pPr>
            <a:r>
              <a:rPr lang="en-US" sz="2000" dirty="0"/>
              <a:t>Step 3: </a:t>
            </a:r>
            <a:r>
              <a:rPr lang="en-US" sz="2000" dirty="0">
                <a:solidFill>
                  <a:srgbClr val="00B050"/>
                </a:solidFill>
              </a:rPr>
              <a:t>Owner, manager, or service provider submits </a:t>
            </a:r>
            <a:r>
              <a:rPr lang="en-US" sz="2000" dirty="0"/>
              <a:t>the PBV application to HPD</a:t>
            </a:r>
            <a:br>
              <a:rPr lang="en-US" sz="2000" dirty="0"/>
            </a:br>
            <a:endParaRPr lang="en-US" sz="2000" strike="noStrike" dirty="0"/>
          </a:p>
          <a:p>
            <a:pPr marL="609600" indent="-609600" eaLnBrk="1" hangingPunct="1">
              <a:lnSpc>
                <a:spcPct val="80000"/>
              </a:lnSpc>
              <a:defRPr/>
            </a:pPr>
            <a:r>
              <a:rPr lang="en-US" sz="2000" strike="noStrike" dirty="0">
                <a:solidFill>
                  <a:srgbClr val="00B050"/>
                </a:solidFill>
              </a:rPr>
              <a:t>Step 4: HPD will review the application for completeness and eligibility:</a:t>
            </a:r>
            <a:endParaRPr lang="en-US" sz="2000" dirty="0"/>
          </a:p>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i="1" kern="1200" dirty="0">
              <a:solidFill>
                <a:schemeClr val="tx1"/>
              </a:solidFill>
              <a:effectLst/>
              <a:latin typeface="Arial" charset="0"/>
              <a:ea typeface="+mn-ea"/>
              <a:cs typeface="+mn-cs"/>
            </a:endParaRPr>
          </a:p>
          <a:p>
            <a:pPr marL="609600" indent="-609600" eaLnBrk="1" hangingPunct="1">
              <a:lnSpc>
                <a:spcPct val="80000"/>
              </a:lnSpc>
              <a:defRPr/>
            </a:pPr>
            <a:r>
              <a:rPr lang="en-US" sz="2000" dirty="0"/>
              <a:t>Step 5: HPD will review unit eligibility and approve rent</a:t>
            </a:r>
          </a:p>
          <a:p>
            <a:pPr marL="1009650" lvl="1" indent="-609600" eaLnBrk="1" hangingPunct="1">
              <a:lnSpc>
                <a:spcPct val="80000"/>
              </a:lnSpc>
              <a:defRPr/>
            </a:pPr>
            <a:r>
              <a:rPr lang="en-US" sz="2000" dirty="0">
                <a:solidFill>
                  <a:srgbClr val="FFC000"/>
                </a:solidFill>
              </a:rPr>
              <a:t>Once HPD approves the PBV application, we must also review if the unit has passed the Housing Quality Standards (HQS) inspection and approve the rent as reasonable. </a:t>
            </a:r>
          </a:p>
          <a:p>
            <a:pPr marL="609600" indent="-609600" eaLnBrk="1" hangingPunct="1">
              <a:lnSpc>
                <a:spcPct val="80000"/>
              </a:lnSpc>
              <a:defRPr/>
            </a:pPr>
            <a:endParaRPr lang="en-US" sz="2400" dirty="0">
              <a:solidFill>
                <a:srgbClr val="00B050"/>
              </a:solidFill>
            </a:endParaRPr>
          </a:p>
          <a:p>
            <a:pPr marL="609600" indent="-609600" eaLnBrk="1" hangingPunct="1">
              <a:lnSpc>
                <a:spcPct val="80000"/>
              </a:lnSpc>
              <a:defRPr/>
            </a:pPr>
            <a:r>
              <a:rPr lang="en-US" sz="2400" dirty="0">
                <a:solidFill>
                  <a:srgbClr val="00B050"/>
                </a:solidFill>
              </a:rPr>
              <a:t>Step 6: HPD issues you a move-in approval notice listing the date you can move into and begin receiving PBV assistance in the unit: </a:t>
            </a:r>
            <a:r>
              <a:rPr lang="en-US" sz="2000" strike="noStrike" dirty="0"/>
              <a:t>Once the review of the unit and rent is approved, the PBV participant is notified of when they can move into the unit. </a:t>
            </a:r>
            <a:br>
              <a:rPr lang="en-US" sz="2000" strike="noStrike" dirty="0"/>
            </a:br>
            <a:endParaRPr lang="en-US" sz="2000" strike="noStrike" dirty="0"/>
          </a:p>
          <a:p>
            <a:pPr marL="609600" indent="-609600" eaLnBrk="1" hangingPunct="1">
              <a:lnSpc>
                <a:spcPct val="80000"/>
              </a:lnSpc>
              <a:defRPr/>
            </a:pPr>
            <a:r>
              <a:rPr lang="en-US" sz="2400" dirty="0"/>
              <a:t>Step 7: You must take occupancy of the PBV unit.</a:t>
            </a:r>
          </a:p>
          <a:p>
            <a:pPr marL="609600" indent="-609600" eaLnBrk="1" hangingPunct="1">
              <a:lnSpc>
                <a:spcPct val="80000"/>
              </a:lnSpc>
              <a:buNone/>
              <a:defRPr/>
            </a:pPr>
            <a:endParaRPr lang="en-US" sz="2400" dirty="0"/>
          </a:p>
          <a:p>
            <a:pPr marL="609600" indent="-609600" eaLnBrk="1" hangingPunct="1">
              <a:lnSpc>
                <a:spcPct val="80000"/>
              </a:lnSpc>
              <a:defRPr/>
            </a:pPr>
            <a:r>
              <a:rPr lang="en-US" sz="2400" dirty="0"/>
              <a:t>Step 8: </a:t>
            </a:r>
            <a:r>
              <a:rPr lang="en-US" dirty="0"/>
              <a:t>If HPD approves the apartment, you will sign a lease and tenancy addendum with the landlord.  </a:t>
            </a:r>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1" kern="1200" dirty="0">
                <a:solidFill>
                  <a:schemeClr val="tx1"/>
                </a:solidFill>
                <a:effectLst/>
                <a:latin typeface="Arial" charset="0"/>
                <a:ea typeface="+mn-ea"/>
                <a:cs typeface="+mn-cs"/>
              </a:rPr>
              <a:t>In addition to the lease and tenancy addendum, new tenants must sign The Statement of Family Responsibility. This document lists your rights and responsibilities as a PBV participant as well as information about your subsidy and current household composition.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i="1"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25</a:t>
            </a:fld>
            <a:endParaRPr lang="en-US"/>
          </a:p>
        </p:txBody>
      </p:sp>
    </p:spTree>
    <p:extLst>
      <p:ext uri="{BB962C8B-B14F-4D97-AF65-F5344CB8AC3E}">
        <p14:creationId xmlns:p14="http://schemas.microsoft.com/office/powerpoint/2010/main" val="613347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eaLnBrk="1" hangingPunct="1">
              <a:defRPr/>
            </a:pPr>
            <a:endParaRPr lang="en-US" sz="2000" dirty="0"/>
          </a:p>
          <a:p>
            <a:pPr marL="609600" indent="-609600" eaLnBrk="1" hangingPunct="1">
              <a:lnSpc>
                <a:spcPct val="80000"/>
              </a:lnSpc>
              <a:defRPr/>
            </a:pPr>
            <a:r>
              <a:rPr lang="en-US" sz="2400" dirty="0"/>
              <a:t>Step 9: Landlord submits leasing documents to HPD</a:t>
            </a:r>
          </a:p>
          <a:p>
            <a:pPr marL="1009650" lvl="1" indent="-609600" eaLnBrk="1" hangingPunct="1">
              <a:lnSpc>
                <a:spcPct val="80000"/>
              </a:lnSpc>
              <a:defRPr/>
            </a:pPr>
            <a:r>
              <a:rPr lang="en-US" sz="2000" strike="noStrike" dirty="0"/>
              <a:t>The landlord must return the lease and TA</a:t>
            </a:r>
          </a:p>
          <a:p>
            <a:pPr marL="1009650" lvl="1" indent="-609600" eaLnBrk="1" hangingPunct="1">
              <a:lnSpc>
                <a:spcPct val="80000"/>
              </a:lnSpc>
              <a:defRPr/>
            </a:pPr>
            <a:r>
              <a:rPr lang="en-US" sz="2000" strike="noStrike" dirty="0"/>
              <a:t>Landlord </a:t>
            </a:r>
            <a:r>
              <a:rPr lang="en-US" sz="2000" b="1" strike="noStrike" dirty="0">
                <a:solidFill>
                  <a:srgbClr val="FFC000"/>
                </a:solidFill>
              </a:rPr>
              <a:t>or</a:t>
            </a:r>
            <a:r>
              <a:rPr lang="en-US" sz="2000" strike="noStrike" dirty="0"/>
              <a:t> participant may return SOFR</a:t>
            </a:r>
            <a:endParaRPr lang="en-US" sz="2400" strike="noStrike" dirty="0"/>
          </a:p>
          <a:p>
            <a:pPr marL="609600" indent="-609600" eaLnBrk="1" hangingPunct="1">
              <a:defRPr/>
            </a:pPr>
            <a:endParaRPr lang="en-US" sz="2000" dirty="0"/>
          </a:p>
          <a:p>
            <a:pPr marL="609600" indent="-609600" eaLnBrk="1" hangingPunct="1">
              <a:defRPr/>
            </a:pPr>
            <a:r>
              <a:rPr lang="en-US" sz="2000" dirty="0"/>
              <a:t>Step 10: HPD will complete a final review of the file: </a:t>
            </a:r>
            <a:r>
              <a:rPr lang="en-US" sz="1600" dirty="0"/>
              <a:t>All documents must be signed and returned for HPD to determine if you remain eligible </a:t>
            </a:r>
            <a:r>
              <a:rPr lang="en-US" sz="1600" dirty="0" err="1"/>
              <a:t>fornew</a:t>
            </a:r>
            <a:r>
              <a:rPr lang="en-US" sz="1600" dirty="0"/>
              <a:t> admission. </a:t>
            </a:r>
          </a:p>
          <a:p>
            <a:pPr marL="609600" indent="-609600" eaLnBrk="1" hangingPunct="1">
              <a:defRPr/>
            </a:pPr>
            <a:endParaRPr lang="en-US" sz="2000" dirty="0"/>
          </a:p>
          <a:p>
            <a:pPr eaLnBrk="1" hangingPunct="1"/>
            <a:r>
              <a:rPr lang="en-US" sz="2000" dirty="0"/>
              <a:t>Step 11: HPD will mail you and your landlord a Rent Breakdown letter which specifies your share of the rent, the amount that HPD will pay to your landlord, and the effective date.</a:t>
            </a:r>
          </a:p>
          <a:p>
            <a:pPr marL="1009650" lvl="1" indent="-609600" eaLnBrk="1" hangingPunct="1">
              <a:defRPr/>
            </a:pPr>
            <a:r>
              <a:rPr lang="en-US" sz="1600" dirty="0"/>
              <a:t>You are a PBV participant once you receive this letter</a:t>
            </a:r>
          </a:p>
          <a:p>
            <a:pPr marL="609600" indent="-609600" eaLnBrk="1" hangingPunct="1">
              <a:buNone/>
              <a:defRPr/>
            </a:pPr>
            <a:endParaRPr lang="en-US" sz="2000" dirty="0"/>
          </a:p>
          <a:p>
            <a:pPr marL="609600" indent="-609600" eaLnBrk="1" hangingPunct="1">
              <a:buNone/>
              <a:defRPr/>
            </a:pPr>
            <a:r>
              <a:rPr lang="en-US" sz="2400" b="1" dirty="0"/>
              <a:t>	</a:t>
            </a:r>
            <a:endParaRPr lang="en-US" sz="2000" dirty="0"/>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26</a:t>
            </a:fld>
            <a:endParaRPr lang="en-US"/>
          </a:p>
        </p:txBody>
      </p:sp>
    </p:spTree>
    <p:extLst>
      <p:ext uri="{BB962C8B-B14F-4D97-AF65-F5344CB8AC3E}">
        <p14:creationId xmlns:p14="http://schemas.microsoft.com/office/powerpoint/2010/main" val="2264393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1CF5D734-0050-48F5-B654-06536E1B8AB5}" type="slidenum">
              <a:rPr lang="en-US" smtClean="0">
                <a:latin typeface="Arial" charset="0"/>
              </a:rPr>
              <a:pPr eaLnBrk="1" hangingPunct="1"/>
              <a:t>28</a:t>
            </a:fld>
            <a:endParaRPr lang="en-US">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order to participate in the HCV program, you and all members of your household must always follow the program rules.   Some of the most important family obligations for participating in the program include: </a:t>
            </a:r>
          </a:p>
          <a:p>
            <a:pPr eaLnBrk="1" hangingPunct="1"/>
            <a:endParaRPr lang="en-US" dirty="0"/>
          </a:p>
          <a:p>
            <a:pPr eaLnBrk="1" hangingPunct="1"/>
            <a:r>
              <a:rPr lang="en-US" dirty="0"/>
              <a:t>You must supply </a:t>
            </a:r>
            <a:r>
              <a:rPr lang="en-US" b="1" dirty="0"/>
              <a:t>all information</a:t>
            </a:r>
            <a:r>
              <a:rPr lang="en-US" dirty="0"/>
              <a:t> requested by HPD and respond to all HPD requests for information on a timely basis.  HPD will require that you submit detailed information on every household member including citizenship status, Social Security numbers, income, and other information. </a:t>
            </a:r>
          </a:p>
          <a:p>
            <a:pPr eaLnBrk="1" hangingPunct="1"/>
            <a:endParaRPr lang="en-US" dirty="0"/>
          </a:p>
          <a:p>
            <a:pPr eaLnBrk="1" hangingPunct="1"/>
            <a:r>
              <a:rPr lang="en-US" dirty="0"/>
              <a:t>All of the information you provide to HPD must be </a:t>
            </a:r>
            <a:r>
              <a:rPr lang="en-US" b="1" dirty="0"/>
              <a:t>true and complete</a:t>
            </a:r>
          </a:p>
          <a:p>
            <a:pPr eaLnBrk="1" hangingPunct="1"/>
            <a:endParaRPr lang="en-US" b="1" dirty="0"/>
          </a:p>
          <a:p>
            <a:pPr eaLnBrk="1" hangingPunct="1"/>
            <a:r>
              <a:rPr lang="en-US" dirty="0"/>
              <a:t>--You must sign consent forms that allow HPD to verify the information which you have provided to HPD by contacting “third parties” such as your employer, the Social Security Administration, and others</a:t>
            </a:r>
          </a:p>
          <a:p>
            <a:pPr eaLnBrk="1" hangingPunct="1"/>
            <a:endParaRPr lang="en-US" b="1" dirty="0"/>
          </a:p>
          <a:p>
            <a:pPr eaLnBrk="1" hangingPunct="1"/>
            <a:endParaRPr lang="en-US" dirty="0"/>
          </a:p>
          <a:p>
            <a:pPr eaLnBrk="1" hangingPunct="1"/>
            <a:endParaRPr lang="en-US" sz="9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BD0D37FD-29BA-489C-A4AC-0A2FF817E506}" type="slidenum">
              <a:rPr lang="en-US" smtClean="0">
                <a:latin typeface="Arial" charset="0"/>
              </a:rPr>
              <a:pPr eaLnBrk="1" hangingPunct="1"/>
              <a:t>29</a:t>
            </a:fld>
            <a:endParaRPr lang="en-US">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You must comply with all of the terms and conditions of the lease between you and the landlord, including paying your rent on a timely basis.</a:t>
            </a:r>
          </a:p>
          <a:p>
            <a:pPr eaLnBrk="1" hangingPunct="1"/>
            <a:endParaRPr lang="en-US" dirty="0"/>
          </a:p>
          <a:p>
            <a:pPr eaLnBrk="1" hangingPunct="1"/>
            <a:r>
              <a:rPr lang="en-US" dirty="0"/>
              <a:t>You must allow HPD to inspect the apartment with reasonable notice.</a:t>
            </a:r>
          </a:p>
          <a:p>
            <a:pPr eaLnBrk="1" hangingPunct="1"/>
            <a:endParaRPr lang="en-US" dirty="0"/>
          </a:p>
          <a:p>
            <a:pPr eaLnBrk="1" hangingPunct="1"/>
            <a:r>
              <a:rPr lang="en-US" dirty="0"/>
              <a:t>If your family causes damage to the apartment, you are responsible for correcting any damage that you’ve caused (in accordance with the terms of your lease).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083C63C2-4A35-4BB2-9CC9-A35119E5EB62}" type="slidenum">
              <a:rPr lang="en-US" smtClean="0">
                <a:latin typeface="Arial" charset="0"/>
              </a:rPr>
              <a:pPr eaLnBrk="1" hangingPunct="1"/>
              <a:t>30</a:t>
            </a:fld>
            <a:endParaRPr lang="en-US">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apartment subsidized by HPD must be your only residence.</a:t>
            </a:r>
          </a:p>
          <a:p>
            <a:pPr eaLnBrk="1" hangingPunct="1"/>
            <a:endParaRPr lang="en-US" dirty="0"/>
          </a:p>
          <a:p>
            <a:pPr eaLnBrk="1" hangingPunct="1"/>
            <a:r>
              <a:rPr lang="en-US" dirty="0"/>
              <a:t>You must not sublet or lease the apartment.</a:t>
            </a:r>
          </a:p>
          <a:p>
            <a:pPr eaLnBrk="1" hangingPunct="1"/>
            <a:endParaRPr lang="en-US" dirty="0"/>
          </a:p>
          <a:p>
            <a:pPr eaLnBrk="1" hangingPunct="1"/>
            <a:r>
              <a:rPr lang="en-US" dirty="0"/>
              <a:t>You cannot own the apartment in whole or in part.</a:t>
            </a:r>
          </a:p>
          <a:p>
            <a:pPr eaLnBrk="1" hangingPunct="1"/>
            <a:endParaRPr lang="en-US" dirty="0"/>
          </a:p>
          <a:p>
            <a:pPr eaLnBrk="1" hangingPunct="1"/>
            <a:r>
              <a:rPr lang="en-US" dirty="0"/>
              <a:t>The owner of the apartment that you lease cannot be the parent, child, grandparent, grandchild, sister, or brother of any member of the family that receives an HCV voucher.  HPD may waive this restriction as a reasonable accommodation for a family member who is a person with a disability. </a:t>
            </a:r>
          </a:p>
          <a:p>
            <a:pPr eaLnBrk="1" hangingPunct="1"/>
            <a:endParaRPr lang="en-US" dirty="0"/>
          </a:p>
          <a:p>
            <a:pPr eaLnBrk="1" hangingPunct="1"/>
            <a:endParaRPr lang="en-US" dirty="0"/>
          </a:p>
          <a:p>
            <a:pPr eaLnBrk="1" hangingPunct="1"/>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2CDC1BC8-9AF0-4440-81D4-4763D29ED4E7}" type="slidenum">
              <a:rPr lang="en-US" smtClean="0">
                <a:latin typeface="Arial" charset="0"/>
              </a:rPr>
              <a:pPr eaLnBrk="1" hangingPunct="1"/>
              <a:t>31</a:t>
            </a:fld>
            <a:endParaRPr lang="en-US">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You must notify both HPD and the landlord </a:t>
            </a:r>
            <a:r>
              <a:rPr lang="en-US" b="1"/>
              <a:t>before you move out.</a:t>
            </a:r>
          </a:p>
          <a:p>
            <a:pPr eaLnBrk="1" hangingPunct="1"/>
            <a:endParaRPr lang="en-US" b="1"/>
          </a:p>
          <a:p>
            <a:pPr eaLnBrk="1" hangingPunct="1"/>
            <a:r>
              <a:rPr lang="en-US"/>
              <a:t>You must notify HPD if you have been given an eviction notice by your landlord.</a:t>
            </a:r>
          </a:p>
          <a:p>
            <a:pPr eaLnBrk="1" hangingPunct="1"/>
            <a:endParaRPr lang="en-US"/>
          </a:p>
          <a:p>
            <a:pPr eaLnBrk="1" hangingPunct="1"/>
            <a:r>
              <a:rPr lang="en-US"/>
              <a:t>You must notify HPD immediately if your family will be absent from the apartment for 90 days or more.</a:t>
            </a:r>
          </a:p>
          <a:p>
            <a:pPr eaLnBrk="1" hangingPunct="1"/>
            <a:endParaRPr lang="en-US"/>
          </a:p>
          <a:p>
            <a:pPr eaLnBrk="1" hangingPunct="1"/>
            <a:endParaRPr lang="en-US"/>
          </a:p>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0BBBEBA1-7691-4533-B70A-0C119A57AA59}" type="slidenum">
              <a:rPr lang="en-US" smtClean="0">
                <a:latin typeface="Arial" charset="0"/>
              </a:rPr>
              <a:pPr eaLnBrk="1" hangingPunct="1"/>
              <a:t>32</a:t>
            </a:fld>
            <a:endParaRPr lang="en-US">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members of the family must not commit fraud, bribery, or any other corrupt or criminal act in connection with the program.    </a:t>
            </a:r>
          </a:p>
          <a:p>
            <a:pPr eaLnBrk="1" hangingPunct="1"/>
            <a:r>
              <a:rPr lang="en-US"/>
              <a:t>The members of the family may not engage in drug-related criminal activity or violent criminal activity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A2B6D85-8AD1-4D83-9B15-F0093DE31916}" type="slidenum">
              <a:rPr lang="en-US" smtClean="0">
                <a:latin typeface="Arial" charset="0"/>
              </a:rPr>
              <a:pPr eaLnBrk="1" hangingPunct="1"/>
              <a:t>33</a:t>
            </a:fld>
            <a:endParaRPr lang="en-US">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3</a:t>
            </a:fld>
            <a:endParaRPr lang="en-US"/>
          </a:p>
        </p:txBody>
      </p:sp>
    </p:spTree>
    <p:extLst>
      <p:ext uri="{BB962C8B-B14F-4D97-AF65-F5344CB8AC3E}">
        <p14:creationId xmlns:p14="http://schemas.microsoft.com/office/powerpoint/2010/main" val="2684914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FB8F0BCC-81FF-417B-A5D3-2B4F39AFA3D5}" type="slidenum">
              <a:rPr lang="en-US" smtClean="0">
                <a:latin typeface="Arial" charset="0"/>
              </a:rPr>
              <a:pPr eaLnBrk="1" hangingPunct="1"/>
              <a:t>34</a:t>
            </a:fld>
            <a:endParaRPr lang="en-US">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F1BA26E3-BF29-4903-863A-815B57A2DF29}" type="slidenum">
              <a:rPr lang="en-US" smtClean="0">
                <a:latin typeface="Arial" charset="0"/>
              </a:rPr>
              <a:pPr eaLnBrk="1" hangingPunct="1"/>
              <a:t>35</a:t>
            </a:fld>
            <a:endParaRPr lang="en-US">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a:p>
          <a:p>
            <a:pPr eaLnBrk="1" hangingPunct="1"/>
            <a:r>
              <a:rPr lang="en-US"/>
              <a:t>You must notify HPD immediately if there is a change in your </a:t>
            </a:r>
            <a:r>
              <a:rPr lang="en-US" b="1"/>
              <a:t>household composition (who lives in your household)</a:t>
            </a:r>
            <a:r>
              <a:rPr lang="en-US"/>
              <a:t>. </a:t>
            </a:r>
          </a:p>
          <a:p>
            <a:pPr eaLnBrk="1" hangingPunct="1"/>
            <a:r>
              <a:rPr lang="en-US"/>
              <a:t> </a:t>
            </a:r>
          </a:p>
          <a:p>
            <a:pPr eaLnBrk="1" hangingPunct="1"/>
            <a:r>
              <a:rPr lang="en-US"/>
              <a:t>Except for marriage, legally-recognized domestic partnership, or the birth or adoption of a child, you </a:t>
            </a:r>
            <a:r>
              <a:rPr lang="en-US" u="sng"/>
              <a:t>must not</a:t>
            </a:r>
            <a:r>
              <a:rPr lang="en-US"/>
              <a:t> allow any person to join your household unless you have notified HPD and obtained HPD’s approval.  </a:t>
            </a:r>
          </a:p>
          <a:p>
            <a:pPr eaLnBrk="1" hangingPunct="1"/>
            <a:endParaRPr lang="en-US"/>
          </a:p>
          <a:p>
            <a:pPr eaLnBrk="1" hangingPunct="1"/>
            <a:endParaRPr lang="en-US"/>
          </a:p>
          <a:p>
            <a:pPr eaLnBrk="1" hangingPunct="1"/>
            <a:endParaRPr lang="en-US" sz="9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36</a:t>
            </a:fld>
            <a:endParaRPr lang="en-US"/>
          </a:p>
        </p:txBody>
      </p:sp>
    </p:spTree>
    <p:extLst>
      <p:ext uri="{BB962C8B-B14F-4D97-AF65-F5344CB8AC3E}">
        <p14:creationId xmlns:p14="http://schemas.microsoft.com/office/powerpoint/2010/main" val="133571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186470C1-191E-4098-AB15-7288E8297BE0}" type="slidenum">
              <a:rPr lang="en-US" smtClean="0">
                <a:latin typeface="Arial" charset="0"/>
              </a:rPr>
              <a:pPr eaLnBrk="1" hangingPunct="1"/>
              <a:t>37</a:t>
            </a:fld>
            <a:endParaRPr lang="en-US">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Your Family obligations under the </a:t>
            </a:r>
            <a:r>
              <a:rPr lang="en-US"/>
              <a:t>PBV program </a:t>
            </a:r>
            <a:r>
              <a:rPr lang="en-US" dirty="0"/>
              <a:t>are described in Chapter 8 of the Briefing Book.</a:t>
            </a:r>
          </a:p>
          <a:p>
            <a:pPr eaLnBrk="1" hangingPunct="1"/>
            <a:endParaRPr lang="en-US" dirty="0"/>
          </a:p>
          <a:p>
            <a:pPr eaLnBrk="1" hangingPunct="1"/>
            <a:r>
              <a:rPr lang="en-US" dirty="0"/>
              <a:t>Your rights and responsibilities under the PBV program are listed in the Statement of Family Responsibility that you will sign with your lease as well as the PBV </a:t>
            </a:r>
            <a:r>
              <a:rPr lang="en-US" b="1" dirty="0"/>
              <a:t>Tenancy Addendum</a:t>
            </a:r>
            <a:r>
              <a:rPr lang="en-US" dirty="0"/>
              <a:t> to your lease.</a:t>
            </a:r>
          </a:p>
          <a:p>
            <a:pPr eaLnBrk="1" hangingPunct="1"/>
            <a:endParaRPr lang="en-US" dirty="0"/>
          </a:p>
          <a:p>
            <a:pPr eaLnBrk="1" hangingPunct="1"/>
            <a:r>
              <a:rPr lang="en-US" dirty="0"/>
              <a:t>Your obligations to your landlord are described in detail on your </a:t>
            </a:r>
            <a:r>
              <a:rPr lang="en-US" b="1" dirty="0"/>
              <a:t>lease</a:t>
            </a:r>
            <a:r>
              <a:rPr lang="en-US" dirty="0"/>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F948B7C1-E6B6-481A-9D19-FF0F4B0E160B}" type="slidenum">
              <a:rPr lang="en-US" smtClean="0">
                <a:latin typeface="Arial" charset="0"/>
              </a:rPr>
              <a:pPr eaLnBrk="1" hangingPunct="1"/>
              <a:t>38</a:t>
            </a:fld>
            <a:endParaRPr lang="en-US">
              <a:latin typeface="Arial" charset="0"/>
            </a:endParaRPr>
          </a:p>
        </p:txBody>
      </p:sp>
      <p:sp>
        <p:nvSpPr>
          <p:cNvPr id="84995" name="Rectangle 2"/>
          <p:cNvSpPr>
            <a:spLocks noGrp="1" noRot="1" noChangeAspect="1" noChangeArrowheads="1" noTextEdit="1"/>
          </p:cNvSpPr>
          <p:nvPr>
            <p:ph type="sldImg"/>
          </p:nvPr>
        </p:nvSpPr>
        <p:spPr>
          <a:xfrm>
            <a:off x="1219200"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landlord or owner’s responsibilities are defined in the HAP </a:t>
            </a:r>
            <a:r>
              <a:rPr lang="en-US">
                <a:solidFill>
                  <a:schemeClr val="accent2"/>
                </a:solidFill>
              </a:rPr>
              <a:t>(Housing Assistance Payment) contract, the lease, and HUD Federal</a:t>
            </a:r>
            <a:r>
              <a:rPr lang="en-US"/>
              <a:t> regulations.  These include:</a:t>
            </a:r>
          </a:p>
          <a:p>
            <a:pPr eaLnBrk="1" hangingPunct="1"/>
            <a:endParaRPr lang="en-US"/>
          </a:p>
          <a:p>
            <a:pPr eaLnBrk="1" hangingPunct="1"/>
            <a:r>
              <a:rPr lang="en-US"/>
              <a:t>Screening, selecting, and entering into leases with tenants</a:t>
            </a:r>
          </a:p>
          <a:p>
            <a:pPr eaLnBrk="1" hangingPunct="1"/>
            <a:endParaRPr lang="en-US"/>
          </a:p>
          <a:p>
            <a:pPr eaLnBrk="1" hangingPunct="1"/>
            <a:r>
              <a:rPr lang="en-US"/>
              <a:t>Landlords must comply with fair housing and equal opportunity requirements</a:t>
            </a:r>
          </a:p>
          <a:p>
            <a:pPr eaLnBrk="1" hangingPunct="1"/>
            <a:endParaRPr lang="en-US"/>
          </a:p>
          <a:p>
            <a:pPr eaLnBrk="1" hangingPunct="1"/>
            <a:r>
              <a:rPr lang="en-US"/>
              <a:t>Landlords must comply with the provisions of the HAP contract, lease, and tenancy addendum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EF0CD813-CC6E-42DE-94E9-686980C301D6}" type="slidenum">
              <a:rPr lang="en-US" smtClean="0">
                <a:latin typeface="Arial" charset="0"/>
              </a:rPr>
              <a:pPr eaLnBrk="1" hangingPunct="1"/>
              <a:t>39</a:t>
            </a:fld>
            <a:endParaRPr lang="en-US">
              <a:latin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landlord must carry out normal owner functions during the lease term, such as enforcing the lease, collecting the family share of rent from the family, and charging tenants for any damage to the apartment</a:t>
            </a:r>
          </a:p>
          <a:p>
            <a:pPr eaLnBrk="1" hangingPunct="1"/>
            <a:endParaRPr lang="en-US"/>
          </a:p>
          <a:p>
            <a:pPr eaLnBrk="1" hangingPunct="1"/>
            <a:r>
              <a:rPr lang="en-US"/>
              <a:t>The landlord must maintain the apartment in good condition according to </a:t>
            </a:r>
            <a:r>
              <a:rPr lang="en-US">
                <a:solidFill>
                  <a:schemeClr val="accent2"/>
                </a:solidFill>
              </a:rPr>
              <a:t>Housing Quality Standards (HQS) standards.</a:t>
            </a:r>
            <a:r>
              <a:rPr lang="en-US"/>
              <a:t>  You must allow the landlord access to your apartment to do so.</a:t>
            </a:r>
          </a:p>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1544C109-C06E-46E3-AA38-E6AB8562F53E}" type="slidenum">
              <a:rPr lang="en-US" smtClean="0">
                <a:latin typeface="Arial" charset="0"/>
              </a:rPr>
              <a:pPr eaLnBrk="1" hangingPunct="1"/>
              <a:t>40</a:t>
            </a:fld>
            <a:endParaRPr lang="en-US">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landlord  must NOT charge any amounts to the tenant other than those listed in the Rent Breakdown letter prepared by HPD</a:t>
            </a:r>
          </a:p>
          <a:p>
            <a:pPr eaLnBrk="1" hangingPunct="1"/>
            <a:r>
              <a:rPr lang="en-US">
                <a:solidFill>
                  <a:schemeClr val="accent2"/>
                </a:solidFill>
              </a:rPr>
              <a:t>DO NOT PAY ANYTHING DIFFERENT THAN WHAT IT SAYS ON YOUR RENT BREAKDOWN LETTER</a:t>
            </a:r>
          </a:p>
          <a:p>
            <a:pPr eaLnBrk="1" hangingPunct="1"/>
            <a:endParaRPr lang="en-US">
              <a:solidFill>
                <a:schemeClr val="accent2"/>
              </a:solidFill>
            </a:endParaRPr>
          </a:p>
          <a:p>
            <a:pPr eaLnBrk="1" hangingPunct="1"/>
            <a:r>
              <a:rPr lang="en-US"/>
              <a:t>The landlord must NOT be a relative of the HCV voucher holder.</a:t>
            </a:r>
          </a:p>
          <a:p>
            <a:pPr eaLnBrk="1" hangingPunct="1"/>
            <a:endParaRPr lang="en-US"/>
          </a:p>
          <a:p>
            <a:pPr eaLnBrk="1" hangingPunct="1"/>
            <a:r>
              <a:rPr lang="en-US"/>
              <a:t>Your landlord’s obligations are described in Chapter 9 of your Briefing Book.</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CD3688F8-8087-4EF7-8EE4-5FE98A0CD356}" type="slidenum">
              <a:rPr lang="en-US" smtClean="0">
                <a:latin typeface="Arial" charset="0"/>
              </a:rPr>
              <a:pPr eaLnBrk="1" hangingPunct="1"/>
              <a:t>41</a:t>
            </a:fld>
            <a:endParaRPr lang="en-US">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7AD9726-192A-4362-BCB4-6ED212EE2FA7}" type="slidenum">
              <a:rPr lang="en-US" smtClean="0">
                <a:latin typeface="Arial" charset="0"/>
              </a:rPr>
              <a:pPr eaLnBrk="1" hangingPunct="1"/>
              <a:t>42</a:t>
            </a:fld>
            <a:endParaRPr lang="en-US">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You should contact your landlord directly to resolve any problems with your apartment</a:t>
            </a:r>
          </a:p>
          <a:p>
            <a:pPr eaLnBrk="1" hangingPunct="1"/>
            <a:endParaRPr lang="en-US"/>
          </a:p>
          <a:p>
            <a:pPr eaLnBrk="1" hangingPunct="1"/>
            <a:r>
              <a:rPr lang="en-US"/>
              <a:t>If you are unable to resolve the problem by contacting the landlord, you may contact HPD.  HPD will schedule an inspection of the apartment.</a:t>
            </a:r>
            <a:br>
              <a:rPr lang="en-US"/>
            </a:br>
            <a:r>
              <a:rPr lang="en-US">
                <a:solidFill>
                  <a:schemeClr val="accent2"/>
                </a:solidFill>
              </a:rPr>
              <a:t>TN’s should also call 311 for issues that we cannot handle such as: noise, garbage, leaks, etc.  </a:t>
            </a:r>
          </a:p>
          <a:p>
            <a:pPr eaLnBrk="1" hangingPunct="1"/>
            <a:endParaRPr lang="en-US">
              <a:solidFill>
                <a:schemeClr val="accent2"/>
              </a:solidFill>
            </a:endParaRPr>
          </a:p>
          <a:p>
            <a:pPr eaLnBrk="1" hangingPunct="1"/>
            <a:r>
              <a:rPr lang="en-US"/>
              <a:t>You can choose  to move out when your lease term is over, subject to meeting all of HPD’s requirements</a:t>
            </a:r>
          </a:p>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E052F051-4364-4AAB-9592-2A27451FF3A0}" type="slidenum">
              <a:rPr lang="en-US" smtClean="0">
                <a:latin typeface="Arial" charset="0"/>
              </a:rPr>
              <a:pPr eaLnBrk="1" hangingPunct="1"/>
              <a:t>43</a:t>
            </a:fld>
            <a:endParaRPr lang="en-US">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Once you are an HCV participant, HPD must recertify your </a:t>
            </a:r>
          </a:p>
          <a:p>
            <a:pPr eaLnBrk="1" hangingPunct="1"/>
            <a:r>
              <a:rPr lang="en-US"/>
              <a:t>eligibility each year:  </a:t>
            </a:r>
          </a:p>
          <a:p>
            <a:pPr eaLnBrk="1" hangingPunct="1"/>
            <a:endParaRPr lang="en-US"/>
          </a:p>
          <a:p>
            <a:pPr eaLnBrk="1" hangingPunct="1"/>
            <a:r>
              <a:rPr lang="en-US"/>
              <a:t>Once each year, HPD will send you a Recertification Packet in the mail.  You must respond within 30 days to the recertification mailing</a:t>
            </a:r>
          </a:p>
          <a:p>
            <a:pPr eaLnBrk="1" hangingPunct="1"/>
            <a:endParaRPr lang="en-US"/>
          </a:p>
          <a:p>
            <a:pPr eaLnBrk="1" hangingPunct="1"/>
            <a:r>
              <a:rPr lang="en-US"/>
              <a:t>You must allow HPD to inspect your apartment at least once per year</a:t>
            </a:r>
          </a:p>
          <a:p>
            <a:pPr eaLnBrk="1" hangingPunct="1"/>
            <a:endParaRPr lang="en-US"/>
          </a:p>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2B941FC1-F689-431C-80EC-90B44A4520B7}" type="slidenum">
              <a:rPr lang="en-US" smtClean="0">
                <a:latin typeface="Arial" charset="0"/>
              </a:rPr>
              <a:pPr eaLnBrk="1" hangingPunct="1"/>
              <a:t>4</a:t>
            </a:fld>
            <a:endParaRPr lang="en-US">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PBV can seem like a complicated program.  We want to make sure that you understand the basic information so that you can be a successful participant.</a:t>
            </a:r>
          </a:p>
          <a:p>
            <a:pPr eaLnBrk="1" hangingPunct="1"/>
            <a:endParaRPr lang="en-US" dirty="0"/>
          </a:p>
          <a:p>
            <a:pPr marL="171450" indent="-171450" eaLnBrk="1" hangingPunct="1">
              <a:buFontTx/>
              <a:buChar char="-"/>
            </a:pPr>
            <a:r>
              <a:rPr lang="en-US" dirty="0"/>
              <a:t>You will also be given a Briefing Book</a:t>
            </a:r>
          </a:p>
          <a:p>
            <a:pPr marL="0" indent="0" eaLnBrk="1" hangingPunct="1">
              <a:buFontTx/>
              <a:buNone/>
            </a:pPr>
            <a:endParaRPr lang="en-US" strike="sngStrike" dirty="0"/>
          </a:p>
          <a:p>
            <a:pPr marL="171450" indent="-171450" eaLnBrk="1" hangingPunct="1">
              <a:buFontTx/>
              <a:buChar char="-"/>
            </a:pPr>
            <a:r>
              <a:rPr lang="en-US" dirty="0"/>
              <a:t>This book contains important information and copies of PBV forms.  PLEASE KEEP THIS BOOK AND READ THESE MATERIALS.</a:t>
            </a:r>
          </a:p>
          <a:p>
            <a:pPr eaLnBrk="1" hangingPunct="1"/>
            <a:endParaRPr lang="en-US" sz="1200" b="1" kern="1200" dirty="0">
              <a:solidFill>
                <a:schemeClr val="tx1"/>
              </a:solidFill>
              <a:effectLst/>
              <a:latin typeface="Arial" charset="0"/>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40DB8E90-0AC7-4817-B465-0462137C601E}" type="slidenum">
              <a:rPr lang="en-US" smtClean="0">
                <a:latin typeface="Arial" charset="0"/>
              </a:rPr>
              <a:pPr eaLnBrk="1" hangingPunct="1"/>
              <a:t>44</a:t>
            </a:fld>
            <a:endParaRPr lang="en-US">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addition to the recertification mailing, you must also respond promptly to all HPD requests for information.</a:t>
            </a:r>
          </a:p>
          <a:p>
            <a:pPr eaLnBrk="1" hangingPunct="1"/>
            <a:endParaRPr lang="en-US" dirty="0"/>
          </a:p>
          <a:p>
            <a:pPr eaLnBrk="1" hangingPunct="1"/>
            <a:r>
              <a:rPr lang="en-US" b="0" u="sng" dirty="0"/>
              <a:t>You must notify </a:t>
            </a:r>
            <a:r>
              <a:rPr lang="en-US" dirty="0"/>
              <a:t>HPD immediately of any change in who is living in your household.</a:t>
            </a:r>
          </a:p>
          <a:p>
            <a:pPr eaLnBrk="1" hangingPunct="1"/>
            <a:endParaRPr lang="en-US" dirty="0"/>
          </a:p>
          <a:p>
            <a:pPr eaLnBrk="1" hangingPunct="1"/>
            <a:endParaRPr lang="en-US" dirty="0"/>
          </a:p>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FB452620-F7D6-4517-A16C-26AD48E587C0}" type="slidenum">
              <a:rPr lang="en-US" smtClean="0">
                <a:latin typeface="Arial" charset="0"/>
              </a:rPr>
              <a:pPr eaLnBrk="1" hangingPunct="1"/>
              <a:t>45</a:t>
            </a:fld>
            <a:endParaRPr lang="en-US">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If you do not meet your family obligations, HPD may deny you assistance or terminate you from the program after giving you proper notice.</a:t>
            </a:r>
          </a:p>
          <a:p>
            <a:pPr eaLnBrk="1" hangingPunct="1"/>
            <a:endParaRPr lang="en-US"/>
          </a:p>
          <a:p>
            <a:pPr eaLnBrk="1" hangingPunct="1"/>
            <a:r>
              <a:rPr lang="en-US"/>
              <a:t>If you fail to report all your family’s income or under-report income, HPD may terminate your assistance.</a:t>
            </a:r>
          </a:p>
          <a:p>
            <a:pPr eaLnBrk="1" hangingPunct="1"/>
            <a:endParaRPr lang="en-US"/>
          </a:p>
          <a:p>
            <a:pPr eaLnBrk="1" hangingPunct="1"/>
            <a:r>
              <a:rPr lang="en-US"/>
              <a:t>If you have committed fraud or committed a crime, you may be referred to federal and local law enforcement for prosecution</a:t>
            </a:r>
          </a:p>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40C5DF7A-821D-46FC-8080-4067634B7CB4}" type="slidenum">
              <a:rPr lang="en-US" smtClean="0">
                <a:latin typeface="Arial" charset="0"/>
              </a:rPr>
              <a:pPr eaLnBrk="1" hangingPunct="1"/>
              <a:t>46</a:t>
            </a:fld>
            <a:endParaRPr lang="en-US">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Chapter 10 in your Briefing Book has more information about annual recertification and reporting changes to HPD.</a:t>
            </a:r>
          </a:p>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F4C80FE8-FCE6-4C51-87BD-E45CF21ECCD8}" type="slidenum">
              <a:rPr lang="en-US" smtClean="0">
                <a:latin typeface="Arial" charset="0"/>
              </a:rPr>
              <a:pPr eaLnBrk="1" hangingPunct="1"/>
              <a:t>47</a:t>
            </a:fld>
            <a:endParaRPr lang="en-US">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There are ways for you to resolve disputes with HPD that do not involve legal action and to correct errors that might have occurred in the decision-making process.  Chapter 16 in your Briefing Book contains information to help you understand your options for resolving disputes with HPD.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C32E56F8-BB8A-4EE3-82FF-C6AB35960448}" type="slidenum">
              <a:rPr lang="en-US" smtClean="0">
                <a:latin typeface="Arial" charset="0"/>
              </a:rPr>
              <a:pPr eaLnBrk="1" hangingPunct="1"/>
              <a:t>48</a:t>
            </a:fld>
            <a:endParaRPr lang="en-US">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If you do not wish to stay in your current apartment, you may move outside of  the development and use your voucher for another apartment.  </a:t>
            </a:r>
          </a:p>
          <a:p>
            <a:pPr eaLnBrk="1" hangingPunct="1"/>
            <a:endParaRPr lang="en-US"/>
          </a:p>
          <a:p>
            <a:pPr eaLnBrk="1" hangingPunct="1"/>
            <a:r>
              <a:rPr lang="en-US"/>
              <a:t>You must find an apartment that meets program requirements and submit a Landlord Package before your voucher expires.  Enhanced Voucher holders do not need to submit a Landlord Package since HPD has already obtained this information from the landlord, but you will need to have your landlord complete and return one if you move outside of the development.  Chapter 6 in your Briefing Book has information about the Landlord Package. </a:t>
            </a:r>
          </a:p>
          <a:p>
            <a:pPr eaLnBrk="1" hangingPunct="1"/>
            <a:endParaRPr lang="en-US"/>
          </a:p>
          <a:p>
            <a:pPr eaLnBrk="1" hangingPunct="1"/>
            <a:r>
              <a:rPr lang="en-US"/>
              <a:t>Your voucher will expire 120 days from the issue date.</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19AB26-CB7D-47BE-8C61-AE3AA96E4936}" type="slidenum">
              <a:rPr lang="en-US" smtClean="0"/>
              <a:t>51</a:t>
            </a:fld>
            <a:endParaRPr lang="en-US"/>
          </a:p>
        </p:txBody>
      </p:sp>
    </p:spTree>
    <p:extLst>
      <p:ext uri="{BB962C8B-B14F-4D97-AF65-F5344CB8AC3E}">
        <p14:creationId xmlns:p14="http://schemas.microsoft.com/office/powerpoint/2010/main" val="3529512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6219A9ED-5C3A-4FF9-A278-F1F10C371F62}" type="slidenum">
              <a:rPr lang="en-US" smtClean="0">
                <a:latin typeface="Arial" charset="0"/>
              </a:rPr>
              <a:pPr eaLnBrk="1" hangingPunct="1"/>
              <a:t>54</a:t>
            </a:fld>
            <a:endParaRPr lang="en-US">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HPD will not deny any family or individual the equal opportunity to apply for or receive assistance under the HCV Program on the basis of race, color, sex, religion, creed, or national or ethnic origin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88B69B2-ADB6-47C5-BB35-0DA0EC2481DA}" type="slidenum">
              <a:rPr lang="en-US" smtClean="0">
                <a:latin typeface="Arial" charset="0"/>
              </a:rPr>
              <a:pPr eaLnBrk="1" hangingPunct="1"/>
              <a:t>55</a:t>
            </a:fld>
            <a:endParaRPr lang="en-US">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HPD will not deny any family or individual the equal opportunity to apply for or receive assistance under the HCV Program on the basis of familial or marital status, handicap or disability, sexual orientation, gender identity, prior record of arrest or conviction, or status as a victim of domestic violence.</a:t>
            </a:r>
          </a:p>
          <a:p>
            <a:pPr eaLnBrk="1" hangingPunct="1"/>
            <a:endParaRPr lang="en-US"/>
          </a:p>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DD2EAFDB-0E56-4E2C-A94D-B4A379E1E240}" type="slidenum">
              <a:rPr lang="en-US" smtClean="0">
                <a:latin typeface="Arial" charset="0"/>
              </a:rPr>
              <a:pPr eaLnBrk="1" hangingPunct="1"/>
              <a:t>58</a:t>
            </a:fld>
            <a:endParaRPr lang="en-US">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After you have leased an apartment, you may be eligible to participate in the Family Self-Sufficiency Program (FSS).</a:t>
            </a:r>
          </a:p>
          <a:p>
            <a:pPr eaLnBrk="1" hangingPunct="1"/>
            <a:endParaRPr lang="en-US"/>
          </a:p>
          <a:p>
            <a:pPr eaLnBrk="1" hangingPunct="1"/>
            <a:r>
              <a:rPr lang="en-US"/>
              <a:t>FSS is an optional program that gives you free services and a free savings account.</a:t>
            </a:r>
          </a:p>
          <a:p>
            <a:pPr eaLnBrk="1" hangingPunct="1"/>
            <a:endParaRPr lang="en-US"/>
          </a:p>
          <a:p>
            <a:pPr eaLnBrk="1" hangingPunct="1"/>
            <a:r>
              <a:rPr lang="en-US"/>
              <a:t>If you join FSS, an increase in your family’s rent because of increased income from employment can lead to a savings account.</a:t>
            </a:r>
          </a:p>
          <a:p>
            <a:pPr eaLnBrk="1" hangingPunct="1"/>
            <a:endParaRPr lang="en-US"/>
          </a:p>
          <a:p>
            <a:pPr eaLnBrk="1" hangingPunct="1"/>
            <a:r>
              <a:rPr lang="en-US"/>
              <a:t>Successful graduates earn an average of $7,000 in their savings account at the end of 5 years.  </a:t>
            </a:r>
          </a:p>
          <a:p>
            <a:pPr eaLnBrk="1" hangingPunct="1"/>
            <a:endParaRPr lang="en-US"/>
          </a:p>
          <a:p>
            <a:pPr eaLnBrk="1" hangingPunct="1"/>
            <a:r>
              <a:rPr lang="en-US"/>
              <a:t>Participation in the FSS Program will not affect your Section 8 eligibility. </a:t>
            </a:r>
          </a:p>
          <a:p>
            <a:pPr eaLnBrk="1" hangingPunct="1"/>
            <a:r>
              <a:rPr lang="en-US"/>
              <a:t>If you’re interested in finding out more, please call HPD Client Services at 917-286-4300 for more information</a:t>
            </a:r>
          </a:p>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59</a:t>
            </a:fld>
            <a:endParaRPr lang="en-US"/>
          </a:p>
        </p:txBody>
      </p:sp>
    </p:spTree>
    <p:extLst>
      <p:ext uri="{BB962C8B-B14F-4D97-AF65-F5344CB8AC3E}">
        <p14:creationId xmlns:p14="http://schemas.microsoft.com/office/powerpoint/2010/main" val="4020395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309C4FC2-0497-4ECE-9046-B384A0271EDB}" type="slidenum">
              <a:rPr lang="en-US" smtClean="0">
                <a:latin typeface="Arial" charset="0"/>
              </a:rPr>
              <a:pPr eaLnBrk="1" hangingPunct="1"/>
              <a:t>5</a:t>
            </a:fld>
            <a:endParaRPr lang="en-US">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solidFill>
                  <a:schemeClr val="accent2"/>
                </a:solidFill>
              </a:rPr>
              <a:t>Mission statement</a:t>
            </a:r>
          </a:p>
          <a:p>
            <a:pPr eaLnBrk="1" hangingPunct="1"/>
            <a:r>
              <a:rPr lang="en-US" dirty="0">
                <a:solidFill>
                  <a:schemeClr val="accent2"/>
                </a:solidFill>
              </a:rPr>
              <a:t>Purpose of having people pay 30% </a:t>
            </a:r>
          </a:p>
          <a:p>
            <a:pPr eaLnBrk="1" hangingPunct="1"/>
            <a:endParaRPr lang="en-US" dirty="0">
              <a:solidFill>
                <a:schemeClr val="accent2"/>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60</a:t>
            </a:fld>
            <a:endParaRPr lang="en-US"/>
          </a:p>
        </p:txBody>
      </p:sp>
    </p:spTree>
    <p:extLst>
      <p:ext uri="{BB962C8B-B14F-4D97-AF65-F5344CB8AC3E}">
        <p14:creationId xmlns:p14="http://schemas.microsoft.com/office/powerpoint/2010/main" val="1979299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72D9B70F-A6E1-4130-A0D7-9C1A3F06105B}" type="slidenum">
              <a:rPr lang="en-US" smtClean="0">
                <a:latin typeface="Arial" charset="0"/>
              </a:rPr>
              <a:pPr eaLnBrk="1" hangingPunct="1"/>
              <a:t>62</a:t>
            </a:fld>
            <a:endParaRPr lang="en-US">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If you have questions regarding what was presented today you can contact the PBV department via our email address, pbv@hpd.nyc.gov, call us at (212) 863-8320 or fax us at (212) 863 – 8828. </a:t>
            </a:r>
          </a:p>
          <a:p>
            <a:pPr eaLnBrk="1" hangingPunct="1"/>
            <a:endParaRPr lang="en-US" dirty="0"/>
          </a:p>
          <a:p>
            <a:pPr eaLnBrk="1" hangingPunct="1"/>
            <a:r>
              <a:rPr lang="en-US" sz="1200" dirty="0"/>
              <a:t>Thank you for joining the Section 8 Housing Choice</a:t>
            </a:r>
            <a:br>
              <a:rPr lang="en-US" sz="1200" dirty="0"/>
            </a:br>
            <a:r>
              <a:rPr lang="en-US" sz="1200" dirty="0"/>
              <a:t>Voucher Briefing Session –</a:t>
            </a:r>
            <a:br>
              <a:rPr lang="en-US" sz="1200" dirty="0"/>
            </a:br>
            <a:r>
              <a:rPr lang="en-US" sz="1200" dirty="0"/>
              <a:t>Project-Based Vouchers</a:t>
            </a:r>
          </a:p>
          <a:p>
            <a:pPr eaLnBrk="1" hangingPunct="1"/>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New York City Department of Housing Preservation and Development</a:t>
            </a:r>
          </a:p>
          <a:p>
            <a:pPr eaLnBrk="1" hangingPunct="1"/>
            <a:endParaRPr lang="en-US" dirty="0"/>
          </a:p>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B68EF443-A5BC-4742-A0A7-84A66BAC5D03}" type="slidenum">
              <a:rPr lang="en-US" smtClean="0">
                <a:latin typeface="Arial" charset="0"/>
              </a:rPr>
              <a:pPr eaLnBrk="1" hangingPunct="1"/>
              <a:t>6</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section 8 program begins with the US congress, which appropriates funding for the Department of Housing and Urban Development or HUD.  </a:t>
            </a:r>
          </a:p>
          <a:p>
            <a:pPr eaLnBrk="1" hangingPunct="1"/>
            <a:endParaRPr lang="en-US" dirty="0"/>
          </a:p>
          <a:p>
            <a:pPr eaLnBrk="1" hangingPunct="1"/>
            <a:r>
              <a:rPr lang="en-US" dirty="0"/>
              <a:t>HUD then provides that funding to individual Public Housing authorities like HPD, that administers the Section 8 program and disburses those funds. </a:t>
            </a:r>
          </a:p>
          <a:p>
            <a:pPr eaLnBrk="1" hangingPunct="1"/>
            <a:endParaRPr lang="en-US" dirty="0"/>
          </a:p>
          <a:p>
            <a:pPr eaLnBrk="1" hangingPunct="1"/>
            <a:r>
              <a:rPr lang="en-US" dirty="0"/>
              <a:t>First, HPD has a relationship with you, with the family, and although under the project based voucher program, PBV participants and applicants are not issued physical vouchers, your family obligations under the PBV program are described under the Tenancy Addendum to your lease, in your briefing book and in the Statement of Family Responsibility. </a:t>
            </a:r>
          </a:p>
          <a:p>
            <a:pPr eaLnBrk="1" hangingPunct="1"/>
            <a:endParaRPr lang="en-US" dirty="0"/>
          </a:p>
          <a:p>
            <a:pPr eaLnBrk="1" hangingPunct="1"/>
            <a:r>
              <a:rPr lang="en-US" dirty="0"/>
              <a:t>You the family, also have a relationship with your landlord, and that relationship is governed by your lease, which specifies your family and landlord obligations.</a:t>
            </a:r>
          </a:p>
          <a:p>
            <a:pPr eaLnBrk="1" hangingPunct="1"/>
            <a:endParaRPr lang="en-US" dirty="0"/>
          </a:p>
          <a:p>
            <a:pPr eaLnBrk="1" hangingPunct="1"/>
            <a:r>
              <a:rPr lang="en-US" dirty="0"/>
              <a:t>Finally, the landlord has a relationship with HPD, and that relationship is governed by what is called the Housing Assistance Payments contract, or the HAP contract, which specifies HPD’s or the landlord’s obligation under the section 8 project based voucher program.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F253D7B2-8FB8-4C3E-9A72-AA2234BF7F61}" type="slidenum">
              <a:rPr lang="en-US" smtClean="0">
                <a:latin typeface="Arial" charset="0"/>
              </a:rPr>
              <a:pPr eaLnBrk="1" hangingPunct="1"/>
              <a:t>7</a:t>
            </a:fld>
            <a:endParaRPr lang="en-US">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HPD defines a “family” as a single person or a group of two or more persons, with or without children, who maintain an interdependent relationship and whose income and resources are available to meet the family’s needs. </a:t>
            </a:r>
          </a:p>
          <a:p>
            <a:pPr eaLnBrk="1" hangingPunct="1"/>
            <a:r>
              <a:rPr lang="en-US" dirty="0"/>
              <a:t> </a:t>
            </a:r>
          </a:p>
          <a:p>
            <a:pPr eaLnBrk="1" hangingPunct="1"/>
            <a:r>
              <a:rPr lang="en-US" dirty="0"/>
              <a:t>Your family must move into the Project Based Voucher unit. The apartment must pass HPD’s inspection and be within the established rent limits for the apartment size. </a:t>
            </a:r>
          </a:p>
          <a:p>
            <a:pPr eaLnBrk="1" hangingPunct="1"/>
            <a:endParaRPr lang="en-US" dirty="0"/>
          </a:p>
          <a:p>
            <a:pPr eaLnBrk="1" hangingPunct="1"/>
            <a:r>
              <a:rPr lang="en-US" dirty="0"/>
              <a:t>Once HPD has determined that your apartment meets program requirements, you will sign a lease and Tenancy Addendum with your landlord.</a:t>
            </a:r>
          </a:p>
          <a:p>
            <a:pPr eaLnBrk="1" hangingPunct="1"/>
            <a:endParaRPr lang="en-US" dirty="0"/>
          </a:p>
          <a:p>
            <a:pPr eaLnBrk="1" hangingPunct="1"/>
            <a:r>
              <a:rPr lang="en-US" dirty="0"/>
              <a:t>You and all family members must comply at all times with the program’s </a:t>
            </a:r>
            <a:r>
              <a:rPr lang="en-US" b="1" dirty="0"/>
              <a:t>Family Obligations and your lease. </a:t>
            </a:r>
            <a:r>
              <a:rPr lang="en-US" dirty="0"/>
              <a:t>We will talk about your family obligations later in the briefing. </a:t>
            </a:r>
            <a:br>
              <a:rPr lang="en-US" dirty="0"/>
            </a:br>
            <a:br>
              <a:rPr lang="en-US" dirty="0"/>
            </a:br>
            <a:r>
              <a:rPr lang="en-US" b="1" dirty="0"/>
              <a:t>Your family responsibilities are also detailed in the Statement of Family Responsibility that you will receive at the time of leasing. Signing this document tells us at HPD that you understand your responsibilities as a participant. </a:t>
            </a:r>
            <a:endParaRPr lang="en-US" dirty="0"/>
          </a:p>
          <a:p>
            <a:pPr eaLnBrk="1" hangingPunct="1"/>
            <a:endParaRPr lang="en-US" b="1" dirty="0"/>
          </a:p>
          <a:p>
            <a:pPr eaLnBrk="1" hangingPunct="1"/>
            <a:endParaRPr lang="en-US" b="1" dirty="0"/>
          </a:p>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9C7C5850-1805-4164-9068-00A1DE3F977A}" type="slidenum">
              <a:rPr lang="en-US" smtClean="0">
                <a:latin typeface="Arial" charset="0"/>
              </a:rPr>
              <a:pPr eaLnBrk="1" hangingPunct="1"/>
              <a:t>8</a:t>
            </a:fld>
            <a:endParaRPr lang="en-US">
              <a:latin typeface="Arial"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Your landlord will sign a lease with you and will sign a HAP contract with HPD. </a:t>
            </a:r>
            <a:endParaRPr lang="en-US" b="1" dirty="0"/>
          </a:p>
          <a:p>
            <a:pPr eaLnBrk="1" hangingPunct="1"/>
            <a:endParaRPr lang="en-US" b="1" dirty="0"/>
          </a:p>
          <a:p>
            <a:pPr eaLnBrk="1" hangingPunct="1"/>
            <a:r>
              <a:rPr lang="en-US" b="1" dirty="0"/>
              <a:t>-Your landlord must </a:t>
            </a:r>
            <a:r>
              <a:rPr lang="en-US" dirty="0"/>
              <a:t>comply with </a:t>
            </a:r>
            <a:r>
              <a:rPr lang="en-US" b="1" u="sng" dirty="0"/>
              <a:t>PBV</a:t>
            </a:r>
            <a:r>
              <a:rPr lang="en-US" dirty="0"/>
              <a:t> program requirements and your lease requirements at all times.  This includes maintaining the apartment according to HQS standards.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B4CB868B-CC06-44CA-9203-26B713F921DC}" type="slidenum">
              <a:rPr lang="en-US" smtClean="0">
                <a:latin typeface="Arial" charset="0"/>
              </a:rPr>
              <a:pPr eaLnBrk="1" hangingPunct="1"/>
              <a:t>9</a:t>
            </a:fld>
            <a:endParaRPr lang="en-US">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dirty="0"/>
              <a:t>HPD will </a:t>
            </a:r>
            <a:r>
              <a:rPr lang="en-US" b="1" dirty="0"/>
              <a:t>review</a:t>
            </a:r>
            <a:r>
              <a:rPr lang="en-US" dirty="0"/>
              <a:t> your family income and your household to determine if you are eligible to participate in the PBV program. HPD will also review your income and household annually once you are in the program in order to determine whether you remain eligible for assistance. </a:t>
            </a:r>
          </a:p>
          <a:p>
            <a:pPr eaLnBrk="1" hangingPunct="1"/>
            <a:endParaRPr lang="en-US" dirty="0"/>
          </a:p>
          <a:p>
            <a:pPr eaLnBrk="1" hangingPunct="1"/>
            <a:r>
              <a:rPr lang="en-US" dirty="0"/>
              <a:t>HPD determines your eligibility for the HCV program and issues vouchers to eligible families.</a:t>
            </a:r>
          </a:p>
          <a:p>
            <a:pPr eaLnBrk="1" hangingPunct="1"/>
            <a:endParaRPr lang="en-US" dirty="0"/>
          </a:p>
          <a:p>
            <a:pPr eaLnBrk="1" hangingPunct="1"/>
            <a:r>
              <a:rPr lang="en-US" dirty="0"/>
              <a:t>HPD conducts HQS inspections at least once a year and whenever needed</a:t>
            </a:r>
          </a:p>
          <a:p>
            <a:pPr eaLnBrk="1" hangingPunct="1"/>
            <a:endParaRPr lang="en-US" dirty="0"/>
          </a:p>
          <a:p>
            <a:pPr eaLnBrk="1" hangingPunct="1">
              <a:buFontTx/>
              <a:buChar char="-"/>
            </a:pPr>
            <a:r>
              <a:rPr lang="en-US" dirty="0"/>
              <a:t>HPD makes HAP payments to your landlord to assist with your rent.</a:t>
            </a:r>
          </a:p>
          <a:p>
            <a:pPr eaLnBrk="1" hangingPunct="1">
              <a:buFontTx/>
              <a:buChar char="-"/>
            </a:pPr>
            <a:endParaRPr lang="en-US" dirty="0"/>
          </a:p>
          <a:p>
            <a:pPr eaLnBrk="1" hangingPunct="1"/>
            <a:endParaRPr lang="en-US" dirty="0"/>
          </a:p>
          <a:p>
            <a:pPr eaLnBrk="1" hangingPunct="1"/>
            <a:endParaRPr lang="en-US" dirty="0"/>
          </a:p>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6018"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86019"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045694-670A-4A51-8EC5-329E31168FD6}" type="slidenum">
              <a:rPr lang="en-US"/>
              <a:pPr>
                <a:defRPr/>
              </a:pPr>
              <a:t>‹#›</a:t>
            </a:fld>
            <a:endParaRPr lang="en-US"/>
          </a:p>
        </p:txBody>
      </p:sp>
    </p:spTree>
    <p:extLst>
      <p:ext uri="{BB962C8B-B14F-4D97-AF65-F5344CB8AC3E}">
        <p14:creationId xmlns:p14="http://schemas.microsoft.com/office/powerpoint/2010/main" val="3273256109"/>
      </p:ext>
    </p:extLst>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660877-121F-46B2-835A-34BF953D14AB}" type="slidenum">
              <a:rPr lang="en-US"/>
              <a:pPr>
                <a:defRPr/>
              </a:pPr>
              <a:t>‹#›</a:t>
            </a:fld>
            <a:endParaRPr lang="en-US"/>
          </a:p>
        </p:txBody>
      </p:sp>
    </p:spTree>
    <p:extLst>
      <p:ext uri="{BB962C8B-B14F-4D97-AF65-F5344CB8AC3E}">
        <p14:creationId xmlns:p14="http://schemas.microsoft.com/office/powerpoint/2010/main" val="2092831200"/>
      </p:ext>
    </p:extLst>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F6579F-8903-43AD-B469-0233219EEFAB}" type="slidenum">
              <a:rPr lang="en-US"/>
              <a:pPr>
                <a:defRPr/>
              </a:pPr>
              <a:t>‹#›</a:t>
            </a:fld>
            <a:endParaRPr lang="en-US"/>
          </a:p>
        </p:txBody>
      </p:sp>
    </p:spTree>
    <p:extLst>
      <p:ext uri="{BB962C8B-B14F-4D97-AF65-F5344CB8AC3E}">
        <p14:creationId xmlns:p14="http://schemas.microsoft.com/office/powerpoint/2010/main" val="2966493630"/>
      </p:ext>
    </p:extLst>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3F659F-D852-4F91-9F2C-C53B26CBFF4C}" type="slidenum">
              <a:rPr lang="en-US"/>
              <a:pPr>
                <a:defRPr/>
              </a:pPr>
              <a:t>‹#›</a:t>
            </a:fld>
            <a:endParaRPr lang="en-US"/>
          </a:p>
        </p:txBody>
      </p:sp>
    </p:spTree>
    <p:extLst>
      <p:ext uri="{BB962C8B-B14F-4D97-AF65-F5344CB8AC3E}">
        <p14:creationId xmlns:p14="http://schemas.microsoft.com/office/powerpoint/2010/main" val="4185661266"/>
      </p:ext>
    </p:extLst>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485B0-D6CA-46FC-9402-89226C2058A1}" type="slidenum">
              <a:rPr lang="en-US"/>
              <a:pPr>
                <a:defRPr/>
              </a:pPr>
              <a:t>‹#›</a:t>
            </a:fld>
            <a:endParaRPr lang="en-US"/>
          </a:p>
        </p:txBody>
      </p:sp>
    </p:spTree>
    <p:extLst>
      <p:ext uri="{BB962C8B-B14F-4D97-AF65-F5344CB8AC3E}">
        <p14:creationId xmlns:p14="http://schemas.microsoft.com/office/powerpoint/2010/main" val="908295557"/>
      </p:ext>
    </p:extLst>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BF2A44-EFE6-48AC-9A9D-3F8802DB4420}" type="slidenum">
              <a:rPr lang="en-US"/>
              <a:pPr>
                <a:defRPr/>
              </a:pPr>
              <a:t>‹#›</a:t>
            </a:fld>
            <a:endParaRPr lang="en-US"/>
          </a:p>
        </p:txBody>
      </p:sp>
    </p:spTree>
    <p:extLst>
      <p:ext uri="{BB962C8B-B14F-4D97-AF65-F5344CB8AC3E}">
        <p14:creationId xmlns:p14="http://schemas.microsoft.com/office/powerpoint/2010/main" val="1086196464"/>
      </p:ext>
    </p:extLst>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ED9DA0A-B0A7-46C1-B4B7-874007E403F6}" type="slidenum">
              <a:rPr lang="en-US"/>
              <a:pPr>
                <a:defRPr/>
              </a:pPr>
              <a:t>‹#›</a:t>
            </a:fld>
            <a:endParaRPr lang="en-US"/>
          </a:p>
        </p:txBody>
      </p:sp>
    </p:spTree>
    <p:extLst>
      <p:ext uri="{BB962C8B-B14F-4D97-AF65-F5344CB8AC3E}">
        <p14:creationId xmlns:p14="http://schemas.microsoft.com/office/powerpoint/2010/main" val="4037834216"/>
      </p:ext>
    </p:extLst>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E97F72-9624-412B-A7BA-C13292935B42}" type="slidenum">
              <a:rPr lang="en-US"/>
              <a:pPr>
                <a:defRPr/>
              </a:pPr>
              <a:t>‹#›</a:t>
            </a:fld>
            <a:endParaRPr lang="en-US"/>
          </a:p>
        </p:txBody>
      </p:sp>
    </p:spTree>
    <p:extLst>
      <p:ext uri="{BB962C8B-B14F-4D97-AF65-F5344CB8AC3E}">
        <p14:creationId xmlns:p14="http://schemas.microsoft.com/office/powerpoint/2010/main" val="941085296"/>
      </p:ext>
    </p:extLst>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419991-AC54-4CD2-8181-F61B3EA0824A}" type="slidenum">
              <a:rPr lang="en-US"/>
              <a:pPr>
                <a:defRPr/>
              </a:pPr>
              <a:t>‹#›</a:t>
            </a:fld>
            <a:endParaRPr lang="en-US"/>
          </a:p>
        </p:txBody>
      </p:sp>
    </p:spTree>
    <p:extLst>
      <p:ext uri="{BB962C8B-B14F-4D97-AF65-F5344CB8AC3E}">
        <p14:creationId xmlns:p14="http://schemas.microsoft.com/office/powerpoint/2010/main" val="2895493516"/>
      </p:ext>
    </p:extLst>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0969F4-2EF5-4DA0-B787-CFF521D91322}" type="slidenum">
              <a:rPr lang="en-US"/>
              <a:pPr>
                <a:defRPr/>
              </a:pPr>
              <a:t>‹#›</a:t>
            </a:fld>
            <a:endParaRPr lang="en-US"/>
          </a:p>
        </p:txBody>
      </p:sp>
    </p:spTree>
    <p:extLst>
      <p:ext uri="{BB962C8B-B14F-4D97-AF65-F5344CB8AC3E}">
        <p14:creationId xmlns:p14="http://schemas.microsoft.com/office/powerpoint/2010/main" val="2093233533"/>
      </p:ext>
    </p:extLst>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9A71BE-992E-48D5-A4FB-6E6DBA6A777D}" type="slidenum">
              <a:rPr lang="en-US"/>
              <a:pPr>
                <a:defRPr/>
              </a:pPr>
              <a:t>‹#›</a:t>
            </a:fld>
            <a:endParaRPr lang="en-US"/>
          </a:p>
        </p:txBody>
      </p:sp>
    </p:spTree>
    <p:extLst>
      <p:ext uri="{BB962C8B-B14F-4D97-AF65-F5344CB8AC3E}">
        <p14:creationId xmlns:p14="http://schemas.microsoft.com/office/powerpoint/2010/main" val="1642561690"/>
      </p:ext>
    </p:extLst>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9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49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4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82CF68F4-ED4A-4657-8DC8-14546B409E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7.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6.png"/><Relationship Id="rId4"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6.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AV"/><Relationship Id="rId1" Type="http://schemas.microsoft.com/office/2007/relationships/media" Target="../media/media54.WAV"/><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png"/><Relationship Id="rId4"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4.emf"/><Relationship Id="rId2" Type="http://schemas.microsoft.com/office/2007/relationships/media" Target="../media/media6.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ctrTitle"/>
          </p:nvPr>
        </p:nvSpPr>
        <p:spPr>
          <a:xfrm>
            <a:off x="609600" y="1600200"/>
            <a:ext cx="7772400" cy="1828800"/>
          </a:xfrm>
        </p:spPr>
        <p:txBody>
          <a:bodyPr/>
          <a:lstStyle/>
          <a:p>
            <a:pPr eaLnBrk="1" hangingPunct="1">
              <a:defRPr/>
            </a:pPr>
            <a:r>
              <a:rPr lang="en-US" sz="4000" dirty="0"/>
              <a:t>Section 8 Housing Choice</a:t>
            </a:r>
            <a:br>
              <a:rPr lang="en-US" sz="4000" dirty="0"/>
            </a:br>
            <a:r>
              <a:rPr lang="en-US" sz="4000" dirty="0"/>
              <a:t>Voucher Briefing Session –</a:t>
            </a:r>
            <a:br>
              <a:rPr lang="en-US" sz="4000" dirty="0"/>
            </a:br>
            <a:r>
              <a:rPr lang="en-US" sz="4000" dirty="0"/>
              <a:t>Project-Based Vouchers</a:t>
            </a:r>
          </a:p>
        </p:txBody>
      </p:sp>
      <p:sp>
        <p:nvSpPr>
          <p:cNvPr id="466947" name="Rectangle 3"/>
          <p:cNvSpPr>
            <a:spLocks noGrp="1" noChangeArrowheads="1"/>
          </p:cNvSpPr>
          <p:nvPr>
            <p:ph type="subTitle" idx="1"/>
          </p:nvPr>
        </p:nvSpPr>
        <p:spPr/>
        <p:txBody>
          <a:bodyPr/>
          <a:lstStyle/>
          <a:p>
            <a:pPr eaLnBrk="1" hangingPunct="1">
              <a:defRPr/>
            </a:pPr>
            <a:r>
              <a:rPr lang="en-US" dirty="0"/>
              <a:t>New York City Department of Housing Preservation and Development</a:t>
            </a:r>
          </a:p>
        </p:txBody>
      </p:sp>
      <p:pic>
        <p:nvPicPr>
          <p:cNvPr id="2" name="BD00339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048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500"/>
    </mc:Choice>
    <mc:Fallback xmlns="">
      <p:transition advClick="0" advTm="1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717"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AFECBC6-DA4D-434E-B71B-ABB161727B9E}" type="slidenum">
              <a:rPr lang="en-US"/>
              <a:pPr>
                <a:defRPr/>
              </a:pPr>
              <a:t>10</a:t>
            </a:fld>
            <a:endParaRPr lang="en-US"/>
          </a:p>
        </p:txBody>
      </p:sp>
      <p:sp>
        <p:nvSpPr>
          <p:cNvPr id="395266" name="Rectangle 2"/>
          <p:cNvSpPr>
            <a:spLocks noGrp="1" noChangeArrowheads="1"/>
          </p:cNvSpPr>
          <p:nvPr>
            <p:ph type="title"/>
          </p:nvPr>
        </p:nvSpPr>
        <p:spPr/>
        <p:txBody>
          <a:bodyPr/>
          <a:lstStyle/>
          <a:p>
            <a:pPr eaLnBrk="1" hangingPunct="1">
              <a:defRPr/>
            </a:pPr>
            <a:r>
              <a:rPr lang="en-US" sz="4000" b="1"/>
              <a:t>Program Integrity (Chapter 2)</a:t>
            </a:r>
            <a:r>
              <a:rPr lang="en-US" sz="4000"/>
              <a:t> </a:t>
            </a:r>
          </a:p>
        </p:txBody>
      </p:sp>
      <p:sp>
        <p:nvSpPr>
          <p:cNvPr id="395267" name="Rectangle 3"/>
          <p:cNvSpPr>
            <a:spLocks noGrp="1" noChangeArrowheads="1"/>
          </p:cNvSpPr>
          <p:nvPr>
            <p:ph type="body" idx="1"/>
          </p:nvPr>
        </p:nvSpPr>
        <p:spPr/>
        <p:txBody>
          <a:bodyPr/>
          <a:lstStyle/>
          <a:p>
            <a:pPr eaLnBrk="1" hangingPunct="1">
              <a:lnSpc>
                <a:spcPct val="80000"/>
              </a:lnSpc>
              <a:defRPr/>
            </a:pPr>
            <a:r>
              <a:rPr lang="en-US" sz="2400"/>
              <a:t>Fraud and program abuse are single acts or a pattern of actions that are intended to deceive or mislead. Making a false statement, omitting information, or concealing information in order to obtain Section 8 assistance or to reduce the amount of rent you pay are all considered fraud and program abuse.</a:t>
            </a:r>
          </a:p>
          <a:p>
            <a:pPr eaLnBrk="1" hangingPunct="1">
              <a:lnSpc>
                <a:spcPct val="80000"/>
              </a:lnSpc>
              <a:defRPr/>
            </a:pPr>
            <a:endParaRPr lang="en-US" sz="2400"/>
          </a:p>
          <a:p>
            <a:pPr eaLnBrk="1" hangingPunct="1">
              <a:lnSpc>
                <a:spcPct val="80000"/>
              </a:lnSpc>
              <a:defRPr/>
            </a:pPr>
            <a:r>
              <a:rPr lang="en-US" sz="2400"/>
              <a:t>Your assistance may be denied or terminated if you or a family member has willfully and intentionally committed fraud, bribery, or any other corrupt or criminal act in connection with any federal housing program. You may also face arrest and criminal prosecution. </a:t>
            </a:r>
          </a:p>
        </p:txBody>
      </p:sp>
      <p:pic>
        <p:nvPicPr>
          <p:cNvPr id="3" name="audi344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4488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32750"/>
    </mc:Choice>
    <mc:Fallback xmlns="">
      <p:transition advClick="0" advTm="327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7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FC2656D-110B-4BEC-9BF0-668DE9CAB77E}" type="slidenum">
              <a:rPr lang="en-US"/>
              <a:pPr>
                <a:defRPr/>
              </a:pPr>
              <a:t>11</a:t>
            </a:fld>
            <a:endParaRPr lang="en-US"/>
          </a:p>
        </p:txBody>
      </p:sp>
      <p:sp>
        <p:nvSpPr>
          <p:cNvPr id="483330" name="Rectangle 2"/>
          <p:cNvSpPr>
            <a:spLocks noGrp="1" noChangeArrowheads="1"/>
          </p:cNvSpPr>
          <p:nvPr>
            <p:ph type="title"/>
          </p:nvPr>
        </p:nvSpPr>
        <p:spPr/>
        <p:txBody>
          <a:bodyPr/>
          <a:lstStyle/>
          <a:p>
            <a:pPr eaLnBrk="1" hangingPunct="1">
              <a:defRPr/>
            </a:pPr>
            <a:r>
              <a:rPr lang="en-US" sz="4000" b="1"/>
              <a:t>Program Integrity (Chapter 2)</a:t>
            </a:r>
          </a:p>
        </p:txBody>
      </p:sp>
      <p:sp>
        <p:nvSpPr>
          <p:cNvPr id="483331" name="Rectangle 3"/>
          <p:cNvSpPr>
            <a:spLocks noGrp="1" noChangeArrowheads="1"/>
          </p:cNvSpPr>
          <p:nvPr>
            <p:ph type="body" idx="1"/>
          </p:nvPr>
        </p:nvSpPr>
        <p:spPr/>
        <p:txBody>
          <a:bodyPr/>
          <a:lstStyle/>
          <a:p>
            <a:pPr eaLnBrk="1" hangingPunct="1">
              <a:lnSpc>
                <a:spcPct val="80000"/>
              </a:lnSpc>
              <a:defRPr/>
            </a:pPr>
            <a:r>
              <a:rPr lang="en-US" sz="2400"/>
              <a:t>HPD uses HUD’s Enterprise Income Verification (EIV) internet database to identify families who have unreported and/or underreported income. EIV provides HPD with information about monthly employer new hires, quarterly wages (including employer information), quarterly unemployment compensation, and monthly Social Security (SS) and Supplement Security Income (SSI) benefits. </a:t>
            </a:r>
          </a:p>
          <a:p>
            <a:pPr eaLnBrk="1" hangingPunct="1">
              <a:lnSpc>
                <a:spcPct val="80000"/>
              </a:lnSpc>
              <a:buFont typeface="Wingdings" pitchFamily="2" charset="2"/>
              <a:buNone/>
              <a:defRPr/>
            </a:pPr>
            <a:endParaRPr lang="en-US" sz="2400"/>
          </a:p>
          <a:p>
            <a:pPr eaLnBrk="1" hangingPunct="1">
              <a:lnSpc>
                <a:spcPct val="80000"/>
              </a:lnSpc>
              <a:defRPr/>
            </a:pPr>
            <a:r>
              <a:rPr lang="en-US" sz="2400"/>
              <a:t>A EIV brochure is included in your Briefing Packet.</a:t>
            </a:r>
          </a:p>
        </p:txBody>
      </p:sp>
      <p:pic>
        <p:nvPicPr>
          <p:cNvPr id="3" name="audi344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525000" y="2971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7500"/>
    </mc:Choice>
    <mc:Fallback xmlns="">
      <p:transition advClick="0" advTm="27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7F4D904-2A7E-48D0-8D36-E7BD49BC0E2A}" type="slidenum">
              <a:rPr lang="en-US"/>
              <a:pPr>
                <a:defRPr/>
              </a:pPr>
              <a:t>12</a:t>
            </a:fld>
            <a:endParaRPr lang="en-US"/>
          </a:p>
        </p:txBody>
      </p:sp>
      <p:sp>
        <p:nvSpPr>
          <p:cNvPr id="396290" name="Rectangle 2"/>
          <p:cNvSpPr>
            <a:spLocks noGrp="1" noChangeArrowheads="1"/>
          </p:cNvSpPr>
          <p:nvPr>
            <p:ph type="title"/>
          </p:nvPr>
        </p:nvSpPr>
        <p:spPr/>
        <p:txBody>
          <a:bodyPr/>
          <a:lstStyle/>
          <a:p>
            <a:pPr eaLnBrk="1" hangingPunct="1">
              <a:defRPr/>
            </a:pPr>
            <a:r>
              <a:rPr lang="en-US" sz="4000" b="1"/>
              <a:t>Program Integrity (Chapter 2)</a:t>
            </a:r>
          </a:p>
        </p:txBody>
      </p:sp>
      <p:sp>
        <p:nvSpPr>
          <p:cNvPr id="396291" name="Rectangle 3"/>
          <p:cNvSpPr>
            <a:spLocks noGrp="1" noChangeArrowheads="1"/>
          </p:cNvSpPr>
          <p:nvPr>
            <p:ph type="body" idx="1"/>
          </p:nvPr>
        </p:nvSpPr>
        <p:spPr/>
        <p:txBody>
          <a:bodyPr/>
          <a:lstStyle/>
          <a:p>
            <a:pPr lvl="1" eaLnBrk="1" hangingPunct="1">
              <a:lnSpc>
                <a:spcPct val="80000"/>
              </a:lnSpc>
              <a:buFont typeface="Wingdings" pitchFamily="2" charset="2"/>
              <a:buNone/>
              <a:defRPr/>
            </a:pPr>
            <a:r>
              <a:rPr lang="en-US" sz="2000" dirty="0"/>
              <a:t>	If you know of anyone who provided false information on a housing assistance application or recertification, or if anyone tells you to provide false information, report that person to:</a:t>
            </a:r>
          </a:p>
          <a:p>
            <a:pPr marL="0" indent="0" eaLnBrk="1" hangingPunct="1">
              <a:lnSpc>
                <a:spcPct val="80000"/>
              </a:lnSpc>
              <a:buNone/>
              <a:defRPr/>
            </a:pPr>
            <a:endParaRPr lang="en-US" sz="2000" dirty="0"/>
          </a:p>
          <a:p>
            <a:pPr marL="0" indent="0" eaLnBrk="1" hangingPunct="1">
              <a:lnSpc>
                <a:spcPct val="80000"/>
              </a:lnSpc>
              <a:buNone/>
              <a:defRPr/>
            </a:pPr>
            <a:r>
              <a:rPr lang="en-US" sz="2000" dirty="0"/>
              <a:t>HPD’s Program Integrity and Compliance Unit at: </a:t>
            </a:r>
            <a:r>
              <a:rPr lang="en-US" sz="2000" b="1" dirty="0"/>
              <a:t>917-286-4300, </a:t>
            </a:r>
            <a:r>
              <a:rPr lang="en-US" sz="2000" dirty="0"/>
              <a:t>extension </a:t>
            </a:r>
            <a:r>
              <a:rPr lang="en-US" sz="2000" b="1" dirty="0"/>
              <a:t>8032</a:t>
            </a:r>
          </a:p>
          <a:p>
            <a:pPr eaLnBrk="1" hangingPunct="1">
              <a:lnSpc>
                <a:spcPct val="80000"/>
              </a:lnSpc>
              <a:buFont typeface="Wingdings" pitchFamily="2" charset="2"/>
              <a:buNone/>
              <a:defRPr/>
            </a:pPr>
            <a:r>
              <a:rPr lang="en-US" sz="2000" b="1" dirty="0"/>
              <a:t>Or</a:t>
            </a:r>
          </a:p>
          <a:p>
            <a:pPr eaLnBrk="1" hangingPunct="1">
              <a:lnSpc>
                <a:spcPct val="80000"/>
              </a:lnSpc>
              <a:buFont typeface="Wingdings" pitchFamily="2" charset="2"/>
              <a:buNone/>
              <a:defRPr/>
            </a:pPr>
            <a:endParaRPr lang="en-US" sz="2000" b="1" dirty="0"/>
          </a:p>
          <a:p>
            <a:pPr eaLnBrk="1" hangingPunct="1">
              <a:lnSpc>
                <a:spcPct val="80000"/>
              </a:lnSpc>
              <a:buFont typeface="Wingdings" pitchFamily="2" charset="2"/>
              <a:buNone/>
              <a:defRPr/>
            </a:pPr>
            <a:r>
              <a:rPr lang="en-US" sz="2000" dirty="0"/>
              <a:t>The New York City Department of Investigation at: </a:t>
            </a:r>
            <a:r>
              <a:rPr lang="en-US" sz="2000" b="1" dirty="0"/>
              <a:t>212-825-5900</a:t>
            </a:r>
          </a:p>
          <a:p>
            <a:pPr eaLnBrk="1" hangingPunct="1">
              <a:lnSpc>
                <a:spcPct val="80000"/>
              </a:lnSpc>
              <a:buFont typeface="Wingdings" pitchFamily="2" charset="2"/>
              <a:buNone/>
              <a:defRPr/>
            </a:pPr>
            <a:r>
              <a:rPr lang="en-US" sz="2000" b="1" dirty="0"/>
              <a:t>Or</a:t>
            </a:r>
          </a:p>
          <a:p>
            <a:pPr eaLnBrk="1" hangingPunct="1">
              <a:lnSpc>
                <a:spcPct val="80000"/>
              </a:lnSpc>
              <a:buFont typeface="Wingdings" pitchFamily="2" charset="2"/>
              <a:buNone/>
              <a:defRPr/>
            </a:pPr>
            <a:endParaRPr lang="en-US" sz="2000" b="1" dirty="0"/>
          </a:p>
          <a:p>
            <a:pPr eaLnBrk="1" hangingPunct="1">
              <a:lnSpc>
                <a:spcPct val="80000"/>
              </a:lnSpc>
              <a:buFont typeface="Wingdings" pitchFamily="2" charset="2"/>
              <a:buNone/>
              <a:defRPr/>
            </a:pPr>
            <a:r>
              <a:rPr lang="en-US" sz="2000" dirty="0"/>
              <a:t>HUD Office of Inspector General Hotline at: </a:t>
            </a:r>
            <a:r>
              <a:rPr lang="en-US" sz="2000" b="1" dirty="0"/>
              <a:t>1-800-347-3735</a:t>
            </a:r>
          </a:p>
          <a:p>
            <a:pPr eaLnBrk="1" hangingPunct="1">
              <a:lnSpc>
                <a:spcPct val="80000"/>
              </a:lnSpc>
              <a:buFont typeface="Wingdings" pitchFamily="2" charset="2"/>
              <a:buNone/>
              <a:defRPr/>
            </a:pPr>
            <a:r>
              <a:rPr lang="en-US" sz="2000" b="1" dirty="0"/>
              <a:t>Or </a:t>
            </a:r>
          </a:p>
          <a:p>
            <a:pPr eaLnBrk="1" hangingPunct="1">
              <a:lnSpc>
                <a:spcPct val="80000"/>
              </a:lnSpc>
              <a:buFont typeface="Wingdings" pitchFamily="2" charset="2"/>
              <a:buNone/>
              <a:defRPr/>
            </a:pPr>
            <a:endParaRPr lang="en-US" sz="2000" b="1" dirty="0"/>
          </a:p>
          <a:p>
            <a:pPr eaLnBrk="1" hangingPunct="1">
              <a:lnSpc>
                <a:spcPct val="80000"/>
              </a:lnSpc>
              <a:buFont typeface="Wingdings" pitchFamily="2" charset="2"/>
              <a:buNone/>
              <a:defRPr/>
            </a:pPr>
            <a:r>
              <a:rPr lang="en-US" sz="2000" dirty="0"/>
              <a:t>Call </a:t>
            </a:r>
            <a:r>
              <a:rPr lang="en-US" sz="2000" b="1" dirty="0"/>
              <a:t>311</a:t>
            </a:r>
          </a:p>
        </p:txBody>
      </p:sp>
      <p:pic>
        <p:nvPicPr>
          <p:cNvPr id="3" name="audi345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210800" y="25622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36450"/>
    </mc:Choice>
    <mc:Fallback xmlns="">
      <p:transition advClick="0" advTm="364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6FFAFC9-8CD6-4A12-A25E-627FF5A701E6}" type="slidenum">
              <a:rPr lang="en-US"/>
              <a:pPr>
                <a:defRPr/>
              </a:pPr>
              <a:t>13</a:t>
            </a:fld>
            <a:endParaRPr lang="en-US"/>
          </a:p>
        </p:txBody>
      </p:sp>
      <p:sp>
        <p:nvSpPr>
          <p:cNvPr id="465923" name="Rectangle 3"/>
          <p:cNvSpPr>
            <a:spLocks noGrp="1" noChangeArrowheads="1"/>
          </p:cNvSpPr>
          <p:nvPr>
            <p:ph type="body" idx="1"/>
          </p:nvPr>
        </p:nvSpPr>
        <p:spPr>
          <a:xfrm>
            <a:off x="457200" y="1903412"/>
            <a:ext cx="8229600" cy="4114800"/>
          </a:xfrm>
        </p:spPr>
        <p:txBody>
          <a:bodyPr/>
          <a:lstStyle/>
          <a:p>
            <a:pPr eaLnBrk="1" hangingPunct="1">
              <a:defRPr/>
            </a:pPr>
            <a:r>
              <a:rPr lang="en-US" dirty="0"/>
              <a:t>Please carefully read and then sign</a:t>
            </a:r>
            <a:r>
              <a:rPr lang="en-US" dirty="0">
                <a:effectLst>
                  <a:outerShdw blurRad="38100" dist="38100" dir="2700000" algn="tl">
                    <a:srgbClr val="000000">
                      <a:alpha val="43137"/>
                    </a:srgbClr>
                  </a:outerShdw>
                </a:effectLst>
              </a:rPr>
              <a:t> the two documents in your briefing package entitled “Things You Should Know.”</a:t>
            </a:r>
            <a:br>
              <a:rPr lang="en-US"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a:p>
            <a:pPr lvl="1" eaLnBrk="1" hangingPunct="1">
              <a:defRPr/>
            </a:pPr>
            <a:r>
              <a:rPr lang="en-US" dirty="0">
                <a:effectLst>
                  <a:outerShdw blurRad="38100" dist="38100" dir="2700000" algn="tl">
                    <a:srgbClr val="000000">
                      <a:alpha val="43137"/>
                    </a:srgbClr>
                  </a:outerShdw>
                </a:effectLst>
              </a:rPr>
              <a:t>this will be included in your Section 8 PBV application when it is submitted to HPD. </a:t>
            </a:r>
          </a:p>
          <a:p>
            <a:pPr eaLnBrk="1" hangingPunct="1">
              <a:buFont typeface="Wingdings" pitchFamily="2" charset="2"/>
              <a:buNone/>
              <a:defRPr/>
            </a:pPr>
            <a:endParaRPr lang="en-US" dirty="0"/>
          </a:p>
        </p:txBody>
      </p:sp>
      <p:sp>
        <p:nvSpPr>
          <p:cNvPr id="465924" name="Rectangle 4"/>
          <p:cNvSpPr>
            <a:spLocks noGrp="1" noChangeArrowheads="1"/>
          </p:cNvSpPr>
          <p:nvPr>
            <p:ph type="title"/>
          </p:nvPr>
        </p:nvSpPr>
        <p:spPr>
          <a:xfrm>
            <a:off x="489045" y="304800"/>
            <a:ext cx="8229600" cy="1371600"/>
          </a:xfrm>
        </p:spPr>
        <p:txBody>
          <a:bodyPr/>
          <a:lstStyle/>
          <a:p>
            <a:pPr eaLnBrk="1" hangingPunct="1">
              <a:defRPr/>
            </a:pPr>
            <a:r>
              <a:rPr lang="en-US" sz="4000" b="1" dirty="0"/>
              <a:t>Program Integrity (Chapter 2)</a:t>
            </a:r>
          </a:p>
        </p:txBody>
      </p:sp>
      <p:pic>
        <p:nvPicPr>
          <p:cNvPr id="2" name="PBV slide 13">
            <a:hlinkClick r:id="" action="ppaction://media"/>
            <a:extLst>
              <a:ext uri="{FF2B5EF4-FFF2-40B4-BE49-F238E27FC236}">
                <a16:creationId xmlns:a16="http://schemas.microsoft.com/office/drawing/2014/main" id="{F9E392DC-F771-446B-AFFC-29E8DE17BD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3505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AFE28E27-43A3-43A3-8353-80E6B0F30C3F}" type="slidenum">
              <a:rPr lang="en-US"/>
              <a:pPr>
                <a:defRPr/>
              </a:pPr>
              <a:t>14</a:t>
            </a:fld>
            <a:endParaRPr lang="en-US"/>
          </a:p>
        </p:txBody>
      </p:sp>
      <p:sp>
        <p:nvSpPr>
          <p:cNvPr id="379906" name="Rectangle 2"/>
          <p:cNvSpPr>
            <a:spLocks noGrp="1" noChangeArrowheads="1"/>
          </p:cNvSpPr>
          <p:nvPr>
            <p:ph type="title"/>
          </p:nvPr>
        </p:nvSpPr>
        <p:spPr/>
        <p:txBody>
          <a:bodyPr/>
          <a:lstStyle/>
          <a:p>
            <a:pPr eaLnBrk="1" hangingPunct="1">
              <a:defRPr/>
            </a:pPr>
            <a:r>
              <a:rPr lang="en-US" sz="4000" u="sng"/>
              <a:t>Eligibility for Subsidy (Chapter 12)</a:t>
            </a:r>
          </a:p>
        </p:txBody>
      </p:sp>
      <p:sp>
        <p:nvSpPr>
          <p:cNvPr id="379907" name="Rectangle 3"/>
          <p:cNvSpPr>
            <a:spLocks noGrp="1" noChangeArrowheads="1"/>
          </p:cNvSpPr>
          <p:nvPr>
            <p:ph type="body" idx="1"/>
          </p:nvPr>
        </p:nvSpPr>
        <p:spPr/>
        <p:txBody>
          <a:bodyPr/>
          <a:lstStyle/>
          <a:p>
            <a:pPr eaLnBrk="1" hangingPunct="1">
              <a:lnSpc>
                <a:spcPct val="90000"/>
              </a:lnSpc>
              <a:defRPr/>
            </a:pPr>
            <a:r>
              <a:rPr lang="en-US" sz="2400" dirty="0"/>
              <a:t>Must meet the definition of a family</a:t>
            </a:r>
          </a:p>
          <a:p>
            <a:pPr eaLnBrk="1" hangingPunct="1">
              <a:lnSpc>
                <a:spcPct val="90000"/>
              </a:lnSpc>
              <a:defRPr/>
            </a:pPr>
            <a:r>
              <a:rPr lang="en-US" sz="2400" dirty="0"/>
              <a:t>Must be within income limits</a:t>
            </a:r>
          </a:p>
          <a:p>
            <a:pPr eaLnBrk="1" hangingPunct="1">
              <a:lnSpc>
                <a:spcPct val="90000"/>
              </a:lnSpc>
              <a:defRPr/>
            </a:pPr>
            <a:r>
              <a:rPr lang="en-US" sz="2400" dirty="0"/>
              <a:t>Must provide all requested information</a:t>
            </a:r>
          </a:p>
          <a:p>
            <a:pPr eaLnBrk="1" hangingPunct="1">
              <a:lnSpc>
                <a:spcPct val="90000"/>
              </a:lnSpc>
              <a:defRPr/>
            </a:pPr>
            <a:r>
              <a:rPr lang="en-US" sz="2400" dirty="0"/>
              <a:t>Must not have been convicted of producing methamphetamines on federally assisted property</a:t>
            </a:r>
          </a:p>
          <a:p>
            <a:pPr eaLnBrk="1" hangingPunct="1">
              <a:lnSpc>
                <a:spcPct val="90000"/>
              </a:lnSpc>
              <a:defRPr/>
            </a:pPr>
            <a:r>
              <a:rPr lang="en-US" sz="2400" dirty="0"/>
              <a:t>Must not be subject to the life time sex offender registry.</a:t>
            </a:r>
          </a:p>
          <a:p>
            <a:pPr eaLnBrk="1" hangingPunct="1">
              <a:lnSpc>
                <a:spcPct val="90000"/>
              </a:lnSpc>
              <a:defRPr/>
            </a:pPr>
            <a:r>
              <a:rPr lang="en-US" sz="2400" dirty="0"/>
              <a:t>At least one household member must be a legal resident or citizen</a:t>
            </a:r>
          </a:p>
          <a:p>
            <a:pPr eaLnBrk="1" hangingPunct="1">
              <a:lnSpc>
                <a:spcPct val="90000"/>
              </a:lnSpc>
              <a:buFont typeface="Wingdings" pitchFamily="2" charset="2"/>
              <a:buNone/>
              <a:defRPr/>
            </a:pPr>
            <a:endParaRPr lang="en-US" sz="2400" dirty="0"/>
          </a:p>
        </p:txBody>
      </p:sp>
      <p:pic>
        <p:nvPicPr>
          <p:cNvPr id="3" name="audi345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601200" y="28162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31750"/>
    </mc:Choice>
    <mc:Fallback xmlns="">
      <p:transition advClick="0" advTm="317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7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CA069CD-A588-4843-86CD-EDE72D163DEB}" type="slidenum">
              <a:rPr lang="en-US"/>
              <a:pPr>
                <a:defRPr/>
              </a:pPr>
              <a:t>15</a:t>
            </a:fld>
            <a:endParaRPr lang="en-US"/>
          </a:p>
        </p:txBody>
      </p:sp>
      <p:sp>
        <p:nvSpPr>
          <p:cNvPr id="470018" name="Rectangle 2"/>
          <p:cNvSpPr>
            <a:spLocks noGrp="1" noChangeArrowheads="1"/>
          </p:cNvSpPr>
          <p:nvPr>
            <p:ph type="title"/>
          </p:nvPr>
        </p:nvSpPr>
        <p:spPr>
          <a:xfrm>
            <a:off x="457200" y="533400"/>
            <a:ext cx="8229600" cy="1371600"/>
          </a:xfrm>
        </p:spPr>
        <p:txBody>
          <a:bodyPr/>
          <a:lstStyle/>
          <a:p>
            <a:pPr eaLnBrk="1" hangingPunct="1">
              <a:defRPr/>
            </a:pPr>
            <a:r>
              <a:rPr lang="en-US" sz="4000" dirty="0"/>
              <a:t>How is the Project-Based Voucher Section 8 program different from the regular Section 8 program?</a:t>
            </a:r>
          </a:p>
        </p:txBody>
      </p:sp>
      <p:sp>
        <p:nvSpPr>
          <p:cNvPr id="470019" name="Rectangle 3"/>
          <p:cNvSpPr>
            <a:spLocks noGrp="1" noChangeArrowheads="1"/>
          </p:cNvSpPr>
          <p:nvPr>
            <p:ph type="body" idx="1"/>
          </p:nvPr>
        </p:nvSpPr>
        <p:spPr>
          <a:xfrm>
            <a:off x="457200" y="2133601"/>
            <a:ext cx="8229600" cy="4587874"/>
          </a:xfrm>
        </p:spPr>
        <p:txBody>
          <a:bodyPr/>
          <a:lstStyle/>
          <a:p>
            <a:pPr eaLnBrk="1" hangingPunct="1">
              <a:lnSpc>
                <a:spcPct val="150000"/>
              </a:lnSpc>
              <a:defRPr/>
            </a:pPr>
            <a:r>
              <a:rPr lang="en-US" sz="2800" dirty="0"/>
              <a:t>Subsidy is</a:t>
            </a:r>
            <a:r>
              <a:rPr lang="en-US" sz="2800" b="1" dirty="0">
                <a:solidFill>
                  <a:schemeClr val="hlink"/>
                </a:solidFill>
              </a:rPr>
              <a:t> “attached” to the unit</a:t>
            </a:r>
          </a:p>
          <a:p>
            <a:pPr eaLnBrk="1" hangingPunct="1">
              <a:lnSpc>
                <a:spcPct val="150000"/>
              </a:lnSpc>
              <a:defRPr/>
            </a:pPr>
            <a:r>
              <a:rPr lang="en-US" sz="2800" dirty="0"/>
              <a:t>May have</a:t>
            </a:r>
            <a:r>
              <a:rPr lang="en-US" sz="2800" b="1" dirty="0"/>
              <a:t> supportive services available</a:t>
            </a:r>
          </a:p>
          <a:p>
            <a:pPr eaLnBrk="1" hangingPunct="1">
              <a:lnSpc>
                <a:spcPct val="150000"/>
              </a:lnSpc>
              <a:defRPr/>
            </a:pPr>
            <a:r>
              <a:rPr lang="en-US" sz="2800" dirty="0"/>
              <a:t>PBV VASH participants must comply with Veteran Affairs (VA) Case Management unless the VA Medical Center (VAMC) determines otherwise.</a:t>
            </a:r>
          </a:p>
        </p:txBody>
      </p:sp>
      <p:pic>
        <p:nvPicPr>
          <p:cNvPr id="5" name="04CB3BD9">
            <a:hlinkClick r:id="" action="ppaction://media"/>
            <a:extLst>
              <a:ext uri="{FF2B5EF4-FFF2-40B4-BE49-F238E27FC236}">
                <a16:creationId xmlns:a16="http://schemas.microsoft.com/office/drawing/2014/main" id="{0CB1BD41-6498-44C6-AA94-A9D821BDAF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9788" y="34813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85000"/>
    </mc:Choice>
    <mc:Fallback xmlns="">
      <p:transition advClick="0" advTm="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3A875A7-7777-429A-A923-C9C5187D31EA}" type="slidenum">
              <a:rPr lang="en-US"/>
              <a:pPr>
                <a:defRPr/>
              </a:pPr>
              <a:t>16</a:t>
            </a:fld>
            <a:endParaRPr lang="en-US"/>
          </a:p>
        </p:txBody>
      </p:sp>
      <p:sp>
        <p:nvSpPr>
          <p:cNvPr id="439298" name="Rectangle 2"/>
          <p:cNvSpPr>
            <a:spLocks noGrp="1" noChangeArrowheads="1"/>
          </p:cNvSpPr>
          <p:nvPr>
            <p:ph type="title"/>
          </p:nvPr>
        </p:nvSpPr>
        <p:spPr/>
        <p:txBody>
          <a:bodyPr/>
          <a:lstStyle/>
          <a:p>
            <a:pPr eaLnBrk="1" hangingPunct="1">
              <a:defRPr/>
            </a:pPr>
            <a:r>
              <a:rPr lang="en-US" sz="4000" u="sng"/>
              <a:t>How does HPD Determine </a:t>
            </a:r>
            <a:br>
              <a:rPr lang="en-US" sz="4000" u="sng"/>
            </a:br>
            <a:r>
              <a:rPr lang="en-US" sz="4000" u="sng"/>
              <a:t>your Income? (Chapter 3)</a:t>
            </a:r>
          </a:p>
        </p:txBody>
      </p:sp>
      <p:sp>
        <p:nvSpPr>
          <p:cNvPr id="439299" name="Rectangle 3"/>
          <p:cNvSpPr>
            <a:spLocks noGrp="1" noChangeArrowheads="1"/>
          </p:cNvSpPr>
          <p:nvPr>
            <p:ph type="body" idx="1"/>
          </p:nvPr>
        </p:nvSpPr>
        <p:spPr>
          <a:xfrm>
            <a:off x="457200" y="2133600"/>
            <a:ext cx="8229600" cy="4114800"/>
          </a:xfrm>
        </p:spPr>
        <p:txBody>
          <a:bodyPr/>
          <a:lstStyle/>
          <a:p>
            <a:pPr eaLnBrk="1" hangingPunct="1">
              <a:lnSpc>
                <a:spcPct val="90000"/>
              </a:lnSpc>
              <a:buFont typeface="Wingdings" pitchFamily="2" charset="2"/>
              <a:buNone/>
              <a:defRPr/>
            </a:pPr>
            <a:r>
              <a:rPr lang="en-US" b="1" u="sng">
                <a:solidFill>
                  <a:schemeClr val="hlink"/>
                </a:solidFill>
              </a:rPr>
              <a:t>Gross income</a:t>
            </a:r>
            <a:r>
              <a:rPr lang="en-US"/>
              <a:t>:</a:t>
            </a:r>
          </a:p>
          <a:p>
            <a:pPr eaLnBrk="1" hangingPunct="1">
              <a:lnSpc>
                <a:spcPct val="90000"/>
              </a:lnSpc>
              <a:buFont typeface="Wingdings" pitchFamily="2" charset="2"/>
              <a:buNone/>
              <a:defRPr/>
            </a:pPr>
            <a:endParaRPr lang="en-US"/>
          </a:p>
          <a:p>
            <a:pPr eaLnBrk="1" hangingPunct="1">
              <a:lnSpc>
                <a:spcPct val="90000"/>
              </a:lnSpc>
              <a:defRPr/>
            </a:pPr>
            <a:r>
              <a:rPr lang="en-US"/>
              <a:t>Income for all family members: wages </a:t>
            </a:r>
            <a:r>
              <a:rPr lang="en-US">
                <a:solidFill>
                  <a:schemeClr val="folHlink"/>
                </a:solidFill>
              </a:rPr>
              <a:t>(before taxes),</a:t>
            </a:r>
            <a:r>
              <a:rPr lang="en-US"/>
              <a:t> SS, SSI, Public Assistance, pensions, unemployment, self-employment, child support</a:t>
            </a:r>
          </a:p>
          <a:p>
            <a:pPr eaLnBrk="1" hangingPunct="1">
              <a:lnSpc>
                <a:spcPct val="90000"/>
              </a:lnSpc>
              <a:buFont typeface="Wingdings" pitchFamily="2" charset="2"/>
              <a:buNone/>
              <a:defRPr/>
            </a:pPr>
            <a:endParaRPr lang="en-US"/>
          </a:p>
          <a:p>
            <a:pPr eaLnBrk="1" hangingPunct="1">
              <a:lnSpc>
                <a:spcPct val="90000"/>
              </a:lnSpc>
              <a:defRPr/>
            </a:pPr>
            <a:r>
              <a:rPr lang="en-US"/>
              <a:t>Income from assets</a:t>
            </a:r>
          </a:p>
          <a:p>
            <a:pPr eaLnBrk="1" hangingPunct="1">
              <a:lnSpc>
                <a:spcPct val="90000"/>
              </a:lnSpc>
              <a:defRPr/>
            </a:pPr>
            <a:endParaRPr lang="en-US"/>
          </a:p>
        </p:txBody>
      </p:sp>
      <p:pic>
        <p:nvPicPr>
          <p:cNvPr id="2" name="PBV Slide 16">
            <a:hlinkClick r:id="" action="ppaction://media"/>
            <a:extLst>
              <a:ext uri="{FF2B5EF4-FFF2-40B4-BE49-F238E27FC236}">
                <a16:creationId xmlns:a16="http://schemas.microsoft.com/office/drawing/2014/main" id="{9A422CCE-73E8-4A6D-A470-BDCCA03EDE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3123270"/>
            <a:ext cx="990600" cy="61145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51400"/>
    </mc:Choice>
    <mc:Fallback xmlns="">
      <p:transition advClick="0" advTm="5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67B0347D-3F19-4A04-BF4C-4DB5FAFF620B}" type="slidenum">
              <a:rPr lang="en-US"/>
              <a:pPr>
                <a:defRPr/>
              </a:pPr>
              <a:t>17</a:t>
            </a:fld>
            <a:endParaRPr lang="en-US"/>
          </a:p>
        </p:txBody>
      </p:sp>
      <p:sp>
        <p:nvSpPr>
          <p:cNvPr id="441346" name="Rectangle 2"/>
          <p:cNvSpPr>
            <a:spLocks noGrp="1" noChangeArrowheads="1"/>
          </p:cNvSpPr>
          <p:nvPr>
            <p:ph type="body" idx="1"/>
          </p:nvPr>
        </p:nvSpPr>
        <p:spPr>
          <a:xfrm>
            <a:off x="457200" y="1752600"/>
            <a:ext cx="8229600" cy="4343400"/>
          </a:xfrm>
        </p:spPr>
        <p:txBody>
          <a:bodyPr/>
          <a:lstStyle/>
          <a:p>
            <a:pPr eaLnBrk="1" hangingPunct="1">
              <a:buFont typeface="Wingdings" pitchFamily="2" charset="2"/>
              <a:buNone/>
              <a:defRPr/>
            </a:pPr>
            <a:r>
              <a:rPr lang="en-US" b="1" u="sng">
                <a:solidFill>
                  <a:schemeClr val="hlink"/>
                </a:solidFill>
              </a:rPr>
              <a:t>Deductions</a:t>
            </a:r>
            <a:r>
              <a:rPr lang="en-US"/>
              <a:t>:</a:t>
            </a:r>
          </a:p>
          <a:p>
            <a:pPr eaLnBrk="1" hangingPunct="1">
              <a:buFont typeface="Wingdings" pitchFamily="2" charset="2"/>
              <a:buNone/>
              <a:defRPr/>
            </a:pPr>
            <a:endParaRPr lang="en-US"/>
          </a:p>
          <a:p>
            <a:pPr eaLnBrk="1" hangingPunct="1">
              <a:defRPr/>
            </a:pPr>
            <a:r>
              <a:rPr lang="en-US"/>
              <a:t>Minor children</a:t>
            </a:r>
          </a:p>
          <a:p>
            <a:pPr eaLnBrk="1" hangingPunct="1">
              <a:defRPr/>
            </a:pPr>
            <a:r>
              <a:rPr lang="en-US"/>
              <a:t>Seniors and persons with disabilities</a:t>
            </a:r>
          </a:p>
          <a:p>
            <a:pPr eaLnBrk="1" hangingPunct="1">
              <a:defRPr/>
            </a:pPr>
            <a:r>
              <a:rPr lang="en-US"/>
              <a:t>Medical and disability assistance expenses</a:t>
            </a:r>
          </a:p>
          <a:p>
            <a:pPr eaLnBrk="1" hangingPunct="1">
              <a:defRPr/>
            </a:pPr>
            <a:r>
              <a:rPr lang="en-US"/>
              <a:t>Childcare expenses</a:t>
            </a:r>
          </a:p>
          <a:p>
            <a:pPr eaLnBrk="1" hangingPunct="1">
              <a:buFont typeface="Wingdings" pitchFamily="2" charset="2"/>
              <a:buNone/>
              <a:defRPr/>
            </a:pP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4116" y="3429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7500"/>
    </mc:Choice>
    <mc:Fallback xmlns="">
      <p:transition advClick="0" advTm="3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83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EE31061D-EF9A-47B2-BD96-2225E3EC0CFC}" type="slidenum">
              <a:rPr lang="en-US"/>
              <a:pPr>
                <a:defRPr/>
              </a:pPr>
              <a:t>18</a:t>
            </a:fld>
            <a:endParaRPr lang="en-US"/>
          </a:p>
        </p:txBody>
      </p:sp>
      <p:sp>
        <p:nvSpPr>
          <p:cNvPr id="443394" name="Rectangle 2"/>
          <p:cNvSpPr>
            <a:spLocks noGrp="1" noChangeArrowheads="1"/>
          </p:cNvSpPr>
          <p:nvPr>
            <p:ph type="body" idx="1"/>
          </p:nvPr>
        </p:nvSpPr>
        <p:spPr>
          <a:xfrm>
            <a:off x="457200" y="2133600"/>
            <a:ext cx="8229600" cy="3962400"/>
          </a:xfrm>
        </p:spPr>
        <p:txBody>
          <a:bodyPr/>
          <a:lstStyle/>
          <a:p>
            <a:pPr eaLnBrk="1" hangingPunct="1">
              <a:buFont typeface="Wingdings" pitchFamily="2" charset="2"/>
              <a:buNone/>
              <a:defRPr/>
            </a:pPr>
            <a:r>
              <a:rPr lang="en-US" dirty="0"/>
              <a:t>Your gross income </a:t>
            </a:r>
            <a:r>
              <a:rPr lang="en-US" dirty="0">
                <a:solidFill>
                  <a:srgbClr val="92D050"/>
                </a:solidFill>
              </a:rPr>
              <a:t>(before taxes) </a:t>
            </a:r>
            <a:r>
              <a:rPr lang="en-US" dirty="0"/>
              <a:t>-</a:t>
            </a:r>
          </a:p>
          <a:p>
            <a:pPr eaLnBrk="1" hangingPunct="1">
              <a:buFont typeface="Wingdings" pitchFamily="2" charset="2"/>
              <a:buNone/>
              <a:defRPr/>
            </a:pPr>
            <a:r>
              <a:rPr lang="en-US" u="sng" dirty="0"/>
              <a:t>Your allowable deductions =</a:t>
            </a:r>
          </a:p>
          <a:p>
            <a:pPr eaLnBrk="1" hangingPunct="1">
              <a:buFont typeface="Wingdings" pitchFamily="2" charset="2"/>
              <a:buNone/>
              <a:defRPr/>
            </a:pPr>
            <a:r>
              <a:rPr lang="en-US" dirty="0"/>
              <a:t>Your</a:t>
            </a:r>
            <a:r>
              <a:rPr lang="en-US" b="1" dirty="0">
                <a:solidFill>
                  <a:schemeClr val="hlink"/>
                </a:solidFill>
              </a:rPr>
              <a:t> adjusted income</a:t>
            </a:r>
          </a:p>
          <a:p>
            <a:pPr eaLnBrk="1" hangingPunct="1">
              <a:defRPr/>
            </a:pPr>
            <a:endParaRPr lang="en-US" dirty="0"/>
          </a:p>
        </p:txBody>
      </p:sp>
      <p:pic>
        <p:nvPicPr>
          <p:cNvPr id="4" name="audi347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372600" y="2514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2050"/>
    </mc:Choice>
    <mc:Fallback xmlns="">
      <p:transition advClick="0" advTm="120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98F61EB-CCA9-4434-9D3C-33DEE677517F}" type="slidenum">
              <a:rPr lang="en-US"/>
              <a:pPr>
                <a:defRPr/>
              </a:pPr>
              <a:t>19</a:t>
            </a:fld>
            <a:endParaRPr lang="en-US"/>
          </a:p>
        </p:txBody>
      </p:sp>
      <p:sp>
        <p:nvSpPr>
          <p:cNvPr id="401410" name="Rectangle 2"/>
          <p:cNvSpPr>
            <a:spLocks noGrp="1" noChangeArrowheads="1"/>
          </p:cNvSpPr>
          <p:nvPr>
            <p:ph type="title"/>
          </p:nvPr>
        </p:nvSpPr>
        <p:spPr>
          <a:xfrm>
            <a:off x="228600" y="381000"/>
            <a:ext cx="8686800" cy="1371600"/>
          </a:xfrm>
        </p:spPr>
        <p:txBody>
          <a:bodyPr/>
          <a:lstStyle/>
          <a:p>
            <a:pPr eaLnBrk="1" hangingPunct="1">
              <a:defRPr/>
            </a:pPr>
            <a:r>
              <a:rPr lang="en-US" sz="4000" u="sng"/>
              <a:t>How does HPD Determine PBV Bedroom Size? </a:t>
            </a:r>
          </a:p>
        </p:txBody>
      </p:sp>
      <p:sp>
        <p:nvSpPr>
          <p:cNvPr id="401411" name="Rectangle 3"/>
          <p:cNvSpPr>
            <a:spLocks noGrp="1" noChangeArrowheads="1"/>
          </p:cNvSpPr>
          <p:nvPr>
            <p:ph type="body" idx="1"/>
          </p:nvPr>
        </p:nvSpPr>
        <p:spPr>
          <a:xfrm>
            <a:off x="228600" y="1828800"/>
            <a:ext cx="8686800" cy="4267200"/>
          </a:xfrm>
        </p:spPr>
        <p:txBody>
          <a:bodyPr/>
          <a:lstStyle/>
          <a:p>
            <a:pPr eaLnBrk="1" hangingPunct="1">
              <a:defRPr/>
            </a:pPr>
            <a:r>
              <a:rPr lang="en-US" sz="2800" dirty="0"/>
              <a:t>Federal regulations allows a maximum of 2 people per living space</a:t>
            </a:r>
          </a:p>
          <a:p>
            <a:pPr lvl="1" eaLnBrk="1" hangingPunct="1">
              <a:defRPr/>
            </a:pPr>
            <a:r>
              <a:rPr lang="en-US" sz="2400" dirty="0"/>
              <a:t>a maximum of 4 people can reside in a 1 bedroom apartment with a living room. Federal regulations considers living rooms as sleeping quarters.</a:t>
            </a:r>
          </a:p>
          <a:p>
            <a:pPr lvl="1" eaLnBrk="1" hangingPunct="1">
              <a:defRPr/>
            </a:pPr>
            <a:r>
              <a:rPr lang="en-US" sz="2400" dirty="0"/>
              <a:t>5 or more people in a 1 bedroom apartment with a living room is overcrowded. HPD cannot provide subsidy to a family residing in overcrowded conditions</a:t>
            </a:r>
          </a:p>
          <a:p>
            <a:pPr lvl="1" eaLnBrk="1" hangingPunct="1">
              <a:defRPr/>
            </a:pPr>
            <a:r>
              <a:rPr lang="en-US" sz="2400" dirty="0"/>
              <a:t>Every two people are eligible for one bedroom</a:t>
            </a:r>
          </a:p>
          <a:p>
            <a:pPr lvl="1" eaLnBrk="1" hangingPunct="1">
              <a:defRPr/>
            </a:pPr>
            <a:r>
              <a:rPr lang="en-US" sz="2400" dirty="0"/>
              <a:t>Single households are eligible for a one-bedroom</a:t>
            </a:r>
            <a:endParaRPr lang="en-US" sz="2000" dirty="0"/>
          </a:p>
        </p:txBody>
      </p:sp>
      <p:pic>
        <p:nvPicPr>
          <p:cNvPr id="3" name="audi348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677400" y="279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40450"/>
    </mc:Choice>
    <mc:Fallback xmlns="">
      <p:transition advClick="0" advTm="404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A6A6BEE-8C11-4913-AA05-7C6C42F3FA50}" type="slidenum">
              <a:rPr lang="en-US"/>
              <a:pPr>
                <a:defRPr/>
              </a:pPr>
              <a:t>2</a:t>
            </a:fld>
            <a:endParaRPr lang="en-US"/>
          </a:p>
        </p:txBody>
      </p:sp>
      <p:sp>
        <p:nvSpPr>
          <p:cNvPr id="386050" name="Rectangle 2"/>
          <p:cNvSpPr>
            <a:spLocks noGrp="1" noChangeArrowheads="1"/>
          </p:cNvSpPr>
          <p:nvPr>
            <p:ph type="title"/>
          </p:nvPr>
        </p:nvSpPr>
        <p:spPr/>
        <p:txBody>
          <a:bodyPr/>
          <a:lstStyle/>
          <a:p>
            <a:pPr eaLnBrk="1" hangingPunct="1">
              <a:defRPr/>
            </a:pPr>
            <a:r>
              <a:rPr lang="en-US" u="sng" dirty="0"/>
              <a:t>Today’s Briefing</a:t>
            </a:r>
          </a:p>
        </p:txBody>
      </p:sp>
      <p:sp>
        <p:nvSpPr>
          <p:cNvPr id="386051" name="Rectangle 3"/>
          <p:cNvSpPr>
            <a:spLocks noGrp="1" noChangeArrowheads="1"/>
          </p:cNvSpPr>
          <p:nvPr>
            <p:ph type="body" idx="1"/>
          </p:nvPr>
        </p:nvSpPr>
        <p:spPr/>
        <p:txBody>
          <a:bodyPr/>
          <a:lstStyle/>
          <a:p>
            <a:pPr eaLnBrk="1" hangingPunct="1">
              <a:defRPr/>
            </a:pPr>
            <a:r>
              <a:rPr lang="en-US" dirty="0"/>
              <a:t>Overview of the Section 8 Project Based Voucher (PBV) program, your family obligations, and your landlord’s obligations </a:t>
            </a:r>
          </a:p>
          <a:p>
            <a:pPr eaLnBrk="1" hangingPunct="1">
              <a:buFont typeface="Wingdings" pitchFamily="2" charset="2"/>
              <a:buNone/>
              <a:defRPr/>
            </a:pPr>
            <a:endParaRPr lang="en-US" dirty="0"/>
          </a:p>
          <a:p>
            <a:pPr eaLnBrk="1" hangingPunct="1">
              <a:defRPr/>
            </a:pPr>
            <a:r>
              <a:rPr lang="en-US" dirty="0"/>
              <a:t>What you need to do to start Section 8 assistance</a:t>
            </a:r>
          </a:p>
        </p:txBody>
      </p:sp>
      <p:pic>
        <p:nvPicPr>
          <p:cNvPr id="2" name="DB83339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 y="606083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450E94CB-87EB-468C-BE28-362DB959BB7D}" type="slidenum">
              <a:rPr lang="en-US">
                <a:solidFill>
                  <a:srgbClr val="FFFFFF"/>
                </a:solidFill>
              </a:rPr>
              <a:pPr>
                <a:defRPr/>
              </a:pPr>
              <a:t>20</a:t>
            </a:fld>
            <a:endParaRPr lang="en-US">
              <a:solidFill>
                <a:srgbClr val="FFFFFF"/>
              </a:solidFill>
            </a:endParaRPr>
          </a:p>
        </p:txBody>
      </p:sp>
      <p:sp>
        <p:nvSpPr>
          <p:cNvPr id="401410" name="Rectangle 2"/>
          <p:cNvSpPr>
            <a:spLocks noGrp="1" noChangeArrowheads="1"/>
          </p:cNvSpPr>
          <p:nvPr>
            <p:ph type="title"/>
          </p:nvPr>
        </p:nvSpPr>
        <p:spPr>
          <a:xfrm>
            <a:off x="228600" y="381000"/>
            <a:ext cx="8686800" cy="1371600"/>
          </a:xfrm>
        </p:spPr>
        <p:txBody>
          <a:bodyPr/>
          <a:lstStyle/>
          <a:p>
            <a:pPr eaLnBrk="1" hangingPunct="1">
              <a:defRPr/>
            </a:pPr>
            <a:r>
              <a:rPr lang="en-US" sz="4000" u="sng" dirty="0"/>
              <a:t>More on Bedroom Size</a:t>
            </a:r>
          </a:p>
        </p:txBody>
      </p:sp>
      <p:sp>
        <p:nvSpPr>
          <p:cNvPr id="401411" name="Rectangle 3"/>
          <p:cNvSpPr>
            <a:spLocks noGrp="1" noChangeArrowheads="1"/>
          </p:cNvSpPr>
          <p:nvPr>
            <p:ph type="body" idx="1"/>
          </p:nvPr>
        </p:nvSpPr>
        <p:spPr>
          <a:xfrm>
            <a:off x="228600" y="1676400"/>
            <a:ext cx="8686800" cy="4267200"/>
          </a:xfrm>
        </p:spPr>
        <p:txBody>
          <a:bodyPr/>
          <a:lstStyle/>
          <a:p>
            <a:pPr eaLnBrk="1" hangingPunct="1">
              <a:lnSpc>
                <a:spcPct val="80000"/>
              </a:lnSpc>
              <a:defRPr/>
            </a:pPr>
            <a:r>
              <a:rPr lang="en-US" sz="2800" dirty="0"/>
              <a:t>If you are pregnant at the time of your application please make sure to indicate this and provide documentation as your unborn child is considered to be an additional member in your family when voucher size is determined</a:t>
            </a:r>
            <a:br>
              <a:rPr lang="en-US" sz="2800" dirty="0"/>
            </a:br>
            <a:endParaRPr lang="en-US" sz="2800" dirty="0"/>
          </a:p>
          <a:p>
            <a:pPr eaLnBrk="1" hangingPunct="1">
              <a:lnSpc>
                <a:spcPct val="80000"/>
              </a:lnSpc>
              <a:defRPr/>
            </a:pPr>
            <a:r>
              <a:rPr lang="en-US" sz="2800" dirty="0"/>
              <a:t>Foster children and live in aides need to be added to the household composition and must submit vital records and</a:t>
            </a:r>
            <a:r>
              <a:rPr lang="en-US" sz="2800" dirty="0">
                <a:solidFill>
                  <a:srgbClr val="FF3300"/>
                </a:solidFill>
              </a:rPr>
              <a:t> </a:t>
            </a:r>
            <a:r>
              <a:rPr lang="en-US" sz="2800" dirty="0"/>
              <a:t>supporting documentation</a:t>
            </a:r>
          </a:p>
          <a:p>
            <a:pPr lvl="1" eaLnBrk="1" hangingPunct="1">
              <a:lnSpc>
                <a:spcPct val="80000"/>
              </a:lnSpc>
              <a:defRPr/>
            </a:pPr>
            <a:r>
              <a:rPr lang="en-US" sz="2400" dirty="0"/>
              <a:t>Foster children will be included in determining unit size only if they will be in the unit for more than 183 days (six months) a year</a:t>
            </a:r>
          </a:p>
          <a:p>
            <a:pPr eaLnBrk="1" hangingPunct="1">
              <a:lnSpc>
                <a:spcPct val="80000"/>
              </a:lnSpc>
              <a:defRPr/>
            </a:pPr>
            <a:endParaRPr lang="en-US" sz="2000" dirty="0"/>
          </a:p>
        </p:txBody>
      </p:sp>
      <p:pic>
        <p:nvPicPr>
          <p:cNvPr id="3" name="audi348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601200" y="27495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30750"/>
    </mc:Choice>
    <mc:Fallback xmlns="">
      <p:transition advClick="0" advTm="307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C6EFB8E-181C-4DDD-A94A-1DC49DF4C89B}" type="slidenum">
              <a:rPr lang="en-US"/>
              <a:pPr>
                <a:defRPr/>
              </a:pPr>
              <a:t>21</a:t>
            </a:fld>
            <a:endParaRPr lang="en-US"/>
          </a:p>
        </p:txBody>
      </p:sp>
      <p:sp>
        <p:nvSpPr>
          <p:cNvPr id="352258" name="Rectangle 2"/>
          <p:cNvSpPr>
            <a:spLocks noGrp="1" noChangeArrowheads="1"/>
          </p:cNvSpPr>
          <p:nvPr>
            <p:ph type="title"/>
          </p:nvPr>
        </p:nvSpPr>
        <p:spPr/>
        <p:txBody>
          <a:bodyPr/>
          <a:lstStyle/>
          <a:p>
            <a:pPr eaLnBrk="1" hangingPunct="1">
              <a:defRPr/>
            </a:pPr>
            <a:br>
              <a:rPr lang="en-US" sz="4000"/>
            </a:br>
            <a:r>
              <a:rPr lang="en-US" sz="4000" u="sng"/>
              <a:t>How does HPD Calculate </a:t>
            </a:r>
            <a:br>
              <a:rPr lang="en-US" sz="4000" u="sng"/>
            </a:br>
            <a:r>
              <a:rPr lang="en-US" sz="4000" u="sng"/>
              <a:t>your Share of the Total Rent? (Chapter 4)</a:t>
            </a:r>
          </a:p>
        </p:txBody>
      </p:sp>
      <p:sp>
        <p:nvSpPr>
          <p:cNvPr id="352259" name="Rectangle 3"/>
          <p:cNvSpPr>
            <a:spLocks noGrp="1" noChangeArrowheads="1"/>
          </p:cNvSpPr>
          <p:nvPr>
            <p:ph type="body" idx="1"/>
          </p:nvPr>
        </p:nvSpPr>
        <p:spPr>
          <a:xfrm>
            <a:off x="304800" y="2209800"/>
            <a:ext cx="8534400" cy="4648200"/>
          </a:xfrm>
        </p:spPr>
        <p:txBody>
          <a:bodyPr/>
          <a:lstStyle/>
          <a:p>
            <a:pPr eaLnBrk="1" hangingPunct="1">
              <a:buFont typeface="Wingdings" pitchFamily="2" charset="2"/>
              <a:buNone/>
              <a:defRPr/>
            </a:pPr>
            <a:endParaRPr lang="en-US" sz="2800" dirty="0"/>
          </a:p>
          <a:p>
            <a:pPr eaLnBrk="1" hangingPunct="1">
              <a:defRPr/>
            </a:pPr>
            <a:r>
              <a:rPr lang="en-US" sz="2800" dirty="0"/>
              <a:t>Determines your </a:t>
            </a:r>
            <a:r>
              <a:rPr lang="en-US" sz="2800" b="1" dirty="0">
                <a:solidFill>
                  <a:schemeClr val="hlink"/>
                </a:solidFill>
              </a:rPr>
              <a:t>total rent</a:t>
            </a:r>
            <a:r>
              <a:rPr lang="en-US" sz="2800" dirty="0"/>
              <a:t> (“gross rent”)</a:t>
            </a:r>
          </a:p>
          <a:p>
            <a:pPr eaLnBrk="1" hangingPunct="1">
              <a:defRPr/>
            </a:pPr>
            <a:endParaRPr lang="en-US" sz="2800" dirty="0"/>
          </a:p>
          <a:p>
            <a:pPr eaLnBrk="1" hangingPunct="1">
              <a:defRPr/>
            </a:pPr>
            <a:r>
              <a:rPr lang="en-US" sz="2800" dirty="0"/>
              <a:t>Determines your </a:t>
            </a:r>
            <a:r>
              <a:rPr lang="en-US" sz="2800" b="1" dirty="0">
                <a:solidFill>
                  <a:schemeClr val="hlink"/>
                </a:solidFill>
              </a:rPr>
              <a:t>income</a:t>
            </a:r>
          </a:p>
          <a:p>
            <a:pPr eaLnBrk="1" hangingPunct="1">
              <a:buFont typeface="Wingdings" pitchFamily="2" charset="2"/>
              <a:buNone/>
              <a:defRPr/>
            </a:pPr>
            <a:endParaRPr lang="en-US" sz="2800" dirty="0"/>
          </a:p>
          <a:p>
            <a:pPr eaLnBrk="1" hangingPunct="1">
              <a:defRPr/>
            </a:pPr>
            <a:r>
              <a:rPr lang="en-US" sz="2800" dirty="0"/>
              <a:t>Calculates your </a:t>
            </a:r>
            <a:r>
              <a:rPr lang="en-US" sz="2800" b="1" dirty="0">
                <a:solidFill>
                  <a:schemeClr val="hlink"/>
                </a:solidFill>
              </a:rPr>
              <a:t>Total Tenant Payment </a:t>
            </a:r>
          </a:p>
          <a:p>
            <a:pPr eaLnBrk="1" hangingPunct="1">
              <a:buFont typeface="Wingdings" pitchFamily="2" charset="2"/>
              <a:buNone/>
              <a:defRPr/>
            </a:pPr>
            <a:r>
              <a:rPr lang="en-US" sz="2800" b="1" dirty="0">
                <a:solidFill>
                  <a:schemeClr val="hlink"/>
                </a:solidFill>
              </a:rPr>
              <a:t>                                    (TTP)</a:t>
            </a:r>
          </a:p>
          <a:p>
            <a:pPr eaLnBrk="1" hangingPunct="1">
              <a:defRPr/>
            </a:pPr>
            <a:endParaRPr lang="en-US" sz="2800" dirty="0"/>
          </a:p>
          <a:p>
            <a:pPr eaLnBrk="1" hangingPunct="1">
              <a:defRPr/>
            </a:pPr>
            <a:endParaRPr lang="en-US" sz="2800" dirty="0"/>
          </a:p>
          <a:p>
            <a:pPr eaLnBrk="1" hangingPunct="1">
              <a:buFont typeface="Wingdings" pitchFamily="2" charset="2"/>
              <a:buNone/>
              <a:defRPr/>
            </a:pPr>
            <a:endParaRPr lang="en-US" sz="2800" dirty="0"/>
          </a:p>
          <a:p>
            <a:pPr eaLnBrk="1" hangingPunct="1">
              <a:buFont typeface="Wingdings" pitchFamily="2" charset="2"/>
              <a:buNone/>
              <a:defRPr/>
            </a:pPr>
            <a:endParaRPr lang="en-US" sz="2800" dirty="0"/>
          </a:p>
          <a:p>
            <a:pPr eaLnBrk="1" hangingPunct="1">
              <a:buFont typeface="Wingdings" pitchFamily="2" charset="2"/>
              <a:buNone/>
              <a:defRPr/>
            </a:pPr>
            <a:endParaRPr lang="en-US" sz="2800" dirty="0"/>
          </a:p>
          <a:p>
            <a:pPr eaLnBrk="1" hangingPunct="1">
              <a:buFont typeface="Wingdings" pitchFamily="2" charset="2"/>
              <a:buNone/>
              <a:defRPr/>
            </a:pPr>
            <a:endParaRPr lang="en-US" sz="2800" dirty="0"/>
          </a:p>
          <a:p>
            <a:pPr eaLnBrk="1" hangingPunct="1">
              <a:buFont typeface="Wingdings" pitchFamily="2" charset="2"/>
              <a:buNone/>
              <a:defRPr/>
            </a:pPr>
            <a:endParaRPr lang="en-US" sz="2800" dirty="0"/>
          </a:p>
          <a:p>
            <a:pPr eaLnBrk="1" hangingPunct="1">
              <a:buFont typeface="Wingdings" pitchFamily="2" charset="2"/>
              <a:buNone/>
              <a:defRPr/>
            </a:pPr>
            <a:endParaRPr lang="en-US" sz="2800" dirty="0"/>
          </a:p>
        </p:txBody>
      </p:sp>
      <p:pic>
        <p:nvPicPr>
          <p:cNvPr id="3" name="audi348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448800" y="28670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6700"/>
    </mc:Choice>
    <mc:Fallback xmlns="">
      <p:transition advClick="0" advTm="167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E69CB9C-1469-4558-91BD-AEA6C68A6FE4}" type="slidenum">
              <a:rPr lang="en-US"/>
              <a:pPr>
                <a:defRPr/>
              </a:pPr>
              <a:t>22</a:t>
            </a:fld>
            <a:endParaRPr lang="en-US"/>
          </a:p>
        </p:txBody>
      </p:sp>
      <p:sp>
        <p:nvSpPr>
          <p:cNvPr id="372738" name="Rectangle 2"/>
          <p:cNvSpPr>
            <a:spLocks noGrp="1" noChangeArrowheads="1"/>
          </p:cNvSpPr>
          <p:nvPr>
            <p:ph type="title"/>
          </p:nvPr>
        </p:nvSpPr>
        <p:spPr>
          <a:xfrm>
            <a:off x="304800" y="304800"/>
            <a:ext cx="8534400" cy="990600"/>
          </a:xfrm>
        </p:spPr>
        <p:txBody>
          <a:bodyPr/>
          <a:lstStyle/>
          <a:p>
            <a:pPr eaLnBrk="1" hangingPunct="1">
              <a:defRPr/>
            </a:pPr>
            <a:r>
              <a:rPr lang="en-US" sz="4000" u="sng"/>
              <a:t>How does HPD Determine</a:t>
            </a:r>
            <a:br>
              <a:rPr lang="en-US" sz="4000" u="sng"/>
            </a:br>
            <a:r>
              <a:rPr lang="en-US" sz="4000" u="sng"/>
              <a:t> your Total Rent? </a:t>
            </a:r>
          </a:p>
        </p:txBody>
      </p:sp>
      <p:sp>
        <p:nvSpPr>
          <p:cNvPr id="372739" name="Rectangle 3"/>
          <p:cNvSpPr>
            <a:spLocks noGrp="1" noChangeArrowheads="1"/>
          </p:cNvSpPr>
          <p:nvPr>
            <p:ph type="body" idx="1"/>
          </p:nvPr>
        </p:nvSpPr>
        <p:spPr>
          <a:xfrm>
            <a:off x="457200" y="2209800"/>
            <a:ext cx="8229600" cy="4343400"/>
          </a:xfrm>
        </p:spPr>
        <p:txBody>
          <a:bodyPr/>
          <a:lstStyle/>
          <a:p>
            <a:pPr eaLnBrk="1" hangingPunct="1">
              <a:lnSpc>
                <a:spcPct val="90000"/>
              </a:lnSpc>
              <a:defRPr/>
            </a:pPr>
            <a:r>
              <a:rPr lang="en-US" dirty="0"/>
              <a:t>Rent you pay to the landlord + </a:t>
            </a:r>
          </a:p>
          <a:p>
            <a:pPr eaLnBrk="1" hangingPunct="1">
              <a:lnSpc>
                <a:spcPct val="90000"/>
              </a:lnSpc>
              <a:buFont typeface="Wingdings" pitchFamily="2" charset="2"/>
              <a:buNone/>
              <a:defRPr/>
            </a:pPr>
            <a:r>
              <a:rPr lang="en-US" dirty="0"/>
              <a:t>   your utility costs =  your </a:t>
            </a:r>
            <a:r>
              <a:rPr lang="en-US" b="1" dirty="0">
                <a:solidFill>
                  <a:schemeClr val="hlink"/>
                </a:solidFill>
              </a:rPr>
              <a:t>total rent</a:t>
            </a:r>
            <a:r>
              <a:rPr lang="en-US" dirty="0"/>
              <a:t> </a:t>
            </a:r>
          </a:p>
          <a:p>
            <a:pPr eaLnBrk="1" hangingPunct="1">
              <a:lnSpc>
                <a:spcPct val="90000"/>
              </a:lnSpc>
              <a:buFont typeface="Wingdings" pitchFamily="2" charset="2"/>
              <a:buNone/>
              <a:defRPr/>
            </a:pPr>
            <a:r>
              <a:rPr lang="en-US" dirty="0"/>
              <a:t>                                (“gross rent”)</a:t>
            </a:r>
          </a:p>
          <a:p>
            <a:pPr eaLnBrk="1" hangingPunct="1">
              <a:lnSpc>
                <a:spcPct val="90000"/>
              </a:lnSpc>
              <a:buFont typeface="Wingdings" pitchFamily="2" charset="2"/>
              <a:buNone/>
              <a:defRPr/>
            </a:pPr>
            <a:endParaRPr lang="en-US" sz="2400" dirty="0"/>
          </a:p>
          <a:p>
            <a:pPr eaLnBrk="1" hangingPunct="1">
              <a:lnSpc>
                <a:spcPct val="90000"/>
              </a:lnSpc>
              <a:buFont typeface="Wingdings" pitchFamily="2" charset="2"/>
              <a:buNone/>
              <a:defRPr/>
            </a:pPr>
            <a:endParaRPr lang="en-US" sz="2400" dirty="0"/>
          </a:p>
          <a:p>
            <a:pPr eaLnBrk="1" hangingPunct="1">
              <a:lnSpc>
                <a:spcPct val="90000"/>
              </a:lnSpc>
              <a:defRPr/>
            </a:pPr>
            <a:endParaRPr lang="en-US" dirty="0"/>
          </a:p>
          <a:p>
            <a:pPr eaLnBrk="1" hangingPunct="1">
              <a:lnSpc>
                <a:spcPct val="90000"/>
              </a:lnSpc>
              <a:defRPr/>
            </a:pPr>
            <a:endParaRPr lang="en-US" dirty="0"/>
          </a:p>
          <a:p>
            <a:pPr eaLnBrk="1" hangingPunct="1">
              <a:lnSpc>
                <a:spcPct val="90000"/>
              </a:lnSpc>
              <a:buFont typeface="Wingdings" pitchFamily="2" charset="2"/>
              <a:buNone/>
              <a:defRPr/>
            </a:pPr>
            <a:endParaRPr lang="en-US" sz="2400" dirty="0"/>
          </a:p>
        </p:txBody>
      </p:sp>
      <p:pic>
        <p:nvPicPr>
          <p:cNvPr id="3" name="audi350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601200" y="2819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9950"/>
    </mc:Choice>
    <mc:Fallback xmlns="">
      <p:transition advClick="0" advTm="99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48F1BE2-8DA5-4673-8431-DDC10F7AD3B1}" type="slidenum">
              <a:rPr lang="en-US"/>
              <a:pPr>
                <a:defRPr/>
              </a:pPr>
              <a:t>23</a:t>
            </a:fld>
            <a:endParaRPr lang="en-US"/>
          </a:p>
        </p:txBody>
      </p:sp>
      <p:sp>
        <p:nvSpPr>
          <p:cNvPr id="455682" name="Rectangle 2"/>
          <p:cNvSpPr>
            <a:spLocks noGrp="1" noChangeArrowheads="1"/>
          </p:cNvSpPr>
          <p:nvPr>
            <p:ph type="title"/>
          </p:nvPr>
        </p:nvSpPr>
        <p:spPr>
          <a:xfrm>
            <a:off x="228600" y="381000"/>
            <a:ext cx="8915400" cy="1371600"/>
          </a:xfrm>
        </p:spPr>
        <p:txBody>
          <a:bodyPr/>
          <a:lstStyle/>
          <a:p>
            <a:pPr eaLnBrk="1" hangingPunct="1">
              <a:defRPr/>
            </a:pPr>
            <a:r>
              <a:rPr lang="en-US"/>
              <a:t> </a:t>
            </a:r>
          </a:p>
        </p:txBody>
      </p:sp>
      <p:sp>
        <p:nvSpPr>
          <p:cNvPr id="455683" name="Rectangle 3"/>
          <p:cNvSpPr>
            <a:spLocks noGrp="1" noChangeArrowheads="1"/>
          </p:cNvSpPr>
          <p:nvPr>
            <p:ph type="body" idx="1"/>
          </p:nvPr>
        </p:nvSpPr>
        <p:spPr>
          <a:xfrm>
            <a:off x="457200" y="152400"/>
            <a:ext cx="8229600" cy="5943600"/>
          </a:xfrm>
        </p:spPr>
        <p:txBody>
          <a:bodyPr/>
          <a:lstStyle/>
          <a:p>
            <a:pPr eaLnBrk="1" hangingPunct="1">
              <a:lnSpc>
                <a:spcPct val="90000"/>
              </a:lnSpc>
              <a:buFont typeface="Wingdings" pitchFamily="2" charset="2"/>
              <a:buNone/>
              <a:defRPr/>
            </a:pPr>
            <a:r>
              <a:rPr lang="en-US" sz="2800" dirty="0"/>
              <a:t>The Total Tenant Payment (TTP) is </a:t>
            </a:r>
            <a:r>
              <a:rPr lang="en-US" sz="2800" b="1" u="sng" dirty="0">
                <a:solidFill>
                  <a:schemeClr val="hlink"/>
                </a:solidFill>
              </a:rPr>
              <a:t>the greater of</a:t>
            </a:r>
            <a:r>
              <a:rPr lang="en-US" sz="2800" dirty="0"/>
              <a:t>:</a:t>
            </a:r>
          </a:p>
          <a:p>
            <a:pPr eaLnBrk="1" hangingPunct="1">
              <a:lnSpc>
                <a:spcPct val="90000"/>
              </a:lnSpc>
              <a:buFont typeface="Wingdings" pitchFamily="2" charset="2"/>
              <a:buNone/>
              <a:defRPr/>
            </a:pPr>
            <a:endParaRPr lang="en-US" sz="1800" dirty="0"/>
          </a:p>
          <a:p>
            <a:pPr eaLnBrk="1" hangingPunct="1">
              <a:lnSpc>
                <a:spcPct val="90000"/>
              </a:lnSpc>
              <a:defRPr/>
            </a:pPr>
            <a:r>
              <a:rPr lang="en-US" sz="2800" dirty="0"/>
              <a:t>30% of your monthly adjusted income</a:t>
            </a:r>
          </a:p>
          <a:p>
            <a:pPr eaLnBrk="1" hangingPunct="1">
              <a:lnSpc>
                <a:spcPct val="90000"/>
              </a:lnSpc>
              <a:buFont typeface="Wingdings" pitchFamily="2" charset="2"/>
              <a:buNone/>
              <a:defRPr/>
            </a:pPr>
            <a:endParaRPr lang="en-US" sz="1800" dirty="0"/>
          </a:p>
          <a:p>
            <a:pPr eaLnBrk="1" hangingPunct="1">
              <a:lnSpc>
                <a:spcPct val="90000"/>
              </a:lnSpc>
              <a:buFont typeface="Wingdings" pitchFamily="2" charset="2"/>
              <a:buNone/>
              <a:defRPr/>
            </a:pPr>
            <a:r>
              <a:rPr lang="en-US" sz="2800" dirty="0"/>
              <a:t>    </a:t>
            </a:r>
            <a:r>
              <a:rPr lang="en-US" sz="2800" u="sng" dirty="0"/>
              <a:t>OR</a:t>
            </a:r>
          </a:p>
          <a:p>
            <a:pPr eaLnBrk="1" hangingPunct="1">
              <a:lnSpc>
                <a:spcPct val="90000"/>
              </a:lnSpc>
              <a:buFont typeface="Wingdings" pitchFamily="2" charset="2"/>
              <a:buNone/>
              <a:defRPr/>
            </a:pPr>
            <a:endParaRPr lang="en-US" sz="1800" dirty="0"/>
          </a:p>
          <a:p>
            <a:pPr eaLnBrk="1" hangingPunct="1">
              <a:lnSpc>
                <a:spcPct val="90000"/>
              </a:lnSpc>
              <a:defRPr/>
            </a:pPr>
            <a:r>
              <a:rPr lang="en-US" sz="2800" dirty="0"/>
              <a:t>10% of your monthly gross income</a:t>
            </a:r>
          </a:p>
          <a:p>
            <a:pPr eaLnBrk="1" hangingPunct="1">
              <a:lnSpc>
                <a:spcPct val="90000"/>
              </a:lnSpc>
              <a:defRPr/>
            </a:pPr>
            <a:endParaRPr lang="en-US" sz="1800" dirty="0"/>
          </a:p>
          <a:p>
            <a:pPr eaLnBrk="1" hangingPunct="1">
              <a:lnSpc>
                <a:spcPct val="90000"/>
              </a:lnSpc>
              <a:buFont typeface="Wingdings" pitchFamily="2" charset="2"/>
              <a:buNone/>
              <a:defRPr/>
            </a:pPr>
            <a:r>
              <a:rPr lang="en-US" sz="2800" dirty="0"/>
              <a:t>    </a:t>
            </a:r>
            <a:r>
              <a:rPr lang="en-US" sz="2800" u="sng" dirty="0"/>
              <a:t>OR</a:t>
            </a:r>
          </a:p>
          <a:p>
            <a:pPr eaLnBrk="1" hangingPunct="1">
              <a:lnSpc>
                <a:spcPct val="90000"/>
              </a:lnSpc>
              <a:defRPr/>
            </a:pPr>
            <a:endParaRPr lang="en-US" sz="1800" dirty="0"/>
          </a:p>
          <a:p>
            <a:pPr eaLnBrk="1" hangingPunct="1">
              <a:lnSpc>
                <a:spcPct val="90000"/>
              </a:lnSpc>
              <a:defRPr/>
            </a:pPr>
            <a:r>
              <a:rPr lang="en-US" sz="2800" dirty="0"/>
              <a:t>Welfare rent </a:t>
            </a:r>
          </a:p>
          <a:p>
            <a:pPr eaLnBrk="1" hangingPunct="1">
              <a:lnSpc>
                <a:spcPct val="90000"/>
              </a:lnSpc>
              <a:defRPr/>
            </a:pPr>
            <a:endParaRPr lang="en-US" sz="1800" dirty="0"/>
          </a:p>
          <a:p>
            <a:pPr marL="0" indent="0" eaLnBrk="1" hangingPunct="1">
              <a:lnSpc>
                <a:spcPct val="90000"/>
              </a:lnSpc>
              <a:buFont typeface="Wingdings" pitchFamily="2" charset="2"/>
              <a:buNone/>
              <a:defRPr/>
            </a:pPr>
            <a:r>
              <a:rPr lang="en-US" sz="2800" dirty="0"/>
              <a:t>    </a:t>
            </a:r>
            <a:r>
              <a:rPr lang="en-US" sz="2800" u="sng" dirty="0"/>
              <a:t>OR</a:t>
            </a:r>
          </a:p>
          <a:p>
            <a:pPr marL="0" indent="0" eaLnBrk="1" hangingPunct="1">
              <a:lnSpc>
                <a:spcPct val="90000"/>
              </a:lnSpc>
              <a:buFont typeface="Wingdings" pitchFamily="2" charset="2"/>
              <a:buNone/>
              <a:defRPr/>
            </a:pPr>
            <a:endParaRPr lang="en-US" sz="1800" u="sng" dirty="0"/>
          </a:p>
          <a:p>
            <a:pPr eaLnBrk="1" hangingPunct="1">
              <a:lnSpc>
                <a:spcPct val="90000"/>
              </a:lnSpc>
              <a:defRPr/>
            </a:pPr>
            <a:r>
              <a:rPr lang="en-US" sz="2800" dirty="0"/>
              <a:t>$50</a:t>
            </a:r>
          </a:p>
        </p:txBody>
      </p:sp>
      <p:pic>
        <p:nvPicPr>
          <p:cNvPr id="3" name="audi350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982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6050"/>
    </mc:Choice>
    <mc:Fallback xmlns="">
      <p:transition advClick="0" advTm="260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6E6B7D49-2EA8-42BA-B418-160BDAC4EE1D}" type="slidenum">
              <a:rPr lang="en-US"/>
              <a:pPr>
                <a:defRPr/>
              </a:pPr>
              <a:t>24</a:t>
            </a:fld>
            <a:endParaRPr lang="en-US"/>
          </a:p>
        </p:txBody>
      </p:sp>
      <p:sp>
        <p:nvSpPr>
          <p:cNvPr id="408578" name="Rectangle 2"/>
          <p:cNvSpPr>
            <a:spLocks noGrp="1" noChangeArrowheads="1"/>
          </p:cNvSpPr>
          <p:nvPr>
            <p:ph type="body" idx="1"/>
          </p:nvPr>
        </p:nvSpPr>
        <p:spPr>
          <a:xfrm>
            <a:off x="457200" y="1597025"/>
            <a:ext cx="8229600" cy="4648200"/>
          </a:xfrm>
        </p:spPr>
        <p:txBody>
          <a:bodyPr/>
          <a:lstStyle/>
          <a:p>
            <a:pPr marL="609600" indent="-609600" eaLnBrk="1" hangingPunct="1">
              <a:lnSpc>
                <a:spcPct val="80000"/>
              </a:lnSpc>
              <a:defRPr/>
            </a:pPr>
            <a:r>
              <a:rPr lang="en-US" sz="2200" dirty="0"/>
              <a:t>Step 1: Attend the PBV briefing</a:t>
            </a:r>
            <a:br>
              <a:rPr lang="en-US" sz="2200" dirty="0"/>
            </a:br>
            <a:endParaRPr lang="en-US" sz="2200" dirty="0"/>
          </a:p>
          <a:p>
            <a:pPr marL="609600" indent="-609600" eaLnBrk="1" hangingPunct="1">
              <a:lnSpc>
                <a:spcPct val="80000"/>
              </a:lnSpc>
              <a:defRPr/>
            </a:pPr>
            <a:r>
              <a:rPr lang="en-US" sz="2200" dirty="0"/>
              <a:t>Step 2: Complete PBV application with the owner, manager, or service provider for the PBV building</a:t>
            </a:r>
          </a:p>
          <a:p>
            <a:pPr marL="1009650" lvl="1" indent="-609600" eaLnBrk="1" hangingPunct="1">
              <a:lnSpc>
                <a:spcPct val="80000"/>
              </a:lnSpc>
              <a:defRPr/>
            </a:pPr>
            <a:r>
              <a:rPr lang="en-US" sz="2200" dirty="0"/>
              <a:t>Please review the PBV application carefully before signing. You will sign a statement at the end of this briefing certifying that you have fully reviewed your Section 8 application, and that the information in the application is true and complete</a:t>
            </a:r>
            <a:br>
              <a:rPr lang="en-US" sz="2200" dirty="0"/>
            </a:br>
            <a:endParaRPr lang="en-US" sz="2200" dirty="0"/>
          </a:p>
          <a:p>
            <a:pPr marL="609600" indent="-609600" eaLnBrk="1" hangingPunct="1">
              <a:lnSpc>
                <a:spcPct val="80000"/>
              </a:lnSpc>
              <a:defRPr/>
            </a:pPr>
            <a:r>
              <a:rPr lang="en-US" sz="2200" dirty="0"/>
              <a:t>Step 3: Owner, manager, or service provider submits the PBV application to HPD</a:t>
            </a:r>
          </a:p>
          <a:p>
            <a:pPr marL="400050" lvl="1" indent="0" eaLnBrk="1" hangingPunct="1">
              <a:lnSpc>
                <a:spcPct val="80000"/>
              </a:lnSpc>
              <a:buNone/>
              <a:defRPr/>
            </a:pPr>
            <a:endParaRPr lang="en-US" sz="2200" dirty="0"/>
          </a:p>
          <a:p>
            <a:pPr marL="609600" indent="-609600" eaLnBrk="1" hangingPunct="1">
              <a:lnSpc>
                <a:spcPct val="80000"/>
              </a:lnSpc>
              <a:defRPr/>
            </a:pPr>
            <a:r>
              <a:rPr lang="en-US" sz="2200" dirty="0"/>
              <a:t>Step 4: HPD will review the application for completeness and eligibility</a:t>
            </a:r>
          </a:p>
          <a:p>
            <a:pPr marL="400050" lvl="1" indent="0" eaLnBrk="1" hangingPunct="1">
              <a:lnSpc>
                <a:spcPct val="80000"/>
              </a:lnSpc>
              <a:buNone/>
              <a:defRPr/>
            </a:pPr>
            <a:endParaRPr lang="en-US" sz="2000" dirty="0"/>
          </a:p>
        </p:txBody>
      </p:sp>
      <p:sp>
        <p:nvSpPr>
          <p:cNvPr id="408579" name="Rectangle 3"/>
          <p:cNvSpPr>
            <a:spLocks noGrp="1" noChangeArrowheads="1"/>
          </p:cNvSpPr>
          <p:nvPr>
            <p:ph type="title"/>
          </p:nvPr>
        </p:nvSpPr>
        <p:spPr>
          <a:xfrm>
            <a:off x="533400" y="152400"/>
            <a:ext cx="8229600" cy="1371600"/>
          </a:xfrm>
        </p:spPr>
        <p:txBody>
          <a:bodyPr/>
          <a:lstStyle/>
          <a:p>
            <a:pPr eaLnBrk="1" hangingPunct="1">
              <a:defRPr/>
            </a:pPr>
            <a:r>
              <a:rPr lang="en-US" sz="3600" u="sng" dirty="0"/>
              <a:t>How do you Start Receiving </a:t>
            </a:r>
            <a:br>
              <a:rPr lang="en-US" sz="3600" u="sng" dirty="0"/>
            </a:br>
            <a:r>
              <a:rPr lang="en-US" sz="3600" u="sng" dirty="0"/>
              <a:t> Assistance? (Chapter 7)</a:t>
            </a:r>
          </a:p>
        </p:txBody>
      </p:sp>
      <p:pic>
        <p:nvPicPr>
          <p:cNvPr id="5" name="PBV slide 24">
            <a:hlinkClick r:id="" action="ppaction://media"/>
            <a:extLst>
              <a:ext uri="{FF2B5EF4-FFF2-40B4-BE49-F238E27FC236}">
                <a16:creationId xmlns:a16="http://schemas.microsoft.com/office/drawing/2014/main" id="{1BBC88DB-1D26-46D6-B71A-3EA39D035E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323904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9000"/>
    </mc:Choice>
    <mc:Fallback xmlns="">
      <p:transition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7B832A-BAF4-4FEF-AE31-C82FCD6DC1E4}"/>
              </a:ext>
            </a:extLst>
          </p:cNvPr>
          <p:cNvSpPr>
            <a:spLocks noGrp="1"/>
          </p:cNvSpPr>
          <p:nvPr>
            <p:ph idx="1"/>
          </p:nvPr>
        </p:nvSpPr>
        <p:spPr>
          <a:xfrm>
            <a:off x="457200" y="1524000"/>
            <a:ext cx="8229600" cy="4114800"/>
          </a:xfrm>
        </p:spPr>
        <p:txBody>
          <a:bodyPr/>
          <a:lstStyle/>
          <a:p>
            <a:pPr marL="609600" indent="-609600" eaLnBrk="1" hangingPunct="1">
              <a:lnSpc>
                <a:spcPct val="80000"/>
              </a:lnSpc>
              <a:defRPr/>
            </a:pPr>
            <a:r>
              <a:rPr lang="en-US" sz="2100" dirty="0"/>
              <a:t>Step 5: HPD will review unit eligibility and approve rent</a:t>
            </a:r>
          </a:p>
          <a:p>
            <a:pPr marL="1009650" lvl="1" indent="-609600" eaLnBrk="1" hangingPunct="1">
              <a:lnSpc>
                <a:spcPct val="80000"/>
              </a:lnSpc>
              <a:defRPr/>
            </a:pPr>
            <a:r>
              <a:rPr lang="en-US" sz="2100" dirty="0"/>
              <a:t>Once HPD approves the PBV application, we must also review if the unit has passed the Housing Quality Standards (HQS) inspection and approve the rent as reasonable. </a:t>
            </a:r>
          </a:p>
          <a:p>
            <a:pPr marL="609600" indent="-609600" eaLnBrk="1" hangingPunct="1">
              <a:lnSpc>
                <a:spcPct val="80000"/>
              </a:lnSpc>
              <a:defRPr/>
            </a:pPr>
            <a:endParaRPr lang="en-US" sz="2100" dirty="0"/>
          </a:p>
          <a:p>
            <a:pPr marL="609600" indent="-609600" eaLnBrk="1" hangingPunct="1">
              <a:lnSpc>
                <a:spcPct val="80000"/>
              </a:lnSpc>
              <a:defRPr/>
            </a:pPr>
            <a:r>
              <a:rPr lang="en-US" sz="2100" dirty="0"/>
              <a:t>Step 6: HPD issues you a move-in approval notice listing the date you can move into and begin receiving PBV assistance in the unit</a:t>
            </a:r>
          </a:p>
          <a:p>
            <a:pPr marL="1009650" lvl="1" indent="-609600" eaLnBrk="1" hangingPunct="1">
              <a:lnSpc>
                <a:spcPct val="80000"/>
              </a:lnSpc>
              <a:defRPr/>
            </a:pPr>
            <a:endParaRPr lang="en-US" sz="2100" dirty="0"/>
          </a:p>
          <a:p>
            <a:pPr marL="609600" indent="-609600" eaLnBrk="1" hangingPunct="1">
              <a:lnSpc>
                <a:spcPct val="80000"/>
              </a:lnSpc>
              <a:defRPr/>
            </a:pPr>
            <a:r>
              <a:rPr lang="en-US" sz="2100" dirty="0"/>
              <a:t>Step 7: You must take occupancy of the PBV unit.</a:t>
            </a:r>
          </a:p>
          <a:p>
            <a:pPr marL="609600" indent="-609600" eaLnBrk="1" hangingPunct="1">
              <a:lnSpc>
                <a:spcPct val="80000"/>
              </a:lnSpc>
              <a:buNone/>
              <a:defRPr/>
            </a:pPr>
            <a:endParaRPr lang="en-US" sz="2100" dirty="0"/>
          </a:p>
          <a:p>
            <a:pPr marL="609600" indent="-609600" eaLnBrk="1" hangingPunct="1">
              <a:lnSpc>
                <a:spcPct val="80000"/>
              </a:lnSpc>
              <a:defRPr/>
            </a:pPr>
            <a:r>
              <a:rPr lang="en-US" sz="2100" dirty="0"/>
              <a:t>Step 8: You must sign the following documents: </a:t>
            </a:r>
          </a:p>
          <a:p>
            <a:pPr marL="1009650" lvl="1" indent="-609600" eaLnBrk="1" hangingPunct="1">
              <a:lnSpc>
                <a:spcPct val="80000"/>
              </a:lnSpc>
              <a:defRPr/>
            </a:pPr>
            <a:r>
              <a:rPr lang="en-US" sz="2100" dirty="0"/>
              <a:t>a lease, signed </a:t>
            </a:r>
            <a:r>
              <a:rPr lang="en-US" sz="2100" b="1" dirty="0">
                <a:solidFill>
                  <a:srgbClr val="FFC000"/>
                </a:solidFill>
              </a:rPr>
              <a:t>with</a:t>
            </a:r>
            <a:r>
              <a:rPr lang="en-US" sz="2100" dirty="0">
                <a:solidFill>
                  <a:srgbClr val="FFC000"/>
                </a:solidFill>
              </a:rPr>
              <a:t> </a:t>
            </a:r>
            <a:r>
              <a:rPr lang="en-US" sz="2100" dirty="0"/>
              <a:t>the landlord </a:t>
            </a:r>
          </a:p>
          <a:p>
            <a:pPr marL="1009650" lvl="1" indent="-609600" eaLnBrk="1" hangingPunct="1">
              <a:lnSpc>
                <a:spcPct val="80000"/>
              </a:lnSpc>
              <a:defRPr/>
            </a:pPr>
            <a:r>
              <a:rPr lang="en-US" sz="2100" dirty="0"/>
              <a:t>Tenancy Addendum (TA), signed </a:t>
            </a:r>
            <a:r>
              <a:rPr lang="en-US" sz="2100" b="1" dirty="0">
                <a:solidFill>
                  <a:srgbClr val="FFC000"/>
                </a:solidFill>
              </a:rPr>
              <a:t>with</a:t>
            </a:r>
            <a:r>
              <a:rPr lang="en-US" sz="2100" dirty="0">
                <a:solidFill>
                  <a:srgbClr val="FFC000"/>
                </a:solidFill>
              </a:rPr>
              <a:t> </a:t>
            </a:r>
            <a:r>
              <a:rPr lang="en-US" sz="2100" dirty="0"/>
              <a:t>the landlord </a:t>
            </a:r>
          </a:p>
          <a:p>
            <a:pPr marL="1009650" lvl="1" indent="-609600" eaLnBrk="1" hangingPunct="1">
              <a:lnSpc>
                <a:spcPct val="80000"/>
              </a:lnSpc>
              <a:defRPr/>
            </a:pPr>
            <a:r>
              <a:rPr lang="en-US" sz="2100" dirty="0"/>
              <a:t>PBV Statement of Family Responsibility (SOFR) , signed by tenant and HPD</a:t>
            </a:r>
            <a:endParaRPr lang="en-US" sz="2100" b="1" strike="sngStrike" dirty="0">
              <a:solidFill>
                <a:srgbClr val="FFC000"/>
              </a:solidFill>
            </a:endParaRPr>
          </a:p>
          <a:p>
            <a:pPr marL="400050" lvl="1" indent="0" eaLnBrk="1" hangingPunct="1">
              <a:lnSpc>
                <a:spcPct val="80000"/>
              </a:lnSpc>
              <a:buNone/>
              <a:defRPr/>
            </a:pPr>
            <a:endParaRPr lang="en-US" sz="2000" b="1" dirty="0">
              <a:solidFill>
                <a:srgbClr val="FFC000"/>
              </a:solidFill>
            </a:endParaRPr>
          </a:p>
          <a:p>
            <a:endParaRPr lang="en-US" dirty="0"/>
          </a:p>
        </p:txBody>
      </p:sp>
      <p:sp>
        <p:nvSpPr>
          <p:cNvPr id="4" name="Slide Number Placeholder 3">
            <a:extLst>
              <a:ext uri="{FF2B5EF4-FFF2-40B4-BE49-F238E27FC236}">
                <a16:creationId xmlns:a16="http://schemas.microsoft.com/office/drawing/2014/main" id="{44A725A6-1F3B-4C6C-AD10-F2348FABDF4D}"/>
              </a:ext>
            </a:extLst>
          </p:cNvPr>
          <p:cNvSpPr>
            <a:spLocks noGrp="1"/>
          </p:cNvSpPr>
          <p:nvPr>
            <p:ph type="sldNum" sz="quarter" idx="12"/>
          </p:nvPr>
        </p:nvSpPr>
        <p:spPr>
          <a:xfrm>
            <a:off x="6553200" y="6245225"/>
            <a:ext cx="2133600" cy="476250"/>
          </a:xfrm>
        </p:spPr>
        <p:txBody>
          <a:bodyPr/>
          <a:lstStyle/>
          <a:p>
            <a:pPr>
              <a:defRPr/>
            </a:pPr>
            <a:fld id="{5B3F659F-D852-4F91-9F2C-C53B26CBFF4C}" type="slidenum">
              <a:rPr lang="en-US" smtClean="0"/>
              <a:pPr>
                <a:defRPr/>
              </a:pPr>
              <a:t>25</a:t>
            </a:fld>
            <a:endParaRPr lang="en-US" dirty="0"/>
          </a:p>
        </p:txBody>
      </p:sp>
      <p:sp>
        <p:nvSpPr>
          <p:cNvPr id="5" name="Rectangle 3">
            <a:extLst>
              <a:ext uri="{FF2B5EF4-FFF2-40B4-BE49-F238E27FC236}">
                <a16:creationId xmlns:a16="http://schemas.microsoft.com/office/drawing/2014/main" id="{3FD7F08E-AED7-4AAA-92D5-8C7E8B2A8208}"/>
              </a:ext>
            </a:extLst>
          </p:cNvPr>
          <p:cNvSpPr txBox="1">
            <a:spLocks noChangeArrowheads="1"/>
          </p:cNvSpPr>
          <p:nvPr/>
        </p:nvSpPr>
        <p:spPr bwMode="auto">
          <a:xfrm>
            <a:off x="-877438" y="136525"/>
            <a:ext cx="10898875"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sz="3200" u="sng" kern="0" dirty="0"/>
              <a:t>How do you Start Receiving Assistance </a:t>
            </a:r>
            <a:r>
              <a:rPr lang="en-US" sz="2000" u="sng" kern="0" dirty="0"/>
              <a:t>(continued)</a:t>
            </a:r>
            <a:r>
              <a:rPr lang="en-US" sz="3200" u="sng" kern="0" dirty="0"/>
              <a:t>?</a:t>
            </a:r>
          </a:p>
          <a:p>
            <a:pPr eaLnBrk="1" hangingPunct="1">
              <a:defRPr/>
            </a:pPr>
            <a:r>
              <a:rPr lang="en-US" sz="3200" u="sng" kern="0" dirty="0"/>
              <a:t>(Chapter 7)</a:t>
            </a:r>
          </a:p>
        </p:txBody>
      </p:sp>
      <p:pic>
        <p:nvPicPr>
          <p:cNvPr id="6" name="PBV slide 25 version 2">
            <a:hlinkClick r:id="" action="ppaction://media"/>
            <a:extLst>
              <a:ext uri="{FF2B5EF4-FFF2-40B4-BE49-F238E27FC236}">
                <a16:creationId xmlns:a16="http://schemas.microsoft.com/office/drawing/2014/main" id="{6427E3FE-8374-493C-AC30-3D650353AD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6637" y="3124200"/>
            <a:ext cx="609600" cy="609600"/>
          </a:xfrm>
          <a:prstGeom prst="rect">
            <a:avLst/>
          </a:prstGeom>
        </p:spPr>
      </p:pic>
    </p:spTree>
    <p:extLst>
      <p:ext uri="{BB962C8B-B14F-4D97-AF65-F5344CB8AC3E}">
        <p14:creationId xmlns:p14="http://schemas.microsoft.com/office/powerpoint/2010/main" val="2925549139"/>
      </p:ext>
    </p:extLst>
  </p:cSld>
  <p:clrMapOvr>
    <a:masterClrMapping/>
  </p:clrMapOvr>
  <mc:AlternateContent xmlns:mc="http://schemas.openxmlformats.org/markup-compatibility/2006" xmlns:p14="http://schemas.microsoft.com/office/powerpoint/2010/main">
    <mc:Choice Requires="p14">
      <p:transition p14:dur="10" advClick="0" advTm="54900"/>
    </mc:Choice>
    <mc:Fallback xmlns="">
      <p:transition advClick="0" advTm="54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CA2A-E740-479A-965D-044B946E2969}"/>
              </a:ext>
            </a:extLst>
          </p:cNvPr>
          <p:cNvSpPr>
            <a:spLocks noGrp="1"/>
          </p:cNvSpPr>
          <p:nvPr>
            <p:ph type="title"/>
          </p:nvPr>
        </p:nvSpPr>
        <p:spPr>
          <a:xfrm>
            <a:off x="190500" y="339014"/>
            <a:ext cx="8763000" cy="1371600"/>
          </a:xfrm>
        </p:spPr>
        <p:txBody>
          <a:bodyPr/>
          <a:lstStyle/>
          <a:p>
            <a:r>
              <a:rPr lang="en-US" sz="3600" u="sng" dirty="0"/>
              <a:t>How do you Start Receiving </a:t>
            </a:r>
            <a:br>
              <a:rPr lang="en-US" sz="3600" u="sng" dirty="0"/>
            </a:br>
            <a:r>
              <a:rPr lang="en-US" sz="3600" u="sng" dirty="0"/>
              <a:t> Assistance </a:t>
            </a:r>
            <a:r>
              <a:rPr lang="en-US" sz="2400" u="sng" dirty="0"/>
              <a:t>(continued)</a:t>
            </a:r>
            <a:r>
              <a:rPr lang="en-US" sz="3600" u="sng" dirty="0"/>
              <a:t>? (Chapter 7)</a:t>
            </a:r>
            <a:endParaRPr lang="en-US" sz="3600" dirty="0">
              <a:solidFill>
                <a:srgbClr val="FFC000"/>
              </a:solidFill>
            </a:endParaRPr>
          </a:p>
        </p:txBody>
      </p:sp>
      <p:sp>
        <p:nvSpPr>
          <p:cNvPr id="3" name="Content Placeholder 2">
            <a:extLst>
              <a:ext uri="{FF2B5EF4-FFF2-40B4-BE49-F238E27FC236}">
                <a16:creationId xmlns:a16="http://schemas.microsoft.com/office/drawing/2014/main" id="{0584F980-03FC-48A2-970C-8186DF476D80}"/>
              </a:ext>
            </a:extLst>
          </p:cNvPr>
          <p:cNvSpPr>
            <a:spLocks noGrp="1"/>
          </p:cNvSpPr>
          <p:nvPr>
            <p:ph idx="1"/>
          </p:nvPr>
        </p:nvSpPr>
        <p:spPr>
          <a:xfrm>
            <a:off x="457200" y="1848465"/>
            <a:ext cx="8229600" cy="4114800"/>
          </a:xfrm>
        </p:spPr>
        <p:txBody>
          <a:bodyPr/>
          <a:lstStyle/>
          <a:p>
            <a:pPr marL="609600" indent="-609600" eaLnBrk="1" hangingPunct="1">
              <a:defRPr/>
            </a:pPr>
            <a:endParaRPr lang="en-US" sz="2100" dirty="0"/>
          </a:p>
          <a:p>
            <a:pPr marL="609600" indent="-609600" eaLnBrk="1" hangingPunct="1">
              <a:lnSpc>
                <a:spcPct val="80000"/>
              </a:lnSpc>
              <a:defRPr/>
            </a:pPr>
            <a:r>
              <a:rPr lang="en-US" sz="2100" dirty="0"/>
              <a:t>Step 9: Landlord submits leasing documents to HPD</a:t>
            </a:r>
          </a:p>
          <a:p>
            <a:pPr marL="609600" indent="-609600" eaLnBrk="1" hangingPunct="1">
              <a:defRPr/>
            </a:pPr>
            <a:endParaRPr lang="en-US" sz="2100" dirty="0"/>
          </a:p>
          <a:p>
            <a:pPr marL="609600" indent="-609600" eaLnBrk="1" hangingPunct="1">
              <a:defRPr/>
            </a:pPr>
            <a:r>
              <a:rPr lang="en-US" sz="2100" dirty="0"/>
              <a:t>Step 10: HPD will complete a final review of the file</a:t>
            </a:r>
          </a:p>
          <a:p>
            <a:pPr marL="1009650" lvl="1" indent="-609600" eaLnBrk="1" hangingPunct="1">
              <a:defRPr/>
            </a:pPr>
            <a:r>
              <a:rPr lang="en-US" sz="2100" dirty="0"/>
              <a:t>All documents must be signed and returned for HPD to determine if you remain eligible for new admission. </a:t>
            </a:r>
          </a:p>
          <a:p>
            <a:pPr marL="609600" indent="-609600" eaLnBrk="1" hangingPunct="1">
              <a:defRPr/>
            </a:pPr>
            <a:endParaRPr lang="en-US" sz="2100" dirty="0"/>
          </a:p>
          <a:p>
            <a:pPr marL="609600" indent="-609600" eaLnBrk="1" hangingPunct="1">
              <a:defRPr/>
            </a:pPr>
            <a:r>
              <a:rPr lang="en-US" sz="2100" dirty="0"/>
              <a:t>Step 11: HPD will mail you a </a:t>
            </a:r>
            <a:r>
              <a:rPr lang="en-US" sz="2100" dirty="0">
                <a:solidFill>
                  <a:srgbClr val="FFC000"/>
                </a:solidFill>
              </a:rPr>
              <a:t>rent breakdown letter </a:t>
            </a:r>
            <a:r>
              <a:rPr lang="en-US" sz="2100" dirty="0"/>
              <a:t>outlining the contract rent, HPD’s HAP share of rent and your tenant share of rent</a:t>
            </a:r>
          </a:p>
          <a:p>
            <a:pPr marL="1009650" lvl="1" indent="-609600" eaLnBrk="1" hangingPunct="1">
              <a:defRPr/>
            </a:pPr>
            <a:r>
              <a:rPr lang="en-US" sz="2100" dirty="0"/>
              <a:t>You are a PBV participant once you receive this letter</a:t>
            </a:r>
          </a:p>
          <a:p>
            <a:pPr marL="609600" indent="-609600" eaLnBrk="1" hangingPunct="1">
              <a:buNone/>
              <a:defRPr/>
            </a:pPr>
            <a:endParaRPr lang="en-US" sz="2000" dirty="0"/>
          </a:p>
          <a:p>
            <a:pPr marL="609600" indent="-609600" eaLnBrk="1" hangingPunct="1">
              <a:buNone/>
              <a:defRPr/>
            </a:pPr>
            <a:r>
              <a:rPr lang="en-US" sz="2400" b="1" dirty="0"/>
              <a:t>	</a:t>
            </a:r>
            <a:endParaRPr lang="en-US" sz="2000" dirty="0"/>
          </a:p>
        </p:txBody>
      </p:sp>
      <p:sp>
        <p:nvSpPr>
          <p:cNvPr id="4" name="Slide Number Placeholder 3">
            <a:extLst>
              <a:ext uri="{FF2B5EF4-FFF2-40B4-BE49-F238E27FC236}">
                <a16:creationId xmlns:a16="http://schemas.microsoft.com/office/drawing/2014/main" id="{82BD35C7-42B7-41E2-93FB-21F40718C6A0}"/>
              </a:ext>
            </a:extLst>
          </p:cNvPr>
          <p:cNvSpPr>
            <a:spLocks noGrp="1"/>
          </p:cNvSpPr>
          <p:nvPr>
            <p:ph type="sldNum" sz="quarter" idx="12"/>
          </p:nvPr>
        </p:nvSpPr>
        <p:spPr/>
        <p:txBody>
          <a:bodyPr/>
          <a:lstStyle/>
          <a:p>
            <a:pPr>
              <a:defRPr/>
            </a:pPr>
            <a:fld id="{5B3F659F-D852-4F91-9F2C-C53B26CBFF4C}" type="slidenum">
              <a:rPr lang="en-US" smtClean="0"/>
              <a:pPr>
                <a:defRPr/>
              </a:pPr>
              <a:t>26</a:t>
            </a:fld>
            <a:endParaRPr lang="en-US"/>
          </a:p>
        </p:txBody>
      </p:sp>
      <p:pic>
        <p:nvPicPr>
          <p:cNvPr id="5" name="PBV Slide 26">
            <a:hlinkClick r:id="" action="ppaction://media"/>
            <a:extLst>
              <a:ext uri="{FF2B5EF4-FFF2-40B4-BE49-F238E27FC236}">
                <a16:creationId xmlns:a16="http://schemas.microsoft.com/office/drawing/2014/main" id="{A781A7D0-0909-4F1B-BB38-FED54D5E6F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7400" y="3124200"/>
            <a:ext cx="609600" cy="609600"/>
          </a:xfrm>
          <a:prstGeom prst="rect">
            <a:avLst/>
          </a:prstGeom>
        </p:spPr>
      </p:pic>
    </p:spTree>
    <p:extLst>
      <p:ext uri="{BB962C8B-B14F-4D97-AF65-F5344CB8AC3E}">
        <p14:creationId xmlns:p14="http://schemas.microsoft.com/office/powerpoint/2010/main" val="1605888253"/>
      </p:ext>
    </p:extLst>
  </p:cSld>
  <p:clrMapOvr>
    <a:masterClrMapping/>
  </p:clrMapOvr>
  <mc:AlternateContent xmlns:mc="http://schemas.openxmlformats.org/markup-compatibility/2006" xmlns:p14="http://schemas.microsoft.com/office/powerpoint/2010/main">
    <mc:Choice Requires="p14">
      <p:transition p14:dur="10" advClick="0" advTm="36500"/>
    </mc:Choice>
    <mc:Fallback xmlns="">
      <p:transition advClick="0" advTm="3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E50E9-F8CC-4AB5-B924-042681376907}"/>
              </a:ext>
            </a:extLst>
          </p:cNvPr>
          <p:cNvSpPr>
            <a:spLocks noGrp="1"/>
          </p:cNvSpPr>
          <p:nvPr>
            <p:ph type="title"/>
          </p:nvPr>
        </p:nvSpPr>
        <p:spPr/>
        <p:txBody>
          <a:bodyPr/>
          <a:lstStyle/>
          <a:p>
            <a:r>
              <a:rPr lang="en-US" dirty="0"/>
              <a:t>More important information:</a:t>
            </a:r>
          </a:p>
        </p:txBody>
      </p:sp>
      <p:sp>
        <p:nvSpPr>
          <p:cNvPr id="3" name="Content Placeholder 2">
            <a:extLst>
              <a:ext uri="{FF2B5EF4-FFF2-40B4-BE49-F238E27FC236}">
                <a16:creationId xmlns:a16="http://schemas.microsoft.com/office/drawing/2014/main" id="{F753215C-5150-42ED-8097-88709BAC9A4E}"/>
              </a:ext>
            </a:extLst>
          </p:cNvPr>
          <p:cNvSpPr>
            <a:spLocks noGrp="1"/>
          </p:cNvSpPr>
          <p:nvPr>
            <p:ph idx="1"/>
          </p:nvPr>
        </p:nvSpPr>
        <p:spPr/>
        <p:txBody>
          <a:bodyPr/>
          <a:lstStyle/>
          <a:p>
            <a:r>
              <a:rPr lang="en-US" b="1" dirty="0"/>
              <a:t>	You are not a participant in the Section 8 program until you receive a rent breakdown letter. Becoming a participant in the Section 8 program is not only dependent on your compliance, but also on voucher and funding availability.</a:t>
            </a:r>
          </a:p>
          <a:p>
            <a:endParaRPr lang="en-US" dirty="0"/>
          </a:p>
        </p:txBody>
      </p:sp>
      <p:sp>
        <p:nvSpPr>
          <p:cNvPr id="4" name="Slide Number Placeholder 3">
            <a:extLst>
              <a:ext uri="{FF2B5EF4-FFF2-40B4-BE49-F238E27FC236}">
                <a16:creationId xmlns:a16="http://schemas.microsoft.com/office/drawing/2014/main" id="{508F16C2-1EAE-460A-A1DB-BBFDAF08A4B8}"/>
              </a:ext>
            </a:extLst>
          </p:cNvPr>
          <p:cNvSpPr>
            <a:spLocks noGrp="1"/>
          </p:cNvSpPr>
          <p:nvPr>
            <p:ph type="sldNum" sz="quarter" idx="12"/>
          </p:nvPr>
        </p:nvSpPr>
        <p:spPr/>
        <p:txBody>
          <a:bodyPr/>
          <a:lstStyle/>
          <a:p>
            <a:pPr>
              <a:defRPr/>
            </a:pPr>
            <a:fld id="{5B3F659F-D852-4F91-9F2C-C53B26CBFF4C}" type="slidenum">
              <a:rPr lang="en-US" smtClean="0"/>
              <a:pPr>
                <a:defRPr/>
              </a:pPr>
              <a:t>27</a:t>
            </a:fld>
            <a:endParaRPr lang="en-US"/>
          </a:p>
        </p:txBody>
      </p:sp>
      <p:pic>
        <p:nvPicPr>
          <p:cNvPr id="5" name="PBV slide 27">
            <a:hlinkClick r:id="" action="ppaction://media"/>
            <a:extLst>
              <a:ext uri="{FF2B5EF4-FFF2-40B4-BE49-F238E27FC236}">
                <a16:creationId xmlns:a16="http://schemas.microsoft.com/office/drawing/2014/main" id="{B7DEE18A-F30F-4718-8F6C-F0D61CB48D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3265449"/>
            <a:ext cx="544551" cy="544551"/>
          </a:xfrm>
          <a:prstGeom prst="rect">
            <a:avLst/>
          </a:prstGeom>
        </p:spPr>
      </p:pic>
    </p:spTree>
    <p:extLst>
      <p:ext uri="{BB962C8B-B14F-4D97-AF65-F5344CB8AC3E}">
        <p14:creationId xmlns:p14="http://schemas.microsoft.com/office/powerpoint/2010/main" val="3448078475"/>
      </p:ext>
    </p:extLst>
  </p:cSld>
  <p:clrMapOvr>
    <a:masterClrMapping/>
  </p:clrMapOvr>
  <mc:AlternateContent xmlns:mc="http://schemas.openxmlformats.org/markup-compatibility/2006" xmlns:p14="http://schemas.microsoft.com/office/powerpoint/2010/main">
    <mc:Choice Requires="p14">
      <p:transition p14:dur="10" advClick="0" advTm="13050"/>
    </mc:Choice>
    <mc:Fallback xmlns="">
      <p:transition advClick="0" advTm="13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48E9B3A7-18C9-47C8-9EDA-50941BB6B8A1}" type="slidenum">
              <a:rPr lang="en-US"/>
              <a:pPr>
                <a:defRPr/>
              </a:pPr>
              <a:t>28</a:t>
            </a:fld>
            <a:endParaRPr lang="en-US"/>
          </a:p>
        </p:txBody>
      </p:sp>
      <p:sp>
        <p:nvSpPr>
          <p:cNvPr id="8194" name="Rectangle 2"/>
          <p:cNvSpPr>
            <a:spLocks noGrp="1" noChangeArrowheads="1"/>
          </p:cNvSpPr>
          <p:nvPr>
            <p:ph type="title"/>
          </p:nvPr>
        </p:nvSpPr>
        <p:spPr>
          <a:xfrm>
            <a:off x="457200" y="334962"/>
            <a:ext cx="8229600" cy="1295400"/>
          </a:xfrm>
        </p:spPr>
        <p:txBody>
          <a:bodyPr/>
          <a:lstStyle/>
          <a:p>
            <a:pPr eaLnBrk="1" hangingPunct="1">
              <a:defRPr/>
            </a:pPr>
            <a:r>
              <a:rPr lang="en-US" sz="4000" dirty="0"/>
              <a:t>What are your family obligations? (Chapter 8)</a:t>
            </a:r>
          </a:p>
        </p:txBody>
      </p:sp>
      <p:sp>
        <p:nvSpPr>
          <p:cNvPr id="8195" name="Rectangle 3"/>
          <p:cNvSpPr>
            <a:spLocks noGrp="1" noChangeArrowheads="1"/>
          </p:cNvSpPr>
          <p:nvPr>
            <p:ph type="body" idx="1"/>
          </p:nvPr>
        </p:nvSpPr>
        <p:spPr>
          <a:xfrm>
            <a:off x="533400" y="1905000"/>
            <a:ext cx="8153400" cy="5105400"/>
          </a:xfrm>
        </p:spPr>
        <p:txBody>
          <a:bodyPr/>
          <a:lstStyle/>
          <a:p>
            <a:pPr eaLnBrk="1" hangingPunct="1">
              <a:defRPr/>
            </a:pPr>
            <a:r>
              <a:rPr lang="en-US" dirty="0"/>
              <a:t>Supply </a:t>
            </a:r>
            <a:r>
              <a:rPr lang="en-US" b="1" dirty="0">
                <a:solidFill>
                  <a:schemeClr val="hlink"/>
                </a:solidFill>
              </a:rPr>
              <a:t>all information</a:t>
            </a:r>
            <a:r>
              <a:rPr lang="en-US" dirty="0"/>
              <a:t> requested by HPD </a:t>
            </a:r>
          </a:p>
          <a:p>
            <a:pPr eaLnBrk="1" hangingPunct="1">
              <a:buFont typeface="Wingdings" pitchFamily="2" charset="2"/>
              <a:buNone/>
              <a:defRPr/>
            </a:pPr>
            <a:endParaRPr lang="en-US" dirty="0"/>
          </a:p>
          <a:p>
            <a:pPr eaLnBrk="1" hangingPunct="1">
              <a:buFont typeface="Wingdings" pitchFamily="2" charset="2"/>
              <a:buNone/>
              <a:defRPr/>
            </a:pPr>
            <a:r>
              <a:rPr lang="en-US" u="sng" dirty="0"/>
              <a:t>All information must be true and complete including all </a:t>
            </a:r>
            <a:r>
              <a:rPr lang="en-US" u="sng" dirty="0">
                <a:solidFill>
                  <a:srgbClr val="FFC000"/>
                </a:solidFill>
              </a:rPr>
              <a:t>INCOME</a:t>
            </a:r>
            <a:r>
              <a:rPr lang="en-US" u="sng" dirty="0"/>
              <a:t> for </a:t>
            </a:r>
            <a:r>
              <a:rPr lang="en-US" u="sng" dirty="0">
                <a:solidFill>
                  <a:srgbClr val="FFC000"/>
                </a:solidFill>
              </a:rPr>
              <a:t>ALL</a:t>
            </a:r>
            <a:r>
              <a:rPr lang="en-US" u="sng" dirty="0"/>
              <a:t> household members at every annual recertification</a:t>
            </a:r>
            <a:r>
              <a:rPr lang="en-US" u="sng" dirty="0">
                <a:solidFill>
                  <a:srgbClr val="92D050"/>
                </a:solidFill>
              </a:rPr>
              <a:t> </a:t>
            </a:r>
          </a:p>
          <a:p>
            <a:pPr eaLnBrk="1" hangingPunct="1">
              <a:defRPr/>
            </a:pPr>
            <a:endParaRPr lang="en-US" dirty="0">
              <a:solidFill>
                <a:schemeClr val="folHlink"/>
              </a:solidFill>
            </a:endParaRPr>
          </a:p>
          <a:p>
            <a:pPr eaLnBrk="1" hangingPunct="1">
              <a:defRPr/>
            </a:pPr>
            <a:r>
              <a:rPr lang="en-US" dirty="0"/>
              <a:t>Sign</a:t>
            </a:r>
            <a:r>
              <a:rPr lang="en-US" b="1" dirty="0">
                <a:solidFill>
                  <a:schemeClr val="hlink"/>
                </a:solidFill>
              </a:rPr>
              <a:t> consent forms</a:t>
            </a: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sz="3600" dirty="0"/>
          </a:p>
          <a:p>
            <a:pPr eaLnBrk="1" hangingPunct="1">
              <a:buFont typeface="Wingdings" pitchFamily="2" charset="2"/>
              <a:buNone/>
              <a:defRPr/>
            </a:pPr>
            <a:endParaRPr lang="en-US" sz="1000" dirty="0"/>
          </a:p>
          <a:p>
            <a:pPr eaLnBrk="1" hangingPunct="1">
              <a:buFont typeface="Wingdings" pitchFamily="2" charset="2"/>
              <a:buNone/>
              <a:defRPr/>
            </a:pPr>
            <a:endParaRPr lang="en-US" sz="1000" dirty="0"/>
          </a:p>
        </p:txBody>
      </p:sp>
      <p:pic>
        <p:nvPicPr>
          <p:cNvPr id="5" name="B3A035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829800" y="3276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0800"/>
    </mc:Choice>
    <mc:Fallback xmlns="">
      <p:transition advClick="0" advTm="208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7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36"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716DA700-FF81-47B9-BA6E-26CF7CCF8CA2}" type="slidenum">
              <a:rPr lang="en-US"/>
              <a:pPr>
                <a:defRPr/>
              </a:pPr>
              <a:t>29</a:t>
            </a:fld>
            <a:endParaRPr lang="en-US"/>
          </a:p>
        </p:txBody>
      </p:sp>
      <p:sp>
        <p:nvSpPr>
          <p:cNvPr id="370690" name="Rectangle 2"/>
          <p:cNvSpPr>
            <a:spLocks noGrp="1" noChangeArrowheads="1"/>
          </p:cNvSpPr>
          <p:nvPr>
            <p:ph type="body" idx="1"/>
          </p:nvPr>
        </p:nvSpPr>
        <p:spPr>
          <a:xfrm>
            <a:off x="457200" y="838200"/>
            <a:ext cx="8229600" cy="5486400"/>
          </a:xfrm>
        </p:spPr>
        <p:txBody>
          <a:bodyPr/>
          <a:lstStyle/>
          <a:p>
            <a:pPr eaLnBrk="1" hangingPunct="1">
              <a:defRPr/>
            </a:pPr>
            <a:r>
              <a:rPr lang="en-US"/>
              <a:t>Comply with the</a:t>
            </a:r>
            <a:r>
              <a:rPr lang="en-US" b="1">
                <a:solidFill>
                  <a:schemeClr val="hlink"/>
                </a:solidFill>
              </a:rPr>
              <a:t> lease</a:t>
            </a:r>
          </a:p>
          <a:p>
            <a:pPr eaLnBrk="1" hangingPunct="1">
              <a:buFont typeface="Wingdings" pitchFamily="2" charset="2"/>
              <a:buNone/>
              <a:defRPr/>
            </a:pPr>
            <a:endParaRPr lang="en-US" b="1">
              <a:solidFill>
                <a:schemeClr val="hlink"/>
              </a:solidFill>
            </a:endParaRPr>
          </a:p>
          <a:p>
            <a:pPr eaLnBrk="1" hangingPunct="1">
              <a:defRPr/>
            </a:pPr>
            <a:r>
              <a:rPr lang="en-US"/>
              <a:t>Allow HPD to </a:t>
            </a:r>
            <a:r>
              <a:rPr lang="en-US" b="1">
                <a:solidFill>
                  <a:schemeClr val="hlink"/>
                </a:solidFill>
              </a:rPr>
              <a:t>inspect</a:t>
            </a:r>
            <a:r>
              <a:rPr lang="en-US"/>
              <a:t> the apartment </a:t>
            </a:r>
          </a:p>
          <a:p>
            <a:pPr eaLnBrk="1" hangingPunct="1">
              <a:buFont typeface="Wingdings" pitchFamily="2" charset="2"/>
              <a:buNone/>
              <a:defRPr/>
            </a:pPr>
            <a:endParaRPr lang="en-US"/>
          </a:p>
          <a:p>
            <a:pPr eaLnBrk="1" hangingPunct="1">
              <a:defRPr/>
            </a:pPr>
            <a:r>
              <a:rPr lang="en-US"/>
              <a:t>Allow your landlord </a:t>
            </a:r>
            <a:r>
              <a:rPr lang="en-US" b="1">
                <a:solidFill>
                  <a:schemeClr val="hlink"/>
                </a:solidFill>
              </a:rPr>
              <a:t>access</a:t>
            </a:r>
            <a:r>
              <a:rPr lang="en-US"/>
              <a:t> to make required repairs in your apartment</a:t>
            </a:r>
          </a:p>
          <a:p>
            <a:pPr eaLnBrk="1" hangingPunct="1">
              <a:defRPr/>
            </a:pPr>
            <a:endParaRPr lang="en-US"/>
          </a:p>
          <a:p>
            <a:pPr eaLnBrk="1" hangingPunct="1">
              <a:defRPr/>
            </a:pPr>
            <a:r>
              <a:rPr lang="en-US"/>
              <a:t>Correct any</a:t>
            </a:r>
            <a:r>
              <a:rPr lang="en-US" b="1">
                <a:solidFill>
                  <a:schemeClr val="hlink"/>
                </a:solidFill>
              </a:rPr>
              <a:t> damage</a:t>
            </a:r>
            <a:r>
              <a:rPr lang="en-US"/>
              <a:t> that your family causes to the apartment</a:t>
            </a:r>
          </a:p>
          <a:p>
            <a:pPr eaLnBrk="1" hangingPunct="1">
              <a:defRPr/>
            </a:pPr>
            <a:endParaRPr lang="en-US"/>
          </a:p>
          <a:p>
            <a:pPr eaLnBrk="1" hangingPunct="1">
              <a:buFont typeface="Wingdings" pitchFamily="2" charset="2"/>
              <a:buNone/>
              <a:defRPr/>
            </a:pPr>
            <a:endParaRPr lang="en-US"/>
          </a:p>
        </p:txBody>
      </p:sp>
      <p:pic>
        <p:nvPicPr>
          <p:cNvPr id="2" name="3C6535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134600" y="2438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2400"/>
    </mc:Choice>
    <mc:Fallback xmlns="">
      <p:transition advClick="0" advTm="124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50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348B2729-990E-4071-9782-E8BA0405F83D}" type="slidenum">
              <a:rPr lang="en-US"/>
              <a:pPr>
                <a:defRPr/>
              </a:pPr>
              <a:t>3</a:t>
            </a:fld>
            <a:endParaRPr lang="en-US"/>
          </a:p>
        </p:txBody>
      </p:sp>
      <p:sp>
        <p:nvSpPr>
          <p:cNvPr id="386050" name="Rectangle 2"/>
          <p:cNvSpPr>
            <a:spLocks noGrp="1" noChangeArrowheads="1"/>
          </p:cNvSpPr>
          <p:nvPr>
            <p:ph type="title"/>
          </p:nvPr>
        </p:nvSpPr>
        <p:spPr/>
        <p:txBody>
          <a:bodyPr/>
          <a:lstStyle/>
          <a:p>
            <a:pPr eaLnBrk="1" hangingPunct="1">
              <a:defRPr/>
            </a:pPr>
            <a:r>
              <a:rPr lang="en-US" u="sng" dirty="0"/>
              <a:t>What are Project Based Vouchers (PBV)? </a:t>
            </a:r>
          </a:p>
        </p:txBody>
      </p:sp>
      <p:sp>
        <p:nvSpPr>
          <p:cNvPr id="386051" name="Rectangle 3"/>
          <p:cNvSpPr>
            <a:spLocks noGrp="1" noChangeArrowheads="1"/>
          </p:cNvSpPr>
          <p:nvPr>
            <p:ph type="body" idx="1"/>
          </p:nvPr>
        </p:nvSpPr>
        <p:spPr>
          <a:xfrm>
            <a:off x="460917" y="2130425"/>
            <a:ext cx="8229600" cy="4114800"/>
          </a:xfrm>
        </p:spPr>
        <p:txBody>
          <a:bodyPr/>
          <a:lstStyle/>
          <a:p>
            <a:pPr eaLnBrk="1" hangingPunct="1">
              <a:defRPr/>
            </a:pPr>
            <a:r>
              <a:rPr lang="en-US" sz="2800" dirty="0"/>
              <a:t>The PBV program is a component of Section 8- a federally funded rental assistance program.</a:t>
            </a:r>
          </a:p>
          <a:p>
            <a:pPr marL="0" indent="0" eaLnBrk="1" hangingPunct="1">
              <a:buFont typeface="Wingdings" pitchFamily="2" charset="2"/>
              <a:buNone/>
              <a:defRPr/>
            </a:pPr>
            <a:endParaRPr lang="en-US" sz="2800" dirty="0"/>
          </a:p>
          <a:p>
            <a:pPr eaLnBrk="1" hangingPunct="1">
              <a:defRPr/>
            </a:pPr>
            <a:r>
              <a:rPr lang="en-US" sz="2800" dirty="0"/>
              <a:t>PBV, Section 8 assists families with rent burdens to afford their rents after they pay approximately 30% of their adjusted incomes.</a:t>
            </a:r>
          </a:p>
        </p:txBody>
      </p:sp>
      <p:pic>
        <p:nvPicPr>
          <p:cNvPr id="3" name="audi340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53483" y="60837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1750"/>
    </mc:Choice>
    <mc:Fallback xmlns="">
      <p:transition advClick="0" advTm="217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4642A19B-C490-4F23-9A78-41C229257619}" type="slidenum">
              <a:rPr lang="en-US"/>
              <a:pPr>
                <a:defRPr/>
              </a:pPr>
              <a:t>30</a:t>
            </a:fld>
            <a:endParaRPr lang="en-US"/>
          </a:p>
        </p:txBody>
      </p:sp>
      <p:sp>
        <p:nvSpPr>
          <p:cNvPr id="214019" name="Rectangle 3"/>
          <p:cNvSpPr>
            <a:spLocks noGrp="1" noChangeArrowheads="1"/>
          </p:cNvSpPr>
          <p:nvPr>
            <p:ph type="body" idx="1"/>
          </p:nvPr>
        </p:nvSpPr>
        <p:spPr>
          <a:xfrm>
            <a:off x="457200" y="228600"/>
            <a:ext cx="8305800" cy="6096000"/>
          </a:xfrm>
        </p:spPr>
        <p:txBody>
          <a:bodyPr/>
          <a:lstStyle/>
          <a:p>
            <a:pPr eaLnBrk="1" hangingPunct="1">
              <a:lnSpc>
                <a:spcPct val="90000"/>
              </a:lnSpc>
              <a:buFont typeface="Wingdings" pitchFamily="2" charset="2"/>
              <a:buNone/>
              <a:defRPr/>
            </a:pPr>
            <a:endParaRPr lang="en-US" sz="2400"/>
          </a:p>
          <a:p>
            <a:pPr eaLnBrk="1" hangingPunct="1">
              <a:lnSpc>
                <a:spcPct val="90000"/>
              </a:lnSpc>
              <a:defRPr/>
            </a:pPr>
            <a:r>
              <a:rPr lang="en-US"/>
              <a:t>Subsidized apartment must be your</a:t>
            </a:r>
            <a:r>
              <a:rPr lang="en-US" b="1">
                <a:solidFill>
                  <a:schemeClr val="hlink"/>
                </a:solidFill>
              </a:rPr>
              <a:t> only residence</a:t>
            </a:r>
          </a:p>
          <a:p>
            <a:pPr eaLnBrk="1" hangingPunct="1">
              <a:lnSpc>
                <a:spcPct val="90000"/>
              </a:lnSpc>
              <a:buFont typeface="Wingdings" pitchFamily="2" charset="2"/>
              <a:buNone/>
              <a:defRPr/>
            </a:pPr>
            <a:endParaRPr lang="en-US" b="1">
              <a:solidFill>
                <a:schemeClr val="hlink"/>
              </a:solidFill>
            </a:endParaRPr>
          </a:p>
          <a:p>
            <a:pPr eaLnBrk="1" hangingPunct="1">
              <a:lnSpc>
                <a:spcPct val="90000"/>
              </a:lnSpc>
              <a:defRPr/>
            </a:pPr>
            <a:r>
              <a:rPr lang="en-US"/>
              <a:t>You must not </a:t>
            </a:r>
            <a:r>
              <a:rPr lang="en-US" b="1">
                <a:solidFill>
                  <a:schemeClr val="hlink"/>
                </a:solidFill>
              </a:rPr>
              <a:t>sublet or lease</a:t>
            </a:r>
            <a:r>
              <a:rPr lang="en-US"/>
              <a:t> the apartment</a:t>
            </a:r>
          </a:p>
          <a:p>
            <a:pPr eaLnBrk="1" hangingPunct="1">
              <a:lnSpc>
                <a:spcPct val="90000"/>
              </a:lnSpc>
              <a:buFont typeface="Wingdings" pitchFamily="2" charset="2"/>
              <a:buNone/>
              <a:defRPr/>
            </a:pPr>
            <a:endParaRPr lang="en-US" b="1">
              <a:solidFill>
                <a:schemeClr val="hlink"/>
              </a:solidFill>
            </a:endParaRPr>
          </a:p>
          <a:p>
            <a:pPr eaLnBrk="1" hangingPunct="1">
              <a:lnSpc>
                <a:spcPct val="90000"/>
              </a:lnSpc>
              <a:defRPr/>
            </a:pPr>
            <a:r>
              <a:rPr lang="en-US"/>
              <a:t>You </a:t>
            </a:r>
            <a:r>
              <a:rPr lang="en-US" b="1">
                <a:solidFill>
                  <a:schemeClr val="hlink"/>
                </a:solidFill>
              </a:rPr>
              <a:t>cannot own</a:t>
            </a:r>
            <a:r>
              <a:rPr lang="en-US"/>
              <a:t> the apartment</a:t>
            </a:r>
          </a:p>
          <a:p>
            <a:pPr eaLnBrk="1" hangingPunct="1">
              <a:lnSpc>
                <a:spcPct val="90000"/>
              </a:lnSpc>
              <a:buFont typeface="Wingdings" pitchFamily="2" charset="2"/>
              <a:buNone/>
              <a:defRPr/>
            </a:pPr>
            <a:endParaRPr lang="en-US"/>
          </a:p>
          <a:p>
            <a:pPr eaLnBrk="1" hangingPunct="1">
              <a:lnSpc>
                <a:spcPct val="90000"/>
              </a:lnSpc>
              <a:defRPr/>
            </a:pPr>
            <a:r>
              <a:rPr lang="en-US"/>
              <a:t>Owner </a:t>
            </a:r>
            <a:r>
              <a:rPr lang="en-US" b="1">
                <a:solidFill>
                  <a:schemeClr val="hlink"/>
                </a:solidFill>
              </a:rPr>
              <a:t>cannot be a relative</a:t>
            </a:r>
          </a:p>
          <a:p>
            <a:pPr eaLnBrk="1" hangingPunct="1">
              <a:lnSpc>
                <a:spcPct val="90000"/>
              </a:lnSpc>
              <a:buFont typeface="Wingdings" pitchFamily="2" charset="2"/>
              <a:buNone/>
              <a:defRPr/>
            </a:pPr>
            <a:r>
              <a:rPr lang="en-US"/>
              <a:t>  (except as a reasonable accommodation for a person with a disability) </a:t>
            </a:r>
          </a:p>
          <a:p>
            <a:pPr eaLnBrk="1" hangingPunct="1">
              <a:lnSpc>
                <a:spcPct val="90000"/>
              </a:lnSpc>
              <a:buFont typeface="Wingdings" pitchFamily="2" charset="2"/>
              <a:buNone/>
              <a:defRPr/>
            </a:pPr>
            <a:endParaRPr lang="en-US"/>
          </a:p>
          <a:p>
            <a:pPr eaLnBrk="1" hangingPunct="1">
              <a:lnSpc>
                <a:spcPct val="90000"/>
              </a:lnSpc>
              <a:defRPr/>
            </a:pPr>
            <a:endParaRPr lang="en-US"/>
          </a:p>
          <a:p>
            <a:pPr eaLnBrk="1" hangingPunct="1">
              <a:lnSpc>
                <a:spcPct val="90000"/>
              </a:lnSpc>
              <a:buFont typeface="Wingdings" pitchFamily="2" charset="2"/>
              <a:buNone/>
              <a:defRPr/>
            </a:pPr>
            <a:endParaRPr lang="en-US"/>
          </a:p>
        </p:txBody>
      </p:sp>
      <p:pic>
        <p:nvPicPr>
          <p:cNvPr id="4" name="audi35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448800" y="2895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7900"/>
    </mc:Choice>
    <mc:Fallback xmlns="">
      <p:transition advClick="0" advTm="179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15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40E758E1-243C-4A3F-857A-1E4398B9069D}" type="slidenum">
              <a:rPr lang="en-US"/>
              <a:pPr>
                <a:defRPr/>
              </a:pPr>
              <a:t>31</a:t>
            </a:fld>
            <a:endParaRPr lang="en-US"/>
          </a:p>
        </p:txBody>
      </p:sp>
      <p:sp>
        <p:nvSpPr>
          <p:cNvPr id="223235" name="Rectangle 3"/>
          <p:cNvSpPr>
            <a:spLocks noGrp="1" noChangeArrowheads="1"/>
          </p:cNvSpPr>
          <p:nvPr>
            <p:ph type="body" idx="1"/>
          </p:nvPr>
        </p:nvSpPr>
        <p:spPr>
          <a:xfrm>
            <a:off x="457200" y="1143000"/>
            <a:ext cx="8229600" cy="4800600"/>
          </a:xfrm>
        </p:spPr>
        <p:txBody>
          <a:bodyPr/>
          <a:lstStyle/>
          <a:p>
            <a:pPr eaLnBrk="1" hangingPunct="1">
              <a:defRPr/>
            </a:pPr>
            <a:r>
              <a:rPr lang="en-US" dirty="0"/>
              <a:t>Receive approval from both HPD and the landlord </a:t>
            </a:r>
            <a:r>
              <a:rPr lang="en-US" b="1" dirty="0">
                <a:solidFill>
                  <a:schemeClr val="hlink"/>
                </a:solidFill>
              </a:rPr>
              <a:t>before you move out</a:t>
            </a:r>
          </a:p>
          <a:p>
            <a:pPr eaLnBrk="1" hangingPunct="1">
              <a:defRPr/>
            </a:pPr>
            <a:endParaRPr lang="en-US" b="1" dirty="0">
              <a:solidFill>
                <a:schemeClr val="hlink"/>
              </a:solidFill>
            </a:endParaRPr>
          </a:p>
          <a:p>
            <a:pPr eaLnBrk="1" hangingPunct="1">
              <a:defRPr/>
            </a:pPr>
            <a:r>
              <a:rPr lang="en-US" dirty="0"/>
              <a:t>Notify HPD if you have been given an </a:t>
            </a:r>
            <a:r>
              <a:rPr lang="en-US" b="1" dirty="0">
                <a:solidFill>
                  <a:schemeClr val="hlink"/>
                </a:solidFill>
              </a:rPr>
              <a:t>eviction notice</a:t>
            </a:r>
          </a:p>
          <a:p>
            <a:pPr eaLnBrk="1" hangingPunct="1">
              <a:buFont typeface="Wingdings" pitchFamily="2" charset="2"/>
              <a:buNone/>
              <a:defRPr/>
            </a:pPr>
            <a:endParaRPr lang="en-US" b="1" dirty="0">
              <a:solidFill>
                <a:schemeClr val="hlink"/>
              </a:solidFill>
            </a:endParaRPr>
          </a:p>
          <a:p>
            <a:pPr eaLnBrk="1" hangingPunct="1">
              <a:defRPr/>
            </a:pPr>
            <a:r>
              <a:rPr lang="en-US" dirty="0"/>
              <a:t>Notify HPD if your family will be </a:t>
            </a:r>
            <a:r>
              <a:rPr lang="en-US" b="1" dirty="0">
                <a:solidFill>
                  <a:schemeClr val="hlink"/>
                </a:solidFill>
              </a:rPr>
              <a:t>absent from the apartment</a:t>
            </a:r>
            <a:r>
              <a:rPr lang="en-US" dirty="0"/>
              <a:t> for 90 days or more</a:t>
            </a:r>
          </a:p>
          <a:p>
            <a:pPr eaLnBrk="1" hangingPunct="1">
              <a:defRPr/>
            </a:pPr>
            <a:endParaRPr lang="en-US" dirty="0"/>
          </a:p>
        </p:txBody>
      </p:sp>
      <p:pic>
        <p:nvPicPr>
          <p:cNvPr id="2" name="200635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8298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5200"/>
    </mc:Choice>
    <mc:Fallback xmlns="">
      <p:transition advClick="0" advTm="152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96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E38EF54A-C9BB-4287-ADD3-AE26D7FD7036}" type="slidenum">
              <a:rPr lang="en-US"/>
              <a:pPr>
                <a:defRPr/>
              </a:pPr>
              <a:t>32</a:t>
            </a:fld>
            <a:endParaRPr lang="en-US"/>
          </a:p>
        </p:txBody>
      </p:sp>
      <p:sp>
        <p:nvSpPr>
          <p:cNvPr id="225283" name="Rectangle 3"/>
          <p:cNvSpPr>
            <a:spLocks noGrp="1" noChangeArrowheads="1"/>
          </p:cNvSpPr>
          <p:nvPr>
            <p:ph type="body" idx="1"/>
          </p:nvPr>
        </p:nvSpPr>
        <p:spPr>
          <a:xfrm>
            <a:off x="457200" y="2057400"/>
            <a:ext cx="8229600" cy="4572000"/>
          </a:xfrm>
        </p:spPr>
        <p:txBody>
          <a:bodyPr/>
          <a:lstStyle/>
          <a:p>
            <a:pPr eaLnBrk="1" hangingPunct="1">
              <a:defRPr/>
            </a:pPr>
            <a:r>
              <a:rPr lang="en-US"/>
              <a:t>Do not commit</a:t>
            </a:r>
            <a:r>
              <a:rPr lang="en-US" b="1">
                <a:solidFill>
                  <a:schemeClr val="hlink"/>
                </a:solidFill>
              </a:rPr>
              <a:t> fraud</a:t>
            </a:r>
          </a:p>
          <a:p>
            <a:pPr eaLnBrk="1" hangingPunct="1">
              <a:buFont typeface="Wingdings" pitchFamily="2" charset="2"/>
              <a:buNone/>
              <a:defRPr/>
            </a:pPr>
            <a:endParaRPr lang="en-US" b="1">
              <a:solidFill>
                <a:schemeClr val="hlink"/>
              </a:solidFill>
            </a:endParaRPr>
          </a:p>
          <a:p>
            <a:pPr eaLnBrk="1" hangingPunct="1">
              <a:defRPr/>
            </a:pPr>
            <a:r>
              <a:rPr lang="en-US"/>
              <a:t>Do not engage in</a:t>
            </a:r>
            <a:r>
              <a:rPr lang="en-US" b="1">
                <a:solidFill>
                  <a:schemeClr val="hlink"/>
                </a:solidFill>
              </a:rPr>
              <a:t> criminal activity</a:t>
            </a:r>
          </a:p>
          <a:p>
            <a:pPr eaLnBrk="1" hangingPunct="1">
              <a:buFont typeface="Wingdings" pitchFamily="2" charset="2"/>
              <a:buNone/>
              <a:defRPr/>
            </a:pPr>
            <a:endParaRPr lang="en-US" b="1">
              <a:solidFill>
                <a:schemeClr val="hlink"/>
              </a:solidFill>
            </a:endParaRPr>
          </a:p>
          <a:p>
            <a:pPr eaLnBrk="1" hangingPunct="1">
              <a:defRPr/>
            </a:pPr>
            <a:r>
              <a:rPr lang="en-US" b="1">
                <a:solidFill>
                  <a:schemeClr val="hlink"/>
                </a:solidFill>
              </a:rPr>
              <a:t>Do not lie or conceal information</a:t>
            </a:r>
          </a:p>
          <a:p>
            <a:pPr eaLnBrk="1" hangingPunct="1">
              <a:buFont typeface="Wingdings" pitchFamily="2" charset="2"/>
              <a:buNone/>
              <a:defRPr/>
            </a:pPr>
            <a:endParaRPr lang="en-US"/>
          </a:p>
          <a:p>
            <a:pPr eaLnBrk="1" hangingPunct="1">
              <a:buFont typeface="Wingdings" pitchFamily="2" charset="2"/>
              <a:buNone/>
              <a:defRPr/>
            </a:pPr>
            <a:endParaRPr lang="en-US" u="sng"/>
          </a:p>
          <a:p>
            <a:pPr eaLnBrk="1" hangingPunct="1">
              <a:defRPr/>
            </a:pPr>
            <a:endParaRPr lang="en-US" sz="2800"/>
          </a:p>
        </p:txBody>
      </p:sp>
      <p:pic>
        <p:nvPicPr>
          <p:cNvPr id="2" name="EB3135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677400" y="3505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6600"/>
    </mc:Choice>
    <mc:Fallback xmlns="">
      <p:transition advClick="0" advTm="6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377"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3E6F572-771B-4DFB-BFFF-8F0DA822A834}" type="slidenum">
              <a:rPr lang="en-US"/>
              <a:pPr>
                <a:defRPr/>
              </a:pPr>
              <a:t>33</a:t>
            </a:fld>
            <a:endParaRPr lang="en-US"/>
          </a:p>
        </p:txBody>
      </p:sp>
      <p:sp>
        <p:nvSpPr>
          <p:cNvPr id="162818" name="Rectangle 2"/>
          <p:cNvSpPr>
            <a:spLocks noGrp="1" noChangeArrowheads="1"/>
          </p:cNvSpPr>
          <p:nvPr>
            <p:ph type="title"/>
          </p:nvPr>
        </p:nvSpPr>
        <p:spPr/>
        <p:txBody>
          <a:bodyPr/>
          <a:lstStyle/>
          <a:p>
            <a:pPr eaLnBrk="1" hangingPunct="1">
              <a:defRPr/>
            </a:pPr>
            <a:r>
              <a:rPr lang="en-US"/>
              <a:t>      </a:t>
            </a:r>
          </a:p>
        </p:txBody>
      </p:sp>
      <p:sp>
        <p:nvSpPr>
          <p:cNvPr id="162819" name="Rectangle 3"/>
          <p:cNvSpPr>
            <a:spLocks noGrp="1" noChangeArrowheads="1"/>
          </p:cNvSpPr>
          <p:nvPr>
            <p:ph type="body" idx="1"/>
          </p:nvPr>
        </p:nvSpPr>
        <p:spPr/>
        <p:txBody>
          <a:bodyPr/>
          <a:lstStyle/>
          <a:p>
            <a:pPr eaLnBrk="1" hangingPunct="1">
              <a:buFont typeface="Wingdings" pitchFamily="2" charset="2"/>
              <a:buNone/>
              <a:defRPr/>
            </a:pPr>
            <a:r>
              <a:rPr lang="en-US" u="sng" dirty="0"/>
              <a:t>If you do not accurately report all of your</a:t>
            </a:r>
          </a:p>
          <a:p>
            <a:pPr eaLnBrk="1" hangingPunct="1">
              <a:buFont typeface="Wingdings" pitchFamily="2" charset="2"/>
              <a:buNone/>
              <a:defRPr/>
            </a:pPr>
            <a:r>
              <a:rPr lang="en-US" u="sng" dirty="0"/>
              <a:t>income and assets, HPD may deny you</a:t>
            </a:r>
          </a:p>
          <a:p>
            <a:pPr eaLnBrk="1" hangingPunct="1">
              <a:buFont typeface="Wingdings" pitchFamily="2" charset="2"/>
              <a:buNone/>
              <a:defRPr/>
            </a:pPr>
            <a:r>
              <a:rPr lang="en-US" u="sng" dirty="0"/>
              <a:t>assistance or terminate you from the </a:t>
            </a:r>
          </a:p>
          <a:p>
            <a:pPr eaLnBrk="1" hangingPunct="1">
              <a:buFont typeface="Wingdings" pitchFamily="2" charset="2"/>
              <a:buNone/>
              <a:defRPr/>
            </a:pPr>
            <a:r>
              <a:rPr lang="en-US" u="sng" dirty="0"/>
              <a:t>Section 8 program.</a:t>
            </a:r>
          </a:p>
        </p:txBody>
      </p:sp>
      <p:pic>
        <p:nvPicPr>
          <p:cNvPr id="3" name="audi35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906000" y="3105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8900"/>
    </mc:Choice>
    <mc:Fallback xmlns="">
      <p:transition advClick="0" advTm="89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330AF4FA-34C2-4E9C-9486-F2BCC1E4B551}" type="slidenum">
              <a:rPr lang="en-US"/>
              <a:pPr>
                <a:defRPr/>
              </a:pPr>
              <a:t>34</a:t>
            </a:fld>
            <a:endParaRPr lang="en-US"/>
          </a:p>
        </p:txBody>
      </p:sp>
      <p:sp>
        <p:nvSpPr>
          <p:cNvPr id="227330" name="Rectangle 2"/>
          <p:cNvSpPr>
            <a:spLocks noGrp="1" noChangeArrowheads="1"/>
          </p:cNvSpPr>
          <p:nvPr>
            <p:ph type="title"/>
          </p:nvPr>
        </p:nvSpPr>
        <p:spPr/>
        <p:txBody>
          <a:bodyPr/>
          <a:lstStyle/>
          <a:p>
            <a:pPr eaLnBrk="1" hangingPunct="1">
              <a:defRPr/>
            </a:pPr>
            <a:r>
              <a:rPr lang="en-US"/>
              <a:t>  </a:t>
            </a:r>
          </a:p>
        </p:txBody>
      </p:sp>
      <p:sp>
        <p:nvSpPr>
          <p:cNvPr id="227331" name="Rectangle 3"/>
          <p:cNvSpPr>
            <a:spLocks noGrp="1" noChangeArrowheads="1"/>
          </p:cNvSpPr>
          <p:nvPr>
            <p:ph type="body" idx="1"/>
          </p:nvPr>
        </p:nvSpPr>
        <p:spPr>
          <a:xfrm>
            <a:off x="457200" y="1981200"/>
            <a:ext cx="8229600" cy="4419600"/>
          </a:xfrm>
        </p:spPr>
        <p:txBody>
          <a:bodyPr/>
          <a:lstStyle/>
          <a:p>
            <a:pPr eaLnBrk="1" hangingPunct="1">
              <a:buFont typeface="Wingdings" pitchFamily="2" charset="2"/>
              <a:buNone/>
              <a:defRPr/>
            </a:pPr>
            <a:r>
              <a:rPr lang="en-US" u="sng" dirty="0"/>
              <a:t>No member of the family can receive </a:t>
            </a:r>
          </a:p>
          <a:p>
            <a:pPr eaLnBrk="1" hangingPunct="1">
              <a:buFont typeface="Wingdings" pitchFamily="2" charset="2"/>
              <a:buNone/>
              <a:defRPr/>
            </a:pPr>
            <a:r>
              <a:rPr lang="en-US" b="1" u="sng" dirty="0"/>
              <a:t>any other</a:t>
            </a:r>
            <a:r>
              <a:rPr lang="en-US" u="sng" dirty="0"/>
              <a:t> public housing or rental </a:t>
            </a:r>
          </a:p>
          <a:p>
            <a:pPr eaLnBrk="1" hangingPunct="1">
              <a:buFont typeface="Wingdings" pitchFamily="2" charset="2"/>
              <a:buNone/>
              <a:defRPr/>
            </a:pPr>
            <a:r>
              <a:rPr lang="en-US" u="sng" dirty="0"/>
              <a:t>assistance for the apartment subsidized </a:t>
            </a:r>
          </a:p>
          <a:p>
            <a:pPr eaLnBrk="1" hangingPunct="1">
              <a:buFont typeface="Wingdings" pitchFamily="2" charset="2"/>
              <a:buNone/>
              <a:defRPr/>
            </a:pPr>
            <a:r>
              <a:rPr lang="en-US" u="sng" dirty="0"/>
              <a:t>by HPD or for any other housing unit.</a:t>
            </a:r>
          </a:p>
          <a:p>
            <a:pPr eaLnBrk="1" hangingPunct="1">
              <a:buFont typeface="Wingdings" pitchFamily="2" charset="2"/>
              <a:buNone/>
              <a:defRPr/>
            </a:pPr>
            <a:endParaRPr lang="en-US" u="sng" dirty="0">
              <a:solidFill>
                <a:schemeClr val="folHlink"/>
              </a:solidFill>
            </a:endParaRPr>
          </a:p>
          <a:p>
            <a:pPr eaLnBrk="1" hangingPunct="1">
              <a:defRPr/>
            </a:pPr>
            <a:endParaRPr lang="en-US" u="sng" dirty="0">
              <a:solidFill>
                <a:schemeClr val="folHlink"/>
              </a:solidFill>
            </a:endParaRPr>
          </a:p>
          <a:p>
            <a:pPr eaLnBrk="1" hangingPunct="1">
              <a:defRPr/>
            </a:pPr>
            <a:endParaRPr lang="en-US" sz="2800" dirty="0"/>
          </a:p>
        </p:txBody>
      </p:sp>
      <p:pic>
        <p:nvPicPr>
          <p:cNvPr id="3" name="audi35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525000" y="2971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0500"/>
    </mc:Choice>
    <mc:Fallback xmlns="">
      <p:transition advClick="0" advTm="10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D2AA7007-EE6D-464C-98A1-587CCDE4128F}" type="slidenum">
              <a:rPr lang="en-US"/>
              <a:pPr>
                <a:defRPr/>
              </a:pPr>
              <a:t>35</a:t>
            </a:fld>
            <a:endParaRPr lang="en-US"/>
          </a:p>
        </p:txBody>
      </p:sp>
      <p:sp>
        <p:nvSpPr>
          <p:cNvPr id="494594" name="Rectangle 2"/>
          <p:cNvSpPr>
            <a:spLocks noGrp="1" noChangeArrowheads="1"/>
          </p:cNvSpPr>
          <p:nvPr>
            <p:ph type="body" idx="1"/>
          </p:nvPr>
        </p:nvSpPr>
        <p:spPr>
          <a:xfrm>
            <a:off x="457200" y="1447800"/>
            <a:ext cx="8153400" cy="5715000"/>
          </a:xfrm>
        </p:spPr>
        <p:txBody>
          <a:bodyPr/>
          <a:lstStyle/>
          <a:p>
            <a:pPr eaLnBrk="1" hangingPunct="1">
              <a:defRPr/>
            </a:pPr>
            <a:r>
              <a:rPr lang="en-US"/>
              <a:t>Report changes in your</a:t>
            </a:r>
            <a:r>
              <a:rPr lang="en-US" b="1">
                <a:solidFill>
                  <a:schemeClr val="hlink"/>
                </a:solidFill>
              </a:rPr>
              <a:t> household composition </a:t>
            </a:r>
            <a:endParaRPr lang="en-US"/>
          </a:p>
          <a:p>
            <a:pPr eaLnBrk="1" hangingPunct="1">
              <a:buFont typeface="Wingdings" pitchFamily="2" charset="2"/>
              <a:buNone/>
              <a:defRPr/>
            </a:pPr>
            <a:r>
              <a:rPr lang="en-US"/>
              <a:t>	</a:t>
            </a:r>
            <a:r>
              <a:rPr lang="en-US" u="sng"/>
              <a:t>You must not allow any person to move into your household unless you have obtained approval from HPD or they have moved in because of marriage, domestic partnership, birth, adoption, or court-awarded custody-in which case you must report the change to HPD.</a:t>
            </a:r>
          </a:p>
          <a:p>
            <a:pPr eaLnBrk="1" hangingPunct="1">
              <a:buFont typeface="Wingdings" pitchFamily="2" charset="2"/>
              <a:buNone/>
              <a:defRPr/>
            </a:pPr>
            <a:endParaRPr lang="en-US">
              <a:solidFill>
                <a:schemeClr val="folHlink"/>
              </a:solidFill>
            </a:endParaRPr>
          </a:p>
          <a:p>
            <a:pPr eaLnBrk="1" hangingPunct="1">
              <a:defRPr/>
            </a:pPr>
            <a:endParaRPr lang="en-US" sz="3600">
              <a:solidFill>
                <a:schemeClr val="folHlink"/>
              </a:solidFill>
            </a:endParaRPr>
          </a:p>
          <a:p>
            <a:pPr eaLnBrk="1" hangingPunct="1">
              <a:buFont typeface="Wingdings" pitchFamily="2" charset="2"/>
              <a:buNone/>
              <a:defRPr/>
            </a:pPr>
            <a:endParaRPr lang="en-US" sz="1000"/>
          </a:p>
          <a:p>
            <a:pPr eaLnBrk="1" hangingPunct="1">
              <a:buFont typeface="Wingdings" pitchFamily="2" charset="2"/>
              <a:buNone/>
              <a:defRPr/>
            </a:pPr>
            <a:endParaRPr lang="en-US" sz="1000"/>
          </a:p>
        </p:txBody>
      </p:sp>
      <p:pic>
        <p:nvPicPr>
          <p:cNvPr id="2" name="0FF835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906000" y="2971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0700"/>
    </mc:Choice>
    <mc:Fallback xmlns="">
      <p:transition advClick="0" advTm="207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9D1C535-0AA1-49EB-9D97-477011B1A7FC}" type="slidenum">
              <a:rPr lang="en-US"/>
              <a:pPr>
                <a:defRPr/>
              </a:pPr>
              <a:t>36</a:t>
            </a:fld>
            <a:endParaRPr lang="en-US"/>
          </a:p>
        </p:txBody>
      </p:sp>
      <p:sp>
        <p:nvSpPr>
          <p:cNvPr id="497666" name="Rectangle 2"/>
          <p:cNvSpPr>
            <a:spLocks noGrp="1" noChangeArrowheads="1"/>
          </p:cNvSpPr>
          <p:nvPr>
            <p:ph type="title"/>
          </p:nvPr>
        </p:nvSpPr>
        <p:spPr/>
        <p:txBody>
          <a:bodyPr/>
          <a:lstStyle/>
          <a:p>
            <a:pPr eaLnBrk="1" hangingPunct="1">
              <a:defRPr/>
            </a:pPr>
            <a:r>
              <a:rPr lang="en-US" u="sng"/>
              <a:t>Reporting Changes to HPD</a:t>
            </a:r>
          </a:p>
        </p:txBody>
      </p:sp>
      <p:sp>
        <p:nvSpPr>
          <p:cNvPr id="497667" name="Rectangle 3"/>
          <p:cNvSpPr>
            <a:spLocks noGrp="1" noChangeArrowheads="1"/>
          </p:cNvSpPr>
          <p:nvPr>
            <p:ph type="body" idx="1"/>
          </p:nvPr>
        </p:nvSpPr>
        <p:spPr/>
        <p:txBody>
          <a:bodyPr/>
          <a:lstStyle/>
          <a:p>
            <a:pPr eaLnBrk="1" hangingPunct="1">
              <a:defRPr/>
            </a:pPr>
            <a:r>
              <a:rPr lang="en-US" sz="2800" dirty="0"/>
              <a:t>If any changes have occurred regarding your household income, family composition or family assets after you complete your PBV application and before you receive your rent breakdown letter</a:t>
            </a:r>
            <a:r>
              <a:rPr lang="en-US" sz="2800" b="1" dirty="0"/>
              <a:t> </a:t>
            </a:r>
            <a:r>
              <a:rPr lang="en-US" sz="2800" dirty="0"/>
              <a:t>you must contact HPD immediately. You must submit a </a:t>
            </a:r>
            <a:r>
              <a:rPr lang="en-US" sz="2800" i="1" dirty="0"/>
              <a:t>“Declaration of Change in Household Composition or Income”</a:t>
            </a:r>
            <a:r>
              <a:rPr lang="en-US" sz="2800" dirty="0"/>
              <a:t> form and include supporting documentation </a:t>
            </a:r>
            <a:r>
              <a:rPr lang="en-US" sz="2800" dirty="0">
                <a:solidFill>
                  <a:srgbClr val="FFC000"/>
                </a:solidFill>
              </a:rPr>
              <a:t>promptly</a:t>
            </a:r>
            <a:r>
              <a:rPr lang="en-US" sz="2800" dirty="0"/>
              <a:t>. </a:t>
            </a:r>
          </a:p>
        </p:txBody>
      </p:sp>
      <p:pic>
        <p:nvPicPr>
          <p:cNvPr id="2" name="PBV slide 36">
            <a:hlinkClick r:id="" action="ppaction://media"/>
            <a:extLst>
              <a:ext uri="{FF2B5EF4-FFF2-40B4-BE49-F238E27FC236}">
                <a16:creationId xmlns:a16="http://schemas.microsoft.com/office/drawing/2014/main" id="{8781A7FB-44BA-4509-AA57-C9F3C3AE68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3352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935ED738-D0A4-4418-83F7-B4274C05F940}" type="slidenum">
              <a:rPr lang="en-US"/>
              <a:pPr>
                <a:defRPr/>
              </a:pPr>
              <a:t>37</a:t>
            </a:fld>
            <a:endParaRPr lang="en-US"/>
          </a:p>
        </p:txBody>
      </p:sp>
      <p:sp>
        <p:nvSpPr>
          <p:cNvPr id="10243" name="Rectangle 3"/>
          <p:cNvSpPr>
            <a:spLocks noGrp="1" noChangeArrowheads="1"/>
          </p:cNvSpPr>
          <p:nvPr>
            <p:ph type="body" idx="1"/>
          </p:nvPr>
        </p:nvSpPr>
        <p:spPr>
          <a:xfrm>
            <a:off x="457200" y="952500"/>
            <a:ext cx="8229600" cy="4953000"/>
          </a:xfrm>
        </p:spPr>
        <p:txBody>
          <a:bodyPr/>
          <a:lstStyle/>
          <a:p>
            <a:pPr eaLnBrk="1" hangingPunct="1">
              <a:defRPr/>
            </a:pPr>
            <a:r>
              <a:rPr lang="en-US" dirty="0"/>
              <a:t>Your family obligations for the PBV program are described in detail in your </a:t>
            </a:r>
            <a:r>
              <a:rPr lang="en-US" b="1" dirty="0">
                <a:solidFill>
                  <a:schemeClr val="hlink"/>
                </a:solidFill>
              </a:rPr>
              <a:t>Briefing Book</a:t>
            </a:r>
            <a:r>
              <a:rPr lang="en-US" dirty="0"/>
              <a:t>. </a:t>
            </a:r>
            <a:br>
              <a:rPr lang="en-US" dirty="0"/>
            </a:br>
            <a:endParaRPr lang="en-US" dirty="0"/>
          </a:p>
          <a:p>
            <a:pPr eaLnBrk="1" hangingPunct="1">
              <a:defRPr/>
            </a:pPr>
            <a:r>
              <a:rPr lang="en-US" dirty="0"/>
              <a:t>Your rights and responsibilities under the PBV program are listed in the </a:t>
            </a:r>
            <a:r>
              <a:rPr lang="en-US" b="1" dirty="0">
                <a:solidFill>
                  <a:srgbClr val="00B0F0"/>
                </a:solidFill>
              </a:rPr>
              <a:t>Statement of Family Responsibility and PBV Tenancy Addendum.</a:t>
            </a:r>
            <a:br>
              <a:rPr lang="en-US" b="1" dirty="0">
                <a:solidFill>
                  <a:srgbClr val="00B0F0"/>
                </a:solidFill>
              </a:rPr>
            </a:br>
            <a:endParaRPr lang="en-US" b="1" dirty="0">
              <a:solidFill>
                <a:srgbClr val="00B0F0"/>
              </a:solidFill>
            </a:endParaRPr>
          </a:p>
          <a:p>
            <a:pPr eaLnBrk="1" hangingPunct="1">
              <a:defRPr/>
            </a:pPr>
            <a:r>
              <a:rPr lang="en-US" dirty="0"/>
              <a:t>Your obligations to your landlord are described in detail on your </a:t>
            </a:r>
            <a:r>
              <a:rPr lang="en-US" b="1" dirty="0">
                <a:solidFill>
                  <a:schemeClr val="hlink"/>
                </a:solidFill>
              </a:rPr>
              <a:t>lease</a:t>
            </a:r>
            <a:r>
              <a:rPr lang="en-US" dirty="0"/>
              <a:t>.</a:t>
            </a:r>
          </a:p>
          <a:p>
            <a:pPr eaLnBrk="1" hangingPunct="1">
              <a:buFont typeface="Wingdings" pitchFamily="2" charset="2"/>
              <a:buNone/>
              <a:defRPr/>
            </a:pPr>
            <a:endParaRPr lang="en-US" dirty="0"/>
          </a:p>
          <a:p>
            <a:pPr eaLnBrk="1" hangingPunct="1">
              <a:buFont typeface="Wingdings" pitchFamily="2" charset="2"/>
              <a:buNone/>
              <a:defRPr/>
            </a:pPr>
            <a:endParaRPr lang="en-US" b="1" dirty="0">
              <a:solidFill>
                <a:schemeClr val="hlink"/>
              </a:solidFill>
            </a:endParaRPr>
          </a:p>
          <a:p>
            <a:pPr eaLnBrk="1" hangingPunct="1">
              <a:defRPr/>
            </a:pP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p:txBody>
      </p:sp>
      <p:pic>
        <p:nvPicPr>
          <p:cNvPr id="4" name="PBV slide 37 version 2">
            <a:hlinkClick r:id="" action="ppaction://media"/>
            <a:extLst>
              <a:ext uri="{FF2B5EF4-FFF2-40B4-BE49-F238E27FC236}">
                <a16:creationId xmlns:a16="http://schemas.microsoft.com/office/drawing/2014/main" id="{8CA564F0-A2EB-46E0-AB86-441CDABCFE4B}"/>
              </a:ext>
            </a:extLst>
          </p:cNvPr>
          <p:cNvPicPr>
            <a:picLocks noChangeAspect="1"/>
          </p:cNvPicPr>
          <p:nvPr>
            <a:audioFile r:link="rId1"/>
            <p:extLst>
              <p:ext uri="{DAA4B4D4-6D71-4841-9C94-3DE7FCFB9230}">
                <p14:media xmlns:p14="http://schemas.microsoft.com/office/powerpoint/2010/main" r:embed="rId2">
                  <p14:trim end="756"/>
                </p14:media>
              </p:ext>
            </p:extLst>
          </p:nvPr>
        </p:nvPicPr>
        <p:blipFill>
          <a:blip r:embed="rId5"/>
          <a:stretch>
            <a:fillRect/>
          </a:stretch>
        </p:blipFill>
        <p:spPr>
          <a:xfrm>
            <a:off x="9525000" y="28765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0800"/>
    </mc:Choice>
    <mc:Fallback xmlns="">
      <p:transition advClick="0" advTm="2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4DCF7136-2B34-459C-820D-D88C207C582C}" type="slidenum">
              <a:rPr lang="en-US"/>
              <a:pPr>
                <a:defRPr/>
              </a:pPr>
              <a:t>38</a:t>
            </a:fld>
            <a:endParaRPr lang="en-US"/>
          </a:p>
        </p:txBody>
      </p:sp>
      <p:sp>
        <p:nvSpPr>
          <p:cNvPr id="411650" name="Rectangle 2"/>
          <p:cNvSpPr>
            <a:spLocks noGrp="1" noChangeArrowheads="1"/>
          </p:cNvSpPr>
          <p:nvPr>
            <p:ph type="title"/>
          </p:nvPr>
        </p:nvSpPr>
        <p:spPr>
          <a:xfrm>
            <a:off x="457200" y="381000"/>
            <a:ext cx="8382000" cy="1371600"/>
          </a:xfrm>
        </p:spPr>
        <p:txBody>
          <a:bodyPr/>
          <a:lstStyle/>
          <a:p>
            <a:pPr eaLnBrk="1" hangingPunct="1">
              <a:defRPr/>
            </a:pPr>
            <a:r>
              <a:rPr lang="en-US" sz="4000" u="sng"/>
              <a:t>What are the Landlord’s Obligations? (Chapter 9)</a:t>
            </a:r>
          </a:p>
        </p:txBody>
      </p:sp>
      <p:sp>
        <p:nvSpPr>
          <p:cNvPr id="411651" name="Rectangle 3"/>
          <p:cNvSpPr>
            <a:spLocks noGrp="1" noChangeArrowheads="1"/>
          </p:cNvSpPr>
          <p:nvPr>
            <p:ph type="body" idx="1"/>
          </p:nvPr>
        </p:nvSpPr>
        <p:spPr/>
        <p:txBody>
          <a:bodyPr/>
          <a:lstStyle/>
          <a:p>
            <a:pPr eaLnBrk="1" hangingPunct="1">
              <a:lnSpc>
                <a:spcPct val="90000"/>
              </a:lnSpc>
              <a:defRPr/>
            </a:pPr>
            <a:r>
              <a:rPr lang="en-US"/>
              <a:t>Screen, select, and enter into </a:t>
            </a:r>
            <a:r>
              <a:rPr lang="en-US" b="1">
                <a:solidFill>
                  <a:schemeClr val="hlink"/>
                </a:solidFill>
              </a:rPr>
              <a:t>leases</a:t>
            </a:r>
            <a:r>
              <a:rPr lang="en-US"/>
              <a:t> with tenants</a:t>
            </a:r>
          </a:p>
          <a:p>
            <a:pPr eaLnBrk="1" hangingPunct="1">
              <a:lnSpc>
                <a:spcPct val="90000"/>
              </a:lnSpc>
              <a:buFont typeface="Wingdings" pitchFamily="2" charset="2"/>
              <a:buNone/>
              <a:defRPr/>
            </a:pPr>
            <a:endParaRPr lang="en-US"/>
          </a:p>
          <a:p>
            <a:pPr eaLnBrk="1" hangingPunct="1">
              <a:lnSpc>
                <a:spcPct val="90000"/>
              </a:lnSpc>
              <a:defRPr/>
            </a:pPr>
            <a:r>
              <a:rPr lang="en-US"/>
              <a:t>Comply with </a:t>
            </a:r>
            <a:r>
              <a:rPr lang="en-US" b="1">
                <a:solidFill>
                  <a:schemeClr val="hlink"/>
                </a:solidFill>
              </a:rPr>
              <a:t>fair housing</a:t>
            </a:r>
            <a:r>
              <a:rPr lang="en-US"/>
              <a:t> and equal opportunity requirements</a:t>
            </a:r>
          </a:p>
          <a:p>
            <a:pPr eaLnBrk="1" hangingPunct="1">
              <a:lnSpc>
                <a:spcPct val="90000"/>
              </a:lnSpc>
              <a:buFont typeface="Wingdings" pitchFamily="2" charset="2"/>
              <a:buNone/>
              <a:defRPr/>
            </a:pPr>
            <a:endParaRPr lang="en-US"/>
          </a:p>
          <a:p>
            <a:pPr eaLnBrk="1" hangingPunct="1">
              <a:lnSpc>
                <a:spcPct val="90000"/>
              </a:lnSpc>
              <a:defRPr/>
            </a:pPr>
            <a:r>
              <a:rPr lang="en-US"/>
              <a:t>Comply with the </a:t>
            </a:r>
            <a:r>
              <a:rPr lang="en-US" b="1">
                <a:solidFill>
                  <a:schemeClr val="hlink"/>
                </a:solidFill>
              </a:rPr>
              <a:t>HAP contract, lease, and tenancy addendum</a:t>
            </a:r>
          </a:p>
          <a:p>
            <a:pPr eaLnBrk="1" hangingPunct="1">
              <a:lnSpc>
                <a:spcPct val="90000"/>
              </a:lnSpc>
              <a:buFont typeface="Wingdings" pitchFamily="2" charset="2"/>
              <a:buNone/>
              <a:defRPr/>
            </a:pPr>
            <a:endParaRPr lang="en-US"/>
          </a:p>
          <a:p>
            <a:pPr eaLnBrk="1" hangingPunct="1">
              <a:lnSpc>
                <a:spcPct val="90000"/>
              </a:lnSpc>
              <a:buFont typeface="Wingdings" pitchFamily="2" charset="2"/>
              <a:buNone/>
              <a:defRPr/>
            </a:pPr>
            <a:endParaRPr lang="en-US"/>
          </a:p>
        </p:txBody>
      </p:sp>
      <p:pic>
        <p:nvPicPr>
          <p:cNvPr id="3" name="audi354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601200" y="25161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7800"/>
    </mc:Choice>
    <mc:Fallback xmlns="">
      <p:transition advClick="0" advTm="178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7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5F3BAE18-B79A-464E-A2F2-3A02C4B3404D}" type="slidenum">
              <a:rPr lang="en-US"/>
              <a:pPr>
                <a:defRPr/>
              </a:pPr>
              <a:t>39</a:t>
            </a:fld>
            <a:endParaRPr lang="en-US"/>
          </a:p>
        </p:txBody>
      </p:sp>
      <p:sp>
        <p:nvSpPr>
          <p:cNvPr id="413698" name="Rectangle 2"/>
          <p:cNvSpPr>
            <a:spLocks noGrp="1" noChangeArrowheads="1"/>
          </p:cNvSpPr>
          <p:nvPr>
            <p:ph type="body" idx="1"/>
          </p:nvPr>
        </p:nvSpPr>
        <p:spPr>
          <a:xfrm>
            <a:off x="457200" y="1295400"/>
            <a:ext cx="8229600" cy="4800600"/>
          </a:xfrm>
        </p:spPr>
        <p:txBody>
          <a:bodyPr/>
          <a:lstStyle/>
          <a:p>
            <a:pPr eaLnBrk="1" hangingPunct="1">
              <a:buFont typeface="Wingdings" pitchFamily="2" charset="2"/>
              <a:buNone/>
              <a:defRPr/>
            </a:pPr>
            <a:endParaRPr lang="en-US"/>
          </a:p>
          <a:p>
            <a:pPr eaLnBrk="1" hangingPunct="1">
              <a:defRPr/>
            </a:pPr>
            <a:r>
              <a:rPr lang="en-US"/>
              <a:t>Carry out normal </a:t>
            </a:r>
            <a:r>
              <a:rPr lang="en-US" b="1">
                <a:solidFill>
                  <a:schemeClr val="hlink"/>
                </a:solidFill>
              </a:rPr>
              <a:t>owner functions</a:t>
            </a:r>
            <a:r>
              <a:rPr lang="en-US"/>
              <a:t>: enforcing the lease, collecting family share of the rent, charging tenants for damage</a:t>
            </a:r>
          </a:p>
          <a:p>
            <a:pPr eaLnBrk="1" hangingPunct="1">
              <a:buFont typeface="Wingdings" pitchFamily="2" charset="2"/>
              <a:buNone/>
              <a:defRPr/>
            </a:pPr>
            <a:endParaRPr lang="en-US"/>
          </a:p>
          <a:p>
            <a:pPr eaLnBrk="1" hangingPunct="1">
              <a:defRPr/>
            </a:pPr>
            <a:r>
              <a:rPr lang="en-US" b="1">
                <a:solidFill>
                  <a:schemeClr val="hlink"/>
                </a:solidFill>
              </a:rPr>
              <a:t>Maintain</a:t>
            </a:r>
            <a:r>
              <a:rPr lang="en-US"/>
              <a:t> the apartment</a:t>
            </a:r>
          </a:p>
        </p:txBody>
      </p:sp>
      <p:pic>
        <p:nvPicPr>
          <p:cNvPr id="4" name="audi354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677400" y="30876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4600"/>
    </mc:Choice>
    <mc:Fallback xmlns="">
      <p:transition advClick="0" advTm="14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7358"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27731B3-572E-4DF1-81C4-86F0282D2619}" type="slidenum">
              <a:rPr lang="en-US"/>
              <a:pPr>
                <a:defRPr/>
              </a:pPr>
              <a:t>4</a:t>
            </a:fld>
            <a:endParaRPr lang="en-US"/>
          </a:p>
        </p:txBody>
      </p:sp>
      <p:sp>
        <p:nvSpPr>
          <p:cNvPr id="382978" name="Rectangle 2"/>
          <p:cNvSpPr>
            <a:spLocks noGrp="1" noChangeArrowheads="1"/>
          </p:cNvSpPr>
          <p:nvPr>
            <p:ph type="title"/>
          </p:nvPr>
        </p:nvSpPr>
        <p:spPr>
          <a:xfrm>
            <a:off x="228600" y="378135"/>
            <a:ext cx="8686800" cy="1371600"/>
          </a:xfrm>
        </p:spPr>
        <p:txBody>
          <a:bodyPr/>
          <a:lstStyle/>
          <a:p>
            <a:pPr eaLnBrk="1" hangingPunct="1">
              <a:defRPr/>
            </a:pPr>
            <a:r>
              <a:rPr lang="en-US" sz="4000" u="sng" dirty="0">
                <a:solidFill>
                  <a:schemeClr val="tx1"/>
                </a:solidFill>
              </a:rPr>
              <a:t>Why is this briefing important? </a:t>
            </a:r>
          </a:p>
        </p:txBody>
      </p:sp>
      <p:sp>
        <p:nvSpPr>
          <p:cNvPr id="382979" name="Rectangle 3"/>
          <p:cNvSpPr>
            <a:spLocks noGrp="1" noChangeArrowheads="1"/>
          </p:cNvSpPr>
          <p:nvPr>
            <p:ph type="body" idx="1"/>
          </p:nvPr>
        </p:nvSpPr>
        <p:spPr>
          <a:xfrm>
            <a:off x="457200" y="1905000"/>
            <a:ext cx="8229600" cy="4648200"/>
          </a:xfrm>
        </p:spPr>
        <p:txBody>
          <a:bodyPr/>
          <a:lstStyle/>
          <a:p>
            <a:pPr eaLnBrk="1" hangingPunct="1">
              <a:defRPr/>
            </a:pPr>
            <a:endParaRPr lang="en-US" dirty="0"/>
          </a:p>
          <a:p>
            <a:pPr eaLnBrk="1" hangingPunct="1">
              <a:defRPr/>
            </a:pPr>
            <a:r>
              <a:rPr lang="en-US" dirty="0"/>
              <a:t>To make sure that you understand how the Section 8 Program works</a:t>
            </a:r>
            <a:endParaRPr lang="en-US" dirty="0">
              <a:solidFill>
                <a:schemeClr val="folHlink"/>
              </a:solidFill>
            </a:endParaRPr>
          </a:p>
          <a:p>
            <a:pPr eaLnBrk="1" hangingPunct="1">
              <a:buFont typeface="Wingdings" pitchFamily="2" charset="2"/>
              <a:buNone/>
              <a:defRPr/>
            </a:pPr>
            <a:endParaRPr lang="en-US" dirty="0">
              <a:solidFill>
                <a:schemeClr val="folHlink"/>
              </a:solidFill>
            </a:endParaRPr>
          </a:p>
          <a:p>
            <a:pPr eaLnBrk="1" hangingPunct="1">
              <a:defRPr/>
            </a:pPr>
            <a:r>
              <a:rPr lang="en-US" dirty="0"/>
              <a:t>To receive your Briefing Book</a:t>
            </a:r>
          </a:p>
          <a:p>
            <a:pPr eaLnBrk="1" hangingPunct="1">
              <a:buFont typeface="Wingdings" pitchFamily="2" charset="2"/>
              <a:buNone/>
              <a:defRPr/>
            </a:pPr>
            <a:endParaRPr lang="en-US" dirty="0"/>
          </a:p>
        </p:txBody>
      </p:sp>
      <p:pic>
        <p:nvPicPr>
          <p:cNvPr id="2" name="pbv slide 4">
            <a:hlinkClick r:id="" action="ppaction://media"/>
            <a:extLst>
              <a:ext uri="{FF2B5EF4-FFF2-40B4-BE49-F238E27FC236}">
                <a16:creationId xmlns:a16="http://schemas.microsoft.com/office/drawing/2014/main" id="{6B9CC14A-1D70-45FC-B4B2-BF37F01D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3515702"/>
            <a:ext cx="609600" cy="71339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8200"/>
    </mc:Choice>
    <mc:Fallback xmlns="">
      <p:transition advClick="0" advTm="1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C86EE9B2-C406-4935-A678-34B825AC26EA}" type="slidenum">
              <a:rPr lang="en-US"/>
              <a:pPr>
                <a:defRPr/>
              </a:pPr>
              <a:t>40</a:t>
            </a:fld>
            <a:endParaRPr lang="en-US"/>
          </a:p>
        </p:txBody>
      </p:sp>
      <p:sp>
        <p:nvSpPr>
          <p:cNvPr id="416770" name="Rectangle 2"/>
          <p:cNvSpPr>
            <a:spLocks noGrp="1" noChangeArrowheads="1"/>
          </p:cNvSpPr>
          <p:nvPr>
            <p:ph type="body" idx="1"/>
          </p:nvPr>
        </p:nvSpPr>
        <p:spPr>
          <a:xfrm>
            <a:off x="457200" y="1676400"/>
            <a:ext cx="8229600" cy="4419600"/>
          </a:xfrm>
        </p:spPr>
        <p:txBody>
          <a:bodyPr/>
          <a:lstStyle/>
          <a:p>
            <a:pPr eaLnBrk="1" hangingPunct="1">
              <a:defRPr/>
            </a:pPr>
            <a:r>
              <a:rPr lang="en-US" sz="2800"/>
              <a:t>Must </a:t>
            </a:r>
            <a:r>
              <a:rPr lang="en-US" sz="2800" b="1">
                <a:solidFill>
                  <a:schemeClr val="hlink"/>
                </a:solidFill>
              </a:rPr>
              <a:t>NOT charge any extra amounts</a:t>
            </a:r>
            <a:r>
              <a:rPr lang="en-US" sz="2800"/>
              <a:t> to the family except for what is listed in the Rent Breakdown letter or on the HPD approved lease and reasonable charges to tenant for damages</a:t>
            </a:r>
          </a:p>
          <a:p>
            <a:pPr lvl="1" eaLnBrk="1" hangingPunct="1">
              <a:defRPr/>
            </a:pPr>
            <a:r>
              <a:rPr lang="en-US" sz="2400"/>
              <a:t>Landlord may however request a rent increase once a year.</a:t>
            </a:r>
          </a:p>
          <a:p>
            <a:pPr eaLnBrk="1" hangingPunct="1">
              <a:buFont typeface="Wingdings" pitchFamily="2" charset="2"/>
              <a:buNone/>
              <a:defRPr/>
            </a:pPr>
            <a:endParaRPr lang="en-US" sz="2800"/>
          </a:p>
          <a:p>
            <a:pPr eaLnBrk="1" hangingPunct="1">
              <a:defRPr/>
            </a:pPr>
            <a:r>
              <a:rPr lang="en-US" sz="2800"/>
              <a:t>Must </a:t>
            </a:r>
            <a:r>
              <a:rPr lang="en-US" sz="2800" b="1">
                <a:solidFill>
                  <a:schemeClr val="hlink"/>
                </a:solidFill>
              </a:rPr>
              <a:t>NOT be a relative </a:t>
            </a:r>
            <a:r>
              <a:rPr lang="en-US" sz="2800"/>
              <a:t>of the voucher holder</a:t>
            </a:r>
          </a:p>
          <a:p>
            <a:pPr eaLnBrk="1" hangingPunct="1">
              <a:buFont typeface="Wingdings" pitchFamily="2" charset="2"/>
              <a:buNone/>
              <a:defRPr/>
            </a:pPr>
            <a:endParaRPr lang="en-US" sz="2800"/>
          </a:p>
          <a:p>
            <a:pPr eaLnBrk="1" hangingPunct="1">
              <a:buFont typeface="Wingdings" pitchFamily="2" charset="2"/>
              <a:buNone/>
              <a:defRPr/>
            </a:pPr>
            <a:endParaRPr lang="en-US" sz="2800"/>
          </a:p>
        </p:txBody>
      </p:sp>
      <p:pic>
        <p:nvPicPr>
          <p:cNvPr id="4" name="audi35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601200" y="2573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4100"/>
    </mc:Choice>
    <mc:Fallback xmlns="">
      <p:transition advClick="0" advTm="241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5465E98-0A1C-4616-B136-ABB8C607F191}" type="slidenum">
              <a:rPr lang="en-US"/>
              <a:pPr>
                <a:defRPr/>
              </a:pPr>
              <a:t>41</a:t>
            </a:fld>
            <a:endParaRPr lang="en-US"/>
          </a:p>
        </p:txBody>
      </p:sp>
      <p:sp>
        <p:nvSpPr>
          <p:cNvPr id="418818" name="Rectangle 2"/>
          <p:cNvSpPr>
            <a:spLocks noGrp="1" noChangeArrowheads="1"/>
          </p:cNvSpPr>
          <p:nvPr>
            <p:ph type="title"/>
          </p:nvPr>
        </p:nvSpPr>
        <p:spPr>
          <a:xfrm>
            <a:off x="0" y="381000"/>
            <a:ext cx="9144000" cy="1371600"/>
          </a:xfrm>
        </p:spPr>
        <p:txBody>
          <a:bodyPr/>
          <a:lstStyle/>
          <a:p>
            <a:pPr eaLnBrk="1" hangingPunct="1">
              <a:defRPr/>
            </a:pPr>
            <a:r>
              <a:rPr lang="en-US" sz="3600"/>
              <a:t>  </a:t>
            </a:r>
          </a:p>
        </p:txBody>
      </p:sp>
      <p:sp>
        <p:nvSpPr>
          <p:cNvPr id="418819" name="Rectangle 3"/>
          <p:cNvSpPr>
            <a:spLocks noGrp="1" noChangeArrowheads="1"/>
          </p:cNvSpPr>
          <p:nvPr>
            <p:ph type="body" idx="1"/>
          </p:nvPr>
        </p:nvSpPr>
        <p:spPr>
          <a:xfrm>
            <a:off x="457200" y="1600200"/>
            <a:ext cx="8229600" cy="4343400"/>
          </a:xfrm>
        </p:spPr>
        <p:txBody>
          <a:bodyPr/>
          <a:lstStyle/>
          <a:p>
            <a:pPr eaLnBrk="1" hangingPunct="1">
              <a:buFont typeface="Wingdings" pitchFamily="2" charset="2"/>
              <a:buNone/>
              <a:defRPr/>
            </a:pPr>
            <a:r>
              <a:rPr lang="en-US" u="sng" dirty="0"/>
              <a:t>The landlord is responsible for making </a:t>
            </a:r>
          </a:p>
          <a:p>
            <a:pPr eaLnBrk="1" hangingPunct="1">
              <a:buFont typeface="Wingdings" pitchFamily="2" charset="2"/>
              <a:buNone/>
              <a:defRPr/>
            </a:pPr>
            <a:r>
              <a:rPr lang="en-US" u="sng" dirty="0"/>
              <a:t>all repairs to the apartment unless </a:t>
            </a:r>
          </a:p>
          <a:p>
            <a:pPr eaLnBrk="1" hangingPunct="1">
              <a:buFont typeface="Wingdings" pitchFamily="2" charset="2"/>
              <a:buNone/>
              <a:defRPr/>
            </a:pPr>
            <a:r>
              <a:rPr lang="en-US" u="sng" dirty="0"/>
              <a:t>the family caused the problem</a:t>
            </a:r>
            <a:r>
              <a:rPr lang="en-US" dirty="0"/>
              <a:t>.</a:t>
            </a:r>
          </a:p>
          <a:p>
            <a:pPr eaLnBrk="1" hangingPunct="1">
              <a:buFont typeface="Wingdings" pitchFamily="2" charset="2"/>
              <a:buNone/>
              <a:defRPr/>
            </a:pPr>
            <a:endParaRPr lang="en-US" dirty="0"/>
          </a:p>
          <a:p>
            <a:pPr eaLnBrk="1" hangingPunct="1">
              <a:buFont typeface="Wingdings" pitchFamily="2" charset="2"/>
              <a:buNone/>
              <a:defRPr/>
            </a:pPr>
            <a:r>
              <a:rPr lang="en-US" u="sng" dirty="0"/>
              <a:t>Tenant must allow the landlord access to </a:t>
            </a:r>
          </a:p>
          <a:p>
            <a:pPr eaLnBrk="1" hangingPunct="1">
              <a:buFont typeface="Wingdings" pitchFamily="2" charset="2"/>
              <a:buNone/>
              <a:defRPr/>
            </a:pPr>
            <a:r>
              <a:rPr lang="en-US" u="sng" dirty="0"/>
              <a:t>the apartment to make any necessary </a:t>
            </a:r>
          </a:p>
          <a:p>
            <a:pPr eaLnBrk="1" hangingPunct="1">
              <a:buFont typeface="Wingdings" pitchFamily="2" charset="2"/>
              <a:buNone/>
              <a:defRPr/>
            </a:pPr>
            <a:r>
              <a:rPr lang="en-US" u="sng" dirty="0"/>
              <a:t>repairs</a:t>
            </a:r>
            <a:r>
              <a:rPr lang="en-US" dirty="0"/>
              <a:t>.</a:t>
            </a:r>
          </a:p>
        </p:txBody>
      </p:sp>
      <p:pic>
        <p:nvPicPr>
          <p:cNvPr id="3" name="audi35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372600" y="2819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1150"/>
    </mc:Choice>
    <mc:Fallback xmlns="">
      <p:transition advClick="0" advTm="111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867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2F46A52-5E35-49C9-A42B-1EAC3B463639}" type="slidenum">
              <a:rPr lang="en-US"/>
              <a:pPr>
                <a:defRPr/>
              </a:pPr>
              <a:t>42</a:t>
            </a:fld>
            <a:endParaRPr lang="en-US"/>
          </a:p>
        </p:txBody>
      </p:sp>
      <p:sp>
        <p:nvSpPr>
          <p:cNvPr id="437250" name="Rectangle 2"/>
          <p:cNvSpPr>
            <a:spLocks noGrp="1" noChangeArrowheads="1"/>
          </p:cNvSpPr>
          <p:nvPr>
            <p:ph type="title"/>
          </p:nvPr>
        </p:nvSpPr>
        <p:spPr>
          <a:xfrm>
            <a:off x="0" y="381000"/>
            <a:ext cx="9144000" cy="1371600"/>
          </a:xfrm>
        </p:spPr>
        <p:txBody>
          <a:bodyPr/>
          <a:lstStyle/>
          <a:p>
            <a:pPr eaLnBrk="1" hangingPunct="1">
              <a:defRPr/>
            </a:pPr>
            <a:r>
              <a:rPr lang="en-US" sz="4000" u="sng"/>
              <a:t>What if you Have a Problem </a:t>
            </a:r>
            <a:br>
              <a:rPr lang="en-US" sz="4000" u="sng"/>
            </a:br>
            <a:r>
              <a:rPr lang="en-US" sz="4000" u="sng"/>
              <a:t>with your Apartment? </a:t>
            </a:r>
          </a:p>
        </p:txBody>
      </p:sp>
      <p:sp>
        <p:nvSpPr>
          <p:cNvPr id="437251" name="Rectangle 3"/>
          <p:cNvSpPr>
            <a:spLocks noGrp="1" noChangeArrowheads="1"/>
          </p:cNvSpPr>
          <p:nvPr>
            <p:ph type="body" idx="1"/>
          </p:nvPr>
        </p:nvSpPr>
        <p:spPr>
          <a:xfrm>
            <a:off x="457200" y="2057400"/>
            <a:ext cx="8229600" cy="3886200"/>
          </a:xfrm>
        </p:spPr>
        <p:txBody>
          <a:bodyPr/>
          <a:lstStyle/>
          <a:p>
            <a:pPr eaLnBrk="1" hangingPunct="1">
              <a:defRPr/>
            </a:pPr>
            <a:r>
              <a:rPr lang="en-US" b="1">
                <a:solidFill>
                  <a:schemeClr val="hlink"/>
                </a:solidFill>
              </a:rPr>
              <a:t>Contact</a:t>
            </a:r>
            <a:r>
              <a:rPr lang="en-US"/>
              <a:t> </a:t>
            </a:r>
            <a:r>
              <a:rPr lang="en-US" b="1">
                <a:solidFill>
                  <a:schemeClr val="hlink"/>
                </a:solidFill>
              </a:rPr>
              <a:t>your landlord</a:t>
            </a:r>
            <a:r>
              <a:rPr lang="en-US"/>
              <a:t> directly </a:t>
            </a:r>
          </a:p>
          <a:p>
            <a:pPr eaLnBrk="1" hangingPunct="1">
              <a:buFont typeface="Wingdings" pitchFamily="2" charset="2"/>
              <a:buNone/>
              <a:defRPr/>
            </a:pPr>
            <a:endParaRPr lang="en-US"/>
          </a:p>
          <a:p>
            <a:pPr eaLnBrk="1" hangingPunct="1">
              <a:defRPr/>
            </a:pPr>
            <a:r>
              <a:rPr lang="en-US"/>
              <a:t>If you are unable to resolve the problem, contact HPD</a:t>
            </a:r>
          </a:p>
          <a:p>
            <a:pPr eaLnBrk="1" hangingPunct="1">
              <a:buFont typeface="Wingdings" pitchFamily="2" charset="2"/>
              <a:buNone/>
              <a:defRPr/>
            </a:pPr>
            <a:endParaRPr lang="en-US"/>
          </a:p>
          <a:p>
            <a:pPr eaLnBrk="1" hangingPunct="1">
              <a:defRPr/>
            </a:pPr>
            <a:r>
              <a:rPr lang="en-US"/>
              <a:t>When your lease term is over, you may choose to move, subject to HPD’s requirements</a:t>
            </a:r>
          </a:p>
        </p:txBody>
      </p:sp>
      <p:pic>
        <p:nvPicPr>
          <p:cNvPr id="2" name="F09B35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829800" y="3429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5300"/>
    </mc:Choice>
    <mc:Fallback xmlns="">
      <p:transition advClick="0" advTm="153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9057"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0806513-4641-4946-B8BC-551BC4852BC6}" type="slidenum">
              <a:rPr lang="en-US"/>
              <a:pPr>
                <a:defRPr/>
              </a:pPr>
              <a:t>43</a:t>
            </a:fld>
            <a:endParaRPr lang="en-US"/>
          </a:p>
        </p:txBody>
      </p:sp>
      <p:sp>
        <p:nvSpPr>
          <p:cNvPr id="422914" name="Rectangle 2"/>
          <p:cNvSpPr>
            <a:spLocks noGrp="1" noChangeArrowheads="1"/>
          </p:cNvSpPr>
          <p:nvPr>
            <p:ph type="title"/>
          </p:nvPr>
        </p:nvSpPr>
        <p:spPr>
          <a:xfrm>
            <a:off x="457200" y="152400"/>
            <a:ext cx="8229600" cy="1371600"/>
          </a:xfrm>
        </p:spPr>
        <p:txBody>
          <a:bodyPr/>
          <a:lstStyle/>
          <a:p>
            <a:pPr eaLnBrk="1" hangingPunct="1">
              <a:defRPr/>
            </a:pPr>
            <a:r>
              <a:rPr lang="en-US" sz="3200" u="sng" dirty="0"/>
              <a:t>What do you Need to do After you Start Receiving PBV Assistance? (Chapter 10)</a:t>
            </a:r>
          </a:p>
        </p:txBody>
      </p:sp>
      <p:sp>
        <p:nvSpPr>
          <p:cNvPr id="422915" name="Rectangle 3"/>
          <p:cNvSpPr>
            <a:spLocks noGrp="1" noChangeArrowheads="1"/>
          </p:cNvSpPr>
          <p:nvPr>
            <p:ph type="body" idx="1"/>
          </p:nvPr>
        </p:nvSpPr>
        <p:spPr>
          <a:xfrm>
            <a:off x="457200" y="1227931"/>
            <a:ext cx="8382000" cy="4706938"/>
          </a:xfrm>
        </p:spPr>
        <p:txBody>
          <a:bodyPr/>
          <a:lstStyle/>
          <a:p>
            <a:pPr eaLnBrk="1" hangingPunct="1">
              <a:buFont typeface="Wingdings" pitchFamily="2" charset="2"/>
              <a:buNone/>
              <a:defRPr/>
            </a:pPr>
            <a:endParaRPr lang="en-US" sz="2400" dirty="0"/>
          </a:p>
          <a:p>
            <a:pPr eaLnBrk="1" hangingPunct="1">
              <a:defRPr/>
            </a:pPr>
            <a:r>
              <a:rPr lang="en-US" sz="2800" dirty="0"/>
              <a:t>HPD must </a:t>
            </a:r>
            <a:r>
              <a:rPr lang="en-US" sz="2800" b="1" dirty="0">
                <a:solidFill>
                  <a:schemeClr val="hlink"/>
                </a:solidFill>
              </a:rPr>
              <a:t>recertify</a:t>
            </a:r>
            <a:r>
              <a:rPr lang="en-US" sz="2800" dirty="0"/>
              <a:t> your eligibility each year, and you must allow HPD to </a:t>
            </a:r>
            <a:r>
              <a:rPr lang="en-US" sz="2800" b="1" dirty="0">
                <a:solidFill>
                  <a:schemeClr val="hlink"/>
                </a:solidFill>
              </a:rPr>
              <a:t>inspect </a:t>
            </a:r>
            <a:r>
              <a:rPr lang="en-US" sz="2800" dirty="0"/>
              <a:t>your apartment every two years.  </a:t>
            </a:r>
          </a:p>
          <a:p>
            <a:pPr eaLnBrk="1" hangingPunct="1">
              <a:buFont typeface="Wingdings" pitchFamily="2" charset="2"/>
              <a:buNone/>
              <a:defRPr/>
            </a:pPr>
            <a:endParaRPr lang="en-US" sz="2800" dirty="0"/>
          </a:p>
          <a:p>
            <a:pPr eaLnBrk="1" hangingPunct="1">
              <a:defRPr/>
            </a:pPr>
            <a:r>
              <a:rPr lang="en-US" sz="2800" dirty="0"/>
              <a:t> You must </a:t>
            </a:r>
            <a:r>
              <a:rPr lang="en-US" sz="2800" b="1" dirty="0">
                <a:solidFill>
                  <a:schemeClr val="hlink"/>
                </a:solidFill>
              </a:rPr>
              <a:t>respond</a:t>
            </a:r>
            <a:r>
              <a:rPr lang="en-US" sz="2800" dirty="0"/>
              <a:t> to the recertification</a:t>
            </a:r>
          </a:p>
          <a:p>
            <a:pPr eaLnBrk="1" hangingPunct="1">
              <a:buFont typeface="Wingdings" pitchFamily="2" charset="2"/>
              <a:buNone/>
              <a:defRPr/>
            </a:pPr>
            <a:r>
              <a:rPr lang="en-US" sz="2800" dirty="0"/>
              <a:t>    mailing within 30 days</a:t>
            </a:r>
          </a:p>
          <a:p>
            <a:pPr eaLnBrk="1" hangingPunct="1">
              <a:defRPr/>
            </a:pPr>
            <a:endParaRPr lang="en-US" sz="2800" dirty="0"/>
          </a:p>
          <a:p>
            <a:pPr eaLnBrk="1" hangingPunct="1">
              <a:defRPr/>
            </a:pPr>
            <a:r>
              <a:rPr lang="en-US" sz="2800" dirty="0"/>
              <a:t> You must </a:t>
            </a:r>
            <a:r>
              <a:rPr lang="en-US" sz="2800" b="1" dirty="0">
                <a:solidFill>
                  <a:schemeClr val="hlink"/>
                </a:solidFill>
              </a:rPr>
              <a:t>allow HPD to inspect</a:t>
            </a:r>
            <a:r>
              <a:rPr lang="en-US" sz="2800" dirty="0"/>
              <a:t> your </a:t>
            </a:r>
          </a:p>
          <a:p>
            <a:pPr eaLnBrk="1" hangingPunct="1">
              <a:buFont typeface="Wingdings" pitchFamily="2" charset="2"/>
              <a:buNone/>
              <a:defRPr/>
            </a:pPr>
            <a:r>
              <a:rPr lang="en-US" sz="2800" dirty="0"/>
              <a:t>    apartment at least once every two years if </a:t>
            </a:r>
          </a:p>
          <a:p>
            <a:pPr eaLnBrk="1" hangingPunct="1">
              <a:buFont typeface="Wingdings" pitchFamily="2" charset="2"/>
              <a:buNone/>
              <a:defRPr/>
            </a:pPr>
            <a:r>
              <a:rPr lang="en-US" sz="2800" dirty="0"/>
              <a:t>    needed</a:t>
            </a:r>
          </a:p>
          <a:p>
            <a:pPr eaLnBrk="1" hangingPunct="1">
              <a:buFont typeface="Wingdings" pitchFamily="2" charset="2"/>
              <a:buNone/>
              <a:defRPr/>
            </a:pPr>
            <a:endParaRPr lang="en-US" sz="28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1047" y="3581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4100"/>
    </mc:Choice>
    <mc:Fallback xmlns="">
      <p:transition advClick="0" advTm="2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0943"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115B9005-6CED-480A-A54F-2089E0171C8A}" type="slidenum">
              <a:rPr lang="en-US"/>
              <a:pPr>
                <a:defRPr/>
              </a:pPr>
              <a:t>44</a:t>
            </a:fld>
            <a:endParaRPr lang="en-US"/>
          </a:p>
        </p:txBody>
      </p:sp>
      <p:sp>
        <p:nvSpPr>
          <p:cNvPr id="424962" name="Rectangle 2"/>
          <p:cNvSpPr>
            <a:spLocks noGrp="1" noChangeArrowheads="1"/>
          </p:cNvSpPr>
          <p:nvPr>
            <p:ph type="body" idx="1"/>
          </p:nvPr>
        </p:nvSpPr>
        <p:spPr>
          <a:xfrm>
            <a:off x="457200" y="1676400"/>
            <a:ext cx="8229600" cy="4800600"/>
          </a:xfrm>
        </p:spPr>
        <p:txBody>
          <a:bodyPr/>
          <a:lstStyle/>
          <a:p>
            <a:pPr eaLnBrk="1" hangingPunct="1">
              <a:defRPr/>
            </a:pPr>
            <a:r>
              <a:rPr lang="en-US" b="1" dirty="0">
                <a:solidFill>
                  <a:schemeClr val="hlink"/>
                </a:solidFill>
              </a:rPr>
              <a:t>Respond</a:t>
            </a:r>
            <a:r>
              <a:rPr lang="en-US" dirty="0"/>
              <a:t> promptly to all HPD requests for information</a:t>
            </a:r>
          </a:p>
          <a:p>
            <a:pPr eaLnBrk="1" hangingPunct="1">
              <a:buFont typeface="Wingdings" pitchFamily="2" charset="2"/>
              <a:buNone/>
              <a:defRPr/>
            </a:pPr>
            <a:endParaRPr lang="en-US" dirty="0"/>
          </a:p>
          <a:p>
            <a:pPr eaLnBrk="1" hangingPunct="1">
              <a:defRPr/>
            </a:pPr>
            <a:r>
              <a:rPr lang="en-US" b="1" dirty="0">
                <a:solidFill>
                  <a:schemeClr val="hlink"/>
                </a:solidFill>
              </a:rPr>
              <a:t>Notify</a:t>
            </a:r>
            <a:r>
              <a:rPr lang="en-US" dirty="0"/>
              <a:t> HPD immediately of any change in who is living in your household</a:t>
            </a:r>
          </a:p>
        </p:txBody>
      </p:sp>
      <p:pic>
        <p:nvPicPr>
          <p:cNvPr id="2" name="CB5835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906000" y="2819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9200"/>
    </mc:Choice>
    <mc:Fallback xmlns="">
      <p:transition advClick="0" advTm="92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7358"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4C9FFD79-8641-4029-AE17-80CD3A9A3E79}" type="slidenum">
              <a:rPr lang="en-US"/>
              <a:pPr>
                <a:defRPr/>
              </a:pPr>
              <a:t>45</a:t>
            </a:fld>
            <a:endParaRPr lang="en-US"/>
          </a:p>
        </p:txBody>
      </p:sp>
      <p:sp>
        <p:nvSpPr>
          <p:cNvPr id="457730" name="Rectangle 2"/>
          <p:cNvSpPr>
            <a:spLocks noGrp="1" noChangeArrowheads="1"/>
          </p:cNvSpPr>
          <p:nvPr>
            <p:ph type="title"/>
          </p:nvPr>
        </p:nvSpPr>
        <p:spPr/>
        <p:txBody>
          <a:bodyPr/>
          <a:lstStyle/>
          <a:p>
            <a:pPr eaLnBrk="1" hangingPunct="1">
              <a:defRPr/>
            </a:pPr>
            <a:r>
              <a:rPr lang="en-US" sz="3200" u="sng" dirty="0"/>
              <a:t>What Happens if you Don’t Meet your Family Obligations? (Chapter 16)</a:t>
            </a:r>
          </a:p>
        </p:txBody>
      </p:sp>
      <p:sp>
        <p:nvSpPr>
          <p:cNvPr id="457731" name="Rectangle 3"/>
          <p:cNvSpPr>
            <a:spLocks noGrp="1" noChangeArrowheads="1"/>
          </p:cNvSpPr>
          <p:nvPr>
            <p:ph type="body" idx="1"/>
          </p:nvPr>
        </p:nvSpPr>
        <p:spPr>
          <a:xfrm>
            <a:off x="457200" y="2133600"/>
            <a:ext cx="8229600" cy="4114800"/>
          </a:xfrm>
        </p:spPr>
        <p:txBody>
          <a:bodyPr/>
          <a:lstStyle/>
          <a:p>
            <a:pPr eaLnBrk="1" hangingPunct="1">
              <a:defRPr/>
            </a:pPr>
            <a:r>
              <a:rPr lang="en-US"/>
              <a:t>You may be </a:t>
            </a:r>
            <a:r>
              <a:rPr lang="en-US" b="1">
                <a:solidFill>
                  <a:schemeClr val="hlink"/>
                </a:solidFill>
              </a:rPr>
              <a:t>denied assistance</a:t>
            </a:r>
            <a:r>
              <a:rPr lang="en-US"/>
              <a:t> or </a:t>
            </a:r>
            <a:r>
              <a:rPr lang="en-US" b="1">
                <a:solidFill>
                  <a:schemeClr val="hlink"/>
                </a:solidFill>
              </a:rPr>
              <a:t>terminated</a:t>
            </a:r>
            <a:r>
              <a:rPr lang="en-US"/>
              <a:t> from the program </a:t>
            </a:r>
          </a:p>
          <a:p>
            <a:pPr eaLnBrk="1" hangingPunct="1">
              <a:buFont typeface="Wingdings" pitchFamily="2" charset="2"/>
              <a:buNone/>
              <a:defRPr/>
            </a:pPr>
            <a:endParaRPr lang="en-US"/>
          </a:p>
          <a:p>
            <a:pPr eaLnBrk="1" hangingPunct="1">
              <a:defRPr/>
            </a:pPr>
            <a:r>
              <a:rPr lang="en-US"/>
              <a:t>If you have committed fraud or committed a crime, you may be referred to federal and local law enforcement for </a:t>
            </a:r>
            <a:r>
              <a:rPr lang="en-US" b="1">
                <a:solidFill>
                  <a:schemeClr val="hlink"/>
                </a:solidFill>
              </a:rPr>
              <a:t>prosecution</a:t>
            </a:r>
          </a:p>
          <a:p>
            <a:pPr eaLnBrk="1" hangingPunct="1">
              <a:buFont typeface="Wingdings" pitchFamily="2" charset="2"/>
              <a:buNone/>
              <a:defRPr/>
            </a:pPr>
            <a:endParaRPr lang="en-US"/>
          </a:p>
        </p:txBody>
      </p:sp>
      <p:pic>
        <p:nvPicPr>
          <p:cNvPr id="3" name="audi35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601200" y="28051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5900"/>
    </mc:Choice>
    <mc:Fallback xmlns="">
      <p:transition advClick="0" advTm="159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EC662DC-C2DE-4731-B9C5-CEB0C5FB5EBA}" type="slidenum">
              <a:rPr lang="en-US"/>
              <a:pPr>
                <a:defRPr/>
              </a:pPr>
              <a:t>46</a:t>
            </a:fld>
            <a:endParaRPr lang="en-US"/>
          </a:p>
        </p:txBody>
      </p:sp>
      <p:sp>
        <p:nvSpPr>
          <p:cNvPr id="463874" name="Rectangle 2"/>
          <p:cNvSpPr>
            <a:spLocks noGrp="1" noChangeArrowheads="1"/>
          </p:cNvSpPr>
          <p:nvPr>
            <p:ph type="title"/>
          </p:nvPr>
        </p:nvSpPr>
        <p:spPr/>
        <p:txBody>
          <a:bodyPr/>
          <a:lstStyle/>
          <a:p>
            <a:pPr eaLnBrk="1" hangingPunct="1">
              <a:defRPr/>
            </a:pPr>
            <a:r>
              <a:rPr lang="en-US"/>
              <a:t>    </a:t>
            </a:r>
          </a:p>
        </p:txBody>
      </p:sp>
      <p:sp>
        <p:nvSpPr>
          <p:cNvPr id="463875" name="Rectangle 3"/>
          <p:cNvSpPr>
            <a:spLocks noGrp="1" noChangeArrowheads="1"/>
          </p:cNvSpPr>
          <p:nvPr>
            <p:ph type="body" idx="1"/>
          </p:nvPr>
        </p:nvSpPr>
        <p:spPr>
          <a:xfrm>
            <a:off x="457200" y="1143000"/>
            <a:ext cx="8229600" cy="4648200"/>
          </a:xfrm>
        </p:spPr>
        <p:txBody>
          <a:bodyPr/>
          <a:lstStyle/>
          <a:p>
            <a:pPr eaLnBrk="1" hangingPunct="1">
              <a:lnSpc>
                <a:spcPct val="80000"/>
              </a:lnSpc>
              <a:buFont typeface="Wingdings" pitchFamily="2" charset="2"/>
              <a:buNone/>
              <a:defRPr/>
            </a:pPr>
            <a:endParaRPr lang="en-US" sz="2800" dirty="0"/>
          </a:p>
          <a:p>
            <a:pPr eaLnBrk="1" hangingPunct="1">
              <a:lnSpc>
                <a:spcPct val="80000"/>
              </a:lnSpc>
              <a:buFont typeface="Wingdings" pitchFamily="2" charset="2"/>
              <a:buNone/>
              <a:defRPr/>
            </a:pPr>
            <a:r>
              <a:rPr lang="en-US" sz="2800" u="sng" dirty="0"/>
              <a:t>If you fail to respond to HPD requests for</a:t>
            </a:r>
          </a:p>
          <a:p>
            <a:pPr eaLnBrk="1" hangingPunct="1">
              <a:lnSpc>
                <a:spcPct val="80000"/>
              </a:lnSpc>
              <a:buFont typeface="Wingdings" pitchFamily="2" charset="2"/>
              <a:buNone/>
              <a:defRPr/>
            </a:pPr>
            <a:r>
              <a:rPr lang="en-US" sz="2800" u="sng" dirty="0"/>
              <a:t>information, refuse to allow HPD to</a:t>
            </a:r>
          </a:p>
          <a:p>
            <a:pPr eaLnBrk="1" hangingPunct="1">
              <a:lnSpc>
                <a:spcPct val="80000"/>
              </a:lnSpc>
              <a:buFont typeface="Wingdings" pitchFamily="2" charset="2"/>
              <a:buNone/>
              <a:defRPr/>
            </a:pPr>
            <a:r>
              <a:rPr lang="en-US" sz="2800" u="sng" dirty="0"/>
              <a:t>inspect your apartment, or fail to report</a:t>
            </a:r>
          </a:p>
          <a:p>
            <a:pPr eaLnBrk="1" hangingPunct="1">
              <a:lnSpc>
                <a:spcPct val="80000"/>
              </a:lnSpc>
              <a:buFont typeface="Wingdings" pitchFamily="2" charset="2"/>
              <a:buNone/>
              <a:defRPr/>
            </a:pPr>
            <a:r>
              <a:rPr lang="en-US" sz="2800" u="sng" dirty="0"/>
              <a:t>changes in your household, HPD may</a:t>
            </a:r>
          </a:p>
          <a:p>
            <a:pPr eaLnBrk="1" hangingPunct="1">
              <a:lnSpc>
                <a:spcPct val="80000"/>
              </a:lnSpc>
              <a:buFont typeface="Wingdings" pitchFamily="2" charset="2"/>
              <a:buNone/>
              <a:defRPr/>
            </a:pPr>
            <a:r>
              <a:rPr lang="en-US" sz="2800" u="sng" dirty="0"/>
              <a:t>terminate you from the PBV Program</a:t>
            </a:r>
            <a:r>
              <a:rPr lang="en-US" sz="2800" dirty="0"/>
              <a:t>. </a:t>
            </a:r>
          </a:p>
          <a:p>
            <a:pPr eaLnBrk="1" hangingPunct="1">
              <a:lnSpc>
                <a:spcPct val="80000"/>
              </a:lnSpc>
              <a:buFont typeface="Wingdings" pitchFamily="2" charset="2"/>
              <a:buNone/>
              <a:defRPr/>
            </a:pPr>
            <a:r>
              <a:rPr lang="en-US" sz="2800" u="sng" dirty="0"/>
              <a:t>HPD will notify you in writing if you are</a:t>
            </a:r>
          </a:p>
          <a:p>
            <a:pPr eaLnBrk="1" hangingPunct="1">
              <a:lnSpc>
                <a:spcPct val="80000"/>
              </a:lnSpc>
              <a:buFont typeface="Wingdings" pitchFamily="2" charset="2"/>
              <a:buNone/>
              <a:defRPr/>
            </a:pPr>
            <a:r>
              <a:rPr lang="en-US" sz="2800" u="sng" dirty="0"/>
              <a:t>denied assistance or subject to termination</a:t>
            </a:r>
            <a:r>
              <a:rPr lang="en-US" sz="2800" dirty="0"/>
              <a:t>.</a:t>
            </a:r>
          </a:p>
          <a:p>
            <a:pPr eaLnBrk="1" hangingPunct="1">
              <a:lnSpc>
                <a:spcPct val="80000"/>
              </a:lnSpc>
              <a:buFont typeface="Wingdings" pitchFamily="2" charset="2"/>
              <a:buNone/>
              <a:defRPr/>
            </a:pPr>
            <a:endParaRPr lang="en-US" sz="2800" dirty="0"/>
          </a:p>
          <a:p>
            <a:pPr eaLnBrk="1" hangingPunct="1">
              <a:lnSpc>
                <a:spcPct val="80000"/>
              </a:lnSpc>
              <a:defRPr/>
            </a:pPr>
            <a:r>
              <a:rPr lang="en-US" sz="2800" dirty="0"/>
              <a:t>HPD will notify you in writing if you are denied assistance or subject to termination.</a:t>
            </a:r>
          </a:p>
        </p:txBody>
      </p:sp>
      <p:pic>
        <p:nvPicPr>
          <p:cNvPr id="3" name="audi35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601200" y="220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0200"/>
    </mc:Choice>
    <mc:Fallback xmlns="">
      <p:transition advClick="0" advTm="202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A236C489-9F8D-4860-B166-ADD48700E4CB}" type="slidenum">
              <a:rPr lang="en-US"/>
              <a:pPr>
                <a:defRPr/>
              </a:pPr>
              <a:t>47</a:t>
            </a:fld>
            <a:endParaRPr lang="en-US"/>
          </a:p>
        </p:txBody>
      </p:sp>
      <p:sp>
        <p:nvSpPr>
          <p:cNvPr id="461826" name="Rectangle 2"/>
          <p:cNvSpPr>
            <a:spLocks noGrp="1" noChangeArrowheads="1"/>
          </p:cNvSpPr>
          <p:nvPr>
            <p:ph type="title"/>
          </p:nvPr>
        </p:nvSpPr>
        <p:spPr>
          <a:xfrm>
            <a:off x="209107" y="457200"/>
            <a:ext cx="8915400" cy="1371600"/>
          </a:xfrm>
        </p:spPr>
        <p:txBody>
          <a:bodyPr/>
          <a:lstStyle/>
          <a:p>
            <a:pPr eaLnBrk="1" hangingPunct="1">
              <a:defRPr/>
            </a:pPr>
            <a:r>
              <a:rPr lang="en-US" sz="3200" u="sng" dirty="0"/>
              <a:t>What if I Don’t Agree with </a:t>
            </a:r>
            <a:br>
              <a:rPr lang="en-US" sz="3200" u="sng" dirty="0"/>
            </a:br>
            <a:r>
              <a:rPr lang="en-US" sz="3200" u="sng" dirty="0"/>
              <a:t>HPD’s Decisions About my </a:t>
            </a:r>
            <a:br>
              <a:rPr lang="en-US" sz="3200" u="sng" dirty="0"/>
            </a:br>
            <a:r>
              <a:rPr lang="en-US" sz="3200" u="sng" dirty="0"/>
              <a:t>Eligibility or Assistance? (Chapter 17)</a:t>
            </a:r>
          </a:p>
        </p:txBody>
      </p:sp>
      <p:sp>
        <p:nvSpPr>
          <p:cNvPr id="461827" name="Rectangle 3"/>
          <p:cNvSpPr>
            <a:spLocks noGrp="1" noChangeArrowheads="1"/>
          </p:cNvSpPr>
          <p:nvPr>
            <p:ph type="body" idx="1"/>
          </p:nvPr>
        </p:nvSpPr>
        <p:spPr>
          <a:xfrm>
            <a:off x="469900" y="2225675"/>
            <a:ext cx="8229600" cy="4495800"/>
          </a:xfrm>
        </p:spPr>
        <p:txBody>
          <a:bodyPr/>
          <a:lstStyle/>
          <a:p>
            <a:pPr eaLnBrk="1" hangingPunct="1">
              <a:lnSpc>
                <a:spcPct val="90000"/>
              </a:lnSpc>
              <a:defRPr/>
            </a:pPr>
            <a:r>
              <a:rPr lang="en-US" sz="2400" dirty="0"/>
              <a:t>You may </a:t>
            </a:r>
            <a:r>
              <a:rPr lang="en-US" sz="2400" b="1" dirty="0">
                <a:solidFill>
                  <a:schemeClr val="hlink"/>
                </a:solidFill>
              </a:rPr>
              <a:t>appeal</a:t>
            </a:r>
            <a:r>
              <a:rPr lang="en-US" sz="2400" dirty="0"/>
              <a:t> a decision by HPD</a:t>
            </a:r>
          </a:p>
          <a:p>
            <a:pPr eaLnBrk="1" hangingPunct="1">
              <a:lnSpc>
                <a:spcPct val="90000"/>
              </a:lnSpc>
              <a:buFont typeface="Wingdings" pitchFamily="2" charset="2"/>
              <a:buNone/>
              <a:defRPr/>
            </a:pPr>
            <a:r>
              <a:rPr lang="en-US" sz="2400" dirty="0"/>
              <a:t>   affecting your eligibility or the amount of</a:t>
            </a:r>
          </a:p>
          <a:p>
            <a:pPr eaLnBrk="1" hangingPunct="1">
              <a:lnSpc>
                <a:spcPct val="90000"/>
              </a:lnSpc>
              <a:buFont typeface="Wingdings" pitchFamily="2" charset="2"/>
              <a:buNone/>
              <a:defRPr/>
            </a:pPr>
            <a:r>
              <a:rPr lang="en-US" sz="2400" dirty="0"/>
              <a:t>   your assistance</a:t>
            </a:r>
          </a:p>
          <a:p>
            <a:pPr eaLnBrk="1" hangingPunct="1">
              <a:lnSpc>
                <a:spcPct val="90000"/>
              </a:lnSpc>
              <a:buFont typeface="Wingdings" pitchFamily="2" charset="2"/>
              <a:buNone/>
              <a:defRPr/>
            </a:pPr>
            <a:endParaRPr lang="en-US" sz="2000" dirty="0"/>
          </a:p>
          <a:p>
            <a:pPr eaLnBrk="1" hangingPunct="1">
              <a:lnSpc>
                <a:spcPct val="90000"/>
              </a:lnSpc>
              <a:defRPr/>
            </a:pPr>
            <a:r>
              <a:rPr lang="en-US" sz="2400" dirty="0"/>
              <a:t>If you have been notified that your</a:t>
            </a:r>
          </a:p>
          <a:p>
            <a:pPr eaLnBrk="1" hangingPunct="1">
              <a:lnSpc>
                <a:spcPct val="90000"/>
              </a:lnSpc>
              <a:buFont typeface="Wingdings" pitchFamily="2" charset="2"/>
              <a:buNone/>
              <a:defRPr/>
            </a:pPr>
            <a:r>
              <a:rPr lang="en-US" sz="2400" dirty="0"/>
              <a:t>   assistance has been denied or that your subsidy will be terminated, you may </a:t>
            </a:r>
            <a:r>
              <a:rPr lang="en-US" sz="2400" b="1" dirty="0">
                <a:solidFill>
                  <a:schemeClr val="hlink"/>
                </a:solidFill>
              </a:rPr>
              <a:t>appeal</a:t>
            </a:r>
            <a:r>
              <a:rPr lang="en-US" sz="2400" dirty="0"/>
              <a:t> this decision. </a:t>
            </a:r>
          </a:p>
          <a:p>
            <a:pPr eaLnBrk="1" hangingPunct="1">
              <a:lnSpc>
                <a:spcPct val="90000"/>
              </a:lnSpc>
              <a:buFont typeface="Wingdings" pitchFamily="2" charset="2"/>
              <a:buNone/>
              <a:defRPr/>
            </a:pPr>
            <a:endParaRPr lang="en-US" sz="2400" dirty="0"/>
          </a:p>
          <a:p>
            <a:pPr eaLnBrk="1" hangingPunct="1">
              <a:lnSpc>
                <a:spcPct val="90000"/>
              </a:lnSpc>
              <a:defRPr/>
            </a:pPr>
            <a:r>
              <a:rPr lang="en-US" sz="2400" dirty="0"/>
              <a:t>The instructions for filing an appeal will be sent with your denial notice</a:t>
            </a:r>
          </a:p>
        </p:txBody>
      </p:sp>
      <p:pic>
        <p:nvPicPr>
          <p:cNvPr id="3" name="audi359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753600" y="2514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9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FDCDF10-3A16-4672-BF24-C6F016AFF100}" type="slidenum">
              <a:rPr lang="en-US"/>
              <a:pPr>
                <a:defRPr/>
              </a:pPr>
              <a:t>48</a:t>
            </a:fld>
            <a:endParaRPr lang="en-US"/>
          </a:p>
        </p:txBody>
      </p:sp>
      <p:sp>
        <p:nvSpPr>
          <p:cNvPr id="429058" name="Rectangle 2"/>
          <p:cNvSpPr>
            <a:spLocks noGrp="1" noChangeArrowheads="1"/>
          </p:cNvSpPr>
          <p:nvPr>
            <p:ph type="title"/>
          </p:nvPr>
        </p:nvSpPr>
        <p:spPr>
          <a:xfrm>
            <a:off x="152400" y="282575"/>
            <a:ext cx="8915400" cy="1066800"/>
          </a:xfrm>
        </p:spPr>
        <p:txBody>
          <a:bodyPr/>
          <a:lstStyle/>
          <a:p>
            <a:pPr eaLnBrk="1" hangingPunct="1">
              <a:defRPr/>
            </a:pPr>
            <a:r>
              <a:rPr lang="en-US" sz="3600" u="sng" dirty="0"/>
              <a:t>How can you Move out of </a:t>
            </a:r>
            <a:br>
              <a:rPr lang="en-US" sz="3600" u="sng" dirty="0"/>
            </a:br>
            <a:r>
              <a:rPr lang="en-US" sz="3600" u="sng" dirty="0"/>
              <a:t>your PBV Unit? (Chapter 14 &amp; 15)</a:t>
            </a:r>
          </a:p>
        </p:txBody>
      </p:sp>
      <p:sp>
        <p:nvSpPr>
          <p:cNvPr id="429059" name="Rectangle 3"/>
          <p:cNvSpPr>
            <a:spLocks noGrp="1" noChangeArrowheads="1"/>
          </p:cNvSpPr>
          <p:nvPr>
            <p:ph type="body" idx="1"/>
          </p:nvPr>
        </p:nvSpPr>
        <p:spPr>
          <a:xfrm>
            <a:off x="495300" y="1825625"/>
            <a:ext cx="8229600" cy="4419600"/>
          </a:xfrm>
        </p:spPr>
        <p:txBody>
          <a:bodyPr/>
          <a:lstStyle/>
          <a:p>
            <a:pPr eaLnBrk="1" hangingPunct="1">
              <a:lnSpc>
                <a:spcPct val="80000"/>
              </a:lnSpc>
              <a:defRPr/>
            </a:pPr>
            <a:r>
              <a:rPr lang="en-US" sz="2400" dirty="0"/>
              <a:t>If you wish to move </a:t>
            </a:r>
            <a:r>
              <a:rPr lang="en-US" sz="2400" b="1" dirty="0">
                <a:solidFill>
                  <a:schemeClr val="hlink"/>
                </a:solidFill>
              </a:rPr>
              <a:t>from your current unit</a:t>
            </a:r>
            <a:r>
              <a:rPr lang="en-US" sz="2400" dirty="0"/>
              <a:t>, you may submit a request to the Move Unit at HPD after one year on the PBV program. </a:t>
            </a:r>
          </a:p>
          <a:p>
            <a:pPr eaLnBrk="1" hangingPunct="1">
              <a:lnSpc>
                <a:spcPct val="80000"/>
              </a:lnSpc>
              <a:defRPr/>
            </a:pPr>
            <a:endParaRPr lang="en-US" sz="2400" dirty="0"/>
          </a:p>
          <a:p>
            <a:pPr eaLnBrk="1" hangingPunct="1">
              <a:lnSpc>
                <a:spcPct val="80000"/>
              </a:lnSpc>
              <a:defRPr/>
            </a:pPr>
            <a:r>
              <a:rPr lang="en-US" sz="2400" dirty="0"/>
              <a:t>You will need to be in good standing with your landlord, be released by the landlord, and be placed on the Section 8 voucher waitlist.</a:t>
            </a:r>
          </a:p>
          <a:p>
            <a:pPr eaLnBrk="1" hangingPunct="1">
              <a:lnSpc>
                <a:spcPct val="80000"/>
              </a:lnSpc>
              <a:defRPr/>
            </a:pPr>
            <a:endParaRPr lang="en-US" sz="2400" dirty="0"/>
          </a:p>
          <a:p>
            <a:pPr eaLnBrk="1" hangingPunct="1">
              <a:lnSpc>
                <a:spcPct val="80000"/>
              </a:lnSpc>
              <a:defRPr/>
            </a:pPr>
            <a:r>
              <a:rPr lang="en-US" sz="2400" dirty="0"/>
              <a:t>If approved to move, you will be issued a voucher once it becomes available. You </a:t>
            </a:r>
            <a:r>
              <a:rPr lang="en-US" sz="2400" u="sng" dirty="0"/>
              <a:t>must</a:t>
            </a:r>
            <a:r>
              <a:rPr lang="en-US" sz="2400" dirty="0"/>
              <a:t> </a:t>
            </a:r>
            <a:r>
              <a:rPr lang="en-US" sz="2400" b="1" dirty="0">
                <a:solidFill>
                  <a:schemeClr val="hlink"/>
                </a:solidFill>
              </a:rPr>
              <a:t>find an apartment</a:t>
            </a:r>
            <a:r>
              <a:rPr lang="en-US" sz="2400" dirty="0"/>
              <a:t> and submit a Landlord Package before your voucher expires (120 days from the issue date)</a:t>
            </a:r>
          </a:p>
          <a:p>
            <a:pPr eaLnBrk="1" hangingPunct="1">
              <a:lnSpc>
                <a:spcPct val="80000"/>
              </a:lnSpc>
              <a:defRPr/>
            </a:pPr>
            <a:endParaRPr lang="en-US" sz="2400" dirty="0"/>
          </a:p>
          <a:p>
            <a:pPr eaLnBrk="1" hangingPunct="1">
              <a:lnSpc>
                <a:spcPct val="80000"/>
              </a:lnSpc>
              <a:defRPr/>
            </a:pPr>
            <a:r>
              <a:rPr lang="en-US" sz="2400" dirty="0"/>
              <a:t>Ports</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buFont typeface="Wingdings" pitchFamily="2" charset="2"/>
              <a:buNone/>
              <a:defRPr/>
            </a:pPr>
            <a:endParaRPr lang="en-US" sz="2400" dirty="0"/>
          </a:p>
        </p:txBody>
      </p:sp>
      <p:pic>
        <p:nvPicPr>
          <p:cNvPr id="3" name="audi359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372600" y="228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56600"/>
    </mc:Choice>
    <mc:Fallback xmlns="">
      <p:transition advClick="0" advTm="56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AA2A89A-8D2C-4AAB-BF4D-87C312B61FCF}" type="slidenum">
              <a:rPr lang="en-US" smtClean="0"/>
              <a:pPr eaLnBrk="1" hangingPunct="1"/>
              <a:t>49</a:t>
            </a:fld>
            <a:endParaRPr lang="en-US"/>
          </a:p>
        </p:txBody>
      </p:sp>
      <p:sp>
        <p:nvSpPr>
          <p:cNvPr id="47108" name="Rectangle 2"/>
          <p:cNvSpPr>
            <a:spLocks noGrp="1" noChangeArrowheads="1"/>
          </p:cNvSpPr>
          <p:nvPr>
            <p:ph type="title"/>
          </p:nvPr>
        </p:nvSpPr>
        <p:spPr/>
        <p:txBody>
          <a:bodyPr>
            <a:normAutofit/>
          </a:bodyPr>
          <a:lstStyle/>
          <a:p>
            <a:pPr eaLnBrk="1" hangingPunct="1"/>
            <a:r>
              <a:rPr lang="en-US" u="sng" dirty="0"/>
              <a:t>Portability</a:t>
            </a:r>
            <a:br>
              <a:rPr lang="en-US" dirty="0"/>
            </a:br>
            <a:r>
              <a:rPr lang="en-US" sz="3100" dirty="0"/>
              <a:t>Using Section 8 Outside NYC</a:t>
            </a:r>
          </a:p>
        </p:txBody>
      </p:sp>
      <p:sp>
        <p:nvSpPr>
          <p:cNvPr id="47109" name="Rectangle 3"/>
          <p:cNvSpPr>
            <a:spLocks noGrp="1" noChangeArrowheads="1"/>
          </p:cNvSpPr>
          <p:nvPr>
            <p:ph type="body" idx="1"/>
          </p:nvPr>
        </p:nvSpPr>
        <p:spPr/>
        <p:txBody>
          <a:bodyPr>
            <a:normAutofit/>
          </a:bodyPr>
          <a:lstStyle/>
          <a:p>
            <a:pPr eaLnBrk="1" hangingPunct="1">
              <a:lnSpc>
                <a:spcPct val="150000"/>
              </a:lnSpc>
              <a:spcBef>
                <a:spcPts val="0"/>
              </a:spcBef>
            </a:pPr>
            <a:r>
              <a:rPr lang="en-US" sz="2400" dirty="0"/>
              <a:t>If you are issued a move voucher, you are eligible to use your Section 8 rent subsidy to lease a unit anywhere in the United States where there is a Section 8 program</a:t>
            </a:r>
          </a:p>
          <a:p>
            <a:pPr marL="0" indent="0" eaLnBrk="1" hangingPunct="1">
              <a:spcBef>
                <a:spcPts val="0"/>
              </a:spcBef>
              <a:buNone/>
            </a:pPr>
            <a:endParaRPr lang="en-US" sz="1100" dirty="0"/>
          </a:p>
          <a:p>
            <a:pPr eaLnBrk="1" hangingPunct="1">
              <a:lnSpc>
                <a:spcPct val="150000"/>
              </a:lnSpc>
              <a:spcBef>
                <a:spcPts val="0"/>
              </a:spcBef>
            </a:pPr>
            <a:r>
              <a:rPr lang="en-US" sz="2400" dirty="0"/>
              <a:t>If you move outside of HPD’s jurisdiction (Port Out), you will be subsidized based on the receiving Public Housing Authority (PHA)’s regular payment and subsidy standard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53600" y="1981200"/>
            <a:ext cx="609600" cy="609600"/>
          </a:xfrm>
          <a:prstGeom prst="rect">
            <a:avLst/>
          </a:prstGeom>
        </p:spPr>
      </p:pic>
    </p:spTree>
    <p:extLst>
      <p:ext uri="{BB962C8B-B14F-4D97-AF65-F5344CB8AC3E}">
        <p14:creationId xmlns:p14="http://schemas.microsoft.com/office/powerpoint/2010/main" val="231631156"/>
      </p:ext>
    </p:extLst>
  </p:cSld>
  <p:clrMapOvr>
    <a:masterClrMapping/>
  </p:clrMapOvr>
  <mc:AlternateContent xmlns:mc="http://schemas.openxmlformats.org/markup-compatibility/2006" xmlns:p14="http://schemas.microsoft.com/office/powerpoint/2010/main">
    <mc:Choice Requires="p14">
      <p:transition p14:dur="10" advClick="0" advTm="28000"/>
    </mc:Choice>
    <mc:Fallback xmlns="">
      <p:transition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282C292-FA25-4CBD-A70B-29093270796E}" type="slidenum">
              <a:rPr lang="en-US"/>
              <a:pPr>
                <a:defRPr/>
              </a:pPr>
              <a:t>5</a:t>
            </a:fld>
            <a:endParaRPr lang="en-US"/>
          </a:p>
        </p:txBody>
      </p:sp>
      <p:sp>
        <p:nvSpPr>
          <p:cNvPr id="15362" name="Rectangle 2"/>
          <p:cNvSpPr>
            <a:spLocks noGrp="1" noChangeArrowheads="1"/>
          </p:cNvSpPr>
          <p:nvPr>
            <p:ph type="title"/>
          </p:nvPr>
        </p:nvSpPr>
        <p:spPr>
          <a:xfrm>
            <a:off x="457200" y="152400"/>
            <a:ext cx="8229600" cy="1295400"/>
          </a:xfrm>
        </p:spPr>
        <p:txBody>
          <a:bodyPr/>
          <a:lstStyle/>
          <a:p>
            <a:pPr eaLnBrk="1" hangingPunct="1">
              <a:defRPr/>
            </a:pPr>
            <a:r>
              <a:rPr lang="en-US" sz="4000" u="sng" dirty="0"/>
              <a:t>Quick Overview of Section 8</a:t>
            </a:r>
          </a:p>
        </p:txBody>
      </p:sp>
      <p:sp>
        <p:nvSpPr>
          <p:cNvPr id="15363" name="Rectangle 3"/>
          <p:cNvSpPr>
            <a:spLocks noGrp="1" noChangeArrowheads="1"/>
          </p:cNvSpPr>
          <p:nvPr>
            <p:ph type="body" idx="1"/>
          </p:nvPr>
        </p:nvSpPr>
        <p:spPr>
          <a:xfrm>
            <a:off x="228600" y="1524000"/>
            <a:ext cx="8915400" cy="5029200"/>
          </a:xfrm>
        </p:spPr>
        <p:txBody>
          <a:bodyPr/>
          <a:lstStyle/>
          <a:p>
            <a:pPr eaLnBrk="1" hangingPunct="1">
              <a:buFont typeface="Wingdings" pitchFamily="2" charset="2"/>
              <a:buNone/>
              <a:defRPr/>
            </a:pPr>
            <a:endParaRPr lang="en-US" b="1" dirty="0">
              <a:solidFill>
                <a:schemeClr val="folHlink"/>
              </a:solidFill>
            </a:endParaRPr>
          </a:p>
          <a:p>
            <a:pPr eaLnBrk="1" hangingPunct="1">
              <a:defRPr/>
            </a:pPr>
            <a:r>
              <a:rPr lang="en-US" dirty="0"/>
              <a:t>Section 8 provides </a:t>
            </a:r>
            <a:r>
              <a:rPr lang="en-US" b="1" dirty="0">
                <a:solidFill>
                  <a:schemeClr val="hlink"/>
                </a:solidFill>
              </a:rPr>
              <a:t>rental assistance</a:t>
            </a:r>
            <a:r>
              <a:rPr lang="en-US" dirty="0"/>
              <a:t> to eligible households to assist them in renting privately-owned apartments</a:t>
            </a:r>
          </a:p>
          <a:p>
            <a:pPr eaLnBrk="1" hangingPunct="1">
              <a:buFont typeface="Wingdings" pitchFamily="2" charset="2"/>
              <a:buNone/>
              <a:defRPr/>
            </a:pPr>
            <a:endParaRPr lang="en-US" dirty="0"/>
          </a:p>
          <a:p>
            <a:pPr eaLnBrk="1" hangingPunct="1">
              <a:defRPr/>
            </a:pPr>
            <a:r>
              <a:rPr lang="en-US" dirty="0"/>
              <a:t>There are </a:t>
            </a:r>
            <a:r>
              <a:rPr lang="en-US" b="1" dirty="0">
                <a:solidFill>
                  <a:schemeClr val="hlink"/>
                </a:solidFill>
              </a:rPr>
              <a:t>3 participants</a:t>
            </a:r>
            <a:r>
              <a:rPr lang="en-US" dirty="0"/>
              <a:t> in the Section 8 program: </a:t>
            </a:r>
            <a:r>
              <a:rPr lang="en-US" b="1" dirty="0">
                <a:solidFill>
                  <a:schemeClr val="hlink"/>
                </a:solidFill>
              </a:rPr>
              <a:t>the</a:t>
            </a:r>
            <a:r>
              <a:rPr lang="en-US" dirty="0"/>
              <a:t> </a:t>
            </a:r>
            <a:r>
              <a:rPr lang="en-US" b="1" dirty="0">
                <a:solidFill>
                  <a:schemeClr val="hlink"/>
                </a:solidFill>
              </a:rPr>
              <a:t>family</a:t>
            </a:r>
            <a:r>
              <a:rPr lang="en-US" dirty="0"/>
              <a:t>, </a:t>
            </a:r>
            <a:r>
              <a:rPr lang="en-US" b="1" dirty="0">
                <a:solidFill>
                  <a:schemeClr val="hlink"/>
                </a:solidFill>
              </a:rPr>
              <a:t>the landlord</a:t>
            </a:r>
            <a:r>
              <a:rPr lang="en-US" dirty="0"/>
              <a:t>, and </a:t>
            </a:r>
            <a:r>
              <a:rPr lang="en-US" b="1" dirty="0">
                <a:solidFill>
                  <a:schemeClr val="hlink"/>
                </a:solidFill>
              </a:rPr>
              <a:t>HPD</a:t>
            </a:r>
          </a:p>
          <a:p>
            <a:pPr eaLnBrk="1" hangingPunct="1">
              <a:defRPr/>
            </a:pPr>
            <a:endParaRPr lang="en-US" dirty="0"/>
          </a:p>
          <a:p>
            <a:pPr eaLnBrk="1" hangingPunct="1">
              <a:defRPr/>
            </a:pP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sz="2800" dirty="0"/>
          </a:p>
        </p:txBody>
      </p:sp>
      <p:pic>
        <p:nvPicPr>
          <p:cNvPr id="3" name="audi342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57200" y="59404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3600"/>
    </mc:Choice>
    <mc:Fallback xmlns="">
      <p:transition advClick="0" advTm="13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AA2A89A-8D2C-4AAB-BF4D-87C312B61FCF}" type="slidenum">
              <a:rPr lang="en-US" smtClean="0"/>
              <a:pPr eaLnBrk="1" hangingPunct="1"/>
              <a:t>50</a:t>
            </a:fld>
            <a:endParaRPr lang="en-US" dirty="0"/>
          </a:p>
        </p:txBody>
      </p:sp>
      <p:sp>
        <p:nvSpPr>
          <p:cNvPr id="47108" name="Rectangle 2"/>
          <p:cNvSpPr>
            <a:spLocks noGrp="1" noChangeArrowheads="1"/>
          </p:cNvSpPr>
          <p:nvPr>
            <p:ph type="title"/>
          </p:nvPr>
        </p:nvSpPr>
        <p:spPr>
          <a:xfrm>
            <a:off x="457200" y="228600"/>
            <a:ext cx="8229600" cy="1143000"/>
          </a:xfrm>
        </p:spPr>
        <p:txBody>
          <a:bodyPr/>
          <a:lstStyle/>
          <a:p>
            <a:r>
              <a:rPr lang="en-US" sz="4000" u="sng" dirty="0">
                <a:solidFill>
                  <a:schemeClr val="tx1"/>
                </a:solidFill>
              </a:rPr>
              <a:t>Portability</a:t>
            </a:r>
            <a:br>
              <a:rPr lang="en-US" sz="4000" dirty="0">
                <a:solidFill>
                  <a:schemeClr val="tx1"/>
                </a:solidFill>
              </a:rPr>
            </a:br>
            <a:r>
              <a:rPr lang="en-US" sz="2800" dirty="0">
                <a:solidFill>
                  <a:schemeClr val="tx1"/>
                </a:solidFill>
              </a:rPr>
              <a:t>Using Section 8 Outside NYC</a:t>
            </a:r>
            <a:endParaRPr lang="en-US" dirty="0">
              <a:solidFill>
                <a:schemeClr val="tx1"/>
              </a:solidFill>
            </a:endParaRPr>
          </a:p>
        </p:txBody>
      </p:sp>
      <p:sp>
        <p:nvSpPr>
          <p:cNvPr id="47109" name="Rectangle 3"/>
          <p:cNvSpPr>
            <a:spLocks noGrp="1" noChangeArrowheads="1"/>
          </p:cNvSpPr>
          <p:nvPr>
            <p:ph type="body" idx="1"/>
          </p:nvPr>
        </p:nvSpPr>
        <p:spPr>
          <a:xfrm>
            <a:off x="266700" y="1475877"/>
            <a:ext cx="8610600" cy="4830763"/>
          </a:xfrm>
        </p:spPr>
        <p:txBody>
          <a:bodyPr>
            <a:normAutofit fontScale="92500"/>
          </a:bodyPr>
          <a:lstStyle/>
          <a:p>
            <a:pPr eaLnBrk="1" hangingPunct="1">
              <a:lnSpc>
                <a:spcPct val="125000"/>
              </a:lnSpc>
            </a:pPr>
            <a:r>
              <a:rPr lang="en-US" sz="2400" dirty="0"/>
              <a:t>In order to Port Out, you must first decide where you would like to move and find the receiving Public Housing Authority (PHA) that has a Section 8 program in the area.   </a:t>
            </a:r>
          </a:p>
          <a:p>
            <a:pPr lvl="1">
              <a:lnSpc>
                <a:spcPct val="125000"/>
              </a:lnSpc>
            </a:pPr>
            <a:r>
              <a:rPr lang="en-US" sz="2000" dirty="0"/>
              <a:t>If you intend to port out within the nearby areas (New York, New Jersey and Connecticut), contact information for the PHAs is available in an additional handout upon request</a:t>
            </a:r>
          </a:p>
          <a:p>
            <a:pPr>
              <a:lnSpc>
                <a:spcPct val="125000"/>
              </a:lnSpc>
            </a:pPr>
            <a:r>
              <a:rPr lang="en-US" sz="2400" dirty="0"/>
              <a:t>You will then need to complete a Portability Request Form listing the area and PHA where you would like to move.</a:t>
            </a:r>
          </a:p>
          <a:p>
            <a:pPr>
              <a:lnSpc>
                <a:spcPct val="125000"/>
              </a:lnSpc>
            </a:pPr>
            <a:r>
              <a:rPr lang="en-US" sz="2400" dirty="0"/>
              <a:t>HPD will prepare a portability package for the receiving PHA. </a:t>
            </a:r>
          </a:p>
          <a:p>
            <a:pPr>
              <a:lnSpc>
                <a:spcPct val="125000"/>
              </a:lnSpc>
            </a:pPr>
            <a:r>
              <a:rPr lang="en-US" sz="2400" dirty="0"/>
              <a:t>Once the package has been transmitted, the receiving PHA will issue you a new voucher to use in their jurisdiction.</a:t>
            </a:r>
          </a:p>
          <a:p>
            <a:pPr>
              <a:lnSpc>
                <a:spcPct val="125000"/>
              </a:lnSpc>
            </a:pPr>
            <a:endParaRPr lang="en-US" sz="2400" b="1" dirty="0">
              <a:solidFill>
                <a:srgbClr val="00B05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53600" y="2286000"/>
            <a:ext cx="609600" cy="609600"/>
          </a:xfrm>
          <a:prstGeom prst="rect">
            <a:avLst/>
          </a:prstGeom>
        </p:spPr>
      </p:pic>
    </p:spTree>
    <p:extLst>
      <p:ext uri="{BB962C8B-B14F-4D97-AF65-F5344CB8AC3E}">
        <p14:creationId xmlns:p14="http://schemas.microsoft.com/office/powerpoint/2010/main" val="901304852"/>
      </p:ext>
    </p:extLst>
  </p:cSld>
  <p:clrMapOvr>
    <a:masterClrMapping/>
  </p:clrMapOvr>
  <mc:AlternateContent xmlns:mc="http://schemas.openxmlformats.org/markup-compatibility/2006" xmlns:p14="http://schemas.microsoft.com/office/powerpoint/2010/main">
    <mc:Choice Requires="p14">
      <p:transition p14:dur="10" advClick="0" advTm="42200"/>
    </mc:Choice>
    <mc:Fallback xmlns="">
      <p:transition advClick="0" advTm="4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4000" u="sng" dirty="0">
                <a:solidFill>
                  <a:schemeClr val="tx1"/>
                </a:solidFill>
              </a:rPr>
              <a:t>Portability</a:t>
            </a:r>
            <a:br>
              <a:rPr lang="en-US" sz="4000" dirty="0">
                <a:solidFill>
                  <a:schemeClr val="tx1"/>
                </a:solidFill>
              </a:rPr>
            </a:br>
            <a:r>
              <a:rPr lang="en-US" sz="2800" dirty="0">
                <a:solidFill>
                  <a:schemeClr val="tx1"/>
                </a:solidFill>
              </a:rPr>
              <a:t>Using Section 8 Outside NYC</a:t>
            </a:r>
            <a:endParaRPr lang="en-US" dirty="0">
              <a:solidFill>
                <a:schemeClr val="tx1"/>
              </a:solidFill>
            </a:endParaRPr>
          </a:p>
        </p:txBody>
      </p:sp>
      <p:sp>
        <p:nvSpPr>
          <p:cNvPr id="3" name="Content Placeholder 2"/>
          <p:cNvSpPr>
            <a:spLocks noGrp="1"/>
          </p:cNvSpPr>
          <p:nvPr>
            <p:ph idx="1"/>
          </p:nvPr>
        </p:nvSpPr>
        <p:spPr>
          <a:xfrm>
            <a:off x="457200" y="1219200"/>
            <a:ext cx="8305800" cy="4906963"/>
          </a:xfrm>
        </p:spPr>
        <p:txBody>
          <a:bodyPr>
            <a:normAutofit fontScale="77500" lnSpcReduction="20000"/>
          </a:bodyPr>
          <a:lstStyle/>
          <a:p>
            <a:pPr>
              <a:lnSpc>
                <a:spcPct val="135000"/>
              </a:lnSpc>
            </a:pPr>
            <a:r>
              <a:rPr lang="en-US" dirty="0"/>
              <a:t>You must locate an apartment within the receiving PHA’s jurisdiction before your new voucher expires or you will not be able to receive Section 8 assistance. </a:t>
            </a:r>
          </a:p>
          <a:p>
            <a:pPr>
              <a:lnSpc>
                <a:spcPct val="135000"/>
              </a:lnSpc>
            </a:pPr>
            <a:r>
              <a:rPr lang="en-US" dirty="0"/>
              <a:t>Remember: to be able to port out to a new PHA, you must be within </a:t>
            </a:r>
            <a:r>
              <a:rPr lang="en-US" u="sng" dirty="0"/>
              <a:t>their</a:t>
            </a:r>
            <a:r>
              <a:rPr lang="en-US" dirty="0"/>
              <a:t> income eligibility guidelines (not HPD’s) and your new voucher will be subject to </a:t>
            </a:r>
            <a:r>
              <a:rPr lang="en-US" u="sng" dirty="0"/>
              <a:t>their</a:t>
            </a:r>
            <a:r>
              <a:rPr lang="en-US" dirty="0"/>
              <a:t> payment standard. Additional screenings may also be required by the receiving PHA. You may only use documents issued by the receiving PHA in their jurisdiction.</a:t>
            </a:r>
          </a:p>
          <a:p>
            <a:pPr marL="0" indent="0">
              <a:buNone/>
            </a:pP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51</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2286000"/>
            <a:ext cx="609600" cy="609600"/>
          </a:xfrm>
          <a:prstGeom prst="rect">
            <a:avLst/>
          </a:prstGeom>
        </p:spPr>
      </p:pic>
    </p:spTree>
    <p:extLst>
      <p:ext uri="{BB962C8B-B14F-4D97-AF65-F5344CB8AC3E}">
        <p14:creationId xmlns:p14="http://schemas.microsoft.com/office/powerpoint/2010/main" val="3271870554"/>
      </p:ext>
    </p:extLst>
  </p:cSld>
  <p:clrMapOvr>
    <a:masterClrMapping/>
  </p:clrMapOvr>
  <mc:AlternateContent xmlns:mc="http://schemas.openxmlformats.org/markup-compatibility/2006" xmlns:p14="http://schemas.microsoft.com/office/powerpoint/2010/main">
    <mc:Choice Requires="p14">
      <p:transition p14:dur="10" advClick="0" advTm="33750"/>
    </mc:Choice>
    <mc:Fallback xmlns="">
      <p:transition advClick="0" advTm="3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Neighborhoods</a:t>
            </a:r>
          </a:p>
        </p:txBody>
      </p:sp>
      <p:sp>
        <p:nvSpPr>
          <p:cNvPr id="3" name="Content Placeholder 2"/>
          <p:cNvSpPr>
            <a:spLocks noGrp="1"/>
          </p:cNvSpPr>
          <p:nvPr>
            <p:ph idx="1"/>
          </p:nvPr>
        </p:nvSpPr>
        <p:spPr>
          <a:xfrm>
            <a:off x="457200" y="1600200"/>
            <a:ext cx="8382000" cy="4648200"/>
          </a:xfrm>
        </p:spPr>
        <p:txBody>
          <a:bodyPr>
            <a:normAutofit lnSpcReduction="10000"/>
          </a:bodyPr>
          <a:lstStyle/>
          <a:p>
            <a:r>
              <a:rPr lang="en-US" dirty="0"/>
              <a:t>Areas in NYC with low poverty that may be affordable based on HPD’s Section 8 payment standards</a:t>
            </a:r>
          </a:p>
          <a:p>
            <a:r>
              <a:rPr lang="en-US" dirty="0"/>
              <a:t>Generally provide access to better schools, healthcare and employment opportunities</a:t>
            </a:r>
          </a:p>
          <a:p>
            <a:r>
              <a:rPr lang="en-US" dirty="0"/>
              <a:t>For more information about opportunity neighborhoods in NYC and their benefits, please see </a:t>
            </a:r>
            <a:r>
              <a:rPr lang="en-US" b="1" dirty="0"/>
              <a:t>Appendix G</a:t>
            </a:r>
            <a:r>
              <a:rPr lang="en-US" dirty="0"/>
              <a:t> in your Briefing Book</a:t>
            </a:r>
          </a:p>
        </p:txBody>
      </p:sp>
      <p:sp>
        <p:nvSpPr>
          <p:cNvPr id="5" name="Slide Number Placeholder 4"/>
          <p:cNvSpPr>
            <a:spLocks noGrp="1"/>
          </p:cNvSpPr>
          <p:nvPr>
            <p:ph type="sldNum" sz="quarter" idx="12"/>
          </p:nvPr>
        </p:nvSpPr>
        <p:spPr/>
        <p:txBody>
          <a:bodyPr/>
          <a:lstStyle/>
          <a:p>
            <a:fld id="{24CDFDAD-E495-4FDC-8364-B88F99CDE44B}" type="slidenum">
              <a:rPr lang="en-US" smtClean="0"/>
              <a:t>52</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4600" y="2667000"/>
            <a:ext cx="609600" cy="609600"/>
          </a:xfrm>
          <a:prstGeom prst="rect">
            <a:avLst/>
          </a:prstGeom>
        </p:spPr>
      </p:pic>
    </p:spTree>
    <p:extLst>
      <p:ext uri="{BB962C8B-B14F-4D97-AF65-F5344CB8AC3E}">
        <p14:creationId xmlns:p14="http://schemas.microsoft.com/office/powerpoint/2010/main" val="1765307806"/>
      </p:ext>
    </p:extLst>
  </p:cSld>
  <p:clrMapOvr>
    <a:masterClrMapping/>
  </p:clrMapOvr>
  <mc:AlternateContent xmlns:mc="http://schemas.openxmlformats.org/markup-compatibility/2006" xmlns:p14="http://schemas.microsoft.com/office/powerpoint/2010/main">
    <mc:Choice Requires="p14">
      <p:transition p14:dur="10" advClick="0" advTm="24800"/>
    </mc:Choice>
    <mc:Fallback xmlns="">
      <p:transition advClick="0" advTm="2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in Low-Poverty Areas</a:t>
            </a:r>
          </a:p>
        </p:txBody>
      </p:sp>
      <p:sp>
        <p:nvSpPr>
          <p:cNvPr id="3" name="Content Placeholder 2"/>
          <p:cNvSpPr>
            <a:spLocks noGrp="1"/>
          </p:cNvSpPr>
          <p:nvPr>
            <p:ph idx="1"/>
          </p:nvPr>
        </p:nvSpPr>
        <p:spPr/>
        <p:txBody>
          <a:bodyPr>
            <a:normAutofit fontScale="92500" lnSpcReduction="10000"/>
          </a:bodyPr>
          <a:lstStyle/>
          <a:p>
            <a:r>
              <a:rPr lang="en-US" dirty="0"/>
              <a:t>Children enjoy greater economic success later in life and are more likely to attend college</a:t>
            </a:r>
          </a:p>
          <a:p>
            <a:pPr marL="0" indent="0">
              <a:buNone/>
            </a:pPr>
            <a:endParaRPr lang="en-US" sz="2400" dirty="0"/>
          </a:p>
          <a:p>
            <a:r>
              <a:rPr lang="en-US" dirty="0"/>
              <a:t>Children more likely to attend high-performing schools</a:t>
            </a:r>
          </a:p>
          <a:p>
            <a:endParaRPr lang="en-US" sz="2400" dirty="0"/>
          </a:p>
          <a:p>
            <a:r>
              <a:rPr lang="en-US" dirty="0"/>
              <a:t>Adults are more likely to have better health outcomes</a:t>
            </a:r>
          </a:p>
          <a:p>
            <a:endParaRPr lang="en-US" dirty="0"/>
          </a:p>
        </p:txBody>
      </p:sp>
      <p:sp>
        <p:nvSpPr>
          <p:cNvPr id="5" name="Slide Number Placeholder 4"/>
          <p:cNvSpPr>
            <a:spLocks noGrp="1"/>
          </p:cNvSpPr>
          <p:nvPr>
            <p:ph type="sldNum" sz="quarter" idx="12"/>
          </p:nvPr>
        </p:nvSpPr>
        <p:spPr/>
        <p:txBody>
          <a:bodyPr/>
          <a:lstStyle/>
          <a:p>
            <a:fld id="{24CDFDAD-E495-4FDC-8364-B88F99CDE44B}" type="slidenum">
              <a:rPr lang="en-US" smtClean="0"/>
              <a:t>53</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2743200"/>
            <a:ext cx="609600" cy="609600"/>
          </a:xfrm>
          <a:prstGeom prst="rect">
            <a:avLst/>
          </a:prstGeom>
        </p:spPr>
      </p:pic>
    </p:spTree>
    <p:extLst>
      <p:ext uri="{BB962C8B-B14F-4D97-AF65-F5344CB8AC3E}">
        <p14:creationId xmlns:p14="http://schemas.microsoft.com/office/powerpoint/2010/main" val="2805349260"/>
      </p:ext>
    </p:extLst>
  </p:cSld>
  <p:clrMapOvr>
    <a:masterClrMapping/>
  </p:clrMapOvr>
  <mc:AlternateContent xmlns:mc="http://schemas.openxmlformats.org/markup-compatibility/2006" xmlns:p14="http://schemas.microsoft.com/office/powerpoint/2010/main">
    <mc:Choice Requires="p14">
      <p:transition p14:dur="10" advClick="0" advTm="17900"/>
    </mc:Choice>
    <mc:Fallback xmlns="">
      <p:transition advClick="0" advTm="1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DC9EA2D-C246-4F58-9F89-1303A0F6612A}" type="slidenum">
              <a:rPr lang="en-US"/>
              <a:pPr>
                <a:defRPr/>
              </a:pPr>
              <a:t>54</a:t>
            </a:fld>
            <a:endParaRPr lang="en-US"/>
          </a:p>
        </p:txBody>
      </p:sp>
      <p:sp>
        <p:nvSpPr>
          <p:cNvPr id="449538" name="Rectangle 2"/>
          <p:cNvSpPr>
            <a:spLocks noGrp="1" noChangeArrowheads="1"/>
          </p:cNvSpPr>
          <p:nvPr>
            <p:ph type="title"/>
          </p:nvPr>
        </p:nvSpPr>
        <p:spPr>
          <a:xfrm>
            <a:off x="457200" y="381000"/>
            <a:ext cx="8229600" cy="1219200"/>
          </a:xfrm>
        </p:spPr>
        <p:txBody>
          <a:bodyPr/>
          <a:lstStyle/>
          <a:p>
            <a:pPr eaLnBrk="1" hangingPunct="1">
              <a:defRPr/>
            </a:pPr>
            <a:r>
              <a:rPr lang="en-US" u="sng"/>
              <a:t>Housing Discrimination</a:t>
            </a:r>
          </a:p>
        </p:txBody>
      </p:sp>
      <p:sp>
        <p:nvSpPr>
          <p:cNvPr id="449539" name="Rectangle 3"/>
          <p:cNvSpPr>
            <a:spLocks noGrp="1" noChangeArrowheads="1"/>
          </p:cNvSpPr>
          <p:nvPr>
            <p:ph type="body" idx="1"/>
          </p:nvPr>
        </p:nvSpPr>
        <p:spPr>
          <a:xfrm>
            <a:off x="457200" y="1676400"/>
            <a:ext cx="8458200" cy="4267200"/>
          </a:xfrm>
        </p:spPr>
        <p:txBody>
          <a:bodyPr/>
          <a:lstStyle/>
          <a:p>
            <a:pPr eaLnBrk="1" hangingPunct="1">
              <a:lnSpc>
                <a:spcPct val="80000"/>
              </a:lnSpc>
              <a:buFont typeface="Wingdings" pitchFamily="2" charset="2"/>
              <a:buNone/>
              <a:defRPr/>
            </a:pPr>
            <a:r>
              <a:rPr lang="en-US" dirty="0"/>
              <a:t>HPD will not deny you the equal </a:t>
            </a:r>
          </a:p>
          <a:p>
            <a:pPr eaLnBrk="1" hangingPunct="1">
              <a:lnSpc>
                <a:spcPct val="80000"/>
              </a:lnSpc>
              <a:buFont typeface="Wingdings" pitchFamily="2" charset="2"/>
              <a:buNone/>
              <a:defRPr/>
            </a:pPr>
            <a:r>
              <a:rPr lang="en-US" dirty="0"/>
              <a:t>opportunity to apply for or receive </a:t>
            </a:r>
          </a:p>
          <a:p>
            <a:pPr eaLnBrk="1" hangingPunct="1">
              <a:lnSpc>
                <a:spcPct val="80000"/>
              </a:lnSpc>
              <a:buFont typeface="Wingdings" pitchFamily="2" charset="2"/>
              <a:buNone/>
              <a:defRPr/>
            </a:pPr>
            <a:r>
              <a:rPr lang="en-US" dirty="0"/>
              <a:t>assistance based on your:</a:t>
            </a:r>
          </a:p>
          <a:p>
            <a:pPr eaLnBrk="1" hangingPunct="1">
              <a:lnSpc>
                <a:spcPct val="80000"/>
              </a:lnSpc>
              <a:buFont typeface="Wingdings" pitchFamily="2" charset="2"/>
              <a:buNone/>
              <a:defRPr/>
            </a:pPr>
            <a:endParaRPr lang="en-US" sz="2800" dirty="0"/>
          </a:p>
          <a:p>
            <a:pPr eaLnBrk="1" hangingPunct="1">
              <a:lnSpc>
                <a:spcPct val="80000"/>
              </a:lnSpc>
              <a:defRPr/>
            </a:pPr>
            <a:r>
              <a:rPr lang="en-US" dirty="0"/>
              <a:t> Race			 </a:t>
            </a:r>
          </a:p>
          <a:p>
            <a:pPr eaLnBrk="1" hangingPunct="1">
              <a:lnSpc>
                <a:spcPct val="80000"/>
              </a:lnSpc>
              <a:defRPr/>
            </a:pPr>
            <a:r>
              <a:rPr lang="en-US" dirty="0"/>
              <a:t> Color</a:t>
            </a:r>
          </a:p>
          <a:p>
            <a:pPr eaLnBrk="1" hangingPunct="1">
              <a:lnSpc>
                <a:spcPct val="80000"/>
              </a:lnSpc>
              <a:defRPr/>
            </a:pPr>
            <a:r>
              <a:rPr lang="en-US" dirty="0"/>
              <a:t> Sex</a:t>
            </a:r>
          </a:p>
          <a:p>
            <a:pPr eaLnBrk="1" hangingPunct="1">
              <a:lnSpc>
                <a:spcPct val="80000"/>
              </a:lnSpc>
              <a:defRPr/>
            </a:pPr>
            <a:r>
              <a:rPr lang="en-US" dirty="0"/>
              <a:t> Religion or creed </a:t>
            </a:r>
          </a:p>
          <a:p>
            <a:pPr eaLnBrk="1" hangingPunct="1">
              <a:lnSpc>
                <a:spcPct val="80000"/>
              </a:lnSpc>
              <a:defRPr/>
            </a:pPr>
            <a:r>
              <a:rPr lang="en-US" dirty="0"/>
              <a:t> National or ethnic origin</a:t>
            </a:r>
          </a:p>
        </p:txBody>
      </p:sp>
      <p:pic>
        <p:nvPicPr>
          <p:cNvPr id="2" name="6F4F359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96400" y="2819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2500"/>
    </mc:Choice>
    <mc:Fallback xmlns="">
      <p:transition advClick="0" advTm="12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377"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1A104CF6-690F-4A07-85E5-6D984DD1126E}" type="slidenum">
              <a:rPr lang="en-US"/>
              <a:pPr>
                <a:defRPr/>
              </a:pPr>
              <a:t>55</a:t>
            </a:fld>
            <a:endParaRPr lang="en-US"/>
          </a:p>
        </p:txBody>
      </p:sp>
      <p:sp>
        <p:nvSpPr>
          <p:cNvPr id="451586" name="Rectangle 2"/>
          <p:cNvSpPr>
            <a:spLocks noGrp="1" noChangeArrowheads="1"/>
          </p:cNvSpPr>
          <p:nvPr>
            <p:ph type="body" idx="1"/>
          </p:nvPr>
        </p:nvSpPr>
        <p:spPr>
          <a:xfrm>
            <a:off x="533400" y="838200"/>
            <a:ext cx="8305800" cy="5486400"/>
          </a:xfrm>
        </p:spPr>
        <p:txBody>
          <a:bodyPr/>
          <a:lstStyle/>
          <a:p>
            <a:pPr eaLnBrk="1" hangingPunct="1">
              <a:buFont typeface="Wingdings" pitchFamily="2" charset="2"/>
              <a:buNone/>
              <a:defRPr/>
            </a:pPr>
            <a:r>
              <a:rPr lang="en-US" dirty="0"/>
              <a:t>HPD will not deny you the equal </a:t>
            </a:r>
          </a:p>
          <a:p>
            <a:pPr eaLnBrk="1" hangingPunct="1">
              <a:buFont typeface="Wingdings" pitchFamily="2" charset="2"/>
              <a:buNone/>
              <a:defRPr/>
            </a:pPr>
            <a:r>
              <a:rPr lang="en-US" dirty="0"/>
              <a:t>opportunity to apply for or receive </a:t>
            </a:r>
          </a:p>
          <a:p>
            <a:pPr eaLnBrk="1" hangingPunct="1">
              <a:buFont typeface="Wingdings" pitchFamily="2" charset="2"/>
              <a:buNone/>
              <a:defRPr/>
            </a:pPr>
            <a:r>
              <a:rPr lang="en-US" dirty="0"/>
              <a:t>assistance based on your:</a:t>
            </a:r>
          </a:p>
          <a:p>
            <a:pPr eaLnBrk="1" hangingPunct="1">
              <a:buFont typeface="Wingdings" pitchFamily="2" charset="2"/>
              <a:buNone/>
              <a:defRPr/>
            </a:pPr>
            <a:endParaRPr lang="en-US" sz="2800" dirty="0"/>
          </a:p>
          <a:p>
            <a:pPr eaLnBrk="1" hangingPunct="1">
              <a:defRPr/>
            </a:pPr>
            <a:r>
              <a:rPr lang="en-US" dirty="0"/>
              <a:t>Family or marital status</a:t>
            </a:r>
          </a:p>
          <a:p>
            <a:pPr eaLnBrk="1" hangingPunct="1">
              <a:defRPr/>
            </a:pPr>
            <a:r>
              <a:rPr lang="en-US" dirty="0"/>
              <a:t>Handicap or disability</a:t>
            </a:r>
          </a:p>
          <a:p>
            <a:pPr eaLnBrk="1" hangingPunct="1">
              <a:defRPr/>
            </a:pPr>
            <a:r>
              <a:rPr lang="en-US" dirty="0"/>
              <a:t>Sexual orientation or gender identity</a:t>
            </a:r>
          </a:p>
          <a:p>
            <a:pPr eaLnBrk="1" hangingPunct="1">
              <a:defRPr/>
            </a:pPr>
            <a:r>
              <a:rPr lang="en-US" dirty="0"/>
              <a:t>Prior arrest or conviction record</a:t>
            </a:r>
          </a:p>
          <a:p>
            <a:pPr eaLnBrk="1" hangingPunct="1">
              <a:defRPr/>
            </a:pPr>
            <a:r>
              <a:rPr lang="en-US" dirty="0"/>
              <a:t>Status as a victim of domestic violence</a:t>
            </a:r>
          </a:p>
        </p:txBody>
      </p:sp>
      <p:pic>
        <p:nvPicPr>
          <p:cNvPr id="2" name="C6D236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448800" y="28146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1500"/>
    </mc:Choice>
    <mc:Fallback xmlns="">
      <p:transition advClick="0" advTm="11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9057"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C488-526F-4A43-BD5D-7A344C009326}"/>
              </a:ext>
            </a:extLst>
          </p:cNvPr>
          <p:cNvSpPr>
            <a:spLocks noGrp="1"/>
          </p:cNvSpPr>
          <p:nvPr>
            <p:ph type="title"/>
          </p:nvPr>
        </p:nvSpPr>
        <p:spPr>
          <a:xfrm>
            <a:off x="457200" y="152400"/>
            <a:ext cx="8229600" cy="1371600"/>
          </a:xfrm>
        </p:spPr>
        <p:txBody>
          <a:bodyPr/>
          <a:lstStyle/>
          <a:p>
            <a:r>
              <a:rPr lang="en-US" u="sng" dirty="0"/>
              <a:t>Reasonable Accommodations</a:t>
            </a:r>
          </a:p>
        </p:txBody>
      </p:sp>
      <p:sp>
        <p:nvSpPr>
          <p:cNvPr id="3" name="Content Placeholder 2">
            <a:extLst>
              <a:ext uri="{FF2B5EF4-FFF2-40B4-BE49-F238E27FC236}">
                <a16:creationId xmlns:a16="http://schemas.microsoft.com/office/drawing/2014/main" id="{928825B4-1864-43AF-815D-861D431B2745}"/>
              </a:ext>
            </a:extLst>
          </p:cNvPr>
          <p:cNvSpPr>
            <a:spLocks noGrp="1"/>
          </p:cNvSpPr>
          <p:nvPr>
            <p:ph idx="1"/>
          </p:nvPr>
        </p:nvSpPr>
        <p:spPr>
          <a:xfrm>
            <a:off x="457200" y="1524000"/>
            <a:ext cx="8229600" cy="4876800"/>
          </a:xfrm>
        </p:spPr>
        <p:txBody>
          <a:bodyPr/>
          <a:lstStyle/>
          <a:p>
            <a:r>
              <a:rPr lang="en-US" sz="2400" dirty="0">
                <a:effectLst/>
              </a:rPr>
              <a:t>A reasonable accommodation is a </a:t>
            </a:r>
            <a:r>
              <a:rPr lang="en-US" sz="2400" b="1" dirty="0">
                <a:effectLst/>
              </a:rPr>
              <a:t>change that HPD makes to help people with disabilities participate in HPD’s programs.</a:t>
            </a:r>
          </a:p>
          <a:p>
            <a:pPr marL="0" indent="0">
              <a:buNone/>
            </a:pPr>
            <a:endParaRPr lang="en-US" sz="2400" dirty="0">
              <a:effectLst/>
            </a:endParaRPr>
          </a:p>
          <a:p>
            <a:r>
              <a:rPr lang="en-US" sz="2400" dirty="0">
                <a:effectLst/>
              </a:rPr>
              <a:t>The best way to request a reasonable accommodation is by filling out and submitting to HPD the Reasonable Accommodation Request form on our website.</a:t>
            </a:r>
          </a:p>
          <a:p>
            <a:pPr marL="0" indent="0">
              <a:buNone/>
            </a:pPr>
            <a:endParaRPr lang="en-US" sz="2400" dirty="0">
              <a:effectLst/>
            </a:endParaRPr>
          </a:p>
          <a:p>
            <a:r>
              <a:rPr lang="en-US" sz="2400" dirty="0">
                <a:effectLst/>
              </a:rPr>
              <a:t>If you have any questions about reasonable accommodations, please contact us using the contact information provided at the end of this presentation.</a:t>
            </a:r>
            <a:endParaRPr lang="en-US" sz="2000" dirty="0"/>
          </a:p>
        </p:txBody>
      </p:sp>
      <p:sp>
        <p:nvSpPr>
          <p:cNvPr id="4" name="Slide Number Placeholder 3">
            <a:extLst>
              <a:ext uri="{FF2B5EF4-FFF2-40B4-BE49-F238E27FC236}">
                <a16:creationId xmlns:a16="http://schemas.microsoft.com/office/drawing/2014/main" id="{9EDF6E68-682D-4D2C-81B3-28BD3489D9D2}"/>
              </a:ext>
            </a:extLst>
          </p:cNvPr>
          <p:cNvSpPr>
            <a:spLocks noGrp="1"/>
          </p:cNvSpPr>
          <p:nvPr>
            <p:ph type="sldNum" sz="quarter" idx="12"/>
          </p:nvPr>
        </p:nvSpPr>
        <p:spPr/>
        <p:txBody>
          <a:bodyPr/>
          <a:lstStyle/>
          <a:p>
            <a:pPr>
              <a:defRPr/>
            </a:pPr>
            <a:fld id="{955CDB18-DE45-485D-800E-ACC589486C75}" type="slidenum">
              <a:rPr lang="en-US" altLang="en-US" smtClean="0"/>
              <a:pPr>
                <a:defRPr/>
              </a:pPr>
              <a:t>56</a:t>
            </a:fld>
            <a:endParaRPr lang="en-US" altLang="en-US" dirty="0"/>
          </a:p>
        </p:txBody>
      </p:sp>
      <p:pic>
        <p:nvPicPr>
          <p:cNvPr id="5" name="SPC slide 64">
            <a:hlinkClick r:id="" action="ppaction://media"/>
            <a:extLst>
              <a:ext uri="{FF2B5EF4-FFF2-40B4-BE49-F238E27FC236}">
                <a16:creationId xmlns:a16="http://schemas.microsoft.com/office/drawing/2014/main" id="{CE0FE28B-3396-4789-B94A-CF3B20E09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3454400"/>
            <a:ext cx="609600" cy="609600"/>
          </a:xfrm>
          <a:prstGeom prst="rect">
            <a:avLst/>
          </a:prstGeom>
        </p:spPr>
      </p:pic>
    </p:spTree>
    <p:extLst>
      <p:ext uri="{BB962C8B-B14F-4D97-AF65-F5344CB8AC3E}">
        <p14:creationId xmlns:p14="http://schemas.microsoft.com/office/powerpoint/2010/main" val="3948850587"/>
      </p:ext>
    </p:extLst>
  </p:cSld>
  <p:clrMapOvr>
    <a:masterClrMapping/>
  </p:clrMapOvr>
  <mc:AlternateContent xmlns:mc="http://schemas.openxmlformats.org/markup-compatibility/2006" xmlns:p14="http://schemas.microsoft.com/office/powerpoint/2010/main">
    <mc:Choice Requires="p14">
      <p:transition spd="slow" p14:dur="2000" advTm="26200"/>
    </mc:Choice>
    <mc:Fallback xmlns="">
      <p:transition spd="slow" advTm="262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4114800"/>
          </a:xfrm>
        </p:spPr>
        <p:txBody>
          <a:bodyPr/>
          <a:lstStyle/>
          <a:p>
            <a:pPr>
              <a:spcBef>
                <a:spcPct val="0"/>
              </a:spcBef>
              <a:defRPr/>
            </a:pPr>
            <a:r>
              <a:rPr lang="en-US" sz="2400" dirty="0"/>
              <a:t>It is illegal for property owners, brokers or managing agents to refuse to rent to you based on your: </a:t>
            </a:r>
          </a:p>
          <a:p>
            <a:pPr lvl="1">
              <a:spcBef>
                <a:spcPct val="0"/>
              </a:spcBef>
              <a:defRPr/>
            </a:pPr>
            <a:r>
              <a:rPr lang="en-US" sz="1800" dirty="0"/>
              <a:t>Lawful occupation or source of income (including Section 8 vouchers)</a:t>
            </a:r>
          </a:p>
          <a:p>
            <a:pPr lvl="1">
              <a:spcBef>
                <a:spcPct val="0"/>
              </a:spcBef>
              <a:defRPr/>
            </a:pPr>
            <a:r>
              <a:rPr lang="en-US" sz="1800" dirty="0"/>
              <a:t>Race</a:t>
            </a:r>
          </a:p>
          <a:p>
            <a:pPr lvl="1">
              <a:spcBef>
                <a:spcPct val="0"/>
              </a:spcBef>
              <a:defRPr/>
            </a:pPr>
            <a:r>
              <a:rPr lang="en-US" sz="1800" dirty="0"/>
              <a:t>Color</a:t>
            </a:r>
          </a:p>
          <a:p>
            <a:pPr lvl="1">
              <a:spcBef>
                <a:spcPct val="0"/>
              </a:spcBef>
              <a:defRPr/>
            </a:pPr>
            <a:r>
              <a:rPr lang="en-US" sz="1800" dirty="0"/>
              <a:t>Religion or creed</a:t>
            </a:r>
          </a:p>
          <a:p>
            <a:pPr lvl="1">
              <a:spcBef>
                <a:spcPct val="0"/>
              </a:spcBef>
              <a:defRPr/>
            </a:pPr>
            <a:r>
              <a:rPr lang="en-US" sz="1800" dirty="0"/>
              <a:t>Age</a:t>
            </a:r>
          </a:p>
          <a:p>
            <a:pPr lvl="1">
              <a:spcBef>
                <a:spcPct val="0"/>
              </a:spcBef>
              <a:defRPr/>
            </a:pPr>
            <a:r>
              <a:rPr lang="en-US" sz="1800" dirty="0"/>
              <a:t>Sexual orientation</a:t>
            </a:r>
          </a:p>
          <a:p>
            <a:pPr lvl="1">
              <a:spcBef>
                <a:spcPct val="0"/>
              </a:spcBef>
              <a:defRPr/>
            </a:pPr>
            <a:r>
              <a:rPr lang="en-US" sz="1800" dirty="0"/>
              <a:t>National or ethnic origin</a:t>
            </a:r>
          </a:p>
          <a:p>
            <a:pPr lvl="1">
              <a:spcBef>
                <a:spcPct val="0"/>
              </a:spcBef>
              <a:defRPr/>
            </a:pPr>
            <a:r>
              <a:rPr lang="en-US" sz="1800" dirty="0"/>
              <a:t>Gender or gender identity</a:t>
            </a:r>
          </a:p>
          <a:p>
            <a:pPr lvl="1">
              <a:spcBef>
                <a:spcPct val="0"/>
              </a:spcBef>
              <a:defRPr/>
            </a:pPr>
            <a:r>
              <a:rPr lang="en-US" sz="1800" dirty="0"/>
              <a:t>Alienage or citizenship status</a:t>
            </a:r>
          </a:p>
          <a:p>
            <a:pPr lvl="1">
              <a:spcBef>
                <a:spcPct val="0"/>
              </a:spcBef>
              <a:defRPr/>
            </a:pPr>
            <a:r>
              <a:rPr lang="en-US" sz="1800" dirty="0"/>
              <a:t>Handicap or disability</a:t>
            </a:r>
          </a:p>
          <a:p>
            <a:pPr lvl="1">
              <a:spcBef>
                <a:spcPct val="0"/>
              </a:spcBef>
              <a:defRPr/>
            </a:pPr>
            <a:r>
              <a:rPr lang="en-US" sz="1800" dirty="0"/>
              <a:t>Family, Marital or Partnership Status</a:t>
            </a:r>
          </a:p>
          <a:p>
            <a:pPr marL="457200" lvl="1" indent="0">
              <a:spcBef>
                <a:spcPct val="0"/>
              </a:spcBef>
              <a:buFontTx/>
              <a:buNone/>
              <a:defRPr/>
            </a:pPr>
            <a:endParaRPr lang="en-US" sz="1800" dirty="0"/>
          </a:p>
          <a:p>
            <a:pPr>
              <a:spcBef>
                <a:spcPct val="0"/>
              </a:spcBef>
              <a:defRPr/>
            </a:pPr>
            <a:r>
              <a:rPr lang="en-US" sz="2400" dirty="0"/>
              <a:t>If you believe you have been the victim of housing discrimination, contact 311. The law also protects you from retaliation for filing a complaint.</a:t>
            </a:r>
          </a:p>
          <a:p>
            <a:pPr>
              <a:defRPr/>
            </a:pPr>
            <a:endParaRPr lang="en-US" dirty="0"/>
          </a:p>
        </p:txBody>
      </p:sp>
      <p:sp>
        <p:nvSpPr>
          <p:cNvPr id="4" name="Slide Number Placeholder 3"/>
          <p:cNvSpPr>
            <a:spLocks noGrp="1"/>
          </p:cNvSpPr>
          <p:nvPr>
            <p:ph type="sldNum" sz="quarter" idx="12"/>
          </p:nvPr>
        </p:nvSpPr>
        <p:spPr/>
        <p:txBody>
          <a:bodyPr/>
          <a:lstStyle/>
          <a:p>
            <a:pPr>
              <a:defRPr/>
            </a:pPr>
            <a:fld id="{5E5E8335-5AE1-49DD-8FA7-A5D9B1DE96E5}" type="slidenum">
              <a:rPr lang="en-US" smtClean="0"/>
              <a:pPr>
                <a:defRPr/>
              </a:pPr>
              <a:t>57</a:t>
            </a:fld>
            <a:endParaRPr lang="en-US"/>
          </a:p>
        </p:txBody>
      </p:sp>
      <p:pic>
        <p:nvPicPr>
          <p:cNvPr id="2" name="audi36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058400" y="228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34200"/>
    </mc:Choice>
    <mc:Fallback xmlns="">
      <p:transition advClick="0" advTm="342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BFC8C59-2464-4360-A4CE-2991A5F849A1}" type="slidenum">
              <a:rPr lang="en-US"/>
              <a:pPr>
                <a:defRPr/>
              </a:pPr>
              <a:t>58</a:t>
            </a:fld>
            <a:endParaRPr lang="en-US"/>
          </a:p>
        </p:txBody>
      </p:sp>
      <p:sp>
        <p:nvSpPr>
          <p:cNvPr id="492546" name="Rectangle 2"/>
          <p:cNvSpPr>
            <a:spLocks noGrp="1" noChangeArrowheads="1"/>
          </p:cNvSpPr>
          <p:nvPr>
            <p:ph type="title"/>
          </p:nvPr>
        </p:nvSpPr>
        <p:spPr>
          <a:xfrm>
            <a:off x="457200" y="228600"/>
            <a:ext cx="8229600" cy="990600"/>
          </a:xfrm>
        </p:spPr>
        <p:txBody>
          <a:bodyPr/>
          <a:lstStyle/>
          <a:p>
            <a:pPr eaLnBrk="1" hangingPunct="1">
              <a:defRPr/>
            </a:pPr>
            <a:r>
              <a:rPr lang="en-US" sz="4000" u="sng" dirty="0"/>
              <a:t>Family Self Sufficiency (FSS)</a:t>
            </a:r>
            <a:r>
              <a:rPr lang="en-US" sz="4000" dirty="0"/>
              <a:t> </a:t>
            </a:r>
          </a:p>
        </p:txBody>
      </p:sp>
      <p:sp>
        <p:nvSpPr>
          <p:cNvPr id="492547" name="Rectangle 3"/>
          <p:cNvSpPr>
            <a:spLocks noGrp="1" noChangeArrowheads="1"/>
          </p:cNvSpPr>
          <p:nvPr>
            <p:ph type="body" idx="1"/>
          </p:nvPr>
        </p:nvSpPr>
        <p:spPr>
          <a:xfrm>
            <a:off x="381000" y="1368425"/>
            <a:ext cx="8382000" cy="4876800"/>
          </a:xfrm>
        </p:spPr>
        <p:txBody>
          <a:bodyPr/>
          <a:lstStyle/>
          <a:p>
            <a:pPr eaLnBrk="1" hangingPunct="1">
              <a:lnSpc>
                <a:spcPct val="90000"/>
              </a:lnSpc>
              <a:defRPr/>
            </a:pPr>
            <a:r>
              <a:rPr lang="en-US" dirty="0"/>
              <a:t>FSS is an optional program that gives you free services and a free savings account</a:t>
            </a:r>
          </a:p>
          <a:p>
            <a:pPr eaLnBrk="1" hangingPunct="1">
              <a:lnSpc>
                <a:spcPct val="90000"/>
              </a:lnSpc>
              <a:buFont typeface="Wingdings" pitchFamily="2" charset="2"/>
              <a:buNone/>
              <a:defRPr/>
            </a:pPr>
            <a:endParaRPr lang="en-US" dirty="0"/>
          </a:p>
          <a:p>
            <a:pPr eaLnBrk="1" hangingPunct="1">
              <a:lnSpc>
                <a:spcPct val="90000"/>
              </a:lnSpc>
              <a:defRPr/>
            </a:pPr>
            <a:r>
              <a:rPr lang="en-US" dirty="0"/>
              <a:t>If you join FSS, an increase in your family’s rent because of increased income from employment can lead to a savings account</a:t>
            </a:r>
          </a:p>
          <a:p>
            <a:pPr eaLnBrk="1" hangingPunct="1">
              <a:lnSpc>
                <a:spcPct val="90000"/>
              </a:lnSpc>
              <a:buFont typeface="Wingdings" pitchFamily="2" charset="2"/>
              <a:buNone/>
              <a:defRPr/>
            </a:pPr>
            <a:endParaRPr lang="en-US" dirty="0"/>
          </a:p>
          <a:p>
            <a:pPr eaLnBrk="1" hangingPunct="1">
              <a:lnSpc>
                <a:spcPct val="90000"/>
              </a:lnSpc>
              <a:defRPr/>
            </a:pPr>
            <a:r>
              <a:rPr lang="en-US" dirty="0"/>
              <a:t>Successful graduates earn an average of $7,000 in their savings account at the end of 5 years</a:t>
            </a:r>
          </a:p>
          <a:p>
            <a:pPr eaLnBrk="1" hangingPunct="1">
              <a:lnSpc>
                <a:spcPct val="90000"/>
              </a:lnSpc>
              <a:buFont typeface="Wingdings" pitchFamily="2" charset="2"/>
              <a:buNone/>
              <a:defRPr/>
            </a:pPr>
            <a:endParaRPr lang="en-US" dirty="0"/>
          </a:p>
        </p:txBody>
      </p:sp>
      <p:pic>
        <p:nvPicPr>
          <p:cNvPr id="3" name="audi36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829800" y="2362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5100"/>
    </mc:Choice>
    <mc:Fallback xmlns="">
      <p:transition advClick="0" advTm="251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6EE8225B-C9B1-4B67-A1B5-F996BEA80295}" type="slidenum">
              <a:rPr lang="en-US"/>
              <a:pPr>
                <a:defRPr/>
              </a:pPr>
              <a:t>59</a:t>
            </a:fld>
            <a:endParaRPr lang="en-US"/>
          </a:p>
        </p:txBody>
      </p:sp>
      <p:sp>
        <p:nvSpPr>
          <p:cNvPr id="391170" name="Rectangle 2"/>
          <p:cNvSpPr>
            <a:spLocks noGrp="1" noChangeArrowheads="1"/>
          </p:cNvSpPr>
          <p:nvPr>
            <p:ph type="title"/>
          </p:nvPr>
        </p:nvSpPr>
        <p:spPr>
          <a:xfrm>
            <a:off x="0" y="0"/>
            <a:ext cx="9144000" cy="1371600"/>
          </a:xfrm>
        </p:spPr>
        <p:txBody>
          <a:bodyPr/>
          <a:lstStyle/>
          <a:p>
            <a:pPr eaLnBrk="1" hangingPunct="1">
              <a:defRPr/>
            </a:pPr>
            <a:r>
              <a:rPr lang="en-US" sz="3200" dirty="0">
                <a:solidFill>
                  <a:srgbClr val="00B0F0"/>
                </a:solidFill>
              </a:rPr>
              <a:t>If you are approved for a PBV subsidy</a:t>
            </a:r>
            <a:r>
              <a:rPr lang="en-US" sz="3200" dirty="0"/>
              <a:t>: Part 1</a:t>
            </a:r>
          </a:p>
        </p:txBody>
      </p:sp>
      <p:sp>
        <p:nvSpPr>
          <p:cNvPr id="391171" name="Rectangle 3"/>
          <p:cNvSpPr>
            <a:spLocks noGrp="1" noChangeArrowheads="1"/>
          </p:cNvSpPr>
          <p:nvPr>
            <p:ph type="body" idx="1"/>
          </p:nvPr>
        </p:nvSpPr>
        <p:spPr>
          <a:xfrm>
            <a:off x="457200" y="1371600"/>
            <a:ext cx="8305800" cy="4495800"/>
          </a:xfrm>
        </p:spPr>
        <p:txBody>
          <a:bodyPr/>
          <a:lstStyle/>
          <a:p>
            <a:pPr eaLnBrk="1" hangingPunct="1">
              <a:lnSpc>
                <a:spcPct val="80000"/>
              </a:lnSpc>
              <a:defRPr/>
            </a:pPr>
            <a:r>
              <a:rPr lang="en-US" sz="2000" dirty="0"/>
              <a:t>Keep this Briefing Book as a reference so that you know your rights and responsibilities as a program participant.</a:t>
            </a:r>
          </a:p>
          <a:p>
            <a:pPr eaLnBrk="1" hangingPunct="1">
              <a:lnSpc>
                <a:spcPct val="80000"/>
              </a:lnSpc>
              <a:defRPr/>
            </a:pPr>
            <a:endParaRPr lang="en-US" sz="2000" dirty="0"/>
          </a:p>
          <a:p>
            <a:pPr eaLnBrk="1" hangingPunct="1">
              <a:lnSpc>
                <a:spcPct val="80000"/>
              </a:lnSpc>
              <a:defRPr/>
            </a:pPr>
            <a:r>
              <a:rPr lang="en-US" sz="2000" dirty="0"/>
              <a:t>Be sure to read all letters, notices, or forms that you receive from HPD. Pay special attention if there is an appointment date or a deadline to return materials to HPD. If you do not completely understand something, contact us for assistance.</a:t>
            </a:r>
          </a:p>
          <a:p>
            <a:pPr eaLnBrk="1" hangingPunct="1">
              <a:lnSpc>
                <a:spcPct val="80000"/>
              </a:lnSpc>
              <a:defRPr/>
            </a:pPr>
            <a:endParaRPr lang="en-US" sz="2000" dirty="0"/>
          </a:p>
          <a:p>
            <a:pPr eaLnBrk="1" hangingPunct="1">
              <a:lnSpc>
                <a:spcPct val="80000"/>
              </a:lnSpc>
              <a:defRPr/>
            </a:pPr>
            <a:r>
              <a:rPr lang="en-US" sz="2000" dirty="0"/>
              <a:t>Supply all information requested by HPD and respond to all HPD requests for information on a timely basis. All of the information you provide to HPD must be true and complete.</a:t>
            </a:r>
          </a:p>
          <a:p>
            <a:pPr eaLnBrk="1" hangingPunct="1">
              <a:lnSpc>
                <a:spcPct val="80000"/>
              </a:lnSpc>
              <a:defRPr/>
            </a:pPr>
            <a:r>
              <a:rPr lang="en-US" sz="2000" dirty="0"/>
              <a:t>Keep copies of all documents that you submit to HPD.</a:t>
            </a:r>
          </a:p>
          <a:p>
            <a:pPr eaLnBrk="1" hangingPunct="1">
              <a:lnSpc>
                <a:spcPct val="80000"/>
              </a:lnSpc>
              <a:defRPr/>
            </a:pPr>
            <a:endParaRPr lang="en-US" sz="2000" dirty="0"/>
          </a:p>
          <a:p>
            <a:pPr eaLnBrk="1" hangingPunct="1">
              <a:lnSpc>
                <a:spcPct val="80000"/>
              </a:lnSpc>
              <a:defRPr/>
            </a:pPr>
            <a:r>
              <a:rPr lang="en-US" sz="2000" dirty="0"/>
              <a:t>Keep a copy of your lease so that you know your rights as a tenant and your obligations to your landlord.</a:t>
            </a:r>
          </a:p>
          <a:p>
            <a:pPr eaLnBrk="1" hangingPunct="1">
              <a:lnSpc>
                <a:spcPct val="80000"/>
              </a:lnSpc>
              <a:defRPr/>
            </a:pPr>
            <a:endParaRPr lang="en-US" sz="2000" dirty="0"/>
          </a:p>
          <a:p>
            <a:pPr eaLnBrk="1" hangingPunct="1">
              <a:lnSpc>
                <a:spcPct val="80000"/>
              </a:lnSpc>
              <a:defRPr/>
            </a:pPr>
            <a:r>
              <a:rPr lang="en-US" sz="2000" dirty="0"/>
              <a:t>Comply with all of the terms and conditions of the lease between you and your landlord, including paying your rent on a timely basis.</a:t>
            </a:r>
          </a:p>
          <a:p>
            <a:pPr eaLnBrk="1" hangingPunct="1">
              <a:lnSpc>
                <a:spcPct val="80000"/>
              </a:lnSpc>
              <a:buFont typeface="Wingdings" pitchFamily="2" charset="2"/>
              <a:buNone/>
              <a:defRPr/>
            </a:pPr>
            <a:endParaRPr lang="en-US" sz="2400" b="1" dirty="0"/>
          </a:p>
        </p:txBody>
      </p:sp>
      <p:pic>
        <p:nvPicPr>
          <p:cNvPr id="2" name="PBV Slide 58">
            <a:hlinkClick r:id="" action="ppaction://media"/>
            <a:extLst>
              <a:ext uri="{FF2B5EF4-FFF2-40B4-BE49-F238E27FC236}">
                <a16:creationId xmlns:a16="http://schemas.microsoft.com/office/drawing/2014/main" id="{6839FA6B-B7ED-46A6-A8B4-F63A39C967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328961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48200"/>
    </mc:Choice>
    <mc:Fallback xmlns="">
      <p:transition advClick="0" advTm="4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B5C8CE12-3029-4EE2-B89B-985819229B32}" type="slidenum">
              <a:rPr lang="en-US"/>
              <a:pPr>
                <a:defRPr/>
              </a:pPr>
              <a:t>6</a:t>
            </a:fld>
            <a:endParaRPr lang="en-US"/>
          </a:p>
        </p:txBody>
      </p:sp>
      <p:graphicFrame>
        <p:nvGraphicFramePr>
          <p:cNvPr id="8195" name="Object 2"/>
          <p:cNvGraphicFramePr>
            <a:graphicFrameLocks noChangeAspect="1"/>
          </p:cNvGraphicFramePr>
          <p:nvPr/>
        </p:nvGraphicFramePr>
        <p:xfrm>
          <a:off x="1397000" y="152400"/>
          <a:ext cx="6348413" cy="6553200"/>
        </p:xfrm>
        <a:graphic>
          <a:graphicData uri="http://schemas.openxmlformats.org/presentationml/2006/ole">
            <mc:AlternateContent xmlns:mc="http://schemas.openxmlformats.org/markup-compatibility/2006">
              <mc:Choice xmlns:v="urn:schemas-microsoft-com:vml" Requires="v">
                <p:oleObj spid="_x0000_s9228" name="Visio" r:id="rId6" imgW="5830581" imgH="6298772" progId="Visio.Drawing.11">
                  <p:embed/>
                </p:oleObj>
              </mc:Choice>
              <mc:Fallback>
                <p:oleObj name="Visio" r:id="rId6" imgW="5830581" imgH="6298772" progId="Visio.Drawing.11">
                  <p:embed/>
                  <p:pic>
                    <p:nvPicPr>
                      <p:cNvPr id="8195"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0" y="152400"/>
                        <a:ext cx="63484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BV slide 6">
            <a:hlinkClick r:id="" action="ppaction://media"/>
            <a:extLst>
              <a:ext uri="{FF2B5EF4-FFF2-40B4-BE49-F238E27FC236}">
                <a16:creationId xmlns:a16="http://schemas.microsoft.com/office/drawing/2014/main" id="{C52A960A-00BB-4990-85F7-C349D634CF0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2964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60500"/>
    </mc:Choice>
    <mc:Fallback xmlns="">
      <p:transition advTm="6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66E98C2-0410-43C0-B53D-C2461E959C74}" type="slidenum">
              <a:rPr lang="en-US"/>
              <a:pPr>
                <a:defRPr/>
              </a:pPr>
              <a:t>60</a:t>
            </a:fld>
            <a:endParaRPr lang="en-US"/>
          </a:p>
        </p:txBody>
      </p:sp>
      <p:sp>
        <p:nvSpPr>
          <p:cNvPr id="447490" name="Rectangle 2"/>
          <p:cNvSpPr>
            <a:spLocks noGrp="1" noChangeArrowheads="1"/>
          </p:cNvSpPr>
          <p:nvPr>
            <p:ph type="title"/>
          </p:nvPr>
        </p:nvSpPr>
        <p:spPr>
          <a:xfrm>
            <a:off x="0" y="249238"/>
            <a:ext cx="9144000" cy="1371600"/>
          </a:xfrm>
        </p:spPr>
        <p:txBody>
          <a:bodyPr/>
          <a:lstStyle/>
          <a:p>
            <a:pPr eaLnBrk="1" hangingPunct="1">
              <a:defRPr/>
            </a:pPr>
            <a:r>
              <a:rPr lang="en-US" sz="4000" dirty="0">
                <a:solidFill>
                  <a:srgbClr val="00B0F0"/>
                </a:solidFill>
              </a:rPr>
              <a:t>If you are approved for a PBV subsidy: </a:t>
            </a:r>
            <a:r>
              <a:rPr lang="en-US" sz="4000" dirty="0"/>
              <a:t>Part 2</a:t>
            </a:r>
          </a:p>
        </p:txBody>
      </p:sp>
      <p:sp>
        <p:nvSpPr>
          <p:cNvPr id="447491" name="Rectangle 3"/>
          <p:cNvSpPr>
            <a:spLocks noGrp="1" noChangeArrowheads="1"/>
          </p:cNvSpPr>
          <p:nvPr>
            <p:ph type="body" idx="1"/>
          </p:nvPr>
        </p:nvSpPr>
        <p:spPr>
          <a:xfrm>
            <a:off x="457200" y="1790700"/>
            <a:ext cx="8229600" cy="4114800"/>
          </a:xfrm>
        </p:spPr>
        <p:txBody>
          <a:bodyPr/>
          <a:lstStyle/>
          <a:p>
            <a:pPr eaLnBrk="1" hangingPunct="1">
              <a:lnSpc>
                <a:spcPct val="80000"/>
              </a:lnSpc>
              <a:defRPr/>
            </a:pPr>
            <a:r>
              <a:rPr lang="en-US" sz="2400" dirty="0"/>
              <a:t>Notify both HPD and your landlord if you intend to move out. Remember, you cannot move out of your apartment without HPD’s permission or you will lose your Section 8 subsidy.</a:t>
            </a:r>
          </a:p>
          <a:p>
            <a:pPr eaLnBrk="1" hangingPunct="1">
              <a:lnSpc>
                <a:spcPct val="80000"/>
              </a:lnSpc>
              <a:defRPr/>
            </a:pPr>
            <a:endParaRPr lang="en-US" sz="2400" dirty="0"/>
          </a:p>
          <a:p>
            <a:pPr eaLnBrk="1" hangingPunct="1">
              <a:lnSpc>
                <a:spcPct val="80000"/>
              </a:lnSpc>
              <a:defRPr/>
            </a:pPr>
            <a:r>
              <a:rPr lang="en-US" sz="2400" dirty="0"/>
              <a:t>Notify HPD immediately if you have been given an eviction notice by your landlord.</a:t>
            </a:r>
          </a:p>
          <a:p>
            <a:pPr eaLnBrk="1" hangingPunct="1">
              <a:lnSpc>
                <a:spcPct val="80000"/>
              </a:lnSpc>
              <a:defRPr/>
            </a:pPr>
            <a:endParaRPr lang="en-US" sz="2400" dirty="0"/>
          </a:p>
          <a:p>
            <a:pPr eaLnBrk="1" hangingPunct="1">
              <a:lnSpc>
                <a:spcPct val="80000"/>
              </a:lnSpc>
              <a:defRPr/>
            </a:pPr>
            <a:r>
              <a:rPr lang="en-US" sz="2400" dirty="0"/>
              <a:t>Notify HPD immediately if your family will be absent from the apartment for 90 days or more.</a:t>
            </a:r>
          </a:p>
          <a:p>
            <a:pPr eaLnBrk="1" hangingPunct="1">
              <a:lnSpc>
                <a:spcPct val="80000"/>
              </a:lnSpc>
              <a:defRPr/>
            </a:pPr>
            <a:endParaRPr lang="en-US" sz="2400" dirty="0"/>
          </a:p>
          <a:p>
            <a:pPr eaLnBrk="1" hangingPunct="1">
              <a:lnSpc>
                <a:spcPct val="80000"/>
              </a:lnSpc>
              <a:defRPr/>
            </a:pPr>
            <a:r>
              <a:rPr lang="en-US" sz="2400" dirty="0"/>
              <a:t>Notify HPD immediately if there is a change in your household composition (who lives in your household).</a:t>
            </a:r>
          </a:p>
          <a:p>
            <a:pPr eaLnBrk="1" hangingPunct="1">
              <a:lnSpc>
                <a:spcPct val="80000"/>
              </a:lnSpc>
              <a:defRPr/>
            </a:pPr>
            <a:endParaRPr lang="en-US" sz="1600" dirty="0"/>
          </a:p>
        </p:txBody>
      </p:sp>
      <p:pic>
        <p:nvPicPr>
          <p:cNvPr id="2" name="PBV slide 59">
            <a:hlinkClick r:id="" action="ppaction://media"/>
            <a:extLst>
              <a:ext uri="{FF2B5EF4-FFF2-40B4-BE49-F238E27FC236}">
                <a16:creationId xmlns:a16="http://schemas.microsoft.com/office/drawing/2014/main" id="{FACB3F6F-E7F5-469B-B484-1D910F2734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3585" y="334443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2900"/>
    </mc:Choice>
    <mc:Fallback xmlns="">
      <p:transition advClick="0" advTm="2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F3C7-B8CB-49F9-BADA-13CFA64F91F2}"/>
              </a:ext>
            </a:extLst>
          </p:cNvPr>
          <p:cNvSpPr>
            <a:spLocks noGrp="1"/>
          </p:cNvSpPr>
          <p:nvPr>
            <p:ph type="title"/>
          </p:nvPr>
        </p:nvSpPr>
        <p:spPr>
          <a:xfrm>
            <a:off x="0" y="381000"/>
            <a:ext cx="9067800" cy="1371600"/>
          </a:xfrm>
        </p:spPr>
        <p:txBody>
          <a:bodyPr/>
          <a:lstStyle/>
          <a:p>
            <a:r>
              <a:rPr lang="en-US" sz="4000" dirty="0">
                <a:solidFill>
                  <a:srgbClr val="00B0F0"/>
                </a:solidFill>
              </a:rPr>
              <a:t>If you are approved for a PBV subsidy: </a:t>
            </a:r>
            <a:r>
              <a:rPr lang="en-US" sz="4000" dirty="0"/>
              <a:t>Part 3</a:t>
            </a:r>
          </a:p>
        </p:txBody>
      </p:sp>
      <p:sp>
        <p:nvSpPr>
          <p:cNvPr id="3" name="Content Placeholder 2">
            <a:extLst>
              <a:ext uri="{FF2B5EF4-FFF2-40B4-BE49-F238E27FC236}">
                <a16:creationId xmlns:a16="http://schemas.microsoft.com/office/drawing/2014/main" id="{B7156C93-86E7-428D-9649-76561391382E}"/>
              </a:ext>
            </a:extLst>
          </p:cNvPr>
          <p:cNvSpPr>
            <a:spLocks noGrp="1"/>
          </p:cNvSpPr>
          <p:nvPr>
            <p:ph idx="1"/>
          </p:nvPr>
        </p:nvSpPr>
        <p:spPr>
          <a:xfrm>
            <a:off x="457200" y="1981200"/>
            <a:ext cx="8229600" cy="4495800"/>
          </a:xfrm>
        </p:spPr>
        <p:txBody>
          <a:bodyPr/>
          <a:lstStyle/>
          <a:p>
            <a:pPr eaLnBrk="1" hangingPunct="1">
              <a:lnSpc>
                <a:spcPct val="80000"/>
              </a:lnSpc>
              <a:defRPr/>
            </a:pPr>
            <a:r>
              <a:rPr lang="en-US" sz="2000" dirty="0"/>
              <a:t>Report all income for all household members at your annual recertification, including income for members who are in the household part time (such as full-time students who are away at school).</a:t>
            </a:r>
          </a:p>
          <a:p>
            <a:pPr eaLnBrk="1" hangingPunct="1">
              <a:lnSpc>
                <a:spcPct val="80000"/>
              </a:lnSpc>
              <a:defRPr/>
            </a:pPr>
            <a:endParaRPr lang="en-US" sz="2000" dirty="0"/>
          </a:p>
          <a:p>
            <a:pPr eaLnBrk="1" hangingPunct="1">
              <a:lnSpc>
                <a:spcPct val="80000"/>
              </a:lnSpc>
              <a:defRPr/>
            </a:pPr>
            <a:r>
              <a:rPr lang="en-US" sz="2000" dirty="0"/>
              <a:t>Except for marriage, legally-recognized domestic partnership, or the birth or adoption of a child, you must not allow any person to move into your household unless you have notified HPD and obtained HPD’s approval.</a:t>
            </a:r>
          </a:p>
          <a:p>
            <a:pPr eaLnBrk="1" hangingPunct="1">
              <a:lnSpc>
                <a:spcPct val="80000"/>
              </a:lnSpc>
              <a:defRPr/>
            </a:pPr>
            <a:endParaRPr lang="en-US" sz="2000" dirty="0"/>
          </a:p>
          <a:p>
            <a:pPr eaLnBrk="1" hangingPunct="1">
              <a:lnSpc>
                <a:spcPct val="80000"/>
              </a:lnSpc>
              <a:defRPr/>
            </a:pPr>
            <a:r>
              <a:rPr lang="en-US" sz="2000" dirty="0"/>
              <a:t>The members of your family must not commit fraud, bribery, or any other corrupt or criminal act in connection with the program.</a:t>
            </a:r>
          </a:p>
          <a:p>
            <a:pPr eaLnBrk="1" hangingPunct="1">
              <a:lnSpc>
                <a:spcPct val="80000"/>
              </a:lnSpc>
              <a:defRPr/>
            </a:pPr>
            <a:endParaRPr lang="en-US" sz="2000" dirty="0"/>
          </a:p>
          <a:p>
            <a:pPr eaLnBrk="1" hangingPunct="1">
              <a:lnSpc>
                <a:spcPct val="80000"/>
              </a:lnSpc>
              <a:defRPr/>
            </a:pPr>
            <a:r>
              <a:rPr lang="en-US" sz="2000" dirty="0"/>
              <a:t>The members of your family may not engage in drug-related criminal activity or violent criminal activity.</a:t>
            </a:r>
            <a:endParaRPr lang="en-US" sz="2000" b="1" dirty="0"/>
          </a:p>
          <a:p>
            <a:endParaRPr lang="en-US" sz="2400" dirty="0"/>
          </a:p>
        </p:txBody>
      </p:sp>
      <p:sp>
        <p:nvSpPr>
          <p:cNvPr id="4" name="Slide Number Placeholder 3">
            <a:extLst>
              <a:ext uri="{FF2B5EF4-FFF2-40B4-BE49-F238E27FC236}">
                <a16:creationId xmlns:a16="http://schemas.microsoft.com/office/drawing/2014/main" id="{BDF12374-79F7-41DA-929F-52DD2F0D1FAD}"/>
              </a:ext>
            </a:extLst>
          </p:cNvPr>
          <p:cNvSpPr>
            <a:spLocks noGrp="1"/>
          </p:cNvSpPr>
          <p:nvPr>
            <p:ph type="sldNum" sz="quarter" idx="12"/>
          </p:nvPr>
        </p:nvSpPr>
        <p:spPr/>
        <p:txBody>
          <a:bodyPr/>
          <a:lstStyle/>
          <a:p>
            <a:pPr>
              <a:defRPr/>
            </a:pPr>
            <a:fld id="{5B3F659F-D852-4F91-9F2C-C53B26CBFF4C}" type="slidenum">
              <a:rPr lang="en-US" smtClean="0"/>
              <a:pPr>
                <a:defRPr/>
              </a:pPr>
              <a:t>61</a:t>
            </a:fld>
            <a:endParaRPr lang="en-US"/>
          </a:p>
        </p:txBody>
      </p:sp>
      <p:pic>
        <p:nvPicPr>
          <p:cNvPr id="5" name="PBV slide 60">
            <a:hlinkClick r:id="" action="ppaction://media"/>
            <a:extLst>
              <a:ext uri="{FF2B5EF4-FFF2-40B4-BE49-F238E27FC236}">
                <a16:creationId xmlns:a16="http://schemas.microsoft.com/office/drawing/2014/main" id="{3AA62349-EFF1-4D24-BB77-A8BA37AAFB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25000" y="3356517"/>
            <a:ext cx="609600" cy="609600"/>
          </a:xfrm>
          <a:prstGeom prst="rect">
            <a:avLst/>
          </a:prstGeom>
        </p:spPr>
      </p:pic>
    </p:spTree>
    <p:extLst>
      <p:ext uri="{BB962C8B-B14F-4D97-AF65-F5344CB8AC3E}">
        <p14:creationId xmlns:p14="http://schemas.microsoft.com/office/powerpoint/2010/main" val="4067586377"/>
      </p:ext>
    </p:extLst>
  </p:cSld>
  <p:clrMapOvr>
    <a:masterClrMapping/>
  </p:clrMapOvr>
  <mc:AlternateContent xmlns:mc="http://schemas.openxmlformats.org/markup-compatibility/2006" xmlns:p14="http://schemas.microsoft.com/office/powerpoint/2010/main">
    <mc:Choice Requires="p14">
      <p:transition p14:dur="10" advClick="0" advTm="35300"/>
    </mc:Choice>
    <mc:Fallback xmlns="">
      <p:transition advClick="0" advTm="35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52690F1E-D2B8-4F93-AE2A-C6ACFA65A25B}" type="slidenum">
              <a:rPr lang="en-US"/>
              <a:pPr>
                <a:defRPr/>
              </a:pPr>
              <a:t>62</a:t>
            </a:fld>
            <a:endParaRPr lang="en-US"/>
          </a:p>
        </p:txBody>
      </p:sp>
      <p:sp>
        <p:nvSpPr>
          <p:cNvPr id="28674" name="Rectangle 2"/>
          <p:cNvSpPr>
            <a:spLocks noGrp="1" noChangeArrowheads="1"/>
          </p:cNvSpPr>
          <p:nvPr>
            <p:ph type="title"/>
          </p:nvPr>
        </p:nvSpPr>
        <p:spPr>
          <a:xfrm>
            <a:off x="457200" y="22302"/>
            <a:ext cx="8229600" cy="1371600"/>
          </a:xfrm>
        </p:spPr>
        <p:txBody>
          <a:bodyPr/>
          <a:lstStyle/>
          <a:p>
            <a:pPr eaLnBrk="1" hangingPunct="1">
              <a:defRPr/>
            </a:pPr>
            <a:r>
              <a:rPr lang="en-US" u="sng" dirty="0">
                <a:solidFill>
                  <a:srgbClr val="00B0F0"/>
                </a:solidFill>
                <a:effectLst>
                  <a:outerShdw blurRad="38100" dist="38100" dir="2700000" algn="tl">
                    <a:srgbClr val="000000">
                      <a:alpha val="43137"/>
                    </a:srgbClr>
                  </a:outerShdw>
                </a:effectLst>
              </a:rPr>
              <a:t>Have Questions?</a:t>
            </a:r>
            <a:endParaRPr lang="en-US" dirty="0">
              <a:solidFill>
                <a:srgbClr val="00B0F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24E8FEE-5602-46F3-A8DA-5E2632F27157}"/>
              </a:ext>
            </a:extLst>
          </p:cNvPr>
          <p:cNvSpPr txBox="1"/>
          <p:nvPr/>
        </p:nvSpPr>
        <p:spPr>
          <a:xfrm>
            <a:off x="342900" y="1309857"/>
            <a:ext cx="8458200" cy="5216813"/>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latin typeface="+mn-lt"/>
              </a:rPr>
              <a:t>Email: PBV@HPD.NYC.GOV</a:t>
            </a:r>
          </a:p>
          <a:p>
            <a:r>
              <a:rPr lang="en-US" sz="2400" dirty="0">
                <a:effectLst>
                  <a:outerShdw blurRad="38100" dist="38100" dir="2700000" algn="tl">
                    <a:srgbClr val="000000">
                      <a:alpha val="43137"/>
                    </a:srgbClr>
                  </a:outerShdw>
                </a:effectLst>
                <a:latin typeface="+mn-lt"/>
              </a:rPr>
              <a:t>Phone: (212) 863 – 8320</a:t>
            </a:r>
          </a:p>
          <a:p>
            <a:r>
              <a:rPr lang="en-US" sz="2400" dirty="0">
                <a:effectLst>
                  <a:outerShdw blurRad="38100" dist="38100" dir="2700000" algn="tl">
                    <a:srgbClr val="000000">
                      <a:alpha val="43137"/>
                    </a:srgbClr>
                  </a:outerShdw>
                </a:effectLst>
                <a:latin typeface="+mn-lt"/>
              </a:rPr>
              <a:t>Fax: (212) 863 – 8828</a:t>
            </a:r>
            <a:br>
              <a:rPr lang="en-US" sz="2400" dirty="0">
                <a:effectLst>
                  <a:outerShdw blurRad="38100" dist="38100" dir="2700000" algn="tl">
                    <a:srgbClr val="000000">
                      <a:alpha val="43137"/>
                    </a:srgbClr>
                  </a:outerShdw>
                </a:effectLst>
                <a:latin typeface="+mn-lt"/>
              </a:rPr>
            </a:br>
            <a:endParaRPr lang="en-US" sz="2400" dirty="0">
              <a:effectLst>
                <a:outerShdw blurRad="38100" dist="38100" dir="2700000" algn="tl">
                  <a:srgbClr val="000000">
                    <a:alpha val="43137"/>
                  </a:srgbClr>
                </a:outerShdw>
              </a:effectLst>
              <a:latin typeface="+mn-lt"/>
            </a:endParaRPr>
          </a:p>
          <a:p>
            <a:pPr eaLnBrk="1" hangingPunct="1"/>
            <a:endParaRPr lang="en-US" sz="2400" dirty="0"/>
          </a:p>
          <a:p>
            <a:pPr algn="ctr" eaLnBrk="1" hangingPunct="1"/>
            <a:r>
              <a:rPr lang="en-US" sz="3000" b="1" dirty="0"/>
              <a:t>Section 8 Housing Choice</a:t>
            </a:r>
            <a:br>
              <a:rPr lang="en-US" sz="3000" b="1" dirty="0"/>
            </a:br>
            <a:r>
              <a:rPr lang="en-US" sz="3000" b="1" dirty="0"/>
              <a:t>Voucher Briefing Session –</a:t>
            </a:r>
            <a:br>
              <a:rPr lang="en-US" sz="3000" b="1" dirty="0"/>
            </a:br>
            <a:r>
              <a:rPr lang="en-US" sz="3000" b="1" dirty="0"/>
              <a:t>Project-Based Vouchers</a:t>
            </a:r>
          </a:p>
          <a:p>
            <a:pPr algn="ctr" eaLnBrk="1" hangingPunct="1"/>
            <a:endParaRPr lang="en-US" sz="3000" b="1" dirty="0"/>
          </a:p>
          <a:p>
            <a:pPr lvl="0" algn="ctr">
              <a:spcBef>
                <a:spcPct val="30000"/>
              </a:spcBef>
              <a:defRPr/>
            </a:pPr>
            <a:r>
              <a:rPr lang="en-US" sz="3000" b="1" dirty="0"/>
              <a:t>New York City Department of Housing Preservation and Development</a:t>
            </a:r>
          </a:p>
          <a:p>
            <a:endParaRPr lang="en-US" sz="2400" dirty="0">
              <a:effectLst>
                <a:outerShdw blurRad="38100" dist="38100" dir="2700000" algn="tl">
                  <a:srgbClr val="000000">
                    <a:alpha val="43137"/>
                  </a:srgbClr>
                </a:outerShdw>
              </a:effectLst>
              <a:latin typeface="+mn-lt"/>
            </a:endParaRPr>
          </a:p>
        </p:txBody>
      </p:sp>
      <p:pic>
        <p:nvPicPr>
          <p:cNvPr id="2" name="PBV slide 61 version 4">
            <a:hlinkClick r:id="" action="ppaction://media"/>
            <a:extLst>
              <a:ext uri="{FF2B5EF4-FFF2-40B4-BE49-F238E27FC236}">
                <a16:creationId xmlns:a16="http://schemas.microsoft.com/office/drawing/2014/main" id="{76B39B29-B2CB-4008-A0D2-5BC0C588A2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329407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1800"/>
    </mc:Choice>
    <mc:Fallback xmlns="">
      <p:transition advClick="0" advTm="3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97447D6-CC0D-4E7E-B2A0-D3691992CA36}" type="slidenum">
              <a:rPr lang="en-US"/>
              <a:pPr>
                <a:defRPr/>
              </a:pPr>
              <a:t>7</a:t>
            </a:fld>
            <a:endParaRPr lang="en-US"/>
          </a:p>
        </p:txBody>
      </p:sp>
      <p:sp>
        <p:nvSpPr>
          <p:cNvPr id="101379" name="Rectangle 3"/>
          <p:cNvSpPr>
            <a:spLocks noGrp="1" noChangeArrowheads="1"/>
          </p:cNvSpPr>
          <p:nvPr>
            <p:ph type="body" idx="1"/>
          </p:nvPr>
        </p:nvSpPr>
        <p:spPr>
          <a:xfrm>
            <a:off x="457200" y="1828800"/>
            <a:ext cx="7924800" cy="4876800"/>
          </a:xfrm>
        </p:spPr>
        <p:txBody>
          <a:bodyPr/>
          <a:lstStyle/>
          <a:p>
            <a:pPr eaLnBrk="1" hangingPunct="1">
              <a:lnSpc>
                <a:spcPct val="90000"/>
              </a:lnSpc>
              <a:defRPr/>
            </a:pPr>
            <a:r>
              <a:rPr lang="en-US" sz="2500" b="1" dirty="0">
                <a:solidFill>
                  <a:schemeClr val="hlink"/>
                </a:solidFill>
              </a:rPr>
              <a:t>Move in to the Project Based Voucher unit </a:t>
            </a:r>
            <a:endParaRPr lang="en-US" sz="2500" dirty="0"/>
          </a:p>
          <a:p>
            <a:pPr eaLnBrk="1" hangingPunct="1">
              <a:lnSpc>
                <a:spcPct val="90000"/>
              </a:lnSpc>
              <a:defRPr/>
            </a:pPr>
            <a:endParaRPr lang="en-US" sz="2500" dirty="0"/>
          </a:p>
          <a:p>
            <a:pPr eaLnBrk="1" hangingPunct="1">
              <a:lnSpc>
                <a:spcPct val="90000"/>
              </a:lnSpc>
              <a:defRPr/>
            </a:pPr>
            <a:r>
              <a:rPr lang="en-US" sz="2500" b="1" dirty="0">
                <a:solidFill>
                  <a:schemeClr val="hlink"/>
                </a:solidFill>
              </a:rPr>
              <a:t>Sign a lease and Tenancy Addendum</a:t>
            </a:r>
            <a:r>
              <a:rPr lang="en-US" sz="2500" dirty="0">
                <a:solidFill>
                  <a:schemeClr val="hlink"/>
                </a:solidFill>
              </a:rPr>
              <a:t> </a:t>
            </a:r>
            <a:r>
              <a:rPr lang="en-US" sz="2500" dirty="0"/>
              <a:t>with your landlord</a:t>
            </a:r>
          </a:p>
          <a:p>
            <a:pPr eaLnBrk="1" hangingPunct="1">
              <a:lnSpc>
                <a:spcPct val="90000"/>
              </a:lnSpc>
              <a:buFont typeface="Wingdings" pitchFamily="2" charset="2"/>
              <a:buNone/>
              <a:defRPr/>
            </a:pPr>
            <a:endParaRPr lang="en-US" sz="2500" dirty="0"/>
          </a:p>
          <a:p>
            <a:pPr eaLnBrk="1" hangingPunct="1">
              <a:lnSpc>
                <a:spcPct val="90000"/>
              </a:lnSpc>
              <a:defRPr/>
            </a:pPr>
            <a:r>
              <a:rPr lang="en-US" sz="2500" dirty="0"/>
              <a:t>Comply with the program’s </a:t>
            </a:r>
            <a:r>
              <a:rPr lang="en-US" sz="2500" b="1" dirty="0">
                <a:solidFill>
                  <a:schemeClr val="hlink"/>
                </a:solidFill>
              </a:rPr>
              <a:t>family obligations  </a:t>
            </a:r>
            <a:r>
              <a:rPr lang="en-US" sz="2500" b="1" dirty="0"/>
              <a:t>(listed in the Briefing booklet and </a:t>
            </a:r>
            <a:r>
              <a:rPr lang="en-US" sz="2500" dirty="0">
                <a:solidFill>
                  <a:srgbClr val="FFC000"/>
                </a:solidFill>
              </a:rPr>
              <a:t>Statement of Family Responsibility</a:t>
            </a:r>
            <a:r>
              <a:rPr lang="en-US" sz="2500" b="1" dirty="0"/>
              <a:t>)</a:t>
            </a:r>
          </a:p>
          <a:p>
            <a:pPr eaLnBrk="1" hangingPunct="1">
              <a:lnSpc>
                <a:spcPct val="90000"/>
              </a:lnSpc>
              <a:buFont typeface="Wingdings" pitchFamily="2" charset="2"/>
              <a:buNone/>
              <a:defRPr/>
            </a:pPr>
            <a:endParaRPr lang="en-US" sz="2500" b="1" dirty="0"/>
          </a:p>
          <a:p>
            <a:pPr eaLnBrk="1" hangingPunct="1">
              <a:lnSpc>
                <a:spcPct val="90000"/>
              </a:lnSpc>
              <a:defRPr/>
            </a:pPr>
            <a:r>
              <a:rPr lang="en-US" sz="2500" dirty="0"/>
              <a:t>Comply with your </a:t>
            </a:r>
            <a:r>
              <a:rPr lang="en-US" sz="2500" b="1" dirty="0">
                <a:solidFill>
                  <a:schemeClr val="hlink"/>
                </a:solidFill>
              </a:rPr>
              <a:t>lease requirements</a:t>
            </a:r>
            <a:endParaRPr lang="en-US" sz="2500" dirty="0"/>
          </a:p>
        </p:txBody>
      </p:sp>
      <p:sp>
        <p:nvSpPr>
          <p:cNvPr id="9220" name="Text Box 4"/>
          <p:cNvSpPr txBox="1">
            <a:spLocks noChangeArrowheads="1"/>
          </p:cNvSpPr>
          <p:nvPr/>
        </p:nvSpPr>
        <p:spPr bwMode="auto">
          <a:xfrm>
            <a:off x="609600" y="152400"/>
            <a:ext cx="777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sz="4000" u="sng">
                <a:solidFill>
                  <a:schemeClr val="tx2"/>
                </a:solidFill>
              </a:rPr>
              <a:t>What is the Family’s Role </a:t>
            </a:r>
          </a:p>
          <a:p>
            <a:pPr algn="ctr"/>
            <a:r>
              <a:rPr lang="en-US" sz="4000" u="sng">
                <a:solidFill>
                  <a:schemeClr val="tx2"/>
                </a:solidFill>
              </a:rPr>
              <a:t>in the Section 8 Program? </a:t>
            </a:r>
          </a:p>
        </p:txBody>
      </p:sp>
      <p:pic>
        <p:nvPicPr>
          <p:cNvPr id="3" name="PBV slide 7 version 2">
            <a:hlinkClick r:id="" action="ppaction://media"/>
            <a:extLst>
              <a:ext uri="{FF2B5EF4-FFF2-40B4-BE49-F238E27FC236}">
                <a16:creationId xmlns:a16="http://schemas.microsoft.com/office/drawing/2014/main" id="{136BB8FD-836B-4B5D-A647-F3753C75CC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74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7200"/>
    </mc:Choice>
    <mc:Fallback xmlns="">
      <p:transition advTm="5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3C82E3C0-3150-4612-AA8C-E95FB2A5350A}" type="slidenum">
              <a:rPr lang="en-US"/>
              <a:pPr>
                <a:defRPr/>
              </a:pPr>
              <a:t>8</a:t>
            </a:fld>
            <a:endParaRPr lang="en-US"/>
          </a:p>
        </p:txBody>
      </p:sp>
      <p:sp>
        <p:nvSpPr>
          <p:cNvPr id="153602" name="Rectangle 2"/>
          <p:cNvSpPr>
            <a:spLocks noGrp="1" noChangeArrowheads="1"/>
          </p:cNvSpPr>
          <p:nvPr>
            <p:ph type="body" idx="1"/>
          </p:nvPr>
        </p:nvSpPr>
        <p:spPr>
          <a:xfrm>
            <a:off x="457200" y="1752600"/>
            <a:ext cx="7924800" cy="4267200"/>
          </a:xfrm>
        </p:spPr>
        <p:txBody>
          <a:bodyPr/>
          <a:lstStyle/>
          <a:p>
            <a:pPr eaLnBrk="1" hangingPunct="1">
              <a:lnSpc>
                <a:spcPct val="90000"/>
              </a:lnSpc>
              <a:defRPr/>
            </a:pPr>
            <a:r>
              <a:rPr lang="en-US" b="1" dirty="0">
                <a:solidFill>
                  <a:schemeClr val="hlink"/>
                </a:solidFill>
              </a:rPr>
              <a:t>Sign a lease and Tenancy Addendum</a:t>
            </a:r>
            <a:r>
              <a:rPr lang="en-US" dirty="0"/>
              <a:t> with the family</a:t>
            </a:r>
          </a:p>
          <a:p>
            <a:pPr eaLnBrk="1" hangingPunct="1">
              <a:lnSpc>
                <a:spcPct val="90000"/>
              </a:lnSpc>
              <a:defRPr/>
            </a:pPr>
            <a:endParaRPr lang="en-US" dirty="0"/>
          </a:p>
          <a:p>
            <a:pPr eaLnBrk="1" hangingPunct="1">
              <a:lnSpc>
                <a:spcPct val="90000"/>
              </a:lnSpc>
              <a:defRPr/>
            </a:pPr>
            <a:r>
              <a:rPr lang="en-US" dirty="0"/>
              <a:t>Comply with requirements of the </a:t>
            </a:r>
            <a:r>
              <a:rPr lang="en-US" b="1" dirty="0">
                <a:solidFill>
                  <a:schemeClr val="hlink"/>
                </a:solidFill>
              </a:rPr>
              <a:t>lease</a:t>
            </a:r>
          </a:p>
          <a:p>
            <a:pPr eaLnBrk="1" hangingPunct="1">
              <a:lnSpc>
                <a:spcPct val="90000"/>
              </a:lnSpc>
              <a:defRPr/>
            </a:pPr>
            <a:endParaRPr lang="en-US" dirty="0"/>
          </a:p>
          <a:p>
            <a:pPr eaLnBrk="1" hangingPunct="1">
              <a:lnSpc>
                <a:spcPct val="90000"/>
              </a:lnSpc>
              <a:defRPr/>
            </a:pPr>
            <a:r>
              <a:rPr lang="en-US" b="1" dirty="0">
                <a:solidFill>
                  <a:schemeClr val="hlink"/>
                </a:solidFill>
              </a:rPr>
              <a:t>Sign a</a:t>
            </a:r>
            <a:r>
              <a:rPr lang="en-US" dirty="0"/>
              <a:t> </a:t>
            </a:r>
            <a:r>
              <a:rPr lang="en-US" b="1" dirty="0">
                <a:solidFill>
                  <a:schemeClr val="hlink"/>
                </a:solidFill>
              </a:rPr>
              <a:t>contract</a:t>
            </a:r>
            <a:r>
              <a:rPr lang="en-US" dirty="0"/>
              <a:t> with HPD </a:t>
            </a:r>
          </a:p>
          <a:p>
            <a:pPr eaLnBrk="1" hangingPunct="1">
              <a:lnSpc>
                <a:spcPct val="90000"/>
              </a:lnSpc>
              <a:buFont typeface="Wingdings" pitchFamily="2" charset="2"/>
              <a:buNone/>
              <a:defRPr/>
            </a:pPr>
            <a:endParaRPr lang="en-US" dirty="0"/>
          </a:p>
          <a:p>
            <a:pPr eaLnBrk="1" hangingPunct="1">
              <a:lnSpc>
                <a:spcPct val="90000"/>
              </a:lnSpc>
              <a:defRPr/>
            </a:pPr>
            <a:r>
              <a:rPr lang="en-US" dirty="0"/>
              <a:t>Comply with the program’s </a:t>
            </a:r>
            <a:r>
              <a:rPr lang="en-US" b="1" dirty="0">
                <a:solidFill>
                  <a:schemeClr val="hlink"/>
                </a:solidFill>
              </a:rPr>
              <a:t>landlord obligations</a:t>
            </a:r>
            <a:endParaRPr lang="en-US" dirty="0"/>
          </a:p>
          <a:p>
            <a:pPr eaLnBrk="1" hangingPunct="1">
              <a:lnSpc>
                <a:spcPct val="90000"/>
              </a:lnSpc>
              <a:defRPr/>
            </a:pPr>
            <a:endParaRPr lang="en-US" b="1" dirty="0">
              <a:solidFill>
                <a:schemeClr val="hlink"/>
              </a:solidFill>
            </a:endParaRPr>
          </a:p>
          <a:p>
            <a:pPr eaLnBrk="1" hangingPunct="1">
              <a:lnSpc>
                <a:spcPct val="90000"/>
              </a:lnSpc>
              <a:defRPr/>
            </a:pPr>
            <a:endParaRPr lang="en-US" dirty="0"/>
          </a:p>
        </p:txBody>
      </p:sp>
      <p:sp>
        <p:nvSpPr>
          <p:cNvPr id="10244" name="Text Box 3"/>
          <p:cNvSpPr txBox="1">
            <a:spLocks noChangeArrowheads="1"/>
          </p:cNvSpPr>
          <p:nvPr/>
        </p:nvSpPr>
        <p:spPr bwMode="auto">
          <a:xfrm>
            <a:off x="1333500" y="182562"/>
            <a:ext cx="6172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sz="4000" u="sng" dirty="0">
                <a:solidFill>
                  <a:schemeClr val="tx2"/>
                </a:solidFill>
              </a:rPr>
              <a:t>What is the Landlord’s Role in the PBV Program? </a:t>
            </a:r>
          </a:p>
        </p:txBody>
      </p:sp>
      <p:pic>
        <p:nvPicPr>
          <p:cNvPr id="3" name="audi342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525000" y="3251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9150"/>
    </mc:Choice>
    <mc:Fallback xmlns="">
      <p:transition advClick="0" advTm="191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F07CBEA-D0CF-47D1-A365-A2D225939581}" type="slidenum">
              <a:rPr lang="en-US"/>
              <a:pPr>
                <a:defRPr/>
              </a:pPr>
              <a:t>9</a:t>
            </a:fld>
            <a:endParaRPr lang="en-US"/>
          </a:p>
        </p:txBody>
      </p:sp>
      <p:sp>
        <p:nvSpPr>
          <p:cNvPr id="155650" name="Rectangle 2"/>
          <p:cNvSpPr>
            <a:spLocks noGrp="1" noChangeArrowheads="1"/>
          </p:cNvSpPr>
          <p:nvPr>
            <p:ph type="body" idx="1"/>
          </p:nvPr>
        </p:nvSpPr>
        <p:spPr>
          <a:xfrm>
            <a:off x="457200" y="1981200"/>
            <a:ext cx="7924800" cy="4191000"/>
          </a:xfrm>
        </p:spPr>
        <p:txBody>
          <a:bodyPr/>
          <a:lstStyle/>
          <a:p>
            <a:pPr eaLnBrk="1" hangingPunct="1">
              <a:lnSpc>
                <a:spcPct val="90000"/>
              </a:lnSpc>
              <a:defRPr/>
            </a:pPr>
            <a:r>
              <a:rPr lang="en-US" b="1" dirty="0">
                <a:solidFill>
                  <a:schemeClr val="hlink"/>
                </a:solidFill>
              </a:rPr>
              <a:t>Review</a:t>
            </a:r>
            <a:r>
              <a:rPr lang="en-US" dirty="0"/>
              <a:t> your household and income</a:t>
            </a:r>
          </a:p>
          <a:p>
            <a:pPr eaLnBrk="1" hangingPunct="1">
              <a:lnSpc>
                <a:spcPct val="90000"/>
              </a:lnSpc>
              <a:buFont typeface="Wingdings" pitchFamily="2" charset="2"/>
              <a:buNone/>
              <a:defRPr/>
            </a:pPr>
            <a:endParaRPr lang="en-US" dirty="0"/>
          </a:p>
          <a:p>
            <a:pPr eaLnBrk="1" hangingPunct="1">
              <a:lnSpc>
                <a:spcPct val="90000"/>
              </a:lnSpc>
              <a:defRPr/>
            </a:pPr>
            <a:r>
              <a:rPr lang="en-US" b="1" dirty="0">
                <a:solidFill>
                  <a:schemeClr val="hlink"/>
                </a:solidFill>
              </a:rPr>
              <a:t>Determine family</a:t>
            </a:r>
            <a:r>
              <a:rPr lang="en-US" dirty="0"/>
              <a:t> </a:t>
            </a:r>
            <a:r>
              <a:rPr lang="en-US" b="1" dirty="0">
                <a:solidFill>
                  <a:schemeClr val="hlink"/>
                </a:solidFill>
              </a:rPr>
              <a:t>eligibility </a:t>
            </a:r>
            <a:r>
              <a:rPr lang="en-US" dirty="0"/>
              <a:t>and issue </a:t>
            </a:r>
            <a:r>
              <a:rPr lang="en-US" b="1" dirty="0">
                <a:solidFill>
                  <a:schemeClr val="hlink"/>
                </a:solidFill>
              </a:rPr>
              <a:t>vouchers</a:t>
            </a:r>
          </a:p>
          <a:p>
            <a:pPr eaLnBrk="1" hangingPunct="1">
              <a:lnSpc>
                <a:spcPct val="90000"/>
              </a:lnSpc>
              <a:buFont typeface="Wingdings" pitchFamily="2" charset="2"/>
              <a:buNone/>
              <a:defRPr/>
            </a:pPr>
            <a:endParaRPr lang="en-US" b="1" dirty="0">
              <a:solidFill>
                <a:schemeClr val="hlink"/>
              </a:solidFill>
            </a:endParaRPr>
          </a:p>
          <a:p>
            <a:pPr eaLnBrk="1" hangingPunct="1">
              <a:lnSpc>
                <a:spcPct val="90000"/>
              </a:lnSpc>
              <a:defRPr/>
            </a:pPr>
            <a:r>
              <a:rPr lang="en-US" b="1" dirty="0">
                <a:solidFill>
                  <a:schemeClr val="hlink"/>
                </a:solidFill>
              </a:rPr>
              <a:t>Conduct inspections</a:t>
            </a:r>
          </a:p>
          <a:p>
            <a:pPr eaLnBrk="1" hangingPunct="1">
              <a:lnSpc>
                <a:spcPct val="90000"/>
              </a:lnSpc>
              <a:defRPr/>
            </a:pPr>
            <a:endParaRPr lang="en-US" b="1" dirty="0">
              <a:solidFill>
                <a:schemeClr val="hlink"/>
              </a:solidFill>
            </a:endParaRPr>
          </a:p>
          <a:p>
            <a:pPr eaLnBrk="1" hangingPunct="1">
              <a:lnSpc>
                <a:spcPct val="90000"/>
              </a:lnSpc>
              <a:defRPr/>
            </a:pPr>
            <a:r>
              <a:rPr lang="en-US" b="1" dirty="0">
                <a:solidFill>
                  <a:schemeClr val="hlink"/>
                </a:solidFill>
              </a:rPr>
              <a:t>Make payments </a:t>
            </a:r>
            <a:r>
              <a:rPr lang="en-US" dirty="0"/>
              <a:t>to landlords</a:t>
            </a:r>
          </a:p>
          <a:p>
            <a:pPr eaLnBrk="1" hangingPunct="1">
              <a:lnSpc>
                <a:spcPct val="90000"/>
              </a:lnSpc>
              <a:buFont typeface="Wingdings" pitchFamily="2" charset="2"/>
              <a:buNone/>
              <a:defRPr/>
            </a:pPr>
            <a:endParaRPr lang="en-US" b="1" dirty="0">
              <a:solidFill>
                <a:schemeClr val="hlink"/>
              </a:solidFill>
            </a:endParaRPr>
          </a:p>
          <a:p>
            <a:pPr eaLnBrk="1" hangingPunct="1">
              <a:lnSpc>
                <a:spcPct val="90000"/>
              </a:lnSpc>
              <a:buFont typeface="Wingdings" pitchFamily="2" charset="2"/>
              <a:buNone/>
              <a:defRPr/>
            </a:pPr>
            <a:endParaRPr lang="en-US" b="1" dirty="0">
              <a:solidFill>
                <a:schemeClr val="hlink"/>
              </a:solidFill>
            </a:endParaRPr>
          </a:p>
          <a:p>
            <a:pPr eaLnBrk="1" hangingPunct="1">
              <a:lnSpc>
                <a:spcPct val="90000"/>
              </a:lnSpc>
              <a:defRPr/>
            </a:pPr>
            <a:endParaRPr lang="en-US" dirty="0"/>
          </a:p>
          <a:p>
            <a:pPr eaLnBrk="1" hangingPunct="1">
              <a:lnSpc>
                <a:spcPct val="90000"/>
              </a:lnSpc>
              <a:defRPr/>
            </a:pPr>
            <a:endParaRPr lang="en-US" dirty="0"/>
          </a:p>
        </p:txBody>
      </p:sp>
      <p:sp>
        <p:nvSpPr>
          <p:cNvPr id="11268" name="Text Box 3"/>
          <p:cNvSpPr txBox="1">
            <a:spLocks noChangeArrowheads="1"/>
          </p:cNvSpPr>
          <p:nvPr/>
        </p:nvSpPr>
        <p:spPr bwMode="auto">
          <a:xfrm>
            <a:off x="800100" y="304800"/>
            <a:ext cx="7543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sz="4000" u="sng" dirty="0">
                <a:solidFill>
                  <a:schemeClr val="tx2"/>
                </a:solidFill>
              </a:rPr>
              <a:t>What is HPD’s Role </a:t>
            </a:r>
          </a:p>
          <a:p>
            <a:pPr algn="ctr"/>
            <a:r>
              <a:rPr lang="en-US" sz="4000" u="sng" dirty="0">
                <a:solidFill>
                  <a:schemeClr val="tx2"/>
                </a:solidFill>
              </a:rPr>
              <a:t>in the Section 8 Program?  </a:t>
            </a:r>
          </a:p>
        </p:txBody>
      </p:sp>
      <p:pic>
        <p:nvPicPr>
          <p:cNvPr id="3" name="audi344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601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5700"/>
    </mc:Choice>
    <mc:Fallback xmlns="">
      <p:transition advClick="0" advTm="157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TM03457475[[fn=Frame]]</Template>
  <TotalTime>5472</TotalTime>
  <Words>7090</Words>
  <Application>Microsoft Office PowerPoint</Application>
  <PresentationFormat>On-screen Show (4:3)</PresentationFormat>
  <Paragraphs>773</Paragraphs>
  <Slides>62</Slides>
  <Notes>51</Notes>
  <HiddenSlides>0</HiddenSlides>
  <MMClips>62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7" baseType="lpstr">
      <vt:lpstr>Arial</vt:lpstr>
      <vt:lpstr>Tahoma</vt:lpstr>
      <vt:lpstr>Wingdings</vt:lpstr>
      <vt:lpstr>Textured</vt:lpstr>
      <vt:lpstr>Visio</vt:lpstr>
      <vt:lpstr>Section 8 Housing Choice Voucher Briefing Session – Project-Based Vouchers</vt:lpstr>
      <vt:lpstr>Today’s Briefing</vt:lpstr>
      <vt:lpstr>What are Project Based Vouchers (PBV)? </vt:lpstr>
      <vt:lpstr>Why is this briefing important? </vt:lpstr>
      <vt:lpstr>Quick Overview of Section 8</vt:lpstr>
      <vt:lpstr>PowerPoint Presentation</vt:lpstr>
      <vt:lpstr>PowerPoint Presentation</vt:lpstr>
      <vt:lpstr>PowerPoint Presentation</vt:lpstr>
      <vt:lpstr>PowerPoint Presentation</vt:lpstr>
      <vt:lpstr>Program Integrity (Chapter 2) </vt:lpstr>
      <vt:lpstr>Program Integrity (Chapter 2)</vt:lpstr>
      <vt:lpstr>Program Integrity (Chapter 2)</vt:lpstr>
      <vt:lpstr>Program Integrity (Chapter 2)</vt:lpstr>
      <vt:lpstr>Eligibility for Subsidy (Chapter 12)</vt:lpstr>
      <vt:lpstr>How is the Project-Based Voucher Section 8 program different from the regular Section 8 program?</vt:lpstr>
      <vt:lpstr>How does HPD Determine  your Income? (Chapter 3)</vt:lpstr>
      <vt:lpstr>PowerPoint Presentation</vt:lpstr>
      <vt:lpstr>PowerPoint Presentation</vt:lpstr>
      <vt:lpstr>How does HPD Determine PBV Bedroom Size? </vt:lpstr>
      <vt:lpstr>More on Bedroom Size</vt:lpstr>
      <vt:lpstr> How does HPD Calculate  your Share of the Total Rent? (Chapter 4)</vt:lpstr>
      <vt:lpstr>How does HPD Determine  your Total Rent? </vt:lpstr>
      <vt:lpstr> </vt:lpstr>
      <vt:lpstr>How do you Start Receiving   Assistance? (Chapter 7)</vt:lpstr>
      <vt:lpstr>PowerPoint Presentation</vt:lpstr>
      <vt:lpstr>How do you Start Receiving   Assistance (continued)? (Chapter 7)</vt:lpstr>
      <vt:lpstr>More important information:</vt:lpstr>
      <vt:lpstr>What are your family obligations? (Chapter 8)</vt:lpstr>
      <vt:lpstr>PowerPoint Presentation</vt:lpstr>
      <vt:lpstr>PowerPoint Presentation</vt:lpstr>
      <vt:lpstr>PowerPoint Presentation</vt:lpstr>
      <vt:lpstr>PowerPoint Presentation</vt:lpstr>
      <vt:lpstr>      </vt:lpstr>
      <vt:lpstr>  </vt:lpstr>
      <vt:lpstr>PowerPoint Presentation</vt:lpstr>
      <vt:lpstr>Reporting Changes to HPD</vt:lpstr>
      <vt:lpstr>PowerPoint Presentation</vt:lpstr>
      <vt:lpstr>What are the Landlord’s Obligations? (Chapter 9)</vt:lpstr>
      <vt:lpstr>PowerPoint Presentation</vt:lpstr>
      <vt:lpstr>PowerPoint Presentation</vt:lpstr>
      <vt:lpstr>  </vt:lpstr>
      <vt:lpstr>What if you Have a Problem  with your Apartment? </vt:lpstr>
      <vt:lpstr>What do you Need to do After you Start Receiving PBV Assistance? (Chapter 10)</vt:lpstr>
      <vt:lpstr>PowerPoint Presentation</vt:lpstr>
      <vt:lpstr>What Happens if you Don’t Meet your Family Obligations? (Chapter 16)</vt:lpstr>
      <vt:lpstr>    </vt:lpstr>
      <vt:lpstr>What if I Don’t Agree with  HPD’s Decisions About my  Eligibility or Assistance? (Chapter 17)</vt:lpstr>
      <vt:lpstr>How can you Move out of  your PBV Unit? (Chapter 14 &amp; 15)</vt:lpstr>
      <vt:lpstr>Portability Using Section 8 Outside NYC</vt:lpstr>
      <vt:lpstr>Portability Using Section 8 Outside NYC</vt:lpstr>
      <vt:lpstr>Portability Using Section 8 Outside NYC</vt:lpstr>
      <vt:lpstr>Opportunity Neighborhoods</vt:lpstr>
      <vt:lpstr>Benefits in Low-Poverty Areas</vt:lpstr>
      <vt:lpstr>Housing Discrimination</vt:lpstr>
      <vt:lpstr>PowerPoint Presentation</vt:lpstr>
      <vt:lpstr>Reasonable Accommodations</vt:lpstr>
      <vt:lpstr>PowerPoint Presentation</vt:lpstr>
      <vt:lpstr>Family Self Sufficiency (FSS) </vt:lpstr>
      <vt:lpstr>If you are approved for a PBV subsidy: Part 1</vt:lpstr>
      <vt:lpstr>If you are approved for a PBV subsidy: Part 2</vt:lpstr>
      <vt:lpstr>If you are approved for a PBV subsidy: Part 3</vt:lpstr>
      <vt:lpstr>Have Questions?</vt:lpstr>
    </vt:vector>
  </TitlesOfParts>
  <Company>Edgemere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8 HCV Briefing Session</dc:title>
  <dc:creator>John</dc:creator>
  <cp:lastModifiedBy>Coombs, David  (HPD)</cp:lastModifiedBy>
  <cp:revision>336</cp:revision>
  <dcterms:created xsi:type="dcterms:W3CDTF">2008-07-17T13:20:48Z</dcterms:created>
  <dcterms:modified xsi:type="dcterms:W3CDTF">2022-12-16T15:10:57Z</dcterms:modified>
</cp:coreProperties>
</file>