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66"/>
  </p:notesMasterIdLst>
  <p:handoutMasterIdLst>
    <p:handoutMasterId r:id="rId67"/>
  </p:handoutMasterIdLst>
  <p:sldIdLst>
    <p:sldId id="467" r:id="rId2"/>
    <p:sldId id="309" r:id="rId3"/>
    <p:sldId id="423" r:id="rId4"/>
    <p:sldId id="421" r:id="rId5"/>
    <p:sldId id="268" r:id="rId6"/>
    <p:sldId id="299" r:id="rId7"/>
    <p:sldId id="311" r:id="rId8"/>
    <p:sldId id="312" r:id="rId9"/>
    <p:sldId id="427" r:id="rId10"/>
    <p:sldId id="475" r:id="rId11"/>
    <p:sldId id="522" r:id="rId12"/>
    <p:sldId id="466" r:id="rId13"/>
    <p:sldId id="523" r:id="rId14"/>
    <p:sldId id="469" r:id="rId15"/>
    <p:sldId id="544" r:id="rId16"/>
    <p:sldId id="510" r:id="rId17"/>
    <p:sldId id="512" r:id="rId18"/>
    <p:sldId id="513" r:id="rId19"/>
    <p:sldId id="492" r:id="rId20"/>
    <p:sldId id="493" r:id="rId21"/>
    <p:sldId id="494" r:id="rId22"/>
    <p:sldId id="548" r:id="rId23"/>
    <p:sldId id="497" r:id="rId24"/>
    <p:sldId id="549" r:id="rId25"/>
    <p:sldId id="453" r:id="rId26"/>
    <p:sldId id="525" r:id="rId27"/>
    <p:sldId id="546" r:id="rId28"/>
    <p:sldId id="455" r:id="rId29"/>
    <p:sldId id="407" r:id="rId30"/>
    <p:sldId id="416" r:id="rId31"/>
    <p:sldId id="461" r:id="rId32"/>
    <p:sldId id="518" r:id="rId33"/>
    <p:sldId id="520" r:id="rId34"/>
    <p:sldId id="262" r:id="rId35"/>
    <p:sldId id="415" r:id="rId36"/>
    <p:sldId id="340" r:id="rId37"/>
    <p:sldId id="345" r:id="rId38"/>
    <p:sldId id="534" r:id="rId39"/>
    <p:sldId id="316" r:id="rId40"/>
    <p:sldId id="347" r:id="rId41"/>
    <p:sldId id="481" r:id="rId42"/>
    <p:sldId id="526" r:id="rId43"/>
    <p:sldId id="264" r:id="rId44"/>
    <p:sldId id="439" r:id="rId45"/>
    <p:sldId id="440" r:id="rId46"/>
    <p:sldId id="521" r:id="rId47"/>
    <p:sldId id="443" r:id="rId48"/>
    <p:sldId id="452" r:id="rId49"/>
    <p:sldId id="445" r:id="rId50"/>
    <p:sldId id="446" r:id="rId51"/>
    <p:sldId id="462" r:id="rId52"/>
    <p:sldId id="527" r:id="rId53"/>
    <p:sldId id="528" r:id="rId54"/>
    <p:sldId id="529" r:id="rId55"/>
    <p:sldId id="464" r:id="rId56"/>
    <p:sldId id="448" r:id="rId57"/>
    <p:sldId id="485" r:id="rId58"/>
    <p:sldId id="458" r:id="rId59"/>
    <p:sldId id="459" r:id="rId60"/>
    <p:sldId id="542" r:id="rId61"/>
    <p:sldId id="530" r:id="rId62"/>
    <p:sldId id="531" r:id="rId63"/>
    <p:sldId id="532" r:id="rId64"/>
    <p:sldId id="533" r:id="rId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Lundquist" initials="JL" lastIdx="2" clrIdx="0">
    <p:extLst>
      <p:ext uri="{19B8F6BF-5375-455C-9EA6-DF929625EA0E}">
        <p15:presenceInfo xmlns:p15="http://schemas.microsoft.com/office/powerpoint/2012/main" userId="fb2403bf1cbbfa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0" autoAdjust="0"/>
    <p:restoredTop sz="57914" autoAdjust="0"/>
  </p:normalViewPr>
  <p:slideViewPr>
    <p:cSldViewPr>
      <p:cViewPr varScale="1">
        <p:scale>
          <a:sx n="41" d="100"/>
          <a:sy n="41" d="100"/>
        </p:scale>
        <p:origin x="21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220"/>
    </p:cViewPr>
  </p:sorterViewPr>
  <p:notesViewPr>
    <p:cSldViewPr>
      <p:cViewPr>
        <p:scale>
          <a:sx n="66" d="100"/>
          <a:sy n="66" d="100"/>
        </p:scale>
        <p:origin x="262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370E8843-5B20-4935-BB33-48EF96EE196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93219" name="Rectangle 3">
            <a:extLst>
              <a:ext uri="{FF2B5EF4-FFF2-40B4-BE49-F238E27FC236}">
                <a16:creationId xmlns:a16="http://schemas.microsoft.com/office/drawing/2014/main" id="{674AB6BF-E006-4D00-B109-AB40B7F63EAD}"/>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3220" name="Rectangle 4">
            <a:extLst>
              <a:ext uri="{FF2B5EF4-FFF2-40B4-BE49-F238E27FC236}">
                <a16:creationId xmlns:a16="http://schemas.microsoft.com/office/drawing/2014/main" id="{069FC68E-756A-405F-898C-F6B013B1808B}"/>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93221" name="Rectangle 5">
            <a:extLst>
              <a:ext uri="{FF2B5EF4-FFF2-40B4-BE49-F238E27FC236}">
                <a16:creationId xmlns:a16="http://schemas.microsoft.com/office/drawing/2014/main" id="{1BF5D308-FA1D-4CC8-A1C8-C0D7402DCBE3}"/>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B566F0C5-CB13-4961-8067-5F4C11E927D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0D685D7-BED9-4FE5-9FB4-544A895AEEF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1139" name="Rectangle 3">
            <a:extLst>
              <a:ext uri="{FF2B5EF4-FFF2-40B4-BE49-F238E27FC236}">
                <a16:creationId xmlns:a16="http://schemas.microsoft.com/office/drawing/2014/main" id="{25BCA145-17E0-4AAC-BBBD-E58A2DF17B7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854C0C1-7414-48E7-A747-F73D07D974B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a:extLst>
              <a:ext uri="{FF2B5EF4-FFF2-40B4-BE49-F238E27FC236}">
                <a16:creationId xmlns:a16="http://schemas.microsoft.com/office/drawing/2014/main" id="{E6F11131-AE3C-4087-9120-1A8FFF90573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a:extLst>
              <a:ext uri="{FF2B5EF4-FFF2-40B4-BE49-F238E27FC236}">
                <a16:creationId xmlns:a16="http://schemas.microsoft.com/office/drawing/2014/main" id="{A6E78243-79E4-4B91-B0EC-63ECE600634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1143" name="Rectangle 7">
            <a:extLst>
              <a:ext uri="{FF2B5EF4-FFF2-40B4-BE49-F238E27FC236}">
                <a16:creationId xmlns:a16="http://schemas.microsoft.com/office/drawing/2014/main" id="{90680F14-E4B8-49C6-B470-6EC0D739F84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A795A4AF-148C-4792-A336-EB95250EE7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710F19B-E83D-40F7-8816-731180C6F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188CDD5-547E-4B88-9252-64E20E83408E}"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2FB9A23C-4190-4D5B-9217-6EBDFCFBE37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CEACE5F-C94A-4473-9E52-08C10F3B7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Welcome to the Moderate Rehabilitation (aka Mod Rehab) Briefing Session for Project-Based Programs at New York City Department of Housing Preservation and Development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F30514C-AC89-43B1-AC4A-C922D7D999F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B38F2675-B8D5-4E88-8D10-BC7B43240A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14C94785-ADDC-4132-A7A9-BA7A096323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9CD37F-2B1F-4416-89D9-B7C42B9F72D9}" type="slidenum">
              <a:rPr lang="en-US" altLang="en-US">
                <a:latin typeface="Arial" panose="020B0604020202020204" pitchFamily="34" charset="0"/>
              </a:rPr>
              <a:pPr/>
              <a:t>11</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471ECF6-EAA8-457D-87A7-2C46C0D5EABE}"/>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D2580561-B8DD-4A58-8864-0CF402FCE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To acknowledge that you understand these program integrity requirements, please carefully read and then sign the two documents in your written briefing packet entitled “Things You Should Know.” This will be included in your Mod Rehab application when it is submitted to HPD. </a:t>
            </a:r>
          </a:p>
          <a:p>
            <a:pPr eaLnBrk="1" hangingPunct="1">
              <a:buFont typeface="Wingdings" panose="05000000000000000000" pitchFamily="2" charset="2"/>
              <a:buNone/>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6628" name="Slide Number Placeholder 3">
            <a:extLst>
              <a:ext uri="{FF2B5EF4-FFF2-40B4-BE49-F238E27FC236}">
                <a16:creationId xmlns:a16="http://schemas.microsoft.com/office/drawing/2014/main" id="{D59DECB8-E33F-478F-929A-BDF319E90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3DD246-2212-42AC-A4B5-B7A75AC79C1D}"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5D592F2-4B4F-472C-BCE9-B67F2EC97D93}"/>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6979B40-6C62-4BC2-834A-D6C5051DB7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FFFFFF"/>
                </a:solidFill>
                <a:latin typeface="Calibri" panose="020F0502020204030204" pitchFamily="34" charset="0"/>
              </a:rPr>
              <a:t>In order to be eligible for Mod Rehab assistance:</a:t>
            </a:r>
          </a:p>
          <a:p>
            <a:pPr eaLnBrk="1" hangingPunct="1"/>
            <a:endParaRPr lang="en-US" altLang="en-US" dirty="0">
              <a:solidFill>
                <a:srgbClr val="FFFFFF"/>
              </a:solidFill>
              <a:latin typeface="Calibri" panose="020F0502020204030204" pitchFamily="34" charset="0"/>
            </a:endParaRPr>
          </a:p>
          <a:p>
            <a:pPr marL="171450" indent="-171450" eaLnBrk="1" hangingPunct="1">
              <a:buFont typeface="Arial" panose="020B0604020202020204" pitchFamily="34" charset="0"/>
              <a:buChar char="•"/>
            </a:pPr>
            <a:r>
              <a:rPr lang="en-US" altLang="en-US" dirty="0">
                <a:solidFill>
                  <a:srgbClr val="FFFFFF"/>
                </a:solidFill>
                <a:latin typeface="Calibri" panose="020F0502020204030204" pitchFamily="34" charset="0"/>
              </a:rPr>
              <a:t>Your household must meet income eligibility requirements</a:t>
            </a:r>
          </a:p>
          <a:p>
            <a:pPr marL="171450" indent="-171450" eaLnBrk="1" hangingPunct="1">
              <a:buFont typeface="Arial" panose="020B0604020202020204" pitchFamily="34" charset="0"/>
              <a:buChar char="•"/>
            </a:pPr>
            <a:r>
              <a:rPr lang="en-US" altLang="en-US" dirty="0">
                <a:solidFill>
                  <a:srgbClr val="FFFFFF"/>
                </a:solidFill>
                <a:latin typeface="Calibri" panose="020F0502020204030204" pitchFamily="34" charset="0"/>
              </a:rPr>
              <a:t>Your household must provide all requested information</a:t>
            </a:r>
          </a:p>
          <a:p>
            <a:pPr marL="171450" indent="-171450" eaLnBrk="1" hangingPunct="1">
              <a:lnSpc>
                <a:spcPct val="90000"/>
              </a:lnSpc>
              <a:buFont typeface="Arial" panose="020B0604020202020204" pitchFamily="34" charset="0"/>
              <a:buChar char="•"/>
              <a:defRPr/>
            </a:pPr>
            <a:r>
              <a:rPr lang="en-US" sz="1200" dirty="0"/>
              <a:t>At least one household member must be a legal resident or citizen</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No household member may be subject to a lifetime registration requirement under a state sex offender registration program</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And no household member may have ever been convicted of producing or manufacturing methamphetamine on the premises</a:t>
            </a:r>
          </a:p>
          <a:p>
            <a:pPr algn="r" eaLnBrk="1" hangingPunct="1">
              <a:buFontTx/>
              <a:buChar char="•"/>
            </a:pPr>
            <a:endParaRPr lang="en-US" altLang="en-US" dirty="0">
              <a:solidFill>
                <a:srgbClr val="FFFFFF"/>
              </a:solidFill>
              <a:latin typeface="Calibri" panose="020F0502020204030204" pitchFamily="34" charset="0"/>
            </a:endParaRPr>
          </a:p>
          <a:p>
            <a:pPr eaLnBrk="1" hangingPunct="1">
              <a:lnSpc>
                <a:spcPct val="90000"/>
              </a:lnSpc>
              <a:buFont typeface="Wingdings" panose="05000000000000000000" pitchFamily="2" charset="2"/>
              <a:buNone/>
            </a:pPr>
            <a:endParaRPr lang="en-US" altLang="en-US" dirty="0">
              <a:latin typeface="Calibri" panose="020F0502020204030204" pitchFamily="34" charset="0"/>
            </a:endParaRPr>
          </a:p>
          <a:p>
            <a:endParaRPr lang="en-US" altLang="en-US" dirty="0">
              <a:latin typeface="Arial" panose="020B0604020202020204" pitchFamily="34" charset="0"/>
            </a:endParaRPr>
          </a:p>
        </p:txBody>
      </p:sp>
      <p:sp>
        <p:nvSpPr>
          <p:cNvPr id="28676" name="Slide Number Placeholder 3">
            <a:extLst>
              <a:ext uri="{FF2B5EF4-FFF2-40B4-BE49-F238E27FC236}">
                <a16:creationId xmlns:a16="http://schemas.microsoft.com/office/drawing/2014/main" id="{C6D75755-631C-41E2-9C7B-54B6F5F079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CC0B49F-6C39-49BF-8221-A7FC345054B9}" type="slidenum">
              <a:rPr lang="en-US" altLang="en-US">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DFCA8ED-5E5E-4819-A8DA-4552BE9A19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8A5F86-A9A1-4C31-8379-57F73B388DD2}"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30723" name="Rectangle 2">
            <a:extLst>
              <a:ext uri="{FF2B5EF4-FFF2-40B4-BE49-F238E27FC236}">
                <a16:creationId xmlns:a16="http://schemas.microsoft.com/office/drawing/2014/main" id="{C4AF4C4E-CE82-4EBC-B749-4386E9191EF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2473385-16DA-426B-9419-8EBCF0286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How is Mod Rehab different from the Section 8 Housing Choice Voucher (HCV) Program?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Mod Rehab is a Project-Based Rental Assistance Program and is different from regular vouchers with the following: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subsidy is “attached” to the unit and not given to the participant.  This means that if you receive a Mod Rehab subsidy, you must live in the specific apartment assigned by HPD and the building owner (or sponsor) or you will lose your assistance. You cannot move out of your unit unless you move into another Mod Rehab contract unit, if available and approved by HPD.  </a:t>
            </a:r>
          </a:p>
          <a:p>
            <a:pPr eaLnBrk="1" hangingPunct="1"/>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A8F5A35-88E8-44F8-92D3-9F31ADA9E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EBACC4D-4BDB-4155-8FCD-02FE4E131CBF}"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8E75365F-6C07-4C6A-B55E-DA71D49FB89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B4ABC609-15F2-4FA7-8301-50E2AE064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latin typeface="Arial" panose="020B0604020202020204" pitchFamily="34" charset="0"/>
              </a:rPr>
              <a:t>HPD must determine the appropriate unit size, or the number of bedrooms needed to house your family.</a:t>
            </a:r>
          </a:p>
          <a:p>
            <a:pPr eaLnBrk="1" hangingPunct="1"/>
            <a:endParaRPr lang="en-US" altLang="en-US" sz="12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rPr>
              <a:t>This unit size is based on the n</a:t>
            </a:r>
            <a:r>
              <a:rPr lang="en-US" sz="1200" dirty="0"/>
              <a:t>umber of people in your family. Federal regulations allows a maximum of 2 people per living space and considers living rooms as sleeping quarters. Therefore, if anyone in your household is pregnant at the time of your application, please make sure to indicate this as this will be an additional member in your family. Also foster children and live in aides need to be added to the household composition and must be supported by proper documentation.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eaLnBrk="1" hangingPunct="1">
              <a:defRPr/>
            </a:pPr>
            <a:r>
              <a:rPr lang="en-US" sz="1200" i="0" dirty="0"/>
              <a:t>Please note that although two people are eligible for 1 –bedroom, single-member households may also reside in a 1 bedroom, Studio, or SRO unit.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B36EB94-11DA-4A75-AE50-A6B2A1601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DF22F1E-D083-4B4D-B3EE-604A58EE07BD}"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A9634E77-D999-4B4D-9DE5-D825BA44C18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D8B876C-C66A-4D87-96A1-65F859E9E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defRPr/>
            </a:pPr>
            <a:r>
              <a:rPr lang="en-US" b="0" dirty="0">
                <a:solidFill>
                  <a:schemeClr val="hlink"/>
                </a:solidFill>
              </a:rPr>
              <a:t>An </a:t>
            </a:r>
            <a:r>
              <a:rPr lang="en-US" b="0" dirty="0" err="1">
                <a:solidFill>
                  <a:schemeClr val="hlink"/>
                </a:solidFill>
              </a:rPr>
              <a:t>Overhoused</a:t>
            </a:r>
            <a:r>
              <a:rPr lang="en-US" b="0" dirty="0">
                <a:solidFill>
                  <a:schemeClr val="hlink"/>
                </a:solidFill>
              </a:rPr>
              <a:t> family is one </a:t>
            </a:r>
            <a:r>
              <a:rPr lang="en-US" b="0" dirty="0"/>
              <a:t>residing in a unit that has more bedrooms than the appropriate number based on your Mod Rehab bedroom size which allows 2 household members per bedroom. An example would be a 2-person household in a 3-bedroom. This family would only be entitled to 1-Bedroom and is considered </a:t>
            </a:r>
            <a:r>
              <a:rPr lang="en-US" b="0" dirty="0" err="1"/>
              <a:t>overhoused</a:t>
            </a:r>
            <a:r>
              <a:rPr lang="en-US" b="0" dirty="0"/>
              <a:t>.</a:t>
            </a:r>
          </a:p>
          <a:p>
            <a:pPr eaLnBrk="1" hangingPunct="1"/>
            <a:endParaRPr lang="en-US"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you are </a:t>
            </a:r>
            <a:r>
              <a:rPr lang="en-US" dirty="0" err="1"/>
              <a:t>overhoused</a:t>
            </a:r>
            <a:r>
              <a:rPr lang="en-US" dirty="0"/>
              <a:t>, and an appropriately-sized Mod Rehab unit is available at the development, you </a:t>
            </a:r>
            <a:r>
              <a:rPr lang="en-US" b="1" u="sng" dirty="0">
                <a:solidFill>
                  <a:schemeClr val="hlink"/>
                </a:solidFill>
              </a:rPr>
              <a:t>must</a:t>
            </a:r>
            <a:r>
              <a:rPr lang="en-US" b="1" dirty="0">
                <a:solidFill>
                  <a:schemeClr val="hlink"/>
                </a:solidFill>
              </a:rPr>
              <a:t> move to that unit when it is offered</a:t>
            </a:r>
            <a:r>
              <a:rPr lang="en-US" dirty="0"/>
              <a:t>.</a:t>
            </a:r>
          </a:p>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F3E9CC8-468D-4517-B60A-2B41617E9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D434C29-0864-4D16-8CB9-CB287A4F1A82}"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23F1C9F4-7931-4089-9F59-14D93260699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F528DE2E-D7C8-45C6-B639-69C577763E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85863" lvl="2" indent="-266700" eaLnBrk="1" hangingPunct="1">
              <a:lnSpc>
                <a:spcPct val="90000"/>
              </a:lnSpc>
              <a:buFont typeface="Wingdings" panose="05000000000000000000" pitchFamily="2" charset="2"/>
              <a:buNone/>
              <a:defRPr/>
            </a:pPr>
            <a:endParaRPr lang="en-US" sz="1800" u="sng"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You may request an </a:t>
            </a:r>
            <a:r>
              <a:rPr lang="en-US" sz="2800" b="1" dirty="0">
                <a:solidFill>
                  <a:schemeClr val="hlink"/>
                </a:solidFill>
                <a:latin typeface="Calibri" panose="020F0502020204030204" pitchFamily="34" charset="0"/>
              </a:rPr>
              <a:t>exception</a:t>
            </a:r>
            <a:r>
              <a:rPr lang="en-US" sz="2800" dirty="0">
                <a:latin typeface="Calibri" panose="020F0502020204030204" pitchFamily="34" charset="0"/>
              </a:rPr>
              <a:t> if you need a larger apartment as a reasonable accommodation for a household member with a disability.  </a:t>
            </a:r>
          </a:p>
          <a:p>
            <a:pPr marL="0" indent="0" eaLnBrk="1" hangingPunct="1">
              <a:lnSpc>
                <a:spcPct val="90000"/>
              </a:lnSpc>
              <a:buFontTx/>
              <a:buNone/>
              <a:defRPr/>
            </a:pPr>
            <a:endParaRPr lang="en-US" sz="2800"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You will need to provide medical documentation that justifies the exception.  </a:t>
            </a:r>
          </a:p>
          <a:p>
            <a:pPr marL="0" indent="0" eaLnBrk="1" hangingPunct="1">
              <a:lnSpc>
                <a:spcPct val="90000"/>
              </a:lnSpc>
              <a:buFontTx/>
              <a:buNone/>
              <a:defRPr/>
            </a:pPr>
            <a:endParaRPr lang="en-US" sz="2800"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If you request an exception, HPD will notify you in writing regarding whether your request was approved or denied.</a:t>
            </a:r>
          </a:p>
          <a:p>
            <a:pPr eaLnBrk="1" hangingPunct="1"/>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3200" b="1" dirty="0">
                <a:effectLst>
                  <a:outerShdw blurRad="38100" dist="38100" dir="2700000" algn="tl">
                    <a:srgbClr val="000000">
                      <a:alpha val="43137"/>
                    </a:srgbClr>
                  </a:outerShdw>
                </a:effectLst>
                <a:latin typeface="Calibri" panose="020F0502020204030204" pitchFamily="34" charset="0"/>
              </a:rPr>
              <a:t>An </a:t>
            </a:r>
            <a:r>
              <a:rPr lang="en-US" sz="3200" b="1" dirty="0" err="1">
                <a:effectLst>
                  <a:outerShdw blurRad="38100" dist="38100" dir="2700000" algn="tl">
                    <a:srgbClr val="000000">
                      <a:alpha val="43137"/>
                    </a:srgbClr>
                  </a:outerShdw>
                </a:effectLst>
                <a:latin typeface="Calibri" panose="020F0502020204030204" pitchFamily="34" charset="0"/>
              </a:rPr>
              <a:t>Overhoused</a:t>
            </a:r>
            <a:r>
              <a:rPr lang="en-US" sz="3200" b="1" dirty="0">
                <a:effectLst>
                  <a:outerShdw blurRad="38100" dist="38100" dir="2700000" algn="tl">
                    <a:srgbClr val="000000">
                      <a:alpha val="43137"/>
                    </a:srgbClr>
                  </a:outerShdw>
                </a:effectLst>
                <a:latin typeface="Calibri" panose="020F0502020204030204" pitchFamily="34" charset="0"/>
              </a:rPr>
              <a:t> Family with Mod Rehab subsidy has three options</a:t>
            </a:r>
            <a:endParaRPr lang="en-US" sz="3200" dirty="0">
              <a:latin typeface="Calibri" panose="020F0502020204030204" pitchFamily="34" charset="0"/>
            </a:endParaRPr>
          </a:p>
          <a:p>
            <a:pPr marL="0" indent="0">
              <a:buFont typeface="Wingdings" panose="05000000000000000000" pitchFamily="2" charset="2"/>
              <a:buNone/>
              <a:defRPr/>
            </a:pPr>
            <a:endParaRPr lang="en-US" sz="3000" dirty="0"/>
          </a:p>
          <a:p>
            <a:pPr marL="0" indent="0">
              <a:buFont typeface="Wingdings" panose="05000000000000000000" pitchFamily="2" charset="2"/>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If an appropriately-sized  Mod Rehab unit is available</a:t>
            </a:r>
          </a:p>
          <a:p>
            <a:pPr marL="0" indent="0">
              <a:buFont typeface="Wingdings" panose="05000000000000000000" pitchFamily="2" charset="2"/>
              <a:buNone/>
              <a:defRPr/>
            </a:pPr>
            <a:r>
              <a:rPr lang="en-US" sz="3000" dirty="0">
                <a:latin typeface="Calibri" panose="020F0502020204030204" pitchFamily="34" charset="0"/>
              </a:rPr>
              <a:t>    and offered to you, </a:t>
            </a:r>
            <a:r>
              <a:rPr lang="en-US" sz="3000" b="1" dirty="0">
                <a:solidFill>
                  <a:schemeClr val="hlink"/>
                </a:solidFill>
                <a:latin typeface="Calibri" panose="020F0502020204030204" pitchFamily="34" charset="0"/>
              </a:rPr>
              <a:t>you must move to that unit</a:t>
            </a:r>
            <a:r>
              <a:rPr lang="en-US" sz="3000" dirty="0">
                <a:latin typeface="Calibri" panose="020F0502020204030204" pitchFamily="34" charset="0"/>
              </a:rPr>
              <a:t>. </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Font typeface="Wingdings" panose="05000000000000000000" pitchFamily="2" charset="2"/>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If an appropriately-sized  Mod Rehab unit is not</a:t>
            </a:r>
          </a:p>
          <a:p>
            <a:pPr marL="0" indent="0">
              <a:buFont typeface="Wingdings" panose="05000000000000000000" pitchFamily="2" charset="2"/>
              <a:buNone/>
              <a:defRPr/>
            </a:pPr>
            <a:r>
              <a:rPr lang="en-US" sz="3000" dirty="0">
                <a:latin typeface="Calibri" panose="020F0502020204030204" pitchFamily="34" charset="0"/>
              </a:rPr>
              <a:t>    available, you may remain </a:t>
            </a:r>
            <a:r>
              <a:rPr lang="en-US" sz="3000" b="1" dirty="0">
                <a:solidFill>
                  <a:schemeClr val="hlink"/>
                </a:solidFill>
                <a:latin typeface="Calibri" panose="020F0502020204030204" pitchFamily="34" charset="0"/>
              </a:rPr>
              <a:t>in your current apartment</a:t>
            </a:r>
          </a:p>
          <a:p>
            <a:pPr marL="0" indent="0">
              <a:buFont typeface="Wingdings" panose="05000000000000000000" pitchFamily="2" charset="2"/>
              <a:buNone/>
              <a:defRPr/>
            </a:pPr>
            <a:r>
              <a:rPr lang="en-US" sz="3000" b="1" dirty="0">
                <a:solidFill>
                  <a:schemeClr val="hlink"/>
                </a:solidFill>
                <a:latin typeface="Calibri" panose="020F0502020204030204" pitchFamily="34" charset="0"/>
              </a:rPr>
              <a:t>    </a:t>
            </a:r>
            <a:r>
              <a:rPr lang="en-US" sz="3000" dirty="0">
                <a:latin typeface="Calibri" panose="020F0502020204030204" pitchFamily="34" charset="0"/>
              </a:rPr>
              <a:t>until one is offered to you.</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a:t>
            </a:r>
          </a:p>
          <a:p>
            <a:pPr eaLnBrk="1" hangingPunct="1">
              <a:buNone/>
              <a:defRPr/>
            </a:pPr>
            <a:r>
              <a:rPr lang="en-US" sz="3000" dirty="0">
                <a:latin typeface="Calibri" panose="020F0502020204030204" pitchFamily="34" charset="0"/>
              </a:rPr>
              <a:t>    Rehab  Program but </a:t>
            </a:r>
            <a:r>
              <a:rPr lang="en-US" sz="3000" b="1" dirty="0">
                <a:solidFill>
                  <a:srgbClr val="00B0F0"/>
                </a:solidFill>
                <a:latin typeface="Calibri" panose="020F0502020204030204" pitchFamily="34" charset="0"/>
              </a:rPr>
              <a:t>You will lose your Mod Rehab assistance.</a:t>
            </a:r>
          </a:p>
          <a:p>
            <a:endParaRPr lang="en-US" dirty="0"/>
          </a:p>
        </p:txBody>
      </p:sp>
      <p:sp>
        <p:nvSpPr>
          <p:cNvPr id="4" name="Slide Number Placeholder 3"/>
          <p:cNvSpPr>
            <a:spLocks noGrp="1"/>
          </p:cNvSpPr>
          <p:nvPr>
            <p:ph type="sldNum" sz="quarter" idx="5"/>
          </p:nvPr>
        </p:nvSpPr>
        <p:spPr/>
        <p:txBody>
          <a:bodyPr/>
          <a:lstStyle/>
          <a:p>
            <a:pPr>
              <a:defRPr/>
            </a:pPr>
            <a:fld id="{A795A4AF-148C-4792-A336-EB95250EE76F}" type="slidenum">
              <a:rPr lang="en-US" altLang="en-US" smtClean="0"/>
              <a:pPr>
                <a:defRPr/>
              </a:pPr>
              <a:t>18</a:t>
            </a:fld>
            <a:endParaRPr lang="en-US" altLang="en-US"/>
          </a:p>
        </p:txBody>
      </p:sp>
    </p:spTree>
    <p:extLst>
      <p:ext uri="{BB962C8B-B14F-4D97-AF65-F5344CB8AC3E}">
        <p14:creationId xmlns:p14="http://schemas.microsoft.com/office/powerpoint/2010/main" val="1167394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DF36D481-CE8C-47A2-880B-981DDE6D59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866D53F-F840-42DB-B82C-7012AD9EE377}"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32771" name="Rectangle 2">
            <a:extLst>
              <a:ext uri="{FF2B5EF4-FFF2-40B4-BE49-F238E27FC236}">
                <a16:creationId xmlns:a16="http://schemas.microsoft.com/office/drawing/2014/main" id="{E46853BB-97DA-4793-BE10-C3F16B706AF8}"/>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FD6736DE-85EC-4B1A-9926-35B20592D9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An Overcrowded family is one that has more household members than the maximum number allowed by HUD regulations for your bedroom size. A</a:t>
            </a:r>
            <a:r>
              <a:rPr lang="en-US" b="0" dirty="0"/>
              <a:t>n example would be a 7-person household in a 2-bedroom. Since federal regulations allows 2 people per bedroom and considers the living room a sleeping space, more than 6 people in this household would make this family overcrowded.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Also more than one person in an SRO unit would be considered overcrowded.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7670871-E04B-4B3C-8F44-33BBBFEA2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5C6C8A6-6BE9-4984-9679-202ACFDAEA51}"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F7E42818-9F8F-488F-AC43-ADE38C3E907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D851B14-D478-4782-9AF6-BC844D44E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For the purposes of determining whether a household is overcrowded, HUD’s space requirements specify that there must be at least one bedroom or living/sleeping room for each two persons.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 living/sleeping room must have:  Two working electrical outlets or one working outlet and one working light fixture and a window if the room is used primarily for sleeping.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682EA7B-809A-46F3-9FFE-BFCD075E4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E980DC-A107-4D44-A8E5-65742B721103}"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7171" name="Rectangle 2">
            <a:extLst>
              <a:ext uri="{FF2B5EF4-FFF2-40B4-BE49-F238E27FC236}">
                <a16:creationId xmlns:a16="http://schemas.microsoft.com/office/drawing/2014/main" id="{C8186FF0-CD04-4E03-ACDC-EFE4D1DC36EC}"/>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61D25D3-6158-4A3A-A48E-80484CEBA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In today’s briefing we will provide an overview of the Mod Rehab program and what is needed to gain assistance. We will also discuss your family’s obligation and the owner’s obligation while participating in HPD’s Mod Rehab program</a:t>
            </a:r>
          </a:p>
          <a:p>
            <a:pPr eaLnBrk="1" hangingPunct="1"/>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455CAB1-CA28-4FE2-80C6-1BACF5E68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872D262-5A4D-4937-BCC7-BB1A6EE7D79F}" type="slidenum">
              <a:rPr lang="en-US" altLang="en-US">
                <a:latin typeface="Arial" panose="020B0604020202020204" pitchFamily="34" charset="0"/>
              </a:rPr>
              <a:pPr/>
              <a:t>21</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D8A29CB8-92D3-40D3-92F3-497DB72455D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C832070-E219-41CA-BA03-A57C292DDC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80000"/>
              </a:lnSpc>
              <a:buFont typeface="Wingdings" panose="05000000000000000000" pitchFamily="2" charset="2"/>
              <a:buNone/>
              <a:defRPr/>
            </a:pPr>
            <a:r>
              <a:rPr lang="en-US" sz="1200" dirty="0">
                <a:latin typeface="Calibri" panose="020F0502020204030204" pitchFamily="34" charset="0"/>
              </a:rPr>
              <a:t>If your family is overcrowded, you </a:t>
            </a:r>
            <a:r>
              <a:rPr lang="en-US" sz="1200" u="sng" dirty="0">
                <a:latin typeface="Calibri" panose="020F0502020204030204" pitchFamily="34" charset="0"/>
              </a:rPr>
              <a:t>cannot </a:t>
            </a:r>
            <a:r>
              <a:rPr lang="en-US" sz="1200" dirty="0">
                <a:latin typeface="Calibri" panose="020F0502020204030204" pitchFamily="34" charset="0"/>
              </a:rPr>
              <a:t>receive Mod Rehab subsidy.</a:t>
            </a:r>
          </a:p>
          <a:p>
            <a:pPr marL="0" indent="0" eaLnBrk="1" hangingPunct="1">
              <a:lnSpc>
                <a:spcPct val="80000"/>
              </a:lnSpc>
              <a:buFont typeface="Wingdings" panose="05000000000000000000" pitchFamily="2" charset="2"/>
              <a:buNone/>
              <a:defRPr/>
            </a:pPr>
            <a:endParaRPr lang="en-US" sz="1200" dirty="0">
              <a:latin typeface="Calibri" panose="020F0502020204030204" pitchFamily="34" charset="0"/>
            </a:endParaRPr>
          </a:p>
          <a:p>
            <a:pPr marL="0" indent="0" eaLnBrk="1" hangingPunct="1">
              <a:lnSpc>
                <a:spcPct val="80000"/>
              </a:lnSpc>
              <a:buFont typeface="Wingdings" panose="05000000000000000000" pitchFamily="2" charset="2"/>
              <a:buNone/>
              <a:defRPr/>
            </a:pPr>
            <a:r>
              <a:rPr lang="en-US" sz="1200" dirty="0">
                <a:latin typeface="Calibri" panose="020F0502020204030204" pitchFamily="34" charset="0"/>
              </a:rPr>
              <a:t>Management has an obligation to offer you an appropriately-sized Mod Rehab unit in the development if one is available.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3200" b="1" dirty="0">
                <a:effectLst>
                  <a:outerShdw blurRad="38100" dist="38100" dir="2700000" algn="tl">
                    <a:srgbClr val="000000">
                      <a:alpha val="43137"/>
                    </a:srgbClr>
                  </a:outerShdw>
                </a:effectLst>
                <a:latin typeface="Calibri" panose="020F0502020204030204" pitchFamily="34" charset="0"/>
              </a:rPr>
              <a:t>An Overcrowded Family with Mod Rehab subsidy has three options</a:t>
            </a:r>
            <a:endParaRPr lang="en-US" sz="3200" dirty="0">
              <a:latin typeface="Calibri" panose="020F0502020204030204" pitchFamily="34" charset="0"/>
            </a:endParaRPr>
          </a:p>
          <a:p>
            <a:pPr marL="0" indent="0">
              <a:buFont typeface="Wingdings" panose="05000000000000000000" pitchFamily="2" charset="2"/>
              <a:buNone/>
              <a:defRPr/>
            </a:pPr>
            <a:endParaRPr lang="en-US" sz="3000" dirty="0"/>
          </a:p>
          <a:p>
            <a:pPr marL="0" indent="0">
              <a:buFont typeface="Wingdings" panose="05000000000000000000" pitchFamily="2" charset="2"/>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If an appropriately-sized  Mod Rehab unit is available</a:t>
            </a:r>
          </a:p>
          <a:p>
            <a:pPr marL="0" indent="0">
              <a:buFont typeface="Wingdings" panose="05000000000000000000" pitchFamily="2" charset="2"/>
              <a:buNone/>
              <a:defRPr/>
            </a:pPr>
            <a:r>
              <a:rPr lang="en-US" sz="3000" dirty="0">
                <a:latin typeface="Calibri" panose="020F0502020204030204" pitchFamily="34" charset="0"/>
              </a:rPr>
              <a:t>    and offered to you, </a:t>
            </a:r>
            <a:r>
              <a:rPr lang="en-US" sz="3000" b="1" dirty="0">
                <a:solidFill>
                  <a:schemeClr val="hlink"/>
                </a:solidFill>
                <a:latin typeface="Calibri" panose="020F0502020204030204" pitchFamily="34" charset="0"/>
              </a:rPr>
              <a:t>you must move to that unit</a:t>
            </a:r>
            <a:r>
              <a:rPr lang="en-US" sz="3000" dirty="0">
                <a:latin typeface="Calibri" panose="020F0502020204030204" pitchFamily="34" charset="0"/>
              </a:rPr>
              <a:t>. </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Font typeface="Wingdings" panose="05000000000000000000" pitchFamily="2" charset="2"/>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If an appropriately-sized  Mod Rehab unit is not</a:t>
            </a:r>
          </a:p>
          <a:p>
            <a:pPr marL="0" indent="0">
              <a:buFont typeface="Wingdings" panose="05000000000000000000" pitchFamily="2" charset="2"/>
              <a:buNone/>
              <a:defRPr/>
            </a:pPr>
            <a:r>
              <a:rPr lang="en-US" sz="3000" dirty="0">
                <a:latin typeface="Calibri" panose="020F0502020204030204" pitchFamily="34" charset="0"/>
              </a:rPr>
              <a:t>    available, you may remain </a:t>
            </a:r>
            <a:r>
              <a:rPr lang="en-US" sz="3000" b="1" dirty="0">
                <a:solidFill>
                  <a:schemeClr val="hlink"/>
                </a:solidFill>
                <a:latin typeface="Calibri" panose="020F0502020204030204" pitchFamily="34" charset="0"/>
              </a:rPr>
              <a:t>in your current apartment</a:t>
            </a:r>
          </a:p>
          <a:p>
            <a:pPr marL="0" indent="0">
              <a:buFont typeface="Wingdings" panose="05000000000000000000" pitchFamily="2" charset="2"/>
              <a:buNone/>
              <a:defRPr/>
            </a:pPr>
            <a:r>
              <a:rPr lang="en-US" sz="3000" b="1" dirty="0">
                <a:solidFill>
                  <a:schemeClr val="hlink"/>
                </a:solidFill>
                <a:latin typeface="Calibri" panose="020F0502020204030204" pitchFamily="34" charset="0"/>
              </a:rPr>
              <a:t>    </a:t>
            </a:r>
            <a:r>
              <a:rPr lang="en-US" sz="3000" dirty="0">
                <a:latin typeface="Calibri" panose="020F0502020204030204" pitchFamily="34" charset="0"/>
              </a:rPr>
              <a:t>until one is offered to you.</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a:t>
            </a:r>
          </a:p>
          <a:p>
            <a:pPr eaLnBrk="1" hangingPunct="1">
              <a:buNone/>
              <a:defRPr/>
            </a:pPr>
            <a:r>
              <a:rPr lang="en-US" sz="3000" dirty="0">
                <a:latin typeface="Calibri" panose="020F0502020204030204" pitchFamily="34" charset="0"/>
              </a:rPr>
              <a:t>    Rehab  Program but </a:t>
            </a:r>
            <a:r>
              <a:rPr lang="en-US" sz="3000" b="1" dirty="0">
                <a:solidFill>
                  <a:srgbClr val="00B0F0"/>
                </a:solidFill>
                <a:latin typeface="Calibri" panose="020F0502020204030204" pitchFamily="34" charset="0"/>
              </a:rPr>
              <a:t>You will lose your Mod Rehab assistance.</a:t>
            </a:r>
          </a:p>
          <a:p>
            <a:endParaRPr lang="en-US" dirty="0"/>
          </a:p>
        </p:txBody>
      </p:sp>
      <p:sp>
        <p:nvSpPr>
          <p:cNvPr id="4" name="Slide Number Placeholder 3"/>
          <p:cNvSpPr>
            <a:spLocks noGrp="1"/>
          </p:cNvSpPr>
          <p:nvPr>
            <p:ph type="sldNum" sz="quarter" idx="5"/>
          </p:nvPr>
        </p:nvSpPr>
        <p:spPr/>
        <p:txBody>
          <a:bodyPr/>
          <a:lstStyle/>
          <a:p>
            <a:pPr>
              <a:defRPr/>
            </a:pPr>
            <a:fld id="{A795A4AF-148C-4792-A336-EB95250EE76F}" type="slidenum">
              <a:rPr lang="en-US" altLang="en-US" smtClean="0"/>
              <a:pPr>
                <a:defRPr/>
              </a:pPr>
              <a:t>22</a:t>
            </a:fld>
            <a:endParaRPr lang="en-US" altLang="en-US"/>
          </a:p>
        </p:txBody>
      </p:sp>
    </p:spTree>
    <p:extLst>
      <p:ext uri="{BB962C8B-B14F-4D97-AF65-F5344CB8AC3E}">
        <p14:creationId xmlns:p14="http://schemas.microsoft.com/office/powerpoint/2010/main" val="714585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F718B62-8D08-4292-8302-120DC50E3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6738AE-3BFA-4E67-9D96-E554BFF74411}"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0C9E2858-17C3-41D2-98D0-376EB9BC7E19}"/>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9690BF0-8EE7-4DE2-A0B8-57EB72BC0F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defRPr/>
            </a:pPr>
            <a:r>
              <a:rPr lang="en-US" b="0" dirty="0">
                <a:solidFill>
                  <a:schemeClr val="hlink"/>
                </a:solidFill>
              </a:rPr>
              <a:t>An </a:t>
            </a:r>
            <a:r>
              <a:rPr lang="en-US" b="1" dirty="0">
                <a:solidFill>
                  <a:schemeClr val="hlink"/>
                </a:solidFill>
              </a:rPr>
              <a:t>Underhoused Family </a:t>
            </a:r>
            <a:r>
              <a:rPr lang="en-US" b="0" dirty="0">
                <a:solidFill>
                  <a:schemeClr val="hlink"/>
                </a:solidFill>
              </a:rPr>
              <a:t>is one that </a:t>
            </a:r>
            <a:r>
              <a:rPr lang="en-US" dirty="0"/>
              <a:t>resides in a unit with fewer bedrooms than the appropriate number based your  Mod Rehab bedroom size, but who is not overcrowded. An example would be a 6-person household in a 2-bedroom unit. They can be in a 3-bedroom unit but since their household abides by federal regulations of 2-people per sleeping space, including the living room, they are considered underhoused in a 2-bedroom unit.</a:t>
            </a:r>
          </a:p>
          <a:p>
            <a:pPr eaLnBrk="1" hangingPunct="1">
              <a:buFont typeface="Wingdings" panose="05000000000000000000" pitchFamily="2" charset="2"/>
              <a:buNone/>
              <a:defRPr/>
            </a:pPr>
            <a:endParaRPr lang="en-US" dirty="0"/>
          </a:p>
          <a:p>
            <a:pPr eaLnBrk="1" hangingPunct="1">
              <a:defRPr/>
            </a:pPr>
            <a:r>
              <a:rPr lang="en-US" dirty="0"/>
              <a:t>If your family is underhoused, you </a:t>
            </a:r>
            <a:r>
              <a:rPr lang="en-US" b="1" u="sng" dirty="0">
                <a:solidFill>
                  <a:srgbClr val="00B0F0"/>
                </a:solidFill>
              </a:rPr>
              <a:t>can</a:t>
            </a:r>
            <a:r>
              <a:rPr lang="en-US" u="sng" dirty="0"/>
              <a:t> </a:t>
            </a:r>
            <a:r>
              <a:rPr lang="en-US" dirty="0"/>
              <a:t>remain in your apartment and receive Mod Rehab assistance.</a:t>
            </a:r>
          </a:p>
          <a:p>
            <a:pPr eaLnBrk="1" hangingPunct="1">
              <a:defRPr/>
            </a:pPr>
            <a:endParaRPr lang="en-US" dirty="0"/>
          </a:p>
          <a:p>
            <a:pPr eaLnBrk="1" hangingPunct="1">
              <a:defRPr/>
            </a:pPr>
            <a:r>
              <a:rPr lang="en-US" dirty="0"/>
              <a:t>Management does not have an obligation to offer you an appropriately-sized Mod Rehab unit in the development.</a:t>
            </a:r>
          </a:p>
          <a:p>
            <a:pPr eaLnBrk="1" hangingPunct="1">
              <a:buFont typeface="Wingdings" panose="05000000000000000000" pitchFamily="2" charset="2"/>
              <a:buNone/>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3200" b="1" dirty="0">
                <a:effectLst>
                  <a:outerShdw blurRad="38100" dist="38100" dir="2700000" algn="tl">
                    <a:srgbClr val="000000">
                      <a:alpha val="43137"/>
                    </a:srgbClr>
                  </a:outerShdw>
                </a:effectLst>
                <a:latin typeface="Calibri" panose="020F0502020204030204" pitchFamily="34" charset="0"/>
              </a:rPr>
              <a:t>An  Underhoused Family with Mod Rehab subsidy has three options</a:t>
            </a:r>
            <a:endParaRPr lang="en-US" sz="3200" dirty="0">
              <a:latin typeface="Calibri" panose="020F0502020204030204" pitchFamily="34" charset="0"/>
            </a:endParaRPr>
          </a:p>
          <a:p>
            <a:pPr marL="0" indent="0">
              <a:buFont typeface="Wingdings" panose="05000000000000000000" pitchFamily="2" charset="2"/>
              <a:buNone/>
              <a:defRPr/>
            </a:pPr>
            <a:endParaRPr lang="en-US" sz="3000" dirty="0"/>
          </a:p>
          <a:p>
            <a:pPr marL="0" indent="0">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Remain </a:t>
            </a:r>
            <a:r>
              <a:rPr lang="en-US" sz="3000" b="1" dirty="0">
                <a:solidFill>
                  <a:srgbClr val="00B0F0"/>
                </a:solidFill>
                <a:latin typeface="Calibri" panose="020F0502020204030204" pitchFamily="34" charset="0"/>
              </a:rPr>
              <a:t>in your current apartment</a:t>
            </a:r>
            <a:r>
              <a:rPr lang="en-US" sz="3000" dirty="0">
                <a:latin typeface="Calibri" panose="020F0502020204030204" pitchFamily="34" charset="0"/>
              </a:rPr>
              <a:t>.</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If management offers you an appropriately-sized</a:t>
            </a:r>
          </a:p>
          <a:p>
            <a:pPr marL="0" indent="0">
              <a:buNone/>
              <a:defRPr/>
            </a:pPr>
            <a:r>
              <a:rPr lang="en-US" sz="3000" dirty="0">
                <a:latin typeface="Calibri" panose="020F0502020204030204" pitchFamily="34" charset="0"/>
              </a:rPr>
              <a:t>    Mod Rehab unit at the development, </a:t>
            </a:r>
            <a:r>
              <a:rPr lang="en-US" sz="3000" b="1" dirty="0">
                <a:solidFill>
                  <a:srgbClr val="00B0F0"/>
                </a:solidFill>
                <a:latin typeface="Calibri" panose="020F0502020204030204" pitchFamily="34" charset="0"/>
              </a:rPr>
              <a:t>you may move</a:t>
            </a:r>
          </a:p>
          <a:p>
            <a:pPr marL="0" indent="0">
              <a:buNone/>
              <a:defRPr/>
            </a:pPr>
            <a:r>
              <a:rPr lang="en-US" sz="3000" b="1" dirty="0">
                <a:solidFill>
                  <a:srgbClr val="00B0F0"/>
                </a:solidFill>
                <a:latin typeface="Calibri" panose="020F0502020204030204" pitchFamily="34" charset="0"/>
              </a:rPr>
              <a:t>    to that unit if you wish. </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a:t>
            </a:r>
          </a:p>
          <a:p>
            <a:pPr eaLnBrk="1" hangingPunct="1">
              <a:buNone/>
              <a:defRPr/>
            </a:pPr>
            <a:r>
              <a:rPr lang="en-US" sz="3000" dirty="0">
                <a:latin typeface="Calibri" panose="020F0502020204030204" pitchFamily="34" charset="0"/>
              </a:rPr>
              <a:t>    Rehab Program but </a:t>
            </a:r>
            <a:r>
              <a:rPr lang="en-US" sz="3000" b="1" dirty="0">
                <a:solidFill>
                  <a:srgbClr val="00B0F0"/>
                </a:solidFill>
                <a:latin typeface="Calibri" panose="020F0502020204030204" pitchFamily="34" charset="0"/>
              </a:rPr>
              <a:t>You will lose your Mod Rehab assistance.</a:t>
            </a:r>
          </a:p>
          <a:p>
            <a:endParaRPr lang="en-US" dirty="0"/>
          </a:p>
        </p:txBody>
      </p:sp>
      <p:sp>
        <p:nvSpPr>
          <p:cNvPr id="4" name="Slide Number Placeholder 3"/>
          <p:cNvSpPr>
            <a:spLocks noGrp="1"/>
          </p:cNvSpPr>
          <p:nvPr>
            <p:ph type="sldNum" sz="quarter" idx="5"/>
          </p:nvPr>
        </p:nvSpPr>
        <p:spPr/>
        <p:txBody>
          <a:bodyPr/>
          <a:lstStyle/>
          <a:p>
            <a:pPr>
              <a:defRPr/>
            </a:pPr>
            <a:fld id="{A795A4AF-148C-4792-A336-EB95250EE76F}" type="slidenum">
              <a:rPr lang="en-US" altLang="en-US" smtClean="0"/>
              <a:pPr>
                <a:defRPr/>
              </a:pPr>
              <a:t>24</a:t>
            </a:fld>
            <a:endParaRPr lang="en-US" altLang="en-US"/>
          </a:p>
        </p:txBody>
      </p:sp>
    </p:spTree>
    <p:extLst>
      <p:ext uri="{BB962C8B-B14F-4D97-AF65-F5344CB8AC3E}">
        <p14:creationId xmlns:p14="http://schemas.microsoft.com/office/powerpoint/2010/main" val="43432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5FA9547-924C-4592-A9A6-D207A01F87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6AAD241-B88F-488D-B45B-77E7537D87A4}"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34819" name="Rectangle 2">
            <a:extLst>
              <a:ext uri="{FF2B5EF4-FFF2-40B4-BE49-F238E27FC236}">
                <a16:creationId xmlns:a16="http://schemas.microsoft.com/office/drawing/2014/main" id="{50056077-4D4B-4350-90D2-D2D5E502DE6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617D81-4E7E-4CD2-B3D2-81443C85E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How does HPD Determine your family’s Income while on the Mod Rehab program? </a:t>
            </a:r>
          </a:p>
          <a:p>
            <a:pPr eaLnBrk="1" hangingPunct="1"/>
            <a:endParaRPr lang="en-US" altLang="en-US" dirty="0">
              <a:latin typeface="Calibri" panose="020F0502020204030204" pitchFamily="34" charset="0"/>
            </a:endParaRPr>
          </a:p>
          <a:p>
            <a:pPr eaLnBrk="1" hangingPunct="1"/>
            <a:r>
              <a:rPr lang="en-US" altLang="en-US" dirty="0">
                <a:latin typeface="Arial" panose="020B0604020202020204" pitchFamily="34" charset="0"/>
              </a:rPr>
              <a:t>HPD will determine your family’s income, based on the policies and regulations of the US Department of Housing and Urban Development for how to calculate income, the sources of income that are countable, and allowable deductions from your income.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First, HPD calculates your family’s g</a:t>
            </a:r>
            <a:r>
              <a:rPr lang="en-US" altLang="en-US" u="sng" dirty="0">
                <a:latin typeface="Arial" panose="020B0604020202020204" pitchFamily="34" charset="0"/>
              </a:rPr>
              <a:t>ross income</a:t>
            </a:r>
            <a:r>
              <a:rPr lang="en-US" altLang="en-US" dirty="0">
                <a:latin typeface="Arial" panose="020B0604020202020204" pitchFamily="34" charset="0"/>
              </a:rPr>
              <a:t> which includes: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All sources of income any household members may be receiving. Some examples: Wages (before taxes), Social Security, SSI, Public Assistance, pensions, unemployment, child support, family contributions, self-employment, or any income from assets that anyone in your household may have. Asset income is calculated using HUD’s formula.</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52B84E1-A3B3-4297-A6D9-9D873C26280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BFAA185-1E60-477D-BC27-EBDF823EBF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Some income sources do not count towards your household’s gross income and are considered “excluded”. An example of excluded income would be SNAP or food stamp benefits, </a:t>
            </a:r>
            <a:r>
              <a:rPr lang="en-US" dirty="0"/>
              <a:t>earned income of minors, and payments for the care of foster children. </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However, you must report </a:t>
            </a:r>
            <a:r>
              <a:rPr lang="en-US" altLang="en-US" u="sng" dirty="0">
                <a:latin typeface="Arial" panose="020B0604020202020204" pitchFamily="34" charset="0"/>
              </a:rPr>
              <a:t>all your household income</a:t>
            </a:r>
            <a:r>
              <a:rPr lang="en-US" altLang="en-US" dirty="0">
                <a:latin typeface="Arial" panose="020B0604020202020204" pitchFamily="34" charset="0"/>
              </a:rPr>
              <a:t>, and HPD will determine if any of this income is excluded.</a:t>
            </a:r>
          </a:p>
          <a:p>
            <a:endParaRPr lang="en-US"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82B194E9-DDE8-4694-8D96-8E6F281751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1B3680F-A8A1-4BD9-B0A8-355B6C1CF4E4}" type="slidenum">
              <a:rPr lang="en-US" altLang="en-US">
                <a:latin typeface="Arial" panose="020B0604020202020204" pitchFamily="34" charset="0"/>
              </a:rPr>
              <a:pPr/>
              <a:t>26</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A11A8A0A-10C4-4C19-A634-1327EFC8CB19}" type="slidenum">
              <a:rPr lang="en-US" smtClean="0">
                <a:latin typeface="Arial" charset="0"/>
              </a:rPr>
              <a:pPr eaLnBrk="1" hangingPunct="1"/>
              <a:t>27</a:t>
            </a:fld>
            <a:endParaRPr lang="en-US">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HPD then subtracts </a:t>
            </a:r>
            <a:r>
              <a:rPr lang="en-US" u="sng" dirty="0"/>
              <a:t>allowable deductions</a:t>
            </a:r>
            <a:r>
              <a:rPr lang="en-US" dirty="0"/>
              <a:t>.  Allowable deductions include:</a:t>
            </a:r>
          </a:p>
          <a:p>
            <a:pPr eaLnBrk="1" hangingPunct="1">
              <a:lnSpc>
                <a:spcPct val="90000"/>
              </a:lnSpc>
            </a:pPr>
            <a:endParaRPr lang="en-US" dirty="0"/>
          </a:p>
          <a:p>
            <a:pPr eaLnBrk="1" hangingPunct="1">
              <a:lnSpc>
                <a:spcPct val="90000"/>
              </a:lnSpc>
            </a:pPr>
            <a:r>
              <a:rPr lang="en-US" dirty="0"/>
              <a:t>Deductions for households with minor children, or with an elderly or disabled head of household or spouse.</a:t>
            </a:r>
          </a:p>
          <a:p>
            <a:pPr eaLnBrk="1" hangingPunct="1">
              <a:lnSpc>
                <a:spcPct val="90000"/>
              </a:lnSpc>
            </a:pPr>
            <a:endParaRPr lang="en-US" dirty="0"/>
          </a:p>
          <a:p>
            <a:pPr eaLnBrk="1" hangingPunct="1">
              <a:lnSpc>
                <a:spcPct val="90000"/>
              </a:lnSpc>
            </a:pPr>
            <a:r>
              <a:rPr lang="en-US" dirty="0"/>
              <a:t>Unreimbursed medical expenses for all of your family members if the head of household or spouse is elderly or disabled once those expenses are higher than 3 percent of the household income.</a:t>
            </a:r>
          </a:p>
          <a:p>
            <a:pPr eaLnBrk="1" hangingPunct="1">
              <a:lnSpc>
                <a:spcPct val="90000"/>
              </a:lnSpc>
            </a:pPr>
            <a:endParaRPr lang="en-US" dirty="0"/>
          </a:p>
          <a:p>
            <a:pPr eaLnBrk="1" hangingPunct="1">
              <a:lnSpc>
                <a:spcPct val="90000"/>
              </a:lnSpc>
            </a:pPr>
            <a:r>
              <a:rPr lang="en-US" dirty="0"/>
              <a:t>Unreimbursed disability assistance expenses include expenses to cover attendant care or an auxiliary apparatus (such as a wheelchair or medical equipment) for a disabled member of your family if this allows a household member to be employed. </a:t>
            </a:r>
          </a:p>
          <a:p>
            <a:pPr eaLnBrk="1" hangingPunct="1">
              <a:lnSpc>
                <a:spcPct val="90000"/>
              </a:lnSpc>
            </a:pPr>
            <a:endParaRPr lang="en-US" dirty="0"/>
          </a:p>
          <a:p>
            <a:pPr eaLnBrk="1" hangingPunct="1">
              <a:lnSpc>
                <a:spcPct val="90000"/>
              </a:lnSpc>
            </a:pPr>
            <a:r>
              <a:rPr lang="en-US" dirty="0"/>
              <a:t>Childcare expenses if the childcare enables the head of household to be employed, to actively seek employment, or to further his or her education.</a:t>
            </a:r>
          </a:p>
          <a:p>
            <a:pPr eaLnBrk="1" hangingPunct="1">
              <a:lnSpc>
                <a:spcPct val="90000"/>
              </a:lnSpc>
            </a:pPr>
            <a:endParaRPr lang="en-US" dirty="0"/>
          </a:p>
          <a:p>
            <a:pPr eaLnBrk="1" hangingPunct="1">
              <a:lnSpc>
                <a:spcPct val="90000"/>
              </a:lnSpc>
            </a:pPr>
            <a:r>
              <a:rPr lang="en-US" dirty="0"/>
              <a:t>HPD will determine whether you are eligible for any deductions from your gross income.</a:t>
            </a:r>
          </a:p>
          <a:p>
            <a:pPr eaLnBrk="1" hangingPunct="1">
              <a:lnSpc>
                <a:spcPct val="90000"/>
              </a:lnSpc>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F371125-744B-4FA1-AF60-B824A0927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6F0D99-B1BA-4193-8683-912E0A4E7C12}"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40963" name="Rectangle 2">
            <a:extLst>
              <a:ext uri="{FF2B5EF4-FFF2-40B4-BE49-F238E27FC236}">
                <a16:creationId xmlns:a16="http://schemas.microsoft.com/office/drawing/2014/main" id="{0A22CC56-C9F5-4C32-AA6A-D06DB4CA1B0E}"/>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D068EC5-2323-455F-A1A0-9B72DBD9C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subtracts the amount of your allowable deductions from the amount of your gross income to determine your </a:t>
            </a:r>
            <a:r>
              <a:rPr lang="en-US" altLang="en-US" u="sng">
                <a:latin typeface="Arial" panose="020B0604020202020204" pitchFamily="34" charset="0"/>
              </a:rPr>
              <a:t>adjusted income</a:t>
            </a:r>
            <a:r>
              <a:rPr lang="en-US" altLang="en-US">
                <a:latin typeface="Arial" panose="020B0604020202020204" pitchFamily="34" charset="0"/>
              </a:rPr>
              <a:t>.  Your adjusted income is used to calculate your tenant share.</a:t>
            </a:r>
          </a:p>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0292FBD-13FD-432A-827D-5763D758B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DF846CA-07B6-4D42-9BDD-FFEA0FF4D557}" type="slidenum">
              <a:rPr lang="en-US" altLang="en-US">
                <a:latin typeface="Arial" panose="020B0604020202020204" pitchFamily="34" charset="0"/>
              </a:rPr>
              <a:pPr/>
              <a:t>29</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01A6D51F-1AB7-4D4D-9B32-A8CD199C4D73}"/>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995FBC6-C0D4-49DE-B6A1-DDCAAB656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879E49F-0985-442F-A00B-1566D837E1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8DF5A43-3465-4E40-A5DB-1A31CDEEB597}" type="slidenum">
              <a:rPr lang="en-US" altLang="en-US">
                <a:latin typeface="Arial" panose="020B0604020202020204" pitchFamily="34" charset="0"/>
              </a:rPr>
              <a:pPr/>
              <a:t>30</a:t>
            </a:fld>
            <a:endParaRPr lang="en-US" altLang="en-US">
              <a:latin typeface="Arial" panose="020B0604020202020204" pitchFamily="34" charset="0"/>
            </a:endParaRPr>
          </a:p>
        </p:txBody>
      </p:sp>
      <p:sp>
        <p:nvSpPr>
          <p:cNvPr id="45059" name="Rectangle 2">
            <a:extLst>
              <a:ext uri="{FF2B5EF4-FFF2-40B4-BE49-F238E27FC236}">
                <a16:creationId xmlns:a16="http://schemas.microsoft.com/office/drawing/2014/main" id="{AF8459D6-3BCB-4821-BF1B-6EBFD0C52AF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366944E-394C-4FB7-A061-2998B4768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How does HPD determine your total rent?</a:t>
            </a:r>
          </a:p>
          <a:p>
            <a:pPr eaLnBrk="1" hangingPunct="1"/>
            <a:endParaRPr lang="en-US" altLang="en-US" b="1" dirty="0">
              <a:latin typeface="Arial" panose="020B0604020202020204" pitchFamily="34" charset="0"/>
            </a:endParaRPr>
          </a:p>
          <a:p>
            <a:pPr eaLnBrk="1" hangingPunct="1"/>
            <a:r>
              <a:rPr lang="en-US" altLang="en-US" dirty="0">
                <a:latin typeface="Arial" panose="020B0604020202020204" pitchFamily="34" charset="0"/>
              </a:rPr>
              <a:t>Your total rent (also called the “gross rent”) is your entire housing cost, which includes your share of the rent, plus the Mod Rehab subsidy payments, and  your utility costs.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are responsible for paying for utilities, HPD provides a Utility Allowance to assist you with utility costs.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HPD will determine whether the rent for your unit is </a:t>
            </a:r>
            <a:r>
              <a:rPr lang="en-US" altLang="en-US" b="1" dirty="0">
                <a:latin typeface="Arial" panose="020B0604020202020204" pitchFamily="34" charset="0"/>
              </a:rPr>
              <a:t>reasonable</a:t>
            </a:r>
            <a:r>
              <a:rPr lang="en-US" altLang="en-US" dirty="0">
                <a:latin typeface="Arial" panose="020B0604020202020204" pitchFamily="34" charset="0"/>
              </a:rPr>
              <a:t>.  This means that the rent is comparable to the rents that are being charged for similar apartments in the same neighborhood and meets the requirements of federal regulations and state and local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7DD3CA7-83E0-4BB9-8351-379594934C0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11ADC5E-6B6F-4AF1-ABDA-9B2C7DBAB5AF}"/>
              </a:ext>
            </a:extLst>
          </p:cNvPr>
          <p:cNvSpPr>
            <a:spLocks noGrp="1"/>
          </p:cNvSpPr>
          <p:nvPr>
            <p:ph type="body" idx="1"/>
          </p:nvPr>
        </p:nvSpPr>
        <p:spPr/>
        <p:txBody>
          <a:bodyPr>
            <a:normAutofit/>
          </a:bodyPr>
          <a:lstStyle/>
          <a:p>
            <a:pPr>
              <a:defRPr/>
            </a:pPr>
            <a:r>
              <a:rPr lang="en-US" b="1" dirty="0">
                <a:solidFill>
                  <a:srgbClr val="00B0F0"/>
                </a:solidFill>
                <a:effectLst>
                  <a:outerShdw blurRad="38100" dist="38100" dir="2700000" algn="tl">
                    <a:srgbClr val="000000">
                      <a:alpha val="43137"/>
                    </a:srgbClr>
                  </a:outerShdw>
                </a:effectLst>
                <a:latin typeface="Calibri" pitchFamily="34" charset="0"/>
              </a:rPr>
              <a:t>What</a:t>
            </a:r>
            <a:r>
              <a:rPr lang="en-US" b="1" dirty="0">
                <a:latin typeface="Calibri" pitchFamily="34" charset="0"/>
              </a:rPr>
              <a:t> </a:t>
            </a:r>
            <a:r>
              <a:rPr lang="en-US" b="1" dirty="0">
                <a:solidFill>
                  <a:srgbClr val="00B0F0"/>
                </a:solidFill>
                <a:effectLst>
                  <a:outerShdw blurRad="38100" dist="38100" dir="2700000" algn="tl">
                    <a:srgbClr val="000000">
                      <a:alpha val="43137"/>
                    </a:srgbClr>
                  </a:outerShdw>
                </a:effectLst>
                <a:latin typeface="Calibri" pitchFamily="34" charset="0"/>
              </a:rPr>
              <a:t>is </a:t>
            </a:r>
            <a:r>
              <a:rPr lang="en-US" b="1" dirty="0">
                <a:latin typeface="Calibri" pitchFamily="34" charset="0"/>
              </a:rPr>
              <a:t>the Moderate Rehabilitation (Mod Rehab) Program?</a:t>
            </a:r>
          </a:p>
          <a:p>
            <a:pPr eaLnBrk="1" hangingPunct="1">
              <a:defRPr/>
            </a:pPr>
            <a:endParaRPr lang="en-US" dirty="0">
              <a:effectLst>
                <a:outerShdw blurRad="38100" dist="38100" dir="2700000" algn="tl">
                  <a:srgbClr val="000000">
                    <a:alpha val="43137"/>
                  </a:srgbClr>
                </a:outerShdw>
              </a:effectLst>
              <a:latin typeface="Calibri" pitchFamily="34" charset="0"/>
            </a:endParaRPr>
          </a:p>
          <a:p>
            <a:pPr eaLnBrk="1" hangingPunct="1">
              <a:defRPr/>
            </a:pPr>
            <a:r>
              <a:rPr lang="en-US" dirty="0">
                <a:effectLst>
                  <a:outerShdw blurRad="38100" dist="38100" dir="2700000" algn="tl">
                    <a:srgbClr val="000000">
                      <a:alpha val="43137"/>
                    </a:srgbClr>
                  </a:outerShdw>
                </a:effectLst>
                <a:latin typeface="Calibri" pitchFamily="34" charset="0"/>
              </a:rPr>
              <a:t>The Mod Rehab Program is a federally funded Project-Based Rental Assistance program, which assists low income households with rent burdens to be able to afford their rents after they pay approximately 30% of their adjusted incomes while living in units assisted under a Mod Rehab contract.</a:t>
            </a:r>
          </a:p>
          <a:p>
            <a:pPr eaLnBrk="1" hangingPunct="1">
              <a:buFont typeface="Wingdings" pitchFamily="2" charset="2"/>
              <a:buNone/>
              <a:defRPr/>
            </a:pPr>
            <a:endParaRPr lang="en-US" dirty="0">
              <a:effectLst>
                <a:outerShdw blurRad="38100" dist="38100" dir="2700000" algn="tl">
                  <a:srgbClr val="000000">
                    <a:alpha val="43137"/>
                  </a:srgbClr>
                </a:outerShdw>
              </a:effectLst>
              <a:latin typeface="Calibri" pitchFamily="34" charset="0"/>
            </a:endParaRPr>
          </a:p>
        </p:txBody>
      </p:sp>
      <p:sp>
        <p:nvSpPr>
          <p:cNvPr id="9220" name="Slide Number Placeholder 3">
            <a:extLst>
              <a:ext uri="{FF2B5EF4-FFF2-40B4-BE49-F238E27FC236}">
                <a16:creationId xmlns:a16="http://schemas.microsoft.com/office/drawing/2014/main" id="{F0542438-A6FE-44BF-AE9F-06C998E255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47E03E9-1CD0-46F2-A096-84E741B4D230}" type="slidenum">
              <a:rPr lang="en-US" altLang="en-US">
                <a:latin typeface="Arial" panose="020B0604020202020204" pitchFamily="34" charset="0"/>
              </a:rPr>
              <a:pPr/>
              <a:t>3</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F9818C2-FF01-48F7-B0F2-4B1CD4C11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DA4227F-93ED-4005-977D-5C946E261089}"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47107" name="Rectangle 2">
            <a:extLst>
              <a:ext uri="{FF2B5EF4-FFF2-40B4-BE49-F238E27FC236}">
                <a16:creationId xmlns:a16="http://schemas.microsoft.com/office/drawing/2014/main" id="{161A83A8-A416-4826-B34A-7F5C7711384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09EB8E9-7998-4C55-A511-EB55540EA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None/>
            </a:pPr>
            <a:r>
              <a:rPr lang="en-US" altLang="en-US" dirty="0">
                <a:latin typeface="Arial" panose="020B0604020202020204" pitchFamily="34" charset="0"/>
              </a:rPr>
              <a:t>Your tenant share is the greatest of the following minus any allowance for any utility costs:</a:t>
            </a:r>
          </a:p>
          <a:p>
            <a:pPr eaLnBrk="1" hangingPunct="1">
              <a:lnSpc>
                <a:spcPct val="90000"/>
              </a:lnSpc>
              <a:buFont typeface="Wingdings" panose="05000000000000000000" pitchFamily="2" charset="2"/>
              <a:buNone/>
            </a:pPr>
            <a:endParaRPr lang="en-US" altLang="en-US" dirty="0">
              <a:latin typeface="Arial" panose="020B0604020202020204" pitchFamily="34" charset="0"/>
            </a:endParaRPr>
          </a:p>
          <a:p>
            <a:pPr eaLnBrk="1" hangingPunct="1">
              <a:lnSpc>
                <a:spcPct val="90000"/>
              </a:lnSpc>
              <a:buFont typeface="Wingdings" panose="05000000000000000000" pitchFamily="2" charset="2"/>
              <a:buNone/>
            </a:pPr>
            <a:r>
              <a:rPr lang="en-US" altLang="en-US" dirty="0">
                <a:latin typeface="Arial" panose="020B0604020202020204" pitchFamily="34" charset="0"/>
              </a:rPr>
              <a:t>30% of your monthly adjusted income after the deductions of those allowable deductions previously mentioned, </a:t>
            </a:r>
          </a:p>
          <a:p>
            <a:pPr eaLnBrk="1" hangingPunct="1">
              <a:lnSpc>
                <a:spcPct val="90000"/>
              </a:lnSpc>
              <a:buFont typeface="Wingdings" panose="05000000000000000000" pitchFamily="2" charset="2"/>
              <a:buNone/>
            </a:pPr>
            <a:endParaRPr lang="en-US" altLang="en-US" dirty="0">
              <a:latin typeface="Arial" panose="020B0604020202020204" pitchFamily="34" charset="0"/>
            </a:endParaRPr>
          </a:p>
          <a:p>
            <a:pPr eaLnBrk="1" hangingPunct="1">
              <a:lnSpc>
                <a:spcPct val="90000"/>
              </a:lnSpc>
              <a:buFont typeface="Wingdings" panose="05000000000000000000" pitchFamily="2" charset="2"/>
              <a:buNone/>
            </a:pPr>
            <a:r>
              <a:rPr lang="en-US" altLang="en-US" dirty="0">
                <a:latin typeface="Arial" panose="020B0604020202020204" pitchFamily="34" charset="0"/>
              </a:rPr>
              <a:t>or 10% of your monthly gross or unadjusted income without those deductions taken out, </a:t>
            </a:r>
          </a:p>
          <a:p>
            <a:pPr eaLnBrk="1" hangingPunct="1">
              <a:lnSpc>
                <a:spcPct val="90000"/>
              </a:lnSpc>
              <a:buFont typeface="Wingdings" panose="05000000000000000000" pitchFamily="2" charset="2"/>
              <a:buNone/>
            </a:pPr>
            <a:endParaRPr lang="en-US" altLang="en-US" dirty="0">
              <a:latin typeface="Arial" panose="020B0604020202020204" pitchFamily="34" charset="0"/>
            </a:endParaRPr>
          </a:p>
          <a:p>
            <a:pPr eaLnBrk="1" hangingPunct="1">
              <a:lnSpc>
                <a:spcPct val="90000"/>
              </a:lnSpc>
              <a:buFont typeface="Wingdings" panose="05000000000000000000" pitchFamily="2" charset="2"/>
              <a:buNone/>
            </a:pPr>
            <a:r>
              <a:rPr lang="en-US" altLang="en-US" dirty="0">
                <a:latin typeface="Arial" panose="020B0604020202020204" pitchFamily="34" charset="0"/>
              </a:rPr>
              <a:t>or the Public Assistance Rent known as Welfare rent (if applicable)</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or the minimum rent for the program, which is $50 per month</a:t>
            </a:r>
          </a:p>
          <a:p>
            <a:pPr eaLnBrk="1" hangingPunct="1"/>
            <a:endParaRPr lang="en-US" altLang="en-US"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F380282-339B-48E1-A12E-336B3A90FE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A74CDC0-3598-4F94-844A-CBA38DA548A6}"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C7BE4F66-F06B-4F8E-B0E0-B0772B88319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061378F-2FED-4887-8FD3-BEA03F51838E}"/>
              </a:ext>
            </a:extLst>
          </p:cNvPr>
          <p:cNvSpPr>
            <a:spLocks noGrp="1" noChangeArrowheads="1"/>
          </p:cNvSpPr>
          <p:nvPr>
            <p:ph type="body" idx="1"/>
          </p:nvPr>
        </p:nvSpPr>
        <p:spPr>
          <a:ln/>
        </p:spPr>
        <p:txBody>
          <a:bodyPr/>
          <a:lstStyle/>
          <a:p>
            <a:pPr eaLnBrk="1" hangingPunct="1">
              <a:defRPr/>
            </a:pPr>
            <a:r>
              <a:rPr lang="en-US" u="sng" dirty="0"/>
              <a:t>How do you Start Receiving Assistance? </a:t>
            </a:r>
            <a:br>
              <a:rPr lang="en-US" i="1" dirty="0"/>
            </a:br>
            <a:endParaRPr lang="en-US" i="1" dirty="0"/>
          </a:p>
          <a:p>
            <a:pPr marL="609600" indent="-609600" eaLnBrk="1" hangingPunct="1">
              <a:lnSpc>
                <a:spcPct val="80000"/>
              </a:lnSpc>
              <a:defRPr/>
            </a:pPr>
            <a:r>
              <a:rPr lang="en-US" sz="2000" dirty="0">
                <a:solidFill>
                  <a:srgbClr val="00B050"/>
                </a:solidFill>
              </a:rPr>
              <a:t>Step 1: First you must attend briefing, which is this presentation.</a:t>
            </a:r>
            <a:br>
              <a:rPr lang="en-US" sz="2000" dirty="0">
                <a:solidFill>
                  <a:srgbClr val="00B050"/>
                </a:solidFill>
              </a:rPr>
            </a:br>
            <a:endParaRPr lang="en-US" sz="2000" dirty="0">
              <a:solidFill>
                <a:srgbClr val="00B050"/>
              </a:solidFill>
            </a:endParaRPr>
          </a:p>
          <a:p>
            <a:pPr marL="609600" indent="-609600" eaLnBrk="1" hangingPunct="1">
              <a:lnSpc>
                <a:spcPct val="80000"/>
              </a:lnSpc>
              <a:defRPr/>
            </a:pPr>
            <a:r>
              <a:rPr lang="en-US" sz="2000" dirty="0">
                <a:solidFill>
                  <a:srgbClr val="00B050"/>
                </a:solidFill>
              </a:rPr>
              <a:t>Step 2: Then you must complete the </a:t>
            </a:r>
            <a:r>
              <a:rPr lang="en-US" sz="2000" dirty="0"/>
              <a:t>Mod Rehab </a:t>
            </a:r>
            <a:r>
              <a:rPr lang="en-US" sz="2000" dirty="0">
                <a:solidFill>
                  <a:srgbClr val="00B050"/>
                </a:solidFill>
              </a:rPr>
              <a:t>application with the owner, manager, or service provider for the </a:t>
            </a:r>
            <a:r>
              <a:rPr lang="en-US" sz="2000" dirty="0"/>
              <a:t>Mod Rehab </a:t>
            </a:r>
            <a:r>
              <a:rPr lang="en-US" sz="2000" dirty="0">
                <a:solidFill>
                  <a:srgbClr val="00B050"/>
                </a:solidFill>
              </a:rPr>
              <a:t>building</a:t>
            </a:r>
          </a:p>
          <a:p>
            <a:pPr marL="609600" indent="-609600" eaLnBrk="1" hangingPunct="1">
              <a:lnSpc>
                <a:spcPct val="80000"/>
              </a:lnSpc>
              <a:defRPr/>
            </a:pPr>
            <a:r>
              <a:rPr lang="en-US" sz="2000" dirty="0">
                <a:solidFill>
                  <a:srgbClr val="00B050"/>
                </a:solidFill>
              </a:rPr>
              <a:t>	Please review the Mod Rehab</a:t>
            </a:r>
            <a:r>
              <a:rPr lang="en-US" sz="2000" dirty="0"/>
              <a:t> </a:t>
            </a:r>
            <a:r>
              <a:rPr lang="en-US" sz="2000" dirty="0">
                <a:solidFill>
                  <a:srgbClr val="00B050"/>
                </a:solidFill>
              </a:rPr>
              <a:t>application carefully before signing. You will sign a statement at the end of this briefing certifying that you have fully reviewed your Mod Rehab application, and that the information in the application is true and complete</a:t>
            </a:r>
            <a:br>
              <a:rPr lang="en-US" sz="2000" dirty="0"/>
            </a:br>
            <a:endParaRPr lang="en-US" sz="2000" dirty="0"/>
          </a:p>
          <a:p>
            <a:pPr marL="609600" indent="-609600" eaLnBrk="1" hangingPunct="1">
              <a:lnSpc>
                <a:spcPct val="80000"/>
              </a:lnSpc>
              <a:defRPr/>
            </a:pPr>
            <a:r>
              <a:rPr lang="en-US" sz="2000" dirty="0"/>
              <a:t>Step 3: Once approved to move in by the owner or manager, you must sign a lease with the landlord and take occupancy of the Mod Rehab unit</a:t>
            </a:r>
          </a:p>
          <a:p>
            <a:pPr marL="609600" indent="-609600" eaLnBrk="1" hangingPunct="1">
              <a:lnSpc>
                <a:spcPct val="80000"/>
              </a:lnSpc>
              <a:defRPr/>
            </a:pPr>
            <a:endParaRPr lang="en-US" sz="2000" dirty="0">
              <a:solidFill>
                <a:srgbClr val="00B050"/>
              </a:solidFill>
            </a:endParaRPr>
          </a:p>
          <a:p>
            <a:pPr marL="609600" indent="-609600" eaLnBrk="1" hangingPunct="1">
              <a:lnSpc>
                <a:spcPct val="80000"/>
              </a:lnSpc>
              <a:defRPr/>
            </a:pPr>
            <a:r>
              <a:rPr lang="en-US" sz="2000" dirty="0">
                <a:solidFill>
                  <a:srgbClr val="00B050"/>
                </a:solidFill>
              </a:rPr>
              <a:t>Step 4:</a:t>
            </a:r>
            <a:r>
              <a:rPr lang="en-US" sz="2000" dirty="0"/>
              <a:t> The o</a:t>
            </a:r>
            <a:r>
              <a:rPr lang="en-US" dirty="0">
                <a:solidFill>
                  <a:srgbClr val="00B050"/>
                </a:solidFill>
              </a:rPr>
              <a:t>wner, manager, or service provider will then submit </a:t>
            </a:r>
            <a:r>
              <a:rPr lang="en-US" dirty="0"/>
              <a:t>the Mod Rehab application to HPD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5B3D56C-B8FB-41D0-B14A-60B0D8E5242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A35BCC-35E8-48B5-84E6-A745F8674C2A}"/>
              </a:ext>
            </a:extLst>
          </p:cNvPr>
          <p:cNvSpPr>
            <a:spLocks noGrp="1"/>
          </p:cNvSpPr>
          <p:nvPr>
            <p:ph type="body" idx="1"/>
          </p:nvPr>
        </p:nvSpPr>
        <p:spPr/>
        <p:txBody>
          <a:bodyPr/>
          <a:lstStyle/>
          <a:p>
            <a:pPr eaLnBrk="1" hangingPunct="1">
              <a:defRPr/>
            </a:pPr>
            <a:endParaRPr lang="en-US" b="1" i="1" dirty="0"/>
          </a:p>
          <a:p>
            <a:pPr marL="609600" indent="-609600" eaLnBrk="1" hangingPunct="1">
              <a:lnSpc>
                <a:spcPct val="80000"/>
              </a:lnSpc>
              <a:defRPr/>
            </a:pPr>
            <a:r>
              <a:rPr lang="en-US" sz="2000" dirty="0"/>
              <a:t>Step 5: HPD will then review the application for completeness and eligibility </a:t>
            </a:r>
          </a:p>
          <a:p>
            <a:pPr marL="609600" indent="-609600" eaLnBrk="1" hangingPunct="1">
              <a:lnSpc>
                <a:spcPct val="80000"/>
              </a:lnSpc>
              <a:defRPr/>
            </a:pPr>
            <a:endParaRPr lang="en-US" sz="2000" dirty="0"/>
          </a:p>
          <a:p>
            <a:pPr marL="609600" indent="-609600" eaLnBrk="1" hangingPunct="1">
              <a:lnSpc>
                <a:spcPct val="80000"/>
              </a:lnSpc>
              <a:defRPr/>
            </a:pPr>
            <a:r>
              <a:rPr lang="en-US" sz="2000" dirty="0"/>
              <a:t>Step 6: HPD will also review the unit eligibility and approved rent</a:t>
            </a:r>
          </a:p>
          <a:p>
            <a:pPr marL="1009650" lvl="1" indent="-609600" eaLnBrk="1" hangingPunct="1">
              <a:lnSpc>
                <a:spcPct val="80000"/>
              </a:lnSpc>
              <a:defRPr/>
            </a:pPr>
            <a:r>
              <a:rPr lang="en-US" sz="2000" dirty="0">
                <a:solidFill>
                  <a:srgbClr val="FFC000"/>
                </a:solidFill>
              </a:rPr>
              <a:t>   We must also review if the unit has passed the HQS inspection and if the rent requested is reasonable. </a:t>
            </a:r>
          </a:p>
          <a:p>
            <a:pPr marL="609600" indent="-609600" eaLnBrk="1" hangingPunct="1">
              <a:lnSpc>
                <a:spcPct val="80000"/>
              </a:lnSpc>
              <a:defRPr/>
            </a:pPr>
            <a:endParaRPr lang="en-US" sz="2400" dirty="0">
              <a:solidFill>
                <a:srgbClr val="00B050"/>
              </a:solidFill>
            </a:endParaRPr>
          </a:p>
          <a:p>
            <a:pPr marL="609600" indent="-609600" eaLnBrk="1" hangingPunct="1">
              <a:lnSpc>
                <a:spcPct val="80000"/>
              </a:lnSpc>
              <a:defRPr/>
            </a:pPr>
            <a:r>
              <a:rPr lang="en-US" sz="2400" dirty="0">
                <a:solidFill>
                  <a:srgbClr val="00B050"/>
                </a:solidFill>
              </a:rPr>
              <a:t>Step 7: HPD will review the leasing documents and complete a final review of the file.</a:t>
            </a:r>
            <a:br>
              <a:rPr lang="en-US" sz="2000" dirty="0"/>
            </a:br>
            <a:endParaRPr lang="en-US" sz="2000" dirty="0"/>
          </a:p>
          <a:p>
            <a:pPr marL="609600" indent="-609600" eaLnBrk="1" hangingPunct="1">
              <a:lnSpc>
                <a:spcPct val="80000"/>
              </a:lnSpc>
              <a:defRPr/>
            </a:pPr>
            <a:r>
              <a:rPr lang="en-US" sz="2400" dirty="0"/>
              <a:t>Step 8: If the application is approved, HPD will then mail you a rent breakdown letter outlining the contract rent, HPD’s HAP share of rent and your share of rent. Once you receive this letter, you are now a Mod Rehab participant.</a:t>
            </a:r>
          </a:p>
          <a:p>
            <a:pPr marL="609600" indent="-609600" eaLnBrk="1" hangingPunct="1">
              <a:lnSpc>
                <a:spcPct val="80000"/>
              </a:lnSpc>
              <a:defRPr/>
            </a:pPr>
            <a:r>
              <a:rPr lang="en-US" dirty="0"/>
              <a:t>  </a:t>
            </a:r>
          </a:p>
          <a:p>
            <a:pPr eaLnBrk="1" hangingPunct="1">
              <a:defRPr/>
            </a:pPr>
            <a:endParaRPr lang="en-US" dirty="0"/>
          </a:p>
          <a:p>
            <a:pPr eaLnBrk="1" hangingPunct="1">
              <a:defRPr/>
            </a:pPr>
            <a:endParaRPr lang="en-US" b="1" i="1" dirty="0"/>
          </a:p>
        </p:txBody>
      </p:sp>
      <p:sp>
        <p:nvSpPr>
          <p:cNvPr id="51204" name="Slide Number Placeholder 3">
            <a:extLst>
              <a:ext uri="{FF2B5EF4-FFF2-40B4-BE49-F238E27FC236}">
                <a16:creationId xmlns:a16="http://schemas.microsoft.com/office/drawing/2014/main" id="{26ACEBC4-5DC6-4744-BD76-DC10C18D22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77FB495-77DC-4D3F-A3BB-3F65072D62CA}" type="slidenum">
              <a:rPr lang="en-US" altLang="en-US">
                <a:latin typeface="Arial" panose="020B0604020202020204" pitchFamily="34" charset="0"/>
              </a:rPr>
              <a:pPr/>
              <a:t>33</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72DD9B5-D66D-4C16-BA38-F32E90F8A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77A9B17-43E8-4435-8E78-F1C6DBC30FAC}"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53251" name="Rectangle 2">
            <a:extLst>
              <a:ext uri="{FF2B5EF4-FFF2-40B4-BE49-F238E27FC236}">
                <a16:creationId xmlns:a16="http://schemas.microsoft.com/office/drawing/2014/main" id="{5DCE3625-8EFA-4091-878A-2CF5694D060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737C185E-15E7-4201-8246-BF3407814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What are your family obligations while under the Mod Rehab Program?</a:t>
            </a:r>
          </a:p>
          <a:p>
            <a:pPr eaLnBrk="1" hangingPunct="1"/>
            <a:endParaRPr lang="en-US" altLang="en-US" dirty="0">
              <a:latin typeface="Calibri" panose="020F0502020204030204" pitchFamily="34" charset="0"/>
            </a:endParaRPr>
          </a:p>
          <a:p>
            <a:pPr eaLnBrk="1" hangingPunct="1"/>
            <a:r>
              <a:rPr lang="en-US" altLang="en-US" dirty="0">
                <a:latin typeface="Arial" panose="020B0604020202020204" pitchFamily="34" charset="0"/>
              </a:rPr>
              <a:t>In order to remain a participant in the Mod Rehab program, you must follow the program rules and obligations, which include: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That you supply all information requested by HPD and respond to all HPD requests for information on a timely basis.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All of the information you provide to HPD must be true and complete including all INCOME at every annual recertification including when responding to Requests for Additional Information (called A.I. Notices or AIs)</a:t>
            </a:r>
          </a:p>
          <a:p>
            <a:pPr eaLnBrk="1" hangingPunct="1"/>
            <a:endParaRPr lang="en-US" altLang="en-US" b="1" dirty="0">
              <a:latin typeface="Arial" panose="020B0604020202020204" pitchFamily="34" charset="0"/>
            </a:endParaRPr>
          </a:p>
          <a:p>
            <a:pPr eaLnBrk="1" hangingPunct="1"/>
            <a:r>
              <a:rPr lang="en-US" altLang="en-US" dirty="0">
                <a:latin typeface="Arial" panose="020B0604020202020204" pitchFamily="34" charset="0"/>
              </a:rPr>
              <a:t>All members of your household must sign all consent forms that allow HPD to verify household income and other reported information</a:t>
            </a: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sz="900"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071D84E-0B85-4E66-A93F-BEFDC98EB6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EE31ADC-2E8E-4243-A3CE-EF59BC4FAAD7}"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55299" name="Rectangle 2">
            <a:extLst>
              <a:ext uri="{FF2B5EF4-FFF2-40B4-BE49-F238E27FC236}">
                <a16:creationId xmlns:a16="http://schemas.microsoft.com/office/drawing/2014/main" id="{BEAA5D3C-3287-49D1-BBC4-DB7B8F68162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274B44D-E868-4290-878F-D5DAA3F37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comply with all of the terms and conditions of the lease between you and the landlord, including paying your rent on a timely basis.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allow HPD to inspect the apartment.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your family causes damage to the apartment, you are responsible for correcting any damage that you’ve caused.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488031F-2020-468B-8DDE-C12DC7EB3A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D915775-0225-4303-BF03-0C53930222D3}" type="slidenum">
              <a:rPr lang="en-US" altLang="en-US">
                <a:latin typeface="Arial" panose="020B0604020202020204" pitchFamily="34" charset="0"/>
              </a:rPr>
              <a:pPr/>
              <a:t>36</a:t>
            </a:fld>
            <a:endParaRPr lang="en-US" altLang="en-US">
              <a:latin typeface="Arial" panose="020B0604020202020204" pitchFamily="34" charset="0"/>
            </a:endParaRPr>
          </a:p>
        </p:txBody>
      </p:sp>
      <p:sp>
        <p:nvSpPr>
          <p:cNvPr id="57347" name="Rectangle 2">
            <a:extLst>
              <a:ext uri="{FF2B5EF4-FFF2-40B4-BE49-F238E27FC236}">
                <a16:creationId xmlns:a16="http://schemas.microsoft.com/office/drawing/2014/main" id="{29740E94-4766-455C-8877-1F5A92A017E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C2FB639-F25B-4756-B402-B58F52DB28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apartment subsidized by HPD must be your only residence.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not sublet or lease the apartment.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cannot own the apartment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owner of the apartment that you lease cannot be a relative of any household member, except as a reasonable accommodation for a household member with a disability if requested in writing and approved by HPD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C3B4A68-F2B7-4F9F-B5DE-0554312B9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799E2EA-8E9A-4915-B0B4-5C045A8DC45E}"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59395" name="Rectangle 2">
            <a:extLst>
              <a:ext uri="{FF2B5EF4-FFF2-40B4-BE49-F238E27FC236}">
                <a16:creationId xmlns:a16="http://schemas.microsoft.com/office/drawing/2014/main" id="{D92E3632-8488-4BE8-A485-FE6B97AACCA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2B80B3A8-A660-479F-886F-4B64F6411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notify HPD if you have been given an eviction notice by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notify HPD immediately if you will be absent from the unit for more than 30 days.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BBBEBA1-7691-4533-B70A-0C119A57AA59}" type="slidenum">
              <a:rPr lang="en-US" smtClean="0">
                <a:latin typeface="Arial" charset="0"/>
              </a:rPr>
              <a:pPr eaLnBrk="1" hangingPunct="1"/>
              <a:t>38</a:t>
            </a:fld>
            <a:endParaRPr 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 and the members of your household must not commit fraud, bribery, or any other corrupt or criminal act in connection with the program; commit any drug-related criminal activity or violent criminal activity; or lie to HPD or conceal information from HPD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F84669F-A00E-450F-9B20-9B621EF23A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6FD0D89-EA07-4980-AA17-F9884D282C1E}"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63491" name="Rectangle 2">
            <a:extLst>
              <a:ext uri="{FF2B5EF4-FFF2-40B4-BE49-F238E27FC236}">
                <a16:creationId xmlns:a16="http://schemas.microsoft.com/office/drawing/2014/main" id="{D79BBE56-4BD7-4818-8031-DB147D7A13C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CECAEB3-D2E5-4657-AA19-A72D800BFD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your household does not accurately report all of their income and assets, HPD</a:t>
            </a:r>
          </a:p>
          <a:p>
            <a:pPr eaLnBrk="1" hangingPunct="1"/>
            <a:r>
              <a:rPr lang="en-US" altLang="en-US" dirty="0">
                <a:latin typeface="Arial" panose="020B0604020202020204" pitchFamily="34" charset="0"/>
              </a:rPr>
              <a:t>may deny your family assistance or terminate your household from the Mod Rehab Program</a:t>
            </a:r>
          </a:p>
          <a:p>
            <a:pPr eaLnBrk="1" hangingPunct="1"/>
            <a:endParaRPr lang="en-US" altLang="en-US"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3FD85E2-F1E4-41F7-A981-683B35B83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B306030-6FFC-4A4C-9C36-F8A71E2E5464}" type="slidenum">
              <a:rPr lang="en-US" altLang="en-US">
                <a:latin typeface="Arial" panose="020B0604020202020204" pitchFamily="34" charset="0"/>
              </a:rPr>
              <a:pPr/>
              <a:t>40</a:t>
            </a:fld>
            <a:endParaRPr lang="en-US" altLang="en-US">
              <a:latin typeface="Arial" panose="020B0604020202020204" pitchFamily="34" charset="0"/>
            </a:endParaRPr>
          </a:p>
        </p:txBody>
      </p:sp>
      <p:sp>
        <p:nvSpPr>
          <p:cNvPr id="65539" name="Rectangle 2">
            <a:extLst>
              <a:ext uri="{FF2B5EF4-FFF2-40B4-BE49-F238E27FC236}">
                <a16:creationId xmlns:a16="http://schemas.microsoft.com/office/drawing/2014/main" id="{8263852A-7EF7-48DC-8839-09F3019800DF}"/>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48D8BAD-E47D-43D0-A56E-13EB166B3D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07F47224-4E85-43F3-8416-EF4D8BF4E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4025EF2-273D-4ECE-A81D-015203123BB9}"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738FE09E-594E-4AB2-B545-A87E2F007798}"/>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2ACF4937-88C0-41A2-A940-91A05EF83D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Why is this briefing important? </a:t>
            </a:r>
          </a:p>
          <a:p>
            <a:pPr eaLnBrk="1" hangingPunct="1"/>
            <a:endParaRPr lang="en-US" altLang="en-US" dirty="0">
              <a:latin typeface="Calibri" panose="020F0502020204030204" pitchFamily="34" charset="0"/>
            </a:endParaRPr>
          </a:p>
          <a:p>
            <a:pPr eaLnBrk="1" hangingPunct="1"/>
            <a:r>
              <a:rPr lang="en-US" altLang="en-US" dirty="0">
                <a:latin typeface="Calibri" panose="020F0502020204030204" pitchFamily="34" charset="0"/>
              </a:rPr>
              <a:t>We want to make sure that you understand the basic information of Mod Rehab so that you can be a successful participant in the program. We will do so by explaining your family obligations along with the owner’s obligations while participating on the program.  You will also receive your </a:t>
            </a:r>
            <a:r>
              <a:rPr lang="en-US" altLang="en-US" i="0" dirty="0">
                <a:latin typeface="Calibri" panose="020F0502020204030204" pitchFamily="34" charset="0"/>
              </a:rPr>
              <a:t>written</a:t>
            </a:r>
            <a:r>
              <a:rPr lang="en-US" altLang="en-US" dirty="0">
                <a:latin typeface="Calibri" panose="020F0502020204030204" pitchFamily="34" charset="0"/>
              </a:rPr>
              <a:t> briefing packet.</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6ABE588-8969-4D58-AFBF-4295DB594C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92813B0-A135-4838-B2E9-21F920C306CD}" type="slidenum">
              <a:rPr lang="en-US" altLang="en-US">
                <a:latin typeface="Arial" panose="020B0604020202020204" pitchFamily="34" charset="0"/>
              </a:rPr>
              <a:pPr/>
              <a:t>41</a:t>
            </a:fld>
            <a:endParaRPr lang="en-US" altLang="en-US">
              <a:latin typeface="Arial" panose="020B0604020202020204" pitchFamily="34" charset="0"/>
            </a:endParaRPr>
          </a:p>
        </p:txBody>
      </p:sp>
      <p:sp>
        <p:nvSpPr>
          <p:cNvPr id="90115" name="Rectangle 2">
            <a:extLst>
              <a:ext uri="{FF2B5EF4-FFF2-40B4-BE49-F238E27FC236}">
                <a16:creationId xmlns:a16="http://schemas.microsoft.com/office/drawing/2014/main" id="{4B7E9CAE-581C-4909-8EFA-3195C873F0D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2C7E4038-4811-401B-9546-C2B999C92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notify HPD immediately if there is a change in your </a:t>
            </a:r>
            <a:r>
              <a:rPr lang="en-US" altLang="en-US" b="1" dirty="0">
                <a:latin typeface="Arial" panose="020B0604020202020204" pitchFamily="34" charset="0"/>
              </a:rPr>
              <a:t>household composition  which means those who live in your household.</a:t>
            </a:r>
            <a:r>
              <a:rPr lang="en-US" altLang="en-US" dirty="0">
                <a:latin typeface="Arial" panose="020B0604020202020204" pitchFamily="34" charset="0"/>
              </a:rPr>
              <a:t> </a:t>
            </a:r>
          </a:p>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Except for marriage, legally-recognized domestic partnership, or the birth or adoption of a child, you </a:t>
            </a:r>
            <a:r>
              <a:rPr lang="en-US" altLang="en-US" u="sng" dirty="0">
                <a:latin typeface="Arial" panose="020B0604020202020204" pitchFamily="34" charset="0"/>
              </a:rPr>
              <a:t>must not</a:t>
            </a:r>
            <a:r>
              <a:rPr lang="en-US" altLang="en-US" dirty="0">
                <a:latin typeface="Arial" panose="020B0604020202020204" pitchFamily="34" charset="0"/>
              </a:rPr>
              <a:t> allow any person to join your household unless you have notified HPD and obtained HPD’s approval.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sz="900"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anyone in your household experiences any change of income or assets after you complete your Mod Rehab application and prior to you receiving your rent breakdown letter, you must contact HPD immediately. You must submit a “Declaration of Change in Household Composition or Income” form and include supporting documentation promptly. </a:t>
            </a:r>
          </a:p>
          <a:p>
            <a:endParaRPr lang="en-US" dirty="0"/>
          </a:p>
        </p:txBody>
      </p:sp>
      <p:sp>
        <p:nvSpPr>
          <p:cNvPr id="4" name="Slide Number Placeholder 3"/>
          <p:cNvSpPr>
            <a:spLocks noGrp="1"/>
          </p:cNvSpPr>
          <p:nvPr>
            <p:ph type="sldNum" sz="quarter" idx="5"/>
          </p:nvPr>
        </p:nvSpPr>
        <p:spPr/>
        <p:txBody>
          <a:bodyPr/>
          <a:lstStyle/>
          <a:p>
            <a:pPr>
              <a:defRPr/>
            </a:pPr>
            <a:fld id="{A795A4AF-148C-4792-A336-EB95250EE76F}" type="slidenum">
              <a:rPr lang="en-US" altLang="en-US" smtClean="0"/>
              <a:pPr>
                <a:defRPr/>
              </a:pPr>
              <a:t>42</a:t>
            </a:fld>
            <a:endParaRPr lang="en-US" altLang="en-US"/>
          </a:p>
        </p:txBody>
      </p:sp>
    </p:spTree>
    <p:extLst>
      <p:ext uri="{BB962C8B-B14F-4D97-AF65-F5344CB8AC3E}">
        <p14:creationId xmlns:p14="http://schemas.microsoft.com/office/powerpoint/2010/main" val="3785020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93C8499D-03EF-4BC8-AAAF-5D934F23F2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A8680F8-F3F6-4002-9411-EB22FFF6E72E}" type="slidenum">
              <a:rPr lang="en-US" altLang="en-US">
                <a:latin typeface="Arial" panose="020B0604020202020204" pitchFamily="34" charset="0"/>
              </a:rPr>
              <a:pPr/>
              <a:t>43</a:t>
            </a:fld>
            <a:endParaRPr lang="en-US" altLang="en-US">
              <a:latin typeface="Arial" panose="020B0604020202020204" pitchFamily="34" charset="0"/>
            </a:endParaRPr>
          </a:p>
        </p:txBody>
      </p:sp>
      <p:sp>
        <p:nvSpPr>
          <p:cNvPr id="68611" name="Rectangle 2">
            <a:extLst>
              <a:ext uri="{FF2B5EF4-FFF2-40B4-BE49-F238E27FC236}">
                <a16:creationId xmlns:a16="http://schemas.microsoft.com/office/drawing/2014/main" id="{1327F7DB-1E3A-482E-BB68-B6AA904DA49C}"/>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BED42D70-032B-450E-9D15-7DBEFE399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Your family obligations for the Mod Rehab program are described in detail in your Briefing Packet.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Your obligations to the owner are described in detail on your lease.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E26040E-7E72-4C98-8454-4BD610376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7A073B0-6E9C-4DE7-BB9C-C67CF21FD1B7}" type="slidenum">
              <a:rPr lang="en-US" altLang="en-US">
                <a:latin typeface="Arial" panose="020B0604020202020204" pitchFamily="34" charset="0"/>
              </a:rPr>
              <a:pPr/>
              <a:t>44</a:t>
            </a:fld>
            <a:endParaRPr lang="en-US" altLang="en-US">
              <a:latin typeface="Arial" panose="020B0604020202020204" pitchFamily="34" charset="0"/>
            </a:endParaRPr>
          </a:p>
        </p:txBody>
      </p:sp>
      <p:sp>
        <p:nvSpPr>
          <p:cNvPr id="70659" name="Rectangle 2">
            <a:extLst>
              <a:ext uri="{FF2B5EF4-FFF2-40B4-BE49-F238E27FC236}">
                <a16:creationId xmlns:a16="http://schemas.microsoft.com/office/drawing/2014/main" id="{0F5A4BA3-5F5A-46CA-AF84-630BBB95A13A}"/>
              </a:ext>
            </a:extLst>
          </p:cNvPr>
          <p:cNvSpPr>
            <a:spLocks noGrp="1" noRot="1" noChangeAspect="1" noChangeArrowheads="1" noTextEdit="1"/>
          </p:cNvSpPr>
          <p:nvPr>
            <p:ph type="sldImg"/>
          </p:nvPr>
        </p:nvSpPr>
        <p:spPr>
          <a:xfrm>
            <a:off x="1219200" y="685800"/>
            <a:ext cx="4572000" cy="3429000"/>
          </a:xfrm>
          <a:ln/>
        </p:spPr>
      </p:sp>
      <p:sp>
        <p:nvSpPr>
          <p:cNvPr id="70660" name="Rectangle 3">
            <a:extLst>
              <a:ext uri="{FF2B5EF4-FFF2-40B4-BE49-F238E27FC236}">
                <a16:creationId xmlns:a16="http://schemas.microsoft.com/office/drawing/2014/main" id="{F7C20975-C6CD-4540-802A-A6900C1206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are the Owner’s Obligations?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landlord’s responsibilities are defined in the HAP </a:t>
            </a:r>
            <a:r>
              <a:rPr lang="en-US" altLang="en-US" dirty="0">
                <a:solidFill>
                  <a:schemeClr val="accent2"/>
                </a:solidFill>
                <a:latin typeface="Arial" panose="020B0604020202020204" pitchFamily="34" charset="0"/>
              </a:rPr>
              <a:t>contract, the lease, and federal </a:t>
            </a:r>
            <a:r>
              <a:rPr lang="en-US" altLang="en-US" dirty="0">
                <a:latin typeface="Arial" panose="020B0604020202020204" pitchFamily="34" charset="0"/>
              </a:rPr>
              <a:t>regulations.  These include: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Screening, selecting, and entering into leases with tenants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also comply with fair housing and equal opportunity requirements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comply with the requirements of the HAP contract and lease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B75FCE3-EB8D-46AB-A697-42E409DB9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7687B19-2C90-4E20-BC64-53503498D65E}" type="slidenum">
              <a:rPr lang="en-US" altLang="en-US">
                <a:latin typeface="Arial" panose="020B0604020202020204" pitchFamily="34" charset="0"/>
              </a:rPr>
              <a:pPr/>
              <a:t>45</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BC408328-C76A-4571-9D28-29567B70A89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D19A34B-9697-4C02-AF42-8962999DE6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landlord must carry out normal owner functions during the lease term, such as enforcing the lease, collecting your share of the rent, and charging tenants for any damage to the apartment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landlord must maintain the apartment in good condition according to </a:t>
            </a:r>
            <a:r>
              <a:rPr lang="en-US" altLang="en-US" dirty="0">
                <a:solidFill>
                  <a:schemeClr val="accent2"/>
                </a:solidFill>
                <a:latin typeface="Arial" panose="020B0604020202020204" pitchFamily="34" charset="0"/>
              </a:rPr>
              <a:t>HQS standards</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A30AADF-5B4B-4743-9E11-CD82D0BF6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C22DD85-B8C5-4710-843B-ED9D172C7937}" type="slidenum">
              <a:rPr lang="en-US" altLang="en-US">
                <a:latin typeface="Arial" panose="020B0604020202020204" pitchFamily="34" charset="0"/>
              </a:rPr>
              <a:pPr/>
              <a:t>46</a:t>
            </a:fld>
            <a:endParaRPr lang="en-US" altLang="en-US">
              <a:latin typeface="Arial" panose="020B0604020202020204" pitchFamily="34" charset="0"/>
            </a:endParaRPr>
          </a:p>
        </p:txBody>
      </p:sp>
      <p:sp>
        <p:nvSpPr>
          <p:cNvPr id="74755" name="Rectangle 2">
            <a:extLst>
              <a:ext uri="{FF2B5EF4-FFF2-40B4-BE49-F238E27FC236}">
                <a16:creationId xmlns:a16="http://schemas.microsoft.com/office/drawing/2014/main" id="{30A4CF5E-C9E0-409C-86F4-D568748D6B48}"/>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B7D7CA60-BB96-4DED-A977-529F762D82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landlord must NOT charge any extra amount to the family except for what is listed in the rent breakdown letter, or on the HPD approved lease, and reasonable charges to the family for damages. The landlord  however can request a rent increase from HPD once a year and the landlord cannot not be a relative of the Mod Rehab household except as a reasonable accommodation for a household member with a disability.</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B04D6E89-EA61-4595-BEBF-6EC5398B5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138C960-7B9C-44FF-81F1-822C44718813}" type="slidenum">
              <a:rPr lang="en-US" altLang="en-US">
                <a:latin typeface="Arial" panose="020B0604020202020204" pitchFamily="34" charset="0"/>
              </a:rPr>
              <a:pPr/>
              <a:t>47</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7ABCAFD4-0382-4FA6-94D9-BE934C07DE7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DE956C7-68BC-41FC-8279-50B71E3E6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Management is responsible for making all repairs to your apartment unless your family caused the problem.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management access to your apartment to make any necessary repairs.</a:t>
            </a:r>
          </a:p>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739CF2A-AA1E-4F79-ACAC-E8C93ACD5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EDF65DE-0B97-4318-9B3D-71937C94D155}" type="slidenum">
              <a:rPr lang="en-US" altLang="en-US">
                <a:latin typeface="Arial" panose="020B0604020202020204" pitchFamily="34" charset="0"/>
              </a:rPr>
              <a:pPr/>
              <a:t>48</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B6601B03-586C-41F5-944E-81DC1FE64E5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6989718-D2E0-46AE-98BB-1388529CEB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if you have a problem with your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First contact the landlord directly to resolve any problems with your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are unable to resolve the problem by contacting the landlord, you may contact </a:t>
            </a:r>
            <a:r>
              <a:rPr lang="en-US" altLang="en-US">
                <a:solidFill>
                  <a:schemeClr val="accent2"/>
                </a:solidFill>
                <a:latin typeface="Arial" panose="020B0604020202020204" pitchFamily="34" charset="0"/>
              </a:rPr>
              <a:t>311 to request an HQS inspection.  </a:t>
            </a:r>
          </a:p>
          <a:p>
            <a:pPr eaLnBrk="1" hangingPunct="1"/>
            <a:endParaRPr lang="en-US" altLang="en-US">
              <a:solidFill>
                <a:schemeClr val="accent2"/>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3A1773-AEAC-4782-B23C-2FFC9521C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5B06377-ACA9-4E89-B325-9D34C9F7B913}" type="slidenum">
              <a:rPr lang="en-US" altLang="en-US">
                <a:latin typeface="Arial" panose="020B0604020202020204" pitchFamily="34" charset="0"/>
              </a:rPr>
              <a:pPr/>
              <a:t>49</a:t>
            </a:fld>
            <a:endParaRPr lang="en-US" altLang="en-US">
              <a:latin typeface="Arial" panose="020B0604020202020204" pitchFamily="34" charset="0"/>
            </a:endParaRPr>
          </a:p>
        </p:txBody>
      </p:sp>
      <p:sp>
        <p:nvSpPr>
          <p:cNvPr id="80899" name="Rectangle 2">
            <a:extLst>
              <a:ext uri="{FF2B5EF4-FFF2-40B4-BE49-F238E27FC236}">
                <a16:creationId xmlns:a16="http://schemas.microsoft.com/office/drawing/2014/main" id="{4CB9A306-CB66-477A-A24A-D7E8F5C6EFA0}"/>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310CADB7-556E-4FF9-A496-D3F05217B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What do you Need to do After you Start Receiving Mod Rehab Assistance? </a:t>
            </a:r>
          </a:p>
          <a:p>
            <a:pPr eaLnBrk="1" hangingPunct="1"/>
            <a:endParaRPr lang="en-US" altLang="en-US" dirty="0">
              <a:latin typeface="Calibri" panose="020F0502020204030204" pitchFamily="34" charset="0"/>
            </a:endParaRPr>
          </a:p>
          <a:p>
            <a:pPr eaLnBrk="1" hangingPunct="1"/>
            <a:r>
              <a:rPr lang="en-US" altLang="en-US" dirty="0">
                <a:latin typeface="Arial" panose="020B0604020202020204" pitchFamily="34" charset="0"/>
              </a:rPr>
              <a:t>HPD must recertify your household income and inspect your apartment every year.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allow HPD to inspect your apartment every year, or as needed, and you must respond to the recertification mailing within 30 days.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102DFA1-6936-4DFD-BBC2-02CD2A3A96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2E68425-3531-4FD0-8487-85CF266048ED}" type="slidenum">
              <a:rPr lang="en-US" altLang="en-US">
                <a:latin typeface="Arial" panose="020B0604020202020204" pitchFamily="34" charset="0"/>
              </a:rPr>
              <a:pPr/>
              <a:t>50</a:t>
            </a:fld>
            <a:endParaRPr lang="en-US" altLang="en-US">
              <a:latin typeface="Arial" panose="020B0604020202020204" pitchFamily="34" charset="0"/>
            </a:endParaRPr>
          </a:p>
        </p:txBody>
      </p:sp>
      <p:sp>
        <p:nvSpPr>
          <p:cNvPr id="82947" name="Rectangle 2">
            <a:extLst>
              <a:ext uri="{FF2B5EF4-FFF2-40B4-BE49-F238E27FC236}">
                <a16:creationId xmlns:a16="http://schemas.microsoft.com/office/drawing/2014/main" id="{0E1288BB-FE82-4240-8275-CC0F061CBF1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0D002C6-158F-4CB3-931A-0828A225F5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also respond promptly to all HPD requests for information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may also report any decreases in your household income so that HPD can adjust your tenant share of the rent.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09B1E9C-9E4C-4B54-B3FE-F9C84375C1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48620F7-4C88-472C-BB64-F2833671781A}"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C3B4B777-515F-4FBC-8F84-0B607C96D7C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BA3BC0D-2433-4389-BED6-BE03DEF39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What is the Moderate Rehabilitation (Mod Rehab) Program? </a:t>
            </a:r>
          </a:p>
          <a:p>
            <a:endParaRPr lang="en-US" altLang="en-US" dirty="0">
              <a:latin typeface="Arial" panose="020B0604020202020204" pitchFamily="34" charset="0"/>
            </a:endParaRPr>
          </a:p>
          <a:p>
            <a:r>
              <a:rPr lang="en-US" altLang="en-US" dirty="0">
                <a:latin typeface="Arial" panose="020B0604020202020204" pitchFamily="34" charset="0"/>
              </a:rPr>
              <a:t>The Mod Rehab Project-Based Rental Assistance Programs is a federally funded affordable housing program, that </a:t>
            </a:r>
            <a:r>
              <a:rPr lang="en-US" sz="1200" kern="1200" dirty="0">
                <a:solidFill>
                  <a:schemeClr val="tx1"/>
                </a:solidFill>
                <a:effectLst/>
                <a:latin typeface="Arial" charset="0"/>
                <a:ea typeface="+mn-ea"/>
                <a:cs typeface="+mn-cs"/>
              </a:rPr>
              <a:t>provides monthly rental assistance payments for apartments occupied by eligible household through contracts with owners of private apartments.</a:t>
            </a:r>
          </a:p>
          <a:p>
            <a:endParaRPr lang="en-US" altLang="en-US" dirty="0">
              <a:latin typeface="Arial" panose="020B0604020202020204" pitchFamily="34" charset="0"/>
            </a:endParaRPr>
          </a:p>
          <a:p>
            <a:r>
              <a:rPr lang="en-US" altLang="en-US" dirty="0">
                <a:latin typeface="Arial" panose="020B0604020202020204" pitchFamily="34" charset="0"/>
              </a:rPr>
              <a:t>Within the program there are three parties involved: the participant, the owner, and HPD.</a:t>
            </a:r>
          </a:p>
          <a:p>
            <a:pPr eaLnBrk="1" hangingPunct="1"/>
            <a:endParaRPr lang="en-US" altLang="en-US"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CA44839-B554-4B5F-B3B5-6F0EEADB3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CFDCB96-2CD5-48CD-A101-B37659520A0B}" type="slidenum">
              <a:rPr lang="en-US" altLang="en-US">
                <a:latin typeface="Arial" panose="020B0604020202020204" pitchFamily="34" charset="0"/>
              </a:rPr>
              <a:pPr/>
              <a:t>51</a:t>
            </a:fld>
            <a:endParaRPr lang="en-US" altLang="en-US">
              <a:latin typeface="Arial" panose="020B0604020202020204" pitchFamily="34" charset="0"/>
            </a:endParaRPr>
          </a:p>
        </p:txBody>
      </p:sp>
      <p:sp>
        <p:nvSpPr>
          <p:cNvPr id="84995" name="Rectangle 2">
            <a:extLst>
              <a:ext uri="{FF2B5EF4-FFF2-40B4-BE49-F238E27FC236}">
                <a16:creationId xmlns:a16="http://schemas.microsoft.com/office/drawing/2014/main" id="{DF43BE69-4252-4F04-870E-5C78EE0EF9FF}"/>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22EA2A60-9B77-4C52-9648-1A0B29680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What Happens if you Don’t Meet your Family Obligations? </a:t>
            </a:r>
          </a:p>
          <a:p>
            <a:pPr eaLnBrk="1" hangingPunct="1"/>
            <a:endParaRPr lang="en-US" altLang="en-US" dirty="0">
              <a:latin typeface="Calibri" panose="020F0502020204030204" pitchFamily="34" charset="0"/>
            </a:endParaRPr>
          </a:p>
          <a:p>
            <a:pPr eaLnBrk="1" hangingPunct="1"/>
            <a:r>
              <a:rPr lang="en-US" altLang="en-US" dirty="0">
                <a:latin typeface="Calibri" panose="020F0502020204030204" pitchFamily="34" charset="0"/>
              </a:rPr>
              <a:t>Y</a:t>
            </a:r>
            <a:r>
              <a:rPr lang="en-US" altLang="en-US" dirty="0">
                <a:latin typeface="Arial" panose="020B0604020202020204" pitchFamily="34" charset="0"/>
              </a:rPr>
              <a:t>our household may be denied assistance or terminated from the Mod Rehab program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if any members of your household have committed fraud or committed a crime, they may be referred to federal and local law enforcement for prosecution</a:t>
            </a:r>
          </a:p>
          <a:p>
            <a:pPr eaLnBrk="1" hangingPunct="1"/>
            <a:endParaRPr lang="en-US" altLang="en-US" dirty="0">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2DC7EEE-16C1-477E-966F-606A019129FE}"/>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794C9AC1-57D6-4161-AFED-915B6A98E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HPD must terminate assistance if:</a:t>
            </a:r>
          </a:p>
          <a:p>
            <a:endParaRPr lang="en-US" altLang="en-US" dirty="0">
              <a:latin typeface="Arial" panose="020B0604020202020204" pitchFamily="34" charset="0"/>
            </a:endParaRPr>
          </a:p>
          <a:p>
            <a:r>
              <a:rPr lang="en-US" altLang="en-US" dirty="0">
                <a:latin typeface="Arial" panose="020B0604020202020204" pitchFamily="34" charset="0"/>
              </a:rPr>
              <a:t>Any household member fails to sign and submit consent forms for obtaining information that HUD requires</a:t>
            </a:r>
          </a:p>
          <a:p>
            <a:endParaRPr lang="en-US" altLang="en-US" dirty="0">
              <a:latin typeface="Arial" panose="020B0604020202020204" pitchFamily="34" charset="0"/>
            </a:endParaRPr>
          </a:p>
          <a:p>
            <a:r>
              <a:rPr lang="en-US" altLang="en-US" dirty="0">
                <a:latin typeface="Arial" panose="020B0604020202020204" pitchFamily="34" charset="0"/>
              </a:rPr>
              <a:t>No member of your household is either a U.S. citizen or eligible immigrant. Your assistance will not be terminated while verification of immigration status is pending</a:t>
            </a:r>
          </a:p>
          <a:p>
            <a:endParaRPr lang="en-US" altLang="en-US" dirty="0">
              <a:latin typeface="Arial" panose="020B0604020202020204" pitchFamily="34" charset="0"/>
            </a:endParaRPr>
          </a:p>
          <a:p>
            <a:r>
              <a:rPr lang="en-US" altLang="en-US" dirty="0">
                <a:latin typeface="Arial" panose="020B0604020202020204" pitchFamily="34" charset="0"/>
              </a:rPr>
              <a:t>Your household no longer qualifies for HAP payments for 180 days or more because of your household income and the gross rent for your unit</a:t>
            </a:r>
          </a:p>
          <a:p>
            <a:endParaRPr lang="en-US" altLang="en-US" dirty="0">
              <a:latin typeface="Arial" panose="020B0604020202020204" pitchFamily="34" charset="0"/>
            </a:endParaRPr>
          </a:p>
          <a:p>
            <a:r>
              <a:rPr lang="en-US" altLang="en-US" dirty="0">
                <a:latin typeface="Arial" panose="020B0604020202020204" pitchFamily="34" charset="0"/>
              </a:rPr>
              <a:t>Your family vacates, abandons, or is evicted from the assisted unit or are absent from the assisted unit for 180 days or more for any reason</a:t>
            </a:r>
          </a:p>
          <a:p>
            <a:endParaRPr lang="en-US" altLang="en-US" dirty="0">
              <a:latin typeface="Arial" panose="020B0604020202020204" pitchFamily="34" charset="0"/>
            </a:endParaRPr>
          </a:p>
        </p:txBody>
      </p:sp>
      <p:sp>
        <p:nvSpPr>
          <p:cNvPr id="87044" name="Slide Number Placeholder 3">
            <a:extLst>
              <a:ext uri="{FF2B5EF4-FFF2-40B4-BE49-F238E27FC236}">
                <a16:creationId xmlns:a16="http://schemas.microsoft.com/office/drawing/2014/main" id="{5E0BDC9A-A95E-47A6-84D1-ECBD7820FB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11942BF-FF2A-4FB9-8E32-488EB05C2C40}" type="slidenum">
              <a:rPr lang="en-US" altLang="en-US">
                <a:latin typeface="Arial" panose="020B0604020202020204" pitchFamily="34" charset="0"/>
              </a:rPr>
              <a:pPr/>
              <a:t>52</a:t>
            </a:fld>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837C0BBF-AC79-4564-939F-6E11B630C933}"/>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A932EAD1-FF50-4E84-88ED-8984038842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Now HPD may terminate assistance</a:t>
            </a:r>
          </a:p>
          <a:p>
            <a:endParaRPr lang="en-US" altLang="en-US" dirty="0">
              <a:latin typeface="Arial" panose="020B0604020202020204" pitchFamily="34" charset="0"/>
            </a:endParaRPr>
          </a:p>
          <a:p>
            <a:r>
              <a:rPr lang="en-US" altLang="en-US" dirty="0">
                <a:latin typeface="Arial" panose="020B0604020202020204" pitchFamily="34" charset="0"/>
              </a:rPr>
              <a:t>If anyone in your household has committed fraud, bribery, or any other corrupt or criminal act in connection with any federal housing program</a:t>
            </a:r>
          </a:p>
          <a:p>
            <a:endParaRPr lang="en-US" altLang="en-US" dirty="0">
              <a:latin typeface="Arial" panose="020B0604020202020204" pitchFamily="34" charset="0"/>
            </a:endParaRPr>
          </a:p>
          <a:p>
            <a:r>
              <a:rPr lang="en-US" altLang="en-US" dirty="0">
                <a:latin typeface="Arial" panose="020B0604020202020204" pitchFamily="34" charset="0"/>
              </a:rPr>
              <a:t>If there’s reasonable cause to believe that anyone in your household’s criminal activity threatens the health, safety, or right to peaceful enjoyment of the premises by other residents </a:t>
            </a:r>
          </a:p>
          <a:p>
            <a:endParaRPr lang="en-US" altLang="en-US" dirty="0">
              <a:latin typeface="Arial" panose="020B0604020202020204" pitchFamily="34" charset="0"/>
            </a:endParaRPr>
          </a:p>
          <a:p>
            <a:r>
              <a:rPr lang="en-US" altLang="en-US" dirty="0">
                <a:latin typeface="Arial" panose="020B0604020202020204" pitchFamily="34" charset="0"/>
              </a:rPr>
              <a:t>If anyone in your household has engaged in threatening, abusive, or violent behavior toward HPD personnel</a:t>
            </a:r>
          </a:p>
          <a:p>
            <a:endParaRPr lang="en-US" altLang="en-US" dirty="0">
              <a:latin typeface="Arial" panose="020B0604020202020204" pitchFamily="34" charset="0"/>
            </a:endParaRPr>
          </a:p>
        </p:txBody>
      </p:sp>
      <p:sp>
        <p:nvSpPr>
          <p:cNvPr id="89092" name="Slide Number Placeholder 3">
            <a:extLst>
              <a:ext uri="{FF2B5EF4-FFF2-40B4-BE49-F238E27FC236}">
                <a16:creationId xmlns:a16="http://schemas.microsoft.com/office/drawing/2014/main" id="{9AD85F54-3253-46FB-8715-4C37ABAF1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8A3A317-FFD6-467E-9A12-2C85A81DF7E1}" type="slidenum">
              <a:rPr lang="en-US" altLang="en-US">
                <a:latin typeface="Arial" panose="020B0604020202020204" pitchFamily="34" charset="0"/>
              </a:rPr>
              <a:pPr/>
              <a:t>53</a:t>
            </a:fld>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EC1943F-179B-4A4F-82F8-D443E8A70D69}"/>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AE339322-BF98-469B-B30B-0ECFCF3ABB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5000"/>
              </a:spcBef>
              <a:buFont typeface="Wingdings" panose="05000000000000000000" pitchFamily="2" charset="2"/>
              <a:buNone/>
            </a:pPr>
            <a:r>
              <a:rPr lang="en-US" altLang="en-US" dirty="0">
                <a:latin typeface="Arial" panose="020B0604020202020204" pitchFamily="34" charset="0"/>
              </a:rPr>
              <a:t>HPD </a:t>
            </a:r>
            <a:r>
              <a:rPr lang="en-US" altLang="en-US" dirty="0">
                <a:solidFill>
                  <a:schemeClr val="hlink"/>
                </a:solidFill>
                <a:latin typeface="Arial" panose="020B0604020202020204" pitchFamily="34" charset="0"/>
              </a:rPr>
              <a:t>may </a:t>
            </a:r>
            <a:r>
              <a:rPr lang="en-US" altLang="en-US" dirty="0">
                <a:latin typeface="Arial" panose="020B0604020202020204" pitchFamily="34" charset="0"/>
              </a:rPr>
              <a:t>terminate assistance if:</a:t>
            </a:r>
          </a:p>
          <a:p>
            <a:pPr marL="171450" indent="-171450" eaLnBrk="1" hangingPunct="1">
              <a:lnSpc>
                <a:spcPct val="90000"/>
              </a:lnSpc>
              <a:spcBef>
                <a:spcPct val="25000"/>
              </a:spcBef>
              <a:buFont typeface="Arial" panose="020B0604020202020204" pitchFamily="34" charset="0"/>
              <a:buChar char="•"/>
            </a:pPr>
            <a:endParaRPr lang="en-US" altLang="en-US" dirty="0">
              <a:latin typeface="Arial" panose="020B0604020202020204" pitchFamily="34" charset="0"/>
            </a:endParaRPr>
          </a:p>
          <a:p>
            <a:pPr marL="171450" indent="-171450" eaLnBrk="1" hangingPunct="1">
              <a:lnSpc>
                <a:spcPct val="90000"/>
              </a:lnSpc>
              <a:spcBef>
                <a:spcPct val="25000"/>
              </a:spcBef>
              <a:buFont typeface="Arial" panose="020B0604020202020204" pitchFamily="34" charset="0"/>
              <a:buChar char="•"/>
            </a:pPr>
            <a:r>
              <a:rPr lang="en-US" altLang="en-US" dirty="0">
                <a:latin typeface="Arial" panose="020B0604020202020204" pitchFamily="34" charset="0"/>
              </a:rPr>
              <a:t>Your household has misrepresented income, household members, or other reported information </a:t>
            </a:r>
          </a:p>
          <a:p>
            <a:pPr marL="171450" indent="-171450" eaLnBrk="1" hangingPunct="1">
              <a:lnSpc>
                <a:spcPct val="90000"/>
              </a:lnSpc>
              <a:spcBef>
                <a:spcPct val="25000"/>
              </a:spcBef>
              <a:buFont typeface="Arial" panose="020B0604020202020204" pitchFamily="34" charset="0"/>
              <a:buChar char="•"/>
            </a:pPr>
            <a:r>
              <a:rPr lang="en-US" altLang="en-US" dirty="0">
                <a:latin typeface="Arial" panose="020B0604020202020204" pitchFamily="34" charset="0"/>
              </a:rPr>
              <a:t>Your household has violated one of the family obligations for the Mod Rehab program</a:t>
            </a:r>
          </a:p>
          <a:p>
            <a:pPr marL="171450" indent="-171450" eaLnBrk="1" hangingPunct="1">
              <a:lnSpc>
                <a:spcPct val="90000"/>
              </a:lnSpc>
              <a:spcBef>
                <a:spcPct val="25000"/>
              </a:spcBef>
              <a:buFont typeface="Arial" panose="020B0604020202020204" pitchFamily="34" charset="0"/>
              <a:buChar char="•"/>
            </a:pPr>
            <a:r>
              <a:rPr lang="en-US" altLang="en-US" dirty="0">
                <a:latin typeface="Arial" panose="020B0604020202020204" pitchFamily="34" charset="0"/>
              </a:rPr>
              <a:t>Your household has failed to provide requested information or failed to attend a mandatory conference </a:t>
            </a:r>
          </a:p>
          <a:p>
            <a:pPr marL="171450" indent="-171450" eaLnBrk="1" hangingPunct="1">
              <a:lnSpc>
                <a:spcPct val="90000"/>
              </a:lnSpc>
              <a:spcBef>
                <a:spcPct val="25000"/>
              </a:spcBef>
              <a:buFont typeface="Arial" panose="020B0604020202020204" pitchFamily="34" charset="0"/>
              <a:buChar char="•"/>
            </a:pPr>
            <a:r>
              <a:rPr lang="en-US" altLang="en-US" dirty="0">
                <a:latin typeface="Arial" panose="020B0604020202020204" pitchFamily="34" charset="0"/>
              </a:rPr>
              <a:t>Your household currently owes rent or other amounts to HPD for the Mod Rehab program</a:t>
            </a:r>
          </a:p>
          <a:p>
            <a:pPr marL="171450" indent="-171450" eaLnBrk="1" hangingPunct="1">
              <a:lnSpc>
                <a:spcPct val="90000"/>
              </a:lnSpc>
              <a:spcBef>
                <a:spcPct val="25000"/>
              </a:spcBef>
              <a:buFont typeface="Arial" panose="020B0604020202020204" pitchFamily="34" charset="0"/>
              <a:buChar char="•"/>
            </a:pPr>
            <a:r>
              <a:rPr lang="en-US" altLang="en-US" dirty="0">
                <a:latin typeface="Arial" panose="020B0604020202020204" pitchFamily="34" charset="0"/>
              </a:rPr>
              <a:t>Your household has breached a repayment agreement with HPD for the Mod Rehab program</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91140" name="Slide Number Placeholder 3">
            <a:extLst>
              <a:ext uri="{FF2B5EF4-FFF2-40B4-BE49-F238E27FC236}">
                <a16:creationId xmlns:a16="http://schemas.microsoft.com/office/drawing/2014/main" id="{48C8CCB2-9E88-46C0-B7CA-73FFC33F4B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40A519C-DD49-4847-B0D3-E537BC576AE0}" type="slidenum">
              <a:rPr lang="en-US" altLang="en-US">
                <a:latin typeface="Arial" panose="020B0604020202020204" pitchFamily="34" charset="0"/>
              </a:rPr>
              <a:pPr/>
              <a:t>54</a:t>
            </a:fld>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EFCE877-AFF7-427C-9BD3-50A5E3C82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D09A113-4DC9-4ACB-853A-16934F2646C5}" type="slidenum">
              <a:rPr lang="en-US" altLang="en-US">
                <a:latin typeface="Arial" panose="020B0604020202020204" pitchFamily="34" charset="0"/>
              </a:rPr>
              <a:pPr/>
              <a:t>55</a:t>
            </a:fld>
            <a:endParaRPr lang="en-US" altLang="en-US">
              <a:latin typeface="Arial" panose="020B0604020202020204" pitchFamily="34" charset="0"/>
            </a:endParaRPr>
          </a:p>
        </p:txBody>
      </p:sp>
      <p:sp>
        <p:nvSpPr>
          <p:cNvPr id="93187" name="Rectangle 2">
            <a:extLst>
              <a:ext uri="{FF2B5EF4-FFF2-40B4-BE49-F238E27FC236}">
                <a16:creationId xmlns:a16="http://schemas.microsoft.com/office/drawing/2014/main" id="{069DB1B9-261C-42DA-B6A4-3241C77D8B8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3EFB8E9-C4FE-4985-BD9A-3E5510ECA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if you Don’t Agree with HPD’s Decisions About your Eligibility or Assistance?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may appeal a decision by HPD that affects your eligibility or the amount of your assistance. If you have been notified that your assistance has been denied or that your subsidy will be terminated you may also appeal this decision. The instructions for filing an appeal will be sent with your denial or termination notice.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064D21B-7C16-4090-AD41-DE09B8498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9BA37B-612B-4335-91A1-1D0421EF50B7}" type="slidenum">
              <a:rPr lang="en-US" altLang="en-US">
                <a:latin typeface="Arial" panose="020B0604020202020204" pitchFamily="34" charset="0"/>
              </a:rPr>
              <a:pPr/>
              <a:t>56</a:t>
            </a:fld>
            <a:endParaRPr lang="en-US" altLang="en-US">
              <a:latin typeface="Arial" panose="020B0604020202020204" pitchFamily="34" charset="0"/>
            </a:endParaRPr>
          </a:p>
        </p:txBody>
      </p:sp>
      <p:sp>
        <p:nvSpPr>
          <p:cNvPr id="95235" name="Rectangle 2">
            <a:extLst>
              <a:ext uri="{FF2B5EF4-FFF2-40B4-BE49-F238E27FC236}">
                <a16:creationId xmlns:a16="http://schemas.microsoft.com/office/drawing/2014/main" id="{A0EE7EBA-78AF-4A32-81E9-AABED0D92706}"/>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F6205EB4-F18D-4858-8DC5-52DF74548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How can you Move out of your Mod Rehab Unit?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Your Mod Rehab assistance is tied to your unit.</a:t>
            </a:r>
          </a:p>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You cannot move out of your unit with continued rental assistance under the Mod Rehab program unless you are transferring into another unit under the Mod Rehab contract in the same development.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are transferring to another unit under the same Mod Rehab contract, the unit must pass inspection and the transfer must be approved before you move.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B3C43A76-AEA4-4F88-AD63-5B5E35C92DF9}"/>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F6166570-7588-4166-90CF-3D6DAD1DF2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You can also move by applying for other affordable housing developments. </a:t>
            </a:r>
          </a:p>
          <a:p>
            <a:endParaRPr lang="en-US" altLang="en-US">
              <a:latin typeface="Arial" panose="020B0604020202020204" pitchFamily="34" charset="0"/>
            </a:endParaRPr>
          </a:p>
          <a:p>
            <a:r>
              <a:rPr lang="en-US" altLang="en-US">
                <a:latin typeface="Arial" panose="020B0604020202020204" pitchFamily="34" charset="0"/>
              </a:rPr>
              <a:t>More information about available affordable housing in New York City can be found at NYC Housing Connect</a:t>
            </a:r>
          </a:p>
          <a:p>
            <a:r>
              <a:rPr lang="en-US" altLang="en-US">
                <a:latin typeface="Arial" panose="020B0604020202020204" pitchFamily="34" charset="0"/>
              </a:rPr>
              <a:t> </a:t>
            </a:r>
          </a:p>
          <a:p>
            <a:r>
              <a:rPr lang="en-US" altLang="en-US">
                <a:latin typeface="Arial" panose="020B0604020202020204" pitchFamily="34" charset="0"/>
              </a:rPr>
              <a:t>Also, you must notify HPD immediately if you will be temporarily relocated from your unit for any reason (including rehabilitation of the unit). </a:t>
            </a:r>
          </a:p>
          <a:p>
            <a:endParaRPr lang="en-US" altLang="en-US">
              <a:latin typeface="Arial" panose="020B0604020202020204" pitchFamily="34" charset="0"/>
            </a:endParaRPr>
          </a:p>
        </p:txBody>
      </p:sp>
      <p:sp>
        <p:nvSpPr>
          <p:cNvPr id="97284" name="Slide Number Placeholder 3">
            <a:extLst>
              <a:ext uri="{FF2B5EF4-FFF2-40B4-BE49-F238E27FC236}">
                <a16:creationId xmlns:a16="http://schemas.microsoft.com/office/drawing/2014/main" id="{28796D57-400A-49F6-8304-F8138292F1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B179CC-283A-4BD4-A822-2C6A5E8715E5}" type="slidenum">
              <a:rPr lang="en-US" altLang="en-US">
                <a:latin typeface="Arial" panose="020B0604020202020204" pitchFamily="34" charset="0"/>
              </a:rPr>
              <a:pPr/>
              <a:t>57</a:t>
            </a:fld>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64D09F5-2BE4-4054-9183-083EE905F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F1FA80-D0E7-48B7-9141-8C4571C5F03E}" type="slidenum">
              <a:rPr lang="en-US" altLang="en-US">
                <a:latin typeface="Arial" panose="020B0604020202020204" pitchFamily="34" charset="0"/>
              </a:rPr>
              <a:pPr/>
              <a:t>58</a:t>
            </a:fld>
            <a:endParaRPr lang="en-US" altLang="en-US">
              <a:latin typeface="Arial" panose="020B0604020202020204" pitchFamily="34" charset="0"/>
            </a:endParaRPr>
          </a:p>
        </p:txBody>
      </p:sp>
      <p:sp>
        <p:nvSpPr>
          <p:cNvPr id="99331" name="Rectangle 2">
            <a:extLst>
              <a:ext uri="{FF2B5EF4-FFF2-40B4-BE49-F238E27FC236}">
                <a16:creationId xmlns:a16="http://schemas.microsoft.com/office/drawing/2014/main" id="{18CA6B82-A133-4391-B0AD-4F8D7ACE9095}"/>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056C003F-8ABB-4772-892A-F40D14B37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will not deny any family or individual the equal opportunity to apply for or receive assistance under the Mod Rehab Program on the basis of race, color, sex, religion, creed, or national or ethnic origin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919B743-0D59-4AA1-BB25-0D8FAC4A4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648A15C-C7F6-47DD-9AD8-2B4B34728D39}" type="slidenum">
              <a:rPr lang="en-US" altLang="en-US">
                <a:latin typeface="Arial" panose="020B0604020202020204" pitchFamily="34" charset="0"/>
              </a:rPr>
              <a:pPr/>
              <a:t>59</a:t>
            </a:fld>
            <a:endParaRPr lang="en-US" altLang="en-US">
              <a:latin typeface="Arial" panose="020B0604020202020204" pitchFamily="34" charset="0"/>
            </a:endParaRPr>
          </a:p>
        </p:txBody>
      </p:sp>
      <p:sp>
        <p:nvSpPr>
          <p:cNvPr id="101379" name="Rectangle 2">
            <a:extLst>
              <a:ext uri="{FF2B5EF4-FFF2-40B4-BE49-F238E27FC236}">
                <a16:creationId xmlns:a16="http://schemas.microsoft.com/office/drawing/2014/main" id="{1CCB5128-C5E7-4C6E-965C-A938FBE1DA86}"/>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F16A6C50-F669-4E7E-A2AA-84A0DD499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will not deny any family or individual the equal opportunity to apply for or receive assistance under the Mod Rehab Program on the basis of familial or marital status, handicap or disability, sexual orientation, gender identity, prior record of arrest or conviction, or status as a victim of domestic violence.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4B039856-48F7-456B-B283-2F99FFC4FC11}"/>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6002700C-8575-4F54-ABD7-AFECDA5070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And finally, here are some important things to remember</a:t>
            </a:r>
          </a:p>
          <a:p>
            <a:endParaRPr lang="en-US" altLang="en-US" dirty="0">
              <a:latin typeface="Arial" panose="020B0604020202020204" pitchFamily="34" charset="0"/>
            </a:endParaRPr>
          </a:p>
          <a:p>
            <a:pPr eaLnBrk="1" hangingPunct="1">
              <a:lnSpc>
                <a:spcPct val="80000"/>
              </a:lnSpc>
              <a:spcAft>
                <a:spcPts val="600"/>
              </a:spcAft>
            </a:pPr>
            <a:r>
              <a:rPr lang="en-US" altLang="en-US" dirty="0">
                <a:latin typeface="Calibri" panose="020F0502020204030204" pitchFamily="34" charset="0"/>
              </a:rPr>
              <a:t>Keep your Briefing Packet as a reference so that you know your rights and responsibilities as a program participant.</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Be sure to read all letters, notices, or forms that you receive from HPD. Pay special attention if there is an appointment date or a deadline to return materials to HPD. If you do not completely understand something, sent to you by HPD, contact us for further assistance.</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Supply all information requested by HPD and respond to all HPD requests for information on a timely basis. All of the information you provide to HPD must be true and complete.</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Keep copies of all documents that you submit to HPD.</a:t>
            </a:r>
          </a:p>
          <a:p>
            <a:pPr eaLnBrk="1" hangingPunct="1">
              <a:lnSpc>
                <a:spcPct val="80000"/>
              </a:lnSpc>
              <a:spcAft>
                <a:spcPts val="600"/>
              </a:spcAft>
              <a:buFont typeface="Wingdings" panose="05000000000000000000" pitchFamily="2" charset="2"/>
              <a:buNone/>
            </a:pPr>
            <a:endParaRPr lang="en-US" altLang="en-US" dirty="0">
              <a:latin typeface="Calibri" panose="020F0502020204030204" pitchFamily="34" charset="0"/>
            </a:endParaRPr>
          </a:p>
          <a:p>
            <a:endParaRPr lang="en-US" altLang="en-US" dirty="0">
              <a:latin typeface="Arial" panose="020B0604020202020204" pitchFamily="34" charset="0"/>
            </a:endParaRPr>
          </a:p>
        </p:txBody>
      </p:sp>
      <p:sp>
        <p:nvSpPr>
          <p:cNvPr id="103428" name="Slide Number Placeholder 3">
            <a:extLst>
              <a:ext uri="{FF2B5EF4-FFF2-40B4-BE49-F238E27FC236}">
                <a16:creationId xmlns:a16="http://schemas.microsoft.com/office/drawing/2014/main" id="{D58D4F02-C0F5-42C9-BB0A-2D42DB631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A2B68B-328B-4BB3-AFE5-4BBE4190C483}" type="slidenum">
              <a:rPr lang="en-US" altLang="en-US">
                <a:latin typeface="Arial" panose="020B0604020202020204" pitchFamily="34" charset="0"/>
              </a:rPr>
              <a:pPr/>
              <a:t>61</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229716E-D27F-47B7-89C9-2F68DCB865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EEDDEE2-B736-423A-B142-7C591B9247E8}"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58A814AB-AFCB-45C3-B2A5-360BCDC9F951}"/>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462D17-A832-4DE9-8A27-DEF1048574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is the tenant’s role in the Mod Rehab Program?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To move into the Mod Rehab unit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Complete a Mod Rehab application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to sign a lease with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While on the program, you must comply at all times with your lease requirements and with the program’s </a:t>
            </a:r>
            <a:r>
              <a:rPr lang="en-US" altLang="en-US" b="1" dirty="0">
                <a:latin typeface="Arial" panose="020B0604020202020204" pitchFamily="34" charset="0"/>
              </a:rPr>
              <a:t>Family Obligations. </a:t>
            </a:r>
            <a:r>
              <a:rPr lang="en-US" altLang="en-US" dirty="0">
                <a:latin typeface="Arial" panose="020B0604020202020204" pitchFamily="34" charset="0"/>
              </a:rPr>
              <a:t>We will discuss your family obligations later in this briefing.</a:t>
            </a: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B1A18D28-DBEC-4F82-86D5-5A15DF1C103D}"/>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E58452D8-B493-44C3-8693-CEDFD28467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Aft>
                <a:spcPts val="600"/>
              </a:spcAft>
            </a:pPr>
            <a:r>
              <a:rPr lang="en-US" altLang="en-US" dirty="0">
                <a:latin typeface="Calibri" panose="020F0502020204030204" pitchFamily="34" charset="0"/>
              </a:rPr>
              <a:t>Keep a copy of your lease so that you know your rights as a tenant and your obligations to the owner.</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Comply with all of the terms and conditions of the lease between you and the owner, including paying your rent on a timely basis.</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Notify HPD immediately if you have been given court papers or an eviction notice by the owner.</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Notify HPD immediately if you will be absent from the apartment for 30 days or more.</a:t>
            </a:r>
          </a:p>
          <a:p>
            <a:endParaRPr lang="en-US" altLang="en-US" dirty="0">
              <a:latin typeface="Arial" panose="020B0604020202020204" pitchFamily="34" charset="0"/>
            </a:endParaRPr>
          </a:p>
        </p:txBody>
      </p:sp>
      <p:sp>
        <p:nvSpPr>
          <p:cNvPr id="105476" name="Slide Number Placeholder 3">
            <a:extLst>
              <a:ext uri="{FF2B5EF4-FFF2-40B4-BE49-F238E27FC236}">
                <a16:creationId xmlns:a16="http://schemas.microsoft.com/office/drawing/2014/main" id="{6D201768-0738-4973-A7EC-8B53004B20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832B469-5D20-49EA-95F7-25A0882EA277}" type="slidenum">
              <a:rPr lang="en-US" altLang="en-US">
                <a:latin typeface="Arial" panose="020B0604020202020204" pitchFamily="34" charset="0"/>
              </a:rPr>
              <a:pPr/>
              <a:t>62</a:t>
            </a:fld>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4BE252A-7361-472F-B795-1BDEA2F21431}"/>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ADB89305-57D6-4176-A688-95D452193D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Aft>
                <a:spcPts val="600"/>
              </a:spcAft>
            </a:pPr>
            <a:r>
              <a:rPr lang="en-US" altLang="en-US" dirty="0">
                <a:latin typeface="Calibri" panose="020F0502020204030204" pitchFamily="34" charset="0"/>
              </a:rPr>
              <a:t>Report all income (any money that anyone in your household is receiving) at every annual recertification, including part-time or seasonal employment or contributions from family or friends</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Do not allow any other person to move into your unit</a:t>
            </a:r>
          </a:p>
          <a:p>
            <a:pPr eaLnBrk="1" hangingPunct="1">
              <a:lnSpc>
                <a:spcPct val="80000"/>
              </a:lnSpc>
              <a:spcAft>
                <a:spcPts val="600"/>
              </a:spcAft>
            </a:pPr>
            <a:endParaRPr lang="en-US" altLang="en-US" dirty="0">
              <a:latin typeface="Calibri" panose="020F0502020204030204" pitchFamily="34" charset="0"/>
            </a:endParaRPr>
          </a:p>
          <a:p>
            <a:pPr eaLnBrk="1" hangingPunct="1">
              <a:lnSpc>
                <a:spcPct val="80000"/>
              </a:lnSpc>
              <a:spcAft>
                <a:spcPts val="600"/>
              </a:spcAft>
            </a:pPr>
            <a:r>
              <a:rPr lang="en-US" altLang="en-US" dirty="0">
                <a:latin typeface="Calibri" panose="020F0502020204030204" pitchFamily="34" charset="0"/>
              </a:rPr>
              <a:t>Do not commit fraud, bribery, or any other corrupt or criminal act in connection with the program.</a:t>
            </a:r>
          </a:p>
          <a:p>
            <a:endParaRPr lang="en-US" altLang="en-US" dirty="0">
              <a:latin typeface="Arial" panose="020B0604020202020204" pitchFamily="34" charset="0"/>
            </a:endParaRPr>
          </a:p>
        </p:txBody>
      </p:sp>
      <p:sp>
        <p:nvSpPr>
          <p:cNvPr id="107524" name="Slide Number Placeholder 3">
            <a:extLst>
              <a:ext uri="{FF2B5EF4-FFF2-40B4-BE49-F238E27FC236}">
                <a16:creationId xmlns:a16="http://schemas.microsoft.com/office/drawing/2014/main" id="{112AFB21-0000-48AA-B88C-3F4223799C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F31CF4C-90BA-4CA9-972F-349C66287B0C}" type="slidenum">
              <a:rPr lang="en-US" altLang="en-US">
                <a:latin typeface="Arial" panose="020B0604020202020204" pitchFamily="34" charset="0"/>
              </a:rPr>
              <a:pPr/>
              <a:t>63</a:t>
            </a:fld>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4D069F9-E7BA-41AB-BA59-69558FA64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AD9C843-4A33-45D8-BBA9-F7BB0E3A0553}" type="slidenum">
              <a:rPr lang="en-US" altLang="en-US">
                <a:latin typeface="Arial" panose="020B0604020202020204" pitchFamily="34" charset="0"/>
              </a:rPr>
              <a:pPr/>
              <a:t>64</a:t>
            </a:fld>
            <a:endParaRPr lang="en-US" altLang="en-US">
              <a:latin typeface="Arial" panose="020B0604020202020204" pitchFamily="34" charset="0"/>
            </a:endParaRPr>
          </a:p>
        </p:txBody>
      </p:sp>
      <p:sp>
        <p:nvSpPr>
          <p:cNvPr id="109571" name="Rectangle 2">
            <a:extLst>
              <a:ext uri="{FF2B5EF4-FFF2-40B4-BE49-F238E27FC236}">
                <a16:creationId xmlns:a16="http://schemas.microsoft.com/office/drawing/2014/main" id="{9E1E1E27-0FBD-4E25-AC02-00A424C4ACE9}"/>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970246C-F353-4D8F-8641-299E90E3E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you have questions regarding what was presented today you can contact the PBV department via our email address, pbv@hpd.nyc.gov, call us at (212) 863-8320 or fax us at (212) 863 – 8828.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Thank you for joining the Section 8 Housing Choice</a:t>
            </a:r>
            <a:br>
              <a:rPr lang="en-US" altLang="en-US" dirty="0">
                <a:latin typeface="Arial" panose="020B0604020202020204" pitchFamily="34" charset="0"/>
              </a:rPr>
            </a:br>
            <a:r>
              <a:rPr lang="en-US" altLang="en-US" dirty="0">
                <a:latin typeface="Arial" panose="020B0604020202020204" pitchFamily="34" charset="0"/>
              </a:rPr>
              <a:t>Voucher Briefing Session –</a:t>
            </a:r>
            <a:br>
              <a:rPr lang="en-US" altLang="en-US" dirty="0">
                <a:latin typeface="Arial" panose="020B0604020202020204" pitchFamily="34" charset="0"/>
              </a:rPr>
            </a:br>
            <a:r>
              <a:rPr lang="en-US" altLang="en-US" dirty="0">
                <a:latin typeface="Arial" panose="020B0604020202020204" pitchFamily="34" charset="0"/>
              </a:rPr>
              <a:t>Project-Based Vouchers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New York City Department of Housing Preservation and Development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05E1A85-BE0D-424B-97F3-61C9A0FAD1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BC76879-8D63-4D20-80DB-CDEEAD2C6A47}"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7411" name="Rectangle 2">
            <a:extLst>
              <a:ext uri="{FF2B5EF4-FFF2-40B4-BE49-F238E27FC236}">
                <a16:creationId xmlns:a16="http://schemas.microsoft.com/office/drawing/2014/main" id="{12DCEC4F-1B9E-4EBB-AC0D-B6F7130D471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1F7AEF4-70DB-44E8-9B83-6603ACBC05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is the Owner’s Role in the Mod Rehab Program? </a:t>
            </a:r>
          </a:p>
          <a:p>
            <a:pPr eaLnBrk="1" hangingPunct="1"/>
            <a:endParaRPr lang="en-US" altLang="en-US" dirty="0">
              <a:latin typeface="Arial" panose="020B0604020202020204" pitchFamily="34" charset="0"/>
            </a:endParaRPr>
          </a:p>
          <a:p>
            <a:pPr eaLnBrk="1" hangingPunct="1">
              <a:lnSpc>
                <a:spcPct val="90000"/>
              </a:lnSpc>
              <a:buFontTx/>
              <a:buChar char="•"/>
            </a:pPr>
            <a:r>
              <a:rPr lang="en-US" altLang="en-US" dirty="0">
                <a:latin typeface="Arial" panose="020B0604020202020204" pitchFamily="34" charset="0"/>
              </a:rPr>
              <a:t>Sign a lease with the family </a:t>
            </a:r>
          </a:p>
          <a:p>
            <a:pPr eaLnBrk="1" hangingPunct="1">
              <a:lnSpc>
                <a:spcPct val="90000"/>
              </a:lnSpc>
              <a:buFontTx/>
              <a:buChar char="•"/>
            </a:pPr>
            <a:r>
              <a:rPr lang="en-US" altLang="en-US" dirty="0">
                <a:latin typeface="Arial" panose="020B0604020202020204" pitchFamily="34" charset="0"/>
              </a:rPr>
              <a:t>Comply with requirements of the lease </a:t>
            </a:r>
          </a:p>
          <a:p>
            <a:pPr eaLnBrk="1" hangingPunct="1">
              <a:lnSpc>
                <a:spcPct val="90000"/>
              </a:lnSpc>
              <a:buFontTx/>
              <a:buChar char="•"/>
            </a:pPr>
            <a:r>
              <a:rPr lang="en-US" altLang="en-US" dirty="0">
                <a:latin typeface="Arial" panose="020B0604020202020204" pitchFamily="34" charset="0"/>
              </a:rPr>
              <a:t>Sign a HAP contract with HPD </a:t>
            </a:r>
          </a:p>
          <a:p>
            <a:pPr eaLnBrk="1" hangingPunct="1">
              <a:lnSpc>
                <a:spcPct val="90000"/>
              </a:lnSpc>
              <a:buFontTx/>
              <a:buChar char="•"/>
            </a:pPr>
            <a:r>
              <a:rPr lang="en-US" altLang="en-US" dirty="0">
                <a:latin typeface="Arial" panose="020B0604020202020204" pitchFamily="34" charset="0"/>
              </a:rPr>
              <a:t>Comply with the program’s owner‘s obligations under the Mod Rehab program and their requirements under their lease with you.  This includes maintaining the apartment according to HQS standards.</a:t>
            </a:r>
          </a:p>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02287A0-C1A0-41A6-B6FD-B9A39FEE30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380E7E-C897-4B41-B592-FDBD340BD430}"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19459" name="Rectangle 2">
            <a:extLst>
              <a:ext uri="{FF2B5EF4-FFF2-40B4-BE49-F238E27FC236}">
                <a16:creationId xmlns:a16="http://schemas.microsoft.com/office/drawing/2014/main" id="{73344C88-993B-4AE9-83DC-EBAACF6BBCB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C78F97-C5BD-4F34-AC4A-7698C5FAD3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What is HPD’s Role in the Mod Rehab Program?  </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HPD will review your household income to determine if you are eligible to participate in the Mod Rehab program. Once you are on the program, HPD will also review your income every year in order to determine your tenant share of rent</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HPD also determines your eligibility for the Mod Rehab program based on other criteria that we will discuss later.</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HPD conducts HQS inspections at least once a year and whenever needed.</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HPD also makes HAP payments to your landlord to assist with your rent.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392394D-9D0B-45A6-9D0B-37A322912E66}"/>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B2F25FB1-3BC7-43FD-A437-CF520D1B3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b="1" dirty="0">
                <a:latin typeface="Calibri" panose="020F0502020204030204" pitchFamily="34" charset="0"/>
              </a:rPr>
              <a:t>Program Integrity</a:t>
            </a:r>
          </a:p>
          <a:p>
            <a:pPr eaLnBrk="1" hangingPunct="1">
              <a:lnSpc>
                <a:spcPct val="80000"/>
              </a:lnSpc>
            </a:pPr>
            <a:endParaRPr lang="en-US" altLang="en-US" dirty="0">
              <a:latin typeface="Calibri" panose="020F0502020204030204" pitchFamily="34" charset="0"/>
            </a:endParaRPr>
          </a:p>
          <a:p>
            <a:pPr eaLnBrk="1" hangingPunct="1">
              <a:lnSpc>
                <a:spcPct val="80000"/>
              </a:lnSpc>
            </a:pPr>
            <a:r>
              <a:rPr lang="en-US" altLang="en-US" dirty="0">
                <a:latin typeface="Calibri" panose="020F0502020204030204" pitchFamily="34" charset="0"/>
              </a:rPr>
              <a:t>Fraud and program abuse are single acts or a pattern of actions that are intended to deceive or mislead. Making a false statement, omitting information, or concealing information in order to obtain Mod Rehab assistance or to reduce the amount of rent you pay are all considered fraud and program abuse.</a:t>
            </a:r>
          </a:p>
          <a:p>
            <a:pPr eaLnBrk="1" hangingPunct="1">
              <a:lnSpc>
                <a:spcPct val="80000"/>
              </a:lnSpc>
            </a:pPr>
            <a:endParaRPr lang="en-US" altLang="en-US" dirty="0">
              <a:latin typeface="Calibri" panose="020F0502020204030204" pitchFamily="34" charset="0"/>
            </a:endParaRPr>
          </a:p>
          <a:p>
            <a:pPr eaLnBrk="1" hangingPunct="1">
              <a:lnSpc>
                <a:spcPct val="80000"/>
              </a:lnSpc>
            </a:pPr>
            <a:r>
              <a:rPr lang="en-US" altLang="en-US" dirty="0">
                <a:latin typeface="Calibri" panose="020F0502020204030204" pitchFamily="34" charset="0"/>
              </a:rPr>
              <a:t>Your assistance may be denied or terminated if you or a family member has willfully and intentionally committed fraud, bribery, or any other corrupt or criminal act in connection with HPD’s Mod Rehab program. You may also face arrest and criminal prosecution</a:t>
            </a:r>
          </a:p>
        </p:txBody>
      </p:sp>
      <p:sp>
        <p:nvSpPr>
          <p:cNvPr id="21508" name="Slide Number Placeholder 3">
            <a:extLst>
              <a:ext uri="{FF2B5EF4-FFF2-40B4-BE49-F238E27FC236}">
                <a16:creationId xmlns:a16="http://schemas.microsoft.com/office/drawing/2014/main" id="{074D5D49-1453-408E-A757-F11C9B2C6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79237F6-E7B9-4EC8-A5CA-C3E6806D6257}" type="slidenum">
              <a:rPr lang="en-US" altLang="en-US">
                <a:latin typeface="Arial" panose="020B0604020202020204" pitchFamily="34" charset="0"/>
              </a:rPr>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57B6D014-4D75-485A-91E1-22360C8898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9188E3-B0D5-4DA0-A391-F4E5E8EFD8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E505B8-8158-40F8-8589-AAC59C4178AC}"/>
              </a:ext>
            </a:extLst>
          </p:cNvPr>
          <p:cNvSpPr>
            <a:spLocks noGrp="1" noChangeArrowheads="1"/>
          </p:cNvSpPr>
          <p:nvPr>
            <p:ph type="sldNum" sz="quarter" idx="12"/>
          </p:nvPr>
        </p:nvSpPr>
        <p:spPr>
          <a:ln/>
        </p:spPr>
        <p:txBody>
          <a:bodyPr/>
          <a:lstStyle>
            <a:lvl1pPr>
              <a:defRPr/>
            </a:lvl1pPr>
          </a:lstStyle>
          <a:p>
            <a:pPr>
              <a:defRPr/>
            </a:pPr>
            <a:fld id="{A6CAA7BE-FDDC-4755-916A-FAC0DEA6000B}" type="slidenum">
              <a:rPr lang="en-US" altLang="en-US"/>
              <a:pPr>
                <a:defRPr/>
              </a:pPr>
              <a:t>‹#›</a:t>
            </a:fld>
            <a:endParaRPr lang="en-US" altLang="en-US"/>
          </a:p>
        </p:txBody>
      </p:sp>
    </p:spTree>
    <p:extLst>
      <p:ext uri="{BB962C8B-B14F-4D97-AF65-F5344CB8AC3E}">
        <p14:creationId xmlns:p14="http://schemas.microsoft.com/office/powerpoint/2010/main" val="3073072321"/>
      </p:ext>
    </p:extLst>
  </p:cSld>
  <p:clrMapOvr>
    <a:masterClrMapping/>
  </p:clrMapOvr>
  <p:transition advClick="0" advTm="1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00D2F-B176-4F5D-B144-861E195ACE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BC9A9A-B2BD-42BE-A8F5-854C7B907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B34CD-1B0A-43EB-8CC0-C0AF746B389A}"/>
              </a:ext>
            </a:extLst>
          </p:cNvPr>
          <p:cNvSpPr>
            <a:spLocks noGrp="1" noChangeArrowheads="1"/>
          </p:cNvSpPr>
          <p:nvPr>
            <p:ph type="sldNum" sz="quarter" idx="12"/>
          </p:nvPr>
        </p:nvSpPr>
        <p:spPr>
          <a:ln/>
        </p:spPr>
        <p:txBody>
          <a:bodyPr/>
          <a:lstStyle>
            <a:lvl1pPr>
              <a:defRPr/>
            </a:lvl1pPr>
          </a:lstStyle>
          <a:p>
            <a:pPr>
              <a:defRPr/>
            </a:pPr>
            <a:fld id="{D211A5BA-4F91-4329-94E1-28EE5498091D}" type="slidenum">
              <a:rPr lang="en-US" altLang="en-US"/>
              <a:pPr>
                <a:defRPr/>
              </a:pPr>
              <a:t>‹#›</a:t>
            </a:fld>
            <a:endParaRPr lang="en-US" altLang="en-US"/>
          </a:p>
        </p:txBody>
      </p:sp>
    </p:spTree>
    <p:extLst>
      <p:ext uri="{BB962C8B-B14F-4D97-AF65-F5344CB8AC3E}">
        <p14:creationId xmlns:p14="http://schemas.microsoft.com/office/powerpoint/2010/main" val="2809412241"/>
      </p:ext>
    </p:extLst>
  </p:cSld>
  <p:clrMapOvr>
    <a:masterClrMapping/>
  </p:clrMapOvr>
  <p:transition advClick="0" advTm="1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C33996-F4EB-47FE-91D1-6A4BCFA91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237A46-EDBF-422C-8E41-5AC353557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08A311-21D3-4506-9972-38CF7BDBE384}"/>
              </a:ext>
            </a:extLst>
          </p:cNvPr>
          <p:cNvSpPr>
            <a:spLocks noGrp="1" noChangeArrowheads="1"/>
          </p:cNvSpPr>
          <p:nvPr>
            <p:ph type="sldNum" sz="quarter" idx="12"/>
          </p:nvPr>
        </p:nvSpPr>
        <p:spPr>
          <a:ln/>
        </p:spPr>
        <p:txBody>
          <a:bodyPr/>
          <a:lstStyle>
            <a:lvl1pPr>
              <a:defRPr/>
            </a:lvl1pPr>
          </a:lstStyle>
          <a:p>
            <a:pPr>
              <a:defRPr/>
            </a:pPr>
            <a:fld id="{23E2D834-02F5-4B13-8A4E-4E114798A237}" type="slidenum">
              <a:rPr lang="en-US" altLang="en-US"/>
              <a:pPr>
                <a:defRPr/>
              </a:pPr>
              <a:t>‹#›</a:t>
            </a:fld>
            <a:endParaRPr lang="en-US" altLang="en-US"/>
          </a:p>
        </p:txBody>
      </p:sp>
    </p:spTree>
    <p:extLst>
      <p:ext uri="{BB962C8B-B14F-4D97-AF65-F5344CB8AC3E}">
        <p14:creationId xmlns:p14="http://schemas.microsoft.com/office/powerpoint/2010/main" val="4092613600"/>
      </p:ext>
    </p:extLst>
  </p:cSld>
  <p:clrMapOvr>
    <a:masterClrMapping/>
  </p:clrMapOvr>
  <p:transition advClick="0" advTm="16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0552DC-FBC1-4007-8305-FA05820534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8956C-DF93-40CC-827E-B34EDC5E0E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4BF88-0512-438A-A403-506EDE8B8CEE}"/>
              </a:ext>
            </a:extLst>
          </p:cNvPr>
          <p:cNvSpPr>
            <a:spLocks noGrp="1" noChangeArrowheads="1"/>
          </p:cNvSpPr>
          <p:nvPr>
            <p:ph type="sldNum" sz="quarter" idx="12"/>
          </p:nvPr>
        </p:nvSpPr>
        <p:spPr>
          <a:ln/>
        </p:spPr>
        <p:txBody>
          <a:bodyPr/>
          <a:lstStyle>
            <a:lvl1pPr>
              <a:defRPr/>
            </a:lvl1pPr>
          </a:lstStyle>
          <a:p>
            <a:pPr>
              <a:defRPr/>
            </a:pPr>
            <a:fld id="{A92F6F10-DD34-45A8-B4E6-1324D17F7EA6}" type="slidenum">
              <a:rPr lang="en-US" altLang="en-US"/>
              <a:pPr>
                <a:defRPr/>
              </a:pPr>
              <a:t>‹#›</a:t>
            </a:fld>
            <a:endParaRPr lang="en-US" altLang="en-US"/>
          </a:p>
        </p:txBody>
      </p:sp>
    </p:spTree>
    <p:extLst>
      <p:ext uri="{BB962C8B-B14F-4D97-AF65-F5344CB8AC3E}">
        <p14:creationId xmlns:p14="http://schemas.microsoft.com/office/powerpoint/2010/main" val="2756143379"/>
      </p:ext>
    </p:extLst>
  </p:cSld>
  <p:clrMapOvr>
    <a:masterClrMapping/>
  </p:clrMapOvr>
  <p:transition advClick="0" advTm="1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570C63-8690-48F9-9BAA-B6F214A596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CA3FF3-D625-49D9-B096-F62D3AA575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C01662-6313-4773-BEEA-7ECF1115BE5F}"/>
              </a:ext>
            </a:extLst>
          </p:cNvPr>
          <p:cNvSpPr>
            <a:spLocks noGrp="1" noChangeArrowheads="1"/>
          </p:cNvSpPr>
          <p:nvPr>
            <p:ph type="sldNum" sz="quarter" idx="12"/>
          </p:nvPr>
        </p:nvSpPr>
        <p:spPr>
          <a:ln/>
        </p:spPr>
        <p:txBody>
          <a:bodyPr/>
          <a:lstStyle>
            <a:lvl1pPr>
              <a:defRPr/>
            </a:lvl1pPr>
          </a:lstStyle>
          <a:p>
            <a:pPr>
              <a:defRPr/>
            </a:pPr>
            <a:fld id="{15E61D30-1EE9-4DC3-B7B8-580EDCD6734C}" type="slidenum">
              <a:rPr lang="en-US" altLang="en-US"/>
              <a:pPr>
                <a:defRPr/>
              </a:pPr>
              <a:t>‹#›</a:t>
            </a:fld>
            <a:endParaRPr lang="en-US" altLang="en-US"/>
          </a:p>
        </p:txBody>
      </p:sp>
    </p:spTree>
    <p:extLst>
      <p:ext uri="{BB962C8B-B14F-4D97-AF65-F5344CB8AC3E}">
        <p14:creationId xmlns:p14="http://schemas.microsoft.com/office/powerpoint/2010/main" val="3731535613"/>
      </p:ext>
    </p:extLst>
  </p:cSld>
  <p:clrMapOvr>
    <a:masterClrMapping/>
  </p:clrMapOvr>
  <p:transition advClick="0" advTm="1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9E76B9-73E3-4973-A3C4-3065C642C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427E80-3B29-4E37-B1D4-DD42BCD46F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6AD0F6-E583-408F-B997-4D629D80DD64}"/>
              </a:ext>
            </a:extLst>
          </p:cNvPr>
          <p:cNvSpPr>
            <a:spLocks noGrp="1" noChangeArrowheads="1"/>
          </p:cNvSpPr>
          <p:nvPr>
            <p:ph type="sldNum" sz="quarter" idx="12"/>
          </p:nvPr>
        </p:nvSpPr>
        <p:spPr>
          <a:ln/>
        </p:spPr>
        <p:txBody>
          <a:bodyPr/>
          <a:lstStyle>
            <a:lvl1pPr>
              <a:defRPr/>
            </a:lvl1pPr>
          </a:lstStyle>
          <a:p>
            <a:pPr>
              <a:defRPr/>
            </a:pPr>
            <a:fld id="{95077083-ED56-45BE-9AED-B43CBCE172F7}" type="slidenum">
              <a:rPr lang="en-US" altLang="en-US"/>
              <a:pPr>
                <a:defRPr/>
              </a:pPr>
              <a:t>‹#›</a:t>
            </a:fld>
            <a:endParaRPr lang="en-US" altLang="en-US"/>
          </a:p>
        </p:txBody>
      </p:sp>
    </p:spTree>
    <p:extLst>
      <p:ext uri="{BB962C8B-B14F-4D97-AF65-F5344CB8AC3E}">
        <p14:creationId xmlns:p14="http://schemas.microsoft.com/office/powerpoint/2010/main" val="2186764046"/>
      </p:ext>
    </p:extLst>
  </p:cSld>
  <p:clrMapOvr>
    <a:masterClrMapping/>
  </p:clrMapOvr>
  <p:transition advClick="0" advTm="1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255863-E26C-4C7D-B323-E9D8F41D57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AE822F0-7B71-4148-AB75-618175B2D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F3F8E0D-EC64-4C48-8059-75E8DA5B8B25}"/>
              </a:ext>
            </a:extLst>
          </p:cNvPr>
          <p:cNvSpPr>
            <a:spLocks noGrp="1" noChangeArrowheads="1"/>
          </p:cNvSpPr>
          <p:nvPr>
            <p:ph type="sldNum" sz="quarter" idx="12"/>
          </p:nvPr>
        </p:nvSpPr>
        <p:spPr>
          <a:ln/>
        </p:spPr>
        <p:txBody>
          <a:bodyPr/>
          <a:lstStyle>
            <a:lvl1pPr>
              <a:defRPr/>
            </a:lvl1pPr>
          </a:lstStyle>
          <a:p>
            <a:pPr>
              <a:defRPr/>
            </a:pPr>
            <a:fld id="{E524514F-6035-4D21-B934-97C723E8527E}" type="slidenum">
              <a:rPr lang="en-US" altLang="en-US"/>
              <a:pPr>
                <a:defRPr/>
              </a:pPr>
              <a:t>‹#›</a:t>
            </a:fld>
            <a:endParaRPr lang="en-US" altLang="en-US"/>
          </a:p>
        </p:txBody>
      </p:sp>
    </p:spTree>
    <p:extLst>
      <p:ext uri="{BB962C8B-B14F-4D97-AF65-F5344CB8AC3E}">
        <p14:creationId xmlns:p14="http://schemas.microsoft.com/office/powerpoint/2010/main" val="1108956036"/>
      </p:ext>
    </p:extLst>
  </p:cSld>
  <p:clrMapOvr>
    <a:masterClrMapping/>
  </p:clrMapOvr>
  <p:transition advClick="0" advTm="1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B6301F-19F2-4572-A5F2-FE648CDE7B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79C24E-A727-4344-8992-13137E7ED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5C5CBF-30FD-49BA-AB0E-D1141E3CF2A8}"/>
              </a:ext>
            </a:extLst>
          </p:cNvPr>
          <p:cNvSpPr>
            <a:spLocks noGrp="1" noChangeArrowheads="1"/>
          </p:cNvSpPr>
          <p:nvPr>
            <p:ph type="sldNum" sz="quarter" idx="12"/>
          </p:nvPr>
        </p:nvSpPr>
        <p:spPr>
          <a:ln/>
        </p:spPr>
        <p:txBody>
          <a:bodyPr/>
          <a:lstStyle>
            <a:lvl1pPr>
              <a:defRPr/>
            </a:lvl1pPr>
          </a:lstStyle>
          <a:p>
            <a:pPr>
              <a:defRPr/>
            </a:pPr>
            <a:fld id="{76E7995A-40AA-4166-9649-95CD489E345A}" type="slidenum">
              <a:rPr lang="en-US" altLang="en-US"/>
              <a:pPr>
                <a:defRPr/>
              </a:pPr>
              <a:t>‹#›</a:t>
            </a:fld>
            <a:endParaRPr lang="en-US" altLang="en-US"/>
          </a:p>
        </p:txBody>
      </p:sp>
    </p:spTree>
    <p:extLst>
      <p:ext uri="{BB962C8B-B14F-4D97-AF65-F5344CB8AC3E}">
        <p14:creationId xmlns:p14="http://schemas.microsoft.com/office/powerpoint/2010/main" val="3754763590"/>
      </p:ext>
    </p:extLst>
  </p:cSld>
  <p:clrMapOvr>
    <a:masterClrMapping/>
  </p:clrMapOvr>
  <p:transition advClick="0" advTm="1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A3AADBD-3610-4167-9A50-12E6859B5A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ED49FB-E3F0-4BF2-B403-A7F567D7B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02111F-4A2A-46DA-BC7F-31B37ABA5282}"/>
              </a:ext>
            </a:extLst>
          </p:cNvPr>
          <p:cNvSpPr>
            <a:spLocks noGrp="1" noChangeArrowheads="1"/>
          </p:cNvSpPr>
          <p:nvPr>
            <p:ph type="sldNum" sz="quarter" idx="12"/>
          </p:nvPr>
        </p:nvSpPr>
        <p:spPr>
          <a:ln/>
        </p:spPr>
        <p:txBody>
          <a:bodyPr/>
          <a:lstStyle>
            <a:lvl1pPr>
              <a:defRPr/>
            </a:lvl1pPr>
          </a:lstStyle>
          <a:p>
            <a:pPr>
              <a:defRPr/>
            </a:pPr>
            <a:fld id="{EC8848E5-234C-4111-BA02-AF0097DBAEA3}" type="slidenum">
              <a:rPr lang="en-US" altLang="en-US"/>
              <a:pPr>
                <a:defRPr/>
              </a:pPr>
              <a:t>‹#›</a:t>
            </a:fld>
            <a:endParaRPr lang="en-US" altLang="en-US"/>
          </a:p>
        </p:txBody>
      </p:sp>
    </p:spTree>
    <p:extLst>
      <p:ext uri="{BB962C8B-B14F-4D97-AF65-F5344CB8AC3E}">
        <p14:creationId xmlns:p14="http://schemas.microsoft.com/office/powerpoint/2010/main" val="758059075"/>
      </p:ext>
    </p:extLst>
  </p:cSld>
  <p:clrMapOvr>
    <a:masterClrMapping/>
  </p:clrMapOvr>
  <p:transition advClick="0" advTm="1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44226E-9328-445F-91F2-2CE07969F6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682889-CA70-47E8-B096-5E42419F40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033D7A-5E8B-4DDE-A9F2-5441A3D97933}"/>
              </a:ext>
            </a:extLst>
          </p:cNvPr>
          <p:cNvSpPr>
            <a:spLocks noGrp="1" noChangeArrowheads="1"/>
          </p:cNvSpPr>
          <p:nvPr>
            <p:ph type="sldNum" sz="quarter" idx="12"/>
          </p:nvPr>
        </p:nvSpPr>
        <p:spPr>
          <a:ln/>
        </p:spPr>
        <p:txBody>
          <a:bodyPr/>
          <a:lstStyle>
            <a:lvl1pPr>
              <a:defRPr/>
            </a:lvl1pPr>
          </a:lstStyle>
          <a:p>
            <a:pPr>
              <a:defRPr/>
            </a:pPr>
            <a:fld id="{E36063C1-CCE6-4C1C-8F1B-F16166064476}" type="slidenum">
              <a:rPr lang="en-US" altLang="en-US"/>
              <a:pPr>
                <a:defRPr/>
              </a:pPr>
              <a:t>‹#›</a:t>
            </a:fld>
            <a:endParaRPr lang="en-US" altLang="en-US"/>
          </a:p>
        </p:txBody>
      </p:sp>
    </p:spTree>
    <p:extLst>
      <p:ext uri="{BB962C8B-B14F-4D97-AF65-F5344CB8AC3E}">
        <p14:creationId xmlns:p14="http://schemas.microsoft.com/office/powerpoint/2010/main" val="3778263087"/>
      </p:ext>
    </p:extLst>
  </p:cSld>
  <p:clrMapOvr>
    <a:masterClrMapping/>
  </p:clrMapOvr>
  <p:transition advClick="0" advTm="1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FA6056-1F2A-4029-8541-4952D5FE60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F81AEE-6FED-4598-978C-703AAE574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091427-AEE6-485D-B5A1-B1CFB57A5624}"/>
              </a:ext>
            </a:extLst>
          </p:cNvPr>
          <p:cNvSpPr>
            <a:spLocks noGrp="1" noChangeArrowheads="1"/>
          </p:cNvSpPr>
          <p:nvPr>
            <p:ph type="sldNum" sz="quarter" idx="12"/>
          </p:nvPr>
        </p:nvSpPr>
        <p:spPr>
          <a:ln/>
        </p:spPr>
        <p:txBody>
          <a:bodyPr/>
          <a:lstStyle>
            <a:lvl1pPr>
              <a:defRPr/>
            </a:lvl1pPr>
          </a:lstStyle>
          <a:p>
            <a:pPr>
              <a:defRPr/>
            </a:pPr>
            <a:fld id="{EC699536-0F2C-4F55-A02C-4CA32A8BB70B}" type="slidenum">
              <a:rPr lang="en-US" altLang="en-US"/>
              <a:pPr>
                <a:defRPr/>
              </a:pPr>
              <a:t>‹#›</a:t>
            </a:fld>
            <a:endParaRPr lang="en-US" altLang="en-US"/>
          </a:p>
        </p:txBody>
      </p:sp>
    </p:spTree>
    <p:extLst>
      <p:ext uri="{BB962C8B-B14F-4D97-AF65-F5344CB8AC3E}">
        <p14:creationId xmlns:p14="http://schemas.microsoft.com/office/powerpoint/2010/main" val="2152591725"/>
      </p:ext>
    </p:extLst>
  </p:cSld>
  <p:clrMapOvr>
    <a:masterClrMapping/>
  </p:clrMapOvr>
  <p:transition advClick="0" advTm="1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AE41845-8A24-4E91-9AC3-C65A8E0F174F}"/>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a:extLst>
              <a:ext uri="{FF2B5EF4-FFF2-40B4-BE49-F238E27FC236}">
                <a16:creationId xmlns:a16="http://schemas.microsoft.com/office/drawing/2014/main" id="{56D6331B-14BA-4713-BA49-1BE5C17D179E}"/>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Rectangle 4">
            <a:extLst>
              <a:ext uri="{FF2B5EF4-FFF2-40B4-BE49-F238E27FC236}">
                <a16:creationId xmlns:a16="http://schemas.microsoft.com/office/drawing/2014/main" id="{3B8BC54A-830D-4805-9C16-F5A9BF80F3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7" name="Rectangle 5">
            <a:extLst>
              <a:ext uri="{FF2B5EF4-FFF2-40B4-BE49-F238E27FC236}">
                <a16:creationId xmlns:a16="http://schemas.microsoft.com/office/drawing/2014/main" id="{223AF94F-A62B-4D55-B3FB-12C6518D19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8" name="Rectangle 6">
            <a:extLst>
              <a:ext uri="{FF2B5EF4-FFF2-40B4-BE49-F238E27FC236}">
                <a16:creationId xmlns:a16="http://schemas.microsoft.com/office/drawing/2014/main" id="{A972BB62-61D1-48E7-ACF8-AFF13A4D19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6A0116A2-CFEE-4027-8D86-1E5E6C7024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advClick="0" advTm="16000"/>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hyperlink" Target="http://www.nyc.gov/housingconnect" TargetMode="External"/><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pn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4BE45252-756C-4313-87B1-48EC51B18B88}"/>
              </a:ext>
            </a:extLst>
          </p:cNvPr>
          <p:cNvSpPr>
            <a:spLocks noGrp="1" noChangeArrowheads="1"/>
          </p:cNvSpPr>
          <p:nvPr>
            <p:ph type="ctrTitle"/>
          </p:nvPr>
        </p:nvSpPr>
        <p:spPr>
          <a:xfrm>
            <a:off x="0" y="3962400"/>
            <a:ext cx="9067800" cy="2438400"/>
          </a:xfrm>
        </p:spPr>
        <p:txBody>
          <a:bodyPr/>
          <a:lstStyle/>
          <a:p>
            <a:pPr eaLnBrk="1" hangingPunct="1">
              <a:defRPr/>
            </a:pPr>
            <a:r>
              <a:rPr lang="en-US" sz="4000" b="1" dirty="0">
                <a:solidFill>
                  <a:srgbClr val="00B0F0"/>
                </a:solidFill>
                <a:effectLst>
                  <a:outerShdw blurRad="38100" dist="38100" dir="2700000" algn="tl">
                    <a:srgbClr val="000000">
                      <a:alpha val="43137"/>
                    </a:srgbClr>
                  </a:outerShdw>
                </a:effectLst>
                <a:latin typeface="Calibri" pitchFamily="34" charset="0"/>
              </a:rPr>
              <a:t>Moderate Rehabilitation</a:t>
            </a:r>
            <a:br>
              <a:rPr lang="en-US" sz="4000" b="1" dirty="0">
                <a:solidFill>
                  <a:srgbClr val="00B0F0"/>
                </a:solidFill>
                <a:effectLst>
                  <a:outerShdw blurRad="38100" dist="38100" dir="2700000" algn="tl">
                    <a:srgbClr val="000000">
                      <a:alpha val="43137"/>
                    </a:srgbClr>
                  </a:outerShdw>
                </a:effectLst>
                <a:latin typeface="Calibri" pitchFamily="34" charset="0"/>
              </a:rPr>
            </a:br>
            <a:r>
              <a:rPr lang="en-US" sz="4000" b="1" dirty="0">
                <a:solidFill>
                  <a:srgbClr val="00B0F0"/>
                </a:solidFill>
                <a:effectLst>
                  <a:outerShdw blurRad="38100" dist="38100" dir="2700000" algn="tl">
                    <a:srgbClr val="000000">
                      <a:alpha val="43137"/>
                    </a:srgbClr>
                  </a:outerShdw>
                </a:effectLst>
                <a:latin typeface="Calibri" pitchFamily="34" charset="0"/>
              </a:rPr>
              <a:t>(Mod Rehab)</a:t>
            </a:r>
            <a:br>
              <a:rPr lang="en-US" sz="4000" dirty="0"/>
            </a:br>
            <a:endParaRPr lang="en-US" sz="4000" dirty="0"/>
          </a:p>
        </p:txBody>
      </p:sp>
      <p:sp>
        <p:nvSpPr>
          <p:cNvPr id="466947" name="Rectangle 3">
            <a:extLst>
              <a:ext uri="{FF2B5EF4-FFF2-40B4-BE49-F238E27FC236}">
                <a16:creationId xmlns:a16="http://schemas.microsoft.com/office/drawing/2014/main" id="{42CB12A3-698E-47ED-AE5C-FD3EF5CAB069}"/>
              </a:ext>
            </a:extLst>
          </p:cNvPr>
          <p:cNvSpPr>
            <a:spLocks noGrp="1" noChangeArrowheads="1"/>
          </p:cNvSpPr>
          <p:nvPr>
            <p:ph type="subTitle" idx="1"/>
          </p:nvPr>
        </p:nvSpPr>
        <p:spPr>
          <a:xfrm>
            <a:off x="0" y="304800"/>
            <a:ext cx="9144000" cy="1752600"/>
          </a:xfrm>
        </p:spPr>
        <p:txBody>
          <a:bodyPr anchor="ctr"/>
          <a:lstStyle/>
          <a:p>
            <a:pPr eaLnBrk="1" hangingPunct="1">
              <a:defRPr/>
            </a:pPr>
            <a:r>
              <a:rPr lang="en-US" sz="3000" dirty="0">
                <a:solidFill>
                  <a:schemeClr val="bg1">
                    <a:lumMod val="50000"/>
                  </a:schemeClr>
                </a:solidFill>
                <a:effectLst>
                  <a:outerShdw blurRad="38100" dist="38100" dir="2700000" algn="tl">
                    <a:srgbClr val="000000">
                      <a:alpha val="43137"/>
                    </a:srgbClr>
                  </a:outerShdw>
                </a:effectLst>
                <a:latin typeface="Calibri" pitchFamily="34" charset="0"/>
              </a:rPr>
              <a:t>New York City Department of </a:t>
            </a:r>
          </a:p>
          <a:p>
            <a:pPr eaLnBrk="1" hangingPunct="1">
              <a:defRPr/>
            </a:pPr>
            <a:r>
              <a:rPr lang="en-US" sz="3000" dirty="0">
                <a:solidFill>
                  <a:schemeClr val="bg1">
                    <a:lumMod val="50000"/>
                  </a:schemeClr>
                </a:solidFill>
                <a:effectLst>
                  <a:outerShdw blurRad="38100" dist="38100" dir="2700000" algn="tl">
                    <a:srgbClr val="000000">
                      <a:alpha val="43137"/>
                    </a:srgbClr>
                  </a:outerShdw>
                </a:effectLst>
                <a:latin typeface="Calibri" pitchFamily="34" charset="0"/>
              </a:rPr>
              <a:t>Housing Preservation &amp; Development (HPD)</a:t>
            </a:r>
          </a:p>
        </p:txBody>
      </p:sp>
      <p:sp>
        <p:nvSpPr>
          <p:cNvPr id="4" name="TextBox 3">
            <a:extLst>
              <a:ext uri="{FF2B5EF4-FFF2-40B4-BE49-F238E27FC236}">
                <a16:creationId xmlns:a16="http://schemas.microsoft.com/office/drawing/2014/main" id="{C9CD3858-1984-496F-ABAB-B698C22464D1}"/>
              </a:ext>
            </a:extLst>
          </p:cNvPr>
          <p:cNvSpPr txBox="1"/>
          <p:nvPr/>
        </p:nvSpPr>
        <p:spPr>
          <a:xfrm>
            <a:off x="0" y="2381250"/>
            <a:ext cx="9144000" cy="1200150"/>
          </a:xfrm>
          <a:prstGeom prst="rect">
            <a:avLst/>
          </a:prstGeom>
          <a:noFill/>
        </p:spPr>
        <p:txBody>
          <a:bodyPr>
            <a:spAutoFit/>
          </a:bodyPr>
          <a:lstStyle/>
          <a:p>
            <a:pPr algn="ctr">
              <a:defRPr/>
            </a:pPr>
            <a:r>
              <a:rPr lang="en-US" sz="3600" dirty="0">
                <a:effectLst>
                  <a:outerShdw blurRad="38100" dist="38100" dir="2700000" algn="tl">
                    <a:srgbClr val="000000">
                      <a:alpha val="43137"/>
                    </a:srgbClr>
                  </a:outerShdw>
                </a:effectLst>
                <a:latin typeface="Calibri" pitchFamily="34" charset="0"/>
              </a:rPr>
              <a:t>Briefing Session for the </a:t>
            </a:r>
          </a:p>
          <a:p>
            <a:pPr algn="ctr">
              <a:defRPr/>
            </a:pPr>
            <a:r>
              <a:rPr lang="en-US" sz="3600" dirty="0">
                <a:effectLst>
                  <a:outerShdw blurRad="38100" dist="38100" dir="2700000" algn="tl">
                    <a:srgbClr val="000000">
                      <a:alpha val="43137"/>
                    </a:srgbClr>
                  </a:outerShdw>
                </a:effectLst>
                <a:latin typeface="Calibri" pitchFamily="34" charset="0"/>
              </a:rPr>
              <a:t>Project-Based Rental Assistance Program</a:t>
            </a:r>
          </a:p>
        </p:txBody>
      </p:sp>
      <p:pic>
        <p:nvPicPr>
          <p:cNvPr id="2" name="MR - slide 1">
            <a:hlinkClick r:id="" action="ppaction://media"/>
            <a:extLst>
              <a:ext uri="{FF2B5EF4-FFF2-40B4-BE49-F238E27FC236}">
                <a16:creationId xmlns:a16="http://schemas.microsoft.com/office/drawing/2014/main" id="{715B2B2D-914B-4DBB-A953-DE93F7D201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797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500"/>
    </mc:Choice>
    <mc:Fallback xmlns="">
      <p:transition advClick="0"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E0062A-DB4D-4046-B362-2715310E8BD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ACA77F3-754B-45E8-8E1F-940DE919847C}" type="slidenum">
              <a:rPr lang="en-US" altLang="en-US" smtClean="0">
                <a:latin typeface="Arial" panose="020B0604020202020204" pitchFamily="34" charset="0"/>
              </a:rPr>
              <a:pPr>
                <a:defRPr/>
              </a:pPr>
              <a:t>10</a:t>
            </a:fld>
            <a:endParaRPr lang="en-US" altLang="en-US">
              <a:latin typeface="Arial" panose="020B0604020202020204" pitchFamily="34" charset="0"/>
            </a:endParaRPr>
          </a:p>
        </p:txBody>
      </p:sp>
      <p:sp>
        <p:nvSpPr>
          <p:cNvPr id="483330" name="Rectangle 2">
            <a:extLst>
              <a:ext uri="{FF2B5EF4-FFF2-40B4-BE49-F238E27FC236}">
                <a16:creationId xmlns:a16="http://schemas.microsoft.com/office/drawing/2014/main" id="{DE636547-64F8-402C-8B5C-EBA3A91059A0}"/>
              </a:ext>
            </a:extLst>
          </p:cNvPr>
          <p:cNvSpPr>
            <a:spLocks noGrp="1" noChangeArrowheads="1"/>
          </p:cNvSpPr>
          <p:nvPr>
            <p:ph type="title"/>
          </p:nvPr>
        </p:nvSpPr>
        <p:spPr>
          <a:xfrm>
            <a:off x="0" y="0"/>
            <a:ext cx="9144000" cy="1524000"/>
          </a:xfrm>
        </p:spPr>
        <p:txBody>
          <a:bodyPr/>
          <a:lstStyle/>
          <a:p>
            <a:pPr eaLnBrk="1" hangingPunct="1">
              <a:defRPr/>
            </a:pPr>
            <a:r>
              <a:rPr lang="en-US" sz="5400" b="1" dirty="0">
                <a:latin typeface="Calibri" pitchFamily="34" charset="0"/>
              </a:rPr>
              <a:t>Program Integrity</a:t>
            </a:r>
          </a:p>
        </p:txBody>
      </p:sp>
      <p:sp>
        <p:nvSpPr>
          <p:cNvPr id="483331" name="Rectangle 3">
            <a:extLst>
              <a:ext uri="{FF2B5EF4-FFF2-40B4-BE49-F238E27FC236}">
                <a16:creationId xmlns:a16="http://schemas.microsoft.com/office/drawing/2014/main" id="{5189B4CC-AA8C-4983-9F86-13778127928D}"/>
              </a:ext>
            </a:extLst>
          </p:cNvPr>
          <p:cNvSpPr>
            <a:spLocks noGrp="1" noChangeArrowheads="1"/>
          </p:cNvSpPr>
          <p:nvPr>
            <p:ph type="body" idx="1"/>
          </p:nvPr>
        </p:nvSpPr>
        <p:spPr>
          <a:xfrm>
            <a:off x="457200" y="1676400"/>
            <a:ext cx="8229600" cy="4724400"/>
          </a:xfrm>
        </p:spPr>
        <p:txBody>
          <a:bodyPr/>
          <a:lstStyle/>
          <a:p>
            <a:pPr eaLnBrk="1" hangingPunct="1">
              <a:lnSpc>
                <a:spcPct val="80000"/>
              </a:lnSpc>
              <a:defRPr/>
            </a:pPr>
            <a:r>
              <a:rPr lang="en-US" sz="3000" dirty="0">
                <a:latin typeface="Calibri" pitchFamily="34" charset="0"/>
              </a:rPr>
              <a:t>HPD uses HUD’s Enterprise Income Verification (EIV) internet database to identify families who have unreported and/or underreported income. EIV provides HPD with information about monthly employer new hires, quarterly wages (including employer information), quarterly unemployment compensation, and monthly Social Security (SS) and Supplement Security Income (SSI) benefits. </a:t>
            </a:r>
          </a:p>
          <a:p>
            <a:pPr eaLnBrk="1" hangingPunct="1">
              <a:lnSpc>
                <a:spcPct val="80000"/>
              </a:lnSpc>
              <a:buFont typeface="Wingdings" panose="05000000000000000000" pitchFamily="2" charset="2"/>
              <a:buNone/>
              <a:defRPr/>
            </a:pPr>
            <a:endParaRPr lang="en-US" sz="3000" dirty="0">
              <a:latin typeface="Calibri" pitchFamily="34" charset="0"/>
            </a:endParaRPr>
          </a:p>
          <a:p>
            <a:pPr eaLnBrk="1" hangingPunct="1">
              <a:lnSpc>
                <a:spcPct val="80000"/>
              </a:lnSpc>
              <a:defRPr/>
            </a:pPr>
            <a:r>
              <a:rPr lang="en-US" sz="3000" dirty="0">
                <a:latin typeface="Calibri" pitchFamily="34" charset="0"/>
              </a:rPr>
              <a:t>A EIV brochure is included in your Briefing Packet.</a:t>
            </a:r>
          </a:p>
        </p:txBody>
      </p:sp>
      <p:pic>
        <p:nvPicPr>
          <p:cNvPr id="2" name="PBV - slide 10 ps">
            <a:hlinkClick r:id="" action="ppaction://media"/>
            <a:extLst>
              <a:ext uri="{FF2B5EF4-FFF2-40B4-BE49-F238E27FC236}">
                <a16:creationId xmlns:a16="http://schemas.microsoft.com/office/drawing/2014/main" id="{5B132292-DF15-4623-A3C6-0A9FBC1BB43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2964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7600"/>
    </mc:Choice>
    <mc:Fallback xmlns="">
      <p:transition advClick="0" advTm="27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879"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11B06CD-8F95-47B5-9DB7-EB708DB530C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558FFE6-6796-49EA-9516-855FD20B4A71}" type="slidenum">
              <a:rPr lang="en-US" altLang="en-US" smtClean="0">
                <a:latin typeface="Arial" panose="020B0604020202020204" pitchFamily="34" charset="0"/>
              </a:rPr>
              <a:pPr>
                <a:defRPr/>
              </a:pPr>
              <a:t>11</a:t>
            </a:fld>
            <a:endParaRPr lang="en-US" altLang="en-US">
              <a:latin typeface="Arial" panose="020B0604020202020204" pitchFamily="34" charset="0"/>
            </a:endParaRPr>
          </a:p>
        </p:txBody>
      </p:sp>
      <p:sp>
        <p:nvSpPr>
          <p:cNvPr id="396290" name="Rectangle 2">
            <a:extLst>
              <a:ext uri="{FF2B5EF4-FFF2-40B4-BE49-F238E27FC236}">
                <a16:creationId xmlns:a16="http://schemas.microsoft.com/office/drawing/2014/main" id="{20D2A660-871A-47D1-A128-EB6E498F8062}"/>
              </a:ext>
            </a:extLst>
          </p:cNvPr>
          <p:cNvSpPr>
            <a:spLocks noGrp="1" noChangeArrowheads="1"/>
          </p:cNvSpPr>
          <p:nvPr>
            <p:ph type="title"/>
          </p:nvPr>
        </p:nvSpPr>
        <p:spPr>
          <a:xfrm>
            <a:off x="0" y="0"/>
            <a:ext cx="9144000" cy="1524000"/>
          </a:xfrm>
        </p:spPr>
        <p:txBody>
          <a:bodyPr/>
          <a:lstStyle/>
          <a:p>
            <a:pPr eaLnBrk="1" hangingPunct="1">
              <a:defRPr/>
            </a:pPr>
            <a:r>
              <a:rPr lang="en-US" sz="5400" b="1" dirty="0">
                <a:latin typeface="Calibri" pitchFamily="34" charset="0"/>
              </a:rPr>
              <a:t>Program Integrity</a:t>
            </a:r>
          </a:p>
        </p:txBody>
      </p:sp>
      <p:sp>
        <p:nvSpPr>
          <p:cNvPr id="396291" name="Rectangle 3">
            <a:extLst>
              <a:ext uri="{FF2B5EF4-FFF2-40B4-BE49-F238E27FC236}">
                <a16:creationId xmlns:a16="http://schemas.microsoft.com/office/drawing/2014/main" id="{5681E1CE-3323-4211-A8E7-45E890C4ED67}"/>
              </a:ext>
            </a:extLst>
          </p:cNvPr>
          <p:cNvSpPr>
            <a:spLocks noGrp="1" noChangeArrowheads="1"/>
          </p:cNvSpPr>
          <p:nvPr>
            <p:ph type="body" idx="1"/>
          </p:nvPr>
        </p:nvSpPr>
        <p:spPr>
          <a:xfrm>
            <a:off x="0" y="1219200"/>
            <a:ext cx="9144000" cy="5638800"/>
          </a:xfrm>
        </p:spPr>
        <p:txBody>
          <a:bodyPr anchor="ctr"/>
          <a:lstStyle/>
          <a:p>
            <a:pPr marL="0" indent="0"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If you know of anyone who provided false information on a housing assistance application or recertification, or if anyone tells you to provide false information, report that person to:</a:t>
            </a:r>
          </a:p>
          <a:p>
            <a:pPr algn="ctr" eaLnBrk="1" hangingPunct="1">
              <a:lnSpc>
                <a:spcPct val="80000"/>
              </a:lnSpc>
              <a:defRPr/>
            </a:pPr>
            <a:endParaRPr lang="en-US" sz="2700" dirty="0">
              <a:effectLst>
                <a:outerShdw blurRad="38100" dist="38100" dir="2700000" algn="tl">
                  <a:srgbClr val="000000">
                    <a:alpha val="43137"/>
                  </a:srgbClr>
                </a:outerShdw>
              </a:effectLst>
              <a:latin typeface="Calibri" pitchFamily="34" charset="0"/>
            </a:endParaRP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HPD’s Program Integrity and Compliance Unit at:</a:t>
            </a:r>
            <a:r>
              <a:rPr lang="en-US" sz="2700" dirty="0">
                <a:effectLst>
                  <a:outerShdw blurRad="38100" dist="38100" dir="2700000" algn="tl">
                    <a:srgbClr val="000000">
                      <a:alpha val="43137"/>
                    </a:srgbClr>
                  </a:outerShdw>
                </a:effectLst>
                <a:latin typeface="Calibri" pitchFamily="34" charset="0"/>
              </a:rPr>
              <a:t> </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917-286-4300, extension 8032</a:t>
            </a:r>
          </a:p>
          <a:p>
            <a:pPr algn="ctr" eaLnBrk="1" hangingPunct="1">
              <a:lnSpc>
                <a:spcPct val="80000"/>
              </a:lnSpc>
              <a:buFont typeface="Wingdings" panose="05000000000000000000" pitchFamily="2" charset="2"/>
              <a:buNone/>
              <a:defRPr/>
            </a:pPr>
            <a:r>
              <a:rPr lang="en-US" sz="2700" b="1" dirty="0">
                <a:effectLst>
                  <a:outerShdw blurRad="38100" dist="38100" dir="2700000" algn="tl">
                    <a:srgbClr val="000000">
                      <a:alpha val="43137"/>
                    </a:srgbClr>
                  </a:outerShdw>
                </a:effectLst>
                <a:latin typeface="Calibri" pitchFamily="34" charset="0"/>
              </a:rPr>
              <a:t>or</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The New York City Department of Investigation at: </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212-825-5900</a:t>
            </a:r>
          </a:p>
          <a:p>
            <a:pPr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or</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HUD Office of Inspector General Hotline at:</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1-800-347-3735</a:t>
            </a:r>
          </a:p>
          <a:p>
            <a:pPr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or </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Call 311</a:t>
            </a:r>
          </a:p>
        </p:txBody>
      </p:sp>
      <p:pic>
        <p:nvPicPr>
          <p:cNvPr id="2" name="PBV - slide 11 ps">
            <a:hlinkClick r:id="" action="ppaction://media"/>
            <a:extLst>
              <a:ext uri="{FF2B5EF4-FFF2-40B4-BE49-F238E27FC236}">
                <a16:creationId xmlns:a16="http://schemas.microsoft.com/office/drawing/2014/main" id="{3DF2AF42-CF57-4573-BB20-FC0EAE0FF2A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6600"/>
    </mc:Choice>
    <mc:Fallback xmlns="">
      <p:transition advClick="0" advTm="3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1196340-BA69-4638-8DE5-B50F94E6591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9AEF126-C67D-42E9-9880-E3DB086075BC}" type="slidenum">
              <a:rPr lang="en-US" altLang="en-US" smtClean="0">
                <a:latin typeface="Arial" panose="020B0604020202020204" pitchFamily="34" charset="0"/>
              </a:rPr>
              <a:pPr>
                <a:defRPr/>
              </a:pPr>
              <a:t>12</a:t>
            </a:fld>
            <a:endParaRPr lang="en-US" altLang="en-US">
              <a:latin typeface="Arial" panose="020B0604020202020204" pitchFamily="34" charset="0"/>
            </a:endParaRPr>
          </a:p>
        </p:txBody>
      </p:sp>
      <p:sp>
        <p:nvSpPr>
          <p:cNvPr id="465923" name="Rectangle 3">
            <a:extLst>
              <a:ext uri="{FF2B5EF4-FFF2-40B4-BE49-F238E27FC236}">
                <a16:creationId xmlns:a16="http://schemas.microsoft.com/office/drawing/2014/main" id="{79CC0D08-89D6-4120-9849-0A9CC399FFB2}"/>
              </a:ext>
            </a:extLst>
          </p:cNvPr>
          <p:cNvSpPr>
            <a:spLocks noGrp="1" noChangeArrowheads="1"/>
          </p:cNvSpPr>
          <p:nvPr>
            <p:ph type="body" idx="1"/>
          </p:nvPr>
        </p:nvSpPr>
        <p:spPr>
          <a:xfrm>
            <a:off x="381000" y="1903413"/>
            <a:ext cx="8229600" cy="4421187"/>
          </a:xfrm>
        </p:spPr>
        <p:txBody>
          <a:bodyPr/>
          <a:lstStyle/>
          <a:p>
            <a:pPr eaLnBrk="1" hangingPunct="1">
              <a:defRPr/>
            </a:pPr>
            <a:r>
              <a:rPr lang="en-US" sz="3400" b="1" dirty="0">
                <a:effectLst>
                  <a:outerShdw blurRad="38100" dist="38100" dir="2700000" algn="tl">
                    <a:srgbClr val="000000">
                      <a:alpha val="43137"/>
                    </a:srgbClr>
                  </a:outerShdw>
                </a:effectLst>
                <a:latin typeface="Calibri" pitchFamily="34" charset="0"/>
              </a:rPr>
              <a:t>Please carefully read and then sign the two documents in your written briefing packet entitled </a:t>
            </a:r>
            <a:r>
              <a:rPr lang="en-US" sz="3400" b="1" dirty="0">
                <a:solidFill>
                  <a:srgbClr val="00B0F0"/>
                </a:solidFill>
                <a:effectLst>
                  <a:outerShdw blurRad="38100" dist="38100" dir="2700000" algn="tl">
                    <a:srgbClr val="000000">
                      <a:alpha val="43137"/>
                    </a:srgbClr>
                  </a:outerShdw>
                </a:effectLst>
                <a:latin typeface="Calibri" pitchFamily="34" charset="0"/>
              </a:rPr>
              <a:t>“Things You Should Know.”</a:t>
            </a:r>
            <a:br>
              <a:rPr lang="en-US" sz="3400" b="1" dirty="0">
                <a:effectLst>
                  <a:outerShdw blurRad="38100" dist="38100" dir="2700000" algn="tl">
                    <a:srgbClr val="000000">
                      <a:alpha val="43137"/>
                    </a:srgbClr>
                  </a:outerShdw>
                </a:effectLst>
                <a:latin typeface="Calibri" pitchFamily="34" charset="0"/>
              </a:rPr>
            </a:br>
            <a:endParaRPr lang="en-US" sz="3400" b="1" dirty="0">
              <a:effectLst>
                <a:outerShdw blurRad="38100" dist="38100" dir="2700000" algn="tl">
                  <a:srgbClr val="000000">
                    <a:alpha val="43137"/>
                  </a:srgbClr>
                </a:outerShdw>
              </a:effectLst>
              <a:latin typeface="Calibri" pitchFamily="34" charset="0"/>
            </a:endParaRPr>
          </a:p>
          <a:p>
            <a:pPr lvl="1" eaLnBrk="1" hangingPunct="1">
              <a:defRPr/>
            </a:pPr>
            <a:r>
              <a:rPr lang="en-US" sz="3400" b="1" dirty="0">
                <a:effectLst>
                  <a:outerShdw blurRad="38100" dist="38100" dir="2700000" algn="tl">
                    <a:srgbClr val="000000">
                      <a:alpha val="43137"/>
                    </a:srgbClr>
                  </a:outerShdw>
                </a:effectLst>
                <a:latin typeface="Calibri" pitchFamily="34" charset="0"/>
              </a:rPr>
              <a:t>this will be included in your Mod Rehab application when it is submitted to HPD. </a:t>
            </a:r>
          </a:p>
          <a:p>
            <a:pPr eaLnBrk="1" hangingPunct="1">
              <a:buFont typeface="Wingdings" panose="05000000000000000000" pitchFamily="2" charset="2"/>
              <a:buNone/>
              <a:defRPr/>
            </a:pPr>
            <a:endParaRPr lang="en-US" sz="3400" b="1" dirty="0">
              <a:effectLst>
                <a:outerShdw blurRad="38100" dist="38100" dir="2700000" algn="tl">
                  <a:srgbClr val="000000">
                    <a:alpha val="43137"/>
                  </a:srgbClr>
                </a:outerShdw>
              </a:effectLst>
              <a:latin typeface="Calibri" pitchFamily="34" charset="0"/>
            </a:endParaRPr>
          </a:p>
        </p:txBody>
      </p:sp>
      <p:sp>
        <p:nvSpPr>
          <p:cNvPr id="465924" name="Rectangle 4">
            <a:extLst>
              <a:ext uri="{FF2B5EF4-FFF2-40B4-BE49-F238E27FC236}">
                <a16:creationId xmlns:a16="http://schemas.microsoft.com/office/drawing/2014/main" id="{E714E9D6-44A5-43D8-A1AF-1F4A1965BC15}"/>
              </a:ext>
            </a:extLst>
          </p:cNvPr>
          <p:cNvSpPr>
            <a:spLocks noGrp="1" noChangeArrowheads="1"/>
          </p:cNvSpPr>
          <p:nvPr>
            <p:ph type="title"/>
          </p:nvPr>
        </p:nvSpPr>
        <p:spPr>
          <a:xfrm>
            <a:off x="488950" y="304800"/>
            <a:ext cx="8229600" cy="1371600"/>
          </a:xfrm>
        </p:spPr>
        <p:txBody>
          <a:bodyPr/>
          <a:lstStyle/>
          <a:p>
            <a:pPr eaLnBrk="1" hangingPunct="1">
              <a:defRPr/>
            </a:pPr>
            <a:r>
              <a:rPr lang="en-US" sz="5400" b="1" dirty="0">
                <a:latin typeface="Calibri" pitchFamily="34" charset="0"/>
              </a:rPr>
              <a:t>Program Integrity</a:t>
            </a:r>
          </a:p>
        </p:txBody>
      </p:sp>
      <p:pic>
        <p:nvPicPr>
          <p:cNvPr id="2" name="MR - slide 12">
            <a:hlinkClick r:id="" action="ppaction://media"/>
            <a:extLst>
              <a:ext uri="{FF2B5EF4-FFF2-40B4-BE49-F238E27FC236}">
                <a16:creationId xmlns:a16="http://schemas.microsoft.com/office/drawing/2014/main" id="{949B20B5-6200-449C-91E3-B63D7567A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4750"/>
    </mc:Choice>
    <mc:Fallback xmlns="">
      <p:transition advClick="0"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2D36CE7-8199-493C-A808-60A192F3861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FCAE4DB-D0CD-42F3-94A2-90540D983B11}" type="slidenum">
              <a:rPr lang="en-US" altLang="en-US" smtClean="0">
                <a:latin typeface="Arial" panose="020B0604020202020204" pitchFamily="34" charset="0"/>
              </a:rPr>
              <a:pPr>
                <a:defRPr/>
              </a:pPr>
              <a:t>13</a:t>
            </a:fld>
            <a:endParaRPr lang="en-US" altLang="en-US">
              <a:latin typeface="Arial" panose="020B0604020202020204" pitchFamily="34" charset="0"/>
            </a:endParaRPr>
          </a:p>
        </p:txBody>
      </p:sp>
      <p:sp>
        <p:nvSpPr>
          <p:cNvPr id="379906" name="Rectangle 2">
            <a:extLst>
              <a:ext uri="{FF2B5EF4-FFF2-40B4-BE49-F238E27FC236}">
                <a16:creationId xmlns:a16="http://schemas.microsoft.com/office/drawing/2014/main" id="{CF2DE141-B819-410F-AD59-C0C350A519D6}"/>
              </a:ext>
            </a:extLst>
          </p:cNvPr>
          <p:cNvSpPr>
            <a:spLocks noGrp="1" noChangeArrowheads="1"/>
          </p:cNvSpPr>
          <p:nvPr>
            <p:ph type="title"/>
          </p:nvPr>
        </p:nvSpPr>
        <p:spPr>
          <a:xfrm>
            <a:off x="0" y="0"/>
            <a:ext cx="9144000" cy="1447800"/>
          </a:xfrm>
        </p:spPr>
        <p:txBody>
          <a:bodyPr/>
          <a:lstStyle/>
          <a:p>
            <a:pPr eaLnBrk="1" hangingPunct="1">
              <a:defRPr/>
            </a:pPr>
            <a:r>
              <a:rPr lang="en-US" sz="5400" b="1" dirty="0">
                <a:latin typeface="Calibri" pitchFamily="34" charset="0"/>
              </a:rPr>
              <a:t>Eligibility for Rental Assistance</a:t>
            </a:r>
          </a:p>
        </p:txBody>
      </p:sp>
      <p:sp>
        <p:nvSpPr>
          <p:cNvPr id="379907" name="Rectangle 3">
            <a:extLst>
              <a:ext uri="{FF2B5EF4-FFF2-40B4-BE49-F238E27FC236}">
                <a16:creationId xmlns:a16="http://schemas.microsoft.com/office/drawing/2014/main" id="{BFDCE51E-53D7-4B79-A38A-676DDCA91675}"/>
              </a:ext>
            </a:extLst>
          </p:cNvPr>
          <p:cNvSpPr>
            <a:spLocks noGrp="1" noChangeArrowheads="1"/>
          </p:cNvSpPr>
          <p:nvPr>
            <p:ph type="body" idx="1"/>
          </p:nvPr>
        </p:nvSpPr>
        <p:spPr>
          <a:xfrm>
            <a:off x="685800" y="1676400"/>
            <a:ext cx="7848600" cy="4876800"/>
          </a:xfrm>
        </p:spPr>
        <p:txBody>
          <a:bodyPr>
            <a:normAutofit fontScale="92500" lnSpcReduction="10000"/>
          </a:bodyPr>
          <a:lstStyle/>
          <a:p>
            <a:pPr eaLnBrk="1" hangingPunct="1">
              <a:defRPr/>
            </a:pPr>
            <a:r>
              <a:rPr lang="en-US" dirty="0">
                <a:solidFill>
                  <a:srgbClr val="FFFFFF"/>
                </a:solidFill>
                <a:effectLst>
                  <a:outerShdw blurRad="38100" dist="38100" dir="2700000" algn="tl">
                    <a:srgbClr val="000000">
                      <a:alpha val="43137"/>
                    </a:srgbClr>
                  </a:outerShdw>
                </a:effectLst>
                <a:latin typeface="Calibri" pitchFamily="34" charset="0"/>
              </a:rPr>
              <a:t>Must meet income eligibility requirements</a:t>
            </a:r>
          </a:p>
          <a:p>
            <a:pPr eaLnBrk="1" hangingPunct="1">
              <a:defRPr/>
            </a:pPr>
            <a:r>
              <a:rPr lang="en-US" dirty="0">
                <a:solidFill>
                  <a:srgbClr val="FFFFFF"/>
                </a:solidFill>
                <a:effectLst>
                  <a:outerShdw blurRad="38100" dist="38100" dir="2700000" algn="tl">
                    <a:srgbClr val="000000">
                      <a:alpha val="43137"/>
                    </a:srgbClr>
                  </a:outerShdw>
                </a:effectLst>
                <a:latin typeface="Calibri" pitchFamily="34" charset="0"/>
              </a:rPr>
              <a:t>Must provide all requested information</a:t>
            </a:r>
          </a:p>
          <a:p>
            <a:pPr eaLnBrk="1" hangingPunct="1">
              <a:defRPr/>
            </a:pPr>
            <a:r>
              <a:rPr lang="en-US" dirty="0">
                <a:solidFill>
                  <a:srgbClr val="FFFFFF"/>
                </a:solidFill>
                <a:effectLst>
                  <a:outerShdw blurRad="38100" dist="38100" dir="2700000" algn="tl">
                    <a:srgbClr val="000000">
                      <a:alpha val="43137"/>
                    </a:srgbClr>
                  </a:outerShdw>
                </a:effectLst>
                <a:latin typeface="Calibri" pitchFamily="34" charset="0"/>
              </a:rPr>
              <a:t>At least one household member must be a legal resident or citizen</a:t>
            </a:r>
          </a:p>
          <a:p>
            <a:pPr lvl="0"/>
            <a:r>
              <a:rPr lang="en-US" dirty="0">
                <a:effectLst>
                  <a:outerShdw blurRad="38100" dist="38100" dir="2700000" algn="tl">
                    <a:srgbClr val="000000">
                      <a:alpha val="43137"/>
                    </a:srgbClr>
                  </a:outerShdw>
                </a:effectLst>
                <a:latin typeface="Calibri" panose="020F0502020204030204" pitchFamily="34" charset="0"/>
              </a:rPr>
              <a:t>No household member may be subject to the lifetime sex offender registry</a:t>
            </a:r>
          </a:p>
          <a:p>
            <a:pPr lvl="0"/>
            <a:r>
              <a:rPr lang="en-US" dirty="0">
                <a:effectLst>
                  <a:outerShdw blurRad="38100" dist="38100" dir="2700000" algn="tl">
                    <a:srgbClr val="000000">
                      <a:alpha val="43137"/>
                    </a:srgbClr>
                  </a:outerShdw>
                </a:effectLst>
                <a:latin typeface="Calibri" panose="020F0502020204030204" pitchFamily="34" charset="0"/>
              </a:rPr>
              <a:t>No household member may have ever been convicted of producing or manufacturing methamphetamine on the premises of federally assisted housing</a:t>
            </a:r>
          </a:p>
          <a:p>
            <a:pPr eaLnBrk="1" hangingPunct="1">
              <a:defRPr/>
            </a:pPr>
            <a:endParaRPr lang="en-US" dirty="0">
              <a:solidFill>
                <a:srgbClr val="FFFFFF"/>
              </a:solidFill>
              <a:latin typeface="Calibri" pitchFamily="34" charset="0"/>
            </a:endParaRPr>
          </a:p>
          <a:p>
            <a:pPr eaLnBrk="1" hangingPunct="1">
              <a:defRPr/>
            </a:pPr>
            <a:endParaRPr lang="en-US" dirty="0">
              <a:solidFill>
                <a:srgbClr val="FFFFFF"/>
              </a:solidFill>
              <a:latin typeface="Calibri" pitchFamily="34" charset="0"/>
            </a:endParaRPr>
          </a:p>
          <a:p>
            <a:pPr eaLnBrk="1" hangingPunct="1">
              <a:lnSpc>
                <a:spcPct val="90000"/>
              </a:lnSpc>
              <a:buFont typeface="Wingdings" panose="05000000000000000000" pitchFamily="2" charset="2"/>
              <a:buNone/>
              <a:defRPr/>
            </a:pPr>
            <a:endParaRPr lang="en-US" dirty="0">
              <a:latin typeface="Calibri" pitchFamily="34" charset="0"/>
            </a:endParaRPr>
          </a:p>
        </p:txBody>
      </p:sp>
      <p:pic>
        <p:nvPicPr>
          <p:cNvPr id="2" name="MR - slide 13">
            <a:hlinkClick r:id="" action="ppaction://media"/>
            <a:extLst>
              <a:ext uri="{FF2B5EF4-FFF2-40B4-BE49-F238E27FC236}">
                <a16:creationId xmlns:a16="http://schemas.microsoft.com/office/drawing/2014/main" id="{B96AC740-0FBD-4CFF-B48C-D87B2F7DC4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702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8800"/>
    </mc:Choice>
    <mc:Fallback xmlns="">
      <p:transition advClick="0" advTm="2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848"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F58A0CD-C858-40C5-B485-73B97BA4914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73CFB59-6078-4283-8C38-2672C2A96428}" type="slidenum">
              <a:rPr lang="en-US" altLang="en-US" smtClean="0">
                <a:latin typeface="Arial" panose="020B0604020202020204" pitchFamily="34" charset="0"/>
              </a:rPr>
              <a:pPr>
                <a:defRPr/>
              </a:pPr>
              <a:t>14</a:t>
            </a:fld>
            <a:endParaRPr lang="en-US" altLang="en-US">
              <a:latin typeface="Arial" panose="020B0604020202020204" pitchFamily="34" charset="0"/>
            </a:endParaRPr>
          </a:p>
        </p:txBody>
      </p:sp>
      <p:sp>
        <p:nvSpPr>
          <p:cNvPr id="470018" name="Rectangle 2">
            <a:extLst>
              <a:ext uri="{FF2B5EF4-FFF2-40B4-BE49-F238E27FC236}">
                <a16:creationId xmlns:a16="http://schemas.microsoft.com/office/drawing/2014/main" id="{E26D218A-70E8-420C-986C-76E31820EDE2}"/>
              </a:ext>
            </a:extLst>
          </p:cNvPr>
          <p:cNvSpPr>
            <a:spLocks noGrp="1" noChangeArrowheads="1"/>
          </p:cNvSpPr>
          <p:nvPr>
            <p:ph type="title"/>
          </p:nvPr>
        </p:nvSpPr>
        <p:spPr/>
        <p:txBody>
          <a:bodyPr/>
          <a:lstStyle/>
          <a:p>
            <a:pPr eaLnBrk="1" hangingPunct="1">
              <a:defRPr/>
            </a:pPr>
            <a:r>
              <a:rPr lang="en-US" sz="4200" b="1" dirty="0">
                <a:latin typeface="Calibri" pitchFamily="34" charset="0"/>
              </a:rPr>
              <a:t>How is Mod Rehab different from the Section 8 Housing Choice Voucher (HCV) Program?</a:t>
            </a:r>
          </a:p>
        </p:txBody>
      </p:sp>
      <p:sp>
        <p:nvSpPr>
          <p:cNvPr id="470019" name="Rectangle 3">
            <a:extLst>
              <a:ext uri="{FF2B5EF4-FFF2-40B4-BE49-F238E27FC236}">
                <a16:creationId xmlns:a16="http://schemas.microsoft.com/office/drawing/2014/main" id="{149719B3-59DF-4EE3-89FF-6DAE5B913D3C}"/>
              </a:ext>
            </a:extLst>
          </p:cNvPr>
          <p:cNvSpPr>
            <a:spLocks noGrp="1" noChangeArrowheads="1"/>
          </p:cNvSpPr>
          <p:nvPr>
            <p:ph type="body" idx="1"/>
          </p:nvPr>
        </p:nvSpPr>
        <p:spPr>
          <a:xfrm>
            <a:off x="457200" y="2438400"/>
            <a:ext cx="8229600" cy="4038600"/>
          </a:xfrm>
        </p:spPr>
        <p:txBody>
          <a:bodyPr/>
          <a:lstStyle/>
          <a:p>
            <a:pPr eaLnBrk="1" hangingPunct="1">
              <a:defRPr/>
            </a:pPr>
            <a:r>
              <a:rPr lang="en-US" sz="3400" dirty="0">
                <a:latin typeface="Calibri" pitchFamily="34" charset="0"/>
              </a:rPr>
              <a:t>Subsidy is</a:t>
            </a:r>
            <a:r>
              <a:rPr lang="en-US" sz="3400" b="1" dirty="0">
                <a:solidFill>
                  <a:schemeClr val="hlink"/>
                </a:solidFill>
                <a:latin typeface="Calibri" pitchFamily="34" charset="0"/>
              </a:rPr>
              <a:t> “attached” to the unit</a:t>
            </a:r>
            <a:r>
              <a:rPr lang="en-US" sz="3400" dirty="0">
                <a:latin typeface="Calibri" pitchFamily="34" charset="0"/>
              </a:rPr>
              <a:t>. You cannot move out of your unit with continued Mod Rehab assistance unless you move into another contract unit.</a:t>
            </a:r>
            <a:r>
              <a:rPr lang="en-US" sz="3400" b="1" dirty="0">
                <a:solidFill>
                  <a:schemeClr val="hlink"/>
                </a:solidFill>
                <a:latin typeface="Calibri" pitchFamily="34" charset="0"/>
              </a:rPr>
              <a:t> </a:t>
            </a:r>
          </a:p>
          <a:p>
            <a:pPr marL="0" indent="0" eaLnBrk="1" hangingPunct="1">
              <a:buFont typeface="Wingdings" panose="05000000000000000000" pitchFamily="2" charset="2"/>
              <a:buNone/>
              <a:defRPr/>
            </a:pPr>
            <a:endParaRPr lang="en-US" sz="3400" b="1" dirty="0">
              <a:solidFill>
                <a:schemeClr val="hlink"/>
              </a:solidFill>
              <a:latin typeface="Calibri" pitchFamily="34" charset="0"/>
            </a:endParaRPr>
          </a:p>
        </p:txBody>
      </p:sp>
      <p:pic>
        <p:nvPicPr>
          <p:cNvPr id="2" name="MR - slide 14">
            <a:hlinkClick r:id="" action="ppaction://media"/>
            <a:extLst>
              <a:ext uri="{FF2B5EF4-FFF2-40B4-BE49-F238E27FC236}">
                <a16:creationId xmlns:a16="http://schemas.microsoft.com/office/drawing/2014/main" id="{C2863AC0-54AA-452B-8D8E-480F2FE9DD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3800"/>
    </mc:Choice>
    <mc:Fallback xmlns="">
      <p:transition advClick="0" advTm="3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BA0834-7F9D-4E16-8328-9272D5DFDA0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184BA11-E44C-4BB1-9AD6-2F326DFF4D3E}" type="slidenum">
              <a:rPr lang="en-US" altLang="en-US" smtClean="0">
                <a:latin typeface="Arial" panose="020B0604020202020204" pitchFamily="34" charset="0"/>
              </a:rPr>
              <a:pPr>
                <a:defRPr/>
              </a:pPr>
              <a:t>15</a:t>
            </a:fld>
            <a:endParaRPr lang="en-US" altLang="en-US">
              <a:latin typeface="Arial" panose="020B0604020202020204" pitchFamily="34" charset="0"/>
            </a:endParaRPr>
          </a:p>
        </p:txBody>
      </p:sp>
      <p:sp>
        <p:nvSpPr>
          <p:cNvPr id="401410" name="Rectangle 2">
            <a:extLst>
              <a:ext uri="{FF2B5EF4-FFF2-40B4-BE49-F238E27FC236}">
                <a16:creationId xmlns:a16="http://schemas.microsoft.com/office/drawing/2014/main" id="{1CA396D7-D3B5-4D24-A471-4ADCDBC1CEBB}"/>
              </a:ext>
            </a:extLst>
          </p:cNvPr>
          <p:cNvSpPr>
            <a:spLocks noGrp="1" noChangeArrowheads="1"/>
          </p:cNvSpPr>
          <p:nvPr>
            <p:ph type="title"/>
          </p:nvPr>
        </p:nvSpPr>
        <p:spPr>
          <a:xfrm>
            <a:off x="0" y="0"/>
            <a:ext cx="9144000" cy="1371600"/>
          </a:xfrm>
        </p:spPr>
        <p:txBody>
          <a:bodyPr/>
          <a:lstStyle/>
          <a:p>
            <a:pPr eaLnBrk="1" hangingPunct="1">
              <a:defRPr/>
            </a:pPr>
            <a:r>
              <a:rPr lang="en-US" sz="4000" b="1" dirty="0">
                <a:effectLst>
                  <a:outerShdw blurRad="38100" dist="38100" dir="2700000" algn="tl">
                    <a:srgbClr val="000000">
                      <a:alpha val="43137"/>
                    </a:srgbClr>
                  </a:outerShdw>
                </a:effectLst>
                <a:latin typeface="Calibri" panose="020F0502020204030204" pitchFamily="34" charset="0"/>
              </a:rPr>
              <a:t>How does HPD Determine Mod Rehab Bedroom Size? </a:t>
            </a:r>
          </a:p>
        </p:txBody>
      </p:sp>
      <p:sp>
        <p:nvSpPr>
          <p:cNvPr id="401411" name="Rectangle 3">
            <a:extLst>
              <a:ext uri="{FF2B5EF4-FFF2-40B4-BE49-F238E27FC236}">
                <a16:creationId xmlns:a16="http://schemas.microsoft.com/office/drawing/2014/main" id="{19EF964F-84D1-41FC-A4BE-006F3710D784}"/>
              </a:ext>
            </a:extLst>
          </p:cNvPr>
          <p:cNvSpPr>
            <a:spLocks noGrp="1" noChangeArrowheads="1"/>
          </p:cNvSpPr>
          <p:nvPr>
            <p:ph type="body" idx="1"/>
          </p:nvPr>
        </p:nvSpPr>
        <p:spPr>
          <a:xfrm>
            <a:off x="457200" y="1398587"/>
            <a:ext cx="8229600" cy="5307013"/>
          </a:xfrm>
        </p:spPr>
        <p:txBody>
          <a:bodyPr/>
          <a:lstStyle/>
          <a:p>
            <a:pPr eaLnBrk="1" hangingPunct="1">
              <a:lnSpc>
                <a:spcPct val="80000"/>
              </a:lnSpc>
              <a:defRPr/>
            </a:pPr>
            <a:r>
              <a:rPr lang="en-US" sz="2400" b="1" dirty="0">
                <a:latin typeface="Calibri" panose="020F0502020204030204" pitchFamily="34" charset="0"/>
              </a:rPr>
              <a:t>Number of people in your family</a:t>
            </a:r>
          </a:p>
          <a:p>
            <a:pPr lvl="1" eaLnBrk="1" hangingPunct="1">
              <a:lnSpc>
                <a:spcPct val="80000"/>
              </a:lnSpc>
              <a:defRPr/>
            </a:pPr>
            <a:r>
              <a:rPr lang="en-US" sz="2400" dirty="0">
                <a:latin typeface="Calibri" panose="020F0502020204030204" pitchFamily="34" charset="0"/>
              </a:rPr>
              <a:t>If  </a:t>
            </a:r>
            <a:r>
              <a:rPr lang="en-US" altLang="en-US" sz="2400" dirty="0">
                <a:latin typeface="Calibri" panose="020F0502020204030204" pitchFamily="34" charset="0"/>
              </a:rPr>
              <a:t>anyone in your household is </a:t>
            </a:r>
            <a:r>
              <a:rPr lang="en-US" sz="2400" dirty="0">
                <a:latin typeface="Calibri" panose="020F0502020204030204" pitchFamily="34" charset="0"/>
              </a:rPr>
              <a:t>pregnant at the time of your application please make sure to indicate this as this will be an additional member in your family</a:t>
            </a:r>
          </a:p>
          <a:p>
            <a:pPr lvl="1" eaLnBrk="1" hangingPunct="1">
              <a:lnSpc>
                <a:spcPct val="80000"/>
              </a:lnSpc>
              <a:defRPr/>
            </a:pPr>
            <a:r>
              <a:rPr lang="en-US" sz="2400" dirty="0">
                <a:latin typeface="Calibri" panose="020F0502020204030204" pitchFamily="34" charset="0"/>
              </a:rPr>
              <a:t>Foster children and live in aides need to be added to the household composition and must be supported by proper documentation.</a:t>
            </a:r>
          </a:p>
          <a:p>
            <a:pPr marL="457200" lvl="1" indent="0" eaLnBrk="1" hangingPunct="1">
              <a:lnSpc>
                <a:spcPct val="80000"/>
              </a:lnSpc>
              <a:buFont typeface="Wingdings" panose="05000000000000000000" pitchFamily="2" charset="2"/>
              <a:buNone/>
              <a:defRPr/>
            </a:pPr>
            <a:endParaRPr lang="en-US" sz="2400" dirty="0">
              <a:latin typeface="Calibri" panose="020F0502020204030204" pitchFamily="34" charset="0"/>
            </a:endParaRPr>
          </a:p>
          <a:p>
            <a:pPr eaLnBrk="1" hangingPunct="1">
              <a:lnSpc>
                <a:spcPct val="80000"/>
              </a:lnSpc>
              <a:defRPr/>
            </a:pPr>
            <a:r>
              <a:rPr lang="en-US" sz="2400" b="1" dirty="0">
                <a:latin typeface="Calibri" panose="020F0502020204030204" pitchFamily="34" charset="0"/>
              </a:rPr>
              <a:t>Federal regulations allows a maximum of 2 people per living space and considers living rooms as sleeping quarters.</a:t>
            </a:r>
          </a:p>
          <a:p>
            <a:pPr eaLnBrk="1" hangingPunct="1">
              <a:lnSpc>
                <a:spcPct val="80000"/>
              </a:lnSpc>
              <a:defRPr/>
            </a:pPr>
            <a:endParaRPr lang="en-US" sz="2400" dirty="0">
              <a:latin typeface="Calibri" panose="020F0502020204030204" pitchFamily="34" charset="0"/>
            </a:endParaRPr>
          </a:p>
          <a:p>
            <a:pPr lvl="1" eaLnBrk="1" hangingPunct="1">
              <a:lnSpc>
                <a:spcPct val="80000"/>
              </a:lnSpc>
              <a:defRPr/>
            </a:pPr>
            <a:r>
              <a:rPr lang="en-US" sz="2400" dirty="0">
                <a:latin typeface="Calibri" panose="020F0502020204030204" pitchFamily="34" charset="0"/>
              </a:rPr>
              <a:t>Every two people are eligible for one bedroom</a:t>
            </a:r>
          </a:p>
          <a:p>
            <a:pPr lvl="1" eaLnBrk="1" hangingPunct="1">
              <a:lnSpc>
                <a:spcPct val="80000"/>
              </a:lnSpc>
              <a:defRPr/>
            </a:pPr>
            <a:r>
              <a:rPr lang="en-US" sz="2400" dirty="0">
                <a:latin typeface="Calibri" panose="020F0502020204030204" pitchFamily="34" charset="0"/>
              </a:rPr>
              <a:t>Single-member households may reside in a 1-bedroom,  Studio, or Single Room Occupancy (SRO) unit</a:t>
            </a:r>
          </a:p>
          <a:p>
            <a:pPr marL="0" indent="0" eaLnBrk="1" hangingPunct="1">
              <a:lnSpc>
                <a:spcPct val="80000"/>
              </a:lnSpc>
              <a:buFont typeface="Wingdings" panose="05000000000000000000" pitchFamily="2" charset="2"/>
              <a:buNone/>
              <a:defRPr/>
            </a:pPr>
            <a:endParaRPr lang="en-US" sz="2000" dirty="0"/>
          </a:p>
        </p:txBody>
      </p:sp>
      <p:pic>
        <p:nvPicPr>
          <p:cNvPr id="2" name="MR - slide 15">
            <a:hlinkClick r:id="" action="ppaction://media"/>
            <a:extLst>
              <a:ext uri="{FF2B5EF4-FFF2-40B4-BE49-F238E27FC236}">
                <a16:creationId xmlns:a16="http://schemas.microsoft.com/office/drawing/2014/main" id="{6AE58D1D-9477-4E5B-A587-E80952397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50"/>
    </mc:Choice>
    <mc:Fallback xmlns="">
      <p:transition spd="slow" advTm="4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8EC6DC8-E281-49F1-B6C3-301C4A42160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3E0DA38-B84F-4AA9-97F3-6328D4860666}" type="slidenum">
              <a:rPr lang="en-US" altLang="en-US" smtClean="0">
                <a:latin typeface="Arial" panose="020B0604020202020204" pitchFamily="34" charset="0"/>
              </a:rPr>
              <a:pPr>
                <a:defRPr/>
              </a:pPr>
              <a:t>16</a:t>
            </a:fld>
            <a:endParaRPr lang="en-US" altLang="en-US">
              <a:latin typeface="Arial" panose="020B0604020202020204" pitchFamily="34" charset="0"/>
            </a:endParaRPr>
          </a:p>
        </p:txBody>
      </p:sp>
      <p:sp>
        <p:nvSpPr>
          <p:cNvPr id="269314" name="Rectangle 2">
            <a:extLst>
              <a:ext uri="{FF2B5EF4-FFF2-40B4-BE49-F238E27FC236}">
                <a16:creationId xmlns:a16="http://schemas.microsoft.com/office/drawing/2014/main" id="{4594A798-E0AB-480E-8711-2C7B435E9F8B}"/>
              </a:ext>
            </a:extLst>
          </p:cNvPr>
          <p:cNvSpPr>
            <a:spLocks noGrp="1" noChangeArrowheads="1"/>
          </p:cNvSpPr>
          <p:nvPr>
            <p:ph type="title"/>
          </p:nvPr>
        </p:nvSpPr>
        <p:spPr>
          <a:xfrm>
            <a:off x="0" y="0"/>
            <a:ext cx="8915400" cy="1295400"/>
          </a:xfrm>
        </p:spPr>
        <p:txBody>
          <a:bodyPr/>
          <a:lstStyle/>
          <a:p>
            <a:pPr eaLnBrk="1" hangingPunct="1">
              <a:defRPr/>
            </a:pPr>
            <a:r>
              <a:rPr lang="en-US" sz="5400" b="1" dirty="0" err="1">
                <a:latin typeface="Calibri" panose="020F0502020204030204" pitchFamily="34" charset="0"/>
              </a:rPr>
              <a:t>Overhoused</a:t>
            </a:r>
            <a:r>
              <a:rPr lang="en-US" sz="5400" b="1" dirty="0">
                <a:latin typeface="Calibri" panose="020F0502020204030204" pitchFamily="34" charset="0"/>
              </a:rPr>
              <a:t> Families</a:t>
            </a:r>
          </a:p>
        </p:txBody>
      </p:sp>
      <p:sp>
        <p:nvSpPr>
          <p:cNvPr id="269315" name="Rectangle 3">
            <a:extLst>
              <a:ext uri="{FF2B5EF4-FFF2-40B4-BE49-F238E27FC236}">
                <a16:creationId xmlns:a16="http://schemas.microsoft.com/office/drawing/2014/main" id="{BB857F2F-1032-4019-A109-6B9555E9C61A}"/>
              </a:ext>
            </a:extLst>
          </p:cNvPr>
          <p:cNvSpPr>
            <a:spLocks noGrp="1" noChangeArrowheads="1"/>
          </p:cNvSpPr>
          <p:nvPr>
            <p:ph type="body" idx="1"/>
          </p:nvPr>
        </p:nvSpPr>
        <p:spPr>
          <a:xfrm>
            <a:off x="533400" y="1798637"/>
            <a:ext cx="8153400" cy="4144963"/>
          </a:xfrm>
        </p:spPr>
        <p:txBody>
          <a:bodyPr>
            <a:normAutofit/>
          </a:bodyPr>
          <a:lstStyle/>
          <a:p>
            <a:pPr eaLnBrk="1" hangingPunct="1">
              <a:lnSpc>
                <a:spcPct val="80000"/>
              </a:lnSpc>
              <a:defRPr/>
            </a:pPr>
            <a:endParaRPr lang="en-US" sz="3500" dirty="0">
              <a:latin typeface="Calibri" panose="020F0502020204030204" pitchFamily="34" charset="0"/>
            </a:endParaRPr>
          </a:p>
          <a:p>
            <a:pPr eaLnBrk="1" hangingPunct="1">
              <a:lnSpc>
                <a:spcPct val="80000"/>
              </a:lnSpc>
              <a:defRPr/>
            </a:pPr>
            <a:r>
              <a:rPr lang="en-US" sz="2800" dirty="0">
                <a:latin typeface="Calibri" panose="020F0502020204030204" pitchFamily="34" charset="0"/>
              </a:rPr>
              <a:t>An </a:t>
            </a:r>
            <a:r>
              <a:rPr lang="en-US" sz="2800" b="1" dirty="0" err="1">
                <a:solidFill>
                  <a:schemeClr val="hlink"/>
                </a:solidFill>
                <a:latin typeface="Calibri" panose="020F0502020204030204" pitchFamily="34" charset="0"/>
              </a:rPr>
              <a:t>Overhoused</a:t>
            </a:r>
            <a:r>
              <a:rPr lang="en-US" sz="2800" b="1" dirty="0">
                <a:solidFill>
                  <a:schemeClr val="hlink"/>
                </a:solidFill>
                <a:latin typeface="Calibri" panose="020F0502020204030204" pitchFamily="34" charset="0"/>
              </a:rPr>
              <a:t> Family</a:t>
            </a:r>
            <a:r>
              <a:rPr lang="en-US" sz="2800" b="1" dirty="0">
                <a:latin typeface="Calibri" panose="020F0502020204030204" pitchFamily="34" charset="0"/>
              </a:rPr>
              <a:t> </a:t>
            </a:r>
            <a:r>
              <a:rPr lang="en-US" sz="2800" dirty="0">
                <a:latin typeface="Calibri" panose="020F0502020204030204" pitchFamily="34" charset="0"/>
              </a:rPr>
              <a:t>is one residing in a unit that has more bedrooms than the appropriate number based on your Mod Rehab bedroom size (2 household members per bedroom) </a:t>
            </a:r>
          </a:p>
          <a:p>
            <a:pPr eaLnBrk="1" hangingPunct="1">
              <a:lnSpc>
                <a:spcPct val="80000"/>
              </a:lnSpc>
              <a:defRPr/>
            </a:pPr>
            <a:endParaRPr lang="en-US" sz="2800" dirty="0">
              <a:latin typeface="Calibri" panose="020F0502020204030204" pitchFamily="34" charset="0"/>
            </a:endParaRPr>
          </a:p>
          <a:p>
            <a:pPr eaLnBrk="1" hangingPunct="1">
              <a:lnSpc>
                <a:spcPct val="80000"/>
              </a:lnSpc>
              <a:defRPr/>
            </a:pPr>
            <a:r>
              <a:rPr lang="en-US" sz="2800" dirty="0">
                <a:latin typeface="Calibri" panose="020F0502020204030204" pitchFamily="34" charset="0"/>
              </a:rPr>
              <a:t>If you are </a:t>
            </a:r>
            <a:r>
              <a:rPr lang="en-US" sz="2800" dirty="0" err="1">
                <a:latin typeface="Calibri" panose="020F0502020204030204" pitchFamily="34" charset="0"/>
              </a:rPr>
              <a:t>overhoused</a:t>
            </a:r>
            <a:r>
              <a:rPr lang="en-US" sz="2800" dirty="0">
                <a:latin typeface="Calibri" panose="020F0502020204030204" pitchFamily="34" charset="0"/>
              </a:rPr>
              <a:t>, and an appropriately-sized Mod Rehab unit is available at the development, you </a:t>
            </a:r>
            <a:r>
              <a:rPr lang="en-US" sz="2800" b="1" u="sng" dirty="0">
                <a:solidFill>
                  <a:schemeClr val="hlink"/>
                </a:solidFill>
                <a:latin typeface="Calibri" panose="020F0502020204030204" pitchFamily="34" charset="0"/>
              </a:rPr>
              <a:t>must</a:t>
            </a:r>
            <a:r>
              <a:rPr lang="en-US" sz="2800" b="1" dirty="0">
                <a:solidFill>
                  <a:schemeClr val="hlink"/>
                </a:solidFill>
                <a:latin typeface="Calibri" panose="020F0502020204030204" pitchFamily="34" charset="0"/>
              </a:rPr>
              <a:t> move to that unit when it is offered</a:t>
            </a:r>
            <a:r>
              <a:rPr lang="en-US" sz="2800" dirty="0"/>
              <a:t>.</a:t>
            </a:r>
          </a:p>
          <a:p>
            <a:pPr eaLnBrk="1" hangingPunct="1">
              <a:lnSpc>
                <a:spcPct val="80000"/>
              </a:lnSpc>
              <a:buFont typeface="Wingdings" panose="05000000000000000000" pitchFamily="2" charset="2"/>
              <a:buNone/>
              <a:defRPr/>
            </a:pPr>
            <a:endParaRPr lang="en-US" sz="3600" dirty="0">
              <a:latin typeface="Calibri" panose="020F0502020204030204" pitchFamily="34" charset="0"/>
            </a:endParaRPr>
          </a:p>
          <a:p>
            <a:pPr eaLnBrk="1" hangingPunct="1">
              <a:lnSpc>
                <a:spcPct val="80000"/>
              </a:lnSpc>
              <a:buFont typeface="Wingdings" panose="05000000000000000000" pitchFamily="2" charset="2"/>
              <a:buNone/>
              <a:defRPr/>
            </a:pPr>
            <a:endParaRPr lang="en-US" sz="3600" dirty="0">
              <a:latin typeface="Calibri" panose="020F0502020204030204" pitchFamily="34" charset="0"/>
            </a:endParaRPr>
          </a:p>
          <a:p>
            <a:pPr eaLnBrk="1" hangingPunct="1">
              <a:lnSpc>
                <a:spcPct val="80000"/>
              </a:lnSpc>
              <a:buFont typeface="Wingdings" panose="05000000000000000000" pitchFamily="2" charset="2"/>
              <a:buNone/>
              <a:defRPr/>
            </a:pPr>
            <a:endParaRPr lang="en-US" dirty="0"/>
          </a:p>
        </p:txBody>
      </p:sp>
      <p:pic>
        <p:nvPicPr>
          <p:cNvPr id="2" name="MR - slide 16">
            <a:hlinkClick r:id="" action="ppaction://media"/>
            <a:extLst>
              <a:ext uri="{FF2B5EF4-FFF2-40B4-BE49-F238E27FC236}">
                <a16:creationId xmlns:a16="http://schemas.microsoft.com/office/drawing/2014/main" id="{B8F6AFF8-98C6-4E8E-96FC-06E07C6E2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B96B669-B17A-418D-BC97-36D724FD240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AB1FB5F-B913-4F13-8AB1-C0F56367351B}" type="slidenum">
              <a:rPr lang="en-US" altLang="en-US" smtClean="0">
                <a:latin typeface="Arial" panose="020B0604020202020204" pitchFamily="34" charset="0"/>
              </a:rPr>
              <a:pPr>
                <a:defRPr/>
              </a:pPr>
              <a:t>17</a:t>
            </a:fld>
            <a:endParaRPr lang="en-US" altLang="en-US">
              <a:latin typeface="Arial" panose="020B0604020202020204" pitchFamily="34" charset="0"/>
            </a:endParaRPr>
          </a:p>
        </p:txBody>
      </p:sp>
      <p:sp>
        <p:nvSpPr>
          <p:cNvPr id="272387" name="Rectangle 3">
            <a:extLst>
              <a:ext uri="{FF2B5EF4-FFF2-40B4-BE49-F238E27FC236}">
                <a16:creationId xmlns:a16="http://schemas.microsoft.com/office/drawing/2014/main" id="{62DA1C74-3871-47BF-956D-E31F27541E02}"/>
              </a:ext>
            </a:extLst>
          </p:cNvPr>
          <p:cNvSpPr>
            <a:spLocks noGrp="1" noChangeArrowheads="1"/>
          </p:cNvSpPr>
          <p:nvPr>
            <p:ph type="body" idx="1"/>
          </p:nvPr>
        </p:nvSpPr>
        <p:spPr>
          <a:xfrm>
            <a:off x="639763" y="1447800"/>
            <a:ext cx="8047037" cy="4724400"/>
          </a:xfrm>
        </p:spPr>
        <p:txBody>
          <a:bodyPr anchor="t"/>
          <a:lstStyle/>
          <a:p>
            <a:pPr marL="1185863" lvl="2" indent="-266700" eaLnBrk="1" hangingPunct="1">
              <a:lnSpc>
                <a:spcPct val="90000"/>
              </a:lnSpc>
              <a:buFont typeface="Wingdings" panose="05000000000000000000" pitchFamily="2" charset="2"/>
              <a:buNone/>
              <a:defRPr/>
            </a:pPr>
            <a:endParaRPr lang="en-US" sz="1800" u="sng"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You may request an </a:t>
            </a:r>
            <a:r>
              <a:rPr lang="en-US" sz="2800" b="1" dirty="0">
                <a:solidFill>
                  <a:schemeClr val="hlink"/>
                </a:solidFill>
                <a:latin typeface="Calibri" panose="020F0502020204030204" pitchFamily="34" charset="0"/>
              </a:rPr>
              <a:t>exception</a:t>
            </a:r>
            <a:r>
              <a:rPr lang="en-US" sz="2800" dirty="0">
                <a:latin typeface="Calibri" panose="020F0502020204030204" pitchFamily="34" charset="0"/>
              </a:rPr>
              <a:t> if you need a larger apartment as a reasonable accommodation for a household member with a disability.  </a:t>
            </a:r>
          </a:p>
          <a:p>
            <a:pPr marL="0" indent="0" eaLnBrk="1" hangingPunct="1">
              <a:lnSpc>
                <a:spcPct val="90000"/>
              </a:lnSpc>
              <a:buFontTx/>
              <a:buNone/>
              <a:defRPr/>
            </a:pPr>
            <a:endParaRPr lang="en-US" sz="2800"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You will need to provide medical </a:t>
            </a:r>
          </a:p>
          <a:p>
            <a:pPr marL="0" indent="0" eaLnBrk="1" hangingPunct="1">
              <a:lnSpc>
                <a:spcPct val="90000"/>
              </a:lnSpc>
              <a:buFontTx/>
              <a:buNone/>
              <a:defRPr/>
            </a:pPr>
            <a:r>
              <a:rPr lang="en-US" sz="2800" dirty="0">
                <a:latin typeface="Calibri" panose="020F0502020204030204" pitchFamily="34" charset="0"/>
              </a:rPr>
              <a:t>documentation that justifies the exception.  </a:t>
            </a:r>
          </a:p>
          <a:p>
            <a:pPr marL="0" indent="0" eaLnBrk="1" hangingPunct="1">
              <a:lnSpc>
                <a:spcPct val="90000"/>
              </a:lnSpc>
              <a:buFontTx/>
              <a:buNone/>
              <a:defRPr/>
            </a:pPr>
            <a:endParaRPr lang="en-US" sz="2800" dirty="0">
              <a:latin typeface="Calibri" panose="020F0502020204030204" pitchFamily="34" charset="0"/>
            </a:endParaRPr>
          </a:p>
          <a:p>
            <a:pPr marL="0" indent="0" eaLnBrk="1" hangingPunct="1">
              <a:lnSpc>
                <a:spcPct val="90000"/>
              </a:lnSpc>
              <a:buFontTx/>
              <a:buNone/>
              <a:defRPr/>
            </a:pPr>
            <a:r>
              <a:rPr lang="en-US" sz="2800" dirty="0">
                <a:latin typeface="Calibri" panose="020F0502020204030204" pitchFamily="34" charset="0"/>
              </a:rPr>
              <a:t>HPD will notify you in writing regarding whether your request was approved or denied.</a:t>
            </a:r>
          </a:p>
        </p:txBody>
      </p:sp>
      <p:sp>
        <p:nvSpPr>
          <p:cNvPr id="5" name="Rectangle 2">
            <a:extLst>
              <a:ext uri="{FF2B5EF4-FFF2-40B4-BE49-F238E27FC236}">
                <a16:creationId xmlns:a16="http://schemas.microsoft.com/office/drawing/2014/main" id="{B4035E32-048B-463F-8A64-4AEF63E2AEC3}"/>
              </a:ext>
            </a:extLst>
          </p:cNvPr>
          <p:cNvSpPr>
            <a:spLocks noGrp="1" noChangeArrowheads="1"/>
          </p:cNvSpPr>
          <p:nvPr>
            <p:ph type="title"/>
          </p:nvPr>
        </p:nvSpPr>
        <p:spPr>
          <a:xfrm>
            <a:off x="0" y="0"/>
            <a:ext cx="8915400" cy="1295400"/>
          </a:xfrm>
        </p:spPr>
        <p:txBody>
          <a:bodyPr/>
          <a:lstStyle/>
          <a:p>
            <a:pPr eaLnBrk="1" hangingPunct="1">
              <a:defRPr/>
            </a:pPr>
            <a:r>
              <a:rPr lang="en-US" sz="5400" b="1" dirty="0" err="1">
                <a:latin typeface="Calibri" panose="020F0502020204030204" pitchFamily="34" charset="0"/>
              </a:rPr>
              <a:t>Overhoused</a:t>
            </a:r>
            <a:r>
              <a:rPr lang="en-US" sz="5400" b="1" dirty="0">
                <a:latin typeface="Calibri" panose="020F0502020204030204" pitchFamily="34" charset="0"/>
              </a:rPr>
              <a:t> Families (</a:t>
            </a:r>
            <a:r>
              <a:rPr lang="en-US" sz="5400" b="1" dirty="0" err="1">
                <a:latin typeface="Calibri" panose="020F0502020204030204" pitchFamily="34" charset="0"/>
              </a:rPr>
              <a:t>con’t</a:t>
            </a:r>
            <a:r>
              <a:rPr lang="en-US" sz="5400" b="1" dirty="0">
                <a:latin typeface="Calibri" panose="020F0502020204030204" pitchFamily="34" charset="0"/>
              </a:rPr>
              <a:t>)</a:t>
            </a:r>
          </a:p>
        </p:txBody>
      </p:sp>
      <p:pic>
        <p:nvPicPr>
          <p:cNvPr id="2" name="MR - slide 17">
            <a:hlinkClick r:id="" action="ppaction://media"/>
            <a:extLst>
              <a:ext uri="{FF2B5EF4-FFF2-40B4-BE49-F238E27FC236}">
                <a16:creationId xmlns:a16="http://schemas.microsoft.com/office/drawing/2014/main" id="{D5E9304D-B0FE-41A5-BA72-E8BA54BF5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00"/>
    </mc:Choice>
    <mc:Fallback xmlns="">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8F803-3ED0-42C2-8B54-CC2681CFAE51}"/>
              </a:ext>
            </a:extLst>
          </p:cNvPr>
          <p:cNvSpPr>
            <a:spLocks noGrp="1"/>
          </p:cNvSpPr>
          <p:nvPr>
            <p:ph idx="1"/>
          </p:nvPr>
        </p:nvSpPr>
        <p:spPr>
          <a:xfrm>
            <a:off x="457200" y="1447800"/>
            <a:ext cx="8229600" cy="5105400"/>
          </a:xfrm>
        </p:spPr>
        <p:txBody>
          <a:bodyPr>
            <a:normAutofit fontScale="92500" lnSpcReduction="10000"/>
          </a:bodyPr>
          <a:lstStyle/>
          <a:p>
            <a:pPr marL="0" indent="0">
              <a:buFont typeface="Wingdings" panose="05000000000000000000" pitchFamily="2" charset="2"/>
              <a:buNone/>
              <a:defRPr/>
            </a:pPr>
            <a:endParaRPr lang="en-US" sz="3000" dirty="0"/>
          </a:p>
          <a:p>
            <a:pPr marL="0" indent="0">
              <a:buFont typeface="Wingdings" panose="05000000000000000000" pitchFamily="2" charset="2"/>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If an appropriately-sized  Mod Rehab unit is available</a:t>
            </a:r>
          </a:p>
          <a:p>
            <a:pPr marL="0" indent="0">
              <a:buFont typeface="Wingdings" panose="05000000000000000000" pitchFamily="2" charset="2"/>
              <a:buNone/>
              <a:defRPr/>
            </a:pPr>
            <a:r>
              <a:rPr lang="en-US" sz="3000" dirty="0">
                <a:latin typeface="Calibri" panose="020F0502020204030204" pitchFamily="34" charset="0"/>
              </a:rPr>
              <a:t>    and offered to you, </a:t>
            </a:r>
            <a:r>
              <a:rPr lang="en-US" sz="3000" b="1" dirty="0">
                <a:solidFill>
                  <a:schemeClr val="hlink"/>
                </a:solidFill>
                <a:latin typeface="Calibri" panose="020F0502020204030204" pitchFamily="34" charset="0"/>
              </a:rPr>
              <a:t>you must move to that unit</a:t>
            </a:r>
            <a:r>
              <a:rPr lang="en-US" sz="3000" dirty="0">
                <a:latin typeface="Calibri" panose="020F0502020204030204" pitchFamily="34" charset="0"/>
              </a:rPr>
              <a:t>. </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Font typeface="Wingdings" panose="05000000000000000000" pitchFamily="2" charset="2"/>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If an appropriately-sized  Mod Rehab unit is not</a:t>
            </a:r>
          </a:p>
          <a:p>
            <a:pPr marL="0" indent="0">
              <a:buFont typeface="Wingdings" panose="05000000000000000000" pitchFamily="2" charset="2"/>
              <a:buNone/>
              <a:defRPr/>
            </a:pPr>
            <a:r>
              <a:rPr lang="en-US" sz="3000" dirty="0">
                <a:latin typeface="Calibri" panose="020F0502020204030204" pitchFamily="34" charset="0"/>
              </a:rPr>
              <a:t>    available, you may remain </a:t>
            </a:r>
            <a:r>
              <a:rPr lang="en-US" sz="3000" b="1" dirty="0">
                <a:solidFill>
                  <a:schemeClr val="hlink"/>
                </a:solidFill>
                <a:latin typeface="Calibri" panose="020F0502020204030204" pitchFamily="34" charset="0"/>
              </a:rPr>
              <a:t>in your current apartment</a:t>
            </a:r>
          </a:p>
          <a:p>
            <a:pPr marL="0" indent="0">
              <a:buFont typeface="Wingdings" panose="05000000000000000000" pitchFamily="2" charset="2"/>
              <a:buNone/>
              <a:defRPr/>
            </a:pPr>
            <a:r>
              <a:rPr lang="en-US" sz="3000" b="1" dirty="0">
                <a:solidFill>
                  <a:schemeClr val="hlink"/>
                </a:solidFill>
                <a:latin typeface="Calibri" panose="020F0502020204030204" pitchFamily="34" charset="0"/>
              </a:rPr>
              <a:t>    </a:t>
            </a:r>
            <a:r>
              <a:rPr lang="en-US" sz="3000" dirty="0">
                <a:latin typeface="Calibri" panose="020F0502020204030204" pitchFamily="34" charset="0"/>
              </a:rPr>
              <a:t>until one is offered to you.</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 Rehab Program but </a:t>
            </a:r>
            <a:r>
              <a:rPr lang="en-US" sz="3000" b="1" dirty="0">
                <a:solidFill>
                  <a:srgbClr val="00B0F0"/>
                </a:solidFill>
                <a:latin typeface="Calibri" panose="020F0502020204030204" pitchFamily="34" charset="0"/>
              </a:rPr>
              <a:t>you will lose your Mod Rehab assistance.</a:t>
            </a:r>
          </a:p>
          <a:p>
            <a:pPr marL="0" indent="0">
              <a:buFont typeface="Wingdings" panose="05000000000000000000" pitchFamily="2" charset="2"/>
              <a:buNone/>
              <a:defRPr/>
            </a:pPr>
            <a:endParaRPr lang="en-US" sz="2800" dirty="0"/>
          </a:p>
        </p:txBody>
      </p:sp>
      <p:sp>
        <p:nvSpPr>
          <p:cNvPr id="4" name="Slide Number Placeholder 3">
            <a:extLst>
              <a:ext uri="{FF2B5EF4-FFF2-40B4-BE49-F238E27FC236}">
                <a16:creationId xmlns:a16="http://schemas.microsoft.com/office/drawing/2014/main" id="{64092438-0CCB-4836-AD69-7932421CB7D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EE7B952-64F4-4D03-B82B-ADD3B895101A}" type="slidenum">
              <a:rPr lang="en-US" altLang="en-US" smtClean="0">
                <a:latin typeface="Arial" panose="020B0604020202020204" pitchFamily="34" charset="0"/>
              </a:rPr>
              <a:pPr>
                <a:defRPr/>
              </a:pPr>
              <a:t>18</a:t>
            </a:fld>
            <a:endParaRPr lang="en-US" altLang="en-US">
              <a:latin typeface="Arial" panose="020B0604020202020204" pitchFamily="34" charset="0"/>
            </a:endParaRPr>
          </a:p>
        </p:txBody>
      </p:sp>
      <p:sp>
        <p:nvSpPr>
          <p:cNvPr id="2" name="Rectangle 1">
            <a:extLst>
              <a:ext uri="{FF2B5EF4-FFF2-40B4-BE49-F238E27FC236}">
                <a16:creationId xmlns:a16="http://schemas.microsoft.com/office/drawing/2014/main" id="{BA8C72C9-131A-4876-88FA-062F7A7D9C7A}"/>
              </a:ext>
            </a:extLst>
          </p:cNvPr>
          <p:cNvSpPr/>
          <p:nvPr/>
        </p:nvSpPr>
        <p:spPr>
          <a:xfrm>
            <a:off x="0" y="0"/>
            <a:ext cx="9144000" cy="1446550"/>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alibri" panose="020F0502020204030204" pitchFamily="34" charset="0"/>
              </a:rPr>
              <a:t>An </a:t>
            </a:r>
            <a:r>
              <a:rPr lang="en-US" sz="4400" b="1" dirty="0" err="1">
                <a:effectLst>
                  <a:outerShdw blurRad="38100" dist="38100" dir="2700000" algn="tl">
                    <a:srgbClr val="000000">
                      <a:alpha val="43137"/>
                    </a:srgbClr>
                  </a:outerShdw>
                </a:effectLst>
                <a:latin typeface="Calibri" panose="020F0502020204030204" pitchFamily="34" charset="0"/>
              </a:rPr>
              <a:t>Overhoused</a:t>
            </a:r>
            <a:r>
              <a:rPr lang="en-US" sz="4400" b="1" dirty="0">
                <a:effectLst>
                  <a:outerShdw blurRad="38100" dist="38100" dir="2700000" algn="tl">
                    <a:srgbClr val="000000">
                      <a:alpha val="43137"/>
                    </a:srgbClr>
                  </a:outerShdw>
                </a:effectLst>
                <a:latin typeface="Calibri" panose="020F0502020204030204" pitchFamily="34" charset="0"/>
              </a:rPr>
              <a:t> Family with Mod Rehab subsidy has three options</a:t>
            </a:r>
            <a:endParaRPr lang="en-US" sz="4400" dirty="0">
              <a:latin typeface="Calibri" panose="020F0502020204030204" pitchFamily="34" charset="0"/>
            </a:endParaRPr>
          </a:p>
        </p:txBody>
      </p:sp>
      <p:pic>
        <p:nvPicPr>
          <p:cNvPr id="5" name="MR - slide 18">
            <a:hlinkClick r:id="" action="ppaction://media"/>
            <a:extLst>
              <a:ext uri="{FF2B5EF4-FFF2-40B4-BE49-F238E27FC236}">
                <a16:creationId xmlns:a16="http://schemas.microsoft.com/office/drawing/2014/main" id="{DD94C848-C867-417E-95C4-D55BFAABA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971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22B03CF-A643-4CC9-ADAF-9A2575BC1C3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3DB608A-4A29-4C5D-8DAE-D013D8C663FD}" type="slidenum">
              <a:rPr lang="en-US" altLang="en-US" smtClean="0">
                <a:latin typeface="Arial" panose="020B0604020202020204" pitchFamily="34" charset="0"/>
              </a:rPr>
              <a:pPr>
                <a:defRPr/>
              </a:pPr>
              <a:t>19</a:t>
            </a:fld>
            <a:endParaRPr lang="en-US" altLang="en-US">
              <a:latin typeface="Arial" panose="020B0604020202020204" pitchFamily="34" charset="0"/>
            </a:endParaRPr>
          </a:p>
        </p:txBody>
      </p:sp>
      <p:sp>
        <p:nvSpPr>
          <p:cNvPr id="278530" name="Rectangle 2">
            <a:extLst>
              <a:ext uri="{FF2B5EF4-FFF2-40B4-BE49-F238E27FC236}">
                <a16:creationId xmlns:a16="http://schemas.microsoft.com/office/drawing/2014/main" id="{B4953906-6585-4896-A372-C95F23079667}"/>
              </a:ext>
            </a:extLst>
          </p:cNvPr>
          <p:cNvSpPr>
            <a:spLocks noGrp="1" noChangeArrowheads="1"/>
          </p:cNvSpPr>
          <p:nvPr>
            <p:ph type="title"/>
          </p:nvPr>
        </p:nvSpPr>
        <p:spPr>
          <a:xfrm>
            <a:off x="0" y="0"/>
            <a:ext cx="9144000" cy="1447800"/>
          </a:xfrm>
        </p:spPr>
        <p:txBody>
          <a:bodyPr/>
          <a:lstStyle/>
          <a:p>
            <a:pPr eaLnBrk="1" hangingPunct="1">
              <a:defRPr/>
            </a:pPr>
            <a:r>
              <a:rPr lang="en-US" sz="5400" b="1" dirty="0">
                <a:latin typeface="Calibri" pitchFamily="34" charset="0"/>
              </a:rPr>
              <a:t>Overcrowded Families</a:t>
            </a:r>
          </a:p>
        </p:txBody>
      </p:sp>
      <p:sp>
        <p:nvSpPr>
          <p:cNvPr id="278531" name="Rectangle 3">
            <a:extLst>
              <a:ext uri="{FF2B5EF4-FFF2-40B4-BE49-F238E27FC236}">
                <a16:creationId xmlns:a16="http://schemas.microsoft.com/office/drawing/2014/main" id="{FA5A0342-1304-4907-9E3A-D3AE29E8F9D9}"/>
              </a:ext>
            </a:extLst>
          </p:cNvPr>
          <p:cNvSpPr>
            <a:spLocks noGrp="1" noChangeArrowheads="1"/>
          </p:cNvSpPr>
          <p:nvPr>
            <p:ph type="body" idx="1"/>
          </p:nvPr>
        </p:nvSpPr>
        <p:spPr>
          <a:xfrm>
            <a:off x="457200" y="1752600"/>
            <a:ext cx="8229600" cy="3352800"/>
          </a:xfrm>
        </p:spPr>
        <p:txBody>
          <a:bodyPr anchor="ctr"/>
          <a:lstStyle/>
          <a:p>
            <a:pPr eaLnBrk="1" hangingPunct="1">
              <a:defRPr/>
            </a:pPr>
            <a:r>
              <a:rPr lang="en-US" sz="3000" b="1" dirty="0">
                <a:solidFill>
                  <a:schemeClr val="hlink"/>
                </a:solidFill>
                <a:latin typeface="Calibri" pitchFamily="34" charset="0"/>
              </a:rPr>
              <a:t>Overcrowded family</a:t>
            </a:r>
            <a:r>
              <a:rPr lang="en-US" sz="3000" dirty="0">
                <a:latin typeface="Calibri" pitchFamily="34" charset="0"/>
              </a:rPr>
              <a:t> is one that has more household members than the maximum number that HUD allows to live in the unit </a:t>
            </a:r>
          </a:p>
          <a:p>
            <a:pPr eaLnBrk="1" hangingPunct="1">
              <a:lnSpc>
                <a:spcPct val="80000"/>
              </a:lnSpc>
              <a:buFont typeface="Wingdings" panose="05000000000000000000" pitchFamily="2" charset="2"/>
              <a:buNone/>
              <a:defRPr/>
            </a:pPr>
            <a:endParaRPr lang="en-US" sz="3000" dirty="0">
              <a:latin typeface="Calibri" pitchFamily="34" charset="0"/>
            </a:endParaRPr>
          </a:p>
          <a:p>
            <a:pPr eaLnBrk="1" hangingPunct="1">
              <a:lnSpc>
                <a:spcPct val="80000"/>
              </a:lnSpc>
              <a:defRPr/>
            </a:pPr>
            <a:r>
              <a:rPr lang="en-US" sz="3000" dirty="0">
                <a:latin typeface="Calibri" pitchFamily="34" charset="0"/>
              </a:rPr>
              <a:t>More than one person in an SRO unit is considered overcrowded. </a:t>
            </a:r>
          </a:p>
        </p:txBody>
      </p:sp>
      <p:pic>
        <p:nvPicPr>
          <p:cNvPr id="3" name="MR - slide 19">
            <a:hlinkClick r:id="" action="ppaction://media"/>
            <a:extLst>
              <a:ext uri="{FF2B5EF4-FFF2-40B4-BE49-F238E27FC236}">
                <a16:creationId xmlns:a16="http://schemas.microsoft.com/office/drawing/2014/main" id="{5D99B820-14A8-482B-9F12-E2A8BF079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600"/>
    </mc:Choice>
    <mc:Fallback xmlns="">
      <p:transition advClick="0" advTm="2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429A981-F127-4953-988F-AC928BF95E0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99CAB68-BFF3-4C20-8036-30BB9DCECB89}" type="slidenum">
              <a:rPr lang="en-US" altLang="en-US" smtClean="0">
                <a:latin typeface="Arial" panose="020B0604020202020204" pitchFamily="34" charset="0"/>
              </a:rPr>
              <a:pPr>
                <a:defRPr/>
              </a:pPr>
              <a:t>2</a:t>
            </a:fld>
            <a:endParaRPr lang="en-US" altLang="en-US">
              <a:latin typeface="Arial" panose="020B0604020202020204" pitchFamily="34" charset="0"/>
            </a:endParaRPr>
          </a:p>
        </p:txBody>
      </p:sp>
      <p:sp>
        <p:nvSpPr>
          <p:cNvPr id="151554" name="Rectangle 2">
            <a:extLst>
              <a:ext uri="{FF2B5EF4-FFF2-40B4-BE49-F238E27FC236}">
                <a16:creationId xmlns:a16="http://schemas.microsoft.com/office/drawing/2014/main" id="{4D7E72AC-2DAC-44D9-98CE-8F8A7EC2B330}"/>
              </a:ext>
            </a:extLst>
          </p:cNvPr>
          <p:cNvSpPr>
            <a:spLocks noGrp="1" noChangeArrowheads="1"/>
          </p:cNvSpPr>
          <p:nvPr>
            <p:ph type="title"/>
          </p:nvPr>
        </p:nvSpPr>
        <p:spPr>
          <a:xfrm>
            <a:off x="457200" y="609600"/>
            <a:ext cx="8229600" cy="838200"/>
          </a:xfrm>
        </p:spPr>
        <p:txBody>
          <a:bodyPr/>
          <a:lstStyle/>
          <a:p>
            <a:pPr eaLnBrk="1" hangingPunct="1">
              <a:defRPr/>
            </a:pPr>
            <a:r>
              <a:rPr lang="en-US" sz="4000" b="1" dirty="0">
                <a:latin typeface="Calibri" pitchFamily="34" charset="0"/>
              </a:rPr>
              <a:t>In Today’s Briefing we will discuss:</a:t>
            </a:r>
          </a:p>
        </p:txBody>
      </p:sp>
      <p:sp>
        <p:nvSpPr>
          <p:cNvPr id="151555" name="Rectangle 3">
            <a:extLst>
              <a:ext uri="{FF2B5EF4-FFF2-40B4-BE49-F238E27FC236}">
                <a16:creationId xmlns:a16="http://schemas.microsoft.com/office/drawing/2014/main" id="{5E777E41-CFBA-46BE-B49F-77679992C777}"/>
              </a:ext>
            </a:extLst>
          </p:cNvPr>
          <p:cNvSpPr>
            <a:spLocks noGrp="1" noChangeArrowheads="1"/>
          </p:cNvSpPr>
          <p:nvPr>
            <p:ph type="body" idx="1"/>
          </p:nvPr>
        </p:nvSpPr>
        <p:spPr>
          <a:xfrm>
            <a:off x="457200" y="1905000"/>
            <a:ext cx="8229600" cy="4724400"/>
          </a:xfrm>
        </p:spPr>
        <p:txBody>
          <a:bodyPr anchor="ctr"/>
          <a:lstStyle/>
          <a:p>
            <a:pPr eaLnBrk="1" hangingPunct="1">
              <a:defRPr/>
            </a:pPr>
            <a:r>
              <a:rPr lang="en-US" sz="3000" dirty="0">
                <a:latin typeface="Calibri" pitchFamily="34" charset="0"/>
              </a:rPr>
              <a:t>Overview of the Moderate Rehabilitation (Mod Rehab) program and what is needed to gain assistance</a:t>
            </a:r>
          </a:p>
          <a:p>
            <a:pPr eaLnBrk="1" hangingPunct="1">
              <a:defRPr/>
            </a:pPr>
            <a:endParaRPr lang="en-US" sz="3000" dirty="0">
              <a:latin typeface="Calibri" pitchFamily="34" charset="0"/>
            </a:endParaRPr>
          </a:p>
          <a:p>
            <a:pPr eaLnBrk="1" hangingPunct="1">
              <a:defRPr/>
            </a:pPr>
            <a:r>
              <a:rPr lang="en-US" sz="3000" dirty="0">
                <a:latin typeface="Calibri" pitchFamily="34" charset="0"/>
              </a:rPr>
              <a:t>Overview of your family’s obligations and the owner’s obligations while participating in the Mod Rehab program at HPD</a:t>
            </a:r>
          </a:p>
          <a:p>
            <a:pPr eaLnBrk="1" hangingPunct="1">
              <a:buFont typeface="Wingdings" panose="05000000000000000000" pitchFamily="2" charset="2"/>
              <a:buNone/>
              <a:defRPr/>
            </a:pPr>
            <a:endParaRPr lang="en-US" sz="3000" dirty="0">
              <a:latin typeface="Calibri" pitchFamily="34" charset="0"/>
            </a:endParaRPr>
          </a:p>
        </p:txBody>
      </p:sp>
      <p:pic>
        <p:nvPicPr>
          <p:cNvPr id="2" name="MR - slide 2">
            <a:hlinkClick r:id="" action="ppaction://media"/>
            <a:extLst>
              <a:ext uri="{FF2B5EF4-FFF2-40B4-BE49-F238E27FC236}">
                <a16:creationId xmlns:a16="http://schemas.microsoft.com/office/drawing/2014/main" id="{F412234A-5BD0-4669-8E65-6A39B401C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9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3600"/>
    </mc:Choice>
    <mc:Fallback xmlns="">
      <p:transition advClick="0"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18345B-49B0-4C34-A896-AC160F6EE5D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9E69CD4-0312-4F69-BA2C-33869D018768}" type="slidenum">
              <a:rPr lang="en-US" altLang="en-US" smtClean="0">
                <a:latin typeface="Arial" panose="020B0604020202020204" pitchFamily="34" charset="0"/>
              </a:rPr>
              <a:pPr>
                <a:defRPr/>
              </a:pPr>
              <a:t>20</a:t>
            </a:fld>
            <a:endParaRPr lang="en-US" altLang="en-US">
              <a:latin typeface="Arial" panose="020B0604020202020204" pitchFamily="34" charset="0"/>
            </a:endParaRPr>
          </a:p>
        </p:txBody>
      </p:sp>
      <p:sp>
        <p:nvSpPr>
          <p:cNvPr id="307203" name="Rectangle 3">
            <a:extLst>
              <a:ext uri="{FF2B5EF4-FFF2-40B4-BE49-F238E27FC236}">
                <a16:creationId xmlns:a16="http://schemas.microsoft.com/office/drawing/2014/main" id="{B72C4829-AB54-42C8-9E28-6D5F5C865DE7}"/>
              </a:ext>
            </a:extLst>
          </p:cNvPr>
          <p:cNvSpPr>
            <a:spLocks noGrp="1" noChangeArrowheads="1"/>
          </p:cNvSpPr>
          <p:nvPr>
            <p:ph type="body" idx="1"/>
          </p:nvPr>
        </p:nvSpPr>
        <p:spPr>
          <a:xfrm>
            <a:off x="457200" y="1295400"/>
            <a:ext cx="8229600" cy="5105400"/>
          </a:xfrm>
        </p:spPr>
        <p:txBody>
          <a:bodyPr/>
          <a:lstStyle/>
          <a:p>
            <a:pPr eaLnBrk="1" hangingPunct="1">
              <a:lnSpc>
                <a:spcPct val="80000"/>
              </a:lnSpc>
              <a:buFont typeface="Wingdings" panose="05000000000000000000" pitchFamily="2" charset="2"/>
              <a:buNone/>
              <a:defRPr/>
            </a:pPr>
            <a:endParaRPr lang="en-US" dirty="0">
              <a:latin typeface="Calibri" panose="020F0502020204030204" pitchFamily="34" charset="0"/>
            </a:endParaRPr>
          </a:p>
          <a:p>
            <a:pPr eaLnBrk="1" hangingPunct="1">
              <a:lnSpc>
                <a:spcPct val="80000"/>
              </a:lnSpc>
              <a:buFont typeface="Wingdings" panose="05000000000000000000" pitchFamily="2" charset="2"/>
              <a:buNone/>
              <a:defRPr/>
            </a:pPr>
            <a:r>
              <a:rPr lang="en-US" sz="3600" b="1" dirty="0">
                <a:latin typeface="Calibri" panose="020F0502020204030204" pitchFamily="34" charset="0"/>
              </a:rPr>
              <a:t>The living/sleeping room must have:</a:t>
            </a:r>
          </a:p>
          <a:p>
            <a:pPr eaLnBrk="1" hangingPunct="1">
              <a:lnSpc>
                <a:spcPct val="80000"/>
              </a:lnSpc>
              <a:buFont typeface="Wingdings" panose="05000000000000000000" pitchFamily="2" charset="2"/>
              <a:buNone/>
              <a:defRPr/>
            </a:pPr>
            <a:endParaRPr lang="en-US" dirty="0">
              <a:latin typeface="Calibri" panose="020F0502020204030204" pitchFamily="34" charset="0"/>
            </a:endParaRPr>
          </a:p>
          <a:p>
            <a:pPr eaLnBrk="1" hangingPunct="1">
              <a:lnSpc>
                <a:spcPct val="80000"/>
              </a:lnSpc>
              <a:buFont typeface="Wingdings" panose="05000000000000000000" pitchFamily="2" charset="2"/>
              <a:buNone/>
              <a:defRPr/>
            </a:pPr>
            <a:endParaRPr lang="en-US" dirty="0">
              <a:latin typeface="Calibri" panose="020F0502020204030204" pitchFamily="34" charset="0"/>
            </a:endParaRPr>
          </a:p>
          <a:p>
            <a:pPr eaLnBrk="1" hangingPunct="1">
              <a:lnSpc>
                <a:spcPct val="80000"/>
              </a:lnSpc>
              <a:defRPr/>
            </a:pPr>
            <a:r>
              <a:rPr lang="en-US" dirty="0">
                <a:latin typeface="Calibri" panose="020F0502020204030204" pitchFamily="34" charset="0"/>
              </a:rPr>
              <a:t>Two working electrical outlets or one working outlet and one working light fixture</a:t>
            </a:r>
          </a:p>
          <a:p>
            <a:pPr marL="0" indent="0" algn="ctr" eaLnBrk="1" hangingPunct="1">
              <a:lnSpc>
                <a:spcPct val="80000"/>
              </a:lnSpc>
              <a:buNone/>
              <a:defRPr/>
            </a:pPr>
            <a:r>
              <a:rPr lang="en-US" dirty="0">
                <a:latin typeface="Calibri" panose="020F0502020204030204" pitchFamily="34" charset="0"/>
              </a:rPr>
              <a:t> </a:t>
            </a:r>
            <a:r>
              <a:rPr lang="en-US" u="sng" dirty="0">
                <a:latin typeface="Calibri" panose="020F0502020204030204" pitchFamily="34" charset="0"/>
              </a:rPr>
              <a:t>and</a:t>
            </a:r>
          </a:p>
          <a:p>
            <a:pPr eaLnBrk="1" hangingPunct="1">
              <a:lnSpc>
                <a:spcPct val="80000"/>
              </a:lnSpc>
              <a:defRPr/>
            </a:pPr>
            <a:r>
              <a:rPr lang="en-US" dirty="0">
                <a:latin typeface="Calibri" panose="020F0502020204030204" pitchFamily="34" charset="0"/>
              </a:rPr>
              <a:t>A window if the room is used primarily for sleeping</a:t>
            </a:r>
          </a:p>
          <a:p>
            <a:pPr eaLnBrk="1" hangingPunct="1">
              <a:lnSpc>
                <a:spcPct val="80000"/>
              </a:lnSpc>
              <a:buFont typeface="Wingdings" panose="05000000000000000000" pitchFamily="2" charset="2"/>
              <a:buNone/>
              <a:defRPr/>
            </a:pPr>
            <a:endParaRPr lang="en-US" dirty="0">
              <a:latin typeface="Calibri" panose="020F0502020204030204" pitchFamily="34" charset="0"/>
            </a:endParaRPr>
          </a:p>
          <a:p>
            <a:pPr eaLnBrk="1" hangingPunct="1">
              <a:lnSpc>
                <a:spcPct val="80000"/>
              </a:lnSpc>
              <a:defRPr/>
            </a:pPr>
            <a:endParaRPr lang="en-US" dirty="0">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4359DFF7-B122-4E3C-A813-CE0E3C779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6238" y="2895600"/>
            <a:ext cx="487362" cy="487362"/>
          </a:xfrm>
          <a:prstGeom prst="rect">
            <a:avLst/>
          </a:prstGeom>
        </p:spPr>
      </p:pic>
      <p:sp>
        <p:nvSpPr>
          <p:cNvPr id="4" name="Rectangle 3">
            <a:extLst>
              <a:ext uri="{FF2B5EF4-FFF2-40B4-BE49-F238E27FC236}">
                <a16:creationId xmlns:a16="http://schemas.microsoft.com/office/drawing/2014/main" id="{3FB487D7-B83A-47C9-A349-BE87BC631239}"/>
              </a:ext>
            </a:extLst>
          </p:cNvPr>
          <p:cNvSpPr/>
          <p:nvPr/>
        </p:nvSpPr>
        <p:spPr>
          <a:xfrm>
            <a:off x="0" y="120134"/>
            <a:ext cx="9144000" cy="923330"/>
          </a:xfrm>
          <a:prstGeom prst="rect">
            <a:avLst/>
          </a:prstGeom>
        </p:spPr>
        <p:txBody>
          <a:bodyPr wrap="square">
            <a:spAutoFit/>
          </a:bodyPr>
          <a:lstStyle/>
          <a:p>
            <a:pPr algn="ctr"/>
            <a:r>
              <a:rPr lang="en-US" sz="5400" b="1" dirty="0">
                <a:latin typeface="Calibri" pitchFamily="34" charset="0"/>
              </a:rPr>
              <a:t>Overcrowded Families (cont.)</a:t>
            </a:r>
            <a:endParaRPr lang="en-US" sz="5400" dirty="0"/>
          </a:p>
        </p:txBody>
      </p:sp>
    </p:spTree>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8DE879B-4F77-432B-A7C5-900C967D134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ACB31EE-AAD4-45DF-ABB0-D76E9540B857}" type="slidenum">
              <a:rPr lang="en-US" altLang="en-US" smtClean="0">
                <a:latin typeface="Arial" panose="020B0604020202020204" pitchFamily="34" charset="0"/>
              </a:rPr>
              <a:pPr>
                <a:defRPr/>
              </a:pPr>
              <a:t>21</a:t>
            </a:fld>
            <a:endParaRPr lang="en-US" altLang="en-US">
              <a:latin typeface="Arial" panose="020B0604020202020204" pitchFamily="34" charset="0"/>
            </a:endParaRPr>
          </a:p>
        </p:txBody>
      </p:sp>
      <p:sp>
        <p:nvSpPr>
          <p:cNvPr id="312323" name="Rectangle 3">
            <a:extLst>
              <a:ext uri="{FF2B5EF4-FFF2-40B4-BE49-F238E27FC236}">
                <a16:creationId xmlns:a16="http://schemas.microsoft.com/office/drawing/2014/main" id="{5758CED5-27A1-409F-9CD6-154318EA98D5}"/>
              </a:ext>
            </a:extLst>
          </p:cNvPr>
          <p:cNvSpPr>
            <a:spLocks noGrp="1" noChangeArrowheads="1"/>
          </p:cNvSpPr>
          <p:nvPr>
            <p:ph type="body" idx="1"/>
          </p:nvPr>
        </p:nvSpPr>
        <p:spPr>
          <a:xfrm>
            <a:off x="381000" y="1447800"/>
            <a:ext cx="8382000" cy="4495800"/>
          </a:xfrm>
        </p:spPr>
        <p:txBody>
          <a:bodyPr/>
          <a:lstStyle/>
          <a:p>
            <a:pPr eaLnBrk="1" hangingPunct="1">
              <a:lnSpc>
                <a:spcPct val="80000"/>
              </a:lnSpc>
              <a:defRPr/>
            </a:pPr>
            <a:r>
              <a:rPr lang="en-US" sz="2800" dirty="0">
                <a:latin typeface="Calibri" panose="020F0502020204030204" pitchFamily="34" charset="0"/>
              </a:rPr>
              <a:t>If your family is overcrowded, you </a:t>
            </a:r>
            <a:r>
              <a:rPr lang="en-US" sz="2800" u="sng" dirty="0">
                <a:latin typeface="Calibri" panose="020F0502020204030204" pitchFamily="34" charset="0"/>
              </a:rPr>
              <a:t>cannot </a:t>
            </a:r>
            <a:r>
              <a:rPr lang="en-US" sz="2800" dirty="0">
                <a:latin typeface="Calibri" panose="020F0502020204030204" pitchFamily="34" charset="0"/>
              </a:rPr>
              <a:t>receive Mod Rehab subsidy.</a:t>
            </a:r>
          </a:p>
          <a:p>
            <a:pPr eaLnBrk="1" hangingPunct="1">
              <a:lnSpc>
                <a:spcPct val="80000"/>
              </a:lnSpc>
              <a:defRPr/>
            </a:pPr>
            <a:endParaRPr lang="en-US" sz="2800" dirty="0">
              <a:latin typeface="Calibri" panose="020F0502020204030204" pitchFamily="34" charset="0"/>
            </a:endParaRPr>
          </a:p>
          <a:p>
            <a:pPr eaLnBrk="1" hangingPunct="1">
              <a:lnSpc>
                <a:spcPct val="80000"/>
              </a:lnSpc>
              <a:defRPr/>
            </a:pPr>
            <a:r>
              <a:rPr lang="en-US" sz="2800" dirty="0">
                <a:latin typeface="Calibri" panose="020F0502020204030204" pitchFamily="34" charset="0"/>
              </a:rPr>
              <a:t>Management has an obligation to offer you an appropriately-sized Mod Rehab unit in the development if one is available.</a:t>
            </a:r>
          </a:p>
          <a:p>
            <a:pPr marL="0" indent="0" eaLnBrk="1" hangingPunct="1">
              <a:lnSpc>
                <a:spcPct val="80000"/>
              </a:lnSpc>
              <a:buNone/>
              <a:defRPr/>
            </a:pPr>
            <a:endParaRPr lang="en-US" sz="2800" dirty="0">
              <a:latin typeface="Calibri" panose="020F0502020204030204" pitchFamily="34" charset="0"/>
            </a:endParaRPr>
          </a:p>
        </p:txBody>
      </p:sp>
      <p:sp>
        <p:nvSpPr>
          <p:cNvPr id="6" name="Rectangle 5">
            <a:extLst>
              <a:ext uri="{FF2B5EF4-FFF2-40B4-BE49-F238E27FC236}">
                <a16:creationId xmlns:a16="http://schemas.microsoft.com/office/drawing/2014/main" id="{ED6A5AD6-1199-4C35-8C9D-13A14D859115}"/>
              </a:ext>
            </a:extLst>
          </p:cNvPr>
          <p:cNvSpPr/>
          <p:nvPr/>
        </p:nvSpPr>
        <p:spPr>
          <a:xfrm>
            <a:off x="0" y="120134"/>
            <a:ext cx="9144000" cy="923330"/>
          </a:xfrm>
          <a:prstGeom prst="rect">
            <a:avLst/>
          </a:prstGeom>
        </p:spPr>
        <p:txBody>
          <a:bodyPr wrap="square">
            <a:spAutoFit/>
          </a:bodyPr>
          <a:lstStyle/>
          <a:p>
            <a:pPr algn="ctr"/>
            <a:r>
              <a:rPr lang="en-US" sz="5400" b="1" dirty="0">
                <a:latin typeface="Calibri" pitchFamily="34" charset="0"/>
              </a:rPr>
              <a:t>Overcrowded Families (cont.)</a:t>
            </a:r>
            <a:endParaRPr lang="en-US" sz="5400" dirty="0"/>
          </a:p>
        </p:txBody>
      </p:sp>
      <p:pic>
        <p:nvPicPr>
          <p:cNvPr id="2" name="MR - slide 21">
            <a:hlinkClick r:id="" action="ppaction://media"/>
            <a:extLst>
              <a:ext uri="{FF2B5EF4-FFF2-40B4-BE49-F238E27FC236}">
                <a16:creationId xmlns:a16="http://schemas.microsoft.com/office/drawing/2014/main" id="{A47C078A-55F9-4C3C-A878-61224E0C3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8F803-3ED0-42C2-8B54-CC2681CFAE51}"/>
              </a:ext>
            </a:extLst>
          </p:cNvPr>
          <p:cNvSpPr>
            <a:spLocks noGrp="1"/>
          </p:cNvSpPr>
          <p:nvPr>
            <p:ph idx="1"/>
          </p:nvPr>
        </p:nvSpPr>
        <p:spPr>
          <a:xfrm>
            <a:off x="457200" y="1447800"/>
            <a:ext cx="8229600" cy="5105400"/>
          </a:xfrm>
        </p:spPr>
        <p:txBody>
          <a:bodyPr>
            <a:normAutofit fontScale="92500" lnSpcReduction="10000"/>
          </a:bodyPr>
          <a:lstStyle/>
          <a:p>
            <a:pPr marL="0" indent="0">
              <a:buFont typeface="Wingdings" panose="05000000000000000000" pitchFamily="2" charset="2"/>
              <a:buNone/>
              <a:defRPr/>
            </a:pPr>
            <a:endParaRPr lang="en-US" sz="3000" dirty="0"/>
          </a:p>
          <a:p>
            <a:pPr marL="0" indent="0">
              <a:buFont typeface="Wingdings" panose="05000000000000000000" pitchFamily="2" charset="2"/>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If an appropriately-sized  Mod Rehab unit is available</a:t>
            </a:r>
          </a:p>
          <a:p>
            <a:pPr marL="0" indent="0">
              <a:buFont typeface="Wingdings" panose="05000000000000000000" pitchFamily="2" charset="2"/>
              <a:buNone/>
              <a:defRPr/>
            </a:pPr>
            <a:r>
              <a:rPr lang="en-US" sz="3000" dirty="0">
                <a:latin typeface="Calibri" panose="020F0502020204030204" pitchFamily="34" charset="0"/>
              </a:rPr>
              <a:t>    and offered to you, </a:t>
            </a:r>
            <a:r>
              <a:rPr lang="en-US" sz="3000" b="1" dirty="0">
                <a:solidFill>
                  <a:schemeClr val="hlink"/>
                </a:solidFill>
                <a:latin typeface="Calibri" panose="020F0502020204030204" pitchFamily="34" charset="0"/>
              </a:rPr>
              <a:t>you must move to that unit</a:t>
            </a:r>
            <a:r>
              <a:rPr lang="en-US" sz="3000" dirty="0">
                <a:latin typeface="Calibri" panose="020F0502020204030204" pitchFamily="34" charset="0"/>
              </a:rPr>
              <a:t>. </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Font typeface="Wingdings" panose="05000000000000000000" pitchFamily="2" charset="2"/>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You may </a:t>
            </a:r>
            <a:r>
              <a:rPr lang="en-US" sz="3000" b="1" dirty="0">
                <a:solidFill>
                  <a:srgbClr val="00B0F0"/>
                </a:solidFill>
                <a:latin typeface="Calibri" panose="020F0502020204030204" pitchFamily="34" charset="0"/>
              </a:rPr>
              <a:t>reduce the number of people in your</a:t>
            </a:r>
          </a:p>
          <a:p>
            <a:pPr marL="0" indent="0">
              <a:buFont typeface="Wingdings" panose="05000000000000000000" pitchFamily="2" charset="2"/>
              <a:buNone/>
              <a:defRPr/>
            </a:pPr>
            <a:r>
              <a:rPr lang="en-US" sz="3000" b="1" dirty="0">
                <a:solidFill>
                  <a:srgbClr val="00B0F0"/>
                </a:solidFill>
                <a:latin typeface="Calibri" panose="020F0502020204030204" pitchFamily="34" charset="0"/>
              </a:rPr>
              <a:t>    household </a:t>
            </a:r>
            <a:r>
              <a:rPr lang="en-US" sz="3000" dirty="0">
                <a:latin typeface="Calibri" panose="020F0502020204030204" pitchFamily="34" charset="0"/>
              </a:rPr>
              <a:t>so that you are not overcrowded in your</a:t>
            </a:r>
          </a:p>
          <a:p>
            <a:pPr marL="0" indent="0">
              <a:buFont typeface="Wingdings" panose="05000000000000000000" pitchFamily="2" charset="2"/>
              <a:buNone/>
              <a:defRPr/>
            </a:pPr>
            <a:r>
              <a:rPr lang="en-US" sz="3000" dirty="0">
                <a:latin typeface="Calibri" panose="020F0502020204030204" pitchFamily="34" charset="0"/>
              </a:rPr>
              <a:t>    current unit.</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 Rehab Program but </a:t>
            </a:r>
            <a:r>
              <a:rPr lang="en-US" sz="3000" b="1" dirty="0">
                <a:solidFill>
                  <a:srgbClr val="00B0F0"/>
                </a:solidFill>
                <a:latin typeface="Calibri" panose="020F0502020204030204" pitchFamily="34" charset="0"/>
              </a:rPr>
              <a:t>You will lose your Mod Rehab assistance.</a:t>
            </a:r>
          </a:p>
          <a:p>
            <a:pPr marL="0" indent="0">
              <a:buFont typeface="Wingdings" panose="05000000000000000000" pitchFamily="2" charset="2"/>
              <a:buNone/>
              <a:defRPr/>
            </a:pPr>
            <a:endParaRPr lang="en-US" sz="2800" dirty="0"/>
          </a:p>
        </p:txBody>
      </p:sp>
      <p:sp>
        <p:nvSpPr>
          <p:cNvPr id="4" name="Slide Number Placeholder 3">
            <a:extLst>
              <a:ext uri="{FF2B5EF4-FFF2-40B4-BE49-F238E27FC236}">
                <a16:creationId xmlns:a16="http://schemas.microsoft.com/office/drawing/2014/main" id="{64092438-0CCB-4836-AD69-7932421CB7D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EE7B952-64F4-4D03-B82B-ADD3B895101A}" type="slidenum">
              <a:rPr lang="en-US" altLang="en-US" smtClean="0">
                <a:latin typeface="Arial" panose="020B0604020202020204" pitchFamily="34" charset="0"/>
              </a:rPr>
              <a:pPr>
                <a:defRPr/>
              </a:pPr>
              <a:t>22</a:t>
            </a:fld>
            <a:endParaRPr lang="en-US" altLang="en-US">
              <a:latin typeface="Arial" panose="020B0604020202020204" pitchFamily="34" charset="0"/>
            </a:endParaRPr>
          </a:p>
        </p:txBody>
      </p:sp>
      <p:sp>
        <p:nvSpPr>
          <p:cNvPr id="2" name="Rectangle 1">
            <a:extLst>
              <a:ext uri="{FF2B5EF4-FFF2-40B4-BE49-F238E27FC236}">
                <a16:creationId xmlns:a16="http://schemas.microsoft.com/office/drawing/2014/main" id="{BA8C72C9-131A-4876-88FA-062F7A7D9C7A}"/>
              </a:ext>
            </a:extLst>
          </p:cNvPr>
          <p:cNvSpPr/>
          <p:nvPr/>
        </p:nvSpPr>
        <p:spPr>
          <a:xfrm>
            <a:off x="0" y="0"/>
            <a:ext cx="9144000" cy="1446550"/>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alibri" panose="020F0502020204030204" pitchFamily="34" charset="0"/>
              </a:rPr>
              <a:t>An Overcrowded Family with Mod Rehab subsidy has three options</a:t>
            </a:r>
            <a:endParaRPr lang="en-US" sz="4400" dirty="0">
              <a:latin typeface="Calibri" panose="020F0502020204030204" pitchFamily="34" charset="0"/>
            </a:endParaRPr>
          </a:p>
        </p:txBody>
      </p:sp>
      <p:pic>
        <p:nvPicPr>
          <p:cNvPr id="5" name="MR - slide 22">
            <a:hlinkClick r:id="" action="ppaction://media"/>
            <a:extLst>
              <a:ext uri="{FF2B5EF4-FFF2-40B4-BE49-F238E27FC236}">
                <a16:creationId xmlns:a16="http://schemas.microsoft.com/office/drawing/2014/main" id="{1198ABB1-7980-497C-A1FD-0C7502631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extLst>
      <p:ext uri="{BB962C8B-B14F-4D97-AF65-F5344CB8AC3E}">
        <p14:creationId xmlns:p14="http://schemas.microsoft.com/office/powerpoint/2010/main" val="3176172161"/>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ADDB1C0-DBA2-49E1-8198-CE5F0A553ED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74E6ECA-EA17-4E5A-A5D6-32E9072D7D4E}" type="slidenum">
              <a:rPr lang="en-US" altLang="en-US" smtClean="0">
                <a:latin typeface="Arial" panose="020B0604020202020204" pitchFamily="34" charset="0"/>
              </a:rPr>
              <a:pPr>
                <a:defRPr/>
              </a:pPr>
              <a:t>23</a:t>
            </a:fld>
            <a:endParaRPr lang="en-US" altLang="en-US">
              <a:latin typeface="Arial" panose="020B0604020202020204" pitchFamily="34" charset="0"/>
            </a:endParaRPr>
          </a:p>
        </p:txBody>
      </p:sp>
      <p:sp>
        <p:nvSpPr>
          <p:cNvPr id="323586" name="Rectangle 2">
            <a:extLst>
              <a:ext uri="{FF2B5EF4-FFF2-40B4-BE49-F238E27FC236}">
                <a16:creationId xmlns:a16="http://schemas.microsoft.com/office/drawing/2014/main" id="{DEF538CF-F0BD-4FD5-8EB8-F319F7752162}"/>
              </a:ext>
            </a:extLst>
          </p:cNvPr>
          <p:cNvSpPr>
            <a:spLocks noGrp="1" noChangeArrowheads="1"/>
          </p:cNvSpPr>
          <p:nvPr>
            <p:ph type="title"/>
          </p:nvPr>
        </p:nvSpPr>
        <p:spPr>
          <a:xfrm>
            <a:off x="0" y="0"/>
            <a:ext cx="9144000" cy="1706562"/>
          </a:xfrm>
        </p:spPr>
        <p:txBody>
          <a:bodyPr/>
          <a:lstStyle/>
          <a:p>
            <a:pPr eaLnBrk="1" hangingPunct="1">
              <a:defRPr/>
            </a:pPr>
            <a:r>
              <a:rPr lang="en-US" sz="5400" b="1" dirty="0">
                <a:latin typeface="Calibri" panose="020F0502020204030204" pitchFamily="34" charset="0"/>
              </a:rPr>
              <a:t>Underhoused Families</a:t>
            </a:r>
          </a:p>
        </p:txBody>
      </p:sp>
      <p:sp>
        <p:nvSpPr>
          <p:cNvPr id="323587" name="Rectangle 3">
            <a:extLst>
              <a:ext uri="{FF2B5EF4-FFF2-40B4-BE49-F238E27FC236}">
                <a16:creationId xmlns:a16="http://schemas.microsoft.com/office/drawing/2014/main" id="{1EA8A6CE-43EB-43AB-8990-F414BCCBD2CF}"/>
              </a:ext>
            </a:extLst>
          </p:cNvPr>
          <p:cNvSpPr>
            <a:spLocks noGrp="1" noChangeArrowheads="1"/>
          </p:cNvSpPr>
          <p:nvPr>
            <p:ph type="body" idx="1"/>
          </p:nvPr>
        </p:nvSpPr>
        <p:spPr>
          <a:xfrm>
            <a:off x="457200" y="2057400"/>
            <a:ext cx="8229600" cy="3810000"/>
          </a:xfrm>
        </p:spPr>
        <p:txBody>
          <a:bodyPr>
            <a:normAutofit fontScale="77500" lnSpcReduction="20000"/>
          </a:bodyPr>
          <a:lstStyle/>
          <a:p>
            <a:pPr eaLnBrk="1" hangingPunct="1">
              <a:defRPr/>
            </a:pPr>
            <a:r>
              <a:rPr lang="en-US" b="1" dirty="0">
                <a:solidFill>
                  <a:schemeClr val="hlink"/>
                </a:solidFill>
              </a:rPr>
              <a:t>Underhoused family</a:t>
            </a:r>
            <a:r>
              <a:rPr lang="en-US" dirty="0"/>
              <a:t> is one that resides in a unit with fewer bedrooms than the appropriate number based your Mod Rehab bedroom size (2 household members per bedroom), but who is not overcrowded. </a:t>
            </a:r>
          </a:p>
          <a:p>
            <a:pPr eaLnBrk="1" hangingPunct="1">
              <a:defRPr/>
            </a:pPr>
            <a:endParaRPr lang="en-US" dirty="0"/>
          </a:p>
          <a:p>
            <a:pPr eaLnBrk="1" hangingPunct="1">
              <a:defRPr/>
            </a:pPr>
            <a:r>
              <a:rPr lang="en-US" dirty="0"/>
              <a:t>If your family is underhoused, you </a:t>
            </a:r>
            <a:r>
              <a:rPr lang="en-US" b="1" u="sng" dirty="0">
                <a:solidFill>
                  <a:srgbClr val="00B0F0"/>
                </a:solidFill>
              </a:rPr>
              <a:t>can</a:t>
            </a:r>
            <a:r>
              <a:rPr lang="en-US" u="sng" dirty="0"/>
              <a:t> </a:t>
            </a:r>
            <a:r>
              <a:rPr lang="en-US" dirty="0"/>
              <a:t>remain in your apartment and receive Mod Rehab assistance.</a:t>
            </a:r>
          </a:p>
          <a:p>
            <a:pPr eaLnBrk="1" hangingPunct="1">
              <a:defRPr/>
            </a:pPr>
            <a:endParaRPr lang="en-US" dirty="0"/>
          </a:p>
          <a:p>
            <a:pPr eaLnBrk="1" hangingPunct="1">
              <a:defRPr/>
            </a:pPr>
            <a:r>
              <a:rPr lang="en-US" dirty="0"/>
              <a:t>Management does not have an obligation to offer you an appropriately-sized Mod Rehab unit in the development.</a:t>
            </a:r>
          </a:p>
          <a:p>
            <a:pPr eaLnBrk="1" hangingPunct="1">
              <a:buFont typeface="Wingdings" panose="05000000000000000000" pitchFamily="2" charset="2"/>
              <a:buNone/>
              <a:defRPr/>
            </a:pPr>
            <a:endParaRPr lang="en-US" dirty="0"/>
          </a:p>
        </p:txBody>
      </p:sp>
      <p:pic>
        <p:nvPicPr>
          <p:cNvPr id="2" name="MR - slide 23">
            <a:hlinkClick r:id="" action="ppaction://media"/>
            <a:extLst>
              <a:ext uri="{FF2B5EF4-FFF2-40B4-BE49-F238E27FC236}">
                <a16:creationId xmlns:a16="http://schemas.microsoft.com/office/drawing/2014/main" id="{D8AAEF09-9DAB-4B32-8EEB-FFF479F9DC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9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8F803-3ED0-42C2-8B54-CC2681CFAE51}"/>
              </a:ext>
            </a:extLst>
          </p:cNvPr>
          <p:cNvSpPr>
            <a:spLocks noGrp="1"/>
          </p:cNvSpPr>
          <p:nvPr>
            <p:ph idx="1"/>
          </p:nvPr>
        </p:nvSpPr>
        <p:spPr>
          <a:xfrm>
            <a:off x="457200" y="1447800"/>
            <a:ext cx="8229600" cy="5105400"/>
          </a:xfrm>
        </p:spPr>
        <p:txBody>
          <a:bodyPr>
            <a:normAutofit fontScale="92500"/>
          </a:bodyPr>
          <a:lstStyle/>
          <a:p>
            <a:pPr marL="0" indent="0">
              <a:buFont typeface="Wingdings" panose="05000000000000000000" pitchFamily="2" charset="2"/>
              <a:buNone/>
              <a:defRPr/>
            </a:pPr>
            <a:endParaRPr lang="en-US" sz="3000" dirty="0"/>
          </a:p>
          <a:p>
            <a:pPr marL="0" indent="0">
              <a:buNone/>
              <a:defRPr/>
            </a:pPr>
            <a:r>
              <a:rPr lang="en-US" sz="3000" b="1" dirty="0">
                <a:solidFill>
                  <a:schemeClr val="hlink"/>
                </a:solidFill>
                <a:latin typeface="Calibri" panose="020F0502020204030204" pitchFamily="34" charset="0"/>
              </a:rPr>
              <a:t>1.</a:t>
            </a:r>
            <a:r>
              <a:rPr lang="en-US" sz="3000" dirty="0">
                <a:latin typeface="Calibri" panose="020F0502020204030204" pitchFamily="34" charset="0"/>
              </a:rPr>
              <a:t> Remain </a:t>
            </a:r>
            <a:r>
              <a:rPr lang="en-US" sz="3000" b="1" dirty="0">
                <a:solidFill>
                  <a:srgbClr val="00B0F0"/>
                </a:solidFill>
                <a:latin typeface="Calibri" panose="020F0502020204030204" pitchFamily="34" charset="0"/>
              </a:rPr>
              <a:t>in your current apartment</a:t>
            </a:r>
            <a:r>
              <a:rPr lang="en-US" sz="3000" dirty="0">
                <a:latin typeface="Calibri" panose="020F0502020204030204" pitchFamily="34" charset="0"/>
              </a:rPr>
              <a:t>.</a:t>
            </a:r>
          </a:p>
          <a:p>
            <a:pPr marL="457200" lvl="1" indent="0">
              <a:buFont typeface="Wingdings" panose="05000000000000000000" pitchFamily="2" charset="2"/>
              <a:buNone/>
              <a:defRPr/>
            </a:pPr>
            <a:endParaRPr lang="en-US" sz="3000" dirty="0">
              <a:latin typeface="Calibri" panose="020F0502020204030204" pitchFamily="34" charset="0"/>
            </a:endParaRPr>
          </a:p>
          <a:p>
            <a:pPr marL="0" indent="0">
              <a:buNone/>
              <a:defRPr/>
            </a:pPr>
            <a:r>
              <a:rPr lang="en-US" sz="3000" b="1" dirty="0">
                <a:solidFill>
                  <a:schemeClr val="hlink"/>
                </a:solidFill>
                <a:latin typeface="Calibri" panose="020F0502020204030204" pitchFamily="34" charset="0"/>
              </a:rPr>
              <a:t>2. </a:t>
            </a:r>
            <a:r>
              <a:rPr lang="en-US" sz="3000" dirty="0">
                <a:latin typeface="Calibri" panose="020F0502020204030204" pitchFamily="34" charset="0"/>
              </a:rPr>
              <a:t>If management offers you an appropriately-sized</a:t>
            </a:r>
          </a:p>
          <a:p>
            <a:pPr marL="0" indent="0">
              <a:buNone/>
              <a:defRPr/>
            </a:pPr>
            <a:r>
              <a:rPr lang="en-US" sz="3000" dirty="0">
                <a:latin typeface="Calibri" panose="020F0502020204030204" pitchFamily="34" charset="0"/>
              </a:rPr>
              <a:t>    Mod Rehab unit at the development, </a:t>
            </a:r>
            <a:r>
              <a:rPr lang="en-US" sz="3000" b="1" dirty="0">
                <a:solidFill>
                  <a:srgbClr val="00B0F0"/>
                </a:solidFill>
                <a:latin typeface="Calibri" panose="020F0502020204030204" pitchFamily="34" charset="0"/>
              </a:rPr>
              <a:t>you may move</a:t>
            </a:r>
          </a:p>
          <a:p>
            <a:pPr marL="0" indent="0">
              <a:buNone/>
              <a:defRPr/>
            </a:pPr>
            <a:r>
              <a:rPr lang="en-US" sz="3000" b="1" dirty="0">
                <a:solidFill>
                  <a:srgbClr val="00B0F0"/>
                </a:solidFill>
                <a:latin typeface="Calibri" panose="020F0502020204030204" pitchFamily="34" charset="0"/>
              </a:rPr>
              <a:t>    to that unit if you wish. </a:t>
            </a:r>
          </a:p>
          <a:p>
            <a:pPr marL="0" indent="0">
              <a:buFont typeface="Wingdings" panose="05000000000000000000" pitchFamily="2" charset="2"/>
              <a:buNone/>
              <a:defRPr/>
            </a:pPr>
            <a:endParaRPr lang="en-US" sz="3000" dirty="0">
              <a:latin typeface="Calibri" panose="020F0502020204030204" pitchFamily="34" charset="0"/>
            </a:endParaRPr>
          </a:p>
          <a:p>
            <a:pPr eaLnBrk="1" hangingPunct="1">
              <a:buNone/>
              <a:defRPr/>
            </a:pPr>
            <a:r>
              <a:rPr lang="en-US" sz="3000" b="1" dirty="0">
                <a:solidFill>
                  <a:schemeClr val="hlink"/>
                </a:solidFill>
                <a:latin typeface="Calibri" panose="020F0502020204030204" pitchFamily="34" charset="0"/>
              </a:rPr>
              <a:t>3.</a:t>
            </a:r>
            <a:r>
              <a:rPr lang="en-US" sz="3000" dirty="0">
                <a:latin typeface="Calibri" panose="020F0502020204030204" pitchFamily="34" charset="0"/>
              </a:rPr>
              <a:t> You may move outside the development or into a unit not under the Mod Rehab Program but </a:t>
            </a:r>
            <a:r>
              <a:rPr lang="en-US" sz="3000" b="1" dirty="0">
                <a:solidFill>
                  <a:srgbClr val="00B0F0"/>
                </a:solidFill>
                <a:latin typeface="Calibri" panose="020F0502020204030204" pitchFamily="34" charset="0"/>
              </a:rPr>
              <a:t>You will lose your Mod Rehab assistance.</a:t>
            </a:r>
          </a:p>
          <a:p>
            <a:pPr marL="0" indent="0">
              <a:buFont typeface="Wingdings" panose="05000000000000000000" pitchFamily="2" charset="2"/>
              <a:buNone/>
              <a:defRPr/>
            </a:pPr>
            <a:endParaRPr lang="en-US" sz="2800" dirty="0"/>
          </a:p>
        </p:txBody>
      </p:sp>
      <p:sp>
        <p:nvSpPr>
          <p:cNvPr id="4" name="Slide Number Placeholder 3">
            <a:extLst>
              <a:ext uri="{FF2B5EF4-FFF2-40B4-BE49-F238E27FC236}">
                <a16:creationId xmlns:a16="http://schemas.microsoft.com/office/drawing/2014/main" id="{64092438-0CCB-4836-AD69-7932421CB7D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EE7B952-64F4-4D03-B82B-ADD3B895101A}" type="slidenum">
              <a:rPr lang="en-US" altLang="en-US" smtClean="0">
                <a:latin typeface="Arial" panose="020B0604020202020204" pitchFamily="34" charset="0"/>
              </a:rPr>
              <a:pPr>
                <a:defRPr/>
              </a:pPr>
              <a:t>24</a:t>
            </a:fld>
            <a:endParaRPr lang="en-US" altLang="en-US">
              <a:latin typeface="Arial" panose="020B0604020202020204" pitchFamily="34" charset="0"/>
            </a:endParaRPr>
          </a:p>
        </p:txBody>
      </p:sp>
      <p:sp>
        <p:nvSpPr>
          <p:cNvPr id="2" name="Rectangle 1">
            <a:extLst>
              <a:ext uri="{FF2B5EF4-FFF2-40B4-BE49-F238E27FC236}">
                <a16:creationId xmlns:a16="http://schemas.microsoft.com/office/drawing/2014/main" id="{BA8C72C9-131A-4876-88FA-062F7A7D9C7A}"/>
              </a:ext>
            </a:extLst>
          </p:cNvPr>
          <p:cNvSpPr/>
          <p:nvPr/>
        </p:nvSpPr>
        <p:spPr>
          <a:xfrm>
            <a:off x="0" y="0"/>
            <a:ext cx="9144000" cy="1446550"/>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alibri" panose="020F0502020204030204" pitchFamily="34" charset="0"/>
              </a:rPr>
              <a:t>An Underhoused Family with Mod Rehab subsidy has three options</a:t>
            </a:r>
            <a:endParaRPr lang="en-US" sz="4400" dirty="0">
              <a:latin typeface="Calibri" panose="020F0502020204030204" pitchFamily="34" charset="0"/>
            </a:endParaRPr>
          </a:p>
        </p:txBody>
      </p:sp>
      <p:pic>
        <p:nvPicPr>
          <p:cNvPr id="5" name="MR - slide 24">
            <a:hlinkClick r:id="" action="ppaction://media"/>
            <a:extLst>
              <a:ext uri="{FF2B5EF4-FFF2-40B4-BE49-F238E27FC236}">
                <a16:creationId xmlns:a16="http://schemas.microsoft.com/office/drawing/2014/main" id="{E3871F55-921C-44CE-B19F-1A07332DC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146425"/>
            <a:ext cx="609600" cy="609600"/>
          </a:xfrm>
          <a:prstGeom prst="rect">
            <a:avLst/>
          </a:prstGeom>
        </p:spPr>
      </p:pic>
    </p:spTree>
    <p:extLst>
      <p:ext uri="{BB962C8B-B14F-4D97-AF65-F5344CB8AC3E}">
        <p14:creationId xmlns:p14="http://schemas.microsoft.com/office/powerpoint/2010/main" val="2614428780"/>
      </p:ext>
    </p:extLst>
  </p:cSld>
  <p:clrMapOvr>
    <a:masterClrMapping/>
  </p:clrMapOvr>
  <mc:AlternateContent xmlns:mc="http://schemas.openxmlformats.org/markup-compatibility/2006" xmlns:p14="http://schemas.microsoft.com/office/powerpoint/2010/main">
    <mc:Choice Requires="p14">
      <p:transition spd="slow" p14:dur="2000" advTm="22900"/>
    </mc:Choice>
    <mc:Fallback xmlns="">
      <p:transition spd="slow" advTm="2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152"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B98CCC3-E2B9-4BFF-A403-9E22A9881FA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BE4B43C-D961-42D7-9845-774135CD54AD}" type="slidenum">
              <a:rPr lang="en-US" altLang="en-US" smtClean="0">
                <a:latin typeface="Arial" panose="020B0604020202020204" pitchFamily="34" charset="0"/>
              </a:rPr>
              <a:pPr>
                <a:defRPr/>
              </a:pPr>
              <a:t>25</a:t>
            </a:fld>
            <a:endParaRPr lang="en-US" altLang="en-US">
              <a:latin typeface="Arial" panose="020B0604020202020204" pitchFamily="34" charset="0"/>
            </a:endParaRPr>
          </a:p>
        </p:txBody>
      </p:sp>
      <p:sp>
        <p:nvSpPr>
          <p:cNvPr id="439298" name="Rectangle 2">
            <a:extLst>
              <a:ext uri="{FF2B5EF4-FFF2-40B4-BE49-F238E27FC236}">
                <a16:creationId xmlns:a16="http://schemas.microsoft.com/office/drawing/2014/main" id="{CED82890-4369-4F0F-B57F-C7C0D72DA48E}"/>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How does HPD Determine </a:t>
            </a:r>
            <a:br>
              <a:rPr lang="en-US" sz="5400" b="1" dirty="0">
                <a:latin typeface="Calibri" pitchFamily="34" charset="0"/>
              </a:rPr>
            </a:br>
            <a:r>
              <a:rPr lang="en-US" sz="5400" b="1" dirty="0">
                <a:latin typeface="Calibri" pitchFamily="34" charset="0"/>
              </a:rPr>
              <a:t>your family’s Income? </a:t>
            </a:r>
          </a:p>
        </p:txBody>
      </p:sp>
      <p:sp>
        <p:nvSpPr>
          <p:cNvPr id="439299" name="Rectangle 3">
            <a:extLst>
              <a:ext uri="{FF2B5EF4-FFF2-40B4-BE49-F238E27FC236}">
                <a16:creationId xmlns:a16="http://schemas.microsoft.com/office/drawing/2014/main" id="{A695EF48-8D73-4F3D-9EF2-A8F9F00730B4}"/>
              </a:ext>
            </a:extLst>
          </p:cNvPr>
          <p:cNvSpPr>
            <a:spLocks noGrp="1" noChangeArrowheads="1"/>
          </p:cNvSpPr>
          <p:nvPr>
            <p:ph type="body" idx="1"/>
          </p:nvPr>
        </p:nvSpPr>
        <p:spPr>
          <a:xfrm>
            <a:off x="457200" y="2133600"/>
            <a:ext cx="8229600" cy="4724400"/>
          </a:xfrm>
        </p:spPr>
        <p:txBody>
          <a:bodyPr/>
          <a:lstStyle/>
          <a:p>
            <a:pPr eaLnBrk="1" hangingPunct="1">
              <a:lnSpc>
                <a:spcPct val="90000"/>
              </a:lnSpc>
              <a:buFont typeface="Wingdings" panose="05000000000000000000" pitchFamily="2" charset="2"/>
              <a:buNone/>
              <a:defRPr/>
            </a:pPr>
            <a:r>
              <a:rPr lang="en-US" sz="3600" b="1" u="sng" dirty="0">
                <a:solidFill>
                  <a:schemeClr val="hlink"/>
                </a:solidFill>
                <a:latin typeface="Calibri" pitchFamily="34" charset="0"/>
              </a:rPr>
              <a:t>Gross income</a:t>
            </a:r>
            <a:r>
              <a:rPr lang="en-US" sz="3600" b="1" dirty="0">
                <a:latin typeface="Calibri" pitchFamily="34" charset="0"/>
              </a:rPr>
              <a: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400" dirty="0">
                <a:latin typeface="Calibri" pitchFamily="34" charset="0"/>
              </a:rPr>
              <a:t>All sources of  Income, such as wages </a:t>
            </a:r>
            <a:r>
              <a:rPr lang="en-US" sz="3400" dirty="0">
                <a:solidFill>
                  <a:schemeClr val="folHlink"/>
                </a:solidFill>
                <a:latin typeface="Calibri" pitchFamily="34" charset="0"/>
              </a:rPr>
              <a:t>(before taxes),</a:t>
            </a:r>
            <a:r>
              <a:rPr lang="en-US" sz="3400" dirty="0">
                <a:latin typeface="Calibri" pitchFamily="34" charset="0"/>
              </a:rPr>
              <a:t> SS, SSI, Public Assistance, pensions, unemployment, child support, family contributions or self-employment.</a:t>
            </a:r>
          </a:p>
          <a:p>
            <a:pPr eaLnBrk="1" hangingPunct="1">
              <a:lnSpc>
                <a:spcPct val="90000"/>
              </a:lnSpc>
              <a:defRPr/>
            </a:pPr>
            <a:endParaRPr lang="en-US" sz="3400" dirty="0">
              <a:latin typeface="Calibri" pitchFamily="34" charset="0"/>
            </a:endParaRPr>
          </a:p>
          <a:p>
            <a:pPr eaLnBrk="1" hangingPunct="1">
              <a:lnSpc>
                <a:spcPct val="90000"/>
              </a:lnSpc>
              <a:defRPr/>
            </a:pPr>
            <a:r>
              <a:rPr lang="en-US" sz="3400" dirty="0">
                <a:latin typeface="Calibri" pitchFamily="34" charset="0"/>
              </a:rPr>
              <a:t>Income from assets</a:t>
            </a:r>
          </a:p>
          <a:p>
            <a:pPr eaLnBrk="1" hangingPunct="1">
              <a:lnSpc>
                <a:spcPct val="90000"/>
              </a:lnSpc>
              <a:defRPr/>
            </a:pPr>
            <a:endParaRPr lang="en-US" sz="3600" dirty="0">
              <a:latin typeface="Calibri" pitchFamily="34" charset="0"/>
            </a:endParaRPr>
          </a:p>
        </p:txBody>
      </p:sp>
      <p:pic>
        <p:nvPicPr>
          <p:cNvPr id="2" name="MR - slide 25">
            <a:hlinkClick r:id="" action="ppaction://media"/>
            <a:extLst>
              <a:ext uri="{FF2B5EF4-FFF2-40B4-BE49-F238E27FC236}">
                <a16:creationId xmlns:a16="http://schemas.microsoft.com/office/drawing/2014/main" id="{A60BEE04-8FA2-4C5C-AE20-4F1002C69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4300"/>
    </mc:Choice>
    <mc:Fallback xmlns="">
      <p:transition advClick="0" advTm="4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F874-798A-4AE6-8415-3C8AB2A7D546}"/>
              </a:ext>
            </a:extLst>
          </p:cNvPr>
          <p:cNvSpPr>
            <a:spLocks noGrp="1"/>
          </p:cNvSpPr>
          <p:nvPr>
            <p:ph type="title"/>
          </p:nvPr>
        </p:nvSpPr>
        <p:spPr>
          <a:xfrm>
            <a:off x="0" y="0"/>
            <a:ext cx="9144000" cy="1905000"/>
          </a:xfrm>
        </p:spPr>
        <p:txBody>
          <a:bodyPr/>
          <a:lstStyle/>
          <a:p>
            <a:pPr>
              <a:defRPr/>
            </a:pPr>
            <a:r>
              <a:rPr lang="en-US" sz="5400" b="1" dirty="0">
                <a:latin typeface="Calibri" pitchFamily="34" charset="0"/>
              </a:rPr>
              <a:t>How does HPD Determine </a:t>
            </a:r>
            <a:br>
              <a:rPr lang="en-US" sz="5400" b="1" dirty="0">
                <a:latin typeface="Calibri" pitchFamily="34" charset="0"/>
              </a:rPr>
            </a:br>
            <a:r>
              <a:rPr lang="en-US" sz="5400" b="1" dirty="0">
                <a:latin typeface="Calibri" pitchFamily="34" charset="0"/>
              </a:rPr>
              <a:t>your Income? (Continued)</a:t>
            </a:r>
          </a:p>
        </p:txBody>
      </p:sp>
      <p:sp>
        <p:nvSpPr>
          <p:cNvPr id="3" name="Content Placeholder 2">
            <a:extLst>
              <a:ext uri="{FF2B5EF4-FFF2-40B4-BE49-F238E27FC236}">
                <a16:creationId xmlns:a16="http://schemas.microsoft.com/office/drawing/2014/main" id="{2830C39D-FB20-450E-BD4A-7FF8AC750822}"/>
              </a:ext>
            </a:extLst>
          </p:cNvPr>
          <p:cNvSpPr>
            <a:spLocks noGrp="1"/>
          </p:cNvSpPr>
          <p:nvPr>
            <p:ph idx="1"/>
          </p:nvPr>
        </p:nvSpPr>
        <p:spPr>
          <a:xfrm>
            <a:off x="457200" y="2209800"/>
            <a:ext cx="8229600" cy="4511675"/>
          </a:xfrm>
        </p:spPr>
        <p:txBody>
          <a:bodyPr/>
          <a:lstStyle/>
          <a:p>
            <a:pPr eaLnBrk="1" hangingPunct="1">
              <a:defRPr/>
            </a:pPr>
            <a:r>
              <a:rPr lang="en-US" sz="3000" dirty="0">
                <a:latin typeface="Calibri" pitchFamily="34" charset="0"/>
              </a:rPr>
              <a:t>Some types of income do not count towards your household’s gross income (they are considered “excluded” from your household income), such as food stamps benefits or wages for minors and payments for care of foster children. </a:t>
            </a:r>
            <a:r>
              <a:rPr lang="en-US" sz="3000" dirty="0">
                <a:solidFill>
                  <a:srgbClr val="FF0000"/>
                </a:solidFill>
                <a:latin typeface="Calibri" pitchFamily="34" charset="0"/>
              </a:rPr>
              <a:t> </a:t>
            </a:r>
          </a:p>
          <a:p>
            <a:pPr eaLnBrk="1" hangingPunct="1">
              <a:defRPr/>
            </a:pPr>
            <a:endParaRPr lang="en-US" sz="3000" dirty="0">
              <a:solidFill>
                <a:srgbClr val="FF0000"/>
              </a:solidFill>
              <a:latin typeface="Calibri" pitchFamily="34" charset="0"/>
            </a:endParaRPr>
          </a:p>
          <a:p>
            <a:pPr eaLnBrk="1" hangingPunct="1">
              <a:defRPr/>
            </a:pPr>
            <a:r>
              <a:rPr lang="en-US" sz="3000" dirty="0">
                <a:latin typeface="Calibri" pitchFamily="34" charset="0"/>
              </a:rPr>
              <a:t>You need to report </a:t>
            </a:r>
            <a:r>
              <a:rPr lang="en-US" sz="3000" u="sng" dirty="0">
                <a:latin typeface="Calibri" pitchFamily="34" charset="0"/>
              </a:rPr>
              <a:t>all your household income</a:t>
            </a:r>
            <a:r>
              <a:rPr lang="en-US" sz="3000" dirty="0">
                <a:latin typeface="Calibri" pitchFamily="34" charset="0"/>
              </a:rPr>
              <a:t>, and HPD will determine if any of this income is excluded.</a:t>
            </a:r>
          </a:p>
          <a:p>
            <a:pPr>
              <a:defRPr/>
            </a:pPr>
            <a:endParaRPr lang="en-US" sz="3400" dirty="0">
              <a:latin typeface="Calibri" pitchFamily="34" charset="0"/>
            </a:endParaRPr>
          </a:p>
        </p:txBody>
      </p:sp>
      <p:sp>
        <p:nvSpPr>
          <p:cNvPr id="4" name="Slide Number Placeholder 3">
            <a:extLst>
              <a:ext uri="{FF2B5EF4-FFF2-40B4-BE49-F238E27FC236}">
                <a16:creationId xmlns:a16="http://schemas.microsoft.com/office/drawing/2014/main" id="{CDE52819-E91F-49AD-B029-C5C9F6CF9B6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55A0597-2401-4FD3-9D44-EC8B8C1E952B}" type="slidenum">
              <a:rPr lang="en-US" altLang="en-US" smtClean="0">
                <a:latin typeface="Arial" panose="020B0604020202020204" pitchFamily="34" charset="0"/>
              </a:rPr>
              <a:pPr>
                <a:defRPr/>
              </a:pPr>
              <a:t>26</a:t>
            </a:fld>
            <a:endParaRPr lang="en-US" altLang="en-US">
              <a:latin typeface="Arial" panose="020B0604020202020204" pitchFamily="34" charset="0"/>
            </a:endParaRPr>
          </a:p>
        </p:txBody>
      </p:sp>
      <p:pic>
        <p:nvPicPr>
          <p:cNvPr id="5" name="MR - slide 26">
            <a:hlinkClick r:id="" action="ppaction://media"/>
            <a:extLst>
              <a:ext uri="{FF2B5EF4-FFF2-40B4-BE49-F238E27FC236}">
                <a16:creationId xmlns:a16="http://schemas.microsoft.com/office/drawing/2014/main" id="{BCF1CA95-B4B5-4083-88E4-5EB0CD4EE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797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1200"/>
    </mc:Choice>
    <mc:Fallback xmlns="">
      <p:transition advClick="0"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C90A67-D7DE-4581-9AD3-7BCA371FF4B8}"/>
              </a:ext>
            </a:extLst>
          </p:cNvPr>
          <p:cNvSpPr>
            <a:spLocks noGrp="1"/>
          </p:cNvSpPr>
          <p:nvPr>
            <p:ph type="title"/>
          </p:nvPr>
        </p:nvSpPr>
        <p:spPr>
          <a:xfrm>
            <a:off x="0" y="0"/>
            <a:ext cx="9144000" cy="1371600"/>
          </a:xfrm>
        </p:spPr>
        <p:txBody>
          <a:bodyPr/>
          <a:lstStyle/>
          <a:p>
            <a:r>
              <a:rPr lang="en-US" sz="5400" b="1" u="sng" dirty="0">
                <a:latin typeface="Calibri" panose="020F0502020204030204" pitchFamily="34" charset="0"/>
              </a:rPr>
              <a:t>How does HPD Determine </a:t>
            </a:r>
            <a:br>
              <a:rPr lang="en-US" sz="5400" b="1" u="sng" dirty="0">
                <a:latin typeface="Calibri" panose="020F0502020204030204" pitchFamily="34" charset="0"/>
              </a:rPr>
            </a:br>
            <a:r>
              <a:rPr lang="en-US" sz="5400" b="1" u="sng" dirty="0">
                <a:latin typeface="Calibri" panose="020F0502020204030204" pitchFamily="34" charset="0"/>
              </a:rPr>
              <a:t>your Income? (cont.)</a:t>
            </a:r>
            <a:endParaRPr lang="en-US" sz="5400" b="1" dirty="0">
              <a:latin typeface="Calibri" panose="020F0502020204030204" pitchFamily="34" charset="0"/>
            </a:endParaRPr>
          </a:p>
        </p:txBody>
      </p:sp>
      <p:sp>
        <p:nvSpPr>
          <p:cNvPr id="441346" name="Rectangle 2"/>
          <p:cNvSpPr>
            <a:spLocks noGrp="1" noChangeArrowheads="1"/>
          </p:cNvSpPr>
          <p:nvPr>
            <p:ph idx="1"/>
          </p:nvPr>
        </p:nvSpPr>
        <p:spPr>
          <a:xfrm>
            <a:off x="457200" y="1676400"/>
            <a:ext cx="8229600" cy="4816474"/>
          </a:xfrm>
        </p:spPr>
        <p:txBody>
          <a:bodyPr/>
          <a:lstStyle/>
          <a:p>
            <a:pPr eaLnBrk="1" hangingPunct="1">
              <a:buFont typeface="Wingdings" pitchFamily="2" charset="2"/>
              <a:buNone/>
              <a:defRPr/>
            </a:pPr>
            <a:r>
              <a:rPr lang="en-US" sz="2800" b="1" u="sng" dirty="0">
                <a:solidFill>
                  <a:schemeClr val="hlink"/>
                </a:solidFill>
                <a:latin typeface="Calibri" panose="020F0502020204030204" pitchFamily="34" charset="0"/>
              </a:rPr>
              <a:t>Deductions</a:t>
            </a:r>
            <a:r>
              <a:rPr lang="en-US" sz="2800" dirty="0">
                <a:latin typeface="Calibri" panose="020F0502020204030204" pitchFamily="34" charset="0"/>
              </a:rPr>
              <a:t>:</a:t>
            </a:r>
          </a:p>
          <a:p>
            <a:pPr eaLnBrk="1" hangingPunct="1">
              <a:buFont typeface="Wingdings" pitchFamily="2" charset="2"/>
              <a:buNone/>
              <a:defRPr/>
            </a:pPr>
            <a:endParaRPr lang="en-US" sz="2800" dirty="0">
              <a:latin typeface="Calibri" panose="020F0502020204030204" pitchFamily="34" charset="0"/>
            </a:endParaRPr>
          </a:p>
          <a:p>
            <a:pPr eaLnBrk="1" hangingPunct="1">
              <a:defRPr/>
            </a:pPr>
            <a:r>
              <a:rPr lang="en-US" sz="2400" dirty="0">
                <a:latin typeface="Calibri" panose="020F0502020204030204" pitchFamily="34" charset="0"/>
              </a:rPr>
              <a:t>HPD makes deductions for the following:</a:t>
            </a:r>
          </a:p>
          <a:p>
            <a:pPr lvl="1" eaLnBrk="1" hangingPunct="1">
              <a:lnSpc>
                <a:spcPct val="90000"/>
              </a:lnSpc>
              <a:defRPr/>
            </a:pPr>
            <a:r>
              <a:rPr lang="en-US" sz="2000" dirty="0">
                <a:latin typeface="Calibri" panose="020F0502020204030204" pitchFamily="34" charset="0"/>
              </a:rPr>
              <a:t>Minor Children: any minor 17 or younger</a:t>
            </a:r>
          </a:p>
          <a:p>
            <a:pPr lvl="1" eaLnBrk="1" hangingPunct="1">
              <a:lnSpc>
                <a:spcPct val="90000"/>
              </a:lnSpc>
              <a:defRPr/>
            </a:pPr>
            <a:r>
              <a:rPr lang="en-US" sz="2000" dirty="0">
                <a:latin typeface="Calibri" panose="020F0502020204030204" pitchFamily="34" charset="0"/>
              </a:rPr>
              <a:t>Seniors and Persons with Disabilities: disabled or elderly (62+) head of household, co-head, or spouse with unreimbursed medical or pharmacy expenses</a:t>
            </a:r>
          </a:p>
          <a:p>
            <a:pPr lvl="1" eaLnBrk="1" hangingPunct="1">
              <a:lnSpc>
                <a:spcPct val="90000"/>
              </a:lnSpc>
              <a:defRPr/>
            </a:pPr>
            <a:r>
              <a:rPr lang="en-US" sz="2000" dirty="0">
                <a:latin typeface="Calibri" panose="020F0502020204030204" pitchFamily="34" charset="0"/>
              </a:rPr>
              <a:t>Disability Assistance: unreimbursed expenses for family members 13 or older which allow a family member or disabled person to be employed </a:t>
            </a:r>
          </a:p>
          <a:p>
            <a:pPr lvl="1" eaLnBrk="1" hangingPunct="1">
              <a:lnSpc>
                <a:spcPct val="90000"/>
              </a:lnSpc>
              <a:defRPr/>
            </a:pPr>
            <a:r>
              <a:rPr lang="en-US" sz="2000" dirty="0">
                <a:latin typeface="Calibri" panose="020F0502020204030204" pitchFamily="34" charset="0"/>
              </a:rPr>
              <a:t>Medical Expense: Unreimbursed medical expenses that exceed 3% of the household income for any member of the family</a:t>
            </a:r>
          </a:p>
          <a:p>
            <a:pPr lvl="1" eaLnBrk="1" hangingPunct="1">
              <a:lnSpc>
                <a:spcPct val="90000"/>
              </a:lnSpc>
              <a:defRPr/>
            </a:pPr>
            <a:r>
              <a:rPr lang="en-US" sz="2000" dirty="0">
                <a:latin typeface="Calibri" panose="020F0502020204030204" pitchFamily="34" charset="0"/>
              </a:rPr>
              <a:t>Childcare Expense: minors 12 or younger; expenses that allow the head of household to be employed and/or further education</a:t>
            </a:r>
          </a:p>
          <a:p>
            <a:pPr marL="457200" lvl="1" indent="0" eaLnBrk="1" hangingPunct="1">
              <a:lnSpc>
                <a:spcPct val="90000"/>
              </a:lnSpc>
              <a:buNone/>
              <a:defRPr/>
            </a:pPr>
            <a:endParaRPr lang="en-US" sz="2400" dirty="0"/>
          </a:p>
          <a:p>
            <a:pPr eaLnBrk="1" hangingPunct="1">
              <a:buFont typeface="Wingdings" pitchFamily="2" charset="2"/>
              <a:buNone/>
              <a:defRPr/>
            </a:pPr>
            <a:endParaRPr lang="en-US" dirty="0"/>
          </a:p>
        </p:txBody>
      </p:sp>
      <p:sp>
        <p:nvSpPr>
          <p:cNvPr id="3" name="Slide Number Placeholder 5"/>
          <p:cNvSpPr>
            <a:spLocks noGrp="1"/>
          </p:cNvSpPr>
          <p:nvPr>
            <p:ph type="sldNum" sz="quarter" idx="12"/>
          </p:nvPr>
        </p:nvSpPr>
        <p:spPr/>
        <p:txBody>
          <a:bodyPr/>
          <a:lstStyle/>
          <a:p>
            <a:pPr>
              <a:defRPr/>
            </a:pPr>
            <a:fld id="{67B0347D-3F19-4A04-BF4C-4DB5FAFF620B}" type="slidenum">
              <a:rPr lang="en-US"/>
              <a:pPr>
                <a:defRPr/>
              </a:pPr>
              <a:t>27</a:t>
            </a:fld>
            <a:endParaRPr lang="en-US"/>
          </a:p>
        </p:txBody>
      </p:sp>
      <p:pic>
        <p:nvPicPr>
          <p:cNvPr id="5" name="MR - slide 27">
            <a:hlinkClick r:id="" action="ppaction://media"/>
            <a:extLst>
              <a:ext uri="{FF2B5EF4-FFF2-40B4-BE49-F238E27FC236}">
                <a16:creationId xmlns:a16="http://schemas.microsoft.com/office/drawing/2014/main" id="{36E044B5-C3E9-43B3-811E-B5D81A6AA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513" y="38036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2000"/>
    </mc:Choice>
    <mc:Fallback xmlns="">
      <p:transition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EDB8797-32C2-483D-AAE1-8F3C6CC8F18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997BFC2-412C-4FEF-91D5-0FF8384DDC0C}" type="slidenum">
              <a:rPr lang="en-US" altLang="en-US" smtClean="0">
                <a:latin typeface="Arial" panose="020B0604020202020204" pitchFamily="34" charset="0"/>
              </a:rPr>
              <a:pPr>
                <a:defRPr/>
              </a:pPr>
              <a:t>28</a:t>
            </a:fld>
            <a:endParaRPr lang="en-US" altLang="en-US">
              <a:latin typeface="Arial" panose="020B0604020202020204" pitchFamily="34" charset="0"/>
            </a:endParaRPr>
          </a:p>
        </p:txBody>
      </p:sp>
      <p:sp>
        <p:nvSpPr>
          <p:cNvPr id="443394" name="Rectangle 2">
            <a:extLst>
              <a:ext uri="{FF2B5EF4-FFF2-40B4-BE49-F238E27FC236}">
                <a16:creationId xmlns:a16="http://schemas.microsoft.com/office/drawing/2014/main" id="{A1386BCF-A1C3-4050-8449-251C925AF3F3}"/>
              </a:ext>
            </a:extLst>
          </p:cNvPr>
          <p:cNvSpPr>
            <a:spLocks noGrp="1" noChangeArrowheads="1"/>
          </p:cNvSpPr>
          <p:nvPr>
            <p:ph type="body" idx="1"/>
          </p:nvPr>
        </p:nvSpPr>
        <p:spPr>
          <a:xfrm>
            <a:off x="914400" y="2133600"/>
            <a:ext cx="7543800" cy="3962400"/>
          </a:xfrm>
        </p:spPr>
        <p:txBody>
          <a:bodyPr anchor="ctr"/>
          <a:lstStyle/>
          <a:p>
            <a:pPr eaLnBrk="1" hangingPunct="1">
              <a:buFont typeface="Wingdings" panose="05000000000000000000" pitchFamily="2" charset="2"/>
              <a:buNone/>
              <a:defRPr/>
            </a:pPr>
            <a:r>
              <a:rPr lang="en-US" sz="4000" dirty="0">
                <a:latin typeface="Calibri" pitchFamily="34" charset="0"/>
              </a:rPr>
              <a:t>Your gross income </a:t>
            </a:r>
            <a:r>
              <a:rPr lang="en-US" sz="4000" dirty="0">
                <a:solidFill>
                  <a:schemeClr val="folHlink"/>
                </a:solidFill>
                <a:latin typeface="Calibri" pitchFamily="34" charset="0"/>
              </a:rPr>
              <a:t>(before taxes)</a:t>
            </a:r>
            <a:r>
              <a:rPr lang="en-US" sz="4000" dirty="0">
                <a:latin typeface="Calibri" pitchFamily="34" charset="0"/>
              </a:rPr>
              <a:t> -</a:t>
            </a:r>
          </a:p>
          <a:p>
            <a:pPr eaLnBrk="1" hangingPunct="1">
              <a:buFont typeface="Wingdings" panose="05000000000000000000" pitchFamily="2" charset="2"/>
              <a:buNone/>
              <a:defRPr/>
            </a:pPr>
            <a:r>
              <a:rPr lang="en-US" sz="4000" u="sng" dirty="0">
                <a:latin typeface="Calibri" pitchFamily="34" charset="0"/>
              </a:rPr>
              <a:t>Your allowable deductions =</a:t>
            </a:r>
          </a:p>
          <a:p>
            <a:pPr eaLnBrk="1" hangingPunct="1">
              <a:buFont typeface="Wingdings" panose="05000000000000000000" pitchFamily="2" charset="2"/>
              <a:buNone/>
              <a:defRPr/>
            </a:pPr>
            <a:r>
              <a:rPr lang="en-US" sz="4000" dirty="0">
                <a:latin typeface="Calibri" pitchFamily="34" charset="0"/>
              </a:rPr>
              <a:t>Your</a:t>
            </a:r>
            <a:r>
              <a:rPr lang="en-US" sz="4000" b="1" dirty="0">
                <a:solidFill>
                  <a:schemeClr val="hlink"/>
                </a:solidFill>
                <a:latin typeface="Calibri" pitchFamily="34" charset="0"/>
              </a:rPr>
              <a:t> adjusted income</a:t>
            </a:r>
          </a:p>
          <a:p>
            <a:pPr eaLnBrk="1" hangingPunct="1">
              <a:defRPr/>
            </a:pPr>
            <a:endParaRPr lang="en-US" sz="4000" dirty="0">
              <a:latin typeface="Calibri" pitchFamily="34" charset="0"/>
            </a:endParaRPr>
          </a:p>
        </p:txBody>
      </p:sp>
      <p:sp>
        <p:nvSpPr>
          <p:cNvPr id="4" name="Title 1">
            <a:extLst>
              <a:ext uri="{FF2B5EF4-FFF2-40B4-BE49-F238E27FC236}">
                <a16:creationId xmlns:a16="http://schemas.microsoft.com/office/drawing/2014/main" id="{435F9212-E8ED-4A03-B83C-9956F4EA53CD}"/>
              </a:ext>
            </a:extLst>
          </p:cNvPr>
          <p:cNvSpPr>
            <a:spLocks noGrp="1"/>
          </p:cNvSpPr>
          <p:nvPr>
            <p:ph type="title"/>
          </p:nvPr>
        </p:nvSpPr>
        <p:spPr>
          <a:xfrm>
            <a:off x="0" y="0"/>
            <a:ext cx="9144000" cy="1752600"/>
          </a:xfrm>
        </p:spPr>
        <p:txBody>
          <a:bodyPr/>
          <a:lstStyle/>
          <a:p>
            <a:pPr>
              <a:defRPr/>
            </a:pPr>
            <a:r>
              <a:rPr lang="en-US" sz="5400" b="1" dirty="0">
                <a:latin typeface="Calibri" pitchFamily="34" charset="0"/>
              </a:rPr>
              <a:t>How does HPD Determine </a:t>
            </a:r>
            <a:br>
              <a:rPr lang="en-US" sz="5400" b="1" dirty="0">
                <a:latin typeface="Calibri" pitchFamily="34" charset="0"/>
              </a:rPr>
            </a:br>
            <a:r>
              <a:rPr lang="en-US" sz="5400" b="1" dirty="0">
                <a:latin typeface="Calibri" pitchFamily="34" charset="0"/>
              </a:rPr>
              <a:t>your Income? (Continued)</a:t>
            </a:r>
          </a:p>
        </p:txBody>
      </p:sp>
      <p:pic>
        <p:nvPicPr>
          <p:cNvPr id="2" name="PBV - slide 19 ps">
            <a:hlinkClick r:id="" action="ppaction://media"/>
            <a:extLst>
              <a:ext uri="{FF2B5EF4-FFF2-40B4-BE49-F238E27FC236}">
                <a16:creationId xmlns:a16="http://schemas.microsoft.com/office/drawing/2014/main" id="{79665B08-33C1-47C5-9941-2A9BF2456A5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278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200"/>
    </mc:Choice>
    <mc:Fallback xmlns="">
      <p:transition advClick="0" advTm="12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146C847-0D37-489A-BA37-7C19415D152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3737A20-43BF-4818-96B9-D424792CA39D}" type="slidenum">
              <a:rPr lang="en-US" altLang="en-US" smtClean="0">
                <a:latin typeface="Arial" panose="020B0604020202020204" pitchFamily="34" charset="0"/>
              </a:rPr>
              <a:pPr>
                <a:defRPr/>
              </a:pPr>
              <a:t>29</a:t>
            </a:fld>
            <a:endParaRPr lang="en-US" altLang="en-US">
              <a:latin typeface="Arial" panose="020B0604020202020204" pitchFamily="34" charset="0"/>
            </a:endParaRPr>
          </a:p>
        </p:txBody>
      </p:sp>
      <p:sp>
        <p:nvSpPr>
          <p:cNvPr id="352258" name="Rectangle 2">
            <a:extLst>
              <a:ext uri="{FF2B5EF4-FFF2-40B4-BE49-F238E27FC236}">
                <a16:creationId xmlns:a16="http://schemas.microsoft.com/office/drawing/2014/main" id="{CEC855B9-7211-4BF1-88DC-0DBA4FACC4EB}"/>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How does HPD Calculate </a:t>
            </a:r>
            <a:br>
              <a:rPr lang="en-US" sz="5400" b="1" dirty="0">
                <a:latin typeface="Calibri" pitchFamily="34" charset="0"/>
              </a:rPr>
            </a:br>
            <a:r>
              <a:rPr lang="en-US" sz="5400" b="1" dirty="0">
                <a:latin typeface="Calibri" pitchFamily="34" charset="0"/>
              </a:rPr>
              <a:t>your Share of the Total Rent? </a:t>
            </a:r>
          </a:p>
        </p:txBody>
      </p:sp>
      <p:sp>
        <p:nvSpPr>
          <p:cNvPr id="352259" name="Rectangle 3">
            <a:extLst>
              <a:ext uri="{FF2B5EF4-FFF2-40B4-BE49-F238E27FC236}">
                <a16:creationId xmlns:a16="http://schemas.microsoft.com/office/drawing/2014/main" id="{8E4E6229-2540-475E-BAC6-13F1A47CD116}"/>
              </a:ext>
            </a:extLst>
          </p:cNvPr>
          <p:cNvSpPr>
            <a:spLocks noGrp="1" noChangeArrowheads="1"/>
          </p:cNvSpPr>
          <p:nvPr>
            <p:ph type="body" idx="1"/>
          </p:nvPr>
        </p:nvSpPr>
        <p:spPr>
          <a:xfrm>
            <a:off x="304800" y="2590800"/>
            <a:ext cx="8534400" cy="3657600"/>
          </a:xfrm>
        </p:spPr>
        <p:txBody>
          <a:bodyPr/>
          <a:lstStyle/>
          <a:p>
            <a:pPr eaLnBrk="1" hangingPunct="1">
              <a:defRPr/>
            </a:pPr>
            <a:r>
              <a:rPr lang="en-US" sz="3600" dirty="0">
                <a:latin typeface="Calibri" pitchFamily="34" charset="0"/>
              </a:rPr>
              <a:t>Determines your </a:t>
            </a:r>
            <a:r>
              <a:rPr lang="en-US" sz="3600" b="1" dirty="0">
                <a:solidFill>
                  <a:schemeClr val="hlink"/>
                </a:solidFill>
                <a:latin typeface="Calibri" pitchFamily="34" charset="0"/>
              </a:rPr>
              <a:t>total rent</a:t>
            </a:r>
            <a:r>
              <a:rPr lang="en-US" sz="3600" dirty="0">
                <a:latin typeface="Calibri" pitchFamily="34" charset="0"/>
              </a:rPr>
              <a:t> (“gross rent”)</a:t>
            </a:r>
          </a:p>
          <a:p>
            <a:pPr eaLnBrk="1" hangingPunct="1">
              <a:defRPr/>
            </a:pPr>
            <a:endParaRPr lang="en-US" sz="3600" dirty="0">
              <a:latin typeface="Calibri" pitchFamily="34" charset="0"/>
            </a:endParaRPr>
          </a:p>
          <a:p>
            <a:pPr eaLnBrk="1" hangingPunct="1">
              <a:defRPr/>
            </a:pPr>
            <a:r>
              <a:rPr lang="en-US" sz="3600" dirty="0">
                <a:latin typeface="Calibri" pitchFamily="34" charset="0"/>
              </a:rPr>
              <a:t>Determines your </a:t>
            </a:r>
            <a:r>
              <a:rPr lang="en-US" sz="3600" b="1" dirty="0">
                <a:solidFill>
                  <a:schemeClr val="hlink"/>
                </a:solidFill>
                <a:latin typeface="Calibri" pitchFamily="34" charset="0"/>
              </a:rPr>
              <a:t>income</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Calculates your </a:t>
            </a:r>
            <a:r>
              <a:rPr lang="en-US" sz="3600" b="1" dirty="0">
                <a:solidFill>
                  <a:schemeClr val="hlink"/>
                </a:solidFill>
                <a:latin typeface="Calibri" pitchFamily="34" charset="0"/>
              </a:rPr>
              <a:t>tenant share</a:t>
            </a: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2" name="PBV - slide 20 ps">
            <a:hlinkClick r:id="" action="ppaction://media"/>
            <a:extLst>
              <a:ext uri="{FF2B5EF4-FFF2-40B4-BE49-F238E27FC236}">
                <a16:creationId xmlns:a16="http://schemas.microsoft.com/office/drawing/2014/main" id="{58EE1EF3-5643-4EF0-AF57-1416AD7BEEB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6800"/>
    </mc:Choice>
    <mc:Fallback xmlns="">
      <p:transition advClick="0" advTm="16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C8892C8-9DEC-44F0-932A-491FEB58992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45582F4-2850-475D-AF26-FF719E8F0799}" type="slidenum">
              <a:rPr lang="en-US" altLang="en-US" smtClean="0">
                <a:latin typeface="Arial" panose="020B0604020202020204" pitchFamily="34" charset="0"/>
              </a:rPr>
              <a:pPr>
                <a:defRPr/>
              </a:pPr>
              <a:t>3</a:t>
            </a:fld>
            <a:endParaRPr lang="en-US" altLang="en-US">
              <a:latin typeface="Arial" panose="020B0604020202020204" pitchFamily="34" charset="0"/>
            </a:endParaRPr>
          </a:p>
        </p:txBody>
      </p:sp>
      <p:sp>
        <p:nvSpPr>
          <p:cNvPr id="386050" name="Rectangle 2">
            <a:extLst>
              <a:ext uri="{FF2B5EF4-FFF2-40B4-BE49-F238E27FC236}">
                <a16:creationId xmlns:a16="http://schemas.microsoft.com/office/drawing/2014/main" id="{EC24E9F0-8A5A-4776-BC99-1E5420D38DD5}"/>
              </a:ext>
            </a:extLst>
          </p:cNvPr>
          <p:cNvSpPr>
            <a:spLocks noGrp="1" noChangeArrowheads="1"/>
          </p:cNvSpPr>
          <p:nvPr>
            <p:ph type="title"/>
          </p:nvPr>
        </p:nvSpPr>
        <p:spPr>
          <a:xfrm>
            <a:off x="450850" y="762000"/>
            <a:ext cx="8229600" cy="1371600"/>
          </a:xfrm>
        </p:spPr>
        <p:txBody>
          <a:bodyPr/>
          <a:lstStyle/>
          <a:p>
            <a:pPr eaLnBrk="1" hangingPunct="1">
              <a:defRPr/>
            </a:pPr>
            <a:r>
              <a:rPr lang="en-US" sz="4000" b="1" dirty="0">
                <a:solidFill>
                  <a:srgbClr val="00B0F0"/>
                </a:solidFill>
                <a:effectLst>
                  <a:outerShdw blurRad="38100" dist="38100" dir="2700000" algn="tl">
                    <a:srgbClr val="000000">
                      <a:alpha val="43137"/>
                    </a:srgbClr>
                  </a:outerShdw>
                </a:effectLst>
                <a:latin typeface="Calibri" pitchFamily="34" charset="0"/>
              </a:rPr>
              <a:t>What</a:t>
            </a:r>
            <a:r>
              <a:rPr lang="en-US" sz="4000" b="1" dirty="0">
                <a:effectLst>
                  <a:outerShdw blurRad="38100" dist="38100" dir="2700000" algn="tl">
                    <a:srgbClr val="000000">
                      <a:alpha val="43137"/>
                    </a:srgbClr>
                  </a:outerShdw>
                </a:effectLst>
                <a:latin typeface="Calibri" pitchFamily="34" charset="0"/>
              </a:rPr>
              <a:t> </a:t>
            </a:r>
            <a:r>
              <a:rPr lang="en-US" sz="4000" b="1" dirty="0">
                <a:solidFill>
                  <a:srgbClr val="00B0F0"/>
                </a:solidFill>
                <a:effectLst>
                  <a:outerShdw blurRad="38100" dist="38100" dir="2700000" algn="tl">
                    <a:srgbClr val="000000">
                      <a:alpha val="43137"/>
                    </a:srgbClr>
                  </a:outerShdw>
                </a:effectLst>
                <a:latin typeface="Calibri" pitchFamily="34" charset="0"/>
              </a:rPr>
              <a:t>is </a:t>
            </a:r>
            <a:r>
              <a:rPr lang="en-US" sz="4000" b="1" dirty="0">
                <a:effectLst>
                  <a:outerShdw blurRad="38100" dist="38100" dir="2700000" algn="tl">
                    <a:srgbClr val="000000">
                      <a:alpha val="43137"/>
                    </a:srgbClr>
                  </a:outerShdw>
                </a:effectLst>
                <a:latin typeface="Calibri" pitchFamily="34" charset="0"/>
              </a:rPr>
              <a:t>the Moderate Rehabilitation (Mod Rehab) Program?</a:t>
            </a:r>
            <a:br>
              <a:rPr lang="en-US" sz="4000" b="1" dirty="0">
                <a:effectLst>
                  <a:outerShdw blurRad="38100" dist="38100" dir="2700000" algn="tl">
                    <a:srgbClr val="000000">
                      <a:alpha val="43137"/>
                    </a:srgbClr>
                  </a:outerShdw>
                </a:effectLst>
              </a:rPr>
            </a:br>
            <a:endParaRPr lang="en-US" sz="4000" b="1" u="sng" dirty="0">
              <a:effectLst>
                <a:outerShdw blurRad="38100" dist="38100" dir="2700000" algn="tl">
                  <a:srgbClr val="000000">
                    <a:alpha val="43137"/>
                  </a:srgbClr>
                </a:outerShdw>
              </a:effectLst>
            </a:endParaRPr>
          </a:p>
        </p:txBody>
      </p:sp>
      <p:sp>
        <p:nvSpPr>
          <p:cNvPr id="386051" name="Rectangle 3">
            <a:extLst>
              <a:ext uri="{FF2B5EF4-FFF2-40B4-BE49-F238E27FC236}">
                <a16:creationId xmlns:a16="http://schemas.microsoft.com/office/drawing/2014/main" id="{5803B824-C838-4A34-AEBD-8B03FCA4CC42}"/>
              </a:ext>
            </a:extLst>
          </p:cNvPr>
          <p:cNvSpPr>
            <a:spLocks noGrp="1" noChangeArrowheads="1"/>
          </p:cNvSpPr>
          <p:nvPr>
            <p:ph type="body" idx="1"/>
          </p:nvPr>
        </p:nvSpPr>
        <p:spPr>
          <a:xfrm>
            <a:off x="457200" y="2819400"/>
            <a:ext cx="8077200" cy="3048000"/>
          </a:xfrm>
        </p:spPr>
        <p:txBody>
          <a:bodyPr anchor="ctr"/>
          <a:lstStyle/>
          <a:p>
            <a:pPr eaLnBrk="1" hangingPunct="1">
              <a:defRPr/>
            </a:pPr>
            <a:r>
              <a:rPr lang="en-US" sz="2800" dirty="0">
                <a:effectLst>
                  <a:outerShdw blurRad="38100" dist="38100" dir="2700000" algn="tl">
                    <a:srgbClr val="000000">
                      <a:alpha val="43137"/>
                    </a:srgbClr>
                  </a:outerShdw>
                </a:effectLst>
                <a:latin typeface="Calibri" pitchFamily="34" charset="0"/>
              </a:rPr>
              <a:t>A federally funded Project-Based Rental Assistance program, which assists low income households with rent burdens to be able to afford their rents after they pay approximately 30% of their adjusted incomes.</a:t>
            </a:r>
          </a:p>
          <a:p>
            <a:pPr marL="0" indent="0" eaLnBrk="1" hangingPunct="1">
              <a:buFont typeface="Wingdings" panose="05000000000000000000" pitchFamily="2" charset="2"/>
              <a:buNone/>
              <a:defRPr/>
            </a:pPr>
            <a:endParaRPr lang="en-US" sz="2800" dirty="0">
              <a:effectLst>
                <a:outerShdw blurRad="38100" dist="38100" dir="2700000" algn="tl">
                  <a:srgbClr val="000000">
                    <a:alpha val="43137"/>
                  </a:srgbClr>
                </a:outerShdw>
              </a:effectLst>
              <a:latin typeface="Calibri" pitchFamily="34" charset="0"/>
            </a:endParaRPr>
          </a:p>
        </p:txBody>
      </p:sp>
      <p:pic>
        <p:nvPicPr>
          <p:cNvPr id="2" name="MR - slide 3">
            <a:hlinkClick r:id="" action="ppaction://media"/>
            <a:extLst>
              <a:ext uri="{FF2B5EF4-FFF2-40B4-BE49-F238E27FC236}">
                <a16:creationId xmlns:a16="http://schemas.microsoft.com/office/drawing/2014/main" id="{EE50858D-28CA-4CEF-BFAD-8F89558CA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19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21950"/>
    </mc:Choice>
    <mc:Fallback xmlns="">
      <p:transition advClick="0" advTm="2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165298A-EAC3-40F3-8FC3-F555F0E41EB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2DF9C7C-C068-48D2-81AD-C7422F64B648}" type="slidenum">
              <a:rPr lang="en-US" altLang="en-US" smtClean="0">
                <a:latin typeface="Arial" panose="020B0604020202020204" pitchFamily="34" charset="0"/>
              </a:rPr>
              <a:pPr>
                <a:defRPr/>
              </a:pPr>
              <a:t>30</a:t>
            </a:fld>
            <a:endParaRPr lang="en-US" altLang="en-US">
              <a:latin typeface="Arial" panose="020B0604020202020204" pitchFamily="34" charset="0"/>
            </a:endParaRPr>
          </a:p>
        </p:txBody>
      </p:sp>
      <p:sp>
        <p:nvSpPr>
          <p:cNvPr id="372738" name="Rectangle 2">
            <a:extLst>
              <a:ext uri="{FF2B5EF4-FFF2-40B4-BE49-F238E27FC236}">
                <a16:creationId xmlns:a16="http://schemas.microsoft.com/office/drawing/2014/main" id="{411AECAF-EB6B-4D91-BDD8-D6DF411CA099}"/>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How does HPD Determine</a:t>
            </a:r>
            <a:br>
              <a:rPr lang="en-US" sz="5400" b="1" dirty="0">
                <a:latin typeface="Calibri" pitchFamily="34" charset="0"/>
              </a:rPr>
            </a:br>
            <a:r>
              <a:rPr lang="en-US" sz="5400" b="1" dirty="0">
                <a:latin typeface="Calibri" pitchFamily="34" charset="0"/>
              </a:rPr>
              <a:t> your Total Rent? </a:t>
            </a:r>
          </a:p>
        </p:txBody>
      </p:sp>
      <p:sp>
        <p:nvSpPr>
          <p:cNvPr id="372739" name="Rectangle 3">
            <a:extLst>
              <a:ext uri="{FF2B5EF4-FFF2-40B4-BE49-F238E27FC236}">
                <a16:creationId xmlns:a16="http://schemas.microsoft.com/office/drawing/2014/main" id="{72DFA39D-5197-45AF-B1EA-C92C4F31B9B6}"/>
              </a:ext>
            </a:extLst>
          </p:cNvPr>
          <p:cNvSpPr>
            <a:spLocks noGrp="1" noChangeArrowheads="1"/>
          </p:cNvSpPr>
          <p:nvPr>
            <p:ph type="body" idx="1"/>
          </p:nvPr>
        </p:nvSpPr>
        <p:spPr>
          <a:xfrm>
            <a:off x="457200" y="2209800"/>
            <a:ext cx="8229600" cy="4343400"/>
          </a:xfrm>
        </p:spPr>
        <p:txBody>
          <a:bodyPr/>
          <a:lstStyle/>
          <a:p>
            <a:pPr eaLnBrk="1" hangingPunct="1">
              <a:lnSpc>
                <a:spcPct val="90000"/>
              </a:lnSpc>
              <a:defRPr/>
            </a:pPr>
            <a:r>
              <a:rPr lang="en-US" sz="3600" dirty="0">
                <a:latin typeface="Calibri" pitchFamily="34" charset="0"/>
              </a:rPr>
              <a:t>Rent you pay to the owner (tenant share) + Mod Rehab subsidy payments (HPD share payments) + your utility costs =  your </a:t>
            </a:r>
            <a:r>
              <a:rPr lang="en-US" sz="3600" b="1" dirty="0">
                <a:solidFill>
                  <a:schemeClr val="hlink"/>
                </a:solidFill>
                <a:latin typeface="Calibri" pitchFamily="34" charset="0"/>
              </a:rPr>
              <a:t>total rent</a:t>
            </a:r>
            <a:r>
              <a:rPr lang="en-US" sz="3600" dirty="0">
                <a:latin typeface="Calibri" pitchFamily="34" charset="0"/>
              </a:rPr>
              <a:t> (“gross rent”)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HPD will determine whether the rent for your unit is </a:t>
            </a:r>
            <a:r>
              <a:rPr lang="en-US" sz="3600" b="1" dirty="0">
                <a:solidFill>
                  <a:schemeClr val="hlink"/>
                </a:solidFill>
                <a:latin typeface="Calibri" pitchFamily="34" charset="0"/>
              </a:rPr>
              <a:t>reasonable</a:t>
            </a: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MR - slide 30">
            <a:hlinkClick r:id="" action="ppaction://media"/>
            <a:extLst>
              <a:ext uri="{FF2B5EF4-FFF2-40B4-BE49-F238E27FC236}">
                <a16:creationId xmlns:a16="http://schemas.microsoft.com/office/drawing/2014/main" id="{0F95A05E-B0D7-4D65-A857-3BE60F05E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76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34650"/>
    </mc:Choice>
    <mc:Fallback xmlns="">
      <p:transition advClick="0" advTm="3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9421E0D-B8B3-4A8C-809E-E63566752AF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065B4F7-60BD-4985-9A04-624119518D72}" type="slidenum">
              <a:rPr lang="en-US" altLang="en-US" smtClean="0">
                <a:latin typeface="Arial" panose="020B0604020202020204" pitchFamily="34" charset="0"/>
              </a:rPr>
              <a:pPr>
                <a:defRPr/>
              </a:pPr>
              <a:t>31</a:t>
            </a:fld>
            <a:endParaRPr lang="en-US" altLang="en-US">
              <a:latin typeface="Arial" panose="020B0604020202020204" pitchFamily="34" charset="0"/>
            </a:endParaRPr>
          </a:p>
        </p:txBody>
      </p:sp>
      <p:sp>
        <p:nvSpPr>
          <p:cNvPr id="455682" name="Rectangle 2">
            <a:extLst>
              <a:ext uri="{FF2B5EF4-FFF2-40B4-BE49-F238E27FC236}">
                <a16:creationId xmlns:a16="http://schemas.microsoft.com/office/drawing/2014/main" id="{5216F320-A766-4084-ABC0-E9A40C32F494}"/>
              </a:ext>
            </a:extLst>
          </p:cNvPr>
          <p:cNvSpPr>
            <a:spLocks noGrp="1" noChangeArrowheads="1"/>
          </p:cNvSpPr>
          <p:nvPr>
            <p:ph type="title"/>
          </p:nvPr>
        </p:nvSpPr>
        <p:spPr>
          <a:xfrm>
            <a:off x="228600" y="381000"/>
            <a:ext cx="8915400" cy="1371600"/>
          </a:xfrm>
        </p:spPr>
        <p:txBody>
          <a:bodyPr/>
          <a:lstStyle/>
          <a:p>
            <a:pPr eaLnBrk="1" hangingPunct="1">
              <a:defRPr/>
            </a:pPr>
            <a:r>
              <a:rPr lang="en-US"/>
              <a:t> </a:t>
            </a:r>
          </a:p>
        </p:txBody>
      </p:sp>
      <p:sp>
        <p:nvSpPr>
          <p:cNvPr id="455683" name="Rectangle 3">
            <a:extLst>
              <a:ext uri="{FF2B5EF4-FFF2-40B4-BE49-F238E27FC236}">
                <a16:creationId xmlns:a16="http://schemas.microsoft.com/office/drawing/2014/main" id="{409A6CE9-C318-45DD-9E9B-AD5D21B6B72B}"/>
              </a:ext>
            </a:extLst>
          </p:cNvPr>
          <p:cNvSpPr>
            <a:spLocks noGrp="1" noChangeArrowheads="1"/>
          </p:cNvSpPr>
          <p:nvPr>
            <p:ph type="body" idx="1"/>
          </p:nvPr>
        </p:nvSpPr>
        <p:spPr>
          <a:xfrm>
            <a:off x="457200" y="533400"/>
            <a:ext cx="8229600" cy="5943600"/>
          </a:xfrm>
        </p:spPr>
        <p:txBody>
          <a:bodyPr/>
          <a:lstStyle/>
          <a:p>
            <a:pPr eaLnBrk="1" hangingPunct="1">
              <a:lnSpc>
                <a:spcPct val="90000"/>
              </a:lnSpc>
              <a:buFont typeface="Wingdings" panose="05000000000000000000" pitchFamily="2" charset="2"/>
              <a:buNone/>
              <a:defRPr/>
            </a:pPr>
            <a:r>
              <a:rPr lang="en-US" sz="4000" b="1" dirty="0">
                <a:latin typeface="Calibri" pitchFamily="34" charset="0"/>
              </a:rPr>
              <a:t>Your tenant share is </a:t>
            </a:r>
            <a:r>
              <a:rPr lang="en-US" sz="4000" b="1" u="sng" dirty="0">
                <a:solidFill>
                  <a:schemeClr val="hlink"/>
                </a:solidFill>
                <a:latin typeface="Calibri" pitchFamily="34" charset="0"/>
              </a:rPr>
              <a:t>the greatest of</a:t>
            </a:r>
          </a:p>
          <a:p>
            <a:pPr eaLnBrk="1" hangingPunct="1">
              <a:lnSpc>
                <a:spcPct val="90000"/>
              </a:lnSpc>
              <a:buFont typeface="Wingdings" panose="05000000000000000000" pitchFamily="2" charset="2"/>
              <a:buNone/>
              <a:defRPr/>
            </a:pPr>
            <a:r>
              <a:rPr lang="en-US" sz="4000" b="1" dirty="0">
                <a:latin typeface="Calibri" pitchFamily="34" charset="0"/>
              </a:rPr>
              <a:t>the below </a:t>
            </a:r>
            <a:r>
              <a:rPr lang="en-US" sz="4000" b="1" u="sng" dirty="0">
                <a:latin typeface="Calibri" pitchFamily="34" charset="0"/>
              </a:rPr>
              <a:t>minus</a:t>
            </a:r>
            <a:r>
              <a:rPr lang="en-US" sz="4000" b="1" dirty="0">
                <a:latin typeface="Calibri" pitchFamily="34" charset="0"/>
              </a:rPr>
              <a:t> any allowance for</a:t>
            </a:r>
          </a:p>
          <a:p>
            <a:pPr eaLnBrk="1" hangingPunct="1">
              <a:lnSpc>
                <a:spcPct val="90000"/>
              </a:lnSpc>
              <a:buFont typeface="Wingdings" panose="05000000000000000000" pitchFamily="2" charset="2"/>
              <a:buNone/>
              <a:defRPr/>
            </a:pPr>
            <a:r>
              <a:rPr lang="en-US" sz="4000" b="1" dirty="0">
                <a:latin typeface="Calibri" pitchFamily="34" charset="0"/>
              </a:rPr>
              <a:t>utility costs:</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dirty="0">
                <a:latin typeface="Calibri" pitchFamily="34" charset="0"/>
              </a:rPr>
              <a:t>30% of your monthly adjusted income</a:t>
            </a:r>
            <a:endParaRPr lang="en-US" u="sng" dirty="0">
              <a:latin typeface="Calibri" pitchFamily="34" charset="0"/>
            </a:endParaRPr>
          </a:p>
          <a:p>
            <a:pPr eaLnBrk="1" hangingPunct="1">
              <a:lnSpc>
                <a:spcPct val="90000"/>
              </a:lnSpc>
              <a:buFont typeface="Wingdings" panose="05000000000000000000" pitchFamily="2" charset="2"/>
              <a:buNone/>
              <a:defRPr/>
            </a:pPr>
            <a:endParaRPr lang="en-US" dirty="0">
              <a:latin typeface="Calibri" pitchFamily="34" charset="0"/>
            </a:endParaRPr>
          </a:p>
          <a:p>
            <a:pPr eaLnBrk="1" hangingPunct="1">
              <a:lnSpc>
                <a:spcPct val="90000"/>
              </a:lnSpc>
              <a:defRPr/>
            </a:pPr>
            <a:r>
              <a:rPr lang="en-US" dirty="0">
                <a:latin typeface="Calibri" pitchFamily="34" charset="0"/>
              </a:rPr>
              <a:t>10% of your monthly gross income</a:t>
            </a:r>
            <a:endParaRPr lang="en-US" u="sng" dirty="0">
              <a:latin typeface="Calibri" pitchFamily="34" charset="0"/>
            </a:endParaRPr>
          </a:p>
          <a:p>
            <a:pPr eaLnBrk="1" hangingPunct="1">
              <a:lnSpc>
                <a:spcPct val="90000"/>
              </a:lnSpc>
              <a:defRPr/>
            </a:pPr>
            <a:endParaRPr lang="en-US" dirty="0">
              <a:latin typeface="Calibri" pitchFamily="34" charset="0"/>
            </a:endParaRPr>
          </a:p>
          <a:p>
            <a:pPr eaLnBrk="1" hangingPunct="1">
              <a:lnSpc>
                <a:spcPct val="90000"/>
              </a:lnSpc>
              <a:defRPr/>
            </a:pPr>
            <a:r>
              <a:rPr lang="en-US" dirty="0">
                <a:latin typeface="Calibri" pitchFamily="34" charset="0"/>
              </a:rPr>
              <a:t>Welfare rent (if applicable) </a:t>
            </a:r>
          </a:p>
          <a:p>
            <a:pPr marL="0" indent="0" eaLnBrk="1" hangingPunct="1">
              <a:lnSpc>
                <a:spcPct val="90000"/>
              </a:lnSpc>
              <a:buNone/>
              <a:defRPr/>
            </a:pPr>
            <a:endParaRPr lang="en-US" dirty="0">
              <a:latin typeface="Calibri" pitchFamily="34" charset="0"/>
            </a:endParaRPr>
          </a:p>
          <a:p>
            <a:pPr eaLnBrk="1" hangingPunct="1">
              <a:lnSpc>
                <a:spcPct val="90000"/>
              </a:lnSpc>
              <a:defRPr/>
            </a:pPr>
            <a:r>
              <a:rPr lang="en-US" dirty="0">
                <a:latin typeface="Calibri" pitchFamily="34" charset="0"/>
              </a:rPr>
              <a:t>Minimum rent ($50)</a:t>
            </a:r>
          </a:p>
          <a:p>
            <a:pPr eaLnBrk="1" hangingPunct="1">
              <a:lnSpc>
                <a:spcPct val="90000"/>
              </a:lnSpc>
              <a:defRPr/>
            </a:pPr>
            <a:endParaRPr lang="en-US" sz="2800" dirty="0"/>
          </a:p>
          <a:p>
            <a:pPr eaLnBrk="1" hangingPunct="1">
              <a:lnSpc>
                <a:spcPct val="90000"/>
              </a:lnSpc>
              <a:defRPr/>
            </a:pPr>
            <a:endParaRPr lang="en-US" sz="2800" dirty="0"/>
          </a:p>
        </p:txBody>
      </p:sp>
      <p:pic>
        <p:nvPicPr>
          <p:cNvPr id="2" name="MR - slide 31">
            <a:hlinkClick r:id="" action="ppaction://media"/>
            <a:extLst>
              <a:ext uri="{FF2B5EF4-FFF2-40B4-BE49-F238E27FC236}">
                <a16:creationId xmlns:a16="http://schemas.microsoft.com/office/drawing/2014/main" id="{A00224DA-D38A-4058-AC2B-7C39403CD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800"/>
    </mc:Choice>
    <mc:Fallback xmlns="">
      <p:transition advClick="0" advTm="2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AD6B8FD-EE37-4EF3-B298-3D007D52635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EC484FF-19AA-4754-89A2-AFFB15FB869D}" type="slidenum">
              <a:rPr lang="en-US" altLang="en-US" smtClean="0">
                <a:latin typeface="Arial" panose="020B0604020202020204" pitchFamily="34" charset="0"/>
              </a:rPr>
              <a:pPr>
                <a:defRPr/>
              </a:pPr>
              <a:t>32</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8E520984-59ED-4E6F-8576-147639E2BB4A}"/>
              </a:ext>
            </a:extLst>
          </p:cNvPr>
          <p:cNvSpPr>
            <a:spLocks noGrp="1" noChangeArrowheads="1"/>
          </p:cNvSpPr>
          <p:nvPr>
            <p:ph type="body" idx="1"/>
          </p:nvPr>
        </p:nvSpPr>
        <p:spPr>
          <a:xfrm>
            <a:off x="457200" y="1597025"/>
            <a:ext cx="8229600" cy="5260975"/>
          </a:xfrm>
        </p:spPr>
        <p:txBody>
          <a:bodyPr/>
          <a:lstStyle/>
          <a:p>
            <a:pPr marL="609600" indent="-609600" eaLnBrk="1" hangingPunct="1">
              <a:lnSpc>
                <a:spcPct val="80000"/>
              </a:lnSpc>
              <a:defRPr/>
            </a:pPr>
            <a:r>
              <a:rPr lang="en-US" sz="2350" dirty="0">
                <a:latin typeface="Calibri" pitchFamily="34" charset="0"/>
              </a:rPr>
              <a:t>Step 1: </a:t>
            </a:r>
            <a:r>
              <a:rPr lang="en-US" sz="2350" b="1" dirty="0">
                <a:solidFill>
                  <a:schemeClr val="accent1">
                    <a:lumMod val="60000"/>
                    <a:lumOff val="40000"/>
                  </a:schemeClr>
                </a:solidFill>
                <a:latin typeface="Calibri" pitchFamily="34" charset="0"/>
              </a:rPr>
              <a:t>Attend the Mod Rehab briefing </a:t>
            </a:r>
            <a:br>
              <a:rPr lang="en-US" sz="2350" dirty="0">
                <a:latin typeface="Calibri" pitchFamily="34" charset="0"/>
              </a:rPr>
            </a:b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2: </a:t>
            </a:r>
            <a:r>
              <a:rPr lang="en-US" sz="2350" b="1" dirty="0">
                <a:solidFill>
                  <a:schemeClr val="accent1">
                    <a:lumMod val="60000"/>
                    <a:lumOff val="40000"/>
                  </a:schemeClr>
                </a:solidFill>
                <a:latin typeface="Calibri" pitchFamily="34" charset="0"/>
              </a:rPr>
              <a:t>Complete Mod Rehab application </a:t>
            </a:r>
            <a:r>
              <a:rPr lang="en-US" sz="2350" dirty="0">
                <a:latin typeface="Calibri" pitchFamily="34" charset="0"/>
              </a:rPr>
              <a:t>with the owner, manager, or service provider for the Mod Rehab building</a:t>
            </a:r>
          </a:p>
          <a:p>
            <a:pPr marL="1009650" lvl="1" indent="-609600" eaLnBrk="1" hangingPunct="1">
              <a:lnSpc>
                <a:spcPct val="80000"/>
              </a:lnSpc>
              <a:defRPr/>
            </a:pPr>
            <a:r>
              <a:rPr lang="en-US" sz="2350" dirty="0">
                <a:latin typeface="Calibri" pitchFamily="34" charset="0"/>
              </a:rPr>
              <a:t>Please review the Mod Rehab application carefully before signing. You will sign a statement at the end of this briefing certifying that you have fully reviewed your Mod Rehab application, and that the information in the application is true and complete</a:t>
            </a:r>
            <a:br>
              <a:rPr lang="en-US" sz="2350" dirty="0">
                <a:latin typeface="Calibri" pitchFamily="34" charset="0"/>
              </a:rPr>
            </a:b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3: Once approved to move in by the owner or manager, you must </a:t>
            </a:r>
            <a:r>
              <a:rPr lang="en-US" sz="2350" b="1" dirty="0">
                <a:solidFill>
                  <a:schemeClr val="accent1">
                    <a:lumMod val="60000"/>
                    <a:lumOff val="40000"/>
                  </a:schemeClr>
                </a:solidFill>
                <a:latin typeface="Calibri" pitchFamily="34" charset="0"/>
              </a:rPr>
              <a:t>sign a lease with the landlord </a:t>
            </a:r>
            <a:r>
              <a:rPr lang="en-US" sz="2350" dirty="0">
                <a:latin typeface="Calibri" pitchFamily="34" charset="0"/>
              </a:rPr>
              <a:t>and </a:t>
            </a:r>
            <a:r>
              <a:rPr lang="en-US" sz="2350" b="1" dirty="0">
                <a:solidFill>
                  <a:schemeClr val="accent1">
                    <a:lumMod val="60000"/>
                    <a:lumOff val="40000"/>
                  </a:schemeClr>
                </a:solidFill>
                <a:latin typeface="Calibri" pitchFamily="34" charset="0"/>
              </a:rPr>
              <a:t>take occupancy </a:t>
            </a:r>
            <a:r>
              <a:rPr lang="en-US" sz="2350" dirty="0">
                <a:latin typeface="Calibri" pitchFamily="34" charset="0"/>
              </a:rPr>
              <a:t>of the Mod Rehab unit</a:t>
            </a:r>
            <a:endParaRPr lang="en-US" sz="2350" b="1" dirty="0">
              <a:solidFill>
                <a:srgbClr val="FFC000"/>
              </a:solidFill>
              <a:latin typeface="Calibri" pitchFamily="34" charset="0"/>
            </a:endParaRPr>
          </a:p>
          <a:p>
            <a:pPr marL="0" indent="0" eaLnBrk="1" hangingPunct="1">
              <a:lnSpc>
                <a:spcPct val="80000"/>
              </a:lnSpc>
              <a:defRPr/>
            </a:pP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4: Owner, manager, or service </a:t>
            </a:r>
            <a:r>
              <a:rPr lang="en-US" sz="2350" b="1" dirty="0">
                <a:solidFill>
                  <a:schemeClr val="accent1">
                    <a:lumMod val="60000"/>
                    <a:lumOff val="40000"/>
                  </a:schemeClr>
                </a:solidFill>
                <a:latin typeface="Calibri" pitchFamily="34" charset="0"/>
              </a:rPr>
              <a:t>provider submits the Mod Rehab application </a:t>
            </a:r>
            <a:r>
              <a:rPr lang="en-US" sz="2350" dirty="0">
                <a:latin typeface="Calibri" pitchFamily="34" charset="0"/>
              </a:rPr>
              <a:t>to HPD</a:t>
            </a:r>
          </a:p>
        </p:txBody>
      </p:sp>
      <p:sp>
        <p:nvSpPr>
          <p:cNvPr id="408579" name="Rectangle 3">
            <a:extLst>
              <a:ext uri="{FF2B5EF4-FFF2-40B4-BE49-F238E27FC236}">
                <a16:creationId xmlns:a16="http://schemas.microsoft.com/office/drawing/2014/main" id="{40B467D2-520F-45FD-B102-0529D311FD48}"/>
              </a:ext>
            </a:extLst>
          </p:cNvPr>
          <p:cNvSpPr>
            <a:spLocks noGrp="1" noChangeArrowheads="1"/>
          </p:cNvSpPr>
          <p:nvPr>
            <p:ph type="title"/>
          </p:nvPr>
        </p:nvSpPr>
        <p:spPr>
          <a:xfrm>
            <a:off x="0" y="0"/>
            <a:ext cx="9144000" cy="1524000"/>
          </a:xfrm>
        </p:spPr>
        <p:txBody>
          <a:bodyPr/>
          <a:lstStyle/>
          <a:p>
            <a:pPr eaLnBrk="1" hangingPunct="1">
              <a:defRPr/>
            </a:pPr>
            <a:r>
              <a:rPr lang="en-US" sz="4800" b="1" dirty="0">
                <a:latin typeface="Calibri" pitchFamily="34" charset="0"/>
              </a:rPr>
              <a:t>How do you Start Receiving </a:t>
            </a:r>
            <a:br>
              <a:rPr lang="en-US" sz="4800" b="1" dirty="0">
                <a:latin typeface="Calibri" pitchFamily="34" charset="0"/>
              </a:rPr>
            </a:br>
            <a:r>
              <a:rPr lang="en-US" sz="4800" b="1" dirty="0">
                <a:latin typeface="Calibri" pitchFamily="34" charset="0"/>
              </a:rPr>
              <a:t> Assistance? </a:t>
            </a:r>
          </a:p>
        </p:txBody>
      </p:sp>
      <p:pic>
        <p:nvPicPr>
          <p:cNvPr id="2" name="MR - slide 32">
            <a:hlinkClick r:id="" action="ppaction://media"/>
            <a:extLst>
              <a:ext uri="{FF2B5EF4-FFF2-40B4-BE49-F238E27FC236}">
                <a16:creationId xmlns:a16="http://schemas.microsoft.com/office/drawing/2014/main" id="{9F95CBCE-15B9-4B65-A0F6-D0F3ED9C6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7650"/>
    </mc:Choice>
    <mc:Fallback xmlns="">
      <p:transition advClick="0" advTm="3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CE0D1-9337-4A49-B294-F7A8C3434215}"/>
              </a:ext>
            </a:extLst>
          </p:cNvPr>
          <p:cNvSpPr>
            <a:spLocks noGrp="1"/>
          </p:cNvSpPr>
          <p:nvPr>
            <p:ph idx="1"/>
          </p:nvPr>
        </p:nvSpPr>
        <p:spPr>
          <a:xfrm>
            <a:off x="457200" y="1524000"/>
            <a:ext cx="8229600" cy="5334000"/>
          </a:xfrm>
        </p:spPr>
        <p:txBody>
          <a:bodyPr/>
          <a:lstStyle/>
          <a:p>
            <a:pPr marL="609600" indent="-609600" eaLnBrk="1" hangingPunct="1">
              <a:lnSpc>
                <a:spcPct val="80000"/>
              </a:lnSpc>
              <a:defRPr/>
            </a:pPr>
            <a:r>
              <a:rPr lang="en-US" sz="2250" dirty="0">
                <a:latin typeface="Calibri" pitchFamily="34" charset="0"/>
              </a:rPr>
              <a:t>Step 5: </a:t>
            </a:r>
            <a:r>
              <a:rPr lang="en-US" sz="2250" b="1" dirty="0">
                <a:solidFill>
                  <a:schemeClr val="accent1">
                    <a:lumMod val="60000"/>
                    <a:lumOff val="40000"/>
                  </a:schemeClr>
                </a:solidFill>
                <a:latin typeface="Calibri" pitchFamily="34" charset="0"/>
              </a:rPr>
              <a:t>HPD will review the application </a:t>
            </a:r>
            <a:r>
              <a:rPr lang="en-US" sz="2250" dirty="0">
                <a:latin typeface="Calibri" pitchFamily="34" charset="0"/>
              </a:rPr>
              <a:t>for completeness and eligibility</a:t>
            </a:r>
          </a:p>
          <a:p>
            <a:pPr marL="609600" indent="-609600" eaLnBrk="1" hangingPunct="1">
              <a:lnSpc>
                <a:spcPct val="80000"/>
              </a:lnSpc>
              <a:defRPr/>
            </a:pPr>
            <a:endParaRPr lang="en-US" sz="2250" dirty="0">
              <a:latin typeface="Calibri" pitchFamily="34" charset="0"/>
            </a:endParaRPr>
          </a:p>
          <a:p>
            <a:pPr marL="609600" indent="-609600" eaLnBrk="1" hangingPunct="1">
              <a:lnSpc>
                <a:spcPct val="80000"/>
              </a:lnSpc>
              <a:defRPr/>
            </a:pPr>
            <a:r>
              <a:rPr lang="en-US" sz="2250" dirty="0">
                <a:latin typeface="Calibri" pitchFamily="34" charset="0"/>
              </a:rPr>
              <a:t>Step 6: </a:t>
            </a:r>
            <a:r>
              <a:rPr lang="en-US" sz="2250" b="1" dirty="0">
                <a:solidFill>
                  <a:schemeClr val="accent1">
                    <a:lumMod val="60000"/>
                    <a:lumOff val="40000"/>
                  </a:schemeClr>
                </a:solidFill>
                <a:latin typeface="Calibri" pitchFamily="34" charset="0"/>
              </a:rPr>
              <a:t>HPD will review unit eligibility and approve rent</a:t>
            </a:r>
          </a:p>
          <a:p>
            <a:pPr marL="1009650" lvl="1" indent="-609600" eaLnBrk="1" hangingPunct="1">
              <a:lnSpc>
                <a:spcPct val="80000"/>
              </a:lnSpc>
              <a:defRPr/>
            </a:pPr>
            <a:r>
              <a:rPr lang="en-US" sz="2250" dirty="0">
                <a:latin typeface="Calibri" pitchFamily="34" charset="0"/>
              </a:rPr>
              <a:t>HPD must review if the unit has passed the Housing Quality Standards (HQS) inspection and approve the rent as reasonable. </a:t>
            </a:r>
          </a:p>
          <a:p>
            <a:pPr marL="609600" indent="-609600" eaLnBrk="1" hangingPunct="1">
              <a:lnSpc>
                <a:spcPct val="80000"/>
              </a:lnSpc>
              <a:defRPr/>
            </a:pPr>
            <a:endParaRPr lang="en-US" sz="2250" dirty="0">
              <a:latin typeface="Calibri" pitchFamily="34" charset="0"/>
            </a:endParaRPr>
          </a:p>
          <a:p>
            <a:pPr marL="609600" indent="-609600" eaLnBrk="1" hangingPunct="1">
              <a:lnSpc>
                <a:spcPct val="80000"/>
              </a:lnSpc>
              <a:defRPr/>
            </a:pPr>
            <a:r>
              <a:rPr lang="en-US" sz="2250" dirty="0">
                <a:latin typeface="Calibri" pitchFamily="34" charset="0"/>
              </a:rPr>
              <a:t>Step 7: </a:t>
            </a:r>
            <a:r>
              <a:rPr lang="en-US" sz="2250" b="1" dirty="0">
                <a:solidFill>
                  <a:schemeClr val="accent1">
                    <a:lumMod val="60000"/>
                    <a:lumOff val="40000"/>
                  </a:schemeClr>
                </a:solidFill>
                <a:latin typeface="Calibri" pitchFamily="34" charset="0"/>
              </a:rPr>
              <a:t>HPD will review the leasing documents and complete a final review of the file</a:t>
            </a:r>
          </a:p>
          <a:p>
            <a:pPr marL="609600" indent="-609600" eaLnBrk="1" hangingPunct="1">
              <a:defRPr/>
            </a:pPr>
            <a:endParaRPr lang="en-US" sz="2250" dirty="0">
              <a:latin typeface="Calibri" pitchFamily="34" charset="0"/>
            </a:endParaRPr>
          </a:p>
          <a:p>
            <a:pPr marL="609600" indent="-609600" eaLnBrk="1" hangingPunct="1">
              <a:defRPr/>
            </a:pPr>
            <a:r>
              <a:rPr lang="en-US" sz="2250" dirty="0">
                <a:latin typeface="Calibri" pitchFamily="34" charset="0"/>
              </a:rPr>
              <a:t>Step 8: </a:t>
            </a:r>
            <a:r>
              <a:rPr lang="en-US" sz="2250" b="1" dirty="0">
                <a:solidFill>
                  <a:schemeClr val="accent1">
                    <a:lumMod val="60000"/>
                    <a:lumOff val="40000"/>
                  </a:schemeClr>
                </a:solidFill>
                <a:latin typeface="Calibri" pitchFamily="34" charset="0"/>
              </a:rPr>
              <a:t>HPD will mail you </a:t>
            </a:r>
            <a:r>
              <a:rPr lang="en-US" sz="2250" dirty="0">
                <a:latin typeface="Calibri" pitchFamily="34" charset="0"/>
              </a:rPr>
              <a:t>a </a:t>
            </a:r>
            <a:r>
              <a:rPr lang="en-US" sz="2250" dirty="0">
                <a:solidFill>
                  <a:srgbClr val="FFC000"/>
                </a:solidFill>
                <a:latin typeface="Calibri" pitchFamily="34" charset="0"/>
              </a:rPr>
              <a:t>rent breakdown letter </a:t>
            </a:r>
            <a:r>
              <a:rPr lang="en-US" sz="2250" dirty="0">
                <a:latin typeface="Calibri" pitchFamily="34" charset="0"/>
              </a:rPr>
              <a:t>outlining the contract rent, HPD’s HAP share of rent and your tenant share of rent</a:t>
            </a:r>
          </a:p>
          <a:p>
            <a:pPr marL="1009650" lvl="1" indent="-609600" eaLnBrk="1" hangingPunct="1">
              <a:defRPr/>
            </a:pPr>
            <a:r>
              <a:rPr lang="en-US" sz="2250" dirty="0">
                <a:latin typeface="Calibri" pitchFamily="34" charset="0"/>
              </a:rPr>
              <a:t>You are a Mod Rehab participant once you receive this letter</a:t>
            </a:r>
          </a:p>
          <a:p>
            <a:pPr marL="609600" indent="-609600" eaLnBrk="1" hangingPunct="1">
              <a:lnSpc>
                <a:spcPct val="80000"/>
              </a:lnSpc>
              <a:buFont typeface="Wingdings" panose="05000000000000000000" pitchFamily="2" charset="2"/>
              <a:buNone/>
              <a:defRPr/>
            </a:pPr>
            <a:endParaRPr lang="en-US" sz="2250" dirty="0">
              <a:latin typeface="Calibri" pitchFamily="34" charset="0"/>
            </a:endParaRPr>
          </a:p>
          <a:p>
            <a:pPr>
              <a:defRPr/>
            </a:pPr>
            <a:endParaRPr lang="en-US" sz="2250" dirty="0">
              <a:latin typeface="Calibri" pitchFamily="34" charset="0"/>
            </a:endParaRPr>
          </a:p>
        </p:txBody>
      </p:sp>
      <p:sp>
        <p:nvSpPr>
          <p:cNvPr id="4" name="Slide Number Placeholder 3">
            <a:extLst>
              <a:ext uri="{FF2B5EF4-FFF2-40B4-BE49-F238E27FC236}">
                <a16:creationId xmlns:a16="http://schemas.microsoft.com/office/drawing/2014/main" id="{138DE671-20B2-4236-BBD4-86906A90558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B2F0051-7912-475B-B5D9-8BB8D41F883C}" type="slidenum">
              <a:rPr lang="en-US" altLang="en-US" smtClean="0">
                <a:latin typeface="Arial" panose="020B0604020202020204" pitchFamily="34" charset="0"/>
              </a:rPr>
              <a:pPr>
                <a:defRPr/>
              </a:pPr>
              <a:t>33</a:t>
            </a:fld>
            <a:endParaRPr lang="en-US" altLang="en-US">
              <a:latin typeface="Arial" panose="020B0604020202020204" pitchFamily="34" charset="0"/>
            </a:endParaRPr>
          </a:p>
        </p:txBody>
      </p:sp>
      <p:sp>
        <p:nvSpPr>
          <p:cNvPr id="5" name="Rectangle 3">
            <a:extLst>
              <a:ext uri="{FF2B5EF4-FFF2-40B4-BE49-F238E27FC236}">
                <a16:creationId xmlns:a16="http://schemas.microsoft.com/office/drawing/2014/main" id="{BA4ED455-50D3-4460-B533-7776FE9D1CF7}"/>
              </a:ext>
            </a:extLst>
          </p:cNvPr>
          <p:cNvSpPr txBox="1">
            <a:spLocks noChangeArrowheads="1"/>
          </p:cNvSpPr>
          <p:nvPr/>
        </p:nvSpPr>
        <p:spPr bwMode="auto">
          <a:xfrm>
            <a:off x="0" y="0"/>
            <a:ext cx="9144000" cy="1508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4600" b="1" kern="0" dirty="0">
                <a:latin typeface="Calibri" pitchFamily="34" charset="0"/>
              </a:rPr>
              <a:t>How do you Start Receiving Assistance (continued)?</a:t>
            </a:r>
          </a:p>
        </p:txBody>
      </p:sp>
      <p:pic>
        <p:nvPicPr>
          <p:cNvPr id="2" name="MR - slide 33">
            <a:hlinkClick r:id="" action="ppaction://media"/>
            <a:extLst>
              <a:ext uri="{FF2B5EF4-FFF2-40B4-BE49-F238E27FC236}">
                <a16:creationId xmlns:a16="http://schemas.microsoft.com/office/drawing/2014/main" id="{7D44DD11-9459-4EBC-B186-94A82D00B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8606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33400"/>
    </mc:Choice>
    <mc:Fallback xmlns="">
      <p:transition advClick="0" advTm="3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24846C2-92EE-47B1-925C-9F42EE09AA4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2717197-DDAB-401C-A15F-427C51042764}" type="slidenum">
              <a:rPr lang="en-US" altLang="en-US" smtClean="0">
                <a:latin typeface="Arial" panose="020B0604020202020204" pitchFamily="34" charset="0"/>
              </a:rPr>
              <a:pPr>
                <a:defRPr/>
              </a:pPr>
              <a:t>34</a:t>
            </a:fld>
            <a:endParaRPr lang="en-US" altLang="en-US">
              <a:latin typeface="Arial" panose="020B0604020202020204" pitchFamily="34" charset="0"/>
            </a:endParaRPr>
          </a:p>
        </p:txBody>
      </p:sp>
      <p:sp>
        <p:nvSpPr>
          <p:cNvPr id="8194" name="Rectangle 2">
            <a:extLst>
              <a:ext uri="{FF2B5EF4-FFF2-40B4-BE49-F238E27FC236}">
                <a16:creationId xmlns:a16="http://schemas.microsoft.com/office/drawing/2014/main" id="{1EA66466-F21A-4476-BC83-99005D045CE1}"/>
              </a:ext>
            </a:extLst>
          </p:cNvPr>
          <p:cNvSpPr>
            <a:spLocks noGrp="1" noChangeArrowheads="1"/>
          </p:cNvSpPr>
          <p:nvPr>
            <p:ph type="title"/>
          </p:nvPr>
        </p:nvSpPr>
        <p:spPr>
          <a:xfrm>
            <a:off x="0" y="0"/>
            <a:ext cx="9144000" cy="1447800"/>
          </a:xfrm>
        </p:spPr>
        <p:txBody>
          <a:bodyPr/>
          <a:lstStyle/>
          <a:p>
            <a:pPr eaLnBrk="1" hangingPunct="1">
              <a:defRPr/>
            </a:pPr>
            <a:r>
              <a:rPr lang="en-US" sz="4800" b="1" dirty="0">
                <a:latin typeface="Calibri" pitchFamily="34" charset="0"/>
              </a:rPr>
              <a:t>What are your Family Obligations? </a:t>
            </a:r>
          </a:p>
        </p:txBody>
      </p:sp>
      <p:sp>
        <p:nvSpPr>
          <p:cNvPr id="8195" name="Rectangle 3">
            <a:extLst>
              <a:ext uri="{FF2B5EF4-FFF2-40B4-BE49-F238E27FC236}">
                <a16:creationId xmlns:a16="http://schemas.microsoft.com/office/drawing/2014/main" id="{FB0608D0-5F4E-462E-B25D-7E052CF160D9}"/>
              </a:ext>
            </a:extLst>
          </p:cNvPr>
          <p:cNvSpPr>
            <a:spLocks noGrp="1" noChangeArrowheads="1"/>
          </p:cNvSpPr>
          <p:nvPr>
            <p:ph type="body" idx="1"/>
          </p:nvPr>
        </p:nvSpPr>
        <p:spPr>
          <a:xfrm>
            <a:off x="533400" y="1524000"/>
            <a:ext cx="8153400" cy="5715000"/>
          </a:xfrm>
        </p:spPr>
        <p:txBody>
          <a:bodyPr/>
          <a:lstStyle/>
          <a:p>
            <a:pPr eaLnBrk="1" hangingPunct="1">
              <a:defRPr/>
            </a:pPr>
            <a:r>
              <a:rPr lang="en-US" dirty="0">
                <a:latin typeface="Calibri" pitchFamily="34" charset="0"/>
              </a:rPr>
              <a:t>Supply </a:t>
            </a:r>
            <a:r>
              <a:rPr lang="en-US" b="1" dirty="0">
                <a:solidFill>
                  <a:schemeClr val="hlink"/>
                </a:solidFill>
                <a:latin typeface="Calibri" pitchFamily="34" charset="0"/>
              </a:rPr>
              <a:t>all information</a:t>
            </a:r>
            <a:r>
              <a:rPr lang="en-US" dirty="0">
                <a:latin typeface="Calibri" pitchFamily="34" charset="0"/>
              </a:rPr>
              <a:t> requested by HPD </a:t>
            </a:r>
          </a:p>
          <a:p>
            <a:pPr eaLnBrk="1" hangingPunct="1">
              <a:buFont typeface="Wingdings" panose="05000000000000000000" pitchFamily="2" charset="2"/>
              <a:buNone/>
              <a:defRPr/>
            </a:pPr>
            <a:endParaRPr lang="en-US" dirty="0">
              <a:latin typeface="Calibri" pitchFamily="34" charset="0"/>
            </a:endParaRPr>
          </a:p>
          <a:p>
            <a:pPr eaLnBrk="1" hangingPunct="1">
              <a:defRPr/>
            </a:pPr>
            <a:r>
              <a:rPr lang="en-US" u="sng" dirty="0">
                <a:latin typeface="Calibri" pitchFamily="34" charset="0"/>
              </a:rPr>
              <a:t>All information must be true and complete including all </a:t>
            </a:r>
            <a:r>
              <a:rPr lang="en-US" u="sng" dirty="0">
                <a:solidFill>
                  <a:srgbClr val="FFC000"/>
                </a:solidFill>
                <a:latin typeface="Calibri" pitchFamily="34" charset="0"/>
              </a:rPr>
              <a:t>INCOME</a:t>
            </a:r>
            <a:r>
              <a:rPr lang="en-US" u="sng" dirty="0">
                <a:latin typeface="Calibri" pitchFamily="34" charset="0"/>
              </a:rPr>
              <a:t> at every annual recertification including when responding to </a:t>
            </a:r>
            <a:r>
              <a:rPr lang="en-US" u="sng" dirty="0">
                <a:solidFill>
                  <a:schemeClr val="folHlink"/>
                </a:solidFill>
                <a:latin typeface="Calibri" pitchFamily="34" charset="0"/>
              </a:rPr>
              <a:t>Requests for Additional Information</a:t>
            </a:r>
            <a:r>
              <a:rPr lang="en-US" u="sng" dirty="0">
                <a:latin typeface="Calibri" pitchFamily="34" charset="0"/>
              </a:rPr>
              <a:t> (</a:t>
            </a:r>
            <a:r>
              <a:rPr lang="en-US" u="sng" dirty="0" err="1">
                <a:latin typeface="Calibri" pitchFamily="34" charset="0"/>
              </a:rPr>
              <a:t>called_</a:t>
            </a:r>
            <a:r>
              <a:rPr lang="en-US" u="sng" dirty="0" err="1">
                <a:solidFill>
                  <a:schemeClr val="folHlink"/>
                </a:solidFill>
                <a:latin typeface="Calibri" pitchFamily="34" charset="0"/>
              </a:rPr>
              <a:t>A.I</a:t>
            </a:r>
            <a:r>
              <a:rPr lang="en-US" u="sng" dirty="0">
                <a:solidFill>
                  <a:schemeClr val="folHlink"/>
                </a:solidFill>
                <a:latin typeface="Calibri" pitchFamily="34" charset="0"/>
              </a:rPr>
              <a:t>. Notices </a:t>
            </a:r>
            <a:r>
              <a:rPr lang="en-US" u="sng" dirty="0">
                <a:latin typeface="Calibri" pitchFamily="34" charset="0"/>
              </a:rPr>
              <a:t>or </a:t>
            </a:r>
            <a:r>
              <a:rPr lang="en-US" u="sng" dirty="0">
                <a:solidFill>
                  <a:schemeClr val="folHlink"/>
                </a:solidFill>
                <a:latin typeface="Calibri" pitchFamily="34" charset="0"/>
              </a:rPr>
              <a:t>A.I.s</a:t>
            </a:r>
            <a:r>
              <a:rPr lang="en-US" u="sng" dirty="0">
                <a:latin typeface="Calibri" pitchFamily="34" charset="0"/>
              </a:rPr>
              <a:t>)</a:t>
            </a:r>
            <a:endParaRPr lang="en-US" u="sng" dirty="0">
              <a:solidFill>
                <a:schemeClr val="folHlink"/>
              </a:solidFill>
              <a:latin typeface="Calibri" pitchFamily="34" charset="0"/>
            </a:endParaRPr>
          </a:p>
          <a:p>
            <a:pPr eaLnBrk="1" hangingPunct="1">
              <a:buFont typeface="Wingdings" panose="05000000000000000000" pitchFamily="2" charset="2"/>
              <a:buNone/>
              <a:defRPr/>
            </a:pPr>
            <a:endParaRPr lang="en-US" dirty="0">
              <a:solidFill>
                <a:schemeClr val="folHlink"/>
              </a:solidFill>
              <a:latin typeface="Calibri" pitchFamily="34" charset="0"/>
            </a:endParaRPr>
          </a:p>
          <a:p>
            <a:pPr eaLnBrk="1" hangingPunct="1">
              <a:defRPr/>
            </a:pPr>
            <a:r>
              <a:rPr lang="en-US" dirty="0">
                <a:latin typeface="Calibri" pitchFamily="34" charset="0"/>
              </a:rPr>
              <a:t>Sign</a:t>
            </a:r>
            <a:r>
              <a:rPr lang="en-US" b="1" dirty="0">
                <a:solidFill>
                  <a:schemeClr val="hlink"/>
                </a:solidFill>
                <a:latin typeface="Calibri" pitchFamily="34" charset="0"/>
              </a:rPr>
              <a:t> consent forms</a:t>
            </a:r>
            <a:endParaRPr lang="en-US" dirty="0">
              <a:latin typeface="Calibri" pitchFamily="34" charset="0"/>
            </a:endParaRP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3600" dirty="0"/>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2" name="MR - slide 34">
            <a:hlinkClick r:id="" action="ppaction://media"/>
            <a:extLst>
              <a:ext uri="{FF2B5EF4-FFF2-40B4-BE49-F238E27FC236}">
                <a16:creationId xmlns:a16="http://schemas.microsoft.com/office/drawing/2014/main" id="{A9A6ADA2-6762-43B5-A09A-92694A3783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988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9400"/>
    </mc:Choice>
    <mc:Fallback xmlns="">
      <p:transition advClick="0" advTm="3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B32521-56E4-4985-87A9-B2F78AF8D70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F87CC99-6A52-42DE-8E0D-9BB8BB4C2CC9}" type="slidenum">
              <a:rPr lang="en-US" altLang="en-US" smtClean="0">
                <a:latin typeface="Arial" panose="020B0604020202020204" pitchFamily="34" charset="0"/>
              </a:rPr>
              <a:pPr>
                <a:defRPr/>
              </a:pPr>
              <a:t>35</a:t>
            </a:fld>
            <a:endParaRPr lang="en-US" altLang="en-US">
              <a:latin typeface="Arial" panose="020B0604020202020204" pitchFamily="34" charset="0"/>
            </a:endParaRPr>
          </a:p>
        </p:txBody>
      </p:sp>
      <p:sp>
        <p:nvSpPr>
          <p:cNvPr id="370690" name="Rectangle 2">
            <a:extLst>
              <a:ext uri="{FF2B5EF4-FFF2-40B4-BE49-F238E27FC236}">
                <a16:creationId xmlns:a16="http://schemas.microsoft.com/office/drawing/2014/main" id="{5470FCBD-6167-40C9-A9AB-44C95BCB2DAA}"/>
              </a:ext>
            </a:extLst>
          </p:cNvPr>
          <p:cNvSpPr>
            <a:spLocks noGrp="1" noChangeArrowheads="1"/>
          </p:cNvSpPr>
          <p:nvPr>
            <p:ph type="body" idx="1"/>
          </p:nvPr>
        </p:nvSpPr>
        <p:spPr>
          <a:xfrm>
            <a:off x="457200" y="533400"/>
            <a:ext cx="8229600" cy="5791200"/>
          </a:xfrm>
        </p:spPr>
        <p:txBody>
          <a:bodyPr/>
          <a:lstStyle/>
          <a:p>
            <a:pPr eaLnBrk="1" hangingPunct="1">
              <a:defRPr/>
            </a:pPr>
            <a:r>
              <a:rPr lang="en-US" sz="3600" dirty="0">
                <a:latin typeface="Calibri" pitchFamily="34" charset="0"/>
              </a:rPr>
              <a:t>Comply with the</a:t>
            </a:r>
            <a:r>
              <a:rPr lang="en-US" sz="3600" b="1" dirty="0">
                <a:solidFill>
                  <a:schemeClr val="hlink"/>
                </a:solidFill>
                <a:latin typeface="Calibri" pitchFamily="34" charset="0"/>
              </a:rPr>
              <a:t> lease</a:t>
            </a: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r>
              <a:rPr lang="en-US" sz="3600" dirty="0">
                <a:latin typeface="Calibri" pitchFamily="34" charset="0"/>
              </a:rPr>
              <a:t>Allow HPD to </a:t>
            </a:r>
            <a:r>
              <a:rPr lang="en-US" sz="3600" b="1" dirty="0">
                <a:solidFill>
                  <a:schemeClr val="hlink"/>
                </a:solidFill>
                <a:latin typeface="Calibri" pitchFamily="34" charset="0"/>
              </a:rPr>
              <a:t>inspect</a:t>
            </a:r>
            <a:r>
              <a:rPr lang="en-US" sz="3600" dirty="0">
                <a:latin typeface="Calibri" pitchFamily="34" charset="0"/>
              </a:rPr>
              <a:t> the apartment </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Allow management </a:t>
            </a:r>
            <a:r>
              <a:rPr lang="en-US" sz="3600" b="1" dirty="0">
                <a:solidFill>
                  <a:schemeClr val="hlink"/>
                </a:solidFill>
                <a:latin typeface="Calibri" pitchFamily="34" charset="0"/>
              </a:rPr>
              <a:t>access</a:t>
            </a:r>
            <a:r>
              <a:rPr lang="en-US" sz="3600" dirty="0">
                <a:latin typeface="Calibri" pitchFamily="34" charset="0"/>
              </a:rPr>
              <a:t> to make required repairs in your apartment</a:t>
            </a:r>
          </a:p>
          <a:p>
            <a:pPr eaLnBrk="1" hangingPunct="1">
              <a:defRPr/>
            </a:pPr>
            <a:endParaRPr lang="en-US" sz="3600" dirty="0">
              <a:latin typeface="Calibri" pitchFamily="34" charset="0"/>
            </a:endParaRPr>
          </a:p>
          <a:p>
            <a:pPr eaLnBrk="1" hangingPunct="1">
              <a:defRPr/>
            </a:pPr>
            <a:r>
              <a:rPr lang="en-US" sz="3600" dirty="0">
                <a:latin typeface="Calibri" pitchFamily="34" charset="0"/>
              </a:rPr>
              <a:t>Correct any</a:t>
            </a:r>
            <a:r>
              <a:rPr lang="en-US" sz="3600" b="1" dirty="0">
                <a:solidFill>
                  <a:schemeClr val="hlink"/>
                </a:solidFill>
                <a:latin typeface="Calibri" pitchFamily="34" charset="0"/>
              </a:rPr>
              <a:t> damage</a:t>
            </a:r>
            <a:r>
              <a:rPr lang="en-US" sz="3600" dirty="0">
                <a:latin typeface="Calibri" pitchFamily="34" charset="0"/>
              </a:rPr>
              <a:t> that your family causes to the apartment</a:t>
            </a:r>
          </a:p>
          <a:p>
            <a:pPr eaLnBrk="1" hangingPunct="1">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2" name="PBV - slide 26 ps">
            <a:hlinkClick r:id="" action="ppaction://media"/>
            <a:extLst>
              <a:ext uri="{FF2B5EF4-FFF2-40B4-BE49-F238E27FC236}">
                <a16:creationId xmlns:a16="http://schemas.microsoft.com/office/drawing/2014/main" id="{E113D586-49B1-44FB-B225-142FFC62443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EFDAA02-5B71-48E4-851B-2660CC15733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183CCDB-B14C-4990-ADAB-6AB42FB77836}" type="slidenum">
              <a:rPr lang="en-US" altLang="en-US" smtClean="0">
                <a:latin typeface="Arial" panose="020B0604020202020204" pitchFamily="34" charset="0"/>
              </a:rPr>
              <a:pPr>
                <a:defRPr/>
              </a:pPr>
              <a:t>36</a:t>
            </a:fld>
            <a:endParaRPr lang="en-US" altLang="en-US">
              <a:latin typeface="Arial" panose="020B0604020202020204" pitchFamily="34" charset="0"/>
            </a:endParaRPr>
          </a:p>
        </p:txBody>
      </p:sp>
      <p:sp>
        <p:nvSpPr>
          <p:cNvPr id="214019" name="Rectangle 3">
            <a:extLst>
              <a:ext uri="{FF2B5EF4-FFF2-40B4-BE49-F238E27FC236}">
                <a16:creationId xmlns:a16="http://schemas.microsoft.com/office/drawing/2014/main" id="{387D5D4D-A61E-44D2-96EB-39F3752388F2}"/>
              </a:ext>
            </a:extLst>
          </p:cNvPr>
          <p:cNvSpPr>
            <a:spLocks noGrp="1" noChangeArrowheads="1"/>
          </p:cNvSpPr>
          <p:nvPr>
            <p:ph type="body" idx="1"/>
          </p:nvPr>
        </p:nvSpPr>
        <p:spPr>
          <a:xfrm>
            <a:off x="457200" y="228600"/>
            <a:ext cx="8305800" cy="6096000"/>
          </a:xfrm>
        </p:spPr>
        <p:txBody>
          <a:bodyPr/>
          <a:lstStyle/>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Subsidized apartment must be your</a:t>
            </a:r>
            <a:r>
              <a:rPr lang="en-US" sz="3600" b="1" dirty="0">
                <a:solidFill>
                  <a:schemeClr val="hlink"/>
                </a:solidFill>
                <a:latin typeface="Calibri" pitchFamily="34" charset="0"/>
              </a:rPr>
              <a:t> only residence</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dirty="0">
                <a:latin typeface="Calibri" pitchFamily="34" charset="0"/>
              </a:rPr>
              <a:t>You must not </a:t>
            </a:r>
            <a:r>
              <a:rPr lang="en-US" sz="3600" b="1" dirty="0">
                <a:solidFill>
                  <a:schemeClr val="hlink"/>
                </a:solidFill>
                <a:latin typeface="Calibri" pitchFamily="34" charset="0"/>
              </a:rPr>
              <a:t>sublet </a:t>
            </a:r>
            <a:r>
              <a:rPr lang="en-US" sz="3600" dirty="0">
                <a:latin typeface="Calibri" pitchFamily="34" charset="0"/>
              </a:rPr>
              <a:t>the apartment</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dirty="0">
                <a:latin typeface="Calibri" pitchFamily="34" charset="0"/>
              </a:rPr>
              <a:t>You </a:t>
            </a:r>
            <a:r>
              <a:rPr lang="en-US" sz="3600" b="1" dirty="0">
                <a:solidFill>
                  <a:schemeClr val="hlink"/>
                </a:solidFill>
                <a:latin typeface="Calibri" pitchFamily="34" charset="0"/>
              </a:rPr>
              <a:t>cannot own</a:t>
            </a:r>
            <a:r>
              <a:rPr lang="en-US" sz="3600" dirty="0">
                <a:latin typeface="Calibri" pitchFamily="34" charset="0"/>
              </a:rPr>
              <a:t> the apartment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Owner </a:t>
            </a:r>
            <a:r>
              <a:rPr lang="en-US" sz="3600" b="1" dirty="0">
                <a:solidFill>
                  <a:schemeClr val="hlink"/>
                </a:solidFill>
                <a:latin typeface="Calibri" pitchFamily="34" charset="0"/>
              </a:rPr>
              <a:t>cannot be a relative</a:t>
            </a: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PBV - slide 27 ps">
            <a:hlinkClick r:id="" action="ppaction://media"/>
            <a:extLst>
              <a:ext uri="{FF2B5EF4-FFF2-40B4-BE49-F238E27FC236}">
                <a16:creationId xmlns:a16="http://schemas.microsoft.com/office/drawing/2014/main" id="{F549E665-F642-4F9E-8052-C2898A935BE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7950"/>
    </mc:Choice>
    <mc:Fallback xmlns="">
      <p:transition advClick="0" advTm="1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6AF6A94-84C2-4394-8F6E-B5BF6A55887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2E5DA02-BA93-4044-AFDC-E70306427E5E}" type="slidenum">
              <a:rPr lang="en-US" altLang="en-US" smtClean="0">
                <a:latin typeface="Arial" panose="020B0604020202020204" pitchFamily="34" charset="0"/>
              </a:rPr>
              <a:pPr>
                <a:defRPr/>
              </a:pPr>
              <a:t>37</a:t>
            </a:fld>
            <a:endParaRPr lang="en-US" altLang="en-US">
              <a:latin typeface="Arial" panose="020B0604020202020204" pitchFamily="34" charset="0"/>
            </a:endParaRPr>
          </a:p>
        </p:txBody>
      </p:sp>
      <p:sp>
        <p:nvSpPr>
          <p:cNvPr id="223235" name="Rectangle 3">
            <a:extLst>
              <a:ext uri="{FF2B5EF4-FFF2-40B4-BE49-F238E27FC236}">
                <a16:creationId xmlns:a16="http://schemas.microsoft.com/office/drawing/2014/main" id="{35565075-79AA-4715-9130-207DFB95DA2C}"/>
              </a:ext>
            </a:extLst>
          </p:cNvPr>
          <p:cNvSpPr>
            <a:spLocks noGrp="1" noChangeArrowheads="1"/>
          </p:cNvSpPr>
          <p:nvPr>
            <p:ph type="body" idx="1"/>
          </p:nvPr>
        </p:nvSpPr>
        <p:spPr>
          <a:xfrm>
            <a:off x="457200" y="1143000"/>
            <a:ext cx="8229600" cy="4800600"/>
          </a:xfrm>
        </p:spPr>
        <p:txBody>
          <a:bodyPr anchor="ctr"/>
          <a:lstStyle/>
          <a:p>
            <a:pPr eaLnBrk="1" hangingPunct="1">
              <a:defRPr/>
            </a:pPr>
            <a:r>
              <a:rPr lang="en-US" sz="3600" dirty="0">
                <a:latin typeface="Calibri" pitchFamily="34" charset="0"/>
              </a:rPr>
              <a:t>Notify HPD if you or a have been given </a:t>
            </a:r>
            <a:r>
              <a:rPr lang="en-US" sz="3600" b="1" dirty="0">
                <a:solidFill>
                  <a:schemeClr val="hlink"/>
                </a:solidFill>
                <a:latin typeface="Calibri" pitchFamily="34" charset="0"/>
              </a:rPr>
              <a:t>court papers </a:t>
            </a:r>
            <a:r>
              <a:rPr lang="en-US" sz="3600" dirty="0">
                <a:latin typeface="Calibri" pitchFamily="34" charset="0"/>
              </a:rPr>
              <a:t>by management</a:t>
            </a:r>
            <a:r>
              <a:rPr lang="en-US" sz="3600" b="1" dirty="0">
                <a:solidFill>
                  <a:schemeClr val="hlink"/>
                </a:solidFill>
                <a:latin typeface="Calibri" pitchFamily="34" charset="0"/>
              </a:rPr>
              <a:t> </a:t>
            </a:r>
            <a:r>
              <a:rPr lang="en-US" sz="3600" dirty="0">
                <a:latin typeface="Calibri" pitchFamily="34" charset="0"/>
              </a:rPr>
              <a:t>or an </a:t>
            </a:r>
            <a:r>
              <a:rPr lang="en-US" sz="3600" b="1" dirty="0">
                <a:solidFill>
                  <a:schemeClr val="hlink"/>
                </a:solidFill>
                <a:latin typeface="Calibri" pitchFamily="34" charset="0"/>
              </a:rPr>
              <a:t>eviction notice</a:t>
            </a: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r>
              <a:rPr lang="en-US" sz="3600" dirty="0">
                <a:latin typeface="Calibri" pitchFamily="34" charset="0"/>
              </a:rPr>
              <a:t>Notify HPD if you will be </a:t>
            </a:r>
            <a:r>
              <a:rPr lang="en-US" sz="3600" b="1" dirty="0">
                <a:solidFill>
                  <a:schemeClr val="hlink"/>
                </a:solidFill>
                <a:latin typeface="Calibri" pitchFamily="34" charset="0"/>
              </a:rPr>
              <a:t>absent from the apartment</a:t>
            </a:r>
            <a:r>
              <a:rPr lang="en-US" sz="3600" dirty="0">
                <a:latin typeface="Calibri" pitchFamily="34" charset="0"/>
              </a:rPr>
              <a:t> for 30 days or more</a:t>
            </a:r>
          </a:p>
          <a:p>
            <a:pPr eaLnBrk="1" hangingPunct="1">
              <a:defRPr/>
            </a:pPr>
            <a:endParaRPr lang="en-US" sz="3600" dirty="0">
              <a:latin typeface="Calibri" pitchFamily="34" charset="0"/>
            </a:endParaRPr>
          </a:p>
        </p:txBody>
      </p:sp>
      <p:pic>
        <p:nvPicPr>
          <p:cNvPr id="4" name="Slide 28 re-recorded">
            <a:hlinkClick r:id="" action="ppaction://media"/>
            <a:extLst>
              <a:ext uri="{FF2B5EF4-FFF2-40B4-BE49-F238E27FC236}">
                <a16:creationId xmlns:a16="http://schemas.microsoft.com/office/drawing/2014/main" id="{CF316EB0-93E1-417D-A1CD-2DA77E27A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1" y="29718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250"/>
    </mc:Choice>
    <mc:Fallback xmlns="">
      <p:transition advClick="0"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38EF54A-C9BB-4287-ADD3-AE26D7FD7036}" type="slidenum">
              <a:rPr lang="en-US"/>
              <a:pPr>
                <a:defRPr/>
              </a:pPr>
              <a:t>38</a:t>
            </a:fld>
            <a:endParaRPr lang="en-US"/>
          </a:p>
        </p:txBody>
      </p:sp>
      <p:sp>
        <p:nvSpPr>
          <p:cNvPr id="225283" name="Rectangle 3"/>
          <p:cNvSpPr>
            <a:spLocks noGrp="1" noChangeArrowheads="1"/>
          </p:cNvSpPr>
          <p:nvPr>
            <p:ph type="body" idx="1"/>
          </p:nvPr>
        </p:nvSpPr>
        <p:spPr>
          <a:xfrm>
            <a:off x="457200" y="1447800"/>
            <a:ext cx="8229600" cy="4572000"/>
          </a:xfrm>
        </p:spPr>
        <p:txBody>
          <a:bodyPr/>
          <a:lstStyle/>
          <a:p>
            <a:pPr eaLnBrk="1" hangingPunct="1">
              <a:defRPr/>
            </a:pPr>
            <a:r>
              <a:rPr lang="en-US" sz="4000" dirty="0">
                <a:latin typeface="Calibri" panose="020F0502020204030204" pitchFamily="34" charset="0"/>
              </a:rPr>
              <a:t>Do not commit</a:t>
            </a:r>
            <a:r>
              <a:rPr lang="en-US" sz="4000" b="1" dirty="0">
                <a:solidFill>
                  <a:schemeClr val="hlink"/>
                </a:solidFill>
                <a:latin typeface="Calibri" panose="020F0502020204030204" pitchFamily="34" charset="0"/>
              </a:rPr>
              <a:t> fraud</a:t>
            </a:r>
          </a:p>
          <a:p>
            <a:pPr eaLnBrk="1" hangingPunct="1">
              <a:buFont typeface="Wingdings" pitchFamily="2" charset="2"/>
              <a:buNone/>
              <a:defRPr/>
            </a:pPr>
            <a:endParaRPr lang="en-US" sz="4000" b="1" dirty="0">
              <a:solidFill>
                <a:schemeClr val="hlink"/>
              </a:solidFill>
              <a:latin typeface="Calibri" panose="020F0502020204030204" pitchFamily="34" charset="0"/>
            </a:endParaRPr>
          </a:p>
          <a:p>
            <a:pPr eaLnBrk="1" hangingPunct="1">
              <a:defRPr/>
            </a:pPr>
            <a:r>
              <a:rPr lang="en-US" sz="4000" dirty="0">
                <a:latin typeface="Calibri" panose="020F0502020204030204" pitchFamily="34" charset="0"/>
              </a:rPr>
              <a:t>Do not engage in</a:t>
            </a:r>
            <a:r>
              <a:rPr lang="en-US" sz="4000" b="1" dirty="0">
                <a:solidFill>
                  <a:schemeClr val="hlink"/>
                </a:solidFill>
                <a:latin typeface="Calibri" panose="020F0502020204030204" pitchFamily="34" charset="0"/>
              </a:rPr>
              <a:t> criminal activity</a:t>
            </a:r>
          </a:p>
          <a:p>
            <a:pPr eaLnBrk="1" hangingPunct="1">
              <a:buFont typeface="Wingdings" pitchFamily="2" charset="2"/>
              <a:buNone/>
              <a:defRPr/>
            </a:pPr>
            <a:endParaRPr lang="en-US" sz="4000" b="1" dirty="0">
              <a:solidFill>
                <a:schemeClr val="hlink"/>
              </a:solidFill>
              <a:latin typeface="Calibri" panose="020F0502020204030204" pitchFamily="34" charset="0"/>
            </a:endParaRPr>
          </a:p>
          <a:p>
            <a:pPr eaLnBrk="1" hangingPunct="1">
              <a:defRPr/>
            </a:pPr>
            <a:r>
              <a:rPr lang="en-US" sz="4000" b="1" dirty="0">
                <a:solidFill>
                  <a:schemeClr val="hlink"/>
                </a:solidFill>
                <a:latin typeface="Calibri" panose="020F0502020204030204" pitchFamily="34" charset="0"/>
              </a:rPr>
              <a:t>Do not lie or conceal information</a:t>
            </a:r>
          </a:p>
          <a:p>
            <a:pPr eaLnBrk="1" hangingPunct="1">
              <a:buFont typeface="Wingdings" pitchFamily="2" charset="2"/>
              <a:buNone/>
              <a:defRPr/>
            </a:pPr>
            <a:endParaRPr lang="en-US" dirty="0"/>
          </a:p>
          <a:p>
            <a:pPr eaLnBrk="1" hangingPunct="1">
              <a:buFont typeface="Wingdings" pitchFamily="2" charset="2"/>
              <a:buNone/>
              <a:defRPr/>
            </a:pPr>
            <a:endParaRPr lang="en-US" u="sng" dirty="0"/>
          </a:p>
          <a:p>
            <a:pPr eaLnBrk="1" hangingPunct="1">
              <a:defRPr/>
            </a:pPr>
            <a:endParaRPr lang="en-US" sz="2800" dirty="0"/>
          </a:p>
        </p:txBody>
      </p:sp>
      <p:pic>
        <p:nvPicPr>
          <p:cNvPr id="2" name="EB31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50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6600"/>
    </mc:Choice>
    <mc:Fallback xmlns="">
      <p:transition advClick="0" advTm="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364"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FCEC146-6E5B-4AE8-A600-DB64787D11D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CBBA3DB-D362-496C-AB8B-637643DFA014}" type="slidenum">
              <a:rPr lang="en-US" altLang="en-US" smtClean="0">
                <a:latin typeface="Arial" panose="020B0604020202020204" pitchFamily="34" charset="0"/>
              </a:rPr>
              <a:pPr>
                <a:defRPr/>
              </a:pPr>
              <a:t>39</a:t>
            </a:fld>
            <a:endParaRPr lang="en-US" altLang="en-US">
              <a:latin typeface="Arial" panose="020B0604020202020204" pitchFamily="34" charset="0"/>
            </a:endParaRPr>
          </a:p>
        </p:txBody>
      </p:sp>
      <p:sp>
        <p:nvSpPr>
          <p:cNvPr id="162818" name="Rectangle 2">
            <a:extLst>
              <a:ext uri="{FF2B5EF4-FFF2-40B4-BE49-F238E27FC236}">
                <a16:creationId xmlns:a16="http://schemas.microsoft.com/office/drawing/2014/main" id="{44C73F15-9F4F-47FB-800A-9153D6CA1C15}"/>
              </a:ext>
            </a:extLst>
          </p:cNvPr>
          <p:cNvSpPr>
            <a:spLocks noGrp="1" noChangeArrowheads="1"/>
          </p:cNvSpPr>
          <p:nvPr>
            <p:ph type="title"/>
          </p:nvPr>
        </p:nvSpPr>
        <p:spPr/>
        <p:txBody>
          <a:bodyPr/>
          <a:lstStyle/>
          <a:p>
            <a:pPr eaLnBrk="1" hangingPunct="1">
              <a:defRPr/>
            </a:pPr>
            <a:r>
              <a:rPr lang="en-US"/>
              <a:t>      </a:t>
            </a:r>
          </a:p>
        </p:txBody>
      </p:sp>
      <p:sp>
        <p:nvSpPr>
          <p:cNvPr id="162819" name="Rectangle 3">
            <a:extLst>
              <a:ext uri="{FF2B5EF4-FFF2-40B4-BE49-F238E27FC236}">
                <a16:creationId xmlns:a16="http://schemas.microsoft.com/office/drawing/2014/main" id="{A55D0B8D-6FEF-48FE-942A-B0B8CA0BF579}"/>
              </a:ext>
            </a:extLst>
          </p:cNvPr>
          <p:cNvSpPr>
            <a:spLocks noGrp="1" noChangeArrowheads="1"/>
          </p:cNvSpPr>
          <p:nvPr>
            <p:ph type="body" idx="1"/>
          </p:nvPr>
        </p:nvSpPr>
        <p:spPr>
          <a:xfrm>
            <a:off x="457200" y="1295400"/>
            <a:ext cx="8229600" cy="4038600"/>
          </a:xfrm>
        </p:spPr>
        <p:txBody>
          <a:bodyPr anchor="ctr"/>
          <a:lstStyle/>
          <a:p>
            <a:pPr eaLnBrk="1" hangingPunct="1">
              <a:buFont typeface="Wingdings" panose="05000000000000000000" pitchFamily="2" charset="2"/>
              <a:buNone/>
              <a:defRPr/>
            </a:pPr>
            <a:r>
              <a:rPr lang="en-US" sz="3600" b="1" u="sng" dirty="0">
                <a:latin typeface="Calibri" pitchFamily="34" charset="0"/>
              </a:rPr>
              <a:t>If your household does not accurately</a:t>
            </a:r>
          </a:p>
          <a:p>
            <a:pPr eaLnBrk="1" hangingPunct="1">
              <a:buFont typeface="Wingdings" panose="05000000000000000000" pitchFamily="2" charset="2"/>
              <a:buNone/>
              <a:defRPr/>
            </a:pPr>
            <a:r>
              <a:rPr lang="en-US" sz="3600" b="1" u="sng" dirty="0">
                <a:latin typeface="Calibri" pitchFamily="34" charset="0"/>
              </a:rPr>
              <a:t>report all of their income and assets, HPD</a:t>
            </a:r>
          </a:p>
          <a:p>
            <a:pPr eaLnBrk="1" hangingPunct="1">
              <a:buFont typeface="Wingdings" panose="05000000000000000000" pitchFamily="2" charset="2"/>
              <a:buNone/>
              <a:defRPr/>
            </a:pPr>
            <a:r>
              <a:rPr lang="en-US" sz="3600" b="1" u="sng" dirty="0">
                <a:latin typeface="Calibri" pitchFamily="34" charset="0"/>
              </a:rPr>
              <a:t>may deny your family assistance or</a:t>
            </a:r>
          </a:p>
          <a:p>
            <a:pPr eaLnBrk="1" hangingPunct="1">
              <a:buFont typeface="Wingdings" panose="05000000000000000000" pitchFamily="2" charset="2"/>
              <a:buNone/>
              <a:defRPr/>
            </a:pPr>
            <a:r>
              <a:rPr lang="en-US" sz="3600" b="1" u="sng" dirty="0">
                <a:latin typeface="Calibri" pitchFamily="34" charset="0"/>
              </a:rPr>
              <a:t>terminate your household from the Mod</a:t>
            </a:r>
          </a:p>
          <a:p>
            <a:pPr eaLnBrk="1" hangingPunct="1">
              <a:buFont typeface="Wingdings" panose="05000000000000000000" pitchFamily="2" charset="2"/>
              <a:buNone/>
              <a:defRPr/>
            </a:pPr>
            <a:r>
              <a:rPr lang="en-US" sz="3600" b="1" u="sng" dirty="0">
                <a:latin typeface="Calibri" pitchFamily="34" charset="0"/>
              </a:rPr>
              <a:t>Rehab Program</a:t>
            </a:r>
          </a:p>
        </p:txBody>
      </p:sp>
      <p:pic>
        <p:nvPicPr>
          <p:cNvPr id="2" name="MR - slide 39">
            <a:hlinkClick r:id="" action="ppaction://media"/>
            <a:extLst>
              <a:ext uri="{FF2B5EF4-FFF2-40B4-BE49-F238E27FC236}">
                <a16:creationId xmlns:a16="http://schemas.microsoft.com/office/drawing/2014/main" id="{E8B4BDA5-F55D-480D-9885-43D92E184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425" y="289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9100"/>
    </mc:Choice>
    <mc:Fallback xmlns="">
      <p:transition advClick="0" advTm="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A4F5086-0D22-4A8F-A584-5EFCE4B17C2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11FA618-307C-436C-A89B-676A21B3B073}" type="slidenum">
              <a:rPr lang="en-US" altLang="en-US" smtClean="0">
                <a:latin typeface="Arial" panose="020B0604020202020204" pitchFamily="34" charset="0"/>
              </a:rPr>
              <a:pPr>
                <a:defRPr/>
              </a:pPr>
              <a:t>4</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4AAC2A8C-E115-43A9-9122-8093B4BA3770}"/>
              </a:ext>
            </a:extLst>
          </p:cNvPr>
          <p:cNvSpPr>
            <a:spLocks noGrp="1" noChangeArrowheads="1"/>
          </p:cNvSpPr>
          <p:nvPr>
            <p:ph type="title"/>
          </p:nvPr>
        </p:nvSpPr>
        <p:spPr>
          <a:xfrm>
            <a:off x="0" y="0"/>
            <a:ext cx="9144000" cy="17526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Calibri" pitchFamily="34" charset="0"/>
              </a:rPr>
              <a:t>Why is this briefing important?</a:t>
            </a:r>
          </a:p>
        </p:txBody>
      </p:sp>
      <p:sp>
        <p:nvSpPr>
          <p:cNvPr id="382979" name="Rectangle 3">
            <a:extLst>
              <a:ext uri="{FF2B5EF4-FFF2-40B4-BE49-F238E27FC236}">
                <a16:creationId xmlns:a16="http://schemas.microsoft.com/office/drawing/2014/main" id="{7C5993D4-9726-41D1-8372-BF8D2714FD90}"/>
              </a:ext>
            </a:extLst>
          </p:cNvPr>
          <p:cNvSpPr>
            <a:spLocks noGrp="1" noChangeArrowheads="1"/>
          </p:cNvSpPr>
          <p:nvPr>
            <p:ph type="body" idx="1"/>
          </p:nvPr>
        </p:nvSpPr>
        <p:spPr>
          <a:xfrm>
            <a:off x="457200" y="1905000"/>
            <a:ext cx="8229600" cy="4648200"/>
          </a:xfrm>
        </p:spPr>
        <p:txBody>
          <a:bodyPr/>
          <a:lstStyle/>
          <a:p>
            <a:pPr eaLnBrk="1" hangingPunct="1">
              <a:defRPr/>
            </a:pPr>
            <a:r>
              <a:rPr lang="en-US" sz="3000" dirty="0">
                <a:latin typeface="Calibri" pitchFamily="34" charset="0"/>
              </a:rPr>
              <a:t>To make sure that you understand how the Moderate Rehabilitation (Mod Rehab) Program works</a:t>
            </a:r>
          </a:p>
          <a:p>
            <a:pPr eaLnBrk="1" hangingPunct="1">
              <a:defRPr/>
            </a:pPr>
            <a:endParaRPr lang="en-US" sz="3000" dirty="0">
              <a:latin typeface="Calibri" pitchFamily="34" charset="0"/>
            </a:endParaRPr>
          </a:p>
          <a:p>
            <a:pPr eaLnBrk="1" hangingPunct="1">
              <a:defRPr/>
            </a:pPr>
            <a:r>
              <a:rPr lang="en-US" sz="3000" dirty="0">
                <a:latin typeface="Calibri" pitchFamily="34" charset="0"/>
              </a:rPr>
              <a:t>To explain your family obligations and owner’s obligations </a:t>
            </a:r>
          </a:p>
          <a:p>
            <a:pPr eaLnBrk="1" hangingPunct="1">
              <a:defRPr/>
            </a:pPr>
            <a:endParaRPr lang="en-US" sz="3000" dirty="0">
              <a:latin typeface="Calibri" pitchFamily="34" charset="0"/>
            </a:endParaRPr>
          </a:p>
          <a:p>
            <a:pPr eaLnBrk="1" hangingPunct="1">
              <a:defRPr/>
            </a:pPr>
            <a:r>
              <a:rPr lang="en-US" sz="3000" dirty="0">
                <a:latin typeface="Calibri" pitchFamily="34" charset="0"/>
              </a:rPr>
              <a:t>To receive your </a:t>
            </a:r>
            <a:r>
              <a:rPr lang="en-US" sz="3400" b="1" dirty="0">
                <a:solidFill>
                  <a:srgbClr val="00B0F0"/>
                </a:solidFill>
                <a:latin typeface="Calibri" pitchFamily="34" charset="0"/>
              </a:rPr>
              <a:t>written Briefing Packet</a:t>
            </a:r>
          </a:p>
          <a:p>
            <a:pPr eaLnBrk="1" hangingPunct="1">
              <a:buFont typeface="Wingdings" panose="05000000000000000000" pitchFamily="2" charset="2"/>
              <a:buNone/>
              <a:defRPr/>
            </a:pPr>
            <a:endParaRPr lang="en-US" sz="3000" dirty="0"/>
          </a:p>
        </p:txBody>
      </p:sp>
      <p:pic>
        <p:nvPicPr>
          <p:cNvPr id="2" name="MR - slide 4">
            <a:hlinkClick r:id="" action="ppaction://media"/>
            <a:extLst>
              <a:ext uri="{FF2B5EF4-FFF2-40B4-BE49-F238E27FC236}">
                <a16:creationId xmlns:a16="http://schemas.microsoft.com/office/drawing/2014/main" id="{6B7119A8-AD4E-4191-A71C-84F631792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19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7950"/>
    </mc:Choice>
    <mc:Fallback xmlns="">
      <p:transition advClick="0" advTm="1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2FB822E-7940-4007-BAC3-DD71D3B042A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7B50E59-7C80-43BB-AD3C-94C3B9BFDB40}" type="slidenum">
              <a:rPr lang="en-US" altLang="en-US" smtClean="0">
                <a:latin typeface="Arial" panose="020B0604020202020204" pitchFamily="34" charset="0"/>
              </a:rPr>
              <a:pPr>
                <a:defRPr/>
              </a:pPr>
              <a:t>40</a:t>
            </a:fld>
            <a:endParaRPr lang="en-US" altLang="en-US">
              <a:latin typeface="Arial" panose="020B0604020202020204" pitchFamily="34" charset="0"/>
            </a:endParaRPr>
          </a:p>
        </p:txBody>
      </p:sp>
      <p:sp>
        <p:nvSpPr>
          <p:cNvPr id="227330" name="Rectangle 2">
            <a:extLst>
              <a:ext uri="{FF2B5EF4-FFF2-40B4-BE49-F238E27FC236}">
                <a16:creationId xmlns:a16="http://schemas.microsoft.com/office/drawing/2014/main" id="{61D0CD1F-BA73-4974-816A-9C2670769146}"/>
              </a:ext>
            </a:extLst>
          </p:cNvPr>
          <p:cNvSpPr>
            <a:spLocks noGrp="1" noChangeArrowheads="1"/>
          </p:cNvSpPr>
          <p:nvPr>
            <p:ph type="title"/>
          </p:nvPr>
        </p:nvSpPr>
        <p:spPr/>
        <p:txBody>
          <a:bodyPr/>
          <a:lstStyle/>
          <a:p>
            <a:pPr eaLnBrk="1" hangingPunct="1">
              <a:defRPr/>
            </a:pPr>
            <a:r>
              <a:rPr lang="en-US"/>
              <a:t>  </a:t>
            </a:r>
          </a:p>
        </p:txBody>
      </p:sp>
      <p:sp>
        <p:nvSpPr>
          <p:cNvPr id="227331" name="Rectangle 3">
            <a:extLst>
              <a:ext uri="{FF2B5EF4-FFF2-40B4-BE49-F238E27FC236}">
                <a16:creationId xmlns:a16="http://schemas.microsoft.com/office/drawing/2014/main" id="{68E1D7AC-C7A2-4132-882D-AEA5F6F8D52F}"/>
              </a:ext>
            </a:extLst>
          </p:cNvPr>
          <p:cNvSpPr>
            <a:spLocks noGrp="1" noChangeArrowheads="1"/>
          </p:cNvSpPr>
          <p:nvPr>
            <p:ph type="body" idx="1"/>
          </p:nvPr>
        </p:nvSpPr>
        <p:spPr>
          <a:xfrm>
            <a:off x="457200" y="1981200"/>
            <a:ext cx="8229600" cy="3352800"/>
          </a:xfrm>
        </p:spPr>
        <p:txBody>
          <a:bodyPr anchor="ctr"/>
          <a:lstStyle/>
          <a:p>
            <a:pPr eaLnBrk="1" hangingPunct="1">
              <a:buFont typeface="Wingdings" panose="05000000000000000000" pitchFamily="2" charset="2"/>
              <a:buNone/>
              <a:defRPr/>
            </a:pPr>
            <a:endParaRPr lang="en-US" sz="3600" b="1" u="sng" dirty="0">
              <a:latin typeface="Calibri" pitchFamily="34" charset="0"/>
            </a:endParaRPr>
          </a:p>
          <a:p>
            <a:pPr eaLnBrk="1" hangingPunct="1">
              <a:buFont typeface="Wingdings" panose="05000000000000000000" pitchFamily="2" charset="2"/>
              <a:buNone/>
              <a:defRPr/>
            </a:pPr>
            <a:endParaRPr lang="en-US" sz="3600" b="1" u="sng" dirty="0">
              <a:latin typeface="Calibri" pitchFamily="34" charset="0"/>
            </a:endParaRPr>
          </a:p>
          <a:p>
            <a:pPr eaLnBrk="1" hangingPunct="1">
              <a:buFont typeface="Wingdings" panose="05000000000000000000" pitchFamily="2" charset="2"/>
              <a:buNone/>
              <a:defRPr/>
            </a:pPr>
            <a:r>
              <a:rPr lang="en-US" sz="3600" b="1" u="sng" dirty="0">
                <a:latin typeface="Calibri" pitchFamily="34" charset="0"/>
              </a:rPr>
              <a:t>No member of the family can receive any</a:t>
            </a:r>
          </a:p>
          <a:p>
            <a:pPr eaLnBrk="1" hangingPunct="1">
              <a:buFont typeface="Wingdings" panose="05000000000000000000" pitchFamily="2" charset="2"/>
              <a:buNone/>
              <a:defRPr/>
            </a:pPr>
            <a:r>
              <a:rPr lang="en-US" sz="3600" b="1" u="sng" dirty="0">
                <a:latin typeface="Calibri" pitchFamily="34" charset="0"/>
              </a:rPr>
              <a:t>other public housing or rental assistance</a:t>
            </a:r>
          </a:p>
          <a:p>
            <a:pPr eaLnBrk="1" hangingPunct="1">
              <a:buFont typeface="Wingdings" panose="05000000000000000000" pitchFamily="2" charset="2"/>
              <a:buNone/>
              <a:defRPr/>
            </a:pPr>
            <a:r>
              <a:rPr lang="en-US" sz="3600" b="1" u="sng" dirty="0">
                <a:latin typeface="Calibri" pitchFamily="34" charset="0"/>
              </a:rPr>
              <a:t>for the Mod Rehab unit subsidized by</a:t>
            </a:r>
          </a:p>
          <a:p>
            <a:pPr eaLnBrk="1" hangingPunct="1">
              <a:buFont typeface="Wingdings" panose="05000000000000000000" pitchFamily="2" charset="2"/>
              <a:buNone/>
              <a:defRPr/>
            </a:pPr>
            <a:r>
              <a:rPr lang="en-US" sz="3600" b="1" u="sng" dirty="0">
                <a:latin typeface="Calibri" pitchFamily="34" charset="0"/>
              </a:rPr>
              <a:t>HPD or for any other housing unit.</a:t>
            </a:r>
          </a:p>
          <a:p>
            <a:pPr eaLnBrk="1" hangingPunct="1">
              <a:buFont typeface="Wingdings" panose="05000000000000000000" pitchFamily="2" charset="2"/>
              <a:buNone/>
              <a:defRPr/>
            </a:pPr>
            <a:endParaRPr lang="en-US" sz="3600" b="1" u="sng" dirty="0">
              <a:solidFill>
                <a:schemeClr val="folHlink"/>
              </a:solidFill>
              <a:latin typeface="Calibri" pitchFamily="34" charset="0"/>
            </a:endParaRPr>
          </a:p>
          <a:p>
            <a:pPr eaLnBrk="1" hangingPunct="1">
              <a:defRPr/>
            </a:pPr>
            <a:endParaRPr lang="en-US" sz="3600" b="1" u="sng" dirty="0">
              <a:solidFill>
                <a:schemeClr val="folHlink"/>
              </a:solidFill>
              <a:latin typeface="Calibri" pitchFamily="34" charset="0"/>
            </a:endParaRPr>
          </a:p>
          <a:p>
            <a:pPr eaLnBrk="1" hangingPunct="1">
              <a:defRPr/>
            </a:pPr>
            <a:endParaRPr lang="en-US" sz="3600" b="1" dirty="0">
              <a:latin typeface="Calibri" pitchFamily="34" charset="0"/>
            </a:endParaRPr>
          </a:p>
        </p:txBody>
      </p:sp>
      <p:pic>
        <p:nvPicPr>
          <p:cNvPr id="2" name="PBV - slide 31 ps">
            <a:hlinkClick r:id="" action="ppaction://media"/>
            <a:extLst>
              <a:ext uri="{FF2B5EF4-FFF2-40B4-BE49-F238E27FC236}">
                <a16:creationId xmlns:a16="http://schemas.microsoft.com/office/drawing/2014/main" id="{8CA5E661-DB2C-4E7B-85CA-EC8D482C87B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0600"/>
    </mc:Choice>
    <mc:Fallback xmlns="">
      <p:transition advClick="0" advTm="1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BD5E8FD-FFC5-43BB-8F7E-37C88C4976D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F04402D-92F8-42F4-91B2-DA3DD4BE024B}" type="slidenum">
              <a:rPr lang="en-US" altLang="en-US" smtClean="0">
                <a:latin typeface="Arial" panose="020B0604020202020204" pitchFamily="34" charset="0"/>
              </a:rPr>
              <a:pPr>
                <a:defRPr/>
              </a:pPr>
              <a:t>41</a:t>
            </a:fld>
            <a:endParaRPr lang="en-US" altLang="en-US">
              <a:latin typeface="Arial" panose="020B0604020202020204" pitchFamily="34" charset="0"/>
            </a:endParaRPr>
          </a:p>
        </p:txBody>
      </p:sp>
      <p:sp>
        <p:nvSpPr>
          <p:cNvPr id="494594" name="Rectangle 2">
            <a:extLst>
              <a:ext uri="{FF2B5EF4-FFF2-40B4-BE49-F238E27FC236}">
                <a16:creationId xmlns:a16="http://schemas.microsoft.com/office/drawing/2014/main" id="{EF5A4079-7938-45DE-A540-AC6385857F67}"/>
              </a:ext>
            </a:extLst>
          </p:cNvPr>
          <p:cNvSpPr>
            <a:spLocks noGrp="1" noChangeArrowheads="1"/>
          </p:cNvSpPr>
          <p:nvPr>
            <p:ph type="body" idx="1"/>
          </p:nvPr>
        </p:nvSpPr>
        <p:spPr>
          <a:xfrm>
            <a:off x="457200" y="914400"/>
            <a:ext cx="8153400" cy="5715000"/>
          </a:xfrm>
        </p:spPr>
        <p:txBody>
          <a:bodyPr/>
          <a:lstStyle/>
          <a:p>
            <a:pPr eaLnBrk="1" hangingPunct="1">
              <a:defRPr/>
            </a:pPr>
            <a:r>
              <a:rPr lang="en-US" sz="3600" b="1" dirty="0">
                <a:latin typeface="Calibri" panose="020F0502020204030204" pitchFamily="34" charset="0"/>
              </a:rPr>
              <a:t>Report any changes in your</a:t>
            </a:r>
            <a:r>
              <a:rPr lang="en-US" sz="3600" b="1" dirty="0">
                <a:solidFill>
                  <a:schemeClr val="hlink"/>
                </a:solidFill>
                <a:latin typeface="Calibri" panose="020F0502020204030204" pitchFamily="34" charset="0"/>
              </a:rPr>
              <a:t> household composition to HPD immediately </a:t>
            </a:r>
            <a:endParaRPr lang="en-US" sz="3600" b="1" dirty="0">
              <a:latin typeface="Calibri" panose="020F0502020204030204" pitchFamily="34" charset="0"/>
            </a:endParaRPr>
          </a:p>
          <a:p>
            <a:pPr eaLnBrk="1" hangingPunct="1">
              <a:buFont typeface="Wingdings" panose="05000000000000000000" pitchFamily="2" charset="2"/>
              <a:buNone/>
              <a:defRPr/>
            </a:pPr>
            <a:r>
              <a:rPr lang="en-US" sz="3600" dirty="0">
                <a:latin typeface="Calibri" panose="020F0502020204030204" pitchFamily="34" charset="0"/>
              </a:rPr>
              <a:t>	</a:t>
            </a:r>
            <a:r>
              <a:rPr lang="en-US" sz="3400" b="1" dirty="0">
                <a:latin typeface="Calibri" panose="020F0502020204030204" pitchFamily="34" charset="0"/>
              </a:rPr>
              <a:t>You must not allow any person to move into your household unless you have obtained prior approval from HPD or they have moved in because of marriage, domestic partnership, birth, adoption, or court-awarded custody-in which case you must report the change to HPD </a:t>
            </a:r>
            <a:r>
              <a:rPr lang="en-US" sz="3400" b="1" dirty="0">
                <a:solidFill>
                  <a:schemeClr val="hlink"/>
                </a:solidFill>
                <a:latin typeface="Calibri" panose="020F0502020204030204" pitchFamily="34" charset="0"/>
              </a:rPr>
              <a:t>within 30 days</a:t>
            </a:r>
            <a:r>
              <a:rPr lang="en-US" sz="3400" b="1" dirty="0">
                <a:latin typeface="Calibri" panose="020F0502020204030204" pitchFamily="34" charset="0"/>
              </a:rPr>
              <a:t>.</a:t>
            </a:r>
          </a:p>
          <a:p>
            <a:pPr eaLnBrk="1" hangingPunct="1">
              <a:buFont typeface="Wingdings" panose="05000000000000000000" pitchFamily="2" charset="2"/>
              <a:buNone/>
              <a:defRPr/>
            </a:pPr>
            <a:endParaRPr lang="en-US" dirty="0">
              <a:solidFill>
                <a:schemeClr val="folHlink"/>
              </a:solidFill>
            </a:endParaRPr>
          </a:p>
          <a:p>
            <a:pPr eaLnBrk="1" hangingPunct="1">
              <a:defRPr/>
            </a:pPr>
            <a:endParaRPr lang="en-US" sz="3600" dirty="0">
              <a:solidFill>
                <a:schemeClr val="folHlink"/>
              </a:solidFill>
            </a:endParaRPr>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2" name="MR - slide 41">
            <a:hlinkClick r:id="" action="ppaction://media"/>
            <a:extLst>
              <a:ext uri="{FF2B5EF4-FFF2-40B4-BE49-F238E27FC236}">
                <a16:creationId xmlns:a16="http://schemas.microsoft.com/office/drawing/2014/main" id="{F4A54BB6-F32A-44D2-9024-4C47DBD2A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0"/>
    </mc:Choice>
    <mc:Fallback xmlns="">
      <p:transition spd="slow"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8E0D91-2820-4B17-ACF1-C0257D73FBD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89D721F-F6F9-4A6A-80E5-574DAA03ACD3}" type="slidenum">
              <a:rPr lang="en-US" altLang="en-US" smtClean="0">
                <a:latin typeface="Arial" panose="020B0604020202020204" pitchFamily="34" charset="0"/>
              </a:rPr>
              <a:pPr>
                <a:defRPr/>
              </a:pPr>
              <a:t>42</a:t>
            </a:fld>
            <a:endParaRPr lang="en-US" altLang="en-US">
              <a:latin typeface="Arial" panose="020B0604020202020204" pitchFamily="34" charset="0"/>
            </a:endParaRPr>
          </a:p>
        </p:txBody>
      </p:sp>
      <p:sp>
        <p:nvSpPr>
          <p:cNvPr id="497666" name="Rectangle 2">
            <a:extLst>
              <a:ext uri="{FF2B5EF4-FFF2-40B4-BE49-F238E27FC236}">
                <a16:creationId xmlns:a16="http://schemas.microsoft.com/office/drawing/2014/main" id="{694B6E94-95D0-4B09-9716-87117E9C10C1}"/>
              </a:ext>
            </a:extLst>
          </p:cNvPr>
          <p:cNvSpPr>
            <a:spLocks noGrp="1" noChangeArrowheads="1"/>
          </p:cNvSpPr>
          <p:nvPr>
            <p:ph type="title"/>
          </p:nvPr>
        </p:nvSpPr>
        <p:spPr>
          <a:xfrm>
            <a:off x="0" y="0"/>
            <a:ext cx="9144000" cy="1600200"/>
          </a:xfrm>
        </p:spPr>
        <p:txBody>
          <a:bodyPr/>
          <a:lstStyle/>
          <a:p>
            <a:pPr eaLnBrk="1" hangingPunct="1">
              <a:defRPr/>
            </a:pPr>
            <a:r>
              <a:rPr lang="en-US" sz="5400" b="1" dirty="0">
                <a:latin typeface="Calibri" pitchFamily="34" charset="0"/>
              </a:rPr>
              <a:t>Reporting Changes to HPD</a:t>
            </a:r>
          </a:p>
        </p:txBody>
      </p:sp>
      <p:sp>
        <p:nvSpPr>
          <p:cNvPr id="497667" name="Rectangle 3">
            <a:extLst>
              <a:ext uri="{FF2B5EF4-FFF2-40B4-BE49-F238E27FC236}">
                <a16:creationId xmlns:a16="http://schemas.microsoft.com/office/drawing/2014/main" id="{8377690D-9316-4766-8CCD-FE4DDB27F3BB}"/>
              </a:ext>
            </a:extLst>
          </p:cNvPr>
          <p:cNvSpPr>
            <a:spLocks noGrp="1" noChangeArrowheads="1"/>
          </p:cNvSpPr>
          <p:nvPr>
            <p:ph type="body" idx="1"/>
          </p:nvPr>
        </p:nvSpPr>
        <p:spPr/>
        <p:txBody>
          <a:bodyPr/>
          <a:lstStyle/>
          <a:p>
            <a:pPr eaLnBrk="1" hangingPunct="1">
              <a:defRPr/>
            </a:pPr>
            <a:r>
              <a:rPr lang="en-US" b="1" dirty="0">
                <a:latin typeface="Calibri" pitchFamily="34" charset="0"/>
              </a:rPr>
              <a:t>If anyone in your household experiences any change of income or assets after you complete your Mod Rehab application and prior to you receiving your rent breakdown letter, you must contact HPD immediately. You must submit a </a:t>
            </a:r>
            <a:r>
              <a:rPr lang="en-US" b="1" i="1" dirty="0">
                <a:latin typeface="Calibri" pitchFamily="34" charset="0"/>
              </a:rPr>
              <a:t>“Declaration of Change in Household Composition or Income”</a:t>
            </a:r>
            <a:r>
              <a:rPr lang="en-US" b="1" dirty="0">
                <a:latin typeface="Calibri" pitchFamily="34" charset="0"/>
              </a:rPr>
              <a:t> form and include supporting documentation </a:t>
            </a:r>
            <a:r>
              <a:rPr lang="en-US" b="1" dirty="0">
                <a:solidFill>
                  <a:srgbClr val="FFC000"/>
                </a:solidFill>
                <a:latin typeface="Calibri" pitchFamily="34" charset="0"/>
              </a:rPr>
              <a:t>promptly</a:t>
            </a:r>
            <a:r>
              <a:rPr lang="en-US" b="1" dirty="0">
                <a:latin typeface="Calibri" pitchFamily="34" charset="0"/>
              </a:rPr>
              <a:t>. </a:t>
            </a:r>
          </a:p>
        </p:txBody>
      </p:sp>
      <p:pic>
        <p:nvPicPr>
          <p:cNvPr id="2" name="MR - slide 42">
            <a:hlinkClick r:id="" action="ppaction://media"/>
            <a:extLst>
              <a:ext uri="{FF2B5EF4-FFF2-40B4-BE49-F238E27FC236}">
                <a16:creationId xmlns:a16="http://schemas.microsoft.com/office/drawing/2014/main" id="{D27DE282-5042-48CE-B238-45A7382D1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3559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9600"/>
    </mc:Choice>
    <mc:Fallback xmlns="">
      <p:transition advClick="0" advTm="1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4E88D00-0888-497E-B668-8418B4543A0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782A8C0-EFB7-42AA-92B3-ECAB644E21FB}" type="slidenum">
              <a:rPr lang="en-US" altLang="en-US" smtClean="0">
                <a:latin typeface="Arial" panose="020B0604020202020204" pitchFamily="34" charset="0"/>
              </a:rPr>
              <a:pPr>
                <a:defRPr/>
              </a:pPr>
              <a:t>43</a:t>
            </a:fld>
            <a:endParaRPr lang="en-US" altLang="en-US">
              <a:latin typeface="Arial" panose="020B0604020202020204" pitchFamily="34" charset="0"/>
            </a:endParaRPr>
          </a:p>
        </p:txBody>
      </p:sp>
      <p:sp>
        <p:nvSpPr>
          <p:cNvPr id="10243" name="Rectangle 3">
            <a:extLst>
              <a:ext uri="{FF2B5EF4-FFF2-40B4-BE49-F238E27FC236}">
                <a16:creationId xmlns:a16="http://schemas.microsoft.com/office/drawing/2014/main" id="{F99B0188-7FBC-4328-9F5D-775F3DB8E77E}"/>
              </a:ext>
            </a:extLst>
          </p:cNvPr>
          <p:cNvSpPr>
            <a:spLocks noGrp="1" noChangeArrowheads="1"/>
          </p:cNvSpPr>
          <p:nvPr>
            <p:ph type="body" idx="1"/>
          </p:nvPr>
        </p:nvSpPr>
        <p:spPr>
          <a:xfrm>
            <a:off x="457200" y="1295400"/>
            <a:ext cx="8229600" cy="4114800"/>
          </a:xfrm>
        </p:spPr>
        <p:txBody>
          <a:bodyPr anchor="ctr"/>
          <a:lstStyle/>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r>
              <a:rPr lang="en-US" sz="3600" b="1" dirty="0">
                <a:latin typeface="Calibri" pitchFamily="34" charset="0"/>
              </a:rPr>
              <a:t>Your family obligations for the Mod Rehab program are described in detail in your </a:t>
            </a:r>
            <a:r>
              <a:rPr lang="en-US" sz="3600" b="1" dirty="0">
                <a:solidFill>
                  <a:schemeClr val="hlink"/>
                </a:solidFill>
                <a:latin typeface="Calibri" pitchFamily="34" charset="0"/>
              </a:rPr>
              <a:t>Briefing Packet</a:t>
            </a:r>
            <a:r>
              <a:rPr lang="en-US" sz="3600" b="1" dirty="0">
                <a:latin typeface="Calibri" pitchFamily="34" charset="0"/>
              </a:rPr>
              <a:t>.</a:t>
            </a:r>
          </a:p>
          <a:p>
            <a:pPr eaLnBrk="1" hangingPunct="1">
              <a:buFont typeface="Wingdings" panose="05000000000000000000" pitchFamily="2" charset="2"/>
              <a:buNone/>
              <a:defRPr/>
            </a:pPr>
            <a:endParaRPr lang="en-US" sz="3600" b="1" dirty="0">
              <a:latin typeface="Calibri" pitchFamily="34" charset="0"/>
            </a:endParaRPr>
          </a:p>
          <a:p>
            <a:pPr eaLnBrk="1" hangingPunct="1">
              <a:defRPr/>
            </a:pPr>
            <a:r>
              <a:rPr lang="en-US" sz="3600" b="1" dirty="0">
                <a:latin typeface="Calibri" pitchFamily="34" charset="0"/>
              </a:rPr>
              <a:t>Your obligations to the owner are described in detail on your </a:t>
            </a:r>
            <a:r>
              <a:rPr lang="en-US" sz="3600" b="1" dirty="0">
                <a:solidFill>
                  <a:schemeClr val="hlink"/>
                </a:solidFill>
                <a:latin typeface="Calibri" pitchFamily="34" charset="0"/>
              </a:rPr>
              <a:t>lease</a:t>
            </a:r>
            <a:r>
              <a:rPr lang="en-US" sz="3600" b="1" dirty="0">
                <a:latin typeface="Calibri" pitchFamily="34" charset="0"/>
              </a:rPr>
              <a:t>.</a:t>
            </a:r>
          </a:p>
          <a:p>
            <a:pPr eaLnBrk="1" hangingPunct="1">
              <a:buFont typeface="Wingdings" panose="05000000000000000000" pitchFamily="2" charset="2"/>
              <a:buNone/>
              <a:defRPr/>
            </a:pPr>
            <a:endParaRPr lang="en-US" sz="3600" b="1" dirty="0">
              <a:latin typeface="Calibri" pitchFamily="34" charset="0"/>
            </a:endParaRP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endParaRPr lang="en-US" sz="3600" b="1" dirty="0">
              <a:latin typeface="Calibri" pitchFamily="34" charset="0"/>
            </a:endParaRPr>
          </a:p>
          <a:p>
            <a:pPr eaLnBrk="1" hangingPunct="1">
              <a:buFont typeface="Wingdings" panose="05000000000000000000" pitchFamily="2" charset="2"/>
              <a:buNone/>
              <a:defRPr/>
            </a:pPr>
            <a:endParaRPr lang="en-US" sz="3600" b="1" dirty="0">
              <a:latin typeface="Calibri" pitchFamily="34" charset="0"/>
            </a:endParaRPr>
          </a:p>
          <a:p>
            <a:pPr eaLnBrk="1" hangingPunct="1">
              <a:buFont typeface="Wingdings" panose="05000000000000000000" pitchFamily="2" charset="2"/>
              <a:buNone/>
              <a:defRPr/>
            </a:pPr>
            <a:endParaRPr lang="en-US" sz="3600" b="1" dirty="0">
              <a:latin typeface="Calibri" pitchFamily="34" charset="0"/>
            </a:endParaRPr>
          </a:p>
        </p:txBody>
      </p:sp>
      <p:pic>
        <p:nvPicPr>
          <p:cNvPr id="2" name="MR - slide 43">
            <a:hlinkClick r:id="" action="ppaction://media"/>
            <a:extLst>
              <a:ext uri="{FF2B5EF4-FFF2-40B4-BE49-F238E27FC236}">
                <a16:creationId xmlns:a16="http://schemas.microsoft.com/office/drawing/2014/main" id="{8C6A120F-F1F6-438A-AB02-3AFC29F5A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9600"/>
    </mc:Choice>
    <mc:Fallback xmlns="">
      <p:transition advClick="0" advTm="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5959FF7-655D-464C-BAE3-95A1055CBD8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922CA73-F992-4D3E-8D4A-9FCAFBEF71BB}" type="slidenum">
              <a:rPr lang="en-US" altLang="en-US" smtClean="0">
                <a:latin typeface="Arial" panose="020B0604020202020204" pitchFamily="34" charset="0"/>
              </a:rPr>
              <a:pPr>
                <a:defRPr/>
              </a:pPr>
              <a:t>44</a:t>
            </a:fld>
            <a:endParaRPr lang="en-US" altLang="en-US">
              <a:latin typeface="Arial" panose="020B0604020202020204" pitchFamily="34" charset="0"/>
            </a:endParaRPr>
          </a:p>
        </p:txBody>
      </p:sp>
      <p:sp>
        <p:nvSpPr>
          <p:cNvPr id="411650" name="Rectangle 2">
            <a:extLst>
              <a:ext uri="{FF2B5EF4-FFF2-40B4-BE49-F238E27FC236}">
                <a16:creationId xmlns:a16="http://schemas.microsoft.com/office/drawing/2014/main" id="{A9B4ECB4-93AF-4797-902B-377D31D3DAEF}"/>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What are the Owner’s Obligations?</a:t>
            </a:r>
          </a:p>
        </p:txBody>
      </p:sp>
      <p:sp>
        <p:nvSpPr>
          <p:cNvPr id="411651" name="Rectangle 3">
            <a:extLst>
              <a:ext uri="{FF2B5EF4-FFF2-40B4-BE49-F238E27FC236}">
                <a16:creationId xmlns:a16="http://schemas.microsoft.com/office/drawing/2014/main" id="{1DD4F895-4070-48DA-9A6E-008D1F9F280C}"/>
              </a:ext>
            </a:extLst>
          </p:cNvPr>
          <p:cNvSpPr>
            <a:spLocks noGrp="1" noChangeArrowheads="1"/>
          </p:cNvSpPr>
          <p:nvPr>
            <p:ph type="body" idx="1"/>
          </p:nvPr>
        </p:nvSpPr>
        <p:spPr>
          <a:xfrm>
            <a:off x="457200" y="2209800"/>
            <a:ext cx="8229600" cy="4191000"/>
          </a:xfrm>
        </p:spPr>
        <p:txBody>
          <a:bodyPr/>
          <a:lstStyle/>
          <a:p>
            <a:pPr eaLnBrk="1" hangingPunct="1">
              <a:lnSpc>
                <a:spcPct val="90000"/>
              </a:lnSpc>
              <a:defRPr/>
            </a:pPr>
            <a:r>
              <a:rPr lang="en-US" sz="3600" dirty="0">
                <a:latin typeface="Calibri" pitchFamily="34" charset="0"/>
              </a:rPr>
              <a:t>Screen, select, and enter into </a:t>
            </a:r>
            <a:r>
              <a:rPr lang="en-US" sz="3600" b="1" dirty="0">
                <a:solidFill>
                  <a:schemeClr val="hlink"/>
                </a:solidFill>
                <a:latin typeface="Calibri" pitchFamily="34" charset="0"/>
              </a:rPr>
              <a:t>leases</a:t>
            </a:r>
            <a:r>
              <a:rPr lang="en-US" sz="3600" dirty="0">
                <a:latin typeface="Calibri" pitchFamily="34" charset="0"/>
              </a:rPr>
              <a:t> with tenants</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Comply with </a:t>
            </a:r>
            <a:r>
              <a:rPr lang="en-US" sz="3600" b="1" dirty="0">
                <a:solidFill>
                  <a:schemeClr val="hlink"/>
                </a:solidFill>
                <a:latin typeface="Calibri" pitchFamily="34" charset="0"/>
              </a:rPr>
              <a:t>fair housing</a:t>
            </a:r>
            <a:r>
              <a:rPr lang="en-US" sz="3600" dirty="0">
                <a:latin typeface="Calibri" pitchFamily="34" charset="0"/>
              </a:rPr>
              <a:t> and equal opportunity requirements</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Comply with the </a:t>
            </a:r>
            <a:r>
              <a:rPr lang="en-US" sz="3600" b="1" dirty="0">
                <a:solidFill>
                  <a:schemeClr val="hlink"/>
                </a:solidFill>
                <a:latin typeface="Calibri" pitchFamily="34" charset="0"/>
              </a:rPr>
              <a:t>HAP contract and lease</a:t>
            </a: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MR - slide 44">
            <a:hlinkClick r:id="" action="ppaction://media"/>
            <a:extLst>
              <a:ext uri="{FF2B5EF4-FFF2-40B4-BE49-F238E27FC236}">
                <a16:creationId xmlns:a16="http://schemas.microsoft.com/office/drawing/2014/main" id="{031D30BC-C07A-402B-8F47-21B40BB884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76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200"/>
    </mc:Choice>
    <mc:Fallback xmlns="">
      <p:transition advClick="0" advTm="2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57E776-B5BD-492B-9022-8A42C080481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92DB816-5541-4C61-8E9E-C688F0465CCA}" type="slidenum">
              <a:rPr lang="en-US" altLang="en-US" smtClean="0">
                <a:latin typeface="Arial" panose="020B0604020202020204" pitchFamily="34" charset="0"/>
              </a:rPr>
              <a:pPr>
                <a:defRPr/>
              </a:pPr>
              <a:t>45</a:t>
            </a:fld>
            <a:endParaRPr lang="en-US" altLang="en-US">
              <a:latin typeface="Arial" panose="020B0604020202020204" pitchFamily="34" charset="0"/>
            </a:endParaRPr>
          </a:p>
        </p:txBody>
      </p:sp>
      <p:sp>
        <p:nvSpPr>
          <p:cNvPr id="413698" name="Rectangle 2">
            <a:extLst>
              <a:ext uri="{FF2B5EF4-FFF2-40B4-BE49-F238E27FC236}">
                <a16:creationId xmlns:a16="http://schemas.microsoft.com/office/drawing/2014/main" id="{6D9D88A8-62AB-405A-BC94-8B774425D511}"/>
              </a:ext>
            </a:extLst>
          </p:cNvPr>
          <p:cNvSpPr>
            <a:spLocks noGrp="1" noChangeArrowheads="1"/>
          </p:cNvSpPr>
          <p:nvPr>
            <p:ph type="body" idx="1"/>
          </p:nvPr>
        </p:nvSpPr>
        <p:spPr>
          <a:xfrm>
            <a:off x="457200" y="685800"/>
            <a:ext cx="8229600" cy="5638800"/>
          </a:xfrm>
        </p:spPr>
        <p:txBody>
          <a:bodyPr/>
          <a:lstStyle/>
          <a:p>
            <a:pPr eaLnBrk="1" hangingPunct="1">
              <a:defRPr/>
            </a:pPr>
            <a:endParaRPr lang="en-US" sz="3600" dirty="0">
              <a:latin typeface="Calibri" pitchFamily="34" charset="0"/>
            </a:endParaRPr>
          </a:p>
          <a:p>
            <a:pPr eaLnBrk="1" hangingPunct="1">
              <a:defRPr/>
            </a:pPr>
            <a:r>
              <a:rPr lang="en-US" sz="3600" dirty="0">
                <a:latin typeface="Calibri" pitchFamily="34" charset="0"/>
              </a:rPr>
              <a:t>Carry out normal </a:t>
            </a:r>
            <a:r>
              <a:rPr lang="en-US" sz="3600" b="1" dirty="0">
                <a:solidFill>
                  <a:schemeClr val="hlink"/>
                </a:solidFill>
                <a:latin typeface="Calibri" pitchFamily="34" charset="0"/>
              </a:rPr>
              <a:t>owner functions</a:t>
            </a:r>
            <a:r>
              <a:rPr lang="en-US" sz="3600" dirty="0">
                <a:latin typeface="Calibri" pitchFamily="34" charset="0"/>
              </a:rPr>
              <a:t>: enforcing the lease, collecting tenant share of the rent, charging tenants for damage </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b="1" dirty="0">
                <a:solidFill>
                  <a:schemeClr val="hlink"/>
                </a:solidFill>
                <a:latin typeface="Calibri" pitchFamily="34" charset="0"/>
              </a:rPr>
              <a:t>Maintain</a:t>
            </a:r>
            <a:r>
              <a:rPr lang="en-US" sz="3600" b="1" dirty="0">
                <a:latin typeface="Calibri" pitchFamily="34" charset="0"/>
              </a:rPr>
              <a:t> </a:t>
            </a:r>
            <a:r>
              <a:rPr lang="en-US" sz="3600" dirty="0">
                <a:latin typeface="Calibri" pitchFamily="34" charset="0"/>
              </a:rPr>
              <a:t>the apartment</a:t>
            </a:r>
          </a:p>
        </p:txBody>
      </p:sp>
      <p:pic>
        <p:nvPicPr>
          <p:cNvPr id="2" name="MR - slide 45">
            <a:hlinkClick r:id="" action="ppaction://media"/>
            <a:extLst>
              <a:ext uri="{FF2B5EF4-FFF2-40B4-BE49-F238E27FC236}">
                <a16:creationId xmlns:a16="http://schemas.microsoft.com/office/drawing/2014/main" id="{04308632-E0FD-476C-BC5F-A91925638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14750"/>
    </mc:Choice>
    <mc:Fallback xmlns="">
      <p:transition advClick="0"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3D57F29-242C-47B7-A20C-B0C3FD06510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D2D4132-20C3-4F92-8C30-6A538A9990EE}" type="slidenum">
              <a:rPr lang="en-US" altLang="en-US" smtClean="0">
                <a:latin typeface="Arial" panose="020B0604020202020204" pitchFamily="34" charset="0"/>
              </a:rPr>
              <a:pPr>
                <a:defRPr/>
              </a:pPr>
              <a:t>46</a:t>
            </a:fld>
            <a:endParaRPr lang="en-US" altLang="en-US">
              <a:latin typeface="Arial" panose="020B0604020202020204" pitchFamily="34" charset="0"/>
            </a:endParaRPr>
          </a:p>
        </p:txBody>
      </p:sp>
      <p:sp>
        <p:nvSpPr>
          <p:cNvPr id="416770" name="Rectangle 2">
            <a:extLst>
              <a:ext uri="{FF2B5EF4-FFF2-40B4-BE49-F238E27FC236}">
                <a16:creationId xmlns:a16="http://schemas.microsoft.com/office/drawing/2014/main" id="{E0399E16-3EAE-4355-9C64-455CB0A8F070}"/>
              </a:ext>
            </a:extLst>
          </p:cNvPr>
          <p:cNvSpPr>
            <a:spLocks noGrp="1" noChangeArrowheads="1"/>
          </p:cNvSpPr>
          <p:nvPr>
            <p:ph type="body" idx="1"/>
          </p:nvPr>
        </p:nvSpPr>
        <p:spPr>
          <a:xfrm>
            <a:off x="381000" y="533400"/>
            <a:ext cx="8229600" cy="5867400"/>
          </a:xfrm>
        </p:spPr>
        <p:txBody>
          <a:bodyPr/>
          <a:lstStyle/>
          <a:p>
            <a:pPr eaLnBrk="1" hangingPunct="1">
              <a:defRPr/>
            </a:pPr>
            <a:r>
              <a:rPr lang="en-US" sz="3000" dirty="0">
                <a:latin typeface="Calibri" pitchFamily="34" charset="0"/>
              </a:rPr>
              <a:t>Must </a:t>
            </a:r>
            <a:r>
              <a:rPr lang="en-US" sz="3000" b="1" dirty="0">
                <a:solidFill>
                  <a:schemeClr val="hlink"/>
                </a:solidFill>
                <a:latin typeface="Calibri" pitchFamily="34" charset="0"/>
              </a:rPr>
              <a:t>NOT charge any extra amounts</a:t>
            </a:r>
            <a:r>
              <a:rPr lang="en-US" sz="3000" dirty="0">
                <a:latin typeface="Calibri" pitchFamily="34" charset="0"/>
              </a:rPr>
              <a:t> to the family except for what is listed in the Rent Breakdown letter and reasonable charges to tenant for damages</a:t>
            </a:r>
          </a:p>
          <a:p>
            <a:pPr lvl="1" eaLnBrk="1" hangingPunct="1">
              <a:defRPr/>
            </a:pPr>
            <a:r>
              <a:rPr lang="en-US" sz="2400" dirty="0">
                <a:effectLst>
                  <a:outerShdw blurRad="38100" dist="38100" dir="2700000" algn="tl">
                    <a:srgbClr val="000000">
                      <a:alpha val="43137"/>
                    </a:srgbClr>
                  </a:outerShdw>
                </a:effectLst>
                <a:latin typeface="Calibri" pitchFamily="34" charset="0"/>
              </a:rPr>
              <a:t>Landlords may request a rent increase annually at lease expiration.</a:t>
            </a:r>
            <a:r>
              <a:rPr lang="en-US" sz="2400" dirty="0">
                <a:solidFill>
                  <a:srgbClr val="FF3300"/>
                </a:solidFill>
                <a:effectLst>
                  <a:outerShdw blurRad="38100" dist="38100" dir="2700000" algn="tl">
                    <a:srgbClr val="000000">
                      <a:alpha val="43137"/>
                    </a:srgbClr>
                  </a:outerShdw>
                </a:effectLst>
                <a:latin typeface="Calibri" pitchFamily="34" charset="0"/>
              </a:rPr>
              <a:t> </a:t>
            </a:r>
            <a:r>
              <a:rPr lang="en-US" sz="2400" dirty="0">
                <a:effectLst>
                  <a:outerShdw blurRad="38100" dist="38100" dir="2700000" algn="tl">
                    <a:srgbClr val="000000">
                      <a:alpha val="43137"/>
                    </a:srgbClr>
                  </a:outerShdw>
                </a:effectLst>
                <a:latin typeface="Calibri" pitchFamily="34" charset="0"/>
              </a:rPr>
              <a:t>Mod Rehab participants are not responsible for any increases in the rent until the rent increase is approved by HPD, and will then receive a rent breakdown letter listing the new contract rent. </a:t>
            </a:r>
          </a:p>
          <a:p>
            <a:pPr lvl="1" eaLnBrk="1" hangingPunct="1">
              <a:buFont typeface="Wingdings" panose="05000000000000000000" pitchFamily="2" charset="2"/>
              <a:buNone/>
              <a:defRPr/>
            </a:pPr>
            <a:endParaRPr lang="en-US" dirty="0">
              <a:effectLst>
                <a:outerShdw blurRad="38100" dist="38100" dir="2700000" algn="tl">
                  <a:srgbClr val="000000">
                    <a:alpha val="43137"/>
                  </a:srgbClr>
                </a:outerShdw>
              </a:effectLst>
              <a:latin typeface="Calibri" pitchFamily="34" charset="0"/>
            </a:endParaRPr>
          </a:p>
          <a:p>
            <a:pPr eaLnBrk="1" hangingPunct="1">
              <a:defRPr/>
            </a:pPr>
            <a:r>
              <a:rPr lang="en-US" sz="3000" dirty="0">
                <a:latin typeface="Calibri" pitchFamily="34" charset="0"/>
              </a:rPr>
              <a:t>Must </a:t>
            </a:r>
            <a:r>
              <a:rPr lang="en-US" sz="3000" b="1" dirty="0">
                <a:solidFill>
                  <a:schemeClr val="hlink"/>
                </a:solidFill>
                <a:latin typeface="Calibri" pitchFamily="34" charset="0"/>
              </a:rPr>
              <a:t>NOT be a relative </a:t>
            </a:r>
            <a:r>
              <a:rPr lang="en-US" sz="3000" dirty="0">
                <a:latin typeface="Calibri" pitchFamily="34" charset="0"/>
              </a:rPr>
              <a:t>of the Mod Rehab household</a:t>
            </a:r>
          </a:p>
          <a:p>
            <a:pPr eaLnBrk="1" hangingPunct="1">
              <a:buFont typeface="Wingdings" panose="05000000000000000000" pitchFamily="2" charset="2"/>
              <a:buNone/>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p:txBody>
      </p:sp>
      <p:pic>
        <p:nvPicPr>
          <p:cNvPr id="4" name="MR - slide 46">
            <a:hlinkClick r:id="" action="ppaction://media"/>
            <a:extLst>
              <a:ext uri="{FF2B5EF4-FFF2-40B4-BE49-F238E27FC236}">
                <a16:creationId xmlns:a16="http://schemas.microsoft.com/office/drawing/2014/main" id="{707CE376-85AF-4B9C-B17D-699157BBA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769"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150"/>
    </mc:Choice>
    <mc:Fallback xmlns="">
      <p:transition advClick="0" advTm="2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DC0610-F1E7-4524-BDA5-44B1AC1DBD6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31F4AFB-09D7-4FFB-BD4E-D41563B2A0B0}" type="slidenum">
              <a:rPr lang="en-US" altLang="en-US" smtClean="0">
                <a:latin typeface="Arial" panose="020B0604020202020204" pitchFamily="34" charset="0"/>
              </a:rPr>
              <a:pPr>
                <a:defRPr/>
              </a:pPr>
              <a:t>47</a:t>
            </a:fld>
            <a:endParaRPr lang="en-US" altLang="en-US">
              <a:latin typeface="Arial" panose="020B0604020202020204" pitchFamily="34" charset="0"/>
            </a:endParaRPr>
          </a:p>
        </p:txBody>
      </p:sp>
      <p:sp>
        <p:nvSpPr>
          <p:cNvPr id="418818" name="Rectangle 2">
            <a:extLst>
              <a:ext uri="{FF2B5EF4-FFF2-40B4-BE49-F238E27FC236}">
                <a16:creationId xmlns:a16="http://schemas.microsoft.com/office/drawing/2014/main" id="{4C4FDAE0-E39B-4354-AE0A-65BE111B9A0C}"/>
              </a:ext>
            </a:extLst>
          </p:cNvPr>
          <p:cNvSpPr>
            <a:spLocks noGrp="1" noChangeArrowheads="1"/>
          </p:cNvSpPr>
          <p:nvPr>
            <p:ph type="title"/>
          </p:nvPr>
        </p:nvSpPr>
        <p:spPr>
          <a:xfrm>
            <a:off x="0" y="381000"/>
            <a:ext cx="9144000" cy="1371600"/>
          </a:xfrm>
        </p:spPr>
        <p:txBody>
          <a:bodyPr/>
          <a:lstStyle/>
          <a:p>
            <a:pPr eaLnBrk="1" hangingPunct="1">
              <a:defRPr/>
            </a:pPr>
            <a:r>
              <a:rPr lang="en-US" sz="3600" dirty="0"/>
              <a:t>  </a:t>
            </a:r>
          </a:p>
        </p:txBody>
      </p:sp>
      <p:sp>
        <p:nvSpPr>
          <p:cNvPr id="418819" name="Rectangle 3">
            <a:extLst>
              <a:ext uri="{FF2B5EF4-FFF2-40B4-BE49-F238E27FC236}">
                <a16:creationId xmlns:a16="http://schemas.microsoft.com/office/drawing/2014/main" id="{BA761693-121E-4296-A888-85F94AFAB68A}"/>
              </a:ext>
            </a:extLst>
          </p:cNvPr>
          <p:cNvSpPr>
            <a:spLocks noGrp="1" noChangeArrowheads="1"/>
          </p:cNvSpPr>
          <p:nvPr>
            <p:ph type="body" idx="1"/>
          </p:nvPr>
        </p:nvSpPr>
        <p:spPr>
          <a:xfrm>
            <a:off x="457200" y="1600200"/>
            <a:ext cx="8229600" cy="4343400"/>
          </a:xfrm>
        </p:spPr>
        <p:txBody>
          <a:bodyPr anchor="ctr"/>
          <a:lstStyle/>
          <a:p>
            <a:pPr eaLnBrk="1" hangingPunct="1">
              <a:defRPr/>
            </a:pPr>
            <a:r>
              <a:rPr lang="en-US" sz="3600" b="1" u="sng" dirty="0">
                <a:latin typeface="Calibri" pitchFamily="34" charset="0"/>
              </a:rPr>
              <a:t>Management is responsible for making all repairs to your apartment unless your family caused the problem</a:t>
            </a:r>
            <a:r>
              <a:rPr lang="en-US" sz="3600" b="1" dirty="0">
                <a:latin typeface="Calibri" pitchFamily="34" charset="0"/>
              </a:rPr>
              <a:t>.  </a:t>
            </a:r>
          </a:p>
          <a:p>
            <a:pPr eaLnBrk="1" hangingPunct="1">
              <a:buFont typeface="Wingdings" panose="05000000000000000000" pitchFamily="2" charset="2"/>
              <a:buNone/>
              <a:defRPr/>
            </a:pPr>
            <a:endParaRPr lang="en-US" sz="3600" b="1" u="sng" dirty="0">
              <a:latin typeface="Calibri" pitchFamily="34" charset="0"/>
            </a:endParaRPr>
          </a:p>
          <a:p>
            <a:pPr eaLnBrk="1" hangingPunct="1">
              <a:defRPr/>
            </a:pPr>
            <a:r>
              <a:rPr lang="en-US" sz="3600" b="1" u="sng" dirty="0">
                <a:latin typeface="Calibri" pitchFamily="34" charset="0"/>
              </a:rPr>
              <a:t>You must allow management access to your apartment to make any necessary repairs</a:t>
            </a:r>
            <a:r>
              <a:rPr lang="en-US" sz="3600" b="1" dirty="0">
                <a:latin typeface="Calibri" pitchFamily="34" charset="0"/>
              </a:rPr>
              <a:t>.</a:t>
            </a:r>
          </a:p>
          <a:p>
            <a:pPr eaLnBrk="1" hangingPunct="1">
              <a:defRPr/>
            </a:pPr>
            <a:endParaRPr lang="en-US" dirty="0"/>
          </a:p>
        </p:txBody>
      </p:sp>
      <p:pic>
        <p:nvPicPr>
          <p:cNvPr id="2" name="CMS - slide 37 cdp.m4a">
            <a:hlinkClick r:id="" action="ppaction://media"/>
            <a:extLst>
              <a:ext uri="{FF2B5EF4-FFF2-40B4-BE49-F238E27FC236}">
                <a16:creationId xmlns:a16="http://schemas.microsoft.com/office/drawing/2014/main" id="{33ECD9E9-D8FE-413F-BBB4-3E3C16D2AB5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0200"/>
    </mc:Choice>
    <mc:Fallback xmlns="">
      <p:transition advClick="0" advTm="10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7C1E332-E0D8-4600-B47F-2E33A671E3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C261F32-F018-4AFC-8A20-D3F2A26F138D}" type="slidenum">
              <a:rPr lang="en-US" altLang="en-US" smtClean="0">
                <a:latin typeface="Arial" panose="020B0604020202020204" pitchFamily="34" charset="0"/>
              </a:rPr>
              <a:pPr>
                <a:defRPr/>
              </a:pPr>
              <a:t>48</a:t>
            </a:fld>
            <a:endParaRPr lang="en-US" altLang="en-US">
              <a:latin typeface="Arial" panose="020B0604020202020204" pitchFamily="34" charset="0"/>
            </a:endParaRPr>
          </a:p>
        </p:txBody>
      </p:sp>
      <p:sp>
        <p:nvSpPr>
          <p:cNvPr id="437250" name="Rectangle 2">
            <a:extLst>
              <a:ext uri="{FF2B5EF4-FFF2-40B4-BE49-F238E27FC236}">
                <a16:creationId xmlns:a16="http://schemas.microsoft.com/office/drawing/2014/main" id="{ABC2D467-00C6-4B5D-BA1C-677FF89FE1E4}"/>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What if you Have a Problem </a:t>
            </a:r>
            <a:br>
              <a:rPr lang="en-US" sz="5400" b="1" dirty="0">
                <a:latin typeface="Calibri" pitchFamily="34" charset="0"/>
              </a:rPr>
            </a:br>
            <a:r>
              <a:rPr lang="en-US" sz="5400" b="1" dirty="0">
                <a:latin typeface="Calibri" pitchFamily="34" charset="0"/>
              </a:rPr>
              <a:t>with your Apartment? </a:t>
            </a:r>
          </a:p>
        </p:txBody>
      </p:sp>
      <p:sp>
        <p:nvSpPr>
          <p:cNvPr id="437251" name="Rectangle 3">
            <a:extLst>
              <a:ext uri="{FF2B5EF4-FFF2-40B4-BE49-F238E27FC236}">
                <a16:creationId xmlns:a16="http://schemas.microsoft.com/office/drawing/2014/main" id="{68CC60A9-9597-4837-AC87-CF0498CA367D}"/>
              </a:ext>
            </a:extLst>
          </p:cNvPr>
          <p:cNvSpPr>
            <a:spLocks noGrp="1" noChangeArrowheads="1"/>
          </p:cNvSpPr>
          <p:nvPr>
            <p:ph type="body" idx="1"/>
          </p:nvPr>
        </p:nvSpPr>
        <p:spPr>
          <a:xfrm>
            <a:off x="457200" y="2057400"/>
            <a:ext cx="8229600" cy="3886200"/>
          </a:xfrm>
        </p:spPr>
        <p:txBody>
          <a:bodyPr/>
          <a:lstStyle/>
          <a:p>
            <a:pPr eaLnBrk="1" hangingPunct="1">
              <a:defRPr/>
            </a:pPr>
            <a:r>
              <a:rPr lang="en-US" sz="3600" b="1" dirty="0">
                <a:solidFill>
                  <a:schemeClr val="hlink"/>
                </a:solidFill>
                <a:latin typeface="Calibri" pitchFamily="34" charset="0"/>
              </a:rPr>
              <a:t>Contact</a:t>
            </a:r>
            <a:r>
              <a:rPr lang="en-US" sz="3600" b="1" dirty="0">
                <a:latin typeface="Calibri" pitchFamily="34" charset="0"/>
              </a:rPr>
              <a:t> </a:t>
            </a:r>
            <a:r>
              <a:rPr lang="en-US" sz="3600" b="1" dirty="0">
                <a:solidFill>
                  <a:schemeClr val="hlink"/>
                </a:solidFill>
                <a:latin typeface="Calibri" pitchFamily="34" charset="0"/>
              </a:rPr>
              <a:t>management</a:t>
            </a:r>
            <a:r>
              <a:rPr lang="en-US" sz="3600" b="1" dirty="0">
                <a:latin typeface="Calibri" pitchFamily="34" charset="0"/>
              </a:rPr>
              <a:t> </a:t>
            </a:r>
            <a:r>
              <a:rPr lang="en-US" sz="3600" dirty="0">
                <a:latin typeface="Calibri" pitchFamily="34" charset="0"/>
              </a:rPr>
              <a:t>directly </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If you are unable to resolve the problem, contact 311 to request a </a:t>
            </a:r>
            <a:r>
              <a:rPr lang="en-US" sz="3600" b="1" dirty="0">
                <a:solidFill>
                  <a:schemeClr val="hlink"/>
                </a:solidFill>
                <a:latin typeface="Calibri" pitchFamily="34" charset="0"/>
              </a:rPr>
              <a:t>Housing Quality Standards (HQS)</a:t>
            </a:r>
            <a:r>
              <a:rPr lang="en-US" sz="3600" dirty="0">
                <a:latin typeface="Calibri" pitchFamily="34" charset="0"/>
              </a:rPr>
              <a:t> inspection of your apartment</a:t>
            </a:r>
          </a:p>
        </p:txBody>
      </p:sp>
      <p:pic>
        <p:nvPicPr>
          <p:cNvPr id="2" name="CMS - slide 38 cdp.m4a">
            <a:hlinkClick r:id="" action="ppaction://media"/>
            <a:extLst>
              <a:ext uri="{FF2B5EF4-FFF2-40B4-BE49-F238E27FC236}">
                <a16:creationId xmlns:a16="http://schemas.microsoft.com/office/drawing/2014/main" id="{6286732C-2183-4AD4-9791-2394D611A6D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57320E3-C872-4A0D-842D-F64A7C7AFD3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FE4F71B-4F91-46DA-BC50-B26D0FBF83BF}" type="slidenum">
              <a:rPr lang="en-US" altLang="en-US" smtClean="0">
                <a:latin typeface="Arial" panose="020B0604020202020204" pitchFamily="34" charset="0"/>
              </a:rPr>
              <a:pPr>
                <a:defRPr/>
              </a:pPr>
              <a:t>49</a:t>
            </a:fld>
            <a:endParaRPr lang="en-US" altLang="en-US">
              <a:latin typeface="Arial" panose="020B0604020202020204" pitchFamily="34" charset="0"/>
            </a:endParaRPr>
          </a:p>
        </p:txBody>
      </p:sp>
      <p:sp>
        <p:nvSpPr>
          <p:cNvPr id="422914" name="Rectangle 2">
            <a:extLst>
              <a:ext uri="{FF2B5EF4-FFF2-40B4-BE49-F238E27FC236}">
                <a16:creationId xmlns:a16="http://schemas.microsoft.com/office/drawing/2014/main" id="{A1E502C7-FD15-41E2-9F84-F437B0A15B92}"/>
              </a:ext>
            </a:extLst>
          </p:cNvPr>
          <p:cNvSpPr>
            <a:spLocks noGrp="1" noChangeArrowheads="1"/>
          </p:cNvSpPr>
          <p:nvPr>
            <p:ph type="title"/>
          </p:nvPr>
        </p:nvSpPr>
        <p:spPr>
          <a:xfrm>
            <a:off x="0" y="0"/>
            <a:ext cx="9144000" cy="1752600"/>
          </a:xfrm>
        </p:spPr>
        <p:txBody>
          <a:bodyPr/>
          <a:lstStyle/>
          <a:p>
            <a:pPr eaLnBrk="1" hangingPunct="1">
              <a:defRPr/>
            </a:pPr>
            <a:r>
              <a:rPr lang="en-US" sz="4000" b="1" dirty="0">
                <a:latin typeface="Calibri" pitchFamily="34" charset="0"/>
              </a:rPr>
              <a:t>What do you Need to do After you Start Receiving Mod Rehab Assistance? </a:t>
            </a:r>
          </a:p>
        </p:txBody>
      </p:sp>
      <p:sp>
        <p:nvSpPr>
          <p:cNvPr id="422915" name="Rectangle 3">
            <a:extLst>
              <a:ext uri="{FF2B5EF4-FFF2-40B4-BE49-F238E27FC236}">
                <a16:creationId xmlns:a16="http://schemas.microsoft.com/office/drawing/2014/main" id="{A8EF443F-748E-4B7C-9C8C-2F13C5E57B21}"/>
              </a:ext>
            </a:extLst>
          </p:cNvPr>
          <p:cNvSpPr>
            <a:spLocks noGrp="1" noChangeArrowheads="1"/>
          </p:cNvSpPr>
          <p:nvPr>
            <p:ph type="body" idx="1"/>
          </p:nvPr>
        </p:nvSpPr>
        <p:spPr>
          <a:xfrm>
            <a:off x="457200" y="1905000"/>
            <a:ext cx="8382000" cy="5257800"/>
          </a:xfrm>
        </p:spPr>
        <p:txBody>
          <a:bodyPr/>
          <a:lstStyle/>
          <a:p>
            <a:pPr eaLnBrk="1" hangingPunct="1">
              <a:defRPr/>
            </a:pPr>
            <a:r>
              <a:rPr lang="en-US" sz="3000" dirty="0">
                <a:latin typeface="Calibri" pitchFamily="34" charset="0"/>
              </a:rPr>
              <a:t>HPD must </a:t>
            </a:r>
            <a:r>
              <a:rPr lang="en-US" sz="3000" b="1" dirty="0">
                <a:solidFill>
                  <a:schemeClr val="hlink"/>
                </a:solidFill>
                <a:latin typeface="Calibri" pitchFamily="34" charset="0"/>
              </a:rPr>
              <a:t>recertify</a:t>
            </a:r>
            <a:r>
              <a:rPr lang="en-US" sz="3000" dirty="0">
                <a:latin typeface="Calibri" pitchFamily="34" charset="0"/>
              </a:rPr>
              <a:t> your household income and  </a:t>
            </a:r>
            <a:r>
              <a:rPr lang="en-US" sz="3000" b="1" dirty="0">
                <a:solidFill>
                  <a:schemeClr val="hlink"/>
                </a:solidFill>
                <a:latin typeface="Calibri" pitchFamily="34" charset="0"/>
              </a:rPr>
              <a:t>inspect </a:t>
            </a:r>
            <a:r>
              <a:rPr lang="en-US" sz="3000" dirty="0">
                <a:latin typeface="Calibri" pitchFamily="34" charset="0"/>
              </a:rPr>
              <a:t>your apartment every year.  </a:t>
            </a:r>
          </a:p>
          <a:p>
            <a:pPr eaLnBrk="1" hangingPunct="1">
              <a:buFont typeface="Wingdings" panose="05000000000000000000" pitchFamily="2" charset="2"/>
              <a:buNone/>
              <a:defRPr/>
            </a:pPr>
            <a:endParaRPr lang="en-US" sz="3000" dirty="0">
              <a:latin typeface="Calibri" pitchFamily="34" charset="0"/>
            </a:endParaRPr>
          </a:p>
          <a:p>
            <a:pPr eaLnBrk="1" hangingPunct="1">
              <a:defRPr/>
            </a:pPr>
            <a:r>
              <a:rPr lang="en-US" sz="3000" dirty="0">
                <a:latin typeface="Calibri" pitchFamily="34" charset="0"/>
              </a:rPr>
              <a:t> You must </a:t>
            </a:r>
            <a:r>
              <a:rPr lang="en-US" sz="3000" b="1" dirty="0">
                <a:solidFill>
                  <a:schemeClr val="hlink"/>
                </a:solidFill>
                <a:latin typeface="Calibri" pitchFamily="34" charset="0"/>
              </a:rPr>
              <a:t>respond</a:t>
            </a:r>
            <a:r>
              <a:rPr lang="en-US" sz="3000" dirty="0">
                <a:latin typeface="Calibri" pitchFamily="34" charset="0"/>
              </a:rPr>
              <a:t> to the recertification</a:t>
            </a:r>
          </a:p>
          <a:p>
            <a:pPr eaLnBrk="1" hangingPunct="1">
              <a:buFont typeface="Wingdings" panose="05000000000000000000" pitchFamily="2" charset="2"/>
              <a:buNone/>
              <a:defRPr/>
            </a:pPr>
            <a:r>
              <a:rPr lang="en-US" sz="3000" dirty="0">
                <a:latin typeface="Calibri" pitchFamily="34" charset="0"/>
              </a:rPr>
              <a:t>    mailing within 30 days</a:t>
            </a:r>
          </a:p>
          <a:p>
            <a:pPr eaLnBrk="1" hangingPunct="1">
              <a:defRPr/>
            </a:pPr>
            <a:endParaRPr lang="en-US" sz="3000" dirty="0">
              <a:latin typeface="Calibri" pitchFamily="34" charset="0"/>
            </a:endParaRPr>
          </a:p>
          <a:p>
            <a:pPr eaLnBrk="1" hangingPunct="1">
              <a:defRPr/>
            </a:pPr>
            <a:r>
              <a:rPr lang="en-US" sz="3000" dirty="0">
                <a:latin typeface="Calibri" pitchFamily="34" charset="0"/>
              </a:rPr>
              <a:t> You must </a:t>
            </a:r>
            <a:r>
              <a:rPr lang="en-US" sz="3000" b="1" dirty="0">
                <a:solidFill>
                  <a:schemeClr val="hlink"/>
                </a:solidFill>
                <a:latin typeface="Calibri" pitchFamily="34" charset="0"/>
              </a:rPr>
              <a:t>allow HPD to inspect</a:t>
            </a:r>
            <a:r>
              <a:rPr lang="en-US" sz="3000" dirty="0">
                <a:latin typeface="Calibri" pitchFamily="34" charset="0"/>
              </a:rPr>
              <a:t> your</a:t>
            </a:r>
          </a:p>
          <a:p>
            <a:pPr marL="0" indent="0" eaLnBrk="1" hangingPunct="1">
              <a:buFont typeface="Wingdings" panose="05000000000000000000" pitchFamily="2" charset="2"/>
              <a:buNone/>
              <a:defRPr/>
            </a:pPr>
            <a:r>
              <a:rPr lang="en-US" sz="3000" dirty="0">
                <a:latin typeface="Calibri" pitchFamily="34" charset="0"/>
              </a:rPr>
              <a:t>    apartment every year</a:t>
            </a:r>
          </a:p>
          <a:p>
            <a:pPr eaLnBrk="1" hangingPunct="1">
              <a:buFont typeface="Wingdings" panose="05000000000000000000" pitchFamily="2" charset="2"/>
              <a:buNone/>
              <a:defRPr/>
            </a:pPr>
            <a:endParaRPr lang="en-US" sz="3000" dirty="0">
              <a:latin typeface="Calibri" pitchFamily="34" charset="0"/>
            </a:endParaRPr>
          </a:p>
        </p:txBody>
      </p:sp>
      <p:pic>
        <p:nvPicPr>
          <p:cNvPr id="2" name="MR - slide 49">
            <a:hlinkClick r:id="" action="ppaction://media"/>
            <a:extLst>
              <a:ext uri="{FF2B5EF4-FFF2-40B4-BE49-F238E27FC236}">
                <a16:creationId xmlns:a16="http://schemas.microsoft.com/office/drawing/2014/main" id="{71646C03-9AA2-47E7-B98B-7FE5DA132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797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6450"/>
    </mc:Choice>
    <mc:Fallback xmlns="">
      <p:transition advClick="0" advTm="1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1312E1A-A201-49A6-AD15-E23B0B237E1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DAD189D-908E-42C9-86A6-0439149303A9}" type="slidenum">
              <a:rPr lang="en-US" altLang="en-US" smtClean="0">
                <a:latin typeface="Arial" panose="020B0604020202020204" pitchFamily="34" charset="0"/>
              </a:rPr>
              <a:pPr>
                <a:defRPr/>
              </a:pPr>
              <a:t>5</a:t>
            </a:fld>
            <a:endParaRPr lang="en-US" altLang="en-US">
              <a:latin typeface="Arial" panose="020B0604020202020204" pitchFamily="34" charset="0"/>
            </a:endParaRPr>
          </a:p>
        </p:txBody>
      </p:sp>
      <p:sp>
        <p:nvSpPr>
          <p:cNvPr id="6147" name="Rectangle 2">
            <a:extLst>
              <a:ext uri="{FF2B5EF4-FFF2-40B4-BE49-F238E27FC236}">
                <a16:creationId xmlns:a16="http://schemas.microsoft.com/office/drawing/2014/main" id="{851A0128-03F1-43E1-A35A-EF98C0F84719}"/>
              </a:ext>
            </a:extLst>
          </p:cNvPr>
          <p:cNvSpPr>
            <a:spLocks noGrp="1" noChangeArrowheads="1"/>
          </p:cNvSpPr>
          <p:nvPr>
            <p:ph type="title"/>
          </p:nvPr>
        </p:nvSpPr>
        <p:spPr>
          <a:xfrm>
            <a:off x="0" y="0"/>
            <a:ext cx="9144000" cy="2286000"/>
          </a:xfrm>
        </p:spPr>
        <p:txBody>
          <a:bodyPr/>
          <a:lstStyle/>
          <a:p>
            <a:pPr eaLnBrk="1" hangingPunct="1">
              <a:defRPr/>
            </a:pPr>
            <a:r>
              <a:rPr lang="en-US" sz="3400" b="1" dirty="0">
                <a:effectLst>
                  <a:outerShdw blurRad="38100" dist="38100" dir="2700000" algn="tl">
                    <a:srgbClr val="000000">
                      <a:alpha val="43137"/>
                    </a:srgbClr>
                  </a:outerShdw>
                </a:effectLst>
                <a:latin typeface="Calibri" pitchFamily="34" charset="0"/>
              </a:rPr>
              <a:t>Quick Overview of the </a:t>
            </a:r>
            <a:br>
              <a:rPr lang="en-US" sz="3400" b="1" dirty="0">
                <a:effectLst>
                  <a:outerShdw blurRad="38100" dist="38100" dir="2700000" algn="tl">
                    <a:srgbClr val="000000">
                      <a:alpha val="43137"/>
                    </a:srgbClr>
                  </a:outerShdw>
                </a:effectLst>
                <a:latin typeface="Calibri" pitchFamily="34" charset="0"/>
              </a:rPr>
            </a:br>
            <a:r>
              <a:rPr lang="en-US" sz="3400" b="1" dirty="0">
                <a:effectLst>
                  <a:outerShdw blurRad="38100" dist="38100" dir="2700000" algn="tl">
                    <a:srgbClr val="000000">
                      <a:alpha val="43137"/>
                    </a:srgbClr>
                  </a:outerShdw>
                </a:effectLst>
                <a:latin typeface="Calibri" pitchFamily="34" charset="0"/>
              </a:rPr>
              <a:t>Moderate Rehabilitation (Mod Rehab) Program</a:t>
            </a:r>
          </a:p>
        </p:txBody>
      </p:sp>
      <p:sp>
        <p:nvSpPr>
          <p:cNvPr id="15363" name="Rectangle 3">
            <a:extLst>
              <a:ext uri="{FF2B5EF4-FFF2-40B4-BE49-F238E27FC236}">
                <a16:creationId xmlns:a16="http://schemas.microsoft.com/office/drawing/2014/main" id="{03E11D99-6678-4E56-AC88-EEA3522E63C2}"/>
              </a:ext>
            </a:extLst>
          </p:cNvPr>
          <p:cNvSpPr>
            <a:spLocks noGrp="1" noChangeArrowheads="1"/>
          </p:cNvSpPr>
          <p:nvPr>
            <p:ph type="body" idx="1"/>
          </p:nvPr>
        </p:nvSpPr>
        <p:spPr>
          <a:xfrm>
            <a:off x="0" y="2057400"/>
            <a:ext cx="9144000" cy="4800600"/>
          </a:xfrm>
        </p:spPr>
        <p:txBody>
          <a:bodyPr/>
          <a:lstStyle/>
          <a:p>
            <a:pPr eaLnBrk="1" hangingPunct="1">
              <a:defRPr/>
            </a:pPr>
            <a:endParaRPr lang="en-US" sz="3000" dirty="0">
              <a:latin typeface="Calibri" pitchFamily="34" charset="0"/>
            </a:endParaRPr>
          </a:p>
          <a:p>
            <a:pPr eaLnBrk="1" hangingPunct="1">
              <a:defRPr/>
            </a:pPr>
            <a:r>
              <a:rPr lang="en-US" sz="3000" dirty="0">
                <a:latin typeface="Calibri" pitchFamily="34" charset="0"/>
              </a:rPr>
              <a:t>Mod Rehab provides </a:t>
            </a:r>
            <a:r>
              <a:rPr lang="en-US" sz="3000" b="1" dirty="0">
                <a:solidFill>
                  <a:schemeClr val="hlink"/>
                </a:solidFill>
                <a:latin typeface="Calibri" pitchFamily="34" charset="0"/>
              </a:rPr>
              <a:t>rental assistance</a:t>
            </a:r>
            <a:r>
              <a:rPr lang="en-US" sz="3000" dirty="0">
                <a:latin typeface="Calibri" pitchFamily="34" charset="0"/>
              </a:rPr>
              <a:t> to eligible individuals to assist them in renting privately-owned apartments from owners providing permanent, affordable housing</a:t>
            </a:r>
          </a:p>
          <a:p>
            <a:pPr eaLnBrk="1" hangingPunct="1">
              <a:buFont typeface="Wingdings" panose="05000000000000000000" pitchFamily="2" charset="2"/>
              <a:buNone/>
              <a:defRPr/>
            </a:pPr>
            <a:endParaRPr lang="en-US" sz="3000" dirty="0">
              <a:latin typeface="Calibri" pitchFamily="34" charset="0"/>
            </a:endParaRPr>
          </a:p>
          <a:p>
            <a:pPr eaLnBrk="1" hangingPunct="1">
              <a:defRPr/>
            </a:pPr>
            <a:r>
              <a:rPr lang="en-US" sz="3000" dirty="0">
                <a:latin typeface="Calibri" pitchFamily="34" charset="0"/>
              </a:rPr>
              <a:t>There are </a:t>
            </a:r>
            <a:r>
              <a:rPr lang="en-US" sz="3000" b="1" dirty="0">
                <a:solidFill>
                  <a:schemeClr val="hlink"/>
                </a:solidFill>
                <a:latin typeface="Calibri" pitchFamily="34" charset="0"/>
              </a:rPr>
              <a:t>3 parties </a:t>
            </a:r>
            <a:r>
              <a:rPr lang="en-US" sz="3000" dirty="0">
                <a:latin typeface="Calibri" pitchFamily="34" charset="0"/>
              </a:rPr>
              <a:t>in the Mod Rehab program: </a:t>
            </a:r>
            <a:r>
              <a:rPr lang="en-US" sz="3000" b="1" dirty="0">
                <a:solidFill>
                  <a:schemeClr val="hlink"/>
                </a:solidFill>
                <a:latin typeface="Calibri" pitchFamily="34" charset="0"/>
              </a:rPr>
              <a:t>the</a:t>
            </a:r>
            <a:r>
              <a:rPr lang="en-US" sz="3000" dirty="0">
                <a:latin typeface="Calibri" pitchFamily="34" charset="0"/>
              </a:rPr>
              <a:t> </a:t>
            </a:r>
            <a:r>
              <a:rPr lang="en-US" sz="3000" b="1" dirty="0">
                <a:solidFill>
                  <a:schemeClr val="hlink"/>
                </a:solidFill>
                <a:latin typeface="Calibri" pitchFamily="34" charset="0"/>
              </a:rPr>
              <a:t>tenant (or participant)</a:t>
            </a:r>
            <a:r>
              <a:rPr lang="en-US" sz="3000" dirty="0">
                <a:latin typeface="Calibri" pitchFamily="34" charset="0"/>
              </a:rPr>
              <a:t>, </a:t>
            </a:r>
            <a:r>
              <a:rPr lang="en-US" sz="3000" b="1" dirty="0">
                <a:solidFill>
                  <a:schemeClr val="hlink"/>
                </a:solidFill>
                <a:latin typeface="Calibri" pitchFamily="34" charset="0"/>
              </a:rPr>
              <a:t>the owner</a:t>
            </a:r>
            <a:r>
              <a:rPr lang="en-US" sz="3000" dirty="0">
                <a:latin typeface="Calibri" pitchFamily="34" charset="0"/>
              </a:rPr>
              <a:t>, and </a:t>
            </a:r>
            <a:r>
              <a:rPr lang="en-US" sz="3000" b="1" dirty="0">
                <a:solidFill>
                  <a:schemeClr val="hlink"/>
                </a:solidFill>
                <a:latin typeface="Calibri" pitchFamily="34" charset="0"/>
              </a:rPr>
              <a:t>HPD</a:t>
            </a:r>
          </a:p>
          <a:p>
            <a:pPr eaLnBrk="1" hangingPunct="1">
              <a:defRPr/>
            </a:pPr>
            <a:endParaRPr lang="en-US" sz="3000" dirty="0">
              <a:latin typeface="Calibri" pitchFamily="34" charset="0"/>
            </a:endParaRPr>
          </a:p>
          <a:p>
            <a:pPr eaLnBrk="1" hangingPunct="1">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p:txBody>
      </p:sp>
      <p:pic>
        <p:nvPicPr>
          <p:cNvPr id="2" name="MR - slide 5">
            <a:hlinkClick r:id="" action="ppaction://media"/>
            <a:extLst>
              <a:ext uri="{FF2B5EF4-FFF2-40B4-BE49-F238E27FC236}">
                <a16:creationId xmlns:a16="http://schemas.microsoft.com/office/drawing/2014/main" id="{6367A51E-E17F-4EAB-B5CB-EF52BA9A9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971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900"/>
    </mc:Choice>
    <mc:Fallback xmlns="">
      <p:transition advClick="0" advTm="2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E22630-CD92-4B9A-94CD-C18C0E4B3A1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AE60AB0-6801-45C6-AF2D-F083DBBDBF7E}" type="slidenum">
              <a:rPr lang="en-US" altLang="en-US" smtClean="0">
                <a:latin typeface="Arial" panose="020B0604020202020204" pitchFamily="34" charset="0"/>
              </a:rPr>
              <a:pPr>
                <a:defRPr/>
              </a:pPr>
              <a:t>50</a:t>
            </a:fld>
            <a:endParaRPr lang="en-US" altLang="en-US">
              <a:latin typeface="Arial" panose="020B0604020202020204" pitchFamily="34" charset="0"/>
            </a:endParaRPr>
          </a:p>
        </p:txBody>
      </p:sp>
      <p:sp>
        <p:nvSpPr>
          <p:cNvPr id="424962" name="Rectangle 2">
            <a:extLst>
              <a:ext uri="{FF2B5EF4-FFF2-40B4-BE49-F238E27FC236}">
                <a16:creationId xmlns:a16="http://schemas.microsoft.com/office/drawing/2014/main" id="{288CBB4E-5900-4221-BD52-0E84CD804889}"/>
              </a:ext>
            </a:extLst>
          </p:cNvPr>
          <p:cNvSpPr>
            <a:spLocks noGrp="1" noChangeArrowheads="1"/>
          </p:cNvSpPr>
          <p:nvPr>
            <p:ph type="body" idx="1"/>
          </p:nvPr>
        </p:nvSpPr>
        <p:spPr>
          <a:xfrm>
            <a:off x="457200" y="1676400"/>
            <a:ext cx="8229600" cy="4800600"/>
          </a:xfrm>
        </p:spPr>
        <p:txBody>
          <a:bodyPr anchor="ctr"/>
          <a:lstStyle/>
          <a:p>
            <a:pPr eaLnBrk="1" hangingPunct="1">
              <a:defRPr/>
            </a:pPr>
            <a:r>
              <a:rPr lang="en-US" sz="3600" b="1" dirty="0">
                <a:solidFill>
                  <a:schemeClr val="hlink"/>
                </a:solidFill>
                <a:latin typeface="Calibri" pitchFamily="34" charset="0"/>
              </a:rPr>
              <a:t>Respond</a:t>
            </a:r>
            <a:r>
              <a:rPr lang="en-US" sz="3600" dirty="0">
                <a:latin typeface="Calibri" pitchFamily="34" charset="0"/>
              </a:rPr>
              <a:t> promptly to all HPD requests for information</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You </a:t>
            </a:r>
            <a:r>
              <a:rPr lang="en-US" sz="3600" b="1" dirty="0">
                <a:solidFill>
                  <a:schemeClr val="hlink"/>
                </a:solidFill>
                <a:latin typeface="Calibri" pitchFamily="34" charset="0"/>
              </a:rPr>
              <a:t>may report any decrease </a:t>
            </a:r>
            <a:r>
              <a:rPr lang="en-US" sz="3600" dirty="0">
                <a:latin typeface="Calibri" pitchFamily="34" charset="0"/>
              </a:rPr>
              <a:t>in your household income so that HPD can adjust your tenant share of the rent</a:t>
            </a:r>
          </a:p>
          <a:p>
            <a:pPr eaLnBrk="1" hangingPunct="1">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2" name="MR - slide 50">
            <a:hlinkClick r:id="" action="ppaction://media"/>
            <a:extLst>
              <a:ext uri="{FF2B5EF4-FFF2-40B4-BE49-F238E27FC236}">
                <a16:creationId xmlns:a16="http://schemas.microsoft.com/office/drawing/2014/main" id="{5EE83AB4-059A-45B1-8E82-4BACA46B9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1000"/>
    </mc:Choice>
    <mc:Fallback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F110D98-7571-44BE-BA7F-15D32E160D2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B8008E1-285A-4251-A36D-F07833DEF457}" type="slidenum">
              <a:rPr lang="en-US" altLang="en-US" smtClean="0">
                <a:latin typeface="Arial" panose="020B0604020202020204" pitchFamily="34" charset="0"/>
              </a:rPr>
              <a:pPr>
                <a:defRPr/>
              </a:pPr>
              <a:t>51</a:t>
            </a:fld>
            <a:endParaRPr lang="en-US" altLang="en-US">
              <a:latin typeface="Arial" panose="020B0604020202020204" pitchFamily="34" charset="0"/>
            </a:endParaRPr>
          </a:p>
        </p:txBody>
      </p:sp>
      <p:sp>
        <p:nvSpPr>
          <p:cNvPr id="457730" name="Rectangle 2">
            <a:extLst>
              <a:ext uri="{FF2B5EF4-FFF2-40B4-BE49-F238E27FC236}">
                <a16:creationId xmlns:a16="http://schemas.microsoft.com/office/drawing/2014/main" id="{41A21B76-47F9-4E87-A5F7-9A632DF5D3A7}"/>
              </a:ext>
            </a:extLst>
          </p:cNvPr>
          <p:cNvSpPr>
            <a:spLocks noGrp="1" noChangeArrowheads="1"/>
          </p:cNvSpPr>
          <p:nvPr>
            <p:ph type="title"/>
          </p:nvPr>
        </p:nvSpPr>
        <p:spPr>
          <a:xfrm>
            <a:off x="0" y="0"/>
            <a:ext cx="9144000" cy="1752600"/>
          </a:xfrm>
        </p:spPr>
        <p:txBody>
          <a:bodyPr anchor="t"/>
          <a:lstStyle/>
          <a:p>
            <a:pPr eaLnBrk="1" hangingPunct="1">
              <a:defRPr/>
            </a:pPr>
            <a:r>
              <a:rPr lang="en-US" sz="5400" b="1" dirty="0">
                <a:latin typeface="Calibri" pitchFamily="34" charset="0"/>
              </a:rPr>
              <a:t>What Happens if you Don’t Meet your Family Obligations? </a:t>
            </a:r>
            <a:br>
              <a:rPr lang="en-US" sz="5400" dirty="0">
                <a:latin typeface="Calibri" pitchFamily="34" charset="0"/>
              </a:rPr>
            </a:br>
            <a:endParaRPr lang="en-US" sz="5400" dirty="0">
              <a:latin typeface="Calibri" pitchFamily="34" charset="0"/>
            </a:endParaRPr>
          </a:p>
        </p:txBody>
      </p:sp>
      <p:sp>
        <p:nvSpPr>
          <p:cNvPr id="457731" name="Rectangle 3">
            <a:extLst>
              <a:ext uri="{FF2B5EF4-FFF2-40B4-BE49-F238E27FC236}">
                <a16:creationId xmlns:a16="http://schemas.microsoft.com/office/drawing/2014/main" id="{4DFEE687-1BF4-471D-A568-7F097CD63D64}"/>
              </a:ext>
            </a:extLst>
          </p:cNvPr>
          <p:cNvSpPr>
            <a:spLocks noGrp="1" noChangeArrowheads="1"/>
          </p:cNvSpPr>
          <p:nvPr>
            <p:ph type="body" idx="1"/>
          </p:nvPr>
        </p:nvSpPr>
        <p:spPr>
          <a:xfrm>
            <a:off x="457200" y="2057400"/>
            <a:ext cx="8229600" cy="4114800"/>
          </a:xfrm>
        </p:spPr>
        <p:txBody>
          <a:bodyPr/>
          <a:lstStyle/>
          <a:p>
            <a:pPr eaLnBrk="1" hangingPunct="1">
              <a:defRPr/>
            </a:pPr>
            <a:r>
              <a:rPr lang="en-US" sz="3600" dirty="0">
                <a:latin typeface="Calibri" pitchFamily="34" charset="0"/>
              </a:rPr>
              <a:t>Your household may be </a:t>
            </a:r>
            <a:r>
              <a:rPr lang="en-US" sz="3600" b="1" dirty="0">
                <a:solidFill>
                  <a:schemeClr val="hlink"/>
                </a:solidFill>
                <a:latin typeface="Calibri" pitchFamily="34" charset="0"/>
              </a:rPr>
              <a:t>denied assistance</a:t>
            </a:r>
            <a:r>
              <a:rPr lang="en-US" sz="3600" dirty="0">
                <a:latin typeface="Calibri" pitchFamily="34" charset="0"/>
              </a:rPr>
              <a:t> or </a:t>
            </a:r>
            <a:r>
              <a:rPr lang="en-US" sz="3600" b="1" dirty="0">
                <a:solidFill>
                  <a:schemeClr val="hlink"/>
                </a:solidFill>
                <a:latin typeface="Calibri" pitchFamily="34" charset="0"/>
              </a:rPr>
              <a:t>terminated</a:t>
            </a:r>
            <a:r>
              <a:rPr lang="en-US" sz="3600" dirty="0">
                <a:latin typeface="Calibri" pitchFamily="34" charset="0"/>
              </a:rPr>
              <a:t> from the Mod Rehab program </a:t>
            </a:r>
          </a:p>
          <a:p>
            <a:pPr eaLnBrk="1" hangingPunct="1">
              <a:defRPr/>
            </a:pPr>
            <a:endParaRPr lang="en-US" sz="3600" dirty="0">
              <a:latin typeface="Calibri" pitchFamily="34" charset="0"/>
            </a:endParaRPr>
          </a:p>
          <a:p>
            <a:pPr eaLnBrk="1" hangingPunct="1">
              <a:defRPr/>
            </a:pPr>
            <a:r>
              <a:rPr lang="en-US" sz="3600" dirty="0">
                <a:latin typeface="Calibri" pitchFamily="34" charset="0"/>
              </a:rPr>
              <a:t>If any members of your household have committed fraud or committed a crime, they may be referred to federal and local law enforcement for </a:t>
            </a:r>
            <a:r>
              <a:rPr lang="en-US" sz="3600" b="1" dirty="0">
                <a:solidFill>
                  <a:schemeClr val="hlink"/>
                </a:solidFill>
                <a:latin typeface="Calibri" pitchFamily="34" charset="0"/>
              </a:rPr>
              <a:t>prosecution</a:t>
            </a:r>
          </a:p>
          <a:p>
            <a:pPr eaLnBrk="1" hangingPunct="1">
              <a:buFont typeface="Wingdings" panose="05000000000000000000" pitchFamily="2" charset="2"/>
              <a:buNone/>
              <a:defRPr/>
            </a:pPr>
            <a:endParaRPr lang="en-US" sz="3600" dirty="0">
              <a:latin typeface="Calibri" pitchFamily="34" charset="0"/>
            </a:endParaRPr>
          </a:p>
        </p:txBody>
      </p:sp>
      <p:pic>
        <p:nvPicPr>
          <p:cNvPr id="2" name="MR - slide 51">
            <a:hlinkClick r:id="" action="ppaction://media"/>
            <a:extLst>
              <a:ext uri="{FF2B5EF4-FFF2-40B4-BE49-F238E27FC236}">
                <a16:creationId xmlns:a16="http://schemas.microsoft.com/office/drawing/2014/main" id="{C727437B-DBE6-4E51-BAF6-44324AEF5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15800"/>
    </mc:Choice>
    <mc:Fallback xmlns="">
      <p:transition advClick="0" advTm="1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1E7AC7-ACC9-43E2-B99E-22D1ACC611A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B13B238-3F26-4C7C-B26C-BEA5C4AFC6BA}" type="slidenum">
              <a:rPr lang="en-US" altLang="en-US" smtClean="0">
                <a:latin typeface="Arial" panose="020B0604020202020204" pitchFamily="34" charset="0"/>
              </a:rPr>
              <a:pPr>
                <a:defRPr/>
              </a:pPr>
              <a:t>52</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F19967B3-D057-42C8-887B-89B6DEDFD4D4}"/>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Termination of Assistance</a:t>
            </a:r>
          </a:p>
        </p:txBody>
      </p:sp>
      <p:sp>
        <p:nvSpPr>
          <p:cNvPr id="408579" name="Rectangle 3">
            <a:extLst>
              <a:ext uri="{FF2B5EF4-FFF2-40B4-BE49-F238E27FC236}">
                <a16:creationId xmlns:a16="http://schemas.microsoft.com/office/drawing/2014/main" id="{82AEDC32-021C-45C8-AC61-93111108B7AA}"/>
              </a:ext>
            </a:extLst>
          </p:cNvPr>
          <p:cNvSpPr>
            <a:spLocks noGrp="1" noChangeArrowheads="1"/>
          </p:cNvSpPr>
          <p:nvPr>
            <p:ph type="body" idx="1"/>
          </p:nvPr>
        </p:nvSpPr>
        <p:spPr>
          <a:xfrm>
            <a:off x="457200" y="1752600"/>
            <a:ext cx="8229600" cy="4876800"/>
          </a:xfrm>
        </p:spPr>
        <p:txBody>
          <a:bodyPr/>
          <a:lstStyle/>
          <a:p>
            <a:pPr eaLnBrk="1" hangingPunct="1">
              <a:lnSpc>
                <a:spcPct val="80000"/>
              </a:lnSpc>
              <a:buFont typeface="Wingdings" panose="05000000000000000000" pitchFamily="2" charset="2"/>
              <a:buNone/>
              <a:defRPr/>
            </a:pPr>
            <a:r>
              <a:rPr lang="en-US" sz="2600" dirty="0">
                <a:latin typeface="Calibri" pitchFamily="34" charset="0"/>
              </a:rPr>
              <a:t>HPD </a:t>
            </a:r>
            <a:r>
              <a:rPr lang="en-US" sz="2600" b="1" dirty="0">
                <a:solidFill>
                  <a:srgbClr val="00B0F0"/>
                </a:solidFill>
                <a:latin typeface="Calibri" pitchFamily="34" charset="0"/>
              </a:rPr>
              <a:t>must</a:t>
            </a:r>
            <a:r>
              <a:rPr lang="en-US" sz="2600" dirty="0">
                <a:latin typeface="Calibri" pitchFamily="34" charset="0"/>
              </a:rPr>
              <a:t> terminate assistance if:</a:t>
            </a:r>
          </a:p>
          <a:p>
            <a:pPr eaLnBrk="1" hangingPunct="1">
              <a:lnSpc>
                <a:spcPct val="80000"/>
              </a:lnSpc>
              <a:buFont typeface="Wingdings" panose="05000000000000000000" pitchFamily="2" charset="2"/>
              <a:buNone/>
              <a:defRPr/>
            </a:pPr>
            <a:endParaRPr lang="en-US" sz="2600" dirty="0">
              <a:latin typeface="Calibri" pitchFamily="34" charset="0"/>
            </a:endParaRPr>
          </a:p>
          <a:p>
            <a:pPr eaLnBrk="1" hangingPunct="1">
              <a:lnSpc>
                <a:spcPct val="80000"/>
              </a:lnSpc>
              <a:defRPr/>
            </a:pPr>
            <a:r>
              <a:rPr lang="en-US" sz="2600" dirty="0">
                <a:latin typeface="Calibri" pitchFamily="34" charset="0"/>
              </a:rPr>
              <a:t>Any household member fails to sign and submit consent forms for obtaining information that HUD requires</a:t>
            </a:r>
          </a:p>
          <a:p>
            <a:pPr eaLnBrk="1" hangingPunct="1">
              <a:lnSpc>
                <a:spcPct val="80000"/>
              </a:lnSpc>
              <a:defRPr/>
            </a:pPr>
            <a:r>
              <a:rPr lang="en-US" sz="2600" b="1" dirty="0">
                <a:solidFill>
                  <a:schemeClr val="hlink"/>
                </a:solidFill>
                <a:latin typeface="Calibri" pitchFamily="34" charset="0"/>
              </a:rPr>
              <a:t>No member </a:t>
            </a:r>
            <a:r>
              <a:rPr lang="en-US" sz="2600" dirty="0">
                <a:latin typeface="Calibri" pitchFamily="34" charset="0"/>
              </a:rPr>
              <a:t>of your household is either a U.S. citizen or eligible immigrant. Your assistance will not be terminated while verification of immigration status is pending</a:t>
            </a:r>
          </a:p>
          <a:p>
            <a:pPr eaLnBrk="1" hangingPunct="1">
              <a:lnSpc>
                <a:spcPct val="80000"/>
              </a:lnSpc>
              <a:defRPr/>
            </a:pPr>
            <a:r>
              <a:rPr lang="en-US" sz="2600" dirty="0">
                <a:latin typeface="Calibri" pitchFamily="34" charset="0"/>
              </a:rPr>
              <a:t>Your household no longer qualifies for HAP payments for </a:t>
            </a:r>
            <a:r>
              <a:rPr lang="en-US" sz="2600" b="1" dirty="0">
                <a:solidFill>
                  <a:schemeClr val="hlink"/>
                </a:solidFill>
                <a:latin typeface="Calibri" pitchFamily="34" charset="0"/>
              </a:rPr>
              <a:t>180 days or more </a:t>
            </a:r>
            <a:r>
              <a:rPr lang="en-US" sz="2600" dirty="0">
                <a:latin typeface="Calibri" pitchFamily="34" charset="0"/>
              </a:rPr>
              <a:t>because of your household income and the gross rent for your unit</a:t>
            </a:r>
          </a:p>
          <a:p>
            <a:pPr eaLnBrk="1" hangingPunct="1">
              <a:lnSpc>
                <a:spcPct val="80000"/>
              </a:lnSpc>
              <a:defRPr/>
            </a:pPr>
            <a:r>
              <a:rPr lang="en-US" sz="2600" dirty="0">
                <a:latin typeface="Calibri" pitchFamily="34" charset="0"/>
              </a:rPr>
              <a:t>Your family  </a:t>
            </a:r>
            <a:r>
              <a:rPr lang="en-US" sz="2600" b="1" dirty="0">
                <a:solidFill>
                  <a:schemeClr val="hlink"/>
                </a:solidFill>
                <a:latin typeface="Calibri" pitchFamily="34" charset="0"/>
              </a:rPr>
              <a:t>vacates the assisted unit </a:t>
            </a:r>
            <a:r>
              <a:rPr lang="en-US" sz="2600" dirty="0">
                <a:latin typeface="Calibri" pitchFamily="34" charset="0"/>
              </a:rPr>
              <a:t>or is </a:t>
            </a:r>
            <a:r>
              <a:rPr lang="en-US" sz="2600" b="1" dirty="0">
                <a:solidFill>
                  <a:schemeClr val="hlink"/>
                </a:solidFill>
                <a:latin typeface="Calibri" pitchFamily="34" charset="0"/>
              </a:rPr>
              <a:t>absent from the assisted unit for 180 days or more</a:t>
            </a:r>
            <a:r>
              <a:rPr lang="en-US" sz="2600" b="1" dirty="0">
                <a:latin typeface="Calibri" pitchFamily="34" charset="0"/>
              </a:rPr>
              <a:t> </a:t>
            </a:r>
            <a:r>
              <a:rPr lang="en-US" sz="2600" dirty="0">
                <a:latin typeface="Calibri" pitchFamily="34" charset="0"/>
              </a:rPr>
              <a:t>for any reason</a:t>
            </a:r>
            <a:endParaRPr lang="en-US" sz="2600" dirty="0">
              <a:solidFill>
                <a:schemeClr val="hlink"/>
              </a:solidFill>
              <a:latin typeface="Calibri" pitchFamily="34" charset="0"/>
            </a:endParaRPr>
          </a:p>
        </p:txBody>
      </p:sp>
      <p:pic>
        <p:nvPicPr>
          <p:cNvPr id="2" name="MR - slide 52">
            <a:hlinkClick r:id="" action="ppaction://media"/>
            <a:extLst>
              <a:ext uri="{FF2B5EF4-FFF2-40B4-BE49-F238E27FC236}">
                <a16:creationId xmlns:a16="http://schemas.microsoft.com/office/drawing/2014/main" id="{3133CE37-0931-4ABC-B05A-596ECE460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76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3800"/>
    </mc:Choice>
    <mc:Fallback xmlns="">
      <p:transition advClick="0" advTm="3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D84B96-87FE-4452-8057-66872A1D362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F46E462-5E46-4AE5-AAF4-CAF7CB66C418}" type="slidenum">
              <a:rPr lang="en-US" altLang="en-US" smtClean="0">
                <a:latin typeface="Arial" panose="020B0604020202020204" pitchFamily="34" charset="0"/>
              </a:rPr>
              <a:pPr>
                <a:defRPr/>
              </a:pPr>
              <a:t>53</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0F29C105-0FEF-4179-9203-6419FFB597B5}"/>
              </a:ext>
            </a:extLst>
          </p:cNvPr>
          <p:cNvSpPr>
            <a:spLocks noGrp="1" noChangeArrowheads="1"/>
          </p:cNvSpPr>
          <p:nvPr>
            <p:ph type="body" idx="1"/>
          </p:nvPr>
        </p:nvSpPr>
        <p:spPr>
          <a:xfrm>
            <a:off x="457200" y="1752600"/>
            <a:ext cx="8534400" cy="4724400"/>
          </a:xfrm>
        </p:spPr>
        <p:txBody>
          <a:bodyPr/>
          <a:lstStyle/>
          <a:p>
            <a:pPr eaLnBrk="1" hangingPunct="1">
              <a:lnSpc>
                <a:spcPct val="90000"/>
              </a:lnSpc>
              <a:spcBef>
                <a:spcPct val="25000"/>
              </a:spcBef>
              <a:buFont typeface="Wingdings" panose="05000000000000000000" pitchFamily="2" charset="2"/>
              <a:buNone/>
              <a:defRPr/>
            </a:pPr>
            <a:r>
              <a:rPr lang="en-US" sz="2600" dirty="0">
                <a:latin typeface="Calibri" pitchFamily="34" charset="0"/>
              </a:rPr>
              <a:t>HPD </a:t>
            </a:r>
            <a:r>
              <a:rPr lang="en-US" sz="2600" b="1" dirty="0">
                <a:solidFill>
                  <a:schemeClr val="hlink"/>
                </a:solidFill>
                <a:latin typeface="Calibri" pitchFamily="34" charset="0"/>
              </a:rPr>
              <a:t>may</a:t>
            </a:r>
            <a:r>
              <a:rPr lang="en-US" sz="2600" dirty="0">
                <a:solidFill>
                  <a:schemeClr val="hlink"/>
                </a:solidFill>
                <a:latin typeface="Calibri" pitchFamily="34" charset="0"/>
              </a:rPr>
              <a:t> </a:t>
            </a:r>
            <a:r>
              <a:rPr lang="en-US" sz="2600" dirty="0">
                <a:latin typeface="Calibri" pitchFamily="34" charset="0"/>
              </a:rPr>
              <a:t>terminate assistance</a:t>
            </a:r>
          </a:p>
          <a:p>
            <a:pPr eaLnBrk="1" hangingPunct="1">
              <a:lnSpc>
                <a:spcPct val="90000"/>
              </a:lnSpc>
              <a:spcBef>
                <a:spcPct val="25000"/>
              </a:spcBef>
              <a:defRPr/>
            </a:pPr>
            <a:r>
              <a:rPr lang="en-US" sz="2600" dirty="0">
                <a:latin typeface="Calibri" pitchFamily="34" charset="0"/>
              </a:rPr>
              <a:t>If anyone in your household has committed fraud, bribery, or any other corrupt or criminal act in connection with any federal housing program</a:t>
            </a:r>
          </a:p>
          <a:p>
            <a:pPr eaLnBrk="1" hangingPunct="1">
              <a:lnSpc>
                <a:spcPct val="90000"/>
              </a:lnSpc>
              <a:spcBef>
                <a:spcPct val="25000"/>
              </a:spcBef>
              <a:defRPr/>
            </a:pPr>
            <a:endParaRPr lang="en-US" sz="2600" dirty="0">
              <a:latin typeface="Calibri" pitchFamily="34" charset="0"/>
            </a:endParaRPr>
          </a:p>
          <a:p>
            <a:pPr eaLnBrk="1" hangingPunct="1">
              <a:lnSpc>
                <a:spcPct val="90000"/>
              </a:lnSpc>
              <a:spcBef>
                <a:spcPct val="25000"/>
              </a:spcBef>
              <a:defRPr/>
            </a:pPr>
            <a:r>
              <a:rPr lang="en-US" sz="2600" dirty="0">
                <a:latin typeface="Calibri" pitchFamily="34" charset="0"/>
              </a:rPr>
              <a:t>There is reasonable cause to believe that anyone in your household’s criminal activity threatens the health, safety, or right to peaceful enjoyment of the premises by other residents </a:t>
            </a:r>
          </a:p>
          <a:p>
            <a:pPr eaLnBrk="1" hangingPunct="1">
              <a:lnSpc>
                <a:spcPct val="90000"/>
              </a:lnSpc>
              <a:spcBef>
                <a:spcPct val="25000"/>
              </a:spcBef>
              <a:buFont typeface="Wingdings" panose="05000000000000000000" pitchFamily="2" charset="2"/>
              <a:buNone/>
              <a:defRPr/>
            </a:pPr>
            <a:endParaRPr lang="en-US" sz="2600" dirty="0">
              <a:latin typeface="Calibri" pitchFamily="34" charset="0"/>
            </a:endParaRPr>
          </a:p>
          <a:p>
            <a:pPr eaLnBrk="1" hangingPunct="1">
              <a:lnSpc>
                <a:spcPct val="90000"/>
              </a:lnSpc>
              <a:spcBef>
                <a:spcPct val="25000"/>
              </a:spcBef>
              <a:defRPr/>
            </a:pPr>
            <a:r>
              <a:rPr lang="en-US" sz="2600" dirty="0">
                <a:latin typeface="Calibri" pitchFamily="34" charset="0"/>
              </a:rPr>
              <a:t>Anyone in your household has engaged in threatening, abusive, or violent behavior toward HPD personnel</a:t>
            </a:r>
          </a:p>
        </p:txBody>
      </p:sp>
      <p:sp>
        <p:nvSpPr>
          <p:cNvPr id="4" name="Rectangle 2">
            <a:extLst>
              <a:ext uri="{FF2B5EF4-FFF2-40B4-BE49-F238E27FC236}">
                <a16:creationId xmlns:a16="http://schemas.microsoft.com/office/drawing/2014/main" id="{CFAAE59A-FE86-4C82-84F9-9F29ADC356EE}"/>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Termination of Assistance (Continued)</a:t>
            </a:r>
          </a:p>
        </p:txBody>
      </p:sp>
      <p:pic>
        <p:nvPicPr>
          <p:cNvPr id="2" name="MR - slide 53">
            <a:hlinkClick r:id="" action="ppaction://media"/>
            <a:extLst>
              <a:ext uri="{FF2B5EF4-FFF2-40B4-BE49-F238E27FC236}">
                <a16:creationId xmlns:a16="http://schemas.microsoft.com/office/drawing/2014/main" id="{31C77CDA-9A9E-4FAD-90A3-F00EAD5B2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76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6950"/>
    </mc:Choice>
    <mc:Fallback xmlns="">
      <p:transition advClick="0"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5A73D-8EEC-401C-903B-6274AA7274E0}"/>
              </a:ext>
            </a:extLst>
          </p:cNvPr>
          <p:cNvSpPr>
            <a:spLocks noGrp="1"/>
          </p:cNvSpPr>
          <p:nvPr>
            <p:ph idx="1"/>
          </p:nvPr>
        </p:nvSpPr>
        <p:spPr/>
        <p:txBody>
          <a:bodyPr/>
          <a:lstStyle/>
          <a:p>
            <a:pPr marL="0" indent="0" eaLnBrk="1" hangingPunct="1">
              <a:lnSpc>
                <a:spcPct val="90000"/>
              </a:lnSpc>
              <a:spcBef>
                <a:spcPct val="25000"/>
              </a:spcBef>
              <a:buFont typeface="Wingdings" panose="05000000000000000000" pitchFamily="2" charset="2"/>
              <a:buNone/>
              <a:defRPr/>
            </a:pPr>
            <a:r>
              <a:rPr lang="en-US" sz="2000" dirty="0"/>
              <a:t>HPD </a:t>
            </a:r>
            <a:r>
              <a:rPr lang="en-US" sz="2000" dirty="0">
                <a:solidFill>
                  <a:schemeClr val="hlink"/>
                </a:solidFill>
              </a:rPr>
              <a:t>may </a:t>
            </a:r>
            <a:r>
              <a:rPr lang="en-US" sz="2000" dirty="0"/>
              <a:t>terminate assistance if:</a:t>
            </a:r>
          </a:p>
          <a:p>
            <a:pPr marL="0" indent="0" eaLnBrk="1" hangingPunct="1">
              <a:lnSpc>
                <a:spcPct val="90000"/>
              </a:lnSpc>
              <a:spcBef>
                <a:spcPct val="25000"/>
              </a:spcBef>
              <a:buFont typeface="Wingdings" panose="05000000000000000000" pitchFamily="2" charset="2"/>
              <a:buNone/>
              <a:defRPr/>
            </a:pPr>
            <a:endParaRPr lang="en-US" sz="2000" dirty="0"/>
          </a:p>
          <a:p>
            <a:pPr eaLnBrk="1" hangingPunct="1">
              <a:lnSpc>
                <a:spcPct val="90000"/>
              </a:lnSpc>
              <a:spcBef>
                <a:spcPct val="25000"/>
              </a:spcBef>
              <a:defRPr/>
            </a:pPr>
            <a:r>
              <a:rPr lang="en-US" altLang="en-US" sz="2000" dirty="0">
                <a:latin typeface="Arial" panose="020B0604020202020204" pitchFamily="34" charset="0"/>
              </a:rPr>
              <a:t>Your household has m</a:t>
            </a:r>
            <a:r>
              <a:rPr lang="en-US" sz="2000" dirty="0"/>
              <a:t>isrepresented income, household members, or other reported information </a:t>
            </a:r>
          </a:p>
          <a:p>
            <a:pPr eaLnBrk="1" hangingPunct="1">
              <a:lnSpc>
                <a:spcPct val="90000"/>
              </a:lnSpc>
              <a:spcBef>
                <a:spcPct val="25000"/>
              </a:spcBef>
              <a:defRPr/>
            </a:pPr>
            <a:r>
              <a:rPr lang="en-US" altLang="en-US" sz="2000" dirty="0">
                <a:latin typeface="Arial" panose="020B0604020202020204" pitchFamily="34" charset="0"/>
              </a:rPr>
              <a:t>Your household has </a:t>
            </a:r>
            <a:r>
              <a:rPr lang="en-US" sz="2000" dirty="0"/>
              <a:t>violated one of the family obligations for the Mod Rehab program</a:t>
            </a:r>
          </a:p>
          <a:p>
            <a:pPr eaLnBrk="1" hangingPunct="1">
              <a:lnSpc>
                <a:spcPct val="90000"/>
              </a:lnSpc>
              <a:spcBef>
                <a:spcPct val="25000"/>
              </a:spcBef>
              <a:defRPr/>
            </a:pPr>
            <a:r>
              <a:rPr lang="en-US" altLang="en-US" sz="2000" dirty="0">
                <a:latin typeface="Arial" panose="020B0604020202020204" pitchFamily="34" charset="0"/>
              </a:rPr>
              <a:t>Your household has </a:t>
            </a:r>
            <a:r>
              <a:rPr lang="en-US" sz="2000" dirty="0"/>
              <a:t>failed to provide requested information or failed to attend a mandatory conference </a:t>
            </a:r>
          </a:p>
          <a:p>
            <a:pPr eaLnBrk="1" hangingPunct="1">
              <a:lnSpc>
                <a:spcPct val="90000"/>
              </a:lnSpc>
              <a:spcBef>
                <a:spcPct val="25000"/>
              </a:spcBef>
              <a:defRPr/>
            </a:pPr>
            <a:r>
              <a:rPr lang="en-US" altLang="en-US" sz="2000" dirty="0">
                <a:latin typeface="Arial" panose="020B0604020202020204" pitchFamily="34" charset="0"/>
              </a:rPr>
              <a:t>Your household </a:t>
            </a:r>
            <a:r>
              <a:rPr lang="en-US" sz="2000" dirty="0"/>
              <a:t>currently owes rent or other amounts to HPD for the Mod Rehab program</a:t>
            </a:r>
          </a:p>
          <a:p>
            <a:pPr eaLnBrk="1" hangingPunct="1">
              <a:lnSpc>
                <a:spcPct val="90000"/>
              </a:lnSpc>
              <a:spcBef>
                <a:spcPct val="25000"/>
              </a:spcBef>
              <a:defRPr/>
            </a:pPr>
            <a:r>
              <a:rPr lang="en-US" altLang="en-US" sz="2000" dirty="0">
                <a:latin typeface="Arial" panose="020B0604020202020204" pitchFamily="34" charset="0"/>
              </a:rPr>
              <a:t>Your household has </a:t>
            </a:r>
            <a:r>
              <a:rPr lang="en-US" sz="2000" dirty="0"/>
              <a:t>breached a repayment agreement with HPD for the Mod Rehab program</a:t>
            </a:r>
          </a:p>
          <a:p>
            <a:pPr>
              <a:defRPr/>
            </a:pPr>
            <a:endParaRPr lang="en-US" sz="2000" dirty="0"/>
          </a:p>
        </p:txBody>
      </p:sp>
      <p:sp>
        <p:nvSpPr>
          <p:cNvPr id="4" name="Slide Number Placeholder 3">
            <a:extLst>
              <a:ext uri="{FF2B5EF4-FFF2-40B4-BE49-F238E27FC236}">
                <a16:creationId xmlns:a16="http://schemas.microsoft.com/office/drawing/2014/main" id="{959C167A-25BF-41FB-A76F-34357AA5D7B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A8FF09B-CDD8-428E-BC71-CD33C4365C81}" type="slidenum">
              <a:rPr lang="en-US" altLang="en-US" smtClean="0">
                <a:latin typeface="Arial" panose="020B0604020202020204" pitchFamily="34" charset="0"/>
              </a:rPr>
              <a:pPr>
                <a:defRPr/>
              </a:pPr>
              <a:t>54</a:t>
            </a:fld>
            <a:endParaRPr lang="en-US" altLang="en-US">
              <a:latin typeface="Arial" panose="020B0604020202020204" pitchFamily="34" charset="0"/>
            </a:endParaRPr>
          </a:p>
        </p:txBody>
      </p:sp>
      <p:sp>
        <p:nvSpPr>
          <p:cNvPr id="7" name="Rectangle 2">
            <a:extLst>
              <a:ext uri="{FF2B5EF4-FFF2-40B4-BE49-F238E27FC236}">
                <a16:creationId xmlns:a16="http://schemas.microsoft.com/office/drawing/2014/main" id="{E437FFFC-5C23-46B1-814D-6E5660CF8278}"/>
              </a:ext>
            </a:extLst>
          </p:cNvPr>
          <p:cNvSpPr txBox="1">
            <a:spLocks noChangeArrowheads="1"/>
          </p:cNvSpPr>
          <p:nvPr/>
        </p:nvSpPr>
        <p:spPr bwMode="auto">
          <a:xfrm>
            <a:off x="0" y="0"/>
            <a:ext cx="9144000" cy="1371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5400" b="1" dirty="0">
                <a:latin typeface="Calibri" panose="020F0502020204030204" pitchFamily="34" charset="0"/>
              </a:rPr>
              <a:t>Termination of Assistance (Continued)</a:t>
            </a:r>
          </a:p>
        </p:txBody>
      </p:sp>
      <p:pic>
        <p:nvPicPr>
          <p:cNvPr id="2" name="MR - slide 54">
            <a:hlinkClick r:id="" action="ppaction://media"/>
            <a:extLst>
              <a:ext uri="{FF2B5EF4-FFF2-40B4-BE49-F238E27FC236}">
                <a16:creationId xmlns:a16="http://schemas.microsoft.com/office/drawing/2014/main" id="{70460D92-7034-4F75-9036-4FE1FD5FB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8350"/>
    </mc:Choice>
    <mc:Fallback xmlns="">
      <p:transition advClick="0" advTm="2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C00FDBC-766F-4A92-AD1D-65942C014C5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10A1848-5AB4-44E6-BE25-D45FC045AE52}" type="slidenum">
              <a:rPr lang="en-US" altLang="en-US" smtClean="0">
                <a:latin typeface="Arial" panose="020B0604020202020204" pitchFamily="34" charset="0"/>
              </a:rPr>
              <a:pPr>
                <a:defRPr/>
              </a:pPr>
              <a:t>55</a:t>
            </a:fld>
            <a:endParaRPr lang="en-US" altLang="en-US">
              <a:latin typeface="Arial" panose="020B0604020202020204" pitchFamily="34" charset="0"/>
            </a:endParaRPr>
          </a:p>
        </p:txBody>
      </p:sp>
      <p:sp>
        <p:nvSpPr>
          <p:cNvPr id="461826" name="Rectangle 2">
            <a:extLst>
              <a:ext uri="{FF2B5EF4-FFF2-40B4-BE49-F238E27FC236}">
                <a16:creationId xmlns:a16="http://schemas.microsoft.com/office/drawing/2014/main" id="{F6652EFC-CB3F-4D8A-AFD0-EEE0687F6F05}"/>
              </a:ext>
            </a:extLst>
          </p:cNvPr>
          <p:cNvSpPr>
            <a:spLocks noGrp="1" noChangeArrowheads="1"/>
          </p:cNvSpPr>
          <p:nvPr>
            <p:ph type="title"/>
          </p:nvPr>
        </p:nvSpPr>
        <p:spPr>
          <a:xfrm>
            <a:off x="228600" y="136525"/>
            <a:ext cx="8915400" cy="1616075"/>
          </a:xfrm>
        </p:spPr>
        <p:txBody>
          <a:bodyPr/>
          <a:lstStyle/>
          <a:p>
            <a:pPr eaLnBrk="1" hangingPunct="1">
              <a:defRPr/>
            </a:pPr>
            <a:r>
              <a:rPr lang="en-US" sz="4000" b="1" dirty="0">
                <a:latin typeface="Calibri" panose="020F0502020204030204" pitchFamily="34" charset="0"/>
              </a:rPr>
              <a:t>What if I Don’t Agree with HPD’s Decisions About my Eligibility or Assistance?</a:t>
            </a:r>
          </a:p>
        </p:txBody>
      </p:sp>
      <p:sp>
        <p:nvSpPr>
          <p:cNvPr id="461827" name="Rectangle 3">
            <a:extLst>
              <a:ext uri="{FF2B5EF4-FFF2-40B4-BE49-F238E27FC236}">
                <a16:creationId xmlns:a16="http://schemas.microsoft.com/office/drawing/2014/main" id="{7026C3EB-A4FA-45EF-8B78-7E8B6AA8B254}"/>
              </a:ext>
            </a:extLst>
          </p:cNvPr>
          <p:cNvSpPr>
            <a:spLocks noGrp="1" noChangeArrowheads="1"/>
          </p:cNvSpPr>
          <p:nvPr>
            <p:ph type="body" idx="1"/>
          </p:nvPr>
        </p:nvSpPr>
        <p:spPr>
          <a:xfrm>
            <a:off x="457200" y="2362200"/>
            <a:ext cx="8229600" cy="4495800"/>
          </a:xfrm>
        </p:spPr>
        <p:txBody>
          <a:bodyPr/>
          <a:lstStyle/>
          <a:p>
            <a:pPr eaLnBrk="1" hangingPunct="1">
              <a:lnSpc>
                <a:spcPct val="90000"/>
              </a:lnSpc>
              <a:defRPr/>
            </a:pPr>
            <a:r>
              <a:rPr lang="en-US" sz="2800" dirty="0">
                <a:latin typeface="Calibri" panose="020F0502020204030204" pitchFamily="34" charset="0"/>
              </a:rPr>
              <a:t>You may </a:t>
            </a:r>
            <a:r>
              <a:rPr lang="en-US" sz="2800" b="1" dirty="0">
                <a:solidFill>
                  <a:schemeClr val="hlink"/>
                </a:solidFill>
                <a:latin typeface="Calibri" panose="020F0502020204030204" pitchFamily="34" charset="0"/>
              </a:rPr>
              <a:t>appeal</a:t>
            </a:r>
            <a:r>
              <a:rPr lang="en-US" sz="2800" dirty="0">
                <a:latin typeface="Calibri" panose="020F0502020204030204" pitchFamily="34" charset="0"/>
              </a:rPr>
              <a:t> a decision by HPD affecting your eligibility or the amount of your assistance, including if your assistance is denied or your subsidy is terminated.</a:t>
            </a:r>
          </a:p>
          <a:p>
            <a:pPr eaLnBrk="1" hangingPunct="1">
              <a:lnSpc>
                <a:spcPct val="90000"/>
              </a:lnSpc>
              <a:buFont typeface="Wingdings" panose="05000000000000000000" pitchFamily="2" charset="2"/>
              <a:buNone/>
              <a:defRPr/>
            </a:pPr>
            <a:endParaRPr lang="en-US" sz="2800" dirty="0">
              <a:latin typeface="Calibri" panose="020F0502020204030204" pitchFamily="34" charset="0"/>
            </a:endParaRPr>
          </a:p>
          <a:p>
            <a:pPr eaLnBrk="1" hangingPunct="1">
              <a:lnSpc>
                <a:spcPct val="90000"/>
              </a:lnSpc>
              <a:defRPr/>
            </a:pPr>
            <a:r>
              <a:rPr lang="en-US" sz="2800" dirty="0">
                <a:latin typeface="Calibri" panose="020F0502020204030204" pitchFamily="34" charset="0"/>
              </a:rPr>
              <a:t>The instructions for filing an appeal will be sent with your denial or termination notice.</a:t>
            </a:r>
          </a:p>
        </p:txBody>
      </p:sp>
      <p:pic>
        <p:nvPicPr>
          <p:cNvPr id="2" name="1CMS - slide 45.m4a">
            <a:hlinkClick r:id="" action="ppaction://media"/>
            <a:extLst>
              <a:ext uri="{FF2B5EF4-FFF2-40B4-BE49-F238E27FC236}">
                <a16:creationId xmlns:a16="http://schemas.microsoft.com/office/drawing/2014/main" id="{1DB73935-B513-4016-8EFD-FF52306F546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0750"/>
    </mc:Choice>
    <mc:Fallback xmlns="">
      <p:transition advClick="0" advTm="2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16DF11F-51A3-4004-9D7E-FD05CE34352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7DDA0F8-4D4A-4EB1-816F-655656524880}" type="slidenum">
              <a:rPr lang="en-US" altLang="en-US" smtClean="0">
                <a:latin typeface="Arial" panose="020B0604020202020204" pitchFamily="34" charset="0"/>
              </a:rPr>
              <a:pPr>
                <a:defRPr/>
              </a:pPr>
              <a:t>56</a:t>
            </a:fld>
            <a:endParaRPr lang="en-US" altLang="en-US">
              <a:latin typeface="Arial" panose="020B0604020202020204" pitchFamily="34" charset="0"/>
            </a:endParaRPr>
          </a:p>
        </p:txBody>
      </p:sp>
      <p:sp>
        <p:nvSpPr>
          <p:cNvPr id="429058" name="Rectangle 2">
            <a:extLst>
              <a:ext uri="{FF2B5EF4-FFF2-40B4-BE49-F238E27FC236}">
                <a16:creationId xmlns:a16="http://schemas.microsoft.com/office/drawing/2014/main" id="{7B65FF99-7EA2-4612-A84C-AE85185DD894}"/>
              </a:ext>
            </a:extLst>
          </p:cNvPr>
          <p:cNvSpPr>
            <a:spLocks noGrp="1" noChangeArrowheads="1"/>
          </p:cNvSpPr>
          <p:nvPr>
            <p:ph type="title"/>
          </p:nvPr>
        </p:nvSpPr>
        <p:spPr>
          <a:xfrm>
            <a:off x="228600" y="381000"/>
            <a:ext cx="8915400" cy="1066800"/>
          </a:xfrm>
        </p:spPr>
        <p:txBody>
          <a:bodyPr/>
          <a:lstStyle/>
          <a:p>
            <a:pPr eaLnBrk="1" hangingPunct="1">
              <a:defRPr/>
            </a:pPr>
            <a:r>
              <a:rPr lang="en-US" sz="5400" b="1" dirty="0">
                <a:latin typeface="Calibri" panose="020F0502020204030204" pitchFamily="34" charset="0"/>
              </a:rPr>
              <a:t>How can you Move </a:t>
            </a:r>
            <a:br>
              <a:rPr lang="en-US" sz="5400" b="1" dirty="0">
                <a:latin typeface="Calibri" panose="020F0502020204030204" pitchFamily="34" charset="0"/>
              </a:rPr>
            </a:br>
            <a:r>
              <a:rPr lang="en-US" sz="5400" b="1" dirty="0">
                <a:latin typeface="Calibri" panose="020F0502020204030204" pitchFamily="34" charset="0"/>
              </a:rPr>
              <a:t>out of your Mod Rehab Unit?</a:t>
            </a:r>
          </a:p>
        </p:txBody>
      </p:sp>
      <p:sp>
        <p:nvSpPr>
          <p:cNvPr id="429059" name="Rectangle 3">
            <a:extLst>
              <a:ext uri="{FF2B5EF4-FFF2-40B4-BE49-F238E27FC236}">
                <a16:creationId xmlns:a16="http://schemas.microsoft.com/office/drawing/2014/main" id="{FEA18837-5D15-4328-92F3-F56AB309A5CA}"/>
              </a:ext>
            </a:extLst>
          </p:cNvPr>
          <p:cNvSpPr>
            <a:spLocks noGrp="1" noChangeArrowheads="1"/>
          </p:cNvSpPr>
          <p:nvPr>
            <p:ph type="body" idx="1"/>
          </p:nvPr>
        </p:nvSpPr>
        <p:spPr>
          <a:xfrm>
            <a:off x="457200" y="2133600"/>
            <a:ext cx="8229600" cy="4419600"/>
          </a:xfrm>
        </p:spPr>
        <p:txBody>
          <a:bodyPr/>
          <a:lstStyle/>
          <a:p>
            <a:pPr eaLnBrk="1" hangingPunct="1">
              <a:lnSpc>
                <a:spcPct val="80000"/>
              </a:lnSpc>
              <a:defRPr/>
            </a:pPr>
            <a:r>
              <a:rPr lang="en-US" sz="2800" dirty="0">
                <a:latin typeface="Calibri" panose="020F0502020204030204" pitchFamily="34" charset="0"/>
              </a:rPr>
              <a:t>Your Mod Rehab assistance is tied to your unit.</a:t>
            </a:r>
          </a:p>
          <a:p>
            <a:pPr marL="0" indent="0" eaLnBrk="1" hangingPunct="1">
              <a:lnSpc>
                <a:spcPct val="80000"/>
              </a:lnSpc>
              <a:buFont typeface="Wingdings" panose="05000000000000000000" pitchFamily="2" charset="2"/>
              <a:buNone/>
              <a:defRPr/>
            </a:pPr>
            <a:r>
              <a:rPr lang="en-US" sz="2800" dirty="0">
                <a:latin typeface="Calibri" panose="020F0502020204030204" pitchFamily="34" charset="0"/>
              </a:rPr>
              <a:t> </a:t>
            </a:r>
          </a:p>
          <a:p>
            <a:pPr eaLnBrk="1" hangingPunct="1">
              <a:lnSpc>
                <a:spcPct val="80000"/>
              </a:lnSpc>
              <a:defRPr/>
            </a:pPr>
            <a:r>
              <a:rPr lang="en-US" sz="2800" u="sng" dirty="0">
                <a:latin typeface="Calibri" panose="020F0502020204030204" pitchFamily="34" charset="0"/>
              </a:rPr>
              <a:t>You cannot move out of your unit with continued rental assistance under the Mod Rehab program </a:t>
            </a:r>
            <a:r>
              <a:rPr lang="en-US" sz="2800" b="1" u="sng" dirty="0">
                <a:latin typeface="Calibri" panose="020F0502020204030204" pitchFamily="34" charset="0"/>
              </a:rPr>
              <a:t>unless</a:t>
            </a:r>
            <a:r>
              <a:rPr lang="en-US" sz="2800" u="sng" dirty="0">
                <a:latin typeface="Calibri" panose="020F0502020204030204" pitchFamily="34" charset="0"/>
              </a:rPr>
              <a:t> you are transferring into another unit under the Mod Rehab contract in the same development. </a:t>
            </a:r>
          </a:p>
          <a:p>
            <a:pPr eaLnBrk="1" hangingPunct="1">
              <a:lnSpc>
                <a:spcPct val="80000"/>
              </a:lnSpc>
              <a:defRPr/>
            </a:pPr>
            <a:endParaRPr lang="en-US" sz="2800" u="sng" dirty="0">
              <a:latin typeface="Calibri" panose="020F0502020204030204" pitchFamily="34" charset="0"/>
            </a:endParaRPr>
          </a:p>
          <a:p>
            <a:pPr eaLnBrk="1" hangingPunct="1">
              <a:lnSpc>
                <a:spcPct val="80000"/>
              </a:lnSpc>
              <a:defRPr/>
            </a:pPr>
            <a:r>
              <a:rPr lang="en-US" sz="2800" dirty="0">
                <a:latin typeface="Calibri" panose="020F0502020204030204" pitchFamily="34" charset="0"/>
              </a:rPr>
              <a:t>If you are transferring to another unit under the same </a:t>
            </a:r>
            <a:r>
              <a:rPr lang="en-US" sz="2800" u="sng" dirty="0">
                <a:latin typeface="Calibri" panose="020F0502020204030204" pitchFamily="34" charset="0"/>
              </a:rPr>
              <a:t>Mod Rehab</a:t>
            </a:r>
            <a:r>
              <a:rPr lang="en-US" sz="2800" dirty="0">
                <a:latin typeface="Calibri" panose="020F0502020204030204" pitchFamily="34" charset="0"/>
              </a:rPr>
              <a:t> contract, the unit must pass inspection and the transfer must be approved </a:t>
            </a:r>
            <a:r>
              <a:rPr lang="en-US" sz="2800" u="sng" dirty="0">
                <a:latin typeface="Calibri" panose="020F0502020204030204" pitchFamily="34" charset="0"/>
              </a:rPr>
              <a:t>before</a:t>
            </a:r>
            <a:r>
              <a:rPr lang="en-US" sz="2800" dirty="0">
                <a:latin typeface="Calibri" panose="020F0502020204030204" pitchFamily="34" charset="0"/>
              </a:rPr>
              <a:t> you move.</a:t>
            </a:r>
          </a:p>
          <a:p>
            <a:pPr eaLnBrk="1" hangingPunct="1">
              <a:lnSpc>
                <a:spcPct val="80000"/>
              </a:lnSpc>
              <a:defRPr/>
            </a:pPr>
            <a:endParaRPr lang="en-US" sz="2800" dirty="0">
              <a:latin typeface="Calibri" panose="020F0502020204030204" pitchFamily="34" charset="0"/>
            </a:endParaRPr>
          </a:p>
          <a:p>
            <a:pPr eaLnBrk="1" hangingPunct="1">
              <a:lnSpc>
                <a:spcPct val="80000"/>
              </a:lnSpc>
              <a:defRPr/>
            </a:pPr>
            <a:endParaRPr lang="en-US" sz="2800" dirty="0">
              <a:latin typeface="Calibri" panose="020F0502020204030204" pitchFamily="34" charset="0"/>
            </a:endParaRPr>
          </a:p>
          <a:p>
            <a:pPr eaLnBrk="1" hangingPunct="1">
              <a:lnSpc>
                <a:spcPct val="80000"/>
              </a:lnSpc>
              <a:buFont typeface="Wingdings" panose="05000000000000000000" pitchFamily="2" charset="2"/>
              <a:buNone/>
              <a:defRPr/>
            </a:pPr>
            <a:endParaRPr lang="en-US" sz="2800" dirty="0">
              <a:latin typeface="Calibri" panose="020F0502020204030204" pitchFamily="34" charset="0"/>
            </a:endParaRPr>
          </a:p>
        </p:txBody>
      </p:sp>
      <p:pic>
        <p:nvPicPr>
          <p:cNvPr id="2" name="MR - slide 56">
            <a:hlinkClick r:id="" action="ppaction://media"/>
            <a:extLst>
              <a:ext uri="{FF2B5EF4-FFF2-40B4-BE49-F238E27FC236}">
                <a16:creationId xmlns:a16="http://schemas.microsoft.com/office/drawing/2014/main" id="{3F4CD23C-8FC0-4472-8B0D-B9F95324A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971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200"/>
    </mc:Choice>
    <mc:Fallback xmlns="">
      <p:transition advClick="0" advTm="2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AC54-0095-4BC5-873F-37401276DAD3}"/>
              </a:ext>
            </a:extLst>
          </p:cNvPr>
          <p:cNvSpPr>
            <a:spLocks noGrp="1"/>
          </p:cNvSpPr>
          <p:nvPr>
            <p:ph type="title"/>
          </p:nvPr>
        </p:nvSpPr>
        <p:spPr>
          <a:xfrm>
            <a:off x="460375" y="152400"/>
            <a:ext cx="8229600" cy="1371600"/>
          </a:xfrm>
        </p:spPr>
        <p:txBody>
          <a:bodyPr/>
          <a:lstStyle/>
          <a:p>
            <a:pPr>
              <a:defRPr/>
            </a:pPr>
            <a:r>
              <a:rPr lang="en-US" sz="4000" b="1" dirty="0">
                <a:latin typeface="Calibri" panose="020F0502020204030204" pitchFamily="34" charset="0"/>
              </a:rPr>
              <a:t>How can you Move </a:t>
            </a:r>
            <a:br>
              <a:rPr lang="en-US" sz="4000" b="1" dirty="0">
                <a:latin typeface="Calibri" panose="020F0502020204030204" pitchFamily="34" charset="0"/>
              </a:rPr>
            </a:br>
            <a:r>
              <a:rPr lang="en-US" sz="4000" b="1" dirty="0">
                <a:latin typeface="Calibri" panose="020F0502020204030204" pitchFamily="34" charset="0"/>
              </a:rPr>
              <a:t>out of your Mod Rehab Unit? (Continued)</a:t>
            </a:r>
          </a:p>
        </p:txBody>
      </p:sp>
      <p:sp>
        <p:nvSpPr>
          <p:cNvPr id="3" name="Content Placeholder 2">
            <a:extLst>
              <a:ext uri="{FF2B5EF4-FFF2-40B4-BE49-F238E27FC236}">
                <a16:creationId xmlns:a16="http://schemas.microsoft.com/office/drawing/2014/main" id="{5DEE10AE-E33A-48D6-B02F-3B3D765C065F}"/>
              </a:ext>
            </a:extLst>
          </p:cNvPr>
          <p:cNvSpPr>
            <a:spLocks noGrp="1"/>
          </p:cNvSpPr>
          <p:nvPr>
            <p:ph idx="1"/>
          </p:nvPr>
        </p:nvSpPr>
        <p:spPr/>
        <p:txBody>
          <a:bodyPr/>
          <a:lstStyle/>
          <a:p>
            <a:pPr eaLnBrk="1" hangingPunct="1">
              <a:lnSpc>
                <a:spcPct val="80000"/>
              </a:lnSpc>
              <a:defRPr/>
            </a:pPr>
            <a:r>
              <a:rPr lang="en-US" dirty="0">
                <a:latin typeface="Calibri" panose="020F0502020204030204" pitchFamily="34" charset="0"/>
              </a:rPr>
              <a:t>You may also apply for other affordable housing developments. </a:t>
            </a:r>
          </a:p>
          <a:p>
            <a:pPr lvl="1" eaLnBrk="1" hangingPunct="1">
              <a:lnSpc>
                <a:spcPct val="80000"/>
              </a:lnSpc>
              <a:defRPr/>
            </a:pPr>
            <a:r>
              <a:rPr lang="en-US" dirty="0">
                <a:latin typeface="Calibri" panose="020F0502020204030204" pitchFamily="34" charset="0"/>
              </a:rPr>
              <a:t>More information about available affordable housing in New York City can be found at NYC Housing Connect: </a:t>
            </a:r>
            <a:r>
              <a:rPr lang="en-US" dirty="0">
                <a:latin typeface="Calibri" panose="020F0502020204030204" pitchFamily="34" charset="0"/>
                <a:hlinkClick r:id="rId5"/>
              </a:rPr>
              <a:t>www.nyc.gov/housingconnect</a:t>
            </a:r>
            <a:r>
              <a:rPr lang="en-US" dirty="0">
                <a:latin typeface="Calibri" panose="020F0502020204030204" pitchFamily="34" charset="0"/>
              </a:rPr>
              <a:t>  </a:t>
            </a:r>
          </a:p>
          <a:p>
            <a:pPr marL="0" indent="0" eaLnBrk="1" hangingPunct="1">
              <a:lnSpc>
                <a:spcPct val="80000"/>
              </a:lnSpc>
              <a:buFont typeface="Wingdings" panose="05000000000000000000" pitchFamily="2" charset="2"/>
              <a:buNone/>
              <a:defRPr/>
            </a:pPr>
            <a:r>
              <a:rPr lang="en-US" u="sng" dirty="0">
                <a:latin typeface="Calibri" panose="020F0502020204030204" pitchFamily="34" charset="0"/>
              </a:rPr>
              <a:t> </a:t>
            </a:r>
          </a:p>
          <a:p>
            <a:pPr eaLnBrk="1" hangingPunct="1">
              <a:lnSpc>
                <a:spcPct val="80000"/>
              </a:lnSpc>
              <a:defRPr/>
            </a:pPr>
            <a:r>
              <a:rPr lang="en-US" u="sng" dirty="0">
                <a:latin typeface="Calibri" panose="020F0502020204030204" pitchFamily="34" charset="0"/>
              </a:rPr>
              <a:t>You must notify HPD immediately if you will be temporarily relocated from your unit for any reason (including rehabilitation of the unit).</a:t>
            </a:r>
            <a:r>
              <a:rPr lang="en-US" dirty="0">
                <a:latin typeface="Calibri" panose="020F0502020204030204" pitchFamily="34" charset="0"/>
              </a:rPr>
              <a:t> </a:t>
            </a:r>
          </a:p>
          <a:p>
            <a:pPr>
              <a:defRPr/>
            </a:pPr>
            <a:endParaRPr lang="en-US" dirty="0"/>
          </a:p>
        </p:txBody>
      </p:sp>
      <p:sp>
        <p:nvSpPr>
          <p:cNvPr id="4" name="Slide Number Placeholder 3">
            <a:extLst>
              <a:ext uri="{FF2B5EF4-FFF2-40B4-BE49-F238E27FC236}">
                <a16:creationId xmlns:a16="http://schemas.microsoft.com/office/drawing/2014/main" id="{A26E8EBA-3CC1-474F-A8DB-C644804451D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77BA27C-7759-4723-BE53-341B4CC72915}" type="slidenum">
              <a:rPr lang="en-US" altLang="en-US" smtClean="0">
                <a:latin typeface="Arial" panose="020B0604020202020204" pitchFamily="34" charset="0"/>
              </a:rPr>
              <a:pPr>
                <a:defRPr/>
              </a:pPr>
              <a:t>57</a:t>
            </a:fld>
            <a:endParaRPr lang="en-US" altLang="en-US">
              <a:latin typeface="Arial" panose="020B0604020202020204" pitchFamily="34" charset="0"/>
            </a:endParaRPr>
          </a:p>
        </p:txBody>
      </p:sp>
      <p:pic>
        <p:nvPicPr>
          <p:cNvPr id="5" name="CMS - slide 47 cdp.m4a">
            <a:hlinkClick r:id="" action="ppaction://media"/>
            <a:extLst>
              <a:ext uri="{FF2B5EF4-FFF2-40B4-BE49-F238E27FC236}">
                <a16:creationId xmlns:a16="http://schemas.microsoft.com/office/drawing/2014/main" id="{36FF48ED-510D-48E6-97FC-0FB728AD85E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96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9100"/>
    </mc:Choice>
    <mc:Fallback xmlns="">
      <p:transition advClick="0"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07C339-2A45-4508-BDE7-5526FE26A83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AC32661-9220-4AAB-A7E4-358DB4D465C8}" type="slidenum">
              <a:rPr lang="en-US" altLang="en-US" smtClean="0">
                <a:latin typeface="Arial" panose="020B0604020202020204" pitchFamily="34" charset="0"/>
              </a:rPr>
              <a:pPr>
                <a:defRPr/>
              </a:pPr>
              <a:t>58</a:t>
            </a:fld>
            <a:endParaRPr lang="en-US" altLang="en-US">
              <a:latin typeface="Arial" panose="020B0604020202020204" pitchFamily="34" charset="0"/>
            </a:endParaRPr>
          </a:p>
        </p:txBody>
      </p:sp>
      <p:sp>
        <p:nvSpPr>
          <p:cNvPr id="449538" name="Rectangle 2">
            <a:extLst>
              <a:ext uri="{FF2B5EF4-FFF2-40B4-BE49-F238E27FC236}">
                <a16:creationId xmlns:a16="http://schemas.microsoft.com/office/drawing/2014/main" id="{3B98B3CE-93E7-43CA-A116-FDCFD645A098}"/>
              </a:ext>
            </a:extLst>
          </p:cNvPr>
          <p:cNvSpPr>
            <a:spLocks noGrp="1" noChangeArrowheads="1"/>
          </p:cNvSpPr>
          <p:nvPr>
            <p:ph type="title"/>
          </p:nvPr>
        </p:nvSpPr>
        <p:spPr>
          <a:xfrm>
            <a:off x="0" y="0"/>
            <a:ext cx="9144000" cy="1600200"/>
          </a:xfrm>
        </p:spPr>
        <p:txBody>
          <a:bodyPr/>
          <a:lstStyle/>
          <a:p>
            <a:pPr eaLnBrk="1" hangingPunct="1">
              <a:defRPr/>
            </a:pPr>
            <a:r>
              <a:rPr lang="en-US" sz="5400" b="1" dirty="0">
                <a:latin typeface="Calibri" pitchFamily="34" charset="0"/>
              </a:rPr>
              <a:t>Housing Discrimination</a:t>
            </a:r>
          </a:p>
        </p:txBody>
      </p:sp>
      <p:sp>
        <p:nvSpPr>
          <p:cNvPr id="449539" name="Rectangle 3">
            <a:extLst>
              <a:ext uri="{FF2B5EF4-FFF2-40B4-BE49-F238E27FC236}">
                <a16:creationId xmlns:a16="http://schemas.microsoft.com/office/drawing/2014/main" id="{CA804762-2CFF-41AC-86AE-5300EAA8A5E7}"/>
              </a:ext>
            </a:extLst>
          </p:cNvPr>
          <p:cNvSpPr>
            <a:spLocks noGrp="1" noChangeArrowheads="1"/>
          </p:cNvSpPr>
          <p:nvPr>
            <p:ph type="body" idx="1"/>
          </p:nvPr>
        </p:nvSpPr>
        <p:spPr>
          <a:xfrm>
            <a:off x="457200" y="1676400"/>
            <a:ext cx="8458200" cy="4267200"/>
          </a:xfrm>
        </p:spPr>
        <p:txBody>
          <a:bodyPr/>
          <a:lstStyle/>
          <a:p>
            <a:pPr eaLnBrk="1" hangingPunct="1">
              <a:lnSpc>
                <a:spcPct val="80000"/>
              </a:lnSpc>
              <a:buFont typeface="Wingdings" panose="05000000000000000000" pitchFamily="2" charset="2"/>
              <a:buNone/>
              <a:defRPr/>
            </a:pPr>
            <a:r>
              <a:rPr lang="en-US" sz="3600" dirty="0">
                <a:latin typeface="Calibri" pitchFamily="34" charset="0"/>
              </a:rPr>
              <a:t>HPD will not deny you the equal opportunity</a:t>
            </a:r>
          </a:p>
          <a:p>
            <a:pPr eaLnBrk="1" hangingPunct="1">
              <a:lnSpc>
                <a:spcPct val="80000"/>
              </a:lnSpc>
              <a:buFont typeface="Wingdings" panose="05000000000000000000" pitchFamily="2" charset="2"/>
              <a:buNone/>
              <a:defRPr/>
            </a:pPr>
            <a:r>
              <a:rPr lang="en-US" sz="3600" dirty="0">
                <a:latin typeface="Calibri" pitchFamily="34" charset="0"/>
              </a:rPr>
              <a:t>to apply for or receive assistance based on</a:t>
            </a:r>
          </a:p>
          <a:p>
            <a:pPr eaLnBrk="1" hangingPunct="1">
              <a:lnSpc>
                <a:spcPct val="80000"/>
              </a:lnSpc>
              <a:buFont typeface="Wingdings" panose="05000000000000000000" pitchFamily="2" charset="2"/>
              <a:buNone/>
              <a:defRPr/>
            </a:pPr>
            <a:r>
              <a:rPr lang="en-US" sz="3600" dirty="0">
                <a:latin typeface="Calibri" pitchFamily="34" charset="0"/>
              </a:rPr>
              <a:t>your:</a:t>
            </a:r>
          </a:p>
          <a:p>
            <a:pPr eaLnBrk="1" hangingPunct="1">
              <a:lnSpc>
                <a:spcPct val="80000"/>
              </a:lnSpc>
              <a:buFont typeface="Wingdings" panose="05000000000000000000" pitchFamily="2" charset="2"/>
              <a:buNone/>
              <a:defRPr/>
            </a:pPr>
            <a:endParaRPr lang="en-US" sz="3600" dirty="0">
              <a:latin typeface="Calibri" pitchFamily="34" charset="0"/>
            </a:endParaRPr>
          </a:p>
          <a:p>
            <a:pPr eaLnBrk="1" hangingPunct="1">
              <a:lnSpc>
                <a:spcPct val="80000"/>
              </a:lnSpc>
              <a:defRPr/>
            </a:pPr>
            <a:r>
              <a:rPr lang="en-US" sz="3600" dirty="0">
                <a:latin typeface="Calibri" pitchFamily="34" charset="0"/>
              </a:rPr>
              <a:t> Race			 </a:t>
            </a:r>
          </a:p>
          <a:p>
            <a:pPr eaLnBrk="1" hangingPunct="1">
              <a:lnSpc>
                <a:spcPct val="80000"/>
              </a:lnSpc>
              <a:defRPr/>
            </a:pPr>
            <a:r>
              <a:rPr lang="en-US" sz="3600" dirty="0">
                <a:latin typeface="Calibri" pitchFamily="34" charset="0"/>
              </a:rPr>
              <a:t> Color</a:t>
            </a:r>
          </a:p>
          <a:p>
            <a:pPr eaLnBrk="1" hangingPunct="1">
              <a:lnSpc>
                <a:spcPct val="80000"/>
              </a:lnSpc>
              <a:defRPr/>
            </a:pPr>
            <a:r>
              <a:rPr lang="en-US" sz="3600" dirty="0">
                <a:latin typeface="Calibri" pitchFamily="34" charset="0"/>
              </a:rPr>
              <a:t> Sex</a:t>
            </a:r>
          </a:p>
          <a:p>
            <a:pPr eaLnBrk="1" hangingPunct="1">
              <a:lnSpc>
                <a:spcPct val="80000"/>
              </a:lnSpc>
              <a:defRPr/>
            </a:pPr>
            <a:r>
              <a:rPr lang="en-US" sz="3600" dirty="0">
                <a:latin typeface="Calibri" pitchFamily="34" charset="0"/>
              </a:rPr>
              <a:t> Religion or creed </a:t>
            </a:r>
          </a:p>
          <a:p>
            <a:pPr eaLnBrk="1" hangingPunct="1">
              <a:lnSpc>
                <a:spcPct val="80000"/>
              </a:lnSpc>
              <a:defRPr/>
            </a:pPr>
            <a:r>
              <a:rPr lang="en-US" sz="3600" dirty="0">
                <a:latin typeface="Calibri" pitchFamily="34" charset="0"/>
              </a:rPr>
              <a:t> National or ethnic origin</a:t>
            </a:r>
          </a:p>
        </p:txBody>
      </p:sp>
      <p:pic>
        <p:nvPicPr>
          <p:cNvPr id="2" name="PBV - slide 48 ps">
            <a:hlinkClick r:id="" action="ppaction://media"/>
            <a:extLst>
              <a:ext uri="{FF2B5EF4-FFF2-40B4-BE49-F238E27FC236}">
                <a16:creationId xmlns:a16="http://schemas.microsoft.com/office/drawing/2014/main" id="{4AFE702A-3BE0-462A-BECB-8A1C082141B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400"/>
    </mc:Choice>
    <mc:Fallback xmlns="">
      <p:transition advClick="0" advTm="1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848"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CF89DA1-AA1A-46F9-9671-C62B18A92A2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A522074-3F31-4481-9F01-3E8600912856}" type="slidenum">
              <a:rPr lang="en-US" altLang="en-US" smtClean="0">
                <a:latin typeface="Arial" panose="020B0604020202020204" pitchFamily="34" charset="0"/>
              </a:rPr>
              <a:pPr>
                <a:defRPr/>
              </a:pPr>
              <a:t>59</a:t>
            </a:fld>
            <a:endParaRPr lang="en-US" altLang="en-US">
              <a:latin typeface="Arial" panose="020B0604020202020204" pitchFamily="34" charset="0"/>
            </a:endParaRPr>
          </a:p>
        </p:txBody>
      </p:sp>
      <p:sp>
        <p:nvSpPr>
          <p:cNvPr id="451586" name="Rectangle 2">
            <a:extLst>
              <a:ext uri="{FF2B5EF4-FFF2-40B4-BE49-F238E27FC236}">
                <a16:creationId xmlns:a16="http://schemas.microsoft.com/office/drawing/2014/main" id="{1565ADBC-12DE-4564-B363-FBC500582794}"/>
              </a:ext>
            </a:extLst>
          </p:cNvPr>
          <p:cNvSpPr>
            <a:spLocks noGrp="1" noChangeArrowheads="1"/>
          </p:cNvSpPr>
          <p:nvPr>
            <p:ph type="body" idx="1"/>
          </p:nvPr>
        </p:nvSpPr>
        <p:spPr>
          <a:xfrm>
            <a:off x="533400" y="381000"/>
            <a:ext cx="8305800" cy="5943600"/>
          </a:xfrm>
        </p:spPr>
        <p:txBody>
          <a:bodyPr/>
          <a:lstStyle/>
          <a:p>
            <a:pPr eaLnBrk="1" hangingPunct="1">
              <a:buFont typeface="Wingdings" panose="05000000000000000000" pitchFamily="2" charset="2"/>
              <a:buNone/>
              <a:defRPr/>
            </a:pPr>
            <a:r>
              <a:rPr lang="en-US" sz="3600" dirty="0">
                <a:latin typeface="Calibri" pitchFamily="34" charset="0"/>
              </a:rPr>
              <a:t>HPD will not deny you the equal</a:t>
            </a:r>
          </a:p>
          <a:p>
            <a:pPr eaLnBrk="1" hangingPunct="1">
              <a:buFont typeface="Wingdings" panose="05000000000000000000" pitchFamily="2" charset="2"/>
              <a:buNone/>
              <a:defRPr/>
            </a:pPr>
            <a:r>
              <a:rPr lang="en-US" sz="3600" dirty="0">
                <a:latin typeface="Calibri" pitchFamily="34" charset="0"/>
              </a:rPr>
              <a:t>opportunity to apply for or receive</a:t>
            </a:r>
          </a:p>
          <a:p>
            <a:pPr eaLnBrk="1" hangingPunct="1">
              <a:buFont typeface="Wingdings" panose="05000000000000000000" pitchFamily="2" charset="2"/>
              <a:buNone/>
              <a:defRPr/>
            </a:pPr>
            <a:r>
              <a:rPr lang="en-US" sz="3600" dirty="0">
                <a:latin typeface="Calibri" pitchFamily="34" charset="0"/>
              </a:rPr>
              <a:t>assistance based on your:</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Family or marital status</a:t>
            </a:r>
          </a:p>
          <a:p>
            <a:pPr eaLnBrk="1" hangingPunct="1">
              <a:defRPr/>
            </a:pPr>
            <a:r>
              <a:rPr lang="en-US" sz="3600" dirty="0">
                <a:latin typeface="Calibri" pitchFamily="34" charset="0"/>
              </a:rPr>
              <a:t>Handicap or disability</a:t>
            </a:r>
          </a:p>
          <a:p>
            <a:pPr eaLnBrk="1" hangingPunct="1">
              <a:defRPr/>
            </a:pPr>
            <a:r>
              <a:rPr lang="en-US" sz="3600" dirty="0">
                <a:latin typeface="Calibri" pitchFamily="34" charset="0"/>
              </a:rPr>
              <a:t>Sexual orientation or gender identity</a:t>
            </a:r>
          </a:p>
          <a:p>
            <a:pPr eaLnBrk="1" hangingPunct="1">
              <a:defRPr/>
            </a:pPr>
            <a:r>
              <a:rPr lang="en-US" sz="3600" dirty="0">
                <a:latin typeface="Calibri" pitchFamily="34" charset="0"/>
              </a:rPr>
              <a:t>Prior arrest or conviction record</a:t>
            </a:r>
          </a:p>
          <a:p>
            <a:pPr eaLnBrk="1" hangingPunct="1">
              <a:defRPr/>
            </a:pPr>
            <a:r>
              <a:rPr lang="en-US" sz="3600" dirty="0">
                <a:latin typeface="Calibri" pitchFamily="34" charset="0"/>
              </a:rPr>
              <a:t>Status as a victim of domestic violence</a:t>
            </a:r>
          </a:p>
        </p:txBody>
      </p:sp>
      <p:pic>
        <p:nvPicPr>
          <p:cNvPr id="2" name="PBV - slide 49 ps">
            <a:hlinkClick r:id="" action="ppaction://media"/>
            <a:extLst>
              <a:ext uri="{FF2B5EF4-FFF2-40B4-BE49-F238E27FC236}">
                <a16:creationId xmlns:a16="http://schemas.microsoft.com/office/drawing/2014/main" id="{02558FFA-476D-428C-9042-F5F5C19DEB2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429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1000"/>
    </mc:Choice>
    <mc:Fallback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F49AC45-7691-4A6A-BE8F-43F3EC13E52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CE1E36E-D4CA-430A-A9F6-43A386AA35B7}" type="slidenum">
              <a:rPr lang="en-US" altLang="en-US" smtClean="0">
                <a:latin typeface="Arial" panose="020B0604020202020204" pitchFamily="34" charset="0"/>
              </a:rPr>
              <a:pPr>
                <a:defRPr/>
              </a:pPr>
              <a:t>6</a:t>
            </a:fld>
            <a:endParaRPr lang="en-US" altLang="en-US">
              <a:latin typeface="Arial" panose="020B0604020202020204" pitchFamily="34" charset="0"/>
            </a:endParaRPr>
          </a:p>
        </p:txBody>
      </p:sp>
      <p:sp>
        <p:nvSpPr>
          <p:cNvPr id="101379" name="Rectangle 3">
            <a:extLst>
              <a:ext uri="{FF2B5EF4-FFF2-40B4-BE49-F238E27FC236}">
                <a16:creationId xmlns:a16="http://schemas.microsoft.com/office/drawing/2014/main" id="{870DE4D7-34FA-4BD6-9708-09E433459904}"/>
              </a:ext>
            </a:extLst>
          </p:cNvPr>
          <p:cNvSpPr>
            <a:spLocks noGrp="1" noChangeArrowheads="1"/>
          </p:cNvSpPr>
          <p:nvPr>
            <p:ph type="body" idx="1"/>
          </p:nvPr>
        </p:nvSpPr>
        <p:spPr>
          <a:xfrm>
            <a:off x="685800" y="1295400"/>
            <a:ext cx="7696200" cy="4876800"/>
          </a:xfrm>
        </p:spPr>
        <p:txBody>
          <a:bodyPr/>
          <a:lstStyle/>
          <a:p>
            <a:pPr eaLnBrk="1" hangingPunct="1">
              <a:lnSpc>
                <a:spcPct val="90000"/>
              </a:lnSpc>
              <a:defRPr/>
            </a:pPr>
            <a:endParaRPr lang="en-US" b="1" dirty="0">
              <a:solidFill>
                <a:schemeClr val="hlink"/>
              </a:solidFill>
              <a:latin typeface="Calibri" pitchFamily="34" charset="0"/>
            </a:endParaRPr>
          </a:p>
          <a:p>
            <a:pPr eaLnBrk="1" hangingPunct="1">
              <a:lnSpc>
                <a:spcPct val="90000"/>
              </a:lnSpc>
              <a:defRPr/>
            </a:pPr>
            <a:r>
              <a:rPr lang="en-US" b="1" dirty="0">
                <a:solidFill>
                  <a:schemeClr val="hlink"/>
                </a:solidFill>
                <a:latin typeface="Calibri" pitchFamily="34" charset="0"/>
              </a:rPr>
              <a:t>Move into the Mod Rehab unit</a:t>
            </a:r>
          </a:p>
          <a:p>
            <a:pPr eaLnBrk="1" hangingPunct="1">
              <a:lnSpc>
                <a:spcPct val="90000"/>
              </a:lnSpc>
              <a:defRPr/>
            </a:pPr>
            <a:endParaRPr lang="en-US" b="1" dirty="0">
              <a:solidFill>
                <a:schemeClr val="hlink"/>
              </a:solidFill>
              <a:latin typeface="Calibri" pitchFamily="34" charset="0"/>
            </a:endParaRPr>
          </a:p>
          <a:p>
            <a:pPr eaLnBrk="1" hangingPunct="1">
              <a:lnSpc>
                <a:spcPct val="90000"/>
              </a:lnSpc>
              <a:defRPr/>
            </a:pPr>
            <a:r>
              <a:rPr lang="en-US" b="1" dirty="0">
                <a:solidFill>
                  <a:schemeClr val="hlink"/>
                </a:solidFill>
                <a:latin typeface="Calibri" pitchFamily="34" charset="0"/>
              </a:rPr>
              <a:t>Complete a Mod Rehab application </a:t>
            </a:r>
            <a:r>
              <a:rPr lang="en-US" dirty="0">
                <a:latin typeface="Calibri" pitchFamily="34" charset="0"/>
              </a:rPr>
              <a:t>and</a:t>
            </a:r>
            <a:r>
              <a:rPr lang="en-US" b="1" dirty="0">
                <a:solidFill>
                  <a:schemeClr val="hlink"/>
                </a:solidFill>
                <a:latin typeface="Calibri" pitchFamily="34" charset="0"/>
              </a:rPr>
              <a:t>  Sign a lease</a:t>
            </a:r>
            <a:r>
              <a:rPr lang="en-US" dirty="0">
                <a:solidFill>
                  <a:schemeClr val="hlink"/>
                </a:solidFill>
                <a:latin typeface="Calibri" pitchFamily="34" charset="0"/>
              </a:rPr>
              <a:t> </a:t>
            </a:r>
            <a:r>
              <a:rPr lang="en-US" dirty="0">
                <a:latin typeface="Calibri" pitchFamily="34" charset="0"/>
              </a:rPr>
              <a:t>with the owner</a:t>
            </a:r>
            <a:endParaRPr lang="en-US" b="1" dirty="0">
              <a:latin typeface="Calibri" pitchFamily="34" charset="0"/>
            </a:endParaRPr>
          </a:p>
          <a:p>
            <a:pPr eaLnBrk="1" hangingPunct="1">
              <a:lnSpc>
                <a:spcPct val="90000"/>
              </a:lnSpc>
              <a:buFont typeface="Wingdings" panose="05000000000000000000" pitchFamily="2" charset="2"/>
              <a:buNone/>
              <a:defRPr/>
            </a:pPr>
            <a:endParaRPr lang="en-US" b="1" dirty="0">
              <a:latin typeface="Calibri" pitchFamily="34" charset="0"/>
            </a:endParaRPr>
          </a:p>
          <a:p>
            <a:pPr eaLnBrk="1" hangingPunct="1">
              <a:lnSpc>
                <a:spcPct val="90000"/>
              </a:lnSpc>
              <a:defRPr/>
            </a:pPr>
            <a:r>
              <a:rPr lang="en-US" dirty="0">
                <a:latin typeface="Calibri" pitchFamily="34" charset="0"/>
              </a:rPr>
              <a:t>Comply with your </a:t>
            </a:r>
            <a:r>
              <a:rPr lang="en-US" b="1" dirty="0">
                <a:solidFill>
                  <a:schemeClr val="hlink"/>
                </a:solidFill>
                <a:latin typeface="Calibri" pitchFamily="34" charset="0"/>
              </a:rPr>
              <a:t>lease requirements </a:t>
            </a:r>
            <a:r>
              <a:rPr lang="en-US" b="1" dirty="0">
                <a:latin typeface="Calibri" pitchFamily="34" charset="0"/>
              </a:rPr>
              <a:t>and</a:t>
            </a:r>
            <a:r>
              <a:rPr lang="en-US" b="1" dirty="0">
                <a:solidFill>
                  <a:schemeClr val="hlink"/>
                </a:solidFill>
                <a:latin typeface="Calibri" pitchFamily="34" charset="0"/>
              </a:rPr>
              <a:t> </a:t>
            </a:r>
            <a:r>
              <a:rPr lang="en-US" dirty="0">
                <a:latin typeface="Calibri" pitchFamily="34" charset="0"/>
              </a:rPr>
              <a:t>with the program’s </a:t>
            </a:r>
            <a:r>
              <a:rPr lang="en-US" b="1" dirty="0">
                <a:solidFill>
                  <a:schemeClr val="hlink"/>
                </a:solidFill>
                <a:latin typeface="Calibri" pitchFamily="34" charset="0"/>
              </a:rPr>
              <a:t>family obligations  </a:t>
            </a:r>
            <a:r>
              <a:rPr lang="en-US" b="1" dirty="0">
                <a:latin typeface="Calibri" pitchFamily="34" charset="0"/>
              </a:rPr>
              <a:t>(listed in the Briefing Packet)</a:t>
            </a:r>
            <a:endParaRPr lang="en-US" dirty="0">
              <a:latin typeface="Calibri" pitchFamily="34" charset="0"/>
            </a:endParaRPr>
          </a:p>
        </p:txBody>
      </p:sp>
      <p:sp>
        <p:nvSpPr>
          <p:cNvPr id="7172" name="Text Box 4">
            <a:extLst>
              <a:ext uri="{FF2B5EF4-FFF2-40B4-BE49-F238E27FC236}">
                <a16:creationId xmlns:a16="http://schemas.microsoft.com/office/drawing/2014/main" id="{F6762898-6A92-4F66-A10C-9F8BCD4FEDCC}"/>
              </a:ext>
            </a:extLst>
          </p:cNvPr>
          <p:cNvSpPr txBox="1">
            <a:spLocks noChangeArrowheads="1"/>
          </p:cNvSpPr>
          <p:nvPr/>
        </p:nvSpPr>
        <p:spPr bwMode="auto">
          <a:xfrm>
            <a:off x="609600" y="152400"/>
            <a:ext cx="77724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the Tenant’s Role </a:t>
            </a:r>
          </a:p>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in the Mod Rehab Program? </a:t>
            </a:r>
          </a:p>
        </p:txBody>
      </p:sp>
      <p:pic>
        <p:nvPicPr>
          <p:cNvPr id="2" name="MR - slide 6">
            <a:hlinkClick r:id="" action="ppaction://media"/>
            <a:extLst>
              <a:ext uri="{FF2B5EF4-FFF2-40B4-BE49-F238E27FC236}">
                <a16:creationId xmlns:a16="http://schemas.microsoft.com/office/drawing/2014/main" id="{CADBCA28-A758-4CB3-A16F-1EC83A6FBA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89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9600"/>
    </mc:Choice>
    <mc:Fallback xmlns="">
      <p:transition advClick="0" advTm="1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C488-526F-4A43-BD5D-7A344C009326}"/>
              </a:ext>
            </a:extLst>
          </p:cNvPr>
          <p:cNvSpPr>
            <a:spLocks noGrp="1"/>
          </p:cNvSpPr>
          <p:nvPr>
            <p:ph type="title"/>
          </p:nvPr>
        </p:nvSpPr>
        <p:spPr>
          <a:xfrm>
            <a:off x="0" y="0"/>
            <a:ext cx="9144000" cy="1524000"/>
          </a:xfrm>
        </p:spPr>
        <p:txBody>
          <a:bodyPr/>
          <a:lstStyle/>
          <a:p>
            <a:r>
              <a:rPr lang="en-US" sz="5400" u="sng" dirty="0">
                <a:latin typeface="Calibri" panose="020F0502020204030204" pitchFamily="34" charset="0"/>
              </a:rPr>
              <a:t>Reasonable Accommodations</a:t>
            </a:r>
          </a:p>
        </p:txBody>
      </p:sp>
      <p:sp>
        <p:nvSpPr>
          <p:cNvPr id="3" name="Content Placeholder 2">
            <a:extLst>
              <a:ext uri="{FF2B5EF4-FFF2-40B4-BE49-F238E27FC236}">
                <a16:creationId xmlns:a16="http://schemas.microsoft.com/office/drawing/2014/main" id="{928825B4-1864-43AF-815D-861D431B2745}"/>
              </a:ext>
            </a:extLst>
          </p:cNvPr>
          <p:cNvSpPr>
            <a:spLocks noGrp="1"/>
          </p:cNvSpPr>
          <p:nvPr>
            <p:ph idx="1"/>
          </p:nvPr>
        </p:nvSpPr>
        <p:spPr>
          <a:xfrm>
            <a:off x="457200" y="1524000"/>
            <a:ext cx="8229600" cy="4876800"/>
          </a:xfrm>
        </p:spPr>
        <p:txBody>
          <a:bodyPr/>
          <a:lstStyle/>
          <a:p>
            <a:r>
              <a:rPr lang="en-US" sz="2600" dirty="0">
                <a:effectLst>
                  <a:outerShdw blurRad="38100" dist="38100" dir="2700000" algn="tl">
                    <a:srgbClr val="000000">
                      <a:alpha val="43137"/>
                    </a:srgbClr>
                  </a:outerShdw>
                </a:effectLst>
                <a:latin typeface="Calibri" panose="020F0502020204030204" pitchFamily="34" charset="0"/>
              </a:rPr>
              <a:t>A reasonable accommodation is a </a:t>
            </a:r>
            <a:r>
              <a:rPr lang="en-US" sz="2600" b="1" dirty="0">
                <a:effectLst>
                  <a:outerShdw blurRad="38100" dist="38100" dir="2700000" algn="tl">
                    <a:srgbClr val="000000">
                      <a:alpha val="43137"/>
                    </a:srgbClr>
                  </a:outerShdw>
                </a:effectLst>
                <a:latin typeface="Calibri" panose="020F0502020204030204" pitchFamily="34" charset="0"/>
              </a:rPr>
              <a:t>change that HPD makes to help people with disabilities participate in HPD’s programs.</a:t>
            </a:r>
          </a:p>
          <a:p>
            <a:pPr marL="0" indent="0">
              <a:buNone/>
            </a:pPr>
            <a:endParaRPr lang="en-US" sz="2600" dirty="0">
              <a:effectLst>
                <a:outerShdw blurRad="38100" dist="38100" dir="2700000" algn="tl">
                  <a:srgbClr val="000000">
                    <a:alpha val="43137"/>
                  </a:srgbClr>
                </a:outerShdw>
              </a:effectLst>
              <a:latin typeface="Calibri" panose="020F0502020204030204" pitchFamily="34" charset="0"/>
            </a:endParaRPr>
          </a:p>
          <a:p>
            <a:r>
              <a:rPr lang="en-US" sz="2600" dirty="0">
                <a:effectLst>
                  <a:outerShdw blurRad="38100" dist="38100" dir="2700000" algn="tl">
                    <a:srgbClr val="000000">
                      <a:alpha val="43137"/>
                    </a:srgbClr>
                  </a:outerShdw>
                </a:effectLst>
                <a:latin typeface="Calibri" panose="020F0502020204030204" pitchFamily="34" charset="0"/>
              </a:rPr>
              <a:t>The best way to request a reasonable accommodation is by filling out and submitting to HPD the Reasonable Accommodation Request form on our website.</a:t>
            </a:r>
          </a:p>
          <a:p>
            <a:pPr marL="0" indent="0">
              <a:buNone/>
            </a:pPr>
            <a:endParaRPr lang="en-US" sz="2600" dirty="0">
              <a:effectLst>
                <a:outerShdw blurRad="38100" dist="38100" dir="2700000" algn="tl">
                  <a:srgbClr val="000000">
                    <a:alpha val="43137"/>
                  </a:srgbClr>
                </a:outerShdw>
              </a:effectLst>
              <a:latin typeface="Calibri" panose="020F0502020204030204" pitchFamily="34" charset="0"/>
            </a:endParaRPr>
          </a:p>
          <a:p>
            <a:r>
              <a:rPr lang="en-US" sz="2600" dirty="0">
                <a:effectLst>
                  <a:outerShdw blurRad="38100" dist="38100" dir="2700000" algn="tl">
                    <a:srgbClr val="000000">
                      <a:alpha val="43137"/>
                    </a:srgbClr>
                  </a:outerShdw>
                </a:effectLst>
                <a:latin typeface="Calibri" panose="020F0502020204030204" pitchFamily="34" charset="0"/>
              </a:rPr>
              <a:t>If you have any questions about reasonable accommodations, please contact us using the contact information provided at the end of this presentation.</a:t>
            </a:r>
          </a:p>
        </p:txBody>
      </p:sp>
      <p:sp>
        <p:nvSpPr>
          <p:cNvPr id="4" name="Slide Number Placeholder 3">
            <a:extLst>
              <a:ext uri="{FF2B5EF4-FFF2-40B4-BE49-F238E27FC236}">
                <a16:creationId xmlns:a16="http://schemas.microsoft.com/office/drawing/2014/main" id="{9EDF6E68-682D-4D2C-81B3-28BD3489D9D2}"/>
              </a:ext>
            </a:extLst>
          </p:cNvPr>
          <p:cNvSpPr>
            <a:spLocks noGrp="1"/>
          </p:cNvSpPr>
          <p:nvPr>
            <p:ph type="sldNum" sz="quarter" idx="12"/>
          </p:nvPr>
        </p:nvSpPr>
        <p:spPr/>
        <p:txBody>
          <a:bodyPr/>
          <a:lstStyle/>
          <a:p>
            <a:pPr>
              <a:defRPr/>
            </a:pPr>
            <a:fld id="{955CDB18-DE45-485D-800E-ACC589486C75}" type="slidenum">
              <a:rPr lang="en-US" altLang="en-US" smtClean="0"/>
              <a:pPr>
                <a:defRPr/>
              </a:pPr>
              <a:t>60</a:t>
            </a:fld>
            <a:endParaRPr lang="en-US" altLang="en-US" dirty="0"/>
          </a:p>
        </p:txBody>
      </p:sp>
      <p:pic>
        <p:nvPicPr>
          <p:cNvPr id="5" name="SPC slide 64">
            <a:hlinkClick r:id="" action="ppaction://media"/>
            <a:extLst>
              <a:ext uri="{FF2B5EF4-FFF2-40B4-BE49-F238E27FC236}">
                <a16:creationId xmlns:a16="http://schemas.microsoft.com/office/drawing/2014/main" id="{CE0FE28B-3396-4789-B94A-CF3B20E09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3454400"/>
            <a:ext cx="609600" cy="609600"/>
          </a:xfrm>
          <a:prstGeom prst="rect">
            <a:avLst/>
          </a:prstGeom>
        </p:spPr>
      </p:pic>
    </p:spTree>
    <p:extLst>
      <p:ext uri="{BB962C8B-B14F-4D97-AF65-F5344CB8AC3E}">
        <p14:creationId xmlns:p14="http://schemas.microsoft.com/office/powerpoint/2010/main" val="3948850587"/>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271F848-A8E5-47C4-8996-D2E88EE537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92243D6-19A0-40C8-B3C0-5055B066EBE9}" type="slidenum">
              <a:rPr lang="en-US" altLang="en-US" smtClean="0">
                <a:latin typeface="Arial" panose="020B0604020202020204" pitchFamily="34" charset="0"/>
              </a:rPr>
              <a:pPr>
                <a:defRPr/>
              </a:pPr>
              <a:t>61</a:t>
            </a:fld>
            <a:endParaRPr lang="en-US" altLang="en-US">
              <a:latin typeface="Arial" panose="020B0604020202020204" pitchFamily="34" charset="0"/>
            </a:endParaRPr>
          </a:p>
        </p:txBody>
      </p:sp>
      <p:sp>
        <p:nvSpPr>
          <p:cNvPr id="391170" name="Rectangle 2">
            <a:extLst>
              <a:ext uri="{FF2B5EF4-FFF2-40B4-BE49-F238E27FC236}">
                <a16:creationId xmlns:a16="http://schemas.microsoft.com/office/drawing/2014/main" id="{08973329-A0D5-45C1-9A45-43FED8F76E69}"/>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Important things to Remember</a:t>
            </a:r>
          </a:p>
        </p:txBody>
      </p:sp>
      <p:sp>
        <p:nvSpPr>
          <p:cNvPr id="391171" name="Rectangle 3">
            <a:extLst>
              <a:ext uri="{FF2B5EF4-FFF2-40B4-BE49-F238E27FC236}">
                <a16:creationId xmlns:a16="http://schemas.microsoft.com/office/drawing/2014/main" id="{0EE1C0AC-D278-4749-80FA-8A9AF744547E}"/>
              </a:ext>
            </a:extLst>
          </p:cNvPr>
          <p:cNvSpPr>
            <a:spLocks noGrp="1" noChangeArrowheads="1"/>
          </p:cNvSpPr>
          <p:nvPr>
            <p:ph type="body" idx="1"/>
          </p:nvPr>
        </p:nvSpPr>
        <p:spPr>
          <a:xfrm>
            <a:off x="457200" y="1600200"/>
            <a:ext cx="8305800" cy="4876800"/>
          </a:xfrm>
        </p:spPr>
        <p:txBody>
          <a:bodyPr/>
          <a:lstStyle/>
          <a:p>
            <a:pPr eaLnBrk="1" hangingPunct="1">
              <a:lnSpc>
                <a:spcPct val="80000"/>
              </a:lnSpc>
              <a:spcAft>
                <a:spcPts val="600"/>
              </a:spcAft>
              <a:defRPr/>
            </a:pPr>
            <a:r>
              <a:rPr lang="en-US" sz="2400" dirty="0">
                <a:latin typeface="Calibri" pitchFamily="34" charset="0"/>
              </a:rPr>
              <a:t>Keep your Briefing Packet as a reference so that you know your rights and responsibilities as a program participant.</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Supply all information requested by HPD and respond to all HPD requests for information on a timely basis. All of the information you provide to HPD must be true and complete.</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Keep copies of all documents that you submit to HPD.</a:t>
            </a:r>
          </a:p>
          <a:p>
            <a:pPr marL="0" indent="0" eaLnBrk="1" hangingPunct="1">
              <a:lnSpc>
                <a:spcPct val="80000"/>
              </a:lnSpc>
              <a:spcAft>
                <a:spcPts val="600"/>
              </a:spcAft>
              <a:buFont typeface="Wingdings" panose="05000000000000000000" pitchFamily="2" charset="2"/>
              <a:buNone/>
              <a:defRPr/>
            </a:pPr>
            <a:endParaRPr lang="en-US" sz="2400" dirty="0">
              <a:latin typeface="Calibri" pitchFamily="34" charset="0"/>
            </a:endParaRPr>
          </a:p>
        </p:txBody>
      </p:sp>
      <p:pic>
        <p:nvPicPr>
          <p:cNvPr id="2" name="CMS - slide 50 cdp.m4a">
            <a:hlinkClick r:id="" action="ppaction://media"/>
            <a:extLst>
              <a:ext uri="{FF2B5EF4-FFF2-40B4-BE49-F238E27FC236}">
                <a16:creationId xmlns:a16="http://schemas.microsoft.com/office/drawing/2014/main" id="{A17C8ECB-408F-406D-BA51-B88B74F7FC8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38931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41950"/>
    </mc:Choice>
    <mc:Fallback xmlns="">
      <p:transition advClick="0" advTm="419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B4E3-0426-42EB-AE39-832E2A9B355B}"/>
              </a:ext>
            </a:extLst>
          </p:cNvPr>
          <p:cNvSpPr>
            <a:spLocks noGrp="1"/>
          </p:cNvSpPr>
          <p:nvPr>
            <p:ph type="title"/>
          </p:nvPr>
        </p:nvSpPr>
        <p:spPr>
          <a:xfrm>
            <a:off x="0" y="0"/>
            <a:ext cx="9144000" cy="1600200"/>
          </a:xfrm>
        </p:spPr>
        <p:txBody>
          <a:bodyPr/>
          <a:lstStyle/>
          <a:p>
            <a:pPr>
              <a:defRPr/>
            </a:pPr>
            <a:r>
              <a:rPr lang="en-US" sz="5400" b="1" dirty="0">
                <a:latin typeface="Calibri" pitchFamily="34" charset="0"/>
              </a:rPr>
              <a:t>Important things to Remember</a:t>
            </a:r>
          </a:p>
        </p:txBody>
      </p:sp>
      <p:sp>
        <p:nvSpPr>
          <p:cNvPr id="3" name="Content Placeholder 2">
            <a:extLst>
              <a:ext uri="{FF2B5EF4-FFF2-40B4-BE49-F238E27FC236}">
                <a16:creationId xmlns:a16="http://schemas.microsoft.com/office/drawing/2014/main" id="{DD712623-8B5F-4171-BEE4-2ED372C88A56}"/>
              </a:ext>
            </a:extLst>
          </p:cNvPr>
          <p:cNvSpPr>
            <a:spLocks noGrp="1"/>
          </p:cNvSpPr>
          <p:nvPr>
            <p:ph idx="1"/>
          </p:nvPr>
        </p:nvSpPr>
        <p:spPr>
          <a:xfrm>
            <a:off x="457200" y="1371600"/>
            <a:ext cx="8229600" cy="4724400"/>
          </a:xfrm>
        </p:spPr>
        <p:txBody>
          <a:bodyPr/>
          <a:lstStyle/>
          <a:p>
            <a:pPr eaLnBrk="1" hangingPunct="1">
              <a:lnSpc>
                <a:spcPct val="80000"/>
              </a:lnSpc>
              <a:spcAft>
                <a:spcPts val="600"/>
              </a:spcAft>
              <a:defRPr/>
            </a:pPr>
            <a:r>
              <a:rPr lang="en-US" sz="2800" dirty="0">
                <a:latin typeface="Calibri" pitchFamily="34" charset="0"/>
              </a:rPr>
              <a:t>Keep a copy of your lease so that you know your rights as a tenant and your obligations to the owner.</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Comply with all of the terms and conditions of the lease between you and the owner, including paying your rent on a timely basis.</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Notify HPD immediately if you have been given court papers or an eviction notice by the owner.</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Notify HPD immediately if you will be absent from the apartment for 30 days or more.</a:t>
            </a:r>
          </a:p>
          <a:p>
            <a:pPr>
              <a:defRPr/>
            </a:pPr>
            <a:endParaRPr lang="en-US" sz="2800" dirty="0">
              <a:latin typeface="Calibri" pitchFamily="34" charset="0"/>
            </a:endParaRPr>
          </a:p>
        </p:txBody>
      </p:sp>
      <p:sp>
        <p:nvSpPr>
          <p:cNvPr id="4" name="Slide Number Placeholder 3">
            <a:extLst>
              <a:ext uri="{FF2B5EF4-FFF2-40B4-BE49-F238E27FC236}">
                <a16:creationId xmlns:a16="http://schemas.microsoft.com/office/drawing/2014/main" id="{7DCCDCCB-654A-4BCC-9CC1-622A9212459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500445A-C40F-45B3-965F-FAEA02F746B4}" type="slidenum">
              <a:rPr lang="en-US" altLang="en-US" smtClean="0">
                <a:latin typeface="Arial" panose="020B0604020202020204" pitchFamily="34" charset="0"/>
              </a:rPr>
              <a:pPr>
                <a:defRPr/>
              </a:pPr>
              <a:t>62</a:t>
            </a:fld>
            <a:endParaRPr lang="en-US" altLang="en-US">
              <a:latin typeface="Arial" panose="020B0604020202020204" pitchFamily="34" charset="0"/>
            </a:endParaRPr>
          </a:p>
        </p:txBody>
      </p:sp>
      <p:pic>
        <p:nvPicPr>
          <p:cNvPr id="6" name="CMS - slide 51 cdp.m4a">
            <a:hlinkClick r:id="" action="ppaction://media"/>
            <a:extLst>
              <a:ext uri="{FF2B5EF4-FFF2-40B4-BE49-F238E27FC236}">
                <a16:creationId xmlns:a16="http://schemas.microsoft.com/office/drawing/2014/main" id="{30493FF9-9958-458A-8815-034F3FB2DC3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446417"/>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3400"/>
    </mc:Choice>
    <mc:Fallback xmlns="">
      <p:transition advClick="0" advTm="23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2A38CD9-389C-4D98-BA2D-7B884F592DC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5B4E7A0-D655-40D4-BA9D-72A4C57747C7}" type="slidenum">
              <a:rPr lang="en-US" altLang="en-US" smtClean="0">
                <a:latin typeface="Arial" panose="020B0604020202020204" pitchFamily="34" charset="0"/>
              </a:rPr>
              <a:pPr>
                <a:defRPr/>
              </a:pPr>
              <a:t>63</a:t>
            </a:fld>
            <a:endParaRPr lang="en-US" altLang="en-US">
              <a:latin typeface="Arial" panose="020B0604020202020204" pitchFamily="34" charset="0"/>
            </a:endParaRPr>
          </a:p>
        </p:txBody>
      </p:sp>
      <p:sp>
        <p:nvSpPr>
          <p:cNvPr id="447490" name="Rectangle 2">
            <a:extLst>
              <a:ext uri="{FF2B5EF4-FFF2-40B4-BE49-F238E27FC236}">
                <a16:creationId xmlns:a16="http://schemas.microsoft.com/office/drawing/2014/main" id="{E56D8353-4FB8-4855-B6F9-EE13699F98EC}"/>
              </a:ext>
            </a:extLst>
          </p:cNvPr>
          <p:cNvSpPr>
            <a:spLocks noGrp="1" noChangeArrowheads="1"/>
          </p:cNvSpPr>
          <p:nvPr>
            <p:ph type="title"/>
          </p:nvPr>
        </p:nvSpPr>
        <p:spPr>
          <a:xfrm>
            <a:off x="0" y="0"/>
            <a:ext cx="9144000" cy="1524000"/>
          </a:xfrm>
        </p:spPr>
        <p:txBody>
          <a:bodyPr/>
          <a:lstStyle/>
          <a:p>
            <a:pPr eaLnBrk="1" hangingPunct="1">
              <a:defRPr/>
            </a:pPr>
            <a:r>
              <a:rPr lang="en-US" sz="5400" b="1" dirty="0">
                <a:latin typeface="Calibri" pitchFamily="34" charset="0"/>
              </a:rPr>
              <a:t>Important things to Remember</a:t>
            </a:r>
          </a:p>
        </p:txBody>
      </p:sp>
      <p:sp>
        <p:nvSpPr>
          <p:cNvPr id="447491" name="Rectangle 3">
            <a:extLst>
              <a:ext uri="{FF2B5EF4-FFF2-40B4-BE49-F238E27FC236}">
                <a16:creationId xmlns:a16="http://schemas.microsoft.com/office/drawing/2014/main" id="{621326EA-260A-46AE-9857-F851A851457F}"/>
              </a:ext>
            </a:extLst>
          </p:cNvPr>
          <p:cNvSpPr>
            <a:spLocks noGrp="1" noChangeArrowheads="1"/>
          </p:cNvSpPr>
          <p:nvPr>
            <p:ph type="body" idx="1"/>
          </p:nvPr>
        </p:nvSpPr>
        <p:spPr>
          <a:xfrm>
            <a:off x="457200" y="1485900"/>
            <a:ext cx="8229600" cy="5295900"/>
          </a:xfrm>
        </p:spPr>
        <p:txBody>
          <a:bodyPr/>
          <a:lstStyle/>
          <a:p>
            <a:pPr eaLnBrk="1" hangingPunct="1">
              <a:lnSpc>
                <a:spcPct val="80000"/>
              </a:lnSpc>
              <a:spcAft>
                <a:spcPts val="600"/>
              </a:spcAft>
              <a:defRPr/>
            </a:pPr>
            <a:r>
              <a:rPr lang="en-US" sz="2600" dirty="0">
                <a:latin typeface="Calibri" panose="020F0502020204030204" pitchFamily="34" charset="0"/>
              </a:rPr>
              <a:t>Report all income (any money that </a:t>
            </a:r>
            <a:r>
              <a:rPr lang="en-US" altLang="en-US" sz="2600" dirty="0">
                <a:latin typeface="Calibri" panose="020F0502020204030204" pitchFamily="34" charset="0"/>
              </a:rPr>
              <a:t>anyone in your household is </a:t>
            </a:r>
            <a:r>
              <a:rPr lang="en-US" sz="2600" dirty="0">
                <a:latin typeface="Calibri" pitchFamily="34" charset="0"/>
              </a:rPr>
              <a:t>receiving) at every annual recertification, including part-time or seasonal employment or contributions from family or friends</a:t>
            </a:r>
          </a:p>
          <a:p>
            <a:pPr eaLnBrk="1" hangingPunct="1">
              <a:lnSpc>
                <a:spcPct val="80000"/>
              </a:lnSpc>
              <a:spcAft>
                <a:spcPts val="600"/>
              </a:spcAft>
              <a:defRPr/>
            </a:pPr>
            <a:endParaRPr lang="en-US" sz="2600" dirty="0">
              <a:latin typeface="Calibri" pitchFamily="34" charset="0"/>
            </a:endParaRPr>
          </a:p>
          <a:p>
            <a:pPr eaLnBrk="1" hangingPunct="1">
              <a:lnSpc>
                <a:spcPct val="80000"/>
              </a:lnSpc>
              <a:spcAft>
                <a:spcPts val="600"/>
              </a:spcAft>
              <a:defRPr/>
            </a:pPr>
            <a:r>
              <a:rPr lang="en-US" sz="2600" dirty="0">
                <a:latin typeface="Calibri" pitchFamily="34" charset="0"/>
              </a:rPr>
              <a:t>Except for marriage, legally-recognized domestic partnership, or the birth or adoption of a child, you must not allow any person to move into your household unless you have notified HPD and obtained HPD’s approval.</a:t>
            </a:r>
          </a:p>
          <a:p>
            <a:pPr eaLnBrk="1" hangingPunct="1">
              <a:lnSpc>
                <a:spcPct val="80000"/>
              </a:lnSpc>
              <a:spcAft>
                <a:spcPts val="600"/>
              </a:spcAft>
              <a:defRPr/>
            </a:pPr>
            <a:endParaRPr lang="en-US" sz="2600" dirty="0">
              <a:latin typeface="Calibri" pitchFamily="34" charset="0"/>
            </a:endParaRPr>
          </a:p>
          <a:p>
            <a:pPr eaLnBrk="1" hangingPunct="1">
              <a:lnSpc>
                <a:spcPct val="80000"/>
              </a:lnSpc>
              <a:spcAft>
                <a:spcPts val="600"/>
              </a:spcAft>
              <a:defRPr/>
            </a:pPr>
            <a:r>
              <a:rPr lang="en-US" sz="2600" dirty="0">
                <a:latin typeface="Calibri" pitchFamily="34" charset="0"/>
              </a:rPr>
              <a:t>The members of your family must not commit fraud, bribery, or any other corrupt or criminal act in connection with the program.</a:t>
            </a:r>
          </a:p>
        </p:txBody>
      </p:sp>
      <p:pic>
        <p:nvPicPr>
          <p:cNvPr id="2" name="MR - slide 63">
            <a:hlinkClick r:id="" action="ppaction://media"/>
            <a:extLst>
              <a:ext uri="{FF2B5EF4-FFF2-40B4-BE49-F238E27FC236}">
                <a16:creationId xmlns:a16="http://schemas.microsoft.com/office/drawing/2014/main" id="{2AE7DC4D-696A-4329-9030-713039907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50" advClick="0" advTm="21700"/>
    </mc:Choice>
    <mc:Fallback xmlns="">
      <p:transition advClick="0" advTm="2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47989DB-AF70-4C6D-A525-31DD97F4D89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D328BA4-1417-48FC-9192-1ECF2F4C0C35}" type="slidenum">
              <a:rPr lang="en-US" altLang="en-US" smtClean="0">
                <a:latin typeface="Arial" panose="020B0604020202020204" pitchFamily="34" charset="0"/>
              </a:rPr>
              <a:pPr>
                <a:defRPr/>
              </a:pPr>
              <a:t>64</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F3C007D9-277E-45BD-92CB-2425CBDAE259}"/>
              </a:ext>
            </a:extLst>
          </p:cNvPr>
          <p:cNvSpPr>
            <a:spLocks noGrp="1" noChangeArrowheads="1"/>
          </p:cNvSpPr>
          <p:nvPr>
            <p:ph type="title"/>
          </p:nvPr>
        </p:nvSpPr>
        <p:spPr>
          <a:xfrm>
            <a:off x="0" y="22225"/>
            <a:ext cx="9144000" cy="968375"/>
          </a:xfrm>
        </p:spPr>
        <p:txBody>
          <a:bodyPr/>
          <a:lstStyle/>
          <a:p>
            <a:pPr eaLnBrk="1" hangingPunct="1">
              <a:defRPr/>
            </a:pPr>
            <a:r>
              <a:rPr lang="en-US" sz="5400" b="1" u="sng" dirty="0">
                <a:solidFill>
                  <a:srgbClr val="00B0F0"/>
                </a:solidFill>
                <a:effectLst>
                  <a:outerShdw blurRad="38100" dist="38100" dir="2700000" algn="tl">
                    <a:srgbClr val="000000">
                      <a:alpha val="43137"/>
                    </a:srgbClr>
                  </a:outerShdw>
                </a:effectLst>
                <a:latin typeface="Calibri" pitchFamily="34" charset="0"/>
              </a:rPr>
              <a:t>Have Questions?</a:t>
            </a:r>
            <a:endParaRPr lang="en-US" sz="5400" b="1" dirty="0">
              <a:solidFill>
                <a:srgbClr val="00B0F0"/>
              </a:solidFill>
              <a:effectLst>
                <a:outerShdw blurRad="38100" dist="38100" dir="2700000" algn="tl">
                  <a:srgbClr val="000000">
                    <a:alpha val="43137"/>
                  </a:srgbClr>
                </a:outerShdw>
              </a:effectLst>
              <a:latin typeface="Calibri" pitchFamily="34" charset="0"/>
            </a:endParaRPr>
          </a:p>
        </p:txBody>
      </p:sp>
      <p:sp>
        <p:nvSpPr>
          <p:cNvPr id="4" name="TextBox 3">
            <a:extLst>
              <a:ext uri="{FF2B5EF4-FFF2-40B4-BE49-F238E27FC236}">
                <a16:creationId xmlns:a16="http://schemas.microsoft.com/office/drawing/2014/main" id="{F35BF1C4-2C5D-4042-866A-F4CFC320AB15}"/>
              </a:ext>
            </a:extLst>
          </p:cNvPr>
          <p:cNvSpPr txBox="1"/>
          <p:nvPr/>
        </p:nvSpPr>
        <p:spPr>
          <a:xfrm>
            <a:off x="0" y="1190625"/>
            <a:ext cx="9144000" cy="5972175"/>
          </a:xfrm>
          <a:prstGeom prst="rect">
            <a:avLst/>
          </a:prstGeom>
          <a:noFill/>
        </p:spPr>
        <p:txBody>
          <a:bodyPr anchor="ctr">
            <a:spAutoFit/>
          </a:bodyPr>
          <a:lstStyle/>
          <a:p>
            <a:pPr algn="ctr">
              <a:defRPr/>
            </a:pPr>
            <a:r>
              <a:rPr lang="en-US" sz="2400" dirty="0">
                <a:effectLst>
                  <a:outerShdw blurRad="38100" dist="38100" dir="2700000" algn="tl">
                    <a:srgbClr val="000000">
                      <a:alpha val="43137"/>
                    </a:srgbClr>
                  </a:outerShdw>
                </a:effectLst>
                <a:latin typeface="+mn-lt"/>
              </a:rPr>
              <a:t>Email: PBV@HPD.NYC.GOV</a:t>
            </a:r>
          </a:p>
          <a:p>
            <a:pPr algn="ctr">
              <a:defRPr/>
            </a:pPr>
            <a:r>
              <a:rPr lang="en-US" sz="2400" dirty="0">
                <a:effectLst>
                  <a:outerShdw blurRad="38100" dist="38100" dir="2700000" algn="tl">
                    <a:srgbClr val="000000">
                      <a:alpha val="43137"/>
                    </a:srgbClr>
                  </a:outerShdw>
                </a:effectLst>
                <a:latin typeface="+mn-lt"/>
              </a:rPr>
              <a:t>Phone: (212) 863 – 8320</a:t>
            </a:r>
          </a:p>
          <a:p>
            <a:pPr algn="ctr">
              <a:defRPr/>
            </a:pPr>
            <a:r>
              <a:rPr lang="en-US" sz="2400" dirty="0">
                <a:effectLst>
                  <a:outerShdw blurRad="38100" dist="38100" dir="2700000" algn="tl">
                    <a:srgbClr val="000000">
                      <a:alpha val="43137"/>
                    </a:srgbClr>
                  </a:outerShdw>
                </a:effectLst>
                <a:latin typeface="+mn-lt"/>
              </a:rPr>
              <a:t>Fax: (212) 863 – 8828</a:t>
            </a:r>
            <a:br>
              <a:rPr lang="en-US" sz="2400" dirty="0">
                <a:effectLst>
                  <a:outerShdw blurRad="38100" dist="38100" dir="2700000" algn="tl">
                    <a:srgbClr val="000000">
                      <a:alpha val="43137"/>
                    </a:srgbClr>
                  </a:outerShdw>
                </a:effectLst>
                <a:latin typeface="+mn-lt"/>
              </a:rPr>
            </a:br>
            <a:endParaRPr lang="en-US" sz="2400" dirty="0">
              <a:effectLst>
                <a:outerShdw blurRad="38100" dist="38100" dir="2700000" algn="tl">
                  <a:srgbClr val="000000">
                    <a:alpha val="43137"/>
                  </a:srgbClr>
                </a:outerShdw>
              </a:effectLst>
              <a:latin typeface="+mn-lt"/>
            </a:endParaRPr>
          </a:p>
          <a:p>
            <a:pPr eaLnBrk="1" hangingPunct="1">
              <a:defRPr/>
            </a:pPr>
            <a:endParaRPr lang="en-US" sz="2400" dirty="0"/>
          </a:p>
          <a:p>
            <a:pPr algn="ctr" eaLnBrk="1" hangingPunct="1">
              <a:defRPr/>
            </a:pPr>
            <a:r>
              <a:rPr lang="en-US" sz="2800" b="1" dirty="0">
                <a:solidFill>
                  <a:schemeClr val="bg1">
                    <a:lumMod val="50000"/>
                  </a:schemeClr>
                </a:solidFill>
                <a:effectLst>
                  <a:outerShdw blurRad="38100" dist="38100" dir="2700000" algn="tl">
                    <a:srgbClr val="000000">
                      <a:alpha val="43137"/>
                    </a:srgbClr>
                  </a:outerShdw>
                </a:effectLst>
                <a:latin typeface="Calibri" pitchFamily="34" charset="0"/>
              </a:rPr>
              <a:t>New York City Department of </a:t>
            </a:r>
          </a:p>
          <a:p>
            <a:pPr algn="ctr" eaLnBrk="1" hangingPunct="1">
              <a:defRPr/>
            </a:pPr>
            <a:r>
              <a:rPr lang="en-US" sz="2800" b="1" dirty="0">
                <a:solidFill>
                  <a:schemeClr val="bg1">
                    <a:lumMod val="50000"/>
                  </a:schemeClr>
                </a:solidFill>
                <a:effectLst>
                  <a:outerShdw blurRad="38100" dist="38100" dir="2700000" algn="tl">
                    <a:srgbClr val="000000">
                      <a:alpha val="43137"/>
                    </a:srgbClr>
                  </a:outerShdw>
                </a:effectLst>
                <a:latin typeface="Calibri" pitchFamily="34" charset="0"/>
              </a:rPr>
              <a:t>Housing Preservation &amp; Development (HPD)</a:t>
            </a:r>
          </a:p>
          <a:p>
            <a:pPr eaLnBrk="1" hangingPunct="1">
              <a:defRPr/>
            </a:pPr>
            <a:endParaRPr lang="en-US" sz="2400" dirty="0">
              <a:effectLst>
                <a:outerShdw blurRad="38100" dist="38100" dir="2700000" algn="tl">
                  <a:srgbClr val="000000">
                    <a:alpha val="43137"/>
                  </a:srgbClr>
                </a:outerShdw>
              </a:effectLst>
              <a:latin typeface="Calibri" pitchFamily="34" charset="0"/>
            </a:endParaRPr>
          </a:p>
          <a:p>
            <a:pPr algn="ctr">
              <a:defRPr/>
            </a:pPr>
            <a:r>
              <a:rPr lang="en-US" sz="2800" dirty="0">
                <a:effectLst>
                  <a:outerShdw blurRad="38100" dist="38100" dir="2700000" algn="tl">
                    <a:srgbClr val="000000">
                      <a:alpha val="43137"/>
                    </a:srgbClr>
                  </a:outerShdw>
                </a:effectLst>
                <a:latin typeface="Calibri" pitchFamily="34" charset="0"/>
              </a:rPr>
              <a:t>Briefing Session for the </a:t>
            </a:r>
          </a:p>
          <a:p>
            <a:pPr algn="ctr">
              <a:defRPr/>
            </a:pPr>
            <a:r>
              <a:rPr lang="en-US" sz="2800" dirty="0">
                <a:effectLst>
                  <a:outerShdw blurRad="38100" dist="38100" dir="2700000" algn="tl">
                    <a:srgbClr val="000000">
                      <a:alpha val="43137"/>
                    </a:srgbClr>
                  </a:outerShdw>
                </a:effectLst>
                <a:latin typeface="Calibri" pitchFamily="34" charset="0"/>
              </a:rPr>
              <a:t>Project-Based Rental Assistance Program</a:t>
            </a:r>
          </a:p>
          <a:p>
            <a:pPr algn="ctr" eaLnBrk="1" hangingPunct="1">
              <a:defRPr/>
            </a:pPr>
            <a:r>
              <a:rPr lang="en-US" sz="3400" b="1" dirty="0">
                <a:solidFill>
                  <a:srgbClr val="00B0F0"/>
                </a:solidFill>
                <a:effectLst>
                  <a:outerShdw blurRad="38100" dist="38100" dir="2700000" algn="tl">
                    <a:srgbClr val="000000">
                      <a:alpha val="43137"/>
                    </a:srgbClr>
                  </a:outerShdw>
                </a:effectLst>
                <a:latin typeface="Calibri" pitchFamily="34" charset="0"/>
              </a:rPr>
              <a:t>Continuum of Care </a:t>
            </a:r>
            <a:br>
              <a:rPr lang="en-US" sz="3400" b="1" dirty="0">
                <a:solidFill>
                  <a:srgbClr val="00B0F0"/>
                </a:solidFill>
                <a:effectLst>
                  <a:outerShdw blurRad="38100" dist="38100" dir="2700000" algn="tl">
                    <a:srgbClr val="000000">
                      <a:alpha val="43137"/>
                    </a:srgbClr>
                  </a:outerShdw>
                </a:effectLst>
                <a:latin typeface="Calibri" pitchFamily="34" charset="0"/>
              </a:rPr>
            </a:br>
            <a:r>
              <a:rPr lang="en-US" sz="3400" b="1" dirty="0">
                <a:solidFill>
                  <a:srgbClr val="00B0F0"/>
                </a:solidFill>
                <a:effectLst>
                  <a:outerShdw blurRad="38100" dist="38100" dir="2700000" algn="tl">
                    <a:srgbClr val="000000">
                      <a:alpha val="43137"/>
                    </a:srgbClr>
                  </a:outerShdw>
                </a:effectLst>
                <a:latin typeface="Calibri" pitchFamily="34" charset="0"/>
              </a:rPr>
              <a:t>Moderate Rehabilitation </a:t>
            </a:r>
            <a:br>
              <a:rPr lang="en-US" sz="3400" b="1" dirty="0">
                <a:solidFill>
                  <a:srgbClr val="00B0F0"/>
                </a:solidFill>
                <a:effectLst>
                  <a:outerShdw blurRad="38100" dist="38100" dir="2700000" algn="tl">
                    <a:srgbClr val="000000">
                      <a:alpha val="43137"/>
                    </a:srgbClr>
                  </a:outerShdw>
                </a:effectLst>
                <a:latin typeface="Calibri" pitchFamily="34" charset="0"/>
              </a:rPr>
            </a:br>
            <a:r>
              <a:rPr lang="en-US" sz="3400" b="1" dirty="0">
                <a:solidFill>
                  <a:srgbClr val="00B0F0"/>
                </a:solidFill>
                <a:effectLst>
                  <a:outerShdw blurRad="38100" dist="38100" dir="2700000" algn="tl">
                    <a:srgbClr val="000000">
                      <a:alpha val="43137"/>
                    </a:srgbClr>
                  </a:outerShdw>
                </a:effectLst>
                <a:latin typeface="Calibri" pitchFamily="34" charset="0"/>
              </a:rPr>
              <a:t>(Mod Rehab)</a:t>
            </a:r>
            <a:endParaRPr lang="en-US" sz="3400" b="1" dirty="0">
              <a:effectLst>
                <a:outerShdw blurRad="38100" dist="38100" dir="2700000" algn="tl">
                  <a:srgbClr val="000000">
                    <a:alpha val="43137"/>
                  </a:srgbClr>
                </a:outerShdw>
              </a:effectLst>
            </a:endParaRPr>
          </a:p>
          <a:p>
            <a:pPr>
              <a:defRPr/>
            </a:pPr>
            <a:endParaRPr lang="en-US" sz="2400" dirty="0">
              <a:effectLst>
                <a:outerShdw blurRad="38100" dist="38100" dir="2700000" algn="tl">
                  <a:srgbClr val="000000">
                    <a:alpha val="43137"/>
                  </a:srgbClr>
                </a:outerShdw>
              </a:effectLst>
              <a:latin typeface="+mn-lt"/>
            </a:endParaRPr>
          </a:p>
        </p:txBody>
      </p:sp>
      <p:pic>
        <p:nvPicPr>
          <p:cNvPr id="2" name="MR - slide 64">
            <a:hlinkClick r:id="" action="ppaction://media"/>
            <a:extLst>
              <a:ext uri="{FF2B5EF4-FFF2-40B4-BE49-F238E27FC236}">
                <a16:creationId xmlns:a16="http://schemas.microsoft.com/office/drawing/2014/main" id="{D6B175BF-C2A3-4C52-B114-0DAFF400A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336925"/>
            <a:ext cx="609600" cy="609600"/>
          </a:xfrm>
          <a:prstGeom prst="rect">
            <a:avLst/>
          </a:prstGeom>
        </p:spPr>
      </p:pic>
    </p:spTree>
  </p:cSld>
  <p:clrMapOvr>
    <a:masterClrMapping/>
  </p:clrMapOvr>
  <p:transition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EF31124-C400-4BB0-9B66-0AAD7D7C3F5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9987174-CC93-4EAB-92F2-044D4E36ADC1}" type="slidenum">
              <a:rPr lang="en-US" altLang="en-US" smtClean="0">
                <a:latin typeface="Arial" panose="020B0604020202020204" pitchFamily="34" charset="0"/>
              </a:rPr>
              <a:pPr>
                <a:defRPr/>
              </a:pPr>
              <a:t>7</a:t>
            </a:fld>
            <a:endParaRPr lang="en-US" altLang="en-US">
              <a:latin typeface="Arial" panose="020B0604020202020204" pitchFamily="34" charset="0"/>
            </a:endParaRPr>
          </a:p>
        </p:txBody>
      </p:sp>
      <p:sp>
        <p:nvSpPr>
          <p:cNvPr id="153602" name="Rectangle 2">
            <a:extLst>
              <a:ext uri="{FF2B5EF4-FFF2-40B4-BE49-F238E27FC236}">
                <a16:creationId xmlns:a16="http://schemas.microsoft.com/office/drawing/2014/main" id="{B5118C9C-E104-4CCD-B49F-588CEE4BBCB7}"/>
              </a:ext>
            </a:extLst>
          </p:cNvPr>
          <p:cNvSpPr>
            <a:spLocks noGrp="1" noChangeArrowheads="1"/>
          </p:cNvSpPr>
          <p:nvPr>
            <p:ph type="body" idx="1"/>
          </p:nvPr>
        </p:nvSpPr>
        <p:spPr>
          <a:xfrm>
            <a:off x="762000" y="1828800"/>
            <a:ext cx="8382000" cy="5029200"/>
          </a:xfrm>
        </p:spPr>
        <p:txBody>
          <a:bodyPr/>
          <a:lstStyle/>
          <a:p>
            <a:pPr eaLnBrk="1" hangingPunct="1">
              <a:lnSpc>
                <a:spcPct val="90000"/>
              </a:lnSpc>
              <a:defRPr/>
            </a:pPr>
            <a:r>
              <a:rPr lang="en-US" sz="3000" b="1" dirty="0">
                <a:solidFill>
                  <a:schemeClr val="hlink"/>
                </a:solidFill>
                <a:latin typeface="Calibri" pitchFamily="34" charset="0"/>
              </a:rPr>
              <a:t>Sign a lease</a:t>
            </a:r>
            <a:r>
              <a:rPr lang="en-US" sz="3000" dirty="0">
                <a:latin typeface="Calibri" pitchFamily="34" charset="0"/>
              </a:rPr>
              <a:t> with the family</a:t>
            </a:r>
          </a:p>
          <a:p>
            <a:pPr eaLnBrk="1" hangingPunct="1">
              <a:lnSpc>
                <a:spcPct val="90000"/>
              </a:lnSpc>
              <a:defRPr/>
            </a:pPr>
            <a:endParaRPr lang="en-US" sz="3000" dirty="0">
              <a:latin typeface="Calibri" pitchFamily="34" charset="0"/>
            </a:endParaRPr>
          </a:p>
          <a:p>
            <a:pPr eaLnBrk="1" hangingPunct="1">
              <a:lnSpc>
                <a:spcPct val="90000"/>
              </a:lnSpc>
              <a:defRPr/>
            </a:pPr>
            <a:r>
              <a:rPr lang="en-US" sz="3000" dirty="0">
                <a:latin typeface="Calibri" pitchFamily="34" charset="0"/>
              </a:rPr>
              <a:t>Comply with requirements of the </a:t>
            </a:r>
            <a:r>
              <a:rPr lang="en-US" sz="3000" b="1" dirty="0">
                <a:solidFill>
                  <a:schemeClr val="hlink"/>
                </a:solidFill>
                <a:latin typeface="Calibri" pitchFamily="34" charset="0"/>
              </a:rPr>
              <a:t>lease</a:t>
            </a:r>
          </a:p>
          <a:p>
            <a:pPr eaLnBrk="1" hangingPunct="1">
              <a:lnSpc>
                <a:spcPct val="90000"/>
              </a:lnSpc>
              <a:defRPr/>
            </a:pPr>
            <a:endParaRPr lang="en-US" sz="3000" dirty="0">
              <a:latin typeface="Calibri" pitchFamily="34" charset="0"/>
            </a:endParaRPr>
          </a:p>
          <a:p>
            <a:pPr eaLnBrk="1" hangingPunct="1">
              <a:lnSpc>
                <a:spcPct val="90000"/>
              </a:lnSpc>
              <a:defRPr/>
            </a:pPr>
            <a:r>
              <a:rPr lang="en-US" sz="3000" b="1" dirty="0">
                <a:solidFill>
                  <a:schemeClr val="hlink"/>
                </a:solidFill>
                <a:latin typeface="Calibri" pitchFamily="34" charset="0"/>
              </a:rPr>
              <a:t>Sign a</a:t>
            </a:r>
            <a:r>
              <a:rPr lang="en-US" sz="3000" dirty="0">
                <a:latin typeface="Calibri" pitchFamily="34" charset="0"/>
              </a:rPr>
              <a:t> </a:t>
            </a:r>
            <a:r>
              <a:rPr lang="en-US" sz="3000" b="1" dirty="0">
                <a:solidFill>
                  <a:schemeClr val="hlink"/>
                </a:solidFill>
                <a:latin typeface="Calibri" pitchFamily="34" charset="0"/>
              </a:rPr>
              <a:t>HAP contract </a:t>
            </a:r>
            <a:r>
              <a:rPr lang="en-US" sz="3000" dirty="0">
                <a:latin typeface="Calibri" pitchFamily="34" charset="0"/>
              </a:rPr>
              <a:t>with HPD </a:t>
            </a:r>
          </a:p>
          <a:p>
            <a:pPr eaLnBrk="1" hangingPunct="1">
              <a:lnSpc>
                <a:spcPct val="90000"/>
              </a:lnSpc>
              <a:buFont typeface="Wingdings" panose="05000000000000000000" pitchFamily="2" charset="2"/>
              <a:buNone/>
              <a:defRPr/>
            </a:pPr>
            <a:endParaRPr lang="en-US" sz="3000" dirty="0">
              <a:latin typeface="Calibri" pitchFamily="34" charset="0"/>
            </a:endParaRPr>
          </a:p>
          <a:p>
            <a:pPr eaLnBrk="1" hangingPunct="1">
              <a:lnSpc>
                <a:spcPct val="90000"/>
              </a:lnSpc>
              <a:defRPr/>
            </a:pPr>
            <a:r>
              <a:rPr lang="en-US" sz="3000" dirty="0">
                <a:latin typeface="Calibri" pitchFamily="34" charset="0"/>
              </a:rPr>
              <a:t>Comply with the program’s </a:t>
            </a:r>
            <a:r>
              <a:rPr lang="en-US" sz="3000" b="1" dirty="0">
                <a:solidFill>
                  <a:schemeClr val="hlink"/>
                </a:solidFill>
                <a:latin typeface="Calibri" pitchFamily="34" charset="0"/>
              </a:rPr>
              <a:t>owner‘s obligations</a:t>
            </a:r>
            <a:endParaRPr lang="en-US" sz="3000" dirty="0">
              <a:latin typeface="Calibri" pitchFamily="34" charset="0"/>
            </a:endParaRPr>
          </a:p>
          <a:p>
            <a:pPr eaLnBrk="1" hangingPunct="1">
              <a:lnSpc>
                <a:spcPct val="90000"/>
              </a:lnSpc>
              <a:defRPr/>
            </a:pPr>
            <a:endParaRPr lang="en-US" sz="2800" b="1" dirty="0">
              <a:solidFill>
                <a:schemeClr val="hlink"/>
              </a:solidFill>
              <a:latin typeface="Calibri" pitchFamily="34" charset="0"/>
            </a:endParaRPr>
          </a:p>
          <a:p>
            <a:pPr eaLnBrk="1" hangingPunct="1">
              <a:lnSpc>
                <a:spcPct val="90000"/>
              </a:lnSpc>
              <a:defRPr/>
            </a:pPr>
            <a:endParaRPr lang="en-US" sz="2800" dirty="0">
              <a:latin typeface="Calibri" pitchFamily="34" charset="0"/>
            </a:endParaRPr>
          </a:p>
        </p:txBody>
      </p:sp>
      <p:sp>
        <p:nvSpPr>
          <p:cNvPr id="8196" name="Text Box 3">
            <a:extLst>
              <a:ext uri="{FF2B5EF4-FFF2-40B4-BE49-F238E27FC236}">
                <a16:creationId xmlns:a16="http://schemas.microsoft.com/office/drawing/2014/main" id="{5FCF991B-824D-4095-A921-30363337589F}"/>
              </a:ext>
            </a:extLst>
          </p:cNvPr>
          <p:cNvSpPr txBox="1">
            <a:spLocks noChangeArrowheads="1"/>
          </p:cNvSpPr>
          <p:nvPr/>
        </p:nvSpPr>
        <p:spPr bwMode="auto">
          <a:xfrm>
            <a:off x="838200" y="152400"/>
            <a:ext cx="75438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the Owner’s Role in the Mod Rehab Program? </a:t>
            </a:r>
          </a:p>
        </p:txBody>
      </p:sp>
      <p:pic>
        <p:nvPicPr>
          <p:cNvPr id="2" name="MR - slide 7">
            <a:hlinkClick r:id="" action="ppaction://media"/>
            <a:extLst>
              <a:ext uri="{FF2B5EF4-FFF2-40B4-BE49-F238E27FC236}">
                <a16:creationId xmlns:a16="http://schemas.microsoft.com/office/drawing/2014/main" id="{4CC06551-0AB5-4248-BA39-9CA708D7B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0"/>
            <a:ext cx="609600" cy="609600"/>
          </a:xfrm>
          <a:prstGeom prst="rect">
            <a:avLst/>
          </a:prstGeom>
        </p:spPr>
      </p:pic>
    </p:spTree>
  </p:cSld>
  <p:clrMapOvr>
    <a:masterClrMapping/>
  </p:clrMapOvr>
  <p:transition advClick="0" advTm="21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BACA4BD-393E-4D17-AEA5-133AF5CB3F8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1784D96-403B-4987-8CC6-FBBEDC96F9C4}" type="slidenum">
              <a:rPr lang="en-US" altLang="en-US" smtClean="0">
                <a:latin typeface="Arial" panose="020B0604020202020204" pitchFamily="34" charset="0"/>
              </a:rPr>
              <a:pPr>
                <a:defRPr/>
              </a:pPr>
              <a:t>8</a:t>
            </a:fld>
            <a:endParaRPr lang="en-US" altLang="en-US">
              <a:latin typeface="Arial" panose="020B0604020202020204" pitchFamily="34" charset="0"/>
            </a:endParaRPr>
          </a:p>
        </p:txBody>
      </p:sp>
      <p:sp>
        <p:nvSpPr>
          <p:cNvPr id="155650" name="Rectangle 2">
            <a:extLst>
              <a:ext uri="{FF2B5EF4-FFF2-40B4-BE49-F238E27FC236}">
                <a16:creationId xmlns:a16="http://schemas.microsoft.com/office/drawing/2014/main" id="{DDB2409C-4A7E-4E3B-BE7A-C7260E6B8F1A}"/>
              </a:ext>
            </a:extLst>
          </p:cNvPr>
          <p:cNvSpPr>
            <a:spLocks noGrp="1" noChangeArrowheads="1"/>
          </p:cNvSpPr>
          <p:nvPr>
            <p:ph type="body" idx="1"/>
          </p:nvPr>
        </p:nvSpPr>
        <p:spPr>
          <a:xfrm>
            <a:off x="685800" y="1905000"/>
            <a:ext cx="8458200" cy="4953000"/>
          </a:xfrm>
        </p:spPr>
        <p:txBody>
          <a:bodyPr/>
          <a:lstStyle/>
          <a:p>
            <a:pPr eaLnBrk="1" hangingPunct="1">
              <a:lnSpc>
                <a:spcPct val="90000"/>
              </a:lnSpc>
              <a:defRPr/>
            </a:pPr>
            <a:r>
              <a:rPr lang="en-US" sz="3600" b="1" dirty="0">
                <a:solidFill>
                  <a:schemeClr val="hlink"/>
                </a:solidFill>
                <a:latin typeface="Calibri" pitchFamily="34" charset="0"/>
              </a:rPr>
              <a:t>Review</a:t>
            </a:r>
            <a:r>
              <a:rPr lang="en-US" sz="3600" dirty="0">
                <a:latin typeface="Calibri" pitchFamily="34" charset="0"/>
              </a:rPr>
              <a:t> your household and income</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b="1" dirty="0">
                <a:solidFill>
                  <a:schemeClr val="hlink"/>
                </a:solidFill>
                <a:latin typeface="Calibri" pitchFamily="34" charset="0"/>
              </a:rPr>
              <a:t>Determine eligibility</a:t>
            </a:r>
          </a:p>
          <a:p>
            <a:pPr marL="0" indent="0"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b="1" dirty="0">
                <a:solidFill>
                  <a:schemeClr val="hlink"/>
                </a:solidFill>
                <a:latin typeface="Calibri" pitchFamily="34" charset="0"/>
              </a:rPr>
              <a:t>Conduct inspections</a:t>
            </a:r>
          </a:p>
          <a:p>
            <a:pPr eaLnBrk="1" hangingPunct="1">
              <a:lnSpc>
                <a:spcPct val="90000"/>
              </a:lnSpc>
              <a:defRPr/>
            </a:pPr>
            <a:endParaRPr lang="en-US" sz="3600" b="1" dirty="0">
              <a:solidFill>
                <a:schemeClr val="hlink"/>
              </a:solidFill>
              <a:latin typeface="Calibri" pitchFamily="34" charset="0"/>
            </a:endParaRPr>
          </a:p>
          <a:p>
            <a:pPr eaLnBrk="1" hangingPunct="1">
              <a:lnSpc>
                <a:spcPct val="90000"/>
              </a:lnSpc>
              <a:defRPr/>
            </a:pPr>
            <a:r>
              <a:rPr lang="en-US" sz="3600" b="1" dirty="0">
                <a:solidFill>
                  <a:schemeClr val="hlink"/>
                </a:solidFill>
                <a:latin typeface="Calibri" pitchFamily="34" charset="0"/>
              </a:rPr>
              <a:t>Make HAP payments </a:t>
            </a:r>
            <a:r>
              <a:rPr lang="en-US" sz="3600" dirty="0">
                <a:latin typeface="Calibri" pitchFamily="34" charset="0"/>
              </a:rPr>
              <a:t>to owners</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defRPr/>
            </a:pPr>
            <a:endParaRPr lang="en-US" sz="3600" dirty="0">
              <a:latin typeface="Calibri" pitchFamily="34" charset="0"/>
            </a:endParaRPr>
          </a:p>
        </p:txBody>
      </p:sp>
      <p:sp>
        <p:nvSpPr>
          <p:cNvPr id="9220" name="Text Box 3">
            <a:extLst>
              <a:ext uri="{FF2B5EF4-FFF2-40B4-BE49-F238E27FC236}">
                <a16:creationId xmlns:a16="http://schemas.microsoft.com/office/drawing/2014/main" id="{7F62D04C-67C6-46BB-9907-02963943ED8B}"/>
              </a:ext>
            </a:extLst>
          </p:cNvPr>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HPD’s Role </a:t>
            </a:r>
          </a:p>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in the Mod Rehab Program?  </a:t>
            </a:r>
          </a:p>
        </p:txBody>
      </p:sp>
      <p:pic>
        <p:nvPicPr>
          <p:cNvPr id="2" name="MR - slide 8">
            <a:hlinkClick r:id="" action="ppaction://media"/>
            <a:extLst>
              <a:ext uri="{FF2B5EF4-FFF2-40B4-BE49-F238E27FC236}">
                <a16:creationId xmlns:a16="http://schemas.microsoft.com/office/drawing/2014/main" id="{E9F96DFC-91FF-4C21-924F-B0B9C7C96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2950"/>
    </mc:Choice>
    <mc:Fallback xmlns="">
      <p:transition advClick="0" advTm="3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EDCAF1-4B5C-4B56-BAE4-2D6B663024D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BB73095-9347-4156-B2D0-18D2A0080264}" type="slidenum">
              <a:rPr lang="en-US" altLang="en-US" smtClean="0">
                <a:latin typeface="Arial" panose="020B0604020202020204" pitchFamily="34" charset="0"/>
              </a:rPr>
              <a:pPr>
                <a:defRPr/>
              </a:pPr>
              <a:t>9</a:t>
            </a:fld>
            <a:endParaRPr lang="en-US" altLang="en-US">
              <a:latin typeface="Arial" panose="020B0604020202020204" pitchFamily="34" charset="0"/>
            </a:endParaRPr>
          </a:p>
        </p:txBody>
      </p:sp>
      <p:sp>
        <p:nvSpPr>
          <p:cNvPr id="395266" name="Rectangle 2">
            <a:extLst>
              <a:ext uri="{FF2B5EF4-FFF2-40B4-BE49-F238E27FC236}">
                <a16:creationId xmlns:a16="http://schemas.microsoft.com/office/drawing/2014/main" id="{CC9C880D-1BA3-4B7E-96D7-77559F422A6E}"/>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Program Integrity</a:t>
            </a:r>
            <a:endParaRPr lang="en-US" sz="5400" dirty="0">
              <a:latin typeface="Calibri" pitchFamily="34" charset="0"/>
            </a:endParaRPr>
          </a:p>
        </p:txBody>
      </p:sp>
      <p:sp>
        <p:nvSpPr>
          <p:cNvPr id="395267" name="Rectangle 3">
            <a:extLst>
              <a:ext uri="{FF2B5EF4-FFF2-40B4-BE49-F238E27FC236}">
                <a16:creationId xmlns:a16="http://schemas.microsoft.com/office/drawing/2014/main" id="{94843A22-7A1D-400C-B77F-88C42DF2F1AC}"/>
              </a:ext>
            </a:extLst>
          </p:cNvPr>
          <p:cNvSpPr>
            <a:spLocks noGrp="1" noChangeArrowheads="1"/>
          </p:cNvSpPr>
          <p:nvPr>
            <p:ph type="body" idx="1"/>
          </p:nvPr>
        </p:nvSpPr>
        <p:spPr>
          <a:xfrm>
            <a:off x="457200" y="1600200"/>
            <a:ext cx="8229600" cy="4800600"/>
          </a:xfrm>
        </p:spPr>
        <p:txBody>
          <a:bodyPr/>
          <a:lstStyle/>
          <a:p>
            <a:pPr eaLnBrk="1" hangingPunct="1">
              <a:lnSpc>
                <a:spcPct val="80000"/>
              </a:lnSpc>
              <a:defRPr/>
            </a:pPr>
            <a:r>
              <a:rPr lang="en-US" sz="2800" dirty="0">
                <a:latin typeface="Calibri" pitchFamily="34" charset="0"/>
              </a:rPr>
              <a:t>Fraud and program abuse are single acts or a pattern of actions that are intended to deceive or mislead. Making a false statement, omitting information, or concealing information in order to obtain Mod Rehab assistance or to reduce the amount of rent you pay are all considered fraud and program abuse.</a:t>
            </a:r>
          </a:p>
          <a:p>
            <a:pPr eaLnBrk="1" hangingPunct="1">
              <a:lnSpc>
                <a:spcPct val="80000"/>
              </a:lnSpc>
              <a:defRPr/>
            </a:pPr>
            <a:endParaRPr lang="en-US" sz="2800" dirty="0">
              <a:latin typeface="Calibri" pitchFamily="34" charset="0"/>
            </a:endParaRPr>
          </a:p>
          <a:p>
            <a:pPr eaLnBrk="1" hangingPunct="1">
              <a:lnSpc>
                <a:spcPct val="80000"/>
              </a:lnSpc>
              <a:defRPr/>
            </a:pPr>
            <a:r>
              <a:rPr lang="en-US" sz="2800" dirty="0">
                <a:latin typeface="Calibri" pitchFamily="34" charset="0"/>
              </a:rPr>
              <a:t>Your assistance may be denied or terminated if you or a family member has willfully and intentionally committed fraud, bribery, or any other corrupt or criminal act in connection with HPD’s Mod Rehab program. You may also face arrest and criminal prosecution</a:t>
            </a:r>
          </a:p>
        </p:txBody>
      </p:sp>
      <p:pic>
        <p:nvPicPr>
          <p:cNvPr id="2" name="MR - slide 9">
            <a:hlinkClick r:id="" action="ppaction://media"/>
            <a:extLst>
              <a:ext uri="{FF2B5EF4-FFF2-40B4-BE49-F238E27FC236}">
                <a16:creationId xmlns:a16="http://schemas.microsoft.com/office/drawing/2014/main" id="{5AEEC69D-B202-4668-9DF6-1962866E4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04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4350"/>
    </mc:Choice>
    <mc:Fallback xmlns="">
      <p:transition advClick="0" advTm="3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11386</TotalTime>
  <Words>7538</Words>
  <Application>Microsoft Office PowerPoint</Application>
  <PresentationFormat>On-screen Show (4:3)</PresentationFormat>
  <Paragraphs>870</Paragraphs>
  <Slides>64</Slides>
  <Notes>62</Notes>
  <HiddenSlides>0</HiddenSlides>
  <MMClips>64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Tahoma</vt:lpstr>
      <vt:lpstr>Wingdings</vt:lpstr>
      <vt:lpstr>Textured</vt:lpstr>
      <vt:lpstr>Moderate Rehabilitation (Mod Rehab) </vt:lpstr>
      <vt:lpstr>In Today’s Briefing we will discuss:</vt:lpstr>
      <vt:lpstr>What is the Moderate Rehabilitation (Mod Rehab) Program? </vt:lpstr>
      <vt:lpstr>Why is this briefing important?</vt:lpstr>
      <vt:lpstr>Quick Overview of the  Moderate Rehabilitation (Mod Rehab) Program</vt:lpstr>
      <vt:lpstr>PowerPoint Presentation</vt:lpstr>
      <vt:lpstr>PowerPoint Presentation</vt:lpstr>
      <vt:lpstr>PowerPoint Presentation</vt:lpstr>
      <vt:lpstr>Program Integrity</vt:lpstr>
      <vt:lpstr>Program Integrity</vt:lpstr>
      <vt:lpstr>Program Integrity</vt:lpstr>
      <vt:lpstr>Program Integrity</vt:lpstr>
      <vt:lpstr>Eligibility for Rental Assistance</vt:lpstr>
      <vt:lpstr>How is Mod Rehab different from the Section 8 Housing Choice Voucher (HCV) Program?</vt:lpstr>
      <vt:lpstr>How does HPD Determine Mod Rehab Bedroom Size? </vt:lpstr>
      <vt:lpstr>Overhoused Families</vt:lpstr>
      <vt:lpstr>Overhoused Families (con’t)</vt:lpstr>
      <vt:lpstr>PowerPoint Presentation</vt:lpstr>
      <vt:lpstr>Overcrowded Families</vt:lpstr>
      <vt:lpstr>PowerPoint Presentation</vt:lpstr>
      <vt:lpstr>PowerPoint Presentation</vt:lpstr>
      <vt:lpstr>PowerPoint Presentation</vt:lpstr>
      <vt:lpstr>Underhoused Families</vt:lpstr>
      <vt:lpstr>PowerPoint Presentation</vt:lpstr>
      <vt:lpstr>How does HPD Determine  your family’s Income? </vt:lpstr>
      <vt:lpstr>How does HPD Determine  your Income? (Continued)</vt:lpstr>
      <vt:lpstr>How does HPD Determine  your Income? (cont.)</vt:lpstr>
      <vt:lpstr>How does HPD Determine  your Income? (Continued)</vt:lpstr>
      <vt:lpstr>How does HPD Calculate  your Share of the Total Rent? </vt:lpstr>
      <vt:lpstr>How does HPD Determine  your Total Rent? </vt:lpstr>
      <vt:lpstr> </vt:lpstr>
      <vt:lpstr>How do you Start Receiving   Assistance? </vt:lpstr>
      <vt:lpstr>PowerPoint Presentation</vt:lpstr>
      <vt:lpstr>What are your Family Obligations? </vt:lpstr>
      <vt:lpstr>PowerPoint Presentation</vt:lpstr>
      <vt:lpstr>PowerPoint Presentation</vt:lpstr>
      <vt:lpstr>PowerPoint Presentation</vt:lpstr>
      <vt:lpstr>PowerPoint Presentation</vt:lpstr>
      <vt:lpstr>      </vt:lpstr>
      <vt:lpstr>  </vt:lpstr>
      <vt:lpstr>PowerPoint Presentation</vt:lpstr>
      <vt:lpstr>Reporting Changes to HPD</vt:lpstr>
      <vt:lpstr>PowerPoint Presentation</vt:lpstr>
      <vt:lpstr>What are the Owner’s Obligations?</vt:lpstr>
      <vt:lpstr>PowerPoint Presentation</vt:lpstr>
      <vt:lpstr>PowerPoint Presentation</vt:lpstr>
      <vt:lpstr>  </vt:lpstr>
      <vt:lpstr>What if you Have a Problem  with your Apartment? </vt:lpstr>
      <vt:lpstr>What do you Need to do After you Start Receiving Mod Rehab Assistance? </vt:lpstr>
      <vt:lpstr>PowerPoint Presentation</vt:lpstr>
      <vt:lpstr>What Happens if you Don’t Meet your Family Obligations?  </vt:lpstr>
      <vt:lpstr>Termination of Assistance</vt:lpstr>
      <vt:lpstr>Termination of Assistance (Continued)</vt:lpstr>
      <vt:lpstr>PowerPoint Presentation</vt:lpstr>
      <vt:lpstr>What if I Don’t Agree with HPD’s Decisions About my Eligibility or Assistance?</vt:lpstr>
      <vt:lpstr>How can you Move  out of your Mod Rehab Unit?</vt:lpstr>
      <vt:lpstr>How can you Move  out of your Mod Rehab Unit? (Continued)</vt:lpstr>
      <vt:lpstr>Housing Discrimination</vt:lpstr>
      <vt:lpstr>PowerPoint Presentation</vt:lpstr>
      <vt:lpstr>Reasonable Accommodations</vt:lpstr>
      <vt:lpstr>Important things to Remember</vt:lpstr>
      <vt:lpstr>Important things to Remember</vt:lpstr>
      <vt:lpstr>Important things to Remember</vt:lpstr>
      <vt:lpstr>Have Questions?</vt:lpstr>
    </vt:vector>
  </TitlesOfParts>
  <Company>Edgemere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HCV Briefing Session</dc:title>
  <dc:creator>John</dc:creator>
  <cp:lastModifiedBy>Anand, Puja  (HPD)</cp:lastModifiedBy>
  <cp:revision>457</cp:revision>
  <dcterms:created xsi:type="dcterms:W3CDTF">2008-07-17T13:20:48Z</dcterms:created>
  <dcterms:modified xsi:type="dcterms:W3CDTF">2020-05-07T19:55:50Z</dcterms:modified>
</cp:coreProperties>
</file>