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drawings/drawing4.xml" ContentType="application/vnd.openxmlformats-officedocument.drawingml.chartshapes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drawings/drawing5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11.xml" ContentType="application/vnd.openxmlformats-officedocument.drawingml.chart+xml"/>
  <Override PartName="/ppt/drawings/drawing6.xml" ContentType="application/vnd.openxmlformats-officedocument.drawingml.chartshapes+xml"/>
  <Override PartName="/ppt/charts/chart12.xml" ContentType="application/vnd.openxmlformats-officedocument.drawingml.chart+xml"/>
  <Override PartName="/ppt/theme/themeOverride1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74" r:id="rId2"/>
    <p:sldMasterId id="2147483685" r:id="rId3"/>
    <p:sldMasterId id="2147483691" r:id="rId4"/>
    <p:sldMasterId id="2147483694" r:id="rId5"/>
    <p:sldMasterId id="2147483697" r:id="rId6"/>
  </p:sldMasterIdLst>
  <p:notesMasterIdLst>
    <p:notesMasterId r:id="rId54"/>
  </p:notesMasterIdLst>
  <p:handoutMasterIdLst>
    <p:handoutMasterId r:id="rId55"/>
  </p:handoutMasterIdLst>
  <p:sldIdLst>
    <p:sldId id="299" r:id="rId7"/>
    <p:sldId id="287" r:id="rId8"/>
    <p:sldId id="301" r:id="rId9"/>
    <p:sldId id="317" r:id="rId10"/>
    <p:sldId id="302" r:id="rId11"/>
    <p:sldId id="300" r:id="rId12"/>
    <p:sldId id="288" r:id="rId13"/>
    <p:sldId id="304" r:id="rId14"/>
    <p:sldId id="283" r:id="rId15"/>
    <p:sldId id="291" r:id="rId16"/>
    <p:sldId id="292" r:id="rId17"/>
    <p:sldId id="306" r:id="rId18"/>
    <p:sldId id="305" r:id="rId19"/>
    <p:sldId id="307" r:id="rId20"/>
    <p:sldId id="320" r:id="rId21"/>
    <p:sldId id="321" r:id="rId22"/>
    <p:sldId id="322" r:id="rId23"/>
    <p:sldId id="323" r:id="rId24"/>
    <p:sldId id="308" r:id="rId25"/>
    <p:sldId id="309" r:id="rId26"/>
    <p:sldId id="318" r:id="rId27"/>
    <p:sldId id="319" r:id="rId28"/>
    <p:sldId id="324" r:id="rId29"/>
    <p:sldId id="310" r:id="rId30"/>
    <p:sldId id="261" r:id="rId31"/>
    <p:sldId id="268" r:id="rId32"/>
    <p:sldId id="327" r:id="rId33"/>
    <p:sldId id="280" r:id="rId34"/>
    <p:sldId id="325" r:id="rId35"/>
    <p:sldId id="272" r:id="rId36"/>
    <p:sldId id="276" r:id="rId37"/>
    <p:sldId id="262" r:id="rId38"/>
    <p:sldId id="311" r:id="rId39"/>
    <p:sldId id="290" r:id="rId40"/>
    <p:sldId id="312" r:id="rId41"/>
    <p:sldId id="313" r:id="rId42"/>
    <p:sldId id="314" r:id="rId43"/>
    <p:sldId id="315" r:id="rId44"/>
    <p:sldId id="328" r:id="rId45"/>
    <p:sldId id="329" r:id="rId46"/>
    <p:sldId id="330" r:id="rId47"/>
    <p:sldId id="331" r:id="rId48"/>
    <p:sldId id="332" r:id="rId49"/>
    <p:sldId id="334" r:id="rId50"/>
    <p:sldId id="335" r:id="rId51"/>
    <p:sldId id="336" r:id="rId52"/>
    <p:sldId id="333" r:id="rId53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5B1E0B7-3F9D-4229-9233-4D1ED90F3236}">
          <p14:sldIdLst>
            <p14:sldId id="299"/>
            <p14:sldId id="287"/>
            <p14:sldId id="301"/>
            <p14:sldId id="317"/>
            <p14:sldId id="302"/>
            <p14:sldId id="300"/>
            <p14:sldId id="288"/>
            <p14:sldId id="304"/>
            <p14:sldId id="283"/>
            <p14:sldId id="291"/>
            <p14:sldId id="292"/>
            <p14:sldId id="306"/>
            <p14:sldId id="305"/>
            <p14:sldId id="307"/>
            <p14:sldId id="320"/>
            <p14:sldId id="321"/>
            <p14:sldId id="322"/>
            <p14:sldId id="323"/>
            <p14:sldId id="308"/>
            <p14:sldId id="309"/>
            <p14:sldId id="318"/>
            <p14:sldId id="319"/>
            <p14:sldId id="324"/>
            <p14:sldId id="310"/>
            <p14:sldId id="261"/>
            <p14:sldId id="268"/>
            <p14:sldId id="327"/>
            <p14:sldId id="280"/>
            <p14:sldId id="325"/>
            <p14:sldId id="272"/>
            <p14:sldId id="276"/>
            <p14:sldId id="262"/>
            <p14:sldId id="311"/>
            <p14:sldId id="290"/>
            <p14:sldId id="312"/>
            <p14:sldId id="313"/>
            <p14:sldId id="314"/>
            <p14:sldId id="315"/>
            <p14:sldId id="328"/>
            <p14:sldId id="329"/>
            <p14:sldId id="330"/>
            <p14:sldId id="331"/>
            <p14:sldId id="332"/>
            <p14:sldId id="334"/>
            <p14:sldId id="335"/>
            <p14:sldId id="336"/>
            <p14:sldId id="33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271" autoAdjust="0"/>
  </p:normalViewPr>
  <p:slideViewPr>
    <p:cSldViewPr>
      <p:cViewPr>
        <p:scale>
          <a:sx n="120" d="100"/>
          <a:sy n="120" d="100"/>
        </p:scale>
        <p:origin x="25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780" y="-78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812639739477001"/>
          <c:y val="2.35704534040601E-2"/>
          <c:w val="0.86187360260523005"/>
          <c:h val="0.865621526291753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Real GDP</c:v>
                </c:pt>
              </c:strCache>
            </c:strRef>
          </c:tx>
          <c:spPr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2014f</c:v>
                </c:pt>
                <c:pt idx="6">
                  <c:v>2015f</c:v>
                </c:pt>
                <c:pt idx="7">
                  <c:v>2016f</c:v>
                </c:pt>
              </c:strCache>
            </c:strRef>
          </c:cat>
          <c:val>
            <c:numRef>
              <c:f>Sheet1!$B$2:$B$9</c:f>
              <c:numCache>
                <c:formatCode>0.0%</c:formatCode>
                <c:ptCount val="8"/>
                <c:pt idx="0">
                  <c:v>-2.8020891794459601E-2</c:v>
                </c:pt>
                <c:pt idx="1">
                  <c:v>2.50677542018009E-2</c:v>
                </c:pt>
                <c:pt idx="2">
                  <c:v>1.8473410535645801E-2</c:v>
                </c:pt>
                <c:pt idx="3">
                  <c:v>2.7792956261055199E-2</c:v>
                </c:pt>
                <c:pt idx="4">
                  <c:v>1.8630348610036099E-2</c:v>
                </c:pt>
                <c:pt idx="5">
                  <c:v>2.52113878145434E-2</c:v>
                </c:pt>
                <c:pt idx="6">
                  <c:v>3.09059865668126E-2</c:v>
                </c:pt>
                <c:pt idx="7">
                  <c:v>3.1552638815339901E-2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axId val="38961536"/>
        <c:axId val="38963072"/>
      </c:barChart>
      <c:catAx>
        <c:axId val="38961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crossAx val="38963072"/>
        <c:crosses val="autoZero"/>
        <c:auto val="1"/>
        <c:lblAlgn val="ctr"/>
        <c:lblOffset val="100"/>
        <c:noMultiLvlLbl val="0"/>
      </c:catAx>
      <c:valAx>
        <c:axId val="389630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 Change</a:t>
                </a:r>
              </a:p>
            </c:rich>
          </c:tx>
          <c:layout>
            <c:manualLayout>
              <c:xMode val="edge"/>
              <c:yMode val="edge"/>
              <c:x val="2.7414090599786101E-2"/>
              <c:y val="0.33722303960505201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crossAx val="38961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rgbClr val="FFFFFF"/>
          </a:solidFill>
          <a:latin typeface="Franklin Gothic Medium" pitchFamily="34" charset="0"/>
        </a:defRPr>
      </a:pPr>
      <a:endParaRPr lang="en-US"/>
    </a:p>
  </c:tx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May 2014 Plan</c:v>
                </c:pt>
              </c:strCache>
            </c:strRef>
          </c:tx>
          <c:spPr>
            <a:ln>
              <a:noFill/>
            </a:ln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Sheet1!$B$2:$B$4</c:f>
              <c:numCache>
                <c:formatCode>_("$"* #,##0_);_("$"* \(#,##0\);_("$"* "-"??_);_(@_)</c:formatCode>
                <c:ptCount val="3"/>
                <c:pt idx="0">
                  <c:v>2197</c:v>
                </c:pt>
                <c:pt idx="1">
                  <c:v>2029</c:v>
                </c:pt>
                <c:pt idx="2">
                  <c:v>3240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Historical Average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Sheet1!$C$2:$C$4</c:f>
              <c:numCache>
                <c:formatCode>_("$"* #,##0_);_("$"* \(#,##0\);_("$"* "-"??_);_(@_)</c:formatCode>
                <c:ptCount val="3"/>
                <c:pt idx="0">
                  <c:v>3041</c:v>
                </c:pt>
                <c:pt idx="1">
                  <c:v>3782</c:v>
                </c:pt>
                <c:pt idx="2">
                  <c:v>3748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724672"/>
        <c:axId val="33738752"/>
      </c:barChart>
      <c:catAx>
        <c:axId val="33724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3738752"/>
        <c:crosses val="autoZero"/>
        <c:auto val="1"/>
        <c:lblAlgn val="ctr"/>
        <c:lblOffset val="100"/>
        <c:noMultiLvlLbl val="0"/>
      </c:catAx>
      <c:valAx>
        <c:axId val="33738752"/>
        <c:scaling>
          <c:orientation val="minMax"/>
          <c:max val="4000"/>
          <c:min val="0"/>
        </c:scaling>
        <c:delete val="0"/>
        <c:axPos val="l"/>
        <c:majorGridlines/>
        <c:numFmt formatCode="&quot;$&quot;#,##0_);[Red]\(&quot;$&quot;#,##0\)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FFFFFF"/>
                </a:solidFill>
              </a:defRPr>
            </a:pPr>
            <a:endParaRPr lang="en-US"/>
          </a:p>
        </c:txPr>
        <c:crossAx val="33724672"/>
        <c:crosses val="autoZero"/>
        <c:crossBetween val="between"/>
      </c:valAx>
      <c:spPr>
        <a:ln>
          <a:noFill/>
        </a:ln>
      </c:spPr>
    </c:plotArea>
    <c:legend>
      <c:legendPos val="t"/>
      <c:layout/>
      <c:overlay val="0"/>
      <c:spPr>
        <a:ln>
          <a:noFill/>
        </a:ln>
      </c:spPr>
      <c:txPr>
        <a:bodyPr/>
        <a:lstStyle/>
        <a:p>
          <a:pPr>
            <a:defRPr sz="1400">
              <a:solidFill>
                <a:srgbClr val="FFFFFF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606948310504801"/>
          <c:y val="1.0416666666666701E-2"/>
          <c:w val="0.638510416602174"/>
          <c:h val="0.958659776902887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rgbClr val="4F81BD"/>
            </a:solidFill>
            <a:ln w="12700">
              <a:solidFill>
                <a:schemeClr val="bg1"/>
              </a:solidFill>
            </a:ln>
            <a:effectLst/>
          </c:spPr>
          <c:explosion val="8"/>
          <c:dPt>
            <c:idx val="0"/>
            <c:bubble3D val="0"/>
            <c:spPr>
              <a:solidFill>
                <a:srgbClr val="C6D9F1"/>
              </a:solidFill>
              <a:ln w="12700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98B954"/>
              </a:solidFill>
              <a:ln w="12700"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chemeClr val="bg1"/>
                </a:solidFill>
              </a:ln>
              <a:effectLst/>
            </c:spPr>
          </c:dPt>
          <c:cat>
            <c:strRef>
              <c:f>Sheet1!$A$2:$A$6</c:f>
              <c:strCache>
                <c:ptCount val="4"/>
                <c:pt idx="0">
                  <c:v>Infrastructure</c:v>
                </c:pt>
                <c:pt idx="1">
                  <c:v>Schools</c:v>
                </c:pt>
                <c:pt idx="2">
                  <c:v>Housing and Economic Dev.</c:v>
                </c:pt>
                <c:pt idx="3">
                  <c:v>Government Operations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0.37</c:v>
                </c:pt>
                <c:pt idx="1">
                  <c:v>0.27</c:v>
                </c:pt>
                <c:pt idx="2">
                  <c:v>0.1</c:v>
                </c:pt>
                <c:pt idx="3">
                  <c:v>0.26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62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9044782435409301E-2"/>
          <c:y val="1.6885926521037799E-2"/>
          <c:w val="0.897214631042066"/>
          <c:h val="0.873832595640078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Preliminary Plan</c:v>
                </c:pt>
              </c:strCache>
            </c:strRef>
          </c:tx>
          <c:spPr>
            <a:solidFill>
              <a:srgbClr val="C6D9F1"/>
            </a:solidFill>
            <a:ln w="63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6D9F1"/>
              </a:solidFill>
              <a:ln w="6350">
                <a:noFill/>
              </a:ln>
              <a:effectLst/>
            </c:spPr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</c:dPt>
          <c:dPt>
            <c:idx val="11"/>
            <c:invertIfNegative val="0"/>
            <c:bubble3D val="0"/>
          </c:dPt>
          <c:dPt>
            <c:idx val="12"/>
            <c:invertIfNegative val="0"/>
            <c:bubble3D val="0"/>
          </c:dPt>
          <c:dPt>
            <c:idx val="34"/>
            <c:invertIfNegative val="0"/>
            <c:bubble3D val="0"/>
            <c:spPr>
              <a:solidFill>
                <a:srgbClr val="98B954"/>
              </a:solidFill>
              <a:ln w="6350">
                <a:noFill/>
              </a:ln>
              <a:effectLst/>
            </c:spPr>
          </c:dPt>
          <c:dPt>
            <c:idx val="35"/>
            <c:invertIfNegative val="0"/>
            <c:bubble3D val="0"/>
            <c:spPr>
              <a:solidFill>
                <a:srgbClr val="98B954"/>
              </a:solidFill>
              <a:ln w="6350">
                <a:noFill/>
              </a:ln>
              <a:effectLst/>
            </c:spPr>
          </c:dPt>
          <c:dPt>
            <c:idx val="36"/>
            <c:invertIfNegative val="0"/>
            <c:bubble3D val="0"/>
            <c:spPr>
              <a:solidFill>
                <a:srgbClr val="98B954"/>
              </a:solidFill>
              <a:ln w="6350">
                <a:noFill/>
              </a:ln>
              <a:effectLst/>
            </c:spPr>
          </c:dPt>
          <c:dPt>
            <c:idx val="37"/>
            <c:invertIfNegative val="0"/>
            <c:bubble3D val="0"/>
            <c:spPr>
              <a:solidFill>
                <a:srgbClr val="98B954"/>
              </a:solidFill>
              <a:ln w="6350">
                <a:noFill/>
              </a:ln>
              <a:effectLst/>
            </c:spPr>
          </c:dPt>
          <c:dPt>
            <c:idx val="38"/>
            <c:invertIfNegative val="0"/>
            <c:bubble3D val="0"/>
            <c:spPr>
              <a:solidFill>
                <a:srgbClr val="98B954"/>
              </a:solidFill>
              <a:ln w="6350">
                <a:noFill/>
              </a:ln>
              <a:effectLst/>
            </c:spPr>
          </c:dPt>
          <c:dLbls>
            <c:delete val="1"/>
          </c:dLbls>
          <c:cat>
            <c:numRef>
              <c:f>Sheet1!$A$2:$A$40</c:f>
              <c:numCache>
                <c:formatCode>General</c:formatCode>
                <c:ptCount val="39"/>
                <c:pt idx="0">
                  <c:v>1980</c:v>
                </c:pt>
                <c:pt idx="5">
                  <c:v>1985</c:v>
                </c:pt>
                <c:pt idx="10">
                  <c:v>1990</c:v>
                </c:pt>
                <c:pt idx="15">
                  <c:v>1995</c:v>
                </c:pt>
                <c:pt idx="20">
                  <c:v>2000</c:v>
                </c:pt>
                <c:pt idx="25">
                  <c:v>2005</c:v>
                </c:pt>
                <c:pt idx="30">
                  <c:v>2010</c:v>
                </c:pt>
                <c:pt idx="34">
                  <c:v>2014</c:v>
                </c:pt>
                <c:pt idx="38">
                  <c:v>2018</c:v>
                </c:pt>
              </c:numCache>
            </c:numRef>
          </c:cat>
          <c:val>
            <c:numRef>
              <c:f>Sheet1!$B$2:$B$40</c:f>
              <c:numCache>
                <c:formatCode>0.00%</c:formatCode>
                <c:ptCount val="39"/>
                <c:pt idx="0">
                  <c:v>0.25979999999999998</c:v>
                </c:pt>
                <c:pt idx="1">
                  <c:v>0.21679999999999999</c:v>
                </c:pt>
                <c:pt idx="2">
                  <c:v>0.21240000000000001</c:v>
                </c:pt>
                <c:pt idx="3">
                  <c:v>0.20619999999999999</c:v>
                </c:pt>
                <c:pt idx="4">
                  <c:v>0.1953</c:v>
                </c:pt>
                <c:pt idx="5">
                  <c:v>0.17219999999999999</c:v>
                </c:pt>
                <c:pt idx="6">
                  <c:v>0.1371</c:v>
                </c:pt>
                <c:pt idx="7">
                  <c:v>0.13719999999999999</c:v>
                </c:pt>
                <c:pt idx="8">
                  <c:v>0.109</c:v>
                </c:pt>
                <c:pt idx="9">
                  <c:v>0.12839999999999999</c:v>
                </c:pt>
                <c:pt idx="10">
                  <c:v>0.116033475026567</c:v>
                </c:pt>
                <c:pt idx="11">
                  <c:v>0.13282577235260801</c:v>
                </c:pt>
                <c:pt idx="12">
                  <c:v>0.15080201381571201</c:v>
                </c:pt>
                <c:pt idx="13">
                  <c:v>0.149469021523085</c:v>
                </c:pt>
                <c:pt idx="14">
                  <c:v>0.150504437951376</c:v>
                </c:pt>
                <c:pt idx="15">
                  <c:v>0.13266343005532399</c:v>
                </c:pt>
                <c:pt idx="16">
                  <c:v>0.14355016538037499</c:v>
                </c:pt>
                <c:pt idx="17">
                  <c:v>0.166442118354234</c:v>
                </c:pt>
                <c:pt idx="18">
                  <c:v>0.15338776009791899</c:v>
                </c:pt>
                <c:pt idx="19">
                  <c:v>0.156446631834297</c:v>
                </c:pt>
                <c:pt idx="20">
                  <c:v>0.15534788524371801</c:v>
                </c:pt>
                <c:pt idx="21">
                  <c:v>0.16287472007436499</c:v>
                </c:pt>
                <c:pt idx="22">
                  <c:v>0.17416178147057601</c:v>
                </c:pt>
                <c:pt idx="23">
                  <c:v>0.140613482299774</c:v>
                </c:pt>
                <c:pt idx="24">
                  <c:v>0.15196814532786301</c:v>
                </c:pt>
                <c:pt idx="25">
                  <c:v>0.136797638363677</c:v>
                </c:pt>
                <c:pt idx="26">
                  <c:v>0.12785867952316199</c:v>
                </c:pt>
                <c:pt idx="27">
                  <c:v>0.11913123186289799</c:v>
                </c:pt>
                <c:pt idx="28">
                  <c:v>0.12602978383253699</c:v>
                </c:pt>
                <c:pt idx="29">
                  <c:v>0.13274313726167</c:v>
                </c:pt>
                <c:pt idx="30">
                  <c:v>0.13645737940512401</c:v>
                </c:pt>
                <c:pt idx="31">
                  <c:v>0.124122091412639</c:v>
                </c:pt>
                <c:pt idx="32">
                  <c:v>0.13123948792477</c:v>
                </c:pt>
                <c:pt idx="33">
                  <c:v>0.12788954920803999</c:v>
                </c:pt>
                <c:pt idx="34">
                  <c:v>0.119573920327738</c:v>
                </c:pt>
                <c:pt idx="35">
                  <c:v>0.13730927339388199</c:v>
                </c:pt>
                <c:pt idx="36">
                  <c:v>0.14271405325255401</c:v>
                </c:pt>
                <c:pt idx="37">
                  <c:v>0.144161128368861</c:v>
                </c:pt>
                <c:pt idx="38">
                  <c:v>0.14411661825077199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5"/>
        <c:axId val="100624640"/>
        <c:axId val="100630528"/>
      </c:barChart>
      <c:catAx>
        <c:axId val="100624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0063052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00630528"/>
        <c:scaling>
          <c:orientation val="minMax"/>
          <c:min val="0"/>
        </c:scaling>
        <c:delete val="0"/>
        <c:axPos val="l"/>
        <c:majorGridlines>
          <c:spPr>
            <a:ln w="8890"/>
          </c:spPr>
        </c:majorGridlines>
        <c:numFmt formatCode="0%" sourceLinked="0"/>
        <c:majorTickMark val="out"/>
        <c:minorTickMark val="none"/>
        <c:tickLblPos val="nextTo"/>
        <c:spPr>
          <a:ln w="8890"/>
        </c:spPr>
        <c:crossAx val="100624640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200" baseline="0">
          <a:solidFill>
            <a:srgbClr val="FFFFFF"/>
          </a:solidFill>
          <a:latin typeface="Franklin Gothic Medium" pitchFamily="34" charset="0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NYC Real Gross City Product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9.3072324292796896E-2"/>
          <c:y val="9.9915973683390696E-2"/>
          <c:w val="0.88840915718868496"/>
          <c:h val="0.825116113410560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Real NYC GCP</c:v>
                </c:pt>
              </c:strCache>
            </c:strRef>
          </c:tx>
          <c:spPr>
            <a:solidFill>
              <a:srgbClr val="4F81BD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Sheet1!$A$2:$A$13</c:f>
              <c:strCach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2013f</c:v>
                </c:pt>
                <c:pt idx="9">
                  <c:v>2014f</c:v>
                </c:pt>
                <c:pt idx="10">
                  <c:v>2015f</c:v>
                </c:pt>
                <c:pt idx="11">
                  <c:v>2016f</c:v>
                </c:pt>
              </c:strCache>
            </c:strRef>
          </c:cat>
          <c:val>
            <c:numRef>
              <c:f>Sheet1!$B$2:$B$13</c:f>
              <c:numCache>
                <c:formatCode>0.0</c:formatCode>
                <c:ptCount val="12"/>
                <c:pt idx="0">
                  <c:v>620.10906160594197</c:v>
                </c:pt>
                <c:pt idx="1">
                  <c:v>656.27906439571893</c:v>
                </c:pt>
                <c:pt idx="2">
                  <c:v>680.45184516699703</c:v>
                </c:pt>
                <c:pt idx="3">
                  <c:v>637.66747229852604</c:v>
                </c:pt>
                <c:pt idx="4">
                  <c:v>616.36117118783591</c:v>
                </c:pt>
                <c:pt idx="5">
                  <c:v>657.19592202476599</c:v>
                </c:pt>
                <c:pt idx="6">
                  <c:v>654.54480251791097</c:v>
                </c:pt>
                <c:pt idx="7">
                  <c:v>675.44511174650984</c:v>
                </c:pt>
                <c:pt idx="8">
                  <c:v>694.52838397735331</c:v>
                </c:pt>
                <c:pt idx="9">
                  <c:v>695.11519034860896</c:v>
                </c:pt>
                <c:pt idx="10">
                  <c:v>707.66766132473288</c:v>
                </c:pt>
                <c:pt idx="11">
                  <c:v>726.28611360363504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overlap val="100"/>
        <c:axId val="42674816"/>
        <c:axId val="42680704"/>
      </c:barChart>
      <c:catAx>
        <c:axId val="42674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268070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2680704"/>
        <c:scaling>
          <c:orientation val="minMax"/>
          <c:min val="4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$ in Billions </a:t>
                </a:r>
              </a:p>
            </c:rich>
          </c:tx>
          <c:layout>
            <c:manualLayout>
              <c:xMode val="edge"/>
              <c:yMode val="edge"/>
              <c:x val="9.7465247399630597E-4"/>
              <c:y val="0.43595340925235099"/>
            </c:manualLayout>
          </c:layout>
          <c:overlay val="0"/>
        </c:title>
        <c:numFmt formatCode="&quot;$&quot;#,##0" sourceLinked="0"/>
        <c:majorTickMark val="out"/>
        <c:minorTickMark val="none"/>
        <c:tickLblPos val="nextTo"/>
        <c:crossAx val="42674816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200" baseline="0">
          <a:solidFill>
            <a:srgbClr val="FFFFFF"/>
          </a:solidFill>
          <a:latin typeface="Franklin Gothic Medium" pitchFamily="34" charset="0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2856000954426099E-2"/>
          <c:y val="0.14892565405417599"/>
          <c:w val="0.911878907182057"/>
          <c:h val="0.784487411850250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0.186363517060367"/>
                  <c:y val="0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1527081842042E-3"/>
                  <c:y val="2.8060326608944901E-3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5455738487234498E-3"/>
                  <c:y val="2.8060326608944901E-3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4423765211166799E-3"/>
                  <c:y val="5.6120653217889803E-3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6.1479360534478604E-3"/>
                  <c:y val="-5.6120653217889803E-3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4441660701503198E-3"/>
                  <c:y val="-5.6120653217889803E-3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4.5454545454545496E-3"/>
                  <c:y val="-5.6120653217889803E-3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1.5151515151515199E-3"/>
                  <c:y val="0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6.2547124791219296E-3"/>
                  <c:y val="0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4.5454545454545496E-3"/>
                  <c:y val="2.8055907659872599E-3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7.5757575757575803E-3"/>
                  <c:y val="0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1.06059413027917E-2"/>
                  <c:y val="2.8060326608944901E-3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1.3636363636363599E-2"/>
                  <c:y val="5.6120653217889803E-3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2.4537461226437601E-2"/>
                  <c:y val="2.24480403397023E-2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0"/>
                  <c:y val="1.40299423570188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FFFFFF"/>
                        </a:solidFill>
                      </a:rPr>
                      <a:t>Professional </a:t>
                    </a:r>
                    <a:r>
                      <a:rPr lang="en-US" dirty="0" smtClean="0">
                        <a:solidFill>
                          <a:srgbClr val="FFFFFF"/>
                        </a:solidFill>
                      </a:rPr>
                      <a:t>Services</a:t>
                    </a:r>
                    <a:r>
                      <a:rPr lang="en-US" baseline="0" dirty="0" smtClean="0">
                        <a:solidFill>
                          <a:srgbClr val="FFFFFF"/>
                        </a:solidFill>
                      </a:rPr>
                      <a:t> </a:t>
                    </a:r>
                    <a:r>
                      <a:rPr lang="en-US" dirty="0" smtClean="0">
                        <a:solidFill>
                          <a:srgbClr val="FFFFFF"/>
                        </a:solidFill>
                      </a:rPr>
                      <a:t>($101,000</a:t>
                    </a:r>
                    <a:r>
                      <a:rPr lang="en-US" dirty="0">
                        <a:solidFill>
                          <a:srgbClr val="FFFFFF"/>
                        </a:solidFill>
                      </a:rPr>
                      <a:t>)</a:t>
                    </a:r>
                    <a:endParaRPr lang="en-US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spPr>
              <a:solidFill>
                <a:sysClr val="window" lastClr="FFFFFF">
                  <a:alpha val="0"/>
                </a:sysClr>
              </a:solidFill>
            </c:spPr>
            <c:txPr>
              <a:bodyPr/>
              <a:lstStyle/>
              <a:p>
                <a:pPr>
                  <a:defRPr sz="1000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</c:dLbls>
          <c:cat>
            <c:strRef>
              <c:f>Sheet1!$A$2:$A$16</c:f>
              <c:strCache>
                <c:ptCount val="15"/>
                <c:pt idx="0">
                  <c:v>Manufacturing ($52,000)</c:v>
                </c:pt>
                <c:pt idx="1">
                  <c:v>Construction ($72,000)</c:v>
                </c:pt>
                <c:pt idx="2">
                  <c:v>Securities ($361,000)</c:v>
                </c:pt>
                <c:pt idx="3">
                  <c:v>Transportation ($50,000)</c:v>
                </c:pt>
                <c:pt idx="4">
                  <c:v>Real Estate ($67,000)</c:v>
                </c:pt>
                <c:pt idx="5">
                  <c:v>Insurance ($148,000)</c:v>
                </c:pt>
                <c:pt idx="6">
                  <c:v>Banking ($169,000)</c:v>
                </c:pt>
                <c:pt idx="7">
                  <c:v>Wholesale Trade ($88,000)</c:v>
                </c:pt>
                <c:pt idx="8">
                  <c:v>Information ($116,000)</c:v>
                </c:pt>
                <c:pt idx="9">
                  <c:v>Other Services ($44,000)</c:v>
                </c:pt>
                <c:pt idx="10">
                  <c:v>Education ($56,000)</c:v>
                </c:pt>
                <c:pt idx="11">
                  <c:v>Retail Trade ($36,000)</c:v>
                </c:pt>
                <c:pt idx="12">
                  <c:v>Health ($48,000)</c:v>
                </c:pt>
                <c:pt idx="13">
                  <c:v>Leisure &amp; Hospitality ($37,000)</c:v>
                </c:pt>
                <c:pt idx="14">
                  <c:v>Professional Services ($103,000)</c:v>
                </c:pt>
              </c:strCache>
            </c:strRef>
          </c:cat>
          <c:val>
            <c:numRef>
              <c:f>Sheet1!$B$2:$B$16</c:f>
              <c:numCache>
                <c:formatCode>#,##0</c:formatCode>
                <c:ptCount val="15"/>
                <c:pt idx="0">
                  <c:v>-1524.235798519896</c:v>
                </c:pt>
                <c:pt idx="1">
                  <c:v>2164.327051102006</c:v>
                </c:pt>
                <c:pt idx="2">
                  <c:v>2194.15964011199</c:v>
                </c:pt>
                <c:pt idx="3">
                  <c:v>3127.334662140001</c:v>
                </c:pt>
                <c:pt idx="4">
                  <c:v>3395.5277830280011</c:v>
                </c:pt>
                <c:pt idx="5">
                  <c:v>4477.0382412231984</c:v>
                </c:pt>
                <c:pt idx="6">
                  <c:v>5898.4492548894996</c:v>
                </c:pt>
                <c:pt idx="7">
                  <c:v>6352.1524623810137</c:v>
                </c:pt>
                <c:pt idx="8">
                  <c:v>15548.444124547979</c:v>
                </c:pt>
                <c:pt idx="9">
                  <c:v>16424.425869813</c:v>
                </c:pt>
                <c:pt idx="10">
                  <c:v>30752.686608999</c:v>
                </c:pt>
                <c:pt idx="11">
                  <c:v>55646.481250416</c:v>
                </c:pt>
                <c:pt idx="12">
                  <c:v>61903.500057807039</c:v>
                </c:pt>
                <c:pt idx="13">
                  <c:v>78055.998342248015</c:v>
                </c:pt>
                <c:pt idx="14">
                  <c:v>93270.818251252786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axId val="42736256"/>
        <c:axId val="42738048"/>
      </c:barChart>
      <c:catAx>
        <c:axId val="42736256"/>
        <c:scaling>
          <c:orientation val="minMax"/>
        </c:scaling>
        <c:delete val="0"/>
        <c:axPos val="l"/>
        <c:majorTickMark val="out"/>
        <c:minorTickMark val="none"/>
        <c:tickLblPos val="none"/>
        <c:spPr>
          <a:ln w="12700"/>
        </c:spPr>
        <c:crossAx val="42738048"/>
        <c:crosses val="autoZero"/>
        <c:auto val="1"/>
        <c:lblAlgn val="ctr"/>
        <c:lblOffset val="100"/>
        <c:noMultiLvlLbl val="0"/>
      </c:catAx>
      <c:valAx>
        <c:axId val="42738048"/>
        <c:scaling>
          <c:orientation val="minMax"/>
          <c:max val="100000"/>
          <c:min val="-20000"/>
        </c:scaling>
        <c:delete val="0"/>
        <c:axPos val="b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en-US"/>
          </a:p>
        </c:txPr>
        <c:crossAx val="42736256"/>
        <c:crosses val="autoZero"/>
        <c:crossBetween val="between"/>
        <c:majorUnit val="20000"/>
        <c:minorUnit val="200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Franklin Gothic Medium" pitchFamily="34" charset="0"/>
        </a:defRPr>
      </a:pPr>
      <a:endParaRPr lang="en-US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NYC Building Permits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9.3072324292796896E-2"/>
          <c:y val="0.100546210489445"/>
          <c:w val="0.86563811014213798"/>
          <c:h val="0.799855356954253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NYC Building Permits</c:v>
                </c:pt>
              </c:strCache>
            </c:strRef>
          </c:tx>
          <c:spPr>
            <a:solidFill>
              <a:srgbClr val="1F497D">
                <a:lumMod val="40000"/>
                <a:lumOff val="6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Sheet1!$A$2:$A$16</c:f>
              <c:strCache>
                <c:ptCount val="1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2014f</c:v>
                </c:pt>
              </c:strCache>
            </c:strRef>
          </c:cat>
          <c:val>
            <c:numRef>
              <c:f>Sheet1!$B$2:$B$16</c:f>
              <c:numCache>
                <c:formatCode>#,##0</c:formatCode>
                <c:ptCount val="15"/>
                <c:pt idx="0">
                  <c:v>15050</c:v>
                </c:pt>
                <c:pt idx="1">
                  <c:v>16856</c:v>
                </c:pt>
                <c:pt idx="2">
                  <c:v>18500</c:v>
                </c:pt>
                <c:pt idx="3">
                  <c:v>21218</c:v>
                </c:pt>
                <c:pt idx="4">
                  <c:v>25553</c:v>
                </c:pt>
                <c:pt idx="5">
                  <c:v>31731</c:v>
                </c:pt>
                <c:pt idx="6">
                  <c:v>30927</c:v>
                </c:pt>
                <c:pt idx="7">
                  <c:v>31918</c:v>
                </c:pt>
                <c:pt idx="8">
                  <c:v>33170</c:v>
                </c:pt>
                <c:pt idx="9">
                  <c:v>5953</c:v>
                </c:pt>
                <c:pt idx="10">
                  <c:v>6895</c:v>
                </c:pt>
                <c:pt idx="11">
                  <c:v>8936</c:v>
                </c:pt>
                <c:pt idx="12">
                  <c:v>10599</c:v>
                </c:pt>
                <c:pt idx="13">
                  <c:v>18095</c:v>
                </c:pt>
                <c:pt idx="14">
                  <c:v>20140.394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overlap val="100"/>
        <c:axId val="42776064"/>
        <c:axId val="42777600"/>
      </c:barChart>
      <c:catAx>
        <c:axId val="42776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27776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277760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42776064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200" baseline="0">
          <a:solidFill>
            <a:srgbClr val="FFFFFF"/>
          </a:solidFill>
          <a:latin typeface="Franklin Gothic Medium" pitchFamily="34" charset="0"/>
        </a:defRPr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0950349956256"/>
          <c:y val="0.100031529201631"/>
          <c:w val="0.813984033245848"/>
          <c:h val="0.7262098695901849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U.S.</c:v>
                </c:pt>
              </c:strCache>
            </c:strRef>
          </c:tx>
          <c:spPr>
            <a:ln w="44450">
              <a:solidFill>
                <a:srgbClr val="CCFFCC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Sheet1!$A$2:$A$136</c:f>
              <c:numCache>
                <c:formatCode>[$-409]mmm\-yy;@</c:formatCode>
                <c:ptCount val="135"/>
                <c:pt idx="0">
                  <c:v>37622</c:v>
                </c:pt>
                <c:pt idx="1">
                  <c:v>37653</c:v>
                </c:pt>
                <c:pt idx="2">
                  <c:v>37681</c:v>
                </c:pt>
                <c:pt idx="3">
                  <c:v>37712</c:v>
                </c:pt>
                <c:pt idx="4">
                  <c:v>37742</c:v>
                </c:pt>
                <c:pt idx="5">
                  <c:v>37773</c:v>
                </c:pt>
                <c:pt idx="6">
                  <c:v>37803</c:v>
                </c:pt>
                <c:pt idx="7">
                  <c:v>37834</c:v>
                </c:pt>
                <c:pt idx="8">
                  <c:v>37865</c:v>
                </c:pt>
                <c:pt idx="9">
                  <c:v>37895</c:v>
                </c:pt>
                <c:pt idx="10">
                  <c:v>37926</c:v>
                </c:pt>
                <c:pt idx="11">
                  <c:v>37956</c:v>
                </c:pt>
                <c:pt idx="12">
                  <c:v>37987</c:v>
                </c:pt>
                <c:pt idx="13">
                  <c:v>38018</c:v>
                </c:pt>
                <c:pt idx="14">
                  <c:v>38047</c:v>
                </c:pt>
                <c:pt idx="15">
                  <c:v>38078</c:v>
                </c:pt>
                <c:pt idx="16">
                  <c:v>38108</c:v>
                </c:pt>
                <c:pt idx="17">
                  <c:v>38139</c:v>
                </c:pt>
                <c:pt idx="18">
                  <c:v>38169</c:v>
                </c:pt>
                <c:pt idx="19">
                  <c:v>38200</c:v>
                </c:pt>
                <c:pt idx="20">
                  <c:v>38231</c:v>
                </c:pt>
                <c:pt idx="21">
                  <c:v>38261</c:v>
                </c:pt>
                <c:pt idx="22">
                  <c:v>38292</c:v>
                </c:pt>
                <c:pt idx="23">
                  <c:v>38322</c:v>
                </c:pt>
                <c:pt idx="24">
                  <c:v>38353</c:v>
                </c:pt>
                <c:pt idx="25">
                  <c:v>38384</c:v>
                </c:pt>
                <c:pt idx="26">
                  <c:v>38412</c:v>
                </c:pt>
                <c:pt idx="27">
                  <c:v>38443</c:v>
                </c:pt>
                <c:pt idx="28">
                  <c:v>38473</c:v>
                </c:pt>
                <c:pt idx="29">
                  <c:v>38504</c:v>
                </c:pt>
                <c:pt idx="30">
                  <c:v>38534</c:v>
                </c:pt>
                <c:pt idx="31">
                  <c:v>38565</c:v>
                </c:pt>
                <c:pt idx="32">
                  <c:v>38596</c:v>
                </c:pt>
                <c:pt idx="33">
                  <c:v>38626</c:v>
                </c:pt>
                <c:pt idx="34">
                  <c:v>38657</c:v>
                </c:pt>
                <c:pt idx="35">
                  <c:v>38687</c:v>
                </c:pt>
                <c:pt idx="36">
                  <c:v>38718</c:v>
                </c:pt>
                <c:pt idx="37">
                  <c:v>38749</c:v>
                </c:pt>
                <c:pt idx="38">
                  <c:v>38777</c:v>
                </c:pt>
                <c:pt idx="39">
                  <c:v>38808</c:v>
                </c:pt>
                <c:pt idx="40">
                  <c:v>38838</c:v>
                </c:pt>
                <c:pt idx="41">
                  <c:v>38869</c:v>
                </c:pt>
                <c:pt idx="42">
                  <c:v>38899</c:v>
                </c:pt>
                <c:pt idx="43">
                  <c:v>38930</c:v>
                </c:pt>
                <c:pt idx="44">
                  <c:v>38961</c:v>
                </c:pt>
                <c:pt idx="45">
                  <c:v>38991</c:v>
                </c:pt>
                <c:pt idx="46">
                  <c:v>39022</c:v>
                </c:pt>
                <c:pt idx="47">
                  <c:v>39052</c:v>
                </c:pt>
                <c:pt idx="48">
                  <c:v>39083</c:v>
                </c:pt>
                <c:pt idx="49">
                  <c:v>39114</c:v>
                </c:pt>
                <c:pt idx="50">
                  <c:v>39142</c:v>
                </c:pt>
                <c:pt idx="51">
                  <c:v>39173</c:v>
                </c:pt>
                <c:pt idx="52">
                  <c:v>39203</c:v>
                </c:pt>
                <c:pt idx="53">
                  <c:v>39234</c:v>
                </c:pt>
                <c:pt idx="54">
                  <c:v>39264</c:v>
                </c:pt>
                <c:pt idx="55">
                  <c:v>39295</c:v>
                </c:pt>
                <c:pt idx="56">
                  <c:v>39326</c:v>
                </c:pt>
                <c:pt idx="57">
                  <c:v>39356</c:v>
                </c:pt>
                <c:pt idx="58">
                  <c:v>39387</c:v>
                </c:pt>
                <c:pt idx="59">
                  <c:v>39417</c:v>
                </c:pt>
                <c:pt idx="60">
                  <c:v>39448</c:v>
                </c:pt>
                <c:pt idx="61">
                  <c:v>39479</c:v>
                </c:pt>
                <c:pt idx="62">
                  <c:v>39508</c:v>
                </c:pt>
                <c:pt idx="63">
                  <c:v>39539</c:v>
                </c:pt>
                <c:pt idx="64">
                  <c:v>39569</c:v>
                </c:pt>
                <c:pt idx="65">
                  <c:v>39600</c:v>
                </c:pt>
                <c:pt idx="66">
                  <c:v>39630</c:v>
                </c:pt>
                <c:pt idx="67">
                  <c:v>39661</c:v>
                </c:pt>
                <c:pt idx="68">
                  <c:v>39692</c:v>
                </c:pt>
                <c:pt idx="69">
                  <c:v>39722</c:v>
                </c:pt>
                <c:pt idx="70">
                  <c:v>39753</c:v>
                </c:pt>
                <c:pt idx="71">
                  <c:v>39783</c:v>
                </c:pt>
                <c:pt idx="72">
                  <c:v>39814</c:v>
                </c:pt>
                <c:pt idx="73">
                  <c:v>39845</c:v>
                </c:pt>
                <c:pt idx="74">
                  <c:v>39873</c:v>
                </c:pt>
                <c:pt idx="75">
                  <c:v>39904</c:v>
                </c:pt>
                <c:pt idx="76">
                  <c:v>39934</c:v>
                </c:pt>
                <c:pt idx="77">
                  <c:v>39965</c:v>
                </c:pt>
                <c:pt idx="78">
                  <c:v>39995</c:v>
                </c:pt>
                <c:pt idx="79">
                  <c:v>40026</c:v>
                </c:pt>
                <c:pt idx="80">
                  <c:v>40057</c:v>
                </c:pt>
                <c:pt idx="81">
                  <c:v>40087</c:v>
                </c:pt>
                <c:pt idx="82">
                  <c:v>40118</c:v>
                </c:pt>
                <c:pt idx="83">
                  <c:v>40148</c:v>
                </c:pt>
                <c:pt idx="84">
                  <c:v>40179</c:v>
                </c:pt>
                <c:pt idx="85">
                  <c:v>40210</c:v>
                </c:pt>
                <c:pt idx="86">
                  <c:v>40238</c:v>
                </c:pt>
                <c:pt idx="87">
                  <c:v>40269</c:v>
                </c:pt>
                <c:pt idx="88">
                  <c:v>40299</c:v>
                </c:pt>
                <c:pt idx="89">
                  <c:v>40330</c:v>
                </c:pt>
                <c:pt idx="90">
                  <c:v>40360</c:v>
                </c:pt>
                <c:pt idx="91">
                  <c:v>40391</c:v>
                </c:pt>
                <c:pt idx="92">
                  <c:v>40422</c:v>
                </c:pt>
                <c:pt idx="93">
                  <c:v>40452</c:v>
                </c:pt>
                <c:pt idx="94">
                  <c:v>40483</c:v>
                </c:pt>
                <c:pt idx="95">
                  <c:v>40513</c:v>
                </c:pt>
                <c:pt idx="96">
                  <c:v>40544</c:v>
                </c:pt>
                <c:pt idx="97">
                  <c:v>40575</c:v>
                </c:pt>
                <c:pt idx="98">
                  <c:v>40603</c:v>
                </c:pt>
                <c:pt idx="99">
                  <c:v>40634</c:v>
                </c:pt>
                <c:pt idx="100">
                  <c:v>40664</c:v>
                </c:pt>
                <c:pt idx="101">
                  <c:v>40695</c:v>
                </c:pt>
                <c:pt idx="102">
                  <c:v>40725</c:v>
                </c:pt>
                <c:pt idx="103">
                  <c:v>40756</c:v>
                </c:pt>
                <c:pt idx="104">
                  <c:v>40787</c:v>
                </c:pt>
                <c:pt idx="105">
                  <c:v>40817</c:v>
                </c:pt>
                <c:pt idx="106">
                  <c:v>40848</c:v>
                </c:pt>
                <c:pt idx="107">
                  <c:v>40878</c:v>
                </c:pt>
                <c:pt idx="108">
                  <c:v>40909</c:v>
                </c:pt>
                <c:pt idx="109">
                  <c:v>40940</c:v>
                </c:pt>
                <c:pt idx="110">
                  <c:v>40969</c:v>
                </c:pt>
                <c:pt idx="111">
                  <c:v>41000</c:v>
                </c:pt>
                <c:pt idx="112">
                  <c:v>41030</c:v>
                </c:pt>
                <c:pt idx="113">
                  <c:v>41061</c:v>
                </c:pt>
                <c:pt idx="114">
                  <c:v>41091</c:v>
                </c:pt>
                <c:pt idx="115">
                  <c:v>41122</c:v>
                </c:pt>
                <c:pt idx="116">
                  <c:v>41153</c:v>
                </c:pt>
                <c:pt idx="117">
                  <c:v>41183</c:v>
                </c:pt>
                <c:pt idx="118">
                  <c:v>41214</c:v>
                </c:pt>
                <c:pt idx="119">
                  <c:v>41244</c:v>
                </c:pt>
                <c:pt idx="120">
                  <c:v>41275</c:v>
                </c:pt>
                <c:pt idx="121">
                  <c:v>41306</c:v>
                </c:pt>
                <c:pt idx="122">
                  <c:v>41334</c:v>
                </c:pt>
                <c:pt idx="123">
                  <c:v>41365</c:v>
                </c:pt>
                <c:pt idx="124">
                  <c:v>41395</c:v>
                </c:pt>
                <c:pt idx="125">
                  <c:v>41426</c:v>
                </c:pt>
                <c:pt idx="126">
                  <c:v>41456</c:v>
                </c:pt>
                <c:pt idx="127">
                  <c:v>41487</c:v>
                </c:pt>
                <c:pt idx="128">
                  <c:v>41518</c:v>
                </c:pt>
                <c:pt idx="129">
                  <c:v>41548</c:v>
                </c:pt>
                <c:pt idx="130">
                  <c:v>41579</c:v>
                </c:pt>
                <c:pt idx="131">
                  <c:v>41609</c:v>
                </c:pt>
                <c:pt idx="132">
                  <c:v>41640</c:v>
                </c:pt>
                <c:pt idx="133">
                  <c:v>41671</c:v>
                </c:pt>
                <c:pt idx="134">
                  <c:v>41699</c:v>
                </c:pt>
              </c:numCache>
            </c:numRef>
          </c:cat>
          <c:val>
            <c:numRef>
              <c:f>Sheet1!$B$2:$B$136</c:f>
              <c:numCache>
                <c:formatCode>General</c:formatCode>
                <c:ptCount val="135"/>
                <c:pt idx="0">
                  <c:v>5.8</c:v>
                </c:pt>
                <c:pt idx="1">
                  <c:v>5.9</c:v>
                </c:pt>
                <c:pt idx="2">
                  <c:v>5.9</c:v>
                </c:pt>
                <c:pt idx="3">
                  <c:v>6</c:v>
                </c:pt>
                <c:pt idx="4">
                  <c:v>6.1</c:v>
                </c:pt>
                <c:pt idx="5">
                  <c:v>6.3</c:v>
                </c:pt>
                <c:pt idx="6">
                  <c:v>6.2</c:v>
                </c:pt>
                <c:pt idx="7">
                  <c:v>6.1</c:v>
                </c:pt>
                <c:pt idx="8">
                  <c:v>6.1</c:v>
                </c:pt>
                <c:pt idx="9">
                  <c:v>6</c:v>
                </c:pt>
                <c:pt idx="10">
                  <c:v>5.8</c:v>
                </c:pt>
                <c:pt idx="11">
                  <c:v>5.7</c:v>
                </c:pt>
                <c:pt idx="12">
                  <c:v>5.7</c:v>
                </c:pt>
                <c:pt idx="13">
                  <c:v>5.5999999999999899</c:v>
                </c:pt>
                <c:pt idx="14">
                  <c:v>5.8</c:v>
                </c:pt>
                <c:pt idx="15">
                  <c:v>5.5999999999999899</c:v>
                </c:pt>
                <c:pt idx="16">
                  <c:v>5.5999999999999899</c:v>
                </c:pt>
                <c:pt idx="17">
                  <c:v>5.5999999999999899</c:v>
                </c:pt>
                <c:pt idx="18">
                  <c:v>5.5</c:v>
                </c:pt>
                <c:pt idx="19">
                  <c:v>5.4</c:v>
                </c:pt>
                <c:pt idx="20">
                  <c:v>5.4</c:v>
                </c:pt>
                <c:pt idx="21">
                  <c:v>5.5</c:v>
                </c:pt>
                <c:pt idx="22">
                  <c:v>5.4</c:v>
                </c:pt>
                <c:pt idx="23">
                  <c:v>5.4</c:v>
                </c:pt>
                <c:pt idx="24">
                  <c:v>5.3</c:v>
                </c:pt>
                <c:pt idx="25">
                  <c:v>5.4</c:v>
                </c:pt>
                <c:pt idx="26">
                  <c:v>5.2</c:v>
                </c:pt>
                <c:pt idx="27">
                  <c:v>5.2</c:v>
                </c:pt>
                <c:pt idx="28">
                  <c:v>5.0999999999999899</c:v>
                </c:pt>
                <c:pt idx="29">
                  <c:v>5</c:v>
                </c:pt>
                <c:pt idx="30">
                  <c:v>5</c:v>
                </c:pt>
                <c:pt idx="31">
                  <c:v>4.9000000000000004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4.9000000000000004</c:v>
                </c:pt>
                <c:pt idx="36">
                  <c:v>4.7</c:v>
                </c:pt>
                <c:pt idx="37">
                  <c:v>4.8</c:v>
                </c:pt>
                <c:pt idx="38">
                  <c:v>4.7</c:v>
                </c:pt>
                <c:pt idx="39">
                  <c:v>4.7</c:v>
                </c:pt>
                <c:pt idx="40">
                  <c:v>4.5999999999999899</c:v>
                </c:pt>
                <c:pt idx="41">
                  <c:v>4.5999999999999899</c:v>
                </c:pt>
                <c:pt idx="42">
                  <c:v>4.7</c:v>
                </c:pt>
                <c:pt idx="43">
                  <c:v>4.7</c:v>
                </c:pt>
                <c:pt idx="44">
                  <c:v>4.5</c:v>
                </c:pt>
                <c:pt idx="45">
                  <c:v>4.4000000000000004</c:v>
                </c:pt>
                <c:pt idx="46">
                  <c:v>4.5</c:v>
                </c:pt>
                <c:pt idx="47">
                  <c:v>4.4000000000000004</c:v>
                </c:pt>
                <c:pt idx="48">
                  <c:v>4.5999999999999899</c:v>
                </c:pt>
                <c:pt idx="49">
                  <c:v>4.5</c:v>
                </c:pt>
                <c:pt idx="50">
                  <c:v>4.4000000000000004</c:v>
                </c:pt>
                <c:pt idx="51">
                  <c:v>4.5</c:v>
                </c:pt>
                <c:pt idx="52">
                  <c:v>4.4000000000000004</c:v>
                </c:pt>
                <c:pt idx="53">
                  <c:v>4.5999999999999899</c:v>
                </c:pt>
                <c:pt idx="54">
                  <c:v>4.7</c:v>
                </c:pt>
                <c:pt idx="55">
                  <c:v>4.5999999999999899</c:v>
                </c:pt>
                <c:pt idx="56">
                  <c:v>4.7</c:v>
                </c:pt>
                <c:pt idx="57">
                  <c:v>4.7</c:v>
                </c:pt>
                <c:pt idx="58">
                  <c:v>4.7</c:v>
                </c:pt>
                <c:pt idx="59">
                  <c:v>5</c:v>
                </c:pt>
                <c:pt idx="60">
                  <c:v>5</c:v>
                </c:pt>
                <c:pt idx="61">
                  <c:v>4.9000000000000004</c:v>
                </c:pt>
                <c:pt idx="62">
                  <c:v>5.0999999999999899</c:v>
                </c:pt>
                <c:pt idx="63">
                  <c:v>5</c:v>
                </c:pt>
                <c:pt idx="64">
                  <c:v>5.4</c:v>
                </c:pt>
                <c:pt idx="65">
                  <c:v>5.5999999999999899</c:v>
                </c:pt>
                <c:pt idx="66">
                  <c:v>5.8</c:v>
                </c:pt>
                <c:pt idx="67">
                  <c:v>6.1</c:v>
                </c:pt>
                <c:pt idx="68">
                  <c:v>6.1</c:v>
                </c:pt>
                <c:pt idx="69">
                  <c:v>6.5</c:v>
                </c:pt>
                <c:pt idx="70">
                  <c:v>6.8</c:v>
                </c:pt>
                <c:pt idx="71">
                  <c:v>7.3</c:v>
                </c:pt>
                <c:pt idx="72">
                  <c:v>7.8</c:v>
                </c:pt>
                <c:pt idx="73">
                  <c:v>8.3000000000000007</c:v>
                </c:pt>
                <c:pt idx="74">
                  <c:v>8.6999999999999904</c:v>
                </c:pt>
                <c:pt idx="75">
                  <c:v>9</c:v>
                </c:pt>
                <c:pt idx="76">
                  <c:v>9.4</c:v>
                </c:pt>
                <c:pt idx="77">
                  <c:v>9.5</c:v>
                </c:pt>
                <c:pt idx="78">
                  <c:v>9.5</c:v>
                </c:pt>
                <c:pt idx="79">
                  <c:v>9.6</c:v>
                </c:pt>
                <c:pt idx="80">
                  <c:v>9.8000000000000007</c:v>
                </c:pt>
                <c:pt idx="81">
                  <c:v>10</c:v>
                </c:pt>
                <c:pt idx="82">
                  <c:v>9.9</c:v>
                </c:pt>
                <c:pt idx="83">
                  <c:v>9.9</c:v>
                </c:pt>
                <c:pt idx="84">
                  <c:v>9.6999999999999904</c:v>
                </c:pt>
                <c:pt idx="85">
                  <c:v>9.8000000000000007</c:v>
                </c:pt>
                <c:pt idx="86">
                  <c:v>9.9</c:v>
                </c:pt>
                <c:pt idx="87">
                  <c:v>9.9</c:v>
                </c:pt>
                <c:pt idx="88">
                  <c:v>9.6</c:v>
                </c:pt>
                <c:pt idx="89">
                  <c:v>9.4</c:v>
                </c:pt>
                <c:pt idx="90">
                  <c:v>9.5</c:v>
                </c:pt>
                <c:pt idx="91">
                  <c:v>9.5</c:v>
                </c:pt>
                <c:pt idx="92">
                  <c:v>9.5</c:v>
                </c:pt>
                <c:pt idx="93">
                  <c:v>9.5</c:v>
                </c:pt>
                <c:pt idx="94">
                  <c:v>9.8000000000000007</c:v>
                </c:pt>
                <c:pt idx="95">
                  <c:v>9.4</c:v>
                </c:pt>
                <c:pt idx="96">
                  <c:v>9.1</c:v>
                </c:pt>
                <c:pt idx="97">
                  <c:v>9</c:v>
                </c:pt>
                <c:pt idx="98">
                  <c:v>9</c:v>
                </c:pt>
                <c:pt idx="99">
                  <c:v>9.1</c:v>
                </c:pt>
                <c:pt idx="100">
                  <c:v>9</c:v>
                </c:pt>
                <c:pt idx="101">
                  <c:v>9.1</c:v>
                </c:pt>
                <c:pt idx="102">
                  <c:v>9</c:v>
                </c:pt>
                <c:pt idx="103">
                  <c:v>9</c:v>
                </c:pt>
                <c:pt idx="104">
                  <c:v>9</c:v>
                </c:pt>
                <c:pt idx="105">
                  <c:v>8.8000000000000007</c:v>
                </c:pt>
                <c:pt idx="106">
                  <c:v>8.6</c:v>
                </c:pt>
                <c:pt idx="107">
                  <c:v>8.5</c:v>
                </c:pt>
                <c:pt idx="108">
                  <c:v>8.1999999999999904</c:v>
                </c:pt>
                <c:pt idx="109">
                  <c:v>8.3000000000000007</c:v>
                </c:pt>
                <c:pt idx="110">
                  <c:v>8.1999999999999904</c:v>
                </c:pt>
                <c:pt idx="111">
                  <c:v>8.1999999999999904</c:v>
                </c:pt>
                <c:pt idx="112">
                  <c:v>8.1999999999999904</c:v>
                </c:pt>
                <c:pt idx="113">
                  <c:v>8.1999999999999904</c:v>
                </c:pt>
                <c:pt idx="114">
                  <c:v>8.1999999999999904</c:v>
                </c:pt>
                <c:pt idx="115">
                  <c:v>8.1</c:v>
                </c:pt>
                <c:pt idx="116">
                  <c:v>7.8</c:v>
                </c:pt>
                <c:pt idx="117">
                  <c:v>7.8</c:v>
                </c:pt>
                <c:pt idx="118">
                  <c:v>7.8</c:v>
                </c:pt>
                <c:pt idx="119">
                  <c:v>7.9</c:v>
                </c:pt>
                <c:pt idx="120">
                  <c:v>7.9</c:v>
                </c:pt>
                <c:pt idx="121">
                  <c:v>7.7</c:v>
                </c:pt>
                <c:pt idx="122">
                  <c:v>7.5</c:v>
                </c:pt>
                <c:pt idx="123">
                  <c:v>7.5</c:v>
                </c:pt>
                <c:pt idx="124">
                  <c:v>7.5</c:v>
                </c:pt>
                <c:pt idx="125">
                  <c:v>7.5</c:v>
                </c:pt>
                <c:pt idx="126">
                  <c:v>7.3</c:v>
                </c:pt>
                <c:pt idx="127">
                  <c:v>7.2</c:v>
                </c:pt>
                <c:pt idx="128">
                  <c:v>7.2</c:v>
                </c:pt>
                <c:pt idx="129">
                  <c:v>7.2</c:v>
                </c:pt>
                <c:pt idx="130">
                  <c:v>7</c:v>
                </c:pt>
                <c:pt idx="131">
                  <c:v>6.7</c:v>
                </c:pt>
                <c:pt idx="132">
                  <c:v>6.6</c:v>
                </c:pt>
                <c:pt idx="133">
                  <c:v>6.7</c:v>
                </c:pt>
                <c:pt idx="134">
                  <c:v>6.7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NYC</c:v>
                </c:pt>
              </c:strCache>
            </c:strRef>
          </c:tx>
          <c:spPr>
            <a:ln w="47625">
              <a:solidFill>
                <a:srgbClr val="C0504D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Sheet1!$A$2:$A$136</c:f>
              <c:numCache>
                <c:formatCode>[$-409]mmm\-yy;@</c:formatCode>
                <c:ptCount val="135"/>
                <c:pt idx="0">
                  <c:v>37622</c:v>
                </c:pt>
                <c:pt idx="1">
                  <c:v>37653</c:v>
                </c:pt>
                <c:pt idx="2">
                  <c:v>37681</c:v>
                </c:pt>
                <c:pt idx="3">
                  <c:v>37712</c:v>
                </c:pt>
                <c:pt idx="4">
                  <c:v>37742</c:v>
                </c:pt>
                <c:pt idx="5">
                  <c:v>37773</c:v>
                </c:pt>
                <c:pt idx="6">
                  <c:v>37803</c:v>
                </c:pt>
                <c:pt idx="7">
                  <c:v>37834</c:v>
                </c:pt>
                <c:pt idx="8">
                  <c:v>37865</c:v>
                </c:pt>
                <c:pt idx="9">
                  <c:v>37895</c:v>
                </c:pt>
                <c:pt idx="10">
                  <c:v>37926</c:v>
                </c:pt>
                <c:pt idx="11">
                  <c:v>37956</c:v>
                </c:pt>
                <c:pt idx="12">
                  <c:v>37987</c:v>
                </c:pt>
                <c:pt idx="13">
                  <c:v>38018</c:v>
                </c:pt>
                <c:pt idx="14">
                  <c:v>38047</c:v>
                </c:pt>
                <c:pt idx="15">
                  <c:v>38078</c:v>
                </c:pt>
                <c:pt idx="16">
                  <c:v>38108</c:v>
                </c:pt>
                <c:pt idx="17">
                  <c:v>38139</c:v>
                </c:pt>
                <c:pt idx="18">
                  <c:v>38169</c:v>
                </c:pt>
                <c:pt idx="19">
                  <c:v>38200</c:v>
                </c:pt>
                <c:pt idx="20">
                  <c:v>38231</c:v>
                </c:pt>
                <c:pt idx="21">
                  <c:v>38261</c:v>
                </c:pt>
                <c:pt idx="22">
                  <c:v>38292</c:v>
                </c:pt>
                <c:pt idx="23">
                  <c:v>38322</c:v>
                </c:pt>
                <c:pt idx="24">
                  <c:v>38353</c:v>
                </c:pt>
                <c:pt idx="25">
                  <c:v>38384</c:v>
                </c:pt>
                <c:pt idx="26">
                  <c:v>38412</c:v>
                </c:pt>
                <c:pt idx="27">
                  <c:v>38443</c:v>
                </c:pt>
                <c:pt idx="28">
                  <c:v>38473</c:v>
                </c:pt>
                <c:pt idx="29">
                  <c:v>38504</c:v>
                </c:pt>
                <c:pt idx="30">
                  <c:v>38534</c:v>
                </c:pt>
                <c:pt idx="31">
                  <c:v>38565</c:v>
                </c:pt>
                <c:pt idx="32">
                  <c:v>38596</c:v>
                </c:pt>
                <c:pt idx="33">
                  <c:v>38626</c:v>
                </c:pt>
                <c:pt idx="34">
                  <c:v>38657</c:v>
                </c:pt>
                <c:pt idx="35">
                  <c:v>38687</c:v>
                </c:pt>
                <c:pt idx="36">
                  <c:v>38718</c:v>
                </c:pt>
                <c:pt idx="37">
                  <c:v>38749</c:v>
                </c:pt>
                <c:pt idx="38">
                  <c:v>38777</c:v>
                </c:pt>
                <c:pt idx="39">
                  <c:v>38808</c:v>
                </c:pt>
                <c:pt idx="40">
                  <c:v>38838</c:v>
                </c:pt>
                <c:pt idx="41">
                  <c:v>38869</c:v>
                </c:pt>
                <c:pt idx="42">
                  <c:v>38899</c:v>
                </c:pt>
                <c:pt idx="43">
                  <c:v>38930</c:v>
                </c:pt>
                <c:pt idx="44">
                  <c:v>38961</c:v>
                </c:pt>
                <c:pt idx="45">
                  <c:v>38991</c:v>
                </c:pt>
                <c:pt idx="46">
                  <c:v>39022</c:v>
                </c:pt>
                <c:pt idx="47">
                  <c:v>39052</c:v>
                </c:pt>
                <c:pt idx="48">
                  <c:v>39083</c:v>
                </c:pt>
                <c:pt idx="49">
                  <c:v>39114</c:v>
                </c:pt>
                <c:pt idx="50">
                  <c:v>39142</c:v>
                </c:pt>
                <c:pt idx="51">
                  <c:v>39173</c:v>
                </c:pt>
                <c:pt idx="52">
                  <c:v>39203</c:v>
                </c:pt>
                <c:pt idx="53">
                  <c:v>39234</c:v>
                </c:pt>
                <c:pt idx="54">
                  <c:v>39264</c:v>
                </c:pt>
                <c:pt idx="55">
                  <c:v>39295</c:v>
                </c:pt>
                <c:pt idx="56">
                  <c:v>39326</c:v>
                </c:pt>
                <c:pt idx="57">
                  <c:v>39356</c:v>
                </c:pt>
                <c:pt idx="58">
                  <c:v>39387</c:v>
                </c:pt>
                <c:pt idx="59">
                  <c:v>39417</c:v>
                </c:pt>
                <c:pt idx="60">
                  <c:v>39448</c:v>
                </c:pt>
                <c:pt idx="61">
                  <c:v>39479</c:v>
                </c:pt>
                <c:pt idx="62">
                  <c:v>39508</c:v>
                </c:pt>
                <c:pt idx="63">
                  <c:v>39539</c:v>
                </c:pt>
                <c:pt idx="64">
                  <c:v>39569</c:v>
                </c:pt>
                <c:pt idx="65">
                  <c:v>39600</c:v>
                </c:pt>
                <c:pt idx="66">
                  <c:v>39630</c:v>
                </c:pt>
                <c:pt idx="67">
                  <c:v>39661</c:v>
                </c:pt>
                <c:pt idx="68">
                  <c:v>39692</c:v>
                </c:pt>
                <c:pt idx="69">
                  <c:v>39722</c:v>
                </c:pt>
                <c:pt idx="70">
                  <c:v>39753</c:v>
                </c:pt>
                <c:pt idx="71">
                  <c:v>39783</c:v>
                </c:pt>
                <c:pt idx="72">
                  <c:v>39814</c:v>
                </c:pt>
                <c:pt idx="73">
                  <c:v>39845</c:v>
                </c:pt>
                <c:pt idx="74">
                  <c:v>39873</c:v>
                </c:pt>
                <c:pt idx="75">
                  <c:v>39904</c:v>
                </c:pt>
                <c:pt idx="76">
                  <c:v>39934</c:v>
                </c:pt>
                <c:pt idx="77">
                  <c:v>39965</c:v>
                </c:pt>
                <c:pt idx="78">
                  <c:v>39995</c:v>
                </c:pt>
                <c:pt idx="79">
                  <c:v>40026</c:v>
                </c:pt>
                <c:pt idx="80">
                  <c:v>40057</c:v>
                </c:pt>
                <c:pt idx="81">
                  <c:v>40087</c:v>
                </c:pt>
                <c:pt idx="82">
                  <c:v>40118</c:v>
                </c:pt>
                <c:pt idx="83">
                  <c:v>40148</c:v>
                </c:pt>
                <c:pt idx="84">
                  <c:v>40179</c:v>
                </c:pt>
                <c:pt idx="85">
                  <c:v>40210</c:v>
                </c:pt>
                <c:pt idx="86">
                  <c:v>40238</c:v>
                </c:pt>
                <c:pt idx="87">
                  <c:v>40269</c:v>
                </c:pt>
                <c:pt idx="88">
                  <c:v>40299</c:v>
                </c:pt>
                <c:pt idx="89">
                  <c:v>40330</c:v>
                </c:pt>
                <c:pt idx="90">
                  <c:v>40360</c:v>
                </c:pt>
                <c:pt idx="91">
                  <c:v>40391</c:v>
                </c:pt>
                <c:pt idx="92">
                  <c:v>40422</c:v>
                </c:pt>
                <c:pt idx="93">
                  <c:v>40452</c:v>
                </c:pt>
                <c:pt idx="94">
                  <c:v>40483</c:v>
                </c:pt>
                <c:pt idx="95">
                  <c:v>40513</c:v>
                </c:pt>
                <c:pt idx="96">
                  <c:v>40544</c:v>
                </c:pt>
                <c:pt idx="97">
                  <c:v>40575</c:v>
                </c:pt>
                <c:pt idx="98">
                  <c:v>40603</c:v>
                </c:pt>
                <c:pt idx="99">
                  <c:v>40634</c:v>
                </c:pt>
                <c:pt idx="100">
                  <c:v>40664</c:v>
                </c:pt>
                <c:pt idx="101">
                  <c:v>40695</c:v>
                </c:pt>
                <c:pt idx="102">
                  <c:v>40725</c:v>
                </c:pt>
                <c:pt idx="103">
                  <c:v>40756</c:v>
                </c:pt>
                <c:pt idx="104">
                  <c:v>40787</c:v>
                </c:pt>
                <c:pt idx="105">
                  <c:v>40817</c:v>
                </c:pt>
                <c:pt idx="106">
                  <c:v>40848</c:v>
                </c:pt>
                <c:pt idx="107">
                  <c:v>40878</c:v>
                </c:pt>
                <c:pt idx="108">
                  <c:v>40909</c:v>
                </c:pt>
                <c:pt idx="109">
                  <c:v>40940</c:v>
                </c:pt>
                <c:pt idx="110">
                  <c:v>40969</c:v>
                </c:pt>
                <c:pt idx="111">
                  <c:v>41000</c:v>
                </c:pt>
                <c:pt idx="112">
                  <c:v>41030</c:v>
                </c:pt>
                <c:pt idx="113">
                  <c:v>41061</c:v>
                </c:pt>
                <c:pt idx="114">
                  <c:v>41091</c:v>
                </c:pt>
                <c:pt idx="115">
                  <c:v>41122</c:v>
                </c:pt>
                <c:pt idx="116">
                  <c:v>41153</c:v>
                </c:pt>
                <c:pt idx="117">
                  <c:v>41183</c:v>
                </c:pt>
                <c:pt idx="118">
                  <c:v>41214</c:v>
                </c:pt>
                <c:pt idx="119">
                  <c:v>41244</c:v>
                </c:pt>
                <c:pt idx="120">
                  <c:v>41275</c:v>
                </c:pt>
                <c:pt idx="121">
                  <c:v>41306</c:v>
                </c:pt>
                <c:pt idx="122">
                  <c:v>41334</c:v>
                </c:pt>
                <c:pt idx="123">
                  <c:v>41365</c:v>
                </c:pt>
                <c:pt idx="124">
                  <c:v>41395</c:v>
                </c:pt>
                <c:pt idx="125">
                  <c:v>41426</c:v>
                </c:pt>
                <c:pt idx="126">
                  <c:v>41456</c:v>
                </c:pt>
                <c:pt idx="127">
                  <c:v>41487</c:v>
                </c:pt>
                <c:pt idx="128">
                  <c:v>41518</c:v>
                </c:pt>
                <c:pt idx="129">
                  <c:v>41548</c:v>
                </c:pt>
                <c:pt idx="130">
                  <c:v>41579</c:v>
                </c:pt>
                <c:pt idx="131">
                  <c:v>41609</c:v>
                </c:pt>
                <c:pt idx="132">
                  <c:v>41640</c:v>
                </c:pt>
                <c:pt idx="133">
                  <c:v>41671</c:v>
                </c:pt>
                <c:pt idx="134">
                  <c:v>41699</c:v>
                </c:pt>
              </c:numCache>
            </c:numRef>
          </c:cat>
          <c:val>
            <c:numRef>
              <c:f>Sheet1!$C$2:$C$136</c:f>
              <c:numCache>
                <c:formatCode>#,##0.0</c:formatCode>
                <c:ptCount val="135"/>
                <c:pt idx="0">
                  <c:v>8.5</c:v>
                </c:pt>
                <c:pt idx="1">
                  <c:v>8.5</c:v>
                </c:pt>
                <c:pt idx="2">
                  <c:v>8.4</c:v>
                </c:pt>
                <c:pt idx="3">
                  <c:v>8.4</c:v>
                </c:pt>
                <c:pt idx="4">
                  <c:v>8.3000000000000007</c:v>
                </c:pt>
                <c:pt idx="5">
                  <c:v>8.3000000000000007</c:v>
                </c:pt>
                <c:pt idx="6">
                  <c:v>8.3000000000000007</c:v>
                </c:pt>
                <c:pt idx="7">
                  <c:v>8.3000000000000007</c:v>
                </c:pt>
                <c:pt idx="8">
                  <c:v>8.1999999999999904</c:v>
                </c:pt>
                <c:pt idx="9">
                  <c:v>8.1999999999999904</c:v>
                </c:pt>
                <c:pt idx="10">
                  <c:v>8.1</c:v>
                </c:pt>
                <c:pt idx="11">
                  <c:v>8</c:v>
                </c:pt>
                <c:pt idx="12">
                  <c:v>7.9</c:v>
                </c:pt>
                <c:pt idx="13">
                  <c:v>7.8</c:v>
                </c:pt>
                <c:pt idx="14">
                  <c:v>7.6</c:v>
                </c:pt>
                <c:pt idx="15">
                  <c:v>7.5</c:v>
                </c:pt>
                <c:pt idx="16">
                  <c:v>7.4</c:v>
                </c:pt>
                <c:pt idx="17">
                  <c:v>7.2</c:v>
                </c:pt>
                <c:pt idx="18">
                  <c:v>7</c:v>
                </c:pt>
                <c:pt idx="19">
                  <c:v>6.8</c:v>
                </c:pt>
                <c:pt idx="20">
                  <c:v>6.6</c:v>
                </c:pt>
                <c:pt idx="21">
                  <c:v>6.4</c:v>
                </c:pt>
                <c:pt idx="22">
                  <c:v>6.2</c:v>
                </c:pt>
                <c:pt idx="23">
                  <c:v>6.1</c:v>
                </c:pt>
                <c:pt idx="24">
                  <c:v>6</c:v>
                </c:pt>
                <c:pt idx="25">
                  <c:v>5.9</c:v>
                </c:pt>
                <c:pt idx="26">
                  <c:v>5.8</c:v>
                </c:pt>
                <c:pt idx="27">
                  <c:v>5.7</c:v>
                </c:pt>
                <c:pt idx="28">
                  <c:v>5.7</c:v>
                </c:pt>
                <c:pt idx="29">
                  <c:v>5.5999999999999899</c:v>
                </c:pt>
                <c:pt idx="30">
                  <c:v>5.7</c:v>
                </c:pt>
                <c:pt idx="31">
                  <c:v>5.7</c:v>
                </c:pt>
                <c:pt idx="32">
                  <c:v>5.8</c:v>
                </c:pt>
                <c:pt idx="33">
                  <c:v>5.8</c:v>
                </c:pt>
                <c:pt idx="34">
                  <c:v>5.8</c:v>
                </c:pt>
                <c:pt idx="35">
                  <c:v>5.7</c:v>
                </c:pt>
                <c:pt idx="36">
                  <c:v>5.5</c:v>
                </c:pt>
                <c:pt idx="37">
                  <c:v>5.4</c:v>
                </c:pt>
                <c:pt idx="38">
                  <c:v>5.3</c:v>
                </c:pt>
                <c:pt idx="39">
                  <c:v>5.2</c:v>
                </c:pt>
                <c:pt idx="40">
                  <c:v>5.2</c:v>
                </c:pt>
                <c:pt idx="41">
                  <c:v>5.0999999999999899</c:v>
                </c:pt>
                <c:pt idx="42">
                  <c:v>5</c:v>
                </c:pt>
                <c:pt idx="43">
                  <c:v>4.8</c:v>
                </c:pt>
                <c:pt idx="44">
                  <c:v>4.7</c:v>
                </c:pt>
                <c:pt idx="45">
                  <c:v>4.5999999999999899</c:v>
                </c:pt>
                <c:pt idx="46">
                  <c:v>4.5999999999999899</c:v>
                </c:pt>
                <c:pt idx="47">
                  <c:v>4.5999999999999899</c:v>
                </c:pt>
                <c:pt idx="48">
                  <c:v>4.5999999999999899</c:v>
                </c:pt>
                <c:pt idx="49">
                  <c:v>4.7</c:v>
                </c:pt>
                <c:pt idx="50">
                  <c:v>4.7</c:v>
                </c:pt>
                <c:pt idx="51">
                  <c:v>4.8</c:v>
                </c:pt>
                <c:pt idx="52">
                  <c:v>5</c:v>
                </c:pt>
                <c:pt idx="53">
                  <c:v>5.0999999999999899</c:v>
                </c:pt>
                <c:pt idx="54">
                  <c:v>5.0999999999999899</c:v>
                </c:pt>
                <c:pt idx="55">
                  <c:v>5.0999999999999899</c:v>
                </c:pt>
                <c:pt idx="56">
                  <c:v>5.0999999999999899</c:v>
                </c:pt>
                <c:pt idx="57">
                  <c:v>5</c:v>
                </c:pt>
                <c:pt idx="58">
                  <c:v>4.9000000000000004</c:v>
                </c:pt>
                <c:pt idx="59">
                  <c:v>4.8</c:v>
                </c:pt>
                <c:pt idx="60">
                  <c:v>4.7</c:v>
                </c:pt>
                <c:pt idx="61">
                  <c:v>4.7</c:v>
                </c:pt>
                <c:pt idx="62">
                  <c:v>4.7</c:v>
                </c:pt>
                <c:pt idx="63">
                  <c:v>4.8</c:v>
                </c:pt>
                <c:pt idx="64">
                  <c:v>5</c:v>
                </c:pt>
                <c:pt idx="65">
                  <c:v>5.2</c:v>
                </c:pt>
                <c:pt idx="66">
                  <c:v>5.4</c:v>
                </c:pt>
                <c:pt idx="67">
                  <c:v>5.5999999999999899</c:v>
                </c:pt>
                <c:pt idx="68">
                  <c:v>5.9</c:v>
                </c:pt>
                <c:pt idx="69">
                  <c:v>6.2</c:v>
                </c:pt>
                <c:pt idx="70">
                  <c:v>6.6</c:v>
                </c:pt>
                <c:pt idx="71">
                  <c:v>7</c:v>
                </c:pt>
                <c:pt idx="72">
                  <c:v>7.5</c:v>
                </c:pt>
                <c:pt idx="73">
                  <c:v>8</c:v>
                </c:pt>
                <c:pt idx="74">
                  <c:v>8.4</c:v>
                </c:pt>
                <c:pt idx="75">
                  <c:v>8.8000000000000007</c:v>
                </c:pt>
                <c:pt idx="76">
                  <c:v>9.1</c:v>
                </c:pt>
                <c:pt idx="77">
                  <c:v>9.4</c:v>
                </c:pt>
                <c:pt idx="78">
                  <c:v>9.6999999999999904</c:v>
                </c:pt>
                <c:pt idx="79">
                  <c:v>9.9</c:v>
                </c:pt>
                <c:pt idx="80">
                  <c:v>10</c:v>
                </c:pt>
                <c:pt idx="81">
                  <c:v>10</c:v>
                </c:pt>
                <c:pt idx="82">
                  <c:v>10.1</c:v>
                </c:pt>
                <c:pt idx="83">
                  <c:v>10.1</c:v>
                </c:pt>
                <c:pt idx="84">
                  <c:v>10</c:v>
                </c:pt>
                <c:pt idx="85">
                  <c:v>10</c:v>
                </c:pt>
                <c:pt idx="86">
                  <c:v>9.9</c:v>
                </c:pt>
                <c:pt idx="87">
                  <c:v>9.8000000000000007</c:v>
                </c:pt>
                <c:pt idx="88">
                  <c:v>9.6999999999999904</c:v>
                </c:pt>
                <c:pt idx="89">
                  <c:v>9.6</c:v>
                </c:pt>
                <c:pt idx="90">
                  <c:v>9.5</c:v>
                </c:pt>
                <c:pt idx="91">
                  <c:v>9.4</c:v>
                </c:pt>
                <c:pt idx="92">
                  <c:v>9.3000000000000007</c:v>
                </c:pt>
                <c:pt idx="93">
                  <c:v>9.3000000000000007</c:v>
                </c:pt>
                <c:pt idx="94">
                  <c:v>9.1999999999999904</c:v>
                </c:pt>
                <c:pt idx="95">
                  <c:v>9</c:v>
                </c:pt>
                <c:pt idx="96">
                  <c:v>8.9</c:v>
                </c:pt>
                <c:pt idx="97">
                  <c:v>8.8000000000000007</c:v>
                </c:pt>
                <c:pt idx="98">
                  <c:v>8.8000000000000007</c:v>
                </c:pt>
                <c:pt idx="99">
                  <c:v>8.8000000000000007</c:v>
                </c:pt>
                <c:pt idx="100">
                  <c:v>8.9</c:v>
                </c:pt>
                <c:pt idx="101">
                  <c:v>9</c:v>
                </c:pt>
                <c:pt idx="102">
                  <c:v>9.1</c:v>
                </c:pt>
                <c:pt idx="103">
                  <c:v>9.1999999999999904</c:v>
                </c:pt>
                <c:pt idx="104">
                  <c:v>9.3000000000000007</c:v>
                </c:pt>
                <c:pt idx="105">
                  <c:v>9.4</c:v>
                </c:pt>
                <c:pt idx="106">
                  <c:v>9.4</c:v>
                </c:pt>
                <c:pt idx="107">
                  <c:v>9.4</c:v>
                </c:pt>
                <c:pt idx="108">
                  <c:v>9.4</c:v>
                </c:pt>
                <c:pt idx="109">
                  <c:v>9.4</c:v>
                </c:pt>
                <c:pt idx="110">
                  <c:v>9.5</c:v>
                </c:pt>
                <c:pt idx="111">
                  <c:v>9.5</c:v>
                </c:pt>
                <c:pt idx="112">
                  <c:v>9.6</c:v>
                </c:pt>
                <c:pt idx="113">
                  <c:v>9.5</c:v>
                </c:pt>
                <c:pt idx="114">
                  <c:v>9.5</c:v>
                </c:pt>
                <c:pt idx="115">
                  <c:v>9.4</c:v>
                </c:pt>
                <c:pt idx="116">
                  <c:v>9.1999999999999904</c:v>
                </c:pt>
                <c:pt idx="117">
                  <c:v>9.1</c:v>
                </c:pt>
                <c:pt idx="118">
                  <c:v>9.1</c:v>
                </c:pt>
                <c:pt idx="119">
                  <c:v>9</c:v>
                </c:pt>
                <c:pt idx="120">
                  <c:v>8.9</c:v>
                </c:pt>
                <c:pt idx="121">
                  <c:v>8.9</c:v>
                </c:pt>
                <c:pt idx="122">
                  <c:v>8.8000000000000007</c:v>
                </c:pt>
                <c:pt idx="123">
                  <c:v>8.8000000000000007</c:v>
                </c:pt>
                <c:pt idx="124">
                  <c:v>8.8000000000000007</c:v>
                </c:pt>
                <c:pt idx="125">
                  <c:v>8.8000000000000007</c:v>
                </c:pt>
                <c:pt idx="126">
                  <c:v>8.8000000000000007</c:v>
                </c:pt>
                <c:pt idx="127">
                  <c:v>8.8000000000000007</c:v>
                </c:pt>
                <c:pt idx="128">
                  <c:v>8.6</c:v>
                </c:pt>
                <c:pt idx="129">
                  <c:v>8.4</c:v>
                </c:pt>
                <c:pt idx="130">
                  <c:v>8.1999999999999904</c:v>
                </c:pt>
                <c:pt idx="131">
                  <c:v>8</c:v>
                </c:pt>
                <c:pt idx="132">
                  <c:v>7.8</c:v>
                </c:pt>
                <c:pt idx="133">
                  <c:v>7.9</c:v>
                </c:pt>
                <c:pt idx="134">
                  <c:v>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581248"/>
        <c:axId val="46582784"/>
      </c:lineChart>
      <c:dateAx>
        <c:axId val="46581248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low"/>
        <c:txPr>
          <a:bodyPr rot="0" vert="horz"/>
          <a:lstStyle/>
          <a:p>
            <a:pPr>
              <a:defRPr/>
            </a:pPr>
            <a:endParaRPr lang="en-US"/>
          </a:p>
        </c:txPr>
        <c:crossAx val="46582784"/>
        <c:crosses val="autoZero"/>
        <c:auto val="1"/>
        <c:lblOffset val="100"/>
        <c:baseTimeUnit val="months"/>
        <c:majorUnit val="12"/>
        <c:majorTimeUnit val="months"/>
      </c:dateAx>
      <c:valAx>
        <c:axId val="46582784"/>
        <c:scaling>
          <c:orientation val="minMax"/>
          <c:min val="2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Unemployment Rate</a:t>
                </a:r>
              </a:p>
            </c:rich>
          </c:tx>
          <c:layout>
            <c:manualLayout>
              <c:xMode val="edge"/>
              <c:yMode val="edge"/>
              <c:x val="2.8031253037814698E-2"/>
              <c:y val="0.31513912066890498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crossAx val="46581248"/>
        <c:crosses val="autoZero"/>
        <c:crossBetween val="between"/>
        <c:majorUnit val="2"/>
      </c:valAx>
      <c:spPr>
        <a:ln>
          <a:noFill/>
        </a:ln>
      </c:spPr>
    </c:plotArea>
    <c:legend>
      <c:legendPos val="b"/>
      <c:layout>
        <c:manualLayout>
          <c:xMode val="edge"/>
          <c:yMode val="edge"/>
          <c:x val="0.21060488966656901"/>
          <c:y val="0.102879762826165"/>
          <c:w val="0.14669145523476201"/>
          <c:h val="0.133879353410534"/>
        </c:manualLayout>
      </c:layout>
      <c:overlay val="0"/>
      <c:spPr>
        <a:noFill/>
        <a:ln>
          <a:solidFill>
            <a:sysClr val="windowText" lastClr="000000">
              <a:alpha val="0"/>
            </a:sysClr>
          </a:solidFill>
        </a:ln>
      </c:spPr>
    </c:legend>
    <c:plotVisOnly val="1"/>
    <c:dispBlanksAs val="gap"/>
    <c:showDLblsOverMax val="0"/>
  </c:chart>
  <c:txPr>
    <a:bodyPr/>
    <a:lstStyle/>
    <a:p>
      <a:pPr>
        <a:defRPr sz="1400">
          <a:solidFill>
            <a:srgbClr val="FFFFFF"/>
          </a:solidFill>
          <a:latin typeface="Franklin Gothic Medium" pitchFamily="34" charset="0"/>
        </a:defRPr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Debt Outstanding</c:v>
                </c:pt>
              </c:strCache>
            </c:strRef>
          </c:tx>
          <c:explosion val="25"/>
          <c:dPt>
            <c:idx val="0"/>
            <c:bubble3D val="0"/>
            <c:explosion val="7"/>
          </c:dPt>
          <c:dPt>
            <c:idx val="1"/>
            <c:bubble3D val="0"/>
            <c:explosion val="7"/>
          </c:dPt>
          <c:cat>
            <c:strRef>
              <c:f>Sheet1!$A$2:$A$3</c:f>
              <c:strCache>
                <c:ptCount val="2"/>
                <c:pt idx="0">
                  <c:v>Tax-Exempt</c:v>
                </c:pt>
                <c:pt idx="1">
                  <c:v>Taxable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77</c:v>
                </c:pt>
                <c:pt idx="1">
                  <c:v>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Debt Outstanding</c:v>
                </c:pt>
              </c:strCache>
            </c:strRef>
          </c:tx>
          <c:explosion val="25"/>
          <c:dPt>
            <c:idx val="0"/>
            <c:bubble3D val="0"/>
            <c:explosion val="7"/>
          </c:dPt>
          <c:dPt>
            <c:idx val="1"/>
            <c:bubble3D val="0"/>
            <c:explosion val="7"/>
          </c:dPt>
          <c:cat>
            <c:strRef>
              <c:f>Sheet1!$A$2:$A$3</c:f>
              <c:strCache>
                <c:ptCount val="2"/>
                <c:pt idx="0">
                  <c:v>Fixed</c:v>
                </c:pt>
                <c:pt idx="1">
                  <c:v>Variable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64</c:v>
                </c:pt>
                <c:pt idx="1">
                  <c:v>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2008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spPr>
              <a:ln>
                <a:noFill/>
              </a:ln>
            </c:spPr>
            <c:txPr>
              <a:bodyPr/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CEO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0.41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2010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FFFFFF"/>
                        </a:solidFill>
                      </a:rPr>
                      <a:t>44.9%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Sheet1!$A$2</c:f>
              <c:strCache>
                <c:ptCount val="1"/>
                <c:pt idx="0">
                  <c:v>CEO</c:v>
                </c:pt>
              </c:strCache>
            </c:strRef>
          </c:cat>
          <c:val>
            <c:numRef>
              <c:f>Sheet1!$C$2</c:f>
              <c:numCache>
                <c:formatCode>0.00%</c:formatCode>
                <c:ptCount val="1"/>
                <c:pt idx="0">
                  <c:v>0.44900000000000001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2012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FFFFFF"/>
                        </a:solidFill>
                      </a:rPr>
                      <a:t>45.6%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CEO</c:v>
                </c:pt>
              </c:strCache>
            </c:strRef>
          </c:cat>
          <c:val>
            <c:numRef>
              <c:f>Sheet1!$D$2</c:f>
              <c:numCache>
                <c:formatCode>0.00%</c:formatCode>
                <c:ptCount val="1"/>
                <c:pt idx="0">
                  <c:v>0.45600000000000002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8"/>
        <c:overlap val="-87"/>
        <c:axId val="86067456"/>
        <c:axId val="86078592"/>
      </c:barChart>
      <c:catAx>
        <c:axId val="86067456"/>
        <c:scaling>
          <c:orientation val="minMax"/>
        </c:scaling>
        <c:delete val="0"/>
        <c:axPos val="b"/>
        <c:majorTickMark val="none"/>
        <c:minorTickMark val="none"/>
        <c:tickLblPos val="none"/>
        <c:crossAx val="86078592"/>
        <c:crosses val="autoZero"/>
        <c:auto val="1"/>
        <c:lblAlgn val="ctr"/>
        <c:lblOffset val="100"/>
        <c:noMultiLvlLbl val="0"/>
      </c:catAx>
      <c:valAx>
        <c:axId val="86078592"/>
        <c:scaling>
          <c:orientation val="minMax"/>
          <c:max val="0.55000000000000004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en-US"/>
          </a:p>
        </c:txPr>
        <c:crossAx val="86067456"/>
        <c:crosses val="autoZero"/>
        <c:crossBetween val="between"/>
      </c:valAx>
      <c:spPr>
        <a:ln>
          <a:solidFill>
            <a:sysClr val="windowText" lastClr="000000">
              <a:lumMod val="50000"/>
              <a:lumOff val="50000"/>
            </a:sysClr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="0">
                <a:solidFill>
                  <a:srgbClr val="FFFFFF"/>
                </a:solidFill>
              </a:defRPr>
            </a:pPr>
            <a:r>
              <a:rPr lang="en-US" sz="1400" b="0" baseline="0" dirty="0" smtClean="0">
                <a:solidFill>
                  <a:srgbClr val="FFFFFF"/>
                </a:solidFill>
              </a:rPr>
              <a:t>Length of Economic Expansions Following Recessions (post-1945)</a:t>
            </a:r>
            <a:endParaRPr lang="en-US" sz="1400" b="0" dirty="0">
              <a:solidFill>
                <a:srgbClr val="FFFFFF"/>
              </a:solidFill>
            </a:endParaRP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3015675123942799"/>
          <c:y val="0.12798323596647199"/>
          <c:w val="0.85286794011859601"/>
          <c:h val="0.578215858098383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Duration in Months</c:v>
                </c:pt>
              </c:strCache>
            </c:strRef>
          </c:tx>
          <c:spPr>
            <a:solidFill>
              <a:schemeClr val="accent1"/>
            </a:solidFill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F0000"/>
              </a:solidFill>
              <a:effectLst/>
            </c:spPr>
          </c:dPt>
          <c:dPt>
            <c:idx val="10"/>
            <c:invertIfNegative val="0"/>
            <c:bubble3D val="0"/>
          </c:dPt>
          <c:dLbls>
            <c:txPr>
              <a:bodyPr/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Sheet1!$A$2:$A$12</c:f>
              <c:strCache>
                <c:ptCount val="11"/>
                <c:pt idx="0">
                  <c:v>Apr '91 - Mar '01</c:v>
                </c:pt>
                <c:pt idx="1">
                  <c:v>Mar '61 - Dec '69</c:v>
                </c:pt>
                <c:pt idx="2">
                  <c:v>Dec '82 - July '90</c:v>
                </c:pt>
                <c:pt idx="3">
                  <c:v>Dec '01 - Dec '07</c:v>
                </c:pt>
                <c:pt idx="4">
                  <c:v>Apr '75 - Jan '80</c:v>
                </c:pt>
                <c:pt idx="5">
                  <c:v>Jul '09 - Apr '14</c:v>
                </c:pt>
                <c:pt idx="6">
                  <c:v>Nov '49 - July '53</c:v>
                </c:pt>
                <c:pt idx="7">
                  <c:v>Jun '54 - Aug '57</c:v>
                </c:pt>
                <c:pt idx="8">
                  <c:v>Dec '70 - Nov '73</c:v>
                </c:pt>
                <c:pt idx="9">
                  <c:v>May '58 - Apr '60</c:v>
                </c:pt>
                <c:pt idx="10">
                  <c:v>Aug '80 - July '81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120</c:v>
                </c:pt>
                <c:pt idx="1">
                  <c:v>106</c:v>
                </c:pt>
                <c:pt idx="2">
                  <c:v>92</c:v>
                </c:pt>
                <c:pt idx="3">
                  <c:v>73</c:v>
                </c:pt>
                <c:pt idx="4">
                  <c:v>58</c:v>
                </c:pt>
                <c:pt idx="5">
                  <c:v>58</c:v>
                </c:pt>
                <c:pt idx="6">
                  <c:v>45</c:v>
                </c:pt>
                <c:pt idx="7">
                  <c:v>39</c:v>
                </c:pt>
                <c:pt idx="8">
                  <c:v>36</c:v>
                </c:pt>
                <c:pt idx="9">
                  <c:v>24</c:v>
                </c:pt>
                <c:pt idx="10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6135552"/>
        <c:axId val="86137088"/>
      </c:barChart>
      <c:catAx>
        <c:axId val="861355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2700000" vert="horz"/>
          <a:lstStyle/>
          <a:p>
            <a:pPr>
              <a:defRPr sz="1200">
                <a:solidFill>
                  <a:srgbClr val="FFFFFF"/>
                </a:solidFill>
              </a:defRPr>
            </a:pPr>
            <a:endParaRPr lang="en-US"/>
          </a:p>
        </c:txPr>
        <c:crossAx val="86137088"/>
        <c:crosses val="autoZero"/>
        <c:auto val="1"/>
        <c:lblAlgn val="ctr"/>
        <c:lblOffset val="100"/>
        <c:noMultiLvlLbl val="0"/>
      </c:catAx>
      <c:valAx>
        <c:axId val="861370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>
                    <a:solidFill>
                      <a:srgbClr val="FFFFFF"/>
                    </a:solidFill>
                  </a:defRPr>
                </a:pPr>
                <a:r>
                  <a:rPr lang="en-US" b="0" dirty="0" smtClean="0">
                    <a:solidFill>
                      <a:srgbClr val="FFFFFF"/>
                    </a:solidFill>
                  </a:rPr>
                  <a:t>Duration</a:t>
                </a:r>
                <a:r>
                  <a:rPr lang="en-US" b="0" baseline="0" dirty="0" smtClean="0">
                    <a:solidFill>
                      <a:srgbClr val="FFFFFF"/>
                    </a:solidFill>
                  </a:rPr>
                  <a:t> (in Months)</a:t>
                </a:r>
                <a:endParaRPr lang="en-US" b="0" dirty="0">
                  <a:solidFill>
                    <a:srgbClr val="FFFFFF"/>
                  </a:solidFill>
                </a:endParaRPr>
              </a:p>
            </c:rich>
          </c:tx>
          <c:layout>
            <c:manualLayout>
              <c:xMode val="edge"/>
              <c:yMode val="edge"/>
              <c:x val="2.63518242652101E-2"/>
              <c:y val="0.26125799084084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en-US"/>
          </a:p>
        </c:txPr>
        <c:crossAx val="86135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latin typeface="Franklin Gothic Medium" panose="020B0603020102020204" pitchFamily="34" charset="0"/>
        </a:defRPr>
      </a:pPr>
      <a:endParaRPr lang="en-US"/>
    </a:p>
  </c:tx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0.66667</cdr:x>
      <cdr:y>0.05051</cdr:y>
    </cdr:from>
    <cdr:to>
      <cdr:x>0.99074</cdr:x>
      <cdr:y>0.89232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486427" y="228606"/>
          <a:ext cx="2666973" cy="380999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34000"/>
          </a:schemeClr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dirty="0" smtClean="0">
              <a:solidFill>
                <a:srgbClr val="FFFFFF"/>
              </a:solidFill>
              <a:latin typeface="Franklin Gothic Medium" pitchFamily="34" charset="0"/>
            </a:rPr>
            <a:t>Forecast</a:t>
          </a:r>
          <a:endParaRPr lang="en-US" sz="1400" dirty="0">
            <a:solidFill>
              <a:srgbClr val="FFFFFF"/>
            </a:solidFill>
            <a:latin typeface="Franklin Gothic Medium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0.00926</cdr:x>
      <cdr:y>0.03367</cdr:y>
    </cdr:from>
    <cdr:to>
      <cdr:x>0.98182</cdr:x>
      <cdr:y>0.08418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7617" y="152389"/>
          <a:ext cx="8151983" cy="2286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200" b="0" dirty="0" smtClean="0">
              <a:solidFill>
                <a:srgbClr val="FFFFFF"/>
              </a:solidFill>
              <a:latin typeface="Franklin Gothic Medium" pitchFamily="34" charset="0"/>
            </a:rPr>
            <a:t>Change in Employment Level Since Employment Level Trough in August 2009 (2012 Avg. Wage)</a:t>
          </a:r>
          <a:endParaRPr lang="en-US" sz="1200" b="0" dirty="0">
            <a:solidFill>
              <a:srgbClr val="FFFFFF"/>
            </a:solidFill>
            <a:latin typeface="Franklin Gothic Medium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0.52957</cdr:x>
      <cdr:y>0.5</cdr:y>
    </cdr:from>
    <cdr:to>
      <cdr:x>0.66291</cdr:x>
      <cdr:y>0.72006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14600" y="1981200"/>
          <a:ext cx="633155" cy="8719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77% Of Total</a:t>
          </a:r>
        </a:p>
        <a:p xmlns:a="http://schemas.openxmlformats.org/drawingml/2006/main">
          <a:pPr algn="ctr"/>
          <a:r>
            <a:rPr lang="en-US" sz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NYC Income</a:t>
          </a:r>
        </a:p>
        <a:p xmlns:a="http://schemas.openxmlformats.org/drawingml/2006/main">
          <a:pPr algn="ctr"/>
          <a:r>
            <a:rPr lang="en-US" sz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Was Earned By</a:t>
          </a:r>
        </a:p>
        <a:p xmlns:a="http://schemas.openxmlformats.org/drawingml/2006/main">
          <a:pPr algn="ctr"/>
          <a:r>
            <a:rPr lang="en-US" sz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Everyone Else</a:t>
          </a:r>
          <a:endParaRPr lang="en-US" sz="1200" dirty="0">
            <a:solidFill>
              <a:schemeClr val="bg1"/>
            </a:solidFill>
            <a:latin typeface="Franklin Gothic Medium" panose="020B0603020102020204" pitchFamily="34" charset="0"/>
          </a:endParaRPr>
        </a:p>
      </cdr:txBody>
    </cdr:sp>
  </cdr:relSizeAnchor>
  <cdr:relSizeAnchor xmlns:cdr="http://schemas.openxmlformats.org/drawingml/2006/chartDrawing">
    <cdr:from>
      <cdr:x>0.3049</cdr:x>
      <cdr:y>0.19231</cdr:y>
    </cdr:from>
    <cdr:to>
      <cdr:x>0.43823</cdr:x>
      <cdr:y>0.41123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447800" y="762000"/>
          <a:ext cx="633106" cy="8674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In 1994,</a:t>
          </a:r>
        </a:p>
        <a:p xmlns:a="http://schemas.openxmlformats.org/drawingml/2006/main">
          <a:pPr algn="ctr"/>
          <a:r>
            <a:rPr lang="en-US" sz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23% Of Total</a:t>
          </a:r>
        </a:p>
        <a:p xmlns:a="http://schemas.openxmlformats.org/drawingml/2006/main">
          <a:pPr algn="ctr"/>
          <a:r>
            <a:rPr lang="en-US" sz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NYC Income </a:t>
          </a:r>
          <a:br>
            <a:rPr lang="en-US" sz="1200" dirty="0" smtClean="0">
              <a:solidFill>
                <a:schemeClr val="bg1"/>
              </a:solidFill>
              <a:latin typeface="Franklin Gothic Medium" panose="020B0603020102020204" pitchFamily="34" charset="0"/>
            </a:rPr>
          </a:br>
          <a:r>
            <a:rPr lang="en-US" sz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Was Earned </a:t>
          </a:r>
          <a:br>
            <a:rPr lang="en-US" sz="1200" dirty="0" smtClean="0">
              <a:solidFill>
                <a:schemeClr val="bg1"/>
              </a:solidFill>
              <a:latin typeface="Franklin Gothic Medium" panose="020B0603020102020204" pitchFamily="34" charset="0"/>
            </a:rPr>
          </a:br>
          <a:r>
            <a:rPr lang="en-US" sz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By The Top 1%</a:t>
          </a:r>
          <a:endParaRPr lang="en-US" sz="1200" dirty="0">
            <a:solidFill>
              <a:schemeClr val="bg1"/>
            </a:solidFill>
            <a:latin typeface="Franklin Gothic Medium" panose="020B060302010202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0.56522</cdr:x>
      <cdr:y>0.4813</cdr:y>
    </cdr:from>
    <cdr:to>
      <cdr:x>0.69855</cdr:x>
      <cdr:y>0.70022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962400" y="2333284"/>
          <a:ext cx="934697" cy="10612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And Only</a:t>
          </a:r>
        </a:p>
        <a:p xmlns:a="http://schemas.openxmlformats.org/drawingml/2006/main">
          <a:pPr algn="ctr"/>
          <a:r>
            <a:rPr lang="en-US" sz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64% of Total</a:t>
          </a:r>
        </a:p>
        <a:p xmlns:a="http://schemas.openxmlformats.org/drawingml/2006/main">
          <a:pPr algn="ctr"/>
          <a:r>
            <a:rPr lang="en-US" sz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NYC Income </a:t>
          </a:r>
          <a:br>
            <a:rPr lang="en-US" sz="1200" dirty="0" smtClean="0">
              <a:solidFill>
                <a:schemeClr val="bg1"/>
              </a:solidFill>
              <a:latin typeface="Franklin Gothic Medium" panose="020B0603020102020204" pitchFamily="34" charset="0"/>
            </a:rPr>
          </a:br>
          <a:r>
            <a:rPr lang="en-US" sz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Was Earned By</a:t>
          </a:r>
        </a:p>
        <a:p xmlns:a="http://schemas.openxmlformats.org/drawingml/2006/main">
          <a:pPr algn="ctr"/>
          <a:r>
            <a:rPr lang="en-US" sz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Everyone Else</a:t>
          </a:r>
          <a:endParaRPr lang="en-US" sz="1200" dirty="0">
            <a:solidFill>
              <a:schemeClr val="bg1"/>
            </a:solidFill>
            <a:latin typeface="Franklin Gothic Medium" panose="020B0603020102020204" pitchFamily="34" charset="0"/>
          </a:endParaRPr>
        </a:p>
      </cdr:txBody>
    </cdr:sp>
  </cdr:relSizeAnchor>
  <cdr:relSizeAnchor xmlns:cdr="http://schemas.openxmlformats.org/drawingml/2006/chartDrawing">
    <cdr:from>
      <cdr:x>0.30435</cdr:x>
      <cdr:y>0.24553</cdr:y>
    </cdr:from>
    <cdr:to>
      <cdr:x>0.43768</cdr:x>
      <cdr:y>0.46445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133600" y="1190284"/>
          <a:ext cx="934697" cy="10612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By 2011,</a:t>
          </a:r>
        </a:p>
        <a:p xmlns:a="http://schemas.openxmlformats.org/drawingml/2006/main">
          <a:pPr algn="ctr"/>
          <a:r>
            <a:rPr lang="en-US" sz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36% of Total </a:t>
          </a:r>
          <a:br>
            <a:rPr lang="en-US" sz="1200" dirty="0" smtClean="0">
              <a:solidFill>
                <a:schemeClr val="bg1"/>
              </a:solidFill>
              <a:latin typeface="Franklin Gothic Medium" panose="020B0603020102020204" pitchFamily="34" charset="0"/>
            </a:rPr>
          </a:br>
          <a:r>
            <a:rPr lang="en-US" sz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NYC Income</a:t>
          </a:r>
          <a:br>
            <a:rPr lang="en-US" sz="1200" dirty="0" smtClean="0">
              <a:solidFill>
                <a:schemeClr val="bg1"/>
              </a:solidFill>
              <a:latin typeface="Franklin Gothic Medium" panose="020B0603020102020204" pitchFamily="34" charset="0"/>
            </a:rPr>
          </a:br>
          <a:r>
            <a:rPr lang="en-US" sz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Was Earned</a:t>
          </a:r>
          <a:br>
            <a:rPr lang="en-US" sz="1200" dirty="0" smtClean="0">
              <a:solidFill>
                <a:schemeClr val="bg1"/>
              </a:solidFill>
              <a:latin typeface="Franklin Gothic Medium" panose="020B0603020102020204" pitchFamily="34" charset="0"/>
            </a:rPr>
          </a:br>
          <a:r>
            <a:rPr lang="en-US" sz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By The Top 1%</a:t>
          </a:r>
          <a:endParaRPr lang="en-US" sz="1200" dirty="0">
            <a:solidFill>
              <a:schemeClr val="bg1"/>
            </a:solidFill>
            <a:latin typeface="Franklin Gothic Medium" panose="020B060302010202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0.46101</cdr:x>
      <cdr:y>0.53948</cdr:y>
    </cdr:from>
    <cdr:to>
      <cdr:x>0.54433</cdr:x>
      <cdr:y>0.63989</cdr:y>
    </cdr:to>
    <cdr:sp macro="" textlink="">
      <cdr:nvSpPr>
        <cdr:cNvPr id="2" name="TextBox 6"/>
        <cdr:cNvSpPr txBox="1"/>
      </cdr:nvSpPr>
      <cdr:spPr>
        <a:xfrm xmlns:a="http://schemas.openxmlformats.org/drawingml/2006/main">
          <a:off x="3723701" y="2480369"/>
          <a:ext cx="672931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rgbClr val="FFFFFF"/>
              </a:solidFill>
            </a:rPr>
            <a:t>$</a:t>
          </a:r>
          <a:r>
            <a:rPr lang="en-US" sz="1200" dirty="0" smtClean="0">
              <a:solidFill>
                <a:srgbClr val="FFFFFF"/>
              </a:solidFill>
            </a:rPr>
            <a:t>2,029 </a:t>
          </a:r>
        </a:p>
        <a:p xmlns:a="http://schemas.openxmlformats.org/drawingml/2006/main">
          <a:pPr algn="ctr"/>
          <a:r>
            <a:rPr lang="en-US" sz="1200" dirty="0" smtClean="0">
              <a:solidFill>
                <a:srgbClr val="FFFFFF"/>
              </a:solidFill>
            </a:rPr>
            <a:t>3.5%</a:t>
          </a:r>
          <a:endParaRPr lang="en-US" sz="1200" dirty="0">
            <a:solidFill>
              <a:srgbClr val="FFFFFF"/>
            </a:solidFill>
          </a:endParaRPr>
        </a:p>
      </cdr:txBody>
    </cdr:sp>
  </cdr:relSizeAnchor>
  <cdr:relSizeAnchor xmlns:cdr="http://schemas.openxmlformats.org/drawingml/2006/chartDrawing">
    <cdr:from>
      <cdr:x>0.54371</cdr:x>
      <cdr:y>0.16808</cdr:y>
    </cdr:from>
    <cdr:to>
      <cdr:x>0.62703</cdr:x>
      <cdr:y>0.26849</cdr:y>
    </cdr:to>
    <cdr:sp macro="" textlink="">
      <cdr:nvSpPr>
        <cdr:cNvPr id="3" name="TextBox 6"/>
        <cdr:cNvSpPr txBox="1"/>
      </cdr:nvSpPr>
      <cdr:spPr>
        <a:xfrm xmlns:a="http://schemas.openxmlformats.org/drawingml/2006/main">
          <a:off x="4391685" y="772763"/>
          <a:ext cx="672931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 smtClean="0">
              <a:solidFill>
                <a:srgbClr val="FFFFFF"/>
              </a:solidFill>
            </a:rPr>
            <a:t>$3,782 </a:t>
          </a:r>
        </a:p>
        <a:p xmlns:a="http://schemas.openxmlformats.org/drawingml/2006/main">
          <a:pPr algn="ctr"/>
          <a:r>
            <a:rPr lang="en-US" sz="1200" dirty="0" smtClean="0">
              <a:solidFill>
                <a:srgbClr val="FFFFFF"/>
              </a:solidFill>
            </a:rPr>
            <a:t>9.1%</a:t>
          </a:r>
          <a:endParaRPr lang="en-US" sz="1200" dirty="0">
            <a:solidFill>
              <a:srgbClr val="FFFFFF"/>
            </a:solidFill>
          </a:endParaRPr>
        </a:p>
      </cdr:txBody>
    </cdr:sp>
  </cdr:relSizeAnchor>
  <cdr:relSizeAnchor xmlns:cdr="http://schemas.openxmlformats.org/drawingml/2006/chartDrawing">
    <cdr:from>
      <cdr:x>0.7475</cdr:x>
      <cdr:y>0.28175</cdr:y>
    </cdr:from>
    <cdr:to>
      <cdr:x>0.83028</cdr:x>
      <cdr:y>0.38216</cdr:y>
    </cdr:to>
    <cdr:sp macro="" textlink="">
      <cdr:nvSpPr>
        <cdr:cNvPr id="4" name="TextBox 6"/>
        <cdr:cNvSpPr txBox="1"/>
      </cdr:nvSpPr>
      <cdr:spPr>
        <a:xfrm xmlns:a="http://schemas.openxmlformats.org/drawingml/2006/main">
          <a:off x="6037722" y="1295400"/>
          <a:ext cx="668648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 smtClean="0">
              <a:solidFill>
                <a:srgbClr val="FFFFFF"/>
              </a:solidFill>
            </a:rPr>
            <a:t>$3,240 </a:t>
          </a:r>
        </a:p>
        <a:p xmlns:a="http://schemas.openxmlformats.org/drawingml/2006/main">
          <a:pPr algn="ctr"/>
          <a:r>
            <a:rPr lang="en-US" sz="1200" dirty="0" smtClean="0">
              <a:solidFill>
                <a:srgbClr val="FFFFFF"/>
              </a:solidFill>
            </a:rPr>
            <a:t>5.5%</a:t>
          </a:r>
          <a:endParaRPr lang="en-US" sz="1200" dirty="0">
            <a:solidFill>
              <a:srgbClr val="FFFFFF"/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0.42767</cdr:x>
      <cdr:y>0.52558</cdr:y>
    </cdr:from>
    <cdr:to>
      <cdr:x>0.46623</cdr:x>
      <cdr:y>0.96308</cdr:y>
    </cdr:to>
    <cdr:sp macro="" textlink="">
      <cdr:nvSpPr>
        <cdr:cNvPr id="7" name="Straight Connector 6"/>
        <cdr:cNvSpPr/>
      </cdr:nvSpPr>
      <cdr:spPr>
        <a:xfrm xmlns:a="http://schemas.openxmlformats.org/drawingml/2006/main" flipH="1">
          <a:off x="2348568" y="1922361"/>
          <a:ext cx="211744" cy="1600186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0.46623</cdr:x>
      <cdr:y>0.52558</cdr:y>
    </cdr:from>
    <cdr:to>
      <cdr:x>0.52451</cdr:x>
      <cdr:y>0.96308</cdr:y>
    </cdr:to>
    <cdr:sp macro="" textlink="">
      <cdr:nvSpPr>
        <cdr:cNvPr id="16" name="Straight Connector 15"/>
        <cdr:cNvSpPr/>
      </cdr:nvSpPr>
      <cdr:spPr>
        <a:xfrm xmlns:a="http://schemas.openxmlformats.org/drawingml/2006/main">
          <a:off x="2560313" y="1922361"/>
          <a:ext cx="320048" cy="160018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flat" cmpd="sng" algn="ctr">
          <a:solidFill>
            <a:schemeClr val="tx1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0.4643</cdr:x>
      <cdr:y>0.03916</cdr:y>
    </cdr:from>
    <cdr:to>
      <cdr:x>0.55289</cdr:x>
      <cdr:y>0.46018</cdr:y>
    </cdr:to>
    <cdr:sp macro="" textlink="">
      <cdr:nvSpPr>
        <cdr:cNvPr id="11" name="Straight Connector 10"/>
        <cdr:cNvSpPr/>
      </cdr:nvSpPr>
      <cdr:spPr>
        <a:xfrm xmlns:a="http://schemas.openxmlformats.org/drawingml/2006/main" rot="60000" flipV="1">
          <a:off x="2549717" y="143215"/>
          <a:ext cx="486471" cy="1539927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0.29951</cdr:x>
      <cdr:y>0.09411</cdr:y>
    </cdr:from>
    <cdr:to>
      <cdr:x>0.46295</cdr:x>
      <cdr:y>0.45661</cdr:y>
    </cdr:to>
    <cdr:sp macro="" textlink="">
      <cdr:nvSpPr>
        <cdr:cNvPr id="12" name="Straight Connector 11"/>
        <cdr:cNvSpPr/>
      </cdr:nvSpPr>
      <cdr:spPr>
        <a:xfrm xmlns:a="http://schemas.openxmlformats.org/drawingml/2006/main" flipH="1" flipV="1">
          <a:off x="1644743" y="344217"/>
          <a:ext cx="897532" cy="132588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2700" cap="flat" cmpd="sng" algn="ctr">
          <a:solidFill>
            <a:schemeClr val="tx1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0.46229</cdr:x>
      <cdr:y>0.07921</cdr:y>
    </cdr:from>
    <cdr:to>
      <cdr:x>0.6145</cdr:x>
      <cdr:y>0.45898</cdr:y>
    </cdr:to>
    <cdr:sp macro="" textlink="">
      <cdr:nvSpPr>
        <cdr:cNvPr id="9" name="Straight Connector 8"/>
        <cdr:cNvSpPr/>
      </cdr:nvSpPr>
      <cdr:spPr>
        <a:xfrm xmlns:a="http://schemas.openxmlformats.org/drawingml/2006/main" flipV="1">
          <a:off x="2538699" y="289705"/>
          <a:ext cx="835818" cy="1389073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0.45641</cdr:x>
      <cdr:y>0.87512</cdr:y>
    </cdr:from>
    <cdr:to>
      <cdr:x>0.49435</cdr:x>
      <cdr:y>0.9256</cdr:y>
    </cdr:to>
    <cdr:sp macro="" textlink="">
      <cdr:nvSpPr>
        <cdr:cNvPr id="19" name="TextBox 1"/>
        <cdr:cNvSpPr txBox="1"/>
      </cdr:nvSpPr>
      <cdr:spPr>
        <a:xfrm xmlns:a="http://schemas.openxmlformats.org/drawingml/2006/main">
          <a:off x="2506366" y="3200854"/>
          <a:ext cx="208349" cy="1846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lIns="0" tIns="0" rIns="0" bIns="0" rtlCol="0" anchor="ctr" anchorCtr="1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dirty="0" smtClean="0">
              <a:solidFill>
                <a:schemeClr val="tx1"/>
              </a:solidFill>
              <a:latin typeface="Franklin Gothic Medium" pitchFamily="34" charset="0"/>
            </a:rPr>
            <a:t>5%</a:t>
          </a:r>
          <a:endParaRPr lang="en-US" sz="1200" dirty="0">
            <a:solidFill>
              <a:schemeClr val="tx1"/>
            </a:solidFill>
            <a:latin typeface="Franklin Gothic Medium" pitchFamily="34" charset="0"/>
          </a:endParaRPr>
        </a:p>
      </cdr:txBody>
    </cdr:sp>
  </cdr:relSizeAnchor>
  <cdr:relSizeAnchor xmlns:cdr="http://schemas.openxmlformats.org/drawingml/2006/chartDrawing">
    <cdr:from>
      <cdr:x>0.63506</cdr:x>
      <cdr:y>0.80679</cdr:y>
    </cdr:from>
    <cdr:to>
      <cdr:x>0.63507</cdr:x>
      <cdr:y>0.85728</cdr:y>
    </cdr:to>
    <cdr:sp macro="" textlink="">
      <cdr:nvSpPr>
        <cdr:cNvPr id="20" name="TextBox 1"/>
        <cdr:cNvSpPr txBox="1"/>
      </cdr:nvSpPr>
      <cdr:spPr>
        <a:xfrm xmlns:a="http://schemas.openxmlformats.org/drawingml/2006/main">
          <a:off x="3487441" y="2950918"/>
          <a:ext cx="64" cy="1846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lIns="0" tIns="0" rIns="0" bIns="0" rtlCol="0" anchor="ctr" anchorCtr="1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endParaRPr lang="en-US" sz="1200" dirty="0">
            <a:solidFill>
              <a:schemeClr val="tx1"/>
            </a:solidFill>
            <a:latin typeface="Franklin Gothic Medium" pitchFamily="34" charset="0"/>
          </a:endParaRPr>
        </a:p>
      </cdr:txBody>
    </cdr:sp>
  </cdr:relSizeAnchor>
  <cdr:relSizeAnchor xmlns:cdr="http://schemas.openxmlformats.org/drawingml/2006/chartDrawing">
    <cdr:from>
      <cdr:x>0.55835</cdr:x>
      <cdr:y>0.05953</cdr:y>
    </cdr:from>
    <cdr:to>
      <cdr:x>0.59162</cdr:x>
      <cdr:y>0.10371</cdr:y>
    </cdr:to>
    <cdr:sp macro="" textlink="">
      <cdr:nvSpPr>
        <cdr:cNvPr id="22" name="TextBox 21"/>
        <cdr:cNvSpPr txBox="1"/>
      </cdr:nvSpPr>
      <cdr:spPr bwMode="white">
        <a:xfrm xmlns:a="http://schemas.openxmlformats.org/drawingml/2006/main">
          <a:off x="3066171" y="217742"/>
          <a:ext cx="182742" cy="16158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0" tIns="0" rIns="0" bIns="0" rtlCol="0" anchor="ctr" anchorCtr="1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en-US" sz="1050" dirty="0" smtClean="0">
              <a:solidFill>
                <a:schemeClr val="tx1">
                  <a:lumMod val="95000"/>
                  <a:lumOff val="5000"/>
                </a:schemeClr>
              </a:solidFill>
              <a:latin typeface="Franklin Gothic Medium" pitchFamily="34" charset="0"/>
            </a:rPr>
            <a:t>3%</a:t>
          </a:r>
          <a:endParaRPr lang="en-US" sz="1050" dirty="0">
            <a:solidFill>
              <a:schemeClr val="tx1">
                <a:lumMod val="95000"/>
                <a:lumOff val="5000"/>
              </a:schemeClr>
            </a:solidFill>
            <a:latin typeface="Franklin Gothic Medium" pitchFamily="34" charset="0"/>
          </a:endParaRPr>
        </a:p>
      </cdr:txBody>
    </cdr:sp>
  </cdr:relSizeAnchor>
  <cdr:relSizeAnchor xmlns:cdr="http://schemas.openxmlformats.org/drawingml/2006/chartDrawing">
    <cdr:from>
      <cdr:x>0.60498</cdr:x>
      <cdr:y>0.09405</cdr:y>
    </cdr:from>
    <cdr:to>
      <cdr:x>0.62716</cdr:x>
      <cdr:y>0.1235</cdr:y>
    </cdr:to>
    <cdr:sp macro="" textlink="">
      <cdr:nvSpPr>
        <cdr:cNvPr id="23" name="TextBox 21"/>
        <cdr:cNvSpPr txBox="1"/>
      </cdr:nvSpPr>
      <cdr:spPr bwMode="white">
        <a:xfrm xmlns:a="http://schemas.openxmlformats.org/drawingml/2006/main">
          <a:off x="3322261" y="343997"/>
          <a:ext cx="121828" cy="10772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0" tIns="0" rIns="0" bIns="0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l"/>
          <a:r>
            <a:rPr lang="en-US" sz="700" dirty="0" smtClean="0">
              <a:solidFill>
                <a:schemeClr val="tx1">
                  <a:lumMod val="95000"/>
                  <a:lumOff val="5000"/>
                </a:schemeClr>
              </a:solidFill>
              <a:latin typeface="Franklin Gothic Medium" pitchFamily="34" charset="0"/>
            </a:rPr>
            <a:t>1%</a:t>
          </a:r>
          <a:endParaRPr lang="en-US" sz="700" dirty="0">
            <a:solidFill>
              <a:schemeClr val="tx1">
                <a:lumMod val="95000"/>
                <a:lumOff val="5000"/>
              </a:schemeClr>
            </a:solidFill>
            <a:latin typeface="Franklin Gothic Medium" pitchFamily="34" charset="0"/>
          </a:endParaRPr>
        </a:p>
      </cdr:txBody>
    </cdr:sp>
  </cdr:relSizeAnchor>
  <cdr:relSizeAnchor xmlns:cdr="http://schemas.openxmlformats.org/drawingml/2006/chartDrawing">
    <cdr:from>
      <cdr:x>0.27474</cdr:x>
      <cdr:y>0.78868</cdr:y>
    </cdr:from>
    <cdr:to>
      <cdr:x>0.32904</cdr:x>
      <cdr:y>0.83917</cdr:y>
    </cdr:to>
    <cdr:sp macro="" textlink="">
      <cdr:nvSpPr>
        <cdr:cNvPr id="18" name="TextBox 1"/>
        <cdr:cNvSpPr txBox="1"/>
      </cdr:nvSpPr>
      <cdr:spPr>
        <a:xfrm xmlns:a="http://schemas.openxmlformats.org/drawingml/2006/main">
          <a:off x="1508760" y="2884667"/>
          <a:ext cx="298160" cy="1846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lIns="0" tIns="0" rIns="0" bIns="0" rtlCol="0" anchor="ctr" anchorCtr="1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dirty="0" smtClean="0">
              <a:solidFill>
                <a:schemeClr val="tx1"/>
              </a:solidFill>
              <a:latin typeface="Franklin Gothic Medium" pitchFamily="34" charset="0"/>
            </a:rPr>
            <a:t>21%</a:t>
          </a:r>
          <a:endParaRPr lang="en-US" sz="1200" dirty="0">
            <a:solidFill>
              <a:schemeClr val="tx1"/>
            </a:solidFill>
            <a:latin typeface="Franklin Gothic Medium" pitchFamily="34" charset="0"/>
          </a:endParaRPr>
        </a:p>
      </cdr:txBody>
    </cdr:sp>
  </cdr:relSizeAnchor>
  <cdr:relSizeAnchor xmlns:cdr="http://schemas.openxmlformats.org/drawingml/2006/chartDrawing">
    <cdr:from>
      <cdr:x>0.40052</cdr:x>
      <cdr:y>0.05106</cdr:y>
    </cdr:from>
    <cdr:to>
      <cdr:x>0.45468</cdr:x>
      <cdr:y>0.10155</cdr:y>
    </cdr:to>
    <cdr:sp macro="" textlink="">
      <cdr:nvSpPr>
        <cdr:cNvPr id="14" name="TextBox 20"/>
        <cdr:cNvSpPr txBox="1"/>
      </cdr:nvSpPr>
      <cdr:spPr bwMode="white">
        <a:xfrm xmlns:a="http://schemas.openxmlformats.org/drawingml/2006/main">
          <a:off x="2199488" y="186768"/>
          <a:ext cx="297390" cy="18466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0" tIns="0" rIns="0" bIns="0" rtlCol="0" anchor="ctr" anchorCtr="1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Franklin Gothic Medium" pitchFamily="34" charset="0"/>
            </a:rPr>
            <a:t>14%</a:t>
          </a:r>
          <a:endParaRPr lang="en-US" sz="1200" dirty="0">
            <a:solidFill>
              <a:schemeClr val="tx1">
                <a:lumMod val="95000"/>
                <a:lumOff val="5000"/>
              </a:schemeClr>
            </a:solidFill>
            <a:latin typeface="Franklin Gothic Medium" pitchFamily="34" charset="0"/>
          </a:endParaRPr>
        </a:p>
      </cdr:txBody>
    </cdr:sp>
  </cdr:relSizeAnchor>
  <cdr:relSizeAnchor xmlns:cdr="http://schemas.openxmlformats.org/drawingml/2006/chartDrawing">
    <cdr:from>
      <cdr:x>0.217</cdr:x>
      <cdr:y>0.28536</cdr:y>
    </cdr:from>
    <cdr:to>
      <cdr:x>0.2713</cdr:x>
      <cdr:y>0.33584</cdr:y>
    </cdr:to>
    <cdr:sp macro="" textlink="">
      <cdr:nvSpPr>
        <cdr:cNvPr id="15" name="TextBox 19"/>
        <cdr:cNvSpPr txBox="1"/>
      </cdr:nvSpPr>
      <cdr:spPr bwMode="white">
        <a:xfrm xmlns:a="http://schemas.openxmlformats.org/drawingml/2006/main">
          <a:off x="1191675" y="1043718"/>
          <a:ext cx="298160" cy="18466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0" tIns="0" rIns="0" bIns="0" rtlCol="0" anchor="ctr" anchorCtr="1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Franklin Gothic Medium" pitchFamily="34" charset="0"/>
            </a:rPr>
            <a:t>19%</a:t>
          </a:r>
          <a:endParaRPr lang="en-US" sz="1200" dirty="0">
            <a:solidFill>
              <a:schemeClr val="tx1">
                <a:lumMod val="95000"/>
                <a:lumOff val="5000"/>
              </a:schemeClr>
            </a:solidFill>
            <a:latin typeface="Franklin Gothic Medium" pitchFamily="34" charset="0"/>
          </a:endParaRPr>
        </a:p>
      </cdr:txBody>
    </cdr:sp>
  </cdr:relSizeAnchor>
  <cdr:relSizeAnchor xmlns:cdr="http://schemas.openxmlformats.org/drawingml/2006/chartDrawing">
    <cdr:from>
      <cdr:x>0.62431</cdr:x>
      <cdr:y>0.36688</cdr:y>
    </cdr:from>
    <cdr:to>
      <cdr:x>0.72955</cdr:x>
      <cdr:y>0.48048</cdr:y>
    </cdr:to>
    <cdr:sp macro="" textlink="">
      <cdr:nvSpPr>
        <cdr:cNvPr id="17" name="TextBox 17"/>
        <cdr:cNvSpPr txBox="1"/>
      </cdr:nvSpPr>
      <cdr:spPr bwMode="ltGray">
        <a:xfrm xmlns:a="http://schemas.openxmlformats.org/drawingml/2006/main">
          <a:off x="3428426" y="1341893"/>
          <a:ext cx="577915" cy="41549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0" tIns="0" rIns="0" bIns="0" rtlCol="0" anchor="ctr" anchorCtr="1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350" b="1" dirty="0" smtClean="0">
              <a:latin typeface="Franklin Gothic Medium" pitchFamily="34" charset="0"/>
            </a:rPr>
            <a:t>Schools</a:t>
          </a:r>
        </a:p>
        <a:p xmlns:a="http://schemas.openxmlformats.org/drawingml/2006/main">
          <a:pPr algn="ctr"/>
          <a:r>
            <a:rPr lang="en-US" sz="1350" b="1" dirty="0">
              <a:latin typeface="Franklin Gothic Medium" pitchFamily="34" charset="0"/>
            </a:rPr>
            <a:t>2</a:t>
          </a:r>
          <a:r>
            <a:rPr lang="en-US" sz="1350" b="1" dirty="0" smtClean="0">
              <a:latin typeface="Franklin Gothic Medium" pitchFamily="34" charset="0"/>
            </a:rPr>
            <a:t>7%</a:t>
          </a:r>
          <a:endParaRPr lang="en-US" sz="1350" b="1" dirty="0">
            <a:latin typeface="Franklin Gothic Medium" pitchFamily="34" charset="0"/>
          </a:endParaRPr>
        </a:p>
      </cdr:txBody>
    </cdr:sp>
  </cdr:relSizeAnchor>
  <cdr:relSizeAnchor xmlns:cdr="http://schemas.openxmlformats.org/drawingml/2006/chartDrawing">
    <cdr:from>
      <cdr:x>0.27245</cdr:x>
      <cdr:y>0.197</cdr:y>
    </cdr:from>
    <cdr:to>
      <cdr:x>0.45635</cdr:x>
      <cdr:y>0.3106</cdr:y>
    </cdr:to>
    <cdr:sp macro="" textlink="">
      <cdr:nvSpPr>
        <cdr:cNvPr id="13" name="TextBox 23"/>
        <cdr:cNvSpPr txBox="1"/>
      </cdr:nvSpPr>
      <cdr:spPr bwMode="white">
        <a:xfrm xmlns:a="http://schemas.openxmlformats.org/drawingml/2006/main">
          <a:off x="1496141" y="720554"/>
          <a:ext cx="1009892" cy="415498"/>
        </a:xfrm>
        <a:prstGeom xmlns:a="http://schemas.openxmlformats.org/drawingml/2006/main" prst="rect">
          <a:avLst/>
        </a:prstGeom>
        <a:solidFill xmlns:a="http://schemas.openxmlformats.org/drawingml/2006/main">
          <a:srgbClr val="C6D9F1"/>
        </a:solidFill>
      </cdr:spPr>
      <cdr:txBody>
        <a:bodyPr xmlns:a="http://schemas.openxmlformats.org/drawingml/2006/main" wrap="none" lIns="0" tIns="0" rIns="0" bIns="0" rtlCol="0" anchor="ctr" anchorCtr="1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350" b="1" dirty="0" smtClean="0">
              <a:solidFill>
                <a:schemeClr val="tx1"/>
              </a:solidFill>
              <a:latin typeface="Franklin Gothic Medium" pitchFamily="34" charset="0"/>
            </a:rPr>
            <a:t>Infrastructure</a:t>
          </a:r>
        </a:p>
        <a:p xmlns:a="http://schemas.openxmlformats.org/drawingml/2006/main">
          <a:pPr algn="ctr"/>
          <a:r>
            <a:rPr lang="en-US" sz="1350" b="1" dirty="0" smtClean="0">
              <a:solidFill>
                <a:schemeClr val="tx1"/>
              </a:solidFill>
              <a:latin typeface="Franklin Gothic Medium" pitchFamily="34" charset="0"/>
            </a:rPr>
            <a:t>37%</a:t>
          </a:r>
          <a:endParaRPr lang="en-US" sz="1350" b="1" dirty="0">
            <a:solidFill>
              <a:schemeClr val="tx1"/>
            </a:solidFill>
            <a:latin typeface="Franklin Gothic Medium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43979" cy="465773"/>
          </a:xfrm>
          <a:prstGeom prst="rect">
            <a:avLst/>
          </a:prstGeom>
        </p:spPr>
        <p:txBody>
          <a:bodyPr vert="horz" lIns="91567" tIns="45785" rIns="91567" bIns="4578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532" y="0"/>
            <a:ext cx="3043979" cy="465773"/>
          </a:xfrm>
          <a:prstGeom prst="rect">
            <a:avLst/>
          </a:prstGeom>
        </p:spPr>
        <p:txBody>
          <a:bodyPr vert="horz" lIns="91567" tIns="45785" rIns="91567" bIns="45785" rtlCol="0"/>
          <a:lstStyle>
            <a:lvl1pPr algn="r">
              <a:defRPr sz="1200"/>
            </a:lvl1pPr>
          </a:lstStyle>
          <a:p>
            <a:fld id="{2F85252C-295F-4225-8F95-BC0027BA8DA7}" type="datetimeFigureOut">
              <a:rPr lang="en-US" smtClean="0"/>
              <a:t>5/8/2014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41739"/>
            <a:ext cx="3043979" cy="465773"/>
          </a:xfrm>
          <a:prstGeom prst="rect">
            <a:avLst/>
          </a:prstGeom>
        </p:spPr>
        <p:txBody>
          <a:bodyPr vert="horz" lIns="91567" tIns="45785" rIns="91567" bIns="4578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532" y="8841739"/>
            <a:ext cx="3043979" cy="465773"/>
          </a:xfrm>
          <a:prstGeom prst="rect">
            <a:avLst/>
          </a:prstGeom>
        </p:spPr>
        <p:txBody>
          <a:bodyPr vert="horz" lIns="91567" tIns="45785" rIns="91567" bIns="45785" rtlCol="0" anchor="b"/>
          <a:lstStyle>
            <a:lvl1pPr algn="r">
              <a:defRPr sz="1200"/>
            </a:lvl1pPr>
          </a:lstStyle>
          <a:p>
            <a:fld id="{9CFD10B8-6938-418A-9C22-21E4205DC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2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3043979" cy="465773"/>
          </a:xfrm>
          <a:prstGeom prst="rect">
            <a:avLst/>
          </a:prstGeom>
        </p:spPr>
        <p:txBody>
          <a:bodyPr vert="horz" lIns="91558" tIns="45780" rIns="91558" bIns="457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7533" y="1"/>
            <a:ext cx="3043979" cy="465773"/>
          </a:xfrm>
          <a:prstGeom prst="rect">
            <a:avLst/>
          </a:prstGeom>
        </p:spPr>
        <p:txBody>
          <a:bodyPr vert="horz" lIns="91558" tIns="45780" rIns="91558" bIns="45780" rtlCol="0"/>
          <a:lstStyle>
            <a:lvl1pPr algn="r">
              <a:defRPr sz="1200"/>
            </a:lvl1pPr>
          </a:lstStyle>
          <a:p>
            <a:fld id="{DCCC42D9-1B10-4983-9786-7561E1548CB9}" type="datetimeFigureOut">
              <a:rPr lang="en-US" smtClean="0"/>
              <a:t>5/8/2014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8" tIns="45780" rIns="91558" bIns="457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946" y="4422461"/>
            <a:ext cx="5617208" cy="4188778"/>
          </a:xfrm>
          <a:prstGeom prst="rect">
            <a:avLst/>
          </a:prstGeom>
        </p:spPr>
        <p:txBody>
          <a:bodyPr vert="horz" lIns="91558" tIns="45780" rIns="91558" bIns="4578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41740"/>
            <a:ext cx="3043979" cy="465773"/>
          </a:xfrm>
          <a:prstGeom prst="rect">
            <a:avLst/>
          </a:prstGeom>
        </p:spPr>
        <p:txBody>
          <a:bodyPr vert="horz" lIns="91558" tIns="45780" rIns="91558" bIns="457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7533" y="8841740"/>
            <a:ext cx="3043979" cy="465773"/>
          </a:xfrm>
          <a:prstGeom prst="rect">
            <a:avLst/>
          </a:prstGeom>
        </p:spPr>
        <p:txBody>
          <a:bodyPr vert="horz" lIns="91558" tIns="45780" rIns="91558" bIns="45780" rtlCol="0" anchor="b"/>
          <a:lstStyle>
            <a:lvl1pPr algn="r">
              <a:defRPr sz="1200"/>
            </a:lvl1pPr>
          </a:lstStyle>
          <a:p>
            <a:fld id="{68C90406-CEC3-4F5A-AFD4-C9FB23B42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939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DBE0B-3339-4CC2-AC35-BEC6C895C350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87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90406-CEC3-4F5A-AFD4-C9FB23B4289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43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90A14-1FAF-43B4-9B4F-5A929037428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4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587625"/>
            <a:ext cx="7772400" cy="76517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Line 16"/>
          <p:cNvSpPr>
            <a:spLocks noChangeShapeType="1"/>
          </p:cNvSpPr>
          <p:nvPr userDrawn="1"/>
        </p:nvSpPr>
        <p:spPr bwMode="auto">
          <a:xfrm>
            <a:off x="228600" y="3429000"/>
            <a:ext cx="8686800" cy="0"/>
          </a:xfrm>
          <a:prstGeom prst="line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6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7200" y="3014571"/>
            <a:ext cx="8229600" cy="825911"/>
          </a:xfrm>
        </p:spPr>
        <p:txBody>
          <a:bodyPr anchor="ctr">
            <a:normAutofit/>
          </a:bodyPr>
          <a:lstStyle>
            <a:lvl1pPr marL="0" indent="0" algn="r">
              <a:buNone/>
              <a:defRPr sz="4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Line 16"/>
          <p:cNvSpPr>
            <a:spLocks noChangeShapeType="1"/>
          </p:cNvSpPr>
          <p:nvPr userDrawn="1"/>
        </p:nvSpPr>
        <p:spPr bwMode="auto">
          <a:xfrm>
            <a:off x="469126" y="3827359"/>
            <a:ext cx="8225203" cy="0"/>
          </a:xfrm>
          <a:prstGeom prst="line">
            <a:avLst/>
          </a:prstGeom>
          <a:noFill/>
          <a:ln w="57150">
            <a:solidFill>
              <a:srgbClr val="B9CDE5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068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587625"/>
            <a:ext cx="7772400" cy="765175"/>
          </a:xfrm>
        </p:spPr>
        <p:txBody>
          <a:bodyPr/>
          <a:lstStyle>
            <a:lvl1pPr algn="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Line 16"/>
          <p:cNvSpPr>
            <a:spLocks noChangeShapeType="1"/>
          </p:cNvSpPr>
          <p:nvPr userDrawn="1"/>
        </p:nvSpPr>
        <p:spPr bwMode="auto">
          <a:xfrm>
            <a:off x="228600" y="3429000"/>
            <a:ext cx="8686800" cy="0"/>
          </a:xfrm>
          <a:prstGeom prst="line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634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587625"/>
            <a:ext cx="7772400" cy="76517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Line 16"/>
          <p:cNvSpPr>
            <a:spLocks noChangeShapeType="1"/>
          </p:cNvSpPr>
          <p:nvPr userDrawn="1"/>
        </p:nvSpPr>
        <p:spPr bwMode="auto">
          <a:xfrm>
            <a:off x="228600" y="3429000"/>
            <a:ext cx="8686800" cy="0"/>
          </a:xfrm>
          <a:prstGeom prst="line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29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165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5B2403-FA0A-41C9-A483-E70F8D9F7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23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587625"/>
            <a:ext cx="7772400" cy="76517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Line 16"/>
          <p:cNvSpPr>
            <a:spLocks noChangeShapeType="1"/>
          </p:cNvSpPr>
          <p:nvPr userDrawn="1"/>
        </p:nvSpPr>
        <p:spPr bwMode="auto">
          <a:xfrm>
            <a:off x="228600" y="3429000"/>
            <a:ext cx="8686800" cy="0"/>
          </a:xfrm>
          <a:prstGeom prst="line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956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81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587625"/>
            <a:ext cx="7772400" cy="76517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Line 16"/>
          <p:cNvSpPr>
            <a:spLocks noChangeShapeType="1"/>
          </p:cNvSpPr>
          <p:nvPr userDrawn="1"/>
        </p:nvSpPr>
        <p:spPr bwMode="auto">
          <a:xfrm>
            <a:off x="228600" y="3429000"/>
            <a:ext cx="8686800" cy="0"/>
          </a:xfrm>
          <a:prstGeom prst="line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489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57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587625"/>
            <a:ext cx="7772400" cy="76517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Line 16"/>
          <p:cNvSpPr>
            <a:spLocks noChangeShapeType="1"/>
          </p:cNvSpPr>
          <p:nvPr userDrawn="1"/>
        </p:nvSpPr>
        <p:spPr bwMode="auto">
          <a:xfrm>
            <a:off x="228600" y="3429000"/>
            <a:ext cx="8686800" cy="0"/>
          </a:xfrm>
          <a:prstGeom prst="line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342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29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70000"/>
              <a:defRPr/>
            </a:lvl1pPr>
            <a:lvl2pPr>
              <a:buSzPct val="70000"/>
              <a:defRPr/>
            </a:lvl2pPr>
            <a:lvl3pPr>
              <a:buSzPct val="70000"/>
              <a:defRPr/>
            </a:lvl3pPr>
            <a:lvl4pPr>
              <a:buSzPct val="70000"/>
              <a:defRPr/>
            </a:lvl4pPr>
            <a:lvl5pPr>
              <a:buSzPct val="7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003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587625"/>
            <a:ext cx="7772400" cy="76517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Line 16"/>
          <p:cNvSpPr>
            <a:spLocks noChangeShapeType="1"/>
          </p:cNvSpPr>
          <p:nvPr userDrawn="1"/>
        </p:nvSpPr>
        <p:spPr bwMode="auto">
          <a:xfrm>
            <a:off x="228600" y="3429000"/>
            <a:ext cx="8686800" cy="0"/>
          </a:xfrm>
          <a:prstGeom prst="line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827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70000"/>
              <a:defRPr/>
            </a:lvl1pPr>
            <a:lvl2pPr>
              <a:buSzPct val="70000"/>
              <a:defRPr/>
            </a:lvl2pPr>
            <a:lvl3pPr>
              <a:buSzPct val="70000"/>
              <a:defRPr/>
            </a:lvl3pPr>
            <a:lvl4pPr>
              <a:buSzPct val="70000"/>
              <a:defRPr/>
            </a:lvl4pPr>
            <a:lvl5pPr>
              <a:buSzPct val="7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810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587625"/>
            <a:ext cx="7772400" cy="76517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Line 16"/>
          <p:cNvSpPr>
            <a:spLocks noChangeShapeType="1"/>
          </p:cNvSpPr>
          <p:nvPr userDrawn="1"/>
        </p:nvSpPr>
        <p:spPr bwMode="auto">
          <a:xfrm>
            <a:off x="228600" y="3429000"/>
            <a:ext cx="8686800" cy="0"/>
          </a:xfrm>
          <a:prstGeom prst="line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62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587625"/>
            <a:ext cx="7772400" cy="76517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Line 16"/>
          <p:cNvSpPr>
            <a:spLocks noChangeShapeType="1"/>
          </p:cNvSpPr>
          <p:nvPr userDrawn="1"/>
        </p:nvSpPr>
        <p:spPr bwMode="auto">
          <a:xfrm>
            <a:off x="228600" y="3429000"/>
            <a:ext cx="8686800" cy="0"/>
          </a:xfrm>
          <a:prstGeom prst="line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6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33400" y="6324600"/>
            <a:ext cx="7543800" cy="3810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198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587625"/>
            <a:ext cx="7772400" cy="76517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Line 16"/>
          <p:cNvSpPr>
            <a:spLocks noChangeShapeType="1"/>
          </p:cNvSpPr>
          <p:nvPr userDrawn="1"/>
        </p:nvSpPr>
        <p:spPr bwMode="auto">
          <a:xfrm>
            <a:off x="228600" y="3429000"/>
            <a:ext cx="8686800" cy="0"/>
          </a:xfrm>
          <a:prstGeom prst="line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62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7200" y="3014571"/>
            <a:ext cx="8229600" cy="825911"/>
          </a:xfrm>
        </p:spPr>
        <p:txBody>
          <a:bodyPr anchor="ctr">
            <a:normAutofit/>
          </a:bodyPr>
          <a:lstStyle>
            <a:lvl1pPr marL="0" indent="0" algn="r">
              <a:buNone/>
              <a:defRPr sz="4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Line 16"/>
          <p:cNvSpPr>
            <a:spLocks noChangeShapeType="1"/>
          </p:cNvSpPr>
          <p:nvPr userDrawn="1"/>
        </p:nvSpPr>
        <p:spPr bwMode="auto">
          <a:xfrm>
            <a:off x="469126" y="3827359"/>
            <a:ext cx="8225203" cy="0"/>
          </a:xfrm>
          <a:prstGeom prst="line">
            <a:avLst/>
          </a:prstGeom>
          <a:noFill/>
          <a:ln w="57150">
            <a:solidFill>
              <a:srgbClr val="B9CDE5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659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64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01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Line 16"/>
          <p:cNvSpPr>
            <a:spLocks noChangeShapeType="1"/>
          </p:cNvSpPr>
          <p:nvPr userDrawn="1"/>
        </p:nvSpPr>
        <p:spPr bwMode="auto">
          <a:xfrm>
            <a:off x="173736" y="1143000"/>
            <a:ext cx="8686800" cy="0"/>
          </a:xfrm>
          <a:prstGeom prst="line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3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716" r:id="rId3"/>
    <p:sldLayoutId id="2147483717" r:id="rId4"/>
    <p:sldLayoutId id="2147483718" r:id="rId5"/>
    <p:sldLayoutId id="2147483719" r:id="rId6"/>
    <p:sldLayoutId id="2147483663" r:id="rId7"/>
    <p:sldLayoutId id="2147483664" r:id="rId8"/>
    <p:sldLayoutId id="2147483666" r:id="rId9"/>
    <p:sldLayoutId id="2147483683" r:id="rId10"/>
    <p:sldLayoutId id="214748367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Franklin Gothic Medium" pitchFamily="34" charset="0"/>
          <a:ea typeface="+mj-ea"/>
          <a:cs typeface="+mj-cs"/>
        </a:defRPr>
      </a:lvl1pPr>
    </p:titleStyle>
    <p:bodyStyle>
      <a:lvl1pPr marL="231775" indent="-231775" algn="l" defTabSz="914400" rtl="0" eaLnBrk="1" latinLnBrk="0" hangingPunct="1">
        <a:spcBef>
          <a:spcPct val="20000"/>
        </a:spcBef>
        <a:buSzPct val="75000"/>
        <a:buFont typeface="Wingdings" pitchFamily="2" charset="2"/>
        <a:buChar char="v"/>
        <a:defRPr sz="20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631825" indent="-174625" algn="l" defTabSz="914400" rtl="0" eaLnBrk="1" latinLnBrk="0" hangingPunct="1">
        <a:spcBef>
          <a:spcPct val="20000"/>
        </a:spcBef>
        <a:buSzPct val="75000"/>
        <a:buFont typeface="Wingdings" pitchFamily="2" charset="2"/>
        <a:buChar char="Ø"/>
        <a:defRPr sz="18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2pPr>
      <a:lvl3pPr marL="1030288" indent="-115888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3pPr>
      <a:lvl4pPr marL="1546225" indent="-174625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4pPr>
      <a:lvl5pPr marL="1944688" indent="-115888" algn="l" defTabSz="914400" rtl="0" eaLnBrk="1" latinLnBrk="0" hangingPunct="1">
        <a:spcBef>
          <a:spcPct val="20000"/>
        </a:spcBef>
        <a:buFont typeface="Arial" pitchFamily="34" charset="0"/>
        <a:buChar char="»"/>
        <a:tabLst/>
        <a:defRPr sz="14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650224" y="6702552"/>
            <a:ext cx="48463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dirty="0">
                <a:solidFill>
                  <a:srgbClr val="000000"/>
                </a:solidFill>
              </a:rPr>
              <a:t>FebFY15</a:t>
            </a:r>
          </a:p>
        </p:txBody>
      </p:sp>
      <p:sp>
        <p:nvSpPr>
          <p:cNvPr id="9" name="Line 16"/>
          <p:cNvSpPr>
            <a:spLocks noChangeShapeType="1"/>
          </p:cNvSpPr>
          <p:nvPr userDrawn="1"/>
        </p:nvSpPr>
        <p:spPr bwMode="auto">
          <a:xfrm>
            <a:off x="173736" y="1143000"/>
            <a:ext cx="8686800" cy="0"/>
          </a:xfrm>
          <a:prstGeom prst="line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060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721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Franklin Gothic Medium" pitchFamily="34" charset="0"/>
          <a:ea typeface="+mj-ea"/>
          <a:cs typeface="+mj-cs"/>
        </a:defRPr>
      </a:lvl1pPr>
    </p:titleStyle>
    <p:bodyStyle>
      <a:lvl1pPr marL="231775" indent="-231775" algn="l" defTabSz="914400" rtl="0" eaLnBrk="1" latinLnBrk="0" hangingPunct="1">
        <a:spcBef>
          <a:spcPct val="20000"/>
        </a:spcBef>
        <a:buSzPct val="75000"/>
        <a:buFont typeface="Wingdings" pitchFamily="2" charset="2"/>
        <a:buChar char="v"/>
        <a:defRPr sz="20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631825" indent="-174625" algn="l" defTabSz="914400" rtl="0" eaLnBrk="1" latinLnBrk="0" hangingPunct="1">
        <a:spcBef>
          <a:spcPct val="20000"/>
        </a:spcBef>
        <a:buSzPct val="75000"/>
        <a:buFont typeface="Wingdings" pitchFamily="2" charset="2"/>
        <a:buChar char="Ø"/>
        <a:defRPr sz="18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2pPr>
      <a:lvl3pPr marL="1030288" indent="-115888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3pPr>
      <a:lvl4pPr marL="1546225" indent="-174625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4pPr>
      <a:lvl5pPr marL="1944688" indent="-115888" algn="l" defTabSz="914400" rtl="0" eaLnBrk="1" latinLnBrk="0" hangingPunct="1">
        <a:spcBef>
          <a:spcPct val="20000"/>
        </a:spcBef>
        <a:buFont typeface="Arial" pitchFamily="34" charset="0"/>
        <a:buChar char="»"/>
        <a:tabLst/>
        <a:defRPr sz="14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650224" y="6702552"/>
            <a:ext cx="48463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dirty="0">
                <a:solidFill>
                  <a:srgbClr val="000000"/>
                </a:solidFill>
              </a:rPr>
              <a:t>FebFY15</a:t>
            </a:r>
          </a:p>
        </p:txBody>
      </p:sp>
      <p:sp>
        <p:nvSpPr>
          <p:cNvPr id="9" name="Line 16"/>
          <p:cNvSpPr>
            <a:spLocks noChangeShapeType="1"/>
          </p:cNvSpPr>
          <p:nvPr userDrawn="1"/>
        </p:nvSpPr>
        <p:spPr bwMode="auto">
          <a:xfrm>
            <a:off x="173736" y="1143000"/>
            <a:ext cx="8686800" cy="0"/>
          </a:xfrm>
          <a:prstGeom prst="line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23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Franklin Gothic Medium" pitchFamily="34" charset="0"/>
          <a:ea typeface="+mj-ea"/>
          <a:cs typeface="+mj-cs"/>
        </a:defRPr>
      </a:lvl1pPr>
    </p:titleStyle>
    <p:bodyStyle>
      <a:lvl1pPr marL="231775" indent="-231775" algn="l" defTabSz="914400" rtl="0" eaLnBrk="1" latinLnBrk="0" hangingPunct="1">
        <a:spcBef>
          <a:spcPct val="20000"/>
        </a:spcBef>
        <a:buSzPct val="75000"/>
        <a:buFont typeface="Wingdings" pitchFamily="2" charset="2"/>
        <a:buChar char="v"/>
        <a:defRPr sz="20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631825" indent="-174625" algn="l" defTabSz="914400" rtl="0" eaLnBrk="1" latinLnBrk="0" hangingPunct="1">
        <a:spcBef>
          <a:spcPct val="20000"/>
        </a:spcBef>
        <a:buSzPct val="75000"/>
        <a:buFont typeface="Wingdings" pitchFamily="2" charset="2"/>
        <a:buChar char="Ø"/>
        <a:defRPr sz="18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2pPr>
      <a:lvl3pPr marL="1030288" indent="-115888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3pPr>
      <a:lvl4pPr marL="1546225" indent="-174625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4pPr>
      <a:lvl5pPr marL="1944688" indent="-115888" algn="l" defTabSz="914400" rtl="0" eaLnBrk="1" latinLnBrk="0" hangingPunct="1">
        <a:spcBef>
          <a:spcPct val="20000"/>
        </a:spcBef>
        <a:buFont typeface="Arial" pitchFamily="34" charset="0"/>
        <a:buChar char="»"/>
        <a:tabLst/>
        <a:defRPr sz="14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650224" y="6702552"/>
            <a:ext cx="48463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dirty="0">
                <a:solidFill>
                  <a:srgbClr val="000000"/>
                </a:solidFill>
              </a:rPr>
              <a:t>FebFY15</a:t>
            </a:r>
          </a:p>
        </p:txBody>
      </p:sp>
      <p:sp>
        <p:nvSpPr>
          <p:cNvPr id="9" name="Line 16"/>
          <p:cNvSpPr>
            <a:spLocks noChangeShapeType="1"/>
          </p:cNvSpPr>
          <p:nvPr userDrawn="1"/>
        </p:nvSpPr>
        <p:spPr bwMode="auto">
          <a:xfrm>
            <a:off x="173736" y="1143000"/>
            <a:ext cx="8686800" cy="0"/>
          </a:xfrm>
          <a:prstGeom prst="line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3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Franklin Gothic Medium" pitchFamily="34" charset="0"/>
          <a:ea typeface="+mj-ea"/>
          <a:cs typeface="+mj-cs"/>
        </a:defRPr>
      </a:lvl1pPr>
    </p:titleStyle>
    <p:bodyStyle>
      <a:lvl1pPr marL="231775" indent="-231775" algn="l" defTabSz="914400" rtl="0" eaLnBrk="1" latinLnBrk="0" hangingPunct="1">
        <a:spcBef>
          <a:spcPct val="20000"/>
        </a:spcBef>
        <a:buSzPct val="75000"/>
        <a:buFont typeface="Wingdings" pitchFamily="2" charset="2"/>
        <a:buChar char="v"/>
        <a:defRPr sz="20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631825" indent="-174625" algn="l" defTabSz="914400" rtl="0" eaLnBrk="1" latinLnBrk="0" hangingPunct="1">
        <a:spcBef>
          <a:spcPct val="20000"/>
        </a:spcBef>
        <a:buSzPct val="75000"/>
        <a:buFont typeface="Wingdings" pitchFamily="2" charset="2"/>
        <a:buChar char="Ø"/>
        <a:defRPr sz="18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2pPr>
      <a:lvl3pPr marL="1030288" indent="-115888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3pPr>
      <a:lvl4pPr marL="1546225" indent="-174625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4pPr>
      <a:lvl5pPr marL="1944688" indent="-115888" algn="l" defTabSz="914400" rtl="0" eaLnBrk="1" latinLnBrk="0" hangingPunct="1">
        <a:spcBef>
          <a:spcPct val="20000"/>
        </a:spcBef>
        <a:buFont typeface="Arial" pitchFamily="34" charset="0"/>
        <a:buChar char="»"/>
        <a:tabLst/>
        <a:defRPr sz="14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650224" y="6702552"/>
            <a:ext cx="48463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dirty="0" smtClean="0">
                <a:solidFill>
                  <a:srgbClr val="000000"/>
                </a:solidFill>
              </a:rPr>
              <a:t>FebFY15</a:t>
            </a:r>
            <a:endParaRPr lang="en-US" sz="500" dirty="0">
              <a:solidFill>
                <a:srgbClr val="000000"/>
              </a:solidFill>
            </a:endParaRPr>
          </a:p>
        </p:txBody>
      </p:sp>
      <p:sp>
        <p:nvSpPr>
          <p:cNvPr id="9" name="Line 16"/>
          <p:cNvSpPr>
            <a:spLocks noChangeShapeType="1"/>
          </p:cNvSpPr>
          <p:nvPr userDrawn="1"/>
        </p:nvSpPr>
        <p:spPr bwMode="auto">
          <a:xfrm>
            <a:off x="173736" y="1143000"/>
            <a:ext cx="8686800" cy="0"/>
          </a:xfrm>
          <a:prstGeom prst="line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8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Franklin Gothic Medium" pitchFamily="34" charset="0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ct val="20000"/>
        </a:spcBef>
        <a:buSzPct val="70000"/>
        <a:buFont typeface="Wingdings" pitchFamily="2" charset="2"/>
        <a:buChar char="v"/>
        <a:defRPr sz="20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631825" indent="-174625" algn="l" defTabSz="914400" rtl="0" eaLnBrk="1" latinLnBrk="0" hangingPunct="1">
        <a:spcBef>
          <a:spcPct val="20000"/>
        </a:spcBef>
        <a:buSzPct val="75000"/>
        <a:buFont typeface="Wingdings" pitchFamily="2" charset="2"/>
        <a:buChar char="Ø"/>
        <a:defRPr sz="18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2pPr>
      <a:lvl3pPr marL="1030288" indent="-115888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3pPr>
      <a:lvl4pPr marL="1546225" indent="-174625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4pPr>
      <a:lvl5pPr marL="1944688" indent="-115888" algn="l" defTabSz="914400" rtl="0" eaLnBrk="1" latinLnBrk="0" hangingPunct="1">
        <a:spcBef>
          <a:spcPct val="20000"/>
        </a:spcBef>
        <a:buFont typeface="Arial" pitchFamily="34" charset="0"/>
        <a:buChar char="»"/>
        <a:tabLst/>
        <a:defRPr sz="14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650224" y="6702552"/>
            <a:ext cx="48463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dirty="0" smtClean="0">
                <a:solidFill>
                  <a:srgbClr val="000000"/>
                </a:solidFill>
              </a:rPr>
              <a:t>FebFY15</a:t>
            </a:r>
            <a:endParaRPr lang="en-US" sz="500" dirty="0">
              <a:solidFill>
                <a:srgbClr val="000000"/>
              </a:solidFill>
            </a:endParaRPr>
          </a:p>
        </p:txBody>
      </p:sp>
      <p:sp>
        <p:nvSpPr>
          <p:cNvPr id="9" name="Line 16"/>
          <p:cNvSpPr>
            <a:spLocks noChangeShapeType="1"/>
          </p:cNvSpPr>
          <p:nvPr userDrawn="1"/>
        </p:nvSpPr>
        <p:spPr bwMode="auto">
          <a:xfrm>
            <a:off x="173736" y="1143000"/>
            <a:ext cx="8686800" cy="0"/>
          </a:xfrm>
          <a:prstGeom prst="line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37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Franklin Gothic Medium" pitchFamily="34" charset="0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ct val="20000"/>
        </a:spcBef>
        <a:buSzPct val="70000"/>
        <a:buFont typeface="Wingdings" pitchFamily="2" charset="2"/>
        <a:buChar char="v"/>
        <a:defRPr sz="20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631825" indent="-174625" algn="l" defTabSz="914400" rtl="0" eaLnBrk="1" latinLnBrk="0" hangingPunct="1">
        <a:spcBef>
          <a:spcPct val="20000"/>
        </a:spcBef>
        <a:buSzPct val="75000"/>
        <a:buFont typeface="Wingdings" pitchFamily="2" charset="2"/>
        <a:buChar char="Ø"/>
        <a:defRPr sz="18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2pPr>
      <a:lvl3pPr marL="1030288" indent="-115888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3pPr>
      <a:lvl4pPr marL="1546225" indent="-174625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4pPr>
      <a:lvl5pPr marL="1944688" indent="-115888" algn="l" defTabSz="914400" rtl="0" eaLnBrk="1" latinLnBrk="0" hangingPunct="1">
        <a:spcBef>
          <a:spcPct val="20000"/>
        </a:spcBef>
        <a:buFont typeface="Arial" pitchFamily="34" charset="0"/>
        <a:buChar char="»"/>
        <a:tabLst/>
        <a:defRPr sz="14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667000"/>
            <a:ext cx="9144000" cy="16764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/>
              </a:rPr>
              <a:t>The FY 2015 Executive Budget:</a:t>
            </a:r>
            <a:br>
              <a:rPr lang="en-US" sz="36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/>
              </a:rPr>
            </a:b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effectLst/>
              </a:rPr>
              <a:t>Responsible. Progressive. Honest.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4889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066800"/>
          </a:xfrm>
        </p:spPr>
        <p:txBody>
          <a:bodyPr>
            <a:noAutofit/>
          </a:bodyPr>
          <a:lstStyle/>
          <a:p>
            <a:pPr algn="l"/>
            <a:r>
              <a:rPr lang="en-US" sz="2700" dirty="0">
                <a:solidFill>
                  <a:srgbClr val="C6D9F1"/>
                </a:solidFill>
                <a:effectLst/>
                <a:latin typeface="+mn-lt"/>
              </a:rPr>
              <a:t>The Unemployment Rate for Both the City and the Nation has Declined Since Hitting a Peak During the </a:t>
            </a:r>
            <a:r>
              <a:rPr lang="en-US" sz="2700" dirty="0" smtClean="0">
                <a:solidFill>
                  <a:srgbClr val="C6D9F1"/>
                </a:solidFill>
                <a:effectLst/>
                <a:latin typeface="+mn-lt"/>
              </a:rPr>
              <a:t>Recession</a:t>
            </a:r>
            <a:endParaRPr lang="en-US" sz="2700" dirty="0">
              <a:solidFill>
                <a:srgbClr val="C6D9F1"/>
              </a:solidFill>
              <a:effectLst/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8148" y="113930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8" name="Content Placeholder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918836"/>
              </p:ext>
            </p:extLst>
          </p:nvPr>
        </p:nvGraphicFramePr>
        <p:xfrm>
          <a:off x="381000" y="13716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121409" y="2819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7.8%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77200" y="3429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6.6%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686800" cy="990600"/>
          </a:xfrm>
        </p:spPr>
        <p:txBody>
          <a:bodyPr>
            <a:noAutofit/>
          </a:bodyPr>
          <a:lstStyle/>
          <a:p>
            <a:pPr algn="l"/>
            <a:r>
              <a:rPr lang="en-US" sz="2200" dirty="0">
                <a:solidFill>
                  <a:srgbClr val="C6D9F1"/>
                </a:solidFill>
                <a:effectLst/>
              </a:rPr>
              <a:t>Since 1994, the Top 1% Have Increased Their </a:t>
            </a:r>
            <a:r>
              <a:rPr lang="en-US" sz="2200" dirty="0" smtClean="0">
                <a:solidFill>
                  <a:srgbClr val="C6D9F1"/>
                </a:solidFill>
                <a:effectLst/>
              </a:rPr>
              <a:t>Share of </a:t>
            </a:r>
            <a:r>
              <a:rPr lang="en-US" sz="2200" dirty="0">
                <a:solidFill>
                  <a:srgbClr val="C6D9F1"/>
                </a:solidFill>
                <a:effectLst/>
              </a:rPr>
              <a:t>Income by Half, Growing From 23% to 36</a:t>
            </a:r>
            <a:r>
              <a:rPr lang="en-US" sz="2200" dirty="0" smtClean="0">
                <a:solidFill>
                  <a:srgbClr val="C6D9F1"/>
                </a:solidFill>
                <a:effectLst/>
              </a:rPr>
              <a:t>% </a:t>
            </a:r>
            <a:r>
              <a:rPr lang="en-US" sz="2200" dirty="0">
                <a:solidFill>
                  <a:srgbClr val="C6D9F1"/>
                </a:solidFill>
                <a:effectLst/>
              </a:rPr>
              <a:t>Of All Income Earned in New York City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828235584"/>
              </p:ext>
            </p:extLst>
          </p:nvPr>
        </p:nvGraphicFramePr>
        <p:xfrm>
          <a:off x="228600" y="1981200"/>
          <a:ext cx="474842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3209034268"/>
              </p:ext>
            </p:extLst>
          </p:nvPr>
        </p:nvGraphicFramePr>
        <p:xfrm>
          <a:off x="4348983" y="1981200"/>
          <a:ext cx="48006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71600" y="5715000"/>
            <a:ext cx="2590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1994 Tax Year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4600" y="5715000"/>
            <a:ext cx="2590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2011 Tax Year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8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92162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solidFill>
                  <a:srgbClr val="C6D9F1"/>
                </a:solidFill>
                <a:effectLst/>
              </a:rPr>
              <a:t>Percent of New Yorkers Struggling Economically Has Increased Over the Last Five Years– </a:t>
            </a:r>
            <a:r>
              <a:rPr lang="en-US" sz="2400" dirty="0">
                <a:solidFill>
                  <a:srgbClr val="C6D9F1"/>
                </a:solidFill>
                <a:effectLst/>
              </a:rPr>
              <a:t>with 46% At or Near Poverty According to the NYC CEO Poverty Rate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6400800"/>
            <a:ext cx="51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Franklin Gothic Book"/>
                <a:cs typeface="Franklin Gothic Book"/>
              </a:rPr>
              <a:t>Source: American Community Survey Public Use Micro Sample as augmented by CEO.</a:t>
            </a:r>
          </a:p>
          <a:p>
            <a:endParaRPr lang="en-US" sz="10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829389" y="2581990"/>
            <a:ext cx="2362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C6D9F1"/>
                </a:solidFill>
                <a:latin typeface="Franklin Gothic Book"/>
                <a:cs typeface="Franklin Gothic Book"/>
              </a:rPr>
              <a:t>Percent of Population</a:t>
            </a:r>
            <a:endParaRPr lang="en-US" sz="1000" dirty="0">
              <a:solidFill>
                <a:srgbClr val="C6D9F1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096046"/>
              </p:ext>
            </p:extLst>
          </p:nvPr>
        </p:nvGraphicFramePr>
        <p:xfrm>
          <a:off x="609600" y="14478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523533" y="5882951"/>
            <a:ext cx="808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2008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0177" y="5882951"/>
            <a:ext cx="808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2010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82878" y="5882951"/>
            <a:ext cx="808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2012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0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534400" cy="9906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lt"/>
              </a:rPr>
              <a:t>The Current Recovery Has Lasted 58 months, Matching The Average Length of U.S. Expansions</a:t>
            </a: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971531"/>
              </p:ext>
            </p:extLst>
          </p:nvPr>
        </p:nvGraphicFramePr>
        <p:xfrm>
          <a:off x="381000" y="1371600"/>
          <a:ext cx="84582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" y="6248400"/>
            <a:ext cx="815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Source: NBER. Bar represented in red denotes current expansion. 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1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B_2014_04_06_0327_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0484109" cy="6989406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-19695" y="4724400"/>
            <a:ext cx="9525000" cy="990600"/>
          </a:xfrm>
          <a:solidFill>
            <a:schemeClr val="tx2">
              <a:alpha val="82000"/>
            </a:schemeClr>
          </a:solidFill>
        </p:spPr>
        <p:txBody>
          <a:bodyPr>
            <a:normAutofit fontScale="25000" lnSpcReduction="20000"/>
          </a:bodyPr>
          <a:lstStyle/>
          <a:p>
            <a:pPr marL="457200" lvl="1" indent="0">
              <a:buNone/>
            </a:pPr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16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Financial Plan Overview</a:t>
            </a:r>
          </a:p>
        </p:txBody>
      </p:sp>
    </p:spTree>
    <p:extLst>
      <p:ext uri="{BB962C8B-B14F-4D97-AF65-F5344CB8AC3E}">
        <p14:creationId xmlns:p14="http://schemas.microsoft.com/office/powerpoint/2010/main" val="291458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828800"/>
            <a:ext cx="8991600" cy="4419600"/>
          </a:xfrm>
        </p:spPr>
        <p:txBody>
          <a:bodyPr>
            <a:normAutofit fontScale="90000"/>
          </a:bodyPr>
          <a:lstStyle/>
          <a:p>
            <a:pPr lvl="1" algn="l"/>
            <a:r>
              <a:rPr lang="en-US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Franklin Gothic Book"/>
              </a:rPr>
              <a:t>Executive Budget is balanced for FY2014 &amp; FY2015</a:t>
            </a:r>
            <a:br>
              <a:rPr lang="en-US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Franklin Gothic Book"/>
              </a:rPr>
            </a:br>
            <a:r>
              <a:rPr lang="en-US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Franklin Gothic Book"/>
              </a:rPr>
              <a:t>-</a:t>
            </a: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 Financial plan estimates now reflect the UFT pattern of a 10% increase over </a:t>
            </a:r>
            <a:b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</a:br>
            <a:r>
              <a:rPr lang="en-US" sz="2000" dirty="0">
                <a:solidFill>
                  <a:schemeClr val="bg1"/>
                </a:solidFill>
                <a:latin typeface="Franklin Gothic Book"/>
                <a:cs typeface="Franklin Gothic Book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 seven years.</a:t>
            </a:r>
            <a:b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</a:b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/>
            </a:r>
            <a:b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</a:b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- This removes one of the major Financial Plan uncertainties.</a:t>
            </a:r>
            <a:r>
              <a:rPr lang="en-US" sz="2000" dirty="0">
                <a:solidFill>
                  <a:schemeClr val="bg1"/>
                </a:solidFill>
                <a:latin typeface="Franklin Gothic Book"/>
                <a:cs typeface="Franklin Gothic Book"/>
              </a:rPr>
              <a:t/>
            </a:r>
            <a:br>
              <a:rPr lang="en-US" sz="2000" dirty="0">
                <a:solidFill>
                  <a:schemeClr val="bg1"/>
                </a:solidFill>
                <a:latin typeface="Franklin Gothic Book"/>
                <a:cs typeface="Franklin Gothic Book"/>
              </a:rPr>
            </a:br>
            <a:r>
              <a:rPr lang="en-US" sz="24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</a:br>
            <a:r>
              <a:rPr lang="en-US" sz="2400" dirty="0" smtClean="0">
                <a:solidFill>
                  <a:srgbClr val="B9CDE5"/>
                </a:solidFill>
                <a:latin typeface="+mj-lt"/>
                <a:cs typeface="Franklin Gothic Book"/>
              </a:rPr>
              <a:t>Executive Budget, like the Preliminary Budget, realistically acknowledges significant risks:</a:t>
            </a:r>
            <a:br>
              <a:rPr lang="en-US" sz="2400" dirty="0" smtClean="0">
                <a:solidFill>
                  <a:srgbClr val="B9CDE5"/>
                </a:solidFill>
                <a:latin typeface="+mj-lt"/>
                <a:cs typeface="Franklin Gothic Book"/>
              </a:rPr>
            </a:b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- Recognizes continued federal uncertainty, including </a:t>
            </a: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still-unmet </a:t>
            </a: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Sandy recovery  </a:t>
            </a:r>
            <a:b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</a:br>
            <a:r>
              <a:rPr lang="en-US" sz="2000" dirty="0">
                <a:solidFill>
                  <a:schemeClr val="bg1"/>
                </a:solidFill>
                <a:latin typeface="Franklin Gothic Book"/>
                <a:cs typeface="Franklin Gothic Book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 needs and future federal sequestration.</a:t>
            </a:r>
            <a:b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</a:b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/>
            </a:r>
            <a:b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</a:b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- Even with the Medicaid Waiver and much-needed funds it provides, many local </a:t>
            </a:r>
            <a:b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</a:br>
            <a:r>
              <a:rPr lang="en-US" sz="2000" dirty="0">
                <a:solidFill>
                  <a:schemeClr val="bg1"/>
                </a:solidFill>
                <a:latin typeface="Franklin Gothic Book"/>
                <a:cs typeface="Franklin Gothic Book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 hospitals are still struggling.</a:t>
            </a:r>
            <a:b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</a:b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/>
            </a:r>
            <a:b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</a:b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- While we’re five years into a recovery, economic events out of our control can </a:t>
            </a:r>
            <a:b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</a:br>
            <a:r>
              <a:rPr lang="en-US" sz="2000" dirty="0">
                <a:solidFill>
                  <a:schemeClr val="bg1"/>
                </a:solidFill>
                <a:latin typeface="Franklin Gothic Book"/>
                <a:cs typeface="Franklin Gothic Book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 undermine progress.</a:t>
            </a:r>
            <a:b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</a:b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/>
            </a:r>
            <a:b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</a:b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- Cautious on revenue growth, as we see consequences of over-estimating  </a:t>
            </a:r>
            <a:b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</a:br>
            <a:r>
              <a:rPr lang="en-US" sz="2000" dirty="0">
                <a:solidFill>
                  <a:schemeClr val="bg1"/>
                </a:solidFill>
                <a:latin typeface="Franklin Gothic Book"/>
                <a:cs typeface="Franklin Gothic Book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 revenues in NJ and other places.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0"/>
            <a:ext cx="899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In a very short period, we have addressed serious financial and management issues that had been ignored – with no property </a:t>
            </a:r>
            <a:r>
              <a:rPr lang="en-US" sz="2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tax increase</a:t>
            </a:r>
            <a:r>
              <a:rPr lang="en-US" sz="22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. </a:t>
            </a:r>
            <a:br>
              <a:rPr lang="en-US" sz="22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endParaRPr lang="en-US" sz="2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5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67324" y="76200"/>
            <a:ext cx="8724276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2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n-lt"/>
              </a:rPr>
              <a:t>We Continue to Face Multi-Billion Dollar Budget Gaps in the Out Years of the Financial Plan. However, These Out Year Gaps are Below Historical Averages.</a:t>
            </a:r>
            <a:endParaRPr lang="en-US" sz="2200" dirty="0">
              <a:solidFill>
                <a:schemeClr val="tx2">
                  <a:lumMod val="20000"/>
                  <a:lumOff val="80000"/>
                </a:schemeClr>
              </a:solidFill>
              <a:effectLst/>
              <a:latin typeface="+mn-lt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69629" y="1295400"/>
            <a:ext cx="8574371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00" i="1" dirty="0" smtClean="0">
                <a:solidFill>
                  <a:schemeClr val="bg1"/>
                </a:solidFill>
              </a:rPr>
              <a:t>We </a:t>
            </a:r>
            <a:r>
              <a:rPr lang="en-US" sz="1400" i="1" dirty="0">
                <a:solidFill>
                  <a:schemeClr val="bg1"/>
                </a:solidFill>
              </a:rPr>
              <a:t>will take the </a:t>
            </a:r>
            <a:r>
              <a:rPr lang="en-US" sz="1400" i="1" dirty="0" smtClean="0">
                <a:solidFill>
                  <a:schemeClr val="bg1"/>
                </a:solidFill>
              </a:rPr>
              <a:t>necessary </a:t>
            </a:r>
            <a:r>
              <a:rPr lang="en-US" sz="1400" i="1" dirty="0">
                <a:solidFill>
                  <a:schemeClr val="bg1"/>
                </a:solidFill>
              </a:rPr>
              <a:t>actions to maintain budget balance through all years of the </a:t>
            </a:r>
            <a:r>
              <a:rPr lang="en-US" sz="1400" i="1" dirty="0" smtClean="0">
                <a:solidFill>
                  <a:schemeClr val="bg1"/>
                </a:solidFill>
              </a:rPr>
              <a:t>Financial Plan</a:t>
            </a:r>
            <a:r>
              <a:rPr lang="en-US" sz="1400" i="1" dirty="0">
                <a:solidFill>
                  <a:schemeClr val="bg1"/>
                </a:solidFill>
              </a:rPr>
              <a:t>. </a:t>
            </a:r>
            <a:endParaRPr lang="en-US" sz="1400" i="1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68087"/>
            <a:ext cx="6452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</a:rPr>
              <a:t>Note: Historical </a:t>
            </a:r>
            <a:r>
              <a:rPr lang="en-US" sz="900" dirty="0">
                <a:solidFill>
                  <a:srgbClr val="FFFFFF"/>
                </a:solidFill>
              </a:rPr>
              <a:t>averages are based on Executive Budgets FY 2003 to FY 2014 for the 3rd year to 5th year of the financial plan.</a:t>
            </a:r>
          </a:p>
          <a:p>
            <a:pPr marL="284163"/>
            <a:r>
              <a:rPr lang="en-US" sz="900" dirty="0">
                <a:solidFill>
                  <a:srgbClr val="FFFFFF"/>
                </a:solidFill>
              </a:rPr>
              <a:t>Percentages represent budget gaps as a percent of city funds revenue</a:t>
            </a:r>
            <a:r>
              <a:rPr lang="en-US" sz="900" dirty="0" smtClean="0">
                <a:solidFill>
                  <a:srgbClr val="FFFFFF"/>
                </a:solidFill>
              </a:rPr>
              <a:t>.</a:t>
            </a:r>
            <a:endParaRPr lang="en-US" sz="900" dirty="0">
              <a:solidFill>
                <a:srgbClr val="FFFFFF"/>
              </a:solidFill>
            </a:endParaRPr>
          </a:p>
        </p:txBody>
      </p:sp>
      <p:graphicFrame>
        <p:nvGraphicFramePr>
          <p:cNvPr id="11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4917314"/>
              </p:ext>
            </p:extLst>
          </p:nvPr>
        </p:nvGraphicFramePr>
        <p:xfrm>
          <a:off x="685800" y="1752600"/>
          <a:ext cx="8077200" cy="4597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 rot="16200000">
            <a:off x="-608111" y="3808512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kern="1200" dirty="0" smtClean="0">
                <a:solidFill>
                  <a:srgbClr val="FFFFFF"/>
                </a:solidFill>
              </a:rPr>
              <a:t>$ in Millions</a:t>
            </a:r>
            <a:endParaRPr lang="en-US" sz="1400" kern="12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81200" y="6172200"/>
            <a:ext cx="787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kern="1200" dirty="0" smtClean="0">
                <a:solidFill>
                  <a:srgbClr val="FFFFFF"/>
                </a:solidFill>
              </a:rPr>
              <a:t>2016</a:t>
            </a:r>
            <a:endParaRPr lang="en-US" sz="1200" kern="12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3200" y="6172200"/>
            <a:ext cx="787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kern="1200" dirty="0" smtClean="0">
                <a:solidFill>
                  <a:srgbClr val="FFFFFF"/>
                </a:solidFill>
              </a:rPr>
              <a:t>Year 3</a:t>
            </a:r>
            <a:endParaRPr lang="en-US" sz="1200" kern="12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43400" y="6200001"/>
            <a:ext cx="787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kern="1200" dirty="0" smtClean="0">
                <a:solidFill>
                  <a:srgbClr val="FFFFFF"/>
                </a:solidFill>
              </a:rPr>
              <a:t>2017</a:t>
            </a:r>
            <a:endParaRPr lang="en-US" sz="1200" kern="120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29200" y="6172200"/>
            <a:ext cx="787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kern="1200" dirty="0" smtClean="0">
                <a:solidFill>
                  <a:srgbClr val="FFFFFF"/>
                </a:solidFill>
              </a:rPr>
              <a:t>Year 4</a:t>
            </a:r>
            <a:endParaRPr lang="en-US" sz="1200" kern="12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05600" y="6172200"/>
            <a:ext cx="787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kern="1200" dirty="0" smtClean="0">
                <a:solidFill>
                  <a:srgbClr val="FFFFFF"/>
                </a:solidFill>
              </a:rPr>
              <a:t>2018</a:t>
            </a:r>
            <a:endParaRPr lang="en-US" sz="1200" kern="1200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91400" y="6172200"/>
            <a:ext cx="787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kern="1200" dirty="0" smtClean="0">
                <a:solidFill>
                  <a:srgbClr val="FFFFFF"/>
                </a:solidFill>
              </a:rPr>
              <a:t>Year 5</a:t>
            </a:r>
            <a:endParaRPr lang="en-US" sz="1200" kern="1200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57400" y="4038600"/>
            <a:ext cx="666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kern="1200" dirty="0">
                <a:solidFill>
                  <a:srgbClr val="FFFFFF"/>
                </a:solidFill>
              </a:rPr>
              <a:t>$2,197 </a:t>
            </a:r>
            <a:endParaRPr lang="en-US" sz="1200" kern="1200" dirty="0" smtClean="0">
              <a:solidFill>
                <a:srgbClr val="FFFFFF"/>
              </a:solidFill>
            </a:endParaRPr>
          </a:p>
          <a:p>
            <a:pPr algn="ctr"/>
            <a:r>
              <a:rPr lang="en-US" sz="1200" kern="1200" dirty="0" smtClean="0">
                <a:solidFill>
                  <a:srgbClr val="FFFFFF"/>
                </a:solidFill>
              </a:rPr>
              <a:t>3.9%</a:t>
            </a:r>
            <a:endParaRPr lang="en-US" sz="1200" kern="1200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85280" y="3276600"/>
            <a:ext cx="667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kern="1200" dirty="0" smtClean="0">
                <a:solidFill>
                  <a:srgbClr val="FFFFFF"/>
                </a:solidFill>
              </a:rPr>
              <a:t>$3,041 </a:t>
            </a:r>
          </a:p>
          <a:p>
            <a:pPr algn="ctr"/>
            <a:r>
              <a:rPr lang="en-US" sz="1200" kern="1200" dirty="0" smtClean="0">
                <a:solidFill>
                  <a:srgbClr val="FFFFFF"/>
                </a:solidFill>
              </a:rPr>
              <a:t>7.6%</a:t>
            </a:r>
            <a:endParaRPr lang="en-US" sz="1200" kern="1200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67600" y="2590800"/>
            <a:ext cx="659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kern="1200" dirty="0" smtClean="0">
                <a:solidFill>
                  <a:srgbClr val="FFFFFF"/>
                </a:solidFill>
              </a:rPr>
              <a:t>$3,748 </a:t>
            </a:r>
          </a:p>
          <a:p>
            <a:pPr algn="ctr"/>
            <a:r>
              <a:rPr lang="en-US" sz="1200" kern="1200" dirty="0" smtClean="0">
                <a:solidFill>
                  <a:srgbClr val="FFFFFF"/>
                </a:solidFill>
              </a:rPr>
              <a:t>8.7%</a:t>
            </a:r>
            <a:endParaRPr lang="en-US" sz="1200" kern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5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762000"/>
          </a:xfrm>
        </p:spPr>
        <p:txBody>
          <a:bodyPr>
            <a:normAutofit fontScale="90000"/>
          </a:bodyPr>
          <a:lstStyle/>
          <a:p>
            <a:pPr marL="0" indent="0" algn="l"/>
            <a:r>
              <a:rPr lang="en-US" sz="31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</a:rPr>
              <a:t>We’re taking major steps toward addressing NYC’s fiscal health.</a:t>
            </a:r>
            <a:r>
              <a:rPr lang="en-US" sz="36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</a:rPr>
              <a:t/>
            </a:r>
            <a:br>
              <a:rPr lang="en-US" sz="36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</a:rPr>
            </a:b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43400" y="1447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524000"/>
            <a:ext cx="868680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Strengthening </a:t>
            </a:r>
            <a:r>
              <a:rPr lang="en-US" sz="2800" dirty="0">
                <a:solidFill>
                  <a:srgbClr val="FFFFFF"/>
                </a:solidFill>
              </a:rPr>
              <a:t>our economy by addressing income </a:t>
            </a:r>
            <a:r>
              <a:rPr lang="en-US" sz="2800" dirty="0" smtClean="0">
                <a:solidFill>
                  <a:srgbClr val="FFFFFF"/>
                </a:solidFill>
              </a:rPr>
              <a:t>inequality </a:t>
            </a:r>
            <a:r>
              <a:rPr lang="en-US" sz="2000" dirty="0">
                <a:solidFill>
                  <a:srgbClr val="FFFFFF"/>
                </a:solidFill>
              </a:rPr>
              <a:t/>
            </a: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 smtClean="0">
              <a:solidFill>
                <a:srgbClr val="FFFFFF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Providing major </a:t>
            </a:r>
            <a:r>
              <a:rPr lang="en-US" dirty="0">
                <a:solidFill>
                  <a:srgbClr val="FFFFFF"/>
                </a:solidFill>
              </a:rPr>
              <a:t>education opportunities from pre-K to middle school to </a:t>
            </a:r>
            <a:r>
              <a:rPr lang="en-US" dirty="0" smtClean="0">
                <a:solidFill>
                  <a:srgbClr val="FFFFFF"/>
                </a:solidFill>
              </a:rPr>
              <a:t>college</a:t>
            </a:r>
            <a:endParaRPr lang="en-US" dirty="0">
              <a:solidFill>
                <a:srgbClr val="FFFFFF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Dramatically </a:t>
            </a:r>
            <a:r>
              <a:rPr lang="en-US" dirty="0">
                <a:solidFill>
                  <a:srgbClr val="FFFFFF"/>
                </a:solidFill>
              </a:rPr>
              <a:t>expanding affordable housing over next 10 </a:t>
            </a:r>
            <a:r>
              <a:rPr lang="en-US" dirty="0" smtClean="0">
                <a:solidFill>
                  <a:srgbClr val="FFFFFF"/>
                </a:solidFill>
              </a:rPr>
              <a:t>years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Increasing and extending paid sick leave coverage for over half a million more New Yorkers </a:t>
            </a:r>
          </a:p>
          <a:p>
            <a:pPr lvl="2"/>
            <a:endParaRPr lang="en-US" dirty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Prioritizing our </a:t>
            </a:r>
            <a:r>
              <a:rPr lang="en-US" sz="2800" dirty="0">
                <a:solidFill>
                  <a:srgbClr val="FFFFFF"/>
                </a:solidFill>
              </a:rPr>
              <a:t>infrastructure and </a:t>
            </a:r>
            <a:r>
              <a:rPr lang="en-US" sz="2800" dirty="0" smtClean="0">
                <a:solidFill>
                  <a:srgbClr val="FFFFFF"/>
                </a:solidFill>
              </a:rPr>
              <a:t>establishing clear and affordable capital commitments</a:t>
            </a:r>
            <a:r>
              <a:rPr lang="en-US" sz="2800" dirty="0">
                <a:solidFill>
                  <a:srgbClr val="FFFFFF"/>
                </a:solidFill>
              </a:rPr>
              <a:t/>
            </a:r>
            <a:br>
              <a:rPr lang="en-US" sz="2800" dirty="0">
                <a:solidFill>
                  <a:srgbClr val="FFFFFF"/>
                </a:solidFill>
              </a:rPr>
            </a:br>
            <a:endParaRPr lang="en-US" sz="2800" dirty="0" smtClean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Process </a:t>
            </a:r>
            <a:r>
              <a:rPr lang="en-US" sz="2800" dirty="0">
                <a:solidFill>
                  <a:srgbClr val="FFFFFF"/>
                </a:solidFill>
              </a:rPr>
              <a:t>will continue with every agency ahead of Ten Year Capital Plan in January </a:t>
            </a:r>
            <a:r>
              <a:rPr lang="en-US" sz="2800" dirty="0" smtClean="0">
                <a:solidFill>
                  <a:srgbClr val="FFFFFF"/>
                </a:solidFill>
              </a:rPr>
              <a:t>2015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965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DCE6F2"/>
                </a:solidFill>
                <a:effectLst/>
              </a:rPr>
              <a:t>This budget is </a:t>
            </a:r>
            <a:r>
              <a:rPr lang="en-US" sz="4400" b="1" dirty="0">
                <a:solidFill>
                  <a:srgbClr val="DCE6F2"/>
                </a:solidFill>
                <a:effectLst/>
              </a:rPr>
              <a:t>progressive.</a:t>
            </a:r>
            <a:endParaRPr lang="en-US" sz="4400" dirty="0">
              <a:solidFill>
                <a:srgbClr val="DCE6F2"/>
              </a:solidFill>
              <a:effectLst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1600200"/>
            <a:ext cx="7772400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Begins </a:t>
            </a:r>
            <a:r>
              <a:rPr lang="en-US" sz="2800" dirty="0">
                <a:solidFill>
                  <a:srgbClr val="FFFFFF"/>
                </a:solidFill>
              </a:rPr>
              <a:t>to implement an agenda that</a:t>
            </a:r>
            <a:r>
              <a:rPr lang="en-US" sz="2800" dirty="0" smtClean="0">
                <a:solidFill>
                  <a:srgbClr val="FFFFFF"/>
                </a:solidFill>
              </a:rPr>
              <a:t>: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Invests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r>
              <a:rPr lang="en-US" sz="2800" dirty="0">
                <a:solidFill>
                  <a:srgbClr val="FFFFFF"/>
                </a:solidFill>
              </a:rPr>
              <a:t>in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our children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Creates </a:t>
            </a:r>
            <a:r>
              <a:rPr lang="en-US" sz="2800" dirty="0">
                <a:solidFill>
                  <a:srgbClr val="FFFFFF"/>
                </a:solidFill>
              </a:rPr>
              <a:t>economic </a:t>
            </a:r>
            <a:r>
              <a:rPr lang="en-US" sz="2800" dirty="0" smtClean="0">
                <a:solidFill>
                  <a:srgbClr val="8EB4E3"/>
                </a:solidFill>
              </a:rPr>
              <a:t>opportunity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Dramatically </a:t>
            </a:r>
            <a:r>
              <a:rPr lang="en-US" sz="2800" dirty="0" smtClean="0">
                <a:solidFill>
                  <a:srgbClr val="8EB4E3"/>
                </a:solidFill>
              </a:rPr>
              <a:t>expands affordable </a:t>
            </a:r>
            <a:r>
              <a:rPr lang="en-US" sz="2800" dirty="0" smtClean="0">
                <a:solidFill>
                  <a:srgbClr val="FFFFFF"/>
                </a:solidFill>
              </a:rPr>
              <a:t>housing</a:t>
            </a:r>
            <a:endParaRPr lang="en-US" sz="2800" dirty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8EB4E3"/>
                </a:solidFill>
              </a:rPr>
              <a:t>Protects</a:t>
            </a:r>
            <a:r>
              <a:rPr lang="en-US" sz="2800" dirty="0" smtClean="0">
                <a:solidFill>
                  <a:srgbClr val="FFFFFF"/>
                </a:solidFill>
              </a:rPr>
              <a:t> the most vulnerable</a:t>
            </a:r>
            <a:endParaRPr lang="en-US" sz="2800" dirty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Makes New York City </a:t>
            </a:r>
            <a:r>
              <a:rPr lang="en-US" sz="2800" dirty="0">
                <a:solidFill>
                  <a:srgbClr val="8EB4E3"/>
                </a:solidFill>
              </a:rPr>
              <a:t>safer</a:t>
            </a:r>
          </a:p>
        </p:txBody>
      </p:sp>
    </p:spTree>
    <p:extLst>
      <p:ext uri="{BB962C8B-B14F-4D97-AF65-F5344CB8AC3E}">
        <p14:creationId xmlns:p14="http://schemas.microsoft.com/office/powerpoint/2010/main" val="172965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112046"/>
            <a:ext cx="9976163" cy="6984724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-457200" y="5257800"/>
            <a:ext cx="9525000" cy="990600"/>
          </a:xfrm>
          <a:solidFill>
            <a:schemeClr val="tx2">
              <a:alpha val="82000"/>
            </a:schemeClr>
          </a:solidFill>
        </p:spPr>
        <p:txBody>
          <a:bodyPr>
            <a:normAutofit fontScale="25000" lnSpcReduction="20000"/>
          </a:bodyPr>
          <a:lstStyle/>
          <a:p>
            <a:pPr marL="457200" lvl="1" indent="0">
              <a:buNone/>
            </a:pPr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16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Investing in NYC’s Children</a:t>
            </a:r>
          </a:p>
        </p:txBody>
      </p:sp>
    </p:spTree>
    <p:extLst>
      <p:ext uri="{BB962C8B-B14F-4D97-AF65-F5344CB8AC3E}">
        <p14:creationId xmlns:p14="http://schemas.microsoft.com/office/powerpoint/2010/main" val="61163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5562600"/>
          </a:xfrm>
        </p:spPr>
        <p:txBody>
          <a:bodyPr>
            <a:normAutofit/>
          </a:bodyPr>
          <a:lstStyle/>
          <a:p>
            <a:pPr>
              <a:buSzPct val="70000"/>
            </a:pPr>
            <a:endParaRPr lang="en-US" dirty="0" smtClean="0"/>
          </a:p>
          <a:p>
            <a:pPr lvl="0">
              <a:buSzPct val="70000"/>
            </a:pPr>
            <a:endParaRPr lang="en-US" dirty="0"/>
          </a:p>
          <a:p>
            <a:pPr marL="0" lvl="0" indent="0">
              <a:buSzPct val="70000"/>
              <a:buNone/>
            </a:pPr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240" y="3048000"/>
            <a:ext cx="9164782" cy="6096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v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631825" indent="-17462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0302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546225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19446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tabLst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0000"/>
              <a:buNone/>
            </a:pPr>
            <a:r>
              <a:rPr lang="en-US" sz="3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This budget is </a:t>
            </a:r>
            <a:r>
              <a:rPr lang="en-US" sz="3000" dirty="0" smtClean="0">
                <a:solidFill>
                  <a:srgbClr val="FFFFFF"/>
                </a:solidFill>
              </a:rPr>
              <a:t>fiscally </a:t>
            </a:r>
            <a:r>
              <a:rPr lang="en-US" sz="3000" b="1" dirty="0" smtClean="0">
                <a:solidFill>
                  <a:srgbClr val="FFFFFF"/>
                </a:solidFill>
              </a:rPr>
              <a:t>responsible</a:t>
            </a:r>
            <a:r>
              <a:rPr lang="en-US" sz="3000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4038600"/>
            <a:ext cx="9144000" cy="5334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v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631825" indent="-17462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0302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546225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19446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tabLst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0000"/>
              <a:buNone/>
            </a:pPr>
            <a:r>
              <a:rPr lang="en-US" sz="3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This budget is </a:t>
            </a:r>
            <a:r>
              <a:rPr lang="en-US" sz="3000" b="1" dirty="0" smtClean="0">
                <a:solidFill>
                  <a:srgbClr val="FFFFFF"/>
                </a:solidFill>
              </a:rPr>
              <a:t>progressive</a:t>
            </a:r>
            <a:r>
              <a:rPr lang="en-US" sz="3000" dirty="0" smtClean="0">
                <a:solidFill>
                  <a:srgbClr val="FFFFFF"/>
                </a:solidFill>
              </a:rPr>
              <a:t>.</a:t>
            </a:r>
            <a:endParaRPr lang="en-US" sz="3000" b="1" i="1" dirty="0" smtClean="0">
              <a:solidFill>
                <a:srgbClr val="FFFFFF"/>
              </a:solidFill>
            </a:endParaRPr>
          </a:p>
          <a:p>
            <a:pPr marL="0" indent="0">
              <a:buSzPct val="70000"/>
              <a:buNone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SzPct val="7000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57200"/>
            <a:ext cx="9144000" cy="1752600"/>
          </a:xfrm>
          <a:prstGeom prst="rect">
            <a:avLst/>
          </a:prstGeom>
          <a:solidFill>
            <a:schemeClr val="tx2">
              <a:lumMod val="20000"/>
              <a:lumOff val="80000"/>
              <a:alpha val="68000"/>
            </a:schemeClr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17375E"/>
                </a:solidFill>
                <a:effectLst/>
              </a:rPr>
              <a:t>The </a:t>
            </a:r>
            <a:r>
              <a:rPr lang="en-US" dirty="0">
                <a:solidFill>
                  <a:srgbClr val="17375E"/>
                </a:solidFill>
                <a:effectLst/>
              </a:rPr>
              <a:t>budget builds on the foundation established in the Preliminary Budget and signals a </a:t>
            </a:r>
            <a:r>
              <a:rPr lang="en-US" b="1" dirty="0">
                <a:solidFill>
                  <a:srgbClr val="17375E"/>
                </a:solidFill>
                <a:effectLst/>
              </a:rPr>
              <a:t>new direction </a:t>
            </a:r>
            <a:r>
              <a:rPr lang="en-US" dirty="0">
                <a:solidFill>
                  <a:srgbClr val="17375E"/>
                </a:solidFill>
                <a:effectLst/>
              </a:rPr>
              <a:t>for our city based on the </a:t>
            </a:r>
            <a:r>
              <a:rPr lang="en-US" b="1" dirty="0">
                <a:solidFill>
                  <a:srgbClr val="17375E"/>
                </a:solidFill>
                <a:effectLst/>
              </a:rPr>
              <a:t>choices</a:t>
            </a:r>
            <a:r>
              <a:rPr lang="en-US" dirty="0">
                <a:solidFill>
                  <a:srgbClr val="17375E"/>
                </a:solidFill>
                <a:effectLst/>
              </a:rPr>
              <a:t> and </a:t>
            </a:r>
            <a:r>
              <a:rPr lang="en-US" b="1" dirty="0">
                <a:solidFill>
                  <a:srgbClr val="17375E"/>
                </a:solidFill>
                <a:effectLst/>
              </a:rPr>
              <a:t>values</a:t>
            </a:r>
            <a:r>
              <a:rPr lang="en-US" dirty="0">
                <a:solidFill>
                  <a:srgbClr val="17375E"/>
                </a:solidFill>
                <a:effectLst/>
              </a:rPr>
              <a:t> that have driven this Administration</a:t>
            </a:r>
            <a:r>
              <a:rPr lang="en-US" dirty="0" smtClean="0">
                <a:solidFill>
                  <a:srgbClr val="17375E"/>
                </a:solidFill>
                <a:effectLst/>
              </a:rPr>
              <a:t>.</a:t>
            </a:r>
            <a:endParaRPr lang="en-US" dirty="0">
              <a:solidFill>
                <a:srgbClr val="17375E"/>
              </a:solidFill>
              <a:effectLst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5105400"/>
            <a:ext cx="9144000" cy="5334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v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631825" indent="-17462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0302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546225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19446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tabLst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0000"/>
              <a:buNone/>
            </a:pPr>
            <a:r>
              <a:rPr lang="en-US" sz="3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This budget is </a:t>
            </a:r>
            <a:r>
              <a:rPr lang="en-US" sz="3000" b="1" dirty="0" smtClean="0">
                <a:solidFill>
                  <a:srgbClr val="FFFFFF"/>
                </a:solidFill>
              </a:rPr>
              <a:t>honest</a:t>
            </a:r>
            <a:r>
              <a:rPr lang="en-US" sz="3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.</a:t>
            </a:r>
            <a:endParaRPr lang="en-US" sz="3000" b="1" i="1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0" indent="0">
              <a:buSzPct val="70000"/>
              <a:buNone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SzPct val="7000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04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120" y="457200"/>
            <a:ext cx="90678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High</a:t>
            </a:r>
            <a: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-Quality Full-Day Universal Pre-K</a:t>
            </a:r>
          </a:p>
          <a:p>
            <a:pPr lvl="1"/>
            <a:endParaRPr lang="en-US" dirty="0" smtClean="0">
              <a:solidFill>
                <a:srgbClr val="FFFFFF"/>
              </a:solidFill>
            </a:endParaRPr>
          </a:p>
          <a:p>
            <a:pPr lvl="1"/>
            <a:endParaRPr lang="en-US" dirty="0">
              <a:solidFill>
                <a:srgbClr val="FFFFFF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Investing </a:t>
            </a:r>
            <a:r>
              <a:rPr lang="en-US" sz="2000" dirty="0">
                <a:solidFill>
                  <a:srgbClr val="FFFFFF"/>
                </a:solidFill>
              </a:rPr>
              <a:t>$300 million in </a:t>
            </a:r>
            <a:r>
              <a:rPr lang="en-US" sz="2000" dirty="0" smtClean="0">
                <a:solidFill>
                  <a:srgbClr val="FFFFFF"/>
                </a:solidFill>
              </a:rPr>
              <a:t>FY2015 </a:t>
            </a:r>
            <a:r>
              <a:rPr lang="en-US" sz="2000" dirty="0">
                <a:solidFill>
                  <a:srgbClr val="FFFFFF"/>
                </a:solidFill>
              </a:rPr>
              <a:t>to fund 53,000 seats; $340 million in </a:t>
            </a:r>
            <a:r>
              <a:rPr lang="en-US" sz="2000" dirty="0" smtClean="0">
                <a:solidFill>
                  <a:srgbClr val="FFFFFF"/>
                </a:solidFill>
              </a:rPr>
              <a:t>FY2016 </a:t>
            </a:r>
            <a:r>
              <a:rPr lang="en-US" sz="2000" dirty="0">
                <a:solidFill>
                  <a:srgbClr val="FFFFFF"/>
                </a:solidFill>
              </a:rPr>
              <a:t>to fund 73,000 </a:t>
            </a:r>
            <a:r>
              <a:rPr lang="en-US" sz="2000" dirty="0" smtClean="0">
                <a:solidFill>
                  <a:srgbClr val="FFFFFF"/>
                </a:solidFill>
              </a:rPr>
              <a:t>seats</a:t>
            </a:r>
            <a:endParaRPr lang="en-US" sz="2000" dirty="0">
              <a:solidFill>
                <a:srgbClr val="FFFFFF"/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en-US" sz="2000" dirty="0" smtClean="0">
              <a:solidFill>
                <a:srgbClr val="FFFFFF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NYC </a:t>
            </a:r>
            <a:r>
              <a:rPr lang="en-US" sz="2000" dirty="0">
                <a:solidFill>
                  <a:srgbClr val="FFFFFF"/>
                </a:solidFill>
              </a:rPr>
              <a:t>is building a high-quality full-day </a:t>
            </a:r>
            <a:r>
              <a:rPr lang="en-US" sz="2000" dirty="0" smtClean="0">
                <a:solidFill>
                  <a:srgbClr val="FFFFFF"/>
                </a:solidFill>
              </a:rPr>
              <a:t>universal pre-K program to </a:t>
            </a:r>
            <a:r>
              <a:rPr lang="en-US" sz="2000" dirty="0">
                <a:solidFill>
                  <a:srgbClr val="FFFFFF"/>
                </a:solidFill>
              </a:rPr>
              <a:t>ensure all four-year-old are set up for long-term </a:t>
            </a:r>
            <a:r>
              <a:rPr lang="en-US" sz="2000" dirty="0" smtClean="0">
                <a:solidFill>
                  <a:srgbClr val="FFFFFF"/>
                </a:solidFill>
              </a:rPr>
              <a:t>success</a:t>
            </a:r>
            <a:endParaRPr lang="en-US" sz="2000" dirty="0">
              <a:solidFill>
                <a:srgbClr val="FFFFFF"/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en-US" sz="2000" dirty="0" smtClean="0">
              <a:solidFill>
                <a:srgbClr val="FFFFFF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6 </a:t>
            </a:r>
            <a:r>
              <a:rPr lang="en-US" sz="2000" dirty="0">
                <a:solidFill>
                  <a:srgbClr val="FFFFFF"/>
                </a:solidFill>
              </a:rPr>
              <a:t>hours &amp; 20 minutes a day of pre-K instruction, free to families</a:t>
            </a:r>
          </a:p>
          <a:p>
            <a:pPr marL="800100" lvl="1" indent="-342900">
              <a:buFont typeface="Arial"/>
              <a:buChar char="•"/>
            </a:pPr>
            <a:endParaRPr lang="en-US" sz="2000" dirty="0" smtClean="0">
              <a:solidFill>
                <a:srgbClr val="FFFFFF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Expectations </a:t>
            </a:r>
            <a:r>
              <a:rPr lang="en-US" sz="2000" dirty="0">
                <a:solidFill>
                  <a:srgbClr val="FFFFFF"/>
                </a:solidFill>
              </a:rPr>
              <a:t>for instruction focused on providing children with a solid foundation of skills and </a:t>
            </a:r>
            <a:r>
              <a:rPr lang="en-US" sz="2000" dirty="0" smtClean="0">
                <a:solidFill>
                  <a:srgbClr val="FFFFFF"/>
                </a:solidFill>
              </a:rPr>
              <a:t>knowledge</a:t>
            </a:r>
            <a:endParaRPr lang="en-US" sz="2000" dirty="0">
              <a:solidFill>
                <a:srgbClr val="FFFFFF"/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en-US" sz="2000" dirty="0" smtClean="0">
              <a:solidFill>
                <a:srgbClr val="FFFFFF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Family </a:t>
            </a:r>
            <a:r>
              <a:rPr lang="en-US" sz="2000" dirty="0">
                <a:solidFill>
                  <a:srgbClr val="FFFFFF"/>
                </a:solidFill>
              </a:rPr>
              <a:t>engagement establishes strong partnerships from the </a:t>
            </a:r>
            <a:r>
              <a:rPr lang="en-US" sz="2000" dirty="0" smtClean="0">
                <a:solidFill>
                  <a:srgbClr val="FFFFFF"/>
                </a:solidFill>
              </a:rPr>
              <a:t>beginning</a:t>
            </a:r>
            <a:endParaRPr lang="en-US" sz="2000" dirty="0">
              <a:solidFill>
                <a:srgbClr val="FFFFFF"/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en-US" sz="2000" dirty="0" smtClean="0">
              <a:solidFill>
                <a:srgbClr val="FFFFFF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Program </a:t>
            </a:r>
            <a:r>
              <a:rPr lang="en-US" sz="2000" dirty="0">
                <a:solidFill>
                  <a:srgbClr val="FFFFFF"/>
                </a:solidFill>
              </a:rPr>
              <a:t>data informs ongoing monitoring and </a:t>
            </a:r>
            <a:r>
              <a:rPr lang="en-US" sz="2000" dirty="0" smtClean="0">
                <a:solidFill>
                  <a:srgbClr val="FFFFFF"/>
                </a:solidFill>
              </a:rPr>
              <a:t>improvements</a:t>
            </a:r>
            <a:endParaRPr lang="en-US" sz="2000" dirty="0">
              <a:solidFill>
                <a:srgbClr val="FFFFFF"/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en-US" sz="2000" dirty="0" smtClean="0">
              <a:solidFill>
                <a:srgbClr val="FFFFFF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Workforce </a:t>
            </a:r>
            <a:r>
              <a:rPr lang="en-US" sz="2000" dirty="0">
                <a:solidFill>
                  <a:srgbClr val="FFFFFF"/>
                </a:solidFill>
              </a:rPr>
              <a:t>development ensures all pre-K programs have the capacity to provide quality </a:t>
            </a:r>
            <a:r>
              <a:rPr lang="en-US" sz="2000" dirty="0" smtClean="0">
                <a:solidFill>
                  <a:srgbClr val="FFFFFF"/>
                </a:solidFill>
              </a:rPr>
              <a:t>services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548580"/>
            <a:ext cx="80772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High-Quality Full-Day Universal Pre-K</a:t>
            </a:r>
          </a:p>
          <a:p>
            <a:pPr lvl="1"/>
            <a:endParaRPr lang="en-US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Seats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36,500 seats already set through enhancements of existing and new </a:t>
            </a:r>
            <a:r>
              <a:rPr lang="en-US" sz="2000" dirty="0" smtClean="0">
                <a:solidFill>
                  <a:srgbClr val="FFFFFF"/>
                </a:solidFill>
              </a:rPr>
              <a:t>spaces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Thousands more to be selected by the end of the </a:t>
            </a:r>
            <a:r>
              <a:rPr lang="en-US" sz="2000" dirty="0" smtClean="0">
                <a:solidFill>
                  <a:srgbClr val="FFFFFF"/>
                </a:solidFill>
              </a:rPr>
              <a:t>month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Expansion continues to reach target of 53,000 full-day seats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8EB4E3"/>
                </a:solidFill>
              </a:rPr>
              <a:t>Teachers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1,200 </a:t>
            </a:r>
            <a:r>
              <a:rPr lang="en-US" sz="2000" dirty="0">
                <a:solidFill>
                  <a:srgbClr val="FFFFFF"/>
                </a:solidFill>
              </a:rPr>
              <a:t>certified teachers have already applied to DOE – </a:t>
            </a:r>
            <a:r>
              <a:rPr lang="en-US" sz="2000" dirty="0" smtClean="0">
                <a:solidFill>
                  <a:srgbClr val="FFFFFF"/>
                </a:solidFill>
              </a:rPr>
              <a:t>53</a:t>
            </a:r>
            <a:r>
              <a:rPr lang="en-US" sz="2000" dirty="0">
                <a:solidFill>
                  <a:srgbClr val="FFFFFF"/>
                </a:solidFill>
              </a:rPr>
              <a:t>% more than this time last </a:t>
            </a:r>
            <a:r>
              <a:rPr lang="en-US" sz="2000" dirty="0" smtClean="0">
                <a:solidFill>
                  <a:srgbClr val="FFFFFF"/>
                </a:solidFill>
              </a:rPr>
              <a:t>year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An additional 1,100 applications were received from individuals with elementary certification interested in teaching at a </a:t>
            </a:r>
            <a:r>
              <a:rPr lang="en-US" sz="2000" dirty="0" smtClean="0">
                <a:solidFill>
                  <a:srgbClr val="FFFFFF"/>
                </a:solidFill>
              </a:rPr>
              <a:t>CBO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CUNY certification support will certify up to 400 teachers by September 2015</a:t>
            </a:r>
          </a:p>
        </p:txBody>
      </p:sp>
    </p:spTree>
    <p:extLst>
      <p:ext uri="{BB962C8B-B14F-4D97-AF65-F5344CB8AC3E}">
        <p14:creationId xmlns:p14="http://schemas.microsoft.com/office/powerpoint/2010/main" val="111776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B_2014_01_20_0442_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06"/>
            <a:ext cx="10311598" cy="68658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16002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381000"/>
            <a:ext cx="9164782" cy="609600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v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631825" indent="-17462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0302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546225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19446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tabLst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Middle </a:t>
            </a:r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School Afterschool Programs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31260" y="4648200"/>
            <a:ext cx="8915400" cy="2133600"/>
          </a:xfrm>
          <a:prstGeom prst="rect">
            <a:avLst/>
          </a:prstGeom>
          <a:solidFill>
            <a:schemeClr val="tx2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ea typeface="+mj-ea"/>
                <a:cs typeface="+mj-cs"/>
              </a:defRPr>
            </a:lvl1pPr>
          </a:lstStyle>
          <a:p>
            <a:pPr marL="342900" lvl="0" indent="-342900" algn="l">
              <a:buFont typeface="Arial"/>
              <a:buChar char="•"/>
            </a:pPr>
            <a:r>
              <a:rPr lang="en-US" sz="2400" dirty="0">
                <a:solidFill>
                  <a:schemeClr val="tx2"/>
                </a:solidFill>
                <a:effectLst/>
              </a:rPr>
              <a:t>Unprecedented investment of $145 million to fund 34,000 new seats, to serve nearly 100,000 children in FY2015.</a:t>
            </a:r>
          </a:p>
          <a:p>
            <a:pPr marL="457200" lvl="0" indent="-457200" algn="l">
              <a:buFontTx/>
              <a:buChar char="-"/>
            </a:pPr>
            <a:endParaRPr lang="en-US" sz="2400" dirty="0">
              <a:solidFill>
                <a:schemeClr val="tx2"/>
              </a:solidFill>
              <a:effectLst/>
            </a:endParaRPr>
          </a:p>
          <a:p>
            <a:pPr marL="342900" lvl="0" indent="-342900" algn="l">
              <a:buFont typeface="Arial"/>
              <a:buChar char="•"/>
            </a:pPr>
            <a:r>
              <a:rPr lang="en-US" sz="2400" dirty="0">
                <a:solidFill>
                  <a:schemeClr val="tx2"/>
                </a:solidFill>
                <a:effectLst/>
              </a:rPr>
              <a:t>Expanding summer programs by over 17,000 new seats, to serve 33,000 children in FY2015.</a:t>
            </a:r>
          </a:p>
        </p:txBody>
      </p:sp>
    </p:spTree>
    <p:extLst>
      <p:ext uri="{BB962C8B-B14F-4D97-AF65-F5344CB8AC3E}">
        <p14:creationId xmlns:p14="http://schemas.microsoft.com/office/powerpoint/2010/main" val="106752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381000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Moves Forward Additional Key Education Priorities</a:t>
            </a:r>
            <a:endParaRPr lang="en-US" sz="2800" dirty="0" smtClean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16002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2209800"/>
            <a:ext cx="83820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Reduces overcrowding &amp; use of trailers</a:t>
            </a:r>
          </a:p>
          <a:p>
            <a:pPr lvl="0"/>
            <a:endParaRPr lang="en-US" sz="2400" dirty="0" smtClean="0">
              <a:solidFill>
                <a:srgbClr val="FFFFFF"/>
              </a:solidFill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Expands arts education </a:t>
            </a:r>
          </a:p>
          <a:p>
            <a:pPr lvl="0"/>
            <a:endParaRPr lang="en-US" sz="2400" dirty="0" smtClean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Invests $20 million in FY15 - growing to $50 million in out years - to expand STEM </a:t>
            </a:r>
            <a:r>
              <a:rPr lang="en-US" sz="2400" dirty="0" smtClean="0">
                <a:solidFill>
                  <a:srgbClr val="FFFFFF"/>
                </a:solidFill>
              </a:rPr>
              <a:t>programs at CUNY community colleges for 5,000 </a:t>
            </a:r>
            <a:r>
              <a:rPr lang="en-US" sz="2400" dirty="0">
                <a:solidFill>
                  <a:srgbClr val="FFFFFF"/>
                </a:solidFill>
              </a:rPr>
              <a:t>students in Year 1.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79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0"/>
            <a:ext cx="10100767" cy="7071639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-381751" y="4953000"/>
            <a:ext cx="9525000" cy="990600"/>
          </a:xfrm>
          <a:solidFill>
            <a:schemeClr val="tx2">
              <a:alpha val="82000"/>
            </a:schemeClr>
          </a:solidFill>
        </p:spPr>
        <p:txBody>
          <a:bodyPr>
            <a:normAutofit fontScale="25000" lnSpcReduction="20000"/>
          </a:bodyPr>
          <a:lstStyle/>
          <a:p>
            <a:pPr marL="457200" lvl="1" indent="0">
              <a:buNone/>
            </a:pPr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16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Creating Economic Opportunity</a:t>
            </a:r>
          </a:p>
        </p:txBody>
      </p:sp>
    </p:spTree>
    <p:extLst>
      <p:ext uri="{BB962C8B-B14F-4D97-AF65-F5344CB8AC3E}">
        <p14:creationId xmlns:p14="http://schemas.microsoft.com/office/powerpoint/2010/main" val="259452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6477000"/>
            <a:ext cx="7467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1323" y="304800"/>
            <a:ext cx="9144000" cy="1080280"/>
          </a:xfrm>
          <a:noFill/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200" b="1" dirty="0">
                <a:solidFill>
                  <a:srgbClr val="B9CDE5"/>
                </a:solidFill>
              </a:rPr>
              <a:t>Creates Jobs &amp; Protects Small Businesses</a:t>
            </a:r>
            <a:endParaRPr lang="en-US" sz="3200" dirty="0">
              <a:solidFill>
                <a:srgbClr val="B9CDE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318021"/>
            <a:ext cx="9144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Reduces </a:t>
            </a:r>
            <a:r>
              <a:rPr lang="en-US" sz="2400" dirty="0">
                <a:solidFill>
                  <a:schemeClr val="bg1"/>
                </a:solidFill>
              </a:rPr>
              <a:t>arbitrary and overly punitive DOH and DCA fines: </a:t>
            </a:r>
          </a:p>
          <a:p>
            <a:pPr lvl="2"/>
            <a:endParaRPr lang="en-US" sz="2000" b="1" dirty="0" smtClean="0">
              <a:solidFill>
                <a:schemeClr val="bg1"/>
              </a:solidFill>
            </a:endParaRPr>
          </a:p>
          <a:p>
            <a:pPr lvl="2"/>
            <a:r>
              <a:rPr lang="en-US" sz="2000" b="1" dirty="0" smtClean="0">
                <a:solidFill>
                  <a:schemeClr val="bg1"/>
                </a:solidFill>
              </a:rPr>
              <a:t>Total fine </a:t>
            </a:r>
            <a:r>
              <a:rPr lang="en-US" sz="2000" b="1" dirty="0">
                <a:solidFill>
                  <a:schemeClr val="bg1"/>
                </a:solidFill>
              </a:rPr>
              <a:t>revenues projected to decline </a:t>
            </a:r>
            <a:r>
              <a:rPr lang="en-US" sz="2000" dirty="0">
                <a:solidFill>
                  <a:schemeClr val="bg1"/>
                </a:solidFill>
              </a:rPr>
              <a:t>from $859 million in FY2012 to $</a:t>
            </a:r>
            <a:r>
              <a:rPr lang="en-US" sz="2000" dirty="0" smtClean="0">
                <a:solidFill>
                  <a:schemeClr val="bg1"/>
                </a:solidFill>
              </a:rPr>
              <a:t>789 </a:t>
            </a:r>
            <a:r>
              <a:rPr lang="en-US" sz="2000" dirty="0">
                <a:solidFill>
                  <a:schemeClr val="bg1"/>
                </a:solidFill>
              </a:rPr>
              <a:t>million in FY2015 – </a:t>
            </a:r>
            <a:r>
              <a:rPr lang="en-US" sz="2000" dirty="0" smtClean="0">
                <a:solidFill>
                  <a:schemeClr val="bg1"/>
                </a:solidFill>
              </a:rPr>
              <a:t>an 8% </a:t>
            </a:r>
            <a:r>
              <a:rPr lang="en-US" sz="2000" dirty="0">
                <a:solidFill>
                  <a:schemeClr val="bg1"/>
                </a:solidFill>
              </a:rPr>
              <a:t>decrease</a:t>
            </a:r>
            <a:r>
              <a:rPr lang="en-US" sz="2000" dirty="0" smtClean="0">
                <a:solidFill>
                  <a:schemeClr val="bg1"/>
                </a:solidFill>
              </a:rPr>
              <a:t>. This includes a reduction of 44% in DOH fines and 21% in DCA fines from FY2012 to FY2015.</a:t>
            </a:r>
          </a:p>
          <a:p>
            <a:pPr lvl="2"/>
            <a:endParaRPr lang="en-US" sz="2000" dirty="0">
              <a:solidFill>
                <a:schemeClr val="bg1"/>
              </a:solidFill>
            </a:endParaRP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Mayor’s Office of Operations and OMB conducting a </a:t>
            </a:r>
            <a:r>
              <a:rPr lang="en-US" sz="2000" b="1" dirty="0">
                <a:solidFill>
                  <a:schemeClr val="bg1"/>
                </a:solidFill>
              </a:rPr>
              <a:t>comprehensive review of fees and fines</a:t>
            </a:r>
            <a:r>
              <a:rPr lang="en-US" sz="2000" dirty="0">
                <a:solidFill>
                  <a:schemeClr val="bg1"/>
                </a:solidFill>
              </a:rPr>
              <a:t>, including an expanded focus on addressing obsolete, burdensome, and inequitable violations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</a:p>
          <a:p>
            <a:pPr lvl="2"/>
            <a:endParaRPr lang="en-US" sz="2000" dirty="0">
              <a:solidFill>
                <a:schemeClr val="bg1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Implements </a:t>
            </a:r>
            <a:r>
              <a:rPr lang="en-US" sz="2400" dirty="0">
                <a:solidFill>
                  <a:schemeClr val="bg1"/>
                </a:solidFill>
              </a:rPr>
              <a:t>and enforces Paid Sick </a:t>
            </a:r>
            <a:r>
              <a:rPr lang="en-US" sz="2400" dirty="0" smtClean="0">
                <a:solidFill>
                  <a:schemeClr val="bg1"/>
                </a:solidFill>
              </a:rPr>
              <a:t>Leave</a:t>
            </a: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Develops </a:t>
            </a:r>
            <a:r>
              <a:rPr lang="en-US" sz="2400" dirty="0">
                <a:solidFill>
                  <a:schemeClr val="bg1"/>
                </a:solidFill>
              </a:rPr>
              <a:t>manufacturing jobs at Brooklyn Army Terminal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8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537075613_418d9de933_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160000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304800"/>
            <a:ext cx="9164782" cy="609600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v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631825" indent="-17462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0302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546225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19446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tabLst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0000"/>
              <a:buNone/>
            </a:pPr>
            <a:r>
              <a:rPr lang="en-US" sz="3200" b="1" dirty="0">
                <a:solidFill>
                  <a:schemeClr val="bg1"/>
                </a:solidFill>
              </a:rPr>
              <a:t>Overhauls Sandy Recovery Efforts</a:t>
            </a:r>
            <a:endParaRPr lang="en-US" sz="3000" dirty="0" smtClean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962400"/>
            <a:ext cx="6934200" cy="2667000"/>
          </a:xfrm>
          <a:prstGeom prst="rect">
            <a:avLst/>
          </a:prstGeom>
          <a:solidFill>
            <a:schemeClr val="tx2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ea typeface="+mj-ea"/>
                <a:cs typeface="+mj-cs"/>
              </a:defRPr>
            </a:lvl1pPr>
          </a:lstStyle>
          <a:p>
            <a:pPr marL="342900" indent="-342900" algn="l">
              <a:buFont typeface="Arial"/>
              <a:buChar char="•"/>
            </a:pPr>
            <a:r>
              <a:rPr lang="en-US" sz="2800" dirty="0">
                <a:solidFill>
                  <a:schemeClr val="tx2"/>
                </a:solidFill>
                <a:effectLst/>
              </a:rPr>
              <a:t>Invests in Build It Back to expedite relief</a:t>
            </a:r>
          </a:p>
          <a:p>
            <a:pPr marL="342900" indent="-342900" algn="l">
              <a:buFont typeface="Arial"/>
              <a:buChar char="•"/>
            </a:pPr>
            <a:r>
              <a:rPr lang="en-US" sz="2800" dirty="0" smtClean="0">
                <a:solidFill>
                  <a:schemeClr val="tx2"/>
                </a:solidFill>
                <a:effectLst/>
              </a:rPr>
              <a:t>Engages </a:t>
            </a:r>
            <a:r>
              <a:rPr lang="en-US" sz="2800" dirty="0">
                <a:solidFill>
                  <a:schemeClr val="tx2"/>
                </a:solidFill>
                <a:effectLst/>
              </a:rPr>
              <a:t>communities to create local jobs</a:t>
            </a:r>
          </a:p>
          <a:p>
            <a:pPr marL="342900" indent="-342900" algn="l">
              <a:buFont typeface="Arial"/>
              <a:buChar char="•"/>
            </a:pPr>
            <a:r>
              <a:rPr lang="en-US" sz="2800" dirty="0" smtClean="0">
                <a:solidFill>
                  <a:schemeClr val="tx2"/>
                </a:solidFill>
                <a:effectLst/>
              </a:rPr>
              <a:t>Provides </a:t>
            </a:r>
            <a:r>
              <a:rPr lang="en-US" sz="2800" dirty="0">
                <a:solidFill>
                  <a:schemeClr val="tx2"/>
                </a:solidFill>
                <a:effectLst/>
              </a:rPr>
              <a:t>financial relief to residents: 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Water </a:t>
            </a:r>
            <a:r>
              <a:rPr lang="en-US" sz="2800" dirty="0">
                <a:solidFill>
                  <a:schemeClr val="tx2"/>
                </a:solidFill>
              </a:rPr>
              <a:t>bill relief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Property </a:t>
            </a:r>
            <a:r>
              <a:rPr lang="en-US" sz="2800" dirty="0">
                <a:solidFill>
                  <a:schemeClr val="tx2"/>
                </a:solidFill>
              </a:rPr>
              <a:t>tax relief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Building </a:t>
            </a:r>
            <a:r>
              <a:rPr lang="en-US" sz="2800" dirty="0">
                <a:solidFill>
                  <a:schemeClr val="tx2"/>
                </a:solidFill>
              </a:rPr>
              <a:t>fee </a:t>
            </a:r>
            <a:r>
              <a:rPr lang="en-US" sz="2800" dirty="0" smtClean="0">
                <a:solidFill>
                  <a:schemeClr val="tx2"/>
                </a:solidFill>
              </a:rPr>
              <a:t>relief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34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ER_0940_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" y="-228600"/>
            <a:ext cx="10629900" cy="70866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-228600" y="1066800"/>
            <a:ext cx="10059151" cy="914400"/>
          </a:xfrm>
          <a:solidFill>
            <a:schemeClr val="tx2">
              <a:alpha val="82000"/>
            </a:schemeClr>
          </a:solidFill>
        </p:spPr>
        <p:txBody>
          <a:bodyPr>
            <a:normAutofit fontScale="25000" lnSpcReduction="20000"/>
          </a:bodyPr>
          <a:lstStyle/>
          <a:p>
            <a:pPr marL="457200" lvl="1" indent="0">
              <a:buNone/>
            </a:pPr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14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Dramatically Expanding Affordable Housing</a:t>
            </a:r>
          </a:p>
        </p:txBody>
      </p:sp>
    </p:spTree>
    <p:extLst>
      <p:ext uri="{BB962C8B-B14F-4D97-AF65-F5344CB8AC3E}">
        <p14:creationId xmlns:p14="http://schemas.microsoft.com/office/powerpoint/2010/main" val="60908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534400" cy="990600"/>
          </a:xfrm>
        </p:spPr>
        <p:txBody>
          <a:bodyPr>
            <a:normAutofit fontScale="90000"/>
          </a:bodyPr>
          <a:lstStyle/>
          <a:p>
            <a:pPr marL="0" lvl="0" indent="0" algn="l"/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Housing New York: A Five-</a:t>
            </a:r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Borough, 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Ten-Year Plan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/>
            </a:r>
            <a:b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</a:b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610600" cy="3352800"/>
          </a:xfrm>
        </p:spPr>
        <p:txBody>
          <a:bodyPr>
            <a:normAutofit fontScale="92500" lnSpcReduction="20000"/>
          </a:bodyPr>
          <a:lstStyle/>
          <a:p>
            <a:pPr>
              <a:buSzPct val="70000"/>
              <a:buFont typeface="Arial"/>
              <a:buChar char="•"/>
            </a:pPr>
            <a:endParaRPr lang="en-US" sz="2400" dirty="0" smtClean="0">
              <a:solidFill>
                <a:srgbClr val="B9CDE5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$41 billion capital investment over 10 years to build or preserve 200,000 units of affordable housing</a:t>
            </a:r>
            <a:r>
              <a:rPr lang="en-US" sz="2200" dirty="0" smtClean="0">
                <a:solidFill>
                  <a:schemeClr val="bg1"/>
                </a:solidFill>
              </a:rPr>
              <a:t>.</a:t>
            </a:r>
          </a:p>
          <a:p>
            <a:pPr lvl="1">
              <a:buFont typeface="Arial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Serves wide range of households, from middle- to very low-income</a:t>
            </a:r>
            <a:r>
              <a:rPr lang="en-US" sz="2200" dirty="0" smtClean="0">
                <a:solidFill>
                  <a:schemeClr val="bg1"/>
                </a:solidFill>
              </a:rPr>
              <a:t>.</a:t>
            </a:r>
          </a:p>
          <a:p>
            <a:pPr lvl="1">
              <a:buFont typeface="Arial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Adds staff and inspectors, vital to </a:t>
            </a:r>
            <a:r>
              <a:rPr lang="en-US" sz="2200" dirty="0" smtClean="0">
                <a:solidFill>
                  <a:schemeClr val="bg1"/>
                </a:solidFill>
              </a:rPr>
              <a:t>protecting affordability and tenant rights.</a:t>
            </a:r>
          </a:p>
          <a:p>
            <a:pPr lvl="1">
              <a:buFont typeface="Arial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Creates approximately 194,000 construction jobs and 7,100 permanent jobs</a:t>
            </a:r>
            <a:r>
              <a:rPr lang="en-US" sz="2200" dirty="0" smtClean="0">
                <a:solidFill>
                  <a:schemeClr val="bg1"/>
                </a:solidFill>
              </a:rPr>
              <a:t>.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04800" y="4800600"/>
            <a:ext cx="9144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Financial Relief for NYCHA</a:t>
            </a:r>
          </a:p>
          <a:p>
            <a:pPr lvl="1"/>
            <a:endParaRPr lang="en-US" sz="2000" dirty="0">
              <a:solidFill>
                <a:schemeClr val="bg1"/>
              </a:solidFill>
            </a:endParaRPr>
          </a:p>
          <a:p>
            <a:pPr marL="1257300" lvl="2" indent="-34290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Provides additional $70 million in relief to NYCHA to address the backlog of repairs and enhance security.</a:t>
            </a:r>
          </a:p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5429417"/>
            <a:ext cx="8763000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18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6477000"/>
            <a:ext cx="7467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Picture 1" descr="RB_2014_01_20_0799_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" y="11720"/>
            <a:ext cx="10282271" cy="684627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5715000"/>
            <a:ext cx="9525000" cy="838200"/>
          </a:xfrm>
          <a:prstGeom prst="rect">
            <a:avLst/>
          </a:prstGeom>
          <a:solidFill>
            <a:schemeClr val="tx2">
              <a:alpha val="82000"/>
            </a:schemeClr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v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631825" indent="-17462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0302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546225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19446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tabLst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Wingdings" pitchFamily="2" charset="2"/>
              <a:buNone/>
            </a:pPr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457200" lvl="1" indent="0">
              <a:buFont typeface="Wingdings" pitchFamily="2" charset="2"/>
              <a:buNone/>
            </a:pPr>
            <a:r>
              <a:rPr lang="en-US" sz="16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Protecting the Most Vulnerable</a:t>
            </a:r>
          </a:p>
        </p:txBody>
      </p:sp>
    </p:spTree>
    <p:extLst>
      <p:ext uri="{BB962C8B-B14F-4D97-AF65-F5344CB8AC3E}">
        <p14:creationId xmlns:p14="http://schemas.microsoft.com/office/powerpoint/2010/main" val="297921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0" y="1447800"/>
            <a:ext cx="9144000" cy="5029200"/>
          </a:xfrm>
          <a:prstGeom prst="rect">
            <a:avLst/>
          </a:prstGeom>
          <a:solidFill>
            <a:schemeClr val="tx2">
              <a:alpha val="82000"/>
            </a:schemeClr>
          </a:solidFill>
        </p:spPr>
        <p:txBody>
          <a:bodyPr vert="horz" lIns="91440" tIns="45720" rIns="91440" bIns="45720" numCol="1" rtlCol="0">
            <a:normAutofit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v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631825" indent="-17462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0302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546225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19446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tabLst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SzPct val="70000"/>
              <a:buNone/>
            </a:pPr>
            <a:endParaRPr lang="en-US" sz="24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Since </a:t>
            </a:r>
            <a:r>
              <a:rPr lang="en-US" sz="2400" dirty="0">
                <a:solidFill>
                  <a:schemeClr val="bg1"/>
                </a:solidFill>
              </a:rPr>
              <a:t>Day 1, we’ve identified </a:t>
            </a:r>
            <a:r>
              <a:rPr lang="en-US" sz="2400" b="1" dirty="0">
                <a:solidFill>
                  <a:schemeClr val="bg1"/>
                </a:solidFill>
              </a:rPr>
              <a:t>short and long term risks </a:t>
            </a:r>
            <a:r>
              <a:rPr lang="en-US" sz="2400" dirty="0">
                <a:solidFill>
                  <a:schemeClr val="bg1"/>
                </a:solidFill>
              </a:rPr>
              <a:t>and a </a:t>
            </a:r>
            <a:r>
              <a:rPr lang="en-US" sz="2400" b="1" dirty="0">
                <a:solidFill>
                  <a:schemeClr val="bg1"/>
                </a:solidFill>
              </a:rPr>
              <a:t>serious structural deficit</a:t>
            </a:r>
            <a:r>
              <a:rPr lang="en-US" sz="2400" dirty="0">
                <a:solidFill>
                  <a:schemeClr val="bg1"/>
                </a:solidFill>
              </a:rPr>
              <a:t>. This budget makes real progress: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City and </a:t>
            </a:r>
            <a:r>
              <a:rPr lang="en-US" sz="2400" dirty="0">
                <a:solidFill>
                  <a:schemeClr val="bg1"/>
                </a:solidFill>
              </a:rPr>
              <a:t>MLC agree to secure health care savings of $3.4 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 billion</a:t>
            </a:r>
            <a:r>
              <a:rPr lang="en-US" sz="2400" dirty="0">
                <a:solidFill>
                  <a:schemeClr val="bg1"/>
                </a:solidFill>
              </a:rPr>
              <a:t>, plus $1 billion </a:t>
            </a:r>
            <a:r>
              <a:rPr lang="en-US" sz="2400" dirty="0" smtClean="0">
                <a:solidFill>
                  <a:schemeClr val="bg1"/>
                </a:solidFill>
              </a:rPr>
              <a:t>from the health stabilization fund, </a:t>
            </a:r>
            <a:r>
              <a:rPr lang="en-US" sz="2400" dirty="0">
                <a:solidFill>
                  <a:schemeClr val="bg1"/>
                </a:solidFill>
              </a:rPr>
              <a:t>from 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FY15</a:t>
            </a:r>
            <a:r>
              <a:rPr lang="en-US" sz="2400" dirty="0">
                <a:solidFill>
                  <a:schemeClr val="bg1"/>
                </a:solidFill>
              </a:rPr>
              <a:t>-FY18. These </a:t>
            </a:r>
            <a:r>
              <a:rPr lang="en-US" sz="2400" dirty="0" smtClean="0">
                <a:solidFill>
                  <a:schemeClr val="bg1"/>
                </a:solidFill>
              </a:rPr>
              <a:t>savings </a:t>
            </a:r>
            <a:r>
              <a:rPr lang="en-US" sz="2400" dirty="0">
                <a:solidFill>
                  <a:schemeClr val="bg1"/>
                </a:solidFill>
              </a:rPr>
              <a:t>are </a:t>
            </a:r>
            <a:r>
              <a:rPr lang="en-US" sz="2400" dirty="0" smtClean="0">
                <a:solidFill>
                  <a:schemeClr val="bg1"/>
                </a:solidFill>
              </a:rPr>
              <a:t>enforceable by arbitration.</a:t>
            </a:r>
            <a:r>
              <a:rPr lang="en-US" sz="2400" b="1" dirty="0">
                <a:solidFill>
                  <a:schemeClr val="bg1"/>
                </a:solidFill>
              </a:rPr>
              <a:t/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bg1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The Labor Reserve now reflects the UFT pattern of a 10%</a:t>
            </a:r>
          </a:p>
          <a:p>
            <a:pPr marL="457200" lvl="1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   increase over 7 years. </a:t>
            </a:r>
            <a:endParaRPr lang="en-US" sz="2400" dirty="0">
              <a:solidFill>
                <a:schemeClr val="bg1"/>
              </a:solidFill>
            </a:endParaRPr>
          </a:p>
          <a:p>
            <a:pPr marL="1371600" lvl="3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 </a:t>
            </a:r>
            <a:endParaRPr 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Medium"/>
            </a:endParaRPr>
          </a:p>
          <a:p>
            <a:pPr marL="57150" indent="0">
              <a:buSzPct val="70000"/>
              <a:buNone/>
            </a:pP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Medium"/>
            </a:endParaRPr>
          </a:p>
          <a:p>
            <a:pPr marL="57150" indent="0">
              <a:buSzPct val="70000"/>
              <a:buNone/>
            </a:pPr>
            <a:endParaRPr 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Medium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534400" cy="8382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  <a:effectLst/>
              </a:rPr>
              <a:t>This budget is </a:t>
            </a:r>
            <a:r>
              <a:rPr lang="en-US" sz="44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/>
              </a:rPr>
              <a:t>fiscally responsible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  <a:effectLst/>
              </a:rPr>
              <a:t>.</a:t>
            </a:r>
            <a:endParaRPr lang="en-US" i="1" dirty="0">
              <a:solidFill>
                <a:schemeClr val="tx2">
                  <a:lumMod val="20000"/>
                  <a:lumOff val="8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6439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81000"/>
            <a:ext cx="58913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6D9F1"/>
                </a:solidFill>
              </a:rPr>
              <a:t>Prevents and </a:t>
            </a:r>
            <a:r>
              <a:rPr lang="en-US" sz="2800" b="1" dirty="0" smtClean="0">
                <a:solidFill>
                  <a:srgbClr val="C6D9F1"/>
                </a:solidFill>
              </a:rPr>
              <a:t>Reduces Homelessness</a:t>
            </a:r>
            <a:endParaRPr lang="en-US" sz="2800" b="1" dirty="0">
              <a:solidFill>
                <a:srgbClr val="C6D9F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676400"/>
            <a:ext cx="86868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Fully </a:t>
            </a:r>
            <a:r>
              <a:rPr lang="en-US" sz="2000" dirty="0" smtClean="0">
                <a:solidFill>
                  <a:srgbClr val="FFFFFF"/>
                </a:solidFill>
              </a:rPr>
              <a:t>funds </a:t>
            </a:r>
            <a:r>
              <a:rPr lang="en-US" sz="2000" dirty="0">
                <a:solidFill>
                  <a:srgbClr val="FFFFFF"/>
                </a:solidFill>
              </a:rPr>
              <a:t>HASA 30% rent cap for low-income New Yorkers with HIV/AIDS.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Consolidates anti-eviction legal services.</a:t>
            </a:r>
          </a:p>
          <a:p>
            <a:pPr marL="171450" indent="-171450">
              <a:buFont typeface="Arial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Begins a </a:t>
            </a:r>
            <a:r>
              <a:rPr lang="en-US" sz="2000" dirty="0">
                <a:solidFill>
                  <a:srgbClr val="FFFFFF"/>
                </a:solidFill>
              </a:rPr>
              <a:t>multi-year proposal to implement a new Working Families Subsidy Program, working with the State.</a:t>
            </a:r>
          </a:p>
          <a:p>
            <a:pPr marL="171450" indent="-171450">
              <a:buFont typeface="Arial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Targeted use of NYCHA units and Project Based Section 8 apartments for homeless families.</a:t>
            </a: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Achieves shelter savings by reducing rates and working with the State to reinvest in permanent solutions.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92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737479"/>
            <a:ext cx="8305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Implements </a:t>
            </a:r>
            <a:r>
              <a:rPr lang="en-US" sz="2000" dirty="0">
                <a:solidFill>
                  <a:srgbClr val="FFFFFF"/>
                </a:solidFill>
              </a:rPr>
              <a:t>Child Protective Reform Plan to provide greater oversight of high-risk cases and children under court-ordered supervision.</a:t>
            </a:r>
          </a:p>
          <a:p>
            <a:pPr marL="742950" lvl="1" indent="-285750">
              <a:buFont typeface="Arial"/>
              <a:buChar char="•"/>
            </a:pPr>
            <a:endParaRPr lang="en-US" sz="2000" dirty="0" smtClean="0">
              <a:solidFill>
                <a:srgbClr val="FFFFFF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Finished </a:t>
            </a:r>
            <a:r>
              <a:rPr lang="en-US" sz="2000" dirty="0">
                <a:solidFill>
                  <a:srgbClr val="FFFFFF"/>
                </a:solidFill>
              </a:rPr>
              <a:t>conversion of Auburn </a:t>
            </a:r>
            <a:r>
              <a:rPr lang="en-US" sz="2000" dirty="0" smtClean="0">
                <a:solidFill>
                  <a:srgbClr val="FFFFFF"/>
                </a:solidFill>
              </a:rPr>
              <a:t>Street Shelter </a:t>
            </a:r>
            <a:r>
              <a:rPr lang="en-US" sz="2000" dirty="0">
                <a:solidFill>
                  <a:srgbClr val="FFFFFF"/>
                </a:solidFill>
              </a:rPr>
              <a:t>ahead of schedule;  Catherine </a:t>
            </a:r>
            <a:r>
              <a:rPr lang="en-US" sz="2000" dirty="0" smtClean="0">
                <a:solidFill>
                  <a:srgbClr val="FFFFFF"/>
                </a:solidFill>
              </a:rPr>
              <a:t>Street Shelter </a:t>
            </a:r>
            <a:r>
              <a:rPr lang="en-US" sz="2000" dirty="0">
                <a:solidFill>
                  <a:srgbClr val="FFFFFF"/>
                </a:solidFill>
              </a:rPr>
              <a:t>in process. </a:t>
            </a:r>
          </a:p>
          <a:p>
            <a:pPr marL="742950" lvl="1" indent="-285750">
              <a:buFont typeface="Arial"/>
              <a:buChar char="•"/>
            </a:pPr>
            <a:endParaRPr lang="en-US" sz="2000" dirty="0" smtClean="0">
              <a:solidFill>
                <a:srgbClr val="FFFFFF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Provides </a:t>
            </a:r>
            <a:r>
              <a:rPr lang="en-US" sz="2000" dirty="0">
                <a:solidFill>
                  <a:srgbClr val="FFFFFF"/>
                </a:solidFill>
              </a:rPr>
              <a:t>shelter security enhancements.</a:t>
            </a:r>
          </a:p>
          <a:p>
            <a:pPr marL="742950" lvl="1" indent="-285750">
              <a:buFont typeface="Arial"/>
              <a:buChar char="•"/>
            </a:pPr>
            <a:endParaRPr lang="en-US" sz="2000" dirty="0" smtClean="0">
              <a:solidFill>
                <a:srgbClr val="FFFFFF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Funds </a:t>
            </a:r>
            <a:r>
              <a:rPr lang="en-US" sz="2000" dirty="0">
                <a:solidFill>
                  <a:srgbClr val="FFFFFF"/>
                </a:solidFill>
              </a:rPr>
              <a:t>100 new crisis shelter beds for runaway and homeless </a:t>
            </a:r>
            <a:r>
              <a:rPr lang="en-US" sz="2000" dirty="0" smtClean="0">
                <a:solidFill>
                  <a:srgbClr val="FFFFFF"/>
                </a:solidFill>
              </a:rPr>
              <a:t>youth, including 24 beds for LGBT youth.</a:t>
            </a:r>
            <a:r>
              <a:rPr lang="en-US" sz="2000" dirty="0">
                <a:solidFill>
                  <a:srgbClr val="FFFFFF"/>
                </a:solidFill>
              </a:rPr>
              <a:t/>
            </a:r>
            <a:br>
              <a:rPr lang="en-US" sz="20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381000"/>
            <a:ext cx="44213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Protects </a:t>
            </a: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Children </a:t>
            </a: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and </a:t>
            </a:r>
            <a:r>
              <a:rPr lang="en-US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Youth</a:t>
            </a:r>
            <a:endParaRPr lang="en-US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52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AD41064_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58"/>
            <a:ext cx="10555705" cy="7019544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-76200" y="5486400"/>
            <a:ext cx="9525000" cy="990600"/>
          </a:xfrm>
          <a:prstGeom prst="rect">
            <a:avLst/>
          </a:prstGeom>
          <a:solidFill>
            <a:schemeClr val="tx2">
              <a:alpha val="82000"/>
            </a:schemeClr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v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631825" indent="-17462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0302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546225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19446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tabLst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Wingdings" pitchFamily="2" charset="2"/>
              <a:buNone/>
            </a:pPr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457200" lvl="1" indent="0">
              <a:buFont typeface="Wingdings" pitchFamily="2" charset="2"/>
              <a:buNone/>
            </a:pPr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457200" lvl="1" indent="0">
              <a:buFont typeface="Wingdings" pitchFamily="2" charset="2"/>
              <a:buNone/>
            </a:pPr>
            <a:r>
              <a:rPr lang="en-US" sz="16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Making New York City Safer</a:t>
            </a:r>
          </a:p>
        </p:txBody>
      </p:sp>
    </p:spTree>
    <p:extLst>
      <p:ext uri="{BB962C8B-B14F-4D97-AF65-F5344CB8AC3E}">
        <p14:creationId xmlns:p14="http://schemas.microsoft.com/office/powerpoint/2010/main" val="414398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R_2014_02_11_IMG_00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80" y="948"/>
            <a:ext cx="10285578" cy="68570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38200" y="1828800"/>
            <a:ext cx="9601200" cy="609600"/>
          </a:xfrm>
          <a:prstGeom prst="rect">
            <a:avLst/>
          </a:prstGeom>
          <a:solidFill>
            <a:schemeClr val="tx2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ea typeface="+mj-ea"/>
                <a:cs typeface="+mj-cs"/>
              </a:defRPr>
            </a:lvl1pPr>
          </a:lstStyle>
          <a:p>
            <a:pPr lvl="1"/>
            <a:endParaRPr lang="en-US" sz="3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9294" y="762000"/>
            <a:ext cx="10296293" cy="533400"/>
          </a:xfrm>
          <a:prstGeom prst="rect">
            <a:avLst/>
          </a:prstGeom>
          <a:solidFill>
            <a:schemeClr val="tx2">
              <a:alpha val="8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v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631825" indent="-17462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0302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546225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19446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tabLst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Wingdings" pitchFamily="2" charset="2"/>
              <a:buNone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Implements Vision Zero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-14650" y="3733800"/>
            <a:ext cx="10296293" cy="533400"/>
          </a:xfrm>
          <a:prstGeom prst="rect">
            <a:avLst/>
          </a:prstGeom>
          <a:solidFill>
            <a:schemeClr val="tx2">
              <a:alpha val="8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v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631825" indent="-17462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0302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546225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19446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tabLst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Wingdings" pitchFamily="2" charset="2"/>
              <a:buNone/>
            </a:pPr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Invests in public safety and infrastructure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5486400"/>
            <a:ext cx="9448800" cy="533400"/>
          </a:xfrm>
          <a:prstGeom prst="rect">
            <a:avLst/>
          </a:prstGeom>
          <a:solidFill>
            <a:schemeClr val="tx2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ea typeface="+mj-ea"/>
                <a:cs typeface="+mj-cs"/>
              </a:defRPr>
            </a:lvl1pPr>
          </a:lstStyle>
          <a:p>
            <a:pPr lvl="1"/>
            <a:endParaRPr lang="en-US" sz="3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38200" y="3200400"/>
            <a:ext cx="9448800" cy="304800"/>
          </a:xfrm>
          <a:prstGeom prst="rect">
            <a:avLst/>
          </a:prstGeom>
          <a:solidFill>
            <a:schemeClr val="tx2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ea typeface="+mj-ea"/>
                <a:cs typeface="+mj-cs"/>
              </a:defRPr>
            </a:lvl1pPr>
          </a:lstStyle>
          <a:p>
            <a:pPr lvl="1"/>
            <a:endParaRPr lang="en-US" sz="3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38200" y="2667000"/>
            <a:ext cx="9448800" cy="304800"/>
          </a:xfrm>
          <a:prstGeom prst="rect">
            <a:avLst/>
          </a:prstGeom>
          <a:solidFill>
            <a:schemeClr val="tx2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ea typeface="+mj-ea"/>
                <a:cs typeface="+mj-cs"/>
              </a:defRPr>
            </a:lvl1pPr>
          </a:lstStyle>
          <a:p>
            <a:pPr lvl="1"/>
            <a:endParaRPr lang="en-US" sz="3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38200" y="4343400"/>
            <a:ext cx="9525000" cy="838200"/>
          </a:xfrm>
          <a:prstGeom prst="rect">
            <a:avLst/>
          </a:prstGeom>
          <a:solidFill>
            <a:schemeClr val="tx2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ea typeface="+mj-ea"/>
                <a:cs typeface="+mj-cs"/>
              </a:defRPr>
            </a:lvl1pPr>
          </a:lstStyle>
          <a:p>
            <a:pPr lvl="1"/>
            <a:endParaRPr lang="en-US" sz="3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38200" y="6248400"/>
            <a:ext cx="9448800" cy="533400"/>
          </a:xfrm>
          <a:prstGeom prst="rect">
            <a:avLst/>
          </a:prstGeom>
          <a:solidFill>
            <a:schemeClr val="tx2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ea typeface="+mj-ea"/>
                <a:cs typeface="+mj-cs"/>
              </a:defRPr>
            </a:lvl1pPr>
          </a:lstStyle>
          <a:p>
            <a:pPr lvl="1"/>
            <a:endParaRPr lang="en-US" sz="3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371600"/>
            <a:ext cx="86106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>
              <a:solidFill>
                <a:srgbClr val="FFFFFF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1F497D"/>
                </a:solidFill>
              </a:rPr>
              <a:t>$28.8 million for DOT initiatives, such as </a:t>
            </a:r>
            <a:r>
              <a:rPr lang="en-US" b="1" dirty="0">
                <a:solidFill>
                  <a:srgbClr val="1F497D"/>
                </a:solidFill>
              </a:rPr>
              <a:t>speed cameras</a:t>
            </a:r>
            <a:r>
              <a:rPr lang="en-US" dirty="0">
                <a:solidFill>
                  <a:srgbClr val="1F497D"/>
                </a:solidFill>
              </a:rPr>
              <a:t>, </a:t>
            </a:r>
            <a:r>
              <a:rPr lang="en-US" b="1" dirty="0">
                <a:solidFill>
                  <a:srgbClr val="1F497D"/>
                </a:solidFill>
              </a:rPr>
              <a:t>slow zones</a:t>
            </a:r>
            <a:r>
              <a:rPr lang="en-US" dirty="0">
                <a:solidFill>
                  <a:srgbClr val="1F497D"/>
                </a:solidFill>
              </a:rPr>
              <a:t>, </a:t>
            </a:r>
            <a:r>
              <a:rPr lang="en-US" dirty="0" smtClean="0">
                <a:solidFill>
                  <a:srgbClr val="1F497D"/>
                </a:solidFill>
              </a:rPr>
              <a:t>and </a:t>
            </a:r>
            <a:r>
              <a:rPr lang="en-US" b="1" dirty="0" smtClean="0">
                <a:solidFill>
                  <a:srgbClr val="1F497D"/>
                </a:solidFill>
              </a:rPr>
              <a:t>intersection </a:t>
            </a:r>
            <a:r>
              <a:rPr lang="en-US" b="1" dirty="0">
                <a:solidFill>
                  <a:srgbClr val="1F497D"/>
                </a:solidFill>
              </a:rPr>
              <a:t>redesigns</a:t>
            </a:r>
            <a:r>
              <a:rPr lang="en-US" dirty="0">
                <a:solidFill>
                  <a:srgbClr val="1F497D"/>
                </a:solidFill>
              </a:rPr>
              <a:t>.</a:t>
            </a:r>
          </a:p>
          <a:p>
            <a:pPr marL="742950" lvl="1" indent="-285750">
              <a:buFont typeface="Arial"/>
              <a:buChar char="•"/>
            </a:pPr>
            <a:endParaRPr lang="en-US" dirty="0" smtClean="0">
              <a:solidFill>
                <a:srgbClr val="1F497D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$</a:t>
            </a:r>
            <a:r>
              <a:rPr lang="en-US" dirty="0">
                <a:solidFill>
                  <a:srgbClr val="1F497D"/>
                </a:solidFill>
              </a:rPr>
              <a:t>13 million for NYPD </a:t>
            </a:r>
            <a:r>
              <a:rPr lang="en-US" b="1" dirty="0">
                <a:solidFill>
                  <a:srgbClr val="1F497D"/>
                </a:solidFill>
              </a:rPr>
              <a:t>traffic </a:t>
            </a:r>
            <a:r>
              <a:rPr lang="en-US" b="1" dirty="0" smtClean="0">
                <a:solidFill>
                  <a:srgbClr val="1F497D"/>
                </a:solidFill>
              </a:rPr>
              <a:t>enforcement.</a:t>
            </a:r>
            <a:endParaRPr lang="en-US" b="1" dirty="0">
              <a:solidFill>
                <a:srgbClr val="1F497D"/>
              </a:solidFill>
            </a:endParaRPr>
          </a:p>
          <a:p>
            <a:pPr marL="742950" lvl="1" indent="-285750">
              <a:buFont typeface="Arial"/>
              <a:buChar char="•"/>
            </a:pPr>
            <a:endParaRPr lang="en-US" dirty="0" smtClean="0">
              <a:solidFill>
                <a:srgbClr val="1F497D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$</a:t>
            </a:r>
            <a:r>
              <a:rPr lang="en-US" dirty="0">
                <a:solidFill>
                  <a:srgbClr val="1F497D"/>
                </a:solidFill>
              </a:rPr>
              <a:t>1.1 million for TLC safety squad ad </a:t>
            </a:r>
            <a:r>
              <a:rPr lang="en-US" dirty="0" smtClean="0">
                <a:solidFill>
                  <a:srgbClr val="1F497D"/>
                </a:solidFill>
              </a:rPr>
              <a:t>campaign.</a:t>
            </a:r>
            <a:endParaRPr lang="en-US" dirty="0">
              <a:solidFill>
                <a:srgbClr val="1F497D"/>
              </a:solidFill>
            </a:endParaRPr>
          </a:p>
          <a:p>
            <a:endParaRPr lang="en-US" sz="2800" b="1" dirty="0">
              <a:solidFill>
                <a:srgbClr val="1F497D"/>
              </a:solidFill>
            </a:endParaRPr>
          </a:p>
          <a:p>
            <a:endParaRPr lang="en-US" sz="2800" dirty="0">
              <a:solidFill>
                <a:srgbClr val="1F497D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1F497D"/>
                </a:solidFill>
              </a:rPr>
              <a:t>Increasing </a:t>
            </a:r>
            <a:r>
              <a:rPr lang="en-US" b="1" dirty="0">
                <a:solidFill>
                  <a:srgbClr val="1F497D"/>
                </a:solidFill>
              </a:rPr>
              <a:t>road resurfacing </a:t>
            </a:r>
            <a:r>
              <a:rPr lang="en-US" dirty="0">
                <a:solidFill>
                  <a:srgbClr val="1F497D"/>
                </a:solidFill>
              </a:rPr>
              <a:t>investment by </a:t>
            </a:r>
            <a:r>
              <a:rPr lang="en-US" dirty="0" smtClean="0">
                <a:solidFill>
                  <a:srgbClr val="1F497D"/>
                </a:solidFill>
              </a:rPr>
              <a:t>$49 million in FY2015, for a total of $226 million, to resurface </a:t>
            </a:r>
            <a:r>
              <a:rPr lang="en-US" dirty="0">
                <a:solidFill>
                  <a:srgbClr val="1F497D"/>
                </a:solidFill>
              </a:rPr>
              <a:t>1,000 lane </a:t>
            </a:r>
            <a:r>
              <a:rPr lang="en-US" dirty="0" smtClean="0">
                <a:solidFill>
                  <a:srgbClr val="1F497D"/>
                </a:solidFill>
              </a:rPr>
              <a:t>miles in FY2015</a:t>
            </a:r>
            <a:r>
              <a:rPr lang="en-US" dirty="0" smtClean="0">
                <a:solidFill>
                  <a:srgbClr val="1F497D"/>
                </a:solidFill>
              </a:rPr>
              <a:t>.</a:t>
            </a:r>
            <a:endParaRPr lang="en-US" dirty="0" smtClean="0">
              <a:solidFill>
                <a:srgbClr val="1F497D"/>
              </a:solidFill>
            </a:endParaRPr>
          </a:p>
          <a:p>
            <a:pPr lvl="1"/>
            <a:endParaRPr lang="en-US" dirty="0" smtClean="0">
              <a:solidFill>
                <a:srgbClr val="1F497D"/>
              </a:solidFill>
            </a:endParaRPr>
          </a:p>
          <a:p>
            <a:pPr lvl="1"/>
            <a:endParaRPr lang="en-US" dirty="0" smtClean="0">
              <a:solidFill>
                <a:srgbClr val="1F497D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Prioritizing </a:t>
            </a:r>
            <a:r>
              <a:rPr lang="en-US" dirty="0">
                <a:solidFill>
                  <a:srgbClr val="1F497D"/>
                </a:solidFill>
              </a:rPr>
              <a:t>investment in </a:t>
            </a:r>
            <a:r>
              <a:rPr lang="en-US" b="1" dirty="0">
                <a:solidFill>
                  <a:srgbClr val="1F497D"/>
                </a:solidFill>
              </a:rPr>
              <a:t>bridges</a:t>
            </a:r>
            <a:r>
              <a:rPr lang="en-US" dirty="0">
                <a:solidFill>
                  <a:srgbClr val="1F497D"/>
                </a:solidFill>
              </a:rPr>
              <a:t> by allocating an </a:t>
            </a:r>
            <a:r>
              <a:rPr lang="en-US" dirty="0" smtClean="0">
                <a:solidFill>
                  <a:srgbClr val="1F497D"/>
                </a:solidFill>
              </a:rPr>
              <a:t>additional </a:t>
            </a:r>
            <a:r>
              <a:rPr lang="en-US" dirty="0">
                <a:solidFill>
                  <a:srgbClr val="1F497D"/>
                </a:solidFill>
              </a:rPr>
              <a:t>$346 million for bridge rehab.</a:t>
            </a:r>
          </a:p>
          <a:p>
            <a:pPr marL="742950" lvl="1" indent="-285750">
              <a:buFont typeface="Arial"/>
              <a:buChar char="•"/>
            </a:pPr>
            <a:endParaRPr lang="en-US" dirty="0" smtClean="0">
              <a:solidFill>
                <a:srgbClr val="1F497D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$</a:t>
            </a:r>
            <a:r>
              <a:rPr lang="en-US" dirty="0">
                <a:solidFill>
                  <a:srgbClr val="1F497D"/>
                </a:solidFill>
              </a:rPr>
              <a:t>110 million over next three years to rehab two NYPD precincts and construct </a:t>
            </a:r>
            <a:r>
              <a:rPr lang="en-US" dirty="0" smtClean="0">
                <a:solidFill>
                  <a:srgbClr val="1F497D"/>
                </a:solidFill>
              </a:rPr>
              <a:t>a new 40</a:t>
            </a:r>
            <a:r>
              <a:rPr lang="en-US" baseline="30000" dirty="0" smtClean="0">
                <a:solidFill>
                  <a:srgbClr val="1F497D"/>
                </a:solidFill>
              </a:rPr>
              <a:t>th</a:t>
            </a:r>
            <a:r>
              <a:rPr lang="en-US" dirty="0" smtClean="0">
                <a:solidFill>
                  <a:srgbClr val="1F497D"/>
                </a:solidFill>
              </a:rPr>
              <a:t> Precinct in the South Bronx.</a:t>
            </a:r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43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" y="0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DCE6F2"/>
                </a:solidFill>
                <a:effectLst/>
              </a:rPr>
              <a:t>This budget is </a:t>
            </a:r>
            <a:r>
              <a:rPr lang="en-US" sz="4400" b="1" dirty="0" smtClean="0">
                <a:solidFill>
                  <a:srgbClr val="DCE6F2"/>
                </a:solidFill>
                <a:effectLst/>
              </a:rPr>
              <a:t>honest</a:t>
            </a:r>
            <a:r>
              <a:rPr lang="en-US" sz="2800" dirty="0" smtClean="0">
                <a:solidFill>
                  <a:srgbClr val="DCE6F2"/>
                </a:solidFill>
                <a:effectLst/>
              </a:rPr>
              <a:t>.</a:t>
            </a:r>
            <a:endParaRPr lang="en-US" sz="2800" dirty="0">
              <a:solidFill>
                <a:srgbClr val="DCE6F2"/>
              </a:solidFill>
              <a:effectLst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2560" y="1600200"/>
            <a:ext cx="8839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v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631825" indent="-17462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0302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546225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19446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tabLst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Reforms the budget process to end the budget dance and move forward shared priorities with the City Council.</a:t>
            </a:r>
            <a:br>
              <a:rPr lang="en-US" dirty="0" smtClean="0">
                <a:solidFill>
                  <a:srgbClr val="FFFFFF"/>
                </a:solidFill>
              </a:rPr>
            </a:br>
            <a:endParaRPr lang="en-US" dirty="0" smtClean="0">
              <a:solidFill>
                <a:srgbClr val="FFFFFF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Continues </a:t>
            </a:r>
            <a:r>
              <a:rPr lang="en-US" sz="2000" dirty="0">
                <a:solidFill>
                  <a:schemeClr val="bg1"/>
                </a:solidFill>
              </a:rPr>
              <a:t>funding allocated in the November Plan to ensure continuity of community services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Restoration of 20 fire companies in the Preliminary Budget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$6 million for anti-gun violence initiatives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$8.5 million for Summer </a:t>
            </a:r>
            <a:r>
              <a:rPr lang="en-US" sz="2000" dirty="0">
                <a:solidFill>
                  <a:srgbClr val="FFFFFF"/>
                </a:solidFill>
              </a:rPr>
              <a:t>Y</a:t>
            </a:r>
            <a:r>
              <a:rPr lang="en-US" sz="2000" dirty="0" smtClean="0">
                <a:solidFill>
                  <a:srgbClr val="FFFFFF"/>
                </a:solidFill>
              </a:rPr>
              <a:t>outh Employment Program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$1 million for HPD’s Alternative Enforcement Program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$2.6 million to expand senior case management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54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B_2014_01_23_0544_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22086"/>
            <a:ext cx="10339516" cy="688008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609600"/>
            <a:ext cx="9164782" cy="609600"/>
          </a:xfrm>
          <a:prstGeom prst="rect">
            <a:avLst/>
          </a:prstGeom>
          <a:solidFill>
            <a:schemeClr val="tx2">
              <a:alpha val="66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v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631825" indent="-17462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0302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546225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19446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tabLst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0000"/>
              <a:buNone/>
            </a:pPr>
            <a:r>
              <a:rPr lang="en-US" sz="3200" dirty="0">
                <a:solidFill>
                  <a:srgbClr val="FFFFFF"/>
                </a:solidFill>
              </a:rPr>
              <a:t>Accounts for severe weather costs this past winter</a:t>
            </a:r>
            <a:endParaRPr lang="en-US" sz="3000" dirty="0" smtClean="0">
              <a:solidFill>
                <a:srgbClr val="FFFFF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3429000"/>
            <a:ext cx="9525000" cy="2133600"/>
          </a:xfrm>
          <a:prstGeom prst="rect">
            <a:avLst/>
          </a:prstGeom>
          <a:solidFill>
            <a:schemeClr val="tx2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ea typeface="+mj-ea"/>
                <a:cs typeface="+mj-cs"/>
              </a:defRPr>
            </a:lvl1pPr>
          </a:lstStyle>
          <a:p>
            <a:pPr marL="285750" indent="-285750" algn="l">
              <a:buFont typeface="Arial"/>
              <a:buChar char="•"/>
            </a:pPr>
            <a:r>
              <a:rPr lang="en-US" sz="2400" dirty="0">
                <a:solidFill>
                  <a:srgbClr val="1F497D"/>
                </a:solidFill>
                <a:effectLst/>
              </a:rPr>
              <a:t>Adds $75 million to FY 2014 ($40 million in Executive Budget; </a:t>
            </a:r>
          </a:p>
          <a:p>
            <a:pPr algn="l"/>
            <a:r>
              <a:rPr lang="en-US" sz="2400" dirty="0" smtClean="0">
                <a:solidFill>
                  <a:srgbClr val="1F497D"/>
                </a:solidFill>
                <a:effectLst/>
              </a:rPr>
              <a:t>    $</a:t>
            </a:r>
            <a:r>
              <a:rPr lang="en-US" sz="2400" dirty="0">
                <a:solidFill>
                  <a:srgbClr val="1F497D"/>
                </a:solidFill>
                <a:effectLst/>
              </a:rPr>
              <a:t>35 million in Preliminary Budget)</a:t>
            </a:r>
          </a:p>
          <a:p>
            <a:pPr algn="l"/>
            <a:endParaRPr lang="en-US" sz="2400" dirty="0">
              <a:solidFill>
                <a:srgbClr val="1F497D"/>
              </a:solidFill>
              <a:effectLst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400" dirty="0">
                <a:solidFill>
                  <a:srgbClr val="1F497D"/>
                </a:solidFill>
                <a:effectLst/>
              </a:rPr>
              <a:t>Makes adjustments to the snow budget in out years to be more realistic about the cost of snow removal </a:t>
            </a:r>
          </a:p>
        </p:txBody>
      </p:sp>
    </p:spTree>
    <p:extLst>
      <p:ext uri="{BB962C8B-B14F-4D97-AF65-F5344CB8AC3E}">
        <p14:creationId xmlns:p14="http://schemas.microsoft.com/office/powerpoint/2010/main" val="18658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B_11319_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3152" y="19899"/>
            <a:ext cx="10257152" cy="6838101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-20782" y="152400"/>
            <a:ext cx="9164782" cy="609600"/>
          </a:xfrm>
          <a:prstGeom prst="rect">
            <a:avLst/>
          </a:prstGeom>
          <a:solidFill>
            <a:schemeClr val="tx2">
              <a:alpha val="88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v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631825" indent="-17462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0302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546225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19446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tabLst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0000"/>
              <a:buNone/>
            </a:pPr>
            <a:r>
              <a:rPr lang="en-US" sz="3000" dirty="0" smtClean="0">
                <a:solidFill>
                  <a:schemeClr val="bg1"/>
                </a:solidFill>
              </a:rPr>
              <a:t>Executive Capital Plan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4343400"/>
            <a:ext cx="8427917" cy="2057400"/>
          </a:xfrm>
          <a:prstGeom prst="rect">
            <a:avLst/>
          </a:prstGeom>
          <a:solidFill>
            <a:schemeClr val="tx2">
              <a:alpha val="61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v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631825" indent="-17462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0302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546225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19446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tabLst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Right-sizing the capital plan as a step toward a more honest and realistic timeframe for accomplishing our goals, ahead of the Ten Year Plan in January 2015.</a:t>
            </a:r>
          </a:p>
        </p:txBody>
      </p:sp>
    </p:spTree>
    <p:extLst>
      <p:ext uri="{BB962C8B-B14F-4D97-AF65-F5344CB8AC3E}">
        <p14:creationId xmlns:p14="http://schemas.microsoft.com/office/powerpoint/2010/main" val="395713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81000" y="3048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DCE6F2"/>
                </a:solidFill>
              </a:rPr>
              <a:t>Executive Capital Commitments FY 2014 – FY2018</a:t>
            </a:r>
            <a:br>
              <a:rPr lang="en-US" sz="2800" dirty="0" smtClean="0">
                <a:solidFill>
                  <a:srgbClr val="DCE6F2"/>
                </a:solidFill>
              </a:rPr>
            </a:br>
            <a:r>
              <a:rPr lang="en-US" sz="2800" dirty="0" smtClean="0">
                <a:solidFill>
                  <a:srgbClr val="DCE6F2"/>
                </a:solidFill>
              </a:rPr>
              <a:t>Total - $48.9 Billion in All Funds</a:t>
            </a:r>
            <a:br>
              <a:rPr lang="en-US" sz="2800" dirty="0" smtClean="0">
                <a:solidFill>
                  <a:srgbClr val="DCE6F2"/>
                </a:solidFill>
              </a:rPr>
            </a:br>
            <a:endParaRPr lang="en-US" sz="2800" dirty="0">
              <a:solidFill>
                <a:srgbClr val="DCE6F2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125079" y="2605647"/>
            <a:ext cx="520803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35686" y="5417663"/>
            <a:ext cx="47957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24000" y="1905000"/>
            <a:ext cx="0" cy="15157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16494" y="5106427"/>
            <a:ext cx="0" cy="20002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flipV="1">
            <a:off x="2667062" y="2171344"/>
            <a:ext cx="5666054" cy="475912"/>
          </a:xfrm>
          <a:prstGeom prst="bentConnector3">
            <a:avLst>
              <a:gd name="adj1" fmla="val 3259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flipV="1">
            <a:off x="2968869" y="2415692"/>
            <a:ext cx="5364247" cy="180976"/>
          </a:xfrm>
          <a:prstGeom prst="bentConnector3">
            <a:avLst>
              <a:gd name="adj1" fmla="val -1806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161175" y="3748069"/>
            <a:ext cx="41512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>
            <a:off x="3018166" y="5689535"/>
            <a:ext cx="5314950" cy="1588"/>
          </a:xfrm>
          <a:prstGeom prst="bentConnector3">
            <a:avLst>
              <a:gd name="adj1" fmla="val 10004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hape 63"/>
          <p:cNvCxnSpPr/>
          <p:nvPr/>
        </p:nvCxnSpPr>
        <p:spPr>
          <a:xfrm>
            <a:off x="2110886" y="4815427"/>
            <a:ext cx="6222230" cy="1128210"/>
          </a:xfrm>
          <a:prstGeom prst="bentConnector3">
            <a:avLst>
              <a:gd name="adj1" fmla="val -8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 bwMode="ltGray">
          <a:xfrm>
            <a:off x="3946704" y="3540320"/>
            <a:ext cx="577915" cy="415498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spAutoFit/>
          </a:bodyPr>
          <a:lstStyle/>
          <a:p>
            <a:pPr algn="ctr"/>
            <a:r>
              <a:rPr lang="en-US" sz="1350" b="1" dirty="0" smtClean="0">
                <a:solidFill>
                  <a:srgbClr val="FFFFFF"/>
                </a:solidFill>
                <a:latin typeface="Franklin Gothic Medium" pitchFamily="34" charset="0"/>
              </a:rPr>
              <a:t>Schools</a:t>
            </a:r>
          </a:p>
          <a:p>
            <a:pPr algn="ctr"/>
            <a:r>
              <a:rPr lang="en-US" sz="1350" b="1" dirty="0" smtClean="0">
                <a:solidFill>
                  <a:srgbClr val="FFFFFF"/>
                </a:solidFill>
                <a:latin typeface="Franklin Gothic Medium" pitchFamily="34" charset="0"/>
              </a:rPr>
              <a:t>24%</a:t>
            </a:r>
            <a:endParaRPr lang="en-US" sz="1350" b="1" dirty="0">
              <a:solidFill>
                <a:srgbClr val="FFFFFF"/>
              </a:solidFill>
              <a:latin typeface="Franklin Gothic Medium" pitchFamily="34" charset="0"/>
            </a:endParaRPr>
          </a:p>
        </p:txBody>
      </p:sp>
      <p:sp>
        <p:nvSpPr>
          <p:cNvPr id="25" name="TextBox 24"/>
          <p:cNvSpPr txBox="1"/>
          <p:nvPr/>
        </p:nvSpPr>
        <p:spPr bwMode="white">
          <a:xfrm>
            <a:off x="1593050" y="3337354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  <a:latin typeface="Franklin Gothic Medium" pitchFamily="34" charset="0"/>
              </a:rPr>
              <a:t>20%</a:t>
            </a:r>
            <a:endParaRPr lang="en-US" sz="1200" dirty="0">
              <a:solidFill>
                <a:srgbClr val="FFFFFF"/>
              </a:solidFill>
              <a:latin typeface="Franklin Gothic Medium" pitchFamily="34" charset="0"/>
            </a:endParaRPr>
          </a:p>
        </p:txBody>
      </p:sp>
      <p:sp>
        <p:nvSpPr>
          <p:cNvPr id="26" name="TextBox 25"/>
          <p:cNvSpPr txBox="1"/>
          <p:nvPr/>
        </p:nvSpPr>
        <p:spPr bwMode="white">
          <a:xfrm>
            <a:off x="2568686" y="2388070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  <a:latin typeface="Franklin Gothic Medium" pitchFamily="34" charset="0"/>
              </a:rPr>
              <a:t>15%</a:t>
            </a:r>
            <a:endParaRPr lang="en-US" sz="1200" dirty="0">
              <a:solidFill>
                <a:srgbClr val="FFFFFF"/>
              </a:solidFill>
              <a:latin typeface="Franklin Gothic Medium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1524000" y="1905000"/>
            <a:ext cx="68074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5867517" y="3522020"/>
            <a:ext cx="2698501" cy="271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550" tIns="42862" rIns="82550" bIns="42862">
            <a:spAutoFit/>
          </a:bodyPr>
          <a:lstStyle>
            <a:lvl1pPr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1pPr>
            <a:lvl2pPr marL="742950" indent="-285750"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2pPr>
            <a:lvl3pPr marL="1143000" indent="-228600"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3pPr>
            <a:lvl4pPr marL="1600200" indent="-228600"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4pPr>
            <a:lvl5pPr marL="2057400" indent="-228600"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5pPr>
            <a:lvl6pPr marL="2514600" indent="-228600" defTabSz="744538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6pPr>
            <a:lvl7pPr marL="2971800" indent="-228600" defTabSz="744538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7pPr>
            <a:lvl8pPr marL="3429000" indent="-228600" defTabSz="744538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8pPr>
            <a:lvl9pPr marL="3886200" indent="-228600" defTabSz="744538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9pPr>
          </a:lstStyle>
          <a:p>
            <a:r>
              <a:rPr lang="en-US" altLang="en-US" sz="1200" dirty="0">
                <a:solidFill>
                  <a:srgbClr val="FFFFFF"/>
                </a:solidFill>
              </a:rPr>
              <a:t>Education	</a:t>
            </a:r>
            <a:r>
              <a:rPr lang="en-US" altLang="en-US" sz="1200" dirty="0" smtClean="0">
                <a:solidFill>
                  <a:srgbClr val="FFFFFF"/>
                </a:solidFill>
              </a:rPr>
              <a:t>$13.2</a:t>
            </a:r>
            <a:endParaRPr lang="en-US" altLang="en-US" sz="1200" dirty="0">
              <a:solidFill>
                <a:srgbClr val="FFFFFF"/>
              </a:solidFill>
            </a:endParaRPr>
          </a:p>
        </p:txBody>
      </p:sp>
      <p:sp>
        <p:nvSpPr>
          <p:cNvPr id="29" name="Rectangle 19"/>
          <p:cNvSpPr>
            <a:spLocks noChangeArrowheads="1"/>
          </p:cNvSpPr>
          <p:nvPr/>
        </p:nvSpPr>
        <p:spPr bwMode="auto">
          <a:xfrm>
            <a:off x="5867517" y="1943437"/>
            <a:ext cx="2696829" cy="271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550" tIns="42862" rIns="82550" bIns="42862">
            <a:spAutoFit/>
          </a:bodyPr>
          <a:lstStyle>
            <a:lvl1pPr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1pPr>
            <a:lvl2pPr marL="742950" indent="-285750"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2pPr>
            <a:lvl3pPr marL="1143000" indent="-228600"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3pPr>
            <a:lvl4pPr marL="1600200" indent="-228600"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4pPr>
            <a:lvl5pPr marL="2057400" indent="-228600"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5pPr>
            <a:lvl6pPr marL="2514600" indent="-228600" defTabSz="744538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6pPr>
            <a:lvl7pPr marL="2971800" indent="-228600" defTabSz="744538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7pPr>
            <a:lvl8pPr marL="3429000" indent="-228600" defTabSz="744538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8pPr>
            <a:lvl9pPr marL="3886200" indent="-228600" defTabSz="744538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dirty="0">
                <a:solidFill>
                  <a:srgbClr val="FFFFFF"/>
                </a:solidFill>
              </a:rPr>
              <a:t>Bridges &amp; Highways	</a:t>
            </a:r>
            <a:r>
              <a:rPr lang="en-US" altLang="en-US" sz="1200" dirty="0" smtClean="0">
                <a:solidFill>
                  <a:srgbClr val="FFFFFF"/>
                </a:solidFill>
              </a:rPr>
              <a:t>$6.7</a:t>
            </a:r>
            <a:endParaRPr lang="en-US" altLang="en-US" sz="1200" dirty="0">
              <a:solidFill>
                <a:srgbClr val="FFFFFF"/>
              </a:solidFill>
            </a:endParaRPr>
          </a:p>
        </p:txBody>
      </p:sp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5867517" y="2187526"/>
            <a:ext cx="2691539" cy="271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550" tIns="42862" rIns="82550" bIns="42862">
            <a:spAutoFit/>
          </a:bodyPr>
          <a:lstStyle>
            <a:lvl1pPr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1pPr>
            <a:lvl2pPr marL="742950" indent="-285750"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2pPr>
            <a:lvl3pPr marL="1143000" indent="-228600"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3pPr>
            <a:lvl4pPr marL="1600200" indent="-228600"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4pPr>
            <a:lvl5pPr marL="2057400" indent="-228600"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5pPr>
            <a:lvl6pPr marL="2514600" indent="-228600" defTabSz="744538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6pPr>
            <a:lvl7pPr marL="2971800" indent="-228600" defTabSz="744538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7pPr>
            <a:lvl8pPr marL="3429000" indent="-228600" defTabSz="744538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8pPr>
            <a:lvl9pPr marL="3886200" indent="-228600" defTabSz="744538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dirty="0">
                <a:solidFill>
                  <a:srgbClr val="FFFFFF"/>
                </a:solidFill>
              </a:rPr>
              <a:t>Sanitation	</a:t>
            </a:r>
            <a:r>
              <a:rPr lang="en-US" altLang="en-US" sz="1200" dirty="0" smtClean="0">
                <a:solidFill>
                  <a:srgbClr val="FFFFFF"/>
                </a:solidFill>
              </a:rPr>
              <a:t>$1.3</a:t>
            </a:r>
            <a:endParaRPr lang="en-US" altLang="en-US" sz="1200" dirty="0">
              <a:solidFill>
                <a:srgbClr val="FFFFFF"/>
              </a:solidFill>
            </a:endParaRPr>
          </a:p>
        </p:txBody>
      </p:sp>
      <p:sp>
        <p:nvSpPr>
          <p:cNvPr id="31" name="Rectangle 21"/>
          <p:cNvSpPr>
            <a:spLocks noChangeArrowheads="1"/>
          </p:cNvSpPr>
          <p:nvPr/>
        </p:nvSpPr>
        <p:spPr bwMode="auto">
          <a:xfrm>
            <a:off x="5867517" y="2388070"/>
            <a:ext cx="2698501" cy="271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550" tIns="42862" rIns="82550" bIns="42862">
            <a:spAutoFit/>
          </a:bodyPr>
          <a:lstStyle>
            <a:lvl1pPr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1pPr>
            <a:lvl2pPr marL="742950" indent="-285750"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2pPr>
            <a:lvl3pPr marL="1143000" indent="-228600"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3pPr>
            <a:lvl4pPr marL="1600200" indent="-228600"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4pPr>
            <a:lvl5pPr marL="2057400" indent="-228600"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5pPr>
            <a:lvl6pPr marL="2514600" indent="-228600" defTabSz="744538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6pPr>
            <a:lvl7pPr marL="2971800" indent="-228600" defTabSz="744538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7pPr>
            <a:lvl8pPr marL="3429000" indent="-228600" defTabSz="744538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8pPr>
            <a:lvl9pPr marL="3886200" indent="-228600" defTabSz="744538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9pPr>
          </a:lstStyle>
          <a:p>
            <a:r>
              <a:rPr lang="en-US" altLang="en-US" sz="1200" dirty="0">
                <a:solidFill>
                  <a:srgbClr val="FFFFFF"/>
                </a:solidFill>
              </a:rPr>
              <a:t>Mass Transit	$</a:t>
            </a:r>
            <a:r>
              <a:rPr lang="en-US" altLang="en-US" sz="1200" dirty="0" smtClean="0">
                <a:solidFill>
                  <a:srgbClr val="FFFFFF"/>
                </a:solidFill>
              </a:rPr>
              <a:t>0.5</a:t>
            </a:r>
            <a:endParaRPr lang="en-US" altLang="en-US" sz="1200" dirty="0">
              <a:solidFill>
                <a:srgbClr val="FFFFFF"/>
              </a:solidFill>
            </a:endParaRPr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5867517" y="5178302"/>
            <a:ext cx="2698501" cy="271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550" tIns="42862" rIns="82550" bIns="42862">
            <a:spAutoFit/>
          </a:bodyPr>
          <a:lstStyle>
            <a:lvl1pPr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1pPr>
            <a:lvl2pPr marL="742950" indent="-285750"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2pPr>
            <a:lvl3pPr marL="1143000" indent="-228600"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3pPr>
            <a:lvl4pPr marL="1600200" indent="-228600"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4pPr>
            <a:lvl5pPr marL="2057400" indent="-228600"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5pPr>
            <a:lvl6pPr marL="2514600" indent="-228600" defTabSz="744538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6pPr>
            <a:lvl7pPr marL="2971800" indent="-228600" defTabSz="744538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7pPr>
            <a:lvl8pPr marL="3429000" indent="-228600" defTabSz="744538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8pPr>
            <a:lvl9pPr marL="3886200" indent="-228600" defTabSz="744538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9pPr>
          </a:lstStyle>
          <a:p>
            <a:r>
              <a:rPr lang="en-US" altLang="en-US" sz="1200" dirty="0" smtClean="0">
                <a:solidFill>
                  <a:srgbClr val="FFFFFF"/>
                </a:solidFill>
              </a:rPr>
              <a:t>Housing &amp; Economic Dev.	$5.1</a:t>
            </a:r>
            <a:endParaRPr lang="en-US" altLang="en-US" sz="1200" dirty="0">
              <a:solidFill>
                <a:srgbClr val="FFFFFF"/>
              </a:solidFill>
            </a:endParaRPr>
          </a:p>
        </p:txBody>
      </p:sp>
      <p:sp>
        <p:nvSpPr>
          <p:cNvPr id="33" name="Rectangle 23"/>
          <p:cNvSpPr>
            <a:spLocks noChangeArrowheads="1"/>
          </p:cNvSpPr>
          <p:nvPr/>
        </p:nvSpPr>
        <p:spPr bwMode="auto">
          <a:xfrm>
            <a:off x="5867517" y="5449736"/>
            <a:ext cx="2698501" cy="27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550" tIns="42862" rIns="82550" bIns="45720" anchor="t" anchorCtr="0">
            <a:spAutoFit/>
          </a:bodyPr>
          <a:lstStyle>
            <a:lvl1pPr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1pPr>
            <a:lvl2pPr marL="742950" indent="-285750"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2pPr>
            <a:lvl3pPr marL="1143000" indent="-228600"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3pPr>
            <a:lvl4pPr marL="1600200" indent="-228600"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4pPr>
            <a:lvl5pPr marL="2057400" indent="-228600"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5pPr>
            <a:lvl6pPr marL="2514600" indent="-228600" defTabSz="744538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6pPr>
            <a:lvl7pPr marL="2971800" indent="-228600" defTabSz="744538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7pPr>
            <a:lvl8pPr marL="3429000" indent="-228600" defTabSz="744538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8pPr>
            <a:lvl9pPr marL="3886200" indent="-228600" defTabSz="744538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9pPr>
          </a:lstStyle>
          <a:p>
            <a:r>
              <a:rPr lang="en-US" altLang="en-US" sz="1200" dirty="0" smtClean="0">
                <a:solidFill>
                  <a:srgbClr val="FFFFFF"/>
                </a:solidFill>
              </a:rPr>
              <a:t>Administration of Justice</a:t>
            </a:r>
            <a:r>
              <a:rPr lang="en-US" altLang="en-US" sz="1200" dirty="0">
                <a:solidFill>
                  <a:srgbClr val="FFFFFF"/>
                </a:solidFill>
              </a:rPr>
              <a:t>	</a:t>
            </a:r>
            <a:r>
              <a:rPr lang="en-US" altLang="en-US" sz="1200" dirty="0" smtClean="0">
                <a:solidFill>
                  <a:srgbClr val="FFFFFF"/>
                </a:solidFill>
              </a:rPr>
              <a:t>$2.6</a:t>
            </a:r>
            <a:endParaRPr lang="en-US" altLang="en-US" sz="1200" dirty="0">
              <a:solidFill>
                <a:srgbClr val="FFFFFF"/>
              </a:solidFill>
            </a:endParaRPr>
          </a:p>
        </p:txBody>
      </p:sp>
      <p:sp>
        <p:nvSpPr>
          <p:cNvPr id="34" name="Rectangle 23"/>
          <p:cNvSpPr>
            <a:spLocks noChangeArrowheads="1"/>
          </p:cNvSpPr>
          <p:nvPr/>
        </p:nvSpPr>
        <p:spPr bwMode="auto">
          <a:xfrm>
            <a:off x="5867517" y="5691123"/>
            <a:ext cx="2691540" cy="27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550" tIns="42862" rIns="82296" bIns="45720" anchor="t" anchorCtr="0">
            <a:spAutoFit/>
          </a:bodyPr>
          <a:lstStyle>
            <a:lvl1pPr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1pPr>
            <a:lvl2pPr marL="742950" indent="-285750"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2pPr>
            <a:lvl3pPr marL="1143000" indent="-228600"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3pPr>
            <a:lvl4pPr marL="1600200" indent="-228600"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4pPr>
            <a:lvl5pPr marL="2057400" indent="-228600" defTabSz="744538"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5pPr>
            <a:lvl6pPr marL="2514600" indent="-228600" defTabSz="744538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6pPr>
            <a:lvl7pPr marL="2971800" indent="-228600" defTabSz="744538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7pPr>
            <a:lvl8pPr marL="3429000" indent="-228600" defTabSz="744538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8pPr>
            <a:lvl9pPr marL="3886200" indent="-228600" defTabSz="744538" eaLnBrk="0" fontAlgn="base" hangingPunct="0">
              <a:spcBef>
                <a:spcPct val="0"/>
              </a:spcBef>
              <a:spcAft>
                <a:spcPct val="0"/>
              </a:spcAft>
              <a:tabLst>
                <a:tab pos="2171700" algn="r"/>
              </a:tabLst>
              <a:defRPr>
                <a:solidFill>
                  <a:schemeClr val="bg1"/>
                </a:solidFill>
                <a:latin typeface="Franklin Gothic Medium" pitchFamily="34" charset="0"/>
              </a:defRPr>
            </a:lvl9pPr>
          </a:lstStyle>
          <a:p>
            <a:r>
              <a:rPr lang="en-US" altLang="en-US" sz="1200" dirty="0" smtClean="0">
                <a:solidFill>
                  <a:srgbClr val="FFFFFF"/>
                </a:solidFill>
              </a:rPr>
              <a:t>Other City Services</a:t>
            </a:r>
            <a:r>
              <a:rPr lang="en-US" altLang="en-US" sz="1200" dirty="0">
                <a:solidFill>
                  <a:srgbClr val="FFFFFF"/>
                </a:solidFill>
              </a:rPr>
              <a:t>	</a:t>
            </a:r>
            <a:r>
              <a:rPr lang="en-US" altLang="en-US" sz="1200" dirty="0" smtClean="0">
                <a:solidFill>
                  <a:srgbClr val="FFFFFF"/>
                </a:solidFill>
              </a:rPr>
              <a:t>$10.3</a:t>
            </a:r>
            <a:endParaRPr lang="en-US" altLang="en-US" sz="1200" dirty="0">
              <a:solidFill>
                <a:srgbClr val="FFFFFF"/>
              </a:solidFill>
            </a:endParaRPr>
          </a:p>
        </p:txBody>
      </p:sp>
      <p:sp>
        <p:nvSpPr>
          <p:cNvPr id="35" name="Rectangle 211"/>
          <p:cNvSpPr>
            <a:spLocks noChangeArrowheads="1"/>
          </p:cNvSpPr>
          <p:nvPr/>
        </p:nvSpPr>
        <p:spPr bwMode="auto">
          <a:xfrm>
            <a:off x="4885075" y="5943637"/>
            <a:ext cx="3448041" cy="74033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>
              <a:lnSpc>
                <a:spcPts val="1080"/>
              </a:lnSpc>
              <a:spcBef>
                <a:spcPct val="20000"/>
              </a:spcBef>
              <a:tabLst>
                <a:tab pos="457200" algn="l"/>
                <a:tab pos="1371600" algn="dec"/>
                <a:tab pos="1714500" algn="dec"/>
                <a:tab pos="1892300" algn="l"/>
                <a:tab pos="2228850" algn="l"/>
                <a:tab pos="3086100" algn="ctr"/>
                <a:tab pos="4171950" algn="r"/>
              </a:tabLst>
            </a:pPr>
            <a:r>
              <a:rPr lang="en-US" sz="900" dirty="0" smtClean="0">
                <a:solidFill>
                  <a:srgbClr val="FFFFFF"/>
                </a:solidFill>
                <a:latin typeface="Franklin Gothic Medium" pitchFamily="34" charset="0"/>
              </a:rPr>
              <a:t>Parks		$2.6</a:t>
            </a:r>
            <a:r>
              <a:rPr lang="en-US" sz="900" dirty="0">
                <a:solidFill>
                  <a:srgbClr val="FFFFFF"/>
                </a:solidFill>
                <a:latin typeface="Franklin Gothic Medium" pitchFamily="34" charset="0"/>
              </a:rPr>
              <a:t>	 	</a:t>
            </a:r>
            <a:r>
              <a:rPr lang="en-US" sz="900" dirty="0" smtClean="0">
                <a:solidFill>
                  <a:srgbClr val="FFFFFF"/>
                </a:solidFill>
                <a:latin typeface="Franklin Gothic Medium" pitchFamily="34" charset="0"/>
              </a:rPr>
              <a:t>Public </a:t>
            </a:r>
            <a:r>
              <a:rPr lang="en-US" sz="900" dirty="0">
                <a:solidFill>
                  <a:srgbClr val="FFFFFF"/>
                </a:solidFill>
                <a:latin typeface="Franklin Gothic Medium" pitchFamily="34" charset="0"/>
              </a:rPr>
              <a:t>Buildings 	$1.0 </a:t>
            </a:r>
          </a:p>
          <a:p>
            <a:pPr>
              <a:lnSpc>
                <a:spcPts val="1080"/>
              </a:lnSpc>
              <a:spcBef>
                <a:spcPct val="20000"/>
              </a:spcBef>
              <a:tabLst>
                <a:tab pos="457200" algn="l"/>
                <a:tab pos="1371600" algn="dec"/>
                <a:tab pos="1714500" algn="dec"/>
                <a:tab pos="1892300" algn="l"/>
                <a:tab pos="2228850" algn="l"/>
                <a:tab pos="3086100" algn="ctr"/>
                <a:tab pos="4171950" algn="r"/>
              </a:tabLst>
            </a:pPr>
            <a:r>
              <a:rPr lang="en-US" sz="900" dirty="0">
                <a:solidFill>
                  <a:srgbClr val="FFFFFF"/>
                </a:solidFill>
                <a:latin typeface="Franklin Gothic Medium" pitchFamily="34" charset="0"/>
              </a:rPr>
              <a:t>Technology	$2.3 </a:t>
            </a:r>
            <a:r>
              <a:rPr lang="en-US" sz="900" dirty="0" smtClean="0">
                <a:solidFill>
                  <a:srgbClr val="FFFFFF"/>
                </a:solidFill>
                <a:latin typeface="Franklin Gothic Medium" pitchFamily="34" charset="0"/>
              </a:rPr>
              <a:t>		Social </a:t>
            </a:r>
            <a:r>
              <a:rPr lang="en-US" sz="900" dirty="0">
                <a:solidFill>
                  <a:srgbClr val="FFFFFF"/>
                </a:solidFill>
                <a:latin typeface="Franklin Gothic Medium" pitchFamily="34" charset="0"/>
              </a:rPr>
              <a:t>Services 	$0.6</a:t>
            </a:r>
          </a:p>
          <a:p>
            <a:pPr>
              <a:lnSpc>
                <a:spcPts val="1080"/>
              </a:lnSpc>
              <a:spcBef>
                <a:spcPct val="20000"/>
              </a:spcBef>
              <a:tabLst>
                <a:tab pos="457200" algn="l"/>
                <a:tab pos="1371600" algn="dec"/>
                <a:tab pos="1714500" algn="dec"/>
                <a:tab pos="1892300" algn="l"/>
                <a:tab pos="2228850" algn="l"/>
                <a:tab pos="3086100" algn="ctr"/>
                <a:tab pos="4171950" algn="r"/>
              </a:tabLst>
            </a:pPr>
            <a:r>
              <a:rPr lang="en-US" sz="900" dirty="0" smtClean="0">
                <a:solidFill>
                  <a:srgbClr val="FFFFFF"/>
                </a:solidFill>
                <a:latin typeface="Franklin Gothic Medium" pitchFamily="34" charset="0"/>
              </a:rPr>
              <a:t>Health </a:t>
            </a:r>
            <a:r>
              <a:rPr lang="en-US" sz="900" dirty="0">
                <a:solidFill>
                  <a:srgbClr val="FFFFFF"/>
                </a:solidFill>
                <a:latin typeface="Franklin Gothic Medium" pitchFamily="34" charset="0"/>
              </a:rPr>
              <a:t>&amp; Hospitals 	$</a:t>
            </a:r>
            <a:r>
              <a:rPr lang="en-US" sz="900" dirty="0" smtClean="0">
                <a:solidFill>
                  <a:srgbClr val="FFFFFF"/>
                </a:solidFill>
                <a:latin typeface="Franklin Gothic Medium" pitchFamily="34" charset="0"/>
              </a:rPr>
              <a:t>1.7		Fire</a:t>
            </a:r>
            <a:r>
              <a:rPr lang="en-US" sz="900" dirty="0">
                <a:solidFill>
                  <a:srgbClr val="FFFFFF"/>
                </a:solidFill>
                <a:latin typeface="Franklin Gothic Medium" pitchFamily="34" charset="0"/>
              </a:rPr>
              <a:t>		$</a:t>
            </a:r>
            <a:r>
              <a:rPr lang="en-US" sz="900" dirty="0" smtClean="0">
                <a:solidFill>
                  <a:srgbClr val="FFFFFF"/>
                </a:solidFill>
                <a:latin typeface="Franklin Gothic Medium" pitchFamily="34" charset="0"/>
              </a:rPr>
              <a:t>0.6</a:t>
            </a:r>
          </a:p>
          <a:p>
            <a:pPr>
              <a:lnSpc>
                <a:spcPts val="1080"/>
              </a:lnSpc>
              <a:spcBef>
                <a:spcPct val="20000"/>
              </a:spcBef>
              <a:tabLst>
                <a:tab pos="457200" algn="l"/>
                <a:tab pos="1371600" algn="dec"/>
                <a:tab pos="1714500" algn="dec"/>
                <a:tab pos="1892300" algn="l"/>
                <a:tab pos="2228850" algn="l"/>
                <a:tab pos="3086100" algn="ctr"/>
                <a:tab pos="4171950" algn="r"/>
              </a:tabLst>
            </a:pPr>
            <a:r>
              <a:rPr lang="en-US" sz="900" dirty="0">
                <a:solidFill>
                  <a:srgbClr val="FFFFFF"/>
                </a:solidFill>
                <a:latin typeface="Franklin Gothic Medium" pitchFamily="34" charset="0"/>
              </a:rPr>
              <a:t>Cultural &amp; Libraries 	$1.5 		 		</a:t>
            </a:r>
          </a:p>
        </p:txBody>
      </p:sp>
      <p:sp>
        <p:nvSpPr>
          <p:cNvPr id="36" name="Rectangle 18"/>
          <p:cNvSpPr>
            <a:spLocks noChangeArrowheads="1"/>
          </p:cNvSpPr>
          <p:nvPr/>
        </p:nvSpPr>
        <p:spPr bwMode="auto">
          <a:xfrm>
            <a:off x="5867517" y="1633773"/>
            <a:ext cx="2691539" cy="271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550" tIns="42862" rIns="82550" bIns="42862">
            <a:spAutoFit/>
          </a:bodyPr>
          <a:lstStyle/>
          <a:p>
            <a:pPr defTabSz="744538">
              <a:spcBef>
                <a:spcPct val="50000"/>
              </a:spcBef>
              <a:tabLst>
                <a:tab pos="2171700" algn="r"/>
              </a:tabLst>
            </a:pPr>
            <a:r>
              <a:rPr lang="en-US" altLang="en-US" sz="1200" dirty="0">
                <a:solidFill>
                  <a:srgbClr val="FFFFFF"/>
                </a:solidFill>
                <a:latin typeface="Franklin Gothic Medium" pitchFamily="34" charset="0"/>
              </a:rPr>
              <a:t>Environmental Protection	</a:t>
            </a:r>
            <a:r>
              <a:rPr lang="en-US" altLang="en-US" sz="1200" dirty="0" smtClean="0">
                <a:solidFill>
                  <a:srgbClr val="FFFFFF"/>
                </a:solidFill>
                <a:latin typeface="Franklin Gothic Medium" pitchFamily="34" charset="0"/>
              </a:rPr>
              <a:t>$9.2</a:t>
            </a:r>
            <a:endParaRPr lang="en-US" altLang="en-US" sz="1200" dirty="0">
              <a:solidFill>
                <a:srgbClr val="FFFFFF"/>
              </a:solidFill>
              <a:latin typeface="Franklin Gothic Medium" pitchFamily="34" charset="0"/>
            </a:endParaRPr>
          </a:p>
        </p:txBody>
      </p:sp>
      <p:graphicFrame>
        <p:nvGraphicFramePr>
          <p:cNvPr id="37" name="Char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6111053"/>
              </p:ext>
            </p:extLst>
          </p:nvPr>
        </p:nvGraphicFramePr>
        <p:xfrm>
          <a:off x="518277" y="2201302"/>
          <a:ext cx="5491522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" name="TextBox 37"/>
          <p:cNvSpPr txBox="1"/>
          <p:nvPr/>
        </p:nvSpPr>
        <p:spPr bwMode="auto">
          <a:xfrm>
            <a:off x="2190215" y="4498619"/>
            <a:ext cx="807913" cy="577081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Franklin Gothic Medium" pitchFamily="34" charset="0"/>
              </a:rPr>
              <a:t>Government </a:t>
            </a:r>
          </a:p>
          <a:p>
            <a:pPr algn="ctr"/>
            <a:r>
              <a:rPr lang="en-US" sz="1200" b="1" dirty="0" smtClean="0">
                <a:latin typeface="Franklin Gothic Medium" pitchFamily="34" charset="0"/>
              </a:rPr>
              <a:t>Operations</a:t>
            </a:r>
          </a:p>
          <a:p>
            <a:pPr algn="ctr"/>
            <a:r>
              <a:rPr lang="en-US" sz="1350" b="1" dirty="0" smtClean="0">
                <a:solidFill>
                  <a:srgbClr val="000000"/>
                </a:solidFill>
                <a:latin typeface="Franklin Gothic Medium" pitchFamily="34" charset="0"/>
              </a:rPr>
              <a:t>26%</a:t>
            </a:r>
            <a:endParaRPr lang="en-US" sz="1350" b="1" dirty="0">
              <a:solidFill>
                <a:srgbClr val="000000"/>
              </a:solidFill>
              <a:latin typeface="Franklin Gothic Medium" pitchFamily="34" charset="0"/>
            </a:endParaRPr>
          </a:p>
        </p:txBody>
      </p:sp>
      <p:sp>
        <p:nvSpPr>
          <p:cNvPr id="39" name="TextBox 1"/>
          <p:cNvSpPr txBox="1"/>
          <p:nvPr/>
        </p:nvSpPr>
        <p:spPr>
          <a:xfrm>
            <a:off x="3605574" y="4764077"/>
            <a:ext cx="346249" cy="623248"/>
          </a:xfrm>
          <a:prstGeom prst="rect">
            <a:avLst/>
          </a:prstGeom>
        </p:spPr>
        <p:txBody>
          <a:bodyPr wrap="none" lIns="0" tIns="0" rIns="0" bIns="0" rtlCol="0" anchor="ctr" anchorCtr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 dirty="0" smtClean="0">
                <a:solidFill>
                  <a:srgbClr val="FFFFFF"/>
                </a:solidFill>
                <a:latin typeface="Franklin Gothic Medium" pitchFamily="34" charset="0"/>
              </a:rPr>
              <a:t>10%</a:t>
            </a:r>
            <a:endParaRPr lang="en-US" sz="1350" b="1" dirty="0">
              <a:latin typeface="Franklin Gothic Medium" pitchFamily="34" charset="0"/>
            </a:endParaRPr>
          </a:p>
          <a:p>
            <a:pPr algn="ctr"/>
            <a:r>
              <a:rPr lang="en-US" sz="1350" b="1" dirty="0" smtClean="0">
                <a:latin typeface="Franklin Gothic Medium" pitchFamily="34" charset="0"/>
              </a:rPr>
              <a:t>10%</a:t>
            </a:r>
            <a:endParaRPr lang="en-US" sz="1350" b="1" dirty="0">
              <a:latin typeface="Franklin Gothic Medium" pitchFamily="34" charset="0"/>
            </a:endParaRPr>
          </a:p>
          <a:p>
            <a:pPr algn="ctr"/>
            <a:endParaRPr lang="en-US" sz="1350" b="1" dirty="0">
              <a:solidFill>
                <a:srgbClr val="FFFFFF"/>
              </a:solidFill>
              <a:latin typeface="Franklin Gothic Medium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60960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CE6F2"/>
                </a:solidFill>
              </a:rPr>
              <a:t>*$ </a:t>
            </a:r>
            <a:r>
              <a:rPr lang="en-US" dirty="0">
                <a:solidFill>
                  <a:srgbClr val="DCE6F2"/>
                </a:solidFill>
              </a:rPr>
              <a:t>in Billions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51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152400" y="76200"/>
            <a:ext cx="8763001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kern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Debt Service Remains Under 15% of Tax Revenues After the </a:t>
            </a:r>
          </a:p>
          <a:p>
            <a:pPr algn="l"/>
            <a:r>
              <a:rPr lang="en-US" sz="2400" kern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FY 2014 – 2018 Executive Budget </a:t>
            </a:r>
            <a:r>
              <a:rPr lang="en-US" sz="2400" kern="120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Capital </a:t>
            </a:r>
            <a:r>
              <a:rPr lang="en-US" sz="2400" kern="120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Plan, </a:t>
            </a:r>
            <a:r>
              <a:rPr lang="en-US" sz="2400" kern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Which Includes the Mayor’s New Affordable Housing Program</a:t>
            </a:r>
            <a:endParaRPr lang="en-US" sz="2400" i="1" kern="1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0657123"/>
              </p:ext>
            </p:extLst>
          </p:nvPr>
        </p:nvGraphicFramePr>
        <p:xfrm>
          <a:off x="454552" y="1295400"/>
          <a:ext cx="8653683" cy="496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-1880800" y="3404800"/>
            <a:ext cx="4343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 smtClean="0">
                <a:solidFill>
                  <a:srgbClr val="B9CDE5"/>
                </a:solidFill>
                <a:latin typeface="Franklin Gothic Medium"/>
              </a:rPr>
              <a:t>Percent of Tax Revenue</a:t>
            </a:r>
            <a:endParaRPr lang="en-US" sz="1200" kern="1200" dirty="0">
              <a:solidFill>
                <a:srgbClr val="B9CDE5"/>
              </a:solidFill>
              <a:latin typeface="Franklin Gothic Medium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6019800"/>
            <a:ext cx="777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 smtClean="0">
                <a:solidFill>
                  <a:srgbClr val="B9CDE5"/>
                </a:solidFill>
                <a:latin typeface="Franklin Gothic Medium"/>
              </a:rPr>
              <a:t>Fiscal Year</a:t>
            </a:r>
            <a:endParaRPr lang="en-US" sz="1200" kern="1200" dirty="0">
              <a:solidFill>
                <a:srgbClr val="B9CDE5"/>
              </a:solidFill>
              <a:latin typeface="Franklin Gothic Medium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96200" y="1371416"/>
            <a:ext cx="0" cy="4325112"/>
          </a:xfrm>
          <a:prstGeom prst="line">
            <a:avLst/>
          </a:prstGeom>
          <a:ln w="889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14400" y="1600200"/>
            <a:ext cx="678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 smtClean="0">
                <a:solidFill>
                  <a:srgbClr val="B9CDE5"/>
                </a:solidFill>
                <a:latin typeface="Franklin Gothic Medium"/>
              </a:rPr>
              <a:t>Actual</a:t>
            </a:r>
            <a:endParaRPr lang="en-US" sz="1200" kern="1200" dirty="0">
              <a:solidFill>
                <a:srgbClr val="B9CDE5"/>
              </a:solidFill>
              <a:latin typeface="Franklin Gothic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96200" y="16002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 smtClean="0">
                <a:solidFill>
                  <a:srgbClr val="B9CDE5"/>
                </a:solidFill>
                <a:latin typeface="Franklin Gothic Medium"/>
              </a:rPr>
              <a:t>Plan</a:t>
            </a:r>
            <a:endParaRPr lang="en-US" sz="1200" kern="1200" dirty="0">
              <a:solidFill>
                <a:srgbClr val="B9CDE5"/>
              </a:solidFill>
              <a:latin typeface="Franklin Gothic Medium"/>
            </a:endParaRPr>
          </a:p>
        </p:txBody>
      </p:sp>
      <p:sp>
        <p:nvSpPr>
          <p:cNvPr id="11" name="Text Box 12" descr="Stationery"/>
          <p:cNvSpPr txBox="1">
            <a:spLocks noChangeArrowheads="1"/>
          </p:cNvSpPr>
          <p:nvPr/>
        </p:nvSpPr>
        <p:spPr bwMode="auto">
          <a:xfrm>
            <a:off x="304800" y="6305550"/>
            <a:ext cx="85344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 kern="1200" dirty="0" smtClean="0">
                <a:solidFill>
                  <a:srgbClr val="B9CDE5"/>
                </a:solidFill>
                <a:latin typeface="+mn-lt"/>
              </a:rPr>
              <a:t>Note: Excludes Water &amp; Sewer, BARBs, STAR debt service</a:t>
            </a:r>
            <a:endParaRPr lang="en-US" altLang="en-US" sz="1000" kern="1200" dirty="0">
              <a:solidFill>
                <a:srgbClr val="B9CDE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741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_2014_04_12_0010_ed(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7" y="0"/>
            <a:ext cx="9698998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-76200" y="5486400"/>
            <a:ext cx="9525000" cy="990600"/>
          </a:xfrm>
          <a:prstGeom prst="rect">
            <a:avLst/>
          </a:prstGeom>
          <a:solidFill>
            <a:schemeClr val="tx2">
              <a:alpha val="82000"/>
            </a:schemeClr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v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631825" indent="-17462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0302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546225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19446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tabLst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Wingdings" pitchFamily="2" charset="2"/>
              <a:buNone/>
            </a:pPr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457200" lvl="1" indent="0">
              <a:buFont typeface="Wingdings" pitchFamily="2" charset="2"/>
              <a:buNone/>
            </a:pPr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457200" lvl="1" indent="0">
              <a:buFont typeface="Wingdings" pitchFamily="2" charset="2"/>
              <a:buNone/>
            </a:pPr>
            <a:r>
              <a:rPr lang="en-US" sz="16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Revenue and Expense Changes</a:t>
            </a:r>
          </a:p>
        </p:txBody>
      </p:sp>
    </p:spTree>
    <p:extLst>
      <p:ext uri="{BB962C8B-B14F-4D97-AF65-F5344CB8AC3E}">
        <p14:creationId xmlns:p14="http://schemas.microsoft.com/office/powerpoint/2010/main" val="421167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B_2014_03_16_RB_163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52400"/>
            <a:ext cx="9372600" cy="762000"/>
          </a:xfrm>
          <a:prstGeom prst="rect">
            <a:avLst/>
          </a:prstGeom>
          <a:solidFill>
            <a:schemeClr val="tx2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ea typeface="+mj-ea"/>
                <a:cs typeface="+mj-cs"/>
              </a:defRPr>
            </a:lvl1pPr>
          </a:lstStyle>
          <a:p>
            <a:pPr marL="57150" lvl="1" indent="0">
              <a:buSzPct val="70000"/>
              <a:buNone/>
            </a:pPr>
            <a:r>
              <a:rPr lang="en-US" sz="2800" b="1" dirty="0">
                <a:solidFill>
                  <a:schemeClr val="tx2"/>
                </a:solidFill>
              </a:rPr>
              <a:t>The City secured critical commitments from the state and federal governments.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4343400"/>
            <a:ext cx="10318267" cy="1295400"/>
          </a:xfrm>
          <a:prstGeom prst="rect">
            <a:avLst/>
          </a:prstGeom>
          <a:solidFill>
            <a:schemeClr val="tx2">
              <a:alpha val="82000"/>
            </a:schemeClr>
          </a:solidFill>
        </p:spPr>
        <p:txBody>
          <a:bodyPr vert="horz" lIns="91440" tIns="45720" rIns="91440" bIns="45720" numCol="1" rtlCol="0">
            <a:normAutofit fontScale="25000" lnSpcReduction="20000"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v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631825" indent="-17462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0302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546225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19446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tabLst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SzPct val="70000"/>
              <a:buNone/>
            </a:pPr>
            <a:r>
              <a:rPr lang="en-US" sz="8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State Funding:</a:t>
            </a:r>
          </a:p>
          <a:p>
            <a:pPr lvl="3">
              <a:buFont typeface="Arial"/>
              <a:buChar char="•"/>
            </a:pPr>
            <a:r>
              <a:rPr lang="en-US" sz="8000" dirty="0" smtClean="0">
                <a:solidFill>
                  <a:schemeClr val="bg1"/>
                </a:solidFill>
                <a:latin typeface="+mn-lt"/>
                <a:cs typeface="Franklin Gothic Book"/>
              </a:rPr>
              <a:t> Universal </a:t>
            </a:r>
            <a:r>
              <a:rPr lang="en-US" sz="8000" dirty="0">
                <a:solidFill>
                  <a:schemeClr val="bg1"/>
                </a:solidFill>
                <a:latin typeface="+mn-lt"/>
                <a:cs typeface="Franklin Gothic Book"/>
              </a:rPr>
              <a:t>Pre-K</a:t>
            </a:r>
          </a:p>
          <a:p>
            <a:pPr lvl="3">
              <a:buFont typeface="Arial"/>
              <a:buChar char="•"/>
            </a:pPr>
            <a:r>
              <a:rPr lang="en-US" sz="8000" dirty="0" smtClean="0">
                <a:solidFill>
                  <a:schemeClr val="bg1"/>
                </a:solidFill>
                <a:latin typeface="+mn-lt"/>
                <a:cs typeface="Franklin Gothic Book"/>
              </a:rPr>
              <a:t> Largest </a:t>
            </a:r>
            <a:r>
              <a:rPr lang="en-US" sz="8000" dirty="0">
                <a:solidFill>
                  <a:schemeClr val="bg1"/>
                </a:solidFill>
                <a:latin typeface="+mn-lt"/>
                <a:cs typeface="Franklin Gothic Book"/>
              </a:rPr>
              <a:t>school aid increase in years</a:t>
            </a:r>
          </a:p>
          <a:p>
            <a:pPr lvl="3">
              <a:buFont typeface="Arial"/>
              <a:buChar char="•"/>
            </a:pPr>
            <a:r>
              <a:rPr lang="en-US" sz="8000" dirty="0">
                <a:solidFill>
                  <a:schemeClr val="bg1"/>
                </a:solidFill>
                <a:latin typeface="+mn-lt"/>
                <a:cs typeface="Franklin Gothic Book"/>
              </a:rPr>
              <a:t> </a:t>
            </a:r>
            <a:r>
              <a:rPr lang="en-US" sz="8000" dirty="0" smtClean="0">
                <a:solidFill>
                  <a:schemeClr val="bg1"/>
                </a:solidFill>
                <a:latin typeface="+mn-lt"/>
                <a:cs typeface="Franklin Gothic Book"/>
              </a:rPr>
              <a:t>After </a:t>
            </a:r>
            <a:r>
              <a:rPr lang="en-US" sz="8000" dirty="0">
                <a:solidFill>
                  <a:schemeClr val="bg1"/>
                </a:solidFill>
                <a:latin typeface="+mn-lt"/>
                <a:cs typeface="Franklin Gothic Book"/>
              </a:rPr>
              <a:t>School Programs</a:t>
            </a:r>
            <a:br>
              <a:rPr lang="en-US" sz="8000" dirty="0">
                <a:solidFill>
                  <a:schemeClr val="bg1"/>
                </a:solidFill>
                <a:latin typeface="+mn-lt"/>
                <a:cs typeface="Franklin Gothic Book"/>
              </a:rPr>
            </a:br>
            <a:endParaRPr lang="en-US" sz="8000" dirty="0">
              <a:solidFill>
                <a:schemeClr val="bg1"/>
              </a:solidFill>
              <a:latin typeface="+mn-lt"/>
              <a:cs typeface="Franklin Gothic Book"/>
            </a:endParaRPr>
          </a:p>
          <a:p>
            <a:pPr marL="1371600" lvl="3" indent="0">
              <a:buNone/>
            </a:pPr>
            <a:r>
              <a:rPr lang="en-US" sz="72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 </a:t>
            </a:r>
            <a:endParaRPr lang="en-US" sz="7200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Medium"/>
            </a:endParaRPr>
          </a:p>
          <a:p>
            <a:pPr marL="57150" indent="0">
              <a:buSzPct val="70000"/>
              <a:buNone/>
            </a:pP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Medium"/>
            </a:endParaRPr>
          </a:p>
          <a:p>
            <a:pPr marL="57150" indent="0">
              <a:buSzPct val="70000"/>
              <a:buNone/>
            </a:pPr>
            <a:endParaRPr 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Medium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2785" y="5867400"/>
            <a:ext cx="10318267" cy="838200"/>
          </a:xfrm>
          <a:prstGeom prst="rect">
            <a:avLst/>
          </a:prstGeom>
          <a:solidFill>
            <a:schemeClr val="tx2">
              <a:alpha val="82000"/>
            </a:schemeClr>
          </a:solidFill>
        </p:spPr>
        <p:txBody>
          <a:bodyPr vert="horz" lIns="91440" tIns="45720" rIns="91440" bIns="45720" numCol="1" rtlCol="0">
            <a:normAutofit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v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631825" indent="-17462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0302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546225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19446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tabLst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SzPct val="70000"/>
              <a:buNone/>
            </a:pP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Federal Funding:</a:t>
            </a:r>
          </a:p>
          <a:p>
            <a:pPr lvl="3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+mn-lt"/>
                <a:cs typeface="Franklin Gothic Book"/>
              </a:rPr>
              <a:t> Medicaid Waiver</a:t>
            </a:r>
            <a:endParaRPr lang="en-US" sz="2000" dirty="0">
              <a:solidFill>
                <a:schemeClr val="bg1"/>
              </a:solidFill>
              <a:latin typeface="+mn-lt"/>
              <a:cs typeface="Franklin Gothic Book"/>
            </a:endParaRPr>
          </a:p>
          <a:p>
            <a:pPr marL="1371600" lvl="3" indent="0">
              <a:buNone/>
            </a:pPr>
            <a:endParaRPr lang="en-US" sz="7200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Medium"/>
            </a:endParaRPr>
          </a:p>
          <a:p>
            <a:pPr marL="57150" indent="0">
              <a:buSzPct val="70000"/>
              <a:buNone/>
            </a:pP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Medium"/>
            </a:endParaRPr>
          </a:p>
          <a:p>
            <a:pPr marL="57150" indent="0">
              <a:buSzPct val="70000"/>
              <a:buNone/>
            </a:pPr>
            <a:endParaRPr 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1820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3191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00"/>
                </a:solidFill>
                <a:effectLst/>
              </a:rPr>
              <a:t>City Funds Revenue and Expenses</a:t>
            </a:r>
            <a:endParaRPr lang="en-US" sz="1600" dirty="0">
              <a:solidFill>
                <a:srgbClr val="000000"/>
              </a:solidFill>
              <a:effectLst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219333"/>
              </p:ext>
            </p:extLst>
          </p:nvPr>
        </p:nvGraphicFramePr>
        <p:xfrm>
          <a:off x="761999" y="1600200"/>
          <a:ext cx="7467603" cy="34056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5079"/>
                <a:gridCol w="1449617"/>
                <a:gridCol w="137905"/>
                <a:gridCol w="1661618"/>
                <a:gridCol w="304364"/>
                <a:gridCol w="749804"/>
                <a:gridCol w="749804"/>
                <a:gridCol w="749804"/>
                <a:gridCol w="749804"/>
                <a:gridCol w="749804"/>
              </a:tblGrid>
              <a:tr h="182880">
                <a:tc gridSpan="4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ctr"/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($ </a:t>
                      </a:r>
                      <a:r>
                        <a:rPr lang="en-US" sz="110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 Millions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1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609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sng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FY 2014 </a:t>
                      </a:r>
                      <a:endParaRPr lang="en-US" sz="1100" b="1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FY 2015 </a:t>
                      </a:r>
                      <a:endParaRPr lang="en-US" sz="1100" b="1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FY 2016 </a:t>
                      </a:r>
                      <a:endParaRPr lang="en-US" sz="1100" b="1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FY 2017 </a:t>
                      </a:r>
                      <a:endParaRPr lang="en-US" sz="1100" b="1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FY 2018 </a:t>
                      </a:r>
                      <a:endParaRPr lang="en-US" sz="1100" b="1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</a:tr>
              <a:tr h="16609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</a:tr>
              <a:tr h="16609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Revenue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$53,501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$53,790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$55,905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$57,745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$59,180 </a:t>
                      </a:r>
                    </a:p>
                  </a:txBody>
                  <a:tcPr marL="9525" marR="9525" marT="9525" marB="0" anchor="b"/>
                </a:tc>
              </a:tr>
              <a:tr h="16609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</a:tr>
              <a:tr h="16609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Expenses: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</a:tr>
              <a:tr h="16609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Controllable Agency Expenses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Franklin Gothic Medium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$25,033 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</a:t>
                      </a:r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$24,629 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</a:t>
                      </a:r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$25,317 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</a:t>
                      </a:r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$25,906 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</a:t>
                      </a:r>
                      <a:r>
                        <a:rPr lang="en-US" sz="1100" b="0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$27,496 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6609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</a:tr>
              <a:tr h="9144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Non-Controllable Expenses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28,974 </a:t>
                      </a:r>
                    </a:p>
                  </a:txBody>
                  <a:tcPr marL="9525" marR="9525" marT="9525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31,493 </a:t>
                      </a:r>
                    </a:p>
                  </a:txBody>
                  <a:tcPr marL="9525" marR="9525" marT="9525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32,785 </a:t>
                      </a:r>
                    </a:p>
                  </a:txBody>
                  <a:tcPr marL="9525" marR="9525" marT="9525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33,868 </a:t>
                      </a:r>
                    </a:p>
                  </a:txBody>
                  <a:tcPr marL="9525" marR="9525" marT="9525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34,924 </a:t>
                      </a:r>
                    </a:p>
                  </a:txBody>
                  <a:tcPr marL="9525" marR="9525" marT="9525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09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609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Expenses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$54,007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$56,122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$58,102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$59,774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$62,420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6609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</a:tr>
              <a:tr h="16609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Surplus / (Deficit)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($506)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($2,332)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($2,197)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($2,029)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($3,240)</a:t>
                      </a:r>
                    </a:p>
                  </a:txBody>
                  <a:tcPr marL="9525" marR="9525" marT="9525" marB="0" anchor="b"/>
                </a:tc>
              </a:tr>
              <a:tr h="16609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/>
                </a:tc>
              </a:tr>
              <a:tr h="16609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Prior Year Prepayment - Benefit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Franklin Gothic Medium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</a:t>
                      </a:r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2,838 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</a:t>
                      </a:r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2,332 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-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-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- - </a:t>
                      </a:r>
                    </a:p>
                  </a:txBody>
                  <a:tcPr marL="9525" marR="9525" marT="9525" marB="0" anchor="b"/>
                </a:tc>
              </a:tr>
              <a:tr h="16609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Current Year Prepayment - (Cost)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Franklin Gothic Medium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(2,332)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Net Impact of Prepayments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$506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$2,332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 - - -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 - - -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 - - -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8288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Gap To Be Closed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 - -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 - - -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($2,197)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($2,029)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($3,240)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076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3191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0000"/>
                </a:solidFill>
                <a:effectLst/>
              </a:rPr>
              <a:t>City Funds Changes to FY 2014 - FY 2018</a:t>
            </a:r>
            <a:r>
              <a:rPr lang="en-US" dirty="0">
                <a:solidFill>
                  <a:srgbClr val="000000"/>
                </a:solidFill>
                <a:effectLst/>
              </a:rPr>
              <a:t/>
            </a:r>
            <a:br>
              <a:rPr lang="en-US" dirty="0">
                <a:solidFill>
                  <a:srgbClr val="000000"/>
                </a:solidFill>
                <a:effectLst/>
              </a:rPr>
            </a:br>
            <a:r>
              <a:rPr lang="en-US" sz="3600" dirty="0">
                <a:solidFill>
                  <a:srgbClr val="000000"/>
                </a:solidFill>
                <a:effectLst/>
              </a:rPr>
              <a:t>Since the </a:t>
            </a:r>
            <a:r>
              <a:rPr lang="en-US" sz="3600" dirty="0" smtClean="0">
                <a:solidFill>
                  <a:srgbClr val="000000"/>
                </a:solidFill>
                <a:effectLst/>
              </a:rPr>
              <a:t>February 2014 </a:t>
            </a:r>
            <a:r>
              <a:rPr lang="en-US" sz="3600" dirty="0">
                <a:solidFill>
                  <a:srgbClr val="000000"/>
                </a:solidFill>
                <a:effectLst/>
              </a:rPr>
              <a:t>Financial </a:t>
            </a:r>
            <a:r>
              <a:rPr lang="en-US" sz="3600" dirty="0" smtClean="0">
                <a:solidFill>
                  <a:srgbClr val="000000"/>
                </a:solidFill>
                <a:effectLst/>
              </a:rPr>
              <a:t>Plan</a:t>
            </a:r>
            <a:endParaRPr lang="en-US" sz="1600" dirty="0">
              <a:solidFill>
                <a:srgbClr val="000000"/>
              </a:solidFill>
              <a:effectLst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240661"/>
              </p:ext>
            </p:extLst>
          </p:nvPr>
        </p:nvGraphicFramePr>
        <p:xfrm>
          <a:off x="777241" y="1600200"/>
          <a:ext cx="7589518" cy="395796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7773"/>
                <a:gridCol w="1473286"/>
                <a:gridCol w="1828905"/>
                <a:gridCol w="309334"/>
                <a:gridCol w="762044"/>
                <a:gridCol w="762044"/>
                <a:gridCol w="762044"/>
                <a:gridCol w="762044"/>
                <a:gridCol w="762044"/>
              </a:tblGrid>
              <a:tr h="166090">
                <a:tc gridSpan="3"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City Funds ($ in Millions)</a:t>
                      </a:r>
                      <a:endParaRPr lang="en-US" sz="105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609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1" i="0" u="sng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FY 2014 </a:t>
                      </a:r>
                      <a:endParaRPr lang="en-US" sz="1050" b="1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FY 2015 </a:t>
                      </a:r>
                      <a:endParaRPr lang="en-US" sz="1050" b="1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FY 2016 </a:t>
                      </a:r>
                      <a:endParaRPr lang="en-US" sz="1050" b="1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FY 2017 </a:t>
                      </a:r>
                      <a:endParaRPr lang="en-US" sz="1050" b="1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FY 2018 </a:t>
                      </a:r>
                      <a:endParaRPr lang="en-US" sz="1050" b="1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</a:tr>
              <a:tr h="16609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</a:tr>
              <a:tr h="16609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Gap to be Closed </a:t>
                      </a:r>
                      <a:r>
                        <a:rPr lang="en-US" sz="105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– February 2014 </a:t>
                      </a:r>
                      <a:r>
                        <a:rPr lang="en-US" sz="105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Financial Plan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 - - - 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 - - - 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</a:t>
                      </a:r>
                      <a:r>
                        <a:rPr lang="en-US" sz="105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1,059)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($530)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($370)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</a:tr>
              <a:tr h="16609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</a:tr>
              <a:tr h="16609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Revenue Changes </a:t>
                      </a:r>
                      <a:r>
                        <a:rPr lang="en-US" sz="8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Increase/(Decrease)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</a:tr>
              <a:tr h="16609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Tax Revenue Forecast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$1,214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$95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$10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($94)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($165)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</a:tr>
              <a:tr h="9144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Miscellaneous Revenues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09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Subtotal Revenue Changes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$1,247 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$278 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$46 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($83) 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($176) 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6609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</a:tr>
              <a:tr h="16609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Expense Changes </a:t>
                      </a:r>
                      <a:r>
                        <a:rPr lang="en-US" sz="8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Increase/(Decrease)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</a:tr>
              <a:tr h="16609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 Initiatives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</a:t>
                      </a:r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$20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$248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$181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$197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$141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</a:tr>
              <a:tr h="16609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Technical </a:t>
                      </a:r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Adjustments  and Other Agency Expense Changes</a:t>
                      </a:r>
                      <a:r>
                        <a:rPr lang="en-US" sz="10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115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228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194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226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395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</a:tr>
              <a:tr h="16609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Pensions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(52)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</a:t>
                      </a:r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</a:t>
                      </a:r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(4)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</a:t>
                      </a:r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(6)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</a:t>
                      </a:r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(6)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Debt Service Savings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</a:t>
                      </a:r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(4)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</a:t>
                      </a:r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(30)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</a:t>
                      </a:r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(52)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</a:t>
                      </a:r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(41)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Re-estimate of Prior Years' Expenses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(400)  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- -  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- -  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- -  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- -  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Reduce FY 2014 General Reserve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(100)  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- -  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- -  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- -  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- -  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Net Cost of Labor Settlement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</a:t>
                      </a:r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1,106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865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1,040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2,149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09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Subtotal Expense Changes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$685 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$840 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</a:t>
                      </a:r>
                      <a:r>
                        <a:rPr lang="en-US" sz="105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1,184 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</a:t>
                      </a:r>
                      <a:r>
                        <a:rPr lang="en-US" sz="105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1,416 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$2,694 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6609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</a:tr>
              <a:tr h="16609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 2014 Prepayment of FY 2015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(562)  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562  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- -  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- -  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- -  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/>
                </a:tc>
              </a:tr>
              <a:tr h="16609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05" marR="8305" marT="830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Gap to be Closed - </a:t>
                      </a:r>
                      <a:r>
                        <a:rPr lang="en-US" sz="105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May </a:t>
                      </a:r>
                      <a:r>
                        <a:rPr lang="en-US" sz="105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2014 Financial Plan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288" marR="18288" marT="18288" marB="1828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288" marR="18288" marT="18288" marB="18288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 - - - 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288" marR="18288" marT="18288" marB="18288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 - - - 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288" marR="18288" marT="18288" marB="18288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($2,197)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288" marR="18288" marT="18288" marB="18288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($2,029)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288" marR="18288" marT="18288" marB="18288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</a:t>
                      </a:r>
                      <a:r>
                        <a:rPr lang="en-US" sz="105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3,240</a:t>
                      </a:r>
                      <a:r>
                        <a:rPr lang="en-US" sz="105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288" marR="18288" marT="18288" marB="18288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041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3191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0000"/>
                </a:solidFill>
                <a:effectLst/>
              </a:rPr>
              <a:t>Controllable Agency Expenses</a:t>
            </a:r>
            <a:r>
              <a:rPr lang="en-US" dirty="0">
                <a:solidFill>
                  <a:srgbClr val="000000"/>
                </a:solidFill>
                <a:effectLst/>
              </a:rPr>
              <a:t/>
            </a:r>
            <a:br>
              <a:rPr lang="en-US" dirty="0">
                <a:solidFill>
                  <a:srgbClr val="000000"/>
                </a:solidFill>
                <a:effectLst/>
              </a:rPr>
            </a:br>
            <a:r>
              <a:rPr lang="en-US" sz="2600" dirty="0" smtClean="0">
                <a:solidFill>
                  <a:srgbClr val="000000"/>
                </a:solidFill>
                <a:effectLst/>
              </a:rPr>
              <a:t>May </a:t>
            </a:r>
            <a:r>
              <a:rPr lang="en-US" sz="2600" dirty="0">
                <a:solidFill>
                  <a:srgbClr val="000000"/>
                </a:solidFill>
                <a:effectLst/>
              </a:rPr>
              <a:t>2014 Financial </a:t>
            </a:r>
            <a:r>
              <a:rPr lang="en-US" sz="2600" dirty="0" smtClean="0">
                <a:solidFill>
                  <a:srgbClr val="000000"/>
                </a:solidFill>
                <a:effectLst/>
              </a:rPr>
              <a:t>Plan</a:t>
            </a:r>
            <a:r>
              <a:rPr lang="en-US" dirty="0">
                <a:solidFill>
                  <a:srgbClr val="000000"/>
                </a:solidFill>
                <a:effectLst/>
              </a:rPr>
              <a:t/>
            </a:r>
            <a:br>
              <a:rPr lang="en-US" dirty="0">
                <a:solidFill>
                  <a:srgbClr val="000000"/>
                </a:solidFill>
                <a:effectLst/>
              </a:rPr>
            </a:br>
            <a:r>
              <a:rPr lang="en-US" sz="1600" dirty="0">
                <a:solidFill>
                  <a:srgbClr val="000000"/>
                </a:solidFill>
                <a:effectLst/>
              </a:rPr>
              <a:t>City Funds - $ in Millions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753035"/>
              </p:ext>
            </p:extLst>
          </p:nvPr>
        </p:nvGraphicFramePr>
        <p:xfrm>
          <a:off x="304801" y="1277601"/>
          <a:ext cx="8453688" cy="527559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4809"/>
                <a:gridCol w="2121474"/>
                <a:gridCol w="688975"/>
                <a:gridCol w="1101686"/>
                <a:gridCol w="1101686"/>
                <a:gridCol w="1101686"/>
                <a:gridCol w="1101686"/>
                <a:gridCol w="1101686"/>
              </a:tblGrid>
              <a:tr h="139938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 2014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 2015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 2016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 2017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 2018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545">
                <a:tc gridSpan="2">
                  <a:txBody>
                    <a:bodyPr/>
                    <a:lstStyle/>
                    <a:p>
                      <a:pPr algn="l" fontAlgn="b">
                        <a:lnSpc>
                          <a:spcPts val="600"/>
                        </a:lnSpc>
                      </a:pPr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Uniformed Forces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6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600"/>
                        </a:lnSpc>
                      </a:pP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600"/>
                        </a:lnSpc>
                      </a:pP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600"/>
                        </a:lnSpc>
                      </a:pP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600"/>
                        </a:lnSpc>
                      </a:pP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600"/>
                        </a:lnSpc>
                      </a:pP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r>
                        <a:rPr lang="en-US" sz="10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Police Department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$4,382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$4,451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$4,376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$4,377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$4,378 </a:t>
                      </a:r>
                    </a:p>
                  </a:txBody>
                  <a:tcPr marL="9525" marR="9525" marT="9525" marB="0" anchor="b"/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r>
                        <a:rPr lang="en-US" sz="10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Fire Department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1,606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1,557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1,533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1,514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1,477 </a:t>
                      </a:r>
                    </a:p>
                  </a:txBody>
                  <a:tcPr marL="9525" marR="9525" marT="9525" marB="0" anchor="b"/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r>
                        <a:rPr lang="en-US" sz="10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Department of Correction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1,085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1,058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1,057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1,056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1,056 </a:t>
                      </a:r>
                    </a:p>
                  </a:txBody>
                  <a:tcPr marL="9525" marR="9525" marT="9525" marB="0" anchor="b"/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r>
                        <a:rPr lang="en-US" sz="100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Department of Sanitation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1,432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1,461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1,515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1,494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1,494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">
                <a:tc gridSpan="2">
                  <a:txBody>
                    <a:bodyPr/>
                    <a:lstStyle/>
                    <a:p>
                      <a:pPr algn="l" fontAlgn="b">
                        <a:lnSpc>
                          <a:spcPts val="800"/>
                        </a:lnSpc>
                      </a:pPr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Subtotal: Uniformed Forces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28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800"/>
                        </a:lnSpc>
                      </a:pP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18288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$8,505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$8,527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$8,481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$8,441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$8,405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Year-to-Year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($46)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($40)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($36)</a:t>
                      </a:r>
                    </a:p>
                  </a:txBody>
                  <a:tcPr marL="9525" marR="9525" marT="9525" marB="0" anchor="b"/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Change: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endParaRPr lang="en-US" sz="10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(0.5%)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(0.5%)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(0.4%)</a:t>
                      </a:r>
                    </a:p>
                  </a:txBody>
                  <a:tcPr marL="9525" marR="9525" marT="9525" marB="0" anchor="b"/>
                </a:tc>
              </a:tr>
              <a:tr h="113545">
                <a:tc gridSpan="2">
                  <a:txBody>
                    <a:bodyPr/>
                    <a:lstStyle/>
                    <a:p>
                      <a:pPr algn="l" fontAlgn="b">
                        <a:lnSpc>
                          <a:spcPts val="500"/>
                        </a:lnSpc>
                      </a:pPr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Health and Welfare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5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5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5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5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5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5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/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r>
                        <a:rPr lang="en-US" sz="10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Social Services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$549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$592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$581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$571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$570 </a:t>
                      </a:r>
                    </a:p>
                  </a:txBody>
                  <a:tcPr marL="9525" marR="9525" marT="9525" marB="0" anchor="b"/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r>
                        <a:rPr lang="en-US" sz="10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Children's Services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877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876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886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886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886 </a:t>
                      </a:r>
                    </a:p>
                  </a:txBody>
                  <a:tcPr marL="9525" marR="9525" marT="9525" marB="0" anchor="b"/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r>
                        <a:rPr lang="en-US" sz="10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Homeless Services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486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467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466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476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476 </a:t>
                      </a:r>
                    </a:p>
                  </a:txBody>
                  <a:tcPr marL="9525" marR="9525" marT="9525" marB="0" anchor="b"/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r>
                        <a:rPr lang="en-US" sz="10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Health and Mental Hygiene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635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645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639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639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639 </a:t>
                      </a:r>
                    </a:p>
                  </a:txBody>
                  <a:tcPr marL="9525" marR="9525" marT="9525" marB="0" anchor="b"/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r>
                        <a:rPr lang="en-US" sz="10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HHC Subsidy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78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81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81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81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81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">
                <a:tc gridSpan="2">
                  <a:txBody>
                    <a:bodyPr/>
                    <a:lstStyle/>
                    <a:p>
                      <a:pPr algn="l" fontAlgn="b">
                        <a:lnSpc>
                          <a:spcPts val="800"/>
                        </a:lnSpc>
                      </a:pPr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Subtotal: Health and Welfare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800"/>
                        </a:lnSpc>
                      </a:pP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$2,625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$2,661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$2,653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$2,653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$2,652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Year-to-Year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($8)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</a:t>
                      </a:r>
                      <a:r>
                        <a:rPr lang="en-US" sz="10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</a:t>
                      </a:r>
                      <a:r>
                        <a:rPr lang="en-US" sz="10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($1)</a:t>
                      </a:r>
                    </a:p>
                  </a:txBody>
                  <a:tcPr marL="9525" marR="9525" marT="9525" marB="0" anchor="b"/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Change:</a:t>
                      </a:r>
                      <a:endParaRPr lang="en-US" sz="10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endParaRPr lang="en-US" sz="10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(0.3%)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(0.0%)</a:t>
                      </a:r>
                    </a:p>
                  </a:txBody>
                  <a:tcPr marL="9525" marR="9525" marT="9525" marB="0" anchor="b"/>
                </a:tc>
              </a:tr>
              <a:tr h="113545">
                <a:tc gridSpan="2"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Other Agencies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/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r>
                        <a:rPr lang="en-US" sz="10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Housing Preservation &amp; Development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$52 </a:t>
                      </a:r>
                    </a:p>
                  </a:txBody>
                  <a:tcPr marL="9525" marR="9525" marT="9525" marB="0" anchor="b"/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r>
                        <a:rPr lang="en-US" sz="10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Environmental Protection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1,042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1,099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1,069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1,010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992 </a:t>
                      </a:r>
                    </a:p>
                  </a:txBody>
                  <a:tcPr marL="9525" marR="9525" marT="9525" marB="0" anchor="b"/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r>
                        <a:rPr lang="en-US" sz="10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Finance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248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243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241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241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241 </a:t>
                      </a:r>
                    </a:p>
                  </a:txBody>
                  <a:tcPr marL="9525" marR="9525" marT="9525" marB="0" anchor="b"/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r>
                        <a:rPr lang="en-US" sz="10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Transportation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460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493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490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494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494 </a:t>
                      </a:r>
                    </a:p>
                  </a:txBody>
                  <a:tcPr marL="9525" marR="9525" marT="9525" marB="0" anchor="b"/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r>
                        <a:rPr lang="en-US" sz="10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Parks and Recreation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301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309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307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308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307 </a:t>
                      </a:r>
                    </a:p>
                  </a:txBody>
                  <a:tcPr marL="9525" marR="9525" marT="9525" marB="0" anchor="b"/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r>
                        <a:rPr lang="en-US" sz="10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Citywide Administrative Services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230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232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224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223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223 </a:t>
                      </a:r>
                    </a:p>
                  </a:txBody>
                  <a:tcPr marL="9525" marR="9525" marT="9525" marB="0" anchor="b"/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r>
                        <a:rPr lang="en-US" sz="10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All Other Mayoral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3,332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2,674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3,380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3,899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5,441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">
                <a:tc gridSpan="2">
                  <a:txBody>
                    <a:bodyPr/>
                    <a:lstStyle/>
                    <a:p>
                      <a:pPr algn="l" fontAlgn="b">
                        <a:lnSpc>
                          <a:spcPts val="800"/>
                        </a:lnSpc>
                      </a:pPr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Subtotal: Other Agencies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800"/>
                        </a:lnSpc>
                      </a:pP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$5,680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$5,103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$5,763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$6,227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$7,750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Year-to-Year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($577)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$660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$464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$1,523 </a:t>
                      </a:r>
                    </a:p>
                  </a:txBody>
                  <a:tcPr marL="9525" marR="9525" marT="9525" marB="0" anchor="b"/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Change: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endParaRPr lang="en-US" sz="10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(10.2%)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24.5%</a:t>
                      </a:r>
                    </a:p>
                  </a:txBody>
                  <a:tcPr marL="9525" marR="9525" marT="9525" marB="0" anchor="b"/>
                </a:tc>
              </a:tr>
              <a:tr h="113545">
                <a:tc gridSpan="2"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Education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/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r>
                        <a:rPr lang="en-US" sz="10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Department of </a:t>
                      </a:r>
                      <a:r>
                        <a:rPr lang="en-US" sz="100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Education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$7,111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$7,181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$7,266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$7,427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$7,584 </a:t>
                      </a:r>
                    </a:p>
                  </a:txBody>
                  <a:tcPr marL="9525" marR="9525" marT="9525" marB="0" anchor="b"/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r>
                        <a:rPr lang="en-US" sz="10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CUNY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608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637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642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646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593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">
                <a:tc gridSpan="2">
                  <a:txBody>
                    <a:bodyPr/>
                    <a:lstStyle/>
                    <a:p>
                      <a:pPr algn="l" fontAlgn="b">
                        <a:lnSpc>
                          <a:spcPts val="800"/>
                        </a:lnSpc>
                      </a:pPr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Subtotal: Education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800"/>
                        </a:lnSpc>
                      </a:pP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$7,719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$7,818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$7,908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$8,073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$8,177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Year-to-Year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$99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$90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$165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$104 </a:t>
                      </a:r>
                    </a:p>
                  </a:txBody>
                  <a:tcPr marL="9525" marR="9525" marT="9525" marB="0" anchor="b"/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Change: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1.3%</a:t>
                      </a:r>
                    </a:p>
                  </a:txBody>
                  <a:tcPr marL="9525" marR="9525" marT="9525" marB="0" anchor="b"/>
                </a:tc>
              </a:tr>
              <a:tr h="113545">
                <a:tc gridSpan="2"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Elected Officials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/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r>
                        <a:rPr lang="en-US" sz="10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Mayoralty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$68 </a:t>
                      </a:r>
                    </a:p>
                  </a:txBody>
                  <a:tcPr marL="9525" marR="9525" marT="9525" marB="0" anchor="b"/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r>
                        <a:rPr lang="en-US" sz="10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All Other Elected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433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452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444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444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444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">
                <a:tc gridSpan="2">
                  <a:txBody>
                    <a:bodyPr/>
                    <a:lstStyle/>
                    <a:p>
                      <a:pPr algn="l" fontAlgn="b">
                        <a:lnSpc>
                          <a:spcPts val="800"/>
                        </a:lnSpc>
                      </a:pPr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Subtotal: Elected Officials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800"/>
                        </a:lnSpc>
                      </a:pP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$504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$520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$512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$512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$512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Year-to-Year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endParaRPr lang="en-US" sz="10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($8)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</a:t>
                      </a:r>
                      <a:r>
                        <a:rPr lang="en-US" sz="1000" b="0" i="1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</a:t>
                      </a:r>
                      <a:r>
                        <a:rPr lang="en-US" sz="10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Change: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endParaRPr lang="en-US" sz="10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(1.5%)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0.0%</a:t>
                      </a:r>
                    </a:p>
                  </a:txBody>
                  <a:tcPr marL="9525" marR="9525" marT="9525" marB="0" anchor="b"/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9144" marT="9144" marB="0" anchor="b"/>
                </a:tc>
              </a:tr>
              <a:tr h="113545">
                <a:tc gridSpan="2"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Controllable Agency Spending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$25,033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$24,629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$25,317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$25,906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$27,496 </a:t>
                      </a:r>
                    </a:p>
                  </a:txBody>
                  <a:tcPr marL="9525" marR="9525" marT="9525" marB="0" anchor="b"/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Year-to-Year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($404)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$688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$589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$1,590 </a:t>
                      </a:r>
                    </a:p>
                  </a:txBody>
                  <a:tcPr marL="9525" marR="9525" marT="9525" marB="0" anchor="b"/>
                </a:tc>
              </a:tr>
              <a:tr h="113545"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349" marR="5349" marT="5349" marB="0" anchor="b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700"/>
                        </a:lnSpc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700"/>
                        </a:lnSpc>
                      </a:pPr>
                      <a:r>
                        <a:rPr lang="en-US" sz="10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Change: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endParaRPr lang="en-US" sz="10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(1.6%)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lnSpc>
                          <a:spcPts val="700"/>
                        </a:lnSpc>
                      </a:pPr>
                      <a:r>
                        <a:rPr lang="en-US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6.1%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137" y="6581745"/>
            <a:ext cx="182774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Note:  Excludes the impact of prepayments</a:t>
            </a:r>
          </a:p>
        </p:txBody>
      </p:sp>
    </p:spTree>
    <p:extLst>
      <p:ext uri="{BB962C8B-B14F-4D97-AF65-F5344CB8AC3E}">
        <p14:creationId xmlns:p14="http://schemas.microsoft.com/office/powerpoint/2010/main" val="162270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3191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0000"/>
                </a:solidFill>
                <a:effectLst/>
              </a:rPr>
              <a:t>Non-Controllable </a:t>
            </a:r>
            <a:r>
              <a:rPr lang="en-US" sz="3600" dirty="0" smtClean="0">
                <a:solidFill>
                  <a:srgbClr val="000000"/>
                </a:solidFill>
                <a:effectLst/>
              </a:rPr>
              <a:t>Expenses</a:t>
            </a:r>
            <a:r>
              <a:rPr lang="en-US" sz="2800" dirty="0" smtClean="0">
                <a:solidFill>
                  <a:srgbClr val="000000"/>
                </a:solidFill>
                <a:effectLst/>
              </a:rPr>
              <a:t/>
            </a:r>
            <a:br>
              <a:rPr lang="en-US" sz="2800" dirty="0" smtClean="0">
                <a:solidFill>
                  <a:srgbClr val="000000"/>
                </a:solidFill>
                <a:effectLst/>
              </a:rPr>
            </a:br>
            <a:r>
              <a:rPr lang="en-US" sz="2400" dirty="0" smtClean="0">
                <a:solidFill>
                  <a:srgbClr val="000000"/>
                </a:solidFill>
                <a:effectLst/>
              </a:rPr>
              <a:t>May </a:t>
            </a:r>
            <a:r>
              <a:rPr lang="en-US" sz="2400" dirty="0">
                <a:solidFill>
                  <a:srgbClr val="000000"/>
                </a:solidFill>
                <a:effectLst/>
              </a:rPr>
              <a:t>2014 Financial 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Plan</a:t>
            </a:r>
            <a:br>
              <a:rPr lang="en-US" sz="2400" dirty="0" smtClean="0">
                <a:solidFill>
                  <a:srgbClr val="000000"/>
                </a:solidFill>
                <a:effectLst/>
              </a:rPr>
            </a:br>
            <a:r>
              <a:rPr lang="en-US" sz="1800" dirty="0" smtClean="0">
                <a:solidFill>
                  <a:srgbClr val="000000"/>
                </a:solidFill>
                <a:effectLst/>
              </a:rPr>
              <a:t>City Funds - $ in Millions</a:t>
            </a:r>
            <a:endParaRPr lang="en-US" sz="2000" dirty="0">
              <a:solidFill>
                <a:srgbClr val="000000"/>
              </a:solidFill>
              <a:effectLst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295779"/>
              </p:ext>
            </p:extLst>
          </p:nvPr>
        </p:nvGraphicFramePr>
        <p:xfrm>
          <a:off x="152400" y="1300047"/>
          <a:ext cx="8600811" cy="51769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785"/>
                <a:gridCol w="2326757"/>
                <a:gridCol w="559869"/>
                <a:gridCol w="1097280"/>
                <a:gridCol w="1097280"/>
                <a:gridCol w="1097280"/>
                <a:gridCol w="1097280"/>
                <a:gridCol w="1097280"/>
              </a:tblGrid>
              <a:tr h="86090">
                <a:tc>
                  <a:txBody>
                    <a:bodyPr/>
                    <a:lstStyle/>
                    <a:p>
                      <a:pPr algn="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 2014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 2015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 2016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 2017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 2018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609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Non-Controllable</a:t>
                      </a:r>
                      <a:r>
                        <a:rPr lang="en-US" sz="1000" b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Expenses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792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Pensions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$8,113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$8,195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$8,284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$8,385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$8,562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792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Year-to-Year</a:t>
                      </a:r>
                      <a:endParaRPr lang="en-US" sz="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$101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$177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792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Change:</a:t>
                      </a:r>
                      <a:endParaRPr lang="en-US" sz="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2.1%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792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Fringe </a:t>
                      </a:r>
                      <a:r>
                        <a:rPr lang="en-US" sz="100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Benefits </a:t>
                      </a:r>
                      <a:r>
                        <a:rPr lang="en-US" sz="100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</a:t>
                      </a:r>
                      <a:r>
                        <a:rPr lang="en-US" sz="100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$6,908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$7,349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$7,976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$8,501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$9,035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609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Year-to-Year</a:t>
                      </a:r>
                      <a:endParaRPr lang="en-US" sz="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$441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$627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$525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$534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609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Change:</a:t>
                      </a:r>
                      <a:endParaRPr lang="en-US" sz="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6.4%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8.5%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6.6%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6.3%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792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792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Employee-Related Costs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$15,021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$15,544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$16,260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$16,886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$17,597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609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Year-to-Year</a:t>
                      </a:r>
                      <a:endParaRPr lang="en-US" sz="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$523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$716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$626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$711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609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Change:</a:t>
                      </a:r>
                      <a:endParaRPr lang="en-US" sz="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3.5%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4.6%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3.8%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4.2%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792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792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Medicaid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$6,272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$6,353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$6,322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$6,322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$6,322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609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Year-to-Year</a:t>
                      </a:r>
                      <a:endParaRPr lang="en-US" sz="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($31)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</a:t>
                      </a:r>
                      <a:r>
                        <a:rPr lang="en-US" sz="8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</a:t>
                      </a:r>
                      <a:endParaRPr lang="en-US" sz="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</a:t>
                      </a:r>
                      <a:r>
                        <a:rPr lang="en-US" sz="8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</a:t>
                      </a:r>
                      <a:endParaRPr lang="en-US" sz="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609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Change:</a:t>
                      </a:r>
                      <a:endParaRPr lang="en-US" sz="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1.3%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(0.5%)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792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792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Re-estimate</a:t>
                      </a:r>
                      <a:r>
                        <a:rPr lang="en-US" sz="100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of Prior Years’ Expenses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($400)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792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792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General Reserve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$600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$600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$600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$600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792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792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All </a:t>
                      </a:r>
                      <a:r>
                        <a:rPr lang="en-US" sz="100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Other </a:t>
                      </a:r>
                      <a:r>
                        <a:rPr lang="en-US" sz="100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100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$2,523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$2,589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$2,655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$2,768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$2,850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6090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Year-to-Year</a:t>
                      </a:r>
                      <a:endParaRPr lang="en-US" sz="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$66</a:t>
                      </a:r>
                      <a:endParaRPr lang="en-US" sz="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$66</a:t>
                      </a:r>
                      <a:endParaRPr lang="en-US" sz="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$113</a:t>
                      </a:r>
                      <a:endParaRPr lang="en-US" sz="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$82</a:t>
                      </a:r>
                      <a:endParaRPr lang="en-US" sz="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6090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Change:</a:t>
                      </a:r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2.5%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4.3%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792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Subtotal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$23,466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$25,086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$25,837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$26,576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$27,369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6090">
                <a:tc>
                  <a:txBody>
                    <a:bodyPr/>
                    <a:lstStyle/>
                    <a:p>
                      <a:pPr algn="l" fontAlgn="b"/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Year-to-Year</a:t>
                      </a:r>
                      <a:endParaRPr lang="en-US" sz="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$1,620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$751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$739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$793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6090">
                <a:tc>
                  <a:txBody>
                    <a:bodyPr/>
                    <a:lstStyle/>
                    <a:p>
                      <a:pPr algn="l" fontAlgn="b"/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Change:</a:t>
                      </a:r>
                      <a:endParaRPr lang="en-US" sz="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6.9%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2.9%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792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Debt Service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$5,508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$6,407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$6,948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$7,292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$7,555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6090">
                <a:tc>
                  <a:txBody>
                    <a:bodyPr/>
                    <a:lstStyle/>
                    <a:p>
                      <a:pPr algn="l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Year-to-Year</a:t>
                      </a:r>
                      <a:endParaRPr lang="en-US" sz="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$899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$541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$344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$263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6090">
                <a:tc>
                  <a:txBody>
                    <a:bodyPr/>
                    <a:lstStyle/>
                    <a:p>
                      <a:pPr algn="l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Change:</a:t>
                      </a:r>
                      <a:endParaRPr lang="en-US" sz="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16.3%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8.4%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3.6%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792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</a:t>
                      </a:r>
                      <a:r>
                        <a:rPr lang="en-US" sz="10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Non-Controllable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$28,974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$31,493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$32,785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$33,868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$34,924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6090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Year-to-Year</a:t>
                      </a:r>
                      <a:endParaRPr lang="en-US" sz="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$2,519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$1,292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$1,083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$1,056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6090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Change:</a:t>
                      </a:r>
                      <a:endParaRPr lang="en-US" sz="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91" marR="6091" marT="6091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8.7%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4.1%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3.3%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3.1%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15684" y="6366302"/>
            <a:ext cx="816631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rgbClr val="FFFFFF"/>
                </a:solidFill>
              </a:rPr>
              <a:t>Excludes the impact of prepayments</a:t>
            </a:r>
            <a:r>
              <a:rPr lang="en-US" sz="700" dirty="0" smtClean="0">
                <a:solidFill>
                  <a:srgbClr val="FFFFFF"/>
                </a:solidFill>
              </a:rPr>
              <a:t>.</a:t>
            </a:r>
            <a:r>
              <a:rPr lang="en-US" sz="700" dirty="0">
                <a:solidFill>
                  <a:srgbClr val="FFFFFF"/>
                </a:solidFill>
              </a:rPr>
              <a:t>					</a:t>
            </a:r>
          </a:p>
          <a:p>
            <a:r>
              <a:rPr lang="en-US" sz="700" baseline="30000" dirty="0">
                <a:solidFill>
                  <a:srgbClr val="FFFFFF"/>
                </a:solidFill>
              </a:rPr>
              <a:t>(1</a:t>
            </a:r>
            <a:r>
              <a:rPr lang="en-US" sz="700" baseline="30000" dirty="0" smtClean="0">
                <a:solidFill>
                  <a:srgbClr val="FFFFFF"/>
                </a:solidFill>
              </a:rPr>
              <a:t>) </a:t>
            </a:r>
            <a:r>
              <a:rPr lang="en-US" sz="700" dirty="0" smtClean="0">
                <a:solidFill>
                  <a:srgbClr val="FFFFFF"/>
                </a:solidFill>
              </a:rPr>
              <a:t>Includes </a:t>
            </a:r>
            <a:r>
              <a:rPr lang="en-US" sz="700" dirty="0">
                <a:solidFill>
                  <a:srgbClr val="FFFFFF"/>
                </a:solidFill>
              </a:rPr>
              <a:t>Health Insurance, Welfare Funds, Social Security Contributions, Worker's Compensation, Unemployment Insurance, Annuity Contributions, Uniform Allowance, and Disability </a:t>
            </a:r>
            <a:r>
              <a:rPr lang="en-US" sz="700" dirty="0" smtClean="0">
                <a:solidFill>
                  <a:srgbClr val="FFFFFF"/>
                </a:solidFill>
              </a:rPr>
              <a:t>Benefits Insurance.</a:t>
            </a:r>
            <a:endParaRPr lang="en-US" sz="700" dirty="0">
              <a:solidFill>
                <a:srgbClr val="FFFFFF"/>
              </a:solidFill>
            </a:endParaRPr>
          </a:p>
          <a:p>
            <a:r>
              <a:rPr lang="en-US" sz="700" baseline="30000" dirty="0">
                <a:solidFill>
                  <a:srgbClr val="FFFFFF"/>
                </a:solidFill>
              </a:rPr>
              <a:t>(2</a:t>
            </a:r>
            <a:r>
              <a:rPr lang="en-US" sz="700" baseline="30000" dirty="0" smtClean="0">
                <a:solidFill>
                  <a:srgbClr val="FFFFFF"/>
                </a:solidFill>
              </a:rPr>
              <a:t>) </a:t>
            </a:r>
            <a:r>
              <a:rPr lang="en-US" sz="700" dirty="0" smtClean="0">
                <a:solidFill>
                  <a:srgbClr val="FFFFFF"/>
                </a:solidFill>
              </a:rPr>
              <a:t>Includes </a:t>
            </a:r>
            <a:r>
              <a:rPr lang="en-US" sz="700" dirty="0">
                <a:solidFill>
                  <a:srgbClr val="FFFFFF"/>
                </a:solidFill>
              </a:rPr>
              <a:t>Public Assistance, Judgments &amp; Claims, Indigent Defense Services, Contractual, Criminal Justice and Water &amp; Sewer for City Facilities.</a:t>
            </a:r>
          </a:p>
        </p:txBody>
      </p:sp>
    </p:spTree>
    <p:extLst>
      <p:ext uri="{BB962C8B-B14F-4D97-AF65-F5344CB8AC3E}">
        <p14:creationId xmlns:p14="http://schemas.microsoft.com/office/powerpoint/2010/main" val="367004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3191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  <a:effectLst/>
              </a:rPr>
              <a:t>Fiscal </a:t>
            </a:r>
            <a:r>
              <a:rPr lang="en-US" dirty="0">
                <a:solidFill>
                  <a:srgbClr val="000000"/>
                </a:solidFill>
                <a:effectLst/>
              </a:rPr>
              <a:t>Year 2014</a:t>
            </a:r>
            <a:br>
              <a:rPr lang="en-US" dirty="0">
                <a:solidFill>
                  <a:srgbClr val="000000"/>
                </a:solidFill>
                <a:effectLst/>
              </a:rPr>
            </a:br>
            <a:r>
              <a:rPr lang="en-US" dirty="0" smtClean="0">
                <a:solidFill>
                  <a:srgbClr val="000000"/>
                </a:solidFill>
                <a:effectLst/>
              </a:rPr>
              <a:t>May </a:t>
            </a:r>
            <a:r>
              <a:rPr lang="en-US" dirty="0">
                <a:solidFill>
                  <a:srgbClr val="000000"/>
                </a:solidFill>
                <a:effectLst/>
              </a:rPr>
              <a:t>2014 Financial 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Plan</a:t>
            </a:r>
            <a:endParaRPr lang="en-US" dirty="0">
              <a:solidFill>
                <a:srgbClr val="000000"/>
              </a:solidFill>
              <a:effectLst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429678"/>
              </p:ext>
            </p:extLst>
          </p:nvPr>
        </p:nvGraphicFramePr>
        <p:xfrm>
          <a:off x="381000" y="1371600"/>
          <a:ext cx="8286093" cy="48533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493"/>
                <a:gridCol w="72964"/>
                <a:gridCol w="2116076"/>
                <a:gridCol w="628792"/>
                <a:gridCol w="520140"/>
                <a:gridCol w="520140"/>
                <a:gridCol w="520140"/>
                <a:gridCol w="64729"/>
                <a:gridCol w="520140"/>
                <a:gridCol w="536322"/>
                <a:gridCol w="129457"/>
                <a:gridCol w="520140"/>
                <a:gridCol w="520140"/>
                <a:gridCol w="520140"/>
                <a:gridCol w="520140"/>
                <a:gridCol w="520140"/>
              </a:tblGrid>
              <a:tr h="41938">
                <a:tc gridSpan="2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 in Millions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900" b="1" i="0" u="none" strike="noStrike">
                        <a:effectLst/>
                        <a:latin typeface="+mn-lt"/>
                      </a:endParaRPr>
                    </a:p>
                  </a:txBody>
                  <a:tcPr marL="6319" marR="6319" marT="631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2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Personal Service Costs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Other Than Personal Service Costs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1125">
                <a:tc gridSpan="2"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AGENCY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Salaries &amp; Wages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Fringe Benefits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Pensions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PS </a:t>
                      </a:r>
                      <a:b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Subtotal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Agency OTPS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PA, MA &amp; Other Mandates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Debt Service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OTPS Subtotal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Gross Total </a:t>
                      </a:r>
                      <a:r>
                        <a:rPr lang="en-US" sz="80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All Funds</a:t>
                      </a:r>
                      <a:br>
                        <a:rPr lang="en-US" sz="80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80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(Includes </a:t>
                      </a:r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Intra-City)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Net </a:t>
                      </a:r>
                      <a:r>
                        <a:rPr lang="en-US" sz="80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  <a:p>
                      <a:pPr algn="ctr" fontAlgn="b"/>
                      <a:r>
                        <a:rPr lang="en-US" sz="80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All Funds </a:t>
                      </a:r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(Excludes Intra-City)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City Fund Total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UNIFORMED </a:t>
                      </a:r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AGENCIES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Police Department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$4,308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$1,887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$2,542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$8,737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$579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$122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$701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$9,438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$9,207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$8,796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Fire Department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1,661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663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1,074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3,398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272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127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399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3,797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3,795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3,380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Department of Correction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937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454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376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1,767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137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168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305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2,072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2,072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2,043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Department of Sanitation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853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379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295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1,527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578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290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868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2,395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2,391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2,341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1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Subtotal</a:t>
                      </a: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$7,759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$3,383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$4,287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$15,429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$1,566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$707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$2,273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$17,702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$17,465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$16,560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HEALTH AND WELFARE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Administration for Children's Services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$411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$145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$626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$2,429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$2,429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$3,055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$3,009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$1,023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Department of Social Services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740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347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139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1,226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1,064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7,744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99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8,907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10,133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10,126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7,816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Department of Homeless Services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124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47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20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191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923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923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1,114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1,111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549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Department of Health and Mental Hygiene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377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126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68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571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1,078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46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1,124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1,695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1,679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842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Health and Hospitals </a:t>
                      </a:r>
                      <a:r>
                        <a:rPr lang="en-US" sz="90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Corporation</a:t>
                      </a:r>
                      <a:r>
                        <a:rPr lang="en-US" sz="90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(1</a:t>
                      </a:r>
                      <a:r>
                        <a:rPr lang="en-US" sz="90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9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29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29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197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173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370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399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282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243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1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Subtotal</a:t>
                      </a: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$1,652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$694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$297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$2,643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$5,691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$7,744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$318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$13,753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$16,396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$16,207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$10,473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EDUCATION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4572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Department of Education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$9,428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$3,561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$3,095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$16,084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$6,972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$1,347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$8,319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$24,403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$24,165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$13,726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City University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513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105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67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685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300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60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360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1,045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1,008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736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1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Subtotal</a:t>
                      </a: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</a:t>
                      </a:r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$9,941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</a:t>
                      </a:r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$3,666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</a:t>
                      </a:r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$3,162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$16,769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</a:t>
                      </a:r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$7,272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</a:t>
                      </a:r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$1,407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$8,679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$25,448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$25,173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$14,462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OTHER AGENCIES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$2,414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$851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$440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$3,705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$6,126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$2,921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$9,047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$12,752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$11,682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$8,496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ELECTED OFFICIALS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$478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$143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$705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$112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$112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$817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$812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$719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MISCELLANEOUS BUDGET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$1,370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$1,370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$2,829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(2)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$292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$3,121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$4,491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$4,491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$3,662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3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DEBT SERVICE COSTS (Unallocated)</a:t>
                      </a: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3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RE-ESTIMATE</a:t>
                      </a:r>
                      <a:r>
                        <a:rPr lang="en-US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OF PRIOR YEARS’ EXPENSES</a:t>
                      </a:r>
                      <a:endParaRPr 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($400)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($400)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($400)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($400)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($400)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2"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vl="0" algn="l" fontAlgn="b"/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- ALL FUNDS </a:t>
                      </a:r>
                      <a:r>
                        <a:rPr lang="en-US" sz="900" b="1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(3</a:t>
                      </a:r>
                      <a:r>
                        <a:rPr lang="en-US" sz="900" b="1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$23,614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$8,737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$8,270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$40,621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$20,367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$10,573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$5,733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$36,673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$77,294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$75,518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2"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vl="0" algn="l" fontAlgn="b"/>
                      <a:endParaRPr lang="en-US" sz="900" b="1" i="0" u="none" strike="noStrike" baseline="300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- CITY FUNDS </a:t>
                      </a:r>
                      <a:r>
                        <a:rPr lang="en-US" sz="900" b="1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(3)</a:t>
                      </a:r>
                      <a:endParaRPr lang="en-US" sz="9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$15,473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$6,908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$8,113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$30,494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$9,161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$8,844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$5,508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$23,513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$54,007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2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Less:  Prepayments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700" b="1" i="0" u="none" strike="noStrike" dirty="0">
                        <a:effectLst/>
                        <a:latin typeface="Franklin Gothic Medium"/>
                      </a:endParaRPr>
                    </a:p>
                  </a:txBody>
                  <a:tcPr marL="6319" marR="6319" marT="63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$64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$442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$506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$506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$506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$506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2"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Total After Prepayments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$23,614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$8,737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$8,270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$40,621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$20,303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$10,573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$5,291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$36,167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$76,788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$75,012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$53,501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04800" y="6320135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aseline="30000" dirty="0">
                <a:solidFill>
                  <a:srgbClr val="FFFFFF"/>
                </a:solidFill>
              </a:rPr>
              <a:t>(1) </a:t>
            </a:r>
            <a:r>
              <a:rPr lang="en-US" sz="800" dirty="0">
                <a:solidFill>
                  <a:srgbClr val="FFFFFF"/>
                </a:solidFill>
              </a:rPr>
              <a:t>Only reflects funding appropriated in the City's Budget</a:t>
            </a:r>
            <a:r>
              <a:rPr lang="en-US" sz="800" dirty="0" smtClean="0">
                <a:solidFill>
                  <a:srgbClr val="FFFFFF"/>
                </a:solidFill>
              </a:rPr>
              <a:t>.</a:t>
            </a:r>
            <a:r>
              <a:rPr lang="en-US" sz="800" dirty="0">
                <a:solidFill>
                  <a:srgbClr val="FFFFFF"/>
                </a:solidFill>
              </a:rPr>
              <a:t>						</a:t>
            </a:r>
          </a:p>
          <a:p>
            <a:r>
              <a:rPr lang="en-US" sz="800" baseline="30000" dirty="0">
                <a:solidFill>
                  <a:srgbClr val="FFFFFF"/>
                </a:solidFill>
              </a:rPr>
              <a:t>(2)</a:t>
            </a:r>
            <a:r>
              <a:rPr lang="en-US" sz="800" dirty="0">
                <a:solidFill>
                  <a:srgbClr val="FFFFFF"/>
                </a:solidFill>
              </a:rPr>
              <a:t> Includes subsidies to the MTA, General Reserve, Judgments and Claims, Indigent Defense Services and Other Contractual </a:t>
            </a:r>
            <a:r>
              <a:rPr lang="en-US" sz="800" dirty="0" smtClean="0">
                <a:solidFill>
                  <a:srgbClr val="FFFFFF"/>
                </a:solidFill>
              </a:rPr>
              <a:t>Services</a:t>
            </a:r>
            <a:r>
              <a:rPr lang="en-US" sz="800" dirty="0">
                <a:solidFill>
                  <a:srgbClr val="FFFFFF"/>
                </a:solidFill>
              </a:rPr>
              <a:t>.</a:t>
            </a:r>
          </a:p>
          <a:p>
            <a:r>
              <a:rPr lang="en-US" sz="800" baseline="30000" dirty="0">
                <a:solidFill>
                  <a:srgbClr val="FFFFFF"/>
                </a:solidFill>
              </a:rPr>
              <a:t>(3)</a:t>
            </a:r>
            <a:r>
              <a:rPr lang="en-US" sz="800" dirty="0">
                <a:solidFill>
                  <a:srgbClr val="FFFFFF"/>
                </a:solidFill>
              </a:rPr>
              <a:t> Excludes the impact of prepayments.	</a:t>
            </a:r>
          </a:p>
        </p:txBody>
      </p:sp>
    </p:spTree>
    <p:extLst>
      <p:ext uri="{BB962C8B-B14F-4D97-AF65-F5344CB8AC3E}">
        <p14:creationId xmlns:p14="http://schemas.microsoft.com/office/powerpoint/2010/main" val="416410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3191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  <a:effectLst/>
              </a:rPr>
              <a:t>Fiscal Year 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2015</a:t>
            </a:r>
            <a:r>
              <a:rPr lang="en-US" dirty="0">
                <a:solidFill>
                  <a:srgbClr val="000000"/>
                </a:solidFill>
                <a:effectLst/>
              </a:rPr>
              <a:t/>
            </a:r>
            <a:br>
              <a:rPr lang="en-US" dirty="0">
                <a:solidFill>
                  <a:srgbClr val="000000"/>
                </a:solidFill>
                <a:effectLst/>
              </a:rPr>
            </a:br>
            <a:r>
              <a:rPr lang="en-US" dirty="0" smtClean="0">
                <a:solidFill>
                  <a:srgbClr val="000000"/>
                </a:solidFill>
                <a:effectLst/>
              </a:rPr>
              <a:t>May </a:t>
            </a:r>
            <a:r>
              <a:rPr lang="en-US" dirty="0">
                <a:solidFill>
                  <a:srgbClr val="000000"/>
                </a:solidFill>
                <a:effectLst/>
              </a:rPr>
              <a:t>2014 Financial Plan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618973"/>
              </p:ext>
            </p:extLst>
          </p:nvPr>
        </p:nvGraphicFramePr>
        <p:xfrm>
          <a:off x="400707" y="1242311"/>
          <a:ext cx="8286093" cy="48540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493"/>
                <a:gridCol w="72964"/>
                <a:gridCol w="2116076"/>
                <a:gridCol w="628792"/>
                <a:gridCol w="520140"/>
                <a:gridCol w="520140"/>
                <a:gridCol w="520140"/>
                <a:gridCol w="64729"/>
                <a:gridCol w="520140"/>
                <a:gridCol w="536322"/>
                <a:gridCol w="129457"/>
                <a:gridCol w="520140"/>
                <a:gridCol w="520140"/>
                <a:gridCol w="520140"/>
                <a:gridCol w="520140"/>
                <a:gridCol w="520140"/>
              </a:tblGrid>
              <a:tr h="41938">
                <a:tc gridSpan="2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 in Millions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900" b="1" i="0" u="none" strike="noStrike">
                        <a:effectLst/>
                        <a:latin typeface="+mn-lt"/>
                      </a:endParaRPr>
                    </a:p>
                  </a:txBody>
                  <a:tcPr marL="6319" marR="6319" marT="631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2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Personal Service Costs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Other Than Personal Service Costs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1125">
                <a:tc gridSpan="2"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AGENCY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Salaries &amp; Wages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Fringe Benefits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Pensions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PS </a:t>
                      </a:r>
                      <a:b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Subtotal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Agency OTPS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PA, MA &amp; Other Mandates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Debt Service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OTPS Subtotal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Gross Total </a:t>
                      </a:r>
                      <a:r>
                        <a:rPr lang="en-US" sz="80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All Funds</a:t>
                      </a:r>
                      <a:br>
                        <a:rPr lang="en-US" sz="80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80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(Includes </a:t>
                      </a:r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Intra-City)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Net </a:t>
                      </a:r>
                      <a:r>
                        <a:rPr lang="en-US" sz="80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  <a:p>
                      <a:pPr algn="ctr" fontAlgn="b"/>
                      <a:r>
                        <a:rPr lang="en-US" sz="80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All Funds </a:t>
                      </a:r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(Excludes Intra-City)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City Fund Total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UNIFORMED </a:t>
                      </a:r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AGENCIES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Police Department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$4,296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$1,962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$2,467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$8,725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$341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$143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$484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$9,209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$8,979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$8,890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Fire Department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1,586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664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1,071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3,321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170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145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315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3,636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3,634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3,373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Department of Correction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915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478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371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1,764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129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182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311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2,075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2,075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2,047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Department of Sanitation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827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395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292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1,514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625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397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1,022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2,536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2,533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2,486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1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Subtotal</a:t>
                      </a: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$7,624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$3,499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$4,201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$15,324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$1,265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$867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$2,132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$17,456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$17,221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$16,796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HEALTH AND WELFARE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Administration for Children's Services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$411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$155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$69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$635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$2,479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$2,479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$3,114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$3,024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$1,063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Department of Social Services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749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357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142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1,248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1,105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7,874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119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9,098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10,346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10,335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8,046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Department of Homeless Services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121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50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21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192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831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831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1,023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1,022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533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Department of Health and Mental Hygiene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369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128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66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563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1,019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57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1,076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1,639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1,636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865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Health and Hospitals Corporation </a:t>
                      </a:r>
                      <a:r>
                        <a:rPr lang="en-US" sz="90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32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32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179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178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357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389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291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251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1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Subtotal</a:t>
                      </a: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$1,650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$722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$298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$2,670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$5,613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$7,874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$354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$13,841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$16,511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$16,308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$10,758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EDUCATION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Department of Education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$9,615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$3,652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$3,252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$16,519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$7,592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$1,583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$9,175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$25,694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$25,474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$14,324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City University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530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161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69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760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238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62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300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1,060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1,044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770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1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Subtotal</a:t>
                      </a: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$10,145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$3,813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$3,321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$17,279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$7,830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$1,645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$9,475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$26,754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$26,518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$15,094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OTHER AGENCIES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$2,397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$878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$450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$3,725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$4,716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$3,309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$8,025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$11,750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$10,633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$8,894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ELECTED OFFICIALS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$475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$146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$705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$104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$104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$809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$805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$743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3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MISCELLANEOUS BUDGET</a:t>
                      </a:r>
                      <a:endParaRPr 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$835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$835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$3,437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(2)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$373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$3,810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$4,645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$4,645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$3,782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DEBT SERVICE COSTS (Unallocated)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$117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$117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$117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$117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$55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RE-ESTIMATE OF PRIOR YEARS’ EXPENSES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2"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- ALL FUNDS </a:t>
                      </a:r>
                      <a:r>
                        <a:rPr lang="en-US" sz="900" b="1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(3)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$23,126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$9,058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$8,354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$40,538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$19,528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$11,311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$6,665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$37,504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$78,042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$76,247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2"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- CITY FUNDS </a:t>
                      </a:r>
                      <a:r>
                        <a:rPr lang="en-US" sz="900" b="1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(3)</a:t>
                      </a:r>
                      <a:endParaRPr lang="en-US" sz="9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$15,320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$7,349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$8,195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$30,864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$9,309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$9,542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$6,407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$25,258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$56,122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2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Less:  Prepayments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700" b="1" i="0" u="none" strike="noStrike" dirty="0">
                        <a:effectLst/>
                        <a:latin typeface="Franklin Gothic Medium"/>
                      </a:endParaRPr>
                    </a:p>
                  </a:txBody>
                  <a:tcPr marL="6319" marR="6319" marT="63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$2,332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$2,332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$2,332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$2,332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$2,332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2"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Total After Prepayments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$23,126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$9,058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$8,354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$40,538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$19,528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$11,311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$4,333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$35,172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$75,710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$73,915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$53,790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04800" y="6320135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aseline="30000" dirty="0">
                <a:solidFill>
                  <a:srgbClr val="FFFFFF"/>
                </a:solidFill>
              </a:rPr>
              <a:t>(1) </a:t>
            </a:r>
            <a:r>
              <a:rPr lang="en-US" sz="800" dirty="0">
                <a:solidFill>
                  <a:srgbClr val="FFFFFF"/>
                </a:solidFill>
              </a:rPr>
              <a:t>Only reflects funding appropriated in the City's Budget</a:t>
            </a:r>
            <a:r>
              <a:rPr lang="en-US" sz="800" dirty="0" smtClean="0">
                <a:solidFill>
                  <a:srgbClr val="FFFFFF"/>
                </a:solidFill>
              </a:rPr>
              <a:t>.</a:t>
            </a:r>
            <a:r>
              <a:rPr lang="en-US" sz="800" dirty="0">
                <a:solidFill>
                  <a:srgbClr val="FFFFFF"/>
                </a:solidFill>
              </a:rPr>
              <a:t>						</a:t>
            </a:r>
          </a:p>
          <a:p>
            <a:r>
              <a:rPr lang="en-US" sz="800" baseline="30000" dirty="0">
                <a:solidFill>
                  <a:srgbClr val="FFFFFF"/>
                </a:solidFill>
              </a:rPr>
              <a:t>(2)</a:t>
            </a:r>
            <a:r>
              <a:rPr lang="en-US" sz="800" dirty="0">
                <a:solidFill>
                  <a:srgbClr val="FFFFFF"/>
                </a:solidFill>
              </a:rPr>
              <a:t> Includes subsidies to the MTA, General Reserve, Judgments and Claims, Indigent Defense Services and Other Contractual </a:t>
            </a:r>
            <a:r>
              <a:rPr lang="en-US" sz="800" dirty="0" smtClean="0">
                <a:solidFill>
                  <a:srgbClr val="FFFFFF"/>
                </a:solidFill>
              </a:rPr>
              <a:t>Services</a:t>
            </a:r>
            <a:r>
              <a:rPr lang="en-US" sz="800" dirty="0">
                <a:solidFill>
                  <a:srgbClr val="FFFFFF"/>
                </a:solidFill>
              </a:rPr>
              <a:t>.</a:t>
            </a:r>
          </a:p>
          <a:p>
            <a:r>
              <a:rPr lang="en-US" sz="800" baseline="30000" dirty="0">
                <a:solidFill>
                  <a:srgbClr val="FFFFFF"/>
                </a:solidFill>
              </a:rPr>
              <a:t>(3)</a:t>
            </a:r>
            <a:r>
              <a:rPr lang="en-US" sz="800" dirty="0">
                <a:solidFill>
                  <a:srgbClr val="FFFFFF"/>
                </a:solidFill>
              </a:rPr>
              <a:t> Excludes the impact of prepayments.	</a:t>
            </a:r>
          </a:p>
        </p:txBody>
      </p:sp>
    </p:spTree>
    <p:extLst>
      <p:ext uri="{BB962C8B-B14F-4D97-AF65-F5344CB8AC3E}">
        <p14:creationId xmlns:p14="http://schemas.microsoft.com/office/powerpoint/2010/main" val="148298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3191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  <a:effectLst/>
              </a:rPr>
              <a:t>Changes Between FY 2014 and FY 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2015</a:t>
            </a:r>
            <a:br>
              <a:rPr lang="en-US" dirty="0" smtClean="0">
                <a:solidFill>
                  <a:srgbClr val="000000"/>
                </a:solidFill>
                <a:effectLst/>
              </a:rPr>
            </a:br>
            <a:r>
              <a:rPr lang="en-US" dirty="0" smtClean="0">
                <a:solidFill>
                  <a:srgbClr val="000000"/>
                </a:solidFill>
                <a:effectLst/>
              </a:rPr>
              <a:t>May </a:t>
            </a:r>
            <a:r>
              <a:rPr lang="en-US" dirty="0">
                <a:solidFill>
                  <a:srgbClr val="000000"/>
                </a:solidFill>
                <a:effectLst/>
              </a:rPr>
              <a:t>2014 Financial Plan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153403"/>
              </p:ext>
            </p:extLst>
          </p:nvPr>
        </p:nvGraphicFramePr>
        <p:xfrm>
          <a:off x="304800" y="1295400"/>
          <a:ext cx="8610600" cy="48540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000"/>
                <a:gridCol w="72964"/>
                <a:gridCol w="2116076"/>
                <a:gridCol w="628792"/>
                <a:gridCol w="520140"/>
                <a:gridCol w="520140"/>
                <a:gridCol w="520140"/>
                <a:gridCol w="64729"/>
                <a:gridCol w="520140"/>
                <a:gridCol w="536322"/>
                <a:gridCol w="129457"/>
                <a:gridCol w="520140"/>
                <a:gridCol w="520140"/>
                <a:gridCol w="520140"/>
                <a:gridCol w="520140"/>
                <a:gridCol w="520140"/>
              </a:tblGrid>
              <a:tr h="41938">
                <a:tc gridSpan="2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 in Millions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900" b="1" i="0" u="none" strike="noStrike">
                        <a:effectLst/>
                        <a:latin typeface="+mn-lt"/>
                      </a:endParaRPr>
                    </a:p>
                  </a:txBody>
                  <a:tcPr marL="6319" marR="6319" marT="631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2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Personal Service Costs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Other Than Personal Service Costs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1125">
                <a:tc gridSpan="2"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AGENCY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Salaries &amp; Wages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Fringe Benefits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Pensions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PS </a:t>
                      </a:r>
                      <a:b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Subtotal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Agency OTPS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PA, MA &amp; Other Mandates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Debt Service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OTPS Subtotal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Gross Total </a:t>
                      </a:r>
                      <a:r>
                        <a:rPr lang="en-US" sz="80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All Funds</a:t>
                      </a:r>
                      <a:br>
                        <a:rPr lang="en-US" sz="80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80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(Includes </a:t>
                      </a:r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Intra-City)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Net </a:t>
                      </a:r>
                      <a:r>
                        <a:rPr lang="en-US" sz="80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  <a:p>
                      <a:pPr algn="ctr" fontAlgn="b"/>
                      <a:r>
                        <a:rPr lang="en-US" sz="80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All Funds </a:t>
                      </a:r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(Excludes Intra-City)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City Fund Total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UNIFORMED AGENCIES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" marR="45720" marT="9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Police Department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238)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($217)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($229)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($228)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$94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Fire Department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102)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18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161)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161)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Department of Correction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Department of Sanitation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(26)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16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(3)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47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107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154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141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142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145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1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Subtotal</a:t>
                      </a: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($135)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$116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($86)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($105)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301)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$160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141)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246)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($244)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$236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HEALTH AND WELFARE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Administration for Children's Services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($1)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$50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$50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$59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Department of Social Services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10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22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41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130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20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191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213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209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230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Department of Homeless Services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(3)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(16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Department of Health and Mental Hygiene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11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23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Health and Hospitals Corporation </a:t>
                      </a:r>
                      <a:r>
                        <a:rPr lang="en-US" sz="90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1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Subtotal</a:t>
                      </a: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($2)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$130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$36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$115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$101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$285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EDUCATION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Department of Education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$187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$91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$157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$435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 -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236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856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1,291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$1,309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0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City University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56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75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15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36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34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>
                  <a:txBody>
                    <a:bodyPr/>
                    <a:lstStyle/>
                    <a:p>
                      <a:pPr algn="ctr" fontAlgn="b"/>
                      <a:endParaRPr lang="en-US" sz="900" b="1" i="1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Subtotal</a:t>
                      </a: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$204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$147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$159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$510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$558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$238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$796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$1,306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$1,345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$632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OTHER AGENCIES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($17)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$27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($1,410)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$388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($1,022)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($1,002)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($1,049)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$398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ELECTED OFFICIALS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($3)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($8)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($8)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($8)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($7)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3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MISCELLANEOUS BUDGET</a:t>
                      </a:r>
                      <a:endParaRPr lang="en-US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($535)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($535)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$608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(2)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$689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$154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$154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$120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3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DEBT SERVICE COSTS (Unallocated)</a:t>
                      </a: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3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RE-ESTIMATE OF PRIOR YEARS’ EXPENSES</a:t>
                      </a: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$400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$400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2"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- ALL FUNDS </a:t>
                      </a:r>
                      <a:r>
                        <a:rPr lang="en-US" sz="900" b="1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(3)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($488)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$321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($83)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($839)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$738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$932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$831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$748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$729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2"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- CITY FUNDS </a:t>
                      </a:r>
                      <a:r>
                        <a:rPr lang="en-US" sz="900" b="1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(3)</a:t>
                      </a:r>
                      <a:endParaRPr lang="en-US" sz="9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($153)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$441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$82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$370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$148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$698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$899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$1,745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$2,115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2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Less:  Prepayments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700" b="1" i="0" u="none" strike="noStrike" dirty="0">
                        <a:effectLst/>
                        <a:latin typeface="Franklin Gothic Medium"/>
                      </a:endParaRPr>
                    </a:p>
                  </a:txBody>
                  <a:tcPr marL="6319" marR="6319" marT="63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($64)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- - -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$1,890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$1,826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$1,826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$1,826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$1,826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38">
                <a:tc gridSpan="2"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Total After Prepayments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9" marR="6319" marT="6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($488)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$321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$84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($83)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($775)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$738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($958)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($995)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($1,078)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($1,097)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$289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04800" y="6320135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aseline="30000" dirty="0">
                <a:solidFill>
                  <a:srgbClr val="FFFFFF"/>
                </a:solidFill>
              </a:rPr>
              <a:t>(1) </a:t>
            </a:r>
            <a:r>
              <a:rPr lang="en-US" sz="800" dirty="0">
                <a:solidFill>
                  <a:srgbClr val="FFFFFF"/>
                </a:solidFill>
              </a:rPr>
              <a:t>Only reflects funding appropriated in the City's Budget</a:t>
            </a:r>
            <a:r>
              <a:rPr lang="en-US" sz="800" dirty="0" smtClean="0">
                <a:solidFill>
                  <a:srgbClr val="FFFFFF"/>
                </a:solidFill>
              </a:rPr>
              <a:t>.</a:t>
            </a:r>
            <a:r>
              <a:rPr lang="en-US" sz="800" dirty="0">
                <a:solidFill>
                  <a:srgbClr val="FFFFFF"/>
                </a:solidFill>
              </a:rPr>
              <a:t>						</a:t>
            </a:r>
          </a:p>
          <a:p>
            <a:r>
              <a:rPr lang="en-US" sz="800" baseline="30000" dirty="0">
                <a:solidFill>
                  <a:srgbClr val="FFFFFF"/>
                </a:solidFill>
              </a:rPr>
              <a:t>(2)</a:t>
            </a:r>
            <a:r>
              <a:rPr lang="en-US" sz="800" dirty="0">
                <a:solidFill>
                  <a:srgbClr val="FFFFFF"/>
                </a:solidFill>
              </a:rPr>
              <a:t> Includes subsidies to the MTA, General Reserve, Judgments and Claims, Indigent Defense Services and Other Contractual </a:t>
            </a:r>
            <a:r>
              <a:rPr lang="en-US" sz="800" dirty="0" smtClean="0">
                <a:solidFill>
                  <a:srgbClr val="FFFFFF"/>
                </a:solidFill>
              </a:rPr>
              <a:t>Services</a:t>
            </a:r>
            <a:r>
              <a:rPr lang="en-US" sz="800" dirty="0">
                <a:solidFill>
                  <a:srgbClr val="FFFFFF"/>
                </a:solidFill>
              </a:rPr>
              <a:t>.</a:t>
            </a:r>
          </a:p>
          <a:p>
            <a:r>
              <a:rPr lang="en-US" sz="800" baseline="30000" dirty="0">
                <a:solidFill>
                  <a:srgbClr val="FFFFFF"/>
                </a:solidFill>
              </a:rPr>
              <a:t>(3)</a:t>
            </a:r>
            <a:r>
              <a:rPr lang="en-US" sz="800" dirty="0">
                <a:solidFill>
                  <a:srgbClr val="FFFFFF"/>
                </a:solidFill>
              </a:rPr>
              <a:t> Excludes the impact of prepayments.	</a:t>
            </a:r>
          </a:p>
        </p:txBody>
      </p:sp>
    </p:spTree>
    <p:extLst>
      <p:ext uri="{BB962C8B-B14F-4D97-AF65-F5344CB8AC3E}">
        <p14:creationId xmlns:p14="http://schemas.microsoft.com/office/powerpoint/2010/main" val="61146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3191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>
                <a:solidFill>
                  <a:srgbClr val="000000"/>
                </a:solidFill>
                <a:effectLst/>
              </a:rPr>
              <a:t>Five Year Financial Plan Revenues and </a:t>
            </a:r>
            <a:r>
              <a:rPr lang="en-US" sz="2700" dirty="0" smtClean="0">
                <a:solidFill>
                  <a:srgbClr val="000000"/>
                </a:solidFill>
                <a:effectLst/>
              </a:rPr>
              <a:t>Expenditures</a:t>
            </a:r>
            <a:br>
              <a:rPr lang="en-US" sz="2700" dirty="0" smtClean="0">
                <a:solidFill>
                  <a:srgbClr val="000000"/>
                </a:solidFill>
                <a:effectLst/>
              </a:rPr>
            </a:br>
            <a:r>
              <a:rPr lang="en-US" sz="2700" dirty="0" smtClean="0">
                <a:solidFill>
                  <a:srgbClr val="000000"/>
                </a:solidFill>
                <a:effectLst/>
              </a:rPr>
              <a:t>as </a:t>
            </a:r>
            <a:r>
              <a:rPr lang="en-US" sz="2700" dirty="0">
                <a:solidFill>
                  <a:srgbClr val="000000"/>
                </a:solidFill>
                <a:effectLst/>
              </a:rPr>
              <a:t>Required by Law</a:t>
            </a:r>
            <a:r>
              <a:rPr lang="en-US" dirty="0">
                <a:solidFill>
                  <a:srgbClr val="000000"/>
                </a:solidFill>
                <a:effectLst/>
              </a:rPr>
              <a:t/>
            </a:r>
            <a:br>
              <a:rPr lang="en-US" dirty="0">
                <a:solidFill>
                  <a:srgbClr val="000000"/>
                </a:solidFill>
                <a:effectLst/>
              </a:rPr>
            </a:br>
            <a:r>
              <a:rPr lang="en-US" sz="1800" dirty="0" smtClean="0">
                <a:solidFill>
                  <a:srgbClr val="000000"/>
                </a:solidFill>
                <a:effectLst/>
              </a:rPr>
              <a:t>May 2014 </a:t>
            </a:r>
            <a:r>
              <a:rPr lang="en-US" sz="1800" dirty="0">
                <a:solidFill>
                  <a:srgbClr val="000000"/>
                </a:solidFill>
                <a:effectLst/>
              </a:rPr>
              <a:t>Financial Plan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336269"/>
              </p:ext>
            </p:extLst>
          </p:nvPr>
        </p:nvGraphicFramePr>
        <p:xfrm>
          <a:off x="685802" y="1424332"/>
          <a:ext cx="7772398" cy="497646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38626"/>
                <a:gridCol w="3499852"/>
                <a:gridCol w="806784"/>
                <a:gridCol w="806784"/>
                <a:gridCol w="806784"/>
                <a:gridCol w="806784"/>
                <a:gridCol w="806784"/>
              </a:tblGrid>
              <a:tr h="11002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5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Revenues</a:t>
                      </a:r>
                      <a:endParaRPr lang="en-US" sz="8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 2014</a:t>
                      </a:r>
                      <a:endParaRPr lang="en-US" sz="8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 2015</a:t>
                      </a:r>
                      <a:endParaRPr lang="en-US" sz="85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 2016</a:t>
                      </a:r>
                      <a:endParaRPr lang="en-US" sz="8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 2017</a:t>
                      </a:r>
                      <a:endParaRPr lang="en-US" sz="8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 2018</a:t>
                      </a:r>
                      <a:endParaRPr lang="en-US" sz="8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23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Taxes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04231">
                <a:tc>
                  <a:txBody>
                    <a:bodyPr/>
                    <a:lstStyle/>
                    <a:p>
                      <a:pPr algn="l" fontAlgn="b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General Property Tax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$19,969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$20,679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$21,714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$22,603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$23,478 </a:t>
                      </a:r>
                    </a:p>
                  </a:txBody>
                  <a:tcPr marL="9525" marR="9525" marT="9525" marB="0" anchor="b"/>
                </a:tc>
              </a:tr>
              <a:tr h="104231">
                <a:tc>
                  <a:txBody>
                    <a:bodyPr/>
                    <a:lstStyle/>
                    <a:p>
                      <a:pPr algn="l" fontAlgn="b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Other Taxes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27,116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27,149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28,323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29,285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30,214 </a:t>
                      </a:r>
                    </a:p>
                  </a:txBody>
                  <a:tcPr marL="9525" marR="9525" marT="9525" marB="0" anchor="b"/>
                </a:tc>
              </a:tr>
              <a:tr h="104231">
                <a:tc>
                  <a:txBody>
                    <a:bodyPr/>
                    <a:lstStyle/>
                    <a:p>
                      <a:pPr algn="l" fontAlgn="b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Tax Audit Revenue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860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709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709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709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709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231">
                <a:tc>
                  <a:txBody>
                    <a:bodyPr/>
                    <a:lstStyle/>
                    <a:p>
                      <a:pPr algn="l" fontAlgn="b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Subtotal: Taxes</a:t>
                      </a:r>
                      <a:endParaRPr lang="en-US" sz="8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$47,945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$48,537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$50,746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$52,597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$54,401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0423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5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Miscellaneous Revenues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7,347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7,063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6,994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6,986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6,622 </a:t>
                      </a:r>
                    </a:p>
                  </a:txBody>
                  <a:tcPr marL="9525" marR="9525" marT="9525" marB="0" anchor="b"/>
                </a:tc>
              </a:tr>
              <a:tr h="10423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5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Unrestricted Intergovernmental Aid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- - -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- - -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- - -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- - -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- - -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</a:tr>
              <a:tr h="10423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5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Less: Intra-City Revenue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(1,776)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(1,795)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(1,820)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(1,823)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(1,828)</a:t>
                      </a:r>
                    </a:p>
                  </a:txBody>
                  <a:tcPr marL="9525" marR="9525" marT="9525" marB="0" anchor="b"/>
                </a:tc>
              </a:tr>
              <a:tr h="10423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5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Disallowances Against Categorical Grants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(15)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(15)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(15)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(15)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(15)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231">
                <a:tc>
                  <a:txBody>
                    <a:bodyPr/>
                    <a:lstStyle/>
                    <a:p>
                      <a:pPr algn="l" fontAlgn="b"/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Subtotal: City Funds</a:t>
                      </a:r>
                      <a:endParaRPr lang="en-US" sz="8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$53,501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$53,790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$55,905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$57,745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$59,180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0423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Other Categorical Grants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900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761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837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832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828 </a:t>
                      </a:r>
                    </a:p>
                  </a:txBody>
                  <a:tcPr marL="9525" marR="9525" marT="9525" marB="0" anchor="b"/>
                </a:tc>
              </a:tr>
              <a:tr h="10423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5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Inter-Fund Revenues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538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527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513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513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513 </a:t>
                      </a:r>
                    </a:p>
                  </a:txBody>
                  <a:tcPr marL="9525" marR="9525" marT="9525" marB="0" anchor="b"/>
                </a:tc>
              </a:tr>
              <a:tr h="10423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5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Federal Categorical Grants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8,303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6,377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6,333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6,310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6,299 </a:t>
                      </a:r>
                    </a:p>
                  </a:txBody>
                  <a:tcPr marL="9525" marR="9525" marT="9525" marB="0" anchor="b"/>
                </a:tc>
              </a:tr>
              <a:tr h="10423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5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State Categorical Grants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11,770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12,460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12,904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13,401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13,953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231">
                <a:tc>
                  <a:txBody>
                    <a:bodyPr/>
                    <a:lstStyle/>
                    <a:p>
                      <a:pPr algn="l" fontAlgn="b"/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Revenues</a:t>
                      </a:r>
                      <a:endParaRPr lang="en-US" sz="8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$75,012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$73,915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$76,492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$78,801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$80,773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7183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5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Expenditures</a:t>
                      </a:r>
                      <a:endParaRPr lang="en-US" sz="8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23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Personal Service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04231">
                <a:tc>
                  <a:txBody>
                    <a:bodyPr/>
                    <a:lstStyle/>
                    <a:p>
                      <a:pPr algn="l" fontAlgn="b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Salaries and Wages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$23,614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$23,126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$23,860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$24,346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$25,750 </a:t>
                      </a:r>
                    </a:p>
                  </a:txBody>
                  <a:tcPr marL="9525" marR="9525" marT="9525" marB="0" anchor="b"/>
                </a:tc>
              </a:tr>
              <a:tr h="104231">
                <a:tc>
                  <a:txBody>
                    <a:bodyPr/>
                    <a:lstStyle/>
                    <a:p>
                      <a:pPr algn="l" fontAlgn="b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Pensions 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8,270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8,354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8,445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8,546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8,723 </a:t>
                      </a:r>
                    </a:p>
                  </a:txBody>
                  <a:tcPr marL="9525" marR="9525" marT="9525" marB="0" anchor="b"/>
                </a:tc>
              </a:tr>
              <a:tr h="104231">
                <a:tc>
                  <a:txBody>
                    <a:bodyPr/>
                    <a:lstStyle/>
                    <a:p>
                      <a:pPr algn="l" fontAlgn="b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Fringe Benefits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8,737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9,058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9,722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10,444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11,240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231">
                <a:tc>
                  <a:txBody>
                    <a:bodyPr/>
                    <a:lstStyle/>
                    <a:p>
                      <a:pPr algn="l" fontAlgn="b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Subtotal: Personal Service</a:t>
                      </a:r>
                      <a:endParaRPr lang="en-US" sz="8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$40,621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$40,538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$42,027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$43,336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$45,713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0423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5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Other Than Personal Service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</a:tr>
              <a:tr h="104231">
                <a:tc>
                  <a:txBody>
                    <a:bodyPr/>
                    <a:lstStyle/>
                    <a:p>
                      <a:pPr algn="l" fontAlgn="b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Medical Assistance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6,365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6,447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6,415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6,415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6,415 </a:t>
                      </a:r>
                    </a:p>
                  </a:txBody>
                  <a:tcPr marL="9525" marR="9525" marT="9525" marB="0" anchor="b"/>
                </a:tc>
              </a:tr>
              <a:tr h="104231">
                <a:tc>
                  <a:txBody>
                    <a:bodyPr/>
                    <a:lstStyle/>
                    <a:p>
                      <a:pPr algn="l" fontAlgn="b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Public Assistance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1,379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1,428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1,407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1,413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1,413 </a:t>
                      </a:r>
                    </a:p>
                  </a:txBody>
                  <a:tcPr marL="9525" marR="9525" marT="9525" marB="0" anchor="b"/>
                </a:tc>
              </a:tr>
              <a:tr h="104231">
                <a:tc>
                  <a:txBody>
                    <a:bodyPr/>
                    <a:lstStyle/>
                    <a:p>
                      <a:pPr algn="l" fontAlgn="b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All Other</a:t>
                      </a:r>
                      <a:r>
                        <a:rPr lang="en-US" sz="85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85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(1)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23,146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22,364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22,818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23,307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23,860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231">
                <a:tc>
                  <a:txBody>
                    <a:bodyPr/>
                    <a:lstStyle/>
                    <a:p>
                      <a:pPr algn="l" fontAlgn="b"/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Subtotal: Other Than Personal Service</a:t>
                      </a:r>
                      <a:endParaRPr lang="en-US" sz="8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$30,890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$30,239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$30,640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$31,135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$31,688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0423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Debt Service</a:t>
                      </a:r>
                      <a:r>
                        <a:rPr lang="en-US" sz="85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85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(1),(2)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5,733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6,665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7,242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7,582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7,840 </a:t>
                      </a:r>
                    </a:p>
                  </a:txBody>
                  <a:tcPr marL="9525" marR="9525" marT="9525" marB="0" anchor="b"/>
                </a:tc>
              </a:tr>
              <a:tr h="10423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 2013 Budget Stabilization &amp; Discretionary Transfers</a:t>
                      </a:r>
                      <a:r>
                        <a:rPr lang="en-US" sz="85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85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(1)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(2,838)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</a:t>
                      </a:r>
                      <a:r>
                        <a:rPr lang="en-US" sz="8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- -   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- - -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- - -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- - -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</a:tr>
              <a:tr h="10423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 2014 Budget Stabilization </a:t>
                      </a:r>
                      <a:r>
                        <a:rPr lang="en-US" sz="85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(2)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2,332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(2,332)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- - -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- - -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- - -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</a:tr>
              <a:tr h="10423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5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General Reserve</a:t>
                      </a:r>
                      <a:endParaRPr lang="en-US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50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600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600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600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600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231"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Subtotal</a:t>
                      </a:r>
                      <a:endParaRPr lang="en-US" sz="85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$76,788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$75,710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$80,509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$82,653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$85,841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0423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5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Less: Intra-City Expenses</a:t>
                      </a:r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(1,776)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(1,795)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(1,820)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(1,823)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(1,828)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231">
                <a:tc>
                  <a:txBody>
                    <a:bodyPr/>
                    <a:lstStyle/>
                    <a:p>
                      <a:pPr algn="l" fontAlgn="b"/>
                      <a:endParaRPr lang="en-US" sz="8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5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Expenditures</a:t>
                      </a:r>
                      <a:endParaRPr lang="en-US" sz="8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$75,012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$73,915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$78,689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$80,830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$84,013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789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5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Gap To Be Closed</a:t>
                      </a:r>
                      <a:endParaRPr lang="en-US" sz="8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</a:t>
                      </a:r>
                      <a:r>
                        <a:rPr lang="en-US" sz="850" b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 -</a:t>
                      </a:r>
                      <a:r>
                        <a:rPr lang="en-US" sz="85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8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 -</a:t>
                      </a:r>
                      <a:r>
                        <a:rPr lang="en-US" sz="850" b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-</a:t>
                      </a:r>
                      <a:r>
                        <a:rPr lang="en-US" sz="85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8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1" marR="5791" marT="57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($2,197)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($2,029)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($3,240)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" y="1170801"/>
            <a:ext cx="876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(All Funds  - $ in </a:t>
            </a:r>
            <a:r>
              <a:rPr lang="en-US" sz="1000" dirty="0" smtClean="0"/>
              <a:t>Millions)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64770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/>
            <a:r>
              <a:rPr lang="en-US" sz="600" baseline="30000" dirty="0">
                <a:solidFill>
                  <a:srgbClr val="FFFFFF"/>
                </a:solidFill>
              </a:rPr>
              <a:t>(1) </a:t>
            </a:r>
            <a:r>
              <a:rPr lang="en-US" sz="600" dirty="0">
                <a:solidFill>
                  <a:srgbClr val="FFFFFF"/>
                </a:solidFill>
              </a:rPr>
              <a:t>Fiscal Year 2013 Budget Stabilization and Discretionary Transfers total $2.807 billion, including GO of $2.727 billion, net equity contribution in bond </a:t>
            </a:r>
            <a:r>
              <a:rPr lang="en-US" sz="600" dirty="0" smtClean="0">
                <a:solidFill>
                  <a:srgbClr val="FFFFFF"/>
                </a:solidFill>
              </a:rPr>
              <a:t>refunding </a:t>
            </a:r>
            <a:r>
              <a:rPr lang="en-US" sz="600" dirty="0">
                <a:solidFill>
                  <a:srgbClr val="FFFFFF"/>
                </a:solidFill>
              </a:rPr>
              <a:t>of $16 million, and subsidies of $64 million. In addition, the </a:t>
            </a:r>
            <a:r>
              <a:rPr lang="en-US" sz="600" dirty="0" smtClean="0">
                <a:solidFill>
                  <a:srgbClr val="FFFFFF"/>
                </a:solidFill>
              </a:rPr>
              <a:t>Fiscal Year </a:t>
            </a:r>
            <a:r>
              <a:rPr lang="en-US" sz="600" dirty="0">
                <a:solidFill>
                  <a:srgbClr val="FFFFFF"/>
                </a:solidFill>
              </a:rPr>
              <a:t>2012 Budget Stabilization included $31 million for prepayment of Fiscal Year 2014's debt service.  </a:t>
            </a:r>
          </a:p>
          <a:p>
            <a:pPr marL="111125" indent="-111125"/>
            <a:r>
              <a:rPr lang="en-US" sz="600" baseline="30000" dirty="0">
                <a:solidFill>
                  <a:srgbClr val="FFFFFF"/>
                </a:solidFill>
              </a:rPr>
              <a:t>(2) </a:t>
            </a:r>
            <a:r>
              <a:rPr lang="en-US" sz="600" dirty="0">
                <a:solidFill>
                  <a:srgbClr val="FFFFFF"/>
                </a:solidFill>
              </a:rPr>
              <a:t>Fiscal Year 2014 Budget Stabilization totals </a:t>
            </a:r>
            <a:r>
              <a:rPr lang="en-US" sz="600" dirty="0" smtClean="0">
                <a:solidFill>
                  <a:srgbClr val="FFFFFF"/>
                </a:solidFill>
              </a:rPr>
              <a:t>$2.332 billion, including GO of $970 million and TFA of $1.362 billion.</a:t>
            </a:r>
            <a:endParaRPr lang="en-US" sz="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58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B_2014_02_24_0737_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3"/>
            <a:ext cx="10287000" cy="684942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4868" y="4343400"/>
            <a:ext cx="9164782" cy="381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v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631825" indent="-17462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0302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546225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19446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tabLst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SzPct val="70000"/>
              <a:buNone/>
            </a:pPr>
            <a:r>
              <a:rPr lang="en-US" dirty="0">
                <a:solidFill>
                  <a:schemeClr val="bg1"/>
                </a:solidFill>
              </a:rPr>
              <a:t>We’re fortunate to have a stronger economy.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984" y="5181600"/>
            <a:ext cx="9144000" cy="381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v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631825" indent="-17462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0302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546225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19446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tabLst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But it’s clear that the benefits have not been shared </a:t>
            </a:r>
            <a:r>
              <a:rPr lang="en-US" sz="2200" dirty="0" smtClean="0">
                <a:solidFill>
                  <a:schemeClr val="bg1"/>
                </a:solidFill>
              </a:rPr>
              <a:t>by </a:t>
            </a:r>
            <a:r>
              <a:rPr lang="en-US" sz="2200" dirty="0">
                <a:solidFill>
                  <a:schemeClr val="bg1"/>
                </a:solidFill>
              </a:rPr>
              <a:t>all New Yorkers. </a:t>
            </a:r>
          </a:p>
          <a:p>
            <a:pPr marL="0" indent="0">
              <a:buSzPct val="70000"/>
              <a:buNone/>
            </a:pP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SzPct val="7000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533400"/>
            <a:ext cx="9144000" cy="762000"/>
          </a:xfrm>
          <a:prstGeom prst="rect">
            <a:avLst/>
          </a:prstGeom>
          <a:solidFill>
            <a:schemeClr val="tx2">
              <a:lumMod val="20000"/>
              <a:lumOff val="80000"/>
              <a:alpha val="68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ea typeface="+mj-ea"/>
                <a:cs typeface="+mj-cs"/>
              </a:defRPr>
            </a:lvl1pPr>
          </a:lstStyle>
          <a:p>
            <a:pPr marL="57150" algn="l">
              <a:buSzPct val="70000"/>
            </a:pPr>
            <a:r>
              <a:rPr lang="en-US" sz="2800" dirty="0">
                <a:solidFill>
                  <a:srgbClr val="1F497D"/>
                </a:solidFill>
                <a:effectLst/>
              </a:rPr>
              <a:t>Economic Update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733" y="5943600"/>
            <a:ext cx="9144000" cy="381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v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631825" indent="-174625" algn="l" defTabSz="914400" rtl="0" eaLnBrk="1" latinLnBrk="0" hangingPunct="1">
              <a:spcBef>
                <a:spcPct val="20000"/>
              </a:spcBef>
              <a:buSzPct val="75000"/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0302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546225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1944688" indent="-115888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tabLst/>
              <a:defRPr sz="1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While </a:t>
            </a:r>
            <a:r>
              <a:rPr lang="en-US" sz="3200" dirty="0">
                <a:solidFill>
                  <a:schemeClr val="bg1"/>
                </a:solidFill>
              </a:rPr>
              <a:t>we have addressed many concerns, we still </a:t>
            </a:r>
            <a:r>
              <a:rPr lang="en-US" sz="3200" dirty="0" smtClean="0">
                <a:solidFill>
                  <a:schemeClr val="bg1"/>
                </a:solidFill>
              </a:rPr>
              <a:t>must recognize </a:t>
            </a:r>
            <a:r>
              <a:rPr lang="en-US" sz="3200" dirty="0">
                <a:solidFill>
                  <a:schemeClr val="bg1"/>
                </a:solidFill>
              </a:rPr>
              <a:t>the risks ahead.</a:t>
            </a:r>
            <a:endParaRPr lang="en-US" sz="3200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SzPct val="7000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9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152404"/>
              </p:ext>
            </p:extLst>
          </p:nvPr>
        </p:nvGraphicFramePr>
        <p:xfrm>
          <a:off x="304800" y="17526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4800" y="6324600"/>
            <a:ext cx="57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1200" dirty="0" smtClean="0">
                <a:solidFill>
                  <a:srgbClr val="8EB4E3"/>
                </a:solidFill>
                <a:latin typeface="Franklin Gothic Medium" pitchFamily="34" charset="0"/>
              </a:rPr>
              <a:t>f = forecast</a:t>
            </a:r>
          </a:p>
          <a:p>
            <a:r>
              <a:rPr lang="en-US" sz="1000" kern="1200" dirty="0" smtClean="0">
                <a:solidFill>
                  <a:srgbClr val="8EB4E3"/>
                </a:solidFill>
                <a:latin typeface="Franklin Gothic Medium" pitchFamily="34" charset="0"/>
              </a:rPr>
              <a:t>Source: U.S. Bureau of Economic Analysis, U.S. Bureau of Labor Statistics, NYC OMB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0"/>
            <a:ext cx="8610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GDP Growth Will Increase Modestly in 2014, </a:t>
            </a:r>
            <a:r>
              <a:rPr lang="en-US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Before 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Climbing Above Three Percent in 2015 </a:t>
            </a:r>
            <a:r>
              <a:rPr lang="en-US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(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Consistent with National Consensus Forecasts)</a:t>
            </a:r>
          </a:p>
        </p:txBody>
      </p:sp>
    </p:spTree>
    <p:extLst>
      <p:ext uri="{BB962C8B-B14F-4D97-AF65-F5344CB8AC3E}">
        <p14:creationId xmlns:p14="http://schemas.microsoft.com/office/powerpoint/2010/main" val="115303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1746841"/>
              </p:ext>
            </p:extLst>
          </p:nvPr>
        </p:nvGraphicFramePr>
        <p:xfrm>
          <a:off x="381000" y="14478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6227639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000"/>
            </a:pPr>
            <a:r>
              <a:rPr lang="en-US" sz="1000" dirty="0" smtClean="0">
                <a:solidFill>
                  <a:srgbClr val="FFFFFF"/>
                </a:solidFill>
                <a:latin typeface="Franklin Gothic Medium" pitchFamily="34" charset="0"/>
              </a:rPr>
              <a:t>f = forecast</a:t>
            </a:r>
          </a:p>
          <a:p>
            <a:pPr>
              <a:defRPr sz="1000"/>
            </a:pPr>
            <a:r>
              <a:rPr lang="en-US" sz="1000" dirty="0" smtClean="0">
                <a:solidFill>
                  <a:srgbClr val="FFFFFF"/>
                </a:solidFill>
                <a:latin typeface="Franklin Gothic Medium" pitchFamily="34" charset="0"/>
              </a:rPr>
              <a:t>Source: </a:t>
            </a:r>
            <a:r>
              <a:rPr lang="en-US" sz="1000" dirty="0">
                <a:solidFill>
                  <a:srgbClr val="FFFFFF"/>
                </a:solidFill>
                <a:latin typeface="Franklin Gothic Medium" pitchFamily="34" charset="0"/>
              </a:rPr>
              <a:t>U.S. Bureau of Economic Analysis</a:t>
            </a:r>
            <a:r>
              <a:rPr lang="en-US" sz="1000" dirty="0" smtClean="0">
                <a:solidFill>
                  <a:srgbClr val="FFFFFF"/>
                </a:solidFill>
                <a:latin typeface="Franklin Gothic Medium" pitchFamily="34" charset="0"/>
                <a:cs typeface="Arial"/>
              </a:rPr>
              <a:t>, NYC OMB </a:t>
            </a:r>
            <a:endParaRPr lang="en-US" sz="1000" dirty="0">
              <a:solidFill>
                <a:srgbClr val="FFFFFF"/>
              </a:solidFill>
              <a:latin typeface="Franklin Gothic Medium" pitchFamily="34" charset="0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800" y="1905000"/>
            <a:ext cx="2438400" cy="3733800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Franklin Gothic Medium" pitchFamily="34" charset="0"/>
              </a:rPr>
              <a:t>Forecast  </a:t>
            </a:r>
            <a:r>
              <a:rPr lang="en-US" sz="1400" dirty="0" smtClean="0">
                <a:solidFill>
                  <a:srgbClr val="FFFFFF"/>
                </a:solidFill>
                <a:latin typeface="Franklin Gothic Medium" pitchFamily="34" charset="0"/>
              </a:rPr>
              <a:t> </a:t>
            </a:r>
          </a:p>
          <a:p>
            <a:endParaRPr lang="en-US" sz="1400" dirty="0">
              <a:solidFill>
                <a:prstClr val="black"/>
              </a:solidFill>
              <a:latin typeface="Franklin Gothic Medium" pitchFamily="34" charset="0"/>
            </a:endParaRPr>
          </a:p>
          <a:p>
            <a:endParaRPr lang="en-US" sz="1400" dirty="0" smtClean="0">
              <a:solidFill>
                <a:prstClr val="black"/>
              </a:solidFill>
              <a:latin typeface="Franklin Gothic Medium" pitchFamily="34" charset="0"/>
            </a:endParaRPr>
          </a:p>
          <a:p>
            <a:endParaRPr lang="en-US" sz="1400" dirty="0">
              <a:solidFill>
                <a:prstClr val="black"/>
              </a:solidFill>
              <a:latin typeface="Franklin Gothic Medium" pitchFamily="34" charset="0"/>
            </a:endParaRPr>
          </a:p>
          <a:p>
            <a:endParaRPr lang="en-US" sz="1400" dirty="0" smtClean="0">
              <a:solidFill>
                <a:prstClr val="black"/>
              </a:solidFill>
              <a:latin typeface="Franklin Gothic Medium" pitchFamily="34" charset="0"/>
            </a:endParaRPr>
          </a:p>
          <a:p>
            <a:endParaRPr lang="en-US" sz="1400" dirty="0">
              <a:solidFill>
                <a:prstClr val="black"/>
              </a:solidFill>
              <a:latin typeface="Franklin Gothic Medium" pitchFamily="34" charset="0"/>
            </a:endParaRPr>
          </a:p>
          <a:p>
            <a:endParaRPr lang="en-US" sz="1400" dirty="0" smtClean="0">
              <a:solidFill>
                <a:prstClr val="black"/>
              </a:solidFill>
              <a:latin typeface="Franklin Gothic Medium" pitchFamily="34" charset="0"/>
            </a:endParaRPr>
          </a:p>
          <a:p>
            <a:endParaRPr lang="en-US" sz="1400" dirty="0">
              <a:solidFill>
                <a:prstClr val="black"/>
              </a:solidFill>
              <a:latin typeface="Franklin Gothic Medium" pitchFamily="34" charset="0"/>
            </a:endParaRPr>
          </a:p>
          <a:p>
            <a:endParaRPr lang="en-US" sz="1400" dirty="0" smtClean="0">
              <a:solidFill>
                <a:prstClr val="black"/>
              </a:solidFill>
              <a:latin typeface="Franklin Gothic Medium" pitchFamily="34" charset="0"/>
            </a:endParaRPr>
          </a:p>
          <a:p>
            <a:endParaRPr lang="en-US" sz="1400" dirty="0">
              <a:solidFill>
                <a:prstClr val="black"/>
              </a:solidFill>
              <a:latin typeface="Franklin Gothic Medium" pitchFamily="34" charset="0"/>
            </a:endParaRPr>
          </a:p>
          <a:p>
            <a:endParaRPr lang="en-US" sz="1400" dirty="0" smtClean="0">
              <a:solidFill>
                <a:prstClr val="black"/>
              </a:solidFill>
              <a:latin typeface="Franklin Gothic Medium" pitchFamily="34" charset="0"/>
            </a:endParaRPr>
          </a:p>
          <a:p>
            <a:endParaRPr lang="en-US" sz="1400" dirty="0">
              <a:solidFill>
                <a:prstClr val="black"/>
              </a:solidFill>
              <a:latin typeface="Franklin Gothic Medium" pitchFamily="34" charset="0"/>
            </a:endParaRPr>
          </a:p>
          <a:p>
            <a:endParaRPr lang="en-US" sz="1400" dirty="0" smtClean="0">
              <a:solidFill>
                <a:prstClr val="black"/>
              </a:solidFill>
              <a:latin typeface="Franklin Gothic Medium" pitchFamily="34" charset="0"/>
            </a:endParaRPr>
          </a:p>
          <a:p>
            <a:endParaRPr lang="en-US" sz="1400" dirty="0">
              <a:solidFill>
                <a:prstClr val="black"/>
              </a:solidFill>
              <a:latin typeface="Franklin Gothic Medium" pitchFamily="34" charset="0"/>
            </a:endParaRPr>
          </a:p>
          <a:p>
            <a:endParaRPr lang="en-US" sz="1400" dirty="0" smtClean="0">
              <a:solidFill>
                <a:prstClr val="black"/>
              </a:solidFill>
              <a:latin typeface="Franklin Gothic Medium" pitchFamily="34" charset="0"/>
            </a:endParaRPr>
          </a:p>
          <a:p>
            <a:endParaRPr lang="en-US" sz="1400" dirty="0">
              <a:solidFill>
                <a:prstClr val="black"/>
              </a:solidFill>
              <a:latin typeface="Franklin Gothic Medium" pitchFamily="34" charset="0"/>
            </a:endParaRPr>
          </a:p>
          <a:p>
            <a:r>
              <a:rPr lang="en-US" sz="1400" dirty="0" smtClean="0">
                <a:solidFill>
                  <a:prstClr val="black"/>
                </a:solidFill>
                <a:latin typeface="Franklin Gothic Medium" pitchFamily="34" charset="0"/>
              </a:rPr>
              <a:t>   </a:t>
            </a:r>
            <a:endParaRPr lang="en-US" sz="1400" dirty="0">
              <a:solidFill>
                <a:prstClr val="black"/>
              </a:solidFill>
              <a:latin typeface="Franklin Gothic Medium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76200"/>
            <a:ext cx="8610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6D9F1"/>
                </a:solidFill>
              </a:rPr>
              <a:t>Gross City Product Finally Exceeded </a:t>
            </a:r>
            <a:r>
              <a:rPr lang="en-US" sz="2800" dirty="0" smtClean="0">
                <a:solidFill>
                  <a:srgbClr val="C6D9F1"/>
                </a:solidFill>
              </a:rPr>
              <a:t>Pre</a:t>
            </a:r>
            <a:r>
              <a:rPr lang="en-US" sz="2800" dirty="0">
                <a:solidFill>
                  <a:srgbClr val="C6D9F1"/>
                </a:solidFill>
              </a:rPr>
              <a:t>-Recession Peak Levels in 2013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02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534400" cy="9906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rgbClr val="C6D9F1"/>
                </a:solidFill>
                <a:effectLst/>
                <a:latin typeface="+mn-lt"/>
              </a:rPr>
              <a:t>New York City’s Job Growth </a:t>
            </a:r>
            <a:r>
              <a:rPr lang="en-US" sz="2800" dirty="0" smtClean="0">
                <a:solidFill>
                  <a:srgbClr val="C6D9F1"/>
                </a:solidFill>
                <a:effectLst/>
                <a:latin typeface="+mn-lt"/>
              </a:rPr>
              <a:t>Has </a:t>
            </a:r>
            <a:r>
              <a:rPr lang="en-US" sz="2800" dirty="0">
                <a:solidFill>
                  <a:srgbClr val="C6D9F1"/>
                </a:solidFill>
                <a:effectLst/>
                <a:latin typeface="+mn-lt"/>
              </a:rPr>
              <a:t>Come From a Variety of Industries – </a:t>
            </a:r>
            <a:r>
              <a:rPr lang="en-US" sz="2800" dirty="0" smtClean="0">
                <a:solidFill>
                  <a:srgbClr val="C6D9F1"/>
                </a:solidFill>
                <a:effectLst/>
                <a:latin typeface="+mn-lt"/>
              </a:rPr>
              <a:t>But </a:t>
            </a:r>
            <a:r>
              <a:rPr lang="en-US" sz="2800" dirty="0">
                <a:solidFill>
                  <a:srgbClr val="C6D9F1"/>
                </a:solidFill>
                <a:effectLst/>
                <a:latin typeface="+mn-lt"/>
              </a:rPr>
              <a:t>Many Industries are Still Lagging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6419088"/>
            <a:ext cx="274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000"/>
            </a:pPr>
            <a:r>
              <a:rPr lang="en-US" sz="1000" dirty="0" smtClean="0">
                <a:solidFill>
                  <a:schemeClr val="bg1"/>
                </a:solidFill>
                <a:latin typeface="Franklin Gothic Medium" pitchFamily="34" charset="0"/>
              </a:rPr>
              <a:t>Source: NY State Department of Labor</a:t>
            </a:r>
            <a:endParaRPr lang="en-US" sz="1000" dirty="0">
              <a:solidFill>
                <a:schemeClr val="bg1"/>
              </a:solidFill>
              <a:latin typeface="Franklin Gothic Medium" pitchFamily="34" charset="0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5384" y="6174724"/>
            <a:ext cx="274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000"/>
            </a:pPr>
            <a:endParaRPr lang="en-US" sz="1000" dirty="0">
              <a:solidFill>
                <a:schemeClr val="bg1"/>
              </a:solidFill>
              <a:latin typeface="Franklin Gothic Medium" pitchFamily="34" charset="0"/>
              <a:cs typeface="Arial"/>
            </a:endParaRPr>
          </a:p>
        </p:txBody>
      </p:sp>
      <p:graphicFrame>
        <p:nvGraphicFramePr>
          <p:cNvPr id="14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736226"/>
              </p:ext>
            </p:extLst>
          </p:nvPr>
        </p:nvGraphicFramePr>
        <p:xfrm>
          <a:off x="228600" y="1447800"/>
          <a:ext cx="83820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645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10600" cy="99060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C6D9F1"/>
                </a:solidFill>
                <a:effectLst/>
                <a:latin typeface="+mn-lt"/>
              </a:rPr>
              <a:t>Construction Activity Reflected by Building Permits Remains Below Pre-Recession Levels</a:t>
            </a: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652217"/>
              </p:ext>
            </p:extLst>
          </p:nvPr>
        </p:nvGraphicFramePr>
        <p:xfrm>
          <a:off x="457200" y="1447800"/>
          <a:ext cx="8365899" cy="5027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63949" y="6250234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000"/>
            </a:pPr>
            <a:r>
              <a:rPr lang="en-US" sz="1000" kern="1200" dirty="0" smtClean="0">
                <a:solidFill>
                  <a:srgbClr val="FFFFFF"/>
                </a:solidFill>
                <a:latin typeface="Franklin Gothic Medium" pitchFamily="34" charset="0"/>
              </a:rPr>
              <a:t>f = forecast</a:t>
            </a:r>
          </a:p>
          <a:p>
            <a:pPr>
              <a:defRPr sz="1000"/>
            </a:pPr>
            <a:r>
              <a:rPr lang="en-US" sz="1000" kern="1200" dirty="0" smtClean="0">
                <a:solidFill>
                  <a:srgbClr val="FFFFFF"/>
                </a:solidFill>
                <a:latin typeface="Franklin Gothic Medium" pitchFamily="34" charset="0"/>
              </a:rPr>
              <a:t>Source: </a:t>
            </a:r>
            <a:r>
              <a:rPr lang="en-US" sz="1000" kern="1200" dirty="0" smtClean="0">
                <a:solidFill>
                  <a:srgbClr val="FFFFFF"/>
                </a:solidFill>
                <a:latin typeface="Franklin Gothic Medium" pitchFamily="34" charset="0"/>
                <a:cs typeface="Arial"/>
              </a:rPr>
              <a:t>U.S. Census Bureau, NYC OMB </a:t>
            </a:r>
            <a:endParaRPr lang="en-US" sz="1000" kern="1200" dirty="0">
              <a:solidFill>
                <a:srgbClr val="FFFFFF"/>
              </a:solidFill>
              <a:latin typeface="Franklin Gothic Medium" pitchFamily="34" charset="0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1000" y="2438400"/>
            <a:ext cx="457200" cy="3539431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prstClr val="black"/>
              </a:solidFill>
              <a:latin typeface="Franklin Gothic Medium" pitchFamily="34" charset="0"/>
            </a:endParaRPr>
          </a:p>
          <a:p>
            <a:endParaRPr lang="en-US" sz="1400" dirty="0" smtClean="0">
              <a:solidFill>
                <a:prstClr val="black"/>
              </a:solidFill>
              <a:latin typeface="Franklin Gothic Medium" pitchFamily="34" charset="0"/>
            </a:endParaRPr>
          </a:p>
          <a:p>
            <a:endParaRPr lang="en-US" sz="1400" dirty="0">
              <a:solidFill>
                <a:prstClr val="black"/>
              </a:solidFill>
              <a:latin typeface="Franklin Gothic Medium" pitchFamily="34" charset="0"/>
            </a:endParaRPr>
          </a:p>
          <a:p>
            <a:endParaRPr lang="en-US" sz="1400" dirty="0" smtClean="0">
              <a:solidFill>
                <a:prstClr val="black"/>
              </a:solidFill>
              <a:latin typeface="Franklin Gothic Medium" pitchFamily="34" charset="0"/>
            </a:endParaRPr>
          </a:p>
          <a:p>
            <a:endParaRPr lang="en-US" sz="1400" dirty="0">
              <a:solidFill>
                <a:prstClr val="black"/>
              </a:solidFill>
              <a:latin typeface="Franklin Gothic Medium" pitchFamily="34" charset="0"/>
            </a:endParaRPr>
          </a:p>
          <a:p>
            <a:endParaRPr lang="en-US" sz="1400" dirty="0" smtClean="0">
              <a:solidFill>
                <a:prstClr val="black"/>
              </a:solidFill>
              <a:latin typeface="Franklin Gothic Medium" pitchFamily="34" charset="0"/>
            </a:endParaRPr>
          </a:p>
          <a:p>
            <a:endParaRPr lang="en-US" sz="1400" dirty="0">
              <a:solidFill>
                <a:prstClr val="black"/>
              </a:solidFill>
              <a:latin typeface="Franklin Gothic Medium" pitchFamily="34" charset="0"/>
            </a:endParaRPr>
          </a:p>
          <a:p>
            <a:endParaRPr lang="en-US" sz="1400" dirty="0" smtClean="0">
              <a:solidFill>
                <a:prstClr val="black"/>
              </a:solidFill>
              <a:latin typeface="Franklin Gothic Medium" pitchFamily="34" charset="0"/>
            </a:endParaRPr>
          </a:p>
          <a:p>
            <a:endParaRPr lang="en-US" sz="1400" dirty="0">
              <a:solidFill>
                <a:prstClr val="black"/>
              </a:solidFill>
              <a:latin typeface="Franklin Gothic Medium" pitchFamily="34" charset="0"/>
            </a:endParaRPr>
          </a:p>
          <a:p>
            <a:endParaRPr lang="en-US" sz="1400" dirty="0" smtClean="0">
              <a:solidFill>
                <a:prstClr val="black"/>
              </a:solidFill>
              <a:latin typeface="Franklin Gothic Medium" pitchFamily="34" charset="0"/>
            </a:endParaRPr>
          </a:p>
          <a:p>
            <a:endParaRPr lang="en-US" sz="1400" dirty="0">
              <a:solidFill>
                <a:prstClr val="black"/>
              </a:solidFill>
              <a:latin typeface="Franklin Gothic Medium" pitchFamily="34" charset="0"/>
            </a:endParaRPr>
          </a:p>
          <a:p>
            <a:endParaRPr lang="en-US" sz="1400" dirty="0" smtClean="0">
              <a:solidFill>
                <a:prstClr val="black"/>
              </a:solidFill>
              <a:latin typeface="Franklin Gothic Medium" pitchFamily="34" charset="0"/>
            </a:endParaRPr>
          </a:p>
          <a:p>
            <a:endParaRPr lang="en-US" sz="1400" dirty="0">
              <a:solidFill>
                <a:prstClr val="black"/>
              </a:solidFill>
              <a:latin typeface="Franklin Gothic Medium" pitchFamily="34" charset="0"/>
            </a:endParaRPr>
          </a:p>
          <a:p>
            <a:endParaRPr lang="en-US" sz="1400" dirty="0" smtClean="0">
              <a:solidFill>
                <a:prstClr val="black"/>
              </a:solidFill>
              <a:latin typeface="Franklin Gothic Medium" pitchFamily="34" charset="0"/>
            </a:endParaRPr>
          </a:p>
          <a:p>
            <a:endParaRPr lang="en-US" sz="1400" dirty="0">
              <a:solidFill>
                <a:prstClr val="black"/>
              </a:solidFill>
              <a:latin typeface="Franklin Gothic Medium" pitchFamily="34" charset="0"/>
            </a:endParaRPr>
          </a:p>
          <a:p>
            <a:r>
              <a:rPr lang="en-US" sz="1400" dirty="0" smtClean="0">
                <a:solidFill>
                  <a:prstClr val="black"/>
                </a:solidFill>
                <a:latin typeface="Franklin Gothic Medium" pitchFamily="34" charset="0"/>
              </a:rPr>
              <a:t>   </a:t>
            </a:r>
            <a:endParaRPr lang="en-US" sz="1400" dirty="0">
              <a:solidFill>
                <a:prstClr val="black"/>
              </a:solidFill>
              <a:latin typeface="Franklin Gothic Medium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0" y="1905000"/>
            <a:ext cx="934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Franklin Gothic Medium" pitchFamily="34" charset="0"/>
              </a:rPr>
              <a:t>Forecast   </a:t>
            </a:r>
          </a:p>
        </p:txBody>
      </p:sp>
    </p:spTree>
    <p:extLst>
      <p:ext uri="{BB962C8B-B14F-4D97-AF65-F5344CB8AC3E}">
        <p14:creationId xmlns:p14="http://schemas.microsoft.com/office/powerpoint/2010/main" val="385410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Franklin Gothic Medium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Franklin Gothic Medium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Franklin Gothic Medium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Franklin Gothic Medium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Franklin Gothic Medium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Franklin Gothic Medium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Custom 1">
    <a:majorFont>
      <a:latin typeface="Franklin Gothic Medium"/>
      <a:ea typeface=""/>
      <a:cs typeface=""/>
    </a:majorFont>
    <a:minorFont>
      <a:latin typeface="Franklin Gothic Medium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Custom 1">
    <a:majorFont>
      <a:latin typeface="Franklin Gothic Medium"/>
      <a:ea typeface=""/>
      <a:cs typeface=""/>
    </a:majorFont>
    <a:minorFont>
      <a:latin typeface="Franklin Gothic Medium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10019</TotalTime>
  <Words>6353</Words>
  <Application>Microsoft Office PowerPoint</Application>
  <PresentationFormat>On-screen Show (4:3)</PresentationFormat>
  <Paragraphs>2101</Paragraphs>
  <Slides>47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2_Office Theme</vt:lpstr>
      <vt:lpstr>3_Office Theme</vt:lpstr>
      <vt:lpstr>4_Office Theme</vt:lpstr>
      <vt:lpstr>Office Theme</vt:lpstr>
      <vt:lpstr>5_Office Theme</vt:lpstr>
      <vt:lpstr>6_Office Theme</vt:lpstr>
      <vt:lpstr>The FY 2015 Executive Budget: Responsible. Progressive. Honest.</vt:lpstr>
      <vt:lpstr>PowerPoint Presentation</vt:lpstr>
      <vt:lpstr>This budget is fiscally responsible.</vt:lpstr>
      <vt:lpstr>PowerPoint Presentation</vt:lpstr>
      <vt:lpstr>PowerPoint Presentation</vt:lpstr>
      <vt:lpstr>PowerPoint Presentation</vt:lpstr>
      <vt:lpstr>PowerPoint Presentation</vt:lpstr>
      <vt:lpstr>New York City’s Job Growth Has Come From a Variety of Industries – But Many Industries are Still Lagging</vt:lpstr>
      <vt:lpstr>Construction Activity Reflected by Building Permits Remains Below Pre-Recession Levels</vt:lpstr>
      <vt:lpstr>The Unemployment Rate for Both the City and the Nation has Declined Since Hitting a Peak During the Recession</vt:lpstr>
      <vt:lpstr>Since 1994, the Top 1% Have Increased Their Share of Income by Half, Growing From 23% to 36% Of All Income Earned in New York City</vt:lpstr>
      <vt:lpstr>Percent of New Yorkers Struggling Economically Has Increased Over the Last Five Years– with 46% At or Near Poverty According to the NYC CEO Poverty Rate</vt:lpstr>
      <vt:lpstr>The Current Recovery Has Lasted 58 months, Matching The Average Length of U.S. Expansions</vt:lpstr>
      <vt:lpstr>PowerPoint Presentation</vt:lpstr>
      <vt:lpstr>Executive Budget is balanced for FY2014 &amp; FY2015 - Financial plan estimates now reflect the UFT pattern of a 10% increase over    seven years.  - This removes one of the major Financial Plan uncertainties.  Executive Budget, like the Preliminary Budget, realistically acknowledges significant risks: - Recognizes continued federal uncertainty, including still-unmet Sandy recovery     needs and future federal sequestration.  - Even with the Medicaid Waiver and much-needed funds it provides, many local    hospitals are still struggling.  - While we’re five years into a recovery, economic events out of our control can    undermine progress.  - Cautious on revenue growth, as we see consequences of over-estimating     revenues in NJ and other places.</vt:lpstr>
      <vt:lpstr>PowerPoint Presentation</vt:lpstr>
      <vt:lpstr>We’re taking major steps toward addressing NYC’s fiscal health. </vt:lpstr>
      <vt:lpstr>This budget is progressive.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Housing New York: A Five-Borough, Ten-Year Plan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City Funds Revenue and Expenses</vt:lpstr>
      <vt:lpstr>City Funds Changes to FY 2014 - FY 2018 Since the February 2014 Financial Plan</vt:lpstr>
      <vt:lpstr>Controllable Agency Expenses May 2014 Financial Plan City Funds - $ in Millions</vt:lpstr>
      <vt:lpstr>Non-Controllable Expenses May 2014 Financial Plan City Funds - $ in Millions</vt:lpstr>
      <vt:lpstr>Fiscal Year 2014 May 2014 Financial Plan</vt:lpstr>
      <vt:lpstr>Fiscal Year 2015 May 2014 Financial Plan</vt:lpstr>
      <vt:lpstr>Changes Between FY 2014 and FY 2015 May 2014 Financial Plan</vt:lpstr>
      <vt:lpstr>Five Year Financial Plan Revenues and Expenditures as Required by Law May 2014 Financial Plan</vt:lpstr>
    </vt:vector>
  </TitlesOfParts>
  <Company>NYC Office of Management and Budget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</dc:title>
  <dc:creator>Benjamin Schanback</dc:creator>
  <cp:lastModifiedBy>Spitalnick, Amy (OMB)</cp:lastModifiedBy>
  <cp:revision>211</cp:revision>
  <cp:lastPrinted>2014-02-12T19:00:53Z</cp:lastPrinted>
  <dcterms:created xsi:type="dcterms:W3CDTF">2014-02-05T15:59:27Z</dcterms:created>
  <dcterms:modified xsi:type="dcterms:W3CDTF">2014-05-08T15:31:09Z</dcterms:modified>
</cp:coreProperties>
</file>