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256" r:id="rId5"/>
    <p:sldId id="271" r:id="rId6"/>
    <p:sldId id="257" r:id="rId7"/>
    <p:sldId id="261" r:id="rId8"/>
    <p:sldId id="272" r:id="rId9"/>
    <p:sldId id="262" r:id="rId10"/>
    <p:sldId id="265" r:id="rId11"/>
    <p:sldId id="267" r:id="rId12"/>
    <p:sldId id="266"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E4E4"/>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B87C29-C910-452C-8710-7B5493822DFC}" v="1" dt="2024-05-16T16:15:57.9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6" d="100"/>
          <a:sy n="46" d="100"/>
        </p:scale>
        <p:origin x="957"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28289B-5DE0-4D5A-9143-8028E4C30982}" type="datetimeFigureOut">
              <a:rPr lang="en-US" smtClean="0"/>
              <a:t>5/17/2024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158099-3439-4014-BCD3-A365E3912F52}" type="slidenum">
              <a:rPr lang="en-US" smtClean="0"/>
              <a:t>‹#›</a:t>
            </a:fld>
            <a:endParaRPr lang="en-US"/>
          </a:p>
        </p:txBody>
      </p:sp>
    </p:spTree>
    <p:extLst>
      <p:ext uri="{BB962C8B-B14F-4D97-AF65-F5344CB8AC3E}">
        <p14:creationId xmlns:p14="http://schemas.microsoft.com/office/powerpoint/2010/main" val="2526302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 the intro about the way the session will run with this slide up.</a:t>
            </a:r>
          </a:p>
        </p:txBody>
      </p:sp>
      <p:sp>
        <p:nvSpPr>
          <p:cNvPr id="4" name="Slide Number Placeholder 3"/>
          <p:cNvSpPr>
            <a:spLocks noGrp="1"/>
          </p:cNvSpPr>
          <p:nvPr>
            <p:ph type="sldNum" sz="quarter" idx="5"/>
          </p:nvPr>
        </p:nvSpPr>
        <p:spPr/>
        <p:txBody>
          <a:bodyPr/>
          <a:lstStyle/>
          <a:p>
            <a:fld id="{C3158099-3439-4014-BCD3-A365E3912F52}" type="slidenum">
              <a:rPr lang="en-US" smtClean="0"/>
              <a:t>1</a:t>
            </a:fld>
            <a:endParaRPr lang="en-US"/>
          </a:p>
        </p:txBody>
      </p:sp>
    </p:spTree>
    <p:extLst>
      <p:ext uri="{BB962C8B-B14F-4D97-AF65-F5344CB8AC3E}">
        <p14:creationId xmlns:p14="http://schemas.microsoft.com/office/powerpoint/2010/main" val="22220135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Fed taxable income is the starting point for BCT, and generally requires specific statutory modifications to be changed when calculating ENI. NYS decoupled from the IRC in the last draft before the regulations went final. Excess Inclusion has been traditionally  part of ENI and we see no reason to exclude it absent a statutory provision. </a:t>
            </a:r>
          </a:p>
        </p:txBody>
      </p:sp>
      <p:sp>
        <p:nvSpPr>
          <p:cNvPr id="4" name="Slide Number Placeholder 3"/>
          <p:cNvSpPr>
            <a:spLocks noGrp="1"/>
          </p:cNvSpPr>
          <p:nvPr>
            <p:ph type="sldNum" sz="quarter" idx="5"/>
          </p:nvPr>
        </p:nvSpPr>
        <p:spPr/>
        <p:txBody>
          <a:bodyPr/>
          <a:lstStyle/>
          <a:p>
            <a:fld id="{C3158099-3439-4014-BCD3-A365E3912F52}" type="slidenum">
              <a:rPr lang="en-US" smtClean="0"/>
              <a:t>11</a:t>
            </a:fld>
            <a:endParaRPr lang="en-US"/>
          </a:p>
        </p:txBody>
      </p:sp>
    </p:spTree>
    <p:extLst>
      <p:ext uri="{BB962C8B-B14F-4D97-AF65-F5344CB8AC3E}">
        <p14:creationId xmlns:p14="http://schemas.microsoft.com/office/powerpoint/2010/main" val="1835429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a way of background about the history of the BCT</a:t>
            </a:r>
          </a:p>
        </p:txBody>
      </p:sp>
      <p:sp>
        <p:nvSpPr>
          <p:cNvPr id="4" name="Slide Number Placeholder 3"/>
          <p:cNvSpPr>
            <a:spLocks noGrp="1"/>
          </p:cNvSpPr>
          <p:nvPr>
            <p:ph type="sldNum" sz="quarter" idx="5"/>
          </p:nvPr>
        </p:nvSpPr>
        <p:spPr/>
        <p:txBody>
          <a:bodyPr/>
          <a:lstStyle/>
          <a:p>
            <a:fld id="{C3158099-3439-4014-BCD3-A365E3912F52}" type="slidenum">
              <a:rPr lang="en-US" smtClean="0"/>
              <a:t>3</a:t>
            </a:fld>
            <a:endParaRPr lang="en-US"/>
          </a:p>
        </p:txBody>
      </p:sp>
    </p:spTree>
    <p:extLst>
      <p:ext uri="{BB962C8B-B14F-4D97-AF65-F5344CB8AC3E}">
        <p14:creationId xmlns:p14="http://schemas.microsoft.com/office/powerpoint/2010/main" val="3249632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chemeClr val="tx1"/>
                </a:solidFill>
              </a:rPr>
              <a:t>State’s regulations are voluminous and the review takes time, the dates cannot be guaranteed, but we aim for early or mid 2025 for the final regulations. The differences are what we are here to discuss today, although the 5 issues here are not the only differences between the State and City regulations, but those other ones are either mechanical due to statutory differences or carry on the policies of the City from older taxes where the statutory language is the same. </a:t>
            </a:r>
          </a:p>
        </p:txBody>
      </p:sp>
      <p:sp>
        <p:nvSpPr>
          <p:cNvPr id="4" name="Slide Number Placeholder 3"/>
          <p:cNvSpPr>
            <a:spLocks noGrp="1"/>
          </p:cNvSpPr>
          <p:nvPr>
            <p:ph type="sldNum" sz="quarter" idx="5"/>
          </p:nvPr>
        </p:nvSpPr>
        <p:spPr/>
        <p:txBody>
          <a:bodyPr/>
          <a:lstStyle/>
          <a:p>
            <a:fld id="{C3158099-3439-4014-BCD3-A365E3912F52}" type="slidenum">
              <a:rPr lang="en-US" smtClean="0"/>
              <a:t>4</a:t>
            </a:fld>
            <a:endParaRPr lang="en-US"/>
          </a:p>
        </p:txBody>
      </p:sp>
    </p:spTree>
    <p:extLst>
      <p:ext uri="{BB962C8B-B14F-4D97-AF65-F5344CB8AC3E}">
        <p14:creationId xmlns:p14="http://schemas.microsoft.com/office/powerpoint/2010/main" val="2396660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chemeClr val="tx1"/>
                </a:solidFill>
              </a:rPr>
              <a:t>State’s regulations are voluminous and the review takes time, the dates cannot be guaranteed, but we aim for early or mid 2025 for the final regulations. The differences are what we are here to discuss today, although the 5 issues here are not the only differences between the State and City regulations, but those other ones are either mechanical due to statutory differences or carry on the policies of the City from older taxes where the statutory language is the same. </a:t>
            </a:r>
          </a:p>
        </p:txBody>
      </p:sp>
      <p:sp>
        <p:nvSpPr>
          <p:cNvPr id="4" name="Slide Number Placeholder 3"/>
          <p:cNvSpPr>
            <a:spLocks noGrp="1"/>
          </p:cNvSpPr>
          <p:nvPr>
            <p:ph type="sldNum" sz="quarter" idx="5"/>
          </p:nvPr>
        </p:nvSpPr>
        <p:spPr/>
        <p:txBody>
          <a:bodyPr/>
          <a:lstStyle/>
          <a:p>
            <a:fld id="{C3158099-3439-4014-BCD3-A365E3912F52}" type="slidenum">
              <a:rPr lang="en-US" smtClean="0"/>
              <a:t>5</a:t>
            </a:fld>
            <a:endParaRPr lang="en-US"/>
          </a:p>
        </p:txBody>
      </p:sp>
    </p:spTree>
    <p:extLst>
      <p:ext uri="{BB962C8B-B14F-4D97-AF65-F5344CB8AC3E}">
        <p14:creationId xmlns:p14="http://schemas.microsoft.com/office/powerpoint/2010/main" val="2685035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Set up and justification for the difference in treatment</a:t>
            </a:r>
          </a:p>
        </p:txBody>
      </p:sp>
      <p:sp>
        <p:nvSpPr>
          <p:cNvPr id="4" name="Slide Number Placeholder 3"/>
          <p:cNvSpPr>
            <a:spLocks noGrp="1"/>
          </p:cNvSpPr>
          <p:nvPr>
            <p:ph type="sldNum" sz="quarter" idx="5"/>
          </p:nvPr>
        </p:nvSpPr>
        <p:spPr/>
        <p:txBody>
          <a:bodyPr/>
          <a:lstStyle/>
          <a:p>
            <a:fld id="{C3158099-3439-4014-BCD3-A365E3912F52}" type="slidenum">
              <a:rPr lang="en-US" smtClean="0"/>
              <a:t>6</a:t>
            </a:fld>
            <a:endParaRPr lang="en-US"/>
          </a:p>
        </p:txBody>
      </p:sp>
    </p:spTree>
    <p:extLst>
      <p:ext uri="{BB962C8B-B14F-4D97-AF65-F5344CB8AC3E}">
        <p14:creationId xmlns:p14="http://schemas.microsoft.com/office/powerpoint/2010/main" val="194667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actual proposed method. Entity method, but not the same as that term is used in the State’s Regulations.</a:t>
            </a:r>
          </a:p>
        </p:txBody>
      </p:sp>
      <p:sp>
        <p:nvSpPr>
          <p:cNvPr id="4" name="Slide Number Placeholder 3"/>
          <p:cNvSpPr>
            <a:spLocks noGrp="1"/>
          </p:cNvSpPr>
          <p:nvPr>
            <p:ph type="sldNum" sz="quarter" idx="5"/>
          </p:nvPr>
        </p:nvSpPr>
        <p:spPr/>
        <p:txBody>
          <a:bodyPr/>
          <a:lstStyle/>
          <a:p>
            <a:fld id="{C3158099-3439-4014-BCD3-A365E3912F52}" type="slidenum">
              <a:rPr lang="en-US" smtClean="0"/>
              <a:t>7</a:t>
            </a:fld>
            <a:endParaRPr lang="en-US"/>
          </a:p>
        </p:txBody>
      </p:sp>
    </p:spTree>
    <p:extLst>
      <p:ext uri="{BB962C8B-B14F-4D97-AF65-F5344CB8AC3E}">
        <p14:creationId xmlns:p14="http://schemas.microsoft.com/office/powerpoint/2010/main" val="2524780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a specific category of income within the Other Business Receipts category. We, like the state, want to allocate this income using investor locations. However, the back up method used by the state is problematic because it uses a singular location. It seems to us that the fund’s managers would generally have the information required, but on the off chance that they do not, we propose a flat 8% allocation. 8% is a percentage used in the law to allocate various financial instruments whose location is difficult to estimate. The law also provides an election to use 8% to allocate all qualified financial instruments.  </a:t>
            </a:r>
          </a:p>
        </p:txBody>
      </p:sp>
      <p:sp>
        <p:nvSpPr>
          <p:cNvPr id="4" name="Slide Number Placeholder 3"/>
          <p:cNvSpPr>
            <a:spLocks noGrp="1"/>
          </p:cNvSpPr>
          <p:nvPr>
            <p:ph type="sldNum" sz="quarter" idx="5"/>
          </p:nvPr>
        </p:nvSpPr>
        <p:spPr/>
        <p:txBody>
          <a:bodyPr/>
          <a:lstStyle/>
          <a:p>
            <a:fld id="{C3158099-3439-4014-BCD3-A365E3912F52}" type="slidenum">
              <a:rPr lang="en-US" smtClean="0"/>
              <a:t>8</a:t>
            </a:fld>
            <a:endParaRPr lang="en-US"/>
          </a:p>
        </p:txBody>
      </p:sp>
    </p:spTree>
    <p:extLst>
      <p:ext uri="{BB962C8B-B14F-4D97-AF65-F5344CB8AC3E}">
        <p14:creationId xmlns:p14="http://schemas.microsoft.com/office/powerpoint/2010/main" val="1934786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 a standard of proof traditionally used. There is no statutory requirement to use this method. We do not want to put auditors in the position to have to make a determination if the evidence presented meets this burden, those decisions are best placed in the hands of the judiciary. </a:t>
            </a:r>
          </a:p>
        </p:txBody>
      </p:sp>
      <p:sp>
        <p:nvSpPr>
          <p:cNvPr id="4" name="Slide Number Placeholder 3"/>
          <p:cNvSpPr>
            <a:spLocks noGrp="1"/>
          </p:cNvSpPr>
          <p:nvPr>
            <p:ph type="sldNum" sz="quarter" idx="5"/>
          </p:nvPr>
        </p:nvSpPr>
        <p:spPr/>
        <p:txBody>
          <a:bodyPr/>
          <a:lstStyle/>
          <a:p>
            <a:fld id="{C3158099-3439-4014-BCD3-A365E3912F52}" type="slidenum">
              <a:rPr lang="en-US" smtClean="0"/>
              <a:t>9</a:t>
            </a:fld>
            <a:endParaRPr lang="en-US"/>
          </a:p>
        </p:txBody>
      </p:sp>
    </p:spTree>
    <p:extLst>
      <p:ext uri="{BB962C8B-B14F-4D97-AF65-F5344CB8AC3E}">
        <p14:creationId xmlns:p14="http://schemas.microsoft.com/office/powerpoint/2010/main" val="1226171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believe that this is a fair presumption for large business for whom it might be too burdensome to figure out where the benefit or primary us location of their products is. However, we feel that 250 customers is too low of a number of customers and would include too many taxpayers. The State went from 10K to 250. By increasing the number of customers required we ensure that this does not become the default rule, while still providing the relief for the large corporations. </a:t>
            </a:r>
          </a:p>
        </p:txBody>
      </p:sp>
      <p:sp>
        <p:nvSpPr>
          <p:cNvPr id="4" name="Slide Number Placeholder 3"/>
          <p:cNvSpPr>
            <a:spLocks noGrp="1"/>
          </p:cNvSpPr>
          <p:nvPr>
            <p:ph type="sldNum" sz="quarter" idx="5"/>
          </p:nvPr>
        </p:nvSpPr>
        <p:spPr/>
        <p:txBody>
          <a:bodyPr/>
          <a:lstStyle/>
          <a:p>
            <a:fld id="{C3158099-3439-4014-BCD3-A365E3912F52}" type="slidenum">
              <a:rPr lang="en-US" smtClean="0"/>
              <a:t>10</a:t>
            </a:fld>
            <a:endParaRPr lang="en-US"/>
          </a:p>
        </p:txBody>
      </p:sp>
    </p:spTree>
    <p:extLst>
      <p:ext uri="{BB962C8B-B14F-4D97-AF65-F5344CB8AC3E}">
        <p14:creationId xmlns:p14="http://schemas.microsoft.com/office/powerpoint/2010/main" val="445342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FDD5DA25-B433-4169-B658-A7E4A287B078}" type="datetime1">
              <a:rPr lang="en-US" smtClean="0"/>
              <a:t>5/17/2024</a:t>
            </a:fld>
            <a:endParaRPr lang="en-US"/>
          </a:p>
        </p:txBody>
      </p:sp>
      <p:sp>
        <p:nvSpPr>
          <p:cNvPr id="5" name="Footer Placeholder 4"/>
          <p:cNvSpPr>
            <a:spLocks noGrp="1"/>
          </p:cNvSpPr>
          <p:nvPr>
            <p:ph type="ftr" sz="quarter" idx="11"/>
          </p:nvPr>
        </p:nvSpPr>
        <p:spPr/>
        <p:txBody>
          <a:bodyPr/>
          <a:lstStyle/>
          <a:p>
            <a:r>
              <a:rPr lang="en-US"/>
              <a:t>FOR DELIBERATIVE PURPOSES ONLY</a:t>
            </a:r>
          </a:p>
        </p:txBody>
      </p:sp>
      <p:sp>
        <p:nvSpPr>
          <p:cNvPr id="6" name="Slide Number Placeholder 5"/>
          <p:cNvSpPr>
            <a:spLocks noGrp="1"/>
          </p:cNvSpPr>
          <p:nvPr>
            <p:ph type="sldNum" sz="quarter" idx="12"/>
          </p:nvPr>
        </p:nvSpPr>
        <p:spPr/>
        <p:txBody>
          <a:bodyPr/>
          <a:lstStyle/>
          <a:p>
            <a:fld id="{524C4BC3-1323-4623-A9BD-DEA78660339F}"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6311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C61DCA-1EC4-4BD7-8507-705224DC3E49}" type="datetime1">
              <a:rPr lang="en-US" smtClean="0"/>
              <a:t>5/17/2024</a:t>
            </a:fld>
            <a:endParaRPr lang="en-US"/>
          </a:p>
        </p:txBody>
      </p:sp>
      <p:sp>
        <p:nvSpPr>
          <p:cNvPr id="5" name="Footer Placeholder 4"/>
          <p:cNvSpPr>
            <a:spLocks noGrp="1"/>
          </p:cNvSpPr>
          <p:nvPr>
            <p:ph type="ftr" sz="quarter" idx="11"/>
          </p:nvPr>
        </p:nvSpPr>
        <p:spPr/>
        <p:txBody>
          <a:bodyPr/>
          <a:lstStyle/>
          <a:p>
            <a:r>
              <a:rPr lang="en-US"/>
              <a:t>FOR DELIBERATIVE PURPOSES ONLY</a:t>
            </a:r>
          </a:p>
        </p:txBody>
      </p:sp>
      <p:sp>
        <p:nvSpPr>
          <p:cNvPr id="6" name="Slide Number Placeholder 5"/>
          <p:cNvSpPr>
            <a:spLocks noGrp="1"/>
          </p:cNvSpPr>
          <p:nvPr>
            <p:ph type="sldNum" sz="quarter" idx="12"/>
          </p:nvPr>
        </p:nvSpPr>
        <p:spPr/>
        <p:txBody>
          <a:bodyPr/>
          <a:lstStyle/>
          <a:p>
            <a:fld id="{524C4BC3-1323-4623-A9BD-DEA78660339F}" type="slidenum">
              <a:rPr lang="en-US" smtClean="0"/>
              <a:t>‹#›</a:t>
            </a:fld>
            <a:endParaRPr lang="en-US"/>
          </a:p>
        </p:txBody>
      </p:sp>
    </p:spTree>
    <p:extLst>
      <p:ext uri="{BB962C8B-B14F-4D97-AF65-F5344CB8AC3E}">
        <p14:creationId xmlns:p14="http://schemas.microsoft.com/office/powerpoint/2010/main" val="2011915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E2A8F-B52E-4BAD-9024-5C2BAF8E6425}" type="datetime1">
              <a:rPr lang="en-US" smtClean="0"/>
              <a:t>5/17/2024</a:t>
            </a:fld>
            <a:endParaRPr lang="en-US"/>
          </a:p>
        </p:txBody>
      </p:sp>
      <p:sp>
        <p:nvSpPr>
          <p:cNvPr id="5" name="Footer Placeholder 4"/>
          <p:cNvSpPr>
            <a:spLocks noGrp="1"/>
          </p:cNvSpPr>
          <p:nvPr>
            <p:ph type="ftr" sz="quarter" idx="11"/>
          </p:nvPr>
        </p:nvSpPr>
        <p:spPr/>
        <p:txBody>
          <a:bodyPr/>
          <a:lstStyle/>
          <a:p>
            <a:r>
              <a:rPr lang="en-US"/>
              <a:t>FOR DELIBERATIVE PURPOSES ONLY</a:t>
            </a:r>
          </a:p>
        </p:txBody>
      </p:sp>
      <p:sp>
        <p:nvSpPr>
          <p:cNvPr id="6" name="Slide Number Placeholder 5"/>
          <p:cNvSpPr>
            <a:spLocks noGrp="1"/>
          </p:cNvSpPr>
          <p:nvPr>
            <p:ph type="sldNum" sz="quarter" idx="12"/>
          </p:nvPr>
        </p:nvSpPr>
        <p:spPr/>
        <p:txBody>
          <a:bodyPr/>
          <a:lstStyle/>
          <a:p>
            <a:fld id="{524C4BC3-1323-4623-A9BD-DEA78660339F}" type="slidenum">
              <a:rPr lang="en-US" smtClean="0"/>
              <a:t>‹#›</a:t>
            </a:fld>
            <a:endParaRPr lang="en-US"/>
          </a:p>
        </p:txBody>
      </p:sp>
    </p:spTree>
    <p:extLst>
      <p:ext uri="{BB962C8B-B14F-4D97-AF65-F5344CB8AC3E}">
        <p14:creationId xmlns:p14="http://schemas.microsoft.com/office/powerpoint/2010/main" val="3211092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5A212E-923E-4D5B-8574-F3C97131184C}" type="datetime1">
              <a:rPr lang="en-US" smtClean="0"/>
              <a:t>5/17/2024</a:t>
            </a:fld>
            <a:endParaRPr lang="en-US"/>
          </a:p>
        </p:txBody>
      </p:sp>
      <p:sp>
        <p:nvSpPr>
          <p:cNvPr id="5" name="Footer Placeholder 4"/>
          <p:cNvSpPr>
            <a:spLocks noGrp="1"/>
          </p:cNvSpPr>
          <p:nvPr>
            <p:ph type="ftr" sz="quarter" idx="11"/>
          </p:nvPr>
        </p:nvSpPr>
        <p:spPr/>
        <p:txBody>
          <a:bodyPr/>
          <a:lstStyle/>
          <a:p>
            <a:r>
              <a:rPr lang="en-US"/>
              <a:t>FOR DELIBERATIVE PURPOSES ONLY</a:t>
            </a:r>
          </a:p>
        </p:txBody>
      </p:sp>
      <p:sp>
        <p:nvSpPr>
          <p:cNvPr id="6" name="Slide Number Placeholder 5"/>
          <p:cNvSpPr>
            <a:spLocks noGrp="1"/>
          </p:cNvSpPr>
          <p:nvPr>
            <p:ph type="sldNum" sz="quarter" idx="12"/>
          </p:nvPr>
        </p:nvSpPr>
        <p:spPr/>
        <p:txBody>
          <a:bodyPr/>
          <a:lstStyle/>
          <a:p>
            <a:fld id="{524C4BC3-1323-4623-A9BD-DEA78660339F}" type="slidenum">
              <a:rPr lang="en-US" smtClean="0"/>
              <a:t>‹#›</a:t>
            </a:fld>
            <a:endParaRPr lang="en-US"/>
          </a:p>
        </p:txBody>
      </p:sp>
    </p:spTree>
    <p:extLst>
      <p:ext uri="{BB962C8B-B14F-4D97-AF65-F5344CB8AC3E}">
        <p14:creationId xmlns:p14="http://schemas.microsoft.com/office/powerpoint/2010/main" val="395246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28AA6D-55FA-4A78-B4C8-3E3F3262C93F}" type="datetime1">
              <a:rPr lang="en-US" smtClean="0"/>
              <a:t>5/17/2024</a:t>
            </a:fld>
            <a:endParaRPr lang="en-US"/>
          </a:p>
        </p:txBody>
      </p:sp>
      <p:sp>
        <p:nvSpPr>
          <p:cNvPr id="5" name="Footer Placeholder 4"/>
          <p:cNvSpPr>
            <a:spLocks noGrp="1"/>
          </p:cNvSpPr>
          <p:nvPr>
            <p:ph type="ftr" sz="quarter" idx="11"/>
          </p:nvPr>
        </p:nvSpPr>
        <p:spPr/>
        <p:txBody>
          <a:bodyPr/>
          <a:lstStyle/>
          <a:p>
            <a:r>
              <a:rPr lang="en-US"/>
              <a:t>FOR DELIBERATIVE PURPOSES ONLY</a:t>
            </a:r>
          </a:p>
        </p:txBody>
      </p:sp>
      <p:sp>
        <p:nvSpPr>
          <p:cNvPr id="6" name="Slide Number Placeholder 5"/>
          <p:cNvSpPr>
            <a:spLocks noGrp="1"/>
          </p:cNvSpPr>
          <p:nvPr>
            <p:ph type="sldNum" sz="quarter" idx="12"/>
          </p:nvPr>
        </p:nvSpPr>
        <p:spPr/>
        <p:txBody>
          <a:bodyPr/>
          <a:lstStyle/>
          <a:p>
            <a:fld id="{524C4BC3-1323-4623-A9BD-DEA78660339F}"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4624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2D275EE-B5F6-4A1E-8C87-8A883AA63575}" type="datetime1">
              <a:rPr lang="en-US" smtClean="0"/>
              <a:t>5/17/2024</a:t>
            </a:fld>
            <a:endParaRPr lang="en-US"/>
          </a:p>
        </p:txBody>
      </p:sp>
      <p:sp>
        <p:nvSpPr>
          <p:cNvPr id="6" name="Footer Placeholder 5"/>
          <p:cNvSpPr>
            <a:spLocks noGrp="1"/>
          </p:cNvSpPr>
          <p:nvPr>
            <p:ph type="ftr" sz="quarter" idx="11"/>
          </p:nvPr>
        </p:nvSpPr>
        <p:spPr/>
        <p:txBody>
          <a:bodyPr/>
          <a:lstStyle/>
          <a:p>
            <a:r>
              <a:rPr lang="en-US"/>
              <a:t>FOR DELIBERATIVE PURPOSES ONLY</a:t>
            </a:r>
          </a:p>
        </p:txBody>
      </p:sp>
      <p:sp>
        <p:nvSpPr>
          <p:cNvPr id="7" name="Slide Number Placeholder 6"/>
          <p:cNvSpPr>
            <a:spLocks noGrp="1"/>
          </p:cNvSpPr>
          <p:nvPr>
            <p:ph type="sldNum" sz="quarter" idx="12"/>
          </p:nvPr>
        </p:nvSpPr>
        <p:spPr/>
        <p:txBody>
          <a:bodyPr/>
          <a:lstStyle/>
          <a:p>
            <a:fld id="{524C4BC3-1323-4623-A9BD-DEA78660339F}" type="slidenum">
              <a:rPr lang="en-US" smtClean="0"/>
              <a:t>‹#›</a:t>
            </a:fld>
            <a:endParaRPr lang="en-US"/>
          </a:p>
        </p:txBody>
      </p:sp>
    </p:spTree>
    <p:extLst>
      <p:ext uri="{BB962C8B-B14F-4D97-AF65-F5344CB8AC3E}">
        <p14:creationId xmlns:p14="http://schemas.microsoft.com/office/powerpoint/2010/main" val="1568757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6EB69E3-134F-4E2E-91F7-840E815AAA1A}" type="datetime1">
              <a:rPr lang="en-US" smtClean="0"/>
              <a:t>5/17/2024</a:t>
            </a:fld>
            <a:endParaRPr lang="en-US"/>
          </a:p>
        </p:txBody>
      </p:sp>
      <p:sp>
        <p:nvSpPr>
          <p:cNvPr id="8" name="Footer Placeholder 7"/>
          <p:cNvSpPr>
            <a:spLocks noGrp="1"/>
          </p:cNvSpPr>
          <p:nvPr>
            <p:ph type="ftr" sz="quarter" idx="11"/>
          </p:nvPr>
        </p:nvSpPr>
        <p:spPr/>
        <p:txBody>
          <a:bodyPr/>
          <a:lstStyle/>
          <a:p>
            <a:r>
              <a:rPr lang="en-US"/>
              <a:t>FOR DELIBERATIVE PURPOSES ONLY</a:t>
            </a:r>
          </a:p>
        </p:txBody>
      </p:sp>
      <p:sp>
        <p:nvSpPr>
          <p:cNvPr id="9" name="Slide Number Placeholder 8"/>
          <p:cNvSpPr>
            <a:spLocks noGrp="1"/>
          </p:cNvSpPr>
          <p:nvPr>
            <p:ph type="sldNum" sz="quarter" idx="12"/>
          </p:nvPr>
        </p:nvSpPr>
        <p:spPr/>
        <p:txBody>
          <a:bodyPr/>
          <a:lstStyle/>
          <a:p>
            <a:fld id="{524C4BC3-1323-4623-A9BD-DEA78660339F}" type="slidenum">
              <a:rPr lang="en-US" smtClean="0"/>
              <a:t>‹#›</a:t>
            </a:fld>
            <a:endParaRPr lang="en-US"/>
          </a:p>
        </p:txBody>
      </p:sp>
    </p:spTree>
    <p:extLst>
      <p:ext uri="{BB962C8B-B14F-4D97-AF65-F5344CB8AC3E}">
        <p14:creationId xmlns:p14="http://schemas.microsoft.com/office/powerpoint/2010/main" val="828508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62ED716-7F51-4BD5-BEC9-1DB4CA839800}" type="datetime1">
              <a:rPr lang="en-US" smtClean="0"/>
              <a:t>5/17/2024</a:t>
            </a:fld>
            <a:endParaRPr lang="en-US"/>
          </a:p>
        </p:txBody>
      </p:sp>
      <p:sp>
        <p:nvSpPr>
          <p:cNvPr id="4" name="Footer Placeholder 3"/>
          <p:cNvSpPr>
            <a:spLocks noGrp="1"/>
          </p:cNvSpPr>
          <p:nvPr>
            <p:ph type="ftr" sz="quarter" idx="11"/>
          </p:nvPr>
        </p:nvSpPr>
        <p:spPr/>
        <p:txBody>
          <a:bodyPr/>
          <a:lstStyle/>
          <a:p>
            <a:r>
              <a:rPr lang="en-US"/>
              <a:t>FOR DELIBERATIVE PURPOSES ONLY</a:t>
            </a:r>
          </a:p>
        </p:txBody>
      </p:sp>
      <p:sp>
        <p:nvSpPr>
          <p:cNvPr id="5" name="Slide Number Placeholder 4"/>
          <p:cNvSpPr>
            <a:spLocks noGrp="1"/>
          </p:cNvSpPr>
          <p:nvPr>
            <p:ph type="sldNum" sz="quarter" idx="12"/>
          </p:nvPr>
        </p:nvSpPr>
        <p:spPr/>
        <p:txBody>
          <a:bodyPr/>
          <a:lstStyle/>
          <a:p>
            <a:fld id="{524C4BC3-1323-4623-A9BD-DEA78660339F}" type="slidenum">
              <a:rPr lang="en-US" smtClean="0"/>
              <a:t>‹#›</a:t>
            </a:fld>
            <a:endParaRPr lang="en-US"/>
          </a:p>
        </p:txBody>
      </p:sp>
    </p:spTree>
    <p:extLst>
      <p:ext uri="{BB962C8B-B14F-4D97-AF65-F5344CB8AC3E}">
        <p14:creationId xmlns:p14="http://schemas.microsoft.com/office/powerpoint/2010/main" val="3989915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9041E2D-9306-4737-B339-7FB3B7C1D205}" type="datetime1">
              <a:rPr lang="en-US" smtClean="0"/>
              <a:t>5/17/2024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FOR DELIBERATIVE PURPOSES ONLY</a:t>
            </a:r>
          </a:p>
        </p:txBody>
      </p:sp>
      <p:sp>
        <p:nvSpPr>
          <p:cNvPr id="9" name="Slide Number Placeholder 8"/>
          <p:cNvSpPr>
            <a:spLocks noGrp="1"/>
          </p:cNvSpPr>
          <p:nvPr>
            <p:ph type="sldNum" sz="quarter" idx="12"/>
          </p:nvPr>
        </p:nvSpPr>
        <p:spPr/>
        <p:txBody>
          <a:bodyPr/>
          <a:lstStyle/>
          <a:p>
            <a:fld id="{524C4BC3-1323-4623-A9BD-DEA78660339F}" type="slidenum">
              <a:rPr lang="en-US" smtClean="0"/>
              <a:t>‹#›</a:t>
            </a:fld>
            <a:endParaRPr lang="en-US"/>
          </a:p>
        </p:txBody>
      </p:sp>
    </p:spTree>
    <p:extLst>
      <p:ext uri="{BB962C8B-B14F-4D97-AF65-F5344CB8AC3E}">
        <p14:creationId xmlns:p14="http://schemas.microsoft.com/office/powerpoint/2010/main" val="2786720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DDF4282-AF12-40C1-A060-47FDD4C3A1E3}" type="datetime1">
              <a:rPr lang="en-US" smtClean="0"/>
              <a:t>5/17/2024</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a:t>FOR DELIBERATIVE PURPOSES ONLY</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24C4BC3-1323-4623-A9BD-DEA78660339F}" type="slidenum">
              <a:rPr lang="en-US" smtClean="0"/>
              <a:t>‹#›</a:t>
            </a:fld>
            <a:endParaRPr lang="en-US"/>
          </a:p>
        </p:txBody>
      </p:sp>
    </p:spTree>
    <p:extLst>
      <p:ext uri="{BB962C8B-B14F-4D97-AF65-F5344CB8AC3E}">
        <p14:creationId xmlns:p14="http://schemas.microsoft.com/office/powerpoint/2010/main" val="1023358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6DE4D87-BF85-4007-B859-88052EDE5FF1}" type="datetime1">
              <a:rPr lang="en-US" smtClean="0"/>
              <a:t>5/17/2024</a:t>
            </a:fld>
            <a:endParaRPr lang="en-US"/>
          </a:p>
        </p:txBody>
      </p:sp>
      <p:sp>
        <p:nvSpPr>
          <p:cNvPr id="6" name="Footer Placeholder 5"/>
          <p:cNvSpPr>
            <a:spLocks noGrp="1"/>
          </p:cNvSpPr>
          <p:nvPr>
            <p:ph type="ftr" sz="quarter" idx="11"/>
          </p:nvPr>
        </p:nvSpPr>
        <p:spPr/>
        <p:txBody>
          <a:bodyPr/>
          <a:lstStyle/>
          <a:p>
            <a:r>
              <a:rPr lang="en-US"/>
              <a:t>FOR DELIBERATIVE PURPOSES ONLY</a:t>
            </a:r>
          </a:p>
        </p:txBody>
      </p:sp>
      <p:sp>
        <p:nvSpPr>
          <p:cNvPr id="7" name="Slide Number Placeholder 6"/>
          <p:cNvSpPr>
            <a:spLocks noGrp="1"/>
          </p:cNvSpPr>
          <p:nvPr>
            <p:ph type="sldNum" sz="quarter" idx="12"/>
          </p:nvPr>
        </p:nvSpPr>
        <p:spPr/>
        <p:txBody>
          <a:bodyPr/>
          <a:lstStyle/>
          <a:p>
            <a:fld id="{524C4BC3-1323-4623-A9BD-DEA78660339F}" type="slidenum">
              <a:rPr lang="en-US" smtClean="0"/>
              <a:t>‹#›</a:t>
            </a:fld>
            <a:endParaRPr lang="en-US"/>
          </a:p>
        </p:txBody>
      </p:sp>
    </p:spTree>
    <p:extLst>
      <p:ext uri="{BB962C8B-B14F-4D97-AF65-F5344CB8AC3E}">
        <p14:creationId xmlns:p14="http://schemas.microsoft.com/office/powerpoint/2010/main" val="1134920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74000">
              <a:schemeClr val="bg1"/>
            </a:gs>
            <a:gs pos="83000">
              <a:schemeClr val="bg1">
                <a:lumMod val="95000"/>
              </a:schemeClr>
            </a:gs>
            <a:gs pos="100000">
              <a:schemeClr val="bg1">
                <a:lumMod val="75000"/>
              </a:scheme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2361A49-745C-47CC-85A8-942608A1BB34}" type="datetime1">
              <a:rPr lang="en-US" smtClean="0"/>
              <a:t>5/17/2024</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FOR DELIBERATIVE PURPOSES ONLY</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24C4BC3-1323-4623-A9BD-DEA78660339F}"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3490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AE6B5-69BE-7AA4-1550-492F835F8BE0}"/>
              </a:ext>
            </a:extLst>
          </p:cNvPr>
          <p:cNvSpPr>
            <a:spLocks noGrp="1"/>
          </p:cNvSpPr>
          <p:nvPr>
            <p:ph type="ctrTitle"/>
          </p:nvPr>
        </p:nvSpPr>
        <p:spPr/>
        <p:txBody>
          <a:bodyPr>
            <a:normAutofit/>
          </a:bodyPr>
          <a:lstStyle/>
          <a:p>
            <a:r>
              <a:rPr lang="en-US" sz="7200" b="1">
                <a:solidFill>
                  <a:schemeClr val="tx1"/>
                </a:solidFill>
                <a:latin typeface="+mn-lt"/>
              </a:rPr>
              <a:t>Business Corporation Tax </a:t>
            </a:r>
          </a:p>
        </p:txBody>
      </p:sp>
      <p:sp>
        <p:nvSpPr>
          <p:cNvPr id="3" name="Subtitle 2">
            <a:extLst>
              <a:ext uri="{FF2B5EF4-FFF2-40B4-BE49-F238E27FC236}">
                <a16:creationId xmlns:a16="http://schemas.microsoft.com/office/drawing/2014/main" id="{6C451EC3-BE19-211F-3DF0-7DF0371AF73A}"/>
              </a:ext>
            </a:extLst>
          </p:cNvPr>
          <p:cNvSpPr>
            <a:spLocks noGrp="1"/>
          </p:cNvSpPr>
          <p:nvPr>
            <p:ph type="subTitle" idx="1"/>
          </p:nvPr>
        </p:nvSpPr>
        <p:spPr/>
        <p:txBody>
          <a:bodyPr>
            <a:normAutofit/>
          </a:bodyPr>
          <a:lstStyle/>
          <a:p>
            <a:pPr algn="ctr"/>
            <a:r>
              <a:rPr lang="en-US" sz="5400" b="1" spc="-50">
                <a:solidFill>
                  <a:schemeClr val="tx1"/>
                </a:solidFill>
                <a:latin typeface="+mn-lt"/>
                <a:ea typeface="+mj-ea"/>
                <a:cs typeface="+mj-cs"/>
              </a:rPr>
              <a:t>Regulations Update</a:t>
            </a:r>
          </a:p>
        </p:txBody>
      </p:sp>
      <p:pic>
        <p:nvPicPr>
          <p:cNvPr id="1026" name="Picture 2" descr="Logo&#10;&#10;Description automatically generated">
            <a:extLst>
              <a:ext uri="{FF2B5EF4-FFF2-40B4-BE49-F238E27FC236}">
                <a16:creationId xmlns:a16="http://schemas.microsoft.com/office/drawing/2014/main" id="{C5B2B062-BE70-8058-AB49-DBFD8CAF44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249" y="520384"/>
            <a:ext cx="2844559" cy="1135619"/>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BAAA0D6E-447E-D3D7-F25F-B11557C3BD97}"/>
              </a:ext>
            </a:extLst>
          </p:cNvPr>
          <p:cNvSpPr>
            <a:spLocks noGrp="1"/>
          </p:cNvSpPr>
          <p:nvPr>
            <p:ph type="ftr" sz="quarter" idx="11"/>
          </p:nvPr>
        </p:nvSpPr>
        <p:spPr/>
        <p:txBody>
          <a:bodyPr/>
          <a:lstStyle/>
          <a:p>
            <a:r>
              <a:rPr lang="en-US"/>
              <a:t>FOR DELIBERATIVE PURPOSES ONLY</a:t>
            </a:r>
            <a:endParaRPr lang="en-US" dirty="0"/>
          </a:p>
        </p:txBody>
      </p:sp>
    </p:spTree>
    <p:extLst>
      <p:ext uri="{BB962C8B-B14F-4D97-AF65-F5344CB8AC3E}">
        <p14:creationId xmlns:p14="http://schemas.microsoft.com/office/powerpoint/2010/main" val="2598661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59CE0-7186-5208-B98D-27F1CB23C2B6}"/>
              </a:ext>
            </a:extLst>
          </p:cNvPr>
          <p:cNvSpPr>
            <a:spLocks noGrp="1"/>
          </p:cNvSpPr>
          <p:nvPr>
            <p:ph type="title"/>
          </p:nvPr>
        </p:nvSpPr>
        <p:spPr/>
        <p:txBody>
          <a:bodyPr>
            <a:normAutofit/>
          </a:bodyPr>
          <a:lstStyle/>
          <a:p>
            <a:pPr lvl="1" algn="ctr"/>
            <a:r>
              <a:rPr lang="en-US" sz="5400" kern="1200" spc="-50">
                <a:solidFill>
                  <a:schemeClr val="tx1"/>
                </a:solidFill>
                <a:latin typeface="+mn-lt"/>
                <a:ea typeface="+mj-ea"/>
                <a:cs typeface="+mj-cs"/>
              </a:rPr>
              <a:t>Billing Address Safe Harbor</a:t>
            </a:r>
          </a:p>
        </p:txBody>
      </p:sp>
      <p:sp>
        <p:nvSpPr>
          <p:cNvPr id="3" name="Content Placeholder 2">
            <a:extLst>
              <a:ext uri="{FF2B5EF4-FFF2-40B4-BE49-F238E27FC236}">
                <a16:creationId xmlns:a16="http://schemas.microsoft.com/office/drawing/2014/main" id="{154A5631-DCBE-A623-EFE6-40FBA51A074B}"/>
              </a:ext>
            </a:extLst>
          </p:cNvPr>
          <p:cNvSpPr>
            <a:spLocks noGrp="1"/>
          </p:cNvSpPr>
          <p:nvPr>
            <p:ph idx="1"/>
          </p:nvPr>
        </p:nvSpPr>
        <p:spPr/>
        <p:txBody>
          <a:bodyPr>
            <a:normAutofit/>
          </a:bodyPr>
          <a:lstStyle/>
          <a:p>
            <a:pPr lvl="1">
              <a:buClrTx/>
              <a:buFont typeface="Wingdings" panose="05000000000000000000" pitchFamily="2" charset="2"/>
              <a:buChar char="§"/>
            </a:pPr>
            <a:r>
              <a:rPr lang="en-US" sz="2800"/>
              <a:t>If a taxpayer has 250 business customers purchasing substantially similar products or services and no more than 5% of receipts from such products or services are from any particular customer, then there is a presumption that the primary use location (for digital products or services) or the location where benefit is received (for other business receipts) is the customer’s billing address. </a:t>
            </a:r>
          </a:p>
          <a:p>
            <a:pPr lvl="1">
              <a:buClrTx/>
              <a:buFont typeface="Wingdings" panose="05000000000000000000" pitchFamily="2" charset="2"/>
              <a:buChar char="§"/>
            </a:pPr>
            <a:r>
              <a:rPr lang="en-US" sz="2800"/>
              <a:t>DOF proposes to increase the number of customers needed to meet the requirements of the billing address safe harbor to 1,000. </a:t>
            </a:r>
          </a:p>
        </p:txBody>
      </p:sp>
      <p:sp>
        <p:nvSpPr>
          <p:cNvPr id="4" name="Footer Placeholder 3">
            <a:extLst>
              <a:ext uri="{FF2B5EF4-FFF2-40B4-BE49-F238E27FC236}">
                <a16:creationId xmlns:a16="http://schemas.microsoft.com/office/drawing/2014/main" id="{E4AAE226-CE13-F5C4-677C-F2E6DC59786E}"/>
              </a:ext>
            </a:extLst>
          </p:cNvPr>
          <p:cNvSpPr>
            <a:spLocks noGrp="1"/>
          </p:cNvSpPr>
          <p:nvPr>
            <p:ph type="ftr" sz="quarter" idx="11"/>
          </p:nvPr>
        </p:nvSpPr>
        <p:spPr/>
        <p:txBody>
          <a:bodyPr/>
          <a:lstStyle/>
          <a:p>
            <a:r>
              <a:rPr lang="en-US"/>
              <a:t>FOR DELIBERATIVE PURPOSES ONLY</a:t>
            </a:r>
          </a:p>
        </p:txBody>
      </p:sp>
    </p:spTree>
    <p:extLst>
      <p:ext uri="{BB962C8B-B14F-4D97-AF65-F5344CB8AC3E}">
        <p14:creationId xmlns:p14="http://schemas.microsoft.com/office/powerpoint/2010/main" val="1533434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211A2-6770-3398-8EA2-557BF9FEC3E4}"/>
              </a:ext>
            </a:extLst>
          </p:cNvPr>
          <p:cNvSpPr>
            <a:spLocks noGrp="1"/>
          </p:cNvSpPr>
          <p:nvPr>
            <p:ph type="title"/>
          </p:nvPr>
        </p:nvSpPr>
        <p:spPr/>
        <p:txBody>
          <a:bodyPr>
            <a:normAutofit/>
          </a:bodyPr>
          <a:lstStyle/>
          <a:p>
            <a:pPr algn="ctr"/>
            <a:r>
              <a:rPr lang="en-US" dirty="0">
                <a:solidFill>
                  <a:schemeClr val="tx1"/>
                </a:solidFill>
                <a:latin typeface="+mn-lt"/>
              </a:rPr>
              <a:t>Income from Real Estate Mortgage Investment Conduits (REMICs)</a:t>
            </a:r>
          </a:p>
        </p:txBody>
      </p:sp>
      <p:sp>
        <p:nvSpPr>
          <p:cNvPr id="3" name="Content Placeholder 2">
            <a:extLst>
              <a:ext uri="{FF2B5EF4-FFF2-40B4-BE49-F238E27FC236}">
                <a16:creationId xmlns:a16="http://schemas.microsoft.com/office/drawing/2014/main" id="{B5090556-BACF-52F5-6F08-496C65F3C7D3}"/>
              </a:ext>
            </a:extLst>
          </p:cNvPr>
          <p:cNvSpPr>
            <a:spLocks noGrp="1"/>
          </p:cNvSpPr>
          <p:nvPr>
            <p:ph idx="1"/>
          </p:nvPr>
        </p:nvSpPr>
        <p:spPr/>
        <p:txBody>
          <a:bodyPr>
            <a:normAutofit/>
          </a:bodyPr>
          <a:lstStyle/>
          <a:p>
            <a:pPr lvl="1">
              <a:buClrTx/>
              <a:buFont typeface="Wingdings" panose="05000000000000000000" pitchFamily="2" charset="2"/>
              <a:buChar char="§"/>
            </a:pPr>
            <a:r>
              <a:rPr lang="en-US" sz="2800">
                <a:solidFill>
                  <a:schemeClr val="tx1"/>
                </a:solidFill>
              </a:rPr>
              <a:t>IRC Section 860E applies to holders of a residual interest in REMICs and requires that the taxable income of such interest holders be no less than the amount of the excess inclusion defined by IRC Section 860E(c). </a:t>
            </a:r>
          </a:p>
          <a:p>
            <a:pPr lvl="1">
              <a:buClrTx/>
              <a:buFont typeface="Wingdings" panose="05000000000000000000" pitchFamily="2" charset="2"/>
              <a:buChar char="§"/>
            </a:pPr>
            <a:r>
              <a:rPr lang="en-US" sz="2800">
                <a:solidFill>
                  <a:schemeClr val="tx1"/>
                </a:solidFill>
              </a:rPr>
              <a:t>The excess inclusion is part of federal taxable income that serves as the starting point for the BCT.</a:t>
            </a:r>
          </a:p>
          <a:p>
            <a:pPr lvl="1">
              <a:buClrTx/>
              <a:buFont typeface="Wingdings" panose="05000000000000000000" pitchFamily="2" charset="2"/>
              <a:buChar char="§"/>
            </a:pPr>
            <a:r>
              <a:rPr lang="en-US" sz="2800">
                <a:solidFill>
                  <a:schemeClr val="tx1"/>
                </a:solidFill>
              </a:rPr>
              <a:t>There is no statutory modification to deduct the excess inclusion from federal taxable income when calculating Entire Net Income. </a:t>
            </a:r>
          </a:p>
          <a:p>
            <a:pPr lvl="1">
              <a:buClrTx/>
              <a:buFont typeface="Wingdings" panose="05000000000000000000" pitchFamily="2" charset="2"/>
              <a:buChar char="§"/>
            </a:pPr>
            <a:r>
              <a:rPr lang="en-US" sz="2800">
                <a:solidFill>
                  <a:schemeClr val="tx1"/>
                </a:solidFill>
              </a:rPr>
              <a:t>DOF intends to retain the excess inclusion in Entire Net Income. </a:t>
            </a:r>
          </a:p>
        </p:txBody>
      </p:sp>
      <p:sp>
        <p:nvSpPr>
          <p:cNvPr id="4" name="Footer Placeholder 3">
            <a:extLst>
              <a:ext uri="{FF2B5EF4-FFF2-40B4-BE49-F238E27FC236}">
                <a16:creationId xmlns:a16="http://schemas.microsoft.com/office/drawing/2014/main" id="{0DC7B7AE-1C7A-8196-251F-223F239C57C2}"/>
              </a:ext>
            </a:extLst>
          </p:cNvPr>
          <p:cNvSpPr>
            <a:spLocks noGrp="1"/>
          </p:cNvSpPr>
          <p:nvPr>
            <p:ph type="ftr" sz="quarter" idx="11"/>
          </p:nvPr>
        </p:nvSpPr>
        <p:spPr/>
        <p:txBody>
          <a:bodyPr/>
          <a:lstStyle/>
          <a:p>
            <a:r>
              <a:rPr lang="en-US"/>
              <a:t>FOR DELIBERATIVE PURPOSES ONLY</a:t>
            </a:r>
          </a:p>
        </p:txBody>
      </p:sp>
    </p:spTree>
    <p:extLst>
      <p:ext uri="{BB962C8B-B14F-4D97-AF65-F5344CB8AC3E}">
        <p14:creationId xmlns:p14="http://schemas.microsoft.com/office/powerpoint/2010/main" val="1473946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66774-608A-8960-BD1F-40A325C63B65}"/>
              </a:ext>
            </a:extLst>
          </p:cNvPr>
          <p:cNvSpPr>
            <a:spLocks noGrp="1"/>
          </p:cNvSpPr>
          <p:nvPr>
            <p:ph type="title"/>
          </p:nvPr>
        </p:nvSpPr>
        <p:spPr/>
        <p:txBody>
          <a:bodyPr/>
          <a:lstStyle/>
          <a:p>
            <a:pPr algn="ctr"/>
            <a:r>
              <a:rPr lang="en-US">
                <a:solidFill>
                  <a:schemeClr val="tx1"/>
                </a:solidFill>
                <a:latin typeface="+mn-lt"/>
              </a:rPr>
              <a:t>Comments/Questions</a:t>
            </a:r>
          </a:p>
        </p:txBody>
      </p:sp>
      <p:sp>
        <p:nvSpPr>
          <p:cNvPr id="3" name="Content Placeholder 2">
            <a:extLst>
              <a:ext uri="{FF2B5EF4-FFF2-40B4-BE49-F238E27FC236}">
                <a16:creationId xmlns:a16="http://schemas.microsoft.com/office/drawing/2014/main" id="{F0A2C551-88CC-F32B-D0FE-2ADF54799B25}"/>
              </a:ext>
            </a:extLst>
          </p:cNvPr>
          <p:cNvSpPr>
            <a:spLocks noGrp="1"/>
          </p:cNvSpPr>
          <p:nvPr>
            <p:ph idx="1"/>
          </p:nvPr>
        </p:nvSpPr>
        <p:spPr/>
        <p:txBody>
          <a:bodyPr/>
          <a:lstStyle/>
          <a:p>
            <a:pPr algn="ctr"/>
            <a:endParaRPr lang="en-US" sz="2800"/>
          </a:p>
          <a:p>
            <a:pPr marL="0" indent="0" algn="ctr">
              <a:buNone/>
            </a:pPr>
            <a:r>
              <a:rPr lang="en-US" sz="2800"/>
              <a:t>We will issue a written response to the relevant comments and questions we receive today and those submitted online. </a:t>
            </a:r>
          </a:p>
          <a:p>
            <a:pPr algn="ctr"/>
            <a:endParaRPr lang="en-US" sz="2800"/>
          </a:p>
          <a:p>
            <a:pPr algn="ctr"/>
            <a:r>
              <a:rPr lang="en-US" sz="2800"/>
              <a:t>Thank you for joining us.</a:t>
            </a:r>
          </a:p>
        </p:txBody>
      </p:sp>
      <p:sp>
        <p:nvSpPr>
          <p:cNvPr id="4" name="Footer Placeholder 3">
            <a:extLst>
              <a:ext uri="{FF2B5EF4-FFF2-40B4-BE49-F238E27FC236}">
                <a16:creationId xmlns:a16="http://schemas.microsoft.com/office/drawing/2014/main" id="{A2C5E5AD-70D0-2605-4903-26EA91DD2E68}"/>
              </a:ext>
            </a:extLst>
          </p:cNvPr>
          <p:cNvSpPr>
            <a:spLocks noGrp="1"/>
          </p:cNvSpPr>
          <p:nvPr>
            <p:ph type="ftr" sz="quarter" idx="11"/>
          </p:nvPr>
        </p:nvSpPr>
        <p:spPr/>
        <p:txBody>
          <a:bodyPr/>
          <a:lstStyle/>
          <a:p>
            <a:r>
              <a:rPr lang="en-US"/>
              <a:t>FOR DELIBERATIVE PURPOSES ONLY</a:t>
            </a:r>
          </a:p>
        </p:txBody>
      </p:sp>
    </p:spTree>
    <p:extLst>
      <p:ext uri="{BB962C8B-B14F-4D97-AF65-F5344CB8AC3E}">
        <p14:creationId xmlns:p14="http://schemas.microsoft.com/office/powerpoint/2010/main" val="3059987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4D127D-2E3A-F6F5-386C-3C4A86328DAB}"/>
              </a:ext>
            </a:extLst>
          </p:cNvPr>
          <p:cNvSpPr>
            <a:spLocks noGrp="1"/>
          </p:cNvSpPr>
          <p:nvPr>
            <p:ph idx="1"/>
          </p:nvPr>
        </p:nvSpPr>
        <p:spPr>
          <a:xfrm>
            <a:off x="1198881" y="1784774"/>
            <a:ext cx="10058400" cy="4023360"/>
          </a:xfrm>
        </p:spPr>
        <p:txBody>
          <a:bodyPr vert="horz" lIns="0" tIns="45720" rIns="0" bIns="45720" rtlCol="0" anchor="ctr">
            <a:normAutofit/>
          </a:bodyPr>
          <a:lstStyle/>
          <a:p>
            <a:pPr marL="0" indent="0">
              <a:buNone/>
            </a:pPr>
            <a:r>
              <a:rPr lang="en-US" sz="3600" dirty="0">
                <a:cs typeface="Calibri"/>
              </a:rPr>
              <a:t>Please note, the policies presented in these slides are proposals for deliberative purposes, and do not reflect the final regulations. </a:t>
            </a:r>
          </a:p>
        </p:txBody>
      </p:sp>
      <p:sp>
        <p:nvSpPr>
          <p:cNvPr id="2" name="Footer Placeholder 1">
            <a:extLst>
              <a:ext uri="{FF2B5EF4-FFF2-40B4-BE49-F238E27FC236}">
                <a16:creationId xmlns:a16="http://schemas.microsoft.com/office/drawing/2014/main" id="{E2339B55-717D-AC78-625F-843EA1C8E7F3}"/>
              </a:ext>
            </a:extLst>
          </p:cNvPr>
          <p:cNvSpPr>
            <a:spLocks noGrp="1"/>
          </p:cNvSpPr>
          <p:nvPr>
            <p:ph type="ftr" sz="quarter" idx="11"/>
          </p:nvPr>
        </p:nvSpPr>
        <p:spPr/>
        <p:txBody>
          <a:bodyPr/>
          <a:lstStyle/>
          <a:p>
            <a:r>
              <a:rPr lang="en-US"/>
              <a:t>FOR DELIBERATIVE PURPOSES ONLY</a:t>
            </a:r>
          </a:p>
        </p:txBody>
      </p:sp>
    </p:spTree>
    <p:extLst>
      <p:ext uri="{BB962C8B-B14F-4D97-AF65-F5344CB8AC3E}">
        <p14:creationId xmlns:p14="http://schemas.microsoft.com/office/powerpoint/2010/main" val="741124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3A8BD-C25A-6E31-B1E0-A842094C2CDF}"/>
              </a:ext>
            </a:extLst>
          </p:cNvPr>
          <p:cNvSpPr>
            <a:spLocks noGrp="1"/>
          </p:cNvSpPr>
          <p:nvPr>
            <p:ph type="title"/>
          </p:nvPr>
        </p:nvSpPr>
        <p:spPr/>
        <p:txBody>
          <a:bodyPr/>
          <a:lstStyle/>
          <a:p>
            <a:pPr algn="ctr"/>
            <a:r>
              <a:rPr lang="en-US">
                <a:solidFill>
                  <a:schemeClr val="tx1"/>
                </a:solidFill>
                <a:latin typeface="+mn-lt"/>
              </a:rPr>
              <a:t>Corporate Tax Reform of 2015	</a:t>
            </a:r>
          </a:p>
        </p:txBody>
      </p:sp>
      <p:sp>
        <p:nvSpPr>
          <p:cNvPr id="3" name="Content Placeholder 2">
            <a:extLst>
              <a:ext uri="{FF2B5EF4-FFF2-40B4-BE49-F238E27FC236}">
                <a16:creationId xmlns:a16="http://schemas.microsoft.com/office/drawing/2014/main" id="{E309B826-C7C7-259F-6986-83F40E592FEC}"/>
              </a:ext>
            </a:extLst>
          </p:cNvPr>
          <p:cNvSpPr>
            <a:spLocks noGrp="1"/>
          </p:cNvSpPr>
          <p:nvPr>
            <p:ph idx="1"/>
          </p:nvPr>
        </p:nvSpPr>
        <p:spPr/>
        <p:txBody>
          <a:bodyPr vert="horz" lIns="0" tIns="45720" rIns="0" bIns="45720" rtlCol="0" anchor="t">
            <a:normAutofit/>
          </a:bodyPr>
          <a:lstStyle/>
          <a:p>
            <a:r>
              <a:rPr lang="en-US" sz="3200">
                <a:solidFill>
                  <a:schemeClr val="tx1"/>
                </a:solidFill>
              </a:rPr>
              <a:t>New York State passed the Franchise Tax on Business Corporations reform.</a:t>
            </a:r>
          </a:p>
          <a:p>
            <a:pPr marL="566420" lvl="2">
              <a:buClrTx/>
              <a:buFont typeface="Wingdings" panose="05000000000000000000" pitchFamily="2" charset="2"/>
              <a:buChar char="§"/>
            </a:pPr>
            <a:r>
              <a:rPr lang="en-US" sz="2800">
                <a:solidFill>
                  <a:schemeClr val="tx1"/>
                </a:solidFill>
              </a:rPr>
              <a:t>Part A of Chapter 59 of the Laws of 2014 (amended by Part T of Chapter 59 of the Laws of 2015 and Part P of Chapter 60 of the Laws of 2016) </a:t>
            </a:r>
            <a:endParaRPr lang="en-US" sz="2800">
              <a:solidFill>
                <a:schemeClr val="tx1"/>
              </a:solidFill>
              <a:cs typeface="Calibri" panose="020F0502020204030204"/>
            </a:endParaRPr>
          </a:p>
          <a:p>
            <a:pPr marL="200660" lvl="1" indent="0">
              <a:buNone/>
            </a:pPr>
            <a:r>
              <a:rPr lang="en-US" sz="3200">
                <a:solidFill>
                  <a:schemeClr val="tx1"/>
                </a:solidFill>
              </a:rPr>
              <a:t>The State Legislature passed a substantially similar Business Corporation Tax reform for New York City. </a:t>
            </a:r>
            <a:endParaRPr lang="en-US" sz="3200">
              <a:solidFill>
                <a:schemeClr val="tx1"/>
              </a:solidFill>
              <a:cs typeface="Calibri"/>
            </a:endParaRPr>
          </a:p>
          <a:p>
            <a:pPr marL="566420" lvl="2">
              <a:buClrTx/>
              <a:buFont typeface="Wingdings" panose="05000000000000000000" pitchFamily="2" charset="2"/>
              <a:buChar char="§"/>
            </a:pPr>
            <a:r>
              <a:rPr lang="en-US" sz="2800">
                <a:solidFill>
                  <a:schemeClr val="tx1"/>
                </a:solidFill>
              </a:rPr>
              <a:t>Section 1 of Part D of Chapter 60 of the Laws of 2015</a:t>
            </a:r>
            <a:endParaRPr lang="en-US" sz="2800">
              <a:solidFill>
                <a:schemeClr val="tx1"/>
              </a:solidFill>
              <a:cs typeface="Calibri" panose="020F0502020204030204"/>
            </a:endParaRPr>
          </a:p>
        </p:txBody>
      </p:sp>
      <p:sp>
        <p:nvSpPr>
          <p:cNvPr id="4" name="Footer Placeholder 3">
            <a:extLst>
              <a:ext uri="{FF2B5EF4-FFF2-40B4-BE49-F238E27FC236}">
                <a16:creationId xmlns:a16="http://schemas.microsoft.com/office/drawing/2014/main" id="{702F7E6C-0CBE-B052-8B65-52F2D33670B5}"/>
              </a:ext>
            </a:extLst>
          </p:cNvPr>
          <p:cNvSpPr>
            <a:spLocks noGrp="1"/>
          </p:cNvSpPr>
          <p:nvPr>
            <p:ph type="ftr" sz="quarter" idx="11"/>
          </p:nvPr>
        </p:nvSpPr>
        <p:spPr/>
        <p:txBody>
          <a:bodyPr/>
          <a:lstStyle/>
          <a:p>
            <a:r>
              <a:rPr lang="en-US"/>
              <a:t>FOR DELIBERATIVE PURPOSES ONLY</a:t>
            </a:r>
          </a:p>
        </p:txBody>
      </p:sp>
    </p:spTree>
    <p:extLst>
      <p:ext uri="{BB962C8B-B14F-4D97-AF65-F5344CB8AC3E}">
        <p14:creationId xmlns:p14="http://schemas.microsoft.com/office/powerpoint/2010/main" val="2152843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7C360-445A-D840-7A87-129E9B4F6AE1}"/>
              </a:ext>
            </a:extLst>
          </p:cNvPr>
          <p:cNvSpPr>
            <a:spLocks noGrp="1"/>
          </p:cNvSpPr>
          <p:nvPr>
            <p:ph type="title"/>
          </p:nvPr>
        </p:nvSpPr>
        <p:spPr/>
        <p:txBody>
          <a:bodyPr/>
          <a:lstStyle/>
          <a:p>
            <a:pPr algn="ctr"/>
            <a:r>
              <a:rPr lang="en-US">
                <a:solidFill>
                  <a:schemeClr val="tx1"/>
                </a:solidFill>
                <a:latin typeface="+mn-lt"/>
              </a:rPr>
              <a:t>Regulatory Action</a:t>
            </a:r>
          </a:p>
        </p:txBody>
      </p:sp>
      <p:sp>
        <p:nvSpPr>
          <p:cNvPr id="3" name="Content Placeholder 2">
            <a:extLst>
              <a:ext uri="{FF2B5EF4-FFF2-40B4-BE49-F238E27FC236}">
                <a16:creationId xmlns:a16="http://schemas.microsoft.com/office/drawing/2014/main" id="{DAB3F371-D1A8-6597-709D-45808136BEEA}"/>
              </a:ext>
            </a:extLst>
          </p:cNvPr>
          <p:cNvSpPr>
            <a:spLocks noGrp="1"/>
          </p:cNvSpPr>
          <p:nvPr>
            <p:ph idx="1"/>
          </p:nvPr>
        </p:nvSpPr>
        <p:spPr/>
        <p:txBody>
          <a:bodyPr anchor="ctr">
            <a:normAutofit fontScale="92500" lnSpcReduction="10000"/>
          </a:bodyPr>
          <a:lstStyle/>
          <a:p>
            <a:endParaRPr lang="en-US" sz="2800" dirty="0">
              <a:solidFill>
                <a:schemeClr val="tx1"/>
              </a:solidFill>
            </a:endParaRPr>
          </a:p>
          <a:p>
            <a:r>
              <a:rPr lang="en-US" sz="2800" dirty="0">
                <a:solidFill>
                  <a:schemeClr val="tx1"/>
                </a:solidFill>
              </a:rPr>
              <a:t>NYS Department of Taxation and Finance issued final regulations for the Franchise Tax on Business Corporations on December 27, 2023. </a:t>
            </a:r>
          </a:p>
          <a:p>
            <a:pPr lvl="1">
              <a:buClrTx/>
              <a:buFont typeface="Arial" panose="020B0604020202020204" pitchFamily="34" charset="0"/>
              <a:buChar char="•"/>
            </a:pPr>
            <a:r>
              <a:rPr lang="en-US" sz="2800" dirty="0">
                <a:solidFill>
                  <a:schemeClr val="tx1"/>
                </a:solidFill>
              </a:rPr>
              <a:t>The final regulations are over 400 pages.</a:t>
            </a:r>
            <a:endParaRPr lang="en-US" sz="2800" dirty="0">
              <a:solidFill>
                <a:schemeClr val="tx1"/>
              </a:solidFill>
              <a:cs typeface="Calibri" panose="020F0502020204030204"/>
            </a:endParaRPr>
          </a:p>
          <a:p>
            <a:r>
              <a:rPr lang="en-US" sz="2800" dirty="0">
                <a:solidFill>
                  <a:schemeClr val="tx1"/>
                </a:solidFill>
              </a:rPr>
              <a:t>The NYS’s regulations are a model for NYC’s regulatory efforts.</a:t>
            </a:r>
          </a:p>
          <a:p>
            <a:pPr lvl="1">
              <a:buClrTx/>
              <a:buFont typeface="Arial" panose="020B0604020202020204" pitchFamily="34" charset="0"/>
              <a:buChar char="•"/>
            </a:pPr>
            <a:r>
              <a:rPr lang="en-US" sz="2800" dirty="0">
                <a:solidFill>
                  <a:schemeClr val="tx1"/>
                </a:solidFill>
              </a:rPr>
              <a:t>There are several statutory and policy differences. </a:t>
            </a:r>
          </a:p>
          <a:p>
            <a:pPr lvl="1">
              <a:buClrTx/>
              <a:buFont typeface="Arial" panose="020B0604020202020204" pitchFamily="34" charset="0"/>
              <a:buChar char="•"/>
            </a:pPr>
            <a:r>
              <a:rPr lang="en-US" sz="2800" dirty="0">
                <a:solidFill>
                  <a:schemeClr val="tx1"/>
                </a:solidFill>
              </a:rPr>
              <a:t>DOF’s drafts will be reviewed by the Law Department.</a:t>
            </a:r>
          </a:p>
          <a:p>
            <a:pPr lvl="1">
              <a:buClrTx/>
              <a:buFont typeface="Arial" panose="020B0604020202020204" pitchFamily="34" charset="0"/>
              <a:buChar char="•"/>
            </a:pPr>
            <a:r>
              <a:rPr lang="en-US" sz="2800" dirty="0">
                <a:solidFill>
                  <a:schemeClr val="tx1"/>
                </a:solidFill>
              </a:rPr>
              <a:t>After receiving feedback and conducting further review, DOF aims to issue regulations through the City Administration Procedure Act (CAPA) in early 2025.</a:t>
            </a:r>
          </a:p>
          <a:p>
            <a:endParaRPr lang="en-US" dirty="0"/>
          </a:p>
        </p:txBody>
      </p:sp>
      <p:sp>
        <p:nvSpPr>
          <p:cNvPr id="4" name="Footer Placeholder 3">
            <a:extLst>
              <a:ext uri="{FF2B5EF4-FFF2-40B4-BE49-F238E27FC236}">
                <a16:creationId xmlns:a16="http://schemas.microsoft.com/office/drawing/2014/main" id="{D488E8FC-7A3D-ABB7-4B56-DEB6C559BB36}"/>
              </a:ext>
            </a:extLst>
          </p:cNvPr>
          <p:cNvSpPr>
            <a:spLocks noGrp="1"/>
          </p:cNvSpPr>
          <p:nvPr>
            <p:ph type="ftr" sz="quarter" idx="11"/>
          </p:nvPr>
        </p:nvSpPr>
        <p:spPr/>
        <p:txBody>
          <a:bodyPr/>
          <a:lstStyle/>
          <a:p>
            <a:r>
              <a:rPr lang="en-US"/>
              <a:t>FOR DELIBERATIVE PURPOSES ONLY</a:t>
            </a:r>
            <a:endParaRPr lang="en-US" dirty="0"/>
          </a:p>
        </p:txBody>
      </p:sp>
    </p:spTree>
    <p:extLst>
      <p:ext uri="{BB962C8B-B14F-4D97-AF65-F5344CB8AC3E}">
        <p14:creationId xmlns:p14="http://schemas.microsoft.com/office/powerpoint/2010/main" val="3934710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7C360-445A-D840-7A87-129E9B4F6AE1}"/>
              </a:ext>
            </a:extLst>
          </p:cNvPr>
          <p:cNvSpPr>
            <a:spLocks noGrp="1" noRot="1" noMove="1" noResize="1" noEditPoints="1" noAdjustHandles="1" noChangeArrowheads="1" noChangeShapeType="1"/>
          </p:cNvSpPr>
          <p:nvPr>
            <p:ph type="title"/>
          </p:nvPr>
        </p:nvSpPr>
        <p:spPr/>
        <p:txBody>
          <a:bodyPr/>
          <a:lstStyle/>
          <a:p>
            <a:pPr algn="ctr"/>
            <a:r>
              <a:rPr lang="en-US" dirty="0">
                <a:solidFill>
                  <a:schemeClr val="tx1"/>
                </a:solidFill>
                <a:latin typeface="+mn-lt"/>
              </a:rPr>
              <a:t>Overview of Proposal</a:t>
            </a:r>
          </a:p>
        </p:txBody>
      </p:sp>
      <p:sp>
        <p:nvSpPr>
          <p:cNvPr id="3" name="Content Placeholder 2">
            <a:extLst>
              <a:ext uri="{FF2B5EF4-FFF2-40B4-BE49-F238E27FC236}">
                <a16:creationId xmlns:a16="http://schemas.microsoft.com/office/drawing/2014/main" id="{DAB3F371-D1A8-6597-709D-45808136BEEA}"/>
              </a:ext>
            </a:extLst>
          </p:cNvPr>
          <p:cNvSpPr>
            <a:spLocks noGrp="1"/>
          </p:cNvSpPr>
          <p:nvPr>
            <p:ph idx="1"/>
          </p:nvPr>
        </p:nvSpPr>
        <p:spPr/>
        <p:txBody>
          <a:bodyPr anchor="ctr">
            <a:normAutofit/>
          </a:bodyPr>
          <a:lstStyle/>
          <a:p>
            <a:pPr marL="0" indent="0">
              <a:buNone/>
            </a:pPr>
            <a:r>
              <a:rPr lang="en-US" sz="2800" dirty="0">
                <a:solidFill>
                  <a:schemeClr val="tx1"/>
                </a:solidFill>
              </a:rPr>
              <a:t>The City’s proposal will largely align with the State’s regulations. </a:t>
            </a:r>
          </a:p>
          <a:p>
            <a:pPr marL="0" indent="0">
              <a:buNone/>
            </a:pPr>
            <a:r>
              <a:rPr lang="en-US" sz="2800" dirty="0">
                <a:solidFill>
                  <a:schemeClr val="tx1"/>
                </a:solidFill>
              </a:rPr>
              <a:t>We are considering a few areas of potential divergence, including: </a:t>
            </a:r>
          </a:p>
          <a:p>
            <a:r>
              <a:rPr lang="en-US" dirty="0"/>
              <a:t>1. Allocation of Income from Partnerships</a:t>
            </a:r>
          </a:p>
          <a:p>
            <a:r>
              <a:rPr lang="en-US" dirty="0"/>
              <a:t>2. Allocation of Income form Passive Investment Customers</a:t>
            </a:r>
          </a:p>
          <a:p>
            <a:r>
              <a:rPr lang="en-US" dirty="0"/>
              <a:t>3. Clear and Convincing Evidence Standard</a:t>
            </a:r>
          </a:p>
          <a:p>
            <a:r>
              <a:rPr lang="en-US" dirty="0"/>
              <a:t>4. Billing Address Safe Harbor</a:t>
            </a:r>
          </a:p>
          <a:p>
            <a:r>
              <a:rPr lang="en-US" dirty="0"/>
              <a:t>5. Income from Real Estate Mortgage Investment Conduits (REMICs)</a:t>
            </a:r>
          </a:p>
        </p:txBody>
      </p:sp>
      <p:sp>
        <p:nvSpPr>
          <p:cNvPr id="4" name="Footer Placeholder 3">
            <a:extLst>
              <a:ext uri="{FF2B5EF4-FFF2-40B4-BE49-F238E27FC236}">
                <a16:creationId xmlns:a16="http://schemas.microsoft.com/office/drawing/2014/main" id="{D488E8FC-7A3D-ABB7-4B56-DEB6C559BB36}"/>
              </a:ext>
            </a:extLst>
          </p:cNvPr>
          <p:cNvSpPr>
            <a:spLocks noGrp="1"/>
          </p:cNvSpPr>
          <p:nvPr>
            <p:ph type="ftr" sz="quarter" idx="11"/>
          </p:nvPr>
        </p:nvSpPr>
        <p:spPr/>
        <p:txBody>
          <a:bodyPr/>
          <a:lstStyle/>
          <a:p>
            <a:r>
              <a:rPr lang="en-US"/>
              <a:t>FOR DELIBERATIVE PURPOSES ONLY</a:t>
            </a:r>
            <a:endParaRPr lang="en-US" dirty="0"/>
          </a:p>
        </p:txBody>
      </p:sp>
    </p:spTree>
    <p:extLst>
      <p:ext uri="{BB962C8B-B14F-4D97-AF65-F5344CB8AC3E}">
        <p14:creationId xmlns:p14="http://schemas.microsoft.com/office/powerpoint/2010/main" val="1192286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AF439-CA7C-52E0-CAAA-046508D86CD2}"/>
              </a:ext>
            </a:extLst>
          </p:cNvPr>
          <p:cNvSpPr>
            <a:spLocks noGrp="1"/>
          </p:cNvSpPr>
          <p:nvPr>
            <p:ph type="title"/>
          </p:nvPr>
        </p:nvSpPr>
        <p:spPr/>
        <p:txBody>
          <a:bodyPr>
            <a:normAutofit fontScale="90000"/>
          </a:bodyPr>
          <a:lstStyle/>
          <a:p>
            <a:pPr algn="ctr"/>
            <a:r>
              <a:rPr lang="en-US" sz="5300">
                <a:solidFill>
                  <a:schemeClr val="tx1"/>
                </a:solidFill>
                <a:latin typeface="+mn-lt"/>
              </a:rPr>
              <a:t>Allocation of Income from Partnerships</a:t>
            </a:r>
            <a:endParaRPr lang="en-US">
              <a:latin typeface="+mn-lt"/>
            </a:endParaRPr>
          </a:p>
        </p:txBody>
      </p:sp>
      <p:sp>
        <p:nvSpPr>
          <p:cNvPr id="3" name="Content Placeholder 2">
            <a:extLst>
              <a:ext uri="{FF2B5EF4-FFF2-40B4-BE49-F238E27FC236}">
                <a16:creationId xmlns:a16="http://schemas.microsoft.com/office/drawing/2014/main" id="{8AF8FF5F-8C0F-7E50-2296-038DF40559AF}"/>
              </a:ext>
            </a:extLst>
          </p:cNvPr>
          <p:cNvSpPr>
            <a:spLocks noGrp="1"/>
          </p:cNvSpPr>
          <p:nvPr>
            <p:ph idx="1"/>
          </p:nvPr>
        </p:nvSpPr>
        <p:spPr/>
        <p:txBody>
          <a:bodyPr anchor="ctr">
            <a:normAutofit lnSpcReduction="10000"/>
          </a:bodyPr>
          <a:lstStyle/>
          <a:p>
            <a:pPr marL="383540" lvl="1">
              <a:buClrTx/>
              <a:buFont typeface="Wingdings" panose="05000000000000000000" pitchFamily="2" charset="2"/>
              <a:buChar char="§"/>
            </a:pPr>
            <a:r>
              <a:rPr lang="en-US" sz="2800">
                <a:solidFill>
                  <a:schemeClr val="tx1"/>
                </a:solidFill>
              </a:rPr>
              <a:t>This issue is unique to NYC because of the existence of the Unincorporated Business Tax (UBT).</a:t>
            </a:r>
          </a:p>
          <a:p>
            <a:pPr marL="383540" lvl="1">
              <a:buClrTx/>
              <a:buFont typeface="Wingdings" panose="05000000000000000000" pitchFamily="2" charset="2"/>
              <a:buChar char="§"/>
            </a:pPr>
            <a:r>
              <a:rPr lang="en-US" sz="2800">
                <a:solidFill>
                  <a:schemeClr val="tx1"/>
                </a:solidFill>
              </a:rPr>
              <a:t>The aim is to keep a consistent method of allocating income from a partnership. </a:t>
            </a:r>
          </a:p>
          <a:p>
            <a:pPr marL="383540" lvl="1">
              <a:buClrTx/>
              <a:buFont typeface="Wingdings" panose="05000000000000000000" pitchFamily="2" charset="2"/>
              <a:buChar char="§"/>
            </a:pPr>
            <a:r>
              <a:rPr lang="en-US" sz="2800">
                <a:solidFill>
                  <a:schemeClr val="tx1"/>
                </a:solidFill>
              </a:rPr>
              <a:t>The UBT allocation rules differ from the Business Corporation Tax allocation rules.</a:t>
            </a:r>
          </a:p>
          <a:p>
            <a:pPr marL="383540" lvl="1">
              <a:buClrTx/>
              <a:buFont typeface="Wingdings" panose="05000000000000000000" pitchFamily="2" charset="2"/>
              <a:buChar char="§"/>
            </a:pPr>
            <a:r>
              <a:rPr lang="en-US" sz="2800">
                <a:solidFill>
                  <a:schemeClr val="tx1"/>
                </a:solidFill>
              </a:rPr>
              <a:t>Administrative Code section 11-654(4-a) allows for any method required or permitted by the regulations.</a:t>
            </a:r>
          </a:p>
          <a:p>
            <a:pPr marL="383540" lvl="1">
              <a:buClrTx/>
              <a:buFont typeface="Wingdings" panose="05000000000000000000" pitchFamily="2" charset="2"/>
              <a:buChar char="§"/>
            </a:pPr>
            <a:r>
              <a:rPr lang="en-US" sz="2800">
                <a:solidFill>
                  <a:schemeClr val="tx1"/>
                </a:solidFill>
              </a:rPr>
              <a:t>Tax Law section 210(3) requires the use of the aggregate method as the primary method of allocating receipts of corporate partners.</a:t>
            </a:r>
          </a:p>
        </p:txBody>
      </p:sp>
      <p:sp>
        <p:nvSpPr>
          <p:cNvPr id="4" name="Footer Placeholder 3">
            <a:extLst>
              <a:ext uri="{FF2B5EF4-FFF2-40B4-BE49-F238E27FC236}">
                <a16:creationId xmlns:a16="http://schemas.microsoft.com/office/drawing/2014/main" id="{AEAB0386-9E56-D88B-17AD-29E6C7B837B4}"/>
              </a:ext>
            </a:extLst>
          </p:cNvPr>
          <p:cNvSpPr>
            <a:spLocks noGrp="1"/>
          </p:cNvSpPr>
          <p:nvPr>
            <p:ph type="ftr" sz="quarter" idx="11"/>
          </p:nvPr>
        </p:nvSpPr>
        <p:spPr/>
        <p:txBody>
          <a:bodyPr/>
          <a:lstStyle/>
          <a:p>
            <a:r>
              <a:rPr lang="en-US"/>
              <a:t>FOR DELIBERATIVE PURPOSES ONLY</a:t>
            </a:r>
          </a:p>
        </p:txBody>
      </p:sp>
    </p:spTree>
    <p:extLst>
      <p:ext uri="{BB962C8B-B14F-4D97-AF65-F5344CB8AC3E}">
        <p14:creationId xmlns:p14="http://schemas.microsoft.com/office/powerpoint/2010/main" val="3029047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AF439-CA7C-52E0-CAAA-046508D86CD2}"/>
              </a:ext>
            </a:extLst>
          </p:cNvPr>
          <p:cNvSpPr>
            <a:spLocks noGrp="1"/>
          </p:cNvSpPr>
          <p:nvPr>
            <p:ph type="title"/>
          </p:nvPr>
        </p:nvSpPr>
        <p:spPr/>
        <p:txBody>
          <a:bodyPr>
            <a:normAutofit fontScale="90000"/>
          </a:bodyPr>
          <a:lstStyle/>
          <a:p>
            <a:pPr algn="ctr"/>
            <a:r>
              <a:rPr lang="en-US" sz="5300">
                <a:solidFill>
                  <a:schemeClr val="tx1"/>
                </a:solidFill>
                <a:latin typeface="+mn-lt"/>
              </a:rPr>
              <a:t>Allocation of Income from Partnerships</a:t>
            </a:r>
            <a:endParaRPr lang="en-US">
              <a:latin typeface="+mn-lt"/>
            </a:endParaRPr>
          </a:p>
        </p:txBody>
      </p:sp>
      <p:sp>
        <p:nvSpPr>
          <p:cNvPr id="3" name="Content Placeholder 2">
            <a:extLst>
              <a:ext uri="{FF2B5EF4-FFF2-40B4-BE49-F238E27FC236}">
                <a16:creationId xmlns:a16="http://schemas.microsoft.com/office/drawing/2014/main" id="{8AF8FF5F-8C0F-7E50-2296-038DF40559AF}"/>
              </a:ext>
            </a:extLst>
          </p:cNvPr>
          <p:cNvSpPr>
            <a:spLocks noGrp="1"/>
          </p:cNvSpPr>
          <p:nvPr>
            <p:ph idx="1"/>
          </p:nvPr>
        </p:nvSpPr>
        <p:spPr/>
        <p:txBody>
          <a:bodyPr anchor="ctr">
            <a:normAutofit lnSpcReduction="10000"/>
          </a:bodyPr>
          <a:lstStyle/>
          <a:p>
            <a:pPr marL="90932">
              <a:buClrTx/>
              <a:buFont typeface="Wingdings" panose="05000000000000000000" pitchFamily="2" charset="2"/>
              <a:buChar char="§"/>
            </a:pPr>
            <a:r>
              <a:rPr lang="en-US" sz="2800">
                <a:solidFill>
                  <a:schemeClr val="tx1"/>
                </a:solidFill>
              </a:rPr>
              <a:t>Any items of income or gain from a partnership will be allocated under the rules of the UBT and will not be included in the receipts factor of a corporate partner.</a:t>
            </a:r>
          </a:p>
          <a:p>
            <a:pPr marL="90932">
              <a:buClrTx/>
              <a:buFont typeface="Wingdings" panose="05000000000000000000" pitchFamily="2" charset="2"/>
              <a:buChar char="§"/>
            </a:pPr>
            <a:r>
              <a:rPr lang="en-US" sz="2800">
                <a:solidFill>
                  <a:schemeClr val="tx1"/>
                </a:solidFill>
              </a:rPr>
              <a:t>The corporation’s other income will be allocated under the business allocation percentage (BAP) calculated without regard for partnership items. </a:t>
            </a:r>
          </a:p>
          <a:p>
            <a:pPr marL="90932">
              <a:buClrTx/>
              <a:buFont typeface="Wingdings" panose="05000000000000000000" pitchFamily="2" charset="2"/>
              <a:buChar char="§"/>
            </a:pPr>
            <a:r>
              <a:rPr lang="en-US" sz="2800">
                <a:solidFill>
                  <a:schemeClr val="tx1"/>
                </a:solidFill>
              </a:rPr>
              <a:t>The sum of the separately allocated partnership income and the business income allocated using the BAP will be the corporate partner’s taxable income for the purposes of the business corporation tax. </a:t>
            </a:r>
          </a:p>
        </p:txBody>
      </p:sp>
      <p:sp>
        <p:nvSpPr>
          <p:cNvPr id="4" name="Footer Placeholder 3">
            <a:extLst>
              <a:ext uri="{FF2B5EF4-FFF2-40B4-BE49-F238E27FC236}">
                <a16:creationId xmlns:a16="http://schemas.microsoft.com/office/drawing/2014/main" id="{A8B6F81D-2991-8806-C1A0-8C1CB1F6E58A}"/>
              </a:ext>
            </a:extLst>
          </p:cNvPr>
          <p:cNvSpPr>
            <a:spLocks noGrp="1"/>
          </p:cNvSpPr>
          <p:nvPr>
            <p:ph type="ftr" sz="quarter" idx="11"/>
          </p:nvPr>
        </p:nvSpPr>
        <p:spPr/>
        <p:txBody>
          <a:bodyPr/>
          <a:lstStyle/>
          <a:p>
            <a:r>
              <a:rPr lang="en-US"/>
              <a:t>FOR DELIBERATIVE PURPOSES ONLY</a:t>
            </a:r>
          </a:p>
        </p:txBody>
      </p:sp>
    </p:spTree>
    <p:extLst>
      <p:ext uri="{BB962C8B-B14F-4D97-AF65-F5344CB8AC3E}">
        <p14:creationId xmlns:p14="http://schemas.microsoft.com/office/powerpoint/2010/main" val="3459370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D553B-6C28-6F06-D2C8-0A43C6F9B4AA}"/>
              </a:ext>
            </a:extLst>
          </p:cNvPr>
          <p:cNvSpPr>
            <a:spLocks noGrp="1"/>
          </p:cNvSpPr>
          <p:nvPr>
            <p:ph type="title"/>
          </p:nvPr>
        </p:nvSpPr>
        <p:spPr/>
        <p:txBody>
          <a:bodyPr>
            <a:normAutofit/>
          </a:bodyPr>
          <a:lstStyle/>
          <a:p>
            <a:pPr marL="384048" marR="0" lvl="1" indent="-182880" algn="ctr" defTabSz="914400" rtl="0" eaLnBrk="1" fontAlgn="auto" latinLnBrk="0" hangingPunct="1">
              <a:lnSpc>
                <a:spcPct val="90000"/>
              </a:lnSpc>
              <a:spcBef>
                <a:spcPts val="200"/>
              </a:spcBef>
              <a:spcAft>
                <a:spcPts val="400"/>
              </a:spcAft>
              <a:tabLst/>
              <a:defRPr/>
            </a:pPr>
            <a:r>
              <a:rPr lang="en-US" sz="4800" kern="1200" spc="-50">
                <a:solidFill>
                  <a:schemeClr val="tx1"/>
                </a:solidFill>
                <a:latin typeface="+mn-lt"/>
                <a:ea typeface="+mj-ea"/>
                <a:cs typeface="+mj-cs"/>
              </a:rPr>
              <a:t>Allocation of Income from Passive Investment Customers</a:t>
            </a:r>
          </a:p>
        </p:txBody>
      </p:sp>
      <p:sp>
        <p:nvSpPr>
          <p:cNvPr id="3" name="Content Placeholder 2">
            <a:extLst>
              <a:ext uri="{FF2B5EF4-FFF2-40B4-BE49-F238E27FC236}">
                <a16:creationId xmlns:a16="http://schemas.microsoft.com/office/drawing/2014/main" id="{6DEA262C-59C2-3345-3F89-502981432D2E}"/>
              </a:ext>
            </a:extLst>
          </p:cNvPr>
          <p:cNvSpPr>
            <a:spLocks noGrp="1"/>
          </p:cNvSpPr>
          <p:nvPr>
            <p:ph idx="1"/>
          </p:nvPr>
        </p:nvSpPr>
        <p:spPr/>
        <p:txBody>
          <a:bodyPr/>
          <a:lstStyle/>
          <a:p>
            <a:pPr lvl="1">
              <a:buClrTx/>
              <a:buFont typeface="Wingdings" panose="05000000000000000000" pitchFamily="2" charset="2"/>
              <a:buChar char="§"/>
              <a:defRPr/>
            </a:pPr>
            <a:r>
              <a:rPr lang="en-US" sz="2000">
                <a:solidFill>
                  <a:schemeClr val="tx1"/>
                </a:solidFill>
                <a:latin typeface="Calibri" panose="020F0502020204030204"/>
              </a:rPr>
              <a:t>Passive investment customer - an entity that pools capital from passive investors for the purpose of trading or making investments in stock, bonds, securities, commodities, loans, or other financials assets, but that does not otherwise conduct a trade or business. </a:t>
            </a:r>
          </a:p>
          <a:p>
            <a:pPr lvl="1">
              <a:buClrTx/>
              <a:buFont typeface="Wingdings" panose="05000000000000000000" pitchFamily="2" charset="2"/>
              <a:buChar char="§"/>
              <a:defRPr/>
            </a:pPr>
            <a:r>
              <a:rPr lang="en-US" sz="2000">
                <a:solidFill>
                  <a:schemeClr val="tx1"/>
                </a:solidFill>
                <a:latin typeface="Calibri" panose="020F0502020204030204"/>
              </a:rPr>
              <a:t>Under NYS regulations, </a:t>
            </a:r>
            <a:r>
              <a:rPr lang="en-US" sz="2000">
                <a:solidFill>
                  <a:schemeClr val="tx1"/>
                </a:solidFill>
              </a:rPr>
              <a:t>management, distribution, and administration services </a:t>
            </a:r>
            <a:r>
              <a:rPr lang="en-US" sz="2000">
                <a:solidFill>
                  <a:schemeClr val="tx1"/>
                </a:solidFill>
                <a:latin typeface="Calibri" panose="020F0502020204030204"/>
              </a:rPr>
              <a:t>income from passive investment customers are to be apportioned based on the location of the investors that contribute to the pooled capital. If the taxpayer does not have this information, then the taxpayer may apportion the receipts based on the location where the contract for the services is managed by the passive investment customer. </a:t>
            </a:r>
          </a:p>
          <a:p>
            <a:pPr lvl="1">
              <a:buClrTx/>
              <a:buFont typeface="Wingdings" panose="05000000000000000000" pitchFamily="2" charset="2"/>
              <a:buChar char="§"/>
              <a:defRPr/>
            </a:pPr>
            <a:r>
              <a:rPr kumimoji="0" lang="en-US" sz="2000" b="0" i="0" u="none" strike="noStrike" kern="1200" cap="none" spc="0" normalizeH="0" baseline="0" noProof="0">
                <a:ln>
                  <a:noFill/>
                </a:ln>
                <a:solidFill>
                  <a:schemeClr val="tx1"/>
                </a:solidFill>
                <a:effectLst/>
                <a:uLnTx/>
                <a:uFillTx/>
                <a:latin typeface="Calibri" panose="020F0502020204030204"/>
                <a:ea typeface="+mn-ea"/>
                <a:cs typeface="+mn-cs"/>
              </a:rPr>
              <a:t>DOF will adopt NYS’s regulations regarding the special allocation of income from passive investment customers, but will replace the second method (whereby the contract is managed by the passive investment customer) with a flat 8% allocation. </a:t>
            </a:r>
          </a:p>
          <a:p>
            <a:endParaRPr lang="en-US"/>
          </a:p>
        </p:txBody>
      </p:sp>
      <p:sp>
        <p:nvSpPr>
          <p:cNvPr id="4" name="Footer Placeholder 3">
            <a:extLst>
              <a:ext uri="{FF2B5EF4-FFF2-40B4-BE49-F238E27FC236}">
                <a16:creationId xmlns:a16="http://schemas.microsoft.com/office/drawing/2014/main" id="{BD9D226E-3B59-679B-9AD5-3F0BA6D2831E}"/>
              </a:ext>
            </a:extLst>
          </p:cNvPr>
          <p:cNvSpPr>
            <a:spLocks noGrp="1"/>
          </p:cNvSpPr>
          <p:nvPr>
            <p:ph type="ftr" sz="quarter" idx="11"/>
          </p:nvPr>
        </p:nvSpPr>
        <p:spPr/>
        <p:txBody>
          <a:bodyPr/>
          <a:lstStyle/>
          <a:p>
            <a:r>
              <a:rPr lang="en-US"/>
              <a:t>FOR DELIBERATIVE PURPOSES ONLY</a:t>
            </a:r>
          </a:p>
        </p:txBody>
      </p:sp>
    </p:spTree>
    <p:extLst>
      <p:ext uri="{BB962C8B-B14F-4D97-AF65-F5344CB8AC3E}">
        <p14:creationId xmlns:p14="http://schemas.microsoft.com/office/powerpoint/2010/main" val="3043565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82B08-792D-3A1C-B4CC-8DA746708876}"/>
              </a:ext>
            </a:extLst>
          </p:cNvPr>
          <p:cNvSpPr>
            <a:spLocks noGrp="1"/>
          </p:cNvSpPr>
          <p:nvPr>
            <p:ph type="title"/>
          </p:nvPr>
        </p:nvSpPr>
        <p:spPr/>
        <p:txBody>
          <a:bodyPr/>
          <a:lstStyle/>
          <a:p>
            <a:pPr algn="ctr"/>
            <a:r>
              <a:rPr lang="en-US">
                <a:solidFill>
                  <a:schemeClr val="tx1"/>
                </a:solidFill>
                <a:latin typeface="+mn-lt"/>
              </a:rPr>
              <a:t>Clear and Convincing Evidence Standard</a:t>
            </a:r>
          </a:p>
        </p:txBody>
      </p:sp>
      <p:sp>
        <p:nvSpPr>
          <p:cNvPr id="3" name="Content Placeholder 2">
            <a:extLst>
              <a:ext uri="{FF2B5EF4-FFF2-40B4-BE49-F238E27FC236}">
                <a16:creationId xmlns:a16="http://schemas.microsoft.com/office/drawing/2014/main" id="{F13DC694-1AF8-C9D2-9BE6-8BA7F1B390D6}"/>
              </a:ext>
            </a:extLst>
          </p:cNvPr>
          <p:cNvSpPr>
            <a:spLocks noGrp="1"/>
          </p:cNvSpPr>
          <p:nvPr>
            <p:ph idx="1"/>
          </p:nvPr>
        </p:nvSpPr>
        <p:spPr/>
        <p:txBody>
          <a:bodyPr/>
          <a:lstStyle/>
          <a:p>
            <a:pPr lvl="1">
              <a:buClrTx/>
              <a:buFont typeface="Wingdings" panose="05000000000000000000" pitchFamily="2" charset="2"/>
              <a:buChar char="§"/>
            </a:pPr>
            <a:endParaRPr lang="en-US" sz="2800">
              <a:solidFill>
                <a:schemeClr val="tx1"/>
              </a:solidFill>
            </a:endParaRPr>
          </a:p>
          <a:p>
            <a:pPr lvl="1">
              <a:buClrTx/>
              <a:buFont typeface="Wingdings" panose="05000000000000000000" pitchFamily="2" charset="2"/>
              <a:buChar char="§"/>
            </a:pPr>
            <a:r>
              <a:rPr lang="en-US" sz="2800">
                <a:solidFill>
                  <a:schemeClr val="tx1"/>
                </a:solidFill>
              </a:rPr>
              <a:t>To overcome presumption created within the regulations, NYS has imposed the clear and convincing evidence standard that applies to whichever party seeks to overcome the presumption. </a:t>
            </a:r>
          </a:p>
          <a:p>
            <a:pPr lvl="1">
              <a:buClrTx/>
              <a:buFont typeface="Wingdings" panose="05000000000000000000" pitchFamily="2" charset="2"/>
              <a:buChar char="§"/>
            </a:pPr>
            <a:endParaRPr lang="en-US" sz="2800">
              <a:solidFill>
                <a:schemeClr val="tx1"/>
              </a:solidFill>
            </a:endParaRPr>
          </a:p>
          <a:p>
            <a:pPr lvl="1">
              <a:buClrTx/>
              <a:buFont typeface="Wingdings" panose="05000000000000000000" pitchFamily="2" charset="2"/>
              <a:buChar char="§"/>
            </a:pPr>
            <a:r>
              <a:rPr lang="en-US" sz="2800">
                <a:solidFill>
                  <a:schemeClr val="tx1"/>
                </a:solidFill>
              </a:rPr>
              <a:t>DOF will not include language specifying the standard of evidence necessary to overcome presumptions and will continue making determinations based on the taxpayer’s individual circumstances.</a:t>
            </a:r>
          </a:p>
          <a:p>
            <a:pPr marL="201168" lvl="1" indent="0">
              <a:buNone/>
            </a:pPr>
            <a:endParaRPr lang="en-US"/>
          </a:p>
          <a:p>
            <a:endParaRPr lang="en-US"/>
          </a:p>
        </p:txBody>
      </p:sp>
      <p:sp>
        <p:nvSpPr>
          <p:cNvPr id="4" name="Footer Placeholder 3">
            <a:extLst>
              <a:ext uri="{FF2B5EF4-FFF2-40B4-BE49-F238E27FC236}">
                <a16:creationId xmlns:a16="http://schemas.microsoft.com/office/drawing/2014/main" id="{4A4A8414-E8BF-2ECD-D927-EEE62FE962A1}"/>
              </a:ext>
            </a:extLst>
          </p:cNvPr>
          <p:cNvSpPr>
            <a:spLocks noGrp="1"/>
          </p:cNvSpPr>
          <p:nvPr>
            <p:ph type="ftr" sz="quarter" idx="11"/>
          </p:nvPr>
        </p:nvSpPr>
        <p:spPr/>
        <p:txBody>
          <a:bodyPr/>
          <a:lstStyle/>
          <a:p>
            <a:r>
              <a:rPr lang="en-US"/>
              <a:t>FOR DELIBERATIVE PURPOSES ONLY</a:t>
            </a:r>
          </a:p>
        </p:txBody>
      </p:sp>
    </p:spTree>
    <p:extLst>
      <p:ext uri="{BB962C8B-B14F-4D97-AF65-F5344CB8AC3E}">
        <p14:creationId xmlns:p14="http://schemas.microsoft.com/office/powerpoint/2010/main" val="3986962359"/>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20E4CB88F87BB479DA1B3C2C8DC4B97" ma:contentTypeVersion="12" ma:contentTypeDescription="Create a new document." ma:contentTypeScope="" ma:versionID="7ef22b55617d13bfc0f85e787f169e24">
  <xsd:schema xmlns:xsd="http://www.w3.org/2001/XMLSchema" xmlns:xs="http://www.w3.org/2001/XMLSchema" xmlns:p="http://schemas.microsoft.com/office/2006/metadata/properties" xmlns:ns3="1f6ddba1-21eb-4e87-8377-38ac6e2b9fa8" xmlns:ns4="6100b123-da16-4ab2-961b-e8a062105f30" targetNamespace="http://schemas.microsoft.com/office/2006/metadata/properties" ma:root="true" ma:fieldsID="c981d82e4cfb03daefb338bb8016d806" ns3:_="" ns4:_="">
    <xsd:import namespace="1f6ddba1-21eb-4e87-8377-38ac6e2b9fa8"/>
    <xsd:import namespace="6100b123-da16-4ab2-961b-e8a062105f30"/>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element ref="ns3:MediaServiceAutoTags" minOccurs="0"/>
                <xsd:element ref="ns3:MediaServiceOCR" minOccurs="0"/>
                <xsd:element ref="ns3:MediaServiceGenerationTime" minOccurs="0"/>
                <xsd:element ref="ns3:MediaServiceEventHashCode"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6ddba1-21eb-4e87-8377-38ac6e2b9f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100b123-da16-4ab2-961b-e8a062105f30"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1f6ddba1-21eb-4e87-8377-38ac6e2b9fa8" xsi:nil="true"/>
  </documentManagement>
</p:properties>
</file>

<file path=customXml/itemProps1.xml><?xml version="1.0" encoding="utf-8"?>
<ds:datastoreItem xmlns:ds="http://schemas.openxmlformats.org/officeDocument/2006/customXml" ds:itemID="{92B9DE7A-4EBE-466E-B21F-44BDD5AF4E66}">
  <ds:schemaRefs>
    <ds:schemaRef ds:uri="http://schemas.microsoft.com/sharepoint/v3/contenttype/forms"/>
  </ds:schemaRefs>
</ds:datastoreItem>
</file>

<file path=customXml/itemProps2.xml><?xml version="1.0" encoding="utf-8"?>
<ds:datastoreItem xmlns:ds="http://schemas.openxmlformats.org/officeDocument/2006/customXml" ds:itemID="{34FF27B5-C639-4808-85EB-8D6C4DB033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6ddba1-21eb-4e87-8377-38ac6e2b9fa8"/>
    <ds:schemaRef ds:uri="6100b123-da16-4ab2-961b-e8a062105f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575CB81-211F-4BA7-8297-8F18C57E9672}">
  <ds:schemaRefs>
    <ds:schemaRef ds:uri="1f6ddba1-21eb-4e87-8377-38ac6e2b9fa8"/>
    <ds:schemaRef ds:uri="http://purl.org/dc/dcmitype/"/>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6100b123-da16-4ab2-961b-e8a062105f30"/>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Retrospect</Template>
  <TotalTime>55</TotalTime>
  <Words>1503</Words>
  <Application>Microsoft Office PowerPoint</Application>
  <PresentationFormat>Widescreen</PresentationFormat>
  <Paragraphs>88</Paragraphs>
  <Slides>12</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Arial</vt:lpstr>
      <vt:lpstr>Calibri</vt:lpstr>
      <vt:lpstr>Calibri Light</vt:lpstr>
      <vt:lpstr>Wingdings</vt:lpstr>
      <vt:lpstr>Retrospect</vt:lpstr>
      <vt:lpstr>Business Corporation Tax </vt:lpstr>
      <vt:lpstr>PowerPoint Presentation</vt:lpstr>
      <vt:lpstr>Corporate Tax Reform of 2015 </vt:lpstr>
      <vt:lpstr>Regulatory Action</vt:lpstr>
      <vt:lpstr>Overview of Proposal</vt:lpstr>
      <vt:lpstr>Allocation of Income from Partnerships</vt:lpstr>
      <vt:lpstr>Allocation of Income from Partnerships</vt:lpstr>
      <vt:lpstr>Allocation of Income from Passive Investment Customers</vt:lpstr>
      <vt:lpstr>Clear and Convincing Evidence Standard</vt:lpstr>
      <vt:lpstr>Billing Address Safe Harbor</vt:lpstr>
      <vt:lpstr>Income from Real Estate Mortgage Investment Conduits (REMICs)</vt:lpstr>
      <vt:lpstr>Comments/Questions</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Corporation Tax </dc:title>
  <dc:creator>Timerman, Stanislav (DOF)</dc:creator>
  <cp:lastModifiedBy>DeBellis, Danielle (DOF)</cp:lastModifiedBy>
  <cp:revision>3</cp:revision>
  <dcterms:created xsi:type="dcterms:W3CDTF">2024-04-18T19:33:53Z</dcterms:created>
  <dcterms:modified xsi:type="dcterms:W3CDTF">2024-05-17T13:21:03Z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0x010100320E4CB88F87BB479DA1B3C2C8DC4B97</vt:lpwstr>
  </property>
</Properties>
</file>