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13_ACF76785.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omments/modernComment_149_AC9AC4F2.xml" ContentType="application/vnd.ms-powerpoint.comment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omments/modernComment_167_7F3116A3.xml" ContentType="application/vnd.ms-powerpoint.comment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74"/>
  </p:notesMasterIdLst>
  <p:sldIdLst>
    <p:sldId id="356" r:id="rId5"/>
    <p:sldId id="261" r:id="rId6"/>
    <p:sldId id="350" r:id="rId7"/>
    <p:sldId id="363" r:id="rId8"/>
    <p:sldId id="364" r:id="rId9"/>
    <p:sldId id="283" r:id="rId10"/>
    <p:sldId id="354" r:id="rId11"/>
    <p:sldId id="284" r:id="rId12"/>
    <p:sldId id="285" r:id="rId13"/>
    <p:sldId id="286" r:id="rId14"/>
    <p:sldId id="271" r:id="rId15"/>
    <p:sldId id="287" r:id="rId16"/>
    <p:sldId id="288" r:id="rId17"/>
    <p:sldId id="365" r:id="rId18"/>
    <p:sldId id="276" r:id="rId19"/>
    <p:sldId id="280" r:id="rId20"/>
    <p:sldId id="275" r:id="rId21"/>
    <p:sldId id="362" r:id="rId22"/>
    <p:sldId id="289" r:id="rId23"/>
    <p:sldId id="290" r:id="rId24"/>
    <p:sldId id="291" r:id="rId25"/>
    <p:sldId id="292" r:id="rId26"/>
    <p:sldId id="293" r:id="rId27"/>
    <p:sldId id="294" r:id="rId28"/>
    <p:sldId id="339" r:id="rId29"/>
    <p:sldId id="343" r:id="rId30"/>
    <p:sldId id="344" r:id="rId31"/>
    <p:sldId id="345" r:id="rId32"/>
    <p:sldId id="340" r:id="rId33"/>
    <p:sldId id="342" r:id="rId34"/>
    <p:sldId id="346" r:id="rId35"/>
    <p:sldId id="296" r:id="rId36"/>
    <p:sldId id="297" r:id="rId37"/>
    <p:sldId id="299" r:id="rId38"/>
    <p:sldId id="303" r:id="rId39"/>
    <p:sldId id="304" r:id="rId40"/>
    <p:sldId id="307" r:id="rId41"/>
    <p:sldId id="308" r:id="rId42"/>
    <p:sldId id="278" r:id="rId43"/>
    <p:sldId id="309" r:id="rId44"/>
    <p:sldId id="360" r:id="rId45"/>
    <p:sldId id="310" r:id="rId46"/>
    <p:sldId id="311" r:id="rId47"/>
    <p:sldId id="312" r:id="rId48"/>
    <p:sldId id="313" r:id="rId49"/>
    <p:sldId id="314" r:id="rId50"/>
    <p:sldId id="316" r:id="rId51"/>
    <p:sldId id="317" r:id="rId52"/>
    <p:sldId id="318" r:id="rId53"/>
    <p:sldId id="319" r:id="rId54"/>
    <p:sldId id="322" r:id="rId55"/>
    <p:sldId id="323" r:id="rId56"/>
    <p:sldId id="325" r:id="rId57"/>
    <p:sldId id="326" r:id="rId58"/>
    <p:sldId id="327" r:id="rId59"/>
    <p:sldId id="328" r:id="rId60"/>
    <p:sldId id="329" r:id="rId61"/>
    <p:sldId id="331" r:id="rId62"/>
    <p:sldId id="359" r:id="rId63"/>
    <p:sldId id="335" r:id="rId64"/>
    <p:sldId id="357" r:id="rId65"/>
    <p:sldId id="336" r:id="rId66"/>
    <p:sldId id="348" r:id="rId67"/>
    <p:sldId id="337" r:id="rId68"/>
    <p:sldId id="349" r:id="rId69"/>
    <p:sldId id="367" r:id="rId70"/>
    <p:sldId id="366" r:id="rId71"/>
    <p:sldId id="368" r:id="rId72"/>
    <p:sldId id="264" r:id="rId7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A00227-4028-DA77-908C-0D3C2ADEA121}" name="Voyer, Dolores (DOF)" initials="VD(" userId="S::VoyerD@finance.nyc.gov::9d8f8c1e-ad11-4886-8555-ad4bf8993d56" providerId="AD"/>
  <p188:author id="{81CDFF6D-4012-EDE3-603B-A67587A5A0E9}" name="Rusin, Agnes (DOF)" initials="" userId="S::RusinA@finance.nyc.gov::d96b01f5-bda7-4bc0-b415-99fd4326e1e3" providerId="AD"/>
  <p188:author id="{4B6A5E88-9ABB-CF69-2DEF-5F59382597E9}" name="Rusin, Agnes (DOF)" initials="AR" userId="S::rusina@finance.nyc.gov::d96b01f5-bda7-4bc0-b415-99fd4326e1e3" providerId="AD"/>
  <p188:author id="{B8CEEF9C-EFA0-AC1C-4ABA-83C4D16EA1B7}" name="Parker, Andrea (DOF)" initials="P(" userId="S::parkera@finance.nyc.gov::f077ca4a-67ab-4991-be68-e559d520ffd2" providerId="AD"/>
  <p188:author id="{331175F8-D277-637F-BA6C-A6B79AA427AF}" name="Voyer, Dolores (DOF)" initials="V(" userId="S::voyerd@finance.nyc.gov::9d8f8c1e-ad11-4886-8555-ad4bf8993d5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87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391" autoAdjust="0"/>
  </p:normalViewPr>
  <p:slideViewPr>
    <p:cSldViewPr snapToGrid="0">
      <p:cViewPr varScale="1">
        <p:scale>
          <a:sx n="29" d="100"/>
          <a:sy n="29" d="100"/>
        </p:scale>
        <p:origin x="18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omments/modernComment_113_ACF76785.xml><?xml version="1.0" encoding="utf-8"?>
<p188:cmLst xmlns:a="http://schemas.openxmlformats.org/drawingml/2006/main" xmlns:r="http://schemas.openxmlformats.org/officeDocument/2006/relationships" xmlns:p188="http://schemas.microsoft.com/office/powerpoint/2018/8/main">
  <p188:cm id="{C9D1AE9F-B94D-465C-98AF-7E8B60895445}" authorId="{4B6A5E88-9ABB-CF69-2DEF-5F59382597E9}" status="resolved" created="2024-09-23T12:30:01.883" complete="100000">
    <pc:sldMkLst xmlns:pc="http://schemas.microsoft.com/office/powerpoint/2013/main/command">
      <pc:docMk/>
      <pc:sldMk cId="2901895045" sldId="275"/>
    </pc:sldMkLst>
    <p188:replyLst>
      <p188:reply id="{8E2999FA-4F48-48EE-BAC3-7FC072BA5082}" authorId="{331175F8-D277-637F-BA6C-A6B79AA427AF}" created="2024-09-23T12:44:41.846">
        <p188:txBody>
          <a:bodyPr/>
          <a:lstStyle/>
          <a:p>
            <a:r>
              <a:rPr lang="en-US"/>
              <a:t>I moved the instructions  and now it lines up. </a:t>
            </a:r>
          </a:p>
        </p188:txBody>
      </p188:reply>
      <p188:reply id="{6FCE3C01-8E02-4E63-A5F8-51023CE425F5}" authorId="{4B6A5E88-9ABB-CF69-2DEF-5F59382597E9}" created="2024-09-23T12:49:25.999">
        <p188:txBody>
          <a:bodyPr/>
          <a:lstStyle/>
          <a:p>
            <a:r>
              <a:rPr lang="en-US"/>
              <a:t>Thank you</a:t>
            </a:r>
          </a:p>
        </p188:txBody>
      </p188:reply>
    </p188:replyLst>
    <p188:txBody>
      <a:bodyPr/>
      <a:lstStyle/>
      <a:p>
        <a:r>
          <a:rPr lang="en-US"/>
          <a:t>It seems that the comment is moved? </a:t>
        </a:r>
      </a:p>
    </p188:txBody>
  </p188:cm>
</p188:cmLst>
</file>

<file path=ppt/comments/modernComment_149_AC9AC4F2.xml><?xml version="1.0" encoding="utf-8"?>
<p188:cmLst xmlns:a="http://schemas.openxmlformats.org/drawingml/2006/main" xmlns:r="http://schemas.openxmlformats.org/officeDocument/2006/relationships" xmlns:p188="http://schemas.microsoft.com/office/powerpoint/2018/8/main">
  <p188:cm id="{B9595C14-73D6-426D-A959-FA005B3B74E8}" authorId="{4B6A5E88-9ABB-CF69-2DEF-5F59382597E9}" status="resolved" created="2024-09-23T12:31:48.683" complete="100000">
    <pc:sldMkLst xmlns:pc="http://schemas.microsoft.com/office/powerpoint/2013/main/command">
      <pc:docMk/>
      <pc:sldMk cId="2895824114" sldId="329"/>
    </pc:sldMkLst>
    <p188:replyLst>
      <p188:reply id="{E9355C38-C7E0-494D-9B74-E84413D37D5C}" authorId="{331175F8-D277-637F-BA6C-A6B79AA427AF}" created="2024-09-24T12:52:11.391">
        <p188:txBody>
          <a:bodyPr/>
          <a:lstStyle/>
          <a:p>
            <a:r>
              <a:rPr lang="en-US"/>
              <a:t>Yes, I believe so.  I will work on making the screenshots smaller. 
</a:t>
            </a:r>
          </a:p>
        </p188:txBody>
      </p188:reply>
    </p188:replyLst>
    <p188:txBody>
      <a:bodyPr/>
      <a:lstStyle/>
      <a:p>
        <a:r>
          <a:rPr lang="en-US"/>
          <a:t>Can slides 58, 59 and 60 be combined? </a:t>
        </a:r>
      </a:p>
    </p188:txBody>
  </p188:cm>
  <p188:cm id="{EFABAA42-2B39-4E36-B09A-CDBBE4372211}" authorId="{331175F8-D277-637F-BA6C-A6B79AA427AF}" status="resolved" created="2024-09-24T13:10:32.870" complete="100000">
    <pc:sldMkLst xmlns:pc="http://schemas.microsoft.com/office/powerpoint/2013/main/command">
      <pc:docMk/>
      <pc:sldMk cId="2895824114" sldId="329"/>
    </pc:sldMkLst>
    <p188:txBody>
      <a:bodyPr/>
      <a:lstStyle/>
      <a:p>
        <a:r>
          <a:rPr lang="en-US"/>
          <a:t>[@Rusin, Agnes (DOF)]  I put 58 &amp; 59 together since they are basically the same.  60 has a different screenshot and I think it would be too much on one page.  What do you think? </a:t>
        </a:r>
      </a:p>
    </p188:txBody>
  </p188:cm>
</p188:cmLst>
</file>

<file path=ppt/comments/modernComment_167_7F3116A3.xml><?xml version="1.0" encoding="utf-8"?>
<p188:cmLst xmlns:a="http://schemas.openxmlformats.org/drawingml/2006/main" xmlns:r="http://schemas.openxmlformats.org/officeDocument/2006/relationships" xmlns:p188="http://schemas.microsoft.com/office/powerpoint/2018/8/main">
  <p188:cm id="{C50CC6D7-F74A-4ACF-A621-DA4C7B563FFA}" authorId="{331175F8-D277-637F-BA6C-A6B79AA427AF}" status="resolved" created="2024-09-24T13:11:12.211" startDate="2024-09-24T13:11:12.211" dueDate="2024-09-24T13:11:12.211" assignedTo="{81CDFF6D-4012-EDE3-603B-A67587A5A0E9}" complete="100000" title="@Rusin, Agnes (DOF) I don’t like the way slide 61 looks. Do you? ">
    <pc:sldMkLst xmlns:pc="http://schemas.microsoft.com/office/powerpoint/2013/main/command">
      <pc:docMk/>
      <pc:sldMk cId="2133923491" sldId="359"/>
    </pc:sldMkLst>
    <p188:replyLst>
      <p188:reply id="{8F0AE404-509D-498C-8173-9C8B01977954}" authorId="{B8CEEF9C-EFA0-AC1C-4ABA-83C4D16EA1B7}" created="2024-09-24T17:51:29.721">
        <p188:txBody>
          <a:bodyPr/>
          <a:lstStyle/>
          <a:p>
            <a:r>
              <a:rPr lang="en-US"/>
              <a:t>Hi Dolores, here's the updated version as per Agnes. Thanks. 
Andrea </a:t>
            </a:r>
          </a:p>
        </p188:txBody>
      </p188:reply>
    </p188:replyLst>
    <p188:txBody>
      <a:bodyPr/>
      <a:lstStyle/>
      <a:p>
        <a:r>
          <a:rPr lang="en-US"/>
          <a:t>[@Rusin, Agnes (DOF)] I don’t like the way slide 60 looks. Do you? </a:t>
        </a:r>
      </a:p>
    </p188:txBody>
    <p188:extLst>
      <p:ext xmlns:p="http://schemas.openxmlformats.org/presentationml/2006/main" uri="{5BB2D875-25FF-4072-B9AC-8F64D62656EB}">
        <p228:taskDetails xmlns:p228="http://schemas.microsoft.com/office/powerpoint/2022/08/main">
          <p228:history>
            <p228:event time="2024-09-24T13:11:12.211" id="{55C0D94B-DB01-4704-873A-5DFF9F1DBB13}">
              <p228:atrbtn authorId="{331175F8-D277-637F-BA6C-A6B79AA427AF}"/>
              <p228:anchr>
                <p228:comment id="{C50CC6D7-F74A-4ACF-A621-DA4C7B563FFA}"/>
              </p228:anchr>
              <p228:add/>
            </p228:event>
            <p228:event time="2024-09-24T13:11:12.211" id="{274541EB-15BD-4A8C-B719-216C74C64D09}">
              <p228:atrbtn authorId="{331175F8-D277-637F-BA6C-A6B79AA427AF}"/>
              <p228:anchr>
                <p228:comment id="{C50CC6D7-F74A-4ACF-A621-DA4C7B563FFA}"/>
              </p228:anchr>
              <p228:asgn authorId="{81CDFF6D-4012-EDE3-603B-A67587A5A0E9}"/>
            </p228:event>
            <p228:event time="2024-09-24T13:11:12.211" id="{B6B62CFB-EC91-4C2D-B563-90CFC0E11F5F}">
              <p228:atrbtn authorId="{331175F8-D277-637F-BA6C-A6B79AA427AF}"/>
              <p228:anchr>
                <p228:comment id="{C50CC6D7-F74A-4ACF-A621-DA4C7B563FFA}"/>
              </p228:anchr>
              <p228:title val="@Rusin, Agnes (DOF) I don’t like the way slide 61 looks. Do you? "/>
            </p228:event>
            <p228:event time="2024-09-24T13:11:12.211" id="{0AD1794E-0DF1-48AD-A2C8-3F23C58A2D3A}">
              <p228:atrbtn authorId="{331175F8-D277-637F-BA6C-A6B79AA427AF}"/>
              <p228:anchr>
                <p228:comment id="{C50CC6D7-F74A-4ACF-A621-DA4C7B563FFA}"/>
              </p228:anchr>
              <p228:date stDt="2024-09-24T13:11:12.211" endDt="2024-09-24T13:11:12.211"/>
            </p228:event>
          </p228:history>
        </p228:taskDetails>
      </p:ext>
      <p:ext xmlns:p="http://schemas.openxmlformats.org/presentationml/2006/main" uri="{57CB4572-C831-44C2-8A1C-0ADB6CCDFE69}">
        <p223:reactions xmlns:p223="http://schemas.microsoft.com/office/powerpoint/2022/03/main">
          <p223:rxn type="👍">
            <p223:instance time="2024-09-24T18:58:29.304" authorId="{331175F8-D277-637F-BA6C-A6B79AA427AF}"/>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B119899-4510-4246-B9C6-4D29781450D1}" type="datetimeFigureOut">
              <a:rPr lang="en-US" smtClean="0"/>
              <a:t>11/6/2024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562ACC9-4EF2-894F-8F38-B7C077D5E24C}" type="slidenum">
              <a:rPr lang="en-US" smtClean="0"/>
              <a:t>‹#›</a:t>
            </a:fld>
            <a:endParaRPr lang="en-US"/>
          </a:p>
        </p:txBody>
      </p:sp>
    </p:spTree>
    <p:extLst>
      <p:ext uri="{BB962C8B-B14F-4D97-AF65-F5344CB8AC3E}">
        <p14:creationId xmlns:p14="http://schemas.microsoft.com/office/powerpoint/2010/main" val="167371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1</a:t>
            </a:fld>
            <a:endParaRPr lang="en-US"/>
          </a:p>
        </p:txBody>
      </p:sp>
    </p:spTree>
    <p:extLst>
      <p:ext uri="{BB962C8B-B14F-4D97-AF65-F5344CB8AC3E}">
        <p14:creationId xmlns:p14="http://schemas.microsoft.com/office/powerpoint/2010/main" val="3351104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review and submit shows that this submission is ready to submit. Click on Submit.</a:t>
            </a:r>
          </a:p>
        </p:txBody>
      </p:sp>
      <p:sp>
        <p:nvSpPr>
          <p:cNvPr id="4" name="Slide Number Placeholder 3"/>
          <p:cNvSpPr>
            <a:spLocks noGrp="1"/>
          </p:cNvSpPr>
          <p:nvPr>
            <p:ph type="sldNum" sz="quarter" idx="5"/>
          </p:nvPr>
        </p:nvSpPr>
        <p:spPr/>
        <p:txBody>
          <a:bodyPr/>
          <a:lstStyle/>
          <a:p>
            <a:fld id="{9562ACC9-4EF2-894F-8F38-B7C077D5E24C}" type="slidenum">
              <a:rPr lang="en-US" smtClean="0"/>
              <a:t>10</a:t>
            </a:fld>
            <a:endParaRPr lang="en-US"/>
          </a:p>
        </p:txBody>
      </p:sp>
    </p:spTree>
    <p:extLst>
      <p:ext uri="{BB962C8B-B14F-4D97-AF65-F5344CB8AC3E}">
        <p14:creationId xmlns:p14="http://schemas.microsoft.com/office/powerpoint/2010/main" val="118241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request a legal name change, click on More. Then under names and addresses, click on the 2</a:t>
            </a:r>
            <a:r>
              <a:rPr lang="en-US" baseline="30000"/>
              <a:t>nd</a:t>
            </a:r>
            <a:r>
              <a:rPr lang="en-US"/>
              <a:t> list item Request a legal name change. That will take you to the screen on the right, where it shows the old legal name and an option to enter the new legal name. After that’s entered, you have to attach your legal name change document. You do that by clicking on Add and attaching that document to this screen. Then click on next. Click on Review and Submit, then Submit for this Legal Name Change to take effect. </a:t>
            </a:r>
          </a:p>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11</a:t>
            </a:fld>
            <a:endParaRPr lang="en-US"/>
          </a:p>
        </p:txBody>
      </p:sp>
    </p:spTree>
    <p:extLst>
      <p:ext uri="{BB962C8B-B14F-4D97-AF65-F5344CB8AC3E}">
        <p14:creationId xmlns:p14="http://schemas.microsoft.com/office/powerpoint/2010/main" val="310581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e-mail address change, click first on Manage my profile on the top left screen above the orange line. Under profile, click on change e-mail. As shown on the right-hand screen, a new window will pop up asking what’s your email. Input the new email address here and click on the ok button</a:t>
            </a:r>
            <a:r>
              <a:rPr lang="en-US" b="1" i="1"/>
              <a:t>. Please NOTE: all changes will result in an email from e-Services that something was changed.</a:t>
            </a:r>
          </a:p>
        </p:txBody>
      </p:sp>
      <p:sp>
        <p:nvSpPr>
          <p:cNvPr id="4" name="Slide Number Placeholder 3"/>
          <p:cNvSpPr>
            <a:spLocks noGrp="1"/>
          </p:cNvSpPr>
          <p:nvPr>
            <p:ph type="sldNum" sz="quarter" idx="5"/>
          </p:nvPr>
        </p:nvSpPr>
        <p:spPr/>
        <p:txBody>
          <a:bodyPr/>
          <a:lstStyle/>
          <a:p>
            <a:fld id="{9562ACC9-4EF2-894F-8F38-B7C077D5E24C}" type="slidenum">
              <a:rPr lang="en-US" smtClean="0"/>
              <a:t>12</a:t>
            </a:fld>
            <a:endParaRPr lang="en-US"/>
          </a:p>
        </p:txBody>
      </p:sp>
    </p:spTree>
    <p:extLst>
      <p:ext uri="{BB962C8B-B14F-4D97-AF65-F5344CB8AC3E}">
        <p14:creationId xmlns:p14="http://schemas.microsoft.com/office/powerpoint/2010/main" val="3368256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order to update your bank information, click on Manage my profile link above the orange line once again, click on More, and this time you will click under payment channels on the link that says Manage Payment Channels. Click on the plus icon that says setup new payment channel . To select the payment channel type, click on the blue arrow which will show the two options: Direct Debit foreign bank or direct debit-US Bank. In this payment channel only a direct debit-us bank is allowed. The direct debit foreign bank is not allowed as a payment channel. Click Save. </a:t>
            </a:r>
          </a:p>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13</a:t>
            </a:fld>
            <a:endParaRPr lang="en-US"/>
          </a:p>
        </p:txBody>
      </p:sp>
    </p:spTree>
    <p:extLst>
      <p:ext uri="{BB962C8B-B14F-4D97-AF65-F5344CB8AC3E}">
        <p14:creationId xmlns:p14="http://schemas.microsoft.com/office/powerpoint/2010/main" val="750618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order to update your bank information, click on Manage my profile link above the orange line once again, click on More, and this time you will click under payment channels on the link that says Manage Payment Channels. Click on the plus icon that says setup new payment channel . To select the payment channel type, click on the blue arrow which will show the two options: Direct Debit foreign bank or direct debit-US Bank. In this payment channel only a direct debit-us bank is allowed. The direct debit foreign bank is not allowed as a payment channel. Click Save. </a:t>
            </a:r>
          </a:p>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14</a:t>
            </a:fld>
            <a:endParaRPr lang="en-US"/>
          </a:p>
        </p:txBody>
      </p:sp>
    </p:spTree>
    <p:extLst>
      <p:ext uri="{BB962C8B-B14F-4D97-AF65-F5344CB8AC3E}">
        <p14:creationId xmlns:p14="http://schemas.microsoft.com/office/powerpoint/2010/main" val="1444881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click on direct debit us bank option, click on which type of bank account it is (Checking or Savings), enter the routing number and account number. Where it asks to use default name, you can choose yes or no and if it is yes, enter that name in the required field. Click on save and that will complete the Bank information. As I previously mentioned, direct debit – foreign bank is an invalid payment type and isn’t allowed.</a:t>
            </a:r>
          </a:p>
        </p:txBody>
      </p:sp>
      <p:sp>
        <p:nvSpPr>
          <p:cNvPr id="4" name="Slide Number Placeholder 3"/>
          <p:cNvSpPr>
            <a:spLocks noGrp="1"/>
          </p:cNvSpPr>
          <p:nvPr>
            <p:ph type="sldNum" sz="quarter" idx="5"/>
          </p:nvPr>
        </p:nvSpPr>
        <p:spPr/>
        <p:txBody>
          <a:bodyPr/>
          <a:lstStyle/>
          <a:p>
            <a:fld id="{9562ACC9-4EF2-894F-8F38-B7C077D5E24C}" type="slidenum">
              <a:rPr lang="en-US" smtClean="0"/>
              <a:t>15</a:t>
            </a:fld>
            <a:endParaRPr lang="en-US"/>
          </a:p>
        </p:txBody>
      </p:sp>
    </p:spTree>
    <p:extLst>
      <p:ext uri="{BB962C8B-B14F-4D97-AF65-F5344CB8AC3E}">
        <p14:creationId xmlns:p14="http://schemas.microsoft.com/office/powerpoint/2010/main" val="15218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add an account, click on More, and on the bottom left-hand corner, click on Add an Account under Quick Actions. Once you click on that, it takes you to the right-hand screen, which asks for the account type (Commercial Rent Tax, E-911, Fire Premium Tax, Hotel Tax, Medallion Taxi, Non-Medallion Vehicle, UXP-Public Service Commission, UXRB-Transportation, UXS-Vendor of Utility Services, </a:t>
            </a:r>
            <a:r>
              <a:rPr lang="en-US" err="1"/>
              <a:t>etc</a:t>
            </a:r>
            <a:r>
              <a:rPr lang="en-US"/>
              <a:t>). </a:t>
            </a:r>
          </a:p>
        </p:txBody>
      </p:sp>
      <p:sp>
        <p:nvSpPr>
          <p:cNvPr id="4" name="Slide Number Placeholder 3"/>
          <p:cNvSpPr>
            <a:spLocks noGrp="1"/>
          </p:cNvSpPr>
          <p:nvPr>
            <p:ph type="sldNum" sz="quarter" idx="5"/>
          </p:nvPr>
        </p:nvSpPr>
        <p:spPr/>
        <p:txBody>
          <a:bodyPr/>
          <a:lstStyle/>
          <a:p>
            <a:fld id="{9562ACC9-4EF2-894F-8F38-B7C077D5E24C}" type="slidenum">
              <a:rPr lang="en-US" smtClean="0"/>
              <a:t>16</a:t>
            </a:fld>
            <a:endParaRPr lang="en-US"/>
          </a:p>
        </p:txBody>
      </p:sp>
    </p:spTree>
    <p:extLst>
      <p:ext uri="{BB962C8B-B14F-4D97-AF65-F5344CB8AC3E}">
        <p14:creationId xmlns:p14="http://schemas.microsoft.com/office/powerpoint/2010/main" val="1104542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account types are Commercial Rent Tax, E-911, Fire Premium Tax, Hotel Tax, Medallion Taxi, Non-Medallion Vehicle, UXP- Public Service Commission, UXRB-Transportation, or UXS- Vendor of Utility Services. In this case, we chose the first option Commercial Rent Tax and then click next. On the bottom screen, you then have to enter your Commercial Rent Tax account attributes, which is when the business began in NYC. Enter a date or use the calendar to select a date. The system asks if you have an account specific billing address. Enter yes or no to this question and then click Submit. </a:t>
            </a:r>
          </a:p>
        </p:txBody>
      </p:sp>
      <p:sp>
        <p:nvSpPr>
          <p:cNvPr id="4" name="Slide Number Placeholder 3"/>
          <p:cNvSpPr>
            <a:spLocks noGrp="1"/>
          </p:cNvSpPr>
          <p:nvPr>
            <p:ph type="sldNum" sz="quarter" idx="5"/>
          </p:nvPr>
        </p:nvSpPr>
        <p:spPr/>
        <p:txBody>
          <a:bodyPr/>
          <a:lstStyle/>
          <a:p>
            <a:fld id="{9562ACC9-4EF2-894F-8F38-B7C077D5E24C}" type="slidenum">
              <a:rPr lang="en-US" smtClean="0"/>
              <a:t>17</a:t>
            </a:fld>
            <a:endParaRPr lang="en-US"/>
          </a:p>
        </p:txBody>
      </p:sp>
    </p:spTree>
    <p:extLst>
      <p:ext uri="{BB962C8B-B14F-4D97-AF65-F5344CB8AC3E}">
        <p14:creationId xmlns:p14="http://schemas.microsoft.com/office/powerpoint/2010/main" val="3955672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18</a:t>
            </a:fld>
            <a:endParaRPr lang="en-US"/>
          </a:p>
        </p:txBody>
      </p:sp>
    </p:spTree>
    <p:extLst>
      <p:ext uri="{BB962C8B-B14F-4D97-AF65-F5344CB8AC3E}">
        <p14:creationId xmlns:p14="http://schemas.microsoft.com/office/powerpoint/2010/main" val="83238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19</a:t>
            </a:fld>
            <a:endParaRPr lang="en-US"/>
          </a:p>
        </p:txBody>
      </p:sp>
    </p:spTree>
    <p:extLst>
      <p:ext uri="{BB962C8B-B14F-4D97-AF65-F5344CB8AC3E}">
        <p14:creationId xmlns:p14="http://schemas.microsoft.com/office/powerpoint/2010/main" val="16643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2</a:t>
            </a:fld>
            <a:endParaRPr lang="en-US"/>
          </a:p>
        </p:txBody>
      </p:sp>
    </p:spTree>
    <p:extLst>
      <p:ext uri="{BB962C8B-B14F-4D97-AF65-F5344CB8AC3E}">
        <p14:creationId xmlns:p14="http://schemas.microsoft.com/office/powerpoint/2010/main" val="2499782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20</a:t>
            </a:fld>
            <a:endParaRPr lang="en-US"/>
          </a:p>
        </p:txBody>
      </p:sp>
    </p:spTree>
    <p:extLst>
      <p:ext uri="{BB962C8B-B14F-4D97-AF65-F5344CB8AC3E}">
        <p14:creationId xmlns:p14="http://schemas.microsoft.com/office/powerpoint/2010/main" val="3193997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 </a:t>
            </a:r>
            <a:r>
              <a:rPr lang="en-US" b="1"/>
              <a:t>Quick Pay</a:t>
            </a:r>
            <a:r>
              <a:rPr lang="en-US"/>
              <a:t> pick the option </a:t>
            </a:r>
            <a:r>
              <a:rPr lang="en-US">
                <a:solidFill>
                  <a:schemeClr val="accent1">
                    <a:lumMod val="40000"/>
                    <a:lumOff val="60000"/>
                  </a:schemeClr>
                </a:solidFill>
              </a:rPr>
              <a:t>Business Tax</a:t>
            </a:r>
          </a:p>
        </p:txBody>
      </p:sp>
      <p:sp>
        <p:nvSpPr>
          <p:cNvPr id="4" name="Slide Number Placeholder 3"/>
          <p:cNvSpPr>
            <a:spLocks noGrp="1"/>
          </p:cNvSpPr>
          <p:nvPr>
            <p:ph type="sldNum" sz="quarter" idx="5"/>
          </p:nvPr>
        </p:nvSpPr>
        <p:spPr/>
        <p:txBody>
          <a:bodyPr/>
          <a:lstStyle/>
          <a:p>
            <a:fld id="{9562ACC9-4EF2-894F-8F38-B7C077D5E24C}" type="slidenum">
              <a:rPr lang="en-US" smtClean="0"/>
              <a:t>21</a:t>
            </a:fld>
            <a:endParaRPr lang="en-US"/>
          </a:p>
        </p:txBody>
      </p:sp>
    </p:spTree>
    <p:extLst>
      <p:ext uri="{BB962C8B-B14F-4D97-AF65-F5344CB8AC3E}">
        <p14:creationId xmlns:p14="http://schemas.microsoft.com/office/powerpoint/2010/main" val="2618960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22</a:t>
            </a:fld>
            <a:endParaRPr lang="en-US"/>
          </a:p>
        </p:txBody>
      </p:sp>
    </p:spTree>
    <p:extLst>
      <p:ext uri="{BB962C8B-B14F-4D97-AF65-F5344CB8AC3E}">
        <p14:creationId xmlns:p14="http://schemas.microsoft.com/office/powerpoint/2010/main" val="2310859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23</a:t>
            </a:fld>
            <a:endParaRPr lang="en-US"/>
          </a:p>
        </p:txBody>
      </p:sp>
    </p:spTree>
    <p:extLst>
      <p:ext uri="{BB962C8B-B14F-4D97-AF65-F5344CB8AC3E}">
        <p14:creationId xmlns:p14="http://schemas.microsoft.com/office/powerpoint/2010/main" val="4156143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24</a:t>
            </a:fld>
            <a:endParaRPr lang="en-US"/>
          </a:p>
        </p:txBody>
      </p:sp>
    </p:spTree>
    <p:extLst>
      <p:ext uri="{BB962C8B-B14F-4D97-AF65-F5344CB8AC3E}">
        <p14:creationId xmlns:p14="http://schemas.microsoft.com/office/powerpoint/2010/main" val="2116876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your account panel, click on Make or Report a payment</a:t>
            </a:r>
          </a:p>
        </p:txBody>
      </p:sp>
      <p:sp>
        <p:nvSpPr>
          <p:cNvPr id="4" name="Slide Number Placeholder 3"/>
          <p:cNvSpPr>
            <a:spLocks noGrp="1"/>
          </p:cNvSpPr>
          <p:nvPr>
            <p:ph type="sldNum" sz="quarter" idx="5"/>
          </p:nvPr>
        </p:nvSpPr>
        <p:spPr/>
        <p:txBody>
          <a:bodyPr/>
          <a:lstStyle/>
          <a:p>
            <a:fld id="{9562ACC9-4EF2-894F-8F38-B7C077D5E24C}" type="slidenum">
              <a:rPr lang="en-US" smtClean="0"/>
              <a:t>25</a:t>
            </a:fld>
            <a:endParaRPr lang="en-US"/>
          </a:p>
        </p:txBody>
      </p:sp>
    </p:spTree>
    <p:extLst>
      <p:ext uri="{BB962C8B-B14F-4D97-AF65-F5344CB8AC3E}">
        <p14:creationId xmlns:p14="http://schemas.microsoft.com/office/powerpoint/2010/main" val="1302644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26</a:t>
            </a:fld>
            <a:endParaRPr lang="en-US"/>
          </a:p>
        </p:txBody>
      </p:sp>
    </p:spTree>
    <p:extLst>
      <p:ext uri="{BB962C8B-B14F-4D97-AF65-F5344CB8AC3E}">
        <p14:creationId xmlns:p14="http://schemas.microsoft.com/office/powerpoint/2010/main" val="1913850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27</a:t>
            </a:fld>
            <a:endParaRPr lang="en-US"/>
          </a:p>
        </p:txBody>
      </p:sp>
    </p:spTree>
    <p:extLst>
      <p:ext uri="{BB962C8B-B14F-4D97-AF65-F5344CB8AC3E}">
        <p14:creationId xmlns:p14="http://schemas.microsoft.com/office/powerpoint/2010/main" val="748500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Fill in the required information with the Trace or Wire Reference Number, Amount, Date, and Contact Name. </a:t>
            </a:r>
          </a:p>
        </p:txBody>
      </p:sp>
      <p:sp>
        <p:nvSpPr>
          <p:cNvPr id="4" name="Slide Number Placeholder 3"/>
          <p:cNvSpPr>
            <a:spLocks noGrp="1"/>
          </p:cNvSpPr>
          <p:nvPr>
            <p:ph type="sldNum" sz="quarter" idx="5"/>
          </p:nvPr>
        </p:nvSpPr>
        <p:spPr/>
        <p:txBody>
          <a:bodyPr/>
          <a:lstStyle/>
          <a:p>
            <a:fld id="{9562ACC9-4EF2-894F-8F38-B7C077D5E24C}" type="slidenum">
              <a:rPr lang="en-US" smtClean="0"/>
              <a:t>28</a:t>
            </a:fld>
            <a:endParaRPr lang="en-US"/>
          </a:p>
        </p:txBody>
      </p:sp>
    </p:spTree>
    <p:extLst>
      <p:ext uri="{BB962C8B-B14F-4D97-AF65-F5344CB8AC3E}">
        <p14:creationId xmlns:p14="http://schemas.microsoft.com/office/powerpoint/2010/main" val="435547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account panel, click on More Requests</a:t>
            </a:r>
          </a:p>
        </p:txBody>
      </p:sp>
      <p:sp>
        <p:nvSpPr>
          <p:cNvPr id="4" name="Slide Number Placeholder 3"/>
          <p:cNvSpPr>
            <a:spLocks noGrp="1"/>
          </p:cNvSpPr>
          <p:nvPr>
            <p:ph type="sldNum" sz="quarter" idx="5"/>
          </p:nvPr>
        </p:nvSpPr>
        <p:spPr/>
        <p:txBody>
          <a:bodyPr/>
          <a:lstStyle/>
          <a:p>
            <a:fld id="{9562ACC9-4EF2-894F-8F38-B7C077D5E24C}" type="slidenum">
              <a:rPr lang="en-US" smtClean="0"/>
              <a:t>29</a:t>
            </a:fld>
            <a:endParaRPr lang="en-US"/>
          </a:p>
        </p:txBody>
      </p:sp>
    </p:spTree>
    <p:extLst>
      <p:ext uri="{BB962C8B-B14F-4D97-AF65-F5344CB8AC3E}">
        <p14:creationId xmlns:p14="http://schemas.microsoft.com/office/powerpoint/2010/main" val="212882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create and manage logons for your staff that only have access to customers and accounts that you determine. This allows staff to act on your behalf to perform tasks such as filing returns and making payments for your business or clients. Go to Manage My Profile above the orange line, then press More above the orange line again and then under My users click on Manage Secondary Logons. </a:t>
            </a:r>
          </a:p>
        </p:txBody>
      </p:sp>
      <p:sp>
        <p:nvSpPr>
          <p:cNvPr id="4" name="Slide Number Placeholder 3"/>
          <p:cNvSpPr>
            <a:spLocks noGrp="1"/>
          </p:cNvSpPr>
          <p:nvPr>
            <p:ph type="sldNum" sz="quarter" idx="5"/>
          </p:nvPr>
        </p:nvSpPr>
        <p:spPr/>
        <p:txBody>
          <a:bodyPr/>
          <a:lstStyle/>
          <a:p>
            <a:fld id="{9562ACC9-4EF2-894F-8F38-B7C077D5E24C}" type="slidenum">
              <a:rPr lang="en-US" smtClean="0"/>
              <a:t>3</a:t>
            </a:fld>
            <a:endParaRPr lang="en-US"/>
          </a:p>
        </p:txBody>
      </p:sp>
    </p:spTree>
    <p:extLst>
      <p:ext uri="{BB962C8B-B14F-4D97-AF65-F5344CB8AC3E}">
        <p14:creationId xmlns:p14="http://schemas.microsoft.com/office/powerpoint/2010/main" val="379244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Search Submissions</a:t>
            </a:r>
          </a:p>
        </p:txBody>
      </p:sp>
      <p:sp>
        <p:nvSpPr>
          <p:cNvPr id="4" name="Slide Number Placeholder 3"/>
          <p:cNvSpPr>
            <a:spLocks noGrp="1"/>
          </p:cNvSpPr>
          <p:nvPr>
            <p:ph type="sldNum" sz="quarter" idx="5"/>
          </p:nvPr>
        </p:nvSpPr>
        <p:spPr/>
        <p:txBody>
          <a:bodyPr/>
          <a:lstStyle/>
          <a:p>
            <a:fld id="{9562ACC9-4EF2-894F-8F38-B7C077D5E24C}" type="slidenum">
              <a:rPr lang="en-US" smtClean="0"/>
              <a:t>30</a:t>
            </a:fld>
            <a:endParaRPr lang="en-US"/>
          </a:p>
        </p:txBody>
      </p:sp>
    </p:spTree>
    <p:extLst>
      <p:ext uri="{BB962C8B-B14F-4D97-AF65-F5344CB8AC3E}">
        <p14:creationId xmlns:p14="http://schemas.microsoft.com/office/powerpoint/2010/main" val="2201685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31</a:t>
            </a:fld>
            <a:endParaRPr lang="en-US"/>
          </a:p>
        </p:txBody>
      </p:sp>
    </p:spTree>
    <p:extLst>
      <p:ext uri="{BB962C8B-B14F-4D97-AF65-F5344CB8AC3E}">
        <p14:creationId xmlns:p14="http://schemas.microsoft.com/office/powerpoint/2010/main" val="3051927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32</a:t>
            </a:fld>
            <a:endParaRPr lang="en-US"/>
          </a:p>
        </p:txBody>
      </p:sp>
    </p:spTree>
    <p:extLst>
      <p:ext uri="{BB962C8B-B14F-4D97-AF65-F5344CB8AC3E}">
        <p14:creationId xmlns:p14="http://schemas.microsoft.com/office/powerpoint/2010/main" val="3186765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Sending us a question is easy through e-Services.  On your Summary page, click on the “more” link, then under the Messages panel, click on Send us a Message</a:t>
            </a:r>
          </a:p>
        </p:txBody>
      </p:sp>
      <p:sp>
        <p:nvSpPr>
          <p:cNvPr id="4" name="Slide Number Placeholder 3"/>
          <p:cNvSpPr>
            <a:spLocks noGrp="1"/>
          </p:cNvSpPr>
          <p:nvPr>
            <p:ph type="sldNum" sz="quarter" idx="5"/>
          </p:nvPr>
        </p:nvSpPr>
        <p:spPr/>
        <p:txBody>
          <a:bodyPr/>
          <a:lstStyle/>
          <a:p>
            <a:fld id="{9562ACC9-4EF2-894F-8F38-B7C077D5E24C}" type="slidenum">
              <a:rPr lang="en-US" smtClean="0"/>
              <a:t>33</a:t>
            </a:fld>
            <a:endParaRPr lang="en-US"/>
          </a:p>
        </p:txBody>
      </p:sp>
    </p:spTree>
    <p:extLst>
      <p:ext uri="{BB962C8B-B14F-4D97-AF65-F5344CB8AC3E}">
        <p14:creationId xmlns:p14="http://schemas.microsoft.com/office/powerpoint/2010/main" val="278505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A series of choices will be presented to you: After each selection, you’ll click on Next.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You will see a list of all customers to whom you have access. Choose your customer.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A list of that customer’s accounts will be presented to you. Choose the account.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rPr>
              <a:t>Then the period.</a:t>
            </a:r>
          </a:p>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After you’ve specified the Customer, account, and period, you will be asked whether your question is a general question or a collections question.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Choose “General” for questions about payments, billing, refunds, and e-Services questions. Or choose “Collections” for Statements of Account, Payment Plans, or Warrants. Next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34</a:t>
            </a:fld>
            <a:endParaRPr lang="en-US"/>
          </a:p>
        </p:txBody>
      </p:sp>
    </p:spTree>
    <p:extLst>
      <p:ext uri="{BB962C8B-B14F-4D97-AF65-F5344CB8AC3E}">
        <p14:creationId xmlns:p14="http://schemas.microsoft.com/office/powerpoint/2010/main" val="2637689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which type of Message you’ll be sending</a:t>
            </a:r>
          </a:p>
        </p:txBody>
      </p:sp>
      <p:sp>
        <p:nvSpPr>
          <p:cNvPr id="4" name="Slide Number Placeholder 3"/>
          <p:cNvSpPr>
            <a:spLocks noGrp="1"/>
          </p:cNvSpPr>
          <p:nvPr>
            <p:ph type="sldNum" sz="quarter" idx="5"/>
          </p:nvPr>
        </p:nvSpPr>
        <p:spPr/>
        <p:txBody>
          <a:bodyPr/>
          <a:lstStyle/>
          <a:p>
            <a:fld id="{9562ACC9-4EF2-894F-8F38-B7C077D5E24C}" type="slidenum">
              <a:rPr lang="en-US" smtClean="0"/>
              <a:t>35</a:t>
            </a:fld>
            <a:endParaRPr lang="en-US"/>
          </a:p>
        </p:txBody>
      </p:sp>
    </p:spTree>
    <p:extLst>
      <p:ext uri="{BB962C8B-B14F-4D97-AF65-F5344CB8AC3E}">
        <p14:creationId xmlns:p14="http://schemas.microsoft.com/office/powerpoint/2010/main" val="2314938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a:t>Add a subject and your complete message here. </a:t>
            </a: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Then compose your message as you would any email.  You may also add attachments.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Lines with red asterisks are required information.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Click Submit and a confirmation message will appear.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36</a:t>
            </a:fld>
            <a:endParaRPr lang="en-US"/>
          </a:p>
        </p:txBody>
      </p:sp>
    </p:spTree>
    <p:extLst>
      <p:ext uri="{BB962C8B-B14F-4D97-AF65-F5344CB8AC3E}">
        <p14:creationId xmlns:p14="http://schemas.microsoft.com/office/powerpoint/2010/main" val="538503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use our “Respond to Notice” function, You’ll need the letter ID from the notice.  From your customer homepage,  click on the More tab, click on Respond to Notice under Quick Actions</a:t>
            </a:r>
          </a:p>
        </p:txBody>
      </p:sp>
      <p:sp>
        <p:nvSpPr>
          <p:cNvPr id="4" name="Slide Number Placeholder 3"/>
          <p:cNvSpPr>
            <a:spLocks noGrp="1"/>
          </p:cNvSpPr>
          <p:nvPr>
            <p:ph type="sldNum" sz="quarter" idx="5"/>
          </p:nvPr>
        </p:nvSpPr>
        <p:spPr/>
        <p:txBody>
          <a:bodyPr/>
          <a:lstStyle/>
          <a:p>
            <a:fld id="{9562ACC9-4EF2-894F-8F38-B7C077D5E24C}" type="slidenum">
              <a:rPr lang="en-US" smtClean="0"/>
              <a:t>37</a:t>
            </a:fld>
            <a:endParaRPr lang="en-US"/>
          </a:p>
        </p:txBody>
      </p:sp>
    </p:spTree>
    <p:extLst>
      <p:ext uri="{BB962C8B-B14F-4D97-AF65-F5344CB8AC3E}">
        <p14:creationId xmlns:p14="http://schemas.microsoft.com/office/powerpoint/2010/main" val="2044004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letter ID, which you’ll remember always starts with the letter L  and has 10 digits following,  from your notice where indicated and click Next</a:t>
            </a:r>
          </a:p>
        </p:txBody>
      </p:sp>
      <p:sp>
        <p:nvSpPr>
          <p:cNvPr id="4" name="Slide Number Placeholder 3"/>
          <p:cNvSpPr>
            <a:spLocks noGrp="1"/>
          </p:cNvSpPr>
          <p:nvPr>
            <p:ph type="sldNum" sz="quarter" idx="5"/>
          </p:nvPr>
        </p:nvSpPr>
        <p:spPr/>
        <p:txBody>
          <a:bodyPr/>
          <a:lstStyle/>
          <a:p>
            <a:fld id="{9562ACC9-4EF2-894F-8F38-B7C077D5E24C}" type="slidenum">
              <a:rPr lang="en-US" smtClean="0"/>
              <a:t>38</a:t>
            </a:fld>
            <a:endParaRPr lang="en-US"/>
          </a:p>
        </p:txBody>
      </p:sp>
    </p:spTree>
    <p:extLst>
      <p:ext uri="{BB962C8B-B14F-4D97-AF65-F5344CB8AC3E}">
        <p14:creationId xmlns:p14="http://schemas.microsoft.com/office/powerpoint/2010/main" val="3576453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Choose your response reason, add any attachments, and click OK</a:t>
            </a:r>
          </a:p>
        </p:txBody>
      </p:sp>
      <p:sp>
        <p:nvSpPr>
          <p:cNvPr id="4" name="Slide Number Placeholder 3"/>
          <p:cNvSpPr>
            <a:spLocks noGrp="1"/>
          </p:cNvSpPr>
          <p:nvPr>
            <p:ph type="sldNum" sz="quarter" idx="5"/>
          </p:nvPr>
        </p:nvSpPr>
        <p:spPr/>
        <p:txBody>
          <a:bodyPr/>
          <a:lstStyle/>
          <a:p>
            <a:fld id="{9562ACC9-4EF2-894F-8F38-B7C077D5E24C}" type="slidenum">
              <a:rPr lang="en-US" smtClean="0"/>
              <a:t>39</a:t>
            </a:fld>
            <a:endParaRPr lang="en-US"/>
          </a:p>
        </p:txBody>
      </p:sp>
    </p:spTree>
    <p:extLst>
      <p:ext uri="{BB962C8B-B14F-4D97-AF65-F5344CB8AC3E}">
        <p14:creationId xmlns:p14="http://schemas.microsoft.com/office/powerpoint/2010/main" val="87543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Logons. Under Secondary Logons click on Add. Then you will get to the Create a Logon for Someone else page. Then you will get to the Create a Logon for Someone else page, where you’ll type a username, Name, email, confirm email and then click on next. Once this is completed, follow the prompts to successfully create a secondary logon for someone else. </a:t>
            </a:r>
          </a:p>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4</a:t>
            </a:fld>
            <a:endParaRPr lang="en-US"/>
          </a:p>
        </p:txBody>
      </p:sp>
    </p:spTree>
    <p:extLst>
      <p:ext uri="{BB962C8B-B14F-4D97-AF65-F5344CB8AC3E}">
        <p14:creationId xmlns:p14="http://schemas.microsoft.com/office/powerpoint/2010/main" val="17061623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submit.  You may print your confirmation or click ok to return to eServices.</a:t>
            </a:r>
          </a:p>
        </p:txBody>
      </p:sp>
      <p:sp>
        <p:nvSpPr>
          <p:cNvPr id="4" name="Slide Number Placeholder 3"/>
          <p:cNvSpPr>
            <a:spLocks noGrp="1"/>
          </p:cNvSpPr>
          <p:nvPr>
            <p:ph type="sldNum" sz="quarter" idx="5"/>
          </p:nvPr>
        </p:nvSpPr>
        <p:spPr/>
        <p:txBody>
          <a:bodyPr/>
          <a:lstStyle/>
          <a:p>
            <a:fld id="{9562ACC9-4EF2-894F-8F38-B7C077D5E24C}" type="slidenum">
              <a:rPr lang="en-US" smtClean="0"/>
              <a:t>40</a:t>
            </a:fld>
            <a:endParaRPr lang="en-US"/>
          </a:p>
        </p:txBody>
      </p:sp>
    </p:spTree>
    <p:extLst>
      <p:ext uri="{BB962C8B-B14F-4D97-AF65-F5344CB8AC3E}">
        <p14:creationId xmlns:p14="http://schemas.microsoft.com/office/powerpoint/2010/main" val="407889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We’d like to introduce you to Linda, our virtual assistant. Linda can help point you in the right direction for questions and general information.  While she is not trained to answer account-specific inquires, she can help you navigate through e-Services and provide information on rules and procedures.  Linda will give you replies which include links that take you exactly where you need to go in e-Services, as well as useful information for frequently asked questions quickly, in real time.  </a:t>
            </a:r>
          </a:p>
        </p:txBody>
      </p:sp>
      <p:sp>
        <p:nvSpPr>
          <p:cNvPr id="4" name="Slide Number Placeholder 3"/>
          <p:cNvSpPr>
            <a:spLocks noGrp="1"/>
          </p:cNvSpPr>
          <p:nvPr>
            <p:ph type="sldNum" sz="quarter" idx="5"/>
          </p:nvPr>
        </p:nvSpPr>
        <p:spPr/>
        <p:txBody>
          <a:bodyPr/>
          <a:lstStyle/>
          <a:p>
            <a:fld id="{9562ACC9-4EF2-894F-8F38-B7C077D5E24C}" type="slidenum">
              <a:rPr lang="en-US" smtClean="0"/>
              <a:t>41</a:t>
            </a:fld>
            <a:endParaRPr lang="en-US"/>
          </a:p>
        </p:txBody>
      </p:sp>
    </p:spTree>
    <p:extLst>
      <p:ext uri="{BB962C8B-B14F-4D97-AF65-F5344CB8AC3E}">
        <p14:creationId xmlns:p14="http://schemas.microsoft.com/office/powerpoint/2010/main" val="2205050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42</a:t>
            </a:fld>
            <a:endParaRPr lang="en-US"/>
          </a:p>
        </p:txBody>
      </p:sp>
    </p:spTree>
    <p:extLst>
      <p:ext uri="{BB962C8B-B14F-4D97-AF65-F5344CB8AC3E}">
        <p14:creationId xmlns:p14="http://schemas.microsoft.com/office/powerpoint/2010/main" val="787526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43</a:t>
            </a:fld>
            <a:endParaRPr lang="en-US"/>
          </a:p>
        </p:txBody>
      </p:sp>
    </p:spTree>
    <p:extLst>
      <p:ext uri="{BB962C8B-B14F-4D97-AF65-F5344CB8AC3E}">
        <p14:creationId xmlns:p14="http://schemas.microsoft.com/office/powerpoint/2010/main" val="4399054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44</a:t>
            </a:fld>
            <a:endParaRPr lang="en-US"/>
          </a:p>
        </p:txBody>
      </p:sp>
    </p:spTree>
    <p:extLst>
      <p:ext uri="{BB962C8B-B14F-4D97-AF65-F5344CB8AC3E}">
        <p14:creationId xmlns:p14="http://schemas.microsoft.com/office/powerpoint/2010/main" val="3345315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45</a:t>
            </a:fld>
            <a:endParaRPr lang="en-US"/>
          </a:p>
        </p:txBody>
      </p:sp>
    </p:spTree>
    <p:extLst>
      <p:ext uri="{BB962C8B-B14F-4D97-AF65-F5344CB8AC3E}">
        <p14:creationId xmlns:p14="http://schemas.microsoft.com/office/powerpoint/2010/main" val="15655779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46</a:t>
            </a:fld>
            <a:endParaRPr lang="en-US"/>
          </a:p>
        </p:txBody>
      </p:sp>
    </p:spTree>
    <p:extLst>
      <p:ext uri="{BB962C8B-B14F-4D97-AF65-F5344CB8AC3E}">
        <p14:creationId xmlns:p14="http://schemas.microsoft.com/office/powerpoint/2010/main" val="39034322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47</a:t>
            </a:fld>
            <a:endParaRPr lang="en-US"/>
          </a:p>
        </p:txBody>
      </p:sp>
    </p:spTree>
    <p:extLst>
      <p:ext uri="{BB962C8B-B14F-4D97-AF65-F5344CB8AC3E}">
        <p14:creationId xmlns:p14="http://schemas.microsoft.com/office/powerpoint/2010/main" val="4196138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48</a:t>
            </a:fld>
            <a:endParaRPr lang="en-US"/>
          </a:p>
        </p:txBody>
      </p:sp>
    </p:spTree>
    <p:extLst>
      <p:ext uri="{BB962C8B-B14F-4D97-AF65-F5344CB8AC3E}">
        <p14:creationId xmlns:p14="http://schemas.microsoft.com/office/powerpoint/2010/main" val="25652587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49</a:t>
            </a:fld>
            <a:endParaRPr lang="en-US"/>
          </a:p>
        </p:txBody>
      </p:sp>
    </p:spTree>
    <p:extLst>
      <p:ext uri="{BB962C8B-B14F-4D97-AF65-F5344CB8AC3E}">
        <p14:creationId xmlns:p14="http://schemas.microsoft.com/office/powerpoint/2010/main" val="258390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are logged into your e-Services account, you will see the screen on the left. In order to set a password, please direct your cursor to “Manage My Profile” above the orange line and it’ll take you to the screen on the bottom right. Under Security below the orange line, click on “Change Password”. </a:t>
            </a:r>
          </a:p>
        </p:txBody>
      </p:sp>
      <p:sp>
        <p:nvSpPr>
          <p:cNvPr id="4" name="Slide Number Placeholder 3"/>
          <p:cNvSpPr>
            <a:spLocks noGrp="1"/>
          </p:cNvSpPr>
          <p:nvPr>
            <p:ph type="sldNum" sz="quarter" idx="5"/>
          </p:nvPr>
        </p:nvSpPr>
        <p:spPr/>
        <p:txBody>
          <a:bodyPr/>
          <a:lstStyle/>
          <a:p>
            <a:fld id="{9562ACC9-4EF2-894F-8F38-B7C077D5E24C}" type="slidenum">
              <a:rPr lang="en-US" smtClean="0"/>
              <a:t>5</a:t>
            </a:fld>
            <a:endParaRPr lang="en-US"/>
          </a:p>
        </p:txBody>
      </p:sp>
    </p:spTree>
    <p:extLst>
      <p:ext uri="{BB962C8B-B14F-4D97-AF65-F5344CB8AC3E}">
        <p14:creationId xmlns:p14="http://schemas.microsoft.com/office/powerpoint/2010/main" val="1713169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50</a:t>
            </a:fld>
            <a:endParaRPr lang="en-US"/>
          </a:p>
        </p:txBody>
      </p:sp>
    </p:spTree>
    <p:extLst>
      <p:ext uri="{BB962C8B-B14F-4D97-AF65-F5344CB8AC3E}">
        <p14:creationId xmlns:p14="http://schemas.microsoft.com/office/powerpoint/2010/main" val="20312490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51</a:t>
            </a:fld>
            <a:endParaRPr lang="en-US"/>
          </a:p>
        </p:txBody>
      </p:sp>
    </p:spTree>
    <p:extLst>
      <p:ext uri="{BB962C8B-B14F-4D97-AF65-F5344CB8AC3E}">
        <p14:creationId xmlns:p14="http://schemas.microsoft.com/office/powerpoint/2010/main" val="17464294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2 types of plates/accounts.</a:t>
            </a:r>
          </a:p>
        </p:txBody>
      </p:sp>
      <p:sp>
        <p:nvSpPr>
          <p:cNvPr id="4" name="Slide Number Placeholder 3"/>
          <p:cNvSpPr>
            <a:spLocks noGrp="1"/>
          </p:cNvSpPr>
          <p:nvPr>
            <p:ph type="sldNum" sz="quarter" idx="5"/>
          </p:nvPr>
        </p:nvSpPr>
        <p:spPr/>
        <p:txBody>
          <a:bodyPr/>
          <a:lstStyle/>
          <a:p>
            <a:fld id="{9562ACC9-4EF2-894F-8F38-B7C077D5E24C}" type="slidenum">
              <a:rPr lang="en-US" smtClean="0"/>
              <a:t>52</a:t>
            </a:fld>
            <a:endParaRPr lang="en-US"/>
          </a:p>
        </p:txBody>
      </p:sp>
    </p:spTree>
    <p:extLst>
      <p:ext uri="{BB962C8B-B14F-4D97-AF65-F5344CB8AC3E}">
        <p14:creationId xmlns:p14="http://schemas.microsoft.com/office/powerpoint/2010/main" val="15702595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42424"/>
                </a:solidFill>
                <a:effectLst/>
                <a:latin typeface="Calibri" panose="020F0502020204030204" pitchFamily="34" charset="0"/>
              </a:rPr>
              <a:t>These are the basic pieces of information that need to be taken from a DMV-issued registration in order to add a plate onto a CMVT account. Anything with a red asterisk is a required field that must be filled in.</a:t>
            </a:r>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53</a:t>
            </a:fld>
            <a:endParaRPr lang="en-US"/>
          </a:p>
        </p:txBody>
      </p:sp>
    </p:spTree>
    <p:extLst>
      <p:ext uri="{BB962C8B-B14F-4D97-AF65-F5344CB8AC3E}">
        <p14:creationId xmlns:p14="http://schemas.microsoft.com/office/powerpoint/2010/main" val="1519561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42424"/>
                </a:solidFill>
                <a:effectLst/>
                <a:latin typeface="Calibri" panose="020F0502020204030204" pitchFamily="34" charset="0"/>
              </a:rPr>
              <a:t>On any CMVT account you can manage your list of license plates by pressing the “Manage Your License Plates” link. This will allow plates to be marked as inactive, surrendered or replaced with a new plate.</a:t>
            </a:r>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54</a:t>
            </a:fld>
            <a:endParaRPr lang="en-US"/>
          </a:p>
        </p:txBody>
      </p:sp>
    </p:spTree>
    <p:extLst>
      <p:ext uri="{BB962C8B-B14F-4D97-AF65-F5344CB8AC3E}">
        <p14:creationId xmlns:p14="http://schemas.microsoft.com/office/powerpoint/2010/main" val="530792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42424"/>
                </a:solidFill>
                <a:effectLst/>
                <a:latin typeface="Calibri" panose="020F0502020204030204" pitchFamily="34" charset="0"/>
              </a:rPr>
              <a:t>In order to make changes to a license plate you must click on the “Manage” link in the row that the plate is in.</a:t>
            </a:r>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55</a:t>
            </a:fld>
            <a:endParaRPr lang="en-US"/>
          </a:p>
        </p:txBody>
      </p:sp>
    </p:spTree>
    <p:extLst>
      <p:ext uri="{BB962C8B-B14F-4D97-AF65-F5344CB8AC3E}">
        <p14:creationId xmlns:p14="http://schemas.microsoft.com/office/powerpoint/2010/main" val="20393181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42424"/>
                </a:solidFill>
                <a:effectLst/>
                <a:latin typeface="Calibri" panose="020F0502020204030204" pitchFamily="34" charset="0"/>
              </a:rPr>
              <a:t>After clicking on the “Manage” link you can choose which of the 3 options best suits your needs.</a:t>
            </a:r>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56</a:t>
            </a:fld>
            <a:endParaRPr lang="en-US"/>
          </a:p>
        </p:txBody>
      </p:sp>
    </p:spTree>
    <p:extLst>
      <p:ext uri="{BB962C8B-B14F-4D97-AF65-F5344CB8AC3E}">
        <p14:creationId xmlns:p14="http://schemas.microsoft.com/office/powerpoint/2010/main" val="7633405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Inactive plates can be temporarily inactive. Inactivating a plate will provide the opportunity for the plate to be re-activated later on down the line.</a:t>
            </a:r>
            <a:r>
              <a:rPr lang="en-US" b="0" i="0">
                <a:solidFill>
                  <a:srgbClr val="242424"/>
                </a:solidFill>
                <a:effectLst/>
                <a:latin typeface="Calibri" panose="020F0502020204030204" pitchFamily="34" charset="0"/>
              </a:rPr>
              <a:t>  To inactivate a plate you must click on the “Inactivate” option. The only required information is a cease date (the date when the plate stops being used within the 5 boroughs). This option is almost exclusively used by businesses outside of the 5 boroughs as vehicles can still be active within other New York State (or any other state) jurisdiction without needing to be surrendered if they aren’t active within the 5 boroughs.</a:t>
            </a:r>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57</a:t>
            </a:fld>
            <a:endParaRPr lang="en-US"/>
          </a:p>
        </p:txBody>
      </p:sp>
    </p:spTree>
    <p:extLst>
      <p:ext uri="{BB962C8B-B14F-4D97-AF65-F5344CB8AC3E}">
        <p14:creationId xmlns:p14="http://schemas.microsoft.com/office/powerpoint/2010/main" val="5992570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Also referred to as transfer a plate. This allows a payment for an old plate # to be used towards a new plate #.</a:t>
            </a:r>
            <a:r>
              <a:rPr lang="en-US" b="0" i="0">
                <a:solidFill>
                  <a:srgbClr val="242424"/>
                </a:solidFill>
                <a:effectLst/>
                <a:latin typeface="Calibri" panose="020F0502020204030204" pitchFamily="34" charset="0"/>
              </a:rPr>
              <a:t> To replace a plate you mist click on the “Replace” option. Upon clicking replace you will be able to mark a plate number as the old plate and a new plate number as the new plate, ensuring the return is up to date and any prior payment made for the old plate number will apply to the new one.</a:t>
            </a:r>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58</a:t>
            </a:fld>
            <a:endParaRPr lang="en-US"/>
          </a:p>
        </p:txBody>
      </p:sp>
    </p:spTree>
    <p:extLst>
      <p:ext uri="{BB962C8B-B14F-4D97-AF65-F5344CB8AC3E}">
        <p14:creationId xmlns:p14="http://schemas.microsoft.com/office/powerpoint/2010/main" val="5887517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59</a:t>
            </a:fld>
            <a:endParaRPr lang="en-US"/>
          </a:p>
        </p:txBody>
      </p:sp>
    </p:spTree>
    <p:extLst>
      <p:ext uri="{BB962C8B-B14F-4D97-AF65-F5344CB8AC3E}">
        <p14:creationId xmlns:p14="http://schemas.microsoft.com/office/powerpoint/2010/main" val="20365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are logged into your e-Services account, you will see the screen on the left. In order to set a password, please direct your cursor to “Manage My Profile” above the orange line and it’ll take you to the screen on the bottom right. Under Security below the orange line, click on “Change Password”. Once you see this screen, you can set your password. Please keep in mind the following 4 password setting requirements. (Read the list). Once you are successful in creating a password, click ok. If you do not meet those requirements, you will be unable to set a password for e-Services. </a:t>
            </a:r>
          </a:p>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6</a:t>
            </a:fld>
            <a:endParaRPr lang="en-US"/>
          </a:p>
        </p:txBody>
      </p:sp>
    </p:spTree>
    <p:extLst>
      <p:ext uri="{BB962C8B-B14F-4D97-AF65-F5344CB8AC3E}">
        <p14:creationId xmlns:p14="http://schemas.microsoft.com/office/powerpoint/2010/main" val="11258561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60</a:t>
            </a:fld>
            <a:endParaRPr lang="en-US"/>
          </a:p>
        </p:txBody>
      </p:sp>
    </p:spTree>
    <p:extLst>
      <p:ext uri="{BB962C8B-B14F-4D97-AF65-F5344CB8AC3E}">
        <p14:creationId xmlns:p14="http://schemas.microsoft.com/office/powerpoint/2010/main" val="4338366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noticing a lot of issues regarding amended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filing an amended return, make sure the amended box is checked. If this box is not marked, it may result in your return not being posted.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change is due to an IRS or New York State audit adjustment, make sure that the appropriate box is checked, and a Date of Determination is entered.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If you’re submitting an amended return, please submit a statement or explanation stating why you’re filing an amended return. Failure to do so may result in your refund requests being delayed and/or rejected.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ACC9-4EF2-894F-8F38-B7C077D5E2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4011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What makes a valid extension?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kern="100">
                <a:effectLst/>
                <a:latin typeface="Calibri" panose="020F0502020204030204" pitchFamily="34" charset="0"/>
                <a:ea typeface="Calibri" panose="020F0502020204030204" pitchFamily="34" charset="0"/>
                <a:cs typeface="Times New Roman" panose="02020603050405020304" pitchFamily="18" charset="0"/>
              </a:rPr>
              <a:t>Taxpayers may request an automatic 6-month extension of time to file their returns. This is an extension of time to file a return, not an extension of time to pay the tax for the year.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kern="100">
                <a:effectLst/>
                <a:latin typeface="Calibri" panose="020F0502020204030204" pitchFamily="34" charset="0"/>
                <a:ea typeface="Calibri" panose="020F0502020204030204" pitchFamily="34" charset="0"/>
                <a:cs typeface="Times New Roman" panose="02020603050405020304" pitchFamily="18" charset="0"/>
              </a:rPr>
              <a:t>For an extension to be considered “valid” the tax due must be properly estimated and timely filed. The taxpayer must submit a properly estimated amount of tax for the year, meaning: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kern="100">
                <a:effectLst/>
                <a:latin typeface="Calibri" panose="020F0502020204030204" pitchFamily="34" charset="0"/>
                <a:ea typeface="Calibri" panose="020F0502020204030204" pitchFamily="34" charset="0"/>
                <a:cs typeface="Times New Roman" panose="02020603050405020304" pitchFamily="18" charset="0"/>
              </a:rPr>
              <a:t>a) not less than 90% of the tax for the year for which an extension is requested as finally determined OR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kern="100">
                <a:effectLst/>
                <a:latin typeface="Calibri" panose="020F0502020204030204" pitchFamily="34" charset="0"/>
                <a:ea typeface="Calibri" panose="020F0502020204030204" pitchFamily="34" charset="0"/>
                <a:cs typeface="Times New Roman" panose="02020603050405020304" pitchFamily="18" charset="0"/>
              </a:rPr>
              <a:t>b) not less than the tax shown on the return for the preceding taxable year that consisted of  12 months.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kern="100">
                <a:effectLst/>
                <a:latin typeface="Calibri" panose="020F0502020204030204" pitchFamily="34" charset="0"/>
                <a:ea typeface="Calibri" panose="020F0502020204030204" pitchFamily="34" charset="0"/>
                <a:cs typeface="Times New Roman" panose="02020603050405020304" pitchFamily="18" charset="0"/>
              </a:rPr>
              <a:t>Finance will not grant an extension to a taxpayer that fails to meet all of these requirements.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kern="100">
                <a:effectLst/>
                <a:latin typeface="Calibri" panose="020F0502020204030204" pitchFamily="34" charset="0"/>
                <a:ea typeface="Calibri" panose="020F0502020204030204" pitchFamily="34" charset="0"/>
                <a:cs typeface="Times New Roman" panose="02020603050405020304" pitchFamily="18" charset="0"/>
              </a:rPr>
              <a:t>If the taxpayer has obtained a valid automatic extension, only interest will be charged on any balance due with the return.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ACC9-4EF2-894F-8F38-B7C077D5E2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2698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Taxpayers appear to be making many errors when filing their Commercial Rent Tax annual returns. In order to prevent any discrepancies in the future, we will be going over some of the common errors, and how to remedy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taxpayers only submit page 1 when filing their CRT annual return. Please submit the entire return, so that we can avoid any discrepancies with the tax and any corresponding credits the taxpayer may be entitled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CR-A returns should report the rent paid for the entire CRT year, not for the 4th quarter. Some taxpayers are treating the CR-A as a CR-Q4, and this is incorrect.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Small Business Tax Credit can be computed on page 3 of the CRT annual return. Taxpayers have not been filling this form out correctly. 1) please enter the total income from the period preceding the CRT period the taxpayer is filing for (example: if the taxpayer is filing a CR-A for 6/1/2023 through 5/31/2024, then enter the income from the 2022 return, or 2021 if it’s a fiscal year, depending on the end date). For premises that were occupied for less than one full year, the Small Business Tax Credit is not computed based on the annualized base rent. If the amount paid is below $250,000, but the annualized base rent is above $250,000, the taxpayer is not entitled to the credit. In addition, if pages 2 and 3 of the CR-A are not submitted, the taxpayer’s Small Business Tax Credit will be disallowed.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taxpayers make an error where they take the base rent after the 35% rent reduction on page 2, and use that to determine the tax rate. The base rent BEFORE rent reduction (or, if less than one full year, the annualized base rent BEFORE rent reduction) should be used to determine the rate the rent paid for a premise is taxed at, which are on lines 13 and 14 of page 2 of the return.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locations (floors, suites, units) in the same premise (block, building, lot) should be included as ONE premise. Taxpayers sometimes separate out each floor, and this is incorrect. This can be found in the CR-A instructions, as well as in the definitions section of RCNY 19 Section 7-01.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an added note: </a:t>
            </a:r>
            <a:r>
              <a:rPr lang="en-US" sz="1800" i="1" dirty="0">
                <a:effectLst/>
                <a:latin typeface="Calibri" panose="020F0502020204030204" pitchFamily="34" charset="0"/>
                <a:ea typeface="Calibri" panose="020F0502020204030204" pitchFamily="34" charset="0"/>
              </a:rPr>
              <a:t>Taxpayers often request their period balances prior to filing, so they know how much they have, and how much they need to pay. Just a heads up, we are currently working an easier method for the taxpayers to get this information.</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2ACC9-4EF2-894F-8F38-B7C077D5E2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7861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 Final Return Checkbox: what it’s for, due date changes for final returns,</a:t>
            </a:r>
          </a:p>
          <a:p>
            <a:pPr marL="0" marR="0">
              <a:lnSpc>
                <a:spcPct val="107000"/>
              </a:lnSpc>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how P&amp;I accrues on a final return</a:t>
            </a: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If a taxpayer ceases doing business in the city before the end of their usual tax year, there is an accelerated filing and payment deadline. </a:t>
            </a: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 City requires taxpayers to file a final return on or before the 15</a:t>
            </a:r>
            <a:r>
              <a:rPr lang="en-US" sz="1800" kern="1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a:effectLst/>
                <a:latin typeface="Calibri" panose="020F0502020204030204" pitchFamily="34" charset="0"/>
                <a:ea typeface="Calibri" panose="020F0502020204030204" pitchFamily="34" charset="0"/>
                <a:cs typeface="Times New Roman" panose="02020603050405020304" pitchFamily="18" charset="0"/>
              </a:rPr>
              <a:t> day after the date that the corporation ceases to be subject to tax. </a:t>
            </a: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Taxpayers that are unable to file the return by this date can file for an automatic extension for filing. </a:t>
            </a: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 same as with a standard “non-final return” the proper estimated tax must be paid by the date of the extension, or it will not be considered valid. </a:t>
            </a: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Penalties and interest would accrue from this 15-day date rather than the typical March/April deadline. </a:t>
            </a:r>
          </a:p>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64</a:t>
            </a:fld>
            <a:endParaRPr lang="en-US"/>
          </a:p>
        </p:txBody>
      </p:sp>
    </p:spTree>
    <p:extLst>
      <p:ext uri="{BB962C8B-B14F-4D97-AF65-F5344CB8AC3E}">
        <p14:creationId xmlns:p14="http://schemas.microsoft.com/office/powerpoint/2010/main" val="35289512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Biotechnology Credit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Credit that is available for businesses that provide free or subsidized infant or toddler care for their employees.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QETC must meet the following qualifications to be eligible:</a:t>
            </a:r>
          </a:p>
          <a:p>
            <a:pPr marL="800100" marR="0" lvl="1" indent="-34290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company must be engaged in biotechnology</a:t>
            </a:r>
          </a:p>
          <a:p>
            <a:pPr marL="800100" marR="0" lvl="1" indent="-34290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total annual product sales must be $10 million or less</a:t>
            </a:r>
          </a:p>
          <a:p>
            <a:pPr marL="800100" marR="0" lvl="1" indent="-34290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company’s primary products or services must be classified as emerging technologies, OR the company has research and development (“R&amp;D”) activities in New York City, and the ratio of R&amp;D funds to net sales equal to or greater than the average ratio of all companies surveyed by the National Science Foundation</a:t>
            </a:r>
          </a:p>
          <a:p>
            <a:pPr marL="800100" marR="0" lvl="1" indent="-34290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company has research and development (“R&amp;D”) activities in New York City, and the ratio of R&amp;D funds to net sales equal to or greater than 6%</a:t>
            </a:r>
          </a:p>
          <a:p>
            <a:pPr marL="800100" marR="0" lvl="1" indent="-34290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company must have 100 full-time employees or less, and at least 75% of those employees must be employed in New York City</a:t>
            </a:r>
          </a:p>
          <a:p>
            <a:pPr marL="800100" marR="0" lvl="1" indent="-342900">
              <a:lnSpc>
                <a:spcPct val="107000"/>
              </a:lnSpc>
              <a:spcBef>
                <a:spcPts val="0"/>
              </a:spcBef>
              <a:spcAft>
                <a:spcPts val="80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gross revenues for the immediately preceding year cannot be greater than $20 million (this amount includes affiliates and related members)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credit is calculated based on the sum of the following amounts:</a:t>
            </a:r>
          </a:p>
          <a:p>
            <a:pPr marL="800100" marR="0" lvl="1" indent="-34290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18% of the cost or other basis of research and development property, and certain other costs and fees incurred in connection with emerging technology activities</a:t>
            </a:r>
          </a:p>
          <a:p>
            <a:pPr marL="800100" marR="0" lvl="1" indent="-34290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9% of qualified research expenses paid or incurred by the taxpayer</a:t>
            </a:r>
          </a:p>
          <a:p>
            <a:pPr marL="800100" marR="0" lvl="1" indent="-342900">
              <a:lnSpc>
                <a:spcPct val="107000"/>
              </a:lnSpc>
              <a:spcBef>
                <a:spcPts val="0"/>
              </a:spcBef>
              <a:spcAft>
                <a:spcPts val="80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100% of high-technology training expenses paid or incurred by the taxpayer, limited to $4,000 per employee per year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taxpayers filing as part of a combined group, the credit is computed on a separate company basis and may be applied against the combined tax. The total amount of credit allowable to a taxpayer is capped at $250,000.</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credit is limited to a span of three years 2023-2025, and there is a $3 million cap on total value of credits that can be issued each year.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Taxpayers will have to apply on or before January 15th of each year – if this date falls on a weekend or holiday, the deadline will be extended to the next business day.</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an application is incomplete as of this date, the taxpayer may lose all or part of their credit.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Department of Finance will determine the amount of Biotechnology Credit that may be claimed and will mail a certificate of eligibility to the taxpayer indicating the amount that may be claimed on or before February 28th.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65</a:t>
            </a:fld>
            <a:endParaRPr lang="en-US"/>
          </a:p>
        </p:txBody>
      </p:sp>
    </p:spTree>
    <p:extLst>
      <p:ext uri="{BB962C8B-B14F-4D97-AF65-F5344CB8AC3E}">
        <p14:creationId xmlns:p14="http://schemas.microsoft.com/office/powerpoint/2010/main" val="42556834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62ACC9-4EF2-894F-8F38-B7C077D5E24C}" type="slidenum">
              <a:rPr lang="en-US" smtClean="0"/>
              <a:t>66</a:t>
            </a:fld>
            <a:endParaRPr lang="en-US"/>
          </a:p>
        </p:txBody>
      </p:sp>
    </p:spTree>
    <p:extLst>
      <p:ext uri="{BB962C8B-B14F-4D97-AF65-F5344CB8AC3E}">
        <p14:creationId xmlns:p14="http://schemas.microsoft.com/office/powerpoint/2010/main" val="24430911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67</a:t>
            </a:fld>
            <a:endParaRPr lang="en-US"/>
          </a:p>
        </p:txBody>
      </p:sp>
    </p:spTree>
    <p:extLst>
      <p:ext uri="{BB962C8B-B14F-4D97-AF65-F5344CB8AC3E}">
        <p14:creationId xmlns:p14="http://schemas.microsoft.com/office/powerpoint/2010/main" val="10374455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68</a:t>
            </a:fld>
            <a:endParaRPr lang="en-US"/>
          </a:p>
        </p:txBody>
      </p:sp>
    </p:spTree>
    <p:extLst>
      <p:ext uri="{BB962C8B-B14F-4D97-AF65-F5344CB8AC3E}">
        <p14:creationId xmlns:p14="http://schemas.microsoft.com/office/powerpoint/2010/main" val="22343226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62ACC9-4EF2-894F-8F38-B7C077D5E24C}" type="slidenum">
              <a:rPr lang="en-US" smtClean="0"/>
              <a:t>69</a:t>
            </a:fld>
            <a:endParaRPr lang="en-US"/>
          </a:p>
        </p:txBody>
      </p:sp>
    </p:spTree>
    <p:extLst>
      <p:ext uri="{BB962C8B-B14F-4D97-AF65-F5344CB8AC3E}">
        <p14:creationId xmlns:p14="http://schemas.microsoft.com/office/powerpoint/2010/main" val="69081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change an address, click on More above the orange line first. Then under Names &amp; Addresses, click on Manage Names &amp; Addresses link, which will take you to the bottom right hand screen. Click on addresses, then hover over to the Add section right next to billing. </a:t>
            </a:r>
          </a:p>
        </p:txBody>
      </p:sp>
      <p:sp>
        <p:nvSpPr>
          <p:cNvPr id="4" name="Slide Number Placeholder 3"/>
          <p:cNvSpPr>
            <a:spLocks noGrp="1"/>
          </p:cNvSpPr>
          <p:nvPr>
            <p:ph type="sldNum" sz="quarter" idx="5"/>
          </p:nvPr>
        </p:nvSpPr>
        <p:spPr/>
        <p:txBody>
          <a:bodyPr/>
          <a:lstStyle/>
          <a:p>
            <a:fld id="{9562ACC9-4EF2-894F-8F38-B7C077D5E24C}" type="slidenum">
              <a:rPr lang="en-US" smtClean="0"/>
              <a:t>7</a:t>
            </a:fld>
            <a:endParaRPr lang="en-US"/>
          </a:p>
        </p:txBody>
      </p:sp>
    </p:spTree>
    <p:extLst>
      <p:ext uri="{BB962C8B-B14F-4D97-AF65-F5344CB8AC3E}">
        <p14:creationId xmlns:p14="http://schemas.microsoft.com/office/powerpoint/2010/main" val="285822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 takes you to the bottom left-hand screen , where you will click on Change this address. The old address is 66 John Street on the first floor in New York, New York 10038. Type in the new address by deleting all old information. In this case, it is 59 Maiden Lane, 1</a:t>
            </a:r>
            <a:r>
              <a:rPr lang="en-US" baseline="30000"/>
              <a:t>st</a:t>
            </a:r>
            <a:r>
              <a:rPr lang="en-US"/>
              <a:t> floor in New York, New York, 10038. Click on Verify Address. </a:t>
            </a:r>
          </a:p>
        </p:txBody>
      </p:sp>
      <p:sp>
        <p:nvSpPr>
          <p:cNvPr id="4" name="Slide Number Placeholder 3"/>
          <p:cNvSpPr>
            <a:spLocks noGrp="1"/>
          </p:cNvSpPr>
          <p:nvPr>
            <p:ph type="sldNum" sz="quarter" idx="5"/>
          </p:nvPr>
        </p:nvSpPr>
        <p:spPr/>
        <p:txBody>
          <a:bodyPr/>
          <a:lstStyle/>
          <a:p>
            <a:fld id="{9562ACC9-4EF2-894F-8F38-B7C077D5E24C}" type="slidenum">
              <a:rPr lang="en-US" smtClean="0"/>
              <a:t>8</a:t>
            </a:fld>
            <a:endParaRPr lang="en-US"/>
          </a:p>
        </p:txBody>
      </p:sp>
    </p:spTree>
    <p:extLst>
      <p:ext uri="{BB962C8B-B14F-4D97-AF65-F5344CB8AC3E}">
        <p14:creationId xmlns:p14="http://schemas.microsoft.com/office/powerpoint/2010/main" val="814016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the “As Entered” or “Verified” Address and then save it twice. After this is completed, press next. </a:t>
            </a:r>
          </a:p>
        </p:txBody>
      </p:sp>
      <p:sp>
        <p:nvSpPr>
          <p:cNvPr id="4" name="Slide Number Placeholder 3"/>
          <p:cNvSpPr>
            <a:spLocks noGrp="1"/>
          </p:cNvSpPr>
          <p:nvPr>
            <p:ph type="sldNum" sz="quarter" idx="5"/>
          </p:nvPr>
        </p:nvSpPr>
        <p:spPr/>
        <p:txBody>
          <a:bodyPr/>
          <a:lstStyle/>
          <a:p>
            <a:fld id="{9562ACC9-4EF2-894F-8F38-B7C077D5E24C}" type="slidenum">
              <a:rPr lang="en-US" smtClean="0"/>
              <a:t>9</a:t>
            </a:fld>
            <a:endParaRPr lang="en-US"/>
          </a:p>
        </p:txBody>
      </p:sp>
    </p:spTree>
    <p:extLst>
      <p:ext uri="{BB962C8B-B14F-4D97-AF65-F5344CB8AC3E}">
        <p14:creationId xmlns:p14="http://schemas.microsoft.com/office/powerpoint/2010/main" val="759939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AB928-A96E-B846-9D29-1A5846633380}"/>
              </a:ext>
            </a:extLst>
          </p:cNvPr>
          <p:cNvSpPr>
            <a:spLocks noGrp="1"/>
          </p:cNvSpPr>
          <p:nvPr>
            <p:ph type="ctrTitle"/>
          </p:nvPr>
        </p:nvSpPr>
        <p:spPr>
          <a:xfrm>
            <a:off x="660838" y="3428999"/>
            <a:ext cx="10984624" cy="2446283"/>
          </a:xfrm>
        </p:spPr>
        <p:txBody>
          <a:bodyPr anchor="t" anchorCtr="0">
            <a:normAutofit/>
          </a:bodyPr>
          <a:lstStyle>
            <a:lvl1pPr algn="l">
              <a:defRPr sz="60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D0B3059-6F31-9D46-BF38-3F98E7822ADF}"/>
              </a:ext>
            </a:extLst>
          </p:cNvPr>
          <p:cNvSpPr>
            <a:spLocks noGrp="1"/>
          </p:cNvSpPr>
          <p:nvPr>
            <p:ph type="subTitle" idx="1"/>
          </p:nvPr>
        </p:nvSpPr>
        <p:spPr>
          <a:xfrm>
            <a:off x="6291713" y="314991"/>
            <a:ext cx="5353749" cy="2270554"/>
          </a:xfrm>
        </p:spPr>
        <p:txBody>
          <a:bodyPr anchor="t" anchorCtr="0">
            <a:normAutofit/>
          </a:bodyPr>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5506E1E-6303-A140-A306-3B0417FAC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39CEF-4CF8-E348-AA86-79FB0733396D}"/>
              </a:ext>
            </a:extLst>
          </p:cNvPr>
          <p:cNvSpPr>
            <a:spLocks noGrp="1"/>
          </p:cNvSpPr>
          <p:nvPr>
            <p:ph type="sldNum" sz="quarter" idx="12"/>
          </p:nvPr>
        </p:nvSpPr>
        <p:spPr/>
        <p:txBody>
          <a:bodyPr/>
          <a:lstStyle/>
          <a:p>
            <a:fld id="{771AABBD-9DB8-A246-B64A-D658E31C8E4C}" type="slidenum">
              <a:rPr lang="en-US" smtClean="0"/>
              <a:t>‹#›</a:t>
            </a:fld>
            <a:endParaRPr lang="en-US"/>
          </a:p>
        </p:txBody>
      </p:sp>
    </p:spTree>
    <p:extLst>
      <p:ext uri="{BB962C8B-B14F-4D97-AF65-F5344CB8AC3E}">
        <p14:creationId xmlns:p14="http://schemas.microsoft.com/office/powerpoint/2010/main" val="6722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A32D-F2A5-C743-8E30-78A4119B4F63}"/>
              </a:ext>
            </a:extLst>
          </p:cNvPr>
          <p:cNvSpPr>
            <a:spLocks noGrp="1"/>
          </p:cNvSpPr>
          <p:nvPr>
            <p:ph type="title"/>
          </p:nvPr>
        </p:nvSpPr>
        <p:spPr>
          <a:xfrm>
            <a:off x="411814" y="262759"/>
            <a:ext cx="8198786" cy="1437891"/>
          </a:xfrm>
        </p:spPr>
        <p:txBody>
          <a:bodyPr anchor="ctr" anchorCtr="0">
            <a:normAutofit/>
          </a:bodyPr>
          <a:lstStyle>
            <a:lvl1pPr>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52023331-C64C-D042-817A-AC98A444BC97}"/>
              </a:ext>
            </a:extLst>
          </p:cNvPr>
          <p:cNvSpPr>
            <a:spLocks noGrp="1"/>
          </p:cNvSpPr>
          <p:nvPr>
            <p:ph type="body" idx="1"/>
          </p:nvPr>
        </p:nvSpPr>
        <p:spPr>
          <a:xfrm>
            <a:off x="411814" y="2554014"/>
            <a:ext cx="8198786" cy="3238826"/>
          </a:xfrm>
        </p:spPr>
        <p:txBody>
          <a:bodyPr anchor="b" anchorCtr="0">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1AF400D8-A2FF-0A40-B274-58C513AD1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DA4D6-0E44-7A41-A502-703D7FDCE670}"/>
              </a:ext>
            </a:extLst>
          </p:cNvPr>
          <p:cNvSpPr>
            <a:spLocks noGrp="1"/>
          </p:cNvSpPr>
          <p:nvPr>
            <p:ph type="sldNum" sz="quarter" idx="12"/>
          </p:nvPr>
        </p:nvSpPr>
        <p:spPr/>
        <p:txBody>
          <a:bodyPr/>
          <a:lstStyle/>
          <a:p>
            <a:fld id="{771AABBD-9DB8-A246-B64A-D658E31C8E4C}" type="slidenum">
              <a:rPr lang="en-US" smtClean="0"/>
              <a:t>‹#›</a:t>
            </a:fld>
            <a:endParaRPr lang="en-US"/>
          </a:p>
        </p:txBody>
      </p:sp>
    </p:spTree>
    <p:extLst>
      <p:ext uri="{BB962C8B-B14F-4D97-AF65-F5344CB8AC3E}">
        <p14:creationId xmlns:p14="http://schemas.microsoft.com/office/powerpoint/2010/main" val="161623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5AC5-052B-2C46-B0E5-E66952F478A5}"/>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09D1EC05-824E-E7E9-DF9D-4294360AD6EE}"/>
              </a:ext>
            </a:extLst>
          </p:cNvPr>
          <p:cNvSpPr>
            <a:spLocks noGrp="1"/>
          </p:cNvSpPr>
          <p:nvPr>
            <p:ph type="body" sz="quarter" idx="13"/>
          </p:nvPr>
        </p:nvSpPr>
        <p:spPr>
          <a:xfrm>
            <a:off x="342382" y="1882987"/>
            <a:ext cx="11524182" cy="4227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51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5AC5-052B-2C46-B0E5-E66952F478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F4719-239F-1342-B5C0-D4C8B94E5BD1}"/>
              </a:ext>
            </a:extLst>
          </p:cNvPr>
          <p:cNvSpPr>
            <a:spLocks noGrp="1"/>
          </p:cNvSpPr>
          <p:nvPr>
            <p:ph sz="half" idx="1"/>
          </p:nvPr>
        </p:nvSpPr>
        <p:spPr>
          <a:xfrm>
            <a:off x="342381" y="1706880"/>
            <a:ext cx="5677419" cy="4470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82280B-9B42-0441-8ABA-201543986505}"/>
              </a:ext>
            </a:extLst>
          </p:cNvPr>
          <p:cNvSpPr>
            <a:spLocks noGrp="1"/>
          </p:cNvSpPr>
          <p:nvPr>
            <p:ph sz="half" idx="2"/>
          </p:nvPr>
        </p:nvSpPr>
        <p:spPr>
          <a:xfrm>
            <a:off x="6172199" y="1706879"/>
            <a:ext cx="5677419" cy="44700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347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50B8A7-FAF7-4B45-834D-5DFC2415491D}"/>
              </a:ext>
            </a:extLst>
          </p:cNvPr>
          <p:cNvSpPr>
            <a:spLocks noGrp="1"/>
          </p:cNvSpPr>
          <p:nvPr>
            <p:ph type="body" idx="1"/>
          </p:nvPr>
        </p:nvSpPr>
        <p:spPr>
          <a:xfrm>
            <a:off x="388883" y="1681655"/>
            <a:ext cx="5157787" cy="8922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5BE927-CF91-E249-8BE7-667264EFB636}"/>
              </a:ext>
            </a:extLst>
          </p:cNvPr>
          <p:cNvSpPr>
            <a:spLocks noGrp="1"/>
          </p:cNvSpPr>
          <p:nvPr>
            <p:ph sz="half" idx="2"/>
          </p:nvPr>
        </p:nvSpPr>
        <p:spPr>
          <a:xfrm>
            <a:off x="388883" y="2729653"/>
            <a:ext cx="5288149" cy="3460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5648B9-BF99-2D40-8619-5DAC9E02073F}"/>
              </a:ext>
            </a:extLst>
          </p:cNvPr>
          <p:cNvSpPr>
            <a:spLocks noGrp="1"/>
          </p:cNvSpPr>
          <p:nvPr>
            <p:ph type="body" sz="quarter" idx="3"/>
          </p:nvPr>
        </p:nvSpPr>
        <p:spPr>
          <a:xfrm>
            <a:off x="6172200" y="1681655"/>
            <a:ext cx="5183188" cy="8922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ED272E-59A4-8845-94D5-85235018C142}"/>
              </a:ext>
            </a:extLst>
          </p:cNvPr>
          <p:cNvSpPr>
            <a:spLocks noGrp="1"/>
          </p:cNvSpPr>
          <p:nvPr>
            <p:ph sz="quarter" idx="4"/>
          </p:nvPr>
        </p:nvSpPr>
        <p:spPr>
          <a:xfrm>
            <a:off x="6172200" y="2735142"/>
            <a:ext cx="5630917" cy="3343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310287-52B4-A040-8AFF-8FD84AF560B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B921F89-4C3A-E548-94D8-D278789C1C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5E843-E590-E347-8C54-B12DE8CE5604}"/>
              </a:ext>
            </a:extLst>
          </p:cNvPr>
          <p:cNvSpPr>
            <a:spLocks noGrp="1"/>
          </p:cNvSpPr>
          <p:nvPr>
            <p:ph type="sldNum" sz="quarter" idx="12"/>
          </p:nvPr>
        </p:nvSpPr>
        <p:spPr/>
        <p:txBody>
          <a:bodyPr/>
          <a:lstStyle/>
          <a:p>
            <a:fld id="{771AABBD-9DB8-A246-B64A-D658E31C8E4C}" type="slidenum">
              <a:rPr lang="en-US" smtClean="0"/>
              <a:t>‹#›</a:t>
            </a:fld>
            <a:endParaRPr lang="en-US"/>
          </a:p>
        </p:txBody>
      </p:sp>
      <p:sp>
        <p:nvSpPr>
          <p:cNvPr id="10" name="Title 1">
            <a:extLst>
              <a:ext uri="{FF2B5EF4-FFF2-40B4-BE49-F238E27FC236}">
                <a16:creationId xmlns:a16="http://schemas.microsoft.com/office/drawing/2014/main" id="{E2BF80B3-0474-B452-4BE6-BB81A20EF1DE}"/>
              </a:ext>
            </a:extLst>
          </p:cNvPr>
          <p:cNvSpPr>
            <a:spLocks noGrp="1"/>
          </p:cNvSpPr>
          <p:nvPr>
            <p:ph type="title"/>
          </p:nvPr>
        </p:nvSpPr>
        <p:spPr>
          <a:xfrm>
            <a:off x="342381" y="392853"/>
            <a:ext cx="11011419" cy="1063414"/>
          </a:xfrm>
        </p:spPr>
        <p:txBody>
          <a:bodyPr/>
          <a:lstStyle/>
          <a:p>
            <a:r>
              <a:rPr lang="en-US"/>
              <a:t>Click to edit Master title style</a:t>
            </a:r>
          </a:p>
        </p:txBody>
      </p:sp>
    </p:spTree>
    <p:extLst>
      <p:ext uri="{BB962C8B-B14F-4D97-AF65-F5344CB8AC3E}">
        <p14:creationId xmlns:p14="http://schemas.microsoft.com/office/powerpoint/2010/main" val="48820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0C7FA-C599-2047-8C85-9075C34AF98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39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9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DAEC6-131C-A247-BCE5-D7368DE55D6F}"/>
              </a:ext>
            </a:extLst>
          </p:cNvPr>
          <p:cNvSpPr>
            <a:spLocks noGrp="1"/>
          </p:cNvSpPr>
          <p:nvPr>
            <p:ph type="title"/>
          </p:nvPr>
        </p:nvSpPr>
        <p:spPr>
          <a:xfrm>
            <a:off x="342381" y="406400"/>
            <a:ext cx="11138419" cy="108373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E122A51C-521B-BD44-99FE-F66E64A39AF7}"/>
              </a:ext>
            </a:extLst>
          </p:cNvPr>
          <p:cNvSpPr>
            <a:spLocks noGrp="1"/>
          </p:cNvSpPr>
          <p:nvPr>
            <p:ph type="body" idx="1"/>
          </p:nvPr>
        </p:nvSpPr>
        <p:spPr>
          <a:xfrm>
            <a:off x="342382" y="1988127"/>
            <a:ext cx="11513288" cy="40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45E6483-6C2F-E945-B6EA-A8E782F37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81242FFC-DBCA-1C4B-9524-A95BF97F73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771AABBD-9DB8-A246-B64A-D658E31C8E4C}" type="slidenum">
              <a:rPr lang="en-US" smtClean="0"/>
              <a:pPr/>
              <a:t>‹#›</a:t>
            </a:fld>
            <a:endParaRPr lang="en-US"/>
          </a:p>
        </p:txBody>
      </p:sp>
    </p:spTree>
    <p:extLst>
      <p:ext uri="{BB962C8B-B14F-4D97-AF65-F5344CB8AC3E}">
        <p14:creationId xmlns:p14="http://schemas.microsoft.com/office/powerpoint/2010/main" val="38487381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3200" b="1" i="0"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13_ACF76785.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61.jpe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5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95.jpeg"/><Relationship Id="rId4" Type="http://schemas.openxmlformats.org/officeDocument/2006/relationships/image" Target="../media/image94.jpeg"/></Relationships>
</file>

<file path=ppt/slides/_rels/slide5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5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5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microsoft.com/office/2018/10/relationships/comments" Target="../comments/modernComment_149_AC9AC4F2.xml"/><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100.png"/><Relationship Id="rId4" Type="http://schemas.openxmlformats.org/officeDocument/2006/relationships/image" Target="../media/image99.png"/></Relationships>
</file>

<file path=ppt/slides/_rels/slide5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microsoft.com/office/2018/10/relationships/comments" Target="../comments/modernComment_167_7F3116A3.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8384-CE93-DA40-B46C-FFD041A84417}"/>
              </a:ext>
            </a:extLst>
          </p:cNvPr>
          <p:cNvSpPr>
            <a:spLocks noGrp="1"/>
          </p:cNvSpPr>
          <p:nvPr>
            <p:ph type="ctrTitle"/>
          </p:nvPr>
        </p:nvSpPr>
        <p:spPr/>
        <p:txBody>
          <a:bodyPr>
            <a:normAutofit fontScale="90000"/>
          </a:bodyPr>
          <a:lstStyle/>
          <a:p>
            <a:br>
              <a:rPr lang="en-US"/>
            </a:br>
            <a:r>
              <a:rPr lang="en-US"/>
              <a:t>Payments, Billing, and Refunds</a:t>
            </a:r>
          </a:p>
        </p:txBody>
      </p:sp>
      <p:sp>
        <p:nvSpPr>
          <p:cNvPr id="3" name="Subtitle 2">
            <a:extLst>
              <a:ext uri="{FF2B5EF4-FFF2-40B4-BE49-F238E27FC236}">
                <a16:creationId xmlns:a16="http://schemas.microsoft.com/office/drawing/2014/main" id="{DC90072B-A034-134E-9CC5-F21FA502A41B}"/>
              </a:ext>
            </a:extLst>
          </p:cNvPr>
          <p:cNvSpPr>
            <a:spLocks noGrp="1"/>
          </p:cNvSpPr>
          <p:nvPr>
            <p:ph type="subTitle" idx="1"/>
          </p:nvPr>
        </p:nvSpPr>
        <p:spPr/>
        <p:txBody>
          <a:bodyPr/>
          <a:lstStyle/>
          <a:p>
            <a:r>
              <a:rPr lang="en-US"/>
              <a:t>e-Services Updates</a:t>
            </a:r>
          </a:p>
        </p:txBody>
      </p:sp>
      <p:sp>
        <p:nvSpPr>
          <p:cNvPr id="4" name="Slide Number Placeholder 3">
            <a:extLst>
              <a:ext uri="{FF2B5EF4-FFF2-40B4-BE49-F238E27FC236}">
                <a16:creationId xmlns:a16="http://schemas.microsoft.com/office/drawing/2014/main" id="{CDBE0179-F8BF-CE43-A9C6-59D501CBFAAA}"/>
              </a:ext>
            </a:extLst>
          </p:cNvPr>
          <p:cNvSpPr>
            <a:spLocks noGrp="1"/>
          </p:cNvSpPr>
          <p:nvPr>
            <p:ph type="sldNum" sz="quarter" idx="12"/>
          </p:nvPr>
        </p:nvSpPr>
        <p:spPr/>
        <p:txBody>
          <a:bodyPr/>
          <a:lstStyle/>
          <a:p>
            <a:fld id="{771AABBD-9DB8-A246-B64A-D658E31C8E4C}" type="slidenum">
              <a:rPr lang="en-US" smtClean="0"/>
              <a:t>1</a:t>
            </a:fld>
            <a:endParaRPr lang="en-US"/>
          </a:p>
        </p:txBody>
      </p:sp>
    </p:spTree>
    <p:extLst>
      <p:ext uri="{BB962C8B-B14F-4D97-AF65-F5344CB8AC3E}">
        <p14:creationId xmlns:p14="http://schemas.microsoft.com/office/powerpoint/2010/main" val="2306128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80600-5CF6-76BF-7A67-3FA8809FFB6D}"/>
              </a:ext>
            </a:extLst>
          </p:cNvPr>
          <p:cNvSpPr>
            <a:spLocks noGrp="1"/>
          </p:cNvSpPr>
          <p:nvPr>
            <p:ph type="title"/>
          </p:nvPr>
        </p:nvSpPr>
        <p:spPr/>
        <p:txBody>
          <a:bodyPr/>
          <a:lstStyle/>
          <a:p>
            <a:r>
              <a:rPr lang="en-US"/>
              <a:t>Changing an Address (continued)</a:t>
            </a:r>
          </a:p>
        </p:txBody>
      </p:sp>
      <p:sp>
        <p:nvSpPr>
          <p:cNvPr id="5" name="TextBox 4">
            <a:extLst>
              <a:ext uri="{FF2B5EF4-FFF2-40B4-BE49-F238E27FC236}">
                <a16:creationId xmlns:a16="http://schemas.microsoft.com/office/drawing/2014/main" id="{A4BE1EE8-4A01-55ED-7347-D841B0D5DE35}"/>
              </a:ext>
            </a:extLst>
          </p:cNvPr>
          <p:cNvSpPr txBox="1"/>
          <p:nvPr/>
        </p:nvSpPr>
        <p:spPr>
          <a:xfrm>
            <a:off x="538071" y="2099127"/>
            <a:ext cx="4481689" cy="369332"/>
          </a:xfrm>
          <a:prstGeom prst="rect">
            <a:avLst/>
          </a:prstGeom>
          <a:solidFill>
            <a:schemeClr val="accent2">
              <a:lumMod val="60000"/>
              <a:lumOff val="40000"/>
            </a:schemeClr>
          </a:solidFill>
        </p:spPr>
        <p:txBody>
          <a:bodyPr wrap="square" rtlCol="0">
            <a:spAutoFit/>
          </a:bodyPr>
          <a:lstStyle/>
          <a:p>
            <a:r>
              <a:rPr lang="en-US"/>
              <a:t>6. Select submit to complete the change</a:t>
            </a:r>
          </a:p>
        </p:txBody>
      </p:sp>
      <p:pic>
        <p:nvPicPr>
          <p:cNvPr id="7" name="Picture 6">
            <a:extLst>
              <a:ext uri="{FF2B5EF4-FFF2-40B4-BE49-F238E27FC236}">
                <a16:creationId xmlns:a16="http://schemas.microsoft.com/office/drawing/2014/main" id="{4F9A761E-A99C-4DFA-62D6-95090244D207}"/>
              </a:ext>
            </a:extLst>
          </p:cNvPr>
          <p:cNvPicPr>
            <a:picLocks noChangeAspect="1"/>
          </p:cNvPicPr>
          <p:nvPr/>
        </p:nvPicPr>
        <p:blipFill>
          <a:blip r:embed="rId3"/>
          <a:stretch>
            <a:fillRect/>
          </a:stretch>
        </p:blipFill>
        <p:spPr>
          <a:xfrm>
            <a:off x="538071" y="2602450"/>
            <a:ext cx="7649643" cy="2886478"/>
          </a:xfrm>
          <a:prstGeom prst="rect">
            <a:avLst/>
          </a:prstGeom>
        </p:spPr>
      </p:pic>
      <p:sp>
        <p:nvSpPr>
          <p:cNvPr id="8" name="Rectangle 7">
            <a:extLst>
              <a:ext uri="{FF2B5EF4-FFF2-40B4-BE49-F238E27FC236}">
                <a16:creationId xmlns:a16="http://schemas.microsoft.com/office/drawing/2014/main" id="{BCA58925-CB9F-BFC4-F8DF-766B259853DB}"/>
              </a:ext>
            </a:extLst>
          </p:cNvPr>
          <p:cNvSpPr/>
          <p:nvPr/>
        </p:nvSpPr>
        <p:spPr>
          <a:xfrm>
            <a:off x="7038956" y="5158042"/>
            <a:ext cx="1006448" cy="3308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929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3003-756F-3331-6299-6C6F3E19918F}"/>
              </a:ext>
            </a:extLst>
          </p:cNvPr>
          <p:cNvSpPr>
            <a:spLocks noGrp="1"/>
          </p:cNvSpPr>
          <p:nvPr>
            <p:ph type="title"/>
          </p:nvPr>
        </p:nvSpPr>
        <p:spPr/>
        <p:txBody>
          <a:bodyPr/>
          <a:lstStyle/>
          <a:p>
            <a:r>
              <a:rPr lang="en-US"/>
              <a:t>Legal Name Change</a:t>
            </a:r>
          </a:p>
        </p:txBody>
      </p:sp>
      <p:sp>
        <p:nvSpPr>
          <p:cNvPr id="9" name="TextBox 8">
            <a:extLst>
              <a:ext uri="{FF2B5EF4-FFF2-40B4-BE49-F238E27FC236}">
                <a16:creationId xmlns:a16="http://schemas.microsoft.com/office/drawing/2014/main" id="{759124CD-EFB4-0804-1049-21500CD47D3F}"/>
              </a:ext>
            </a:extLst>
          </p:cNvPr>
          <p:cNvSpPr txBox="1"/>
          <p:nvPr/>
        </p:nvSpPr>
        <p:spPr>
          <a:xfrm>
            <a:off x="505695" y="967679"/>
            <a:ext cx="4898904" cy="338554"/>
          </a:xfrm>
          <a:prstGeom prst="rect">
            <a:avLst/>
          </a:prstGeom>
          <a:solidFill>
            <a:schemeClr val="accent2">
              <a:lumMod val="60000"/>
              <a:lumOff val="40000"/>
            </a:schemeClr>
          </a:solidFill>
        </p:spPr>
        <p:txBody>
          <a:bodyPr wrap="square" rtlCol="0">
            <a:spAutoFit/>
          </a:bodyPr>
          <a:lstStyle/>
          <a:p>
            <a:r>
              <a:rPr lang="en-US" sz="1600"/>
              <a:t>1. Click on More, Request a Legal Name Change.</a:t>
            </a:r>
          </a:p>
        </p:txBody>
      </p:sp>
      <p:pic>
        <p:nvPicPr>
          <p:cNvPr id="3" name="Picture 2">
            <a:extLst>
              <a:ext uri="{FF2B5EF4-FFF2-40B4-BE49-F238E27FC236}">
                <a16:creationId xmlns:a16="http://schemas.microsoft.com/office/drawing/2014/main" id="{7D3B1520-7218-7320-AA29-5AB00B356991}"/>
              </a:ext>
            </a:extLst>
          </p:cNvPr>
          <p:cNvPicPr>
            <a:picLocks noChangeAspect="1"/>
          </p:cNvPicPr>
          <p:nvPr/>
        </p:nvPicPr>
        <p:blipFill rotWithShape="1">
          <a:blip r:embed="rId3"/>
          <a:srcRect b="13748"/>
          <a:stretch/>
        </p:blipFill>
        <p:spPr>
          <a:xfrm>
            <a:off x="489522" y="1509019"/>
            <a:ext cx="4877481" cy="4248005"/>
          </a:xfrm>
          <a:prstGeom prst="rect">
            <a:avLst/>
          </a:prstGeom>
        </p:spPr>
      </p:pic>
      <p:sp>
        <p:nvSpPr>
          <p:cNvPr id="6" name="TextBox 5">
            <a:extLst>
              <a:ext uri="{FF2B5EF4-FFF2-40B4-BE49-F238E27FC236}">
                <a16:creationId xmlns:a16="http://schemas.microsoft.com/office/drawing/2014/main" id="{C183DFF2-6C10-0C99-5C29-73688B676F40}"/>
              </a:ext>
            </a:extLst>
          </p:cNvPr>
          <p:cNvSpPr txBox="1"/>
          <p:nvPr/>
        </p:nvSpPr>
        <p:spPr>
          <a:xfrm>
            <a:off x="6497135" y="967679"/>
            <a:ext cx="5189169" cy="584775"/>
          </a:xfrm>
          <a:prstGeom prst="rect">
            <a:avLst/>
          </a:prstGeom>
          <a:solidFill>
            <a:schemeClr val="accent2">
              <a:lumMod val="60000"/>
              <a:lumOff val="40000"/>
            </a:schemeClr>
          </a:solidFill>
        </p:spPr>
        <p:txBody>
          <a:bodyPr wrap="square" rtlCol="0">
            <a:spAutoFit/>
          </a:bodyPr>
          <a:lstStyle/>
          <a:p>
            <a:r>
              <a:rPr lang="en-US" sz="1600"/>
              <a:t>2. Enter new Legal Name, attach your official documentation, Next </a:t>
            </a:r>
          </a:p>
        </p:txBody>
      </p:sp>
      <p:sp>
        <p:nvSpPr>
          <p:cNvPr id="8" name="Rectangle 7">
            <a:extLst>
              <a:ext uri="{FF2B5EF4-FFF2-40B4-BE49-F238E27FC236}">
                <a16:creationId xmlns:a16="http://schemas.microsoft.com/office/drawing/2014/main" id="{ACCD2CB9-823A-9ADF-209B-17F625168F52}"/>
              </a:ext>
            </a:extLst>
          </p:cNvPr>
          <p:cNvSpPr/>
          <p:nvPr/>
        </p:nvSpPr>
        <p:spPr>
          <a:xfrm>
            <a:off x="3144494" y="5455094"/>
            <a:ext cx="1927237" cy="3019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9728E4-5A0A-A4FD-F52D-BAC5D19C6984}"/>
              </a:ext>
            </a:extLst>
          </p:cNvPr>
          <p:cNvSpPr/>
          <p:nvPr/>
        </p:nvSpPr>
        <p:spPr>
          <a:xfrm>
            <a:off x="3223322" y="1516373"/>
            <a:ext cx="646930" cy="3511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953F4D9-9221-5D40-9286-53C2F00B4157}"/>
              </a:ext>
            </a:extLst>
          </p:cNvPr>
          <p:cNvPicPr>
            <a:picLocks noChangeAspect="1"/>
          </p:cNvPicPr>
          <p:nvPr/>
        </p:nvPicPr>
        <p:blipFill>
          <a:blip r:embed="rId4"/>
          <a:stretch>
            <a:fillRect/>
          </a:stretch>
        </p:blipFill>
        <p:spPr>
          <a:xfrm>
            <a:off x="6497136" y="1509019"/>
            <a:ext cx="4812239" cy="4871741"/>
          </a:xfrm>
          <a:prstGeom prst="rect">
            <a:avLst/>
          </a:prstGeom>
        </p:spPr>
      </p:pic>
      <p:sp>
        <p:nvSpPr>
          <p:cNvPr id="5" name="Rectangle 4">
            <a:extLst>
              <a:ext uri="{FF2B5EF4-FFF2-40B4-BE49-F238E27FC236}">
                <a16:creationId xmlns:a16="http://schemas.microsoft.com/office/drawing/2014/main" id="{8269471F-EB5C-6AD2-A9EC-52EA80627652}"/>
              </a:ext>
            </a:extLst>
          </p:cNvPr>
          <p:cNvSpPr/>
          <p:nvPr/>
        </p:nvSpPr>
        <p:spPr>
          <a:xfrm>
            <a:off x="6540875" y="3934047"/>
            <a:ext cx="2684633" cy="4284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10F852-C223-54EC-05D5-0CCBAC2EA547}"/>
              </a:ext>
            </a:extLst>
          </p:cNvPr>
          <p:cNvSpPr/>
          <p:nvPr/>
        </p:nvSpPr>
        <p:spPr>
          <a:xfrm flipV="1">
            <a:off x="6540875" y="5513540"/>
            <a:ext cx="1199627" cy="27630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A9C897-1509-F0F3-B92F-D20729F54D50}"/>
              </a:ext>
            </a:extLst>
          </p:cNvPr>
          <p:cNvSpPr/>
          <p:nvPr/>
        </p:nvSpPr>
        <p:spPr>
          <a:xfrm>
            <a:off x="10439299" y="6072538"/>
            <a:ext cx="870076" cy="30822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80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66BE-CF92-8BB8-66AE-F0351AC4222F}"/>
              </a:ext>
            </a:extLst>
          </p:cNvPr>
          <p:cNvSpPr>
            <a:spLocks noGrp="1"/>
          </p:cNvSpPr>
          <p:nvPr>
            <p:ph type="title"/>
          </p:nvPr>
        </p:nvSpPr>
        <p:spPr>
          <a:xfrm>
            <a:off x="274485" y="230463"/>
            <a:ext cx="8192019" cy="1377721"/>
          </a:xfrm>
        </p:spPr>
        <p:txBody>
          <a:bodyPr/>
          <a:lstStyle/>
          <a:p>
            <a:r>
              <a:rPr lang="en-US"/>
              <a:t>E-mail Address Change</a:t>
            </a:r>
          </a:p>
        </p:txBody>
      </p:sp>
      <p:sp>
        <p:nvSpPr>
          <p:cNvPr id="14" name="TextBox 13">
            <a:extLst>
              <a:ext uri="{FF2B5EF4-FFF2-40B4-BE49-F238E27FC236}">
                <a16:creationId xmlns:a16="http://schemas.microsoft.com/office/drawing/2014/main" id="{88CD318E-1B57-BD86-ED69-048478044E97}"/>
              </a:ext>
            </a:extLst>
          </p:cNvPr>
          <p:cNvSpPr txBox="1"/>
          <p:nvPr/>
        </p:nvSpPr>
        <p:spPr>
          <a:xfrm>
            <a:off x="358706" y="1207581"/>
            <a:ext cx="2816243" cy="338554"/>
          </a:xfrm>
          <a:prstGeom prst="rect">
            <a:avLst/>
          </a:prstGeom>
          <a:solidFill>
            <a:schemeClr val="accent2">
              <a:lumMod val="60000"/>
              <a:lumOff val="40000"/>
            </a:schemeClr>
          </a:solidFill>
        </p:spPr>
        <p:txBody>
          <a:bodyPr wrap="square" rtlCol="0">
            <a:spAutoFit/>
          </a:bodyPr>
          <a:lstStyle/>
          <a:p>
            <a:r>
              <a:rPr lang="en-US" sz="1600"/>
              <a:t>1. Go to Manage My Profile.</a:t>
            </a:r>
          </a:p>
        </p:txBody>
      </p:sp>
      <p:pic>
        <p:nvPicPr>
          <p:cNvPr id="15" name="Picture 14">
            <a:extLst>
              <a:ext uri="{FF2B5EF4-FFF2-40B4-BE49-F238E27FC236}">
                <a16:creationId xmlns:a16="http://schemas.microsoft.com/office/drawing/2014/main" id="{E22188BC-D1DC-9880-EBF3-8D3D8A1D26C8}"/>
              </a:ext>
            </a:extLst>
          </p:cNvPr>
          <p:cNvPicPr>
            <a:picLocks noChangeAspect="1"/>
          </p:cNvPicPr>
          <p:nvPr/>
        </p:nvPicPr>
        <p:blipFill>
          <a:blip r:embed="rId3"/>
          <a:stretch>
            <a:fillRect/>
          </a:stretch>
        </p:blipFill>
        <p:spPr>
          <a:xfrm>
            <a:off x="4663905" y="3966848"/>
            <a:ext cx="3600953" cy="1743318"/>
          </a:xfrm>
          <a:prstGeom prst="rect">
            <a:avLst/>
          </a:prstGeom>
        </p:spPr>
      </p:pic>
      <p:sp>
        <p:nvSpPr>
          <p:cNvPr id="13" name="Rectangle 12">
            <a:extLst>
              <a:ext uri="{FF2B5EF4-FFF2-40B4-BE49-F238E27FC236}">
                <a16:creationId xmlns:a16="http://schemas.microsoft.com/office/drawing/2014/main" id="{ED05E1CE-AE25-157B-AF97-6CCAAFDC4320}"/>
              </a:ext>
            </a:extLst>
          </p:cNvPr>
          <p:cNvSpPr/>
          <p:nvPr/>
        </p:nvSpPr>
        <p:spPr>
          <a:xfrm flipV="1">
            <a:off x="7202580" y="5359517"/>
            <a:ext cx="1062278" cy="3506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762C5E-FCB2-CF1B-7908-72F17B86EB25}"/>
              </a:ext>
            </a:extLst>
          </p:cNvPr>
          <p:cNvPicPr>
            <a:picLocks noChangeAspect="1"/>
          </p:cNvPicPr>
          <p:nvPr/>
        </p:nvPicPr>
        <p:blipFill rotWithShape="1">
          <a:blip r:embed="rId4"/>
          <a:srcRect b="26309"/>
          <a:stretch/>
        </p:blipFill>
        <p:spPr>
          <a:xfrm>
            <a:off x="358706" y="1669406"/>
            <a:ext cx="7906152" cy="1539115"/>
          </a:xfrm>
          <a:prstGeom prst="rect">
            <a:avLst/>
          </a:prstGeom>
        </p:spPr>
      </p:pic>
      <p:sp>
        <p:nvSpPr>
          <p:cNvPr id="12" name="Rectangle 11">
            <a:extLst>
              <a:ext uri="{FF2B5EF4-FFF2-40B4-BE49-F238E27FC236}">
                <a16:creationId xmlns:a16="http://schemas.microsoft.com/office/drawing/2014/main" id="{790951AC-9D48-6F61-54A2-FB69D05F122F}"/>
              </a:ext>
            </a:extLst>
          </p:cNvPr>
          <p:cNvSpPr/>
          <p:nvPr/>
        </p:nvSpPr>
        <p:spPr>
          <a:xfrm>
            <a:off x="6821789" y="2442950"/>
            <a:ext cx="1322024" cy="33016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DBDC47D-0396-B5A5-2A11-77FC43644D44}"/>
              </a:ext>
            </a:extLst>
          </p:cNvPr>
          <p:cNvSpPr txBox="1"/>
          <p:nvPr/>
        </p:nvSpPr>
        <p:spPr>
          <a:xfrm>
            <a:off x="4699883" y="3282388"/>
            <a:ext cx="3600953" cy="584775"/>
          </a:xfrm>
          <a:prstGeom prst="rect">
            <a:avLst/>
          </a:prstGeom>
          <a:solidFill>
            <a:schemeClr val="accent2">
              <a:lumMod val="60000"/>
              <a:lumOff val="40000"/>
            </a:schemeClr>
          </a:solidFill>
        </p:spPr>
        <p:txBody>
          <a:bodyPr wrap="square" rtlCol="0">
            <a:spAutoFit/>
          </a:bodyPr>
          <a:lstStyle/>
          <a:p>
            <a:r>
              <a:rPr lang="en-US" sz="1600" i="1"/>
              <a:t>3. </a:t>
            </a:r>
            <a:r>
              <a:rPr lang="en-US" sz="1600"/>
              <a:t>Enter the new email address and click ok.</a:t>
            </a:r>
          </a:p>
        </p:txBody>
      </p:sp>
      <p:pic>
        <p:nvPicPr>
          <p:cNvPr id="8" name="Picture 7">
            <a:extLst>
              <a:ext uri="{FF2B5EF4-FFF2-40B4-BE49-F238E27FC236}">
                <a16:creationId xmlns:a16="http://schemas.microsoft.com/office/drawing/2014/main" id="{F9400EB0-62A7-E80B-F52A-C7E4C92F20D6}"/>
              </a:ext>
            </a:extLst>
          </p:cNvPr>
          <p:cNvPicPr>
            <a:picLocks noChangeAspect="1"/>
          </p:cNvPicPr>
          <p:nvPr/>
        </p:nvPicPr>
        <p:blipFill>
          <a:blip r:embed="rId5"/>
          <a:stretch>
            <a:fillRect/>
          </a:stretch>
        </p:blipFill>
        <p:spPr>
          <a:xfrm>
            <a:off x="358706" y="3715037"/>
            <a:ext cx="2534004" cy="2534004"/>
          </a:xfrm>
          <a:prstGeom prst="rect">
            <a:avLst/>
          </a:prstGeom>
        </p:spPr>
      </p:pic>
      <p:sp>
        <p:nvSpPr>
          <p:cNvPr id="9" name="TextBox 8">
            <a:extLst>
              <a:ext uri="{FF2B5EF4-FFF2-40B4-BE49-F238E27FC236}">
                <a16:creationId xmlns:a16="http://schemas.microsoft.com/office/drawing/2014/main" id="{F6FDEB4D-C197-C234-B9BD-06F6D1A12F56}"/>
              </a:ext>
            </a:extLst>
          </p:cNvPr>
          <p:cNvSpPr txBox="1"/>
          <p:nvPr/>
        </p:nvSpPr>
        <p:spPr>
          <a:xfrm>
            <a:off x="358706" y="3282388"/>
            <a:ext cx="2534004" cy="338554"/>
          </a:xfrm>
          <a:prstGeom prst="rect">
            <a:avLst/>
          </a:prstGeom>
          <a:solidFill>
            <a:schemeClr val="accent2">
              <a:lumMod val="60000"/>
              <a:lumOff val="40000"/>
            </a:schemeClr>
          </a:solidFill>
        </p:spPr>
        <p:txBody>
          <a:bodyPr wrap="square" rtlCol="0">
            <a:spAutoFit/>
          </a:bodyPr>
          <a:lstStyle/>
          <a:p>
            <a:r>
              <a:rPr lang="en-US" sz="1600"/>
              <a:t>2. Select Change Email </a:t>
            </a:r>
          </a:p>
        </p:txBody>
      </p:sp>
      <p:sp>
        <p:nvSpPr>
          <p:cNvPr id="11" name="Rectangle 10">
            <a:extLst>
              <a:ext uri="{FF2B5EF4-FFF2-40B4-BE49-F238E27FC236}">
                <a16:creationId xmlns:a16="http://schemas.microsoft.com/office/drawing/2014/main" id="{FAABA56E-31A6-81B6-519C-A49C451AD93F}"/>
              </a:ext>
            </a:extLst>
          </p:cNvPr>
          <p:cNvSpPr/>
          <p:nvPr/>
        </p:nvSpPr>
        <p:spPr>
          <a:xfrm>
            <a:off x="735610" y="6017789"/>
            <a:ext cx="946996" cy="2473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49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0C48-B4C9-10CB-3646-E06F897F3E8C}"/>
              </a:ext>
            </a:extLst>
          </p:cNvPr>
          <p:cNvSpPr>
            <a:spLocks noGrp="1"/>
          </p:cNvSpPr>
          <p:nvPr>
            <p:ph type="title"/>
          </p:nvPr>
        </p:nvSpPr>
        <p:spPr/>
        <p:txBody>
          <a:bodyPr/>
          <a:lstStyle/>
          <a:p>
            <a:r>
              <a:rPr lang="en-US"/>
              <a:t>Update Bank Information</a:t>
            </a:r>
          </a:p>
        </p:txBody>
      </p:sp>
      <p:sp>
        <p:nvSpPr>
          <p:cNvPr id="10" name="TextBox 9">
            <a:extLst>
              <a:ext uri="{FF2B5EF4-FFF2-40B4-BE49-F238E27FC236}">
                <a16:creationId xmlns:a16="http://schemas.microsoft.com/office/drawing/2014/main" id="{69AFFB12-A649-40D8-679B-FD3410E9E9E0}"/>
              </a:ext>
            </a:extLst>
          </p:cNvPr>
          <p:cNvSpPr txBox="1"/>
          <p:nvPr/>
        </p:nvSpPr>
        <p:spPr>
          <a:xfrm>
            <a:off x="444488" y="1256356"/>
            <a:ext cx="3205014" cy="338554"/>
          </a:xfrm>
          <a:prstGeom prst="rect">
            <a:avLst/>
          </a:prstGeom>
          <a:solidFill>
            <a:schemeClr val="accent2">
              <a:lumMod val="60000"/>
              <a:lumOff val="40000"/>
            </a:schemeClr>
          </a:solidFill>
        </p:spPr>
        <p:txBody>
          <a:bodyPr wrap="square" rtlCol="0">
            <a:spAutoFit/>
          </a:bodyPr>
          <a:lstStyle/>
          <a:p>
            <a:r>
              <a:rPr lang="en-US" sz="1600"/>
              <a:t>1. Click on Manage My Profile.</a:t>
            </a:r>
          </a:p>
        </p:txBody>
      </p:sp>
      <p:pic>
        <p:nvPicPr>
          <p:cNvPr id="22" name="Picture 21">
            <a:extLst>
              <a:ext uri="{FF2B5EF4-FFF2-40B4-BE49-F238E27FC236}">
                <a16:creationId xmlns:a16="http://schemas.microsoft.com/office/drawing/2014/main" id="{33EDF672-F2B4-0311-8AE0-B25D5B7D4E69}"/>
              </a:ext>
            </a:extLst>
          </p:cNvPr>
          <p:cNvPicPr>
            <a:picLocks noChangeAspect="1"/>
          </p:cNvPicPr>
          <p:nvPr/>
        </p:nvPicPr>
        <p:blipFill>
          <a:blip r:embed="rId3"/>
          <a:stretch>
            <a:fillRect/>
          </a:stretch>
        </p:blipFill>
        <p:spPr>
          <a:xfrm>
            <a:off x="434263" y="3405369"/>
            <a:ext cx="7535327" cy="2896004"/>
          </a:xfrm>
          <a:prstGeom prst="rect">
            <a:avLst/>
          </a:prstGeom>
        </p:spPr>
      </p:pic>
      <p:pic>
        <p:nvPicPr>
          <p:cNvPr id="24" name="Picture 23">
            <a:extLst>
              <a:ext uri="{FF2B5EF4-FFF2-40B4-BE49-F238E27FC236}">
                <a16:creationId xmlns:a16="http://schemas.microsoft.com/office/drawing/2014/main" id="{4E494644-6DB6-C7DB-C446-4726D3151C4A}"/>
              </a:ext>
            </a:extLst>
          </p:cNvPr>
          <p:cNvPicPr>
            <a:picLocks noChangeAspect="1"/>
          </p:cNvPicPr>
          <p:nvPr/>
        </p:nvPicPr>
        <p:blipFill rotWithShape="1">
          <a:blip r:embed="rId4"/>
          <a:srcRect t="39871"/>
          <a:stretch/>
        </p:blipFill>
        <p:spPr>
          <a:xfrm>
            <a:off x="434263" y="1776410"/>
            <a:ext cx="1705213" cy="819126"/>
          </a:xfrm>
          <a:prstGeom prst="rect">
            <a:avLst/>
          </a:prstGeom>
        </p:spPr>
      </p:pic>
      <p:pic>
        <p:nvPicPr>
          <p:cNvPr id="26" name="Picture 25">
            <a:extLst>
              <a:ext uri="{FF2B5EF4-FFF2-40B4-BE49-F238E27FC236}">
                <a16:creationId xmlns:a16="http://schemas.microsoft.com/office/drawing/2014/main" id="{3FC946D8-7A85-1DB9-DB92-1DBF7F08AA9E}"/>
              </a:ext>
            </a:extLst>
          </p:cNvPr>
          <p:cNvPicPr>
            <a:picLocks noChangeAspect="1"/>
          </p:cNvPicPr>
          <p:nvPr/>
        </p:nvPicPr>
        <p:blipFill rotWithShape="1">
          <a:blip r:embed="rId5"/>
          <a:srcRect t="35327" r="-1587" b="6965"/>
          <a:stretch/>
        </p:blipFill>
        <p:spPr>
          <a:xfrm>
            <a:off x="2139476" y="1776410"/>
            <a:ext cx="2738722" cy="819126"/>
          </a:xfrm>
          <a:prstGeom prst="rect">
            <a:avLst/>
          </a:prstGeom>
        </p:spPr>
      </p:pic>
      <p:sp>
        <p:nvSpPr>
          <p:cNvPr id="9" name="Rectangle 8">
            <a:extLst>
              <a:ext uri="{FF2B5EF4-FFF2-40B4-BE49-F238E27FC236}">
                <a16:creationId xmlns:a16="http://schemas.microsoft.com/office/drawing/2014/main" id="{2EFDDBFA-7BC3-371E-0E22-74C4AFFD2409}"/>
              </a:ext>
            </a:extLst>
          </p:cNvPr>
          <p:cNvSpPr/>
          <p:nvPr/>
        </p:nvSpPr>
        <p:spPr>
          <a:xfrm flipV="1">
            <a:off x="3649502" y="2185973"/>
            <a:ext cx="1164291" cy="25032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2CC0C2-84D4-900E-48DE-9C5826906C4C}"/>
              </a:ext>
            </a:extLst>
          </p:cNvPr>
          <p:cNvSpPr/>
          <p:nvPr/>
        </p:nvSpPr>
        <p:spPr>
          <a:xfrm>
            <a:off x="5742625" y="5198119"/>
            <a:ext cx="1690334" cy="33057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149A6B-D17C-5367-D18D-F3BD4143AB9A}"/>
              </a:ext>
            </a:extLst>
          </p:cNvPr>
          <p:cNvSpPr/>
          <p:nvPr/>
        </p:nvSpPr>
        <p:spPr>
          <a:xfrm>
            <a:off x="2046995" y="3426517"/>
            <a:ext cx="500995" cy="33567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E9B76F3-F11D-FD80-76D9-6707C1AE88F0}"/>
              </a:ext>
            </a:extLst>
          </p:cNvPr>
          <p:cNvSpPr txBox="1"/>
          <p:nvPr/>
        </p:nvSpPr>
        <p:spPr>
          <a:xfrm>
            <a:off x="444488" y="2978412"/>
            <a:ext cx="4895149" cy="338554"/>
          </a:xfrm>
          <a:prstGeom prst="rect">
            <a:avLst/>
          </a:prstGeom>
          <a:solidFill>
            <a:schemeClr val="accent2">
              <a:lumMod val="60000"/>
              <a:lumOff val="40000"/>
            </a:schemeClr>
          </a:solidFill>
        </p:spPr>
        <p:txBody>
          <a:bodyPr wrap="square" rtlCol="0">
            <a:spAutoFit/>
          </a:bodyPr>
          <a:lstStyle/>
          <a:p>
            <a:r>
              <a:rPr lang="en-US" sz="1600"/>
              <a:t>2. Select More, then Manage Payment Channels.</a:t>
            </a:r>
          </a:p>
        </p:txBody>
      </p:sp>
    </p:spTree>
    <p:extLst>
      <p:ext uri="{BB962C8B-B14F-4D97-AF65-F5344CB8AC3E}">
        <p14:creationId xmlns:p14="http://schemas.microsoft.com/office/powerpoint/2010/main" val="194452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0C48-B4C9-10CB-3646-E06F897F3E8C}"/>
              </a:ext>
            </a:extLst>
          </p:cNvPr>
          <p:cNvSpPr>
            <a:spLocks noGrp="1"/>
          </p:cNvSpPr>
          <p:nvPr>
            <p:ph type="title"/>
          </p:nvPr>
        </p:nvSpPr>
        <p:spPr/>
        <p:txBody>
          <a:bodyPr/>
          <a:lstStyle/>
          <a:p>
            <a:r>
              <a:rPr lang="en-US"/>
              <a:t>Update Bank Information (continued)</a:t>
            </a:r>
          </a:p>
        </p:txBody>
      </p:sp>
      <p:sp>
        <p:nvSpPr>
          <p:cNvPr id="9" name="Rectangle 8">
            <a:extLst>
              <a:ext uri="{FF2B5EF4-FFF2-40B4-BE49-F238E27FC236}">
                <a16:creationId xmlns:a16="http://schemas.microsoft.com/office/drawing/2014/main" id="{2EFDDBFA-7BC3-371E-0E22-74C4AFFD2409}"/>
              </a:ext>
            </a:extLst>
          </p:cNvPr>
          <p:cNvSpPr/>
          <p:nvPr/>
        </p:nvSpPr>
        <p:spPr>
          <a:xfrm flipV="1">
            <a:off x="4409631" y="4364116"/>
            <a:ext cx="604834" cy="25032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3CE88B-FA44-4091-AE95-AF24A72DC259}"/>
              </a:ext>
            </a:extLst>
          </p:cNvPr>
          <p:cNvSpPr txBox="1"/>
          <p:nvPr/>
        </p:nvSpPr>
        <p:spPr>
          <a:xfrm>
            <a:off x="425995" y="1834508"/>
            <a:ext cx="3809121" cy="338554"/>
          </a:xfrm>
          <a:prstGeom prst="rect">
            <a:avLst/>
          </a:prstGeom>
          <a:solidFill>
            <a:schemeClr val="accent2">
              <a:lumMod val="60000"/>
              <a:lumOff val="40000"/>
            </a:schemeClr>
          </a:solidFill>
        </p:spPr>
        <p:txBody>
          <a:bodyPr wrap="square" rtlCol="0">
            <a:spAutoFit/>
          </a:bodyPr>
          <a:lstStyle/>
          <a:p>
            <a:r>
              <a:rPr lang="en-US" sz="1600"/>
              <a:t>3. Click Setup New Payment Channel.</a:t>
            </a:r>
          </a:p>
        </p:txBody>
      </p:sp>
      <p:pic>
        <p:nvPicPr>
          <p:cNvPr id="5" name="Picture 4">
            <a:extLst>
              <a:ext uri="{FF2B5EF4-FFF2-40B4-BE49-F238E27FC236}">
                <a16:creationId xmlns:a16="http://schemas.microsoft.com/office/drawing/2014/main" id="{B3A5E41C-A863-02DE-9192-862903B69F5A}"/>
              </a:ext>
            </a:extLst>
          </p:cNvPr>
          <p:cNvPicPr>
            <a:picLocks noChangeAspect="1"/>
          </p:cNvPicPr>
          <p:nvPr/>
        </p:nvPicPr>
        <p:blipFill rotWithShape="1">
          <a:blip r:embed="rId3"/>
          <a:srcRect t="32650" b="7135"/>
          <a:stretch/>
        </p:blipFill>
        <p:spPr>
          <a:xfrm>
            <a:off x="425995" y="2288890"/>
            <a:ext cx="7678222" cy="1313615"/>
          </a:xfrm>
          <a:prstGeom prst="rect">
            <a:avLst/>
          </a:prstGeom>
        </p:spPr>
      </p:pic>
      <p:sp>
        <p:nvSpPr>
          <p:cNvPr id="6" name="TextBox 5">
            <a:extLst>
              <a:ext uri="{FF2B5EF4-FFF2-40B4-BE49-F238E27FC236}">
                <a16:creationId xmlns:a16="http://schemas.microsoft.com/office/drawing/2014/main" id="{C4F3BD86-AB74-7214-591E-1166BF2AF351}"/>
              </a:ext>
            </a:extLst>
          </p:cNvPr>
          <p:cNvSpPr txBox="1"/>
          <p:nvPr/>
        </p:nvSpPr>
        <p:spPr>
          <a:xfrm>
            <a:off x="425995" y="3829804"/>
            <a:ext cx="5148343" cy="830997"/>
          </a:xfrm>
          <a:prstGeom prst="rect">
            <a:avLst/>
          </a:prstGeom>
          <a:solidFill>
            <a:schemeClr val="accent2">
              <a:lumMod val="60000"/>
              <a:lumOff val="40000"/>
            </a:schemeClr>
          </a:solidFill>
        </p:spPr>
        <p:txBody>
          <a:bodyPr wrap="square" rtlCol="0">
            <a:spAutoFit/>
          </a:bodyPr>
          <a:lstStyle/>
          <a:p>
            <a:r>
              <a:rPr lang="en-US" sz="1600"/>
              <a:t>4. Select Direct Debit- US Bank</a:t>
            </a:r>
          </a:p>
          <a:p>
            <a:pPr marL="800100" lvl="1" indent="-342900">
              <a:buFont typeface="Courier New" panose="02070309020205020404" pitchFamily="49" charset="0"/>
              <a:buChar char="o"/>
            </a:pPr>
            <a:r>
              <a:rPr lang="en-US" sz="1600"/>
              <a:t>Direct Debit can only be drawn on US Bank.</a:t>
            </a:r>
          </a:p>
          <a:p>
            <a:r>
              <a:rPr lang="en-US" sz="1600"/>
              <a:t>5. Click Save</a:t>
            </a:r>
          </a:p>
        </p:txBody>
      </p:sp>
      <p:sp>
        <p:nvSpPr>
          <p:cNvPr id="14" name="Rectangle 13">
            <a:extLst>
              <a:ext uri="{FF2B5EF4-FFF2-40B4-BE49-F238E27FC236}">
                <a16:creationId xmlns:a16="http://schemas.microsoft.com/office/drawing/2014/main" id="{2FC76FB8-1BD3-59DB-953D-4D3D27A730C7}"/>
              </a:ext>
            </a:extLst>
          </p:cNvPr>
          <p:cNvSpPr/>
          <p:nvPr/>
        </p:nvSpPr>
        <p:spPr>
          <a:xfrm>
            <a:off x="425995" y="2945697"/>
            <a:ext cx="2085799" cy="3430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FBD0872-5796-7EA8-9108-C930282F4336}"/>
              </a:ext>
            </a:extLst>
          </p:cNvPr>
          <p:cNvPicPr>
            <a:picLocks noChangeAspect="1"/>
          </p:cNvPicPr>
          <p:nvPr/>
        </p:nvPicPr>
        <p:blipFill>
          <a:blip r:embed="rId4"/>
          <a:stretch>
            <a:fillRect/>
          </a:stretch>
        </p:blipFill>
        <p:spPr>
          <a:xfrm>
            <a:off x="5911590" y="3829804"/>
            <a:ext cx="5029902" cy="1971950"/>
          </a:xfrm>
          <a:prstGeom prst="rect">
            <a:avLst/>
          </a:prstGeom>
        </p:spPr>
      </p:pic>
      <p:sp>
        <p:nvSpPr>
          <p:cNvPr id="8" name="Rectangle 7">
            <a:extLst>
              <a:ext uri="{FF2B5EF4-FFF2-40B4-BE49-F238E27FC236}">
                <a16:creationId xmlns:a16="http://schemas.microsoft.com/office/drawing/2014/main" id="{E728E470-85F0-4AB8-26FF-C6E51EAB946A}"/>
              </a:ext>
            </a:extLst>
          </p:cNvPr>
          <p:cNvSpPr/>
          <p:nvPr/>
        </p:nvSpPr>
        <p:spPr>
          <a:xfrm>
            <a:off x="6039559" y="5528699"/>
            <a:ext cx="1690334" cy="2349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149A6B-D17C-5367-D18D-F3BD4143AB9A}"/>
              </a:ext>
            </a:extLst>
          </p:cNvPr>
          <p:cNvSpPr/>
          <p:nvPr/>
        </p:nvSpPr>
        <p:spPr>
          <a:xfrm>
            <a:off x="10014413" y="5417889"/>
            <a:ext cx="967939" cy="3596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54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AF5B-3D9D-9240-75DF-FBDB1BB6F884}"/>
              </a:ext>
            </a:extLst>
          </p:cNvPr>
          <p:cNvSpPr>
            <a:spLocks noGrp="1"/>
          </p:cNvSpPr>
          <p:nvPr>
            <p:ph type="title"/>
          </p:nvPr>
        </p:nvSpPr>
        <p:spPr/>
        <p:txBody>
          <a:bodyPr/>
          <a:lstStyle/>
          <a:p>
            <a:r>
              <a:rPr lang="en-US"/>
              <a:t>Update Bank Information (continued)</a:t>
            </a:r>
            <a:br>
              <a:rPr lang="en-US"/>
            </a:br>
            <a:endParaRPr lang="en-US"/>
          </a:p>
        </p:txBody>
      </p:sp>
      <p:sp>
        <p:nvSpPr>
          <p:cNvPr id="7" name="TextBox 6">
            <a:extLst>
              <a:ext uri="{FF2B5EF4-FFF2-40B4-BE49-F238E27FC236}">
                <a16:creationId xmlns:a16="http://schemas.microsoft.com/office/drawing/2014/main" id="{A5DD39AB-51CF-0F56-A2A2-FAE443B6C8DA}"/>
              </a:ext>
            </a:extLst>
          </p:cNvPr>
          <p:cNvSpPr txBox="1"/>
          <p:nvPr/>
        </p:nvSpPr>
        <p:spPr>
          <a:xfrm>
            <a:off x="435538" y="1651040"/>
            <a:ext cx="4100367" cy="338554"/>
          </a:xfrm>
          <a:prstGeom prst="rect">
            <a:avLst/>
          </a:prstGeom>
          <a:solidFill>
            <a:schemeClr val="accent2">
              <a:lumMod val="60000"/>
              <a:lumOff val="40000"/>
            </a:schemeClr>
          </a:solidFill>
        </p:spPr>
        <p:txBody>
          <a:bodyPr wrap="square" rtlCol="0">
            <a:spAutoFit/>
          </a:bodyPr>
          <a:lstStyle/>
          <a:p>
            <a:r>
              <a:rPr lang="en-US" sz="1600"/>
              <a:t>6. Enter all required information and Save</a:t>
            </a:r>
          </a:p>
        </p:txBody>
      </p:sp>
      <p:sp>
        <p:nvSpPr>
          <p:cNvPr id="6" name="Rectangle 5">
            <a:extLst>
              <a:ext uri="{FF2B5EF4-FFF2-40B4-BE49-F238E27FC236}">
                <a16:creationId xmlns:a16="http://schemas.microsoft.com/office/drawing/2014/main" id="{71C84507-F661-D7DD-9F6B-3CC804C42264}"/>
              </a:ext>
            </a:extLst>
          </p:cNvPr>
          <p:cNvSpPr/>
          <p:nvPr/>
        </p:nvSpPr>
        <p:spPr>
          <a:xfrm>
            <a:off x="5230634" y="5272775"/>
            <a:ext cx="688622" cy="23189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1707FD8-0D78-87DF-5A3F-5D2CD84C0D08}"/>
              </a:ext>
            </a:extLst>
          </p:cNvPr>
          <p:cNvPicPr>
            <a:picLocks noChangeAspect="1"/>
          </p:cNvPicPr>
          <p:nvPr/>
        </p:nvPicPr>
        <p:blipFill>
          <a:blip r:embed="rId3"/>
          <a:stretch>
            <a:fillRect/>
          </a:stretch>
        </p:blipFill>
        <p:spPr>
          <a:xfrm>
            <a:off x="435538" y="2150502"/>
            <a:ext cx="5676542" cy="3951002"/>
          </a:xfrm>
          <a:prstGeom prst="rect">
            <a:avLst/>
          </a:prstGeom>
        </p:spPr>
      </p:pic>
      <p:sp>
        <p:nvSpPr>
          <p:cNvPr id="5" name="Rectangle 4">
            <a:extLst>
              <a:ext uri="{FF2B5EF4-FFF2-40B4-BE49-F238E27FC236}">
                <a16:creationId xmlns:a16="http://schemas.microsoft.com/office/drawing/2014/main" id="{977C643E-83F5-D2C1-3D4E-7FD8E63B3299}"/>
              </a:ext>
            </a:extLst>
          </p:cNvPr>
          <p:cNvSpPr/>
          <p:nvPr/>
        </p:nvSpPr>
        <p:spPr>
          <a:xfrm>
            <a:off x="604684" y="3672348"/>
            <a:ext cx="1091381" cy="1179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18A73DC-FD69-6B50-02E9-9F61FC81E4F4}"/>
              </a:ext>
            </a:extLst>
          </p:cNvPr>
          <p:cNvPicPr>
            <a:picLocks noChangeAspect="1"/>
          </p:cNvPicPr>
          <p:nvPr/>
        </p:nvPicPr>
        <p:blipFill>
          <a:blip r:embed="rId4"/>
          <a:stretch>
            <a:fillRect/>
          </a:stretch>
        </p:blipFill>
        <p:spPr>
          <a:xfrm>
            <a:off x="5230634" y="5719899"/>
            <a:ext cx="999831" cy="390178"/>
          </a:xfrm>
          <a:prstGeom prst="rect">
            <a:avLst/>
          </a:prstGeom>
        </p:spPr>
      </p:pic>
    </p:spTree>
    <p:extLst>
      <p:ext uri="{BB962C8B-B14F-4D97-AF65-F5344CB8AC3E}">
        <p14:creationId xmlns:p14="http://schemas.microsoft.com/office/powerpoint/2010/main" val="419331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70AA-49FA-87F1-BB0B-691F3E8677B6}"/>
              </a:ext>
            </a:extLst>
          </p:cNvPr>
          <p:cNvSpPr>
            <a:spLocks noGrp="1"/>
          </p:cNvSpPr>
          <p:nvPr>
            <p:ph type="title"/>
          </p:nvPr>
        </p:nvSpPr>
        <p:spPr>
          <a:xfrm>
            <a:off x="546457" y="406400"/>
            <a:ext cx="10934343" cy="1083733"/>
          </a:xfrm>
        </p:spPr>
        <p:txBody>
          <a:bodyPr/>
          <a:lstStyle/>
          <a:p>
            <a:r>
              <a:rPr lang="en-US"/>
              <a:t>Adding an Account</a:t>
            </a:r>
          </a:p>
        </p:txBody>
      </p:sp>
      <p:sp>
        <p:nvSpPr>
          <p:cNvPr id="9" name="TextBox 8">
            <a:extLst>
              <a:ext uri="{FF2B5EF4-FFF2-40B4-BE49-F238E27FC236}">
                <a16:creationId xmlns:a16="http://schemas.microsoft.com/office/drawing/2014/main" id="{DFABC5C6-942B-10D4-901B-23A7EE613F4E}"/>
              </a:ext>
            </a:extLst>
          </p:cNvPr>
          <p:cNvSpPr txBox="1"/>
          <p:nvPr/>
        </p:nvSpPr>
        <p:spPr>
          <a:xfrm>
            <a:off x="546458" y="1239854"/>
            <a:ext cx="1992206" cy="338554"/>
          </a:xfrm>
          <a:prstGeom prst="rect">
            <a:avLst/>
          </a:prstGeom>
          <a:solidFill>
            <a:schemeClr val="accent2">
              <a:lumMod val="60000"/>
              <a:lumOff val="40000"/>
            </a:schemeClr>
          </a:solidFill>
        </p:spPr>
        <p:txBody>
          <a:bodyPr wrap="square" rtlCol="0">
            <a:spAutoFit/>
          </a:bodyPr>
          <a:lstStyle/>
          <a:p>
            <a:r>
              <a:rPr lang="en-US" sz="1600"/>
              <a:t>1. Click on More.</a:t>
            </a:r>
          </a:p>
        </p:txBody>
      </p:sp>
      <p:pic>
        <p:nvPicPr>
          <p:cNvPr id="4" name="Picture 3">
            <a:extLst>
              <a:ext uri="{FF2B5EF4-FFF2-40B4-BE49-F238E27FC236}">
                <a16:creationId xmlns:a16="http://schemas.microsoft.com/office/drawing/2014/main" id="{38F54508-5E15-2F1A-FBCD-65C73D6C8C6D}"/>
              </a:ext>
            </a:extLst>
          </p:cNvPr>
          <p:cNvPicPr>
            <a:picLocks noChangeAspect="1"/>
          </p:cNvPicPr>
          <p:nvPr/>
        </p:nvPicPr>
        <p:blipFill>
          <a:blip r:embed="rId3"/>
          <a:stretch>
            <a:fillRect/>
          </a:stretch>
        </p:blipFill>
        <p:spPr>
          <a:xfrm>
            <a:off x="546457" y="1731217"/>
            <a:ext cx="6839905" cy="1200318"/>
          </a:xfrm>
          <a:prstGeom prst="rect">
            <a:avLst/>
          </a:prstGeom>
        </p:spPr>
      </p:pic>
      <p:pic>
        <p:nvPicPr>
          <p:cNvPr id="13" name="Picture 12">
            <a:extLst>
              <a:ext uri="{FF2B5EF4-FFF2-40B4-BE49-F238E27FC236}">
                <a16:creationId xmlns:a16="http://schemas.microsoft.com/office/drawing/2014/main" id="{5063D43E-03A6-32EC-AC79-F0F4A2418CA3}"/>
              </a:ext>
            </a:extLst>
          </p:cNvPr>
          <p:cNvPicPr>
            <a:picLocks noChangeAspect="1"/>
          </p:cNvPicPr>
          <p:nvPr/>
        </p:nvPicPr>
        <p:blipFill>
          <a:blip r:embed="rId4"/>
          <a:stretch>
            <a:fillRect/>
          </a:stretch>
        </p:blipFill>
        <p:spPr>
          <a:xfrm>
            <a:off x="546457" y="3602693"/>
            <a:ext cx="2276793" cy="2591162"/>
          </a:xfrm>
          <a:prstGeom prst="rect">
            <a:avLst/>
          </a:prstGeom>
        </p:spPr>
      </p:pic>
      <p:sp>
        <p:nvSpPr>
          <p:cNvPr id="14" name="TextBox 13">
            <a:extLst>
              <a:ext uri="{FF2B5EF4-FFF2-40B4-BE49-F238E27FC236}">
                <a16:creationId xmlns:a16="http://schemas.microsoft.com/office/drawing/2014/main" id="{AC1C8951-71AF-4875-3792-CDA289F68FFC}"/>
              </a:ext>
            </a:extLst>
          </p:cNvPr>
          <p:cNvSpPr txBox="1"/>
          <p:nvPr/>
        </p:nvSpPr>
        <p:spPr>
          <a:xfrm>
            <a:off x="546457" y="3189655"/>
            <a:ext cx="4648275" cy="338554"/>
          </a:xfrm>
          <a:prstGeom prst="rect">
            <a:avLst/>
          </a:prstGeom>
          <a:solidFill>
            <a:schemeClr val="accent2">
              <a:lumMod val="60000"/>
              <a:lumOff val="40000"/>
            </a:schemeClr>
          </a:solidFill>
        </p:spPr>
        <p:txBody>
          <a:bodyPr wrap="square" rtlCol="0">
            <a:spAutoFit/>
          </a:bodyPr>
          <a:lstStyle/>
          <a:p>
            <a:r>
              <a:rPr lang="en-US" sz="1600"/>
              <a:t>2. Under Quick Actions, click on Add an Account.</a:t>
            </a:r>
          </a:p>
        </p:txBody>
      </p:sp>
      <p:sp>
        <p:nvSpPr>
          <p:cNvPr id="15" name="TextBox 14">
            <a:extLst>
              <a:ext uri="{FF2B5EF4-FFF2-40B4-BE49-F238E27FC236}">
                <a16:creationId xmlns:a16="http://schemas.microsoft.com/office/drawing/2014/main" id="{D91B2C85-B8DC-2603-03EF-4CAD270414F6}"/>
              </a:ext>
            </a:extLst>
          </p:cNvPr>
          <p:cNvSpPr txBox="1"/>
          <p:nvPr/>
        </p:nvSpPr>
        <p:spPr>
          <a:xfrm>
            <a:off x="5911590" y="3189655"/>
            <a:ext cx="5047327" cy="338554"/>
          </a:xfrm>
          <a:prstGeom prst="rect">
            <a:avLst/>
          </a:prstGeom>
          <a:solidFill>
            <a:schemeClr val="accent2">
              <a:lumMod val="60000"/>
              <a:lumOff val="40000"/>
            </a:schemeClr>
          </a:solidFill>
        </p:spPr>
        <p:txBody>
          <a:bodyPr wrap="square" rtlCol="0">
            <a:spAutoFit/>
          </a:bodyPr>
          <a:lstStyle/>
          <a:p>
            <a:r>
              <a:rPr lang="en-US" sz="1600"/>
              <a:t>3. Under Account Registration, click on Account Type</a:t>
            </a:r>
          </a:p>
        </p:txBody>
      </p:sp>
      <p:pic>
        <p:nvPicPr>
          <p:cNvPr id="17" name="Picture 16">
            <a:extLst>
              <a:ext uri="{FF2B5EF4-FFF2-40B4-BE49-F238E27FC236}">
                <a16:creationId xmlns:a16="http://schemas.microsoft.com/office/drawing/2014/main" id="{0EE2A7C9-0B7B-8FA1-F68E-0009CC0FB581}"/>
              </a:ext>
            </a:extLst>
          </p:cNvPr>
          <p:cNvPicPr>
            <a:picLocks noChangeAspect="1"/>
          </p:cNvPicPr>
          <p:nvPr/>
        </p:nvPicPr>
        <p:blipFill>
          <a:blip r:embed="rId5"/>
          <a:stretch>
            <a:fillRect/>
          </a:stretch>
        </p:blipFill>
        <p:spPr>
          <a:xfrm>
            <a:off x="5911590" y="3619152"/>
            <a:ext cx="5831231" cy="2732870"/>
          </a:xfrm>
          <a:prstGeom prst="rect">
            <a:avLst/>
          </a:prstGeom>
        </p:spPr>
      </p:pic>
      <p:sp>
        <p:nvSpPr>
          <p:cNvPr id="6" name="Rectangle 5">
            <a:extLst>
              <a:ext uri="{FF2B5EF4-FFF2-40B4-BE49-F238E27FC236}">
                <a16:creationId xmlns:a16="http://schemas.microsoft.com/office/drawing/2014/main" id="{8B127FC1-460C-5DDD-AD58-D61E1598442B}"/>
              </a:ext>
            </a:extLst>
          </p:cNvPr>
          <p:cNvSpPr/>
          <p:nvPr/>
        </p:nvSpPr>
        <p:spPr>
          <a:xfrm>
            <a:off x="9972907" y="4590066"/>
            <a:ext cx="1507893" cy="17619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718965-E2F8-4038-F209-AD1B80E55237}"/>
              </a:ext>
            </a:extLst>
          </p:cNvPr>
          <p:cNvSpPr/>
          <p:nvPr/>
        </p:nvSpPr>
        <p:spPr>
          <a:xfrm>
            <a:off x="711200" y="4603933"/>
            <a:ext cx="1191113" cy="29434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35CEC2-3232-F7BC-1C5A-0D949809ABFB}"/>
              </a:ext>
            </a:extLst>
          </p:cNvPr>
          <p:cNvSpPr/>
          <p:nvPr/>
        </p:nvSpPr>
        <p:spPr>
          <a:xfrm flipV="1">
            <a:off x="3103099" y="2624434"/>
            <a:ext cx="474365" cy="22956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939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D11F0-9F2F-9693-80F2-4CA77F012F85}"/>
              </a:ext>
            </a:extLst>
          </p:cNvPr>
          <p:cNvSpPr>
            <a:spLocks noGrp="1"/>
          </p:cNvSpPr>
          <p:nvPr>
            <p:ph type="title"/>
          </p:nvPr>
        </p:nvSpPr>
        <p:spPr/>
        <p:txBody>
          <a:bodyPr/>
          <a:lstStyle/>
          <a:p>
            <a:r>
              <a:rPr lang="en-US"/>
              <a:t>Adding an Account (continued)</a:t>
            </a:r>
          </a:p>
        </p:txBody>
      </p:sp>
      <p:pic>
        <p:nvPicPr>
          <p:cNvPr id="5" name="Picture 4" descr="Graphical user interface, text, application, email&#10;&#10;Description automatically generated">
            <a:extLst>
              <a:ext uri="{FF2B5EF4-FFF2-40B4-BE49-F238E27FC236}">
                <a16:creationId xmlns:a16="http://schemas.microsoft.com/office/drawing/2014/main" id="{6F62155E-07BB-78CF-802F-8CE5EB71F6BD}"/>
              </a:ext>
            </a:extLst>
          </p:cNvPr>
          <p:cNvPicPr>
            <a:picLocks noChangeAspect="1"/>
          </p:cNvPicPr>
          <p:nvPr/>
        </p:nvPicPr>
        <p:blipFill>
          <a:blip r:embed="rId4"/>
          <a:stretch>
            <a:fillRect/>
          </a:stretch>
        </p:blipFill>
        <p:spPr>
          <a:xfrm>
            <a:off x="5797925" y="3606340"/>
            <a:ext cx="5943600" cy="2424430"/>
          </a:xfrm>
          <a:prstGeom prst="rect">
            <a:avLst/>
          </a:prstGeom>
        </p:spPr>
      </p:pic>
      <p:sp>
        <p:nvSpPr>
          <p:cNvPr id="8" name="TextBox 7">
            <a:extLst>
              <a:ext uri="{FF2B5EF4-FFF2-40B4-BE49-F238E27FC236}">
                <a16:creationId xmlns:a16="http://schemas.microsoft.com/office/drawing/2014/main" id="{8F8DA2EB-114F-D1E4-5CD0-2C3DA9C187D1}"/>
              </a:ext>
            </a:extLst>
          </p:cNvPr>
          <p:cNvSpPr txBox="1"/>
          <p:nvPr/>
        </p:nvSpPr>
        <p:spPr>
          <a:xfrm>
            <a:off x="524791" y="1137261"/>
            <a:ext cx="4169986" cy="830997"/>
          </a:xfrm>
          <a:prstGeom prst="rect">
            <a:avLst/>
          </a:prstGeom>
          <a:solidFill>
            <a:schemeClr val="accent2">
              <a:lumMod val="60000"/>
              <a:lumOff val="40000"/>
            </a:schemeClr>
          </a:solidFill>
        </p:spPr>
        <p:txBody>
          <a:bodyPr wrap="square" rtlCol="0">
            <a:spAutoFit/>
          </a:bodyPr>
          <a:lstStyle/>
          <a:p>
            <a:pPr marL="342900" indent="-342900">
              <a:buAutoNum type="arabicPeriod"/>
            </a:pPr>
            <a:r>
              <a:rPr lang="en-US" sz="1600"/>
              <a:t>Select the appropriate account type</a:t>
            </a:r>
          </a:p>
          <a:p>
            <a:pPr marL="800100" lvl="1" indent="-342900">
              <a:buFont typeface="Arial" panose="020B0604020202020204" pitchFamily="34" charset="0"/>
              <a:buChar char="•"/>
            </a:pPr>
            <a:r>
              <a:rPr lang="en-US" sz="1600"/>
              <a:t>In this example, Commercial Rent Tax, click next.</a:t>
            </a:r>
          </a:p>
        </p:txBody>
      </p:sp>
      <p:sp>
        <p:nvSpPr>
          <p:cNvPr id="7" name="Rectangle 6">
            <a:extLst>
              <a:ext uri="{FF2B5EF4-FFF2-40B4-BE49-F238E27FC236}">
                <a16:creationId xmlns:a16="http://schemas.microsoft.com/office/drawing/2014/main" id="{AC9AF819-0415-F874-5404-840B43DEFDAF}"/>
              </a:ext>
            </a:extLst>
          </p:cNvPr>
          <p:cNvSpPr/>
          <p:nvPr/>
        </p:nvSpPr>
        <p:spPr>
          <a:xfrm>
            <a:off x="10963134" y="5762525"/>
            <a:ext cx="662511" cy="26062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45A3786-3FE6-2A8C-79B0-1787785C3929}"/>
              </a:ext>
            </a:extLst>
          </p:cNvPr>
          <p:cNvSpPr txBox="1"/>
          <p:nvPr/>
        </p:nvSpPr>
        <p:spPr>
          <a:xfrm>
            <a:off x="5799240" y="2343886"/>
            <a:ext cx="4169986" cy="1077218"/>
          </a:xfrm>
          <a:prstGeom prst="rect">
            <a:avLst/>
          </a:prstGeom>
          <a:solidFill>
            <a:schemeClr val="accent2">
              <a:lumMod val="60000"/>
              <a:lumOff val="40000"/>
            </a:schemeClr>
          </a:solidFill>
        </p:spPr>
        <p:txBody>
          <a:bodyPr wrap="square" rtlCol="0">
            <a:spAutoFit/>
          </a:bodyPr>
          <a:lstStyle/>
          <a:p>
            <a:r>
              <a:rPr lang="en-US" sz="1600"/>
              <a:t>2. Enter the Account Attributes</a:t>
            </a:r>
          </a:p>
          <a:p>
            <a:pPr marL="742950" lvl="1" indent="-285750">
              <a:buFont typeface="Arial" panose="020B0604020202020204" pitchFamily="34" charset="0"/>
              <a:buChar char="•"/>
            </a:pPr>
            <a:r>
              <a:rPr lang="en-US" sz="1600"/>
              <a:t>Date business began in NYC.</a:t>
            </a:r>
          </a:p>
          <a:p>
            <a:pPr marL="742950" lvl="1" indent="-285750">
              <a:buFont typeface="Arial" panose="020B0604020202020204" pitchFamily="34" charset="0"/>
              <a:buChar char="•"/>
            </a:pPr>
            <a:r>
              <a:rPr lang="en-US" sz="1600"/>
              <a:t>Account specific billing address.</a:t>
            </a:r>
          </a:p>
          <a:p>
            <a:r>
              <a:rPr lang="en-US" sz="1600"/>
              <a:t>3. Submit</a:t>
            </a:r>
          </a:p>
        </p:txBody>
      </p:sp>
      <p:pic>
        <p:nvPicPr>
          <p:cNvPr id="9" name="Picture 8">
            <a:extLst>
              <a:ext uri="{FF2B5EF4-FFF2-40B4-BE49-F238E27FC236}">
                <a16:creationId xmlns:a16="http://schemas.microsoft.com/office/drawing/2014/main" id="{8A18B2C7-25B7-141C-CCF7-A8BFC6A7B1B9}"/>
              </a:ext>
            </a:extLst>
          </p:cNvPr>
          <p:cNvPicPr>
            <a:picLocks noChangeAspect="1"/>
          </p:cNvPicPr>
          <p:nvPr/>
        </p:nvPicPr>
        <p:blipFill rotWithShape="1">
          <a:blip r:embed="rId5"/>
          <a:srcRect t="2928"/>
          <a:stretch/>
        </p:blipFill>
        <p:spPr>
          <a:xfrm>
            <a:off x="524791" y="2086019"/>
            <a:ext cx="2210108" cy="2006687"/>
          </a:xfrm>
          <a:prstGeom prst="rect">
            <a:avLst/>
          </a:prstGeom>
        </p:spPr>
      </p:pic>
      <p:pic>
        <p:nvPicPr>
          <p:cNvPr id="12" name="Picture 11">
            <a:extLst>
              <a:ext uri="{FF2B5EF4-FFF2-40B4-BE49-F238E27FC236}">
                <a16:creationId xmlns:a16="http://schemas.microsoft.com/office/drawing/2014/main" id="{6747C2C8-74CB-EBBE-5BDE-7EC1695F33D8}"/>
              </a:ext>
            </a:extLst>
          </p:cNvPr>
          <p:cNvPicPr>
            <a:picLocks noChangeAspect="1"/>
          </p:cNvPicPr>
          <p:nvPr/>
        </p:nvPicPr>
        <p:blipFill>
          <a:blip r:embed="rId6"/>
          <a:stretch>
            <a:fillRect/>
          </a:stretch>
        </p:blipFill>
        <p:spPr>
          <a:xfrm>
            <a:off x="2734899" y="2086019"/>
            <a:ext cx="1933845" cy="2029108"/>
          </a:xfrm>
          <a:prstGeom prst="rect">
            <a:avLst/>
          </a:prstGeom>
        </p:spPr>
      </p:pic>
      <p:sp>
        <p:nvSpPr>
          <p:cNvPr id="6" name="Rectangle 5">
            <a:extLst>
              <a:ext uri="{FF2B5EF4-FFF2-40B4-BE49-F238E27FC236}">
                <a16:creationId xmlns:a16="http://schemas.microsoft.com/office/drawing/2014/main" id="{4585E3D2-62ED-95BB-64BF-3E2FC4E8532B}"/>
              </a:ext>
            </a:extLst>
          </p:cNvPr>
          <p:cNvSpPr/>
          <p:nvPr/>
        </p:nvSpPr>
        <p:spPr>
          <a:xfrm>
            <a:off x="3843389" y="3816927"/>
            <a:ext cx="833362" cy="28169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895045"/>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FCC4-6A13-F24B-B7E6-974AF1583413}"/>
              </a:ext>
            </a:extLst>
          </p:cNvPr>
          <p:cNvSpPr>
            <a:spLocks noGrp="1"/>
          </p:cNvSpPr>
          <p:nvPr>
            <p:ph type="title"/>
          </p:nvPr>
        </p:nvSpPr>
        <p:spPr/>
        <p:txBody>
          <a:bodyPr/>
          <a:lstStyle/>
          <a:p>
            <a:r>
              <a:rPr lang="en-US"/>
              <a:t>Payments on e-Services</a:t>
            </a:r>
          </a:p>
        </p:txBody>
      </p:sp>
      <p:sp>
        <p:nvSpPr>
          <p:cNvPr id="3" name="Text Placeholder 2">
            <a:extLst>
              <a:ext uri="{FF2B5EF4-FFF2-40B4-BE49-F238E27FC236}">
                <a16:creationId xmlns:a16="http://schemas.microsoft.com/office/drawing/2014/main" id="{B926BA6B-44D9-0349-B0F9-14D9CBFF2787}"/>
              </a:ext>
            </a:extLst>
          </p:cNvPr>
          <p:cNvSpPr>
            <a:spLocks noGrp="1"/>
          </p:cNvSpPr>
          <p:nvPr>
            <p:ph type="body" idx="1"/>
          </p:nvPr>
        </p:nvSpPr>
        <p:spPr/>
        <p:txBody>
          <a:bodyPr/>
          <a:lstStyle/>
          <a:p>
            <a:r>
              <a:rPr lang="en-US"/>
              <a:t>Fredeline Sylvestre</a:t>
            </a:r>
          </a:p>
        </p:txBody>
      </p:sp>
      <p:sp>
        <p:nvSpPr>
          <p:cNvPr id="4" name="Slide Number Placeholder 3">
            <a:extLst>
              <a:ext uri="{FF2B5EF4-FFF2-40B4-BE49-F238E27FC236}">
                <a16:creationId xmlns:a16="http://schemas.microsoft.com/office/drawing/2014/main" id="{2F3E60C3-E289-4C4B-A5FC-89C4DFAC9D84}"/>
              </a:ext>
            </a:extLst>
          </p:cNvPr>
          <p:cNvSpPr>
            <a:spLocks noGrp="1"/>
          </p:cNvSpPr>
          <p:nvPr>
            <p:ph type="sldNum" sz="quarter" idx="12"/>
          </p:nvPr>
        </p:nvSpPr>
        <p:spPr/>
        <p:txBody>
          <a:bodyPr/>
          <a:lstStyle/>
          <a:p>
            <a:fld id="{771AABBD-9DB8-A246-B64A-D658E31C8E4C}" type="slidenum">
              <a:rPr lang="en-US" smtClean="0"/>
              <a:t>18</a:t>
            </a:fld>
            <a:endParaRPr lang="en-US"/>
          </a:p>
        </p:txBody>
      </p:sp>
    </p:spTree>
    <p:extLst>
      <p:ext uri="{BB962C8B-B14F-4D97-AF65-F5344CB8AC3E}">
        <p14:creationId xmlns:p14="http://schemas.microsoft.com/office/powerpoint/2010/main" val="313946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Making Payments with a Letter ID</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19</a:t>
            </a:fld>
            <a:endParaRPr lang="en-US"/>
          </a:p>
        </p:txBody>
      </p:sp>
      <p:sp>
        <p:nvSpPr>
          <p:cNvPr id="18" name="TextBox 17">
            <a:extLst>
              <a:ext uri="{FF2B5EF4-FFF2-40B4-BE49-F238E27FC236}">
                <a16:creationId xmlns:a16="http://schemas.microsoft.com/office/drawing/2014/main" id="{28ED2CA4-9361-CAA7-AA7E-C6C600A2621B}"/>
              </a:ext>
            </a:extLst>
          </p:cNvPr>
          <p:cNvSpPr txBox="1"/>
          <p:nvPr/>
        </p:nvSpPr>
        <p:spPr>
          <a:xfrm>
            <a:off x="342380" y="991180"/>
            <a:ext cx="6813549" cy="584775"/>
          </a:xfrm>
          <a:prstGeom prst="rect">
            <a:avLst/>
          </a:prstGeom>
          <a:solidFill>
            <a:schemeClr val="accent2">
              <a:lumMod val="60000"/>
              <a:lumOff val="40000"/>
            </a:schemeClr>
          </a:solidFill>
        </p:spPr>
        <p:txBody>
          <a:bodyPr wrap="square" rtlCol="0">
            <a:spAutoFit/>
          </a:bodyPr>
          <a:lstStyle/>
          <a:p>
            <a:r>
              <a:rPr lang="en-US" sz="1600"/>
              <a:t>The Letter ID, which a 10-digit number and begins with the letter “L,” can be found at the top and the bottom of your Notice</a:t>
            </a:r>
          </a:p>
        </p:txBody>
      </p:sp>
      <p:pic>
        <p:nvPicPr>
          <p:cNvPr id="5" name="Picture 4">
            <a:extLst>
              <a:ext uri="{FF2B5EF4-FFF2-40B4-BE49-F238E27FC236}">
                <a16:creationId xmlns:a16="http://schemas.microsoft.com/office/drawing/2014/main" id="{65E756C1-E814-2C85-D5D3-97A29B7B8788}"/>
              </a:ext>
            </a:extLst>
          </p:cNvPr>
          <p:cNvPicPr>
            <a:picLocks noChangeAspect="1"/>
          </p:cNvPicPr>
          <p:nvPr/>
        </p:nvPicPr>
        <p:blipFill>
          <a:blip r:embed="rId3"/>
          <a:stretch>
            <a:fillRect/>
          </a:stretch>
        </p:blipFill>
        <p:spPr>
          <a:xfrm>
            <a:off x="342381" y="1768383"/>
            <a:ext cx="6813550" cy="1887362"/>
          </a:xfrm>
          <a:prstGeom prst="rect">
            <a:avLst/>
          </a:prstGeom>
        </p:spPr>
      </p:pic>
      <p:cxnSp>
        <p:nvCxnSpPr>
          <p:cNvPr id="6" name="Straight Arrow Connector 5">
            <a:extLst>
              <a:ext uri="{FF2B5EF4-FFF2-40B4-BE49-F238E27FC236}">
                <a16:creationId xmlns:a16="http://schemas.microsoft.com/office/drawing/2014/main" id="{59294035-62D0-01F2-6C20-D338C8924092}"/>
              </a:ext>
            </a:extLst>
          </p:cNvPr>
          <p:cNvCxnSpPr>
            <a:cxnSpLocks/>
          </p:cNvCxnSpPr>
          <p:nvPr/>
        </p:nvCxnSpPr>
        <p:spPr>
          <a:xfrm flipH="1">
            <a:off x="6003794" y="1575955"/>
            <a:ext cx="1152135" cy="9657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A5E3ADE-FD8E-FA2C-8E91-DA748D312EFB}"/>
              </a:ext>
            </a:extLst>
          </p:cNvPr>
          <p:cNvSpPr/>
          <p:nvPr/>
        </p:nvSpPr>
        <p:spPr>
          <a:xfrm>
            <a:off x="5216033" y="2541709"/>
            <a:ext cx="787762" cy="1703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58F9396-A395-6C92-66BD-AB5B825894E4}"/>
              </a:ext>
            </a:extLst>
          </p:cNvPr>
          <p:cNvPicPr>
            <a:picLocks noChangeAspect="1"/>
          </p:cNvPicPr>
          <p:nvPr/>
        </p:nvPicPr>
        <p:blipFill>
          <a:blip r:embed="rId4"/>
          <a:stretch>
            <a:fillRect/>
          </a:stretch>
        </p:blipFill>
        <p:spPr>
          <a:xfrm>
            <a:off x="5168950" y="3848173"/>
            <a:ext cx="6516009" cy="2238687"/>
          </a:xfrm>
          <a:prstGeom prst="rect">
            <a:avLst/>
          </a:prstGeom>
        </p:spPr>
      </p:pic>
      <p:sp>
        <p:nvSpPr>
          <p:cNvPr id="17" name="Rectangle 16">
            <a:extLst>
              <a:ext uri="{FF2B5EF4-FFF2-40B4-BE49-F238E27FC236}">
                <a16:creationId xmlns:a16="http://schemas.microsoft.com/office/drawing/2014/main" id="{BE27AAFD-B8F9-A71D-946A-06B77621F808}"/>
              </a:ext>
            </a:extLst>
          </p:cNvPr>
          <p:cNvSpPr/>
          <p:nvPr/>
        </p:nvSpPr>
        <p:spPr>
          <a:xfrm>
            <a:off x="10547498" y="4343321"/>
            <a:ext cx="844550" cy="23757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9C4BCF0-83A9-3ACD-B11F-FCA7E939E94D}"/>
              </a:ext>
            </a:extLst>
          </p:cNvPr>
          <p:cNvCxnSpPr>
            <a:cxnSpLocks/>
          </p:cNvCxnSpPr>
          <p:nvPr/>
        </p:nvCxnSpPr>
        <p:spPr>
          <a:xfrm>
            <a:off x="7138719" y="1570657"/>
            <a:ext cx="3408779" cy="27726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40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FCC4-6A13-F24B-B7E6-974AF1583413}"/>
              </a:ext>
            </a:extLst>
          </p:cNvPr>
          <p:cNvSpPr>
            <a:spLocks noGrp="1"/>
          </p:cNvSpPr>
          <p:nvPr>
            <p:ph type="title"/>
          </p:nvPr>
        </p:nvSpPr>
        <p:spPr/>
        <p:txBody>
          <a:bodyPr/>
          <a:lstStyle/>
          <a:p>
            <a:r>
              <a:rPr lang="en-US"/>
              <a:t>e-Services Navigation and Updating Information</a:t>
            </a:r>
          </a:p>
        </p:txBody>
      </p:sp>
      <p:sp>
        <p:nvSpPr>
          <p:cNvPr id="3" name="Text Placeholder 2">
            <a:extLst>
              <a:ext uri="{FF2B5EF4-FFF2-40B4-BE49-F238E27FC236}">
                <a16:creationId xmlns:a16="http://schemas.microsoft.com/office/drawing/2014/main" id="{B926BA6B-44D9-0349-B0F9-14D9CBFF2787}"/>
              </a:ext>
            </a:extLst>
          </p:cNvPr>
          <p:cNvSpPr>
            <a:spLocks noGrp="1"/>
          </p:cNvSpPr>
          <p:nvPr>
            <p:ph type="body" idx="1"/>
          </p:nvPr>
        </p:nvSpPr>
        <p:spPr/>
        <p:txBody>
          <a:bodyPr/>
          <a:lstStyle/>
          <a:p>
            <a:r>
              <a:rPr lang="en-US"/>
              <a:t>Jo-Ann Winter</a:t>
            </a:r>
          </a:p>
        </p:txBody>
      </p:sp>
      <p:sp>
        <p:nvSpPr>
          <p:cNvPr id="4" name="Slide Number Placeholder 3">
            <a:extLst>
              <a:ext uri="{FF2B5EF4-FFF2-40B4-BE49-F238E27FC236}">
                <a16:creationId xmlns:a16="http://schemas.microsoft.com/office/drawing/2014/main" id="{2F3E60C3-E289-4C4B-A5FC-89C4DFAC9D84}"/>
              </a:ext>
            </a:extLst>
          </p:cNvPr>
          <p:cNvSpPr>
            <a:spLocks noGrp="1"/>
          </p:cNvSpPr>
          <p:nvPr>
            <p:ph type="sldNum" sz="quarter" idx="12"/>
          </p:nvPr>
        </p:nvSpPr>
        <p:spPr/>
        <p:txBody>
          <a:bodyPr/>
          <a:lstStyle/>
          <a:p>
            <a:fld id="{771AABBD-9DB8-A246-B64A-D658E31C8E4C}" type="slidenum">
              <a:rPr lang="en-US" smtClean="0"/>
              <a:t>2</a:t>
            </a:fld>
            <a:endParaRPr lang="en-US"/>
          </a:p>
        </p:txBody>
      </p:sp>
    </p:spTree>
    <p:extLst>
      <p:ext uri="{BB962C8B-B14F-4D97-AF65-F5344CB8AC3E}">
        <p14:creationId xmlns:p14="http://schemas.microsoft.com/office/powerpoint/2010/main" val="624696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a:xfrm>
            <a:off x="342381" y="303935"/>
            <a:ext cx="8192019" cy="648566"/>
          </a:xfrm>
        </p:spPr>
        <p:txBody>
          <a:bodyPr/>
          <a:lstStyle/>
          <a:p>
            <a:r>
              <a:rPr lang="en-US"/>
              <a:t>Making Payments with a Letter ID</a:t>
            </a:r>
          </a:p>
        </p:txBody>
      </p:sp>
      <p:sp>
        <p:nvSpPr>
          <p:cNvPr id="6" name="TextBox 5">
            <a:extLst>
              <a:ext uri="{FF2B5EF4-FFF2-40B4-BE49-F238E27FC236}">
                <a16:creationId xmlns:a16="http://schemas.microsoft.com/office/drawing/2014/main" id="{D717326E-3792-1205-FCF5-31D223071738}"/>
              </a:ext>
            </a:extLst>
          </p:cNvPr>
          <p:cNvSpPr txBox="1"/>
          <p:nvPr/>
        </p:nvSpPr>
        <p:spPr>
          <a:xfrm>
            <a:off x="1664993" y="913514"/>
            <a:ext cx="4431008" cy="584775"/>
          </a:xfrm>
          <a:prstGeom prst="rect">
            <a:avLst/>
          </a:prstGeom>
          <a:solidFill>
            <a:schemeClr val="accent2">
              <a:lumMod val="60000"/>
              <a:lumOff val="40000"/>
            </a:schemeClr>
          </a:solidFill>
        </p:spPr>
        <p:txBody>
          <a:bodyPr wrap="square" rtlCol="0">
            <a:spAutoFit/>
          </a:bodyPr>
          <a:lstStyle/>
          <a:p>
            <a:r>
              <a:rPr lang="en-US" sz="1600"/>
              <a:t>No need to Log In</a:t>
            </a:r>
          </a:p>
          <a:p>
            <a:r>
              <a:rPr lang="en-US" sz="1600"/>
              <a:t>Select Make a Payment (Quick Pay)</a:t>
            </a:r>
          </a:p>
        </p:txBody>
      </p:sp>
      <p:pic>
        <p:nvPicPr>
          <p:cNvPr id="5" name="Picture 4">
            <a:extLst>
              <a:ext uri="{FF2B5EF4-FFF2-40B4-BE49-F238E27FC236}">
                <a16:creationId xmlns:a16="http://schemas.microsoft.com/office/drawing/2014/main" id="{D6A23DC2-76D2-1EBA-EAF4-5EDABEBA9DF2}"/>
              </a:ext>
            </a:extLst>
          </p:cNvPr>
          <p:cNvPicPr>
            <a:picLocks noChangeAspect="1"/>
          </p:cNvPicPr>
          <p:nvPr/>
        </p:nvPicPr>
        <p:blipFill rotWithShape="1">
          <a:blip r:embed="rId3"/>
          <a:srcRect l="1383" t="3520" r="-996"/>
          <a:stretch/>
        </p:blipFill>
        <p:spPr>
          <a:xfrm>
            <a:off x="1664993" y="1681090"/>
            <a:ext cx="8740738" cy="4659899"/>
          </a:xfrm>
          <a:prstGeom prst="rect">
            <a:avLst/>
          </a:prstGeom>
        </p:spPr>
      </p:pic>
      <p:sp>
        <p:nvSpPr>
          <p:cNvPr id="9" name="Rectangle 8">
            <a:extLst>
              <a:ext uri="{FF2B5EF4-FFF2-40B4-BE49-F238E27FC236}">
                <a16:creationId xmlns:a16="http://schemas.microsoft.com/office/drawing/2014/main" id="{242053EB-46A6-FABF-454F-330D9A4B780B}"/>
              </a:ext>
            </a:extLst>
          </p:cNvPr>
          <p:cNvSpPr/>
          <p:nvPr/>
        </p:nvSpPr>
        <p:spPr>
          <a:xfrm>
            <a:off x="2073689" y="5546090"/>
            <a:ext cx="1489115" cy="1703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505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p:txBody>
          <a:bodyPr/>
          <a:lstStyle/>
          <a:p>
            <a:r>
              <a:rPr lang="en-US"/>
              <a:t>Making Payments with a Letter ID</a:t>
            </a:r>
          </a:p>
        </p:txBody>
      </p:sp>
      <p:sp>
        <p:nvSpPr>
          <p:cNvPr id="3" name="TextBox 2">
            <a:extLst>
              <a:ext uri="{FF2B5EF4-FFF2-40B4-BE49-F238E27FC236}">
                <a16:creationId xmlns:a16="http://schemas.microsoft.com/office/drawing/2014/main" id="{F93309C6-39FF-FD5F-C0A0-1CE83704FDAB}"/>
              </a:ext>
            </a:extLst>
          </p:cNvPr>
          <p:cNvSpPr txBox="1"/>
          <p:nvPr/>
        </p:nvSpPr>
        <p:spPr>
          <a:xfrm>
            <a:off x="342381" y="1136190"/>
            <a:ext cx="4431008" cy="584775"/>
          </a:xfrm>
          <a:prstGeom prst="rect">
            <a:avLst/>
          </a:prstGeom>
          <a:solidFill>
            <a:schemeClr val="accent2">
              <a:lumMod val="60000"/>
              <a:lumOff val="40000"/>
            </a:schemeClr>
          </a:solidFill>
        </p:spPr>
        <p:txBody>
          <a:bodyPr wrap="square" rtlCol="0">
            <a:spAutoFit/>
          </a:bodyPr>
          <a:lstStyle/>
          <a:p>
            <a:r>
              <a:rPr lang="en-US" sz="1600"/>
              <a:t>Select Business Tax for Business or Excise Tax payments</a:t>
            </a:r>
          </a:p>
        </p:txBody>
      </p:sp>
      <p:pic>
        <p:nvPicPr>
          <p:cNvPr id="8" name="Picture 7">
            <a:extLst>
              <a:ext uri="{FF2B5EF4-FFF2-40B4-BE49-F238E27FC236}">
                <a16:creationId xmlns:a16="http://schemas.microsoft.com/office/drawing/2014/main" id="{7B9B1A6C-166A-245A-A885-84379FF30FAB}"/>
              </a:ext>
            </a:extLst>
          </p:cNvPr>
          <p:cNvPicPr>
            <a:picLocks noChangeAspect="1"/>
          </p:cNvPicPr>
          <p:nvPr/>
        </p:nvPicPr>
        <p:blipFill rotWithShape="1">
          <a:blip r:embed="rId3"/>
          <a:srcRect t="1425"/>
          <a:stretch/>
        </p:blipFill>
        <p:spPr>
          <a:xfrm>
            <a:off x="4884225" y="1136190"/>
            <a:ext cx="7144747" cy="5493446"/>
          </a:xfrm>
          <a:prstGeom prst="rect">
            <a:avLst/>
          </a:prstGeom>
        </p:spPr>
      </p:pic>
      <p:sp>
        <p:nvSpPr>
          <p:cNvPr id="7" name="Rectangle 6">
            <a:extLst>
              <a:ext uri="{FF2B5EF4-FFF2-40B4-BE49-F238E27FC236}">
                <a16:creationId xmlns:a16="http://schemas.microsoft.com/office/drawing/2014/main" id="{2BE6CB5B-B183-5262-62E7-B29C59AE29E3}"/>
              </a:ext>
            </a:extLst>
          </p:cNvPr>
          <p:cNvSpPr/>
          <p:nvPr/>
        </p:nvSpPr>
        <p:spPr>
          <a:xfrm>
            <a:off x="5063865" y="3593980"/>
            <a:ext cx="847725" cy="2889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371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p:txBody>
          <a:bodyPr/>
          <a:lstStyle/>
          <a:p>
            <a:r>
              <a:rPr lang="en-US"/>
              <a:t>Making Payments with a Letter ID</a:t>
            </a:r>
          </a:p>
        </p:txBody>
      </p:sp>
      <p:pic>
        <p:nvPicPr>
          <p:cNvPr id="4" name="Picture 3">
            <a:extLst>
              <a:ext uri="{FF2B5EF4-FFF2-40B4-BE49-F238E27FC236}">
                <a16:creationId xmlns:a16="http://schemas.microsoft.com/office/drawing/2014/main" id="{1D41D0A8-B6E5-412A-BE84-8B7217EF6240}"/>
              </a:ext>
            </a:extLst>
          </p:cNvPr>
          <p:cNvPicPr>
            <a:picLocks noChangeAspect="1"/>
          </p:cNvPicPr>
          <p:nvPr/>
        </p:nvPicPr>
        <p:blipFill rotWithShape="1">
          <a:blip r:embed="rId3"/>
          <a:srcRect l="1252" r="1278"/>
          <a:stretch/>
        </p:blipFill>
        <p:spPr>
          <a:xfrm>
            <a:off x="493860" y="1490133"/>
            <a:ext cx="7283302" cy="4801561"/>
          </a:xfrm>
          <a:prstGeom prst="rect">
            <a:avLst/>
          </a:prstGeom>
        </p:spPr>
      </p:pic>
      <p:sp>
        <p:nvSpPr>
          <p:cNvPr id="5" name="Rectangle 4">
            <a:extLst>
              <a:ext uri="{FF2B5EF4-FFF2-40B4-BE49-F238E27FC236}">
                <a16:creationId xmlns:a16="http://schemas.microsoft.com/office/drawing/2014/main" id="{18A03E0B-C9C2-D14C-9E0A-C3EB2AFAEA9F}"/>
              </a:ext>
            </a:extLst>
          </p:cNvPr>
          <p:cNvSpPr/>
          <p:nvPr/>
        </p:nvSpPr>
        <p:spPr>
          <a:xfrm>
            <a:off x="6929437" y="6002761"/>
            <a:ext cx="847725" cy="2889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6D98A7-776D-9BFC-9843-AF470AD4BD69}"/>
              </a:ext>
            </a:extLst>
          </p:cNvPr>
          <p:cNvSpPr txBox="1"/>
          <p:nvPr/>
        </p:nvSpPr>
        <p:spPr>
          <a:xfrm>
            <a:off x="459339" y="948266"/>
            <a:ext cx="1614430" cy="369332"/>
          </a:xfrm>
          <a:prstGeom prst="rect">
            <a:avLst/>
          </a:prstGeom>
          <a:solidFill>
            <a:schemeClr val="accent2">
              <a:lumMod val="60000"/>
              <a:lumOff val="40000"/>
            </a:schemeClr>
          </a:solidFill>
        </p:spPr>
        <p:txBody>
          <a:bodyPr wrap="square" rtlCol="0">
            <a:spAutoFit/>
          </a:bodyPr>
          <a:lstStyle/>
          <a:p>
            <a:r>
              <a:rPr lang="en-US"/>
              <a:t>Select “Next”</a:t>
            </a:r>
          </a:p>
        </p:txBody>
      </p:sp>
    </p:spTree>
    <p:extLst>
      <p:ext uri="{BB962C8B-B14F-4D97-AF65-F5344CB8AC3E}">
        <p14:creationId xmlns:p14="http://schemas.microsoft.com/office/powerpoint/2010/main" val="2071459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a:xfrm>
            <a:off x="342381" y="303934"/>
            <a:ext cx="8192019" cy="646331"/>
          </a:xfrm>
        </p:spPr>
        <p:txBody>
          <a:bodyPr/>
          <a:lstStyle/>
          <a:p>
            <a:r>
              <a:rPr lang="en-US"/>
              <a:t>Making Payments with a Letter ID</a:t>
            </a:r>
          </a:p>
        </p:txBody>
      </p:sp>
      <p:pic>
        <p:nvPicPr>
          <p:cNvPr id="4" name="Picture 3">
            <a:extLst>
              <a:ext uri="{FF2B5EF4-FFF2-40B4-BE49-F238E27FC236}">
                <a16:creationId xmlns:a16="http://schemas.microsoft.com/office/drawing/2014/main" id="{40822C85-8079-732E-8F0E-30439437768E}"/>
              </a:ext>
            </a:extLst>
          </p:cNvPr>
          <p:cNvPicPr>
            <a:picLocks noChangeAspect="1"/>
          </p:cNvPicPr>
          <p:nvPr/>
        </p:nvPicPr>
        <p:blipFill>
          <a:blip r:embed="rId3"/>
          <a:stretch>
            <a:fillRect/>
          </a:stretch>
        </p:blipFill>
        <p:spPr>
          <a:xfrm>
            <a:off x="479490" y="2295021"/>
            <a:ext cx="5128757" cy="3685955"/>
          </a:xfrm>
          <a:prstGeom prst="rect">
            <a:avLst/>
          </a:prstGeom>
        </p:spPr>
      </p:pic>
      <p:sp>
        <p:nvSpPr>
          <p:cNvPr id="7" name="TextBox 6">
            <a:extLst>
              <a:ext uri="{FF2B5EF4-FFF2-40B4-BE49-F238E27FC236}">
                <a16:creationId xmlns:a16="http://schemas.microsoft.com/office/drawing/2014/main" id="{15B2E56B-A21D-FD02-676F-9276214A3152}"/>
              </a:ext>
            </a:extLst>
          </p:cNvPr>
          <p:cNvSpPr txBox="1"/>
          <p:nvPr/>
        </p:nvSpPr>
        <p:spPr>
          <a:xfrm>
            <a:off x="479490" y="1615403"/>
            <a:ext cx="2418602" cy="584775"/>
          </a:xfrm>
          <a:prstGeom prst="rect">
            <a:avLst/>
          </a:prstGeom>
          <a:solidFill>
            <a:schemeClr val="accent2">
              <a:lumMod val="60000"/>
              <a:lumOff val="40000"/>
            </a:schemeClr>
          </a:solidFill>
        </p:spPr>
        <p:txBody>
          <a:bodyPr wrap="square" rtlCol="0">
            <a:spAutoFit/>
          </a:bodyPr>
          <a:lstStyle/>
          <a:p>
            <a:r>
              <a:rPr lang="en-US" sz="1600">
                <a:latin typeface="Arial" panose="020B0604020202020204" pitchFamily="34" charset="0"/>
                <a:cs typeface="Arial" panose="020B0604020202020204" pitchFamily="34" charset="0"/>
              </a:rPr>
              <a:t>1. Select Payment Type</a:t>
            </a:r>
          </a:p>
          <a:p>
            <a:r>
              <a:rPr lang="en-US" sz="1600">
                <a:latin typeface="Arial" panose="020B0604020202020204" pitchFamily="34" charset="0"/>
                <a:cs typeface="Arial" panose="020B0604020202020204" pitchFamily="34" charset="0"/>
              </a:rPr>
              <a:t>2. Click Next</a:t>
            </a:r>
          </a:p>
        </p:txBody>
      </p:sp>
      <p:sp>
        <p:nvSpPr>
          <p:cNvPr id="3" name="TextBox 2">
            <a:extLst>
              <a:ext uri="{FF2B5EF4-FFF2-40B4-BE49-F238E27FC236}">
                <a16:creationId xmlns:a16="http://schemas.microsoft.com/office/drawing/2014/main" id="{71B4C890-7F3E-808E-76AE-1AFB03EE1508}"/>
              </a:ext>
            </a:extLst>
          </p:cNvPr>
          <p:cNvSpPr txBox="1"/>
          <p:nvPr/>
        </p:nvSpPr>
        <p:spPr>
          <a:xfrm>
            <a:off x="6295163" y="1615402"/>
            <a:ext cx="3818101" cy="584775"/>
          </a:xfrm>
          <a:prstGeom prst="rect">
            <a:avLst/>
          </a:prstGeom>
          <a:solidFill>
            <a:schemeClr val="accent2">
              <a:lumMod val="60000"/>
              <a:lumOff val="40000"/>
            </a:schemeClr>
          </a:solidFill>
        </p:spPr>
        <p:txBody>
          <a:bodyPr wrap="square" rtlCol="0">
            <a:spAutoFit/>
          </a:bodyPr>
          <a:lstStyle/>
          <a:p>
            <a:r>
              <a:rPr lang="en-US" sz="1600">
                <a:latin typeface="Arial" panose="020B0604020202020204" pitchFamily="34" charset="0"/>
                <a:cs typeface="Arial" panose="020B0604020202020204" pitchFamily="34" charset="0"/>
              </a:rPr>
              <a:t>3. Enter and confirm Letter ID</a:t>
            </a:r>
          </a:p>
          <a:p>
            <a:r>
              <a:rPr lang="en-US" sz="1600">
                <a:latin typeface="Arial" panose="020B0604020202020204" pitchFamily="34" charset="0"/>
                <a:cs typeface="Arial" panose="020B0604020202020204" pitchFamily="34" charset="0"/>
              </a:rPr>
              <a:t>4. Click Next</a:t>
            </a:r>
          </a:p>
        </p:txBody>
      </p:sp>
      <p:sp>
        <p:nvSpPr>
          <p:cNvPr id="5" name="Rectangle 4">
            <a:extLst>
              <a:ext uri="{FF2B5EF4-FFF2-40B4-BE49-F238E27FC236}">
                <a16:creationId xmlns:a16="http://schemas.microsoft.com/office/drawing/2014/main" id="{697E848D-6EFD-63A9-697F-52D3D6FAC271}"/>
              </a:ext>
            </a:extLst>
          </p:cNvPr>
          <p:cNvSpPr/>
          <p:nvPr/>
        </p:nvSpPr>
        <p:spPr>
          <a:xfrm>
            <a:off x="618827" y="4499097"/>
            <a:ext cx="1210997" cy="2889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5B43F6-AF26-9E84-32F1-7B9BCECE9749}"/>
              </a:ext>
            </a:extLst>
          </p:cNvPr>
          <p:cNvSpPr/>
          <p:nvPr/>
        </p:nvSpPr>
        <p:spPr>
          <a:xfrm>
            <a:off x="4595900" y="5566254"/>
            <a:ext cx="1131123" cy="41816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58A4659-5ACE-8E02-1C81-C03D02565461}"/>
              </a:ext>
            </a:extLst>
          </p:cNvPr>
          <p:cNvPicPr>
            <a:picLocks noChangeAspect="1"/>
          </p:cNvPicPr>
          <p:nvPr/>
        </p:nvPicPr>
        <p:blipFill>
          <a:blip r:embed="rId4"/>
          <a:stretch>
            <a:fillRect/>
          </a:stretch>
        </p:blipFill>
        <p:spPr>
          <a:xfrm>
            <a:off x="6295163" y="2295021"/>
            <a:ext cx="5593601" cy="3598855"/>
          </a:xfrm>
          <a:prstGeom prst="rect">
            <a:avLst/>
          </a:prstGeom>
        </p:spPr>
      </p:pic>
      <p:sp>
        <p:nvSpPr>
          <p:cNvPr id="8" name="Rectangle 7">
            <a:extLst>
              <a:ext uri="{FF2B5EF4-FFF2-40B4-BE49-F238E27FC236}">
                <a16:creationId xmlns:a16="http://schemas.microsoft.com/office/drawing/2014/main" id="{D8213897-A0AB-42C5-DECF-3AF1AE6AEDBE}"/>
              </a:ext>
            </a:extLst>
          </p:cNvPr>
          <p:cNvSpPr/>
          <p:nvPr/>
        </p:nvSpPr>
        <p:spPr>
          <a:xfrm>
            <a:off x="6412104" y="3573915"/>
            <a:ext cx="1428980" cy="106964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68C7BDB-1C1D-B57E-D97F-2AACD40C86B1}"/>
              </a:ext>
            </a:extLst>
          </p:cNvPr>
          <p:cNvSpPr/>
          <p:nvPr/>
        </p:nvSpPr>
        <p:spPr>
          <a:xfrm>
            <a:off x="10841931" y="5604943"/>
            <a:ext cx="1046833" cy="2889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412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a:xfrm>
            <a:off x="342381" y="303935"/>
            <a:ext cx="8192019" cy="687584"/>
          </a:xfrm>
        </p:spPr>
        <p:txBody>
          <a:bodyPr/>
          <a:lstStyle/>
          <a:p>
            <a:r>
              <a:rPr lang="en-US"/>
              <a:t>Making Payments with a Letter ID</a:t>
            </a:r>
          </a:p>
        </p:txBody>
      </p:sp>
      <p:pic>
        <p:nvPicPr>
          <p:cNvPr id="4" name="Picture 3">
            <a:extLst>
              <a:ext uri="{FF2B5EF4-FFF2-40B4-BE49-F238E27FC236}">
                <a16:creationId xmlns:a16="http://schemas.microsoft.com/office/drawing/2014/main" id="{C8243345-CAD0-F7C1-B1FA-349608D23D45}"/>
              </a:ext>
            </a:extLst>
          </p:cNvPr>
          <p:cNvPicPr>
            <a:picLocks noChangeAspect="1"/>
          </p:cNvPicPr>
          <p:nvPr/>
        </p:nvPicPr>
        <p:blipFill>
          <a:blip r:embed="rId3"/>
          <a:stretch>
            <a:fillRect/>
          </a:stretch>
        </p:blipFill>
        <p:spPr>
          <a:xfrm>
            <a:off x="3924674" y="1368576"/>
            <a:ext cx="5405907" cy="4819082"/>
          </a:xfrm>
          <a:prstGeom prst="rect">
            <a:avLst/>
          </a:prstGeom>
        </p:spPr>
      </p:pic>
      <p:sp>
        <p:nvSpPr>
          <p:cNvPr id="3" name="TextBox 2">
            <a:extLst>
              <a:ext uri="{FF2B5EF4-FFF2-40B4-BE49-F238E27FC236}">
                <a16:creationId xmlns:a16="http://schemas.microsoft.com/office/drawing/2014/main" id="{61488A48-017F-25FA-84F7-FAA1E579668B}"/>
              </a:ext>
            </a:extLst>
          </p:cNvPr>
          <p:cNvSpPr txBox="1"/>
          <p:nvPr/>
        </p:nvSpPr>
        <p:spPr>
          <a:xfrm>
            <a:off x="445671" y="1362430"/>
            <a:ext cx="2947375" cy="1323439"/>
          </a:xfrm>
          <a:prstGeom prst="rect">
            <a:avLst/>
          </a:prstGeom>
          <a:solidFill>
            <a:schemeClr val="accent2">
              <a:lumMod val="60000"/>
              <a:lumOff val="40000"/>
            </a:schemeClr>
          </a:solidFill>
        </p:spPr>
        <p:txBody>
          <a:bodyPr wrap="square" rtlCol="0">
            <a:spAutoFit/>
          </a:bodyPr>
          <a:lstStyle/>
          <a:p>
            <a:pPr marL="342900" indent="-342900">
              <a:buAutoNum type="arabicPeriod"/>
            </a:pPr>
            <a:r>
              <a:rPr lang="en-US" sz="1600"/>
              <a:t>Select Payment Type </a:t>
            </a:r>
          </a:p>
          <a:p>
            <a:pPr marL="342900" indent="-342900">
              <a:buFont typeface="Arial" panose="020B0604020202020204" pitchFamily="34" charset="0"/>
              <a:buChar char="•"/>
            </a:pPr>
            <a:r>
              <a:rPr lang="en-US" sz="1600"/>
              <a:t>E-Check (no fee)</a:t>
            </a:r>
          </a:p>
          <a:p>
            <a:pPr marL="342900" indent="-342900">
              <a:buFont typeface="Arial" panose="020B0604020202020204" pitchFamily="34" charset="0"/>
              <a:buChar char="•"/>
            </a:pPr>
            <a:r>
              <a:rPr lang="en-US" sz="1600"/>
              <a:t>Credit Card (nominal fee)</a:t>
            </a:r>
          </a:p>
          <a:p>
            <a:r>
              <a:rPr lang="en-US" sz="1600"/>
              <a:t>2. Enter Amount</a:t>
            </a:r>
          </a:p>
          <a:p>
            <a:r>
              <a:rPr lang="en-US" sz="1600"/>
              <a:t>3. Click Next</a:t>
            </a:r>
          </a:p>
        </p:txBody>
      </p:sp>
      <p:sp>
        <p:nvSpPr>
          <p:cNvPr id="5" name="Rectangle 4">
            <a:extLst>
              <a:ext uri="{FF2B5EF4-FFF2-40B4-BE49-F238E27FC236}">
                <a16:creationId xmlns:a16="http://schemas.microsoft.com/office/drawing/2014/main" id="{0BCDE017-1982-526A-919D-37C96DC05783}"/>
              </a:ext>
            </a:extLst>
          </p:cNvPr>
          <p:cNvSpPr/>
          <p:nvPr/>
        </p:nvSpPr>
        <p:spPr>
          <a:xfrm>
            <a:off x="8209073" y="5827970"/>
            <a:ext cx="1121508" cy="3596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3C642F-35E6-3B5D-7199-08123130D741}"/>
              </a:ext>
            </a:extLst>
          </p:cNvPr>
          <p:cNvSpPr/>
          <p:nvPr/>
        </p:nvSpPr>
        <p:spPr>
          <a:xfrm>
            <a:off x="4087184" y="4130304"/>
            <a:ext cx="1473644" cy="67561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4C77A2C-B1E4-9E24-CDB5-2D93859FF573}"/>
              </a:ext>
            </a:extLst>
          </p:cNvPr>
          <p:cNvSpPr/>
          <p:nvPr/>
        </p:nvSpPr>
        <p:spPr>
          <a:xfrm>
            <a:off x="4087184" y="4880344"/>
            <a:ext cx="2008816" cy="4997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21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2C7C-E2BB-3DEF-ED56-5CD220C3255E}"/>
              </a:ext>
            </a:extLst>
          </p:cNvPr>
          <p:cNvSpPr>
            <a:spLocks noGrp="1"/>
          </p:cNvSpPr>
          <p:nvPr>
            <p:ph type="title"/>
          </p:nvPr>
        </p:nvSpPr>
        <p:spPr/>
        <p:txBody>
          <a:bodyPr/>
          <a:lstStyle/>
          <a:p>
            <a:r>
              <a:rPr lang="en-US"/>
              <a:t>Make or Report a Payment </a:t>
            </a:r>
            <a:br>
              <a:rPr lang="en-US"/>
            </a:br>
            <a:r>
              <a:rPr lang="en-US"/>
              <a:t>Via e-Services</a:t>
            </a:r>
          </a:p>
        </p:txBody>
      </p:sp>
      <p:pic>
        <p:nvPicPr>
          <p:cNvPr id="4" name="Picture 3">
            <a:extLst>
              <a:ext uri="{FF2B5EF4-FFF2-40B4-BE49-F238E27FC236}">
                <a16:creationId xmlns:a16="http://schemas.microsoft.com/office/drawing/2014/main" id="{748226DC-4F46-5FFC-64D0-C1BD852F2F9E}"/>
              </a:ext>
            </a:extLst>
          </p:cNvPr>
          <p:cNvPicPr>
            <a:picLocks noChangeAspect="1"/>
          </p:cNvPicPr>
          <p:nvPr/>
        </p:nvPicPr>
        <p:blipFill>
          <a:blip r:embed="rId3"/>
          <a:stretch>
            <a:fillRect/>
          </a:stretch>
        </p:blipFill>
        <p:spPr>
          <a:xfrm>
            <a:off x="342381" y="3001871"/>
            <a:ext cx="6811326" cy="2676899"/>
          </a:xfrm>
          <a:prstGeom prst="rect">
            <a:avLst/>
          </a:prstGeom>
        </p:spPr>
      </p:pic>
      <p:sp>
        <p:nvSpPr>
          <p:cNvPr id="7" name="Rectangle 6">
            <a:extLst>
              <a:ext uri="{FF2B5EF4-FFF2-40B4-BE49-F238E27FC236}">
                <a16:creationId xmlns:a16="http://schemas.microsoft.com/office/drawing/2014/main" id="{5AE4F723-4DD3-FCF0-55AA-F8967FD626B8}"/>
              </a:ext>
            </a:extLst>
          </p:cNvPr>
          <p:cNvSpPr/>
          <p:nvPr/>
        </p:nvSpPr>
        <p:spPr>
          <a:xfrm>
            <a:off x="3748043" y="4195853"/>
            <a:ext cx="1839861" cy="2889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9365710-AD7E-E8D5-6B0E-538EA1A0F753}"/>
              </a:ext>
            </a:extLst>
          </p:cNvPr>
          <p:cNvSpPr txBox="1"/>
          <p:nvPr/>
        </p:nvSpPr>
        <p:spPr>
          <a:xfrm>
            <a:off x="342381" y="1860319"/>
            <a:ext cx="6811325" cy="923330"/>
          </a:xfrm>
          <a:prstGeom prst="rect">
            <a:avLst/>
          </a:prstGeom>
          <a:solidFill>
            <a:schemeClr val="accent2">
              <a:lumMod val="60000"/>
              <a:lumOff val="40000"/>
            </a:schemeClr>
          </a:solidFill>
        </p:spPr>
        <p:txBody>
          <a:bodyPr wrap="square" rtlCol="0">
            <a:spAutoFit/>
          </a:bodyPr>
          <a:lstStyle/>
          <a:p>
            <a:pPr marL="342900" indent="-342900">
              <a:buAutoNum type="arabicPeriod"/>
            </a:pPr>
            <a:r>
              <a:rPr lang="en-US"/>
              <a:t>From your account panel, click on Make or Report a payment</a:t>
            </a:r>
          </a:p>
          <a:p>
            <a:pPr marL="800100" lvl="1" indent="-342900">
              <a:buFont typeface="Arial" panose="020B0604020202020204" pitchFamily="34" charset="0"/>
              <a:buChar char="•"/>
            </a:pPr>
            <a:r>
              <a:rPr lang="en-US"/>
              <a:t>E-Check (ACH Debit) or Credit Card </a:t>
            </a:r>
          </a:p>
          <a:p>
            <a:pPr marL="800100" lvl="1" indent="-342900">
              <a:buFont typeface="Arial" panose="020B0604020202020204" pitchFamily="34" charset="0"/>
              <a:buChar char="•"/>
            </a:pPr>
            <a:r>
              <a:rPr lang="en-US"/>
              <a:t>ACH Credit or Fedwire Payments</a:t>
            </a:r>
          </a:p>
        </p:txBody>
      </p:sp>
    </p:spTree>
    <p:extLst>
      <p:ext uri="{BB962C8B-B14F-4D97-AF65-F5344CB8AC3E}">
        <p14:creationId xmlns:p14="http://schemas.microsoft.com/office/powerpoint/2010/main" val="3156258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2C7C-E2BB-3DEF-ED56-5CD220C3255E}"/>
              </a:ext>
            </a:extLst>
          </p:cNvPr>
          <p:cNvSpPr>
            <a:spLocks noGrp="1"/>
          </p:cNvSpPr>
          <p:nvPr>
            <p:ph type="title"/>
          </p:nvPr>
        </p:nvSpPr>
        <p:spPr/>
        <p:txBody>
          <a:bodyPr/>
          <a:lstStyle/>
          <a:p>
            <a:r>
              <a:rPr lang="en-US"/>
              <a:t>Make or Report a Payment </a:t>
            </a:r>
            <a:br>
              <a:rPr lang="en-US"/>
            </a:br>
            <a:r>
              <a:rPr lang="en-US"/>
              <a:t>Via e-Services</a:t>
            </a:r>
          </a:p>
        </p:txBody>
      </p:sp>
      <p:pic>
        <p:nvPicPr>
          <p:cNvPr id="3" name="Picture 2">
            <a:extLst>
              <a:ext uri="{FF2B5EF4-FFF2-40B4-BE49-F238E27FC236}">
                <a16:creationId xmlns:a16="http://schemas.microsoft.com/office/drawing/2014/main" id="{E661CA45-38B5-C681-2278-98B74DAF7D45}"/>
              </a:ext>
            </a:extLst>
          </p:cNvPr>
          <p:cNvPicPr>
            <a:picLocks noChangeAspect="1"/>
          </p:cNvPicPr>
          <p:nvPr/>
        </p:nvPicPr>
        <p:blipFill>
          <a:blip r:embed="rId3"/>
          <a:stretch>
            <a:fillRect/>
          </a:stretch>
        </p:blipFill>
        <p:spPr>
          <a:xfrm>
            <a:off x="4456300" y="2272558"/>
            <a:ext cx="7300222" cy="4375325"/>
          </a:xfrm>
          <a:prstGeom prst="rect">
            <a:avLst/>
          </a:prstGeom>
        </p:spPr>
      </p:pic>
      <p:sp>
        <p:nvSpPr>
          <p:cNvPr id="4" name="TextBox 3">
            <a:extLst>
              <a:ext uri="{FF2B5EF4-FFF2-40B4-BE49-F238E27FC236}">
                <a16:creationId xmlns:a16="http://schemas.microsoft.com/office/drawing/2014/main" id="{D5E9AC48-FE32-2F3C-8ACF-EC17B435759C}"/>
              </a:ext>
            </a:extLst>
          </p:cNvPr>
          <p:cNvSpPr txBox="1"/>
          <p:nvPr/>
        </p:nvSpPr>
        <p:spPr>
          <a:xfrm>
            <a:off x="435478" y="2272558"/>
            <a:ext cx="3888508" cy="2031325"/>
          </a:xfrm>
          <a:prstGeom prst="rect">
            <a:avLst/>
          </a:prstGeom>
          <a:solidFill>
            <a:schemeClr val="accent2">
              <a:lumMod val="60000"/>
              <a:lumOff val="40000"/>
            </a:schemeClr>
          </a:solidFill>
        </p:spPr>
        <p:txBody>
          <a:bodyPr wrap="square" rtlCol="0">
            <a:spAutoFit/>
          </a:bodyPr>
          <a:lstStyle/>
          <a:p>
            <a:r>
              <a:rPr lang="en-US"/>
              <a:t>2. Select Payment Type and Filing</a:t>
            </a:r>
          </a:p>
          <a:p>
            <a:r>
              <a:rPr lang="en-US"/>
              <a:t>     Period from the drop-down lists</a:t>
            </a:r>
          </a:p>
          <a:p>
            <a:r>
              <a:rPr lang="en-US"/>
              <a:t>3. Add your payment amount</a:t>
            </a:r>
          </a:p>
          <a:p>
            <a:r>
              <a:rPr lang="en-US"/>
              <a:t>4. Select a Payment Type</a:t>
            </a:r>
          </a:p>
          <a:p>
            <a:pPr marL="742950" lvl="1" indent="-285750">
              <a:buFont typeface="Courier New" panose="02070309020205020404" pitchFamily="49" charset="0"/>
              <a:buChar char="o"/>
            </a:pPr>
            <a:r>
              <a:rPr lang="en-US"/>
              <a:t>Credit Card</a:t>
            </a:r>
          </a:p>
          <a:p>
            <a:pPr marL="742950" lvl="1" indent="-285750">
              <a:buFont typeface="Courier New" panose="02070309020205020404" pitchFamily="49" charset="0"/>
              <a:buChar char="o"/>
            </a:pPr>
            <a:r>
              <a:rPr lang="en-US"/>
              <a:t>E-Check (ACH Debit)</a:t>
            </a:r>
          </a:p>
          <a:p>
            <a:pPr marL="742950" lvl="1" indent="-285750">
              <a:buFont typeface="Courier New" panose="02070309020205020404" pitchFamily="49" charset="0"/>
              <a:buChar char="o"/>
            </a:pPr>
            <a:r>
              <a:rPr lang="en-US"/>
              <a:t>Fedwire/ACH Credit</a:t>
            </a:r>
          </a:p>
        </p:txBody>
      </p:sp>
    </p:spTree>
    <p:extLst>
      <p:ext uri="{BB962C8B-B14F-4D97-AF65-F5344CB8AC3E}">
        <p14:creationId xmlns:p14="http://schemas.microsoft.com/office/powerpoint/2010/main" val="676483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2C7C-E2BB-3DEF-ED56-5CD220C3255E}"/>
              </a:ext>
            </a:extLst>
          </p:cNvPr>
          <p:cNvSpPr>
            <a:spLocks noGrp="1"/>
          </p:cNvSpPr>
          <p:nvPr>
            <p:ph type="title"/>
          </p:nvPr>
        </p:nvSpPr>
        <p:spPr/>
        <p:txBody>
          <a:bodyPr/>
          <a:lstStyle/>
          <a:p>
            <a:r>
              <a:rPr lang="en-US"/>
              <a:t>Reporting an ACH Credit or</a:t>
            </a:r>
            <a:br>
              <a:rPr lang="en-US"/>
            </a:br>
            <a:r>
              <a:rPr lang="en-US"/>
              <a:t>Fedwire Payment</a:t>
            </a:r>
          </a:p>
        </p:txBody>
      </p:sp>
      <p:sp>
        <p:nvSpPr>
          <p:cNvPr id="3" name="TextBox 2">
            <a:extLst>
              <a:ext uri="{FF2B5EF4-FFF2-40B4-BE49-F238E27FC236}">
                <a16:creationId xmlns:a16="http://schemas.microsoft.com/office/drawing/2014/main" id="{C6DB0A88-A762-636C-115B-C2AE032044C1}"/>
              </a:ext>
            </a:extLst>
          </p:cNvPr>
          <p:cNvSpPr txBox="1"/>
          <p:nvPr/>
        </p:nvSpPr>
        <p:spPr>
          <a:xfrm>
            <a:off x="462116" y="2428568"/>
            <a:ext cx="11130116" cy="3249031"/>
          </a:xfrm>
          <a:prstGeom prst="rect">
            <a:avLst/>
          </a:prstGeom>
          <a:noFill/>
        </p:spPr>
        <p:txBody>
          <a:bodyPr wrap="square" rtlCol="0">
            <a:spAutoFit/>
          </a:bodyPr>
          <a:lstStyle/>
          <a:p>
            <a:pPr marL="0" marR="0">
              <a:lnSpc>
                <a:spcPct val="107000"/>
              </a:lnSpc>
              <a:spcBef>
                <a:spcPts val="0"/>
              </a:spcBef>
              <a:spcAft>
                <a:spcPts val="800"/>
              </a:spcAft>
            </a:pPr>
            <a:r>
              <a:rPr lang="en-US" sz="2400" kern="100">
                <a:effectLst/>
                <a:latin typeface="Calibri" panose="020F0502020204030204" pitchFamily="34" charset="0"/>
                <a:ea typeface="Calibri" panose="020F0502020204030204" pitchFamily="34" charset="0"/>
                <a:cs typeface="Times New Roman" panose="02020603050405020304" pitchFamily="18" charset="0"/>
              </a:rPr>
              <a:t>ACH Credit or Fedwire payments can be made for Business and Excise taxes </a:t>
            </a:r>
          </a:p>
          <a:p>
            <a:pPr marL="0" marR="0">
              <a:lnSpc>
                <a:spcPct val="107000"/>
              </a:lnSpc>
              <a:spcBef>
                <a:spcPts val="0"/>
              </a:spcBef>
              <a:spcAft>
                <a:spcPts val="800"/>
              </a:spcAft>
            </a:pPr>
            <a:r>
              <a:rPr lang="en-US" sz="2400" kern="100">
                <a:latin typeface="Calibri" panose="020F0502020204030204" pitchFamily="34" charset="0"/>
                <a:ea typeface="Calibri" panose="020F0502020204030204" pitchFamily="34" charset="0"/>
                <a:cs typeface="Times New Roman" panose="02020603050405020304" pitchFamily="18" charset="0"/>
              </a:rPr>
              <a:t>P</a:t>
            </a:r>
            <a:r>
              <a:rPr lang="en-US" sz="2400" kern="100">
                <a:effectLst/>
                <a:latin typeface="Calibri" panose="020F0502020204030204" pitchFamily="34" charset="0"/>
                <a:ea typeface="Calibri" panose="020F0502020204030204" pitchFamily="34" charset="0"/>
                <a:cs typeface="Times New Roman" panose="02020603050405020304" pitchFamily="18" charset="0"/>
              </a:rPr>
              <a:t>rovide to your bank the Department of Finance’s:</a:t>
            </a:r>
          </a:p>
          <a:p>
            <a:pPr marL="342900" marR="0" indent="-342900">
              <a:lnSpc>
                <a:spcPct val="107000"/>
              </a:lnSpc>
              <a:spcBef>
                <a:spcPts val="0"/>
              </a:spcBef>
              <a:spcAft>
                <a:spcPts val="800"/>
              </a:spcAft>
              <a:buFont typeface="Arial" panose="020B0604020202020204" pitchFamily="34" charset="0"/>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ABA routing number  (021000322 - Bank of America NA, New York, NY 10017); and</a:t>
            </a:r>
          </a:p>
          <a:p>
            <a:pPr marL="342900" marR="0" indent="-342900">
              <a:lnSpc>
                <a:spcPct val="107000"/>
              </a:lnSpc>
              <a:spcBef>
                <a:spcPts val="0"/>
              </a:spcBef>
              <a:spcAft>
                <a:spcPts val="800"/>
              </a:spcAft>
              <a:buFont typeface="Arial" panose="020B0604020202020204" pitchFamily="34" charset="0"/>
              <a:buChar char="•"/>
            </a:pPr>
            <a:r>
              <a:rPr lang="en-US" sz="2400" kern="100">
                <a:effectLst/>
                <a:latin typeface="Calibri" panose="020F0502020204030204" pitchFamily="34" charset="0"/>
                <a:ea typeface="Calibri" panose="020F0502020204030204" pitchFamily="34" charset="0"/>
                <a:cs typeface="Times New Roman" panose="02020603050405020304" pitchFamily="18" charset="0"/>
              </a:rPr>
              <a:t>Business and Excise tax bank account number (9355930443 - Bank of America, </a:t>
            </a:r>
            <a:r>
              <a:rPr lang="en-US" sz="2400" kern="100">
                <a:latin typeface="Calibri" panose="020F0502020204030204" pitchFamily="34" charset="0"/>
                <a:ea typeface="Calibri" panose="020F0502020204030204" pitchFamily="34" charset="0"/>
                <a:cs typeface="Times New Roman" panose="02020603050405020304" pitchFamily="18" charset="0"/>
              </a:rPr>
              <a:t>      </a:t>
            </a:r>
            <a:r>
              <a:rPr lang="en-US" sz="2400" kern="100">
                <a:effectLst/>
                <a:latin typeface="Calibri" panose="020F0502020204030204" pitchFamily="34" charset="0"/>
                <a:ea typeface="Calibri" panose="020F0502020204030204" pitchFamily="34" charset="0"/>
                <a:cs typeface="Times New Roman" panose="02020603050405020304" pitchFamily="18" charset="0"/>
              </a:rPr>
              <a:t>One Bryant Park, New York, NY 10036) </a:t>
            </a:r>
          </a:p>
          <a:p>
            <a:pPr>
              <a:lnSpc>
                <a:spcPct val="107000"/>
              </a:lnSpc>
              <a:spcAft>
                <a:spcPts val="800"/>
              </a:spcAft>
            </a:pPr>
            <a:r>
              <a:rPr lang="en-US" sz="2400" kern="100">
                <a:effectLst/>
                <a:latin typeface="Calibri" panose="020F0502020204030204" pitchFamily="34" charset="0"/>
                <a:ea typeface="Calibri" panose="020F0502020204030204" pitchFamily="34" charset="0"/>
                <a:cs typeface="Times New Roman" panose="02020603050405020304" pitchFamily="18" charset="0"/>
              </a:rPr>
              <a:t>To </a:t>
            </a:r>
            <a:r>
              <a:rPr lang="en-US" sz="2400" kern="100">
                <a:latin typeface="Calibri" panose="020F0502020204030204" pitchFamily="34" charset="0"/>
                <a:ea typeface="Calibri" panose="020F0502020204030204" pitchFamily="34" charset="0"/>
                <a:cs typeface="Times New Roman" panose="02020603050405020304" pitchFamily="18" charset="0"/>
              </a:rPr>
              <a:t>report an ACH Credit/Fedwire payment to the Department via e-Services, </a:t>
            </a:r>
            <a:r>
              <a:rPr lang="en-US" sz="2400" kern="100">
                <a:effectLst/>
                <a:latin typeface="Calibri" panose="020F0502020204030204" pitchFamily="34" charset="0"/>
                <a:ea typeface="Calibri" panose="020F0502020204030204" pitchFamily="34" charset="0"/>
                <a:cs typeface="Times New Roman" panose="02020603050405020304" pitchFamily="18" charset="0"/>
              </a:rPr>
              <a:t>you must have the Wire Reference number (aka Trace Number), amount, date, and contact name</a:t>
            </a:r>
            <a:r>
              <a:rPr lang="en-US" sz="2400">
                <a:effectLst/>
                <a:latin typeface="Calibri" panose="020F0502020204030204" pitchFamily="34" charset="0"/>
                <a:ea typeface="Calibri" panose="020F0502020204030204" pitchFamily="34" charset="0"/>
                <a:cs typeface="Times New Roman" panose="02020603050405020304" pitchFamily="18" charset="0"/>
              </a:rPr>
              <a:t>.</a:t>
            </a:r>
            <a:endParaRPr lang="en-US" sz="2400"/>
          </a:p>
        </p:txBody>
      </p:sp>
    </p:spTree>
    <p:extLst>
      <p:ext uri="{BB962C8B-B14F-4D97-AF65-F5344CB8AC3E}">
        <p14:creationId xmlns:p14="http://schemas.microsoft.com/office/powerpoint/2010/main" val="4243574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2C7C-E2BB-3DEF-ED56-5CD220C3255E}"/>
              </a:ext>
            </a:extLst>
          </p:cNvPr>
          <p:cNvSpPr>
            <a:spLocks noGrp="1"/>
          </p:cNvSpPr>
          <p:nvPr>
            <p:ph type="title"/>
          </p:nvPr>
        </p:nvSpPr>
        <p:spPr>
          <a:xfrm>
            <a:off x="3362780" y="1359365"/>
            <a:ext cx="2807858" cy="434481"/>
          </a:xfrm>
          <a:solidFill>
            <a:schemeClr val="accent2">
              <a:lumMod val="60000"/>
              <a:lumOff val="40000"/>
            </a:schemeClr>
          </a:solidFill>
        </p:spPr>
        <p:txBody>
          <a:bodyPr>
            <a:normAutofit/>
          </a:bodyPr>
          <a:lstStyle/>
          <a:p>
            <a:r>
              <a:rPr lang="en-US" sz="2000">
                <a:solidFill>
                  <a:schemeClr val="tx1"/>
                </a:solidFill>
              </a:rPr>
              <a:t>ACH Credit Payment</a:t>
            </a:r>
          </a:p>
        </p:txBody>
      </p:sp>
      <p:sp>
        <p:nvSpPr>
          <p:cNvPr id="17" name="Title 1">
            <a:extLst>
              <a:ext uri="{FF2B5EF4-FFF2-40B4-BE49-F238E27FC236}">
                <a16:creationId xmlns:a16="http://schemas.microsoft.com/office/drawing/2014/main" id="{28D25DF0-A8C8-8ED3-FAFC-16B44A86F69E}"/>
              </a:ext>
            </a:extLst>
          </p:cNvPr>
          <p:cNvSpPr txBox="1">
            <a:spLocks/>
          </p:cNvSpPr>
          <p:nvPr/>
        </p:nvSpPr>
        <p:spPr>
          <a:xfrm>
            <a:off x="7754433" y="1349212"/>
            <a:ext cx="2420703" cy="461695"/>
          </a:xfrm>
          <a:prstGeom prst="rect">
            <a:avLst/>
          </a:prstGeom>
          <a:solidFill>
            <a:schemeClr val="accent2">
              <a:lumMod val="60000"/>
              <a:lumOff val="40000"/>
            </a:schemeClr>
          </a:solid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sz="2000">
                <a:solidFill>
                  <a:schemeClr val="tx1"/>
                </a:solidFill>
              </a:rPr>
              <a:t>Fedwire Payment</a:t>
            </a:r>
          </a:p>
        </p:txBody>
      </p:sp>
      <p:pic>
        <p:nvPicPr>
          <p:cNvPr id="4" name="Picture 3">
            <a:extLst>
              <a:ext uri="{FF2B5EF4-FFF2-40B4-BE49-F238E27FC236}">
                <a16:creationId xmlns:a16="http://schemas.microsoft.com/office/drawing/2014/main" id="{1CB4FEE7-9E13-4803-C767-B0A49C30E802}"/>
              </a:ext>
            </a:extLst>
          </p:cNvPr>
          <p:cNvPicPr>
            <a:picLocks noChangeAspect="1"/>
          </p:cNvPicPr>
          <p:nvPr/>
        </p:nvPicPr>
        <p:blipFill>
          <a:blip r:embed="rId3"/>
          <a:stretch>
            <a:fillRect/>
          </a:stretch>
        </p:blipFill>
        <p:spPr>
          <a:xfrm>
            <a:off x="3362780" y="1866516"/>
            <a:ext cx="4094972" cy="4333514"/>
          </a:xfrm>
          <a:prstGeom prst="rect">
            <a:avLst/>
          </a:prstGeom>
        </p:spPr>
      </p:pic>
      <p:sp>
        <p:nvSpPr>
          <p:cNvPr id="10" name="Rectangle 9">
            <a:extLst>
              <a:ext uri="{FF2B5EF4-FFF2-40B4-BE49-F238E27FC236}">
                <a16:creationId xmlns:a16="http://schemas.microsoft.com/office/drawing/2014/main" id="{BD3AB549-04E7-5B48-C6EE-8854F22F5FFB}"/>
              </a:ext>
            </a:extLst>
          </p:cNvPr>
          <p:cNvSpPr/>
          <p:nvPr/>
        </p:nvSpPr>
        <p:spPr>
          <a:xfrm>
            <a:off x="3362780" y="2711302"/>
            <a:ext cx="2133452" cy="37886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21C8A34-629B-0EA8-8FAD-0F747F25B5E7}"/>
              </a:ext>
            </a:extLst>
          </p:cNvPr>
          <p:cNvPicPr>
            <a:picLocks noChangeAspect="1"/>
          </p:cNvPicPr>
          <p:nvPr/>
        </p:nvPicPr>
        <p:blipFill>
          <a:blip r:embed="rId4"/>
          <a:stretch>
            <a:fillRect/>
          </a:stretch>
        </p:blipFill>
        <p:spPr>
          <a:xfrm>
            <a:off x="7754433" y="1866516"/>
            <a:ext cx="4094972" cy="4411524"/>
          </a:xfrm>
          <a:prstGeom prst="rect">
            <a:avLst/>
          </a:prstGeom>
        </p:spPr>
      </p:pic>
      <p:sp>
        <p:nvSpPr>
          <p:cNvPr id="16" name="Rectangle 15">
            <a:extLst>
              <a:ext uri="{FF2B5EF4-FFF2-40B4-BE49-F238E27FC236}">
                <a16:creationId xmlns:a16="http://schemas.microsoft.com/office/drawing/2014/main" id="{44478587-8F93-B10E-FF0D-ED38A41098B2}"/>
              </a:ext>
            </a:extLst>
          </p:cNvPr>
          <p:cNvSpPr/>
          <p:nvPr/>
        </p:nvSpPr>
        <p:spPr>
          <a:xfrm flipV="1">
            <a:off x="7754433" y="2517230"/>
            <a:ext cx="2141015" cy="2976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4653533-3166-FF71-1F1D-AB27E84A13D6}"/>
              </a:ext>
            </a:extLst>
          </p:cNvPr>
          <p:cNvSpPr txBox="1">
            <a:spLocks/>
          </p:cNvSpPr>
          <p:nvPr/>
        </p:nvSpPr>
        <p:spPr>
          <a:xfrm>
            <a:off x="342382" y="303934"/>
            <a:ext cx="7292308" cy="65784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a:t>ACH Credit or Fedwire Payment</a:t>
            </a:r>
          </a:p>
        </p:txBody>
      </p:sp>
      <p:sp>
        <p:nvSpPr>
          <p:cNvPr id="12" name="TextBox 11">
            <a:extLst>
              <a:ext uri="{FF2B5EF4-FFF2-40B4-BE49-F238E27FC236}">
                <a16:creationId xmlns:a16="http://schemas.microsoft.com/office/drawing/2014/main" id="{5A7D2938-08A0-CFA1-8D45-65FE1B78F5E1}"/>
              </a:ext>
            </a:extLst>
          </p:cNvPr>
          <p:cNvSpPr txBox="1"/>
          <p:nvPr/>
        </p:nvSpPr>
        <p:spPr>
          <a:xfrm>
            <a:off x="123272" y="1866516"/>
            <a:ext cx="3077128" cy="2062103"/>
          </a:xfrm>
          <a:prstGeom prst="rect">
            <a:avLst/>
          </a:prstGeom>
          <a:solidFill>
            <a:schemeClr val="accent2">
              <a:lumMod val="60000"/>
              <a:lumOff val="40000"/>
            </a:schemeClr>
          </a:solidFill>
        </p:spPr>
        <p:txBody>
          <a:bodyPr wrap="square" rtlCol="0">
            <a:spAutoFit/>
          </a:bodyPr>
          <a:lstStyle/>
          <a:p>
            <a:r>
              <a:rPr lang="en-US" sz="1600"/>
              <a:t>1. Fill in the required information:</a:t>
            </a:r>
          </a:p>
          <a:p>
            <a:pPr marL="285750" indent="-285750">
              <a:buFont typeface="Arial" panose="020B0604020202020204" pitchFamily="34" charset="0"/>
              <a:buChar char="•"/>
            </a:pPr>
            <a:r>
              <a:rPr lang="en-US" sz="1600"/>
              <a:t>Trace or Wire Reference Number</a:t>
            </a:r>
          </a:p>
          <a:p>
            <a:pPr marL="285750" indent="-285750">
              <a:buFont typeface="Arial" panose="020B0604020202020204" pitchFamily="34" charset="0"/>
              <a:buChar char="•"/>
            </a:pPr>
            <a:r>
              <a:rPr lang="en-US" sz="1600"/>
              <a:t>Amount</a:t>
            </a:r>
          </a:p>
          <a:p>
            <a:pPr marL="285750" indent="-285750">
              <a:buFont typeface="Arial" panose="020B0604020202020204" pitchFamily="34" charset="0"/>
              <a:buChar char="•"/>
            </a:pPr>
            <a:r>
              <a:rPr lang="en-US" sz="1600"/>
              <a:t>Date</a:t>
            </a:r>
          </a:p>
          <a:p>
            <a:pPr marL="285750" indent="-285750">
              <a:buFont typeface="Arial" panose="020B0604020202020204" pitchFamily="34" charset="0"/>
              <a:buChar char="•"/>
            </a:pPr>
            <a:r>
              <a:rPr lang="en-US" sz="1600"/>
              <a:t>Contact Name </a:t>
            </a:r>
          </a:p>
          <a:p>
            <a:r>
              <a:rPr lang="en-US" sz="1600"/>
              <a:t>2. Click Next</a:t>
            </a:r>
          </a:p>
        </p:txBody>
      </p:sp>
      <p:sp>
        <p:nvSpPr>
          <p:cNvPr id="5" name="Rectangle 4">
            <a:extLst>
              <a:ext uri="{FF2B5EF4-FFF2-40B4-BE49-F238E27FC236}">
                <a16:creationId xmlns:a16="http://schemas.microsoft.com/office/drawing/2014/main" id="{A1290231-EB8E-8DCB-AD5A-1AD4971D6A14}"/>
              </a:ext>
            </a:extLst>
          </p:cNvPr>
          <p:cNvSpPr/>
          <p:nvPr/>
        </p:nvSpPr>
        <p:spPr>
          <a:xfrm>
            <a:off x="6686354" y="5991151"/>
            <a:ext cx="771398" cy="2868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27790A-529C-77E5-D43A-8366F7BF22C1}"/>
              </a:ext>
            </a:extLst>
          </p:cNvPr>
          <p:cNvSpPr/>
          <p:nvPr/>
        </p:nvSpPr>
        <p:spPr>
          <a:xfrm>
            <a:off x="11176247" y="6046760"/>
            <a:ext cx="673158" cy="2868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126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6556B08-4E0C-5101-722D-C90CA33F00D8}"/>
              </a:ext>
            </a:extLst>
          </p:cNvPr>
          <p:cNvPicPr>
            <a:picLocks noChangeAspect="1"/>
          </p:cNvPicPr>
          <p:nvPr/>
        </p:nvPicPr>
        <p:blipFill>
          <a:blip r:embed="rId3"/>
          <a:stretch>
            <a:fillRect/>
          </a:stretch>
        </p:blipFill>
        <p:spPr>
          <a:xfrm>
            <a:off x="6913670" y="3217520"/>
            <a:ext cx="4500629" cy="2029369"/>
          </a:xfrm>
          <a:prstGeom prst="rect">
            <a:avLst/>
          </a:prstGeom>
        </p:spPr>
      </p:pic>
      <p:sp>
        <p:nvSpPr>
          <p:cNvPr id="2" name="Title 1">
            <a:extLst>
              <a:ext uri="{FF2B5EF4-FFF2-40B4-BE49-F238E27FC236}">
                <a16:creationId xmlns:a16="http://schemas.microsoft.com/office/drawing/2014/main" id="{8E090029-F254-ECD0-0F54-AF7D03DD0F99}"/>
              </a:ext>
            </a:extLst>
          </p:cNvPr>
          <p:cNvSpPr>
            <a:spLocks noGrp="1"/>
          </p:cNvSpPr>
          <p:nvPr>
            <p:ph type="title"/>
          </p:nvPr>
        </p:nvSpPr>
        <p:spPr/>
        <p:txBody>
          <a:bodyPr/>
          <a:lstStyle/>
          <a:p>
            <a:r>
              <a:rPr lang="en-US"/>
              <a:t>Viewing Credits and Payments</a:t>
            </a:r>
          </a:p>
        </p:txBody>
      </p:sp>
      <p:pic>
        <p:nvPicPr>
          <p:cNvPr id="9" name="Picture 8">
            <a:extLst>
              <a:ext uri="{FF2B5EF4-FFF2-40B4-BE49-F238E27FC236}">
                <a16:creationId xmlns:a16="http://schemas.microsoft.com/office/drawing/2014/main" id="{94C7B920-8228-813D-6EDA-0C014786FE7D}"/>
              </a:ext>
            </a:extLst>
          </p:cNvPr>
          <p:cNvPicPr>
            <a:picLocks noChangeAspect="1"/>
          </p:cNvPicPr>
          <p:nvPr/>
        </p:nvPicPr>
        <p:blipFill>
          <a:blip r:embed="rId4"/>
          <a:stretch>
            <a:fillRect/>
          </a:stretch>
        </p:blipFill>
        <p:spPr>
          <a:xfrm>
            <a:off x="315411" y="1833589"/>
            <a:ext cx="5553850" cy="1543265"/>
          </a:xfrm>
          <a:prstGeom prst="rect">
            <a:avLst/>
          </a:prstGeom>
        </p:spPr>
      </p:pic>
      <p:sp>
        <p:nvSpPr>
          <p:cNvPr id="5" name="Rectangle 4">
            <a:extLst>
              <a:ext uri="{FF2B5EF4-FFF2-40B4-BE49-F238E27FC236}">
                <a16:creationId xmlns:a16="http://schemas.microsoft.com/office/drawing/2014/main" id="{3E9945D3-AB0C-C9AB-18CE-35D7689D9CA3}"/>
              </a:ext>
            </a:extLst>
          </p:cNvPr>
          <p:cNvSpPr/>
          <p:nvPr/>
        </p:nvSpPr>
        <p:spPr>
          <a:xfrm>
            <a:off x="3092336" y="2878966"/>
            <a:ext cx="1376516" cy="2415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5A9EFD8-57A4-0EEF-18E8-4C1E986A3DE6}"/>
              </a:ext>
            </a:extLst>
          </p:cNvPr>
          <p:cNvPicPr>
            <a:picLocks noChangeAspect="1"/>
          </p:cNvPicPr>
          <p:nvPr/>
        </p:nvPicPr>
        <p:blipFill rotWithShape="1">
          <a:blip r:embed="rId5"/>
          <a:srcRect t="15086" r="66251"/>
          <a:stretch/>
        </p:blipFill>
        <p:spPr>
          <a:xfrm>
            <a:off x="3630878" y="3579898"/>
            <a:ext cx="2280712" cy="2846163"/>
          </a:xfrm>
          <a:prstGeom prst="rect">
            <a:avLst/>
          </a:prstGeom>
        </p:spPr>
      </p:pic>
      <p:sp>
        <p:nvSpPr>
          <p:cNvPr id="12" name="Rectangle 11">
            <a:extLst>
              <a:ext uri="{FF2B5EF4-FFF2-40B4-BE49-F238E27FC236}">
                <a16:creationId xmlns:a16="http://schemas.microsoft.com/office/drawing/2014/main" id="{9AEC4876-FADE-1160-E8A1-D1EF434A33D4}"/>
              </a:ext>
            </a:extLst>
          </p:cNvPr>
          <p:cNvSpPr/>
          <p:nvPr/>
        </p:nvSpPr>
        <p:spPr>
          <a:xfrm>
            <a:off x="3910911" y="5626321"/>
            <a:ext cx="1720645" cy="2415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9CC0CC-5B85-448E-AB51-544407E78261}"/>
              </a:ext>
            </a:extLst>
          </p:cNvPr>
          <p:cNvSpPr txBox="1"/>
          <p:nvPr/>
        </p:nvSpPr>
        <p:spPr>
          <a:xfrm>
            <a:off x="342382" y="1197745"/>
            <a:ext cx="2749954" cy="584775"/>
          </a:xfrm>
          <a:prstGeom prst="rect">
            <a:avLst/>
          </a:prstGeom>
          <a:solidFill>
            <a:schemeClr val="accent2">
              <a:lumMod val="40000"/>
              <a:lumOff val="60000"/>
            </a:schemeClr>
          </a:solidFill>
        </p:spPr>
        <p:txBody>
          <a:bodyPr wrap="square" rtlCol="0">
            <a:spAutoFit/>
          </a:bodyPr>
          <a:lstStyle/>
          <a:p>
            <a:r>
              <a:rPr lang="en-US" sz="1600"/>
              <a:t>From the Account Panel</a:t>
            </a:r>
          </a:p>
          <a:p>
            <a:r>
              <a:rPr lang="en-US" sz="1600"/>
              <a:t>1. Click More Requests</a:t>
            </a:r>
          </a:p>
        </p:txBody>
      </p:sp>
      <p:sp>
        <p:nvSpPr>
          <p:cNvPr id="4" name="TextBox 3">
            <a:extLst>
              <a:ext uri="{FF2B5EF4-FFF2-40B4-BE49-F238E27FC236}">
                <a16:creationId xmlns:a16="http://schemas.microsoft.com/office/drawing/2014/main" id="{1A63AAEE-5968-4475-9E37-23AF9361581A}"/>
              </a:ext>
            </a:extLst>
          </p:cNvPr>
          <p:cNvSpPr txBox="1"/>
          <p:nvPr/>
        </p:nvSpPr>
        <p:spPr>
          <a:xfrm>
            <a:off x="342382" y="3579898"/>
            <a:ext cx="3160537" cy="584775"/>
          </a:xfrm>
          <a:prstGeom prst="rect">
            <a:avLst/>
          </a:prstGeom>
          <a:solidFill>
            <a:schemeClr val="accent2">
              <a:lumMod val="40000"/>
              <a:lumOff val="60000"/>
            </a:schemeClr>
          </a:solidFill>
        </p:spPr>
        <p:txBody>
          <a:bodyPr wrap="square" rtlCol="0">
            <a:spAutoFit/>
          </a:bodyPr>
          <a:lstStyle/>
          <a:p>
            <a:r>
              <a:rPr lang="en-US" sz="1600"/>
              <a:t>2. View Credits and Payments   </a:t>
            </a:r>
          </a:p>
          <a:p>
            <a:r>
              <a:rPr lang="en-US" sz="1600"/>
              <a:t>    under Payments &amp; Returns</a:t>
            </a:r>
          </a:p>
        </p:txBody>
      </p:sp>
      <p:sp>
        <p:nvSpPr>
          <p:cNvPr id="6" name="TextBox 5">
            <a:extLst>
              <a:ext uri="{FF2B5EF4-FFF2-40B4-BE49-F238E27FC236}">
                <a16:creationId xmlns:a16="http://schemas.microsoft.com/office/drawing/2014/main" id="{FF48D84D-75B2-DD05-7F12-9B5C2CAEA956}"/>
              </a:ext>
            </a:extLst>
          </p:cNvPr>
          <p:cNvSpPr txBox="1"/>
          <p:nvPr/>
        </p:nvSpPr>
        <p:spPr>
          <a:xfrm>
            <a:off x="6913670" y="2801360"/>
            <a:ext cx="2940710" cy="338554"/>
          </a:xfrm>
          <a:prstGeom prst="rect">
            <a:avLst/>
          </a:prstGeom>
          <a:solidFill>
            <a:schemeClr val="accent2">
              <a:lumMod val="40000"/>
              <a:lumOff val="60000"/>
            </a:schemeClr>
          </a:solidFill>
        </p:spPr>
        <p:txBody>
          <a:bodyPr wrap="square" rtlCol="0">
            <a:spAutoFit/>
          </a:bodyPr>
          <a:lstStyle/>
          <a:p>
            <a:r>
              <a:rPr lang="en-US" sz="1600"/>
              <a:t>3. Credits and Payments View</a:t>
            </a:r>
          </a:p>
        </p:txBody>
      </p:sp>
    </p:spTree>
    <p:extLst>
      <p:ext uri="{BB962C8B-B14F-4D97-AF65-F5344CB8AC3E}">
        <p14:creationId xmlns:p14="http://schemas.microsoft.com/office/powerpoint/2010/main" val="324093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CA637-E983-87EC-60F7-B2D2B5A173E7}"/>
              </a:ext>
            </a:extLst>
          </p:cNvPr>
          <p:cNvSpPr>
            <a:spLocks noGrp="1"/>
          </p:cNvSpPr>
          <p:nvPr>
            <p:ph type="title"/>
          </p:nvPr>
        </p:nvSpPr>
        <p:spPr/>
        <p:txBody>
          <a:bodyPr/>
          <a:lstStyle/>
          <a:p>
            <a:r>
              <a:rPr lang="en-US"/>
              <a:t>Secondary Logons</a:t>
            </a:r>
          </a:p>
        </p:txBody>
      </p:sp>
      <p:pic>
        <p:nvPicPr>
          <p:cNvPr id="12" name="Picture 11">
            <a:extLst>
              <a:ext uri="{FF2B5EF4-FFF2-40B4-BE49-F238E27FC236}">
                <a16:creationId xmlns:a16="http://schemas.microsoft.com/office/drawing/2014/main" id="{5F6C6A14-8504-DC31-EF4F-D579EAAA1A96}"/>
              </a:ext>
            </a:extLst>
          </p:cNvPr>
          <p:cNvPicPr>
            <a:picLocks noChangeAspect="1"/>
          </p:cNvPicPr>
          <p:nvPr/>
        </p:nvPicPr>
        <p:blipFill rotWithShape="1">
          <a:blip r:embed="rId3"/>
          <a:srcRect b="26309"/>
          <a:stretch/>
        </p:blipFill>
        <p:spPr>
          <a:xfrm>
            <a:off x="502708" y="2589665"/>
            <a:ext cx="7601469" cy="1479801"/>
          </a:xfrm>
          <a:prstGeom prst="rect">
            <a:avLst/>
          </a:prstGeom>
        </p:spPr>
      </p:pic>
      <p:pic>
        <p:nvPicPr>
          <p:cNvPr id="7" name="Picture 6">
            <a:extLst>
              <a:ext uri="{FF2B5EF4-FFF2-40B4-BE49-F238E27FC236}">
                <a16:creationId xmlns:a16="http://schemas.microsoft.com/office/drawing/2014/main" id="{9CDEF2F8-443E-922E-ED59-485320F7F7E4}"/>
              </a:ext>
            </a:extLst>
          </p:cNvPr>
          <p:cNvPicPr>
            <a:picLocks noChangeAspect="1"/>
          </p:cNvPicPr>
          <p:nvPr/>
        </p:nvPicPr>
        <p:blipFill>
          <a:blip r:embed="rId4"/>
          <a:stretch>
            <a:fillRect/>
          </a:stretch>
        </p:blipFill>
        <p:spPr>
          <a:xfrm>
            <a:off x="6850908" y="3422450"/>
            <a:ext cx="1162608" cy="287154"/>
          </a:xfrm>
          <a:prstGeom prst="rect">
            <a:avLst/>
          </a:prstGeom>
        </p:spPr>
      </p:pic>
      <p:sp>
        <p:nvSpPr>
          <p:cNvPr id="13" name="TextBox 12">
            <a:extLst>
              <a:ext uri="{FF2B5EF4-FFF2-40B4-BE49-F238E27FC236}">
                <a16:creationId xmlns:a16="http://schemas.microsoft.com/office/drawing/2014/main" id="{3259E69B-A78E-BC01-F885-63B242DA3CFF}"/>
              </a:ext>
            </a:extLst>
          </p:cNvPr>
          <p:cNvSpPr txBox="1"/>
          <p:nvPr/>
        </p:nvSpPr>
        <p:spPr>
          <a:xfrm>
            <a:off x="502708" y="2007809"/>
            <a:ext cx="2276994" cy="338554"/>
          </a:xfrm>
          <a:prstGeom prst="rect">
            <a:avLst/>
          </a:prstGeom>
          <a:solidFill>
            <a:schemeClr val="accent2">
              <a:lumMod val="60000"/>
              <a:lumOff val="40000"/>
            </a:schemeClr>
          </a:solidFill>
        </p:spPr>
        <p:txBody>
          <a:bodyPr wrap="square" rtlCol="0">
            <a:spAutoFit/>
          </a:bodyPr>
          <a:lstStyle/>
          <a:p>
            <a:pPr marL="342900" indent="-342900">
              <a:buAutoNum type="arabicPeriod"/>
            </a:pPr>
            <a:r>
              <a:rPr lang="en-US" sz="1600"/>
              <a:t>Manage My Profile</a:t>
            </a:r>
          </a:p>
        </p:txBody>
      </p:sp>
      <p:pic>
        <p:nvPicPr>
          <p:cNvPr id="16" name="Picture 15">
            <a:extLst>
              <a:ext uri="{FF2B5EF4-FFF2-40B4-BE49-F238E27FC236}">
                <a16:creationId xmlns:a16="http://schemas.microsoft.com/office/drawing/2014/main" id="{DAE5EE6F-ED6D-85C6-02B3-71D72BE36BC3}"/>
              </a:ext>
            </a:extLst>
          </p:cNvPr>
          <p:cNvPicPr>
            <a:picLocks noChangeAspect="1"/>
          </p:cNvPicPr>
          <p:nvPr/>
        </p:nvPicPr>
        <p:blipFill>
          <a:blip r:embed="rId5"/>
          <a:stretch>
            <a:fillRect/>
          </a:stretch>
        </p:blipFill>
        <p:spPr>
          <a:xfrm>
            <a:off x="502708" y="4577999"/>
            <a:ext cx="2761288" cy="1452803"/>
          </a:xfrm>
          <a:prstGeom prst="rect">
            <a:avLst/>
          </a:prstGeom>
        </p:spPr>
      </p:pic>
      <p:sp>
        <p:nvSpPr>
          <p:cNvPr id="19" name="TextBox 18">
            <a:extLst>
              <a:ext uri="{FF2B5EF4-FFF2-40B4-BE49-F238E27FC236}">
                <a16:creationId xmlns:a16="http://schemas.microsoft.com/office/drawing/2014/main" id="{CBC4A724-45C4-2F2F-C7D2-DDD3C3A30518}"/>
              </a:ext>
            </a:extLst>
          </p:cNvPr>
          <p:cNvSpPr txBox="1"/>
          <p:nvPr/>
        </p:nvSpPr>
        <p:spPr>
          <a:xfrm>
            <a:off x="502708" y="4208151"/>
            <a:ext cx="1238250" cy="338554"/>
          </a:xfrm>
          <a:prstGeom prst="rect">
            <a:avLst/>
          </a:prstGeom>
          <a:solidFill>
            <a:schemeClr val="accent2">
              <a:lumMod val="60000"/>
              <a:lumOff val="40000"/>
            </a:schemeClr>
          </a:solidFill>
        </p:spPr>
        <p:txBody>
          <a:bodyPr wrap="square">
            <a:spAutoFit/>
          </a:bodyPr>
          <a:lstStyle/>
          <a:p>
            <a:r>
              <a:rPr lang="en-US" sz="1600"/>
              <a:t>2.    More</a:t>
            </a:r>
          </a:p>
        </p:txBody>
      </p:sp>
      <p:sp>
        <p:nvSpPr>
          <p:cNvPr id="26" name="TextBox 25">
            <a:extLst>
              <a:ext uri="{FF2B5EF4-FFF2-40B4-BE49-F238E27FC236}">
                <a16:creationId xmlns:a16="http://schemas.microsoft.com/office/drawing/2014/main" id="{C494AA61-0683-EB19-8B58-5F6F54F0FBCF}"/>
              </a:ext>
            </a:extLst>
          </p:cNvPr>
          <p:cNvSpPr txBox="1"/>
          <p:nvPr/>
        </p:nvSpPr>
        <p:spPr>
          <a:xfrm>
            <a:off x="5093909" y="4173582"/>
            <a:ext cx="3010268" cy="338554"/>
          </a:xfrm>
          <a:prstGeom prst="rect">
            <a:avLst/>
          </a:prstGeom>
          <a:solidFill>
            <a:schemeClr val="accent2">
              <a:lumMod val="60000"/>
              <a:lumOff val="40000"/>
            </a:schemeClr>
          </a:solidFill>
        </p:spPr>
        <p:txBody>
          <a:bodyPr wrap="square" rtlCol="0">
            <a:spAutoFit/>
          </a:bodyPr>
          <a:lstStyle/>
          <a:p>
            <a:r>
              <a:rPr lang="en-US" sz="1600"/>
              <a:t>3. Manage Secondary Logons</a:t>
            </a:r>
          </a:p>
        </p:txBody>
      </p:sp>
      <p:pic>
        <p:nvPicPr>
          <p:cNvPr id="29" name="Picture 28">
            <a:extLst>
              <a:ext uri="{FF2B5EF4-FFF2-40B4-BE49-F238E27FC236}">
                <a16:creationId xmlns:a16="http://schemas.microsoft.com/office/drawing/2014/main" id="{79DD53B7-8D36-0B31-D331-4FB5497D1C12}"/>
              </a:ext>
            </a:extLst>
          </p:cNvPr>
          <p:cNvPicPr>
            <a:picLocks noChangeAspect="1"/>
          </p:cNvPicPr>
          <p:nvPr/>
        </p:nvPicPr>
        <p:blipFill>
          <a:blip r:embed="rId4"/>
          <a:stretch>
            <a:fillRect/>
          </a:stretch>
        </p:blipFill>
        <p:spPr>
          <a:xfrm>
            <a:off x="2136433" y="5585744"/>
            <a:ext cx="643269" cy="287154"/>
          </a:xfrm>
          <a:prstGeom prst="rect">
            <a:avLst/>
          </a:prstGeom>
        </p:spPr>
      </p:pic>
      <p:pic>
        <p:nvPicPr>
          <p:cNvPr id="31" name="Picture 30">
            <a:extLst>
              <a:ext uri="{FF2B5EF4-FFF2-40B4-BE49-F238E27FC236}">
                <a16:creationId xmlns:a16="http://schemas.microsoft.com/office/drawing/2014/main" id="{25FAC661-75FF-E27E-6502-4C64220626F5}"/>
              </a:ext>
            </a:extLst>
          </p:cNvPr>
          <p:cNvPicPr>
            <a:picLocks noChangeAspect="1"/>
          </p:cNvPicPr>
          <p:nvPr/>
        </p:nvPicPr>
        <p:blipFill>
          <a:blip r:embed="rId6"/>
          <a:stretch>
            <a:fillRect/>
          </a:stretch>
        </p:blipFill>
        <p:spPr>
          <a:xfrm>
            <a:off x="5446331" y="4616252"/>
            <a:ext cx="2657846" cy="1438476"/>
          </a:xfrm>
          <a:prstGeom prst="rect">
            <a:avLst/>
          </a:prstGeom>
        </p:spPr>
      </p:pic>
      <p:pic>
        <p:nvPicPr>
          <p:cNvPr id="17" name="Picture 16">
            <a:extLst>
              <a:ext uri="{FF2B5EF4-FFF2-40B4-BE49-F238E27FC236}">
                <a16:creationId xmlns:a16="http://schemas.microsoft.com/office/drawing/2014/main" id="{FC785101-2A77-6A96-3B5F-40DA3BD81E7F}"/>
              </a:ext>
            </a:extLst>
          </p:cNvPr>
          <p:cNvPicPr>
            <a:picLocks noChangeAspect="1"/>
          </p:cNvPicPr>
          <p:nvPr/>
        </p:nvPicPr>
        <p:blipFill>
          <a:blip r:embed="rId4"/>
          <a:stretch>
            <a:fillRect/>
          </a:stretch>
        </p:blipFill>
        <p:spPr>
          <a:xfrm>
            <a:off x="5767821" y="5743642"/>
            <a:ext cx="1662443" cy="287154"/>
          </a:xfrm>
          <a:prstGeom prst="rect">
            <a:avLst/>
          </a:prstGeom>
        </p:spPr>
      </p:pic>
    </p:spTree>
    <p:extLst>
      <p:ext uri="{BB962C8B-B14F-4D97-AF65-F5344CB8AC3E}">
        <p14:creationId xmlns:p14="http://schemas.microsoft.com/office/powerpoint/2010/main" val="2130997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70FE-3B51-5ADB-CD09-800C65377E27}"/>
              </a:ext>
            </a:extLst>
          </p:cNvPr>
          <p:cNvSpPr>
            <a:spLocks noGrp="1"/>
          </p:cNvSpPr>
          <p:nvPr>
            <p:ph type="title"/>
          </p:nvPr>
        </p:nvSpPr>
        <p:spPr>
          <a:xfrm>
            <a:off x="342382" y="303934"/>
            <a:ext cx="5094858" cy="1377721"/>
          </a:xfrm>
        </p:spPr>
        <p:txBody>
          <a:bodyPr/>
          <a:lstStyle/>
          <a:p>
            <a:r>
              <a:rPr lang="en-US"/>
              <a:t>Canceling Payments</a:t>
            </a:r>
          </a:p>
        </p:txBody>
      </p:sp>
      <p:pic>
        <p:nvPicPr>
          <p:cNvPr id="6" name="Picture 5">
            <a:extLst>
              <a:ext uri="{FF2B5EF4-FFF2-40B4-BE49-F238E27FC236}">
                <a16:creationId xmlns:a16="http://schemas.microsoft.com/office/drawing/2014/main" id="{370FC9EF-116E-22D9-AC89-30189DFB3048}"/>
              </a:ext>
            </a:extLst>
          </p:cNvPr>
          <p:cNvPicPr>
            <a:picLocks noChangeAspect="1"/>
          </p:cNvPicPr>
          <p:nvPr/>
        </p:nvPicPr>
        <p:blipFill>
          <a:blip r:embed="rId3"/>
          <a:stretch>
            <a:fillRect/>
          </a:stretch>
        </p:blipFill>
        <p:spPr>
          <a:xfrm>
            <a:off x="6096000" y="2404475"/>
            <a:ext cx="5524841" cy="2758713"/>
          </a:xfrm>
          <a:prstGeom prst="rect">
            <a:avLst/>
          </a:prstGeom>
        </p:spPr>
      </p:pic>
      <p:sp>
        <p:nvSpPr>
          <p:cNvPr id="8" name="Rectangle 7">
            <a:extLst>
              <a:ext uri="{FF2B5EF4-FFF2-40B4-BE49-F238E27FC236}">
                <a16:creationId xmlns:a16="http://schemas.microsoft.com/office/drawing/2014/main" id="{3882A9C0-9079-AB16-A399-A5D5F381DBA9}"/>
              </a:ext>
            </a:extLst>
          </p:cNvPr>
          <p:cNvSpPr/>
          <p:nvPr/>
        </p:nvSpPr>
        <p:spPr>
          <a:xfrm>
            <a:off x="6886490" y="4478436"/>
            <a:ext cx="2300748" cy="2415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835864-8DFA-C4FF-4B84-EF8B6DD31D13}"/>
              </a:ext>
            </a:extLst>
          </p:cNvPr>
          <p:cNvSpPr txBox="1"/>
          <p:nvPr/>
        </p:nvSpPr>
        <p:spPr>
          <a:xfrm>
            <a:off x="1370994" y="5594934"/>
            <a:ext cx="9450011" cy="338554"/>
          </a:xfrm>
          <a:prstGeom prst="rect">
            <a:avLst/>
          </a:prstGeom>
          <a:solidFill>
            <a:schemeClr val="accent2">
              <a:lumMod val="40000"/>
              <a:lumOff val="60000"/>
            </a:schemeClr>
          </a:solidFill>
        </p:spPr>
        <p:txBody>
          <a:bodyPr wrap="square" rtlCol="0">
            <a:spAutoFit/>
          </a:bodyPr>
          <a:lstStyle/>
          <a:p>
            <a:r>
              <a:rPr lang="en-US" sz="1600"/>
              <a:t>Please note: Credit Card Payments cannot be canceled via e-Services.  Please call 311 for assistance.</a:t>
            </a:r>
          </a:p>
        </p:txBody>
      </p:sp>
      <p:sp>
        <p:nvSpPr>
          <p:cNvPr id="11" name="TextBox 10">
            <a:extLst>
              <a:ext uri="{FF2B5EF4-FFF2-40B4-BE49-F238E27FC236}">
                <a16:creationId xmlns:a16="http://schemas.microsoft.com/office/drawing/2014/main" id="{02873445-3D10-9052-AC7E-8436D9F031D8}"/>
              </a:ext>
            </a:extLst>
          </p:cNvPr>
          <p:cNvSpPr txBox="1"/>
          <p:nvPr/>
        </p:nvSpPr>
        <p:spPr>
          <a:xfrm>
            <a:off x="342382" y="1603711"/>
            <a:ext cx="3952743" cy="584775"/>
          </a:xfrm>
          <a:prstGeom prst="rect">
            <a:avLst/>
          </a:prstGeom>
          <a:solidFill>
            <a:schemeClr val="accent2">
              <a:lumMod val="40000"/>
              <a:lumOff val="60000"/>
            </a:schemeClr>
          </a:solidFill>
        </p:spPr>
        <p:txBody>
          <a:bodyPr wrap="square" rtlCol="0">
            <a:spAutoFit/>
          </a:bodyPr>
          <a:lstStyle/>
          <a:p>
            <a:pPr marL="342900" indent="-342900">
              <a:buAutoNum type="arabicPeriod"/>
            </a:pPr>
            <a:r>
              <a:rPr lang="en-US" sz="1600"/>
              <a:t>On the Summary Screen, click More </a:t>
            </a:r>
          </a:p>
          <a:p>
            <a:pPr marL="342900" indent="-342900">
              <a:buAutoNum type="arabicPeriod"/>
            </a:pPr>
            <a:r>
              <a:rPr lang="en-US" sz="1600"/>
              <a:t>then Search Submissions</a:t>
            </a:r>
          </a:p>
        </p:txBody>
      </p:sp>
      <p:sp>
        <p:nvSpPr>
          <p:cNvPr id="12" name="TextBox 11">
            <a:extLst>
              <a:ext uri="{FF2B5EF4-FFF2-40B4-BE49-F238E27FC236}">
                <a16:creationId xmlns:a16="http://schemas.microsoft.com/office/drawing/2014/main" id="{51327716-84CF-818A-9C5C-7EAC17D75795}"/>
              </a:ext>
            </a:extLst>
          </p:cNvPr>
          <p:cNvSpPr txBox="1"/>
          <p:nvPr/>
        </p:nvSpPr>
        <p:spPr>
          <a:xfrm>
            <a:off x="6096000" y="1603711"/>
            <a:ext cx="4137147" cy="338554"/>
          </a:xfrm>
          <a:prstGeom prst="rect">
            <a:avLst/>
          </a:prstGeom>
          <a:solidFill>
            <a:schemeClr val="accent2">
              <a:lumMod val="40000"/>
              <a:lumOff val="60000"/>
            </a:schemeClr>
          </a:solidFill>
        </p:spPr>
        <p:txBody>
          <a:bodyPr wrap="square" rtlCol="0">
            <a:spAutoFit/>
          </a:bodyPr>
          <a:lstStyle/>
          <a:p>
            <a:r>
              <a:rPr lang="en-US" sz="1600"/>
              <a:t>3. Click on the Payment you’d like to cancel</a:t>
            </a:r>
          </a:p>
        </p:txBody>
      </p:sp>
      <p:pic>
        <p:nvPicPr>
          <p:cNvPr id="5" name="Picture 4">
            <a:extLst>
              <a:ext uri="{FF2B5EF4-FFF2-40B4-BE49-F238E27FC236}">
                <a16:creationId xmlns:a16="http://schemas.microsoft.com/office/drawing/2014/main" id="{ED4BE728-B776-BDA7-3B53-D32483861150}"/>
              </a:ext>
            </a:extLst>
          </p:cNvPr>
          <p:cNvPicPr>
            <a:picLocks noChangeAspect="1"/>
          </p:cNvPicPr>
          <p:nvPr/>
        </p:nvPicPr>
        <p:blipFill>
          <a:blip r:embed="rId4"/>
          <a:stretch>
            <a:fillRect/>
          </a:stretch>
        </p:blipFill>
        <p:spPr>
          <a:xfrm>
            <a:off x="356011" y="2331777"/>
            <a:ext cx="3952743" cy="2997497"/>
          </a:xfrm>
          <a:prstGeom prst="rect">
            <a:avLst/>
          </a:prstGeom>
        </p:spPr>
      </p:pic>
      <p:sp>
        <p:nvSpPr>
          <p:cNvPr id="3" name="Rectangle 2">
            <a:extLst>
              <a:ext uri="{FF2B5EF4-FFF2-40B4-BE49-F238E27FC236}">
                <a16:creationId xmlns:a16="http://schemas.microsoft.com/office/drawing/2014/main" id="{E72700F0-FADD-84DD-6899-80990AD4A76C}"/>
              </a:ext>
            </a:extLst>
          </p:cNvPr>
          <p:cNvSpPr/>
          <p:nvPr/>
        </p:nvSpPr>
        <p:spPr>
          <a:xfrm>
            <a:off x="704014" y="4626432"/>
            <a:ext cx="2300748" cy="2415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CC7717-6229-6E1E-22EB-C6926D5BAF31}"/>
              </a:ext>
            </a:extLst>
          </p:cNvPr>
          <p:cNvSpPr/>
          <p:nvPr/>
        </p:nvSpPr>
        <p:spPr>
          <a:xfrm>
            <a:off x="3718560" y="2331777"/>
            <a:ext cx="576566" cy="2884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448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70FE-3B51-5ADB-CD09-800C65377E27}"/>
              </a:ext>
            </a:extLst>
          </p:cNvPr>
          <p:cNvSpPr>
            <a:spLocks noGrp="1"/>
          </p:cNvSpPr>
          <p:nvPr>
            <p:ph type="title"/>
          </p:nvPr>
        </p:nvSpPr>
        <p:spPr>
          <a:xfrm>
            <a:off x="215527" y="406400"/>
            <a:ext cx="11265274" cy="1083733"/>
          </a:xfrm>
        </p:spPr>
        <p:txBody>
          <a:bodyPr/>
          <a:lstStyle/>
          <a:p>
            <a:r>
              <a:rPr lang="en-US"/>
              <a:t>Canceling Payments</a:t>
            </a:r>
          </a:p>
        </p:txBody>
      </p:sp>
      <p:pic>
        <p:nvPicPr>
          <p:cNvPr id="5" name="Picture 4">
            <a:extLst>
              <a:ext uri="{FF2B5EF4-FFF2-40B4-BE49-F238E27FC236}">
                <a16:creationId xmlns:a16="http://schemas.microsoft.com/office/drawing/2014/main" id="{AB8CBA39-C1AB-6B9E-367B-42814EDAB26E}"/>
              </a:ext>
            </a:extLst>
          </p:cNvPr>
          <p:cNvPicPr>
            <a:picLocks noChangeAspect="1"/>
          </p:cNvPicPr>
          <p:nvPr/>
        </p:nvPicPr>
        <p:blipFill>
          <a:blip r:embed="rId3"/>
          <a:srcRect r="26954"/>
          <a:stretch/>
        </p:blipFill>
        <p:spPr>
          <a:xfrm>
            <a:off x="333485" y="2014762"/>
            <a:ext cx="2595566" cy="3029373"/>
          </a:xfrm>
          <a:prstGeom prst="rect">
            <a:avLst/>
          </a:prstGeom>
        </p:spPr>
      </p:pic>
      <p:pic>
        <p:nvPicPr>
          <p:cNvPr id="8" name="Picture 7">
            <a:extLst>
              <a:ext uri="{FF2B5EF4-FFF2-40B4-BE49-F238E27FC236}">
                <a16:creationId xmlns:a16="http://schemas.microsoft.com/office/drawing/2014/main" id="{83A86232-2591-4ADD-8561-77B67F6C46C0}"/>
              </a:ext>
            </a:extLst>
          </p:cNvPr>
          <p:cNvPicPr>
            <a:picLocks noChangeAspect="1"/>
          </p:cNvPicPr>
          <p:nvPr/>
        </p:nvPicPr>
        <p:blipFill>
          <a:blip r:embed="rId4"/>
          <a:stretch>
            <a:fillRect/>
          </a:stretch>
        </p:blipFill>
        <p:spPr>
          <a:xfrm>
            <a:off x="3997937" y="2181735"/>
            <a:ext cx="3248478" cy="990738"/>
          </a:xfrm>
          <a:prstGeom prst="rect">
            <a:avLst/>
          </a:prstGeom>
        </p:spPr>
      </p:pic>
      <p:pic>
        <p:nvPicPr>
          <p:cNvPr id="10" name="Picture 9">
            <a:extLst>
              <a:ext uri="{FF2B5EF4-FFF2-40B4-BE49-F238E27FC236}">
                <a16:creationId xmlns:a16="http://schemas.microsoft.com/office/drawing/2014/main" id="{B9DFB7DF-C0BF-4A7A-F00A-8A0B81A2B853}"/>
              </a:ext>
            </a:extLst>
          </p:cNvPr>
          <p:cNvPicPr>
            <a:picLocks noChangeAspect="1"/>
          </p:cNvPicPr>
          <p:nvPr/>
        </p:nvPicPr>
        <p:blipFill>
          <a:blip r:embed="rId5"/>
          <a:stretch>
            <a:fillRect/>
          </a:stretch>
        </p:blipFill>
        <p:spPr>
          <a:xfrm>
            <a:off x="3997937" y="3447704"/>
            <a:ext cx="2333951" cy="1009791"/>
          </a:xfrm>
          <a:prstGeom prst="rect">
            <a:avLst/>
          </a:prstGeom>
        </p:spPr>
      </p:pic>
      <p:sp>
        <p:nvSpPr>
          <p:cNvPr id="11" name="Rectangle 10">
            <a:extLst>
              <a:ext uri="{FF2B5EF4-FFF2-40B4-BE49-F238E27FC236}">
                <a16:creationId xmlns:a16="http://schemas.microsoft.com/office/drawing/2014/main" id="{229B9577-7836-64D7-3E9A-2D46EF24B1B4}"/>
              </a:ext>
            </a:extLst>
          </p:cNvPr>
          <p:cNvSpPr/>
          <p:nvPr/>
        </p:nvSpPr>
        <p:spPr>
          <a:xfrm>
            <a:off x="404936" y="4245226"/>
            <a:ext cx="1230780" cy="2415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B8C762-943A-341D-E6CE-404345C0137B}"/>
              </a:ext>
            </a:extLst>
          </p:cNvPr>
          <p:cNvSpPr/>
          <p:nvPr/>
        </p:nvSpPr>
        <p:spPr>
          <a:xfrm>
            <a:off x="6133454" y="2846710"/>
            <a:ext cx="1112962" cy="3257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51CA18-7F56-769B-ACA2-8B9F778AAF8D}"/>
              </a:ext>
            </a:extLst>
          </p:cNvPr>
          <p:cNvSpPr/>
          <p:nvPr/>
        </p:nvSpPr>
        <p:spPr>
          <a:xfrm>
            <a:off x="5212377" y="4031279"/>
            <a:ext cx="1032388" cy="31564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3631FEB-6C33-44F0-61C8-CFC738C3D6E5}"/>
              </a:ext>
            </a:extLst>
          </p:cNvPr>
          <p:cNvPicPr>
            <a:picLocks noChangeAspect="1"/>
          </p:cNvPicPr>
          <p:nvPr/>
        </p:nvPicPr>
        <p:blipFill>
          <a:blip r:embed="rId6"/>
          <a:stretch>
            <a:fillRect/>
          </a:stretch>
        </p:blipFill>
        <p:spPr>
          <a:xfrm>
            <a:off x="8226633" y="2109612"/>
            <a:ext cx="2876951" cy="2524477"/>
          </a:xfrm>
          <a:prstGeom prst="rect">
            <a:avLst/>
          </a:prstGeom>
        </p:spPr>
      </p:pic>
      <p:sp>
        <p:nvSpPr>
          <p:cNvPr id="18" name="Rectangle 17">
            <a:extLst>
              <a:ext uri="{FF2B5EF4-FFF2-40B4-BE49-F238E27FC236}">
                <a16:creationId xmlns:a16="http://schemas.microsoft.com/office/drawing/2014/main" id="{4F90F8A6-2084-0398-F7FB-19FE96709B76}"/>
              </a:ext>
            </a:extLst>
          </p:cNvPr>
          <p:cNvSpPr/>
          <p:nvPr/>
        </p:nvSpPr>
        <p:spPr>
          <a:xfrm>
            <a:off x="8226634" y="3447704"/>
            <a:ext cx="807296" cy="31564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B607CE-7616-CCB3-B439-F357D281BD9E}"/>
              </a:ext>
            </a:extLst>
          </p:cNvPr>
          <p:cNvSpPr txBox="1"/>
          <p:nvPr/>
        </p:nvSpPr>
        <p:spPr>
          <a:xfrm>
            <a:off x="342382" y="1612485"/>
            <a:ext cx="2586668" cy="338554"/>
          </a:xfrm>
          <a:prstGeom prst="rect">
            <a:avLst/>
          </a:prstGeom>
          <a:solidFill>
            <a:schemeClr val="accent2">
              <a:lumMod val="40000"/>
              <a:lumOff val="60000"/>
            </a:schemeClr>
          </a:solidFill>
        </p:spPr>
        <p:txBody>
          <a:bodyPr wrap="square" rtlCol="0">
            <a:spAutoFit/>
          </a:bodyPr>
          <a:lstStyle/>
          <a:p>
            <a:r>
              <a:rPr lang="en-US" sz="1600"/>
              <a:t>4. Click “Cancel Payment”</a:t>
            </a:r>
          </a:p>
        </p:txBody>
      </p:sp>
      <p:sp>
        <p:nvSpPr>
          <p:cNvPr id="20" name="TextBox 19">
            <a:extLst>
              <a:ext uri="{FF2B5EF4-FFF2-40B4-BE49-F238E27FC236}">
                <a16:creationId xmlns:a16="http://schemas.microsoft.com/office/drawing/2014/main" id="{C4D635EF-C015-7F59-0621-1A9B451115B2}"/>
              </a:ext>
            </a:extLst>
          </p:cNvPr>
          <p:cNvSpPr txBox="1"/>
          <p:nvPr/>
        </p:nvSpPr>
        <p:spPr>
          <a:xfrm>
            <a:off x="3997937" y="1586922"/>
            <a:ext cx="3248479" cy="338554"/>
          </a:xfrm>
          <a:prstGeom prst="rect">
            <a:avLst/>
          </a:prstGeom>
          <a:solidFill>
            <a:schemeClr val="accent2">
              <a:lumMod val="40000"/>
              <a:lumOff val="60000"/>
            </a:schemeClr>
          </a:solidFill>
        </p:spPr>
        <p:txBody>
          <a:bodyPr wrap="square" rtlCol="0">
            <a:spAutoFit/>
          </a:bodyPr>
          <a:lstStyle/>
          <a:p>
            <a:r>
              <a:rPr lang="en-US" sz="1600"/>
              <a:t>5. Click Yes and OK to Confirm</a:t>
            </a:r>
          </a:p>
        </p:txBody>
      </p:sp>
      <p:sp>
        <p:nvSpPr>
          <p:cNvPr id="22" name="TextBox 21">
            <a:extLst>
              <a:ext uri="{FF2B5EF4-FFF2-40B4-BE49-F238E27FC236}">
                <a16:creationId xmlns:a16="http://schemas.microsoft.com/office/drawing/2014/main" id="{A4EE4738-4815-2762-82EC-4780135AAE83}"/>
              </a:ext>
            </a:extLst>
          </p:cNvPr>
          <p:cNvSpPr txBox="1"/>
          <p:nvPr/>
        </p:nvSpPr>
        <p:spPr>
          <a:xfrm>
            <a:off x="8226634" y="1612485"/>
            <a:ext cx="2876951" cy="338554"/>
          </a:xfrm>
          <a:prstGeom prst="rect">
            <a:avLst/>
          </a:prstGeom>
          <a:solidFill>
            <a:schemeClr val="accent2">
              <a:lumMod val="40000"/>
              <a:lumOff val="60000"/>
            </a:schemeClr>
          </a:solidFill>
        </p:spPr>
        <p:txBody>
          <a:bodyPr wrap="square" rtlCol="0">
            <a:spAutoFit/>
          </a:bodyPr>
          <a:lstStyle/>
          <a:p>
            <a:r>
              <a:rPr lang="en-US" sz="1600"/>
              <a:t>Payment has been canceled</a:t>
            </a:r>
          </a:p>
        </p:txBody>
      </p:sp>
    </p:spTree>
    <p:extLst>
      <p:ext uri="{BB962C8B-B14F-4D97-AF65-F5344CB8AC3E}">
        <p14:creationId xmlns:p14="http://schemas.microsoft.com/office/powerpoint/2010/main" val="410763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FCC4-6A13-F24B-B7E6-974AF1583413}"/>
              </a:ext>
            </a:extLst>
          </p:cNvPr>
          <p:cNvSpPr>
            <a:spLocks noGrp="1"/>
          </p:cNvSpPr>
          <p:nvPr>
            <p:ph type="title"/>
          </p:nvPr>
        </p:nvSpPr>
        <p:spPr/>
        <p:txBody>
          <a:bodyPr/>
          <a:lstStyle/>
          <a:p>
            <a:r>
              <a:rPr lang="en-US"/>
              <a:t>Contact Us</a:t>
            </a:r>
          </a:p>
        </p:txBody>
      </p:sp>
      <p:sp>
        <p:nvSpPr>
          <p:cNvPr id="3" name="Text Placeholder 2">
            <a:extLst>
              <a:ext uri="{FF2B5EF4-FFF2-40B4-BE49-F238E27FC236}">
                <a16:creationId xmlns:a16="http://schemas.microsoft.com/office/drawing/2014/main" id="{B926BA6B-44D9-0349-B0F9-14D9CBFF2787}"/>
              </a:ext>
            </a:extLst>
          </p:cNvPr>
          <p:cNvSpPr>
            <a:spLocks noGrp="1"/>
          </p:cNvSpPr>
          <p:nvPr>
            <p:ph type="body" idx="1"/>
          </p:nvPr>
        </p:nvSpPr>
        <p:spPr/>
        <p:txBody>
          <a:bodyPr>
            <a:normAutofit fontScale="92500" lnSpcReduction="20000"/>
          </a:bodyPr>
          <a:lstStyle/>
          <a:p>
            <a:r>
              <a:rPr lang="en-US"/>
              <a:t>Send a Message in e-Services</a:t>
            </a:r>
          </a:p>
          <a:p>
            <a:r>
              <a:rPr lang="en-US"/>
              <a:t>Respond to a Notice</a:t>
            </a:r>
          </a:p>
          <a:p>
            <a:r>
              <a:rPr lang="en-US"/>
              <a:t>Virtual Assistant Pilot</a:t>
            </a:r>
          </a:p>
          <a:p>
            <a:endParaRPr lang="en-US"/>
          </a:p>
          <a:p>
            <a:endParaRPr lang="en-US"/>
          </a:p>
          <a:p>
            <a:endParaRPr lang="en-US"/>
          </a:p>
          <a:p>
            <a:r>
              <a:rPr lang="en-US"/>
              <a:t>Dolores Voyer</a:t>
            </a:r>
          </a:p>
        </p:txBody>
      </p:sp>
      <p:sp>
        <p:nvSpPr>
          <p:cNvPr id="4" name="Slide Number Placeholder 3">
            <a:extLst>
              <a:ext uri="{FF2B5EF4-FFF2-40B4-BE49-F238E27FC236}">
                <a16:creationId xmlns:a16="http://schemas.microsoft.com/office/drawing/2014/main" id="{2F3E60C3-E289-4C4B-A5FC-89C4DFAC9D84}"/>
              </a:ext>
            </a:extLst>
          </p:cNvPr>
          <p:cNvSpPr>
            <a:spLocks noGrp="1"/>
          </p:cNvSpPr>
          <p:nvPr>
            <p:ph type="sldNum" sz="quarter" idx="12"/>
          </p:nvPr>
        </p:nvSpPr>
        <p:spPr/>
        <p:txBody>
          <a:bodyPr/>
          <a:lstStyle/>
          <a:p>
            <a:fld id="{771AABBD-9DB8-A246-B64A-D658E31C8E4C}" type="slidenum">
              <a:rPr lang="en-US" smtClean="0"/>
              <a:t>32</a:t>
            </a:fld>
            <a:endParaRPr lang="en-US"/>
          </a:p>
        </p:txBody>
      </p:sp>
    </p:spTree>
    <p:extLst>
      <p:ext uri="{BB962C8B-B14F-4D97-AF65-F5344CB8AC3E}">
        <p14:creationId xmlns:p14="http://schemas.microsoft.com/office/powerpoint/2010/main" val="871005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39CD-7891-8B51-3F08-37776E2F52B9}"/>
              </a:ext>
            </a:extLst>
          </p:cNvPr>
          <p:cNvSpPr>
            <a:spLocks noGrp="1"/>
          </p:cNvSpPr>
          <p:nvPr>
            <p:ph type="title"/>
          </p:nvPr>
        </p:nvSpPr>
        <p:spPr/>
        <p:txBody>
          <a:bodyPr/>
          <a:lstStyle/>
          <a:p>
            <a:r>
              <a:rPr lang="en-US"/>
              <a:t>Have a Question?  Contact Us </a:t>
            </a:r>
          </a:p>
        </p:txBody>
      </p:sp>
      <p:pic>
        <p:nvPicPr>
          <p:cNvPr id="5" name="Picture 4">
            <a:extLst>
              <a:ext uri="{FF2B5EF4-FFF2-40B4-BE49-F238E27FC236}">
                <a16:creationId xmlns:a16="http://schemas.microsoft.com/office/drawing/2014/main" id="{493D2C78-7843-FD62-75B5-BBA8FCFD785D}"/>
              </a:ext>
            </a:extLst>
          </p:cNvPr>
          <p:cNvPicPr>
            <a:picLocks noChangeAspect="1"/>
          </p:cNvPicPr>
          <p:nvPr/>
        </p:nvPicPr>
        <p:blipFill rotWithShape="1">
          <a:blip r:embed="rId3"/>
          <a:srcRect r="66105" b="602"/>
          <a:stretch/>
        </p:blipFill>
        <p:spPr>
          <a:xfrm>
            <a:off x="465877" y="2529290"/>
            <a:ext cx="3583715" cy="3698641"/>
          </a:xfrm>
          <a:prstGeom prst="rect">
            <a:avLst/>
          </a:prstGeom>
        </p:spPr>
      </p:pic>
      <p:pic>
        <p:nvPicPr>
          <p:cNvPr id="3" name="Picture 2">
            <a:extLst>
              <a:ext uri="{FF2B5EF4-FFF2-40B4-BE49-F238E27FC236}">
                <a16:creationId xmlns:a16="http://schemas.microsoft.com/office/drawing/2014/main" id="{6E97D0A4-020D-89A2-6D2D-C9B403969FDF}"/>
              </a:ext>
            </a:extLst>
          </p:cNvPr>
          <p:cNvPicPr>
            <a:picLocks noChangeAspect="1"/>
          </p:cNvPicPr>
          <p:nvPr/>
        </p:nvPicPr>
        <p:blipFill>
          <a:blip r:embed="rId4"/>
          <a:stretch>
            <a:fillRect/>
          </a:stretch>
        </p:blipFill>
        <p:spPr>
          <a:xfrm flipV="1">
            <a:off x="3171692" y="3476719"/>
            <a:ext cx="877900" cy="411944"/>
          </a:xfrm>
          <a:prstGeom prst="rect">
            <a:avLst/>
          </a:prstGeom>
        </p:spPr>
      </p:pic>
      <p:sp>
        <p:nvSpPr>
          <p:cNvPr id="4" name="TextBox 3">
            <a:extLst>
              <a:ext uri="{FF2B5EF4-FFF2-40B4-BE49-F238E27FC236}">
                <a16:creationId xmlns:a16="http://schemas.microsoft.com/office/drawing/2014/main" id="{BF6E9B61-AD96-842F-B559-25DE38111CEF}"/>
              </a:ext>
            </a:extLst>
          </p:cNvPr>
          <p:cNvSpPr txBox="1"/>
          <p:nvPr/>
        </p:nvSpPr>
        <p:spPr>
          <a:xfrm>
            <a:off x="465877" y="2018927"/>
            <a:ext cx="3583715" cy="338554"/>
          </a:xfrm>
          <a:prstGeom prst="rect">
            <a:avLst/>
          </a:prstGeom>
          <a:solidFill>
            <a:schemeClr val="accent2">
              <a:lumMod val="40000"/>
              <a:lumOff val="60000"/>
            </a:schemeClr>
          </a:solidFill>
        </p:spPr>
        <p:txBody>
          <a:bodyPr wrap="square" rtlCol="0">
            <a:spAutoFit/>
          </a:bodyPr>
          <a:lstStyle/>
          <a:p>
            <a:r>
              <a:rPr lang="en-US" sz="1600"/>
              <a:t>1. On the Summary Page, Click More</a:t>
            </a:r>
          </a:p>
        </p:txBody>
      </p:sp>
      <p:pic>
        <p:nvPicPr>
          <p:cNvPr id="6" name="Picture 5">
            <a:extLst>
              <a:ext uri="{FF2B5EF4-FFF2-40B4-BE49-F238E27FC236}">
                <a16:creationId xmlns:a16="http://schemas.microsoft.com/office/drawing/2014/main" id="{CA995BA0-F8B9-D448-B6C0-FFE4F6A4403D}"/>
              </a:ext>
            </a:extLst>
          </p:cNvPr>
          <p:cNvPicPr>
            <a:picLocks noChangeAspect="1"/>
          </p:cNvPicPr>
          <p:nvPr/>
        </p:nvPicPr>
        <p:blipFill>
          <a:blip r:embed="rId5"/>
          <a:srcRect l="65729" t="65590" r="2925" b="-320"/>
          <a:stretch/>
        </p:blipFill>
        <p:spPr>
          <a:xfrm>
            <a:off x="4708716" y="2529290"/>
            <a:ext cx="3101827" cy="1894859"/>
          </a:xfrm>
          <a:prstGeom prst="rect">
            <a:avLst/>
          </a:prstGeom>
        </p:spPr>
      </p:pic>
      <p:pic>
        <p:nvPicPr>
          <p:cNvPr id="7" name="Picture 6">
            <a:extLst>
              <a:ext uri="{FF2B5EF4-FFF2-40B4-BE49-F238E27FC236}">
                <a16:creationId xmlns:a16="http://schemas.microsoft.com/office/drawing/2014/main" id="{92A6537E-B403-3EDF-19E3-1080977E65C8}"/>
              </a:ext>
            </a:extLst>
          </p:cNvPr>
          <p:cNvPicPr>
            <a:picLocks noChangeAspect="1"/>
          </p:cNvPicPr>
          <p:nvPr/>
        </p:nvPicPr>
        <p:blipFill>
          <a:blip r:embed="rId4"/>
          <a:stretch>
            <a:fillRect/>
          </a:stretch>
        </p:blipFill>
        <p:spPr>
          <a:xfrm flipV="1">
            <a:off x="5072424" y="3427247"/>
            <a:ext cx="1023576" cy="434355"/>
          </a:xfrm>
          <a:prstGeom prst="rect">
            <a:avLst/>
          </a:prstGeom>
        </p:spPr>
      </p:pic>
      <p:sp>
        <p:nvSpPr>
          <p:cNvPr id="8" name="TextBox 7">
            <a:extLst>
              <a:ext uri="{FF2B5EF4-FFF2-40B4-BE49-F238E27FC236}">
                <a16:creationId xmlns:a16="http://schemas.microsoft.com/office/drawing/2014/main" id="{9DE46044-E261-5C13-1511-FE0B8830159F}"/>
              </a:ext>
            </a:extLst>
          </p:cNvPr>
          <p:cNvSpPr txBox="1"/>
          <p:nvPr/>
        </p:nvSpPr>
        <p:spPr>
          <a:xfrm>
            <a:off x="4708716" y="2026179"/>
            <a:ext cx="4152650" cy="338554"/>
          </a:xfrm>
          <a:prstGeom prst="rect">
            <a:avLst/>
          </a:prstGeom>
          <a:solidFill>
            <a:schemeClr val="accent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2. In the Messages Panel​, Send a Message</a:t>
            </a:r>
          </a:p>
        </p:txBody>
      </p:sp>
    </p:spTree>
    <p:extLst>
      <p:ext uri="{BB962C8B-B14F-4D97-AF65-F5344CB8AC3E}">
        <p14:creationId xmlns:p14="http://schemas.microsoft.com/office/powerpoint/2010/main" val="3702330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p:txBody>
          <a:bodyPr/>
          <a:lstStyle/>
          <a:p>
            <a:r>
              <a:rPr lang="en-US"/>
              <a:t>Contact Us</a:t>
            </a:r>
          </a:p>
        </p:txBody>
      </p:sp>
      <p:pic>
        <p:nvPicPr>
          <p:cNvPr id="4" name="Picture 3">
            <a:extLst>
              <a:ext uri="{FF2B5EF4-FFF2-40B4-BE49-F238E27FC236}">
                <a16:creationId xmlns:a16="http://schemas.microsoft.com/office/drawing/2014/main" id="{A1C823B4-ACEA-D19C-BDD7-0A3C8E2F8B69}"/>
              </a:ext>
            </a:extLst>
          </p:cNvPr>
          <p:cNvPicPr>
            <a:picLocks noChangeAspect="1"/>
          </p:cNvPicPr>
          <p:nvPr/>
        </p:nvPicPr>
        <p:blipFill rotWithShape="1">
          <a:blip r:embed="rId3"/>
          <a:srcRect t="38124" r="64479" b="33051"/>
          <a:stretch/>
        </p:blipFill>
        <p:spPr>
          <a:xfrm>
            <a:off x="425889" y="2621557"/>
            <a:ext cx="3792393" cy="1085720"/>
          </a:xfrm>
          <a:prstGeom prst="rect">
            <a:avLst/>
          </a:prstGeom>
        </p:spPr>
      </p:pic>
      <p:sp>
        <p:nvSpPr>
          <p:cNvPr id="3" name="TextBox 2">
            <a:extLst>
              <a:ext uri="{FF2B5EF4-FFF2-40B4-BE49-F238E27FC236}">
                <a16:creationId xmlns:a16="http://schemas.microsoft.com/office/drawing/2014/main" id="{982362C8-893A-1F6E-6FF5-E53A511CB060}"/>
              </a:ext>
            </a:extLst>
          </p:cNvPr>
          <p:cNvSpPr txBox="1"/>
          <p:nvPr/>
        </p:nvSpPr>
        <p:spPr>
          <a:xfrm>
            <a:off x="443112" y="2219906"/>
            <a:ext cx="2649312" cy="338554"/>
          </a:xfrm>
          <a:prstGeom prst="rect">
            <a:avLst/>
          </a:prstGeom>
          <a:solidFill>
            <a:schemeClr val="accent2">
              <a:lumMod val="40000"/>
              <a:lumOff val="60000"/>
            </a:schemeClr>
          </a:solidFill>
        </p:spPr>
        <p:txBody>
          <a:bodyPr wrap="square" rtlCol="0">
            <a:spAutoFit/>
          </a:bodyPr>
          <a:lstStyle/>
          <a:p>
            <a:r>
              <a:rPr lang="en-US" sz="1600"/>
              <a:t>1. Choose the Customer</a:t>
            </a:r>
          </a:p>
        </p:txBody>
      </p:sp>
      <p:sp>
        <p:nvSpPr>
          <p:cNvPr id="5" name="Rectangle 4">
            <a:extLst>
              <a:ext uri="{FF2B5EF4-FFF2-40B4-BE49-F238E27FC236}">
                <a16:creationId xmlns:a16="http://schemas.microsoft.com/office/drawing/2014/main" id="{79663D0F-E57D-E72E-2F8C-CF390DE5EED8}"/>
              </a:ext>
            </a:extLst>
          </p:cNvPr>
          <p:cNvSpPr/>
          <p:nvPr/>
        </p:nvSpPr>
        <p:spPr>
          <a:xfrm>
            <a:off x="530187" y="3323360"/>
            <a:ext cx="2014529" cy="3384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801B1B4-3FBC-912F-33DC-F1F81AD5B9E1}"/>
              </a:ext>
            </a:extLst>
          </p:cNvPr>
          <p:cNvPicPr>
            <a:picLocks noChangeAspect="1"/>
          </p:cNvPicPr>
          <p:nvPr/>
        </p:nvPicPr>
        <p:blipFill rotWithShape="1">
          <a:blip r:embed="rId4"/>
          <a:srcRect t="39154" r="58335" b="35423"/>
          <a:stretch/>
        </p:blipFill>
        <p:spPr>
          <a:xfrm>
            <a:off x="425889" y="4887478"/>
            <a:ext cx="3792393" cy="810610"/>
          </a:xfrm>
          <a:prstGeom prst="rect">
            <a:avLst/>
          </a:prstGeom>
        </p:spPr>
      </p:pic>
      <p:pic>
        <p:nvPicPr>
          <p:cNvPr id="7" name="Picture 6">
            <a:extLst>
              <a:ext uri="{FF2B5EF4-FFF2-40B4-BE49-F238E27FC236}">
                <a16:creationId xmlns:a16="http://schemas.microsoft.com/office/drawing/2014/main" id="{85A2E648-1A55-67B4-9E1B-D45422DBD8E7}"/>
              </a:ext>
            </a:extLst>
          </p:cNvPr>
          <p:cNvPicPr>
            <a:picLocks noChangeAspect="1"/>
          </p:cNvPicPr>
          <p:nvPr/>
        </p:nvPicPr>
        <p:blipFill>
          <a:blip r:embed="rId5"/>
          <a:stretch>
            <a:fillRect/>
          </a:stretch>
        </p:blipFill>
        <p:spPr>
          <a:xfrm>
            <a:off x="492275" y="5425337"/>
            <a:ext cx="1755800" cy="250503"/>
          </a:xfrm>
          <a:prstGeom prst="rect">
            <a:avLst/>
          </a:prstGeom>
        </p:spPr>
      </p:pic>
      <p:sp>
        <p:nvSpPr>
          <p:cNvPr id="9" name="TextBox 8">
            <a:extLst>
              <a:ext uri="{FF2B5EF4-FFF2-40B4-BE49-F238E27FC236}">
                <a16:creationId xmlns:a16="http://schemas.microsoft.com/office/drawing/2014/main" id="{97E5A071-D053-1EA5-AC25-F9C0E74A7EB2}"/>
              </a:ext>
            </a:extLst>
          </p:cNvPr>
          <p:cNvSpPr txBox="1"/>
          <p:nvPr/>
        </p:nvSpPr>
        <p:spPr>
          <a:xfrm>
            <a:off x="425889" y="4212202"/>
            <a:ext cx="2376745" cy="338554"/>
          </a:xfrm>
          <a:prstGeom prst="rect">
            <a:avLst/>
          </a:prstGeom>
          <a:solidFill>
            <a:schemeClr val="accent2">
              <a:lumMod val="40000"/>
              <a:lumOff val="60000"/>
            </a:schemeClr>
          </a:solidFill>
        </p:spPr>
        <p:txBody>
          <a:bodyPr wrap="square" rtlCol="0">
            <a:spAutoFit/>
          </a:bodyPr>
          <a:lstStyle/>
          <a:p>
            <a:r>
              <a:rPr lang="en-US" sz="1600"/>
              <a:t>2.Choose the Account </a:t>
            </a:r>
          </a:p>
        </p:txBody>
      </p:sp>
      <p:pic>
        <p:nvPicPr>
          <p:cNvPr id="10" name="Picture 9">
            <a:extLst>
              <a:ext uri="{FF2B5EF4-FFF2-40B4-BE49-F238E27FC236}">
                <a16:creationId xmlns:a16="http://schemas.microsoft.com/office/drawing/2014/main" id="{A6DC4745-5280-D8FD-957E-B25812BAD679}"/>
              </a:ext>
            </a:extLst>
          </p:cNvPr>
          <p:cNvPicPr>
            <a:picLocks noChangeAspect="1"/>
          </p:cNvPicPr>
          <p:nvPr/>
        </p:nvPicPr>
        <p:blipFill rotWithShape="1">
          <a:blip r:embed="rId6"/>
          <a:srcRect l="1" t="43442" r="64768" b="34398"/>
          <a:stretch/>
        </p:blipFill>
        <p:spPr>
          <a:xfrm>
            <a:off x="6094580" y="2632949"/>
            <a:ext cx="3516479" cy="810610"/>
          </a:xfrm>
          <a:prstGeom prst="rect">
            <a:avLst/>
          </a:prstGeom>
        </p:spPr>
      </p:pic>
      <p:pic>
        <p:nvPicPr>
          <p:cNvPr id="11" name="Picture 10">
            <a:extLst>
              <a:ext uri="{FF2B5EF4-FFF2-40B4-BE49-F238E27FC236}">
                <a16:creationId xmlns:a16="http://schemas.microsoft.com/office/drawing/2014/main" id="{DC4A1444-7439-DA4C-F5D5-90614E23889A}"/>
              </a:ext>
            </a:extLst>
          </p:cNvPr>
          <p:cNvPicPr>
            <a:picLocks noChangeAspect="1"/>
          </p:cNvPicPr>
          <p:nvPr/>
        </p:nvPicPr>
        <p:blipFill>
          <a:blip r:embed="rId5"/>
          <a:stretch>
            <a:fillRect/>
          </a:stretch>
        </p:blipFill>
        <p:spPr>
          <a:xfrm>
            <a:off x="6138164" y="3181872"/>
            <a:ext cx="1191362" cy="282977"/>
          </a:xfrm>
          <a:prstGeom prst="rect">
            <a:avLst/>
          </a:prstGeom>
        </p:spPr>
      </p:pic>
      <p:sp>
        <p:nvSpPr>
          <p:cNvPr id="12" name="TextBox 11">
            <a:extLst>
              <a:ext uri="{FF2B5EF4-FFF2-40B4-BE49-F238E27FC236}">
                <a16:creationId xmlns:a16="http://schemas.microsoft.com/office/drawing/2014/main" id="{DF239BA5-C39F-C294-1935-FEED7B3F3486}"/>
              </a:ext>
            </a:extLst>
          </p:cNvPr>
          <p:cNvSpPr txBox="1"/>
          <p:nvPr/>
        </p:nvSpPr>
        <p:spPr>
          <a:xfrm>
            <a:off x="6096000" y="2219906"/>
            <a:ext cx="2467053" cy="338554"/>
          </a:xfrm>
          <a:prstGeom prst="rect">
            <a:avLst/>
          </a:prstGeom>
          <a:solidFill>
            <a:schemeClr val="accent2">
              <a:lumMod val="40000"/>
              <a:lumOff val="60000"/>
            </a:schemeClr>
          </a:solidFill>
        </p:spPr>
        <p:txBody>
          <a:bodyPr wrap="square" rtlCol="0">
            <a:spAutoFit/>
          </a:bodyPr>
          <a:lstStyle/>
          <a:p>
            <a:r>
              <a:rPr lang="en-US" sz="1600"/>
              <a:t>3. Choose the Period</a:t>
            </a:r>
          </a:p>
        </p:txBody>
      </p:sp>
      <p:pic>
        <p:nvPicPr>
          <p:cNvPr id="13" name="Picture 12">
            <a:extLst>
              <a:ext uri="{FF2B5EF4-FFF2-40B4-BE49-F238E27FC236}">
                <a16:creationId xmlns:a16="http://schemas.microsoft.com/office/drawing/2014/main" id="{E19C2D5C-7ACE-61A1-B544-EB1E28E521C5}"/>
              </a:ext>
            </a:extLst>
          </p:cNvPr>
          <p:cNvPicPr>
            <a:picLocks noChangeAspect="1"/>
          </p:cNvPicPr>
          <p:nvPr/>
        </p:nvPicPr>
        <p:blipFill rotWithShape="1">
          <a:blip r:embed="rId7"/>
          <a:srcRect l="82188" t="94819"/>
          <a:stretch/>
        </p:blipFill>
        <p:spPr>
          <a:xfrm>
            <a:off x="3113709" y="3714416"/>
            <a:ext cx="1104573" cy="340006"/>
          </a:xfrm>
          <a:prstGeom prst="rect">
            <a:avLst/>
          </a:prstGeom>
        </p:spPr>
      </p:pic>
      <p:pic>
        <p:nvPicPr>
          <p:cNvPr id="14" name="Picture 13">
            <a:extLst>
              <a:ext uri="{FF2B5EF4-FFF2-40B4-BE49-F238E27FC236}">
                <a16:creationId xmlns:a16="http://schemas.microsoft.com/office/drawing/2014/main" id="{E5CBB5F4-35DF-31F4-DD1A-AF30842FAD0D}"/>
              </a:ext>
            </a:extLst>
          </p:cNvPr>
          <p:cNvPicPr>
            <a:picLocks noChangeAspect="1"/>
          </p:cNvPicPr>
          <p:nvPr/>
        </p:nvPicPr>
        <p:blipFill rotWithShape="1">
          <a:blip r:embed="rId7"/>
          <a:srcRect l="82188" t="94819"/>
          <a:stretch/>
        </p:blipFill>
        <p:spPr>
          <a:xfrm>
            <a:off x="3153359" y="5675840"/>
            <a:ext cx="1104573" cy="340006"/>
          </a:xfrm>
          <a:prstGeom prst="rect">
            <a:avLst/>
          </a:prstGeom>
        </p:spPr>
      </p:pic>
      <p:pic>
        <p:nvPicPr>
          <p:cNvPr id="15" name="Picture 14">
            <a:extLst>
              <a:ext uri="{FF2B5EF4-FFF2-40B4-BE49-F238E27FC236}">
                <a16:creationId xmlns:a16="http://schemas.microsoft.com/office/drawing/2014/main" id="{464FE474-07D5-DE21-CBA2-793E6B34D682}"/>
              </a:ext>
            </a:extLst>
          </p:cNvPr>
          <p:cNvPicPr>
            <a:picLocks noChangeAspect="1"/>
          </p:cNvPicPr>
          <p:nvPr/>
        </p:nvPicPr>
        <p:blipFill rotWithShape="1">
          <a:blip r:embed="rId7"/>
          <a:srcRect l="82188" t="94819"/>
          <a:stretch/>
        </p:blipFill>
        <p:spPr>
          <a:xfrm>
            <a:off x="8506486" y="3464849"/>
            <a:ext cx="1104573" cy="340006"/>
          </a:xfrm>
          <a:prstGeom prst="rect">
            <a:avLst/>
          </a:prstGeom>
        </p:spPr>
      </p:pic>
      <p:pic>
        <p:nvPicPr>
          <p:cNvPr id="16" name="Picture 15">
            <a:extLst>
              <a:ext uri="{FF2B5EF4-FFF2-40B4-BE49-F238E27FC236}">
                <a16:creationId xmlns:a16="http://schemas.microsoft.com/office/drawing/2014/main" id="{94359A5F-832B-2262-6060-523F2F647D9A}"/>
              </a:ext>
            </a:extLst>
          </p:cNvPr>
          <p:cNvPicPr>
            <a:picLocks noChangeAspect="1"/>
          </p:cNvPicPr>
          <p:nvPr/>
        </p:nvPicPr>
        <p:blipFill>
          <a:blip r:embed="rId8"/>
          <a:srcRect l="-1" r="59219" b="45057"/>
          <a:stretch/>
        </p:blipFill>
        <p:spPr>
          <a:xfrm>
            <a:off x="6138164" y="4887478"/>
            <a:ext cx="3341535" cy="810610"/>
          </a:xfrm>
          <a:prstGeom prst="rect">
            <a:avLst/>
          </a:prstGeom>
        </p:spPr>
      </p:pic>
      <p:sp>
        <p:nvSpPr>
          <p:cNvPr id="17" name="Rectangle 16">
            <a:extLst>
              <a:ext uri="{FF2B5EF4-FFF2-40B4-BE49-F238E27FC236}">
                <a16:creationId xmlns:a16="http://schemas.microsoft.com/office/drawing/2014/main" id="{861510BB-EA5A-4181-A538-E9A93804BF01}"/>
              </a:ext>
            </a:extLst>
          </p:cNvPr>
          <p:cNvSpPr/>
          <p:nvPr/>
        </p:nvSpPr>
        <p:spPr>
          <a:xfrm flipV="1">
            <a:off x="6208018" y="5168638"/>
            <a:ext cx="1121508" cy="50720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20FE235-A96E-7AAD-8EFA-74A2ACDA9CD9}"/>
              </a:ext>
            </a:extLst>
          </p:cNvPr>
          <p:cNvSpPr txBox="1"/>
          <p:nvPr/>
        </p:nvSpPr>
        <p:spPr>
          <a:xfrm>
            <a:off x="6138164" y="4212202"/>
            <a:ext cx="3341535" cy="584775"/>
          </a:xfrm>
          <a:prstGeom prst="rect">
            <a:avLst/>
          </a:prstGeom>
          <a:solidFill>
            <a:schemeClr val="accent2">
              <a:lumMod val="40000"/>
              <a:lumOff val="60000"/>
            </a:schemeClr>
          </a:solidFill>
        </p:spPr>
        <p:txBody>
          <a:bodyPr wrap="square" rtlCol="0">
            <a:spAutoFit/>
          </a:bodyPr>
          <a:lstStyle/>
          <a:p>
            <a:r>
              <a:rPr lang="en-US" sz="1600"/>
              <a:t>4. Choose General for all matters </a:t>
            </a:r>
          </a:p>
          <a:p>
            <a:r>
              <a:rPr lang="en-US" sz="1600"/>
              <a:t>     not related to Collections</a:t>
            </a:r>
          </a:p>
        </p:txBody>
      </p:sp>
    </p:spTree>
    <p:extLst>
      <p:ext uri="{BB962C8B-B14F-4D97-AF65-F5344CB8AC3E}">
        <p14:creationId xmlns:p14="http://schemas.microsoft.com/office/powerpoint/2010/main" val="757713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p:txBody>
          <a:bodyPr/>
          <a:lstStyle/>
          <a:p>
            <a:r>
              <a:rPr lang="en-US"/>
              <a:t>Contact Us</a:t>
            </a:r>
          </a:p>
        </p:txBody>
      </p:sp>
      <p:pic>
        <p:nvPicPr>
          <p:cNvPr id="4" name="Picture 3">
            <a:extLst>
              <a:ext uri="{FF2B5EF4-FFF2-40B4-BE49-F238E27FC236}">
                <a16:creationId xmlns:a16="http://schemas.microsoft.com/office/drawing/2014/main" id="{A528C607-1CC0-8798-4293-1DEE2D81D9BD}"/>
              </a:ext>
            </a:extLst>
          </p:cNvPr>
          <p:cNvPicPr>
            <a:picLocks noChangeAspect="1"/>
          </p:cNvPicPr>
          <p:nvPr/>
        </p:nvPicPr>
        <p:blipFill>
          <a:blip r:embed="rId3"/>
          <a:stretch>
            <a:fillRect/>
          </a:stretch>
        </p:blipFill>
        <p:spPr>
          <a:xfrm>
            <a:off x="342381" y="1826572"/>
            <a:ext cx="9395726" cy="3504114"/>
          </a:xfrm>
          <a:prstGeom prst="rect">
            <a:avLst/>
          </a:prstGeom>
        </p:spPr>
      </p:pic>
      <p:sp>
        <p:nvSpPr>
          <p:cNvPr id="3" name="TextBox 2">
            <a:extLst>
              <a:ext uri="{FF2B5EF4-FFF2-40B4-BE49-F238E27FC236}">
                <a16:creationId xmlns:a16="http://schemas.microsoft.com/office/drawing/2014/main" id="{F6BE0A33-F543-6A30-6093-58C14C2AD2C9}"/>
              </a:ext>
            </a:extLst>
          </p:cNvPr>
          <p:cNvSpPr txBox="1"/>
          <p:nvPr/>
        </p:nvSpPr>
        <p:spPr>
          <a:xfrm>
            <a:off x="342381" y="1256192"/>
            <a:ext cx="8248726" cy="338554"/>
          </a:xfrm>
          <a:prstGeom prst="rect">
            <a:avLst/>
          </a:prstGeom>
          <a:solidFill>
            <a:schemeClr val="accent2">
              <a:lumMod val="40000"/>
              <a:lumOff val="60000"/>
            </a:schemeClr>
          </a:solidFill>
        </p:spPr>
        <p:txBody>
          <a:bodyPr wrap="square" rtlCol="0">
            <a:spAutoFit/>
          </a:bodyPr>
          <a:lstStyle/>
          <a:p>
            <a:r>
              <a:rPr lang="en-US" sz="1600"/>
              <a:t>5. Select a message type.  More specific information helps us answer your inquiry faster</a:t>
            </a:r>
          </a:p>
        </p:txBody>
      </p:sp>
      <p:sp>
        <p:nvSpPr>
          <p:cNvPr id="5" name="Rectangle 4">
            <a:extLst>
              <a:ext uri="{FF2B5EF4-FFF2-40B4-BE49-F238E27FC236}">
                <a16:creationId xmlns:a16="http://schemas.microsoft.com/office/drawing/2014/main" id="{A9748FB8-C498-4647-B5E1-572F71CA202C}"/>
              </a:ext>
            </a:extLst>
          </p:cNvPr>
          <p:cNvSpPr/>
          <p:nvPr/>
        </p:nvSpPr>
        <p:spPr>
          <a:xfrm>
            <a:off x="376863" y="3916751"/>
            <a:ext cx="1554152" cy="137772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330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2CEF-055C-FA2E-D0E4-AF291BD4CED5}"/>
              </a:ext>
            </a:extLst>
          </p:cNvPr>
          <p:cNvSpPr>
            <a:spLocks noGrp="1"/>
          </p:cNvSpPr>
          <p:nvPr>
            <p:ph type="title"/>
          </p:nvPr>
        </p:nvSpPr>
        <p:spPr/>
        <p:txBody>
          <a:bodyPr/>
          <a:lstStyle/>
          <a:p>
            <a:r>
              <a:rPr lang="en-US"/>
              <a:t>Contact Us</a:t>
            </a:r>
          </a:p>
        </p:txBody>
      </p:sp>
      <p:pic>
        <p:nvPicPr>
          <p:cNvPr id="4" name="Picture 3">
            <a:extLst>
              <a:ext uri="{FF2B5EF4-FFF2-40B4-BE49-F238E27FC236}">
                <a16:creationId xmlns:a16="http://schemas.microsoft.com/office/drawing/2014/main" id="{39A4A6E6-536F-83DE-37E5-EB83293C7863}"/>
              </a:ext>
            </a:extLst>
          </p:cNvPr>
          <p:cNvPicPr>
            <a:picLocks noChangeAspect="1"/>
          </p:cNvPicPr>
          <p:nvPr/>
        </p:nvPicPr>
        <p:blipFill>
          <a:blip r:embed="rId3"/>
          <a:srcRect r="2306" b="36942"/>
          <a:stretch/>
        </p:blipFill>
        <p:spPr>
          <a:xfrm>
            <a:off x="338862" y="2136608"/>
            <a:ext cx="5313794" cy="1794953"/>
          </a:xfrm>
          <a:prstGeom prst="rect">
            <a:avLst/>
          </a:prstGeom>
        </p:spPr>
      </p:pic>
      <p:sp>
        <p:nvSpPr>
          <p:cNvPr id="3" name="TextBox 2">
            <a:extLst>
              <a:ext uri="{FF2B5EF4-FFF2-40B4-BE49-F238E27FC236}">
                <a16:creationId xmlns:a16="http://schemas.microsoft.com/office/drawing/2014/main" id="{761A2C57-D8A3-BBD2-5ADB-3D3FFEA9EC9F}"/>
              </a:ext>
            </a:extLst>
          </p:cNvPr>
          <p:cNvSpPr txBox="1"/>
          <p:nvPr/>
        </p:nvSpPr>
        <p:spPr>
          <a:xfrm>
            <a:off x="338861" y="1649222"/>
            <a:ext cx="3568121" cy="338554"/>
          </a:xfrm>
          <a:prstGeom prst="rect">
            <a:avLst/>
          </a:prstGeom>
          <a:solidFill>
            <a:schemeClr val="accent2">
              <a:lumMod val="40000"/>
              <a:lumOff val="60000"/>
            </a:schemeClr>
          </a:solidFill>
        </p:spPr>
        <p:txBody>
          <a:bodyPr wrap="square" rtlCol="0">
            <a:spAutoFit/>
          </a:bodyPr>
          <a:lstStyle/>
          <a:p>
            <a:r>
              <a:rPr lang="en-US" sz="1600"/>
              <a:t>1. Give us the details of your inquiry</a:t>
            </a:r>
          </a:p>
        </p:txBody>
      </p:sp>
      <p:pic>
        <p:nvPicPr>
          <p:cNvPr id="8" name="Picture 7">
            <a:extLst>
              <a:ext uri="{FF2B5EF4-FFF2-40B4-BE49-F238E27FC236}">
                <a16:creationId xmlns:a16="http://schemas.microsoft.com/office/drawing/2014/main" id="{B739B675-2234-F9F0-2305-B03845F98D87}"/>
              </a:ext>
            </a:extLst>
          </p:cNvPr>
          <p:cNvPicPr>
            <a:picLocks noChangeAspect="1"/>
          </p:cNvPicPr>
          <p:nvPr/>
        </p:nvPicPr>
        <p:blipFill rotWithShape="1">
          <a:blip r:embed="rId4"/>
          <a:srcRect t="78752" b="-1"/>
          <a:stretch/>
        </p:blipFill>
        <p:spPr>
          <a:xfrm>
            <a:off x="5904276" y="5269197"/>
            <a:ext cx="4868680" cy="1090632"/>
          </a:xfrm>
          <a:prstGeom prst="rect">
            <a:avLst/>
          </a:prstGeom>
        </p:spPr>
      </p:pic>
      <p:pic>
        <p:nvPicPr>
          <p:cNvPr id="11" name="Picture 10">
            <a:extLst>
              <a:ext uri="{FF2B5EF4-FFF2-40B4-BE49-F238E27FC236}">
                <a16:creationId xmlns:a16="http://schemas.microsoft.com/office/drawing/2014/main" id="{BD3C2B58-1FF3-064F-217B-7001A1A3AE88}"/>
              </a:ext>
            </a:extLst>
          </p:cNvPr>
          <p:cNvPicPr>
            <a:picLocks noChangeAspect="1"/>
          </p:cNvPicPr>
          <p:nvPr/>
        </p:nvPicPr>
        <p:blipFill>
          <a:blip r:embed="rId5"/>
          <a:stretch>
            <a:fillRect/>
          </a:stretch>
        </p:blipFill>
        <p:spPr>
          <a:xfrm>
            <a:off x="6093679" y="2232079"/>
            <a:ext cx="3257345" cy="2081408"/>
          </a:xfrm>
          <a:prstGeom prst="rect">
            <a:avLst/>
          </a:prstGeom>
        </p:spPr>
      </p:pic>
      <p:sp>
        <p:nvSpPr>
          <p:cNvPr id="12" name="Rectangle 11">
            <a:extLst>
              <a:ext uri="{FF2B5EF4-FFF2-40B4-BE49-F238E27FC236}">
                <a16:creationId xmlns:a16="http://schemas.microsoft.com/office/drawing/2014/main" id="{7CFA86FC-5756-7FFE-5C8C-6BAC51611F85}"/>
              </a:ext>
            </a:extLst>
          </p:cNvPr>
          <p:cNvSpPr/>
          <p:nvPr/>
        </p:nvSpPr>
        <p:spPr>
          <a:xfrm>
            <a:off x="9945270" y="6033836"/>
            <a:ext cx="827686" cy="4177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6BE4B48-6C1A-3403-DFCC-9E8F2515A8A9}"/>
              </a:ext>
            </a:extLst>
          </p:cNvPr>
          <p:cNvSpPr txBox="1"/>
          <p:nvPr/>
        </p:nvSpPr>
        <p:spPr>
          <a:xfrm>
            <a:off x="6093679" y="1647304"/>
            <a:ext cx="3749330" cy="584775"/>
          </a:xfrm>
          <a:prstGeom prst="rect">
            <a:avLst/>
          </a:prstGeom>
          <a:solidFill>
            <a:schemeClr val="accent2">
              <a:lumMod val="40000"/>
              <a:lumOff val="60000"/>
            </a:schemeClr>
          </a:solidFill>
        </p:spPr>
        <p:txBody>
          <a:bodyPr wrap="square" rtlCol="0">
            <a:spAutoFit/>
          </a:bodyPr>
          <a:lstStyle/>
          <a:p>
            <a:r>
              <a:rPr lang="en-US" sz="1600"/>
              <a:t>3. Lines with red asterisks are required</a:t>
            </a:r>
          </a:p>
          <a:p>
            <a:r>
              <a:rPr lang="en-US" sz="1600"/>
              <a:t>    information. Click OK</a:t>
            </a:r>
          </a:p>
        </p:txBody>
      </p:sp>
      <p:sp>
        <p:nvSpPr>
          <p:cNvPr id="14" name="Rectangle 13">
            <a:extLst>
              <a:ext uri="{FF2B5EF4-FFF2-40B4-BE49-F238E27FC236}">
                <a16:creationId xmlns:a16="http://schemas.microsoft.com/office/drawing/2014/main" id="{20F859AA-F047-F13E-6CB1-22DE08B8CF55}"/>
              </a:ext>
            </a:extLst>
          </p:cNvPr>
          <p:cNvSpPr/>
          <p:nvPr/>
        </p:nvSpPr>
        <p:spPr>
          <a:xfrm>
            <a:off x="8523338" y="3890826"/>
            <a:ext cx="827686" cy="4177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A6628A3E-9FEB-83F8-0D1D-CAF524D56CB4}"/>
              </a:ext>
            </a:extLst>
          </p:cNvPr>
          <p:cNvCxnSpPr>
            <a:cxnSpLocks/>
          </p:cNvCxnSpPr>
          <p:nvPr/>
        </p:nvCxnSpPr>
        <p:spPr>
          <a:xfrm>
            <a:off x="639499" y="3495675"/>
            <a:ext cx="32824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A118399-3C77-853B-2D30-E88DD1FC08F1}"/>
              </a:ext>
            </a:extLst>
          </p:cNvPr>
          <p:cNvCxnSpPr>
            <a:cxnSpLocks/>
          </p:cNvCxnSpPr>
          <p:nvPr/>
        </p:nvCxnSpPr>
        <p:spPr>
          <a:xfrm>
            <a:off x="639499" y="3271047"/>
            <a:ext cx="328247" cy="17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91AF0E-7D85-5F46-581F-DC1EE4358874}"/>
              </a:ext>
            </a:extLst>
          </p:cNvPr>
          <p:cNvSpPr txBox="1"/>
          <p:nvPr/>
        </p:nvSpPr>
        <p:spPr>
          <a:xfrm>
            <a:off x="499169" y="4687612"/>
            <a:ext cx="4993179" cy="338554"/>
          </a:xfrm>
          <a:prstGeom prst="rect">
            <a:avLst/>
          </a:prstGeom>
          <a:solidFill>
            <a:schemeClr val="accent2">
              <a:lumMod val="40000"/>
              <a:lumOff val="60000"/>
            </a:schemeClr>
          </a:solidFill>
        </p:spPr>
        <p:txBody>
          <a:bodyPr wrap="square" rtlCol="0">
            <a:spAutoFit/>
          </a:bodyPr>
          <a:lstStyle/>
          <a:p>
            <a:r>
              <a:rPr lang="en-US" sz="1600"/>
              <a:t>2. Add documents as attachments to your message.</a:t>
            </a:r>
          </a:p>
        </p:txBody>
      </p:sp>
      <p:pic>
        <p:nvPicPr>
          <p:cNvPr id="16" name="Picture 15">
            <a:extLst>
              <a:ext uri="{FF2B5EF4-FFF2-40B4-BE49-F238E27FC236}">
                <a16:creationId xmlns:a16="http://schemas.microsoft.com/office/drawing/2014/main" id="{40BAE82D-302A-5D6F-2D0B-85C10C6DF595}"/>
              </a:ext>
            </a:extLst>
          </p:cNvPr>
          <p:cNvPicPr>
            <a:picLocks noChangeAspect="1"/>
          </p:cNvPicPr>
          <p:nvPr/>
        </p:nvPicPr>
        <p:blipFill rotWithShape="1">
          <a:blip r:embed="rId4"/>
          <a:srcRect t="61342" b="17537"/>
          <a:stretch/>
        </p:blipFill>
        <p:spPr>
          <a:xfrm>
            <a:off x="361850" y="5269197"/>
            <a:ext cx="5310275" cy="1182403"/>
          </a:xfrm>
          <a:prstGeom prst="rect">
            <a:avLst/>
          </a:prstGeom>
        </p:spPr>
      </p:pic>
      <p:sp>
        <p:nvSpPr>
          <p:cNvPr id="5" name="Rectangle 4">
            <a:extLst>
              <a:ext uri="{FF2B5EF4-FFF2-40B4-BE49-F238E27FC236}">
                <a16:creationId xmlns:a16="http://schemas.microsoft.com/office/drawing/2014/main" id="{B8CA4142-D6AB-5AD2-4ACB-ABAE40BB9E1E}"/>
              </a:ext>
            </a:extLst>
          </p:cNvPr>
          <p:cNvSpPr/>
          <p:nvPr/>
        </p:nvSpPr>
        <p:spPr>
          <a:xfrm>
            <a:off x="5338510" y="5422755"/>
            <a:ext cx="333615" cy="3338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A7439E6-B4AC-0F9A-4041-CD590AE12679}"/>
              </a:ext>
            </a:extLst>
          </p:cNvPr>
          <p:cNvSpPr txBox="1"/>
          <p:nvPr/>
        </p:nvSpPr>
        <p:spPr>
          <a:xfrm>
            <a:off x="5972202" y="4687612"/>
            <a:ext cx="4716404" cy="338554"/>
          </a:xfrm>
          <a:prstGeom prst="rect">
            <a:avLst/>
          </a:prstGeom>
          <a:solidFill>
            <a:schemeClr val="accent2">
              <a:lumMod val="40000"/>
              <a:lumOff val="60000"/>
            </a:schemeClr>
          </a:solidFill>
        </p:spPr>
        <p:txBody>
          <a:bodyPr wrap="square" rtlCol="0">
            <a:spAutoFit/>
          </a:bodyPr>
          <a:lstStyle/>
          <a:p>
            <a:r>
              <a:rPr lang="en-US" sz="1600"/>
              <a:t>4. Click Submit.  You will receive a confirmation.</a:t>
            </a:r>
          </a:p>
        </p:txBody>
      </p:sp>
    </p:spTree>
    <p:extLst>
      <p:ext uri="{BB962C8B-B14F-4D97-AF65-F5344CB8AC3E}">
        <p14:creationId xmlns:p14="http://schemas.microsoft.com/office/powerpoint/2010/main" val="88944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E47F8F-B952-36E8-E211-5ABCD6CCFEE2}"/>
              </a:ext>
            </a:extLst>
          </p:cNvPr>
          <p:cNvPicPr>
            <a:picLocks noChangeAspect="1"/>
          </p:cNvPicPr>
          <p:nvPr/>
        </p:nvPicPr>
        <p:blipFill>
          <a:blip r:embed="rId3"/>
          <a:stretch>
            <a:fillRect/>
          </a:stretch>
        </p:blipFill>
        <p:spPr>
          <a:xfrm>
            <a:off x="6096000" y="3116193"/>
            <a:ext cx="2781688" cy="2829320"/>
          </a:xfrm>
          <a:prstGeom prst="rect">
            <a:avLst/>
          </a:prstGeom>
        </p:spPr>
      </p:pic>
      <p:sp>
        <p:nvSpPr>
          <p:cNvPr id="2" name="Title 1">
            <a:extLst>
              <a:ext uri="{FF2B5EF4-FFF2-40B4-BE49-F238E27FC236}">
                <a16:creationId xmlns:a16="http://schemas.microsoft.com/office/drawing/2014/main" id="{216602A4-56AD-95A7-010E-223B1F221C6B}"/>
              </a:ext>
            </a:extLst>
          </p:cNvPr>
          <p:cNvSpPr>
            <a:spLocks noGrp="1"/>
          </p:cNvSpPr>
          <p:nvPr>
            <p:ph type="title"/>
          </p:nvPr>
        </p:nvSpPr>
        <p:spPr/>
        <p:txBody>
          <a:bodyPr/>
          <a:lstStyle/>
          <a:p>
            <a:r>
              <a:rPr lang="en-US"/>
              <a:t>Respond to a Notice Using </a:t>
            </a:r>
            <a:br>
              <a:rPr lang="en-US"/>
            </a:br>
            <a:r>
              <a:rPr lang="en-US"/>
              <a:t>Quick Actions</a:t>
            </a:r>
          </a:p>
        </p:txBody>
      </p:sp>
      <p:pic>
        <p:nvPicPr>
          <p:cNvPr id="4" name="Picture 3">
            <a:extLst>
              <a:ext uri="{FF2B5EF4-FFF2-40B4-BE49-F238E27FC236}">
                <a16:creationId xmlns:a16="http://schemas.microsoft.com/office/drawing/2014/main" id="{7F57C559-2157-D9B9-85B4-8A9C8C092411}"/>
              </a:ext>
            </a:extLst>
          </p:cNvPr>
          <p:cNvPicPr>
            <a:picLocks noChangeAspect="1"/>
          </p:cNvPicPr>
          <p:nvPr/>
        </p:nvPicPr>
        <p:blipFill rotWithShape="1">
          <a:blip r:embed="rId4"/>
          <a:srcRect l="4406" t="2599" r="14215" b="44201"/>
          <a:stretch/>
        </p:blipFill>
        <p:spPr>
          <a:xfrm>
            <a:off x="523875" y="2038350"/>
            <a:ext cx="4297466" cy="1373118"/>
          </a:xfrm>
          <a:prstGeom prst="rect">
            <a:avLst/>
          </a:prstGeom>
        </p:spPr>
      </p:pic>
      <p:pic>
        <p:nvPicPr>
          <p:cNvPr id="7" name="Picture 6">
            <a:extLst>
              <a:ext uri="{FF2B5EF4-FFF2-40B4-BE49-F238E27FC236}">
                <a16:creationId xmlns:a16="http://schemas.microsoft.com/office/drawing/2014/main" id="{CF346BAB-56BC-88B3-2625-6CC82B3AA739}"/>
              </a:ext>
            </a:extLst>
          </p:cNvPr>
          <p:cNvPicPr>
            <a:picLocks noChangeAspect="1"/>
          </p:cNvPicPr>
          <p:nvPr/>
        </p:nvPicPr>
        <p:blipFill>
          <a:blip r:embed="rId5"/>
          <a:stretch>
            <a:fillRect/>
          </a:stretch>
        </p:blipFill>
        <p:spPr>
          <a:xfrm>
            <a:off x="540282" y="4118704"/>
            <a:ext cx="3276958" cy="1826809"/>
          </a:xfrm>
          <a:prstGeom prst="rect">
            <a:avLst/>
          </a:prstGeom>
        </p:spPr>
      </p:pic>
      <p:sp>
        <p:nvSpPr>
          <p:cNvPr id="8" name="Rectangle 7">
            <a:extLst>
              <a:ext uri="{FF2B5EF4-FFF2-40B4-BE49-F238E27FC236}">
                <a16:creationId xmlns:a16="http://schemas.microsoft.com/office/drawing/2014/main" id="{9FF37066-EF6D-92BA-CD67-2D6D1BB41B9A}"/>
              </a:ext>
            </a:extLst>
          </p:cNvPr>
          <p:cNvSpPr/>
          <p:nvPr/>
        </p:nvSpPr>
        <p:spPr>
          <a:xfrm>
            <a:off x="3140242" y="5124758"/>
            <a:ext cx="676998" cy="34960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B26B310-21CF-EB67-C3DB-4675228C7151}"/>
              </a:ext>
            </a:extLst>
          </p:cNvPr>
          <p:cNvSpPr/>
          <p:nvPr/>
        </p:nvSpPr>
        <p:spPr>
          <a:xfrm>
            <a:off x="6411423" y="5032108"/>
            <a:ext cx="1425740" cy="1893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71F0267-7026-9B66-16A7-EA73D4041F72}"/>
              </a:ext>
            </a:extLst>
          </p:cNvPr>
          <p:cNvSpPr txBox="1"/>
          <p:nvPr/>
        </p:nvSpPr>
        <p:spPr>
          <a:xfrm>
            <a:off x="6096000" y="2428259"/>
            <a:ext cx="3184569" cy="584775"/>
          </a:xfrm>
          <a:prstGeom prst="rect">
            <a:avLst/>
          </a:prstGeom>
          <a:solidFill>
            <a:schemeClr val="accent2">
              <a:lumMod val="40000"/>
              <a:lumOff val="60000"/>
            </a:schemeClr>
          </a:solidFill>
        </p:spPr>
        <p:txBody>
          <a:bodyPr wrap="square" rtlCol="0">
            <a:spAutoFit/>
          </a:bodyPr>
          <a:lstStyle/>
          <a:p>
            <a:r>
              <a:rPr lang="en-US" sz="1600"/>
              <a:t>3. Under Quick Actions, Click Respond to Notice </a:t>
            </a:r>
          </a:p>
        </p:txBody>
      </p:sp>
      <p:sp>
        <p:nvSpPr>
          <p:cNvPr id="5" name="Rectangle 4">
            <a:extLst>
              <a:ext uri="{FF2B5EF4-FFF2-40B4-BE49-F238E27FC236}">
                <a16:creationId xmlns:a16="http://schemas.microsoft.com/office/drawing/2014/main" id="{72EAA82F-9EA2-55C1-2A32-256A29E32E1C}"/>
              </a:ext>
            </a:extLst>
          </p:cNvPr>
          <p:cNvSpPr/>
          <p:nvPr/>
        </p:nvSpPr>
        <p:spPr>
          <a:xfrm>
            <a:off x="3365209" y="2720647"/>
            <a:ext cx="1425740" cy="1893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310B4E4-68A1-DF28-60B0-4E3B9E229B51}"/>
              </a:ext>
            </a:extLst>
          </p:cNvPr>
          <p:cNvSpPr txBox="1"/>
          <p:nvPr/>
        </p:nvSpPr>
        <p:spPr>
          <a:xfrm>
            <a:off x="540282" y="3647558"/>
            <a:ext cx="4002687" cy="338554"/>
          </a:xfrm>
          <a:prstGeom prst="rect">
            <a:avLst/>
          </a:prstGeom>
          <a:solidFill>
            <a:schemeClr val="accent2">
              <a:lumMod val="40000"/>
              <a:lumOff val="60000"/>
            </a:schemeClr>
          </a:solidFill>
        </p:spPr>
        <p:txBody>
          <a:bodyPr wrap="square" rtlCol="0">
            <a:spAutoFit/>
          </a:bodyPr>
          <a:lstStyle/>
          <a:p>
            <a:r>
              <a:rPr lang="en-US" sz="1600"/>
              <a:t>2. From the Summary Page, click More</a:t>
            </a:r>
          </a:p>
        </p:txBody>
      </p:sp>
      <p:sp>
        <p:nvSpPr>
          <p:cNvPr id="9" name="TextBox 8">
            <a:extLst>
              <a:ext uri="{FF2B5EF4-FFF2-40B4-BE49-F238E27FC236}">
                <a16:creationId xmlns:a16="http://schemas.microsoft.com/office/drawing/2014/main" id="{F6D88300-3FD9-8E00-C16A-745ACE34125C}"/>
              </a:ext>
            </a:extLst>
          </p:cNvPr>
          <p:cNvSpPr txBox="1"/>
          <p:nvPr/>
        </p:nvSpPr>
        <p:spPr>
          <a:xfrm>
            <a:off x="523875" y="1622284"/>
            <a:ext cx="3651083" cy="338554"/>
          </a:xfrm>
          <a:prstGeom prst="rect">
            <a:avLst/>
          </a:prstGeom>
          <a:solidFill>
            <a:schemeClr val="accent2">
              <a:lumMod val="40000"/>
              <a:lumOff val="60000"/>
            </a:schemeClr>
          </a:solidFill>
        </p:spPr>
        <p:txBody>
          <a:bodyPr wrap="square" rtlCol="0">
            <a:spAutoFit/>
          </a:bodyPr>
          <a:lstStyle/>
          <a:p>
            <a:r>
              <a:rPr lang="en-US" sz="1600"/>
              <a:t>1. Have your Notice’s Letter ID ready</a:t>
            </a:r>
          </a:p>
        </p:txBody>
      </p:sp>
    </p:spTree>
    <p:extLst>
      <p:ext uri="{BB962C8B-B14F-4D97-AF65-F5344CB8AC3E}">
        <p14:creationId xmlns:p14="http://schemas.microsoft.com/office/powerpoint/2010/main" val="1612292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CEF9-8990-0E2A-37EC-068628640395}"/>
              </a:ext>
            </a:extLst>
          </p:cNvPr>
          <p:cNvSpPr>
            <a:spLocks noGrp="1"/>
          </p:cNvSpPr>
          <p:nvPr>
            <p:ph type="title"/>
          </p:nvPr>
        </p:nvSpPr>
        <p:spPr/>
        <p:txBody>
          <a:bodyPr/>
          <a:lstStyle/>
          <a:p>
            <a:r>
              <a:rPr lang="en-US"/>
              <a:t>Respond to a Notice Using </a:t>
            </a:r>
            <a:br>
              <a:rPr lang="en-US"/>
            </a:br>
            <a:r>
              <a:rPr lang="en-US"/>
              <a:t>Quick Actions</a:t>
            </a:r>
          </a:p>
        </p:txBody>
      </p:sp>
      <p:sp>
        <p:nvSpPr>
          <p:cNvPr id="6" name="Title 1">
            <a:extLst>
              <a:ext uri="{FF2B5EF4-FFF2-40B4-BE49-F238E27FC236}">
                <a16:creationId xmlns:a16="http://schemas.microsoft.com/office/drawing/2014/main" id="{F46473F9-D6BB-B77D-5646-92A8E619CF46}"/>
              </a:ext>
            </a:extLst>
          </p:cNvPr>
          <p:cNvSpPr txBox="1">
            <a:spLocks/>
          </p:cNvSpPr>
          <p:nvPr/>
        </p:nvSpPr>
        <p:spPr>
          <a:xfrm>
            <a:off x="668740" y="2110212"/>
            <a:ext cx="1879308" cy="300319"/>
          </a:xfrm>
          <a:prstGeom prst="rect">
            <a:avLst/>
          </a:prstGeom>
          <a:solidFill>
            <a:schemeClr val="accent2">
              <a:lumMod val="40000"/>
              <a:lumOff val="60000"/>
            </a:schemeClr>
          </a:solidFill>
        </p:spPr>
        <p:txBody>
          <a:bodyPr vert="horz" lIns="91440" tIns="45720" rIns="91440" bIns="45720" rtlCol="0" anchor="t" anchorCtr="0">
            <a:normAutofit fontScale="92500"/>
          </a:bodyPr>
          <a:lstStyle>
            <a:lvl1pPr algn="l" defTabSz="914400" rtl="0" eaLnBrk="1" latinLnBrk="0" hangingPunct="1">
              <a:lnSpc>
                <a:spcPct val="90000"/>
              </a:lnSpc>
              <a:spcBef>
                <a:spcPct val="0"/>
              </a:spcBef>
              <a:buNone/>
              <a:defRPr sz="3600" b="1" i="0" kern="1200">
                <a:solidFill>
                  <a:schemeClr val="accent1">
                    <a:lumMod val="75000"/>
                  </a:schemeClr>
                </a:solidFill>
                <a:latin typeface="Arial" panose="020B0604020202020204" pitchFamily="34" charset="0"/>
                <a:ea typeface="+mj-ea"/>
                <a:cs typeface="Arial" panose="020B0604020202020204" pitchFamily="34" charset="0"/>
              </a:defRPr>
            </a:lvl1pPr>
          </a:lstStyle>
          <a:p>
            <a:r>
              <a:rPr lang="en-US" sz="1600" b="0">
                <a:solidFill>
                  <a:schemeClr val="tx1"/>
                </a:solidFill>
              </a:rPr>
              <a:t>4. Add you Letter ID</a:t>
            </a:r>
          </a:p>
        </p:txBody>
      </p:sp>
      <p:pic>
        <p:nvPicPr>
          <p:cNvPr id="9" name="Picture 8">
            <a:extLst>
              <a:ext uri="{FF2B5EF4-FFF2-40B4-BE49-F238E27FC236}">
                <a16:creationId xmlns:a16="http://schemas.microsoft.com/office/drawing/2014/main" id="{2B0BE190-93FF-3E01-5688-D6E0FFB20DF5}"/>
              </a:ext>
            </a:extLst>
          </p:cNvPr>
          <p:cNvPicPr>
            <a:picLocks noChangeAspect="1"/>
          </p:cNvPicPr>
          <p:nvPr/>
        </p:nvPicPr>
        <p:blipFill rotWithShape="1">
          <a:blip r:embed="rId3"/>
          <a:srcRect r="8356" b="21478"/>
          <a:stretch/>
        </p:blipFill>
        <p:spPr>
          <a:xfrm>
            <a:off x="342381" y="1700887"/>
            <a:ext cx="7281163" cy="1728113"/>
          </a:xfrm>
          <a:prstGeom prst="rect">
            <a:avLst/>
          </a:prstGeom>
        </p:spPr>
      </p:pic>
      <p:pic>
        <p:nvPicPr>
          <p:cNvPr id="12" name="Picture 11">
            <a:extLst>
              <a:ext uri="{FF2B5EF4-FFF2-40B4-BE49-F238E27FC236}">
                <a16:creationId xmlns:a16="http://schemas.microsoft.com/office/drawing/2014/main" id="{999B1D70-BB1E-F59C-71C6-E9DA74855D5C}"/>
              </a:ext>
            </a:extLst>
          </p:cNvPr>
          <p:cNvPicPr>
            <a:picLocks noChangeAspect="1"/>
          </p:cNvPicPr>
          <p:nvPr/>
        </p:nvPicPr>
        <p:blipFill>
          <a:blip r:embed="rId4"/>
          <a:stretch>
            <a:fillRect/>
          </a:stretch>
        </p:blipFill>
        <p:spPr>
          <a:xfrm>
            <a:off x="5750160" y="3675120"/>
            <a:ext cx="6022138" cy="2662147"/>
          </a:xfrm>
          <a:prstGeom prst="rect">
            <a:avLst/>
          </a:prstGeom>
        </p:spPr>
      </p:pic>
      <p:sp>
        <p:nvSpPr>
          <p:cNvPr id="3" name="Rectangle 2">
            <a:extLst>
              <a:ext uri="{FF2B5EF4-FFF2-40B4-BE49-F238E27FC236}">
                <a16:creationId xmlns:a16="http://schemas.microsoft.com/office/drawing/2014/main" id="{7E5559BB-061C-134B-0289-88C029D4A937}"/>
              </a:ext>
            </a:extLst>
          </p:cNvPr>
          <p:cNvSpPr/>
          <p:nvPr/>
        </p:nvSpPr>
        <p:spPr>
          <a:xfrm>
            <a:off x="5997021" y="2553383"/>
            <a:ext cx="946039" cy="2889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CAD059D4-3E6C-DE73-2E92-41AC4C7AB3F6}"/>
              </a:ext>
            </a:extLst>
          </p:cNvPr>
          <p:cNvCxnSpPr>
            <a:cxnSpLocks/>
          </p:cNvCxnSpPr>
          <p:nvPr/>
        </p:nvCxnSpPr>
        <p:spPr>
          <a:xfrm>
            <a:off x="5997021" y="2842316"/>
            <a:ext cx="0" cy="23147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66DE3E8-776D-FCC8-5130-60DDCF8158B3}"/>
              </a:ext>
            </a:extLst>
          </p:cNvPr>
          <p:cNvSpPr/>
          <p:nvPr/>
        </p:nvSpPr>
        <p:spPr>
          <a:xfrm>
            <a:off x="5911590" y="5258766"/>
            <a:ext cx="847725" cy="2889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50A663-9EAC-B3CE-91FC-83B0886FA044}"/>
              </a:ext>
            </a:extLst>
          </p:cNvPr>
          <p:cNvSpPr/>
          <p:nvPr/>
        </p:nvSpPr>
        <p:spPr>
          <a:xfrm>
            <a:off x="10707118" y="6015499"/>
            <a:ext cx="973772" cy="3217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330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1F6C-ADF5-412B-0A1F-B7977981A1E4}"/>
              </a:ext>
            </a:extLst>
          </p:cNvPr>
          <p:cNvSpPr>
            <a:spLocks noGrp="1"/>
          </p:cNvSpPr>
          <p:nvPr>
            <p:ph type="title"/>
          </p:nvPr>
        </p:nvSpPr>
        <p:spPr/>
        <p:txBody>
          <a:bodyPr>
            <a:normAutofit fontScale="90000"/>
          </a:bodyPr>
          <a:lstStyle/>
          <a:p>
            <a:r>
              <a:rPr lang="en-US" sz="4000"/>
              <a:t>Respond to a Notice Using </a:t>
            </a:r>
            <a:br>
              <a:rPr lang="en-US" sz="4000"/>
            </a:br>
            <a:r>
              <a:rPr lang="en-US" sz="4000"/>
              <a:t>Quick Actions</a:t>
            </a:r>
            <a:br>
              <a:rPr lang="en-US"/>
            </a:br>
            <a:endParaRPr lang="en-US"/>
          </a:p>
        </p:txBody>
      </p:sp>
      <p:pic>
        <p:nvPicPr>
          <p:cNvPr id="4" name="Picture 3">
            <a:extLst>
              <a:ext uri="{FF2B5EF4-FFF2-40B4-BE49-F238E27FC236}">
                <a16:creationId xmlns:a16="http://schemas.microsoft.com/office/drawing/2014/main" id="{FF946625-913A-AA42-CF53-3165C8125957}"/>
              </a:ext>
            </a:extLst>
          </p:cNvPr>
          <p:cNvPicPr>
            <a:picLocks noChangeAspect="1"/>
          </p:cNvPicPr>
          <p:nvPr/>
        </p:nvPicPr>
        <p:blipFill>
          <a:blip r:embed="rId3"/>
          <a:stretch>
            <a:fillRect/>
          </a:stretch>
        </p:blipFill>
        <p:spPr>
          <a:xfrm>
            <a:off x="506665" y="2398824"/>
            <a:ext cx="4168930" cy="2949339"/>
          </a:xfrm>
          <a:prstGeom prst="rect">
            <a:avLst/>
          </a:prstGeom>
        </p:spPr>
      </p:pic>
      <p:pic>
        <p:nvPicPr>
          <p:cNvPr id="6" name="Picture 5">
            <a:extLst>
              <a:ext uri="{FF2B5EF4-FFF2-40B4-BE49-F238E27FC236}">
                <a16:creationId xmlns:a16="http://schemas.microsoft.com/office/drawing/2014/main" id="{D507AE55-1D83-8F86-D55D-E0DD75C76891}"/>
              </a:ext>
            </a:extLst>
          </p:cNvPr>
          <p:cNvPicPr>
            <a:picLocks noChangeAspect="1"/>
          </p:cNvPicPr>
          <p:nvPr/>
        </p:nvPicPr>
        <p:blipFill>
          <a:blip r:embed="rId4"/>
          <a:srcRect t="5685"/>
          <a:stretch/>
        </p:blipFill>
        <p:spPr>
          <a:xfrm>
            <a:off x="5911590" y="2398824"/>
            <a:ext cx="4110241" cy="1979853"/>
          </a:xfrm>
          <a:prstGeom prst="rect">
            <a:avLst/>
          </a:prstGeom>
        </p:spPr>
      </p:pic>
      <p:pic>
        <p:nvPicPr>
          <p:cNvPr id="8" name="Picture 7">
            <a:extLst>
              <a:ext uri="{FF2B5EF4-FFF2-40B4-BE49-F238E27FC236}">
                <a16:creationId xmlns:a16="http://schemas.microsoft.com/office/drawing/2014/main" id="{8ACD060E-3F3F-CC93-FBE0-D872D71FC158}"/>
              </a:ext>
            </a:extLst>
          </p:cNvPr>
          <p:cNvPicPr>
            <a:picLocks noChangeAspect="1"/>
          </p:cNvPicPr>
          <p:nvPr/>
        </p:nvPicPr>
        <p:blipFill>
          <a:blip r:embed="rId5"/>
          <a:stretch>
            <a:fillRect/>
          </a:stretch>
        </p:blipFill>
        <p:spPr>
          <a:xfrm>
            <a:off x="8534400" y="3554362"/>
            <a:ext cx="3524742" cy="2762636"/>
          </a:xfrm>
          <a:prstGeom prst="rect">
            <a:avLst/>
          </a:prstGeom>
        </p:spPr>
      </p:pic>
      <p:sp>
        <p:nvSpPr>
          <p:cNvPr id="3" name="Rectangle 2">
            <a:extLst>
              <a:ext uri="{FF2B5EF4-FFF2-40B4-BE49-F238E27FC236}">
                <a16:creationId xmlns:a16="http://schemas.microsoft.com/office/drawing/2014/main" id="{C6D30DA1-E8BE-CE14-DD7D-85D10DBD8BF8}"/>
              </a:ext>
            </a:extLst>
          </p:cNvPr>
          <p:cNvSpPr/>
          <p:nvPr/>
        </p:nvSpPr>
        <p:spPr>
          <a:xfrm>
            <a:off x="9516140" y="3007322"/>
            <a:ext cx="460778" cy="18049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685349B-0E28-45C6-D669-751C49A247E3}"/>
              </a:ext>
            </a:extLst>
          </p:cNvPr>
          <p:cNvSpPr txBox="1"/>
          <p:nvPr/>
        </p:nvSpPr>
        <p:spPr>
          <a:xfrm>
            <a:off x="5911590" y="1745480"/>
            <a:ext cx="5907371" cy="584775"/>
          </a:xfrm>
          <a:prstGeom prst="rect">
            <a:avLst/>
          </a:prstGeom>
          <a:solidFill>
            <a:schemeClr val="accent2">
              <a:lumMod val="40000"/>
              <a:lumOff val="60000"/>
            </a:schemeClr>
          </a:solidFill>
        </p:spPr>
        <p:txBody>
          <a:bodyPr wrap="square" rtlCol="0">
            <a:spAutoFit/>
          </a:bodyPr>
          <a:lstStyle/>
          <a:p>
            <a:r>
              <a:rPr lang="en-US" sz="1600"/>
              <a:t>6. Add Attachments if needed. Lines with a red asterisk are     </a:t>
            </a:r>
          </a:p>
          <a:p>
            <a:r>
              <a:rPr lang="en-US" sz="1600"/>
              <a:t>    required information</a:t>
            </a:r>
          </a:p>
        </p:txBody>
      </p:sp>
      <p:sp>
        <p:nvSpPr>
          <p:cNvPr id="7" name="Rectangle 6">
            <a:extLst>
              <a:ext uri="{FF2B5EF4-FFF2-40B4-BE49-F238E27FC236}">
                <a16:creationId xmlns:a16="http://schemas.microsoft.com/office/drawing/2014/main" id="{73EA7117-D53C-CF51-8D9C-C45DC5F0BED6}"/>
              </a:ext>
            </a:extLst>
          </p:cNvPr>
          <p:cNvSpPr/>
          <p:nvPr/>
        </p:nvSpPr>
        <p:spPr>
          <a:xfrm>
            <a:off x="592607" y="3945199"/>
            <a:ext cx="1567880" cy="8020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8611ED-ABEE-077D-F091-844C8355BA54}"/>
              </a:ext>
            </a:extLst>
          </p:cNvPr>
          <p:cNvSpPr/>
          <p:nvPr/>
        </p:nvSpPr>
        <p:spPr>
          <a:xfrm>
            <a:off x="11130844" y="5971824"/>
            <a:ext cx="928298" cy="34517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03BE95-AA77-EDD5-20C8-C26912734751}"/>
              </a:ext>
            </a:extLst>
          </p:cNvPr>
          <p:cNvSpPr/>
          <p:nvPr/>
        </p:nvSpPr>
        <p:spPr>
          <a:xfrm>
            <a:off x="3814310" y="5063391"/>
            <a:ext cx="861285" cy="28477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92343A5-C1AF-0BF5-0A38-F60CF68E479D}"/>
              </a:ext>
            </a:extLst>
          </p:cNvPr>
          <p:cNvSpPr txBox="1"/>
          <p:nvPr/>
        </p:nvSpPr>
        <p:spPr>
          <a:xfrm>
            <a:off x="506665" y="1893640"/>
            <a:ext cx="4168930" cy="338554"/>
          </a:xfrm>
          <a:prstGeom prst="rect">
            <a:avLst/>
          </a:prstGeom>
          <a:solidFill>
            <a:schemeClr val="accent2">
              <a:lumMod val="40000"/>
              <a:lumOff val="60000"/>
            </a:schemeClr>
          </a:solidFill>
        </p:spPr>
        <p:txBody>
          <a:bodyPr wrap="square" rtlCol="0">
            <a:spAutoFit/>
          </a:bodyPr>
          <a:lstStyle/>
          <a:p>
            <a:r>
              <a:rPr lang="en-US" sz="1600"/>
              <a:t>5. Choose Your Response Type, Next</a:t>
            </a:r>
          </a:p>
        </p:txBody>
      </p:sp>
    </p:spTree>
    <p:extLst>
      <p:ext uri="{BB962C8B-B14F-4D97-AF65-F5344CB8AC3E}">
        <p14:creationId xmlns:p14="http://schemas.microsoft.com/office/powerpoint/2010/main" val="17351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CA637-E983-87EC-60F7-B2D2B5A173E7}"/>
              </a:ext>
            </a:extLst>
          </p:cNvPr>
          <p:cNvSpPr>
            <a:spLocks noGrp="1"/>
          </p:cNvSpPr>
          <p:nvPr>
            <p:ph type="title"/>
          </p:nvPr>
        </p:nvSpPr>
        <p:spPr/>
        <p:txBody>
          <a:bodyPr/>
          <a:lstStyle/>
          <a:p>
            <a:r>
              <a:rPr lang="en-US"/>
              <a:t>Secondary Logons</a:t>
            </a:r>
          </a:p>
        </p:txBody>
      </p:sp>
      <p:pic>
        <p:nvPicPr>
          <p:cNvPr id="14" name="Picture 13">
            <a:extLst>
              <a:ext uri="{FF2B5EF4-FFF2-40B4-BE49-F238E27FC236}">
                <a16:creationId xmlns:a16="http://schemas.microsoft.com/office/drawing/2014/main" id="{2F6D4C4E-A977-8211-6D72-E0B69950C063}"/>
              </a:ext>
            </a:extLst>
          </p:cNvPr>
          <p:cNvPicPr>
            <a:picLocks noChangeAspect="1"/>
          </p:cNvPicPr>
          <p:nvPr/>
        </p:nvPicPr>
        <p:blipFill>
          <a:blip r:embed="rId3"/>
          <a:stretch>
            <a:fillRect/>
          </a:stretch>
        </p:blipFill>
        <p:spPr>
          <a:xfrm>
            <a:off x="491237" y="2681776"/>
            <a:ext cx="6190365" cy="2209201"/>
          </a:xfrm>
          <a:prstGeom prst="rect">
            <a:avLst/>
          </a:prstGeom>
        </p:spPr>
      </p:pic>
      <p:pic>
        <p:nvPicPr>
          <p:cNvPr id="16" name="Picture 15">
            <a:extLst>
              <a:ext uri="{FF2B5EF4-FFF2-40B4-BE49-F238E27FC236}">
                <a16:creationId xmlns:a16="http://schemas.microsoft.com/office/drawing/2014/main" id="{658AAA53-B18F-523C-5F0C-A2866B386246}"/>
              </a:ext>
            </a:extLst>
          </p:cNvPr>
          <p:cNvPicPr>
            <a:picLocks noChangeAspect="1"/>
          </p:cNvPicPr>
          <p:nvPr/>
        </p:nvPicPr>
        <p:blipFill>
          <a:blip r:embed="rId4"/>
          <a:stretch>
            <a:fillRect/>
          </a:stretch>
        </p:blipFill>
        <p:spPr>
          <a:xfrm>
            <a:off x="7065114" y="2681776"/>
            <a:ext cx="4263200" cy="3745429"/>
          </a:xfrm>
          <a:prstGeom prst="rect">
            <a:avLst/>
          </a:prstGeom>
        </p:spPr>
      </p:pic>
      <p:pic>
        <p:nvPicPr>
          <p:cNvPr id="9" name="Picture 8">
            <a:extLst>
              <a:ext uri="{FF2B5EF4-FFF2-40B4-BE49-F238E27FC236}">
                <a16:creationId xmlns:a16="http://schemas.microsoft.com/office/drawing/2014/main" id="{C87CDCC3-27F2-CD3F-359F-9FC17866F84A}"/>
              </a:ext>
            </a:extLst>
          </p:cNvPr>
          <p:cNvPicPr>
            <a:picLocks noChangeAspect="1"/>
          </p:cNvPicPr>
          <p:nvPr/>
        </p:nvPicPr>
        <p:blipFill>
          <a:blip r:embed="rId5"/>
          <a:stretch>
            <a:fillRect/>
          </a:stretch>
        </p:blipFill>
        <p:spPr>
          <a:xfrm>
            <a:off x="4652670" y="4015095"/>
            <a:ext cx="627943" cy="203200"/>
          </a:xfrm>
          <a:prstGeom prst="rect">
            <a:avLst/>
          </a:prstGeom>
        </p:spPr>
      </p:pic>
      <p:sp>
        <p:nvSpPr>
          <p:cNvPr id="17" name="TextBox 16">
            <a:extLst>
              <a:ext uri="{FF2B5EF4-FFF2-40B4-BE49-F238E27FC236}">
                <a16:creationId xmlns:a16="http://schemas.microsoft.com/office/drawing/2014/main" id="{788B2FF9-62E7-3AAE-7E80-ABEE767BAC00}"/>
              </a:ext>
            </a:extLst>
          </p:cNvPr>
          <p:cNvSpPr txBox="1"/>
          <p:nvPr/>
        </p:nvSpPr>
        <p:spPr>
          <a:xfrm>
            <a:off x="491237" y="2244209"/>
            <a:ext cx="905394" cy="369332"/>
          </a:xfrm>
          <a:prstGeom prst="rect">
            <a:avLst/>
          </a:prstGeom>
          <a:solidFill>
            <a:schemeClr val="accent2">
              <a:lumMod val="60000"/>
              <a:lumOff val="40000"/>
            </a:schemeClr>
          </a:solidFill>
        </p:spPr>
        <p:txBody>
          <a:bodyPr wrap="square" rtlCol="0">
            <a:spAutoFit/>
          </a:bodyPr>
          <a:lstStyle/>
          <a:p>
            <a:r>
              <a:rPr lang="en-US"/>
              <a:t>4. Add</a:t>
            </a:r>
          </a:p>
        </p:txBody>
      </p:sp>
      <p:sp>
        <p:nvSpPr>
          <p:cNvPr id="19" name="TextBox 18">
            <a:extLst>
              <a:ext uri="{FF2B5EF4-FFF2-40B4-BE49-F238E27FC236}">
                <a16:creationId xmlns:a16="http://schemas.microsoft.com/office/drawing/2014/main" id="{84F4C371-CE91-CE9E-DC43-27106EFD4550}"/>
              </a:ext>
            </a:extLst>
          </p:cNvPr>
          <p:cNvSpPr txBox="1"/>
          <p:nvPr/>
        </p:nvSpPr>
        <p:spPr>
          <a:xfrm>
            <a:off x="7065114" y="2234316"/>
            <a:ext cx="4263200" cy="369332"/>
          </a:xfrm>
          <a:prstGeom prst="rect">
            <a:avLst/>
          </a:prstGeom>
          <a:solidFill>
            <a:schemeClr val="accent2">
              <a:lumMod val="60000"/>
              <a:lumOff val="40000"/>
            </a:schemeClr>
          </a:solidFill>
        </p:spPr>
        <p:txBody>
          <a:bodyPr wrap="square" rtlCol="0">
            <a:spAutoFit/>
          </a:bodyPr>
          <a:lstStyle/>
          <a:p>
            <a:r>
              <a:rPr lang="en-US"/>
              <a:t>5.Complete all required fields, click Next</a:t>
            </a:r>
          </a:p>
        </p:txBody>
      </p:sp>
      <p:pic>
        <p:nvPicPr>
          <p:cNvPr id="21" name="Picture 20">
            <a:extLst>
              <a:ext uri="{FF2B5EF4-FFF2-40B4-BE49-F238E27FC236}">
                <a16:creationId xmlns:a16="http://schemas.microsoft.com/office/drawing/2014/main" id="{325DC757-FD7A-E456-281C-AFB2CBE2ADA1}"/>
              </a:ext>
            </a:extLst>
          </p:cNvPr>
          <p:cNvPicPr>
            <a:picLocks noChangeAspect="1"/>
          </p:cNvPicPr>
          <p:nvPr/>
        </p:nvPicPr>
        <p:blipFill>
          <a:blip r:embed="rId5"/>
          <a:stretch>
            <a:fillRect/>
          </a:stretch>
        </p:blipFill>
        <p:spPr>
          <a:xfrm>
            <a:off x="10557284" y="6156131"/>
            <a:ext cx="771030" cy="271074"/>
          </a:xfrm>
          <a:prstGeom prst="rect">
            <a:avLst/>
          </a:prstGeom>
        </p:spPr>
      </p:pic>
    </p:spTree>
    <p:extLst>
      <p:ext uri="{BB962C8B-B14F-4D97-AF65-F5344CB8AC3E}">
        <p14:creationId xmlns:p14="http://schemas.microsoft.com/office/powerpoint/2010/main" val="505285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D6EF-36D4-522F-EBDB-08B104DA3737}"/>
              </a:ext>
            </a:extLst>
          </p:cNvPr>
          <p:cNvSpPr>
            <a:spLocks noGrp="1"/>
          </p:cNvSpPr>
          <p:nvPr>
            <p:ph type="title"/>
          </p:nvPr>
        </p:nvSpPr>
        <p:spPr/>
        <p:txBody>
          <a:bodyPr/>
          <a:lstStyle/>
          <a:p>
            <a:r>
              <a:rPr lang="en-US"/>
              <a:t>Respond to a Notice Using</a:t>
            </a:r>
            <a:br>
              <a:rPr lang="en-US"/>
            </a:br>
            <a:r>
              <a:rPr lang="en-US"/>
              <a:t>Quick Actions</a:t>
            </a:r>
          </a:p>
        </p:txBody>
      </p:sp>
      <p:pic>
        <p:nvPicPr>
          <p:cNvPr id="4" name="Picture 3">
            <a:extLst>
              <a:ext uri="{FF2B5EF4-FFF2-40B4-BE49-F238E27FC236}">
                <a16:creationId xmlns:a16="http://schemas.microsoft.com/office/drawing/2014/main" id="{06E691D2-C643-F085-E4C3-840C98F96867}"/>
              </a:ext>
            </a:extLst>
          </p:cNvPr>
          <p:cNvPicPr>
            <a:picLocks noChangeAspect="1"/>
          </p:cNvPicPr>
          <p:nvPr/>
        </p:nvPicPr>
        <p:blipFill>
          <a:blip r:embed="rId3"/>
          <a:srcRect t="29318"/>
          <a:stretch/>
        </p:blipFill>
        <p:spPr>
          <a:xfrm>
            <a:off x="342381" y="2593859"/>
            <a:ext cx="5400213" cy="2557160"/>
          </a:xfrm>
          <a:prstGeom prst="rect">
            <a:avLst/>
          </a:prstGeom>
        </p:spPr>
      </p:pic>
      <p:pic>
        <p:nvPicPr>
          <p:cNvPr id="6" name="Picture 5">
            <a:extLst>
              <a:ext uri="{FF2B5EF4-FFF2-40B4-BE49-F238E27FC236}">
                <a16:creationId xmlns:a16="http://schemas.microsoft.com/office/drawing/2014/main" id="{5E16BF61-EF7F-91C7-B50E-F32340FA9811}"/>
              </a:ext>
            </a:extLst>
          </p:cNvPr>
          <p:cNvPicPr>
            <a:picLocks noChangeAspect="1"/>
          </p:cNvPicPr>
          <p:nvPr/>
        </p:nvPicPr>
        <p:blipFill>
          <a:blip r:embed="rId4"/>
          <a:stretch>
            <a:fillRect/>
          </a:stretch>
        </p:blipFill>
        <p:spPr>
          <a:xfrm>
            <a:off x="6096000" y="3207648"/>
            <a:ext cx="4934639" cy="1943371"/>
          </a:xfrm>
          <a:prstGeom prst="rect">
            <a:avLst/>
          </a:prstGeom>
        </p:spPr>
      </p:pic>
      <p:sp>
        <p:nvSpPr>
          <p:cNvPr id="3" name="TextBox 2">
            <a:extLst>
              <a:ext uri="{FF2B5EF4-FFF2-40B4-BE49-F238E27FC236}">
                <a16:creationId xmlns:a16="http://schemas.microsoft.com/office/drawing/2014/main" id="{F50051E7-BCC4-291A-23FA-B360BF1B68B3}"/>
              </a:ext>
            </a:extLst>
          </p:cNvPr>
          <p:cNvSpPr txBox="1"/>
          <p:nvPr/>
        </p:nvSpPr>
        <p:spPr>
          <a:xfrm>
            <a:off x="444965" y="2106981"/>
            <a:ext cx="1929745" cy="338554"/>
          </a:xfrm>
          <a:prstGeom prst="rect">
            <a:avLst/>
          </a:prstGeom>
          <a:solidFill>
            <a:schemeClr val="accent2">
              <a:lumMod val="40000"/>
              <a:lumOff val="60000"/>
            </a:schemeClr>
          </a:solidFill>
        </p:spPr>
        <p:txBody>
          <a:bodyPr wrap="square" rtlCol="0">
            <a:spAutoFit/>
          </a:bodyPr>
          <a:lstStyle/>
          <a:p>
            <a:r>
              <a:rPr lang="en-US" sz="1600"/>
              <a:t>7. Click Submit </a:t>
            </a:r>
          </a:p>
        </p:txBody>
      </p:sp>
      <p:sp>
        <p:nvSpPr>
          <p:cNvPr id="5" name="Rectangle 4">
            <a:extLst>
              <a:ext uri="{FF2B5EF4-FFF2-40B4-BE49-F238E27FC236}">
                <a16:creationId xmlns:a16="http://schemas.microsoft.com/office/drawing/2014/main" id="{87A978D0-BD6D-48FD-CC50-D940BBFD4A24}"/>
              </a:ext>
            </a:extLst>
          </p:cNvPr>
          <p:cNvSpPr/>
          <p:nvPr/>
        </p:nvSpPr>
        <p:spPr>
          <a:xfrm>
            <a:off x="4722125" y="4704947"/>
            <a:ext cx="1012053" cy="3700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54D660-444F-B23F-CC4D-2B78C20FDC63}"/>
              </a:ext>
            </a:extLst>
          </p:cNvPr>
          <p:cNvSpPr/>
          <p:nvPr/>
        </p:nvSpPr>
        <p:spPr>
          <a:xfrm flipV="1">
            <a:off x="6280161" y="4271749"/>
            <a:ext cx="1952978" cy="76180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7E3767-C2CD-9D16-436C-974D510B29EE}"/>
              </a:ext>
            </a:extLst>
          </p:cNvPr>
          <p:cNvSpPr txBox="1"/>
          <p:nvPr/>
        </p:nvSpPr>
        <p:spPr>
          <a:xfrm>
            <a:off x="6096000" y="2106981"/>
            <a:ext cx="5112771" cy="830997"/>
          </a:xfrm>
          <a:prstGeom prst="rect">
            <a:avLst/>
          </a:prstGeom>
          <a:solidFill>
            <a:schemeClr val="accent2">
              <a:lumMod val="40000"/>
              <a:lumOff val="60000"/>
            </a:schemeClr>
          </a:solidFill>
        </p:spPr>
        <p:txBody>
          <a:bodyPr wrap="square">
            <a:spAutoFit/>
          </a:bodyPr>
          <a:lstStyle/>
          <a:p>
            <a:r>
              <a:rPr lang="en-US" sz="1600"/>
              <a:t>8. Write down or print the confirmation number</a:t>
            </a:r>
          </a:p>
          <a:p>
            <a:r>
              <a:rPr lang="en-US" sz="1600"/>
              <a:t>     for your records</a:t>
            </a:r>
          </a:p>
          <a:p>
            <a:r>
              <a:rPr lang="en-US" sz="1600"/>
              <a:t>9. Click OK to return to e-Services</a:t>
            </a:r>
          </a:p>
        </p:txBody>
      </p:sp>
    </p:spTree>
    <p:extLst>
      <p:ext uri="{BB962C8B-B14F-4D97-AF65-F5344CB8AC3E}">
        <p14:creationId xmlns:p14="http://schemas.microsoft.com/office/powerpoint/2010/main" val="1598823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D6EF-36D4-522F-EBDB-08B104DA3737}"/>
              </a:ext>
            </a:extLst>
          </p:cNvPr>
          <p:cNvSpPr>
            <a:spLocks noGrp="1"/>
          </p:cNvSpPr>
          <p:nvPr>
            <p:ph type="title"/>
          </p:nvPr>
        </p:nvSpPr>
        <p:spPr/>
        <p:txBody>
          <a:bodyPr/>
          <a:lstStyle/>
          <a:p>
            <a:r>
              <a:rPr lang="en-US"/>
              <a:t>Virtual Assistance</a:t>
            </a:r>
          </a:p>
        </p:txBody>
      </p:sp>
      <p:pic>
        <p:nvPicPr>
          <p:cNvPr id="9" name="Picture 8">
            <a:extLst>
              <a:ext uri="{FF2B5EF4-FFF2-40B4-BE49-F238E27FC236}">
                <a16:creationId xmlns:a16="http://schemas.microsoft.com/office/drawing/2014/main" id="{0C94D4BF-1F93-E527-9E11-622BD418CA8E}"/>
              </a:ext>
            </a:extLst>
          </p:cNvPr>
          <p:cNvPicPr>
            <a:picLocks noChangeAspect="1"/>
          </p:cNvPicPr>
          <p:nvPr/>
        </p:nvPicPr>
        <p:blipFill>
          <a:blip r:embed="rId3"/>
          <a:srcRect r="2483" b="46002"/>
          <a:stretch/>
        </p:blipFill>
        <p:spPr>
          <a:xfrm>
            <a:off x="342381" y="1034174"/>
            <a:ext cx="4602110" cy="1691571"/>
          </a:xfrm>
          <a:prstGeom prst="rect">
            <a:avLst/>
          </a:prstGeom>
        </p:spPr>
      </p:pic>
      <p:pic>
        <p:nvPicPr>
          <p:cNvPr id="11" name="Picture 10">
            <a:extLst>
              <a:ext uri="{FF2B5EF4-FFF2-40B4-BE49-F238E27FC236}">
                <a16:creationId xmlns:a16="http://schemas.microsoft.com/office/drawing/2014/main" id="{7FD489B4-A250-FCDE-1436-253F514A0A4A}"/>
              </a:ext>
            </a:extLst>
          </p:cNvPr>
          <p:cNvPicPr>
            <a:picLocks noChangeAspect="1"/>
          </p:cNvPicPr>
          <p:nvPr/>
        </p:nvPicPr>
        <p:blipFill rotWithShape="1">
          <a:blip r:embed="rId4"/>
          <a:srcRect l="4048" t="54538" r="4244" b="1752"/>
          <a:stretch/>
        </p:blipFill>
        <p:spPr>
          <a:xfrm>
            <a:off x="1042851" y="2725745"/>
            <a:ext cx="3529436" cy="3428886"/>
          </a:xfrm>
          <a:prstGeom prst="rect">
            <a:avLst/>
          </a:prstGeom>
        </p:spPr>
      </p:pic>
      <p:sp>
        <p:nvSpPr>
          <p:cNvPr id="7" name="Rectangle 6">
            <a:extLst>
              <a:ext uri="{FF2B5EF4-FFF2-40B4-BE49-F238E27FC236}">
                <a16:creationId xmlns:a16="http://schemas.microsoft.com/office/drawing/2014/main" id="{7E54D660-444F-B23F-CC4D-2B78C20FDC63}"/>
              </a:ext>
            </a:extLst>
          </p:cNvPr>
          <p:cNvSpPr/>
          <p:nvPr/>
        </p:nvSpPr>
        <p:spPr>
          <a:xfrm>
            <a:off x="1311501" y="1317952"/>
            <a:ext cx="1619392" cy="3258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A978D0-BD6D-48FD-CC50-D940BBFD4A24}"/>
              </a:ext>
            </a:extLst>
          </p:cNvPr>
          <p:cNvSpPr/>
          <p:nvPr/>
        </p:nvSpPr>
        <p:spPr>
          <a:xfrm>
            <a:off x="1087517" y="5698672"/>
            <a:ext cx="2447248" cy="41288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E501B46-33CE-D9DB-129D-E68968A4B8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18991" r="-5062"/>
          <a:stretch/>
        </p:blipFill>
        <p:spPr bwMode="auto">
          <a:xfrm>
            <a:off x="5644961" y="1193164"/>
            <a:ext cx="3642624" cy="49614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1A1AABB-CD9E-99C4-53B1-1AA55DFFDEE9}"/>
              </a:ext>
            </a:extLst>
          </p:cNvPr>
          <p:cNvSpPr/>
          <p:nvPr/>
        </p:nvSpPr>
        <p:spPr>
          <a:xfrm>
            <a:off x="6096000" y="1896642"/>
            <a:ext cx="1421466" cy="41288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EF8BB5F-C944-90B9-5CFB-7FBC8BF004E5}"/>
              </a:ext>
            </a:extLst>
          </p:cNvPr>
          <p:cNvSpPr/>
          <p:nvPr/>
        </p:nvSpPr>
        <p:spPr>
          <a:xfrm>
            <a:off x="5911589" y="4936672"/>
            <a:ext cx="2751147" cy="117488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321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FCC4-6A13-F24B-B7E6-974AF1583413}"/>
              </a:ext>
            </a:extLst>
          </p:cNvPr>
          <p:cNvSpPr>
            <a:spLocks noGrp="1"/>
          </p:cNvSpPr>
          <p:nvPr>
            <p:ph type="title"/>
          </p:nvPr>
        </p:nvSpPr>
        <p:spPr/>
        <p:txBody>
          <a:bodyPr/>
          <a:lstStyle/>
          <a:p>
            <a:r>
              <a:rPr lang="en-US"/>
              <a:t>Refunds</a:t>
            </a:r>
          </a:p>
        </p:txBody>
      </p:sp>
      <p:sp>
        <p:nvSpPr>
          <p:cNvPr id="3" name="Text Placeholder 2">
            <a:extLst>
              <a:ext uri="{FF2B5EF4-FFF2-40B4-BE49-F238E27FC236}">
                <a16:creationId xmlns:a16="http://schemas.microsoft.com/office/drawing/2014/main" id="{B926BA6B-44D9-0349-B0F9-14D9CBFF2787}"/>
              </a:ext>
            </a:extLst>
          </p:cNvPr>
          <p:cNvSpPr>
            <a:spLocks noGrp="1"/>
          </p:cNvSpPr>
          <p:nvPr>
            <p:ph type="body" idx="1"/>
          </p:nvPr>
        </p:nvSpPr>
        <p:spPr/>
        <p:txBody>
          <a:bodyPr/>
          <a:lstStyle/>
          <a:p>
            <a:endParaRPr lang="en-US"/>
          </a:p>
          <a:p>
            <a:r>
              <a:rPr lang="en-US"/>
              <a:t>Kustaa Pantin, Grace Wong</a:t>
            </a:r>
          </a:p>
        </p:txBody>
      </p:sp>
      <p:sp>
        <p:nvSpPr>
          <p:cNvPr id="4" name="Slide Number Placeholder 3">
            <a:extLst>
              <a:ext uri="{FF2B5EF4-FFF2-40B4-BE49-F238E27FC236}">
                <a16:creationId xmlns:a16="http://schemas.microsoft.com/office/drawing/2014/main" id="{2F3E60C3-E289-4C4B-A5FC-89C4DFAC9D84}"/>
              </a:ext>
            </a:extLst>
          </p:cNvPr>
          <p:cNvSpPr>
            <a:spLocks noGrp="1"/>
          </p:cNvSpPr>
          <p:nvPr>
            <p:ph type="sldNum" sz="quarter" idx="12"/>
          </p:nvPr>
        </p:nvSpPr>
        <p:spPr/>
        <p:txBody>
          <a:bodyPr/>
          <a:lstStyle/>
          <a:p>
            <a:fld id="{771AABBD-9DB8-A246-B64A-D658E31C8E4C}" type="slidenum">
              <a:rPr lang="en-US" smtClean="0"/>
              <a:t>42</a:t>
            </a:fld>
            <a:endParaRPr lang="en-US"/>
          </a:p>
        </p:txBody>
      </p:sp>
    </p:spTree>
    <p:extLst>
      <p:ext uri="{BB962C8B-B14F-4D97-AF65-F5344CB8AC3E}">
        <p14:creationId xmlns:p14="http://schemas.microsoft.com/office/powerpoint/2010/main" val="3555384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Requesting a Refund on e-Services</a:t>
            </a:r>
          </a:p>
        </p:txBody>
      </p:sp>
      <p:sp>
        <p:nvSpPr>
          <p:cNvPr id="5" name="Text Placeholder 4">
            <a:extLst>
              <a:ext uri="{FF2B5EF4-FFF2-40B4-BE49-F238E27FC236}">
                <a16:creationId xmlns:a16="http://schemas.microsoft.com/office/drawing/2014/main" id="{95BBB2FE-AB01-C775-59D8-7C736609A92D}"/>
              </a:ext>
            </a:extLst>
          </p:cNvPr>
          <p:cNvSpPr>
            <a:spLocks noGrp="1"/>
          </p:cNvSpPr>
          <p:nvPr>
            <p:ph sz="half" idx="1"/>
          </p:nvPr>
        </p:nvSpPr>
        <p:spPr>
          <a:xfrm>
            <a:off x="460284" y="1946785"/>
            <a:ext cx="3661341" cy="698981"/>
          </a:xfrm>
          <a:solidFill>
            <a:schemeClr val="accent2">
              <a:lumMod val="40000"/>
              <a:lumOff val="60000"/>
            </a:schemeClr>
          </a:solidFill>
        </p:spPr>
        <p:txBody>
          <a:bodyPr>
            <a:normAutofit/>
          </a:bodyPr>
          <a:lstStyle/>
          <a:p>
            <a:pPr marL="0" indent="0">
              <a:buNone/>
            </a:pPr>
            <a:r>
              <a:rPr lang="en-US" sz="1600" b="0"/>
              <a:t>1. Log into your e-Services account.</a:t>
            </a:r>
          </a:p>
          <a:p>
            <a:pPr marL="0" indent="0">
              <a:buNone/>
            </a:pPr>
            <a:r>
              <a:rPr lang="en-US" sz="1600" b="0"/>
              <a:t>2. Click on “More Requests.”</a:t>
            </a:r>
            <a:endParaRPr lang="en-US" sz="1600"/>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43</a:t>
            </a:fld>
            <a:endParaRPr lang="en-US"/>
          </a:p>
        </p:txBody>
      </p:sp>
      <p:pic>
        <p:nvPicPr>
          <p:cNvPr id="8" name="Picture 7">
            <a:extLst>
              <a:ext uri="{FF2B5EF4-FFF2-40B4-BE49-F238E27FC236}">
                <a16:creationId xmlns:a16="http://schemas.microsoft.com/office/drawing/2014/main" id="{3653CFD7-BC17-0028-55D2-1DC11C0C78C0}"/>
              </a:ext>
            </a:extLst>
          </p:cNvPr>
          <p:cNvPicPr>
            <a:picLocks noChangeAspect="1"/>
          </p:cNvPicPr>
          <p:nvPr/>
        </p:nvPicPr>
        <p:blipFill>
          <a:blip r:embed="rId3"/>
          <a:stretch>
            <a:fillRect/>
          </a:stretch>
        </p:blipFill>
        <p:spPr>
          <a:xfrm>
            <a:off x="460284" y="3162898"/>
            <a:ext cx="8690143" cy="2537988"/>
          </a:xfrm>
          <a:prstGeom prst="rect">
            <a:avLst/>
          </a:prstGeom>
        </p:spPr>
      </p:pic>
      <p:sp>
        <p:nvSpPr>
          <p:cNvPr id="15" name="TextBox 14">
            <a:extLst>
              <a:ext uri="{FF2B5EF4-FFF2-40B4-BE49-F238E27FC236}">
                <a16:creationId xmlns:a16="http://schemas.microsoft.com/office/drawing/2014/main" id="{B25B9011-6D82-200E-50E2-28DC2B9924BA}"/>
              </a:ext>
            </a:extLst>
          </p:cNvPr>
          <p:cNvSpPr txBox="1"/>
          <p:nvPr/>
        </p:nvSpPr>
        <p:spPr>
          <a:xfrm>
            <a:off x="6819339" y="5163712"/>
            <a:ext cx="1061156" cy="369332"/>
          </a:xfrm>
          <a:prstGeom prst="rect">
            <a:avLst/>
          </a:prstGeom>
          <a:noFill/>
          <a:ln w="28575">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611723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Requesting a Refund on e-Services</a:t>
            </a:r>
          </a:p>
        </p:txBody>
      </p:sp>
      <p:sp>
        <p:nvSpPr>
          <p:cNvPr id="5" name="Text Placeholder 4">
            <a:extLst>
              <a:ext uri="{FF2B5EF4-FFF2-40B4-BE49-F238E27FC236}">
                <a16:creationId xmlns:a16="http://schemas.microsoft.com/office/drawing/2014/main" id="{95BBB2FE-AB01-C775-59D8-7C736609A92D}"/>
              </a:ext>
            </a:extLst>
          </p:cNvPr>
          <p:cNvSpPr>
            <a:spLocks noGrp="1"/>
          </p:cNvSpPr>
          <p:nvPr>
            <p:ph sz="half" idx="1"/>
          </p:nvPr>
        </p:nvSpPr>
        <p:spPr>
          <a:xfrm>
            <a:off x="624602" y="1896701"/>
            <a:ext cx="5164825" cy="409772"/>
          </a:xfrm>
          <a:solidFill>
            <a:schemeClr val="accent2">
              <a:lumMod val="40000"/>
              <a:lumOff val="60000"/>
            </a:schemeClr>
          </a:solidFill>
        </p:spPr>
        <p:txBody>
          <a:bodyPr>
            <a:normAutofit/>
          </a:bodyPr>
          <a:lstStyle/>
          <a:p>
            <a:pPr marL="0" indent="0">
              <a:buNone/>
            </a:pPr>
            <a:r>
              <a:rPr lang="en-US" sz="1600" b="0"/>
              <a:t>3. Go to Refunds and Click on Request a Refund</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44</a:t>
            </a:fld>
            <a:endParaRPr lang="en-US"/>
          </a:p>
        </p:txBody>
      </p:sp>
      <p:pic>
        <p:nvPicPr>
          <p:cNvPr id="12" name="Picture 11">
            <a:extLst>
              <a:ext uri="{FF2B5EF4-FFF2-40B4-BE49-F238E27FC236}">
                <a16:creationId xmlns:a16="http://schemas.microsoft.com/office/drawing/2014/main" id="{9693E2DC-1AE1-5336-6A4A-205414D75399}"/>
              </a:ext>
            </a:extLst>
          </p:cNvPr>
          <p:cNvPicPr>
            <a:picLocks noChangeAspect="1"/>
          </p:cNvPicPr>
          <p:nvPr/>
        </p:nvPicPr>
        <p:blipFill rotWithShape="1">
          <a:blip r:embed="rId3"/>
          <a:srcRect l="2839" t="5206"/>
          <a:stretch/>
        </p:blipFill>
        <p:spPr>
          <a:xfrm>
            <a:off x="624603" y="2677118"/>
            <a:ext cx="5164826" cy="1860250"/>
          </a:xfrm>
          <a:prstGeom prst="rect">
            <a:avLst/>
          </a:prstGeom>
        </p:spPr>
      </p:pic>
      <p:pic>
        <p:nvPicPr>
          <p:cNvPr id="14" name="Picture 13">
            <a:extLst>
              <a:ext uri="{FF2B5EF4-FFF2-40B4-BE49-F238E27FC236}">
                <a16:creationId xmlns:a16="http://schemas.microsoft.com/office/drawing/2014/main" id="{B2B4CAC1-DCA0-8127-31B1-F7CCAF5FCF1A}"/>
              </a:ext>
            </a:extLst>
          </p:cNvPr>
          <p:cNvPicPr>
            <a:picLocks noChangeAspect="1"/>
          </p:cNvPicPr>
          <p:nvPr/>
        </p:nvPicPr>
        <p:blipFill>
          <a:blip r:embed="rId4"/>
          <a:stretch>
            <a:fillRect/>
          </a:stretch>
        </p:blipFill>
        <p:spPr>
          <a:xfrm>
            <a:off x="6706229" y="2608367"/>
            <a:ext cx="2619741" cy="2343477"/>
          </a:xfrm>
          <a:prstGeom prst="rect">
            <a:avLst/>
          </a:prstGeom>
        </p:spPr>
      </p:pic>
      <p:sp>
        <p:nvSpPr>
          <p:cNvPr id="9" name="TextBox 8">
            <a:extLst>
              <a:ext uri="{FF2B5EF4-FFF2-40B4-BE49-F238E27FC236}">
                <a16:creationId xmlns:a16="http://schemas.microsoft.com/office/drawing/2014/main" id="{02D939AE-66EE-69B1-E652-DE4C2EA88A3A}"/>
              </a:ext>
            </a:extLst>
          </p:cNvPr>
          <p:cNvSpPr txBox="1"/>
          <p:nvPr/>
        </p:nvSpPr>
        <p:spPr>
          <a:xfrm>
            <a:off x="7104486" y="3736093"/>
            <a:ext cx="1207911" cy="369332"/>
          </a:xfrm>
          <a:prstGeom prst="rect">
            <a:avLst/>
          </a:prstGeom>
          <a:noFill/>
          <a:ln w="28575">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1873973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Requesting a Refund on e-Services</a:t>
            </a:r>
          </a:p>
        </p:txBody>
      </p:sp>
      <p:sp>
        <p:nvSpPr>
          <p:cNvPr id="5" name="Text Placeholder 4">
            <a:extLst>
              <a:ext uri="{FF2B5EF4-FFF2-40B4-BE49-F238E27FC236}">
                <a16:creationId xmlns:a16="http://schemas.microsoft.com/office/drawing/2014/main" id="{95BBB2FE-AB01-C775-59D8-7C736609A92D}"/>
              </a:ext>
            </a:extLst>
          </p:cNvPr>
          <p:cNvSpPr>
            <a:spLocks noGrp="1"/>
          </p:cNvSpPr>
          <p:nvPr>
            <p:ph sz="half" idx="1"/>
          </p:nvPr>
        </p:nvSpPr>
        <p:spPr>
          <a:xfrm>
            <a:off x="744731" y="1512250"/>
            <a:ext cx="6980400" cy="715733"/>
          </a:xfrm>
          <a:solidFill>
            <a:schemeClr val="accent2">
              <a:lumMod val="40000"/>
              <a:lumOff val="60000"/>
            </a:schemeClr>
          </a:solidFill>
        </p:spPr>
        <p:txBody>
          <a:bodyPr>
            <a:normAutofit/>
          </a:bodyPr>
          <a:lstStyle/>
          <a:p>
            <a:pPr marL="0" indent="0">
              <a:buNone/>
            </a:pPr>
            <a:r>
              <a:rPr lang="en-US" sz="1600" b="0"/>
              <a:t>4. Enter amount you would like refunded and/or credited forward.</a:t>
            </a:r>
          </a:p>
          <a:p>
            <a:pPr lvl="1">
              <a:buFont typeface="Arial" panose="020B0604020202020204" pitchFamily="34" charset="0"/>
              <a:buChar char="•"/>
            </a:pPr>
            <a:r>
              <a:rPr lang="en-US" sz="1400" b="0"/>
              <a:t>Please only enter amounts that you have not already requested. </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45</a:t>
            </a:fld>
            <a:endParaRPr lang="en-US"/>
          </a:p>
        </p:txBody>
      </p:sp>
      <p:pic>
        <p:nvPicPr>
          <p:cNvPr id="9" name="Content Placeholder 8" descr="Table&#10;&#10;Description automatically generated">
            <a:extLst>
              <a:ext uri="{FF2B5EF4-FFF2-40B4-BE49-F238E27FC236}">
                <a16:creationId xmlns:a16="http://schemas.microsoft.com/office/drawing/2014/main" id="{EAF1A838-AB53-1980-0CB1-1F9D51B58E4C}"/>
              </a:ext>
            </a:extLst>
          </p:cNvPr>
          <p:cNvPicPr>
            <a:picLocks noGrp="1" noChangeAspect="1"/>
          </p:cNvPicPr>
          <p:nvPr>
            <p:ph sz="half" idx="2"/>
          </p:nvPr>
        </p:nvPicPr>
        <p:blipFill>
          <a:blip r:embed="rId3"/>
          <a:srcRect t="16360"/>
          <a:stretch/>
        </p:blipFill>
        <p:spPr>
          <a:xfrm>
            <a:off x="744731" y="2356391"/>
            <a:ext cx="7785100" cy="3986781"/>
          </a:xfrm>
        </p:spPr>
      </p:pic>
      <p:sp>
        <p:nvSpPr>
          <p:cNvPr id="10" name="TextBox 9">
            <a:extLst>
              <a:ext uri="{FF2B5EF4-FFF2-40B4-BE49-F238E27FC236}">
                <a16:creationId xmlns:a16="http://schemas.microsoft.com/office/drawing/2014/main" id="{C43D65E3-1943-B94A-EAE5-2581847A34A5}"/>
              </a:ext>
            </a:extLst>
          </p:cNvPr>
          <p:cNvSpPr txBox="1"/>
          <p:nvPr/>
        </p:nvSpPr>
        <p:spPr>
          <a:xfrm>
            <a:off x="744731" y="3712377"/>
            <a:ext cx="7849305" cy="1274807"/>
          </a:xfrm>
          <a:prstGeom prst="rect">
            <a:avLst/>
          </a:prstGeom>
          <a:noFill/>
          <a:ln w="28575">
            <a:solidFill>
              <a:srgbClr val="FF0000"/>
            </a:solidFill>
          </a:ln>
        </p:spPr>
        <p:txBody>
          <a:bodyPr wrap="square" rtlCol="0">
            <a:spAutoFit/>
          </a:bodyPr>
          <a:lstStyle/>
          <a:p>
            <a:endParaRPr lang="en-US"/>
          </a:p>
        </p:txBody>
      </p:sp>
      <p:sp>
        <p:nvSpPr>
          <p:cNvPr id="2" name="TextBox 1">
            <a:extLst>
              <a:ext uri="{FF2B5EF4-FFF2-40B4-BE49-F238E27FC236}">
                <a16:creationId xmlns:a16="http://schemas.microsoft.com/office/drawing/2014/main" id="{E75CCB2C-C869-12C3-2D93-849D14C56762}"/>
              </a:ext>
            </a:extLst>
          </p:cNvPr>
          <p:cNvSpPr txBox="1"/>
          <p:nvPr/>
        </p:nvSpPr>
        <p:spPr>
          <a:xfrm>
            <a:off x="7688808" y="5991224"/>
            <a:ext cx="873125" cy="365126"/>
          </a:xfrm>
          <a:prstGeom prst="rect">
            <a:avLst/>
          </a:prstGeom>
          <a:noFill/>
          <a:ln w="28575">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3901492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Where’s My Refund?</a:t>
            </a:r>
          </a:p>
        </p:txBody>
      </p:sp>
      <p:sp>
        <p:nvSpPr>
          <p:cNvPr id="5" name="Text Placeholder 4">
            <a:extLst>
              <a:ext uri="{FF2B5EF4-FFF2-40B4-BE49-F238E27FC236}">
                <a16:creationId xmlns:a16="http://schemas.microsoft.com/office/drawing/2014/main" id="{95BBB2FE-AB01-C775-59D8-7C736609A92D}"/>
              </a:ext>
            </a:extLst>
          </p:cNvPr>
          <p:cNvSpPr>
            <a:spLocks noGrp="1"/>
          </p:cNvSpPr>
          <p:nvPr>
            <p:ph type="body" sz="quarter" idx="13"/>
          </p:nvPr>
        </p:nvSpPr>
        <p:spPr>
          <a:xfrm>
            <a:off x="456983" y="1707313"/>
            <a:ext cx="2731911" cy="1721686"/>
          </a:xfrm>
          <a:solidFill>
            <a:schemeClr val="accent2">
              <a:lumMod val="40000"/>
              <a:lumOff val="60000"/>
            </a:schemeClr>
          </a:solidFill>
        </p:spPr>
        <p:txBody>
          <a:bodyPr>
            <a:normAutofit/>
          </a:bodyPr>
          <a:lstStyle/>
          <a:p>
            <a:pPr>
              <a:buFont typeface="Arial" panose="020B0604020202020204" pitchFamily="34" charset="0"/>
              <a:buChar char="•"/>
            </a:pPr>
            <a:r>
              <a:rPr lang="en-US" sz="1600" b="0"/>
              <a:t>You do not need to log in to inquire about the status of your refund.</a:t>
            </a:r>
          </a:p>
          <a:p>
            <a:pPr>
              <a:buFont typeface="Arial" panose="020B0604020202020204" pitchFamily="34" charset="0"/>
              <a:buChar char="•"/>
            </a:pPr>
            <a:r>
              <a:rPr lang="en-US" sz="1600" b="0"/>
              <a:t>On the e-Services page, click on the “Where is My Refund” link</a:t>
            </a:r>
          </a:p>
          <a:p>
            <a:pPr marL="0" indent="0">
              <a:buNone/>
            </a:pPr>
            <a:endParaRPr lang="en-US"/>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46</a:t>
            </a:fld>
            <a:endParaRPr lang="en-US"/>
          </a:p>
        </p:txBody>
      </p:sp>
      <p:pic>
        <p:nvPicPr>
          <p:cNvPr id="8" name="Picture 7">
            <a:extLst>
              <a:ext uri="{FF2B5EF4-FFF2-40B4-BE49-F238E27FC236}">
                <a16:creationId xmlns:a16="http://schemas.microsoft.com/office/drawing/2014/main" id="{28ABA3D4-7036-A40A-1A0D-644287B27324}"/>
              </a:ext>
            </a:extLst>
          </p:cNvPr>
          <p:cNvPicPr>
            <a:picLocks noChangeAspect="1"/>
          </p:cNvPicPr>
          <p:nvPr/>
        </p:nvPicPr>
        <p:blipFill>
          <a:blip r:embed="rId3"/>
          <a:stretch>
            <a:fillRect/>
          </a:stretch>
        </p:blipFill>
        <p:spPr>
          <a:xfrm>
            <a:off x="4051946" y="888550"/>
            <a:ext cx="7683071" cy="5193532"/>
          </a:xfrm>
          <a:prstGeom prst="rect">
            <a:avLst/>
          </a:prstGeom>
        </p:spPr>
      </p:pic>
      <p:sp>
        <p:nvSpPr>
          <p:cNvPr id="6" name="TextBox 5">
            <a:extLst>
              <a:ext uri="{FF2B5EF4-FFF2-40B4-BE49-F238E27FC236}">
                <a16:creationId xmlns:a16="http://schemas.microsoft.com/office/drawing/2014/main" id="{76B2E0A7-04A3-C5A2-84DD-F9016B04FA90}"/>
              </a:ext>
            </a:extLst>
          </p:cNvPr>
          <p:cNvSpPr txBox="1"/>
          <p:nvPr/>
        </p:nvSpPr>
        <p:spPr>
          <a:xfrm>
            <a:off x="6759230" y="5469917"/>
            <a:ext cx="1388533" cy="499533"/>
          </a:xfrm>
          <a:prstGeom prst="rect">
            <a:avLst/>
          </a:prstGeom>
          <a:noFill/>
          <a:ln w="28575">
            <a:solidFill>
              <a:srgbClr val="FF0000"/>
            </a:solidFill>
          </a:ln>
        </p:spPr>
        <p:txBody>
          <a:bodyPr wrap="square" rtlCol="0">
            <a:spAutoFit/>
          </a:bodyPr>
          <a:lstStyle/>
          <a:p>
            <a:endParaRPr lang="en-US"/>
          </a:p>
        </p:txBody>
      </p:sp>
      <p:cxnSp>
        <p:nvCxnSpPr>
          <p:cNvPr id="7" name="Straight Arrow Connector 6">
            <a:extLst>
              <a:ext uri="{FF2B5EF4-FFF2-40B4-BE49-F238E27FC236}">
                <a16:creationId xmlns:a16="http://schemas.microsoft.com/office/drawing/2014/main" id="{6436F15B-E15E-0354-2EBE-AB0297F1244A}"/>
              </a:ext>
            </a:extLst>
          </p:cNvPr>
          <p:cNvCxnSpPr>
            <a:cxnSpLocks/>
          </p:cNvCxnSpPr>
          <p:nvPr/>
        </p:nvCxnSpPr>
        <p:spPr>
          <a:xfrm>
            <a:off x="3188894" y="3428999"/>
            <a:ext cx="3570336" cy="20409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417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Where’s My Refund?</a:t>
            </a:r>
          </a:p>
        </p:txBody>
      </p:sp>
      <p:sp>
        <p:nvSpPr>
          <p:cNvPr id="5" name="Text Placeholder 4">
            <a:extLst>
              <a:ext uri="{FF2B5EF4-FFF2-40B4-BE49-F238E27FC236}">
                <a16:creationId xmlns:a16="http://schemas.microsoft.com/office/drawing/2014/main" id="{95BBB2FE-AB01-C775-59D8-7C736609A92D}"/>
              </a:ext>
            </a:extLst>
          </p:cNvPr>
          <p:cNvSpPr>
            <a:spLocks noGrp="1"/>
          </p:cNvSpPr>
          <p:nvPr>
            <p:ph sz="half" idx="1"/>
          </p:nvPr>
        </p:nvSpPr>
        <p:spPr>
          <a:xfrm>
            <a:off x="519801" y="2330506"/>
            <a:ext cx="4161381" cy="1640993"/>
          </a:xfrm>
          <a:solidFill>
            <a:schemeClr val="accent2">
              <a:lumMod val="40000"/>
              <a:lumOff val="60000"/>
            </a:schemeClr>
          </a:solidFill>
        </p:spPr>
        <p:txBody>
          <a:bodyPr>
            <a:normAutofit/>
          </a:bodyPr>
          <a:lstStyle/>
          <a:p>
            <a:pPr marL="0" indent="0">
              <a:lnSpc>
                <a:spcPct val="100000"/>
              </a:lnSpc>
              <a:buNone/>
            </a:pPr>
            <a:r>
              <a:rPr lang="en-US" sz="1600" b="0"/>
              <a:t>1. You must fill in all required information:</a:t>
            </a:r>
          </a:p>
          <a:p>
            <a:pPr lvl="1">
              <a:lnSpc>
                <a:spcPct val="100000"/>
              </a:lnSpc>
              <a:buFont typeface="Arial" panose="020B0604020202020204" pitchFamily="34" charset="0"/>
              <a:buChar char="•"/>
            </a:pPr>
            <a:r>
              <a:rPr lang="en-US" sz="1400" b="0"/>
              <a:t>account ID</a:t>
            </a:r>
          </a:p>
          <a:p>
            <a:pPr lvl="1">
              <a:lnSpc>
                <a:spcPct val="100000"/>
              </a:lnSpc>
              <a:buFont typeface="Arial" panose="020B0604020202020204" pitchFamily="34" charset="0"/>
              <a:buChar char="•"/>
            </a:pPr>
            <a:r>
              <a:rPr lang="en-US" sz="1400" b="0"/>
              <a:t>account type</a:t>
            </a:r>
          </a:p>
          <a:p>
            <a:pPr lvl="1">
              <a:lnSpc>
                <a:spcPct val="100000"/>
              </a:lnSpc>
              <a:buFont typeface="Arial" panose="020B0604020202020204" pitchFamily="34" charset="0"/>
              <a:buChar char="•"/>
            </a:pPr>
            <a:r>
              <a:rPr lang="en-US" sz="1400" b="0"/>
              <a:t>refund amount </a:t>
            </a:r>
          </a:p>
          <a:p>
            <a:pPr marL="0" indent="0">
              <a:lnSpc>
                <a:spcPct val="100000"/>
              </a:lnSpc>
              <a:buNone/>
            </a:pPr>
            <a:r>
              <a:rPr lang="en-US" sz="1600" b="0"/>
              <a:t>2. Click Search</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47</a:t>
            </a:fld>
            <a:endParaRPr lang="en-US"/>
          </a:p>
        </p:txBody>
      </p:sp>
      <p:pic>
        <p:nvPicPr>
          <p:cNvPr id="8" name="Content Placeholder 7" descr="Graphical user interface, application&#10;&#10;Description automatically generated">
            <a:extLst>
              <a:ext uri="{FF2B5EF4-FFF2-40B4-BE49-F238E27FC236}">
                <a16:creationId xmlns:a16="http://schemas.microsoft.com/office/drawing/2014/main" id="{5EBC0907-64F7-4BCE-DF82-C0520DF061AB}"/>
              </a:ext>
            </a:extLst>
          </p:cNvPr>
          <p:cNvPicPr>
            <a:picLocks noGrp="1" noChangeAspect="1"/>
          </p:cNvPicPr>
          <p:nvPr>
            <p:ph sz="half" idx="2"/>
          </p:nvPr>
        </p:nvPicPr>
        <p:blipFill rotWithShape="1">
          <a:blip r:embed="rId3"/>
          <a:srcRect l="5958" t="16152" b="12253"/>
          <a:stretch/>
        </p:blipFill>
        <p:spPr>
          <a:xfrm>
            <a:off x="5911590" y="2138763"/>
            <a:ext cx="4430889" cy="3375378"/>
          </a:xfrm>
        </p:spPr>
      </p:pic>
      <p:sp>
        <p:nvSpPr>
          <p:cNvPr id="9" name="TextBox 8">
            <a:extLst>
              <a:ext uri="{FF2B5EF4-FFF2-40B4-BE49-F238E27FC236}">
                <a16:creationId xmlns:a16="http://schemas.microsoft.com/office/drawing/2014/main" id="{54D0623B-CF88-613A-0EAC-24004A580F4C}"/>
              </a:ext>
            </a:extLst>
          </p:cNvPr>
          <p:cNvSpPr txBox="1"/>
          <p:nvPr/>
        </p:nvSpPr>
        <p:spPr>
          <a:xfrm>
            <a:off x="6205686" y="4878150"/>
            <a:ext cx="2246489" cy="440266"/>
          </a:xfrm>
          <a:prstGeom prst="rect">
            <a:avLst/>
          </a:prstGeom>
          <a:noFill/>
          <a:ln w="28575">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374415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Submitting a REAP/LMREAP Application</a:t>
            </a:r>
            <a:br>
              <a:rPr lang="en-US"/>
            </a:br>
            <a:r>
              <a:rPr lang="en-US" sz="2400"/>
              <a:t>Relocation and Employment Assistance Program</a:t>
            </a:r>
          </a:p>
        </p:txBody>
      </p:sp>
      <p:sp>
        <p:nvSpPr>
          <p:cNvPr id="5" name="Text Placeholder 4">
            <a:extLst>
              <a:ext uri="{FF2B5EF4-FFF2-40B4-BE49-F238E27FC236}">
                <a16:creationId xmlns:a16="http://schemas.microsoft.com/office/drawing/2014/main" id="{95BBB2FE-AB01-C775-59D8-7C736609A92D}"/>
              </a:ext>
            </a:extLst>
          </p:cNvPr>
          <p:cNvSpPr>
            <a:spLocks noGrp="1"/>
          </p:cNvSpPr>
          <p:nvPr>
            <p:ph sz="half" idx="1"/>
          </p:nvPr>
        </p:nvSpPr>
        <p:spPr>
          <a:xfrm>
            <a:off x="421402" y="2057702"/>
            <a:ext cx="5283361" cy="772443"/>
          </a:xfrm>
          <a:solidFill>
            <a:schemeClr val="accent2">
              <a:lumMod val="40000"/>
              <a:lumOff val="60000"/>
            </a:schemeClr>
          </a:solidFill>
        </p:spPr>
        <p:txBody>
          <a:bodyPr>
            <a:normAutofit/>
          </a:bodyPr>
          <a:lstStyle/>
          <a:p>
            <a:pPr marL="0" indent="0">
              <a:buNone/>
            </a:pPr>
            <a:r>
              <a:rPr lang="en-US" sz="1600" b="0"/>
              <a:t>1. Log into e-Services.</a:t>
            </a:r>
          </a:p>
          <a:p>
            <a:pPr marL="0" indent="0">
              <a:buNone/>
            </a:pPr>
            <a:r>
              <a:rPr lang="en-US" sz="1600" b="0"/>
              <a:t>2. From the Summary Page, Click on More Requests</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5328356"/>
            <a:ext cx="1016001" cy="351145"/>
          </a:xfrm>
        </p:spPr>
        <p:txBody>
          <a:bodyPr/>
          <a:lstStyle/>
          <a:p>
            <a:fld id="{771AABBD-9DB8-A246-B64A-D658E31C8E4C}" type="slidenum">
              <a:rPr lang="en-US" smtClean="0"/>
              <a:t>48</a:t>
            </a:fld>
            <a:endParaRPr lang="en-US"/>
          </a:p>
        </p:txBody>
      </p:sp>
      <p:pic>
        <p:nvPicPr>
          <p:cNvPr id="9" name="Content Placeholder 8">
            <a:extLst>
              <a:ext uri="{FF2B5EF4-FFF2-40B4-BE49-F238E27FC236}">
                <a16:creationId xmlns:a16="http://schemas.microsoft.com/office/drawing/2014/main" id="{EE45C921-784E-C038-D6D3-1827D95616F6}"/>
              </a:ext>
            </a:extLst>
          </p:cNvPr>
          <p:cNvPicPr>
            <a:picLocks noGrp="1" noChangeAspect="1"/>
          </p:cNvPicPr>
          <p:nvPr>
            <p:ph sz="half" idx="2"/>
          </p:nvPr>
        </p:nvPicPr>
        <p:blipFill>
          <a:blip r:embed="rId3"/>
          <a:stretch>
            <a:fillRect/>
          </a:stretch>
        </p:blipFill>
        <p:spPr>
          <a:xfrm>
            <a:off x="421402" y="3159462"/>
            <a:ext cx="8027520" cy="2344466"/>
          </a:xfrm>
          <a:prstGeom prst="rect">
            <a:avLst/>
          </a:prstGeom>
        </p:spPr>
      </p:pic>
      <p:sp>
        <p:nvSpPr>
          <p:cNvPr id="12" name="TextBox 11">
            <a:extLst>
              <a:ext uri="{FF2B5EF4-FFF2-40B4-BE49-F238E27FC236}">
                <a16:creationId xmlns:a16="http://schemas.microsoft.com/office/drawing/2014/main" id="{40D56D0E-86E8-D490-F800-D8C46C2A97F1}"/>
              </a:ext>
            </a:extLst>
          </p:cNvPr>
          <p:cNvSpPr txBox="1"/>
          <p:nvPr/>
        </p:nvSpPr>
        <p:spPr>
          <a:xfrm>
            <a:off x="6329529" y="5086240"/>
            <a:ext cx="914400" cy="242116"/>
          </a:xfrm>
          <a:prstGeom prst="rect">
            <a:avLst/>
          </a:prstGeom>
          <a:noFill/>
          <a:ln w="28575">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3337751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Submitting a REAP/LMREAP Application</a:t>
            </a:r>
          </a:p>
        </p:txBody>
      </p:sp>
      <p:sp>
        <p:nvSpPr>
          <p:cNvPr id="5" name="Text Placeholder 4">
            <a:extLst>
              <a:ext uri="{FF2B5EF4-FFF2-40B4-BE49-F238E27FC236}">
                <a16:creationId xmlns:a16="http://schemas.microsoft.com/office/drawing/2014/main" id="{95BBB2FE-AB01-C775-59D8-7C736609A92D}"/>
              </a:ext>
            </a:extLst>
          </p:cNvPr>
          <p:cNvSpPr>
            <a:spLocks noGrp="1"/>
          </p:cNvSpPr>
          <p:nvPr>
            <p:ph sz="half" idx="1"/>
          </p:nvPr>
        </p:nvSpPr>
        <p:spPr>
          <a:xfrm>
            <a:off x="477292" y="1329112"/>
            <a:ext cx="3809895" cy="800789"/>
          </a:xfrm>
          <a:solidFill>
            <a:schemeClr val="accent2">
              <a:lumMod val="40000"/>
              <a:lumOff val="60000"/>
            </a:schemeClr>
          </a:solidFill>
        </p:spPr>
        <p:txBody>
          <a:bodyPr>
            <a:normAutofit/>
          </a:bodyPr>
          <a:lstStyle/>
          <a:p>
            <a:pPr marL="0" indent="0">
              <a:buNone/>
            </a:pPr>
            <a:r>
              <a:rPr lang="en-US" sz="1600" b="0"/>
              <a:t>3. Go to Business Credit Applications.</a:t>
            </a:r>
          </a:p>
          <a:p>
            <a:pPr marL="0" indent="0">
              <a:buNone/>
            </a:pPr>
            <a:r>
              <a:rPr lang="en-US" sz="1600" b="0"/>
              <a:t>4. Choose the application to be filed. </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49</a:t>
            </a:fld>
            <a:endParaRPr lang="en-US"/>
          </a:p>
        </p:txBody>
      </p:sp>
      <p:pic>
        <p:nvPicPr>
          <p:cNvPr id="8" name="Picture 7">
            <a:extLst>
              <a:ext uri="{FF2B5EF4-FFF2-40B4-BE49-F238E27FC236}">
                <a16:creationId xmlns:a16="http://schemas.microsoft.com/office/drawing/2014/main" id="{3F571317-8000-764D-5A63-378C71516D29}"/>
              </a:ext>
            </a:extLst>
          </p:cNvPr>
          <p:cNvPicPr>
            <a:picLocks noChangeAspect="1"/>
          </p:cNvPicPr>
          <p:nvPr/>
        </p:nvPicPr>
        <p:blipFill>
          <a:blip r:embed="rId3"/>
          <a:stretch>
            <a:fillRect/>
          </a:stretch>
        </p:blipFill>
        <p:spPr>
          <a:xfrm>
            <a:off x="477292" y="2360014"/>
            <a:ext cx="7830643" cy="3515216"/>
          </a:xfrm>
          <a:prstGeom prst="rect">
            <a:avLst/>
          </a:prstGeom>
        </p:spPr>
      </p:pic>
      <p:sp>
        <p:nvSpPr>
          <p:cNvPr id="12" name="TextBox 11">
            <a:extLst>
              <a:ext uri="{FF2B5EF4-FFF2-40B4-BE49-F238E27FC236}">
                <a16:creationId xmlns:a16="http://schemas.microsoft.com/office/drawing/2014/main" id="{B6D696B6-73F2-2C8E-8E27-8C3CA0BB19AF}"/>
              </a:ext>
            </a:extLst>
          </p:cNvPr>
          <p:cNvSpPr txBox="1"/>
          <p:nvPr/>
        </p:nvSpPr>
        <p:spPr>
          <a:xfrm>
            <a:off x="5911590" y="4760726"/>
            <a:ext cx="1718403" cy="545792"/>
          </a:xfrm>
          <a:prstGeom prst="rect">
            <a:avLst/>
          </a:prstGeom>
          <a:noFill/>
          <a:ln w="28575">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74156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FF0F5-D40D-C0D2-389B-6A5B0FFD2C6A}"/>
              </a:ext>
            </a:extLst>
          </p:cNvPr>
          <p:cNvSpPr>
            <a:spLocks noGrp="1"/>
          </p:cNvSpPr>
          <p:nvPr>
            <p:ph type="title"/>
          </p:nvPr>
        </p:nvSpPr>
        <p:spPr>
          <a:xfrm>
            <a:off x="398206" y="237945"/>
            <a:ext cx="7831394" cy="1239335"/>
          </a:xfrm>
        </p:spPr>
        <p:txBody>
          <a:bodyPr/>
          <a:lstStyle/>
          <a:p>
            <a:r>
              <a:rPr lang="en-US"/>
              <a:t>Changing Passwords</a:t>
            </a:r>
          </a:p>
        </p:txBody>
      </p:sp>
      <p:sp>
        <p:nvSpPr>
          <p:cNvPr id="11" name="TextBox 10">
            <a:extLst>
              <a:ext uri="{FF2B5EF4-FFF2-40B4-BE49-F238E27FC236}">
                <a16:creationId xmlns:a16="http://schemas.microsoft.com/office/drawing/2014/main" id="{E6566220-3512-85E1-4369-7BAFAAEDB1B0}"/>
              </a:ext>
            </a:extLst>
          </p:cNvPr>
          <p:cNvSpPr txBox="1"/>
          <p:nvPr/>
        </p:nvSpPr>
        <p:spPr>
          <a:xfrm>
            <a:off x="490688" y="1667242"/>
            <a:ext cx="3041905" cy="338554"/>
          </a:xfrm>
          <a:prstGeom prst="rect">
            <a:avLst/>
          </a:prstGeom>
          <a:solidFill>
            <a:schemeClr val="accent2">
              <a:lumMod val="60000"/>
              <a:lumOff val="40000"/>
            </a:schemeClr>
          </a:solidFill>
        </p:spPr>
        <p:txBody>
          <a:bodyPr wrap="square" rtlCol="0">
            <a:spAutoFit/>
          </a:bodyPr>
          <a:lstStyle/>
          <a:p>
            <a:r>
              <a:rPr lang="en-US" sz="1600"/>
              <a:t>1. Manage My Profile</a:t>
            </a:r>
          </a:p>
        </p:txBody>
      </p:sp>
      <p:sp>
        <p:nvSpPr>
          <p:cNvPr id="7" name="TextBox 6">
            <a:extLst>
              <a:ext uri="{FF2B5EF4-FFF2-40B4-BE49-F238E27FC236}">
                <a16:creationId xmlns:a16="http://schemas.microsoft.com/office/drawing/2014/main" id="{4358FB00-A29D-7831-AE73-61D076813825}"/>
              </a:ext>
            </a:extLst>
          </p:cNvPr>
          <p:cNvSpPr txBox="1"/>
          <p:nvPr/>
        </p:nvSpPr>
        <p:spPr>
          <a:xfrm>
            <a:off x="535645" y="3793223"/>
            <a:ext cx="4581035" cy="338554"/>
          </a:xfrm>
          <a:prstGeom prst="rect">
            <a:avLst/>
          </a:prstGeom>
          <a:solidFill>
            <a:schemeClr val="accent2">
              <a:lumMod val="60000"/>
              <a:lumOff val="40000"/>
            </a:schemeClr>
          </a:solidFill>
        </p:spPr>
        <p:txBody>
          <a:bodyPr wrap="square" rtlCol="0">
            <a:spAutoFit/>
          </a:bodyPr>
          <a:lstStyle/>
          <a:p>
            <a:r>
              <a:rPr lang="en-US" sz="1600"/>
              <a:t>2. Profile tab, Security Panel, Change Password</a:t>
            </a:r>
          </a:p>
        </p:txBody>
      </p:sp>
      <p:pic>
        <p:nvPicPr>
          <p:cNvPr id="12" name="Picture 11">
            <a:extLst>
              <a:ext uri="{FF2B5EF4-FFF2-40B4-BE49-F238E27FC236}">
                <a16:creationId xmlns:a16="http://schemas.microsoft.com/office/drawing/2014/main" id="{F0B887B4-0F0F-02DD-CCBD-59DF7FD5AE9D}"/>
              </a:ext>
            </a:extLst>
          </p:cNvPr>
          <p:cNvPicPr>
            <a:picLocks noChangeAspect="1"/>
          </p:cNvPicPr>
          <p:nvPr/>
        </p:nvPicPr>
        <p:blipFill rotWithShape="1">
          <a:blip r:embed="rId3"/>
          <a:srcRect b="26309"/>
          <a:stretch/>
        </p:blipFill>
        <p:spPr>
          <a:xfrm>
            <a:off x="513168" y="2111537"/>
            <a:ext cx="7601469" cy="1479801"/>
          </a:xfrm>
          <a:prstGeom prst="rect">
            <a:avLst/>
          </a:prstGeom>
        </p:spPr>
      </p:pic>
      <p:sp>
        <p:nvSpPr>
          <p:cNvPr id="10" name="Rectangle 9">
            <a:extLst>
              <a:ext uri="{FF2B5EF4-FFF2-40B4-BE49-F238E27FC236}">
                <a16:creationId xmlns:a16="http://schemas.microsoft.com/office/drawing/2014/main" id="{9127C111-1126-AAA6-F352-A98AADE14F56}"/>
              </a:ext>
            </a:extLst>
          </p:cNvPr>
          <p:cNvSpPr/>
          <p:nvPr/>
        </p:nvSpPr>
        <p:spPr>
          <a:xfrm>
            <a:off x="6819060" y="2933544"/>
            <a:ext cx="1295577" cy="2668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377F3A5-A970-AC4E-14D9-9A8BCA52E42A}"/>
              </a:ext>
            </a:extLst>
          </p:cNvPr>
          <p:cNvPicPr>
            <a:picLocks noChangeAspect="1"/>
          </p:cNvPicPr>
          <p:nvPr/>
        </p:nvPicPr>
        <p:blipFill>
          <a:blip r:embed="rId4"/>
          <a:stretch>
            <a:fillRect/>
          </a:stretch>
        </p:blipFill>
        <p:spPr>
          <a:xfrm>
            <a:off x="535645" y="4333662"/>
            <a:ext cx="6582694" cy="1581371"/>
          </a:xfrm>
          <a:prstGeom prst="rect">
            <a:avLst/>
          </a:prstGeom>
        </p:spPr>
      </p:pic>
      <p:sp>
        <p:nvSpPr>
          <p:cNvPr id="14" name="Rectangle 13">
            <a:extLst>
              <a:ext uri="{FF2B5EF4-FFF2-40B4-BE49-F238E27FC236}">
                <a16:creationId xmlns:a16="http://schemas.microsoft.com/office/drawing/2014/main" id="{7EAE4E95-E01E-E45C-53D9-FB34E63457B6}"/>
              </a:ext>
            </a:extLst>
          </p:cNvPr>
          <p:cNvSpPr/>
          <p:nvPr/>
        </p:nvSpPr>
        <p:spPr>
          <a:xfrm>
            <a:off x="4274573" y="5642525"/>
            <a:ext cx="1295577" cy="1642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486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Submitting a REAP/LMREAP Application</a:t>
            </a:r>
          </a:p>
        </p:txBody>
      </p:sp>
      <p:sp>
        <p:nvSpPr>
          <p:cNvPr id="5" name="Text Placeholder 4">
            <a:extLst>
              <a:ext uri="{FF2B5EF4-FFF2-40B4-BE49-F238E27FC236}">
                <a16:creationId xmlns:a16="http://schemas.microsoft.com/office/drawing/2014/main" id="{95BBB2FE-AB01-C775-59D8-7C736609A92D}"/>
              </a:ext>
            </a:extLst>
          </p:cNvPr>
          <p:cNvSpPr>
            <a:spLocks noGrp="1"/>
          </p:cNvSpPr>
          <p:nvPr>
            <p:ph sz="half" idx="1"/>
          </p:nvPr>
        </p:nvSpPr>
        <p:spPr>
          <a:xfrm>
            <a:off x="278165" y="2178755"/>
            <a:ext cx="4444108" cy="1671867"/>
          </a:xfrm>
          <a:solidFill>
            <a:schemeClr val="accent2">
              <a:lumMod val="40000"/>
              <a:lumOff val="60000"/>
            </a:schemeClr>
          </a:solidFill>
        </p:spPr>
        <p:txBody>
          <a:bodyPr>
            <a:normAutofit/>
          </a:bodyPr>
          <a:lstStyle/>
          <a:p>
            <a:pPr marL="0" indent="0">
              <a:buNone/>
            </a:pPr>
            <a:r>
              <a:rPr lang="en-US" sz="1600" b="0"/>
              <a:t>5. Select a filing period from the drop-down menu.  </a:t>
            </a:r>
          </a:p>
          <a:p>
            <a:pPr>
              <a:buFont typeface="Arial" panose="020B0604020202020204" pitchFamily="34" charset="0"/>
              <a:buChar char="•"/>
            </a:pPr>
            <a:r>
              <a:rPr lang="en-US" sz="1600" b="0"/>
              <a:t>If you are submitting a new application, select the appropriate application.</a:t>
            </a:r>
          </a:p>
          <a:p>
            <a:pPr>
              <a:buFont typeface="Arial" panose="020B0604020202020204" pitchFamily="34" charset="0"/>
              <a:buChar char="•"/>
            </a:pPr>
            <a:r>
              <a:rPr lang="en-US" sz="1600" b="0"/>
              <a:t>If you are filing for annual renewal, select “Annual Certification.”</a:t>
            </a:r>
          </a:p>
          <a:p>
            <a:endParaRPr lang="en-US"/>
          </a:p>
          <a:p>
            <a:pPr marL="0" indent="0">
              <a:buNone/>
            </a:pPr>
            <a:endParaRPr lang="en-US"/>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50</a:t>
            </a:fld>
            <a:endParaRPr lang="en-US"/>
          </a:p>
        </p:txBody>
      </p:sp>
      <p:pic>
        <p:nvPicPr>
          <p:cNvPr id="8" name="Content Placeholder 7" descr="Graphical user interface, application&#10;&#10;Description automatically generated">
            <a:extLst>
              <a:ext uri="{FF2B5EF4-FFF2-40B4-BE49-F238E27FC236}">
                <a16:creationId xmlns:a16="http://schemas.microsoft.com/office/drawing/2014/main" id="{0E38C4B4-C676-939E-325F-644F90FF7502}"/>
              </a:ext>
            </a:extLst>
          </p:cNvPr>
          <p:cNvPicPr>
            <a:picLocks noGrp="1" noChangeAspect="1"/>
          </p:cNvPicPr>
          <p:nvPr>
            <p:ph sz="half" idx="2"/>
          </p:nvPr>
        </p:nvPicPr>
        <p:blipFill>
          <a:blip r:embed="rId3"/>
          <a:stretch>
            <a:fillRect/>
          </a:stretch>
        </p:blipFill>
        <p:spPr>
          <a:xfrm>
            <a:off x="4786490" y="2178755"/>
            <a:ext cx="7127345" cy="3448183"/>
          </a:xfrm>
        </p:spPr>
      </p:pic>
      <p:sp>
        <p:nvSpPr>
          <p:cNvPr id="10" name="TextBox 9">
            <a:extLst>
              <a:ext uri="{FF2B5EF4-FFF2-40B4-BE49-F238E27FC236}">
                <a16:creationId xmlns:a16="http://schemas.microsoft.com/office/drawing/2014/main" id="{628DA76D-755D-718B-8061-C2E35410CD0A}"/>
              </a:ext>
            </a:extLst>
          </p:cNvPr>
          <p:cNvSpPr txBox="1"/>
          <p:nvPr/>
        </p:nvSpPr>
        <p:spPr>
          <a:xfrm>
            <a:off x="4876800" y="4253733"/>
            <a:ext cx="1772356" cy="453734"/>
          </a:xfrm>
          <a:prstGeom prst="rect">
            <a:avLst/>
          </a:prstGeom>
          <a:noFill/>
          <a:ln w="28575">
            <a:solidFill>
              <a:srgbClr val="FF0000"/>
            </a:solidFill>
          </a:ln>
        </p:spPr>
        <p:txBody>
          <a:bodyPr wrap="square" rtlCol="0">
            <a:spAutoFit/>
          </a:bodyPr>
          <a:lstStyle/>
          <a:p>
            <a:endParaRPr lang="en-US"/>
          </a:p>
        </p:txBody>
      </p:sp>
      <p:sp>
        <p:nvSpPr>
          <p:cNvPr id="11" name="TextBox 10">
            <a:extLst>
              <a:ext uri="{FF2B5EF4-FFF2-40B4-BE49-F238E27FC236}">
                <a16:creationId xmlns:a16="http://schemas.microsoft.com/office/drawing/2014/main" id="{29E8BFA8-334F-F83C-6AAD-D3C01F9A1DDA}"/>
              </a:ext>
            </a:extLst>
          </p:cNvPr>
          <p:cNvSpPr txBox="1"/>
          <p:nvPr/>
        </p:nvSpPr>
        <p:spPr>
          <a:xfrm>
            <a:off x="7010400" y="4246999"/>
            <a:ext cx="1772356" cy="894000"/>
          </a:xfrm>
          <a:prstGeom prst="rect">
            <a:avLst/>
          </a:prstGeom>
          <a:noFill/>
          <a:ln w="28575">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2134986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FCC4-6A13-F24B-B7E6-974AF1583413}"/>
              </a:ext>
            </a:extLst>
          </p:cNvPr>
          <p:cNvSpPr>
            <a:spLocks noGrp="1"/>
          </p:cNvSpPr>
          <p:nvPr>
            <p:ph type="title"/>
          </p:nvPr>
        </p:nvSpPr>
        <p:spPr/>
        <p:txBody>
          <a:bodyPr/>
          <a:lstStyle/>
          <a:p>
            <a:r>
              <a:rPr lang="en-US"/>
              <a:t>Commercial Motor Vehicle Tax (CMVT)</a:t>
            </a:r>
          </a:p>
        </p:txBody>
      </p:sp>
      <p:sp>
        <p:nvSpPr>
          <p:cNvPr id="3" name="Text Placeholder 2">
            <a:extLst>
              <a:ext uri="{FF2B5EF4-FFF2-40B4-BE49-F238E27FC236}">
                <a16:creationId xmlns:a16="http://schemas.microsoft.com/office/drawing/2014/main" id="{B926BA6B-44D9-0349-B0F9-14D9CBFF2787}"/>
              </a:ext>
            </a:extLst>
          </p:cNvPr>
          <p:cNvSpPr>
            <a:spLocks noGrp="1"/>
          </p:cNvSpPr>
          <p:nvPr>
            <p:ph type="body" idx="1"/>
          </p:nvPr>
        </p:nvSpPr>
        <p:spPr/>
        <p:txBody>
          <a:bodyPr/>
          <a:lstStyle/>
          <a:p>
            <a:r>
              <a:rPr lang="en-US"/>
              <a:t>Andrea Parker</a:t>
            </a:r>
          </a:p>
        </p:txBody>
      </p:sp>
      <p:sp>
        <p:nvSpPr>
          <p:cNvPr id="4" name="Slide Number Placeholder 3">
            <a:extLst>
              <a:ext uri="{FF2B5EF4-FFF2-40B4-BE49-F238E27FC236}">
                <a16:creationId xmlns:a16="http://schemas.microsoft.com/office/drawing/2014/main" id="{2F3E60C3-E289-4C4B-A5FC-89C4DFAC9D84}"/>
              </a:ext>
            </a:extLst>
          </p:cNvPr>
          <p:cNvSpPr>
            <a:spLocks noGrp="1"/>
          </p:cNvSpPr>
          <p:nvPr>
            <p:ph type="sldNum" sz="quarter" idx="12"/>
          </p:nvPr>
        </p:nvSpPr>
        <p:spPr/>
        <p:txBody>
          <a:bodyPr/>
          <a:lstStyle/>
          <a:p>
            <a:fld id="{771AABBD-9DB8-A246-B64A-D658E31C8E4C}" type="slidenum">
              <a:rPr lang="en-US" smtClean="0"/>
              <a:t>51</a:t>
            </a:fld>
            <a:endParaRPr lang="en-US"/>
          </a:p>
        </p:txBody>
      </p:sp>
    </p:spTree>
    <p:extLst>
      <p:ext uri="{BB962C8B-B14F-4D97-AF65-F5344CB8AC3E}">
        <p14:creationId xmlns:p14="http://schemas.microsoft.com/office/powerpoint/2010/main" val="3212953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A48B-4389-2F46-9F58-6F52FD96A2C0}"/>
              </a:ext>
            </a:extLst>
          </p:cNvPr>
          <p:cNvSpPr>
            <a:spLocks noGrp="1"/>
          </p:cNvSpPr>
          <p:nvPr>
            <p:ph type="title"/>
          </p:nvPr>
        </p:nvSpPr>
        <p:spPr>
          <a:xfrm>
            <a:off x="342382" y="406400"/>
            <a:ext cx="8300966" cy="1083733"/>
          </a:xfrm>
        </p:spPr>
        <p:txBody>
          <a:bodyPr>
            <a:normAutofit/>
          </a:bodyPr>
          <a:lstStyle/>
          <a:p>
            <a:r>
              <a:rPr lang="en-US"/>
              <a:t>Difference in Account Options Between </a:t>
            </a:r>
            <a:br>
              <a:rPr lang="en-US"/>
            </a:br>
            <a:r>
              <a:rPr lang="en-US"/>
              <a:t>Medallion and Non-Medallion Accounts</a:t>
            </a:r>
          </a:p>
        </p:txBody>
      </p:sp>
      <p:pic>
        <p:nvPicPr>
          <p:cNvPr id="4" name="Content Placeholder 3">
            <a:extLst>
              <a:ext uri="{FF2B5EF4-FFF2-40B4-BE49-F238E27FC236}">
                <a16:creationId xmlns:a16="http://schemas.microsoft.com/office/drawing/2014/main" id="{5D4E8B2F-17A6-8562-3BE5-2279AD9956ED}"/>
              </a:ext>
            </a:extLst>
          </p:cNvPr>
          <p:cNvPicPr>
            <a:picLocks noGrp="1" noChangeAspect="1"/>
          </p:cNvPicPr>
          <p:nvPr>
            <p:ph sz="half" idx="1"/>
          </p:nvPr>
        </p:nvPicPr>
        <p:blipFill rotWithShape="1">
          <a:blip r:embed="rId3"/>
          <a:srcRect r="4954"/>
          <a:stretch/>
        </p:blipFill>
        <p:spPr>
          <a:xfrm>
            <a:off x="451328" y="3187871"/>
            <a:ext cx="8192019" cy="2889886"/>
          </a:xfrm>
        </p:spPr>
      </p:pic>
      <p:sp>
        <p:nvSpPr>
          <p:cNvPr id="13" name="Content Placeholder 12">
            <a:extLst>
              <a:ext uri="{FF2B5EF4-FFF2-40B4-BE49-F238E27FC236}">
                <a16:creationId xmlns:a16="http://schemas.microsoft.com/office/drawing/2014/main" id="{FE7C9F3F-51CC-9050-A06F-0ABAF62D1133}"/>
              </a:ext>
            </a:extLst>
          </p:cNvPr>
          <p:cNvSpPr>
            <a:spLocks noGrp="1"/>
          </p:cNvSpPr>
          <p:nvPr>
            <p:ph sz="half" idx="2"/>
          </p:nvPr>
        </p:nvSpPr>
        <p:spPr>
          <a:xfrm>
            <a:off x="342383" y="1852799"/>
            <a:ext cx="6441190" cy="712530"/>
          </a:xfrm>
          <a:noFill/>
        </p:spPr>
        <p:txBody>
          <a:bodyPr>
            <a:noAutofit/>
          </a:bodyPr>
          <a:lstStyle/>
          <a:p>
            <a:pPr marL="0" indent="0">
              <a:buNone/>
            </a:pPr>
            <a:r>
              <a:rPr lang="en-US" sz="1800" b="0"/>
              <a:t>Medallion accounts do not have the option to register plates </a:t>
            </a:r>
          </a:p>
          <a:p>
            <a:pPr marL="0" indent="0">
              <a:buNone/>
            </a:pPr>
            <a:r>
              <a:rPr lang="en-US" sz="1800" b="0"/>
              <a:t>through 3</a:t>
            </a:r>
            <a:r>
              <a:rPr lang="en-US" sz="1800" b="0" baseline="30000"/>
              <a:t>rd</a:t>
            </a:r>
            <a:r>
              <a:rPr lang="en-US" sz="1800" b="0"/>
              <a:t> Party eServices access</a:t>
            </a:r>
          </a:p>
        </p:txBody>
      </p:sp>
      <p:sp>
        <p:nvSpPr>
          <p:cNvPr id="5" name="Slide Number Placeholder 4">
            <a:extLst>
              <a:ext uri="{FF2B5EF4-FFF2-40B4-BE49-F238E27FC236}">
                <a16:creationId xmlns:a16="http://schemas.microsoft.com/office/drawing/2014/main" id="{16E9E43A-9BFD-C14E-8F1E-8B28C8CBD428}"/>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52</a:t>
            </a:fld>
            <a:endParaRPr lang="en-US"/>
          </a:p>
        </p:txBody>
      </p:sp>
      <p:sp>
        <p:nvSpPr>
          <p:cNvPr id="6" name="Rectangle 5">
            <a:extLst>
              <a:ext uri="{FF2B5EF4-FFF2-40B4-BE49-F238E27FC236}">
                <a16:creationId xmlns:a16="http://schemas.microsoft.com/office/drawing/2014/main" id="{746E0C72-A2EC-70B4-0419-68F4BF288C49}"/>
              </a:ext>
            </a:extLst>
          </p:cNvPr>
          <p:cNvSpPr/>
          <p:nvPr/>
        </p:nvSpPr>
        <p:spPr>
          <a:xfrm>
            <a:off x="829698" y="4987408"/>
            <a:ext cx="2550940" cy="4176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D49A0C2-63C6-009F-AD24-2BFB6ACC8815}"/>
              </a:ext>
            </a:extLst>
          </p:cNvPr>
          <p:cNvPicPr>
            <a:picLocks noChangeAspect="1"/>
          </p:cNvPicPr>
          <p:nvPr/>
        </p:nvPicPr>
        <p:blipFill>
          <a:blip r:embed="rId4"/>
          <a:stretch>
            <a:fillRect/>
          </a:stretch>
        </p:blipFill>
        <p:spPr>
          <a:xfrm>
            <a:off x="3584259" y="4821383"/>
            <a:ext cx="944962" cy="152413"/>
          </a:xfrm>
          <a:prstGeom prst="rect">
            <a:avLst/>
          </a:prstGeom>
        </p:spPr>
      </p:pic>
      <p:sp>
        <p:nvSpPr>
          <p:cNvPr id="10" name="Rectangle 9">
            <a:extLst>
              <a:ext uri="{FF2B5EF4-FFF2-40B4-BE49-F238E27FC236}">
                <a16:creationId xmlns:a16="http://schemas.microsoft.com/office/drawing/2014/main" id="{9A55D7E5-299F-A140-16D5-CDC83AD23C29}"/>
              </a:ext>
            </a:extLst>
          </p:cNvPr>
          <p:cNvSpPr/>
          <p:nvPr/>
        </p:nvSpPr>
        <p:spPr>
          <a:xfrm>
            <a:off x="829698" y="3586771"/>
            <a:ext cx="2550940" cy="668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D9458A7-3256-1626-8682-C34BB2786073}"/>
              </a:ext>
            </a:extLst>
          </p:cNvPr>
          <p:cNvPicPr>
            <a:picLocks noChangeAspect="1"/>
          </p:cNvPicPr>
          <p:nvPr/>
        </p:nvPicPr>
        <p:blipFill>
          <a:blip r:embed="rId4"/>
          <a:stretch>
            <a:fillRect/>
          </a:stretch>
        </p:blipFill>
        <p:spPr>
          <a:xfrm>
            <a:off x="3602375" y="3727277"/>
            <a:ext cx="944962" cy="199936"/>
          </a:xfrm>
          <a:prstGeom prst="rect">
            <a:avLst/>
          </a:prstGeom>
        </p:spPr>
      </p:pic>
      <p:sp>
        <p:nvSpPr>
          <p:cNvPr id="12" name="Rectangle 11">
            <a:extLst>
              <a:ext uri="{FF2B5EF4-FFF2-40B4-BE49-F238E27FC236}">
                <a16:creationId xmlns:a16="http://schemas.microsoft.com/office/drawing/2014/main" id="{05E830B8-6971-DD1A-9409-CEA6E6BB4A4C}"/>
              </a:ext>
            </a:extLst>
          </p:cNvPr>
          <p:cNvSpPr/>
          <p:nvPr/>
        </p:nvSpPr>
        <p:spPr>
          <a:xfrm>
            <a:off x="6096000" y="5280507"/>
            <a:ext cx="1167024" cy="2491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3F79397-F27B-C531-73BB-A7F4BE64F3E7}"/>
              </a:ext>
            </a:extLst>
          </p:cNvPr>
          <p:cNvPicPr>
            <a:picLocks noChangeAspect="1"/>
          </p:cNvPicPr>
          <p:nvPr/>
        </p:nvPicPr>
        <p:blipFill>
          <a:blip r:embed="rId4"/>
          <a:stretch>
            <a:fillRect/>
          </a:stretch>
        </p:blipFill>
        <p:spPr>
          <a:xfrm>
            <a:off x="3602375" y="3421363"/>
            <a:ext cx="944962" cy="152413"/>
          </a:xfrm>
          <a:prstGeom prst="rect">
            <a:avLst/>
          </a:prstGeom>
        </p:spPr>
      </p:pic>
      <p:pic>
        <p:nvPicPr>
          <p:cNvPr id="7" name="Picture 6">
            <a:extLst>
              <a:ext uri="{FF2B5EF4-FFF2-40B4-BE49-F238E27FC236}">
                <a16:creationId xmlns:a16="http://schemas.microsoft.com/office/drawing/2014/main" id="{251AB5D5-99BD-5C4A-DB7B-1F55D6A95A94}"/>
              </a:ext>
            </a:extLst>
          </p:cNvPr>
          <p:cNvPicPr>
            <a:picLocks noChangeAspect="1"/>
          </p:cNvPicPr>
          <p:nvPr/>
        </p:nvPicPr>
        <p:blipFill>
          <a:blip r:embed="rId4"/>
          <a:stretch>
            <a:fillRect/>
          </a:stretch>
        </p:blipFill>
        <p:spPr>
          <a:xfrm>
            <a:off x="3569518" y="5107320"/>
            <a:ext cx="944962" cy="199936"/>
          </a:xfrm>
          <a:prstGeom prst="rect">
            <a:avLst/>
          </a:prstGeom>
        </p:spPr>
      </p:pic>
      <p:sp>
        <p:nvSpPr>
          <p:cNvPr id="9" name="Content Placeholder 12">
            <a:extLst>
              <a:ext uri="{FF2B5EF4-FFF2-40B4-BE49-F238E27FC236}">
                <a16:creationId xmlns:a16="http://schemas.microsoft.com/office/drawing/2014/main" id="{AFAB7124-CC4F-F33A-D487-BD955A0CADFC}"/>
              </a:ext>
            </a:extLst>
          </p:cNvPr>
          <p:cNvSpPr txBox="1">
            <a:spLocks/>
          </p:cNvSpPr>
          <p:nvPr/>
        </p:nvSpPr>
        <p:spPr>
          <a:xfrm>
            <a:off x="451328" y="2593532"/>
            <a:ext cx="7817258" cy="440485"/>
          </a:xfrm>
          <a:prstGeom prst="rect">
            <a:avLst/>
          </a:prstGeom>
          <a:solidFill>
            <a:schemeClr val="accent2">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lumMod val="75000"/>
                </a:schemeClr>
              </a:buClr>
              <a:buSzPct val="70000"/>
              <a:buFont typeface="Wingdings" pitchFamily="2" charset="2"/>
              <a:buChar char="q"/>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lumMod val="75000"/>
                </a:schemeClr>
              </a:buClr>
              <a:buFont typeface="Wingdings"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SzPct val="70000"/>
              <a:buFont typeface="Wingdings" pitchFamily="2" charset="2"/>
              <a:buChar char="Ø"/>
              <a:defRPr sz="2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75000"/>
                </a:schemeClr>
              </a:buClr>
              <a:buSzPct val="98000"/>
              <a:buFont typeface="Courier New" panose="02070309020205020404" pitchFamily="49" charset="0"/>
              <a:buChar char="o"/>
              <a:defRPr sz="2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0"/>
              <a:t>1. To register a plate for a Non-Medallion vehicle, click on Register a License Plate</a:t>
            </a:r>
          </a:p>
          <a:p>
            <a:pPr>
              <a:buFont typeface="Arial" panose="020B0604020202020204" pitchFamily="34" charset="0"/>
              <a:buChar char="•"/>
            </a:pPr>
            <a:endParaRPr lang="en-US" sz="1600" b="0"/>
          </a:p>
        </p:txBody>
      </p:sp>
    </p:spTree>
    <p:extLst>
      <p:ext uri="{BB962C8B-B14F-4D97-AF65-F5344CB8AC3E}">
        <p14:creationId xmlns:p14="http://schemas.microsoft.com/office/powerpoint/2010/main" val="2618046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normAutofit/>
          </a:bodyPr>
          <a:lstStyle/>
          <a:p>
            <a:r>
              <a:rPr lang="en-US"/>
              <a:t>Adding Plates on Non-Medallion Accounts</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53</a:t>
            </a:fld>
            <a:endParaRPr lang="en-US"/>
          </a:p>
        </p:txBody>
      </p:sp>
      <p:pic>
        <p:nvPicPr>
          <p:cNvPr id="6" name="Picture 5" descr="Graphical user interface&#10;&#10;Description automatically generated">
            <a:extLst>
              <a:ext uri="{FF2B5EF4-FFF2-40B4-BE49-F238E27FC236}">
                <a16:creationId xmlns:a16="http://schemas.microsoft.com/office/drawing/2014/main" id="{3D6ACDE2-C0AF-8AA6-5C20-70DE21F42FC8}"/>
              </a:ext>
            </a:extLst>
          </p:cNvPr>
          <p:cNvPicPr>
            <a:picLocks noChangeAspect="1"/>
          </p:cNvPicPr>
          <p:nvPr/>
        </p:nvPicPr>
        <p:blipFill>
          <a:blip r:embed="rId3"/>
          <a:stretch>
            <a:fillRect/>
          </a:stretch>
        </p:blipFill>
        <p:spPr>
          <a:xfrm>
            <a:off x="342381" y="1748951"/>
            <a:ext cx="3340605" cy="3696506"/>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46849434-9092-DA49-BF0D-8E7DCF8BDDE5}"/>
              </a:ext>
            </a:extLst>
          </p:cNvPr>
          <p:cNvPicPr>
            <a:picLocks noChangeAspect="1"/>
          </p:cNvPicPr>
          <p:nvPr/>
        </p:nvPicPr>
        <p:blipFill>
          <a:blip r:embed="rId4"/>
          <a:stretch>
            <a:fillRect/>
          </a:stretch>
        </p:blipFill>
        <p:spPr>
          <a:xfrm>
            <a:off x="4071678" y="1747325"/>
            <a:ext cx="3133409" cy="4537777"/>
          </a:xfrm>
          <a:prstGeom prst="rect">
            <a:avLst/>
          </a:prstGeom>
        </p:spPr>
      </p:pic>
      <p:pic>
        <p:nvPicPr>
          <p:cNvPr id="11" name="Picture 10" descr="Graphical user interface, application, table&#10;&#10;Description automatically generated">
            <a:extLst>
              <a:ext uri="{FF2B5EF4-FFF2-40B4-BE49-F238E27FC236}">
                <a16:creationId xmlns:a16="http://schemas.microsoft.com/office/drawing/2014/main" id="{B2E0212A-2370-E126-612D-A1E63DF949B3}"/>
              </a:ext>
            </a:extLst>
          </p:cNvPr>
          <p:cNvPicPr>
            <a:picLocks noChangeAspect="1"/>
          </p:cNvPicPr>
          <p:nvPr/>
        </p:nvPicPr>
        <p:blipFill>
          <a:blip r:embed="rId5"/>
          <a:srcRect b="37512"/>
          <a:stretch/>
        </p:blipFill>
        <p:spPr>
          <a:xfrm>
            <a:off x="7348119" y="2389328"/>
            <a:ext cx="4598221" cy="1207876"/>
          </a:xfrm>
          <a:prstGeom prst="rect">
            <a:avLst/>
          </a:prstGeom>
        </p:spPr>
      </p:pic>
      <p:sp>
        <p:nvSpPr>
          <p:cNvPr id="2" name="TextBox 1">
            <a:extLst>
              <a:ext uri="{FF2B5EF4-FFF2-40B4-BE49-F238E27FC236}">
                <a16:creationId xmlns:a16="http://schemas.microsoft.com/office/drawing/2014/main" id="{8B8E20AE-C480-CA02-6171-5D2AF9E961AC}"/>
              </a:ext>
            </a:extLst>
          </p:cNvPr>
          <p:cNvSpPr txBox="1"/>
          <p:nvPr/>
        </p:nvSpPr>
        <p:spPr>
          <a:xfrm>
            <a:off x="342380" y="980961"/>
            <a:ext cx="4939303" cy="584775"/>
          </a:xfrm>
          <a:prstGeom prst="rect">
            <a:avLst/>
          </a:prstGeom>
          <a:solidFill>
            <a:schemeClr val="accent2">
              <a:lumMod val="40000"/>
              <a:lumOff val="60000"/>
            </a:schemeClr>
          </a:solidFill>
        </p:spPr>
        <p:txBody>
          <a:bodyPr wrap="square" rtlCol="0">
            <a:spAutoFit/>
          </a:bodyPr>
          <a:lstStyle/>
          <a:p>
            <a:r>
              <a:rPr lang="en-US" sz="1600"/>
              <a:t>2. Have your DMV-issued registration handy.</a:t>
            </a:r>
          </a:p>
          <a:p>
            <a:pPr marL="742950" lvl="1" indent="-285750">
              <a:buFont typeface="Arial" panose="020B0604020202020204" pitchFamily="34" charset="0"/>
              <a:buChar char="•"/>
            </a:pPr>
            <a:r>
              <a:rPr lang="en-US" sz="1600"/>
              <a:t>All information with a red asterisk is required</a:t>
            </a:r>
          </a:p>
        </p:txBody>
      </p:sp>
    </p:spTree>
    <p:extLst>
      <p:ext uri="{BB962C8B-B14F-4D97-AF65-F5344CB8AC3E}">
        <p14:creationId xmlns:p14="http://schemas.microsoft.com/office/powerpoint/2010/main" val="3072130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Managing License Plates on CMVT Accounts</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54</a:t>
            </a:fld>
            <a:endParaRPr lang="en-US"/>
          </a:p>
        </p:txBody>
      </p:sp>
      <p:pic>
        <p:nvPicPr>
          <p:cNvPr id="8" name="Picture 7" descr="Graphical user interface, text, application&#10;&#10;Description automatically generated">
            <a:extLst>
              <a:ext uri="{FF2B5EF4-FFF2-40B4-BE49-F238E27FC236}">
                <a16:creationId xmlns:a16="http://schemas.microsoft.com/office/drawing/2014/main" id="{B7809775-8640-5A02-4B46-42FD0AEC8AD6}"/>
              </a:ext>
            </a:extLst>
          </p:cNvPr>
          <p:cNvPicPr>
            <a:picLocks noChangeAspect="1"/>
          </p:cNvPicPr>
          <p:nvPr/>
        </p:nvPicPr>
        <p:blipFill>
          <a:blip r:embed="rId3"/>
          <a:stretch>
            <a:fillRect/>
          </a:stretch>
        </p:blipFill>
        <p:spPr>
          <a:xfrm>
            <a:off x="1059483" y="2458192"/>
            <a:ext cx="5924550" cy="3067050"/>
          </a:xfrm>
          <a:prstGeom prst="rect">
            <a:avLst/>
          </a:prstGeom>
        </p:spPr>
      </p:pic>
      <p:pic>
        <p:nvPicPr>
          <p:cNvPr id="5" name="Picture 4">
            <a:extLst>
              <a:ext uri="{FF2B5EF4-FFF2-40B4-BE49-F238E27FC236}">
                <a16:creationId xmlns:a16="http://schemas.microsoft.com/office/drawing/2014/main" id="{05CF6244-90EF-1671-CB95-153808C78490}"/>
              </a:ext>
            </a:extLst>
          </p:cNvPr>
          <p:cNvPicPr>
            <a:picLocks noChangeAspect="1"/>
          </p:cNvPicPr>
          <p:nvPr/>
        </p:nvPicPr>
        <p:blipFill>
          <a:blip r:embed="rId4"/>
          <a:stretch>
            <a:fillRect/>
          </a:stretch>
        </p:blipFill>
        <p:spPr>
          <a:xfrm>
            <a:off x="1059483" y="2812566"/>
            <a:ext cx="3391254" cy="621682"/>
          </a:xfrm>
          <a:prstGeom prst="rect">
            <a:avLst/>
          </a:prstGeom>
        </p:spPr>
      </p:pic>
      <p:pic>
        <p:nvPicPr>
          <p:cNvPr id="2" name="Picture 1">
            <a:extLst>
              <a:ext uri="{FF2B5EF4-FFF2-40B4-BE49-F238E27FC236}">
                <a16:creationId xmlns:a16="http://schemas.microsoft.com/office/drawing/2014/main" id="{865F134C-DFDB-CA12-8320-35F5F5E2A1C1}"/>
              </a:ext>
            </a:extLst>
          </p:cNvPr>
          <p:cNvPicPr>
            <a:picLocks noChangeAspect="1"/>
          </p:cNvPicPr>
          <p:nvPr/>
        </p:nvPicPr>
        <p:blipFill>
          <a:blip r:embed="rId4"/>
          <a:stretch>
            <a:fillRect/>
          </a:stretch>
        </p:blipFill>
        <p:spPr>
          <a:xfrm>
            <a:off x="1283084" y="4174084"/>
            <a:ext cx="1372475" cy="228223"/>
          </a:xfrm>
          <a:prstGeom prst="rect">
            <a:avLst/>
          </a:prstGeom>
        </p:spPr>
      </p:pic>
      <p:sp>
        <p:nvSpPr>
          <p:cNvPr id="6" name="TextBox 5">
            <a:extLst>
              <a:ext uri="{FF2B5EF4-FFF2-40B4-BE49-F238E27FC236}">
                <a16:creationId xmlns:a16="http://schemas.microsoft.com/office/drawing/2014/main" id="{707D91EF-A8F1-8963-9B94-CBFC0441673B}"/>
              </a:ext>
            </a:extLst>
          </p:cNvPr>
          <p:cNvSpPr txBox="1"/>
          <p:nvPr/>
        </p:nvSpPr>
        <p:spPr>
          <a:xfrm>
            <a:off x="1063670" y="1631068"/>
            <a:ext cx="5932925" cy="584775"/>
          </a:xfrm>
          <a:prstGeom prst="rect">
            <a:avLst/>
          </a:prstGeom>
          <a:solidFill>
            <a:schemeClr val="accent2">
              <a:lumMod val="40000"/>
              <a:lumOff val="60000"/>
            </a:schemeClr>
          </a:solidFill>
        </p:spPr>
        <p:txBody>
          <a:bodyPr wrap="square" rtlCol="0">
            <a:spAutoFit/>
          </a:bodyPr>
          <a:lstStyle/>
          <a:p>
            <a:r>
              <a:rPr lang="en-US" sz="1600"/>
              <a:t>1. Use the Manage Your License Plates link to mark plates as</a:t>
            </a:r>
          </a:p>
          <a:p>
            <a:r>
              <a:rPr lang="en-US" sz="1600"/>
              <a:t>    inactive, surrendered, or replaced</a:t>
            </a:r>
          </a:p>
        </p:txBody>
      </p:sp>
      <p:sp>
        <p:nvSpPr>
          <p:cNvPr id="9" name="Rectangle 8">
            <a:extLst>
              <a:ext uri="{FF2B5EF4-FFF2-40B4-BE49-F238E27FC236}">
                <a16:creationId xmlns:a16="http://schemas.microsoft.com/office/drawing/2014/main" id="{7EEA97A4-EEBF-5197-BDE9-30D10B0E2238}"/>
              </a:ext>
            </a:extLst>
          </p:cNvPr>
          <p:cNvSpPr/>
          <p:nvPr/>
        </p:nvSpPr>
        <p:spPr>
          <a:xfrm>
            <a:off x="4243530" y="4750053"/>
            <a:ext cx="2120758" cy="3299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856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Managing License Plates on CMVT Accounts</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55</a:t>
            </a:fld>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8C6D2808-A9D3-9217-EC87-ECBAA78110A2}"/>
              </a:ext>
            </a:extLst>
          </p:cNvPr>
          <p:cNvPicPr>
            <a:picLocks noChangeAspect="1"/>
          </p:cNvPicPr>
          <p:nvPr/>
        </p:nvPicPr>
        <p:blipFill>
          <a:blip r:embed="rId3"/>
          <a:stretch>
            <a:fillRect/>
          </a:stretch>
        </p:blipFill>
        <p:spPr>
          <a:xfrm>
            <a:off x="484193" y="1754831"/>
            <a:ext cx="9527987" cy="4273484"/>
          </a:xfrm>
          <a:prstGeom prst="rect">
            <a:avLst/>
          </a:prstGeom>
        </p:spPr>
      </p:pic>
      <p:sp>
        <p:nvSpPr>
          <p:cNvPr id="8" name="Rectangle 7">
            <a:extLst>
              <a:ext uri="{FF2B5EF4-FFF2-40B4-BE49-F238E27FC236}">
                <a16:creationId xmlns:a16="http://schemas.microsoft.com/office/drawing/2014/main" id="{AB2DCBB6-2C9D-5803-2C7C-BC3C299CD05A}"/>
              </a:ext>
            </a:extLst>
          </p:cNvPr>
          <p:cNvSpPr/>
          <p:nvPr/>
        </p:nvSpPr>
        <p:spPr>
          <a:xfrm>
            <a:off x="9303330" y="5670840"/>
            <a:ext cx="633399" cy="2013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F842540-F817-05B3-497F-05CB5DE310F2}"/>
              </a:ext>
            </a:extLst>
          </p:cNvPr>
          <p:cNvPicPr>
            <a:picLocks noChangeAspect="1"/>
          </p:cNvPicPr>
          <p:nvPr/>
        </p:nvPicPr>
        <p:blipFill>
          <a:blip r:embed="rId4"/>
          <a:stretch>
            <a:fillRect/>
          </a:stretch>
        </p:blipFill>
        <p:spPr>
          <a:xfrm>
            <a:off x="484193" y="5725427"/>
            <a:ext cx="5826296" cy="293511"/>
          </a:xfrm>
          <a:prstGeom prst="rect">
            <a:avLst/>
          </a:prstGeom>
        </p:spPr>
      </p:pic>
      <p:sp>
        <p:nvSpPr>
          <p:cNvPr id="2" name="TextBox 1">
            <a:extLst>
              <a:ext uri="{FF2B5EF4-FFF2-40B4-BE49-F238E27FC236}">
                <a16:creationId xmlns:a16="http://schemas.microsoft.com/office/drawing/2014/main" id="{476D8A82-A4B2-4ACC-FE8C-7C9EDE4B351F}"/>
              </a:ext>
            </a:extLst>
          </p:cNvPr>
          <p:cNvSpPr txBox="1"/>
          <p:nvPr/>
        </p:nvSpPr>
        <p:spPr>
          <a:xfrm>
            <a:off x="484193" y="1299762"/>
            <a:ext cx="5171315" cy="338554"/>
          </a:xfrm>
          <a:prstGeom prst="rect">
            <a:avLst/>
          </a:prstGeom>
          <a:solidFill>
            <a:schemeClr val="accent2">
              <a:lumMod val="40000"/>
              <a:lumOff val="60000"/>
            </a:schemeClr>
          </a:solidFill>
        </p:spPr>
        <p:txBody>
          <a:bodyPr wrap="square" rtlCol="0">
            <a:spAutoFit/>
          </a:bodyPr>
          <a:lstStyle/>
          <a:p>
            <a:r>
              <a:rPr lang="en-US" sz="1600" b="0" i="0">
                <a:solidFill>
                  <a:srgbClr val="242424"/>
                </a:solidFill>
                <a:effectLst/>
                <a:latin typeface="Arial" panose="020B0604020202020204" pitchFamily="34" charset="0"/>
                <a:cs typeface="Arial" panose="020B0604020202020204" pitchFamily="34" charset="0"/>
              </a:rPr>
              <a:t>2. Click the Manage link on the row that the plate is in</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779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Managing License Plates on CMVT Accounts </a:t>
            </a:r>
            <a:br>
              <a:rPr lang="en-US"/>
            </a:br>
            <a:r>
              <a:rPr lang="en-US"/>
              <a:t>Options</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56</a:t>
            </a:fld>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0227349E-CB96-8FA0-A631-58636645DB7D}"/>
              </a:ext>
            </a:extLst>
          </p:cNvPr>
          <p:cNvPicPr>
            <a:picLocks noChangeAspect="1"/>
          </p:cNvPicPr>
          <p:nvPr/>
        </p:nvPicPr>
        <p:blipFill>
          <a:blip r:embed="rId3"/>
          <a:stretch>
            <a:fillRect/>
          </a:stretch>
        </p:blipFill>
        <p:spPr>
          <a:xfrm>
            <a:off x="1779058" y="2414409"/>
            <a:ext cx="2446898" cy="2766956"/>
          </a:xfrm>
          <a:prstGeom prst="rect">
            <a:avLst/>
          </a:prstGeom>
        </p:spPr>
      </p:pic>
      <p:sp>
        <p:nvSpPr>
          <p:cNvPr id="5" name="Rectangle 4">
            <a:extLst>
              <a:ext uri="{FF2B5EF4-FFF2-40B4-BE49-F238E27FC236}">
                <a16:creationId xmlns:a16="http://schemas.microsoft.com/office/drawing/2014/main" id="{A79E7231-2481-4D19-6F01-A1F3D09A6629}"/>
              </a:ext>
            </a:extLst>
          </p:cNvPr>
          <p:cNvSpPr/>
          <p:nvPr/>
        </p:nvSpPr>
        <p:spPr>
          <a:xfrm>
            <a:off x="1779058" y="3429000"/>
            <a:ext cx="1922393" cy="16586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27C64AB-BAFA-E22F-4EDA-03B42A60FA48}"/>
              </a:ext>
            </a:extLst>
          </p:cNvPr>
          <p:cNvSpPr txBox="1"/>
          <p:nvPr/>
        </p:nvSpPr>
        <p:spPr>
          <a:xfrm>
            <a:off x="504967" y="1782994"/>
            <a:ext cx="4995081" cy="338554"/>
          </a:xfrm>
          <a:prstGeom prst="rect">
            <a:avLst/>
          </a:prstGeom>
          <a:solidFill>
            <a:schemeClr val="accent2">
              <a:lumMod val="40000"/>
              <a:lumOff val="60000"/>
            </a:schemeClr>
          </a:solidFill>
        </p:spPr>
        <p:txBody>
          <a:bodyPr wrap="square" rtlCol="0">
            <a:spAutoFit/>
          </a:bodyPr>
          <a:lstStyle/>
          <a:p>
            <a:r>
              <a:rPr lang="en-US" sz="1600">
                <a:solidFill>
                  <a:srgbClr val="242424"/>
                </a:solidFill>
                <a:latin typeface="Arial" panose="020B0604020202020204" pitchFamily="34" charset="0"/>
                <a:cs typeface="Arial" panose="020B0604020202020204" pitchFamily="34" charset="0"/>
              </a:rPr>
              <a:t>C</a:t>
            </a:r>
            <a:r>
              <a:rPr lang="en-US" sz="1600" b="0" i="0">
                <a:solidFill>
                  <a:srgbClr val="242424"/>
                </a:solidFill>
                <a:effectLst/>
                <a:latin typeface="Arial" panose="020B0604020202020204" pitchFamily="34" charset="0"/>
                <a:cs typeface="Arial" panose="020B0604020202020204" pitchFamily="34" charset="0"/>
              </a:rPr>
              <a:t>hoose which of the 3 options best suits your needs</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416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Managing License Plates on CMVT Accounts – Inactivate or Discontinue</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57</a:t>
            </a:fld>
            <a:endParaRPr lang="en-US"/>
          </a:p>
        </p:txBody>
      </p:sp>
      <p:sp>
        <p:nvSpPr>
          <p:cNvPr id="8" name="TextBox 7">
            <a:extLst>
              <a:ext uri="{FF2B5EF4-FFF2-40B4-BE49-F238E27FC236}">
                <a16:creationId xmlns:a16="http://schemas.microsoft.com/office/drawing/2014/main" id="{89FE6829-B55B-E289-0A40-14BB9DD49AA7}"/>
              </a:ext>
            </a:extLst>
          </p:cNvPr>
          <p:cNvSpPr txBox="1"/>
          <p:nvPr/>
        </p:nvSpPr>
        <p:spPr>
          <a:xfrm>
            <a:off x="406240" y="1516216"/>
            <a:ext cx="5646552" cy="369332"/>
          </a:xfrm>
          <a:prstGeom prst="rect">
            <a:avLst/>
          </a:prstGeom>
          <a:solidFill>
            <a:schemeClr val="accent2">
              <a:lumMod val="40000"/>
              <a:lumOff val="60000"/>
            </a:schemeClr>
          </a:solidFill>
        </p:spPr>
        <p:txBody>
          <a:bodyPr wrap="square" rtlCol="0">
            <a:spAutoFit/>
          </a:bodyPr>
          <a:lstStyle/>
          <a:p>
            <a:r>
              <a:rPr lang="en-US"/>
              <a:t>1. To Inactivate, add the cease date and click “OK”</a:t>
            </a:r>
          </a:p>
        </p:txBody>
      </p:sp>
      <p:sp>
        <p:nvSpPr>
          <p:cNvPr id="9" name="TextBox 8">
            <a:extLst>
              <a:ext uri="{FF2B5EF4-FFF2-40B4-BE49-F238E27FC236}">
                <a16:creationId xmlns:a16="http://schemas.microsoft.com/office/drawing/2014/main" id="{44EF05BD-7663-095A-E191-46350B57DF88}"/>
              </a:ext>
            </a:extLst>
          </p:cNvPr>
          <p:cNvSpPr txBox="1"/>
          <p:nvPr/>
        </p:nvSpPr>
        <p:spPr>
          <a:xfrm>
            <a:off x="2619248" y="4275545"/>
            <a:ext cx="8974667" cy="369332"/>
          </a:xfrm>
          <a:prstGeom prst="rect">
            <a:avLst/>
          </a:prstGeom>
          <a:solidFill>
            <a:schemeClr val="accent2">
              <a:lumMod val="40000"/>
              <a:lumOff val="60000"/>
            </a:schemeClr>
          </a:solidFill>
        </p:spPr>
        <p:txBody>
          <a:bodyPr wrap="square" rtlCol="0">
            <a:spAutoFit/>
          </a:bodyPr>
          <a:lstStyle/>
          <a:p>
            <a:r>
              <a:rPr lang="en-US"/>
              <a:t>2. To Discontinue, add the date that the plate was surrendered to DMV and click “OK”</a:t>
            </a:r>
          </a:p>
        </p:txBody>
      </p:sp>
      <p:pic>
        <p:nvPicPr>
          <p:cNvPr id="11" name="Picture 10" descr="Graphical user interface, text, application&#10;&#10;Description automatically generated">
            <a:extLst>
              <a:ext uri="{FF2B5EF4-FFF2-40B4-BE49-F238E27FC236}">
                <a16:creationId xmlns:a16="http://schemas.microsoft.com/office/drawing/2014/main" id="{EAD0B0B4-2B5E-76A8-49CF-C15BF364363B}"/>
              </a:ext>
            </a:extLst>
          </p:cNvPr>
          <p:cNvPicPr>
            <a:picLocks noChangeAspect="1"/>
          </p:cNvPicPr>
          <p:nvPr/>
        </p:nvPicPr>
        <p:blipFill>
          <a:blip r:embed="rId4"/>
          <a:stretch>
            <a:fillRect/>
          </a:stretch>
        </p:blipFill>
        <p:spPr>
          <a:xfrm>
            <a:off x="4410375" y="4708779"/>
            <a:ext cx="7183540" cy="1980044"/>
          </a:xfrm>
          <a:prstGeom prst="rect">
            <a:avLst/>
          </a:prstGeom>
        </p:spPr>
      </p:pic>
      <p:sp>
        <p:nvSpPr>
          <p:cNvPr id="12" name="Rectangle 11">
            <a:extLst>
              <a:ext uri="{FF2B5EF4-FFF2-40B4-BE49-F238E27FC236}">
                <a16:creationId xmlns:a16="http://schemas.microsoft.com/office/drawing/2014/main" id="{4591C0E5-8A4C-CDF7-1000-DE086B2CBCB6}"/>
              </a:ext>
            </a:extLst>
          </p:cNvPr>
          <p:cNvSpPr/>
          <p:nvPr/>
        </p:nvSpPr>
        <p:spPr>
          <a:xfrm>
            <a:off x="4546242" y="5518693"/>
            <a:ext cx="953376" cy="30501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11912E-FA9A-1B6A-1401-AB99F75FEC2D}"/>
              </a:ext>
            </a:extLst>
          </p:cNvPr>
          <p:cNvSpPr/>
          <p:nvPr/>
        </p:nvSpPr>
        <p:spPr>
          <a:xfrm>
            <a:off x="7805805" y="5518693"/>
            <a:ext cx="1953954" cy="5188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C901D-106B-C1BC-56AC-B9487E041B16}"/>
              </a:ext>
            </a:extLst>
          </p:cNvPr>
          <p:cNvSpPr/>
          <p:nvPr/>
        </p:nvSpPr>
        <p:spPr>
          <a:xfrm>
            <a:off x="10835014" y="6356350"/>
            <a:ext cx="770732" cy="3324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raphical user interface, application&#10;&#10;Description automatically generated">
            <a:extLst>
              <a:ext uri="{FF2B5EF4-FFF2-40B4-BE49-F238E27FC236}">
                <a16:creationId xmlns:a16="http://schemas.microsoft.com/office/drawing/2014/main" id="{84440494-A096-590C-0823-2E4F8FB53F42}"/>
              </a:ext>
            </a:extLst>
          </p:cNvPr>
          <p:cNvPicPr>
            <a:picLocks noChangeAspect="1"/>
          </p:cNvPicPr>
          <p:nvPr/>
        </p:nvPicPr>
        <p:blipFill>
          <a:blip r:embed="rId5"/>
          <a:stretch>
            <a:fillRect/>
          </a:stretch>
        </p:blipFill>
        <p:spPr>
          <a:xfrm>
            <a:off x="408330" y="2000865"/>
            <a:ext cx="7183540" cy="1974821"/>
          </a:xfrm>
          <a:prstGeom prst="rect">
            <a:avLst/>
          </a:prstGeom>
        </p:spPr>
      </p:pic>
      <p:sp>
        <p:nvSpPr>
          <p:cNvPr id="6" name="Rectangle 5">
            <a:extLst>
              <a:ext uri="{FF2B5EF4-FFF2-40B4-BE49-F238E27FC236}">
                <a16:creationId xmlns:a16="http://schemas.microsoft.com/office/drawing/2014/main" id="{892073EE-1F3F-158E-7A4E-86B6EA1D727F}"/>
              </a:ext>
            </a:extLst>
          </p:cNvPr>
          <p:cNvSpPr/>
          <p:nvPr/>
        </p:nvSpPr>
        <p:spPr>
          <a:xfrm>
            <a:off x="3858123" y="2539457"/>
            <a:ext cx="1953954" cy="4488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DCB3467-8FED-02D7-DADA-63ED535A78D9}"/>
              </a:ext>
            </a:extLst>
          </p:cNvPr>
          <p:cNvSpPr/>
          <p:nvPr/>
        </p:nvSpPr>
        <p:spPr>
          <a:xfrm>
            <a:off x="528034" y="2539457"/>
            <a:ext cx="894206" cy="2809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BCAB440-5CA8-10D4-CD95-28005C88612E}"/>
              </a:ext>
            </a:extLst>
          </p:cNvPr>
          <p:cNvSpPr/>
          <p:nvPr/>
        </p:nvSpPr>
        <p:spPr>
          <a:xfrm>
            <a:off x="6778373" y="3583498"/>
            <a:ext cx="813497" cy="3693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824114"/>
      </p:ext>
    </p:extLst>
  </p:cSld>
  <p:clrMapOvr>
    <a:masterClrMapping/>
  </p:clrMapOvr>
  <p:extLst>
    <p:ext uri="{6950BFC3-D8DA-4A85-94F7-54DA5524770B}">
      <p188:commentRel xmlns:p188="http://schemas.microsoft.com/office/powerpoint/2018/8/main" r:id="rId3"/>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Managing License Plates on CMVT Accounts – Replacing a Plate</a:t>
            </a:r>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58</a:t>
            </a:fld>
            <a:endParaRPr lang="en-US"/>
          </a:p>
        </p:txBody>
      </p:sp>
      <p:pic>
        <p:nvPicPr>
          <p:cNvPr id="5" name="Picture 4" descr="Graphical user interface, application&#10;&#10;Description automatically generated">
            <a:extLst>
              <a:ext uri="{FF2B5EF4-FFF2-40B4-BE49-F238E27FC236}">
                <a16:creationId xmlns:a16="http://schemas.microsoft.com/office/drawing/2014/main" id="{4B1BE35B-46E2-BE4D-AE77-7309097B3168}"/>
              </a:ext>
            </a:extLst>
          </p:cNvPr>
          <p:cNvPicPr>
            <a:picLocks noChangeAspect="1"/>
          </p:cNvPicPr>
          <p:nvPr/>
        </p:nvPicPr>
        <p:blipFill rotWithShape="1">
          <a:blip r:embed="rId3"/>
          <a:srcRect r="65549"/>
          <a:stretch/>
        </p:blipFill>
        <p:spPr>
          <a:xfrm>
            <a:off x="419743" y="2647736"/>
            <a:ext cx="4075817" cy="3425596"/>
          </a:xfrm>
          <a:prstGeom prst="rect">
            <a:avLst/>
          </a:prstGeom>
        </p:spPr>
      </p:pic>
      <p:sp>
        <p:nvSpPr>
          <p:cNvPr id="2" name="Rectangle 1">
            <a:extLst>
              <a:ext uri="{FF2B5EF4-FFF2-40B4-BE49-F238E27FC236}">
                <a16:creationId xmlns:a16="http://schemas.microsoft.com/office/drawing/2014/main" id="{D6C99C2A-AA3B-4FB0-2420-EDB8BFF653B7}"/>
              </a:ext>
            </a:extLst>
          </p:cNvPr>
          <p:cNvSpPr/>
          <p:nvPr/>
        </p:nvSpPr>
        <p:spPr>
          <a:xfrm>
            <a:off x="765462" y="4546539"/>
            <a:ext cx="874273" cy="3092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D405522-909C-4795-B119-4BEAF68844ED}"/>
              </a:ext>
            </a:extLst>
          </p:cNvPr>
          <p:cNvSpPr txBox="1"/>
          <p:nvPr/>
        </p:nvSpPr>
        <p:spPr>
          <a:xfrm>
            <a:off x="419743" y="1912692"/>
            <a:ext cx="6776398" cy="584775"/>
          </a:xfrm>
          <a:prstGeom prst="rect">
            <a:avLst/>
          </a:prstGeom>
          <a:solidFill>
            <a:schemeClr val="accent2">
              <a:lumMod val="40000"/>
              <a:lumOff val="60000"/>
            </a:schemeClr>
          </a:solidFill>
        </p:spPr>
        <p:txBody>
          <a:bodyPr wrap="square" rtlCol="0">
            <a:spAutoFit/>
          </a:bodyPr>
          <a:lstStyle/>
          <a:p>
            <a:r>
              <a:rPr lang="en-US" sz="1600">
                <a:solidFill>
                  <a:srgbClr val="242424"/>
                </a:solidFill>
                <a:latin typeface="Arial" panose="020B0604020202020204" pitchFamily="34" charset="0"/>
                <a:cs typeface="Arial" panose="020B0604020202020204" pitchFamily="34" charset="0"/>
              </a:rPr>
              <a:t>3. Y</a:t>
            </a:r>
            <a:r>
              <a:rPr lang="en-US" sz="1600" b="0" i="0">
                <a:solidFill>
                  <a:srgbClr val="242424"/>
                </a:solidFill>
                <a:effectLst/>
                <a:latin typeface="Arial" panose="020B0604020202020204" pitchFamily="34" charset="0"/>
                <a:cs typeface="Arial" panose="020B0604020202020204" pitchFamily="34" charset="0"/>
              </a:rPr>
              <a:t>ou will be able to choose the old plate number and add new plate</a:t>
            </a:r>
          </a:p>
          <a:p>
            <a:r>
              <a:rPr lang="en-US" sz="1600">
                <a:solidFill>
                  <a:srgbClr val="242424"/>
                </a:solidFill>
                <a:latin typeface="Arial" panose="020B0604020202020204" pitchFamily="34" charset="0"/>
                <a:cs typeface="Arial" panose="020B0604020202020204" pitchFamily="34" charset="0"/>
              </a:rPr>
              <a:t>   </a:t>
            </a:r>
            <a:r>
              <a:rPr lang="en-US" sz="1600" b="0" i="0">
                <a:solidFill>
                  <a:srgbClr val="242424"/>
                </a:solidFill>
                <a:effectLst/>
                <a:latin typeface="Arial" panose="020B0604020202020204" pitchFamily="34" charset="0"/>
                <a:cs typeface="Arial" panose="020B0604020202020204" pitchFamily="34" charset="0"/>
              </a:rPr>
              <a:t> number to replace it</a:t>
            </a:r>
            <a:endParaRPr lang="en-US" sz="1600">
              <a:latin typeface="Arial" panose="020B0604020202020204" pitchFamily="34" charset="0"/>
              <a:cs typeface="Arial" panose="020B0604020202020204" pitchFamily="34" charset="0"/>
            </a:endParaRPr>
          </a:p>
        </p:txBody>
      </p:sp>
      <p:pic>
        <p:nvPicPr>
          <p:cNvPr id="8" name="Picture 7" descr="Graphical user interface, application&#10;&#10;Description automatically generated">
            <a:extLst>
              <a:ext uri="{FF2B5EF4-FFF2-40B4-BE49-F238E27FC236}">
                <a16:creationId xmlns:a16="http://schemas.microsoft.com/office/drawing/2014/main" id="{37CEE47F-4976-A51A-9D0F-C258952357A9}"/>
              </a:ext>
            </a:extLst>
          </p:cNvPr>
          <p:cNvPicPr>
            <a:picLocks noChangeAspect="1"/>
          </p:cNvPicPr>
          <p:nvPr/>
        </p:nvPicPr>
        <p:blipFill rotWithShape="1">
          <a:blip r:embed="rId3"/>
          <a:srcRect l="76813"/>
          <a:stretch/>
        </p:blipFill>
        <p:spPr>
          <a:xfrm>
            <a:off x="4495560" y="2647736"/>
            <a:ext cx="2743201" cy="3425596"/>
          </a:xfrm>
          <a:prstGeom prst="rect">
            <a:avLst/>
          </a:prstGeom>
        </p:spPr>
      </p:pic>
      <p:sp>
        <p:nvSpPr>
          <p:cNvPr id="6" name="Rectangle 5">
            <a:extLst>
              <a:ext uri="{FF2B5EF4-FFF2-40B4-BE49-F238E27FC236}">
                <a16:creationId xmlns:a16="http://schemas.microsoft.com/office/drawing/2014/main" id="{D6F8C2D6-C8E1-9C35-AF86-FB92229B74CD}"/>
              </a:ext>
            </a:extLst>
          </p:cNvPr>
          <p:cNvSpPr/>
          <p:nvPr/>
        </p:nvSpPr>
        <p:spPr>
          <a:xfrm>
            <a:off x="5977720" y="5611465"/>
            <a:ext cx="1218420" cy="4618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504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1D8C37-9B8B-0074-09C1-26E6CE76DFE0}"/>
              </a:ext>
            </a:extLst>
          </p:cNvPr>
          <p:cNvSpPr>
            <a:spLocks noGrp="1"/>
          </p:cNvSpPr>
          <p:nvPr>
            <p:ph type="body" sz="quarter" idx="13"/>
          </p:nvPr>
        </p:nvSpPr>
        <p:spPr>
          <a:xfrm>
            <a:off x="333908" y="276446"/>
            <a:ext cx="7332165" cy="1254641"/>
          </a:xfrm>
        </p:spPr>
        <p:txBody>
          <a:bodyPr vert="horz" lIns="91440" tIns="45720" rIns="91440" bIns="45720" rtlCol="0" anchor="t">
            <a:noAutofit/>
          </a:bodyPr>
          <a:lstStyle/>
          <a:p>
            <a:pPr marL="0" indent="0">
              <a:buNone/>
            </a:pPr>
            <a:r>
              <a:rPr lang="en-US" sz="3800">
                <a:solidFill>
                  <a:srgbClr val="002060"/>
                </a:solidFill>
                <a:latin typeface="Arial"/>
                <a:cs typeface="Arial"/>
              </a:rPr>
              <a:t>Skip the Commute!</a:t>
            </a:r>
            <a:endParaRPr lang="en-US"/>
          </a:p>
        </p:txBody>
      </p:sp>
      <p:sp>
        <p:nvSpPr>
          <p:cNvPr id="4" name="TextBox 3">
            <a:extLst>
              <a:ext uri="{FF2B5EF4-FFF2-40B4-BE49-F238E27FC236}">
                <a16:creationId xmlns:a16="http://schemas.microsoft.com/office/drawing/2014/main" id="{90BF9132-2153-0F70-2B2C-CD7BDC1BC624}"/>
              </a:ext>
            </a:extLst>
          </p:cNvPr>
          <p:cNvSpPr txBox="1"/>
          <p:nvPr/>
        </p:nvSpPr>
        <p:spPr>
          <a:xfrm>
            <a:off x="3673714" y="3540407"/>
            <a:ext cx="5927486" cy="3416320"/>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400"/>
              <a:t>Make Payments</a:t>
            </a:r>
          </a:p>
          <a:p>
            <a:pPr marL="342900" indent="-342900">
              <a:buFont typeface="Arial" panose="020B0604020202020204" pitchFamily="34" charset="0"/>
              <a:buChar char="•"/>
            </a:pPr>
            <a:r>
              <a:rPr lang="en-US" sz="2400">
                <a:cs typeface="Arial"/>
              </a:rPr>
              <a:t>Transfer Plates</a:t>
            </a:r>
          </a:p>
          <a:p>
            <a:pPr marL="342900" indent="-342900">
              <a:buFont typeface="Arial" panose="020B0604020202020204" pitchFamily="34" charset="0"/>
              <a:buChar char="•"/>
            </a:pPr>
            <a:r>
              <a:rPr lang="en-US" sz="2400">
                <a:cs typeface="Arial"/>
              </a:rPr>
              <a:t>Request TLC Clearance Letters</a:t>
            </a:r>
          </a:p>
          <a:p>
            <a:pPr marL="342900" indent="-342900">
              <a:buFont typeface="Arial" panose="020B0604020202020204" pitchFamily="34" charset="0"/>
              <a:buChar char="•"/>
            </a:pPr>
            <a:r>
              <a:rPr lang="en-US" sz="2400">
                <a:cs typeface="Arial"/>
              </a:rPr>
              <a:t>View Outstanding Balances</a:t>
            </a:r>
          </a:p>
          <a:p>
            <a:pPr marL="342900" indent="-342900">
              <a:buFont typeface="Arial" panose="020B0604020202020204" pitchFamily="34" charset="0"/>
              <a:buChar char="•"/>
            </a:pPr>
            <a:r>
              <a:rPr lang="en-US" sz="2400">
                <a:cs typeface="Arial"/>
              </a:rPr>
              <a:t>Address Changes </a:t>
            </a:r>
          </a:p>
          <a:p>
            <a:pPr marL="342900" indent="-342900">
              <a:buFont typeface="Arial" panose="020B0604020202020204" pitchFamily="34" charset="0"/>
              <a:buChar char="•"/>
            </a:pPr>
            <a:r>
              <a:rPr lang="en-US" sz="2400">
                <a:cs typeface="Arial"/>
              </a:rPr>
              <a:t>Bulk Filing-Now open all year</a:t>
            </a:r>
          </a:p>
          <a:p>
            <a:pPr marL="342900" indent="-342900">
              <a:buFont typeface="Arial" panose="020B0604020202020204" pitchFamily="34" charset="0"/>
              <a:buChar char="•"/>
            </a:pPr>
            <a:r>
              <a:rPr lang="en-US" sz="2400">
                <a:cs typeface="Arial"/>
              </a:rPr>
              <a:t>Contact us </a:t>
            </a:r>
          </a:p>
          <a:p>
            <a:pPr marL="342900" indent="-342900">
              <a:buFont typeface="Arial" panose="020B0604020202020204" pitchFamily="34" charset="0"/>
              <a:buChar char="•"/>
            </a:pPr>
            <a:endParaRPr lang="en-US" sz="2400">
              <a:cs typeface="Arial"/>
            </a:endParaRPr>
          </a:p>
          <a:p>
            <a:pPr marL="342900" indent="-342900">
              <a:buFont typeface="Arial" panose="020B0604020202020204" pitchFamily="34" charset="0"/>
              <a:buChar char="•"/>
            </a:pPr>
            <a:endParaRPr lang="en-US" sz="2400">
              <a:cs typeface="Arial"/>
            </a:endParaRPr>
          </a:p>
        </p:txBody>
      </p:sp>
      <p:sp>
        <p:nvSpPr>
          <p:cNvPr id="6" name="TextBox 5">
            <a:extLst>
              <a:ext uri="{FF2B5EF4-FFF2-40B4-BE49-F238E27FC236}">
                <a16:creationId xmlns:a16="http://schemas.microsoft.com/office/drawing/2014/main" id="{D41EF6FE-A438-E1B4-9AA3-F9CB5A2CE4E4}"/>
              </a:ext>
            </a:extLst>
          </p:cNvPr>
          <p:cNvSpPr txBox="1"/>
          <p:nvPr/>
        </p:nvSpPr>
        <p:spPr>
          <a:xfrm>
            <a:off x="329611" y="2229534"/>
            <a:ext cx="11596872" cy="1200329"/>
          </a:xfrm>
          <a:prstGeom prst="rect">
            <a:avLst/>
          </a:prstGeom>
          <a:noFill/>
        </p:spPr>
        <p:txBody>
          <a:bodyPr wrap="square" lIns="91440" tIns="45720" rIns="91440" bIns="45720" anchor="t">
            <a:spAutoFit/>
          </a:bodyPr>
          <a:lstStyle/>
          <a:p>
            <a:pPr algn="ctr"/>
            <a:r>
              <a:rPr lang="en-US" sz="3600"/>
              <a:t>All functions are available online via e-Services!</a:t>
            </a:r>
            <a:br>
              <a:rPr lang="en-US" sz="3600"/>
            </a:br>
            <a:r>
              <a:rPr lang="en-US" sz="3600">
                <a:cs typeface="Arial"/>
              </a:rPr>
              <a:t>www.nyc.gov/eservices</a:t>
            </a:r>
          </a:p>
        </p:txBody>
      </p:sp>
    </p:spTree>
    <p:extLst>
      <p:ext uri="{BB962C8B-B14F-4D97-AF65-F5344CB8AC3E}">
        <p14:creationId xmlns:p14="http://schemas.microsoft.com/office/powerpoint/2010/main" val="2133923491"/>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FF0F5-D40D-C0D2-389B-6A5B0FFD2C6A}"/>
              </a:ext>
            </a:extLst>
          </p:cNvPr>
          <p:cNvSpPr>
            <a:spLocks noGrp="1"/>
          </p:cNvSpPr>
          <p:nvPr>
            <p:ph type="title"/>
          </p:nvPr>
        </p:nvSpPr>
        <p:spPr>
          <a:xfrm>
            <a:off x="412955" y="237945"/>
            <a:ext cx="7816645" cy="1239335"/>
          </a:xfrm>
        </p:spPr>
        <p:txBody>
          <a:bodyPr/>
          <a:lstStyle/>
          <a:p>
            <a:r>
              <a:rPr lang="en-US"/>
              <a:t>Changing Passwords</a:t>
            </a:r>
          </a:p>
        </p:txBody>
      </p:sp>
      <p:sp>
        <p:nvSpPr>
          <p:cNvPr id="4" name="TextBox 3">
            <a:extLst>
              <a:ext uri="{FF2B5EF4-FFF2-40B4-BE49-F238E27FC236}">
                <a16:creationId xmlns:a16="http://schemas.microsoft.com/office/drawing/2014/main" id="{3F44691C-5CD5-6A5D-E944-860C488E10FC}"/>
              </a:ext>
            </a:extLst>
          </p:cNvPr>
          <p:cNvSpPr txBox="1"/>
          <p:nvPr/>
        </p:nvSpPr>
        <p:spPr>
          <a:xfrm>
            <a:off x="574111" y="2359289"/>
            <a:ext cx="4060314" cy="1815882"/>
          </a:xfrm>
          <a:prstGeom prst="rect">
            <a:avLst/>
          </a:prstGeom>
          <a:solidFill>
            <a:schemeClr val="accent2">
              <a:lumMod val="60000"/>
              <a:lumOff val="40000"/>
            </a:schemeClr>
          </a:solidFill>
        </p:spPr>
        <p:txBody>
          <a:bodyPr wrap="square" rtlCol="0">
            <a:spAutoFit/>
          </a:bodyPr>
          <a:lstStyle/>
          <a:p>
            <a:r>
              <a:rPr lang="en-US" sz="1600"/>
              <a:t>3. There are four password requirements:</a:t>
            </a:r>
          </a:p>
          <a:p>
            <a:pPr marL="285750" indent="-285750">
              <a:buFont typeface="Arial" panose="020B0604020202020204" pitchFamily="34" charset="0"/>
              <a:buChar char="•"/>
            </a:pPr>
            <a:r>
              <a:rPr lang="en-US" sz="1600"/>
              <a:t>Must be between 8 and 35 characters</a:t>
            </a:r>
          </a:p>
          <a:p>
            <a:pPr marL="285750" indent="-285750">
              <a:buFont typeface="Arial" panose="020B0604020202020204" pitchFamily="34" charset="0"/>
              <a:buChar char="•"/>
            </a:pPr>
            <a:r>
              <a:rPr lang="en-US" sz="1600"/>
              <a:t>Must contain both letters and numbers</a:t>
            </a:r>
          </a:p>
          <a:p>
            <a:pPr marL="285750" indent="-285750">
              <a:buFont typeface="Arial" panose="020B0604020202020204" pitchFamily="34" charset="0"/>
              <a:buChar char="•"/>
            </a:pPr>
            <a:r>
              <a:rPr lang="en-US" sz="1600"/>
              <a:t>Cannot match username</a:t>
            </a:r>
          </a:p>
          <a:p>
            <a:pPr marL="285750" indent="-285750">
              <a:buFont typeface="Arial" panose="020B0604020202020204" pitchFamily="34" charset="0"/>
              <a:buChar char="•"/>
            </a:pPr>
            <a:r>
              <a:rPr lang="en-US" sz="1600"/>
              <a:t>Must have 2 numeric values if it begins or ends with a numeric value. </a:t>
            </a:r>
          </a:p>
          <a:p>
            <a:pPr marL="285750" indent="-285750">
              <a:buFont typeface="Arial" panose="020B0604020202020204" pitchFamily="34" charset="0"/>
              <a:buChar char="•"/>
            </a:pPr>
            <a:endParaRPr lang="en-US" sz="1600"/>
          </a:p>
        </p:txBody>
      </p:sp>
      <p:sp>
        <p:nvSpPr>
          <p:cNvPr id="13" name="TextBox 12">
            <a:extLst>
              <a:ext uri="{FF2B5EF4-FFF2-40B4-BE49-F238E27FC236}">
                <a16:creationId xmlns:a16="http://schemas.microsoft.com/office/drawing/2014/main" id="{FCF5CC3A-A9DC-3A1F-35A6-81FCA44C0309}"/>
              </a:ext>
            </a:extLst>
          </p:cNvPr>
          <p:cNvSpPr txBox="1"/>
          <p:nvPr/>
        </p:nvSpPr>
        <p:spPr>
          <a:xfrm>
            <a:off x="5700359" y="2359289"/>
            <a:ext cx="5058481" cy="584775"/>
          </a:xfrm>
          <a:prstGeom prst="rect">
            <a:avLst/>
          </a:prstGeom>
          <a:solidFill>
            <a:schemeClr val="accent2">
              <a:lumMod val="60000"/>
              <a:lumOff val="40000"/>
            </a:schemeClr>
          </a:solidFill>
        </p:spPr>
        <p:txBody>
          <a:bodyPr wrap="square" rtlCol="0">
            <a:spAutoFit/>
          </a:bodyPr>
          <a:lstStyle/>
          <a:p>
            <a:r>
              <a:rPr lang="en-US" sz="1600"/>
              <a:t>4. Fill in the required fields and click ok to set your new password. </a:t>
            </a:r>
          </a:p>
        </p:txBody>
      </p:sp>
      <p:pic>
        <p:nvPicPr>
          <p:cNvPr id="17" name="Picture 16">
            <a:extLst>
              <a:ext uri="{FF2B5EF4-FFF2-40B4-BE49-F238E27FC236}">
                <a16:creationId xmlns:a16="http://schemas.microsoft.com/office/drawing/2014/main" id="{DEA68425-160E-AF6B-F6BF-DA5BA4F2D7DC}"/>
              </a:ext>
            </a:extLst>
          </p:cNvPr>
          <p:cNvPicPr>
            <a:picLocks noChangeAspect="1"/>
          </p:cNvPicPr>
          <p:nvPr/>
        </p:nvPicPr>
        <p:blipFill>
          <a:blip r:embed="rId3"/>
          <a:stretch>
            <a:fillRect/>
          </a:stretch>
        </p:blipFill>
        <p:spPr>
          <a:xfrm>
            <a:off x="5700359" y="2944064"/>
            <a:ext cx="5058481" cy="3505689"/>
          </a:xfrm>
          <a:prstGeom prst="rect">
            <a:avLst/>
          </a:prstGeom>
        </p:spPr>
      </p:pic>
      <p:pic>
        <p:nvPicPr>
          <p:cNvPr id="5" name="Picture 4">
            <a:extLst>
              <a:ext uri="{FF2B5EF4-FFF2-40B4-BE49-F238E27FC236}">
                <a16:creationId xmlns:a16="http://schemas.microsoft.com/office/drawing/2014/main" id="{1431D4C2-0209-53D2-6778-844EBDC85850}"/>
              </a:ext>
            </a:extLst>
          </p:cNvPr>
          <p:cNvPicPr>
            <a:picLocks noChangeAspect="1"/>
          </p:cNvPicPr>
          <p:nvPr/>
        </p:nvPicPr>
        <p:blipFill>
          <a:blip r:embed="rId4"/>
          <a:stretch>
            <a:fillRect/>
          </a:stretch>
        </p:blipFill>
        <p:spPr>
          <a:xfrm>
            <a:off x="9782121" y="6077503"/>
            <a:ext cx="1053868" cy="372250"/>
          </a:xfrm>
          <a:prstGeom prst="rect">
            <a:avLst/>
          </a:prstGeom>
        </p:spPr>
      </p:pic>
    </p:spTree>
    <p:extLst>
      <p:ext uri="{BB962C8B-B14F-4D97-AF65-F5344CB8AC3E}">
        <p14:creationId xmlns:p14="http://schemas.microsoft.com/office/powerpoint/2010/main" val="2448650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FCC4-6A13-F24B-B7E6-974AF1583413}"/>
              </a:ext>
            </a:extLst>
          </p:cNvPr>
          <p:cNvSpPr>
            <a:spLocks noGrp="1"/>
          </p:cNvSpPr>
          <p:nvPr>
            <p:ph type="title"/>
          </p:nvPr>
        </p:nvSpPr>
        <p:spPr>
          <a:xfrm>
            <a:off x="411814" y="187296"/>
            <a:ext cx="8198786" cy="1437891"/>
          </a:xfrm>
        </p:spPr>
        <p:txBody>
          <a:bodyPr/>
          <a:lstStyle/>
          <a:p>
            <a:r>
              <a:rPr lang="en-US"/>
              <a:t>Tips and New Developments</a:t>
            </a:r>
          </a:p>
        </p:txBody>
      </p:sp>
      <p:sp>
        <p:nvSpPr>
          <p:cNvPr id="3" name="Text Placeholder 2">
            <a:extLst>
              <a:ext uri="{FF2B5EF4-FFF2-40B4-BE49-F238E27FC236}">
                <a16:creationId xmlns:a16="http://schemas.microsoft.com/office/drawing/2014/main" id="{B926BA6B-44D9-0349-B0F9-14D9CBFF2787}"/>
              </a:ext>
            </a:extLst>
          </p:cNvPr>
          <p:cNvSpPr>
            <a:spLocks noGrp="1"/>
          </p:cNvSpPr>
          <p:nvPr>
            <p:ph type="body" idx="1"/>
          </p:nvPr>
        </p:nvSpPr>
        <p:spPr>
          <a:xfrm>
            <a:off x="411814" y="2782849"/>
            <a:ext cx="10494725" cy="3140765"/>
          </a:xfrm>
        </p:spPr>
        <p:txBody>
          <a:bodyPr>
            <a:noAutofit/>
          </a:bodyPr>
          <a:lstStyle/>
          <a:p>
            <a:pPr>
              <a:spcBef>
                <a:spcPts val="0"/>
              </a:spcBef>
              <a:tabLst>
                <a:tab pos="7138988" algn="l"/>
              </a:tabLst>
            </a:pPr>
            <a:r>
              <a:rPr lang="en-US"/>
              <a:t>Dennis Tairi, Kate Trachtenberg</a:t>
            </a:r>
            <a:endParaRPr lang="en-US">
              <a:solidFill>
                <a:schemeClr val="bg1"/>
              </a:solidFill>
              <a:latin typeface="+mn-lt"/>
            </a:endParaRPr>
          </a:p>
        </p:txBody>
      </p:sp>
      <p:sp>
        <p:nvSpPr>
          <p:cNvPr id="4" name="Slide Number Placeholder 3">
            <a:extLst>
              <a:ext uri="{FF2B5EF4-FFF2-40B4-BE49-F238E27FC236}">
                <a16:creationId xmlns:a16="http://schemas.microsoft.com/office/drawing/2014/main" id="{2F3E60C3-E289-4C4B-A5FC-89C4DFAC9D84}"/>
              </a:ext>
            </a:extLst>
          </p:cNvPr>
          <p:cNvSpPr>
            <a:spLocks noGrp="1"/>
          </p:cNvSpPr>
          <p:nvPr>
            <p:ph type="sldNum" sz="quarter" idx="12"/>
          </p:nvPr>
        </p:nvSpPr>
        <p:spPr/>
        <p:txBody>
          <a:bodyPr/>
          <a:lstStyle/>
          <a:p>
            <a:fld id="{771AABBD-9DB8-A246-B64A-D658E31C8E4C}" type="slidenum">
              <a:rPr lang="en-US" smtClean="0"/>
              <a:t>60</a:t>
            </a:fld>
            <a:endParaRPr lang="en-US"/>
          </a:p>
        </p:txBody>
      </p:sp>
    </p:spTree>
    <p:extLst>
      <p:ext uri="{BB962C8B-B14F-4D97-AF65-F5344CB8AC3E}">
        <p14:creationId xmlns:p14="http://schemas.microsoft.com/office/powerpoint/2010/main" val="1691911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A48B-4389-2F46-9F58-6F52FD96A2C0}"/>
              </a:ext>
            </a:extLst>
          </p:cNvPr>
          <p:cNvSpPr>
            <a:spLocks noGrp="1"/>
          </p:cNvSpPr>
          <p:nvPr>
            <p:ph type="title"/>
          </p:nvPr>
        </p:nvSpPr>
        <p:spPr/>
        <p:txBody>
          <a:bodyPr>
            <a:normAutofit/>
          </a:bodyPr>
          <a:lstStyle/>
          <a:p>
            <a:r>
              <a:rPr lang="en-US"/>
              <a:t>Amended Returns</a:t>
            </a:r>
          </a:p>
        </p:txBody>
      </p:sp>
      <p:sp>
        <p:nvSpPr>
          <p:cNvPr id="4" name="Content Placeholder 3">
            <a:extLst>
              <a:ext uri="{FF2B5EF4-FFF2-40B4-BE49-F238E27FC236}">
                <a16:creationId xmlns:a16="http://schemas.microsoft.com/office/drawing/2014/main" id="{417C0756-E908-BA41-5CF0-F770FB1140E4}"/>
              </a:ext>
            </a:extLst>
          </p:cNvPr>
          <p:cNvSpPr>
            <a:spLocks noGrp="1"/>
          </p:cNvSpPr>
          <p:nvPr>
            <p:ph sz="half" idx="2"/>
          </p:nvPr>
        </p:nvSpPr>
        <p:spPr>
          <a:xfrm>
            <a:off x="337037" y="1490133"/>
            <a:ext cx="10403751" cy="1318497"/>
          </a:xfrm>
          <a:solidFill>
            <a:schemeClr val="accent2">
              <a:lumMod val="40000"/>
              <a:lumOff val="60000"/>
            </a:schemeClr>
          </a:solidFill>
        </p:spPr>
        <p:txBody>
          <a:bodyPr>
            <a:noAutofit/>
          </a:bodyPr>
          <a:lstStyle/>
          <a:p>
            <a:pPr marL="0" indent="0">
              <a:buNone/>
            </a:pPr>
            <a:r>
              <a:rPr lang="en-US" sz="1600" b="0"/>
              <a:t>1. Make sure the amended return box is checked</a:t>
            </a:r>
          </a:p>
          <a:p>
            <a:pPr marL="0" indent="0">
              <a:buNone/>
            </a:pPr>
            <a:r>
              <a:rPr lang="en-US" sz="1600" b="0"/>
              <a:t>2. If the change is due to an IRS or New York State audit adjustment, make sure the appropriate box is checked,</a:t>
            </a:r>
          </a:p>
          <a:p>
            <a:pPr marL="0" indent="0">
              <a:buNone/>
            </a:pPr>
            <a:r>
              <a:rPr lang="en-US" sz="1600" b="0"/>
              <a:t>    and a Date of Determination is entered</a:t>
            </a:r>
          </a:p>
          <a:p>
            <a:pPr marL="0" indent="0">
              <a:buNone/>
            </a:pPr>
            <a:r>
              <a:rPr lang="en-US" sz="1600" b="0"/>
              <a:t>3. Provide an explanation for filing an amended return</a:t>
            </a:r>
          </a:p>
        </p:txBody>
      </p:sp>
      <p:pic>
        <p:nvPicPr>
          <p:cNvPr id="12" name="Picture 11">
            <a:extLst>
              <a:ext uri="{FF2B5EF4-FFF2-40B4-BE49-F238E27FC236}">
                <a16:creationId xmlns:a16="http://schemas.microsoft.com/office/drawing/2014/main" id="{991D3452-9898-8CCB-1B1E-6A4877293E2B}"/>
              </a:ext>
            </a:extLst>
          </p:cNvPr>
          <p:cNvPicPr>
            <a:picLocks noChangeAspect="1"/>
          </p:cNvPicPr>
          <p:nvPr/>
        </p:nvPicPr>
        <p:blipFill>
          <a:blip r:embed="rId3"/>
          <a:stretch>
            <a:fillRect/>
          </a:stretch>
        </p:blipFill>
        <p:spPr>
          <a:xfrm>
            <a:off x="3470678" y="3025377"/>
            <a:ext cx="7270110" cy="2994920"/>
          </a:xfrm>
          <a:prstGeom prst="rect">
            <a:avLst/>
          </a:prstGeom>
        </p:spPr>
      </p:pic>
      <p:sp>
        <p:nvSpPr>
          <p:cNvPr id="10" name="Rectangle 9">
            <a:extLst>
              <a:ext uri="{FF2B5EF4-FFF2-40B4-BE49-F238E27FC236}">
                <a16:creationId xmlns:a16="http://schemas.microsoft.com/office/drawing/2014/main" id="{16801FD6-1ADC-F61D-5FD9-B8AF39EB9C62}"/>
              </a:ext>
            </a:extLst>
          </p:cNvPr>
          <p:cNvSpPr/>
          <p:nvPr/>
        </p:nvSpPr>
        <p:spPr>
          <a:xfrm>
            <a:off x="4389079" y="5689526"/>
            <a:ext cx="874273" cy="3092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0182CF8-AD99-8363-D8AB-3AE48634A2C4}"/>
              </a:ext>
            </a:extLst>
          </p:cNvPr>
          <p:cNvSpPr/>
          <p:nvPr/>
        </p:nvSpPr>
        <p:spPr>
          <a:xfrm>
            <a:off x="8369948" y="5689526"/>
            <a:ext cx="1934112" cy="3092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72F52E-2A76-4F2D-A563-103B5F8E0A1B}"/>
              </a:ext>
            </a:extLst>
          </p:cNvPr>
          <p:cNvSpPr/>
          <p:nvPr/>
        </p:nvSpPr>
        <p:spPr>
          <a:xfrm>
            <a:off x="7058947" y="5689526"/>
            <a:ext cx="874273" cy="3092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855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B6EF1-1162-35B0-DC28-C1379515CBC4}"/>
              </a:ext>
            </a:extLst>
          </p:cNvPr>
          <p:cNvSpPr>
            <a:spLocks noGrp="1"/>
          </p:cNvSpPr>
          <p:nvPr>
            <p:ph type="title"/>
          </p:nvPr>
        </p:nvSpPr>
        <p:spPr/>
        <p:txBody>
          <a:bodyPr/>
          <a:lstStyle/>
          <a:p>
            <a:r>
              <a:rPr lang="en-US"/>
              <a:t>Valid Extension Requests</a:t>
            </a:r>
          </a:p>
        </p:txBody>
      </p:sp>
      <p:sp>
        <p:nvSpPr>
          <p:cNvPr id="5" name="Text Placeholder 4">
            <a:extLst>
              <a:ext uri="{FF2B5EF4-FFF2-40B4-BE49-F238E27FC236}">
                <a16:creationId xmlns:a16="http://schemas.microsoft.com/office/drawing/2014/main" id="{95BBB2FE-AB01-C775-59D8-7C736609A92D}"/>
              </a:ext>
            </a:extLst>
          </p:cNvPr>
          <p:cNvSpPr>
            <a:spLocks noGrp="1"/>
          </p:cNvSpPr>
          <p:nvPr>
            <p:ph type="body" sz="quarter" idx="13"/>
          </p:nvPr>
        </p:nvSpPr>
        <p:spPr>
          <a:xfrm>
            <a:off x="342382" y="1882987"/>
            <a:ext cx="11342799" cy="4227301"/>
          </a:xfrm>
        </p:spPr>
        <p:txBody>
          <a:bodyPr/>
          <a:lstStyle/>
          <a:p>
            <a:pPr marL="457200" marR="0" lvl="0" indent="-457200" algn="l" defTabSz="914400" rtl="0" eaLnBrk="1" fontAlgn="auto" latinLnBrk="0" hangingPunct="1">
              <a:lnSpc>
                <a:spcPct val="90000"/>
              </a:lnSpc>
              <a:spcBef>
                <a:spcPts val="0"/>
              </a:spcBef>
              <a:spcAft>
                <a:spcPts val="0"/>
              </a:spcAft>
              <a:buClr>
                <a:srgbClr val="00539A">
                  <a:lumMod val="75000"/>
                </a:srgbClr>
              </a:buClr>
              <a:buSzPct val="70000"/>
              <a:buFont typeface="Arial" panose="020B0604020202020204" pitchFamily="34" charset="0"/>
              <a:buChar char="•"/>
              <a:tabLst/>
              <a:defRPr/>
            </a:pPr>
            <a:r>
              <a:rPr kumimoji="0" lang="en-US" sz="2400" b="0" i="0" u="none" strike="noStrike" kern="1200" cap="none" spc="0" normalizeH="0" baseline="0" noProof="0">
                <a:ln>
                  <a:noFill/>
                </a:ln>
                <a:effectLst/>
                <a:uLnTx/>
                <a:uFillTx/>
                <a:latin typeface="Arial" panose="020B0604020202020204"/>
                <a:ea typeface="+mn-ea"/>
                <a:cs typeface="Arial" panose="020B0604020202020204" pitchFamily="34" charset="0"/>
              </a:rPr>
              <a:t>Extension of time to file, not pay.</a:t>
            </a:r>
          </a:p>
          <a:p>
            <a:pPr marL="457200" marR="0" lvl="0" indent="-457200" algn="l" defTabSz="914400" rtl="0" eaLnBrk="1" fontAlgn="auto" latinLnBrk="0" hangingPunct="1">
              <a:lnSpc>
                <a:spcPct val="90000"/>
              </a:lnSpc>
              <a:spcBef>
                <a:spcPts val="0"/>
              </a:spcBef>
              <a:spcAft>
                <a:spcPts val="0"/>
              </a:spcAft>
              <a:buClr>
                <a:srgbClr val="00539A">
                  <a:lumMod val="75000"/>
                </a:srgbClr>
              </a:buClr>
              <a:buSzPct val="70000"/>
              <a:buFont typeface="Arial" panose="020B0604020202020204" pitchFamily="34" charset="0"/>
              <a:buChar char="•"/>
              <a:tabLst/>
              <a:defRPr/>
            </a:pPr>
            <a:endParaRPr lang="en-US" sz="2400" b="0">
              <a:latin typeface="Arial" panose="020B0604020202020204"/>
            </a:endParaRPr>
          </a:p>
          <a:p>
            <a:pPr marL="457200" marR="0" lvl="0" indent="-457200" algn="l" defTabSz="914400" rtl="0" eaLnBrk="1" fontAlgn="auto" latinLnBrk="0" hangingPunct="1">
              <a:lnSpc>
                <a:spcPct val="90000"/>
              </a:lnSpc>
              <a:spcBef>
                <a:spcPts val="0"/>
              </a:spcBef>
              <a:spcAft>
                <a:spcPts val="0"/>
              </a:spcAft>
              <a:buClr>
                <a:srgbClr val="00539A">
                  <a:lumMod val="75000"/>
                </a:srgbClr>
              </a:buClr>
              <a:buSzPct val="70000"/>
              <a:buFont typeface="Arial" panose="020B0604020202020204" pitchFamily="34" charset="0"/>
              <a:buChar char="•"/>
              <a:tabLst/>
              <a:defRPr/>
            </a:pPr>
            <a:r>
              <a:rPr kumimoji="0" lang="en-US" sz="2400" b="0" i="0" u="none" strike="noStrike" kern="1200" cap="none" spc="0" normalizeH="0" baseline="0" noProof="0">
                <a:ln>
                  <a:noFill/>
                </a:ln>
                <a:effectLst/>
                <a:uLnTx/>
                <a:uFillTx/>
                <a:latin typeface="Arial" panose="020B0604020202020204"/>
                <a:ea typeface="+mn-ea"/>
                <a:cs typeface="Arial" panose="020B0604020202020204" pitchFamily="34" charset="0"/>
              </a:rPr>
              <a:t>Make sure to fill in all the lines. Blank or incomplete extensions may be deemed invalid. </a:t>
            </a:r>
          </a:p>
          <a:p>
            <a:pPr marL="457200" marR="0" lvl="0" indent="-457200" algn="l" defTabSz="914400" rtl="0" eaLnBrk="1" fontAlgn="auto" latinLnBrk="0" hangingPunct="1">
              <a:lnSpc>
                <a:spcPct val="90000"/>
              </a:lnSpc>
              <a:spcBef>
                <a:spcPts val="0"/>
              </a:spcBef>
              <a:spcAft>
                <a:spcPts val="0"/>
              </a:spcAft>
              <a:buClr>
                <a:srgbClr val="00539A">
                  <a:lumMod val="75000"/>
                </a:srgbClr>
              </a:buClr>
              <a:buSzPct val="70000"/>
              <a:buFont typeface="Arial" panose="020B0604020202020204" pitchFamily="34" charset="0"/>
              <a:buChar char="•"/>
              <a:tabLst/>
              <a:defRPr/>
            </a:pPr>
            <a:endParaRPr kumimoji="0" lang="en-US" sz="2400" b="0" i="0" u="none" strike="noStrike" kern="1200" cap="none" spc="0" normalizeH="0" baseline="0" noProof="0">
              <a:ln>
                <a:noFill/>
              </a:ln>
              <a:effectLst/>
              <a:uLnTx/>
              <a:uFillTx/>
              <a:latin typeface="Arial" panose="020B0604020202020204"/>
              <a:ea typeface="+mn-ea"/>
              <a:cs typeface="Arial" panose="020B0604020202020204" pitchFamily="34" charset="0"/>
            </a:endParaRPr>
          </a:p>
          <a:p>
            <a:pPr marL="457200" marR="0" lvl="0" indent="-457200" algn="l" defTabSz="914400" rtl="0" eaLnBrk="1" fontAlgn="auto" latinLnBrk="0" hangingPunct="1">
              <a:lnSpc>
                <a:spcPct val="90000"/>
              </a:lnSpc>
              <a:spcBef>
                <a:spcPts val="0"/>
              </a:spcBef>
              <a:spcAft>
                <a:spcPts val="0"/>
              </a:spcAft>
              <a:buClr>
                <a:srgbClr val="00539A">
                  <a:lumMod val="75000"/>
                </a:srgbClr>
              </a:buClr>
              <a:buSzPct val="70000"/>
              <a:buFont typeface="Arial" panose="020B0604020202020204" pitchFamily="34" charset="0"/>
              <a:buChar char="•"/>
              <a:tabLst/>
              <a:defRPr/>
            </a:pPr>
            <a:r>
              <a:rPr kumimoji="0" lang="en-US" sz="2400" b="0" i="0" u="none" strike="noStrike" kern="1200" cap="none" spc="0" normalizeH="0" baseline="0" noProof="0">
                <a:ln>
                  <a:noFill/>
                </a:ln>
                <a:effectLst/>
                <a:uLnTx/>
                <a:uFillTx/>
                <a:latin typeface="Arial" panose="020B0604020202020204"/>
                <a:ea typeface="+mn-ea"/>
                <a:cs typeface="Arial" panose="020B0604020202020204" pitchFamily="34" charset="0"/>
              </a:rPr>
              <a:t>Valid extension = timely filed AND properly estimated. </a:t>
            </a:r>
          </a:p>
          <a:p>
            <a:pPr marL="457200" marR="0" lvl="0" indent="-457200" algn="l" defTabSz="914400" rtl="0" eaLnBrk="1" fontAlgn="auto" latinLnBrk="0" hangingPunct="1">
              <a:lnSpc>
                <a:spcPct val="90000"/>
              </a:lnSpc>
              <a:spcBef>
                <a:spcPts val="0"/>
              </a:spcBef>
              <a:spcAft>
                <a:spcPts val="0"/>
              </a:spcAft>
              <a:buClr>
                <a:srgbClr val="00539A">
                  <a:lumMod val="75000"/>
                </a:srgbClr>
              </a:buClr>
              <a:buSzPct val="70000"/>
              <a:buFont typeface="Arial" panose="020B0604020202020204" pitchFamily="34" charset="0"/>
              <a:buChar char="•"/>
              <a:tabLst/>
              <a:defRPr/>
            </a:pPr>
            <a:endParaRPr kumimoji="0" lang="en-US" sz="2400" b="0" i="0" u="none" strike="noStrike" kern="1200" cap="none" spc="0" normalizeH="0" baseline="0" noProof="0">
              <a:ln>
                <a:noFill/>
              </a:ln>
              <a:effectLst/>
              <a:uLnTx/>
              <a:uFillTx/>
              <a:latin typeface="Arial" panose="020B0604020202020204"/>
              <a:ea typeface="+mn-ea"/>
              <a:cs typeface="Arial" panose="020B0604020202020204" pitchFamily="34" charset="0"/>
            </a:endParaRPr>
          </a:p>
          <a:p>
            <a:pPr marL="457200" marR="0" lvl="0" indent="-457200" algn="l" defTabSz="914400" rtl="0" eaLnBrk="1" fontAlgn="auto" latinLnBrk="0" hangingPunct="1">
              <a:lnSpc>
                <a:spcPct val="90000"/>
              </a:lnSpc>
              <a:spcBef>
                <a:spcPts val="0"/>
              </a:spcBef>
              <a:spcAft>
                <a:spcPts val="0"/>
              </a:spcAft>
              <a:buClr>
                <a:srgbClr val="00539A">
                  <a:lumMod val="75000"/>
                </a:srgbClr>
              </a:buClr>
              <a:buSzPct val="70000"/>
              <a:buFont typeface="Arial" panose="020B0604020202020204" pitchFamily="34" charset="0"/>
              <a:buChar char="•"/>
              <a:tabLst/>
              <a:defRPr/>
            </a:pPr>
            <a:r>
              <a:rPr kumimoji="0" lang="en-US" sz="2400" b="0" i="0" u="none" strike="noStrike" kern="1200" cap="none" spc="0" normalizeH="0" baseline="0" noProof="0">
                <a:ln>
                  <a:noFill/>
                </a:ln>
                <a:effectLst/>
                <a:uLnTx/>
                <a:uFillTx/>
                <a:latin typeface="Arial" panose="020B0604020202020204"/>
                <a:ea typeface="+mn-ea"/>
                <a:cs typeface="Arial" panose="020B0604020202020204" pitchFamily="34" charset="0"/>
              </a:rPr>
              <a:t>Properly estimated means: </a:t>
            </a:r>
          </a:p>
          <a:p>
            <a:pPr marL="914400" marR="0" lvl="1" indent="-457200" algn="l" defTabSz="914400" rtl="0" eaLnBrk="1" fontAlgn="auto" latinLnBrk="0" hangingPunct="1">
              <a:lnSpc>
                <a:spcPct val="90000"/>
              </a:lnSpc>
              <a:spcBef>
                <a:spcPts val="0"/>
              </a:spcBef>
              <a:spcAft>
                <a:spcPts val="0"/>
              </a:spcAft>
              <a:buClr>
                <a:srgbClr val="00539A">
                  <a:lumMod val="75000"/>
                </a:srgbClr>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rial" panose="020B0604020202020204"/>
                <a:ea typeface="+mn-ea"/>
                <a:cs typeface="Arial" panose="020B0604020202020204" pitchFamily="34" charset="0"/>
              </a:rPr>
              <a:t>a)  Not less than 90% of the tax for the year for which an extension is requested </a:t>
            </a:r>
          </a:p>
          <a:p>
            <a:pPr marL="457200" marR="0" lvl="1" indent="0" algn="l" defTabSz="914400" rtl="0" eaLnBrk="1" fontAlgn="auto" latinLnBrk="0" hangingPunct="1">
              <a:lnSpc>
                <a:spcPct val="90000"/>
              </a:lnSpc>
              <a:spcBef>
                <a:spcPts val="0"/>
              </a:spcBef>
              <a:spcAft>
                <a:spcPts val="0"/>
              </a:spcAft>
              <a:buClr>
                <a:srgbClr val="00539A">
                  <a:lumMod val="75000"/>
                </a:srgbClr>
              </a:buClr>
              <a:buSzTx/>
              <a:buNone/>
              <a:tabLst/>
              <a:defRPr/>
            </a:pPr>
            <a:r>
              <a:rPr lang="en-US" sz="2000">
                <a:latin typeface="Arial" panose="020B0604020202020204"/>
              </a:rPr>
              <a:t>	</a:t>
            </a:r>
            <a:r>
              <a:rPr kumimoji="0" lang="en-US" sz="2000" b="0" i="0" u="none" strike="noStrike" kern="1200" cap="none" spc="0" normalizeH="0" baseline="0" noProof="0">
                <a:ln>
                  <a:noFill/>
                </a:ln>
                <a:effectLst/>
                <a:uLnTx/>
                <a:uFillTx/>
                <a:latin typeface="Arial" panose="020B0604020202020204"/>
                <a:ea typeface="+mn-ea"/>
                <a:cs typeface="Arial" panose="020B0604020202020204" pitchFamily="34" charset="0"/>
              </a:rPr>
              <a:t>as finally determined OR </a:t>
            </a:r>
          </a:p>
          <a:p>
            <a:pPr marL="914400" marR="0" lvl="1" indent="-457200" algn="l" defTabSz="914400" rtl="0" eaLnBrk="1" fontAlgn="auto" latinLnBrk="0" hangingPunct="1">
              <a:lnSpc>
                <a:spcPct val="90000"/>
              </a:lnSpc>
              <a:spcBef>
                <a:spcPts val="0"/>
              </a:spcBef>
              <a:spcAft>
                <a:spcPts val="0"/>
              </a:spcAft>
              <a:buClr>
                <a:srgbClr val="00539A">
                  <a:lumMod val="75000"/>
                </a:srgbClr>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rial" panose="020B0604020202020204"/>
                <a:ea typeface="+mn-ea"/>
                <a:cs typeface="Arial" panose="020B0604020202020204" pitchFamily="34" charset="0"/>
              </a:rPr>
              <a:t>b) not less than the tax shown on the return for the preceding taxable year </a:t>
            </a:r>
          </a:p>
          <a:p>
            <a:pPr marL="457200" marR="0" lvl="1" indent="0" algn="l" defTabSz="914400" rtl="0" eaLnBrk="1" fontAlgn="auto" latinLnBrk="0" hangingPunct="1">
              <a:lnSpc>
                <a:spcPct val="90000"/>
              </a:lnSpc>
              <a:spcBef>
                <a:spcPts val="0"/>
              </a:spcBef>
              <a:spcAft>
                <a:spcPts val="0"/>
              </a:spcAft>
              <a:buClr>
                <a:srgbClr val="00539A">
                  <a:lumMod val="75000"/>
                </a:srgbClr>
              </a:buClr>
              <a:buSzTx/>
              <a:buNone/>
              <a:tabLst/>
              <a:defRPr/>
            </a:pPr>
            <a:r>
              <a:rPr lang="en-US" sz="2000">
                <a:latin typeface="Arial" panose="020B0604020202020204"/>
              </a:rPr>
              <a:t>	t</a:t>
            </a:r>
            <a:r>
              <a:rPr kumimoji="0" lang="en-US" sz="2000" b="0" i="0" u="none" strike="noStrike" kern="1200" cap="none" spc="0" normalizeH="0" baseline="0" noProof="0">
                <a:ln>
                  <a:noFill/>
                </a:ln>
                <a:effectLst/>
                <a:uLnTx/>
                <a:uFillTx/>
                <a:latin typeface="Arial" panose="020B0604020202020204"/>
                <a:ea typeface="+mn-ea"/>
                <a:cs typeface="Arial" panose="020B0604020202020204" pitchFamily="34" charset="0"/>
              </a:rPr>
              <a:t>hat consisted of 12 months. </a:t>
            </a:r>
          </a:p>
          <a:p>
            <a:endParaRPr lang="en-US"/>
          </a:p>
        </p:txBody>
      </p:sp>
      <p:sp>
        <p:nvSpPr>
          <p:cNvPr id="3" name="Slide Number Placeholder 2">
            <a:extLst>
              <a:ext uri="{FF2B5EF4-FFF2-40B4-BE49-F238E27FC236}">
                <a16:creationId xmlns:a16="http://schemas.microsoft.com/office/drawing/2014/main" id="{B444F478-DE36-7D46-9760-E2342EF5FEF4}"/>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AABBD-9DB8-A246-B64A-D658E31C8E4C}"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761369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A48B-4389-2F46-9F58-6F52FD96A2C0}"/>
              </a:ext>
            </a:extLst>
          </p:cNvPr>
          <p:cNvSpPr>
            <a:spLocks noGrp="1"/>
          </p:cNvSpPr>
          <p:nvPr>
            <p:ph type="title"/>
          </p:nvPr>
        </p:nvSpPr>
        <p:spPr/>
        <p:txBody>
          <a:bodyPr>
            <a:normAutofit/>
          </a:bodyPr>
          <a:lstStyle/>
          <a:p>
            <a:r>
              <a:rPr lang="en-US"/>
              <a:t>Commercial Rent Annual Return Errors</a:t>
            </a:r>
          </a:p>
        </p:txBody>
      </p:sp>
      <p:sp>
        <p:nvSpPr>
          <p:cNvPr id="5" name="Slide Number Placeholder 4">
            <a:extLst>
              <a:ext uri="{FF2B5EF4-FFF2-40B4-BE49-F238E27FC236}">
                <a16:creationId xmlns:a16="http://schemas.microsoft.com/office/drawing/2014/main" id="{16E9E43A-9BFD-C14E-8F1E-8B28C8CBD428}"/>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AABBD-9DB8-A246-B64A-D658E31C8E4C}"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417C0756-E908-BA41-5CF0-F770FB1140E4}"/>
              </a:ext>
            </a:extLst>
          </p:cNvPr>
          <p:cNvSpPr>
            <a:spLocks noGrp="1"/>
          </p:cNvSpPr>
          <p:nvPr>
            <p:ph sz="half" idx="2"/>
          </p:nvPr>
        </p:nvSpPr>
        <p:spPr>
          <a:xfrm>
            <a:off x="413238" y="2000012"/>
            <a:ext cx="11365524" cy="4050831"/>
          </a:xfrm>
        </p:spPr>
        <p:txBody>
          <a:bodyPr>
            <a:noAutofit/>
          </a:bodyPr>
          <a:lstStyle/>
          <a:p>
            <a:pPr>
              <a:buFont typeface="Arial" panose="020B0604020202020204" pitchFamily="34" charset="0"/>
              <a:buChar char="•"/>
            </a:pPr>
            <a:r>
              <a:rPr lang="en-US" sz="2000" b="0"/>
              <a:t>Please submit the entire return</a:t>
            </a:r>
          </a:p>
          <a:p>
            <a:pPr>
              <a:buFont typeface="Arial" panose="020B0604020202020204" pitchFamily="34" charset="0"/>
              <a:buChar char="•"/>
            </a:pPr>
            <a:r>
              <a:rPr lang="en-US" sz="2000" b="0"/>
              <a:t>The CR-A is an </a:t>
            </a:r>
            <a:r>
              <a:rPr lang="en-US" sz="2000"/>
              <a:t>annual</a:t>
            </a:r>
            <a:r>
              <a:rPr lang="en-US" sz="2000" b="0"/>
              <a:t> return, not a </a:t>
            </a:r>
            <a:r>
              <a:rPr lang="en-US" sz="2000"/>
              <a:t>4th quarter </a:t>
            </a:r>
            <a:r>
              <a:rPr lang="en-US" sz="2000" b="0"/>
              <a:t>filing</a:t>
            </a:r>
          </a:p>
          <a:p>
            <a:pPr lvl="1">
              <a:buFont typeface="Arial" panose="020B0604020202020204" pitchFamily="34" charset="0"/>
              <a:buChar char="•"/>
            </a:pPr>
            <a:r>
              <a:rPr lang="en-US" sz="2000" b="0"/>
              <a:t>Taxpayers must report the rent for the whole Commercial Rent Tax year, not just the </a:t>
            </a:r>
            <a:r>
              <a:rPr lang="en-US" sz="2000"/>
              <a:t>4th quarter</a:t>
            </a:r>
            <a:endParaRPr lang="en-US" sz="2000" b="0"/>
          </a:p>
          <a:p>
            <a:pPr>
              <a:buFont typeface="Arial" panose="020B0604020202020204" pitchFamily="34" charset="0"/>
              <a:buChar char="•"/>
            </a:pPr>
            <a:r>
              <a:rPr lang="en-US" sz="2000" b="0"/>
              <a:t>Small Business Tax Credit</a:t>
            </a:r>
          </a:p>
          <a:p>
            <a:pPr>
              <a:buFont typeface="Arial" panose="020B0604020202020204" pitchFamily="34" charset="0"/>
              <a:buChar char="•"/>
            </a:pPr>
            <a:r>
              <a:rPr lang="en-US" sz="2000" b="0"/>
              <a:t>Rate class</a:t>
            </a:r>
          </a:p>
          <a:p>
            <a:pPr lvl="1">
              <a:buFont typeface="Arial" panose="020B0604020202020204" pitchFamily="34" charset="0"/>
              <a:buChar char="•"/>
            </a:pPr>
            <a:r>
              <a:rPr lang="en-US" sz="2000"/>
              <a:t>The Base Rent Before Rent Reduction (or, if less than one full year, the Annualized Base Rent Before Rent Reduction) should be used to determine the rate the rent paid for a premises is taxed at.</a:t>
            </a:r>
            <a:endParaRPr lang="en-US" sz="2000" b="0"/>
          </a:p>
          <a:p>
            <a:pPr>
              <a:buFont typeface="Arial" panose="020B0604020202020204" pitchFamily="34" charset="0"/>
              <a:buChar char="•"/>
            </a:pPr>
            <a:r>
              <a:rPr lang="en-US" sz="2000" b="0"/>
              <a:t>Multiple locations in the same premises</a:t>
            </a:r>
          </a:p>
          <a:p>
            <a:pPr lvl="1">
              <a:buFont typeface="Arial" panose="020B0604020202020204" pitchFamily="34" charset="0"/>
              <a:buChar char="•"/>
            </a:pPr>
            <a:r>
              <a:rPr lang="en-US" sz="2000"/>
              <a:t>Multiple floors, suites, and units in the same premises (Borough-Block-Lot) should be included as one premise per RCNY 19 §7-01</a:t>
            </a:r>
            <a:endParaRPr lang="en-US" sz="2000" b="0"/>
          </a:p>
        </p:txBody>
      </p:sp>
    </p:spTree>
    <p:extLst>
      <p:ext uri="{BB962C8B-B14F-4D97-AF65-F5344CB8AC3E}">
        <p14:creationId xmlns:p14="http://schemas.microsoft.com/office/powerpoint/2010/main" val="3514648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p:txBody>
          <a:bodyPr/>
          <a:lstStyle/>
          <a:p>
            <a:r>
              <a:rPr lang="en-US"/>
              <a:t>Final Return Checkbox</a:t>
            </a:r>
          </a:p>
        </p:txBody>
      </p:sp>
      <p:pic>
        <p:nvPicPr>
          <p:cNvPr id="4" name="Picture 3">
            <a:extLst>
              <a:ext uri="{FF2B5EF4-FFF2-40B4-BE49-F238E27FC236}">
                <a16:creationId xmlns:a16="http://schemas.microsoft.com/office/drawing/2014/main" id="{5EB35A07-671A-272D-EBEB-B7321826206E}"/>
              </a:ext>
            </a:extLst>
          </p:cNvPr>
          <p:cNvPicPr>
            <a:picLocks noChangeAspect="1"/>
          </p:cNvPicPr>
          <p:nvPr/>
        </p:nvPicPr>
        <p:blipFill>
          <a:blip r:embed="rId3"/>
          <a:stretch>
            <a:fillRect/>
          </a:stretch>
        </p:blipFill>
        <p:spPr>
          <a:xfrm>
            <a:off x="954880" y="2244939"/>
            <a:ext cx="9972229" cy="3615087"/>
          </a:xfrm>
          <a:prstGeom prst="rect">
            <a:avLst/>
          </a:prstGeom>
        </p:spPr>
      </p:pic>
      <p:sp>
        <p:nvSpPr>
          <p:cNvPr id="6" name="Rectangle 5">
            <a:extLst>
              <a:ext uri="{FF2B5EF4-FFF2-40B4-BE49-F238E27FC236}">
                <a16:creationId xmlns:a16="http://schemas.microsoft.com/office/drawing/2014/main" id="{E2FEA7EB-D763-1B30-ECCF-D9360D58F4B0}"/>
              </a:ext>
            </a:extLst>
          </p:cNvPr>
          <p:cNvSpPr/>
          <p:nvPr/>
        </p:nvSpPr>
        <p:spPr>
          <a:xfrm>
            <a:off x="3844413" y="5348748"/>
            <a:ext cx="3683438" cy="32446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627E31C-0EC9-31A0-439C-D4EE7F7F4A2E}"/>
              </a:ext>
            </a:extLst>
          </p:cNvPr>
          <p:cNvSpPr txBox="1"/>
          <p:nvPr/>
        </p:nvSpPr>
        <p:spPr>
          <a:xfrm>
            <a:off x="954880" y="1490133"/>
            <a:ext cx="5743632" cy="646331"/>
          </a:xfrm>
          <a:prstGeom prst="rect">
            <a:avLst/>
          </a:prstGeom>
          <a:solidFill>
            <a:schemeClr val="accent2">
              <a:lumMod val="40000"/>
              <a:lumOff val="60000"/>
            </a:schemeClr>
          </a:solidFill>
        </p:spPr>
        <p:txBody>
          <a:bodyPr wrap="square" rtlCol="0">
            <a:spAutoFit/>
          </a:bodyPr>
          <a:lstStyle/>
          <a:p>
            <a:r>
              <a:rPr lang="en-US"/>
              <a:t>Be sure to check the Final Return checkbox if the business has ceased operations in New York City. </a:t>
            </a:r>
          </a:p>
        </p:txBody>
      </p:sp>
    </p:spTree>
    <p:extLst>
      <p:ext uri="{BB962C8B-B14F-4D97-AF65-F5344CB8AC3E}">
        <p14:creationId xmlns:p14="http://schemas.microsoft.com/office/powerpoint/2010/main" val="433335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9100-AD5A-30DD-0E5A-0EB8F4FE8071}"/>
              </a:ext>
            </a:extLst>
          </p:cNvPr>
          <p:cNvSpPr>
            <a:spLocks noGrp="1"/>
          </p:cNvSpPr>
          <p:nvPr>
            <p:ph type="title"/>
          </p:nvPr>
        </p:nvSpPr>
        <p:spPr/>
        <p:txBody>
          <a:bodyPr/>
          <a:lstStyle/>
          <a:p>
            <a:r>
              <a:rPr lang="en-US"/>
              <a:t>Biotechnology Credit</a:t>
            </a:r>
          </a:p>
        </p:txBody>
      </p:sp>
      <p:sp>
        <p:nvSpPr>
          <p:cNvPr id="8" name="TextBox 7">
            <a:extLst>
              <a:ext uri="{FF2B5EF4-FFF2-40B4-BE49-F238E27FC236}">
                <a16:creationId xmlns:a16="http://schemas.microsoft.com/office/drawing/2014/main" id="{FB77FB27-E9E2-F7CF-E65D-F5E50BCC83B7}"/>
              </a:ext>
            </a:extLst>
          </p:cNvPr>
          <p:cNvSpPr txBox="1"/>
          <p:nvPr/>
        </p:nvSpPr>
        <p:spPr>
          <a:xfrm>
            <a:off x="342381" y="992794"/>
            <a:ext cx="10942819" cy="5078313"/>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0"/>
              </a:spcBef>
              <a:spcAft>
                <a:spcPts val="0"/>
              </a:spcAft>
              <a:buClr>
                <a:srgbClr val="00539A">
                  <a:lumMod val="75000"/>
                </a:srgbClr>
              </a:buClr>
              <a:buSzPct val="70000"/>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rial" panose="020B0604020202020204"/>
                <a:ea typeface="+mn-ea"/>
                <a:cs typeface="Arial" panose="020B0604020202020204" pitchFamily="34" charset="0"/>
              </a:rPr>
              <a:t>Credit available for companies subject to NYC business taxes (UBT, GCT, Corp. Tax) that qualify as a Qualified Emerging Technology Company (QETC). </a:t>
            </a:r>
          </a:p>
          <a:p>
            <a:pPr marL="457200" marR="0" lvl="0" indent="-457200" algn="l" defTabSz="914400" rtl="0" eaLnBrk="1" fontAlgn="auto" latinLnBrk="0" hangingPunct="1">
              <a:lnSpc>
                <a:spcPct val="90000"/>
              </a:lnSpc>
              <a:spcBef>
                <a:spcPts val="0"/>
              </a:spcBef>
              <a:spcAft>
                <a:spcPts val="0"/>
              </a:spcAft>
              <a:buClr>
                <a:srgbClr val="00539A">
                  <a:lumMod val="75000"/>
                </a:srgbClr>
              </a:buClr>
              <a:buSzPct val="70000"/>
              <a:buFont typeface="Arial" panose="020B0604020202020204" pitchFamily="34" charset="0"/>
              <a:buChar char="•"/>
              <a:tabLst/>
              <a:defRPr/>
            </a:pPr>
            <a:endParaRPr lang="en-US" sz="2000">
              <a:latin typeface="Arial" panose="020B0604020202020204"/>
              <a:cs typeface="Arial" panose="020B0604020202020204" pitchFamily="34" charset="0"/>
            </a:endParaRPr>
          </a:p>
          <a:p>
            <a:pPr marL="457200" indent="-457200">
              <a:lnSpc>
                <a:spcPct val="90000"/>
              </a:lnSpc>
              <a:buClr>
                <a:srgbClr val="00539A">
                  <a:lumMod val="75000"/>
                </a:srgbClr>
              </a:buClr>
              <a:buSzPct val="70000"/>
              <a:buFont typeface="Arial" panose="020B0604020202020204" pitchFamily="34" charset="0"/>
              <a:buChar char="•"/>
              <a:defRPr/>
            </a:pPr>
            <a:r>
              <a:rPr kumimoji="0" lang="en-US" sz="2000" b="0" i="0" u="none" strike="noStrike" kern="1200" cap="none" spc="0" normalizeH="0" baseline="0" noProof="0">
                <a:ln>
                  <a:noFill/>
                </a:ln>
                <a:effectLst/>
                <a:uLnTx/>
                <a:uFillTx/>
                <a:latin typeface="Arial" panose="020B0604020202020204"/>
                <a:ea typeface="+mn-ea"/>
                <a:cs typeface="Arial" panose="020B0604020202020204" pitchFamily="34" charset="0"/>
              </a:rPr>
              <a:t>The credit is sum of the following amounts:</a:t>
            </a:r>
          </a:p>
          <a:p>
            <a:pPr marL="914400" lvl="1" indent="-457200">
              <a:lnSpc>
                <a:spcPct val="90000"/>
              </a:lnSpc>
              <a:buClr>
                <a:srgbClr val="00539A">
                  <a:lumMod val="75000"/>
                </a:srgbClr>
              </a:buClr>
              <a:buSzPct val="70000"/>
              <a:buFont typeface="Arial" panose="020B0604020202020204" pitchFamily="34" charset="0"/>
              <a:buChar char="•"/>
              <a:defRPr/>
            </a:pPr>
            <a:r>
              <a:rPr lang="en-US" sz="2000">
                <a:latin typeface="Arial" panose="020B0604020202020204"/>
                <a:cs typeface="Arial" panose="020B0604020202020204" pitchFamily="34" charset="0"/>
              </a:rPr>
              <a:t>18% of the cost or other basis of research and development property, and certain other costs and fees incurred in connection with emerging technology activities</a:t>
            </a:r>
          </a:p>
          <a:p>
            <a:pPr marL="914400" lvl="1" indent="-457200">
              <a:lnSpc>
                <a:spcPct val="90000"/>
              </a:lnSpc>
              <a:buClr>
                <a:srgbClr val="00539A">
                  <a:lumMod val="75000"/>
                </a:srgbClr>
              </a:buClr>
              <a:buSzPct val="70000"/>
              <a:buFont typeface="Arial" panose="020B0604020202020204" pitchFamily="34" charset="0"/>
              <a:buChar char="•"/>
              <a:defRPr/>
            </a:pPr>
            <a:r>
              <a:rPr kumimoji="0" lang="en-US" sz="2000" b="0" i="0" u="none" strike="noStrike" kern="1200" cap="none" spc="0" normalizeH="0" baseline="0" noProof="0">
                <a:ln>
                  <a:noFill/>
                </a:ln>
                <a:effectLst/>
                <a:uLnTx/>
                <a:uFillTx/>
                <a:latin typeface="Arial" panose="020B0604020202020204"/>
                <a:ea typeface="+mn-ea"/>
                <a:cs typeface="Arial" panose="020B0604020202020204" pitchFamily="34" charset="0"/>
              </a:rPr>
              <a:t>9% of qualified research expenses paid or incurred by the taxpayer</a:t>
            </a:r>
          </a:p>
          <a:p>
            <a:pPr marL="914400" lvl="1" indent="-457200">
              <a:lnSpc>
                <a:spcPct val="90000"/>
              </a:lnSpc>
              <a:buClr>
                <a:srgbClr val="00539A">
                  <a:lumMod val="75000"/>
                </a:srgbClr>
              </a:buClr>
              <a:buSzPct val="70000"/>
              <a:buFont typeface="Arial" panose="020B0604020202020204" pitchFamily="34" charset="0"/>
              <a:buChar char="•"/>
              <a:defRPr/>
            </a:pPr>
            <a:r>
              <a:rPr kumimoji="0" lang="en-US" sz="2000" b="0" i="0" u="none" strike="noStrike" kern="1200" cap="none" spc="0" normalizeH="0" baseline="0" noProof="0">
                <a:ln>
                  <a:noFill/>
                </a:ln>
                <a:effectLst/>
                <a:uLnTx/>
                <a:uFillTx/>
                <a:latin typeface="Arial" panose="020B0604020202020204"/>
                <a:ea typeface="+mn-ea"/>
                <a:cs typeface="Arial" panose="020B0604020202020204" pitchFamily="34" charset="0"/>
              </a:rPr>
              <a:t>100% of high-technology training expenses paid or incurred by the taxpayer, limited to $4,000 per employee per year</a:t>
            </a:r>
          </a:p>
          <a:p>
            <a:pPr lvl="1">
              <a:lnSpc>
                <a:spcPct val="90000"/>
              </a:lnSpc>
              <a:buClr>
                <a:srgbClr val="00539A">
                  <a:lumMod val="75000"/>
                </a:srgbClr>
              </a:buClr>
              <a:buSzPct val="70000"/>
              <a:defRPr/>
            </a:pPr>
            <a:endParaRPr kumimoji="0" lang="en-US" sz="2000" b="0" i="0" u="none" strike="noStrike" kern="1200" cap="none" spc="0" normalizeH="0" baseline="0" noProof="0">
              <a:ln>
                <a:noFill/>
              </a:ln>
              <a:effectLst/>
              <a:uLnTx/>
              <a:uFillTx/>
              <a:latin typeface="Arial" panose="020B0604020202020204"/>
              <a:ea typeface="+mn-ea"/>
              <a:cs typeface="Arial" panose="020B0604020202020204" pitchFamily="34" charset="0"/>
            </a:endParaRPr>
          </a:p>
          <a:p>
            <a:pPr marL="457200" marR="0" lvl="0" indent="-457200" algn="l" defTabSz="914400" rtl="0" eaLnBrk="1" fontAlgn="auto" latinLnBrk="0" hangingPunct="1">
              <a:lnSpc>
                <a:spcPct val="90000"/>
              </a:lnSpc>
              <a:spcBef>
                <a:spcPts val="0"/>
              </a:spcBef>
              <a:spcAft>
                <a:spcPts val="0"/>
              </a:spcAft>
              <a:buClr>
                <a:srgbClr val="00539A">
                  <a:lumMod val="75000"/>
                </a:srgbClr>
              </a:buClr>
              <a:buSzPct val="70000"/>
              <a:buFont typeface="Arial" panose="020B0604020202020204" pitchFamily="34" charset="0"/>
              <a:buChar char="•"/>
              <a:tabLst/>
              <a:defRPr/>
            </a:pPr>
            <a:r>
              <a:rPr lang="en-US" sz="2000">
                <a:latin typeface="Arial" panose="020B0604020202020204"/>
                <a:cs typeface="Arial" panose="020B0604020202020204" pitchFamily="34" charset="0"/>
              </a:rPr>
              <a:t>For taxpayers filing as part of a combined group, the credit is computed on a separate company basis and may be applied against the combined tax. The total amount of credit allowable to a taxpayer is capped at $250,000.</a:t>
            </a:r>
          </a:p>
          <a:p>
            <a:pPr marR="0" lvl="0" algn="l" defTabSz="914400" rtl="0" eaLnBrk="1" fontAlgn="auto" latinLnBrk="0" hangingPunct="1">
              <a:lnSpc>
                <a:spcPct val="90000"/>
              </a:lnSpc>
              <a:spcBef>
                <a:spcPts val="0"/>
              </a:spcBef>
              <a:spcAft>
                <a:spcPts val="0"/>
              </a:spcAft>
              <a:buClr>
                <a:srgbClr val="00539A">
                  <a:lumMod val="75000"/>
                </a:srgbClr>
              </a:buClr>
              <a:buSzPct val="70000"/>
              <a:tabLst/>
              <a:defRPr/>
            </a:pPr>
            <a:endParaRPr kumimoji="0" lang="en-US" sz="2000" b="0" i="0" u="none" strike="noStrike" kern="1200" cap="none" spc="0" normalizeH="0" baseline="0" noProof="0">
              <a:ln>
                <a:noFill/>
              </a:ln>
              <a:effectLst/>
              <a:uLnTx/>
              <a:uFillTx/>
              <a:latin typeface="Arial" panose="020B0604020202020204"/>
              <a:ea typeface="+mn-ea"/>
              <a:cs typeface="Arial" panose="020B0604020202020204" pitchFamily="34" charset="0"/>
            </a:endParaRPr>
          </a:p>
          <a:p>
            <a:pPr marL="457200" indent="-457200">
              <a:lnSpc>
                <a:spcPct val="90000"/>
              </a:lnSpc>
              <a:buClr>
                <a:srgbClr val="00539A">
                  <a:lumMod val="75000"/>
                </a:srgbClr>
              </a:buClr>
              <a:buSzPct val="70000"/>
              <a:buFont typeface="Arial" panose="020B0604020202020204" pitchFamily="34" charset="0"/>
              <a:buChar char="•"/>
              <a:defRPr/>
            </a:pPr>
            <a:r>
              <a:rPr lang="en-US" sz="2000">
                <a:latin typeface="Arial" panose="020B0604020202020204"/>
                <a:cs typeface="Arial" panose="020B0604020202020204" pitchFamily="34" charset="0"/>
              </a:rPr>
              <a:t>Credit is limited to a span of three years 2023-2025, and there is a $3 million cap on total value of credits that can be issued each year. </a:t>
            </a:r>
          </a:p>
          <a:p>
            <a:pPr>
              <a:lnSpc>
                <a:spcPct val="90000"/>
              </a:lnSpc>
              <a:buClr>
                <a:srgbClr val="00539A">
                  <a:lumMod val="75000"/>
                </a:srgbClr>
              </a:buClr>
              <a:buSzPct val="70000"/>
              <a:defRPr/>
            </a:pPr>
            <a:endParaRPr kumimoji="0" lang="en-US" sz="2000" b="0" i="0" u="none" strike="noStrike" kern="1200" cap="none" spc="0" normalizeH="0" baseline="0" noProof="0">
              <a:ln>
                <a:noFill/>
              </a:ln>
              <a:effectLst/>
              <a:uLnTx/>
              <a:uFillTx/>
              <a:latin typeface="Arial" panose="020B0604020202020204"/>
              <a:ea typeface="+mn-ea"/>
              <a:cs typeface="Arial" panose="020B0604020202020204" pitchFamily="34" charset="0"/>
            </a:endParaRPr>
          </a:p>
          <a:p>
            <a:pPr marL="457200" marR="0" lvl="0" indent="-457200" algn="l" defTabSz="914400" rtl="0" eaLnBrk="1" fontAlgn="auto" latinLnBrk="0" hangingPunct="1">
              <a:lnSpc>
                <a:spcPct val="90000"/>
              </a:lnSpc>
              <a:spcBef>
                <a:spcPts val="0"/>
              </a:spcBef>
              <a:spcAft>
                <a:spcPts val="0"/>
              </a:spcAft>
              <a:buClr>
                <a:srgbClr val="00539A">
                  <a:lumMod val="75000"/>
                </a:srgbClr>
              </a:buClr>
              <a:buSzPct val="70000"/>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rial" panose="020B0604020202020204"/>
                <a:ea typeface="+mn-ea"/>
                <a:cs typeface="Arial" panose="020B0604020202020204" pitchFamily="34" charset="0"/>
              </a:rPr>
              <a:t>Additional guidance and examples available on our website. </a:t>
            </a:r>
            <a:r>
              <a:rPr kumimoji="0" lang="en-US" sz="2000" b="0" i="0" u="none" strike="noStrike" kern="1200" cap="none" spc="0" normalizeH="0" baseline="0" noProof="0">
                <a:ln>
                  <a:noFill/>
                </a:ln>
                <a:solidFill>
                  <a:srgbClr val="00B0F0"/>
                </a:solidFill>
                <a:effectLst/>
                <a:uLnTx/>
                <a:uFillTx/>
                <a:latin typeface="Arial" panose="020B0604020202020204"/>
                <a:ea typeface="+mn-ea"/>
                <a:cs typeface="Arial" panose="020B0604020202020204" pitchFamily="34" charset="0"/>
              </a:rPr>
              <a:t>www.nyc.gov/biotechcredit</a:t>
            </a:r>
          </a:p>
        </p:txBody>
      </p:sp>
    </p:spTree>
    <p:extLst>
      <p:ext uri="{BB962C8B-B14F-4D97-AF65-F5344CB8AC3E}">
        <p14:creationId xmlns:p14="http://schemas.microsoft.com/office/powerpoint/2010/main" val="5623217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DB31-ED71-DD2E-9E70-214F3CB4822E}"/>
              </a:ext>
            </a:extLst>
          </p:cNvPr>
          <p:cNvSpPr>
            <a:spLocks noGrp="1"/>
          </p:cNvSpPr>
          <p:nvPr>
            <p:ph type="title"/>
          </p:nvPr>
        </p:nvSpPr>
        <p:spPr/>
        <p:txBody>
          <a:bodyPr/>
          <a:lstStyle/>
          <a:p>
            <a:r>
              <a:rPr lang="en-US"/>
              <a:t>NYC Pass-Through Entity Tax (PTET)</a:t>
            </a:r>
          </a:p>
        </p:txBody>
      </p:sp>
      <p:sp>
        <p:nvSpPr>
          <p:cNvPr id="11" name="TextBox 10">
            <a:extLst>
              <a:ext uri="{FF2B5EF4-FFF2-40B4-BE49-F238E27FC236}">
                <a16:creationId xmlns:a16="http://schemas.microsoft.com/office/drawing/2014/main" id="{29333E34-C546-18AE-061B-A86D6237D406}"/>
              </a:ext>
            </a:extLst>
          </p:cNvPr>
          <p:cNvSpPr txBox="1"/>
          <p:nvPr/>
        </p:nvSpPr>
        <p:spPr>
          <a:xfrm>
            <a:off x="524933" y="1213658"/>
            <a:ext cx="10938933" cy="5084982"/>
          </a:xfrm>
          <a:prstGeom prst="rect">
            <a:avLst/>
          </a:prstGeom>
          <a:noFill/>
        </p:spPr>
        <p:txBody>
          <a:bodyPr wrap="square">
            <a:spAutoFit/>
          </a:bodyPr>
          <a:lstStyle/>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kern="100">
                <a:latin typeface="Aptos" panose="020B0004020202020204" pitchFamily="34" charset="0"/>
                <a:ea typeface="Aptos" panose="020B0004020202020204" pitchFamily="34" charset="0"/>
                <a:cs typeface="Times New Roman" panose="02020603050405020304" pitchFamily="18" charset="0"/>
              </a:rPr>
              <a:t>Administered by the New York State Department of Taxation and Finance.</a:t>
            </a:r>
          </a:p>
          <a:p>
            <a:pPr marL="285750" marR="0" indent="-285750">
              <a:lnSpc>
                <a:spcPct val="107000"/>
              </a:lnSpc>
              <a:spcBef>
                <a:spcPts val="0"/>
              </a:spcBef>
              <a:spcAft>
                <a:spcPts val="800"/>
              </a:spcAft>
              <a:buFont typeface="Arial" panose="020B0604020202020204" pitchFamily="34" charset="0"/>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Optional tax under Tax Law Article 24-B1 that applies to city partnerships or city resident New York S corporations for tax years beginning on or after January 1, 2022.</a:t>
            </a:r>
          </a:p>
          <a:p>
            <a:pPr marL="285750" marR="0" indent="-285750">
              <a:lnSpc>
                <a:spcPct val="107000"/>
              </a:lnSpc>
              <a:spcBef>
                <a:spcPts val="0"/>
              </a:spcBef>
              <a:spcAft>
                <a:spcPts val="800"/>
              </a:spcAft>
              <a:buFont typeface="Arial" panose="020B0604020202020204" pitchFamily="34" charset="0"/>
              <a:buChar char="•"/>
            </a:pPr>
            <a:r>
              <a:rPr lang="en-US" kern="100">
                <a:latin typeface="Aptos" panose="020B0004020202020204" pitchFamily="34" charset="0"/>
                <a:ea typeface="Aptos" panose="020B0004020202020204" pitchFamily="34" charset="0"/>
                <a:cs typeface="Times New Roman" panose="02020603050405020304" pitchFamily="18" charset="0"/>
              </a:rPr>
              <a:t>Only taxpayers </a:t>
            </a:r>
            <a:r>
              <a:rPr lang="en-US" sz="1800" kern="100">
                <a:effectLst/>
                <a:latin typeface="Aptos" panose="020B0004020202020204" pitchFamily="34" charset="0"/>
                <a:ea typeface="Aptos" panose="020B0004020202020204" pitchFamily="34" charset="0"/>
                <a:cs typeface="Times New Roman" panose="02020603050405020304" pitchFamily="18" charset="0"/>
              </a:rPr>
              <a:t>that have elected to participate in the New York State pass-through entity tax (NYS PTET) may annually elect to pay on certain income specified in the law.</a:t>
            </a:r>
            <a:endParaRPr lang="en-US" kern="100">
              <a:solidFill>
                <a:srgbClr val="FF0000"/>
              </a:solidFill>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The NYC PTET annual election must be made on or after January 1 but no later than March 15.</a:t>
            </a:r>
          </a:p>
          <a:p>
            <a:pPr marL="342900" marR="0" indent="-342900">
              <a:lnSpc>
                <a:spcPct val="107000"/>
              </a:lnSpc>
              <a:spcBef>
                <a:spcPts val="0"/>
              </a:spcBef>
              <a:spcAft>
                <a:spcPts val="800"/>
              </a:spcAft>
              <a:buFont typeface="Arial" panose="020B0604020202020204" pitchFamily="34" charset="0"/>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The election must be made online through the entity’s New York State Business Online Services account using the Pass-Through Entity Tax (PTET) Annual Election web application. </a:t>
            </a:r>
          </a:p>
          <a:p>
            <a:pPr marL="342900" marR="0" indent="-342900">
              <a:lnSpc>
                <a:spcPct val="107000"/>
              </a:lnSpc>
              <a:spcBef>
                <a:spcPts val="0"/>
              </a:spcBef>
              <a:spcAft>
                <a:spcPts val="800"/>
              </a:spcAft>
              <a:buFont typeface="Arial" panose="020B0604020202020204" pitchFamily="34" charset="0"/>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The NYC PTET election will be made at the same time as the NYS PTET election.</a:t>
            </a:r>
          </a:p>
          <a:p>
            <a:pPr marL="342900" marR="0" indent="-342900">
              <a:lnSpc>
                <a:spcPct val="107000"/>
              </a:lnSpc>
              <a:spcBef>
                <a:spcPts val="0"/>
              </a:spcBef>
              <a:spcAft>
                <a:spcPts val="800"/>
              </a:spcAft>
              <a:buFont typeface="Arial" panose="020B0604020202020204" pitchFamily="34" charset="0"/>
              <a:buChar char="•"/>
            </a:pPr>
            <a:r>
              <a:rPr lang="en-US" kern="100">
                <a:latin typeface="Aptos" panose="020B0004020202020204" pitchFamily="34" charset="0"/>
                <a:ea typeface="Aptos" panose="020B0004020202020204" pitchFamily="34" charset="0"/>
                <a:cs typeface="Times New Roman" panose="02020603050405020304" pitchFamily="18" charset="0"/>
              </a:rPr>
              <a:t>Estimated payments of NYC Unincorporated Business tax for city partnerships and NYC General Corporation tax for city resident New Yok S corporations must still be made to NYC when a taxpayer elects to participate in the NYC PTET</a:t>
            </a:r>
            <a:r>
              <a:rPr lang="en-US" sz="1800" kern="100">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21581547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4E71-152F-33F8-770D-3EBCD2E3772D}"/>
              </a:ext>
            </a:extLst>
          </p:cNvPr>
          <p:cNvSpPr>
            <a:spLocks noGrp="1"/>
          </p:cNvSpPr>
          <p:nvPr>
            <p:ph type="title"/>
          </p:nvPr>
        </p:nvSpPr>
        <p:spPr/>
        <p:txBody>
          <a:bodyPr/>
          <a:lstStyle/>
          <a:p>
            <a:r>
              <a:rPr lang="en-US"/>
              <a:t>Employee Retention Credit (ERC)</a:t>
            </a:r>
          </a:p>
        </p:txBody>
      </p:sp>
      <p:sp>
        <p:nvSpPr>
          <p:cNvPr id="3" name="TextBox 2">
            <a:extLst>
              <a:ext uri="{FF2B5EF4-FFF2-40B4-BE49-F238E27FC236}">
                <a16:creationId xmlns:a16="http://schemas.microsoft.com/office/drawing/2014/main" id="{EE080667-FA62-9A15-87B0-3369C652A0BE}"/>
              </a:ext>
            </a:extLst>
          </p:cNvPr>
          <p:cNvSpPr txBox="1"/>
          <p:nvPr/>
        </p:nvSpPr>
        <p:spPr>
          <a:xfrm>
            <a:off x="342381" y="1012954"/>
            <a:ext cx="10634134" cy="5109091"/>
          </a:xfrm>
          <a:prstGeom prst="rect">
            <a:avLst/>
          </a:prstGeom>
          <a:noFill/>
        </p:spPr>
        <p:txBody>
          <a:bodyPr wrap="square">
            <a:spAutoFit/>
          </a:bodyPr>
          <a:lstStyle/>
          <a:p>
            <a:r>
              <a:rPr lang="en-US" sz="2000" dirty="0"/>
              <a:t>NYC Treatment of the Federal Employee Retention Credit</a:t>
            </a:r>
          </a:p>
          <a:p>
            <a:endParaRPr lang="en-US" dirty="0"/>
          </a:p>
          <a:p>
            <a:pPr marL="285750" indent="-285750">
              <a:buFont typeface="Arial" panose="020B0604020202020204" pitchFamily="34" charset="0"/>
              <a:buChar char="•"/>
            </a:pPr>
            <a:r>
              <a:rPr lang="en-US" dirty="0"/>
              <a:t>Wages and salaries disallowed as a federal business expense deduction due to the taxpayer’s receipt of the federal Employee Retention Credit </a:t>
            </a:r>
            <a:r>
              <a:rPr lang="en-US"/>
              <a:t>between 2020 </a:t>
            </a:r>
            <a:r>
              <a:rPr lang="en-US" dirty="0"/>
              <a:t>and 2022 may be deducted when computing New York City taxable income for the taxable year.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Banking Corporation Tax taxpayers should report this modification on Form NYC-1, Schedule B, Line 20.</a:t>
            </a:r>
          </a:p>
          <a:p>
            <a:r>
              <a:rPr lang="en-US" dirty="0"/>
              <a:t> </a:t>
            </a:r>
          </a:p>
          <a:p>
            <a:pPr marL="285750" indent="-285750">
              <a:buFont typeface="Arial" panose="020B0604020202020204" pitchFamily="34" charset="0"/>
              <a:buChar char="•"/>
            </a:pPr>
            <a:r>
              <a:rPr lang="en-US" dirty="0"/>
              <a:t>Business Corporation Tax taxpayers should report this modification on Form NYC-2 or NYC-2A, Schedule B, Line 18.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General Corporation Tax taxpayers should report this modification on Form NYC-3A or NYC-3L, Schedule B, Line 14.</a:t>
            </a:r>
          </a:p>
          <a:p>
            <a:r>
              <a:rPr lang="en-US" dirty="0"/>
              <a:t> </a:t>
            </a:r>
          </a:p>
          <a:p>
            <a:pPr marL="285750" indent="-285750">
              <a:buFont typeface="Arial" panose="020B0604020202020204" pitchFamily="34" charset="0"/>
              <a:buChar char="•"/>
            </a:pPr>
            <a:r>
              <a:rPr lang="en-US" dirty="0"/>
              <a:t>Unincorporated Business Tax taxpayers should report this modification on Form NYC-202, Schedule B, Line 14 or Form NYC-204, Schedule B, Line 18.</a:t>
            </a:r>
          </a:p>
          <a:p>
            <a:endParaRPr lang="en-US" dirty="0"/>
          </a:p>
        </p:txBody>
      </p:sp>
    </p:spTree>
    <p:extLst>
      <p:ext uri="{BB962C8B-B14F-4D97-AF65-F5344CB8AC3E}">
        <p14:creationId xmlns:p14="http://schemas.microsoft.com/office/powerpoint/2010/main" val="4662899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5569-05E9-2DE7-56BC-981C4B93A8C9}"/>
              </a:ext>
            </a:extLst>
          </p:cNvPr>
          <p:cNvSpPr>
            <a:spLocks noGrp="1"/>
          </p:cNvSpPr>
          <p:nvPr>
            <p:ph type="title"/>
          </p:nvPr>
        </p:nvSpPr>
        <p:spPr>
          <a:xfrm>
            <a:off x="342382" y="406400"/>
            <a:ext cx="6368662" cy="1083733"/>
          </a:xfrm>
        </p:spPr>
        <p:txBody>
          <a:bodyPr/>
          <a:lstStyle/>
          <a:p>
            <a:r>
              <a:rPr lang="en-US"/>
              <a:t>Interest on Underpayments with Valid Extension</a:t>
            </a:r>
          </a:p>
        </p:txBody>
      </p:sp>
      <p:sp>
        <p:nvSpPr>
          <p:cNvPr id="4" name="TextBox 3">
            <a:extLst>
              <a:ext uri="{FF2B5EF4-FFF2-40B4-BE49-F238E27FC236}">
                <a16:creationId xmlns:a16="http://schemas.microsoft.com/office/drawing/2014/main" id="{1FDCE7F7-61C2-7FAC-E8CF-B6078178BD57}"/>
              </a:ext>
            </a:extLst>
          </p:cNvPr>
          <p:cNvSpPr txBox="1"/>
          <p:nvPr/>
        </p:nvSpPr>
        <p:spPr>
          <a:xfrm>
            <a:off x="342381" y="2202049"/>
            <a:ext cx="10388600" cy="1361527"/>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kern="100">
                <a:effectLst/>
                <a:latin typeface="Aptos" panose="020B0004020202020204" pitchFamily="34" charset="0"/>
                <a:ea typeface="Aptos" panose="020B0004020202020204" pitchFamily="34" charset="0"/>
                <a:cs typeface="Times New Roman" panose="02020603050405020304" pitchFamily="18" charset="0"/>
              </a:rPr>
              <a:t>For New York City business taxes, interest must be paid on any amount of tax that is not paid by the statutory due date even if an extension of the time for filing has been granted.</a:t>
            </a:r>
          </a:p>
          <a:p>
            <a:pPr marL="285750" marR="0" indent="-285750">
              <a:lnSpc>
                <a:spcPct val="107000"/>
              </a:lnSpc>
              <a:spcBef>
                <a:spcPts val="0"/>
              </a:spcBef>
              <a:spcAft>
                <a:spcPts val="800"/>
              </a:spcAft>
              <a:buFont typeface="Arial" panose="020B0604020202020204" pitchFamily="34" charset="0"/>
              <a:buChar char="•"/>
            </a:pPr>
            <a:r>
              <a:rPr lang="en-US" kern="100">
                <a:effectLst/>
                <a:latin typeface="Aptos" panose="020B0004020202020204" pitchFamily="34" charset="0"/>
                <a:ea typeface="Aptos" panose="020B0004020202020204" pitchFamily="34" charset="0"/>
                <a:cs typeface="Times New Roman" panose="02020603050405020304" pitchFamily="18" charset="0"/>
              </a:rPr>
              <a:t>Interest runs from the last date for payment under the law until the date paid.</a:t>
            </a:r>
          </a:p>
          <a:p>
            <a:pPr marL="0" marR="0">
              <a:lnSpc>
                <a:spcPct val="107000"/>
              </a:lnSpc>
              <a:spcBef>
                <a:spcPts val="0"/>
              </a:spcBef>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5335860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a:xfrm>
            <a:off x="3760755" y="2887133"/>
            <a:ext cx="4670490" cy="1083733"/>
          </a:xfrm>
        </p:spPr>
        <p:txBody>
          <a:bodyPr>
            <a:normAutofit/>
          </a:bodyPr>
          <a:lstStyle/>
          <a:p>
            <a:r>
              <a:rPr lang="en-US" sz="6000"/>
              <a:t>Questions?</a:t>
            </a:r>
          </a:p>
        </p:txBody>
      </p:sp>
    </p:spTree>
    <p:extLst>
      <p:ext uri="{BB962C8B-B14F-4D97-AF65-F5344CB8AC3E}">
        <p14:creationId xmlns:p14="http://schemas.microsoft.com/office/powerpoint/2010/main" val="593574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A48B-4389-2F46-9F58-6F52FD96A2C0}"/>
              </a:ext>
            </a:extLst>
          </p:cNvPr>
          <p:cNvSpPr>
            <a:spLocks noGrp="1"/>
          </p:cNvSpPr>
          <p:nvPr>
            <p:ph type="title"/>
          </p:nvPr>
        </p:nvSpPr>
        <p:spPr>
          <a:xfrm>
            <a:off x="553945" y="177989"/>
            <a:ext cx="7823221" cy="584776"/>
          </a:xfrm>
        </p:spPr>
        <p:txBody>
          <a:bodyPr>
            <a:normAutofit/>
          </a:bodyPr>
          <a:lstStyle/>
          <a:p>
            <a:r>
              <a:rPr lang="en-US"/>
              <a:t>Adding an Address</a:t>
            </a:r>
          </a:p>
        </p:txBody>
      </p:sp>
      <p:sp>
        <p:nvSpPr>
          <p:cNvPr id="5" name="Slide Number Placeholder 4">
            <a:extLst>
              <a:ext uri="{FF2B5EF4-FFF2-40B4-BE49-F238E27FC236}">
                <a16:creationId xmlns:a16="http://schemas.microsoft.com/office/drawing/2014/main" id="{16E9E43A-9BFD-C14E-8F1E-8B28C8CBD428}"/>
              </a:ext>
            </a:extLst>
          </p:cNvPr>
          <p:cNvSpPr>
            <a:spLocks noGrp="1"/>
          </p:cNvSpPr>
          <p:nvPr>
            <p:ph type="sldNum" sz="quarter" idx="4294967295"/>
          </p:nvPr>
        </p:nvSpPr>
        <p:spPr>
          <a:xfrm>
            <a:off x="9448800" y="6356350"/>
            <a:ext cx="2743200" cy="365125"/>
          </a:xfrm>
        </p:spPr>
        <p:txBody>
          <a:bodyPr/>
          <a:lstStyle/>
          <a:p>
            <a:fld id="{771AABBD-9DB8-A246-B64A-D658E31C8E4C}" type="slidenum">
              <a:rPr lang="en-US" smtClean="0"/>
              <a:t>7</a:t>
            </a:fld>
            <a:endParaRPr lang="en-US"/>
          </a:p>
        </p:txBody>
      </p:sp>
      <p:sp>
        <p:nvSpPr>
          <p:cNvPr id="17" name="TextBox 16">
            <a:extLst>
              <a:ext uri="{FF2B5EF4-FFF2-40B4-BE49-F238E27FC236}">
                <a16:creationId xmlns:a16="http://schemas.microsoft.com/office/drawing/2014/main" id="{82612029-3C31-61BB-A447-F344E3CCC073}"/>
              </a:ext>
            </a:extLst>
          </p:cNvPr>
          <p:cNvSpPr txBox="1"/>
          <p:nvPr/>
        </p:nvSpPr>
        <p:spPr>
          <a:xfrm>
            <a:off x="5825067" y="2934016"/>
            <a:ext cx="2064291" cy="584775"/>
          </a:xfrm>
          <a:prstGeom prst="rect">
            <a:avLst/>
          </a:prstGeom>
          <a:solidFill>
            <a:schemeClr val="accent2">
              <a:lumMod val="60000"/>
              <a:lumOff val="40000"/>
            </a:schemeClr>
          </a:solidFill>
        </p:spPr>
        <p:txBody>
          <a:bodyPr wrap="square" rtlCol="0">
            <a:spAutoFit/>
          </a:bodyPr>
          <a:lstStyle/>
          <a:p>
            <a:r>
              <a:rPr lang="en-US" sz="1600">
                <a:latin typeface="Arial" panose="020B0604020202020204" pitchFamily="34" charset="0"/>
                <a:cs typeface="Arial" panose="020B0604020202020204" pitchFamily="34" charset="0"/>
              </a:rPr>
              <a:t>2. Select Addresses</a:t>
            </a:r>
          </a:p>
          <a:p>
            <a:r>
              <a:rPr lang="en-US" sz="1600">
                <a:latin typeface="Arial" panose="020B0604020202020204" pitchFamily="34" charset="0"/>
                <a:cs typeface="Arial" panose="020B0604020202020204" pitchFamily="34" charset="0"/>
              </a:rPr>
              <a:t>3. Add</a:t>
            </a:r>
          </a:p>
        </p:txBody>
      </p:sp>
      <p:pic>
        <p:nvPicPr>
          <p:cNvPr id="4" name="Picture 3">
            <a:extLst>
              <a:ext uri="{FF2B5EF4-FFF2-40B4-BE49-F238E27FC236}">
                <a16:creationId xmlns:a16="http://schemas.microsoft.com/office/drawing/2014/main" id="{226D426C-5E40-53D2-799A-FEB890C2300A}"/>
              </a:ext>
            </a:extLst>
          </p:cNvPr>
          <p:cNvPicPr>
            <a:picLocks noChangeAspect="1"/>
          </p:cNvPicPr>
          <p:nvPr/>
        </p:nvPicPr>
        <p:blipFill>
          <a:blip r:embed="rId3"/>
          <a:stretch>
            <a:fillRect/>
          </a:stretch>
        </p:blipFill>
        <p:spPr>
          <a:xfrm>
            <a:off x="553945" y="1272494"/>
            <a:ext cx="4877481" cy="4925112"/>
          </a:xfrm>
          <a:prstGeom prst="rect">
            <a:avLst/>
          </a:prstGeom>
        </p:spPr>
      </p:pic>
      <p:sp>
        <p:nvSpPr>
          <p:cNvPr id="12" name="Rectangle 11">
            <a:extLst>
              <a:ext uri="{FF2B5EF4-FFF2-40B4-BE49-F238E27FC236}">
                <a16:creationId xmlns:a16="http://schemas.microsoft.com/office/drawing/2014/main" id="{29D995C2-508C-D341-F59E-53DD30E941BD}"/>
              </a:ext>
            </a:extLst>
          </p:cNvPr>
          <p:cNvSpPr/>
          <p:nvPr/>
        </p:nvSpPr>
        <p:spPr>
          <a:xfrm>
            <a:off x="3330553" y="1344018"/>
            <a:ext cx="462708" cy="29339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A113CFB-82EC-1941-719F-3CB40793C428}"/>
              </a:ext>
            </a:extLst>
          </p:cNvPr>
          <p:cNvSpPr/>
          <p:nvPr/>
        </p:nvSpPr>
        <p:spPr>
          <a:xfrm>
            <a:off x="3175212" y="5401776"/>
            <a:ext cx="1875253" cy="32251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99E1FD-EE6A-03EB-0F02-EAA4550CA52B}"/>
              </a:ext>
            </a:extLst>
          </p:cNvPr>
          <p:cNvSpPr txBox="1"/>
          <p:nvPr/>
        </p:nvSpPr>
        <p:spPr>
          <a:xfrm>
            <a:off x="553946" y="799180"/>
            <a:ext cx="5134474" cy="338554"/>
          </a:xfrm>
          <a:prstGeom prst="rect">
            <a:avLst/>
          </a:prstGeom>
          <a:solidFill>
            <a:schemeClr val="accent2">
              <a:lumMod val="60000"/>
              <a:lumOff val="40000"/>
            </a:schemeClr>
          </a:solidFill>
        </p:spPr>
        <p:txBody>
          <a:bodyPr wrap="square" rtlCol="0">
            <a:spAutoFit/>
          </a:bodyPr>
          <a:lstStyle/>
          <a:p>
            <a:r>
              <a:rPr lang="en-US" sz="1600">
                <a:latin typeface="Arial" panose="020B0604020202020204" pitchFamily="34" charset="0"/>
                <a:cs typeface="Arial" panose="020B0604020202020204" pitchFamily="34" charset="0"/>
              </a:rPr>
              <a:t>1. Under “More,” click on Manage Names &amp; Addresses</a:t>
            </a:r>
          </a:p>
        </p:txBody>
      </p:sp>
      <p:pic>
        <p:nvPicPr>
          <p:cNvPr id="15" name="Picture 14">
            <a:extLst>
              <a:ext uri="{FF2B5EF4-FFF2-40B4-BE49-F238E27FC236}">
                <a16:creationId xmlns:a16="http://schemas.microsoft.com/office/drawing/2014/main" id="{6C5DD521-CA33-8BD6-9811-AF44F8A3986B}"/>
              </a:ext>
            </a:extLst>
          </p:cNvPr>
          <p:cNvPicPr>
            <a:picLocks noChangeAspect="1"/>
          </p:cNvPicPr>
          <p:nvPr/>
        </p:nvPicPr>
        <p:blipFill>
          <a:blip r:embed="rId4"/>
          <a:stretch>
            <a:fillRect/>
          </a:stretch>
        </p:blipFill>
        <p:spPr>
          <a:xfrm>
            <a:off x="5800224" y="3667270"/>
            <a:ext cx="6077798" cy="2248214"/>
          </a:xfrm>
          <a:prstGeom prst="rect">
            <a:avLst/>
          </a:prstGeom>
        </p:spPr>
      </p:pic>
      <p:sp>
        <p:nvSpPr>
          <p:cNvPr id="20" name="Rectangle 19">
            <a:extLst>
              <a:ext uri="{FF2B5EF4-FFF2-40B4-BE49-F238E27FC236}">
                <a16:creationId xmlns:a16="http://schemas.microsoft.com/office/drawing/2014/main" id="{2BA34D46-B07E-9BD2-F11E-4C26C28BA518}"/>
              </a:ext>
            </a:extLst>
          </p:cNvPr>
          <p:cNvSpPr/>
          <p:nvPr/>
        </p:nvSpPr>
        <p:spPr>
          <a:xfrm>
            <a:off x="6472627" y="3697632"/>
            <a:ext cx="749738" cy="2470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BE3A46-C32A-FEFD-1071-D52F7177A018}"/>
              </a:ext>
            </a:extLst>
          </p:cNvPr>
          <p:cNvSpPr/>
          <p:nvPr/>
        </p:nvSpPr>
        <p:spPr>
          <a:xfrm>
            <a:off x="9555032" y="5240199"/>
            <a:ext cx="727866" cy="32315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685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46C6-B2C1-2BBF-20D2-FDBC6A84419B}"/>
              </a:ext>
            </a:extLst>
          </p:cNvPr>
          <p:cNvSpPr>
            <a:spLocks noGrp="1"/>
          </p:cNvSpPr>
          <p:nvPr>
            <p:ph type="title"/>
          </p:nvPr>
        </p:nvSpPr>
        <p:spPr/>
        <p:txBody>
          <a:bodyPr/>
          <a:lstStyle/>
          <a:p>
            <a:r>
              <a:rPr lang="en-US"/>
              <a:t>Changing an Address</a:t>
            </a:r>
          </a:p>
        </p:txBody>
      </p:sp>
      <p:sp>
        <p:nvSpPr>
          <p:cNvPr id="7" name="TextBox 6">
            <a:extLst>
              <a:ext uri="{FF2B5EF4-FFF2-40B4-BE49-F238E27FC236}">
                <a16:creationId xmlns:a16="http://schemas.microsoft.com/office/drawing/2014/main" id="{A76000B2-C9F0-0EE4-BA0A-DE6D355A5E06}"/>
              </a:ext>
            </a:extLst>
          </p:cNvPr>
          <p:cNvSpPr txBox="1"/>
          <p:nvPr/>
        </p:nvSpPr>
        <p:spPr>
          <a:xfrm>
            <a:off x="439617" y="1077913"/>
            <a:ext cx="2732723" cy="338554"/>
          </a:xfrm>
          <a:prstGeom prst="rect">
            <a:avLst/>
          </a:prstGeom>
          <a:solidFill>
            <a:schemeClr val="accent2">
              <a:lumMod val="60000"/>
              <a:lumOff val="40000"/>
            </a:schemeClr>
          </a:solidFill>
        </p:spPr>
        <p:txBody>
          <a:bodyPr wrap="square" lIns="91440" tIns="45720" rIns="91440" bIns="45720" rtlCol="0" anchor="t">
            <a:spAutoFit/>
          </a:bodyPr>
          <a:lstStyle/>
          <a:p>
            <a:r>
              <a:rPr lang="en-US" sz="1600"/>
              <a:t>1. Click on the old address.</a:t>
            </a:r>
            <a:endParaRPr lang="en-US" sz="1600">
              <a:cs typeface="Arial"/>
            </a:endParaRPr>
          </a:p>
        </p:txBody>
      </p:sp>
      <p:pic>
        <p:nvPicPr>
          <p:cNvPr id="4" name="Picture 3">
            <a:extLst>
              <a:ext uri="{FF2B5EF4-FFF2-40B4-BE49-F238E27FC236}">
                <a16:creationId xmlns:a16="http://schemas.microsoft.com/office/drawing/2014/main" id="{1F44834C-5B61-B8D7-A884-E27FF68569D8}"/>
              </a:ext>
            </a:extLst>
          </p:cNvPr>
          <p:cNvPicPr>
            <a:picLocks noChangeAspect="1"/>
          </p:cNvPicPr>
          <p:nvPr/>
        </p:nvPicPr>
        <p:blipFill>
          <a:blip r:embed="rId3"/>
          <a:stretch>
            <a:fillRect/>
          </a:stretch>
        </p:blipFill>
        <p:spPr>
          <a:xfrm>
            <a:off x="424666" y="1565246"/>
            <a:ext cx="5525248" cy="2112855"/>
          </a:xfrm>
          <a:prstGeom prst="rect">
            <a:avLst/>
          </a:prstGeom>
        </p:spPr>
      </p:pic>
      <p:sp>
        <p:nvSpPr>
          <p:cNvPr id="10" name="Rectangle 9">
            <a:extLst>
              <a:ext uri="{FF2B5EF4-FFF2-40B4-BE49-F238E27FC236}">
                <a16:creationId xmlns:a16="http://schemas.microsoft.com/office/drawing/2014/main" id="{183368CB-6D1F-F6EE-171D-54A2CECDA6B2}"/>
              </a:ext>
            </a:extLst>
          </p:cNvPr>
          <p:cNvSpPr/>
          <p:nvPr/>
        </p:nvSpPr>
        <p:spPr>
          <a:xfrm>
            <a:off x="3870710" y="2286548"/>
            <a:ext cx="1799483" cy="37240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43DBBBD-FB6C-16BF-B1FD-717F3D40AEB5}"/>
              </a:ext>
            </a:extLst>
          </p:cNvPr>
          <p:cNvSpPr txBox="1"/>
          <p:nvPr/>
        </p:nvSpPr>
        <p:spPr>
          <a:xfrm>
            <a:off x="6096000" y="2255793"/>
            <a:ext cx="4834270" cy="338554"/>
          </a:xfrm>
          <a:prstGeom prst="rect">
            <a:avLst/>
          </a:prstGeom>
          <a:solidFill>
            <a:schemeClr val="accent2">
              <a:lumMod val="60000"/>
              <a:lumOff val="40000"/>
            </a:schemeClr>
          </a:solidFill>
        </p:spPr>
        <p:txBody>
          <a:bodyPr wrap="square" lIns="91440" tIns="45720" rIns="91440" bIns="45720" rtlCol="0" anchor="t">
            <a:spAutoFit/>
          </a:bodyPr>
          <a:lstStyle/>
          <a:p>
            <a:r>
              <a:rPr lang="en-US" sz="1600"/>
              <a:t>3. Enter the new address and click Verify Address</a:t>
            </a:r>
            <a:endParaRPr lang="en-US" sz="1600">
              <a:cs typeface="Arial"/>
            </a:endParaRPr>
          </a:p>
        </p:txBody>
      </p:sp>
      <p:pic>
        <p:nvPicPr>
          <p:cNvPr id="14" name="Picture 13">
            <a:extLst>
              <a:ext uri="{FF2B5EF4-FFF2-40B4-BE49-F238E27FC236}">
                <a16:creationId xmlns:a16="http://schemas.microsoft.com/office/drawing/2014/main" id="{90A7FFD1-233D-3E6A-A8BC-1FFBB864BFE2}"/>
              </a:ext>
            </a:extLst>
          </p:cNvPr>
          <p:cNvPicPr>
            <a:picLocks noChangeAspect="1"/>
          </p:cNvPicPr>
          <p:nvPr/>
        </p:nvPicPr>
        <p:blipFill>
          <a:blip r:embed="rId4"/>
          <a:stretch>
            <a:fillRect/>
          </a:stretch>
        </p:blipFill>
        <p:spPr>
          <a:xfrm>
            <a:off x="439617" y="4226392"/>
            <a:ext cx="5495347" cy="1932686"/>
          </a:xfrm>
          <a:prstGeom prst="rect">
            <a:avLst/>
          </a:prstGeom>
        </p:spPr>
      </p:pic>
      <p:sp>
        <p:nvSpPr>
          <p:cNvPr id="15" name="TextBox 14">
            <a:extLst>
              <a:ext uri="{FF2B5EF4-FFF2-40B4-BE49-F238E27FC236}">
                <a16:creationId xmlns:a16="http://schemas.microsoft.com/office/drawing/2014/main" id="{6E9C75CC-F527-149B-9C44-AFCE16A3486C}"/>
              </a:ext>
            </a:extLst>
          </p:cNvPr>
          <p:cNvSpPr txBox="1"/>
          <p:nvPr/>
        </p:nvSpPr>
        <p:spPr>
          <a:xfrm>
            <a:off x="424666" y="3827782"/>
            <a:ext cx="2947386" cy="338554"/>
          </a:xfrm>
          <a:prstGeom prst="rect">
            <a:avLst/>
          </a:prstGeom>
          <a:solidFill>
            <a:schemeClr val="accent2">
              <a:lumMod val="60000"/>
              <a:lumOff val="40000"/>
            </a:schemeClr>
          </a:solidFill>
        </p:spPr>
        <p:txBody>
          <a:bodyPr wrap="square" lIns="91440" tIns="45720" rIns="91440" bIns="45720" rtlCol="0" anchor="t">
            <a:spAutoFit/>
          </a:bodyPr>
          <a:lstStyle/>
          <a:p>
            <a:r>
              <a:rPr lang="en-US" sz="1600"/>
              <a:t>2, Click Change this address</a:t>
            </a:r>
            <a:endParaRPr lang="en-US" sz="1600">
              <a:cs typeface="Arial"/>
            </a:endParaRPr>
          </a:p>
        </p:txBody>
      </p:sp>
      <p:sp>
        <p:nvSpPr>
          <p:cNvPr id="11" name="Rectangle 10">
            <a:extLst>
              <a:ext uri="{FF2B5EF4-FFF2-40B4-BE49-F238E27FC236}">
                <a16:creationId xmlns:a16="http://schemas.microsoft.com/office/drawing/2014/main" id="{1F3B59EC-A1F0-6A06-411B-02857BC82C6D}"/>
              </a:ext>
            </a:extLst>
          </p:cNvPr>
          <p:cNvSpPr/>
          <p:nvPr/>
        </p:nvSpPr>
        <p:spPr>
          <a:xfrm>
            <a:off x="657403" y="5624264"/>
            <a:ext cx="1362784" cy="240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A9E2296-56F8-EC7E-68AC-9631823E65DD}"/>
              </a:ext>
            </a:extLst>
          </p:cNvPr>
          <p:cNvPicPr>
            <a:picLocks noChangeAspect="1"/>
          </p:cNvPicPr>
          <p:nvPr/>
        </p:nvPicPr>
        <p:blipFill>
          <a:blip r:embed="rId5"/>
          <a:stretch>
            <a:fillRect/>
          </a:stretch>
        </p:blipFill>
        <p:spPr>
          <a:xfrm>
            <a:off x="6096000" y="2688771"/>
            <a:ext cx="5758083" cy="2935493"/>
          </a:xfrm>
          <a:prstGeom prst="rect">
            <a:avLst/>
          </a:prstGeom>
        </p:spPr>
      </p:pic>
      <p:sp>
        <p:nvSpPr>
          <p:cNvPr id="8" name="Rectangle 7">
            <a:extLst>
              <a:ext uri="{FF2B5EF4-FFF2-40B4-BE49-F238E27FC236}">
                <a16:creationId xmlns:a16="http://schemas.microsoft.com/office/drawing/2014/main" id="{4F4EE1B1-540A-7194-1540-7F04ED93E20E}"/>
              </a:ext>
            </a:extLst>
          </p:cNvPr>
          <p:cNvSpPr/>
          <p:nvPr/>
        </p:nvSpPr>
        <p:spPr>
          <a:xfrm>
            <a:off x="7294882" y="5178624"/>
            <a:ext cx="1024910" cy="2461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56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2B4E-5481-AB6F-03EE-DB8E5EF2B6E6}"/>
              </a:ext>
            </a:extLst>
          </p:cNvPr>
          <p:cNvSpPr>
            <a:spLocks noGrp="1"/>
          </p:cNvSpPr>
          <p:nvPr>
            <p:ph type="title"/>
          </p:nvPr>
        </p:nvSpPr>
        <p:spPr/>
        <p:txBody>
          <a:bodyPr/>
          <a:lstStyle/>
          <a:p>
            <a:r>
              <a:rPr lang="en-US"/>
              <a:t>Changing an Address (continued)</a:t>
            </a:r>
          </a:p>
        </p:txBody>
      </p:sp>
      <p:sp>
        <p:nvSpPr>
          <p:cNvPr id="10" name="TextBox 9">
            <a:extLst>
              <a:ext uri="{FF2B5EF4-FFF2-40B4-BE49-F238E27FC236}">
                <a16:creationId xmlns:a16="http://schemas.microsoft.com/office/drawing/2014/main" id="{10E74EDB-FB5F-9F26-3184-9E855286E1AA}"/>
              </a:ext>
            </a:extLst>
          </p:cNvPr>
          <p:cNvSpPr txBox="1"/>
          <p:nvPr/>
        </p:nvSpPr>
        <p:spPr>
          <a:xfrm>
            <a:off x="548858" y="2239662"/>
            <a:ext cx="2481859" cy="338554"/>
          </a:xfrm>
          <a:prstGeom prst="rect">
            <a:avLst/>
          </a:prstGeom>
          <a:solidFill>
            <a:schemeClr val="accent2">
              <a:lumMod val="60000"/>
              <a:lumOff val="40000"/>
            </a:schemeClr>
          </a:solidFill>
        </p:spPr>
        <p:txBody>
          <a:bodyPr wrap="square" rtlCol="0">
            <a:spAutoFit/>
          </a:bodyPr>
          <a:lstStyle/>
          <a:p>
            <a:r>
              <a:rPr lang="en-US" sz="1600"/>
              <a:t>4. Select the best match</a:t>
            </a:r>
          </a:p>
        </p:txBody>
      </p:sp>
      <p:sp>
        <p:nvSpPr>
          <p:cNvPr id="4" name="TextBox 3">
            <a:extLst>
              <a:ext uri="{FF2B5EF4-FFF2-40B4-BE49-F238E27FC236}">
                <a16:creationId xmlns:a16="http://schemas.microsoft.com/office/drawing/2014/main" id="{4C1CE466-0609-4D3B-5750-64E8546122A9}"/>
              </a:ext>
            </a:extLst>
          </p:cNvPr>
          <p:cNvSpPr txBox="1"/>
          <p:nvPr/>
        </p:nvSpPr>
        <p:spPr>
          <a:xfrm>
            <a:off x="6122306" y="2245862"/>
            <a:ext cx="5041215" cy="338554"/>
          </a:xfrm>
          <a:prstGeom prst="rect">
            <a:avLst/>
          </a:prstGeom>
          <a:solidFill>
            <a:schemeClr val="accent2">
              <a:lumMod val="60000"/>
              <a:lumOff val="40000"/>
            </a:schemeClr>
          </a:solidFill>
        </p:spPr>
        <p:txBody>
          <a:bodyPr wrap="square" rtlCol="0">
            <a:spAutoFit/>
          </a:bodyPr>
          <a:lstStyle/>
          <a:p>
            <a:r>
              <a:rPr lang="en-US" sz="1600"/>
              <a:t>5. Review the new address and click “Next”</a:t>
            </a:r>
            <a:endParaRPr lang="en-US"/>
          </a:p>
        </p:txBody>
      </p:sp>
      <p:pic>
        <p:nvPicPr>
          <p:cNvPr id="7" name="Picture 6">
            <a:extLst>
              <a:ext uri="{FF2B5EF4-FFF2-40B4-BE49-F238E27FC236}">
                <a16:creationId xmlns:a16="http://schemas.microsoft.com/office/drawing/2014/main" id="{3984A49C-4C36-88F9-1DE4-8B4BAFF1C665}"/>
              </a:ext>
            </a:extLst>
          </p:cNvPr>
          <p:cNvPicPr>
            <a:picLocks noChangeAspect="1"/>
          </p:cNvPicPr>
          <p:nvPr/>
        </p:nvPicPr>
        <p:blipFill rotWithShape="1">
          <a:blip r:embed="rId3"/>
          <a:srcRect t="13526"/>
          <a:stretch/>
        </p:blipFill>
        <p:spPr>
          <a:xfrm>
            <a:off x="548858" y="2708155"/>
            <a:ext cx="5211152" cy="2762305"/>
          </a:xfrm>
          <a:prstGeom prst="rect">
            <a:avLst/>
          </a:prstGeom>
        </p:spPr>
      </p:pic>
      <p:sp>
        <p:nvSpPr>
          <p:cNvPr id="3" name="Rectangle 2">
            <a:extLst>
              <a:ext uri="{FF2B5EF4-FFF2-40B4-BE49-F238E27FC236}">
                <a16:creationId xmlns:a16="http://schemas.microsoft.com/office/drawing/2014/main" id="{BC92CF3F-739F-FE09-B6F8-889DE9E2CFF8}"/>
              </a:ext>
            </a:extLst>
          </p:cNvPr>
          <p:cNvSpPr/>
          <p:nvPr/>
        </p:nvSpPr>
        <p:spPr>
          <a:xfrm>
            <a:off x="4561569" y="3775810"/>
            <a:ext cx="1006448" cy="20120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143EB57-9796-9627-2F9A-DEC599743346}"/>
              </a:ext>
            </a:extLst>
          </p:cNvPr>
          <p:cNvPicPr>
            <a:picLocks noChangeAspect="1"/>
          </p:cNvPicPr>
          <p:nvPr/>
        </p:nvPicPr>
        <p:blipFill>
          <a:blip r:embed="rId4"/>
          <a:stretch>
            <a:fillRect/>
          </a:stretch>
        </p:blipFill>
        <p:spPr>
          <a:xfrm>
            <a:off x="6122306" y="2708155"/>
            <a:ext cx="5870996" cy="3180122"/>
          </a:xfrm>
          <a:prstGeom prst="rect">
            <a:avLst/>
          </a:prstGeom>
        </p:spPr>
      </p:pic>
      <p:sp>
        <p:nvSpPr>
          <p:cNvPr id="5" name="Rectangle 4">
            <a:extLst>
              <a:ext uri="{FF2B5EF4-FFF2-40B4-BE49-F238E27FC236}">
                <a16:creationId xmlns:a16="http://schemas.microsoft.com/office/drawing/2014/main" id="{9A68DBFF-6C65-C050-E773-5204EFF8AD0A}"/>
              </a:ext>
            </a:extLst>
          </p:cNvPr>
          <p:cNvSpPr/>
          <p:nvPr/>
        </p:nvSpPr>
        <p:spPr>
          <a:xfrm>
            <a:off x="11156845" y="5626515"/>
            <a:ext cx="836457" cy="26289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957408"/>
      </p:ext>
    </p:extLst>
  </p:cSld>
  <p:clrMapOvr>
    <a:masterClrMapping/>
  </p:clrMapOvr>
</p:sld>
</file>

<file path=ppt/theme/theme1.xml><?xml version="1.0" encoding="utf-8"?>
<a:theme xmlns:a="http://schemas.openxmlformats.org/drawingml/2006/main" name="Office Theme">
  <a:themeElements>
    <a:clrScheme name="DOF palette">
      <a:dk1>
        <a:srgbClr val="000000"/>
      </a:dk1>
      <a:lt1>
        <a:srgbClr val="FFFFFF"/>
      </a:lt1>
      <a:dk2>
        <a:srgbClr val="44546A"/>
      </a:dk2>
      <a:lt2>
        <a:srgbClr val="E7E6E6"/>
      </a:lt2>
      <a:accent1>
        <a:srgbClr val="00539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0288F21367DC47A6A62AB1946C564C" ma:contentTypeVersion="16" ma:contentTypeDescription="Create a new document." ma:contentTypeScope="" ma:versionID="956d604b53ca3a69154d14a245ca4de5">
  <xsd:schema xmlns:xsd="http://www.w3.org/2001/XMLSchema" xmlns:xs="http://www.w3.org/2001/XMLSchema" xmlns:p="http://schemas.microsoft.com/office/2006/metadata/properties" xmlns:ns3="a5941a17-cc83-4ea5-8c0b-a68e33acab43" xmlns:ns4="9b78af4c-84fd-4dd7-b2aa-a969d922928f" targetNamespace="http://schemas.microsoft.com/office/2006/metadata/properties" ma:root="true" ma:fieldsID="c05354668a43cbce95728545ddd0b45e" ns3:_="" ns4:_="">
    <xsd:import namespace="a5941a17-cc83-4ea5-8c0b-a68e33acab43"/>
    <xsd:import namespace="9b78af4c-84fd-4dd7-b2aa-a969d922928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41a17-cc83-4ea5-8c0b-a68e33acab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78af4c-84fd-4dd7-b2aa-a969d92292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5941a17-cc83-4ea5-8c0b-a68e33acab43" xsi:nil="true"/>
  </documentManagement>
</p:properties>
</file>

<file path=customXml/itemProps1.xml><?xml version="1.0" encoding="utf-8"?>
<ds:datastoreItem xmlns:ds="http://schemas.openxmlformats.org/officeDocument/2006/customXml" ds:itemID="{619AE56C-FEA5-4DC2-9112-032AED389548}">
  <ds:schemaRefs>
    <ds:schemaRef ds:uri="9b78af4c-84fd-4dd7-b2aa-a969d922928f"/>
    <ds:schemaRef ds:uri="a5941a17-cc83-4ea5-8c0b-a68e33acab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31F074-7748-4ED3-BEBE-A2ED20CEF8F9}">
  <ds:schemaRefs>
    <ds:schemaRef ds:uri="http://schemas.microsoft.com/sharepoint/v3/contenttype/forms"/>
  </ds:schemaRefs>
</ds:datastoreItem>
</file>

<file path=customXml/itemProps3.xml><?xml version="1.0" encoding="utf-8"?>
<ds:datastoreItem xmlns:ds="http://schemas.openxmlformats.org/officeDocument/2006/customXml" ds:itemID="{59576183-590E-4DE3-B603-2BC92DBBC978}">
  <ds:schemaRefs>
    <ds:schemaRef ds:uri="http://schemas.openxmlformats.org/package/2006/metadata/core-properties"/>
    <ds:schemaRef ds:uri="http://schemas.microsoft.com/office/2006/documentManagement/types"/>
    <ds:schemaRef ds:uri="9b78af4c-84fd-4dd7-b2aa-a969d922928f"/>
    <ds:schemaRef ds:uri="http://schemas.microsoft.com/office/infopath/2007/PartnerControls"/>
    <ds:schemaRef ds:uri="http://www.w3.org/XML/1998/namespace"/>
    <ds:schemaRef ds:uri="http://purl.org/dc/terms/"/>
    <ds:schemaRef ds:uri="http://purl.org/dc/elements/1.1/"/>
    <ds:schemaRef ds:uri="a5941a17-cc83-4ea5-8c0b-a68e33acab4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TotalTime>
  <Words>5857</Words>
  <Application>Microsoft Office PowerPoint</Application>
  <PresentationFormat>Widescreen</PresentationFormat>
  <Paragraphs>488</Paragraphs>
  <Slides>69</Slides>
  <Notes>69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Aptos</vt:lpstr>
      <vt:lpstr>Arial</vt:lpstr>
      <vt:lpstr>Calibri</vt:lpstr>
      <vt:lpstr>Courier New</vt:lpstr>
      <vt:lpstr>Symbol</vt:lpstr>
      <vt:lpstr>Wingdings</vt:lpstr>
      <vt:lpstr>Office Theme</vt:lpstr>
      <vt:lpstr> Payments, Billing, and Refunds</vt:lpstr>
      <vt:lpstr>e-Services Navigation and Updating Information</vt:lpstr>
      <vt:lpstr>Secondary Logons</vt:lpstr>
      <vt:lpstr>Secondary Logons</vt:lpstr>
      <vt:lpstr>Changing Passwords</vt:lpstr>
      <vt:lpstr>Changing Passwords</vt:lpstr>
      <vt:lpstr>Adding an Address</vt:lpstr>
      <vt:lpstr>Changing an Address</vt:lpstr>
      <vt:lpstr>Changing an Address (continued)</vt:lpstr>
      <vt:lpstr>Changing an Address (continued)</vt:lpstr>
      <vt:lpstr>Legal Name Change</vt:lpstr>
      <vt:lpstr>E-mail Address Change</vt:lpstr>
      <vt:lpstr>Update Bank Information</vt:lpstr>
      <vt:lpstr>Update Bank Information (continued)</vt:lpstr>
      <vt:lpstr>Update Bank Information (continued) </vt:lpstr>
      <vt:lpstr>Adding an Account</vt:lpstr>
      <vt:lpstr>Adding an Account (continued)</vt:lpstr>
      <vt:lpstr>Payments on e-Services</vt:lpstr>
      <vt:lpstr>Making Payments with a Letter ID</vt:lpstr>
      <vt:lpstr>Making Payments with a Letter ID</vt:lpstr>
      <vt:lpstr>Making Payments with a Letter ID</vt:lpstr>
      <vt:lpstr>Making Payments with a Letter ID</vt:lpstr>
      <vt:lpstr>Making Payments with a Letter ID</vt:lpstr>
      <vt:lpstr>Making Payments with a Letter ID</vt:lpstr>
      <vt:lpstr>Make or Report a Payment  Via e-Services</vt:lpstr>
      <vt:lpstr>Make or Report a Payment  Via e-Services</vt:lpstr>
      <vt:lpstr>Reporting an ACH Credit or Fedwire Payment</vt:lpstr>
      <vt:lpstr>ACH Credit Payment</vt:lpstr>
      <vt:lpstr>Viewing Credits and Payments</vt:lpstr>
      <vt:lpstr>Canceling Payments</vt:lpstr>
      <vt:lpstr>Canceling Payments</vt:lpstr>
      <vt:lpstr>Contact Us</vt:lpstr>
      <vt:lpstr>Have a Question?  Contact Us </vt:lpstr>
      <vt:lpstr>Contact Us</vt:lpstr>
      <vt:lpstr>Contact Us</vt:lpstr>
      <vt:lpstr>Contact Us</vt:lpstr>
      <vt:lpstr>Respond to a Notice Using  Quick Actions</vt:lpstr>
      <vt:lpstr>Respond to a Notice Using  Quick Actions</vt:lpstr>
      <vt:lpstr>Respond to a Notice Using  Quick Actions </vt:lpstr>
      <vt:lpstr>Respond to a Notice Using Quick Actions</vt:lpstr>
      <vt:lpstr>Virtual Assistance</vt:lpstr>
      <vt:lpstr>Refunds</vt:lpstr>
      <vt:lpstr>Requesting a Refund on e-Services</vt:lpstr>
      <vt:lpstr>Requesting a Refund on e-Services</vt:lpstr>
      <vt:lpstr>Requesting a Refund on e-Services</vt:lpstr>
      <vt:lpstr>Where’s My Refund?</vt:lpstr>
      <vt:lpstr>Where’s My Refund?</vt:lpstr>
      <vt:lpstr>Submitting a REAP/LMREAP Application Relocation and Employment Assistance Program</vt:lpstr>
      <vt:lpstr>Submitting a REAP/LMREAP Application</vt:lpstr>
      <vt:lpstr>Submitting a REAP/LMREAP Application</vt:lpstr>
      <vt:lpstr>Commercial Motor Vehicle Tax (CMVT)</vt:lpstr>
      <vt:lpstr>Difference in Account Options Between  Medallion and Non-Medallion Accounts</vt:lpstr>
      <vt:lpstr>Adding Plates on Non-Medallion Accounts</vt:lpstr>
      <vt:lpstr>Managing License Plates on CMVT Accounts</vt:lpstr>
      <vt:lpstr>Managing License Plates on CMVT Accounts</vt:lpstr>
      <vt:lpstr>Managing License Plates on CMVT Accounts  Options</vt:lpstr>
      <vt:lpstr>Managing License Plates on CMVT Accounts – Inactivate or Discontinue</vt:lpstr>
      <vt:lpstr>Managing License Plates on CMVT Accounts – Replacing a Plate</vt:lpstr>
      <vt:lpstr>PowerPoint Presentation</vt:lpstr>
      <vt:lpstr>Tips and New Developments</vt:lpstr>
      <vt:lpstr>Amended Returns</vt:lpstr>
      <vt:lpstr>Valid Extension Requests</vt:lpstr>
      <vt:lpstr>Commercial Rent Annual Return Errors</vt:lpstr>
      <vt:lpstr>Final Return Checkbox</vt:lpstr>
      <vt:lpstr>Biotechnology Credit</vt:lpstr>
      <vt:lpstr>NYC Pass-Through Entity Tax (PTET)</vt:lpstr>
      <vt:lpstr>Employee Retention Credit (ERC)</vt:lpstr>
      <vt:lpstr>Interest on Underpayments with Valid Extension</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Woodul, Lars (DOF)</dc:creator>
  <cp:keywords/>
  <dc:description/>
  <cp:lastModifiedBy>Mulvey, John (DOF)</cp:lastModifiedBy>
  <cp:revision>3</cp:revision>
  <cp:lastPrinted>2024-09-25T13:44:33Z</cp:lastPrinted>
  <dcterms:created xsi:type="dcterms:W3CDTF">2022-01-27T17:37:27Z</dcterms:created>
  <dcterms:modified xsi:type="dcterms:W3CDTF">2024-11-06T21:54:33Z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0x010100040288F21367DC47A6A62AB1946C564C</vt:lpwstr>
  </property>
</Properties>
</file>