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slideMasters/slideMaster1.xml" ContentType="application/vnd.openxmlformats-officedocument.presentationml.slideMaster+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5.xml" ContentType="application/vnd.openxmlformats-officedocument.presentationml.notesSlide+xml"/>
  <Override PartName="/ppt/notesSlides/notesSlide2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6.xml" ContentType="application/vnd.openxmlformats-officedocument.presentationml.notesSlide+xml"/>
  <Override PartName="/ppt/notesMasters/notesMaster1.xml" ContentType="application/vnd.openxmlformats-officedocument.presentationml.notesMaster+xml"/>
  <Override PartName="/ppt/diagrams/colors7.xml" ContentType="application/vnd.openxmlformats-officedocument.drawingml.diagramColors+xml"/>
  <Override PartName="/ppt/diagrams/drawing7.xml" ContentType="application/vnd.ms-office.drawingml.diagramDrawing+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layout7.xml" ContentType="application/vnd.openxmlformats-officedocument.drawingml.diagramLayout+xml"/>
  <Override PartName="/ppt/diagrams/quickStyle7.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2"/>
  </p:notesMasterIdLst>
  <p:sldIdLst>
    <p:sldId id="256" r:id="rId2"/>
    <p:sldId id="288" r:id="rId3"/>
    <p:sldId id="261" r:id="rId4"/>
    <p:sldId id="295" r:id="rId5"/>
    <p:sldId id="294" r:id="rId6"/>
    <p:sldId id="289" r:id="rId7"/>
    <p:sldId id="296" r:id="rId8"/>
    <p:sldId id="283" r:id="rId9"/>
    <p:sldId id="284" r:id="rId10"/>
    <p:sldId id="338" r:id="rId11"/>
    <p:sldId id="315" r:id="rId12"/>
    <p:sldId id="324" r:id="rId13"/>
    <p:sldId id="287" r:id="rId14"/>
    <p:sldId id="266" r:id="rId15"/>
    <p:sldId id="267" r:id="rId16"/>
    <p:sldId id="303" r:id="rId17"/>
    <p:sldId id="304" r:id="rId18"/>
    <p:sldId id="282" r:id="rId19"/>
    <p:sldId id="305" r:id="rId20"/>
    <p:sldId id="306" r:id="rId21"/>
    <p:sldId id="307" r:id="rId22"/>
    <p:sldId id="308" r:id="rId23"/>
    <p:sldId id="310" r:id="rId24"/>
    <p:sldId id="311" r:id="rId25"/>
    <p:sldId id="317" r:id="rId26"/>
    <p:sldId id="319" r:id="rId27"/>
    <p:sldId id="332" r:id="rId28"/>
    <p:sldId id="333" r:id="rId29"/>
    <p:sldId id="334" r:id="rId30"/>
    <p:sldId id="335" r:id="rId31"/>
    <p:sldId id="336" r:id="rId32"/>
    <p:sldId id="337" r:id="rId33"/>
    <p:sldId id="325" r:id="rId34"/>
    <p:sldId id="326" r:id="rId35"/>
    <p:sldId id="331" r:id="rId36"/>
    <p:sldId id="330" r:id="rId37"/>
    <p:sldId id="340" r:id="rId38"/>
    <p:sldId id="343" r:id="rId39"/>
    <p:sldId id="361" r:id="rId40"/>
    <p:sldId id="320" r:id="rId41"/>
    <p:sldId id="298" r:id="rId42"/>
    <p:sldId id="313" r:id="rId43"/>
    <p:sldId id="339" r:id="rId44"/>
    <p:sldId id="316" r:id="rId45"/>
    <p:sldId id="321" r:id="rId46"/>
    <p:sldId id="300" r:id="rId47"/>
    <p:sldId id="301" r:id="rId48"/>
    <p:sldId id="351" r:id="rId49"/>
    <p:sldId id="352" r:id="rId50"/>
    <p:sldId id="353" r:id="rId51"/>
    <p:sldId id="354" r:id="rId52"/>
    <p:sldId id="355" r:id="rId53"/>
    <p:sldId id="356" r:id="rId54"/>
    <p:sldId id="357" r:id="rId55"/>
    <p:sldId id="358" r:id="rId56"/>
    <p:sldId id="359" r:id="rId57"/>
    <p:sldId id="360" r:id="rId58"/>
    <p:sldId id="362" r:id="rId59"/>
    <p:sldId id="363" r:id="rId60"/>
    <p:sldId id="299" r:id="rId61"/>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B643"/>
    <a:srgbClr val="893AC4"/>
    <a:srgbClr val="954ECA"/>
    <a:srgbClr val="B482DA"/>
    <a:srgbClr val="F587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79" autoAdjust="0"/>
    <p:restoredTop sz="95260" autoAdjust="0"/>
  </p:normalViewPr>
  <p:slideViewPr>
    <p:cSldViewPr snapToGrid="0" snapToObjects="1">
      <p:cViewPr varScale="1">
        <p:scale>
          <a:sx n="101" d="100"/>
          <a:sy n="101" d="100"/>
        </p:scale>
        <p:origin x="36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slide" Target="../slides/slide43.xml"/></Relationships>
</file>

<file path=ppt/diagrams/_rels/data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image" Target="../media/image5.jpg"/><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diagrams/_rels/drawing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image" Target="../media/image5.jpg"/><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8D12E7-5398-42EC-A8E4-7F1A97CF9C8D}" type="doc">
      <dgm:prSet loTypeId="urn:microsoft.com/office/officeart/2005/8/layout/cycle6" loCatId="relationship" qsTypeId="urn:microsoft.com/office/officeart/2005/8/quickstyle/simple1" qsCatId="simple" csTypeId="urn:microsoft.com/office/officeart/2005/8/colors/accent6_2" csCatId="accent6" phldr="1"/>
      <dgm:spPr/>
      <dgm:t>
        <a:bodyPr/>
        <a:lstStyle/>
        <a:p>
          <a:endParaRPr lang="en-US"/>
        </a:p>
      </dgm:t>
    </dgm:pt>
    <dgm:pt modelId="{49A00EF5-0F25-472C-991B-964251B9E7B0}">
      <dgm:prSet phldrT="[Text]" custT="1"/>
      <dgm:spPr/>
      <dgm:t>
        <a:bodyPr/>
        <a:lstStyle/>
        <a:p>
          <a:r>
            <a:rPr lang="en-US" sz="1200" b="0" dirty="0"/>
            <a:t>OCA</a:t>
          </a:r>
        </a:p>
      </dgm:t>
    </dgm:pt>
    <dgm:pt modelId="{F964A7F4-0A32-4513-92D9-4DC8B5A6E839}" type="parTrans" cxnId="{38F9A2B0-7603-4D35-A352-72FF340FF3F1}">
      <dgm:prSet/>
      <dgm:spPr/>
      <dgm:t>
        <a:bodyPr/>
        <a:lstStyle/>
        <a:p>
          <a:endParaRPr lang="en-US" sz="1000" b="0"/>
        </a:p>
      </dgm:t>
    </dgm:pt>
    <dgm:pt modelId="{3AA99951-569F-4A81-AFAC-37BE11CDA05D}" type="sibTrans" cxnId="{38F9A2B0-7603-4D35-A352-72FF340FF3F1}">
      <dgm:prSet/>
      <dgm:spPr/>
      <dgm:t>
        <a:bodyPr/>
        <a:lstStyle/>
        <a:p>
          <a:endParaRPr lang="en-US" sz="1000" b="0"/>
        </a:p>
      </dgm:t>
    </dgm:pt>
    <dgm:pt modelId="{805170A5-6809-4F29-8340-030297FA850F}">
      <dgm:prSet phldrT="[Text]" custT="1"/>
      <dgm:spPr/>
      <dgm:t>
        <a:bodyPr/>
        <a:lstStyle/>
        <a:p>
          <a:r>
            <a:rPr lang="en-US" sz="1200" b="0" dirty="0"/>
            <a:t>DOB</a:t>
          </a:r>
        </a:p>
      </dgm:t>
    </dgm:pt>
    <dgm:pt modelId="{96AAE007-050F-4B84-91B6-77D276D7C081}" type="parTrans" cxnId="{357F6213-C329-4713-9F10-6BB686A4AD26}">
      <dgm:prSet/>
      <dgm:spPr/>
      <dgm:t>
        <a:bodyPr/>
        <a:lstStyle/>
        <a:p>
          <a:endParaRPr lang="en-US" sz="1000" b="0"/>
        </a:p>
      </dgm:t>
    </dgm:pt>
    <dgm:pt modelId="{0ED27A58-547C-4F4D-AFBC-CEEAC832CD95}" type="sibTrans" cxnId="{357F6213-C329-4713-9F10-6BB686A4AD26}">
      <dgm:prSet/>
      <dgm:spPr/>
      <dgm:t>
        <a:bodyPr/>
        <a:lstStyle/>
        <a:p>
          <a:endParaRPr lang="en-US" sz="1000" b="0"/>
        </a:p>
      </dgm:t>
    </dgm:pt>
    <dgm:pt modelId="{F1016315-4A77-44DA-8133-7694FE0FE6BA}">
      <dgm:prSet phldrT="[Text]" custT="1"/>
      <dgm:spPr/>
      <dgm:t>
        <a:bodyPr/>
        <a:lstStyle/>
        <a:p>
          <a:r>
            <a:rPr lang="en-US" sz="1200" b="0" dirty="0"/>
            <a:t>DOT</a:t>
          </a:r>
        </a:p>
      </dgm:t>
    </dgm:pt>
    <dgm:pt modelId="{811CDCF5-98DE-45FA-A8CC-F60A163909A9}" type="parTrans" cxnId="{3DFFEF64-F817-4141-8295-D338772C3B9C}">
      <dgm:prSet/>
      <dgm:spPr/>
      <dgm:t>
        <a:bodyPr/>
        <a:lstStyle/>
        <a:p>
          <a:endParaRPr lang="en-US" sz="1000" b="0"/>
        </a:p>
      </dgm:t>
    </dgm:pt>
    <dgm:pt modelId="{B90780AA-25B6-44DB-8AA4-2AE2B28E5E1D}" type="sibTrans" cxnId="{3DFFEF64-F817-4141-8295-D338772C3B9C}">
      <dgm:prSet/>
      <dgm:spPr/>
      <dgm:t>
        <a:bodyPr/>
        <a:lstStyle/>
        <a:p>
          <a:endParaRPr lang="en-US" sz="1000" b="0"/>
        </a:p>
      </dgm:t>
    </dgm:pt>
    <dgm:pt modelId="{9F3C33B1-22D7-4289-960F-6771E8A0B71C}">
      <dgm:prSet phldrT="[Text]" custT="1"/>
      <dgm:spPr/>
      <dgm:t>
        <a:bodyPr/>
        <a:lstStyle/>
        <a:p>
          <a:r>
            <a:rPr lang="en-US" sz="1200" b="0" dirty="0"/>
            <a:t>Other NYC Agencies</a:t>
          </a:r>
        </a:p>
      </dgm:t>
    </dgm:pt>
    <dgm:pt modelId="{18C091A4-1DF1-4D86-AC58-ECB46B709CFD}" type="parTrans" cxnId="{F982CD15-7AAB-403B-BDFB-BBEA8532C801}">
      <dgm:prSet/>
      <dgm:spPr/>
      <dgm:t>
        <a:bodyPr/>
        <a:lstStyle/>
        <a:p>
          <a:endParaRPr lang="en-US" sz="1000" b="0"/>
        </a:p>
      </dgm:t>
    </dgm:pt>
    <dgm:pt modelId="{489B9474-4AD2-48F3-B2E9-D0EBAB5559B9}" type="sibTrans" cxnId="{F982CD15-7AAB-403B-BDFB-BBEA8532C801}">
      <dgm:prSet/>
      <dgm:spPr/>
      <dgm:t>
        <a:bodyPr/>
        <a:lstStyle/>
        <a:p>
          <a:endParaRPr lang="en-US" sz="1000" b="0"/>
        </a:p>
      </dgm:t>
    </dgm:pt>
    <dgm:pt modelId="{75CD8A78-8556-4AB3-BD64-F01CA4C2ECF5}">
      <dgm:prSet phldrT="[Text]" custT="1"/>
      <dgm:spPr/>
      <dgm:t>
        <a:bodyPr/>
        <a:lstStyle/>
        <a:p>
          <a:r>
            <a:rPr lang="en-US" sz="1200" b="0" dirty="0"/>
            <a:t>NYS</a:t>
          </a:r>
        </a:p>
      </dgm:t>
    </dgm:pt>
    <dgm:pt modelId="{06CD55BD-1E49-4562-B2BA-3726DBD59F7E}" type="parTrans" cxnId="{435141BD-2B36-4393-B9C7-2D176D455CB0}">
      <dgm:prSet/>
      <dgm:spPr/>
      <dgm:t>
        <a:bodyPr/>
        <a:lstStyle/>
        <a:p>
          <a:endParaRPr lang="en-US" sz="1000" b="0"/>
        </a:p>
      </dgm:t>
    </dgm:pt>
    <dgm:pt modelId="{51AC6755-E693-4CEE-BE16-E64C2E34FCC2}" type="sibTrans" cxnId="{435141BD-2B36-4393-B9C7-2D176D455CB0}">
      <dgm:prSet/>
      <dgm:spPr/>
      <dgm:t>
        <a:bodyPr/>
        <a:lstStyle/>
        <a:p>
          <a:endParaRPr lang="en-US" sz="1000" b="0"/>
        </a:p>
      </dgm:t>
    </dgm:pt>
    <dgm:pt modelId="{98BC4343-E9B3-4628-BF7B-ACB318B29E39}">
      <dgm:prSet custT="1"/>
      <dgm:spPr/>
      <dgm:t>
        <a:bodyPr/>
        <a:lstStyle/>
        <a:p>
          <a:r>
            <a:rPr lang="en-US" sz="1200" b="0" dirty="0"/>
            <a:t>IRS</a:t>
          </a:r>
        </a:p>
      </dgm:t>
    </dgm:pt>
    <dgm:pt modelId="{2D7117EF-5648-42B4-A96C-3AFE56086E74}" type="parTrans" cxnId="{A46CED01-AB5C-4AC5-ADEA-74616783DC68}">
      <dgm:prSet/>
      <dgm:spPr/>
      <dgm:t>
        <a:bodyPr/>
        <a:lstStyle/>
        <a:p>
          <a:endParaRPr lang="en-US" sz="1000" b="0"/>
        </a:p>
      </dgm:t>
    </dgm:pt>
    <dgm:pt modelId="{CDFBF33E-8901-4223-A922-3B2ADB7F5A50}" type="sibTrans" cxnId="{A46CED01-AB5C-4AC5-ADEA-74616783DC68}">
      <dgm:prSet/>
      <dgm:spPr/>
      <dgm:t>
        <a:bodyPr/>
        <a:lstStyle/>
        <a:p>
          <a:endParaRPr lang="en-US" sz="1000" b="0"/>
        </a:p>
      </dgm:t>
    </dgm:pt>
    <dgm:pt modelId="{DE807B00-7645-4B77-AA64-21DD1A266B9C}">
      <dgm:prSet custT="1"/>
      <dgm:spPr/>
      <dgm:t>
        <a:bodyPr/>
        <a:lstStyle/>
        <a:p>
          <a:r>
            <a:rPr lang="en-US" sz="1200" b="0" dirty="0"/>
            <a:t>Others</a:t>
          </a:r>
        </a:p>
      </dgm:t>
    </dgm:pt>
    <dgm:pt modelId="{0E6E12A2-5ED4-4E44-8ABA-954F71DB42BF}" type="parTrans" cxnId="{3128743A-69B3-45CE-96AE-F2216D7B78CC}">
      <dgm:prSet/>
      <dgm:spPr/>
      <dgm:t>
        <a:bodyPr/>
        <a:lstStyle/>
        <a:p>
          <a:endParaRPr lang="en-US" sz="1000" b="0"/>
        </a:p>
      </dgm:t>
    </dgm:pt>
    <dgm:pt modelId="{B5F4AC6B-5153-4F05-B25F-8FE98A62E5DA}" type="sibTrans" cxnId="{3128743A-69B3-45CE-96AE-F2216D7B78CC}">
      <dgm:prSet/>
      <dgm:spPr/>
      <dgm:t>
        <a:bodyPr/>
        <a:lstStyle/>
        <a:p>
          <a:endParaRPr lang="en-US" sz="1000" b="0"/>
        </a:p>
      </dgm:t>
    </dgm:pt>
    <dgm:pt modelId="{D132E976-8577-4F36-ABC4-6C54CA7C5D7D}" type="pres">
      <dgm:prSet presAssocID="{F28D12E7-5398-42EC-A8E4-7F1A97CF9C8D}" presName="cycle" presStyleCnt="0">
        <dgm:presLayoutVars>
          <dgm:dir/>
          <dgm:resizeHandles val="exact"/>
        </dgm:presLayoutVars>
      </dgm:prSet>
      <dgm:spPr/>
    </dgm:pt>
    <dgm:pt modelId="{C29D752F-67C9-401B-8230-9099902DD46B}" type="pres">
      <dgm:prSet presAssocID="{49A00EF5-0F25-472C-991B-964251B9E7B0}" presName="node" presStyleLbl="node1" presStyleIdx="0" presStyleCnt="7" custScaleX="83617" custScaleY="64320">
        <dgm:presLayoutVars>
          <dgm:bulletEnabled val="1"/>
        </dgm:presLayoutVars>
      </dgm:prSet>
      <dgm:spPr/>
    </dgm:pt>
    <dgm:pt modelId="{342B563A-710B-412D-BC46-E3C7102F6F67}" type="pres">
      <dgm:prSet presAssocID="{49A00EF5-0F25-472C-991B-964251B9E7B0}" presName="spNode" presStyleCnt="0"/>
      <dgm:spPr/>
    </dgm:pt>
    <dgm:pt modelId="{772AAA3E-5D8A-4BC0-88C5-7C895D8FDFC7}" type="pres">
      <dgm:prSet presAssocID="{3AA99951-569F-4A81-AFAC-37BE11CDA05D}" presName="sibTrans" presStyleLbl="sibTrans1D1" presStyleIdx="0" presStyleCnt="7"/>
      <dgm:spPr/>
    </dgm:pt>
    <dgm:pt modelId="{AA3DF6A4-0F9F-4DA3-A527-31CAF4C23003}" type="pres">
      <dgm:prSet presAssocID="{805170A5-6809-4F29-8340-030297FA850F}" presName="node" presStyleLbl="node1" presStyleIdx="1" presStyleCnt="7" custScaleX="83617" custScaleY="64320">
        <dgm:presLayoutVars>
          <dgm:bulletEnabled val="1"/>
        </dgm:presLayoutVars>
      </dgm:prSet>
      <dgm:spPr/>
    </dgm:pt>
    <dgm:pt modelId="{CF0DE4EA-954D-4AE9-99A8-CD90DFC7B11A}" type="pres">
      <dgm:prSet presAssocID="{805170A5-6809-4F29-8340-030297FA850F}" presName="spNode" presStyleCnt="0"/>
      <dgm:spPr/>
    </dgm:pt>
    <dgm:pt modelId="{D1B39F6A-8E28-48DA-B542-2A79B0B5E3F3}" type="pres">
      <dgm:prSet presAssocID="{0ED27A58-547C-4F4D-AFBC-CEEAC832CD95}" presName="sibTrans" presStyleLbl="sibTrans1D1" presStyleIdx="1" presStyleCnt="7"/>
      <dgm:spPr/>
    </dgm:pt>
    <dgm:pt modelId="{CCAF6AA5-DD70-462B-87D9-35C1B54CF5E9}" type="pres">
      <dgm:prSet presAssocID="{F1016315-4A77-44DA-8133-7694FE0FE6BA}" presName="node" presStyleLbl="node1" presStyleIdx="2" presStyleCnt="7" custScaleX="83617" custScaleY="64320">
        <dgm:presLayoutVars>
          <dgm:bulletEnabled val="1"/>
        </dgm:presLayoutVars>
      </dgm:prSet>
      <dgm:spPr/>
    </dgm:pt>
    <dgm:pt modelId="{4B920791-ECB8-42F5-8B71-811E127D0065}" type="pres">
      <dgm:prSet presAssocID="{F1016315-4A77-44DA-8133-7694FE0FE6BA}" presName="spNode" presStyleCnt="0"/>
      <dgm:spPr/>
    </dgm:pt>
    <dgm:pt modelId="{0DBB4338-2852-494D-AA25-B1072CF1A1CA}" type="pres">
      <dgm:prSet presAssocID="{B90780AA-25B6-44DB-8AA4-2AE2B28E5E1D}" presName="sibTrans" presStyleLbl="sibTrans1D1" presStyleIdx="2" presStyleCnt="7"/>
      <dgm:spPr/>
    </dgm:pt>
    <dgm:pt modelId="{4A3A5417-FE43-4453-AF7B-19FEC59700BC}" type="pres">
      <dgm:prSet presAssocID="{9F3C33B1-22D7-4289-960F-6771E8A0B71C}" presName="node" presStyleLbl="node1" presStyleIdx="3" presStyleCnt="7" custScaleX="83617" custScaleY="64320">
        <dgm:presLayoutVars>
          <dgm:bulletEnabled val="1"/>
        </dgm:presLayoutVars>
      </dgm:prSet>
      <dgm:spPr/>
    </dgm:pt>
    <dgm:pt modelId="{5124F4CA-B4ED-4AD0-A9FB-063310ECE05A}" type="pres">
      <dgm:prSet presAssocID="{9F3C33B1-22D7-4289-960F-6771E8A0B71C}" presName="spNode" presStyleCnt="0"/>
      <dgm:spPr/>
    </dgm:pt>
    <dgm:pt modelId="{24C2C7EA-FDCB-4DD0-9E04-463AE1D4B75D}" type="pres">
      <dgm:prSet presAssocID="{489B9474-4AD2-48F3-B2E9-D0EBAB5559B9}" presName="sibTrans" presStyleLbl="sibTrans1D1" presStyleIdx="3" presStyleCnt="7"/>
      <dgm:spPr/>
    </dgm:pt>
    <dgm:pt modelId="{6E534A52-F9B3-4166-9451-DC6A9FF78B6B}" type="pres">
      <dgm:prSet presAssocID="{75CD8A78-8556-4AB3-BD64-F01CA4C2ECF5}" presName="node" presStyleLbl="node1" presStyleIdx="4" presStyleCnt="7" custScaleX="83617" custScaleY="64320">
        <dgm:presLayoutVars>
          <dgm:bulletEnabled val="1"/>
        </dgm:presLayoutVars>
      </dgm:prSet>
      <dgm:spPr/>
    </dgm:pt>
    <dgm:pt modelId="{FC27965E-58C6-4DDC-B400-B59D79676D3E}" type="pres">
      <dgm:prSet presAssocID="{75CD8A78-8556-4AB3-BD64-F01CA4C2ECF5}" presName="spNode" presStyleCnt="0"/>
      <dgm:spPr/>
    </dgm:pt>
    <dgm:pt modelId="{4D711C35-5A91-4769-AF77-2A9D2FB70D03}" type="pres">
      <dgm:prSet presAssocID="{51AC6755-E693-4CEE-BE16-E64C2E34FCC2}" presName="sibTrans" presStyleLbl="sibTrans1D1" presStyleIdx="4" presStyleCnt="7"/>
      <dgm:spPr/>
    </dgm:pt>
    <dgm:pt modelId="{6A153351-BA52-4B4B-8111-33D320F58AB8}" type="pres">
      <dgm:prSet presAssocID="{98BC4343-E9B3-4628-BF7B-ACB318B29E39}" presName="node" presStyleLbl="node1" presStyleIdx="5" presStyleCnt="7" custScaleX="83617" custScaleY="64320">
        <dgm:presLayoutVars>
          <dgm:bulletEnabled val="1"/>
        </dgm:presLayoutVars>
      </dgm:prSet>
      <dgm:spPr/>
    </dgm:pt>
    <dgm:pt modelId="{25DFEA85-75EF-45BD-A42E-899A784D16E4}" type="pres">
      <dgm:prSet presAssocID="{98BC4343-E9B3-4628-BF7B-ACB318B29E39}" presName="spNode" presStyleCnt="0"/>
      <dgm:spPr/>
    </dgm:pt>
    <dgm:pt modelId="{47879DBD-CC6F-4B39-9FA6-94710782643F}" type="pres">
      <dgm:prSet presAssocID="{CDFBF33E-8901-4223-A922-3B2ADB7F5A50}" presName="sibTrans" presStyleLbl="sibTrans1D1" presStyleIdx="5" presStyleCnt="7"/>
      <dgm:spPr/>
    </dgm:pt>
    <dgm:pt modelId="{E5E70ACD-9099-41E4-8B48-749C5B9CDC47}" type="pres">
      <dgm:prSet presAssocID="{DE807B00-7645-4B77-AA64-21DD1A266B9C}" presName="node" presStyleLbl="node1" presStyleIdx="6" presStyleCnt="7" custScaleX="83617" custScaleY="64320">
        <dgm:presLayoutVars>
          <dgm:bulletEnabled val="1"/>
        </dgm:presLayoutVars>
      </dgm:prSet>
      <dgm:spPr/>
    </dgm:pt>
    <dgm:pt modelId="{1A0B240E-5AF4-4CE1-9ECB-508284CD5B38}" type="pres">
      <dgm:prSet presAssocID="{DE807B00-7645-4B77-AA64-21DD1A266B9C}" presName="spNode" presStyleCnt="0"/>
      <dgm:spPr/>
    </dgm:pt>
    <dgm:pt modelId="{DAA2C854-492B-4BEE-A927-84EFBAA1C9F1}" type="pres">
      <dgm:prSet presAssocID="{B5F4AC6B-5153-4F05-B25F-8FE98A62E5DA}" presName="sibTrans" presStyleLbl="sibTrans1D1" presStyleIdx="6" presStyleCnt="7"/>
      <dgm:spPr/>
    </dgm:pt>
  </dgm:ptLst>
  <dgm:cxnLst>
    <dgm:cxn modelId="{A46CED01-AB5C-4AC5-ADEA-74616783DC68}" srcId="{F28D12E7-5398-42EC-A8E4-7F1A97CF9C8D}" destId="{98BC4343-E9B3-4628-BF7B-ACB318B29E39}" srcOrd="5" destOrd="0" parTransId="{2D7117EF-5648-42B4-A96C-3AFE56086E74}" sibTransId="{CDFBF33E-8901-4223-A922-3B2ADB7F5A50}"/>
    <dgm:cxn modelId="{1AA7430B-A9F8-40CD-B704-A817760A44AD}" type="presOf" srcId="{F28D12E7-5398-42EC-A8E4-7F1A97CF9C8D}" destId="{D132E976-8577-4F36-ABC4-6C54CA7C5D7D}" srcOrd="0" destOrd="0" presId="urn:microsoft.com/office/officeart/2005/8/layout/cycle6"/>
    <dgm:cxn modelId="{357F6213-C329-4713-9F10-6BB686A4AD26}" srcId="{F28D12E7-5398-42EC-A8E4-7F1A97CF9C8D}" destId="{805170A5-6809-4F29-8340-030297FA850F}" srcOrd="1" destOrd="0" parTransId="{96AAE007-050F-4B84-91B6-77D276D7C081}" sibTransId="{0ED27A58-547C-4F4D-AFBC-CEEAC832CD95}"/>
    <dgm:cxn modelId="{F194A814-F1EE-41EE-AF35-10DD9D0F8327}" type="presOf" srcId="{B90780AA-25B6-44DB-8AA4-2AE2B28E5E1D}" destId="{0DBB4338-2852-494D-AA25-B1072CF1A1CA}" srcOrd="0" destOrd="0" presId="urn:microsoft.com/office/officeart/2005/8/layout/cycle6"/>
    <dgm:cxn modelId="{F982CD15-7AAB-403B-BDFB-BBEA8532C801}" srcId="{F28D12E7-5398-42EC-A8E4-7F1A97CF9C8D}" destId="{9F3C33B1-22D7-4289-960F-6771E8A0B71C}" srcOrd="3" destOrd="0" parTransId="{18C091A4-1DF1-4D86-AC58-ECB46B709CFD}" sibTransId="{489B9474-4AD2-48F3-B2E9-D0EBAB5559B9}"/>
    <dgm:cxn modelId="{9C2C7E21-6174-4AEA-BCFB-AFEBA08BAAC1}" type="presOf" srcId="{49A00EF5-0F25-472C-991B-964251B9E7B0}" destId="{C29D752F-67C9-401B-8230-9099902DD46B}" srcOrd="0" destOrd="0" presId="urn:microsoft.com/office/officeart/2005/8/layout/cycle6"/>
    <dgm:cxn modelId="{3128743A-69B3-45CE-96AE-F2216D7B78CC}" srcId="{F28D12E7-5398-42EC-A8E4-7F1A97CF9C8D}" destId="{DE807B00-7645-4B77-AA64-21DD1A266B9C}" srcOrd="6" destOrd="0" parTransId="{0E6E12A2-5ED4-4E44-8ABA-954F71DB42BF}" sibTransId="{B5F4AC6B-5153-4F05-B25F-8FE98A62E5DA}"/>
    <dgm:cxn modelId="{3DFFEF64-F817-4141-8295-D338772C3B9C}" srcId="{F28D12E7-5398-42EC-A8E4-7F1A97CF9C8D}" destId="{F1016315-4A77-44DA-8133-7694FE0FE6BA}" srcOrd="2" destOrd="0" parTransId="{811CDCF5-98DE-45FA-A8CC-F60A163909A9}" sibTransId="{B90780AA-25B6-44DB-8AA4-2AE2B28E5E1D}"/>
    <dgm:cxn modelId="{65517B66-56EF-484A-8D27-9342371DB8BC}" type="presOf" srcId="{DE807B00-7645-4B77-AA64-21DD1A266B9C}" destId="{E5E70ACD-9099-41E4-8B48-749C5B9CDC47}" srcOrd="0" destOrd="0" presId="urn:microsoft.com/office/officeart/2005/8/layout/cycle6"/>
    <dgm:cxn modelId="{67988E48-349E-4E93-BDF0-5FEB1AF8D89E}" type="presOf" srcId="{F1016315-4A77-44DA-8133-7694FE0FE6BA}" destId="{CCAF6AA5-DD70-462B-87D9-35C1B54CF5E9}" srcOrd="0" destOrd="0" presId="urn:microsoft.com/office/officeart/2005/8/layout/cycle6"/>
    <dgm:cxn modelId="{1C4D2783-B805-4572-9D78-BEF2E2D3469E}" type="presOf" srcId="{51AC6755-E693-4CEE-BE16-E64C2E34FCC2}" destId="{4D711C35-5A91-4769-AF77-2A9D2FB70D03}" srcOrd="0" destOrd="0" presId="urn:microsoft.com/office/officeart/2005/8/layout/cycle6"/>
    <dgm:cxn modelId="{00C97C84-ED91-490E-934E-B18B2BBB8269}" type="presOf" srcId="{805170A5-6809-4F29-8340-030297FA850F}" destId="{AA3DF6A4-0F9F-4DA3-A527-31CAF4C23003}" srcOrd="0" destOrd="0" presId="urn:microsoft.com/office/officeart/2005/8/layout/cycle6"/>
    <dgm:cxn modelId="{A82A6C8A-CF36-4704-A608-6C97A23D52C8}" type="presOf" srcId="{B5F4AC6B-5153-4F05-B25F-8FE98A62E5DA}" destId="{DAA2C854-492B-4BEE-A927-84EFBAA1C9F1}" srcOrd="0" destOrd="0" presId="urn:microsoft.com/office/officeart/2005/8/layout/cycle6"/>
    <dgm:cxn modelId="{282AF58C-98B4-45CD-8D31-F550C15C180E}" type="presOf" srcId="{3AA99951-569F-4A81-AFAC-37BE11CDA05D}" destId="{772AAA3E-5D8A-4BC0-88C5-7C895D8FDFC7}" srcOrd="0" destOrd="0" presId="urn:microsoft.com/office/officeart/2005/8/layout/cycle6"/>
    <dgm:cxn modelId="{7874938F-C2D2-4110-9425-36359E218216}" type="presOf" srcId="{75CD8A78-8556-4AB3-BD64-F01CA4C2ECF5}" destId="{6E534A52-F9B3-4166-9451-DC6A9FF78B6B}" srcOrd="0" destOrd="0" presId="urn:microsoft.com/office/officeart/2005/8/layout/cycle6"/>
    <dgm:cxn modelId="{8B507F95-AEBA-4815-9697-05EBE3D88A29}" type="presOf" srcId="{489B9474-4AD2-48F3-B2E9-D0EBAB5559B9}" destId="{24C2C7EA-FDCB-4DD0-9E04-463AE1D4B75D}" srcOrd="0" destOrd="0" presId="urn:microsoft.com/office/officeart/2005/8/layout/cycle6"/>
    <dgm:cxn modelId="{1BC08A95-34EE-49C0-AC7D-C4A9DCF2D1AD}" type="presOf" srcId="{9F3C33B1-22D7-4289-960F-6771E8A0B71C}" destId="{4A3A5417-FE43-4453-AF7B-19FEC59700BC}" srcOrd="0" destOrd="0" presId="urn:microsoft.com/office/officeart/2005/8/layout/cycle6"/>
    <dgm:cxn modelId="{40A94898-6122-4924-B4E1-A0F38F647188}" type="presOf" srcId="{98BC4343-E9B3-4628-BF7B-ACB318B29E39}" destId="{6A153351-BA52-4B4B-8111-33D320F58AB8}" srcOrd="0" destOrd="0" presId="urn:microsoft.com/office/officeart/2005/8/layout/cycle6"/>
    <dgm:cxn modelId="{38F9A2B0-7603-4D35-A352-72FF340FF3F1}" srcId="{F28D12E7-5398-42EC-A8E4-7F1A97CF9C8D}" destId="{49A00EF5-0F25-472C-991B-964251B9E7B0}" srcOrd="0" destOrd="0" parTransId="{F964A7F4-0A32-4513-92D9-4DC8B5A6E839}" sibTransId="{3AA99951-569F-4A81-AFAC-37BE11CDA05D}"/>
    <dgm:cxn modelId="{435141BD-2B36-4393-B9C7-2D176D455CB0}" srcId="{F28D12E7-5398-42EC-A8E4-7F1A97CF9C8D}" destId="{75CD8A78-8556-4AB3-BD64-F01CA4C2ECF5}" srcOrd="4" destOrd="0" parTransId="{06CD55BD-1E49-4562-B2BA-3726DBD59F7E}" sibTransId="{51AC6755-E693-4CEE-BE16-E64C2E34FCC2}"/>
    <dgm:cxn modelId="{96EAE2BD-3E27-4002-99C2-966CBFA8A4C4}" type="presOf" srcId="{CDFBF33E-8901-4223-A922-3B2ADB7F5A50}" destId="{47879DBD-CC6F-4B39-9FA6-94710782643F}" srcOrd="0" destOrd="0" presId="urn:microsoft.com/office/officeart/2005/8/layout/cycle6"/>
    <dgm:cxn modelId="{53A476F7-75B2-4D0E-9B98-BAC061DDF586}" type="presOf" srcId="{0ED27A58-547C-4F4D-AFBC-CEEAC832CD95}" destId="{D1B39F6A-8E28-48DA-B542-2A79B0B5E3F3}" srcOrd="0" destOrd="0" presId="urn:microsoft.com/office/officeart/2005/8/layout/cycle6"/>
    <dgm:cxn modelId="{1831FA3F-453D-4921-A06B-5C77D97D5230}" type="presParOf" srcId="{D132E976-8577-4F36-ABC4-6C54CA7C5D7D}" destId="{C29D752F-67C9-401B-8230-9099902DD46B}" srcOrd="0" destOrd="0" presId="urn:microsoft.com/office/officeart/2005/8/layout/cycle6"/>
    <dgm:cxn modelId="{02B57440-5A6C-4BD4-992E-2FCC541BC306}" type="presParOf" srcId="{D132E976-8577-4F36-ABC4-6C54CA7C5D7D}" destId="{342B563A-710B-412D-BC46-E3C7102F6F67}" srcOrd="1" destOrd="0" presId="urn:microsoft.com/office/officeart/2005/8/layout/cycle6"/>
    <dgm:cxn modelId="{EBA446A7-52B0-4149-B4C3-8EA2281416A3}" type="presParOf" srcId="{D132E976-8577-4F36-ABC4-6C54CA7C5D7D}" destId="{772AAA3E-5D8A-4BC0-88C5-7C895D8FDFC7}" srcOrd="2" destOrd="0" presId="urn:microsoft.com/office/officeart/2005/8/layout/cycle6"/>
    <dgm:cxn modelId="{21FF24FB-6E55-4631-A8D9-4DE6071090F9}" type="presParOf" srcId="{D132E976-8577-4F36-ABC4-6C54CA7C5D7D}" destId="{AA3DF6A4-0F9F-4DA3-A527-31CAF4C23003}" srcOrd="3" destOrd="0" presId="urn:microsoft.com/office/officeart/2005/8/layout/cycle6"/>
    <dgm:cxn modelId="{49B96B5E-F3E0-4FBB-9857-D52750540376}" type="presParOf" srcId="{D132E976-8577-4F36-ABC4-6C54CA7C5D7D}" destId="{CF0DE4EA-954D-4AE9-99A8-CD90DFC7B11A}" srcOrd="4" destOrd="0" presId="urn:microsoft.com/office/officeart/2005/8/layout/cycle6"/>
    <dgm:cxn modelId="{1211F977-FBCF-4A6C-90E9-87E119ED8B47}" type="presParOf" srcId="{D132E976-8577-4F36-ABC4-6C54CA7C5D7D}" destId="{D1B39F6A-8E28-48DA-B542-2A79B0B5E3F3}" srcOrd="5" destOrd="0" presId="urn:microsoft.com/office/officeart/2005/8/layout/cycle6"/>
    <dgm:cxn modelId="{0A993467-04AD-449C-B2BE-CE74A90590DD}" type="presParOf" srcId="{D132E976-8577-4F36-ABC4-6C54CA7C5D7D}" destId="{CCAF6AA5-DD70-462B-87D9-35C1B54CF5E9}" srcOrd="6" destOrd="0" presId="urn:microsoft.com/office/officeart/2005/8/layout/cycle6"/>
    <dgm:cxn modelId="{D4C8FEEE-613A-493D-8A25-C3BE8D074AB5}" type="presParOf" srcId="{D132E976-8577-4F36-ABC4-6C54CA7C5D7D}" destId="{4B920791-ECB8-42F5-8B71-811E127D0065}" srcOrd="7" destOrd="0" presId="urn:microsoft.com/office/officeart/2005/8/layout/cycle6"/>
    <dgm:cxn modelId="{4E2A2ABA-6731-461F-BEBF-BD43995365A0}" type="presParOf" srcId="{D132E976-8577-4F36-ABC4-6C54CA7C5D7D}" destId="{0DBB4338-2852-494D-AA25-B1072CF1A1CA}" srcOrd="8" destOrd="0" presId="urn:microsoft.com/office/officeart/2005/8/layout/cycle6"/>
    <dgm:cxn modelId="{C6B095A4-E1F7-4613-9FF3-0ECFD4A1935A}" type="presParOf" srcId="{D132E976-8577-4F36-ABC4-6C54CA7C5D7D}" destId="{4A3A5417-FE43-4453-AF7B-19FEC59700BC}" srcOrd="9" destOrd="0" presId="urn:microsoft.com/office/officeart/2005/8/layout/cycle6"/>
    <dgm:cxn modelId="{7E4607E5-E664-4C09-8763-4F63E77D718F}" type="presParOf" srcId="{D132E976-8577-4F36-ABC4-6C54CA7C5D7D}" destId="{5124F4CA-B4ED-4AD0-A9FB-063310ECE05A}" srcOrd="10" destOrd="0" presId="urn:microsoft.com/office/officeart/2005/8/layout/cycle6"/>
    <dgm:cxn modelId="{79BD3CB9-1515-40F6-A5FA-5ECD59024477}" type="presParOf" srcId="{D132E976-8577-4F36-ABC4-6C54CA7C5D7D}" destId="{24C2C7EA-FDCB-4DD0-9E04-463AE1D4B75D}" srcOrd="11" destOrd="0" presId="urn:microsoft.com/office/officeart/2005/8/layout/cycle6"/>
    <dgm:cxn modelId="{E38832E2-5D7D-4C3D-84F7-564F40D004C8}" type="presParOf" srcId="{D132E976-8577-4F36-ABC4-6C54CA7C5D7D}" destId="{6E534A52-F9B3-4166-9451-DC6A9FF78B6B}" srcOrd="12" destOrd="0" presId="urn:microsoft.com/office/officeart/2005/8/layout/cycle6"/>
    <dgm:cxn modelId="{72D71445-9F10-45FD-9A53-DD164F90D0D0}" type="presParOf" srcId="{D132E976-8577-4F36-ABC4-6C54CA7C5D7D}" destId="{FC27965E-58C6-4DDC-B400-B59D79676D3E}" srcOrd="13" destOrd="0" presId="urn:microsoft.com/office/officeart/2005/8/layout/cycle6"/>
    <dgm:cxn modelId="{CDC87ADE-D88C-4761-91FB-D47C719B616F}" type="presParOf" srcId="{D132E976-8577-4F36-ABC4-6C54CA7C5D7D}" destId="{4D711C35-5A91-4769-AF77-2A9D2FB70D03}" srcOrd="14" destOrd="0" presId="urn:microsoft.com/office/officeart/2005/8/layout/cycle6"/>
    <dgm:cxn modelId="{1BAFC2CB-BCDA-4FC2-89BE-BEEEEA8358C7}" type="presParOf" srcId="{D132E976-8577-4F36-ABC4-6C54CA7C5D7D}" destId="{6A153351-BA52-4B4B-8111-33D320F58AB8}" srcOrd="15" destOrd="0" presId="urn:microsoft.com/office/officeart/2005/8/layout/cycle6"/>
    <dgm:cxn modelId="{EB817893-0F8F-4A4D-9DC2-E2EDCF34E370}" type="presParOf" srcId="{D132E976-8577-4F36-ABC4-6C54CA7C5D7D}" destId="{25DFEA85-75EF-45BD-A42E-899A784D16E4}" srcOrd="16" destOrd="0" presId="urn:microsoft.com/office/officeart/2005/8/layout/cycle6"/>
    <dgm:cxn modelId="{8A436EDF-2577-4CFD-B065-0E1C9BE5BAC9}" type="presParOf" srcId="{D132E976-8577-4F36-ABC4-6C54CA7C5D7D}" destId="{47879DBD-CC6F-4B39-9FA6-94710782643F}" srcOrd="17" destOrd="0" presId="urn:microsoft.com/office/officeart/2005/8/layout/cycle6"/>
    <dgm:cxn modelId="{8C063E7E-1C50-4229-9A2E-4F2C030C0530}" type="presParOf" srcId="{D132E976-8577-4F36-ABC4-6C54CA7C5D7D}" destId="{E5E70ACD-9099-41E4-8B48-749C5B9CDC47}" srcOrd="18" destOrd="0" presId="urn:microsoft.com/office/officeart/2005/8/layout/cycle6"/>
    <dgm:cxn modelId="{07C8D510-6BDC-47A8-B251-7831F351BCD5}" type="presParOf" srcId="{D132E976-8577-4F36-ABC4-6C54CA7C5D7D}" destId="{1A0B240E-5AF4-4CE1-9ECB-508284CD5B38}" srcOrd="19" destOrd="0" presId="urn:microsoft.com/office/officeart/2005/8/layout/cycle6"/>
    <dgm:cxn modelId="{E28E0F06-27CC-4BBF-BC97-A81F44273A8A}" type="presParOf" srcId="{D132E976-8577-4F36-ABC4-6C54CA7C5D7D}" destId="{DAA2C854-492B-4BEE-A927-84EFBAA1C9F1}"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40D3A6-FC89-4E45-A91F-A6359823569B}" type="doc">
      <dgm:prSet loTypeId="urn:microsoft.com/office/officeart/2005/8/layout/radial5" loCatId="relationship" qsTypeId="urn:microsoft.com/office/officeart/2005/8/quickstyle/simple4" qsCatId="simple" csTypeId="urn:microsoft.com/office/officeart/2005/8/colors/colorful2" csCatId="colorful" phldr="1"/>
      <dgm:spPr/>
      <dgm:t>
        <a:bodyPr/>
        <a:lstStyle/>
        <a:p>
          <a:endParaRPr lang="en-US"/>
        </a:p>
      </dgm:t>
    </dgm:pt>
    <dgm:pt modelId="{6F113E87-C56C-472B-9419-C6E781FDF67B}">
      <dgm:prSet phldrT="[Text]" custT="1"/>
      <dgm:spPr/>
      <dgm:t>
        <a:bodyPr/>
        <a:lstStyle/>
        <a:p>
          <a:r>
            <a:rPr lang="en-US" sz="1500" b="1" dirty="0"/>
            <a:t>Taxpayers</a:t>
          </a:r>
        </a:p>
      </dgm:t>
    </dgm:pt>
    <dgm:pt modelId="{4E496E30-01E7-42F6-8A59-72E7172B99C9}" type="parTrans" cxnId="{4E7CC032-36CC-486D-94D1-CACEB007B2B5}">
      <dgm:prSet/>
      <dgm:spPr/>
      <dgm:t>
        <a:bodyPr/>
        <a:lstStyle/>
        <a:p>
          <a:endParaRPr lang="en-US" sz="2800"/>
        </a:p>
      </dgm:t>
    </dgm:pt>
    <dgm:pt modelId="{E5FADAEA-3040-48E6-A4F4-1D798C717172}" type="sibTrans" cxnId="{4E7CC032-36CC-486D-94D1-CACEB007B2B5}">
      <dgm:prSet/>
      <dgm:spPr/>
      <dgm:t>
        <a:bodyPr/>
        <a:lstStyle/>
        <a:p>
          <a:endParaRPr lang="en-US" sz="2800"/>
        </a:p>
      </dgm:t>
    </dgm:pt>
    <dgm:pt modelId="{D053B88B-C0B2-4505-866A-617FA84473B0}">
      <dgm:prSet phldrT="[Text]" custT="1"/>
      <dgm:spPr/>
      <dgm:t>
        <a:bodyPr/>
        <a:lstStyle/>
        <a:p>
          <a:r>
            <a:rPr lang="en-US" sz="1200" dirty="0"/>
            <a:t>Collections</a:t>
          </a:r>
        </a:p>
      </dgm:t>
    </dgm:pt>
    <dgm:pt modelId="{EA59F909-07DE-4F12-AB69-2E3710AB565E}" type="parTrans" cxnId="{98C77B7E-B38A-4362-A06D-4F19C0A3FE66}">
      <dgm:prSet custT="1"/>
      <dgm:spPr/>
      <dgm:t>
        <a:bodyPr/>
        <a:lstStyle/>
        <a:p>
          <a:endParaRPr lang="en-US" sz="1200"/>
        </a:p>
      </dgm:t>
    </dgm:pt>
    <dgm:pt modelId="{8DD45345-9430-48C2-A79A-224F75DAD4F5}" type="sibTrans" cxnId="{98C77B7E-B38A-4362-A06D-4F19C0A3FE66}">
      <dgm:prSet/>
      <dgm:spPr/>
      <dgm:t>
        <a:bodyPr/>
        <a:lstStyle/>
        <a:p>
          <a:endParaRPr lang="en-US" sz="2800"/>
        </a:p>
      </dgm:t>
    </dgm:pt>
    <dgm:pt modelId="{EE5F8031-99A3-43AA-A93C-08F6C619A9A5}">
      <dgm:prSet phldrT="[Text]" custT="1"/>
      <dgm:spPr/>
      <dgm:t>
        <a:bodyPr/>
        <a:lstStyle/>
        <a:p>
          <a:r>
            <a:rPr lang="en-US" sz="1200" dirty="0"/>
            <a:t>External Affairs</a:t>
          </a:r>
        </a:p>
      </dgm:t>
    </dgm:pt>
    <dgm:pt modelId="{1AC308F8-7586-40C7-8E76-1F94FD128698}" type="parTrans" cxnId="{A54B4BB4-6D61-4DDD-9FB2-6DC7E6B9439B}">
      <dgm:prSet custT="1"/>
      <dgm:spPr/>
      <dgm:t>
        <a:bodyPr/>
        <a:lstStyle/>
        <a:p>
          <a:endParaRPr lang="en-US" sz="1200"/>
        </a:p>
      </dgm:t>
    </dgm:pt>
    <dgm:pt modelId="{BBB23357-CC79-4AD3-BB11-50DDD2E0712D}" type="sibTrans" cxnId="{A54B4BB4-6D61-4DDD-9FB2-6DC7E6B9439B}">
      <dgm:prSet/>
      <dgm:spPr/>
      <dgm:t>
        <a:bodyPr/>
        <a:lstStyle/>
        <a:p>
          <a:endParaRPr lang="en-US" sz="2800"/>
        </a:p>
      </dgm:t>
    </dgm:pt>
    <dgm:pt modelId="{98037729-DE2E-420E-ADEE-797C713C01A6}">
      <dgm:prSet phldrT="[Text]" custT="1"/>
      <dgm:spPr/>
      <dgm:t>
        <a:bodyPr/>
        <a:lstStyle/>
        <a:p>
          <a:r>
            <a:rPr lang="en-US" sz="1200" dirty="0"/>
            <a:t>Payment, Billing and Refund</a:t>
          </a:r>
          <a:endParaRPr lang="en-US" sz="1200" dirty="0">
            <a:solidFill>
              <a:schemeClr val="bg1"/>
            </a:solidFill>
          </a:endParaRPr>
        </a:p>
      </dgm:t>
    </dgm:pt>
    <dgm:pt modelId="{8E19B768-FE39-421D-8B13-050EC27E1464}" type="parTrans" cxnId="{60D9112D-DD4D-40B5-998B-69EF8C534DBC}">
      <dgm:prSet custT="1"/>
      <dgm:spPr/>
      <dgm:t>
        <a:bodyPr/>
        <a:lstStyle/>
        <a:p>
          <a:endParaRPr lang="en-US" sz="1200"/>
        </a:p>
      </dgm:t>
    </dgm:pt>
    <dgm:pt modelId="{07DD2328-2AF3-465E-A1DB-D3D3C789CC8B}" type="sibTrans" cxnId="{60D9112D-DD4D-40B5-998B-69EF8C534DBC}">
      <dgm:prSet/>
      <dgm:spPr/>
      <dgm:t>
        <a:bodyPr/>
        <a:lstStyle/>
        <a:p>
          <a:endParaRPr lang="en-US" sz="2800"/>
        </a:p>
      </dgm:t>
    </dgm:pt>
    <dgm:pt modelId="{5FE865CF-81C6-4CA6-B45B-01450797683A}">
      <dgm:prSet phldrT="[Text]" custT="1"/>
      <dgm:spPr/>
      <dgm:t>
        <a:bodyPr/>
        <a:lstStyle/>
        <a:p>
          <a:r>
            <a:rPr lang="en-US" sz="1200" dirty="0"/>
            <a:t>Taxpayer Advocate </a:t>
          </a:r>
          <a:r>
            <a:rPr lang="en-US" sz="1000" dirty="0">
              <a:solidFill>
                <a:schemeClr val="bg1"/>
              </a:solidFill>
              <a:hlinkClick xmlns:r="http://schemas.openxmlformats.org/officeDocument/2006/relationships" r:id="rId1" action="ppaction://hlinksldjump">
                <a:extLst>
                  <a:ext uri="{A12FA001-AC4F-418D-AE19-62706E023703}">
                    <ahyp:hlinkClr xmlns:ahyp="http://schemas.microsoft.com/office/drawing/2018/hyperlinkcolor" val="tx"/>
                  </a:ext>
                </a:extLst>
              </a:hlinkClick>
            </a:rPr>
            <a:t>(Appendix A)</a:t>
          </a:r>
          <a:endParaRPr lang="en-US" sz="1200" dirty="0"/>
        </a:p>
      </dgm:t>
    </dgm:pt>
    <dgm:pt modelId="{BB89DFE7-A633-4A19-9FC7-E9DF083A54B2}" type="parTrans" cxnId="{5D3B5B94-FB44-4D8A-8E49-2227A4ECC2F7}">
      <dgm:prSet custT="1"/>
      <dgm:spPr/>
      <dgm:t>
        <a:bodyPr/>
        <a:lstStyle/>
        <a:p>
          <a:endParaRPr lang="en-US" sz="1200"/>
        </a:p>
      </dgm:t>
    </dgm:pt>
    <dgm:pt modelId="{68498122-82F4-45ED-B229-58EE715CABF1}" type="sibTrans" cxnId="{5D3B5B94-FB44-4D8A-8E49-2227A4ECC2F7}">
      <dgm:prSet/>
      <dgm:spPr/>
      <dgm:t>
        <a:bodyPr/>
        <a:lstStyle/>
        <a:p>
          <a:endParaRPr lang="en-US" sz="2800"/>
        </a:p>
      </dgm:t>
    </dgm:pt>
    <dgm:pt modelId="{FA81A63C-2D47-4161-AC05-3EE806DA1A70}">
      <dgm:prSet custT="1"/>
      <dgm:spPr/>
      <dgm:t>
        <a:bodyPr/>
        <a:lstStyle/>
        <a:p>
          <a:r>
            <a:rPr lang="en-US" sz="1200" dirty="0"/>
            <a:t>Legal Affairs</a:t>
          </a:r>
        </a:p>
        <a:p>
          <a:r>
            <a:rPr lang="en-US" sz="1050" dirty="0">
              <a:solidFill>
                <a:schemeClr val="bg1"/>
              </a:solidFill>
            </a:rPr>
            <a:t>(</a:t>
          </a:r>
          <a:r>
            <a:rPr lang="en-US" sz="1050" dirty="0">
              <a:solidFill>
                <a:schemeClr val="bg1"/>
              </a:solidFill>
              <a:hlinkClick xmlns:r="http://schemas.openxmlformats.org/officeDocument/2006/relationships" r:id="rId1" action="ppaction://hlinksldjump">
                <a:extLst>
                  <a:ext uri="{A12FA001-AC4F-418D-AE19-62706E023703}">
                    <ahyp:hlinkClr xmlns:ahyp="http://schemas.microsoft.com/office/drawing/2018/hyperlinkcolor" val="tx"/>
                  </a:ext>
                </a:extLst>
              </a:hlinkClick>
            </a:rPr>
            <a:t>Appendix B</a:t>
          </a:r>
          <a:r>
            <a:rPr lang="en-US" sz="1050" dirty="0">
              <a:solidFill>
                <a:schemeClr val="bg1"/>
              </a:solidFill>
            </a:rPr>
            <a:t>)</a:t>
          </a:r>
        </a:p>
      </dgm:t>
    </dgm:pt>
    <dgm:pt modelId="{519EF67C-5DC9-4EF6-A36F-2E580F223900}" type="parTrans" cxnId="{874D5A3D-E437-4729-A4FF-1BBDF7FF6B49}">
      <dgm:prSet custT="1"/>
      <dgm:spPr/>
      <dgm:t>
        <a:bodyPr/>
        <a:lstStyle/>
        <a:p>
          <a:endParaRPr lang="en-US" sz="1200"/>
        </a:p>
      </dgm:t>
    </dgm:pt>
    <dgm:pt modelId="{87E4FDF0-4063-4410-93E2-81968C66ED7E}" type="sibTrans" cxnId="{874D5A3D-E437-4729-A4FF-1BBDF7FF6B49}">
      <dgm:prSet/>
      <dgm:spPr/>
      <dgm:t>
        <a:bodyPr/>
        <a:lstStyle/>
        <a:p>
          <a:endParaRPr lang="en-US" sz="2800"/>
        </a:p>
      </dgm:t>
    </dgm:pt>
    <dgm:pt modelId="{7CC1C2D6-BB60-4E25-A7E7-03E3639DCC72}">
      <dgm:prSet custT="1"/>
      <dgm:spPr/>
      <dgm:t>
        <a:bodyPr/>
        <a:lstStyle/>
        <a:p>
          <a:r>
            <a:rPr lang="en-US" sz="1200" dirty="0"/>
            <a:t>Tax Audit </a:t>
          </a:r>
          <a:r>
            <a:rPr lang="en-US" sz="1000" dirty="0">
              <a:solidFill>
                <a:schemeClr val="bg1"/>
              </a:solidFill>
              <a:hlinkClick xmlns:r="http://schemas.openxmlformats.org/officeDocument/2006/relationships" r:id="rId2" action="ppaction://hlinksldjump">
                <a:extLst>
                  <a:ext uri="{A12FA001-AC4F-418D-AE19-62706E023703}">
                    <ahyp:hlinkClr xmlns:ahyp="http://schemas.microsoft.com/office/drawing/2018/hyperlinkcolor" val="tx"/>
                  </a:ext>
                </a:extLst>
              </a:hlinkClick>
            </a:rPr>
            <a:t>(Appendix C)</a:t>
          </a:r>
          <a:endParaRPr lang="en-US" sz="1000" dirty="0">
            <a:solidFill>
              <a:schemeClr val="bg1"/>
            </a:solidFill>
          </a:endParaRPr>
        </a:p>
      </dgm:t>
    </dgm:pt>
    <dgm:pt modelId="{40102EC1-B78F-456D-A1DB-DE58B183F89D}" type="parTrans" cxnId="{7823C36E-CBC6-47EF-ADAF-C97D9A8F9CDD}">
      <dgm:prSet custT="1"/>
      <dgm:spPr/>
      <dgm:t>
        <a:bodyPr/>
        <a:lstStyle/>
        <a:p>
          <a:endParaRPr lang="en-US" sz="1200"/>
        </a:p>
      </dgm:t>
    </dgm:pt>
    <dgm:pt modelId="{12439BCC-C730-4395-8211-AB288DF1A9CA}" type="sibTrans" cxnId="{7823C36E-CBC6-47EF-ADAF-C97D9A8F9CDD}">
      <dgm:prSet/>
      <dgm:spPr/>
      <dgm:t>
        <a:bodyPr/>
        <a:lstStyle/>
        <a:p>
          <a:endParaRPr lang="en-US" sz="2800"/>
        </a:p>
      </dgm:t>
    </dgm:pt>
    <dgm:pt modelId="{77624C16-F11C-4CAC-A624-A96CE24C1968}">
      <dgm:prSet custT="1"/>
      <dgm:spPr/>
      <dgm:t>
        <a:bodyPr/>
        <a:lstStyle/>
        <a:p>
          <a:r>
            <a:rPr lang="en-US" sz="1200" dirty="0"/>
            <a:t>Sheriff </a:t>
          </a:r>
          <a:r>
            <a:rPr lang="en-US" sz="1000" dirty="0">
              <a:solidFill>
                <a:schemeClr val="bg1"/>
              </a:solidFill>
              <a:hlinkClick xmlns:r="http://schemas.openxmlformats.org/officeDocument/2006/relationships" r:id="rId2" action="ppaction://hlinksldjump">
                <a:extLst>
                  <a:ext uri="{A12FA001-AC4F-418D-AE19-62706E023703}">
                    <ahyp:hlinkClr xmlns:ahyp="http://schemas.microsoft.com/office/drawing/2018/hyperlinkcolor" val="tx"/>
                  </a:ext>
                </a:extLst>
              </a:hlinkClick>
            </a:rPr>
            <a:t>(Appendix C)</a:t>
          </a:r>
          <a:endParaRPr lang="en-US" sz="1200" dirty="0">
            <a:solidFill>
              <a:schemeClr val="bg1"/>
            </a:solidFill>
          </a:endParaRPr>
        </a:p>
      </dgm:t>
    </dgm:pt>
    <dgm:pt modelId="{ECBEAF20-2393-41CF-9B62-2515096B9F7A}" type="parTrans" cxnId="{4987354E-8568-4FA9-B915-C9A457B618FD}">
      <dgm:prSet custT="1"/>
      <dgm:spPr/>
      <dgm:t>
        <a:bodyPr/>
        <a:lstStyle/>
        <a:p>
          <a:endParaRPr lang="en-US" sz="1200"/>
        </a:p>
      </dgm:t>
    </dgm:pt>
    <dgm:pt modelId="{FDC4045C-5DA0-4426-A6FE-F99BF4380926}" type="sibTrans" cxnId="{4987354E-8568-4FA9-B915-C9A457B618FD}">
      <dgm:prSet/>
      <dgm:spPr/>
      <dgm:t>
        <a:bodyPr/>
        <a:lstStyle/>
        <a:p>
          <a:endParaRPr lang="en-US" sz="2800"/>
        </a:p>
      </dgm:t>
    </dgm:pt>
    <dgm:pt modelId="{0D99906E-20CE-444E-8C14-C27342BA4867}" type="pres">
      <dgm:prSet presAssocID="{DF40D3A6-FC89-4E45-A91F-A6359823569B}" presName="Name0" presStyleCnt="0">
        <dgm:presLayoutVars>
          <dgm:chMax val="1"/>
          <dgm:dir/>
          <dgm:animLvl val="ctr"/>
          <dgm:resizeHandles val="exact"/>
        </dgm:presLayoutVars>
      </dgm:prSet>
      <dgm:spPr/>
    </dgm:pt>
    <dgm:pt modelId="{F5B334D6-E7D2-49AD-B1E2-E87FD28B7DB3}" type="pres">
      <dgm:prSet presAssocID="{6F113E87-C56C-472B-9419-C6E781FDF67B}" presName="centerShape" presStyleLbl="node0" presStyleIdx="0" presStyleCnt="1" custScaleX="117630" custScaleY="110830"/>
      <dgm:spPr/>
    </dgm:pt>
    <dgm:pt modelId="{D96FF6FF-EDFD-410D-8F8E-D5BF45A27209}" type="pres">
      <dgm:prSet presAssocID="{EA59F909-07DE-4F12-AB69-2E3710AB565E}" presName="parTrans" presStyleLbl="sibTrans2D1" presStyleIdx="0" presStyleCnt="7"/>
      <dgm:spPr/>
    </dgm:pt>
    <dgm:pt modelId="{AC65E892-84D7-4FEE-9CF5-CCEA629B13A2}" type="pres">
      <dgm:prSet presAssocID="{EA59F909-07DE-4F12-AB69-2E3710AB565E}" presName="connectorText" presStyleLbl="sibTrans2D1" presStyleIdx="0" presStyleCnt="7"/>
      <dgm:spPr/>
    </dgm:pt>
    <dgm:pt modelId="{5003E5B5-0E61-4026-9778-8676CA0F1FAC}" type="pres">
      <dgm:prSet presAssocID="{D053B88B-C0B2-4505-866A-617FA84473B0}" presName="node" presStyleLbl="node1" presStyleIdx="0" presStyleCnt="7">
        <dgm:presLayoutVars>
          <dgm:bulletEnabled val="1"/>
        </dgm:presLayoutVars>
      </dgm:prSet>
      <dgm:spPr/>
    </dgm:pt>
    <dgm:pt modelId="{0122E4E2-263C-4552-AE85-EE792E5C6193}" type="pres">
      <dgm:prSet presAssocID="{1AC308F8-7586-40C7-8E76-1F94FD128698}" presName="parTrans" presStyleLbl="sibTrans2D1" presStyleIdx="1" presStyleCnt="7"/>
      <dgm:spPr/>
    </dgm:pt>
    <dgm:pt modelId="{94D18D1E-7D7A-4549-A743-2D956C438DC4}" type="pres">
      <dgm:prSet presAssocID="{1AC308F8-7586-40C7-8E76-1F94FD128698}" presName="connectorText" presStyleLbl="sibTrans2D1" presStyleIdx="1" presStyleCnt="7"/>
      <dgm:spPr/>
    </dgm:pt>
    <dgm:pt modelId="{8C09DDFF-87F3-42A5-8C92-6CC9D4AC7B5D}" type="pres">
      <dgm:prSet presAssocID="{EE5F8031-99A3-43AA-A93C-08F6C619A9A5}" presName="node" presStyleLbl="node1" presStyleIdx="1" presStyleCnt="7">
        <dgm:presLayoutVars>
          <dgm:bulletEnabled val="1"/>
        </dgm:presLayoutVars>
      </dgm:prSet>
      <dgm:spPr/>
    </dgm:pt>
    <dgm:pt modelId="{991399AB-8E59-4681-8F8E-0CBD48AC21BD}" type="pres">
      <dgm:prSet presAssocID="{8E19B768-FE39-421D-8B13-050EC27E1464}" presName="parTrans" presStyleLbl="sibTrans2D1" presStyleIdx="2" presStyleCnt="7"/>
      <dgm:spPr/>
    </dgm:pt>
    <dgm:pt modelId="{4CFA2C64-9DC2-4A28-BC11-BAB13EA4EA2D}" type="pres">
      <dgm:prSet presAssocID="{8E19B768-FE39-421D-8B13-050EC27E1464}" presName="connectorText" presStyleLbl="sibTrans2D1" presStyleIdx="2" presStyleCnt="7"/>
      <dgm:spPr/>
    </dgm:pt>
    <dgm:pt modelId="{A89347E0-4ABF-499A-AFC6-A417AA21D667}" type="pres">
      <dgm:prSet presAssocID="{98037729-DE2E-420E-ADEE-797C713C01A6}" presName="node" presStyleLbl="node1" presStyleIdx="2" presStyleCnt="7">
        <dgm:presLayoutVars>
          <dgm:bulletEnabled val="1"/>
        </dgm:presLayoutVars>
      </dgm:prSet>
      <dgm:spPr/>
    </dgm:pt>
    <dgm:pt modelId="{B167EB7E-1D1A-44F7-B4FC-41F46D0631A1}" type="pres">
      <dgm:prSet presAssocID="{BB89DFE7-A633-4A19-9FC7-E9DF083A54B2}" presName="parTrans" presStyleLbl="sibTrans2D1" presStyleIdx="3" presStyleCnt="7"/>
      <dgm:spPr/>
    </dgm:pt>
    <dgm:pt modelId="{DE32C431-3E3D-4E10-B4AC-4CA1D86EFBDD}" type="pres">
      <dgm:prSet presAssocID="{BB89DFE7-A633-4A19-9FC7-E9DF083A54B2}" presName="connectorText" presStyleLbl="sibTrans2D1" presStyleIdx="3" presStyleCnt="7"/>
      <dgm:spPr/>
    </dgm:pt>
    <dgm:pt modelId="{99779E4B-3CFA-404B-A948-F4064B6624B8}" type="pres">
      <dgm:prSet presAssocID="{5FE865CF-81C6-4CA6-B45B-01450797683A}" presName="node" presStyleLbl="node1" presStyleIdx="3" presStyleCnt="7">
        <dgm:presLayoutVars>
          <dgm:bulletEnabled val="1"/>
        </dgm:presLayoutVars>
      </dgm:prSet>
      <dgm:spPr/>
    </dgm:pt>
    <dgm:pt modelId="{7A918BE0-3594-4332-A948-DD7A7C0E8B51}" type="pres">
      <dgm:prSet presAssocID="{519EF67C-5DC9-4EF6-A36F-2E580F223900}" presName="parTrans" presStyleLbl="sibTrans2D1" presStyleIdx="4" presStyleCnt="7"/>
      <dgm:spPr/>
    </dgm:pt>
    <dgm:pt modelId="{0BF6F675-60AB-419D-88F4-719DC91ED227}" type="pres">
      <dgm:prSet presAssocID="{519EF67C-5DC9-4EF6-A36F-2E580F223900}" presName="connectorText" presStyleLbl="sibTrans2D1" presStyleIdx="4" presStyleCnt="7"/>
      <dgm:spPr/>
    </dgm:pt>
    <dgm:pt modelId="{F26DC483-E03B-4023-B196-69E75BCD52BC}" type="pres">
      <dgm:prSet presAssocID="{FA81A63C-2D47-4161-AC05-3EE806DA1A70}" presName="node" presStyleLbl="node1" presStyleIdx="4" presStyleCnt="7">
        <dgm:presLayoutVars>
          <dgm:bulletEnabled val="1"/>
        </dgm:presLayoutVars>
      </dgm:prSet>
      <dgm:spPr/>
    </dgm:pt>
    <dgm:pt modelId="{C3E37854-CF65-409F-B391-8983CAB8062F}" type="pres">
      <dgm:prSet presAssocID="{40102EC1-B78F-456D-A1DB-DE58B183F89D}" presName="parTrans" presStyleLbl="sibTrans2D1" presStyleIdx="5" presStyleCnt="7"/>
      <dgm:spPr/>
    </dgm:pt>
    <dgm:pt modelId="{F2B0D162-D67F-402F-B4EE-073EAFA06024}" type="pres">
      <dgm:prSet presAssocID="{40102EC1-B78F-456D-A1DB-DE58B183F89D}" presName="connectorText" presStyleLbl="sibTrans2D1" presStyleIdx="5" presStyleCnt="7"/>
      <dgm:spPr/>
    </dgm:pt>
    <dgm:pt modelId="{BADDABA3-1D91-4978-A5B5-16407ADC3F26}" type="pres">
      <dgm:prSet presAssocID="{7CC1C2D6-BB60-4E25-A7E7-03E3639DCC72}" presName="node" presStyleLbl="node1" presStyleIdx="5" presStyleCnt="7">
        <dgm:presLayoutVars>
          <dgm:bulletEnabled val="1"/>
        </dgm:presLayoutVars>
      </dgm:prSet>
      <dgm:spPr/>
    </dgm:pt>
    <dgm:pt modelId="{6518854B-3DEF-4656-A73D-021A09DE7A3A}" type="pres">
      <dgm:prSet presAssocID="{ECBEAF20-2393-41CF-9B62-2515096B9F7A}" presName="parTrans" presStyleLbl="sibTrans2D1" presStyleIdx="6" presStyleCnt="7"/>
      <dgm:spPr/>
    </dgm:pt>
    <dgm:pt modelId="{9C1D5387-2794-487E-BEAC-32239AFAC6E9}" type="pres">
      <dgm:prSet presAssocID="{ECBEAF20-2393-41CF-9B62-2515096B9F7A}" presName="connectorText" presStyleLbl="sibTrans2D1" presStyleIdx="6" presStyleCnt="7"/>
      <dgm:spPr/>
    </dgm:pt>
    <dgm:pt modelId="{FDFDA675-DC60-4539-9F31-8B0AA65D4423}" type="pres">
      <dgm:prSet presAssocID="{77624C16-F11C-4CAC-A624-A96CE24C1968}" presName="node" presStyleLbl="node1" presStyleIdx="6" presStyleCnt="7">
        <dgm:presLayoutVars>
          <dgm:bulletEnabled val="1"/>
        </dgm:presLayoutVars>
      </dgm:prSet>
      <dgm:spPr/>
    </dgm:pt>
  </dgm:ptLst>
  <dgm:cxnLst>
    <dgm:cxn modelId="{8B072D02-6D1B-4F03-BA15-0CBF902F2DD4}" type="presOf" srcId="{EA59F909-07DE-4F12-AB69-2E3710AB565E}" destId="{D96FF6FF-EDFD-410D-8F8E-D5BF45A27209}" srcOrd="0" destOrd="0" presId="urn:microsoft.com/office/officeart/2005/8/layout/radial5"/>
    <dgm:cxn modelId="{73EA9A19-9219-4621-99B9-02C4D3774411}" type="presOf" srcId="{ECBEAF20-2393-41CF-9B62-2515096B9F7A}" destId="{6518854B-3DEF-4656-A73D-021A09DE7A3A}" srcOrd="0" destOrd="0" presId="urn:microsoft.com/office/officeart/2005/8/layout/radial5"/>
    <dgm:cxn modelId="{141F8629-FEFE-43EC-895F-FE8C7D4C4DAF}" type="presOf" srcId="{519EF67C-5DC9-4EF6-A36F-2E580F223900}" destId="{0BF6F675-60AB-419D-88F4-719DC91ED227}" srcOrd="1" destOrd="0" presId="urn:microsoft.com/office/officeart/2005/8/layout/radial5"/>
    <dgm:cxn modelId="{7008212A-37E5-4F0B-A6F7-72E44E4B04FE}" type="presOf" srcId="{40102EC1-B78F-456D-A1DB-DE58B183F89D}" destId="{C3E37854-CF65-409F-B391-8983CAB8062F}" srcOrd="0" destOrd="0" presId="urn:microsoft.com/office/officeart/2005/8/layout/radial5"/>
    <dgm:cxn modelId="{60D9112D-DD4D-40B5-998B-69EF8C534DBC}" srcId="{6F113E87-C56C-472B-9419-C6E781FDF67B}" destId="{98037729-DE2E-420E-ADEE-797C713C01A6}" srcOrd="2" destOrd="0" parTransId="{8E19B768-FE39-421D-8B13-050EC27E1464}" sibTransId="{07DD2328-2AF3-465E-A1DB-D3D3C789CC8B}"/>
    <dgm:cxn modelId="{4E7CC032-36CC-486D-94D1-CACEB007B2B5}" srcId="{DF40D3A6-FC89-4E45-A91F-A6359823569B}" destId="{6F113E87-C56C-472B-9419-C6E781FDF67B}" srcOrd="0" destOrd="0" parTransId="{4E496E30-01E7-42F6-8A59-72E7172B99C9}" sibTransId="{E5FADAEA-3040-48E6-A4F4-1D798C717172}"/>
    <dgm:cxn modelId="{6EBE4734-8A69-4DA4-A340-524E0E16F7E3}" type="presOf" srcId="{1AC308F8-7586-40C7-8E76-1F94FD128698}" destId="{94D18D1E-7D7A-4549-A743-2D956C438DC4}" srcOrd="1" destOrd="0" presId="urn:microsoft.com/office/officeart/2005/8/layout/radial5"/>
    <dgm:cxn modelId="{C83E663C-1A91-4189-952D-6907B7138ADF}" type="presOf" srcId="{98037729-DE2E-420E-ADEE-797C713C01A6}" destId="{A89347E0-4ABF-499A-AFC6-A417AA21D667}" srcOrd="0" destOrd="0" presId="urn:microsoft.com/office/officeart/2005/8/layout/radial5"/>
    <dgm:cxn modelId="{874D5A3D-E437-4729-A4FF-1BBDF7FF6B49}" srcId="{6F113E87-C56C-472B-9419-C6E781FDF67B}" destId="{FA81A63C-2D47-4161-AC05-3EE806DA1A70}" srcOrd="4" destOrd="0" parTransId="{519EF67C-5DC9-4EF6-A36F-2E580F223900}" sibTransId="{87E4FDF0-4063-4410-93E2-81968C66ED7E}"/>
    <dgm:cxn modelId="{931FA85F-6493-48A7-8B5E-7F150FBD016B}" type="presOf" srcId="{8E19B768-FE39-421D-8B13-050EC27E1464}" destId="{4CFA2C64-9DC2-4A28-BC11-BAB13EA4EA2D}" srcOrd="1" destOrd="0" presId="urn:microsoft.com/office/officeart/2005/8/layout/radial5"/>
    <dgm:cxn modelId="{7DA72D43-0775-4F21-BABB-628E3D3E0882}" type="presOf" srcId="{5FE865CF-81C6-4CA6-B45B-01450797683A}" destId="{99779E4B-3CFA-404B-A948-F4064B6624B8}" srcOrd="0" destOrd="0" presId="urn:microsoft.com/office/officeart/2005/8/layout/radial5"/>
    <dgm:cxn modelId="{F921C169-3ED5-4FC0-BC86-0C9D0401AEE9}" type="presOf" srcId="{8E19B768-FE39-421D-8B13-050EC27E1464}" destId="{991399AB-8E59-4681-8F8E-0CBD48AC21BD}" srcOrd="0" destOrd="0" presId="urn:microsoft.com/office/officeart/2005/8/layout/radial5"/>
    <dgm:cxn modelId="{E5ED136C-E322-456A-8F5B-6CFE394438C4}" type="presOf" srcId="{BB89DFE7-A633-4A19-9FC7-E9DF083A54B2}" destId="{B167EB7E-1D1A-44F7-B4FC-41F46D0631A1}" srcOrd="0" destOrd="0" presId="urn:microsoft.com/office/officeart/2005/8/layout/radial5"/>
    <dgm:cxn modelId="{4987354E-8568-4FA9-B915-C9A457B618FD}" srcId="{6F113E87-C56C-472B-9419-C6E781FDF67B}" destId="{77624C16-F11C-4CAC-A624-A96CE24C1968}" srcOrd="6" destOrd="0" parTransId="{ECBEAF20-2393-41CF-9B62-2515096B9F7A}" sibTransId="{FDC4045C-5DA0-4426-A6FE-F99BF4380926}"/>
    <dgm:cxn modelId="{7823C36E-CBC6-47EF-ADAF-C97D9A8F9CDD}" srcId="{6F113E87-C56C-472B-9419-C6E781FDF67B}" destId="{7CC1C2D6-BB60-4E25-A7E7-03E3639DCC72}" srcOrd="5" destOrd="0" parTransId="{40102EC1-B78F-456D-A1DB-DE58B183F89D}" sibTransId="{12439BCC-C730-4395-8211-AB288DF1A9CA}"/>
    <dgm:cxn modelId="{4494FC73-3102-42A5-A31D-DD4652E0EA08}" type="presOf" srcId="{1AC308F8-7586-40C7-8E76-1F94FD128698}" destId="{0122E4E2-263C-4552-AE85-EE792E5C6193}" srcOrd="0" destOrd="0" presId="urn:microsoft.com/office/officeart/2005/8/layout/radial5"/>
    <dgm:cxn modelId="{5D592579-C519-45FF-815C-109EEA6F5EC4}" type="presOf" srcId="{FA81A63C-2D47-4161-AC05-3EE806DA1A70}" destId="{F26DC483-E03B-4023-B196-69E75BCD52BC}" srcOrd="0" destOrd="0" presId="urn:microsoft.com/office/officeart/2005/8/layout/radial5"/>
    <dgm:cxn modelId="{98C77B7E-B38A-4362-A06D-4F19C0A3FE66}" srcId="{6F113E87-C56C-472B-9419-C6E781FDF67B}" destId="{D053B88B-C0B2-4505-866A-617FA84473B0}" srcOrd="0" destOrd="0" parTransId="{EA59F909-07DE-4F12-AB69-2E3710AB565E}" sibTransId="{8DD45345-9430-48C2-A79A-224F75DAD4F5}"/>
    <dgm:cxn modelId="{E3DCEC7F-A19D-4E8A-954A-66EF1E6BC4E4}" type="presOf" srcId="{EA59F909-07DE-4F12-AB69-2E3710AB565E}" destId="{AC65E892-84D7-4FEE-9CF5-CCEA629B13A2}" srcOrd="1" destOrd="0" presId="urn:microsoft.com/office/officeart/2005/8/layout/radial5"/>
    <dgm:cxn modelId="{3A558E81-1831-4FBE-9B49-7DA105DB48B6}" type="presOf" srcId="{D053B88B-C0B2-4505-866A-617FA84473B0}" destId="{5003E5B5-0E61-4026-9778-8676CA0F1FAC}" srcOrd="0" destOrd="0" presId="urn:microsoft.com/office/officeart/2005/8/layout/radial5"/>
    <dgm:cxn modelId="{676CB484-83B2-4E93-AABC-9AAC59241518}" type="presOf" srcId="{EE5F8031-99A3-43AA-A93C-08F6C619A9A5}" destId="{8C09DDFF-87F3-42A5-8C92-6CC9D4AC7B5D}" srcOrd="0" destOrd="0" presId="urn:microsoft.com/office/officeart/2005/8/layout/radial5"/>
    <dgm:cxn modelId="{5D3B5B94-FB44-4D8A-8E49-2227A4ECC2F7}" srcId="{6F113E87-C56C-472B-9419-C6E781FDF67B}" destId="{5FE865CF-81C6-4CA6-B45B-01450797683A}" srcOrd="3" destOrd="0" parTransId="{BB89DFE7-A633-4A19-9FC7-E9DF083A54B2}" sibTransId="{68498122-82F4-45ED-B229-58EE715CABF1}"/>
    <dgm:cxn modelId="{3D52F499-5607-4945-B30C-615DB5575E30}" type="presOf" srcId="{77624C16-F11C-4CAC-A624-A96CE24C1968}" destId="{FDFDA675-DC60-4539-9F31-8B0AA65D4423}" srcOrd="0" destOrd="0" presId="urn:microsoft.com/office/officeart/2005/8/layout/radial5"/>
    <dgm:cxn modelId="{BDA04BA5-0D87-424E-9D70-7FD8C205A42B}" type="presOf" srcId="{6F113E87-C56C-472B-9419-C6E781FDF67B}" destId="{F5B334D6-E7D2-49AD-B1E2-E87FD28B7DB3}" srcOrd="0" destOrd="0" presId="urn:microsoft.com/office/officeart/2005/8/layout/radial5"/>
    <dgm:cxn modelId="{669467AF-0C4F-4667-8DDB-0227F807AC32}" type="presOf" srcId="{DF40D3A6-FC89-4E45-A91F-A6359823569B}" destId="{0D99906E-20CE-444E-8C14-C27342BA4867}" srcOrd="0" destOrd="0" presId="urn:microsoft.com/office/officeart/2005/8/layout/radial5"/>
    <dgm:cxn modelId="{A54B4BB4-6D61-4DDD-9FB2-6DC7E6B9439B}" srcId="{6F113E87-C56C-472B-9419-C6E781FDF67B}" destId="{EE5F8031-99A3-43AA-A93C-08F6C619A9A5}" srcOrd="1" destOrd="0" parTransId="{1AC308F8-7586-40C7-8E76-1F94FD128698}" sibTransId="{BBB23357-CC79-4AD3-BB11-50DDD2E0712D}"/>
    <dgm:cxn modelId="{37D200C4-96B0-464A-B376-4576D11CA9FB}" type="presOf" srcId="{ECBEAF20-2393-41CF-9B62-2515096B9F7A}" destId="{9C1D5387-2794-487E-BEAC-32239AFAC6E9}" srcOrd="1" destOrd="0" presId="urn:microsoft.com/office/officeart/2005/8/layout/radial5"/>
    <dgm:cxn modelId="{263280CB-7442-4B58-BE5A-59007A78AD1E}" type="presOf" srcId="{BB89DFE7-A633-4A19-9FC7-E9DF083A54B2}" destId="{DE32C431-3E3D-4E10-B4AC-4CA1D86EFBDD}" srcOrd="1" destOrd="0" presId="urn:microsoft.com/office/officeart/2005/8/layout/radial5"/>
    <dgm:cxn modelId="{7C952ACE-DEF7-4310-8613-C825310353BE}" type="presOf" srcId="{7CC1C2D6-BB60-4E25-A7E7-03E3639DCC72}" destId="{BADDABA3-1D91-4978-A5B5-16407ADC3F26}" srcOrd="0" destOrd="0" presId="urn:microsoft.com/office/officeart/2005/8/layout/radial5"/>
    <dgm:cxn modelId="{1505E3D2-0142-42D6-A790-C8A29A855E38}" type="presOf" srcId="{40102EC1-B78F-456D-A1DB-DE58B183F89D}" destId="{F2B0D162-D67F-402F-B4EE-073EAFA06024}" srcOrd="1" destOrd="0" presId="urn:microsoft.com/office/officeart/2005/8/layout/radial5"/>
    <dgm:cxn modelId="{2C9ADDD4-1E3F-4CC6-8EDE-F10EFF74F61D}" type="presOf" srcId="{519EF67C-5DC9-4EF6-A36F-2E580F223900}" destId="{7A918BE0-3594-4332-A948-DD7A7C0E8B51}" srcOrd="0" destOrd="0" presId="urn:microsoft.com/office/officeart/2005/8/layout/radial5"/>
    <dgm:cxn modelId="{884B2DFB-0C90-4A16-BFEE-199D2290D854}" type="presParOf" srcId="{0D99906E-20CE-444E-8C14-C27342BA4867}" destId="{F5B334D6-E7D2-49AD-B1E2-E87FD28B7DB3}" srcOrd="0" destOrd="0" presId="urn:microsoft.com/office/officeart/2005/8/layout/radial5"/>
    <dgm:cxn modelId="{6AEAE47C-04AA-49AA-93A3-C299FC047775}" type="presParOf" srcId="{0D99906E-20CE-444E-8C14-C27342BA4867}" destId="{D96FF6FF-EDFD-410D-8F8E-D5BF45A27209}" srcOrd="1" destOrd="0" presId="urn:microsoft.com/office/officeart/2005/8/layout/radial5"/>
    <dgm:cxn modelId="{E54C15B1-9624-403C-9AA9-7813D0EADEC0}" type="presParOf" srcId="{D96FF6FF-EDFD-410D-8F8E-D5BF45A27209}" destId="{AC65E892-84D7-4FEE-9CF5-CCEA629B13A2}" srcOrd="0" destOrd="0" presId="urn:microsoft.com/office/officeart/2005/8/layout/radial5"/>
    <dgm:cxn modelId="{1AAF1718-0BE9-4B98-BE16-C9E17CE5584F}" type="presParOf" srcId="{0D99906E-20CE-444E-8C14-C27342BA4867}" destId="{5003E5B5-0E61-4026-9778-8676CA0F1FAC}" srcOrd="2" destOrd="0" presId="urn:microsoft.com/office/officeart/2005/8/layout/radial5"/>
    <dgm:cxn modelId="{D222914B-D21F-4A7C-8C2C-1C826E54FC5A}" type="presParOf" srcId="{0D99906E-20CE-444E-8C14-C27342BA4867}" destId="{0122E4E2-263C-4552-AE85-EE792E5C6193}" srcOrd="3" destOrd="0" presId="urn:microsoft.com/office/officeart/2005/8/layout/radial5"/>
    <dgm:cxn modelId="{8798305A-0043-4AFF-A8F2-1573634221DF}" type="presParOf" srcId="{0122E4E2-263C-4552-AE85-EE792E5C6193}" destId="{94D18D1E-7D7A-4549-A743-2D956C438DC4}" srcOrd="0" destOrd="0" presId="urn:microsoft.com/office/officeart/2005/8/layout/radial5"/>
    <dgm:cxn modelId="{93DD4BBA-49F5-440C-A979-218A09BC707F}" type="presParOf" srcId="{0D99906E-20CE-444E-8C14-C27342BA4867}" destId="{8C09DDFF-87F3-42A5-8C92-6CC9D4AC7B5D}" srcOrd="4" destOrd="0" presId="urn:microsoft.com/office/officeart/2005/8/layout/radial5"/>
    <dgm:cxn modelId="{BE20023D-17E6-4A07-90B8-BA8B95A746D2}" type="presParOf" srcId="{0D99906E-20CE-444E-8C14-C27342BA4867}" destId="{991399AB-8E59-4681-8F8E-0CBD48AC21BD}" srcOrd="5" destOrd="0" presId="urn:microsoft.com/office/officeart/2005/8/layout/radial5"/>
    <dgm:cxn modelId="{4C8BB115-3166-4D09-AF14-DDAD161F0110}" type="presParOf" srcId="{991399AB-8E59-4681-8F8E-0CBD48AC21BD}" destId="{4CFA2C64-9DC2-4A28-BC11-BAB13EA4EA2D}" srcOrd="0" destOrd="0" presId="urn:microsoft.com/office/officeart/2005/8/layout/radial5"/>
    <dgm:cxn modelId="{C42A287D-89BB-4F5F-8FE2-493F5CE36A27}" type="presParOf" srcId="{0D99906E-20CE-444E-8C14-C27342BA4867}" destId="{A89347E0-4ABF-499A-AFC6-A417AA21D667}" srcOrd="6" destOrd="0" presId="urn:microsoft.com/office/officeart/2005/8/layout/radial5"/>
    <dgm:cxn modelId="{21F62CE0-5E39-4F17-9411-EAF444B975AA}" type="presParOf" srcId="{0D99906E-20CE-444E-8C14-C27342BA4867}" destId="{B167EB7E-1D1A-44F7-B4FC-41F46D0631A1}" srcOrd="7" destOrd="0" presId="urn:microsoft.com/office/officeart/2005/8/layout/radial5"/>
    <dgm:cxn modelId="{F4A4453A-D59A-4683-BA8C-9C31B0EE824E}" type="presParOf" srcId="{B167EB7E-1D1A-44F7-B4FC-41F46D0631A1}" destId="{DE32C431-3E3D-4E10-B4AC-4CA1D86EFBDD}" srcOrd="0" destOrd="0" presId="urn:microsoft.com/office/officeart/2005/8/layout/radial5"/>
    <dgm:cxn modelId="{EAC3AC09-3E9A-4BBB-8ACB-F79D723C3139}" type="presParOf" srcId="{0D99906E-20CE-444E-8C14-C27342BA4867}" destId="{99779E4B-3CFA-404B-A948-F4064B6624B8}" srcOrd="8" destOrd="0" presId="urn:microsoft.com/office/officeart/2005/8/layout/radial5"/>
    <dgm:cxn modelId="{F91C25FA-65DF-4848-A1DF-5C8536B7E75D}" type="presParOf" srcId="{0D99906E-20CE-444E-8C14-C27342BA4867}" destId="{7A918BE0-3594-4332-A948-DD7A7C0E8B51}" srcOrd="9" destOrd="0" presId="urn:microsoft.com/office/officeart/2005/8/layout/radial5"/>
    <dgm:cxn modelId="{36C1BC87-DD6A-4ED0-A60C-732520C2C75B}" type="presParOf" srcId="{7A918BE0-3594-4332-A948-DD7A7C0E8B51}" destId="{0BF6F675-60AB-419D-88F4-719DC91ED227}" srcOrd="0" destOrd="0" presId="urn:microsoft.com/office/officeart/2005/8/layout/radial5"/>
    <dgm:cxn modelId="{50A96610-FF94-48B8-9914-33DDDD9BABFF}" type="presParOf" srcId="{0D99906E-20CE-444E-8C14-C27342BA4867}" destId="{F26DC483-E03B-4023-B196-69E75BCD52BC}" srcOrd="10" destOrd="0" presId="urn:microsoft.com/office/officeart/2005/8/layout/radial5"/>
    <dgm:cxn modelId="{8A92CF44-E086-411A-8D12-D7C0C02CC593}" type="presParOf" srcId="{0D99906E-20CE-444E-8C14-C27342BA4867}" destId="{C3E37854-CF65-409F-B391-8983CAB8062F}" srcOrd="11" destOrd="0" presId="urn:microsoft.com/office/officeart/2005/8/layout/radial5"/>
    <dgm:cxn modelId="{DA88E5BA-32EB-49E5-984A-2A9723F572A9}" type="presParOf" srcId="{C3E37854-CF65-409F-B391-8983CAB8062F}" destId="{F2B0D162-D67F-402F-B4EE-073EAFA06024}" srcOrd="0" destOrd="0" presId="urn:microsoft.com/office/officeart/2005/8/layout/radial5"/>
    <dgm:cxn modelId="{4283E680-3DDC-4B6E-9D6F-811706E3797F}" type="presParOf" srcId="{0D99906E-20CE-444E-8C14-C27342BA4867}" destId="{BADDABA3-1D91-4978-A5B5-16407ADC3F26}" srcOrd="12" destOrd="0" presId="urn:microsoft.com/office/officeart/2005/8/layout/radial5"/>
    <dgm:cxn modelId="{9D646772-91C1-43BD-A5BC-88E8AC20AFA9}" type="presParOf" srcId="{0D99906E-20CE-444E-8C14-C27342BA4867}" destId="{6518854B-3DEF-4656-A73D-021A09DE7A3A}" srcOrd="13" destOrd="0" presId="urn:microsoft.com/office/officeart/2005/8/layout/radial5"/>
    <dgm:cxn modelId="{4AD77FA3-7B2F-46A5-9A7A-2C5DDC790B6F}" type="presParOf" srcId="{6518854B-3DEF-4656-A73D-021A09DE7A3A}" destId="{9C1D5387-2794-487E-BEAC-32239AFAC6E9}" srcOrd="0" destOrd="0" presId="urn:microsoft.com/office/officeart/2005/8/layout/radial5"/>
    <dgm:cxn modelId="{D29227EB-778D-45B0-85CA-B82BE9D38308}" type="presParOf" srcId="{0D99906E-20CE-444E-8C14-C27342BA4867}" destId="{FDFDA675-DC60-4539-9F31-8B0AA65D4423}" srcOrd="14"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DDF7BD-999B-4EDA-85D7-FEDB6D5685EF}" type="doc">
      <dgm:prSet loTypeId="urn:microsoft.com/office/officeart/2005/8/layout/pList1" loCatId="list" qsTypeId="urn:microsoft.com/office/officeart/2005/8/quickstyle/3d3" qsCatId="3D" csTypeId="urn:microsoft.com/office/officeart/2005/8/colors/accent1_2" csCatId="accent1" phldr="1"/>
      <dgm:spPr/>
      <dgm:t>
        <a:bodyPr/>
        <a:lstStyle/>
        <a:p>
          <a:endParaRPr lang="en-US"/>
        </a:p>
      </dgm:t>
    </dgm:pt>
    <dgm:pt modelId="{BBC1CC2A-BBA3-41F6-A1DC-BDBE39C00366}">
      <dgm:prSet phldrT="[Text]"/>
      <dgm:spPr/>
      <dgm:t>
        <a:bodyPr/>
        <a:lstStyle/>
        <a:p>
          <a:r>
            <a:rPr lang="en-US" b="1" dirty="0"/>
            <a:t>Call Centers</a:t>
          </a:r>
        </a:p>
      </dgm:t>
    </dgm:pt>
    <dgm:pt modelId="{71505156-DAC1-4A30-B182-D83CBB05471E}" type="parTrans" cxnId="{CC701DA1-B8BC-4197-9688-BE7DBF9C3985}">
      <dgm:prSet/>
      <dgm:spPr/>
      <dgm:t>
        <a:bodyPr/>
        <a:lstStyle/>
        <a:p>
          <a:endParaRPr lang="en-US" b="1"/>
        </a:p>
      </dgm:t>
    </dgm:pt>
    <dgm:pt modelId="{0F33FB5D-9BA4-4DF4-87B6-2E2CA3A40CE1}" type="sibTrans" cxnId="{CC701DA1-B8BC-4197-9688-BE7DBF9C3985}">
      <dgm:prSet/>
      <dgm:spPr/>
      <dgm:t>
        <a:bodyPr/>
        <a:lstStyle/>
        <a:p>
          <a:endParaRPr lang="en-US" b="1"/>
        </a:p>
      </dgm:t>
    </dgm:pt>
    <dgm:pt modelId="{28CA3255-BACF-4AD6-AF09-DFD093BCCE3F}">
      <dgm:prSet phldrT="[Text]"/>
      <dgm:spPr/>
      <dgm:t>
        <a:bodyPr/>
        <a:lstStyle/>
        <a:p>
          <a:r>
            <a:rPr lang="en-US" b="1" dirty="0"/>
            <a:t>Chat Bot</a:t>
          </a:r>
        </a:p>
      </dgm:t>
    </dgm:pt>
    <dgm:pt modelId="{994B0B1D-E99D-431D-BD88-429A888FA80C}" type="parTrans" cxnId="{FF58D10E-CDF6-4D86-8C1F-924A4912F499}">
      <dgm:prSet/>
      <dgm:spPr/>
      <dgm:t>
        <a:bodyPr/>
        <a:lstStyle/>
        <a:p>
          <a:endParaRPr lang="en-US" b="1"/>
        </a:p>
      </dgm:t>
    </dgm:pt>
    <dgm:pt modelId="{650FE209-87DF-420A-9B47-197FC6A13F80}" type="sibTrans" cxnId="{FF58D10E-CDF6-4D86-8C1F-924A4912F499}">
      <dgm:prSet/>
      <dgm:spPr/>
      <dgm:t>
        <a:bodyPr/>
        <a:lstStyle/>
        <a:p>
          <a:endParaRPr lang="en-US" b="1"/>
        </a:p>
      </dgm:t>
    </dgm:pt>
    <dgm:pt modelId="{BD9F1E21-7021-466F-B027-BF76D91BCB0F}">
      <dgm:prSet phldrT="[Text]"/>
      <dgm:spPr/>
      <dgm:t>
        <a:bodyPr/>
        <a:lstStyle/>
        <a:p>
          <a:r>
            <a:rPr lang="en-US" b="1" dirty="0"/>
            <a:t>CRM Portal</a:t>
          </a:r>
        </a:p>
      </dgm:t>
    </dgm:pt>
    <dgm:pt modelId="{EB430611-220B-4A6F-B1B0-F15C0BD442DA}" type="parTrans" cxnId="{9082DE9B-1084-41AC-8683-B8CBFE7A0DA6}">
      <dgm:prSet/>
      <dgm:spPr/>
      <dgm:t>
        <a:bodyPr/>
        <a:lstStyle/>
        <a:p>
          <a:endParaRPr lang="en-US" b="1"/>
        </a:p>
      </dgm:t>
    </dgm:pt>
    <dgm:pt modelId="{2736582D-8CF3-48C0-BB61-0B0ADC647D62}" type="sibTrans" cxnId="{9082DE9B-1084-41AC-8683-B8CBFE7A0DA6}">
      <dgm:prSet/>
      <dgm:spPr/>
      <dgm:t>
        <a:bodyPr/>
        <a:lstStyle/>
        <a:p>
          <a:endParaRPr lang="en-US" b="1"/>
        </a:p>
      </dgm:t>
    </dgm:pt>
    <dgm:pt modelId="{C1B27C11-E7CC-4207-9A7A-BD997BFA7B7D}">
      <dgm:prSet/>
      <dgm:spPr/>
      <dgm:t>
        <a:bodyPr/>
        <a:lstStyle/>
        <a:p>
          <a:r>
            <a:rPr lang="en-US" b="1" dirty="0"/>
            <a:t>Email</a:t>
          </a:r>
        </a:p>
      </dgm:t>
    </dgm:pt>
    <dgm:pt modelId="{6B33B98E-D7CF-4C1B-A437-AB9184BAC7AB}" type="parTrans" cxnId="{332D3F12-D066-44D3-8807-1B03AC3DC37F}">
      <dgm:prSet/>
      <dgm:spPr/>
      <dgm:t>
        <a:bodyPr/>
        <a:lstStyle/>
        <a:p>
          <a:endParaRPr lang="en-US" b="1"/>
        </a:p>
      </dgm:t>
    </dgm:pt>
    <dgm:pt modelId="{7A0B7DFA-D37C-473D-91B6-69AAE48F1CD1}" type="sibTrans" cxnId="{332D3F12-D066-44D3-8807-1B03AC3DC37F}">
      <dgm:prSet/>
      <dgm:spPr/>
      <dgm:t>
        <a:bodyPr/>
        <a:lstStyle/>
        <a:p>
          <a:endParaRPr lang="en-US" b="1"/>
        </a:p>
      </dgm:t>
    </dgm:pt>
    <dgm:pt modelId="{26C31351-3A65-4B6A-B013-5BBC0F49DAE6}">
      <dgm:prSet/>
      <dgm:spPr/>
      <dgm:t>
        <a:bodyPr/>
        <a:lstStyle/>
        <a:p>
          <a:r>
            <a:rPr lang="en-US" b="1" dirty="0"/>
            <a:t>Mail</a:t>
          </a:r>
        </a:p>
      </dgm:t>
    </dgm:pt>
    <dgm:pt modelId="{47E1CF14-4547-4A49-BD6B-24A18B793461}" type="parTrans" cxnId="{9F333275-941D-4124-8FF6-374A71FFD631}">
      <dgm:prSet/>
      <dgm:spPr/>
      <dgm:t>
        <a:bodyPr/>
        <a:lstStyle/>
        <a:p>
          <a:endParaRPr lang="en-US" b="1"/>
        </a:p>
      </dgm:t>
    </dgm:pt>
    <dgm:pt modelId="{9939469B-BD03-4EE4-AD64-A324C4C73607}" type="sibTrans" cxnId="{9F333275-941D-4124-8FF6-374A71FFD631}">
      <dgm:prSet/>
      <dgm:spPr/>
      <dgm:t>
        <a:bodyPr/>
        <a:lstStyle/>
        <a:p>
          <a:endParaRPr lang="en-US" b="1"/>
        </a:p>
      </dgm:t>
    </dgm:pt>
    <dgm:pt modelId="{9A466403-8850-470B-8FB3-2DE69F66FBBE}">
      <dgm:prSet/>
      <dgm:spPr/>
      <dgm:t>
        <a:bodyPr/>
        <a:lstStyle/>
        <a:p>
          <a:r>
            <a:rPr lang="en-US" b="1" dirty="0"/>
            <a:t>Voice Bot</a:t>
          </a:r>
        </a:p>
      </dgm:t>
    </dgm:pt>
    <dgm:pt modelId="{0CDF5952-454D-44C1-85B8-29A6B2AAB999}" type="parTrans" cxnId="{2C2781F7-C7B3-4B51-85C3-1963EC374A53}">
      <dgm:prSet/>
      <dgm:spPr/>
      <dgm:t>
        <a:bodyPr/>
        <a:lstStyle/>
        <a:p>
          <a:endParaRPr lang="en-US" b="1"/>
        </a:p>
      </dgm:t>
    </dgm:pt>
    <dgm:pt modelId="{00710C73-178D-4449-8CFA-89148773FA40}" type="sibTrans" cxnId="{2C2781F7-C7B3-4B51-85C3-1963EC374A53}">
      <dgm:prSet/>
      <dgm:spPr/>
      <dgm:t>
        <a:bodyPr/>
        <a:lstStyle/>
        <a:p>
          <a:endParaRPr lang="en-US" b="1"/>
        </a:p>
      </dgm:t>
    </dgm:pt>
    <dgm:pt modelId="{0BE5FAF7-EEF7-484D-B109-FF2EF9B15660}">
      <dgm:prSet/>
      <dgm:spPr/>
      <dgm:t>
        <a:bodyPr/>
        <a:lstStyle/>
        <a:p>
          <a:r>
            <a:rPr lang="en-US" b="1" dirty="0"/>
            <a:t>Web message (e-Services)</a:t>
          </a:r>
        </a:p>
      </dgm:t>
    </dgm:pt>
    <dgm:pt modelId="{A78E226F-427B-4B74-B046-57A1C8B57029}" type="parTrans" cxnId="{232C36D8-6407-4761-90C3-6764A4EE560C}">
      <dgm:prSet/>
      <dgm:spPr/>
      <dgm:t>
        <a:bodyPr/>
        <a:lstStyle/>
        <a:p>
          <a:endParaRPr lang="en-US" b="1"/>
        </a:p>
      </dgm:t>
    </dgm:pt>
    <dgm:pt modelId="{29114A15-9981-426D-B3FC-4181084DC5A1}" type="sibTrans" cxnId="{232C36D8-6407-4761-90C3-6764A4EE560C}">
      <dgm:prSet/>
      <dgm:spPr/>
      <dgm:t>
        <a:bodyPr/>
        <a:lstStyle/>
        <a:p>
          <a:endParaRPr lang="en-US" b="1"/>
        </a:p>
      </dgm:t>
    </dgm:pt>
    <dgm:pt modelId="{4D751D78-F562-4AEC-A40A-7BF359562E10}">
      <dgm:prSet/>
      <dgm:spPr/>
      <dgm:t>
        <a:bodyPr/>
        <a:lstStyle/>
        <a:p>
          <a:r>
            <a:rPr lang="en-US" b="1" dirty="0"/>
            <a:t>Business Centers</a:t>
          </a:r>
        </a:p>
      </dgm:t>
    </dgm:pt>
    <dgm:pt modelId="{0609B24D-DC2E-4EB7-8AF4-CA93EDDE032F}" type="parTrans" cxnId="{8F6AD449-5F06-44A1-826C-4540F12250D2}">
      <dgm:prSet/>
      <dgm:spPr/>
      <dgm:t>
        <a:bodyPr/>
        <a:lstStyle/>
        <a:p>
          <a:endParaRPr lang="en-US"/>
        </a:p>
      </dgm:t>
    </dgm:pt>
    <dgm:pt modelId="{202923EC-99DF-482E-BBD4-28A131DA61F1}" type="sibTrans" cxnId="{8F6AD449-5F06-44A1-826C-4540F12250D2}">
      <dgm:prSet/>
      <dgm:spPr/>
      <dgm:t>
        <a:bodyPr/>
        <a:lstStyle/>
        <a:p>
          <a:endParaRPr lang="en-US"/>
        </a:p>
      </dgm:t>
    </dgm:pt>
    <dgm:pt modelId="{D9BE82D2-FB24-4AA4-8C73-BF82F671FC84}" type="pres">
      <dgm:prSet presAssocID="{A0DDF7BD-999B-4EDA-85D7-FEDB6D5685EF}" presName="Name0" presStyleCnt="0">
        <dgm:presLayoutVars>
          <dgm:dir/>
          <dgm:resizeHandles val="exact"/>
        </dgm:presLayoutVars>
      </dgm:prSet>
      <dgm:spPr/>
    </dgm:pt>
    <dgm:pt modelId="{A2D09322-F986-40F6-B149-DF2948ED2DDF}" type="pres">
      <dgm:prSet presAssocID="{4D751D78-F562-4AEC-A40A-7BF359562E10}" presName="compNode" presStyleCnt="0"/>
      <dgm:spPr/>
    </dgm:pt>
    <dgm:pt modelId="{41642DC2-8171-461E-86C6-E8A9BF11C9CD}" type="pres">
      <dgm:prSet presAssocID="{4D751D78-F562-4AEC-A40A-7BF359562E10}" presName="pict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0C9FC717-F68D-4057-A875-409BDDF343F2}" type="pres">
      <dgm:prSet presAssocID="{4D751D78-F562-4AEC-A40A-7BF359562E10}" presName="textRect" presStyleLbl="revTx" presStyleIdx="0" presStyleCnt="8">
        <dgm:presLayoutVars>
          <dgm:bulletEnabled val="1"/>
        </dgm:presLayoutVars>
      </dgm:prSet>
      <dgm:spPr/>
    </dgm:pt>
    <dgm:pt modelId="{219BE91A-D31C-48FD-BA00-ECF7D801EB3E}" type="pres">
      <dgm:prSet presAssocID="{202923EC-99DF-482E-BBD4-28A131DA61F1}" presName="sibTrans" presStyleLbl="sibTrans2D1" presStyleIdx="0" presStyleCnt="0"/>
      <dgm:spPr/>
    </dgm:pt>
    <dgm:pt modelId="{23144F4A-7BA9-467C-9358-7128C7F05E82}" type="pres">
      <dgm:prSet presAssocID="{BBC1CC2A-BBA3-41F6-A1DC-BDBE39C00366}" presName="compNode" presStyleCnt="0"/>
      <dgm:spPr/>
    </dgm:pt>
    <dgm:pt modelId="{F12037F7-4F51-492C-A053-181D0A67B890}" type="pres">
      <dgm:prSet presAssocID="{BBC1CC2A-BBA3-41F6-A1DC-BDBE39C00366}" presName="pictRect" presStyleLbl="node1" presStyleIdx="1"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dgm:spPr>
    </dgm:pt>
    <dgm:pt modelId="{CAF63B6C-2AE1-42A7-99C7-E5F1C237A000}" type="pres">
      <dgm:prSet presAssocID="{BBC1CC2A-BBA3-41F6-A1DC-BDBE39C00366}" presName="textRect" presStyleLbl="revTx" presStyleIdx="1" presStyleCnt="8">
        <dgm:presLayoutVars>
          <dgm:bulletEnabled val="1"/>
        </dgm:presLayoutVars>
      </dgm:prSet>
      <dgm:spPr/>
    </dgm:pt>
    <dgm:pt modelId="{2C6EAC62-00DE-4E12-BD9E-95A752A277B8}" type="pres">
      <dgm:prSet presAssocID="{0F33FB5D-9BA4-4DF4-87B6-2E2CA3A40CE1}" presName="sibTrans" presStyleLbl="sibTrans2D1" presStyleIdx="0" presStyleCnt="0"/>
      <dgm:spPr/>
    </dgm:pt>
    <dgm:pt modelId="{36DAC438-642E-4C62-BC09-B63A275D8F87}" type="pres">
      <dgm:prSet presAssocID="{28CA3255-BACF-4AD6-AF09-DFD093BCCE3F}" presName="compNode" presStyleCnt="0"/>
      <dgm:spPr/>
    </dgm:pt>
    <dgm:pt modelId="{CC845506-2FAF-472E-85BC-170047D4547D}" type="pres">
      <dgm:prSet presAssocID="{28CA3255-BACF-4AD6-AF09-DFD093BCCE3F}" presName="pictRect" presStyleLbl="node1" presStyleIdx="2"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l="-46000" r="-46000"/>
          </a:stretch>
        </a:blipFill>
      </dgm:spPr>
    </dgm:pt>
    <dgm:pt modelId="{EF1826B5-13A0-47A5-A59D-CDDE86693C46}" type="pres">
      <dgm:prSet presAssocID="{28CA3255-BACF-4AD6-AF09-DFD093BCCE3F}" presName="textRect" presStyleLbl="revTx" presStyleIdx="2" presStyleCnt="8">
        <dgm:presLayoutVars>
          <dgm:bulletEnabled val="1"/>
        </dgm:presLayoutVars>
      </dgm:prSet>
      <dgm:spPr/>
    </dgm:pt>
    <dgm:pt modelId="{B22AC633-5E6E-4EAD-A365-73901CA10FC3}" type="pres">
      <dgm:prSet presAssocID="{650FE209-87DF-420A-9B47-197FC6A13F80}" presName="sibTrans" presStyleLbl="sibTrans2D1" presStyleIdx="0" presStyleCnt="0"/>
      <dgm:spPr/>
    </dgm:pt>
    <dgm:pt modelId="{305E4613-0D5E-4D18-A827-ACAC4CCCEDDB}" type="pres">
      <dgm:prSet presAssocID="{BD9F1E21-7021-466F-B027-BF76D91BCB0F}" presName="compNode" presStyleCnt="0"/>
      <dgm:spPr/>
    </dgm:pt>
    <dgm:pt modelId="{B6D5DBBE-05C5-4B64-AAF9-B032C4662B3B}" type="pres">
      <dgm:prSet presAssocID="{BD9F1E21-7021-466F-B027-BF76D91BCB0F}" presName="pictRect" presStyleLbl="node1" presStyleIdx="3" presStyleCnt="8"/>
      <dgm:spPr>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dgm:spPr>
    </dgm:pt>
    <dgm:pt modelId="{6AB34A11-E367-4C7B-B0A7-A30E3A170538}" type="pres">
      <dgm:prSet presAssocID="{BD9F1E21-7021-466F-B027-BF76D91BCB0F}" presName="textRect" presStyleLbl="revTx" presStyleIdx="3" presStyleCnt="8">
        <dgm:presLayoutVars>
          <dgm:bulletEnabled val="1"/>
        </dgm:presLayoutVars>
      </dgm:prSet>
      <dgm:spPr/>
    </dgm:pt>
    <dgm:pt modelId="{5009B7C7-B31B-4B2E-8835-D0A13EC3A78C}" type="pres">
      <dgm:prSet presAssocID="{2736582D-8CF3-48C0-BB61-0B0ADC647D62}" presName="sibTrans" presStyleLbl="sibTrans2D1" presStyleIdx="0" presStyleCnt="0"/>
      <dgm:spPr/>
    </dgm:pt>
    <dgm:pt modelId="{FD4FA487-FCE8-42F4-B5FA-1A706AC2538B}" type="pres">
      <dgm:prSet presAssocID="{C1B27C11-E7CC-4207-9A7A-BD997BFA7B7D}" presName="compNode" presStyleCnt="0"/>
      <dgm:spPr/>
    </dgm:pt>
    <dgm:pt modelId="{7CDE2D7A-EC68-4599-AA32-DEEA3922B641}" type="pres">
      <dgm:prSet presAssocID="{C1B27C11-E7CC-4207-9A7A-BD997BFA7B7D}" presName="pictRect" presStyleLbl="node1" presStyleIdx="4" presStyleCnt="8"/>
      <dgm:spPr>
        <a:blipFill>
          <a:blip xmlns:r="http://schemas.openxmlformats.org/officeDocument/2006/relationships" r:embed="rId5">
            <a:extLst>
              <a:ext uri="{28A0092B-C50C-407E-A947-70E740481C1C}">
                <a14:useLocalDpi xmlns:a14="http://schemas.microsoft.com/office/drawing/2010/main" val="0"/>
              </a:ext>
            </a:extLst>
          </a:blip>
          <a:srcRect/>
          <a:stretch>
            <a:fillRect t="-11000" b="-11000"/>
          </a:stretch>
        </a:blipFill>
      </dgm:spPr>
    </dgm:pt>
    <dgm:pt modelId="{930268DB-D14D-468B-B0F9-907233E518A9}" type="pres">
      <dgm:prSet presAssocID="{C1B27C11-E7CC-4207-9A7A-BD997BFA7B7D}" presName="textRect" presStyleLbl="revTx" presStyleIdx="4" presStyleCnt="8">
        <dgm:presLayoutVars>
          <dgm:bulletEnabled val="1"/>
        </dgm:presLayoutVars>
      </dgm:prSet>
      <dgm:spPr/>
    </dgm:pt>
    <dgm:pt modelId="{8DA71DA0-302E-43DD-A7B0-2645E772590E}" type="pres">
      <dgm:prSet presAssocID="{7A0B7DFA-D37C-473D-91B6-69AAE48F1CD1}" presName="sibTrans" presStyleLbl="sibTrans2D1" presStyleIdx="0" presStyleCnt="0"/>
      <dgm:spPr/>
    </dgm:pt>
    <dgm:pt modelId="{7F4C962A-27A8-4E2B-8736-86FDA9DAF350}" type="pres">
      <dgm:prSet presAssocID="{26C31351-3A65-4B6A-B013-5BBC0F49DAE6}" presName="compNode" presStyleCnt="0"/>
      <dgm:spPr/>
    </dgm:pt>
    <dgm:pt modelId="{5D534251-DD43-4ADF-A93D-3F5EFCAAC40B}" type="pres">
      <dgm:prSet presAssocID="{26C31351-3A65-4B6A-B013-5BBC0F49DAE6}" presName="pictRect" presStyleLbl="node1" presStyleIdx="5"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t="-23000" b="-23000"/>
          </a:stretch>
        </a:blipFill>
      </dgm:spPr>
    </dgm:pt>
    <dgm:pt modelId="{9BAA40C7-F7FE-43BC-BEBB-A51030B8799F}" type="pres">
      <dgm:prSet presAssocID="{26C31351-3A65-4B6A-B013-5BBC0F49DAE6}" presName="textRect" presStyleLbl="revTx" presStyleIdx="5" presStyleCnt="8">
        <dgm:presLayoutVars>
          <dgm:bulletEnabled val="1"/>
        </dgm:presLayoutVars>
      </dgm:prSet>
      <dgm:spPr/>
    </dgm:pt>
    <dgm:pt modelId="{648AD67D-6347-4A0E-9E3B-58A0F998034F}" type="pres">
      <dgm:prSet presAssocID="{9939469B-BD03-4EE4-AD64-A324C4C73607}" presName="sibTrans" presStyleLbl="sibTrans2D1" presStyleIdx="0" presStyleCnt="0"/>
      <dgm:spPr/>
    </dgm:pt>
    <dgm:pt modelId="{8E6D61F4-48FA-40B6-BDA3-5CC89B77267B}" type="pres">
      <dgm:prSet presAssocID="{9A466403-8850-470B-8FB3-2DE69F66FBBE}" presName="compNode" presStyleCnt="0"/>
      <dgm:spPr/>
    </dgm:pt>
    <dgm:pt modelId="{5CE08AC2-9B68-4B86-8483-C570258D53D9}" type="pres">
      <dgm:prSet presAssocID="{9A466403-8850-470B-8FB3-2DE69F66FBBE}" presName="pictRect" presStyleLbl="node1" presStyleIdx="6" presStyleCnt="8"/>
      <dgm:spPr>
        <a:blipFill>
          <a:blip xmlns:r="http://schemas.openxmlformats.org/officeDocument/2006/relationships" r:embed="rId7">
            <a:extLst>
              <a:ext uri="{28A0092B-C50C-407E-A947-70E740481C1C}">
                <a14:useLocalDpi xmlns:a14="http://schemas.microsoft.com/office/drawing/2010/main" val="0"/>
              </a:ext>
            </a:extLst>
          </a:blip>
          <a:srcRect/>
          <a:stretch>
            <a:fillRect l="-11000" r="-11000"/>
          </a:stretch>
        </a:blipFill>
      </dgm:spPr>
    </dgm:pt>
    <dgm:pt modelId="{2ED07FA3-05E9-4203-A552-461A33EF9B87}" type="pres">
      <dgm:prSet presAssocID="{9A466403-8850-470B-8FB3-2DE69F66FBBE}" presName="textRect" presStyleLbl="revTx" presStyleIdx="6" presStyleCnt="8">
        <dgm:presLayoutVars>
          <dgm:bulletEnabled val="1"/>
        </dgm:presLayoutVars>
      </dgm:prSet>
      <dgm:spPr/>
    </dgm:pt>
    <dgm:pt modelId="{5EF618F2-DD85-4F8B-A987-98197D4F3116}" type="pres">
      <dgm:prSet presAssocID="{00710C73-178D-4449-8CFA-89148773FA40}" presName="sibTrans" presStyleLbl="sibTrans2D1" presStyleIdx="0" presStyleCnt="0"/>
      <dgm:spPr/>
    </dgm:pt>
    <dgm:pt modelId="{93BEE6C4-ED55-43D3-B54D-9D2900159FBE}" type="pres">
      <dgm:prSet presAssocID="{0BE5FAF7-EEF7-484D-B109-FF2EF9B15660}" presName="compNode" presStyleCnt="0"/>
      <dgm:spPr/>
    </dgm:pt>
    <dgm:pt modelId="{393E9AB2-1C2F-4A8E-900A-EF140E3F54AC}" type="pres">
      <dgm:prSet presAssocID="{0BE5FAF7-EEF7-484D-B109-FF2EF9B15660}" presName="pictRect" presStyleLbl="node1" presStyleIdx="7" presStyleCnt="8"/>
      <dgm:spPr>
        <a:blipFill>
          <a:blip xmlns:r="http://schemas.openxmlformats.org/officeDocument/2006/relationships" r:embed="rId8">
            <a:extLst>
              <a:ext uri="{28A0092B-C50C-407E-A947-70E740481C1C}">
                <a14:useLocalDpi xmlns:a14="http://schemas.microsoft.com/office/drawing/2010/main" val="0"/>
              </a:ext>
            </a:extLst>
          </a:blip>
          <a:srcRect/>
          <a:stretch>
            <a:fillRect t="-24000" b="-24000"/>
          </a:stretch>
        </a:blipFill>
      </dgm:spPr>
    </dgm:pt>
    <dgm:pt modelId="{3902F3C6-D50C-4F19-858F-A1D329AE7730}" type="pres">
      <dgm:prSet presAssocID="{0BE5FAF7-EEF7-484D-B109-FF2EF9B15660}" presName="textRect" presStyleLbl="revTx" presStyleIdx="7" presStyleCnt="8">
        <dgm:presLayoutVars>
          <dgm:bulletEnabled val="1"/>
        </dgm:presLayoutVars>
      </dgm:prSet>
      <dgm:spPr/>
    </dgm:pt>
  </dgm:ptLst>
  <dgm:cxnLst>
    <dgm:cxn modelId="{A946910E-906B-4CDA-9FFA-745C93204925}" type="presOf" srcId="{C1B27C11-E7CC-4207-9A7A-BD997BFA7B7D}" destId="{930268DB-D14D-468B-B0F9-907233E518A9}" srcOrd="0" destOrd="0" presId="urn:microsoft.com/office/officeart/2005/8/layout/pList1"/>
    <dgm:cxn modelId="{FF58D10E-CDF6-4D86-8C1F-924A4912F499}" srcId="{A0DDF7BD-999B-4EDA-85D7-FEDB6D5685EF}" destId="{28CA3255-BACF-4AD6-AF09-DFD093BCCE3F}" srcOrd="2" destOrd="0" parTransId="{994B0B1D-E99D-431D-BD88-429A888FA80C}" sibTransId="{650FE209-87DF-420A-9B47-197FC6A13F80}"/>
    <dgm:cxn modelId="{332D3F12-D066-44D3-8807-1B03AC3DC37F}" srcId="{A0DDF7BD-999B-4EDA-85D7-FEDB6D5685EF}" destId="{C1B27C11-E7CC-4207-9A7A-BD997BFA7B7D}" srcOrd="4" destOrd="0" parTransId="{6B33B98E-D7CF-4C1B-A437-AB9184BAC7AB}" sibTransId="{7A0B7DFA-D37C-473D-91B6-69AAE48F1CD1}"/>
    <dgm:cxn modelId="{5909A41B-7F5B-4E03-979B-063D5D76F72F}" type="presOf" srcId="{A0DDF7BD-999B-4EDA-85D7-FEDB6D5685EF}" destId="{D9BE82D2-FB24-4AA4-8C73-BF82F671FC84}" srcOrd="0" destOrd="0" presId="urn:microsoft.com/office/officeart/2005/8/layout/pList1"/>
    <dgm:cxn modelId="{EAFB6D2D-D56D-475F-92A0-4689D0F79A0A}" type="presOf" srcId="{BBC1CC2A-BBA3-41F6-A1DC-BDBE39C00366}" destId="{CAF63B6C-2AE1-42A7-99C7-E5F1C237A000}" srcOrd="0" destOrd="0" presId="urn:microsoft.com/office/officeart/2005/8/layout/pList1"/>
    <dgm:cxn modelId="{6677592F-574F-4B11-A6F8-B9FB41F4C35D}" type="presOf" srcId="{202923EC-99DF-482E-BBD4-28A131DA61F1}" destId="{219BE91A-D31C-48FD-BA00-ECF7D801EB3E}" srcOrd="0" destOrd="0" presId="urn:microsoft.com/office/officeart/2005/8/layout/pList1"/>
    <dgm:cxn modelId="{2CD53239-DFA1-4774-B3F8-72A9CABA658F}" type="presOf" srcId="{00710C73-178D-4449-8CFA-89148773FA40}" destId="{5EF618F2-DD85-4F8B-A987-98197D4F3116}" srcOrd="0" destOrd="0" presId="urn:microsoft.com/office/officeart/2005/8/layout/pList1"/>
    <dgm:cxn modelId="{1018923F-C2BF-4A6D-AAB0-E86CD110EA10}" type="presOf" srcId="{2736582D-8CF3-48C0-BB61-0B0ADC647D62}" destId="{5009B7C7-B31B-4B2E-8835-D0A13EC3A78C}" srcOrd="0" destOrd="0" presId="urn:microsoft.com/office/officeart/2005/8/layout/pList1"/>
    <dgm:cxn modelId="{FD1BEE40-D995-4E5B-BE9F-3384984AC9AD}" type="presOf" srcId="{0BE5FAF7-EEF7-484D-B109-FF2EF9B15660}" destId="{3902F3C6-D50C-4F19-858F-A1D329AE7730}" srcOrd="0" destOrd="0" presId="urn:microsoft.com/office/officeart/2005/8/layout/pList1"/>
    <dgm:cxn modelId="{5FBEEA41-7CAF-4251-8CF9-D8196FC6AD81}" type="presOf" srcId="{650FE209-87DF-420A-9B47-197FC6A13F80}" destId="{B22AC633-5E6E-4EAD-A365-73901CA10FC3}" srcOrd="0" destOrd="0" presId="urn:microsoft.com/office/officeart/2005/8/layout/pList1"/>
    <dgm:cxn modelId="{8F6AD449-5F06-44A1-826C-4540F12250D2}" srcId="{A0DDF7BD-999B-4EDA-85D7-FEDB6D5685EF}" destId="{4D751D78-F562-4AEC-A40A-7BF359562E10}" srcOrd="0" destOrd="0" parTransId="{0609B24D-DC2E-4EB7-8AF4-CA93EDDE032F}" sibTransId="{202923EC-99DF-482E-BBD4-28A131DA61F1}"/>
    <dgm:cxn modelId="{6444C84E-EBDD-47E4-AAF1-811A136783A1}" type="presOf" srcId="{4D751D78-F562-4AEC-A40A-7BF359562E10}" destId="{0C9FC717-F68D-4057-A875-409BDDF343F2}" srcOrd="0" destOrd="0" presId="urn:microsoft.com/office/officeart/2005/8/layout/pList1"/>
    <dgm:cxn modelId="{9F333275-941D-4124-8FF6-374A71FFD631}" srcId="{A0DDF7BD-999B-4EDA-85D7-FEDB6D5685EF}" destId="{26C31351-3A65-4B6A-B013-5BBC0F49DAE6}" srcOrd="5" destOrd="0" parTransId="{47E1CF14-4547-4A49-BD6B-24A18B793461}" sibTransId="{9939469B-BD03-4EE4-AD64-A324C4C73607}"/>
    <dgm:cxn modelId="{9082DE9B-1084-41AC-8683-B8CBFE7A0DA6}" srcId="{A0DDF7BD-999B-4EDA-85D7-FEDB6D5685EF}" destId="{BD9F1E21-7021-466F-B027-BF76D91BCB0F}" srcOrd="3" destOrd="0" parTransId="{EB430611-220B-4A6F-B1B0-F15C0BD442DA}" sibTransId="{2736582D-8CF3-48C0-BB61-0B0ADC647D62}"/>
    <dgm:cxn modelId="{CC701DA1-B8BC-4197-9688-BE7DBF9C3985}" srcId="{A0DDF7BD-999B-4EDA-85D7-FEDB6D5685EF}" destId="{BBC1CC2A-BBA3-41F6-A1DC-BDBE39C00366}" srcOrd="1" destOrd="0" parTransId="{71505156-DAC1-4A30-B182-D83CBB05471E}" sibTransId="{0F33FB5D-9BA4-4DF4-87B6-2E2CA3A40CE1}"/>
    <dgm:cxn modelId="{0FB378C2-DD9C-471C-AEF0-B8A39BE77ECC}" type="presOf" srcId="{BD9F1E21-7021-466F-B027-BF76D91BCB0F}" destId="{6AB34A11-E367-4C7B-B0A7-A30E3A170538}" srcOrd="0" destOrd="0" presId="urn:microsoft.com/office/officeart/2005/8/layout/pList1"/>
    <dgm:cxn modelId="{44999DCD-4AF7-4600-B49B-B6920691B15B}" type="presOf" srcId="{26C31351-3A65-4B6A-B013-5BBC0F49DAE6}" destId="{9BAA40C7-F7FE-43BC-BEBB-A51030B8799F}" srcOrd="0" destOrd="0" presId="urn:microsoft.com/office/officeart/2005/8/layout/pList1"/>
    <dgm:cxn modelId="{F2F147CF-6F68-4315-8945-9BF675D1431D}" type="presOf" srcId="{7A0B7DFA-D37C-473D-91B6-69AAE48F1CD1}" destId="{8DA71DA0-302E-43DD-A7B0-2645E772590E}" srcOrd="0" destOrd="0" presId="urn:microsoft.com/office/officeart/2005/8/layout/pList1"/>
    <dgm:cxn modelId="{001FBBD0-DAF6-4A79-AF9C-D8F2DD9BB5E9}" type="presOf" srcId="{28CA3255-BACF-4AD6-AF09-DFD093BCCE3F}" destId="{EF1826B5-13A0-47A5-A59D-CDDE86693C46}" srcOrd="0" destOrd="0" presId="urn:microsoft.com/office/officeart/2005/8/layout/pList1"/>
    <dgm:cxn modelId="{242939D2-9C61-4794-B114-1C76CF0813CA}" type="presOf" srcId="{0F33FB5D-9BA4-4DF4-87B6-2E2CA3A40CE1}" destId="{2C6EAC62-00DE-4E12-BD9E-95A752A277B8}" srcOrd="0" destOrd="0" presId="urn:microsoft.com/office/officeart/2005/8/layout/pList1"/>
    <dgm:cxn modelId="{232C36D8-6407-4761-90C3-6764A4EE560C}" srcId="{A0DDF7BD-999B-4EDA-85D7-FEDB6D5685EF}" destId="{0BE5FAF7-EEF7-484D-B109-FF2EF9B15660}" srcOrd="7" destOrd="0" parTransId="{A78E226F-427B-4B74-B046-57A1C8B57029}" sibTransId="{29114A15-9981-426D-B3FC-4181084DC5A1}"/>
    <dgm:cxn modelId="{9F5756DC-C769-4480-877D-31DA6C46405E}" type="presOf" srcId="{9939469B-BD03-4EE4-AD64-A324C4C73607}" destId="{648AD67D-6347-4A0E-9E3B-58A0F998034F}" srcOrd="0" destOrd="0" presId="urn:microsoft.com/office/officeart/2005/8/layout/pList1"/>
    <dgm:cxn modelId="{DE420BE7-238E-4A16-9105-0C2E1A4AC39D}" type="presOf" srcId="{9A466403-8850-470B-8FB3-2DE69F66FBBE}" destId="{2ED07FA3-05E9-4203-A552-461A33EF9B87}" srcOrd="0" destOrd="0" presId="urn:microsoft.com/office/officeart/2005/8/layout/pList1"/>
    <dgm:cxn modelId="{2C2781F7-C7B3-4B51-85C3-1963EC374A53}" srcId="{A0DDF7BD-999B-4EDA-85D7-FEDB6D5685EF}" destId="{9A466403-8850-470B-8FB3-2DE69F66FBBE}" srcOrd="6" destOrd="0" parTransId="{0CDF5952-454D-44C1-85B8-29A6B2AAB999}" sibTransId="{00710C73-178D-4449-8CFA-89148773FA40}"/>
    <dgm:cxn modelId="{675D4BBC-7D64-4A3C-861B-1D53E9FEE813}" type="presParOf" srcId="{D9BE82D2-FB24-4AA4-8C73-BF82F671FC84}" destId="{A2D09322-F986-40F6-B149-DF2948ED2DDF}" srcOrd="0" destOrd="0" presId="urn:microsoft.com/office/officeart/2005/8/layout/pList1"/>
    <dgm:cxn modelId="{62D2785C-85AB-490C-8AA6-4A911D9C51DF}" type="presParOf" srcId="{A2D09322-F986-40F6-B149-DF2948ED2DDF}" destId="{41642DC2-8171-461E-86C6-E8A9BF11C9CD}" srcOrd="0" destOrd="0" presId="urn:microsoft.com/office/officeart/2005/8/layout/pList1"/>
    <dgm:cxn modelId="{7603E35F-F3CF-40DC-86B3-4FC66548D8C2}" type="presParOf" srcId="{A2D09322-F986-40F6-B149-DF2948ED2DDF}" destId="{0C9FC717-F68D-4057-A875-409BDDF343F2}" srcOrd="1" destOrd="0" presId="urn:microsoft.com/office/officeart/2005/8/layout/pList1"/>
    <dgm:cxn modelId="{6E64948D-0FC1-4BB3-85CD-1CF6F45438FD}" type="presParOf" srcId="{D9BE82D2-FB24-4AA4-8C73-BF82F671FC84}" destId="{219BE91A-D31C-48FD-BA00-ECF7D801EB3E}" srcOrd="1" destOrd="0" presId="urn:microsoft.com/office/officeart/2005/8/layout/pList1"/>
    <dgm:cxn modelId="{DAAB8B98-608A-4433-8CC5-7B80F67E9C42}" type="presParOf" srcId="{D9BE82D2-FB24-4AA4-8C73-BF82F671FC84}" destId="{23144F4A-7BA9-467C-9358-7128C7F05E82}" srcOrd="2" destOrd="0" presId="urn:microsoft.com/office/officeart/2005/8/layout/pList1"/>
    <dgm:cxn modelId="{0A4AC35B-4CF0-4171-A333-2CBADB39152C}" type="presParOf" srcId="{23144F4A-7BA9-467C-9358-7128C7F05E82}" destId="{F12037F7-4F51-492C-A053-181D0A67B890}" srcOrd="0" destOrd="0" presId="urn:microsoft.com/office/officeart/2005/8/layout/pList1"/>
    <dgm:cxn modelId="{3091EA2B-A25C-4313-9BF9-353AAD66EAF7}" type="presParOf" srcId="{23144F4A-7BA9-467C-9358-7128C7F05E82}" destId="{CAF63B6C-2AE1-42A7-99C7-E5F1C237A000}" srcOrd="1" destOrd="0" presId="urn:microsoft.com/office/officeart/2005/8/layout/pList1"/>
    <dgm:cxn modelId="{1F03C73D-CA2C-498F-AC71-6CEF0FD81B43}" type="presParOf" srcId="{D9BE82D2-FB24-4AA4-8C73-BF82F671FC84}" destId="{2C6EAC62-00DE-4E12-BD9E-95A752A277B8}" srcOrd="3" destOrd="0" presId="urn:microsoft.com/office/officeart/2005/8/layout/pList1"/>
    <dgm:cxn modelId="{67BBF334-7EAF-4098-AB85-E4DDC0F8A15F}" type="presParOf" srcId="{D9BE82D2-FB24-4AA4-8C73-BF82F671FC84}" destId="{36DAC438-642E-4C62-BC09-B63A275D8F87}" srcOrd="4" destOrd="0" presId="urn:microsoft.com/office/officeart/2005/8/layout/pList1"/>
    <dgm:cxn modelId="{884AEF36-CB47-400D-9997-B585BBC5C494}" type="presParOf" srcId="{36DAC438-642E-4C62-BC09-B63A275D8F87}" destId="{CC845506-2FAF-472E-85BC-170047D4547D}" srcOrd="0" destOrd="0" presId="urn:microsoft.com/office/officeart/2005/8/layout/pList1"/>
    <dgm:cxn modelId="{5639EF97-936B-45ED-B18C-A4D36B272256}" type="presParOf" srcId="{36DAC438-642E-4C62-BC09-B63A275D8F87}" destId="{EF1826B5-13A0-47A5-A59D-CDDE86693C46}" srcOrd="1" destOrd="0" presId="urn:microsoft.com/office/officeart/2005/8/layout/pList1"/>
    <dgm:cxn modelId="{D899470C-49B8-4610-83F6-AD5701875A73}" type="presParOf" srcId="{D9BE82D2-FB24-4AA4-8C73-BF82F671FC84}" destId="{B22AC633-5E6E-4EAD-A365-73901CA10FC3}" srcOrd="5" destOrd="0" presId="urn:microsoft.com/office/officeart/2005/8/layout/pList1"/>
    <dgm:cxn modelId="{03DB9AC2-0E71-44EC-94B7-8DCFB9C7635D}" type="presParOf" srcId="{D9BE82D2-FB24-4AA4-8C73-BF82F671FC84}" destId="{305E4613-0D5E-4D18-A827-ACAC4CCCEDDB}" srcOrd="6" destOrd="0" presId="urn:microsoft.com/office/officeart/2005/8/layout/pList1"/>
    <dgm:cxn modelId="{23DC07E9-DF3E-460C-8570-0E48F4BB6843}" type="presParOf" srcId="{305E4613-0D5E-4D18-A827-ACAC4CCCEDDB}" destId="{B6D5DBBE-05C5-4B64-AAF9-B032C4662B3B}" srcOrd="0" destOrd="0" presId="urn:microsoft.com/office/officeart/2005/8/layout/pList1"/>
    <dgm:cxn modelId="{9CC4F266-D186-4708-8C66-58F177BE2C29}" type="presParOf" srcId="{305E4613-0D5E-4D18-A827-ACAC4CCCEDDB}" destId="{6AB34A11-E367-4C7B-B0A7-A30E3A170538}" srcOrd="1" destOrd="0" presId="urn:microsoft.com/office/officeart/2005/8/layout/pList1"/>
    <dgm:cxn modelId="{866EEADE-31EF-410A-B621-A3977319867A}" type="presParOf" srcId="{D9BE82D2-FB24-4AA4-8C73-BF82F671FC84}" destId="{5009B7C7-B31B-4B2E-8835-D0A13EC3A78C}" srcOrd="7" destOrd="0" presId="urn:microsoft.com/office/officeart/2005/8/layout/pList1"/>
    <dgm:cxn modelId="{7E0252A9-50FC-47DE-BB0E-59640A732E98}" type="presParOf" srcId="{D9BE82D2-FB24-4AA4-8C73-BF82F671FC84}" destId="{FD4FA487-FCE8-42F4-B5FA-1A706AC2538B}" srcOrd="8" destOrd="0" presId="urn:microsoft.com/office/officeart/2005/8/layout/pList1"/>
    <dgm:cxn modelId="{259DB45F-614D-4FCD-98B9-71168E84B6DF}" type="presParOf" srcId="{FD4FA487-FCE8-42F4-B5FA-1A706AC2538B}" destId="{7CDE2D7A-EC68-4599-AA32-DEEA3922B641}" srcOrd="0" destOrd="0" presId="urn:microsoft.com/office/officeart/2005/8/layout/pList1"/>
    <dgm:cxn modelId="{8746D6C9-88D9-4E80-85FF-F296619A6982}" type="presParOf" srcId="{FD4FA487-FCE8-42F4-B5FA-1A706AC2538B}" destId="{930268DB-D14D-468B-B0F9-907233E518A9}" srcOrd="1" destOrd="0" presId="urn:microsoft.com/office/officeart/2005/8/layout/pList1"/>
    <dgm:cxn modelId="{AFA597D5-2BBF-4022-BF6C-4DFCDF10360C}" type="presParOf" srcId="{D9BE82D2-FB24-4AA4-8C73-BF82F671FC84}" destId="{8DA71DA0-302E-43DD-A7B0-2645E772590E}" srcOrd="9" destOrd="0" presId="urn:microsoft.com/office/officeart/2005/8/layout/pList1"/>
    <dgm:cxn modelId="{1F34DA6C-4621-4770-B3B6-65874E6F6A0D}" type="presParOf" srcId="{D9BE82D2-FB24-4AA4-8C73-BF82F671FC84}" destId="{7F4C962A-27A8-4E2B-8736-86FDA9DAF350}" srcOrd="10" destOrd="0" presId="urn:microsoft.com/office/officeart/2005/8/layout/pList1"/>
    <dgm:cxn modelId="{DCF3609F-6C99-4812-91C1-B2E59B08C495}" type="presParOf" srcId="{7F4C962A-27A8-4E2B-8736-86FDA9DAF350}" destId="{5D534251-DD43-4ADF-A93D-3F5EFCAAC40B}" srcOrd="0" destOrd="0" presId="urn:microsoft.com/office/officeart/2005/8/layout/pList1"/>
    <dgm:cxn modelId="{B547D4DB-F0FF-414D-BB3D-08DE88EA4DB5}" type="presParOf" srcId="{7F4C962A-27A8-4E2B-8736-86FDA9DAF350}" destId="{9BAA40C7-F7FE-43BC-BEBB-A51030B8799F}" srcOrd="1" destOrd="0" presId="urn:microsoft.com/office/officeart/2005/8/layout/pList1"/>
    <dgm:cxn modelId="{7387F3C8-0A76-422A-994D-D50EC6FA0C2A}" type="presParOf" srcId="{D9BE82D2-FB24-4AA4-8C73-BF82F671FC84}" destId="{648AD67D-6347-4A0E-9E3B-58A0F998034F}" srcOrd="11" destOrd="0" presId="urn:microsoft.com/office/officeart/2005/8/layout/pList1"/>
    <dgm:cxn modelId="{D742B2D9-9EBB-4B03-8DD7-E757DA144F53}" type="presParOf" srcId="{D9BE82D2-FB24-4AA4-8C73-BF82F671FC84}" destId="{8E6D61F4-48FA-40B6-BDA3-5CC89B77267B}" srcOrd="12" destOrd="0" presId="urn:microsoft.com/office/officeart/2005/8/layout/pList1"/>
    <dgm:cxn modelId="{0173ADDF-8B32-4AC1-B84D-3C5E30D0EFBB}" type="presParOf" srcId="{8E6D61F4-48FA-40B6-BDA3-5CC89B77267B}" destId="{5CE08AC2-9B68-4B86-8483-C570258D53D9}" srcOrd="0" destOrd="0" presId="urn:microsoft.com/office/officeart/2005/8/layout/pList1"/>
    <dgm:cxn modelId="{AB3307EB-0789-42DF-BC8B-A1A6A7675F2E}" type="presParOf" srcId="{8E6D61F4-48FA-40B6-BDA3-5CC89B77267B}" destId="{2ED07FA3-05E9-4203-A552-461A33EF9B87}" srcOrd="1" destOrd="0" presId="urn:microsoft.com/office/officeart/2005/8/layout/pList1"/>
    <dgm:cxn modelId="{697DFED1-3F4C-4C3E-B58E-23886B4C1A2C}" type="presParOf" srcId="{D9BE82D2-FB24-4AA4-8C73-BF82F671FC84}" destId="{5EF618F2-DD85-4F8B-A987-98197D4F3116}" srcOrd="13" destOrd="0" presId="urn:microsoft.com/office/officeart/2005/8/layout/pList1"/>
    <dgm:cxn modelId="{98202994-E4E7-4686-9C71-BFFC6E68EA2A}" type="presParOf" srcId="{D9BE82D2-FB24-4AA4-8C73-BF82F671FC84}" destId="{93BEE6C4-ED55-43D3-B54D-9D2900159FBE}" srcOrd="14" destOrd="0" presId="urn:microsoft.com/office/officeart/2005/8/layout/pList1"/>
    <dgm:cxn modelId="{9A0ABBDB-07CD-480A-89D8-12ADE3C98D9E}" type="presParOf" srcId="{93BEE6C4-ED55-43D3-B54D-9D2900159FBE}" destId="{393E9AB2-1C2F-4A8E-900A-EF140E3F54AC}" srcOrd="0" destOrd="0" presId="urn:microsoft.com/office/officeart/2005/8/layout/pList1"/>
    <dgm:cxn modelId="{240AD76C-E2D3-4AF4-8207-FA4CC9DACA50}" type="presParOf" srcId="{93BEE6C4-ED55-43D3-B54D-9D2900159FBE}" destId="{3902F3C6-D50C-4F19-858F-A1D329AE773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0D66C8-FC6A-4245-B5F7-EBC2C872EF6C}" type="doc">
      <dgm:prSet loTypeId="urn:microsoft.com/office/officeart/2005/8/layout/chevron1" loCatId="process" qsTypeId="urn:microsoft.com/office/officeart/2005/8/quickstyle/simple1" qsCatId="simple" csTypeId="urn:microsoft.com/office/officeart/2005/8/colors/accent2_1" csCatId="accent2" phldr="1"/>
      <dgm:spPr/>
    </dgm:pt>
    <dgm:pt modelId="{80152091-7EEA-4A52-80D0-93C2523E2509}">
      <dgm:prSet phldrT="[Text]" custT="1"/>
      <dgm:spPr/>
      <dgm:t>
        <a:bodyPr/>
        <a:lstStyle/>
        <a:p>
          <a:r>
            <a:rPr lang="en-US" sz="1400" dirty="0">
              <a:solidFill>
                <a:schemeClr val="accent2">
                  <a:lumMod val="75000"/>
                </a:schemeClr>
              </a:solidFill>
            </a:rPr>
            <a:t>City Council</a:t>
          </a:r>
        </a:p>
      </dgm:t>
    </dgm:pt>
    <dgm:pt modelId="{0310434F-EC7B-4593-8D61-DCE5837AF019}" type="parTrans" cxnId="{24B4B473-9911-4066-8457-E893BDA3CBE6}">
      <dgm:prSet/>
      <dgm:spPr/>
      <dgm:t>
        <a:bodyPr/>
        <a:lstStyle/>
        <a:p>
          <a:endParaRPr lang="en-US" sz="1400">
            <a:solidFill>
              <a:schemeClr val="accent2">
                <a:lumMod val="75000"/>
              </a:schemeClr>
            </a:solidFill>
          </a:endParaRPr>
        </a:p>
      </dgm:t>
    </dgm:pt>
    <dgm:pt modelId="{9DD1F37D-9503-4C1F-8B2C-5D2F66D14FB1}" type="sibTrans" cxnId="{24B4B473-9911-4066-8457-E893BDA3CBE6}">
      <dgm:prSet/>
      <dgm:spPr/>
      <dgm:t>
        <a:bodyPr/>
        <a:lstStyle/>
        <a:p>
          <a:endParaRPr lang="en-US" sz="1400">
            <a:solidFill>
              <a:schemeClr val="accent2">
                <a:lumMod val="75000"/>
              </a:schemeClr>
            </a:solidFill>
          </a:endParaRPr>
        </a:p>
      </dgm:t>
    </dgm:pt>
    <dgm:pt modelId="{A36485F5-DC8C-40E6-BF28-C635773940CD}">
      <dgm:prSet custT="1"/>
      <dgm:spPr/>
      <dgm:t>
        <a:bodyPr/>
        <a:lstStyle/>
        <a:p>
          <a:r>
            <a:rPr lang="en-US" sz="1400" dirty="0">
              <a:solidFill>
                <a:schemeClr val="accent2">
                  <a:lumMod val="75000"/>
                </a:schemeClr>
              </a:solidFill>
            </a:rPr>
            <a:t>Customers</a:t>
          </a:r>
        </a:p>
      </dgm:t>
    </dgm:pt>
    <dgm:pt modelId="{B791FEDB-5061-4A9F-87EB-FD996E71B701}" type="parTrans" cxnId="{D7727169-FB55-4F5C-A8F8-A258B69125E8}">
      <dgm:prSet/>
      <dgm:spPr/>
      <dgm:t>
        <a:bodyPr/>
        <a:lstStyle/>
        <a:p>
          <a:endParaRPr lang="en-US" sz="1400">
            <a:solidFill>
              <a:schemeClr val="accent2">
                <a:lumMod val="75000"/>
              </a:schemeClr>
            </a:solidFill>
          </a:endParaRPr>
        </a:p>
      </dgm:t>
    </dgm:pt>
    <dgm:pt modelId="{13EE9FFA-4D2B-45AE-95EA-CA62BF6D0310}" type="sibTrans" cxnId="{D7727169-FB55-4F5C-A8F8-A258B69125E8}">
      <dgm:prSet/>
      <dgm:spPr/>
      <dgm:t>
        <a:bodyPr/>
        <a:lstStyle/>
        <a:p>
          <a:endParaRPr lang="en-US" sz="1400">
            <a:solidFill>
              <a:schemeClr val="accent2">
                <a:lumMod val="75000"/>
              </a:schemeClr>
            </a:solidFill>
          </a:endParaRPr>
        </a:p>
      </dgm:t>
    </dgm:pt>
    <dgm:pt modelId="{04F0A2DF-84CA-424A-8CE9-59E0A5396FD4}">
      <dgm:prSet custT="1"/>
      <dgm:spPr/>
      <dgm:t>
        <a:bodyPr/>
        <a:lstStyle/>
        <a:p>
          <a:r>
            <a:rPr lang="en-US" sz="1400" dirty="0">
              <a:solidFill>
                <a:schemeClr val="accent2">
                  <a:lumMod val="75000"/>
                </a:schemeClr>
              </a:solidFill>
            </a:rPr>
            <a:t>External Affairs</a:t>
          </a:r>
        </a:p>
      </dgm:t>
    </dgm:pt>
    <dgm:pt modelId="{EFED4EDB-1996-4281-8E61-634887690DB5}" type="sibTrans" cxnId="{58174AED-516E-4053-822F-ACD8DD947259}">
      <dgm:prSet/>
      <dgm:spPr/>
      <dgm:t>
        <a:bodyPr/>
        <a:lstStyle/>
        <a:p>
          <a:endParaRPr lang="en-US" sz="1400">
            <a:solidFill>
              <a:schemeClr val="accent2">
                <a:lumMod val="75000"/>
              </a:schemeClr>
            </a:solidFill>
          </a:endParaRPr>
        </a:p>
      </dgm:t>
    </dgm:pt>
    <dgm:pt modelId="{10A950EB-BA18-491B-A2BF-9982D3F52EE0}" type="parTrans" cxnId="{58174AED-516E-4053-822F-ACD8DD947259}">
      <dgm:prSet/>
      <dgm:spPr/>
      <dgm:t>
        <a:bodyPr/>
        <a:lstStyle/>
        <a:p>
          <a:endParaRPr lang="en-US" sz="1400">
            <a:solidFill>
              <a:schemeClr val="accent2">
                <a:lumMod val="75000"/>
              </a:schemeClr>
            </a:solidFill>
          </a:endParaRPr>
        </a:p>
      </dgm:t>
    </dgm:pt>
    <dgm:pt modelId="{81F13A37-95EA-4397-923A-779AC2D8BD3A}">
      <dgm:prSet phldrT="[Text]" custT="1"/>
      <dgm:spPr/>
      <dgm:t>
        <a:bodyPr/>
        <a:lstStyle/>
        <a:p>
          <a:r>
            <a:rPr lang="en-US" sz="1400" dirty="0">
              <a:solidFill>
                <a:schemeClr val="accent2">
                  <a:lumMod val="75000"/>
                </a:schemeClr>
              </a:solidFill>
            </a:rPr>
            <a:t>Collections</a:t>
          </a:r>
        </a:p>
      </dgm:t>
    </dgm:pt>
    <dgm:pt modelId="{C623B901-DBC3-48E5-BA92-642B097215A3}" type="sibTrans" cxnId="{E6B41B70-6671-4284-A92E-9FAD9E33C5C9}">
      <dgm:prSet/>
      <dgm:spPr/>
      <dgm:t>
        <a:bodyPr/>
        <a:lstStyle/>
        <a:p>
          <a:endParaRPr lang="en-US" sz="1400">
            <a:solidFill>
              <a:schemeClr val="accent2">
                <a:lumMod val="75000"/>
              </a:schemeClr>
            </a:solidFill>
          </a:endParaRPr>
        </a:p>
      </dgm:t>
    </dgm:pt>
    <dgm:pt modelId="{AAC6035E-1140-41D4-9FEE-32A07EA73065}" type="parTrans" cxnId="{E6B41B70-6671-4284-A92E-9FAD9E33C5C9}">
      <dgm:prSet/>
      <dgm:spPr/>
      <dgm:t>
        <a:bodyPr/>
        <a:lstStyle/>
        <a:p>
          <a:endParaRPr lang="en-US" sz="1400">
            <a:solidFill>
              <a:schemeClr val="accent2">
                <a:lumMod val="75000"/>
              </a:schemeClr>
            </a:solidFill>
          </a:endParaRPr>
        </a:p>
      </dgm:t>
    </dgm:pt>
    <dgm:pt modelId="{C1DDD4BD-B261-49C2-9CA7-24C0FB083DF3}">
      <dgm:prSet phldrT="[Text]" custT="1"/>
      <dgm:spPr/>
      <dgm:t>
        <a:bodyPr/>
        <a:lstStyle/>
        <a:p>
          <a:r>
            <a:rPr lang="en-US" sz="1400" dirty="0">
              <a:solidFill>
                <a:schemeClr val="accent2">
                  <a:lumMod val="75000"/>
                </a:schemeClr>
              </a:solidFill>
            </a:rPr>
            <a:t>External Affairs</a:t>
          </a:r>
        </a:p>
      </dgm:t>
    </dgm:pt>
    <dgm:pt modelId="{66F226E0-A3E8-4926-8E86-94C9908008FB}" type="sibTrans" cxnId="{E10FB8D0-0C0D-41C7-B474-4D6010FFFA3D}">
      <dgm:prSet/>
      <dgm:spPr/>
      <dgm:t>
        <a:bodyPr/>
        <a:lstStyle/>
        <a:p>
          <a:endParaRPr lang="en-US" sz="1400">
            <a:solidFill>
              <a:schemeClr val="accent2">
                <a:lumMod val="75000"/>
              </a:schemeClr>
            </a:solidFill>
          </a:endParaRPr>
        </a:p>
      </dgm:t>
    </dgm:pt>
    <dgm:pt modelId="{CFE7E149-169E-4485-88D9-4A65987EA37F}" type="parTrans" cxnId="{E10FB8D0-0C0D-41C7-B474-4D6010FFFA3D}">
      <dgm:prSet/>
      <dgm:spPr/>
      <dgm:t>
        <a:bodyPr/>
        <a:lstStyle/>
        <a:p>
          <a:endParaRPr lang="en-US" sz="1400">
            <a:solidFill>
              <a:schemeClr val="accent2">
                <a:lumMod val="75000"/>
              </a:schemeClr>
            </a:solidFill>
          </a:endParaRPr>
        </a:p>
      </dgm:t>
    </dgm:pt>
    <dgm:pt modelId="{808D60C8-2195-4B93-A0AB-636B9AF5B103}">
      <dgm:prSet custT="1"/>
      <dgm:spPr/>
      <dgm:t>
        <a:bodyPr/>
        <a:lstStyle/>
        <a:p>
          <a:r>
            <a:rPr lang="en-US" sz="1400" dirty="0">
              <a:solidFill>
                <a:schemeClr val="accent2">
                  <a:lumMod val="75000"/>
                </a:schemeClr>
              </a:solidFill>
            </a:rPr>
            <a:t>City Council</a:t>
          </a:r>
        </a:p>
      </dgm:t>
    </dgm:pt>
    <dgm:pt modelId="{F9191692-EBE9-4BE9-86E2-45FDD2FCBE7F}" type="parTrans" cxnId="{71BEB168-79FF-4ADC-BF3A-44EF48065A3F}">
      <dgm:prSet/>
      <dgm:spPr/>
      <dgm:t>
        <a:bodyPr/>
        <a:lstStyle/>
        <a:p>
          <a:endParaRPr lang="en-US" sz="1400">
            <a:solidFill>
              <a:schemeClr val="accent2">
                <a:lumMod val="75000"/>
              </a:schemeClr>
            </a:solidFill>
          </a:endParaRPr>
        </a:p>
      </dgm:t>
    </dgm:pt>
    <dgm:pt modelId="{C9549273-A9BB-4F26-9C0C-DAAA7D9CDEB6}" type="sibTrans" cxnId="{71BEB168-79FF-4ADC-BF3A-44EF48065A3F}">
      <dgm:prSet/>
      <dgm:spPr/>
      <dgm:t>
        <a:bodyPr/>
        <a:lstStyle/>
        <a:p>
          <a:endParaRPr lang="en-US" sz="1400">
            <a:solidFill>
              <a:schemeClr val="accent2">
                <a:lumMod val="75000"/>
              </a:schemeClr>
            </a:solidFill>
          </a:endParaRPr>
        </a:p>
      </dgm:t>
    </dgm:pt>
    <dgm:pt modelId="{7B1FC15C-403E-4FCE-803D-B64DF6E207DF}" type="pres">
      <dgm:prSet presAssocID="{8E0D66C8-FC6A-4245-B5F7-EBC2C872EF6C}" presName="Name0" presStyleCnt="0">
        <dgm:presLayoutVars>
          <dgm:dir/>
          <dgm:animLvl val="lvl"/>
          <dgm:resizeHandles val="exact"/>
        </dgm:presLayoutVars>
      </dgm:prSet>
      <dgm:spPr/>
    </dgm:pt>
    <dgm:pt modelId="{F5E3BDBF-A2E6-4749-8AE4-D7BC9093A6B6}" type="pres">
      <dgm:prSet presAssocID="{80152091-7EEA-4A52-80D0-93C2523E2509}" presName="parTxOnly" presStyleLbl="node1" presStyleIdx="0" presStyleCnt="6">
        <dgm:presLayoutVars>
          <dgm:chMax val="0"/>
          <dgm:chPref val="0"/>
          <dgm:bulletEnabled val="1"/>
        </dgm:presLayoutVars>
      </dgm:prSet>
      <dgm:spPr/>
    </dgm:pt>
    <dgm:pt modelId="{4134F3C8-9611-44D2-AD97-D13D1B9BAC40}" type="pres">
      <dgm:prSet presAssocID="{9DD1F37D-9503-4C1F-8B2C-5D2F66D14FB1}" presName="parTxOnlySpace" presStyleCnt="0"/>
      <dgm:spPr/>
    </dgm:pt>
    <dgm:pt modelId="{1E22B148-083D-41CA-BAB0-FA0702CD0126}" type="pres">
      <dgm:prSet presAssocID="{C1DDD4BD-B261-49C2-9CA7-24C0FB083DF3}" presName="parTxOnly" presStyleLbl="node1" presStyleIdx="1" presStyleCnt="6">
        <dgm:presLayoutVars>
          <dgm:chMax val="0"/>
          <dgm:chPref val="0"/>
          <dgm:bulletEnabled val="1"/>
        </dgm:presLayoutVars>
      </dgm:prSet>
      <dgm:spPr/>
    </dgm:pt>
    <dgm:pt modelId="{A9FB6DE1-D6CE-47CB-B268-1D47BC82053C}" type="pres">
      <dgm:prSet presAssocID="{66F226E0-A3E8-4926-8E86-94C9908008FB}" presName="parTxOnlySpace" presStyleCnt="0"/>
      <dgm:spPr/>
    </dgm:pt>
    <dgm:pt modelId="{4023CF56-2D29-4D0F-A41A-2E8E064956FE}" type="pres">
      <dgm:prSet presAssocID="{81F13A37-95EA-4397-923A-779AC2D8BD3A}" presName="parTxOnly" presStyleLbl="node1" presStyleIdx="2" presStyleCnt="6">
        <dgm:presLayoutVars>
          <dgm:chMax val="0"/>
          <dgm:chPref val="0"/>
          <dgm:bulletEnabled val="1"/>
        </dgm:presLayoutVars>
      </dgm:prSet>
      <dgm:spPr/>
    </dgm:pt>
    <dgm:pt modelId="{8F707FA9-230F-4FB2-91E8-0F0AB69F7A1B}" type="pres">
      <dgm:prSet presAssocID="{C623B901-DBC3-48E5-BA92-642B097215A3}" presName="parTxOnlySpace" presStyleCnt="0"/>
      <dgm:spPr/>
    </dgm:pt>
    <dgm:pt modelId="{1912D333-8A2A-451C-993E-7FDF65676A11}" type="pres">
      <dgm:prSet presAssocID="{04F0A2DF-84CA-424A-8CE9-59E0A5396FD4}" presName="parTxOnly" presStyleLbl="node1" presStyleIdx="3" presStyleCnt="6">
        <dgm:presLayoutVars>
          <dgm:chMax val="0"/>
          <dgm:chPref val="0"/>
          <dgm:bulletEnabled val="1"/>
        </dgm:presLayoutVars>
      </dgm:prSet>
      <dgm:spPr/>
    </dgm:pt>
    <dgm:pt modelId="{C6BB9E87-EC5A-4039-93E7-F05F901E3D86}" type="pres">
      <dgm:prSet presAssocID="{EFED4EDB-1996-4281-8E61-634887690DB5}" presName="parTxOnlySpace" presStyleCnt="0"/>
      <dgm:spPr/>
    </dgm:pt>
    <dgm:pt modelId="{19E08B6D-EB23-49E5-BE14-8C2A4C71C192}" type="pres">
      <dgm:prSet presAssocID="{808D60C8-2195-4B93-A0AB-636B9AF5B103}" presName="parTxOnly" presStyleLbl="node1" presStyleIdx="4" presStyleCnt="6">
        <dgm:presLayoutVars>
          <dgm:chMax val="0"/>
          <dgm:chPref val="0"/>
          <dgm:bulletEnabled val="1"/>
        </dgm:presLayoutVars>
      </dgm:prSet>
      <dgm:spPr/>
    </dgm:pt>
    <dgm:pt modelId="{A4FE8C26-D6B8-4903-95B2-460DFFD03151}" type="pres">
      <dgm:prSet presAssocID="{C9549273-A9BB-4F26-9C0C-DAAA7D9CDEB6}" presName="parTxOnlySpace" presStyleCnt="0"/>
      <dgm:spPr/>
    </dgm:pt>
    <dgm:pt modelId="{AEF54896-1359-455C-8EB1-D7EED43D923F}" type="pres">
      <dgm:prSet presAssocID="{A36485F5-DC8C-40E6-BF28-C635773940CD}" presName="parTxOnly" presStyleLbl="node1" presStyleIdx="5" presStyleCnt="6">
        <dgm:presLayoutVars>
          <dgm:chMax val="0"/>
          <dgm:chPref val="0"/>
          <dgm:bulletEnabled val="1"/>
        </dgm:presLayoutVars>
      </dgm:prSet>
      <dgm:spPr/>
    </dgm:pt>
  </dgm:ptLst>
  <dgm:cxnLst>
    <dgm:cxn modelId="{FBD11E1F-CE69-44D8-8425-B92A4F91C062}" type="presOf" srcId="{04F0A2DF-84CA-424A-8CE9-59E0A5396FD4}" destId="{1912D333-8A2A-451C-993E-7FDF65676A11}" srcOrd="0" destOrd="0" presId="urn:microsoft.com/office/officeart/2005/8/layout/chevron1"/>
    <dgm:cxn modelId="{71BEB168-79FF-4ADC-BF3A-44EF48065A3F}" srcId="{8E0D66C8-FC6A-4245-B5F7-EBC2C872EF6C}" destId="{808D60C8-2195-4B93-A0AB-636B9AF5B103}" srcOrd="4" destOrd="0" parTransId="{F9191692-EBE9-4BE9-86E2-45FDD2FCBE7F}" sibTransId="{C9549273-A9BB-4F26-9C0C-DAAA7D9CDEB6}"/>
    <dgm:cxn modelId="{D7727169-FB55-4F5C-A8F8-A258B69125E8}" srcId="{8E0D66C8-FC6A-4245-B5F7-EBC2C872EF6C}" destId="{A36485F5-DC8C-40E6-BF28-C635773940CD}" srcOrd="5" destOrd="0" parTransId="{B791FEDB-5061-4A9F-87EB-FD996E71B701}" sibTransId="{13EE9FFA-4D2B-45AE-95EA-CA62BF6D0310}"/>
    <dgm:cxn modelId="{8181D84E-4CDF-4B8B-89F3-B5E3BC7D275B}" type="presOf" srcId="{A36485F5-DC8C-40E6-BF28-C635773940CD}" destId="{AEF54896-1359-455C-8EB1-D7EED43D923F}" srcOrd="0" destOrd="0" presId="urn:microsoft.com/office/officeart/2005/8/layout/chevron1"/>
    <dgm:cxn modelId="{E6B41B70-6671-4284-A92E-9FAD9E33C5C9}" srcId="{8E0D66C8-FC6A-4245-B5F7-EBC2C872EF6C}" destId="{81F13A37-95EA-4397-923A-779AC2D8BD3A}" srcOrd="2" destOrd="0" parTransId="{AAC6035E-1140-41D4-9FEE-32A07EA73065}" sibTransId="{C623B901-DBC3-48E5-BA92-642B097215A3}"/>
    <dgm:cxn modelId="{24B4B473-9911-4066-8457-E893BDA3CBE6}" srcId="{8E0D66C8-FC6A-4245-B5F7-EBC2C872EF6C}" destId="{80152091-7EEA-4A52-80D0-93C2523E2509}" srcOrd="0" destOrd="0" parTransId="{0310434F-EC7B-4593-8D61-DCE5837AF019}" sibTransId="{9DD1F37D-9503-4C1F-8B2C-5D2F66D14FB1}"/>
    <dgm:cxn modelId="{B266C284-DFC2-48EA-8820-E320709A74D8}" type="presOf" srcId="{C1DDD4BD-B261-49C2-9CA7-24C0FB083DF3}" destId="{1E22B148-083D-41CA-BAB0-FA0702CD0126}" srcOrd="0" destOrd="0" presId="urn:microsoft.com/office/officeart/2005/8/layout/chevron1"/>
    <dgm:cxn modelId="{964E31B6-E308-4131-A7A9-D1554837642C}" type="presOf" srcId="{80152091-7EEA-4A52-80D0-93C2523E2509}" destId="{F5E3BDBF-A2E6-4749-8AE4-D7BC9093A6B6}" srcOrd="0" destOrd="0" presId="urn:microsoft.com/office/officeart/2005/8/layout/chevron1"/>
    <dgm:cxn modelId="{E10FB8D0-0C0D-41C7-B474-4D6010FFFA3D}" srcId="{8E0D66C8-FC6A-4245-B5F7-EBC2C872EF6C}" destId="{C1DDD4BD-B261-49C2-9CA7-24C0FB083DF3}" srcOrd="1" destOrd="0" parTransId="{CFE7E149-169E-4485-88D9-4A65987EA37F}" sibTransId="{66F226E0-A3E8-4926-8E86-94C9908008FB}"/>
    <dgm:cxn modelId="{64253FD5-5796-4C98-9EB1-EB3D85F26176}" type="presOf" srcId="{808D60C8-2195-4B93-A0AB-636B9AF5B103}" destId="{19E08B6D-EB23-49E5-BE14-8C2A4C71C192}" srcOrd="0" destOrd="0" presId="urn:microsoft.com/office/officeart/2005/8/layout/chevron1"/>
    <dgm:cxn modelId="{58174AED-516E-4053-822F-ACD8DD947259}" srcId="{8E0D66C8-FC6A-4245-B5F7-EBC2C872EF6C}" destId="{04F0A2DF-84CA-424A-8CE9-59E0A5396FD4}" srcOrd="3" destOrd="0" parTransId="{10A950EB-BA18-491B-A2BF-9982D3F52EE0}" sibTransId="{EFED4EDB-1996-4281-8E61-634887690DB5}"/>
    <dgm:cxn modelId="{0E81C6F9-25B1-412B-AC9A-B2750B5C7505}" type="presOf" srcId="{81F13A37-95EA-4397-923A-779AC2D8BD3A}" destId="{4023CF56-2D29-4D0F-A41A-2E8E064956FE}" srcOrd="0" destOrd="0" presId="urn:microsoft.com/office/officeart/2005/8/layout/chevron1"/>
    <dgm:cxn modelId="{72E5CAFB-0B25-4D61-B136-3FA25F904B15}" type="presOf" srcId="{8E0D66C8-FC6A-4245-B5F7-EBC2C872EF6C}" destId="{7B1FC15C-403E-4FCE-803D-B64DF6E207DF}" srcOrd="0" destOrd="0" presId="urn:microsoft.com/office/officeart/2005/8/layout/chevron1"/>
    <dgm:cxn modelId="{E7CAD3FD-A263-4483-9BE7-16AFE6153172}" type="presParOf" srcId="{7B1FC15C-403E-4FCE-803D-B64DF6E207DF}" destId="{F5E3BDBF-A2E6-4749-8AE4-D7BC9093A6B6}" srcOrd="0" destOrd="0" presId="urn:microsoft.com/office/officeart/2005/8/layout/chevron1"/>
    <dgm:cxn modelId="{CD37C794-7EDA-437A-97BF-157CC7F17CEF}" type="presParOf" srcId="{7B1FC15C-403E-4FCE-803D-B64DF6E207DF}" destId="{4134F3C8-9611-44D2-AD97-D13D1B9BAC40}" srcOrd="1" destOrd="0" presId="urn:microsoft.com/office/officeart/2005/8/layout/chevron1"/>
    <dgm:cxn modelId="{934136B9-5857-4995-8B5E-129174B98C9A}" type="presParOf" srcId="{7B1FC15C-403E-4FCE-803D-B64DF6E207DF}" destId="{1E22B148-083D-41CA-BAB0-FA0702CD0126}" srcOrd="2" destOrd="0" presId="urn:microsoft.com/office/officeart/2005/8/layout/chevron1"/>
    <dgm:cxn modelId="{D73E35F4-83B7-4A33-AC72-CC325DF1A300}" type="presParOf" srcId="{7B1FC15C-403E-4FCE-803D-B64DF6E207DF}" destId="{A9FB6DE1-D6CE-47CB-B268-1D47BC82053C}" srcOrd="3" destOrd="0" presId="urn:microsoft.com/office/officeart/2005/8/layout/chevron1"/>
    <dgm:cxn modelId="{124416B1-A7FC-4A26-8EB6-9CF875640E58}" type="presParOf" srcId="{7B1FC15C-403E-4FCE-803D-B64DF6E207DF}" destId="{4023CF56-2D29-4D0F-A41A-2E8E064956FE}" srcOrd="4" destOrd="0" presId="urn:microsoft.com/office/officeart/2005/8/layout/chevron1"/>
    <dgm:cxn modelId="{59D1E033-CA0B-4BF0-B445-AE0943ABEE96}" type="presParOf" srcId="{7B1FC15C-403E-4FCE-803D-B64DF6E207DF}" destId="{8F707FA9-230F-4FB2-91E8-0F0AB69F7A1B}" srcOrd="5" destOrd="0" presId="urn:microsoft.com/office/officeart/2005/8/layout/chevron1"/>
    <dgm:cxn modelId="{FF490FE0-413B-49EF-B1C5-53846EE067B9}" type="presParOf" srcId="{7B1FC15C-403E-4FCE-803D-B64DF6E207DF}" destId="{1912D333-8A2A-451C-993E-7FDF65676A11}" srcOrd="6" destOrd="0" presId="urn:microsoft.com/office/officeart/2005/8/layout/chevron1"/>
    <dgm:cxn modelId="{A3ABFEB5-89C3-44B2-ABC0-969503A8CDDE}" type="presParOf" srcId="{7B1FC15C-403E-4FCE-803D-B64DF6E207DF}" destId="{C6BB9E87-EC5A-4039-93E7-F05F901E3D86}" srcOrd="7" destOrd="0" presId="urn:microsoft.com/office/officeart/2005/8/layout/chevron1"/>
    <dgm:cxn modelId="{8B57BE2F-1884-45BD-B2BA-D9F2B188E2D3}" type="presParOf" srcId="{7B1FC15C-403E-4FCE-803D-B64DF6E207DF}" destId="{19E08B6D-EB23-49E5-BE14-8C2A4C71C192}" srcOrd="8" destOrd="0" presId="urn:microsoft.com/office/officeart/2005/8/layout/chevron1"/>
    <dgm:cxn modelId="{5B3A2A51-B86B-492D-8F43-AF2A76B7010B}" type="presParOf" srcId="{7B1FC15C-403E-4FCE-803D-B64DF6E207DF}" destId="{A4FE8C26-D6B8-4903-95B2-460DFFD03151}" srcOrd="9" destOrd="0" presId="urn:microsoft.com/office/officeart/2005/8/layout/chevron1"/>
    <dgm:cxn modelId="{6BB97BE1-17EA-49A8-93F8-55812F329F90}" type="presParOf" srcId="{7B1FC15C-403E-4FCE-803D-B64DF6E207DF}" destId="{AEF54896-1359-455C-8EB1-D7EED43D923F}"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0D66C8-FC6A-4245-B5F7-EBC2C872EF6C}" type="doc">
      <dgm:prSet loTypeId="urn:microsoft.com/office/officeart/2005/8/layout/chevron1" loCatId="process" qsTypeId="urn:microsoft.com/office/officeart/2005/8/quickstyle/simple1" qsCatId="simple" csTypeId="urn:microsoft.com/office/officeart/2005/8/colors/accent1_1" csCatId="accent1" phldr="1"/>
      <dgm:spPr/>
    </dgm:pt>
    <dgm:pt modelId="{80152091-7EEA-4A52-80D0-93C2523E2509}">
      <dgm:prSet phldrT="[Text]" custT="1"/>
      <dgm:spPr/>
      <dgm:t>
        <a:bodyPr/>
        <a:lstStyle/>
        <a:p>
          <a:r>
            <a:rPr lang="en-US" sz="1400" dirty="0">
              <a:solidFill>
                <a:schemeClr val="tx2"/>
              </a:solidFill>
            </a:rPr>
            <a:t>Taxpayer Advocate</a:t>
          </a:r>
        </a:p>
      </dgm:t>
    </dgm:pt>
    <dgm:pt modelId="{0310434F-EC7B-4593-8D61-DCE5837AF019}" type="parTrans" cxnId="{24B4B473-9911-4066-8457-E893BDA3CBE6}">
      <dgm:prSet/>
      <dgm:spPr/>
      <dgm:t>
        <a:bodyPr/>
        <a:lstStyle/>
        <a:p>
          <a:endParaRPr lang="en-US" sz="1400">
            <a:solidFill>
              <a:schemeClr val="tx2"/>
            </a:solidFill>
          </a:endParaRPr>
        </a:p>
      </dgm:t>
    </dgm:pt>
    <dgm:pt modelId="{9DD1F37D-9503-4C1F-8B2C-5D2F66D14FB1}" type="sibTrans" cxnId="{24B4B473-9911-4066-8457-E893BDA3CBE6}">
      <dgm:prSet/>
      <dgm:spPr/>
      <dgm:t>
        <a:bodyPr/>
        <a:lstStyle/>
        <a:p>
          <a:endParaRPr lang="en-US" sz="1400">
            <a:solidFill>
              <a:schemeClr val="tx2"/>
            </a:solidFill>
          </a:endParaRPr>
        </a:p>
      </dgm:t>
    </dgm:pt>
    <dgm:pt modelId="{C1DDD4BD-B261-49C2-9CA7-24C0FB083DF3}">
      <dgm:prSet phldrT="[Text]" custT="1"/>
      <dgm:spPr/>
      <dgm:t>
        <a:bodyPr/>
        <a:lstStyle/>
        <a:p>
          <a:r>
            <a:rPr lang="en-US" sz="1400" dirty="0">
              <a:solidFill>
                <a:schemeClr val="tx2"/>
              </a:solidFill>
            </a:rPr>
            <a:t>Collections</a:t>
          </a:r>
        </a:p>
      </dgm:t>
    </dgm:pt>
    <dgm:pt modelId="{CFE7E149-169E-4485-88D9-4A65987EA37F}" type="parTrans" cxnId="{E10FB8D0-0C0D-41C7-B474-4D6010FFFA3D}">
      <dgm:prSet/>
      <dgm:spPr/>
      <dgm:t>
        <a:bodyPr/>
        <a:lstStyle/>
        <a:p>
          <a:endParaRPr lang="en-US" sz="1400">
            <a:solidFill>
              <a:schemeClr val="tx2"/>
            </a:solidFill>
          </a:endParaRPr>
        </a:p>
      </dgm:t>
    </dgm:pt>
    <dgm:pt modelId="{66F226E0-A3E8-4926-8E86-94C9908008FB}" type="sibTrans" cxnId="{E10FB8D0-0C0D-41C7-B474-4D6010FFFA3D}">
      <dgm:prSet/>
      <dgm:spPr/>
      <dgm:t>
        <a:bodyPr/>
        <a:lstStyle/>
        <a:p>
          <a:endParaRPr lang="en-US" sz="1400">
            <a:solidFill>
              <a:schemeClr val="tx2"/>
            </a:solidFill>
          </a:endParaRPr>
        </a:p>
      </dgm:t>
    </dgm:pt>
    <dgm:pt modelId="{81F13A37-95EA-4397-923A-779AC2D8BD3A}">
      <dgm:prSet phldrT="[Text]" custT="1"/>
      <dgm:spPr/>
      <dgm:t>
        <a:bodyPr/>
        <a:lstStyle/>
        <a:p>
          <a:r>
            <a:rPr lang="en-US" sz="1400" dirty="0">
              <a:solidFill>
                <a:schemeClr val="tx2"/>
              </a:solidFill>
            </a:rPr>
            <a:t>Audit</a:t>
          </a:r>
        </a:p>
      </dgm:t>
    </dgm:pt>
    <dgm:pt modelId="{AAC6035E-1140-41D4-9FEE-32A07EA73065}" type="parTrans" cxnId="{E6B41B70-6671-4284-A92E-9FAD9E33C5C9}">
      <dgm:prSet/>
      <dgm:spPr/>
      <dgm:t>
        <a:bodyPr/>
        <a:lstStyle/>
        <a:p>
          <a:endParaRPr lang="en-US" sz="1400">
            <a:solidFill>
              <a:schemeClr val="tx2"/>
            </a:solidFill>
          </a:endParaRPr>
        </a:p>
      </dgm:t>
    </dgm:pt>
    <dgm:pt modelId="{C623B901-DBC3-48E5-BA92-642B097215A3}" type="sibTrans" cxnId="{E6B41B70-6671-4284-A92E-9FAD9E33C5C9}">
      <dgm:prSet/>
      <dgm:spPr/>
      <dgm:t>
        <a:bodyPr/>
        <a:lstStyle/>
        <a:p>
          <a:endParaRPr lang="en-US" sz="1400">
            <a:solidFill>
              <a:schemeClr val="tx2"/>
            </a:solidFill>
          </a:endParaRPr>
        </a:p>
      </dgm:t>
    </dgm:pt>
    <dgm:pt modelId="{04F0A2DF-84CA-424A-8CE9-59E0A5396FD4}">
      <dgm:prSet custT="1"/>
      <dgm:spPr/>
      <dgm:t>
        <a:bodyPr/>
        <a:lstStyle/>
        <a:p>
          <a:r>
            <a:rPr lang="en-US" sz="1400" dirty="0">
              <a:solidFill>
                <a:schemeClr val="tx2"/>
              </a:solidFill>
            </a:rPr>
            <a:t>Taxpayer Advocate</a:t>
          </a:r>
        </a:p>
      </dgm:t>
    </dgm:pt>
    <dgm:pt modelId="{10A950EB-BA18-491B-A2BF-9982D3F52EE0}" type="parTrans" cxnId="{58174AED-516E-4053-822F-ACD8DD947259}">
      <dgm:prSet/>
      <dgm:spPr/>
      <dgm:t>
        <a:bodyPr/>
        <a:lstStyle/>
        <a:p>
          <a:endParaRPr lang="en-US" sz="1400">
            <a:solidFill>
              <a:schemeClr val="tx2"/>
            </a:solidFill>
          </a:endParaRPr>
        </a:p>
      </dgm:t>
    </dgm:pt>
    <dgm:pt modelId="{EFED4EDB-1996-4281-8E61-634887690DB5}" type="sibTrans" cxnId="{58174AED-516E-4053-822F-ACD8DD947259}">
      <dgm:prSet/>
      <dgm:spPr/>
      <dgm:t>
        <a:bodyPr/>
        <a:lstStyle/>
        <a:p>
          <a:endParaRPr lang="en-US" sz="1400">
            <a:solidFill>
              <a:schemeClr val="tx2"/>
            </a:solidFill>
          </a:endParaRPr>
        </a:p>
      </dgm:t>
    </dgm:pt>
    <dgm:pt modelId="{A36485F5-DC8C-40E6-BF28-C635773940CD}">
      <dgm:prSet custT="1"/>
      <dgm:spPr/>
      <dgm:t>
        <a:bodyPr/>
        <a:lstStyle/>
        <a:p>
          <a:r>
            <a:rPr lang="en-US" sz="1400" dirty="0">
              <a:solidFill>
                <a:schemeClr val="tx2"/>
              </a:solidFill>
            </a:rPr>
            <a:t>Customers</a:t>
          </a:r>
        </a:p>
      </dgm:t>
    </dgm:pt>
    <dgm:pt modelId="{B791FEDB-5061-4A9F-87EB-FD996E71B701}" type="parTrans" cxnId="{D7727169-FB55-4F5C-A8F8-A258B69125E8}">
      <dgm:prSet/>
      <dgm:spPr/>
      <dgm:t>
        <a:bodyPr/>
        <a:lstStyle/>
        <a:p>
          <a:endParaRPr lang="en-US" sz="1400">
            <a:solidFill>
              <a:schemeClr val="tx2"/>
            </a:solidFill>
          </a:endParaRPr>
        </a:p>
      </dgm:t>
    </dgm:pt>
    <dgm:pt modelId="{13EE9FFA-4D2B-45AE-95EA-CA62BF6D0310}" type="sibTrans" cxnId="{D7727169-FB55-4F5C-A8F8-A258B69125E8}">
      <dgm:prSet/>
      <dgm:spPr/>
      <dgm:t>
        <a:bodyPr/>
        <a:lstStyle/>
        <a:p>
          <a:endParaRPr lang="en-US" sz="1400">
            <a:solidFill>
              <a:schemeClr val="tx2"/>
            </a:solidFill>
          </a:endParaRPr>
        </a:p>
      </dgm:t>
    </dgm:pt>
    <dgm:pt modelId="{074F3E8C-4B62-429C-84B2-DD98C9E0218D}">
      <dgm:prSet custT="1"/>
      <dgm:spPr/>
      <dgm:t>
        <a:bodyPr/>
        <a:lstStyle/>
        <a:p>
          <a:r>
            <a:rPr lang="en-US" sz="1400" dirty="0">
              <a:solidFill>
                <a:schemeClr val="tx2"/>
              </a:solidFill>
            </a:rPr>
            <a:t>Collections</a:t>
          </a:r>
        </a:p>
      </dgm:t>
    </dgm:pt>
    <dgm:pt modelId="{28DBCAA3-6A63-438F-AE17-9C39CA61EBBB}" type="parTrans" cxnId="{0F9023BC-CBA0-40DA-87BB-2B13FA096B81}">
      <dgm:prSet/>
      <dgm:spPr/>
      <dgm:t>
        <a:bodyPr/>
        <a:lstStyle/>
        <a:p>
          <a:endParaRPr lang="en-US" sz="1400">
            <a:solidFill>
              <a:schemeClr val="tx2"/>
            </a:solidFill>
          </a:endParaRPr>
        </a:p>
      </dgm:t>
    </dgm:pt>
    <dgm:pt modelId="{4D908107-BFAA-439B-AB56-404791068737}" type="sibTrans" cxnId="{0F9023BC-CBA0-40DA-87BB-2B13FA096B81}">
      <dgm:prSet/>
      <dgm:spPr/>
      <dgm:t>
        <a:bodyPr/>
        <a:lstStyle/>
        <a:p>
          <a:endParaRPr lang="en-US" sz="1400">
            <a:solidFill>
              <a:schemeClr val="tx2"/>
            </a:solidFill>
          </a:endParaRPr>
        </a:p>
      </dgm:t>
    </dgm:pt>
    <dgm:pt modelId="{7B1FC15C-403E-4FCE-803D-B64DF6E207DF}" type="pres">
      <dgm:prSet presAssocID="{8E0D66C8-FC6A-4245-B5F7-EBC2C872EF6C}" presName="Name0" presStyleCnt="0">
        <dgm:presLayoutVars>
          <dgm:dir/>
          <dgm:animLvl val="lvl"/>
          <dgm:resizeHandles val="exact"/>
        </dgm:presLayoutVars>
      </dgm:prSet>
      <dgm:spPr/>
    </dgm:pt>
    <dgm:pt modelId="{F5E3BDBF-A2E6-4749-8AE4-D7BC9093A6B6}" type="pres">
      <dgm:prSet presAssocID="{80152091-7EEA-4A52-80D0-93C2523E2509}" presName="parTxOnly" presStyleLbl="node1" presStyleIdx="0" presStyleCnt="6">
        <dgm:presLayoutVars>
          <dgm:chMax val="0"/>
          <dgm:chPref val="0"/>
          <dgm:bulletEnabled val="1"/>
        </dgm:presLayoutVars>
      </dgm:prSet>
      <dgm:spPr/>
    </dgm:pt>
    <dgm:pt modelId="{4134F3C8-9611-44D2-AD97-D13D1B9BAC40}" type="pres">
      <dgm:prSet presAssocID="{9DD1F37D-9503-4C1F-8B2C-5D2F66D14FB1}" presName="parTxOnlySpace" presStyleCnt="0"/>
      <dgm:spPr/>
    </dgm:pt>
    <dgm:pt modelId="{1E22B148-083D-41CA-BAB0-FA0702CD0126}" type="pres">
      <dgm:prSet presAssocID="{C1DDD4BD-B261-49C2-9CA7-24C0FB083DF3}" presName="parTxOnly" presStyleLbl="node1" presStyleIdx="1" presStyleCnt="6">
        <dgm:presLayoutVars>
          <dgm:chMax val="0"/>
          <dgm:chPref val="0"/>
          <dgm:bulletEnabled val="1"/>
        </dgm:presLayoutVars>
      </dgm:prSet>
      <dgm:spPr/>
    </dgm:pt>
    <dgm:pt modelId="{A9FB6DE1-D6CE-47CB-B268-1D47BC82053C}" type="pres">
      <dgm:prSet presAssocID="{66F226E0-A3E8-4926-8E86-94C9908008FB}" presName="parTxOnlySpace" presStyleCnt="0"/>
      <dgm:spPr/>
    </dgm:pt>
    <dgm:pt modelId="{4023CF56-2D29-4D0F-A41A-2E8E064956FE}" type="pres">
      <dgm:prSet presAssocID="{81F13A37-95EA-4397-923A-779AC2D8BD3A}" presName="parTxOnly" presStyleLbl="node1" presStyleIdx="2" presStyleCnt="6">
        <dgm:presLayoutVars>
          <dgm:chMax val="0"/>
          <dgm:chPref val="0"/>
          <dgm:bulletEnabled val="1"/>
        </dgm:presLayoutVars>
      </dgm:prSet>
      <dgm:spPr/>
    </dgm:pt>
    <dgm:pt modelId="{8F707FA9-230F-4FB2-91E8-0F0AB69F7A1B}" type="pres">
      <dgm:prSet presAssocID="{C623B901-DBC3-48E5-BA92-642B097215A3}" presName="parTxOnlySpace" presStyleCnt="0"/>
      <dgm:spPr/>
    </dgm:pt>
    <dgm:pt modelId="{68DB6EF5-073B-48D2-A5B1-F849DF2AC9B9}" type="pres">
      <dgm:prSet presAssocID="{074F3E8C-4B62-429C-84B2-DD98C9E0218D}" presName="parTxOnly" presStyleLbl="node1" presStyleIdx="3" presStyleCnt="6">
        <dgm:presLayoutVars>
          <dgm:chMax val="0"/>
          <dgm:chPref val="0"/>
          <dgm:bulletEnabled val="1"/>
        </dgm:presLayoutVars>
      </dgm:prSet>
      <dgm:spPr/>
    </dgm:pt>
    <dgm:pt modelId="{C0512ED0-0FCA-4A98-B0DB-24DC1BF8EFA4}" type="pres">
      <dgm:prSet presAssocID="{4D908107-BFAA-439B-AB56-404791068737}" presName="parTxOnlySpace" presStyleCnt="0"/>
      <dgm:spPr/>
    </dgm:pt>
    <dgm:pt modelId="{1912D333-8A2A-451C-993E-7FDF65676A11}" type="pres">
      <dgm:prSet presAssocID="{04F0A2DF-84CA-424A-8CE9-59E0A5396FD4}" presName="parTxOnly" presStyleLbl="node1" presStyleIdx="4" presStyleCnt="6">
        <dgm:presLayoutVars>
          <dgm:chMax val="0"/>
          <dgm:chPref val="0"/>
          <dgm:bulletEnabled val="1"/>
        </dgm:presLayoutVars>
      </dgm:prSet>
      <dgm:spPr/>
    </dgm:pt>
    <dgm:pt modelId="{C6BB9E87-EC5A-4039-93E7-F05F901E3D86}" type="pres">
      <dgm:prSet presAssocID="{EFED4EDB-1996-4281-8E61-634887690DB5}" presName="parTxOnlySpace" presStyleCnt="0"/>
      <dgm:spPr/>
    </dgm:pt>
    <dgm:pt modelId="{AEF54896-1359-455C-8EB1-D7EED43D923F}" type="pres">
      <dgm:prSet presAssocID="{A36485F5-DC8C-40E6-BF28-C635773940CD}" presName="parTxOnly" presStyleLbl="node1" presStyleIdx="5" presStyleCnt="6">
        <dgm:presLayoutVars>
          <dgm:chMax val="0"/>
          <dgm:chPref val="0"/>
          <dgm:bulletEnabled val="1"/>
        </dgm:presLayoutVars>
      </dgm:prSet>
      <dgm:spPr/>
    </dgm:pt>
  </dgm:ptLst>
  <dgm:cxnLst>
    <dgm:cxn modelId="{FBD11E1F-CE69-44D8-8425-B92A4F91C062}" type="presOf" srcId="{04F0A2DF-84CA-424A-8CE9-59E0A5396FD4}" destId="{1912D333-8A2A-451C-993E-7FDF65676A11}" srcOrd="0" destOrd="0" presId="urn:microsoft.com/office/officeart/2005/8/layout/chevron1"/>
    <dgm:cxn modelId="{D7727169-FB55-4F5C-A8F8-A258B69125E8}" srcId="{8E0D66C8-FC6A-4245-B5F7-EBC2C872EF6C}" destId="{A36485F5-DC8C-40E6-BF28-C635773940CD}" srcOrd="5" destOrd="0" parTransId="{B791FEDB-5061-4A9F-87EB-FD996E71B701}" sibTransId="{13EE9FFA-4D2B-45AE-95EA-CA62BF6D0310}"/>
    <dgm:cxn modelId="{8181D84E-4CDF-4B8B-89F3-B5E3BC7D275B}" type="presOf" srcId="{A36485F5-DC8C-40E6-BF28-C635773940CD}" destId="{AEF54896-1359-455C-8EB1-D7EED43D923F}" srcOrd="0" destOrd="0" presId="urn:microsoft.com/office/officeart/2005/8/layout/chevron1"/>
    <dgm:cxn modelId="{E6B41B70-6671-4284-A92E-9FAD9E33C5C9}" srcId="{8E0D66C8-FC6A-4245-B5F7-EBC2C872EF6C}" destId="{81F13A37-95EA-4397-923A-779AC2D8BD3A}" srcOrd="2" destOrd="0" parTransId="{AAC6035E-1140-41D4-9FEE-32A07EA73065}" sibTransId="{C623B901-DBC3-48E5-BA92-642B097215A3}"/>
    <dgm:cxn modelId="{24B4B473-9911-4066-8457-E893BDA3CBE6}" srcId="{8E0D66C8-FC6A-4245-B5F7-EBC2C872EF6C}" destId="{80152091-7EEA-4A52-80D0-93C2523E2509}" srcOrd="0" destOrd="0" parTransId="{0310434F-EC7B-4593-8D61-DCE5837AF019}" sibTransId="{9DD1F37D-9503-4C1F-8B2C-5D2F66D14FB1}"/>
    <dgm:cxn modelId="{B266C284-DFC2-48EA-8820-E320709A74D8}" type="presOf" srcId="{C1DDD4BD-B261-49C2-9CA7-24C0FB083DF3}" destId="{1E22B148-083D-41CA-BAB0-FA0702CD0126}" srcOrd="0" destOrd="0" presId="urn:microsoft.com/office/officeart/2005/8/layout/chevron1"/>
    <dgm:cxn modelId="{76BAE2AA-9DC2-447E-A0FC-E69FCB0CD96B}" type="presOf" srcId="{074F3E8C-4B62-429C-84B2-DD98C9E0218D}" destId="{68DB6EF5-073B-48D2-A5B1-F849DF2AC9B9}" srcOrd="0" destOrd="0" presId="urn:microsoft.com/office/officeart/2005/8/layout/chevron1"/>
    <dgm:cxn modelId="{964E31B6-E308-4131-A7A9-D1554837642C}" type="presOf" srcId="{80152091-7EEA-4A52-80D0-93C2523E2509}" destId="{F5E3BDBF-A2E6-4749-8AE4-D7BC9093A6B6}" srcOrd="0" destOrd="0" presId="urn:microsoft.com/office/officeart/2005/8/layout/chevron1"/>
    <dgm:cxn modelId="{0F9023BC-CBA0-40DA-87BB-2B13FA096B81}" srcId="{8E0D66C8-FC6A-4245-B5F7-EBC2C872EF6C}" destId="{074F3E8C-4B62-429C-84B2-DD98C9E0218D}" srcOrd="3" destOrd="0" parTransId="{28DBCAA3-6A63-438F-AE17-9C39CA61EBBB}" sibTransId="{4D908107-BFAA-439B-AB56-404791068737}"/>
    <dgm:cxn modelId="{E10FB8D0-0C0D-41C7-B474-4D6010FFFA3D}" srcId="{8E0D66C8-FC6A-4245-B5F7-EBC2C872EF6C}" destId="{C1DDD4BD-B261-49C2-9CA7-24C0FB083DF3}" srcOrd="1" destOrd="0" parTransId="{CFE7E149-169E-4485-88D9-4A65987EA37F}" sibTransId="{66F226E0-A3E8-4926-8E86-94C9908008FB}"/>
    <dgm:cxn modelId="{58174AED-516E-4053-822F-ACD8DD947259}" srcId="{8E0D66C8-FC6A-4245-B5F7-EBC2C872EF6C}" destId="{04F0A2DF-84CA-424A-8CE9-59E0A5396FD4}" srcOrd="4" destOrd="0" parTransId="{10A950EB-BA18-491B-A2BF-9982D3F52EE0}" sibTransId="{EFED4EDB-1996-4281-8E61-634887690DB5}"/>
    <dgm:cxn modelId="{0E81C6F9-25B1-412B-AC9A-B2750B5C7505}" type="presOf" srcId="{81F13A37-95EA-4397-923A-779AC2D8BD3A}" destId="{4023CF56-2D29-4D0F-A41A-2E8E064956FE}" srcOrd="0" destOrd="0" presId="urn:microsoft.com/office/officeart/2005/8/layout/chevron1"/>
    <dgm:cxn modelId="{72E5CAFB-0B25-4D61-B136-3FA25F904B15}" type="presOf" srcId="{8E0D66C8-FC6A-4245-B5F7-EBC2C872EF6C}" destId="{7B1FC15C-403E-4FCE-803D-B64DF6E207DF}" srcOrd="0" destOrd="0" presId="urn:microsoft.com/office/officeart/2005/8/layout/chevron1"/>
    <dgm:cxn modelId="{E7CAD3FD-A263-4483-9BE7-16AFE6153172}" type="presParOf" srcId="{7B1FC15C-403E-4FCE-803D-B64DF6E207DF}" destId="{F5E3BDBF-A2E6-4749-8AE4-D7BC9093A6B6}" srcOrd="0" destOrd="0" presId="urn:microsoft.com/office/officeart/2005/8/layout/chevron1"/>
    <dgm:cxn modelId="{CD37C794-7EDA-437A-97BF-157CC7F17CEF}" type="presParOf" srcId="{7B1FC15C-403E-4FCE-803D-B64DF6E207DF}" destId="{4134F3C8-9611-44D2-AD97-D13D1B9BAC40}" srcOrd="1" destOrd="0" presId="urn:microsoft.com/office/officeart/2005/8/layout/chevron1"/>
    <dgm:cxn modelId="{934136B9-5857-4995-8B5E-129174B98C9A}" type="presParOf" srcId="{7B1FC15C-403E-4FCE-803D-B64DF6E207DF}" destId="{1E22B148-083D-41CA-BAB0-FA0702CD0126}" srcOrd="2" destOrd="0" presId="urn:microsoft.com/office/officeart/2005/8/layout/chevron1"/>
    <dgm:cxn modelId="{D73E35F4-83B7-4A33-AC72-CC325DF1A300}" type="presParOf" srcId="{7B1FC15C-403E-4FCE-803D-B64DF6E207DF}" destId="{A9FB6DE1-D6CE-47CB-B268-1D47BC82053C}" srcOrd="3" destOrd="0" presId="urn:microsoft.com/office/officeart/2005/8/layout/chevron1"/>
    <dgm:cxn modelId="{124416B1-A7FC-4A26-8EB6-9CF875640E58}" type="presParOf" srcId="{7B1FC15C-403E-4FCE-803D-B64DF6E207DF}" destId="{4023CF56-2D29-4D0F-A41A-2E8E064956FE}" srcOrd="4" destOrd="0" presId="urn:microsoft.com/office/officeart/2005/8/layout/chevron1"/>
    <dgm:cxn modelId="{59D1E033-CA0B-4BF0-B445-AE0943ABEE96}" type="presParOf" srcId="{7B1FC15C-403E-4FCE-803D-B64DF6E207DF}" destId="{8F707FA9-230F-4FB2-91E8-0F0AB69F7A1B}" srcOrd="5" destOrd="0" presId="urn:microsoft.com/office/officeart/2005/8/layout/chevron1"/>
    <dgm:cxn modelId="{0F314B57-A74C-4C94-B447-AF5509BAD155}" type="presParOf" srcId="{7B1FC15C-403E-4FCE-803D-B64DF6E207DF}" destId="{68DB6EF5-073B-48D2-A5B1-F849DF2AC9B9}" srcOrd="6" destOrd="0" presId="urn:microsoft.com/office/officeart/2005/8/layout/chevron1"/>
    <dgm:cxn modelId="{66A04F5B-3C97-4730-B3E7-F7F98CEC4268}" type="presParOf" srcId="{7B1FC15C-403E-4FCE-803D-B64DF6E207DF}" destId="{C0512ED0-0FCA-4A98-B0DB-24DC1BF8EFA4}" srcOrd="7" destOrd="0" presId="urn:microsoft.com/office/officeart/2005/8/layout/chevron1"/>
    <dgm:cxn modelId="{FF490FE0-413B-49EF-B1C5-53846EE067B9}" type="presParOf" srcId="{7B1FC15C-403E-4FCE-803D-B64DF6E207DF}" destId="{1912D333-8A2A-451C-993E-7FDF65676A11}" srcOrd="8" destOrd="0" presId="urn:microsoft.com/office/officeart/2005/8/layout/chevron1"/>
    <dgm:cxn modelId="{A3ABFEB5-89C3-44B2-ABC0-969503A8CDDE}" type="presParOf" srcId="{7B1FC15C-403E-4FCE-803D-B64DF6E207DF}" destId="{C6BB9E87-EC5A-4039-93E7-F05F901E3D86}" srcOrd="9" destOrd="0" presId="urn:microsoft.com/office/officeart/2005/8/layout/chevron1"/>
    <dgm:cxn modelId="{6BB97BE1-17EA-49A8-93F8-55812F329F90}" type="presParOf" srcId="{7B1FC15C-403E-4FCE-803D-B64DF6E207DF}" destId="{AEF54896-1359-455C-8EB1-D7EED43D923F}" srcOrd="1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0D66C8-FC6A-4245-B5F7-EBC2C872EF6C}" type="doc">
      <dgm:prSet loTypeId="urn:microsoft.com/office/officeart/2005/8/layout/chevron1" loCatId="process" qsTypeId="urn:microsoft.com/office/officeart/2005/8/quickstyle/simple1" qsCatId="simple" csTypeId="urn:microsoft.com/office/officeart/2005/8/colors/accent6_1" csCatId="accent6" phldr="1"/>
      <dgm:spPr/>
    </dgm:pt>
    <dgm:pt modelId="{80152091-7EEA-4A52-80D0-93C2523E2509}">
      <dgm:prSet phldrT="[Text]" custT="1"/>
      <dgm:spPr/>
      <dgm:t>
        <a:bodyPr/>
        <a:lstStyle/>
        <a:p>
          <a:r>
            <a:rPr lang="en-US" sz="1400" dirty="0">
              <a:solidFill>
                <a:srgbClr val="00B050"/>
              </a:solidFill>
            </a:rPr>
            <a:t>External Affairs</a:t>
          </a:r>
        </a:p>
      </dgm:t>
    </dgm:pt>
    <dgm:pt modelId="{0310434F-EC7B-4593-8D61-DCE5837AF019}" type="parTrans" cxnId="{24B4B473-9911-4066-8457-E893BDA3CBE6}">
      <dgm:prSet/>
      <dgm:spPr/>
      <dgm:t>
        <a:bodyPr/>
        <a:lstStyle/>
        <a:p>
          <a:endParaRPr lang="en-US" sz="1400">
            <a:solidFill>
              <a:srgbClr val="00B050"/>
            </a:solidFill>
          </a:endParaRPr>
        </a:p>
      </dgm:t>
    </dgm:pt>
    <dgm:pt modelId="{9DD1F37D-9503-4C1F-8B2C-5D2F66D14FB1}" type="sibTrans" cxnId="{24B4B473-9911-4066-8457-E893BDA3CBE6}">
      <dgm:prSet/>
      <dgm:spPr/>
      <dgm:t>
        <a:bodyPr/>
        <a:lstStyle/>
        <a:p>
          <a:endParaRPr lang="en-US" sz="1400">
            <a:solidFill>
              <a:srgbClr val="00B050"/>
            </a:solidFill>
          </a:endParaRPr>
        </a:p>
      </dgm:t>
    </dgm:pt>
    <dgm:pt modelId="{C1DDD4BD-B261-49C2-9CA7-24C0FB083DF3}">
      <dgm:prSet phldrT="[Text]" custT="1"/>
      <dgm:spPr/>
      <dgm:t>
        <a:bodyPr/>
        <a:lstStyle/>
        <a:p>
          <a:r>
            <a:rPr lang="en-US" sz="1400" dirty="0">
              <a:solidFill>
                <a:srgbClr val="00B050"/>
              </a:solidFill>
            </a:rPr>
            <a:t>Collections</a:t>
          </a:r>
        </a:p>
      </dgm:t>
    </dgm:pt>
    <dgm:pt modelId="{CFE7E149-169E-4485-88D9-4A65987EA37F}" type="parTrans" cxnId="{E10FB8D0-0C0D-41C7-B474-4D6010FFFA3D}">
      <dgm:prSet/>
      <dgm:spPr/>
      <dgm:t>
        <a:bodyPr/>
        <a:lstStyle/>
        <a:p>
          <a:endParaRPr lang="en-US" sz="1400">
            <a:solidFill>
              <a:srgbClr val="00B050"/>
            </a:solidFill>
          </a:endParaRPr>
        </a:p>
      </dgm:t>
    </dgm:pt>
    <dgm:pt modelId="{66F226E0-A3E8-4926-8E86-94C9908008FB}" type="sibTrans" cxnId="{E10FB8D0-0C0D-41C7-B474-4D6010FFFA3D}">
      <dgm:prSet/>
      <dgm:spPr/>
      <dgm:t>
        <a:bodyPr/>
        <a:lstStyle/>
        <a:p>
          <a:endParaRPr lang="en-US" sz="1400">
            <a:solidFill>
              <a:srgbClr val="00B050"/>
            </a:solidFill>
          </a:endParaRPr>
        </a:p>
      </dgm:t>
    </dgm:pt>
    <dgm:pt modelId="{81F13A37-95EA-4397-923A-779AC2D8BD3A}">
      <dgm:prSet phldrT="[Text]" custT="1"/>
      <dgm:spPr/>
      <dgm:t>
        <a:bodyPr/>
        <a:lstStyle/>
        <a:p>
          <a:r>
            <a:rPr lang="en-US" sz="1400" dirty="0">
              <a:solidFill>
                <a:srgbClr val="00B050"/>
              </a:solidFill>
            </a:rPr>
            <a:t>DOT</a:t>
          </a:r>
        </a:p>
      </dgm:t>
    </dgm:pt>
    <dgm:pt modelId="{AAC6035E-1140-41D4-9FEE-32A07EA73065}" type="parTrans" cxnId="{E6B41B70-6671-4284-A92E-9FAD9E33C5C9}">
      <dgm:prSet/>
      <dgm:spPr/>
      <dgm:t>
        <a:bodyPr/>
        <a:lstStyle/>
        <a:p>
          <a:endParaRPr lang="en-US" sz="1400">
            <a:solidFill>
              <a:srgbClr val="00B050"/>
            </a:solidFill>
          </a:endParaRPr>
        </a:p>
      </dgm:t>
    </dgm:pt>
    <dgm:pt modelId="{C623B901-DBC3-48E5-BA92-642B097215A3}" type="sibTrans" cxnId="{E6B41B70-6671-4284-A92E-9FAD9E33C5C9}">
      <dgm:prSet/>
      <dgm:spPr/>
      <dgm:t>
        <a:bodyPr/>
        <a:lstStyle/>
        <a:p>
          <a:endParaRPr lang="en-US" sz="1400">
            <a:solidFill>
              <a:srgbClr val="00B050"/>
            </a:solidFill>
          </a:endParaRPr>
        </a:p>
      </dgm:t>
    </dgm:pt>
    <dgm:pt modelId="{04F0A2DF-84CA-424A-8CE9-59E0A5396FD4}">
      <dgm:prSet custT="1"/>
      <dgm:spPr/>
      <dgm:t>
        <a:bodyPr/>
        <a:lstStyle/>
        <a:p>
          <a:r>
            <a:rPr lang="en-US" sz="1400" dirty="0">
              <a:solidFill>
                <a:srgbClr val="00B050"/>
              </a:solidFill>
            </a:rPr>
            <a:t>Collections</a:t>
          </a:r>
        </a:p>
      </dgm:t>
    </dgm:pt>
    <dgm:pt modelId="{10A950EB-BA18-491B-A2BF-9982D3F52EE0}" type="parTrans" cxnId="{58174AED-516E-4053-822F-ACD8DD947259}">
      <dgm:prSet/>
      <dgm:spPr/>
      <dgm:t>
        <a:bodyPr/>
        <a:lstStyle/>
        <a:p>
          <a:endParaRPr lang="en-US" sz="1400">
            <a:solidFill>
              <a:srgbClr val="00B050"/>
            </a:solidFill>
          </a:endParaRPr>
        </a:p>
      </dgm:t>
    </dgm:pt>
    <dgm:pt modelId="{EFED4EDB-1996-4281-8E61-634887690DB5}" type="sibTrans" cxnId="{58174AED-516E-4053-822F-ACD8DD947259}">
      <dgm:prSet/>
      <dgm:spPr/>
      <dgm:t>
        <a:bodyPr/>
        <a:lstStyle/>
        <a:p>
          <a:endParaRPr lang="en-US" sz="1400">
            <a:solidFill>
              <a:srgbClr val="00B050"/>
            </a:solidFill>
          </a:endParaRPr>
        </a:p>
      </dgm:t>
    </dgm:pt>
    <dgm:pt modelId="{A36485F5-DC8C-40E6-BF28-C635773940CD}">
      <dgm:prSet custT="1"/>
      <dgm:spPr/>
      <dgm:t>
        <a:bodyPr/>
        <a:lstStyle/>
        <a:p>
          <a:r>
            <a:rPr lang="en-US" sz="1400" dirty="0">
              <a:solidFill>
                <a:srgbClr val="00B050"/>
              </a:solidFill>
            </a:rPr>
            <a:t>Customers</a:t>
          </a:r>
        </a:p>
      </dgm:t>
    </dgm:pt>
    <dgm:pt modelId="{B791FEDB-5061-4A9F-87EB-FD996E71B701}" type="parTrans" cxnId="{D7727169-FB55-4F5C-A8F8-A258B69125E8}">
      <dgm:prSet/>
      <dgm:spPr/>
      <dgm:t>
        <a:bodyPr/>
        <a:lstStyle/>
        <a:p>
          <a:endParaRPr lang="en-US" sz="1400">
            <a:solidFill>
              <a:srgbClr val="00B050"/>
            </a:solidFill>
          </a:endParaRPr>
        </a:p>
      </dgm:t>
    </dgm:pt>
    <dgm:pt modelId="{13EE9FFA-4D2B-45AE-95EA-CA62BF6D0310}" type="sibTrans" cxnId="{D7727169-FB55-4F5C-A8F8-A258B69125E8}">
      <dgm:prSet/>
      <dgm:spPr/>
      <dgm:t>
        <a:bodyPr/>
        <a:lstStyle/>
        <a:p>
          <a:endParaRPr lang="en-US" sz="1400">
            <a:solidFill>
              <a:srgbClr val="00B050"/>
            </a:solidFill>
          </a:endParaRPr>
        </a:p>
      </dgm:t>
    </dgm:pt>
    <dgm:pt modelId="{7B1FC15C-403E-4FCE-803D-B64DF6E207DF}" type="pres">
      <dgm:prSet presAssocID="{8E0D66C8-FC6A-4245-B5F7-EBC2C872EF6C}" presName="Name0" presStyleCnt="0">
        <dgm:presLayoutVars>
          <dgm:dir/>
          <dgm:animLvl val="lvl"/>
          <dgm:resizeHandles val="exact"/>
        </dgm:presLayoutVars>
      </dgm:prSet>
      <dgm:spPr/>
    </dgm:pt>
    <dgm:pt modelId="{F5E3BDBF-A2E6-4749-8AE4-D7BC9093A6B6}" type="pres">
      <dgm:prSet presAssocID="{80152091-7EEA-4A52-80D0-93C2523E2509}" presName="parTxOnly" presStyleLbl="node1" presStyleIdx="0" presStyleCnt="5">
        <dgm:presLayoutVars>
          <dgm:chMax val="0"/>
          <dgm:chPref val="0"/>
          <dgm:bulletEnabled val="1"/>
        </dgm:presLayoutVars>
      </dgm:prSet>
      <dgm:spPr/>
    </dgm:pt>
    <dgm:pt modelId="{4134F3C8-9611-44D2-AD97-D13D1B9BAC40}" type="pres">
      <dgm:prSet presAssocID="{9DD1F37D-9503-4C1F-8B2C-5D2F66D14FB1}" presName="parTxOnlySpace" presStyleCnt="0"/>
      <dgm:spPr/>
    </dgm:pt>
    <dgm:pt modelId="{1E22B148-083D-41CA-BAB0-FA0702CD0126}" type="pres">
      <dgm:prSet presAssocID="{C1DDD4BD-B261-49C2-9CA7-24C0FB083DF3}" presName="parTxOnly" presStyleLbl="node1" presStyleIdx="1" presStyleCnt="5">
        <dgm:presLayoutVars>
          <dgm:chMax val="0"/>
          <dgm:chPref val="0"/>
          <dgm:bulletEnabled val="1"/>
        </dgm:presLayoutVars>
      </dgm:prSet>
      <dgm:spPr/>
    </dgm:pt>
    <dgm:pt modelId="{A9FB6DE1-D6CE-47CB-B268-1D47BC82053C}" type="pres">
      <dgm:prSet presAssocID="{66F226E0-A3E8-4926-8E86-94C9908008FB}" presName="parTxOnlySpace" presStyleCnt="0"/>
      <dgm:spPr/>
    </dgm:pt>
    <dgm:pt modelId="{4023CF56-2D29-4D0F-A41A-2E8E064956FE}" type="pres">
      <dgm:prSet presAssocID="{81F13A37-95EA-4397-923A-779AC2D8BD3A}" presName="parTxOnly" presStyleLbl="node1" presStyleIdx="2" presStyleCnt="5">
        <dgm:presLayoutVars>
          <dgm:chMax val="0"/>
          <dgm:chPref val="0"/>
          <dgm:bulletEnabled val="1"/>
        </dgm:presLayoutVars>
      </dgm:prSet>
      <dgm:spPr/>
    </dgm:pt>
    <dgm:pt modelId="{8F707FA9-230F-4FB2-91E8-0F0AB69F7A1B}" type="pres">
      <dgm:prSet presAssocID="{C623B901-DBC3-48E5-BA92-642B097215A3}" presName="parTxOnlySpace" presStyleCnt="0"/>
      <dgm:spPr/>
    </dgm:pt>
    <dgm:pt modelId="{1912D333-8A2A-451C-993E-7FDF65676A11}" type="pres">
      <dgm:prSet presAssocID="{04F0A2DF-84CA-424A-8CE9-59E0A5396FD4}" presName="parTxOnly" presStyleLbl="node1" presStyleIdx="3" presStyleCnt="5">
        <dgm:presLayoutVars>
          <dgm:chMax val="0"/>
          <dgm:chPref val="0"/>
          <dgm:bulletEnabled val="1"/>
        </dgm:presLayoutVars>
      </dgm:prSet>
      <dgm:spPr/>
    </dgm:pt>
    <dgm:pt modelId="{C6BB9E87-EC5A-4039-93E7-F05F901E3D86}" type="pres">
      <dgm:prSet presAssocID="{EFED4EDB-1996-4281-8E61-634887690DB5}" presName="parTxOnlySpace" presStyleCnt="0"/>
      <dgm:spPr/>
    </dgm:pt>
    <dgm:pt modelId="{AEF54896-1359-455C-8EB1-D7EED43D923F}" type="pres">
      <dgm:prSet presAssocID="{A36485F5-DC8C-40E6-BF28-C635773940CD}" presName="parTxOnly" presStyleLbl="node1" presStyleIdx="4" presStyleCnt="5">
        <dgm:presLayoutVars>
          <dgm:chMax val="0"/>
          <dgm:chPref val="0"/>
          <dgm:bulletEnabled val="1"/>
        </dgm:presLayoutVars>
      </dgm:prSet>
      <dgm:spPr/>
    </dgm:pt>
  </dgm:ptLst>
  <dgm:cxnLst>
    <dgm:cxn modelId="{FBD11E1F-CE69-44D8-8425-B92A4F91C062}" type="presOf" srcId="{04F0A2DF-84CA-424A-8CE9-59E0A5396FD4}" destId="{1912D333-8A2A-451C-993E-7FDF65676A11}" srcOrd="0" destOrd="0" presId="urn:microsoft.com/office/officeart/2005/8/layout/chevron1"/>
    <dgm:cxn modelId="{D7727169-FB55-4F5C-A8F8-A258B69125E8}" srcId="{8E0D66C8-FC6A-4245-B5F7-EBC2C872EF6C}" destId="{A36485F5-DC8C-40E6-BF28-C635773940CD}" srcOrd="4" destOrd="0" parTransId="{B791FEDB-5061-4A9F-87EB-FD996E71B701}" sibTransId="{13EE9FFA-4D2B-45AE-95EA-CA62BF6D0310}"/>
    <dgm:cxn modelId="{8181D84E-4CDF-4B8B-89F3-B5E3BC7D275B}" type="presOf" srcId="{A36485F5-DC8C-40E6-BF28-C635773940CD}" destId="{AEF54896-1359-455C-8EB1-D7EED43D923F}" srcOrd="0" destOrd="0" presId="urn:microsoft.com/office/officeart/2005/8/layout/chevron1"/>
    <dgm:cxn modelId="{E6B41B70-6671-4284-A92E-9FAD9E33C5C9}" srcId="{8E0D66C8-FC6A-4245-B5F7-EBC2C872EF6C}" destId="{81F13A37-95EA-4397-923A-779AC2D8BD3A}" srcOrd="2" destOrd="0" parTransId="{AAC6035E-1140-41D4-9FEE-32A07EA73065}" sibTransId="{C623B901-DBC3-48E5-BA92-642B097215A3}"/>
    <dgm:cxn modelId="{24B4B473-9911-4066-8457-E893BDA3CBE6}" srcId="{8E0D66C8-FC6A-4245-B5F7-EBC2C872EF6C}" destId="{80152091-7EEA-4A52-80D0-93C2523E2509}" srcOrd="0" destOrd="0" parTransId="{0310434F-EC7B-4593-8D61-DCE5837AF019}" sibTransId="{9DD1F37D-9503-4C1F-8B2C-5D2F66D14FB1}"/>
    <dgm:cxn modelId="{B266C284-DFC2-48EA-8820-E320709A74D8}" type="presOf" srcId="{C1DDD4BD-B261-49C2-9CA7-24C0FB083DF3}" destId="{1E22B148-083D-41CA-BAB0-FA0702CD0126}" srcOrd="0" destOrd="0" presId="urn:microsoft.com/office/officeart/2005/8/layout/chevron1"/>
    <dgm:cxn modelId="{964E31B6-E308-4131-A7A9-D1554837642C}" type="presOf" srcId="{80152091-7EEA-4A52-80D0-93C2523E2509}" destId="{F5E3BDBF-A2E6-4749-8AE4-D7BC9093A6B6}" srcOrd="0" destOrd="0" presId="urn:microsoft.com/office/officeart/2005/8/layout/chevron1"/>
    <dgm:cxn modelId="{E10FB8D0-0C0D-41C7-B474-4D6010FFFA3D}" srcId="{8E0D66C8-FC6A-4245-B5F7-EBC2C872EF6C}" destId="{C1DDD4BD-B261-49C2-9CA7-24C0FB083DF3}" srcOrd="1" destOrd="0" parTransId="{CFE7E149-169E-4485-88D9-4A65987EA37F}" sibTransId="{66F226E0-A3E8-4926-8E86-94C9908008FB}"/>
    <dgm:cxn modelId="{58174AED-516E-4053-822F-ACD8DD947259}" srcId="{8E0D66C8-FC6A-4245-B5F7-EBC2C872EF6C}" destId="{04F0A2DF-84CA-424A-8CE9-59E0A5396FD4}" srcOrd="3" destOrd="0" parTransId="{10A950EB-BA18-491B-A2BF-9982D3F52EE0}" sibTransId="{EFED4EDB-1996-4281-8E61-634887690DB5}"/>
    <dgm:cxn modelId="{0E81C6F9-25B1-412B-AC9A-B2750B5C7505}" type="presOf" srcId="{81F13A37-95EA-4397-923A-779AC2D8BD3A}" destId="{4023CF56-2D29-4D0F-A41A-2E8E064956FE}" srcOrd="0" destOrd="0" presId="urn:microsoft.com/office/officeart/2005/8/layout/chevron1"/>
    <dgm:cxn modelId="{72E5CAFB-0B25-4D61-B136-3FA25F904B15}" type="presOf" srcId="{8E0D66C8-FC6A-4245-B5F7-EBC2C872EF6C}" destId="{7B1FC15C-403E-4FCE-803D-B64DF6E207DF}" srcOrd="0" destOrd="0" presId="urn:microsoft.com/office/officeart/2005/8/layout/chevron1"/>
    <dgm:cxn modelId="{E7CAD3FD-A263-4483-9BE7-16AFE6153172}" type="presParOf" srcId="{7B1FC15C-403E-4FCE-803D-B64DF6E207DF}" destId="{F5E3BDBF-A2E6-4749-8AE4-D7BC9093A6B6}" srcOrd="0" destOrd="0" presId="urn:microsoft.com/office/officeart/2005/8/layout/chevron1"/>
    <dgm:cxn modelId="{CD37C794-7EDA-437A-97BF-157CC7F17CEF}" type="presParOf" srcId="{7B1FC15C-403E-4FCE-803D-B64DF6E207DF}" destId="{4134F3C8-9611-44D2-AD97-D13D1B9BAC40}" srcOrd="1" destOrd="0" presId="urn:microsoft.com/office/officeart/2005/8/layout/chevron1"/>
    <dgm:cxn modelId="{934136B9-5857-4995-8B5E-129174B98C9A}" type="presParOf" srcId="{7B1FC15C-403E-4FCE-803D-B64DF6E207DF}" destId="{1E22B148-083D-41CA-BAB0-FA0702CD0126}" srcOrd="2" destOrd="0" presId="urn:microsoft.com/office/officeart/2005/8/layout/chevron1"/>
    <dgm:cxn modelId="{D73E35F4-83B7-4A33-AC72-CC325DF1A300}" type="presParOf" srcId="{7B1FC15C-403E-4FCE-803D-B64DF6E207DF}" destId="{A9FB6DE1-D6CE-47CB-B268-1D47BC82053C}" srcOrd="3" destOrd="0" presId="urn:microsoft.com/office/officeart/2005/8/layout/chevron1"/>
    <dgm:cxn modelId="{124416B1-A7FC-4A26-8EB6-9CF875640E58}" type="presParOf" srcId="{7B1FC15C-403E-4FCE-803D-B64DF6E207DF}" destId="{4023CF56-2D29-4D0F-A41A-2E8E064956FE}" srcOrd="4" destOrd="0" presId="urn:microsoft.com/office/officeart/2005/8/layout/chevron1"/>
    <dgm:cxn modelId="{59D1E033-CA0B-4BF0-B445-AE0943ABEE96}" type="presParOf" srcId="{7B1FC15C-403E-4FCE-803D-B64DF6E207DF}" destId="{8F707FA9-230F-4FB2-91E8-0F0AB69F7A1B}" srcOrd="5" destOrd="0" presId="urn:microsoft.com/office/officeart/2005/8/layout/chevron1"/>
    <dgm:cxn modelId="{FF490FE0-413B-49EF-B1C5-53846EE067B9}" type="presParOf" srcId="{7B1FC15C-403E-4FCE-803D-B64DF6E207DF}" destId="{1912D333-8A2A-451C-993E-7FDF65676A11}" srcOrd="6" destOrd="0" presId="urn:microsoft.com/office/officeart/2005/8/layout/chevron1"/>
    <dgm:cxn modelId="{A3ABFEB5-89C3-44B2-ABC0-969503A8CDDE}" type="presParOf" srcId="{7B1FC15C-403E-4FCE-803D-B64DF6E207DF}" destId="{C6BB9E87-EC5A-4039-93E7-F05F901E3D86}" srcOrd="7" destOrd="0" presId="urn:microsoft.com/office/officeart/2005/8/layout/chevron1"/>
    <dgm:cxn modelId="{6BB97BE1-17EA-49A8-93F8-55812F329F90}" type="presParOf" srcId="{7B1FC15C-403E-4FCE-803D-B64DF6E207DF}" destId="{AEF54896-1359-455C-8EB1-D7EED43D923F}" srcOrd="8"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0D66C8-FC6A-4245-B5F7-EBC2C872EF6C}" type="doc">
      <dgm:prSet loTypeId="urn:microsoft.com/office/officeart/2005/8/layout/chevron1" loCatId="process" qsTypeId="urn:microsoft.com/office/officeart/2005/8/quickstyle/simple1" qsCatId="simple" csTypeId="urn:microsoft.com/office/officeart/2005/8/colors/accent1_1" csCatId="accent1" phldr="1"/>
      <dgm:spPr/>
    </dgm:pt>
    <dgm:pt modelId="{80152091-7EEA-4A52-80D0-93C2523E2509}">
      <dgm:prSet phldrT="[Text]"/>
      <dgm:spPr/>
      <dgm:t>
        <a:bodyPr/>
        <a:lstStyle/>
        <a:p>
          <a:r>
            <a:rPr lang="en-US" dirty="0"/>
            <a:t>Taxpayer Advocate</a:t>
          </a:r>
        </a:p>
      </dgm:t>
    </dgm:pt>
    <dgm:pt modelId="{0310434F-EC7B-4593-8D61-DCE5837AF019}" type="parTrans" cxnId="{24B4B473-9911-4066-8457-E893BDA3CBE6}">
      <dgm:prSet/>
      <dgm:spPr/>
      <dgm:t>
        <a:bodyPr/>
        <a:lstStyle/>
        <a:p>
          <a:endParaRPr lang="en-US"/>
        </a:p>
      </dgm:t>
    </dgm:pt>
    <dgm:pt modelId="{9DD1F37D-9503-4C1F-8B2C-5D2F66D14FB1}" type="sibTrans" cxnId="{24B4B473-9911-4066-8457-E893BDA3CBE6}">
      <dgm:prSet/>
      <dgm:spPr/>
      <dgm:t>
        <a:bodyPr/>
        <a:lstStyle/>
        <a:p>
          <a:endParaRPr lang="en-US"/>
        </a:p>
      </dgm:t>
    </dgm:pt>
    <dgm:pt modelId="{C1DDD4BD-B261-49C2-9CA7-24C0FB083DF3}">
      <dgm:prSet phldrT="[Text]"/>
      <dgm:spPr/>
      <dgm:t>
        <a:bodyPr/>
        <a:lstStyle/>
        <a:p>
          <a:r>
            <a:rPr lang="en-US" dirty="0"/>
            <a:t>Collections</a:t>
          </a:r>
        </a:p>
      </dgm:t>
    </dgm:pt>
    <dgm:pt modelId="{CFE7E149-169E-4485-88D9-4A65987EA37F}" type="parTrans" cxnId="{E10FB8D0-0C0D-41C7-B474-4D6010FFFA3D}">
      <dgm:prSet/>
      <dgm:spPr/>
      <dgm:t>
        <a:bodyPr/>
        <a:lstStyle/>
        <a:p>
          <a:endParaRPr lang="en-US"/>
        </a:p>
      </dgm:t>
    </dgm:pt>
    <dgm:pt modelId="{66F226E0-A3E8-4926-8E86-94C9908008FB}" type="sibTrans" cxnId="{E10FB8D0-0C0D-41C7-B474-4D6010FFFA3D}">
      <dgm:prSet/>
      <dgm:spPr/>
      <dgm:t>
        <a:bodyPr/>
        <a:lstStyle/>
        <a:p>
          <a:endParaRPr lang="en-US"/>
        </a:p>
      </dgm:t>
    </dgm:pt>
    <dgm:pt modelId="{81F13A37-95EA-4397-923A-779AC2D8BD3A}">
      <dgm:prSet phldrT="[Text]" custT="1"/>
      <dgm:spPr/>
      <dgm:t>
        <a:bodyPr/>
        <a:lstStyle/>
        <a:p>
          <a:r>
            <a:rPr lang="en-US" sz="1600" dirty="0"/>
            <a:t>Audit</a:t>
          </a:r>
        </a:p>
      </dgm:t>
    </dgm:pt>
    <dgm:pt modelId="{AAC6035E-1140-41D4-9FEE-32A07EA73065}" type="parTrans" cxnId="{E6B41B70-6671-4284-A92E-9FAD9E33C5C9}">
      <dgm:prSet/>
      <dgm:spPr/>
      <dgm:t>
        <a:bodyPr/>
        <a:lstStyle/>
        <a:p>
          <a:endParaRPr lang="en-US"/>
        </a:p>
      </dgm:t>
    </dgm:pt>
    <dgm:pt modelId="{C623B901-DBC3-48E5-BA92-642B097215A3}" type="sibTrans" cxnId="{E6B41B70-6671-4284-A92E-9FAD9E33C5C9}">
      <dgm:prSet/>
      <dgm:spPr/>
      <dgm:t>
        <a:bodyPr/>
        <a:lstStyle/>
        <a:p>
          <a:endParaRPr lang="en-US"/>
        </a:p>
      </dgm:t>
    </dgm:pt>
    <dgm:pt modelId="{04F0A2DF-84CA-424A-8CE9-59E0A5396FD4}">
      <dgm:prSet/>
      <dgm:spPr/>
      <dgm:t>
        <a:bodyPr/>
        <a:lstStyle/>
        <a:p>
          <a:r>
            <a:rPr lang="en-US" dirty="0"/>
            <a:t>Taxpayer Advocate</a:t>
          </a:r>
        </a:p>
      </dgm:t>
    </dgm:pt>
    <dgm:pt modelId="{10A950EB-BA18-491B-A2BF-9982D3F52EE0}" type="parTrans" cxnId="{58174AED-516E-4053-822F-ACD8DD947259}">
      <dgm:prSet/>
      <dgm:spPr/>
      <dgm:t>
        <a:bodyPr/>
        <a:lstStyle/>
        <a:p>
          <a:endParaRPr lang="en-US"/>
        </a:p>
      </dgm:t>
    </dgm:pt>
    <dgm:pt modelId="{EFED4EDB-1996-4281-8E61-634887690DB5}" type="sibTrans" cxnId="{58174AED-516E-4053-822F-ACD8DD947259}">
      <dgm:prSet/>
      <dgm:spPr/>
      <dgm:t>
        <a:bodyPr/>
        <a:lstStyle/>
        <a:p>
          <a:endParaRPr lang="en-US"/>
        </a:p>
      </dgm:t>
    </dgm:pt>
    <dgm:pt modelId="{A36485F5-DC8C-40E6-BF28-C635773940CD}">
      <dgm:prSet/>
      <dgm:spPr/>
      <dgm:t>
        <a:bodyPr/>
        <a:lstStyle/>
        <a:p>
          <a:r>
            <a:rPr lang="en-US" dirty="0"/>
            <a:t>Customers</a:t>
          </a:r>
        </a:p>
      </dgm:t>
    </dgm:pt>
    <dgm:pt modelId="{B791FEDB-5061-4A9F-87EB-FD996E71B701}" type="parTrans" cxnId="{D7727169-FB55-4F5C-A8F8-A258B69125E8}">
      <dgm:prSet/>
      <dgm:spPr/>
      <dgm:t>
        <a:bodyPr/>
        <a:lstStyle/>
        <a:p>
          <a:endParaRPr lang="en-US"/>
        </a:p>
      </dgm:t>
    </dgm:pt>
    <dgm:pt modelId="{13EE9FFA-4D2B-45AE-95EA-CA62BF6D0310}" type="sibTrans" cxnId="{D7727169-FB55-4F5C-A8F8-A258B69125E8}">
      <dgm:prSet/>
      <dgm:spPr/>
      <dgm:t>
        <a:bodyPr/>
        <a:lstStyle/>
        <a:p>
          <a:endParaRPr lang="en-US"/>
        </a:p>
      </dgm:t>
    </dgm:pt>
    <dgm:pt modelId="{074F3E8C-4B62-429C-84B2-DD98C9E0218D}">
      <dgm:prSet/>
      <dgm:spPr/>
      <dgm:t>
        <a:bodyPr/>
        <a:lstStyle/>
        <a:p>
          <a:r>
            <a:rPr lang="en-US" dirty="0"/>
            <a:t>Collections</a:t>
          </a:r>
        </a:p>
      </dgm:t>
    </dgm:pt>
    <dgm:pt modelId="{28DBCAA3-6A63-438F-AE17-9C39CA61EBBB}" type="parTrans" cxnId="{0F9023BC-CBA0-40DA-87BB-2B13FA096B81}">
      <dgm:prSet/>
      <dgm:spPr/>
      <dgm:t>
        <a:bodyPr/>
        <a:lstStyle/>
        <a:p>
          <a:endParaRPr lang="en-US"/>
        </a:p>
      </dgm:t>
    </dgm:pt>
    <dgm:pt modelId="{4D908107-BFAA-439B-AB56-404791068737}" type="sibTrans" cxnId="{0F9023BC-CBA0-40DA-87BB-2B13FA096B81}">
      <dgm:prSet/>
      <dgm:spPr/>
      <dgm:t>
        <a:bodyPr/>
        <a:lstStyle/>
        <a:p>
          <a:endParaRPr lang="en-US"/>
        </a:p>
      </dgm:t>
    </dgm:pt>
    <dgm:pt modelId="{7B1FC15C-403E-4FCE-803D-B64DF6E207DF}" type="pres">
      <dgm:prSet presAssocID="{8E0D66C8-FC6A-4245-B5F7-EBC2C872EF6C}" presName="Name0" presStyleCnt="0">
        <dgm:presLayoutVars>
          <dgm:dir/>
          <dgm:animLvl val="lvl"/>
          <dgm:resizeHandles val="exact"/>
        </dgm:presLayoutVars>
      </dgm:prSet>
      <dgm:spPr/>
    </dgm:pt>
    <dgm:pt modelId="{F5E3BDBF-A2E6-4749-8AE4-D7BC9093A6B6}" type="pres">
      <dgm:prSet presAssocID="{80152091-7EEA-4A52-80D0-93C2523E2509}" presName="parTxOnly" presStyleLbl="node1" presStyleIdx="0" presStyleCnt="6">
        <dgm:presLayoutVars>
          <dgm:chMax val="0"/>
          <dgm:chPref val="0"/>
          <dgm:bulletEnabled val="1"/>
        </dgm:presLayoutVars>
      </dgm:prSet>
      <dgm:spPr/>
    </dgm:pt>
    <dgm:pt modelId="{4134F3C8-9611-44D2-AD97-D13D1B9BAC40}" type="pres">
      <dgm:prSet presAssocID="{9DD1F37D-9503-4C1F-8B2C-5D2F66D14FB1}" presName="parTxOnlySpace" presStyleCnt="0"/>
      <dgm:spPr/>
    </dgm:pt>
    <dgm:pt modelId="{1E22B148-083D-41CA-BAB0-FA0702CD0126}" type="pres">
      <dgm:prSet presAssocID="{C1DDD4BD-B261-49C2-9CA7-24C0FB083DF3}" presName="parTxOnly" presStyleLbl="node1" presStyleIdx="1" presStyleCnt="6">
        <dgm:presLayoutVars>
          <dgm:chMax val="0"/>
          <dgm:chPref val="0"/>
          <dgm:bulletEnabled val="1"/>
        </dgm:presLayoutVars>
      </dgm:prSet>
      <dgm:spPr/>
    </dgm:pt>
    <dgm:pt modelId="{A9FB6DE1-D6CE-47CB-B268-1D47BC82053C}" type="pres">
      <dgm:prSet presAssocID="{66F226E0-A3E8-4926-8E86-94C9908008FB}" presName="parTxOnlySpace" presStyleCnt="0"/>
      <dgm:spPr/>
    </dgm:pt>
    <dgm:pt modelId="{4023CF56-2D29-4D0F-A41A-2E8E064956FE}" type="pres">
      <dgm:prSet presAssocID="{81F13A37-95EA-4397-923A-779AC2D8BD3A}" presName="parTxOnly" presStyleLbl="node1" presStyleIdx="2" presStyleCnt="6">
        <dgm:presLayoutVars>
          <dgm:chMax val="0"/>
          <dgm:chPref val="0"/>
          <dgm:bulletEnabled val="1"/>
        </dgm:presLayoutVars>
      </dgm:prSet>
      <dgm:spPr/>
    </dgm:pt>
    <dgm:pt modelId="{8F707FA9-230F-4FB2-91E8-0F0AB69F7A1B}" type="pres">
      <dgm:prSet presAssocID="{C623B901-DBC3-48E5-BA92-642B097215A3}" presName="parTxOnlySpace" presStyleCnt="0"/>
      <dgm:spPr/>
    </dgm:pt>
    <dgm:pt modelId="{68DB6EF5-073B-48D2-A5B1-F849DF2AC9B9}" type="pres">
      <dgm:prSet presAssocID="{074F3E8C-4B62-429C-84B2-DD98C9E0218D}" presName="parTxOnly" presStyleLbl="node1" presStyleIdx="3" presStyleCnt="6">
        <dgm:presLayoutVars>
          <dgm:chMax val="0"/>
          <dgm:chPref val="0"/>
          <dgm:bulletEnabled val="1"/>
        </dgm:presLayoutVars>
      </dgm:prSet>
      <dgm:spPr/>
    </dgm:pt>
    <dgm:pt modelId="{C0512ED0-0FCA-4A98-B0DB-24DC1BF8EFA4}" type="pres">
      <dgm:prSet presAssocID="{4D908107-BFAA-439B-AB56-404791068737}" presName="parTxOnlySpace" presStyleCnt="0"/>
      <dgm:spPr/>
    </dgm:pt>
    <dgm:pt modelId="{1912D333-8A2A-451C-993E-7FDF65676A11}" type="pres">
      <dgm:prSet presAssocID="{04F0A2DF-84CA-424A-8CE9-59E0A5396FD4}" presName="parTxOnly" presStyleLbl="node1" presStyleIdx="4" presStyleCnt="6">
        <dgm:presLayoutVars>
          <dgm:chMax val="0"/>
          <dgm:chPref val="0"/>
          <dgm:bulletEnabled val="1"/>
        </dgm:presLayoutVars>
      </dgm:prSet>
      <dgm:spPr/>
    </dgm:pt>
    <dgm:pt modelId="{C6BB9E87-EC5A-4039-93E7-F05F901E3D86}" type="pres">
      <dgm:prSet presAssocID="{EFED4EDB-1996-4281-8E61-634887690DB5}" presName="parTxOnlySpace" presStyleCnt="0"/>
      <dgm:spPr/>
    </dgm:pt>
    <dgm:pt modelId="{AEF54896-1359-455C-8EB1-D7EED43D923F}" type="pres">
      <dgm:prSet presAssocID="{A36485F5-DC8C-40E6-BF28-C635773940CD}" presName="parTxOnly" presStyleLbl="node1" presStyleIdx="5" presStyleCnt="6">
        <dgm:presLayoutVars>
          <dgm:chMax val="0"/>
          <dgm:chPref val="0"/>
          <dgm:bulletEnabled val="1"/>
        </dgm:presLayoutVars>
      </dgm:prSet>
      <dgm:spPr/>
    </dgm:pt>
  </dgm:ptLst>
  <dgm:cxnLst>
    <dgm:cxn modelId="{FBD11E1F-CE69-44D8-8425-B92A4F91C062}" type="presOf" srcId="{04F0A2DF-84CA-424A-8CE9-59E0A5396FD4}" destId="{1912D333-8A2A-451C-993E-7FDF65676A11}" srcOrd="0" destOrd="0" presId="urn:microsoft.com/office/officeart/2005/8/layout/chevron1"/>
    <dgm:cxn modelId="{D7727169-FB55-4F5C-A8F8-A258B69125E8}" srcId="{8E0D66C8-FC6A-4245-B5F7-EBC2C872EF6C}" destId="{A36485F5-DC8C-40E6-BF28-C635773940CD}" srcOrd="5" destOrd="0" parTransId="{B791FEDB-5061-4A9F-87EB-FD996E71B701}" sibTransId="{13EE9FFA-4D2B-45AE-95EA-CA62BF6D0310}"/>
    <dgm:cxn modelId="{8181D84E-4CDF-4B8B-89F3-B5E3BC7D275B}" type="presOf" srcId="{A36485F5-DC8C-40E6-BF28-C635773940CD}" destId="{AEF54896-1359-455C-8EB1-D7EED43D923F}" srcOrd="0" destOrd="0" presId="urn:microsoft.com/office/officeart/2005/8/layout/chevron1"/>
    <dgm:cxn modelId="{E6B41B70-6671-4284-A92E-9FAD9E33C5C9}" srcId="{8E0D66C8-FC6A-4245-B5F7-EBC2C872EF6C}" destId="{81F13A37-95EA-4397-923A-779AC2D8BD3A}" srcOrd="2" destOrd="0" parTransId="{AAC6035E-1140-41D4-9FEE-32A07EA73065}" sibTransId="{C623B901-DBC3-48E5-BA92-642B097215A3}"/>
    <dgm:cxn modelId="{24B4B473-9911-4066-8457-E893BDA3CBE6}" srcId="{8E0D66C8-FC6A-4245-B5F7-EBC2C872EF6C}" destId="{80152091-7EEA-4A52-80D0-93C2523E2509}" srcOrd="0" destOrd="0" parTransId="{0310434F-EC7B-4593-8D61-DCE5837AF019}" sibTransId="{9DD1F37D-9503-4C1F-8B2C-5D2F66D14FB1}"/>
    <dgm:cxn modelId="{B266C284-DFC2-48EA-8820-E320709A74D8}" type="presOf" srcId="{C1DDD4BD-B261-49C2-9CA7-24C0FB083DF3}" destId="{1E22B148-083D-41CA-BAB0-FA0702CD0126}" srcOrd="0" destOrd="0" presId="urn:microsoft.com/office/officeart/2005/8/layout/chevron1"/>
    <dgm:cxn modelId="{76BAE2AA-9DC2-447E-A0FC-E69FCB0CD96B}" type="presOf" srcId="{074F3E8C-4B62-429C-84B2-DD98C9E0218D}" destId="{68DB6EF5-073B-48D2-A5B1-F849DF2AC9B9}" srcOrd="0" destOrd="0" presId="urn:microsoft.com/office/officeart/2005/8/layout/chevron1"/>
    <dgm:cxn modelId="{964E31B6-E308-4131-A7A9-D1554837642C}" type="presOf" srcId="{80152091-7EEA-4A52-80D0-93C2523E2509}" destId="{F5E3BDBF-A2E6-4749-8AE4-D7BC9093A6B6}" srcOrd="0" destOrd="0" presId="urn:microsoft.com/office/officeart/2005/8/layout/chevron1"/>
    <dgm:cxn modelId="{0F9023BC-CBA0-40DA-87BB-2B13FA096B81}" srcId="{8E0D66C8-FC6A-4245-B5F7-EBC2C872EF6C}" destId="{074F3E8C-4B62-429C-84B2-DD98C9E0218D}" srcOrd="3" destOrd="0" parTransId="{28DBCAA3-6A63-438F-AE17-9C39CA61EBBB}" sibTransId="{4D908107-BFAA-439B-AB56-404791068737}"/>
    <dgm:cxn modelId="{E10FB8D0-0C0D-41C7-B474-4D6010FFFA3D}" srcId="{8E0D66C8-FC6A-4245-B5F7-EBC2C872EF6C}" destId="{C1DDD4BD-B261-49C2-9CA7-24C0FB083DF3}" srcOrd="1" destOrd="0" parTransId="{CFE7E149-169E-4485-88D9-4A65987EA37F}" sibTransId="{66F226E0-A3E8-4926-8E86-94C9908008FB}"/>
    <dgm:cxn modelId="{58174AED-516E-4053-822F-ACD8DD947259}" srcId="{8E0D66C8-FC6A-4245-B5F7-EBC2C872EF6C}" destId="{04F0A2DF-84CA-424A-8CE9-59E0A5396FD4}" srcOrd="4" destOrd="0" parTransId="{10A950EB-BA18-491B-A2BF-9982D3F52EE0}" sibTransId="{EFED4EDB-1996-4281-8E61-634887690DB5}"/>
    <dgm:cxn modelId="{0E81C6F9-25B1-412B-AC9A-B2750B5C7505}" type="presOf" srcId="{81F13A37-95EA-4397-923A-779AC2D8BD3A}" destId="{4023CF56-2D29-4D0F-A41A-2E8E064956FE}" srcOrd="0" destOrd="0" presId="urn:microsoft.com/office/officeart/2005/8/layout/chevron1"/>
    <dgm:cxn modelId="{72E5CAFB-0B25-4D61-B136-3FA25F904B15}" type="presOf" srcId="{8E0D66C8-FC6A-4245-B5F7-EBC2C872EF6C}" destId="{7B1FC15C-403E-4FCE-803D-B64DF6E207DF}" srcOrd="0" destOrd="0" presId="urn:microsoft.com/office/officeart/2005/8/layout/chevron1"/>
    <dgm:cxn modelId="{E7CAD3FD-A263-4483-9BE7-16AFE6153172}" type="presParOf" srcId="{7B1FC15C-403E-4FCE-803D-B64DF6E207DF}" destId="{F5E3BDBF-A2E6-4749-8AE4-D7BC9093A6B6}" srcOrd="0" destOrd="0" presId="urn:microsoft.com/office/officeart/2005/8/layout/chevron1"/>
    <dgm:cxn modelId="{CD37C794-7EDA-437A-97BF-157CC7F17CEF}" type="presParOf" srcId="{7B1FC15C-403E-4FCE-803D-B64DF6E207DF}" destId="{4134F3C8-9611-44D2-AD97-D13D1B9BAC40}" srcOrd="1" destOrd="0" presId="urn:microsoft.com/office/officeart/2005/8/layout/chevron1"/>
    <dgm:cxn modelId="{934136B9-5857-4995-8B5E-129174B98C9A}" type="presParOf" srcId="{7B1FC15C-403E-4FCE-803D-B64DF6E207DF}" destId="{1E22B148-083D-41CA-BAB0-FA0702CD0126}" srcOrd="2" destOrd="0" presId="urn:microsoft.com/office/officeart/2005/8/layout/chevron1"/>
    <dgm:cxn modelId="{D73E35F4-83B7-4A33-AC72-CC325DF1A300}" type="presParOf" srcId="{7B1FC15C-403E-4FCE-803D-B64DF6E207DF}" destId="{A9FB6DE1-D6CE-47CB-B268-1D47BC82053C}" srcOrd="3" destOrd="0" presId="urn:microsoft.com/office/officeart/2005/8/layout/chevron1"/>
    <dgm:cxn modelId="{124416B1-A7FC-4A26-8EB6-9CF875640E58}" type="presParOf" srcId="{7B1FC15C-403E-4FCE-803D-B64DF6E207DF}" destId="{4023CF56-2D29-4D0F-A41A-2E8E064956FE}" srcOrd="4" destOrd="0" presId="urn:microsoft.com/office/officeart/2005/8/layout/chevron1"/>
    <dgm:cxn modelId="{59D1E033-CA0B-4BF0-B445-AE0943ABEE96}" type="presParOf" srcId="{7B1FC15C-403E-4FCE-803D-B64DF6E207DF}" destId="{8F707FA9-230F-4FB2-91E8-0F0AB69F7A1B}" srcOrd="5" destOrd="0" presId="urn:microsoft.com/office/officeart/2005/8/layout/chevron1"/>
    <dgm:cxn modelId="{0F314B57-A74C-4C94-B447-AF5509BAD155}" type="presParOf" srcId="{7B1FC15C-403E-4FCE-803D-B64DF6E207DF}" destId="{68DB6EF5-073B-48D2-A5B1-F849DF2AC9B9}" srcOrd="6" destOrd="0" presId="urn:microsoft.com/office/officeart/2005/8/layout/chevron1"/>
    <dgm:cxn modelId="{66A04F5B-3C97-4730-B3E7-F7F98CEC4268}" type="presParOf" srcId="{7B1FC15C-403E-4FCE-803D-B64DF6E207DF}" destId="{C0512ED0-0FCA-4A98-B0DB-24DC1BF8EFA4}" srcOrd="7" destOrd="0" presId="urn:microsoft.com/office/officeart/2005/8/layout/chevron1"/>
    <dgm:cxn modelId="{FF490FE0-413B-49EF-B1C5-53846EE067B9}" type="presParOf" srcId="{7B1FC15C-403E-4FCE-803D-B64DF6E207DF}" destId="{1912D333-8A2A-451C-993E-7FDF65676A11}" srcOrd="8" destOrd="0" presId="urn:microsoft.com/office/officeart/2005/8/layout/chevron1"/>
    <dgm:cxn modelId="{A3ABFEB5-89C3-44B2-ABC0-969503A8CDDE}" type="presParOf" srcId="{7B1FC15C-403E-4FCE-803D-B64DF6E207DF}" destId="{C6BB9E87-EC5A-4039-93E7-F05F901E3D86}" srcOrd="9" destOrd="0" presId="urn:microsoft.com/office/officeart/2005/8/layout/chevron1"/>
    <dgm:cxn modelId="{6BB97BE1-17EA-49A8-93F8-55812F329F90}" type="presParOf" srcId="{7B1FC15C-403E-4FCE-803D-B64DF6E207DF}" destId="{AEF54896-1359-455C-8EB1-D7EED43D923F}"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E0D66C8-FC6A-4245-B5F7-EBC2C872EF6C}" type="doc">
      <dgm:prSet loTypeId="urn:microsoft.com/office/officeart/2005/8/layout/chevron1" loCatId="process" qsTypeId="urn:microsoft.com/office/officeart/2005/8/quickstyle/simple1" qsCatId="simple" csTypeId="urn:microsoft.com/office/officeart/2005/8/colors/accent6_1" csCatId="accent6" phldr="1"/>
      <dgm:spPr/>
    </dgm:pt>
    <dgm:pt modelId="{80152091-7EEA-4A52-80D0-93C2523E2509}">
      <dgm:prSet phldrT="[Text]"/>
      <dgm:spPr/>
      <dgm:t>
        <a:bodyPr/>
        <a:lstStyle/>
        <a:p>
          <a:r>
            <a:rPr lang="en-US" dirty="0"/>
            <a:t>External Affairs</a:t>
          </a:r>
        </a:p>
      </dgm:t>
    </dgm:pt>
    <dgm:pt modelId="{0310434F-EC7B-4593-8D61-DCE5837AF019}" type="parTrans" cxnId="{24B4B473-9911-4066-8457-E893BDA3CBE6}">
      <dgm:prSet/>
      <dgm:spPr/>
      <dgm:t>
        <a:bodyPr/>
        <a:lstStyle/>
        <a:p>
          <a:endParaRPr lang="en-US"/>
        </a:p>
      </dgm:t>
    </dgm:pt>
    <dgm:pt modelId="{9DD1F37D-9503-4C1F-8B2C-5D2F66D14FB1}" type="sibTrans" cxnId="{24B4B473-9911-4066-8457-E893BDA3CBE6}">
      <dgm:prSet/>
      <dgm:spPr/>
      <dgm:t>
        <a:bodyPr/>
        <a:lstStyle/>
        <a:p>
          <a:endParaRPr lang="en-US"/>
        </a:p>
      </dgm:t>
    </dgm:pt>
    <dgm:pt modelId="{C1DDD4BD-B261-49C2-9CA7-24C0FB083DF3}">
      <dgm:prSet phldrT="[Text]"/>
      <dgm:spPr/>
      <dgm:t>
        <a:bodyPr/>
        <a:lstStyle/>
        <a:p>
          <a:r>
            <a:rPr lang="en-US" dirty="0"/>
            <a:t>Collections</a:t>
          </a:r>
        </a:p>
      </dgm:t>
    </dgm:pt>
    <dgm:pt modelId="{CFE7E149-169E-4485-88D9-4A65987EA37F}" type="parTrans" cxnId="{E10FB8D0-0C0D-41C7-B474-4D6010FFFA3D}">
      <dgm:prSet/>
      <dgm:spPr/>
      <dgm:t>
        <a:bodyPr/>
        <a:lstStyle/>
        <a:p>
          <a:endParaRPr lang="en-US"/>
        </a:p>
      </dgm:t>
    </dgm:pt>
    <dgm:pt modelId="{66F226E0-A3E8-4926-8E86-94C9908008FB}" type="sibTrans" cxnId="{E10FB8D0-0C0D-41C7-B474-4D6010FFFA3D}">
      <dgm:prSet/>
      <dgm:spPr/>
      <dgm:t>
        <a:bodyPr/>
        <a:lstStyle/>
        <a:p>
          <a:endParaRPr lang="en-US"/>
        </a:p>
      </dgm:t>
    </dgm:pt>
    <dgm:pt modelId="{81F13A37-95EA-4397-923A-779AC2D8BD3A}">
      <dgm:prSet phldrT="[Text]"/>
      <dgm:spPr/>
      <dgm:t>
        <a:bodyPr/>
        <a:lstStyle/>
        <a:p>
          <a:r>
            <a:rPr lang="en-US" dirty="0"/>
            <a:t>DOT</a:t>
          </a:r>
        </a:p>
      </dgm:t>
    </dgm:pt>
    <dgm:pt modelId="{AAC6035E-1140-41D4-9FEE-32A07EA73065}" type="parTrans" cxnId="{E6B41B70-6671-4284-A92E-9FAD9E33C5C9}">
      <dgm:prSet/>
      <dgm:spPr/>
      <dgm:t>
        <a:bodyPr/>
        <a:lstStyle/>
        <a:p>
          <a:endParaRPr lang="en-US"/>
        </a:p>
      </dgm:t>
    </dgm:pt>
    <dgm:pt modelId="{C623B901-DBC3-48E5-BA92-642B097215A3}" type="sibTrans" cxnId="{E6B41B70-6671-4284-A92E-9FAD9E33C5C9}">
      <dgm:prSet/>
      <dgm:spPr/>
      <dgm:t>
        <a:bodyPr/>
        <a:lstStyle/>
        <a:p>
          <a:endParaRPr lang="en-US"/>
        </a:p>
      </dgm:t>
    </dgm:pt>
    <dgm:pt modelId="{04F0A2DF-84CA-424A-8CE9-59E0A5396FD4}">
      <dgm:prSet/>
      <dgm:spPr/>
      <dgm:t>
        <a:bodyPr/>
        <a:lstStyle/>
        <a:p>
          <a:r>
            <a:rPr lang="en-US" dirty="0"/>
            <a:t>Collections</a:t>
          </a:r>
        </a:p>
      </dgm:t>
    </dgm:pt>
    <dgm:pt modelId="{10A950EB-BA18-491B-A2BF-9982D3F52EE0}" type="parTrans" cxnId="{58174AED-516E-4053-822F-ACD8DD947259}">
      <dgm:prSet/>
      <dgm:spPr/>
      <dgm:t>
        <a:bodyPr/>
        <a:lstStyle/>
        <a:p>
          <a:endParaRPr lang="en-US"/>
        </a:p>
      </dgm:t>
    </dgm:pt>
    <dgm:pt modelId="{EFED4EDB-1996-4281-8E61-634887690DB5}" type="sibTrans" cxnId="{58174AED-516E-4053-822F-ACD8DD947259}">
      <dgm:prSet/>
      <dgm:spPr/>
      <dgm:t>
        <a:bodyPr/>
        <a:lstStyle/>
        <a:p>
          <a:endParaRPr lang="en-US"/>
        </a:p>
      </dgm:t>
    </dgm:pt>
    <dgm:pt modelId="{A36485F5-DC8C-40E6-BF28-C635773940CD}">
      <dgm:prSet/>
      <dgm:spPr/>
      <dgm:t>
        <a:bodyPr/>
        <a:lstStyle/>
        <a:p>
          <a:r>
            <a:rPr lang="en-US" dirty="0"/>
            <a:t>Customers</a:t>
          </a:r>
        </a:p>
      </dgm:t>
    </dgm:pt>
    <dgm:pt modelId="{B791FEDB-5061-4A9F-87EB-FD996E71B701}" type="parTrans" cxnId="{D7727169-FB55-4F5C-A8F8-A258B69125E8}">
      <dgm:prSet/>
      <dgm:spPr/>
      <dgm:t>
        <a:bodyPr/>
        <a:lstStyle/>
        <a:p>
          <a:endParaRPr lang="en-US"/>
        </a:p>
      </dgm:t>
    </dgm:pt>
    <dgm:pt modelId="{13EE9FFA-4D2B-45AE-95EA-CA62BF6D0310}" type="sibTrans" cxnId="{D7727169-FB55-4F5C-A8F8-A258B69125E8}">
      <dgm:prSet/>
      <dgm:spPr/>
      <dgm:t>
        <a:bodyPr/>
        <a:lstStyle/>
        <a:p>
          <a:endParaRPr lang="en-US"/>
        </a:p>
      </dgm:t>
    </dgm:pt>
    <dgm:pt modelId="{7B1FC15C-403E-4FCE-803D-B64DF6E207DF}" type="pres">
      <dgm:prSet presAssocID="{8E0D66C8-FC6A-4245-B5F7-EBC2C872EF6C}" presName="Name0" presStyleCnt="0">
        <dgm:presLayoutVars>
          <dgm:dir/>
          <dgm:animLvl val="lvl"/>
          <dgm:resizeHandles val="exact"/>
        </dgm:presLayoutVars>
      </dgm:prSet>
      <dgm:spPr/>
    </dgm:pt>
    <dgm:pt modelId="{F5E3BDBF-A2E6-4749-8AE4-D7BC9093A6B6}" type="pres">
      <dgm:prSet presAssocID="{80152091-7EEA-4A52-80D0-93C2523E2509}" presName="parTxOnly" presStyleLbl="node1" presStyleIdx="0" presStyleCnt="5">
        <dgm:presLayoutVars>
          <dgm:chMax val="0"/>
          <dgm:chPref val="0"/>
          <dgm:bulletEnabled val="1"/>
        </dgm:presLayoutVars>
      </dgm:prSet>
      <dgm:spPr/>
    </dgm:pt>
    <dgm:pt modelId="{4134F3C8-9611-44D2-AD97-D13D1B9BAC40}" type="pres">
      <dgm:prSet presAssocID="{9DD1F37D-9503-4C1F-8B2C-5D2F66D14FB1}" presName="parTxOnlySpace" presStyleCnt="0"/>
      <dgm:spPr/>
    </dgm:pt>
    <dgm:pt modelId="{1E22B148-083D-41CA-BAB0-FA0702CD0126}" type="pres">
      <dgm:prSet presAssocID="{C1DDD4BD-B261-49C2-9CA7-24C0FB083DF3}" presName="parTxOnly" presStyleLbl="node1" presStyleIdx="1" presStyleCnt="5">
        <dgm:presLayoutVars>
          <dgm:chMax val="0"/>
          <dgm:chPref val="0"/>
          <dgm:bulletEnabled val="1"/>
        </dgm:presLayoutVars>
      </dgm:prSet>
      <dgm:spPr/>
    </dgm:pt>
    <dgm:pt modelId="{A9FB6DE1-D6CE-47CB-B268-1D47BC82053C}" type="pres">
      <dgm:prSet presAssocID="{66F226E0-A3E8-4926-8E86-94C9908008FB}" presName="parTxOnlySpace" presStyleCnt="0"/>
      <dgm:spPr/>
    </dgm:pt>
    <dgm:pt modelId="{4023CF56-2D29-4D0F-A41A-2E8E064956FE}" type="pres">
      <dgm:prSet presAssocID="{81F13A37-95EA-4397-923A-779AC2D8BD3A}" presName="parTxOnly" presStyleLbl="node1" presStyleIdx="2" presStyleCnt="5">
        <dgm:presLayoutVars>
          <dgm:chMax val="0"/>
          <dgm:chPref val="0"/>
          <dgm:bulletEnabled val="1"/>
        </dgm:presLayoutVars>
      </dgm:prSet>
      <dgm:spPr/>
    </dgm:pt>
    <dgm:pt modelId="{8F707FA9-230F-4FB2-91E8-0F0AB69F7A1B}" type="pres">
      <dgm:prSet presAssocID="{C623B901-DBC3-48E5-BA92-642B097215A3}" presName="parTxOnlySpace" presStyleCnt="0"/>
      <dgm:spPr/>
    </dgm:pt>
    <dgm:pt modelId="{1912D333-8A2A-451C-993E-7FDF65676A11}" type="pres">
      <dgm:prSet presAssocID="{04F0A2DF-84CA-424A-8CE9-59E0A5396FD4}" presName="parTxOnly" presStyleLbl="node1" presStyleIdx="3" presStyleCnt="5">
        <dgm:presLayoutVars>
          <dgm:chMax val="0"/>
          <dgm:chPref val="0"/>
          <dgm:bulletEnabled val="1"/>
        </dgm:presLayoutVars>
      </dgm:prSet>
      <dgm:spPr/>
    </dgm:pt>
    <dgm:pt modelId="{C6BB9E87-EC5A-4039-93E7-F05F901E3D86}" type="pres">
      <dgm:prSet presAssocID="{EFED4EDB-1996-4281-8E61-634887690DB5}" presName="parTxOnlySpace" presStyleCnt="0"/>
      <dgm:spPr/>
    </dgm:pt>
    <dgm:pt modelId="{AEF54896-1359-455C-8EB1-D7EED43D923F}" type="pres">
      <dgm:prSet presAssocID="{A36485F5-DC8C-40E6-BF28-C635773940CD}" presName="parTxOnly" presStyleLbl="node1" presStyleIdx="4" presStyleCnt="5">
        <dgm:presLayoutVars>
          <dgm:chMax val="0"/>
          <dgm:chPref val="0"/>
          <dgm:bulletEnabled val="1"/>
        </dgm:presLayoutVars>
      </dgm:prSet>
      <dgm:spPr/>
    </dgm:pt>
  </dgm:ptLst>
  <dgm:cxnLst>
    <dgm:cxn modelId="{FBD11E1F-CE69-44D8-8425-B92A4F91C062}" type="presOf" srcId="{04F0A2DF-84CA-424A-8CE9-59E0A5396FD4}" destId="{1912D333-8A2A-451C-993E-7FDF65676A11}" srcOrd="0" destOrd="0" presId="urn:microsoft.com/office/officeart/2005/8/layout/chevron1"/>
    <dgm:cxn modelId="{D7727169-FB55-4F5C-A8F8-A258B69125E8}" srcId="{8E0D66C8-FC6A-4245-B5F7-EBC2C872EF6C}" destId="{A36485F5-DC8C-40E6-BF28-C635773940CD}" srcOrd="4" destOrd="0" parTransId="{B791FEDB-5061-4A9F-87EB-FD996E71B701}" sibTransId="{13EE9FFA-4D2B-45AE-95EA-CA62BF6D0310}"/>
    <dgm:cxn modelId="{8181D84E-4CDF-4B8B-89F3-B5E3BC7D275B}" type="presOf" srcId="{A36485F5-DC8C-40E6-BF28-C635773940CD}" destId="{AEF54896-1359-455C-8EB1-D7EED43D923F}" srcOrd="0" destOrd="0" presId="urn:microsoft.com/office/officeart/2005/8/layout/chevron1"/>
    <dgm:cxn modelId="{E6B41B70-6671-4284-A92E-9FAD9E33C5C9}" srcId="{8E0D66C8-FC6A-4245-B5F7-EBC2C872EF6C}" destId="{81F13A37-95EA-4397-923A-779AC2D8BD3A}" srcOrd="2" destOrd="0" parTransId="{AAC6035E-1140-41D4-9FEE-32A07EA73065}" sibTransId="{C623B901-DBC3-48E5-BA92-642B097215A3}"/>
    <dgm:cxn modelId="{24B4B473-9911-4066-8457-E893BDA3CBE6}" srcId="{8E0D66C8-FC6A-4245-B5F7-EBC2C872EF6C}" destId="{80152091-7EEA-4A52-80D0-93C2523E2509}" srcOrd="0" destOrd="0" parTransId="{0310434F-EC7B-4593-8D61-DCE5837AF019}" sibTransId="{9DD1F37D-9503-4C1F-8B2C-5D2F66D14FB1}"/>
    <dgm:cxn modelId="{B266C284-DFC2-48EA-8820-E320709A74D8}" type="presOf" srcId="{C1DDD4BD-B261-49C2-9CA7-24C0FB083DF3}" destId="{1E22B148-083D-41CA-BAB0-FA0702CD0126}" srcOrd="0" destOrd="0" presId="urn:microsoft.com/office/officeart/2005/8/layout/chevron1"/>
    <dgm:cxn modelId="{964E31B6-E308-4131-A7A9-D1554837642C}" type="presOf" srcId="{80152091-7EEA-4A52-80D0-93C2523E2509}" destId="{F5E3BDBF-A2E6-4749-8AE4-D7BC9093A6B6}" srcOrd="0" destOrd="0" presId="urn:microsoft.com/office/officeart/2005/8/layout/chevron1"/>
    <dgm:cxn modelId="{E10FB8D0-0C0D-41C7-B474-4D6010FFFA3D}" srcId="{8E0D66C8-FC6A-4245-B5F7-EBC2C872EF6C}" destId="{C1DDD4BD-B261-49C2-9CA7-24C0FB083DF3}" srcOrd="1" destOrd="0" parTransId="{CFE7E149-169E-4485-88D9-4A65987EA37F}" sibTransId="{66F226E0-A3E8-4926-8E86-94C9908008FB}"/>
    <dgm:cxn modelId="{58174AED-516E-4053-822F-ACD8DD947259}" srcId="{8E0D66C8-FC6A-4245-B5F7-EBC2C872EF6C}" destId="{04F0A2DF-84CA-424A-8CE9-59E0A5396FD4}" srcOrd="3" destOrd="0" parTransId="{10A950EB-BA18-491B-A2BF-9982D3F52EE0}" sibTransId="{EFED4EDB-1996-4281-8E61-634887690DB5}"/>
    <dgm:cxn modelId="{0E81C6F9-25B1-412B-AC9A-B2750B5C7505}" type="presOf" srcId="{81F13A37-95EA-4397-923A-779AC2D8BD3A}" destId="{4023CF56-2D29-4D0F-A41A-2E8E064956FE}" srcOrd="0" destOrd="0" presId="urn:microsoft.com/office/officeart/2005/8/layout/chevron1"/>
    <dgm:cxn modelId="{72E5CAFB-0B25-4D61-B136-3FA25F904B15}" type="presOf" srcId="{8E0D66C8-FC6A-4245-B5F7-EBC2C872EF6C}" destId="{7B1FC15C-403E-4FCE-803D-B64DF6E207DF}" srcOrd="0" destOrd="0" presId="urn:microsoft.com/office/officeart/2005/8/layout/chevron1"/>
    <dgm:cxn modelId="{E7CAD3FD-A263-4483-9BE7-16AFE6153172}" type="presParOf" srcId="{7B1FC15C-403E-4FCE-803D-B64DF6E207DF}" destId="{F5E3BDBF-A2E6-4749-8AE4-D7BC9093A6B6}" srcOrd="0" destOrd="0" presId="urn:microsoft.com/office/officeart/2005/8/layout/chevron1"/>
    <dgm:cxn modelId="{CD37C794-7EDA-437A-97BF-157CC7F17CEF}" type="presParOf" srcId="{7B1FC15C-403E-4FCE-803D-B64DF6E207DF}" destId="{4134F3C8-9611-44D2-AD97-D13D1B9BAC40}" srcOrd="1" destOrd="0" presId="urn:microsoft.com/office/officeart/2005/8/layout/chevron1"/>
    <dgm:cxn modelId="{934136B9-5857-4995-8B5E-129174B98C9A}" type="presParOf" srcId="{7B1FC15C-403E-4FCE-803D-B64DF6E207DF}" destId="{1E22B148-083D-41CA-BAB0-FA0702CD0126}" srcOrd="2" destOrd="0" presId="urn:microsoft.com/office/officeart/2005/8/layout/chevron1"/>
    <dgm:cxn modelId="{D73E35F4-83B7-4A33-AC72-CC325DF1A300}" type="presParOf" srcId="{7B1FC15C-403E-4FCE-803D-B64DF6E207DF}" destId="{A9FB6DE1-D6CE-47CB-B268-1D47BC82053C}" srcOrd="3" destOrd="0" presId="urn:microsoft.com/office/officeart/2005/8/layout/chevron1"/>
    <dgm:cxn modelId="{124416B1-A7FC-4A26-8EB6-9CF875640E58}" type="presParOf" srcId="{7B1FC15C-403E-4FCE-803D-B64DF6E207DF}" destId="{4023CF56-2D29-4D0F-A41A-2E8E064956FE}" srcOrd="4" destOrd="0" presId="urn:microsoft.com/office/officeart/2005/8/layout/chevron1"/>
    <dgm:cxn modelId="{59D1E033-CA0B-4BF0-B445-AE0943ABEE96}" type="presParOf" srcId="{7B1FC15C-403E-4FCE-803D-B64DF6E207DF}" destId="{8F707FA9-230F-4FB2-91E8-0F0AB69F7A1B}" srcOrd="5" destOrd="0" presId="urn:microsoft.com/office/officeart/2005/8/layout/chevron1"/>
    <dgm:cxn modelId="{FF490FE0-413B-49EF-B1C5-53846EE067B9}" type="presParOf" srcId="{7B1FC15C-403E-4FCE-803D-B64DF6E207DF}" destId="{1912D333-8A2A-451C-993E-7FDF65676A11}" srcOrd="6" destOrd="0" presId="urn:microsoft.com/office/officeart/2005/8/layout/chevron1"/>
    <dgm:cxn modelId="{A3ABFEB5-89C3-44B2-ABC0-969503A8CDDE}" type="presParOf" srcId="{7B1FC15C-403E-4FCE-803D-B64DF6E207DF}" destId="{C6BB9E87-EC5A-4039-93E7-F05F901E3D86}" srcOrd="7" destOrd="0" presId="urn:microsoft.com/office/officeart/2005/8/layout/chevron1"/>
    <dgm:cxn modelId="{6BB97BE1-17EA-49A8-93F8-55812F329F90}" type="presParOf" srcId="{7B1FC15C-403E-4FCE-803D-B64DF6E207DF}" destId="{AEF54896-1359-455C-8EB1-D7EED43D923F}"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0D66C8-FC6A-4245-B5F7-EBC2C872EF6C}" type="doc">
      <dgm:prSet loTypeId="urn:microsoft.com/office/officeart/2005/8/layout/chevron1" loCatId="process" qsTypeId="urn:microsoft.com/office/officeart/2005/8/quickstyle/simple1" qsCatId="simple" csTypeId="urn:microsoft.com/office/officeart/2005/8/colors/accent2_1" csCatId="accent2" phldr="1"/>
      <dgm:spPr/>
    </dgm:pt>
    <dgm:pt modelId="{80152091-7EEA-4A52-80D0-93C2523E2509}">
      <dgm:prSet phldrT="[Text]"/>
      <dgm:spPr/>
      <dgm:t>
        <a:bodyPr/>
        <a:lstStyle/>
        <a:p>
          <a:r>
            <a:rPr lang="en-US" dirty="0"/>
            <a:t>City Council</a:t>
          </a:r>
        </a:p>
      </dgm:t>
    </dgm:pt>
    <dgm:pt modelId="{0310434F-EC7B-4593-8D61-DCE5837AF019}" type="parTrans" cxnId="{24B4B473-9911-4066-8457-E893BDA3CBE6}">
      <dgm:prSet/>
      <dgm:spPr/>
      <dgm:t>
        <a:bodyPr/>
        <a:lstStyle/>
        <a:p>
          <a:endParaRPr lang="en-US"/>
        </a:p>
      </dgm:t>
    </dgm:pt>
    <dgm:pt modelId="{9DD1F37D-9503-4C1F-8B2C-5D2F66D14FB1}" type="sibTrans" cxnId="{24B4B473-9911-4066-8457-E893BDA3CBE6}">
      <dgm:prSet/>
      <dgm:spPr/>
      <dgm:t>
        <a:bodyPr/>
        <a:lstStyle/>
        <a:p>
          <a:endParaRPr lang="en-US"/>
        </a:p>
      </dgm:t>
    </dgm:pt>
    <dgm:pt modelId="{A36485F5-DC8C-40E6-BF28-C635773940CD}">
      <dgm:prSet/>
      <dgm:spPr/>
      <dgm:t>
        <a:bodyPr/>
        <a:lstStyle/>
        <a:p>
          <a:r>
            <a:rPr lang="en-US" dirty="0"/>
            <a:t>Customers</a:t>
          </a:r>
        </a:p>
      </dgm:t>
    </dgm:pt>
    <dgm:pt modelId="{B791FEDB-5061-4A9F-87EB-FD996E71B701}" type="parTrans" cxnId="{D7727169-FB55-4F5C-A8F8-A258B69125E8}">
      <dgm:prSet/>
      <dgm:spPr/>
      <dgm:t>
        <a:bodyPr/>
        <a:lstStyle/>
        <a:p>
          <a:endParaRPr lang="en-US"/>
        </a:p>
      </dgm:t>
    </dgm:pt>
    <dgm:pt modelId="{13EE9FFA-4D2B-45AE-95EA-CA62BF6D0310}" type="sibTrans" cxnId="{D7727169-FB55-4F5C-A8F8-A258B69125E8}">
      <dgm:prSet/>
      <dgm:spPr/>
      <dgm:t>
        <a:bodyPr/>
        <a:lstStyle/>
        <a:p>
          <a:endParaRPr lang="en-US"/>
        </a:p>
      </dgm:t>
    </dgm:pt>
    <dgm:pt modelId="{04F0A2DF-84CA-424A-8CE9-59E0A5396FD4}">
      <dgm:prSet/>
      <dgm:spPr/>
      <dgm:t>
        <a:bodyPr/>
        <a:lstStyle/>
        <a:p>
          <a:r>
            <a:rPr lang="en-US" dirty="0"/>
            <a:t>External Affairs</a:t>
          </a:r>
        </a:p>
      </dgm:t>
    </dgm:pt>
    <dgm:pt modelId="{EFED4EDB-1996-4281-8E61-634887690DB5}" type="sibTrans" cxnId="{58174AED-516E-4053-822F-ACD8DD947259}">
      <dgm:prSet/>
      <dgm:spPr/>
      <dgm:t>
        <a:bodyPr/>
        <a:lstStyle/>
        <a:p>
          <a:endParaRPr lang="en-US"/>
        </a:p>
      </dgm:t>
    </dgm:pt>
    <dgm:pt modelId="{10A950EB-BA18-491B-A2BF-9982D3F52EE0}" type="parTrans" cxnId="{58174AED-516E-4053-822F-ACD8DD947259}">
      <dgm:prSet/>
      <dgm:spPr/>
      <dgm:t>
        <a:bodyPr/>
        <a:lstStyle/>
        <a:p>
          <a:endParaRPr lang="en-US"/>
        </a:p>
      </dgm:t>
    </dgm:pt>
    <dgm:pt modelId="{81F13A37-95EA-4397-923A-779AC2D8BD3A}">
      <dgm:prSet phldrT="[Text]"/>
      <dgm:spPr/>
      <dgm:t>
        <a:bodyPr/>
        <a:lstStyle/>
        <a:p>
          <a:r>
            <a:rPr lang="en-US" dirty="0"/>
            <a:t>Collections</a:t>
          </a:r>
        </a:p>
      </dgm:t>
    </dgm:pt>
    <dgm:pt modelId="{C623B901-DBC3-48E5-BA92-642B097215A3}" type="sibTrans" cxnId="{E6B41B70-6671-4284-A92E-9FAD9E33C5C9}">
      <dgm:prSet/>
      <dgm:spPr/>
      <dgm:t>
        <a:bodyPr/>
        <a:lstStyle/>
        <a:p>
          <a:endParaRPr lang="en-US"/>
        </a:p>
      </dgm:t>
    </dgm:pt>
    <dgm:pt modelId="{AAC6035E-1140-41D4-9FEE-32A07EA73065}" type="parTrans" cxnId="{E6B41B70-6671-4284-A92E-9FAD9E33C5C9}">
      <dgm:prSet/>
      <dgm:spPr/>
      <dgm:t>
        <a:bodyPr/>
        <a:lstStyle/>
        <a:p>
          <a:endParaRPr lang="en-US"/>
        </a:p>
      </dgm:t>
    </dgm:pt>
    <dgm:pt modelId="{C1DDD4BD-B261-49C2-9CA7-24C0FB083DF3}">
      <dgm:prSet phldrT="[Text]"/>
      <dgm:spPr/>
      <dgm:t>
        <a:bodyPr/>
        <a:lstStyle/>
        <a:p>
          <a:r>
            <a:rPr lang="en-US" dirty="0"/>
            <a:t>External Affairs</a:t>
          </a:r>
        </a:p>
      </dgm:t>
    </dgm:pt>
    <dgm:pt modelId="{66F226E0-A3E8-4926-8E86-94C9908008FB}" type="sibTrans" cxnId="{E10FB8D0-0C0D-41C7-B474-4D6010FFFA3D}">
      <dgm:prSet/>
      <dgm:spPr/>
      <dgm:t>
        <a:bodyPr/>
        <a:lstStyle/>
        <a:p>
          <a:endParaRPr lang="en-US"/>
        </a:p>
      </dgm:t>
    </dgm:pt>
    <dgm:pt modelId="{CFE7E149-169E-4485-88D9-4A65987EA37F}" type="parTrans" cxnId="{E10FB8D0-0C0D-41C7-B474-4D6010FFFA3D}">
      <dgm:prSet/>
      <dgm:spPr/>
      <dgm:t>
        <a:bodyPr/>
        <a:lstStyle/>
        <a:p>
          <a:endParaRPr lang="en-US"/>
        </a:p>
      </dgm:t>
    </dgm:pt>
    <dgm:pt modelId="{808D60C8-2195-4B93-A0AB-636B9AF5B103}">
      <dgm:prSet/>
      <dgm:spPr/>
      <dgm:t>
        <a:bodyPr/>
        <a:lstStyle/>
        <a:p>
          <a:r>
            <a:rPr lang="en-US" dirty="0"/>
            <a:t>City Council</a:t>
          </a:r>
        </a:p>
      </dgm:t>
    </dgm:pt>
    <dgm:pt modelId="{F9191692-EBE9-4BE9-86E2-45FDD2FCBE7F}" type="parTrans" cxnId="{71BEB168-79FF-4ADC-BF3A-44EF48065A3F}">
      <dgm:prSet/>
      <dgm:spPr/>
      <dgm:t>
        <a:bodyPr/>
        <a:lstStyle/>
        <a:p>
          <a:endParaRPr lang="en-US"/>
        </a:p>
      </dgm:t>
    </dgm:pt>
    <dgm:pt modelId="{C9549273-A9BB-4F26-9C0C-DAAA7D9CDEB6}" type="sibTrans" cxnId="{71BEB168-79FF-4ADC-BF3A-44EF48065A3F}">
      <dgm:prSet/>
      <dgm:spPr/>
      <dgm:t>
        <a:bodyPr/>
        <a:lstStyle/>
        <a:p>
          <a:endParaRPr lang="en-US"/>
        </a:p>
      </dgm:t>
    </dgm:pt>
    <dgm:pt modelId="{7B1FC15C-403E-4FCE-803D-B64DF6E207DF}" type="pres">
      <dgm:prSet presAssocID="{8E0D66C8-FC6A-4245-B5F7-EBC2C872EF6C}" presName="Name0" presStyleCnt="0">
        <dgm:presLayoutVars>
          <dgm:dir/>
          <dgm:animLvl val="lvl"/>
          <dgm:resizeHandles val="exact"/>
        </dgm:presLayoutVars>
      </dgm:prSet>
      <dgm:spPr/>
    </dgm:pt>
    <dgm:pt modelId="{F5E3BDBF-A2E6-4749-8AE4-D7BC9093A6B6}" type="pres">
      <dgm:prSet presAssocID="{80152091-7EEA-4A52-80D0-93C2523E2509}" presName="parTxOnly" presStyleLbl="node1" presStyleIdx="0" presStyleCnt="6">
        <dgm:presLayoutVars>
          <dgm:chMax val="0"/>
          <dgm:chPref val="0"/>
          <dgm:bulletEnabled val="1"/>
        </dgm:presLayoutVars>
      </dgm:prSet>
      <dgm:spPr/>
    </dgm:pt>
    <dgm:pt modelId="{4134F3C8-9611-44D2-AD97-D13D1B9BAC40}" type="pres">
      <dgm:prSet presAssocID="{9DD1F37D-9503-4C1F-8B2C-5D2F66D14FB1}" presName="parTxOnlySpace" presStyleCnt="0"/>
      <dgm:spPr/>
    </dgm:pt>
    <dgm:pt modelId="{1E22B148-083D-41CA-BAB0-FA0702CD0126}" type="pres">
      <dgm:prSet presAssocID="{C1DDD4BD-B261-49C2-9CA7-24C0FB083DF3}" presName="parTxOnly" presStyleLbl="node1" presStyleIdx="1" presStyleCnt="6">
        <dgm:presLayoutVars>
          <dgm:chMax val="0"/>
          <dgm:chPref val="0"/>
          <dgm:bulletEnabled val="1"/>
        </dgm:presLayoutVars>
      </dgm:prSet>
      <dgm:spPr/>
    </dgm:pt>
    <dgm:pt modelId="{A9FB6DE1-D6CE-47CB-B268-1D47BC82053C}" type="pres">
      <dgm:prSet presAssocID="{66F226E0-A3E8-4926-8E86-94C9908008FB}" presName="parTxOnlySpace" presStyleCnt="0"/>
      <dgm:spPr/>
    </dgm:pt>
    <dgm:pt modelId="{4023CF56-2D29-4D0F-A41A-2E8E064956FE}" type="pres">
      <dgm:prSet presAssocID="{81F13A37-95EA-4397-923A-779AC2D8BD3A}" presName="parTxOnly" presStyleLbl="node1" presStyleIdx="2" presStyleCnt="6">
        <dgm:presLayoutVars>
          <dgm:chMax val="0"/>
          <dgm:chPref val="0"/>
          <dgm:bulletEnabled val="1"/>
        </dgm:presLayoutVars>
      </dgm:prSet>
      <dgm:spPr/>
    </dgm:pt>
    <dgm:pt modelId="{8F707FA9-230F-4FB2-91E8-0F0AB69F7A1B}" type="pres">
      <dgm:prSet presAssocID="{C623B901-DBC3-48E5-BA92-642B097215A3}" presName="parTxOnlySpace" presStyleCnt="0"/>
      <dgm:spPr/>
    </dgm:pt>
    <dgm:pt modelId="{1912D333-8A2A-451C-993E-7FDF65676A11}" type="pres">
      <dgm:prSet presAssocID="{04F0A2DF-84CA-424A-8CE9-59E0A5396FD4}" presName="parTxOnly" presStyleLbl="node1" presStyleIdx="3" presStyleCnt="6">
        <dgm:presLayoutVars>
          <dgm:chMax val="0"/>
          <dgm:chPref val="0"/>
          <dgm:bulletEnabled val="1"/>
        </dgm:presLayoutVars>
      </dgm:prSet>
      <dgm:spPr/>
    </dgm:pt>
    <dgm:pt modelId="{C6BB9E87-EC5A-4039-93E7-F05F901E3D86}" type="pres">
      <dgm:prSet presAssocID="{EFED4EDB-1996-4281-8E61-634887690DB5}" presName="parTxOnlySpace" presStyleCnt="0"/>
      <dgm:spPr/>
    </dgm:pt>
    <dgm:pt modelId="{19E08B6D-EB23-49E5-BE14-8C2A4C71C192}" type="pres">
      <dgm:prSet presAssocID="{808D60C8-2195-4B93-A0AB-636B9AF5B103}" presName="parTxOnly" presStyleLbl="node1" presStyleIdx="4" presStyleCnt="6">
        <dgm:presLayoutVars>
          <dgm:chMax val="0"/>
          <dgm:chPref val="0"/>
          <dgm:bulletEnabled val="1"/>
        </dgm:presLayoutVars>
      </dgm:prSet>
      <dgm:spPr/>
    </dgm:pt>
    <dgm:pt modelId="{A4FE8C26-D6B8-4903-95B2-460DFFD03151}" type="pres">
      <dgm:prSet presAssocID="{C9549273-A9BB-4F26-9C0C-DAAA7D9CDEB6}" presName="parTxOnlySpace" presStyleCnt="0"/>
      <dgm:spPr/>
    </dgm:pt>
    <dgm:pt modelId="{AEF54896-1359-455C-8EB1-D7EED43D923F}" type="pres">
      <dgm:prSet presAssocID="{A36485F5-DC8C-40E6-BF28-C635773940CD}" presName="parTxOnly" presStyleLbl="node1" presStyleIdx="5" presStyleCnt="6">
        <dgm:presLayoutVars>
          <dgm:chMax val="0"/>
          <dgm:chPref val="0"/>
          <dgm:bulletEnabled val="1"/>
        </dgm:presLayoutVars>
      </dgm:prSet>
      <dgm:spPr/>
    </dgm:pt>
  </dgm:ptLst>
  <dgm:cxnLst>
    <dgm:cxn modelId="{FBD11E1F-CE69-44D8-8425-B92A4F91C062}" type="presOf" srcId="{04F0A2DF-84CA-424A-8CE9-59E0A5396FD4}" destId="{1912D333-8A2A-451C-993E-7FDF65676A11}" srcOrd="0" destOrd="0" presId="urn:microsoft.com/office/officeart/2005/8/layout/chevron1"/>
    <dgm:cxn modelId="{71BEB168-79FF-4ADC-BF3A-44EF48065A3F}" srcId="{8E0D66C8-FC6A-4245-B5F7-EBC2C872EF6C}" destId="{808D60C8-2195-4B93-A0AB-636B9AF5B103}" srcOrd="4" destOrd="0" parTransId="{F9191692-EBE9-4BE9-86E2-45FDD2FCBE7F}" sibTransId="{C9549273-A9BB-4F26-9C0C-DAAA7D9CDEB6}"/>
    <dgm:cxn modelId="{D7727169-FB55-4F5C-A8F8-A258B69125E8}" srcId="{8E0D66C8-FC6A-4245-B5F7-EBC2C872EF6C}" destId="{A36485F5-DC8C-40E6-BF28-C635773940CD}" srcOrd="5" destOrd="0" parTransId="{B791FEDB-5061-4A9F-87EB-FD996E71B701}" sibTransId="{13EE9FFA-4D2B-45AE-95EA-CA62BF6D0310}"/>
    <dgm:cxn modelId="{8181D84E-4CDF-4B8B-89F3-B5E3BC7D275B}" type="presOf" srcId="{A36485F5-DC8C-40E6-BF28-C635773940CD}" destId="{AEF54896-1359-455C-8EB1-D7EED43D923F}" srcOrd="0" destOrd="0" presId="urn:microsoft.com/office/officeart/2005/8/layout/chevron1"/>
    <dgm:cxn modelId="{E6B41B70-6671-4284-A92E-9FAD9E33C5C9}" srcId="{8E0D66C8-FC6A-4245-B5F7-EBC2C872EF6C}" destId="{81F13A37-95EA-4397-923A-779AC2D8BD3A}" srcOrd="2" destOrd="0" parTransId="{AAC6035E-1140-41D4-9FEE-32A07EA73065}" sibTransId="{C623B901-DBC3-48E5-BA92-642B097215A3}"/>
    <dgm:cxn modelId="{24B4B473-9911-4066-8457-E893BDA3CBE6}" srcId="{8E0D66C8-FC6A-4245-B5F7-EBC2C872EF6C}" destId="{80152091-7EEA-4A52-80D0-93C2523E2509}" srcOrd="0" destOrd="0" parTransId="{0310434F-EC7B-4593-8D61-DCE5837AF019}" sibTransId="{9DD1F37D-9503-4C1F-8B2C-5D2F66D14FB1}"/>
    <dgm:cxn modelId="{B266C284-DFC2-48EA-8820-E320709A74D8}" type="presOf" srcId="{C1DDD4BD-B261-49C2-9CA7-24C0FB083DF3}" destId="{1E22B148-083D-41CA-BAB0-FA0702CD0126}" srcOrd="0" destOrd="0" presId="urn:microsoft.com/office/officeart/2005/8/layout/chevron1"/>
    <dgm:cxn modelId="{964E31B6-E308-4131-A7A9-D1554837642C}" type="presOf" srcId="{80152091-7EEA-4A52-80D0-93C2523E2509}" destId="{F5E3BDBF-A2E6-4749-8AE4-D7BC9093A6B6}" srcOrd="0" destOrd="0" presId="urn:microsoft.com/office/officeart/2005/8/layout/chevron1"/>
    <dgm:cxn modelId="{E10FB8D0-0C0D-41C7-B474-4D6010FFFA3D}" srcId="{8E0D66C8-FC6A-4245-B5F7-EBC2C872EF6C}" destId="{C1DDD4BD-B261-49C2-9CA7-24C0FB083DF3}" srcOrd="1" destOrd="0" parTransId="{CFE7E149-169E-4485-88D9-4A65987EA37F}" sibTransId="{66F226E0-A3E8-4926-8E86-94C9908008FB}"/>
    <dgm:cxn modelId="{64253FD5-5796-4C98-9EB1-EB3D85F26176}" type="presOf" srcId="{808D60C8-2195-4B93-A0AB-636B9AF5B103}" destId="{19E08B6D-EB23-49E5-BE14-8C2A4C71C192}" srcOrd="0" destOrd="0" presId="urn:microsoft.com/office/officeart/2005/8/layout/chevron1"/>
    <dgm:cxn modelId="{58174AED-516E-4053-822F-ACD8DD947259}" srcId="{8E0D66C8-FC6A-4245-B5F7-EBC2C872EF6C}" destId="{04F0A2DF-84CA-424A-8CE9-59E0A5396FD4}" srcOrd="3" destOrd="0" parTransId="{10A950EB-BA18-491B-A2BF-9982D3F52EE0}" sibTransId="{EFED4EDB-1996-4281-8E61-634887690DB5}"/>
    <dgm:cxn modelId="{0E81C6F9-25B1-412B-AC9A-B2750B5C7505}" type="presOf" srcId="{81F13A37-95EA-4397-923A-779AC2D8BD3A}" destId="{4023CF56-2D29-4D0F-A41A-2E8E064956FE}" srcOrd="0" destOrd="0" presId="urn:microsoft.com/office/officeart/2005/8/layout/chevron1"/>
    <dgm:cxn modelId="{72E5CAFB-0B25-4D61-B136-3FA25F904B15}" type="presOf" srcId="{8E0D66C8-FC6A-4245-B5F7-EBC2C872EF6C}" destId="{7B1FC15C-403E-4FCE-803D-B64DF6E207DF}" srcOrd="0" destOrd="0" presId="urn:microsoft.com/office/officeart/2005/8/layout/chevron1"/>
    <dgm:cxn modelId="{E7CAD3FD-A263-4483-9BE7-16AFE6153172}" type="presParOf" srcId="{7B1FC15C-403E-4FCE-803D-B64DF6E207DF}" destId="{F5E3BDBF-A2E6-4749-8AE4-D7BC9093A6B6}" srcOrd="0" destOrd="0" presId="urn:microsoft.com/office/officeart/2005/8/layout/chevron1"/>
    <dgm:cxn modelId="{CD37C794-7EDA-437A-97BF-157CC7F17CEF}" type="presParOf" srcId="{7B1FC15C-403E-4FCE-803D-B64DF6E207DF}" destId="{4134F3C8-9611-44D2-AD97-D13D1B9BAC40}" srcOrd="1" destOrd="0" presId="urn:microsoft.com/office/officeart/2005/8/layout/chevron1"/>
    <dgm:cxn modelId="{934136B9-5857-4995-8B5E-129174B98C9A}" type="presParOf" srcId="{7B1FC15C-403E-4FCE-803D-B64DF6E207DF}" destId="{1E22B148-083D-41CA-BAB0-FA0702CD0126}" srcOrd="2" destOrd="0" presId="urn:microsoft.com/office/officeart/2005/8/layout/chevron1"/>
    <dgm:cxn modelId="{D73E35F4-83B7-4A33-AC72-CC325DF1A300}" type="presParOf" srcId="{7B1FC15C-403E-4FCE-803D-B64DF6E207DF}" destId="{A9FB6DE1-D6CE-47CB-B268-1D47BC82053C}" srcOrd="3" destOrd="0" presId="urn:microsoft.com/office/officeart/2005/8/layout/chevron1"/>
    <dgm:cxn modelId="{124416B1-A7FC-4A26-8EB6-9CF875640E58}" type="presParOf" srcId="{7B1FC15C-403E-4FCE-803D-B64DF6E207DF}" destId="{4023CF56-2D29-4D0F-A41A-2E8E064956FE}" srcOrd="4" destOrd="0" presId="urn:microsoft.com/office/officeart/2005/8/layout/chevron1"/>
    <dgm:cxn modelId="{59D1E033-CA0B-4BF0-B445-AE0943ABEE96}" type="presParOf" srcId="{7B1FC15C-403E-4FCE-803D-B64DF6E207DF}" destId="{8F707FA9-230F-4FB2-91E8-0F0AB69F7A1B}" srcOrd="5" destOrd="0" presId="urn:microsoft.com/office/officeart/2005/8/layout/chevron1"/>
    <dgm:cxn modelId="{FF490FE0-413B-49EF-B1C5-53846EE067B9}" type="presParOf" srcId="{7B1FC15C-403E-4FCE-803D-B64DF6E207DF}" destId="{1912D333-8A2A-451C-993E-7FDF65676A11}" srcOrd="6" destOrd="0" presId="urn:microsoft.com/office/officeart/2005/8/layout/chevron1"/>
    <dgm:cxn modelId="{A3ABFEB5-89C3-44B2-ABC0-969503A8CDDE}" type="presParOf" srcId="{7B1FC15C-403E-4FCE-803D-B64DF6E207DF}" destId="{C6BB9E87-EC5A-4039-93E7-F05F901E3D86}" srcOrd="7" destOrd="0" presId="urn:microsoft.com/office/officeart/2005/8/layout/chevron1"/>
    <dgm:cxn modelId="{8B57BE2F-1884-45BD-B2BA-D9F2B188E2D3}" type="presParOf" srcId="{7B1FC15C-403E-4FCE-803D-B64DF6E207DF}" destId="{19E08B6D-EB23-49E5-BE14-8C2A4C71C192}" srcOrd="8" destOrd="0" presId="urn:microsoft.com/office/officeart/2005/8/layout/chevron1"/>
    <dgm:cxn modelId="{5B3A2A51-B86B-492D-8F43-AF2A76B7010B}" type="presParOf" srcId="{7B1FC15C-403E-4FCE-803D-B64DF6E207DF}" destId="{A4FE8C26-D6B8-4903-95B2-460DFFD03151}" srcOrd="9" destOrd="0" presId="urn:microsoft.com/office/officeart/2005/8/layout/chevron1"/>
    <dgm:cxn modelId="{6BB97BE1-17EA-49A8-93F8-55812F329F90}" type="presParOf" srcId="{7B1FC15C-403E-4FCE-803D-B64DF6E207DF}" destId="{AEF54896-1359-455C-8EB1-D7EED43D923F}"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D752F-67C9-401B-8230-9099902DD46B}">
      <dsp:nvSpPr>
        <dsp:cNvPr id="0" name=""/>
        <dsp:cNvSpPr/>
      </dsp:nvSpPr>
      <dsp:spPr>
        <a:xfrm>
          <a:off x="4106532" y="116995"/>
          <a:ext cx="1371607" cy="6857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t>OCA</a:t>
          </a:r>
        </a:p>
      </dsp:txBody>
      <dsp:txXfrm>
        <a:off x="4140010" y="150473"/>
        <a:ext cx="1304651" cy="618839"/>
      </dsp:txXfrm>
    </dsp:sp>
    <dsp:sp modelId="{772AAA3E-5D8A-4BC0-88C5-7C895D8FDFC7}">
      <dsp:nvSpPr>
        <dsp:cNvPr id="0" name=""/>
        <dsp:cNvSpPr/>
      </dsp:nvSpPr>
      <dsp:spPr>
        <a:xfrm>
          <a:off x="1750202" y="459893"/>
          <a:ext cx="6084267" cy="6084267"/>
        </a:xfrm>
        <a:custGeom>
          <a:avLst/>
          <a:gdLst/>
          <a:ahLst/>
          <a:cxnLst/>
          <a:rect l="0" t="0" r="0" b="0"/>
          <a:pathLst>
            <a:path>
              <a:moveTo>
                <a:pt x="3743051" y="81847"/>
              </a:moveTo>
              <a:arcTo wR="3042133" hR="3042133" stAng="16999249" swAng="1738656"/>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A3DF6A4-0F9F-4DA3-A527-31CAF4C23003}">
      <dsp:nvSpPr>
        <dsp:cNvPr id="0" name=""/>
        <dsp:cNvSpPr/>
      </dsp:nvSpPr>
      <dsp:spPr>
        <a:xfrm>
          <a:off x="6484968" y="1262390"/>
          <a:ext cx="1371607" cy="6857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t>DOB</a:t>
          </a:r>
        </a:p>
      </dsp:txBody>
      <dsp:txXfrm>
        <a:off x="6518446" y="1295868"/>
        <a:ext cx="1304651" cy="618839"/>
      </dsp:txXfrm>
    </dsp:sp>
    <dsp:sp modelId="{D1B39F6A-8E28-48DA-B542-2A79B0B5E3F3}">
      <dsp:nvSpPr>
        <dsp:cNvPr id="0" name=""/>
        <dsp:cNvSpPr/>
      </dsp:nvSpPr>
      <dsp:spPr>
        <a:xfrm>
          <a:off x="1750202" y="459893"/>
          <a:ext cx="6084267" cy="6084267"/>
        </a:xfrm>
        <a:custGeom>
          <a:avLst/>
          <a:gdLst/>
          <a:ahLst/>
          <a:cxnLst/>
          <a:rect l="0" t="0" r="0" b="0"/>
          <a:pathLst>
            <a:path>
              <a:moveTo>
                <a:pt x="5667315" y="1504929"/>
              </a:moveTo>
              <a:arcTo wR="3042133" hR="3042133" stAng="19778905" swAng="2177511"/>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CAF6AA5-DD70-462B-87D9-35C1B54CF5E9}">
      <dsp:nvSpPr>
        <dsp:cNvPr id="0" name=""/>
        <dsp:cNvSpPr/>
      </dsp:nvSpPr>
      <dsp:spPr>
        <a:xfrm>
          <a:off x="7072393" y="3836068"/>
          <a:ext cx="1371607" cy="6857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t>DOT</a:t>
          </a:r>
        </a:p>
      </dsp:txBody>
      <dsp:txXfrm>
        <a:off x="7105871" y="3869546"/>
        <a:ext cx="1304651" cy="618839"/>
      </dsp:txXfrm>
    </dsp:sp>
    <dsp:sp modelId="{0DBB4338-2852-494D-AA25-B1072CF1A1CA}">
      <dsp:nvSpPr>
        <dsp:cNvPr id="0" name=""/>
        <dsp:cNvSpPr/>
      </dsp:nvSpPr>
      <dsp:spPr>
        <a:xfrm>
          <a:off x="1750202" y="459893"/>
          <a:ext cx="6084267" cy="6084267"/>
        </a:xfrm>
        <a:custGeom>
          <a:avLst/>
          <a:gdLst/>
          <a:ahLst/>
          <a:cxnLst/>
          <a:rect l="0" t="0" r="0" b="0"/>
          <a:pathLst>
            <a:path>
              <a:moveTo>
                <a:pt x="5902489" y="4077963"/>
              </a:moveTo>
              <a:arcTo wR="3042133" hR="3042133" stAng="1194420" swAng="1907728"/>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A3A5417-FE43-4453-AF7B-19FEC59700BC}">
      <dsp:nvSpPr>
        <dsp:cNvPr id="0" name=""/>
        <dsp:cNvSpPr/>
      </dsp:nvSpPr>
      <dsp:spPr>
        <a:xfrm>
          <a:off x="5426465" y="5899997"/>
          <a:ext cx="1371607" cy="6857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t>Other NYC Agencies</a:t>
          </a:r>
        </a:p>
      </dsp:txBody>
      <dsp:txXfrm>
        <a:off x="5459943" y="5933475"/>
        <a:ext cx="1304651" cy="618839"/>
      </dsp:txXfrm>
    </dsp:sp>
    <dsp:sp modelId="{24C2C7EA-FDCB-4DD0-9E04-463AE1D4B75D}">
      <dsp:nvSpPr>
        <dsp:cNvPr id="0" name=""/>
        <dsp:cNvSpPr/>
      </dsp:nvSpPr>
      <dsp:spPr>
        <a:xfrm>
          <a:off x="1750202" y="459893"/>
          <a:ext cx="6084267" cy="6084267"/>
        </a:xfrm>
        <a:custGeom>
          <a:avLst/>
          <a:gdLst/>
          <a:ahLst/>
          <a:cxnLst/>
          <a:rect l="0" t="0" r="0" b="0"/>
          <a:pathLst>
            <a:path>
              <a:moveTo>
                <a:pt x="3663853" y="6020060"/>
              </a:moveTo>
              <a:arcTo wR="3042133" hR="3042133" stAng="4692445" swAng="1415110"/>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E534A52-F9B3-4166-9451-DC6A9FF78B6B}">
      <dsp:nvSpPr>
        <dsp:cNvPr id="0" name=""/>
        <dsp:cNvSpPr/>
      </dsp:nvSpPr>
      <dsp:spPr>
        <a:xfrm>
          <a:off x="2786600" y="5899997"/>
          <a:ext cx="1371607" cy="6857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t>NYS</a:t>
          </a:r>
        </a:p>
      </dsp:txBody>
      <dsp:txXfrm>
        <a:off x="2820078" y="5933475"/>
        <a:ext cx="1304651" cy="618839"/>
      </dsp:txXfrm>
    </dsp:sp>
    <dsp:sp modelId="{4D711C35-5A91-4769-AF77-2A9D2FB70D03}">
      <dsp:nvSpPr>
        <dsp:cNvPr id="0" name=""/>
        <dsp:cNvSpPr/>
      </dsp:nvSpPr>
      <dsp:spPr>
        <a:xfrm>
          <a:off x="1750202" y="459893"/>
          <a:ext cx="6084267" cy="6084267"/>
        </a:xfrm>
        <a:custGeom>
          <a:avLst/>
          <a:gdLst/>
          <a:ahLst/>
          <a:cxnLst/>
          <a:rect l="0" t="0" r="0" b="0"/>
          <a:pathLst>
            <a:path>
              <a:moveTo>
                <a:pt x="1156786" y="5429610"/>
              </a:moveTo>
              <a:arcTo wR="3042133" hR="3042133" stAng="7697851" swAng="1907728"/>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153351-BA52-4B4B-8111-33D320F58AB8}">
      <dsp:nvSpPr>
        <dsp:cNvPr id="0" name=""/>
        <dsp:cNvSpPr/>
      </dsp:nvSpPr>
      <dsp:spPr>
        <a:xfrm>
          <a:off x="1140671" y="3836068"/>
          <a:ext cx="1371607" cy="6857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t>IRS</a:t>
          </a:r>
        </a:p>
      </dsp:txBody>
      <dsp:txXfrm>
        <a:off x="1174149" y="3869546"/>
        <a:ext cx="1304651" cy="618839"/>
      </dsp:txXfrm>
    </dsp:sp>
    <dsp:sp modelId="{47879DBD-CC6F-4B39-9FA6-94710782643F}">
      <dsp:nvSpPr>
        <dsp:cNvPr id="0" name=""/>
        <dsp:cNvSpPr/>
      </dsp:nvSpPr>
      <dsp:spPr>
        <a:xfrm>
          <a:off x="1750202" y="459893"/>
          <a:ext cx="6084267" cy="6084267"/>
        </a:xfrm>
        <a:custGeom>
          <a:avLst/>
          <a:gdLst/>
          <a:ahLst/>
          <a:cxnLst/>
          <a:rect l="0" t="0" r="0" b="0"/>
          <a:pathLst>
            <a:path>
              <a:moveTo>
                <a:pt x="16335" y="3356969"/>
              </a:moveTo>
              <a:arcTo wR="3042133" hR="3042133" stAng="10443584" swAng="2177511"/>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5E70ACD-9099-41E4-8B48-749C5B9CDC47}">
      <dsp:nvSpPr>
        <dsp:cNvPr id="0" name=""/>
        <dsp:cNvSpPr/>
      </dsp:nvSpPr>
      <dsp:spPr>
        <a:xfrm>
          <a:off x="1728096" y="1262390"/>
          <a:ext cx="1371607" cy="6857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t>Others</a:t>
          </a:r>
        </a:p>
      </dsp:txBody>
      <dsp:txXfrm>
        <a:off x="1761574" y="1295868"/>
        <a:ext cx="1304651" cy="618839"/>
      </dsp:txXfrm>
    </dsp:sp>
    <dsp:sp modelId="{DAA2C854-492B-4BEE-A927-84EFBAA1C9F1}">
      <dsp:nvSpPr>
        <dsp:cNvPr id="0" name=""/>
        <dsp:cNvSpPr/>
      </dsp:nvSpPr>
      <dsp:spPr>
        <a:xfrm>
          <a:off x="1750202" y="459893"/>
          <a:ext cx="6084267" cy="6084267"/>
        </a:xfrm>
        <a:custGeom>
          <a:avLst/>
          <a:gdLst/>
          <a:ahLst/>
          <a:cxnLst/>
          <a:rect l="0" t="0" r="0" b="0"/>
          <a:pathLst>
            <a:path>
              <a:moveTo>
                <a:pt x="994801" y="792020"/>
              </a:moveTo>
              <a:arcTo wR="3042133" hR="3042133" stAng="13662095" swAng="1738656"/>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334D6-E7D2-49AD-B1E2-E87FD28B7DB3}">
      <dsp:nvSpPr>
        <dsp:cNvPr id="0" name=""/>
        <dsp:cNvSpPr/>
      </dsp:nvSpPr>
      <dsp:spPr>
        <a:xfrm>
          <a:off x="2607940" y="1597449"/>
          <a:ext cx="1505636" cy="141859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Taxpayers</a:t>
          </a:r>
        </a:p>
      </dsp:txBody>
      <dsp:txXfrm>
        <a:off x="2828435" y="1805198"/>
        <a:ext cx="1064646" cy="1003099"/>
      </dsp:txXfrm>
    </dsp:sp>
    <dsp:sp modelId="{D96FF6FF-EDFD-410D-8F8E-D5BF45A27209}">
      <dsp:nvSpPr>
        <dsp:cNvPr id="0" name=""/>
        <dsp:cNvSpPr/>
      </dsp:nvSpPr>
      <dsp:spPr>
        <a:xfrm rot="16200000">
          <a:off x="3243378" y="1165025"/>
          <a:ext cx="234760" cy="435191"/>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278592" y="1287277"/>
        <a:ext cx="164332" cy="261115"/>
      </dsp:txXfrm>
    </dsp:sp>
    <dsp:sp modelId="{5003E5B5-0E61-4026-9778-8676CA0F1FAC}">
      <dsp:nvSpPr>
        <dsp:cNvPr id="0" name=""/>
        <dsp:cNvSpPr/>
      </dsp:nvSpPr>
      <dsp:spPr>
        <a:xfrm>
          <a:off x="2784769" y="2527"/>
          <a:ext cx="1151978" cy="115197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Collections</a:t>
          </a:r>
        </a:p>
      </dsp:txBody>
      <dsp:txXfrm>
        <a:off x="2953472" y="171230"/>
        <a:ext cx="814572" cy="814572"/>
      </dsp:txXfrm>
    </dsp:sp>
    <dsp:sp modelId="{0122E4E2-263C-4552-AE85-EE792E5C6193}">
      <dsp:nvSpPr>
        <dsp:cNvPr id="0" name=""/>
        <dsp:cNvSpPr/>
      </dsp:nvSpPr>
      <dsp:spPr>
        <a:xfrm rot="19285714">
          <a:off x="3983026" y="1504726"/>
          <a:ext cx="221155" cy="435191"/>
        </a:xfrm>
        <a:prstGeom prst="rightArrow">
          <a:avLst>
            <a:gd name="adj1" fmla="val 60000"/>
            <a:gd name="adj2" fmla="val 50000"/>
          </a:avLst>
        </a:prstGeom>
        <a:gradFill rotWithShape="0">
          <a:gsLst>
            <a:gs pos="0">
              <a:schemeClr val="accent2">
                <a:hueOff val="-242561"/>
                <a:satOff val="-13988"/>
                <a:lumOff val="1438"/>
                <a:alphaOff val="0"/>
                <a:satMod val="103000"/>
                <a:lumMod val="102000"/>
                <a:tint val="94000"/>
              </a:schemeClr>
            </a:gs>
            <a:gs pos="50000">
              <a:schemeClr val="accent2">
                <a:hueOff val="-242561"/>
                <a:satOff val="-13988"/>
                <a:lumOff val="1438"/>
                <a:alphaOff val="0"/>
                <a:satMod val="110000"/>
                <a:lumMod val="100000"/>
                <a:shade val="100000"/>
              </a:schemeClr>
            </a:gs>
            <a:gs pos="100000">
              <a:schemeClr val="accent2">
                <a:hueOff val="-242561"/>
                <a:satOff val="-13988"/>
                <a:lumOff val="143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990263" y="1612447"/>
        <a:ext cx="154809" cy="261115"/>
      </dsp:txXfrm>
    </dsp:sp>
    <dsp:sp modelId="{8C09DDFF-87F3-42A5-8C92-6CC9D4AC7B5D}">
      <dsp:nvSpPr>
        <dsp:cNvPr id="0" name=""/>
        <dsp:cNvSpPr/>
      </dsp:nvSpPr>
      <dsp:spPr>
        <a:xfrm>
          <a:off x="4135955" y="653223"/>
          <a:ext cx="1151978" cy="1151978"/>
        </a:xfrm>
        <a:prstGeom prst="ellipse">
          <a:avLst/>
        </a:prstGeom>
        <a:gradFill rotWithShape="0">
          <a:gsLst>
            <a:gs pos="0">
              <a:schemeClr val="accent2">
                <a:hueOff val="-242561"/>
                <a:satOff val="-13988"/>
                <a:lumOff val="1438"/>
                <a:alphaOff val="0"/>
                <a:satMod val="103000"/>
                <a:lumMod val="102000"/>
                <a:tint val="94000"/>
              </a:schemeClr>
            </a:gs>
            <a:gs pos="50000">
              <a:schemeClr val="accent2">
                <a:hueOff val="-242561"/>
                <a:satOff val="-13988"/>
                <a:lumOff val="1438"/>
                <a:alphaOff val="0"/>
                <a:satMod val="110000"/>
                <a:lumMod val="100000"/>
                <a:shade val="100000"/>
              </a:schemeClr>
            </a:gs>
            <a:gs pos="100000">
              <a:schemeClr val="accent2">
                <a:hueOff val="-242561"/>
                <a:satOff val="-13988"/>
                <a:lumOff val="143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External Affairs</a:t>
          </a:r>
        </a:p>
      </dsp:txBody>
      <dsp:txXfrm>
        <a:off x="4304658" y="821926"/>
        <a:ext cx="814572" cy="814572"/>
      </dsp:txXfrm>
    </dsp:sp>
    <dsp:sp modelId="{991399AB-8E59-4681-8F8E-0CBD48AC21BD}">
      <dsp:nvSpPr>
        <dsp:cNvPr id="0" name=""/>
        <dsp:cNvSpPr/>
      </dsp:nvSpPr>
      <dsp:spPr>
        <a:xfrm rot="771429">
          <a:off x="4175918" y="2299508"/>
          <a:ext cx="212938" cy="435191"/>
        </a:xfrm>
        <a:prstGeom prst="rightArrow">
          <a:avLst>
            <a:gd name="adj1" fmla="val 60000"/>
            <a:gd name="adj2" fmla="val 50000"/>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176719" y="2379439"/>
        <a:ext cx="149057" cy="261115"/>
      </dsp:txXfrm>
    </dsp:sp>
    <dsp:sp modelId="{A89347E0-4ABF-499A-AFC6-A417AA21D667}">
      <dsp:nvSpPr>
        <dsp:cNvPr id="0" name=""/>
        <dsp:cNvSpPr/>
      </dsp:nvSpPr>
      <dsp:spPr>
        <a:xfrm>
          <a:off x="4469670" y="2115326"/>
          <a:ext cx="1151978" cy="1151978"/>
        </a:xfrm>
        <a:prstGeom prst="ellipse">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Payment, Billing and Refund</a:t>
          </a:r>
          <a:endParaRPr lang="en-US" sz="1200" kern="1200" dirty="0">
            <a:solidFill>
              <a:schemeClr val="bg1"/>
            </a:solidFill>
          </a:endParaRPr>
        </a:p>
      </dsp:txBody>
      <dsp:txXfrm>
        <a:off x="4638373" y="2284029"/>
        <a:ext cx="814572" cy="814572"/>
      </dsp:txXfrm>
    </dsp:sp>
    <dsp:sp modelId="{B167EB7E-1D1A-44F7-B4FC-41F46D0631A1}">
      <dsp:nvSpPr>
        <dsp:cNvPr id="0" name=""/>
        <dsp:cNvSpPr/>
      </dsp:nvSpPr>
      <dsp:spPr>
        <a:xfrm rot="3857143">
          <a:off x="3648062" y="2925295"/>
          <a:ext cx="230723" cy="435191"/>
        </a:xfrm>
        <a:prstGeom prst="rightArrow">
          <a:avLst>
            <a:gd name="adj1" fmla="val 60000"/>
            <a:gd name="adj2" fmla="val 5000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667654" y="2981152"/>
        <a:ext cx="161506" cy="261115"/>
      </dsp:txXfrm>
    </dsp:sp>
    <dsp:sp modelId="{99779E4B-3CFA-404B-A948-F4064B6624B8}">
      <dsp:nvSpPr>
        <dsp:cNvPr id="0" name=""/>
        <dsp:cNvSpPr/>
      </dsp:nvSpPr>
      <dsp:spPr>
        <a:xfrm>
          <a:off x="3534620" y="3287842"/>
          <a:ext cx="1151978" cy="1151978"/>
        </a:xfrm>
        <a:prstGeom prst="ellips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Taxpayer Advocate </a:t>
          </a:r>
          <a:r>
            <a:rPr lang="en-US" sz="1000" kern="1200" dirty="0">
              <a:solidFill>
                <a:schemeClr val="bg1"/>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(Appendix A)</a:t>
          </a:r>
          <a:endParaRPr lang="en-US" sz="1200" kern="1200" dirty="0"/>
        </a:p>
      </dsp:txBody>
      <dsp:txXfrm>
        <a:off x="3703323" y="3456545"/>
        <a:ext cx="814572" cy="814572"/>
      </dsp:txXfrm>
    </dsp:sp>
    <dsp:sp modelId="{7A918BE0-3594-4332-A948-DD7A7C0E8B51}">
      <dsp:nvSpPr>
        <dsp:cNvPr id="0" name=""/>
        <dsp:cNvSpPr/>
      </dsp:nvSpPr>
      <dsp:spPr>
        <a:xfrm rot="6942857">
          <a:off x="2842731" y="2925295"/>
          <a:ext cx="230723" cy="435191"/>
        </a:xfrm>
        <a:prstGeom prst="rightArrow">
          <a:avLst>
            <a:gd name="adj1" fmla="val 60000"/>
            <a:gd name="adj2" fmla="val 50000"/>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892356" y="2981152"/>
        <a:ext cx="161506" cy="261115"/>
      </dsp:txXfrm>
    </dsp:sp>
    <dsp:sp modelId="{F26DC483-E03B-4023-B196-69E75BCD52BC}">
      <dsp:nvSpPr>
        <dsp:cNvPr id="0" name=""/>
        <dsp:cNvSpPr/>
      </dsp:nvSpPr>
      <dsp:spPr>
        <a:xfrm>
          <a:off x="2034917" y="3287842"/>
          <a:ext cx="1151978" cy="1151978"/>
        </a:xfrm>
        <a:prstGeom prst="ellipse">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Legal Affairs</a:t>
          </a:r>
        </a:p>
        <a:p>
          <a:pPr marL="0" lvl="0" indent="0" algn="ctr" defTabSz="533400">
            <a:lnSpc>
              <a:spcPct val="90000"/>
            </a:lnSpc>
            <a:spcBef>
              <a:spcPct val="0"/>
            </a:spcBef>
            <a:spcAft>
              <a:spcPct val="35000"/>
            </a:spcAft>
            <a:buNone/>
          </a:pPr>
          <a:r>
            <a:rPr lang="en-US" sz="1050" kern="1200" dirty="0">
              <a:solidFill>
                <a:schemeClr val="bg1"/>
              </a:solidFill>
            </a:rPr>
            <a:t>(</a:t>
          </a:r>
          <a:r>
            <a:rPr lang="en-US" sz="1050" kern="1200" dirty="0">
              <a:solidFill>
                <a:schemeClr val="bg1"/>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Appendix B</a:t>
          </a:r>
          <a:r>
            <a:rPr lang="en-US" sz="1050" kern="1200" dirty="0">
              <a:solidFill>
                <a:schemeClr val="bg1"/>
              </a:solidFill>
            </a:rPr>
            <a:t>)</a:t>
          </a:r>
        </a:p>
      </dsp:txBody>
      <dsp:txXfrm>
        <a:off x="2203620" y="3456545"/>
        <a:ext cx="814572" cy="814572"/>
      </dsp:txXfrm>
    </dsp:sp>
    <dsp:sp modelId="{C3E37854-CF65-409F-B391-8983CAB8062F}">
      <dsp:nvSpPr>
        <dsp:cNvPr id="0" name=""/>
        <dsp:cNvSpPr/>
      </dsp:nvSpPr>
      <dsp:spPr>
        <a:xfrm rot="10028571">
          <a:off x="2332659" y="2299508"/>
          <a:ext cx="212938" cy="435191"/>
        </a:xfrm>
        <a:prstGeom prst="rightArrow">
          <a:avLst>
            <a:gd name="adj1" fmla="val 60000"/>
            <a:gd name="adj2" fmla="val 50000"/>
          </a:avLst>
        </a:prstGeom>
        <a:gradFill rotWithShape="0">
          <a:gsLst>
            <a:gs pos="0">
              <a:schemeClr val="accent2">
                <a:hueOff val="-1212803"/>
                <a:satOff val="-69940"/>
                <a:lumOff val="7190"/>
                <a:alphaOff val="0"/>
                <a:satMod val="103000"/>
                <a:lumMod val="102000"/>
                <a:tint val="94000"/>
              </a:schemeClr>
            </a:gs>
            <a:gs pos="50000">
              <a:schemeClr val="accent2">
                <a:hueOff val="-1212803"/>
                <a:satOff val="-69940"/>
                <a:lumOff val="7190"/>
                <a:alphaOff val="0"/>
                <a:satMod val="110000"/>
                <a:lumMod val="100000"/>
                <a:shade val="100000"/>
              </a:schemeClr>
            </a:gs>
            <a:gs pos="100000">
              <a:schemeClr val="accent2">
                <a:hueOff val="-1212803"/>
                <a:satOff val="-69940"/>
                <a:lumOff val="71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395739" y="2379439"/>
        <a:ext cx="149057" cy="261115"/>
      </dsp:txXfrm>
    </dsp:sp>
    <dsp:sp modelId="{BADDABA3-1D91-4978-A5B5-16407ADC3F26}">
      <dsp:nvSpPr>
        <dsp:cNvPr id="0" name=""/>
        <dsp:cNvSpPr/>
      </dsp:nvSpPr>
      <dsp:spPr>
        <a:xfrm>
          <a:off x="1099867" y="2115326"/>
          <a:ext cx="1151978" cy="1151978"/>
        </a:xfrm>
        <a:prstGeom prst="ellipse">
          <a:avLst/>
        </a:prstGeom>
        <a:gradFill rotWithShape="0">
          <a:gsLst>
            <a:gs pos="0">
              <a:schemeClr val="accent2">
                <a:hueOff val="-1212803"/>
                <a:satOff val="-69940"/>
                <a:lumOff val="7190"/>
                <a:alphaOff val="0"/>
                <a:satMod val="103000"/>
                <a:lumMod val="102000"/>
                <a:tint val="94000"/>
              </a:schemeClr>
            </a:gs>
            <a:gs pos="50000">
              <a:schemeClr val="accent2">
                <a:hueOff val="-1212803"/>
                <a:satOff val="-69940"/>
                <a:lumOff val="7190"/>
                <a:alphaOff val="0"/>
                <a:satMod val="110000"/>
                <a:lumMod val="100000"/>
                <a:shade val="100000"/>
              </a:schemeClr>
            </a:gs>
            <a:gs pos="100000">
              <a:schemeClr val="accent2">
                <a:hueOff val="-1212803"/>
                <a:satOff val="-69940"/>
                <a:lumOff val="71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Tax Audit </a:t>
          </a:r>
          <a:r>
            <a:rPr lang="en-US" sz="1000" kern="1200" dirty="0">
              <a:solidFill>
                <a:schemeClr val="bg1"/>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(Appendix C)</a:t>
          </a:r>
          <a:endParaRPr lang="en-US" sz="1000" kern="1200" dirty="0">
            <a:solidFill>
              <a:schemeClr val="bg1"/>
            </a:solidFill>
          </a:endParaRPr>
        </a:p>
      </dsp:txBody>
      <dsp:txXfrm>
        <a:off x="1268570" y="2284029"/>
        <a:ext cx="814572" cy="814572"/>
      </dsp:txXfrm>
    </dsp:sp>
    <dsp:sp modelId="{6518854B-3DEF-4656-A73D-021A09DE7A3A}">
      <dsp:nvSpPr>
        <dsp:cNvPr id="0" name=""/>
        <dsp:cNvSpPr/>
      </dsp:nvSpPr>
      <dsp:spPr>
        <a:xfrm rot="13114286">
          <a:off x="2517334" y="1504726"/>
          <a:ext cx="221155" cy="435191"/>
        </a:xfrm>
        <a:prstGeom prst="rightArrow">
          <a:avLst>
            <a:gd name="adj1" fmla="val 60000"/>
            <a:gd name="adj2" fmla="val 5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576443" y="1612447"/>
        <a:ext cx="154809" cy="261115"/>
      </dsp:txXfrm>
    </dsp:sp>
    <dsp:sp modelId="{FDFDA675-DC60-4539-9F31-8B0AA65D4423}">
      <dsp:nvSpPr>
        <dsp:cNvPr id="0" name=""/>
        <dsp:cNvSpPr/>
      </dsp:nvSpPr>
      <dsp:spPr>
        <a:xfrm>
          <a:off x="1433582" y="653223"/>
          <a:ext cx="1151978" cy="1151978"/>
        </a:xfrm>
        <a:prstGeom prst="ellips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Sheriff </a:t>
          </a:r>
          <a:r>
            <a:rPr lang="en-US" sz="1000" kern="1200" dirty="0">
              <a:solidFill>
                <a:schemeClr val="bg1"/>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(Appendix C)</a:t>
          </a:r>
          <a:endParaRPr lang="en-US" sz="1200" kern="1200" dirty="0">
            <a:solidFill>
              <a:schemeClr val="bg1"/>
            </a:solidFill>
          </a:endParaRPr>
        </a:p>
      </dsp:txBody>
      <dsp:txXfrm>
        <a:off x="1602285" y="821926"/>
        <a:ext cx="814572" cy="8145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42DC2-8171-461E-86C6-E8A9BF11C9CD}">
      <dsp:nvSpPr>
        <dsp:cNvPr id="0" name=""/>
        <dsp:cNvSpPr/>
      </dsp:nvSpPr>
      <dsp:spPr>
        <a:xfrm>
          <a:off x="3543" y="654754"/>
          <a:ext cx="1686501" cy="1161999"/>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C9FC717-F68D-4057-A875-409BDDF343F2}">
      <dsp:nvSpPr>
        <dsp:cNvPr id="0" name=""/>
        <dsp:cNvSpPr/>
      </dsp:nvSpPr>
      <dsp:spPr>
        <a:xfrm>
          <a:off x="3543" y="1816753"/>
          <a:ext cx="1686501" cy="62569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1700" b="1" kern="1200" dirty="0"/>
            <a:t>Business Centers</a:t>
          </a:r>
        </a:p>
      </dsp:txBody>
      <dsp:txXfrm>
        <a:off x="3543" y="1816753"/>
        <a:ext cx="1686501" cy="625692"/>
      </dsp:txXfrm>
    </dsp:sp>
    <dsp:sp modelId="{F12037F7-4F51-492C-A053-181D0A67B890}">
      <dsp:nvSpPr>
        <dsp:cNvPr id="0" name=""/>
        <dsp:cNvSpPr/>
      </dsp:nvSpPr>
      <dsp:spPr>
        <a:xfrm>
          <a:off x="1858766" y="654754"/>
          <a:ext cx="1686501" cy="1161999"/>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AF63B6C-2AE1-42A7-99C7-E5F1C237A000}">
      <dsp:nvSpPr>
        <dsp:cNvPr id="0" name=""/>
        <dsp:cNvSpPr/>
      </dsp:nvSpPr>
      <dsp:spPr>
        <a:xfrm>
          <a:off x="1858766" y="1816753"/>
          <a:ext cx="1686501" cy="62569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1700" b="1" kern="1200" dirty="0"/>
            <a:t>Call Centers</a:t>
          </a:r>
        </a:p>
      </dsp:txBody>
      <dsp:txXfrm>
        <a:off x="1858766" y="1816753"/>
        <a:ext cx="1686501" cy="625692"/>
      </dsp:txXfrm>
    </dsp:sp>
    <dsp:sp modelId="{CC845506-2FAF-472E-85BC-170047D4547D}">
      <dsp:nvSpPr>
        <dsp:cNvPr id="0" name=""/>
        <dsp:cNvSpPr/>
      </dsp:nvSpPr>
      <dsp:spPr>
        <a:xfrm>
          <a:off x="3713989" y="654754"/>
          <a:ext cx="1686501" cy="1161999"/>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6000" r="-46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F1826B5-13A0-47A5-A59D-CDDE86693C46}">
      <dsp:nvSpPr>
        <dsp:cNvPr id="0" name=""/>
        <dsp:cNvSpPr/>
      </dsp:nvSpPr>
      <dsp:spPr>
        <a:xfrm>
          <a:off x="3713989" y="1816753"/>
          <a:ext cx="1686501" cy="62569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1700" b="1" kern="1200" dirty="0"/>
            <a:t>Chat Bot</a:t>
          </a:r>
        </a:p>
      </dsp:txBody>
      <dsp:txXfrm>
        <a:off x="3713989" y="1816753"/>
        <a:ext cx="1686501" cy="625692"/>
      </dsp:txXfrm>
    </dsp:sp>
    <dsp:sp modelId="{B6D5DBBE-05C5-4B64-AAF9-B032C4662B3B}">
      <dsp:nvSpPr>
        <dsp:cNvPr id="0" name=""/>
        <dsp:cNvSpPr/>
      </dsp:nvSpPr>
      <dsp:spPr>
        <a:xfrm>
          <a:off x="5569211" y="654754"/>
          <a:ext cx="1686501" cy="1161999"/>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AB34A11-E367-4C7B-B0A7-A30E3A170538}">
      <dsp:nvSpPr>
        <dsp:cNvPr id="0" name=""/>
        <dsp:cNvSpPr/>
      </dsp:nvSpPr>
      <dsp:spPr>
        <a:xfrm>
          <a:off x="5569211" y="1816753"/>
          <a:ext cx="1686501" cy="62569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1700" b="1" kern="1200" dirty="0"/>
            <a:t>CRM Portal</a:t>
          </a:r>
        </a:p>
      </dsp:txBody>
      <dsp:txXfrm>
        <a:off x="5569211" y="1816753"/>
        <a:ext cx="1686501" cy="625692"/>
      </dsp:txXfrm>
    </dsp:sp>
    <dsp:sp modelId="{7CDE2D7A-EC68-4599-AA32-DEEA3922B641}">
      <dsp:nvSpPr>
        <dsp:cNvPr id="0" name=""/>
        <dsp:cNvSpPr/>
      </dsp:nvSpPr>
      <dsp:spPr>
        <a:xfrm>
          <a:off x="3543" y="2611096"/>
          <a:ext cx="1686501" cy="1161999"/>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1000" b="-11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30268DB-D14D-468B-B0F9-907233E518A9}">
      <dsp:nvSpPr>
        <dsp:cNvPr id="0" name=""/>
        <dsp:cNvSpPr/>
      </dsp:nvSpPr>
      <dsp:spPr>
        <a:xfrm>
          <a:off x="3543" y="3773095"/>
          <a:ext cx="1686501" cy="62569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1700" b="1" kern="1200" dirty="0"/>
            <a:t>Email</a:t>
          </a:r>
        </a:p>
      </dsp:txBody>
      <dsp:txXfrm>
        <a:off x="3543" y="3773095"/>
        <a:ext cx="1686501" cy="625692"/>
      </dsp:txXfrm>
    </dsp:sp>
    <dsp:sp modelId="{5D534251-DD43-4ADF-A93D-3F5EFCAAC40B}">
      <dsp:nvSpPr>
        <dsp:cNvPr id="0" name=""/>
        <dsp:cNvSpPr/>
      </dsp:nvSpPr>
      <dsp:spPr>
        <a:xfrm>
          <a:off x="1858766" y="2611096"/>
          <a:ext cx="1686501" cy="1161999"/>
        </a:xfrm>
        <a:prstGeom prst="round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23000" b="-23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BAA40C7-F7FE-43BC-BEBB-A51030B8799F}">
      <dsp:nvSpPr>
        <dsp:cNvPr id="0" name=""/>
        <dsp:cNvSpPr/>
      </dsp:nvSpPr>
      <dsp:spPr>
        <a:xfrm>
          <a:off x="1858766" y="3773095"/>
          <a:ext cx="1686501" cy="62569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1700" b="1" kern="1200" dirty="0"/>
            <a:t>Mail</a:t>
          </a:r>
        </a:p>
      </dsp:txBody>
      <dsp:txXfrm>
        <a:off x="1858766" y="3773095"/>
        <a:ext cx="1686501" cy="625692"/>
      </dsp:txXfrm>
    </dsp:sp>
    <dsp:sp modelId="{5CE08AC2-9B68-4B86-8483-C570258D53D9}">
      <dsp:nvSpPr>
        <dsp:cNvPr id="0" name=""/>
        <dsp:cNvSpPr/>
      </dsp:nvSpPr>
      <dsp:spPr>
        <a:xfrm>
          <a:off x="3713989" y="2611096"/>
          <a:ext cx="1686501" cy="1161999"/>
        </a:xfrm>
        <a:prstGeom prst="round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11000" r="-11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ED07FA3-05E9-4203-A552-461A33EF9B87}">
      <dsp:nvSpPr>
        <dsp:cNvPr id="0" name=""/>
        <dsp:cNvSpPr/>
      </dsp:nvSpPr>
      <dsp:spPr>
        <a:xfrm>
          <a:off x="3713989" y="3773095"/>
          <a:ext cx="1686501" cy="62569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1700" b="1" kern="1200" dirty="0"/>
            <a:t>Voice Bot</a:t>
          </a:r>
        </a:p>
      </dsp:txBody>
      <dsp:txXfrm>
        <a:off x="3713989" y="3773095"/>
        <a:ext cx="1686501" cy="625692"/>
      </dsp:txXfrm>
    </dsp:sp>
    <dsp:sp modelId="{393E9AB2-1C2F-4A8E-900A-EF140E3F54AC}">
      <dsp:nvSpPr>
        <dsp:cNvPr id="0" name=""/>
        <dsp:cNvSpPr/>
      </dsp:nvSpPr>
      <dsp:spPr>
        <a:xfrm>
          <a:off x="5569211" y="2611096"/>
          <a:ext cx="1686501" cy="1161999"/>
        </a:xfrm>
        <a:prstGeom prst="round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24000" b="-24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902F3C6-D50C-4F19-858F-A1D329AE7730}">
      <dsp:nvSpPr>
        <dsp:cNvPr id="0" name=""/>
        <dsp:cNvSpPr/>
      </dsp:nvSpPr>
      <dsp:spPr>
        <a:xfrm>
          <a:off x="5569211" y="3773095"/>
          <a:ext cx="1686501" cy="62569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1700" b="1" kern="1200" dirty="0"/>
            <a:t>Web message (e-Services)</a:t>
          </a:r>
        </a:p>
      </dsp:txBody>
      <dsp:txXfrm>
        <a:off x="5569211" y="3773095"/>
        <a:ext cx="1686501" cy="6256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3BDBF-A2E6-4749-8AE4-D7BC9093A6B6}">
      <dsp:nvSpPr>
        <dsp:cNvPr id="0" name=""/>
        <dsp:cNvSpPr/>
      </dsp:nvSpPr>
      <dsp:spPr>
        <a:xfrm>
          <a:off x="4506" y="569469"/>
          <a:ext cx="1676325" cy="670530"/>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accent2">
                  <a:lumMod val="75000"/>
                </a:schemeClr>
              </a:solidFill>
            </a:rPr>
            <a:t>City Council</a:t>
          </a:r>
        </a:p>
      </dsp:txBody>
      <dsp:txXfrm>
        <a:off x="339771" y="569469"/>
        <a:ext cx="1005795" cy="670530"/>
      </dsp:txXfrm>
    </dsp:sp>
    <dsp:sp modelId="{1E22B148-083D-41CA-BAB0-FA0702CD0126}">
      <dsp:nvSpPr>
        <dsp:cNvPr id="0" name=""/>
        <dsp:cNvSpPr/>
      </dsp:nvSpPr>
      <dsp:spPr>
        <a:xfrm>
          <a:off x="1513199" y="569469"/>
          <a:ext cx="1676325" cy="670530"/>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accent2">
                  <a:lumMod val="75000"/>
                </a:schemeClr>
              </a:solidFill>
            </a:rPr>
            <a:t>External Affairs</a:t>
          </a:r>
        </a:p>
      </dsp:txBody>
      <dsp:txXfrm>
        <a:off x="1848464" y="569469"/>
        <a:ext cx="1005795" cy="670530"/>
      </dsp:txXfrm>
    </dsp:sp>
    <dsp:sp modelId="{4023CF56-2D29-4D0F-A41A-2E8E064956FE}">
      <dsp:nvSpPr>
        <dsp:cNvPr id="0" name=""/>
        <dsp:cNvSpPr/>
      </dsp:nvSpPr>
      <dsp:spPr>
        <a:xfrm>
          <a:off x="3021892" y="569469"/>
          <a:ext cx="1676325" cy="670530"/>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accent2">
                  <a:lumMod val="75000"/>
                </a:schemeClr>
              </a:solidFill>
            </a:rPr>
            <a:t>Collections</a:t>
          </a:r>
        </a:p>
      </dsp:txBody>
      <dsp:txXfrm>
        <a:off x="3357157" y="569469"/>
        <a:ext cx="1005795" cy="670530"/>
      </dsp:txXfrm>
    </dsp:sp>
    <dsp:sp modelId="{1912D333-8A2A-451C-993E-7FDF65676A11}">
      <dsp:nvSpPr>
        <dsp:cNvPr id="0" name=""/>
        <dsp:cNvSpPr/>
      </dsp:nvSpPr>
      <dsp:spPr>
        <a:xfrm>
          <a:off x="4530585" y="569469"/>
          <a:ext cx="1676325" cy="670530"/>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accent2">
                  <a:lumMod val="75000"/>
                </a:schemeClr>
              </a:solidFill>
            </a:rPr>
            <a:t>External Affairs</a:t>
          </a:r>
        </a:p>
      </dsp:txBody>
      <dsp:txXfrm>
        <a:off x="4865850" y="569469"/>
        <a:ext cx="1005795" cy="670530"/>
      </dsp:txXfrm>
    </dsp:sp>
    <dsp:sp modelId="{19E08B6D-EB23-49E5-BE14-8C2A4C71C192}">
      <dsp:nvSpPr>
        <dsp:cNvPr id="0" name=""/>
        <dsp:cNvSpPr/>
      </dsp:nvSpPr>
      <dsp:spPr>
        <a:xfrm>
          <a:off x="6039278" y="569469"/>
          <a:ext cx="1676325" cy="670530"/>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accent2">
                  <a:lumMod val="75000"/>
                </a:schemeClr>
              </a:solidFill>
            </a:rPr>
            <a:t>City Council</a:t>
          </a:r>
        </a:p>
      </dsp:txBody>
      <dsp:txXfrm>
        <a:off x="6374543" y="569469"/>
        <a:ext cx="1005795" cy="670530"/>
      </dsp:txXfrm>
    </dsp:sp>
    <dsp:sp modelId="{AEF54896-1359-455C-8EB1-D7EED43D923F}">
      <dsp:nvSpPr>
        <dsp:cNvPr id="0" name=""/>
        <dsp:cNvSpPr/>
      </dsp:nvSpPr>
      <dsp:spPr>
        <a:xfrm>
          <a:off x="7547972" y="569469"/>
          <a:ext cx="1676325" cy="670530"/>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accent2">
                  <a:lumMod val="75000"/>
                </a:schemeClr>
              </a:solidFill>
            </a:rPr>
            <a:t>Customers</a:t>
          </a:r>
        </a:p>
      </dsp:txBody>
      <dsp:txXfrm>
        <a:off x="7883237" y="569469"/>
        <a:ext cx="1005795" cy="6705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3BDBF-A2E6-4749-8AE4-D7BC9093A6B6}">
      <dsp:nvSpPr>
        <dsp:cNvPr id="0" name=""/>
        <dsp:cNvSpPr/>
      </dsp:nvSpPr>
      <dsp:spPr>
        <a:xfrm>
          <a:off x="4506" y="579134"/>
          <a:ext cx="1676325" cy="670530"/>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solidFill>
            </a:rPr>
            <a:t>Taxpayer Advocate</a:t>
          </a:r>
        </a:p>
      </dsp:txBody>
      <dsp:txXfrm>
        <a:off x="339771" y="579134"/>
        <a:ext cx="1005795" cy="670530"/>
      </dsp:txXfrm>
    </dsp:sp>
    <dsp:sp modelId="{1E22B148-083D-41CA-BAB0-FA0702CD0126}">
      <dsp:nvSpPr>
        <dsp:cNvPr id="0" name=""/>
        <dsp:cNvSpPr/>
      </dsp:nvSpPr>
      <dsp:spPr>
        <a:xfrm>
          <a:off x="1513199" y="579134"/>
          <a:ext cx="1676325" cy="670530"/>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solidFill>
            </a:rPr>
            <a:t>Collections</a:t>
          </a:r>
        </a:p>
      </dsp:txBody>
      <dsp:txXfrm>
        <a:off x="1848464" y="579134"/>
        <a:ext cx="1005795" cy="670530"/>
      </dsp:txXfrm>
    </dsp:sp>
    <dsp:sp modelId="{4023CF56-2D29-4D0F-A41A-2E8E064956FE}">
      <dsp:nvSpPr>
        <dsp:cNvPr id="0" name=""/>
        <dsp:cNvSpPr/>
      </dsp:nvSpPr>
      <dsp:spPr>
        <a:xfrm>
          <a:off x="3021892" y="579134"/>
          <a:ext cx="1676325" cy="670530"/>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solidFill>
            </a:rPr>
            <a:t>Audit</a:t>
          </a:r>
        </a:p>
      </dsp:txBody>
      <dsp:txXfrm>
        <a:off x="3357157" y="579134"/>
        <a:ext cx="1005795" cy="670530"/>
      </dsp:txXfrm>
    </dsp:sp>
    <dsp:sp modelId="{68DB6EF5-073B-48D2-A5B1-F849DF2AC9B9}">
      <dsp:nvSpPr>
        <dsp:cNvPr id="0" name=""/>
        <dsp:cNvSpPr/>
      </dsp:nvSpPr>
      <dsp:spPr>
        <a:xfrm>
          <a:off x="4530585" y="579134"/>
          <a:ext cx="1676325" cy="670530"/>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solidFill>
            </a:rPr>
            <a:t>Collections</a:t>
          </a:r>
        </a:p>
      </dsp:txBody>
      <dsp:txXfrm>
        <a:off x="4865850" y="579134"/>
        <a:ext cx="1005795" cy="670530"/>
      </dsp:txXfrm>
    </dsp:sp>
    <dsp:sp modelId="{1912D333-8A2A-451C-993E-7FDF65676A11}">
      <dsp:nvSpPr>
        <dsp:cNvPr id="0" name=""/>
        <dsp:cNvSpPr/>
      </dsp:nvSpPr>
      <dsp:spPr>
        <a:xfrm>
          <a:off x="6039278" y="579134"/>
          <a:ext cx="1676325" cy="670530"/>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solidFill>
            </a:rPr>
            <a:t>Taxpayer Advocate</a:t>
          </a:r>
        </a:p>
      </dsp:txBody>
      <dsp:txXfrm>
        <a:off x="6374543" y="579134"/>
        <a:ext cx="1005795" cy="670530"/>
      </dsp:txXfrm>
    </dsp:sp>
    <dsp:sp modelId="{AEF54896-1359-455C-8EB1-D7EED43D923F}">
      <dsp:nvSpPr>
        <dsp:cNvPr id="0" name=""/>
        <dsp:cNvSpPr/>
      </dsp:nvSpPr>
      <dsp:spPr>
        <a:xfrm>
          <a:off x="7547972" y="579134"/>
          <a:ext cx="1676325" cy="670530"/>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solidFill>
            </a:rPr>
            <a:t>Customers</a:t>
          </a:r>
        </a:p>
      </dsp:txBody>
      <dsp:txXfrm>
        <a:off x="7883237" y="579134"/>
        <a:ext cx="1005795" cy="6705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3BDBF-A2E6-4749-8AE4-D7BC9093A6B6}">
      <dsp:nvSpPr>
        <dsp:cNvPr id="0" name=""/>
        <dsp:cNvSpPr/>
      </dsp:nvSpPr>
      <dsp:spPr>
        <a:xfrm>
          <a:off x="2251" y="164926"/>
          <a:ext cx="2003647" cy="801458"/>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B050"/>
              </a:solidFill>
            </a:rPr>
            <a:t>External Affairs</a:t>
          </a:r>
        </a:p>
      </dsp:txBody>
      <dsp:txXfrm>
        <a:off x="402980" y="164926"/>
        <a:ext cx="1202189" cy="801458"/>
      </dsp:txXfrm>
    </dsp:sp>
    <dsp:sp modelId="{1E22B148-083D-41CA-BAB0-FA0702CD0126}">
      <dsp:nvSpPr>
        <dsp:cNvPr id="0" name=""/>
        <dsp:cNvSpPr/>
      </dsp:nvSpPr>
      <dsp:spPr>
        <a:xfrm>
          <a:off x="1805533" y="164926"/>
          <a:ext cx="2003647" cy="801458"/>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B050"/>
              </a:solidFill>
            </a:rPr>
            <a:t>Collections</a:t>
          </a:r>
        </a:p>
      </dsp:txBody>
      <dsp:txXfrm>
        <a:off x="2206262" y="164926"/>
        <a:ext cx="1202189" cy="801458"/>
      </dsp:txXfrm>
    </dsp:sp>
    <dsp:sp modelId="{4023CF56-2D29-4D0F-A41A-2E8E064956FE}">
      <dsp:nvSpPr>
        <dsp:cNvPr id="0" name=""/>
        <dsp:cNvSpPr/>
      </dsp:nvSpPr>
      <dsp:spPr>
        <a:xfrm>
          <a:off x="3608815" y="164926"/>
          <a:ext cx="2003647" cy="801458"/>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B050"/>
              </a:solidFill>
            </a:rPr>
            <a:t>DOT</a:t>
          </a:r>
        </a:p>
      </dsp:txBody>
      <dsp:txXfrm>
        <a:off x="4009544" y="164926"/>
        <a:ext cx="1202189" cy="801458"/>
      </dsp:txXfrm>
    </dsp:sp>
    <dsp:sp modelId="{1912D333-8A2A-451C-993E-7FDF65676A11}">
      <dsp:nvSpPr>
        <dsp:cNvPr id="0" name=""/>
        <dsp:cNvSpPr/>
      </dsp:nvSpPr>
      <dsp:spPr>
        <a:xfrm>
          <a:off x="5412098" y="164926"/>
          <a:ext cx="2003647" cy="801458"/>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B050"/>
              </a:solidFill>
            </a:rPr>
            <a:t>Collections</a:t>
          </a:r>
        </a:p>
      </dsp:txBody>
      <dsp:txXfrm>
        <a:off x="5812827" y="164926"/>
        <a:ext cx="1202189" cy="801458"/>
      </dsp:txXfrm>
    </dsp:sp>
    <dsp:sp modelId="{AEF54896-1359-455C-8EB1-D7EED43D923F}">
      <dsp:nvSpPr>
        <dsp:cNvPr id="0" name=""/>
        <dsp:cNvSpPr/>
      </dsp:nvSpPr>
      <dsp:spPr>
        <a:xfrm>
          <a:off x="7215380" y="164926"/>
          <a:ext cx="2003647" cy="801458"/>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B050"/>
              </a:solidFill>
            </a:rPr>
            <a:t>Customers</a:t>
          </a:r>
        </a:p>
      </dsp:txBody>
      <dsp:txXfrm>
        <a:off x="7616109" y="164926"/>
        <a:ext cx="1202189" cy="8014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3BDBF-A2E6-4749-8AE4-D7BC9093A6B6}">
      <dsp:nvSpPr>
        <dsp:cNvPr id="0" name=""/>
        <dsp:cNvSpPr/>
      </dsp:nvSpPr>
      <dsp:spPr>
        <a:xfrm>
          <a:off x="4879" y="551398"/>
          <a:ext cx="1815007" cy="726002"/>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Taxpayer Advocate</a:t>
          </a:r>
        </a:p>
      </dsp:txBody>
      <dsp:txXfrm>
        <a:off x="367880" y="551398"/>
        <a:ext cx="1089005" cy="726002"/>
      </dsp:txXfrm>
    </dsp:sp>
    <dsp:sp modelId="{1E22B148-083D-41CA-BAB0-FA0702CD0126}">
      <dsp:nvSpPr>
        <dsp:cNvPr id="0" name=""/>
        <dsp:cNvSpPr/>
      </dsp:nvSpPr>
      <dsp:spPr>
        <a:xfrm>
          <a:off x="1638385" y="551398"/>
          <a:ext cx="1815007" cy="726002"/>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Collections</a:t>
          </a:r>
        </a:p>
      </dsp:txBody>
      <dsp:txXfrm>
        <a:off x="2001386" y="551398"/>
        <a:ext cx="1089005" cy="726002"/>
      </dsp:txXfrm>
    </dsp:sp>
    <dsp:sp modelId="{4023CF56-2D29-4D0F-A41A-2E8E064956FE}">
      <dsp:nvSpPr>
        <dsp:cNvPr id="0" name=""/>
        <dsp:cNvSpPr/>
      </dsp:nvSpPr>
      <dsp:spPr>
        <a:xfrm>
          <a:off x="3271892" y="551398"/>
          <a:ext cx="1815007" cy="726002"/>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Audit</a:t>
          </a:r>
        </a:p>
      </dsp:txBody>
      <dsp:txXfrm>
        <a:off x="3634893" y="551398"/>
        <a:ext cx="1089005" cy="726002"/>
      </dsp:txXfrm>
    </dsp:sp>
    <dsp:sp modelId="{68DB6EF5-073B-48D2-A5B1-F849DF2AC9B9}">
      <dsp:nvSpPr>
        <dsp:cNvPr id="0" name=""/>
        <dsp:cNvSpPr/>
      </dsp:nvSpPr>
      <dsp:spPr>
        <a:xfrm>
          <a:off x="4905399" y="551398"/>
          <a:ext cx="1815007" cy="726002"/>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Collections</a:t>
          </a:r>
        </a:p>
      </dsp:txBody>
      <dsp:txXfrm>
        <a:off x="5268400" y="551398"/>
        <a:ext cx="1089005" cy="726002"/>
      </dsp:txXfrm>
    </dsp:sp>
    <dsp:sp modelId="{1912D333-8A2A-451C-993E-7FDF65676A11}">
      <dsp:nvSpPr>
        <dsp:cNvPr id="0" name=""/>
        <dsp:cNvSpPr/>
      </dsp:nvSpPr>
      <dsp:spPr>
        <a:xfrm>
          <a:off x="6538905" y="551398"/>
          <a:ext cx="1815007" cy="726002"/>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Taxpayer Advocate</a:t>
          </a:r>
        </a:p>
      </dsp:txBody>
      <dsp:txXfrm>
        <a:off x="6901906" y="551398"/>
        <a:ext cx="1089005" cy="726002"/>
      </dsp:txXfrm>
    </dsp:sp>
    <dsp:sp modelId="{AEF54896-1359-455C-8EB1-D7EED43D923F}">
      <dsp:nvSpPr>
        <dsp:cNvPr id="0" name=""/>
        <dsp:cNvSpPr/>
      </dsp:nvSpPr>
      <dsp:spPr>
        <a:xfrm>
          <a:off x="8172412" y="551398"/>
          <a:ext cx="1815007" cy="726002"/>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Customers</a:t>
          </a:r>
        </a:p>
      </dsp:txBody>
      <dsp:txXfrm>
        <a:off x="8535413" y="551398"/>
        <a:ext cx="1089005" cy="7260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3BDBF-A2E6-4749-8AE4-D7BC9093A6B6}">
      <dsp:nvSpPr>
        <dsp:cNvPr id="0" name=""/>
        <dsp:cNvSpPr/>
      </dsp:nvSpPr>
      <dsp:spPr>
        <a:xfrm>
          <a:off x="2439" y="480164"/>
          <a:ext cx="2171178" cy="868471"/>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External Affairs</a:t>
          </a:r>
        </a:p>
      </dsp:txBody>
      <dsp:txXfrm>
        <a:off x="436675" y="480164"/>
        <a:ext cx="1302707" cy="868471"/>
      </dsp:txXfrm>
    </dsp:sp>
    <dsp:sp modelId="{1E22B148-083D-41CA-BAB0-FA0702CD0126}">
      <dsp:nvSpPr>
        <dsp:cNvPr id="0" name=""/>
        <dsp:cNvSpPr/>
      </dsp:nvSpPr>
      <dsp:spPr>
        <a:xfrm>
          <a:off x="1956499" y="480164"/>
          <a:ext cx="2171178" cy="868471"/>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Collections</a:t>
          </a:r>
        </a:p>
      </dsp:txBody>
      <dsp:txXfrm>
        <a:off x="2390735" y="480164"/>
        <a:ext cx="1302707" cy="868471"/>
      </dsp:txXfrm>
    </dsp:sp>
    <dsp:sp modelId="{4023CF56-2D29-4D0F-A41A-2E8E064956FE}">
      <dsp:nvSpPr>
        <dsp:cNvPr id="0" name=""/>
        <dsp:cNvSpPr/>
      </dsp:nvSpPr>
      <dsp:spPr>
        <a:xfrm>
          <a:off x="3910560" y="480164"/>
          <a:ext cx="2171178" cy="868471"/>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DOT</a:t>
          </a:r>
        </a:p>
      </dsp:txBody>
      <dsp:txXfrm>
        <a:off x="4344796" y="480164"/>
        <a:ext cx="1302707" cy="868471"/>
      </dsp:txXfrm>
    </dsp:sp>
    <dsp:sp modelId="{1912D333-8A2A-451C-993E-7FDF65676A11}">
      <dsp:nvSpPr>
        <dsp:cNvPr id="0" name=""/>
        <dsp:cNvSpPr/>
      </dsp:nvSpPr>
      <dsp:spPr>
        <a:xfrm>
          <a:off x="5864620" y="480164"/>
          <a:ext cx="2171178" cy="868471"/>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Collections</a:t>
          </a:r>
        </a:p>
      </dsp:txBody>
      <dsp:txXfrm>
        <a:off x="6298856" y="480164"/>
        <a:ext cx="1302707" cy="868471"/>
      </dsp:txXfrm>
    </dsp:sp>
    <dsp:sp modelId="{AEF54896-1359-455C-8EB1-D7EED43D923F}">
      <dsp:nvSpPr>
        <dsp:cNvPr id="0" name=""/>
        <dsp:cNvSpPr/>
      </dsp:nvSpPr>
      <dsp:spPr>
        <a:xfrm>
          <a:off x="7818681" y="480164"/>
          <a:ext cx="2171178" cy="868471"/>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Customers</a:t>
          </a:r>
        </a:p>
      </dsp:txBody>
      <dsp:txXfrm>
        <a:off x="8252917" y="480164"/>
        <a:ext cx="1302707" cy="8684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3BDBF-A2E6-4749-8AE4-D7BC9093A6B6}">
      <dsp:nvSpPr>
        <dsp:cNvPr id="0" name=""/>
        <dsp:cNvSpPr/>
      </dsp:nvSpPr>
      <dsp:spPr>
        <a:xfrm>
          <a:off x="4879" y="551398"/>
          <a:ext cx="1815007" cy="726002"/>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City Council</a:t>
          </a:r>
        </a:p>
      </dsp:txBody>
      <dsp:txXfrm>
        <a:off x="367880" y="551398"/>
        <a:ext cx="1089005" cy="726002"/>
      </dsp:txXfrm>
    </dsp:sp>
    <dsp:sp modelId="{1E22B148-083D-41CA-BAB0-FA0702CD0126}">
      <dsp:nvSpPr>
        <dsp:cNvPr id="0" name=""/>
        <dsp:cNvSpPr/>
      </dsp:nvSpPr>
      <dsp:spPr>
        <a:xfrm>
          <a:off x="1638385" y="551398"/>
          <a:ext cx="1815007" cy="726002"/>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External Affairs</a:t>
          </a:r>
        </a:p>
      </dsp:txBody>
      <dsp:txXfrm>
        <a:off x="2001386" y="551398"/>
        <a:ext cx="1089005" cy="726002"/>
      </dsp:txXfrm>
    </dsp:sp>
    <dsp:sp modelId="{4023CF56-2D29-4D0F-A41A-2E8E064956FE}">
      <dsp:nvSpPr>
        <dsp:cNvPr id="0" name=""/>
        <dsp:cNvSpPr/>
      </dsp:nvSpPr>
      <dsp:spPr>
        <a:xfrm>
          <a:off x="3271892" y="551398"/>
          <a:ext cx="1815007" cy="726002"/>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Collections</a:t>
          </a:r>
        </a:p>
      </dsp:txBody>
      <dsp:txXfrm>
        <a:off x="3634893" y="551398"/>
        <a:ext cx="1089005" cy="726002"/>
      </dsp:txXfrm>
    </dsp:sp>
    <dsp:sp modelId="{1912D333-8A2A-451C-993E-7FDF65676A11}">
      <dsp:nvSpPr>
        <dsp:cNvPr id="0" name=""/>
        <dsp:cNvSpPr/>
      </dsp:nvSpPr>
      <dsp:spPr>
        <a:xfrm>
          <a:off x="4905399" y="551398"/>
          <a:ext cx="1815007" cy="726002"/>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External Affairs</a:t>
          </a:r>
        </a:p>
      </dsp:txBody>
      <dsp:txXfrm>
        <a:off x="5268400" y="551398"/>
        <a:ext cx="1089005" cy="726002"/>
      </dsp:txXfrm>
    </dsp:sp>
    <dsp:sp modelId="{19E08B6D-EB23-49E5-BE14-8C2A4C71C192}">
      <dsp:nvSpPr>
        <dsp:cNvPr id="0" name=""/>
        <dsp:cNvSpPr/>
      </dsp:nvSpPr>
      <dsp:spPr>
        <a:xfrm>
          <a:off x="6538905" y="551398"/>
          <a:ext cx="1815007" cy="726002"/>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City Council</a:t>
          </a:r>
        </a:p>
      </dsp:txBody>
      <dsp:txXfrm>
        <a:off x="6901906" y="551398"/>
        <a:ext cx="1089005" cy="726002"/>
      </dsp:txXfrm>
    </dsp:sp>
    <dsp:sp modelId="{AEF54896-1359-455C-8EB1-D7EED43D923F}">
      <dsp:nvSpPr>
        <dsp:cNvPr id="0" name=""/>
        <dsp:cNvSpPr/>
      </dsp:nvSpPr>
      <dsp:spPr>
        <a:xfrm>
          <a:off x="8172412" y="551398"/>
          <a:ext cx="1815007" cy="726002"/>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Customers</a:t>
          </a:r>
        </a:p>
      </dsp:txBody>
      <dsp:txXfrm>
        <a:off x="8535413" y="551398"/>
        <a:ext cx="1089005" cy="726002"/>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0B119899-4510-4246-B9C6-4D29781450D1}" type="datetimeFigureOut">
              <a:rPr lang="en-US" smtClean="0"/>
              <a:t>10/25/2024</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9562ACC9-4EF2-894F-8F38-B7C077D5E24C}" type="slidenum">
              <a:rPr lang="en-US" smtClean="0"/>
              <a:t>‹#›</a:t>
            </a:fld>
            <a:endParaRPr lang="en-US"/>
          </a:p>
        </p:txBody>
      </p:sp>
    </p:spTree>
    <p:extLst>
      <p:ext uri="{BB962C8B-B14F-4D97-AF65-F5344CB8AC3E}">
        <p14:creationId xmlns:p14="http://schemas.microsoft.com/office/powerpoint/2010/main" val="1673710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62ACC9-4EF2-894F-8F38-B7C077D5E24C}" type="slidenum">
              <a:rPr lang="en-US" smtClean="0"/>
              <a:t>1</a:t>
            </a:fld>
            <a:endParaRPr lang="en-US"/>
          </a:p>
        </p:txBody>
      </p:sp>
    </p:spTree>
    <p:extLst>
      <p:ext uri="{BB962C8B-B14F-4D97-AF65-F5344CB8AC3E}">
        <p14:creationId xmlns:p14="http://schemas.microsoft.com/office/powerpoint/2010/main" val="2360862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9562ACC9-4EF2-894F-8F38-B7C077D5E24C}" type="slidenum">
              <a:rPr lang="en-US" smtClean="0"/>
              <a:t>14</a:t>
            </a:fld>
            <a:endParaRPr lang="en-US"/>
          </a:p>
        </p:txBody>
      </p:sp>
    </p:spTree>
    <p:extLst>
      <p:ext uri="{BB962C8B-B14F-4D97-AF65-F5344CB8AC3E}">
        <p14:creationId xmlns:p14="http://schemas.microsoft.com/office/powerpoint/2010/main" val="2346505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62ACC9-4EF2-894F-8F38-B7C077D5E24C}" type="slidenum">
              <a:rPr lang="en-US" smtClean="0"/>
              <a:t>15</a:t>
            </a:fld>
            <a:endParaRPr lang="en-US"/>
          </a:p>
        </p:txBody>
      </p:sp>
    </p:spTree>
    <p:extLst>
      <p:ext uri="{BB962C8B-B14F-4D97-AF65-F5344CB8AC3E}">
        <p14:creationId xmlns:p14="http://schemas.microsoft.com/office/powerpoint/2010/main" val="1151490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62ACC9-4EF2-894F-8F38-B7C077D5E24C}" type="slidenum">
              <a:rPr lang="en-US" smtClean="0"/>
              <a:t>16</a:t>
            </a:fld>
            <a:endParaRPr lang="en-US"/>
          </a:p>
        </p:txBody>
      </p:sp>
    </p:spTree>
    <p:extLst>
      <p:ext uri="{BB962C8B-B14F-4D97-AF65-F5344CB8AC3E}">
        <p14:creationId xmlns:p14="http://schemas.microsoft.com/office/powerpoint/2010/main" val="4062941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62ACC9-4EF2-894F-8F38-B7C077D5E24C}" type="slidenum">
              <a:rPr lang="en-US" smtClean="0"/>
              <a:t>17</a:t>
            </a:fld>
            <a:endParaRPr lang="en-US"/>
          </a:p>
        </p:txBody>
      </p:sp>
    </p:spTree>
    <p:extLst>
      <p:ext uri="{BB962C8B-B14F-4D97-AF65-F5344CB8AC3E}">
        <p14:creationId xmlns:p14="http://schemas.microsoft.com/office/powerpoint/2010/main" val="3458052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18</a:t>
            </a:fld>
            <a:endParaRPr lang="en-US"/>
          </a:p>
        </p:txBody>
      </p:sp>
    </p:spTree>
    <p:extLst>
      <p:ext uri="{BB962C8B-B14F-4D97-AF65-F5344CB8AC3E}">
        <p14:creationId xmlns:p14="http://schemas.microsoft.com/office/powerpoint/2010/main" val="1563873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9562ACC9-4EF2-894F-8F38-B7C077D5E24C}" type="slidenum">
              <a:rPr lang="en-US" smtClean="0"/>
              <a:t>19</a:t>
            </a:fld>
            <a:endParaRPr lang="en-US"/>
          </a:p>
        </p:txBody>
      </p:sp>
    </p:spTree>
    <p:extLst>
      <p:ext uri="{BB962C8B-B14F-4D97-AF65-F5344CB8AC3E}">
        <p14:creationId xmlns:p14="http://schemas.microsoft.com/office/powerpoint/2010/main" val="2879820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9562ACC9-4EF2-894F-8F38-B7C077D5E24C}" type="slidenum">
              <a:rPr lang="en-US" smtClean="0"/>
              <a:t>20</a:t>
            </a:fld>
            <a:endParaRPr lang="en-US"/>
          </a:p>
        </p:txBody>
      </p:sp>
    </p:spTree>
    <p:extLst>
      <p:ext uri="{BB962C8B-B14F-4D97-AF65-F5344CB8AC3E}">
        <p14:creationId xmlns:p14="http://schemas.microsoft.com/office/powerpoint/2010/main" val="1571478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9562ACC9-4EF2-894F-8F38-B7C077D5E24C}" type="slidenum">
              <a:rPr lang="en-US" smtClean="0"/>
              <a:t>21</a:t>
            </a:fld>
            <a:endParaRPr lang="en-US"/>
          </a:p>
        </p:txBody>
      </p:sp>
    </p:spTree>
    <p:extLst>
      <p:ext uri="{BB962C8B-B14F-4D97-AF65-F5344CB8AC3E}">
        <p14:creationId xmlns:p14="http://schemas.microsoft.com/office/powerpoint/2010/main" val="2613540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9562ACC9-4EF2-894F-8F38-B7C077D5E24C}" type="slidenum">
              <a:rPr lang="en-US" smtClean="0"/>
              <a:t>22</a:t>
            </a:fld>
            <a:endParaRPr lang="en-US"/>
          </a:p>
        </p:txBody>
      </p:sp>
    </p:spTree>
    <p:extLst>
      <p:ext uri="{BB962C8B-B14F-4D97-AF65-F5344CB8AC3E}">
        <p14:creationId xmlns:p14="http://schemas.microsoft.com/office/powerpoint/2010/main" val="391741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9562ACC9-4EF2-894F-8F38-B7C077D5E24C}" type="slidenum">
              <a:rPr lang="en-US" smtClean="0"/>
              <a:t>23</a:t>
            </a:fld>
            <a:endParaRPr lang="en-US"/>
          </a:p>
        </p:txBody>
      </p:sp>
    </p:spTree>
    <p:extLst>
      <p:ext uri="{BB962C8B-B14F-4D97-AF65-F5344CB8AC3E}">
        <p14:creationId xmlns:p14="http://schemas.microsoft.com/office/powerpoint/2010/main" val="1936613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62ACC9-4EF2-894F-8F38-B7C077D5E24C}" type="slidenum">
              <a:rPr lang="en-US" smtClean="0"/>
              <a:t>2</a:t>
            </a:fld>
            <a:endParaRPr lang="en-US"/>
          </a:p>
        </p:txBody>
      </p:sp>
    </p:spTree>
    <p:extLst>
      <p:ext uri="{BB962C8B-B14F-4D97-AF65-F5344CB8AC3E}">
        <p14:creationId xmlns:p14="http://schemas.microsoft.com/office/powerpoint/2010/main" val="1457261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9562ACC9-4EF2-894F-8F38-B7C077D5E24C}" type="slidenum">
              <a:rPr lang="en-US" smtClean="0"/>
              <a:t>24</a:t>
            </a:fld>
            <a:endParaRPr lang="en-US"/>
          </a:p>
        </p:txBody>
      </p:sp>
    </p:spTree>
    <p:extLst>
      <p:ext uri="{BB962C8B-B14F-4D97-AF65-F5344CB8AC3E}">
        <p14:creationId xmlns:p14="http://schemas.microsoft.com/office/powerpoint/2010/main" val="3272251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25</a:t>
            </a:fld>
            <a:endParaRPr lang="en-US"/>
          </a:p>
        </p:txBody>
      </p:sp>
    </p:spTree>
    <p:extLst>
      <p:ext uri="{BB962C8B-B14F-4D97-AF65-F5344CB8AC3E}">
        <p14:creationId xmlns:p14="http://schemas.microsoft.com/office/powerpoint/2010/main" val="964581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latin typeface="Aptos" panose="020B0004020202020204" pitchFamily="34" charset="0"/>
                <a:ea typeface="Aptos" panose="020B0004020202020204" pitchFamily="34" charset="0"/>
                <a:cs typeface="Times New Roman" panose="02020603050405020304" pitchFamily="18" charset="0"/>
              </a:rPr>
              <a:t>If you have overdue property taxes, you may be eligible to set up a payment plan, so you can pay what you owe in installments instead of all at once. </a:t>
            </a:r>
          </a:p>
          <a:p>
            <a:pPr defTabSz="949478">
              <a:defRPr/>
            </a:pPr>
            <a:r>
              <a:rPr lang="en-US" dirty="0">
                <a:latin typeface="Aptos" panose="020B0004020202020204" pitchFamily="34" charset="0"/>
                <a:ea typeface="Aptos" panose="020B0004020202020204" pitchFamily="34" charset="0"/>
                <a:cs typeface="Times New Roman" panose="02020603050405020304" pitchFamily="18" charset="0"/>
              </a:rPr>
              <a:t>The Department of Finance offers 3 types of Property Tax Payment Plans. (refer to slide). </a:t>
            </a:r>
          </a:p>
          <a:p>
            <a:pPr defTabSz="949478">
              <a:defRPr/>
            </a:pPr>
            <a:r>
              <a:rPr lang="en-US" dirty="0">
                <a:latin typeface="Aptos" panose="020B0004020202020204" pitchFamily="34" charset="0"/>
                <a:ea typeface="Aptos" panose="020B0004020202020204" pitchFamily="34" charset="0"/>
                <a:cs typeface="Times New Roman" panose="02020603050405020304" pitchFamily="18" charset="0"/>
              </a:rPr>
              <a:t>The highlights for all property payment plan types are (refer to slide)</a:t>
            </a:r>
            <a:endParaRPr lang="en-US" dirty="0"/>
          </a:p>
        </p:txBody>
      </p:sp>
      <p:sp>
        <p:nvSpPr>
          <p:cNvPr id="4" name="Slide Number Placeholder 3"/>
          <p:cNvSpPr>
            <a:spLocks noGrp="1"/>
          </p:cNvSpPr>
          <p:nvPr>
            <p:ph type="sldNum" sz="quarter" idx="5"/>
          </p:nvPr>
        </p:nvSpPr>
        <p:spPr/>
        <p:txBody>
          <a:bodyPr/>
          <a:lstStyle/>
          <a:p>
            <a:fld id="{9562ACC9-4EF2-894F-8F38-B7C077D5E24C}" type="slidenum">
              <a:rPr lang="en-US" smtClean="0"/>
              <a:t>26</a:t>
            </a:fld>
            <a:endParaRPr lang="en-US"/>
          </a:p>
        </p:txBody>
      </p:sp>
    </p:spTree>
    <p:extLst>
      <p:ext uri="{BB962C8B-B14F-4D97-AF65-F5344CB8AC3E}">
        <p14:creationId xmlns:p14="http://schemas.microsoft.com/office/powerpoint/2010/main" val="3029910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30"/>
              </a:spcAft>
            </a:pPr>
            <a:r>
              <a:rPr lang="en-US" dirty="0">
                <a:latin typeface="Aptos" panose="020B0004020202020204" pitchFamily="34" charset="0"/>
                <a:ea typeface="Aptos" panose="020B0004020202020204" pitchFamily="34" charset="0"/>
                <a:cs typeface="Times New Roman" panose="02020603050405020304" pitchFamily="18" charset="0"/>
              </a:rPr>
              <a:t>The most common payment plan is the Standard Payment Plan. The highlights of this plan are that all property types are eligible and there is no income limit. </a:t>
            </a:r>
          </a:p>
          <a:p>
            <a:pPr>
              <a:lnSpc>
                <a:spcPct val="115000"/>
              </a:lnSpc>
              <a:spcAft>
                <a:spcPts val="830"/>
              </a:spcAft>
            </a:pPr>
            <a:r>
              <a:rPr lang="en-US" dirty="0">
                <a:latin typeface="Aptos" panose="020B0004020202020204" pitchFamily="34" charset="0"/>
                <a:ea typeface="Aptos" panose="020B0004020202020204" pitchFamily="34" charset="0"/>
                <a:cs typeface="Times New Roman" panose="02020603050405020304" pitchFamily="18" charset="0"/>
              </a:rPr>
              <a:t>Applicants must provide proof of ownership. If the property is owned by a corporation, the individual who signs the payment plan must first provide written proof of Power of Attorney or that they are an officer of the corporation.</a:t>
            </a:r>
            <a:endParaRPr lang="en-US"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562ACC9-4EF2-894F-8F38-B7C077D5E24C}" type="slidenum">
              <a:rPr lang="en-US" smtClean="0"/>
              <a:t>27</a:t>
            </a:fld>
            <a:endParaRPr lang="en-US"/>
          </a:p>
        </p:txBody>
      </p:sp>
    </p:spTree>
    <p:extLst>
      <p:ext uri="{BB962C8B-B14F-4D97-AF65-F5344CB8AC3E}">
        <p14:creationId xmlns:p14="http://schemas.microsoft.com/office/powerpoint/2010/main" val="1605451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30"/>
              </a:spcAft>
            </a:pPr>
            <a:r>
              <a:rPr lang="en-US" kern="100" dirty="0">
                <a:latin typeface="Aptos" panose="020B0004020202020204" pitchFamily="34" charset="0"/>
                <a:ea typeface="Aptos" panose="020B0004020202020204" pitchFamily="34" charset="0"/>
                <a:cs typeface="Times New Roman" panose="02020603050405020304" pitchFamily="18" charset="0"/>
              </a:rPr>
              <a:t>Certain property owners may qualify for the Reduced Interest Rate Payment plan. The highlights of this plan are: (refer to slide)</a:t>
            </a:r>
          </a:p>
          <a:p>
            <a:pPr>
              <a:lnSpc>
                <a:spcPct val="115000"/>
              </a:lnSpc>
              <a:spcAft>
                <a:spcPts val="830"/>
              </a:spcAft>
              <a:tabLst>
                <a:tab pos="949478" algn="l"/>
              </a:tabLst>
            </a:pPr>
            <a:r>
              <a:rPr lang="en-US" kern="100" dirty="0">
                <a:latin typeface="Aptos"/>
                <a:ea typeface="Aptos" panose="020B0004020202020204" pitchFamily="34" charset="0"/>
                <a:cs typeface="Times New Roman" panose="02020603050405020304" pitchFamily="18" charset="0"/>
              </a:rPr>
              <a:t>You will  automatically receive a Reduced Interest Rate if you are enrolled in a standard payment plan, are up to date on your payments, and receive the  Senior Citizen or Disabled Homeowner’s Exemption or the Enhanced STAR credit/exemption.</a:t>
            </a:r>
            <a:endParaRPr lang="en-US" dirty="0">
              <a:latin typeface="Aptos"/>
            </a:endParaRPr>
          </a:p>
        </p:txBody>
      </p:sp>
      <p:sp>
        <p:nvSpPr>
          <p:cNvPr id="4" name="Slide Number Placeholder 3"/>
          <p:cNvSpPr>
            <a:spLocks noGrp="1"/>
          </p:cNvSpPr>
          <p:nvPr>
            <p:ph type="sldNum" sz="quarter" idx="5"/>
          </p:nvPr>
        </p:nvSpPr>
        <p:spPr/>
        <p:txBody>
          <a:bodyPr/>
          <a:lstStyle/>
          <a:p>
            <a:fld id="{9562ACC9-4EF2-894F-8F38-B7C077D5E24C}" type="slidenum">
              <a:rPr lang="en-US" smtClean="0"/>
              <a:t>28</a:t>
            </a:fld>
            <a:endParaRPr lang="en-US"/>
          </a:p>
        </p:txBody>
      </p:sp>
    </p:spTree>
    <p:extLst>
      <p:ext uri="{BB962C8B-B14F-4D97-AF65-F5344CB8AC3E}">
        <p14:creationId xmlns:p14="http://schemas.microsoft.com/office/powerpoint/2010/main" val="106092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buSzPct val="100000"/>
            </a:pPr>
            <a:r>
              <a:rPr lang="en-US" dirty="0">
                <a:latin typeface="Aptos" panose="020B0004020202020204" pitchFamily="34" charset="0"/>
                <a:ea typeface="Aptos" panose="020B0004020202020204" pitchFamily="34" charset="0"/>
                <a:cs typeface="Times New Roman" panose="02020603050405020304" pitchFamily="18" charset="0"/>
              </a:rPr>
              <a:t>PT AID payment plans also allow you to pay overdue property taxes in multiple installments, but because it considers your income, your scheduled payments are likely to be lower and you may be able to defer payments. </a:t>
            </a:r>
          </a:p>
          <a:p>
            <a:r>
              <a:rPr lang="en-US" dirty="0">
                <a:latin typeface="Aptos" panose="020B0004020202020204" pitchFamily="34" charset="0"/>
              </a:rPr>
              <a:t>There are three PT Aid plans: </a:t>
            </a:r>
          </a:p>
          <a:p>
            <a:r>
              <a:rPr lang="en-US" dirty="0">
                <a:latin typeface="Aptos" panose="020B0004020202020204" pitchFamily="34" charset="0"/>
              </a:rPr>
              <a:t>Low-Income Senior (LIS): A homeowner must be 65 or older to qualify for this plan.  </a:t>
            </a:r>
          </a:p>
          <a:p>
            <a:endParaRPr lang="en-US" dirty="0">
              <a:latin typeface="Aptos" panose="020B0004020202020204" pitchFamily="34" charset="0"/>
            </a:endParaRPr>
          </a:p>
          <a:p>
            <a:r>
              <a:rPr lang="en-US" dirty="0">
                <a:latin typeface="Aptos" panose="020B0004020202020204" pitchFamily="34" charset="0"/>
              </a:rPr>
              <a:t>Fixed-Term Income-Based (FTI): There is no age requirement  for this plan and homeowners can enroll in a payment plan which can limit their payments to a maximum of 8% of their adjusted gross income. </a:t>
            </a:r>
          </a:p>
          <a:p>
            <a:endParaRPr lang="en-US" dirty="0">
              <a:latin typeface="Aptos" panose="020B0004020202020204" pitchFamily="34" charset="0"/>
            </a:endParaRPr>
          </a:p>
          <a:p>
            <a:pPr>
              <a:lnSpc>
                <a:spcPct val="115000"/>
              </a:lnSpc>
              <a:spcAft>
                <a:spcPts val="815"/>
              </a:spcAft>
            </a:pPr>
            <a:r>
              <a:rPr lang="en-US" kern="100" dirty="0">
                <a:effectLst/>
                <a:latin typeface="Aptos"/>
                <a:ea typeface="Aptos" panose="020B0004020202020204" pitchFamily="34" charset="0"/>
                <a:cs typeface="Times New Roman" panose="02020603050405020304" pitchFamily="18" charset="0"/>
              </a:rPr>
              <a:t>Extenuating Circumstances Plan Income-Based: For homeowners who experience the death or serious illness of a </a:t>
            </a:r>
            <a:r>
              <a:rPr lang="en-US" kern="100" dirty="0">
                <a:latin typeface="Aptos"/>
                <a:ea typeface="Aptos" panose="020B0004020202020204" pitchFamily="34" charset="0"/>
                <a:cs typeface="Times New Roman" panose="02020603050405020304" pitchFamily="18" charset="0"/>
              </a:rPr>
              <a:t>property</a:t>
            </a:r>
            <a:r>
              <a:rPr lang="en-US" kern="100" dirty="0">
                <a:effectLst/>
                <a:latin typeface="Aptos"/>
                <a:ea typeface="Aptos" panose="020B0004020202020204" pitchFamily="34" charset="0"/>
                <a:cs typeface="Times New Roman" panose="02020603050405020304" pitchFamily="18" charset="0"/>
              </a:rPr>
              <a:t> owner or an immediate family member of the owner. If a homeowner experiences a loss of income, they may qualify </a:t>
            </a:r>
            <a:r>
              <a:rPr lang="en-US" kern="100" dirty="0">
                <a:latin typeface="Aptos"/>
                <a:ea typeface="Aptos" panose="020B0004020202020204" pitchFamily="34" charset="0"/>
                <a:cs typeface="Times New Roman" panose="02020603050405020304" pitchFamily="18" charset="0"/>
              </a:rPr>
              <a:t>for this plan or</a:t>
            </a:r>
            <a:r>
              <a:rPr lang="en-US" kern="100" dirty="0">
                <a:effectLst/>
                <a:latin typeface="Aptos"/>
                <a:ea typeface="Aptos" panose="020B0004020202020204" pitchFamily="34" charset="0"/>
                <a:cs typeface="Times New Roman" panose="02020603050405020304" pitchFamily="18" charset="0"/>
              </a:rPr>
              <a:t> if you are enrolled in the Department of Environmental Protection’s Water Debt Assistance program. </a:t>
            </a:r>
          </a:p>
        </p:txBody>
      </p:sp>
      <p:sp>
        <p:nvSpPr>
          <p:cNvPr id="4" name="Slide Number Placeholder 3"/>
          <p:cNvSpPr>
            <a:spLocks noGrp="1"/>
          </p:cNvSpPr>
          <p:nvPr>
            <p:ph type="sldNum" sz="quarter" idx="5"/>
          </p:nvPr>
        </p:nvSpPr>
        <p:spPr/>
        <p:txBody>
          <a:bodyPr/>
          <a:lstStyle/>
          <a:p>
            <a:fld id="{9562ACC9-4EF2-894F-8F38-B7C077D5E24C}" type="slidenum">
              <a:rPr lang="en-US" smtClean="0"/>
              <a:t>29</a:t>
            </a:fld>
            <a:endParaRPr lang="en-US"/>
          </a:p>
        </p:txBody>
      </p:sp>
    </p:spTree>
    <p:extLst>
      <p:ext uri="{BB962C8B-B14F-4D97-AF65-F5344CB8AC3E}">
        <p14:creationId xmlns:p14="http://schemas.microsoft.com/office/powerpoint/2010/main" val="1694429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latin typeface="Arial"/>
                <a:ea typeface="Aptos" panose="020B0004020202020204" pitchFamily="34" charset="0"/>
                <a:cs typeface="Arial"/>
              </a:rPr>
              <a:t>If you need assistance in deciding which payment plan is best for you, you can use our online payment plan screening tool. The payment plan screening tool is located on the main payment plan page on the DOF site. You will be asked a few questions such as your property type, age, and income. Once complete, you will be directed to the online payment plan application that is best suited for you. </a:t>
            </a:r>
            <a:endParaRPr lang="en-US" dirty="0">
              <a:latin typeface="Arial"/>
              <a:cs typeface="Arial"/>
            </a:endParaRPr>
          </a:p>
        </p:txBody>
      </p:sp>
      <p:sp>
        <p:nvSpPr>
          <p:cNvPr id="4" name="Slide Number Placeholder 3"/>
          <p:cNvSpPr>
            <a:spLocks noGrp="1"/>
          </p:cNvSpPr>
          <p:nvPr>
            <p:ph type="sldNum" sz="quarter" idx="5"/>
          </p:nvPr>
        </p:nvSpPr>
        <p:spPr/>
        <p:txBody>
          <a:bodyPr/>
          <a:lstStyle/>
          <a:p>
            <a:fld id="{9562ACC9-4EF2-894F-8F38-B7C077D5E24C}" type="slidenum">
              <a:rPr lang="en-US" smtClean="0"/>
              <a:t>30</a:t>
            </a:fld>
            <a:endParaRPr lang="en-US"/>
          </a:p>
        </p:txBody>
      </p:sp>
    </p:spTree>
    <p:extLst>
      <p:ext uri="{BB962C8B-B14F-4D97-AF65-F5344CB8AC3E}">
        <p14:creationId xmlns:p14="http://schemas.microsoft.com/office/powerpoint/2010/main" val="160695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latin typeface="Aptos" panose="020B0004020202020204" pitchFamily="34" charset="0"/>
                <a:ea typeface="Aptos" panose="020B0004020202020204" pitchFamily="34" charset="0"/>
                <a:cs typeface="Times New Roman" panose="02020603050405020304" pitchFamily="18" charset="0"/>
              </a:rPr>
              <a:t>The online Property Payment Plan, also known as Smart File, will ask you to enter your property address which will populate your property information such as the assessed value and the total amount of taxes due.</a:t>
            </a:r>
          </a:p>
          <a:p>
            <a:pPr defTabSz="949478">
              <a:defRPr/>
            </a:pPr>
            <a:r>
              <a:rPr lang="en-US" dirty="0">
                <a:latin typeface="Aptos" panose="020B0004020202020204" pitchFamily="34" charset="0"/>
                <a:ea typeface="Aptos" panose="020B0004020202020204" pitchFamily="34" charset="0"/>
                <a:cs typeface="Times New Roman" panose="02020603050405020304" pitchFamily="18" charset="0"/>
              </a:rPr>
              <a:t>You may also attach your required documents such as your photo id, income documents, and deed. You will be able to submit your application directly to us in just a matter of minutes. </a:t>
            </a:r>
            <a:endParaRPr lang="en-US" dirty="0"/>
          </a:p>
        </p:txBody>
      </p:sp>
      <p:sp>
        <p:nvSpPr>
          <p:cNvPr id="4" name="Slide Number Placeholder 3"/>
          <p:cNvSpPr>
            <a:spLocks noGrp="1"/>
          </p:cNvSpPr>
          <p:nvPr>
            <p:ph type="sldNum" sz="quarter" idx="5"/>
          </p:nvPr>
        </p:nvSpPr>
        <p:spPr/>
        <p:txBody>
          <a:bodyPr/>
          <a:lstStyle/>
          <a:p>
            <a:fld id="{9562ACC9-4EF2-894F-8F38-B7C077D5E24C}" type="slidenum">
              <a:rPr lang="en-US" smtClean="0"/>
              <a:t>31</a:t>
            </a:fld>
            <a:endParaRPr lang="en-US"/>
          </a:p>
        </p:txBody>
      </p:sp>
    </p:spTree>
    <p:extLst>
      <p:ext uri="{BB962C8B-B14F-4D97-AF65-F5344CB8AC3E}">
        <p14:creationId xmlns:p14="http://schemas.microsoft.com/office/powerpoint/2010/main" val="418351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00" dirty="0">
                <a:latin typeface="Aptos" panose="020B0004020202020204" pitchFamily="34" charset="0"/>
                <a:ea typeface="Aptos" panose="020B0004020202020204" pitchFamily="34" charset="0"/>
                <a:cs typeface="Times New Roman" panose="02020603050405020304" pitchFamily="18" charset="0"/>
              </a:rPr>
              <a:t>To contact us regarding your Property Payment Plan Application, simply message us through Smart File. If you have general questions about property payment plans, contact us by going to www.nyc.gov/dofcustomerservice</a:t>
            </a:r>
          </a:p>
          <a:p>
            <a:endParaRPr lang="en-US" dirty="0"/>
          </a:p>
        </p:txBody>
      </p:sp>
      <p:sp>
        <p:nvSpPr>
          <p:cNvPr id="4" name="Slide Number Placeholder 3"/>
          <p:cNvSpPr>
            <a:spLocks noGrp="1"/>
          </p:cNvSpPr>
          <p:nvPr>
            <p:ph type="sldNum" sz="quarter" idx="5"/>
          </p:nvPr>
        </p:nvSpPr>
        <p:spPr/>
        <p:txBody>
          <a:bodyPr/>
          <a:lstStyle/>
          <a:p>
            <a:fld id="{9562ACC9-4EF2-894F-8F38-B7C077D5E24C}" type="slidenum">
              <a:rPr lang="en-US" smtClean="0"/>
              <a:t>32</a:t>
            </a:fld>
            <a:endParaRPr lang="en-US"/>
          </a:p>
        </p:txBody>
      </p:sp>
    </p:spTree>
    <p:extLst>
      <p:ext uri="{BB962C8B-B14F-4D97-AF65-F5344CB8AC3E}">
        <p14:creationId xmlns:p14="http://schemas.microsoft.com/office/powerpoint/2010/main" val="514926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33</a:t>
            </a:fld>
            <a:endParaRPr lang="en-US"/>
          </a:p>
        </p:txBody>
      </p:sp>
    </p:spTree>
    <p:extLst>
      <p:ext uri="{BB962C8B-B14F-4D97-AF65-F5344CB8AC3E}">
        <p14:creationId xmlns:p14="http://schemas.microsoft.com/office/powerpoint/2010/main" val="3140688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62ACC9-4EF2-894F-8F38-B7C077D5E24C}" type="slidenum">
              <a:rPr lang="en-US" smtClean="0"/>
              <a:t>4</a:t>
            </a:fld>
            <a:endParaRPr lang="en-US"/>
          </a:p>
        </p:txBody>
      </p:sp>
    </p:spTree>
    <p:extLst>
      <p:ext uri="{BB962C8B-B14F-4D97-AF65-F5344CB8AC3E}">
        <p14:creationId xmlns:p14="http://schemas.microsoft.com/office/powerpoint/2010/main" val="6030853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37</a:t>
            </a:fld>
            <a:endParaRPr lang="en-US"/>
          </a:p>
        </p:txBody>
      </p:sp>
    </p:spTree>
    <p:extLst>
      <p:ext uri="{BB962C8B-B14F-4D97-AF65-F5344CB8AC3E}">
        <p14:creationId xmlns:p14="http://schemas.microsoft.com/office/powerpoint/2010/main" val="1573525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40</a:t>
            </a:fld>
            <a:endParaRPr lang="en-US"/>
          </a:p>
        </p:txBody>
      </p:sp>
    </p:spTree>
    <p:extLst>
      <p:ext uri="{BB962C8B-B14F-4D97-AF65-F5344CB8AC3E}">
        <p14:creationId xmlns:p14="http://schemas.microsoft.com/office/powerpoint/2010/main" val="3077360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41</a:t>
            </a:fld>
            <a:endParaRPr lang="en-US"/>
          </a:p>
        </p:txBody>
      </p:sp>
    </p:spTree>
    <p:extLst>
      <p:ext uri="{BB962C8B-B14F-4D97-AF65-F5344CB8AC3E}">
        <p14:creationId xmlns:p14="http://schemas.microsoft.com/office/powerpoint/2010/main" val="18938355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9562ACC9-4EF2-894F-8F38-B7C077D5E24C}" type="slidenum">
              <a:rPr lang="en-US" smtClean="0"/>
              <a:t>42</a:t>
            </a:fld>
            <a:endParaRPr lang="en-US"/>
          </a:p>
        </p:txBody>
      </p:sp>
    </p:spTree>
    <p:extLst>
      <p:ext uri="{BB962C8B-B14F-4D97-AF65-F5344CB8AC3E}">
        <p14:creationId xmlns:p14="http://schemas.microsoft.com/office/powerpoint/2010/main" val="19447881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62ACC9-4EF2-894F-8F38-B7C077D5E24C}" type="slidenum">
              <a:rPr lang="en-US" smtClean="0"/>
              <a:t>43</a:t>
            </a:fld>
            <a:endParaRPr lang="en-US"/>
          </a:p>
        </p:txBody>
      </p:sp>
    </p:spTree>
    <p:extLst>
      <p:ext uri="{BB962C8B-B14F-4D97-AF65-F5344CB8AC3E}">
        <p14:creationId xmlns:p14="http://schemas.microsoft.com/office/powerpoint/2010/main" val="669115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62ACC9-4EF2-894F-8F38-B7C077D5E24C}" type="slidenum">
              <a:rPr lang="en-US" smtClean="0"/>
              <a:t>44</a:t>
            </a:fld>
            <a:endParaRPr lang="en-US"/>
          </a:p>
        </p:txBody>
      </p:sp>
    </p:spTree>
    <p:extLst>
      <p:ext uri="{BB962C8B-B14F-4D97-AF65-F5344CB8AC3E}">
        <p14:creationId xmlns:p14="http://schemas.microsoft.com/office/powerpoint/2010/main" val="588143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62ACC9-4EF2-894F-8F38-B7C077D5E24C}" type="slidenum">
              <a:rPr lang="en-US" smtClean="0"/>
              <a:t>5</a:t>
            </a:fld>
            <a:endParaRPr lang="en-US"/>
          </a:p>
        </p:txBody>
      </p:sp>
    </p:spTree>
    <p:extLst>
      <p:ext uri="{BB962C8B-B14F-4D97-AF65-F5344CB8AC3E}">
        <p14:creationId xmlns:p14="http://schemas.microsoft.com/office/powerpoint/2010/main" val="2825260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9562ACC9-4EF2-894F-8F38-B7C077D5E24C}" type="slidenum">
              <a:rPr lang="en-US" smtClean="0"/>
              <a:t>6</a:t>
            </a:fld>
            <a:endParaRPr lang="en-US"/>
          </a:p>
        </p:txBody>
      </p:sp>
    </p:spTree>
    <p:extLst>
      <p:ext uri="{BB962C8B-B14F-4D97-AF65-F5344CB8AC3E}">
        <p14:creationId xmlns:p14="http://schemas.microsoft.com/office/powerpoint/2010/main" val="235235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9562ACC9-4EF2-894F-8F38-B7C077D5E24C}" type="slidenum">
              <a:rPr lang="en-US" smtClean="0"/>
              <a:t>7</a:t>
            </a:fld>
            <a:endParaRPr lang="en-US"/>
          </a:p>
        </p:txBody>
      </p:sp>
    </p:spTree>
    <p:extLst>
      <p:ext uri="{BB962C8B-B14F-4D97-AF65-F5344CB8AC3E}">
        <p14:creationId xmlns:p14="http://schemas.microsoft.com/office/powerpoint/2010/main" val="2722067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8</a:t>
            </a:fld>
            <a:endParaRPr lang="en-US"/>
          </a:p>
        </p:txBody>
      </p:sp>
    </p:spTree>
    <p:extLst>
      <p:ext uri="{BB962C8B-B14F-4D97-AF65-F5344CB8AC3E}">
        <p14:creationId xmlns:p14="http://schemas.microsoft.com/office/powerpoint/2010/main" val="4043330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62ACC9-4EF2-894F-8F38-B7C077D5E24C}" type="slidenum">
              <a:rPr lang="en-US" smtClean="0"/>
              <a:t>11</a:t>
            </a:fld>
            <a:endParaRPr lang="en-US"/>
          </a:p>
        </p:txBody>
      </p:sp>
    </p:spTree>
    <p:extLst>
      <p:ext uri="{BB962C8B-B14F-4D97-AF65-F5344CB8AC3E}">
        <p14:creationId xmlns:p14="http://schemas.microsoft.com/office/powerpoint/2010/main" val="267571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62ACC9-4EF2-894F-8F38-B7C077D5E24C}" type="slidenum">
              <a:rPr lang="en-US" smtClean="0"/>
              <a:t>12</a:t>
            </a:fld>
            <a:endParaRPr lang="en-US"/>
          </a:p>
        </p:txBody>
      </p:sp>
    </p:spTree>
    <p:extLst>
      <p:ext uri="{BB962C8B-B14F-4D97-AF65-F5344CB8AC3E}">
        <p14:creationId xmlns:p14="http://schemas.microsoft.com/office/powerpoint/2010/main" val="132644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AB928-A96E-B846-9D29-1A5846633380}"/>
              </a:ext>
            </a:extLst>
          </p:cNvPr>
          <p:cNvSpPr>
            <a:spLocks noGrp="1"/>
          </p:cNvSpPr>
          <p:nvPr>
            <p:ph type="ctrTitle"/>
          </p:nvPr>
        </p:nvSpPr>
        <p:spPr>
          <a:xfrm>
            <a:off x="660838" y="3428999"/>
            <a:ext cx="10984624" cy="2446283"/>
          </a:xfrm>
        </p:spPr>
        <p:txBody>
          <a:bodyPr anchor="t" anchorCtr="0">
            <a:normAutofit/>
          </a:bodyPr>
          <a:lstStyle>
            <a:lvl1pPr algn="l">
              <a:defRPr sz="60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D0B3059-6F31-9D46-BF38-3F98E7822ADF}"/>
              </a:ext>
            </a:extLst>
          </p:cNvPr>
          <p:cNvSpPr>
            <a:spLocks noGrp="1"/>
          </p:cNvSpPr>
          <p:nvPr>
            <p:ph type="subTitle" idx="1"/>
          </p:nvPr>
        </p:nvSpPr>
        <p:spPr>
          <a:xfrm>
            <a:off x="6291713" y="314991"/>
            <a:ext cx="5353749" cy="2270554"/>
          </a:xfrm>
        </p:spPr>
        <p:txBody>
          <a:bodyPr anchor="t" anchorCtr="0">
            <a:normAutofit/>
          </a:bodyPr>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85506E1E-6303-A140-A306-3B0417FAC7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39CEF-4CF8-E348-AA86-79FB0733396D}"/>
              </a:ext>
            </a:extLst>
          </p:cNvPr>
          <p:cNvSpPr>
            <a:spLocks noGrp="1"/>
          </p:cNvSpPr>
          <p:nvPr>
            <p:ph type="sldNum" sz="quarter" idx="12"/>
          </p:nvPr>
        </p:nvSpPr>
        <p:spPr/>
        <p:txBody>
          <a:bodyPr/>
          <a:lstStyle/>
          <a:p>
            <a:fld id="{771AABBD-9DB8-A246-B64A-D658E31C8E4C}" type="slidenum">
              <a:rPr lang="en-US" smtClean="0"/>
              <a:t>‹#›</a:t>
            </a:fld>
            <a:endParaRPr lang="en-US"/>
          </a:p>
        </p:txBody>
      </p:sp>
    </p:spTree>
    <p:extLst>
      <p:ext uri="{BB962C8B-B14F-4D97-AF65-F5344CB8AC3E}">
        <p14:creationId xmlns:p14="http://schemas.microsoft.com/office/powerpoint/2010/main" val="67221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7A32D-F2A5-C743-8E30-78A4119B4F63}"/>
              </a:ext>
            </a:extLst>
          </p:cNvPr>
          <p:cNvSpPr>
            <a:spLocks noGrp="1"/>
          </p:cNvSpPr>
          <p:nvPr>
            <p:ph type="title"/>
          </p:nvPr>
        </p:nvSpPr>
        <p:spPr>
          <a:xfrm>
            <a:off x="411814" y="262759"/>
            <a:ext cx="8198786" cy="1437891"/>
          </a:xfrm>
        </p:spPr>
        <p:txBody>
          <a:bodyPr anchor="ctr" anchorCtr="0">
            <a:normAutofit/>
          </a:bodyPr>
          <a:lstStyle>
            <a:lvl1pPr>
              <a:defRPr sz="44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52023331-C64C-D042-817A-AC98A444BC97}"/>
              </a:ext>
            </a:extLst>
          </p:cNvPr>
          <p:cNvSpPr>
            <a:spLocks noGrp="1"/>
          </p:cNvSpPr>
          <p:nvPr>
            <p:ph type="body" idx="1"/>
          </p:nvPr>
        </p:nvSpPr>
        <p:spPr>
          <a:xfrm>
            <a:off x="411814" y="2554014"/>
            <a:ext cx="8198786" cy="3238826"/>
          </a:xfrm>
        </p:spPr>
        <p:txBody>
          <a:bodyPr anchor="b" anchorCtr="0">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1AF400D8-A2FF-0A40-B274-58C513AD1A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DA4D6-0E44-7A41-A502-703D7FDCE670}"/>
              </a:ext>
            </a:extLst>
          </p:cNvPr>
          <p:cNvSpPr>
            <a:spLocks noGrp="1"/>
          </p:cNvSpPr>
          <p:nvPr>
            <p:ph type="sldNum" sz="quarter" idx="12"/>
          </p:nvPr>
        </p:nvSpPr>
        <p:spPr/>
        <p:txBody>
          <a:bodyPr/>
          <a:lstStyle/>
          <a:p>
            <a:fld id="{771AABBD-9DB8-A246-B64A-D658E31C8E4C}" type="slidenum">
              <a:rPr lang="en-US" smtClean="0"/>
              <a:t>‹#›</a:t>
            </a:fld>
            <a:endParaRPr lang="en-US"/>
          </a:p>
        </p:txBody>
      </p:sp>
    </p:spTree>
    <p:extLst>
      <p:ext uri="{BB962C8B-B14F-4D97-AF65-F5344CB8AC3E}">
        <p14:creationId xmlns:p14="http://schemas.microsoft.com/office/powerpoint/2010/main" val="161623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5AC5-052B-2C46-B0E5-E66952F478A5}"/>
              </a:ext>
            </a:extLst>
          </p:cNvPr>
          <p:cNvSpPr>
            <a:spLocks noGrp="1"/>
          </p:cNvSpPr>
          <p:nvPr>
            <p:ph type="title"/>
          </p:nvPr>
        </p:nvSpPr>
        <p:spPr/>
        <p:txBody>
          <a:bodyPr/>
          <a:lstStyle/>
          <a:p>
            <a:r>
              <a:rPr lang="en-US"/>
              <a:t>Click to edit Master title style</a:t>
            </a:r>
          </a:p>
        </p:txBody>
      </p:sp>
      <p:sp>
        <p:nvSpPr>
          <p:cNvPr id="11" name="Text Placeholder 10">
            <a:extLst>
              <a:ext uri="{FF2B5EF4-FFF2-40B4-BE49-F238E27FC236}">
                <a16:creationId xmlns:a16="http://schemas.microsoft.com/office/drawing/2014/main" id="{09D1EC05-824E-E7E9-DF9D-4294360AD6EE}"/>
              </a:ext>
            </a:extLst>
          </p:cNvPr>
          <p:cNvSpPr>
            <a:spLocks noGrp="1"/>
          </p:cNvSpPr>
          <p:nvPr>
            <p:ph type="body" sz="quarter" idx="13"/>
          </p:nvPr>
        </p:nvSpPr>
        <p:spPr>
          <a:xfrm>
            <a:off x="342382" y="1882987"/>
            <a:ext cx="11524182" cy="42273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0510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5AC5-052B-2C46-B0E5-E66952F478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DF4719-239F-1342-B5C0-D4C8B94E5BD1}"/>
              </a:ext>
            </a:extLst>
          </p:cNvPr>
          <p:cNvSpPr>
            <a:spLocks noGrp="1"/>
          </p:cNvSpPr>
          <p:nvPr>
            <p:ph sz="half" idx="1"/>
          </p:nvPr>
        </p:nvSpPr>
        <p:spPr>
          <a:xfrm>
            <a:off x="342381" y="1706880"/>
            <a:ext cx="5677419" cy="44700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682280B-9B42-0441-8ABA-201543986505}"/>
              </a:ext>
            </a:extLst>
          </p:cNvPr>
          <p:cNvSpPr>
            <a:spLocks noGrp="1"/>
          </p:cNvSpPr>
          <p:nvPr>
            <p:ph sz="half" idx="2"/>
          </p:nvPr>
        </p:nvSpPr>
        <p:spPr>
          <a:xfrm>
            <a:off x="6172199" y="1706879"/>
            <a:ext cx="5677419" cy="44700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3479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50B8A7-FAF7-4B45-834D-5DFC2415491D}"/>
              </a:ext>
            </a:extLst>
          </p:cNvPr>
          <p:cNvSpPr>
            <a:spLocks noGrp="1"/>
          </p:cNvSpPr>
          <p:nvPr>
            <p:ph type="body" idx="1"/>
          </p:nvPr>
        </p:nvSpPr>
        <p:spPr>
          <a:xfrm>
            <a:off x="388883" y="1681655"/>
            <a:ext cx="5157787" cy="8922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95BE927-CF91-E249-8BE7-667264EFB636}"/>
              </a:ext>
            </a:extLst>
          </p:cNvPr>
          <p:cNvSpPr>
            <a:spLocks noGrp="1"/>
          </p:cNvSpPr>
          <p:nvPr>
            <p:ph sz="half" idx="2"/>
          </p:nvPr>
        </p:nvSpPr>
        <p:spPr>
          <a:xfrm>
            <a:off x="388883" y="2729653"/>
            <a:ext cx="5288149" cy="34600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A5648B9-BF99-2D40-8619-5DAC9E02073F}"/>
              </a:ext>
            </a:extLst>
          </p:cNvPr>
          <p:cNvSpPr>
            <a:spLocks noGrp="1"/>
          </p:cNvSpPr>
          <p:nvPr>
            <p:ph type="body" sz="quarter" idx="3"/>
          </p:nvPr>
        </p:nvSpPr>
        <p:spPr>
          <a:xfrm>
            <a:off x="6172200" y="1681655"/>
            <a:ext cx="5183188" cy="8922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4ED272E-59A4-8845-94D5-85235018C142}"/>
              </a:ext>
            </a:extLst>
          </p:cNvPr>
          <p:cNvSpPr>
            <a:spLocks noGrp="1"/>
          </p:cNvSpPr>
          <p:nvPr>
            <p:ph sz="quarter" idx="4"/>
          </p:nvPr>
        </p:nvSpPr>
        <p:spPr>
          <a:xfrm>
            <a:off x="6172200" y="2735142"/>
            <a:ext cx="5630917" cy="33438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1F310287-52B4-A040-8AFF-8FD84AF560B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0B921F89-4C3A-E548-94D8-D278789C1C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5E843-E590-E347-8C54-B12DE8CE5604}"/>
              </a:ext>
            </a:extLst>
          </p:cNvPr>
          <p:cNvSpPr>
            <a:spLocks noGrp="1"/>
          </p:cNvSpPr>
          <p:nvPr>
            <p:ph type="sldNum" sz="quarter" idx="12"/>
          </p:nvPr>
        </p:nvSpPr>
        <p:spPr/>
        <p:txBody>
          <a:bodyPr/>
          <a:lstStyle/>
          <a:p>
            <a:fld id="{771AABBD-9DB8-A246-B64A-D658E31C8E4C}" type="slidenum">
              <a:rPr lang="en-US" smtClean="0"/>
              <a:t>‹#›</a:t>
            </a:fld>
            <a:endParaRPr lang="en-US"/>
          </a:p>
        </p:txBody>
      </p:sp>
      <p:sp>
        <p:nvSpPr>
          <p:cNvPr id="10" name="Title 1">
            <a:extLst>
              <a:ext uri="{FF2B5EF4-FFF2-40B4-BE49-F238E27FC236}">
                <a16:creationId xmlns:a16="http://schemas.microsoft.com/office/drawing/2014/main" id="{E2BF80B3-0474-B452-4BE6-BB81A20EF1DE}"/>
              </a:ext>
            </a:extLst>
          </p:cNvPr>
          <p:cNvSpPr>
            <a:spLocks noGrp="1"/>
          </p:cNvSpPr>
          <p:nvPr>
            <p:ph type="title"/>
          </p:nvPr>
        </p:nvSpPr>
        <p:spPr>
          <a:xfrm>
            <a:off x="342381" y="392853"/>
            <a:ext cx="11011419" cy="1063414"/>
          </a:xfrm>
        </p:spPr>
        <p:txBody>
          <a:bodyPr/>
          <a:lstStyle/>
          <a:p>
            <a:r>
              <a:rPr lang="en-US"/>
              <a:t>Click to edit Master title style</a:t>
            </a:r>
          </a:p>
        </p:txBody>
      </p:sp>
    </p:spTree>
    <p:extLst>
      <p:ext uri="{BB962C8B-B14F-4D97-AF65-F5344CB8AC3E}">
        <p14:creationId xmlns:p14="http://schemas.microsoft.com/office/powerpoint/2010/main" val="488206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lank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0C7FA-C599-2047-8C85-9075C34AF98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3391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9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FDAEC6-131C-A247-BCE5-D7368DE55D6F}"/>
              </a:ext>
            </a:extLst>
          </p:cNvPr>
          <p:cNvSpPr>
            <a:spLocks noGrp="1"/>
          </p:cNvSpPr>
          <p:nvPr>
            <p:ph type="title"/>
          </p:nvPr>
        </p:nvSpPr>
        <p:spPr>
          <a:xfrm>
            <a:off x="342381" y="406400"/>
            <a:ext cx="11138419" cy="1083733"/>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E122A51C-521B-BD44-99FE-F66E64A39AF7}"/>
              </a:ext>
            </a:extLst>
          </p:cNvPr>
          <p:cNvSpPr>
            <a:spLocks noGrp="1"/>
          </p:cNvSpPr>
          <p:nvPr>
            <p:ph type="body" idx="1"/>
          </p:nvPr>
        </p:nvSpPr>
        <p:spPr>
          <a:xfrm>
            <a:off x="342382" y="1988127"/>
            <a:ext cx="11513288" cy="40237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45E6483-6C2F-E945-B6EA-A8E782F37C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81242FFC-DBCA-1C4B-9524-A95BF97F73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771AABBD-9DB8-A246-B64A-D658E31C8E4C}" type="slidenum">
              <a:rPr lang="en-US" smtClean="0"/>
              <a:pPr/>
              <a:t>‹#›</a:t>
            </a:fld>
            <a:endParaRPr lang="en-US"/>
          </a:p>
        </p:txBody>
      </p:sp>
    </p:spTree>
    <p:extLst>
      <p:ext uri="{BB962C8B-B14F-4D97-AF65-F5344CB8AC3E}">
        <p14:creationId xmlns:p14="http://schemas.microsoft.com/office/powerpoint/2010/main" val="38487381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5" r:id="rId4"/>
    <p:sldLayoutId id="2147483653" r:id="rId5"/>
    <p:sldLayoutId id="2147483654" r:id="rId6"/>
  </p:sldLayoutIdLst>
  <p:hf hdr="0" ftr="0" dt="0"/>
  <p:txStyles>
    <p:titleStyle>
      <a:lvl1pPr algn="l" defTabSz="914400" rtl="0" eaLnBrk="1" latinLnBrk="0" hangingPunct="1">
        <a:lnSpc>
          <a:spcPct val="90000"/>
        </a:lnSpc>
        <a:spcBef>
          <a:spcPct val="0"/>
        </a:spcBef>
        <a:buNone/>
        <a:defRPr sz="3200" b="1" i="0" kern="1200">
          <a:solidFill>
            <a:schemeClr val="accent1">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lumMod val="75000"/>
          </a:schemeClr>
        </a:buClr>
        <a:buSzPct val="70000"/>
        <a:buFont typeface="Wingdings" pitchFamily="2" charset="2"/>
        <a:buChar char="q"/>
        <a:defRPr sz="28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lumMod val="75000"/>
          </a:schemeClr>
        </a:buClr>
        <a:buFont typeface="Wingdings" pitchFamily="2" charset="2"/>
        <a:buChar char="§"/>
        <a:defRPr sz="22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lumMod val="75000"/>
          </a:schemeClr>
        </a:buClr>
        <a:buSzPct val="70000"/>
        <a:buFont typeface="Wingdings" pitchFamily="2" charset="2"/>
        <a:buChar char="Ø"/>
        <a:defRPr sz="22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lumMod val="75000"/>
          </a:schemeClr>
        </a:buClr>
        <a:buSzPct val="98000"/>
        <a:buFont typeface="Courier New" panose="02070309020205020404" pitchFamily="49" charset="0"/>
        <a:buChar char="o"/>
        <a:defRPr sz="2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slide" Target="slide45.xml"/><Relationship Id="rId18" Type="http://schemas.microsoft.com/office/2007/relationships/diagramDrawing" Target="../diagrams/drawing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openxmlformats.org/officeDocument/2006/relationships/diagramColors" Target="../diagrams/colors6.xml"/><Relationship Id="rId2" Type="http://schemas.openxmlformats.org/officeDocument/2006/relationships/notesSlide" Target="../notesSlides/notesSlide9.xml"/><Relationship Id="rId16" Type="http://schemas.openxmlformats.org/officeDocument/2006/relationships/diagramQuickStyle" Target="../diagrams/quickStyle6.xml"/><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Layout" Target="../diagrams/layout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836-btseservices.nyc.gov/Production/Eservices/_/"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836-btseservices.nyc.gov/Production/Eservices/_/"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gcc02.safelinks.protection.outlook.com/?url=http%3A%2F%2Fwww.nyc.gov%2Fcheckplaneligibility&amp;data=05%7C02%7CAbreuA%40finance.nyc.gov%7C6acb5f7ee68e4795200708dcdf196516%7C32f56fc75f814e22a95b15da66513bef%7C0%7C0%7C638630547362093321%7CUnknown%7CTWFpbGZsb3d8eyJWIjoiMC4wLjAwMDAiLCJQIjoiV2luMzIiLCJBTiI6Ik1haWwiLCJXVCI6Mn0%3D%7C0%7C%7C%7C&amp;sdata=7g0eXh3zQvSd7PnXsUibBY7Gmm1kF2F92%2FAPhMPhX6Y%3D&amp;reserved=0"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hyperlink" Target="http://www.nyc.gov/dofpaymentplan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hyperlink" Target="https://www.nyc.gov/smartfile"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hyperlink" Target="https://www.nyc.gov/contactptaid" TargetMode="Externa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nyc.gov/site/finance/index.page"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hyperlink" Target="https://www.nyc.gov/site/finance/about/public-improvement-lien-mechanics-lien.page"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nyc.gov/site/finance/about/public-improvement-lien-mechanics-lien.page"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hyperlink" Target="https://www.checkbooknyc.com/smart_search/citywide?search_term=*!*domain=contracts" TargetMode="Externa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a836-btseservices.nyc.gov/production/eservices/_/" TargetMode="External"/><Relationship Id="rId2" Type="http://schemas.openxmlformats.org/officeDocument/2006/relationships/hyperlink" Target="https://www.nyc.gov/site/finance/index.page" TargetMode="External"/><Relationship Id="rId1" Type="http://schemas.openxmlformats.org/officeDocument/2006/relationships/slideLayout" Target="../slideLayouts/slideLayout6.xml"/><Relationship Id="rId5" Type="http://schemas.openxmlformats.org/officeDocument/2006/relationships/hyperlink" Target="https://www.nyc.gov/site/finance/about/taxpayer-advocate.page" TargetMode="External"/><Relationship Id="rId4" Type="http://schemas.openxmlformats.org/officeDocument/2006/relationships/hyperlink" Target="https://www.nyc.gov/site/finance/pay-now/collections.pag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48384-CE93-DA40-B46C-FFD041A84417}"/>
              </a:ext>
            </a:extLst>
          </p:cNvPr>
          <p:cNvSpPr>
            <a:spLocks noGrp="1"/>
          </p:cNvSpPr>
          <p:nvPr>
            <p:ph type="ctrTitle"/>
          </p:nvPr>
        </p:nvSpPr>
        <p:spPr>
          <a:xfrm>
            <a:off x="660838" y="3414469"/>
            <a:ext cx="10984624" cy="2446283"/>
          </a:xfrm>
        </p:spPr>
        <p:txBody>
          <a:bodyPr>
            <a:normAutofit fontScale="90000"/>
          </a:bodyPr>
          <a:lstStyle/>
          <a:p>
            <a:br>
              <a:rPr lang="en-US" dirty="0"/>
            </a:br>
            <a:r>
              <a:rPr lang="en-US" dirty="0"/>
              <a:t>How DOF Is Enhancing Customer Experience</a:t>
            </a:r>
          </a:p>
        </p:txBody>
      </p:sp>
      <p:sp>
        <p:nvSpPr>
          <p:cNvPr id="3" name="Subtitle 2">
            <a:extLst>
              <a:ext uri="{FF2B5EF4-FFF2-40B4-BE49-F238E27FC236}">
                <a16:creationId xmlns:a16="http://schemas.microsoft.com/office/drawing/2014/main" id="{DC90072B-A034-134E-9CC5-F21FA502A41B}"/>
              </a:ext>
            </a:extLst>
          </p:cNvPr>
          <p:cNvSpPr>
            <a:spLocks noGrp="1"/>
          </p:cNvSpPr>
          <p:nvPr>
            <p:ph type="subTitle" idx="1"/>
          </p:nvPr>
        </p:nvSpPr>
        <p:spPr/>
        <p:txBody>
          <a:bodyPr>
            <a:normAutofit/>
          </a:bodyPr>
          <a:lstStyle/>
          <a:p>
            <a:pPr algn="ctr"/>
            <a:endParaRPr lang="en-US" sz="3000" b="1" dirty="0"/>
          </a:p>
        </p:txBody>
      </p:sp>
      <p:sp>
        <p:nvSpPr>
          <p:cNvPr id="4" name="Slide Number Placeholder 3">
            <a:extLst>
              <a:ext uri="{FF2B5EF4-FFF2-40B4-BE49-F238E27FC236}">
                <a16:creationId xmlns:a16="http://schemas.microsoft.com/office/drawing/2014/main" id="{CDBE0179-F8BF-CE43-A9C6-59D501CBFAAA}"/>
              </a:ext>
            </a:extLst>
          </p:cNvPr>
          <p:cNvSpPr>
            <a:spLocks noGrp="1"/>
          </p:cNvSpPr>
          <p:nvPr>
            <p:ph type="sldNum" sz="quarter" idx="12"/>
          </p:nvPr>
        </p:nvSpPr>
        <p:spPr/>
        <p:txBody>
          <a:bodyPr/>
          <a:lstStyle/>
          <a:p>
            <a:fld id="{771AABBD-9DB8-A246-B64A-D658E31C8E4C}" type="slidenum">
              <a:rPr lang="en-US" smtClean="0"/>
              <a:t>1</a:t>
            </a:fld>
            <a:endParaRPr lang="en-US"/>
          </a:p>
        </p:txBody>
      </p:sp>
    </p:spTree>
    <p:extLst>
      <p:ext uri="{BB962C8B-B14F-4D97-AF65-F5344CB8AC3E}">
        <p14:creationId xmlns:p14="http://schemas.microsoft.com/office/powerpoint/2010/main" val="3387947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406400"/>
            <a:ext cx="11138419" cy="1083733"/>
          </a:xfrm>
        </p:spPr>
        <p:txBody>
          <a:bodyPr>
            <a:normAutofit/>
          </a:bodyPr>
          <a:lstStyle/>
          <a:p>
            <a:r>
              <a:rPr lang="en-US" sz="4000" dirty="0"/>
              <a:t>DOF Division – External Affairs</a:t>
            </a:r>
            <a:endParaRPr lang="en-US" dirty="0"/>
          </a:p>
        </p:txBody>
      </p:sp>
      <p:sp>
        <p:nvSpPr>
          <p:cNvPr id="6" name="Text Placeholder 5">
            <a:extLst>
              <a:ext uri="{FF2B5EF4-FFF2-40B4-BE49-F238E27FC236}">
                <a16:creationId xmlns:a16="http://schemas.microsoft.com/office/drawing/2014/main" id="{231652F3-E83C-4D81-BBE9-21C80DDD4E82}"/>
              </a:ext>
            </a:extLst>
          </p:cNvPr>
          <p:cNvSpPr>
            <a:spLocks noGrp="1"/>
          </p:cNvSpPr>
          <p:nvPr>
            <p:ph type="body" sz="quarter" idx="13"/>
          </p:nvPr>
        </p:nvSpPr>
        <p:spPr>
          <a:xfrm>
            <a:off x="333909" y="1809591"/>
            <a:ext cx="11014906" cy="4227301"/>
          </a:xfrm>
          <a:ln>
            <a:noFill/>
          </a:ln>
        </p:spPr>
        <p:txBody>
          <a:bodyPr>
            <a:normAutofit lnSpcReduction="10000"/>
          </a:bodyPr>
          <a:lstStyle/>
          <a:p>
            <a:pPr marL="0" indent="0">
              <a:buNone/>
            </a:pPr>
            <a:r>
              <a:rPr lang="en-US" sz="2000" dirty="0"/>
              <a:t>Division Description: </a:t>
            </a:r>
          </a:p>
          <a:p>
            <a:r>
              <a:rPr lang="en-US" sz="1800" b="0" dirty="0"/>
              <a:t>The External Affairs Division is responsible for internal and external agency communications. This includes customer and constituent services, public outreach efforts, intergovernmental and legislative affairs, web and social media, marketing, executive communications, and the review of all agency letters, notices, and other public-facing materials. </a:t>
            </a:r>
          </a:p>
          <a:p>
            <a:pPr marL="0" indent="0">
              <a:buNone/>
            </a:pPr>
            <a:br>
              <a:rPr lang="en-US" sz="2000" dirty="0"/>
            </a:br>
            <a:r>
              <a:rPr lang="en-US" sz="2000" dirty="0"/>
              <a:t>Sources of Customer Inquiries: </a:t>
            </a:r>
          </a:p>
          <a:p>
            <a:r>
              <a:rPr lang="en-US" sz="1800" b="0" dirty="0"/>
              <a:t>Taxpayers</a:t>
            </a:r>
          </a:p>
          <a:p>
            <a:r>
              <a:rPr lang="en-US" sz="1800" b="0" dirty="0"/>
              <a:t>Elected Officials</a:t>
            </a:r>
          </a:p>
          <a:p>
            <a:r>
              <a:rPr lang="en-US" sz="1800" b="0" dirty="0"/>
              <a:t>Other DOF Divisions (Collections; Legal Affairs; Taxpayer Advocate; Payments, Billing and Refunds)</a:t>
            </a:r>
            <a:br>
              <a:rPr lang="en-US" sz="1800" b="0" dirty="0"/>
            </a:br>
            <a:endParaRPr lang="en-US" sz="1700" b="0" dirty="0"/>
          </a:p>
          <a:p>
            <a:pPr marL="0" indent="0">
              <a:buNone/>
            </a:pPr>
            <a:r>
              <a:rPr lang="en-US" sz="2000" dirty="0"/>
              <a:t>We collaborate with other DOF Divisions to resolve customer inquiries and issues:</a:t>
            </a:r>
          </a:p>
          <a:p>
            <a:r>
              <a:rPr lang="fr-FR" sz="1800" b="0" dirty="0"/>
              <a:t>Collections; Legal Affairs; Payments, Billing and Refunds; Office of the Taxpayer Advocate; Property; etc.</a:t>
            </a:r>
          </a:p>
          <a:p>
            <a:endParaRPr lang="en-US" sz="1700" b="0" dirty="0"/>
          </a:p>
          <a:p>
            <a:endParaRPr lang="en-US" dirty="0"/>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10</a:t>
            </a:fld>
            <a:endParaRPr lang="en-US"/>
          </a:p>
        </p:txBody>
      </p:sp>
    </p:spTree>
    <p:extLst>
      <p:ext uri="{BB962C8B-B14F-4D97-AF65-F5344CB8AC3E}">
        <p14:creationId xmlns:p14="http://schemas.microsoft.com/office/powerpoint/2010/main" val="1172191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406400"/>
            <a:ext cx="11138419" cy="1083733"/>
          </a:xfrm>
        </p:spPr>
        <p:txBody>
          <a:bodyPr>
            <a:normAutofit/>
          </a:bodyPr>
          <a:lstStyle/>
          <a:p>
            <a:r>
              <a:rPr lang="en-US" sz="4000" dirty="0"/>
              <a:t>DOF Division – Payment, Billing and Refund</a:t>
            </a:r>
            <a:endParaRPr lang="en-US" dirty="0"/>
          </a:p>
        </p:txBody>
      </p:sp>
      <p:sp>
        <p:nvSpPr>
          <p:cNvPr id="6" name="Text Placeholder 5">
            <a:extLst>
              <a:ext uri="{FF2B5EF4-FFF2-40B4-BE49-F238E27FC236}">
                <a16:creationId xmlns:a16="http://schemas.microsoft.com/office/drawing/2014/main" id="{231652F3-E83C-4D81-BBE9-21C80DDD4E82}"/>
              </a:ext>
            </a:extLst>
          </p:cNvPr>
          <p:cNvSpPr>
            <a:spLocks noGrp="1"/>
          </p:cNvSpPr>
          <p:nvPr>
            <p:ph type="body" sz="quarter" idx="13"/>
          </p:nvPr>
        </p:nvSpPr>
        <p:spPr>
          <a:xfrm>
            <a:off x="333908" y="1660796"/>
            <a:ext cx="9847321" cy="4227301"/>
          </a:xfrm>
          <a:ln>
            <a:noFill/>
          </a:ln>
        </p:spPr>
        <p:txBody>
          <a:bodyPr>
            <a:normAutofit lnSpcReduction="10000"/>
          </a:bodyPr>
          <a:lstStyle/>
          <a:p>
            <a:pPr marL="0" indent="0">
              <a:buNone/>
            </a:pPr>
            <a:r>
              <a:rPr lang="en-US" sz="2400" dirty="0"/>
              <a:t>Division Description: </a:t>
            </a:r>
          </a:p>
          <a:p>
            <a:r>
              <a:rPr lang="en-US" sz="1800" b="0" dirty="0"/>
              <a:t>The Payments, Billing and Refunds Division is responsible for posting returns and payments, billing, and distributing refunds.  The division is the starting point for tax liabilities and balances, after which other units and divisions begin their work, such as Collections and the Audit Division.</a:t>
            </a:r>
          </a:p>
          <a:p>
            <a:endParaRPr lang="en-US" sz="2400" b="0" dirty="0"/>
          </a:p>
          <a:p>
            <a:pPr marL="0" indent="0">
              <a:buNone/>
            </a:pPr>
            <a:r>
              <a:rPr lang="en-US" sz="2400" dirty="0"/>
              <a:t>Sources of Customer Inquiries: </a:t>
            </a:r>
          </a:p>
          <a:p>
            <a:r>
              <a:rPr lang="en-US" sz="1800" b="0" dirty="0"/>
              <a:t>Taxpayers and their authorized representatives </a:t>
            </a:r>
          </a:p>
          <a:p>
            <a:r>
              <a:rPr lang="en-US" sz="1800" b="0" dirty="0"/>
              <a:t>Other DOF Divisions (Collections, External Affairs, Legal Affairs, Taxpayer Advocate)</a:t>
            </a:r>
          </a:p>
          <a:p>
            <a:endParaRPr lang="en-US" sz="2400" b="0" dirty="0"/>
          </a:p>
          <a:p>
            <a:pPr marL="0" indent="0">
              <a:buNone/>
            </a:pPr>
            <a:r>
              <a:rPr lang="en-US" sz="2400" dirty="0"/>
              <a:t>DOF Divisions Interacted With To Resolve Customer Inquiries:</a:t>
            </a:r>
          </a:p>
          <a:p>
            <a:r>
              <a:rPr lang="fr-FR" sz="1800" b="0" dirty="0"/>
              <a:t>Collections, </a:t>
            </a:r>
            <a:r>
              <a:rPr lang="fr-FR" sz="1800" b="0" dirty="0" err="1"/>
              <a:t>Taxpayer</a:t>
            </a:r>
            <a:r>
              <a:rPr lang="fr-FR" sz="1800" b="0" dirty="0"/>
              <a:t> </a:t>
            </a:r>
            <a:r>
              <a:rPr lang="fr-FR" sz="1800" b="0" dirty="0" err="1"/>
              <a:t>Advocate</a:t>
            </a:r>
            <a:r>
              <a:rPr lang="fr-FR" sz="1800" b="0" dirty="0"/>
              <a:t>, Audit, Legal </a:t>
            </a:r>
            <a:r>
              <a:rPr lang="fr-FR" sz="1800" b="0" dirty="0" err="1"/>
              <a:t>Affairs</a:t>
            </a:r>
            <a:endParaRPr lang="fr-FR" sz="1800" b="0" dirty="0"/>
          </a:p>
          <a:p>
            <a:endParaRPr lang="en-US" sz="1800" b="0" dirty="0"/>
          </a:p>
          <a:p>
            <a:endParaRPr lang="en-US" sz="3200" dirty="0"/>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11</a:t>
            </a:fld>
            <a:endParaRPr lang="en-US"/>
          </a:p>
        </p:txBody>
      </p:sp>
    </p:spTree>
    <p:extLst>
      <p:ext uri="{BB962C8B-B14F-4D97-AF65-F5344CB8AC3E}">
        <p14:creationId xmlns:p14="http://schemas.microsoft.com/office/powerpoint/2010/main" val="1391078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2A2F8C9E-A521-E555-EC92-934DDC6905EE}"/>
              </a:ext>
            </a:extLst>
          </p:cNvPr>
          <p:cNvGraphicFramePr/>
          <p:nvPr>
            <p:extLst>
              <p:ext uri="{D42A27DB-BD31-4B8C-83A1-F6EECF244321}">
                <p14:modId xmlns:p14="http://schemas.microsoft.com/office/powerpoint/2010/main" val="2265549538"/>
              </p:ext>
            </p:extLst>
          </p:nvPr>
        </p:nvGraphicFramePr>
        <p:xfrm>
          <a:off x="494610" y="4420420"/>
          <a:ext cx="9228804" cy="1809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47EFA9A6-787B-243C-7D97-EEB70B6865A9}"/>
              </a:ext>
            </a:extLst>
          </p:cNvPr>
          <p:cNvGraphicFramePr/>
          <p:nvPr>
            <p:extLst>
              <p:ext uri="{D42A27DB-BD31-4B8C-83A1-F6EECF244321}">
                <p14:modId xmlns:p14="http://schemas.microsoft.com/office/powerpoint/2010/main" val="2004392584"/>
              </p:ext>
            </p:extLst>
          </p:nvPr>
        </p:nvGraphicFramePr>
        <p:xfrm>
          <a:off x="484579" y="1328777"/>
          <a:ext cx="9228804" cy="1828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106843"/>
            <a:ext cx="11138419" cy="1083733"/>
          </a:xfrm>
        </p:spPr>
        <p:txBody>
          <a:bodyPr>
            <a:normAutofit/>
          </a:bodyPr>
          <a:lstStyle/>
          <a:p>
            <a:r>
              <a:rPr lang="en-US" sz="4000" dirty="0"/>
              <a:t>Examples of Customer Service Flow                            </a:t>
            </a:r>
            <a:r>
              <a:rPr lang="en-US" sz="2800" b="0" dirty="0"/>
              <a:t>(also see </a:t>
            </a:r>
            <a:r>
              <a:rPr lang="en-US" sz="2800" b="0" dirty="0">
                <a:hlinkClick r:id="rId13" action="ppaction://hlinksldjump"/>
              </a:rPr>
              <a:t>Appendices D-F</a:t>
            </a:r>
            <a:r>
              <a:rPr lang="en-US" sz="2800" b="0" dirty="0"/>
              <a:t>)</a:t>
            </a:r>
            <a:endParaRPr lang="en-US" b="0" dirty="0"/>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12</a:t>
            </a:fld>
            <a:endParaRPr lang="en-US"/>
          </a:p>
        </p:txBody>
      </p:sp>
      <p:sp>
        <p:nvSpPr>
          <p:cNvPr id="15" name="TextBox 14">
            <a:extLst>
              <a:ext uri="{FF2B5EF4-FFF2-40B4-BE49-F238E27FC236}">
                <a16:creationId xmlns:a16="http://schemas.microsoft.com/office/drawing/2014/main" id="{5E75DD64-9500-CBEB-CF60-C6A070A4DD1D}"/>
              </a:ext>
            </a:extLst>
          </p:cNvPr>
          <p:cNvSpPr txBox="1"/>
          <p:nvPr/>
        </p:nvSpPr>
        <p:spPr>
          <a:xfrm>
            <a:off x="489594" y="1551798"/>
            <a:ext cx="9223788" cy="33855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600" dirty="0">
                <a:solidFill>
                  <a:schemeClr val="tx2"/>
                </a:solidFill>
              </a:rPr>
              <a:t># 1 Inquiry regarding account balance and payment options (Business/Excise Tax)</a:t>
            </a:r>
          </a:p>
        </p:txBody>
      </p:sp>
      <p:sp>
        <p:nvSpPr>
          <p:cNvPr id="16" name="TextBox 15">
            <a:extLst>
              <a:ext uri="{FF2B5EF4-FFF2-40B4-BE49-F238E27FC236}">
                <a16:creationId xmlns:a16="http://schemas.microsoft.com/office/drawing/2014/main" id="{5E2BD5AA-EF90-677F-63E9-A775244F1BC1}"/>
              </a:ext>
            </a:extLst>
          </p:cNvPr>
          <p:cNvSpPr txBox="1"/>
          <p:nvPr/>
        </p:nvSpPr>
        <p:spPr>
          <a:xfrm>
            <a:off x="489594" y="3054223"/>
            <a:ext cx="9223788" cy="33855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dirty="0">
                <a:solidFill>
                  <a:srgbClr val="00B050"/>
                </a:solidFill>
              </a:rPr>
              <a:t># 2 Inquiry regarding DOT permit placed on hold due to judgment debt (ECB)</a:t>
            </a:r>
          </a:p>
        </p:txBody>
      </p:sp>
      <p:sp>
        <p:nvSpPr>
          <p:cNvPr id="17" name="TextBox 16">
            <a:extLst>
              <a:ext uri="{FF2B5EF4-FFF2-40B4-BE49-F238E27FC236}">
                <a16:creationId xmlns:a16="http://schemas.microsoft.com/office/drawing/2014/main" id="{795208F0-E396-A38E-5F8E-D1C459842E34}"/>
              </a:ext>
            </a:extLst>
          </p:cNvPr>
          <p:cNvSpPr txBox="1"/>
          <p:nvPr/>
        </p:nvSpPr>
        <p:spPr>
          <a:xfrm>
            <a:off x="494610" y="4655620"/>
            <a:ext cx="9223788"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a:solidFill>
                  <a:schemeClr val="accent2">
                    <a:lumMod val="75000"/>
                  </a:schemeClr>
                </a:solidFill>
              </a:rPr>
              <a:t># 3 Inquiry via City Council on behalf of a constituent regarding judgment debt (Parking)</a:t>
            </a:r>
          </a:p>
        </p:txBody>
      </p:sp>
      <p:graphicFrame>
        <p:nvGraphicFramePr>
          <p:cNvPr id="6" name="Diagram 5">
            <a:extLst>
              <a:ext uri="{FF2B5EF4-FFF2-40B4-BE49-F238E27FC236}">
                <a16:creationId xmlns:a16="http://schemas.microsoft.com/office/drawing/2014/main" id="{C647D638-826E-945C-7BB1-EE43032B87D5}"/>
              </a:ext>
            </a:extLst>
          </p:cNvPr>
          <p:cNvGraphicFramePr/>
          <p:nvPr>
            <p:extLst>
              <p:ext uri="{D42A27DB-BD31-4B8C-83A1-F6EECF244321}">
                <p14:modId xmlns:p14="http://schemas.microsoft.com/office/powerpoint/2010/main" val="564958377"/>
              </p:ext>
            </p:extLst>
          </p:nvPr>
        </p:nvGraphicFramePr>
        <p:xfrm>
          <a:off x="489594" y="3232556"/>
          <a:ext cx="9221279" cy="113131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972059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FCC4-6A13-F24B-B7E6-974AF1583413}"/>
              </a:ext>
            </a:extLst>
          </p:cNvPr>
          <p:cNvSpPr>
            <a:spLocks noGrp="1"/>
          </p:cNvSpPr>
          <p:nvPr>
            <p:ph type="title"/>
          </p:nvPr>
        </p:nvSpPr>
        <p:spPr>
          <a:xfrm>
            <a:off x="411814" y="262759"/>
            <a:ext cx="8198786" cy="2164247"/>
          </a:xfrm>
        </p:spPr>
        <p:txBody>
          <a:bodyPr>
            <a:normAutofit fontScale="90000"/>
          </a:bodyPr>
          <a:lstStyle/>
          <a:p>
            <a:r>
              <a:rPr lang="en-US" sz="4400" b="1" i="0" u="none" strike="noStrike" baseline="0" dirty="0">
                <a:solidFill>
                  <a:schemeClr val="bg1"/>
                </a:solidFill>
                <a:latin typeface="Calibri" panose="020F0502020204030204" pitchFamily="34" charset="0"/>
              </a:rPr>
              <a:t>Customer Engagement and </a:t>
            </a:r>
            <a:br>
              <a:rPr lang="en-US" sz="4400" b="1" i="0" u="none" strike="noStrike" baseline="0" dirty="0">
                <a:solidFill>
                  <a:schemeClr val="bg1"/>
                </a:solidFill>
                <a:latin typeface="Calibri" panose="020F0502020204030204" pitchFamily="34" charset="0"/>
              </a:rPr>
            </a:br>
            <a:r>
              <a:rPr lang="en-US" sz="4400" b="1" i="0" u="none" strike="noStrike" baseline="0" dirty="0">
                <a:solidFill>
                  <a:schemeClr val="bg1"/>
                </a:solidFill>
                <a:latin typeface="Calibri" panose="020F0502020204030204" pitchFamily="34" charset="0"/>
              </a:rPr>
              <a:t>Self-</a:t>
            </a:r>
            <a:r>
              <a:rPr lang="en-US" dirty="0">
                <a:latin typeface="Calibri" panose="020F0502020204030204" pitchFamily="34" charset="0"/>
              </a:rPr>
              <a:t>Service</a:t>
            </a:r>
            <a:r>
              <a:rPr lang="en-US" sz="4400" b="1" i="0" u="none" strike="noStrike" baseline="0" dirty="0">
                <a:solidFill>
                  <a:schemeClr val="bg1"/>
                </a:solidFill>
                <a:latin typeface="Calibri" panose="020F0502020204030204" pitchFamily="34" charset="0"/>
              </a:rPr>
              <a:t> Enhancements:</a:t>
            </a:r>
            <a:br>
              <a:rPr lang="en-US" sz="4400" b="1" i="0" u="none" strike="noStrike" baseline="0" dirty="0">
                <a:solidFill>
                  <a:schemeClr val="bg1"/>
                </a:solidFill>
                <a:latin typeface="Calibri" panose="020F0502020204030204" pitchFamily="34" charset="0"/>
              </a:rPr>
            </a:br>
            <a:br>
              <a:rPr lang="en-US" sz="4400" b="1" i="0" u="none" strike="noStrike" baseline="0" dirty="0">
                <a:solidFill>
                  <a:schemeClr val="bg1"/>
                </a:solidFill>
                <a:latin typeface="Calibri" panose="020F0502020204030204" pitchFamily="34" charset="0"/>
              </a:rPr>
            </a:br>
            <a:r>
              <a:rPr lang="en-US" dirty="0"/>
              <a:t>e-Services</a:t>
            </a:r>
            <a:endParaRPr lang="en-US" sz="3600" dirty="0"/>
          </a:p>
        </p:txBody>
      </p:sp>
      <p:sp>
        <p:nvSpPr>
          <p:cNvPr id="3" name="Text Placeholder 2">
            <a:extLst>
              <a:ext uri="{FF2B5EF4-FFF2-40B4-BE49-F238E27FC236}">
                <a16:creationId xmlns:a16="http://schemas.microsoft.com/office/drawing/2014/main" id="{B926BA6B-44D9-0349-B0F9-14D9CBFF2787}"/>
              </a:ext>
            </a:extLst>
          </p:cNvPr>
          <p:cNvSpPr>
            <a:spLocks noGrp="1"/>
          </p:cNvSpPr>
          <p:nvPr>
            <p:ph type="body" idx="1"/>
          </p:nvPr>
        </p:nvSpPr>
        <p:spPr/>
        <p:txBody>
          <a:bodyPr/>
          <a:lstStyle/>
          <a:p>
            <a:r>
              <a:rPr lang="en-US" dirty="0"/>
              <a:t>Collections</a:t>
            </a:r>
          </a:p>
        </p:txBody>
      </p:sp>
      <p:sp>
        <p:nvSpPr>
          <p:cNvPr id="4" name="Slide Number Placeholder 3">
            <a:extLst>
              <a:ext uri="{FF2B5EF4-FFF2-40B4-BE49-F238E27FC236}">
                <a16:creationId xmlns:a16="http://schemas.microsoft.com/office/drawing/2014/main" id="{2F3E60C3-E289-4C4B-A5FC-89C4DFAC9D84}"/>
              </a:ext>
            </a:extLst>
          </p:cNvPr>
          <p:cNvSpPr>
            <a:spLocks noGrp="1"/>
          </p:cNvSpPr>
          <p:nvPr>
            <p:ph type="sldNum" sz="quarter" idx="12"/>
          </p:nvPr>
        </p:nvSpPr>
        <p:spPr/>
        <p:txBody>
          <a:bodyPr/>
          <a:lstStyle/>
          <a:p>
            <a:fld id="{771AABBD-9DB8-A246-B64A-D658E31C8E4C}" type="slidenum">
              <a:rPr lang="en-US" smtClean="0"/>
              <a:t>13</a:t>
            </a:fld>
            <a:endParaRPr lang="en-US"/>
          </a:p>
        </p:txBody>
      </p:sp>
    </p:spTree>
    <p:extLst>
      <p:ext uri="{BB962C8B-B14F-4D97-AF65-F5344CB8AC3E}">
        <p14:creationId xmlns:p14="http://schemas.microsoft.com/office/powerpoint/2010/main" val="4233066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5A48B-4389-2F46-9F58-6F52FD96A2C0}"/>
              </a:ext>
            </a:extLst>
          </p:cNvPr>
          <p:cNvSpPr>
            <a:spLocks noGrp="1"/>
          </p:cNvSpPr>
          <p:nvPr>
            <p:ph type="title"/>
          </p:nvPr>
        </p:nvSpPr>
        <p:spPr/>
        <p:txBody>
          <a:bodyPr>
            <a:normAutofit/>
          </a:bodyPr>
          <a:lstStyle/>
          <a:p>
            <a:r>
              <a:rPr lang="en-US" dirty="0"/>
              <a:t>What is e-Services</a:t>
            </a:r>
          </a:p>
        </p:txBody>
      </p:sp>
      <p:sp>
        <p:nvSpPr>
          <p:cNvPr id="5" name="Slide Number Placeholder 4">
            <a:extLst>
              <a:ext uri="{FF2B5EF4-FFF2-40B4-BE49-F238E27FC236}">
                <a16:creationId xmlns:a16="http://schemas.microsoft.com/office/drawing/2014/main" id="{16E9E43A-9BFD-C14E-8F1E-8B28C8CBD428}"/>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14</a:t>
            </a:fld>
            <a:endParaRPr lang="en-US" dirty="0"/>
          </a:p>
        </p:txBody>
      </p:sp>
      <p:sp>
        <p:nvSpPr>
          <p:cNvPr id="18" name="TextBox 17">
            <a:extLst>
              <a:ext uri="{FF2B5EF4-FFF2-40B4-BE49-F238E27FC236}">
                <a16:creationId xmlns:a16="http://schemas.microsoft.com/office/drawing/2014/main" id="{0E5518E5-F2C3-26A0-9F12-BA2D5BEB2142}"/>
              </a:ext>
            </a:extLst>
          </p:cNvPr>
          <p:cNvSpPr txBox="1"/>
          <p:nvPr/>
        </p:nvSpPr>
        <p:spPr>
          <a:xfrm>
            <a:off x="485484" y="2880765"/>
            <a:ext cx="9099191" cy="267765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l"/>
            <a:r>
              <a:rPr lang="en-US" sz="4800" dirty="0">
                <a:solidFill>
                  <a:schemeClr val="tx2"/>
                </a:solidFill>
                <a:highlight>
                  <a:srgbClr val="FFFF00"/>
                </a:highlight>
                <a:hlinkClick r:id="rId3">
                  <a:extLst>
                    <a:ext uri="{A12FA001-AC4F-418D-AE19-62706E023703}">
                      <ahyp:hlinkClr xmlns:ahyp="http://schemas.microsoft.com/office/drawing/2018/hyperlinkcolor" val="tx"/>
                    </a:ext>
                  </a:extLst>
                </a:hlinkClick>
              </a:rPr>
              <a:t>NYC e-Services</a:t>
            </a:r>
            <a:r>
              <a:rPr lang="en-US" sz="4800" dirty="0">
                <a:solidFill>
                  <a:schemeClr val="tx2"/>
                </a:solidFill>
              </a:rPr>
              <a:t> </a:t>
            </a:r>
          </a:p>
          <a:p>
            <a:pPr algn="l"/>
            <a:r>
              <a:rPr lang="en-US" sz="4000" dirty="0">
                <a:solidFill>
                  <a:schemeClr val="tx2"/>
                </a:solidFill>
              </a:rPr>
              <a:t>is a secure online portal that allows taxpayers to manage their tax and collections accounts online. </a:t>
            </a:r>
          </a:p>
        </p:txBody>
      </p:sp>
      <p:pic>
        <p:nvPicPr>
          <p:cNvPr id="3" name="Picture 2">
            <a:extLst>
              <a:ext uri="{FF2B5EF4-FFF2-40B4-BE49-F238E27FC236}">
                <a16:creationId xmlns:a16="http://schemas.microsoft.com/office/drawing/2014/main" id="{96EF21C8-58A8-FA52-816D-31B4A2009004}"/>
              </a:ext>
            </a:extLst>
          </p:cNvPr>
          <p:cNvPicPr>
            <a:picLocks noChangeAspect="1"/>
          </p:cNvPicPr>
          <p:nvPr/>
        </p:nvPicPr>
        <p:blipFill>
          <a:blip r:embed="rId4">
            <a:alphaModFix amt="40000"/>
          </a:blip>
          <a:stretch>
            <a:fillRect/>
          </a:stretch>
        </p:blipFill>
        <p:spPr>
          <a:xfrm>
            <a:off x="485484" y="948266"/>
            <a:ext cx="7190201" cy="1136229"/>
          </a:xfrm>
          <a:prstGeom prst="rect">
            <a:avLst/>
          </a:prstGeom>
        </p:spPr>
      </p:pic>
    </p:spTree>
    <p:extLst>
      <p:ext uri="{BB962C8B-B14F-4D97-AF65-F5344CB8AC3E}">
        <p14:creationId xmlns:p14="http://schemas.microsoft.com/office/powerpoint/2010/main" val="685509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46C6-B2C1-2BBF-20D2-FDBC6A84419B}"/>
              </a:ext>
            </a:extLst>
          </p:cNvPr>
          <p:cNvSpPr>
            <a:spLocks noGrp="1"/>
          </p:cNvSpPr>
          <p:nvPr>
            <p:ph type="title"/>
          </p:nvPr>
        </p:nvSpPr>
        <p:spPr>
          <a:xfrm>
            <a:off x="342381" y="303934"/>
            <a:ext cx="8045263" cy="1377721"/>
          </a:xfrm>
        </p:spPr>
        <p:txBody>
          <a:bodyPr>
            <a:normAutofit/>
          </a:bodyPr>
          <a:lstStyle/>
          <a:p>
            <a:r>
              <a:rPr lang="en-US" dirty="0"/>
              <a:t>What is New in e-Services</a:t>
            </a:r>
          </a:p>
        </p:txBody>
      </p:sp>
      <p:sp>
        <p:nvSpPr>
          <p:cNvPr id="5" name="TextBox 4">
            <a:extLst>
              <a:ext uri="{FF2B5EF4-FFF2-40B4-BE49-F238E27FC236}">
                <a16:creationId xmlns:a16="http://schemas.microsoft.com/office/drawing/2014/main" id="{06525033-4D64-D1F2-91DE-5A1B214E3DFC}"/>
              </a:ext>
            </a:extLst>
          </p:cNvPr>
          <p:cNvSpPr txBox="1"/>
          <p:nvPr/>
        </p:nvSpPr>
        <p:spPr>
          <a:xfrm>
            <a:off x="539825" y="1681655"/>
            <a:ext cx="9185199" cy="39703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3200" b="1" u="sng" dirty="0">
                <a:solidFill>
                  <a:schemeClr val="tx2"/>
                </a:solidFill>
              </a:rPr>
              <a:t>Debt Types</a:t>
            </a:r>
            <a:r>
              <a:rPr lang="en-US" sz="2000" dirty="0">
                <a:solidFill>
                  <a:schemeClr val="tx2"/>
                </a:solidFill>
              </a:rPr>
              <a:t>:</a:t>
            </a:r>
          </a:p>
          <a:p>
            <a:pPr marL="285750" indent="-285750">
              <a:buFont typeface="Arial" panose="020B0604020202020204" pitchFamily="34" charset="0"/>
              <a:buChar char="•"/>
            </a:pPr>
            <a:r>
              <a:rPr lang="en-US" sz="2400" dirty="0">
                <a:solidFill>
                  <a:schemeClr val="tx2"/>
                </a:solidFill>
              </a:rPr>
              <a:t>Business Tax and Excise Tax</a:t>
            </a:r>
          </a:p>
          <a:p>
            <a:pPr marL="285750" indent="-285750">
              <a:buFont typeface="Arial" panose="020B0604020202020204" pitchFamily="34" charset="0"/>
              <a:buChar char="•"/>
            </a:pPr>
            <a:r>
              <a:rPr lang="en-US" sz="2400" dirty="0">
                <a:solidFill>
                  <a:schemeClr val="tx2"/>
                </a:solidFill>
              </a:rPr>
              <a:t>ECB (new)</a:t>
            </a:r>
          </a:p>
          <a:p>
            <a:pPr marL="285750" indent="-285750">
              <a:buFont typeface="Arial" panose="020B0604020202020204" pitchFamily="34" charset="0"/>
              <a:buChar char="•"/>
            </a:pPr>
            <a:r>
              <a:rPr lang="en-US" sz="2400" dirty="0">
                <a:solidFill>
                  <a:schemeClr val="tx2"/>
                </a:solidFill>
              </a:rPr>
              <a:t>Parking (new)</a:t>
            </a:r>
          </a:p>
          <a:p>
            <a:pPr marL="285750" indent="-285750">
              <a:buFont typeface="Arial" panose="020B0604020202020204" pitchFamily="34" charset="0"/>
              <a:buChar char="•"/>
            </a:pPr>
            <a:endParaRPr lang="en-US" sz="2000" dirty="0">
              <a:solidFill>
                <a:schemeClr val="tx2"/>
              </a:solidFill>
            </a:endParaRPr>
          </a:p>
          <a:p>
            <a:r>
              <a:rPr lang="en-US" sz="3200" b="1" u="sng" dirty="0">
                <a:solidFill>
                  <a:schemeClr val="tx2"/>
                </a:solidFill>
              </a:rPr>
              <a:t>Benefits for Customers/Taxpayers</a:t>
            </a:r>
            <a:r>
              <a:rPr lang="en-US" sz="2000" dirty="0">
                <a:solidFill>
                  <a:schemeClr val="tx2"/>
                </a:solidFill>
              </a:rPr>
              <a:t>:</a:t>
            </a:r>
          </a:p>
          <a:p>
            <a:pPr marL="285750" indent="-285750">
              <a:buFont typeface="Arial" panose="020B0604020202020204" pitchFamily="34" charset="0"/>
              <a:buChar char="•"/>
            </a:pPr>
            <a:r>
              <a:rPr lang="en-US" sz="2400" dirty="0">
                <a:solidFill>
                  <a:schemeClr val="tx2"/>
                </a:solidFill>
              </a:rPr>
              <a:t>Streamlined Management of Judgment Debt</a:t>
            </a:r>
          </a:p>
          <a:p>
            <a:pPr marL="285750" indent="-285750">
              <a:buFont typeface="Arial" panose="020B0604020202020204" pitchFamily="34" charset="0"/>
              <a:buChar char="•"/>
            </a:pPr>
            <a:r>
              <a:rPr lang="en-US" sz="2400" dirty="0">
                <a:solidFill>
                  <a:schemeClr val="tx2"/>
                </a:solidFill>
              </a:rPr>
              <a:t>Self-Service Payment Plan</a:t>
            </a:r>
          </a:p>
          <a:p>
            <a:pPr marL="285750" indent="-285750">
              <a:buFont typeface="Arial" panose="020B0604020202020204" pitchFamily="34" charset="0"/>
              <a:buChar char="•"/>
            </a:pPr>
            <a:r>
              <a:rPr lang="en-US" sz="2400" dirty="0">
                <a:solidFill>
                  <a:schemeClr val="tx2"/>
                </a:solidFill>
              </a:rPr>
              <a:t>User-Friendly Account Updates, Communication (via web message),  and Access to Letters, Notices and Statements</a:t>
            </a:r>
          </a:p>
        </p:txBody>
      </p:sp>
    </p:spTree>
    <p:extLst>
      <p:ext uri="{BB962C8B-B14F-4D97-AF65-F5344CB8AC3E}">
        <p14:creationId xmlns:p14="http://schemas.microsoft.com/office/powerpoint/2010/main" val="1194528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46C6-B2C1-2BBF-20D2-FDBC6A84419B}"/>
              </a:ext>
            </a:extLst>
          </p:cNvPr>
          <p:cNvSpPr>
            <a:spLocks noGrp="1"/>
          </p:cNvSpPr>
          <p:nvPr>
            <p:ph type="title"/>
          </p:nvPr>
        </p:nvSpPr>
        <p:spPr>
          <a:xfrm>
            <a:off x="342381" y="303934"/>
            <a:ext cx="7534679" cy="1377721"/>
          </a:xfrm>
        </p:spPr>
        <p:txBody>
          <a:bodyPr>
            <a:normAutofit/>
          </a:bodyPr>
          <a:lstStyle/>
          <a:p>
            <a:r>
              <a:rPr lang="en-US" dirty="0"/>
              <a:t>e-Services</a:t>
            </a:r>
            <a:br>
              <a:rPr lang="en-US" dirty="0"/>
            </a:br>
            <a:r>
              <a:rPr lang="en-US" sz="2200" dirty="0"/>
              <a:t>   - New Debt Types</a:t>
            </a:r>
            <a:br>
              <a:rPr lang="en-US" sz="2200" dirty="0"/>
            </a:br>
            <a:r>
              <a:rPr lang="en-US" sz="2200" dirty="0"/>
              <a:t>   - Streamlined Management of Judgment Debt</a:t>
            </a:r>
          </a:p>
        </p:txBody>
      </p:sp>
      <p:sp>
        <p:nvSpPr>
          <p:cNvPr id="6" name="Arrow: Right 5">
            <a:extLst>
              <a:ext uri="{FF2B5EF4-FFF2-40B4-BE49-F238E27FC236}">
                <a16:creationId xmlns:a16="http://schemas.microsoft.com/office/drawing/2014/main" id="{7CD0EE70-BF4B-51F2-1053-D1A5F9708B4B}"/>
              </a:ext>
            </a:extLst>
          </p:cNvPr>
          <p:cNvSpPr/>
          <p:nvPr/>
        </p:nvSpPr>
        <p:spPr>
          <a:xfrm>
            <a:off x="466725" y="2828925"/>
            <a:ext cx="628650" cy="295275"/>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26909C56-13C4-5377-BC53-09184C50DEB7}"/>
              </a:ext>
            </a:extLst>
          </p:cNvPr>
          <p:cNvSpPr/>
          <p:nvPr/>
        </p:nvSpPr>
        <p:spPr>
          <a:xfrm>
            <a:off x="466725" y="4123832"/>
            <a:ext cx="628650" cy="295275"/>
          </a:xfrm>
          <a:prstGeom prst="righ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558B873F-CD69-57CB-9EA3-C9E020F248B9}"/>
              </a:ext>
            </a:extLst>
          </p:cNvPr>
          <p:cNvSpPr/>
          <p:nvPr/>
        </p:nvSpPr>
        <p:spPr>
          <a:xfrm>
            <a:off x="466725" y="5496108"/>
            <a:ext cx="628650" cy="295275"/>
          </a:xfrm>
          <a:prstGeom prst="rightArrow">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FED36A3-1DEB-A996-3B25-75334CD2417C}"/>
              </a:ext>
            </a:extLst>
          </p:cNvPr>
          <p:cNvPicPr>
            <a:picLocks/>
          </p:cNvPicPr>
          <p:nvPr/>
        </p:nvPicPr>
        <p:blipFill>
          <a:blip r:embed="rId3"/>
          <a:stretch>
            <a:fillRect/>
          </a:stretch>
        </p:blipFill>
        <p:spPr>
          <a:xfrm>
            <a:off x="1242484" y="1424282"/>
            <a:ext cx="8750808" cy="5129784"/>
          </a:xfrm>
          <a:prstGeom prst="rect">
            <a:avLst/>
          </a:prstGeom>
          <a:ln>
            <a:solidFill>
              <a:schemeClr val="tx2"/>
            </a:solidFill>
          </a:ln>
        </p:spPr>
      </p:pic>
    </p:spTree>
    <p:extLst>
      <p:ext uri="{BB962C8B-B14F-4D97-AF65-F5344CB8AC3E}">
        <p14:creationId xmlns:p14="http://schemas.microsoft.com/office/powerpoint/2010/main" val="102245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46C6-B2C1-2BBF-20D2-FDBC6A84419B}"/>
              </a:ext>
            </a:extLst>
          </p:cNvPr>
          <p:cNvSpPr>
            <a:spLocks noGrp="1"/>
          </p:cNvSpPr>
          <p:nvPr>
            <p:ph type="title"/>
          </p:nvPr>
        </p:nvSpPr>
        <p:spPr>
          <a:xfrm>
            <a:off x="342381" y="303934"/>
            <a:ext cx="7534679" cy="1377721"/>
          </a:xfrm>
        </p:spPr>
        <p:txBody>
          <a:bodyPr>
            <a:normAutofit/>
          </a:bodyPr>
          <a:lstStyle/>
          <a:p>
            <a:r>
              <a:rPr lang="en-US" dirty="0"/>
              <a:t>e-Services</a:t>
            </a:r>
            <a:br>
              <a:rPr lang="en-US" dirty="0"/>
            </a:br>
            <a:r>
              <a:rPr lang="en-US" sz="2200" dirty="0"/>
              <a:t>   - New Debt Types</a:t>
            </a:r>
            <a:br>
              <a:rPr lang="en-US" sz="2200" dirty="0"/>
            </a:br>
            <a:r>
              <a:rPr lang="en-US" sz="2200" dirty="0"/>
              <a:t>   - Streamlined Management of Judgment Debt</a:t>
            </a:r>
          </a:p>
        </p:txBody>
      </p:sp>
      <p:pic>
        <p:nvPicPr>
          <p:cNvPr id="3" name="Picture 2">
            <a:extLst>
              <a:ext uri="{FF2B5EF4-FFF2-40B4-BE49-F238E27FC236}">
                <a16:creationId xmlns:a16="http://schemas.microsoft.com/office/drawing/2014/main" id="{DA55EA9B-A8C1-DC3A-1F23-5A45887FA6BA}"/>
              </a:ext>
            </a:extLst>
          </p:cNvPr>
          <p:cNvPicPr>
            <a:picLocks noChangeAspect="1"/>
          </p:cNvPicPr>
          <p:nvPr/>
        </p:nvPicPr>
        <p:blipFill>
          <a:blip r:embed="rId3"/>
          <a:stretch>
            <a:fillRect/>
          </a:stretch>
        </p:blipFill>
        <p:spPr>
          <a:xfrm>
            <a:off x="647498" y="2930086"/>
            <a:ext cx="9939712" cy="2559362"/>
          </a:xfrm>
          <a:prstGeom prst="rect">
            <a:avLst/>
          </a:prstGeom>
        </p:spPr>
      </p:pic>
      <p:pic>
        <p:nvPicPr>
          <p:cNvPr id="5" name="Picture 4">
            <a:extLst>
              <a:ext uri="{FF2B5EF4-FFF2-40B4-BE49-F238E27FC236}">
                <a16:creationId xmlns:a16="http://schemas.microsoft.com/office/drawing/2014/main" id="{E87FA4A1-68EE-970F-1299-B0549B0BFED6}"/>
              </a:ext>
            </a:extLst>
          </p:cNvPr>
          <p:cNvPicPr>
            <a:picLocks noChangeAspect="1"/>
          </p:cNvPicPr>
          <p:nvPr/>
        </p:nvPicPr>
        <p:blipFill>
          <a:blip r:embed="rId4">
            <a:extLst>
              <a:ext uri="{BEBA8EAE-BF5A-486C-A8C5-ECC9F3942E4B}">
                <a14:imgProps xmlns:a14="http://schemas.microsoft.com/office/drawing/2010/main">
                  <a14:imgLayer r:embed="rId5">
                    <a14:imgEffect>
                      <a14:artisticPlasticWrap/>
                    </a14:imgEffect>
                  </a14:imgLayer>
                </a14:imgProps>
              </a:ext>
            </a:extLst>
          </a:blip>
          <a:stretch>
            <a:fillRect/>
          </a:stretch>
        </p:blipFill>
        <p:spPr>
          <a:xfrm>
            <a:off x="5330468" y="5543730"/>
            <a:ext cx="573772" cy="7148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31F48892-E058-D26D-7BBA-7B776DCB73D7}"/>
              </a:ext>
            </a:extLst>
          </p:cNvPr>
          <p:cNvSpPr txBox="1"/>
          <p:nvPr/>
        </p:nvSpPr>
        <p:spPr>
          <a:xfrm>
            <a:off x="647498" y="1552365"/>
            <a:ext cx="9939712" cy="132343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spcAft>
                <a:spcPts val="0"/>
              </a:spcAft>
            </a:pPr>
            <a:r>
              <a:rPr lang="en-US" sz="3200" dirty="0">
                <a:solidFill>
                  <a:schemeClr val="tx2"/>
                </a:solidFill>
                <a:effectLst/>
              </a:rPr>
              <a:t>Registered customers/users can </a:t>
            </a:r>
          </a:p>
          <a:p>
            <a:pPr marL="457200" indent="-457200">
              <a:spcBef>
                <a:spcPts val="0"/>
              </a:spcBef>
              <a:spcAft>
                <a:spcPts val="0"/>
              </a:spcAft>
              <a:buFont typeface="Arial" panose="020B0604020202020204" pitchFamily="34" charset="0"/>
              <a:buChar char="•"/>
            </a:pPr>
            <a:r>
              <a:rPr lang="en-US" sz="1600" dirty="0">
                <a:solidFill>
                  <a:schemeClr val="tx2"/>
                </a:solidFill>
                <a:effectLst/>
              </a:rPr>
              <a:t>see account and judgment debt information, now for Business/Excise Tax, ECB and Parking</a:t>
            </a:r>
            <a:r>
              <a:rPr lang="en-US" sz="1600" dirty="0">
                <a:solidFill>
                  <a:schemeClr val="tx2"/>
                </a:solidFill>
                <a:effectLst/>
                <a:ea typeface="Times New Roman" panose="02020603050405020304" pitchFamily="18" charset="0"/>
              </a:rPr>
              <a:t> </a:t>
            </a:r>
          </a:p>
          <a:p>
            <a:pPr marL="457200" indent="-457200">
              <a:spcBef>
                <a:spcPts val="0"/>
              </a:spcBef>
              <a:spcAft>
                <a:spcPts val="0"/>
              </a:spcAft>
              <a:buFont typeface="Arial" panose="020B0604020202020204" pitchFamily="34" charset="0"/>
              <a:buChar char="•"/>
            </a:pPr>
            <a:r>
              <a:rPr lang="en-US" sz="1600" dirty="0">
                <a:solidFill>
                  <a:schemeClr val="tx2"/>
                </a:solidFill>
                <a:ea typeface="Aptos" panose="020B0004020202020204" pitchFamily="34" charset="0"/>
              </a:rPr>
              <a:t>create </a:t>
            </a:r>
            <a:r>
              <a:rPr lang="en-US" sz="1600" dirty="0">
                <a:solidFill>
                  <a:schemeClr val="tx2"/>
                </a:solidFill>
                <a:effectLst/>
                <a:ea typeface="Times New Roman" panose="02020603050405020304" pitchFamily="18" charset="0"/>
              </a:rPr>
              <a:t>self-service payment plans (40,000+ active payment plans)</a:t>
            </a:r>
          </a:p>
          <a:p>
            <a:pPr marL="457200" indent="-457200">
              <a:spcBef>
                <a:spcPts val="0"/>
              </a:spcBef>
              <a:spcAft>
                <a:spcPts val="0"/>
              </a:spcAft>
              <a:buFont typeface="Arial" panose="020B0604020202020204" pitchFamily="34" charset="0"/>
              <a:buChar char="•"/>
            </a:pPr>
            <a:r>
              <a:rPr lang="en-US" sz="1600" dirty="0">
                <a:solidFill>
                  <a:schemeClr val="tx2"/>
                </a:solidFill>
                <a:ea typeface="Aptos" panose="020B0004020202020204" pitchFamily="34" charset="0"/>
              </a:rPr>
              <a:t>m</a:t>
            </a:r>
            <a:r>
              <a:rPr lang="en-US" sz="1600" dirty="0">
                <a:solidFill>
                  <a:schemeClr val="tx2"/>
                </a:solidFill>
                <a:effectLst/>
                <a:ea typeface="Aptos" panose="020B0004020202020204" pitchFamily="34" charset="0"/>
              </a:rPr>
              <a:t>anage account and update preference/settings</a:t>
            </a:r>
          </a:p>
        </p:txBody>
      </p:sp>
    </p:spTree>
    <p:extLst>
      <p:ext uri="{BB962C8B-B14F-4D97-AF65-F5344CB8AC3E}">
        <p14:creationId xmlns:p14="http://schemas.microsoft.com/office/powerpoint/2010/main" val="1523606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58AD-DB42-D415-C577-C756A1D272D6}"/>
              </a:ext>
            </a:extLst>
          </p:cNvPr>
          <p:cNvSpPr>
            <a:spLocks noGrp="1"/>
          </p:cNvSpPr>
          <p:nvPr>
            <p:ph type="title"/>
          </p:nvPr>
        </p:nvSpPr>
        <p:spPr>
          <a:xfrm>
            <a:off x="411814" y="262759"/>
            <a:ext cx="8198786" cy="2762452"/>
          </a:xfrm>
        </p:spPr>
        <p:txBody>
          <a:bodyPr>
            <a:normAutofit fontScale="90000"/>
          </a:bodyPr>
          <a:lstStyle/>
          <a:p>
            <a:r>
              <a:rPr lang="en-US" sz="4400" b="1" i="0" u="none" strike="noStrike" baseline="0" dirty="0">
                <a:solidFill>
                  <a:schemeClr val="bg1"/>
                </a:solidFill>
                <a:latin typeface="Calibri" panose="020F0502020204030204" pitchFamily="34" charset="0"/>
              </a:rPr>
              <a:t>Customer Engagement and </a:t>
            </a:r>
            <a:br>
              <a:rPr lang="en-US" sz="4400" b="1" i="0" u="none" strike="noStrike" baseline="0" dirty="0">
                <a:solidFill>
                  <a:schemeClr val="bg1"/>
                </a:solidFill>
                <a:latin typeface="Calibri" panose="020F0502020204030204" pitchFamily="34" charset="0"/>
              </a:rPr>
            </a:br>
            <a:r>
              <a:rPr lang="en-US" sz="4400" b="1" i="0" u="none" strike="noStrike" baseline="0" dirty="0">
                <a:solidFill>
                  <a:schemeClr val="bg1"/>
                </a:solidFill>
                <a:latin typeface="Calibri" panose="020F0502020204030204" pitchFamily="34" charset="0"/>
              </a:rPr>
              <a:t>Self-</a:t>
            </a:r>
            <a:r>
              <a:rPr lang="en-US" dirty="0">
                <a:latin typeface="Calibri" panose="020F0502020204030204" pitchFamily="34" charset="0"/>
              </a:rPr>
              <a:t>Service</a:t>
            </a:r>
            <a:r>
              <a:rPr lang="en-US" sz="4400" b="1" i="0" u="none" strike="noStrike" baseline="0" dirty="0">
                <a:solidFill>
                  <a:schemeClr val="bg1"/>
                </a:solidFill>
                <a:latin typeface="Calibri" panose="020F0502020204030204" pitchFamily="34" charset="0"/>
              </a:rPr>
              <a:t> Enhancements: </a:t>
            </a:r>
            <a:br>
              <a:rPr lang="en-US" sz="4400" b="1" i="0" u="none" strike="noStrike" baseline="0" dirty="0">
                <a:solidFill>
                  <a:schemeClr val="bg1"/>
                </a:solidFill>
                <a:latin typeface="Calibri" panose="020F0502020204030204" pitchFamily="34" charset="0"/>
              </a:rPr>
            </a:br>
            <a:br>
              <a:rPr lang="en-US" sz="4400" b="1" i="0" u="none" strike="noStrike" baseline="0" dirty="0">
                <a:solidFill>
                  <a:schemeClr val="bg1"/>
                </a:solidFill>
                <a:latin typeface="Calibri" panose="020F0502020204030204" pitchFamily="34" charset="0"/>
              </a:rPr>
            </a:br>
            <a:r>
              <a:rPr lang="en-US" dirty="0"/>
              <a:t>Chat Bot and Voice Bot </a:t>
            </a:r>
            <a:br>
              <a:rPr lang="en-US" dirty="0"/>
            </a:br>
            <a:endParaRPr lang="en-US" dirty="0"/>
          </a:p>
        </p:txBody>
      </p:sp>
      <p:sp>
        <p:nvSpPr>
          <p:cNvPr id="3" name="Text Placeholder 2">
            <a:extLst>
              <a:ext uri="{FF2B5EF4-FFF2-40B4-BE49-F238E27FC236}">
                <a16:creationId xmlns:a16="http://schemas.microsoft.com/office/drawing/2014/main" id="{0626A440-F58D-2F1E-E699-2EC74F837839}"/>
              </a:ext>
            </a:extLst>
          </p:cNvPr>
          <p:cNvSpPr>
            <a:spLocks noGrp="1"/>
          </p:cNvSpPr>
          <p:nvPr>
            <p:ph type="body" idx="1"/>
          </p:nvPr>
        </p:nvSpPr>
        <p:spPr/>
        <p:txBody>
          <a:bodyPr/>
          <a:lstStyle/>
          <a:p>
            <a:r>
              <a:rPr lang="en-US" dirty="0"/>
              <a:t>Collections</a:t>
            </a:r>
          </a:p>
        </p:txBody>
      </p:sp>
      <p:sp>
        <p:nvSpPr>
          <p:cNvPr id="4" name="Slide Number Placeholder 3">
            <a:extLst>
              <a:ext uri="{FF2B5EF4-FFF2-40B4-BE49-F238E27FC236}">
                <a16:creationId xmlns:a16="http://schemas.microsoft.com/office/drawing/2014/main" id="{CC8E2372-9E98-5843-A6EF-A11A03CC3831}"/>
              </a:ext>
            </a:extLst>
          </p:cNvPr>
          <p:cNvSpPr>
            <a:spLocks noGrp="1"/>
          </p:cNvSpPr>
          <p:nvPr>
            <p:ph type="sldNum" sz="quarter" idx="12"/>
          </p:nvPr>
        </p:nvSpPr>
        <p:spPr/>
        <p:txBody>
          <a:bodyPr/>
          <a:lstStyle/>
          <a:p>
            <a:fld id="{771AABBD-9DB8-A246-B64A-D658E31C8E4C}" type="slidenum">
              <a:rPr lang="en-US" smtClean="0"/>
              <a:t>18</a:t>
            </a:fld>
            <a:endParaRPr lang="en-US"/>
          </a:p>
        </p:txBody>
      </p:sp>
    </p:spTree>
    <p:extLst>
      <p:ext uri="{BB962C8B-B14F-4D97-AF65-F5344CB8AC3E}">
        <p14:creationId xmlns:p14="http://schemas.microsoft.com/office/powerpoint/2010/main" val="3230674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5A48B-4389-2F46-9F58-6F52FD96A2C0}"/>
              </a:ext>
            </a:extLst>
          </p:cNvPr>
          <p:cNvSpPr>
            <a:spLocks noGrp="1"/>
          </p:cNvSpPr>
          <p:nvPr>
            <p:ph type="title"/>
          </p:nvPr>
        </p:nvSpPr>
        <p:spPr/>
        <p:txBody>
          <a:bodyPr>
            <a:normAutofit/>
          </a:bodyPr>
          <a:lstStyle/>
          <a:p>
            <a:r>
              <a:rPr lang="en-US" dirty="0"/>
              <a:t>Chat Bot – Meet Linda</a:t>
            </a:r>
          </a:p>
        </p:txBody>
      </p:sp>
      <p:sp>
        <p:nvSpPr>
          <p:cNvPr id="5" name="Slide Number Placeholder 4">
            <a:extLst>
              <a:ext uri="{FF2B5EF4-FFF2-40B4-BE49-F238E27FC236}">
                <a16:creationId xmlns:a16="http://schemas.microsoft.com/office/drawing/2014/main" id="{16E9E43A-9BFD-C14E-8F1E-8B28C8CBD428}"/>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19</a:t>
            </a:fld>
            <a:endParaRPr lang="en-US" dirty="0"/>
          </a:p>
        </p:txBody>
      </p:sp>
      <p:sp>
        <p:nvSpPr>
          <p:cNvPr id="18" name="TextBox 17">
            <a:extLst>
              <a:ext uri="{FF2B5EF4-FFF2-40B4-BE49-F238E27FC236}">
                <a16:creationId xmlns:a16="http://schemas.microsoft.com/office/drawing/2014/main" id="{0E5518E5-F2C3-26A0-9F12-BA2D5BEB2142}"/>
              </a:ext>
            </a:extLst>
          </p:cNvPr>
          <p:cNvSpPr txBox="1"/>
          <p:nvPr/>
        </p:nvSpPr>
        <p:spPr>
          <a:xfrm>
            <a:off x="485485" y="2612969"/>
            <a:ext cx="6752804" cy="35394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l"/>
            <a:r>
              <a:rPr lang="en-US" sz="2800" dirty="0">
                <a:solidFill>
                  <a:schemeClr val="tx2"/>
                </a:solidFill>
              </a:rPr>
              <a:t>On the e-Services home page, Linda the Chat Bot can be found at the top right of the screen.  </a:t>
            </a:r>
          </a:p>
          <a:p>
            <a:pPr algn="l"/>
            <a:endParaRPr lang="en-US" sz="2800" dirty="0">
              <a:solidFill>
                <a:schemeClr val="tx2"/>
              </a:solidFill>
            </a:endParaRPr>
          </a:p>
          <a:p>
            <a:pPr algn="l"/>
            <a:r>
              <a:rPr lang="en-US" sz="2800" dirty="0">
                <a:solidFill>
                  <a:schemeClr val="tx2"/>
                </a:solidFill>
              </a:rPr>
              <a:t>Once activated/clicked, users can view FAQs, find out a list of services included in e-Services, or type a question for Linda to search and respond.</a:t>
            </a:r>
          </a:p>
        </p:txBody>
      </p:sp>
      <p:pic>
        <p:nvPicPr>
          <p:cNvPr id="4" name="Picture 3">
            <a:hlinkClick r:id="rId3"/>
            <a:extLst>
              <a:ext uri="{FF2B5EF4-FFF2-40B4-BE49-F238E27FC236}">
                <a16:creationId xmlns:a16="http://schemas.microsoft.com/office/drawing/2014/main" id="{04A36B24-F5B7-72DD-B76D-B6FB879B7BA3}"/>
              </a:ext>
            </a:extLst>
          </p:cNvPr>
          <p:cNvPicPr>
            <a:picLocks noChangeAspect="1"/>
          </p:cNvPicPr>
          <p:nvPr/>
        </p:nvPicPr>
        <p:blipFill>
          <a:blip r:embed="rId4">
            <a:alphaModFix amt="40000"/>
          </a:blip>
          <a:stretch>
            <a:fillRect/>
          </a:stretch>
        </p:blipFill>
        <p:spPr>
          <a:xfrm>
            <a:off x="485484" y="1028945"/>
            <a:ext cx="3456464" cy="12440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A6C8F577-189D-20D1-3C43-8DCA9AFFE737}"/>
              </a:ext>
            </a:extLst>
          </p:cNvPr>
          <p:cNvPicPr>
            <a:picLocks noChangeAspect="1"/>
          </p:cNvPicPr>
          <p:nvPr/>
        </p:nvPicPr>
        <p:blipFill>
          <a:blip r:embed="rId5"/>
          <a:stretch>
            <a:fillRect/>
          </a:stretch>
        </p:blipFill>
        <p:spPr>
          <a:xfrm>
            <a:off x="7426663" y="2612969"/>
            <a:ext cx="4054137" cy="3539430"/>
          </a:xfrm>
          <a:prstGeom prst="rect">
            <a:avLst/>
          </a:prstGeom>
          <a:ln>
            <a:solidFill>
              <a:schemeClr val="tx2"/>
            </a:solidFill>
          </a:ln>
        </p:spPr>
      </p:pic>
    </p:spTree>
    <p:extLst>
      <p:ext uri="{BB962C8B-B14F-4D97-AF65-F5344CB8AC3E}">
        <p14:creationId xmlns:p14="http://schemas.microsoft.com/office/powerpoint/2010/main" val="294578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2</a:t>
            </a:fld>
            <a:endParaRPr lang="en-US"/>
          </a:p>
        </p:txBody>
      </p:sp>
      <p:graphicFrame>
        <p:nvGraphicFramePr>
          <p:cNvPr id="14" name="Table 13">
            <a:extLst>
              <a:ext uri="{FF2B5EF4-FFF2-40B4-BE49-F238E27FC236}">
                <a16:creationId xmlns:a16="http://schemas.microsoft.com/office/drawing/2014/main" id="{C08D141C-4727-C2A1-00D0-4E3A2F17C806}"/>
              </a:ext>
            </a:extLst>
          </p:cNvPr>
          <p:cNvGraphicFramePr>
            <a:graphicFrameLocks noGrp="1"/>
          </p:cNvGraphicFramePr>
          <p:nvPr>
            <p:extLst>
              <p:ext uri="{D42A27DB-BD31-4B8C-83A1-F6EECF244321}">
                <p14:modId xmlns:p14="http://schemas.microsoft.com/office/powerpoint/2010/main" val="2471205129"/>
              </p:ext>
            </p:extLst>
          </p:nvPr>
        </p:nvGraphicFramePr>
        <p:xfrm>
          <a:off x="447674" y="1623266"/>
          <a:ext cx="10582276" cy="3637265"/>
        </p:xfrm>
        <a:graphic>
          <a:graphicData uri="http://schemas.openxmlformats.org/drawingml/2006/table">
            <a:tbl>
              <a:tblPr firstRow="1" bandRow="1">
                <a:tableStyleId>{7DF18680-E054-41AD-8BC1-D1AEF772440D}</a:tableStyleId>
              </a:tblPr>
              <a:tblGrid>
                <a:gridCol w="5010151">
                  <a:extLst>
                    <a:ext uri="{9D8B030D-6E8A-4147-A177-3AD203B41FA5}">
                      <a16:colId xmlns:a16="http://schemas.microsoft.com/office/drawing/2014/main" val="1419653930"/>
                    </a:ext>
                  </a:extLst>
                </a:gridCol>
                <a:gridCol w="5572125">
                  <a:extLst>
                    <a:ext uri="{9D8B030D-6E8A-4147-A177-3AD203B41FA5}">
                      <a16:colId xmlns:a16="http://schemas.microsoft.com/office/drawing/2014/main" val="492966820"/>
                    </a:ext>
                  </a:extLst>
                </a:gridCol>
              </a:tblGrid>
              <a:tr h="491973">
                <a:tc>
                  <a:txBody>
                    <a:bodyPr/>
                    <a:lstStyle/>
                    <a:p>
                      <a:r>
                        <a:rPr lang="en-US" sz="2000" dirty="0"/>
                        <a:t>Division</a:t>
                      </a:r>
                    </a:p>
                  </a:txBody>
                  <a:tcPr/>
                </a:tc>
                <a:tc>
                  <a:txBody>
                    <a:bodyPr/>
                    <a:lstStyle/>
                    <a:p>
                      <a:r>
                        <a:rPr lang="en-US" sz="2000" dirty="0"/>
                        <a:t>Name</a:t>
                      </a:r>
                    </a:p>
                  </a:txBody>
                  <a:tcPr/>
                </a:tc>
                <a:extLst>
                  <a:ext uri="{0D108BD9-81ED-4DB2-BD59-A6C34878D82A}">
                    <a16:rowId xmlns:a16="http://schemas.microsoft.com/office/drawing/2014/main" val="3663990698"/>
                  </a:ext>
                </a:extLst>
              </a:tr>
              <a:tr h="710565">
                <a:tc>
                  <a:txBody>
                    <a:bodyPr/>
                    <a:lstStyle/>
                    <a:p>
                      <a:r>
                        <a:rPr lang="en-US" sz="2000" dirty="0"/>
                        <a:t>Customer Operations – Collections</a:t>
                      </a:r>
                    </a:p>
                  </a:txBody>
                  <a:tcPr/>
                </a:tc>
                <a:tc>
                  <a:txBody>
                    <a:bodyPr/>
                    <a:lstStyle/>
                    <a:p>
                      <a:r>
                        <a:rPr lang="en-US" sz="1800" dirty="0"/>
                        <a:t>Pamela Parker-Cortijo</a:t>
                      </a:r>
                    </a:p>
                    <a:p>
                      <a:r>
                        <a:rPr lang="en-US" sz="1800" dirty="0"/>
                        <a:t>Siu Chan</a:t>
                      </a:r>
                    </a:p>
                    <a:p>
                      <a:r>
                        <a:rPr lang="en-US" sz="1800" dirty="0"/>
                        <a:t>Shenneth King</a:t>
                      </a:r>
                    </a:p>
                    <a:p>
                      <a:endParaRPr lang="en-US" sz="1800" dirty="0"/>
                    </a:p>
                    <a:p>
                      <a:r>
                        <a:rPr lang="en-US" sz="1800" u="sng" dirty="0"/>
                        <a:t>Demonstration Table</a:t>
                      </a:r>
                      <a:r>
                        <a:rPr lang="en-US" sz="1800" dirty="0"/>
                        <a:t>:</a:t>
                      </a:r>
                    </a:p>
                    <a:p>
                      <a:r>
                        <a:rPr lang="en-US" sz="1800" dirty="0"/>
                        <a:t>Caressa Ogletree</a:t>
                      </a:r>
                    </a:p>
                    <a:p>
                      <a:r>
                        <a:rPr lang="en-US" sz="1800" dirty="0"/>
                        <a:t>Jessie Guzman</a:t>
                      </a:r>
                    </a:p>
                  </a:txBody>
                  <a:tcPr/>
                </a:tc>
                <a:extLst>
                  <a:ext uri="{0D108BD9-81ED-4DB2-BD59-A6C34878D82A}">
                    <a16:rowId xmlns:a16="http://schemas.microsoft.com/office/drawing/2014/main" val="2987831263"/>
                  </a:ext>
                </a:extLst>
              </a:tr>
              <a:tr h="423047">
                <a:tc>
                  <a:txBody>
                    <a:bodyPr/>
                    <a:lstStyle/>
                    <a:p>
                      <a:r>
                        <a:rPr lang="en-US" sz="2000" dirty="0"/>
                        <a:t>External Affairs</a:t>
                      </a:r>
                    </a:p>
                  </a:txBody>
                  <a:tcPr/>
                </a:tc>
                <a:tc>
                  <a:txBody>
                    <a:bodyPr/>
                    <a:lstStyle/>
                    <a:p>
                      <a:r>
                        <a:rPr lang="en-US" sz="1800" dirty="0"/>
                        <a:t>Thomas DiGiulio</a:t>
                      </a:r>
                    </a:p>
                  </a:txBody>
                  <a:tcPr/>
                </a:tc>
                <a:extLst>
                  <a:ext uri="{0D108BD9-81ED-4DB2-BD59-A6C34878D82A}">
                    <a16:rowId xmlns:a16="http://schemas.microsoft.com/office/drawing/2014/main" val="3876132402"/>
                  </a:ext>
                </a:extLst>
              </a:tr>
              <a:tr h="710565">
                <a:tc>
                  <a:txBody>
                    <a:bodyPr/>
                    <a:lstStyle/>
                    <a:p>
                      <a:r>
                        <a:rPr lang="en-US" sz="2000" dirty="0"/>
                        <a:t>Payment, Billing and Refunds</a:t>
                      </a:r>
                    </a:p>
                  </a:txBody>
                  <a:tcPr/>
                </a:tc>
                <a:tc>
                  <a:txBody>
                    <a:bodyPr/>
                    <a:lstStyle/>
                    <a:p>
                      <a:r>
                        <a:rPr lang="en-US" sz="1800" dirty="0"/>
                        <a:t>Alfonso Abreu</a:t>
                      </a:r>
                    </a:p>
                    <a:p>
                      <a:r>
                        <a:rPr lang="en-US" sz="1800" dirty="0"/>
                        <a:t>Jackson </a:t>
                      </a:r>
                      <a:r>
                        <a:rPr lang="en-US" sz="1800" dirty="0" err="1"/>
                        <a:t>Revolus</a:t>
                      </a:r>
                      <a:endParaRPr lang="en-US" sz="1800" dirty="0"/>
                    </a:p>
                  </a:txBody>
                  <a:tcPr/>
                </a:tc>
                <a:extLst>
                  <a:ext uri="{0D108BD9-81ED-4DB2-BD59-A6C34878D82A}">
                    <a16:rowId xmlns:a16="http://schemas.microsoft.com/office/drawing/2014/main" val="13742919"/>
                  </a:ext>
                </a:extLst>
              </a:tr>
            </a:tbl>
          </a:graphicData>
        </a:graphic>
      </p:graphicFrame>
      <p:sp>
        <p:nvSpPr>
          <p:cNvPr id="15" name="TextBox 14">
            <a:extLst>
              <a:ext uri="{FF2B5EF4-FFF2-40B4-BE49-F238E27FC236}">
                <a16:creationId xmlns:a16="http://schemas.microsoft.com/office/drawing/2014/main" id="{98CDA209-04BE-BA88-536B-0549CB9E5AD4}"/>
              </a:ext>
            </a:extLst>
          </p:cNvPr>
          <p:cNvSpPr txBox="1"/>
          <p:nvPr/>
        </p:nvSpPr>
        <p:spPr>
          <a:xfrm>
            <a:off x="447674" y="628650"/>
            <a:ext cx="7162800" cy="70788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lang="en-US" sz="4000" b="1" dirty="0"/>
              <a:t>Panel Introduction</a:t>
            </a:r>
          </a:p>
        </p:txBody>
      </p:sp>
    </p:spTree>
    <p:extLst>
      <p:ext uri="{BB962C8B-B14F-4D97-AF65-F5344CB8AC3E}">
        <p14:creationId xmlns:p14="http://schemas.microsoft.com/office/powerpoint/2010/main" val="341293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5A48B-4389-2F46-9F58-6F52FD96A2C0}"/>
              </a:ext>
            </a:extLst>
          </p:cNvPr>
          <p:cNvSpPr>
            <a:spLocks noGrp="1"/>
          </p:cNvSpPr>
          <p:nvPr>
            <p:ph type="title"/>
          </p:nvPr>
        </p:nvSpPr>
        <p:spPr/>
        <p:txBody>
          <a:bodyPr>
            <a:normAutofit/>
          </a:bodyPr>
          <a:lstStyle/>
          <a:p>
            <a:r>
              <a:rPr lang="en-US" dirty="0"/>
              <a:t>Chat Bot – What Linda Can Do</a:t>
            </a:r>
          </a:p>
        </p:txBody>
      </p:sp>
      <p:sp>
        <p:nvSpPr>
          <p:cNvPr id="5" name="Slide Number Placeholder 4">
            <a:extLst>
              <a:ext uri="{FF2B5EF4-FFF2-40B4-BE49-F238E27FC236}">
                <a16:creationId xmlns:a16="http://schemas.microsoft.com/office/drawing/2014/main" id="{16E9E43A-9BFD-C14E-8F1E-8B28C8CBD428}"/>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20</a:t>
            </a:fld>
            <a:endParaRPr lang="en-US" dirty="0"/>
          </a:p>
        </p:txBody>
      </p:sp>
      <p:sp>
        <p:nvSpPr>
          <p:cNvPr id="18" name="TextBox 17">
            <a:extLst>
              <a:ext uri="{FF2B5EF4-FFF2-40B4-BE49-F238E27FC236}">
                <a16:creationId xmlns:a16="http://schemas.microsoft.com/office/drawing/2014/main" id="{0E5518E5-F2C3-26A0-9F12-BA2D5BEB2142}"/>
              </a:ext>
            </a:extLst>
          </p:cNvPr>
          <p:cNvSpPr txBox="1"/>
          <p:nvPr/>
        </p:nvSpPr>
        <p:spPr>
          <a:xfrm>
            <a:off x="485484" y="1662499"/>
            <a:ext cx="9376363" cy="440120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l"/>
            <a:r>
              <a:rPr lang="en-US" sz="2800" dirty="0">
                <a:solidFill>
                  <a:schemeClr val="tx2"/>
                </a:solidFill>
              </a:rPr>
              <a:t>Linda can help users find transactions available on e-Services and displays answers to frequently asked questions.  </a:t>
            </a:r>
          </a:p>
          <a:p>
            <a:pPr algn="l"/>
            <a:endParaRPr lang="en-US" sz="2800" dirty="0">
              <a:solidFill>
                <a:schemeClr val="tx2"/>
              </a:solidFill>
            </a:endParaRPr>
          </a:p>
          <a:p>
            <a:pPr algn="l"/>
            <a:r>
              <a:rPr lang="en-US" sz="2800" dirty="0">
                <a:solidFill>
                  <a:schemeClr val="tx2"/>
                </a:solidFill>
              </a:rPr>
              <a:t>Divisions/Areas of Inquiries Covered:</a:t>
            </a:r>
          </a:p>
          <a:p>
            <a:pPr marL="457200" indent="-457200" algn="l">
              <a:buFont typeface="Arial" panose="020B0604020202020204" pitchFamily="34" charset="0"/>
              <a:buChar char="•"/>
            </a:pPr>
            <a:r>
              <a:rPr lang="en-US" sz="2800" dirty="0">
                <a:solidFill>
                  <a:schemeClr val="tx2"/>
                </a:solidFill>
              </a:rPr>
              <a:t>Collections</a:t>
            </a:r>
          </a:p>
          <a:p>
            <a:pPr marL="914400" lvl="1" indent="-457200">
              <a:buFont typeface="Arial" panose="020B0604020202020204" pitchFamily="34" charset="0"/>
              <a:buChar char="•"/>
            </a:pPr>
            <a:r>
              <a:rPr lang="en-US" sz="2800" dirty="0">
                <a:solidFill>
                  <a:schemeClr val="tx2"/>
                </a:solidFill>
              </a:rPr>
              <a:t>Business/Excise Tax</a:t>
            </a:r>
          </a:p>
          <a:p>
            <a:pPr marL="914400" lvl="1" indent="-457200">
              <a:buFont typeface="Arial" panose="020B0604020202020204" pitchFamily="34" charset="0"/>
              <a:buChar char="•"/>
            </a:pPr>
            <a:r>
              <a:rPr lang="en-US" sz="2800" dirty="0">
                <a:solidFill>
                  <a:schemeClr val="tx2"/>
                </a:solidFill>
              </a:rPr>
              <a:t>Parking</a:t>
            </a:r>
          </a:p>
          <a:p>
            <a:pPr marL="914400" lvl="1" indent="-457200">
              <a:buFont typeface="Arial" panose="020B0604020202020204" pitchFamily="34" charset="0"/>
              <a:buChar char="•"/>
            </a:pPr>
            <a:r>
              <a:rPr lang="en-US" sz="2800" dirty="0">
                <a:solidFill>
                  <a:schemeClr val="tx2"/>
                </a:solidFill>
              </a:rPr>
              <a:t>ECB </a:t>
            </a:r>
            <a:r>
              <a:rPr lang="en-US" sz="2000" dirty="0">
                <a:solidFill>
                  <a:schemeClr val="tx2"/>
                </a:solidFill>
              </a:rPr>
              <a:t>(in the pipeline)</a:t>
            </a:r>
            <a:endParaRPr lang="en-US" sz="2800" dirty="0">
              <a:solidFill>
                <a:schemeClr val="tx2"/>
              </a:solidFill>
            </a:endParaRPr>
          </a:p>
          <a:p>
            <a:pPr marL="457200" indent="-457200">
              <a:buFont typeface="Arial" panose="020B0604020202020204" pitchFamily="34" charset="0"/>
              <a:buChar char="•"/>
            </a:pPr>
            <a:r>
              <a:rPr lang="en-US" sz="2800" dirty="0">
                <a:solidFill>
                  <a:schemeClr val="tx2"/>
                </a:solidFill>
              </a:rPr>
              <a:t>Payments, Billing and Refunds</a:t>
            </a:r>
          </a:p>
        </p:txBody>
      </p:sp>
    </p:spTree>
    <p:extLst>
      <p:ext uri="{BB962C8B-B14F-4D97-AF65-F5344CB8AC3E}">
        <p14:creationId xmlns:p14="http://schemas.microsoft.com/office/powerpoint/2010/main" val="2250776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5A48B-4389-2F46-9F58-6F52FD96A2C0}"/>
              </a:ext>
            </a:extLst>
          </p:cNvPr>
          <p:cNvSpPr>
            <a:spLocks noGrp="1"/>
          </p:cNvSpPr>
          <p:nvPr>
            <p:ph type="title"/>
          </p:nvPr>
        </p:nvSpPr>
        <p:spPr/>
        <p:txBody>
          <a:bodyPr>
            <a:normAutofit/>
          </a:bodyPr>
          <a:lstStyle/>
          <a:p>
            <a:r>
              <a:rPr lang="en-US" dirty="0"/>
              <a:t>Chat Bot – Examples</a:t>
            </a:r>
            <a:br>
              <a:rPr lang="en-US" dirty="0"/>
            </a:br>
            <a:r>
              <a:rPr lang="en-US" dirty="0"/>
              <a:t>Scenario #1</a:t>
            </a:r>
          </a:p>
        </p:txBody>
      </p:sp>
      <p:sp>
        <p:nvSpPr>
          <p:cNvPr id="5" name="Slide Number Placeholder 4">
            <a:extLst>
              <a:ext uri="{FF2B5EF4-FFF2-40B4-BE49-F238E27FC236}">
                <a16:creationId xmlns:a16="http://schemas.microsoft.com/office/drawing/2014/main" id="{16E9E43A-9BFD-C14E-8F1E-8B28C8CBD428}"/>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21</a:t>
            </a:fld>
            <a:endParaRPr lang="en-US" dirty="0"/>
          </a:p>
        </p:txBody>
      </p:sp>
      <p:sp>
        <p:nvSpPr>
          <p:cNvPr id="18" name="TextBox 17">
            <a:extLst>
              <a:ext uri="{FF2B5EF4-FFF2-40B4-BE49-F238E27FC236}">
                <a16:creationId xmlns:a16="http://schemas.microsoft.com/office/drawing/2014/main" id="{0E5518E5-F2C3-26A0-9F12-BA2D5BEB2142}"/>
              </a:ext>
            </a:extLst>
          </p:cNvPr>
          <p:cNvSpPr txBox="1"/>
          <p:nvPr/>
        </p:nvSpPr>
        <p:spPr>
          <a:xfrm>
            <a:off x="485484" y="1662499"/>
            <a:ext cx="9572916"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a:r>
              <a:rPr lang="en-US" sz="2800" dirty="0">
                <a:solidFill>
                  <a:schemeClr val="tx2"/>
                </a:solidFill>
              </a:rPr>
              <a:t>A customer who wants to find out more information about entering a payment plan and how/where to sign up.  </a:t>
            </a:r>
          </a:p>
        </p:txBody>
      </p:sp>
      <p:sp>
        <p:nvSpPr>
          <p:cNvPr id="3" name="TextBox 2">
            <a:extLst>
              <a:ext uri="{FF2B5EF4-FFF2-40B4-BE49-F238E27FC236}">
                <a16:creationId xmlns:a16="http://schemas.microsoft.com/office/drawing/2014/main" id="{6C733218-D04E-6DCE-273A-70B75A664052}"/>
              </a:ext>
            </a:extLst>
          </p:cNvPr>
          <p:cNvSpPr txBox="1"/>
          <p:nvPr/>
        </p:nvSpPr>
        <p:spPr>
          <a:xfrm>
            <a:off x="485484" y="2769006"/>
            <a:ext cx="9572915" cy="304698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l"/>
            <a:r>
              <a:rPr lang="en-US" sz="2400" dirty="0">
                <a:solidFill>
                  <a:schemeClr val="accent6"/>
                </a:solidFill>
              </a:rPr>
              <a:t>Suggested Path When Engaging Linda:</a:t>
            </a:r>
          </a:p>
          <a:p>
            <a:pPr marL="914400" lvl="1" indent="-457200">
              <a:buFont typeface="Arial" panose="020B0604020202020204" pitchFamily="34" charset="0"/>
              <a:buChar char="•"/>
            </a:pPr>
            <a:r>
              <a:rPr lang="en-US" sz="2400" dirty="0">
                <a:solidFill>
                  <a:schemeClr val="accent6"/>
                </a:solidFill>
              </a:rPr>
              <a:t>User is logged off (assuming a non-registered customer)</a:t>
            </a:r>
          </a:p>
          <a:p>
            <a:pPr marL="914400" lvl="1" indent="-457200">
              <a:buFont typeface="Arial" panose="020B0604020202020204" pitchFamily="34" charset="0"/>
              <a:buChar char="•"/>
            </a:pPr>
            <a:r>
              <a:rPr lang="en-US" sz="2400" dirty="0">
                <a:solidFill>
                  <a:schemeClr val="accent6"/>
                </a:solidFill>
              </a:rPr>
              <a:t>User enters "I can't afford my taxes"  or "I can't afford my parking tickets"</a:t>
            </a:r>
          </a:p>
          <a:p>
            <a:pPr marL="914400" lvl="1" indent="-457200">
              <a:buFont typeface="Arial" panose="020B0604020202020204" pitchFamily="34" charset="0"/>
              <a:buChar char="•"/>
            </a:pPr>
            <a:r>
              <a:rPr lang="en-US" sz="2400" dirty="0">
                <a:solidFill>
                  <a:schemeClr val="accent6"/>
                </a:solidFill>
              </a:rPr>
              <a:t>User clicks on “Visit our website“ to go to webpage with eligible details</a:t>
            </a:r>
          </a:p>
          <a:p>
            <a:pPr marL="914400" lvl="1" indent="-457200">
              <a:buFont typeface="Arial" panose="020B0604020202020204" pitchFamily="34" charset="0"/>
              <a:buChar char="•"/>
            </a:pPr>
            <a:r>
              <a:rPr lang="en-US" sz="2400" dirty="0">
                <a:solidFill>
                  <a:schemeClr val="accent6"/>
                </a:solidFill>
              </a:rPr>
              <a:t>User who do not have an e-Services profile can click  “Register here” to start the registration process.</a:t>
            </a:r>
          </a:p>
        </p:txBody>
      </p:sp>
    </p:spTree>
    <p:extLst>
      <p:ext uri="{BB962C8B-B14F-4D97-AF65-F5344CB8AC3E}">
        <p14:creationId xmlns:p14="http://schemas.microsoft.com/office/powerpoint/2010/main" val="1173959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5A48B-4389-2F46-9F58-6F52FD96A2C0}"/>
              </a:ext>
            </a:extLst>
          </p:cNvPr>
          <p:cNvSpPr>
            <a:spLocks noGrp="1"/>
          </p:cNvSpPr>
          <p:nvPr>
            <p:ph type="title"/>
          </p:nvPr>
        </p:nvSpPr>
        <p:spPr/>
        <p:txBody>
          <a:bodyPr>
            <a:normAutofit/>
          </a:bodyPr>
          <a:lstStyle/>
          <a:p>
            <a:r>
              <a:rPr lang="en-US" dirty="0"/>
              <a:t>Chat Bot – Examples</a:t>
            </a:r>
            <a:br>
              <a:rPr lang="en-US" dirty="0"/>
            </a:br>
            <a:r>
              <a:rPr lang="en-US" dirty="0"/>
              <a:t>Scenario #2</a:t>
            </a:r>
          </a:p>
        </p:txBody>
      </p:sp>
      <p:sp>
        <p:nvSpPr>
          <p:cNvPr id="5" name="Slide Number Placeholder 4">
            <a:extLst>
              <a:ext uri="{FF2B5EF4-FFF2-40B4-BE49-F238E27FC236}">
                <a16:creationId xmlns:a16="http://schemas.microsoft.com/office/drawing/2014/main" id="{16E9E43A-9BFD-C14E-8F1E-8B28C8CBD428}"/>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22</a:t>
            </a:fld>
            <a:endParaRPr lang="en-US" dirty="0"/>
          </a:p>
        </p:txBody>
      </p:sp>
      <p:sp>
        <p:nvSpPr>
          <p:cNvPr id="18" name="TextBox 17">
            <a:extLst>
              <a:ext uri="{FF2B5EF4-FFF2-40B4-BE49-F238E27FC236}">
                <a16:creationId xmlns:a16="http://schemas.microsoft.com/office/drawing/2014/main" id="{0E5518E5-F2C3-26A0-9F12-BA2D5BEB2142}"/>
              </a:ext>
            </a:extLst>
          </p:cNvPr>
          <p:cNvSpPr txBox="1"/>
          <p:nvPr/>
        </p:nvSpPr>
        <p:spPr>
          <a:xfrm>
            <a:off x="485484" y="1662499"/>
            <a:ext cx="9572916" cy="95410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l"/>
            <a:r>
              <a:rPr lang="en-US" sz="2800" dirty="0">
                <a:solidFill>
                  <a:schemeClr val="tx2"/>
                </a:solidFill>
              </a:rPr>
              <a:t>A customer who has issue creating an account in                               e-Services and wants to find out how to register/set up.  </a:t>
            </a:r>
          </a:p>
        </p:txBody>
      </p:sp>
      <p:sp>
        <p:nvSpPr>
          <p:cNvPr id="3" name="TextBox 2">
            <a:extLst>
              <a:ext uri="{FF2B5EF4-FFF2-40B4-BE49-F238E27FC236}">
                <a16:creationId xmlns:a16="http://schemas.microsoft.com/office/drawing/2014/main" id="{6C733218-D04E-6DCE-273A-70B75A664052}"/>
              </a:ext>
            </a:extLst>
          </p:cNvPr>
          <p:cNvSpPr txBox="1"/>
          <p:nvPr/>
        </p:nvSpPr>
        <p:spPr>
          <a:xfrm>
            <a:off x="485484" y="2769006"/>
            <a:ext cx="9572915" cy="267765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l"/>
            <a:r>
              <a:rPr lang="en-US" sz="2400" dirty="0">
                <a:solidFill>
                  <a:schemeClr val="accent6"/>
                </a:solidFill>
              </a:rPr>
              <a:t>Suggested Path When Engaging Linda:</a:t>
            </a:r>
          </a:p>
          <a:p>
            <a:pPr marL="914400" lvl="1" indent="-457200">
              <a:buFont typeface="Arial" panose="020B0604020202020204" pitchFamily="34" charset="0"/>
              <a:buChar char="•"/>
            </a:pPr>
            <a:r>
              <a:rPr lang="en-US" sz="2400" dirty="0">
                <a:solidFill>
                  <a:schemeClr val="accent6"/>
                </a:solidFill>
              </a:rPr>
              <a:t>User is logged off (a non-registered customer)</a:t>
            </a:r>
          </a:p>
          <a:p>
            <a:pPr marL="914400" lvl="1" indent="-457200">
              <a:buFont typeface="Arial" panose="020B0604020202020204" pitchFamily="34" charset="0"/>
              <a:buChar char="•"/>
            </a:pPr>
            <a:r>
              <a:rPr lang="en-US" sz="2400" dirty="0">
                <a:solidFill>
                  <a:schemeClr val="accent6"/>
                </a:solidFill>
              </a:rPr>
              <a:t>User enters "How do I register"</a:t>
            </a:r>
          </a:p>
          <a:p>
            <a:pPr marL="914400" lvl="1" indent="-457200">
              <a:buFont typeface="Arial" panose="020B0604020202020204" pitchFamily="34" charset="0"/>
              <a:buChar char="•"/>
            </a:pPr>
            <a:r>
              <a:rPr lang="en-US" sz="2400" dirty="0">
                <a:solidFill>
                  <a:schemeClr val="accent6"/>
                </a:solidFill>
              </a:rPr>
              <a:t>User clicks on "Troubleshooting Registration"</a:t>
            </a:r>
          </a:p>
          <a:p>
            <a:pPr marL="914400" lvl="1" indent="-457200">
              <a:buFont typeface="Arial" panose="020B0604020202020204" pitchFamily="34" charset="0"/>
              <a:buChar char="•"/>
            </a:pPr>
            <a:r>
              <a:rPr lang="en-US" sz="2400" dirty="0">
                <a:solidFill>
                  <a:schemeClr val="accent6"/>
                </a:solidFill>
              </a:rPr>
              <a:t>User determines if any of the FQAs help.</a:t>
            </a:r>
          </a:p>
          <a:p>
            <a:pPr marL="914400" lvl="1" indent="-457200">
              <a:buFont typeface="Arial" panose="020B0604020202020204" pitchFamily="34" charset="0"/>
              <a:buChar char="•"/>
            </a:pPr>
            <a:r>
              <a:rPr lang="en-US" sz="2400" dirty="0">
                <a:solidFill>
                  <a:schemeClr val="accent6"/>
                </a:solidFill>
              </a:rPr>
              <a:t>If not, user can click on "I need technical assistance" to get call in information</a:t>
            </a:r>
          </a:p>
        </p:txBody>
      </p:sp>
    </p:spTree>
    <p:extLst>
      <p:ext uri="{BB962C8B-B14F-4D97-AF65-F5344CB8AC3E}">
        <p14:creationId xmlns:p14="http://schemas.microsoft.com/office/powerpoint/2010/main" val="427531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5A48B-4389-2F46-9F58-6F52FD96A2C0}"/>
              </a:ext>
            </a:extLst>
          </p:cNvPr>
          <p:cNvSpPr>
            <a:spLocks noGrp="1"/>
          </p:cNvSpPr>
          <p:nvPr>
            <p:ph type="title"/>
          </p:nvPr>
        </p:nvSpPr>
        <p:spPr/>
        <p:txBody>
          <a:bodyPr>
            <a:normAutofit/>
          </a:bodyPr>
          <a:lstStyle/>
          <a:p>
            <a:r>
              <a:rPr lang="en-US" dirty="0"/>
              <a:t>Chat Bot – Volume and Statistics</a:t>
            </a:r>
          </a:p>
        </p:txBody>
      </p:sp>
      <p:sp>
        <p:nvSpPr>
          <p:cNvPr id="5" name="Slide Number Placeholder 4">
            <a:extLst>
              <a:ext uri="{FF2B5EF4-FFF2-40B4-BE49-F238E27FC236}">
                <a16:creationId xmlns:a16="http://schemas.microsoft.com/office/drawing/2014/main" id="{16E9E43A-9BFD-C14E-8F1E-8B28C8CBD428}"/>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23</a:t>
            </a:fld>
            <a:endParaRPr lang="en-US" dirty="0"/>
          </a:p>
        </p:txBody>
      </p:sp>
      <p:sp>
        <p:nvSpPr>
          <p:cNvPr id="18" name="TextBox 17">
            <a:extLst>
              <a:ext uri="{FF2B5EF4-FFF2-40B4-BE49-F238E27FC236}">
                <a16:creationId xmlns:a16="http://schemas.microsoft.com/office/drawing/2014/main" id="{0E5518E5-F2C3-26A0-9F12-BA2D5BEB2142}"/>
              </a:ext>
            </a:extLst>
          </p:cNvPr>
          <p:cNvSpPr txBox="1"/>
          <p:nvPr/>
        </p:nvSpPr>
        <p:spPr>
          <a:xfrm>
            <a:off x="487658" y="948266"/>
            <a:ext cx="11138419" cy="5386090"/>
          </a:xfrm>
          <a:prstGeom prst="rect">
            <a:avLst/>
          </a:prstGeom>
          <a:ln>
            <a:solidFill>
              <a:schemeClr val="tx2"/>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l"/>
            <a:r>
              <a:rPr lang="en-US" sz="3600" b="1" dirty="0">
                <a:solidFill>
                  <a:schemeClr val="tx2"/>
                </a:solidFill>
              </a:rPr>
              <a:t>Volume </a:t>
            </a:r>
            <a:r>
              <a:rPr lang="en-US" sz="2400" dirty="0">
                <a:solidFill>
                  <a:schemeClr val="tx2"/>
                </a:solidFill>
              </a:rPr>
              <a:t>(per month)</a:t>
            </a:r>
            <a:r>
              <a:rPr lang="en-US" sz="3600" b="1" dirty="0">
                <a:solidFill>
                  <a:schemeClr val="tx2"/>
                </a:solidFill>
              </a:rPr>
              <a:t>:</a:t>
            </a:r>
          </a:p>
          <a:p>
            <a:pPr marL="457200" indent="-457200" algn="l">
              <a:buFont typeface="Arial" panose="020B0604020202020204" pitchFamily="34" charset="0"/>
              <a:buChar char="•"/>
            </a:pPr>
            <a:r>
              <a:rPr lang="en-US" sz="2800" dirty="0">
                <a:solidFill>
                  <a:schemeClr val="tx2"/>
                </a:solidFill>
              </a:rPr>
              <a:t>7,800+ chatbot sessions</a:t>
            </a:r>
          </a:p>
          <a:p>
            <a:pPr marL="457200" indent="-457200" algn="l">
              <a:buFont typeface="Arial" panose="020B0604020202020204" pitchFamily="34" charset="0"/>
              <a:buChar char="•"/>
            </a:pPr>
            <a:endParaRPr lang="en-US" sz="3600" dirty="0">
              <a:solidFill>
                <a:schemeClr val="tx2"/>
              </a:solidFill>
            </a:endParaRPr>
          </a:p>
          <a:p>
            <a:pPr algn="l"/>
            <a:r>
              <a:rPr lang="en-US" sz="3600" b="1" dirty="0">
                <a:solidFill>
                  <a:schemeClr val="tx2"/>
                </a:solidFill>
              </a:rPr>
              <a:t>Statistics:</a:t>
            </a:r>
          </a:p>
          <a:p>
            <a:pPr marL="457200" indent="-457200" algn="l">
              <a:buFont typeface="Arial" panose="020B0604020202020204" pitchFamily="34" charset="0"/>
              <a:buChar char="•"/>
            </a:pPr>
            <a:r>
              <a:rPr lang="en-US" sz="2800" dirty="0">
                <a:solidFill>
                  <a:schemeClr val="tx2"/>
                </a:solidFill>
              </a:rPr>
              <a:t>71% with at least one input </a:t>
            </a:r>
          </a:p>
          <a:p>
            <a:pPr marL="457200" indent="-457200" algn="l">
              <a:buFont typeface="Arial" panose="020B0604020202020204" pitchFamily="34" charset="0"/>
              <a:buChar char="•"/>
            </a:pPr>
            <a:endParaRPr lang="en-US" sz="3200" dirty="0">
              <a:solidFill>
                <a:schemeClr val="tx2"/>
              </a:solidFill>
            </a:endParaRPr>
          </a:p>
          <a:p>
            <a:pPr algn="l"/>
            <a:r>
              <a:rPr lang="en-US" sz="3600" b="1" dirty="0">
                <a:solidFill>
                  <a:schemeClr val="tx2"/>
                </a:solidFill>
              </a:rPr>
              <a:t>Top 3 Inquiries:</a:t>
            </a:r>
          </a:p>
          <a:p>
            <a:pPr marL="342900" indent="-342900" algn="l">
              <a:buFont typeface="Arial" panose="020B0604020202020204" pitchFamily="34" charset="0"/>
              <a:buChar char="•"/>
            </a:pPr>
            <a:r>
              <a:rPr lang="en-US" sz="2800" dirty="0">
                <a:solidFill>
                  <a:schemeClr val="tx2"/>
                </a:solidFill>
              </a:rPr>
              <a:t>Payment Plan related</a:t>
            </a:r>
          </a:p>
          <a:p>
            <a:pPr marL="342900" indent="-342900" algn="l">
              <a:buFont typeface="Arial" panose="020B0604020202020204" pitchFamily="34" charset="0"/>
              <a:buChar char="•"/>
            </a:pPr>
            <a:r>
              <a:rPr lang="en-US" sz="2800" dirty="0">
                <a:solidFill>
                  <a:schemeClr val="tx2"/>
                </a:solidFill>
              </a:rPr>
              <a:t>Payment related </a:t>
            </a:r>
            <a:r>
              <a:rPr lang="en-US" sz="2000" dirty="0">
                <a:solidFill>
                  <a:schemeClr val="tx2"/>
                </a:solidFill>
              </a:rPr>
              <a:t>(balance, etc.)</a:t>
            </a:r>
            <a:endParaRPr lang="en-US" sz="2800" dirty="0">
              <a:solidFill>
                <a:schemeClr val="tx2"/>
              </a:solidFill>
            </a:endParaRPr>
          </a:p>
          <a:p>
            <a:pPr marL="342900" indent="-342900" algn="l">
              <a:buFont typeface="Arial" panose="020B0604020202020204" pitchFamily="34" charset="0"/>
              <a:buChar char="•"/>
            </a:pPr>
            <a:r>
              <a:rPr lang="en-US" sz="2800" dirty="0">
                <a:solidFill>
                  <a:schemeClr val="tx2"/>
                </a:solidFill>
              </a:rPr>
              <a:t>Account Registration / Log In</a:t>
            </a:r>
          </a:p>
          <a:p>
            <a:pPr marL="342900" indent="-342900" algn="l">
              <a:buFont typeface="Arial" panose="020B0604020202020204" pitchFamily="34" charset="0"/>
              <a:buChar char="•"/>
            </a:pPr>
            <a:endParaRPr lang="en-US" sz="2800" dirty="0">
              <a:solidFill>
                <a:schemeClr val="tx2"/>
              </a:solidFill>
            </a:endParaRPr>
          </a:p>
        </p:txBody>
      </p:sp>
      <p:pic>
        <p:nvPicPr>
          <p:cNvPr id="6" name="Picture 5">
            <a:extLst>
              <a:ext uri="{FF2B5EF4-FFF2-40B4-BE49-F238E27FC236}">
                <a16:creationId xmlns:a16="http://schemas.microsoft.com/office/drawing/2014/main" id="{CFBDC647-CE3F-6E10-F725-8F22922D8758}"/>
              </a:ext>
            </a:extLst>
          </p:cNvPr>
          <p:cNvPicPr>
            <a:picLocks noChangeAspect="1"/>
          </p:cNvPicPr>
          <p:nvPr/>
        </p:nvPicPr>
        <p:blipFill>
          <a:blip r:embed="rId3"/>
          <a:stretch>
            <a:fillRect/>
          </a:stretch>
        </p:blipFill>
        <p:spPr>
          <a:xfrm>
            <a:off x="5632685" y="948266"/>
            <a:ext cx="5993392" cy="2788465"/>
          </a:xfrm>
          <a:prstGeom prst="rect">
            <a:avLst/>
          </a:prstGeom>
          <a:ln>
            <a:solidFill>
              <a:schemeClr val="tx2"/>
            </a:solidFill>
          </a:ln>
        </p:spPr>
      </p:pic>
      <p:pic>
        <p:nvPicPr>
          <p:cNvPr id="8" name="Picture 7">
            <a:extLst>
              <a:ext uri="{FF2B5EF4-FFF2-40B4-BE49-F238E27FC236}">
                <a16:creationId xmlns:a16="http://schemas.microsoft.com/office/drawing/2014/main" id="{656BB771-F21E-C459-ABFF-350598CD7A1D}"/>
              </a:ext>
            </a:extLst>
          </p:cNvPr>
          <p:cNvPicPr>
            <a:picLocks noChangeAspect="1"/>
          </p:cNvPicPr>
          <p:nvPr/>
        </p:nvPicPr>
        <p:blipFill>
          <a:blip r:embed="rId4">
            <a:alphaModFix amt="70000"/>
          </a:blip>
          <a:stretch>
            <a:fillRect/>
          </a:stretch>
        </p:blipFill>
        <p:spPr>
          <a:xfrm>
            <a:off x="5632685" y="3736730"/>
            <a:ext cx="5993392" cy="2597625"/>
          </a:xfrm>
          <a:prstGeom prst="rect">
            <a:avLst/>
          </a:prstGeom>
          <a:ln>
            <a:solidFill>
              <a:schemeClr val="tx2"/>
            </a:solidFill>
          </a:ln>
        </p:spPr>
      </p:pic>
    </p:spTree>
    <p:extLst>
      <p:ext uri="{BB962C8B-B14F-4D97-AF65-F5344CB8AC3E}">
        <p14:creationId xmlns:p14="http://schemas.microsoft.com/office/powerpoint/2010/main" val="4149031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5A48B-4389-2F46-9F58-6F52FD96A2C0}"/>
              </a:ext>
            </a:extLst>
          </p:cNvPr>
          <p:cNvSpPr>
            <a:spLocks noGrp="1"/>
          </p:cNvSpPr>
          <p:nvPr>
            <p:ph type="title"/>
          </p:nvPr>
        </p:nvSpPr>
        <p:spPr/>
        <p:txBody>
          <a:bodyPr>
            <a:normAutofit/>
          </a:bodyPr>
          <a:lstStyle/>
          <a:p>
            <a:r>
              <a:rPr lang="en-US" dirty="0"/>
              <a:t>Voice Bot</a:t>
            </a:r>
          </a:p>
        </p:txBody>
      </p:sp>
      <p:sp>
        <p:nvSpPr>
          <p:cNvPr id="5" name="Slide Number Placeholder 4">
            <a:extLst>
              <a:ext uri="{FF2B5EF4-FFF2-40B4-BE49-F238E27FC236}">
                <a16:creationId xmlns:a16="http://schemas.microsoft.com/office/drawing/2014/main" id="{16E9E43A-9BFD-C14E-8F1E-8B28C8CBD428}"/>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24</a:t>
            </a:fld>
            <a:endParaRPr lang="en-US" dirty="0"/>
          </a:p>
        </p:txBody>
      </p:sp>
      <p:sp>
        <p:nvSpPr>
          <p:cNvPr id="3" name="TextBox 2">
            <a:extLst>
              <a:ext uri="{FF2B5EF4-FFF2-40B4-BE49-F238E27FC236}">
                <a16:creationId xmlns:a16="http://schemas.microsoft.com/office/drawing/2014/main" id="{BE0F9BBE-1774-95B1-7573-4F321B685A27}"/>
              </a:ext>
            </a:extLst>
          </p:cNvPr>
          <p:cNvSpPr txBox="1"/>
          <p:nvPr/>
        </p:nvSpPr>
        <p:spPr>
          <a:xfrm>
            <a:off x="469877" y="1117780"/>
            <a:ext cx="10350523" cy="489364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l"/>
            <a:r>
              <a:rPr lang="en-US" sz="2400" dirty="0">
                <a:solidFill>
                  <a:schemeClr val="tx2"/>
                </a:solidFill>
              </a:rPr>
              <a:t>DOF is currently planning a voice bot pilot program that will use an AI ‘assistant’ to help customers:</a:t>
            </a:r>
          </a:p>
          <a:p>
            <a:pPr marL="457200" indent="-457200" algn="l">
              <a:buFont typeface="Arial" panose="020B0604020202020204" pitchFamily="34" charset="0"/>
              <a:buChar char="•"/>
            </a:pPr>
            <a:r>
              <a:rPr lang="en-US" sz="2000" dirty="0">
                <a:solidFill>
                  <a:schemeClr val="tx2"/>
                </a:solidFill>
              </a:rPr>
              <a:t>Initial phase:</a:t>
            </a:r>
          </a:p>
          <a:p>
            <a:pPr marL="914400" lvl="1" indent="-457200">
              <a:buFont typeface="Wingdings" panose="05000000000000000000" pitchFamily="2" charset="2"/>
              <a:buChar char="ü"/>
            </a:pPr>
            <a:r>
              <a:rPr lang="en-US" sz="2000" dirty="0">
                <a:solidFill>
                  <a:schemeClr val="tx2"/>
                </a:solidFill>
              </a:rPr>
              <a:t>Answer most parking ticket questions </a:t>
            </a:r>
          </a:p>
          <a:p>
            <a:pPr marL="914400" lvl="1" indent="-457200">
              <a:buFont typeface="Wingdings" panose="05000000000000000000" pitchFamily="2" charset="2"/>
              <a:buChar char="ü"/>
            </a:pPr>
            <a:r>
              <a:rPr lang="en-US" sz="2000" dirty="0">
                <a:solidFill>
                  <a:schemeClr val="tx2"/>
                </a:solidFill>
              </a:rPr>
              <a:t>Lookup and pay parking violations and set up payment plans </a:t>
            </a:r>
          </a:p>
          <a:p>
            <a:pPr marL="457200" indent="-457200" algn="l">
              <a:buFont typeface="Arial" panose="020B0604020202020204" pitchFamily="34" charset="0"/>
              <a:buChar char="•"/>
            </a:pPr>
            <a:r>
              <a:rPr lang="en-US" sz="2000" dirty="0">
                <a:solidFill>
                  <a:schemeClr val="tx2"/>
                </a:solidFill>
              </a:rPr>
              <a:t>Phase 2:</a:t>
            </a:r>
          </a:p>
          <a:p>
            <a:pPr marL="914400" lvl="1" indent="-457200">
              <a:buFont typeface="Wingdings" panose="05000000000000000000" pitchFamily="2" charset="2"/>
              <a:buChar char="ü"/>
            </a:pPr>
            <a:r>
              <a:rPr lang="en-US" sz="2000" dirty="0">
                <a:solidFill>
                  <a:schemeClr val="tx2"/>
                </a:solidFill>
              </a:rPr>
              <a:t>Lookup and pay property taxes </a:t>
            </a:r>
            <a:r>
              <a:rPr lang="en-US" dirty="0">
                <a:solidFill>
                  <a:schemeClr val="tx2"/>
                </a:solidFill>
              </a:rPr>
              <a:t>(answering property-related question not included)</a:t>
            </a:r>
            <a:endParaRPr lang="en-US" sz="2000" dirty="0">
              <a:solidFill>
                <a:schemeClr val="tx2"/>
              </a:solidFill>
            </a:endParaRPr>
          </a:p>
          <a:p>
            <a:pPr algn="l"/>
            <a:endParaRPr lang="en-US" sz="2000" dirty="0">
              <a:solidFill>
                <a:schemeClr val="tx2"/>
              </a:solidFill>
            </a:endParaRPr>
          </a:p>
          <a:p>
            <a:pPr algn="l"/>
            <a:r>
              <a:rPr lang="en-US" sz="2400" dirty="0">
                <a:solidFill>
                  <a:schemeClr val="tx2"/>
                </a:solidFill>
              </a:rPr>
              <a:t>Benefits:</a:t>
            </a:r>
          </a:p>
          <a:p>
            <a:pPr marL="342900" indent="-342900" algn="l">
              <a:buFont typeface="Arial" panose="020B0604020202020204" pitchFamily="34" charset="0"/>
              <a:buChar char="•"/>
            </a:pPr>
            <a:r>
              <a:rPr lang="en-US" sz="2000" dirty="0">
                <a:solidFill>
                  <a:schemeClr val="tx2"/>
                </a:solidFill>
              </a:rPr>
              <a:t>24/7 customer service via voice bot</a:t>
            </a:r>
          </a:p>
          <a:p>
            <a:pPr marL="342900" indent="-342900" algn="l">
              <a:buFont typeface="Arial" panose="020B0604020202020204" pitchFamily="34" charset="0"/>
              <a:buChar char="•"/>
            </a:pPr>
            <a:r>
              <a:rPr lang="en-US" sz="2000" dirty="0">
                <a:solidFill>
                  <a:schemeClr val="tx2"/>
                </a:solidFill>
              </a:rPr>
              <a:t>Understand questions spoken in natural language in any of 11 languages</a:t>
            </a:r>
          </a:p>
          <a:p>
            <a:pPr marL="342900" indent="-342900" algn="l">
              <a:buFont typeface="Arial" panose="020B0604020202020204" pitchFamily="34" charset="0"/>
              <a:buChar char="•"/>
            </a:pPr>
            <a:r>
              <a:rPr lang="en-US" sz="2000" dirty="0">
                <a:solidFill>
                  <a:schemeClr val="tx2"/>
                </a:solidFill>
              </a:rPr>
              <a:t>Shorter wait times for a representative, if needed</a:t>
            </a:r>
          </a:p>
          <a:p>
            <a:pPr marL="342900" indent="-342900" algn="l">
              <a:buFont typeface="Arial" panose="020B0604020202020204" pitchFamily="34" charset="0"/>
              <a:buChar char="•"/>
            </a:pPr>
            <a:r>
              <a:rPr lang="en-US" sz="2000" dirty="0">
                <a:solidFill>
                  <a:schemeClr val="tx2"/>
                </a:solidFill>
              </a:rPr>
              <a:t>Securely pay parking violations</a:t>
            </a:r>
          </a:p>
          <a:p>
            <a:pPr marL="342900" indent="-342900" algn="l">
              <a:buFont typeface="Arial" panose="020B0604020202020204" pitchFamily="34" charset="0"/>
              <a:buChar char="•"/>
            </a:pPr>
            <a:r>
              <a:rPr lang="en-US" sz="2000" dirty="0">
                <a:solidFill>
                  <a:schemeClr val="tx2"/>
                </a:solidFill>
              </a:rPr>
              <a:t>Securely pay property taxes</a:t>
            </a:r>
          </a:p>
          <a:p>
            <a:pPr marL="342900" indent="-342900">
              <a:buFont typeface="Arial" panose="020B0604020202020204" pitchFamily="34" charset="0"/>
              <a:buChar char="•"/>
            </a:pPr>
            <a:r>
              <a:rPr lang="en-US" sz="2000" dirty="0">
                <a:solidFill>
                  <a:schemeClr val="tx2"/>
                </a:solidFill>
              </a:rPr>
              <a:t>Enable call center staff to focus on customer issues that require a human</a:t>
            </a:r>
          </a:p>
        </p:txBody>
      </p:sp>
    </p:spTree>
    <p:extLst>
      <p:ext uri="{BB962C8B-B14F-4D97-AF65-F5344CB8AC3E}">
        <p14:creationId xmlns:p14="http://schemas.microsoft.com/office/powerpoint/2010/main" val="4012442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58AD-DB42-D415-C577-C756A1D272D6}"/>
              </a:ext>
            </a:extLst>
          </p:cNvPr>
          <p:cNvSpPr>
            <a:spLocks noGrp="1"/>
          </p:cNvSpPr>
          <p:nvPr>
            <p:ph type="title"/>
          </p:nvPr>
        </p:nvSpPr>
        <p:spPr>
          <a:xfrm>
            <a:off x="411814" y="262759"/>
            <a:ext cx="8501450" cy="2762452"/>
          </a:xfrm>
        </p:spPr>
        <p:txBody>
          <a:bodyPr>
            <a:normAutofit fontScale="90000"/>
          </a:bodyPr>
          <a:lstStyle/>
          <a:p>
            <a:r>
              <a:rPr lang="en-US" sz="4400" b="1" i="0" u="none" strike="noStrike" baseline="0" dirty="0">
                <a:solidFill>
                  <a:schemeClr val="bg1"/>
                </a:solidFill>
                <a:latin typeface="Calibri" panose="020F0502020204030204" pitchFamily="34" charset="0"/>
              </a:rPr>
              <a:t>Customer Engagement and </a:t>
            </a:r>
            <a:br>
              <a:rPr lang="en-US" sz="4400" b="1" i="0" u="none" strike="noStrike" baseline="0" dirty="0">
                <a:solidFill>
                  <a:schemeClr val="bg1"/>
                </a:solidFill>
                <a:latin typeface="Calibri" panose="020F0502020204030204" pitchFamily="34" charset="0"/>
              </a:rPr>
            </a:br>
            <a:r>
              <a:rPr lang="en-US" sz="4400" b="1" i="0" u="none" strike="noStrike" baseline="0" dirty="0">
                <a:solidFill>
                  <a:schemeClr val="bg1"/>
                </a:solidFill>
                <a:latin typeface="Calibri" panose="020F0502020204030204" pitchFamily="34" charset="0"/>
              </a:rPr>
              <a:t>Self-</a:t>
            </a:r>
            <a:r>
              <a:rPr lang="en-US" dirty="0">
                <a:latin typeface="Calibri" panose="020F0502020204030204" pitchFamily="34" charset="0"/>
              </a:rPr>
              <a:t>Service</a:t>
            </a:r>
            <a:r>
              <a:rPr lang="en-US" sz="4400" b="1" i="0" u="none" strike="noStrike" baseline="0" dirty="0">
                <a:solidFill>
                  <a:schemeClr val="bg1"/>
                </a:solidFill>
                <a:latin typeface="Calibri" panose="020F0502020204030204" pitchFamily="34" charset="0"/>
              </a:rPr>
              <a:t> Enhancements: </a:t>
            </a:r>
            <a:br>
              <a:rPr lang="en-US" sz="4400" b="1" i="0" u="none" strike="noStrike" baseline="0" dirty="0">
                <a:solidFill>
                  <a:schemeClr val="bg1"/>
                </a:solidFill>
                <a:latin typeface="Calibri" panose="020F0502020204030204" pitchFamily="34" charset="0"/>
              </a:rPr>
            </a:br>
            <a:br>
              <a:rPr lang="en-US" sz="4400" b="1" i="0" u="none" strike="noStrike" baseline="0" dirty="0">
                <a:solidFill>
                  <a:schemeClr val="bg1"/>
                </a:solidFill>
                <a:latin typeface="Calibri" panose="020F0502020204030204" pitchFamily="34" charset="0"/>
              </a:rPr>
            </a:br>
            <a:r>
              <a:rPr lang="en-US" sz="4400" b="1" i="0" u="none" strike="noStrike" baseline="0" dirty="0">
                <a:solidFill>
                  <a:schemeClr val="bg1"/>
                </a:solidFill>
                <a:latin typeface="Calibri" panose="020F0502020204030204" pitchFamily="34" charset="0"/>
              </a:rPr>
              <a:t>Property Tax Payment Plan</a:t>
            </a:r>
            <a:r>
              <a:rPr lang="en-US" dirty="0"/>
              <a:t> </a:t>
            </a:r>
            <a:br>
              <a:rPr lang="en-US" dirty="0"/>
            </a:br>
            <a:endParaRPr lang="en-US" dirty="0"/>
          </a:p>
        </p:txBody>
      </p:sp>
      <p:sp>
        <p:nvSpPr>
          <p:cNvPr id="3" name="Text Placeholder 2">
            <a:extLst>
              <a:ext uri="{FF2B5EF4-FFF2-40B4-BE49-F238E27FC236}">
                <a16:creationId xmlns:a16="http://schemas.microsoft.com/office/drawing/2014/main" id="{0626A440-F58D-2F1E-E699-2EC74F837839}"/>
              </a:ext>
            </a:extLst>
          </p:cNvPr>
          <p:cNvSpPr>
            <a:spLocks noGrp="1"/>
          </p:cNvSpPr>
          <p:nvPr>
            <p:ph type="body" idx="1"/>
          </p:nvPr>
        </p:nvSpPr>
        <p:spPr/>
        <p:txBody>
          <a:bodyPr/>
          <a:lstStyle/>
          <a:p>
            <a:r>
              <a:rPr lang="en-US" dirty="0"/>
              <a:t>Payment, Billing and Refund</a:t>
            </a:r>
          </a:p>
        </p:txBody>
      </p:sp>
      <p:sp>
        <p:nvSpPr>
          <p:cNvPr id="4" name="Slide Number Placeholder 3">
            <a:extLst>
              <a:ext uri="{FF2B5EF4-FFF2-40B4-BE49-F238E27FC236}">
                <a16:creationId xmlns:a16="http://schemas.microsoft.com/office/drawing/2014/main" id="{CC8E2372-9E98-5843-A6EF-A11A03CC3831}"/>
              </a:ext>
            </a:extLst>
          </p:cNvPr>
          <p:cNvSpPr>
            <a:spLocks noGrp="1"/>
          </p:cNvSpPr>
          <p:nvPr>
            <p:ph type="sldNum" sz="quarter" idx="12"/>
          </p:nvPr>
        </p:nvSpPr>
        <p:spPr/>
        <p:txBody>
          <a:bodyPr/>
          <a:lstStyle/>
          <a:p>
            <a:fld id="{771AABBD-9DB8-A246-B64A-D658E31C8E4C}" type="slidenum">
              <a:rPr lang="en-US" smtClean="0"/>
              <a:t>25</a:t>
            </a:fld>
            <a:endParaRPr lang="en-US"/>
          </a:p>
        </p:txBody>
      </p:sp>
    </p:spTree>
    <p:extLst>
      <p:ext uri="{BB962C8B-B14F-4D97-AF65-F5344CB8AC3E}">
        <p14:creationId xmlns:p14="http://schemas.microsoft.com/office/powerpoint/2010/main" val="973381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406400"/>
            <a:ext cx="11138419" cy="1083733"/>
          </a:xfrm>
        </p:spPr>
        <p:txBody>
          <a:bodyPr>
            <a:normAutofit/>
          </a:bodyPr>
          <a:lstStyle/>
          <a:p>
            <a:r>
              <a:rPr lang="en-US" sz="3600" dirty="0"/>
              <a:t>Property Tax Payment Plans</a:t>
            </a:r>
            <a:endParaRPr lang="en-US" sz="2800" dirty="0"/>
          </a:p>
        </p:txBody>
      </p:sp>
      <p:sp>
        <p:nvSpPr>
          <p:cNvPr id="6" name="Text Placeholder 5">
            <a:extLst>
              <a:ext uri="{FF2B5EF4-FFF2-40B4-BE49-F238E27FC236}">
                <a16:creationId xmlns:a16="http://schemas.microsoft.com/office/drawing/2014/main" id="{231652F3-E83C-4D81-BBE9-21C80DDD4E82}"/>
              </a:ext>
            </a:extLst>
          </p:cNvPr>
          <p:cNvSpPr>
            <a:spLocks noGrp="1"/>
          </p:cNvSpPr>
          <p:nvPr>
            <p:ph type="body" sz="quarter" idx="13"/>
          </p:nvPr>
        </p:nvSpPr>
        <p:spPr>
          <a:xfrm>
            <a:off x="333909" y="1660796"/>
            <a:ext cx="11524182" cy="4227301"/>
          </a:xfrm>
          <a:ln>
            <a:noFill/>
          </a:ln>
        </p:spPr>
        <p:txBody>
          <a:bodyPr>
            <a:normAutofit/>
          </a:bodyPr>
          <a:lstStyle/>
          <a:p>
            <a:pPr>
              <a:lnSpc>
                <a:spcPct val="150000"/>
              </a:lnSpc>
              <a:spcBef>
                <a:spcPts val="0"/>
              </a:spcBef>
              <a:buClr>
                <a:schemeClr val="tx1"/>
              </a:buClr>
              <a:buSzPct val="150000"/>
              <a:buFont typeface="Arial" panose="020B0604020202020204" pitchFamily="34" charset="0"/>
              <a:buChar char="•"/>
            </a:pPr>
            <a:r>
              <a:rPr lang="en-US" sz="2000" b="0" kern="100" dirty="0">
                <a:effectLst/>
                <a:ea typeface="Calibri" panose="020F0502020204030204" pitchFamily="34" charset="0"/>
              </a:rPr>
              <a:t>The Department of Finance offers 3 types of Property Tax </a:t>
            </a:r>
            <a:r>
              <a:rPr lang="en-US" sz="2000" b="0" kern="100" dirty="0">
                <a:ea typeface="Calibri" panose="020F0502020204030204" pitchFamily="34" charset="0"/>
              </a:rPr>
              <a:t>P</a:t>
            </a:r>
            <a:r>
              <a:rPr lang="en-US" sz="2000" b="0" kern="100" dirty="0">
                <a:effectLst/>
                <a:ea typeface="Calibri" panose="020F0502020204030204" pitchFamily="34" charset="0"/>
              </a:rPr>
              <a:t>ayment </a:t>
            </a:r>
            <a:r>
              <a:rPr lang="en-US" sz="2000" b="0" kern="100" dirty="0">
                <a:ea typeface="Calibri" panose="020F0502020204030204" pitchFamily="34" charset="0"/>
              </a:rPr>
              <a:t>P</a:t>
            </a:r>
            <a:r>
              <a:rPr lang="en-US" sz="2000" b="0" kern="100" dirty="0">
                <a:effectLst/>
                <a:ea typeface="Calibri" panose="020F0502020204030204" pitchFamily="34" charset="0"/>
              </a:rPr>
              <a:t>lans: </a:t>
            </a:r>
          </a:p>
          <a:p>
            <a:pPr marL="461963" marR="0" lvl="0" indent="-176213">
              <a:lnSpc>
                <a:spcPct val="150000"/>
              </a:lnSpc>
              <a:spcBef>
                <a:spcPts val="0"/>
              </a:spcBef>
              <a:spcAft>
                <a:spcPts val="0"/>
              </a:spcAft>
              <a:buClr>
                <a:schemeClr val="tx1"/>
              </a:buClr>
              <a:buSzPct val="100000"/>
              <a:buFont typeface="Courier New" panose="02070309020205020404" pitchFamily="49" charset="0"/>
              <a:buChar char="o"/>
            </a:pPr>
            <a:r>
              <a:rPr lang="en-US" sz="2000" b="0" kern="100" dirty="0">
                <a:effectLst/>
                <a:ea typeface="Calibri" panose="020F0502020204030204" pitchFamily="34" charset="0"/>
              </a:rPr>
              <a:t>Standard Payment Plan</a:t>
            </a:r>
          </a:p>
          <a:p>
            <a:pPr marL="461963" indent="-176213">
              <a:lnSpc>
                <a:spcPct val="150000"/>
              </a:lnSpc>
              <a:spcBef>
                <a:spcPts val="0"/>
              </a:spcBef>
              <a:buClr>
                <a:schemeClr val="tx1"/>
              </a:buClr>
              <a:buSzPct val="100000"/>
              <a:buFont typeface="Courier New" panose="02070309020205020404" pitchFamily="49" charset="0"/>
              <a:buChar char="o"/>
            </a:pPr>
            <a:r>
              <a:rPr lang="en-US" sz="2000" b="0" kern="100" dirty="0">
                <a:effectLst/>
                <a:ea typeface="Calibri" panose="020F0502020204030204" pitchFamily="34" charset="0"/>
              </a:rPr>
              <a:t>Reduced Interest Rate Payment Plan</a:t>
            </a:r>
          </a:p>
          <a:p>
            <a:pPr marL="461963" marR="0" lvl="0" indent="-176213">
              <a:lnSpc>
                <a:spcPct val="150000"/>
              </a:lnSpc>
              <a:spcBef>
                <a:spcPts val="0"/>
              </a:spcBef>
              <a:spcAft>
                <a:spcPts val="0"/>
              </a:spcAft>
              <a:buClr>
                <a:schemeClr val="tx1"/>
              </a:buClr>
              <a:buSzPct val="100000"/>
              <a:buFont typeface="Courier New" panose="02070309020205020404" pitchFamily="49" charset="0"/>
              <a:buChar char="o"/>
            </a:pPr>
            <a:r>
              <a:rPr lang="en-US" sz="2000" b="0" kern="100" dirty="0">
                <a:effectLst/>
                <a:ea typeface="Calibri" panose="020F0502020204030204" pitchFamily="34" charset="0"/>
              </a:rPr>
              <a:t>Property Tax and Interest Deferral (PT AID) Payment Plan</a:t>
            </a:r>
          </a:p>
          <a:p>
            <a:pPr marL="461963" marR="0" lvl="0" indent="-176213">
              <a:lnSpc>
                <a:spcPct val="150000"/>
              </a:lnSpc>
              <a:spcBef>
                <a:spcPts val="0"/>
              </a:spcBef>
              <a:spcAft>
                <a:spcPts val="0"/>
              </a:spcAft>
              <a:buClr>
                <a:schemeClr val="tx1"/>
              </a:buClr>
              <a:buSzPct val="100000"/>
              <a:buFont typeface="Courier New" panose="02070309020205020404" pitchFamily="49" charset="0"/>
              <a:buChar char="o"/>
            </a:pPr>
            <a:endParaRPr lang="en-US" sz="2000" b="0" kern="100" dirty="0">
              <a:effectLst/>
              <a:ea typeface="Calibri" panose="020F0502020204030204" pitchFamily="34" charset="0"/>
            </a:endParaRPr>
          </a:p>
          <a:p>
            <a:pPr marL="225425" marR="0" lvl="0" indent="-166688">
              <a:lnSpc>
                <a:spcPct val="150000"/>
              </a:lnSpc>
              <a:spcBef>
                <a:spcPts val="0"/>
              </a:spcBef>
              <a:spcAft>
                <a:spcPts val="0"/>
              </a:spcAft>
              <a:buClr>
                <a:schemeClr val="tx1"/>
              </a:buClr>
              <a:buSzPct val="150000"/>
              <a:buFont typeface="Arial" panose="020B0604020202020204" pitchFamily="34" charset="0"/>
              <a:buChar char="•"/>
            </a:pPr>
            <a:r>
              <a:rPr lang="en-US" sz="2000" b="0" kern="100" dirty="0">
                <a:effectLst/>
                <a:ea typeface="Calibri" panose="020F0502020204030204" pitchFamily="34" charset="0"/>
              </a:rPr>
              <a:t>Highlights:</a:t>
            </a:r>
          </a:p>
          <a:p>
            <a:pPr marL="461963" marR="0" lvl="0" indent="-236538">
              <a:lnSpc>
                <a:spcPct val="150000"/>
              </a:lnSpc>
              <a:spcBef>
                <a:spcPts val="0"/>
              </a:spcBef>
              <a:spcAft>
                <a:spcPts val="0"/>
              </a:spcAft>
              <a:buClr>
                <a:schemeClr val="tx1"/>
              </a:buClr>
              <a:buSzPct val="100000"/>
              <a:buFont typeface="Courier New" panose="02070309020205020404" pitchFamily="49" charset="0"/>
              <a:buChar char="o"/>
            </a:pPr>
            <a:r>
              <a:rPr lang="en-US" sz="2000" b="0" kern="100" dirty="0">
                <a:ea typeface="Calibri" panose="020F0502020204030204" pitchFamily="34" charset="0"/>
              </a:rPr>
              <a:t>No Down Payment Requirement</a:t>
            </a:r>
          </a:p>
          <a:p>
            <a:pPr marL="461963" indent="-236538">
              <a:lnSpc>
                <a:spcPct val="150000"/>
              </a:lnSpc>
              <a:spcBef>
                <a:spcPts val="0"/>
              </a:spcBef>
              <a:buClr>
                <a:schemeClr val="tx1"/>
              </a:buClr>
              <a:buSzPct val="100000"/>
              <a:buFont typeface="Courier New" panose="02070309020205020404" pitchFamily="49" charset="0"/>
              <a:buChar char="o"/>
            </a:pPr>
            <a:r>
              <a:rPr lang="en-US" sz="2000" b="0" dirty="0">
                <a:solidFill>
                  <a:srgbClr val="000000"/>
                </a:solidFill>
                <a:latin typeface="+mn-lt"/>
                <a:cs typeface="Times New Roman" pitchFamily="18" charset="0"/>
              </a:rPr>
              <a:t>Monthly or quarterly payments for up to 10 years.</a:t>
            </a:r>
            <a:endParaRPr lang="en-US" sz="2000" dirty="0"/>
          </a:p>
          <a:p>
            <a:pPr marL="0" indent="0">
              <a:buNone/>
            </a:pPr>
            <a:endParaRPr lang="en-US" dirty="0"/>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26</a:t>
            </a:fld>
            <a:endParaRPr lang="en-US"/>
          </a:p>
        </p:txBody>
      </p:sp>
    </p:spTree>
    <p:extLst>
      <p:ext uri="{BB962C8B-B14F-4D97-AF65-F5344CB8AC3E}">
        <p14:creationId xmlns:p14="http://schemas.microsoft.com/office/powerpoint/2010/main" val="3069861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406400"/>
            <a:ext cx="11138419" cy="1083733"/>
          </a:xfrm>
        </p:spPr>
        <p:txBody>
          <a:bodyPr>
            <a:normAutofit/>
          </a:bodyPr>
          <a:lstStyle/>
          <a:p>
            <a:r>
              <a:rPr lang="en-US" sz="3600" dirty="0"/>
              <a:t>Standard Property Tax Payment Agreement</a:t>
            </a:r>
            <a:endParaRPr lang="en-US" sz="2800" dirty="0"/>
          </a:p>
        </p:txBody>
      </p:sp>
      <p:sp>
        <p:nvSpPr>
          <p:cNvPr id="6" name="Text Placeholder 5">
            <a:extLst>
              <a:ext uri="{FF2B5EF4-FFF2-40B4-BE49-F238E27FC236}">
                <a16:creationId xmlns:a16="http://schemas.microsoft.com/office/drawing/2014/main" id="{231652F3-E83C-4D81-BBE9-21C80DDD4E82}"/>
              </a:ext>
            </a:extLst>
          </p:cNvPr>
          <p:cNvSpPr>
            <a:spLocks noGrp="1"/>
          </p:cNvSpPr>
          <p:nvPr>
            <p:ph type="body" sz="quarter" idx="13"/>
          </p:nvPr>
        </p:nvSpPr>
        <p:spPr>
          <a:xfrm>
            <a:off x="333909" y="1660796"/>
            <a:ext cx="11524182" cy="4227301"/>
          </a:xfrm>
          <a:ln>
            <a:noFill/>
          </a:ln>
        </p:spPr>
        <p:txBody>
          <a:bodyPr>
            <a:normAutofit/>
          </a:bodyPr>
          <a:lstStyle/>
          <a:p>
            <a:pPr>
              <a:lnSpc>
                <a:spcPct val="100000"/>
              </a:lnSpc>
              <a:spcBef>
                <a:spcPct val="20000"/>
              </a:spcBef>
              <a:spcAft>
                <a:spcPct val="15000"/>
              </a:spcAft>
              <a:buClr>
                <a:schemeClr val="tx1"/>
              </a:buClr>
              <a:buSzPct val="150000"/>
              <a:buFont typeface="Arial" panose="020B0604020202020204" pitchFamily="34" charset="0"/>
              <a:buChar char="•"/>
            </a:pPr>
            <a:r>
              <a:rPr lang="en-US" sz="2000" b="0" dirty="0">
                <a:latin typeface="+mn-lt"/>
              </a:rPr>
              <a:t>Highlights: </a:t>
            </a:r>
          </a:p>
          <a:p>
            <a:pPr marL="461963" indent="-236538">
              <a:lnSpc>
                <a:spcPct val="150000"/>
              </a:lnSpc>
              <a:spcBef>
                <a:spcPct val="20000"/>
              </a:spcBef>
              <a:spcAft>
                <a:spcPct val="15000"/>
              </a:spcAft>
              <a:buClr>
                <a:schemeClr val="tx1"/>
              </a:buClr>
              <a:buSzPct val="100000"/>
              <a:buFont typeface="Courier New" panose="02070309020205020404" pitchFamily="49" charset="0"/>
              <a:buChar char="o"/>
            </a:pPr>
            <a:r>
              <a:rPr lang="en-US" sz="2000" b="0" dirty="0">
                <a:solidFill>
                  <a:srgbClr val="000000"/>
                </a:solidFill>
                <a:latin typeface="+mn-lt"/>
                <a:cs typeface="Times New Roman" pitchFamily="18" charset="0"/>
              </a:rPr>
              <a:t>All property types are eligible.</a:t>
            </a:r>
          </a:p>
          <a:p>
            <a:pPr marL="461963" indent="-236538">
              <a:lnSpc>
                <a:spcPct val="150000"/>
              </a:lnSpc>
              <a:spcBef>
                <a:spcPct val="20000"/>
              </a:spcBef>
              <a:spcAft>
                <a:spcPct val="15000"/>
              </a:spcAft>
              <a:buClr>
                <a:schemeClr val="tx1"/>
              </a:buClr>
              <a:buSzPct val="100000"/>
              <a:buFont typeface="Courier New" panose="02070309020205020404" pitchFamily="49" charset="0"/>
              <a:buChar char="o"/>
            </a:pPr>
            <a:r>
              <a:rPr lang="en-US" sz="2000" b="0" dirty="0">
                <a:solidFill>
                  <a:srgbClr val="000000"/>
                </a:solidFill>
                <a:latin typeface="+mn-lt"/>
                <a:cs typeface="Times New Roman" pitchFamily="18" charset="0"/>
              </a:rPr>
              <a:t>No income limit</a:t>
            </a:r>
          </a:p>
          <a:p>
            <a:pPr marL="461963" indent="-236538">
              <a:lnSpc>
                <a:spcPct val="150000"/>
              </a:lnSpc>
              <a:spcBef>
                <a:spcPct val="20000"/>
              </a:spcBef>
              <a:spcAft>
                <a:spcPct val="15000"/>
              </a:spcAft>
              <a:buClr>
                <a:schemeClr val="tx1"/>
              </a:buClr>
              <a:buSzPct val="100000"/>
              <a:buFont typeface="Courier New" panose="02070309020205020404" pitchFamily="49" charset="0"/>
              <a:buChar char="o"/>
            </a:pPr>
            <a:r>
              <a:rPr lang="en-US" sz="2000" b="0" dirty="0">
                <a:solidFill>
                  <a:srgbClr val="000000"/>
                </a:solidFill>
                <a:latin typeface="+mn-lt"/>
                <a:cs typeface="Times New Roman" pitchFamily="18" charset="0"/>
              </a:rPr>
              <a:t>No down payment required.</a:t>
            </a:r>
          </a:p>
          <a:p>
            <a:pPr marL="461963" indent="-236538">
              <a:lnSpc>
                <a:spcPct val="150000"/>
              </a:lnSpc>
              <a:spcBef>
                <a:spcPts val="0"/>
              </a:spcBef>
              <a:spcAft>
                <a:spcPts val="0"/>
              </a:spcAft>
              <a:buClr>
                <a:schemeClr val="tx1"/>
              </a:buClr>
              <a:buSzPct val="100000"/>
              <a:buFont typeface="Courier New" panose="02070309020205020404" pitchFamily="49" charset="0"/>
              <a:buChar char="o"/>
            </a:pPr>
            <a:r>
              <a:rPr lang="en-US" sz="2000" b="0" dirty="0">
                <a:solidFill>
                  <a:srgbClr val="000000"/>
                </a:solidFill>
                <a:latin typeface="+mn-lt"/>
                <a:cs typeface="Times New Roman" pitchFamily="18" charset="0"/>
              </a:rPr>
              <a:t>Monthly or quarterly payments for up to 10 years.</a:t>
            </a:r>
            <a:endParaRPr lang="en-US" sz="2000" dirty="0">
              <a:latin typeface="+mn-lt"/>
            </a:endParaRPr>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27</a:t>
            </a:fld>
            <a:endParaRPr lang="en-US"/>
          </a:p>
        </p:txBody>
      </p:sp>
    </p:spTree>
    <p:extLst>
      <p:ext uri="{BB962C8B-B14F-4D97-AF65-F5344CB8AC3E}">
        <p14:creationId xmlns:p14="http://schemas.microsoft.com/office/powerpoint/2010/main" val="829796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406400"/>
            <a:ext cx="11138419" cy="1083733"/>
          </a:xfrm>
        </p:spPr>
        <p:txBody>
          <a:bodyPr>
            <a:normAutofit fontScale="90000"/>
          </a:bodyPr>
          <a:lstStyle/>
          <a:p>
            <a:r>
              <a:rPr lang="en-US" sz="4000" dirty="0"/>
              <a:t>Reduced Interest Rate Property Tax Payment Plan</a:t>
            </a:r>
            <a:endParaRPr lang="en-US" dirty="0"/>
          </a:p>
        </p:txBody>
      </p:sp>
      <p:sp>
        <p:nvSpPr>
          <p:cNvPr id="6" name="Text Placeholder 5">
            <a:extLst>
              <a:ext uri="{FF2B5EF4-FFF2-40B4-BE49-F238E27FC236}">
                <a16:creationId xmlns:a16="http://schemas.microsoft.com/office/drawing/2014/main" id="{231652F3-E83C-4D81-BBE9-21C80DDD4E82}"/>
              </a:ext>
            </a:extLst>
          </p:cNvPr>
          <p:cNvSpPr>
            <a:spLocks noGrp="1"/>
          </p:cNvSpPr>
          <p:nvPr>
            <p:ph type="body" sz="quarter" idx="13"/>
          </p:nvPr>
        </p:nvSpPr>
        <p:spPr>
          <a:xfrm>
            <a:off x="333909" y="1660796"/>
            <a:ext cx="11524182" cy="4227301"/>
          </a:xfrm>
          <a:ln>
            <a:noFill/>
          </a:ln>
        </p:spPr>
        <p:txBody>
          <a:bodyPr>
            <a:normAutofit/>
          </a:bodyPr>
          <a:lstStyle/>
          <a:p>
            <a:pPr marL="225425" indent="-168275">
              <a:spcBef>
                <a:spcPts val="0"/>
              </a:spcBef>
              <a:buClr>
                <a:schemeClr val="tx1"/>
              </a:buClr>
              <a:buSzPct val="150000"/>
              <a:buFont typeface="Arial" panose="020B0604020202020204" pitchFamily="34" charset="0"/>
              <a:buChar char="•"/>
            </a:pPr>
            <a:r>
              <a:rPr lang="en-US" sz="2000" b="0" dirty="0">
                <a:latin typeface="+mn-lt"/>
                <a:cs typeface="Arial" panose="020B0604020202020204" pitchFamily="34" charset="0"/>
              </a:rPr>
              <a:t>Highlights:</a:t>
            </a:r>
          </a:p>
          <a:p>
            <a:pPr marL="461963" lvl="1" indent="-236538">
              <a:lnSpc>
                <a:spcPct val="150000"/>
              </a:lnSpc>
              <a:spcBef>
                <a:spcPts val="0"/>
              </a:spcBef>
              <a:buClr>
                <a:schemeClr val="tx1"/>
              </a:buClr>
              <a:buSzPct val="100000"/>
              <a:buFont typeface="Courier New" panose="02070309020205020404" pitchFamily="49" charset="0"/>
              <a:buChar char="o"/>
            </a:pPr>
            <a:r>
              <a:rPr lang="en-US" sz="2000" dirty="0">
                <a:latin typeface="+mn-lt"/>
              </a:rPr>
              <a:t>Low Interest Rate</a:t>
            </a:r>
          </a:p>
          <a:p>
            <a:pPr marL="461963" lvl="1" indent="-236538">
              <a:lnSpc>
                <a:spcPct val="150000"/>
              </a:lnSpc>
              <a:spcBef>
                <a:spcPts val="0"/>
              </a:spcBef>
              <a:buClr>
                <a:schemeClr val="tx1"/>
              </a:buClr>
              <a:buSzPct val="100000"/>
              <a:buFont typeface="Courier New" panose="02070309020205020404" pitchFamily="49" charset="0"/>
              <a:buChar char="o"/>
            </a:pPr>
            <a:r>
              <a:rPr lang="en-US" sz="2000" dirty="0">
                <a:latin typeface="+mn-lt"/>
              </a:rPr>
              <a:t>For single-family homes, condominiums, or other tax class one property with an assessed value of $250,000 or less.</a:t>
            </a:r>
          </a:p>
          <a:p>
            <a:pPr marL="461963" lvl="1" indent="-236538">
              <a:lnSpc>
                <a:spcPct val="150000"/>
              </a:lnSpc>
              <a:spcBef>
                <a:spcPts val="0"/>
              </a:spcBef>
              <a:buClr>
                <a:schemeClr val="tx1"/>
              </a:buClr>
              <a:buSzPct val="100000"/>
              <a:buFont typeface="Courier New" panose="02070309020205020404" pitchFamily="49" charset="0"/>
              <a:buChar char="o"/>
            </a:pPr>
            <a:r>
              <a:rPr lang="en-US" sz="2000" dirty="0">
                <a:latin typeface="+mn-lt"/>
              </a:rPr>
              <a:t>P</a:t>
            </a:r>
            <a:r>
              <a:rPr lang="en-US" sz="2000" b="0" dirty="0">
                <a:latin typeface="+mn-lt"/>
                <a:cs typeface="Arial" panose="020B0604020202020204" pitchFamily="34" charset="0"/>
              </a:rPr>
              <a:t>rimary residence for at least one year.</a:t>
            </a:r>
          </a:p>
          <a:p>
            <a:pPr marL="461963" lvl="1" indent="-236538">
              <a:lnSpc>
                <a:spcPct val="150000"/>
              </a:lnSpc>
              <a:spcBef>
                <a:spcPts val="0"/>
              </a:spcBef>
              <a:buClr>
                <a:schemeClr val="tx1"/>
              </a:buClr>
              <a:buSzPct val="100000"/>
              <a:buFont typeface="Courier New" panose="02070309020205020404" pitchFamily="49" charset="0"/>
              <a:buChar char="o"/>
            </a:pPr>
            <a:r>
              <a:rPr lang="en-US" sz="2000" b="0" dirty="0">
                <a:latin typeface="+mn-lt"/>
                <a:cs typeface="Arial" panose="020B0604020202020204" pitchFamily="34" charset="0"/>
              </a:rPr>
              <a:t>The total income of all owners does not exceed $200,000.</a:t>
            </a:r>
          </a:p>
          <a:p>
            <a:pPr marL="461963" indent="-236538">
              <a:lnSpc>
                <a:spcPct val="150000"/>
              </a:lnSpc>
              <a:spcBef>
                <a:spcPct val="20000"/>
              </a:spcBef>
              <a:spcAft>
                <a:spcPct val="15000"/>
              </a:spcAft>
              <a:buClr>
                <a:schemeClr val="tx1"/>
              </a:buClr>
              <a:buSzPct val="100000"/>
              <a:buFont typeface="Courier New" panose="02070309020205020404" pitchFamily="49" charset="0"/>
              <a:buChar char="o"/>
            </a:pPr>
            <a:r>
              <a:rPr lang="en-US" sz="2000" b="0" dirty="0">
                <a:solidFill>
                  <a:srgbClr val="000000"/>
                </a:solidFill>
                <a:latin typeface="+mn-lt"/>
                <a:cs typeface="Times New Roman" pitchFamily="18" charset="0"/>
              </a:rPr>
              <a:t>No down payment required.</a:t>
            </a:r>
          </a:p>
          <a:p>
            <a:pPr marL="461963" indent="-236538">
              <a:lnSpc>
                <a:spcPct val="150000"/>
              </a:lnSpc>
              <a:spcBef>
                <a:spcPts val="0"/>
              </a:spcBef>
              <a:spcAft>
                <a:spcPts val="0"/>
              </a:spcAft>
              <a:buClr>
                <a:schemeClr val="tx1"/>
              </a:buClr>
              <a:buSzPct val="100000"/>
              <a:buFont typeface="Courier New" panose="02070309020205020404" pitchFamily="49" charset="0"/>
              <a:buChar char="o"/>
            </a:pPr>
            <a:r>
              <a:rPr lang="en-US" sz="2000" b="0" dirty="0">
                <a:solidFill>
                  <a:srgbClr val="000000"/>
                </a:solidFill>
                <a:latin typeface="+mn-lt"/>
                <a:cs typeface="Times New Roman" pitchFamily="18" charset="0"/>
              </a:rPr>
              <a:t>Monthly or quarterly payments for up to 10 years.</a:t>
            </a:r>
            <a:endParaRPr lang="en-US" sz="2400" dirty="0">
              <a:latin typeface="+mn-lt"/>
            </a:endParaRPr>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28</a:t>
            </a:fld>
            <a:endParaRPr lang="en-US"/>
          </a:p>
        </p:txBody>
      </p:sp>
    </p:spTree>
    <p:extLst>
      <p:ext uri="{BB962C8B-B14F-4D97-AF65-F5344CB8AC3E}">
        <p14:creationId xmlns:p14="http://schemas.microsoft.com/office/powerpoint/2010/main" val="241303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406400"/>
            <a:ext cx="11138419" cy="1083733"/>
          </a:xfrm>
        </p:spPr>
        <p:txBody>
          <a:bodyPr>
            <a:normAutofit/>
          </a:bodyPr>
          <a:lstStyle/>
          <a:p>
            <a:r>
              <a:rPr lang="en-US" sz="3600" dirty="0"/>
              <a:t>Property Tax and Interest Deferral Program                    (PT AID)</a:t>
            </a:r>
            <a:endParaRPr lang="en-US" dirty="0"/>
          </a:p>
        </p:txBody>
      </p:sp>
      <p:sp>
        <p:nvSpPr>
          <p:cNvPr id="6" name="Text Placeholder 5">
            <a:extLst>
              <a:ext uri="{FF2B5EF4-FFF2-40B4-BE49-F238E27FC236}">
                <a16:creationId xmlns:a16="http://schemas.microsoft.com/office/drawing/2014/main" id="{231652F3-E83C-4D81-BBE9-21C80DDD4E82}"/>
              </a:ext>
            </a:extLst>
          </p:cNvPr>
          <p:cNvSpPr>
            <a:spLocks noGrp="1"/>
          </p:cNvSpPr>
          <p:nvPr>
            <p:ph type="body" sz="quarter" idx="13"/>
          </p:nvPr>
        </p:nvSpPr>
        <p:spPr>
          <a:xfrm>
            <a:off x="333909" y="1660796"/>
            <a:ext cx="11524182" cy="4227301"/>
          </a:xfrm>
          <a:ln>
            <a:noFill/>
          </a:ln>
        </p:spPr>
        <p:txBody>
          <a:bodyPr>
            <a:normAutofit fontScale="92500" lnSpcReduction="10000"/>
          </a:bodyPr>
          <a:lstStyle/>
          <a:p>
            <a:pPr>
              <a:lnSpc>
                <a:spcPct val="150000"/>
              </a:lnSpc>
              <a:spcBef>
                <a:spcPts val="0"/>
              </a:spcBef>
              <a:spcAft>
                <a:spcPts val="0"/>
              </a:spcAft>
              <a:buClr>
                <a:schemeClr val="tx1"/>
              </a:buClr>
              <a:buSzPct val="150000"/>
              <a:buFont typeface="Arial" panose="020B0604020202020204" pitchFamily="34" charset="0"/>
              <a:buChar char="•"/>
            </a:pPr>
            <a:r>
              <a:rPr lang="en-US" sz="2000" b="0" dirty="0">
                <a:solidFill>
                  <a:srgbClr val="000000"/>
                </a:solidFill>
                <a:latin typeface="+mn-lt"/>
                <a:cs typeface="Times New Roman" pitchFamily="18" charset="0"/>
              </a:rPr>
              <a:t>Highlights:</a:t>
            </a:r>
          </a:p>
          <a:p>
            <a:pPr marL="461963" lvl="1" indent="-236538">
              <a:lnSpc>
                <a:spcPct val="150000"/>
              </a:lnSpc>
              <a:spcBef>
                <a:spcPts val="0"/>
              </a:spcBef>
              <a:buClr>
                <a:schemeClr val="tx1"/>
              </a:buClr>
              <a:buSzPct val="100000"/>
              <a:buFont typeface="Courier New" panose="02070309020205020404" pitchFamily="49" charset="0"/>
              <a:buChar char="o"/>
            </a:pPr>
            <a:r>
              <a:rPr lang="en-US" sz="2000" dirty="0">
                <a:latin typeface="+mn-lt"/>
              </a:rPr>
              <a:t>Low Interest Rates</a:t>
            </a:r>
          </a:p>
          <a:p>
            <a:pPr marL="461963" lvl="1" indent="-236538">
              <a:lnSpc>
                <a:spcPct val="150000"/>
              </a:lnSpc>
              <a:spcBef>
                <a:spcPts val="0"/>
              </a:spcBef>
              <a:spcAft>
                <a:spcPts val="0"/>
              </a:spcAft>
              <a:buClr>
                <a:schemeClr val="tx1"/>
              </a:buClr>
              <a:buSzPct val="100000"/>
              <a:buFont typeface="Courier New" panose="02070309020205020404" pitchFamily="49" charset="0"/>
              <a:buChar char="o"/>
            </a:pPr>
            <a:r>
              <a:rPr lang="en-US" sz="2000" dirty="0">
                <a:latin typeface="+mn-lt"/>
              </a:rPr>
              <a:t>Income limit of $98,700 (increasing to $107,300 in 2025)</a:t>
            </a:r>
          </a:p>
          <a:p>
            <a:pPr marL="461963" lvl="1" indent="-236538">
              <a:lnSpc>
                <a:spcPct val="150000"/>
              </a:lnSpc>
              <a:spcBef>
                <a:spcPts val="0"/>
              </a:spcBef>
              <a:spcAft>
                <a:spcPts val="0"/>
              </a:spcAft>
              <a:buClr>
                <a:schemeClr val="tx1"/>
              </a:buClr>
              <a:buSzPct val="100000"/>
              <a:buFont typeface="Courier New" panose="02070309020205020404" pitchFamily="49" charset="0"/>
              <a:buChar char="o"/>
            </a:pPr>
            <a:r>
              <a:rPr lang="en-US" sz="2000" dirty="0">
                <a:latin typeface="+mn-lt"/>
              </a:rPr>
              <a:t>PT Aid has three payment plan types</a:t>
            </a:r>
          </a:p>
          <a:p>
            <a:pPr marL="461963" indent="-236538">
              <a:lnSpc>
                <a:spcPct val="150000"/>
              </a:lnSpc>
              <a:spcBef>
                <a:spcPct val="20000"/>
              </a:spcBef>
              <a:spcAft>
                <a:spcPct val="15000"/>
              </a:spcAft>
              <a:buClr>
                <a:schemeClr val="tx1"/>
              </a:buClr>
              <a:buSzPct val="100000"/>
              <a:buFont typeface="Courier New" panose="02070309020205020404" pitchFamily="49" charset="0"/>
              <a:buChar char="o"/>
            </a:pPr>
            <a:r>
              <a:rPr lang="en-US" sz="2000" b="0" dirty="0">
                <a:solidFill>
                  <a:srgbClr val="000000"/>
                </a:solidFill>
                <a:latin typeface="+mn-lt"/>
                <a:cs typeface="Times New Roman" pitchFamily="18" charset="0"/>
              </a:rPr>
              <a:t>No down payment required.</a:t>
            </a:r>
          </a:p>
          <a:p>
            <a:pPr marL="461963" indent="-236538">
              <a:lnSpc>
                <a:spcPct val="150000"/>
              </a:lnSpc>
              <a:spcBef>
                <a:spcPts val="0"/>
              </a:spcBef>
              <a:spcAft>
                <a:spcPts val="0"/>
              </a:spcAft>
              <a:buClr>
                <a:schemeClr val="tx1"/>
              </a:buClr>
              <a:buSzPct val="100000"/>
              <a:buFont typeface="Courier New" panose="02070309020205020404" pitchFamily="49" charset="0"/>
              <a:buChar char="o"/>
            </a:pPr>
            <a:r>
              <a:rPr lang="en-US" sz="2000" b="0" dirty="0">
                <a:solidFill>
                  <a:srgbClr val="000000"/>
                </a:solidFill>
                <a:latin typeface="+mn-lt"/>
                <a:cs typeface="Times New Roman" pitchFamily="18" charset="0"/>
              </a:rPr>
              <a:t>Monthly or quarterly payments for up to 10 years.</a:t>
            </a:r>
            <a:endParaRPr lang="en-US" sz="2400" dirty="0">
              <a:latin typeface="+mn-lt"/>
            </a:endParaRPr>
          </a:p>
          <a:p>
            <a:pPr marL="225425" lvl="1" indent="-225425">
              <a:lnSpc>
                <a:spcPct val="150000"/>
              </a:lnSpc>
              <a:spcBef>
                <a:spcPts val="0"/>
              </a:spcBef>
              <a:spcAft>
                <a:spcPts val="0"/>
              </a:spcAft>
              <a:buClr>
                <a:schemeClr val="tx1"/>
              </a:buClr>
              <a:buSzPct val="150000"/>
              <a:buFont typeface="Arial" panose="020B0604020202020204" pitchFamily="34" charset="0"/>
              <a:buChar char="•"/>
            </a:pPr>
            <a:r>
              <a:rPr lang="en-US" sz="2000" dirty="0">
                <a:latin typeface="+mn-lt"/>
              </a:rPr>
              <a:t>PT AID Plans:</a:t>
            </a:r>
          </a:p>
          <a:p>
            <a:pPr marL="461963" lvl="1" indent="-236538">
              <a:lnSpc>
                <a:spcPct val="150000"/>
              </a:lnSpc>
              <a:spcBef>
                <a:spcPts val="0"/>
              </a:spcBef>
              <a:spcAft>
                <a:spcPts val="0"/>
              </a:spcAft>
              <a:buClr>
                <a:schemeClr val="tx1"/>
              </a:buClr>
              <a:buSzPct val="100000"/>
              <a:buFont typeface="Courier New" panose="02070309020205020404" pitchFamily="49" charset="0"/>
              <a:buChar char="o"/>
            </a:pPr>
            <a:r>
              <a:rPr lang="en-US" sz="2000" dirty="0">
                <a:latin typeface="+mn-lt"/>
              </a:rPr>
              <a:t>Low-Income Senior (LIS)</a:t>
            </a:r>
          </a:p>
          <a:p>
            <a:pPr marL="461963" lvl="1" indent="-236538">
              <a:lnSpc>
                <a:spcPct val="150000"/>
              </a:lnSpc>
              <a:spcBef>
                <a:spcPts val="0"/>
              </a:spcBef>
              <a:spcAft>
                <a:spcPts val="0"/>
              </a:spcAft>
              <a:buClr>
                <a:schemeClr val="tx1"/>
              </a:buClr>
              <a:buSzPct val="100000"/>
              <a:buFont typeface="Courier New" panose="02070309020205020404" pitchFamily="49" charset="0"/>
              <a:buChar char="o"/>
            </a:pPr>
            <a:r>
              <a:rPr lang="en-US" sz="2000" dirty="0">
                <a:latin typeface="+mn-lt"/>
              </a:rPr>
              <a:t>Fixed-Term Income-Based (FTI)</a:t>
            </a:r>
          </a:p>
          <a:p>
            <a:pPr marL="461963" lvl="1" indent="-236538">
              <a:lnSpc>
                <a:spcPct val="150000"/>
              </a:lnSpc>
              <a:spcBef>
                <a:spcPts val="0"/>
              </a:spcBef>
              <a:spcAft>
                <a:spcPts val="0"/>
              </a:spcAft>
              <a:buClr>
                <a:schemeClr val="tx1"/>
              </a:buClr>
              <a:buSzPct val="100000"/>
              <a:buFont typeface="Courier New" panose="02070309020205020404" pitchFamily="49" charset="0"/>
              <a:buChar char="o"/>
            </a:pPr>
            <a:r>
              <a:rPr lang="en-US" sz="2000" dirty="0">
                <a:latin typeface="+mn-lt"/>
              </a:rPr>
              <a:t>Extenuating Circumstances Income-Based (ECI)</a:t>
            </a:r>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29</a:t>
            </a:fld>
            <a:endParaRPr lang="en-US"/>
          </a:p>
        </p:txBody>
      </p:sp>
    </p:spTree>
    <p:extLst>
      <p:ext uri="{BB962C8B-B14F-4D97-AF65-F5344CB8AC3E}">
        <p14:creationId xmlns:p14="http://schemas.microsoft.com/office/powerpoint/2010/main" val="3447425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FCC4-6A13-F24B-B7E6-974AF1583413}"/>
              </a:ext>
            </a:extLst>
          </p:cNvPr>
          <p:cNvSpPr>
            <a:spLocks noGrp="1"/>
          </p:cNvSpPr>
          <p:nvPr>
            <p:ph type="title"/>
          </p:nvPr>
        </p:nvSpPr>
        <p:spPr/>
        <p:txBody>
          <a:bodyPr>
            <a:normAutofit/>
          </a:bodyPr>
          <a:lstStyle/>
          <a:p>
            <a:r>
              <a:rPr lang="en-US" dirty="0"/>
              <a:t>Overview of DOF                             Customer Service</a:t>
            </a:r>
            <a:endParaRPr lang="en-US" sz="3600" dirty="0"/>
          </a:p>
        </p:txBody>
      </p:sp>
      <p:sp>
        <p:nvSpPr>
          <p:cNvPr id="3" name="Text Placeholder 2">
            <a:extLst>
              <a:ext uri="{FF2B5EF4-FFF2-40B4-BE49-F238E27FC236}">
                <a16:creationId xmlns:a16="http://schemas.microsoft.com/office/drawing/2014/main" id="{B926BA6B-44D9-0349-B0F9-14D9CBFF2787}"/>
              </a:ext>
            </a:extLst>
          </p:cNvPr>
          <p:cNvSpPr>
            <a:spLocks noGrp="1"/>
          </p:cNvSpPr>
          <p:nvPr>
            <p:ph type="body" idx="1"/>
          </p:nvPr>
        </p:nvSpPr>
        <p:spPr/>
        <p:txBody>
          <a:bodyPr/>
          <a:lstStyle/>
          <a:p>
            <a:r>
              <a:rPr lang="en-US" dirty="0"/>
              <a:t>Collections</a:t>
            </a:r>
          </a:p>
        </p:txBody>
      </p:sp>
      <p:sp>
        <p:nvSpPr>
          <p:cNvPr id="4" name="Slide Number Placeholder 3">
            <a:extLst>
              <a:ext uri="{FF2B5EF4-FFF2-40B4-BE49-F238E27FC236}">
                <a16:creationId xmlns:a16="http://schemas.microsoft.com/office/drawing/2014/main" id="{2F3E60C3-E289-4C4B-A5FC-89C4DFAC9D84}"/>
              </a:ext>
            </a:extLst>
          </p:cNvPr>
          <p:cNvSpPr>
            <a:spLocks noGrp="1"/>
          </p:cNvSpPr>
          <p:nvPr>
            <p:ph type="sldNum" sz="quarter" idx="12"/>
          </p:nvPr>
        </p:nvSpPr>
        <p:spPr/>
        <p:txBody>
          <a:bodyPr/>
          <a:lstStyle/>
          <a:p>
            <a:fld id="{771AABBD-9DB8-A246-B64A-D658E31C8E4C}" type="slidenum">
              <a:rPr lang="en-US" smtClean="0"/>
              <a:t>3</a:t>
            </a:fld>
            <a:endParaRPr lang="en-US"/>
          </a:p>
        </p:txBody>
      </p:sp>
    </p:spTree>
    <p:extLst>
      <p:ext uri="{BB962C8B-B14F-4D97-AF65-F5344CB8AC3E}">
        <p14:creationId xmlns:p14="http://schemas.microsoft.com/office/powerpoint/2010/main" val="624696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406400"/>
            <a:ext cx="11138419" cy="1083733"/>
          </a:xfrm>
        </p:spPr>
        <p:txBody>
          <a:bodyPr>
            <a:normAutofit/>
          </a:bodyPr>
          <a:lstStyle/>
          <a:p>
            <a:r>
              <a:rPr lang="en-US" sz="3600" dirty="0"/>
              <a:t>Which payment plan should I apply to?</a:t>
            </a:r>
            <a:endParaRPr lang="en-US" dirty="0"/>
          </a:p>
        </p:txBody>
      </p:sp>
      <p:sp>
        <p:nvSpPr>
          <p:cNvPr id="6" name="Text Placeholder 5">
            <a:extLst>
              <a:ext uri="{FF2B5EF4-FFF2-40B4-BE49-F238E27FC236}">
                <a16:creationId xmlns:a16="http://schemas.microsoft.com/office/drawing/2014/main" id="{231652F3-E83C-4D81-BBE9-21C80DDD4E82}"/>
              </a:ext>
            </a:extLst>
          </p:cNvPr>
          <p:cNvSpPr>
            <a:spLocks noGrp="1"/>
          </p:cNvSpPr>
          <p:nvPr>
            <p:ph type="body" sz="quarter" idx="13"/>
          </p:nvPr>
        </p:nvSpPr>
        <p:spPr>
          <a:xfrm>
            <a:off x="342381" y="2230497"/>
            <a:ext cx="4633419" cy="4227301"/>
          </a:xfrm>
          <a:ln>
            <a:noFill/>
          </a:ln>
        </p:spPr>
        <p:txBody>
          <a:bodyPr>
            <a:normAutofit/>
          </a:bodyPr>
          <a:lstStyle/>
          <a:p>
            <a:pPr>
              <a:buClrTx/>
              <a:buSzPct val="150000"/>
              <a:buFont typeface="Arial" panose="020B0604020202020204" pitchFamily="34" charset="0"/>
              <a:buChar char="•"/>
            </a:pPr>
            <a:r>
              <a:rPr lang="en-US" sz="2000" b="0" dirty="0"/>
              <a:t>DOF has an online payment plan screening tool to help taxpayers determine which plan is best.</a:t>
            </a:r>
          </a:p>
          <a:p>
            <a:pPr indent="-57150">
              <a:buClrTx/>
              <a:buSzPct val="150000"/>
              <a:buNone/>
            </a:pPr>
            <a:endParaRPr lang="en-US" sz="2000" b="0" dirty="0"/>
          </a:p>
          <a:p>
            <a:pPr indent="-57150">
              <a:buClrTx/>
              <a:buSzPct val="150000"/>
              <a:buNone/>
            </a:pPr>
            <a:r>
              <a:rPr lang="en-US" sz="2000" b="0" dirty="0"/>
              <a:t>The online tool is available</a:t>
            </a:r>
            <a:r>
              <a:rPr lang="en-US" sz="2000" b="0" dirty="0">
                <a:latin typeface="Arial"/>
                <a:cs typeface="Arial"/>
              </a:rPr>
              <a:t> online at:</a:t>
            </a:r>
          </a:p>
          <a:p>
            <a:pPr marL="0" indent="171450">
              <a:buNone/>
            </a:pPr>
            <a:r>
              <a:rPr lang="en-US" sz="1800" b="0" dirty="0">
                <a:latin typeface="Aptos"/>
                <a:cs typeface="Arial"/>
                <a:hlinkClick r:id="rId3"/>
              </a:rPr>
              <a:t>www.nyc.gov/checkplaneligibility</a:t>
            </a:r>
            <a:endParaRPr lang="en-US" sz="1800" dirty="0"/>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30</a:t>
            </a:fld>
            <a:endParaRPr lang="en-US"/>
          </a:p>
        </p:txBody>
      </p:sp>
      <p:pic>
        <p:nvPicPr>
          <p:cNvPr id="2" name="Content Placeholder 11">
            <a:extLst>
              <a:ext uri="{FF2B5EF4-FFF2-40B4-BE49-F238E27FC236}">
                <a16:creationId xmlns:a16="http://schemas.microsoft.com/office/drawing/2014/main" id="{761C8766-A5E6-0961-0EBD-AA1AC3A532C2}"/>
              </a:ext>
            </a:extLst>
          </p:cNvPr>
          <p:cNvPicPr>
            <a:picLocks/>
          </p:cNvPicPr>
          <p:nvPr/>
        </p:nvPicPr>
        <p:blipFill>
          <a:blip r:embed="rId4"/>
          <a:stretch>
            <a:fillRect/>
          </a:stretch>
        </p:blipFill>
        <p:spPr>
          <a:xfrm>
            <a:off x="4975800" y="2230497"/>
            <a:ext cx="6400800" cy="3657600"/>
          </a:xfrm>
          <a:prstGeom prst="rect">
            <a:avLst/>
          </a:prstGeom>
        </p:spPr>
      </p:pic>
    </p:spTree>
    <p:extLst>
      <p:ext uri="{BB962C8B-B14F-4D97-AF65-F5344CB8AC3E}">
        <p14:creationId xmlns:p14="http://schemas.microsoft.com/office/powerpoint/2010/main" val="2305632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406400"/>
            <a:ext cx="11138419" cy="1083733"/>
          </a:xfrm>
        </p:spPr>
        <p:txBody>
          <a:bodyPr>
            <a:normAutofit/>
          </a:bodyPr>
          <a:lstStyle/>
          <a:p>
            <a:r>
              <a:rPr lang="en-US" sz="3600" dirty="0"/>
              <a:t>How to Apply?</a:t>
            </a:r>
            <a:endParaRPr lang="en-US" dirty="0"/>
          </a:p>
        </p:txBody>
      </p:sp>
      <p:sp>
        <p:nvSpPr>
          <p:cNvPr id="6" name="Text Placeholder 5">
            <a:extLst>
              <a:ext uri="{FF2B5EF4-FFF2-40B4-BE49-F238E27FC236}">
                <a16:creationId xmlns:a16="http://schemas.microsoft.com/office/drawing/2014/main" id="{231652F3-E83C-4D81-BBE9-21C80DDD4E82}"/>
              </a:ext>
            </a:extLst>
          </p:cNvPr>
          <p:cNvSpPr>
            <a:spLocks noGrp="1"/>
          </p:cNvSpPr>
          <p:nvPr>
            <p:ph type="body" sz="quarter" idx="13"/>
          </p:nvPr>
        </p:nvSpPr>
        <p:spPr>
          <a:xfrm>
            <a:off x="342382" y="2230497"/>
            <a:ext cx="4017982" cy="4227301"/>
          </a:xfrm>
          <a:ln>
            <a:noFill/>
          </a:ln>
        </p:spPr>
        <p:txBody>
          <a:bodyPr>
            <a:normAutofit/>
          </a:bodyPr>
          <a:lstStyle/>
          <a:p>
            <a:pPr>
              <a:buClrTx/>
              <a:buSzPct val="100000"/>
              <a:buFont typeface="Arial" panose="020B0604020202020204" pitchFamily="34" charset="0"/>
              <a:buChar char="•"/>
            </a:pPr>
            <a:r>
              <a:rPr lang="en-US" sz="2400" b="0" dirty="0"/>
              <a:t>Taxpayers can easily apply online at the NYC DOF Website:</a:t>
            </a:r>
          </a:p>
          <a:p>
            <a:pPr marL="0" indent="228600">
              <a:buClrTx/>
              <a:buSzPct val="100000"/>
              <a:buNone/>
            </a:pPr>
            <a:r>
              <a:rPr lang="en-US" sz="1800" b="0" dirty="0">
                <a:latin typeface="Arial"/>
                <a:cs typeface="Arial"/>
                <a:hlinkClick r:id="rId3"/>
              </a:rPr>
              <a:t>www.nyc.gov/dofpaymentplans</a:t>
            </a:r>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31</a:t>
            </a:fld>
            <a:endParaRPr lang="en-US"/>
          </a:p>
        </p:txBody>
      </p:sp>
      <p:pic>
        <p:nvPicPr>
          <p:cNvPr id="5" name="Picture 4">
            <a:extLst>
              <a:ext uri="{FF2B5EF4-FFF2-40B4-BE49-F238E27FC236}">
                <a16:creationId xmlns:a16="http://schemas.microsoft.com/office/drawing/2014/main" id="{1FBB221E-295A-4D5D-7546-1F6562D5D43D}"/>
              </a:ext>
            </a:extLst>
          </p:cNvPr>
          <p:cNvPicPr>
            <a:picLocks noChangeAspect="1"/>
          </p:cNvPicPr>
          <p:nvPr/>
        </p:nvPicPr>
        <p:blipFill>
          <a:blip r:embed="rId4"/>
          <a:stretch>
            <a:fillRect/>
          </a:stretch>
        </p:blipFill>
        <p:spPr>
          <a:xfrm>
            <a:off x="4360363" y="2236409"/>
            <a:ext cx="7120437" cy="3584520"/>
          </a:xfrm>
          <a:prstGeom prst="rect">
            <a:avLst/>
          </a:prstGeom>
        </p:spPr>
      </p:pic>
    </p:spTree>
    <p:extLst>
      <p:ext uri="{BB962C8B-B14F-4D97-AF65-F5344CB8AC3E}">
        <p14:creationId xmlns:p14="http://schemas.microsoft.com/office/powerpoint/2010/main" val="2254647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406400"/>
            <a:ext cx="11138419" cy="1083733"/>
          </a:xfrm>
        </p:spPr>
        <p:txBody>
          <a:bodyPr>
            <a:normAutofit/>
          </a:bodyPr>
          <a:lstStyle/>
          <a:p>
            <a:r>
              <a:rPr lang="en-US" sz="3600" dirty="0"/>
              <a:t>How to contact us?</a:t>
            </a:r>
            <a:endParaRPr lang="en-US" dirty="0"/>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32</a:t>
            </a:fld>
            <a:endParaRPr lang="en-US"/>
          </a:p>
        </p:txBody>
      </p:sp>
      <p:sp>
        <p:nvSpPr>
          <p:cNvPr id="8" name="Content Placeholder 5">
            <a:extLst>
              <a:ext uri="{FF2B5EF4-FFF2-40B4-BE49-F238E27FC236}">
                <a16:creationId xmlns:a16="http://schemas.microsoft.com/office/drawing/2014/main" id="{FF47E99D-7F03-C86C-1771-B603E7450873}"/>
              </a:ext>
            </a:extLst>
          </p:cNvPr>
          <p:cNvSpPr txBox="1">
            <a:spLocks/>
          </p:cNvSpPr>
          <p:nvPr/>
        </p:nvSpPr>
        <p:spPr>
          <a:xfrm>
            <a:off x="342381" y="1158240"/>
            <a:ext cx="5738379" cy="49984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1">
                  <a:lumMod val="75000"/>
                </a:schemeClr>
              </a:buClr>
              <a:buSzPct val="70000"/>
              <a:buFont typeface="Wingdings" pitchFamily="2" charset="2"/>
              <a:buChar char="q"/>
              <a:defRPr sz="28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lumMod val="75000"/>
                </a:schemeClr>
              </a:buClr>
              <a:buFont typeface="Wingdings" pitchFamily="2" charset="2"/>
              <a:buChar char="§"/>
              <a:defRPr sz="22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lumMod val="75000"/>
                </a:schemeClr>
              </a:buClr>
              <a:buSzPct val="70000"/>
              <a:buFont typeface="Wingdings" pitchFamily="2" charset="2"/>
              <a:buChar char="Ø"/>
              <a:defRPr sz="22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lumMod val="75000"/>
                </a:schemeClr>
              </a:buClr>
              <a:buSzPct val="98000"/>
              <a:buFont typeface="Courier New" panose="02070309020205020404" pitchFamily="49" charset="0"/>
              <a:buChar char="o"/>
              <a:defRPr sz="2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Via Smart File</a:t>
            </a:r>
          </a:p>
          <a:p>
            <a:pPr marL="0" indent="0">
              <a:buClr>
                <a:srgbClr val="003E74"/>
              </a:buClr>
              <a:buFont typeface="Wingdings" pitchFamily="2" charset="2"/>
              <a:buNone/>
            </a:pPr>
            <a:r>
              <a:rPr lang="en-US" b="0">
                <a:latin typeface="Arial"/>
                <a:cs typeface="Arial"/>
                <a:hlinkClick r:id="rId3"/>
              </a:rPr>
              <a:t>www.nyc.gov/PTsmartfile</a:t>
            </a:r>
            <a:endParaRPr lang="en-US" dirty="0">
              <a:latin typeface="Arial"/>
              <a:cs typeface="Arial"/>
            </a:endParaRPr>
          </a:p>
        </p:txBody>
      </p:sp>
      <p:pic>
        <p:nvPicPr>
          <p:cNvPr id="9" name="Picture 8">
            <a:extLst>
              <a:ext uri="{FF2B5EF4-FFF2-40B4-BE49-F238E27FC236}">
                <a16:creationId xmlns:a16="http://schemas.microsoft.com/office/drawing/2014/main" id="{0573DA3B-D83B-0F15-4047-4FCC0FD479C5}"/>
              </a:ext>
            </a:extLst>
          </p:cNvPr>
          <p:cNvPicPr>
            <a:picLocks/>
          </p:cNvPicPr>
          <p:nvPr/>
        </p:nvPicPr>
        <p:blipFill>
          <a:blip r:embed="rId4"/>
          <a:stretch>
            <a:fillRect/>
          </a:stretch>
        </p:blipFill>
        <p:spPr>
          <a:xfrm>
            <a:off x="682580" y="2211026"/>
            <a:ext cx="5029200" cy="3931920"/>
          </a:xfrm>
          <a:prstGeom prst="rect">
            <a:avLst/>
          </a:prstGeom>
        </p:spPr>
      </p:pic>
      <p:sp>
        <p:nvSpPr>
          <p:cNvPr id="10" name="Content Placeholder 8">
            <a:extLst>
              <a:ext uri="{FF2B5EF4-FFF2-40B4-BE49-F238E27FC236}">
                <a16:creationId xmlns:a16="http://schemas.microsoft.com/office/drawing/2014/main" id="{3FAB770E-6C85-9D56-D334-82D4AAF0A9DB}"/>
              </a:ext>
            </a:extLst>
          </p:cNvPr>
          <p:cNvSpPr txBox="1">
            <a:spLocks/>
          </p:cNvSpPr>
          <p:nvPr/>
        </p:nvSpPr>
        <p:spPr>
          <a:xfrm>
            <a:off x="6111239" y="1158239"/>
            <a:ext cx="5738379" cy="49984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1">
                  <a:lumMod val="75000"/>
                </a:schemeClr>
              </a:buClr>
              <a:buSzPct val="70000"/>
              <a:buFont typeface="Wingdings" pitchFamily="2" charset="2"/>
              <a:buChar char="q"/>
              <a:defRPr sz="28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lumMod val="75000"/>
                </a:schemeClr>
              </a:buClr>
              <a:buFont typeface="Wingdings" pitchFamily="2" charset="2"/>
              <a:buChar char="§"/>
              <a:defRPr sz="22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lumMod val="75000"/>
                </a:schemeClr>
              </a:buClr>
              <a:buSzPct val="70000"/>
              <a:buFont typeface="Wingdings" pitchFamily="2" charset="2"/>
              <a:buChar char="Ø"/>
              <a:defRPr sz="22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lumMod val="75000"/>
                </a:schemeClr>
              </a:buClr>
              <a:buSzPct val="98000"/>
              <a:buFont typeface="Courier New" panose="02070309020205020404" pitchFamily="49" charset="0"/>
              <a:buChar char="o"/>
              <a:defRPr sz="2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Via Online at DOF Account</a:t>
            </a:r>
          </a:p>
          <a:p>
            <a:pPr marL="0" indent="0">
              <a:buClr>
                <a:srgbClr val="003E74"/>
              </a:buClr>
              <a:buFont typeface="Wingdings" pitchFamily="2" charset="2"/>
              <a:buNone/>
            </a:pPr>
            <a:r>
              <a:rPr lang="en-US" b="0" u="sng">
                <a:latin typeface="Arial"/>
                <a:cs typeface="Arial"/>
                <a:hlinkClick r:id="rId5"/>
              </a:rPr>
              <a:t>www.nyc.gov/contactptaid</a:t>
            </a:r>
            <a:endParaRPr lang="en-US" u="sng">
              <a:latin typeface="Arial"/>
              <a:cs typeface="Arial"/>
            </a:endParaRPr>
          </a:p>
          <a:p>
            <a:pPr marL="0" indent="0">
              <a:buFont typeface="Wingdings" pitchFamily="2" charset="2"/>
              <a:buNone/>
            </a:pPr>
            <a:endParaRPr lang="en-US" b="0"/>
          </a:p>
          <a:p>
            <a:pPr marL="0" indent="0">
              <a:buFont typeface="Wingdings" pitchFamily="2" charset="2"/>
              <a:buNone/>
            </a:pPr>
            <a:endParaRPr lang="en-US" b="0"/>
          </a:p>
          <a:p>
            <a:pPr>
              <a:buClr>
                <a:srgbClr val="003E74"/>
              </a:buClr>
            </a:pPr>
            <a:endParaRPr lang="en-US"/>
          </a:p>
          <a:p>
            <a:pPr marL="0" indent="0">
              <a:buFont typeface="Wingdings" pitchFamily="2" charset="2"/>
              <a:buNone/>
            </a:pPr>
            <a:endParaRPr lang="en-US" sz="2000"/>
          </a:p>
          <a:p>
            <a:pPr marL="0" indent="0">
              <a:buFont typeface="Wingdings" pitchFamily="2" charset="2"/>
              <a:buNone/>
            </a:pPr>
            <a:endParaRPr lang="en-US"/>
          </a:p>
        </p:txBody>
      </p:sp>
      <p:pic>
        <p:nvPicPr>
          <p:cNvPr id="11" name="Picture 10">
            <a:extLst>
              <a:ext uri="{FF2B5EF4-FFF2-40B4-BE49-F238E27FC236}">
                <a16:creationId xmlns:a16="http://schemas.microsoft.com/office/drawing/2014/main" id="{6154A576-F41A-4783-156B-CBC9B2BCD2FC}"/>
              </a:ext>
            </a:extLst>
          </p:cNvPr>
          <p:cNvPicPr>
            <a:picLocks/>
          </p:cNvPicPr>
          <p:nvPr/>
        </p:nvPicPr>
        <p:blipFill>
          <a:blip r:embed="rId6"/>
          <a:stretch>
            <a:fillRect/>
          </a:stretch>
        </p:blipFill>
        <p:spPr>
          <a:xfrm>
            <a:off x="6564564" y="2211027"/>
            <a:ext cx="5029200" cy="3920744"/>
          </a:xfrm>
          <a:prstGeom prst="rect">
            <a:avLst/>
          </a:prstGeom>
        </p:spPr>
      </p:pic>
    </p:spTree>
    <p:extLst>
      <p:ext uri="{BB962C8B-B14F-4D97-AF65-F5344CB8AC3E}">
        <p14:creationId xmlns:p14="http://schemas.microsoft.com/office/powerpoint/2010/main" val="1702181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58AD-DB42-D415-C577-C756A1D272D6}"/>
              </a:ext>
            </a:extLst>
          </p:cNvPr>
          <p:cNvSpPr>
            <a:spLocks noGrp="1"/>
          </p:cNvSpPr>
          <p:nvPr>
            <p:ph type="title"/>
          </p:nvPr>
        </p:nvSpPr>
        <p:spPr>
          <a:xfrm>
            <a:off x="411814" y="262759"/>
            <a:ext cx="8501450" cy="2762452"/>
          </a:xfrm>
        </p:spPr>
        <p:txBody>
          <a:bodyPr>
            <a:normAutofit fontScale="90000"/>
          </a:bodyPr>
          <a:lstStyle/>
          <a:p>
            <a:r>
              <a:rPr lang="en-US" sz="4400" b="1" i="0" u="none" strike="noStrike" baseline="0" dirty="0">
                <a:solidFill>
                  <a:schemeClr val="bg1"/>
                </a:solidFill>
                <a:latin typeface="Calibri" panose="020F0502020204030204" pitchFamily="34" charset="0"/>
              </a:rPr>
              <a:t>Customer Engagement and </a:t>
            </a:r>
            <a:br>
              <a:rPr lang="en-US" sz="4400" b="1" i="0" u="none" strike="noStrike" baseline="0" dirty="0">
                <a:solidFill>
                  <a:schemeClr val="bg1"/>
                </a:solidFill>
                <a:latin typeface="Calibri" panose="020F0502020204030204" pitchFamily="34" charset="0"/>
              </a:rPr>
            </a:br>
            <a:r>
              <a:rPr lang="en-US" sz="4400" b="1" i="0" u="none" strike="noStrike" baseline="0" dirty="0">
                <a:solidFill>
                  <a:schemeClr val="bg1"/>
                </a:solidFill>
                <a:latin typeface="Calibri" panose="020F0502020204030204" pitchFamily="34" charset="0"/>
              </a:rPr>
              <a:t>Self-</a:t>
            </a:r>
            <a:r>
              <a:rPr lang="en-US" dirty="0">
                <a:latin typeface="Calibri" panose="020F0502020204030204" pitchFamily="34" charset="0"/>
              </a:rPr>
              <a:t>Service</a:t>
            </a:r>
            <a:r>
              <a:rPr lang="en-US" sz="4400" b="1" i="0" u="none" strike="noStrike" baseline="0" dirty="0">
                <a:solidFill>
                  <a:schemeClr val="bg1"/>
                </a:solidFill>
                <a:latin typeface="Calibri" panose="020F0502020204030204" pitchFamily="34" charset="0"/>
              </a:rPr>
              <a:t> Enhancements: </a:t>
            </a:r>
            <a:br>
              <a:rPr lang="en-US" sz="4400" b="1" i="0" u="none" strike="noStrike" baseline="0" dirty="0">
                <a:solidFill>
                  <a:schemeClr val="bg1"/>
                </a:solidFill>
                <a:latin typeface="Calibri" panose="020F0502020204030204" pitchFamily="34" charset="0"/>
              </a:rPr>
            </a:br>
            <a:br>
              <a:rPr lang="en-US" sz="4400" b="1" i="0" u="none" strike="noStrike" baseline="0" dirty="0">
                <a:solidFill>
                  <a:schemeClr val="bg1"/>
                </a:solidFill>
                <a:latin typeface="Calibri" panose="020F0502020204030204" pitchFamily="34" charset="0"/>
              </a:rPr>
            </a:br>
            <a:r>
              <a:rPr lang="en-US" dirty="0"/>
              <a:t>Improved Notices and                                  Website Redesign </a:t>
            </a:r>
            <a:br>
              <a:rPr lang="en-US" dirty="0"/>
            </a:br>
            <a:endParaRPr lang="en-US" dirty="0"/>
          </a:p>
        </p:txBody>
      </p:sp>
      <p:sp>
        <p:nvSpPr>
          <p:cNvPr id="3" name="Text Placeholder 2">
            <a:extLst>
              <a:ext uri="{FF2B5EF4-FFF2-40B4-BE49-F238E27FC236}">
                <a16:creationId xmlns:a16="http://schemas.microsoft.com/office/drawing/2014/main" id="{0626A440-F58D-2F1E-E699-2EC74F837839}"/>
              </a:ext>
            </a:extLst>
          </p:cNvPr>
          <p:cNvSpPr>
            <a:spLocks noGrp="1"/>
          </p:cNvSpPr>
          <p:nvPr>
            <p:ph type="body" idx="1"/>
          </p:nvPr>
        </p:nvSpPr>
        <p:spPr/>
        <p:txBody>
          <a:bodyPr/>
          <a:lstStyle/>
          <a:p>
            <a:r>
              <a:rPr lang="en-US" dirty="0"/>
              <a:t>External Affairs</a:t>
            </a:r>
          </a:p>
        </p:txBody>
      </p:sp>
      <p:sp>
        <p:nvSpPr>
          <p:cNvPr id="4" name="Slide Number Placeholder 3">
            <a:extLst>
              <a:ext uri="{FF2B5EF4-FFF2-40B4-BE49-F238E27FC236}">
                <a16:creationId xmlns:a16="http://schemas.microsoft.com/office/drawing/2014/main" id="{CC8E2372-9E98-5843-A6EF-A11A03CC3831}"/>
              </a:ext>
            </a:extLst>
          </p:cNvPr>
          <p:cNvSpPr>
            <a:spLocks noGrp="1"/>
          </p:cNvSpPr>
          <p:nvPr>
            <p:ph type="sldNum" sz="quarter" idx="12"/>
          </p:nvPr>
        </p:nvSpPr>
        <p:spPr/>
        <p:txBody>
          <a:bodyPr/>
          <a:lstStyle/>
          <a:p>
            <a:fld id="{771AABBD-9DB8-A246-B64A-D658E31C8E4C}" type="slidenum">
              <a:rPr lang="en-US" smtClean="0"/>
              <a:t>33</a:t>
            </a:fld>
            <a:endParaRPr lang="en-US"/>
          </a:p>
        </p:txBody>
      </p:sp>
    </p:spTree>
    <p:extLst>
      <p:ext uri="{BB962C8B-B14F-4D97-AF65-F5344CB8AC3E}">
        <p14:creationId xmlns:p14="http://schemas.microsoft.com/office/powerpoint/2010/main" val="1967356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406400"/>
            <a:ext cx="11138419" cy="1083733"/>
          </a:xfrm>
        </p:spPr>
        <p:txBody>
          <a:bodyPr>
            <a:normAutofit/>
          </a:bodyPr>
          <a:lstStyle/>
          <a:p>
            <a:r>
              <a:rPr lang="en-US" sz="4000" dirty="0"/>
              <a:t>Improved Notices</a:t>
            </a:r>
            <a:endParaRPr lang="en-US" dirty="0"/>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34</a:t>
            </a:fld>
            <a:endParaRPr lang="en-US"/>
          </a:p>
        </p:txBody>
      </p:sp>
      <p:sp>
        <p:nvSpPr>
          <p:cNvPr id="9" name="Title 1">
            <a:extLst>
              <a:ext uri="{FF2B5EF4-FFF2-40B4-BE49-F238E27FC236}">
                <a16:creationId xmlns:a16="http://schemas.microsoft.com/office/drawing/2014/main" id="{048D209F-3A78-23C1-4F00-01A5AF0FA9DC}"/>
              </a:ext>
            </a:extLst>
          </p:cNvPr>
          <p:cNvSpPr txBox="1">
            <a:spLocks/>
          </p:cNvSpPr>
          <p:nvPr/>
        </p:nvSpPr>
        <p:spPr>
          <a:xfrm>
            <a:off x="960975" y="1611487"/>
            <a:ext cx="4183902" cy="1572387"/>
          </a:xfrm>
          <a:prstGeom prst="rect">
            <a:avLst/>
          </a:prstGeom>
          <a:ln w="12700" cap="flat" cmpd="sng" algn="ctr">
            <a:solidFill>
              <a:schemeClr val="accent2"/>
            </a:solidFill>
            <a:prstDash val="sysDot"/>
            <a:miter lim="800000"/>
            <a:extLst>
              <a:ext uri="{C807C97D-BFC1-408E-A445-0C87EB9F89A2}">
                <ask:lineSketchStyleProps xmlns:ask="http://schemas.microsoft.com/office/drawing/2018/sketchyshapes" sd="1219033472">
                  <a:custGeom>
                    <a:avLst/>
                    <a:gdLst>
                      <a:gd name="connsiteX0" fmla="*/ 0 w 2743200"/>
                      <a:gd name="connsiteY0" fmla="*/ 0 h 1143000"/>
                      <a:gd name="connsiteX1" fmla="*/ 2743200 w 2743200"/>
                      <a:gd name="connsiteY1" fmla="*/ 0 h 1143000"/>
                      <a:gd name="connsiteX2" fmla="*/ 2743200 w 2743200"/>
                      <a:gd name="connsiteY2" fmla="*/ 1143000 h 1143000"/>
                      <a:gd name="connsiteX3" fmla="*/ 0 w 2743200"/>
                      <a:gd name="connsiteY3" fmla="*/ 1143000 h 1143000"/>
                      <a:gd name="connsiteX4" fmla="*/ 0 w 27432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1143000" fill="none" extrusionOk="0">
                        <a:moveTo>
                          <a:pt x="0" y="0"/>
                        </a:moveTo>
                        <a:cubicBezTo>
                          <a:pt x="557698" y="-49533"/>
                          <a:pt x="1714911" y="-14809"/>
                          <a:pt x="2743200" y="0"/>
                        </a:cubicBezTo>
                        <a:cubicBezTo>
                          <a:pt x="2739469" y="570730"/>
                          <a:pt x="2832571" y="914526"/>
                          <a:pt x="2743200" y="1143000"/>
                        </a:cubicBezTo>
                        <a:cubicBezTo>
                          <a:pt x="2370134" y="1094769"/>
                          <a:pt x="535906" y="1227455"/>
                          <a:pt x="0" y="1143000"/>
                        </a:cubicBezTo>
                        <a:cubicBezTo>
                          <a:pt x="69309" y="672287"/>
                          <a:pt x="-28229" y="279082"/>
                          <a:pt x="0" y="0"/>
                        </a:cubicBezTo>
                        <a:close/>
                      </a:path>
                      <a:path w="2743200" h="1143000" stroke="0" extrusionOk="0">
                        <a:moveTo>
                          <a:pt x="0" y="0"/>
                        </a:moveTo>
                        <a:cubicBezTo>
                          <a:pt x="510230" y="118645"/>
                          <a:pt x="2203280" y="116012"/>
                          <a:pt x="2743200" y="0"/>
                        </a:cubicBezTo>
                        <a:cubicBezTo>
                          <a:pt x="2825928" y="134374"/>
                          <a:pt x="2652781" y="1028043"/>
                          <a:pt x="2743200" y="1143000"/>
                        </a:cubicBezTo>
                        <a:cubicBezTo>
                          <a:pt x="1393899" y="1277600"/>
                          <a:pt x="301312" y="985804"/>
                          <a:pt x="0" y="1143000"/>
                        </a:cubicBezTo>
                        <a:cubicBezTo>
                          <a:pt x="94203" y="956839"/>
                          <a:pt x="-18710" y="289479"/>
                          <a:pt x="0" y="0"/>
                        </a:cubicBezTo>
                        <a:close/>
                      </a:path>
                    </a:pathLst>
                  </a:custGeom>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chorCtr="0">
            <a:normAutofit/>
          </a:bodyPr>
          <a:lstStyle>
            <a:lvl1pPr algn="l" defTabSz="914400" rtl="0" eaLnBrk="1" latinLnBrk="0" hangingPunct="1">
              <a:lnSpc>
                <a:spcPct val="90000"/>
              </a:lnSpc>
              <a:spcBef>
                <a:spcPct val="0"/>
              </a:spcBef>
              <a:buNone/>
              <a:defRPr sz="3200" b="1" i="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tx2"/>
                </a:solidFill>
              </a:rPr>
              <a:t>Previous </a:t>
            </a:r>
          </a:p>
          <a:p>
            <a:r>
              <a:rPr lang="en-US" dirty="0">
                <a:solidFill>
                  <a:schemeClr val="tx2"/>
                </a:solidFill>
              </a:rPr>
              <a:t>Statement of Account (SOA)</a:t>
            </a:r>
            <a:endParaRPr lang="en-US" sz="2800" dirty="0">
              <a:solidFill>
                <a:schemeClr val="tx2"/>
              </a:solidFill>
            </a:endParaRPr>
          </a:p>
        </p:txBody>
      </p:sp>
      <p:sp>
        <p:nvSpPr>
          <p:cNvPr id="10" name="Text Placeholder 3">
            <a:extLst>
              <a:ext uri="{FF2B5EF4-FFF2-40B4-BE49-F238E27FC236}">
                <a16:creationId xmlns:a16="http://schemas.microsoft.com/office/drawing/2014/main" id="{C873AD09-06D1-058C-A976-F9A863A23DB1}"/>
              </a:ext>
            </a:extLst>
          </p:cNvPr>
          <p:cNvSpPr txBox="1">
            <a:spLocks/>
          </p:cNvSpPr>
          <p:nvPr/>
        </p:nvSpPr>
        <p:spPr>
          <a:xfrm>
            <a:off x="960975" y="3305228"/>
            <a:ext cx="4183902" cy="2919302"/>
          </a:xfrm>
          <a:prstGeom prst="rect">
            <a:avLst/>
          </a:prstGeom>
          <a:ln w="12700" cap="flat" cmpd="sng" algn="ctr">
            <a:solidFill>
              <a:schemeClr val="accent2"/>
            </a:solidFill>
            <a:prstDash val="sysDot"/>
            <a:miter lim="800000"/>
            <a:extLst>
              <a:ext uri="{C807C97D-BFC1-408E-A445-0C87EB9F89A2}">
                <ask:lineSketchStyleProps xmlns:ask="http://schemas.microsoft.com/office/drawing/2018/sketchyshapes" sd="1219033472">
                  <a:custGeom>
                    <a:avLst/>
                    <a:gdLst>
                      <a:gd name="connsiteX0" fmla="*/ 0 w 2743200"/>
                      <a:gd name="connsiteY0" fmla="*/ 0 h 4572000"/>
                      <a:gd name="connsiteX1" fmla="*/ 2743200 w 2743200"/>
                      <a:gd name="connsiteY1" fmla="*/ 0 h 4572000"/>
                      <a:gd name="connsiteX2" fmla="*/ 2743200 w 2743200"/>
                      <a:gd name="connsiteY2" fmla="*/ 4572000 h 4572000"/>
                      <a:gd name="connsiteX3" fmla="*/ 0 w 2743200"/>
                      <a:gd name="connsiteY3" fmla="*/ 4572000 h 4572000"/>
                      <a:gd name="connsiteX4" fmla="*/ 0 w 2743200"/>
                      <a:gd name="connsiteY4" fmla="*/ 0 h 45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4572000" fill="none" extrusionOk="0">
                        <a:moveTo>
                          <a:pt x="0" y="0"/>
                        </a:moveTo>
                        <a:cubicBezTo>
                          <a:pt x="557698" y="-49533"/>
                          <a:pt x="1714911" y="-14809"/>
                          <a:pt x="2743200" y="0"/>
                        </a:cubicBezTo>
                        <a:cubicBezTo>
                          <a:pt x="2830839" y="1375085"/>
                          <a:pt x="2670521" y="3088177"/>
                          <a:pt x="2743200" y="4572000"/>
                        </a:cubicBezTo>
                        <a:cubicBezTo>
                          <a:pt x="2370134" y="4523769"/>
                          <a:pt x="535906" y="4656455"/>
                          <a:pt x="0" y="4572000"/>
                        </a:cubicBezTo>
                        <a:cubicBezTo>
                          <a:pt x="-38581" y="3757037"/>
                          <a:pt x="63341" y="1075070"/>
                          <a:pt x="0" y="0"/>
                        </a:cubicBezTo>
                        <a:close/>
                      </a:path>
                      <a:path w="2743200" h="4572000" stroke="0" extrusionOk="0">
                        <a:moveTo>
                          <a:pt x="0" y="0"/>
                        </a:moveTo>
                        <a:cubicBezTo>
                          <a:pt x="510230" y="118645"/>
                          <a:pt x="2203280" y="116012"/>
                          <a:pt x="2743200" y="0"/>
                        </a:cubicBezTo>
                        <a:cubicBezTo>
                          <a:pt x="2610318" y="938849"/>
                          <a:pt x="2828151" y="2747793"/>
                          <a:pt x="2743200" y="4572000"/>
                        </a:cubicBezTo>
                        <a:cubicBezTo>
                          <a:pt x="1393899" y="4706600"/>
                          <a:pt x="301312" y="4414804"/>
                          <a:pt x="0" y="4572000"/>
                        </a:cubicBezTo>
                        <a:cubicBezTo>
                          <a:pt x="-20187" y="4040584"/>
                          <a:pt x="-152480" y="628914"/>
                          <a:pt x="0" y="0"/>
                        </a:cubicBezTo>
                        <a:close/>
                      </a:path>
                    </a:pathLst>
                  </a:custGeom>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lIns="274320" tIns="274320" rIns="91440">
            <a:normAutofit/>
          </a:bodyPr>
          <a:lstStyle>
            <a:lvl1pPr marL="228600" indent="-228600" algn="l" defTabSz="914400" rtl="0" eaLnBrk="1" latinLnBrk="0" hangingPunct="1">
              <a:lnSpc>
                <a:spcPct val="90000"/>
              </a:lnSpc>
              <a:spcBef>
                <a:spcPts val="1000"/>
              </a:spcBef>
              <a:buClr>
                <a:schemeClr val="accent1">
                  <a:lumMod val="75000"/>
                </a:schemeClr>
              </a:buClr>
              <a:buSzPct val="70000"/>
              <a:buFont typeface="Wingdings" pitchFamily="2" charset="2"/>
              <a:buChar char="q"/>
              <a:defRPr sz="2800" b="1" i="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Clr>
                <a:schemeClr val="accent1">
                  <a:lumMod val="75000"/>
                </a:schemeClr>
              </a:buClr>
              <a:buFont typeface="Wingdings" pitchFamily="2" charset="2"/>
              <a:buChar char="§"/>
              <a:defRPr sz="2200" b="0" i="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75000"/>
                </a:schemeClr>
              </a:buClr>
              <a:buSzPct val="70000"/>
              <a:buFont typeface="Wingdings" pitchFamily="2" charset="2"/>
              <a:buChar char="Ø"/>
              <a:defRPr sz="2200" b="0" i="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75000"/>
                </a:schemeClr>
              </a:buClr>
              <a:buSzPct val="98000"/>
              <a:buFont typeface="Courier New" panose="02070309020205020404" pitchFamily="49" charset="0"/>
              <a:buChar char="o"/>
              <a:defRPr sz="2200" b="0" i="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200" b="0" i="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554" indent="-228554">
              <a:buFontTx/>
              <a:buChar char="-"/>
            </a:pPr>
            <a:r>
              <a:rPr lang="en-US" dirty="0">
                <a:solidFill>
                  <a:schemeClr val="tx2"/>
                </a:solidFill>
              </a:rPr>
              <a:t>Text-heavy</a:t>
            </a:r>
          </a:p>
          <a:p>
            <a:pPr marL="228554" indent="-228554">
              <a:buFontTx/>
              <a:buChar char="-"/>
            </a:pPr>
            <a:r>
              <a:rPr lang="en-US" dirty="0">
                <a:solidFill>
                  <a:schemeClr val="tx2"/>
                </a:solidFill>
              </a:rPr>
              <a:t>Due date </a:t>
            </a:r>
          </a:p>
          <a:p>
            <a:pPr marL="228554" indent="-228554">
              <a:buFontTx/>
              <a:buChar char="-"/>
            </a:pPr>
            <a:r>
              <a:rPr lang="en-US" dirty="0">
                <a:solidFill>
                  <a:schemeClr val="tx2"/>
                </a:solidFill>
              </a:rPr>
              <a:t>How to pay online?</a:t>
            </a:r>
          </a:p>
        </p:txBody>
      </p:sp>
      <p:pic>
        <p:nvPicPr>
          <p:cNvPr id="2" name="Picture 1">
            <a:extLst>
              <a:ext uri="{FF2B5EF4-FFF2-40B4-BE49-F238E27FC236}">
                <a16:creationId xmlns:a16="http://schemas.microsoft.com/office/drawing/2014/main" id="{C25A5CB0-0769-1658-EC3F-D28A6459DC52}"/>
              </a:ext>
            </a:extLst>
          </p:cNvPr>
          <p:cNvPicPr>
            <a:picLocks/>
          </p:cNvPicPr>
          <p:nvPr/>
        </p:nvPicPr>
        <p:blipFill>
          <a:blip r:embed="rId2"/>
          <a:stretch>
            <a:fillRect/>
          </a:stretch>
        </p:blipFill>
        <p:spPr>
          <a:xfrm>
            <a:off x="5343799" y="1611487"/>
            <a:ext cx="5660136" cy="5020056"/>
          </a:xfrm>
          <a:prstGeom prst="rect">
            <a:avLst/>
          </a:prstGeom>
          <a:ln>
            <a:solidFill>
              <a:schemeClr val="accent2"/>
            </a:solidFill>
          </a:ln>
        </p:spPr>
      </p:pic>
    </p:spTree>
    <p:extLst>
      <p:ext uri="{BB962C8B-B14F-4D97-AF65-F5344CB8AC3E}">
        <p14:creationId xmlns:p14="http://schemas.microsoft.com/office/powerpoint/2010/main" val="1976743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EBA6F9-B093-4740-FCC8-9865A6ECA4E8}"/>
              </a:ext>
            </a:extLst>
          </p:cNvPr>
          <p:cNvPicPr>
            <a:picLocks/>
          </p:cNvPicPr>
          <p:nvPr/>
        </p:nvPicPr>
        <p:blipFill>
          <a:blip r:embed="rId2"/>
          <a:stretch>
            <a:fillRect/>
          </a:stretch>
        </p:blipFill>
        <p:spPr>
          <a:xfrm>
            <a:off x="5498969" y="1611486"/>
            <a:ext cx="4840644" cy="4607063"/>
          </a:xfrm>
          <a:prstGeom prst="rect">
            <a:avLst/>
          </a:prstGeom>
        </p:spPr>
      </p:pic>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406400"/>
            <a:ext cx="11138419" cy="1083733"/>
          </a:xfrm>
        </p:spPr>
        <p:txBody>
          <a:bodyPr>
            <a:normAutofit/>
          </a:bodyPr>
          <a:lstStyle/>
          <a:p>
            <a:r>
              <a:rPr lang="en-US" sz="4000" dirty="0"/>
              <a:t>Improved Notices (cont’d)</a:t>
            </a:r>
            <a:endParaRPr lang="en-US" dirty="0"/>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35</a:t>
            </a:fld>
            <a:endParaRPr lang="en-US"/>
          </a:p>
        </p:txBody>
      </p:sp>
      <p:sp>
        <p:nvSpPr>
          <p:cNvPr id="9" name="Title 1">
            <a:extLst>
              <a:ext uri="{FF2B5EF4-FFF2-40B4-BE49-F238E27FC236}">
                <a16:creationId xmlns:a16="http://schemas.microsoft.com/office/drawing/2014/main" id="{048D209F-3A78-23C1-4F00-01A5AF0FA9DC}"/>
              </a:ext>
            </a:extLst>
          </p:cNvPr>
          <p:cNvSpPr txBox="1">
            <a:spLocks/>
          </p:cNvSpPr>
          <p:nvPr/>
        </p:nvSpPr>
        <p:spPr>
          <a:xfrm>
            <a:off x="960975" y="1611487"/>
            <a:ext cx="4183902" cy="1572387"/>
          </a:xfrm>
          <a:prstGeom prst="rect">
            <a:avLst/>
          </a:prstGeom>
          <a:ln w="12700" cap="flat" cmpd="sng" algn="ctr">
            <a:solidFill>
              <a:schemeClr val="accent2"/>
            </a:solidFill>
            <a:prstDash val="sysDot"/>
            <a:miter lim="800000"/>
            <a:extLst>
              <a:ext uri="{C807C97D-BFC1-408E-A445-0C87EB9F89A2}">
                <ask:lineSketchStyleProps xmlns:ask="http://schemas.microsoft.com/office/drawing/2018/sketchyshapes" sd="1219033472">
                  <a:custGeom>
                    <a:avLst/>
                    <a:gdLst>
                      <a:gd name="connsiteX0" fmla="*/ 0 w 2743200"/>
                      <a:gd name="connsiteY0" fmla="*/ 0 h 1143000"/>
                      <a:gd name="connsiteX1" fmla="*/ 2743200 w 2743200"/>
                      <a:gd name="connsiteY1" fmla="*/ 0 h 1143000"/>
                      <a:gd name="connsiteX2" fmla="*/ 2743200 w 2743200"/>
                      <a:gd name="connsiteY2" fmla="*/ 1143000 h 1143000"/>
                      <a:gd name="connsiteX3" fmla="*/ 0 w 2743200"/>
                      <a:gd name="connsiteY3" fmla="*/ 1143000 h 1143000"/>
                      <a:gd name="connsiteX4" fmla="*/ 0 w 27432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1143000" fill="none" extrusionOk="0">
                        <a:moveTo>
                          <a:pt x="0" y="0"/>
                        </a:moveTo>
                        <a:cubicBezTo>
                          <a:pt x="557698" y="-49533"/>
                          <a:pt x="1714911" y="-14809"/>
                          <a:pt x="2743200" y="0"/>
                        </a:cubicBezTo>
                        <a:cubicBezTo>
                          <a:pt x="2739469" y="570730"/>
                          <a:pt x="2832571" y="914526"/>
                          <a:pt x="2743200" y="1143000"/>
                        </a:cubicBezTo>
                        <a:cubicBezTo>
                          <a:pt x="2370134" y="1094769"/>
                          <a:pt x="535906" y="1227455"/>
                          <a:pt x="0" y="1143000"/>
                        </a:cubicBezTo>
                        <a:cubicBezTo>
                          <a:pt x="69309" y="672287"/>
                          <a:pt x="-28229" y="279082"/>
                          <a:pt x="0" y="0"/>
                        </a:cubicBezTo>
                        <a:close/>
                      </a:path>
                      <a:path w="2743200" h="1143000" stroke="0" extrusionOk="0">
                        <a:moveTo>
                          <a:pt x="0" y="0"/>
                        </a:moveTo>
                        <a:cubicBezTo>
                          <a:pt x="510230" y="118645"/>
                          <a:pt x="2203280" y="116012"/>
                          <a:pt x="2743200" y="0"/>
                        </a:cubicBezTo>
                        <a:cubicBezTo>
                          <a:pt x="2825928" y="134374"/>
                          <a:pt x="2652781" y="1028043"/>
                          <a:pt x="2743200" y="1143000"/>
                        </a:cubicBezTo>
                        <a:cubicBezTo>
                          <a:pt x="1393899" y="1277600"/>
                          <a:pt x="301312" y="985804"/>
                          <a:pt x="0" y="1143000"/>
                        </a:cubicBezTo>
                        <a:cubicBezTo>
                          <a:pt x="94203" y="956839"/>
                          <a:pt x="-18710" y="289479"/>
                          <a:pt x="0" y="0"/>
                        </a:cubicBezTo>
                        <a:close/>
                      </a:path>
                    </a:pathLst>
                  </a:custGeom>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chorCtr="0">
            <a:normAutofit/>
          </a:bodyPr>
          <a:lstStyle>
            <a:lvl1pPr algn="l" defTabSz="914400" rtl="0" eaLnBrk="1" latinLnBrk="0" hangingPunct="1">
              <a:lnSpc>
                <a:spcPct val="90000"/>
              </a:lnSpc>
              <a:spcBef>
                <a:spcPct val="0"/>
              </a:spcBef>
              <a:buNone/>
              <a:defRPr sz="3200" b="1" i="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tx2"/>
                </a:solidFill>
              </a:rPr>
              <a:t>Redesigned </a:t>
            </a:r>
          </a:p>
          <a:p>
            <a:r>
              <a:rPr lang="en-US" dirty="0">
                <a:solidFill>
                  <a:schemeClr val="tx2"/>
                </a:solidFill>
              </a:rPr>
              <a:t>Statement of Account (SOA)</a:t>
            </a:r>
            <a:endParaRPr lang="en-US" sz="2800" dirty="0">
              <a:solidFill>
                <a:schemeClr val="tx2"/>
              </a:solidFill>
            </a:endParaRPr>
          </a:p>
        </p:txBody>
      </p:sp>
      <p:sp>
        <p:nvSpPr>
          <p:cNvPr id="10" name="Text Placeholder 3">
            <a:extLst>
              <a:ext uri="{FF2B5EF4-FFF2-40B4-BE49-F238E27FC236}">
                <a16:creationId xmlns:a16="http://schemas.microsoft.com/office/drawing/2014/main" id="{C873AD09-06D1-058C-A976-F9A863A23DB1}"/>
              </a:ext>
            </a:extLst>
          </p:cNvPr>
          <p:cNvSpPr txBox="1">
            <a:spLocks/>
          </p:cNvSpPr>
          <p:nvPr/>
        </p:nvSpPr>
        <p:spPr>
          <a:xfrm>
            <a:off x="960975" y="3305228"/>
            <a:ext cx="4183902" cy="2919302"/>
          </a:xfrm>
          <a:prstGeom prst="rect">
            <a:avLst/>
          </a:prstGeom>
          <a:ln w="12700" cap="flat" cmpd="sng" algn="ctr">
            <a:solidFill>
              <a:schemeClr val="accent2"/>
            </a:solidFill>
            <a:prstDash val="sysDot"/>
            <a:miter lim="800000"/>
            <a:extLst>
              <a:ext uri="{C807C97D-BFC1-408E-A445-0C87EB9F89A2}">
                <ask:lineSketchStyleProps xmlns:ask="http://schemas.microsoft.com/office/drawing/2018/sketchyshapes" sd="1219033472">
                  <a:custGeom>
                    <a:avLst/>
                    <a:gdLst>
                      <a:gd name="connsiteX0" fmla="*/ 0 w 2743200"/>
                      <a:gd name="connsiteY0" fmla="*/ 0 h 4572000"/>
                      <a:gd name="connsiteX1" fmla="*/ 2743200 w 2743200"/>
                      <a:gd name="connsiteY1" fmla="*/ 0 h 4572000"/>
                      <a:gd name="connsiteX2" fmla="*/ 2743200 w 2743200"/>
                      <a:gd name="connsiteY2" fmla="*/ 4572000 h 4572000"/>
                      <a:gd name="connsiteX3" fmla="*/ 0 w 2743200"/>
                      <a:gd name="connsiteY3" fmla="*/ 4572000 h 4572000"/>
                      <a:gd name="connsiteX4" fmla="*/ 0 w 2743200"/>
                      <a:gd name="connsiteY4" fmla="*/ 0 h 45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4572000" fill="none" extrusionOk="0">
                        <a:moveTo>
                          <a:pt x="0" y="0"/>
                        </a:moveTo>
                        <a:cubicBezTo>
                          <a:pt x="557698" y="-49533"/>
                          <a:pt x="1714911" y="-14809"/>
                          <a:pt x="2743200" y="0"/>
                        </a:cubicBezTo>
                        <a:cubicBezTo>
                          <a:pt x="2830839" y="1375085"/>
                          <a:pt x="2670521" y="3088177"/>
                          <a:pt x="2743200" y="4572000"/>
                        </a:cubicBezTo>
                        <a:cubicBezTo>
                          <a:pt x="2370134" y="4523769"/>
                          <a:pt x="535906" y="4656455"/>
                          <a:pt x="0" y="4572000"/>
                        </a:cubicBezTo>
                        <a:cubicBezTo>
                          <a:pt x="-38581" y="3757037"/>
                          <a:pt x="63341" y="1075070"/>
                          <a:pt x="0" y="0"/>
                        </a:cubicBezTo>
                        <a:close/>
                      </a:path>
                      <a:path w="2743200" h="4572000" stroke="0" extrusionOk="0">
                        <a:moveTo>
                          <a:pt x="0" y="0"/>
                        </a:moveTo>
                        <a:cubicBezTo>
                          <a:pt x="510230" y="118645"/>
                          <a:pt x="2203280" y="116012"/>
                          <a:pt x="2743200" y="0"/>
                        </a:cubicBezTo>
                        <a:cubicBezTo>
                          <a:pt x="2610318" y="938849"/>
                          <a:pt x="2828151" y="2747793"/>
                          <a:pt x="2743200" y="4572000"/>
                        </a:cubicBezTo>
                        <a:cubicBezTo>
                          <a:pt x="1393899" y="4706600"/>
                          <a:pt x="301312" y="4414804"/>
                          <a:pt x="0" y="4572000"/>
                        </a:cubicBezTo>
                        <a:cubicBezTo>
                          <a:pt x="-20187" y="4040584"/>
                          <a:pt x="-152480" y="628914"/>
                          <a:pt x="0" y="0"/>
                        </a:cubicBezTo>
                        <a:close/>
                      </a:path>
                    </a:pathLst>
                  </a:custGeom>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lIns="274320" tIns="274320" rIns="91440">
            <a:normAutofit/>
          </a:bodyPr>
          <a:lstStyle>
            <a:lvl1pPr marL="228600" indent="-228600" algn="l" defTabSz="914400" rtl="0" eaLnBrk="1" latinLnBrk="0" hangingPunct="1">
              <a:lnSpc>
                <a:spcPct val="90000"/>
              </a:lnSpc>
              <a:spcBef>
                <a:spcPts val="1000"/>
              </a:spcBef>
              <a:buClr>
                <a:schemeClr val="accent1">
                  <a:lumMod val="75000"/>
                </a:schemeClr>
              </a:buClr>
              <a:buSzPct val="70000"/>
              <a:buFont typeface="Wingdings" pitchFamily="2" charset="2"/>
              <a:buChar char="q"/>
              <a:defRPr sz="2800" b="1" i="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Clr>
                <a:schemeClr val="accent1">
                  <a:lumMod val="75000"/>
                </a:schemeClr>
              </a:buClr>
              <a:buFont typeface="Wingdings" pitchFamily="2" charset="2"/>
              <a:buChar char="§"/>
              <a:defRPr sz="2200" b="0" i="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75000"/>
                </a:schemeClr>
              </a:buClr>
              <a:buSzPct val="70000"/>
              <a:buFont typeface="Wingdings" pitchFamily="2" charset="2"/>
              <a:buChar char="Ø"/>
              <a:defRPr sz="2200" b="0" i="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75000"/>
                </a:schemeClr>
              </a:buClr>
              <a:buSzPct val="98000"/>
              <a:buFont typeface="Courier New" panose="02070309020205020404" pitchFamily="49" charset="0"/>
              <a:buChar char="o"/>
              <a:defRPr sz="2200" b="0" i="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200" b="0" i="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554" indent="-228554">
              <a:buFontTx/>
              <a:buChar char="-"/>
            </a:pPr>
            <a:r>
              <a:rPr lang="en-US" sz="2400" dirty="0"/>
              <a:t>Eye-catching</a:t>
            </a:r>
          </a:p>
          <a:p>
            <a:pPr marL="228554" indent="-228554">
              <a:buFontTx/>
              <a:buChar char="-"/>
            </a:pPr>
            <a:r>
              <a:rPr lang="en-US" sz="2400" dirty="0"/>
              <a:t>Clear payment amount and date</a:t>
            </a:r>
          </a:p>
          <a:p>
            <a:pPr marL="228554" indent="-228554">
              <a:buFontTx/>
              <a:buChar char="-"/>
            </a:pPr>
            <a:r>
              <a:rPr lang="en-US" sz="2400" dirty="0"/>
              <a:t>Promote online payment</a:t>
            </a:r>
          </a:p>
        </p:txBody>
      </p:sp>
      <p:sp>
        <p:nvSpPr>
          <p:cNvPr id="7" name="Rectangle: Rounded Corners 6">
            <a:extLst>
              <a:ext uri="{FF2B5EF4-FFF2-40B4-BE49-F238E27FC236}">
                <a16:creationId xmlns:a16="http://schemas.microsoft.com/office/drawing/2014/main" id="{A10DD7C5-2FA2-7FCB-AF44-9D7FB83DEAD4}"/>
              </a:ext>
            </a:extLst>
          </p:cNvPr>
          <p:cNvSpPr/>
          <p:nvPr/>
        </p:nvSpPr>
        <p:spPr>
          <a:xfrm>
            <a:off x="1410159" y="3999123"/>
            <a:ext cx="3646583" cy="694063"/>
          </a:xfrm>
          <a:prstGeom prst="roundRect">
            <a:avLst/>
          </a:prstGeom>
          <a:solidFill>
            <a:schemeClr val="accent1">
              <a:alpha val="0"/>
            </a:scheme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BDCE800-23AF-3FE2-99D6-1AC8C899BC42}"/>
              </a:ext>
            </a:extLst>
          </p:cNvPr>
          <p:cNvSpPr/>
          <p:nvPr/>
        </p:nvSpPr>
        <p:spPr>
          <a:xfrm>
            <a:off x="7396449" y="2946851"/>
            <a:ext cx="2917633" cy="503012"/>
          </a:xfrm>
          <a:prstGeom prst="roundRect">
            <a:avLst/>
          </a:prstGeom>
          <a:solidFill>
            <a:schemeClr val="accent1">
              <a:alpha val="0"/>
            </a:scheme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49B36DF-D9E9-D8F8-0214-6E1AB98A4F5D}"/>
              </a:ext>
            </a:extLst>
          </p:cNvPr>
          <p:cNvSpPr/>
          <p:nvPr/>
        </p:nvSpPr>
        <p:spPr>
          <a:xfrm>
            <a:off x="1410159" y="3548667"/>
            <a:ext cx="3646583" cy="374574"/>
          </a:xfrm>
          <a:prstGeom prst="roundRect">
            <a:avLst/>
          </a:prstGeom>
          <a:solidFill>
            <a:schemeClr val="accent1">
              <a:alpha val="0"/>
            </a:schemeClr>
          </a:solid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1186C66-27B0-D694-7A10-F2F0495953A2}"/>
              </a:ext>
            </a:extLst>
          </p:cNvPr>
          <p:cNvSpPr/>
          <p:nvPr/>
        </p:nvSpPr>
        <p:spPr>
          <a:xfrm>
            <a:off x="6267450" y="3884976"/>
            <a:ext cx="4046632" cy="503012"/>
          </a:xfrm>
          <a:prstGeom prst="roundRect">
            <a:avLst/>
          </a:prstGeom>
          <a:solidFill>
            <a:schemeClr val="accent1">
              <a:alpha val="0"/>
            </a:schemeClr>
          </a:solid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4313CAF-34F1-9F29-A23B-DE674ED15DFA}"/>
              </a:ext>
            </a:extLst>
          </p:cNvPr>
          <p:cNvSpPr/>
          <p:nvPr/>
        </p:nvSpPr>
        <p:spPr>
          <a:xfrm>
            <a:off x="1410159" y="4814540"/>
            <a:ext cx="3646583" cy="374574"/>
          </a:xfrm>
          <a:prstGeom prst="roundRect">
            <a:avLst/>
          </a:prstGeom>
          <a:solidFill>
            <a:schemeClr val="accent1">
              <a:alpha val="0"/>
            </a:schemeClr>
          </a:solidFill>
          <a:ln w="38100">
            <a:solidFill>
              <a:srgbClr val="893A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11797E4B-C97B-7295-0489-B412293EA2D1}"/>
              </a:ext>
            </a:extLst>
          </p:cNvPr>
          <p:cNvSpPr/>
          <p:nvPr/>
        </p:nvSpPr>
        <p:spPr>
          <a:xfrm>
            <a:off x="8160885" y="5721518"/>
            <a:ext cx="2153197" cy="503012"/>
          </a:xfrm>
          <a:prstGeom prst="roundRect">
            <a:avLst/>
          </a:prstGeom>
          <a:solidFill>
            <a:schemeClr val="accent1">
              <a:alpha val="0"/>
            </a:schemeClr>
          </a:solidFill>
          <a:ln w="38100">
            <a:solidFill>
              <a:srgbClr val="893A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ctor: Elbow 15">
            <a:extLst>
              <a:ext uri="{FF2B5EF4-FFF2-40B4-BE49-F238E27FC236}">
                <a16:creationId xmlns:a16="http://schemas.microsoft.com/office/drawing/2014/main" id="{9FEDDA9F-CA58-5C69-154D-9B1C3387F679}"/>
              </a:ext>
            </a:extLst>
          </p:cNvPr>
          <p:cNvCxnSpPr>
            <a:cxnSpLocks/>
            <a:stCxn id="13" idx="3"/>
            <a:endCxn id="14" idx="1"/>
          </p:cNvCxnSpPr>
          <p:nvPr/>
        </p:nvCxnSpPr>
        <p:spPr>
          <a:xfrm>
            <a:off x="5056742" y="5001827"/>
            <a:ext cx="3104143" cy="971197"/>
          </a:xfrm>
          <a:prstGeom prst="bentConnector3">
            <a:avLst>
              <a:gd name="adj1" fmla="val 13792"/>
            </a:avLst>
          </a:prstGeom>
          <a:ln w="38100">
            <a:solidFill>
              <a:srgbClr val="893AC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D36921BB-5B85-33E6-4A7B-B982A7965436}"/>
              </a:ext>
            </a:extLst>
          </p:cNvPr>
          <p:cNvCxnSpPr>
            <a:cxnSpLocks/>
            <a:endCxn id="12" idx="1"/>
          </p:cNvCxnSpPr>
          <p:nvPr/>
        </p:nvCxnSpPr>
        <p:spPr>
          <a:xfrm>
            <a:off x="5038326" y="3721989"/>
            <a:ext cx="1229124" cy="414493"/>
          </a:xfrm>
          <a:prstGeom prst="bentConnector3">
            <a:avLst>
              <a:gd name="adj1" fmla="val 3605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99BC941C-56C5-6049-C52D-25D9AB4E3941}"/>
              </a:ext>
            </a:extLst>
          </p:cNvPr>
          <p:cNvCxnSpPr>
            <a:cxnSpLocks/>
            <a:stCxn id="7" idx="1"/>
            <a:endCxn id="8" idx="1"/>
          </p:cNvCxnSpPr>
          <p:nvPr/>
        </p:nvCxnSpPr>
        <p:spPr>
          <a:xfrm rot="10800000" flipH="1">
            <a:off x="1410159" y="3198357"/>
            <a:ext cx="5986290" cy="1147798"/>
          </a:xfrm>
          <a:prstGeom prst="bentConnector3">
            <a:avLst>
              <a:gd name="adj1" fmla="val -5569"/>
            </a:avLst>
          </a:prstGeom>
          <a:ln w="38100">
            <a:solidFill>
              <a:srgbClr val="0AB6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369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406400"/>
            <a:ext cx="11138419" cy="1083733"/>
          </a:xfrm>
        </p:spPr>
        <p:txBody>
          <a:bodyPr>
            <a:normAutofit/>
          </a:bodyPr>
          <a:lstStyle/>
          <a:p>
            <a:r>
              <a:rPr lang="en-US" sz="4000" dirty="0"/>
              <a:t>Website Redesign</a:t>
            </a:r>
            <a:endParaRPr lang="en-US" dirty="0"/>
          </a:p>
        </p:txBody>
      </p:sp>
      <p:sp>
        <p:nvSpPr>
          <p:cNvPr id="6" name="Text Placeholder 5">
            <a:extLst>
              <a:ext uri="{FF2B5EF4-FFF2-40B4-BE49-F238E27FC236}">
                <a16:creationId xmlns:a16="http://schemas.microsoft.com/office/drawing/2014/main" id="{231652F3-E83C-4D81-BBE9-21C80DDD4E82}"/>
              </a:ext>
            </a:extLst>
          </p:cNvPr>
          <p:cNvSpPr>
            <a:spLocks noGrp="1"/>
          </p:cNvSpPr>
          <p:nvPr>
            <p:ph type="body" sz="quarter" idx="13"/>
          </p:nvPr>
        </p:nvSpPr>
        <p:spPr>
          <a:xfrm>
            <a:off x="333909" y="1660796"/>
            <a:ext cx="6144010" cy="4227301"/>
          </a:xfrm>
          <a:ln>
            <a:solidFill>
              <a:schemeClr val="accent1"/>
            </a:solidFill>
          </a:ln>
        </p:spPr>
        <p:txBody>
          <a:bodyPr>
            <a:normAutofit/>
          </a:bodyPr>
          <a:lstStyle/>
          <a:p>
            <a:pPr marL="0" indent="0">
              <a:buNone/>
            </a:pPr>
            <a:r>
              <a:rPr lang="en-US" dirty="0">
                <a:solidFill>
                  <a:schemeClr val="tx2"/>
                </a:solidFill>
                <a:latin typeface="+mj-lt"/>
              </a:rPr>
              <a:t>NYC DOF Website </a:t>
            </a:r>
            <a:r>
              <a:rPr lang="en-US" sz="1800" b="0" dirty="0">
                <a:solidFill>
                  <a:schemeClr val="tx2"/>
                </a:solidFill>
                <a:latin typeface="+mj-lt"/>
              </a:rPr>
              <a:t>(</a:t>
            </a:r>
            <a:r>
              <a:rPr lang="en-US" sz="1800" b="0" dirty="0">
                <a:solidFill>
                  <a:schemeClr val="tx2"/>
                </a:solidFill>
                <a:latin typeface="+mj-lt"/>
                <a:hlinkClick r:id="rId2">
                  <a:extLst>
                    <a:ext uri="{A12FA001-AC4F-418D-AE19-62706E023703}">
                      <ahyp:hlinkClr xmlns:ahyp="http://schemas.microsoft.com/office/drawing/2018/hyperlinkcolor" val="tx"/>
                    </a:ext>
                  </a:extLst>
                </a:hlinkClick>
              </a:rPr>
              <a:t>https://www.nyc.gov/site/finance/index.page</a:t>
            </a:r>
            <a:r>
              <a:rPr lang="en-US" sz="1800" b="0" dirty="0">
                <a:solidFill>
                  <a:schemeClr val="tx2"/>
                </a:solidFill>
                <a:latin typeface="+mj-lt"/>
              </a:rPr>
              <a:t>)</a:t>
            </a:r>
          </a:p>
          <a:p>
            <a:endParaRPr lang="en-US" sz="1800" b="0" dirty="0">
              <a:solidFill>
                <a:schemeClr val="tx2"/>
              </a:solidFill>
              <a:latin typeface="+mj-lt"/>
            </a:endParaRPr>
          </a:p>
          <a:p>
            <a:r>
              <a:rPr lang="en-US" sz="2000" b="0" dirty="0">
                <a:solidFill>
                  <a:schemeClr val="tx2"/>
                </a:solidFill>
                <a:latin typeface="+mj-lt"/>
              </a:rPr>
              <a:t>DOF hired an independent research firm to interview New Yorkers and identify pain points which helped shaped the redesign</a:t>
            </a:r>
          </a:p>
          <a:p>
            <a:endParaRPr lang="en-US" sz="2000" b="0" dirty="0">
              <a:solidFill>
                <a:schemeClr val="tx2"/>
              </a:solidFill>
              <a:latin typeface="+mj-lt"/>
            </a:endParaRPr>
          </a:p>
          <a:p>
            <a:r>
              <a:rPr lang="en-US" sz="2000" b="0" dirty="0">
                <a:solidFill>
                  <a:schemeClr val="tx2"/>
                </a:solidFill>
                <a:effectLst/>
                <a:latin typeface="+mj-lt"/>
                <a:ea typeface="Times New Roman" panose="02020603050405020304" pitchFamily="18" charset="0"/>
                <a:cs typeface="Aptos" panose="020B0004020202020204" pitchFamily="34" charset="0"/>
              </a:rPr>
              <a:t>Taking direct feedback from New Yorkers combined with website analytics and user experience testing resulted in a new website truly designed by and for the people that use it.</a:t>
            </a:r>
            <a:endParaRPr lang="en-US" dirty="0">
              <a:solidFill>
                <a:schemeClr val="tx2"/>
              </a:solidFill>
            </a:endParaRPr>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36</a:t>
            </a:fld>
            <a:endParaRPr lang="en-US"/>
          </a:p>
        </p:txBody>
      </p:sp>
      <p:pic>
        <p:nvPicPr>
          <p:cNvPr id="5" name="Picture 4">
            <a:extLst>
              <a:ext uri="{FF2B5EF4-FFF2-40B4-BE49-F238E27FC236}">
                <a16:creationId xmlns:a16="http://schemas.microsoft.com/office/drawing/2014/main" id="{BF141195-B273-767B-1DEE-0FAA03F438A8}"/>
              </a:ext>
            </a:extLst>
          </p:cNvPr>
          <p:cNvPicPr>
            <a:picLocks noChangeAspect="1"/>
          </p:cNvPicPr>
          <p:nvPr/>
        </p:nvPicPr>
        <p:blipFill>
          <a:blip r:embed="rId3">
            <a:alphaModFix amt="70000"/>
          </a:blip>
          <a:stretch>
            <a:fillRect/>
          </a:stretch>
        </p:blipFill>
        <p:spPr>
          <a:xfrm>
            <a:off x="6588088" y="1660796"/>
            <a:ext cx="5270004" cy="5030146"/>
          </a:xfrm>
          <a:prstGeom prst="rect">
            <a:avLst/>
          </a:prstGeom>
        </p:spPr>
      </p:pic>
    </p:spTree>
    <p:extLst>
      <p:ext uri="{BB962C8B-B14F-4D97-AF65-F5344CB8AC3E}">
        <p14:creationId xmlns:p14="http://schemas.microsoft.com/office/powerpoint/2010/main" val="48947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58AD-DB42-D415-C577-C756A1D272D6}"/>
              </a:ext>
            </a:extLst>
          </p:cNvPr>
          <p:cNvSpPr>
            <a:spLocks noGrp="1"/>
          </p:cNvSpPr>
          <p:nvPr>
            <p:ph type="title"/>
          </p:nvPr>
        </p:nvSpPr>
        <p:spPr>
          <a:xfrm>
            <a:off x="411814" y="262759"/>
            <a:ext cx="8501450" cy="2762452"/>
          </a:xfrm>
        </p:spPr>
        <p:txBody>
          <a:bodyPr>
            <a:normAutofit/>
          </a:bodyPr>
          <a:lstStyle/>
          <a:p>
            <a:r>
              <a:rPr lang="en-US" dirty="0"/>
              <a:t>Process Overview</a:t>
            </a:r>
            <a:br>
              <a:rPr lang="en-US" dirty="0"/>
            </a:br>
            <a:r>
              <a:rPr lang="en-US" dirty="0"/>
              <a:t>   - Public Improvement Liens</a:t>
            </a:r>
            <a:br>
              <a:rPr lang="en-US" dirty="0"/>
            </a:br>
            <a:r>
              <a:rPr lang="en-US" dirty="0"/>
              <a:t>   - Bankruptcy</a:t>
            </a:r>
          </a:p>
        </p:txBody>
      </p:sp>
      <p:sp>
        <p:nvSpPr>
          <p:cNvPr id="3" name="Text Placeholder 2">
            <a:extLst>
              <a:ext uri="{FF2B5EF4-FFF2-40B4-BE49-F238E27FC236}">
                <a16:creationId xmlns:a16="http://schemas.microsoft.com/office/drawing/2014/main" id="{0626A440-F58D-2F1E-E699-2EC74F837839}"/>
              </a:ext>
            </a:extLst>
          </p:cNvPr>
          <p:cNvSpPr>
            <a:spLocks noGrp="1"/>
          </p:cNvSpPr>
          <p:nvPr>
            <p:ph type="body" idx="1"/>
          </p:nvPr>
        </p:nvSpPr>
        <p:spPr/>
        <p:txBody>
          <a:bodyPr/>
          <a:lstStyle/>
          <a:p>
            <a:r>
              <a:rPr lang="en-US" dirty="0"/>
              <a:t>Collections</a:t>
            </a:r>
          </a:p>
        </p:txBody>
      </p:sp>
      <p:sp>
        <p:nvSpPr>
          <p:cNvPr id="4" name="Slide Number Placeholder 3">
            <a:extLst>
              <a:ext uri="{FF2B5EF4-FFF2-40B4-BE49-F238E27FC236}">
                <a16:creationId xmlns:a16="http://schemas.microsoft.com/office/drawing/2014/main" id="{CC8E2372-9E98-5843-A6EF-A11A03CC3831}"/>
              </a:ext>
            </a:extLst>
          </p:cNvPr>
          <p:cNvSpPr>
            <a:spLocks noGrp="1"/>
          </p:cNvSpPr>
          <p:nvPr>
            <p:ph type="sldNum" sz="quarter" idx="12"/>
          </p:nvPr>
        </p:nvSpPr>
        <p:spPr/>
        <p:txBody>
          <a:bodyPr/>
          <a:lstStyle/>
          <a:p>
            <a:fld id="{771AABBD-9DB8-A246-B64A-D658E31C8E4C}" type="slidenum">
              <a:rPr lang="en-US" smtClean="0"/>
              <a:t>37</a:t>
            </a:fld>
            <a:endParaRPr lang="en-US"/>
          </a:p>
        </p:txBody>
      </p:sp>
    </p:spTree>
    <p:extLst>
      <p:ext uri="{BB962C8B-B14F-4D97-AF65-F5344CB8AC3E}">
        <p14:creationId xmlns:p14="http://schemas.microsoft.com/office/powerpoint/2010/main" val="3534287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A1FF291-DF4C-7C1E-5B12-9E936B8D8095}"/>
              </a:ext>
            </a:extLst>
          </p:cNvPr>
          <p:cNvSpPr txBox="1">
            <a:spLocks/>
          </p:cNvSpPr>
          <p:nvPr/>
        </p:nvSpPr>
        <p:spPr>
          <a:xfrm>
            <a:off x="509499" y="1188522"/>
            <a:ext cx="11153078" cy="4936474"/>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lumMod val="75000"/>
                </a:schemeClr>
              </a:buClr>
              <a:buSzPct val="70000"/>
              <a:buFont typeface="Wingdings" pitchFamily="2" charset="2"/>
              <a:buChar char="q"/>
              <a:defRPr sz="28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lumMod val="75000"/>
                </a:schemeClr>
              </a:buClr>
              <a:buFont typeface="Wingdings" pitchFamily="2" charset="2"/>
              <a:buChar char="§"/>
              <a:defRPr sz="22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lumMod val="75000"/>
                </a:schemeClr>
              </a:buClr>
              <a:buSzPct val="70000"/>
              <a:buFont typeface="Wingdings" pitchFamily="2" charset="2"/>
              <a:buChar char="Ø"/>
              <a:defRPr sz="22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lumMod val="75000"/>
                </a:schemeClr>
              </a:buClr>
              <a:buSzPct val="98000"/>
              <a:buFont typeface="Courier New" panose="02070309020205020404" pitchFamily="49" charset="0"/>
              <a:buChar char="o"/>
              <a:defRPr sz="2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US" sz="2400" dirty="0">
                <a:latin typeface="Calibri" panose="020F0502020204030204" pitchFamily="34" charset="0"/>
                <a:ea typeface="Calibri" panose="020F0502020204030204" pitchFamily="34" charset="0"/>
                <a:cs typeface="Calibri" panose="020F0502020204030204" pitchFamily="34" charset="0"/>
              </a:rPr>
              <a:t>Public Improvement Lien Process Overview</a:t>
            </a:r>
          </a:p>
          <a:p>
            <a:pPr marL="0" indent="0" algn="ctr">
              <a:buFont typeface="Wingdings" pitchFamily="2" charset="2"/>
              <a:buNone/>
            </a:pPr>
            <a:endParaRPr lang="en-US" sz="2400" b="0" dirty="0">
              <a:latin typeface="Calibri" panose="020F0502020204030204" pitchFamily="34" charset="0"/>
              <a:ea typeface="Calibri" panose="020F0502020204030204" pitchFamily="34" charset="0"/>
              <a:cs typeface="Calibri" panose="020F0502020204030204" pitchFamily="34" charset="0"/>
            </a:endParaRPr>
          </a:p>
          <a:p>
            <a:r>
              <a:rPr lang="en-US" sz="2400" b="0" dirty="0">
                <a:latin typeface="Calibri" panose="020F0502020204030204" pitchFamily="34" charset="0"/>
                <a:ea typeface="Calibri" panose="020F0502020204030204" pitchFamily="34" charset="0"/>
                <a:cs typeface="Calibri" panose="020F0502020204030204" pitchFamily="34" charset="0"/>
              </a:rPr>
              <a:t>When DOF receives a Notice of Lien, DOF works with the NYC Law Department, the NYC Comptroller, and various NYC agencies.</a:t>
            </a:r>
          </a:p>
          <a:p>
            <a:r>
              <a:rPr lang="en-US" sz="2400" b="0" dirty="0">
                <a:latin typeface="Calibri" panose="020F0502020204030204" pitchFamily="34" charset="0"/>
                <a:ea typeface="Calibri" panose="020F0502020204030204" pitchFamily="34" charset="0"/>
                <a:cs typeface="Calibri" panose="020F0502020204030204" pitchFamily="34" charset="0"/>
              </a:rPr>
              <a:t>If the Notice of Lien is complete, payment to the contractor will be withheld until the amount withheld equals 150% of the face value of the public improvement lien. See New York Lien Law Section 21(6-a).</a:t>
            </a:r>
          </a:p>
          <a:p>
            <a:r>
              <a:rPr lang="en-US" sz="2400" b="0" dirty="0">
                <a:latin typeface="Calibri" panose="020F0502020204030204" pitchFamily="34" charset="0"/>
                <a:ea typeface="Calibri" panose="020F0502020204030204" pitchFamily="34" charset="0"/>
                <a:cs typeface="Calibri" panose="020F0502020204030204" pitchFamily="34" charset="0"/>
              </a:rPr>
              <a:t>The lien is recorded on the Public Improvement Lien Docket.</a:t>
            </a:r>
          </a:p>
          <a:p>
            <a:r>
              <a:rPr lang="en-US" sz="2400" b="0" dirty="0">
                <a:latin typeface="Calibri" panose="020F0502020204030204" pitchFamily="34" charset="0"/>
                <a:ea typeface="Calibri" panose="020F0502020204030204" pitchFamily="34" charset="0"/>
                <a:cs typeface="Calibri" panose="020F0502020204030204" pitchFamily="34" charset="0"/>
              </a:rPr>
              <a:t>DOF’s Public Improvement Lien Docket and Public Improvement Lien Form can be located online on DOF’s website by visiting:</a:t>
            </a:r>
          </a:p>
          <a:p>
            <a:pPr marL="0" indent="0">
              <a:buNone/>
            </a:pPr>
            <a:r>
              <a:rPr lang="en-US" sz="2400" b="0" dirty="0">
                <a:latin typeface="Calibri" panose="020F0502020204030204" pitchFamily="34" charset="0"/>
                <a:ea typeface="Calibri" panose="020F0502020204030204" pitchFamily="34" charset="0"/>
                <a:cs typeface="Calibri" panose="020F0502020204030204" pitchFamily="34" charset="0"/>
              </a:rPr>
              <a:t>   </a:t>
            </a:r>
            <a:r>
              <a:rPr lang="en-US" sz="2000" b="0" dirty="0">
                <a:latin typeface="Calibri" panose="020F0502020204030204" pitchFamily="34" charset="0"/>
                <a:ea typeface="Calibri" panose="020F0502020204030204" pitchFamily="34" charset="0"/>
                <a:cs typeface="Calibri" panose="020F0502020204030204" pitchFamily="34" charset="0"/>
                <a:hlinkClick r:id="rId2"/>
              </a:rPr>
              <a:t>https://www.nyc.gov/site/finance/about/public-improvement-lien-mechanics-lien.page</a:t>
            </a:r>
            <a:endParaRPr lang="en-US" sz="2000" b="0" dirty="0">
              <a:latin typeface="Calibri" panose="020F0502020204030204" pitchFamily="34" charset="0"/>
              <a:ea typeface="Calibri" panose="020F0502020204030204" pitchFamily="34" charset="0"/>
              <a:cs typeface="Calibri" panose="020F0502020204030204" pitchFamily="34" charset="0"/>
            </a:endParaRPr>
          </a:p>
          <a:p>
            <a:r>
              <a:rPr lang="en-US" sz="2400" b="0" dirty="0">
                <a:latin typeface="Calibri" panose="020F0502020204030204" pitchFamily="34" charset="0"/>
                <a:ea typeface="Calibri" panose="020F0502020204030204" pitchFamily="34" charset="0"/>
                <a:cs typeface="Calibri" panose="020F0502020204030204" pitchFamily="34" charset="0"/>
              </a:rPr>
              <a:t>See </a:t>
            </a:r>
            <a:r>
              <a:rPr lang="en-US" sz="2400" b="0" dirty="0">
                <a:latin typeface="Calibri" panose="020F0502020204030204" pitchFamily="34" charset="0"/>
                <a:ea typeface="Calibri" panose="020F0502020204030204" pitchFamily="34" charset="0"/>
                <a:cs typeface="Calibri" panose="020F0502020204030204" pitchFamily="34" charset="0"/>
                <a:hlinkClick r:id="rId3" action="ppaction://hlinksldjump"/>
              </a:rPr>
              <a:t>Appendix G</a:t>
            </a:r>
            <a:r>
              <a:rPr lang="en-US" sz="2400" b="0" dirty="0">
                <a:latin typeface="Calibri" panose="020F0502020204030204" pitchFamily="34" charset="0"/>
                <a:ea typeface="Calibri" panose="020F0502020204030204" pitchFamily="34" charset="0"/>
                <a:cs typeface="Calibri" panose="020F0502020204030204" pitchFamily="34" charset="0"/>
              </a:rPr>
              <a:t> for more details</a:t>
            </a:r>
          </a:p>
        </p:txBody>
      </p:sp>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406400"/>
            <a:ext cx="11138419" cy="1083733"/>
          </a:xfrm>
        </p:spPr>
        <p:txBody>
          <a:bodyPr>
            <a:normAutofit/>
          </a:bodyPr>
          <a:lstStyle/>
          <a:p>
            <a:r>
              <a:rPr lang="en-US" sz="4000" dirty="0"/>
              <a:t>Public Improvement Lien</a:t>
            </a:r>
            <a:endParaRPr lang="en-US" dirty="0"/>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38</a:t>
            </a:fld>
            <a:endParaRPr lang="en-US"/>
          </a:p>
        </p:txBody>
      </p:sp>
    </p:spTree>
    <p:extLst>
      <p:ext uri="{BB962C8B-B14F-4D97-AF65-F5344CB8AC3E}">
        <p14:creationId xmlns:p14="http://schemas.microsoft.com/office/powerpoint/2010/main" val="2878475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A1FF291-DF4C-7C1E-5B12-9E936B8D8095}"/>
              </a:ext>
            </a:extLst>
          </p:cNvPr>
          <p:cNvSpPr txBox="1">
            <a:spLocks/>
          </p:cNvSpPr>
          <p:nvPr/>
        </p:nvSpPr>
        <p:spPr>
          <a:xfrm>
            <a:off x="509499" y="1188522"/>
            <a:ext cx="11153078" cy="4936474"/>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lumMod val="75000"/>
                </a:schemeClr>
              </a:buClr>
              <a:buSzPct val="70000"/>
              <a:buFont typeface="Wingdings" pitchFamily="2" charset="2"/>
              <a:buChar char="q"/>
              <a:defRPr sz="28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lumMod val="75000"/>
                </a:schemeClr>
              </a:buClr>
              <a:buFont typeface="Wingdings" pitchFamily="2" charset="2"/>
              <a:buChar char="§"/>
              <a:defRPr sz="22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lumMod val="75000"/>
                </a:schemeClr>
              </a:buClr>
              <a:buSzPct val="70000"/>
              <a:buFont typeface="Wingdings" pitchFamily="2" charset="2"/>
              <a:buChar char="Ø"/>
              <a:defRPr sz="22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lumMod val="75000"/>
                </a:schemeClr>
              </a:buClr>
              <a:buSzPct val="98000"/>
              <a:buFont typeface="Courier New" panose="02070309020205020404" pitchFamily="49" charset="0"/>
              <a:buChar char="o"/>
              <a:defRPr sz="2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US" sz="2400" dirty="0">
                <a:latin typeface="Calibri" panose="020F0502020204030204" pitchFamily="34" charset="0"/>
                <a:ea typeface="Calibri" panose="020F0502020204030204" pitchFamily="34" charset="0"/>
                <a:cs typeface="Calibri" panose="020F0502020204030204" pitchFamily="34" charset="0"/>
              </a:rPr>
              <a:t>NYC DOF’s Bankruptcy Process Overview</a:t>
            </a:r>
          </a:p>
          <a:p>
            <a:pPr marL="0" indent="0" algn="ctr">
              <a:buFont typeface="Wingdings" pitchFamily="2" charset="2"/>
              <a:buNone/>
            </a:pPr>
            <a:endParaRPr lang="en-US" sz="2400" b="0" dirty="0">
              <a:latin typeface="Calibri" panose="020F0502020204030204" pitchFamily="34" charset="0"/>
              <a:ea typeface="Calibri" panose="020F0502020204030204" pitchFamily="34" charset="0"/>
              <a:cs typeface="Calibri" panose="020F0502020204030204" pitchFamily="34" charset="0"/>
            </a:endParaRPr>
          </a:p>
          <a:p>
            <a:r>
              <a:rPr lang="en-US" sz="2400" b="0" dirty="0">
                <a:latin typeface="Calibri" panose="020F0502020204030204" pitchFamily="34" charset="0"/>
                <a:ea typeface="Calibri" panose="020F0502020204030204" pitchFamily="34" charset="0"/>
                <a:cs typeface="Calibri" panose="020F0502020204030204" pitchFamily="34" charset="0"/>
              </a:rPr>
              <a:t>The New York City Department of Finance (DOF) receives electronic bankruptcy notices through the Bankruptcy Noticing Center, in addition DOF receives daily paper bankruptcy notices. </a:t>
            </a:r>
          </a:p>
          <a:p>
            <a:r>
              <a:rPr lang="en-US" sz="2400" b="0" dirty="0">
                <a:latin typeface="Calibri" panose="020F0502020204030204" pitchFamily="34" charset="0"/>
                <a:ea typeface="Calibri" panose="020F0502020204030204" pitchFamily="34" charset="0"/>
                <a:cs typeface="Calibri" panose="020F0502020204030204" pitchFamily="34" charset="0"/>
              </a:rPr>
              <a:t>The appropriate divisions at DOF are notified of the new bankruptcy notices and bankruptcy alerts are placed on those  taxpayers/ respondents who have filed bankruptcies and DOF stops all collection enforcement action. </a:t>
            </a:r>
          </a:p>
          <a:p>
            <a:r>
              <a:rPr lang="en-US" sz="2400" b="0" dirty="0">
                <a:latin typeface="Calibri" panose="020F0502020204030204" pitchFamily="34" charset="0"/>
                <a:ea typeface="Calibri" panose="020F0502020204030204" pitchFamily="34" charset="0"/>
                <a:cs typeface="Calibri" panose="020F0502020204030204" pitchFamily="34" charset="0"/>
              </a:rPr>
              <a:t>DOF is also notified when bankruptcies are dismissed or terminated and will release the holds and continue enforcement action when appropriate. </a:t>
            </a:r>
          </a:p>
          <a:p>
            <a:r>
              <a:rPr lang="en-US" sz="2400" b="0" dirty="0">
                <a:latin typeface="Calibri" panose="020F0502020204030204" pitchFamily="34" charset="0"/>
                <a:ea typeface="Calibri" panose="020F0502020204030204" pitchFamily="34" charset="0"/>
                <a:cs typeface="Calibri" panose="020F0502020204030204" pitchFamily="34" charset="0"/>
              </a:rPr>
              <a:t>See </a:t>
            </a:r>
            <a:r>
              <a:rPr lang="en-US" sz="2400" b="0" dirty="0">
                <a:latin typeface="Calibri" panose="020F0502020204030204" pitchFamily="34" charset="0"/>
                <a:ea typeface="Calibri" panose="020F0502020204030204" pitchFamily="34" charset="0"/>
                <a:cs typeface="Calibri" panose="020F0502020204030204" pitchFamily="34" charset="0"/>
                <a:hlinkClick r:id="rId2" action="ppaction://hlinksldjump"/>
              </a:rPr>
              <a:t>Appendix H</a:t>
            </a:r>
            <a:r>
              <a:rPr lang="en-US" sz="2400" b="0" dirty="0">
                <a:latin typeface="Calibri" panose="020F0502020204030204" pitchFamily="34" charset="0"/>
                <a:ea typeface="Calibri" panose="020F0502020204030204" pitchFamily="34" charset="0"/>
                <a:cs typeface="Calibri" panose="020F0502020204030204" pitchFamily="34" charset="0"/>
              </a:rPr>
              <a:t> for more details</a:t>
            </a:r>
          </a:p>
        </p:txBody>
      </p:sp>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406400"/>
            <a:ext cx="11138419" cy="1083733"/>
          </a:xfrm>
        </p:spPr>
        <p:txBody>
          <a:bodyPr>
            <a:normAutofit/>
          </a:bodyPr>
          <a:lstStyle/>
          <a:p>
            <a:r>
              <a:rPr lang="en-US" sz="4000" dirty="0"/>
              <a:t>Bankruptcy</a:t>
            </a:r>
            <a:endParaRPr lang="en-US" dirty="0"/>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39</a:t>
            </a:fld>
            <a:endParaRPr lang="en-US"/>
          </a:p>
        </p:txBody>
      </p:sp>
    </p:spTree>
    <p:extLst>
      <p:ext uri="{BB962C8B-B14F-4D97-AF65-F5344CB8AC3E}">
        <p14:creationId xmlns:p14="http://schemas.microsoft.com/office/powerpoint/2010/main" val="3999651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4</a:t>
            </a:fld>
            <a:endParaRPr lang="en-US"/>
          </a:p>
        </p:txBody>
      </p:sp>
      <p:pic>
        <p:nvPicPr>
          <p:cNvPr id="5" name="Picture 4">
            <a:extLst>
              <a:ext uri="{FF2B5EF4-FFF2-40B4-BE49-F238E27FC236}">
                <a16:creationId xmlns:a16="http://schemas.microsoft.com/office/drawing/2014/main" id="{876B5F41-E192-914E-B3EA-4812D8FD22DA}"/>
              </a:ext>
            </a:extLst>
          </p:cNvPr>
          <p:cNvPicPr>
            <a:picLocks noChangeAspect="1"/>
          </p:cNvPicPr>
          <p:nvPr/>
        </p:nvPicPr>
        <p:blipFill>
          <a:blip r:embed="rId3">
            <a:alphaModFix amt="30000"/>
          </a:blip>
          <a:stretch>
            <a:fillRect/>
          </a:stretch>
        </p:blipFill>
        <p:spPr>
          <a:xfrm>
            <a:off x="695325" y="988531"/>
            <a:ext cx="6610350" cy="5082760"/>
          </a:xfrm>
          <a:prstGeom prst="rect">
            <a:avLst/>
          </a:prstGeom>
        </p:spPr>
      </p:pic>
      <p:sp>
        <p:nvSpPr>
          <p:cNvPr id="6" name="TextBox 5">
            <a:extLst>
              <a:ext uri="{FF2B5EF4-FFF2-40B4-BE49-F238E27FC236}">
                <a16:creationId xmlns:a16="http://schemas.microsoft.com/office/drawing/2014/main" id="{48C88D79-BB1A-1BD5-5546-17E59F33AFDE}"/>
              </a:ext>
            </a:extLst>
          </p:cNvPr>
          <p:cNvSpPr txBox="1"/>
          <p:nvPr/>
        </p:nvSpPr>
        <p:spPr>
          <a:xfrm>
            <a:off x="1678326" y="2558265"/>
            <a:ext cx="461665" cy="2476072"/>
          </a:xfrm>
          <a:prstGeom prst="rect">
            <a:avLst/>
          </a:prstGeom>
          <a:noFill/>
        </p:spPr>
        <p:txBody>
          <a:bodyPr vert="vert270" wrap="square" rtlCol="0">
            <a:spAutoFit/>
          </a:bodyPr>
          <a:lstStyle/>
          <a:p>
            <a:pPr algn="ctr"/>
            <a:r>
              <a:rPr lang="en-US" b="1" dirty="0">
                <a:solidFill>
                  <a:schemeClr val="accent2">
                    <a:lumMod val="75000"/>
                  </a:schemeClr>
                </a:solidFill>
              </a:rPr>
              <a:t>Fairness</a:t>
            </a:r>
          </a:p>
        </p:txBody>
      </p:sp>
      <p:sp>
        <p:nvSpPr>
          <p:cNvPr id="9" name="TextBox 8">
            <a:extLst>
              <a:ext uri="{FF2B5EF4-FFF2-40B4-BE49-F238E27FC236}">
                <a16:creationId xmlns:a16="http://schemas.microsoft.com/office/drawing/2014/main" id="{769BA55F-72A7-8579-DF68-AA9F18396C9E}"/>
              </a:ext>
            </a:extLst>
          </p:cNvPr>
          <p:cNvSpPr txBox="1"/>
          <p:nvPr/>
        </p:nvSpPr>
        <p:spPr>
          <a:xfrm>
            <a:off x="3043077" y="2558265"/>
            <a:ext cx="461665" cy="2476072"/>
          </a:xfrm>
          <a:prstGeom prst="rect">
            <a:avLst/>
          </a:prstGeom>
          <a:noFill/>
        </p:spPr>
        <p:txBody>
          <a:bodyPr vert="vert270" wrap="square" rtlCol="0">
            <a:spAutoFit/>
          </a:bodyPr>
          <a:lstStyle/>
          <a:p>
            <a:pPr algn="ctr"/>
            <a:r>
              <a:rPr lang="en-US" b="1" dirty="0">
                <a:solidFill>
                  <a:schemeClr val="accent6">
                    <a:lumMod val="75000"/>
                  </a:schemeClr>
                </a:solidFill>
              </a:rPr>
              <a:t>Transparency</a:t>
            </a:r>
          </a:p>
        </p:txBody>
      </p:sp>
      <p:sp>
        <p:nvSpPr>
          <p:cNvPr id="10" name="TextBox 9">
            <a:extLst>
              <a:ext uri="{FF2B5EF4-FFF2-40B4-BE49-F238E27FC236}">
                <a16:creationId xmlns:a16="http://schemas.microsoft.com/office/drawing/2014/main" id="{8F5D73EF-3395-0F0D-9982-EDBD4D4B9BEE}"/>
              </a:ext>
            </a:extLst>
          </p:cNvPr>
          <p:cNvSpPr txBox="1"/>
          <p:nvPr/>
        </p:nvSpPr>
        <p:spPr>
          <a:xfrm>
            <a:off x="4420648" y="2558265"/>
            <a:ext cx="461665" cy="2568539"/>
          </a:xfrm>
          <a:prstGeom prst="rect">
            <a:avLst/>
          </a:prstGeom>
          <a:noFill/>
        </p:spPr>
        <p:txBody>
          <a:bodyPr vert="vert270" wrap="square" rtlCol="0">
            <a:spAutoFit/>
          </a:bodyPr>
          <a:lstStyle/>
          <a:p>
            <a:pPr algn="ctr"/>
            <a:r>
              <a:rPr lang="en-US" b="1" dirty="0">
                <a:solidFill>
                  <a:srgbClr val="7030A0"/>
                </a:solidFill>
              </a:rPr>
              <a:t>Efficient</a:t>
            </a:r>
            <a:r>
              <a:rPr lang="en-US" sz="1600" b="1" dirty="0">
                <a:solidFill>
                  <a:srgbClr val="7030A0"/>
                </a:solidFill>
              </a:rPr>
              <a:t> | Effective</a:t>
            </a:r>
          </a:p>
        </p:txBody>
      </p:sp>
      <p:sp>
        <p:nvSpPr>
          <p:cNvPr id="11" name="TextBox 10">
            <a:extLst>
              <a:ext uri="{FF2B5EF4-FFF2-40B4-BE49-F238E27FC236}">
                <a16:creationId xmlns:a16="http://schemas.microsoft.com/office/drawing/2014/main" id="{B9F31238-C98D-851B-CF90-CE39783DB710}"/>
              </a:ext>
            </a:extLst>
          </p:cNvPr>
          <p:cNvSpPr txBox="1"/>
          <p:nvPr/>
        </p:nvSpPr>
        <p:spPr>
          <a:xfrm>
            <a:off x="5767442" y="2558265"/>
            <a:ext cx="461665" cy="2476072"/>
          </a:xfrm>
          <a:prstGeom prst="rect">
            <a:avLst/>
          </a:prstGeom>
          <a:noFill/>
        </p:spPr>
        <p:txBody>
          <a:bodyPr vert="vert270" wrap="square" rtlCol="0">
            <a:spAutoFit/>
          </a:bodyPr>
          <a:lstStyle/>
          <a:p>
            <a:pPr algn="ctr"/>
            <a:r>
              <a:rPr lang="en-US" b="1" dirty="0">
                <a:solidFill>
                  <a:srgbClr val="FFFF00"/>
                </a:solidFill>
              </a:rPr>
              <a:t>Customer Service</a:t>
            </a:r>
          </a:p>
        </p:txBody>
      </p:sp>
      <p:sp>
        <p:nvSpPr>
          <p:cNvPr id="12" name="TextBox 11">
            <a:extLst>
              <a:ext uri="{FF2B5EF4-FFF2-40B4-BE49-F238E27FC236}">
                <a16:creationId xmlns:a16="http://schemas.microsoft.com/office/drawing/2014/main" id="{26664660-9BC8-79EA-03FF-22006E9733F8}"/>
              </a:ext>
            </a:extLst>
          </p:cNvPr>
          <p:cNvSpPr txBox="1"/>
          <p:nvPr/>
        </p:nvSpPr>
        <p:spPr>
          <a:xfrm>
            <a:off x="2352957" y="1735612"/>
            <a:ext cx="3295083" cy="369332"/>
          </a:xfrm>
          <a:prstGeom prst="rect">
            <a:avLst/>
          </a:prstGeom>
          <a:solidFill>
            <a:schemeClr val="bg1">
              <a:lumMod val="85000"/>
              <a:alpha val="60000"/>
            </a:schemeClr>
          </a:solidFill>
        </p:spPr>
        <p:txBody>
          <a:bodyPr vert="horz"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a:ln/>
                <a:solidFill>
                  <a:schemeClr val="tx2"/>
                </a:solidFill>
              </a:rPr>
              <a:t>NYC Department of Finance</a:t>
            </a:r>
          </a:p>
        </p:txBody>
      </p:sp>
      <p:sp>
        <p:nvSpPr>
          <p:cNvPr id="13" name="TextBox 12">
            <a:extLst>
              <a:ext uri="{FF2B5EF4-FFF2-40B4-BE49-F238E27FC236}">
                <a16:creationId xmlns:a16="http://schemas.microsoft.com/office/drawing/2014/main" id="{EED8C529-F8C2-0E60-0A38-75E84B3DDF7E}"/>
              </a:ext>
            </a:extLst>
          </p:cNvPr>
          <p:cNvSpPr txBox="1"/>
          <p:nvPr/>
        </p:nvSpPr>
        <p:spPr>
          <a:xfrm>
            <a:off x="7378557" y="2531861"/>
            <a:ext cx="4140485"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i="0" u="none" strike="noStrike" baseline="0" dirty="0">
                <a:solidFill>
                  <a:schemeClr val="tx1">
                    <a:lumMod val="65000"/>
                    <a:lumOff val="35000"/>
                  </a:schemeClr>
                </a:solidFill>
                <a:latin typeface="Calibri" panose="020F0502020204030204" pitchFamily="34" charset="0"/>
              </a:rPr>
              <a:t>NYC Department of Finance (DOF) </a:t>
            </a:r>
            <a:r>
              <a:rPr lang="en-US" sz="2400" b="0" i="0" u="none" strike="noStrike" baseline="0" dirty="0">
                <a:solidFill>
                  <a:schemeClr val="tx1">
                    <a:lumMod val="65000"/>
                    <a:lumOff val="35000"/>
                  </a:schemeClr>
                </a:solidFill>
                <a:latin typeface="Calibri" panose="020F0502020204030204" pitchFamily="34" charset="0"/>
              </a:rPr>
              <a:t>is responsible for administering the tax revenue laws of the city </a:t>
            </a:r>
            <a:r>
              <a:rPr lang="en-US" sz="2400" b="1" i="0" strike="noStrike" baseline="0" dirty="0">
                <a:solidFill>
                  <a:schemeClr val="accent2">
                    <a:lumMod val="75000"/>
                  </a:schemeClr>
                </a:solidFill>
                <a:latin typeface="Calibri" panose="020F0502020204030204" pitchFamily="34" charset="0"/>
              </a:rPr>
              <a:t>fairly</a:t>
            </a:r>
            <a:r>
              <a:rPr lang="en-US" sz="2400" b="0" i="0" u="none" strike="noStrike" baseline="0" dirty="0">
                <a:solidFill>
                  <a:schemeClr val="tx1">
                    <a:lumMod val="65000"/>
                    <a:lumOff val="35000"/>
                  </a:schemeClr>
                </a:solidFill>
                <a:latin typeface="Calibri" panose="020F0502020204030204" pitchFamily="34" charset="0"/>
              </a:rPr>
              <a:t>, </a:t>
            </a:r>
            <a:r>
              <a:rPr lang="en-US" sz="2400" b="1" i="0" strike="noStrike" baseline="0" dirty="0">
                <a:solidFill>
                  <a:srgbClr val="7030A0"/>
                </a:solidFill>
                <a:latin typeface="Calibri" panose="020F0502020204030204" pitchFamily="34" charset="0"/>
              </a:rPr>
              <a:t>efficiently / effectively</a:t>
            </a:r>
            <a:r>
              <a:rPr lang="en-US" sz="2400" b="0" i="0" u="none" strike="noStrike" baseline="0" dirty="0">
                <a:solidFill>
                  <a:schemeClr val="tx1">
                    <a:lumMod val="65000"/>
                    <a:lumOff val="35000"/>
                  </a:schemeClr>
                </a:solidFill>
                <a:latin typeface="Calibri" panose="020F0502020204030204" pitchFamily="34" charset="0"/>
              </a:rPr>
              <a:t>, and </a:t>
            </a:r>
            <a:r>
              <a:rPr lang="en-US" sz="2400" b="1" i="0" strike="noStrike" baseline="0" dirty="0">
                <a:solidFill>
                  <a:schemeClr val="accent6">
                    <a:lumMod val="75000"/>
                  </a:schemeClr>
                </a:solidFill>
                <a:latin typeface="Calibri" panose="020F0502020204030204" pitchFamily="34" charset="0"/>
              </a:rPr>
              <a:t>transparently</a:t>
            </a:r>
            <a:r>
              <a:rPr lang="en-US" sz="2400" b="0" i="0" u="none" strike="noStrike" baseline="0" dirty="0">
                <a:solidFill>
                  <a:schemeClr val="tx1">
                    <a:lumMod val="65000"/>
                    <a:lumOff val="35000"/>
                  </a:schemeClr>
                </a:solidFill>
                <a:latin typeface="Calibri" panose="020F0502020204030204" pitchFamily="34" charset="0"/>
              </a:rPr>
              <a:t> to instill public confidence and encourage compliance while providing </a:t>
            </a:r>
            <a:r>
              <a:rPr lang="en-US" sz="2400" b="1" i="0" u="none" strike="noStrike" baseline="0" dirty="0">
                <a:solidFill>
                  <a:schemeClr val="tx1">
                    <a:lumMod val="65000"/>
                    <a:lumOff val="35000"/>
                  </a:schemeClr>
                </a:solidFill>
                <a:highlight>
                  <a:srgbClr val="FFFF00"/>
                </a:highlight>
                <a:latin typeface="Calibri" panose="020F0502020204030204" pitchFamily="34" charset="0"/>
              </a:rPr>
              <a:t>exceptional customer service</a:t>
            </a:r>
            <a:r>
              <a:rPr lang="en-US" sz="2400" b="0" i="0" u="none" strike="noStrike" baseline="0" dirty="0">
                <a:solidFill>
                  <a:schemeClr val="tx1">
                    <a:lumMod val="65000"/>
                    <a:lumOff val="35000"/>
                  </a:schemeClr>
                </a:solidFill>
                <a:latin typeface="Calibri" panose="020F0502020204030204" pitchFamily="34" charset="0"/>
              </a:rPr>
              <a:t>. </a:t>
            </a:r>
            <a:endParaRPr lang="en-US" sz="2400" dirty="0">
              <a:solidFill>
                <a:schemeClr val="tx1">
                  <a:lumMod val="65000"/>
                  <a:lumOff val="35000"/>
                </a:schemeClr>
              </a:solidFill>
            </a:endParaRPr>
          </a:p>
        </p:txBody>
      </p:sp>
      <p:sp>
        <p:nvSpPr>
          <p:cNvPr id="2" name="TextBox 1">
            <a:extLst>
              <a:ext uri="{FF2B5EF4-FFF2-40B4-BE49-F238E27FC236}">
                <a16:creationId xmlns:a16="http://schemas.microsoft.com/office/drawing/2014/main" id="{E6EFCAAB-0B87-95F6-5E71-62DC15753235}"/>
              </a:ext>
            </a:extLst>
          </p:cNvPr>
          <p:cNvSpPr txBox="1"/>
          <p:nvPr/>
        </p:nvSpPr>
        <p:spPr>
          <a:xfrm>
            <a:off x="695324" y="413526"/>
            <a:ext cx="661035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i="0" u="none" strike="noStrike" baseline="0" dirty="0">
                <a:ln/>
                <a:solidFill>
                  <a:schemeClr val="accent3"/>
                </a:solidFill>
                <a:latin typeface="Calibri" panose="020F0502020204030204" pitchFamily="34" charset="0"/>
              </a:rPr>
              <a:t>NYC Department of Finance’s Four Pillars</a:t>
            </a:r>
            <a:endParaRPr lang="en-US" sz="2400" b="1" dirty="0">
              <a:ln/>
              <a:solidFill>
                <a:schemeClr val="accent3"/>
              </a:solidFill>
            </a:endParaRPr>
          </a:p>
        </p:txBody>
      </p:sp>
    </p:spTree>
    <p:extLst>
      <p:ext uri="{BB962C8B-B14F-4D97-AF65-F5344CB8AC3E}">
        <p14:creationId xmlns:p14="http://schemas.microsoft.com/office/powerpoint/2010/main" val="1245928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58AD-DB42-D415-C577-C756A1D272D6}"/>
              </a:ext>
            </a:extLst>
          </p:cNvPr>
          <p:cNvSpPr>
            <a:spLocks noGrp="1"/>
          </p:cNvSpPr>
          <p:nvPr>
            <p:ph type="title"/>
          </p:nvPr>
        </p:nvSpPr>
        <p:spPr>
          <a:xfrm>
            <a:off x="411814" y="262759"/>
            <a:ext cx="8501450" cy="2762452"/>
          </a:xfrm>
        </p:spPr>
        <p:txBody>
          <a:bodyPr>
            <a:normAutofit/>
          </a:bodyPr>
          <a:lstStyle/>
          <a:p>
            <a:r>
              <a:rPr lang="en-US" b="1" i="0" u="none" strike="noStrike" baseline="0" dirty="0">
                <a:solidFill>
                  <a:schemeClr val="bg1"/>
                </a:solidFill>
                <a:latin typeface="Calibri" panose="020F0502020204030204" pitchFamily="34" charset="0"/>
              </a:rPr>
              <a:t>Questions</a:t>
            </a:r>
            <a:r>
              <a:rPr lang="en-US" dirty="0"/>
              <a:t> </a:t>
            </a:r>
            <a:br>
              <a:rPr lang="en-US" dirty="0"/>
            </a:br>
            <a:endParaRPr lang="en-US" dirty="0"/>
          </a:p>
        </p:txBody>
      </p:sp>
      <p:sp>
        <p:nvSpPr>
          <p:cNvPr id="3" name="Text Placeholder 2">
            <a:extLst>
              <a:ext uri="{FF2B5EF4-FFF2-40B4-BE49-F238E27FC236}">
                <a16:creationId xmlns:a16="http://schemas.microsoft.com/office/drawing/2014/main" id="{0626A440-F58D-2F1E-E699-2EC74F837839}"/>
              </a:ext>
            </a:extLst>
          </p:cNvPr>
          <p:cNvSpPr>
            <a:spLocks noGrp="1"/>
          </p:cNvSpPr>
          <p:nvPr>
            <p:ph type="body" idx="1"/>
          </p:nvPr>
        </p:nvSpPr>
        <p:spPr/>
        <p:txBody>
          <a:bodyPr/>
          <a:lstStyle/>
          <a:p>
            <a:r>
              <a:rPr lang="en-US" dirty="0"/>
              <a:t>Panel</a:t>
            </a:r>
          </a:p>
        </p:txBody>
      </p:sp>
      <p:sp>
        <p:nvSpPr>
          <p:cNvPr id="4" name="Slide Number Placeholder 3">
            <a:extLst>
              <a:ext uri="{FF2B5EF4-FFF2-40B4-BE49-F238E27FC236}">
                <a16:creationId xmlns:a16="http://schemas.microsoft.com/office/drawing/2014/main" id="{CC8E2372-9E98-5843-A6EF-A11A03CC3831}"/>
              </a:ext>
            </a:extLst>
          </p:cNvPr>
          <p:cNvSpPr>
            <a:spLocks noGrp="1"/>
          </p:cNvSpPr>
          <p:nvPr>
            <p:ph type="sldNum" sz="quarter" idx="12"/>
          </p:nvPr>
        </p:nvSpPr>
        <p:spPr/>
        <p:txBody>
          <a:bodyPr/>
          <a:lstStyle/>
          <a:p>
            <a:fld id="{771AABBD-9DB8-A246-B64A-D658E31C8E4C}" type="slidenum">
              <a:rPr lang="en-US" smtClean="0"/>
              <a:t>40</a:t>
            </a:fld>
            <a:endParaRPr lang="en-US"/>
          </a:p>
        </p:txBody>
      </p:sp>
    </p:spTree>
    <p:extLst>
      <p:ext uri="{BB962C8B-B14F-4D97-AF65-F5344CB8AC3E}">
        <p14:creationId xmlns:p14="http://schemas.microsoft.com/office/powerpoint/2010/main" val="14066939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58AD-DB42-D415-C577-C756A1D272D6}"/>
              </a:ext>
            </a:extLst>
          </p:cNvPr>
          <p:cNvSpPr>
            <a:spLocks noGrp="1"/>
          </p:cNvSpPr>
          <p:nvPr>
            <p:ph type="title"/>
          </p:nvPr>
        </p:nvSpPr>
        <p:spPr/>
        <p:txBody>
          <a:bodyPr>
            <a:normAutofit/>
          </a:bodyPr>
          <a:lstStyle/>
          <a:p>
            <a:r>
              <a:rPr lang="en-US" dirty="0"/>
              <a:t>Appendices</a:t>
            </a:r>
          </a:p>
        </p:txBody>
      </p:sp>
      <p:sp>
        <p:nvSpPr>
          <p:cNvPr id="4" name="Slide Number Placeholder 3">
            <a:extLst>
              <a:ext uri="{FF2B5EF4-FFF2-40B4-BE49-F238E27FC236}">
                <a16:creationId xmlns:a16="http://schemas.microsoft.com/office/drawing/2014/main" id="{CC8E2372-9E98-5843-A6EF-A11A03CC3831}"/>
              </a:ext>
            </a:extLst>
          </p:cNvPr>
          <p:cNvSpPr>
            <a:spLocks noGrp="1"/>
          </p:cNvSpPr>
          <p:nvPr>
            <p:ph type="sldNum" sz="quarter" idx="12"/>
          </p:nvPr>
        </p:nvSpPr>
        <p:spPr/>
        <p:txBody>
          <a:bodyPr/>
          <a:lstStyle/>
          <a:p>
            <a:fld id="{771AABBD-9DB8-A246-B64A-D658E31C8E4C}" type="slidenum">
              <a:rPr lang="en-US" smtClean="0"/>
              <a:t>41</a:t>
            </a:fld>
            <a:endParaRPr lang="en-US"/>
          </a:p>
        </p:txBody>
      </p:sp>
    </p:spTree>
    <p:extLst>
      <p:ext uri="{BB962C8B-B14F-4D97-AF65-F5344CB8AC3E}">
        <p14:creationId xmlns:p14="http://schemas.microsoft.com/office/powerpoint/2010/main" val="2888184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406400"/>
            <a:ext cx="11138419" cy="1083733"/>
          </a:xfrm>
        </p:spPr>
        <p:txBody>
          <a:bodyPr>
            <a:normAutofit/>
          </a:bodyPr>
          <a:lstStyle/>
          <a:p>
            <a:r>
              <a:rPr lang="en-US" sz="3000" dirty="0"/>
              <a:t>Appendix A  - Taxpayer Advocate Division</a:t>
            </a:r>
          </a:p>
        </p:txBody>
      </p:sp>
      <p:sp>
        <p:nvSpPr>
          <p:cNvPr id="6" name="Text Placeholder 5">
            <a:extLst>
              <a:ext uri="{FF2B5EF4-FFF2-40B4-BE49-F238E27FC236}">
                <a16:creationId xmlns:a16="http://schemas.microsoft.com/office/drawing/2014/main" id="{231652F3-E83C-4D81-BBE9-21C80DDD4E82}"/>
              </a:ext>
            </a:extLst>
          </p:cNvPr>
          <p:cNvSpPr>
            <a:spLocks noGrp="1"/>
          </p:cNvSpPr>
          <p:nvPr>
            <p:ph type="body" sz="quarter" idx="13"/>
          </p:nvPr>
        </p:nvSpPr>
        <p:spPr>
          <a:xfrm>
            <a:off x="333909" y="1795823"/>
            <a:ext cx="9382968" cy="4227301"/>
          </a:xfrm>
          <a:ln>
            <a:noFill/>
          </a:ln>
        </p:spPr>
        <p:txBody>
          <a:bodyPr>
            <a:normAutofit/>
          </a:bodyPr>
          <a:lstStyle/>
          <a:p>
            <a:pPr marL="0" indent="0">
              <a:buNone/>
            </a:pPr>
            <a:r>
              <a:rPr lang="en-US" sz="2200" dirty="0"/>
              <a:t>Division Description: </a:t>
            </a:r>
          </a:p>
          <a:p>
            <a:r>
              <a:rPr lang="en-US" sz="1600" b="0" dirty="0"/>
              <a:t>The Office of Taxpayer Advocate (OTA) takes action on behalf of taxpayers who have been unable to resolve their property and business tax issues through regular agency channels. In addition, the OTA makes systemic recommendations to improve DOF policies and procedures. </a:t>
            </a:r>
          </a:p>
          <a:p>
            <a:endParaRPr lang="en-US" sz="2200" b="0" dirty="0"/>
          </a:p>
          <a:p>
            <a:pPr marL="0" indent="0">
              <a:buNone/>
            </a:pPr>
            <a:r>
              <a:rPr lang="en-US" sz="2400" dirty="0"/>
              <a:t>Sources</a:t>
            </a:r>
            <a:r>
              <a:rPr lang="en-US" sz="2200" dirty="0"/>
              <a:t> of Customer Inquiries: </a:t>
            </a:r>
          </a:p>
          <a:p>
            <a:r>
              <a:rPr lang="en-US" sz="1600" b="0" dirty="0"/>
              <a:t>Taxpayers</a:t>
            </a:r>
          </a:p>
          <a:p>
            <a:r>
              <a:rPr lang="en-US" sz="1600" b="0" dirty="0"/>
              <a:t>Other DOF Divisions (Collections, External Affairs, Legal Affairs, Payment/Billing/Refund)</a:t>
            </a:r>
          </a:p>
          <a:p>
            <a:endParaRPr lang="en-US" sz="2200" b="0" dirty="0"/>
          </a:p>
          <a:p>
            <a:pPr marL="0" indent="0">
              <a:buNone/>
            </a:pPr>
            <a:r>
              <a:rPr lang="en-US" sz="2200" dirty="0"/>
              <a:t>DOF Divisions Interacted With To Resolve Customer Inquiries:</a:t>
            </a:r>
          </a:p>
          <a:p>
            <a:r>
              <a:rPr lang="fr-FR" sz="1600" b="0" dirty="0"/>
              <a:t>DOF Divisions (Collections, </a:t>
            </a:r>
            <a:r>
              <a:rPr lang="fr-FR" sz="1600" b="0" dirty="0" err="1"/>
              <a:t>External</a:t>
            </a:r>
            <a:r>
              <a:rPr lang="fr-FR" sz="1600" b="0" dirty="0"/>
              <a:t> </a:t>
            </a:r>
            <a:r>
              <a:rPr lang="fr-FR" sz="1600" b="0" dirty="0" err="1"/>
              <a:t>Affairs</a:t>
            </a:r>
            <a:r>
              <a:rPr lang="fr-FR" sz="1600" b="0" dirty="0"/>
              <a:t>, etc.)</a:t>
            </a:r>
          </a:p>
          <a:p>
            <a:endParaRPr lang="en-US" sz="1600" b="0" dirty="0"/>
          </a:p>
          <a:p>
            <a:endParaRPr lang="en-US" dirty="0"/>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42</a:t>
            </a:fld>
            <a:endParaRPr lang="en-US"/>
          </a:p>
        </p:txBody>
      </p:sp>
    </p:spTree>
    <p:extLst>
      <p:ext uri="{BB962C8B-B14F-4D97-AF65-F5344CB8AC3E}">
        <p14:creationId xmlns:p14="http://schemas.microsoft.com/office/powerpoint/2010/main" val="2481159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406400"/>
            <a:ext cx="11138419" cy="1083733"/>
          </a:xfrm>
        </p:spPr>
        <p:txBody>
          <a:bodyPr>
            <a:normAutofit/>
          </a:bodyPr>
          <a:lstStyle/>
          <a:p>
            <a:r>
              <a:rPr lang="en-US" sz="3000" dirty="0"/>
              <a:t>Appendix B - Legal Affairs Division</a:t>
            </a:r>
          </a:p>
        </p:txBody>
      </p:sp>
      <p:sp>
        <p:nvSpPr>
          <p:cNvPr id="6" name="Text Placeholder 5">
            <a:extLst>
              <a:ext uri="{FF2B5EF4-FFF2-40B4-BE49-F238E27FC236}">
                <a16:creationId xmlns:a16="http://schemas.microsoft.com/office/drawing/2014/main" id="{231652F3-E83C-4D81-BBE9-21C80DDD4E82}"/>
              </a:ext>
            </a:extLst>
          </p:cNvPr>
          <p:cNvSpPr>
            <a:spLocks noGrp="1"/>
          </p:cNvSpPr>
          <p:nvPr>
            <p:ph type="body" sz="quarter" idx="13"/>
          </p:nvPr>
        </p:nvSpPr>
        <p:spPr>
          <a:xfrm>
            <a:off x="333909" y="1619481"/>
            <a:ext cx="9482120" cy="4417412"/>
          </a:xfrm>
          <a:ln>
            <a:noFill/>
          </a:ln>
        </p:spPr>
        <p:txBody>
          <a:bodyPr>
            <a:normAutofit lnSpcReduction="10000"/>
          </a:bodyPr>
          <a:lstStyle/>
          <a:p>
            <a:pPr marL="0" indent="0">
              <a:buNone/>
            </a:pPr>
            <a:r>
              <a:rPr lang="en-US" sz="2000" dirty="0"/>
              <a:t>Division Description: </a:t>
            </a:r>
          </a:p>
          <a:p>
            <a:r>
              <a:rPr lang="en-US" sz="1600" b="0" dirty="0"/>
              <a:t>The Legal Affairs Division serves as the in-house legal department for DOF, providing professional and comprehensive legal advice and services supporting a full range of city tax and other revenue-related matters. Legal Affairs Division attorneys and staff handle various legal issues, including real property taxes and exemptions, business income and excise taxes, collections, parking violations, treasury, land registry, Conciliation Bureau conferences, FOIL, and employment law.</a:t>
            </a:r>
          </a:p>
          <a:p>
            <a:endParaRPr lang="en-US" sz="2000" b="0" dirty="0"/>
          </a:p>
          <a:p>
            <a:pPr marL="0" indent="0">
              <a:buNone/>
            </a:pPr>
            <a:r>
              <a:rPr lang="en-US" sz="2000" dirty="0"/>
              <a:t>Sources of Customer Inquiries: </a:t>
            </a:r>
          </a:p>
          <a:p>
            <a:r>
              <a:rPr lang="en-US" sz="1600" b="0" dirty="0"/>
              <a:t>Taxpayers</a:t>
            </a:r>
          </a:p>
          <a:p>
            <a:r>
              <a:rPr lang="en-US" sz="1600" b="0" dirty="0"/>
              <a:t>DOF Divisions (Collections, External Affairs, Taxpayer Advocate, etc.)</a:t>
            </a:r>
          </a:p>
          <a:p>
            <a:r>
              <a:rPr lang="en-US" sz="1600" b="0" dirty="0"/>
              <a:t>NYC Agencies (</a:t>
            </a:r>
            <a:r>
              <a:rPr lang="fr-FR" sz="1600" b="0" dirty="0"/>
              <a:t>Law </a:t>
            </a:r>
            <a:r>
              <a:rPr lang="fr-FR" sz="1600" b="0" dirty="0" err="1"/>
              <a:t>Department</a:t>
            </a:r>
            <a:r>
              <a:rPr lang="fr-FR" sz="1600" b="0" dirty="0"/>
              <a:t>, </a:t>
            </a:r>
            <a:r>
              <a:rPr lang="fr-FR" sz="1600" b="0" dirty="0" err="1"/>
              <a:t>Comptroller</a:t>
            </a:r>
            <a:r>
              <a:rPr lang="fr-FR" sz="1600" b="0" dirty="0"/>
              <a:t>, etc.)</a:t>
            </a:r>
            <a:endParaRPr lang="en-US" sz="1600" b="0" dirty="0"/>
          </a:p>
          <a:p>
            <a:endParaRPr lang="en-US" sz="2000" b="0" dirty="0"/>
          </a:p>
          <a:p>
            <a:pPr marL="0" indent="0">
              <a:buNone/>
            </a:pPr>
            <a:r>
              <a:rPr lang="en-US" sz="2000" dirty="0"/>
              <a:t>DOF Divisions Interacted With To Resolve Customer Inquiries:</a:t>
            </a:r>
          </a:p>
          <a:p>
            <a:r>
              <a:rPr lang="fr-FR" sz="1600" b="0" dirty="0"/>
              <a:t>DOF Divisions (Collections, </a:t>
            </a:r>
            <a:r>
              <a:rPr lang="en-US" sz="1600" b="0" dirty="0"/>
              <a:t>External Affairs, </a:t>
            </a:r>
            <a:r>
              <a:rPr lang="fr-FR" sz="1600" b="0" dirty="0" err="1"/>
              <a:t>Taxpayer</a:t>
            </a:r>
            <a:r>
              <a:rPr lang="fr-FR" sz="1600" b="0" dirty="0"/>
              <a:t> </a:t>
            </a:r>
            <a:r>
              <a:rPr lang="fr-FR" sz="1600" b="0" dirty="0" err="1"/>
              <a:t>Advocate</a:t>
            </a:r>
            <a:r>
              <a:rPr lang="fr-FR" sz="1600" b="0" dirty="0"/>
              <a:t>, etc.)</a:t>
            </a:r>
            <a:endParaRPr lang="en-US" dirty="0"/>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43</a:t>
            </a:fld>
            <a:endParaRPr lang="en-US"/>
          </a:p>
        </p:txBody>
      </p:sp>
    </p:spTree>
    <p:extLst>
      <p:ext uri="{BB962C8B-B14F-4D97-AF65-F5344CB8AC3E}">
        <p14:creationId xmlns:p14="http://schemas.microsoft.com/office/powerpoint/2010/main" val="10081321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406400"/>
            <a:ext cx="11138419" cy="1083733"/>
          </a:xfrm>
        </p:spPr>
        <p:txBody>
          <a:bodyPr>
            <a:normAutofit/>
          </a:bodyPr>
          <a:lstStyle/>
          <a:p>
            <a:r>
              <a:rPr lang="en-US" sz="3000" dirty="0"/>
              <a:t>Appendix C – Other DOF Divisions</a:t>
            </a:r>
          </a:p>
        </p:txBody>
      </p:sp>
      <p:sp>
        <p:nvSpPr>
          <p:cNvPr id="6" name="Text Placeholder 5">
            <a:extLst>
              <a:ext uri="{FF2B5EF4-FFF2-40B4-BE49-F238E27FC236}">
                <a16:creationId xmlns:a16="http://schemas.microsoft.com/office/drawing/2014/main" id="{231652F3-E83C-4D81-BBE9-21C80DDD4E82}"/>
              </a:ext>
            </a:extLst>
          </p:cNvPr>
          <p:cNvSpPr>
            <a:spLocks noGrp="1"/>
          </p:cNvSpPr>
          <p:nvPr>
            <p:ph type="body" sz="quarter" idx="13"/>
          </p:nvPr>
        </p:nvSpPr>
        <p:spPr>
          <a:xfrm>
            <a:off x="342381" y="1451911"/>
            <a:ext cx="8699922" cy="4942661"/>
          </a:xfrm>
          <a:ln>
            <a:noFill/>
          </a:ln>
        </p:spPr>
        <p:txBody>
          <a:bodyPr>
            <a:normAutofit/>
          </a:bodyPr>
          <a:lstStyle/>
          <a:p>
            <a:pPr marL="0" indent="0">
              <a:buNone/>
            </a:pPr>
            <a:r>
              <a:rPr lang="en-US" sz="1600" dirty="0"/>
              <a:t>Division Description: </a:t>
            </a:r>
          </a:p>
          <a:p>
            <a:r>
              <a:rPr lang="en-US" sz="1400" dirty="0"/>
              <a:t>Sheriff Administration</a:t>
            </a:r>
          </a:p>
          <a:p>
            <a:pPr lvl="1"/>
            <a:r>
              <a:rPr lang="en-US" sz="1200" b="0" dirty="0"/>
              <a:t>Enforces court mandates and processes, with the majority of duties including Discovery and seizure of property, Cigarette tax and license enforcement, Serving a variety of mandates, etc.</a:t>
            </a:r>
          </a:p>
          <a:p>
            <a:pPr lvl="1"/>
            <a:r>
              <a:rPr lang="en-US" sz="1200" dirty="0"/>
              <a:t>~3,000 cases</a:t>
            </a:r>
            <a:endParaRPr lang="en-US" sz="1200" b="0" dirty="0"/>
          </a:p>
          <a:p>
            <a:r>
              <a:rPr lang="en-US" sz="1400" dirty="0"/>
              <a:t>Tax Audit</a:t>
            </a:r>
          </a:p>
          <a:p>
            <a:pPr lvl="1"/>
            <a:r>
              <a:rPr lang="en-US" sz="1200" b="0" dirty="0"/>
              <a:t>Review supporting documents the taxpayer provided, including </a:t>
            </a:r>
          </a:p>
          <a:p>
            <a:pPr lvl="2"/>
            <a:r>
              <a:rPr lang="en-US" sz="1200" b="0" dirty="0"/>
              <a:t>documents previously requested during an audit, </a:t>
            </a:r>
          </a:p>
          <a:p>
            <a:pPr lvl="2"/>
            <a:r>
              <a:rPr lang="en-US" sz="1200" b="0" dirty="0"/>
              <a:t>information associated with taxpayers’ claim that they did not receive it since moved to the new property, </a:t>
            </a:r>
          </a:p>
          <a:p>
            <a:pPr lvl="2"/>
            <a:r>
              <a:rPr lang="en-US" sz="1200" b="0" dirty="0"/>
              <a:t>documents/information associated with whether the Taxpayer is subject to Unincorporated Business Tax, etc.</a:t>
            </a:r>
          </a:p>
          <a:p>
            <a:pPr lvl="1"/>
            <a:r>
              <a:rPr lang="en-US" sz="1200" dirty="0"/>
              <a:t>Works closely with Collections for approximately 1,700 cases a year</a:t>
            </a:r>
            <a:endParaRPr lang="en-US" sz="1200" b="0" dirty="0"/>
          </a:p>
          <a:p>
            <a:pPr marL="457200" lvl="1" indent="0">
              <a:buNone/>
            </a:pPr>
            <a:endParaRPr lang="en-US" sz="1200" b="0" dirty="0"/>
          </a:p>
          <a:p>
            <a:pPr marL="0" indent="0">
              <a:buNone/>
            </a:pPr>
            <a:r>
              <a:rPr lang="en-US" sz="1600" dirty="0"/>
              <a:t>Sources of Customer Inquiries: </a:t>
            </a:r>
          </a:p>
          <a:p>
            <a:r>
              <a:rPr lang="en-US" sz="1200" b="0" dirty="0"/>
              <a:t>Taxpayers</a:t>
            </a:r>
          </a:p>
          <a:p>
            <a:r>
              <a:rPr lang="en-US" sz="1200" b="0" dirty="0"/>
              <a:t>Other DOF Divisions (Collections, External Affairs, Taxpayer Advocate, etc.)</a:t>
            </a:r>
          </a:p>
          <a:p>
            <a:endParaRPr lang="en-US" sz="1200" b="0" dirty="0"/>
          </a:p>
          <a:p>
            <a:pPr marL="0" indent="0">
              <a:buNone/>
            </a:pPr>
            <a:r>
              <a:rPr lang="en-US" sz="1600" dirty="0"/>
              <a:t>DOF Divisions Interacted With To Resolve Customer Inquiries:</a:t>
            </a:r>
          </a:p>
          <a:p>
            <a:r>
              <a:rPr lang="en-US" sz="1200" b="0" dirty="0"/>
              <a:t>DOF Divisions (Collections, Taxpayer Advocate, etc.)</a:t>
            </a:r>
          </a:p>
          <a:p>
            <a:endParaRPr lang="en-US" sz="1200" b="0" dirty="0"/>
          </a:p>
          <a:p>
            <a:pPr marL="0" indent="0">
              <a:buNone/>
            </a:pPr>
            <a:endParaRPr lang="en-US" sz="2000" dirty="0"/>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44</a:t>
            </a:fld>
            <a:endParaRPr lang="en-US"/>
          </a:p>
        </p:txBody>
      </p:sp>
    </p:spTree>
    <p:extLst>
      <p:ext uri="{BB962C8B-B14F-4D97-AF65-F5344CB8AC3E}">
        <p14:creationId xmlns:p14="http://schemas.microsoft.com/office/powerpoint/2010/main" val="3158003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46C6-B2C1-2BBF-20D2-FDBC6A84419B}"/>
              </a:ext>
            </a:extLst>
          </p:cNvPr>
          <p:cNvSpPr>
            <a:spLocks noGrp="1"/>
          </p:cNvSpPr>
          <p:nvPr>
            <p:ph type="title"/>
          </p:nvPr>
        </p:nvSpPr>
        <p:spPr/>
        <p:txBody>
          <a:bodyPr>
            <a:normAutofit fontScale="90000"/>
          </a:bodyPr>
          <a:lstStyle/>
          <a:p>
            <a:r>
              <a:rPr lang="en-US" dirty="0"/>
              <a:t>Appendix D - Customer Services Example </a:t>
            </a:r>
            <a:r>
              <a:rPr lang="en-US" sz="2700" dirty="0"/>
              <a:t>(Business/Excise Tax)</a:t>
            </a:r>
            <a:br>
              <a:rPr lang="en-US" dirty="0"/>
            </a:br>
            <a:endParaRPr lang="en-US" dirty="0"/>
          </a:p>
        </p:txBody>
      </p:sp>
      <p:sp>
        <p:nvSpPr>
          <p:cNvPr id="3" name="TextBox 2">
            <a:extLst>
              <a:ext uri="{FF2B5EF4-FFF2-40B4-BE49-F238E27FC236}">
                <a16:creationId xmlns:a16="http://schemas.microsoft.com/office/drawing/2014/main" id="{551DC53B-5906-567B-AD1F-AAC5E2C0207C}"/>
              </a:ext>
            </a:extLst>
          </p:cNvPr>
          <p:cNvSpPr txBox="1"/>
          <p:nvPr/>
        </p:nvSpPr>
        <p:spPr>
          <a:xfrm>
            <a:off x="342379" y="2224742"/>
            <a:ext cx="9992299" cy="181588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800" b="1" u="sng" dirty="0"/>
              <a:t>Business/Excise Tax</a:t>
            </a:r>
          </a:p>
          <a:p>
            <a:pPr marL="285750" indent="-285750">
              <a:buFont typeface="Arial" panose="020B0604020202020204" pitchFamily="34" charset="0"/>
              <a:buChar char="•"/>
            </a:pPr>
            <a:r>
              <a:rPr lang="en-US" sz="2800" dirty="0"/>
              <a:t>Customer receives a Financial Statement of Account and reaches out to Taxpayer Advocate regarding accuracy of balance and payment options.</a:t>
            </a:r>
          </a:p>
        </p:txBody>
      </p:sp>
      <p:graphicFrame>
        <p:nvGraphicFramePr>
          <p:cNvPr id="4" name="Diagram 3">
            <a:extLst>
              <a:ext uri="{FF2B5EF4-FFF2-40B4-BE49-F238E27FC236}">
                <a16:creationId xmlns:a16="http://schemas.microsoft.com/office/drawing/2014/main" id="{7846B946-19C5-D6C9-9875-D34DCA1238CB}"/>
              </a:ext>
            </a:extLst>
          </p:cNvPr>
          <p:cNvGraphicFramePr/>
          <p:nvPr>
            <p:extLst>
              <p:ext uri="{D42A27DB-BD31-4B8C-83A1-F6EECF244321}">
                <p14:modId xmlns:p14="http://schemas.microsoft.com/office/powerpoint/2010/main" val="1795401758"/>
              </p:ext>
            </p:extLst>
          </p:nvPr>
        </p:nvGraphicFramePr>
        <p:xfrm>
          <a:off x="342381" y="4047083"/>
          <a:ext cx="9992299"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7331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46C6-B2C1-2BBF-20D2-FDBC6A84419B}"/>
              </a:ext>
            </a:extLst>
          </p:cNvPr>
          <p:cNvSpPr>
            <a:spLocks noGrp="1"/>
          </p:cNvSpPr>
          <p:nvPr>
            <p:ph type="title"/>
          </p:nvPr>
        </p:nvSpPr>
        <p:spPr/>
        <p:txBody>
          <a:bodyPr>
            <a:normAutofit fontScale="90000"/>
          </a:bodyPr>
          <a:lstStyle/>
          <a:p>
            <a:r>
              <a:rPr lang="en-US" dirty="0"/>
              <a:t>Appendix E - Customer Services Example (ECB Judgments)</a:t>
            </a:r>
            <a:br>
              <a:rPr lang="en-US" dirty="0"/>
            </a:br>
            <a:endParaRPr lang="en-US" dirty="0"/>
          </a:p>
        </p:txBody>
      </p:sp>
      <p:sp>
        <p:nvSpPr>
          <p:cNvPr id="3" name="TextBox 2">
            <a:extLst>
              <a:ext uri="{FF2B5EF4-FFF2-40B4-BE49-F238E27FC236}">
                <a16:creationId xmlns:a16="http://schemas.microsoft.com/office/drawing/2014/main" id="{51C0DD90-B9DC-55AA-3231-F16906EA42AA}"/>
              </a:ext>
            </a:extLst>
          </p:cNvPr>
          <p:cNvSpPr txBox="1"/>
          <p:nvPr/>
        </p:nvSpPr>
        <p:spPr>
          <a:xfrm>
            <a:off x="342377" y="2230015"/>
            <a:ext cx="9992299" cy="13849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b="1" u="sng" dirty="0"/>
              <a:t>ECB</a:t>
            </a:r>
          </a:p>
          <a:p>
            <a:pPr marL="285750" indent="-285750">
              <a:buFont typeface="Arial" panose="020B0604020202020204" pitchFamily="34" charset="0"/>
              <a:buChar char="•"/>
            </a:pPr>
            <a:r>
              <a:rPr lang="en-US" sz="2800" dirty="0"/>
              <a:t>Customer is a DOT Permittee whose permit has been placed on hold due to outstanding ECB judgment Debt.</a:t>
            </a:r>
          </a:p>
        </p:txBody>
      </p:sp>
      <p:graphicFrame>
        <p:nvGraphicFramePr>
          <p:cNvPr id="4" name="Diagram 3">
            <a:extLst>
              <a:ext uri="{FF2B5EF4-FFF2-40B4-BE49-F238E27FC236}">
                <a16:creationId xmlns:a16="http://schemas.microsoft.com/office/drawing/2014/main" id="{C10D26FA-CEC7-5039-F3D6-EB974397851F}"/>
              </a:ext>
            </a:extLst>
          </p:cNvPr>
          <p:cNvGraphicFramePr/>
          <p:nvPr>
            <p:extLst>
              <p:ext uri="{D42A27DB-BD31-4B8C-83A1-F6EECF244321}">
                <p14:modId xmlns:p14="http://schemas.microsoft.com/office/powerpoint/2010/main" val="2550693577"/>
              </p:ext>
            </p:extLst>
          </p:nvPr>
        </p:nvGraphicFramePr>
        <p:xfrm>
          <a:off x="342381" y="3621066"/>
          <a:ext cx="9992299"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769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46C6-B2C1-2BBF-20D2-FDBC6A84419B}"/>
              </a:ext>
            </a:extLst>
          </p:cNvPr>
          <p:cNvSpPr>
            <a:spLocks noGrp="1"/>
          </p:cNvSpPr>
          <p:nvPr>
            <p:ph type="title"/>
          </p:nvPr>
        </p:nvSpPr>
        <p:spPr/>
        <p:txBody>
          <a:bodyPr>
            <a:normAutofit fontScale="90000"/>
          </a:bodyPr>
          <a:lstStyle/>
          <a:p>
            <a:r>
              <a:rPr lang="en-US" dirty="0"/>
              <a:t>Appendix F - Customer Services Example </a:t>
            </a:r>
            <a:r>
              <a:rPr lang="en-US" sz="3100" dirty="0"/>
              <a:t>(Parking Judgments)</a:t>
            </a:r>
            <a:br>
              <a:rPr lang="en-US" dirty="0"/>
            </a:br>
            <a:endParaRPr lang="en-US" dirty="0"/>
          </a:p>
        </p:txBody>
      </p:sp>
      <p:sp>
        <p:nvSpPr>
          <p:cNvPr id="3" name="TextBox 2">
            <a:extLst>
              <a:ext uri="{FF2B5EF4-FFF2-40B4-BE49-F238E27FC236}">
                <a16:creationId xmlns:a16="http://schemas.microsoft.com/office/drawing/2014/main" id="{EE42CDFC-6A84-B523-5C71-CE59432B35F6}"/>
              </a:ext>
            </a:extLst>
          </p:cNvPr>
          <p:cNvSpPr txBox="1"/>
          <p:nvPr/>
        </p:nvSpPr>
        <p:spPr>
          <a:xfrm>
            <a:off x="342381" y="2230015"/>
            <a:ext cx="9992299"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u="sng" dirty="0"/>
              <a:t>Parking</a:t>
            </a:r>
          </a:p>
          <a:p>
            <a:pPr marL="285750" indent="-285750">
              <a:buFont typeface="Arial" panose="020B0604020202020204" pitchFamily="34" charset="0"/>
              <a:buChar char="•"/>
            </a:pPr>
            <a:r>
              <a:rPr lang="en-US" sz="2800" dirty="0"/>
              <a:t>City Council representatives contact DOF on behalf of the constituents regarding their outstanding parking judgment debt. </a:t>
            </a:r>
          </a:p>
        </p:txBody>
      </p:sp>
      <p:graphicFrame>
        <p:nvGraphicFramePr>
          <p:cNvPr id="4" name="Diagram 3">
            <a:extLst>
              <a:ext uri="{FF2B5EF4-FFF2-40B4-BE49-F238E27FC236}">
                <a16:creationId xmlns:a16="http://schemas.microsoft.com/office/drawing/2014/main" id="{8EC09137-6E71-17FA-7BF9-09297E62D677}"/>
              </a:ext>
            </a:extLst>
          </p:cNvPr>
          <p:cNvGraphicFramePr/>
          <p:nvPr>
            <p:extLst>
              <p:ext uri="{D42A27DB-BD31-4B8C-83A1-F6EECF244321}">
                <p14:modId xmlns:p14="http://schemas.microsoft.com/office/powerpoint/2010/main" val="464209545"/>
              </p:ext>
            </p:extLst>
          </p:nvPr>
        </p:nvGraphicFramePr>
        <p:xfrm>
          <a:off x="342381" y="4045897"/>
          <a:ext cx="9992299"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9603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406400"/>
            <a:ext cx="11138419" cy="1083733"/>
          </a:xfrm>
        </p:spPr>
        <p:txBody>
          <a:bodyPr>
            <a:normAutofit/>
          </a:bodyPr>
          <a:lstStyle/>
          <a:p>
            <a:r>
              <a:rPr lang="en-US" sz="3000" dirty="0"/>
              <a:t>Appendix G - Public Improvement Lien</a:t>
            </a:r>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48</a:t>
            </a:fld>
            <a:endParaRPr lang="en-US"/>
          </a:p>
        </p:txBody>
      </p:sp>
      <p:sp>
        <p:nvSpPr>
          <p:cNvPr id="2" name="Title 1">
            <a:extLst>
              <a:ext uri="{FF2B5EF4-FFF2-40B4-BE49-F238E27FC236}">
                <a16:creationId xmlns:a16="http://schemas.microsoft.com/office/drawing/2014/main" id="{2A358802-C6FD-6DB3-915C-58A29F6547F4}"/>
              </a:ext>
            </a:extLst>
          </p:cNvPr>
          <p:cNvSpPr txBox="1">
            <a:spLocks/>
          </p:cNvSpPr>
          <p:nvPr/>
        </p:nvSpPr>
        <p:spPr>
          <a:xfrm>
            <a:off x="708101" y="1136050"/>
            <a:ext cx="10406978" cy="638162"/>
          </a:xfrm>
          <a:prstGeom prst="rect">
            <a:avLst/>
          </a:prstGeom>
        </p:spPr>
        <p:txBody>
          <a:bodyPr vert="horz" lIns="91440" tIns="45720" rIns="91440" bIns="45720" rtlCol="0" anchor="t" anchorCtr="0">
            <a:normAutofit lnSpcReduction="10000"/>
          </a:bodyPr>
          <a:lstStyle>
            <a:lvl1pPr algn="l" defTabSz="914400" rtl="0" eaLnBrk="1" latinLnBrk="0" hangingPunct="1">
              <a:lnSpc>
                <a:spcPct val="90000"/>
              </a:lnSpc>
              <a:spcBef>
                <a:spcPct val="0"/>
              </a:spcBef>
              <a:buNone/>
              <a:defRPr sz="3200" b="1" i="0" kern="1200">
                <a:solidFill>
                  <a:schemeClr val="accent1">
                    <a:lumMod val="75000"/>
                  </a:schemeClr>
                </a:solidFill>
                <a:latin typeface="Arial" panose="020B0604020202020204" pitchFamily="34" charset="0"/>
                <a:ea typeface="+mj-ea"/>
                <a:cs typeface="Arial" panose="020B0604020202020204" pitchFamily="34" charset="0"/>
              </a:defRPr>
            </a:lvl1pPr>
          </a:lstStyle>
          <a:p>
            <a:pPr algn="ct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WHAT IS A PUBLIC IMPROVEMENT LIEN</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dirty="0"/>
          </a:p>
        </p:txBody>
      </p:sp>
      <p:sp>
        <p:nvSpPr>
          <p:cNvPr id="6" name="Content Placeholder 2">
            <a:extLst>
              <a:ext uri="{FF2B5EF4-FFF2-40B4-BE49-F238E27FC236}">
                <a16:creationId xmlns:a16="http://schemas.microsoft.com/office/drawing/2014/main" id="{D1F8E0D2-FD84-C901-A0F3-0CC57EFDA297}"/>
              </a:ext>
            </a:extLst>
          </p:cNvPr>
          <p:cNvSpPr txBox="1">
            <a:spLocks/>
          </p:cNvSpPr>
          <p:nvPr/>
        </p:nvSpPr>
        <p:spPr>
          <a:xfrm>
            <a:off x="529423" y="1820256"/>
            <a:ext cx="10951377" cy="4536094"/>
          </a:xfrm>
          <a:prstGeom prst="rect">
            <a:avLst/>
          </a:prstGeom>
        </p:spPr>
        <p:txBody>
          <a:bodyPr>
            <a:noAutofit/>
          </a:bodyPr>
          <a:lstStyle>
            <a:lvl1pPr marL="228600" indent="-228600" algn="l" defTabSz="914400" rtl="0" eaLnBrk="1" latinLnBrk="0" hangingPunct="1">
              <a:lnSpc>
                <a:spcPct val="90000"/>
              </a:lnSpc>
              <a:spcBef>
                <a:spcPts val="1000"/>
              </a:spcBef>
              <a:buClr>
                <a:schemeClr val="accent1">
                  <a:lumMod val="75000"/>
                </a:schemeClr>
              </a:buClr>
              <a:buSzPct val="70000"/>
              <a:buFont typeface="Wingdings" pitchFamily="2" charset="2"/>
              <a:buChar char="q"/>
              <a:defRPr sz="28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lumMod val="75000"/>
                </a:schemeClr>
              </a:buClr>
              <a:buFont typeface="Wingdings" pitchFamily="2" charset="2"/>
              <a:buChar char="§"/>
              <a:defRPr sz="22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lumMod val="75000"/>
                </a:schemeClr>
              </a:buClr>
              <a:buSzPct val="70000"/>
              <a:buFont typeface="Wingdings" pitchFamily="2" charset="2"/>
              <a:buChar char="Ø"/>
              <a:defRPr sz="22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lumMod val="75000"/>
                </a:schemeClr>
              </a:buClr>
              <a:buSzPct val="98000"/>
              <a:buFont typeface="Courier New" panose="02070309020205020404" pitchFamily="49" charset="0"/>
              <a:buChar char="o"/>
              <a:defRPr sz="2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7000"/>
              </a:lnSpc>
              <a:spcBef>
                <a:spcPts val="0"/>
              </a:spcBef>
              <a:buFont typeface="Wingdings" pitchFamily="2" charset="2"/>
              <a:buNone/>
            </a:pPr>
            <a:r>
              <a:rPr lang="en-US" sz="18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b="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800"/>
              </a:spcAft>
              <a:tabLst>
                <a:tab pos="457200" algn="l"/>
              </a:tabLst>
            </a:pPr>
            <a:r>
              <a:rPr lang="en-US" sz="1800" b="0" dirty="0">
                <a:latin typeface="Calibri" panose="020F0502020204030204" pitchFamily="34" charset="0"/>
                <a:ea typeface="Calibri" panose="020F0502020204030204" pitchFamily="34" charset="0"/>
                <a:cs typeface="Calibri" panose="020F0502020204030204" pitchFamily="34" charset="0"/>
              </a:rPr>
              <a:t>A public improvement lien is a legal claim against funds for outstanding debt that is used to ensure payment for labor and/or materials supplied by the lien claimant (a sub-contractor) on a public project performed by a general contractor for a government entity. </a:t>
            </a:r>
          </a:p>
          <a:p>
            <a:pPr marL="0" indent="0">
              <a:lnSpc>
                <a:spcPct val="107000"/>
              </a:lnSpc>
              <a:spcBef>
                <a:spcPts val="0"/>
              </a:spcBef>
              <a:spcAft>
                <a:spcPts val="800"/>
              </a:spcAft>
              <a:buFont typeface="Wingdings" pitchFamily="2" charset="2"/>
              <a:buNone/>
              <a:tabLst>
                <a:tab pos="457200" algn="l"/>
              </a:tabLst>
            </a:pPr>
            <a:endParaRPr lang="en-US" sz="1800" b="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800"/>
              </a:spcAft>
              <a:tabLst>
                <a:tab pos="457200" algn="l"/>
              </a:tabLst>
            </a:pPr>
            <a:r>
              <a:rPr lang="en-US" sz="1800" b="0" dirty="0">
                <a:latin typeface="Calibri" panose="020F0502020204030204" pitchFamily="34" charset="0"/>
                <a:ea typeface="Calibri" panose="020F0502020204030204" pitchFamily="34" charset="0"/>
                <a:cs typeface="Calibri" panose="020F0502020204030204" pitchFamily="34" charset="0"/>
              </a:rPr>
              <a:t>The public improvement lien creates a lien on funds due to the contractor on a public improvement contract. </a:t>
            </a:r>
            <a:r>
              <a:rPr lang="en-US" sz="1800" b="0" dirty="0">
                <a:latin typeface="Calibri" panose="020F0502020204030204" pitchFamily="34" charset="0"/>
                <a:ea typeface="Times New Roman" panose="02020603050405020304" pitchFamily="18" charset="0"/>
                <a:cs typeface="Calibri" panose="020F0502020204030204" pitchFamily="34" charset="0"/>
              </a:rPr>
              <a:t>The lienor may only reach those funds which have been earned but not yet paid to the contractor.</a:t>
            </a:r>
          </a:p>
          <a:p>
            <a:pPr marL="0" indent="0">
              <a:lnSpc>
                <a:spcPct val="107000"/>
              </a:lnSpc>
              <a:spcBef>
                <a:spcPts val="0"/>
              </a:spcBef>
              <a:spcAft>
                <a:spcPts val="800"/>
              </a:spcAft>
              <a:buFont typeface="Wingdings" pitchFamily="2" charset="2"/>
              <a:buNone/>
              <a:tabLst>
                <a:tab pos="457200" algn="l"/>
              </a:tabLst>
            </a:pPr>
            <a:endParaRPr lang="en-US" sz="1800" b="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800"/>
              </a:spcAft>
              <a:tabLst>
                <a:tab pos="457200" algn="l"/>
              </a:tabLst>
            </a:pPr>
            <a:r>
              <a:rPr lang="en-US" sz="1800" b="0" dirty="0">
                <a:latin typeface="Calibri" panose="020F0502020204030204" pitchFamily="34" charset="0"/>
                <a:ea typeface="Calibri" panose="020F0502020204030204" pitchFamily="34" charset="0"/>
                <a:cs typeface="Calibri" panose="020F0502020204030204" pitchFamily="34" charset="0"/>
              </a:rPr>
              <a:t>The New York Lien Law provides an alternative remedy when a contractor, including a contractor working with the City of New York, will not, or cannot, honor its subcontracts. The subcontractor may be owed funds by the contractor. The subcontractor cannot put a lien on the City real property that the subcontractor may be working on. Therefore, the law provides that such lien attaches to money earned by, but not yet paid to, the contractor, pursuant to NY Lien Law Section 5. </a:t>
            </a:r>
            <a:endParaRPr lang="en-US" sz="1800" b="0" dirty="0"/>
          </a:p>
        </p:txBody>
      </p:sp>
    </p:spTree>
    <p:extLst>
      <p:ext uri="{BB962C8B-B14F-4D97-AF65-F5344CB8AC3E}">
        <p14:creationId xmlns:p14="http://schemas.microsoft.com/office/powerpoint/2010/main" val="1611359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FFB4B11-102F-5381-6759-DE51315345F1}"/>
              </a:ext>
            </a:extLst>
          </p:cNvPr>
          <p:cNvSpPr txBox="1">
            <a:spLocks/>
          </p:cNvSpPr>
          <p:nvPr/>
        </p:nvSpPr>
        <p:spPr>
          <a:xfrm>
            <a:off x="529423" y="1133820"/>
            <a:ext cx="9716264" cy="484833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Clr>
                <a:schemeClr val="accent1">
                  <a:lumMod val="75000"/>
                </a:schemeClr>
              </a:buClr>
              <a:buSzPct val="70000"/>
              <a:buFont typeface="Wingdings" pitchFamily="2" charset="2"/>
              <a:buChar char="q"/>
              <a:defRPr sz="28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lumMod val="75000"/>
                </a:schemeClr>
              </a:buClr>
              <a:buFont typeface="Wingdings" pitchFamily="2" charset="2"/>
              <a:buChar char="§"/>
              <a:defRPr sz="22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lumMod val="75000"/>
                </a:schemeClr>
              </a:buClr>
              <a:buSzPct val="70000"/>
              <a:buFont typeface="Wingdings" pitchFamily="2" charset="2"/>
              <a:buChar char="Ø"/>
              <a:defRPr sz="22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lumMod val="75000"/>
                </a:schemeClr>
              </a:buClr>
              <a:buSzPct val="98000"/>
              <a:buFont typeface="Courier New" panose="02070309020205020404" pitchFamily="49" charset="0"/>
              <a:buChar char="o"/>
              <a:defRPr sz="2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Wingdings" pitchFamily="2" charset="2"/>
              <a:buNone/>
            </a:pPr>
            <a:r>
              <a:rPr lang="en-US" sz="1800" dirty="0">
                <a:latin typeface="Calibri" panose="020F0502020204030204" pitchFamily="34" charset="0"/>
                <a:ea typeface="Calibri" panose="020F0502020204030204" pitchFamily="34" charset="0"/>
                <a:cs typeface="Calibri" panose="020F0502020204030204" pitchFamily="34" charset="0"/>
              </a:rPr>
              <a:t>New York </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Lien Law Section 5</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0000"/>
              </a:lnSpc>
              <a:buFont typeface="Wingdings" pitchFamily="2" charset="2"/>
              <a:buNone/>
            </a:pPr>
            <a:r>
              <a:rPr lang="en-US" sz="1800" b="0" dirty="0">
                <a:latin typeface="Calibri" panose="020F0502020204030204" pitchFamily="34" charset="0"/>
                <a:ea typeface="Calibri" panose="020F0502020204030204" pitchFamily="34" charset="0"/>
                <a:cs typeface="Calibri" panose="020F0502020204030204" pitchFamily="34" charset="0"/>
              </a:rPr>
              <a:t>A person performing labor for or furnishing materials to a contractor, his or her subcontractor or legal representative, for the construction or demolition of a public improvement pursuant to a contract by such contractor with the state or a public corporation, and any trust fund to which benefits and wage supplements are due or payable for the benefit of such person performing labor, shall have a lien for the principal and interest of the value or agreed price of such labor, including benefits and wage supplements due or payable for the benefit of any person performing labor, or materials upon the moneys of the state or of such corporation applicable to the construction or demolition of such improvement, to the extent of the amount due or to become due on such contract, and under a judgment of the court of claims awarded to the contractor for damages arising from the breach of such contract by the state, or awarded for furnishing labor or materials not contemplated by the provisions of said contract, upon filing a notice of lien as prescribed in this article, except as hereinafter in this article provided. Where no public fund has been established for the financing of a public improvement with estimated cost in excess of two hundred fifty thousand dollars, the chief financial officer of the public owner shall require the private entity for whom the public improvement is being made to post, or cause to be posted, a bond or other form of undertaking guaranteeing prompt payment of moneys due to the contractor, his or her subcontractors and to all persons furnishing labor or materials to the contractor or his or her subcontractors in the prosecution of the work on the public improvement.</a:t>
            </a: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406400"/>
            <a:ext cx="11138419" cy="1083733"/>
          </a:xfrm>
        </p:spPr>
        <p:txBody>
          <a:bodyPr>
            <a:normAutofit/>
          </a:bodyPr>
          <a:lstStyle/>
          <a:p>
            <a:r>
              <a:rPr lang="en-US" sz="3000" dirty="0"/>
              <a:t>Appendix G - Public Improvement Lien</a:t>
            </a:r>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49</a:t>
            </a:fld>
            <a:endParaRPr lang="en-US"/>
          </a:p>
        </p:txBody>
      </p:sp>
    </p:spTree>
    <p:extLst>
      <p:ext uri="{BB962C8B-B14F-4D97-AF65-F5344CB8AC3E}">
        <p14:creationId xmlns:p14="http://schemas.microsoft.com/office/powerpoint/2010/main" val="1563391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EC2E37-A4AE-6A04-AD8F-487B9D06253D}"/>
              </a:ext>
            </a:extLst>
          </p:cNvPr>
          <p:cNvSpPr txBox="1"/>
          <p:nvPr/>
        </p:nvSpPr>
        <p:spPr>
          <a:xfrm>
            <a:off x="39213" y="2274837"/>
            <a:ext cx="2352010" cy="2308324"/>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n-US" sz="3600" b="1" dirty="0">
                <a:solidFill>
                  <a:schemeClr val="tx2">
                    <a:alpha val="50000"/>
                  </a:schemeClr>
                </a:solidFill>
              </a:rPr>
              <a:t>Universe of DOF Customer Service</a:t>
            </a:r>
          </a:p>
        </p:txBody>
      </p:sp>
      <p:graphicFrame>
        <p:nvGraphicFramePr>
          <p:cNvPr id="45" name="Diagram 44">
            <a:extLst>
              <a:ext uri="{FF2B5EF4-FFF2-40B4-BE49-F238E27FC236}">
                <a16:creationId xmlns:a16="http://schemas.microsoft.com/office/drawing/2014/main" id="{9F4989E2-CB5A-C97B-DC78-5B742EF9E816}"/>
              </a:ext>
            </a:extLst>
          </p:cNvPr>
          <p:cNvGraphicFramePr/>
          <p:nvPr>
            <p:extLst>
              <p:ext uri="{D42A27DB-BD31-4B8C-83A1-F6EECF244321}">
                <p14:modId xmlns:p14="http://schemas.microsoft.com/office/powerpoint/2010/main" val="881040580"/>
              </p:ext>
            </p:extLst>
          </p:nvPr>
        </p:nvGraphicFramePr>
        <p:xfrm>
          <a:off x="1303663" y="0"/>
          <a:ext cx="9584673"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Flowchart: Connector 23">
            <a:extLst>
              <a:ext uri="{FF2B5EF4-FFF2-40B4-BE49-F238E27FC236}">
                <a16:creationId xmlns:a16="http://schemas.microsoft.com/office/drawing/2014/main" id="{1440D378-FE0C-9A91-6EBD-19D6CC98219F}"/>
              </a:ext>
            </a:extLst>
          </p:cNvPr>
          <p:cNvSpPr/>
          <p:nvPr/>
        </p:nvSpPr>
        <p:spPr>
          <a:xfrm>
            <a:off x="4255265" y="1651154"/>
            <a:ext cx="3681470" cy="3555692"/>
          </a:xfrm>
          <a:prstGeom prst="flowChartConnector">
            <a:avLst/>
          </a:prstGeom>
          <a:no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Diagram 22">
            <a:extLst>
              <a:ext uri="{FF2B5EF4-FFF2-40B4-BE49-F238E27FC236}">
                <a16:creationId xmlns:a16="http://schemas.microsoft.com/office/drawing/2014/main" id="{6E54DCCF-2CF0-AB53-B6FF-B85D0A3AD32F}"/>
              </a:ext>
            </a:extLst>
          </p:cNvPr>
          <p:cNvGraphicFramePr/>
          <p:nvPr>
            <p:extLst>
              <p:ext uri="{D42A27DB-BD31-4B8C-83A1-F6EECF244321}">
                <p14:modId xmlns:p14="http://schemas.microsoft.com/office/powerpoint/2010/main" val="2275985727"/>
              </p:ext>
            </p:extLst>
          </p:nvPr>
        </p:nvGraphicFramePr>
        <p:xfrm>
          <a:off x="2735242" y="1167788"/>
          <a:ext cx="6721517" cy="44423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5</a:t>
            </a:fld>
            <a:endParaRPr lang="en-US"/>
          </a:p>
        </p:txBody>
      </p:sp>
    </p:spTree>
    <p:extLst>
      <p:ext uri="{BB962C8B-B14F-4D97-AF65-F5344CB8AC3E}">
        <p14:creationId xmlns:p14="http://schemas.microsoft.com/office/powerpoint/2010/main" val="25924236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A1FF291-DF4C-7C1E-5B12-9E936B8D8095}"/>
              </a:ext>
            </a:extLst>
          </p:cNvPr>
          <p:cNvSpPr txBox="1">
            <a:spLocks/>
          </p:cNvSpPr>
          <p:nvPr/>
        </p:nvSpPr>
        <p:spPr>
          <a:xfrm>
            <a:off x="509499" y="1419876"/>
            <a:ext cx="11153078" cy="4936474"/>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lumMod val="75000"/>
                </a:schemeClr>
              </a:buClr>
              <a:buSzPct val="70000"/>
              <a:buFont typeface="Wingdings" pitchFamily="2" charset="2"/>
              <a:buChar char="q"/>
              <a:defRPr sz="28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lumMod val="75000"/>
                </a:schemeClr>
              </a:buClr>
              <a:buFont typeface="Wingdings" pitchFamily="2" charset="2"/>
              <a:buChar char="§"/>
              <a:defRPr sz="22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lumMod val="75000"/>
                </a:schemeClr>
              </a:buClr>
              <a:buSzPct val="70000"/>
              <a:buFont typeface="Wingdings" pitchFamily="2" charset="2"/>
              <a:buChar char="Ø"/>
              <a:defRPr sz="22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lumMod val="75000"/>
                </a:schemeClr>
              </a:buClr>
              <a:buSzPct val="98000"/>
              <a:buFont typeface="Courier New" panose="02070309020205020404" pitchFamily="49" charset="0"/>
              <a:buChar char="o"/>
              <a:defRPr sz="2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US" sz="2400" dirty="0">
                <a:latin typeface="Calibri" panose="020F0502020204030204" pitchFamily="34" charset="0"/>
                <a:ea typeface="Calibri" panose="020F0502020204030204" pitchFamily="34" charset="0"/>
                <a:cs typeface="Calibri" panose="020F0502020204030204" pitchFamily="34" charset="0"/>
              </a:rPr>
              <a:t>Public Improvement Lien Process Overview</a:t>
            </a:r>
          </a:p>
          <a:p>
            <a:pPr marL="0" indent="0" algn="ctr">
              <a:buFont typeface="Wingdings" pitchFamily="2" charset="2"/>
              <a:buNone/>
            </a:pPr>
            <a:endParaRPr lang="en-US" sz="2400" b="0" dirty="0">
              <a:latin typeface="Calibri" panose="020F0502020204030204" pitchFamily="34" charset="0"/>
              <a:ea typeface="Calibri" panose="020F0502020204030204" pitchFamily="34" charset="0"/>
              <a:cs typeface="Calibri" panose="020F0502020204030204" pitchFamily="34" charset="0"/>
            </a:endParaRPr>
          </a:p>
          <a:p>
            <a:r>
              <a:rPr lang="en-US" sz="2400" b="0" dirty="0">
                <a:latin typeface="Calibri" panose="020F0502020204030204" pitchFamily="34" charset="0"/>
                <a:ea typeface="Calibri" panose="020F0502020204030204" pitchFamily="34" charset="0"/>
                <a:cs typeface="Calibri" panose="020F0502020204030204" pitchFamily="34" charset="0"/>
              </a:rPr>
              <a:t>When DOF receives a Notice of Lien, DOF works with the NYC Law Department, the NYC Comptroller, and various NYC agencies.</a:t>
            </a:r>
          </a:p>
          <a:p>
            <a:r>
              <a:rPr lang="en-US" sz="2400" b="0" dirty="0">
                <a:latin typeface="Calibri" panose="020F0502020204030204" pitchFamily="34" charset="0"/>
                <a:ea typeface="Calibri" panose="020F0502020204030204" pitchFamily="34" charset="0"/>
                <a:cs typeface="Calibri" panose="020F0502020204030204" pitchFamily="34" charset="0"/>
              </a:rPr>
              <a:t>If the Notice of Lien is complete, payment to the contractor will be withheld until the amount withheld equals 150% of the face value of the public improvement lien. See New York Lien Law Section 21(6-a).</a:t>
            </a:r>
          </a:p>
          <a:p>
            <a:r>
              <a:rPr lang="en-US" sz="2400" b="0" dirty="0">
                <a:latin typeface="Calibri" panose="020F0502020204030204" pitchFamily="34" charset="0"/>
                <a:ea typeface="Calibri" panose="020F0502020204030204" pitchFamily="34" charset="0"/>
                <a:cs typeface="Calibri" panose="020F0502020204030204" pitchFamily="34" charset="0"/>
              </a:rPr>
              <a:t>The lien is recorded on the Public Improvement Lien Docket.</a:t>
            </a:r>
          </a:p>
          <a:p>
            <a:r>
              <a:rPr lang="en-US" sz="2400" b="0" dirty="0">
                <a:latin typeface="Calibri" panose="020F0502020204030204" pitchFamily="34" charset="0"/>
                <a:ea typeface="Calibri" panose="020F0502020204030204" pitchFamily="34" charset="0"/>
                <a:cs typeface="Calibri" panose="020F0502020204030204" pitchFamily="34" charset="0"/>
              </a:rPr>
              <a:t>DOF’s Public Improvement Lien Docket and Public Improvement Lien Form can be located online on DOF’s website by visiting:</a:t>
            </a:r>
          </a:p>
          <a:p>
            <a:pPr marL="0" indent="0">
              <a:buFont typeface="Wingdings" pitchFamily="2" charset="2"/>
              <a:buNone/>
            </a:pPr>
            <a:r>
              <a:rPr lang="en-US" sz="2400" b="0" dirty="0">
                <a:latin typeface="Calibri" panose="020F0502020204030204" pitchFamily="34" charset="0"/>
                <a:ea typeface="Calibri" panose="020F0502020204030204" pitchFamily="34" charset="0"/>
                <a:cs typeface="Calibri" panose="020F0502020204030204" pitchFamily="34" charset="0"/>
              </a:rPr>
              <a:t>   </a:t>
            </a:r>
            <a:r>
              <a:rPr lang="en-US" sz="2000" b="0" dirty="0">
                <a:latin typeface="Calibri" panose="020F0502020204030204" pitchFamily="34" charset="0"/>
                <a:ea typeface="Calibri" panose="020F0502020204030204" pitchFamily="34" charset="0"/>
                <a:cs typeface="Calibri" panose="020F0502020204030204" pitchFamily="34" charset="0"/>
                <a:hlinkClick r:id="rId2"/>
              </a:rPr>
              <a:t>https://www.nyc.gov/site/finance/about/public-improvement-lien-mechanics-lien.page</a:t>
            </a:r>
            <a:endParaRPr lang="en-US" sz="2000" b="0" dirty="0">
              <a:latin typeface="Calibri" panose="020F0502020204030204" pitchFamily="34" charset="0"/>
              <a:ea typeface="Calibri" panose="020F0502020204030204" pitchFamily="34" charset="0"/>
              <a:cs typeface="Calibri" panose="020F0502020204030204" pitchFamily="34" charset="0"/>
            </a:endParaRPr>
          </a:p>
          <a:p>
            <a:pPr marL="0" indent="0">
              <a:buFont typeface="Wingdings" pitchFamily="2" charset="2"/>
              <a:buNone/>
            </a:pPr>
            <a:endParaRPr lang="en-US" sz="2000" b="0" dirty="0">
              <a:latin typeface="Calibri" panose="020F0502020204030204" pitchFamily="34" charset="0"/>
              <a:ea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406400"/>
            <a:ext cx="11138419" cy="1083733"/>
          </a:xfrm>
        </p:spPr>
        <p:txBody>
          <a:bodyPr>
            <a:normAutofit/>
          </a:bodyPr>
          <a:lstStyle/>
          <a:p>
            <a:r>
              <a:rPr lang="en-US" sz="3000" dirty="0"/>
              <a:t>Appendix G - Public Improvement Lien</a:t>
            </a:r>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50</a:t>
            </a:fld>
            <a:endParaRPr lang="en-US"/>
          </a:p>
        </p:txBody>
      </p:sp>
    </p:spTree>
    <p:extLst>
      <p:ext uri="{BB962C8B-B14F-4D97-AF65-F5344CB8AC3E}">
        <p14:creationId xmlns:p14="http://schemas.microsoft.com/office/powerpoint/2010/main" val="38162888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B55CD6-27DB-108A-6E8E-CA52036F7AA4}"/>
              </a:ext>
            </a:extLst>
          </p:cNvPr>
          <p:cNvSpPr txBox="1"/>
          <p:nvPr/>
        </p:nvSpPr>
        <p:spPr>
          <a:xfrm>
            <a:off x="509501" y="1419876"/>
            <a:ext cx="9670086" cy="4708981"/>
          </a:xfrm>
          <a:prstGeom prst="rect">
            <a:avLst/>
          </a:prstGeom>
          <a:noFill/>
        </p:spPr>
        <p:txBody>
          <a:bodyPr wrap="square">
            <a:spAutoFit/>
          </a:bodyPr>
          <a:lstStyle/>
          <a:p>
            <a:r>
              <a:rPr lang="en-US" sz="2000" b="1" dirty="0">
                <a:effectLst/>
                <a:latin typeface="Calibri" panose="020F0502020204030204" pitchFamily="34" charset="0"/>
                <a:ea typeface="Calibri" panose="020F0502020204030204" pitchFamily="34" charset="0"/>
                <a:cs typeface="Calibri" panose="020F0502020204030204" pitchFamily="34" charset="0"/>
              </a:rPr>
              <a:t>New York Lien Law Section 12 requires: </a:t>
            </a:r>
            <a:endParaRPr lang="en-US" sz="2000" b="1" dirty="0">
              <a:latin typeface="Calibri" panose="020F0502020204030204" pitchFamily="34" charset="0"/>
              <a:ea typeface="Calibri" panose="020F0502020204030204" pitchFamily="34" charset="0"/>
              <a:cs typeface="Calibri" panose="020F0502020204030204" pitchFamily="34" charset="0"/>
            </a:endParaRPr>
          </a:p>
          <a:p>
            <a:pPr marL="292100" indent="-2921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The Notice of Lien must be filed with the contracting agency and DOF.</a:t>
            </a:r>
          </a:p>
          <a:p>
            <a:endParaRPr lang="en-US" sz="2000" b="1" dirty="0">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The Notice of Lien must include:</a:t>
            </a:r>
          </a:p>
          <a:p>
            <a:pPr marL="285750" indent="-285750" algn="jus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a:t>
            </a:r>
            <a:r>
              <a:rPr lang="en-US" sz="2000" dirty="0">
                <a:effectLst/>
                <a:latin typeface="Calibri" panose="020F0502020204030204" pitchFamily="34" charset="0"/>
                <a:ea typeface="Calibri" panose="020F0502020204030204" pitchFamily="34" charset="0"/>
                <a:cs typeface="Calibri" panose="020F0502020204030204" pitchFamily="34" charset="0"/>
              </a:rPr>
              <a:t>he name and residence of the lienor</a:t>
            </a:r>
            <a:r>
              <a:rPr lang="en-US" sz="2000" dirty="0">
                <a:latin typeface="Calibri" panose="020F0502020204030204" pitchFamily="34" charset="0"/>
                <a:ea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a:t>
            </a:r>
            <a:r>
              <a:rPr lang="en-US" sz="2000" dirty="0">
                <a:effectLst/>
                <a:latin typeface="Calibri" panose="020F0502020204030204" pitchFamily="34" charset="0"/>
                <a:ea typeface="Calibri" panose="020F0502020204030204" pitchFamily="34" charset="0"/>
                <a:cs typeface="Calibri" panose="020F0502020204030204" pitchFamily="34" charset="0"/>
              </a:rPr>
              <a:t>he name of the contractor or subcontractor for whom the labor was performed or materials furnished</a:t>
            </a:r>
            <a:r>
              <a:rPr lang="en-US" sz="2000" dirty="0">
                <a:latin typeface="Calibri" panose="020F0502020204030204" pitchFamily="34" charset="0"/>
                <a:ea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a:t>
            </a:r>
            <a:r>
              <a:rPr lang="en-US" sz="2000" dirty="0">
                <a:effectLst/>
                <a:latin typeface="Calibri" panose="020F0502020204030204" pitchFamily="34" charset="0"/>
                <a:ea typeface="Calibri" panose="020F0502020204030204" pitchFamily="34" charset="0"/>
                <a:cs typeface="Calibri" panose="020F0502020204030204" pitchFamily="34" charset="0"/>
              </a:rPr>
              <a:t>he amount claimed to be due or to become due;</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a:t>
            </a:r>
            <a:r>
              <a:rPr lang="en-US" sz="2000" dirty="0">
                <a:effectLst/>
                <a:latin typeface="Calibri" panose="020F0502020204030204" pitchFamily="34" charset="0"/>
                <a:ea typeface="Calibri" panose="020F0502020204030204" pitchFamily="34" charset="0"/>
                <a:cs typeface="Calibri" panose="020F0502020204030204" pitchFamily="34" charset="0"/>
              </a:rPr>
              <a:t>he date when the payment was due;</a:t>
            </a: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a:t>
            </a:r>
            <a:r>
              <a:rPr lang="en-US" sz="2000" dirty="0">
                <a:effectLst/>
                <a:latin typeface="Calibri" panose="020F0502020204030204" pitchFamily="34" charset="0"/>
                <a:ea typeface="Calibri" panose="020F0502020204030204" pitchFamily="34" charset="0"/>
                <a:cs typeface="Calibri" panose="020F0502020204030204" pitchFamily="34" charset="0"/>
              </a:rPr>
              <a:t> description of the public improvement upon which the labor was performed</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and materials expended</a:t>
            </a:r>
            <a:r>
              <a:rPr lang="en-US" sz="2000" dirty="0">
                <a:latin typeface="Calibri" panose="020F0502020204030204" pitchFamily="34" charset="0"/>
                <a:ea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a:t>
            </a:r>
            <a:r>
              <a:rPr lang="en-US" sz="2000" dirty="0">
                <a:effectLst/>
                <a:latin typeface="Calibri" panose="020F0502020204030204" pitchFamily="34" charset="0"/>
                <a:ea typeface="Calibri" panose="020F0502020204030204" pitchFamily="34" charset="0"/>
                <a:cs typeface="Calibri" panose="020F0502020204030204" pitchFamily="34" charset="0"/>
              </a:rPr>
              <a:t>he kind of labor performed and materials furnished, and materials actually manufactured for but not delivered to such public improvement; and</a:t>
            </a:r>
          </a:p>
          <a:p>
            <a:pPr marL="285750" indent="-285750">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A general description of the contract pursuant to which such public improvement was constructed or demolished.</a:t>
            </a:r>
          </a:p>
        </p:txBody>
      </p:sp>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406400"/>
            <a:ext cx="11138419" cy="1083733"/>
          </a:xfrm>
        </p:spPr>
        <p:txBody>
          <a:bodyPr>
            <a:normAutofit/>
          </a:bodyPr>
          <a:lstStyle/>
          <a:p>
            <a:r>
              <a:rPr lang="en-US" sz="3000" dirty="0"/>
              <a:t>Appendix G - Public Improvement Lien</a:t>
            </a:r>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51</a:t>
            </a:fld>
            <a:endParaRPr lang="en-US"/>
          </a:p>
        </p:txBody>
      </p:sp>
    </p:spTree>
    <p:extLst>
      <p:ext uri="{BB962C8B-B14F-4D97-AF65-F5344CB8AC3E}">
        <p14:creationId xmlns:p14="http://schemas.microsoft.com/office/powerpoint/2010/main" val="10168945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406400"/>
            <a:ext cx="11138419" cy="1083733"/>
          </a:xfrm>
        </p:spPr>
        <p:txBody>
          <a:bodyPr>
            <a:normAutofit/>
          </a:bodyPr>
          <a:lstStyle/>
          <a:p>
            <a:r>
              <a:rPr lang="en-US" sz="3000" dirty="0"/>
              <a:t>Appendix G - Public Improvement Lien</a:t>
            </a:r>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52</a:t>
            </a:fld>
            <a:endParaRPr lang="en-US"/>
          </a:p>
        </p:txBody>
      </p:sp>
      <p:sp>
        <p:nvSpPr>
          <p:cNvPr id="2" name="Title 1">
            <a:extLst>
              <a:ext uri="{FF2B5EF4-FFF2-40B4-BE49-F238E27FC236}">
                <a16:creationId xmlns:a16="http://schemas.microsoft.com/office/drawing/2014/main" id="{AE587427-DA16-EE8B-99C0-45F24BEDB072}"/>
              </a:ext>
            </a:extLst>
          </p:cNvPr>
          <p:cNvSpPr txBox="1">
            <a:spLocks/>
          </p:cNvSpPr>
          <p:nvPr/>
        </p:nvSpPr>
        <p:spPr>
          <a:xfrm>
            <a:off x="711200" y="1308748"/>
            <a:ext cx="9236100" cy="817756"/>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200" b="1" i="0" kern="1200">
                <a:solidFill>
                  <a:schemeClr val="accent1">
                    <a:lumMod val="75000"/>
                  </a:schemeClr>
                </a:solidFill>
                <a:latin typeface="Arial" panose="020B0604020202020204" pitchFamily="34" charset="0"/>
                <a:ea typeface="+mj-ea"/>
                <a:cs typeface="Arial" panose="020B0604020202020204" pitchFamily="34" charset="0"/>
              </a:defRPr>
            </a:lvl1pPr>
          </a:lstStyle>
          <a:p>
            <a:pPr algn="ctr"/>
            <a:r>
              <a:rPr lang="en-US"/>
              <a:t>Contract Number on the Notice of Lien</a:t>
            </a:r>
            <a:endParaRPr lang="en-US" dirty="0"/>
          </a:p>
        </p:txBody>
      </p:sp>
      <p:sp>
        <p:nvSpPr>
          <p:cNvPr id="6" name="Content Placeholder 2">
            <a:extLst>
              <a:ext uri="{FF2B5EF4-FFF2-40B4-BE49-F238E27FC236}">
                <a16:creationId xmlns:a16="http://schemas.microsoft.com/office/drawing/2014/main" id="{78DCD899-EF75-80E8-3EF8-26663B9EBDE0}"/>
              </a:ext>
            </a:extLst>
          </p:cNvPr>
          <p:cNvSpPr txBox="1">
            <a:spLocks/>
          </p:cNvSpPr>
          <p:nvPr/>
        </p:nvSpPr>
        <p:spPr>
          <a:xfrm>
            <a:off x="335036" y="1750518"/>
            <a:ext cx="10516578" cy="4792425"/>
          </a:xfrm>
          <a:prstGeom prst="rect">
            <a:avLst/>
          </a:prstGeom>
        </p:spPr>
        <p:txBody>
          <a:bodyPr/>
          <a:lstStyle>
            <a:lvl1pPr marL="228600" indent="-228600" algn="l" defTabSz="914400" rtl="0" eaLnBrk="1" latinLnBrk="0" hangingPunct="1">
              <a:lnSpc>
                <a:spcPct val="90000"/>
              </a:lnSpc>
              <a:spcBef>
                <a:spcPts val="1000"/>
              </a:spcBef>
              <a:buClr>
                <a:schemeClr val="accent1">
                  <a:lumMod val="75000"/>
                </a:schemeClr>
              </a:buClr>
              <a:buSzPct val="70000"/>
              <a:buFont typeface="Wingdings" pitchFamily="2" charset="2"/>
              <a:buChar char="q"/>
              <a:defRPr sz="28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lumMod val="75000"/>
                </a:schemeClr>
              </a:buClr>
              <a:buFont typeface="Wingdings" pitchFamily="2" charset="2"/>
              <a:buChar char="§"/>
              <a:defRPr sz="22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lumMod val="75000"/>
                </a:schemeClr>
              </a:buClr>
              <a:buSzPct val="70000"/>
              <a:buFont typeface="Wingdings" pitchFamily="2" charset="2"/>
              <a:buChar char="Ø"/>
              <a:defRPr sz="22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lumMod val="75000"/>
                </a:schemeClr>
              </a:buClr>
              <a:buSzPct val="98000"/>
              <a:buFont typeface="Courier New" panose="02070309020205020404" pitchFamily="49" charset="0"/>
              <a:buChar char="o"/>
              <a:defRPr sz="2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b="0" dirty="0">
              <a:latin typeface="Calibri" panose="020F0502020204030204" pitchFamily="34" charset="0"/>
              <a:ea typeface="Calibri" panose="020F0502020204030204" pitchFamily="34" charset="0"/>
              <a:cs typeface="Calibri" panose="020F0502020204030204" pitchFamily="34" charset="0"/>
            </a:endParaRPr>
          </a:p>
          <a:p>
            <a:r>
              <a:rPr lang="en-US" b="0" dirty="0">
                <a:latin typeface="Calibri" panose="020F0502020204030204" pitchFamily="34" charset="0"/>
                <a:ea typeface="Calibri" panose="020F0502020204030204" pitchFamily="34" charset="0"/>
                <a:cs typeface="Calibri" panose="020F0502020204030204" pitchFamily="34" charset="0"/>
              </a:rPr>
              <a:t>DOF requests that the Notice of Lien also include a public improvement contract number, if available, to ensure that DOF locates the correct contract. </a:t>
            </a:r>
          </a:p>
          <a:p>
            <a:pPr marL="0" indent="0">
              <a:buNone/>
            </a:pPr>
            <a:endParaRPr lang="en-US" b="0" dirty="0">
              <a:latin typeface="Calibri" panose="020F0502020204030204" pitchFamily="34" charset="0"/>
              <a:ea typeface="Calibri" panose="020F0502020204030204" pitchFamily="34" charset="0"/>
              <a:cs typeface="Calibri" panose="020F0502020204030204" pitchFamily="34" charset="0"/>
            </a:endParaRPr>
          </a:p>
          <a:p>
            <a:r>
              <a:rPr lang="en-US" b="0" dirty="0">
                <a:latin typeface="Calibri" panose="020F0502020204030204" pitchFamily="34" charset="0"/>
                <a:ea typeface="Calibri" panose="020F0502020204030204" pitchFamily="34" charset="0"/>
                <a:cs typeface="Calibri" panose="020F0502020204030204" pitchFamily="34" charset="0"/>
              </a:rPr>
              <a:t>If the subcontractor is unsure of the public improvement contract number, the contract number may be located at the following webpage: </a:t>
            </a:r>
            <a:r>
              <a:rPr lang="en-US" sz="2000" b="0" dirty="0">
                <a:latin typeface="Calibri" panose="020F0502020204030204" pitchFamily="34" charset="0"/>
                <a:ea typeface="Calibri" panose="020F0502020204030204" pitchFamily="34" charset="0"/>
                <a:cs typeface="Calibri" panose="020F0502020204030204" pitchFamily="34" charset="0"/>
                <a:hlinkClick r:id="rId2"/>
              </a:rPr>
              <a:t>https://www.checkbooknyc.com/smart_search/citywide?search_term=*!*domain=contracts</a:t>
            </a:r>
            <a:r>
              <a:rPr lang="en-US" sz="3200" b="0" dirty="0">
                <a:latin typeface="Calibri" panose="020F0502020204030204" pitchFamily="34" charset="0"/>
                <a:ea typeface="Calibri" panose="020F0502020204030204" pitchFamily="34" charset="0"/>
                <a:cs typeface="Calibri" panose="020F0502020204030204" pitchFamily="34" charset="0"/>
              </a:rPr>
              <a:t> </a:t>
            </a:r>
            <a:endParaRPr lang="en-US" sz="3200" b="0" dirty="0"/>
          </a:p>
        </p:txBody>
      </p:sp>
    </p:spTree>
    <p:extLst>
      <p:ext uri="{BB962C8B-B14F-4D97-AF65-F5344CB8AC3E}">
        <p14:creationId xmlns:p14="http://schemas.microsoft.com/office/powerpoint/2010/main" val="17822233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406400"/>
            <a:ext cx="11138419" cy="1083733"/>
          </a:xfrm>
        </p:spPr>
        <p:txBody>
          <a:bodyPr>
            <a:normAutofit/>
          </a:bodyPr>
          <a:lstStyle/>
          <a:p>
            <a:r>
              <a:rPr lang="en-US" sz="3000" dirty="0"/>
              <a:t>Appendix G - Public Improvement Lien</a:t>
            </a:r>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53</a:t>
            </a:fld>
            <a:endParaRPr lang="en-US"/>
          </a:p>
        </p:txBody>
      </p:sp>
      <p:sp>
        <p:nvSpPr>
          <p:cNvPr id="5" name="Title 1">
            <a:extLst>
              <a:ext uri="{FF2B5EF4-FFF2-40B4-BE49-F238E27FC236}">
                <a16:creationId xmlns:a16="http://schemas.microsoft.com/office/drawing/2014/main" id="{CD6EA461-55E6-B4E8-F90C-BE91CBACA471}"/>
              </a:ext>
            </a:extLst>
          </p:cNvPr>
          <p:cNvSpPr txBox="1">
            <a:spLocks/>
          </p:cNvSpPr>
          <p:nvPr/>
        </p:nvSpPr>
        <p:spPr>
          <a:xfrm>
            <a:off x="566056" y="1228003"/>
            <a:ext cx="9855901" cy="1045029"/>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200" b="1" i="0" kern="1200">
                <a:solidFill>
                  <a:schemeClr val="accent1">
                    <a:lumMod val="75000"/>
                  </a:schemeClr>
                </a:solidFill>
                <a:latin typeface="Arial" panose="020B0604020202020204" pitchFamily="34" charset="0"/>
                <a:ea typeface="+mj-ea"/>
                <a:cs typeface="Arial" panose="020B0604020202020204" pitchFamily="34" charset="0"/>
              </a:defRPr>
            </a:lvl1pPr>
          </a:lstStyle>
          <a:p>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Submitting Public Improvement Lien Forms and Related Documents Including Bonds, Satisfactions Of Lien, and Notices Of Lis Pendens</a:t>
            </a:r>
          </a:p>
        </p:txBody>
      </p:sp>
      <p:sp>
        <p:nvSpPr>
          <p:cNvPr id="7" name="Content Placeholder 2">
            <a:extLst>
              <a:ext uri="{FF2B5EF4-FFF2-40B4-BE49-F238E27FC236}">
                <a16:creationId xmlns:a16="http://schemas.microsoft.com/office/drawing/2014/main" id="{1E42A1A7-3E47-EC43-7740-9D8C043A1893}"/>
              </a:ext>
            </a:extLst>
          </p:cNvPr>
          <p:cNvSpPr txBox="1">
            <a:spLocks/>
          </p:cNvSpPr>
          <p:nvPr/>
        </p:nvSpPr>
        <p:spPr>
          <a:xfrm>
            <a:off x="342381" y="2077468"/>
            <a:ext cx="11006254" cy="4036893"/>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chemeClr val="accent1">
                  <a:lumMod val="75000"/>
                </a:schemeClr>
              </a:buClr>
              <a:buSzPct val="70000"/>
              <a:buFont typeface="Wingdings" pitchFamily="2" charset="2"/>
              <a:buChar char="q"/>
              <a:defRPr sz="28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lumMod val="75000"/>
                </a:schemeClr>
              </a:buClr>
              <a:buFont typeface="Wingdings" pitchFamily="2" charset="2"/>
              <a:buChar char="§"/>
              <a:defRPr sz="22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lumMod val="75000"/>
                </a:schemeClr>
              </a:buClr>
              <a:buSzPct val="70000"/>
              <a:buFont typeface="Wingdings" pitchFamily="2" charset="2"/>
              <a:buChar char="Ø"/>
              <a:defRPr sz="22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lumMod val="75000"/>
                </a:schemeClr>
              </a:buClr>
              <a:buSzPct val="98000"/>
              <a:buFont typeface="Courier New" panose="02070309020205020404" pitchFamily="49" charset="0"/>
              <a:buChar char="o"/>
              <a:defRPr sz="2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Calibri" panose="020F0502020204030204" pitchFamily="34" charset="0"/>
                <a:ea typeface="Calibri" panose="020F0502020204030204" pitchFamily="34" charset="0"/>
                <a:cs typeface="Calibri" panose="020F0502020204030204" pitchFamily="34" charset="0"/>
              </a:rPr>
              <a:t>You may mail your completed Public Improvement Lien Form and related documents to:</a:t>
            </a:r>
          </a:p>
          <a:p>
            <a:pPr marL="0" indent="0">
              <a:buFont typeface="Wingdings" pitchFamily="2" charset="2"/>
              <a:buNone/>
            </a:pPr>
            <a:r>
              <a:rPr lang="en-US" sz="1800" b="0" dirty="0">
                <a:latin typeface="Calibri" panose="020F0502020204030204" pitchFamily="34" charset="0"/>
                <a:ea typeface="Calibri" panose="020F0502020204030204" pitchFamily="34" charset="0"/>
                <a:cs typeface="Calibri" panose="020F0502020204030204" pitchFamily="34" charset="0"/>
              </a:rPr>
              <a:t>	NYC Department of Finance</a:t>
            </a:r>
            <a:br>
              <a:rPr lang="en-US" sz="1800" b="0" dirty="0">
                <a:latin typeface="Calibri" panose="020F0502020204030204" pitchFamily="34" charset="0"/>
                <a:ea typeface="Calibri" panose="020F0502020204030204" pitchFamily="34" charset="0"/>
                <a:cs typeface="Calibri" panose="020F0502020204030204" pitchFamily="34" charset="0"/>
              </a:rPr>
            </a:br>
            <a:r>
              <a:rPr lang="en-US" sz="1800" b="0" dirty="0">
                <a:latin typeface="Calibri" panose="020F0502020204030204" pitchFamily="34" charset="0"/>
                <a:ea typeface="Calibri" panose="020F0502020204030204" pitchFamily="34" charset="0"/>
                <a:cs typeface="Calibri" panose="020F0502020204030204" pitchFamily="34" charset="0"/>
              </a:rPr>
              <a:t>	Collections Division</a:t>
            </a:r>
            <a:br>
              <a:rPr lang="en-US" sz="1800" b="0" dirty="0">
                <a:latin typeface="Calibri" panose="020F0502020204030204" pitchFamily="34" charset="0"/>
                <a:ea typeface="Calibri" panose="020F0502020204030204" pitchFamily="34" charset="0"/>
                <a:cs typeface="Calibri" panose="020F0502020204030204" pitchFamily="34" charset="0"/>
              </a:rPr>
            </a:br>
            <a:r>
              <a:rPr lang="en-US" sz="1800" b="0" dirty="0">
                <a:latin typeface="Calibri" panose="020F0502020204030204" pitchFamily="34" charset="0"/>
                <a:ea typeface="Calibri" panose="020F0502020204030204" pitchFamily="34" charset="0"/>
                <a:cs typeface="Calibri" panose="020F0502020204030204" pitchFamily="34" charset="0"/>
              </a:rPr>
              <a:t>	OCA/External Inquiry</a:t>
            </a:r>
            <a:br>
              <a:rPr lang="en-US" sz="1800" b="0" dirty="0">
                <a:latin typeface="Calibri" panose="020F0502020204030204" pitchFamily="34" charset="0"/>
                <a:ea typeface="Calibri" panose="020F0502020204030204" pitchFamily="34" charset="0"/>
                <a:cs typeface="Calibri" panose="020F0502020204030204" pitchFamily="34" charset="0"/>
              </a:rPr>
            </a:br>
            <a:r>
              <a:rPr lang="en-US" sz="1800" b="0" dirty="0">
                <a:latin typeface="Calibri" panose="020F0502020204030204" pitchFamily="34" charset="0"/>
                <a:ea typeface="Calibri" panose="020F0502020204030204" pitchFamily="34" charset="0"/>
                <a:cs typeface="Calibri" panose="020F0502020204030204" pitchFamily="34" charset="0"/>
              </a:rPr>
              <a:t>	59 Maiden Lane, 24th Floor</a:t>
            </a:r>
            <a:br>
              <a:rPr lang="en-US" sz="1800" b="0" dirty="0">
                <a:latin typeface="Calibri" panose="020F0502020204030204" pitchFamily="34" charset="0"/>
                <a:ea typeface="Calibri" panose="020F0502020204030204" pitchFamily="34" charset="0"/>
                <a:cs typeface="Calibri" panose="020F0502020204030204" pitchFamily="34" charset="0"/>
              </a:rPr>
            </a:br>
            <a:r>
              <a:rPr lang="en-US" sz="1800" b="0" dirty="0">
                <a:latin typeface="Calibri" panose="020F0502020204030204" pitchFamily="34" charset="0"/>
                <a:ea typeface="Calibri" panose="020F0502020204030204" pitchFamily="34" charset="0"/>
                <a:cs typeface="Calibri" panose="020F0502020204030204" pitchFamily="34" charset="0"/>
              </a:rPr>
              <a:t>	New York, NY 10038</a:t>
            </a:r>
          </a:p>
          <a:p>
            <a:r>
              <a:rPr lang="en-US" sz="1800" dirty="0">
                <a:latin typeface="Calibri" panose="020F0502020204030204" pitchFamily="34" charset="0"/>
                <a:ea typeface="Calibri" panose="020F0502020204030204" pitchFamily="34" charset="0"/>
                <a:cs typeface="Calibri" panose="020F0502020204030204" pitchFamily="34" charset="0"/>
              </a:rPr>
              <a:t>You may submit your completed documents in person. </a:t>
            </a:r>
          </a:p>
          <a:p>
            <a:pPr marL="0" indent="0">
              <a:buFont typeface="Wingdings" pitchFamily="2" charset="2"/>
              <a:buNone/>
            </a:pPr>
            <a:r>
              <a:rPr lang="en-US" sz="1800" dirty="0">
                <a:latin typeface="Calibri" panose="020F0502020204030204" pitchFamily="34" charset="0"/>
                <a:ea typeface="Calibri" panose="020F0502020204030204" pitchFamily="34" charset="0"/>
                <a:cs typeface="Calibri" panose="020F0502020204030204" pitchFamily="34" charset="0"/>
              </a:rPr>
              <a:t>	T</a:t>
            </a:r>
            <a:r>
              <a:rPr lang="en-US" sz="1800" b="0" dirty="0">
                <a:latin typeface="Calibri" panose="020F0502020204030204" pitchFamily="34" charset="0"/>
                <a:ea typeface="Calibri" panose="020F0502020204030204" pitchFamily="34" charset="0"/>
                <a:cs typeface="Calibri" panose="020F0502020204030204" pitchFamily="34" charset="0"/>
              </a:rPr>
              <a:t>o schedule a time to submit the documents in person, please email Shaina Carter at 	CarterS@financ.nyc.gov 24 hours in advance. </a:t>
            </a:r>
          </a:p>
          <a:p>
            <a:pPr marL="0" indent="0">
              <a:buFont typeface="Wingdings" pitchFamily="2" charset="2"/>
              <a:buNone/>
            </a:pPr>
            <a:r>
              <a:rPr lang="en-US" sz="1800" b="0" dirty="0">
                <a:latin typeface="Calibri" panose="020F0502020204030204" pitchFamily="34" charset="0"/>
                <a:ea typeface="Calibri" panose="020F0502020204030204" pitchFamily="34" charset="0"/>
                <a:cs typeface="Calibri" panose="020F0502020204030204" pitchFamily="34" charset="0"/>
              </a:rPr>
              <a:t>	The documents may be submitted at the following location: </a:t>
            </a:r>
          </a:p>
          <a:p>
            <a:pPr marL="0" indent="0">
              <a:buFont typeface="Wingdings" pitchFamily="2" charset="2"/>
              <a:buNone/>
            </a:pPr>
            <a:r>
              <a:rPr lang="en-US" sz="1800" b="0" dirty="0">
                <a:latin typeface="Calibri" panose="020F0502020204030204" pitchFamily="34" charset="0"/>
                <a:ea typeface="Calibri" panose="020F0502020204030204" pitchFamily="34" charset="0"/>
                <a:cs typeface="Calibri" panose="020F0502020204030204" pitchFamily="34" charset="0"/>
              </a:rPr>
              <a:t>	NYC Department of Finance</a:t>
            </a:r>
            <a:br>
              <a:rPr lang="en-US" sz="1800" b="0" dirty="0">
                <a:latin typeface="Calibri" panose="020F0502020204030204" pitchFamily="34" charset="0"/>
                <a:ea typeface="Calibri" panose="020F0502020204030204" pitchFamily="34" charset="0"/>
                <a:cs typeface="Calibri" panose="020F0502020204030204" pitchFamily="34" charset="0"/>
              </a:rPr>
            </a:br>
            <a:r>
              <a:rPr lang="en-US" sz="1800" b="0" dirty="0">
                <a:latin typeface="Calibri" panose="020F0502020204030204" pitchFamily="34" charset="0"/>
                <a:ea typeface="Calibri" panose="020F0502020204030204" pitchFamily="34" charset="0"/>
                <a:cs typeface="Calibri" panose="020F0502020204030204" pitchFamily="34" charset="0"/>
              </a:rPr>
              <a:t>	Collections Division</a:t>
            </a:r>
            <a:br>
              <a:rPr lang="en-US" sz="1800" b="0" dirty="0">
                <a:latin typeface="Calibri" panose="020F0502020204030204" pitchFamily="34" charset="0"/>
                <a:ea typeface="Calibri" panose="020F0502020204030204" pitchFamily="34" charset="0"/>
                <a:cs typeface="Calibri" panose="020F0502020204030204" pitchFamily="34" charset="0"/>
              </a:rPr>
            </a:br>
            <a:r>
              <a:rPr lang="en-US" sz="1800" b="0" dirty="0">
                <a:latin typeface="Calibri" panose="020F0502020204030204" pitchFamily="34" charset="0"/>
                <a:ea typeface="Calibri" panose="020F0502020204030204" pitchFamily="34" charset="0"/>
                <a:cs typeface="Calibri" panose="020F0502020204030204" pitchFamily="34" charset="0"/>
              </a:rPr>
              <a:t>	OCA/External Inquiry</a:t>
            </a:r>
            <a:br>
              <a:rPr lang="en-US" sz="1800" b="0" dirty="0">
                <a:latin typeface="Calibri" panose="020F0502020204030204" pitchFamily="34" charset="0"/>
                <a:ea typeface="Calibri" panose="020F0502020204030204" pitchFamily="34" charset="0"/>
                <a:cs typeface="Calibri" panose="020F0502020204030204" pitchFamily="34" charset="0"/>
              </a:rPr>
            </a:br>
            <a:r>
              <a:rPr lang="en-US" sz="1800" b="0" dirty="0">
                <a:latin typeface="Calibri" panose="020F0502020204030204" pitchFamily="34" charset="0"/>
                <a:ea typeface="Calibri" panose="020F0502020204030204" pitchFamily="34" charset="0"/>
                <a:cs typeface="Calibri" panose="020F0502020204030204" pitchFamily="34" charset="0"/>
              </a:rPr>
              <a:t>	59 Maiden Lane, Lobby</a:t>
            </a:r>
            <a:br>
              <a:rPr lang="en-US" sz="1800" b="0" dirty="0">
                <a:latin typeface="Calibri" panose="020F0502020204030204" pitchFamily="34" charset="0"/>
                <a:ea typeface="Calibri" panose="020F0502020204030204" pitchFamily="34" charset="0"/>
                <a:cs typeface="Calibri" panose="020F0502020204030204" pitchFamily="34" charset="0"/>
              </a:rPr>
            </a:br>
            <a:r>
              <a:rPr lang="en-US" sz="1800" b="0" dirty="0">
                <a:latin typeface="Calibri" panose="020F0502020204030204" pitchFamily="34" charset="0"/>
                <a:ea typeface="Calibri" panose="020F0502020204030204" pitchFamily="34" charset="0"/>
                <a:cs typeface="Calibri" panose="020F0502020204030204" pitchFamily="34" charset="0"/>
              </a:rPr>
              <a:t>	New York, NY 10038</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67970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406400"/>
            <a:ext cx="11138419" cy="1083733"/>
          </a:xfrm>
        </p:spPr>
        <p:txBody>
          <a:bodyPr>
            <a:normAutofit/>
          </a:bodyPr>
          <a:lstStyle/>
          <a:p>
            <a:r>
              <a:rPr lang="en-US" sz="3000" dirty="0"/>
              <a:t>Appendix G - Public Improvement Lien</a:t>
            </a:r>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54</a:t>
            </a:fld>
            <a:endParaRPr lang="en-US"/>
          </a:p>
        </p:txBody>
      </p:sp>
      <p:sp>
        <p:nvSpPr>
          <p:cNvPr id="2" name="Content Placeholder 2">
            <a:extLst>
              <a:ext uri="{FF2B5EF4-FFF2-40B4-BE49-F238E27FC236}">
                <a16:creationId xmlns:a16="http://schemas.microsoft.com/office/drawing/2014/main" id="{EC898B8E-F6EE-5F78-FBA3-2349EA4F0496}"/>
              </a:ext>
            </a:extLst>
          </p:cNvPr>
          <p:cNvSpPr txBox="1">
            <a:spLocks/>
          </p:cNvSpPr>
          <p:nvPr/>
        </p:nvSpPr>
        <p:spPr>
          <a:xfrm>
            <a:off x="342381" y="1063740"/>
            <a:ext cx="9754528" cy="4950857"/>
          </a:xfrm>
          <a:prstGeom prst="rect">
            <a:avLst/>
          </a:prstGeom>
        </p:spPr>
        <p:txBody>
          <a:bodyPr>
            <a:noAutofit/>
          </a:bodyPr>
          <a:lstStyle>
            <a:lvl1pPr marL="228600" indent="-228600" algn="l" defTabSz="914400" rtl="0" eaLnBrk="1" latinLnBrk="0" hangingPunct="1">
              <a:lnSpc>
                <a:spcPct val="90000"/>
              </a:lnSpc>
              <a:spcBef>
                <a:spcPts val="1000"/>
              </a:spcBef>
              <a:buClr>
                <a:schemeClr val="accent1">
                  <a:lumMod val="75000"/>
                </a:schemeClr>
              </a:buClr>
              <a:buSzPct val="70000"/>
              <a:buFont typeface="Wingdings" pitchFamily="2" charset="2"/>
              <a:buChar char="q"/>
              <a:defRPr sz="28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lumMod val="75000"/>
                </a:schemeClr>
              </a:buClr>
              <a:buFont typeface="Wingdings" pitchFamily="2" charset="2"/>
              <a:buChar char="§"/>
              <a:defRPr sz="22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lumMod val="75000"/>
                </a:schemeClr>
              </a:buClr>
              <a:buSzPct val="70000"/>
              <a:buFont typeface="Wingdings" pitchFamily="2" charset="2"/>
              <a:buChar char="Ø"/>
              <a:defRPr sz="22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lumMod val="75000"/>
                </a:schemeClr>
              </a:buClr>
              <a:buSzPct val="98000"/>
              <a:buFont typeface="Courier New" panose="02070309020205020404" pitchFamily="49" charset="0"/>
              <a:buChar char="o"/>
              <a:defRPr sz="2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spcAft>
                <a:spcPts val="1200"/>
              </a:spcAft>
              <a:buFont typeface="Wingdings" pitchFamily="2" charset="2"/>
              <a:buNone/>
            </a:pPr>
            <a:r>
              <a:rPr lang="en-US" sz="2000" dirty="0">
                <a:latin typeface="Calibri" panose="020F0502020204030204" pitchFamily="34" charset="0"/>
                <a:ea typeface="Calibri" panose="020F0502020204030204" pitchFamily="34" charset="0"/>
                <a:cs typeface="Calibri" panose="020F0502020204030204" pitchFamily="34" charset="0"/>
              </a:rPr>
              <a:t>A Public Improvement Lien may be discharged in several different ways.  New York Lien Law § 21 provides in part as follows:</a:t>
            </a:r>
          </a:p>
          <a:p>
            <a:pPr algn="just">
              <a:spcBef>
                <a:spcPts val="0"/>
              </a:spcBef>
              <a:spcAft>
                <a:spcPts val="1200"/>
              </a:spcAft>
            </a:pPr>
            <a:r>
              <a:rPr lang="en-US" sz="1600" b="0" dirty="0">
                <a:latin typeface="Calibri" panose="020F0502020204030204" pitchFamily="34" charset="0"/>
                <a:ea typeface="Calibri" panose="020F0502020204030204" pitchFamily="34" charset="0"/>
                <a:cs typeface="Calibri" panose="020F0502020204030204" pitchFamily="34" charset="0"/>
              </a:rPr>
              <a:t>By filing a certificate of the lienor or his successor in interest, duly acknowledged and approved, stating that the lien is discharged.</a:t>
            </a:r>
            <a:endParaRPr lang="en-US" sz="1600" dirty="0">
              <a:latin typeface="Calibri" panose="020F0502020204030204" pitchFamily="34" charset="0"/>
              <a:ea typeface="Calibri" panose="020F0502020204030204" pitchFamily="34" charset="0"/>
              <a:cs typeface="Calibri" panose="020F0502020204030204" pitchFamily="34" charset="0"/>
            </a:endParaRPr>
          </a:p>
          <a:p>
            <a:pPr algn="just"/>
            <a:r>
              <a:rPr lang="en-US" sz="1600" b="0" dirty="0">
                <a:latin typeface="Calibri" panose="020F0502020204030204" pitchFamily="34" charset="0"/>
                <a:ea typeface="Calibri" panose="020F0502020204030204" pitchFamily="34" charset="0"/>
                <a:cs typeface="Calibri" panose="020F0502020204030204" pitchFamily="34" charset="0"/>
              </a:rPr>
              <a:t>By lapse of time as follows:</a:t>
            </a:r>
          </a:p>
          <a:p>
            <a:pPr marL="0" indent="0" algn="just">
              <a:spcBef>
                <a:spcPts val="0"/>
              </a:spcBef>
              <a:buFont typeface="Wingdings" pitchFamily="2" charset="2"/>
              <a:buNone/>
            </a:pPr>
            <a:r>
              <a:rPr lang="en-US" sz="1600" b="0" dirty="0">
                <a:latin typeface="Calibri" panose="020F0502020204030204" pitchFamily="34" charset="0"/>
                <a:ea typeface="Calibri" panose="020F0502020204030204" pitchFamily="34" charset="0"/>
                <a:cs typeface="Calibri" panose="020F0502020204030204" pitchFamily="34" charset="0"/>
              </a:rPr>
              <a:t>     (a) When one year has elapsed since the filing of the notice of lien or an extension thereof, unless, before the</a:t>
            </a:r>
          </a:p>
          <a:p>
            <a:pPr marL="0" indent="0" algn="just">
              <a:spcBef>
                <a:spcPts val="0"/>
              </a:spcBef>
              <a:buFont typeface="Wingdings" pitchFamily="2" charset="2"/>
              <a:buNone/>
            </a:pPr>
            <a:r>
              <a:rPr lang="en-US" sz="1600" b="0" dirty="0">
                <a:latin typeface="Calibri" panose="020F0502020204030204" pitchFamily="34" charset="0"/>
                <a:ea typeface="Calibri" panose="020F0502020204030204" pitchFamily="34" charset="0"/>
                <a:cs typeface="Calibri" panose="020F0502020204030204" pitchFamily="34" charset="0"/>
              </a:rPr>
              <a:t>           expiration thereof, </a:t>
            </a:r>
          </a:p>
          <a:p>
            <a:pPr marL="749300" indent="-292100" algn="just">
              <a:lnSpc>
                <a:spcPct val="50000"/>
              </a:lnSpc>
              <a:buFont typeface="Arial" panose="020B0604020202020204" pitchFamily="34" charset="0"/>
              <a:buChar char="•"/>
            </a:pPr>
            <a:r>
              <a:rPr lang="en-US" sz="1600" b="0" dirty="0">
                <a:latin typeface="Calibri" panose="020F0502020204030204" pitchFamily="34" charset="0"/>
                <a:ea typeface="Calibri" panose="020F0502020204030204" pitchFamily="34" charset="0"/>
                <a:cs typeface="Calibri" panose="020F0502020204030204" pitchFamily="34" charset="0"/>
              </a:rPr>
              <a:t>either an extension</a:t>
            </a:r>
          </a:p>
          <a:p>
            <a:pPr marL="742950" indent="-285750" algn="just">
              <a:lnSpc>
                <a:spcPct val="50000"/>
              </a:lnSpc>
              <a:buFont typeface="Arial" panose="020B0604020202020204" pitchFamily="34" charset="0"/>
              <a:buChar char="•"/>
            </a:pPr>
            <a:r>
              <a:rPr lang="en-US" sz="1600" b="0" dirty="0">
                <a:latin typeface="Calibri" panose="020F0502020204030204" pitchFamily="34" charset="0"/>
                <a:ea typeface="Calibri" panose="020F0502020204030204" pitchFamily="34" charset="0"/>
                <a:cs typeface="Calibri" panose="020F0502020204030204" pitchFamily="34" charset="0"/>
              </a:rPr>
              <a:t>or an order continuing said lien has been filed with DOF</a:t>
            </a:r>
          </a:p>
          <a:p>
            <a:pPr marL="742950" indent="-285750" algn="just">
              <a:lnSpc>
                <a:spcPct val="50000"/>
              </a:lnSpc>
              <a:buFont typeface="Arial" panose="020B0604020202020204" pitchFamily="34" charset="0"/>
              <a:buChar char="•"/>
            </a:pPr>
            <a:r>
              <a:rPr lang="en-US" sz="1600" b="0" dirty="0">
                <a:latin typeface="Calibri" panose="020F0502020204030204" pitchFamily="34" charset="0"/>
                <a:ea typeface="Calibri" panose="020F0502020204030204" pitchFamily="34" charset="0"/>
                <a:cs typeface="Calibri" panose="020F0502020204030204" pitchFamily="34" charset="0"/>
              </a:rPr>
              <a:t>or a notice of the pendency of an action to enforce said lien has been filed. </a:t>
            </a:r>
          </a:p>
          <a:p>
            <a:pPr marL="457200" indent="0" algn="just">
              <a:lnSpc>
                <a:spcPct val="50000"/>
              </a:lnSpc>
              <a:buNone/>
            </a:pPr>
            <a:endParaRPr lang="en-US" sz="1600" b="0" dirty="0">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buFont typeface="Wingdings" pitchFamily="2" charset="2"/>
              <a:buNone/>
            </a:pPr>
            <a:r>
              <a:rPr lang="en-US" sz="1600" b="0" dirty="0">
                <a:latin typeface="Calibri" panose="020F0502020204030204" pitchFamily="34" charset="0"/>
                <a:ea typeface="Calibri" panose="020F0502020204030204" pitchFamily="34" charset="0"/>
                <a:cs typeface="Calibri" panose="020F0502020204030204" pitchFamily="34" charset="0"/>
              </a:rPr>
              <a:t>      (b) When the period of time for which the lien has been continued by order has expired, unless, before the </a:t>
            </a:r>
          </a:p>
          <a:p>
            <a:pPr marL="0" indent="0" algn="just">
              <a:spcBef>
                <a:spcPts val="0"/>
              </a:spcBef>
              <a:buFont typeface="Wingdings" pitchFamily="2" charset="2"/>
              <a:buNone/>
            </a:pPr>
            <a:r>
              <a:rPr lang="en-US" sz="1600" b="0" dirty="0">
                <a:latin typeface="Calibri" panose="020F0502020204030204" pitchFamily="34" charset="0"/>
                <a:ea typeface="Calibri" panose="020F0502020204030204" pitchFamily="34" charset="0"/>
                <a:cs typeface="Calibri" panose="020F0502020204030204" pitchFamily="34" charset="0"/>
              </a:rPr>
              <a:t>            expiration thereof, </a:t>
            </a:r>
          </a:p>
          <a:p>
            <a:pPr marL="749300" indent="-292100" algn="just">
              <a:lnSpc>
                <a:spcPct val="50000"/>
              </a:lnSpc>
              <a:buFont typeface="Arial" panose="020B0604020202020204" pitchFamily="34" charset="0"/>
              <a:buChar char="•"/>
            </a:pPr>
            <a:r>
              <a:rPr lang="en-US" sz="1600" b="0" dirty="0">
                <a:latin typeface="Calibri" panose="020F0502020204030204" pitchFamily="34" charset="0"/>
                <a:ea typeface="Calibri" panose="020F0502020204030204" pitchFamily="34" charset="0"/>
                <a:cs typeface="Calibri" panose="020F0502020204030204" pitchFamily="34" charset="0"/>
              </a:rPr>
              <a:t>either an order continuing said lien for a further period of time has been filed with DOF  </a:t>
            </a:r>
          </a:p>
          <a:p>
            <a:pPr marL="749300" indent="-292100" algn="just">
              <a:lnSpc>
                <a:spcPct val="50000"/>
              </a:lnSpc>
              <a:buFont typeface="Arial" panose="020B0604020202020204" pitchFamily="34" charset="0"/>
              <a:buChar char="•"/>
            </a:pPr>
            <a:r>
              <a:rPr lang="en-US" sz="1600" b="0" dirty="0">
                <a:latin typeface="Calibri" panose="020F0502020204030204" pitchFamily="34" charset="0"/>
                <a:ea typeface="Calibri" panose="020F0502020204030204" pitchFamily="34" charset="0"/>
                <a:cs typeface="Calibri" panose="020F0502020204030204" pitchFamily="34" charset="0"/>
              </a:rPr>
              <a:t>or a notice of the pendency of an action to enforce said lien has been filed.</a:t>
            </a:r>
          </a:p>
          <a:p>
            <a:pPr marL="457200" indent="0" algn="just">
              <a:buFont typeface="Wingdings" pitchFamily="2" charset="2"/>
              <a:buNone/>
            </a:pPr>
            <a:endParaRPr lang="en-US" sz="1600" dirty="0">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1200"/>
              </a:spcAft>
            </a:pPr>
            <a:r>
              <a:rPr lang="en-US" sz="1600" b="0" dirty="0">
                <a:latin typeface="Calibri" panose="020F0502020204030204" pitchFamily="34" charset="0"/>
                <a:ea typeface="Calibri" panose="020F0502020204030204" pitchFamily="34" charset="0"/>
                <a:cs typeface="Calibri" panose="020F0502020204030204" pitchFamily="34" charset="0"/>
              </a:rPr>
              <a:t>By satisfaction of a judgment rendered in an action to enforce the lien.</a:t>
            </a:r>
            <a:endParaRPr lang="en-US" sz="1600" dirty="0">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1200"/>
              </a:spcAft>
            </a:pPr>
            <a:r>
              <a:rPr lang="en-US" sz="1600" b="0" dirty="0">
                <a:latin typeface="Calibri" panose="020F0502020204030204" pitchFamily="34" charset="0"/>
                <a:ea typeface="Calibri" panose="020F0502020204030204" pitchFamily="34" charset="0"/>
                <a:cs typeface="Calibri" panose="020F0502020204030204" pitchFamily="34" charset="0"/>
              </a:rPr>
              <a:t>By order of the court vacating or canceling such lien of record, for neglect of the lienor to prosecute the same, granted pursuant to section twenty-one-a of this article.</a:t>
            </a:r>
            <a:endParaRPr lang="en-US" sz="1600" dirty="0">
              <a:latin typeface="Calibri" panose="020F0502020204030204" pitchFamily="34" charset="0"/>
              <a:ea typeface="Calibri" panose="020F0502020204030204" pitchFamily="34" charset="0"/>
              <a:cs typeface="Calibri" panose="020F0502020204030204" pitchFamily="34" charset="0"/>
            </a:endParaRPr>
          </a:p>
          <a:p>
            <a:pPr algn="just">
              <a:lnSpc>
                <a:spcPct val="200000"/>
              </a:lnSpc>
              <a:spcBef>
                <a:spcPts val="0"/>
              </a:spcBef>
              <a:spcAft>
                <a:spcPts val="1200"/>
              </a:spcAft>
            </a:pPr>
            <a:endParaRPr lang="en-US" sz="1700" dirty="0"/>
          </a:p>
        </p:txBody>
      </p:sp>
    </p:spTree>
    <p:extLst>
      <p:ext uri="{BB962C8B-B14F-4D97-AF65-F5344CB8AC3E}">
        <p14:creationId xmlns:p14="http://schemas.microsoft.com/office/powerpoint/2010/main" val="29757236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406400"/>
            <a:ext cx="11138419" cy="1083733"/>
          </a:xfrm>
        </p:spPr>
        <p:txBody>
          <a:bodyPr>
            <a:normAutofit/>
          </a:bodyPr>
          <a:lstStyle/>
          <a:p>
            <a:r>
              <a:rPr lang="en-US" sz="3000" dirty="0"/>
              <a:t>Appendix G - Public Improvement Lien</a:t>
            </a:r>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55</a:t>
            </a:fld>
            <a:endParaRPr lang="en-US"/>
          </a:p>
        </p:txBody>
      </p:sp>
      <p:sp>
        <p:nvSpPr>
          <p:cNvPr id="5" name="Title 1">
            <a:extLst>
              <a:ext uri="{FF2B5EF4-FFF2-40B4-BE49-F238E27FC236}">
                <a16:creationId xmlns:a16="http://schemas.microsoft.com/office/drawing/2014/main" id="{9D05DF67-8884-418B-DD3C-759B16B8A5F4}"/>
              </a:ext>
            </a:extLst>
          </p:cNvPr>
          <p:cNvSpPr txBox="1">
            <a:spLocks/>
          </p:cNvSpPr>
          <p:nvPr/>
        </p:nvSpPr>
        <p:spPr>
          <a:xfrm>
            <a:off x="1878433" y="1182830"/>
            <a:ext cx="8066314" cy="1157288"/>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3200" b="1" i="0" kern="1200">
                <a:solidFill>
                  <a:schemeClr val="accent1">
                    <a:lumMod val="75000"/>
                  </a:schemeClr>
                </a:solidFill>
                <a:latin typeface="Arial" panose="020B0604020202020204" pitchFamily="34" charset="0"/>
                <a:ea typeface="+mj-ea"/>
                <a:cs typeface="Arial" panose="020B0604020202020204" pitchFamily="34" charset="0"/>
              </a:defRPr>
            </a:lvl1pPr>
          </a:lstStyle>
          <a:p>
            <a:pPr algn="ctr"/>
            <a:r>
              <a:rPr lang="en-US" sz="4400" dirty="0">
                <a:latin typeface="Calibri" panose="020F0502020204030204" pitchFamily="34" charset="0"/>
                <a:ea typeface="Calibri" panose="020F0502020204030204" pitchFamily="34" charset="0"/>
                <a:cs typeface="Calibri" panose="020F0502020204030204" pitchFamily="34" charset="0"/>
              </a:rPr>
              <a:t>BONDING LIENS</a:t>
            </a:r>
            <a:br>
              <a:rPr lang="en-US" sz="4400" dirty="0">
                <a:latin typeface="Times New Roman" panose="02020603050405020304" pitchFamily="18" charset="0"/>
                <a:ea typeface="Times New Roman" panose="02020603050405020304" pitchFamily="18" charset="0"/>
              </a:rPr>
            </a:br>
            <a:endParaRPr lang="en-US" dirty="0"/>
          </a:p>
        </p:txBody>
      </p:sp>
      <p:sp>
        <p:nvSpPr>
          <p:cNvPr id="6" name="Content Placeholder 2">
            <a:extLst>
              <a:ext uri="{FF2B5EF4-FFF2-40B4-BE49-F238E27FC236}">
                <a16:creationId xmlns:a16="http://schemas.microsoft.com/office/drawing/2014/main" id="{F4AE597B-0ECF-2F75-29B8-657AA13EE29F}"/>
              </a:ext>
            </a:extLst>
          </p:cNvPr>
          <p:cNvSpPr txBox="1">
            <a:spLocks/>
          </p:cNvSpPr>
          <p:nvPr/>
        </p:nvSpPr>
        <p:spPr>
          <a:xfrm>
            <a:off x="405880" y="2032814"/>
            <a:ext cx="9907687" cy="4180699"/>
          </a:xfrm>
          <a:prstGeom prst="rect">
            <a:avLst/>
          </a:prstGeom>
        </p:spPr>
        <p:txBody>
          <a:bodyPr>
            <a:noAutofit/>
          </a:bodyPr>
          <a:lstStyle>
            <a:lvl1pPr marL="228600" indent="-228600" algn="l" defTabSz="914400" rtl="0" eaLnBrk="1" latinLnBrk="0" hangingPunct="1">
              <a:lnSpc>
                <a:spcPct val="90000"/>
              </a:lnSpc>
              <a:spcBef>
                <a:spcPts val="1000"/>
              </a:spcBef>
              <a:buClr>
                <a:schemeClr val="accent1">
                  <a:lumMod val="75000"/>
                </a:schemeClr>
              </a:buClr>
              <a:buSzPct val="70000"/>
              <a:buFont typeface="Wingdings" pitchFamily="2" charset="2"/>
              <a:buChar char="q"/>
              <a:defRPr sz="28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lumMod val="75000"/>
                </a:schemeClr>
              </a:buClr>
              <a:buFont typeface="Wingdings" pitchFamily="2" charset="2"/>
              <a:buChar char="§"/>
              <a:defRPr sz="22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lumMod val="75000"/>
                </a:schemeClr>
              </a:buClr>
              <a:buSzPct val="70000"/>
              <a:buFont typeface="Wingdings" pitchFamily="2" charset="2"/>
              <a:buChar char="Ø"/>
              <a:defRPr sz="22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lumMod val="75000"/>
                </a:schemeClr>
              </a:buClr>
              <a:buSzPct val="98000"/>
              <a:buFont typeface="Courier New" panose="02070309020205020404" pitchFamily="49" charset="0"/>
              <a:buChar char="o"/>
              <a:defRPr sz="2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1200"/>
              </a:spcAft>
            </a:pPr>
            <a:r>
              <a:rPr lang="en-US" sz="2200" b="0" dirty="0">
                <a:latin typeface="Calibri" panose="020F0502020204030204" pitchFamily="34" charset="0"/>
                <a:ea typeface="Calibri" panose="020F0502020204030204" pitchFamily="34" charset="0"/>
                <a:cs typeface="Calibri" panose="020F0502020204030204" pitchFamily="34" charset="0"/>
              </a:rPr>
              <a:t>When a lien bond is filed, the bond is reviewed. If the bond is approved, the withheld funds will be released to the contractor. </a:t>
            </a:r>
          </a:p>
          <a:p>
            <a:pPr algn="just">
              <a:spcBef>
                <a:spcPts val="0"/>
              </a:spcBef>
              <a:spcAft>
                <a:spcPts val="1200"/>
              </a:spcAft>
            </a:pPr>
            <a:endParaRPr lang="en-US" sz="2200" b="0" dirty="0">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1200"/>
              </a:spcAft>
            </a:pPr>
            <a:r>
              <a:rPr lang="en-US" sz="2200" b="0" dirty="0">
                <a:latin typeface="Calibri" panose="020F0502020204030204" pitchFamily="34" charset="0"/>
                <a:ea typeface="Calibri" panose="020F0502020204030204" pitchFamily="34" charset="0"/>
                <a:cs typeface="Calibri" panose="020F0502020204030204" pitchFamily="34" charset="0"/>
              </a:rPr>
              <a:t>The filing of the lien bond changes what the lien is attached to. Instead of attaching to the funds withheld by the lien, the lien now attaches to the bond. The bond represents a promise by a surety that, if the contractor fails to pay the subcontractor on the public improvement lien, the surety will make the required payment.  </a:t>
            </a:r>
            <a:r>
              <a:rPr lang="en-US" sz="2200" b="0" i="1" dirty="0">
                <a:latin typeface="Calibri" panose="020F0502020204030204" pitchFamily="34" charset="0"/>
                <a:ea typeface="Calibri" panose="020F0502020204030204" pitchFamily="34" charset="0"/>
                <a:cs typeface="Calibri" panose="020F0502020204030204" pitchFamily="34" charset="0"/>
              </a:rPr>
              <a:t>See Tri-City Electric Co., Inc. v. People of the State of New </a:t>
            </a:r>
            <a:r>
              <a:rPr lang="en-US" sz="2200" b="0" dirty="0">
                <a:latin typeface="Calibri" panose="020F0502020204030204" pitchFamily="34" charset="0"/>
                <a:ea typeface="Calibri" panose="020F0502020204030204" pitchFamily="34" charset="0"/>
                <a:cs typeface="Calibri" panose="020F0502020204030204" pitchFamily="34" charset="0"/>
              </a:rPr>
              <a:t>York, 96 A.D.2d 146, 468 N.Y.S.2d 283 (4</a:t>
            </a:r>
            <a:r>
              <a:rPr lang="en-US" sz="2200" b="0" baseline="30000" dirty="0">
                <a:latin typeface="Calibri" panose="020F0502020204030204" pitchFamily="34" charset="0"/>
                <a:ea typeface="Calibri" panose="020F0502020204030204" pitchFamily="34" charset="0"/>
                <a:cs typeface="Calibri" panose="020F0502020204030204" pitchFamily="34" charset="0"/>
              </a:rPr>
              <a:t>th</a:t>
            </a:r>
            <a:r>
              <a:rPr lang="en-US" sz="2200" b="0" dirty="0">
                <a:latin typeface="Calibri" panose="020F0502020204030204" pitchFamily="34" charset="0"/>
                <a:ea typeface="Calibri" panose="020F0502020204030204" pitchFamily="34" charset="0"/>
                <a:cs typeface="Calibri" panose="020F0502020204030204" pitchFamily="34" charset="0"/>
              </a:rPr>
              <a:t> </a:t>
            </a:r>
            <a:r>
              <a:rPr lang="en-US" sz="2200" b="0" dirty="0" err="1">
                <a:latin typeface="Calibri" panose="020F0502020204030204" pitchFamily="34" charset="0"/>
                <a:ea typeface="Calibri" panose="020F0502020204030204" pitchFamily="34" charset="0"/>
                <a:cs typeface="Calibri" panose="020F0502020204030204" pitchFamily="34" charset="0"/>
              </a:rPr>
              <a:t>Dep’t</a:t>
            </a:r>
            <a:r>
              <a:rPr lang="en-US" sz="2200" b="0" dirty="0">
                <a:latin typeface="Calibri" panose="020F0502020204030204" pitchFamily="34" charset="0"/>
                <a:ea typeface="Calibri" panose="020F0502020204030204" pitchFamily="34" charset="0"/>
                <a:cs typeface="Calibri" panose="020F0502020204030204" pitchFamily="34" charset="0"/>
              </a:rPr>
              <a:t> 1983), aff’d 63, N.Y.2d 969, 483 N.Y.S.2d 990 (1984).</a:t>
            </a:r>
          </a:p>
        </p:txBody>
      </p:sp>
    </p:spTree>
    <p:extLst>
      <p:ext uri="{BB962C8B-B14F-4D97-AF65-F5344CB8AC3E}">
        <p14:creationId xmlns:p14="http://schemas.microsoft.com/office/powerpoint/2010/main" val="29871826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406400"/>
            <a:ext cx="11138419" cy="1083733"/>
          </a:xfrm>
        </p:spPr>
        <p:txBody>
          <a:bodyPr>
            <a:normAutofit/>
          </a:bodyPr>
          <a:lstStyle/>
          <a:p>
            <a:r>
              <a:rPr lang="en-US" sz="3000" dirty="0"/>
              <a:t>Appendix G - Public Improvement Lien</a:t>
            </a:r>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56</a:t>
            </a:fld>
            <a:endParaRPr lang="en-US"/>
          </a:p>
        </p:txBody>
      </p:sp>
      <p:sp>
        <p:nvSpPr>
          <p:cNvPr id="5" name="Title 1">
            <a:extLst>
              <a:ext uri="{FF2B5EF4-FFF2-40B4-BE49-F238E27FC236}">
                <a16:creationId xmlns:a16="http://schemas.microsoft.com/office/drawing/2014/main" id="{9D05DF67-8884-418B-DD3C-759B16B8A5F4}"/>
              </a:ext>
            </a:extLst>
          </p:cNvPr>
          <p:cNvSpPr txBox="1">
            <a:spLocks/>
          </p:cNvSpPr>
          <p:nvPr/>
        </p:nvSpPr>
        <p:spPr>
          <a:xfrm>
            <a:off x="1878433" y="1209418"/>
            <a:ext cx="8066314" cy="1157288"/>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3200" b="1" i="0" kern="1200">
                <a:solidFill>
                  <a:schemeClr val="accent1">
                    <a:lumMod val="75000"/>
                  </a:schemeClr>
                </a:solidFill>
                <a:latin typeface="Arial" panose="020B0604020202020204" pitchFamily="34" charset="0"/>
                <a:ea typeface="+mj-ea"/>
                <a:cs typeface="Arial" panose="020B0604020202020204" pitchFamily="34" charset="0"/>
              </a:defRPr>
            </a:lvl1pPr>
          </a:lstStyle>
          <a:p>
            <a:pPr algn="ctr"/>
            <a:r>
              <a:rPr lang="en-US" sz="4400" dirty="0">
                <a:latin typeface="Calibri" panose="020F0502020204030204" pitchFamily="34" charset="0"/>
                <a:ea typeface="Calibri" panose="020F0502020204030204" pitchFamily="34" charset="0"/>
                <a:cs typeface="Calibri" panose="020F0502020204030204" pitchFamily="34" charset="0"/>
              </a:rPr>
              <a:t>Vouchers</a:t>
            </a:r>
            <a:br>
              <a:rPr lang="en-US" sz="4400" dirty="0">
                <a:latin typeface="Times New Roman" panose="02020603050405020304" pitchFamily="18" charset="0"/>
                <a:ea typeface="Times New Roman" panose="02020603050405020304" pitchFamily="18" charset="0"/>
              </a:rPr>
            </a:br>
            <a:endParaRPr lang="en-US" dirty="0"/>
          </a:p>
        </p:txBody>
      </p:sp>
      <p:sp>
        <p:nvSpPr>
          <p:cNvPr id="2" name="Content Placeholder 2">
            <a:extLst>
              <a:ext uri="{FF2B5EF4-FFF2-40B4-BE49-F238E27FC236}">
                <a16:creationId xmlns:a16="http://schemas.microsoft.com/office/drawing/2014/main" id="{1653E668-3B4F-46E0-26BA-D47458E9B3A9}"/>
              </a:ext>
            </a:extLst>
          </p:cNvPr>
          <p:cNvSpPr txBox="1">
            <a:spLocks/>
          </p:cNvSpPr>
          <p:nvPr/>
        </p:nvSpPr>
        <p:spPr>
          <a:xfrm>
            <a:off x="342380" y="2022385"/>
            <a:ext cx="10509233" cy="3861218"/>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chemeClr val="accent1">
                  <a:lumMod val="75000"/>
                </a:schemeClr>
              </a:buClr>
              <a:buSzPct val="70000"/>
              <a:buFont typeface="Wingdings" pitchFamily="2" charset="2"/>
              <a:buChar char="q"/>
              <a:defRPr sz="28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lumMod val="75000"/>
                </a:schemeClr>
              </a:buClr>
              <a:buFont typeface="Wingdings" pitchFamily="2" charset="2"/>
              <a:buChar char="§"/>
              <a:defRPr sz="22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lumMod val="75000"/>
                </a:schemeClr>
              </a:buClr>
              <a:buSzPct val="70000"/>
              <a:buFont typeface="Wingdings" pitchFamily="2" charset="2"/>
              <a:buChar char="Ø"/>
              <a:defRPr sz="22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lumMod val="75000"/>
                </a:schemeClr>
              </a:buClr>
              <a:buSzPct val="98000"/>
              <a:buFont typeface="Courier New" panose="02070309020205020404" pitchFamily="49" charset="0"/>
              <a:buChar char="o"/>
              <a:defRPr sz="2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Bef>
                <a:spcPts val="0"/>
              </a:spcBef>
            </a:pPr>
            <a:r>
              <a:rPr lang="en-US" sz="2400" b="0" dirty="0">
                <a:latin typeface="Calibri" panose="020F0502020204030204" pitchFamily="34" charset="0"/>
                <a:ea typeface="Calibri" panose="020F0502020204030204" pitchFamily="34" charset="0"/>
                <a:cs typeface="Calibri" panose="020F0502020204030204" pitchFamily="34" charset="0"/>
              </a:rPr>
              <a:t>A contractor may request the contracting agency to create a voucher in the in the amount of 150% of the value of the lien, where the contractor has a sum of money due and payable, pursuant to NY Lien Law Section 21 (6-a).</a:t>
            </a:r>
          </a:p>
          <a:p>
            <a:pPr marL="0" indent="0">
              <a:lnSpc>
                <a:spcPct val="115000"/>
              </a:lnSpc>
              <a:spcBef>
                <a:spcPts val="0"/>
              </a:spcBef>
              <a:buFont typeface="Wingdings" pitchFamily="2" charset="2"/>
              <a:buNone/>
            </a:pPr>
            <a:r>
              <a:rPr lang="en-US" sz="2400" b="0" dirty="0">
                <a:latin typeface="Calibri" panose="020F0502020204030204" pitchFamily="34" charset="0"/>
                <a:ea typeface="Calibri" panose="020F0502020204030204" pitchFamily="34" charset="0"/>
                <a:cs typeface="Calibri" panose="020F0502020204030204" pitchFamily="34" charset="0"/>
              </a:rPr>
              <a:t> </a:t>
            </a:r>
          </a:p>
          <a:p>
            <a:pPr>
              <a:lnSpc>
                <a:spcPct val="115000"/>
              </a:lnSpc>
              <a:spcBef>
                <a:spcPts val="0"/>
              </a:spcBef>
            </a:pPr>
            <a:r>
              <a:rPr lang="en-US" sz="2400" b="0" dirty="0">
                <a:latin typeface="Calibri" panose="020F0502020204030204" pitchFamily="34" charset="0"/>
                <a:ea typeface="Calibri" panose="020F0502020204030204" pitchFamily="34" charset="0"/>
                <a:cs typeface="Calibri" panose="020F0502020204030204" pitchFamily="34" charset="0"/>
              </a:rPr>
              <a:t>The contracting agency would contact DOF and provide information regarding the voucher to be held. </a:t>
            </a:r>
          </a:p>
          <a:p>
            <a:pPr marL="0" indent="0">
              <a:lnSpc>
                <a:spcPct val="115000"/>
              </a:lnSpc>
              <a:spcBef>
                <a:spcPts val="0"/>
              </a:spcBef>
              <a:buFont typeface="Wingdings" pitchFamily="2" charset="2"/>
              <a:buNone/>
            </a:pPr>
            <a:endParaRPr lang="en-US" sz="2400" b="0"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Bef>
                <a:spcPts val="0"/>
              </a:spcBef>
            </a:pPr>
            <a:r>
              <a:rPr lang="en-US" sz="2400" b="0" dirty="0">
                <a:latin typeface="Calibri" panose="020F0502020204030204" pitchFamily="34" charset="0"/>
                <a:ea typeface="Calibri" panose="020F0502020204030204" pitchFamily="34" charset="0"/>
                <a:cs typeface="Calibri" panose="020F0502020204030204" pitchFamily="34" charset="0"/>
              </a:rPr>
              <a:t>DOF will place the specific voucher on hold and will release the hold on the rest of the contract funds to the contractor.</a:t>
            </a:r>
          </a:p>
          <a:p>
            <a:pPr>
              <a:lnSpc>
                <a:spcPct val="115000"/>
              </a:lnSpc>
              <a:spcBef>
                <a:spcPts val="0"/>
              </a:spcBef>
            </a:pPr>
            <a:endParaRPr lang="en-US" sz="2400" b="0" dirty="0">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Bef>
                <a:spcPts val="0"/>
              </a:spcBef>
              <a:buFont typeface="Wingdings" pitchFamily="2" charset="2"/>
              <a:buNone/>
            </a:pPr>
            <a:endParaRPr lang="en-US" sz="2000" b="0" dirty="0">
              <a:ea typeface="Calibri" panose="020F0502020204030204" pitchFamily="34" charset="0"/>
            </a:endParaRPr>
          </a:p>
        </p:txBody>
      </p:sp>
    </p:spTree>
    <p:extLst>
      <p:ext uri="{BB962C8B-B14F-4D97-AF65-F5344CB8AC3E}">
        <p14:creationId xmlns:p14="http://schemas.microsoft.com/office/powerpoint/2010/main" val="35323127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406400"/>
            <a:ext cx="11138419" cy="1083733"/>
          </a:xfrm>
        </p:spPr>
        <p:txBody>
          <a:bodyPr>
            <a:normAutofit/>
          </a:bodyPr>
          <a:lstStyle/>
          <a:p>
            <a:r>
              <a:rPr lang="en-US" sz="3000" dirty="0"/>
              <a:t>Appendix G - Public Improvement Lien</a:t>
            </a:r>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57</a:t>
            </a:fld>
            <a:endParaRPr lang="en-US"/>
          </a:p>
        </p:txBody>
      </p:sp>
      <p:sp>
        <p:nvSpPr>
          <p:cNvPr id="5" name="Title 1">
            <a:extLst>
              <a:ext uri="{FF2B5EF4-FFF2-40B4-BE49-F238E27FC236}">
                <a16:creationId xmlns:a16="http://schemas.microsoft.com/office/drawing/2014/main" id="{9D05DF67-8884-418B-DD3C-759B16B8A5F4}"/>
              </a:ext>
            </a:extLst>
          </p:cNvPr>
          <p:cNvSpPr txBox="1">
            <a:spLocks/>
          </p:cNvSpPr>
          <p:nvPr/>
        </p:nvSpPr>
        <p:spPr>
          <a:xfrm>
            <a:off x="1878433" y="1209418"/>
            <a:ext cx="8066314" cy="1157288"/>
          </a:xfrm>
          <a:prstGeom prst="rect">
            <a:avLst/>
          </a:prstGeom>
        </p:spPr>
        <p:txBody>
          <a:bodyPr vert="horz" lIns="91440" tIns="45720" rIns="91440" bIns="45720" rtlCol="0" anchor="t" anchorCtr="0">
            <a:normAutofit fontScale="90000"/>
          </a:bodyPr>
          <a:lstStyle>
            <a:lvl1pPr algn="l" defTabSz="914400" rtl="0" eaLnBrk="1" latinLnBrk="0" hangingPunct="1">
              <a:lnSpc>
                <a:spcPct val="90000"/>
              </a:lnSpc>
              <a:spcBef>
                <a:spcPct val="0"/>
              </a:spcBef>
              <a:buNone/>
              <a:defRPr sz="3200" b="1" i="0" kern="1200">
                <a:solidFill>
                  <a:schemeClr val="accent1">
                    <a:lumMod val="75000"/>
                  </a:schemeClr>
                </a:solidFill>
                <a:latin typeface="Arial" panose="020B0604020202020204" pitchFamily="34" charset="0"/>
                <a:ea typeface="+mj-ea"/>
                <a:cs typeface="Arial" panose="020B0604020202020204" pitchFamily="34" charset="0"/>
              </a:defRPr>
            </a:lvl1pPr>
          </a:lstStyle>
          <a:p>
            <a:pPr algn="ctr"/>
            <a:r>
              <a:rPr lang="en-US" sz="4400" dirty="0">
                <a:latin typeface="Calibri" panose="020F0502020204030204" pitchFamily="34" charset="0"/>
                <a:ea typeface="Calibri" panose="020F0502020204030204" pitchFamily="34" charset="0"/>
                <a:cs typeface="Calibri" panose="020F0502020204030204" pitchFamily="34" charset="0"/>
              </a:rPr>
              <a:t>New York Lien Law Section 21 (6-a).</a:t>
            </a:r>
            <a:br>
              <a:rPr lang="en-US" sz="4400" dirty="0">
                <a:latin typeface="Times New Roman" panose="02020603050405020304" pitchFamily="18" charset="0"/>
                <a:ea typeface="Times New Roman" panose="02020603050405020304" pitchFamily="18" charset="0"/>
              </a:rPr>
            </a:br>
            <a:endParaRPr lang="en-US" dirty="0"/>
          </a:p>
        </p:txBody>
      </p:sp>
      <p:sp>
        <p:nvSpPr>
          <p:cNvPr id="6" name="Content Placeholder 2">
            <a:extLst>
              <a:ext uri="{FF2B5EF4-FFF2-40B4-BE49-F238E27FC236}">
                <a16:creationId xmlns:a16="http://schemas.microsoft.com/office/drawing/2014/main" id="{AA8E1CA1-45C0-C5AF-9A30-42254880D76A}"/>
              </a:ext>
            </a:extLst>
          </p:cNvPr>
          <p:cNvSpPr txBox="1">
            <a:spLocks/>
          </p:cNvSpPr>
          <p:nvPr/>
        </p:nvSpPr>
        <p:spPr>
          <a:xfrm>
            <a:off x="1020335" y="1949106"/>
            <a:ext cx="9214335" cy="3530671"/>
          </a:xfrm>
          <a:prstGeom prst="rect">
            <a:avLst/>
          </a:prstGeom>
        </p:spPr>
        <p:txBody>
          <a:bodyPr/>
          <a:lstStyle>
            <a:lvl1pPr marL="228600" indent="-228600" algn="l" defTabSz="914400" rtl="0" eaLnBrk="1" latinLnBrk="0" hangingPunct="1">
              <a:lnSpc>
                <a:spcPct val="90000"/>
              </a:lnSpc>
              <a:spcBef>
                <a:spcPts val="1000"/>
              </a:spcBef>
              <a:buClr>
                <a:schemeClr val="accent1">
                  <a:lumMod val="75000"/>
                </a:schemeClr>
              </a:buClr>
              <a:buSzPct val="70000"/>
              <a:buFont typeface="Wingdings" pitchFamily="2" charset="2"/>
              <a:buChar char="q"/>
              <a:defRPr sz="28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lumMod val="75000"/>
                </a:schemeClr>
              </a:buClr>
              <a:buFont typeface="Wingdings" pitchFamily="2" charset="2"/>
              <a:buChar char="§"/>
              <a:defRPr sz="22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lumMod val="75000"/>
                </a:schemeClr>
              </a:buClr>
              <a:buSzPct val="70000"/>
              <a:buFont typeface="Wingdings" pitchFamily="2" charset="2"/>
              <a:buChar char="Ø"/>
              <a:defRPr sz="22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lumMod val="75000"/>
                </a:schemeClr>
              </a:buClr>
              <a:buSzPct val="98000"/>
              <a:buFont typeface="Courier New" panose="02070309020205020404" pitchFamily="49" charset="0"/>
              <a:buChar char="o"/>
              <a:defRPr sz="2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200" b="0" dirty="0">
                <a:latin typeface="Calibri" panose="020F0502020204030204" pitchFamily="34" charset="0"/>
                <a:ea typeface="Calibri" panose="020F0502020204030204" pitchFamily="34" charset="0"/>
                <a:cs typeface="Calibri" panose="020F0502020204030204" pitchFamily="34" charset="0"/>
              </a:rPr>
              <a:t>6-a. Where a contractor has to his credit with the state, or with a public corporation, a sum of money by reason of an estimate due and payable to him, and where payment of such estimate is withheld because a notice of lien has been filed against his interest in said money, and where the amount due and payable under said estimate is at least one and one-half times in excess of the amount stated to be due in said notice of lien, the comptroller of the state or the financial officer or person with whom the notice of lien is filed, may pay said estimate, after deducting therefrom a sum which shall be one and one-half times the amount stated to be due in said notice of lien, and said sum so deducted shall be withheld until said lien is otherwise discharged, as provided in this section.</a:t>
            </a:r>
          </a:p>
          <a:p>
            <a:pPr algn="just"/>
            <a:endParaRPr lang="en-US" sz="2200" b="0" dirty="0"/>
          </a:p>
        </p:txBody>
      </p:sp>
    </p:spTree>
    <p:extLst>
      <p:ext uri="{BB962C8B-B14F-4D97-AF65-F5344CB8AC3E}">
        <p14:creationId xmlns:p14="http://schemas.microsoft.com/office/powerpoint/2010/main" val="35289191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406400"/>
            <a:ext cx="11138419" cy="1083733"/>
          </a:xfrm>
        </p:spPr>
        <p:txBody>
          <a:bodyPr>
            <a:normAutofit/>
          </a:bodyPr>
          <a:lstStyle/>
          <a:p>
            <a:r>
              <a:rPr lang="en-US" sz="3000" dirty="0"/>
              <a:t>Appendix H - Bankruptcy</a:t>
            </a:r>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58</a:t>
            </a:fld>
            <a:endParaRPr lang="en-US"/>
          </a:p>
        </p:txBody>
      </p:sp>
      <p:sp>
        <p:nvSpPr>
          <p:cNvPr id="5" name="Title 1">
            <a:extLst>
              <a:ext uri="{FF2B5EF4-FFF2-40B4-BE49-F238E27FC236}">
                <a16:creationId xmlns:a16="http://schemas.microsoft.com/office/drawing/2014/main" id="{9D05DF67-8884-418B-DD3C-759B16B8A5F4}"/>
              </a:ext>
            </a:extLst>
          </p:cNvPr>
          <p:cNvSpPr txBox="1">
            <a:spLocks/>
          </p:cNvSpPr>
          <p:nvPr/>
        </p:nvSpPr>
        <p:spPr>
          <a:xfrm>
            <a:off x="1110405" y="1199805"/>
            <a:ext cx="8066314" cy="1157288"/>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3200" b="1" i="0" kern="1200">
                <a:solidFill>
                  <a:schemeClr val="accent1">
                    <a:lumMod val="75000"/>
                  </a:schemeClr>
                </a:solidFill>
                <a:latin typeface="Arial" panose="020B0604020202020204" pitchFamily="34" charset="0"/>
                <a:ea typeface="+mj-ea"/>
                <a:cs typeface="Arial" panose="020B0604020202020204" pitchFamily="34" charset="0"/>
              </a:defRPr>
            </a:lvl1pPr>
          </a:lstStyle>
          <a:p>
            <a:pPr algn="ctr"/>
            <a:r>
              <a:rPr lang="en-US" sz="4400" dirty="0">
                <a:latin typeface="Calibri" panose="020F0502020204030204" pitchFamily="34" charset="0"/>
                <a:ea typeface="Calibri" panose="020F0502020204030204" pitchFamily="34" charset="0"/>
                <a:cs typeface="Calibri" panose="020F0502020204030204" pitchFamily="34" charset="0"/>
              </a:rPr>
              <a:t>BANKRUPTCY NOTICES</a:t>
            </a:r>
            <a:br>
              <a:rPr lang="en-US" sz="4400" dirty="0">
                <a:latin typeface="Times New Roman" panose="02020603050405020304" pitchFamily="18" charset="0"/>
                <a:ea typeface="Times New Roman" panose="02020603050405020304" pitchFamily="18" charset="0"/>
              </a:rPr>
            </a:br>
            <a:endParaRPr lang="en-US" dirty="0"/>
          </a:p>
        </p:txBody>
      </p:sp>
      <p:sp>
        <p:nvSpPr>
          <p:cNvPr id="2" name="Content Placeholder 2">
            <a:extLst>
              <a:ext uri="{FF2B5EF4-FFF2-40B4-BE49-F238E27FC236}">
                <a16:creationId xmlns:a16="http://schemas.microsoft.com/office/drawing/2014/main" id="{CB12B20A-04D8-C9FD-F265-CE9EA277D59C}"/>
              </a:ext>
            </a:extLst>
          </p:cNvPr>
          <p:cNvSpPr txBox="1">
            <a:spLocks/>
          </p:cNvSpPr>
          <p:nvPr/>
        </p:nvSpPr>
        <p:spPr>
          <a:xfrm>
            <a:off x="342379" y="2071639"/>
            <a:ext cx="9602367" cy="3576943"/>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chemeClr val="accent1">
                  <a:lumMod val="75000"/>
                </a:schemeClr>
              </a:buClr>
              <a:buSzPct val="70000"/>
              <a:buFont typeface="Wingdings" pitchFamily="2" charset="2"/>
              <a:buChar char="q"/>
              <a:defRPr sz="28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lumMod val="75000"/>
                </a:schemeClr>
              </a:buClr>
              <a:buFont typeface="Wingdings" pitchFamily="2" charset="2"/>
              <a:buChar char="§"/>
              <a:defRPr sz="22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lumMod val="75000"/>
                </a:schemeClr>
              </a:buClr>
              <a:buSzPct val="70000"/>
              <a:buFont typeface="Wingdings" pitchFamily="2" charset="2"/>
              <a:buChar char="Ø"/>
              <a:defRPr sz="22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lumMod val="75000"/>
                </a:schemeClr>
              </a:buClr>
              <a:buSzPct val="98000"/>
              <a:buFont typeface="Courier New" panose="02070309020205020404" pitchFamily="49" charset="0"/>
              <a:buChar char="o"/>
              <a:defRPr sz="2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0" dirty="0">
                <a:latin typeface="Calibri" panose="020F0502020204030204" pitchFamily="34" charset="0"/>
                <a:ea typeface="Calibri" panose="020F0502020204030204" pitchFamily="34" charset="0"/>
                <a:cs typeface="Times New Roman" panose="02020603050405020304" pitchFamily="18" charset="0"/>
              </a:rPr>
              <a:t>The New York City Department of Finance (DOF) receives electronic bankruptcy notices through the Bankruptcy Noticing Center, in addition DOF receives daily paper bankruptcy notices. </a:t>
            </a:r>
          </a:p>
          <a:p>
            <a:endParaRPr lang="en-US" sz="2200" b="0" dirty="0">
              <a:latin typeface="Calibri" panose="020F0502020204030204" pitchFamily="34" charset="0"/>
              <a:ea typeface="Calibri" panose="020F0502020204030204" pitchFamily="34" charset="0"/>
              <a:cs typeface="Times New Roman" panose="02020603050405020304" pitchFamily="18" charset="0"/>
            </a:endParaRPr>
          </a:p>
          <a:p>
            <a:r>
              <a:rPr lang="en-US" sz="2200" b="0" dirty="0">
                <a:latin typeface="Calibri" panose="020F0502020204030204" pitchFamily="34" charset="0"/>
                <a:ea typeface="Calibri" panose="020F0502020204030204" pitchFamily="34" charset="0"/>
                <a:cs typeface="Times New Roman" panose="02020603050405020304" pitchFamily="18" charset="0"/>
              </a:rPr>
              <a:t>The appropriate divisions at DOF are notified of the new bankruptcy notices and bankruptcy alerts are placed on those  taxpayers/ respondents who have filed bankruptcies and DOF stops all collection enforcement action. </a:t>
            </a:r>
          </a:p>
          <a:p>
            <a:endParaRPr lang="en-US" sz="2200" b="0" dirty="0">
              <a:latin typeface="Calibri" panose="020F0502020204030204" pitchFamily="34" charset="0"/>
              <a:ea typeface="Calibri" panose="020F0502020204030204" pitchFamily="34" charset="0"/>
              <a:cs typeface="Times New Roman" panose="02020603050405020304" pitchFamily="18" charset="0"/>
            </a:endParaRPr>
          </a:p>
          <a:p>
            <a:r>
              <a:rPr lang="en-US" sz="2200" b="0" dirty="0">
                <a:latin typeface="Calibri" panose="020F0502020204030204" pitchFamily="34" charset="0"/>
                <a:ea typeface="Calibri" panose="020F0502020204030204" pitchFamily="34" charset="0"/>
                <a:cs typeface="Times New Roman" panose="02020603050405020304" pitchFamily="18" charset="0"/>
              </a:rPr>
              <a:t>DOF is also notified when bankruptcies are dismissed or terminated and will release the holds and continue enforcement action when appropriate. </a:t>
            </a:r>
          </a:p>
          <a:p>
            <a:endParaRPr lang="en-US" sz="2200" b="0" dirty="0">
              <a:latin typeface="Calibri" panose="020F0502020204030204" pitchFamily="34" charset="0"/>
              <a:ea typeface="Calibri" panose="020F0502020204030204" pitchFamily="34" charset="0"/>
              <a:cs typeface="Times New Roman" panose="02020603050405020304" pitchFamily="18" charset="0"/>
            </a:endParaRPr>
          </a:p>
          <a:p>
            <a:endParaRPr lang="en-US" sz="2200" b="0" dirty="0">
              <a:latin typeface="Calibri" panose="020F0502020204030204" pitchFamily="34" charset="0"/>
              <a:ea typeface="Calibri" panose="020F0502020204030204" pitchFamily="34" charset="0"/>
              <a:cs typeface="Times New Roman" panose="02020603050405020304" pitchFamily="18" charset="0"/>
            </a:endParaRPr>
          </a:p>
          <a:p>
            <a:endParaRPr lang="en-US" sz="2200" b="0" dirty="0">
              <a:latin typeface="Calibri" panose="020F0502020204030204" pitchFamily="34" charset="0"/>
              <a:ea typeface="Calibri" panose="020F0502020204030204" pitchFamily="34" charset="0"/>
              <a:cs typeface="Times New Roman" panose="02020603050405020304" pitchFamily="18" charset="0"/>
            </a:endParaRPr>
          </a:p>
          <a:p>
            <a:endParaRPr lang="en-US" sz="2200" b="0" dirty="0">
              <a:latin typeface="Calibri" panose="020F0502020204030204" pitchFamily="34" charset="0"/>
              <a:ea typeface="Calibri" panose="020F0502020204030204" pitchFamily="34" charset="0"/>
              <a:cs typeface="Times New Roman" panose="02020603050405020304" pitchFamily="18" charset="0"/>
            </a:endParaRPr>
          </a:p>
          <a:p>
            <a:endParaRPr lang="en-US" sz="2200" b="0" dirty="0">
              <a:latin typeface="Calibri" panose="020F0502020204030204" pitchFamily="34" charset="0"/>
              <a:ea typeface="Calibri" panose="020F0502020204030204" pitchFamily="34" charset="0"/>
              <a:cs typeface="Times New Roman" panose="02020603050405020304" pitchFamily="18" charset="0"/>
            </a:endParaRPr>
          </a:p>
          <a:p>
            <a:endParaRPr lang="en-US" sz="2200" b="0" dirty="0">
              <a:latin typeface="Calibri" panose="020F0502020204030204" pitchFamily="34" charset="0"/>
              <a:ea typeface="Calibri" panose="020F0502020204030204" pitchFamily="34" charset="0"/>
              <a:cs typeface="Times New Roman" panose="02020603050405020304" pitchFamily="18" charset="0"/>
            </a:endParaRPr>
          </a:p>
          <a:p>
            <a:endParaRPr lang="en-US" sz="2200" b="0" dirty="0">
              <a:latin typeface="Calibri" panose="020F0502020204030204" pitchFamily="34" charset="0"/>
              <a:ea typeface="Calibri" panose="020F0502020204030204" pitchFamily="34" charset="0"/>
              <a:cs typeface="Times New Roman" panose="02020603050405020304" pitchFamily="18" charset="0"/>
            </a:endParaRPr>
          </a:p>
          <a:p>
            <a:endParaRPr lang="en-US" sz="2200" b="0" dirty="0">
              <a:latin typeface="Calibri" panose="020F0502020204030204" pitchFamily="34" charset="0"/>
              <a:ea typeface="Calibri" panose="020F0502020204030204" pitchFamily="34" charset="0"/>
              <a:cs typeface="Times New Roman" panose="02020603050405020304" pitchFamily="18" charset="0"/>
            </a:endParaRPr>
          </a:p>
          <a:p>
            <a:endParaRPr lang="en-US" sz="2200" b="0" dirty="0">
              <a:latin typeface="Calibri" panose="020F0502020204030204" pitchFamily="34" charset="0"/>
              <a:ea typeface="Calibri" panose="020F0502020204030204" pitchFamily="34" charset="0"/>
              <a:cs typeface="Times New Roman" panose="02020603050405020304" pitchFamily="18" charset="0"/>
            </a:endParaRPr>
          </a:p>
          <a:p>
            <a:endParaRPr lang="en-US" sz="2200" b="0" dirty="0">
              <a:latin typeface="Calibri" panose="020F0502020204030204" pitchFamily="34" charset="0"/>
              <a:ea typeface="Calibri" panose="020F0502020204030204" pitchFamily="34" charset="0"/>
              <a:cs typeface="Times New Roman" panose="02020603050405020304" pitchFamily="18" charset="0"/>
            </a:endParaRPr>
          </a:p>
          <a:p>
            <a:endParaRPr lang="en-US" sz="2200" b="0" dirty="0">
              <a:latin typeface="Calibri" panose="020F0502020204030204" pitchFamily="34" charset="0"/>
              <a:ea typeface="Calibri" panose="020F0502020204030204" pitchFamily="34" charset="0"/>
              <a:cs typeface="Times New Roman" panose="02020603050405020304" pitchFamily="18" charset="0"/>
            </a:endParaRPr>
          </a:p>
          <a:p>
            <a:endParaRPr lang="en-US" sz="2200" b="0" dirty="0"/>
          </a:p>
        </p:txBody>
      </p:sp>
    </p:spTree>
    <p:extLst>
      <p:ext uri="{BB962C8B-B14F-4D97-AF65-F5344CB8AC3E}">
        <p14:creationId xmlns:p14="http://schemas.microsoft.com/office/powerpoint/2010/main" val="30152826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406400"/>
            <a:ext cx="11138419" cy="1083733"/>
          </a:xfrm>
        </p:spPr>
        <p:txBody>
          <a:bodyPr>
            <a:normAutofit/>
          </a:bodyPr>
          <a:lstStyle/>
          <a:p>
            <a:r>
              <a:rPr lang="en-US" sz="3000" dirty="0"/>
              <a:t>Appendix H - Bankruptcy</a:t>
            </a:r>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59</a:t>
            </a:fld>
            <a:endParaRPr lang="en-US"/>
          </a:p>
        </p:txBody>
      </p:sp>
      <p:sp>
        <p:nvSpPr>
          <p:cNvPr id="6" name="Content Placeholder 2">
            <a:extLst>
              <a:ext uri="{FF2B5EF4-FFF2-40B4-BE49-F238E27FC236}">
                <a16:creationId xmlns:a16="http://schemas.microsoft.com/office/drawing/2014/main" id="{30B82535-0023-75BE-B9D1-06DD004D6FDB}"/>
              </a:ext>
            </a:extLst>
          </p:cNvPr>
          <p:cNvSpPr txBox="1">
            <a:spLocks/>
          </p:cNvSpPr>
          <p:nvPr/>
        </p:nvSpPr>
        <p:spPr>
          <a:xfrm>
            <a:off x="342381" y="2094386"/>
            <a:ext cx="8691450" cy="3535234"/>
          </a:xfrm>
          <a:prstGeom prst="rect">
            <a:avLst/>
          </a:prstGeom>
        </p:spPr>
        <p:txBody>
          <a:bodyPr/>
          <a:lstStyle>
            <a:lvl1pPr marL="228600" indent="-228600" algn="l" defTabSz="914400" rtl="0" eaLnBrk="1" latinLnBrk="0" hangingPunct="1">
              <a:lnSpc>
                <a:spcPct val="90000"/>
              </a:lnSpc>
              <a:spcBef>
                <a:spcPts val="1000"/>
              </a:spcBef>
              <a:buClr>
                <a:schemeClr val="accent1">
                  <a:lumMod val="75000"/>
                </a:schemeClr>
              </a:buClr>
              <a:buSzPct val="70000"/>
              <a:buFont typeface="Wingdings" pitchFamily="2" charset="2"/>
              <a:buChar char="q"/>
              <a:defRPr sz="28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lumMod val="75000"/>
                </a:schemeClr>
              </a:buClr>
              <a:buFont typeface="Wingdings" pitchFamily="2" charset="2"/>
              <a:buChar char="§"/>
              <a:defRPr sz="22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lumMod val="75000"/>
                </a:schemeClr>
              </a:buClr>
              <a:buSzPct val="70000"/>
              <a:buFont typeface="Wingdings" pitchFamily="2" charset="2"/>
              <a:buChar char="Ø"/>
              <a:defRPr sz="22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lumMod val="75000"/>
                </a:schemeClr>
              </a:buClr>
              <a:buSzPct val="98000"/>
              <a:buFont typeface="Courier New" panose="02070309020205020404" pitchFamily="49" charset="0"/>
              <a:buChar char="o"/>
              <a:defRPr sz="2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US" b="0" dirty="0">
                <a:latin typeface="Calibri" panose="020F0502020204030204" pitchFamily="34" charset="0"/>
                <a:ea typeface="Calibri" panose="020F0502020204030204" pitchFamily="34" charset="0"/>
                <a:cs typeface="Calibri" panose="020F0502020204030204" pitchFamily="34" charset="0"/>
              </a:rPr>
              <a:t>When listing DOF as a creditor on a bankruptcy petition or mailing a notice to DOF, please use the following address:</a:t>
            </a:r>
          </a:p>
          <a:p>
            <a:pPr marL="0" indent="0">
              <a:buFont typeface="Wingdings" pitchFamily="2" charset="2"/>
              <a:buNone/>
            </a:pPr>
            <a:endParaRPr lang="en-US" b="0" dirty="0">
              <a:latin typeface="Calibri" panose="020F0502020204030204" pitchFamily="34" charset="0"/>
              <a:ea typeface="Calibri" panose="020F0502020204030204" pitchFamily="34" charset="0"/>
              <a:cs typeface="Calibri" panose="020F0502020204030204" pitchFamily="34" charset="0"/>
            </a:endParaRPr>
          </a:p>
          <a:p>
            <a:pPr marL="0" indent="0">
              <a:buFont typeface="Wingdings" pitchFamily="2" charset="2"/>
              <a:buNone/>
            </a:pPr>
            <a:r>
              <a:rPr lang="en-US" b="0" dirty="0">
                <a:solidFill>
                  <a:srgbClr val="212121"/>
                </a:solidFill>
                <a:latin typeface="Calibri" panose="020F0502020204030204" pitchFamily="34" charset="0"/>
                <a:ea typeface="Calibri" panose="020F0502020204030204" pitchFamily="34" charset="0"/>
                <a:cs typeface="Calibri" panose="020F0502020204030204" pitchFamily="34" charset="0"/>
              </a:rPr>
              <a:t>	NYC Dept. of Finance</a:t>
            </a:r>
          </a:p>
          <a:p>
            <a:pPr marL="0" indent="0">
              <a:buFont typeface="Wingdings" pitchFamily="2" charset="2"/>
              <a:buNone/>
            </a:pPr>
            <a:r>
              <a:rPr lang="en-US" b="0" dirty="0">
                <a:solidFill>
                  <a:srgbClr val="212121"/>
                </a:solidFill>
                <a:latin typeface="Calibri" panose="020F0502020204030204" pitchFamily="34" charset="0"/>
                <a:ea typeface="Calibri" panose="020F0502020204030204" pitchFamily="34" charset="0"/>
                <a:cs typeface="Calibri" panose="020F0502020204030204" pitchFamily="34" charset="0"/>
              </a:rPr>
              <a:t>	Office of Legal Affairs</a:t>
            </a:r>
          </a:p>
          <a:p>
            <a:pPr marL="0" indent="0">
              <a:buFont typeface="Wingdings" pitchFamily="2" charset="2"/>
              <a:buNone/>
            </a:pPr>
            <a:r>
              <a:rPr lang="en-US" b="0" dirty="0">
                <a:solidFill>
                  <a:srgbClr val="212121"/>
                </a:solidFill>
                <a:latin typeface="Calibri" panose="020F0502020204030204" pitchFamily="34" charset="0"/>
                <a:ea typeface="Calibri" panose="020F0502020204030204" pitchFamily="34" charset="0"/>
                <a:cs typeface="Calibri" panose="020F0502020204030204" pitchFamily="34" charset="0"/>
              </a:rPr>
              <a:t>	375 Pearl Street, 30th Floor</a:t>
            </a:r>
          </a:p>
          <a:p>
            <a:pPr marL="0" indent="0">
              <a:buFont typeface="Wingdings" pitchFamily="2" charset="2"/>
              <a:buNone/>
            </a:pPr>
            <a:r>
              <a:rPr lang="en-US" b="0" dirty="0">
                <a:solidFill>
                  <a:srgbClr val="212121"/>
                </a:solidFill>
                <a:latin typeface="Calibri" panose="020F0502020204030204" pitchFamily="34" charset="0"/>
                <a:ea typeface="Calibri" panose="020F0502020204030204" pitchFamily="34" charset="0"/>
                <a:cs typeface="Calibri" panose="020F0502020204030204" pitchFamily="34" charset="0"/>
              </a:rPr>
              <a:t>	New York, NY 10038</a:t>
            </a:r>
          </a:p>
          <a:p>
            <a:endParaRPr lang="en-US" b="0" dirty="0"/>
          </a:p>
        </p:txBody>
      </p:sp>
    </p:spTree>
    <p:extLst>
      <p:ext uri="{BB962C8B-B14F-4D97-AF65-F5344CB8AC3E}">
        <p14:creationId xmlns:p14="http://schemas.microsoft.com/office/powerpoint/2010/main" val="1330641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0E3EA80-FC13-2475-559F-2865145097EA}"/>
              </a:ext>
            </a:extLst>
          </p:cNvPr>
          <p:cNvSpPr/>
          <p:nvPr/>
        </p:nvSpPr>
        <p:spPr>
          <a:xfrm>
            <a:off x="143219" y="1564395"/>
            <a:ext cx="7700791" cy="4693186"/>
          </a:xfrm>
          <a:prstGeom prst="roundRect">
            <a:avLst/>
          </a:prstGeom>
          <a:solidFill>
            <a:schemeClr val="tx2">
              <a:alpha val="0"/>
            </a:schemeClr>
          </a:solidFill>
          <a:ln w="635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406400"/>
            <a:ext cx="7259257" cy="717319"/>
          </a:xfrm>
        </p:spPr>
        <p:style>
          <a:lnRef idx="2">
            <a:schemeClr val="accent5"/>
          </a:lnRef>
          <a:fillRef idx="1">
            <a:schemeClr val="lt1"/>
          </a:fillRef>
          <a:effectRef idx="0">
            <a:schemeClr val="accent5"/>
          </a:effectRef>
          <a:fontRef idx="minor">
            <a:schemeClr val="dk1"/>
          </a:fontRef>
        </p:style>
        <p:txBody>
          <a:bodyPr>
            <a:normAutofit/>
          </a:bodyPr>
          <a:lstStyle/>
          <a:p>
            <a:pPr algn="ctr"/>
            <a:r>
              <a:rPr lang="en-US" sz="3600" dirty="0">
                <a:solidFill>
                  <a:schemeClr val="tx2"/>
                </a:solidFill>
              </a:rPr>
              <a:t>Customer Inquiry Channels</a:t>
            </a:r>
            <a:endParaRPr lang="en-US" sz="3600" b="0" dirty="0">
              <a:solidFill>
                <a:schemeClr val="tx2"/>
              </a:solidFill>
            </a:endParaRPr>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6</a:t>
            </a:fld>
            <a:endParaRPr lang="en-US"/>
          </a:p>
        </p:txBody>
      </p:sp>
      <p:graphicFrame>
        <p:nvGraphicFramePr>
          <p:cNvPr id="10" name="Diagram 9">
            <a:extLst>
              <a:ext uri="{FF2B5EF4-FFF2-40B4-BE49-F238E27FC236}">
                <a16:creationId xmlns:a16="http://schemas.microsoft.com/office/drawing/2014/main" id="{28A5B421-2C99-CBDC-FE2A-F6197C801DD2}"/>
              </a:ext>
            </a:extLst>
          </p:cNvPr>
          <p:cNvGraphicFramePr/>
          <p:nvPr>
            <p:extLst>
              <p:ext uri="{D42A27DB-BD31-4B8C-83A1-F6EECF244321}">
                <p14:modId xmlns:p14="http://schemas.microsoft.com/office/powerpoint/2010/main" val="1993793469"/>
              </p:ext>
            </p:extLst>
          </p:nvPr>
        </p:nvGraphicFramePr>
        <p:xfrm>
          <a:off x="342381" y="1302808"/>
          <a:ext cx="7259257" cy="5053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0004D66B-68F7-D33B-26F4-75C62E6B331A}"/>
              </a:ext>
            </a:extLst>
          </p:cNvPr>
          <p:cNvPicPr>
            <a:picLocks noChangeAspect="1"/>
          </p:cNvPicPr>
          <p:nvPr/>
        </p:nvPicPr>
        <p:blipFill>
          <a:blip r:embed="rId8"/>
          <a:stretch>
            <a:fillRect/>
          </a:stretch>
        </p:blipFill>
        <p:spPr>
          <a:xfrm>
            <a:off x="4448083" y="5387248"/>
            <a:ext cx="880166" cy="731882"/>
          </a:xfrm>
          <a:prstGeom prst="rect">
            <a:avLst/>
          </a:prstGeom>
        </p:spPr>
      </p:pic>
    </p:spTree>
    <p:extLst>
      <p:ext uri="{BB962C8B-B14F-4D97-AF65-F5344CB8AC3E}">
        <p14:creationId xmlns:p14="http://schemas.microsoft.com/office/powerpoint/2010/main" val="32564421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46C6-B2C1-2BBF-20D2-FDBC6A84419B}"/>
              </a:ext>
            </a:extLst>
          </p:cNvPr>
          <p:cNvSpPr>
            <a:spLocks noGrp="1"/>
          </p:cNvSpPr>
          <p:nvPr>
            <p:ph type="title"/>
          </p:nvPr>
        </p:nvSpPr>
        <p:spPr/>
        <p:txBody>
          <a:bodyPr>
            <a:normAutofit/>
          </a:bodyPr>
          <a:lstStyle/>
          <a:p>
            <a:r>
              <a:rPr lang="en-US" sz="2800" dirty="0"/>
              <a:t>Appendix H - Useful Links</a:t>
            </a:r>
            <a:br>
              <a:rPr lang="en-US" sz="2800" dirty="0"/>
            </a:br>
            <a:endParaRPr lang="en-US" sz="2800" dirty="0"/>
          </a:p>
        </p:txBody>
      </p:sp>
      <p:sp>
        <p:nvSpPr>
          <p:cNvPr id="3" name="TextBox 2">
            <a:extLst>
              <a:ext uri="{FF2B5EF4-FFF2-40B4-BE49-F238E27FC236}">
                <a16:creationId xmlns:a16="http://schemas.microsoft.com/office/drawing/2014/main" id="{A554CE5E-8313-806E-09EA-E72A7AF0251D}"/>
              </a:ext>
            </a:extLst>
          </p:cNvPr>
          <p:cNvSpPr txBox="1"/>
          <p:nvPr/>
        </p:nvSpPr>
        <p:spPr>
          <a:xfrm>
            <a:off x="342381" y="1401511"/>
            <a:ext cx="8879081" cy="3139321"/>
          </a:xfrm>
          <a:prstGeom prst="rect">
            <a:avLst/>
          </a:prstGeom>
          <a:noFill/>
        </p:spPr>
        <p:txBody>
          <a:bodyPr wrap="square" rtlCol="0">
            <a:spAutoFit/>
          </a:bodyPr>
          <a:lstStyle/>
          <a:p>
            <a:r>
              <a:rPr lang="en-US" dirty="0"/>
              <a:t>NYC Department of Finance (DOF) Homepage</a:t>
            </a:r>
          </a:p>
          <a:p>
            <a:pPr marL="285750" indent="-285750">
              <a:buFont typeface="Arial" panose="020B0604020202020204" pitchFamily="34" charset="0"/>
              <a:buChar char="•"/>
            </a:pPr>
            <a:r>
              <a:rPr lang="en-US" dirty="0">
                <a:hlinkClick r:id="rId2"/>
              </a:rPr>
              <a:t>https://www.nyc.gov/site/finance/index.page</a:t>
            </a:r>
            <a:r>
              <a:rPr lang="en-US" dirty="0"/>
              <a:t> </a:t>
            </a:r>
          </a:p>
          <a:p>
            <a:pPr marL="285750" indent="-285750">
              <a:buFont typeface="Arial" panose="020B0604020202020204" pitchFamily="34" charset="0"/>
              <a:buChar char="•"/>
            </a:pPr>
            <a:endParaRPr lang="en-US" dirty="0"/>
          </a:p>
          <a:p>
            <a:r>
              <a:rPr lang="en-US" dirty="0"/>
              <a:t>E-Services Homepage and Chat Bot</a:t>
            </a:r>
          </a:p>
          <a:p>
            <a:pPr marL="285750" indent="-285750">
              <a:buFont typeface="Arial" panose="020B0604020202020204" pitchFamily="34" charset="0"/>
              <a:buChar char="•"/>
            </a:pPr>
            <a:r>
              <a:rPr lang="en-US" dirty="0">
                <a:hlinkClick r:id="rId3"/>
              </a:rPr>
              <a:t>https://a836-btseservices.nyc.gov/production/eservices</a:t>
            </a:r>
            <a:r>
              <a:rPr lang="en-US" dirty="0"/>
              <a:t> </a:t>
            </a:r>
          </a:p>
          <a:p>
            <a:pPr marL="285750" indent="-285750">
              <a:buFont typeface="Arial" panose="020B0604020202020204" pitchFamily="34" charset="0"/>
              <a:buChar char="•"/>
            </a:pPr>
            <a:endParaRPr lang="en-US" dirty="0"/>
          </a:p>
          <a:p>
            <a:r>
              <a:rPr lang="en-US" dirty="0"/>
              <a:t>Payment Options, Payment Plan Information and Other information</a:t>
            </a:r>
          </a:p>
          <a:p>
            <a:pPr marL="285750" indent="-285750">
              <a:buFont typeface="Arial" panose="020B0604020202020204" pitchFamily="34" charset="0"/>
              <a:buChar char="•"/>
            </a:pPr>
            <a:r>
              <a:rPr lang="en-US" dirty="0">
                <a:hlinkClick r:id="rId4"/>
              </a:rPr>
              <a:t>https://www.nyc.gov/site/finance/pay-now/collections.page</a:t>
            </a:r>
            <a:endParaRPr lang="en-US" dirty="0"/>
          </a:p>
          <a:p>
            <a:pPr marL="285750" indent="-285750">
              <a:buFont typeface="Arial" panose="020B0604020202020204" pitchFamily="34" charset="0"/>
              <a:buChar char="•"/>
            </a:pPr>
            <a:endParaRPr lang="en-US" dirty="0"/>
          </a:p>
          <a:p>
            <a:r>
              <a:rPr lang="en-US" dirty="0"/>
              <a:t>The Office of Taxpayer </a:t>
            </a:r>
            <a:r>
              <a:rPr lang="en-US"/>
              <a:t>Advocate Homepage</a:t>
            </a:r>
            <a:endParaRPr lang="en-US" dirty="0"/>
          </a:p>
          <a:p>
            <a:pPr marL="285750" indent="-285750">
              <a:buFont typeface="Arial" panose="020B0604020202020204" pitchFamily="34" charset="0"/>
              <a:buChar char="•"/>
            </a:pPr>
            <a:r>
              <a:rPr lang="en-US" dirty="0">
                <a:hlinkClick r:id="rId5"/>
              </a:rPr>
              <a:t>https://www.nyc.gov/site/finance/about/taxpayer-advocate.page</a:t>
            </a:r>
            <a:r>
              <a:rPr lang="en-US" dirty="0"/>
              <a:t>  </a:t>
            </a:r>
          </a:p>
        </p:txBody>
      </p:sp>
    </p:spTree>
    <p:extLst>
      <p:ext uri="{BB962C8B-B14F-4D97-AF65-F5344CB8AC3E}">
        <p14:creationId xmlns:p14="http://schemas.microsoft.com/office/powerpoint/2010/main" val="1914523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7</a:t>
            </a:fld>
            <a:endParaRPr lang="en-US"/>
          </a:p>
        </p:txBody>
      </p:sp>
      <p:sp>
        <p:nvSpPr>
          <p:cNvPr id="6" name="TextBox 5">
            <a:extLst>
              <a:ext uri="{FF2B5EF4-FFF2-40B4-BE49-F238E27FC236}">
                <a16:creationId xmlns:a16="http://schemas.microsoft.com/office/drawing/2014/main" id="{3435D9CF-0237-4897-3FC7-ECAFB45A8605}"/>
              </a:ext>
            </a:extLst>
          </p:cNvPr>
          <p:cNvSpPr txBox="1"/>
          <p:nvPr/>
        </p:nvSpPr>
        <p:spPr>
          <a:xfrm>
            <a:off x="695324" y="413526"/>
            <a:ext cx="661035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i="0" u="none" strike="noStrike" baseline="0" dirty="0">
                <a:solidFill>
                  <a:schemeClr val="tx2"/>
                </a:solidFill>
                <a:latin typeface="Calibri" panose="020F0502020204030204" pitchFamily="34" charset="0"/>
              </a:rPr>
              <a:t>Customer Engagement and </a:t>
            </a:r>
            <a:br>
              <a:rPr lang="en-US" sz="3200" b="1" i="0" u="none" strike="noStrike" baseline="0" dirty="0">
                <a:solidFill>
                  <a:schemeClr val="tx2"/>
                </a:solidFill>
                <a:latin typeface="Calibri" panose="020F0502020204030204" pitchFamily="34" charset="0"/>
              </a:rPr>
            </a:br>
            <a:r>
              <a:rPr lang="en-US" sz="3200" b="1" i="0" u="none" strike="noStrike" baseline="0" dirty="0">
                <a:solidFill>
                  <a:schemeClr val="tx2"/>
                </a:solidFill>
                <a:latin typeface="Calibri" panose="020F0502020204030204" pitchFamily="34" charset="0"/>
              </a:rPr>
              <a:t>Self-Service Enhancements</a:t>
            </a:r>
            <a:endParaRPr lang="en-US" sz="2800" dirty="0">
              <a:solidFill>
                <a:schemeClr val="tx2"/>
              </a:solidFill>
            </a:endParaRPr>
          </a:p>
        </p:txBody>
      </p:sp>
      <p:graphicFrame>
        <p:nvGraphicFramePr>
          <p:cNvPr id="10" name="Table 9">
            <a:extLst>
              <a:ext uri="{FF2B5EF4-FFF2-40B4-BE49-F238E27FC236}">
                <a16:creationId xmlns:a16="http://schemas.microsoft.com/office/drawing/2014/main" id="{1A3E3F10-98AE-29CA-5974-28EE25B12AEB}"/>
              </a:ext>
            </a:extLst>
          </p:cNvPr>
          <p:cNvGraphicFramePr>
            <a:graphicFrameLocks noGrp="1"/>
          </p:cNvGraphicFramePr>
          <p:nvPr>
            <p:extLst>
              <p:ext uri="{D42A27DB-BD31-4B8C-83A1-F6EECF244321}">
                <p14:modId xmlns:p14="http://schemas.microsoft.com/office/powerpoint/2010/main" val="2646422410"/>
              </p:ext>
            </p:extLst>
          </p:nvPr>
        </p:nvGraphicFramePr>
        <p:xfrm>
          <a:off x="695324" y="1572933"/>
          <a:ext cx="9924936" cy="4582160"/>
        </p:xfrm>
        <a:graphic>
          <a:graphicData uri="http://schemas.openxmlformats.org/drawingml/2006/table">
            <a:tbl>
              <a:tblPr firstRow="1" bandRow="1">
                <a:tableStyleId>{5C22544A-7EE6-4342-B048-85BDC9FD1C3A}</a:tableStyleId>
              </a:tblPr>
              <a:tblGrid>
                <a:gridCol w="4010451">
                  <a:extLst>
                    <a:ext uri="{9D8B030D-6E8A-4147-A177-3AD203B41FA5}">
                      <a16:colId xmlns:a16="http://schemas.microsoft.com/office/drawing/2014/main" val="3846468623"/>
                    </a:ext>
                  </a:extLst>
                </a:gridCol>
                <a:gridCol w="5914485">
                  <a:extLst>
                    <a:ext uri="{9D8B030D-6E8A-4147-A177-3AD203B41FA5}">
                      <a16:colId xmlns:a16="http://schemas.microsoft.com/office/drawing/2014/main" val="2054757167"/>
                    </a:ext>
                  </a:extLst>
                </a:gridCol>
              </a:tblGrid>
              <a:tr h="370840">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687512392"/>
                  </a:ext>
                </a:extLst>
              </a:tr>
              <a:tr h="370840">
                <a:tc>
                  <a:txBody>
                    <a:bodyPr/>
                    <a:lstStyle/>
                    <a:p>
                      <a:r>
                        <a:rPr lang="en-US" sz="1800" dirty="0"/>
                        <a:t>e-Services (online portal)</a:t>
                      </a:r>
                    </a:p>
                  </a:txBody>
                  <a:tcPr/>
                </a:tc>
                <a:tc>
                  <a:txBody>
                    <a:bodyPr/>
                    <a:lstStyle/>
                    <a:p>
                      <a:pPr marL="285750" indent="-285750">
                        <a:buFont typeface="Arial" panose="020B0604020202020204" pitchFamily="34" charset="0"/>
                        <a:buChar char="•"/>
                      </a:pPr>
                      <a:r>
                        <a:rPr lang="en-US" sz="1800" dirty="0"/>
                        <a:t>New Debt Type – ECB and Parking Judgments</a:t>
                      </a:r>
                    </a:p>
                    <a:p>
                      <a:pPr marL="285750" indent="-285750">
                        <a:buFont typeface="Arial" panose="020B0604020202020204" pitchFamily="34" charset="0"/>
                        <a:buChar char="•"/>
                      </a:pPr>
                      <a:r>
                        <a:rPr lang="en-US" sz="1800" dirty="0"/>
                        <a:t>Self-Service Payment Plan</a:t>
                      </a:r>
                    </a:p>
                    <a:p>
                      <a:pPr marL="285750" indent="-285750">
                        <a:buFont typeface="Arial" panose="020B0604020202020204" pitchFamily="34" charset="0"/>
                        <a:buChar char="•"/>
                      </a:pPr>
                      <a:r>
                        <a:rPr lang="en-US" sz="1800" dirty="0"/>
                        <a:t>Benefits for Registered Accounts/Customers</a:t>
                      </a:r>
                    </a:p>
                  </a:txBody>
                  <a:tcPr/>
                </a:tc>
                <a:extLst>
                  <a:ext uri="{0D108BD9-81ED-4DB2-BD59-A6C34878D82A}">
                    <a16:rowId xmlns:a16="http://schemas.microsoft.com/office/drawing/2014/main" val="12680086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Chat Bot and Voice Bot</a:t>
                      </a:r>
                    </a:p>
                  </a:txBody>
                  <a:tcPr/>
                </a:tc>
                <a:tc>
                  <a:txBody>
                    <a:bodyPr/>
                    <a:lstStyle/>
                    <a:p>
                      <a:pPr marL="0" indent="0">
                        <a:buFont typeface="Arial" panose="020B0604020202020204" pitchFamily="34" charset="0"/>
                        <a:buNone/>
                      </a:pPr>
                      <a:r>
                        <a:rPr lang="en-US" sz="1800" i="0" u="sng" dirty="0"/>
                        <a:t>Chat Bot</a:t>
                      </a:r>
                    </a:p>
                    <a:p>
                      <a:pPr marL="285750" indent="-285750">
                        <a:buFont typeface="Arial" panose="020B0604020202020204" pitchFamily="34" charset="0"/>
                        <a:buChar char="•"/>
                      </a:pPr>
                      <a:r>
                        <a:rPr lang="en-US" sz="1800" i="0" dirty="0"/>
                        <a:t>Status: Pilot/Training</a:t>
                      </a:r>
                    </a:p>
                    <a:p>
                      <a:pPr marL="285750" indent="-285750">
                        <a:buFont typeface="Arial" panose="020B0604020202020204" pitchFamily="34" charset="0"/>
                        <a:buChar char="•"/>
                      </a:pPr>
                      <a:r>
                        <a:rPr lang="en-US" sz="1800" i="0" dirty="0"/>
                        <a:t>Volume and Statistics</a:t>
                      </a:r>
                    </a:p>
                    <a:p>
                      <a:pPr marL="285750" indent="-285750">
                        <a:buFont typeface="Arial" panose="020B0604020202020204" pitchFamily="34" charset="0"/>
                        <a:buChar char="•"/>
                      </a:pPr>
                      <a:r>
                        <a:rPr lang="en-US" sz="1800" i="0" dirty="0"/>
                        <a:t>Top Inquiries</a:t>
                      </a:r>
                    </a:p>
                    <a:p>
                      <a:pPr marL="285750" indent="-285750">
                        <a:buFont typeface="Arial" panose="020B0604020202020204" pitchFamily="34" charset="0"/>
                        <a:buChar char="•"/>
                      </a:pPr>
                      <a:endParaRPr lang="en-US" sz="1800" i="0" dirty="0"/>
                    </a:p>
                    <a:p>
                      <a:pPr marL="0" indent="0">
                        <a:buFont typeface="Arial" panose="020B0604020202020204" pitchFamily="34" charset="0"/>
                        <a:buNone/>
                      </a:pPr>
                      <a:r>
                        <a:rPr lang="en-US" sz="1800" i="0" u="sng" dirty="0"/>
                        <a:t>Voice Bot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dirty="0"/>
                        <a:t>Status: In Planning Stage</a:t>
                      </a:r>
                    </a:p>
                  </a:txBody>
                  <a:tcPr/>
                </a:tc>
                <a:extLst>
                  <a:ext uri="{0D108BD9-81ED-4DB2-BD59-A6C34878D82A}">
                    <a16:rowId xmlns:a16="http://schemas.microsoft.com/office/drawing/2014/main" val="2297511898"/>
                  </a:ext>
                </a:extLst>
              </a:tr>
              <a:tr h="370840">
                <a:tc>
                  <a:txBody>
                    <a:bodyPr/>
                    <a:lstStyle/>
                    <a:p>
                      <a:r>
                        <a:rPr lang="en-US" sz="1800" dirty="0"/>
                        <a:t>Property Tax Payment Plan</a:t>
                      </a:r>
                    </a:p>
                  </a:txBody>
                  <a:tcPr/>
                </a:tc>
                <a:tc>
                  <a:txBody>
                    <a:bodyPr/>
                    <a:lstStyle/>
                    <a:p>
                      <a:pPr marL="285750" indent="-285750">
                        <a:buFont typeface="Arial" panose="020B0604020202020204" pitchFamily="34" charset="0"/>
                        <a:buChar char="•"/>
                      </a:pPr>
                      <a:r>
                        <a:rPr lang="en-US" sz="1800" i="0" dirty="0"/>
                        <a:t>3 types of Property Tax Payment Plans</a:t>
                      </a:r>
                    </a:p>
                    <a:p>
                      <a:pPr marL="285750" indent="-285750">
                        <a:buFont typeface="Arial" panose="020B0604020202020204" pitchFamily="34" charset="0"/>
                        <a:buChar char="•"/>
                      </a:pPr>
                      <a:r>
                        <a:rPr lang="en-US" sz="1800" i="0" dirty="0"/>
                        <a:t>No Down Payment Requirement</a:t>
                      </a:r>
                    </a:p>
                    <a:p>
                      <a:pPr marL="285750" indent="-285750">
                        <a:buFont typeface="Arial" panose="020B0604020202020204" pitchFamily="34" charset="0"/>
                        <a:buChar char="•"/>
                      </a:pPr>
                      <a:r>
                        <a:rPr lang="en-US" sz="1800" i="0" dirty="0"/>
                        <a:t>Monthly or quarterly payments for up to 10 years</a:t>
                      </a:r>
                    </a:p>
                  </a:txBody>
                  <a:tcPr/>
                </a:tc>
                <a:extLst>
                  <a:ext uri="{0D108BD9-81ED-4DB2-BD59-A6C34878D82A}">
                    <a16:rowId xmlns:a16="http://schemas.microsoft.com/office/drawing/2014/main" val="3156883607"/>
                  </a:ext>
                </a:extLst>
              </a:tr>
              <a:tr h="370840">
                <a:tc>
                  <a:txBody>
                    <a:bodyPr/>
                    <a:lstStyle/>
                    <a:p>
                      <a:r>
                        <a:rPr lang="en-US" sz="1800" dirty="0"/>
                        <a:t>Improved Notices and Website</a:t>
                      </a:r>
                    </a:p>
                  </a:txBody>
                  <a:tcPr/>
                </a:tc>
                <a:tc>
                  <a:txBody>
                    <a:bodyPr/>
                    <a:lstStyle/>
                    <a:p>
                      <a:r>
                        <a:rPr lang="en-US" sz="1800" u="sng" dirty="0"/>
                        <a:t>Status</a:t>
                      </a:r>
                      <a:r>
                        <a:rPr lang="en-US" sz="1800" dirty="0"/>
                        <a:t>: Completed | In effect</a:t>
                      </a:r>
                    </a:p>
                  </a:txBody>
                  <a:tcPr/>
                </a:tc>
                <a:extLst>
                  <a:ext uri="{0D108BD9-81ED-4DB2-BD59-A6C34878D82A}">
                    <a16:rowId xmlns:a16="http://schemas.microsoft.com/office/drawing/2014/main" val="176925949"/>
                  </a:ext>
                </a:extLst>
              </a:tr>
            </a:tbl>
          </a:graphicData>
        </a:graphic>
      </p:graphicFrame>
    </p:spTree>
    <p:extLst>
      <p:ext uri="{BB962C8B-B14F-4D97-AF65-F5344CB8AC3E}">
        <p14:creationId xmlns:p14="http://schemas.microsoft.com/office/powerpoint/2010/main" val="1252980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58AD-DB42-D415-C577-C756A1D272D6}"/>
              </a:ext>
            </a:extLst>
          </p:cNvPr>
          <p:cNvSpPr>
            <a:spLocks noGrp="1"/>
          </p:cNvSpPr>
          <p:nvPr>
            <p:ph type="title"/>
          </p:nvPr>
        </p:nvSpPr>
        <p:spPr/>
        <p:txBody>
          <a:bodyPr>
            <a:normAutofit/>
          </a:bodyPr>
          <a:lstStyle/>
          <a:p>
            <a:r>
              <a:rPr lang="en-US" dirty="0"/>
              <a:t>Interaction among/between DOF Divisions</a:t>
            </a:r>
          </a:p>
        </p:txBody>
      </p:sp>
      <p:sp>
        <p:nvSpPr>
          <p:cNvPr id="3" name="Text Placeholder 2">
            <a:extLst>
              <a:ext uri="{FF2B5EF4-FFF2-40B4-BE49-F238E27FC236}">
                <a16:creationId xmlns:a16="http://schemas.microsoft.com/office/drawing/2014/main" id="{0626A440-F58D-2F1E-E699-2EC74F837839}"/>
              </a:ext>
            </a:extLst>
          </p:cNvPr>
          <p:cNvSpPr>
            <a:spLocks noGrp="1"/>
          </p:cNvSpPr>
          <p:nvPr>
            <p:ph type="body" idx="1"/>
          </p:nvPr>
        </p:nvSpPr>
        <p:spPr/>
        <p:txBody>
          <a:bodyPr/>
          <a:lstStyle/>
          <a:p>
            <a:r>
              <a:rPr lang="en-US" dirty="0"/>
              <a:t>Panel</a:t>
            </a:r>
          </a:p>
        </p:txBody>
      </p:sp>
      <p:sp>
        <p:nvSpPr>
          <p:cNvPr id="4" name="Slide Number Placeholder 3">
            <a:extLst>
              <a:ext uri="{FF2B5EF4-FFF2-40B4-BE49-F238E27FC236}">
                <a16:creationId xmlns:a16="http://schemas.microsoft.com/office/drawing/2014/main" id="{CC8E2372-9E98-5843-A6EF-A11A03CC3831}"/>
              </a:ext>
            </a:extLst>
          </p:cNvPr>
          <p:cNvSpPr>
            <a:spLocks noGrp="1"/>
          </p:cNvSpPr>
          <p:nvPr>
            <p:ph type="sldNum" sz="quarter" idx="12"/>
          </p:nvPr>
        </p:nvSpPr>
        <p:spPr/>
        <p:txBody>
          <a:bodyPr/>
          <a:lstStyle/>
          <a:p>
            <a:fld id="{771AABBD-9DB8-A246-B64A-D658E31C8E4C}" type="slidenum">
              <a:rPr lang="en-US" smtClean="0"/>
              <a:t>8</a:t>
            </a:fld>
            <a:endParaRPr lang="en-US"/>
          </a:p>
        </p:txBody>
      </p:sp>
    </p:spTree>
    <p:extLst>
      <p:ext uri="{BB962C8B-B14F-4D97-AF65-F5344CB8AC3E}">
        <p14:creationId xmlns:p14="http://schemas.microsoft.com/office/powerpoint/2010/main" val="1633631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a:xfrm>
            <a:off x="342381" y="406400"/>
            <a:ext cx="11138419" cy="1083733"/>
          </a:xfrm>
        </p:spPr>
        <p:txBody>
          <a:bodyPr>
            <a:normAutofit/>
          </a:bodyPr>
          <a:lstStyle/>
          <a:p>
            <a:r>
              <a:rPr lang="en-US" sz="4000" dirty="0"/>
              <a:t>DOF Division - Collections</a:t>
            </a:r>
            <a:endParaRPr lang="en-US" dirty="0"/>
          </a:p>
        </p:txBody>
      </p:sp>
      <p:sp>
        <p:nvSpPr>
          <p:cNvPr id="6" name="Text Placeholder 5">
            <a:extLst>
              <a:ext uri="{FF2B5EF4-FFF2-40B4-BE49-F238E27FC236}">
                <a16:creationId xmlns:a16="http://schemas.microsoft.com/office/drawing/2014/main" id="{231652F3-E83C-4D81-BBE9-21C80DDD4E82}"/>
              </a:ext>
            </a:extLst>
          </p:cNvPr>
          <p:cNvSpPr>
            <a:spLocks noGrp="1"/>
          </p:cNvSpPr>
          <p:nvPr>
            <p:ph type="body" sz="quarter" idx="13"/>
          </p:nvPr>
        </p:nvSpPr>
        <p:spPr>
          <a:xfrm>
            <a:off x="342381" y="1809591"/>
            <a:ext cx="9638901" cy="4227301"/>
          </a:xfrm>
          <a:ln>
            <a:noFill/>
          </a:ln>
        </p:spPr>
        <p:txBody>
          <a:bodyPr>
            <a:normAutofit fontScale="92500" lnSpcReduction="10000"/>
          </a:bodyPr>
          <a:lstStyle/>
          <a:p>
            <a:pPr marL="0" indent="0">
              <a:buNone/>
            </a:pPr>
            <a:r>
              <a:rPr lang="en-US" sz="2000" dirty="0"/>
              <a:t>Division Description: </a:t>
            </a:r>
          </a:p>
          <a:p>
            <a:r>
              <a:rPr lang="en-US" sz="1600" b="0" dirty="0"/>
              <a:t>The Collections Division is responsible for managing the life cycle of the Department's delinquent business/excise tax warrants, parking judgment debt, and ECB judgment debt. </a:t>
            </a:r>
          </a:p>
          <a:p>
            <a:endParaRPr lang="en-US" sz="1600" b="0" dirty="0"/>
          </a:p>
          <a:p>
            <a:pPr marL="0" indent="0">
              <a:buNone/>
            </a:pPr>
            <a:r>
              <a:rPr lang="en-US" sz="2000" dirty="0"/>
              <a:t>Sources of Customer Inquiries: </a:t>
            </a:r>
          </a:p>
          <a:p>
            <a:r>
              <a:rPr lang="en-US" sz="1600" b="0" dirty="0"/>
              <a:t>Taxpayers (web messages via e-Services, calls via call center, visits at business centers)</a:t>
            </a:r>
          </a:p>
          <a:p>
            <a:r>
              <a:rPr lang="en-US" sz="1600" b="0" dirty="0"/>
              <a:t>Other DOF Divisions (External Affairs, Legal Affairs, Taxpayer Advocate, Payment/Billing/Refund)</a:t>
            </a:r>
          </a:p>
          <a:p>
            <a:r>
              <a:rPr lang="en-US" sz="1600" b="0" dirty="0"/>
              <a:t>NYC (City Council, Mayor’s Office, DOB, DOT, Other NYC Agencies)</a:t>
            </a:r>
          </a:p>
          <a:p>
            <a:r>
              <a:rPr lang="en-US" sz="1600" b="0" dirty="0"/>
              <a:t>NYS, IRS and Others</a:t>
            </a:r>
          </a:p>
          <a:p>
            <a:endParaRPr lang="en-US" sz="1600" b="0" dirty="0"/>
          </a:p>
          <a:p>
            <a:pPr marL="0" indent="0">
              <a:buNone/>
            </a:pPr>
            <a:r>
              <a:rPr lang="en-US" sz="2000" dirty="0"/>
              <a:t>DOF Divisions Interacted With To Resolve Customer Inquiries:</a:t>
            </a:r>
          </a:p>
          <a:p>
            <a:r>
              <a:rPr lang="en-US" sz="1600" b="0" dirty="0"/>
              <a:t>Mainly External Affairs, Taxpayer Advocate, Payment Billing and Refund </a:t>
            </a:r>
          </a:p>
          <a:p>
            <a:r>
              <a:rPr lang="en-US" sz="1600" b="0" dirty="0"/>
              <a:t>Collections also work closely with Legal Affairs, Sheriff, and Tax Audit for cases that require timely attention and special review</a:t>
            </a:r>
          </a:p>
          <a:p>
            <a:pPr marL="0" indent="0">
              <a:buNone/>
            </a:pPr>
            <a:endParaRPr lang="en-US" sz="2000" dirty="0"/>
          </a:p>
          <a:p>
            <a:pPr marL="0" indent="0">
              <a:buNone/>
            </a:pPr>
            <a:endParaRPr lang="en-US" sz="2000" dirty="0"/>
          </a:p>
          <a:p>
            <a:pPr marL="0" indent="0">
              <a:buNone/>
            </a:pPr>
            <a:endParaRPr lang="en-US" dirty="0"/>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9</a:t>
            </a:fld>
            <a:endParaRPr lang="en-US"/>
          </a:p>
        </p:txBody>
      </p:sp>
    </p:spTree>
    <p:extLst>
      <p:ext uri="{BB962C8B-B14F-4D97-AF65-F5344CB8AC3E}">
        <p14:creationId xmlns:p14="http://schemas.microsoft.com/office/powerpoint/2010/main" val="766892604"/>
      </p:ext>
    </p:extLst>
  </p:cSld>
  <p:clrMapOvr>
    <a:masterClrMapping/>
  </p:clrMapOvr>
</p:sld>
</file>

<file path=ppt/theme/theme1.xml><?xml version="1.0" encoding="utf-8"?>
<a:theme xmlns:a="http://schemas.openxmlformats.org/drawingml/2006/main" name="Office Theme">
  <a:themeElements>
    <a:clrScheme name="DOF palette">
      <a:dk1>
        <a:srgbClr val="000000"/>
      </a:dk1>
      <a:lt1>
        <a:srgbClr val="FFFFFF"/>
      </a:lt1>
      <a:dk2>
        <a:srgbClr val="44546A"/>
      </a:dk2>
      <a:lt2>
        <a:srgbClr val="E7E6E6"/>
      </a:lt2>
      <a:accent1>
        <a:srgbClr val="00539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E21558-1B52-4708-8B64-1C1E3FFD11A4}"/>
</file>

<file path=customXml/itemProps2.xml><?xml version="1.0" encoding="utf-8"?>
<ds:datastoreItem xmlns:ds="http://schemas.openxmlformats.org/officeDocument/2006/customXml" ds:itemID="{E2079E15-B3D3-48C2-A5A4-55533A1118CF}"/>
</file>

<file path=customXml/itemProps3.xml><?xml version="1.0" encoding="utf-8"?>
<ds:datastoreItem xmlns:ds="http://schemas.openxmlformats.org/officeDocument/2006/customXml" ds:itemID="{D7DC511D-A78C-4D2B-8F4A-1A7D7BA9304F}"/>
</file>

<file path=docProps/app.xml><?xml version="1.0" encoding="utf-8"?>
<Properties xmlns="http://schemas.openxmlformats.org/officeDocument/2006/extended-properties" xmlns:vt="http://schemas.openxmlformats.org/officeDocument/2006/docPropsVTypes">
  <TotalTime>3517</TotalTime>
  <Words>5086</Words>
  <Application>Microsoft Office PowerPoint</Application>
  <PresentationFormat>Widescreen</PresentationFormat>
  <Paragraphs>581</Paragraphs>
  <Slides>60</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Aptos</vt:lpstr>
      <vt:lpstr>Arial</vt:lpstr>
      <vt:lpstr>Calibri</vt:lpstr>
      <vt:lpstr>Courier New</vt:lpstr>
      <vt:lpstr>Times New Roman</vt:lpstr>
      <vt:lpstr>Wingdings</vt:lpstr>
      <vt:lpstr>Office Theme</vt:lpstr>
      <vt:lpstr> How DOF Is Enhancing Customer Experience</vt:lpstr>
      <vt:lpstr>PowerPoint Presentation</vt:lpstr>
      <vt:lpstr>Overview of DOF                             Customer Service</vt:lpstr>
      <vt:lpstr>PowerPoint Presentation</vt:lpstr>
      <vt:lpstr>PowerPoint Presentation</vt:lpstr>
      <vt:lpstr>Customer Inquiry Channels</vt:lpstr>
      <vt:lpstr>PowerPoint Presentation</vt:lpstr>
      <vt:lpstr>Interaction among/between DOF Divisions</vt:lpstr>
      <vt:lpstr>DOF Division - Collections</vt:lpstr>
      <vt:lpstr>DOF Division – External Affairs</vt:lpstr>
      <vt:lpstr>DOF Division – Payment, Billing and Refund</vt:lpstr>
      <vt:lpstr>Examples of Customer Service Flow                            (also see Appendices D-F)</vt:lpstr>
      <vt:lpstr>Customer Engagement and  Self-Service Enhancements:  e-Services</vt:lpstr>
      <vt:lpstr>What is e-Services</vt:lpstr>
      <vt:lpstr>What is New in e-Services</vt:lpstr>
      <vt:lpstr>e-Services    - New Debt Types    - Streamlined Management of Judgment Debt</vt:lpstr>
      <vt:lpstr>e-Services    - New Debt Types    - Streamlined Management of Judgment Debt</vt:lpstr>
      <vt:lpstr>Customer Engagement and  Self-Service Enhancements:   Chat Bot and Voice Bot  </vt:lpstr>
      <vt:lpstr>Chat Bot – Meet Linda</vt:lpstr>
      <vt:lpstr>Chat Bot – What Linda Can Do</vt:lpstr>
      <vt:lpstr>Chat Bot – Examples Scenario #1</vt:lpstr>
      <vt:lpstr>Chat Bot – Examples Scenario #2</vt:lpstr>
      <vt:lpstr>Chat Bot – Volume and Statistics</vt:lpstr>
      <vt:lpstr>Voice Bot</vt:lpstr>
      <vt:lpstr>Customer Engagement and  Self-Service Enhancements:   Property Tax Payment Plan  </vt:lpstr>
      <vt:lpstr>Property Tax Payment Plans</vt:lpstr>
      <vt:lpstr>Standard Property Tax Payment Agreement</vt:lpstr>
      <vt:lpstr>Reduced Interest Rate Property Tax Payment Plan</vt:lpstr>
      <vt:lpstr>Property Tax and Interest Deferral Program                    (PT AID)</vt:lpstr>
      <vt:lpstr>Which payment plan should I apply to?</vt:lpstr>
      <vt:lpstr>How to Apply?</vt:lpstr>
      <vt:lpstr>How to contact us?</vt:lpstr>
      <vt:lpstr>Customer Engagement and  Self-Service Enhancements:   Improved Notices and                                  Website Redesign  </vt:lpstr>
      <vt:lpstr>Improved Notices</vt:lpstr>
      <vt:lpstr>Improved Notices (cont’d)</vt:lpstr>
      <vt:lpstr>Website Redesign</vt:lpstr>
      <vt:lpstr>Process Overview    - Public Improvement Liens    - Bankruptcy</vt:lpstr>
      <vt:lpstr>Public Improvement Lien</vt:lpstr>
      <vt:lpstr>Bankruptcy</vt:lpstr>
      <vt:lpstr>Questions  </vt:lpstr>
      <vt:lpstr>Appendices</vt:lpstr>
      <vt:lpstr>Appendix A  - Taxpayer Advocate Division</vt:lpstr>
      <vt:lpstr>Appendix B - Legal Affairs Division</vt:lpstr>
      <vt:lpstr>Appendix C – Other DOF Divisions</vt:lpstr>
      <vt:lpstr>Appendix D - Customer Services Example (Business/Excise Tax) </vt:lpstr>
      <vt:lpstr>Appendix E - Customer Services Example (ECB Judgments) </vt:lpstr>
      <vt:lpstr>Appendix F - Customer Services Example (Parking Judgments) </vt:lpstr>
      <vt:lpstr>Appendix G - Public Improvement Lien</vt:lpstr>
      <vt:lpstr>Appendix G - Public Improvement Lien</vt:lpstr>
      <vt:lpstr>Appendix G - Public Improvement Lien</vt:lpstr>
      <vt:lpstr>Appendix G - Public Improvement Lien</vt:lpstr>
      <vt:lpstr>Appendix G - Public Improvement Lien</vt:lpstr>
      <vt:lpstr>Appendix G - Public Improvement Lien</vt:lpstr>
      <vt:lpstr>Appendix G - Public Improvement Lien</vt:lpstr>
      <vt:lpstr>Appendix G - Public Improvement Lien</vt:lpstr>
      <vt:lpstr>Appendix G - Public Improvement Lien</vt:lpstr>
      <vt:lpstr>Appendix G - Public Improvement Lien</vt:lpstr>
      <vt:lpstr>Appendix H - Bankruptcy</vt:lpstr>
      <vt:lpstr>Appendix H - Bankruptcy</vt:lpstr>
      <vt:lpstr>Appendix H - Useful Links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Woodul, Lars (DOF)</dc:creator>
  <cp:keywords/>
  <dc:description/>
  <cp:lastModifiedBy>Chan, Siu (DOF)</cp:lastModifiedBy>
  <cp:revision>159</cp:revision>
  <cp:lastPrinted>2024-10-24T19:14:26Z</cp:lastPrinted>
  <dcterms:created xsi:type="dcterms:W3CDTF">2022-01-27T17:37:27Z</dcterms:created>
  <dcterms:modified xsi:type="dcterms:W3CDTF">2024-10-25T14:10:55Z</dcterms:modified>
  <cp:category/>
</cp:coreProperties>
</file>