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8" r:id="rId4"/>
    <p:sldId id="262" r:id="rId5"/>
    <p:sldId id="259" r:id="rId6"/>
    <p:sldId id="260" r:id="rId7"/>
    <p:sldId id="261"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0FCA1E-E6AE-8756-CF77-F44D34359CD6}" v="21" dt="2024-10-29T12:15:57.2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10/29/2024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cinfo@oata.nyc.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nyc.gov/html/taxcom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yc.gov/site/nfp/eligibility/eligibility.pag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t="-71000" b="-7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2768" y="59682"/>
            <a:ext cx="9144000" cy="2387600"/>
          </a:xfrm>
        </p:spPr>
        <p:txBody>
          <a:bodyPr/>
          <a:lstStyle/>
          <a:p>
            <a:endParaRPr lang="en-US"/>
          </a:p>
        </p:txBody>
      </p:sp>
      <p:sp>
        <p:nvSpPr>
          <p:cNvPr id="3" name="Subtitle 2"/>
          <p:cNvSpPr>
            <a:spLocks noGrp="1"/>
          </p:cNvSpPr>
          <p:nvPr>
            <p:ph type="subTitle" idx="1"/>
          </p:nvPr>
        </p:nvSpPr>
        <p:spPr/>
        <p:txBody>
          <a:bodyPr vert="horz" lIns="91440" tIns="45720" rIns="91440" bIns="45720" rtlCol="0" anchor="t">
            <a:normAutofit/>
          </a:bodyPr>
          <a:lstStyle/>
          <a:p>
            <a:r>
              <a:rPr lang="en-US" sz="2000" b="1" dirty="0"/>
              <a:t>Practicing Before The New York City Tax Commission: An Overview </a:t>
            </a:r>
            <a:endParaRPr lang="en-US" sz="2000" dirty="0"/>
          </a:p>
          <a:p>
            <a:r>
              <a:rPr lang="en-US" sz="2000" b="1" dirty="0"/>
              <a:t>Tax Rapp Presentation</a:t>
            </a:r>
          </a:p>
          <a:p>
            <a:r>
              <a:rPr lang="en-US" sz="2000" b="1" dirty="0"/>
              <a:t>October 31, 2024</a:t>
            </a:r>
          </a:p>
          <a:p>
            <a:endParaRPr lang="en-US"/>
          </a:p>
        </p:txBody>
      </p:sp>
      <p:pic>
        <p:nvPicPr>
          <p:cNvPr id="4" name="Picture 3">
            <a:extLst>
              <a:ext uri="{FF2B5EF4-FFF2-40B4-BE49-F238E27FC236}">
                <a16:creationId xmlns:a16="http://schemas.microsoft.com/office/drawing/2014/main" id="{A9864BF1-0BB5-9E38-6266-A10EC72C05C8}"/>
              </a:ext>
            </a:extLst>
          </p:cNvPr>
          <p:cNvPicPr>
            <a:picLocks noChangeAspect="1"/>
          </p:cNvPicPr>
          <p:nvPr/>
        </p:nvPicPr>
        <p:blipFill>
          <a:blip r:embed="rId3"/>
          <a:stretch>
            <a:fillRect/>
          </a:stretch>
        </p:blipFill>
        <p:spPr>
          <a:xfrm>
            <a:off x="3181400" y="61219"/>
            <a:ext cx="6096000" cy="1257399"/>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6D6F3-4085-9EE7-A58D-F4FEF34639E6}"/>
              </a:ext>
            </a:extLst>
          </p:cNvPr>
          <p:cNvSpPr>
            <a:spLocks noGrp="1"/>
          </p:cNvSpPr>
          <p:nvPr>
            <p:ph type="title"/>
          </p:nvPr>
        </p:nvSpPr>
        <p:spPr>
          <a:xfrm>
            <a:off x="5868557" y="1138036"/>
            <a:ext cx="5444382" cy="1402470"/>
          </a:xfrm>
        </p:spPr>
        <p:txBody>
          <a:bodyPr anchor="t">
            <a:normAutofit/>
          </a:bodyPr>
          <a:lstStyle/>
          <a:p>
            <a:endParaRPr lang="en-US" sz="3200"/>
          </a:p>
        </p:txBody>
      </p:sp>
      <p:pic>
        <p:nvPicPr>
          <p:cNvPr id="4" name="Picture 3">
            <a:extLst>
              <a:ext uri="{FF2B5EF4-FFF2-40B4-BE49-F238E27FC236}">
                <a16:creationId xmlns:a16="http://schemas.microsoft.com/office/drawing/2014/main" id="{464716AB-4E3A-C5A6-10C3-8ACF11BDAFD3}"/>
              </a:ext>
            </a:extLst>
          </p:cNvPr>
          <p:cNvPicPr>
            <a:picLocks noChangeAspect="1"/>
          </p:cNvPicPr>
          <p:nvPr/>
        </p:nvPicPr>
        <p:blipFill>
          <a:blip r:embed="rId2"/>
          <a:srcRect t="2479" r="1" b="1"/>
          <a:stretch/>
        </p:blipFill>
        <p:spPr>
          <a:xfrm>
            <a:off x="-1" y="10"/>
            <a:ext cx="5151179" cy="6857990"/>
          </a:xfrm>
          <a:prstGeom prst="rect">
            <a:avLst/>
          </a:prstGeom>
        </p:spPr>
      </p:pic>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9952E1E-6FDB-315C-1331-CC395BD22459}"/>
              </a:ext>
            </a:extLst>
          </p:cNvPr>
          <p:cNvSpPr>
            <a:spLocks noGrp="1"/>
          </p:cNvSpPr>
          <p:nvPr>
            <p:ph idx="1"/>
          </p:nvPr>
        </p:nvSpPr>
        <p:spPr>
          <a:xfrm>
            <a:off x="6094529" y="1163810"/>
            <a:ext cx="5444382" cy="4968062"/>
          </a:xfrm>
        </p:spPr>
        <p:txBody>
          <a:bodyPr vert="horz" lIns="91440" tIns="45720" rIns="91440" bIns="45720" rtlCol="0" anchor="t">
            <a:normAutofit/>
          </a:bodyPr>
          <a:lstStyle/>
          <a:p>
            <a:pPr marL="0" indent="0">
              <a:buNone/>
            </a:pPr>
            <a:r>
              <a:rPr lang="en-US" sz="1800" b="1" dirty="0"/>
              <a:t>Tax Commission Determinations </a:t>
            </a:r>
            <a:endParaRPr lang="en-US" sz="1800"/>
          </a:p>
          <a:p>
            <a:r>
              <a:rPr lang="en-US" sz="1800" dirty="0"/>
              <a:t>Tax Commission has </a:t>
            </a:r>
            <a:r>
              <a:rPr lang="en-US" sz="1800" u="sng" dirty="0"/>
              <a:t>no </a:t>
            </a:r>
            <a:r>
              <a:rPr lang="en-US" sz="1800" dirty="0"/>
              <a:t>authority to</a:t>
            </a:r>
            <a:r>
              <a:rPr lang="en-US" sz="1800" u="sng" dirty="0"/>
              <a:t> increase</a:t>
            </a:r>
            <a:r>
              <a:rPr lang="en-US" sz="1800" dirty="0"/>
              <a:t> the assessment or </a:t>
            </a:r>
            <a:r>
              <a:rPr lang="en-US" sz="1800" u="sng" dirty="0"/>
              <a:t>decrease</a:t>
            </a:r>
            <a:r>
              <a:rPr lang="en-US" sz="1800" dirty="0"/>
              <a:t> an exemption.</a:t>
            </a:r>
          </a:p>
          <a:p>
            <a:r>
              <a:rPr lang="en-US" sz="1800" dirty="0"/>
              <a:t>The Tax Commission may deny the claims made in an Application or make an offer that, if accepted, will foreclose the Applicant’s right to seek further/future  review.</a:t>
            </a:r>
            <a:endParaRPr lang="en-US"/>
          </a:p>
          <a:p>
            <a:r>
              <a:rPr lang="en-US" sz="1800" dirty="0"/>
              <a:t> In any case where an offer is made but not accepted, or the offer is withdrawn, or an acceptance agreement revoked, the assessment at issue is confirmed.  </a:t>
            </a:r>
          </a:p>
          <a:p>
            <a:r>
              <a:rPr lang="en-US" sz="1800" dirty="0"/>
              <a:t>Applicants may seek judicial review of assessments confirmed by the Tax Commission by filing a petition in the New York State Supreme Court, in the appropriate county, by October 24 and by serving the petition on the Tax Commission. </a:t>
            </a:r>
            <a:br>
              <a:rPr lang="en-US" sz="1800" dirty="0"/>
            </a:br>
            <a:endParaRPr lang="en-US" sz="1600"/>
          </a:p>
          <a:p>
            <a:endParaRPr lang="en-US" sz="1600"/>
          </a:p>
          <a:p>
            <a:endParaRPr lang="en-US" sz="1600"/>
          </a:p>
        </p:txBody>
      </p:sp>
    </p:spTree>
    <p:extLst>
      <p:ext uri="{BB962C8B-B14F-4D97-AF65-F5344CB8AC3E}">
        <p14:creationId xmlns:p14="http://schemas.microsoft.com/office/powerpoint/2010/main" val="1359607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FFEA6-84C0-C8C0-422B-EC32EA2DBD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2D20C4-2D1A-8D16-D5C1-8D2BD4E46337}"/>
              </a:ext>
            </a:extLst>
          </p:cNvPr>
          <p:cNvSpPr>
            <a:spLocks noGrp="1"/>
          </p:cNvSpPr>
          <p:nvPr>
            <p:ph idx="1"/>
          </p:nvPr>
        </p:nvSpPr>
        <p:spPr>
          <a:xfrm>
            <a:off x="838200" y="498270"/>
            <a:ext cx="10515600" cy="5442718"/>
          </a:xfrm>
        </p:spPr>
        <p:txBody>
          <a:bodyPr vert="horz" lIns="91440" tIns="45720" rIns="91440" bIns="45720" rtlCol="0" anchor="t">
            <a:normAutofit/>
          </a:bodyPr>
          <a:lstStyle/>
          <a:p>
            <a:pPr algn="just"/>
            <a:endParaRPr lang="en-US" sz="1400" b="1" dirty="0">
              <a:ea typeface="+mn-lt"/>
              <a:cs typeface="+mn-lt"/>
            </a:endParaRPr>
          </a:p>
          <a:p>
            <a:pPr algn="just"/>
            <a:r>
              <a:rPr lang="en-US" sz="1800" b="1" u="sng" dirty="0">
                <a:ea typeface="+mn-lt"/>
                <a:cs typeface="+mn-lt"/>
              </a:rPr>
              <a:t>For Group Reps: Application Data Disks Submitted by Representatives:</a:t>
            </a:r>
            <a:endParaRPr lang="en-US" sz="1800">
              <a:ea typeface="+mn-lt"/>
              <a:cs typeface="+mn-lt"/>
            </a:endParaRPr>
          </a:p>
          <a:p>
            <a:r>
              <a:rPr lang="en-US" sz="1800" dirty="0">
                <a:ea typeface="+mn-lt"/>
                <a:cs typeface="+mn-lt"/>
              </a:rPr>
              <a:t>Representatives with a group number and who file more than 50 Applications in a single period must submit a data disk containing details of the applications filed.  Errors on the data disk can lead to incorrect routing of the application.  See 21 RCNY 2-01 and Forms on TC website such as Form TCAT. </a:t>
            </a:r>
          </a:p>
          <a:p>
            <a:r>
              <a:rPr lang="en-US" sz="1800" dirty="0">
                <a:ea typeface="+mn-lt"/>
                <a:cs typeface="+mn-lt"/>
              </a:rPr>
              <a:t>Failure to properly code data disks or any other electronic submission can result in delay or denial of review of the application. </a:t>
            </a:r>
          </a:p>
          <a:p>
            <a:pPr marL="0" indent="0">
              <a:buNone/>
            </a:pPr>
            <a:r>
              <a:rPr lang="en-US" sz="1800" dirty="0">
                <a:ea typeface="+mn-lt"/>
                <a:cs typeface="+mn-lt"/>
              </a:rPr>
              <a:t>For example, make sure it properly indicates if/whether an exemption, reclassification, or both is being sought.  This is not the place where experienced representatives should be making mistakes. </a:t>
            </a:r>
            <a:br>
              <a:rPr lang="en-US" sz="1800" dirty="0">
                <a:ea typeface="+mn-lt"/>
                <a:cs typeface="+mn-lt"/>
              </a:rPr>
            </a:br>
            <a:endParaRPr lang="en-US" sz="1100">
              <a:ea typeface="+mn-lt"/>
              <a:cs typeface="+mn-lt"/>
            </a:endParaRPr>
          </a:p>
          <a:p>
            <a:pPr algn="just"/>
            <a:endParaRPr lang="en-US" sz="1400" b="1" dirty="0">
              <a:ea typeface="+mn-lt"/>
              <a:cs typeface="+mn-lt"/>
            </a:endParaRPr>
          </a:p>
          <a:p>
            <a:pPr algn="just"/>
            <a:r>
              <a:rPr lang="en-US" sz="1600" b="1" dirty="0">
                <a:ea typeface="+mn-lt"/>
                <a:cs typeface="+mn-lt"/>
              </a:rPr>
              <a:t>CHANGES/UPDATES TO TC PROCEDURES</a:t>
            </a:r>
            <a:endParaRPr lang="en-US" sz="1600" dirty="0"/>
          </a:p>
          <a:p>
            <a:pPr lvl="1"/>
            <a:r>
              <a:rPr lang="en-US" sz="1600" dirty="0">
                <a:ea typeface="+mn-lt"/>
                <a:cs typeface="+mn-lt"/>
              </a:rPr>
              <a:t>Practitioners who have a Box.com account will be notified through their account of procedural updates, as necessary. Practitioners should be familiar with any updates posted on our website as well as the instructions received via their Box.com account.</a:t>
            </a:r>
            <a:endParaRPr lang="en-US" sz="1600" dirty="0"/>
          </a:p>
          <a:p>
            <a:pPr lvl="1"/>
            <a:r>
              <a:rPr lang="en-US" sz="1600" dirty="0">
                <a:ea typeface="+mn-lt"/>
                <a:cs typeface="+mn-lt"/>
              </a:rPr>
              <a:t>Unrepresented taxpayers or practitioners without a Box.com account should check our website for any updates regarding procedures.  </a:t>
            </a:r>
            <a:endParaRPr lang="en-US" sz="1600" dirty="0"/>
          </a:p>
          <a:p>
            <a:pPr lvl="1" algn="just"/>
            <a:endParaRPr lang="en-US" sz="1600" dirty="0"/>
          </a:p>
          <a:p>
            <a:pPr lvl="1" algn="just"/>
            <a:r>
              <a:rPr lang="en-US" sz="1600" dirty="0">
                <a:ea typeface="+mn-lt"/>
                <a:cs typeface="+mn-lt"/>
              </a:rPr>
              <a:t>Technical questions, email </a:t>
            </a:r>
            <a:r>
              <a:rPr lang="en-US" sz="1600" dirty="0">
                <a:ea typeface="+mn-lt"/>
                <a:cs typeface="+mn-lt"/>
                <a:hlinkClick r:id="rId2"/>
              </a:rPr>
              <a:t>tcinfo@oata.nyc.gov</a:t>
            </a:r>
            <a:endParaRPr lang="en-US" sz="1600" dirty="0"/>
          </a:p>
          <a:p>
            <a:pPr lvl="1" algn="just"/>
            <a:endParaRPr lang="en-US"/>
          </a:p>
          <a:p>
            <a:endParaRPr lang="en-US"/>
          </a:p>
        </p:txBody>
      </p:sp>
    </p:spTree>
    <p:extLst>
      <p:ext uri="{BB962C8B-B14F-4D97-AF65-F5344CB8AC3E}">
        <p14:creationId xmlns:p14="http://schemas.microsoft.com/office/powerpoint/2010/main" val="1544875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t="-71000" b="-7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2768" y="59682"/>
            <a:ext cx="9144000" cy="2387600"/>
          </a:xfrm>
        </p:spPr>
        <p:txBody>
          <a:bodyPr/>
          <a:lstStyle/>
          <a:p>
            <a:endParaRPr lang="en-US"/>
          </a:p>
        </p:txBody>
      </p:sp>
      <p:sp>
        <p:nvSpPr>
          <p:cNvPr id="3" name="Subtitle 2"/>
          <p:cNvSpPr>
            <a:spLocks noGrp="1"/>
          </p:cNvSpPr>
          <p:nvPr>
            <p:ph type="subTitle" idx="1"/>
          </p:nvPr>
        </p:nvSpPr>
        <p:spPr>
          <a:xfrm>
            <a:off x="1445342" y="2756464"/>
            <a:ext cx="9144000" cy="3022445"/>
          </a:xfrm>
        </p:spPr>
        <p:txBody>
          <a:bodyPr vert="horz" lIns="91440" tIns="45720" rIns="91440" bIns="45720" rtlCol="0" anchor="t">
            <a:normAutofit/>
          </a:bodyPr>
          <a:lstStyle/>
          <a:p>
            <a:pPr marL="285750" indent="-285750" algn="l">
              <a:buFont typeface="Arial"/>
              <a:buChar char="•"/>
            </a:pPr>
            <a:r>
              <a:rPr lang="en-US" sz="2000" b="1" dirty="0"/>
              <a:t>NYC Charter Section 153</a:t>
            </a:r>
            <a:r>
              <a:rPr lang="en-US" sz="2000" dirty="0"/>
              <a:t> established the NYC Tax Commission to be an independent agency created to provide property owners with a forum for the administrative review of annual real property tax assessments set by the NYC Department of Finance. </a:t>
            </a:r>
          </a:p>
          <a:p>
            <a:pPr algn="l"/>
            <a:endParaRPr lang="en-US" sz="2000"/>
          </a:p>
          <a:p>
            <a:pPr algn="l"/>
            <a:r>
              <a:rPr lang="en-US" sz="2000" b="1" dirty="0"/>
              <a:t>Practice Notes:</a:t>
            </a:r>
            <a:endParaRPr lang="en-US" sz="2000" dirty="0"/>
          </a:p>
          <a:p>
            <a:pPr marL="285750" indent="-285750" algn="l">
              <a:buFont typeface="Arial"/>
              <a:buChar char="•"/>
            </a:pPr>
            <a:r>
              <a:rPr lang="en-US" sz="2000" dirty="0"/>
              <a:t>NYC Charter sections: 153-167</a:t>
            </a:r>
          </a:p>
          <a:p>
            <a:pPr marL="285750" indent="-285750" algn="l">
              <a:buFont typeface="Arial"/>
              <a:buChar char="•"/>
            </a:pPr>
            <a:r>
              <a:rPr lang="en-US" sz="2000" dirty="0"/>
              <a:t>Rules of the City of New York, Title 21 </a:t>
            </a:r>
          </a:p>
          <a:p>
            <a:pPr marL="285750" indent="-285750" algn="l">
              <a:buFont typeface="Arial"/>
              <a:buChar char="•"/>
            </a:pPr>
            <a:endParaRPr lang="en-US" sz="2000"/>
          </a:p>
          <a:p>
            <a:endParaRPr lang="en-US"/>
          </a:p>
        </p:txBody>
      </p:sp>
      <p:pic>
        <p:nvPicPr>
          <p:cNvPr id="4" name="Picture 3">
            <a:extLst>
              <a:ext uri="{FF2B5EF4-FFF2-40B4-BE49-F238E27FC236}">
                <a16:creationId xmlns:a16="http://schemas.microsoft.com/office/drawing/2014/main" id="{A9864BF1-0BB5-9E38-6266-A10EC72C05C8}"/>
              </a:ext>
            </a:extLst>
          </p:cNvPr>
          <p:cNvPicPr>
            <a:picLocks noChangeAspect="1"/>
          </p:cNvPicPr>
          <p:nvPr/>
        </p:nvPicPr>
        <p:blipFill>
          <a:blip r:embed="rId3"/>
          <a:stretch>
            <a:fillRect/>
          </a:stretch>
        </p:blipFill>
        <p:spPr>
          <a:xfrm>
            <a:off x="3181400" y="61219"/>
            <a:ext cx="6096000" cy="1257399"/>
          </a:xfrm>
          <a:prstGeom prst="rect">
            <a:avLst/>
          </a:prstGeom>
        </p:spPr>
      </p:pic>
    </p:spTree>
    <p:extLst>
      <p:ext uri="{BB962C8B-B14F-4D97-AF65-F5344CB8AC3E}">
        <p14:creationId xmlns:p14="http://schemas.microsoft.com/office/powerpoint/2010/main" val="56716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4B1B-5AE5-C9EE-9BD8-3A4D80BDD65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1E1FF58-CA78-D5C9-F468-8C55DF4A474B}"/>
              </a:ext>
            </a:extLst>
          </p:cNvPr>
          <p:cNvSpPr>
            <a:spLocks noGrp="1"/>
          </p:cNvSpPr>
          <p:nvPr>
            <p:ph idx="1"/>
          </p:nvPr>
        </p:nvSpPr>
        <p:spPr>
          <a:xfrm>
            <a:off x="286266" y="342814"/>
            <a:ext cx="11619470" cy="6031856"/>
          </a:xfrm>
        </p:spPr>
        <p:txBody>
          <a:bodyPr vert="horz" lIns="91440" tIns="45720" rIns="91440" bIns="45720" rtlCol="0" anchor="t">
            <a:normAutofit fontScale="92500" lnSpcReduction="10000"/>
          </a:bodyPr>
          <a:lstStyle/>
          <a:p>
            <a:pPr marL="0" indent="0" algn="just">
              <a:buNone/>
            </a:pPr>
            <a:r>
              <a:rPr lang="en-US" sz="1800" b="1" dirty="0">
                <a:ea typeface="+mn-lt"/>
                <a:cs typeface="+mn-lt"/>
              </a:rPr>
              <a:t>Scope of Review: </a:t>
            </a:r>
            <a:r>
              <a:rPr lang="en-US" sz="1800" dirty="0">
                <a:ea typeface="+mn-lt"/>
                <a:cs typeface="+mn-lt"/>
              </a:rPr>
              <a:t>Tax Commission review may </a:t>
            </a:r>
            <a:r>
              <a:rPr lang="en-US" sz="1800" b="1" dirty="0">
                <a:ea typeface="+mn-lt"/>
                <a:cs typeface="+mn-lt"/>
              </a:rPr>
              <a:t>include</a:t>
            </a:r>
            <a:r>
              <a:rPr lang="en-US" sz="1800" dirty="0">
                <a:ea typeface="+mn-lt"/>
                <a:cs typeface="+mn-lt"/>
              </a:rPr>
              <a:t> the assessed value of a property, its tax class, and/or exemption status as determined by the Department of Finance.</a:t>
            </a:r>
            <a:endParaRPr lang="en-US" sz="1800" dirty="0"/>
          </a:p>
          <a:p>
            <a:pPr algn="just"/>
            <a:endParaRPr lang="en-US" sz="1800">
              <a:ea typeface="+mn-lt"/>
              <a:cs typeface="+mn-lt"/>
            </a:endParaRPr>
          </a:p>
          <a:p>
            <a:pPr marL="0" indent="0" algn="just">
              <a:buNone/>
            </a:pPr>
            <a:r>
              <a:rPr lang="en-US" sz="1800" dirty="0">
                <a:ea typeface="+mn-lt"/>
                <a:cs typeface="+mn-lt"/>
              </a:rPr>
              <a:t>The Tax Commission does </a:t>
            </a:r>
            <a:r>
              <a:rPr lang="en-US" sz="1800" b="1" dirty="0">
                <a:ea typeface="+mn-lt"/>
                <a:cs typeface="+mn-lt"/>
              </a:rPr>
              <a:t>not</a:t>
            </a:r>
            <a:r>
              <a:rPr lang="en-US" sz="1800" dirty="0">
                <a:ea typeface="+mn-lt"/>
                <a:cs typeface="+mn-lt"/>
              </a:rPr>
              <a:t> review</a:t>
            </a:r>
            <a:r>
              <a:rPr lang="en-US" sz="1800" b="1" dirty="0">
                <a:ea typeface="+mn-lt"/>
                <a:cs typeface="+mn-lt"/>
              </a:rPr>
              <a:t> </a:t>
            </a:r>
            <a:r>
              <a:rPr lang="en-US" sz="1800" dirty="0">
                <a:ea typeface="+mn-lt"/>
                <a:cs typeface="+mn-lt"/>
              </a:rPr>
              <a:t>a property's estimated market value or requests for changes in descriptive data, such as the age or size of your property. The Tax Commission similarly does not have authority to review or answer or questions related to tax bills, tax abatements, tax liens, tax amnesty, tax payments, or interest on delinquent taxes. </a:t>
            </a:r>
            <a:endParaRPr lang="en-US" sz="1800" dirty="0"/>
          </a:p>
          <a:p>
            <a:pPr marL="0" indent="0" algn="just">
              <a:buNone/>
            </a:pPr>
            <a:endParaRPr lang="en-US" sz="1800" b="1">
              <a:ea typeface="+mn-lt"/>
              <a:cs typeface="+mn-lt"/>
            </a:endParaRPr>
          </a:p>
          <a:p>
            <a:pPr marL="0" indent="0" algn="just">
              <a:buNone/>
            </a:pPr>
            <a:r>
              <a:rPr lang="en-US" sz="1800" b="1" dirty="0">
                <a:ea typeface="+mn-lt"/>
                <a:cs typeface="+mn-lt"/>
              </a:rPr>
              <a:t>Notes: </a:t>
            </a:r>
            <a:endParaRPr lang="en-US" sz="1800" dirty="0"/>
          </a:p>
          <a:p>
            <a:r>
              <a:rPr lang="en-US" sz="1800" dirty="0">
                <a:ea typeface="+mn-lt"/>
                <a:cs typeface="+mn-lt"/>
              </a:rPr>
              <a:t> Finance’s determinations related to Correction of Error (COE) and Review and the Request for Review (RFR) are </a:t>
            </a:r>
            <a:r>
              <a:rPr lang="en-US" sz="1800" b="1" dirty="0">
                <a:ea typeface="+mn-lt"/>
                <a:cs typeface="+mn-lt"/>
              </a:rPr>
              <a:t>not</a:t>
            </a:r>
            <a:r>
              <a:rPr lang="en-US" sz="1800" dirty="0">
                <a:ea typeface="+mn-lt"/>
                <a:cs typeface="+mn-lt"/>
              </a:rPr>
              <a:t> subject to review by the Tax Commission. </a:t>
            </a:r>
            <a:endParaRPr lang="en-US" sz="1800" dirty="0"/>
          </a:p>
          <a:p>
            <a:r>
              <a:rPr lang="en-US" sz="1800" dirty="0">
                <a:ea typeface="+mn-lt"/>
                <a:cs typeface="+mn-lt"/>
              </a:rPr>
              <a:t>Filing a COE or RFR with the Department of Finance is </a:t>
            </a:r>
            <a:r>
              <a:rPr lang="en-US" sz="1800" b="1" dirty="0">
                <a:ea typeface="+mn-lt"/>
                <a:cs typeface="+mn-lt"/>
              </a:rPr>
              <a:t>not</a:t>
            </a:r>
            <a:r>
              <a:rPr lang="en-US" sz="1800" dirty="0">
                <a:ea typeface="+mn-lt"/>
                <a:cs typeface="+mn-lt"/>
              </a:rPr>
              <a:t> a substitute for a filing with the Tax Commission. </a:t>
            </a:r>
            <a:endParaRPr lang="en-US" sz="1800" dirty="0"/>
          </a:p>
          <a:p>
            <a:r>
              <a:rPr lang="en-US" sz="1800" dirty="0">
                <a:ea typeface="+mn-lt"/>
                <a:cs typeface="+mn-lt"/>
              </a:rPr>
              <a:t>Filing a COE or RFR does </a:t>
            </a:r>
            <a:r>
              <a:rPr lang="en-US" sz="1800" b="1" dirty="0">
                <a:ea typeface="+mn-lt"/>
                <a:cs typeface="+mn-lt"/>
              </a:rPr>
              <a:t>not</a:t>
            </a:r>
            <a:r>
              <a:rPr lang="en-US" sz="1800" dirty="0">
                <a:ea typeface="+mn-lt"/>
                <a:cs typeface="+mn-lt"/>
              </a:rPr>
              <a:t> preserve your rights to seek a reduction of your assessment at the Tax Commission. </a:t>
            </a:r>
            <a:endParaRPr lang="en-US" sz="1800" dirty="0"/>
          </a:p>
          <a:p>
            <a:r>
              <a:rPr lang="en-US" sz="1800" dirty="0">
                <a:ea typeface="+mn-lt"/>
                <a:cs typeface="+mn-lt"/>
              </a:rPr>
              <a:t>A pending COE/RFR at Department of Finance will </a:t>
            </a:r>
            <a:r>
              <a:rPr lang="en-US" sz="1800" b="1" dirty="0">
                <a:ea typeface="+mn-lt"/>
                <a:cs typeface="+mn-lt"/>
              </a:rPr>
              <a:t>not</a:t>
            </a:r>
            <a:r>
              <a:rPr lang="en-US" sz="1800" dirty="0">
                <a:ea typeface="+mn-lt"/>
                <a:cs typeface="+mn-lt"/>
              </a:rPr>
              <a:t> serve to delay the review and determination of a Tax Commission Application for Correction. The Tax Commission does not have the resources to hold off on determinations where an applicant also has COE or RFR application pending with Finance. </a:t>
            </a:r>
            <a:endParaRPr lang="en-US" sz="1800" dirty="0"/>
          </a:p>
          <a:p>
            <a:r>
              <a:rPr lang="en-US" sz="1800" dirty="0">
                <a:ea typeface="+mn-lt"/>
                <a:cs typeface="+mn-lt"/>
              </a:rPr>
              <a:t>If an Applicant receives a Department of Finance determination on a COE/RFR request prior to a scheduled </a:t>
            </a:r>
            <a:r>
              <a:rPr lang="en-US" sz="1700" dirty="0">
                <a:ea typeface="+mn-lt"/>
                <a:cs typeface="+mn-lt"/>
              </a:rPr>
              <a:t>Tax Commission</a:t>
            </a:r>
            <a:r>
              <a:rPr lang="en-US" sz="1800" dirty="0">
                <a:ea typeface="+mn-lt"/>
                <a:cs typeface="+mn-lt"/>
              </a:rPr>
              <a:t> hearing on an Application for Correction, submit the determination on a Form TC159. </a:t>
            </a:r>
            <a:endParaRPr lang="en-US" sz="1800" dirty="0"/>
          </a:p>
          <a:p>
            <a:endParaRPr lang="en-US" sz="1800" b="1" dirty="0"/>
          </a:p>
          <a:p>
            <a:pPr marL="0" indent="0">
              <a:buNone/>
            </a:pPr>
            <a:br>
              <a:rPr lang="en-US" dirty="0"/>
            </a:br>
            <a:endParaRPr lang="en-US" sz="1800"/>
          </a:p>
          <a:p>
            <a:endParaRPr lang="en-US" sz="1800"/>
          </a:p>
          <a:p>
            <a:endParaRPr lang="en-US"/>
          </a:p>
        </p:txBody>
      </p:sp>
    </p:spTree>
    <p:extLst>
      <p:ext uri="{BB962C8B-B14F-4D97-AF65-F5344CB8AC3E}">
        <p14:creationId xmlns:p14="http://schemas.microsoft.com/office/powerpoint/2010/main" val="408623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99B60357-232D-4489-8786-BF4E4F74BA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71569" cy="2274927"/>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5" name="Rectangle 14">
            <a:extLst>
              <a:ext uri="{FF2B5EF4-FFF2-40B4-BE49-F238E27FC236}">
                <a16:creationId xmlns:a16="http://schemas.microsoft.com/office/drawing/2014/main" id="{28928A89-D0B3-42AC-80FB-CA7D445693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27069"/>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8D4AE4-1BBA-7518-C0B7-6C3496974D2B}"/>
              </a:ext>
            </a:extLst>
          </p:cNvPr>
          <p:cNvSpPr>
            <a:spLocks noGrp="1"/>
          </p:cNvSpPr>
          <p:nvPr>
            <p:ph type="title"/>
          </p:nvPr>
        </p:nvSpPr>
        <p:spPr>
          <a:xfrm>
            <a:off x="422144" y="2774907"/>
            <a:ext cx="5294293" cy="3263582"/>
          </a:xfrm>
        </p:spPr>
        <p:txBody>
          <a:bodyPr anchor="t">
            <a:normAutofit/>
          </a:bodyPr>
          <a:lstStyle/>
          <a:p>
            <a:endParaRPr lang="en-US" sz="4800"/>
          </a:p>
        </p:txBody>
      </p:sp>
      <p:pic>
        <p:nvPicPr>
          <p:cNvPr id="4" name="Picture 3">
            <a:extLst>
              <a:ext uri="{FF2B5EF4-FFF2-40B4-BE49-F238E27FC236}">
                <a16:creationId xmlns:a16="http://schemas.microsoft.com/office/drawing/2014/main" id="{661413B3-0B16-D16F-CA9C-536DA95DB118}"/>
              </a:ext>
            </a:extLst>
          </p:cNvPr>
          <p:cNvPicPr>
            <a:picLocks noChangeAspect="1"/>
          </p:cNvPicPr>
          <p:nvPr/>
        </p:nvPicPr>
        <p:blipFill>
          <a:blip r:embed="rId2"/>
          <a:srcRect r="631" b="1"/>
          <a:stretch/>
        </p:blipFill>
        <p:spPr>
          <a:xfrm>
            <a:off x="471576" y="10"/>
            <a:ext cx="10894411" cy="2274917"/>
          </a:xfrm>
          <a:prstGeom prst="rect">
            <a:avLst/>
          </a:prstGeom>
        </p:spPr>
      </p:pic>
      <p:sp>
        <p:nvSpPr>
          <p:cNvPr id="3" name="Content Placeholder 2">
            <a:extLst>
              <a:ext uri="{FF2B5EF4-FFF2-40B4-BE49-F238E27FC236}">
                <a16:creationId xmlns:a16="http://schemas.microsoft.com/office/drawing/2014/main" id="{2757849E-698E-C5FC-73F3-0DABC6BFD7F4}"/>
              </a:ext>
            </a:extLst>
          </p:cNvPr>
          <p:cNvSpPr>
            <a:spLocks noGrp="1"/>
          </p:cNvSpPr>
          <p:nvPr>
            <p:ph idx="1"/>
          </p:nvPr>
        </p:nvSpPr>
        <p:spPr>
          <a:xfrm>
            <a:off x="1882558" y="2081597"/>
            <a:ext cx="9077843" cy="3910884"/>
          </a:xfrm>
        </p:spPr>
        <p:txBody>
          <a:bodyPr vert="horz" lIns="91440" tIns="45720" rIns="91440" bIns="45720" rtlCol="0" anchor="t">
            <a:normAutofit/>
          </a:bodyPr>
          <a:lstStyle/>
          <a:p>
            <a:pPr marL="0" indent="0">
              <a:buNone/>
            </a:pPr>
            <a:r>
              <a:rPr lang="en-US" sz="1700" b="1" dirty="0">
                <a:ea typeface="+mn-lt"/>
                <a:cs typeface="+mn-lt"/>
              </a:rPr>
              <a:t>Application for Correction Review</a:t>
            </a:r>
            <a:endParaRPr lang="en-US" sz="1700" dirty="0">
              <a:ea typeface="+mn-lt"/>
              <a:cs typeface="+mn-lt"/>
            </a:endParaRPr>
          </a:p>
          <a:p>
            <a:r>
              <a:rPr lang="en-US" sz="1700" b="1" dirty="0">
                <a:ea typeface="+mn-lt"/>
                <a:cs typeface="+mn-lt"/>
              </a:rPr>
              <a:t>One Year Review: </a:t>
            </a:r>
            <a:r>
              <a:rPr lang="en-US" sz="1700" dirty="0">
                <a:ea typeface="+mn-lt"/>
                <a:cs typeface="+mn-lt"/>
              </a:rPr>
              <a:t>An application for correction relates to a particular tax year and the  Tax Commission review and determination will correspond to that tax year.</a:t>
            </a:r>
            <a:r>
              <a:rPr lang="en-US" sz="1700" b="1" dirty="0">
                <a:ea typeface="+mn-lt"/>
                <a:cs typeface="+mn-lt"/>
              </a:rPr>
              <a:t> </a:t>
            </a:r>
            <a:endParaRPr lang="en-US" sz="1700" dirty="0">
              <a:ea typeface="+mn-lt"/>
              <a:cs typeface="+mn-lt"/>
            </a:endParaRPr>
          </a:p>
          <a:p>
            <a:endParaRPr lang="en-US" sz="1700"/>
          </a:p>
          <a:p>
            <a:r>
              <a:rPr lang="en-US" sz="1700" b="1" dirty="0">
                <a:ea typeface="+mn-lt"/>
                <a:cs typeface="+mn-lt"/>
              </a:rPr>
              <a:t>Two-year review:</a:t>
            </a:r>
            <a:r>
              <a:rPr lang="en-US" sz="1700" dirty="0">
                <a:ea typeface="+mn-lt"/>
                <a:cs typeface="+mn-lt"/>
              </a:rPr>
              <a:t> The Tax Commission will review/reconsider and act on the assessment for the most recent preceding year </a:t>
            </a:r>
            <a:r>
              <a:rPr lang="en-US" sz="1700" b="1" dirty="0">
                <a:ea typeface="+mn-lt"/>
                <a:cs typeface="+mn-lt"/>
              </a:rPr>
              <a:t>IF</a:t>
            </a:r>
            <a:r>
              <a:rPr lang="en-US" sz="1700" dirty="0">
                <a:ea typeface="+mn-lt"/>
                <a:cs typeface="+mn-lt"/>
              </a:rPr>
              <a:t> there was a valid filing at the Tax Commission and a valid court proceeding is pending.  </a:t>
            </a:r>
          </a:p>
          <a:p>
            <a:pPr marL="0" indent="0">
              <a:buNone/>
            </a:pPr>
            <a:endParaRPr lang="en-US" sz="1700">
              <a:ea typeface="+mn-lt"/>
              <a:cs typeface="+mn-lt"/>
            </a:endParaRPr>
          </a:p>
          <a:p>
            <a:pPr lvl="1"/>
            <a:endParaRPr lang="en-US" sz="1700"/>
          </a:p>
          <a:p>
            <a:endParaRPr lang="en-US" sz="1700"/>
          </a:p>
        </p:txBody>
      </p:sp>
      <p:cxnSp>
        <p:nvCxnSpPr>
          <p:cNvPr id="17" name="Straight Connector 16">
            <a:extLst>
              <a:ext uri="{FF2B5EF4-FFF2-40B4-BE49-F238E27FC236}">
                <a16:creationId xmlns:a16="http://schemas.microsoft.com/office/drawing/2014/main" id="{F085D7B9-E066-4923-8CB7-294BF30629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443840-A796-4C43-8DC1-1B738EFEC5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5193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193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81F04B-C019-1700-A601-248D0A625892}"/>
              </a:ext>
            </a:extLst>
          </p:cNvPr>
          <p:cNvSpPr>
            <a:spLocks noGrp="1"/>
          </p:cNvSpPr>
          <p:nvPr>
            <p:ph type="title"/>
          </p:nvPr>
        </p:nvSpPr>
        <p:spPr>
          <a:xfrm>
            <a:off x="761800" y="762001"/>
            <a:ext cx="5334197" cy="1708242"/>
          </a:xfrm>
        </p:spPr>
        <p:txBody>
          <a:bodyPr anchor="ctr">
            <a:normAutofit/>
          </a:bodyPr>
          <a:lstStyle/>
          <a:p>
            <a:endParaRPr lang="en-US" sz="4000"/>
          </a:p>
        </p:txBody>
      </p:sp>
      <p:sp>
        <p:nvSpPr>
          <p:cNvPr id="3" name="Content Placeholder 2">
            <a:extLst>
              <a:ext uri="{FF2B5EF4-FFF2-40B4-BE49-F238E27FC236}">
                <a16:creationId xmlns:a16="http://schemas.microsoft.com/office/drawing/2014/main" id="{10DBC61B-91AF-EA2B-C3FD-3D50D773E3B2}"/>
              </a:ext>
            </a:extLst>
          </p:cNvPr>
          <p:cNvSpPr>
            <a:spLocks noGrp="1"/>
          </p:cNvSpPr>
          <p:nvPr>
            <p:ph idx="1"/>
          </p:nvPr>
        </p:nvSpPr>
        <p:spPr>
          <a:xfrm>
            <a:off x="593634" y="483789"/>
            <a:ext cx="5334197" cy="5886959"/>
          </a:xfrm>
        </p:spPr>
        <p:txBody>
          <a:bodyPr vert="horz" lIns="91440" tIns="45720" rIns="91440" bIns="45720" rtlCol="0" anchor="ctr">
            <a:normAutofit/>
          </a:bodyPr>
          <a:lstStyle/>
          <a:p>
            <a:r>
              <a:rPr lang="en-US" sz="1800" b="1" dirty="0">
                <a:ea typeface="+mn-lt"/>
                <a:cs typeface="+mn-lt"/>
              </a:rPr>
              <a:t>Who can File: </a:t>
            </a:r>
            <a:r>
              <a:rPr lang="en-US" sz="1800" dirty="0">
                <a:ea typeface="+mn-lt"/>
                <a:cs typeface="+mn-lt"/>
              </a:rPr>
              <a:t>“Applicants” can be the property owner as well as other parties that have standing. For more information, see the TC Form 200 or TC Rule 21 RCNY 3-02(b).</a:t>
            </a:r>
            <a:endParaRPr lang="en-US" sz="1800" dirty="0"/>
          </a:p>
          <a:p>
            <a:pPr marL="0" indent="0">
              <a:buNone/>
            </a:pPr>
            <a:r>
              <a:rPr lang="en-US" sz="1800" b="1" dirty="0">
                <a:ea typeface="+mn-lt"/>
                <a:cs typeface="+mn-lt"/>
              </a:rPr>
              <a:t>Notes:</a:t>
            </a:r>
            <a:endParaRPr lang="en-US" sz="1800" dirty="0"/>
          </a:p>
          <a:p>
            <a:r>
              <a:rPr lang="en-US" sz="1800" dirty="0">
                <a:ea typeface="+mn-lt"/>
                <a:cs typeface="+mn-lt"/>
              </a:rPr>
              <a:t>Example: A condominium board of managers may file a single application for all unit owners who have authorized the board to act for them. 21 RCNY § 3-03</a:t>
            </a:r>
            <a:endParaRPr lang="en-US" sz="1800" dirty="0"/>
          </a:p>
          <a:p>
            <a:r>
              <a:rPr lang="en-US" sz="1800" dirty="0">
                <a:ea typeface="+mn-lt"/>
                <a:cs typeface="+mn-lt"/>
              </a:rPr>
              <a:t>!!!  Applications signed by an agent, which Charter § 163 requires to be accompanied by a power of attorney, shall </a:t>
            </a:r>
            <a:r>
              <a:rPr lang="en-US" sz="1800" i="1" dirty="0">
                <a:ea typeface="+mn-lt"/>
                <a:cs typeface="+mn-lt"/>
              </a:rPr>
              <a:t>also</a:t>
            </a:r>
            <a:r>
              <a:rPr lang="en-US" sz="1800" dirty="0">
                <a:ea typeface="+mn-lt"/>
                <a:cs typeface="+mn-lt"/>
              </a:rPr>
              <a:t> be accompanied by the prescribed form showing personal knowledge of the person signing the application.  21 RCNY § 3-03.</a:t>
            </a:r>
            <a:endParaRPr lang="en-US" sz="1800" dirty="0"/>
          </a:p>
          <a:p>
            <a:pPr marL="0" indent="0">
              <a:buNone/>
            </a:pPr>
            <a:r>
              <a:rPr lang="en-US" sz="1800" dirty="0">
                <a:ea typeface="+mn-lt"/>
                <a:cs typeface="+mn-lt"/>
              </a:rPr>
              <a:t>Ultimately, the application must be complete according to the instructions and must be notarized (for property in tax classes two, three and four) or certified (for property in tax class one).</a:t>
            </a:r>
            <a:endParaRPr lang="en-US" sz="1800" dirty="0"/>
          </a:p>
          <a:p>
            <a:pPr marL="0" indent="0">
              <a:buNone/>
            </a:pPr>
            <a:br>
              <a:rPr lang="en-US" sz="1300" dirty="0"/>
            </a:br>
            <a:endParaRPr lang="en-US" sz="1800"/>
          </a:p>
        </p:txBody>
      </p:sp>
      <p:pic>
        <p:nvPicPr>
          <p:cNvPr id="4" name="Picture 3">
            <a:extLst>
              <a:ext uri="{FF2B5EF4-FFF2-40B4-BE49-F238E27FC236}">
                <a16:creationId xmlns:a16="http://schemas.microsoft.com/office/drawing/2014/main" id="{B5E6CDAA-DFD5-ADC1-BB9E-6ED710276FC6}"/>
              </a:ext>
            </a:extLst>
          </p:cNvPr>
          <p:cNvPicPr>
            <a:picLocks noChangeAspect="1"/>
          </p:cNvPicPr>
          <p:nvPr/>
        </p:nvPicPr>
        <p:blipFill>
          <a:blip r:embed="rId2"/>
          <a:srcRect t="5676" r="-3" b="-3"/>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3106420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D52E4-4E1C-AB47-BB07-A88C574EC5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AF0CC14-F70B-675D-6820-DE146920FAA5}"/>
              </a:ext>
            </a:extLst>
          </p:cNvPr>
          <p:cNvSpPr>
            <a:spLocks noGrp="1"/>
          </p:cNvSpPr>
          <p:nvPr>
            <p:ph idx="1"/>
          </p:nvPr>
        </p:nvSpPr>
        <p:spPr/>
        <p:txBody>
          <a:bodyPr vert="horz" lIns="91440" tIns="45720" rIns="91440" bIns="45720" rtlCol="0" anchor="t">
            <a:noAutofit/>
          </a:bodyPr>
          <a:lstStyle/>
          <a:p>
            <a:pPr algn="just"/>
            <a:r>
              <a:rPr lang="en-US" sz="1800" b="1" dirty="0">
                <a:ea typeface="+mn-lt"/>
                <a:cs typeface="+mn-lt"/>
              </a:rPr>
              <a:t>What Forms to file: </a:t>
            </a:r>
            <a:r>
              <a:rPr lang="en-US" sz="1800" dirty="0">
                <a:ea typeface="+mn-lt"/>
                <a:cs typeface="+mn-lt"/>
              </a:rPr>
              <a:t>Application forms, instructions, and summaries of applicable procedures are published annually by the Tax Commission and can be downloaded from the Tax Commission website at: </a:t>
            </a:r>
            <a:r>
              <a:rPr lang="en-US" sz="1800" b="1" dirty="0">
                <a:ea typeface="+mn-lt"/>
                <a:cs typeface="+mn-lt"/>
              </a:rPr>
              <a:t>(</a:t>
            </a:r>
            <a:r>
              <a:rPr lang="en-US" sz="1800" b="1" dirty="0">
                <a:ea typeface="+mn-lt"/>
                <a:cs typeface="+mn-lt"/>
                <a:hlinkClick r:id="rId2"/>
              </a:rPr>
              <a:t>http://nyc.gov/html/taxcomm</a:t>
            </a:r>
            <a:r>
              <a:rPr lang="en-US" sz="1800" b="1" dirty="0">
                <a:ea typeface="+mn-lt"/>
                <a:cs typeface="+mn-lt"/>
              </a:rPr>
              <a:t>).</a:t>
            </a:r>
            <a:endParaRPr lang="en-US" sz="1800" dirty="0"/>
          </a:p>
          <a:p>
            <a:pPr marL="0" indent="0" algn="just">
              <a:buNone/>
            </a:pPr>
            <a:r>
              <a:rPr lang="en-US" sz="1800" b="1" dirty="0">
                <a:ea typeface="+mn-lt"/>
                <a:cs typeface="+mn-lt"/>
              </a:rPr>
              <a:t>Notes:</a:t>
            </a:r>
            <a:endParaRPr lang="en-US" sz="1800" dirty="0"/>
          </a:p>
          <a:p>
            <a:r>
              <a:rPr lang="en-US" sz="1800" dirty="0">
                <a:ea typeface="+mn-lt"/>
                <a:cs typeface="+mn-lt"/>
              </a:rPr>
              <a:t>Start with Form TC600: Form TC600, contains detailed information about:</a:t>
            </a:r>
          </a:p>
          <a:p>
            <a:pPr marL="628650"/>
            <a:r>
              <a:rPr lang="en-US" sz="1800" dirty="0">
                <a:ea typeface="+mn-lt"/>
                <a:cs typeface="+mn-lt"/>
              </a:rPr>
              <a:t>the forms to be filed, </a:t>
            </a:r>
            <a:endParaRPr lang="en-US" sz="1800"/>
          </a:p>
          <a:p>
            <a:pPr marL="628650"/>
            <a:r>
              <a:rPr lang="en-US" sz="1800" dirty="0">
                <a:ea typeface="+mn-lt"/>
                <a:cs typeface="+mn-lt"/>
              </a:rPr>
              <a:t>the information that must be included with the filing, and</a:t>
            </a:r>
            <a:endParaRPr lang="en-US" sz="1800" dirty="0"/>
          </a:p>
          <a:p>
            <a:pPr marL="628650"/>
            <a:r>
              <a:rPr lang="en-US" sz="1800" dirty="0">
                <a:ea typeface="+mn-lt"/>
                <a:cs typeface="+mn-lt"/>
              </a:rPr>
              <a:t>the deadlines for filing your application.</a:t>
            </a:r>
            <a:endParaRPr lang="en-US" sz="1800" dirty="0"/>
          </a:p>
          <a:p>
            <a:r>
              <a:rPr lang="en-US" sz="1800" dirty="0">
                <a:ea typeface="+mn-lt"/>
                <a:cs typeface="+mn-lt"/>
              </a:rPr>
              <a:t>Forms are updated annually so you want to make sure to download forms for 2025/26 when published in January.</a:t>
            </a:r>
          </a:p>
          <a:p>
            <a:r>
              <a:rPr lang="en-US" sz="1800" dirty="0">
                <a:ea typeface="+mn-lt"/>
                <a:cs typeface="+mn-lt"/>
              </a:rPr>
              <a:t> Accountant certification. If the actual assessment is above $5,000,000, Form TC201 (or a corrected Form TC201, if any) must be accompanied by Form TC309, which must be signed by an independent certified public accountant who has conducted an appropriate audit of the Applicant’s records. The accountant must sign his or her own name, not the firm name.</a:t>
            </a:r>
          </a:p>
          <a:p>
            <a:endParaRPr lang="en-US" sz="1800" dirty="0"/>
          </a:p>
          <a:p>
            <a:pPr algn="just"/>
            <a:endParaRPr lang="en-US" sz="1800"/>
          </a:p>
          <a:p>
            <a:endParaRPr lang="en-US"/>
          </a:p>
        </p:txBody>
      </p:sp>
      <p:pic>
        <p:nvPicPr>
          <p:cNvPr id="4" name="Picture 3">
            <a:extLst>
              <a:ext uri="{FF2B5EF4-FFF2-40B4-BE49-F238E27FC236}">
                <a16:creationId xmlns:a16="http://schemas.microsoft.com/office/drawing/2014/main" id="{B6084C97-EDF0-F2C1-0AFD-4C6C887CC593}"/>
              </a:ext>
            </a:extLst>
          </p:cNvPr>
          <p:cNvPicPr>
            <a:picLocks noChangeAspect="1"/>
          </p:cNvPicPr>
          <p:nvPr/>
        </p:nvPicPr>
        <p:blipFill>
          <a:blip r:embed="rId3"/>
          <a:stretch>
            <a:fillRect/>
          </a:stretch>
        </p:blipFill>
        <p:spPr>
          <a:xfrm>
            <a:off x="1120346" y="366019"/>
            <a:ext cx="6096000" cy="1257399"/>
          </a:xfrm>
          <a:prstGeom prst="rect">
            <a:avLst/>
          </a:prstGeom>
        </p:spPr>
      </p:pic>
    </p:spTree>
    <p:extLst>
      <p:ext uri="{BB962C8B-B14F-4D97-AF65-F5344CB8AC3E}">
        <p14:creationId xmlns:p14="http://schemas.microsoft.com/office/powerpoint/2010/main" val="2283139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94EA7-AF7C-0537-4B05-34EBAD5373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E9D3A90-F0A4-F285-7AF9-7623752D5CCB}"/>
              </a:ext>
            </a:extLst>
          </p:cNvPr>
          <p:cNvSpPr>
            <a:spLocks noGrp="1"/>
          </p:cNvSpPr>
          <p:nvPr>
            <p:ph idx="1"/>
          </p:nvPr>
        </p:nvSpPr>
        <p:spPr>
          <a:xfrm>
            <a:off x="253313" y="186295"/>
            <a:ext cx="11677135" cy="6488986"/>
          </a:xfrm>
        </p:spPr>
        <p:txBody>
          <a:bodyPr vert="horz" lIns="91440" tIns="45720" rIns="91440" bIns="45720" rtlCol="0" anchor="t">
            <a:noAutofit/>
          </a:bodyPr>
          <a:lstStyle/>
          <a:p>
            <a:pPr marL="0" indent="0" algn="just">
              <a:buNone/>
            </a:pPr>
            <a:endParaRPr lang="en-US" sz="1400" b="1" dirty="0">
              <a:ea typeface="+mn-lt"/>
              <a:cs typeface="+mn-lt"/>
            </a:endParaRPr>
          </a:p>
          <a:p>
            <a:pPr marL="0" indent="0" algn="just">
              <a:buNone/>
            </a:pPr>
            <a:r>
              <a:rPr lang="en-US" sz="1400" b="1" dirty="0">
                <a:ea typeface="+mn-lt"/>
                <a:cs typeface="+mn-lt"/>
              </a:rPr>
              <a:t>FILING DEADLINES: </a:t>
            </a:r>
            <a:r>
              <a:rPr lang="en-US" sz="1400" dirty="0">
                <a:ea typeface="+mn-lt"/>
                <a:cs typeface="+mn-lt"/>
              </a:rPr>
              <a:t>The statutory filing dates are March 1 for class 2,3 and 4 and March 15 for class one properties. The Tax Commission cannot waive or extend these deadlines and the applications must be </a:t>
            </a:r>
            <a:r>
              <a:rPr lang="en-US" sz="1400" u="sng" dirty="0">
                <a:ea typeface="+mn-lt"/>
                <a:cs typeface="+mn-lt"/>
              </a:rPr>
              <a:t>received </a:t>
            </a:r>
            <a:r>
              <a:rPr lang="en-US" sz="1400" dirty="0">
                <a:ea typeface="+mn-lt"/>
                <a:cs typeface="+mn-lt"/>
              </a:rPr>
              <a:t>by those deadlines.  </a:t>
            </a:r>
            <a:endParaRPr lang="en-US" sz="1400"/>
          </a:p>
          <a:p>
            <a:pPr algn="just">
              <a:buNone/>
            </a:pPr>
            <a:r>
              <a:rPr lang="en-US" sz="1400" b="1" dirty="0">
                <a:ea typeface="+mn-lt"/>
                <a:cs typeface="+mn-lt"/>
              </a:rPr>
              <a:t>Exceptions to the statutory deadlines: </a:t>
            </a:r>
            <a:endParaRPr lang="en-US" sz="1400" dirty="0">
              <a:ea typeface="+mn-lt"/>
              <a:cs typeface="+mn-lt"/>
            </a:endParaRPr>
          </a:p>
          <a:p>
            <a:pPr algn="just">
              <a:buNone/>
            </a:pPr>
            <a:r>
              <a:rPr lang="en-US" sz="1400" b="1" u="sng" dirty="0">
                <a:solidFill>
                  <a:srgbClr val="002060"/>
                </a:solidFill>
                <a:ea typeface="+mn-lt"/>
                <a:cs typeface="+mn-lt"/>
              </a:rPr>
              <a:t>Change by Notice</a:t>
            </a:r>
            <a:r>
              <a:rPr lang="en-US" sz="1400" dirty="0">
                <a:ea typeface="+mn-lt"/>
                <a:cs typeface="+mn-lt"/>
              </a:rPr>
              <a:t>: Charter Section 1512 is applicable if Finance, after the first day of February, mails a notice to a property owner that an otherwise omitted assessment was added to the role, and/or that Finance increased the assessed valuation of a property. If section 1512 is applicable, an application for correction filed with the Tax Commission within twenty days after the mailing of such notice will be considered timely. </a:t>
            </a:r>
            <a:endParaRPr lang="en-US" sz="1400"/>
          </a:p>
          <a:p>
            <a:pPr marL="0" indent="0" algn="just">
              <a:buNone/>
            </a:pPr>
            <a:r>
              <a:rPr lang="en-US" sz="1400" b="1" u="sng" dirty="0">
                <a:solidFill>
                  <a:srgbClr val="002060"/>
                </a:solidFill>
                <a:ea typeface="+mn-lt"/>
                <a:cs typeface="+mn-lt"/>
              </a:rPr>
              <a:t>Not for Profit Exemptions (Form TC106)</a:t>
            </a:r>
            <a:r>
              <a:rPr lang="en-US" sz="1400" b="1" dirty="0">
                <a:ea typeface="+mn-lt"/>
                <a:cs typeface="+mn-lt"/>
              </a:rPr>
              <a:t>: </a:t>
            </a:r>
            <a:r>
              <a:rPr lang="en-US" sz="1400" dirty="0">
                <a:ea typeface="+mn-lt"/>
                <a:cs typeface="+mn-lt"/>
              </a:rPr>
              <a:t>The Tax Commission reviews Department of Finance determinations denying or revoking real property tax exemptions in whole or part. In this situation, a  TC106 Application for Correction must be filed </a:t>
            </a:r>
            <a:r>
              <a:rPr lang="en-US" sz="1400" i="1" dirty="0">
                <a:ea typeface="+mn-lt"/>
                <a:cs typeface="+mn-lt"/>
              </a:rPr>
              <a:t>within 20 days</a:t>
            </a:r>
            <a:r>
              <a:rPr lang="en-US" sz="1400" dirty="0">
                <a:ea typeface="+mn-lt"/>
                <a:cs typeface="+mn-lt"/>
              </a:rPr>
              <a:t> from the Department of Finance determination letter date.   Example: A charitable or religious organization that owns real property, and that uses it in furtherance of an exempt purposes but was denied a property tax exemption. RPTL 420-a. </a:t>
            </a:r>
            <a:endParaRPr lang="en-US" sz="1400" dirty="0"/>
          </a:p>
          <a:p>
            <a:pPr marL="0" indent="0" algn="just">
              <a:buNone/>
            </a:pPr>
            <a:r>
              <a:rPr lang="en-US" sz="1400" b="1" dirty="0">
                <a:ea typeface="+mn-lt"/>
                <a:cs typeface="+mn-lt"/>
              </a:rPr>
              <a:t> Note:   </a:t>
            </a:r>
            <a:r>
              <a:rPr lang="en-US" sz="1400" dirty="0">
                <a:ea typeface="+mn-lt"/>
                <a:cs typeface="+mn-lt"/>
              </a:rPr>
              <a:t>Applicants/Representatives may be able to avoid a denial or revocation by Finance requiring  Tax Commission review by taking the time necessary to properly complete their initial or renewal application </a:t>
            </a:r>
            <a:r>
              <a:rPr lang="en-US" sz="1400" b="1" dirty="0">
                <a:ea typeface="+mn-lt"/>
                <a:cs typeface="+mn-lt"/>
              </a:rPr>
              <a:t>that they file with Finance</a:t>
            </a:r>
            <a:r>
              <a:rPr lang="en-US" sz="1400" dirty="0">
                <a:ea typeface="+mn-lt"/>
                <a:cs typeface="+mn-lt"/>
              </a:rPr>
              <a:t> and respond to any inquiries that may arise during Finance review.  See Not-for-profit Eligibility: on the Department of Finance Website at:  </a:t>
            </a:r>
            <a:r>
              <a:rPr lang="en-US" sz="1400" b="1" dirty="0">
                <a:ea typeface="+mn-lt"/>
                <a:cs typeface="+mn-lt"/>
                <a:hlinkClick r:id="rId2"/>
              </a:rPr>
              <a:t>https://www.nyc.gov/site/nfp/eligibility/eligibility.page</a:t>
            </a:r>
            <a:r>
              <a:rPr lang="en-US" sz="1400" b="1" dirty="0">
                <a:ea typeface="+mn-lt"/>
                <a:cs typeface="+mn-lt"/>
              </a:rPr>
              <a:t>.</a:t>
            </a:r>
            <a:endParaRPr lang="en-US" sz="1400" b="1" dirty="0"/>
          </a:p>
          <a:p>
            <a:pPr marL="0" indent="0" algn="just">
              <a:buNone/>
            </a:pPr>
            <a:r>
              <a:rPr lang="en-US" sz="1400" b="1" u="sng" dirty="0">
                <a:solidFill>
                  <a:srgbClr val="002060"/>
                </a:solidFill>
                <a:ea typeface="+mn-lt"/>
                <a:cs typeface="+mn-lt"/>
              </a:rPr>
              <a:t>Personal Exemptions that reduce your taxable assessment</a:t>
            </a:r>
            <a:r>
              <a:rPr lang="en-US" sz="1400" b="1" dirty="0">
                <a:ea typeface="+mn-lt"/>
                <a:cs typeface="+mn-lt"/>
              </a:rPr>
              <a:t>: </a:t>
            </a:r>
            <a:r>
              <a:rPr lang="en-US" sz="1400" dirty="0">
                <a:ea typeface="+mn-lt"/>
                <a:cs typeface="+mn-lt"/>
              </a:rPr>
              <a:t>The Tax Commission also reviews appeals related of Finance denials and revocations of personal exemptions:  </a:t>
            </a:r>
            <a:endParaRPr lang="en-US" sz="1400" dirty="0">
              <a:latin typeface="Aptos"/>
              <a:cs typeface="Times New Roman"/>
            </a:endParaRPr>
          </a:p>
          <a:p>
            <a:pPr marL="457200" indent="-285750" algn="just">
              <a:lnSpc>
                <a:spcPct val="100000"/>
              </a:lnSpc>
              <a:spcBef>
                <a:spcPts val="0"/>
              </a:spcBef>
              <a:buFont typeface="Courier New" panose="020B0604020202020204" pitchFamily="34" charset="0"/>
              <a:buChar char="o"/>
            </a:pPr>
            <a:r>
              <a:rPr lang="en-US" sz="1400" dirty="0">
                <a:latin typeface="Aptos"/>
                <a:cs typeface="Times New Roman"/>
              </a:rPr>
              <a:t>  </a:t>
            </a:r>
            <a:r>
              <a:rPr lang="en-US" sz="1400" dirty="0">
                <a:ea typeface="+mn-lt"/>
                <a:cs typeface="+mn-lt"/>
              </a:rPr>
              <a:t>Basic or Enhanced STAR Exemption , </a:t>
            </a:r>
            <a:endParaRPr lang="en-US" sz="1400" dirty="0"/>
          </a:p>
          <a:p>
            <a:pPr marL="457200" indent="-285750" algn="just">
              <a:lnSpc>
                <a:spcPct val="100000"/>
              </a:lnSpc>
              <a:spcBef>
                <a:spcPts val="0"/>
              </a:spcBef>
              <a:buFont typeface="Courier New" panose="020B0604020202020204" pitchFamily="34" charset="0"/>
              <a:buChar char="o"/>
            </a:pPr>
            <a:r>
              <a:rPr lang="en-US" sz="1400" dirty="0">
                <a:latin typeface="Aptos"/>
                <a:cs typeface="Times New Roman"/>
              </a:rPr>
              <a:t>  </a:t>
            </a:r>
            <a:r>
              <a:rPr lang="en-US" sz="1400" dirty="0">
                <a:ea typeface="+mn-lt"/>
                <a:cs typeface="+mn-lt"/>
              </a:rPr>
              <a:t>Senior Citizens Homeowners’ Exemption (“SCHE”), </a:t>
            </a:r>
            <a:endParaRPr lang="en-US" sz="1400" dirty="0"/>
          </a:p>
          <a:p>
            <a:pPr marL="457200" indent="-285750" algn="just">
              <a:lnSpc>
                <a:spcPct val="100000"/>
              </a:lnSpc>
              <a:spcBef>
                <a:spcPts val="0"/>
              </a:spcBef>
              <a:buFont typeface="Courier New" panose="020B0604020202020204" pitchFamily="34" charset="0"/>
              <a:buChar char="o"/>
            </a:pPr>
            <a:r>
              <a:rPr lang="en-US" sz="1400" dirty="0">
                <a:latin typeface="Aptos"/>
                <a:cs typeface="Times New Roman"/>
              </a:rPr>
              <a:t>  </a:t>
            </a:r>
            <a:r>
              <a:rPr lang="en-US" sz="1400" dirty="0">
                <a:ea typeface="+mn-lt"/>
                <a:cs typeface="+mn-lt"/>
              </a:rPr>
              <a:t>Disabled Homeowners’ Exemption (“DHE”), </a:t>
            </a:r>
            <a:endParaRPr lang="en-US" sz="1400" dirty="0"/>
          </a:p>
          <a:p>
            <a:pPr marL="457200" indent="-285750" algn="just">
              <a:lnSpc>
                <a:spcPct val="100000"/>
              </a:lnSpc>
              <a:spcBef>
                <a:spcPts val="0"/>
              </a:spcBef>
              <a:buFont typeface="Courier New" panose="020B0604020202020204" pitchFamily="34" charset="0"/>
              <a:buChar char="o"/>
            </a:pPr>
            <a:r>
              <a:rPr lang="en-US" sz="1400" dirty="0">
                <a:latin typeface="Aptos"/>
                <a:cs typeface="Times New Roman"/>
              </a:rPr>
              <a:t>  </a:t>
            </a:r>
            <a:r>
              <a:rPr lang="en-US" sz="1400" dirty="0">
                <a:ea typeface="+mn-lt"/>
                <a:cs typeface="+mn-lt"/>
              </a:rPr>
              <a:t>Clergy Exemption, and </a:t>
            </a:r>
            <a:endParaRPr lang="en-US" sz="1400" dirty="0"/>
          </a:p>
          <a:p>
            <a:pPr marL="457200" indent="-285750" algn="just">
              <a:lnSpc>
                <a:spcPct val="100000"/>
              </a:lnSpc>
              <a:spcBef>
                <a:spcPts val="0"/>
              </a:spcBef>
              <a:buFont typeface="Courier New" panose="020B0604020202020204" pitchFamily="34" charset="0"/>
              <a:buChar char="o"/>
            </a:pPr>
            <a:r>
              <a:rPr lang="en-US" sz="1400" dirty="0">
                <a:latin typeface="Aptos"/>
                <a:cs typeface="Times New Roman"/>
              </a:rPr>
              <a:t>  </a:t>
            </a:r>
            <a:r>
              <a:rPr lang="en-US" sz="1400" dirty="0">
                <a:ea typeface="+mn-lt"/>
                <a:cs typeface="+mn-lt"/>
              </a:rPr>
              <a:t>Veterans’ Exemption </a:t>
            </a:r>
            <a:endParaRPr lang="en-US" sz="1400" dirty="0"/>
          </a:p>
          <a:p>
            <a:pPr marL="0" indent="0" algn="just">
              <a:buNone/>
            </a:pPr>
            <a:r>
              <a:rPr lang="en-US" sz="1400" dirty="0">
                <a:ea typeface="+mn-lt"/>
                <a:cs typeface="+mn-lt"/>
              </a:rPr>
              <a:t>Here, the Tax Commission filing deadline is </a:t>
            </a:r>
            <a:r>
              <a:rPr lang="en-US" sz="1400" i="1" dirty="0">
                <a:ea typeface="+mn-lt"/>
                <a:cs typeface="+mn-lt"/>
              </a:rPr>
              <a:t>May 31</a:t>
            </a:r>
            <a:r>
              <a:rPr lang="en-US" sz="1400" dirty="0">
                <a:ea typeface="+mn-lt"/>
                <a:cs typeface="+mn-lt"/>
              </a:rPr>
              <a:t> unless Finance denies or revokes your exemption after May 1st, in which case you will have </a:t>
            </a:r>
            <a:r>
              <a:rPr lang="en-US" sz="1400" i="1" dirty="0">
                <a:ea typeface="+mn-lt"/>
                <a:cs typeface="+mn-lt"/>
              </a:rPr>
              <a:t>30 days</a:t>
            </a:r>
            <a:r>
              <a:rPr lang="en-US" sz="1400" dirty="0">
                <a:ea typeface="+mn-lt"/>
                <a:cs typeface="+mn-lt"/>
              </a:rPr>
              <a:t> to appeal from the date on Finance’s notice. </a:t>
            </a:r>
          </a:p>
          <a:p>
            <a:pPr marL="0" indent="0" algn="just">
              <a:buNone/>
            </a:pPr>
            <a:r>
              <a:rPr lang="en-US" sz="1400" b="1" dirty="0">
                <a:ea typeface="+mn-lt"/>
                <a:cs typeface="+mn-lt"/>
              </a:rPr>
              <a:t>Note</a:t>
            </a:r>
            <a:r>
              <a:rPr lang="en-US" sz="1400" dirty="0">
                <a:ea typeface="+mn-lt"/>
                <a:cs typeface="+mn-lt"/>
              </a:rPr>
              <a:t>:  Where a property owner may be eligible for a tax </a:t>
            </a:r>
            <a:r>
              <a:rPr lang="en-US" sz="1400" u="sng" dirty="0">
                <a:ea typeface="+mn-lt"/>
                <a:cs typeface="+mn-lt"/>
              </a:rPr>
              <a:t>credit</a:t>
            </a:r>
            <a:r>
              <a:rPr lang="en-US" sz="1400" dirty="0">
                <a:ea typeface="+mn-lt"/>
                <a:cs typeface="+mn-lt"/>
              </a:rPr>
              <a:t>- a dollar amount that is not computed by reducing a property tax assessment-eligibility is determined by the Department of Finance and is not subject to review by the Tax Commission.</a:t>
            </a:r>
            <a:endParaRPr lang="en-US" sz="1400" dirty="0"/>
          </a:p>
          <a:p>
            <a:pPr marL="0" indent="0" algn="just">
              <a:buNone/>
            </a:pPr>
            <a:r>
              <a:rPr lang="en-US" sz="1400" b="1" dirty="0"/>
              <a:t>The are specific forms related to Personal Exemption appeals on the tax commission website.</a:t>
            </a:r>
            <a:endParaRPr lang="en-US" dirty="0"/>
          </a:p>
          <a:p>
            <a:endParaRPr lang="en-US" sz="1400" dirty="0"/>
          </a:p>
        </p:txBody>
      </p:sp>
    </p:spTree>
    <p:extLst>
      <p:ext uri="{BB962C8B-B14F-4D97-AF65-F5344CB8AC3E}">
        <p14:creationId xmlns:p14="http://schemas.microsoft.com/office/powerpoint/2010/main" val="3622255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D6874-FCDE-D387-C44B-88AD129B8C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ADCC6D-4044-3BC3-865F-53235FB8406E}"/>
              </a:ext>
            </a:extLst>
          </p:cNvPr>
          <p:cNvSpPr>
            <a:spLocks noGrp="1"/>
          </p:cNvSpPr>
          <p:nvPr>
            <p:ph idx="1"/>
          </p:nvPr>
        </p:nvSpPr>
        <p:spPr>
          <a:xfrm>
            <a:off x="433661" y="367629"/>
            <a:ext cx="10515600" cy="5867100"/>
          </a:xfrm>
        </p:spPr>
        <p:txBody>
          <a:bodyPr vert="horz" lIns="91440" tIns="45720" rIns="91440" bIns="45720" rtlCol="0" anchor="t">
            <a:noAutofit/>
          </a:bodyPr>
          <a:lstStyle/>
          <a:p>
            <a:pPr marL="0" indent="0" algn="just">
              <a:buNone/>
            </a:pPr>
            <a:r>
              <a:rPr lang="en-US" sz="1600" b="1" u="sng" dirty="0">
                <a:solidFill>
                  <a:srgbClr val="002060"/>
                </a:solidFill>
              </a:rPr>
              <a:t>Hearings:</a:t>
            </a:r>
            <a:r>
              <a:rPr lang="en-US" sz="1600" b="1" dirty="0">
                <a:solidFill>
                  <a:srgbClr val="002060"/>
                </a:solidFill>
              </a:rPr>
              <a:t> </a:t>
            </a:r>
            <a:r>
              <a:rPr lang="en-US" sz="1600" dirty="0">
                <a:solidFill>
                  <a:srgbClr val="002060"/>
                </a:solidFill>
              </a:rPr>
              <a:t>  </a:t>
            </a:r>
            <a:r>
              <a:rPr lang="en-US" sz="1600" dirty="0"/>
              <a:t>Hearings run through the calendar year. </a:t>
            </a:r>
          </a:p>
          <a:p>
            <a:pPr marL="0" indent="0">
              <a:buNone/>
            </a:pPr>
            <a:r>
              <a:rPr lang="en-US" sz="1400" b="1" dirty="0"/>
              <a:t>Fee:  </a:t>
            </a:r>
            <a:r>
              <a:rPr lang="en-US" sz="1400" dirty="0"/>
              <a:t>A fee of $175 applies to applications for properties with an assessed value of $2 million or more that request a hearing.  The fee should not be submitted with the application; it will appear on the real property tax bill for the property.  </a:t>
            </a:r>
          </a:p>
          <a:p>
            <a:pPr marL="0" indent="0">
              <a:buNone/>
            </a:pPr>
            <a:endParaRPr lang="en-US" sz="1600" b="1" dirty="0">
              <a:solidFill>
                <a:srgbClr val="002060"/>
              </a:solidFill>
            </a:endParaRPr>
          </a:p>
          <a:p>
            <a:pPr marL="0" indent="0" algn="just">
              <a:buNone/>
            </a:pPr>
            <a:r>
              <a:rPr lang="en-US" sz="1600" b="1" u="sng" dirty="0">
                <a:solidFill>
                  <a:srgbClr val="002060"/>
                </a:solidFill>
              </a:rPr>
              <a:t>Hearing Formats</a:t>
            </a:r>
            <a:r>
              <a:rPr lang="en-US" sz="1600" b="1" u="sng" dirty="0"/>
              <a:t>: </a:t>
            </a:r>
            <a:endParaRPr lang="en-US" sz="1600" u="sng" dirty="0"/>
          </a:p>
          <a:p>
            <a:pPr algn="just"/>
            <a:r>
              <a:rPr lang="en-US" sz="1600" dirty="0"/>
              <a:t>Non-group filers/self represented applicants filing a TC108 or TC101 can choose  a virtual Teams hearing, in-person hearings, telephone hearing, or a review on papers submitted.  </a:t>
            </a:r>
          </a:p>
          <a:p>
            <a:pPr algn="just"/>
            <a:r>
              <a:rPr lang="en-US" sz="1600" dirty="0"/>
              <a:t>For all group representative with group numbers, virtual hearings or review on papers submitted are the only options available.</a:t>
            </a:r>
          </a:p>
          <a:p>
            <a:pPr marL="0" indent="0">
              <a:buNone/>
            </a:pPr>
            <a:r>
              <a:rPr lang="en-US" sz="1600" b="1" dirty="0"/>
              <a:t>Note:</a:t>
            </a:r>
            <a:r>
              <a:rPr lang="en-US" sz="1600" dirty="0"/>
              <a:t> In order to schedule hearings, group representatives must provide us by mid-March with their dates of unavailability</a:t>
            </a:r>
            <a:r>
              <a:rPr lang="en-US" sz="1600" i="1" dirty="0"/>
              <a:t> through end of December</a:t>
            </a:r>
            <a:r>
              <a:rPr lang="en-US" sz="1600" dirty="0"/>
              <a:t>.  Please remember to </a:t>
            </a:r>
            <a:r>
              <a:rPr lang="en-US" sz="1600" b="1" dirty="0"/>
              <a:t>include dates of religious holidays if you are observant.</a:t>
            </a:r>
            <a:endParaRPr lang="en-US" sz="1600" dirty="0"/>
          </a:p>
          <a:p>
            <a:pPr marL="0" indent="0">
              <a:buNone/>
            </a:pPr>
            <a:endParaRPr lang="en-US" sz="1600" b="1" dirty="0">
              <a:solidFill>
                <a:srgbClr val="000000"/>
              </a:solidFill>
            </a:endParaRPr>
          </a:p>
          <a:p>
            <a:pPr marL="0" indent="0">
              <a:buNone/>
            </a:pPr>
            <a:r>
              <a:rPr lang="en-US" sz="1600" b="1" u="sng" dirty="0">
                <a:solidFill>
                  <a:srgbClr val="002060"/>
                </a:solidFill>
              </a:rPr>
              <a:t>Hearing Submissions:</a:t>
            </a:r>
            <a:endParaRPr lang="en-US" sz="1600" u="sng">
              <a:solidFill>
                <a:srgbClr val="002060"/>
              </a:solidFill>
            </a:endParaRPr>
          </a:p>
          <a:p>
            <a:pPr marL="285750" indent="-285750"/>
            <a:r>
              <a:rPr lang="en-US" sz="1600" dirty="0"/>
              <a:t>Group reps are required to submit all supporting documents, including any analysis through Box.com, two BUSINESS days in advance of the scheduled hearing date. Note City holidays/closures do not count towards your two business days.</a:t>
            </a:r>
          </a:p>
          <a:p>
            <a:r>
              <a:rPr lang="en-US" sz="1600" dirty="0"/>
              <a:t>Self-represented and non-group filers may email their submissions to the Tax Commission any time prior to the date of the scheduled hearing.</a:t>
            </a:r>
            <a:endParaRPr lang="en-US" sz="1600"/>
          </a:p>
          <a:p>
            <a:pPr algn="just"/>
            <a:endParaRPr lang="en-US"/>
          </a:p>
          <a:p>
            <a:endParaRPr lang="en-US"/>
          </a:p>
        </p:txBody>
      </p:sp>
    </p:spTree>
    <p:extLst>
      <p:ext uri="{BB962C8B-B14F-4D97-AF65-F5344CB8AC3E}">
        <p14:creationId xmlns:p14="http://schemas.microsoft.com/office/powerpoint/2010/main" val="2440100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4169F-DAD3-0AF2-8B70-1CD101CA54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54399A-D5B6-F8B6-9A84-3822B6472C10}"/>
              </a:ext>
            </a:extLst>
          </p:cNvPr>
          <p:cNvSpPr>
            <a:spLocks noGrp="1"/>
          </p:cNvSpPr>
          <p:nvPr>
            <p:ph idx="1"/>
          </p:nvPr>
        </p:nvSpPr>
        <p:spPr>
          <a:xfrm>
            <a:off x="294503" y="169820"/>
            <a:ext cx="11438237" cy="6361370"/>
          </a:xfrm>
        </p:spPr>
        <p:txBody>
          <a:bodyPr vert="horz" lIns="91440" tIns="45720" rIns="91440" bIns="45720" rtlCol="0" anchor="t">
            <a:normAutofit lnSpcReduction="10000"/>
          </a:bodyPr>
          <a:lstStyle/>
          <a:p>
            <a:pPr marL="0" indent="0" algn="just">
              <a:buNone/>
            </a:pPr>
            <a:r>
              <a:rPr lang="en-US" sz="1800" b="1" u="sng" dirty="0">
                <a:solidFill>
                  <a:srgbClr val="002060"/>
                </a:solidFill>
                <a:ea typeface="+mn-lt"/>
                <a:cs typeface="+mn-lt"/>
              </a:rPr>
              <a:t>Preparing for a Tax Commission Hearing</a:t>
            </a:r>
            <a:endParaRPr lang="en-US" sz="1800">
              <a:solidFill>
                <a:srgbClr val="002060"/>
              </a:solidFill>
            </a:endParaRPr>
          </a:p>
          <a:p>
            <a:pPr marL="457200" lvl="1" indent="0">
              <a:buNone/>
            </a:pPr>
            <a:endParaRPr lang="en-US" sz="1800">
              <a:ea typeface="+mn-lt"/>
              <a:cs typeface="+mn-lt"/>
            </a:endParaRPr>
          </a:p>
          <a:p>
            <a:pPr marL="457200" lvl="1" indent="0">
              <a:buNone/>
            </a:pPr>
            <a:endParaRPr lang="en-US" sz="1800" dirty="0"/>
          </a:p>
          <a:p>
            <a:pPr marL="457200" lvl="1" indent="0">
              <a:buNone/>
            </a:pPr>
            <a:endParaRPr lang="en-US" sz="1800">
              <a:ea typeface="+mn-lt"/>
              <a:cs typeface="+mn-lt"/>
            </a:endParaRPr>
          </a:p>
          <a:p>
            <a:r>
              <a:rPr lang="en-US" sz="1800" b="1" dirty="0">
                <a:ea typeface="+mn-lt"/>
                <a:cs typeface="+mn-lt"/>
              </a:rPr>
              <a:t>Burden is on the applicant</a:t>
            </a:r>
            <a:r>
              <a:rPr lang="en-US" sz="1800" dirty="0">
                <a:ea typeface="+mn-lt"/>
                <a:cs typeface="+mn-lt"/>
              </a:rPr>
              <a:t> to prove by a preponderance of the evidence that the assessment should be reduced or otherwise corrected.  </a:t>
            </a:r>
            <a:endParaRPr lang="en-US" sz="1800"/>
          </a:p>
          <a:p>
            <a:r>
              <a:rPr lang="en-US" sz="1800" dirty="0">
                <a:ea typeface="+mn-lt"/>
                <a:cs typeface="+mn-lt"/>
              </a:rPr>
              <a:t>Please see the instructions for Form TC 201 as they identify income and expense items that require substantiation. Even if not required, an applicant or representative should </a:t>
            </a:r>
            <a:r>
              <a:rPr lang="en-US" sz="1800" b="1" dirty="0">
                <a:ea typeface="+mn-lt"/>
                <a:cs typeface="+mn-lt"/>
              </a:rPr>
              <a:t>be prepared to explain any anomalies in the application and accompanying documents.</a:t>
            </a:r>
            <a:r>
              <a:rPr lang="en-US" sz="1800" dirty="0">
                <a:ea typeface="+mn-lt"/>
                <a:cs typeface="+mn-lt"/>
              </a:rPr>
              <a:t> Example: discrepancies between the current year’s application and prior applications filed.</a:t>
            </a:r>
            <a:endParaRPr lang="en-US" sz="1800"/>
          </a:p>
          <a:p>
            <a:pPr lvl="1" algn="just"/>
            <a:endParaRPr lang="en-US" sz="1800"/>
          </a:p>
          <a:p>
            <a:r>
              <a:rPr lang="en-US" sz="1800" dirty="0">
                <a:ea typeface="+mn-lt"/>
                <a:cs typeface="+mn-lt"/>
              </a:rPr>
              <a:t>Additional information should be submitted a signed and notarized FORM TC159. Any relevant information and documents presented will be considered. </a:t>
            </a:r>
            <a:endParaRPr lang="en-US" sz="1800"/>
          </a:p>
          <a:p>
            <a:pPr lvl="1" algn="just"/>
            <a:endParaRPr lang="en-US" sz="1800"/>
          </a:p>
          <a:p>
            <a:pPr marL="0" indent="0">
              <a:buNone/>
            </a:pPr>
            <a:r>
              <a:rPr lang="en-US" sz="1800" b="1" u="sng" dirty="0">
                <a:ea typeface="+mn-lt"/>
                <a:cs typeface="+mn-lt"/>
              </a:rPr>
              <a:t>Guidelines</a:t>
            </a:r>
            <a:r>
              <a:rPr lang="en-US" sz="1800" dirty="0">
                <a:ea typeface="+mn-lt"/>
                <a:cs typeface="+mn-lt"/>
              </a:rPr>
              <a:t>  The Tax Commission releases its guidelines and capitalization rates for Tax Class 2 and 4 properties on its website in early April.  </a:t>
            </a:r>
            <a:endParaRPr lang="en-US" sz="1800" dirty="0"/>
          </a:p>
          <a:p>
            <a:pPr lvl="1"/>
            <a:r>
              <a:rPr lang="en-US" sz="1800" dirty="0">
                <a:ea typeface="+mn-lt"/>
                <a:cs typeface="+mn-lt"/>
              </a:rPr>
              <a:t>The guidelines are primarily meant to give the hearing officers benchmarks against which to compare the actual results for a given property.  </a:t>
            </a:r>
            <a:endParaRPr lang="en-US" sz="1800"/>
          </a:p>
          <a:p>
            <a:pPr lvl="1"/>
            <a:r>
              <a:rPr lang="en-US" sz="1800" dirty="0">
                <a:ea typeface="+mn-lt"/>
                <a:cs typeface="+mn-lt"/>
              </a:rPr>
              <a:t>For those with less or no experience appearing before us, these guidelines can help guide you as well as to where you need further explanation and/or proof accompanied by a TC159.  </a:t>
            </a:r>
            <a:endParaRPr lang="en-US" sz="1800"/>
          </a:p>
          <a:p>
            <a:pPr marL="457200" lvl="1" indent="0">
              <a:buNone/>
            </a:pPr>
            <a:r>
              <a:rPr lang="en-US" sz="1800" dirty="0">
                <a:ea typeface="+mn-lt"/>
                <a:cs typeface="+mn-lt"/>
              </a:rPr>
              <a:t>For example, if your income or expenses or vacancy rate deviates from the guidelines, it would be helpful if you explained why and provide proof if possible.  Also, if that deviation is the result of a particular category of expense, it would be best to provide further explanation and substantiation.</a:t>
            </a:r>
            <a:endParaRPr lang="en-US" sz="1800" dirty="0"/>
          </a:p>
          <a:p>
            <a:pPr lvl="1" algn="just"/>
            <a:endParaRPr lang="en-US"/>
          </a:p>
          <a:p>
            <a:pPr lvl="1" algn="just"/>
            <a:endParaRPr lang="en-US"/>
          </a:p>
          <a:p>
            <a:endParaRPr lang="en-US"/>
          </a:p>
        </p:txBody>
      </p:sp>
    </p:spTree>
    <p:extLst>
      <p:ext uri="{BB962C8B-B14F-4D97-AF65-F5344CB8AC3E}">
        <p14:creationId xmlns:p14="http://schemas.microsoft.com/office/powerpoint/2010/main" val="3581664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9FC91E-2DDF-4F4A-8E7B-C13FC4978FB9}"/>
</file>

<file path=customXml/itemProps2.xml><?xml version="1.0" encoding="utf-8"?>
<ds:datastoreItem xmlns:ds="http://schemas.openxmlformats.org/officeDocument/2006/customXml" ds:itemID="{20B9AE9E-5A4B-4803-BA69-C120645EEAEB}"/>
</file>

<file path=customXml/itemProps3.xml><?xml version="1.0" encoding="utf-8"?>
<ds:datastoreItem xmlns:ds="http://schemas.openxmlformats.org/officeDocument/2006/customXml" ds:itemID="{70885D12-D371-44DA-91E1-38CCDB4DD3A0}"/>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363</cp:revision>
  <dcterms:created xsi:type="dcterms:W3CDTF">2024-10-24T20:59:09Z</dcterms:created>
  <dcterms:modified xsi:type="dcterms:W3CDTF">2024-10-29T12:21:58Z</dcterms:modified>
</cp:coreProperties>
</file>