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9" r:id="rId2"/>
    <p:sldId id="288" r:id="rId3"/>
    <p:sldId id="330" r:id="rId4"/>
    <p:sldId id="289" r:id="rId5"/>
    <p:sldId id="310" r:id="rId6"/>
    <p:sldId id="327" r:id="rId7"/>
    <p:sldId id="311" r:id="rId8"/>
    <p:sldId id="312" r:id="rId9"/>
    <p:sldId id="322" r:id="rId10"/>
    <p:sldId id="329" r:id="rId11"/>
    <p:sldId id="315" r:id="rId12"/>
    <p:sldId id="316" r:id="rId13"/>
    <p:sldId id="317" r:id="rId14"/>
    <p:sldId id="319" r:id="rId15"/>
    <p:sldId id="328" r:id="rId16"/>
    <p:sldId id="32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o, Angie" initials="KA" lastIdx="5" clrIdx="0">
    <p:extLst>
      <p:ext uri="{19B8F6BF-5375-455C-9EA6-DF929625EA0E}">
        <p15:presenceInfo xmlns:p15="http://schemas.microsoft.com/office/powerpoint/2012/main" userId="Koo, Ang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8F"/>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7" autoAdjust="0"/>
    <p:restoredTop sz="96400" autoAdjust="0"/>
  </p:normalViewPr>
  <p:slideViewPr>
    <p:cSldViewPr snapToObjects="1">
      <p:cViewPr varScale="1">
        <p:scale>
          <a:sx n="127" d="100"/>
          <a:sy n="127" d="100"/>
        </p:scale>
        <p:origin x="1421"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F09DA-D281-4851-93C9-5188EB6B5FCC}" type="datetimeFigureOut">
              <a:rPr lang="en-US" smtClean="0"/>
              <a:t>11/15/2019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DD573-35C1-41C2-93BF-0E034ED323C4}" type="slidenum">
              <a:rPr lang="en-US" smtClean="0"/>
              <a:t>‹#›</a:t>
            </a:fld>
            <a:endParaRPr lang="en-US"/>
          </a:p>
        </p:txBody>
      </p:sp>
    </p:spTree>
    <p:extLst>
      <p:ext uri="{BB962C8B-B14F-4D97-AF65-F5344CB8AC3E}">
        <p14:creationId xmlns:p14="http://schemas.microsoft.com/office/powerpoint/2010/main" val="391611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DD573-35C1-41C2-93BF-0E034ED323C4}" type="slidenum">
              <a:rPr lang="en-US" smtClean="0"/>
              <a:t>1</a:t>
            </a:fld>
            <a:endParaRPr lang="en-US"/>
          </a:p>
        </p:txBody>
      </p:sp>
    </p:spTree>
    <p:extLst>
      <p:ext uri="{BB962C8B-B14F-4D97-AF65-F5344CB8AC3E}">
        <p14:creationId xmlns:p14="http://schemas.microsoft.com/office/powerpoint/2010/main" val="213668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0189526B-8D65-4648-A740-A23203F8633B}" type="slidenum">
              <a:rPr lang="en-US" smtClean="0"/>
              <a:t>14</a:t>
            </a:fld>
            <a:endParaRPr lang="en-US"/>
          </a:p>
        </p:txBody>
      </p:sp>
    </p:spTree>
    <p:extLst>
      <p:ext uri="{BB962C8B-B14F-4D97-AF65-F5344CB8AC3E}">
        <p14:creationId xmlns:p14="http://schemas.microsoft.com/office/powerpoint/2010/main" val="135898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9526B-8D65-4648-A740-A23203F8633B}" type="slidenum">
              <a:rPr lang="en-US" smtClean="0"/>
              <a:t>16</a:t>
            </a:fld>
            <a:endParaRPr lang="en-US"/>
          </a:p>
        </p:txBody>
      </p:sp>
    </p:spTree>
    <p:extLst>
      <p:ext uri="{BB962C8B-B14F-4D97-AF65-F5344CB8AC3E}">
        <p14:creationId xmlns:p14="http://schemas.microsoft.com/office/powerpoint/2010/main" val="87538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9526B-8D65-4648-A740-A23203F8633B}" type="slidenum">
              <a:rPr lang="en-US" smtClean="0"/>
              <a:t>5</a:t>
            </a:fld>
            <a:endParaRPr lang="en-US"/>
          </a:p>
        </p:txBody>
      </p:sp>
    </p:spTree>
    <p:extLst>
      <p:ext uri="{BB962C8B-B14F-4D97-AF65-F5344CB8AC3E}">
        <p14:creationId xmlns:p14="http://schemas.microsoft.com/office/powerpoint/2010/main" val="191748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9526B-8D65-4648-A740-A23203F8633B}" type="slidenum">
              <a:rPr lang="en-US" smtClean="0"/>
              <a:t>6</a:t>
            </a:fld>
            <a:endParaRPr lang="en-US"/>
          </a:p>
        </p:txBody>
      </p:sp>
    </p:spTree>
    <p:extLst>
      <p:ext uri="{BB962C8B-B14F-4D97-AF65-F5344CB8AC3E}">
        <p14:creationId xmlns:p14="http://schemas.microsoft.com/office/powerpoint/2010/main" val="2120081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DD573-35C1-41C2-93BF-0E034ED323C4}" type="slidenum">
              <a:rPr lang="en-US" smtClean="0"/>
              <a:t>8</a:t>
            </a:fld>
            <a:endParaRPr lang="en-US"/>
          </a:p>
        </p:txBody>
      </p:sp>
    </p:spTree>
    <p:extLst>
      <p:ext uri="{BB962C8B-B14F-4D97-AF65-F5344CB8AC3E}">
        <p14:creationId xmlns:p14="http://schemas.microsoft.com/office/powerpoint/2010/main" val="202403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DD573-35C1-41C2-93BF-0E034ED323C4}" type="slidenum">
              <a:rPr lang="en-US" smtClean="0"/>
              <a:t>9</a:t>
            </a:fld>
            <a:endParaRPr lang="en-US"/>
          </a:p>
        </p:txBody>
      </p:sp>
    </p:spTree>
    <p:extLst>
      <p:ext uri="{BB962C8B-B14F-4D97-AF65-F5344CB8AC3E}">
        <p14:creationId xmlns:p14="http://schemas.microsoft.com/office/powerpoint/2010/main" val="378239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189526B-8D65-4648-A740-A23203F8633B}" type="slidenum">
              <a:rPr lang="en-US" smtClean="0"/>
              <a:t>10</a:t>
            </a:fld>
            <a:endParaRPr lang="en-US"/>
          </a:p>
        </p:txBody>
      </p:sp>
    </p:spTree>
    <p:extLst>
      <p:ext uri="{BB962C8B-B14F-4D97-AF65-F5344CB8AC3E}">
        <p14:creationId xmlns:p14="http://schemas.microsoft.com/office/powerpoint/2010/main" val="780606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9526B-8D65-4648-A740-A23203F8633B}" type="slidenum">
              <a:rPr lang="en-US" smtClean="0"/>
              <a:t>11</a:t>
            </a:fld>
            <a:endParaRPr lang="en-US"/>
          </a:p>
        </p:txBody>
      </p:sp>
    </p:spTree>
    <p:extLst>
      <p:ext uri="{BB962C8B-B14F-4D97-AF65-F5344CB8AC3E}">
        <p14:creationId xmlns:p14="http://schemas.microsoft.com/office/powerpoint/2010/main" val="3394890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baseline="0" dirty="0"/>
          </a:p>
        </p:txBody>
      </p:sp>
      <p:sp>
        <p:nvSpPr>
          <p:cNvPr id="4" name="Slide Number Placeholder 3"/>
          <p:cNvSpPr>
            <a:spLocks noGrp="1"/>
          </p:cNvSpPr>
          <p:nvPr>
            <p:ph type="sldNum" sz="quarter" idx="10"/>
          </p:nvPr>
        </p:nvSpPr>
        <p:spPr/>
        <p:txBody>
          <a:bodyPr/>
          <a:lstStyle/>
          <a:p>
            <a:fld id="{0189526B-8D65-4648-A740-A23203F8633B}" type="slidenum">
              <a:rPr lang="en-US" smtClean="0"/>
              <a:t>12</a:t>
            </a:fld>
            <a:endParaRPr lang="en-US"/>
          </a:p>
        </p:txBody>
      </p:sp>
    </p:spTree>
    <p:extLst>
      <p:ext uri="{BB962C8B-B14F-4D97-AF65-F5344CB8AC3E}">
        <p14:creationId xmlns:p14="http://schemas.microsoft.com/office/powerpoint/2010/main" val="139562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baseline="0" dirty="0"/>
          </a:p>
        </p:txBody>
      </p:sp>
      <p:sp>
        <p:nvSpPr>
          <p:cNvPr id="4" name="Slide Number Placeholder 3"/>
          <p:cNvSpPr>
            <a:spLocks noGrp="1"/>
          </p:cNvSpPr>
          <p:nvPr>
            <p:ph type="sldNum" sz="quarter" idx="10"/>
          </p:nvPr>
        </p:nvSpPr>
        <p:spPr/>
        <p:txBody>
          <a:bodyPr/>
          <a:lstStyle/>
          <a:p>
            <a:fld id="{0189526B-8D65-4648-A740-A23203F8633B}" type="slidenum">
              <a:rPr lang="en-US" smtClean="0"/>
              <a:t>13</a:t>
            </a:fld>
            <a:endParaRPr lang="en-US"/>
          </a:p>
        </p:txBody>
      </p:sp>
    </p:spTree>
    <p:extLst>
      <p:ext uri="{BB962C8B-B14F-4D97-AF65-F5344CB8AC3E}">
        <p14:creationId xmlns:p14="http://schemas.microsoft.com/office/powerpoint/2010/main" val="3892594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
        <p:nvSpPr>
          <p:cNvPr id="10"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2"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a:solidFill>
                <a:schemeClr val="bg1"/>
              </a:solidFill>
              <a:latin typeface="Interstate-Bold"/>
              <a:cs typeface="Interstate-Bold"/>
            </a:endParaRPr>
          </a:p>
        </p:txBody>
      </p:sp>
    </p:spTree>
    <p:extLst>
      <p:ext uri="{BB962C8B-B14F-4D97-AF65-F5344CB8AC3E}">
        <p14:creationId xmlns:p14="http://schemas.microsoft.com/office/powerpoint/2010/main" val="294081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Rectangle 19"/>
          <p:cNvSpPr/>
          <p:nvPr userDrawn="1"/>
        </p:nvSpPr>
        <p:spPr>
          <a:xfrm>
            <a:off x="3250005"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035041"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5612"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8"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p:cNvSpPr>
            <a:spLocks noGrp="1"/>
          </p:cNvSpPr>
          <p:nvPr>
            <p:ph type="body" sz="quarter" idx="17"/>
          </p:nvPr>
        </p:nvSpPr>
        <p:spPr>
          <a:xfrm>
            <a:off x="519113"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0" name="Text Placeholder 4"/>
          <p:cNvSpPr>
            <a:spLocks noGrp="1"/>
          </p:cNvSpPr>
          <p:nvPr>
            <p:ph type="body" sz="quarter" idx="18"/>
          </p:nvPr>
        </p:nvSpPr>
        <p:spPr>
          <a:xfrm>
            <a:off x="3326284"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1" name="Text Placeholder 4"/>
          <p:cNvSpPr>
            <a:spLocks noGrp="1"/>
          </p:cNvSpPr>
          <p:nvPr>
            <p:ph type="body" sz="quarter" idx="19"/>
          </p:nvPr>
        </p:nvSpPr>
        <p:spPr>
          <a:xfrm>
            <a:off x="6113936" y="1276512"/>
            <a:ext cx="2511980"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3" name="Content Placeholder 5"/>
          <p:cNvSpPr>
            <a:spLocks noGrp="1"/>
          </p:cNvSpPr>
          <p:nvPr>
            <p:ph sz="quarter" idx="4"/>
          </p:nvPr>
        </p:nvSpPr>
        <p:spPr>
          <a:xfrm>
            <a:off x="519113"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p:cNvSpPr>
            <a:spLocks noGrp="1"/>
          </p:cNvSpPr>
          <p:nvPr>
            <p:ph sz="quarter" idx="20"/>
          </p:nvPr>
        </p:nvSpPr>
        <p:spPr>
          <a:xfrm>
            <a:off x="3326284"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21"/>
          </p:nvPr>
        </p:nvSpPr>
        <p:spPr>
          <a:xfrm>
            <a:off x="6113935"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1304324" y="6439243"/>
            <a:ext cx="914400" cy="914400"/>
          </a:xfrm>
          <a:prstGeom prst="rect">
            <a:avLst/>
          </a:prstGeom>
        </p:spPr>
        <p:txBody>
          <a:bodyPr wrap="none" lIns="0" tIns="0" rtlCol="0">
            <a:noAutofit/>
          </a:bodyPr>
          <a:lstStyle/>
          <a:p>
            <a:endParaRPr lang="en-US" dirty="0"/>
          </a:p>
        </p:txBody>
      </p:sp>
    </p:spTree>
    <p:extLst>
      <p:ext uri="{BB962C8B-B14F-4D97-AF65-F5344CB8AC3E}">
        <p14:creationId xmlns:p14="http://schemas.microsoft.com/office/powerpoint/2010/main" val="194607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0" name="Picture Placeholder 9"/>
          <p:cNvSpPr>
            <a:spLocks noGrp="1"/>
          </p:cNvSpPr>
          <p:nvPr>
            <p:ph type="pic" sz="quarter" idx="11"/>
          </p:nvPr>
        </p:nvSpPr>
        <p:spPr>
          <a:xfrm>
            <a:off x="455612" y="1028699"/>
            <a:ext cx="8231187" cy="5246221"/>
          </a:xfrm>
          <a:prstGeom prst="rect">
            <a:avLst/>
          </a:prstGeom>
        </p:spPr>
        <p:txBody>
          <a:bodyPr vert="horz"/>
          <a:lstStyle/>
          <a:p>
            <a:endParaRPr lang="en-US" dirty="0"/>
          </a:p>
        </p:txBody>
      </p:sp>
    </p:spTree>
    <p:extLst>
      <p:ext uri="{BB962C8B-B14F-4D97-AF65-F5344CB8AC3E}">
        <p14:creationId xmlns:p14="http://schemas.microsoft.com/office/powerpoint/2010/main" val="363877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274921"/>
          </a:xfrm>
          <a:prstGeom prst="rect">
            <a:avLst/>
          </a:prstGeom>
        </p:spPr>
        <p:txBody>
          <a:bodyPr vert="horz"/>
          <a:lstStyle/>
          <a:p>
            <a:endParaRPr lang="en-US" dirty="0"/>
          </a:p>
        </p:txBody>
      </p:sp>
    </p:spTree>
    <p:extLst>
      <p:ext uri="{BB962C8B-B14F-4D97-AF65-F5344CB8AC3E}">
        <p14:creationId xmlns:p14="http://schemas.microsoft.com/office/powerpoint/2010/main" val="237441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9"/>
          <p:cNvSpPr>
            <a:spLocks noGrp="1"/>
          </p:cNvSpPr>
          <p:nvPr>
            <p:ph type="pic" sz="quarter" idx="11"/>
          </p:nvPr>
        </p:nvSpPr>
        <p:spPr>
          <a:xfrm>
            <a:off x="457200" y="1036893"/>
            <a:ext cx="4023360" cy="5246221"/>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2"/>
          </p:nvPr>
        </p:nvSpPr>
        <p:spPr>
          <a:xfrm>
            <a:off x="4663440" y="1036893"/>
            <a:ext cx="4023360" cy="5246221"/>
          </a:xfrm>
          <a:prstGeom prst="rect">
            <a:avLst/>
          </a:prstGeom>
        </p:spPr>
        <p:txBody>
          <a:bodyPr vert="horz"/>
          <a:lstStyle>
            <a:lvl1pPr marL="0" indent="0">
              <a:buNone/>
              <a:defRPr/>
            </a:lvl1pPr>
          </a:lstStyle>
          <a:p>
            <a:endParaRPr lang="en-US" dirty="0"/>
          </a:p>
        </p:txBody>
      </p:sp>
      <p:sp>
        <p:nvSpPr>
          <p:cNvPr id="10"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98023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6"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Picture Placeholder 9"/>
          <p:cNvSpPr>
            <a:spLocks noGrp="1"/>
          </p:cNvSpPr>
          <p:nvPr>
            <p:ph type="pic" sz="quarter" idx="11"/>
          </p:nvPr>
        </p:nvSpPr>
        <p:spPr>
          <a:xfrm>
            <a:off x="457200" y="1034127"/>
            <a:ext cx="4023360" cy="2521873"/>
          </a:xfrm>
          <a:prstGeom prst="rect">
            <a:avLst/>
          </a:prstGeom>
        </p:spPr>
        <p:txBody>
          <a:bodyPr vert="horz"/>
          <a:lstStyle>
            <a:lvl1pPr marL="0" indent="0">
              <a:buNone/>
              <a:defRPr/>
            </a:lvl1pPr>
          </a:lstStyle>
          <a:p>
            <a:endParaRPr lang="en-US" dirty="0"/>
          </a:p>
        </p:txBody>
      </p:sp>
      <p:sp>
        <p:nvSpPr>
          <p:cNvPr id="19" name="Picture Placeholder 9"/>
          <p:cNvSpPr>
            <a:spLocks noGrp="1"/>
          </p:cNvSpPr>
          <p:nvPr>
            <p:ph type="pic" sz="quarter" idx="12"/>
          </p:nvPr>
        </p:nvSpPr>
        <p:spPr>
          <a:xfrm>
            <a:off x="4663440" y="1034127"/>
            <a:ext cx="4023360" cy="2521873"/>
          </a:xfrm>
          <a:prstGeom prst="rect">
            <a:avLst/>
          </a:prstGeom>
        </p:spPr>
        <p:txBody>
          <a:bodyPr vert="horz"/>
          <a:lstStyle>
            <a:lvl1pPr marL="0" indent="0">
              <a:buNone/>
              <a:defRPr/>
            </a:lvl1pPr>
          </a:lstStyle>
          <a:p>
            <a:endParaRPr lang="en-US" dirty="0"/>
          </a:p>
        </p:txBody>
      </p:sp>
      <p:sp>
        <p:nvSpPr>
          <p:cNvPr id="20" name="Picture Placeholder 9"/>
          <p:cNvSpPr>
            <a:spLocks noGrp="1"/>
          </p:cNvSpPr>
          <p:nvPr>
            <p:ph type="pic" sz="quarter" idx="16"/>
          </p:nvPr>
        </p:nvSpPr>
        <p:spPr>
          <a:xfrm>
            <a:off x="455613" y="3700761"/>
            <a:ext cx="4023360" cy="2578608"/>
          </a:xfrm>
          <a:prstGeom prst="rect">
            <a:avLst/>
          </a:prstGeom>
        </p:spPr>
        <p:txBody>
          <a:bodyPr vert="horz"/>
          <a:lstStyle>
            <a:lvl1pPr marL="0" indent="0">
              <a:buNone/>
              <a:defRPr/>
            </a:lvl1pPr>
          </a:lstStyle>
          <a:p>
            <a:endParaRPr lang="en-US" dirty="0"/>
          </a:p>
        </p:txBody>
      </p:sp>
      <p:sp>
        <p:nvSpPr>
          <p:cNvPr id="21" name="Picture Placeholder 9"/>
          <p:cNvSpPr>
            <a:spLocks noGrp="1"/>
          </p:cNvSpPr>
          <p:nvPr>
            <p:ph type="pic" sz="quarter" idx="17"/>
          </p:nvPr>
        </p:nvSpPr>
        <p:spPr>
          <a:xfrm>
            <a:off x="4661853" y="3700761"/>
            <a:ext cx="4023360"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16398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Picture Placeholder 9"/>
          <p:cNvSpPr>
            <a:spLocks noGrp="1"/>
          </p:cNvSpPr>
          <p:nvPr>
            <p:ph type="pic" sz="quarter" idx="11"/>
          </p:nvPr>
        </p:nvSpPr>
        <p:spPr>
          <a:xfrm>
            <a:off x="457200" y="1028023"/>
            <a:ext cx="2650172" cy="2578608"/>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6"/>
          </p:nvPr>
        </p:nvSpPr>
        <p:spPr>
          <a:xfrm>
            <a:off x="455613" y="3700761"/>
            <a:ext cx="2650172" cy="2578608"/>
          </a:xfrm>
          <a:prstGeom prst="rect">
            <a:avLst/>
          </a:prstGeom>
        </p:spPr>
        <p:txBody>
          <a:bodyPr vert="horz"/>
          <a:lstStyle>
            <a:lvl1pPr marL="0" indent="0">
              <a:buNone/>
              <a:defRPr/>
            </a:lvl1pPr>
          </a:lstStyle>
          <a:p>
            <a:endParaRPr lang="en-US" dirty="0"/>
          </a:p>
        </p:txBody>
      </p:sp>
      <p:sp>
        <p:nvSpPr>
          <p:cNvPr id="10" name="Picture Placeholder 9"/>
          <p:cNvSpPr>
            <a:spLocks noGrp="1"/>
          </p:cNvSpPr>
          <p:nvPr>
            <p:ph type="pic" sz="quarter" idx="17"/>
          </p:nvPr>
        </p:nvSpPr>
        <p:spPr>
          <a:xfrm>
            <a:off x="3250005" y="1028666"/>
            <a:ext cx="2650172" cy="2578608"/>
          </a:xfrm>
          <a:prstGeom prst="rect">
            <a:avLst/>
          </a:prstGeom>
        </p:spPr>
        <p:txBody>
          <a:bodyPr vert="horz"/>
          <a:lstStyle>
            <a:lvl1pPr marL="0" indent="0">
              <a:buNone/>
              <a:defRPr/>
            </a:lvl1pPr>
          </a:lstStyle>
          <a:p>
            <a:endParaRPr lang="en-US" dirty="0"/>
          </a:p>
        </p:txBody>
      </p:sp>
      <p:sp>
        <p:nvSpPr>
          <p:cNvPr id="11" name="Picture Placeholder 9"/>
          <p:cNvSpPr>
            <a:spLocks noGrp="1"/>
          </p:cNvSpPr>
          <p:nvPr>
            <p:ph type="pic" sz="quarter" idx="18"/>
          </p:nvPr>
        </p:nvSpPr>
        <p:spPr>
          <a:xfrm>
            <a:off x="3250005" y="3701404"/>
            <a:ext cx="2650172" cy="2578608"/>
          </a:xfrm>
          <a:prstGeom prst="rect">
            <a:avLst/>
          </a:prstGeom>
        </p:spPr>
        <p:txBody>
          <a:bodyPr vert="horz"/>
          <a:lstStyle>
            <a:lvl1pPr marL="0" indent="0">
              <a:buNone/>
              <a:defRPr/>
            </a:lvl1pPr>
          </a:lstStyle>
          <a:p>
            <a:endParaRPr lang="en-US" dirty="0"/>
          </a:p>
        </p:txBody>
      </p:sp>
      <p:sp>
        <p:nvSpPr>
          <p:cNvPr id="12" name="Picture Placeholder 9"/>
          <p:cNvSpPr>
            <a:spLocks noGrp="1"/>
          </p:cNvSpPr>
          <p:nvPr>
            <p:ph type="pic" sz="quarter" idx="19"/>
          </p:nvPr>
        </p:nvSpPr>
        <p:spPr>
          <a:xfrm>
            <a:off x="6036628" y="1028700"/>
            <a:ext cx="2650172" cy="2578608"/>
          </a:xfrm>
          <a:prstGeom prst="rect">
            <a:avLst/>
          </a:prstGeom>
        </p:spPr>
        <p:txBody>
          <a:bodyPr vert="horz"/>
          <a:lstStyle>
            <a:lvl1pPr marL="0" indent="0">
              <a:buNone/>
              <a:defRPr/>
            </a:lvl1pPr>
          </a:lstStyle>
          <a:p>
            <a:endParaRPr lang="en-US" dirty="0"/>
          </a:p>
        </p:txBody>
      </p:sp>
      <p:sp>
        <p:nvSpPr>
          <p:cNvPr id="13" name="Picture Placeholder 9"/>
          <p:cNvSpPr>
            <a:spLocks noGrp="1"/>
          </p:cNvSpPr>
          <p:nvPr>
            <p:ph type="pic" sz="quarter" idx="20"/>
          </p:nvPr>
        </p:nvSpPr>
        <p:spPr>
          <a:xfrm>
            <a:off x="6035041" y="3701438"/>
            <a:ext cx="2650172"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90489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0" name="Picture Placeholder 9"/>
          <p:cNvSpPr>
            <a:spLocks noGrp="1"/>
          </p:cNvSpPr>
          <p:nvPr>
            <p:ph type="pic" sz="quarter" idx="11"/>
          </p:nvPr>
        </p:nvSpPr>
        <p:spPr>
          <a:xfrm>
            <a:off x="4667530" y="1028699"/>
            <a:ext cx="4019270" cy="5246221"/>
          </a:xfrm>
          <a:prstGeom prst="rect">
            <a:avLst/>
          </a:prstGeom>
        </p:spPr>
        <p:txBody>
          <a:bodyPr vert="horz"/>
          <a:lstStyle>
            <a:lvl1pPr marL="0" indent="0">
              <a:buNone/>
              <a:defRPr/>
            </a:lvl1pPr>
          </a:lstStyle>
          <a:p>
            <a:endParaRPr lang="en-US" dirty="0"/>
          </a:p>
        </p:txBody>
      </p:sp>
      <p:sp>
        <p:nvSpPr>
          <p:cNvPr id="11" name="Content Placeholder 5"/>
          <p:cNvSpPr>
            <a:spLocks noGrp="1"/>
          </p:cNvSpPr>
          <p:nvPr>
            <p:ph sz="quarter" idx="15"/>
          </p:nvPr>
        </p:nvSpPr>
        <p:spPr>
          <a:xfrm>
            <a:off x="457199" y="1377738"/>
            <a:ext cx="4021773" cy="489718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7"/>
          </p:nvPr>
        </p:nvSpPr>
        <p:spPr>
          <a:xfrm>
            <a:off x="457199" y="1035002"/>
            <a:ext cx="4021773"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257737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5" name="Picture Placeholder 9"/>
          <p:cNvSpPr>
            <a:spLocks noGrp="1"/>
          </p:cNvSpPr>
          <p:nvPr>
            <p:ph type="pic" sz="quarter" idx="11"/>
          </p:nvPr>
        </p:nvSpPr>
        <p:spPr>
          <a:xfrm>
            <a:off x="457200" y="1028699"/>
            <a:ext cx="4019270" cy="5246222"/>
          </a:xfrm>
          <a:prstGeom prst="rect">
            <a:avLst/>
          </a:prstGeom>
        </p:spPr>
        <p:txBody>
          <a:bodyPr vert="horz"/>
          <a:lstStyle>
            <a:lvl1pPr marL="0" indent="0">
              <a:buNone/>
              <a:defRPr/>
            </a:lvl1pPr>
          </a:lstStyle>
          <a:p>
            <a:endParaRPr lang="en-US" dirty="0"/>
          </a:p>
        </p:txBody>
      </p:sp>
      <p:sp>
        <p:nvSpPr>
          <p:cNvPr id="6" name="Rectangle 5"/>
          <p:cNvSpPr/>
          <p:nvPr userDrawn="1"/>
        </p:nvSpPr>
        <p:spPr>
          <a:xfrm>
            <a:off x="4476470" y="1028699"/>
            <a:ext cx="4210330" cy="5246221"/>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7"/>
          </p:nvPr>
        </p:nvSpPr>
        <p:spPr>
          <a:xfrm>
            <a:off x="4620053" y="1209371"/>
            <a:ext cx="3906109"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8" name="Content Placeholder 5"/>
          <p:cNvSpPr>
            <a:spLocks noGrp="1"/>
          </p:cNvSpPr>
          <p:nvPr>
            <p:ph sz="quarter" idx="4"/>
          </p:nvPr>
        </p:nvSpPr>
        <p:spPr>
          <a:xfrm>
            <a:off x="4620053" y="1552109"/>
            <a:ext cx="3906109"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164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9661"/>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9661"/>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7" name="Content Placeholder 5"/>
          <p:cNvSpPr>
            <a:spLocks noGrp="1"/>
          </p:cNvSpPr>
          <p:nvPr>
            <p:ph sz="quarter" idx="15"/>
          </p:nvPr>
        </p:nvSpPr>
        <p:spPr>
          <a:xfrm>
            <a:off x="457199" y="4039244"/>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7"/>
          </p:nvPr>
        </p:nvSpPr>
        <p:spPr>
          <a:xfrm>
            <a:off x="457199" y="3696506"/>
            <a:ext cx="40217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9" name="Content Placeholder 5"/>
          <p:cNvSpPr>
            <a:spLocks noGrp="1"/>
          </p:cNvSpPr>
          <p:nvPr>
            <p:ph sz="quarter" idx="18"/>
          </p:nvPr>
        </p:nvSpPr>
        <p:spPr>
          <a:xfrm>
            <a:off x="4665027" y="4045593"/>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9"/>
          </p:nvPr>
        </p:nvSpPr>
        <p:spPr>
          <a:xfrm>
            <a:off x="4665027" y="3702855"/>
            <a:ext cx="40217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73138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1467"/>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1467"/>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7" name="Rectangle 6"/>
          <p:cNvSpPr/>
          <p:nvPr userDrawn="1"/>
        </p:nvSpPr>
        <p:spPr>
          <a:xfrm>
            <a:off x="4659988"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8" name="Text Placeholder 4"/>
          <p:cNvSpPr>
            <a:spLocks noGrp="1"/>
          </p:cNvSpPr>
          <p:nvPr>
            <p:ph type="body" sz="quarter" idx="17"/>
          </p:nvPr>
        </p:nvSpPr>
        <p:spPr>
          <a:xfrm>
            <a:off x="472729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9" name="Content Placeholder 5"/>
          <p:cNvSpPr>
            <a:spLocks noGrp="1"/>
          </p:cNvSpPr>
          <p:nvPr>
            <p:ph sz="quarter" idx="4"/>
          </p:nvPr>
        </p:nvSpPr>
        <p:spPr>
          <a:xfrm>
            <a:off x="472729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451556"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 Placeholder 4"/>
          <p:cNvSpPr>
            <a:spLocks noGrp="1"/>
          </p:cNvSpPr>
          <p:nvPr>
            <p:ph type="body" sz="quarter" idx="18"/>
          </p:nvPr>
        </p:nvSpPr>
        <p:spPr>
          <a:xfrm>
            <a:off x="52105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3" name="Content Placeholder 5"/>
          <p:cNvSpPr>
            <a:spLocks noGrp="1"/>
          </p:cNvSpPr>
          <p:nvPr>
            <p:ph sz="quarter" idx="19"/>
          </p:nvPr>
        </p:nvSpPr>
        <p:spPr>
          <a:xfrm>
            <a:off x="52105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5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sp>
        <p:nvSpPr>
          <p:cNvPr id="15"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6"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7"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a:solidFill>
                <a:schemeClr val="bg1"/>
              </a:solidFill>
              <a:latin typeface="Interstate-Bold"/>
              <a:cs typeface="Interstate-Bold"/>
            </a:endParaRPr>
          </a:p>
        </p:txBody>
      </p:sp>
      <p:pic>
        <p:nvPicPr>
          <p:cNvPr id="10" name="Picture 9"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Tree>
    <p:extLst>
      <p:ext uri="{BB962C8B-B14F-4D97-AF65-F5344CB8AC3E}">
        <p14:creationId xmlns:p14="http://schemas.microsoft.com/office/powerpoint/2010/main" val="50290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9"/>
          <p:cNvSpPr>
            <a:spLocks noGrp="1"/>
          </p:cNvSpPr>
          <p:nvPr>
            <p:ph type="pic" sz="quarter" idx="11"/>
          </p:nvPr>
        </p:nvSpPr>
        <p:spPr>
          <a:xfrm>
            <a:off x="457200" y="1028699"/>
            <a:ext cx="2650172" cy="2536049"/>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36049"/>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36049"/>
          </a:xfrm>
          <a:prstGeom prst="rect">
            <a:avLst/>
          </a:prstGeom>
        </p:spPr>
        <p:txBody>
          <a:bodyPr vert="horz"/>
          <a:lstStyle>
            <a:lvl1pPr marL="0" indent="0">
              <a:buNone/>
              <a:defRPr/>
            </a:lvl1pPr>
          </a:lstStyle>
          <a:p>
            <a:endParaRPr lang="en-US" dirty="0"/>
          </a:p>
        </p:txBody>
      </p:sp>
      <p:sp>
        <p:nvSpPr>
          <p:cNvPr id="8" name="Content Placeholder 5"/>
          <p:cNvSpPr>
            <a:spLocks noGrp="1"/>
          </p:cNvSpPr>
          <p:nvPr>
            <p:ph sz="quarter" idx="15"/>
          </p:nvPr>
        </p:nvSpPr>
        <p:spPr>
          <a:xfrm>
            <a:off x="457199"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0"/>
          </p:nvPr>
        </p:nvSpPr>
        <p:spPr>
          <a:xfrm>
            <a:off x="457199"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0" name="Content Placeholder 5"/>
          <p:cNvSpPr>
            <a:spLocks noGrp="1"/>
          </p:cNvSpPr>
          <p:nvPr>
            <p:ph sz="quarter" idx="21"/>
          </p:nvPr>
        </p:nvSpPr>
        <p:spPr>
          <a:xfrm>
            <a:off x="3245003"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p:nvPr>
        </p:nvSpPr>
        <p:spPr>
          <a:xfrm>
            <a:off x="3245003"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2" name="Content Placeholder 5"/>
          <p:cNvSpPr>
            <a:spLocks noGrp="1"/>
          </p:cNvSpPr>
          <p:nvPr>
            <p:ph sz="quarter" idx="23"/>
          </p:nvPr>
        </p:nvSpPr>
        <p:spPr>
          <a:xfrm>
            <a:off x="6036627"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4"/>
          </p:nvPr>
        </p:nvSpPr>
        <p:spPr>
          <a:xfrm>
            <a:off x="6036627"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250217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9"/>
          <p:cNvSpPr>
            <a:spLocks noGrp="1"/>
          </p:cNvSpPr>
          <p:nvPr>
            <p:ph type="pic" sz="quarter" idx="11"/>
          </p:nvPr>
        </p:nvSpPr>
        <p:spPr>
          <a:xfrm>
            <a:off x="457200" y="1028699"/>
            <a:ext cx="2650172" cy="2511467"/>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11467"/>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11467"/>
          </a:xfrm>
          <a:prstGeom prst="rect">
            <a:avLst/>
          </a:prstGeom>
        </p:spPr>
        <p:txBody>
          <a:bodyPr vert="horz"/>
          <a:lstStyle>
            <a:lvl1pPr marL="0" indent="0">
              <a:buNone/>
              <a:defRPr/>
            </a:lvl1pPr>
          </a:lstStyle>
          <a:p>
            <a:endParaRPr lang="en-US" dirty="0"/>
          </a:p>
        </p:txBody>
      </p:sp>
      <p:sp>
        <p:nvSpPr>
          <p:cNvPr id="8" name="Rectangle 7"/>
          <p:cNvSpPr/>
          <p:nvPr userDrawn="1"/>
        </p:nvSpPr>
        <p:spPr>
          <a:xfrm>
            <a:off x="454731"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 Placeholder 4"/>
          <p:cNvSpPr>
            <a:spLocks noGrp="1"/>
          </p:cNvSpPr>
          <p:nvPr>
            <p:ph type="body" sz="quarter" idx="18"/>
          </p:nvPr>
        </p:nvSpPr>
        <p:spPr>
          <a:xfrm>
            <a:off x="524234"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0" name="Content Placeholder 5"/>
          <p:cNvSpPr>
            <a:spLocks noGrp="1"/>
          </p:cNvSpPr>
          <p:nvPr>
            <p:ph sz="quarter" idx="20"/>
          </p:nvPr>
        </p:nvSpPr>
        <p:spPr>
          <a:xfrm>
            <a:off x="524233"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3242534"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 Placeholder 4"/>
          <p:cNvSpPr>
            <a:spLocks noGrp="1"/>
          </p:cNvSpPr>
          <p:nvPr>
            <p:ph type="body" sz="quarter" idx="21"/>
          </p:nvPr>
        </p:nvSpPr>
        <p:spPr>
          <a:xfrm>
            <a:off x="3312037"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3" name="Content Placeholder 5"/>
          <p:cNvSpPr>
            <a:spLocks noGrp="1"/>
          </p:cNvSpPr>
          <p:nvPr>
            <p:ph sz="quarter" idx="22"/>
          </p:nvPr>
        </p:nvSpPr>
        <p:spPr>
          <a:xfrm>
            <a:off x="3312036"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6030984" y="3540844"/>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 Placeholder 4"/>
          <p:cNvSpPr>
            <a:spLocks noGrp="1"/>
          </p:cNvSpPr>
          <p:nvPr>
            <p:ph type="body" sz="quarter" idx="23"/>
          </p:nvPr>
        </p:nvSpPr>
        <p:spPr>
          <a:xfrm>
            <a:off x="6100487" y="3702435"/>
            <a:ext cx="2506622" cy="292100"/>
          </a:xfrm>
          <a:prstGeom prst="rect">
            <a:avLst/>
          </a:prstGeom>
        </p:spPr>
        <p:txBody>
          <a:bodyPr vert="horz" lIns="0" tIns="0"/>
          <a:lstStyle>
            <a:lvl1pPr marL="0" indent="0">
              <a:buNone/>
              <a:defRPr sz="2000" b="1" i="0">
                <a:solidFill>
                  <a:schemeClr val="bg1"/>
                </a:solidFill>
              </a:defRPr>
            </a:lvl1pPr>
          </a:lstStyle>
          <a:p>
            <a:pPr lvl="0"/>
            <a:r>
              <a:rPr lang="en-US" dirty="0"/>
              <a:t>Click to edit</a:t>
            </a:r>
          </a:p>
        </p:txBody>
      </p:sp>
      <p:sp>
        <p:nvSpPr>
          <p:cNvPr id="16" name="Content Placeholder 5"/>
          <p:cNvSpPr>
            <a:spLocks noGrp="1"/>
          </p:cNvSpPr>
          <p:nvPr>
            <p:ph sz="quarter" idx="24"/>
          </p:nvPr>
        </p:nvSpPr>
        <p:spPr>
          <a:xfrm>
            <a:off x="6100486" y="4045174"/>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867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Tree>
    <p:extLst>
      <p:ext uri="{BB962C8B-B14F-4D97-AF65-F5344CB8AC3E}">
        <p14:creationId xmlns:p14="http://schemas.microsoft.com/office/powerpoint/2010/main" val="22347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pic>
        <p:nvPicPr>
          <p:cNvPr id="8" name="Picture 7"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1"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2"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161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858000"/>
          </a:xfrm>
          <a:prstGeom prst="rect">
            <a:avLst/>
          </a:prstGeom>
        </p:spPr>
        <p:txBody>
          <a:bodyPr vert="horz"/>
          <a:lstStyle/>
          <a:p>
            <a:endParaRPr lang="en-US" dirty="0"/>
          </a:p>
        </p:txBody>
      </p:sp>
      <p:sp>
        <p:nvSpPr>
          <p:cNvPr id="5" name="Text Placeholder 2"/>
          <p:cNvSpPr>
            <a:spLocks noGrp="1"/>
          </p:cNvSpPr>
          <p:nvPr>
            <p:ph type="body" idx="14"/>
          </p:nvPr>
        </p:nvSpPr>
        <p:spPr>
          <a:xfrm>
            <a:off x="426066" y="4656769"/>
            <a:ext cx="8300064" cy="838661"/>
          </a:xfrm>
          <a:prstGeom prst="rect">
            <a:avLst/>
          </a:prstGeom>
        </p:spPr>
        <p:txBody>
          <a:bodyPr lIns="0" tIns="0" rIns="0" bIns="0" anchor="t" anchorCtr="0">
            <a:noAutofit/>
          </a:bodyPr>
          <a:lstStyle>
            <a:lvl1pPr marL="0" indent="0">
              <a:lnSpc>
                <a:spcPts val="6000"/>
              </a:lnSpc>
              <a:spcBef>
                <a:spcPts val="0"/>
              </a:spcBef>
              <a:spcAft>
                <a:spcPts val="0"/>
              </a:spcAft>
              <a:buNone/>
              <a:defRPr sz="5000" b="0" i="0" kern="6000"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ext Placeholder 15"/>
          <p:cNvSpPr>
            <a:spLocks noGrp="1"/>
          </p:cNvSpPr>
          <p:nvPr>
            <p:ph type="body" sz="quarter" idx="15"/>
          </p:nvPr>
        </p:nvSpPr>
        <p:spPr>
          <a:xfrm>
            <a:off x="426066" y="5377479"/>
            <a:ext cx="8300064" cy="606794"/>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a:solidFill>
                <a:schemeClr val="bg1"/>
              </a:solidFill>
              <a:latin typeface="Interstate-Bold"/>
              <a:cs typeface="Interstate-Bold"/>
            </a:endParaRPr>
          </a:p>
        </p:txBody>
      </p:sp>
      <p:sp>
        <p:nvSpPr>
          <p:cNvPr id="7" name="Text Placeholder 2"/>
          <p:cNvSpPr>
            <a:spLocks noGrp="1"/>
          </p:cNvSpPr>
          <p:nvPr>
            <p:ph type="body" idx="13"/>
          </p:nvPr>
        </p:nvSpPr>
        <p:spPr>
          <a:xfrm>
            <a:off x="426066" y="5999070"/>
            <a:ext cx="8300064" cy="329550"/>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47990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2"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5"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2" name="TextBox 1"/>
          <p:cNvSpPr txBox="1"/>
          <p:nvPr userDrawn="1"/>
        </p:nvSpPr>
        <p:spPr>
          <a:xfrm>
            <a:off x="-958850" y="3937000"/>
            <a:ext cx="914400" cy="914400"/>
          </a:xfrm>
          <a:prstGeom prst="rect">
            <a:avLst/>
          </a:prstGeom>
        </p:spPr>
        <p:txBody>
          <a:bodyPr wrap="none" lIns="0" tIns="0" rtlCol="0">
            <a:noAutofit/>
          </a:bodyPr>
          <a:lstStyle/>
          <a:p>
            <a:endParaRPr lang="en-US" dirty="0"/>
          </a:p>
        </p:txBody>
      </p:sp>
    </p:spTree>
    <p:extLst>
      <p:ext uri="{BB962C8B-B14F-4D97-AF65-F5344CB8AC3E}">
        <p14:creationId xmlns:p14="http://schemas.microsoft.com/office/powerpoint/2010/main" val="290288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970555-CED6-F141-AB20-7051F4E910D4}" type="slidenum">
              <a:rPr lang="en-US" smtClean="0">
                <a:solidFill>
                  <a:schemeClr val="bg1"/>
                </a:solidFill>
              </a:rPr>
              <a:t>‹#›</a:t>
            </a:fld>
            <a:endParaRPr lang="en-US" dirty="0">
              <a:solidFill>
                <a:schemeClr val="bg1"/>
              </a:solidFill>
            </a:endParaRPr>
          </a:p>
        </p:txBody>
      </p:sp>
      <p:sp>
        <p:nvSpPr>
          <p:cNvPr id="1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solidFill>
                  <a:schemeClr val="bg1"/>
                </a:solidFill>
              </a:defRPr>
            </a:lvl1pPr>
          </a:lstStyle>
          <a:p>
            <a:pPr lvl="0"/>
            <a:r>
              <a:rPr lang="en-US" dirty="0"/>
              <a:t>Click to edit Master text styles</a:t>
            </a:r>
          </a:p>
        </p:txBody>
      </p:sp>
      <p:sp>
        <p:nvSpPr>
          <p:cNvPr id="13" name="Content Placeholder 5"/>
          <p:cNvSpPr>
            <a:spLocks noGrp="1"/>
          </p:cNvSpPr>
          <p:nvPr>
            <p:ph sz="quarter" idx="4"/>
          </p:nvPr>
        </p:nvSpPr>
        <p:spPr>
          <a:xfrm>
            <a:off x="455613" y="1897529"/>
            <a:ext cx="8231187" cy="4268321"/>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Tree>
    <p:extLst>
      <p:ext uri="{BB962C8B-B14F-4D97-AF65-F5344CB8AC3E}">
        <p14:creationId xmlns:p14="http://schemas.microsoft.com/office/powerpoint/2010/main" val="276562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 y="1897529"/>
            <a:ext cx="8231187" cy="426832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4" name="TextBox 13"/>
          <p:cNvSpPr txBox="1"/>
          <p:nvPr userDrawn="1"/>
        </p:nvSpPr>
        <p:spPr>
          <a:xfrm>
            <a:off x="-717176" y="1695824"/>
            <a:ext cx="914400" cy="914400"/>
          </a:xfrm>
          <a:prstGeom prst="rect">
            <a:avLst/>
          </a:prstGeom>
        </p:spPr>
        <p:txBody>
          <a:bodyPr wrap="none" lIns="0" tIns="0" rtlCol="0">
            <a:noAutofit/>
          </a:bodyPr>
          <a:lstStyle/>
          <a:p>
            <a:endParaRPr lang="en-US" dirty="0"/>
          </a:p>
        </p:txBody>
      </p:sp>
    </p:spTree>
    <p:extLst>
      <p:ext uri="{BB962C8B-B14F-4D97-AF65-F5344CB8AC3E}">
        <p14:creationId xmlns:p14="http://schemas.microsoft.com/office/powerpoint/2010/main" val="98797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12"/>
          <p:cNvSpPr>
            <a:spLocks noGrp="1"/>
          </p:cNvSpPr>
          <p:nvPr>
            <p:ph type="body" sz="quarter" idx="11"/>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23" name="Content Placeholder 5"/>
          <p:cNvSpPr>
            <a:spLocks noGrp="1"/>
          </p:cNvSpPr>
          <p:nvPr>
            <p:ph sz="quarter" idx="12"/>
          </p:nvPr>
        </p:nvSpPr>
        <p:spPr>
          <a:xfrm>
            <a:off x="45561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5"/>
          <p:cNvSpPr>
            <a:spLocks noGrp="1"/>
          </p:cNvSpPr>
          <p:nvPr>
            <p:ph sz="quarter" idx="13"/>
          </p:nvPr>
        </p:nvSpPr>
        <p:spPr>
          <a:xfrm>
            <a:off x="470488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4"/>
          </p:nvPr>
        </p:nvSpPr>
        <p:spPr>
          <a:xfrm>
            <a:off x="455613" y="1841500"/>
            <a:ext cx="3981450"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0" name="Text Placeholder 4"/>
          <p:cNvSpPr>
            <a:spLocks noGrp="1"/>
          </p:cNvSpPr>
          <p:nvPr>
            <p:ph type="body" sz="quarter" idx="15"/>
          </p:nvPr>
        </p:nvSpPr>
        <p:spPr>
          <a:xfrm>
            <a:off x="4704883" y="1847850"/>
            <a:ext cx="3981450"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37381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a:t>Click to edit Master text styles</a:t>
            </a:r>
          </a:p>
        </p:txBody>
      </p:sp>
      <p:sp>
        <p:nvSpPr>
          <p:cNvPr id="19"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5"/>
          <p:cNvSpPr>
            <a:spLocks noGrp="1"/>
          </p:cNvSpPr>
          <p:nvPr>
            <p:ph sz="quarter" idx="14"/>
          </p:nvPr>
        </p:nvSpPr>
        <p:spPr>
          <a:xfrm>
            <a:off x="455614"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5"/>
          <p:cNvSpPr>
            <a:spLocks noGrp="1"/>
          </p:cNvSpPr>
          <p:nvPr>
            <p:ph sz="quarter" idx="15"/>
          </p:nvPr>
        </p:nvSpPr>
        <p:spPr>
          <a:xfrm>
            <a:off x="6174820"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5"/>
          <p:cNvSpPr>
            <a:spLocks noGrp="1"/>
          </p:cNvSpPr>
          <p:nvPr>
            <p:ph sz="quarter" idx="16"/>
          </p:nvPr>
        </p:nvSpPr>
        <p:spPr>
          <a:xfrm>
            <a:off x="3338985"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7"/>
          </p:nvPr>
        </p:nvSpPr>
        <p:spPr>
          <a:xfrm>
            <a:off x="455613"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9" name="Text Placeholder 4"/>
          <p:cNvSpPr>
            <a:spLocks noGrp="1"/>
          </p:cNvSpPr>
          <p:nvPr>
            <p:ph type="body" sz="quarter" idx="18"/>
          </p:nvPr>
        </p:nvSpPr>
        <p:spPr>
          <a:xfrm>
            <a:off x="3338984"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
        <p:nvSpPr>
          <p:cNvPr id="10" name="Text Placeholder 4"/>
          <p:cNvSpPr>
            <a:spLocks noGrp="1"/>
          </p:cNvSpPr>
          <p:nvPr>
            <p:ph type="body" sz="quarter" idx="19"/>
          </p:nvPr>
        </p:nvSpPr>
        <p:spPr>
          <a:xfrm>
            <a:off x="6174820"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a:t>Click to edit</a:t>
            </a:r>
          </a:p>
        </p:txBody>
      </p:sp>
    </p:spTree>
    <p:extLst>
      <p:ext uri="{BB962C8B-B14F-4D97-AF65-F5344CB8AC3E}">
        <p14:creationId xmlns:p14="http://schemas.microsoft.com/office/powerpoint/2010/main" val="68461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52983" y="6371017"/>
            <a:ext cx="1352549" cy="221399"/>
          </a:xfrm>
          <a:prstGeom prst="rect">
            <a:avLst/>
          </a:prstGeom>
        </p:spPr>
      </p:pic>
      <p:sp>
        <p:nvSpPr>
          <p:cNvPr id="8" name="Slide Number Placeholder 5"/>
          <p:cNvSpPr txBox="1">
            <a:spLocks/>
          </p:cNvSpPr>
          <p:nvPr userDrawn="1"/>
        </p:nvSpPr>
        <p:spPr>
          <a:xfrm>
            <a:off x="8407400" y="6247339"/>
            <a:ext cx="279400"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913A-6281-CE47-9E39-C869E04C2357}" type="slidenum">
              <a:rPr lang="en-US" smtClean="0">
                <a:solidFill>
                  <a:srgbClr val="00588F"/>
                </a:solidFill>
              </a:rPr>
              <a:pPr/>
              <a:t>‹#›</a:t>
            </a:fld>
            <a:endParaRPr lang="en-US" dirty="0">
              <a:solidFill>
                <a:srgbClr val="00588F"/>
              </a:solidFill>
            </a:endParaRPr>
          </a:p>
        </p:txBody>
      </p:sp>
    </p:spTree>
    <p:extLst>
      <p:ext uri="{BB962C8B-B14F-4D97-AF65-F5344CB8AC3E}">
        <p14:creationId xmlns:p14="http://schemas.microsoft.com/office/powerpoint/2010/main" val="176240036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70" r:id="rId3"/>
    <p:sldLayoutId id="2147483668" r:id="rId4"/>
    <p:sldLayoutId id="2147483651" r:id="rId5"/>
    <p:sldLayoutId id="2147483654" r:id="rId6"/>
    <p:sldLayoutId id="2147483653" r:id="rId7"/>
    <p:sldLayoutId id="2147483650" r:id="rId8"/>
    <p:sldLayoutId id="2147483652" r:id="rId9"/>
    <p:sldLayoutId id="2147483658" r:id="rId10"/>
    <p:sldLayoutId id="2147483655" r:id="rId11"/>
    <p:sldLayoutId id="2147483659" r:id="rId12"/>
    <p:sldLayoutId id="2147483656" r:id="rId13"/>
    <p:sldLayoutId id="2147483660" r:id="rId14"/>
    <p:sldLayoutId id="2147483661" r:id="rId15"/>
    <p:sldLayoutId id="2147483657" r:id="rId16"/>
    <p:sldLayoutId id="2147483664" r:id="rId17"/>
    <p:sldLayoutId id="2147483662" r:id="rId18"/>
    <p:sldLayoutId id="2147483665" r:id="rId19"/>
    <p:sldLayoutId id="2147483663" r:id="rId20"/>
    <p:sldLayoutId id="2147483666" r:id="rId21"/>
    <p:sldLayoutId id="2147483669"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mailto:publicprivate@oem.nyc.gov" TargetMode="External"/><Relationship Id="rId5" Type="http://schemas.openxmlformats.org/officeDocument/2006/relationships/hyperlink" Target="NYC.gov/emergencymanagement" TargetMode="Externa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publicprivate@oem.nyc.gov" TargetMode="External"/><Relationship Id="rId2" Type="http://schemas.openxmlformats.org/officeDocument/2006/relationships/hyperlink" Target="NYC.gov/emergencymanagement"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32" r="3332"/>
          <a:stretch/>
        </p:blipFill>
        <p:spPr>
          <a:xfrm>
            <a:off x="-1" y="0"/>
            <a:ext cx="9144001" cy="4605991"/>
          </a:xfrm>
          <a:prstGeom prst="rect">
            <a:avLst/>
          </a:prstGeom>
        </p:spPr>
      </p:pic>
      <p:sp>
        <p:nvSpPr>
          <p:cNvPr id="7" name="Rectangle 6"/>
          <p:cNvSpPr/>
          <p:nvPr/>
        </p:nvSpPr>
        <p:spPr>
          <a:xfrm>
            <a:off x="20486" y="4590364"/>
            <a:ext cx="9144000" cy="228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4"/>
          </p:nvPr>
        </p:nvSpPr>
        <p:spPr/>
        <p:txBody>
          <a:bodyPr/>
          <a:lstStyle/>
          <a:p>
            <a:r>
              <a:rPr lang="en-US" cap="all" dirty="0"/>
              <a:t>Tabletop exercise</a:t>
            </a:r>
          </a:p>
        </p:txBody>
      </p:sp>
      <p:sp>
        <p:nvSpPr>
          <p:cNvPr id="4" name="Text Placeholder 3"/>
          <p:cNvSpPr>
            <a:spLocks noGrp="1"/>
          </p:cNvSpPr>
          <p:nvPr>
            <p:ph type="body" sz="quarter" idx="15"/>
          </p:nvPr>
        </p:nvSpPr>
        <p:spPr>
          <a:xfrm>
            <a:off x="426066" y="5311927"/>
            <a:ext cx="8332840" cy="989025"/>
          </a:xfrm>
        </p:spPr>
        <p:txBody>
          <a:bodyPr anchor="ctr"/>
          <a:lstStyle/>
          <a:p>
            <a:r>
              <a:rPr lang="en-US" sz="1800" dirty="0" smtClean="0">
                <a:solidFill>
                  <a:schemeClr val="bg1"/>
                </a:solidFill>
              </a:rPr>
              <a:t>[Date]</a:t>
            </a:r>
            <a:endParaRPr lang="en-US" sz="1800" dirty="0">
              <a:solidFill>
                <a:schemeClr val="bg1"/>
              </a:solidFill>
            </a:endParaRPr>
          </a:p>
          <a:p>
            <a:r>
              <a:rPr lang="en-US" sz="1800" dirty="0" smtClean="0">
                <a:solidFill>
                  <a:schemeClr val="bg1"/>
                </a:solidFill>
              </a:rPr>
              <a:t>[Time]</a:t>
            </a:r>
            <a:endParaRPr lang="en-US" sz="1800" dirty="0">
              <a:solidFill>
                <a:schemeClr val="bg1"/>
              </a:solidFill>
            </a:endParaRPr>
          </a:p>
          <a:p>
            <a:r>
              <a:rPr lang="en-US" sz="1800" dirty="0" smtClean="0">
                <a:solidFill>
                  <a:schemeClr val="bg1"/>
                </a:solidFill>
              </a:rPr>
              <a:t>[Company/Organization]</a:t>
            </a:r>
            <a:endParaRPr lang="en-US" sz="1800" dirty="0">
              <a:solidFill>
                <a:schemeClr val="bg1"/>
              </a:solidFill>
            </a:endParaRPr>
          </a:p>
        </p:txBody>
      </p:sp>
      <p:pic>
        <p:nvPicPr>
          <p:cNvPr id="8" name="Picture 7" descr="NYC Emergency Management logo-horizontal-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66" y="403043"/>
            <a:ext cx="2608454" cy="424453"/>
          </a:xfrm>
          <a:prstGeom prst="rect">
            <a:avLst/>
          </a:prstGeom>
        </p:spPr>
      </p:pic>
      <p:sp>
        <p:nvSpPr>
          <p:cNvPr id="9" name="Text Placeholder 8"/>
          <p:cNvSpPr>
            <a:spLocks noGrp="1"/>
          </p:cNvSpPr>
          <p:nvPr>
            <p:ph type="body" idx="13"/>
          </p:nvPr>
        </p:nvSpPr>
        <p:spPr>
          <a:xfrm>
            <a:off x="426066" y="6377152"/>
            <a:ext cx="8300064" cy="404648"/>
          </a:xfrm>
        </p:spPr>
        <p:txBody>
          <a:bodyPr>
            <a:normAutofit fontScale="77500" lnSpcReduction="20000"/>
          </a:bodyPr>
          <a:lstStyle/>
          <a:p>
            <a:pPr>
              <a:lnSpc>
                <a:spcPct val="110000"/>
              </a:lnSpc>
            </a:pPr>
            <a:r>
              <a:rPr lang="en-US" altLang="en-US" sz="900" dirty="0">
                <a:latin typeface="+mn-lt"/>
              </a:rPr>
              <a:t>Disclaimer: These customizable exercise templates were created for the use of private sector organizations by </a:t>
            </a:r>
            <a:r>
              <a:rPr lang="en-US" altLang="en-US" sz="900" dirty="0" smtClean="0">
                <a:latin typeface="+mn-lt"/>
              </a:rPr>
              <a:t>New </a:t>
            </a:r>
            <a:r>
              <a:rPr lang="en-US" altLang="en-US" sz="900" dirty="0">
                <a:latin typeface="+mn-lt"/>
              </a:rPr>
              <a:t>York City Emergency Management (NYCEM). NYCEM is not responsible for any changes made to exercise materials by participating organizations. The scenarios presented are fictional, and NYCEM cannot guarantee that the City agency actions depicted here will be the City’s response for similar incidents. For more information about the resources NYC Emergency Management have available, please visit us at </a:t>
            </a:r>
            <a:r>
              <a:rPr lang="en-US" altLang="en-US" sz="900" dirty="0">
                <a:latin typeface="+mn-lt"/>
                <a:hlinkClick r:id="rId5" action="ppaction://hlinkfile"/>
              </a:rPr>
              <a:t>NYC.gov/</a:t>
            </a:r>
            <a:r>
              <a:rPr lang="en-US" altLang="en-US" sz="900" dirty="0" err="1">
                <a:latin typeface="+mn-lt"/>
                <a:hlinkClick r:id="rId5" action="ppaction://hlinkfile"/>
              </a:rPr>
              <a:t>emergencymanagement</a:t>
            </a:r>
            <a:r>
              <a:rPr lang="en-US" altLang="en-US" sz="900" dirty="0">
                <a:latin typeface="+mn-lt"/>
              </a:rPr>
              <a:t> or email us at </a:t>
            </a:r>
            <a:r>
              <a:rPr lang="en-US" altLang="en-US" sz="900" dirty="0">
                <a:latin typeface="+mn-lt"/>
                <a:hlinkClick r:id="rId6"/>
              </a:rPr>
              <a:t>publicprivate@oem.nyc.gov</a:t>
            </a:r>
            <a:r>
              <a:rPr lang="en-US" altLang="en-US" sz="900" dirty="0">
                <a:latin typeface="+mn-lt"/>
              </a:rPr>
              <a:t>. </a:t>
            </a:r>
          </a:p>
        </p:txBody>
      </p:sp>
    </p:spTree>
    <p:extLst>
      <p:ext uri="{BB962C8B-B14F-4D97-AF65-F5344CB8AC3E}">
        <p14:creationId xmlns:p14="http://schemas.microsoft.com/office/powerpoint/2010/main" val="271765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altLang="en-US" sz="3200" dirty="0">
                <a:latin typeface="Gill Sans MT" panose="020B0502020104020203" pitchFamily="34" charset="0"/>
              </a:rPr>
              <a:t>What’s Happening Outside</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0" y="1649559"/>
            <a:ext cx="3733799" cy="4516292"/>
          </a:xfrm>
        </p:spPr>
        <p:txBody>
          <a:bodyPr>
            <a:normAutofit lnSpcReduction="10000"/>
          </a:bodyPr>
          <a:lstStyle/>
          <a:p>
            <a:pPr marL="0" indent="0">
              <a:lnSpc>
                <a:spcPct val="114000"/>
              </a:lnSpc>
              <a:buNone/>
            </a:pPr>
            <a:r>
              <a:rPr lang="en-US" altLang="en-US" sz="1800" dirty="0">
                <a:solidFill>
                  <a:schemeClr val="tx2"/>
                </a:solidFill>
                <a:latin typeface="Gill Sans MT" panose="020B0502020104020203" pitchFamily="34" charset="0"/>
              </a:rPr>
              <a:t>NYPD is on scene establishing a perimeter.</a:t>
            </a:r>
          </a:p>
          <a:p>
            <a:pPr marL="0" indent="0">
              <a:lnSpc>
                <a:spcPct val="114000"/>
              </a:lnSpc>
              <a:buNone/>
            </a:pPr>
            <a:endParaRPr lang="en-US" altLang="en-US" sz="400" dirty="0">
              <a:solidFill>
                <a:schemeClr val="tx2"/>
              </a:solidFill>
              <a:latin typeface="Gill Sans MT" panose="020B0502020104020203" pitchFamily="34" charset="0"/>
            </a:endParaRPr>
          </a:p>
          <a:p>
            <a:pPr marL="0" indent="0">
              <a:lnSpc>
                <a:spcPct val="114000"/>
              </a:lnSpc>
              <a:buNone/>
            </a:pPr>
            <a:r>
              <a:rPr lang="en-US" altLang="en-US" sz="1800" dirty="0">
                <a:solidFill>
                  <a:schemeClr val="tx2"/>
                </a:solidFill>
                <a:latin typeface="Gill Sans MT" panose="020B0502020104020203" pitchFamily="34" charset="0"/>
              </a:rPr>
              <a:t>FDNY is evaluating life safety issues and impacts. FDNY-EMS is requesting resources to stabilize and treat individuals.</a:t>
            </a:r>
          </a:p>
          <a:p>
            <a:pPr marL="0" indent="0">
              <a:lnSpc>
                <a:spcPct val="114000"/>
              </a:lnSpc>
              <a:buNone/>
            </a:pPr>
            <a:endParaRPr lang="en-US" altLang="en-US" sz="400" dirty="0">
              <a:solidFill>
                <a:schemeClr val="tx2"/>
              </a:solidFill>
              <a:latin typeface="Gill Sans MT" panose="020B0502020104020203" pitchFamily="34" charset="0"/>
            </a:endParaRPr>
          </a:p>
          <a:p>
            <a:pPr marL="0" indent="0">
              <a:lnSpc>
                <a:spcPct val="114000"/>
              </a:lnSpc>
              <a:buNone/>
            </a:pPr>
            <a:r>
              <a:rPr lang="en-US" altLang="en-US" sz="1800" dirty="0">
                <a:solidFill>
                  <a:schemeClr val="tx2"/>
                </a:solidFill>
                <a:latin typeface="Gill Sans MT" panose="020B0502020104020203" pitchFamily="34" charset="0"/>
              </a:rPr>
              <a:t>Department of Buildings (DOB) has been requested to assess structural impacts.</a:t>
            </a:r>
          </a:p>
          <a:p>
            <a:pPr marL="0" indent="0">
              <a:lnSpc>
                <a:spcPct val="114000"/>
              </a:lnSpc>
              <a:buNone/>
            </a:pPr>
            <a:endParaRPr lang="en-US" altLang="en-US" sz="400" dirty="0">
              <a:solidFill>
                <a:schemeClr val="tx2"/>
              </a:solidFill>
              <a:latin typeface="Gill Sans MT" panose="020B0502020104020203" pitchFamily="34" charset="0"/>
            </a:endParaRPr>
          </a:p>
          <a:p>
            <a:pPr marL="0" indent="0">
              <a:lnSpc>
                <a:spcPct val="114000"/>
              </a:lnSpc>
              <a:buNone/>
            </a:pPr>
            <a:r>
              <a:rPr lang="en-US" altLang="en-US" sz="1800" dirty="0">
                <a:solidFill>
                  <a:schemeClr val="tx2"/>
                </a:solidFill>
                <a:latin typeface="Gill Sans MT" panose="020B0502020104020203" pitchFamily="34" charset="0"/>
              </a:rPr>
              <a:t>Con Edison is in the process of shutting down power and steam.</a:t>
            </a:r>
          </a:p>
          <a:p>
            <a:pPr marL="0" indent="0">
              <a:lnSpc>
                <a:spcPct val="114000"/>
              </a:lnSpc>
              <a:buNone/>
            </a:pPr>
            <a:endParaRPr lang="en-US" altLang="en-US" sz="400" dirty="0">
              <a:solidFill>
                <a:schemeClr val="tx2"/>
              </a:solidFill>
              <a:latin typeface="Gill Sans MT" panose="020B0502020104020203" pitchFamily="34" charset="0"/>
            </a:endParaRPr>
          </a:p>
          <a:p>
            <a:pPr marL="0" indent="0">
              <a:lnSpc>
                <a:spcPct val="114000"/>
              </a:lnSpc>
              <a:buNone/>
            </a:pPr>
            <a:r>
              <a:rPr lang="en-US" altLang="en-US" sz="1800" dirty="0">
                <a:solidFill>
                  <a:schemeClr val="tx2"/>
                </a:solidFill>
                <a:latin typeface="Gill Sans MT" panose="020B0502020104020203" pitchFamily="34" charset="0"/>
              </a:rPr>
              <a:t>NYC Emergency Management is facilitating an initial interagency meeting.</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10:10 AM</a:t>
            </a:r>
          </a:p>
          <a:p>
            <a:endParaRPr lang="en-US" dirty="0">
              <a:latin typeface="Gill Sans MT" panose="020B050202010402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588" y="1828799"/>
            <a:ext cx="4866412" cy="3649809"/>
          </a:xfrm>
          <a:prstGeom prst="rect">
            <a:avLst/>
          </a:prstGeom>
        </p:spPr>
      </p:pic>
    </p:spTree>
    <p:extLst>
      <p:ext uri="{BB962C8B-B14F-4D97-AF65-F5344CB8AC3E}">
        <p14:creationId xmlns:p14="http://schemas.microsoft.com/office/powerpoint/2010/main" val="3235913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altLang="en-US" sz="3200" dirty="0">
                <a:latin typeface="Gill Sans MT" panose="020B0502020104020203" pitchFamily="34" charset="0"/>
              </a:rPr>
              <a:t>All Present and Accounted For?</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0" y="1649559"/>
            <a:ext cx="8231187" cy="4516292"/>
          </a:xfrm>
        </p:spPr>
        <p:txBody>
          <a:bodyPr>
            <a:normAutofit/>
          </a:bodyPr>
          <a:lstStyle/>
          <a:p>
            <a:pPr marL="0" indent="0">
              <a:lnSpc>
                <a:spcPct val="114000"/>
              </a:lnSpc>
              <a:buNone/>
            </a:pPr>
            <a:r>
              <a:rPr lang="en-US" altLang="en-US" sz="2400" dirty="0">
                <a:solidFill>
                  <a:schemeClr val="tx2"/>
                </a:solidFill>
                <a:latin typeface="Gill Sans MT" panose="020B0502020104020203" pitchFamily="34" charset="0"/>
              </a:rPr>
              <a:t>The police have blocked off access to your block. People are saying that a steam pipe below the street exploded. Employees are clustered at the designated assembly area two blocks away. </a:t>
            </a:r>
          </a:p>
          <a:p>
            <a:pPr>
              <a:lnSpc>
                <a:spcPct val="114000"/>
              </a:lnSpc>
            </a:pPr>
            <a:r>
              <a:rPr lang="en-US" altLang="en-US" sz="2400" dirty="0">
                <a:solidFill>
                  <a:schemeClr val="tx2"/>
                </a:solidFill>
                <a:latin typeface="Gill Sans MT" panose="020B0502020104020203" pitchFamily="34" charset="0"/>
              </a:rPr>
              <a:t>A co-worker reminds you, “Elliot and Fran are both out at meetings. Somebody should call them.” </a:t>
            </a:r>
          </a:p>
          <a:p>
            <a:pPr>
              <a:lnSpc>
                <a:spcPct val="114000"/>
              </a:lnSpc>
            </a:pPr>
            <a:r>
              <a:rPr lang="en-US" altLang="en-US" sz="2400" dirty="0">
                <a:solidFill>
                  <a:schemeClr val="tx2"/>
                </a:solidFill>
                <a:latin typeface="Gill Sans MT" panose="020B0502020104020203" pitchFamily="34" charset="0"/>
              </a:rPr>
              <a:t>Another co-worker mentions that other employees haven’t yet arrived at work for the day, and then says, “Oh! I got a text message from Bob. He’s in the ambulance with Anna. She seems fine, but she hit her head and they want to make sure she’s okay.”</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10:15 AM</a:t>
            </a:r>
          </a:p>
          <a:p>
            <a:endParaRPr lang="en-US" dirty="0">
              <a:latin typeface="Gill Sans MT" panose="020B0502020104020203" pitchFamily="34" charset="0"/>
            </a:endParaRPr>
          </a:p>
        </p:txBody>
      </p:sp>
    </p:spTree>
    <p:extLst>
      <p:ext uri="{BB962C8B-B14F-4D97-AF65-F5344CB8AC3E}">
        <p14:creationId xmlns:p14="http://schemas.microsoft.com/office/powerpoint/2010/main" val="2940105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altLang="en-US" sz="3200" dirty="0">
                <a:latin typeface="Gill Sans MT" panose="020B0502020104020203" pitchFamily="34" charset="0"/>
              </a:rPr>
              <a:t>The City’s Response Continues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1" y="1709529"/>
            <a:ext cx="4867153" cy="4456321"/>
          </a:xfrm>
        </p:spPr>
        <p:txBody>
          <a:bodyPr>
            <a:normAutofit fontScale="70000" lnSpcReduction="20000"/>
          </a:bodyPr>
          <a:lstStyle/>
          <a:p>
            <a:pPr marL="0" indent="0">
              <a:lnSpc>
                <a:spcPct val="114000"/>
              </a:lnSpc>
              <a:buNone/>
            </a:pPr>
            <a:r>
              <a:rPr lang="en-US" altLang="en-US" sz="2600" dirty="0">
                <a:solidFill>
                  <a:schemeClr val="tx2"/>
                </a:solidFill>
                <a:latin typeface="Gill Sans MT" panose="020B0502020104020203" pitchFamily="34" charset="0"/>
              </a:rPr>
              <a:t>A CorpNet message is sent out with the following information: </a:t>
            </a:r>
          </a:p>
          <a:p>
            <a:pPr>
              <a:lnSpc>
                <a:spcPct val="114000"/>
              </a:lnSpc>
            </a:pPr>
            <a:r>
              <a:rPr lang="en-US" altLang="en-US" sz="2600" dirty="0">
                <a:solidFill>
                  <a:schemeClr val="tx2"/>
                </a:solidFill>
                <a:latin typeface="Gill Sans MT" panose="020B0502020104020203" pitchFamily="34" charset="0"/>
              </a:rPr>
              <a:t>Department of Environmental Protection (DEP) is testing for environmental contaminants. </a:t>
            </a:r>
          </a:p>
          <a:p>
            <a:pPr>
              <a:lnSpc>
                <a:spcPct val="114000"/>
              </a:lnSpc>
            </a:pPr>
            <a:r>
              <a:rPr lang="en-US" altLang="en-US" sz="2600" dirty="0">
                <a:solidFill>
                  <a:schemeClr val="tx2"/>
                </a:solidFill>
                <a:latin typeface="Gill Sans MT" panose="020B0502020104020203" pitchFamily="34" charset="0"/>
              </a:rPr>
              <a:t>Con Edison has shut down power and steam service and is doing an assessment. </a:t>
            </a:r>
          </a:p>
          <a:p>
            <a:pPr>
              <a:lnSpc>
                <a:spcPct val="114000"/>
              </a:lnSpc>
            </a:pPr>
            <a:r>
              <a:rPr lang="en-US" altLang="en-US" sz="2600" dirty="0">
                <a:solidFill>
                  <a:schemeClr val="tx2"/>
                </a:solidFill>
                <a:latin typeface="Gill Sans MT" panose="020B0502020104020203" pitchFamily="34" charset="0"/>
              </a:rPr>
              <a:t>Department of Buildings (DOB) is evaluating the stability of surrounding buildings. </a:t>
            </a:r>
          </a:p>
          <a:p>
            <a:pPr>
              <a:lnSpc>
                <a:spcPct val="114000"/>
              </a:lnSpc>
            </a:pPr>
            <a:r>
              <a:rPr lang="en-US" altLang="en-US" sz="2600" dirty="0">
                <a:solidFill>
                  <a:schemeClr val="tx2"/>
                </a:solidFill>
                <a:latin typeface="Gill Sans MT" panose="020B0502020104020203" pitchFamily="34" charset="0"/>
              </a:rPr>
              <a:t>CEAS (Corporate Emergency Access System) has not been activated due to environmental and life safety concerns.</a:t>
            </a:r>
          </a:p>
          <a:p>
            <a:pPr marL="0" indent="0">
              <a:lnSpc>
                <a:spcPct val="114000"/>
              </a:lnSpc>
              <a:buNone/>
            </a:pPr>
            <a:endParaRPr lang="en-US" altLang="en-US" sz="1300" dirty="0">
              <a:solidFill>
                <a:schemeClr val="tx2"/>
              </a:solidFill>
              <a:latin typeface="Gill Sans MT" panose="020B0502020104020203" pitchFamily="34" charset="0"/>
            </a:endParaRPr>
          </a:p>
          <a:p>
            <a:pPr marL="0" indent="0">
              <a:lnSpc>
                <a:spcPct val="114000"/>
              </a:lnSpc>
              <a:buNone/>
            </a:pPr>
            <a:r>
              <a:rPr lang="en-US" altLang="en-US" sz="2600" dirty="0">
                <a:solidFill>
                  <a:schemeClr val="tx2"/>
                </a:solidFill>
                <a:latin typeface="Gill Sans MT" panose="020B0502020104020203" pitchFamily="34" charset="0"/>
              </a:rPr>
              <a:t>An NYPD officer on the perimeter tells you that access to the block will be shut down for at least several more hours, and potentially for several days.</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10:25 AM</a:t>
            </a:r>
          </a:p>
          <a:p>
            <a:endParaRPr lang="en-US" dirty="0">
              <a:latin typeface="Gill Sans MT" panose="020B0502020104020203"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155" r="26851"/>
          <a:stretch/>
        </p:blipFill>
        <p:spPr>
          <a:xfrm>
            <a:off x="5625296" y="1549022"/>
            <a:ext cx="3518704" cy="4043407"/>
          </a:xfrm>
          <a:prstGeom prst="rect">
            <a:avLst/>
          </a:prstGeom>
        </p:spPr>
      </p:pic>
    </p:spTree>
    <p:extLst>
      <p:ext uri="{BB962C8B-B14F-4D97-AF65-F5344CB8AC3E}">
        <p14:creationId xmlns:p14="http://schemas.microsoft.com/office/powerpoint/2010/main" val="3420054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altLang="en-US" sz="3200" dirty="0">
                <a:latin typeface="Gill Sans MT" panose="020B0502020104020203" pitchFamily="34" charset="0"/>
              </a:rPr>
              <a:t>What Now?</a:t>
            </a:r>
            <a:endParaRPr lang="en-US" sz="3200" dirty="0">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10:30 AM</a:t>
            </a:r>
          </a:p>
          <a:p>
            <a:endParaRPr lang="en-US" dirty="0">
              <a:latin typeface="Gill Sans MT" panose="020B0502020104020203" pitchFamily="34" charset="0"/>
            </a:endParaRPr>
          </a:p>
        </p:txBody>
      </p:sp>
      <p:sp>
        <p:nvSpPr>
          <p:cNvPr id="6" name="Content Placeholder 2"/>
          <p:cNvSpPr txBox="1">
            <a:spLocks/>
          </p:cNvSpPr>
          <p:nvPr/>
        </p:nvSpPr>
        <p:spPr>
          <a:xfrm>
            <a:off x="455613" y="1649558"/>
            <a:ext cx="8231187" cy="4522642"/>
          </a:xfrm>
          <a:prstGeom prst="rect">
            <a:avLst/>
          </a:prstGeom>
        </p:spPr>
        <p:txBody>
          <a:bodyPr lIns="0" tIns="0" rIns="0" bIns="0">
            <a:normAutofit fontScale="92500"/>
          </a:bodyPr>
          <a:lstStyle>
            <a:lvl1pPr marL="256032" indent="-256032" algn="l" defTabSz="4572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1pPr>
            <a:lvl2pPr marL="557784" indent="-285750" algn="l" defTabSz="4572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2pPr>
            <a:lvl3pPr marL="777240" indent="-228600" algn="l" defTabSz="4572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3pPr>
            <a:lvl4pPr marL="1097280" indent="-274320" algn="l" defTabSz="4572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4pPr>
            <a:lvl5pPr marL="1417320" indent="-274320" algn="l" defTabSz="4572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nSpc>
                <a:spcPct val="114000"/>
              </a:lnSpc>
              <a:buNone/>
            </a:pPr>
            <a:r>
              <a:rPr lang="en-US" altLang="en-US" sz="2400" dirty="0">
                <a:solidFill>
                  <a:schemeClr val="tx2"/>
                </a:solidFill>
                <a:latin typeface="Gill Sans MT" panose="020B0502020104020203" pitchFamily="34" charset="0"/>
              </a:rPr>
              <a:t>The employees—at least those that have stayed—are waiting for instructions about what they should do for the rest of the day and tomorrow. </a:t>
            </a:r>
          </a:p>
          <a:p>
            <a:pPr marL="0" indent="0">
              <a:lnSpc>
                <a:spcPct val="114000"/>
              </a:lnSpc>
              <a:buNone/>
            </a:pPr>
            <a:endParaRPr lang="en-US" altLang="en-US" sz="1300" dirty="0">
              <a:solidFill>
                <a:schemeClr val="tx2"/>
              </a:solidFill>
              <a:latin typeface="Gill Sans MT" panose="020B0502020104020203" pitchFamily="34" charset="0"/>
            </a:endParaRPr>
          </a:p>
          <a:p>
            <a:pPr marL="0" indent="0">
              <a:lnSpc>
                <a:spcPct val="114000"/>
              </a:lnSpc>
              <a:buNone/>
            </a:pPr>
            <a:r>
              <a:rPr lang="en-US" altLang="en-US" sz="2400" dirty="0">
                <a:solidFill>
                  <a:schemeClr val="tx2"/>
                </a:solidFill>
                <a:latin typeface="Gill Sans MT" panose="020B0502020104020203" pitchFamily="34" charset="0"/>
              </a:rPr>
              <a:t>An employee goes to Human Resources in private and asks if paychecks for last week will still be issued on time and in the usual way.</a:t>
            </a:r>
          </a:p>
          <a:p>
            <a:pPr marL="0" indent="0">
              <a:lnSpc>
                <a:spcPct val="114000"/>
              </a:lnSpc>
              <a:buNone/>
            </a:pPr>
            <a:endParaRPr lang="en-US" altLang="en-US" sz="1300" dirty="0">
              <a:solidFill>
                <a:schemeClr val="tx2"/>
              </a:solidFill>
              <a:latin typeface="Gill Sans MT" panose="020B0502020104020203" pitchFamily="34" charset="0"/>
            </a:endParaRPr>
          </a:p>
          <a:p>
            <a:pPr marL="0" indent="0">
              <a:lnSpc>
                <a:spcPct val="114000"/>
              </a:lnSpc>
              <a:buNone/>
            </a:pPr>
            <a:r>
              <a:rPr lang="en-US" altLang="en-US" sz="2400" dirty="0">
                <a:solidFill>
                  <a:schemeClr val="tx2"/>
                </a:solidFill>
                <a:latin typeface="Gill Sans MT" panose="020B0502020104020203" pitchFamily="34" charset="0"/>
              </a:rPr>
              <a:t>Another employee left their keys and wallet in the building and needs help getting home.</a:t>
            </a:r>
          </a:p>
          <a:p>
            <a:pPr marL="0" indent="0">
              <a:lnSpc>
                <a:spcPct val="114000"/>
              </a:lnSpc>
              <a:buNone/>
            </a:pPr>
            <a:endParaRPr lang="en-US" altLang="en-US" sz="1300" dirty="0">
              <a:solidFill>
                <a:schemeClr val="tx2"/>
              </a:solidFill>
              <a:latin typeface="Gill Sans MT" panose="020B0502020104020203" pitchFamily="34" charset="0"/>
            </a:endParaRPr>
          </a:p>
          <a:p>
            <a:pPr marL="0" indent="0">
              <a:lnSpc>
                <a:spcPct val="114000"/>
              </a:lnSpc>
              <a:buNone/>
            </a:pPr>
            <a:r>
              <a:rPr lang="en-US" altLang="en-US" sz="2400" dirty="0">
                <a:solidFill>
                  <a:schemeClr val="tx2"/>
                </a:solidFill>
                <a:latin typeface="Gill Sans MT" panose="020B0502020104020203" pitchFamily="34" charset="0"/>
              </a:rPr>
              <a:t>Several television crews have arrived and they are asking the employees questions.</a:t>
            </a:r>
          </a:p>
        </p:txBody>
      </p:sp>
    </p:spTree>
    <p:extLst>
      <p:ext uri="{BB962C8B-B14F-4D97-AF65-F5344CB8AC3E}">
        <p14:creationId xmlns:p14="http://schemas.microsoft.com/office/powerpoint/2010/main" val="3090740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sz="3200" dirty="0">
                <a:latin typeface="Gill Sans MT" panose="020B0502020104020203" pitchFamily="34" charset="0"/>
              </a:rPr>
              <a:t>Press Conference</a:t>
            </a:r>
          </a:p>
        </p:txBody>
      </p:sp>
      <p:sp>
        <p:nvSpPr>
          <p:cNvPr id="3" name="Content Placeholder 2"/>
          <p:cNvSpPr>
            <a:spLocks noGrp="1"/>
          </p:cNvSpPr>
          <p:nvPr>
            <p:ph sz="quarter" idx="4"/>
          </p:nvPr>
        </p:nvSpPr>
        <p:spPr>
          <a:xfrm>
            <a:off x="455613" y="1649557"/>
            <a:ext cx="8231187" cy="4565713"/>
          </a:xfrm>
        </p:spPr>
        <p:txBody>
          <a:bodyPr>
            <a:normAutofit fontScale="85000" lnSpcReduction="20000"/>
          </a:bodyPr>
          <a:lstStyle/>
          <a:p>
            <a:pPr marL="0" indent="0">
              <a:lnSpc>
                <a:spcPct val="114000"/>
              </a:lnSpc>
              <a:buNone/>
            </a:pPr>
            <a:r>
              <a:rPr lang="en-US" altLang="en-US" sz="2400" dirty="0">
                <a:solidFill>
                  <a:schemeClr val="tx2"/>
                </a:solidFill>
                <a:latin typeface="Gill Sans MT" panose="020B0502020104020203" pitchFamily="34" charset="0"/>
              </a:rPr>
              <a:t>You turn on the local news network and learn via the Mayor’s press conference that there was a steam pipe explosion with some impact to surrounding </a:t>
            </a:r>
            <a:r>
              <a:rPr lang="en-US" altLang="en-US" sz="2400" dirty="0" smtClean="0">
                <a:solidFill>
                  <a:schemeClr val="tx2"/>
                </a:solidFill>
                <a:latin typeface="Gill Sans MT" panose="020B0502020104020203" pitchFamily="34" charset="0"/>
              </a:rPr>
              <a:t>structures. The </a:t>
            </a:r>
            <a:r>
              <a:rPr lang="en-US" altLang="en-US" sz="2400" dirty="0">
                <a:solidFill>
                  <a:schemeClr val="tx2"/>
                </a:solidFill>
                <a:latin typeface="Gill Sans MT" panose="020B0502020104020203" pitchFamily="34" charset="0"/>
              </a:rPr>
              <a:t>broadcast camera pans the site and you see what looks to be your building with multiple blown-out windows. The Mayor states that, due to concerns about asbestos, access to the block will be limited for the next few days. </a:t>
            </a:r>
          </a:p>
          <a:p>
            <a:pPr marL="0" indent="0">
              <a:lnSpc>
                <a:spcPct val="114000"/>
              </a:lnSpc>
              <a:buNone/>
            </a:pPr>
            <a:endParaRPr lang="en-US" altLang="en-US" sz="1300" dirty="0">
              <a:solidFill>
                <a:schemeClr val="tx2"/>
              </a:solidFill>
              <a:latin typeface="Gill Sans MT" panose="020B0502020104020203" pitchFamily="34" charset="0"/>
            </a:endParaRPr>
          </a:p>
          <a:p>
            <a:pPr marL="0" indent="0">
              <a:lnSpc>
                <a:spcPct val="114000"/>
              </a:lnSpc>
              <a:buNone/>
            </a:pPr>
            <a:r>
              <a:rPr lang="en-US" altLang="en-US" sz="2400" dirty="0">
                <a:solidFill>
                  <a:schemeClr val="tx2"/>
                </a:solidFill>
                <a:latin typeface="Gill Sans MT" panose="020B0502020104020203" pitchFamily="34" charset="0"/>
              </a:rPr>
              <a:t>The following weather segment mentions the high chance for rain this evening. </a:t>
            </a:r>
          </a:p>
          <a:p>
            <a:pPr marL="0" indent="0">
              <a:lnSpc>
                <a:spcPct val="114000"/>
              </a:lnSpc>
              <a:buNone/>
            </a:pPr>
            <a:endParaRPr lang="en-US" altLang="en-US" sz="2400" dirty="0">
              <a:solidFill>
                <a:schemeClr val="tx2"/>
              </a:solidFill>
              <a:latin typeface="Gill Sans MT" panose="020B0502020104020203" pitchFamily="34" charset="0"/>
            </a:endParaRPr>
          </a:p>
          <a:p>
            <a:pPr marL="0" indent="0">
              <a:lnSpc>
                <a:spcPct val="114000"/>
              </a:lnSpc>
              <a:buNone/>
            </a:pPr>
            <a:r>
              <a:rPr lang="en-US" altLang="en-US" sz="2400" dirty="0">
                <a:solidFill>
                  <a:schemeClr val="tx2"/>
                </a:solidFill>
                <a:latin typeface="Gill Sans MT" panose="020B0502020104020203" pitchFamily="34" charset="0"/>
              </a:rPr>
              <a:t>Pressing issues to </a:t>
            </a:r>
            <a:r>
              <a:rPr lang="en-US" altLang="en-US" sz="2400" dirty="0" smtClean="0">
                <a:solidFill>
                  <a:schemeClr val="tx2"/>
                </a:solidFill>
                <a:latin typeface="Gill Sans MT" panose="020B0502020104020203" pitchFamily="34" charset="0"/>
              </a:rPr>
              <a:t>consider:</a:t>
            </a:r>
            <a:endParaRPr lang="en-US" altLang="en-US" sz="2400" dirty="0">
              <a:solidFill>
                <a:schemeClr val="tx2"/>
              </a:solidFill>
              <a:latin typeface="Gill Sans MT" panose="020B0502020104020203" pitchFamily="34" charset="0"/>
            </a:endParaRPr>
          </a:p>
          <a:p>
            <a:pPr>
              <a:lnSpc>
                <a:spcPct val="114000"/>
              </a:lnSpc>
            </a:pPr>
            <a:r>
              <a:rPr lang="en-US" altLang="en-US" sz="2400" dirty="0">
                <a:solidFill>
                  <a:schemeClr val="tx2"/>
                </a:solidFill>
                <a:latin typeface="Gill Sans MT" panose="020B0502020104020203" pitchFamily="34" charset="0"/>
              </a:rPr>
              <a:t>Your organization’s equipment and computer servers, not to mention any documents that were left out at the time.</a:t>
            </a:r>
          </a:p>
          <a:p>
            <a:pPr>
              <a:lnSpc>
                <a:spcPct val="114000"/>
              </a:lnSpc>
            </a:pPr>
            <a:r>
              <a:rPr lang="en-US" altLang="en-US" sz="2400" dirty="0">
                <a:solidFill>
                  <a:schemeClr val="tx2"/>
                </a:solidFill>
                <a:latin typeface="Gill Sans MT" panose="020B0502020104020203" pitchFamily="34" charset="0"/>
              </a:rPr>
              <a:t>Your organization will have to run without access to its primary facility for the rest of the week.</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Afternoon, 1:00 PM</a:t>
            </a:r>
          </a:p>
        </p:txBody>
      </p:sp>
    </p:spTree>
    <p:extLst>
      <p:ext uri="{BB962C8B-B14F-4D97-AF65-F5344CB8AC3E}">
        <p14:creationId xmlns:p14="http://schemas.microsoft.com/office/powerpoint/2010/main" val="1993176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649559"/>
            <a:ext cx="8231187" cy="4516291"/>
          </a:xfrm>
        </p:spPr>
        <p:txBody>
          <a:bodyPr/>
          <a:lstStyle/>
          <a:p>
            <a:pPr>
              <a:lnSpc>
                <a:spcPct val="114000"/>
              </a:lnSpc>
            </a:pPr>
            <a:r>
              <a:rPr lang="en-US" altLang="en-US" dirty="0">
                <a:latin typeface="Gill Sans MT" panose="020B0502020104020203" pitchFamily="34" charset="0"/>
              </a:rPr>
              <a:t>For exercise purposes, this marks the end of the immediate response to the steam pipe rupture </a:t>
            </a:r>
            <a:r>
              <a:rPr lang="en-US" altLang="en-US" dirty="0" smtClean="0">
                <a:latin typeface="Gill Sans MT" panose="020B0502020104020203" pitchFamily="34" charset="0"/>
              </a:rPr>
              <a:t>incident.  As </a:t>
            </a:r>
            <a:r>
              <a:rPr lang="en-US" altLang="en-US" dirty="0">
                <a:latin typeface="Gill Sans MT" panose="020B0502020104020203" pitchFamily="34" charset="0"/>
              </a:rPr>
              <a:t>response transitions to recovery, your organization may have to consider issues such as client contact, damage assessment, continuity operations, and the insurance adjustment process.</a:t>
            </a:r>
          </a:p>
          <a:p>
            <a:pPr>
              <a:lnSpc>
                <a:spcPct val="114000"/>
              </a:lnSpc>
            </a:pPr>
            <a:endParaRPr lang="en-US" altLang="en-US" sz="1200" dirty="0">
              <a:latin typeface="Gill Sans MT" panose="020B0502020104020203" pitchFamily="34" charset="0"/>
            </a:endParaRPr>
          </a:p>
          <a:p>
            <a:pPr>
              <a:lnSpc>
                <a:spcPct val="114000"/>
              </a:lnSpc>
            </a:pPr>
            <a:r>
              <a:rPr lang="en-US" altLang="en-US" dirty="0">
                <a:latin typeface="Gill Sans MT" panose="020B0502020104020203" pitchFamily="34" charset="0"/>
              </a:rPr>
              <a:t>This recovery phase will be the subject of a forthcoming scenario in NYC Emergency Management’s </a:t>
            </a:r>
            <a:r>
              <a:rPr lang="en-US" altLang="en-US" dirty="0" smtClean="0">
                <a:latin typeface="Gill Sans MT" panose="020B0502020104020203" pitchFamily="34" charset="0"/>
              </a:rPr>
              <a:t>Tabletop Exercise Toolkit.</a:t>
            </a:r>
            <a:endParaRPr lang="en-US" altLang="en-US" dirty="0">
              <a:latin typeface="Gill Sans MT" panose="020B0502020104020203" pitchFamily="34" charset="0"/>
            </a:endParaRPr>
          </a:p>
          <a:p>
            <a:pPr>
              <a:lnSpc>
                <a:spcPct val="114000"/>
              </a:lnSpc>
            </a:pPr>
            <a:endParaRPr lang="en-US" altLang="en-US" sz="1200" dirty="0">
              <a:latin typeface="Gill Sans MT" panose="020B0502020104020203" pitchFamily="34" charset="0"/>
            </a:endParaRPr>
          </a:p>
          <a:p>
            <a:pPr>
              <a:lnSpc>
                <a:spcPct val="114000"/>
              </a:lnSpc>
            </a:pPr>
            <a:r>
              <a:rPr lang="en-US" altLang="en-US" dirty="0">
                <a:latin typeface="Gill Sans MT" panose="020B0502020104020203" pitchFamily="34" charset="0"/>
              </a:rPr>
              <a:t>For more information about the </a:t>
            </a:r>
            <a:r>
              <a:rPr lang="en-US" altLang="en-US" smtClean="0">
                <a:latin typeface="Gill Sans MT" panose="020B0502020104020203" pitchFamily="34" charset="0"/>
              </a:rPr>
              <a:t>resources that </a:t>
            </a:r>
            <a:r>
              <a:rPr lang="en-US" altLang="en-US" dirty="0">
                <a:latin typeface="Gill Sans MT" panose="020B0502020104020203" pitchFamily="34" charset="0"/>
              </a:rPr>
              <a:t>NYC Emergency Management </a:t>
            </a:r>
            <a:r>
              <a:rPr lang="en-US" altLang="en-US" dirty="0" smtClean="0">
                <a:latin typeface="Gill Sans MT" panose="020B0502020104020203" pitchFamily="34" charset="0"/>
              </a:rPr>
              <a:t>has available for organizations, </a:t>
            </a:r>
            <a:r>
              <a:rPr lang="en-US" altLang="en-US" dirty="0">
                <a:latin typeface="Gill Sans MT" panose="020B0502020104020203" pitchFamily="34" charset="0"/>
              </a:rPr>
              <a:t>please visit us at </a:t>
            </a:r>
            <a:r>
              <a:rPr lang="en-US" altLang="en-US" dirty="0">
                <a:latin typeface="Gill Sans MT" panose="020B0502020104020203" pitchFamily="34" charset="0"/>
                <a:hlinkClick r:id="rId2" action="ppaction://hlinkfile"/>
              </a:rPr>
              <a:t>NYC.gov/</a:t>
            </a:r>
            <a:r>
              <a:rPr lang="en-US" altLang="en-US" dirty="0" err="1">
                <a:latin typeface="Gill Sans MT" panose="020B0502020104020203" pitchFamily="34" charset="0"/>
                <a:hlinkClick r:id="rId2" action="ppaction://hlinkfile"/>
              </a:rPr>
              <a:t>emergencymanagement</a:t>
            </a:r>
            <a:r>
              <a:rPr lang="en-US" altLang="en-US" dirty="0">
                <a:latin typeface="Gill Sans MT" panose="020B0502020104020203" pitchFamily="34" charset="0"/>
              </a:rPr>
              <a:t> or email us at </a:t>
            </a:r>
            <a:r>
              <a:rPr lang="en-US" altLang="en-US" dirty="0">
                <a:latin typeface="Gill Sans MT" panose="020B0502020104020203" pitchFamily="34" charset="0"/>
                <a:hlinkClick r:id="rId3"/>
              </a:rPr>
              <a:t>publicprivate@oem.nyc.gov</a:t>
            </a:r>
            <a:r>
              <a:rPr lang="en-US" altLang="en-US" dirty="0">
                <a:latin typeface="Gill Sans MT" panose="020B0502020104020203" pitchFamily="34" charset="0"/>
              </a:rPr>
              <a:t>. </a:t>
            </a:r>
          </a:p>
        </p:txBody>
      </p:sp>
      <p:sp>
        <p:nvSpPr>
          <p:cNvPr id="9" name="Text Placeholder 1"/>
          <p:cNvSpPr>
            <a:spLocks noGrp="1"/>
          </p:cNvSpPr>
          <p:nvPr>
            <p:ph type="body" sz="quarter" idx="3"/>
          </p:nvPr>
        </p:nvSpPr>
        <p:spPr>
          <a:xfrm>
            <a:off x="457200" y="381560"/>
            <a:ext cx="8229600" cy="594937"/>
          </a:xfrm>
        </p:spPr>
        <p:txBody>
          <a:bodyPr/>
          <a:lstStyle/>
          <a:p>
            <a:r>
              <a:rPr lang="en-US" sz="3200" dirty="0">
                <a:latin typeface="Gill Sans MT" panose="020B0502020104020203" pitchFamily="34" charset="0"/>
              </a:rPr>
              <a:t>Moving Forward</a:t>
            </a:r>
          </a:p>
        </p:txBody>
      </p:sp>
    </p:spTree>
    <p:extLst>
      <p:ext uri="{BB962C8B-B14F-4D97-AF65-F5344CB8AC3E}">
        <p14:creationId xmlns:p14="http://schemas.microsoft.com/office/powerpoint/2010/main" val="3694554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457200" y="1460223"/>
            <a:ext cx="8458200" cy="45719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800" b="1" dirty="0">
              <a:solidFill>
                <a:schemeClr val="bg1"/>
              </a:solidFill>
              <a:latin typeface="Interstate-Regular"/>
            </a:endParaRPr>
          </a:p>
          <a:p>
            <a:pPr marL="0" indent="0">
              <a:buFont typeface="Arial"/>
              <a:buNone/>
            </a:pPr>
            <a:endParaRPr lang="en-US" sz="2400" dirty="0">
              <a:solidFill>
                <a:schemeClr val="bg1"/>
              </a:solidFill>
              <a:latin typeface="Interstate-Regular"/>
            </a:endParaRPr>
          </a:p>
          <a:p>
            <a:pPr marL="0" indent="0">
              <a:buFont typeface="Arial"/>
              <a:buNone/>
            </a:pPr>
            <a:endParaRPr lang="en-US" sz="2400" dirty="0">
              <a:solidFill>
                <a:schemeClr val="bg1"/>
              </a:solidFill>
              <a:latin typeface="Interstate-Regular"/>
            </a:endParaRPr>
          </a:p>
          <a:p>
            <a:pPr marL="0" indent="0">
              <a:buFont typeface="Arial"/>
              <a:buNone/>
            </a:pPr>
            <a:endParaRPr lang="en-US" sz="2400" dirty="0">
              <a:solidFill>
                <a:schemeClr val="bg1"/>
              </a:solidFill>
              <a:latin typeface="Interstate-Regular"/>
            </a:endParaRPr>
          </a:p>
          <a:p>
            <a:pPr marL="0" indent="0">
              <a:buFont typeface="Arial"/>
              <a:buNone/>
            </a:pPr>
            <a:endParaRPr lang="en-US" sz="2400" b="1" dirty="0">
              <a:solidFill>
                <a:schemeClr val="bg1"/>
              </a:solidFill>
              <a:latin typeface="Interstate-Regular"/>
            </a:endParaRPr>
          </a:p>
          <a:p>
            <a:pPr marL="0" indent="0">
              <a:buFont typeface="Arial"/>
              <a:buNone/>
            </a:pPr>
            <a:endParaRPr lang="en-US" sz="2400" dirty="0">
              <a:solidFill>
                <a:schemeClr val="bg1"/>
              </a:solidFill>
              <a:latin typeface="Interstate-Regular"/>
            </a:endParaRPr>
          </a:p>
        </p:txBody>
      </p:sp>
      <p:sp>
        <p:nvSpPr>
          <p:cNvPr id="5" name="Text Placeholder 1"/>
          <p:cNvSpPr>
            <a:spLocks noGrp="1"/>
          </p:cNvSpPr>
          <p:nvPr>
            <p:ph type="body" idx="14"/>
          </p:nvPr>
        </p:nvSpPr>
        <p:spPr>
          <a:xfrm>
            <a:off x="0" y="3121747"/>
            <a:ext cx="9144000" cy="614505"/>
          </a:xfrm>
        </p:spPr>
        <p:txBody>
          <a:bodyPr/>
          <a:lstStyle/>
          <a:p>
            <a:pPr algn="ctr"/>
            <a:r>
              <a:rPr lang="en-US" dirty="0"/>
              <a:t>Thank you</a:t>
            </a:r>
          </a:p>
        </p:txBody>
      </p:sp>
    </p:spTree>
    <p:extLst>
      <p:ext uri="{BB962C8B-B14F-4D97-AF65-F5344CB8AC3E}">
        <p14:creationId xmlns:p14="http://schemas.microsoft.com/office/powerpoint/2010/main" val="190480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219200"/>
            <a:ext cx="8383587" cy="4876800"/>
          </a:xfrm>
        </p:spPr>
        <p:txBody>
          <a:bodyPr/>
          <a:lstStyle/>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Don’t fight the scenario! </a:t>
            </a:r>
            <a:r>
              <a:rPr lang="en-US" altLang="en-US" dirty="0" smtClean="0">
                <a:latin typeface="Gill Sans MT" panose="020B0502020104020203" pitchFamily="34" charset="0"/>
              </a:rPr>
              <a:t>It is a tool to guide the discussion</a:t>
            </a:r>
            <a:r>
              <a:rPr lang="en-US" altLang="en-US" dirty="0" smtClean="0">
                <a:latin typeface="Gill Sans MT" panose="020B0502020104020203" pitchFamily="34" charset="0"/>
              </a:rPr>
              <a:t>.</a:t>
            </a:r>
            <a:endParaRPr lang="en-US" altLang="en-US" dirty="0">
              <a:latin typeface="Gill Sans MT" panose="020B0502020104020203" pitchFamily="34" charset="0"/>
            </a:endParaRP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This exercise will be </a:t>
            </a:r>
            <a:r>
              <a:rPr lang="en-US" altLang="en-US" dirty="0">
                <a:latin typeface="Gill Sans MT" panose="020B0502020104020203" pitchFamily="34" charset="0"/>
              </a:rPr>
              <a:t>h</a:t>
            </a:r>
            <a:r>
              <a:rPr lang="en-US" altLang="en-US" dirty="0" smtClean="0">
                <a:latin typeface="Gill Sans MT" panose="020B0502020104020203" pitchFamily="34" charset="0"/>
              </a:rPr>
              <a:t>eld in an open, low-stress, no-fault environment. Varying viewpoints, even disagreements, are expected.</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Respond to the scenario using your knowledge of </a:t>
            </a:r>
            <a:r>
              <a:rPr lang="en-US" altLang="en-US" dirty="0" smtClean="0">
                <a:latin typeface="Gill Sans MT" panose="020B0502020104020203" pitchFamily="34" charset="0"/>
              </a:rPr>
              <a:t>your organization’s current plans and capabilities.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Decisions are not precedent-setting and may not reflect your organization’s final position on a given issue. This exercise is an opportunity to discuss and present multiple options and possible solutions.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Issue identification is not as valuable as suggestions and recommended actions that could improve response efforts. Problem-solving efforts should be the focus.</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The Parking Lot</a:t>
            </a:r>
            <a:r>
              <a:rPr lang="en-US" altLang="en-US" smtClean="0">
                <a:latin typeface="Gill Sans MT" panose="020B0502020104020203" pitchFamily="34" charset="0"/>
              </a:rPr>
              <a:t>:  A </a:t>
            </a:r>
            <a:r>
              <a:rPr lang="en-US" altLang="en-US" dirty="0" smtClean="0">
                <a:latin typeface="Gill Sans MT" panose="020B0502020104020203" pitchFamily="34" charset="0"/>
              </a:rPr>
              <a:t>place to note ideas that can be discussed at a later time.</a:t>
            </a:r>
            <a:endParaRPr lang="en-US" altLang="en-US" dirty="0">
              <a:latin typeface="Gill Sans MT" panose="020B0502020104020203" pitchFamily="34" charset="0"/>
            </a:endParaRPr>
          </a:p>
        </p:txBody>
      </p:sp>
      <p:sp>
        <p:nvSpPr>
          <p:cNvPr id="9" name="Text Placeholder 1"/>
          <p:cNvSpPr>
            <a:spLocks noGrp="1"/>
          </p:cNvSpPr>
          <p:nvPr>
            <p:ph type="body" sz="quarter" idx="3"/>
          </p:nvPr>
        </p:nvSpPr>
        <p:spPr>
          <a:xfrm>
            <a:off x="455613" y="381560"/>
            <a:ext cx="8229600" cy="594937"/>
          </a:xfrm>
        </p:spPr>
        <p:txBody>
          <a:bodyPr/>
          <a:lstStyle/>
          <a:p>
            <a:r>
              <a:rPr lang="en-US" sz="3200" dirty="0" smtClean="0">
                <a:latin typeface="Gill Sans MT" panose="020B0502020104020203" pitchFamily="34" charset="0"/>
              </a:rPr>
              <a:t>Ground Rules</a:t>
            </a:r>
            <a:endParaRPr lang="en-US" sz="3200" dirty="0">
              <a:latin typeface="Gill Sans MT" panose="020B0502020104020203" pitchFamily="34" charset="0"/>
            </a:endParaRPr>
          </a:p>
        </p:txBody>
      </p:sp>
    </p:spTree>
    <p:extLst>
      <p:ext uri="{BB962C8B-B14F-4D97-AF65-F5344CB8AC3E}">
        <p14:creationId xmlns:p14="http://schemas.microsoft.com/office/powerpoint/2010/main" val="328485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649559"/>
            <a:ext cx="8231187" cy="4516291"/>
          </a:xfrm>
        </p:spPr>
        <p:txBody>
          <a:bodyPr/>
          <a:lstStyle/>
          <a:p>
            <a:pPr>
              <a:lnSpc>
                <a:spcPct val="114000"/>
              </a:lnSpc>
            </a:pPr>
            <a:r>
              <a:rPr lang="en-US" altLang="en-US" sz="2400" dirty="0">
                <a:latin typeface="Gill Sans MT" panose="020B0502020104020203" pitchFamily="34" charset="0"/>
              </a:rPr>
              <a:t>It is a sunny Tuesday morning in New York </a:t>
            </a:r>
            <a:r>
              <a:rPr lang="en-US" altLang="en-US" sz="2400" dirty="0" smtClean="0">
                <a:latin typeface="Gill Sans MT" panose="020B0502020104020203" pitchFamily="34" charset="0"/>
              </a:rPr>
              <a:t>City </a:t>
            </a:r>
            <a:r>
              <a:rPr lang="en-US" altLang="en-US" sz="2400" dirty="0">
                <a:latin typeface="Gill Sans MT" panose="020B0502020104020203" pitchFamily="34" charset="0"/>
              </a:rPr>
              <a:t>and business activities for the week are in full swing.  Most employees have already arrived, though there are a few late arrivals who haven’t yet reported in. Several employees are out of the office at meetings in other parts of the city.</a:t>
            </a:r>
            <a:endParaRPr lang="en-US" altLang="en-US" sz="1200" dirty="0">
              <a:latin typeface="Gill Sans MT" panose="020B0502020104020203" pitchFamily="34" charset="0"/>
            </a:endParaRPr>
          </a:p>
          <a:p>
            <a:pPr>
              <a:lnSpc>
                <a:spcPct val="114000"/>
              </a:lnSpc>
            </a:pPr>
            <a:endParaRPr lang="en-US" altLang="en-US" sz="1200" dirty="0">
              <a:latin typeface="Gill Sans MT" panose="020B0502020104020203" pitchFamily="34" charset="0"/>
            </a:endParaRPr>
          </a:p>
          <a:p>
            <a:pPr>
              <a:lnSpc>
                <a:spcPct val="114000"/>
              </a:lnSpc>
            </a:pPr>
            <a:r>
              <a:rPr lang="en-US" altLang="en-US" sz="2400" dirty="0">
                <a:latin typeface="Gill Sans MT" panose="020B0502020104020203" pitchFamily="34" charset="0"/>
              </a:rPr>
              <a:t>One of the employees,  Anna, announces that she is going next door on a coffee run and asks if anybody wants anything. Two other employees, Bob and Charles, decide to go with her.</a:t>
            </a:r>
          </a:p>
        </p:txBody>
      </p:sp>
      <p:sp>
        <p:nvSpPr>
          <p:cNvPr id="9" name="Text Placeholder 1"/>
          <p:cNvSpPr>
            <a:spLocks noGrp="1"/>
          </p:cNvSpPr>
          <p:nvPr>
            <p:ph type="body" sz="quarter" idx="3"/>
          </p:nvPr>
        </p:nvSpPr>
        <p:spPr>
          <a:xfrm>
            <a:off x="457200" y="381560"/>
            <a:ext cx="8229600" cy="594937"/>
          </a:xfrm>
        </p:spPr>
        <p:txBody>
          <a:bodyPr/>
          <a:lstStyle/>
          <a:p>
            <a:r>
              <a:rPr lang="en-US" sz="3200" dirty="0">
                <a:latin typeface="Gill Sans MT" panose="020B0502020104020203" pitchFamily="34" charset="0"/>
              </a:rPr>
              <a:t>Background</a:t>
            </a:r>
          </a:p>
        </p:txBody>
      </p:sp>
      <p:sp>
        <p:nvSpPr>
          <p:cNvPr id="10" name="Text Placeholder 3"/>
          <p:cNvSpPr>
            <a:spLocks noGrp="1"/>
          </p:cNvSpPr>
          <p:nvPr>
            <p:ph type="body" sz="quarter" idx="10"/>
          </p:nvPr>
        </p:nvSpPr>
        <p:spPr>
          <a:xfrm>
            <a:off x="457200" y="954085"/>
            <a:ext cx="8229600" cy="381561"/>
          </a:xfrm>
        </p:spPr>
        <p:txBody>
          <a:bodyPr/>
          <a:lstStyle/>
          <a:p>
            <a:r>
              <a:rPr lang="en-US">
                <a:latin typeface="Gill Sans MT" panose="020B0502020104020203" pitchFamily="34" charset="0"/>
              </a:rPr>
              <a:t>Tuesday Morning, </a:t>
            </a:r>
            <a:r>
              <a:rPr lang="en-US" dirty="0">
                <a:latin typeface="Gill Sans MT" panose="020B0502020104020203" pitchFamily="34" charset="0"/>
              </a:rPr>
              <a:t>9:30 AM</a:t>
            </a:r>
          </a:p>
          <a:p>
            <a:endParaRPr lang="en-US" dirty="0">
              <a:latin typeface="Gill Sans MT" panose="020B0502020104020203" pitchFamily="34" charset="0"/>
            </a:endParaRPr>
          </a:p>
        </p:txBody>
      </p:sp>
    </p:spTree>
    <p:extLst>
      <p:ext uri="{BB962C8B-B14F-4D97-AF65-F5344CB8AC3E}">
        <p14:creationId xmlns:p14="http://schemas.microsoft.com/office/powerpoint/2010/main" val="325616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a:latin typeface="Gill Sans MT" panose="020B0502020104020203" pitchFamily="34" charset="0"/>
              </a:rPr>
              <a:t>Boom!</a:t>
            </a:r>
          </a:p>
        </p:txBody>
      </p:sp>
      <p:sp>
        <p:nvSpPr>
          <p:cNvPr id="3" name="Content Placeholder 2"/>
          <p:cNvSpPr>
            <a:spLocks noGrp="1"/>
          </p:cNvSpPr>
          <p:nvPr>
            <p:ph sz="quarter" idx="4"/>
          </p:nvPr>
        </p:nvSpPr>
        <p:spPr>
          <a:xfrm>
            <a:off x="457200" y="1649559"/>
            <a:ext cx="8231187" cy="4516291"/>
          </a:xfrm>
        </p:spPr>
        <p:txBody>
          <a:bodyPr/>
          <a:lstStyle/>
          <a:p>
            <a:pPr marL="0" indent="0">
              <a:lnSpc>
                <a:spcPct val="114000"/>
              </a:lnSpc>
              <a:buNone/>
            </a:pPr>
            <a:r>
              <a:rPr lang="en-US" altLang="en-US" sz="2400" dirty="0">
                <a:solidFill>
                  <a:schemeClr val="tx2"/>
                </a:solidFill>
                <a:latin typeface="Gill Sans MT" panose="020B0502020104020203" pitchFamily="34" charset="0"/>
              </a:rPr>
              <a:t>At 9:42, there is a low rumbling noise, about the volume of a truck passing by.  The building shakes slightly, enough for people to look up from what they are doing. </a:t>
            </a:r>
          </a:p>
          <a:p>
            <a:pPr marL="0" indent="0">
              <a:lnSpc>
                <a:spcPct val="114000"/>
              </a:lnSpc>
              <a:buNone/>
            </a:pPr>
            <a:endParaRPr lang="en-US" altLang="en-US" sz="1200" dirty="0">
              <a:solidFill>
                <a:schemeClr val="tx2"/>
              </a:solidFill>
              <a:latin typeface="Gill Sans MT" panose="020B0502020104020203" pitchFamily="34" charset="0"/>
            </a:endParaRPr>
          </a:p>
          <a:p>
            <a:pPr marL="0" indent="0">
              <a:lnSpc>
                <a:spcPct val="114000"/>
              </a:lnSpc>
              <a:buNone/>
            </a:pPr>
            <a:r>
              <a:rPr lang="en-US" altLang="en-US" sz="2400" dirty="0">
                <a:solidFill>
                  <a:schemeClr val="tx2"/>
                </a:solidFill>
                <a:latin typeface="Gill Sans MT" panose="020B0502020104020203" pitchFamily="34" charset="0"/>
              </a:rPr>
              <a:t>Several seconds later, there is a loud boom, followed by screams from outside on the street.  The building shakes </a:t>
            </a:r>
            <a:r>
              <a:rPr lang="en-US" altLang="en-US" sz="2400" dirty="0" smtClean="0">
                <a:solidFill>
                  <a:schemeClr val="tx2"/>
                </a:solidFill>
                <a:latin typeface="Gill Sans MT" panose="020B0502020104020203" pitchFamily="34" charset="0"/>
              </a:rPr>
              <a:t>noticeably </a:t>
            </a:r>
            <a:r>
              <a:rPr lang="en-US" altLang="en-US" sz="2400" dirty="0">
                <a:solidFill>
                  <a:schemeClr val="tx2"/>
                </a:solidFill>
                <a:latin typeface="Gill Sans MT" panose="020B0502020104020203" pitchFamily="34" charset="0"/>
              </a:rPr>
              <a:t>but, with the exception of a painting falling off the wall, there appears to be no immediate impact to your floor.  A cloud of dust rises up past the windows facing the street, and a car alarm goes off outside.</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9:42 AM</a:t>
            </a:r>
          </a:p>
          <a:p>
            <a:endParaRPr lang="en-US" dirty="0">
              <a:latin typeface="Gill Sans MT" panose="020B0502020104020203" pitchFamily="34" charset="0"/>
            </a:endParaRPr>
          </a:p>
        </p:txBody>
      </p:sp>
    </p:spTree>
    <p:extLst>
      <p:ext uri="{BB962C8B-B14F-4D97-AF65-F5344CB8AC3E}">
        <p14:creationId xmlns:p14="http://schemas.microsoft.com/office/powerpoint/2010/main" val="3674054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sz="3200" dirty="0">
                <a:latin typeface="Gill Sans MT" panose="020B0502020104020203" pitchFamily="34" charset="0"/>
              </a:rPr>
              <a:t>Initial Reactions</a:t>
            </a:r>
          </a:p>
        </p:txBody>
      </p:sp>
      <p:sp>
        <p:nvSpPr>
          <p:cNvPr id="3" name="Content Placeholder 2"/>
          <p:cNvSpPr>
            <a:spLocks noGrp="1"/>
          </p:cNvSpPr>
          <p:nvPr>
            <p:ph sz="quarter" idx="4"/>
          </p:nvPr>
        </p:nvSpPr>
        <p:spPr>
          <a:xfrm>
            <a:off x="457200" y="1649559"/>
            <a:ext cx="8231187" cy="2389041"/>
          </a:xfrm>
        </p:spPr>
        <p:txBody>
          <a:bodyPr>
            <a:normAutofit/>
          </a:bodyPr>
          <a:lstStyle/>
          <a:p>
            <a:pPr marL="0" indent="0">
              <a:lnSpc>
                <a:spcPct val="114000"/>
              </a:lnSpc>
              <a:spcBef>
                <a:spcPts val="0"/>
              </a:spcBef>
              <a:buNone/>
            </a:pPr>
            <a:r>
              <a:rPr lang="en-US" altLang="en-US" sz="2400" dirty="0">
                <a:solidFill>
                  <a:schemeClr val="tx2"/>
                </a:solidFill>
                <a:latin typeface="Gill Sans MT" panose="020B0502020104020203" pitchFamily="34" charset="0"/>
              </a:rPr>
              <a:t>Employee reactions: </a:t>
            </a:r>
          </a:p>
          <a:p>
            <a:pPr lvl="2">
              <a:lnSpc>
                <a:spcPct val="114000"/>
              </a:lnSpc>
              <a:spcBef>
                <a:spcPts val="0"/>
              </a:spcBef>
            </a:pPr>
            <a:r>
              <a:rPr lang="en-US" altLang="en-US" sz="2400" dirty="0">
                <a:solidFill>
                  <a:schemeClr val="tx2"/>
                </a:solidFill>
                <a:latin typeface="Gill Sans MT" panose="020B0502020104020203" pitchFamily="34" charset="0"/>
              </a:rPr>
              <a:t>What was that? </a:t>
            </a:r>
          </a:p>
          <a:p>
            <a:pPr lvl="2">
              <a:lnSpc>
                <a:spcPct val="114000"/>
              </a:lnSpc>
              <a:spcBef>
                <a:spcPts val="0"/>
              </a:spcBef>
            </a:pPr>
            <a:r>
              <a:rPr lang="en-US" altLang="en-US" sz="2400" dirty="0">
                <a:solidFill>
                  <a:schemeClr val="tx2"/>
                </a:solidFill>
                <a:latin typeface="Gill Sans MT" panose="020B0502020104020203" pitchFamily="34" charset="0"/>
              </a:rPr>
              <a:t>Is it a terrorist attack / bomb / earthquake?</a:t>
            </a:r>
          </a:p>
          <a:p>
            <a:pPr lvl="2">
              <a:lnSpc>
                <a:spcPct val="114000"/>
              </a:lnSpc>
              <a:spcBef>
                <a:spcPts val="0"/>
              </a:spcBef>
            </a:pPr>
            <a:r>
              <a:rPr lang="en-US" altLang="en-US" sz="2400" dirty="0">
                <a:solidFill>
                  <a:schemeClr val="tx2"/>
                </a:solidFill>
                <a:latin typeface="Gill Sans MT" panose="020B0502020104020203" pitchFamily="34" charset="0"/>
              </a:rPr>
              <a:t>Are we safe here? </a:t>
            </a:r>
          </a:p>
          <a:p>
            <a:pPr lvl="2">
              <a:lnSpc>
                <a:spcPct val="114000"/>
              </a:lnSpc>
              <a:spcBef>
                <a:spcPts val="0"/>
              </a:spcBef>
            </a:pPr>
            <a:r>
              <a:rPr lang="en-US" altLang="en-US" sz="2400" dirty="0">
                <a:solidFill>
                  <a:schemeClr val="tx2"/>
                </a:solidFill>
                <a:latin typeface="Gill Sans MT" panose="020B0502020104020203" pitchFamily="34" charset="0"/>
              </a:rPr>
              <a:t>Should we leave? </a:t>
            </a: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9:45 AM</a:t>
            </a:r>
          </a:p>
          <a:p>
            <a:endParaRPr lang="en-US" dirty="0">
              <a:latin typeface="Gill Sans MT" panose="020B0502020104020203" pitchFamily="34" charset="0"/>
            </a:endParaRPr>
          </a:p>
        </p:txBody>
      </p:sp>
      <p:sp>
        <p:nvSpPr>
          <p:cNvPr id="5" name="Content Placeholder 2"/>
          <p:cNvSpPr txBox="1">
            <a:spLocks/>
          </p:cNvSpPr>
          <p:nvPr/>
        </p:nvSpPr>
        <p:spPr>
          <a:xfrm>
            <a:off x="457200" y="4038601"/>
            <a:ext cx="8231187" cy="2209800"/>
          </a:xfrm>
          <a:prstGeom prst="rect">
            <a:avLst/>
          </a:prstGeom>
        </p:spPr>
        <p:txBody>
          <a:bodyPr vert="horz" lIns="0" tIns="0" rIns="0" bIns="0" rtlCol="0">
            <a:normAutofit/>
          </a:bodyPr>
          <a:lstStyle>
            <a:lvl1pPr marL="256032" indent="-256032"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1pPr>
            <a:lvl2pPr marL="557784" indent="-28575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2pPr>
            <a:lvl3pPr marL="777240" indent="-22860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3pPr>
            <a:lvl4pPr marL="1097280" indent="-27432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4pPr>
            <a:lvl5pPr marL="1417320" indent="-27432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14000"/>
              </a:lnSpc>
              <a:spcBef>
                <a:spcPts val="0"/>
              </a:spcBef>
              <a:buFont typeface="Wingdings" charset="2"/>
              <a:buNone/>
            </a:pPr>
            <a:r>
              <a:rPr lang="en-US" altLang="en-US" sz="2400" dirty="0">
                <a:solidFill>
                  <a:schemeClr val="tx2"/>
                </a:solidFill>
                <a:latin typeface="Gill Sans MT" panose="020B0502020104020203" pitchFamily="34" charset="0"/>
              </a:rPr>
              <a:t>Your reactions:</a:t>
            </a:r>
          </a:p>
          <a:p>
            <a:pPr lvl="2"/>
            <a:r>
              <a:rPr lang="en-US" sz="2400" u="sng" dirty="0">
                <a:solidFill>
                  <a:schemeClr val="tx2"/>
                </a:solidFill>
                <a:latin typeface="Gill Sans MT" panose="020B0502020104020203" pitchFamily="34" charset="0"/>
              </a:rPr>
              <a:t>All of the above</a:t>
            </a:r>
            <a:r>
              <a:rPr lang="en-US" sz="2400" dirty="0">
                <a:solidFill>
                  <a:schemeClr val="tx2"/>
                </a:solidFill>
                <a:latin typeface="Gill Sans MT" panose="020B0502020104020203" pitchFamily="34" charset="0"/>
              </a:rPr>
              <a:t>, and…</a:t>
            </a:r>
          </a:p>
          <a:p>
            <a:pPr lvl="3"/>
            <a:r>
              <a:rPr lang="en-US" sz="2400" dirty="0">
                <a:solidFill>
                  <a:schemeClr val="tx2"/>
                </a:solidFill>
                <a:latin typeface="Gill Sans MT" panose="020B0502020104020203" pitchFamily="34" charset="0"/>
              </a:rPr>
              <a:t>How do you answer these initial questions/concerns? </a:t>
            </a:r>
          </a:p>
          <a:p>
            <a:pPr lvl="3"/>
            <a:r>
              <a:rPr lang="en-US" sz="2400" dirty="0">
                <a:solidFill>
                  <a:schemeClr val="tx2"/>
                </a:solidFill>
                <a:latin typeface="Gill Sans MT" panose="020B0502020104020203" pitchFamily="34" charset="0"/>
              </a:rPr>
              <a:t>Where are you getting your information from?</a:t>
            </a:r>
          </a:p>
        </p:txBody>
      </p:sp>
    </p:spTree>
    <p:extLst>
      <p:ext uri="{BB962C8B-B14F-4D97-AF65-F5344CB8AC3E}">
        <p14:creationId xmlns:p14="http://schemas.microsoft.com/office/powerpoint/2010/main" val="156779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altLang="en-US" sz="3200" dirty="0">
                <a:latin typeface="Gill Sans MT" panose="020B0502020104020203" pitchFamily="34" charset="0"/>
              </a:rPr>
              <a:t>Do You See That?</a:t>
            </a:r>
            <a:endParaRPr lang="en-US" sz="3200" dirty="0">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9:50 AM</a:t>
            </a:r>
          </a:p>
          <a:p>
            <a:endParaRPr lang="en-US" dirty="0">
              <a:latin typeface="Gill Sans MT" panose="020B0502020104020203" pitchFamily="34" charset="0"/>
            </a:endParaRPr>
          </a:p>
        </p:txBody>
      </p:sp>
      <p:pic>
        <p:nvPicPr>
          <p:cNvPr id="7" name="Picture 6"/>
          <p:cNvPicPr>
            <a:picLocks noChangeAspect="1"/>
          </p:cNvPicPr>
          <p:nvPr/>
        </p:nvPicPr>
        <p:blipFill>
          <a:blip r:embed="rId3"/>
          <a:stretch>
            <a:fillRect/>
          </a:stretch>
        </p:blipFill>
        <p:spPr>
          <a:xfrm>
            <a:off x="0" y="1587122"/>
            <a:ext cx="9144793" cy="4608975"/>
          </a:xfrm>
          <a:prstGeom prst="rect">
            <a:avLst/>
          </a:prstGeom>
        </p:spPr>
      </p:pic>
    </p:spTree>
    <p:extLst>
      <p:ext uri="{BB962C8B-B14F-4D97-AF65-F5344CB8AC3E}">
        <p14:creationId xmlns:p14="http://schemas.microsoft.com/office/powerpoint/2010/main" val="157868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altLang="en-US" sz="3200" dirty="0">
                <a:latin typeface="Gill Sans MT" panose="020B0502020104020203" pitchFamily="34" charset="0"/>
              </a:rPr>
              <a:t>Arriving on Scene</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1" y="1649559"/>
            <a:ext cx="3783495" cy="4059627"/>
          </a:xfrm>
        </p:spPr>
        <p:txBody>
          <a:bodyPr/>
          <a:lstStyle/>
          <a:p>
            <a:pPr marL="0" indent="0">
              <a:buNone/>
            </a:pPr>
            <a:r>
              <a:rPr lang="en-US" altLang="en-US" sz="2400" dirty="0">
                <a:solidFill>
                  <a:schemeClr val="tx2"/>
                </a:solidFill>
                <a:latin typeface="Gill Sans MT" panose="020B0502020104020203" pitchFamily="34" charset="0"/>
              </a:rPr>
              <a:t>You hear the sound of several sirens outside. NYPD, FDNY, and FDNY-EMS are on scene. </a:t>
            </a:r>
            <a:r>
              <a:rPr lang="en-US" altLang="en-US" sz="2400" dirty="0" smtClean="0">
                <a:solidFill>
                  <a:schemeClr val="tx2"/>
                </a:solidFill>
                <a:latin typeface="Gill Sans MT" panose="020B0502020104020203" pitchFamily="34" charset="0"/>
              </a:rPr>
              <a:t>NYC Emergency </a:t>
            </a:r>
            <a:r>
              <a:rPr lang="en-US" altLang="en-US" sz="2400" dirty="0">
                <a:solidFill>
                  <a:schemeClr val="tx2"/>
                </a:solidFill>
                <a:latin typeface="Gill Sans MT" panose="020B0502020104020203" pitchFamily="34" charset="0"/>
              </a:rPr>
              <a:t>Management is </a:t>
            </a:r>
            <a:r>
              <a:rPr lang="en-US" altLang="en-US" sz="2400" dirty="0" err="1" smtClean="0">
                <a:solidFill>
                  <a:schemeClr val="tx2"/>
                </a:solidFill>
                <a:latin typeface="Gill Sans MT" panose="020B0502020104020203" pitchFamily="34" charset="0"/>
              </a:rPr>
              <a:t>en</a:t>
            </a:r>
            <a:r>
              <a:rPr lang="en-US" altLang="en-US" sz="2400" dirty="0" smtClean="0">
                <a:solidFill>
                  <a:schemeClr val="tx2"/>
                </a:solidFill>
                <a:latin typeface="Gill Sans MT" panose="020B0502020104020203" pitchFamily="34" charset="0"/>
              </a:rPr>
              <a:t> </a:t>
            </a:r>
            <a:r>
              <a:rPr lang="en-US" altLang="en-US" sz="2400" dirty="0">
                <a:solidFill>
                  <a:schemeClr val="tx2"/>
                </a:solidFill>
                <a:latin typeface="Gill Sans MT" panose="020B0502020104020203" pitchFamily="34" charset="0"/>
              </a:rPr>
              <a:t>route.</a:t>
            </a:r>
          </a:p>
          <a:p>
            <a:pPr marL="0" indent="0">
              <a:buNone/>
            </a:pPr>
            <a:endParaRPr lang="en-US" altLang="en-US" sz="400" dirty="0">
              <a:solidFill>
                <a:schemeClr val="tx2"/>
              </a:solidFill>
              <a:latin typeface="Gill Sans MT" panose="020B0502020104020203" pitchFamily="34" charset="0"/>
            </a:endParaRPr>
          </a:p>
          <a:p>
            <a:pPr marL="0" indent="0">
              <a:buNone/>
            </a:pPr>
            <a:r>
              <a:rPr lang="en-US" altLang="en-US" sz="2400" dirty="0">
                <a:solidFill>
                  <a:schemeClr val="tx2"/>
                </a:solidFill>
                <a:latin typeface="Gill Sans MT" panose="020B0502020104020203" pitchFamily="34" charset="0"/>
              </a:rPr>
              <a:t>Notify NYC sends out a message informing people to avoid the area due to police activity. </a:t>
            </a:r>
          </a:p>
          <a:p>
            <a:pPr marL="0" indent="0">
              <a:buNone/>
            </a:pPr>
            <a:endParaRPr lang="en-US" altLang="en-US" sz="2400" u="sng"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9:50 AM</a:t>
            </a:r>
          </a:p>
          <a:p>
            <a:endParaRPr lang="en-US" dirty="0">
              <a:latin typeface="Gill Sans MT" panose="020B050202010402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57300"/>
            <a:ext cx="4343400" cy="4343400"/>
          </a:xfrm>
          <a:prstGeom prst="rect">
            <a:avLst/>
          </a:prstGeom>
        </p:spPr>
      </p:pic>
    </p:spTree>
    <p:extLst>
      <p:ext uri="{BB962C8B-B14F-4D97-AF65-F5344CB8AC3E}">
        <p14:creationId xmlns:p14="http://schemas.microsoft.com/office/powerpoint/2010/main" val="401507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sz="3200" dirty="0">
                <a:latin typeface="Gill Sans MT" panose="020B0502020104020203" pitchFamily="34" charset="0"/>
              </a:rPr>
              <a:t>What do we do?</a:t>
            </a:r>
          </a:p>
        </p:txBody>
      </p:sp>
      <p:sp>
        <p:nvSpPr>
          <p:cNvPr id="3" name="Content Placeholder 2"/>
          <p:cNvSpPr>
            <a:spLocks noGrp="1"/>
          </p:cNvSpPr>
          <p:nvPr>
            <p:ph sz="quarter" idx="4"/>
          </p:nvPr>
        </p:nvSpPr>
        <p:spPr>
          <a:xfrm>
            <a:off x="660539" y="1649559"/>
            <a:ext cx="3752708" cy="1306760"/>
          </a:xfrm>
        </p:spPr>
        <p:txBody>
          <a:bodyPr/>
          <a:lstStyle/>
          <a:p>
            <a:pPr marL="0" indent="0">
              <a:lnSpc>
                <a:spcPct val="114000"/>
              </a:lnSpc>
              <a:buNone/>
            </a:pPr>
            <a:r>
              <a:rPr lang="en-US" altLang="en-US" sz="2400" dirty="0">
                <a:solidFill>
                  <a:schemeClr val="tx2"/>
                </a:solidFill>
                <a:latin typeface="Gill Sans MT" panose="020B0502020104020203" pitchFamily="34" charset="0"/>
              </a:rPr>
              <a:t>Employees on the 5</a:t>
            </a:r>
            <a:r>
              <a:rPr lang="en-US" altLang="en-US" sz="2400" baseline="30000" dirty="0">
                <a:solidFill>
                  <a:schemeClr val="tx2"/>
                </a:solidFill>
                <a:latin typeface="Gill Sans MT" panose="020B0502020104020203" pitchFamily="34" charset="0"/>
              </a:rPr>
              <a:t>th</a:t>
            </a:r>
            <a:r>
              <a:rPr lang="en-US" altLang="en-US" sz="2400" dirty="0">
                <a:solidFill>
                  <a:schemeClr val="tx2"/>
                </a:solidFill>
                <a:latin typeface="Gill Sans MT" panose="020B0502020104020203" pitchFamily="34" charset="0"/>
              </a:rPr>
              <a:t> floor report blown out windows and debris.</a:t>
            </a:r>
            <a:endParaRPr lang="en-US" altLang="en-US" sz="12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9:50 AM</a:t>
            </a:r>
          </a:p>
          <a:p>
            <a:endParaRPr lang="en-US" dirty="0">
              <a:latin typeface="Gill Sans MT" panose="020B0502020104020203" pitchFamily="34" charset="0"/>
            </a:endParaRPr>
          </a:p>
        </p:txBody>
      </p:sp>
      <p:sp>
        <p:nvSpPr>
          <p:cNvPr id="5" name="Content Placeholder 2"/>
          <p:cNvSpPr txBox="1">
            <a:spLocks/>
          </p:cNvSpPr>
          <p:nvPr/>
        </p:nvSpPr>
        <p:spPr>
          <a:xfrm>
            <a:off x="4739897" y="1649559"/>
            <a:ext cx="3946903" cy="1306760"/>
          </a:xfrm>
          <a:prstGeom prst="rect">
            <a:avLst/>
          </a:prstGeom>
        </p:spPr>
        <p:txBody>
          <a:bodyPr vert="horz" lIns="0" tIns="0" rIns="0" bIns="0" rtlCol="0">
            <a:normAutofit/>
          </a:bodyPr>
          <a:lstStyle>
            <a:lvl1pPr marL="256032" indent="-256032"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1pPr>
            <a:lvl2pPr marL="557784" indent="-28575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2pPr>
            <a:lvl3pPr marL="777240" indent="-22860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3pPr>
            <a:lvl4pPr marL="1097280" indent="-27432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4pPr>
            <a:lvl5pPr marL="1417320" indent="-274320" algn="l" defTabSz="914400" rtl="0" eaLnBrk="1" latinLnBrk="0" hangingPunct="1">
              <a:spcBef>
                <a:spcPct val="20000"/>
              </a:spcBef>
              <a:buClr>
                <a:schemeClr val="tx2"/>
              </a:buClr>
              <a:buSzPct val="125000"/>
              <a:buFont typeface="Wingdings"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14000"/>
              </a:lnSpc>
              <a:buNone/>
            </a:pPr>
            <a:r>
              <a:rPr lang="en-US" altLang="en-US" sz="2400" dirty="0">
                <a:solidFill>
                  <a:schemeClr val="tx2"/>
                </a:solidFill>
                <a:latin typeface="Gill Sans MT" panose="020B0502020104020203" pitchFamily="34" charset="0"/>
              </a:rPr>
              <a:t>Employees on the 7</a:t>
            </a:r>
            <a:r>
              <a:rPr lang="en-US" altLang="en-US" sz="2400" baseline="30000" dirty="0">
                <a:solidFill>
                  <a:schemeClr val="tx2"/>
                </a:solidFill>
                <a:latin typeface="Gill Sans MT" panose="020B0502020104020203" pitchFamily="34" charset="0"/>
              </a:rPr>
              <a:t>th</a:t>
            </a:r>
            <a:r>
              <a:rPr lang="en-US" altLang="en-US" sz="2400" dirty="0">
                <a:solidFill>
                  <a:schemeClr val="tx2"/>
                </a:solidFill>
                <a:latin typeface="Gill Sans MT" panose="020B0502020104020203" pitchFamily="34" charset="0"/>
              </a:rPr>
              <a:t> floor don’t report any physical impact.</a:t>
            </a:r>
            <a:endParaRPr lang="en-US" altLang="en-US" sz="1200" dirty="0">
              <a:solidFill>
                <a:schemeClr val="tx2"/>
              </a:solidFill>
              <a:latin typeface="Gill Sans MT" panose="020B0502020104020203" pitchFamily="34" charset="0"/>
            </a:endParaRPr>
          </a:p>
        </p:txBody>
      </p:sp>
      <p:sp>
        <p:nvSpPr>
          <p:cNvPr id="6" name="Rectangle 5"/>
          <p:cNvSpPr/>
          <p:nvPr/>
        </p:nvSpPr>
        <p:spPr>
          <a:xfrm>
            <a:off x="1351694" y="3429000"/>
            <a:ext cx="6440612" cy="1776384"/>
          </a:xfrm>
          <a:prstGeom prst="rect">
            <a:avLst/>
          </a:prstGeom>
        </p:spPr>
        <p:txBody>
          <a:bodyPr wrap="square">
            <a:spAutoFit/>
          </a:bodyPr>
          <a:lstStyle/>
          <a:p>
            <a:pPr>
              <a:lnSpc>
                <a:spcPct val="114000"/>
              </a:lnSpc>
            </a:pPr>
            <a:r>
              <a:rPr lang="en-US" altLang="en-US" sz="2400" dirty="0">
                <a:solidFill>
                  <a:schemeClr val="tx2"/>
                </a:solidFill>
                <a:latin typeface="Gill Sans MT" panose="020B0502020104020203" pitchFamily="34" charset="0"/>
              </a:rPr>
              <a:t>What are management’s directions to employees? </a:t>
            </a:r>
          </a:p>
          <a:p>
            <a:pPr marL="800100" lvl="1" indent="-342900">
              <a:lnSpc>
                <a:spcPct val="114000"/>
              </a:lnSpc>
              <a:buFont typeface="Wingdings" panose="05000000000000000000" pitchFamily="2" charset="2"/>
              <a:buChar char="§"/>
            </a:pPr>
            <a:r>
              <a:rPr lang="en-US" altLang="en-US" sz="2400" dirty="0">
                <a:solidFill>
                  <a:schemeClr val="tx2"/>
                </a:solidFill>
                <a:latin typeface="Gill Sans MT" panose="020B0502020104020203" pitchFamily="34" charset="0"/>
              </a:rPr>
              <a:t>Shelter in place or evacuate?</a:t>
            </a:r>
          </a:p>
          <a:p>
            <a:pPr>
              <a:lnSpc>
                <a:spcPct val="114000"/>
              </a:lnSpc>
            </a:pPr>
            <a:r>
              <a:rPr lang="en-US" altLang="en-US" sz="2400" dirty="0">
                <a:solidFill>
                  <a:schemeClr val="tx2"/>
                </a:solidFill>
                <a:latin typeface="Gill Sans MT" panose="020B0502020104020203" pitchFamily="34" charset="0"/>
              </a:rPr>
              <a:t>What about clients that are in the office for a morning meeting? </a:t>
            </a:r>
          </a:p>
        </p:txBody>
      </p:sp>
      <p:cxnSp>
        <p:nvCxnSpPr>
          <p:cNvPr id="8" name="Straight Connector 7"/>
          <p:cNvCxnSpPr/>
          <p:nvPr/>
        </p:nvCxnSpPr>
        <p:spPr>
          <a:xfrm>
            <a:off x="4413247" y="1694008"/>
            <a:ext cx="0" cy="12623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30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normAutofit fontScale="77500" lnSpcReduction="20000"/>
          </a:bodyPr>
          <a:lstStyle/>
          <a:p>
            <a:r>
              <a:rPr lang="en-US" altLang="en-US" sz="3200" dirty="0">
                <a:latin typeface="Gill Sans MT" panose="020B0502020104020203" pitchFamily="34" charset="0"/>
              </a:rPr>
              <a:t>What’s Next</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57201" y="1649559"/>
            <a:ext cx="8229599" cy="1322241"/>
          </a:xfrm>
        </p:spPr>
        <p:txBody>
          <a:bodyPr/>
          <a:lstStyle/>
          <a:p>
            <a:pPr marL="0" indent="0">
              <a:buNone/>
            </a:pPr>
            <a:r>
              <a:rPr lang="en-US" altLang="en-US" sz="2400" dirty="0">
                <a:solidFill>
                  <a:schemeClr val="tx2"/>
                </a:solidFill>
                <a:latin typeface="Gill Sans MT" panose="020B0502020104020203" pitchFamily="34" charset="0"/>
              </a:rPr>
              <a:t>The </a:t>
            </a:r>
            <a:r>
              <a:rPr lang="en-US" altLang="en-US" sz="2400" dirty="0" smtClean="0">
                <a:solidFill>
                  <a:schemeClr val="tx2"/>
                </a:solidFill>
                <a:latin typeface="Gill Sans MT" panose="020B0502020104020203" pitchFamily="34" charset="0"/>
              </a:rPr>
              <a:t>Fire </a:t>
            </a:r>
            <a:r>
              <a:rPr lang="en-US" altLang="en-US" sz="2400" dirty="0">
                <a:solidFill>
                  <a:schemeClr val="tx2"/>
                </a:solidFill>
                <a:latin typeface="Gill Sans MT" panose="020B0502020104020203" pitchFamily="34" charset="0"/>
              </a:rPr>
              <a:t>Safety </a:t>
            </a:r>
            <a:r>
              <a:rPr lang="en-US" altLang="en-US" sz="2400" dirty="0" smtClean="0">
                <a:solidFill>
                  <a:schemeClr val="tx2"/>
                </a:solidFill>
                <a:latin typeface="Gill Sans MT" panose="020B0502020104020203" pitchFamily="34" charset="0"/>
              </a:rPr>
              <a:t>Manager for the building </a:t>
            </a:r>
            <a:r>
              <a:rPr lang="en-US" altLang="en-US" sz="2400" dirty="0">
                <a:solidFill>
                  <a:schemeClr val="tx2"/>
                </a:solidFill>
                <a:latin typeface="Gill Sans MT" panose="020B0502020104020203" pitchFamily="34" charset="0"/>
              </a:rPr>
              <a:t>announces that everyone must evacuate the building through the rear exits and meet at the predesignated meeting place.</a:t>
            </a:r>
          </a:p>
          <a:p>
            <a:pPr marL="0" indent="0" algn="ctr">
              <a:buNone/>
            </a:pPr>
            <a:endParaRPr lang="en-US" altLang="en-US" sz="2400" dirty="0">
              <a:solidFill>
                <a:schemeClr val="tx2"/>
              </a:solidFill>
              <a:latin typeface="Gill Sans MT" panose="020B0502020104020203" pitchFamily="34" charset="0"/>
            </a:endParaRPr>
          </a:p>
          <a:p>
            <a:pPr marL="1161288" lvl="4" indent="0">
              <a:buNone/>
            </a:pPr>
            <a:r>
              <a:rPr lang="en-US" altLang="en-US" sz="2400" dirty="0">
                <a:solidFill>
                  <a:schemeClr val="tx2"/>
                </a:solidFill>
                <a:latin typeface="Gill Sans MT" panose="020B0502020104020203" pitchFamily="34" charset="0"/>
              </a:rPr>
              <a:t>		</a:t>
            </a:r>
            <a:endParaRPr lang="en-US" altLang="en-US" sz="1200" dirty="0">
              <a:solidFill>
                <a:schemeClr val="tx2"/>
              </a:solidFill>
              <a:latin typeface="Gill Sans MT" panose="020B0502020104020203" pitchFamily="34" charset="0"/>
            </a:endParaRPr>
          </a:p>
          <a:p>
            <a:pPr marL="0" indent="0">
              <a:buNone/>
            </a:pPr>
            <a:endParaRPr lang="en-US" altLang="en-US" sz="2400" u="sng"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a:latin typeface="Gill Sans MT" panose="020B0502020104020203" pitchFamily="34" charset="0"/>
              </a:rPr>
              <a:t>Tuesday Morning, 9:55 AM</a:t>
            </a:r>
          </a:p>
          <a:p>
            <a:endParaRPr lang="en-US" dirty="0">
              <a:latin typeface="Gill Sans MT" panose="020B0502020104020203" pitchFamily="34" charset="0"/>
            </a:endParaRPr>
          </a:p>
        </p:txBody>
      </p:sp>
      <p:sp>
        <p:nvSpPr>
          <p:cNvPr id="5" name="Rectangle 4"/>
          <p:cNvSpPr/>
          <p:nvPr/>
        </p:nvSpPr>
        <p:spPr>
          <a:xfrm>
            <a:off x="1752600" y="3283803"/>
            <a:ext cx="5638800" cy="830997"/>
          </a:xfrm>
          <a:prstGeom prst="rect">
            <a:avLst/>
          </a:prstGeom>
        </p:spPr>
        <p:txBody>
          <a:bodyPr wrap="square">
            <a:spAutoFit/>
          </a:bodyPr>
          <a:lstStyle/>
          <a:p>
            <a:pPr indent="-667512"/>
            <a:r>
              <a:rPr lang="en-US" altLang="en-US" sz="2400" dirty="0">
                <a:solidFill>
                  <a:schemeClr val="tx2"/>
                </a:solidFill>
                <a:latin typeface="Gill Sans MT" panose="020B0502020104020203" pitchFamily="34" charset="0"/>
              </a:rPr>
              <a:t>Where are people going? </a:t>
            </a:r>
          </a:p>
          <a:p>
            <a:pPr indent="-667512"/>
            <a:r>
              <a:rPr lang="en-US" altLang="en-US" sz="2400" dirty="0">
                <a:solidFill>
                  <a:schemeClr val="tx2"/>
                </a:solidFill>
                <a:latin typeface="Gill Sans MT" panose="020B0502020104020203" pitchFamily="34" charset="0"/>
              </a:rPr>
              <a:t>Do employees know the evacuation routes? </a:t>
            </a:r>
          </a:p>
        </p:txBody>
      </p:sp>
    </p:spTree>
    <p:extLst>
      <p:ext uri="{BB962C8B-B14F-4D97-AF65-F5344CB8AC3E}">
        <p14:creationId xmlns:p14="http://schemas.microsoft.com/office/powerpoint/2010/main" val="1735733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YC EM NEW Blue">
      <a:dk1>
        <a:sysClr val="windowText" lastClr="000000"/>
      </a:dk1>
      <a:lt1>
        <a:srgbClr val="FFFFFE"/>
      </a:lt1>
      <a:dk2>
        <a:srgbClr val="00588F"/>
      </a:dk2>
      <a:lt2>
        <a:srgbClr val="00588F"/>
      </a:lt2>
      <a:accent1>
        <a:srgbClr val="FFFFFE"/>
      </a:accent1>
      <a:accent2>
        <a:srgbClr val="FFFFFE"/>
      </a:accent2>
      <a:accent3>
        <a:srgbClr val="FFFFFE"/>
      </a:accent3>
      <a:accent4>
        <a:srgbClr val="FFFEFE"/>
      </a:accent4>
      <a:accent5>
        <a:srgbClr val="FFFFFE"/>
      </a:accent5>
      <a:accent6>
        <a:srgbClr val="FFFFFE"/>
      </a:accent6>
      <a:hlink>
        <a:srgbClr val="FFFFFE"/>
      </a:hlink>
      <a:folHlink>
        <a:srgbClr val="FFFFF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lIns="0" tIns="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5436</TotalTime>
  <Words>1299</Words>
  <Application>Microsoft Office PowerPoint</Application>
  <PresentationFormat>On-screen Show (4:3)</PresentationFormat>
  <Paragraphs>119</Paragraphs>
  <Slides>16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Gill Sans MT</vt:lpstr>
      <vt:lpstr>Interstate-Black</vt:lpstr>
      <vt:lpstr>Interstate-Bold</vt:lpstr>
      <vt:lpstr>Interstate-Regular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C&amp;G Partners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C&amp;G  Partners</dc:creator>
  <cp:lastModifiedBy>Stewart, Janelle</cp:lastModifiedBy>
  <cp:revision>206</cp:revision>
  <dcterms:created xsi:type="dcterms:W3CDTF">2014-12-29T23:55:35Z</dcterms:created>
  <dcterms:modified xsi:type="dcterms:W3CDTF">2019-11-15T21:29:30Z</dcterms:modified>
</cp:coreProperties>
</file>