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handoutMasterIdLst>
    <p:handoutMasterId r:id="rId23"/>
  </p:handoutMasterIdLst>
  <p:sldIdLst>
    <p:sldId id="269" r:id="rId2"/>
    <p:sldId id="256" r:id="rId3"/>
    <p:sldId id="277" r:id="rId4"/>
    <p:sldId id="278" r:id="rId5"/>
    <p:sldId id="283" r:id="rId6"/>
    <p:sldId id="279" r:id="rId7"/>
    <p:sldId id="302" r:id="rId8"/>
    <p:sldId id="257" r:id="rId9"/>
    <p:sldId id="258" r:id="rId10"/>
    <p:sldId id="259" r:id="rId11"/>
    <p:sldId id="263" r:id="rId12"/>
    <p:sldId id="260" r:id="rId13"/>
    <p:sldId id="261" r:id="rId14"/>
    <p:sldId id="262" r:id="rId15"/>
    <p:sldId id="280" r:id="rId16"/>
    <p:sldId id="282" r:id="rId17"/>
    <p:sldId id="295" r:id="rId18"/>
    <p:sldId id="296" r:id="rId19"/>
    <p:sldId id="303" r:id="rId20"/>
    <p:sldId id="301" r:id="rId2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7" autoAdjust="0"/>
    <p:restoredTop sz="88612" autoAdjust="0"/>
  </p:normalViewPr>
  <p:slideViewPr>
    <p:cSldViewPr snapToGrid="0">
      <p:cViewPr varScale="1">
        <p:scale>
          <a:sx n="101" d="100"/>
          <a:sy n="101" d="100"/>
        </p:scale>
        <p:origin x="702" y="114"/>
      </p:cViewPr>
      <p:guideLst>
        <p:guide orient="horz" pos="2160"/>
        <p:guide pos="3840"/>
      </p:guideLst>
    </p:cSldViewPr>
  </p:slideViewPr>
  <p:notesTextViewPr>
    <p:cViewPr>
      <p:scale>
        <a:sx n="1" d="1"/>
        <a:sy n="1" d="1"/>
      </p:scale>
      <p:origin x="0" y="0"/>
    </p:cViewPr>
  </p:notesTextViewPr>
  <p:notesViewPr>
    <p:cSldViewPr snapToGrid="0">
      <p:cViewPr varScale="1">
        <p:scale>
          <a:sx n="77" d="100"/>
          <a:sy n="77" d="100"/>
        </p:scale>
        <p:origin x="2291" y="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5F164C46-D731-46EA-B7E5-574DFE34F6F3}" type="datetimeFigureOut">
              <a:rPr lang="en-US" smtClean="0"/>
              <a:t>2/3/2020</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5208593A-01A5-48C9-8058-A7C6EE237932}" type="slidenum">
              <a:rPr lang="en-US" smtClean="0"/>
              <a:t>‹#›</a:t>
            </a:fld>
            <a:endParaRPr lang="en-US"/>
          </a:p>
        </p:txBody>
      </p:sp>
    </p:spTree>
    <p:extLst>
      <p:ext uri="{BB962C8B-B14F-4D97-AF65-F5344CB8AC3E}">
        <p14:creationId xmlns:p14="http://schemas.microsoft.com/office/powerpoint/2010/main" val="38122508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2E92A35-B0E3-4D38-952D-48492CA981FE}" type="datetimeFigureOut">
              <a:rPr lang="en-US" smtClean="0"/>
              <a:t>2/3/2020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4C7127A-AC30-4C36-AB07-D4B06AAFA130}" type="slidenum">
              <a:rPr lang="en-US" smtClean="0"/>
              <a:t>‹#›</a:t>
            </a:fld>
            <a:endParaRPr lang="en-US"/>
          </a:p>
        </p:txBody>
      </p:sp>
    </p:spTree>
    <p:extLst>
      <p:ext uri="{BB962C8B-B14F-4D97-AF65-F5344CB8AC3E}">
        <p14:creationId xmlns:p14="http://schemas.microsoft.com/office/powerpoint/2010/main" val="3805553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6F5508-36DF-421E-AFC2-4D0617BEC412}" type="slidenum">
              <a:rPr lang="en-US" smtClean="0"/>
              <a:t>1</a:t>
            </a:fld>
            <a:endParaRPr lang="en-US"/>
          </a:p>
        </p:txBody>
      </p:sp>
    </p:spTree>
    <p:extLst>
      <p:ext uri="{BB962C8B-B14F-4D97-AF65-F5344CB8AC3E}">
        <p14:creationId xmlns:p14="http://schemas.microsoft.com/office/powerpoint/2010/main" val="3551390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C7127A-AC30-4C36-AB07-D4B06AAFA130}" type="slidenum">
              <a:rPr lang="en-US" smtClean="0"/>
              <a:t>9</a:t>
            </a:fld>
            <a:endParaRPr lang="en-US"/>
          </a:p>
        </p:txBody>
      </p:sp>
    </p:spTree>
    <p:extLst>
      <p:ext uri="{BB962C8B-B14F-4D97-AF65-F5344CB8AC3E}">
        <p14:creationId xmlns:p14="http://schemas.microsoft.com/office/powerpoint/2010/main" val="3370588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FD94646-09D4-4EB1-AF0B-996EB689ACA2}" type="datetimeFigureOut">
              <a:rPr lang="en-US" smtClean="0"/>
              <a:t>2/3/2020</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21DE6029-07D2-4205-98BF-388E804FB06E}" type="slidenum">
              <a:rPr lang="en-US" smtClean="0"/>
              <a:t>‹#›</a:t>
            </a:fld>
            <a:endParaRPr lang="en-US"/>
          </a:p>
        </p:txBody>
      </p:sp>
    </p:spTree>
    <p:extLst>
      <p:ext uri="{BB962C8B-B14F-4D97-AF65-F5344CB8AC3E}">
        <p14:creationId xmlns:p14="http://schemas.microsoft.com/office/powerpoint/2010/main" val="672991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D94646-09D4-4EB1-AF0B-996EB689ACA2}" type="datetimeFigureOut">
              <a:rPr lang="en-US" smtClean="0"/>
              <a:t>2/3/2020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1DE6029-07D2-4205-98BF-388E804FB06E}" type="slidenum">
              <a:rPr lang="en-US" smtClean="0"/>
              <a:t>‹#›</a:t>
            </a:fld>
            <a:endParaRPr lang="en-US"/>
          </a:p>
        </p:txBody>
      </p:sp>
    </p:spTree>
    <p:extLst>
      <p:ext uri="{BB962C8B-B14F-4D97-AF65-F5344CB8AC3E}">
        <p14:creationId xmlns:p14="http://schemas.microsoft.com/office/powerpoint/2010/main" val="1193810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D94646-09D4-4EB1-AF0B-996EB689ACA2}" type="datetimeFigureOut">
              <a:rPr lang="en-US" smtClean="0"/>
              <a:t>2/3/2020</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1DE6029-07D2-4205-98BF-388E804FB06E}"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45106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6FD94646-09D4-4EB1-AF0B-996EB689ACA2}" type="datetimeFigureOut">
              <a:rPr lang="en-US" smtClean="0"/>
              <a:t>2/3/2020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1DE6029-07D2-4205-98BF-388E804FB06E}" type="slidenum">
              <a:rPr lang="en-US" smtClean="0"/>
              <a:t>‹#›</a:t>
            </a:fld>
            <a:endParaRPr lang="en-US"/>
          </a:p>
        </p:txBody>
      </p:sp>
    </p:spTree>
    <p:extLst>
      <p:ext uri="{BB962C8B-B14F-4D97-AF65-F5344CB8AC3E}">
        <p14:creationId xmlns:p14="http://schemas.microsoft.com/office/powerpoint/2010/main" val="30151441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6FD94646-09D4-4EB1-AF0B-996EB689ACA2}" type="datetimeFigureOut">
              <a:rPr lang="en-US" smtClean="0"/>
              <a:t>2/3/2020</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1DE6029-07D2-4205-98BF-388E804FB06E}"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456605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6FD94646-09D4-4EB1-AF0B-996EB689ACA2}" type="datetimeFigureOut">
              <a:rPr lang="en-US" smtClean="0"/>
              <a:t>2/3/2020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1DE6029-07D2-4205-98BF-388E804FB06E}" type="slidenum">
              <a:rPr lang="en-US" smtClean="0"/>
              <a:t>‹#›</a:t>
            </a:fld>
            <a:endParaRPr lang="en-US"/>
          </a:p>
        </p:txBody>
      </p:sp>
    </p:spTree>
    <p:extLst>
      <p:ext uri="{BB962C8B-B14F-4D97-AF65-F5344CB8AC3E}">
        <p14:creationId xmlns:p14="http://schemas.microsoft.com/office/powerpoint/2010/main" val="9279117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D94646-09D4-4EB1-AF0B-996EB689ACA2}" type="datetimeFigureOut">
              <a:rPr lang="en-US" smtClean="0"/>
              <a:t>2/3/2020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1DE6029-07D2-4205-98BF-388E804FB06E}" type="slidenum">
              <a:rPr lang="en-US" smtClean="0"/>
              <a:t>‹#›</a:t>
            </a:fld>
            <a:endParaRPr lang="en-US"/>
          </a:p>
        </p:txBody>
      </p:sp>
    </p:spTree>
    <p:extLst>
      <p:ext uri="{BB962C8B-B14F-4D97-AF65-F5344CB8AC3E}">
        <p14:creationId xmlns:p14="http://schemas.microsoft.com/office/powerpoint/2010/main" val="18882025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D94646-09D4-4EB1-AF0B-996EB689ACA2}" type="datetimeFigureOut">
              <a:rPr lang="en-US" smtClean="0"/>
              <a:t>2/3/2020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1DE6029-07D2-4205-98BF-388E804FB06E}" type="slidenum">
              <a:rPr lang="en-US" smtClean="0"/>
              <a:t>‹#›</a:t>
            </a:fld>
            <a:endParaRPr lang="en-US"/>
          </a:p>
        </p:txBody>
      </p:sp>
    </p:spTree>
    <p:extLst>
      <p:ext uri="{BB962C8B-B14F-4D97-AF65-F5344CB8AC3E}">
        <p14:creationId xmlns:p14="http://schemas.microsoft.com/office/powerpoint/2010/main" val="241513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73426" y="3733800"/>
            <a:ext cx="9019823" cy="1244600"/>
          </a:xfrm>
        </p:spPr>
        <p:txBody>
          <a:bodyPr>
            <a:normAutofit/>
          </a:bodyPr>
          <a:lstStyle>
            <a:lvl1pPr marL="0" indent="0" algn="ctr">
              <a:buNone/>
              <a:defRPr lang="en-US" sz="3200" b="1" kern="1200" dirty="0">
                <a:solidFill>
                  <a:schemeClr val="accent6">
                    <a:lumMod val="75000"/>
                  </a:schemeClr>
                </a:solidFill>
                <a:latin typeface="Arial Black" panose="020B0A04020102020204" pitchFamily="34" charset="0"/>
                <a:ea typeface="+mn-ea"/>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6784639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Accelerator- 3 line header + 1 image + callouts">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700" y="1"/>
            <a:ext cx="12192000" cy="576349"/>
          </a:xfrm>
          <a:prstGeom prst="rect">
            <a:avLst/>
          </a:prstGeom>
        </p:spPr>
      </p:pic>
      <p:sp>
        <p:nvSpPr>
          <p:cNvPr id="7" name="Slide Number Placeholder 6"/>
          <p:cNvSpPr>
            <a:spLocks noGrp="1"/>
          </p:cNvSpPr>
          <p:nvPr>
            <p:ph type="sldNum" sz="quarter" idx="12"/>
          </p:nvPr>
        </p:nvSpPr>
        <p:spPr/>
        <p:txBody>
          <a:bodyPr/>
          <a:lstStyle/>
          <a:p>
            <a:fld id="{626FCC55-F225-447E-AA19-760095892BBA}" type="slidenum">
              <a:rPr lang="en-US" smtClean="0"/>
              <a:t>‹#›</a:t>
            </a:fld>
            <a:endParaRPr lang="en-US" dirty="0"/>
          </a:p>
        </p:txBody>
      </p:sp>
      <p:sp>
        <p:nvSpPr>
          <p:cNvPr id="8" name="Subtitle 2"/>
          <p:cNvSpPr>
            <a:spLocks noGrp="1"/>
          </p:cNvSpPr>
          <p:nvPr>
            <p:ph type="subTitle" idx="1" hasCustomPrompt="1"/>
          </p:nvPr>
        </p:nvSpPr>
        <p:spPr>
          <a:xfrm>
            <a:off x="1828800" y="27432"/>
            <a:ext cx="7620000" cy="594360"/>
          </a:xfrm>
          <a:prstGeom prst="rect">
            <a:avLst/>
          </a:prstGeom>
        </p:spPr>
        <p:txBody>
          <a:bodyPr/>
          <a:lstStyle>
            <a:lvl1pPr marL="0" indent="0" algn="l">
              <a:buNone/>
              <a:defRPr sz="2800" b="0" baseline="0">
                <a:solidFill>
                  <a:schemeClr val="bg1"/>
                </a:solidFill>
                <a:latin typeface="Franklin Gothic Demi" panose="020B07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(ALL CAPS)</a:t>
            </a:r>
          </a:p>
        </p:txBody>
      </p:sp>
      <p:sp>
        <p:nvSpPr>
          <p:cNvPr id="41" name="Content Placeholder 3"/>
          <p:cNvSpPr>
            <a:spLocks noGrp="1"/>
          </p:cNvSpPr>
          <p:nvPr>
            <p:ph sz="quarter" idx="17" hasCustomPrompt="1"/>
          </p:nvPr>
        </p:nvSpPr>
        <p:spPr>
          <a:xfrm>
            <a:off x="3240498" y="2438401"/>
            <a:ext cx="6947821" cy="3947784"/>
          </a:xfrm>
          <a:prstGeom prst="rect">
            <a:avLst/>
          </a:prstGeom>
          <a:effectLst/>
        </p:spPr>
        <p:txBody>
          <a:bodyPr/>
          <a:lstStyle>
            <a:lvl1pPr marL="0" indent="0" algn="l">
              <a:buFont typeface="Arial" panose="020B0604020202020204" pitchFamily="34" charset="0"/>
              <a:buNone/>
              <a:defRPr sz="2000" b="0" u="none" baseline="0"/>
            </a:lvl1pPr>
          </a:lstStyle>
          <a:p>
            <a:pPr lvl="0"/>
            <a:r>
              <a:rPr lang="en-US" dirty="0"/>
              <a:t>IMAGE/SCREENSHOT</a:t>
            </a:r>
          </a:p>
          <a:p>
            <a:pPr lvl="0"/>
            <a:r>
              <a:rPr lang="en-US" dirty="0"/>
              <a:t>-Shadow: Offset  Diagonal Bottom Left</a:t>
            </a:r>
          </a:p>
          <a:p>
            <a:pPr lvl="0"/>
            <a:r>
              <a:rPr lang="en-US" dirty="0"/>
              <a:t>-Outline Color: Black, Text 1, Lighter 50%</a:t>
            </a:r>
          </a:p>
          <a:p>
            <a:pPr lvl="0"/>
            <a:r>
              <a:rPr lang="en-US" dirty="0"/>
              <a:t>-Outline Weight: 1 </a:t>
            </a:r>
            <a:r>
              <a:rPr lang="en-US" dirty="0" err="1"/>
              <a:t>pt</a:t>
            </a:r>
            <a:endParaRPr lang="en-US" dirty="0"/>
          </a:p>
        </p:txBody>
      </p:sp>
      <p:sp>
        <p:nvSpPr>
          <p:cNvPr id="47" name="Content Placeholder 3"/>
          <p:cNvSpPr>
            <a:spLocks noGrp="1"/>
          </p:cNvSpPr>
          <p:nvPr>
            <p:ph sz="quarter" idx="18"/>
          </p:nvPr>
        </p:nvSpPr>
        <p:spPr>
          <a:xfrm>
            <a:off x="203200" y="2438401"/>
            <a:ext cx="2946400" cy="329755"/>
          </a:xfrm>
          <a:prstGeom prst="rect">
            <a:avLst/>
          </a:prstGeom>
        </p:spPr>
        <p:txBody>
          <a:bodyPr/>
          <a:lstStyle>
            <a:lvl1pPr marL="0" indent="0">
              <a:buNone/>
              <a:defRPr sz="1600">
                <a:solidFill>
                  <a:srgbClr val="548DD4"/>
                </a:solidFill>
                <a:latin typeface="Franklin Gothic Demi" panose="020B0703020102020204" pitchFamily="34" charset="0"/>
              </a:defRPr>
            </a:lvl1pPr>
          </a:lstStyle>
          <a:p>
            <a:pPr lvl="0"/>
            <a:r>
              <a:rPr lang="en-US" dirty="0"/>
              <a:t>Click to edit</a:t>
            </a:r>
          </a:p>
        </p:txBody>
      </p:sp>
      <p:sp>
        <p:nvSpPr>
          <p:cNvPr id="48" name="Content Placeholder 3"/>
          <p:cNvSpPr>
            <a:spLocks noGrp="1"/>
          </p:cNvSpPr>
          <p:nvPr>
            <p:ph sz="quarter" idx="19"/>
          </p:nvPr>
        </p:nvSpPr>
        <p:spPr>
          <a:xfrm>
            <a:off x="203200" y="2801444"/>
            <a:ext cx="2946400" cy="3599356"/>
          </a:xfrm>
          <a:prstGeom prst="rect">
            <a:avLst/>
          </a:prstGeom>
        </p:spPr>
        <p:txBody>
          <a:bodyPr/>
          <a:lstStyle>
            <a:lvl1pPr marL="171450" indent="-171450">
              <a:buFont typeface="Arial" panose="020B0604020202020204" pitchFamily="34" charset="0"/>
              <a:buChar char="•"/>
              <a:defRPr sz="1200">
                <a:solidFill>
                  <a:srgbClr val="5A5A5A"/>
                </a:solidFill>
                <a:latin typeface="Franklin Gothic Book" panose="020B0503020102020204" pitchFamily="34" charset="0"/>
              </a:defRPr>
            </a:lvl1pPr>
          </a:lstStyle>
          <a:p>
            <a:pPr lvl="0"/>
            <a:r>
              <a:rPr lang="en-US" dirty="0"/>
              <a:t>Click to edit</a:t>
            </a:r>
          </a:p>
        </p:txBody>
      </p:sp>
      <p:sp>
        <p:nvSpPr>
          <p:cNvPr id="49" name="Content Placeholder 3"/>
          <p:cNvSpPr>
            <a:spLocks noGrp="1"/>
          </p:cNvSpPr>
          <p:nvPr>
            <p:ph sz="quarter" idx="20"/>
          </p:nvPr>
        </p:nvSpPr>
        <p:spPr>
          <a:xfrm>
            <a:off x="10493256" y="5181600"/>
            <a:ext cx="1320800" cy="978208"/>
          </a:xfrm>
          <a:prstGeom prst="rect">
            <a:avLst/>
          </a:prstGeom>
        </p:spPr>
        <p:txBody>
          <a:bodyPr/>
          <a:lstStyle>
            <a:lvl1pPr marL="0" indent="0">
              <a:buNone/>
              <a:defRPr sz="1050">
                <a:solidFill>
                  <a:srgbClr val="5A5A5A"/>
                </a:solidFill>
                <a:latin typeface="Franklin Gothic Book" panose="020B0503020102020204" pitchFamily="34" charset="0"/>
              </a:defRPr>
            </a:lvl1pPr>
          </a:lstStyle>
          <a:p>
            <a:pPr lvl="0"/>
            <a:r>
              <a:rPr lang="en-US" dirty="0"/>
              <a:t>Click to edit</a:t>
            </a:r>
          </a:p>
        </p:txBody>
      </p:sp>
      <p:sp>
        <p:nvSpPr>
          <p:cNvPr id="23" name="Rectangle 22"/>
          <p:cNvSpPr/>
          <p:nvPr userDrawn="1"/>
        </p:nvSpPr>
        <p:spPr>
          <a:xfrm flipV="1">
            <a:off x="0" y="609600"/>
            <a:ext cx="12192000" cy="1524000"/>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userDrawn="1"/>
        </p:nvSpPr>
        <p:spPr>
          <a:xfrm>
            <a:off x="304600" y="867398"/>
            <a:ext cx="104699" cy="1113802"/>
          </a:xfrm>
          <a:prstGeom prst="rect">
            <a:avLst/>
          </a:prstGeom>
          <a:solidFill>
            <a:srgbClr val="FCB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Content Placeholder 3"/>
          <p:cNvSpPr>
            <a:spLocks noGrp="1"/>
          </p:cNvSpPr>
          <p:nvPr>
            <p:ph sz="quarter" idx="13"/>
          </p:nvPr>
        </p:nvSpPr>
        <p:spPr>
          <a:xfrm>
            <a:off x="815339" y="819152"/>
            <a:ext cx="10767061" cy="1162049"/>
          </a:xfrm>
          <a:prstGeom prst="rect">
            <a:avLst/>
          </a:prstGeom>
        </p:spPr>
        <p:txBody>
          <a:bodyPr/>
          <a:lstStyle>
            <a:lvl1pPr marL="0" indent="0">
              <a:buNone/>
              <a:defRPr sz="2400">
                <a:solidFill>
                  <a:srgbClr val="548DD4"/>
                </a:solidFill>
                <a:latin typeface="Franklin Gothic Demi Cond" panose="020B0706030402020204" pitchFamily="34" charset="0"/>
              </a:defRPr>
            </a:lvl1pPr>
          </a:lstStyle>
          <a:p>
            <a:pPr lvl="0"/>
            <a:r>
              <a:rPr lang="en-US" dirty="0"/>
              <a:t>Click to edit</a:t>
            </a:r>
          </a:p>
        </p:txBody>
      </p:sp>
    </p:spTree>
    <p:extLst>
      <p:ext uri="{BB962C8B-B14F-4D97-AF65-F5344CB8AC3E}">
        <p14:creationId xmlns:p14="http://schemas.microsoft.com/office/powerpoint/2010/main" val="4172821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D94646-09D4-4EB1-AF0B-996EB689ACA2}" type="datetimeFigureOut">
              <a:rPr lang="en-US" smtClean="0"/>
              <a:t>2/3/2020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1DE6029-07D2-4205-98BF-388E804FB06E}" type="slidenum">
              <a:rPr lang="en-US" smtClean="0"/>
              <a:t>‹#›</a:t>
            </a:fld>
            <a:endParaRPr lang="en-US"/>
          </a:p>
        </p:txBody>
      </p:sp>
    </p:spTree>
    <p:extLst>
      <p:ext uri="{BB962C8B-B14F-4D97-AF65-F5344CB8AC3E}">
        <p14:creationId xmlns:p14="http://schemas.microsoft.com/office/powerpoint/2010/main" val="1808020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D94646-09D4-4EB1-AF0B-996EB689ACA2}" type="datetimeFigureOut">
              <a:rPr lang="en-US" smtClean="0"/>
              <a:t>2/3/2020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1DE6029-07D2-4205-98BF-388E804FB06E}" type="slidenum">
              <a:rPr lang="en-US" smtClean="0"/>
              <a:t>‹#›</a:t>
            </a:fld>
            <a:endParaRPr lang="en-US"/>
          </a:p>
        </p:txBody>
      </p:sp>
    </p:spTree>
    <p:extLst>
      <p:ext uri="{BB962C8B-B14F-4D97-AF65-F5344CB8AC3E}">
        <p14:creationId xmlns:p14="http://schemas.microsoft.com/office/powerpoint/2010/main" val="3806092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D94646-09D4-4EB1-AF0B-996EB689ACA2}" type="datetimeFigureOut">
              <a:rPr lang="en-US" smtClean="0"/>
              <a:t>2/3/2020</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21DE6029-07D2-4205-98BF-388E804FB06E}" type="slidenum">
              <a:rPr lang="en-US" smtClean="0"/>
              <a:t>‹#›</a:t>
            </a:fld>
            <a:endParaRPr lang="en-US"/>
          </a:p>
        </p:txBody>
      </p:sp>
    </p:spTree>
    <p:extLst>
      <p:ext uri="{BB962C8B-B14F-4D97-AF65-F5344CB8AC3E}">
        <p14:creationId xmlns:p14="http://schemas.microsoft.com/office/powerpoint/2010/main" val="4188691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FD94646-09D4-4EB1-AF0B-996EB689ACA2}" type="datetimeFigureOut">
              <a:rPr lang="en-US" smtClean="0"/>
              <a:t>2/3/2020</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21DE6029-07D2-4205-98BF-388E804FB06E}" type="slidenum">
              <a:rPr lang="en-US" smtClean="0"/>
              <a:t>‹#›</a:t>
            </a:fld>
            <a:endParaRPr lang="en-US"/>
          </a:p>
        </p:txBody>
      </p:sp>
    </p:spTree>
    <p:extLst>
      <p:ext uri="{BB962C8B-B14F-4D97-AF65-F5344CB8AC3E}">
        <p14:creationId xmlns:p14="http://schemas.microsoft.com/office/powerpoint/2010/main" val="1830521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D94646-09D4-4EB1-AF0B-996EB689ACA2}" type="datetimeFigureOut">
              <a:rPr lang="en-US" smtClean="0"/>
              <a:t>2/3/2020</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1DE6029-07D2-4205-98BF-388E804FB06E}" type="slidenum">
              <a:rPr lang="en-US" smtClean="0"/>
              <a:t>‹#›</a:t>
            </a:fld>
            <a:endParaRPr lang="en-US"/>
          </a:p>
        </p:txBody>
      </p:sp>
    </p:spTree>
    <p:extLst>
      <p:ext uri="{BB962C8B-B14F-4D97-AF65-F5344CB8AC3E}">
        <p14:creationId xmlns:p14="http://schemas.microsoft.com/office/powerpoint/2010/main" val="2842840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D94646-09D4-4EB1-AF0B-996EB689ACA2}" type="datetimeFigureOut">
              <a:rPr lang="en-US" smtClean="0"/>
              <a:t>2/3/2020</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1DE6029-07D2-4205-98BF-388E804FB06E}" type="slidenum">
              <a:rPr lang="en-US" smtClean="0"/>
              <a:t>‹#›</a:t>
            </a:fld>
            <a:endParaRPr lang="en-US"/>
          </a:p>
        </p:txBody>
      </p:sp>
    </p:spTree>
    <p:extLst>
      <p:ext uri="{BB962C8B-B14F-4D97-AF65-F5344CB8AC3E}">
        <p14:creationId xmlns:p14="http://schemas.microsoft.com/office/powerpoint/2010/main" val="262963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FD94646-09D4-4EB1-AF0B-996EB689ACA2}" type="datetimeFigureOut">
              <a:rPr lang="en-US" smtClean="0"/>
              <a:t>2/3/2020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1DE6029-07D2-4205-98BF-388E804FB06E}" type="slidenum">
              <a:rPr lang="en-US" smtClean="0"/>
              <a:t>‹#›</a:t>
            </a:fld>
            <a:endParaRPr lang="en-US"/>
          </a:p>
        </p:txBody>
      </p:sp>
    </p:spTree>
    <p:extLst>
      <p:ext uri="{BB962C8B-B14F-4D97-AF65-F5344CB8AC3E}">
        <p14:creationId xmlns:p14="http://schemas.microsoft.com/office/powerpoint/2010/main" val="3240099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FD94646-09D4-4EB1-AF0B-996EB689ACA2}" type="datetimeFigureOut">
              <a:rPr lang="en-US" smtClean="0"/>
              <a:t>2/3/2020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1DE6029-07D2-4205-98BF-388E804FB06E}" type="slidenum">
              <a:rPr lang="en-US" smtClean="0"/>
              <a:t>‹#›</a:t>
            </a:fld>
            <a:endParaRPr lang="en-US"/>
          </a:p>
        </p:txBody>
      </p:sp>
    </p:spTree>
    <p:extLst>
      <p:ext uri="{BB962C8B-B14F-4D97-AF65-F5344CB8AC3E}">
        <p14:creationId xmlns:p14="http://schemas.microsoft.com/office/powerpoint/2010/main" val="214881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6FD94646-09D4-4EB1-AF0B-996EB689ACA2}" type="datetimeFigureOut">
              <a:rPr lang="en-US" smtClean="0"/>
              <a:t>2/3/2020</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21DE6029-07D2-4205-98BF-388E804FB06E}" type="slidenum">
              <a:rPr lang="en-US" smtClean="0"/>
              <a:t>‹#›</a:t>
            </a:fld>
            <a:endParaRPr lang="en-US"/>
          </a:p>
        </p:txBody>
      </p:sp>
    </p:spTree>
    <p:extLst>
      <p:ext uri="{BB962C8B-B14F-4D97-AF65-F5344CB8AC3E}">
        <p14:creationId xmlns:p14="http://schemas.microsoft.com/office/powerpoint/2010/main" val="31600389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nyc.gov/DYCD" TargetMode="Externa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RFPquestions@dycd.nyc.gov" TargetMode="Externa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help@mocs.nyc.gov" TargetMode="External"/><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354" y="1"/>
            <a:ext cx="12246799" cy="6889899"/>
          </a:xfrm>
          <a:prstGeom prst="rect">
            <a:avLst/>
          </a:prstGeom>
        </p:spPr>
      </p:pic>
    </p:spTree>
    <p:extLst>
      <p:ext uri="{BB962C8B-B14F-4D97-AF65-F5344CB8AC3E}">
        <p14:creationId xmlns:p14="http://schemas.microsoft.com/office/powerpoint/2010/main" val="565981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1721C-9DB7-4384-9619-A4BD0016D3B6}"/>
              </a:ext>
            </a:extLst>
          </p:cNvPr>
          <p:cNvSpPr>
            <a:spLocks noGrp="1"/>
          </p:cNvSpPr>
          <p:nvPr>
            <p:ph type="title"/>
          </p:nvPr>
        </p:nvSpPr>
        <p:spPr>
          <a:xfrm>
            <a:off x="2678650" y="252635"/>
            <a:ext cx="8911687" cy="1280890"/>
          </a:xfrm>
        </p:spPr>
        <p:txBody>
          <a:bodyPr/>
          <a:lstStyle/>
          <a:p>
            <a:r>
              <a:rPr lang="en-US" b="1" dirty="0">
                <a:solidFill>
                  <a:schemeClr val="tx1"/>
                </a:solidFill>
              </a:rPr>
              <a:t>Target</a:t>
            </a:r>
            <a:r>
              <a:rPr lang="en-US" b="1" dirty="0"/>
              <a:t> </a:t>
            </a:r>
            <a:r>
              <a:rPr lang="en-US" b="1" dirty="0">
                <a:solidFill>
                  <a:schemeClr val="tx1"/>
                </a:solidFill>
              </a:rPr>
              <a:t>Population</a:t>
            </a:r>
            <a:r>
              <a:rPr lang="en-US" b="1" dirty="0"/>
              <a:t>	</a:t>
            </a:r>
          </a:p>
        </p:txBody>
      </p:sp>
      <p:sp>
        <p:nvSpPr>
          <p:cNvPr id="3" name="Content Placeholder 2">
            <a:extLst>
              <a:ext uri="{FF2B5EF4-FFF2-40B4-BE49-F238E27FC236}">
                <a16:creationId xmlns:a16="http://schemas.microsoft.com/office/drawing/2014/main" id="{24EBD717-72F2-49CF-8C10-23B172C701D5}"/>
              </a:ext>
            </a:extLst>
          </p:cNvPr>
          <p:cNvSpPr>
            <a:spLocks noGrp="1"/>
          </p:cNvSpPr>
          <p:nvPr>
            <p:ph idx="1"/>
          </p:nvPr>
        </p:nvSpPr>
        <p:spPr>
          <a:xfrm>
            <a:off x="2132012" y="1157288"/>
            <a:ext cx="8915400" cy="5014912"/>
          </a:xfrm>
        </p:spPr>
        <p:txBody>
          <a:bodyPr>
            <a:normAutofit/>
          </a:bodyPr>
          <a:lstStyle/>
          <a:p>
            <a:r>
              <a:rPr lang="en-US" sz="2800" dirty="0"/>
              <a:t>Runaway and homeless youth, and youth at risk for homelessness</a:t>
            </a:r>
          </a:p>
          <a:p>
            <a:r>
              <a:rPr lang="en-US" sz="2800" dirty="0"/>
              <a:t>16-24 years of age</a:t>
            </a:r>
          </a:p>
          <a:p>
            <a:r>
              <a:rPr lang="en-US" sz="2800" dirty="0"/>
              <a:t>LGBTQI+</a:t>
            </a:r>
          </a:p>
          <a:p>
            <a:r>
              <a:rPr lang="en-US" sz="2800" dirty="0"/>
              <a:t>Not working or underemployed, not in school, or in need of additional employment or literacy skills</a:t>
            </a:r>
          </a:p>
          <a:p>
            <a:r>
              <a:rPr lang="en-US" sz="2800" dirty="0"/>
              <a:t>90 youth served in total</a:t>
            </a:r>
          </a:p>
          <a:p>
            <a:endParaRPr lang="en-US" dirty="0"/>
          </a:p>
          <a:p>
            <a:endParaRPr lang="en-US" dirty="0"/>
          </a:p>
          <a:p>
            <a:endParaRPr lang="en-US" dirty="0"/>
          </a:p>
        </p:txBody>
      </p:sp>
      <p:pic>
        <p:nvPicPr>
          <p:cNvPr id="6" name="Picture 5">
            <a:extLst>
              <a:ext uri="{FF2B5EF4-FFF2-40B4-BE49-F238E27FC236}">
                <a16:creationId xmlns:a16="http://schemas.microsoft.com/office/drawing/2014/main" id="{3155DE83-AFB7-4C15-A6B8-6F2FEC734A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3872" y="5807481"/>
            <a:ext cx="2143125" cy="704850"/>
          </a:xfrm>
          <a:prstGeom prst="rect">
            <a:avLst/>
          </a:prstGeom>
        </p:spPr>
      </p:pic>
      <p:pic>
        <p:nvPicPr>
          <p:cNvPr id="7" name="Picture 6">
            <a:extLst>
              <a:ext uri="{FF2B5EF4-FFF2-40B4-BE49-F238E27FC236}">
                <a16:creationId xmlns:a16="http://schemas.microsoft.com/office/drawing/2014/main" id="{6C4D3588-EEC2-43D5-9D90-1E81B55355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8883" y="5854782"/>
            <a:ext cx="853037" cy="657549"/>
          </a:xfrm>
          <a:prstGeom prst="rect">
            <a:avLst/>
          </a:prstGeom>
        </p:spPr>
      </p:pic>
    </p:spTree>
    <p:extLst>
      <p:ext uri="{BB962C8B-B14F-4D97-AF65-F5344CB8AC3E}">
        <p14:creationId xmlns:p14="http://schemas.microsoft.com/office/powerpoint/2010/main" val="1223041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D1A6D-CB41-4198-9BD4-7157D03727F3}"/>
              </a:ext>
            </a:extLst>
          </p:cNvPr>
          <p:cNvSpPr>
            <a:spLocks noGrp="1"/>
          </p:cNvSpPr>
          <p:nvPr>
            <p:ph type="title"/>
          </p:nvPr>
        </p:nvSpPr>
        <p:spPr>
          <a:xfrm>
            <a:off x="2596896" y="621792"/>
            <a:ext cx="10515600" cy="1325563"/>
          </a:xfrm>
        </p:spPr>
        <p:txBody>
          <a:bodyPr/>
          <a:lstStyle/>
          <a:p>
            <a:r>
              <a:rPr lang="en-US" b="1" dirty="0">
                <a:solidFill>
                  <a:schemeClr val="tx1"/>
                </a:solidFill>
              </a:rPr>
              <a:t>Year by Year Service Timeline</a:t>
            </a:r>
          </a:p>
        </p:txBody>
      </p:sp>
      <p:graphicFrame>
        <p:nvGraphicFramePr>
          <p:cNvPr id="8" name="Content Placeholder 7">
            <a:extLst>
              <a:ext uri="{FF2B5EF4-FFF2-40B4-BE49-F238E27FC236}">
                <a16:creationId xmlns:a16="http://schemas.microsoft.com/office/drawing/2014/main" id="{53B9A91A-9EE5-4537-A53E-429FDEAC7478}"/>
              </a:ext>
            </a:extLst>
          </p:cNvPr>
          <p:cNvGraphicFramePr>
            <a:graphicFrameLocks noGrp="1"/>
          </p:cNvGraphicFramePr>
          <p:nvPr>
            <p:ph idx="1"/>
          </p:nvPr>
        </p:nvGraphicFramePr>
        <p:xfrm>
          <a:off x="838200" y="1880926"/>
          <a:ext cx="10270069" cy="3357118"/>
        </p:xfrm>
        <a:graphic>
          <a:graphicData uri="http://schemas.openxmlformats.org/drawingml/2006/table">
            <a:tbl>
              <a:tblPr firstRow="1" firstCol="1" bandRow="1"/>
              <a:tblGrid>
                <a:gridCol w="2567315">
                  <a:extLst>
                    <a:ext uri="{9D8B030D-6E8A-4147-A177-3AD203B41FA5}">
                      <a16:colId xmlns:a16="http://schemas.microsoft.com/office/drawing/2014/main" val="3506020887"/>
                    </a:ext>
                  </a:extLst>
                </a:gridCol>
                <a:gridCol w="2567315">
                  <a:extLst>
                    <a:ext uri="{9D8B030D-6E8A-4147-A177-3AD203B41FA5}">
                      <a16:colId xmlns:a16="http://schemas.microsoft.com/office/drawing/2014/main" val="1376867022"/>
                    </a:ext>
                  </a:extLst>
                </a:gridCol>
                <a:gridCol w="2567315">
                  <a:extLst>
                    <a:ext uri="{9D8B030D-6E8A-4147-A177-3AD203B41FA5}">
                      <a16:colId xmlns:a16="http://schemas.microsoft.com/office/drawing/2014/main" val="2297545994"/>
                    </a:ext>
                  </a:extLst>
                </a:gridCol>
                <a:gridCol w="2568124">
                  <a:extLst>
                    <a:ext uri="{9D8B030D-6E8A-4147-A177-3AD203B41FA5}">
                      <a16:colId xmlns:a16="http://schemas.microsoft.com/office/drawing/2014/main" val="453814202"/>
                    </a:ext>
                  </a:extLst>
                </a:gridCol>
              </a:tblGrid>
              <a:tr h="428209">
                <a:tc>
                  <a:txBody>
                    <a:bodyPr/>
                    <a:lstStyle/>
                    <a:p>
                      <a:pPr marL="0" marR="0" algn="ctr">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Year 1</a:t>
                      </a: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(7/1/20 - 6/30/21)</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marL="0" marR="0" algn="ctr">
                        <a:lnSpc>
                          <a:spcPct val="107000"/>
                        </a:lnSpc>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Year 2 (7/1/21 - 6/30/22)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marL="0" marR="0" algn="ctr">
                        <a:lnSpc>
                          <a:spcPct val="107000"/>
                        </a:lnSpc>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Year 3 (7/1/22 - 6/30/23)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marL="0" marR="0" algn="ctr">
                        <a:lnSpc>
                          <a:spcPct val="107000"/>
                        </a:lnSpc>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Year 4 (7/1/23 - 6/30/24)</a:t>
                      </a:r>
                    </a:p>
                    <a:p>
                      <a:pPr marL="0" marR="0" algn="ctr">
                        <a:lnSpc>
                          <a:spcPct val="107000"/>
                        </a:lnSpc>
                        <a:spcBef>
                          <a:spcPts val="0"/>
                        </a:spcBef>
                        <a:spcAft>
                          <a:spcPts val="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extLst>
                  <a:ext uri="{0D108BD9-81ED-4DB2-BD59-A6C34878D82A}">
                    <a16:rowId xmlns:a16="http://schemas.microsoft.com/office/drawing/2014/main" val="4061560330"/>
                  </a:ext>
                </a:extLst>
              </a:tr>
              <a:tr h="748443">
                <a:tc>
                  <a:txBody>
                    <a:bodyPr/>
                    <a:lstStyle/>
                    <a:p>
                      <a:pPr marL="0" marR="0" algn="ctr">
                        <a:lnSpc>
                          <a:spcPct val="107000"/>
                        </a:lnSpc>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Group 1 Enrollment and Direct Services (45 youth)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Group 1 Direct Services (45 youth)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Group 1 Follow Up Services (45 youth)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extLst>
                  <a:ext uri="{0D108BD9-81ED-4DB2-BD59-A6C34878D82A}">
                    <a16:rowId xmlns:a16="http://schemas.microsoft.com/office/drawing/2014/main" val="1568578457"/>
                  </a:ext>
                </a:extLst>
              </a:tr>
              <a:tr h="748443">
                <a:tc>
                  <a:txBody>
                    <a:bodyPr/>
                    <a:lstStyle/>
                    <a:p>
                      <a:pPr marL="0" marR="0" algn="ctr">
                        <a:lnSpc>
                          <a:spcPct val="107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marL="0" marR="0" algn="ctr">
                        <a:lnSpc>
                          <a:spcPct val="107000"/>
                        </a:lnSpc>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Group 2 Enrollment and Direct Services (45 youth)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Group 2 Direct Services (45 youth)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Group 2 Follow Up Services (45 youth)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2131675453"/>
                  </a:ext>
                </a:extLst>
              </a:tr>
              <a:tr h="715645">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45 total youth served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90 total youth served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90 total youth served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45 total </a:t>
                      </a:r>
                      <a:r>
                        <a:rPr lang="en-US" sz="1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youth served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711313174"/>
                  </a:ext>
                </a:extLst>
              </a:tr>
            </a:tbl>
          </a:graphicData>
        </a:graphic>
      </p:graphicFrame>
      <p:pic>
        <p:nvPicPr>
          <p:cNvPr id="5" name="Picture 4">
            <a:extLst>
              <a:ext uri="{FF2B5EF4-FFF2-40B4-BE49-F238E27FC236}">
                <a16:creationId xmlns:a16="http://schemas.microsoft.com/office/drawing/2014/main" id="{BE06DFEC-7F17-4603-816A-D1F3585909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3872" y="5807481"/>
            <a:ext cx="2143125" cy="704850"/>
          </a:xfrm>
          <a:prstGeom prst="rect">
            <a:avLst/>
          </a:prstGeom>
        </p:spPr>
      </p:pic>
      <p:pic>
        <p:nvPicPr>
          <p:cNvPr id="6" name="Picture 5">
            <a:extLst>
              <a:ext uri="{FF2B5EF4-FFF2-40B4-BE49-F238E27FC236}">
                <a16:creationId xmlns:a16="http://schemas.microsoft.com/office/drawing/2014/main" id="{C7199FCF-227C-4B55-88C1-4408BC9E20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8883" y="5854782"/>
            <a:ext cx="853037" cy="657549"/>
          </a:xfrm>
          <a:prstGeom prst="rect">
            <a:avLst/>
          </a:prstGeom>
        </p:spPr>
      </p:pic>
    </p:spTree>
    <p:extLst>
      <p:ext uri="{BB962C8B-B14F-4D97-AF65-F5344CB8AC3E}">
        <p14:creationId xmlns:p14="http://schemas.microsoft.com/office/powerpoint/2010/main" val="2055011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FBE09-9CBD-4211-AF2D-81AF07B81BB5}"/>
              </a:ext>
            </a:extLst>
          </p:cNvPr>
          <p:cNvSpPr>
            <a:spLocks noGrp="1"/>
          </p:cNvSpPr>
          <p:nvPr>
            <p:ph type="title"/>
          </p:nvPr>
        </p:nvSpPr>
        <p:spPr>
          <a:xfrm>
            <a:off x="2596896" y="517617"/>
            <a:ext cx="8911687" cy="1280890"/>
          </a:xfrm>
        </p:spPr>
        <p:txBody>
          <a:bodyPr/>
          <a:lstStyle/>
          <a:p>
            <a:r>
              <a:rPr lang="en-US" b="1" dirty="0">
                <a:solidFill>
                  <a:schemeClr val="tx1"/>
                </a:solidFill>
              </a:rPr>
              <a:t>Program Staffing</a:t>
            </a:r>
          </a:p>
        </p:txBody>
      </p:sp>
      <p:sp>
        <p:nvSpPr>
          <p:cNvPr id="3" name="Content Placeholder 2">
            <a:extLst>
              <a:ext uri="{FF2B5EF4-FFF2-40B4-BE49-F238E27FC236}">
                <a16:creationId xmlns:a16="http://schemas.microsoft.com/office/drawing/2014/main" id="{12964B66-6E5A-44AA-802B-A20FD738A178}"/>
              </a:ext>
            </a:extLst>
          </p:cNvPr>
          <p:cNvSpPr>
            <a:spLocks noGrp="1"/>
          </p:cNvSpPr>
          <p:nvPr>
            <p:ph idx="1"/>
          </p:nvPr>
        </p:nvSpPr>
        <p:spPr>
          <a:xfrm>
            <a:off x="2189162" y="1303650"/>
            <a:ext cx="8915400" cy="5189225"/>
          </a:xfrm>
        </p:spPr>
        <p:txBody>
          <a:bodyPr>
            <a:normAutofit/>
          </a:bodyPr>
          <a:lstStyle/>
          <a:p>
            <a:r>
              <a:rPr lang="en-US" sz="3200" dirty="0"/>
              <a:t>Program Director</a:t>
            </a:r>
          </a:p>
          <a:p>
            <a:r>
              <a:rPr lang="en-US" sz="3200" dirty="0"/>
              <a:t>Job Developer</a:t>
            </a:r>
          </a:p>
          <a:p>
            <a:r>
              <a:rPr lang="en-US" sz="3200" dirty="0"/>
              <a:t>Navigators (1:25 staff to participant ratio) </a:t>
            </a:r>
          </a:p>
          <a:p>
            <a:r>
              <a:rPr lang="en-US" sz="3200" dirty="0"/>
              <a:t>Mental Health Counselor</a:t>
            </a:r>
          </a:p>
          <a:p>
            <a:r>
              <a:rPr lang="en-US" sz="3200" dirty="0"/>
              <a:t>Workforce Facilitator</a:t>
            </a:r>
          </a:p>
          <a:p>
            <a:r>
              <a:rPr lang="en-US" sz="3200" dirty="0"/>
              <a:t>Education Specialist</a:t>
            </a:r>
          </a:p>
          <a:p>
            <a:r>
              <a:rPr lang="en-US" sz="3200" dirty="0"/>
              <a:t>Administrative Support Staff</a:t>
            </a:r>
          </a:p>
          <a:p>
            <a:endParaRPr lang="en-US" dirty="0"/>
          </a:p>
        </p:txBody>
      </p:sp>
      <p:pic>
        <p:nvPicPr>
          <p:cNvPr id="6" name="Picture 5">
            <a:extLst>
              <a:ext uri="{FF2B5EF4-FFF2-40B4-BE49-F238E27FC236}">
                <a16:creationId xmlns:a16="http://schemas.microsoft.com/office/drawing/2014/main" id="{E9549BCE-79DD-4E02-81E2-BE5208AD2A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3872" y="5807481"/>
            <a:ext cx="2143125" cy="704850"/>
          </a:xfrm>
          <a:prstGeom prst="rect">
            <a:avLst/>
          </a:prstGeom>
        </p:spPr>
      </p:pic>
      <p:pic>
        <p:nvPicPr>
          <p:cNvPr id="7" name="Picture 6">
            <a:extLst>
              <a:ext uri="{FF2B5EF4-FFF2-40B4-BE49-F238E27FC236}">
                <a16:creationId xmlns:a16="http://schemas.microsoft.com/office/drawing/2014/main" id="{4DC1EF0C-4C6C-49BE-A526-1E78B041B9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8883" y="5854782"/>
            <a:ext cx="853037" cy="657549"/>
          </a:xfrm>
          <a:prstGeom prst="rect">
            <a:avLst/>
          </a:prstGeom>
        </p:spPr>
      </p:pic>
    </p:spTree>
    <p:extLst>
      <p:ext uri="{BB962C8B-B14F-4D97-AF65-F5344CB8AC3E}">
        <p14:creationId xmlns:p14="http://schemas.microsoft.com/office/powerpoint/2010/main" val="2796753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6819-70FE-4354-A14B-2F4FFFBB1C2D}"/>
              </a:ext>
            </a:extLst>
          </p:cNvPr>
          <p:cNvSpPr>
            <a:spLocks noGrp="1"/>
          </p:cNvSpPr>
          <p:nvPr>
            <p:ph type="title"/>
          </p:nvPr>
        </p:nvSpPr>
        <p:spPr>
          <a:xfrm>
            <a:off x="2349246" y="621792"/>
            <a:ext cx="8911687" cy="1280890"/>
          </a:xfrm>
        </p:spPr>
        <p:txBody>
          <a:bodyPr/>
          <a:lstStyle/>
          <a:p>
            <a:r>
              <a:rPr lang="en-US" b="1" dirty="0">
                <a:solidFill>
                  <a:schemeClr val="tx1"/>
                </a:solidFill>
              </a:rPr>
              <a:t>NYC Unity Works Expected Outcomes</a:t>
            </a:r>
          </a:p>
        </p:txBody>
      </p:sp>
      <p:sp>
        <p:nvSpPr>
          <p:cNvPr id="3" name="Content Placeholder 2">
            <a:extLst>
              <a:ext uri="{FF2B5EF4-FFF2-40B4-BE49-F238E27FC236}">
                <a16:creationId xmlns:a16="http://schemas.microsoft.com/office/drawing/2014/main" id="{549385C6-6869-4EF3-8DCF-FA03B0F7CFAB}"/>
              </a:ext>
            </a:extLst>
          </p:cNvPr>
          <p:cNvSpPr>
            <a:spLocks noGrp="1"/>
          </p:cNvSpPr>
          <p:nvPr>
            <p:ph idx="1"/>
          </p:nvPr>
        </p:nvSpPr>
        <p:spPr>
          <a:xfrm>
            <a:off x="1722437" y="1322610"/>
            <a:ext cx="9625013" cy="5593445"/>
          </a:xfrm>
        </p:spPr>
        <p:txBody>
          <a:bodyPr>
            <a:noAutofit/>
          </a:bodyPr>
          <a:lstStyle/>
          <a:p>
            <a:r>
              <a:rPr lang="en-US" sz="2420" dirty="0"/>
              <a:t>Placement in employment, postsecondary education or advanced occupational training in second quarter after exit</a:t>
            </a:r>
          </a:p>
          <a:p>
            <a:r>
              <a:rPr lang="en-US" sz="2420" dirty="0"/>
              <a:t>Placement in employment postsecondary education or advance occupational training in the fourth quarter after exit</a:t>
            </a:r>
          </a:p>
          <a:p>
            <a:r>
              <a:rPr lang="en-US" sz="2420" dirty="0"/>
              <a:t>Attainment of a high school equivalency attainment </a:t>
            </a:r>
            <a:r>
              <a:rPr lang="en-US" sz="2420" b="1" u="sng" dirty="0"/>
              <a:t>OR</a:t>
            </a:r>
            <a:r>
              <a:rPr lang="en-US" sz="2420" dirty="0"/>
              <a:t> occupational credential</a:t>
            </a:r>
          </a:p>
          <a:p>
            <a:r>
              <a:rPr lang="en-US" sz="2420" dirty="0"/>
              <a:t>Academic skill gains</a:t>
            </a:r>
          </a:p>
          <a:p>
            <a:r>
              <a:rPr lang="en-US" sz="2420" dirty="0"/>
              <a:t>For those who enroll with a high school credential, placement in a postsecondary or advanced occupational training program</a:t>
            </a:r>
          </a:p>
          <a:p>
            <a:endParaRPr lang="en-US" dirty="0"/>
          </a:p>
        </p:txBody>
      </p:sp>
      <p:pic>
        <p:nvPicPr>
          <p:cNvPr id="6" name="Picture 5">
            <a:extLst>
              <a:ext uri="{FF2B5EF4-FFF2-40B4-BE49-F238E27FC236}">
                <a16:creationId xmlns:a16="http://schemas.microsoft.com/office/drawing/2014/main" id="{92A4DFC8-C35E-44BE-ADA6-E9DE6F0782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3872" y="5807481"/>
            <a:ext cx="2143125" cy="704850"/>
          </a:xfrm>
          <a:prstGeom prst="rect">
            <a:avLst/>
          </a:prstGeom>
        </p:spPr>
      </p:pic>
      <p:pic>
        <p:nvPicPr>
          <p:cNvPr id="7" name="Picture 6">
            <a:extLst>
              <a:ext uri="{FF2B5EF4-FFF2-40B4-BE49-F238E27FC236}">
                <a16:creationId xmlns:a16="http://schemas.microsoft.com/office/drawing/2014/main" id="{C058CFE2-B442-4BC4-A7D9-46C6B8CD35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8883" y="5854782"/>
            <a:ext cx="853037" cy="657549"/>
          </a:xfrm>
          <a:prstGeom prst="rect">
            <a:avLst/>
          </a:prstGeom>
        </p:spPr>
      </p:pic>
    </p:spTree>
    <p:extLst>
      <p:ext uri="{BB962C8B-B14F-4D97-AF65-F5344CB8AC3E}">
        <p14:creationId xmlns:p14="http://schemas.microsoft.com/office/powerpoint/2010/main" val="3938463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03F92-2DDD-4078-8A50-B39FF0A5CBD7}"/>
              </a:ext>
            </a:extLst>
          </p:cNvPr>
          <p:cNvSpPr>
            <a:spLocks noGrp="1"/>
          </p:cNvSpPr>
          <p:nvPr>
            <p:ph type="title"/>
          </p:nvPr>
        </p:nvSpPr>
        <p:spPr>
          <a:xfrm>
            <a:off x="2356835" y="390296"/>
            <a:ext cx="8911687" cy="755831"/>
          </a:xfrm>
        </p:spPr>
        <p:txBody>
          <a:bodyPr/>
          <a:lstStyle/>
          <a:p>
            <a:r>
              <a:rPr lang="en-US" b="1" dirty="0">
                <a:solidFill>
                  <a:schemeClr val="tx1"/>
                </a:solidFill>
              </a:rPr>
              <a:t>Partnerships to Enhance Services</a:t>
            </a:r>
          </a:p>
        </p:txBody>
      </p:sp>
      <p:sp>
        <p:nvSpPr>
          <p:cNvPr id="3" name="Content Placeholder 2">
            <a:extLst>
              <a:ext uri="{FF2B5EF4-FFF2-40B4-BE49-F238E27FC236}">
                <a16:creationId xmlns:a16="http://schemas.microsoft.com/office/drawing/2014/main" id="{C7B1539F-5BF2-4491-B21E-91782C806BBA}"/>
              </a:ext>
            </a:extLst>
          </p:cNvPr>
          <p:cNvSpPr>
            <a:spLocks noGrp="1"/>
          </p:cNvSpPr>
          <p:nvPr>
            <p:ph idx="1"/>
          </p:nvPr>
        </p:nvSpPr>
        <p:spPr>
          <a:xfrm>
            <a:off x="2031999" y="1118452"/>
            <a:ext cx="8915400" cy="5058511"/>
          </a:xfrm>
        </p:spPr>
        <p:txBody>
          <a:bodyPr>
            <a:noAutofit/>
          </a:bodyPr>
          <a:lstStyle/>
          <a:p>
            <a:r>
              <a:rPr lang="en-US" sz="2500" dirty="0"/>
              <a:t>DYCD RHY drop-in centers</a:t>
            </a:r>
          </a:p>
          <a:p>
            <a:r>
              <a:rPr lang="en-US" sz="2500" dirty="0"/>
              <a:t>DYCD RHY crisis programs</a:t>
            </a:r>
          </a:p>
          <a:p>
            <a:r>
              <a:rPr lang="en-US" sz="2500" dirty="0"/>
              <a:t>DYCD Transitional Independent Living (TIL) programs </a:t>
            </a:r>
          </a:p>
          <a:p>
            <a:r>
              <a:rPr lang="en-US" sz="2500" dirty="0"/>
              <a:t>Literacy instruction/HSE preparation providers</a:t>
            </a:r>
          </a:p>
          <a:p>
            <a:r>
              <a:rPr lang="en-US" sz="2500" dirty="0"/>
              <a:t>Advanced occupational training providers</a:t>
            </a:r>
          </a:p>
          <a:p>
            <a:r>
              <a:rPr lang="en-US" sz="2500" dirty="0"/>
              <a:t>Employers</a:t>
            </a:r>
          </a:p>
          <a:p>
            <a:r>
              <a:rPr lang="en-US" sz="2500" dirty="0"/>
              <a:t>Post-secondary education institutions</a:t>
            </a:r>
          </a:p>
          <a:p>
            <a:r>
              <a:rPr lang="en-US" sz="2500" dirty="0"/>
              <a:t>Intensive clinical mental health services</a:t>
            </a:r>
          </a:p>
          <a:p>
            <a:r>
              <a:rPr lang="en-US" sz="2500" dirty="0"/>
              <a:t>Housing services for the target population</a:t>
            </a:r>
          </a:p>
        </p:txBody>
      </p:sp>
      <p:pic>
        <p:nvPicPr>
          <p:cNvPr id="6" name="Picture 5">
            <a:extLst>
              <a:ext uri="{FF2B5EF4-FFF2-40B4-BE49-F238E27FC236}">
                <a16:creationId xmlns:a16="http://schemas.microsoft.com/office/drawing/2014/main" id="{8D560DC3-5C65-4CFA-9EED-BCDB0E9CB0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3872" y="5807481"/>
            <a:ext cx="2143125" cy="704850"/>
          </a:xfrm>
          <a:prstGeom prst="rect">
            <a:avLst/>
          </a:prstGeom>
        </p:spPr>
      </p:pic>
      <p:pic>
        <p:nvPicPr>
          <p:cNvPr id="7" name="Picture 6">
            <a:extLst>
              <a:ext uri="{FF2B5EF4-FFF2-40B4-BE49-F238E27FC236}">
                <a16:creationId xmlns:a16="http://schemas.microsoft.com/office/drawing/2014/main" id="{64E81E7A-BCFB-4040-AB32-B5677B2885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8883" y="5854782"/>
            <a:ext cx="853037" cy="657549"/>
          </a:xfrm>
          <a:prstGeom prst="rect">
            <a:avLst/>
          </a:prstGeom>
        </p:spPr>
      </p:pic>
    </p:spTree>
    <p:extLst>
      <p:ext uri="{BB962C8B-B14F-4D97-AF65-F5344CB8AC3E}">
        <p14:creationId xmlns:p14="http://schemas.microsoft.com/office/powerpoint/2010/main" val="3071445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6896" y="621792"/>
            <a:ext cx="8911687" cy="1280890"/>
          </a:xfrm>
        </p:spPr>
        <p:txBody>
          <a:bodyPr>
            <a:normAutofit/>
          </a:bodyPr>
          <a:lstStyle/>
          <a:p>
            <a:r>
              <a:rPr lang="en-US" altLang="en-US" b="1" dirty="0">
                <a:solidFill>
                  <a:schemeClr val="tx1"/>
                </a:solidFill>
              </a:rPr>
              <a:t>Post Award</a:t>
            </a:r>
            <a:endParaRPr lang="en-US" b="1" dirty="0">
              <a:solidFill>
                <a:schemeClr val="tx1"/>
              </a:solidFill>
            </a:endParaRPr>
          </a:p>
        </p:txBody>
      </p:sp>
      <p:sp>
        <p:nvSpPr>
          <p:cNvPr id="3" name="Content Placeholder 2">
            <a:extLst>
              <a:ext uri="{FF2B5EF4-FFF2-40B4-BE49-F238E27FC236}">
                <a16:creationId xmlns:a16="http://schemas.microsoft.com/office/drawing/2014/main" id="{0BA31361-4EDA-4DCC-AE68-911C778F5C72}"/>
              </a:ext>
            </a:extLst>
          </p:cNvPr>
          <p:cNvSpPr>
            <a:spLocks noGrp="1"/>
          </p:cNvSpPr>
          <p:nvPr>
            <p:ph idx="1"/>
          </p:nvPr>
        </p:nvSpPr>
        <p:spPr>
          <a:xfrm>
            <a:off x="3170237" y="1733550"/>
            <a:ext cx="8915400" cy="3777622"/>
          </a:xfrm>
        </p:spPr>
        <p:txBody>
          <a:bodyPr>
            <a:normAutofit fontScale="92500" lnSpcReduction="10000"/>
          </a:bodyPr>
          <a:lstStyle/>
          <a:p>
            <a:r>
              <a:rPr lang="en-US" sz="3200" dirty="0"/>
              <a:t>Insurance </a:t>
            </a:r>
          </a:p>
          <a:p>
            <a:endParaRPr lang="en-US" sz="3200" dirty="0"/>
          </a:p>
          <a:p>
            <a:r>
              <a:rPr lang="en-US" sz="3200" dirty="0"/>
              <a:t>Responsibility Determination </a:t>
            </a:r>
          </a:p>
          <a:p>
            <a:pPr marL="0" indent="0">
              <a:buNone/>
            </a:pPr>
            <a:endParaRPr lang="en-US" sz="3200" dirty="0"/>
          </a:p>
          <a:p>
            <a:r>
              <a:rPr lang="en-US" sz="3200" dirty="0"/>
              <a:t>Subcontractor Compliance </a:t>
            </a:r>
          </a:p>
          <a:p>
            <a:pPr marL="0" indent="0">
              <a:buNone/>
            </a:pPr>
            <a:endParaRPr lang="en-US" sz="3200" dirty="0"/>
          </a:p>
          <a:p>
            <a:r>
              <a:rPr lang="en-US" sz="3200" dirty="0"/>
              <a:t>Public Assistance Rider </a:t>
            </a:r>
          </a:p>
          <a:p>
            <a:endParaRPr lang="en-US" dirty="0"/>
          </a:p>
        </p:txBody>
      </p:sp>
      <p:pic>
        <p:nvPicPr>
          <p:cNvPr id="6" name="Picture 5">
            <a:extLst>
              <a:ext uri="{FF2B5EF4-FFF2-40B4-BE49-F238E27FC236}">
                <a16:creationId xmlns:a16="http://schemas.microsoft.com/office/drawing/2014/main" id="{1A174035-064A-429B-90BB-0CA01996FB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3872" y="5807481"/>
            <a:ext cx="2143125" cy="704850"/>
          </a:xfrm>
          <a:prstGeom prst="rect">
            <a:avLst/>
          </a:prstGeom>
        </p:spPr>
      </p:pic>
      <p:pic>
        <p:nvPicPr>
          <p:cNvPr id="7" name="Picture 6">
            <a:extLst>
              <a:ext uri="{FF2B5EF4-FFF2-40B4-BE49-F238E27FC236}">
                <a16:creationId xmlns:a16="http://schemas.microsoft.com/office/drawing/2014/main" id="{BCD2AF98-FF70-40A6-9156-CEEB42C95F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8883" y="5854782"/>
            <a:ext cx="853037" cy="657549"/>
          </a:xfrm>
          <a:prstGeom prst="rect">
            <a:avLst/>
          </a:prstGeom>
        </p:spPr>
      </p:pic>
    </p:spTree>
    <p:extLst>
      <p:ext uri="{BB962C8B-B14F-4D97-AF65-F5344CB8AC3E}">
        <p14:creationId xmlns:p14="http://schemas.microsoft.com/office/powerpoint/2010/main" val="21991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0555" y="201386"/>
            <a:ext cx="9413631" cy="682503"/>
          </a:xfrm>
        </p:spPr>
        <p:txBody>
          <a:bodyPr>
            <a:noAutofit/>
          </a:bodyPr>
          <a:lstStyle/>
          <a:p>
            <a:pPr algn="ctr"/>
            <a:r>
              <a:rPr lang="en-US" altLang="en-US" b="1" dirty="0">
                <a:solidFill>
                  <a:schemeClr val="tx2"/>
                </a:solidFill>
                <a:effectLst>
                  <a:outerShdw blurRad="31750" dist="25400" dir="5400000" algn="tl" rotWithShape="0">
                    <a:srgbClr val="000000">
                      <a:alpha val="25000"/>
                    </a:srgbClr>
                  </a:outerShdw>
                </a:effectLst>
                <a:latin typeface="Calibri" panose="020F0502020204030204" pitchFamily="34" charset="0"/>
              </a:rPr>
              <a:t>	</a:t>
            </a:r>
            <a:r>
              <a:rPr lang="en-US" b="1" dirty="0">
                <a:solidFill>
                  <a:schemeClr val="tx2"/>
                </a:solidFill>
                <a:effectLst>
                  <a:outerShdw blurRad="31750" dist="25400" dir="5400000" algn="tl" rotWithShape="0">
                    <a:srgbClr val="000000">
                      <a:alpha val="25000"/>
                    </a:srgbClr>
                  </a:outerShdw>
                </a:effectLst>
                <a:latin typeface="Calibri" panose="020F0502020204030204" pitchFamily="34" charset="0"/>
              </a:rPr>
              <a:t>	</a:t>
            </a:r>
            <a:r>
              <a:rPr lang="en-US" altLang="en-US" b="1" dirty="0">
                <a:solidFill>
                  <a:srgbClr val="000000"/>
                </a:solidFill>
                <a:cs typeface="Arial" panose="020B0604020202020204" pitchFamily="34" charset="0"/>
              </a:rPr>
              <a:t>NYC</a:t>
            </a:r>
            <a:r>
              <a:rPr lang="en-US" altLang="en-US" b="1" dirty="0">
                <a:solidFill>
                  <a:srgbClr val="000000"/>
                </a:solidFill>
              </a:rPr>
              <a:t> Liability Insurance Requirement</a:t>
            </a:r>
            <a:br>
              <a:rPr lang="en-US" dirty="0"/>
            </a:br>
            <a:endParaRPr lang="en-US" dirty="0"/>
          </a:p>
        </p:txBody>
      </p:sp>
      <p:sp>
        <p:nvSpPr>
          <p:cNvPr id="3" name="Content Placeholder 2"/>
          <p:cNvSpPr>
            <a:spLocks noGrp="1"/>
          </p:cNvSpPr>
          <p:nvPr>
            <p:ph idx="1"/>
          </p:nvPr>
        </p:nvSpPr>
        <p:spPr>
          <a:xfrm>
            <a:off x="1459523" y="897914"/>
            <a:ext cx="9272954" cy="4002332"/>
          </a:xfrm>
        </p:spPr>
        <p:txBody>
          <a:bodyPr>
            <a:normAutofit/>
          </a:bodyPr>
          <a:lstStyle/>
          <a:p>
            <a:pPr lvl="0">
              <a:spcAft>
                <a:spcPts val="600"/>
              </a:spcAft>
              <a:buFont typeface="Arial" panose="020B0604020202020204" pitchFamily="34" charset="0"/>
              <a:buChar char="•"/>
              <a:defRPr/>
            </a:pPr>
            <a:r>
              <a:rPr lang="en-US" altLang="en-US" sz="2400" b="1" kern="0" dirty="0">
                <a:solidFill>
                  <a:srgbClr val="000000"/>
                </a:solidFill>
              </a:rPr>
              <a:t>Commercial General Liability</a:t>
            </a:r>
            <a:r>
              <a:rPr lang="en-US" altLang="en-US" sz="2400" kern="0" dirty="0">
                <a:solidFill>
                  <a:srgbClr val="000000"/>
                </a:solidFill>
              </a:rPr>
              <a:t> </a:t>
            </a:r>
          </a:p>
          <a:p>
            <a:pPr marL="1085850" lvl="1" indent="-342900">
              <a:spcAft>
                <a:spcPts val="600"/>
              </a:spcAft>
              <a:buFont typeface="Arial" panose="020B0604020202020204" pitchFamily="34" charset="0"/>
              <a:buChar char="•"/>
              <a:defRPr/>
            </a:pPr>
            <a:r>
              <a:rPr lang="en-US" altLang="en-US" sz="2400" dirty="0"/>
              <a:t>$1 million per occurrence and $2 million aggregate; </a:t>
            </a:r>
          </a:p>
          <a:p>
            <a:pPr lvl="0">
              <a:spcAft>
                <a:spcPts val="600"/>
              </a:spcAft>
              <a:buFont typeface="Arial" panose="020B0604020202020204" pitchFamily="34" charset="0"/>
              <a:buChar char="•"/>
              <a:defRPr/>
            </a:pPr>
            <a:r>
              <a:rPr lang="en-US" altLang="en-US" sz="2400" b="1" kern="0" dirty="0">
                <a:solidFill>
                  <a:srgbClr val="000000"/>
                </a:solidFill>
              </a:rPr>
              <a:t>Motor Vehicle Liability </a:t>
            </a:r>
            <a:r>
              <a:rPr lang="en-US" altLang="en-US" sz="2400" kern="0" dirty="0">
                <a:solidFill>
                  <a:srgbClr val="000000"/>
                </a:solidFill>
              </a:rPr>
              <a:t>(if applicable)</a:t>
            </a:r>
            <a:r>
              <a:rPr lang="en-US" altLang="en-US" sz="2400" b="1" kern="0" dirty="0">
                <a:solidFill>
                  <a:srgbClr val="000000"/>
                </a:solidFill>
              </a:rPr>
              <a:t> </a:t>
            </a:r>
          </a:p>
          <a:p>
            <a:pPr marL="1085850" lvl="1" indent="-342900">
              <a:spcAft>
                <a:spcPts val="600"/>
              </a:spcAft>
              <a:buFont typeface="Arial" panose="020B0604020202020204" pitchFamily="34" charset="0"/>
              <a:buChar char="•"/>
              <a:defRPr/>
            </a:pPr>
            <a:r>
              <a:rPr lang="en-US" altLang="en-US" sz="2400" dirty="0"/>
              <a:t>$1 million </a:t>
            </a:r>
            <a:r>
              <a:rPr lang="en-US" sz="2400" dirty="0"/>
              <a:t>per accident combined single limit</a:t>
            </a:r>
            <a:r>
              <a:rPr lang="en-US" altLang="en-US" sz="2400" kern="0" dirty="0">
                <a:solidFill>
                  <a:srgbClr val="000000"/>
                </a:solidFill>
              </a:rPr>
              <a:t>; </a:t>
            </a:r>
          </a:p>
          <a:p>
            <a:pPr>
              <a:spcAft>
                <a:spcPts val="600"/>
              </a:spcAft>
              <a:buFont typeface="Arial" panose="020B0604020202020204" pitchFamily="34" charset="0"/>
              <a:buChar char="•"/>
              <a:defRPr/>
            </a:pPr>
            <a:r>
              <a:rPr lang="en-US" altLang="en-US" sz="2400" b="1" kern="0" dirty="0">
                <a:solidFill>
                  <a:srgbClr val="000000"/>
                </a:solidFill>
              </a:rPr>
              <a:t>Workers’ compensation </a:t>
            </a:r>
          </a:p>
          <a:p>
            <a:pPr>
              <a:spcAft>
                <a:spcPts val="600"/>
              </a:spcAft>
              <a:buFont typeface="Arial" panose="020B0604020202020204" pitchFamily="34" charset="0"/>
              <a:buChar char="•"/>
              <a:defRPr/>
            </a:pPr>
            <a:r>
              <a:rPr lang="en-US" sz="2400" b="1" kern="0" dirty="0">
                <a:solidFill>
                  <a:srgbClr val="000000"/>
                </a:solidFill>
              </a:rPr>
              <a:t>Employer’s liability Insurance</a:t>
            </a:r>
          </a:p>
          <a:p>
            <a:pPr>
              <a:spcAft>
                <a:spcPts val="600"/>
              </a:spcAft>
              <a:buFont typeface="Arial" panose="020B0604020202020204" pitchFamily="34" charset="0"/>
              <a:buChar char="•"/>
              <a:defRPr/>
            </a:pPr>
            <a:r>
              <a:rPr lang="en-US" sz="2400" b="1" kern="0" dirty="0">
                <a:solidFill>
                  <a:srgbClr val="000000"/>
                </a:solidFill>
              </a:rPr>
              <a:t>Disability benefits Insurance</a:t>
            </a:r>
          </a:p>
          <a:p>
            <a:endParaRPr lang="en-US" dirty="0"/>
          </a:p>
        </p:txBody>
      </p:sp>
      <p:sp>
        <p:nvSpPr>
          <p:cNvPr id="6" name="TextBox 5"/>
          <p:cNvSpPr txBox="1"/>
          <p:nvPr/>
        </p:nvSpPr>
        <p:spPr>
          <a:xfrm>
            <a:off x="1459523" y="4900246"/>
            <a:ext cx="9777046" cy="1200329"/>
          </a:xfrm>
          <a:prstGeom prst="rect">
            <a:avLst/>
          </a:prstGeom>
          <a:noFill/>
        </p:spPr>
        <p:txBody>
          <a:bodyPr wrap="square" rtlCol="0">
            <a:spAutoFit/>
          </a:bodyPr>
          <a:lstStyle/>
          <a:p>
            <a:pPr marL="342900" lvl="0" indent="-342900">
              <a:buFont typeface="Arial" panose="020B0604020202020204" pitchFamily="34" charset="0"/>
              <a:buChar char="•"/>
              <a:defRPr/>
            </a:pPr>
            <a:r>
              <a:rPr lang="en-US" altLang="en-US" kern="0" dirty="0">
                <a:solidFill>
                  <a:srgbClr val="000000"/>
                </a:solidFill>
              </a:rPr>
              <a:t>An </a:t>
            </a:r>
            <a:r>
              <a:rPr lang="en-US" altLang="en-US" b="1" kern="0" dirty="0">
                <a:solidFill>
                  <a:srgbClr val="000000"/>
                </a:solidFill>
              </a:rPr>
              <a:t>original </a:t>
            </a:r>
            <a:r>
              <a:rPr lang="en-US" dirty="0"/>
              <a:t>certificate of insurance naming the City of New York, including its officials and employees, as an additional insured</a:t>
            </a:r>
            <a:r>
              <a:rPr lang="en-US" altLang="en-US" kern="0" dirty="0">
                <a:solidFill>
                  <a:srgbClr val="000000"/>
                </a:solidFill>
              </a:rPr>
              <a:t>. </a:t>
            </a:r>
          </a:p>
          <a:p>
            <a:pPr marL="342900" lvl="0" indent="-342900">
              <a:buFont typeface="Arial" panose="020B0604020202020204" pitchFamily="34" charset="0"/>
              <a:buChar char="•"/>
              <a:defRPr/>
            </a:pPr>
            <a:r>
              <a:rPr lang="en-US" altLang="en-US" kern="0" dirty="0">
                <a:solidFill>
                  <a:srgbClr val="000000"/>
                </a:solidFill>
              </a:rPr>
              <a:t>DYCD will not be able to proceed with processing an awarded contract until it has obtained proof of the necessary insurance coverage.</a:t>
            </a:r>
            <a:endParaRPr lang="en-US" altLang="en-US" b="1" kern="0" dirty="0">
              <a:solidFill>
                <a:srgbClr val="000000"/>
              </a:solidFill>
              <a:latin typeface="Arial Black" pitchFamily="34" charset="0"/>
            </a:endParaRPr>
          </a:p>
        </p:txBody>
      </p:sp>
      <p:pic>
        <p:nvPicPr>
          <p:cNvPr id="7" name="Picture 6">
            <a:extLst>
              <a:ext uri="{FF2B5EF4-FFF2-40B4-BE49-F238E27FC236}">
                <a16:creationId xmlns:a16="http://schemas.microsoft.com/office/drawing/2014/main" id="{4C492E1A-2311-4F48-AAA6-6BFAA842BA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3872" y="5807481"/>
            <a:ext cx="2143125" cy="704850"/>
          </a:xfrm>
          <a:prstGeom prst="rect">
            <a:avLst/>
          </a:prstGeom>
        </p:spPr>
      </p:pic>
      <p:pic>
        <p:nvPicPr>
          <p:cNvPr id="8" name="Picture 7">
            <a:extLst>
              <a:ext uri="{FF2B5EF4-FFF2-40B4-BE49-F238E27FC236}">
                <a16:creationId xmlns:a16="http://schemas.microsoft.com/office/drawing/2014/main" id="{05205F81-5107-4E4E-A5A2-B14916480D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8883" y="5854782"/>
            <a:ext cx="853037" cy="657549"/>
          </a:xfrm>
          <a:prstGeom prst="rect">
            <a:avLst/>
          </a:prstGeom>
        </p:spPr>
      </p:pic>
    </p:spTree>
    <p:extLst>
      <p:ext uri="{BB962C8B-B14F-4D97-AF65-F5344CB8AC3E}">
        <p14:creationId xmlns:p14="http://schemas.microsoft.com/office/powerpoint/2010/main" val="2961241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3973" y="621792"/>
            <a:ext cx="8911687" cy="1280890"/>
          </a:xfrm>
        </p:spPr>
        <p:txBody>
          <a:bodyPr>
            <a:normAutofit/>
          </a:bodyPr>
          <a:lstStyle/>
          <a:p>
            <a:pPr algn="ctr"/>
            <a:r>
              <a:rPr lang="en-US" b="1" dirty="0">
                <a:solidFill>
                  <a:schemeClr val="tx1"/>
                </a:solidFill>
              </a:rPr>
              <a:t>Responsibility Determination</a:t>
            </a:r>
          </a:p>
        </p:txBody>
      </p:sp>
      <p:sp>
        <p:nvSpPr>
          <p:cNvPr id="3" name="Content Placeholder 2"/>
          <p:cNvSpPr>
            <a:spLocks noGrp="1"/>
          </p:cNvSpPr>
          <p:nvPr>
            <p:ph idx="1"/>
          </p:nvPr>
        </p:nvSpPr>
        <p:spPr>
          <a:xfrm>
            <a:off x="1923511" y="1753008"/>
            <a:ext cx="8915400" cy="3777622"/>
          </a:xfrm>
        </p:spPr>
        <p:txBody>
          <a:bodyPr>
            <a:normAutofit/>
          </a:bodyPr>
          <a:lstStyle/>
          <a:p>
            <a:r>
              <a:rPr lang="en-US" sz="2800" dirty="0"/>
              <a:t>Please be advised that it is a requirement for all prospective contractors to be determined responsible in the Post Award phase. Therefore, please make sure your Charities’ filings are current and ensure that any outstanding liens or adverse information has been resolved. Unresolved issues often cause significant delays in the post award process.</a:t>
            </a:r>
          </a:p>
        </p:txBody>
      </p:sp>
      <p:pic>
        <p:nvPicPr>
          <p:cNvPr id="5" name="Picture 4">
            <a:extLst>
              <a:ext uri="{FF2B5EF4-FFF2-40B4-BE49-F238E27FC236}">
                <a16:creationId xmlns:a16="http://schemas.microsoft.com/office/drawing/2014/main" id="{B6EC2197-9E24-47A6-B365-925B04128C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3872" y="5807481"/>
            <a:ext cx="2143125" cy="704850"/>
          </a:xfrm>
          <a:prstGeom prst="rect">
            <a:avLst/>
          </a:prstGeom>
        </p:spPr>
      </p:pic>
      <p:pic>
        <p:nvPicPr>
          <p:cNvPr id="7" name="Picture 6">
            <a:extLst>
              <a:ext uri="{FF2B5EF4-FFF2-40B4-BE49-F238E27FC236}">
                <a16:creationId xmlns:a16="http://schemas.microsoft.com/office/drawing/2014/main" id="{017D02EF-4A01-4FB3-852A-6D34042231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8883" y="5854782"/>
            <a:ext cx="853037" cy="657549"/>
          </a:xfrm>
          <a:prstGeom prst="rect">
            <a:avLst/>
          </a:prstGeom>
        </p:spPr>
      </p:pic>
    </p:spTree>
    <p:extLst>
      <p:ext uri="{BB962C8B-B14F-4D97-AF65-F5344CB8AC3E}">
        <p14:creationId xmlns:p14="http://schemas.microsoft.com/office/powerpoint/2010/main" val="28006027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1561" y="271601"/>
            <a:ext cx="9067800" cy="1387789"/>
          </a:xfrm>
        </p:spPr>
        <p:txBody>
          <a:bodyPr>
            <a:noAutofit/>
          </a:bodyPr>
          <a:lstStyle/>
          <a:p>
            <a:pPr algn="ctr"/>
            <a:r>
              <a:rPr lang="en-US" sz="3200" dirty="0">
                <a:solidFill>
                  <a:schemeClr val="bg1"/>
                </a:solidFill>
              </a:rPr>
              <a:t>Notice for Proposer </a:t>
            </a:r>
            <a:br>
              <a:rPr lang="en-US" sz="3200" dirty="0">
                <a:solidFill>
                  <a:schemeClr val="bg1"/>
                </a:solidFill>
              </a:rPr>
            </a:br>
            <a:r>
              <a:rPr lang="en-US" sz="3200" b="1" dirty="0">
                <a:solidFill>
                  <a:schemeClr val="tx1"/>
                </a:solidFill>
              </a:rPr>
              <a:t>Subcontractor Compliance</a:t>
            </a:r>
          </a:p>
        </p:txBody>
      </p:sp>
      <p:sp>
        <p:nvSpPr>
          <p:cNvPr id="3" name="Content Placeholder 2"/>
          <p:cNvSpPr>
            <a:spLocks noGrp="1"/>
          </p:cNvSpPr>
          <p:nvPr>
            <p:ph idx="1"/>
          </p:nvPr>
        </p:nvSpPr>
        <p:spPr>
          <a:xfrm>
            <a:off x="1676400" y="1644964"/>
            <a:ext cx="8915400" cy="3777622"/>
          </a:xfrm>
        </p:spPr>
        <p:txBody>
          <a:bodyPr>
            <a:normAutofit/>
          </a:bodyPr>
          <a:lstStyle/>
          <a:p>
            <a:r>
              <a:rPr lang="en-US" sz="2800" dirty="0"/>
              <a:t>Please be advised there is a requirement to utilize the Payee Information Portal (PIP) to identify all subcontractors and to enter all subcontractor payment information, and other related information during the contract term.</a:t>
            </a:r>
          </a:p>
        </p:txBody>
      </p:sp>
      <p:pic>
        <p:nvPicPr>
          <p:cNvPr id="5" name="Picture 4">
            <a:extLst>
              <a:ext uri="{FF2B5EF4-FFF2-40B4-BE49-F238E27FC236}">
                <a16:creationId xmlns:a16="http://schemas.microsoft.com/office/drawing/2014/main" id="{081A4A6E-8C9D-482E-BA1B-326B325512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3872" y="5807481"/>
            <a:ext cx="2143125" cy="704850"/>
          </a:xfrm>
          <a:prstGeom prst="rect">
            <a:avLst/>
          </a:prstGeom>
        </p:spPr>
      </p:pic>
      <p:pic>
        <p:nvPicPr>
          <p:cNvPr id="7" name="Picture 6">
            <a:extLst>
              <a:ext uri="{FF2B5EF4-FFF2-40B4-BE49-F238E27FC236}">
                <a16:creationId xmlns:a16="http://schemas.microsoft.com/office/drawing/2014/main" id="{B81732F4-B0F5-4004-B498-7A20B64B3D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8883" y="5854782"/>
            <a:ext cx="853037" cy="657549"/>
          </a:xfrm>
          <a:prstGeom prst="rect">
            <a:avLst/>
          </a:prstGeom>
        </p:spPr>
      </p:pic>
    </p:spTree>
    <p:extLst>
      <p:ext uri="{BB962C8B-B14F-4D97-AF65-F5344CB8AC3E}">
        <p14:creationId xmlns:p14="http://schemas.microsoft.com/office/powerpoint/2010/main" val="4012039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F5464-1AA0-4D7A-B59D-E44508CFC9A8}"/>
              </a:ext>
            </a:extLst>
          </p:cNvPr>
          <p:cNvSpPr>
            <a:spLocks noGrp="1"/>
          </p:cNvSpPr>
          <p:nvPr>
            <p:ph type="title"/>
          </p:nvPr>
        </p:nvSpPr>
        <p:spPr>
          <a:xfrm>
            <a:off x="1672766" y="582880"/>
            <a:ext cx="8911687" cy="1280890"/>
          </a:xfrm>
        </p:spPr>
        <p:txBody>
          <a:bodyPr/>
          <a:lstStyle/>
          <a:p>
            <a:pPr algn="ctr"/>
            <a:r>
              <a:rPr lang="en-US" b="1" dirty="0"/>
              <a:t>Public Assistance Rider </a:t>
            </a:r>
          </a:p>
        </p:txBody>
      </p:sp>
      <p:sp>
        <p:nvSpPr>
          <p:cNvPr id="3" name="Content Placeholder 2">
            <a:extLst>
              <a:ext uri="{FF2B5EF4-FFF2-40B4-BE49-F238E27FC236}">
                <a16:creationId xmlns:a16="http://schemas.microsoft.com/office/drawing/2014/main" id="{2615BC33-33DC-4325-9647-738E86DADCE6}"/>
              </a:ext>
            </a:extLst>
          </p:cNvPr>
          <p:cNvSpPr>
            <a:spLocks noGrp="1"/>
          </p:cNvSpPr>
          <p:nvPr>
            <p:ph idx="1"/>
          </p:nvPr>
        </p:nvSpPr>
        <p:spPr>
          <a:xfrm>
            <a:off x="2214088" y="1593713"/>
            <a:ext cx="8915400" cy="3777622"/>
          </a:xfrm>
        </p:spPr>
        <p:txBody>
          <a:bodyPr>
            <a:normAutofit/>
          </a:bodyPr>
          <a:lstStyle/>
          <a:p>
            <a:r>
              <a:rPr lang="en-US" sz="2800" dirty="0"/>
              <a:t>The Purpose of the hiring requirement is to provide work opportunities to individuals who are presently receiving Public Assistance (PA) and are motivated to obtain a job and become self-sufficient. </a:t>
            </a:r>
          </a:p>
          <a:p>
            <a:endParaRPr lang="en-US" sz="3200" dirty="0">
              <a:solidFill>
                <a:schemeClr val="tx1"/>
              </a:solidFill>
            </a:endParaRPr>
          </a:p>
          <a:p>
            <a:r>
              <a:rPr lang="en-US" sz="2800" dirty="0"/>
              <a:t>FAQ  Handout </a:t>
            </a:r>
          </a:p>
        </p:txBody>
      </p:sp>
      <p:pic>
        <p:nvPicPr>
          <p:cNvPr id="5" name="Picture 4">
            <a:extLst>
              <a:ext uri="{FF2B5EF4-FFF2-40B4-BE49-F238E27FC236}">
                <a16:creationId xmlns:a16="http://schemas.microsoft.com/office/drawing/2014/main" id="{3A70CD88-96BE-4A84-89DD-F0AAF314D1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3872" y="5807481"/>
            <a:ext cx="2143125" cy="704850"/>
          </a:xfrm>
          <a:prstGeom prst="rect">
            <a:avLst/>
          </a:prstGeom>
        </p:spPr>
      </p:pic>
      <p:pic>
        <p:nvPicPr>
          <p:cNvPr id="6" name="Picture 5">
            <a:extLst>
              <a:ext uri="{FF2B5EF4-FFF2-40B4-BE49-F238E27FC236}">
                <a16:creationId xmlns:a16="http://schemas.microsoft.com/office/drawing/2014/main" id="{4B077A47-643D-47B2-A563-7ED88161E9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8883" y="5854782"/>
            <a:ext cx="853037" cy="657549"/>
          </a:xfrm>
          <a:prstGeom prst="rect">
            <a:avLst/>
          </a:prstGeom>
        </p:spPr>
      </p:pic>
    </p:spTree>
    <p:extLst>
      <p:ext uri="{BB962C8B-B14F-4D97-AF65-F5344CB8AC3E}">
        <p14:creationId xmlns:p14="http://schemas.microsoft.com/office/powerpoint/2010/main" val="1325548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65351" y="608185"/>
            <a:ext cx="8915399" cy="1369764"/>
          </a:xfrm>
        </p:spPr>
        <p:txBody>
          <a:bodyPr/>
          <a:lstStyle/>
          <a:p>
            <a:pPr algn="ctr"/>
            <a:r>
              <a:rPr lang="en-US" b="1" dirty="0">
                <a:solidFill>
                  <a:schemeClr val="tx1"/>
                </a:solidFill>
              </a:rPr>
              <a:t>NYC Unity Works </a:t>
            </a:r>
          </a:p>
        </p:txBody>
      </p:sp>
      <p:sp>
        <p:nvSpPr>
          <p:cNvPr id="3" name="Subtitle 2"/>
          <p:cNvSpPr>
            <a:spLocks noGrp="1"/>
          </p:cNvSpPr>
          <p:nvPr>
            <p:ph type="subTitle" idx="1"/>
          </p:nvPr>
        </p:nvSpPr>
        <p:spPr>
          <a:xfrm>
            <a:off x="2384426" y="3753769"/>
            <a:ext cx="8915399" cy="1126283"/>
          </a:xfrm>
        </p:spPr>
        <p:txBody>
          <a:bodyPr>
            <a:normAutofit/>
          </a:bodyPr>
          <a:lstStyle/>
          <a:p>
            <a:pPr>
              <a:spcBef>
                <a:spcPts val="0"/>
              </a:spcBef>
            </a:pPr>
            <a:r>
              <a:rPr lang="en-US" sz="3200" b="1" dirty="0">
                <a:solidFill>
                  <a:schemeClr val="tx1"/>
                </a:solidFill>
              </a:rPr>
              <a:t>Pre-Proposal Conference</a:t>
            </a:r>
          </a:p>
          <a:p>
            <a:pPr>
              <a:spcBef>
                <a:spcPts val="0"/>
              </a:spcBef>
            </a:pPr>
            <a:r>
              <a:rPr lang="en-US" sz="3200" b="1" dirty="0">
                <a:solidFill>
                  <a:schemeClr val="tx1"/>
                </a:solidFill>
              </a:rPr>
              <a:t>February 4, 2020</a:t>
            </a:r>
          </a:p>
        </p:txBody>
      </p:sp>
      <p:pic>
        <p:nvPicPr>
          <p:cNvPr id="5" name="Picture 4">
            <a:extLst>
              <a:ext uri="{FF2B5EF4-FFF2-40B4-BE49-F238E27FC236}">
                <a16:creationId xmlns:a16="http://schemas.microsoft.com/office/drawing/2014/main" id="{4AEB4B2B-CC36-4296-BA76-FDB0C02A9C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3872" y="5807481"/>
            <a:ext cx="2143125" cy="704850"/>
          </a:xfrm>
          <a:prstGeom prst="rect">
            <a:avLst/>
          </a:prstGeom>
        </p:spPr>
      </p:pic>
      <p:pic>
        <p:nvPicPr>
          <p:cNvPr id="6" name="Picture 5">
            <a:extLst>
              <a:ext uri="{FF2B5EF4-FFF2-40B4-BE49-F238E27FC236}">
                <a16:creationId xmlns:a16="http://schemas.microsoft.com/office/drawing/2014/main" id="{6E97B3B1-310B-4453-9F2C-9FD25899C9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8883" y="5854782"/>
            <a:ext cx="853037" cy="657549"/>
          </a:xfrm>
          <a:prstGeom prst="rect">
            <a:avLst/>
          </a:prstGeom>
        </p:spPr>
      </p:pic>
    </p:spTree>
    <p:extLst>
      <p:ext uri="{BB962C8B-B14F-4D97-AF65-F5344CB8AC3E}">
        <p14:creationId xmlns:p14="http://schemas.microsoft.com/office/powerpoint/2010/main" val="19590126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Wrap-up</a:t>
            </a:r>
          </a:p>
        </p:txBody>
      </p:sp>
      <p:sp>
        <p:nvSpPr>
          <p:cNvPr id="3" name="Content Placeholder 2"/>
          <p:cNvSpPr>
            <a:spLocks noGrp="1"/>
          </p:cNvSpPr>
          <p:nvPr>
            <p:ph idx="1"/>
          </p:nvPr>
        </p:nvSpPr>
        <p:spPr/>
        <p:txBody>
          <a:bodyPr/>
          <a:lstStyle/>
          <a:p>
            <a:r>
              <a:rPr lang="en-US" sz="2800" dirty="0">
                <a:solidFill>
                  <a:schemeClr val="tx1"/>
                </a:solidFill>
                <a:latin typeface="Futura Bk"/>
              </a:rPr>
              <a:t>Q&amp;A</a:t>
            </a:r>
          </a:p>
          <a:p>
            <a:endParaRPr lang="en-US" sz="2800" dirty="0">
              <a:solidFill>
                <a:schemeClr val="tx1"/>
              </a:solidFill>
              <a:latin typeface="Futura Bk"/>
            </a:endParaRPr>
          </a:p>
          <a:p>
            <a:pPr marL="0" indent="0" algn="ctr">
              <a:buNone/>
            </a:pPr>
            <a:r>
              <a:rPr lang="en-US" sz="2800" dirty="0">
                <a:solidFill>
                  <a:schemeClr val="tx1"/>
                </a:solidFill>
                <a:latin typeface="Futura Bk"/>
              </a:rPr>
              <a:t>Transcript, presentation and attendance rosters will be posted to DYCD website for viewing </a:t>
            </a:r>
          </a:p>
          <a:p>
            <a:pPr marL="0" indent="0" algn="ctr">
              <a:buNone/>
            </a:pPr>
            <a:r>
              <a:rPr lang="en-US" sz="2800" dirty="0">
                <a:solidFill>
                  <a:schemeClr val="tx1"/>
                </a:solidFill>
                <a:latin typeface="Futura Bk"/>
                <a:hlinkClick r:id="rId2"/>
              </a:rPr>
              <a:t>www.nyc.gov/DYCD</a:t>
            </a:r>
            <a:r>
              <a:rPr lang="en-US" sz="2800" dirty="0">
                <a:solidFill>
                  <a:schemeClr val="tx1"/>
                </a:solidFill>
                <a:latin typeface="Futura Bk"/>
              </a:rPr>
              <a:t> </a:t>
            </a:r>
          </a:p>
          <a:p>
            <a:endParaRPr lang="en-US" dirty="0">
              <a:solidFill>
                <a:schemeClr val="tx1"/>
              </a:solidFill>
            </a:endParaRPr>
          </a:p>
        </p:txBody>
      </p:sp>
      <p:pic>
        <p:nvPicPr>
          <p:cNvPr id="6" name="Picture 5">
            <a:extLst>
              <a:ext uri="{FF2B5EF4-FFF2-40B4-BE49-F238E27FC236}">
                <a16:creationId xmlns:a16="http://schemas.microsoft.com/office/drawing/2014/main" id="{1271F25C-7A7E-4EF1-A4E1-5314DFE95B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3872" y="5807481"/>
            <a:ext cx="2143125" cy="704850"/>
          </a:xfrm>
          <a:prstGeom prst="rect">
            <a:avLst/>
          </a:prstGeom>
        </p:spPr>
      </p:pic>
      <p:pic>
        <p:nvPicPr>
          <p:cNvPr id="7" name="Picture 6">
            <a:extLst>
              <a:ext uri="{FF2B5EF4-FFF2-40B4-BE49-F238E27FC236}">
                <a16:creationId xmlns:a16="http://schemas.microsoft.com/office/drawing/2014/main" id="{67A72684-7856-413C-9F36-E079E15060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38883" y="5854782"/>
            <a:ext cx="853037" cy="657549"/>
          </a:xfrm>
          <a:prstGeom prst="rect">
            <a:avLst/>
          </a:prstGeom>
        </p:spPr>
      </p:pic>
    </p:spTree>
    <p:extLst>
      <p:ext uri="{BB962C8B-B14F-4D97-AF65-F5344CB8AC3E}">
        <p14:creationId xmlns:p14="http://schemas.microsoft.com/office/powerpoint/2010/main" val="1845082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olidFill>
                  <a:schemeClr val="tx1"/>
                </a:solidFill>
              </a:rPr>
              <a:t>Agenda</a:t>
            </a:r>
            <a:endParaRPr lang="en-US" b="1" dirty="0">
              <a:solidFill>
                <a:schemeClr val="tx1"/>
              </a:solidFill>
            </a:endParaRPr>
          </a:p>
        </p:txBody>
      </p:sp>
      <p:sp>
        <p:nvSpPr>
          <p:cNvPr id="3" name="Content Placeholder 2"/>
          <p:cNvSpPr>
            <a:spLocks noGrp="1"/>
          </p:cNvSpPr>
          <p:nvPr>
            <p:ph idx="1"/>
          </p:nvPr>
        </p:nvSpPr>
        <p:spPr>
          <a:xfrm>
            <a:off x="2589212" y="1543050"/>
            <a:ext cx="8915400" cy="4368172"/>
          </a:xfrm>
        </p:spPr>
        <p:txBody>
          <a:bodyPr>
            <a:normAutofit fontScale="92500" lnSpcReduction="20000"/>
          </a:bodyPr>
          <a:lstStyle/>
          <a:p>
            <a:pPr marL="566928" indent="-457200">
              <a:buFont typeface="Arial" panose="020B0604020202020204" pitchFamily="34" charset="0"/>
              <a:buChar char="•"/>
              <a:defRPr/>
            </a:pPr>
            <a:r>
              <a:rPr lang="en-US" sz="2400" dirty="0"/>
              <a:t>Welcome and Timeline</a:t>
            </a:r>
          </a:p>
          <a:p>
            <a:pPr marL="566928" indent="-457200">
              <a:buFont typeface="Arial" panose="020B0604020202020204" pitchFamily="34" charset="0"/>
              <a:buChar char="•"/>
              <a:defRPr/>
            </a:pPr>
            <a:endParaRPr lang="en-US" sz="2400" dirty="0"/>
          </a:p>
          <a:p>
            <a:pPr marL="566928" indent="-457200">
              <a:buFont typeface="Arial" panose="020B0604020202020204" pitchFamily="34" charset="0"/>
              <a:buChar char="•"/>
              <a:defRPr/>
            </a:pPr>
            <a:r>
              <a:rPr lang="en-US" sz="2400" dirty="0"/>
              <a:t>Stakeholder Engagement </a:t>
            </a:r>
          </a:p>
          <a:p>
            <a:pPr marL="109728">
              <a:defRPr/>
            </a:pPr>
            <a:endParaRPr lang="en-US" sz="2400" dirty="0"/>
          </a:p>
          <a:p>
            <a:pPr marL="566928" indent="-457200">
              <a:buFont typeface="Arial" panose="020B0604020202020204" pitchFamily="34" charset="0"/>
              <a:buChar char="•"/>
              <a:defRPr/>
            </a:pPr>
            <a:r>
              <a:rPr lang="en-US" sz="2400" dirty="0"/>
              <a:t>HHS Proposal Submission</a:t>
            </a:r>
          </a:p>
          <a:p>
            <a:pPr marL="566928" indent="-457200">
              <a:buFont typeface="Arial" panose="020B0604020202020204" pitchFamily="34" charset="0"/>
              <a:buChar char="•"/>
              <a:defRPr/>
            </a:pPr>
            <a:endParaRPr lang="en-US" sz="2400" dirty="0"/>
          </a:p>
          <a:p>
            <a:pPr marL="566928" indent="-457200">
              <a:buFont typeface="Arial" panose="020B0604020202020204" pitchFamily="34" charset="0"/>
              <a:buChar char="•"/>
              <a:defRPr/>
            </a:pPr>
            <a:r>
              <a:rPr lang="en-US" sz="2400" dirty="0"/>
              <a:t>Program Overview</a:t>
            </a:r>
          </a:p>
          <a:p>
            <a:pPr marL="566928" indent="-457200">
              <a:buFont typeface="Arial" panose="020B0604020202020204" pitchFamily="34" charset="0"/>
              <a:buChar char="•"/>
              <a:defRPr/>
            </a:pPr>
            <a:endParaRPr lang="en-US" sz="2400" dirty="0"/>
          </a:p>
          <a:p>
            <a:pPr marL="566928" indent="-457200">
              <a:buFont typeface="Arial" panose="020B0604020202020204" pitchFamily="34" charset="0"/>
              <a:buChar char="•"/>
              <a:defRPr/>
            </a:pPr>
            <a:r>
              <a:rPr lang="en-US" sz="2400" dirty="0"/>
              <a:t>Post Award Requirements</a:t>
            </a:r>
          </a:p>
          <a:p>
            <a:pPr marL="109728">
              <a:defRPr/>
            </a:pPr>
            <a:endParaRPr lang="en-US" sz="2400" dirty="0"/>
          </a:p>
          <a:p>
            <a:pPr marL="566928" indent="-457200">
              <a:buFont typeface="Arial" panose="020B0604020202020204" pitchFamily="34" charset="0"/>
              <a:buChar char="•"/>
              <a:defRPr/>
            </a:pPr>
            <a:r>
              <a:rPr lang="en-US" sz="2400" dirty="0"/>
              <a:t>Question and Answer Session</a:t>
            </a:r>
          </a:p>
          <a:p>
            <a:endParaRPr lang="en-US" dirty="0"/>
          </a:p>
        </p:txBody>
      </p:sp>
      <p:pic>
        <p:nvPicPr>
          <p:cNvPr id="5" name="Picture 4">
            <a:extLst>
              <a:ext uri="{FF2B5EF4-FFF2-40B4-BE49-F238E27FC236}">
                <a16:creationId xmlns:a16="http://schemas.microsoft.com/office/drawing/2014/main" id="{60E6C2E7-C1DC-42EF-91D0-5DA3303DCC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3872" y="5807481"/>
            <a:ext cx="2143125" cy="704850"/>
          </a:xfrm>
          <a:prstGeom prst="rect">
            <a:avLst/>
          </a:prstGeom>
        </p:spPr>
      </p:pic>
      <p:pic>
        <p:nvPicPr>
          <p:cNvPr id="6" name="Picture 5">
            <a:extLst>
              <a:ext uri="{FF2B5EF4-FFF2-40B4-BE49-F238E27FC236}">
                <a16:creationId xmlns:a16="http://schemas.microsoft.com/office/drawing/2014/main" id="{1321DAC4-737B-4829-BDE7-6165302785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8883" y="5854782"/>
            <a:ext cx="853037" cy="657549"/>
          </a:xfrm>
          <a:prstGeom prst="rect">
            <a:avLst/>
          </a:prstGeom>
        </p:spPr>
      </p:pic>
    </p:spTree>
    <p:extLst>
      <p:ext uri="{BB962C8B-B14F-4D97-AF65-F5344CB8AC3E}">
        <p14:creationId xmlns:p14="http://schemas.microsoft.com/office/powerpoint/2010/main" val="2624028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Timeline</a:t>
            </a:r>
          </a:p>
        </p:txBody>
      </p:sp>
      <p:sp>
        <p:nvSpPr>
          <p:cNvPr id="3" name="Content Placeholder 2"/>
          <p:cNvSpPr>
            <a:spLocks noGrp="1"/>
          </p:cNvSpPr>
          <p:nvPr>
            <p:ph idx="1"/>
          </p:nvPr>
        </p:nvSpPr>
        <p:spPr>
          <a:xfrm>
            <a:off x="2414954" y="1453662"/>
            <a:ext cx="9089658" cy="4457560"/>
          </a:xfrm>
        </p:spPr>
        <p:txBody>
          <a:bodyPr>
            <a:normAutofit fontScale="32500" lnSpcReduction="20000"/>
          </a:bodyPr>
          <a:lstStyle/>
          <a:p>
            <a:pPr marL="452628">
              <a:lnSpc>
                <a:spcPct val="200000"/>
              </a:lnSpc>
              <a:buFont typeface="Arial" panose="020B0604020202020204" pitchFamily="34" charset="0"/>
              <a:buChar char="•"/>
              <a:defRPr/>
            </a:pPr>
            <a:r>
              <a:rPr lang="en-US" sz="8000" dirty="0"/>
              <a:t>Proposal Due Date: </a:t>
            </a:r>
            <a:r>
              <a:rPr lang="en-US" sz="8000" b="1" dirty="0"/>
              <a:t>February 28, 2020 at 2:00 pm</a:t>
            </a:r>
          </a:p>
          <a:p>
            <a:pPr marL="452628">
              <a:lnSpc>
                <a:spcPct val="200000"/>
              </a:lnSpc>
              <a:buFont typeface="Arial" panose="020B0604020202020204" pitchFamily="34" charset="0"/>
              <a:buChar char="•"/>
              <a:defRPr/>
            </a:pPr>
            <a:r>
              <a:rPr lang="en-US" sz="8000" dirty="0"/>
              <a:t>Award Announcement:  </a:t>
            </a:r>
            <a:r>
              <a:rPr lang="en-US" sz="8000" b="1" dirty="0"/>
              <a:t>Spring 2020</a:t>
            </a:r>
          </a:p>
          <a:p>
            <a:pPr marL="452628">
              <a:lnSpc>
                <a:spcPct val="200000"/>
              </a:lnSpc>
              <a:buFont typeface="Arial" panose="020B0604020202020204" pitchFamily="34" charset="0"/>
              <a:buChar char="•"/>
              <a:defRPr/>
            </a:pPr>
            <a:r>
              <a:rPr lang="en-US" sz="8000" dirty="0"/>
              <a:t>Contract Term: </a:t>
            </a:r>
            <a:r>
              <a:rPr lang="en-US" sz="8000" b="1" dirty="0"/>
              <a:t>July 1, 2020 – June 30, 2024</a:t>
            </a:r>
          </a:p>
          <a:p>
            <a:pPr marL="452628">
              <a:lnSpc>
                <a:spcPct val="200000"/>
              </a:lnSpc>
              <a:buFont typeface="Arial" panose="020B0604020202020204" pitchFamily="34" charset="0"/>
              <a:buChar char="•"/>
              <a:defRPr/>
            </a:pPr>
            <a:r>
              <a:rPr lang="en-US" sz="8000" dirty="0"/>
              <a:t>Questions: </a:t>
            </a:r>
            <a:r>
              <a:rPr lang="en-US" sz="8000" dirty="0">
                <a:hlinkClick r:id="rId2"/>
              </a:rPr>
              <a:t>RFPquestions@dycd.nyc.gov</a:t>
            </a:r>
            <a:r>
              <a:rPr lang="en-US" sz="8000" dirty="0"/>
              <a:t>  </a:t>
            </a:r>
          </a:p>
          <a:p>
            <a:pPr marL="566928" lvl="1">
              <a:lnSpc>
                <a:spcPct val="200000"/>
              </a:lnSpc>
              <a:defRPr/>
            </a:pPr>
            <a:r>
              <a:rPr lang="en-US" sz="7600" dirty="0"/>
              <a:t>(Questions must be received by </a:t>
            </a:r>
            <a:r>
              <a:rPr lang="en-US" sz="7200" b="1" dirty="0"/>
              <a:t>February 21, 2020</a:t>
            </a:r>
            <a:r>
              <a:rPr lang="en-US" sz="7600" dirty="0"/>
              <a:t>)</a:t>
            </a:r>
          </a:p>
          <a:p>
            <a:endParaRPr lang="en-US" dirty="0"/>
          </a:p>
        </p:txBody>
      </p:sp>
      <p:pic>
        <p:nvPicPr>
          <p:cNvPr id="5" name="Picture 4">
            <a:extLst>
              <a:ext uri="{FF2B5EF4-FFF2-40B4-BE49-F238E27FC236}">
                <a16:creationId xmlns:a16="http://schemas.microsoft.com/office/drawing/2014/main" id="{AE101D9B-EEBE-47BB-A415-1595CC54A4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3872" y="5807481"/>
            <a:ext cx="2143125" cy="704850"/>
          </a:xfrm>
          <a:prstGeom prst="rect">
            <a:avLst/>
          </a:prstGeom>
        </p:spPr>
      </p:pic>
      <p:pic>
        <p:nvPicPr>
          <p:cNvPr id="6" name="Picture 5">
            <a:extLst>
              <a:ext uri="{FF2B5EF4-FFF2-40B4-BE49-F238E27FC236}">
                <a16:creationId xmlns:a16="http://schemas.microsoft.com/office/drawing/2014/main" id="{F266D41A-732F-4C59-AADE-F2F1DD2F3A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38883" y="5854782"/>
            <a:ext cx="853037" cy="657549"/>
          </a:xfrm>
          <a:prstGeom prst="rect">
            <a:avLst/>
          </a:prstGeom>
        </p:spPr>
      </p:pic>
    </p:spTree>
    <p:extLst>
      <p:ext uri="{BB962C8B-B14F-4D97-AF65-F5344CB8AC3E}">
        <p14:creationId xmlns:p14="http://schemas.microsoft.com/office/powerpoint/2010/main" val="2375256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7CADB-DD21-4EAC-A64A-CC03990AB2C6}"/>
              </a:ext>
            </a:extLst>
          </p:cNvPr>
          <p:cNvSpPr>
            <a:spLocks noGrp="1"/>
          </p:cNvSpPr>
          <p:nvPr>
            <p:ph type="title"/>
          </p:nvPr>
        </p:nvSpPr>
        <p:spPr>
          <a:xfrm>
            <a:off x="1640156" y="92980"/>
            <a:ext cx="8911687" cy="1280890"/>
          </a:xfrm>
        </p:spPr>
        <p:txBody>
          <a:bodyPr anchor="ctr">
            <a:normAutofit/>
          </a:bodyPr>
          <a:lstStyle/>
          <a:p>
            <a:r>
              <a:rPr lang="en-US" b="1" dirty="0">
                <a:solidFill>
                  <a:schemeClr val="tx1"/>
                </a:solidFill>
              </a:rPr>
              <a:t>Stakeholder Engagement </a:t>
            </a:r>
            <a:br>
              <a:rPr lang="en-US" b="1" dirty="0">
                <a:solidFill>
                  <a:schemeClr val="tx1"/>
                </a:solidFill>
              </a:rPr>
            </a:br>
            <a:r>
              <a:rPr lang="en-US" b="1" dirty="0">
                <a:solidFill>
                  <a:schemeClr val="tx1"/>
                </a:solidFill>
              </a:rPr>
              <a:t>						We Heard You!- </a:t>
            </a:r>
            <a:r>
              <a:rPr lang="en-US" sz="1200" b="1" dirty="0">
                <a:solidFill>
                  <a:schemeClr val="tx1"/>
                </a:solidFill>
              </a:rPr>
              <a:t>Full list on page 6 of RFP</a:t>
            </a:r>
            <a:endParaRPr lang="en-US" sz="1200" dirty="0">
              <a:solidFill>
                <a:schemeClr val="tx1"/>
              </a:solidFill>
            </a:endParaRPr>
          </a:p>
        </p:txBody>
      </p:sp>
      <p:sp>
        <p:nvSpPr>
          <p:cNvPr id="3" name="Content Placeholder 2">
            <a:extLst>
              <a:ext uri="{FF2B5EF4-FFF2-40B4-BE49-F238E27FC236}">
                <a16:creationId xmlns:a16="http://schemas.microsoft.com/office/drawing/2014/main" id="{4FBE51A8-3AD1-495D-9651-ADFA50E8EDC5}"/>
              </a:ext>
            </a:extLst>
          </p:cNvPr>
          <p:cNvSpPr>
            <a:spLocks noGrp="1"/>
          </p:cNvSpPr>
          <p:nvPr>
            <p:ph idx="1"/>
          </p:nvPr>
        </p:nvSpPr>
        <p:spPr>
          <a:xfrm>
            <a:off x="1763889" y="1488169"/>
            <a:ext cx="8915400" cy="5276851"/>
          </a:xfrm>
        </p:spPr>
        <p:txBody>
          <a:bodyPr>
            <a:normAutofit/>
          </a:bodyPr>
          <a:lstStyle/>
          <a:p>
            <a:r>
              <a:rPr lang="en-US" dirty="0"/>
              <a:t>• Navigators who meet regularly with youth and ensure their access to a broad range of services, especially, to clinical mental health/health and housing services; </a:t>
            </a:r>
          </a:p>
          <a:p>
            <a:r>
              <a:rPr lang="en-US" dirty="0"/>
              <a:t>• Trauma-informed mental health services and supports, including appropriately trained and supervised mental health counselors who can address youth’s emotional needs and help prevent participants from dropping out of the program; </a:t>
            </a:r>
          </a:p>
          <a:p>
            <a:r>
              <a:rPr lang="en-US" dirty="0"/>
              <a:t>• Requirement that deliberate efforts be made, through screening and training, to ensure that employers and internship sponsors are sensitive and culturally responsive to the needs of LGBTQI+ youth; </a:t>
            </a:r>
          </a:p>
          <a:p>
            <a:r>
              <a:rPr lang="en-US" dirty="0"/>
              <a:t>• Flexibility and choice for participants in the attainment of advanced training opportunities; </a:t>
            </a:r>
          </a:p>
          <a:p>
            <a:r>
              <a:rPr lang="en-US" dirty="0"/>
              <a:t>• Youth with disabilities and youth who are underemployed explicitly included in the target population; </a:t>
            </a:r>
          </a:p>
          <a:p>
            <a:r>
              <a:rPr lang="en-US" dirty="0"/>
              <a:t>• Workshop topics must include financial literacy. </a:t>
            </a:r>
          </a:p>
          <a:p>
            <a:endParaRPr lang="en-US" dirty="0"/>
          </a:p>
          <a:p>
            <a:endParaRPr lang="en-US" dirty="0"/>
          </a:p>
        </p:txBody>
      </p:sp>
      <p:pic>
        <p:nvPicPr>
          <p:cNvPr id="5" name="Picture 4">
            <a:extLst>
              <a:ext uri="{FF2B5EF4-FFF2-40B4-BE49-F238E27FC236}">
                <a16:creationId xmlns:a16="http://schemas.microsoft.com/office/drawing/2014/main" id="{D3CCBA12-E3A0-4A90-9DC4-ECA7ADDB20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3872" y="5807481"/>
            <a:ext cx="2143125" cy="704850"/>
          </a:xfrm>
          <a:prstGeom prst="rect">
            <a:avLst/>
          </a:prstGeom>
        </p:spPr>
      </p:pic>
      <p:pic>
        <p:nvPicPr>
          <p:cNvPr id="6" name="Picture 5">
            <a:extLst>
              <a:ext uri="{FF2B5EF4-FFF2-40B4-BE49-F238E27FC236}">
                <a16:creationId xmlns:a16="http://schemas.microsoft.com/office/drawing/2014/main" id="{AC9A6D06-6FEC-4C91-875E-3D27312097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8883" y="5854782"/>
            <a:ext cx="853037" cy="657549"/>
          </a:xfrm>
          <a:prstGeom prst="rect">
            <a:avLst/>
          </a:prstGeom>
        </p:spPr>
      </p:pic>
    </p:spTree>
    <p:extLst>
      <p:ext uri="{BB962C8B-B14F-4D97-AF65-F5344CB8AC3E}">
        <p14:creationId xmlns:p14="http://schemas.microsoft.com/office/powerpoint/2010/main" val="4273551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26FCC55-F225-447E-AA19-760095892BBA}" type="slidenum">
              <a:rPr lang="en-US" smtClean="0"/>
              <a:pPr/>
              <a:t>6</a:t>
            </a:fld>
            <a:endParaRPr lang="en-US" dirty="0"/>
          </a:p>
        </p:txBody>
      </p:sp>
      <p:sp>
        <p:nvSpPr>
          <p:cNvPr id="3" name="Subtitle 2"/>
          <p:cNvSpPr>
            <a:spLocks noGrp="1"/>
          </p:cNvSpPr>
          <p:nvPr>
            <p:ph type="subTitle" idx="1"/>
          </p:nvPr>
        </p:nvSpPr>
        <p:spPr/>
        <p:txBody>
          <a:bodyPr/>
          <a:lstStyle/>
          <a:p>
            <a:r>
              <a:rPr lang="en-US" dirty="0"/>
              <a:t>PROPOSING IN HHS ACCELERATOR</a:t>
            </a:r>
          </a:p>
        </p:txBody>
      </p:sp>
      <p:sp>
        <p:nvSpPr>
          <p:cNvPr id="6" name="Content Placeholder 5"/>
          <p:cNvSpPr>
            <a:spLocks noGrp="1"/>
          </p:cNvSpPr>
          <p:nvPr>
            <p:ph sz="quarter" idx="13"/>
          </p:nvPr>
        </p:nvSpPr>
        <p:spPr/>
        <p:txBody>
          <a:bodyPr>
            <a:normAutofit/>
          </a:bodyPr>
          <a:lstStyle/>
          <a:p>
            <a:r>
              <a:rPr lang="en-US" dirty="0"/>
              <a:t>The HHS Accelerator System was launched to simplify and improve the competitive contract process for Health and Human Service providers.</a:t>
            </a:r>
          </a:p>
          <a:p>
            <a:endParaRPr lang="en-US" dirty="0"/>
          </a:p>
        </p:txBody>
      </p:sp>
      <p:sp>
        <p:nvSpPr>
          <p:cNvPr id="5" name="Rectangle 4"/>
          <p:cNvSpPr/>
          <p:nvPr/>
        </p:nvSpPr>
        <p:spPr>
          <a:xfrm>
            <a:off x="6502400" y="2364904"/>
            <a:ext cx="5181600" cy="3010055"/>
          </a:xfrm>
          <a:prstGeom prst="rect">
            <a:avLst/>
          </a:prstGeom>
        </p:spPr>
        <p:txBody>
          <a:bodyPr wrap="square">
            <a:spAutoFit/>
          </a:bodyPr>
          <a:lstStyle/>
          <a:p>
            <a:pPr marL="285750" lvl="0" indent="-285750" fontAlgn="base">
              <a:spcBef>
                <a:spcPct val="20000"/>
              </a:spcBef>
              <a:spcAft>
                <a:spcPct val="0"/>
              </a:spcAft>
              <a:buFont typeface="Arial" panose="020B0604020202020204" pitchFamily="34" charset="0"/>
              <a:buChar char="•"/>
            </a:pPr>
            <a:r>
              <a:rPr lang="en-US" sz="1600" dirty="0">
                <a:solidFill>
                  <a:srgbClr val="333333"/>
                </a:solidFill>
                <a:latin typeface="Franklin Gothic Book" panose="020B0503020102020204" pitchFamily="34" charset="0"/>
              </a:rPr>
              <a:t>Agencies publish all Request for Proposals (RFP) Documents in the HHS Accelerator System. </a:t>
            </a:r>
          </a:p>
          <a:p>
            <a:pPr marL="285750" lvl="0" indent="-285750" fontAlgn="base">
              <a:spcBef>
                <a:spcPct val="20000"/>
              </a:spcBef>
              <a:spcAft>
                <a:spcPct val="0"/>
              </a:spcAft>
              <a:buFont typeface="Arial" panose="020B0604020202020204" pitchFamily="34" charset="0"/>
              <a:buChar char="•"/>
            </a:pPr>
            <a:endParaRPr lang="en-US" sz="1600" dirty="0">
              <a:solidFill>
                <a:srgbClr val="333333"/>
              </a:solidFill>
              <a:latin typeface="Franklin Gothic Book" panose="020B0503020102020204" pitchFamily="34" charset="0"/>
            </a:endParaRPr>
          </a:p>
          <a:p>
            <a:pPr marL="285750" lvl="0" indent="-285750" fontAlgn="base">
              <a:spcBef>
                <a:spcPct val="20000"/>
              </a:spcBef>
              <a:spcAft>
                <a:spcPct val="0"/>
              </a:spcAft>
              <a:buFont typeface="Arial" panose="020B0604020202020204" pitchFamily="34" charset="0"/>
              <a:buChar char="•"/>
            </a:pPr>
            <a:r>
              <a:rPr lang="en-US" sz="1600" dirty="0">
                <a:solidFill>
                  <a:srgbClr val="333333"/>
                </a:solidFill>
                <a:latin typeface="Franklin Gothic Book" panose="020B0503020102020204" pitchFamily="34" charset="0"/>
              </a:rPr>
              <a:t>Prequalified providers approved for relevant Services are “Eligible to Propose” and can submit proposal(s) after RFPs are released.</a:t>
            </a:r>
          </a:p>
          <a:p>
            <a:pPr marL="285750" lvl="0" indent="-285750" fontAlgn="base">
              <a:spcBef>
                <a:spcPct val="20000"/>
              </a:spcBef>
              <a:spcAft>
                <a:spcPct val="0"/>
              </a:spcAft>
              <a:buFont typeface="Arial" panose="020B0604020202020204" pitchFamily="34" charset="0"/>
              <a:buChar char="•"/>
            </a:pPr>
            <a:endParaRPr lang="en-US" sz="1600" dirty="0">
              <a:solidFill>
                <a:srgbClr val="333333"/>
              </a:solidFill>
              <a:latin typeface="Franklin Gothic Book" panose="020B0503020102020204" pitchFamily="34" charset="0"/>
            </a:endParaRPr>
          </a:p>
          <a:p>
            <a:pPr marL="285750" lvl="0" indent="-285750" fontAlgn="base">
              <a:spcBef>
                <a:spcPct val="20000"/>
              </a:spcBef>
              <a:spcAft>
                <a:spcPct val="0"/>
              </a:spcAft>
              <a:buFont typeface="Arial" panose="020B0604020202020204" pitchFamily="34" charset="0"/>
              <a:buChar char="•"/>
            </a:pPr>
            <a:r>
              <a:rPr lang="en-US" sz="1600" u="sng" dirty="0">
                <a:solidFill>
                  <a:srgbClr val="333333"/>
                </a:solidFill>
                <a:latin typeface="Franklin Gothic Medium" panose="020B0603020102020204" pitchFamily="34" charset="0"/>
              </a:rPr>
              <a:t>Providers must submit proposals through the HHS Accelerator System by the proposal due date and time (2 pm).</a:t>
            </a:r>
          </a:p>
          <a:p>
            <a:pPr lvl="0" fontAlgn="base">
              <a:spcBef>
                <a:spcPct val="20000"/>
              </a:spcBef>
              <a:spcAft>
                <a:spcPct val="0"/>
              </a:spcAft>
            </a:pPr>
            <a:endParaRPr lang="en-US" sz="1400" u="sng" dirty="0">
              <a:solidFill>
                <a:srgbClr val="333333"/>
              </a:solidFill>
              <a:latin typeface="Franklin Gothic Medium" panose="020B0603020102020204" pitchFamily="34" charset="0"/>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6152" r="5916"/>
          <a:stretch/>
        </p:blipFill>
        <p:spPr>
          <a:xfrm>
            <a:off x="914400" y="2369216"/>
            <a:ext cx="5283200" cy="3117184"/>
          </a:xfrm>
          <a:prstGeom prst="rect">
            <a:avLst/>
          </a:prstGeom>
          <a:ln w="12700">
            <a:solidFill>
              <a:srgbClr val="7F7F7F"/>
            </a:solidFill>
          </a:ln>
          <a:effectLst>
            <a:outerShdw blurRad="50800" dist="50800" dir="8100000" algn="tr" rotWithShape="0">
              <a:prstClr val="black">
                <a:alpha val="37000"/>
              </a:prstClr>
            </a:outerShdw>
          </a:effectLst>
        </p:spPr>
      </p:pic>
      <p:sp>
        <p:nvSpPr>
          <p:cNvPr id="8" name="TextBox 7"/>
          <p:cNvSpPr txBox="1"/>
          <p:nvPr/>
        </p:nvSpPr>
        <p:spPr>
          <a:xfrm>
            <a:off x="3962400" y="5791200"/>
            <a:ext cx="5384800" cy="923330"/>
          </a:xfrm>
          <a:prstGeom prst="rect">
            <a:avLst/>
          </a:prstGeom>
          <a:noFill/>
        </p:spPr>
        <p:txBody>
          <a:bodyPr wrap="square" rtlCol="0">
            <a:spAutoFit/>
          </a:bodyPr>
          <a:lstStyle/>
          <a:p>
            <a:pPr algn="ctr"/>
            <a:r>
              <a:rPr lang="en-US" dirty="0">
                <a:solidFill>
                  <a:srgbClr val="548DD4"/>
                </a:solidFill>
                <a:latin typeface="Franklin Gothic Demi" panose="020B0703020102020204" pitchFamily="34" charset="0"/>
              </a:rPr>
              <a:t>Need Help? </a:t>
            </a:r>
          </a:p>
          <a:p>
            <a:pPr algn="ctr"/>
            <a:r>
              <a:rPr lang="en-US" dirty="0">
                <a:latin typeface="Franklin Gothic Book" panose="020B0503020102020204" pitchFamily="34" charset="0"/>
              </a:rPr>
              <a:t>Contact: </a:t>
            </a:r>
            <a:r>
              <a:rPr lang="en-US" dirty="0">
                <a:latin typeface="Franklin Gothic Book" panose="020B0503020102020204" pitchFamily="34" charset="0"/>
                <a:hlinkClick r:id="rId3"/>
              </a:rPr>
              <a:t>help@mocs.nyc.gov</a:t>
            </a:r>
            <a:r>
              <a:rPr lang="en-US" dirty="0">
                <a:latin typeface="Franklin Gothic Book" panose="020B0503020102020204" pitchFamily="34" charset="0"/>
              </a:rPr>
              <a:t> </a:t>
            </a:r>
          </a:p>
          <a:p>
            <a:pPr algn="ctr"/>
            <a:endParaRPr lang="en-US" dirty="0">
              <a:latin typeface="Franklin Gothic Book" panose="020B0503020102020204" pitchFamily="34" charset="0"/>
            </a:endParaRPr>
          </a:p>
        </p:txBody>
      </p:sp>
    </p:spTree>
    <p:extLst>
      <p:ext uri="{BB962C8B-B14F-4D97-AF65-F5344CB8AC3E}">
        <p14:creationId xmlns:p14="http://schemas.microsoft.com/office/powerpoint/2010/main" val="1233577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10113-BDFF-45A6-BC01-39B35C4838D0}"/>
              </a:ext>
            </a:extLst>
          </p:cNvPr>
          <p:cNvSpPr>
            <a:spLocks noGrp="1"/>
          </p:cNvSpPr>
          <p:nvPr>
            <p:ph type="title"/>
          </p:nvPr>
        </p:nvSpPr>
        <p:spPr/>
        <p:txBody>
          <a:bodyPr/>
          <a:lstStyle/>
          <a:p>
            <a:pPr algn="ctr"/>
            <a:r>
              <a:rPr lang="en-US" b="1" dirty="0">
                <a:solidFill>
                  <a:schemeClr val="tx1"/>
                </a:solidFill>
              </a:rPr>
              <a:t>NYC Unity Works Program</a:t>
            </a:r>
          </a:p>
        </p:txBody>
      </p:sp>
      <p:sp>
        <p:nvSpPr>
          <p:cNvPr id="3" name="Content Placeholder 2">
            <a:extLst>
              <a:ext uri="{FF2B5EF4-FFF2-40B4-BE49-F238E27FC236}">
                <a16:creationId xmlns:a16="http://schemas.microsoft.com/office/drawing/2014/main" id="{5434A86D-C511-45C6-93CB-D0BEBFDE5F91}"/>
              </a:ext>
            </a:extLst>
          </p:cNvPr>
          <p:cNvSpPr>
            <a:spLocks noGrp="1"/>
          </p:cNvSpPr>
          <p:nvPr>
            <p:ph idx="1"/>
          </p:nvPr>
        </p:nvSpPr>
        <p:spPr>
          <a:xfrm>
            <a:off x="2170112" y="1838325"/>
            <a:ext cx="8915400" cy="3777622"/>
          </a:xfrm>
        </p:spPr>
        <p:txBody>
          <a:bodyPr>
            <a:normAutofit fontScale="92500" lnSpcReduction="20000"/>
          </a:bodyPr>
          <a:lstStyle/>
          <a:p>
            <a:r>
              <a:rPr lang="en-US" sz="3200" dirty="0"/>
              <a:t>NYC Unity Works Overview </a:t>
            </a:r>
          </a:p>
          <a:p>
            <a:r>
              <a:rPr lang="en-US" sz="3200" dirty="0"/>
              <a:t>Key Program Features </a:t>
            </a:r>
          </a:p>
          <a:p>
            <a:r>
              <a:rPr lang="en-US" sz="3200" dirty="0"/>
              <a:t>Target Population </a:t>
            </a:r>
          </a:p>
          <a:p>
            <a:r>
              <a:rPr lang="en-US" sz="3200" dirty="0"/>
              <a:t>Year to Year Timeline</a:t>
            </a:r>
          </a:p>
          <a:p>
            <a:r>
              <a:rPr lang="en-US" sz="3200" dirty="0"/>
              <a:t>Program Staffing </a:t>
            </a:r>
          </a:p>
          <a:p>
            <a:r>
              <a:rPr lang="en-US" sz="3200" dirty="0"/>
              <a:t>Expected Outcomes </a:t>
            </a:r>
          </a:p>
          <a:p>
            <a:r>
              <a:rPr lang="en-US" sz="3200" dirty="0"/>
              <a:t>Partnerships </a:t>
            </a:r>
          </a:p>
          <a:p>
            <a:pPr marL="0" indent="0">
              <a:buNone/>
            </a:pPr>
            <a:r>
              <a:rPr lang="en-US" dirty="0"/>
              <a:t> </a:t>
            </a:r>
          </a:p>
          <a:p>
            <a:endParaRPr lang="en-US" dirty="0"/>
          </a:p>
        </p:txBody>
      </p:sp>
      <p:pic>
        <p:nvPicPr>
          <p:cNvPr id="5" name="Picture 4">
            <a:extLst>
              <a:ext uri="{FF2B5EF4-FFF2-40B4-BE49-F238E27FC236}">
                <a16:creationId xmlns:a16="http://schemas.microsoft.com/office/drawing/2014/main" id="{149ADBF1-5162-440F-9DDF-8EFC92B597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3872" y="5807481"/>
            <a:ext cx="2143125" cy="704850"/>
          </a:xfrm>
          <a:prstGeom prst="rect">
            <a:avLst/>
          </a:prstGeom>
        </p:spPr>
      </p:pic>
      <p:pic>
        <p:nvPicPr>
          <p:cNvPr id="6" name="Picture 5">
            <a:extLst>
              <a:ext uri="{FF2B5EF4-FFF2-40B4-BE49-F238E27FC236}">
                <a16:creationId xmlns:a16="http://schemas.microsoft.com/office/drawing/2014/main" id="{62E7A0CF-FCD3-46A4-8C0B-DEA977F75A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8883" y="5854782"/>
            <a:ext cx="853037" cy="657549"/>
          </a:xfrm>
          <a:prstGeom prst="rect">
            <a:avLst/>
          </a:prstGeom>
        </p:spPr>
      </p:pic>
    </p:spTree>
    <p:extLst>
      <p:ext uri="{BB962C8B-B14F-4D97-AF65-F5344CB8AC3E}">
        <p14:creationId xmlns:p14="http://schemas.microsoft.com/office/powerpoint/2010/main" val="1640074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57C6B-E93E-4AD4-9B72-47903616771F}"/>
              </a:ext>
            </a:extLst>
          </p:cNvPr>
          <p:cNvSpPr>
            <a:spLocks noGrp="1"/>
          </p:cNvSpPr>
          <p:nvPr>
            <p:ph type="title"/>
          </p:nvPr>
        </p:nvSpPr>
        <p:spPr/>
        <p:txBody>
          <a:bodyPr/>
          <a:lstStyle/>
          <a:p>
            <a:r>
              <a:rPr lang="en-US" b="1" dirty="0">
                <a:solidFill>
                  <a:schemeClr val="tx1"/>
                </a:solidFill>
              </a:rPr>
              <a:t>NYC Unity Works Overview</a:t>
            </a:r>
          </a:p>
        </p:txBody>
      </p:sp>
      <p:sp>
        <p:nvSpPr>
          <p:cNvPr id="3" name="Content Placeholder 2">
            <a:extLst>
              <a:ext uri="{FF2B5EF4-FFF2-40B4-BE49-F238E27FC236}">
                <a16:creationId xmlns:a16="http://schemas.microsoft.com/office/drawing/2014/main" id="{0B9F86FF-47EF-4D66-859A-B99B31F8A278}"/>
              </a:ext>
            </a:extLst>
          </p:cNvPr>
          <p:cNvSpPr>
            <a:spLocks noGrp="1"/>
          </p:cNvSpPr>
          <p:nvPr>
            <p:ph idx="1"/>
          </p:nvPr>
        </p:nvSpPr>
        <p:spPr>
          <a:xfrm>
            <a:off x="2374899" y="1540189"/>
            <a:ext cx="8915400" cy="3777622"/>
          </a:xfrm>
        </p:spPr>
        <p:txBody>
          <a:bodyPr>
            <a:noAutofit/>
          </a:bodyPr>
          <a:lstStyle/>
          <a:p>
            <a:r>
              <a:rPr lang="en-US" sz="2400" dirty="0"/>
              <a:t>A comprehensive, long-term employment and education program</a:t>
            </a:r>
          </a:p>
          <a:p>
            <a:r>
              <a:rPr lang="en-US" sz="2400" dirty="0"/>
              <a:t>Designed to provide employment and education services tailored specifically to the needs of vulnerable LGBTQI+ young people</a:t>
            </a:r>
          </a:p>
          <a:p>
            <a:r>
              <a:rPr lang="en-US" sz="2400" dirty="0"/>
              <a:t>Builds on the foundation of other successful models: </a:t>
            </a:r>
          </a:p>
          <a:p>
            <a:pPr lvl="1"/>
            <a:r>
              <a:rPr lang="en-US" sz="2400" dirty="0"/>
              <a:t>Workforce Innovation and Opportunity Act Train &amp; Earn (OSY) programs</a:t>
            </a:r>
          </a:p>
          <a:p>
            <a:pPr lvl="1"/>
            <a:r>
              <a:rPr lang="en-US" sz="2400" dirty="0"/>
              <a:t>Performance Partnership Pilot (P3) program</a:t>
            </a:r>
          </a:p>
          <a:p>
            <a:pPr lvl="1"/>
            <a:r>
              <a:rPr lang="en-US" sz="2400" dirty="0"/>
              <a:t>LGBTQI+ Runaway and Homeless Youth programs</a:t>
            </a:r>
          </a:p>
        </p:txBody>
      </p:sp>
      <p:pic>
        <p:nvPicPr>
          <p:cNvPr id="5" name="Picture 4">
            <a:extLst>
              <a:ext uri="{FF2B5EF4-FFF2-40B4-BE49-F238E27FC236}">
                <a16:creationId xmlns:a16="http://schemas.microsoft.com/office/drawing/2014/main" id="{2E66B484-C7D6-4AD2-86EA-243F0BF578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3872" y="5807481"/>
            <a:ext cx="2143125" cy="704850"/>
          </a:xfrm>
          <a:prstGeom prst="rect">
            <a:avLst/>
          </a:prstGeom>
        </p:spPr>
      </p:pic>
      <p:pic>
        <p:nvPicPr>
          <p:cNvPr id="6" name="Picture 5">
            <a:extLst>
              <a:ext uri="{FF2B5EF4-FFF2-40B4-BE49-F238E27FC236}">
                <a16:creationId xmlns:a16="http://schemas.microsoft.com/office/drawing/2014/main" id="{B87DB6B7-4F93-46B1-B153-FBC56B9F4F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8883" y="5854782"/>
            <a:ext cx="853037" cy="657549"/>
          </a:xfrm>
          <a:prstGeom prst="rect">
            <a:avLst/>
          </a:prstGeom>
        </p:spPr>
      </p:pic>
    </p:spTree>
    <p:extLst>
      <p:ext uri="{BB962C8B-B14F-4D97-AF65-F5344CB8AC3E}">
        <p14:creationId xmlns:p14="http://schemas.microsoft.com/office/powerpoint/2010/main" val="3663865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E3F3F-978E-4822-9BF8-8B77E225B177}"/>
              </a:ext>
            </a:extLst>
          </p:cNvPr>
          <p:cNvSpPr>
            <a:spLocks noGrp="1"/>
          </p:cNvSpPr>
          <p:nvPr>
            <p:ph type="title"/>
          </p:nvPr>
        </p:nvSpPr>
        <p:spPr>
          <a:xfrm>
            <a:off x="2592925" y="117422"/>
            <a:ext cx="8911687" cy="1280890"/>
          </a:xfrm>
        </p:spPr>
        <p:txBody>
          <a:bodyPr/>
          <a:lstStyle/>
          <a:p>
            <a:r>
              <a:rPr lang="en-US" b="1" dirty="0">
                <a:solidFill>
                  <a:schemeClr val="tx1"/>
                </a:solidFill>
              </a:rPr>
              <a:t>Key Program Features</a:t>
            </a:r>
          </a:p>
        </p:txBody>
      </p:sp>
      <p:sp>
        <p:nvSpPr>
          <p:cNvPr id="3" name="Content Placeholder 2">
            <a:extLst>
              <a:ext uri="{FF2B5EF4-FFF2-40B4-BE49-F238E27FC236}">
                <a16:creationId xmlns:a16="http://schemas.microsoft.com/office/drawing/2014/main" id="{49AF4AE2-56C0-4931-979E-66CD6C6E2D1D}"/>
              </a:ext>
            </a:extLst>
          </p:cNvPr>
          <p:cNvSpPr>
            <a:spLocks noGrp="1"/>
          </p:cNvSpPr>
          <p:nvPr>
            <p:ph idx="1"/>
          </p:nvPr>
        </p:nvSpPr>
        <p:spPr>
          <a:xfrm>
            <a:off x="1751012" y="1175379"/>
            <a:ext cx="8915400" cy="3777622"/>
          </a:xfrm>
        </p:spPr>
        <p:txBody>
          <a:bodyPr>
            <a:noAutofit/>
          </a:bodyPr>
          <a:lstStyle/>
          <a:p>
            <a:r>
              <a:rPr lang="en-US" sz="2800" dirty="0"/>
              <a:t>2+1 – two years of direct services, one year of follow-up services</a:t>
            </a:r>
          </a:p>
          <a:p>
            <a:r>
              <a:rPr lang="en-US" sz="2800" dirty="0"/>
              <a:t>Comprehensive case management/Navigator</a:t>
            </a:r>
          </a:p>
          <a:p>
            <a:r>
              <a:rPr lang="en-US" sz="2800" dirty="0"/>
              <a:t>Academic and work readiness skill building, including high school equivalency test prep</a:t>
            </a:r>
          </a:p>
          <a:p>
            <a:r>
              <a:rPr lang="en-US" sz="2800" dirty="0"/>
              <a:t>Subsidized internships</a:t>
            </a:r>
          </a:p>
          <a:p>
            <a:r>
              <a:rPr lang="en-US" sz="2800" dirty="0"/>
              <a:t>Advanced occupational training opportunities </a:t>
            </a:r>
          </a:p>
          <a:p>
            <a:r>
              <a:rPr lang="en-US" sz="2800" dirty="0"/>
              <a:t>Partnerships will be key to providing comprehensive services</a:t>
            </a:r>
          </a:p>
          <a:p>
            <a:r>
              <a:rPr lang="en-US" sz="2800" dirty="0"/>
              <a:t>90 Youth Served (2 groups of 45 each)</a:t>
            </a:r>
          </a:p>
        </p:txBody>
      </p:sp>
      <p:pic>
        <p:nvPicPr>
          <p:cNvPr id="6" name="Picture 5">
            <a:extLst>
              <a:ext uri="{FF2B5EF4-FFF2-40B4-BE49-F238E27FC236}">
                <a16:creationId xmlns:a16="http://schemas.microsoft.com/office/drawing/2014/main" id="{4C930F87-C8A9-4507-B579-31A404035F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3872" y="5807481"/>
            <a:ext cx="2143125" cy="704850"/>
          </a:xfrm>
          <a:prstGeom prst="rect">
            <a:avLst/>
          </a:prstGeom>
        </p:spPr>
      </p:pic>
      <p:pic>
        <p:nvPicPr>
          <p:cNvPr id="7" name="Picture 6">
            <a:extLst>
              <a:ext uri="{FF2B5EF4-FFF2-40B4-BE49-F238E27FC236}">
                <a16:creationId xmlns:a16="http://schemas.microsoft.com/office/drawing/2014/main" id="{E8315655-EC1C-450C-8E3D-6E61248BF1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38883" y="5854782"/>
            <a:ext cx="853037" cy="657549"/>
          </a:xfrm>
          <a:prstGeom prst="rect">
            <a:avLst/>
          </a:prstGeom>
        </p:spPr>
      </p:pic>
    </p:spTree>
    <p:extLst>
      <p:ext uri="{BB962C8B-B14F-4D97-AF65-F5344CB8AC3E}">
        <p14:creationId xmlns:p14="http://schemas.microsoft.com/office/powerpoint/2010/main" val="3782927573"/>
      </p:ext>
    </p:extLst>
  </p:cSld>
  <p:clrMapOvr>
    <a:masterClrMapping/>
  </p:clrMapOvr>
</p:sld>
</file>

<file path=ppt/theme/theme1.xml><?xml version="1.0" encoding="utf-8"?>
<a:theme xmlns:a="http://schemas.openxmlformats.org/drawingml/2006/main" name="Wis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12040</TotalTime>
  <Words>997</Words>
  <Application>Microsoft Office PowerPoint</Application>
  <PresentationFormat>Widescreen</PresentationFormat>
  <Paragraphs>145</Paragraphs>
  <Slides>20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20</vt:i4>
      </vt:variant>
    </vt:vector>
  </HeadingPairs>
  <TitlesOfParts>
    <vt:vector size="32" baseType="lpstr">
      <vt:lpstr>Arial</vt:lpstr>
      <vt:lpstr>Arial Black</vt:lpstr>
      <vt:lpstr>Calibri</vt:lpstr>
      <vt:lpstr>Century Gothic</vt:lpstr>
      <vt:lpstr>Franklin Gothic Book</vt:lpstr>
      <vt:lpstr>Franklin Gothic Demi</vt:lpstr>
      <vt:lpstr>Franklin Gothic Demi Cond</vt:lpstr>
      <vt:lpstr>Franklin Gothic Medium</vt:lpstr>
      <vt:lpstr>Futura Bk</vt:lpstr>
      <vt:lpstr>Times New Roman</vt:lpstr>
      <vt:lpstr>Wingdings 3</vt:lpstr>
      <vt:lpstr>Wisp</vt:lpstr>
      <vt:lpstr>PowerPoint Presentation</vt:lpstr>
      <vt:lpstr>NYC Unity Works </vt:lpstr>
      <vt:lpstr>Agenda</vt:lpstr>
      <vt:lpstr>Timeline</vt:lpstr>
      <vt:lpstr>Stakeholder Engagement        We Heard You!- Full list on page 6 of RFP</vt:lpstr>
      <vt:lpstr>PowerPoint Presentation</vt:lpstr>
      <vt:lpstr>NYC Unity Works Program</vt:lpstr>
      <vt:lpstr>NYC Unity Works Overview</vt:lpstr>
      <vt:lpstr>Key Program Features</vt:lpstr>
      <vt:lpstr>Target Population </vt:lpstr>
      <vt:lpstr>Year by Year Service Timeline</vt:lpstr>
      <vt:lpstr>Program Staffing</vt:lpstr>
      <vt:lpstr>NYC Unity Works Expected Outcomes</vt:lpstr>
      <vt:lpstr>Partnerships to Enhance Services</vt:lpstr>
      <vt:lpstr>Post Award</vt:lpstr>
      <vt:lpstr>  NYC Liability Insurance Requirement </vt:lpstr>
      <vt:lpstr>Responsibility Determination</vt:lpstr>
      <vt:lpstr>Notice for Proposer  Subcontractor Compliance</vt:lpstr>
      <vt:lpstr>Public Assistance Rider </vt:lpstr>
      <vt:lpstr>Wrap-up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Beacon Community Center</dc:title>
  <dc:creator>WANDA ASCHERL</dc:creator>
  <cp:lastModifiedBy>Best, Kevin (DYCD)</cp:lastModifiedBy>
  <cp:revision>173</cp:revision>
  <cp:lastPrinted>2017-04-28T21:09:34Z</cp:lastPrinted>
  <dcterms:created xsi:type="dcterms:W3CDTF">2017-04-22T20:45:31Z</dcterms:created>
  <dcterms:modified xsi:type="dcterms:W3CDTF">2020-02-03T21:50:05Z</dcterms:modified>
</cp:coreProperties>
</file>